
<file path=[Content_Types].xml><?xml version="1.0" encoding="utf-8"?>
<Types xmlns="http://schemas.openxmlformats.org/package/2006/content-types">
  <Override PartName="/ppt/slides/slide6.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7" r:id="rId1"/>
  </p:sldMasterIdLst>
  <p:notesMasterIdLst>
    <p:notesMasterId r:id="rId26"/>
  </p:notesMasterIdLst>
  <p:handoutMasterIdLst>
    <p:handoutMasterId r:id="rId27"/>
  </p:handoutMasterIdLst>
  <p:sldIdLst>
    <p:sldId id="256" r:id="rId2"/>
    <p:sldId id="272" r:id="rId3"/>
    <p:sldId id="293" r:id="rId4"/>
    <p:sldId id="337" r:id="rId5"/>
    <p:sldId id="330" r:id="rId6"/>
    <p:sldId id="296" r:id="rId7"/>
    <p:sldId id="338" r:id="rId8"/>
    <p:sldId id="341" r:id="rId9"/>
    <p:sldId id="297" r:id="rId10"/>
    <p:sldId id="279" r:id="rId11"/>
    <p:sldId id="262" r:id="rId12"/>
    <p:sldId id="281" r:id="rId13"/>
    <p:sldId id="303" r:id="rId14"/>
    <p:sldId id="334" r:id="rId15"/>
    <p:sldId id="339" r:id="rId16"/>
    <p:sldId id="331" r:id="rId17"/>
    <p:sldId id="332" r:id="rId18"/>
    <p:sldId id="333" r:id="rId19"/>
    <p:sldId id="340" r:id="rId20"/>
    <p:sldId id="301" r:id="rId21"/>
    <p:sldId id="309" r:id="rId22"/>
    <p:sldId id="342" r:id="rId23"/>
    <p:sldId id="344" r:id="rId24"/>
    <p:sldId id="336" r:id="rId25"/>
  </p:sldIdLst>
  <p:sldSz cx="9144000" cy="6858000" type="screen4x3"/>
  <p:notesSz cx="6807200" cy="9939338"/>
  <p:defaultTextStyle>
    <a:defPPr>
      <a:defRPr lang="ja-JP"/>
    </a:defPPr>
    <a:lvl1pPr algn="l" rtl="0" fontAlgn="base">
      <a:spcBef>
        <a:spcPct val="0"/>
      </a:spcBef>
      <a:spcAft>
        <a:spcPct val="0"/>
      </a:spcAft>
      <a:defRPr kumimoji="1" b="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b="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b="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b="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b="1" kern="1200">
        <a:solidFill>
          <a:schemeClr val="tx1"/>
        </a:solidFill>
        <a:latin typeface="Arial" charset="0"/>
        <a:ea typeface="ＭＳ Ｐゴシック" charset="-128"/>
        <a:cs typeface="+mn-cs"/>
      </a:defRPr>
    </a:lvl5pPr>
    <a:lvl6pPr marL="2286000" algn="l" defTabSz="914400" rtl="0" eaLnBrk="1" latinLnBrk="0" hangingPunct="1">
      <a:defRPr kumimoji="1" b="1" kern="1200">
        <a:solidFill>
          <a:schemeClr val="tx1"/>
        </a:solidFill>
        <a:latin typeface="Arial" charset="0"/>
        <a:ea typeface="ＭＳ Ｐゴシック" charset="-128"/>
        <a:cs typeface="+mn-cs"/>
      </a:defRPr>
    </a:lvl6pPr>
    <a:lvl7pPr marL="2743200" algn="l" defTabSz="914400" rtl="0" eaLnBrk="1" latinLnBrk="0" hangingPunct="1">
      <a:defRPr kumimoji="1" b="1" kern="1200">
        <a:solidFill>
          <a:schemeClr val="tx1"/>
        </a:solidFill>
        <a:latin typeface="Arial" charset="0"/>
        <a:ea typeface="ＭＳ Ｐゴシック" charset="-128"/>
        <a:cs typeface="+mn-cs"/>
      </a:defRPr>
    </a:lvl7pPr>
    <a:lvl8pPr marL="3200400" algn="l" defTabSz="914400" rtl="0" eaLnBrk="1" latinLnBrk="0" hangingPunct="1">
      <a:defRPr kumimoji="1" b="1" kern="1200">
        <a:solidFill>
          <a:schemeClr val="tx1"/>
        </a:solidFill>
        <a:latin typeface="Arial" charset="0"/>
        <a:ea typeface="ＭＳ Ｐゴシック" charset="-128"/>
        <a:cs typeface="+mn-cs"/>
      </a:defRPr>
    </a:lvl8pPr>
    <a:lvl9pPr marL="3657600" algn="l" defTabSz="914400" rtl="0" eaLnBrk="1" latinLnBrk="0" hangingPunct="1">
      <a:defRPr kumimoji="1" b="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99CCFF"/>
    <a:srgbClr val="0066CC"/>
    <a:srgbClr val="0000FF"/>
    <a:srgbClr val="0033CC"/>
    <a:srgbClr val="9966FF"/>
    <a:srgbClr val="00B0F0"/>
    <a:srgbClr val="3366FF"/>
    <a:srgbClr val="0066FF"/>
  </p:clrMru>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E8034E78-7F5D-4C2E-B375-FC64B27BC917}" styleName="スタイル (濃色)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041" autoAdjust="0"/>
    <p:restoredTop sz="89690" autoAdjust="0"/>
  </p:normalViewPr>
  <p:slideViewPr>
    <p:cSldViewPr>
      <p:cViewPr varScale="1">
        <p:scale>
          <a:sx n="120" d="100"/>
          <a:sy n="120" d="100"/>
        </p:scale>
        <p:origin x="-149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62" name="Rectangle 2"/>
          <p:cNvSpPr>
            <a:spLocks noGrp="1" noChangeArrowheads="1"/>
          </p:cNvSpPr>
          <p:nvPr>
            <p:ph type="hdr" sz="quarter"/>
          </p:nvPr>
        </p:nvSpPr>
        <p:spPr bwMode="auto">
          <a:xfrm>
            <a:off x="0" y="0"/>
            <a:ext cx="2949575"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a:ea typeface="ＭＳ Ｐゴシック" pitchFamily="50" charset="-128"/>
              </a:defRPr>
            </a:lvl1pPr>
          </a:lstStyle>
          <a:p>
            <a:pPr>
              <a:defRPr/>
            </a:pPr>
            <a:endParaRPr lang="en-US" altLang="ja-JP"/>
          </a:p>
        </p:txBody>
      </p:sp>
      <p:sp>
        <p:nvSpPr>
          <p:cNvPr id="40963" name="Rectangle 3"/>
          <p:cNvSpPr>
            <a:spLocks noGrp="1" noChangeArrowheads="1"/>
          </p:cNvSpPr>
          <p:nvPr>
            <p:ph type="dt" sz="quarter" idx="1"/>
          </p:nvPr>
        </p:nvSpPr>
        <p:spPr bwMode="auto">
          <a:xfrm>
            <a:off x="3856038" y="0"/>
            <a:ext cx="2949575"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ea typeface="ＭＳ Ｐゴシック" pitchFamily="50" charset="-128"/>
              </a:defRPr>
            </a:lvl1pPr>
          </a:lstStyle>
          <a:p>
            <a:pPr>
              <a:defRPr/>
            </a:pPr>
            <a:endParaRPr lang="en-US" altLang="ja-JP"/>
          </a:p>
        </p:txBody>
      </p:sp>
      <p:sp>
        <p:nvSpPr>
          <p:cNvPr id="40964" name="Rectangle 4"/>
          <p:cNvSpPr>
            <a:spLocks noGrp="1" noChangeArrowheads="1"/>
          </p:cNvSpPr>
          <p:nvPr>
            <p:ph type="ftr" sz="quarter" idx="2"/>
          </p:nvPr>
        </p:nvSpPr>
        <p:spPr bwMode="auto">
          <a:xfrm>
            <a:off x="0" y="9440863"/>
            <a:ext cx="2949575"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a:ea typeface="ＭＳ Ｐゴシック" pitchFamily="50" charset="-128"/>
              </a:defRPr>
            </a:lvl1pPr>
          </a:lstStyle>
          <a:p>
            <a:pPr>
              <a:defRPr/>
            </a:pPr>
            <a:endParaRPr lang="en-US" altLang="ja-JP"/>
          </a:p>
        </p:txBody>
      </p:sp>
      <p:sp>
        <p:nvSpPr>
          <p:cNvPr id="40965" name="Rectangle 5"/>
          <p:cNvSpPr>
            <a:spLocks noGrp="1" noChangeArrowheads="1"/>
          </p:cNvSpPr>
          <p:nvPr>
            <p:ph type="sldNum" sz="quarter" idx="3"/>
          </p:nvPr>
        </p:nvSpPr>
        <p:spPr bwMode="auto">
          <a:xfrm>
            <a:off x="3856038" y="9440863"/>
            <a:ext cx="2949575"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ea typeface="ＭＳ Ｐゴシック" pitchFamily="50" charset="-128"/>
              </a:defRPr>
            </a:lvl1pPr>
          </a:lstStyle>
          <a:p>
            <a:pPr>
              <a:defRPr/>
            </a:pPr>
            <a:fld id="{22DCF3D3-EC5A-46C6-A779-FFD034FB029B}" type="slidenum">
              <a:rPr lang="en-US" altLang="ja-JP"/>
              <a:pPr>
                <a:defRPr/>
              </a:pPr>
              <a:t>&lt;#&gt;</a:t>
            </a:fld>
            <a:endParaRPr lang="en-US" altLang="ja-JP"/>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bwMode="auto">
          <a:xfrm>
            <a:off x="0" y="0"/>
            <a:ext cx="2949575"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a:ea typeface="ＭＳ Ｐゴシック" pitchFamily="50" charset="-128"/>
              </a:defRPr>
            </a:lvl1pPr>
          </a:lstStyle>
          <a:p>
            <a:pPr>
              <a:defRPr/>
            </a:pPr>
            <a:endParaRPr lang="en-US" altLang="ja-JP"/>
          </a:p>
        </p:txBody>
      </p:sp>
      <p:sp>
        <p:nvSpPr>
          <p:cNvPr id="24579" name="Rectangle 3"/>
          <p:cNvSpPr>
            <a:spLocks noGrp="1" noChangeArrowheads="1"/>
          </p:cNvSpPr>
          <p:nvPr>
            <p:ph type="dt" idx="1"/>
          </p:nvPr>
        </p:nvSpPr>
        <p:spPr bwMode="auto">
          <a:xfrm>
            <a:off x="3856038" y="0"/>
            <a:ext cx="2949575"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ea typeface="ＭＳ Ｐゴシック" pitchFamily="50" charset="-128"/>
              </a:defRPr>
            </a:lvl1pPr>
          </a:lstStyle>
          <a:p>
            <a:pPr>
              <a:defRPr/>
            </a:pPr>
            <a:endParaRPr lang="en-US" altLang="ja-JP"/>
          </a:p>
        </p:txBody>
      </p:sp>
      <p:sp>
        <p:nvSpPr>
          <p:cNvPr id="31748" name="Rectangle 4"/>
          <p:cNvSpPr>
            <a:spLocks noGrp="1" noRot="1" noChangeAspect="1" noChangeArrowheads="1" noTextEdit="1"/>
          </p:cNvSpPr>
          <p:nvPr>
            <p:ph type="sldImg" idx="2"/>
          </p:nvPr>
        </p:nvSpPr>
        <p:spPr bwMode="auto">
          <a:xfrm>
            <a:off x="920750" y="746125"/>
            <a:ext cx="4967288" cy="3725863"/>
          </a:xfrm>
          <a:prstGeom prst="rect">
            <a:avLst/>
          </a:prstGeom>
          <a:noFill/>
          <a:ln w="9525">
            <a:solidFill>
              <a:srgbClr val="000000"/>
            </a:solidFill>
            <a:miter lim="800000"/>
            <a:headEnd/>
            <a:tailEnd/>
          </a:ln>
        </p:spPr>
      </p:sp>
      <p:sp>
        <p:nvSpPr>
          <p:cNvPr id="24581" name="Rectangle 5"/>
          <p:cNvSpPr>
            <a:spLocks noGrp="1" noChangeArrowheads="1"/>
          </p:cNvSpPr>
          <p:nvPr>
            <p:ph type="body" sz="quarter" idx="3"/>
          </p:nvPr>
        </p:nvSpPr>
        <p:spPr bwMode="auto">
          <a:xfrm>
            <a:off x="681038" y="4721225"/>
            <a:ext cx="5445125" cy="44719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24582" name="Rectangle 6"/>
          <p:cNvSpPr>
            <a:spLocks noGrp="1" noChangeArrowheads="1"/>
          </p:cNvSpPr>
          <p:nvPr>
            <p:ph type="ftr" sz="quarter" idx="4"/>
          </p:nvPr>
        </p:nvSpPr>
        <p:spPr bwMode="auto">
          <a:xfrm>
            <a:off x="0" y="9440863"/>
            <a:ext cx="2949575"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a:ea typeface="ＭＳ Ｐゴシック" pitchFamily="50" charset="-128"/>
              </a:defRPr>
            </a:lvl1pPr>
          </a:lstStyle>
          <a:p>
            <a:pPr>
              <a:defRPr/>
            </a:pPr>
            <a:endParaRPr lang="en-US" altLang="ja-JP"/>
          </a:p>
        </p:txBody>
      </p:sp>
      <p:sp>
        <p:nvSpPr>
          <p:cNvPr id="24583" name="Rectangle 7"/>
          <p:cNvSpPr>
            <a:spLocks noGrp="1" noChangeArrowheads="1"/>
          </p:cNvSpPr>
          <p:nvPr>
            <p:ph type="sldNum" sz="quarter" idx="5"/>
          </p:nvPr>
        </p:nvSpPr>
        <p:spPr bwMode="auto">
          <a:xfrm>
            <a:off x="3856038" y="9440863"/>
            <a:ext cx="2949575"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ea typeface="ＭＳ Ｐゴシック" pitchFamily="50" charset="-128"/>
              </a:defRPr>
            </a:lvl1pPr>
          </a:lstStyle>
          <a:p>
            <a:pPr>
              <a:defRPr/>
            </a:pPr>
            <a:fld id="{322C60DB-17BE-4CB7-A6E2-AF6C29E83F8D}" type="slidenum">
              <a:rPr lang="en-US" altLang="ja-JP"/>
              <a:pPr>
                <a:defRPr/>
              </a:pPr>
              <a:t>&lt;#&gt;</a:t>
            </a:fld>
            <a:endParaRPr lang="en-US" altLang="ja-JP"/>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スライド イメージ プレースホルダ 1"/>
          <p:cNvSpPr>
            <a:spLocks noGrp="1" noRot="1" noChangeAspect="1" noTextEdit="1"/>
          </p:cNvSpPr>
          <p:nvPr>
            <p:ph type="sldImg"/>
          </p:nvPr>
        </p:nvSpPr>
        <p:spPr>
          <a:ln/>
        </p:spPr>
      </p:sp>
      <p:sp>
        <p:nvSpPr>
          <p:cNvPr id="32771" name="ノート プレースホルダ 2"/>
          <p:cNvSpPr>
            <a:spLocks noGrp="1"/>
          </p:cNvSpPr>
          <p:nvPr>
            <p:ph type="body" idx="1"/>
          </p:nvPr>
        </p:nvSpPr>
        <p:spPr>
          <a:noFill/>
          <a:ln/>
        </p:spPr>
        <p:txBody>
          <a:bodyPr/>
          <a:lstStyle/>
          <a:p>
            <a:pPr eaLnBrk="1" hangingPunct="1"/>
            <a:r>
              <a:rPr lang="ja-JP" altLang="en-US" dirty="0" smtClean="0">
                <a:ea typeface="ＭＳ Ｐ明朝" charset="-128"/>
              </a:rPr>
              <a:t>同一の</a:t>
            </a:r>
            <a:endParaRPr lang="en-US" altLang="ja-JP" dirty="0" smtClean="0">
              <a:ea typeface="ＭＳ Ｐ明朝" charset="-128"/>
            </a:endParaRPr>
          </a:p>
          <a:p>
            <a:pPr eaLnBrk="1" hangingPunct="1"/>
            <a:endParaRPr lang="en-US" altLang="ja-JP" dirty="0" smtClean="0">
              <a:ea typeface="ＭＳ Ｐ明朝" charset="-128"/>
            </a:endParaRPr>
          </a:p>
          <a:p>
            <a:pPr eaLnBrk="1" hangingPunct="1"/>
            <a:r>
              <a:rPr lang="ja-JP" altLang="en-US" dirty="0" smtClean="0">
                <a:ea typeface="ＭＳ Ｐ明朝" charset="-128"/>
              </a:rPr>
              <a:t>探索空間が有限であることを言う</a:t>
            </a:r>
            <a:endParaRPr lang="en-US" altLang="ja-JP" dirty="0" smtClean="0">
              <a:ea typeface="ＭＳ Ｐ明朝" charset="-128"/>
            </a:endParaRPr>
          </a:p>
          <a:p>
            <a:pPr eaLnBrk="1" hangingPunct="1"/>
            <a:endParaRPr lang="en-US" altLang="ja-JP" dirty="0" smtClean="0">
              <a:ea typeface="ＭＳ Ｐ明朝" charset="-128"/>
            </a:endParaRPr>
          </a:p>
          <a:p>
            <a:pPr eaLnBrk="1" hangingPunct="1"/>
            <a:endParaRPr lang="en-US" altLang="ja-JP" dirty="0" smtClean="0">
              <a:ea typeface="ＭＳ Ｐ明朝" charset="-128"/>
            </a:endParaRPr>
          </a:p>
          <a:p>
            <a:pPr eaLnBrk="1" hangingPunct="1"/>
            <a:r>
              <a:rPr lang="ja-JP" altLang="en-US" dirty="0" smtClean="0">
                <a:ea typeface="ＭＳ Ｐ明朝" charset="-128"/>
              </a:rPr>
              <a:t>タイトルに合わせて発表を変えるべき</a:t>
            </a:r>
            <a:endParaRPr lang="en-US" altLang="ja-JP" dirty="0" smtClean="0">
              <a:ea typeface="ＭＳ Ｐ明朝" charset="-128"/>
            </a:endParaRPr>
          </a:p>
          <a:p>
            <a:pPr eaLnBrk="1" hangingPunct="1"/>
            <a:r>
              <a:rPr lang="ja-JP" altLang="en-US" dirty="0" smtClean="0">
                <a:ea typeface="ＭＳ Ｐ明朝" charset="-128"/>
              </a:rPr>
              <a:t>コンパイルエラーが発生したときに、エラーをなくすような編集をなくすように手順を計算していく</a:t>
            </a:r>
            <a:endParaRPr lang="en-US" altLang="ja-JP" dirty="0" smtClean="0">
              <a:ea typeface="ＭＳ Ｐ明朝" charset="-128"/>
            </a:endParaRPr>
          </a:p>
          <a:p>
            <a:pPr eaLnBrk="1" hangingPunct="1"/>
            <a:r>
              <a:rPr lang="ja-JP" altLang="en-US" dirty="0" smtClean="0">
                <a:ea typeface="ＭＳ Ｐ明朝" charset="-128"/>
              </a:rPr>
              <a:t>⇒探索木を見せないほうがいいのでは</a:t>
            </a:r>
            <a:endParaRPr lang="en-US" altLang="ja-JP" dirty="0" smtClean="0">
              <a:ea typeface="ＭＳ Ｐ明朝" charset="-128"/>
            </a:endParaRPr>
          </a:p>
          <a:p>
            <a:pPr eaLnBrk="1" hangingPunct="1"/>
            <a:endParaRPr lang="en-US" altLang="ja-JP" dirty="0" smtClean="0">
              <a:ea typeface="ＭＳ Ｐ明朝" charset="-128"/>
            </a:endParaRPr>
          </a:p>
          <a:p>
            <a:pPr eaLnBrk="1" hangingPunct="1"/>
            <a:r>
              <a:rPr lang="ja-JP" altLang="en-US" dirty="0" smtClean="0">
                <a:ea typeface="ＭＳ Ｐ明朝" charset="-128"/>
              </a:rPr>
              <a:t>コンパイルエラーが起こることで問題</a:t>
            </a:r>
            <a:endParaRPr lang="en-US" altLang="ja-JP" dirty="0" smtClean="0">
              <a:ea typeface="ＭＳ Ｐ明朝" charset="-128"/>
            </a:endParaRPr>
          </a:p>
          <a:p>
            <a:pPr eaLnBrk="1" hangingPunct="1"/>
            <a:endParaRPr lang="en-US" altLang="ja-JP" dirty="0" smtClean="0">
              <a:ea typeface="ＭＳ Ｐ明朝" charset="-128"/>
            </a:endParaRPr>
          </a:p>
          <a:p>
            <a:pPr eaLnBrk="1" hangingPunct="1"/>
            <a:r>
              <a:rPr lang="ja-JP" altLang="en-US" dirty="0" smtClean="0">
                <a:ea typeface="ＭＳ Ｐ明朝" charset="-128"/>
              </a:rPr>
              <a:t>リファクタリング⇒メンバの移動</a:t>
            </a:r>
            <a:endParaRPr lang="en-US" altLang="ja-JP" dirty="0" smtClean="0">
              <a:ea typeface="ＭＳ Ｐ明朝" charset="-128"/>
            </a:endParaRPr>
          </a:p>
          <a:p>
            <a:pPr eaLnBrk="1" hangingPunct="1"/>
            <a:r>
              <a:rPr lang="ja-JP" altLang="en-US" dirty="0" smtClean="0">
                <a:ea typeface="ＭＳ Ｐ明朝" charset="-128"/>
              </a:rPr>
              <a:t>コンパイルエラー⇒参照切れ</a:t>
            </a:r>
            <a:endParaRPr lang="en-US" altLang="ja-JP" dirty="0" smtClean="0">
              <a:ea typeface="ＭＳ Ｐ明朝" charset="-128"/>
            </a:endParaRPr>
          </a:p>
          <a:p>
            <a:pPr eaLnBrk="1" hangingPunct="1"/>
            <a:endParaRPr lang="en-US" altLang="ja-JP" dirty="0" smtClean="0">
              <a:ea typeface="ＭＳ Ｐ明朝" charset="-128"/>
            </a:endParaRPr>
          </a:p>
          <a:p>
            <a:pPr eaLnBrk="1" hangingPunct="1"/>
            <a:r>
              <a:rPr lang="ja-JP" altLang="en-US" dirty="0" smtClean="0">
                <a:ea typeface="ＭＳ Ｐ明朝" charset="-128"/>
              </a:rPr>
              <a:t>メンバの移動によって、</a:t>
            </a:r>
            <a:endParaRPr lang="en-US" altLang="ja-JP" dirty="0" smtClean="0">
              <a:ea typeface="ＭＳ Ｐ明朝" charset="-128"/>
            </a:endParaRPr>
          </a:p>
          <a:p>
            <a:pPr eaLnBrk="1" hangingPunct="1"/>
            <a:endParaRPr lang="en-US" altLang="ja-JP" dirty="0" smtClean="0">
              <a:ea typeface="ＭＳ Ｐ明朝" charset="-128"/>
            </a:endParaRPr>
          </a:p>
          <a:p>
            <a:pPr eaLnBrk="1" hangingPunct="1"/>
            <a:endParaRPr lang="en-US" altLang="ja-JP" dirty="0" smtClean="0">
              <a:ea typeface="ＭＳ Ｐ明朝" charset="-128"/>
            </a:endParaRPr>
          </a:p>
          <a:p>
            <a:pPr eaLnBrk="1" hangingPunct="1"/>
            <a:r>
              <a:rPr lang="ja-JP" altLang="en-US" dirty="0" smtClean="0">
                <a:ea typeface="ＭＳ Ｐ明朝" charset="-128"/>
              </a:rPr>
              <a:t>コンパイルエラー⇒エラーと口頭で簡単にしたほうがいいかも</a:t>
            </a:r>
            <a:endParaRPr lang="en-US" altLang="ja-JP" dirty="0" smtClean="0">
              <a:ea typeface="ＭＳ Ｐ明朝" charset="-128"/>
            </a:endParaRPr>
          </a:p>
          <a:p>
            <a:pPr eaLnBrk="1" hangingPunct="1"/>
            <a:r>
              <a:rPr lang="ja-JP" altLang="en-US" dirty="0" smtClean="0">
                <a:ea typeface="ＭＳ Ｐ明朝" charset="-128"/>
              </a:rPr>
              <a:t>参照切れ</a:t>
            </a:r>
            <a:endParaRPr lang="en-US" altLang="ja-JP" dirty="0" smtClean="0">
              <a:ea typeface="ＭＳ Ｐ明朝" charset="-128"/>
            </a:endParaRPr>
          </a:p>
          <a:p>
            <a:pPr eaLnBrk="1" hangingPunct="1"/>
            <a:r>
              <a:rPr lang="ja-JP" altLang="en-US" dirty="0" smtClean="0">
                <a:ea typeface="ＭＳ Ｐ明朝" charset="-128"/>
              </a:rPr>
              <a:t>スライド中でコンパイルエラーという単語を減らすと口頭でも減るかも</a:t>
            </a:r>
            <a:endParaRPr lang="en-US" altLang="ja-JP" dirty="0" smtClean="0">
              <a:ea typeface="ＭＳ Ｐ明朝" charset="-128"/>
            </a:endParaRPr>
          </a:p>
          <a:p>
            <a:pPr eaLnBrk="1" hangingPunct="1"/>
            <a:endParaRPr lang="en-US" altLang="ja-JP" dirty="0" smtClean="0">
              <a:ea typeface="ＭＳ Ｐ明朝" charset="-128"/>
            </a:endParaRPr>
          </a:p>
          <a:p>
            <a:pPr eaLnBrk="1" hangingPunct="1"/>
            <a:endParaRPr lang="ja-JP" altLang="en-US" dirty="0" smtClean="0">
              <a:ea typeface="ＭＳ Ｐ明朝" charset="-128"/>
            </a:endParaRPr>
          </a:p>
        </p:txBody>
      </p:sp>
      <p:sp>
        <p:nvSpPr>
          <p:cNvPr id="32772" name="スライド番号プレースホルダ 3"/>
          <p:cNvSpPr>
            <a:spLocks noGrp="1"/>
          </p:cNvSpPr>
          <p:nvPr>
            <p:ph type="sldNum" sz="quarter" idx="5"/>
          </p:nvPr>
        </p:nvSpPr>
        <p:spPr>
          <a:noFill/>
        </p:spPr>
        <p:txBody>
          <a:bodyPr/>
          <a:lstStyle/>
          <a:p>
            <a:fld id="{E4C02424-6807-45D9-8FDD-FB42EC168A83}" type="slidenum">
              <a:rPr lang="en-US" altLang="ja-JP" smtClean="0">
                <a:ea typeface="ＭＳ Ｐゴシック" charset="-128"/>
              </a:rPr>
              <a:pPr/>
              <a:t>1</a:t>
            </a:fld>
            <a:endParaRPr lang="en-US" altLang="ja-JP" smtClean="0">
              <a:ea typeface="ＭＳ Ｐゴシック"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スライド イメージ プレースホルダ 1"/>
          <p:cNvSpPr>
            <a:spLocks noGrp="1" noRot="1" noChangeAspect="1" noTextEdit="1"/>
          </p:cNvSpPr>
          <p:nvPr>
            <p:ph type="sldImg"/>
          </p:nvPr>
        </p:nvSpPr>
        <p:spPr>
          <a:ln/>
        </p:spPr>
      </p:sp>
      <p:sp>
        <p:nvSpPr>
          <p:cNvPr id="41987" name="ノート プレースホルダ 2"/>
          <p:cNvSpPr>
            <a:spLocks noGrp="1"/>
          </p:cNvSpPr>
          <p:nvPr>
            <p:ph type="body" idx="1"/>
          </p:nvPr>
        </p:nvSpPr>
        <p:spPr>
          <a:noFill/>
          <a:ln/>
        </p:spPr>
        <p:txBody>
          <a:bodyPr/>
          <a:lstStyle/>
          <a:p>
            <a:pPr eaLnBrk="1" hangingPunct="1"/>
            <a:r>
              <a:rPr lang="ja-JP" altLang="en-US" smtClean="0">
                <a:ea typeface="ＭＳ Ｐ明朝" charset="-128"/>
              </a:rPr>
              <a:t>編集のミスでバグを埋め込むのを防ぐ、を追加する</a:t>
            </a:r>
            <a:endParaRPr lang="en-US" altLang="ja-JP" smtClean="0">
              <a:ea typeface="ＭＳ Ｐ明朝" charset="-128"/>
            </a:endParaRPr>
          </a:p>
          <a:p>
            <a:pPr eaLnBrk="1" hangingPunct="1"/>
            <a:r>
              <a:rPr lang="ja-JP" altLang="en-US" smtClean="0">
                <a:ea typeface="ＭＳ Ｐ明朝" charset="-128"/>
              </a:rPr>
              <a:t>安全にリファクタリングをする</a:t>
            </a:r>
          </a:p>
        </p:txBody>
      </p:sp>
      <p:sp>
        <p:nvSpPr>
          <p:cNvPr id="41988" name="スライド番号プレースホルダ 3"/>
          <p:cNvSpPr>
            <a:spLocks noGrp="1"/>
          </p:cNvSpPr>
          <p:nvPr>
            <p:ph type="sldNum" sz="quarter" idx="5"/>
          </p:nvPr>
        </p:nvSpPr>
        <p:spPr>
          <a:noFill/>
        </p:spPr>
        <p:txBody>
          <a:bodyPr/>
          <a:lstStyle/>
          <a:p>
            <a:fld id="{5E47AB1B-EFCD-417E-8B5D-761F01ECCA3B}" type="slidenum">
              <a:rPr lang="en-US" altLang="ja-JP" smtClean="0">
                <a:ea typeface="ＭＳ Ｐゴシック" charset="-128"/>
              </a:rPr>
              <a:pPr/>
              <a:t>10</a:t>
            </a:fld>
            <a:endParaRPr lang="en-US" altLang="ja-JP" smtClean="0">
              <a:ea typeface="ＭＳ Ｐゴシック"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2B70E042-D93F-4360-99BA-3ADC5D824851}" type="slidenum">
              <a:rPr lang="en-US" altLang="ja-JP" smtClean="0">
                <a:ea typeface="ＭＳ Ｐゴシック" charset="-128"/>
              </a:rPr>
              <a:pPr/>
              <a:t>11</a:t>
            </a:fld>
            <a:endParaRPr lang="en-US" altLang="ja-JP" smtClean="0">
              <a:ea typeface="ＭＳ Ｐゴシック" charset="-128"/>
            </a:endParaRPr>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r>
              <a:rPr lang="ja-JP" altLang="en-US" smtClean="0">
                <a:ea typeface="ＭＳ Ｐ明朝" charset="-128"/>
              </a:rPr>
              <a:t>図が先⇒これを作るために</a:t>
            </a:r>
            <a:endParaRPr lang="en-US" altLang="ja-JP" smtClean="0">
              <a:ea typeface="ＭＳ Ｐ明朝" charset="-128"/>
            </a:endParaRPr>
          </a:p>
          <a:p>
            <a:pPr eaLnBrk="1" hangingPunct="1"/>
            <a:endParaRPr lang="en-US" altLang="ja-JP" smtClean="0">
              <a:ea typeface="ＭＳ Ｐ明朝" charset="-128"/>
            </a:endParaRPr>
          </a:p>
          <a:p>
            <a:pPr eaLnBrk="1" hangingPunct="1"/>
            <a:r>
              <a:rPr lang="en-US" altLang="ja-JP" smtClean="0">
                <a:ea typeface="ＭＳ Ｐ明朝" charset="-128"/>
              </a:rPr>
              <a:t>Eclipse</a:t>
            </a:r>
            <a:r>
              <a:rPr lang="ja-JP" altLang="en-US" smtClean="0">
                <a:ea typeface="ＭＳ Ｐ明朝" charset="-128"/>
              </a:rPr>
              <a:t>プラグインと言ってるのに以後出てこない</a:t>
            </a:r>
            <a:endParaRPr lang="en-US" altLang="ja-JP" smtClean="0">
              <a:ea typeface="ＭＳ Ｐ明朝" charset="-128"/>
            </a:endParaRPr>
          </a:p>
          <a:p>
            <a:pPr eaLnBrk="1" hangingPunct="1"/>
            <a:r>
              <a:rPr lang="en-US" altLang="ja-JP" smtClean="0">
                <a:ea typeface="ＭＳ Ｐ明朝" charset="-128"/>
              </a:rPr>
              <a:t>Eclipse</a:t>
            </a:r>
            <a:r>
              <a:rPr lang="ja-JP" altLang="en-US" smtClean="0">
                <a:ea typeface="ＭＳ Ｐ明朝" charset="-128"/>
              </a:rPr>
              <a:t>プラグイン</a:t>
            </a:r>
            <a:endParaRPr lang="en-US" altLang="ja-JP" smtClean="0">
              <a:ea typeface="ＭＳ Ｐ明朝" charset="-128"/>
            </a:endParaRPr>
          </a:p>
          <a:p>
            <a:pPr eaLnBrk="1" hangingPunct="1"/>
            <a:endParaRPr lang="en-US" altLang="ja-JP" smtClean="0">
              <a:ea typeface="ＭＳ Ｐ明朝" charset="-128"/>
            </a:endParaRPr>
          </a:p>
          <a:p>
            <a:pPr eaLnBrk="1" hangingPunct="1"/>
            <a:r>
              <a:rPr lang="ja-JP" altLang="en-US" smtClean="0">
                <a:ea typeface="ＭＳ Ｐ明朝" charset="-128"/>
              </a:rPr>
              <a:t>木の具体的な説明、９のグラフをなくした場合必要である</a:t>
            </a:r>
            <a:endParaRPr lang="en-US" altLang="ja-JP" smtClean="0">
              <a:ea typeface="ＭＳ Ｐ明朝" charset="-128"/>
            </a:endParaRPr>
          </a:p>
          <a:p>
            <a:pPr eaLnBrk="1" hangingPunct="1"/>
            <a:r>
              <a:rPr lang="en-US" altLang="ja-JP" smtClean="0">
                <a:ea typeface="ＭＳ Ｐ明朝" charset="-128"/>
              </a:rPr>
              <a:t>SES</a:t>
            </a:r>
            <a:r>
              <a:rPr lang="ja-JP" altLang="en-US" smtClean="0">
                <a:ea typeface="ＭＳ Ｐ明朝" charset="-128"/>
              </a:rPr>
              <a:t>の定義を盛り込む</a:t>
            </a:r>
            <a:endParaRPr lang="en-US" altLang="ja-JP" smtClean="0">
              <a:ea typeface="ＭＳ Ｐ明朝" charset="-128"/>
            </a:endParaRPr>
          </a:p>
          <a:p>
            <a:pPr eaLnBrk="1" hangingPunct="1"/>
            <a:endParaRPr lang="en-US" altLang="ja-JP" smtClean="0">
              <a:ea typeface="ＭＳ Ｐ明朝" charset="-128"/>
            </a:endParaRPr>
          </a:p>
          <a:p>
            <a:pPr eaLnBrk="1" hangingPunct="1"/>
            <a:r>
              <a:rPr lang="ja-JP" altLang="en-US" smtClean="0">
                <a:ea typeface="ＭＳ Ｐ明朝" charset="-128"/>
              </a:rPr>
              <a:t>コンパイル可能なソースコード</a:t>
            </a:r>
            <a:endParaRPr lang="en-US" altLang="ja-JP" smtClean="0">
              <a:ea typeface="ＭＳ Ｐ明朝" charset="-128"/>
            </a:endParaRPr>
          </a:p>
          <a:p>
            <a:pPr eaLnBrk="1" hangingPunct="1"/>
            <a:r>
              <a:rPr lang="ja-JP" altLang="en-US" smtClean="0">
                <a:ea typeface="ＭＳ Ｐ明朝" charset="-128"/>
              </a:rPr>
              <a:t>参照切れソースコードの絵を差し込む</a:t>
            </a:r>
            <a:endParaRPr lang="en-US" altLang="ja-JP" smtClean="0">
              <a:ea typeface="ＭＳ Ｐ明朝" charset="-128"/>
            </a:endParaRPr>
          </a:p>
          <a:p>
            <a:pPr eaLnBrk="1" hangingPunct="1"/>
            <a:endParaRPr lang="en-US" altLang="ja-JP" smtClean="0">
              <a:ea typeface="ＭＳ Ｐ明朝" charset="-128"/>
            </a:endParaRPr>
          </a:p>
          <a:p>
            <a:pPr eaLnBrk="1" hangingPunct="1"/>
            <a:r>
              <a:rPr lang="ja-JP" altLang="en-US" smtClean="0">
                <a:ea typeface="ＭＳ Ｐ明朝" charset="-128"/>
              </a:rPr>
              <a:t>矢印の太さ統一</a:t>
            </a:r>
            <a:endParaRPr lang="en-US" altLang="ja-JP" smtClean="0">
              <a:ea typeface="ＭＳ Ｐ明朝"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スライド イメージ プレースホルダ 1"/>
          <p:cNvSpPr>
            <a:spLocks noGrp="1" noRot="1" noChangeAspect="1" noTextEdit="1"/>
          </p:cNvSpPr>
          <p:nvPr>
            <p:ph type="sldImg"/>
          </p:nvPr>
        </p:nvSpPr>
        <p:spPr>
          <a:ln/>
        </p:spPr>
      </p:sp>
      <p:sp>
        <p:nvSpPr>
          <p:cNvPr id="44035" name="ノート プレースホルダ 2"/>
          <p:cNvSpPr>
            <a:spLocks noGrp="1"/>
          </p:cNvSpPr>
          <p:nvPr>
            <p:ph type="body" idx="1"/>
          </p:nvPr>
        </p:nvSpPr>
        <p:spPr>
          <a:noFill/>
          <a:ln/>
        </p:spPr>
        <p:txBody>
          <a:bodyPr/>
          <a:lstStyle/>
          <a:p>
            <a:pPr eaLnBrk="1" hangingPunct="1"/>
            <a:r>
              <a:rPr lang="ja-JP" altLang="en-US" dirty="0" smtClean="0">
                <a:ea typeface="ＭＳ Ｐ明朝" charset="-128"/>
              </a:rPr>
              <a:t>文字サイズは小さくしない、入らないときは改ページ</a:t>
            </a:r>
            <a:endParaRPr lang="en-US" altLang="ja-JP" dirty="0" smtClean="0">
              <a:ea typeface="ＭＳ Ｐ明朝" charset="-128"/>
            </a:endParaRPr>
          </a:p>
          <a:p>
            <a:pPr eaLnBrk="1" hangingPunct="1"/>
            <a:r>
              <a:rPr lang="ja-JP" altLang="en-US" dirty="0" smtClean="0">
                <a:ea typeface="ＭＳ Ｐ明朝" charset="-128"/>
              </a:rPr>
              <a:t>それぞれの編集ステップを「提案します」はおかしい</a:t>
            </a:r>
            <a:endParaRPr lang="en-US" altLang="ja-JP" dirty="0" smtClean="0">
              <a:ea typeface="ＭＳ Ｐ明朝" charset="-128"/>
            </a:endParaRPr>
          </a:p>
          <a:p>
            <a:pPr eaLnBrk="1" hangingPunct="1"/>
            <a:r>
              <a:rPr lang="ja-JP" altLang="en-US" dirty="0" smtClean="0">
                <a:ea typeface="ＭＳ Ｐ明朝" charset="-128"/>
              </a:rPr>
              <a:t>編集ステップの適用を提案はオッケイ</a:t>
            </a:r>
            <a:endParaRPr lang="en-US" altLang="ja-JP" dirty="0" smtClean="0">
              <a:ea typeface="ＭＳ Ｐ明朝" charset="-128"/>
            </a:endParaRPr>
          </a:p>
          <a:p>
            <a:pPr eaLnBrk="1" hangingPunct="1"/>
            <a:endParaRPr lang="en-US" altLang="ja-JP" dirty="0" smtClean="0">
              <a:ea typeface="ＭＳ Ｐ明朝" charset="-128"/>
            </a:endParaRPr>
          </a:p>
          <a:p>
            <a:pPr eaLnBrk="1" hangingPunct="1"/>
            <a:r>
              <a:rPr lang="ja-JP" altLang="en-US" dirty="0" smtClean="0">
                <a:ea typeface="ＭＳ Ｐ明朝" charset="-128"/>
              </a:rPr>
              <a:t>解消の手順は簡単に示すべき（１５）の図は複雑</a:t>
            </a:r>
            <a:endParaRPr lang="en-US" altLang="ja-JP" dirty="0" smtClean="0">
              <a:ea typeface="ＭＳ Ｐ明朝" charset="-128"/>
            </a:endParaRPr>
          </a:p>
          <a:p>
            <a:pPr eaLnBrk="1" hangingPunct="1"/>
            <a:endParaRPr lang="en-US" altLang="ja-JP" dirty="0" smtClean="0">
              <a:ea typeface="ＭＳ Ｐ明朝" charset="-128"/>
            </a:endParaRPr>
          </a:p>
          <a:p>
            <a:pPr eaLnBrk="1" hangingPunct="1"/>
            <a:endParaRPr lang="en-US" altLang="ja-JP" dirty="0" smtClean="0">
              <a:ea typeface="ＭＳ Ｐ明朝" charset="-128"/>
            </a:endParaRPr>
          </a:p>
          <a:p>
            <a:pPr eaLnBrk="1" hangingPunct="1"/>
            <a:r>
              <a:rPr lang="ja-JP" altLang="en-US" dirty="0" smtClean="0">
                <a:ea typeface="ＭＳ Ｐ明朝" charset="-128"/>
              </a:rPr>
              <a:t>コンパイルエラーの余計な出現を減らす</a:t>
            </a:r>
            <a:endParaRPr lang="en-US" altLang="ja-JP" dirty="0" smtClean="0">
              <a:ea typeface="ＭＳ Ｐ明朝" charset="-128"/>
            </a:endParaRPr>
          </a:p>
        </p:txBody>
      </p:sp>
      <p:sp>
        <p:nvSpPr>
          <p:cNvPr id="44036" name="スライド番号プレースホルダ 3"/>
          <p:cNvSpPr>
            <a:spLocks noGrp="1"/>
          </p:cNvSpPr>
          <p:nvPr>
            <p:ph type="sldNum" sz="quarter" idx="5"/>
          </p:nvPr>
        </p:nvSpPr>
        <p:spPr>
          <a:noFill/>
        </p:spPr>
        <p:txBody>
          <a:bodyPr/>
          <a:lstStyle/>
          <a:p>
            <a:fld id="{929019FF-77E6-424A-A2C5-2B3DA4DFE490}" type="slidenum">
              <a:rPr lang="en-US" altLang="ja-JP" smtClean="0">
                <a:ea typeface="ＭＳ Ｐゴシック" charset="-128"/>
              </a:rPr>
              <a:pPr/>
              <a:t>12</a:t>
            </a:fld>
            <a:endParaRPr lang="en-US" altLang="ja-JP" smtClean="0">
              <a:ea typeface="ＭＳ Ｐゴシック"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スライド イメージ プレースホルダ 1"/>
          <p:cNvSpPr>
            <a:spLocks noGrp="1" noRot="1" noChangeAspect="1" noTextEdit="1"/>
          </p:cNvSpPr>
          <p:nvPr>
            <p:ph type="sldImg"/>
          </p:nvPr>
        </p:nvSpPr>
        <p:spPr>
          <a:ln/>
        </p:spPr>
      </p:sp>
      <p:sp>
        <p:nvSpPr>
          <p:cNvPr id="45059" name="ノート プレースホルダ 2"/>
          <p:cNvSpPr>
            <a:spLocks noGrp="1"/>
          </p:cNvSpPr>
          <p:nvPr>
            <p:ph type="body" idx="1"/>
          </p:nvPr>
        </p:nvSpPr>
        <p:spPr>
          <a:noFill/>
          <a:ln/>
        </p:spPr>
        <p:txBody>
          <a:bodyPr/>
          <a:lstStyle/>
          <a:p>
            <a:pPr eaLnBrk="1" hangingPunct="1"/>
            <a:r>
              <a:rPr lang="ja-JP" altLang="en-US" dirty="0" smtClean="0">
                <a:ea typeface="ＭＳ Ｐ明朝" charset="-128"/>
              </a:rPr>
              <a:t>・情報取得⇒ステップ導出⇒適用⇒ソースコードが３つ、</a:t>
            </a:r>
            <a:endParaRPr lang="en-US" altLang="ja-JP" dirty="0" smtClean="0">
              <a:ea typeface="ＭＳ Ｐ明朝" charset="-128"/>
            </a:endParaRPr>
          </a:p>
          <a:p>
            <a:pPr eaLnBrk="1" hangingPunct="1"/>
            <a:r>
              <a:rPr lang="ja-JP" altLang="en-US" dirty="0" smtClean="0">
                <a:ea typeface="ＭＳ Ｐ明朝" charset="-128"/>
              </a:rPr>
              <a:t>・同じソースコードに戻さない工夫</a:t>
            </a:r>
            <a:endParaRPr lang="en-US" altLang="ja-JP" dirty="0" smtClean="0">
              <a:ea typeface="ＭＳ Ｐ明朝" charset="-128"/>
            </a:endParaRPr>
          </a:p>
          <a:p>
            <a:pPr eaLnBrk="1" hangingPunct="1"/>
            <a:r>
              <a:rPr lang="ja-JP" altLang="en-US" dirty="0" smtClean="0">
                <a:ea typeface="ＭＳ Ｐ明朝" charset="-128"/>
              </a:rPr>
              <a:t>・繰り返し処理</a:t>
            </a:r>
            <a:endParaRPr lang="en-US" altLang="ja-JP" dirty="0" smtClean="0">
              <a:ea typeface="ＭＳ Ｐ明朝" charset="-128"/>
            </a:endParaRPr>
          </a:p>
          <a:p>
            <a:pPr eaLnBrk="1" hangingPunct="1"/>
            <a:r>
              <a:rPr lang="ja-JP" altLang="en-US" dirty="0" smtClean="0">
                <a:ea typeface="ＭＳ Ｐ明朝" charset="-128"/>
              </a:rPr>
              <a:t>・コンパイルエラーがなくなり、</a:t>
            </a:r>
            <a:endParaRPr lang="en-US" altLang="ja-JP" dirty="0" smtClean="0">
              <a:ea typeface="ＭＳ Ｐ明朝" charset="-128"/>
            </a:endParaRPr>
          </a:p>
          <a:p>
            <a:pPr eaLnBrk="1" hangingPunct="1"/>
            <a:endParaRPr lang="en-US" altLang="ja-JP" dirty="0" smtClean="0">
              <a:ea typeface="ＭＳ Ｐ明朝" charset="-128"/>
            </a:endParaRPr>
          </a:p>
          <a:p>
            <a:pPr eaLnBrk="1" hangingPunct="1"/>
            <a:endParaRPr lang="en-US" altLang="ja-JP" dirty="0" smtClean="0">
              <a:ea typeface="ＭＳ Ｐ明朝" charset="-128"/>
            </a:endParaRPr>
          </a:p>
          <a:p>
            <a:pPr eaLnBrk="1" hangingPunct="1"/>
            <a:endParaRPr lang="en-US" altLang="ja-JP" dirty="0" smtClean="0">
              <a:ea typeface="ＭＳ Ｐ明朝" charset="-128"/>
            </a:endParaRPr>
          </a:p>
          <a:p>
            <a:pPr eaLnBrk="1" hangingPunct="1"/>
            <a:r>
              <a:rPr lang="ja-JP" altLang="en-US" dirty="0" smtClean="0">
                <a:ea typeface="ＭＳ Ｐ明朝" charset="-128"/>
              </a:rPr>
              <a:t>１０から、手順の説明を聞きたいのに、木構造、編集ステップと枝</a:t>
            </a:r>
            <a:endParaRPr lang="en-US" altLang="ja-JP" dirty="0" smtClean="0">
              <a:ea typeface="ＭＳ Ｐ明朝" charset="-128"/>
            </a:endParaRPr>
          </a:p>
          <a:p>
            <a:pPr eaLnBrk="1" hangingPunct="1"/>
            <a:endParaRPr lang="en-US" altLang="ja-JP" dirty="0" smtClean="0">
              <a:ea typeface="ＭＳ Ｐ明朝" charset="-128"/>
            </a:endParaRPr>
          </a:p>
          <a:p>
            <a:pPr eaLnBrk="1" hangingPunct="1"/>
            <a:r>
              <a:rPr lang="ja-JP" altLang="en-US" dirty="0" smtClean="0">
                <a:ea typeface="ＭＳ Ｐ明朝" charset="-128"/>
              </a:rPr>
              <a:t>・ツールは作っている状態</a:t>
            </a:r>
            <a:endParaRPr lang="en-US" altLang="ja-JP" dirty="0" smtClean="0">
              <a:ea typeface="ＭＳ Ｐ明朝" charset="-128"/>
            </a:endParaRPr>
          </a:p>
          <a:p>
            <a:pPr eaLnBrk="1" hangingPunct="1"/>
            <a:endParaRPr lang="en-US" altLang="ja-JP" dirty="0" smtClean="0">
              <a:ea typeface="ＭＳ Ｐ明朝" charset="-128"/>
            </a:endParaRPr>
          </a:p>
          <a:p>
            <a:pPr eaLnBrk="1" hangingPunct="1"/>
            <a:r>
              <a:rPr lang="ja-JP" altLang="en-US" dirty="0" smtClean="0">
                <a:ea typeface="ＭＳ Ｐ明朝" charset="-128"/>
              </a:rPr>
              <a:t>１、２の間で、どういうエラーが起きたらどういう編集ステップを導出するのか説明する</a:t>
            </a:r>
            <a:endParaRPr lang="en-US" altLang="ja-JP" dirty="0" smtClean="0">
              <a:ea typeface="ＭＳ Ｐ明朝" charset="-128"/>
            </a:endParaRPr>
          </a:p>
          <a:p>
            <a:pPr eaLnBrk="1" hangingPunct="1"/>
            <a:r>
              <a:rPr lang="ja-JP" altLang="en-US" dirty="0" smtClean="0">
                <a:ea typeface="ＭＳ Ｐ明朝" charset="-128"/>
              </a:rPr>
              <a:t>提案手法を絵を用いて説明、入りきれなかったらわける</a:t>
            </a:r>
            <a:endParaRPr lang="en-US" altLang="ja-JP" dirty="0" smtClean="0">
              <a:ea typeface="ＭＳ Ｐ明朝" charset="-128"/>
            </a:endParaRPr>
          </a:p>
          <a:p>
            <a:pPr eaLnBrk="1" hangingPunct="1"/>
            <a:endParaRPr lang="en-US" altLang="ja-JP" dirty="0" smtClean="0">
              <a:ea typeface="ＭＳ Ｐ明朝" charset="-128"/>
            </a:endParaRPr>
          </a:p>
          <a:p>
            <a:pPr eaLnBrk="1" hangingPunct="1"/>
            <a:r>
              <a:rPr lang="ja-JP" altLang="en-US" dirty="0" smtClean="0">
                <a:ea typeface="ＭＳ Ｐ明朝" charset="-128"/>
              </a:rPr>
              <a:t>スライド、とスライドの間のつなぎ文句</a:t>
            </a:r>
            <a:endParaRPr lang="en-US" altLang="ja-JP" dirty="0" smtClean="0">
              <a:ea typeface="ＭＳ Ｐ明朝" charset="-128"/>
            </a:endParaRPr>
          </a:p>
          <a:p>
            <a:pPr eaLnBrk="1" hangingPunct="1"/>
            <a:endParaRPr lang="ja-JP" altLang="en-US" dirty="0" smtClean="0">
              <a:ea typeface="ＭＳ Ｐ明朝" charset="-128"/>
            </a:endParaRPr>
          </a:p>
        </p:txBody>
      </p:sp>
      <p:sp>
        <p:nvSpPr>
          <p:cNvPr id="45060" name="スライド番号プレースホルダ 3"/>
          <p:cNvSpPr>
            <a:spLocks noGrp="1"/>
          </p:cNvSpPr>
          <p:nvPr>
            <p:ph type="sldNum" sz="quarter" idx="5"/>
          </p:nvPr>
        </p:nvSpPr>
        <p:spPr>
          <a:noFill/>
        </p:spPr>
        <p:txBody>
          <a:bodyPr/>
          <a:lstStyle/>
          <a:p>
            <a:fld id="{524F29D3-DF8D-4D9E-A08C-71CBFA953A14}" type="slidenum">
              <a:rPr lang="en-US" altLang="ja-JP" smtClean="0">
                <a:ea typeface="ＭＳ Ｐゴシック" charset="-128"/>
              </a:rPr>
              <a:pPr/>
              <a:t>13</a:t>
            </a:fld>
            <a:endParaRPr lang="en-US" altLang="ja-JP" smtClean="0">
              <a:ea typeface="ＭＳ Ｐゴシック"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スライド イメージ プレースホルダ 1"/>
          <p:cNvSpPr>
            <a:spLocks noGrp="1" noRot="1" noChangeAspect="1" noTextEdit="1"/>
          </p:cNvSpPr>
          <p:nvPr>
            <p:ph type="sldImg"/>
          </p:nvPr>
        </p:nvSpPr>
        <p:spPr>
          <a:ln/>
        </p:spPr>
      </p:sp>
      <p:sp>
        <p:nvSpPr>
          <p:cNvPr id="46083" name="ノート プレースホルダ 2"/>
          <p:cNvSpPr>
            <a:spLocks noGrp="1"/>
          </p:cNvSpPr>
          <p:nvPr>
            <p:ph type="body" idx="1"/>
          </p:nvPr>
        </p:nvSpPr>
        <p:spPr>
          <a:noFill/>
          <a:ln/>
        </p:spPr>
        <p:txBody>
          <a:bodyPr/>
          <a:lstStyle/>
          <a:p>
            <a:pPr eaLnBrk="1" hangingPunct="1"/>
            <a:r>
              <a:rPr lang="ja-JP" altLang="en-US" dirty="0" smtClean="0">
                <a:ea typeface="ＭＳ Ｐ明朝" charset="-128"/>
              </a:rPr>
              <a:t>取得の方法を述べる</a:t>
            </a:r>
            <a:endParaRPr lang="en-US" altLang="ja-JP" dirty="0" smtClean="0">
              <a:ea typeface="ＭＳ Ｐ明朝" charset="-128"/>
            </a:endParaRPr>
          </a:p>
          <a:p>
            <a:pPr eaLnBrk="1" hangingPunct="1"/>
            <a:r>
              <a:rPr lang="ja-JP" altLang="en-US" dirty="0" smtClean="0">
                <a:ea typeface="ＭＳ Ｐ明朝" charset="-128"/>
              </a:rPr>
              <a:t>ソースコードのどの構文がコンパイルエラーを持っているか</a:t>
            </a:r>
            <a:endParaRPr lang="en-US" altLang="ja-JP" dirty="0" smtClean="0">
              <a:ea typeface="ＭＳ Ｐ明朝" charset="-128"/>
            </a:endParaRPr>
          </a:p>
          <a:p>
            <a:pPr eaLnBrk="1" hangingPunct="1"/>
            <a:r>
              <a:rPr lang="ja-JP" altLang="en-US" dirty="0" smtClean="0">
                <a:ea typeface="ＭＳ Ｐ明朝" charset="-128"/>
              </a:rPr>
              <a:t>口頭で、構文木を持っていてどのノードがコンパイルエラーを持っているかわかるので、そこから取得する、という</a:t>
            </a:r>
            <a:endParaRPr lang="en-US" altLang="ja-JP" dirty="0" smtClean="0">
              <a:ea typeface="ＭＳ Ｐ明朝" charset="-128"/>
            </a:endParaRPr>
          </a:p>
          <a:p>
            <a:pPr eaLnBrk="1" hangingPunct="1"/>
            <a:endParaRPr lang="ja-JP" altLang="en-US" dirty="0" smtClean="0">
              <a:ea typeface="ＭＳ Ｐ明朝" charset="-128"/>
            </a:endParaRPr>
          </a:p>
        </p:txBody>
      </p:sp>
      <p:sp>
        <p:nvSpPr>
          <p:cNvPr id="46084" name="スライド番号プレースホルダ 3"/>
          <p:cNvSpPr>
            <a:spLocks noGrp="1"/>
          </p:cNvSpPr>
          <p:nvPr>
            <p:ph type="sldNum" sz="quarter" idx="5"/>
          </p:nvPr>
        </p:nvSpPr>
        <p:spPr>
          <a:noFill/>
        </p:spPr>
        <p:txBody>
          <a:bodyPr/>
          <a:lstStyle/>
          <a:p>
            <a:fld id="{9313BCC6-A578-4DB7-B355-608FDAE8A2BF}" type="slidenum">
              <a:rPr lang="en-US" altLang="ja-JP" smtClean="0">
                <a:ea typeface="ＭＳ Ｐゴシック" charset="-128"/>
              </a:rPr>
              <a:pPr/>
              <a:t>14</a:t>
            </a:fld>
            <a:endParaRPr lang="en-US" altLang="ja-JP" smtClean="0">
              <a:ea typeface="ＭＳ Ｐゴシック"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スライド イメージ プレースホルダ 1"/>
          <p:cNvSpPr>
            <a:spLocks noGrp="1" noRot="1" noChangeAspect="1" noTextEdit="1"/>
          </p:cNvSpPr>
          <p:nvPr>
            <p:ph type="sldImg"/>
          </p:nvPr>
        </p:nvSpPr>
        <p:spPr>
          <a:ln/>
        </p:spPr>
      </p:sp>
      <p:sp>
        <p:nvSpPr>
          <p:cNvPr id="45059" name="ノート プレースホルダ 2"/>
          <p:cNvSpPr>
            <a:spLocks noGrp="1"/>
          </p:cNvSpPr>
          <p:nvPr>
            <p:ph type="body" idx="1"/>
          </p:nvPr>
        </p:nvSpPr>
        <p:spPr>
          <a:noFill/>
          <a:ln/>
        </p:spPr>
        <p:txBody>
          <a:bodyPr/>
          <a:lstStyle/>
          <a:p>
            <a:pPr eaLnBrk="1" hangingPunct="1"/>
            <a:r>
              <a:rPr lang="ja-JP" altLang="en-US" dirty="0" smtClean="0">
                <a:ea typeface="ＭＳ Ｐ明朝" charset="-128"/>
              </a:rPr>
              <a:t>１０から、手順の説明を聞きたいのに、木構造、編集ステップと枝</a:t>
            </a:r>
            <a:endParaRPr lang="en-US" altLang="ja-JP" dirty="0" smtClean="0">
              <a:ea typeface="ＭＳ Ｐ明朝" charset="-128"/>
            </a:endParaRPr>
          </a:p>
          <a:p>
            <a:pPr eaLnBrk="1" hangingPunct="1"/>
            <a:endParaRPr lang="en-US" altLang="ja-JP" dirty="0" smtClean="0">
              <a:ea typeface="ＭＳ Ｐ明朝" charset="-128"/>
            </a:endParaRPr>
          </a:p>
          <a:p>
            <a:pPr eaLnBrk="1" hangingPunct="1"/>
            <a:r>
              <a:rPr lang="ja-JP" altLang="en-US" dirty="0" smtClean="0">
                <a:ea typeface="ＭＳ Ｐ明朝" charset="-128"/>
              </a:rPr>
              <a:t>・ツールは作っている状態</a:t>
            </a:r>
            <a:endParaRPr lang="en-US" altLang="ja-JP" dirty="0" smtClean="0">
              <a:ea typeface="ＭＳ Ｐ明朝" charset="-128"/>
            </a:endParaRPr>
          </a:p>
          <a:p>
            <a:pPr eaLnBrk="1" hangingPunct="1"/>
            <a:endParaRPr lang="en-US" altLang="ja-JP" dirty="0" smtClean="0">
              <a:ea typeface="ＭＳ Ｐ明朝" charset="-128"/>
            </a:endParaRPr>
          </a:p>
          <a:p>
            <a:pPr eaLnBrk="1" hangingPunct="1"/>
            <a:r>
              <a:rPr lang="ja-JP" altLang="en-US" dirty="0" smtClean="0">
                <a:ea typeface="ＭＳ Ｐ明朝" charset="-128"/>
              </a:rPr>
              <a:t>１、２の間で、どういうエラーが起きたらどういう編集ステップを導出するのか説明する</a:t>
            </a:r>
            <a:endParaRPr lang="en-US" altLang="ja-JP" dirty="0" smtClean="0">
              <a:ea typeface="ＭＳ Ｐ明朝" charset="-128"/>
            </a:endParaRPr>
          </a:p>
          <a:p>
            <a:pPr eaLnBrk="1" hangingPunct="1"/>
            <a:r>
              <a:rPr lang="ja-JP" altLang="en-US" dirty="0" smtClean="0">
                <a:ea typeface="ＭＳ Ｐ明朝" charset="-128"/>
              </a:rPr>
              <a:t>提案手法を絵を用いて説明、入りきれなかったらわける</a:t>
            </a:r>
            <a:endParaRPr lang="en-US" altLang="ja-JP" dirty="0" smtClean="0">
              <a:ea typeface="ＭＳ Ｐ明朝" charset="-128"/>
            </a:endParaRPr>
          </a:p>
          <a:p>
            <a:pPr eaLnBrk="1" hangingPunct="1"/>
            <a:endParaRPr lang="en-US" altLang="ja-JP" dirty="0" smtClean="0">
              <a:ea typeface="ＭＳ Ｐ明朝" charset="-128"/>
            </a:endParaRPr>
          </a:p>
          <a:p>
            <a:pPr eaLnBrk="1" hangingPunct="1"/>
            <a:r>
              <a:rPr lang="ja-JP" altLang="en-US" dirty="0" smtClean="0">
                <a:ea typeface="ＭＳ Ｐ明朝" charset="-128"/>
              </a:rPr>
              <a:t>スライド、とスライドの間のつなぎ文句</a:t>
            </a:r>
            <a:endParaRPr lang="en-US" altLang="ja-JP" dirty="0" smtClean="0">
              <a:ea typeface="ＭＳ Ｐ明朝" charset="-128"/>
            </a:endParaRPr>
          </a:p>
          <a:p>
            <a:pPr eaLnBrk="1" hangingPunct="1"/>
            <a:endParaRPr lang="ja-JP" altLang="en-US" dirty="0" smtClean="0">
              <a:ea typeface="ＭＳ Ｐ明朝" charset="-128"/>
            </a:endParaRPr>
          </a:p>
        </p:txBody>
      </p:sp>
      <p:sp>
        <p:nvSpPr>
          <p:cNvPr id="45060" name="スライド番号プレースホルダ 3"/>
          <p:cNvSpPr>
            <a:spLocks noGrp="1"/>
          </p:cNvSpPr>
          <p:nvPr>
            <p:ph type="sldNum" sz="quarter" idx="5"/>
          </p:nvPr>
        </p:nvSpPr>
        <p:spPr>
          <a:noFill/>
        </p:spPr>
        <p:txBody>
          <a:bodyPr/>
          <a:lstStyle/>
          <a:p>
            <a:fld id="{524F29D3-DF8D-4D9E-A08C-71CBFA953A14}" type="slidenum">
              <a:rPr lang="en-US" altLang="ja-JP" smtClean="0">
                <a:ea typeface="ＭＳ Ｐゴシック" charset="-128"/>
              </a:rPr>
              <a:pPr/>
              <a:t>15</a:t>
            </a:fld>
            <a:endParaRPr lang="en-US" altLang="ja-JP" smtClean="0">
              <a:ea typeface="ＭＳ Ｐゴシック"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スライド イメージ プレースホルダ 1"/>
          <p:cNvSpPr>
            <a:spLocks noGrp="1" noRot="1" noChangeAspect="1" noTextEdit="1"/>
          </p:cNvSpPr>
          <p:nvPr>
            <p:ph type="sldImg"/>
          </p:nvPr>
        </p:nvSpPr>
        <p:spPr>
          <a:ln/>
        </p:spPr>
      </p:sp>
      <p:sp>
        <p:nvSpPr>
          <p:cNvPr id="47107" name="ノート プレースホルダ 2"/>
          <p:cNvSpPr>
            <a:spLocks noGrp="1"/>
          </p:cNvSpPr>
          <p:nvPr>
            <p:ph type="body" idx="1"/>
          </p:nvPr>
        </p:nvSpPr>
        <p:spPr>
          <a:noFill/>
          <a:ln/>
        </p:spPr>
        <p:txBody>
          <a:bodyPr/>
          <a:lstStyle/>
          <a:p>
            <a:pPr eaLnBrk="1" hangingPunct="1"/>
            <a:endParaRPr lang="ja-JP" altLang="en-US" dirty="0" smtClean="0">
              <a:ea typeface="ＭＳ Ｐ明朝" charset="-128"/>
            </a:endParaRPr>
          </a:p>
        </p:txBody>
      </p:sp>
      <p:sp>
        <p:nvSpPr>
          <p:cNvPr id="47108" name="スライド番号プレースホルダ 3"/>
          <p:cNvSpPr>
            <a:spLocks noGrp="1"/>
          </p:cNvSpPr>
          <p:nvPr>
            <p:ph type="sldNum" sz="quarter" idx="5"/>
          </p:nvPr>
        </p:nvSpPr>
        <p:spPr>
          <a:noFill/>
        </p:spPr>
        <p:txBody>
          <a:bodyPr/>
          <a:lstStyle/>
          <a:p>
            <a:fld id="{6EBECAE7-FD28-492F-BC91-F6808ED8970A}" type="slidenum">
              <a:rPr lang="en-US" altLang="ja-JP" smtClean="0">
                <a:ea typeface="ＭＳ Ｐゴシック" charset="-128"/>
              </a:rPr>
              <a:pPr/>
              <a:t>16</a:t>
            </a:fld>
            <a:endParaRPr lang="en-US" altLang="ja-JP" smtClean="0">
              <a:ea typeface="ＭＳ Ｐゴシック"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スライド イメージ プレースホルダ 1"/>
          <p:cNvSpPr>
            <a:spLocks noGrp="1" noRot="1" noChangeAspect="1" noTextEdit="1"/>
          </p:cNvSpPr>
          <p:nvPr>
            <p:ph type="sldImg"/>
          </p:nvPr>
        </p:nvSpPr>
        <p:spPr>
          <a:ln/>
        </p:spPr>
      </p:sp>
      <p:sp>
        <p:nvSpPr>
          <p:cNvPr id="48131" name="ノート プレースホルダ 2"/>
          <p:cNvSpPr>
            <a:spLocks noGrp="1"/>
          </p:cNvSpPr>
          <p:nvPr>
            <p:ph type="body" idx="1"/>
          </p:nvPr>
        </p:nvSpPr>
        <p:spPr>
          <a:noFill/>
          <a:ln/>
        </p:spPr>
        <p:txBody>
          <a:bodyPr/>
          <a:lstStyle/>
          <a:p>
            <a:pPr eaLnBrk="1" hangingPunct="1"/>
            <a:endParaRPr lang="ja-JP" altLang="en-US" smtClean="0">
              <a:ea typeface="ＭＳ Ｐ明朝" charset="-128"/>
            </a:endParaRPr>
          </a:p>
        </p:txBody>
      </p:sp>
      <p:sp>
        <p:nvSpPr>
          <p:cNvPr id="48132" name="スライド番号プレースホルダ 3"/>
          <p:cNvSpPr>
            <a:spLocks noGrp="1"/>
          </p:cNvSpPr>
          <p:nvPr>
            <p:ph type="sldNum" sz="quarter" idx="5"/>
          </p:nvPr>
        </p:nvSpPr>
        <p:spPr>
          <a:noFill/>
        </p:spPr>
        <p:txBody>
          <a:bodyPr/>
          <a:lstStyle/>
          <a:p>
            <a:fld id="{2D5F74AD-6FC0-4BAD-B1A9-9981DBCADFC6}" type="slidenum">
              <a:rPr lang="en-US" altLang="ja-JP" smtClean="0">
                <a:ea typeface="ＭＳ Ｐゴシック" charset="-128"/>
              </a:rPr>
              <a:pPr/>
              <a:t>17</a:t>
            </a:fld>
            <a:endParaRPr lang="en-US" altLang="ja-JP" smtClean="0">
              <a:ea typeface="ＭＳ Ｐゴシック" charset="-128"/>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スライド イメージ プレースホルダ 1"/>
          <p:cNvSpPr>
            <a:spLocks noGrp="1" noRot="1" noChangeAspect="1" noTextEdit="1"/>
          </p:cNvSpPr>
          <p:nvPr>
            <p:ph type="sldImg"/>
          </p:nvPr>
        </p:nvSpPr>
        <p:spPr>
          <a:ln/>
        </p:spPr>
      </p:sp>
      <p:sp>
        <p:nvSpPr>
          <p:cNvPr id="49155" name="ノート プレースホルダ 2"/>
          <p:cNvSpPr>
            <a:spLocks noGrp="1"/>
          </p:cNvSpPr>
          <p:nvPr>
            <p:ph type="body" idx="1"/>
          </p:nvPr>
        </p:nvSpPr>
        <p:spPr>
          <a:noFill/>
          <a:ln/>
        </p:spPr>
        <p:txBody>
          <a:bodyPr/>
          <a:lstStyle/>
          <a:p>
            <a:pPr eaLnBrk="1" hangingPunct="1"/>
            <a:endParaRPr lang="ja-JP" altLang="en-US" smtClean="0">
              <a:ea typeface="ＭＳ Ｐ明朝" charset="-128"/>
            </a:endParaRPr>
          </a:p>
        </p:txBody>
      </p:sp>
      <p:sp>
        <p:nvSpPr>
          <p:cNvPr id="49156" name="スライド番号プレースホルダ 3"/>
          <p:cNvSpPr>
            <a:spLocks noGrp="1"/>
          </p:cNvSpPr>
          <p:nvPr>
            <p:ph type="sldNum" sz="quarter" idx="5"/>
          </p:nvPr>
        </p:nvSpPr>
        <p:spPr>
          <a:noFill/>
        </p:spPr>
        <p:txBody>
          <a:bodyPr/>
          <a:lstStyle/>
          <a:p>
            <a:fld id="{5536658C-519A-4D90-AFDB-B4D5735936ED}" type="slidenum">
              <a:rPr lang="en-US" altLang="ja-JP" smtClean="0">
                <a:ea typeface="ＭＳ Ｐゴシック" charset="-128"/>
              </a:rPr>
              <a:pPr/>
              <a:t>18</a:t>
            </a:fld>
            <a:endParaRPr lang="en-US" altLang="ja-JP" smtClean="0">
              <a:ea typeface="ＭＳ Ｐゴシック" charset="-128"/>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スライド イメージ プレースホルダ 1"/>
          <p:cNvSpPr>
            <a:spLocks noGrp="1" noRot="1" noChangeAspect="1" noTextEdit="1"/>
          </p:cNvSpPr>
          <p:nvPr>
            <p:ph type="sldImg"/>
          </p:nvPr>
        </p:nvSpPr>
        <p:spPr>
          <a:ln/>
        </p:spPr>
      </p:sp>
      <p:sp>
        <p:nvSpPr>
          <p:cNvPr id="45059" name="ノート プレースホルダ 2"/>
          <p:cNvSpPr>
            <a:spLocks noGrp="1"/>
          </p:cNvSpPr>
          <p:nvPr>
            <p:ph type="body" idx="1"/>
          </p:nvPr>
        </p:nvSpPr>
        <p:spPr>
          <a:noFill/>
          <a:ln/>
        </p:spPr>
        <p:txBody>
          <a:bodyPr/>
          <a:lstStyle/>
          <a:p>
            <a:pPr eaLnBrk="1" hangingPunct="1"/>
            <a:r>
              <a:rPr lang="ja-JP" altLang="en-US" dirty="0" smtClean="0">
                <a:ea typeface="ＭＳ Ｐ明朝" charset="-128"/>
              </a:rPr>
              <a:t>１０から、手順の説明を聞きたいのに、木構造、編集ステップと枝</a:t>
            </a:r>
            <a:endParaRPr lang="en-US" altLang="ja-JP" dirty="0" smtClean="0">
              <a:ea typeface="ＭＳ Ｐ明朝" charset="-128"/>
            </a:endParaRPr>
          </a:p>
          <a:p>
            <a:pPr eaLnBrk="1" hangingPunct="1"/>
            <a:endParaRPr lang="en-US" altLang="ja-JP" dirty="0" smtClean="0">
              <a:ea typeface="ＭＳ Ｐ明朝" charset="-128"/>
            </a:endParaRPr>
          </a:p>
          <a:p>
            <a:pPr eaLnBrk="1" hangingPunct="1"/>
            <a:r>
              <a:rPr lang="ja-JP" altLang="en-US" dirty="0" smtClean="0">
                <a:ea typeface="ＭＳ Ｐ明朝" charset="-128"/>
              </a:rPr>
              <a:t>・ツールは作っている状態</a:t>
            </a:r>
            <a:endParaRPr lang="en-US" altLang="ja-JP" dirty="0" smtClean="0">
              <a:ea typeface="ＭＳ Ｐ明朝" charset="-128"/>
            </a:endParaRPr>
          </a:p>
          <a:p>
            <a:pPr eaLnBrk="1" hangingPunct="1"/>
            <a:endParaRPr lang="en-US" altLang="ja-JP" dirty="0" smtClean="0">
              <a:ea typeface="ＭＳ Ｐ明朝" charset="-128"/>
            </a:endParaRPr>
          </a:p>
          <a:p>
            <a:pPr eaLnBrk="1" hangingPunct="1"/>
            <a:r>
              <a:rPr lang="ja-JP" altLang="en-US" dirty="0" smtClean="0">
                <a:ea typeface="ＭＳ Ｐ明朝" charset="-128"/>
              </a:rPr>
              <a:t>１、２の間で、どういうエラーが起きたらどういう編集ステップを導出するのか説明する</a:t>
            </a:r>
            <a:endParaRPr lang="en-US" altLang="ja-JP" dirty="0" smtClean="0">
              <a:ea typeface="ＭＳ Ｐ明朝" charset="-128"/>
            </a:endParaRPr>
          </a:p>
          <a:p>
            <a:pPr eaLnBrk="1" hangingPunct="1"/>
            <a:r>
              <a:rPr lang="ja-JP" altLang="en-US" dirty="0" smtClean="0">
                <a:ea typeface="ＭＳ Ｐ明朝" charset="-128"/>
              </a:rPr>
              <a:t>提案手法を絵を用いて説明、入りきれなかったらわける</a:t>
            </a:r>
            <a:endParaRPr lang="en-US" altLang="ja-JP" dirty="0" smtClean="0">
              <a:ea typeface="ＭＳ Ｐ明朝" charset="-128"/>
            </a:endParaRPr>
          </a:p>
          <a:p>
            <a:pPr eaLnBrk="1" hangingPunct="1"/>
            <a:endParaRPr lang="en-US" altLang="ja-JP" dirty="0" smtClean="0">
              <a:ea typeface="ＭＳ Ｐ明朝" charset="-128"/>
            </a:endParaRPr>
          </a:p>
          <a:p>
            <a:pPr eaLnBrk="1" hangingPunct="1"/>
            <a:r>
              <a:rPr lang="ja-JP" altLang="en-US" dirty="0" smtClean="0">
                <a:ea typeface="ＭＳ Ｐ明朝" charset="-128"/>
              </a:rPr>
              <a:t>スライド、とスライドの間のつなぎ文句</a:t>
            </a:r>
            <a:endParaRPr lang="en-US" altLang="ja-JP" dirty="0" smtClean="0">
              <a:ea typeface="ＭＳ Ｐ明朝" charset="-128"/>
            </a:endParaRPr>
          </a:p>
          <a:p>
            <a:pPr eaLnBrk="1" hangingPunct="1"/>
            <a:endParaRPr lang="ja-JP" altLang="en-US" dirty="0" smtClean="0">
              <a:ea typeface="ＭＳ Ｐ明朝" charset="-128"/>
            </a:endParaRPr>
          </a:p>
        </p:txBody>
      </p:sp>
      <p:sp>
        <p:nvSpPr>
          <p:cNvPr id="45060" name="スライド番号プレースホルダ 3"/>
          <p:cNvSpPr>
            <a:spLocks noGrp="1"/>
          </p:cNvSpPr>
          <p:nvPr>
            <p:ph type="sldNum" sz="quarter" idx="5"/>
          </p:nvPr>
        </p:nvSpPr>
        <p:spPr>
          <a:noFill/>
        </p:spPr>
        <p:txBody>
          <a:bodyPr/>
          <a:lstStyle/>
          <a:p>
            <a:fld id="{524F29D3-DF8D-4D9E-A08C-71CBFA953A14}" type="slidenum">
              <a:rPr lang="en-US" altLang="ja-JP" smtClean="0">
                <a:ea typeface="ＭＳ Ｐゴシック" charset="-128"/>
              </a:rPr>
              <a:pPr/>
              <a:t>19</a:t>
            </a:fld>
            <a:endParaRPr lang="en-US" altLang="ja-JP" smtClean="0">
              <a:ea typeface="ＭＳ Ｐゴシック"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スライド イメージ プレースホルダ 1"/>
          <p:cNvSpPr>
            <a:spLocks noGrp="1" noRot="1" noChangeAspect="1" noTextEdit="1"/>
          </p:cNvSpPr>
          <p:nvPr>
            <p:ph type="sldImg"/>
          </p:nvPr>
        </p:nvSpPr>
        <p:spPr>
          <a:ln/>
        </p:spPr>
      </p:sp>
      <p:sp>
        <p:nvSpPr>
          <p:cNvPr id="33795" name="ノート プレースホルダ 2"/>
          <p:cNvSpPr>
            <a:spLocks noGrp="1"/>
          </p:cNvSpPr>
          <p:nvPr>
            <p:ph type="body" idx="1"/>
          </p:nvPr>
        </p:nvSpPr>
        <p:spPr>
          <a:noFill/>
          <a:ln/>
        </p:spPr>
        <p:txBody>
          <a:bodyPr/>
          <a:lstStyle/>
          <a:p>
            <a:pPr eaLnBrk="1" hangingPunct="1"/>
            <a:r>
              <a:rPr lang="ja-JP" altLang="en-US" dirty="0" smtClean="0">
                <a:ea typeface="ＭＳ Ｐ明朝" charset="-128"/>
              </a:rPr>
              <a:t>リファクタリングとはプロセスである</a:t>
            </a:r>
            <a:endParaRPr lang="en-US" altLang="ja-JP" dirty="0" smtClean="0">
              <a:ea typeface="ＭＳ Ｐ明朝" charset="-128"/>
            </a:endParaRPr>
          </a:p>
          <a:p>
            <a:pPr eaLnBrk="1" hangingPunct="1"/>
            <a:r>
              <a:rPr lang="ja-JP" altLang="en-US" dirty="0" smtClean="0">
                <a:ea typeface="ＭＳ Ｐ明朝" charset="-128"/>
              </a:rPr>
              <a:t>発表</a:t>
            </a:r>
            <a:r>
              <a:rPr lang="en-US" altLang="ja-JP" dirty="0" smtClean="0">
                <a:ea typeface="ＭＳ Ｐ明朝" charset="-128"/>
              </a:rPr>
              <a:t>13</a:t>
            </a:r>
            <a:r>
              <a:rPr lang="ja-JP" altLang="en-US" dirty="0" smtClean="0">
                <a:ea typeface="ＭＳ Ｐ明朝" charset="-128"/>
              </a:rPr>
              <a:t>分、質疑</a:t>
            </a:r>
            <a:r>
              <a:rPr lang="en-US" altLang="ja-JP" dirty="0" smtClean="0">
                <a:ea typeface="ＭＳ Ｐ明朝" charset="-128"/>
              </a:rPr>
              <a:t>4</a:t>
            </a:r>
            <a:r>
              <a:rPr lang="ja-JP" altLang="en-US" dirty="0" smtClean="0">
                <a:ea typeface="ＭＳ Ｐ明朝" charset="-128"/>
              </a:rPr>
              <a:t>分</a:t>
            </a:r>
          </a:p>
        </p:txBody>
      </p:sp>
      <p:sp>
        <p:nvSpPr>
          <p:cNvPr id="33796" name="スライド番号プレースホルダ 3"/>
          <p:cNvSpPr>
            <a:spLocks noGrp="1"/>
          </p:cNvSpPr>
          <p:nvPr>
            <p:ph type="sldNum" sz="quarter" idx="5"/>
          </p:nvPr>
        </p:nvSpPr>
        <p:spPr>
          <a:noFill/>
        </p:spPr>
        <p:txBody>
          <a:bodyPr/>
          <a:lstStyle/>
          <a:p>
            <a:fld id="{F34BB9D2-FFAE-4FA8-BCD6-D1218A496047}" type="slidenum">
              <a:rPr lang="en-US" altLang="ja-JP" smtClean="0">
                <a:ea typeface="ＭＳ Ｐゴシック" charset="-128"/>
              </a:rPr>
              <a:pPr/>
              <a:t>2</a:t>
            </a:fld>
            <a:endParaRPr lang="en-US" altLang="ja-JP" smtClean="0">
              <a:ea typeface="ＭＳ Ｐゴシック" charset="-128"/>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スライド イメージ プレースホルダ 1"/>
          <p:cNvSpPr>
            <a:spLocks noGrp="1" noRot="1" noChangeAspect="1" noTextEdit="1"/>
          </p:cNvSpPr>
          <p:nvPr>
            <p:ph type="sldImg"/>
          </p:nvPr>
        </p:nvSpPr>
        <p:spPr>
          <a:ln/>
        </p:spPr>
      </p:sp>
      <p:sp>
        <p:nvSpPr>
          <p:cNvPr id="51203" name="ノート プレースホルダ 2"/>
          <p:cNvSpPr>
            <a:spLocks noGrp="1"/>
          </p:cNvSpPr>
          <p:nvPr>
            <p:ph type="body" idx="1"/>
          </p:nvPr>
        </p:nvSpPr>
        <p:spPr>
          <a:noFill/>
          <a:ln/>
        </p:spPr>
        <p:txBody>
          <a:bodyPr/>
          <a:lstStyle/>
          <a:p>
            <a:pPr eaLnBrk="1" hangingPunct="1"/>
            <a:r>
              <a:rPr lang="ja-JP" altLang="en-US" smtClean="0">
                <a:ea typeface="ＭＳ Ｐ明朝" charset="-128"/>
              </a:rPr>
              <a:t>問題点のページの例で説明がそろうと説得力うｐ</a:t>
            </a:r>
          </a:p>
        </p:txBody>
      </p:sp>
      <p:sp>
        <p:nvSpPr>
          <p:cNvPr id="51204" name="スライド番号プレースホルダ 3"/>
          <p:cNvSpPr>
            <a:spLocks noGrp="1"/>
          </p:cNvSpPr>
          <p:nvPr>
            <p:ph type="sldNum" sz="quarter" idx="5"/>
          </p:nvPr>
        </p:nvSpPr>
        <p:spPr>
          <a:noFill/>
        </p:spPr>
        <p:txBody>
          <a:bodyPr/>
          <a:lstStyle/>
          <a:p>
            <a:fld id="{FA9A2048-A209-4870-A39C-B6F59E58407A}" type="slidenum">
              <a:rPr lang="en-US" altLang="ja-JP" smtClean="0">
                <a:ea typeface="ＭＳ Ｐゴシック" charset="-128"/>
              </a:rPr>
              <a:pPr/>
              <a:t>20</a:t>
            </a:fld>
            <a:endParaRPr lang="en-US" altLang="ja-JP" smtClean="0">
              <a:ea typeface="ＭＳ Ｐゴシック" charset="-128"/>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スライド イメージ プレースホルダ 1"/>
          <p:cNvSpPr>
            <a:spLocks noGrp="1" noRot="1" noChangeAspect="1" noTextEdit="1"/>
          </p:cNvSpPr>
          <p:nvPr>
            <p:ph type="sldImg"/>
          </p:nvPr>
        </p:nvSpPr>
        <p:spPr>
          <a:ln/>
        </p:spPr>
      </p:sp>
      <p:sp>
        <p:nvSpPr>
          <p:cNvPr id="55299" name="ノート プレースホルダ 2"/>
          <p:cNvSpPr>
            <a:spLocks noGrp="1"/>
          </p:cNvSpPr>
          <p:nvPr>
            <p:ph type="body" idx="1"/>
          </p:nvPr>
        </p:nvSpPr>
        <p:spPr>
          <a:noFill/>
          <a:ln/>
        </p:spPr>
        <p:txBody>
          <a:bodyPr/>
          <a:lstStyle/>
          <a:p>
            <a:pPr eaLnBrk="1" hangingPunct="1"/>
            <a:endParaRPr lang="ja-JP" altLang="en-US" smtClean="0">
              <a:ea typeface="ＭＳ Ｐ明朝" charset="-128"/>
            </a:endParaRPr>
          </a:p>
        </p:txBody>
      </p:sp>
      <p:sp>
        <p:nvSpPr>
          <p:cNvPr id="55300" name="スライド番号プレースホルダ 3"/>
          <p:cNvSpPr>
            <a:spLocks noGrp="1"/>
          </p:cNvSpPr>
          <p:nvPr>
            <p:ph type="sldNum" sz="quarter" idx="5"/>
          </p:nvPr>
        </p:nvSpPr>
        <p:spPr>
          <a:noFill/>
        </p:spPr>
        <p:txBody>
          <a:bodyPr/>
          <a:lstStyle/>
          <a:p>
            <a:fld id="{CD1AD307-714E-42D8-9802-404AABE670CB}" type="slidenum">
              <a:rPr lang="en-US" altLang="ja-JP" smtClean="0">
                <a:ea typeface="ＭＳ Ｐゴシック" charset="-128"/>
              </a:rPr>
              <a:pPr/>
              <a:t>21</a:t>
            </a:fld>
            <a:endParaRPr lang="en-US" altLang="ja-JP" smtClean="0">
              <a:ea typeface="ＭＳ Ｐゴシック" charset="-128"/>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いい結果なのか悪い結果なのか</a:t>
            </a:r>
            <a:endParaRPr kumimoji="1" lang="en-US" altLang="ja-JP" dirty="0" smtClean="0"/>
          </a:p>
          <a:p>
            <a:endParaRPr kumimoji="1" lang="en-US" altLang="ja-JP" dirty="0" smtClean="0"/>
          </a:p>
          <a:p>
            <a:r>
              <a:rPr kumimoji="1" lang="ja-JP" altLang="en-US" dirty="0" smtClean="0"/>
              <a:t>実験の目的が書いていない</a:t>
            </a:r>
            <a:endParaRPr kumimoji="1" lang="en-US" altLang="ja-JP" dirty="0" smtClean="0"/>
          </a:p>
          <a:p>
            <a:r>
              <a:rPr kumimoji="1" lang="ja-JP" altLang="en-US" dirty="0" smtClean="0"/>
              <a:t>課題の問題数</a:t>
            </a:r>
            <a:endParaRPr kumimoji="1" lang="en-US" altLang="ja-JP" dirty="0" smtClean="0"/>
          </a:p>
          <a:p>
            <a:r>
              <a:rPr kumimoji="1" lang="ja-JP" altLang="en-US" dirty="0" smtClean="0"/>
              <a:t>なんで残念な結果だったのか、だめの理由</a:t>
            </a:r>
            <a:endParaRPr kumimoji="1" lang="en-US" altLang="ja-JP" dirty="0" smtClean="0"/>
          </a:p>
          <a:p>
            <a:r>
              <a:rPr kumimoji="1" lang="ja-JP" altLang="en-US" smtClean="0"/>
              <a:t>事前条件、事後条件の制約について</a:t>
            </a:r>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322C60DB-17BE-4CB7-A6E2-AF6C29E83F8D}" type="slidenum">
              <a:rPr lang="en-US" altLang="ja-JP" smtClean="0"/>
              <a:pPr>
                <a:defRPr/>
              </a:pPr>
              <a:t>22</a:t>
            </a:fld>
            <a:endParaRPr lang="en-US" altLang="ja-JP"/>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a:defRPr/>
            </a:pPr>
            <a:fld id="{322C60DB-17BE-4CB7-A6E2-AF6C29E83F8D}" type="slidenum">
              <a:rPr lang="en-US" altLang="ja-JP" smtClean="0"/>
              <a:pPr>
                <a:defRPr/>
              </a:pPr>
              <a:t>23</a:t>
            </a:fld>
            <a:endParaRPr lang="en-US" altLang="ja-JP"/>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既存の技術は導出しようとしてないのに、導出することができた</a:t>
            </a:r>
            <a:endParaRPr kumimoji="1" lang="en-US" altLang="ja-JP" dirty="0" smtClean="0"/>
          </a:p>
          <a:p>
            <a:r>
              <a:rPr kumimoji="1" lang="ja-JP" altLang="en-US" dirty="0" smtClean="0"/>
              <a:t>導出することによる嬉しさを示す</a:t>
            </a:r>
            <a:endParaRPr kumimoji="1" lang="en-US" altLang="ja-JP" dirty="0" smtClean="0"/>
          </a:p>
          <a:p>
            <a:r>
              <a:rPr kumimoji="1" lang="en-US" altLang="ja-JP" dirty="0" smtClean="0"/>
              <a:t>Public</a:t>
            </a:r>
            <a:r>
              <a:rPr kumimoji="1" lang="ja-JP" altLang="en-US" dirty="0" smtClean="0"/>
              <a:t>の</a:t>
            </a:r>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322C60DB-17BE-4CB7-A6E2-AF6C29E83F8D}" type="slidenum">
              <a:rPr lang="en-US" altLang="ja-JP" smtClean="0"/>
              <a:pPr>
                <a:defRPr/>
              </a:pPr>
              <a:t>24</a:t>
            </a:fld>
            <a:endParaRPr lang="en-US" altLang="ja-JP"/>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スライド イメージ プレースホルダ 1"/>
          <p:cNvSpPr>
            <a:spLocks noGrp="1" noRot="1" noChangeAspect="1" noTextEdit="1"/>
          </p:cNvSpPr>
          <p:nvPr>
            <p:ph type="sldImg"/>
          </p:nvPr>
        </p:nvSpPr>
        <p:spPr>
          <a:ln/>
        </p:spPr>
      </p:sp>
      <p:sp>
        <p:nvSpPr>
          <p:cNvPr id="34819" name="ノート プレースホルダ 2"/>
          <p:cNvSpPr>
            <a:spLocks noGrp="1"/>
          </p:cNvSpPr>
          <p:nvPr>
            <p:ph type="body" idx="1"/>
          </p:nvPr>
        </p:nvSpPr>
        <p:spPr>
          <a:noFill/>
          <a:ln/>
        </p:spPr>
        <p:txBody>
          <a:bodyPr/>
          <a:lstStyle/>
          <a:p>
            <a:pPr eaLnBrk="1" hangingPunct="1"/>
            <a:r>
              <a:rPr lang="ja-JP" altLang="en-US" dirty="0" smtClean="0">
                <a:ea typeface="ＭＳ Ｐ明朝" charset="-128"/>
              </a:rPr>
              <a:t>なんだとか⇒など</a:t>
            </a:r>
            <a:endParaRPr lang="en-US" altLang="ja-JP" dirty="0" smtClean="0">
              <a:ea typeface="ＭＳ Ｐ明朝" charset="-128"/>
            </a:endParaRPr>
          </a:p>
          <a:p>
            <a:pPr eaLnBrk="1" hangingPunct="1"/>
            <a:r>
              <a:rPr lang="ja-JP" altLang="en-US" dirty="0" smtClean="0">
                <a:ea typeface="ＭＳ Ｐ明朝" charset="-128"/>
              </a:rPr>
              <a:t>フィールドの移動、メソッドの移動まとめて「メンバの移動」</a:t>
            </a:r>
          </a:p>
        </p:txBody>
      </p:sp>
      <p:sp>
        <p:nvSpPr>
          <p:cNvPr id="34820" name="スライド番号プレースホルダ 3"/>
          <p:cNvSpPr>
            <a:spLocks noGrp="1"/>
          </p:cNvSpPr>
          <p:nvPr>
            <p:ph type="sldNum" sz="quarter" idx="5"/>
          </p:nvPr>
        </p:nvSpPr>
        <p:spPr>
          <a:noFill/>
        </p:spPr>
        <p:txBody>
          <a:bodyPr/>
          <a:lstStyle/>
          <a:p>
            <a:fld id="{6E45FE7A-7463-4BAC-BA68-28CEF583BF90}" type="slidenum">
              <a:rPr lang="en-US" altLang="ja-JP" smtClean="0">
                <a:ea typeface="ＭＳ Ｐゴシック" charset="-128"/>
              </a:rPr>
              <a:pPr/>
              <a:t>3</a:t>
            </a:fld>
            <a:endParaRPr lang="en-US" altLang="ja-JP" smtClean="0">
              <a:ea typeface="ＭＳ Ｐゴシック"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スライド イメージ プレースホルダ 1"/>
          <p:cNvSpPr>
            <a:spLocks noGrp="1" noRot="1" noChangeAspect="1" noTextEdit="1"/>
          </p:cNvSpPr>
          <p:nvPr>
            <p:ph type="sldImg"/>
          </p:nvPr>
        </p:nvSpPr>
        <p:spPr>
          <a:ln/>
        </p:spPr>
      </p:sp>
      <p:sp>
        <p:nvSpPr>
          <p:cNvPr id="35843" name="ノート プレースホルダ 2"/>
          <p:cNvSpPr>
            <a:spLocks noGrp="1"/>
          </p:cNvSpPr>
          <p:nvPr>
            <p:ph type="body" idx="1"/>
          </p:nvPr>
        </p:nvSpPr>
        <p:spPr>
          <a:noFill/>
          <a:ln/>
        </p:spPr>
        <p:txBody>
          <a:bodyPr/>
          <a:lstStyle/>
          <a:p>
            <a:pPr eaLnBrk="1" hangingPunct="1"/>
            <a:endParaRPr lang="ja-JP" altLang="en-US" smtClean="0">
              <a:ea typeface="ＭＳ Ｐ明朝" charset="-128"/>
            </a:endParaRPr>
          </a:p>
        </p:txBody>
      </p:sp>
      <p:sp>
        <p:nvSpPr>
          <p:cNvPr id="35844" name="スライド番号プレースホルダ 3"/>
          <p:cNvSpPr>
            <a:spLocks noGrp="1"/>
          </p:cNvSpPr>
          <p:nvPr>
            <p:ph type="sldNum" sz="quarter" idx="5"/>
          </p:nvPr>
        </p:nvSpPr>
        <p:spPr>
          <a:noFill/>
        </p:spPr>
        <p:txBody>
          <a:bodyPr/>
          <a:lstStyle/>
          <a:p>
            <a:fld id="{28EAE24F-1B0F-40EA-B66F-C52193E9C893}" type="slidenum">
              <a:rPr lang="en-US" altLang="ja-JP" smtClean="0">
                <a:ea typeface="ＭＳ Ｐゴシック" charset="-128"/>
              </a:rPr>
              <a:pPr/>
              <a:t>4</a:t>
            </a:fld>
            <a:endParaRPr lang="en-US" altLang="ja-JP" smtClean="0">
              <a:ea typeface="ＭＳ Ｐゴシック"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スライド イメージ プレースホルダ 1"/>
          <p:cNvSpPr>
            <a:spLocks noGrp="1" noRot="1" noChangeAspect="1" noTextEdit="1"/>
          </p:cNvSpPr>
          <p:nvPr>
            <p:ph type="sldImg"/>
          </p:nvPr>
        </p:nvSpPr>
        <p:spPr>
          <a:ln/>
        </p:spPr>
      </p:sp>
      <p:sp>
        <p:nvSpPr>
          <p:cNvPr id="36867" name="ノート プレースホルダ 2"/>
          <p:cNvSpPr>
            <a:spLocks noGrp="1"/>
          </p:cNvSpPr>
          <p:nvPr>
            <p:ph type="body" idx="1"/>
          </p:nvPr>
        </p:nvSpPr>
        <p:spPr>
          <a:noFill/>
          <a:ln/>
        </p:spPr>
        <p:txBody>
          <a:bodyPr/>
          <a:lstStyle/>
          <a:p>
            <a:pPr eaLnBrk="1" hangingPunct="1"/>
            <a:r>
              <a:rPr lang="ja-JP" altLang="en-US" dirty="0" smtClean="0">
                <a:ea typeface="ＭＳ Ｐ明朝" charset="-128"/>
              </a:rPr>
              <a:t>一般的なメンバの移動を説明する</a:t>
            </a:r>
            <a:endParaRPr lang="en-US" altLang="ja-JP" dirty="0" smtClean="0">
              <a:ea typeface="ＭＳ Ｐ明朝" charset="-128"/>
            </a:endParaRPr>
          </a:p>
          <a:p>
            <a:pPr eaLnBrk="1" hangingPunct="1"/>
            <a:r>
              <a:rPr lang="ja-JP" altLang="en-US" dirty="0" smtClean="0">
                <a:ea typeface="ＭＳ Ｐ明朝" charset="-128"/>
              </a:rPr>
              <a:t>関連するメンバの移動が必要であることを押す</a:t>
            </a:r>
            <a:endParaRPr lang="en-US" altLang="ja-JP" dirty="0" smtClean="0">
              <a:ea typeface="ＭＳ Ｐ明朝" charset="-128"/>
            </a:endParaRPr>
          </a:p>
          <a:p>
            <a:pPr eaLnBrk="1" hangingPunct="1"/>
            <a:endParaRPr lang="en-US" altLang="ja-JP" dirty="0" smtClean="0">
              <a:ea typeface="ＭＳ Ｐ明朝" charset="-128"/>
            </a:endParaRPr>
          </a:p>
          <a:p>
            <a:pPr eaLnBrk="1" hangingPunct="1"/>
            <a:endParaRPr lang="en-US" altLang="ja-JP" dirty="0" smtClean="0">
              <a:ea typeface="ＭＳ Ｐ明朝" charset="-128"/>
            </a:endParaRPr>
          </a:p>
          <a:p>
            <a:pPr eaLnBrk="1" hangingPunct="1"/>
            <a:r>
              <a:rPr lang="ja-JP" altLang="en-US" dirty="0" smtClean="0">
                <a:ea typeface="ＭＳ Ｐ明朝" charset="-128"/>
              </a:rPr>
              <a:t>＜わかりやすい意味のある例＞</a:t>
            </a:r>
            <a:endParaRPr lang="en-US" altLang="ja-JP" dirty="0" smtClean="0">
              <a:ea typeface="ＭＳ Ｐ明朝" charset="-128"/>
            </a:endParaRPr>
          </a:p>
          <a:p>
            <a:pPr eaLnBrk="1" hangingPunct="1"/>
            <a:r>
              <a:rPr lang="ja-JP" altLang="en-US" dirty="0" smtClean="0">
                <a:ea typeface="ＭＳ Ｐ明朝" charset="-128"/>
              </a:rPr>
              <a:t>スタックとスタック、使うクラス</a:t>
            </a:r>
            <a:endParaRPr lang="en-US" altLang="ja-JP" dirty="0" smtClean="0">
              <a:ea typeface="ＭＳ Ｐ明朝" charset="-128"/>
            </a:endParaRPr>
          </a:p>
          <a:p>
            <a:pPr eaLnBrk="1" hangingPunct="1"/>
            <a:r>
              <a:rPr lang="ja-JP" altLang="en-US" dirty="0" smtClean="0">
                <a:ea typeface="ＭＳ Ｐ明朝" charset="-128"/>
              </a:rPr>
              <a:t>図形を描画するクラス、</a:t>
            </a:r>
            <a:endParaRPr lang="en-US" altLang="ja-JP" dirty="0" smtClean="0">
              <a:ea typeface="ＭＳ Ｐ明朝" charset="-128"/>
            </a:endParaRPr>
          </a:p>
          <a:p>
            <a:pPr eaLnBrk="1" hangingPunct="1"/>
            <a:r>
              <a:rPr lang="ja-JP" altLang="en-US" dirty="0" smtClean="0">
                <a:ea typeface="ＭＳ Ｐ明朝" charset="-128"/>
              </a:rPr>
              <a:t>銀行の口座を出力、口座を操作</a:t>
            </a:r>
            <a:endParaRPr lang="en-US" altLang="ja-JP" dirty="0" smtClean="0">
              <a:ea typeface="ＭＳ Ｐ明朝" charset="-128"/>
            </a:endParaRPr>
          </a:p>
          <a:p>
            <a:pPr eaLnBrk="1" hangingPunct="1"/>
            <a:endParaRPr lang="en-US" altLang="ja-JP" dirty="0" smtClean="0">
              <a:ea typeface="ＭＳ Ｐ明朝" charset="-128"/>
            </a:endParaRPr>
          </a:p>
          <a:p>
            <a:pPr eaLnBrk="1" hangingPunct="1"/>
            <a:r>
              <a:rPr lang="en-US" altLang="ja-JP" dirty="0" smtClean="0">
                <a:ea typeface="ＭＳ Ｐ明朝" charset="-128"/>
              </a:rPr>
              <a:t>amount( )</a:t>
            </a:r>
          </a:p>
        </p:txBody>
      </p:sp>
      <p:sp>
        <p:nvSpPr>
          <p:cNvPr id="36868" name="スライド番号プレースホルダ 3"/>
          <p:cNvSpPr>
            <a:spLocks noGrp="1"/>
          </p:cNvSpPr>
          <p:nvPr>
            <p:ph type="sldNum" sz="quarter" idx="5"/>
          </p:nvPr>
        </p:nvSpPr>
        <p:spPr>
          <a:noFill/>
        </p:spPr>
        <p:txBody>
          <a:bodyPr/>
          <a:lstStyle/>
          <a:p>
            <a:fld id="{03E8F105-BA94-48CC-A6E4-5393D5F50FBB}" type="slidenum">
              <a:rPr lang="en-US" altLang="ja-JP" smtClean="0">
                <a:ea typeface="ＭＳ Ｐゴシック" charset="-128"/>
              </a:rPr>
              <a:pPr/>
              <a:t>5</a:t>
            </a:fld>
            <a:endParaRPr lang="en-US" altLang="ja-JP" smtClean="0">
              <a:ea typeface="ＭＳ Ｐゴシック"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スライド イメージ プレースホルダ 1"/>
          <p:cNvSpPr>
            <a:spLocks noGrp="1" noRot="1" noChangeAspect="1" noTextEdit="1"/>
          </p:cNvSpPr>
          <p:nvPr>
            <p:ph type="sldImg"/>
          </p:nvPr>
        </p:nvSpPr>
        <p:spPr>
          <a:ln/>
        </p:spPr>
      </p:sp>
      <p:sp>
        <p:nvSpPr>
          <p:cNvPr id="37891" name="ノート プレースホルダ 2"/>
          <p:cNvSpPr>
            <a:spLocks noGrp="1"/>
          </p:cNvSpPr>
          <p:nvPr>
            <p:ph type="body" idx="1"/>
          </p:nvPr>
        </p:nvSpPr>
        <p:spPr>
          <a:noFill/>
          <a:ln/>
        </p:spPr>
        <p:txBody>
          <a:bodyPr/>
          <a:lstStyle/>
          <a:p>
            <a:pPr eaLnBrk="1" hangingPunct="1"/>
            <a:r>
              <a:rPr lang="ja-JP" altLang="en-US" dirty="0" smtClean="0">
                <a:ea typeface="ＭＳ Ｐ明朝" charset="-128"/>
              </a:rPr>
              <a:t>本研究で扱うコンパイルエラーは参照切れ</a:t>
            </a:r>
            <a:endParaRPr lang="en-US" altLang="ja-JP" dirty="0" smtClean="0">
              <a:ea typeface="ＭＳ Ｐ明朝" charset="-128"/>
            </a:endParaRPr>
          </a:p>
          <a:p>
            <a:pPr eaLnBrk="1" hangingPunct="1"/>
            <a:r>
              <a:rPr lang="ja-JP" altLang="en-US" dirty="0" smtClean="0">
                <a:ea typeface="ＭＳ Ｐ明朝" charset="-128"/>
              </a:rPr>
              <a:t>コンパイルエラー解消の手順の難しいことを示す</a:t>
            </a:r>
            <a:endParaRPr lang="en-US" altLang="ja-JP" dirty="0" smtClean="0">
              <a:ea typeface="ＭＳ Ｐ明朝" charset="-128"/>
            </a:endParaRPr>
          </a:p>
          <a:p>
            <a:pPr eaLnBrk="1" hangingPunct="1"/>
            <a:r>
              <a:rPr lang="ja-JP" altLang="en-US" dirty="0" smtClean="0">
                <a:ea typeface="ＭＳ Ｐ明朝" charset="-128"/>
              </a:rPr>
              <a:t>解消しためんどくささ</a:t>
            </a:r>
          </a:p>
        </p:txBody>
      </p:sp>
      <p:sp>
        <p:nvSpPr>
          <p:cNvPr id="37892" name="スライド番号プレースホルダ 3"/>
          <p:cNvSpPr>
            <a:spLocks noGrp="1"/>
          </p:cNvSpPr>
          <p:nvPr>
            <p:ph type="sldNum" sz="quarter" idx="5"/>
          </p:nvPr>
        </p:nvSpPr>
        <p:spPr>
          <a:noFill/>
        </p:spPr>
        <p:txBody>
          <a:bodyPr/>
          <a:lstStyle/>
          <a:p>
            <a:fld id="{9F2B25F3-C2EA-4B43-97F5-047F148A36B0}" type="slidenum">
              <a:rPr lang="en-US" altLang="ja-JP" smtClean="0">
                <a:ea typeface="ＭＳ Ｐゴシック" charset="-128"/>
              </a:rPr>
              <a:pPr/>
              <a:t>6</a:t>
            </a:fld>
            <a:endParaRPr lang="en-US" altLang="ja-JP" smtClean="0">
              <a:ea typeface="ＭＳ Ｐゴシック"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スライド イメージ プレースホルダ 1"/>
          <p:cNvSpPr>
            <a:spLocks noGrp="1" noRot="1" noChangeAspect="1" noTextEdit="1"/>
          </p:cNvSpPr>
          <p:nvPr>
            <p:ph type="sldImg"/>
          </p:nvPr>
        </p:nvSpPr>
        <p:spPr>
          <a:ln/>
        </p:spPr>
      </p:sp>
      <p:sp>
        <p:nvSpPr>
          <p:cNvPr id="44035" name="ノート プレースホルダ 2"/>
          <p:cNvSpPr>
            <a:spLocks noGrp="1"/>
          </p:cNvSpPr>
          <p:nvPr>
            <p:ph type="body" idx="1"/>
          </p:nvPr>
        </p:nvSpPr>
        <p:spPr>
          <a:noFill/>
          <a:ln/>
        </p:spPr>
        <p:txBody>
          <a:bodyPr/>
          <a:lstStyle/>
          <a:p>
            <a:pPr eaLnBrk="1" hangingPunct="1"/>
            <a:r>
              <a:rPr lang="ja-JP" altLang="en-US" dirty="0" smtClean="0">
                <a:ea typeface="ＭＳ Ｐ明朝" charset="-128"/>
              </a:rPr>
              <a:t>文字サイズは小さくしない、入らないときは改ページ</a:t>
            </a:r>
            <a:endParaRPr lang="en-US" altLang="ja-JP" dirty="0" smtClean="0">
              <a:ea typeface="ＭＳ Ｐ明朝" charset="-128"/>
            </a:endParaRPr>
          </a:p>
          <a:p>
            <a:pPr eaLnBrk="1" hangingPunct="1"/>
            <a:r>
              <a:rPr lang="ja-JP" altLang="en-US" dirty="0" smtClean="0">
                <a:ea typeface="ＭＳ Ｐ明朝" charset="-128"/>
              </a:rPr>
              <a:t>それぞれの編集ステップを「提案します」はおかしい</a:t>
            </a:r>
            <a:endParaRPr lang="en-US" altLang="ja-JP" dirty="0" smtClean="0">
              <a:ea typeface="ＭＳ Ｐ明朝" charset="-128"/>
            </a:endParaRPr>
          </a:p>
          <a:p>
            <a:pPr eaLnBrk="1" hangingPunct="1"/>
            <a:r>
              <a:rPr lang="ja-JP" altLang="en-US" dirty="0" smtClean="0">
                <a:ea typeface="ＭＳ Ｐ明朝" charset="-128"/>
              </a:rPr>
              <a:t>編集ステップの適用を提案はオッケイ</a:t>
            </a:r>
            <a:endParaRPr lang="en-US" altLang="ja-JP" dirty="0" smtClean="0">
              <a:ea typeface="ＭＳ Ｐ明朝" charset="-128"/>
            </a:endParaRPr>
          </a:p>
          <a:p>
            <a:pPr eaLnBrk="1" hangingPunct="1"/>
            <a:endParaRPr lang="en-US" altLang="ja-JP" dirty="0" smtClean="0">
              <a:ea typeface="ＭＳ Ｐ明朝" charset="-128"/>
            </a:endParaRPr>
          </a:p>
          <a:p>
            <a:pPr eaLnBrk="1" hangingPunct="1"/>
            <a:r>
              <a:rPr lang="ja-JP" altLang="en-US" dirty="0" smtClean="0">
                <a:ea typeface="ＭＳ Ｐ明朝" charset="-128"/>
              </a:rPr>
              <a:t>解消の手順は簡単に示すべき（１５）の図は複雑</a:t>
            </a:r>
            <a:endParaRPr lang="en-US" altLang="ja-JP" dirty="0" smtClean="0">
              <a:ea typeface="ＭＳ Ｐ明朝" charset="-128"/>
            </a:endParaRPr>
          </a:p>
          <a:p>
            <a:pPr eaLnBrk="1" hangingPunct="1"/>
            <a:endParaRPr lang="en-US" altLang="ja-JP" dirty="0" smtClean="0">
              <a:ea typeface="ＭＳ Ｐ明朝" charset="-128"/>
            </a:endParaRPr>
          </a:p>
          <a:p>
            <a:pPr eaLnBrk="1" hangingPunct="1"/>
            <a:endParaRPr lang="en-US" altLang="ja-JP" dirty="0" smtClean="0">
              <a:ea typeface="ＭＳ Ｐ明朝" charset="-128"/>
            </a:endParaRPr>
          </a:p>
          <a:p>
            <a:pPr eaLnBrk="1" hangingPunct="1"/>
            <a:endParaRPr lang="en-US" altLang="ja-JP" dirty="0" smtClean="0">
              <a:ea typeface="ＭＳ Ｐ明朝" charset="-128"/>
            </a:endParaRPr>
          </a:p>
        </p:txBody>
      </p:sp>
      <p:sp>
        <p:nvSpPr>
          <p:cNvPr id="44036" name="スライド番号プレースホルダ 3"/>
          <p:cNvSpPr>
            <a:spLocks noGrp="1"/>
          </p:cNvSpPr>
          <p:nvPr>
            <p:ph type="sldNum" sz="quarter" idx="5"/>
          </p:nvPr>
        </p:nvSpPr>
        <p:spPr>
          <a:noFill/>
        </p:spPr>
        <p:txBody>
          <a:bodyPr/>
          <a:lstStyle/>
          <a:p>
            <a:fld id="{929019FF-77E6-424A-A2C5-2B3DA4DFE490}" type="slidenum">
              <a:rPr lang="en-US" altLang="ja-JP" smtClean="0">
                <a:ea typeface="ＭＳ Ｐゴシック" charset="-128"/>
              </a:rPr>
              <a:pPr/>
              <a:t>7</a:t>
            </a:fld>
            <a:endParaRPr lang="en-US" altLang="ja-JP" smtClean="0">
              <a:ea typeface="ＭＳ Ｐゴシック"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322C60DB-17BE-4CB7-A6E2-AF6C29E83F8D}" type="slidenum">
              <a:rPr lang="en-US" altLang="ja-JP" smtClean="0"/>
              <a:pPr>
                <a:defRPr/>
              </a:pPr>
              <a:t>8</a:t>
            </a:fld>
            <a:endParaRPr lang="en-US" altLang="ja-JP"/>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スライド イメージ プレースホルダ 1"/>
          <p:cNvSpPr>
            <a:spLocks noGrp="1" noRot="1" noChangeAspect="1" noTextEdit="1"/>
          </p:cNvSpPr>
          <p:nvPr>
            <p:ph type="sldImg"/>
          </p:nvPr>
        </p:nvSpPr>
        <p:spPr>
          <a:ln/>
        </p:spPr>
      </p:sp>
      <p:sp>
        <p:nvSpPr>
          <p:cNvPr id="39939" name="ノート プレースホルダ 2"/>
          <p:cNvSpPr>
            <a:spLocks noGrp="1"/>
          </p:cNvSpPr>
          <p:nvPr>
            <p:ph type="body" idx="1"/>
          </p:nvPr>
        </p:nvSpPr>
        <p:spPr>
          <a:noFill/>
          <a:ln/>
        </p:spPr>
        <p:txBody>
          <a:bodyPr/>
          <a:lstStyle/>
          <a:p>
            <a:pPr eaLnBrk="1" hangingPunct="1"/>
            <a:r>
              <a:rPr lang="ja-JP" altLang="en-US" dirty="0" smtClean="0">
                <a:ea typeface="ＭＳ Ｐ明朝" charset="-128"/>
              </a:rPr>
              <a:t>編集手順が選択できない⇒開発者は編集ステップを選択できるが、編集手順を把握できない</a:t>
            </a:r>
            <a:endParaRPr lang="en-US" altLang="ja-JP" dirty="0" smtClean="0">
              <a:ea typeface="ＭＳ Ｐ明朝" charset="-128"/>
            </a:endParaRPr>
          </a:p>
          <a:p>
            <a:pPr eaLnBrk="1" hangingPunct="1"/>
            <a:endParaRPr lang="en-US" altLang="ja-JP" dirty="0" smtClean="0">
              <a:ea typeface="ＭＳ Ｐ明朝" charset="-128"/>
            </a:endParaRPr>
          </a:p>
          <a:p>
            <a:pPr eaLnBrk="1" hangingPunct="1"/>
            <a:r>
              <a:rPr lang="ja-JP" altLang="en-US" dirty="0" smtClean="0">
                <a:ea typeface="ＭＳ Ｐ明朝" charset="-128"/>
              </a:rPr>
              <a:t>編集ステップの組み立てができない、手順を探せない、</a:t>
            </a:r>
            <a:endParaRPr lang="en-US" altLang="ja-JP" dirty="0" smtClean="0">
              <a:ea typeface="ＭＳ Ｐ明朝" charset="-128"/>
            </a:endParaRPr>
          </a:p>
          <a:p>
            <a:pPr eaLnBrk="1" hangingPunct="1"/>
            <a:r>
              <a:rPr lang="ja-JP" altLang="en-US" dirty="0" smtClean="0">
                <a:ea typeface="ＭＳ Ｐ明朝" charset="-128"/>
              </a:rPr>
              <a:t>わからない⇒困難だ、理解するのが難しい</a:t>
            </a:r>
            <a:endParaRPr lang="en-US" altLang="ja-JP" dirty="0" smtClean="0">
              <a:ea typeface="ＭＳ Ｐ明朝" charset="-128"/>
            </a:endParaRPr>
          </a:p>
          <a:p>
            <a:pPr eaLnBrk="1" hangingPunct="1"/>
            <a:endParaRPr lang="en-US" altLang="ja-JP" dirty="0" smtClean="0">
              <a:ea typeface="ＭＳ Ｐ明朝" charset="-128"/>
            </a:endParaRPr>
          </a:p>
          <a:p>
            <a:pPr eaLnBrk="1" hangingPunct="1"/>
            <a:r>
              <a:rPr lang="ja-JP" altLang="en-US" dirty="0" smtClean="0">
                <a:ea typeface="ＭＳ Ｐ明朝" charset="-128"/>
              </a:rPr>
              <a:t>ふぁウラーのパターン</a:t>
            </a:r>
            <a:endParaRPr lang="en-US" altLang="ja-JP" dirty="0" smtClean="0">
              <a:ea typeface="ＭＳ Ｐ明朝" charset="-128"/>
            </a:endParaRPr>
          </a:p>
          <a:p>
            <a:pPr eaLnBrk="1" hangingPunct="1"/>
            <a:r>
              <a:rPr lang="ja-JP" altLang="en-US" dirty="0" smtClean="0">
                <a:ea typeface="ＭＳ Ｐ明朝" charset="-128"/>
              </a:rPr>
              <a:t>ここで、コンパイルエラーが起こることで、</a:t>
            </a:r>
            <a:endParaRPr lang="en-US" altLang="ja-JP" dirty="0" smtClean="0">
              <a:ea typeface="ＭＳ Ｐ明朝" charset="-128"/>
            </a:endParaRPr>
          </a:p>
          <a:p>
            <a:pPr eaLnBrk="1" hangingPunct="1"/>
            <a:r>
              <a:rPr lang="ja-JP" altLang="en-US" dirty="0" smtClean="0">
                <a:ea typeface="ＭＳ Ｐ明朝" charset="-128"/>
              </a:rPr>
              <a:t>パターンに基づくリファクタリングでは、簡単に可視性を上げるだけでなく、</a:t>
            </a:r>
            <a:endParaRPr lang="en-US" altLang="ja-JP" dirty="0" smtClean="0">
              <a:ea typeface="ＭＳ Ｐ明朝" charset="-128"/>
            </a:endParaRPr>
          </a:p>
          <a:p>
            <a:pPr eaLnBrk="1" hangingPunct="1"/>
            <a:endParaRPr lang="en-US" altLang="ja-JP" dirty="0" smtClean="0">
              <a:ea typeface="ＭＳ Ｐ明朝" charset="-128"/>
            </a:endParaRPr>
          </a:p>
          <a:p>
            <a:pPr eaLnBrk="1" hangingPunct="1"/>
            <a:endParaRPr lang="en-US" altLang="ja-JP" dirty="0" smtClean="0">
              <a:ea typeface="ＭＳ Ｐ明朝" charset="-128"/>
            </a:endParaRPr>
          </a:p>
          <a:p>
            <a:pPr eaLnBrk="1" hangingPunct="1"/>
            <a:r>
              <a:rPr lang="ja-JP" altLang="en-US" dirty="0" smtClean="0">
                <a:ea typeface="ＭＳ Ｐ明朝" charset="-128"/>
              </a:rPr>
              <a:t>メンバの移動によって発生したコンパイルエラーを解消する編集手順を提示できるものがない</a:t>
            </a:r>
            <a:endParaRPr lang="en-US" altLang="ja-JP" dirty="0" smtClean="0">
              <a:ea typeface="ＭＳ Ｐ明朝" charset="-128"/>
            </a:endParaRPr>
          </a:p>
          <a:p>
            <a:pPr eaLnBrk="1" hangingPunct="1"/>
            <a:endParaRPr lang="en-US" altLang="ja-JP" dirty="0" smtClean="0">
              <a:ea typeface="ＭＳ Ｐ明朝" charset="-128"/>
            </a:endParaRPr>
          </a:p>
          <a:p>
            <a:pPr eaLnBrk="1" hangingPunct="1"/>
            <a:r>
              <a:rPr lang="ja-JP" altLang="en-US" dirty="0" smtClean="0">
                <a:ea typeface="ＭＳ Ｐ明朝" charset="-128"/>
              </a:rPr>
              <a:t>複数の手順の中で</a:t>
            </a:r>
            <a:r>
              <a:rPr lang="en-US" altLang="ja-JP" dirty="0" smtClean="0">
                <a:ea typeface="ＭＳ Ｐ明朝" charset="-128"/>
              </a:rPr>
              <a:t>public</a:t>
            </a:r>
            <a:r>
              <a:rPr lang="ja-JP" altLang="en-US" dirty="0" smtClean="0">
                <a:ea typeface="ＭＳ Ｐ明朝" charset="-128"/>
              </a:rPr>
              <a:t>にする</a:t>
            </a:r>
            <a:endParaRPr lang="en-US" altLang="ja-JP" dirty="0" smtClean="0">
              <a:ea typeface="ＭＳ Ｐ明朝" charset="-128"/>
            </a:endParaRPr>
          </a:p>
        </p:txBody>
      </p:sp>
      <p:sp>
        <p:nvSpPr>
          <p:cNvPr id="39940" name="スライド番号プレースホルダ 3"/>
          <p:cNvSpPr>
            <a:spLocks noGrp="1"/>
          </p:cNvSpPr>
          <p:nvPr>
            <p:ph type="sldNum" sz="quarter" idx="5"/>
          </p:nvPr>
        </p:nvSpPr>
        <p:spPr>
          <a:noFill/>
        </p:spPr>
        <p:txBody>
          <a:bodyPr/>
          <a:lstStyle/>
          <a:p>
            <a:fld id="{D42D7AB7-9C8C-4598-B912-CA1ACE3093F5}" type="slidenum">
              <a:rPr lang="en-US" altLang="ja-JP" smtClean="0">
                <a:ea typeface="ＭＳ Ｐゴシック" charset="-128"/>
              </a:rPr>
              <a:pPr/>
              <a:t>9</a:t>
            </a:fld>
            <a:endParaRPr lang="en-US" altLang="ja-JP" smtClean="0">
              <a:ea typeface="ＭＳ Ｐゴシック"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4" name="正方形/長方形 3"/>
          <p:cNvSpPr/>
          <p:nvPr userDrawn="1"/>
        </p:nvSpPr>
        <p:spPr>
          <a:xfrm>
            <a:off x="285750" y="3714750"/>
            <a:ext cx="8715375" cy="71438"/>
          </a:xfrm>
          <a:prstGeom prst="rect">
            <a:avLst/>
          </a:prstGeom>
          <a:gradFill flip="none" rotWithShape="1">
            <a:gsLst>
              <a:gs pos="0">
                <a:schemeClr val="bg1"/>
              </a:gs>
              <a:gs pos="50000">
                <a:srgbClr val="0070C0">
                  <a:shade val="67500"/>
                  <a:satMod val="115000"/>
                </a:srgbClr>
              </a:gs>
              <a:gs pos="100000">
                <a:srgbClr val="0070C0">
                  <a:shade val="100000"/>
                  <a:satMod val="11500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pic>
        <p:nvPicPr>
          <p:cNvPr id="5" name="Picture 7" descr="sel-logo"/>
          <p:cNvPicPr>
            <a:picLocks noChangeAspect="1" noChangeArrowheads="1"/>
          </p:cNvPicPr>
          <p:nvPr userDrawn="1"/>
        </p:nvPicPr>
        <p:blipFill>
          <a:blip r:embed="rId2" cstate="print"/>
          <a:srcRect/>
          <a:stretch>
            <a:fillRect/>
          </a:stretch>
        </p:blipFill>
        <p:spPr bwMode="auto">
          <a:xfrm>
            <a:off x="484188" y="714375"/>
            <a:ext cx="2087562" cy="714375"/>
          </a:xfrm>
          <a:prstGeom prst="rect">
            <a:avLst/>
          </a:prstGeom>
          <a:noFill/>
          <a:ln w="9525">
            <a:noFill/>
            <a:miter lim="800000"/>
            <a:headEnd/>
            <a:tailEnd/>
          </a:ln>
        </p:spPr>
      </p:pic>
      <p:sp>
        <p:nvSpPr>
          <p:cNvPr id="2" name="タイトル 1"/>
          <p:cNvSpPr>
            <a:spLocks noGrp="1"/>
          </p:cNvSpPr>
          <p:nvPr>
            <p:ph type="ctrTitle"/>
          </p:nvPr>
        </p:nvSpPr>
        <p:spPr>
          <a:xfrm>
            <a:off x="685800" y="2130425"/>
            <a:ext cx="7772400" cy="1470025"/>
          </a:xfrm>
        </p:spPr>
        <p:txBody>
          <a:bodyPr/>
          <a:lstStyle>
            <a:lvl1pPr>
              <a:defRPr>
                <a:solidFill>
                  <a:srgbClr val="0066CC"/>
                </a:solidFill>
                <a:effectLst/>
              </a:defRPr>
            </a:lvl1pPr>
          </a:lstStyle>
          <a:p>
            <a:r>
              <a:rPr lang="ja-JP" altLang="en-US" dirty="0" smtClean="0"/>
              <a:t>マスタ タイトルの書式設定</a:t>
            </a:r>
            <a:endParaRPr lang="ja-JP" altLang="en-US" dirty="0"/>
          </a:p>
        </p:txBody>
      </p:sp>
      <p:sp>
        <p:nvSpPr>
          <p:cNvPr id="3" name="サブタイトル 2"/>
          <p:cNvSpPr>
            <a:spLocks noGrp="1"/>
          </p:cNvSpPr>
          <p:nvPr>
            <p:ph type="subTitle" idx="1"/>
          </p:nvPr>
        </p:nvSpPr>
        <p:spPr>
          <a:xfrm>
            <a:off x="1371600" y="3886200"/>
            <a:ext cx="6400800" cy="1752600"/>
          </a:xfrm>
        </p:spPr>
        <p:txBody>
          <a:bodyPr>
            <a:normAutofit/>
          </a:bodyPr>
          <a:lstStyle>
            <a:lvl1pPr marL="0" indent="0" algn="ctr">
              <a:buNone/>
              <a:defRPr sz="26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dirty="0" smtClean="0"/>
              <a:t>マスタ サブタイトルの書式設定</a:t>
            </a:r>
            <a:endParaRPr lang="ja-JP" altLang="en-US" dirty="0"/>
          </a:p>
        </p:txBody>
      </p:sp>
      <p:sp>
        <p:nvSpPr>
          <p:cNvPr id="6" name="日付プレースホルダ 3"/>
          <p:cNvSpPr>
            <a:spLocks noGrp="1"/>
          </p:cNvSpPr>
          <p:nvPr>
            <p:ph type="dt" sz="half" idx="10"/>
          </p:nvPr>
        </p:nvSpPr>
        <p:spPr/>
        <p:txBody>
          <a:bodyPr/>
          <a:lstStyle>
            <a:lvl1pPr>
              <a:defRPr/>
            </a:lvl1pPr>
          </a:lstStyle>
          <a:p>
            <a:pPr>
              <a:defRPr/>
            </a:pPr>
            <a:endParaRPr lang="en-US" altLang="ja-JP"/>
          </a:p>
        </p:txBody>
      </p:sp>
      <p:sp>
        <p:nvSpPr>
          <p:cNvPr id="7" name="スライド番号プレースホルダ 5"/>
          <p:cNvSpPr>
            <a:spLocks noGrp="1"/>
          </p:cNvSpPr>
          <p:nvPr>
            <p:ph type="sldNum" sz="quarter" idx="11"/>
          </p:nvPr>
        </p:nvSpPr>
        <p:spPr/>
        <p:txBody>
          <a:bodyPr/>
          <a:lstStyle>
            <a:lvl1pPr>
              <a:defRPr/>
            </a:lvl1pPr>
          </a:lstStyle>
          <a:p>
            <a:pPr>
              <a:defRPr/>
            </a:pPr>
            <a:fld id="{5668941D-2CA4-493D-A3DF-99A3982D025B}" type="slidenum">
              <a:rPr lang="en-US" altLang="ja-JP"/>
              <a:pPr>
                <a:defRPr/>
              </a:pPr>
              <a:t>&lt;#&gt;</a:t>
            </a:fld>
            <a:endParaRPr lang="en-US" altLang="ja-JP"/>
          </a:p>
        </p:txBody>
      </p:sp>
      <p:sp>
        <p:nvSpPr>
          <p:cNvPr id="8" name="フッター プレースホルダ 4"/>
          <p:cNvSpPr>
            <a:spLocks noGrp="1"/>
          </p:cNvSpPr>
          <p:nvPr>
            <p:ph type="ftr" sz="quarter" idx="12"/>
          </p:nvPr>
        </p:nvSpPr>
        <p:spPr>
          <a:xfrm>
            <a:off x="928688" y="6572250"/>
            <a:ext cx="7429500" cy="222250"/>
          </a:xfrm>
        </p:spPr>
        <p:txBody>
          <a:bodyPr/>
          <a:lstStyle>
            <a:lvl1pPr algn="ctr">
              <a:defRPr sz="800" dirty="0" smtClean="0">
                <a:solidFill>
                  <a:schemeClr val="bg1"/>
                </a:solidFill>
              </a:defRPr>
            </a:lvl1pPr>
          </a:lstStyle>
          <a:p>
            <a:pPr>
              <a:defRPr/>
            </a:pPr>
            <a:r>
              <a:rPr lang="en-US" altLang="ja-JP"/>
              <a:t>Software Engineering Laboratory,  Department of Computer Science,  Graduate School of Information Science and Technology,  Osaka University</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214282" y="214290"/>
            <a:ext cx="8715436" cy="868346"/>
          </a:xfrm>
        </p:spPr>
        <p:txBody>
          <a:bodyPr/>
          <a:lstStyle>
            <a:lvl1pPr>
              <a:defRPr sz="4000">
                <a:solidFill>
                  <a:srgbClr val="0066CC"/>
                </a:solidFill>
                <a:effectLst/>
              </a:defRPr>
            </a:lvl1pPr>
          </a:lstStyle>
          <a:p>
            <a:r>
              <a:rPr lang="ja-JP" altLang="en-US" dirty="0" smtClean="0"/>
              <a:t>マスタ タイトルの書式設定</a:t>
            </a:r>
            <a:endParaRPr lang="ja-JP" altLang="en-US" dirty="0"/>
          </a:p>
        </p:txBody>
      </p:sp>
      <p:sp>
        <p:nvSpPr>
          <p:cNvPr id="3" name="コンテンツ プレースホルダ 2"/>
          <p:cNvSpPr>
            <a:spLocks noGrp="1"/>
          </p:cNvSpPr>
          <p:nvPr>
            <p:ph idx="1"/>
          </p:nvPr>
        </p:nvSpPr>
        <p:spPr>
          <a:xfrm>
            <a:off x="214282" y="1142984"/>
            <a:ext cx="8715436" cy="4983179"/>
          </a:xfrm>
        </p:spPr>
        <p:txBody>
          <a:bodyPr/>
          <a:lstStyle>
            <a:lvl1pPr>
              <a:buClr>
                <a:srgbClr val="0066CC"/>
              </a:buClr>
              <a:buFont typeface="Wingdings" pitchFamily="2" charset="2"/>
              <a:buChar char="n"/>
              <a:defRPr sz="2800"/>
            </a:lvl1pPr>
            <a:lvl2pPr>
              <a:buClr>
                <a:srgbClr val="C00000"/>
              </a:buClr>
              <a:buFont typeface="Wingdings" pitchFamily="2" charset="2"/>
              <a:buChar char="l"/>
              <a:defRPr sz="2600"/>
            </a:lvl2pPr>
            <a:lvl3pPr>
              <a:buClr>
                <a:srgbClr val="0066CC"/>
              </a:buClr>
              <a:buFont typeface="Arial" pitchFamily="34" charset="0"/>
              <a:buChar char="•"/>
              <a:defRPr/>
            </a:lvl3pPr>
            <a:lvl4pPr>
              <a:buClr>
                <a:schemeClr val="tx1"/>
              </a:buClr>
              <a:buFont typeface="Wingdings" pitchFamily="2" charset="2"/>
              <a:buChar char="n"/>
              <a:defRPr/>
            </a:lvl4pPr>
            <a:lvl5pPr>
              <a:buClr>
                <a:schemeClr val="tx1"/>
              </a:buClr>
              <a:buFont typeface="Wingdings" pitchFamily="2" charset="2"/>
              <a:buChar char="n"/>
              <a:defRPr/>
            </a:lvl5p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
        <p:nvSpPr>
          <p:cNvPr id="4" name="日付プレースホルダ 3"/>
          <p:cNvSpPr>
            <a:spLocks noGrp="1"/>
          </p:cNvSpPr>
          <p:nvPr>
            <p:ph type="dt" sz="half" idx="10"/>
          </p:nvPr>
        </p:nvSpPr>
        <p:spPr/>
        <p:txBody>
          <a:bodyPr/>
          <a:lstStyle>
            <a:lvl1pPr>
              <a:defRPr/>
            </a:lvl1pPr>
          </a:lstStyle>
          <a:p>
            <a:pPr>
              <a:defRPr/>
            </a:pPr>
            <a:endParaRPr lang="en-US" altLang="ja-JP"/>
          </a:p>
        </p:txBody>
      </p:sp>
      <p:sp>
        <p:nvSpPr>
          <p:cNvPr id="5" name="フッター プレースホルダ 4"/>
          <p:cNvSpPr>
            <a:spLocks noGrp="1"/>
          </p:cNvSpPr>
          <p:nvPr>
            <p:ph type="ftr" sz="quarter" idx="11"/>
          </p:nvPr>
        </p:nvSpPr>
        <p:spPr>
          <a:xfrm>
            <a:off x="928688" y="6572250"/>
            <a:ext cx="7429500" cy="222250"/>
          </a:xfrm>
        </p:spPr>
        <p:txBody>
          <a:bodyPr/>
          <a:lstStyle>
            <a:lvl1pPr>
              <a:defRPr/>
            </a:lvl1pPr>
          </a:lstStyle>
          <a:p>
            <a:pPr>
              <a:defRPr/>
            </a:pPr>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pPr>
              <a:defRPr/>
            </a:pPr>
            <a:fld id="{F75AE337-AA5C-43CC-8B1C-9F394A085CEF}" type="slidenum">
              <a:rPr lang="en-US" altLang="ja-JP"/>
              <a:pPr>
                <a:defRPr/>
              </a:pPr>
              <a:t>&lt;#&gt;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pic>
        <p:nvPicPr>
          <p:cNvPr id="4" name="Picture 7" descr="sel-logo"/>
          <p:cNvPicPr>
            <a:picLocks noChangeAspect="1" noChangeArrowheads="1"/>
          </p:cNvPicPr>
          <p:nvPr userDrawn="1"/>
        </p:nvPicPr>
        <p:blipFill>
          <a:blip r:embed="rId2" cstate="print"/>
          <a:srcRect/>
          <a:stretch>
            <a:fillRect/>
          </a:stretch>
        </p:blipFill>
        <p:spPr bwMode="auto">
          <a:xfrm>
            <a:off x="698500" y="1000125"/>
            <a:ext cx="2087563" cy="714375"/>
          </a:xfrm>
          <a:prstGeom prst="rect">
            <a:avLst/>
          </a:prstGeom>
          <a:noFill/>
          <a:ln w="9525">
            <a:noFill/>
            <a:miter lim="800000"/>
            <a:headEnd/>
            <a:tailEnd/>
          </a:ln>
        </p:spPr>
      </p:pic>
      <p:sp>
        <p:nvSpPr>
          <p:cNvPr id="2" name="タイトル 1"/>
          <p:cNvSpPr>
            <a:spLocks noGrp="1"/>
          </p:cNvSpPr>
          <p:nvPr>
            <p:ph type="title"/>
          </p:nvPr>
        </p:nvSpPr>
        <p:spPr>
          <a:xfrm>
            <a:off x="722313" y="4406900"/>
            <a:ext cx="7772400" cy="1362075"/>
          </a:xfrm>
        </p:spPr>
        <p:txBody>
          <a:bodyPr anchor="t"/>
          <a:lstStyle>
            <a:lvl1pPr algn="l">
              <a:defRPr sz="4000" b="1" cap="all">
                <a:solidFill>
                  <a:srgbClr val="0066CC"/>
                </a:solidFill>
              </a:defRPr>
            </a:lvl1pPr>
          </a:lstStyle>
          <a:p>
            <a:r>
              <a:rPr lang="ja-JP" altLang="en-US" dirty="0" smtClean="0"/>
              <a:t>マスタ タイトルの書式設定</a:t>
            </a:r>
            <a:endParaRPr lang="ja-JP" altLang="en-US" dirty="0"/>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endParaRPr lang="en-US" altLang="ja-JP"/>
          </a:p>
        </p:txBody>
      </p:sp>
      <p:sp>
        <p:nvSpPr>
          <p:cNvPr id="6" name="スライド番号プレースホルダ 5"/>
          <p:cNvSpPr>
            <a:spLocks noGrp="1"/>
          </p:cNvSpPr>
          <p:nvPr>
            <p:ph type="sldNum" sz="quarter" idx="11"/>
          </p:nvPr>
        </p:nvSpPr>
        <p:spPr/>
        <p:txBody>
          <a:bodyPr/>
          <a:lstStyle>
            <a:lvl1pPr>
              <a:defRPr/>
            </a:lvl1pPr>
          </a:lstStyle>
          <a:p>
            <a:pPr>
              <a:defRPr/>
            </a:pPr>
            <a:fld id="{F8F8166C-4F82-45EE-BEA9-4E9BD52B6760}" type="slidenum">
              <a:rPr lang="en-US" altLang="ja-JP"/>
              <a:pPr>
                <a:defRPr/>
              </a:pPr>
              <a:t>&lt;#&gt;</a:t>
            </a:fld>
            <a:endParaRPr lang="en-US" altLang="ja-JP"/>
          </a:p>
        </p:txBody>
      </p:sp>
      <p:sp>
        <p:nvSpPr>
          <p:cNvPr id="7" name="フッター プレースホルダ 4"/>
          <p:cNvSpPr>
            <a:spLocks noGrp="1"/>
          </p:cNvSpPr>
          <p:nvPr>
            <p:ph type="ftr" sz="quarter" idx="12"/>
          </p:nvPr>
        </p:nvSpPr>
        <p:spPr>
          <a:xfrm>
            <a:off x="928688" y="6572250"/>
            <a:ext cx="7429500" cy="222250"/>
          </a:xfrm>
        </p:spPr>
        <p:txBody>
          <a:bodyPr/>
          <a:lstStyle>
            <a:lvl1pPr algn="ctr">
              <a:defRPr sz="800" dirty="0" smtClean="0">
                <a:solidFill>
                  <a:schemeClr val="bg1"/>
                </a:solidFill>
              </a:defRPr>
            </a:lvl1pPr>
          </a:lstStyle>
          <a:p>
            <a:pPr>
              <a:defRPr/>
            </a:pPr>
            <a:r>
              <a:rPr lang="en-US" altLang="ja-JP"/>
              <a:t>Software Engineering Laboratory,  Department of Computer Science,  Graduate School of Information Science and Technology,  Osaka University</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solidFill>
                  <a:srgbClr val="0066CC"/>
                </a:solidFill>
              </a:defRPr>
            </a:lvl1pPr>
          </a:lstStyle>
          <a:p>
            <a:r>
              <a:rPr lang="ja-JP" altLang="en-US" dirty="0" smtClean="0"/>
              <a:t>マスタ タイトルの書式設定</a:t>
            </a:r>
            <a:endParaRPr lang="ja-JP" altLang="en-US" dirty="0"/>
          </a:p>
        </p:txBody>
      </p:sp>
      <p:sp>
        <p:nvSpPr>
          <p:cNvPr id="3" name="日付プレースホルダ 3"/>
          <p:cNvSpPr>
            <a:spLocks noGrp="1"/>
          </p:cNvSpPr>
          <p:nvPr>
            <p:ph type="dt" sz="half" idx="10"/>
          </p:nvPr>
        </p:nvSpPr>
        <p:spPr/>
        <p:txBody>
          <a:bodyPr/>
          <a:lstStyle>
            <a:lvl1pPr>
              <a:defRPr/>
            </a:lvl1pPr>
          </a:lstStyle>
          <a:p>
            <a:pPr>
              <a:defRPr/>
            </a:pPr>
            <a:endParaRPr lang="en-US" altLang="ja-JP"/>
          </a:p>
        </p:txBody>
      </p:sp>
      <p:sp>
        <p:nvSpPr>
          <p:cNvPr id="4" name="フッター プレースホルダ 4"/>
          <p:cNvSpPr>
            <a:spLocks noGrp="1"/>
          </p:cNvSpPr>
          <p:nvPr>
            <p:ph type="ftr" sz="quarter" idx="11"/>
          </p:nvPr>
        </p:nvSpPr>
        <p:spPr/>
        <p:txBody>
          <a:bodyPr/>
          <a:lstStyle>
            <a:lvl1pPr>
              <a:defRPr/>
            </a:lvl1pPr>
          </a:lstStyle>
          <a:p>
            <a:pPr>
              <a:defRPr/>
            </a:pPr>
            <a:r>
              <a:rPr lang="en-US" altLang="ja-JP"/>
              <a:t>Software Engineering Laboratory,  Department of Computer Science,  Graduate School of Information Science and Technology,  Osaka University</a:t>
            </a:r>
          </a:p>
        </p:txBody>
      </p:sp>
      <p:sp>
        <p:nvSpPr>
          <p:cNvPr id="5" name="スライド番号プレースホルダ 5"/>
          <p:cNvSpPr>
            <a:spLocks noGrp="1"/>
          </p:cNvSpPr>
          <p:nvPr>
            <p:ph type="sldNum" sz="quarter" idx="12"/>
          </p:nvPr>
        </p:nvSpPr>
        <p:spPr/>
        <p:txBody>
          <a:bodyPr/>
          <a:lstStyle>
            <a:lvl1pPr>
              <a:defRPr/>
            </a:lvl1pPr>
          </a:lstStyle>
          <a:p>
            <a:pPr>
              <a:defRPr/>
            </a:pPr>
            <a:fld id="{DD053A33-F65F-4B18-A0D0-48AF8A62E93E}" type="slidenum">
              <a:rPr lang="en-US" altLang="ja-JP"/>
              <a:pPr>
                <a:defRPr/>
              </a:pPr>
              <a:t>&lt;#&gt;</a:t>
            </a:fld>
            <a:endParaRPr lang="en-US" altLang="ja-JP"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214313" y="214313"/>
            <a:ext cx="8715375" cy="92868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テキスト プレースホルダ 2"/>
          <p:cNvSpPr>
            <a:spLocks noGrp="1"/>
          </p:cNvSpPr>
          <p:nvPr>
            <p:ph type="body" idx="1"/>
          </p:nvPr>
        </p:nvSpPr>
        <p:spPr bwMode="auto">
          <a:xfrm>
            <a:off x="214313" y="1285875"/>
            <a:ext cx="8715375" cy="48402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 3"/>
          <p:cNvSpPr>
            <a:spLocks noGrp="1"/>
          </p:cNvSpPr>
          <p:nvPr>
            <p:ph type="dt" sz="half" idx="2"/>
          </p:nvPr>
        </p:nvSpPr>
        <p:spPr>
          <a:xfrm>
            <a:off x="8143875" y="6286500"/>
            <a:ext cx="1000125" cy="222250"/>
          </a:xfrm>
          <a:prstGeom prst="rect">
            <a:avLst/>
          </a:prstGeom>
        </p:spPr>
        <p:txBody>
          <a:bodyPr vert="horz" lIns="91440" tIns="45720" rIns="91440" bIns="45720" rtlCol="0" anchor="ctr"/>
          <a:lstStyle>
            <a:lvl1pPr algn="l">
              <a:defRPr sz="1200" dirty="0">
                <a:solidFill>
                  <a:schemeClr val="bg1">
                    <a:lumMod val="50000"/>
                  </a:schemeClr>
                </a:solidFill>
                <a:ea typeface="ＭＳ Ｐゴシック" pitchFamily="50" charset="-128"/>
              </a:defRPr>
            </a:lvl1pPr>
          </a:lstStyle>
          <a:p>
            <a:pPr>
              <a:defRPr/>
            </a:pPr>
            <a:endParaRPr lang="en-US" altLang="ja-JP" dirty="0"/>
          </a:p>
        </p:txBody>
      </p:sp>
      <p:sp>
        <p:nvSpPr>
          <p:cNvPr id="8" name="テキスト ボックス 7"/>
          <p:cNvSpPr txBox="1"/>
          <p:nvPr/>
        </p:nvSpPr>
        <p:spPr>
          <a:xfrm>
            <a:off x="4071934" y="6357938"/>
            <a:ext cx="1261884" cy="276999"/>
          </a:xfrm>
          <a:prstGeom prst="rect">
            <a:avLst/>
          </a:prstGeom>
          <a:noFill/>
        </p:spPr>
        <p:txBody>
          <a:bodyPr wrap="none">
            <a:spAutoFit/>
          </a:bodyPr>
          <a:lstStyle/>
          <a:p>
            <a:pPr>
              <a:defRPr/>
            </a:pPr>
            <a:r>
              <a:rPr lang="ja-JP" altLang="en-US" sz="1200" dirty="0" smtClean="0">
                <a:solidFill>
                  <a:schemeClr val="bg1">
                    <a:lumMod val="50000"/>
                  </a:schemeClr>
                </a:solidFill>
                <a:ea typeface="ＭＳ Ｐゴシック" pitchFamily="50" charset="-128"/>
              </a:rPr>
              <a:t>修士論文発表会</a:t>
            </a:r>
            <a:endParaRPr lang="ja-JP" altLang="en-US" sz="1200" dirty="0">
              <a:solidFill>
                <a:schemeClr val="bg1">
                  <a:lumMod val="50000"/>
                </a:schemeClr>
              </a:solidFill>
              <a:ea typeface="ＭＳ Ｐゴシック" pitchFamily="50" charset="-128"/>
            </a:endParaRPr>
          </a:p>
        </p:txBody>
      </p:sp>
      <p:sp>
        <p:nvSpPr>
          <p:cNvPr id="10" name="正方形/長方形 9"/>
          <p:cNvSpPr/>
          <p:nvPr/>
        </p:nvSpPr>
        <p:spPr>
          <a:xfrm>
            <a:off x="0" y="0"/>
            <a:ext cx="9144000" cy="214313"/>
          </a:xfrm>
          <a:prstGeom prst="rect">
            <a:avLst/>
          </a:prstGeom>
          <a:gradFill flip="none" rotWithShape="1">
            <a:gsLst>
              <a:gs pos="0">
                <a:schemeClr val="bg1"/>
              </a:gs>
              <a:gs pos="50000">
                <a:srgbClr val="0070C0">
                  <a:shade val="67500"/>
                  <a:satMod val="115000"/>
                </a:srgbClr>
              </a:gs>
              <a:gs pos="100000">
                <a:srgbClr val="0070C0">
                  <a:shade val="100000"/>
                  <a:satMod val="11500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1" name="正方形/長方形 10"/>
          <p:cNvSpPr/>
          <p:nvPr/>
        </p:nvSpPr>
        <p:spPr>
          <a:xfrm>
            <a:off x="0" y="6572250"/>
            <a:ext cx="9144000" cy="285750"/>
          </a:xfrm>
          <a:prstGeom prst="rect">
            <a:avLst/>
          </a:prstGeom>
          <a:gradFill flip="none" rotWithShape="1">
            <a:gsLst>
              <a:gs pos="0">
                <a:schemeClr val="bg1"/>
              </a:gs>
              <a:gs pos="50000">
                <a:srgbClr val="0070C0">
                  <a:shade val="67500"/>
                  <a:satMod val="115000"/>
                </a:srgbClr>
              </a:gs>
              <a:gs pos="100000">
                <a:srgbClr val="0070C0">
                  <a:shade val="100000"/>
                  <a:satMod val="11500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5" name="フッター プレースホルダ 4"/>
          <p:cNvSpPr>
            <a:spLocks noGrp="1"/>
          </p:cNvSpPr>
          <p:nvPr>
            <p:ph type="ftr" sz="quarter" idx="3"/>
          </p:nvPr>
        </p:nvSpPr>
        <p:spPr>
          <a:xfrm>
            <a:off x="857250" y="6572250"/>
            <a:ext cx="7429500" cy="222250"/>
          </a:xfrm>
          <a:prstGeom prst="rect">
            <a:avLst/>
          </a:prstGeom>
        </p:spPr>
        <p:txBody>
          <a:bodyPr vert="horz" lIns="91440" tIns="45720" rIns="91440" bIns="45720" rtlCol="0" anchor="ctr"/>
          <a:lstStyle>
            <a:lvl1pPr algn="ctr">
              <a:defRPr sz="800" i="1" dirty="0" smtClean="0">
                <a:solidFill>
                  <a:schemeClr val="bg1"/>
                </a:solidFill>
                <a:ea typeface="MS UI Gothic" pitchFamily="50" charset="-128"/>
              </a:defRPr>
            </a:lvl1pPr>
          </a:lstStyle>
          <a:p>
            <a:pPr>
              <a:defRPr/>
            </a:pPr>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4"/>
          </p:nvPr>
        </p:nvSpPr>
        <p:spPr>
          <a:xfrm>
            <a:off x="8429625" y="6564313"/>
            <a:ext cx="714375" cy="293687"/>
          </a:xfrm>
          <a:prstGeom prst="rect">
            <a:avLst/>
          </a:prstGeom>
        </p:spPr>
        <p:txBody>
          <a:bodyPr vert="horz" lIns="91440" tIns="45720" rIns="91440" bIns="45720" rtlCol="0" anchor="ctr"/>
          <a:lstStyle>
            <a:lvl1pPr algn="r">
              <a:defRPr sz="1200" smtClean="0">
                <a:solidFill>
                  <a:schemeClr val="bg1">
                    <a:lumMod val="50000"/>
                  </a:schemeClr>
                </a:solidFill>
                <a:ea typeface="ＭＳ Ｐゴシック" pitchFamily="50" charset="-128"/>
              </a:defRPr>
            </a:lvl1pPr>
          </a:lstStyle>
          <a:p>
            <a:pPr>
              <a:defRPr/>
            </a:pPr>
            <a:fld id="{E5C76332-B40D-44F7-8D2A-5E37BA8F1271}" type="slidenum">
              <a:rPr lang="en-US" altLang="ja-JP"/>
              <a:pPr>
                <a:defRPr/>
              </a:pPr>
              <a:t>&lt;#&gt;</a:t>
            </a:fld>
            <a:endParaRPr lang="en-US" altLang="ja-JP" dirty="0"/>
          </a:p>
        </p:txBody>
      </p:sp>
    </p:spTree>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 id="2147483747" r:id="rId4"/>
  </p:sldLayoutIdLst>
  <p:timing>
    <p:tnLst>
      <p:par>
        <p:cTn id="1" dur="indefinite" restart="never" nodeType="tmRoot"/>
      </p:par>
    </p:tnLst>
  </p:timing>
  <p:hf hdr="0"/>
  <p:txStyles>
    <p:titleStyle>
      <a:lvl1pPr algn="ctr" rtl="0" fontAlgn="base">
        <a:spcBef>
          <a:spcPct val="0"/>
        </a:spcBef>
        <a:spcAft>
          <a:spcPct val="0"/>
        </a:spcAft>
        <a:defRPr kumimoji="1" sz="4400" kern="1200">
          <a:solidFill>
            <a:srgbClr val="0066CC"/>
          </a:solidFill>
          <a:latin typeface="+mj-lt"/>
          <a:ea typeface="+mj-ea"/>
          <a:cs typeface="+mj-cs"/>
        </a:defRPr>
      </a:lvl1pPr>
      <a:lvl2pPr algn="ctr" rtl="0" fontAlgn="base">
        <a:spcBef>
          <a:spcPct val="0"/>
        </a:spcBef>
        <a:spcAft>
          <a:spcPct val="0"/>
        </a:spcAft>
        <a:defRPr kumimoji="1" sz="4400">
          <a:solidFill>
            <a:srgbClr val="0066CC"/>
          </a:solidFill>
          <a:latin typeface="Calibri" pitchFamily="34" charset="0"/>
          <a:ea typeface="ＭＳ Ｐゴシック" charset="-128"/>
        </a:defRPr>
      </a:lvl2pPr>
      <a:lvl3pPr algn="ctr" rtl="0" fontAlgn="base">
        <a:spcBef>
          <a:spcPct val="0"/>
        </a:spcBef>
        <a:spcAft>
          <a:spcPct val="0"/>
        </a:spcAft>
        <a:defRPr kumimoji="1" sz="4400">
          <a:solidFill>
            <a:srgbClr val="0066CC"/>
          </a:solidFill>
          <a:latin typeface="Calibri" pitchFamily="34" charset="0"/>
          <a:ea typeface="ＭＳ Ｐゴシック" charset="-128"/>
        </a:defRPr>
      </a:lvl3pPr>
      <a:lvl4pPr algn="ctr" rtl="0" fontAlgn="base">
        <a:spcBef>
          <a:spcPct val="0"/>
        </a:spcBef>
        <a:spcAft>
          <a:spcPct val="0"/>
        </a:spcAft>
        <a:defRPr kumimoji="1" sz="4400">
          <a:solidFill>
            <a:srgbClr val="0066CC"/>
          </a:solidFill>
          <a:latin typeface="Calibri" pitchFamily="34" charset="0"/>
          <a:ea typeface="ＭＳ Ｐゴシック" charset="-128"/>
        </a:defRPr>
      </a:lvl4pPr>
      <a:lvl5pPr algn="ctr" rtl="0" fontAlgn="base">
        <a:spcBef>
          <a:spcPct val="0"/>
        </a:spcBef>
        <a:spcAft>
          <a:spcPct val="0"/>
        </a:spcAft>
        <a:defRPr kumimoji="1" sz="4400">
          <a:solidFill>
            <a:srgbClr val="0066CC"/>
          </a:solidFill>
          <a:latin typeface="Calibri" pitchFamily="34" charset="0"/>
          <a:ea typeface="ＭＳ Ｐゴシック" charset="-128"/>
        </a:defRPr>
      </a:lvl5pPr>
      <a:lvl6pPr marL="457200" algn="ctr" rtl="0" fontAlgn="base">
        <a:spcBef>
          <a:spcPct val="0"/>
        </a:spcBef>
        <a:spcAft>
          <a:spcPct val="0"/>
        </a:spcAft>
        <a:defRPr kumimoji="1" sz="4400">
          <a:solidFill>
            <a:srgbClr val="0066CC"/>
          </a:solidFill>
          <a:latin typeface="Calibri" pitchFamily="34" charset="0"/>
          <a:ea typeface="ＭＳ Ｐゴシック" charset="-128"/>
        </a:defRPr>
      </a:lvl6pPr>
      <a:lvl7pPr marL="914400" algn="ctr" rtl="0" fontAlgn="base">
        <a:spcBef>
          <a:spcPct val="0"/>
        </a:spcBef>
        <a:spcAft>
          <a:spcPct val="0"/>
        </a:spcAft>
        <a:defRPr kumimoji="1" sz="4400">
          <a:solidFill>
            <a:srgbClr val="0066CC"/>
          </a:solidFill>
          <a:latin typeface="Calibri" pitchFamily="34" charset="0"/>
          <a:ea typeface="ＭＳ Ｐゴシック" charset="-128"/>
        </a:defRPr>
      </a:lvl7pPr>
      <a:lvl8pPr marL="1371600" algn="ctr" rtl="0" fontAlgn="base">
        <a:spcBef>
          <a:spcPct val="0"/>
        </a:spcBef>
        <a:spcAft>
          <a:spcPct val="0"/>
        </a:spcAft>
        <a:defRPr kumimoji="1" sz="4400">
          <a:solidFill>
            <a:srgbClr val="0066CC"/>
          </a:solidFill>
          <a:latin typeface="Calibri" pitchFamily="34" charset="0"/>
          <a:ea typeface="ＭＳ Ｐゴシック" charset="-128"/>
        </a:defRPr>
      </a:lvl8pPr>
      <a:lvl9pPr marL="1828800" algn="ctr" rtl="0" fontAlgn="base">
        <a:spcBef>
          <a:spcPct val="0"/>
        </a:spcBef>
        <a:spcAft>
          <a:spcPct val="0"/>
        </a:spcAft>
        <a:defRPr kumimoji="1" sz="4400">
          <a:solidFill>
            <a:srgbClr val="0066CC"/>
          </a:solidFill>
          <a:latin typeface="Calibri" pitchFamily="34" charset="0"/>
          <a:ea typeface="ＭＳ Ｐゴシック" charset="-128"/>
        </a:defRPr>
      </a:lvl9pPr>
    </p:titleStyle>
    <p:bodyStyle>
      <a:lvl1pPr marL="342900" indent="-342900" algn="l" rtl="0" fontAlgn="base">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1285875" y="1428750"/>
            <a:ext cx="6715125" cy="2209800"/>
          </a:xfrm>
        </p:spPr>
        <p:txBody>
          <a:bodyPr/>
          <a:lstStyle/>
          <a:p>
            <a:r>
              <a:rPr lang="ja-JP" altLang="en-US" sz="3600" dirty="0" smtClean="0"/>
              <a:t>リファクタリング中に生じる</a:t>
            </a:r>
            <a:r>
              <a:rPr lang="en-US" altLang="ja-JP" sz="3600" dirty="0" smtClean="0"/>
              <a:t/>
            </a:r>
            <a:br>
              <a:rPr lang="en-US" altLang="ja-JP" sz="3600" dirty="0" smtClean="0"/>
            </a:br>
            <a:r>
              <a:rPr lang="ja-JP" altLang="en-US" sz="3600" dirty="0" smtClean="0"/>
              <a:t>コンパイルエラーの自動解消手法</a:t>
            </a:r>
          </a:p>
        </p:txBody>
      </p:sp>
      <p:sp>
        <p:nvSpPr>
          <p:cNvPr id="2051" name="Rectangle 3"/>
          <p:cNvSpPr>
            <a:spLocks noGrp="1" noChangeArrowheads="1"/>
          </p:cNvSpPr>
          <p:nvPr>
            <p:ph type="subTitle" idx="1"/>
          </p:nvPr>
        </p:nvSpPr>
        <p:spPr>
          <a:xfrm>
            <a:off x="1481158" y="3962400"/>
            <a:ext cx="6019800" cy="1752600"/>
          </a:xfrm>
        </p:spPr>
        <p:txBody>
          <a:bodyPr rtlCol="0">
            <a:normAutofit/>
          </a:bodyPr>
          <a:lstStyle/>
          <a:p>
            <a:pPr fontAlgn="auto">
              <a:spcAft>
                <a:spcPts val="0"/>
              </a:spcAft>
              <a:buFont typeface="Arial" pitchFamily="34" charset="0"/>
              <a:buNone/>
              <a:defRPr/>
            </a:pPr>
            <a:r>
              <a:rPr lang="ja-JP" altLang="en-US" dirty="0" smtClean="0"/>
              <a:t>井上研究室　譜久島 亮</a:t>
            </a:r>
            <a:endParaRPr lang="en-US" altLang="ja-JP" dirty="0" smtClean="0"/>
          </a:p>
        </p:txBody>
      </p:sp>
      <p:sp>
        <p:nvSpPr>
          <p:cNvPr id="4" name="日付プレースホルダ 3"/>
          <p:cNvSpPr>
            <a:spLocks noGrp="1"/>
          </p:cNvSpPr>
          <p:nvPr>
            <p:ph type="dt" sz="quarter" idx="10"/>
          </p:nvPr>
        </p:nvSpPr>
        <p:spPr/>
        <p:txBody>
          <a:bodyPr/>
          <a:lstStyle/>
          <a:p>
            <a:pPr>
              <a:defRPr/>
            </a:pPr>
            <a:endParaRPr lang="en-US" altLang="ja-JP"/>
          </a:p>
        </p:txBody>
      </p:sp>
      <p:sp>
        <p:nvSpPr>
          <p:cNvPr id="5" name="スライド番号プレースホルダ 4"/>
          <p:cNvSpPr>
            <a:spLocks noGrp="1"/>
          </p:cNvSpPr>
          <p:nvPr>
            <p:ph type="sldNum" sz="quarter" idx="11"/>
          </p:nvPr>
        </p:nvSpPr>
        <p:spPr/>
        <p:txBody>
          <a:bodyPr/>
          <a:lstStyle/>
          <a:p>
            <a:pPr>
              <a:defRPr/>
            </a:pPr>
            <a:fld id="{2244504B-6D49-46C1-A959-68AA12E00428}" type="slidenum">
              <a:rPr lang="en-US" altLang="ja-JP"/>
              <a:pPr>
                <a:defRPr/>
              </a:pPr>
              <a:t>1</a:t>
            </a:fld>
            <a:endParaRPr lang="en-US" altLang="ja-JP"/>
          </a:p>
        </p:txBody>
      </p:sp>
      <p:sp>
        <p:nvSpPr>
          <p:cNvPr id="5126" name="フッター プレースホルダ 5"/>
          <p:cNvSpPr>
            <a:spLocks noGrp="1"/>
          </p:cNvSpPr>
          <p:nvPr>
            <p:ph type="ftr" sz="quarter" idx="12"/>
          </p:nvPr>
        </p:nvSpPr>
        <p:spPr bwMode="auto">
          <a:noFill/>
          <a:ln>
            <a:miter lim="800000"/>
            <a:headEnd/>
            <a:tailEnd/>
          </a:ln>
        </p:spPr>
        <p:txBody>
          <a:bodyPr wrap="square" numCol="1" anchorCtr="0" compatLnSpc="1">
            <a:prstTxWarp prst="textNoShape">
              <a:avLst/>
            </a:prstTxWarp>
          </a:bodyPr>
          <a:lstStyle/>
          <a:p>
            <a:r>
              <a:rPr lang="en-US" altLang="ja-JP"/>
              <a:t>Software Engineering Laboratory,  Department of Computer Science,  Graduate School of Information Science and Technology,  Osaka University</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68313" y="476250"/>
            <a:ext cx="8229600" cy="649288"/>
          </a:xfrm>
        </p:spPr>
        <p:txBody>
          <a:bodyPr/>
          <a:lstStyle/>
          <a:p>
            <a:r>
              <a:rPr lang="ja-JP" altLang="en-US" sz="3600" dirty="0" smtClean="0"/>
              <a:t>研究の目的</a:t>
            </a:r>
          </a:p>
        </p:txBody>
      </p:sp>
      <p:sp>
        <p:nvSpPr>
          <p:cNvPr id="14339" name="Text Box 5"/>
          <p:cNvSpPr txBox="1">
            <a:spLocks noChangeArrowheads="1"/>
          </p:cNvSpPr>
          <p:nvPr/>
        </p:nvSpPr>
        <p:spPr bwMode="auto">
          <a:xfrm>
            <a:off x="357158" y="1571625"/>
            <a:ext cx="8600431" cy="1077218"/>
          </a:xfrm>
          <a:prstGeom prst="rect">
            <a:avLst/>
          </a:prstGeom>
          <a:noFill/>
          <a:ln w="9525">
            <a:noFill/>
            <a:miter lim="800000"/>
            <a:headEnd/>
            <a:tailEnd/>
          </a:ln>
        </p:spPr>
        <p:txBody>
          <a:bodyPr wrap="none">
            <a:spAutoFit/>
          </a:bodyPr>
          <a:lstStyle/>
          <a:p>
            <a:r>
              <a:rPr lang="ja-JP" altLang="en-US" sz="3200" b="0" u="sng" dirty="0"/>
              <a:t>リファクタリングを行う際</a:t>
            </a:r>
            <a:r>
              <a:rPr lang="ja-JP" altLang="en-US" sz="3200" b="0" u="sng" dirty="0" smtClean="0"/>
              <a:t>に生じる</a:t>
            </a:r>
            <a:endParaRPr lang="en-US" altLang="ja-JP" sz="3200" b="0" u="sng" dirty="0"/>
          </a:p>
          <a:p>
            <a:r>
              <a:rPr lang="ja-JP" altLang="en-US" sz="3200" b="0" u="sng" dirty="0" smtClean="0"/>
              <a:t>コンパイルエラーを解消する編集</a:t>
            </a:r>
            <a:r>
              <a:rPr lang="ja-JP" altLang="en-US" sz="3200" b="0" u="sng" dirty="0"/>
              <a:t>手順を探索する</a:t>
            </a:r>
            <a:endParaRPr lang="en-US" altLang="ja-JP" sz="3200" b="0" u="sng" dirty="0"/>
          </a:p>
        </p:txBody>
      </p:sp>
      <p:sp>
        <p:nvSpPr>
          <p:cNvPr id="15" name="Rectangle 3"/>
          <p:cNvSpPr txBox="1">
            <a:spLocks noChangeArrowheads="1"/>
          </p:cNvSpPr>
          <p:nvPr/>
        </p:nvSpPr>
        <p:spPr bwMode="auto">
          <a:xfrm>
            <a:off x="1000125" y="2643188"/>
            <a:ext cx="5643563" cy="1071562"/>
          </a:xfrm>
          <a:prstGeom prst="rect">
            <a:avLst/>
          </a:prstGeom>
          <a:noFill/>
          <a:ln w="9525">
            <a:noFill/>
            <a:miter lim="800000"/>
            <a:headEnd/>
            <a:tailEnd/>
          </a:ln>
          <a:effectLst/>
        </p:spPr>
        <p:txBody>
          <a:bodyPr/>
          <a:lstStyle/>
          <a:p>
            <a:pPr marL="342900" indent="-342900">
              <a:lnSpc>
                <a:spcPct val="90000"/>
              </a:lnSpc>
              <a:spcBef>
                <a:spcPct val="20000"/>
              </a:spcBef>
              <a:buClr>
                <a:schemeClr val="bg2"/>
              </a:buClr>
              <a:buSzPct val="75000"/>
              <a:buFont typeface="Wingdings" pitchFamily="2" charset="2"/>
              <a:buChar char="n"/>
              <a:defRPr/>
            </a:pPr>
            <a:r>
              <a:rPr lang="ja-JP" altLang="en-US" sz="2400" b="0" kern="0" dirty="0">
                <a:latin typeface="+mn-lt"/>
                <a:ea typeface="+mn-ea"/>
              </a:rPr>
              <a:t>リファクタリング完了まで</a:t>
            </a:r>
            <a:r>
              <a:rPr lang="ja-JP" altLang="en-US" sz="2400" b="0" kern="0" dirty="0" smtClean="0">
                <a:latin typeface="+mn-lt"/>
                <a:ea typeface="+mn-ea"/>
              </a:rPr>
              <a:t>の適用可能な編集手順の集合</a:t>
            </a:r>
            <a:endParaRPr lang="en-US" altLang="ja-JP" sz="2400" b="0" kern="0" dirty="0">
              <a:latin typeface="+mn-lt"/>
              <a:ea typeface="+mn-ea"/>
            </a:endParaRPr>
          </a:p>
          <a:p>
            <a:pPr marL="342900" indent="-342900">
              <a:lnSpc>
                <a:spcPct val="90000"/>
              </a:lnSpc>
              <a:spcBef>
                <a:spcPct val="20000"/>
              </a:spcBef>
              <a:buClr>
                <a:schemeClr val="bg2"/>
              </a:buClr>
              <a:buSzPct val="75000"/>
              <a:buFont typeface="Wingdings" pitchFamily="2" charset="2"/>
              <a:buChar char="n"/>
              <a:defRPr/>
            </a:pPr>
            <a:r>
              <a:rPr lang="ja-JP" altLang="en-US" sz="2400" b="0" kern="0" dirty="0">
                <a:latin typeface="+mn-lt"/>
                <a:ea typeface="+mn-ea"/>
              </a:rPr>
              <a:t>編集手順を適用したソースコード</a:t>
            </a:r>
          </a:p>
        </p:txBody>
      </p:sp>
      <p:sp>
        <p:nvSpPr>
          <p:cNvPr id="14341" name="Text Box 5"/>
          <p:cNvSpPr txBox="1">
            <a:spLocks noChangeArrowheads="1"/>
          </p:cNvSpPr>
          <p:nvPr/>
        </p:nvSpPr>
        <p:spPr bwMode="auto">
          <a:xfrm>
            <a:off x="928662" y="4431108"/>
            <a:ext cx="7475123" cy="1569660"/>
          </a:xfrm>
          <a:prstGeom prst="rect">
            <a:avLst/>
          </a:prstGeom>
          <a:noFill/>
          <a:ln w="9525">
            <a:noFill/>
            <a:miter lim="800000"/>
            <a:headEnd/>
            <a:tailEnd/>
          </a:ln>
        </p:spPr>
        <p:txBody>
          <a:bodyPr wrap="none">
            <a:spAutoFit/>
          </a:bodyPr>
          <a:lstStyle/>
          <a:p>
            <a:pPr algn="ctr"/>
            <a:r>
              <a:rPr lang="ja-JP" altLang="en-US" sz="3200" b="0" dirty="0" smtClean="0"/>
              <a:t>コンパイルエラーを解消したソースコードを</a:t>
            </a:r>
            <a:endParaRPr lang="en-US" altLang="ja-JP" sz="3200" b="0" dirty="0" smtClean="0"/>
          </a:p>
          <a:p>
            <a:pPr algn="ctr"/>
            <a:r>
              <a:rPr lang="ja-JP" altLang="en-US" sz="3200" b="0" dirty="0" smtClean="0"/>
              <a:t>ユーザに提示しリファクタリング結果である</a:t>
            </a:r>
            <a:endParaRPr lang="en-US" altLang="ja-JP" sz="3200" b="0" dirty="0" smtClean="0"/>
          </a:p>
          <a:p>
            <a:pPr algn="ctr"/>
            <a:r>
              <a:rPr lang="ja-JP" altLang="en-US" sz="3200" b="0" dirty="0" smtClean="0"/>
              <a:t>ソースコードの選択を支援する</a:t>
            </a:r>
            <a:endParaRPr lang="en-US" altLang="ja-JP" sz="3200" b="0" dirty="0"/>
          </a:p>
        </p:txBody>
      </p:sp>
      <p:sp>
        <p:nvSpPr>
          <p:cNvPr id="11" name="右矢印 10"/>
          <p:cNvSpPr/>
          <p:nvPr/>
        </p:nvSpPr>
        <p:spPr>
          <a:xfrm rot="5400000">
            <a:off x="4429125" y="4000507"/>
            <a:ext cx="571500" cy="285750"/>
          </a:xfrm>
          <a:prstGeom prst="rightArrow">
            <a:avLst/>
          </a:prstGeom>
          <a:gradFill>
            <a:gsLst>
              <a:gs pos="0">
                <a:schemeClr val="bg1"/>
              </a:gs>
              <a:gs pos="50000">
                <a:srgbClr val="0070C0">
                  <a:shade val="67500"/>
                  <a:satMod val="115000"/>
                </a:srgbClr>
              </a:gs>
              <a:gs pos="100000">
                <a:srgbClr val="0070C0">
                  <a:shade val="100000"/>
                  <a:satMod val="115000"/>
                </a:srgbClr>
              </a:gs>
            </a:gsLst>
            <a:lin ang="10800000" scaled="1"/>
          </a:gradFill>
          <a:ln>
            <a:solidFill>
              <a:srgbClr val="0066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7" name="日付プレースホルダ 6"/>
          <p:cNvSpPr>
            <a:spLocks noGrp="1"/>
          </p:cNvSpPr>
          <p:nvPr>
            <p:ph type="dt" sz="quarter" idx="10"/>
          </p:nvPr>
        </p:nvSpPr>
        <p:spPr/>
        <p:txBody>
          <a:bodyPr/>
          <a:lstStyle/>
          <a:p>
            <a:pPr>
              <a:defRPr/>
            </a:pPr>
            <a:endParaRPr lang="en-US" altLang="ja-JP"/>
          </a:p>
        </p:txBody>
      </p:sp>
      <p:sp>
        <p:nvSpPr>
          <p:cNvPr id="9" name="スライド番号プレースホルダ 8"/>
          <p:cNvSpPr>
            <a:spLocks noGrp="1"/>
          </p:cNvSpPr>
          <p:nvPr>
            <p:ph type="sldNum" sz="quarter" idx="12"/>
          </p:nvPr>
        </p:nvSpPr>
        <p:spPr/>
        <p:txBody>
          <a:bodyPr/>
          <a:lstStyle/>
          <a:p>
            <a:pPr>
              <a:defRPr/>
            </a:pPr>
            <a:fld id="{2A7ADD44-164F-484A-83BE-72E9B9928F69}" type="slidenum">
              <a:rPr lang="en-US" altLang="ja-JP"/>
              <a:pPr>
                <a:defRPr/>
              </a:pPr>
              <a:t>10</a:t>
            </a:fld>
            <a:endParaRPr lang="en-US" altLang="ja-JP"/>
          </a:p>
        </p:txBody>
      </p:sp>
      <p:sp>
        <p:nvSpPr>
          <p:cNvPr id="14345" name="フッター プレースホルダ 9"/>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r>
              <a:rPr lang="en-US" altLang="ja-JP"/>
              <a:t>Software Engineering Laboratory,  Department of Computer Science,  Graduate School of Information Science and Technology,  Osaka University</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68313" y="258747"/>
            <a:ext cx="8229600" cy="955675"/>
          </a:xfrm>
        </p:spPr>
        <p:txBody>
          <a:bodyPr rtlCol="0">
            <a:normAutofit fontScale="90000"/>
          </a:bodyPr>
          <a:lstStyle/>
          <a:p>
            <a:pPr fontAlgn="auto">
              <a:spcAft>
                <a:spcPts val="0"/>
              </a:spcAft>
              <a:defRPr/>
            </a:pPr>
            <a:r>
              <a:rPr lang="ja-JP" altLang="en-US" sz="3600" dirty="0" smtClean="0"/>
              <a:t>コンパイルエラーを解消する</a:t>
            </a:r>
            <a:r>
              <a:rPr lang="en-US" altLang="ja-JP" sz="3600" dirty="0" smtClean="0"/>
              <a:t/>
            </a:r>
            <a:br>
              <a:rPr lang="en-US" altLang="ja-JP" sz="3600" dirty="0" smtClean="0"/>
            </a:br>
            <a:r>
              <a:rPr lang="ja-JP" altLang="en-US" sz="3600" dirty="0" smtClean="0"/>
              <a:t>編集手順の探索結果の</a:t>
            </a:r>
            <a:r>
              <a:rPr lang="ja-JP" altLang="en-US" sz="3600" dirty="0"/>
              <a:t>例</a:t>
            </a:r>
          </a:p>
        </p:txBody>
      </p:sp>
      <p:sp>
        <p:nvSpPr>
          <p:cNvPr id="15363" name="Text Box 4"/>
          <p:cNvSpPr txBox="1">
            <a:spLocks noChangeArrowheads="1"/>
          </p:cNvSpPr>
          <p:nvPr/>
        </p:nvSpPr>
        <p:spPr bwMode="auto">
          <a:xfrm>
            <a:off x="323850" y="1317613"/>
            <a:ext cx="6750050" cy="396875"/>
          </a:xfrm>
          <a:prstGeom prst="rect">
            <a:avLst/>
          </a:prstGeom>
          <a:noFill/>
          <a:ln w="9525">
            <a:noFill/>
            <a:miter lim="800000"/>
            <a:headEnd/>
            <a:tailEnd/>
          </a:ln>
        </p:spPr>
        <p:txBody>
          <a:bodyPr>
            <a:spAutoFit/>
          </a:bodyPr>
          <a:lstStyle/>
          <a:p>
            <a:r>
              <a:rPr lang="ja-JP" altLang="en-US" sz="2000" b="0" u="sng"/>
              <a:t>「メソッドの移動」リファクタリングの編集手順探索の例</a:t>
            </a:r>
          </a:p>
        </p:txBody>
      </p:sp>
      <p:sp>
        <p:nvSpPr>
          <p:cNvPr id="42" name="日付プレースホルダ 41"/>
          <p:cNvSpPr>
            <a:spLocks noGrp="1"/>
          </p:cNvSpPr>
          <p:nvPr>
            <p:ph type="dt" sz="quarter" idx="10"/>
          </p:nvPr>
        </p:nvSpPr>
        <p:spPr/>
        <p:txBody>
          <a:bodyPr/>
          <a:lstStyle/>
          <a:p>
            <a:pPr>
              <a:defRPr/>
            </a:pPr>
            <a:endParaRPr lang="en-US" altLang="ja-JP"/>
          </a:p>
        </p:txBody>
      </p:sp>
      <p:sp>
        <p:nvSpPr>
          <p:cNvPr id="43" name="スライド番号プレースホルダ 42"/>
          <p:cNvSpPr>
            <a:spLocks noGrp="1"/>
          </p:cNvSpPr>
          <p:nvPr>
            <p:ph type="sldNum" sz="quarter" idx="12"/>
          </p:nvPr>
        </p:nvSpPr>
        <p:spPr/>
        <p:txBody>
          <a:bodyPr/>
          <a:lstStyle/>
          <a:p>
            <a:pPr>
              <a:defRPr/>
            </a:pPr>
            <a:fld id="{7CE171A4-49A7-4754-83BA-760F7FB9B1A6}" type="slidenum">
              <a:rPr lang="en-US" altLang="ja-JP"/>
              <a:pPr>
                <a:defRPr/>
              </a:pPr>
              <a:t>11</a:t>
            </a:fld>
            <a:endParaRPr lang="en-US" altLang="ja-JP"/>
          </a:p>
        </p:txBody>
      </p:sp>
      <p:sp>
        <p:nvSpPr>
          <p:cNvPr id="15366" name="フッター プレースホルダ 43"/>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r>
              <a:rPr lang="en-US" altLang="ja-JP"/>
              <a:t>Software Engineering Laboratory,  Department of Computer Science,  Graduate School of Information Science and Technology,  Osaka University</a:t>
            </a:r>
          </a:p>
        </p:txBody>
      </p:sp>
      <p:grpSp>
        <p:nvGrpSpPr>
          <p:cNvPr id="35" name="グループ化 34"/>
          <p:cNvGrpSpPr/>
          <p:nvPr/>
        </p:nvGrpSpPr>
        <p:grpSpPr>
          <a:xfrm>
            <a:off x="214282" y="1928802"/>
            <a:ext cx="8643998" cy="4071966"/>
            <a:chOff x="214282" y="1928802"/>
            <a:chExt cx="8643998" cy="4071966"/>
          </a:xfrm>
        </p:grpSpPr>
        <p:sp>
          <p:nvSpPr>
            <p:cNvPr id="15367" name="Oval 5"/>
            <p:cNvSpPr>
              <a:spLocks noChangeArrowheads="1"/>
            </p:cNvSpPr>
            <p:nvPr/>
          </p:nvSpPr>
          <p:spPr bwMode="auto">
            <a:xfrm>
              <a:off x="214282" y="5286393"/>
              <a:ext cx="285750" cy="285750"/>
            </a:xfrm>
            <a:prstGeom prst="ellipse">
              <a:avLst/>
            </a:prstGeom>
            <a:solidFill>
              <a:srgbClr val="0033CC"/>
            </a:solidFill>
            <a:ln w="9525">
              <a:solidFill>
                <a:schemeClr val="tx1"/>
              </a:solidFill>
              <a:round/>
              <a:headEnd/>
              <a:tailEnd/>
            </a:ln>
          </p:spPr>
          <p:txBody>
            <a:bodyPr wrap="none" lIns="91404" tIns="45700" rIns="91404" bIns="45700" anchor="ctr"/>
            <a:lstStyle/>
            <a:p>
              <a:pPr algn="ctr"/>
              <a:endParaRPr lang="ja-JP" altLang="en-US" sz="1300"/>
            </a:p>
          </p:txBody>
        </p:sp>
        <p:sp>
          <p:nvSpPr>
            <p:cNvPr id="15368" name="AutoShape 30"/>
            <p:cNvSpPr>
              <a:spLocks noChangeArrowheads="1"/>
            </p:cNvSpPr>
            <p:nvPr/>
          </p:nvSpPr>
          <p:spPr bwMode="auto">
            <a:xfrm>
              <a:off x="714345" y="5286393"/>
              <a:ext cx="3286125" cy="285750"/>
            </a:xfrm>
            <a:prstGeom prst="roundRect">
              <a:avLst>
                <a:gd name="adj" fmla="val 16667"/>
              </a:avLst>
            </a:prstGeom>
            <a:noFill/>
            <a:ln w="9525">
              <a:noFill/>
              <a:prstDash val="dash"/>
              <a:round/>
              <a:headEnd/>
              <a:tailEnd/>
            </a:ln>
          </p:spPr>
          <p:txBody>
            <a:bodyPr wrap="none" lIns="91404" tIns="45700" rIns="91404" bIns="45700" anchor="ctr"/>
            <a:lstStyle/>
            <a:p>
              <a:pPr algn="ctr"/>
              <a:r>
                <a:rPr lang="ja-JP" altLang="en-US" sz="2000" b="0" dirty="0"/>
                <a:t>コンパイル可能なソースコード</a:t>
              </a:r>
            </a:p>
          </p:txBody>
        </p:sp>
        <p:sp>
          <p:nvSpPr>
            <p:cNvPr id="15369" name="AutoShape 30"/>
            <p:cNvSpPr>
              <a:spLocks noChangeArrowheads="1"/>
            </p:cNvSpPr>
            <p:nvPr/>
          </p:nvSpPr>
          <p:spPr bwMode="auto">
            <a:xfrm>
              <a:off x="642907" y="5715018"/>
              <a:ext cx="4071938" cy="285750"/>
            </a:xfrm>
            <a:prstGeom prst="roundRect">
              <a:avLst>
                <a:gd name="adj" fmla="val 16667"/>
              </a:avLst>
            </a:prstGeom>
            <a:noFill/>
            <a:ln w="9525">
              <a:noFill/>
              <a:prstDash val="dash"/>
              <a:round/>
              <a:headEnd/>
              <a:tailEnd/>
            </a:ln>
          </p:spPr>
          <p:txBody>
            <a:bodyPr wrap="none" lIns="91404" tIns="45700" rIns="91404" bIns="45700" anchor="ctr"/>
            <a:lstStyle/>
            <a:p>
              <a:pPr algn="ctr"/>
              <a:r>
                <a:rPr lang="ja-JP" altLang="en-US" sz="2000" b="0" dirty="0"/>
                <a:t>コンパイルエラーを含むソースコード</a:t>
              </a:r>
            </a:p>
          </p:txBody>
        </p:sp>
        <p:sp>
          <p:nvSpPr>
            <p:cNvPr id="15370" name="Oval 5"/>
            <p:cNvSpPr>
              <a:spLocks noChangeArrowheads="1"/>
            </p:cNvSpPr>
            <p:nvPr/>
          </p:nvSpPr>
          <p:spPr bwMode="auto">
            <a:xfrm>
              <a:off x="214282" y="5715018"/>
              <a:ext cx="285750" cy="285750"/>
            </a:xfrm>
            <a:prstGeom prst="ellipse">
              <a:avLst/>
            </a:prstGeom>
            <a:solidFill>
              <a:srgbClr val="FFFF00"/>
            </a:solidFill>
            <a:ln w="9525">
              <a:solidFill>
                <a:schemeClr val="tx1"/>
              </a:solidFill>
              <a:round/>
              <a:headEnd/>
              <a:tailEnd/>
            </a:ln>
          </p:spPr>
          <p:txBody>
            <a:bodyPr wrap="none" lIns="91404" tIns="45700" rIns="91404" bIns="45700" anchor="ctr"/>
            <a:lstStyle/>
            <a:p>
              <a:pPr algn="ctr"/>
              <a:endParaRPr lang="ja-JP" altLang="en-US" sz="1300"/>
            </a:p>
          </p:txBody>
        </p:sp>
        <p:sp>
          <p:nvSpPr>
            <p:cNvPr id="15371" name="Oval 79"/>
            <p:cNvSpPr>
              <a:spLocks noChangeArrowheads="1"/>
            </p:cNvSpPr>
            <p:nvPr/>
          </p:nvSpPr>
          <p:spPr bwMode="auto">
            <a:xfrm>
              <a:off x="2500313" y="3446464"/>
              <a:ext cx="500062" cy="525462"/>
            </a:xfrm>
            <a:prstGeom prst="ellipse">
              <a:avLst/>
            </a:prstGeom>
            <a:solidFill>
              <a:srgbClr val="FFFF00"/>
            </a:solidFill>
            <a:ln w="9525">
              <a:solidFill>
                <a:schemeClr val="tx1"/>
              </a:solidFill>
              <a:round/>
              <a:headEnd/>
              <a:tailEnd/>
            </a:ln>
          </p:spPr>
          <p:txBody>
            <a:bodyPr wrap="none" anchor="ctr"/>
            <a:lstStyle/>
            <a:p>
              <a:endParaRPr lang="ja-JP" altLang="en-US"/>
            </a:p>
          </p:txBody>
        </p:sp>
        <p:sp>
          <p:nvSpPr>
            <p:cNvPr id="15372" name="Oval 80"/>
            <p:cNvSpPr>
              <a:spLocks noChangeArrowheads="1"/>
            </p:cNvSpPr>
            <p:nvPr/>
          </p:nvSpPr>
          <p:spPr bwMode="auto">
            <a:xfrm>
              <a:off x="4500563" y="2285992"/>
              <a:ext cx="500062" cy="498475"/>
            </a:xfrm>
            <a:prstGeom prst="ellipse">
              <a:avLst/>
            </a:prstGeom>
            <a:solidFill>
              <a:srgbClr val="0000F6"/>
            </a:solidFill>
            <a:ln w="9525">
              <a:solidFill>
                <a:schemeClr val="tx1"/>
              </a:solidFill>
              <a:round/>
              <a:headEnd/>
              <a:tailEnd/>
            </a:ln>
          </p:spPr>
          <p:txBody>
            <a:bodyPr wrap="none" anchor="ctr"/>
            <a:lstStyle/>
            <a:p>
              <a:pPr algn="ctr"/>
              <a:endParaRPr lang="ja-JP" altLang="ja-JP" b="0"/>
            </a:p>
          </p:txBody>
        </p:sp>
        <p:cxnSp>
          <p:nvCxnSpPr>
            <p:cNvPr id="15373" name="AutoShape 81"/>
            <p:cNvCxnSpPr>
              <a:cxnSpLocks noChangeShapeType="1"/>
              <a:stCxn id="15371" idx="7"/>
              <a:endCxn id="15372" idx="2"/>
            </p:cNvCxnSpPr>
            <p:nvPr/>
          </p:nvCxnSpPr>
          <p:spPr bwMode="auto">
            <a:xfrm rot="5400000" flipH="1" flipV="1">
              <a:off x="3219760" y="2242613"/>
              <a:ext cx="988186" cy="1573420"/>
            </a:xfrm>
            <a:prstGeom prst="straightConnector1">
              <a:avLst/>
            </a:prstGeom>
            <a:noFill/>
            <a:ln w="38100">
              <a:solidFill>
                <a:schemeClr val="tx1"/>
              </a:solidFill>
              <a:round/>
              <a:headEnd/>
              <a:tailEnd type="triangle" w="lg" len="lg"/>
            </a:ln>
          </p:spPr>
        </p:cxnSp>
        <p:sp>
          <p:nvSpPr>
            <p:cNvPr id="15374" name="Oval 79"/>
            <p:cNvSpPr>
              <a:spLocks noChangeArrowheads="1"/>
            </p:cNvSpPr>
            <p:nvPr/>
          </p:nvSpPr>
          <p:spPr bwMode="auto">
            <a:xfrm>
              <a:off x="285720" y="3446464"/>
              <a:ext cx="500062" cy="525462"/>
            </a:xfrm>
            <a:prstGeom prst="ellipse">
              <a:avLst/>
            </a:prstGeom>
            <a:solidFill>
              <a:srgbClr val="0000F6"/>
            </a:solidFill>
            <a:ln w="9525">
              <a:solidFill>
                <a:schemeClr val="tx1"/>
              </a:solidFill>
              <a:round/>
              <a:headEnd/>
              <a:tailEnd/>
            </a:ln>
          </p:spPr>
          <p:txBody>
            <a:bodyPr wrap="none" anchor="ctr"/>
            <a:lstStyle/>
            <a:p>
              <a:endParaRPr lang="ja-JP" altLang="en-US"/>
            </a:p>
          </p:txBody>
        </p:sp>
        <p:cxnSp>
          <p:nvCxnSpPr>
            <p:cNvPr id="15375" name="AutoShape 81"/>
            <p:cNvCxnSpPr>
              <a:cxnSpLocks noChangeShapeType="1"/>
              <a:stCxn id="15374" idx="6"/>
              <a:endCxn id="15371" idx="2"/>
            </p:cNvCxnSpPr>
            <p:nvPr/>
          </p:nvCxnSpPr>
          <p:spPr bwMode="auto">
            <a:xfrm>
              <a:off x="785782" y="3709195"/>
              <a:ext cx="1714531" cy="1588"/>
            </a:xfrm>
            <a:prstGeom prst="straightConnector1">
              <a:avLst/>
            </a:prstGeom>
            <a:noFill/>
            <a:ln w="38100">
              <a:solidFill>
                <a:schemeClr val="tx1"/>
              </a:solidFill>
              <a:round/>
              <a:headEnd/>
              <a:tailEnd type="triangle" w="lg" len="lg"/>
            </a:ln>
          </p:spPr>
        </p:cxnSp>
        <p:sp>
          <p:nvSpPr>
            <p:cNvPr id="15376" name="Text Box 18"/>
            <p:cNvSpPr txBox="1">
              <a:spLocks noChangeArrowheads="1"/>
            </p:cNvSpPr>
            <p:nvPr/>
          </p:nvSpPr>
          <p:spPr bwMode="auto">
            <a:xfrm>
              <a:off x="785786" y="2699130"/>
              <a:ext cx="1714512" cy="1015622"/>
            </a:xfrm>
            <a:prstGeom prst="rect">
              <a:avLst/>
            </a:prstGeom>
            <a:noFill/>
            <a:ln w="9525">
              <a:noFill/>
              <a:miter lim="800000"/>
              <a:headEnd/>
              <a:tailEnd/>
            </a:ln>
          </p:spPr>
          <p:txBody>
            <a:bodyPr wrap="square" lIns="91404" tIns="45700" rIns="91404" bIns="45700">
              <a:spAutoFit/>
            </a:bodyPr>
            <a:lstStyle/>
            <a:p>
              <a:r>
                <a:rPr lang="en-US" altLang="ja-JP" sz="2000" b="0" dirty="0" smtClean="0"/>
                <a:t>Customer.</a:t>
              </a:r>
            </a:p>
            <a:p>
              <a:r>
                <a:rPr lang="en-US" altLang="ja-JP" sz="2000" b="0" dirty="0" smtClean="0"/>
                <a:t>count</a:t>
              </a:r>
              <a:r>
                <a:rPr lang="ja-JP" altLang="en-US" sz="2000" b="0" dirty="0" smtClean="0"/>
                <a:t>を</a:t>
              </a:r>
              <a:endParaRPr lang="en-US" altLang="ja-JP" sz="2000" b="0" dirty="0" smtClean="0"/>
            </a:p>
            <a:p>
              <a:r>
                <a:rPr lang="en-US" altLang="ja-JP" sz="2000" b="0" dirty="0" smtClean="0"/>
                <a:t>Rental</a:t>
              </a:r>
              <a:r>
                <a:rPr lang="ja-JP" altLang="en-US" sz="2000" b="0" dirty="0" smtClean="0"/>
                <a:t>へ</a:t>
              </a:r>
              <a:r>
                <a:rPr lang="ja-JP" altLang="en-US" sz="2000" b="0" dirty="0"/>
                <a:t>移動</a:t>
              </a:r>
            </a:p>
          </p:txBody>
        </p:sp>
        <p:sp>
          <p:nvSpPr>
            <p:cNvPr id="15377" name="Text Box 46"/>
            <p:cNvSpPr txBox="1">
              <a:spLocks noChangeArrowheads="1"/>
            </p:cNvSpPr>
            <p:nvPr/>
          </p:nvSpPr>
          <p:spPr bwMode="auto">
            <a:xfrm>
              <a:off x="2428860" y="1928802"/>
              <a:ext cx="2106851" cy="1015622"/>
            </a:xfrm>
            <a:prstGeom prst="rect">
              <a:avLst/>
            </a:prstGeom>
            <a:noFill/>
            <a:ln w="9525">
              <a:noFill/>
              <a:miter lim="800000"/>
              <a:headEnd/>
              <a:tailEnd/>
            </a:ln>
          </p:spPr>
          <p:txBody>
            <a:bodyPr wrap="none" lIns="91404" tIns="45700" rIns="91404" bIns="45700">
              <a:spAutoFit/>
            </a:bodyPr>
            <a:lstStyle/>
            <a:p>
              <a:r>
                <a:rPr lang="en-US" altLang="ja-JP" sz="2000" b="0" dirty="0" err="1" smtClean="0"/>
                <a:t>Customer.mList</a:t>
              </a:r>
              <a:r>
                <a:rPr lang="en-US" altLang="ja-JP" sz="2000" b="0" dirty="0" smtClean="0"/>
                <a:t> </a:t>
              </a:r>
            </a:p>
            <a:p>
              <a:r>
                <a:rPr lang="ja-JP" altLang="en-US" sz="2000" b="0" dirty="0" smtClean="0"/>
                <a:t>の</a:t>
              </a:r>
              <a:r>
                <a:rPr lang="ja-JP" altLang="en-US" sz="2000" b="0" dirty="0"/>
                <a:t>修飾子を</a:t>
              </a:r>
              <a:endParaRPr lang="en-US" altLang="ja-JP" sz="2000" b="0" dirty="0"/>
            </a:p>
            <a:p>
              <a:r>
                <a:rPr lang="en-US" altLang="ja-JP" sz="2000" b="0" dirty="0"/>
                <a:t>public</a:t>
              </a:r>
              <a:r>
                <a:rPr lang="ja-JP" altLang="en-US" sz="2000" b="0" dirty="0"/>
                <a:t>に変更</a:t>
              </a:r>
            </a:p>
          </p:txBody>
        </p:sp>
        <p:sp>
          <p:nvSpPr>
            <p:cNvPr id="15378" name="Oval 79"/>
            <p:cNvSpPr>
              <a:spLocks noChangeArrowheads="1"/>
            </p:cNvSpPr>
            <p:nvPr/>
          </p:nvSpPr>
          <p:spPr bwMode="auto">
            <a:xfrm>
              <a:off x="5286383" y="3475039"/>
              <a:ext cx="500063" cy="525462"/>
            </a:xfrm>
            <a:prstGeom prst="ellipse">
              <a:avLst/>
            </a:prstGeom>
            <a:solidFill>
              <a:srgbClr val="FFFF00"/>
            </a:solidFill>
            <a:ln w="9525">
              <a:solidFill>
                <a:schemeClr val="tx1"/>
              </a:solidFill>
              <a:round/>
              <a:headEnd/>
              <a:tailEnd/>
            </a:ln>
          </p:spPr>
          <p:txBody>
            <a:bodyPr wrap="none" anchor="ctr"/>
            <a:lstStyle/>
            <a:p>
              <a:endParaRPr lang="ja-JP" altLang="en-US"/>
            </a:p>
          </p:txBody>
        </p:sp>
        <p:cxnSp>
          <p:nvCxnSpPr>
            <p:cNvPr id="15379" name="AutoShape 81"/>
            <p:cNvCxnSpPr>
              <a:cxnSpLocks noChangeShapeType="1"/>
              <a:stCxn id="15371" idx="6"/>
              <a:endCxn id="15378" idx="2"/>
            </p:cNvCxnSpPr>
            <p:nvPr/>
          </p:nvCxnSpPr>
          <p:spPr bwMode="auto">
            <a:xfrm>
              <a:off x="3000375" y="3709195"/>
              <a:ext cx="2286008" cy="28575"/>
            </a:xfrm>
            <a:prstGeom prst="straightConnector1">
              <a:avLst/>
            </a:prstGeom>
            <a:noFill/>
            <a:ln w="38100">
              <a:solidFill>
                <a:schemeClr val="tx1"/>
              </a:solidFill>
              <a:round/>
              <a:headEnd/>
              <a:tailEnd type="triangle" w="lg" len="lg"/>
            </a:ln>
          </p:spPr>
        </p:cxnSp>
        <p:sp>
          <p:nvSpPr>
            <p:cNvPr id="15380" name="Text Box 46"/>
            <p:cNvSpPr txBox="1">
              <a:spLocks noChangeArrowheads="1"/>
            </p:cNvSpPr>
            <p:nvPr/>
          </p:nvSpPr>
          <p:spPr bwMode="auto">
            <a:xfrm>
              <a:off x="3464375" y="3000372"/>
              <a:ext cx="2036319" cy="707846"/>
            </a:xfrm>
            <a:prstGeom prst="rect">
              <a:avLst/>
            </a:prstGeom>
            <a:noFill/>
            <a:ln w="9525">
              <a:noFill/>
              <a:miter lim="800000"/>
              <a:headEnd/>
              <a:tailEnd/>
            </a:ln>
          </p:spPr>
          <p:txBody>
            <a:bodyPr wrap="none" lIns="91404" tIns="45700" rIns="91404" bIns="45700">
              <a:spAutoFit/>
            </a:bodyPr>
            <a:lstStyle/>
            <a:p>
              <a:r>
                <a:rPr lang="en-US" altLang="ja-JP" sz="2000" b="0" dirty="0" err="1" smtClean="0"/>
                <a:t>Customer.mList</a:t>
              </a:r>
              <a:endParaRPr lang="en-US" altLang="ja-JP" sz="2000" b="0" dirty="0" smtClean="0"/>
            </a:p>
            <a:p>
              <a:r>
                <a:rPr lang="en-US" altLang="ja-JP" sz="2000" b="0" dirty="0" smtClean="0"/>
                <a:t> </a:t>
              </a:r>
              <a:r>
                <a:rPr lang="ja-JP" altLang="en-US" sz="2000" b="0" dirty="0" smtClean="0"/>
                <a:t>を</a:t>
              </a:r>
              <a:r>
                <a:rPr lang="en-US" altLang="ja-JP" sz="2000" b="0" dirty="0" smtClean="0"/>
                <a:t>Rental</a:t>
              </a:r>
              <a:r>
                <a:rPr lang="ja-JP" altLang="en-US" sz="2000" b="0" dirty="0" smtClean="0"/>
                <a:t>へ</a:t>
              </a:r>
              <a:r>
                <a:rPr lang="ja-JP" altLang="en-US" sz="2000" b="0" dirty="0"/>
                <a:t>移動</a:t>
              </a:r>
            </a:p>
          </p:txBody>
        </p:sp>
        <p:sp>
          <p:nvSpPr>
            <p:cNvPr id="15381" name="Oval 80"/>
            <p:cNvSpPr>
              <a:spLocks noChangeArrowheads="1"/>
            </p:cNvSpPr>
            <p:nvPr/>
          </p:nvSpPr>
          <p:spPr bwMode="auto">
            <a:xfrm>
              <a:off x="4357688" y="4929198"/>
              <a:ext cx="500062" cy="498475"/>
            </a:xfrm>
            <a:prstGeom prst="ellipse">
              <a:avLst/>
            </a:prstGeom>
            <a:solidFill>
              <a:srgbClr val="0000F6"/>
            </a:solidFill>
            <a:ln w="9525">
              <a:solidFill>
                <a:schemeClr val="tx1"/>
              </a:solidFill>
              <a:round/>
              <a:headEnd/>
              <a:tailEnd/>
            </a:ln>
          </p:spPr>
          <p:txBody>
            <a:bodyPr wrap="none" anchor="ctr"/>
            <a:lstStyle/>
            <a:p>
              <a:pPr algn="ctr"/>
              <a:endParaRPr lang="ja-JP" altLang="ja-JP" b="0"/>
            </a:p>
          </p:txBody>
        </p:sp>
        <p:cxnSp>
          <p:nvCxnSpPr>
            <p:cNvPr id="15382" name="AutoShape 81"/>
            <p:cNvCxnSpPr>
              <a:cxnSpLocks noChangeShapeType="1"/>
              <a:stCxn id="15371" idx="5"/>
              <a:endCxn id="15381" idx="2"/>
            </p:cNvCxnSpPr>
            <p:nvPr/>
          </p:nvCxnSpPr>
          <p:spPr bwMode="auto">
            <a:xfrm rot="16200000" flipH="1">
              <a:off x="3000684" y="3821432"/>
              <a:ext cx="1283462" cy="1430545"/>
            </a:xfrm>
            <a:prstGeom prst="straightConnector1">
              <a:avLst/>
            </a:prstGeom>
            <a:noFill/>
            <a:ln w="38100">
              <a:solidFill>
                <a:schemeClr val="tx1"/>
              </a:solidFill>
              <a:round/>
              <a:headEnd/>
              <a:tailEnd type="triangle" w="lg" len="lg"/>
            </a:ln>
          </p:spPr>
        </p:cxnSp>
        <p:sp>
          <p:nvSpPr>
            <p:cNvPr id="15383" name="Text Box 46"/>
            <p:cNvSpPr txBox="1">
              <a:spLocks noChangeArrowheads="1"/>
            </p:cNvSpPr>
            <p:nvPr/>
          </p:nvSpPr>
          <p:spPr bwMode="auto">
            <a:xfrm>
              <a:off x="1571604" y="4286256"/>
              <a:ext cx="2036319" cy="707846"/>
            </a:xfrm>
            <a:prstGeom prst="rect">
              <a:avLst/>
            </a:prstGeom>
            <a:noFill/>
            <a:ln w="9525">
              <a:noFill/>
              <a:miter lim="800000"/>
              <a:headEnd/>
              <a:tailEnd/>
            </a:ln>
          </p:spPr>
          <p:txBody>
            <a:bodyPr wrap="none" lIns="91404" tIns="45700" rIns="91404" bIns="45700">
              <a:spAutoFit/>
            </a:bodyPr>
            <a:lstStyle/>
            <a:p>
              <a:r>
                <a:rPr lang="en-US" altLang="ja-JP" sz="2000" b="0" dirty="0" err="1" smtClean="0"/>
                <a:t>Customer.mList</a:t>
              </a:r>
              <a:endParaRPr lang="en-US" altLang="ja-JP" sz="2000" b="0" dirty="0" smtClean="0"/>
            </a:p>
            <a:p>
              <a:r>
                <a:rPr lang="en-US" altLang="ja-JP" sz="2000" b="0" dirty="0" smtClean="0"/>
                <a:t> </a:t>
              </a:r>
              <a:r>
                <a:rPr lang="ja-JP" altLang="en-US" sz="2000" b="0" dirty="0"/>
                <a:t>のカプセル化</a:t>
              </a:r>
            </a:p>
          </p:txBody>
        </p:sp>
        <p:cxnSp>
          <p:nvCxnSpPr>
            <p:cNvPr id="15384" name="AutoShape 38"/>
            <p:cNvCxnSpPr>
              <a:cxnSpLocks noChangeShapeType="1"/>
              <a:stCxn id="15378" idx="5"/>
              <a:endCxn id="15390" idx="2"/>
            </p:cNvCxnSpPr>
            <p:nvPr/>
          </p:nvCxnSpPr>
          <p:spPr bwMode="auto">
            <a:xfrm rot="16200000" flipH="1">
              <a:off x="6015746" y="3621016"/>
              <a:ext cx="1255684" cy="1860750"/>
            </a:xfrm>
            <a:prstGeom prst="straightConnector1">
              <a:avLst/>
            </a:prstGeom>
            <a:noFill/>
            <a:ln w="38100">
              <a:solidFill>
                <a:schemeClr val="tx1"/>
              </a:solidFill>
              <a:round/>
              <a:headEnd/>
              <a:tailEnd type="triangle" w="lg" len="lg"/>
            </a:ln>
          </p:spPr>
        </p:cxnSp>
        <p:cxnSp>
          <p:nvCxnSpPr>
            <p:cNvPr id="15385" name="AutoShape 41"/>
            <p:cNvCxnSpPr>
              <a:cxnSpLocks noChangeShapeType="1"/>
              <a:stCxn id="15378" idx="7"/>
              <a:endCxn id="15391" idx="2"/>
            </p:cNvCxnSpPr>
            <p:nvPr/>
          </p:nvCxnSpPr>
          <p:spPr bwMode="auto">
            <a:xfrm rot="5400000" flipH="1" flipV="1">
              <a:off x="6099886" y="2077914"/>
              <a:ext cx="1087405" cy="1860750"/>
            </a:xfrm>
            <a:prstGeom prst="straightConnector1">
              <a:avLst/>
            </a:prstGeom>
            <a:noFill/>
            <a:ln w="38100">
              <a:solidFill>
                <a:schemeClr val="tx1"/>
              </a:solidFill>
              <a:round/>
              <a:headEnd/>
              <a:tailEnd type="triangle" w="lg" len="lg"/>
            </a:ln>
          </p:spPr>
        </p:cxnSp>
        <p:sp>
          <p:nvSpPr>
            <p:cNvPr id="15386" name="Text Box 44"/>
            <p:cNvSpPr txBox="1">
              <a:spLocks noChangeArrowheads="1"/>
            </p:cNvSpPr>
            <p:nvPr/>
          </p:nvSpPr>
          <p:spPr bwMode="auto">
            <a:xfrm>
              <a:off x="6311301" y="3071810"/>
              <a:ext cx="1850370" cy="707846"/>
            </a:xfrm>
            <a:prstGeom prst="rect">
              <a:avLst/>
            </a:prstGeom>
            <a:noFill/>
            <a:ln w="9525">
              <a:noFill/>
              <a:miter lim="800000"/>
              <a:headEnd/>
              <a:tailEnd/>
            </a:ln>
          </p:spPr>
          <p:txBody>
            <a:bodyPr wrap="none" lIns="91404" tIns="45700" rIns="91404" bIns="45700">
              <a:spAutoFit/>
            </a:bodyPr>
            <a:lstStyle/>
            <a:p>
              <a:r>
                <a:rPr lang="en-US" altLang="ja-JP" sz="2000" b="0" dirty="0" err="1" smtClean="0"/>
                <a:t>Customer.print</a:t>
              </a:r>
              <a:endParaRPr lang="en-US" altLang="ja-JP" sz="2000" b="0" dirty="0" smtClean="0"/>
            </a:p>
            <a:p>
              <a:r>
                <a:rPr lang="ja-JP" altLang="en-US" sz="2000" b="0" dirty="0" smtClean="0"/>
                <a:t>を</a:t>
              </a:r>
              <a:r>
                <a:rPr lang="en-US" altLang="ja-JP" sz="2000" b="0" dirty="0"/>
                <a:t>B</a:t>
              </a:r>
              <a:r>
                <a:rPr lang="ja-JP" altLang="en-US" sz="2000" b="0" dirty="0"/>
                <a:t>へ移動</a:t>
              </a:r>
            </a:p>
          </p:txBody>
        </p:sp>
        <p:cxnSp>
          <p:nvCxnSpPr>
            <p:cNvPr id="15388" name="AutoShape 15"/>
            <p:cNvCxnSpPr>
              <a:cxnSpLocks noChangeShapeType="1"/>
              <a:stCxn id="15378" idx="6"/>
              <a:endCxn id="15392" idx="2"/>
            </p:cNvCxnSpPr>
            <p:nvPr/>
          </p:nvCxnSpPr>
          <p:spPr bwMode="auto">
            <a:xfrm>
              <a:off x="5786446" y="3737770"/>
              <a:ext cx="2571772" cy="12700"/>
            </a:xfrm>
            <a:prstGeom prst="straightConnector1">
              <a:avLst/>
            </a:prstGeom>
            <a:noFill/>
            <a:ln w="38100">
              <a:solidFill>
                <a:schemeClr val="tx1"/>
              </a:solidFill>
              <a:round/>
              <a:headEnd/>
              <a:tailEnd type="triangle" w="lg" len="lg"/>
            </a:ln>
          </p:spPr>
        </p:cxnSp>
        <p:sp>
          <p:nvSpPr>
            <p:cNvPr id="15390" name="Oval 5"/>
            <p:cNvSpPr>
              <a:spLocks noChangeArrowheads="1"/>
            </p:cNvSpPr>
            <p:nvPr/>
          </p:nvSpPr>
          <p:spPr bwMode="auto">
            <a:xfrm>
              <a:off x="7573963" y="4929201"/>
              <a:ext cx="500062" cy="500063"/>
            </a:xfrm>
            <a:prstGeom prst="ellipse">
              <a:avLst/>
            </a:prstGeom>
            <a:solidFill>
              <a:srgbClr val="0000FF"/>
            </a:solidFill>
            <a:ln w="9525">
              <a:solidFill>
                <a:schemeClr val="tx1"/>
              </a:solidFill>
              <a:round/>
              <a:headEnd/>
              <a:tailEnd/>
            </a:ln>
          </p:spPr>
          <p:txBody>
            <a:bodyPr wrap="none" lIns="91404" tIns="45700" rIns="91404" bIns="45700" anchor="ctr"/>
            <a:lstStyle/>
            <a:p>
              <a:pPr algn="ctr"/>
              <a:endParaRPr lang="ja-JP" altLang="en-US" sz="1300"/>
            </a:p>
          </p:txBody>
        </p:sp>
        <p:sp>
          <p:nvSpPr>
            <p:cNvPr id="15391" name="Oval 5"/>
            <p:cNvSpPr>
              <a:spLocks noChangeArrowheads="1"/>
            </p:cNvSpPr>
            <p:nvPr/>
          </p:nvSpPr>
          <p:spPr bwMode="auto">
            <a:xfrm>
              <a:off x="7573963" y="2214554"/>
              <a:ext cx="500062" cy="500063"/>
            </a:xfrm>
            <a:prstGeom prst="ellipse">
              <a:avLst/>
            </a:prstGeom>
            <a:solidFill>
              <a:srgbClr val="0000FF"/>
            </a:solidFill>
            <a:ln w="9525">
              <a:solidFill>
                <a:schemeClr val="tx1"/>
              </a:solidFill>
              <a:round/>
              <a:headEnd/>
              <a:tailEnd/>
            </a:ln>
          </p:spPr>
          <p:txBody>
            <a:bodyPr wrap="none" lIns="91404" tIns="45700" rIns="91404" bIns="45700" anchor="ctr"/>
            <a:lstStyle/>
            <a:p>
              <a:pPr algn="ctr"/>
              <a:endParaRPr lang="ja-JP" altLang="en-US" sz="1300"/>
            </a:p>
          </p:txBody>
        </p:sp>
        <p:sp>
          <p:nvSpPr>
            <p:cNvPr id="15392" name="Oval 5"/>
            <p:cNvSpPr>
              <a:spLocks noChangeArrowheads="1"/>
            </p:cNvSpPr>
            <p:nvPr/>
          </p:nvSpPr>
          <p:spPr bwMode="auto">
            <a:xfrm>
              <a:off x="8358218" y="3500439"/>
              <a:ext cx="500062" cy="500062"/>
            </a:xfrm>
            <a:prstGeom prst="ellipse">
              <a:avLst/>
            </a:prstGeom>
            <a:solidFill>
              <a:srgbClr val="0000FF"/>
            </a:solidFill>
            <a:ln w="9525">
              <a:solidFill>
                <a:schemeClr val="tx1"/>
              </a:solidFill>
              <a:round/>
              <a:headEnd/>
              <a:tailEnd/>
            </a:ln>
          </p:spPr>
          <p:txBody>
            <a:bodyPr wrap="none" lIns="91404" tIns="45700" rIns="91404" bIns="45700" anchor="ctr"/>
            <a:lstStyle/>
            <a:p>
              <a:pPr algn="ctr"/>
              <a:endParaRPr lang="ja-JP" altLang="en-US" sz="1300"/>
            </a:p>
          </p:txBody>
        </p:sp>
        <p:sp>
          <p:nvSpPr>
            <p:cNvPr id="33" name="Text Box 46"/>
            <p:cNvSpPr txBox="1">
              <a:spLocks noChangeArrowheads="1"/>
            </p:cNvSpPr>
            <p:nvPr/>
          </p:nvSpPr>
          <p:spPr bwMode="auto">
            <a:xfrm>
              <a:off x="5322669" y="1928802"/>
              <a:ext cx="1680195" cy="1015622"/>
            </a:xfrm>
            <a:prstGeom prst="rect">
              <a:avLst/>
            </a:prstGeom>
            <a:noFill/>
            <a:ln w="9525">
              <a:noFill/>
              <a:miter lim="800000"/>
              <a:headEnd/>
              <a:tailEnd/>
            </a:ln>
          </p:spPr>
          <p:txBody>
            <a:bodyPr wrap="none" lIns="91404" tIns="45700" rIns="91404" bIns="45700">
              <a:spAutoFit/>
            </a:bodyPr>
            <a:lstStyle/>
            <a:p>
              <a:r>
                <a:rPr lang="en-US" altLang="ja-JP" sz="2000" b="0" dirty="0" err="1" smtClean="0"/>
                <a:t>Rental.mList</a:t>
              </a:r>
              <a:r>
                <a:rPr lang="en-US" altLang="ja-JP" sz="2000" b="0" dirty="0" smtClean="0"/>
                <a:t> </a:t>
              </a:r>
            </a:p>
            <a:p>
              <a:r>
                <a:rPr lang="ja-JP" altLang="en-US" sz="2000" b="0" dirty="0" smtClean="0"/>
                <a:t>の</a:t>
              </a:r>
              <a:r>
                <a:rPr lang="ja-JP" altLang="en-US" sz="2000" b="0" dirty="0"/>
                <a:t>修飾子を</a:t>
              </a:r>
              <a:endParaRPr lang="en-US" altLang="ja-JP" sz="2000" b="0" dirty="0"/>
            </a:p>
            <a:p>
              <a:r>
                <a:rPr lang="en-US" altLang="ja-JP" sz="2000" b="0" dirty="0"/>
                <a:t>public</a:t>
              </a:r>
              <a:r>
                <a:rPr lang="ja-JP" altLang="en-US" sz="2000" b="0" dirty="0"/>
                <a:t>に変更</a:t>
              </a:r>
            </a:p>
          </p:txBody>
        </p:sp>
        <p:sp>
          <p:nvSpPr>
            <p:cNvPr id="34" name="Text Box 46"/>
            <p:cNvSpPr txBox="1">
              <a:spLocks noChangeArrowheads="1"/>
            </p:cNvSpPr>
            <p:nvPr/>
          </p:nvSpPr>
          <p:spPr bwMode="auto">
            <a:xfrm>
              <a:off x="5233228" y="4507104"/>
              <a:ext cx="1696226" cy="707846"/>
            </a:xfrm>
            <a:prstGeom prst="rect">
              <a:avLst/>
            </a:prstGeom>
            <a:noFill/>
            <a:ln w="9525">
              <a:noFill/>
              <a:miter lim="800000"/>
              <a:headEnd/>
              <a:tailEnd/>
            </a:ln>
          </p:spPr>
          <p:txBody>
            <a:bodyPr wrap="none" lIns="91404" tIns="45700" rIns="91404" bIns="45700">
              <a:spAutoFit/>
            </a:bodyPr>
            <a:lstStyle/>
            <a:p>
              <a:r>
                <a:rPr lang="en-US" altLang="ja-JP" sz="2000" b="0" dirty="0" err="1" smtClean="0"/>
                <a:t>Rental.mList</a:t>
              </a:r>
              <a:endParaRPr lang="en-US" altLang="ja-JP" sz="2000" b="0" dirty="0" smtClean="0"/>
            </a:p>
            <a:p>
              <a:r>
                <a:rPr lang="en-US" altLang="ja-JP" sz="2000" b="0" dirty="0" smtClean="0"/>
                <a:t> </a:t>
              </a:r>
              <a:r>
                <a:rPr lang="ja-JP" altLang="en-US" sz="2000" b="0" dirty="0"/>
                <a:t>のカプセル化</a:t>
              </a:r>
            </a:p>
          </p:txBody>
        </p:sp>
      </p:grpSp>
      <p:sp>
        <p:nvSpPr>
          <p:cNvPr id="36" name="テキスト ボックス 35"/>
          <p:cNvSpPr txBox="1"/>
          <p:nvPr/>
        </p:nvSpPr>
        <p:spPr>
          <a:xfrm>
            <a:off x="5143504" y="5715016"/>
            <a:ext cx="3597460" cy="400110"/>
          </a:xfrm>
          <a:prstGeom prst="rect">
            <a:avLst/>
          </a:prstGeom>
          <a:noFill/>
        </p:spPr>
        <p:txBody>
          <a:bodyPr wrap="none" rtlCol="0">
            <a:spAutoFit/>
          </a:bodyPr>
          <a:lstStyle/>
          <a:p>
            <a:r>
              <a:rPr lang="en-US" altLang="ja-JP" sz="2000" dirty="0" smtClean="0"/>
              <a:t>Eclipse</a:t>
            </a:r>
            <a:r>
              <a:rPr lang="ja-JP" altLang="en-US" sz="2000" dirty="0" smtClean="0"/>
              <a:t>のプラグインとして実装</a:t>
            </a:r>
            <a:endParaRPr kumimoji="1" lang="ja-JP" altLang="en-US" sz="20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214313" y="206375"/>
            <a:ext cx="8713787" cy="1079500"/>
          </a:xfrm>
        </p:spPr>
        <p:txBody>
          <a:bodyPr/>
          <a:lstStyle/>
          <a:p>
            <a:r>
              <a:rPr lang="ja-JP" altLang="en-US" sz="3600" dirty="0" smtClean="0"/>
              <a:t>コンパイルエラーを解消する編集ステップ</a:t>
            </a:r>
            <a:endParaRPr lang="en-US" altLang="ja-JP" sz="3600" dirty="0" smtClean="0"/>
          </a:p>
        </p:txBody>
      </p:sp>
      <p:sp>
        <p:nvSpPr>
          <p:cNvPr id="16390" name="Text Box 12"/>
          <p:cNvSpPr txBox="1">
            <a:spLocks noChangeArrowheads="1"/>
          </p:cNvSpPr>
          <p:nvPr/>
        </p:nvSpPr>
        <p:spPr bwMode="auto">
          <a:xfrm>
            <a:off x="5945188" y="1428736"/>
            <a:ext cx="2698750" cy="400050"/>
          </a:xfrm>
          <a:prstGeom prst="rect">
            <a:avLst/>
          </a:prstGeom>
          <a:noFill/>
          <a:ln w="9525">
            <a:noFill/>
            <a:miter lim="800000"/>
            <a:headEnd/>
            <a:tailEnd/>
          </a:ln>
        </p:spPr>
        <p:txBody>
          <a:bodyPr wrap="none">
            <a:spAutoFit/>
          </a:bodyPr>
          <a:lstStyle/>
          <a:p>
            <a:r>
              <a:rPr lang="ja-JP" altLang="en-US" sz="2000" u="sng">
                <a:solidFill>
                  <a:srgbClr val="0066CC"/>
                </a:solidFill>
              </a:rPr>
              <a:t>フィールドのカプセル化</a:t>
            </a:r>
          </a:p>
        </p:txBody>
      </p:sp>
      <p:sp>
        <p:nvSpPr>
          <p:cNvPr id="16393" name="Text Box 15"/>
          <p:cNvSpPr txBox="1">
            <a:spLocks noChangeArrowheads="1"/>
          </p:cNvSpPr>
          <p:nvPr/>
        </p:nvSpPr>
        <p:spPr bwMode="auto">
          <a:xfrm>
            <a:off x="6078538" y="1884349"/>
            <a:ext cx="2922587" cy="1016000"/>
          </a:xfrm>
          <a:prstGeom prst="rect">
            <a:avLst/>
          </a:prstGeom>
          <a:noFill/>
          <a:ln w="9525">
            <a:noFill/>
            <a:miter lim="800000"/>
            <a:headEnd/>
            <a:tailEnd/>
          </a:ln>
        </p:spPr>
        <p:txBody>
          <a:bodyPr>
            <a:spAutoFit/>
          </a:bodyPr>
          <a:lstStyle/>
          <a:p>
            <a:r>
              <a:rPr lang="ja-JP" altLang="en-US" sz="2000" b="0" dirty="0"/>
              <a:t>フィールドが所属するクラスに</a:t>
            </a:r>
            <a:r>
              <a:rPr lang="en-US" altLang="ja-JP" sz="2000" b="0" dirty="0"/>
              <a:t>getter</a:t>
            </a:r>
            <a:r>
              <a:rPr lang="ja-JP" altLang="en-US" sz="2000" b="0" dirty="0"/>
              <a:t>メソッドと</a:t>
            </a:r>
            <a:r>
              <a:rPr lang="en-US" altLang="ja-JP" sz="2000" b="0" dirty="0"/>
              <a:t>setter</a:t>
            </a:r>
            <a:r>
              <a:rPr lang="ja-JP" altLang="en-US" sz="2000" b="0" dirty="0"/>
              <a:t>メソッドを作成する</a:t>
            </a:r>
          </a:p>
        </p:txBody>
      </p:sp>
      <p:grpSp>
        <p:nvGrpSpPr>
          <p:cNvPr id="24" name="グループ化 23"/>
          <p:cNvGrpSpPr/>
          <p:nvPr/>
        </p:nvGrpSpPr>
        <p:grpSpPr>
          <a:xfrm>
            <a:off x="3336935" y="1455712"/>
            <a:ext cx="2663825" cy="3428998"/>
            <a:chOff x="461934" y="2000240"/>
            <a:chExt cx="2663825" cy="3428998"/>
          </a:xfrm>
        </p:grpSpPr>
        <p:sp>
          <p:nvSpPr>
            <p:cNvPr id="16388" name="Text Box 10"/>
            <p:cNvSpPr txBox="1">
              <a:spLocks noChangeArrowheads="1"/>
            </p:cNvSpPr>
            <p:nvPr/>
          </p:nvSpPr>
          <p:spPr bwMode="auto">
            <a:xfrm>
              <a:off x="500034" y="2000240"/>
              <a:ext cx="1733550" cy="400050"/>
            </a:xfrm>
            <a:prstGeom prst="rect">
              <a:avLst/>
            </a:prstGeom>
            <a:noFill/>
            <a:ln w="9525">
              <a:noFill/>
              <a:miter lim="800000"/>
              <a:headEnd/>
              <a:tailEnd/>
            </a:ln>
          </p:spPr>
          <p:txBody>
            <a:bodyPr wrap="none">
              <a:spAutoFit/>
            </a:bodyPr>
            <a:lstStyle/>
            <a:p>
              <a:r>
                <a:rPr lang="ja-JP" altLang="en-US" sz="2000" u="sng" dirty="0">
                  <a:solidFill>
                    <a:srgbClr val="0066CC"/>
                  </a:solidFill>
                </a:rPr>
                <a:t>修飾子の変更</a:t>
              </a:r>
            </a:p>
          </p:txBody>
        </p:sp>
        <p:sp>
          <p:nvSpPr>
            <p:cNvPr id="16391" name="Text Box 13"/>
            <p:cNvSpPr txBox="1">
              <a:spLocks noChangeArrowheads="1"/>
            </p:cNvSpPr>
            <p:nvPr/>
          </p:nvSpPr>
          <p:spPr bwMode="auto">
            <a:xfrm>
              <a:off x="461934" y="2455853"/>
              <a:ext cx="2663825" cy="707886"/>
            </a:xfrm>
            <a:prstGeom prst="rect">
              <a:avLst/>
            </a:prstGeom>
            <a:noFill/>
            <a:ln w="9525">
              <a:noFill/>
              <a:miter lim="800000"/>
              <a:headEnd/>
              <a:tailEnd/>
            </a:ln>
          </p:spPr>
          <p:txBody>
            <a:bodyPr>
              <a:spAutoFit/>
            </a:bodyPr>
            <a:lstStyle/>
            <a:p>
              <a:r>
                <a:rPr lang="ja-JP" altLang="en-US" sz="2000" b="0" dirty="0"/>
                <a:t>被参照メンバ</a:t>
              </a:r>
              <a:r>
                <a:rPr lang="ja-JP" altLang="en-US" sz="2000" b="0" dirty="0" smtClean="0"/>
                <a:t>の</a:t>
              </a:r>
              <a:r>
                <a:rPr lang="ja-JP" altLang="en-US" sz="2000" b="0" dirty="0"/>
                <a:t>修飾子を変更する</a:t>
              </a:r>
            </a:p>
          </p:txBody>
        </p:sp>
        <p:sp>
          <p:nvSpPr>
            <p:cNvPr id="16394" name="Rectangle 16"/>
            <p:cNvSpPr>
              <a:spLocks noChangeArrowheads="1"/>
            </p:cNvSpPr>
            <p:nvPr/>
          </p:nvSpPr>
          <p:spPr bwMode="auto">
            <a:xfrm>
              <a:off x="526993" y="3400413"/>
              <a:ext cx="2239950" cy="720725"/>
            </a:xfrm>
            <a:prstGeom prst="rect">
              <a:avLst/>
            </a:prstGeom>
            <a:solidFill>
              <a:schemeClr val="bg1"/>
            </a:solidFill>
            <a:ln w="9525">
              <a:solidFill>
                <a:schemeClr val="tx1"/>
              </a:solidFill>
              <a:miter lim="800000"/>
              <a:headEnd/>
              <a:tailEnd/>
            </a:ln>
          </p:spPr>
          <p:txBody>
            <a:bodyPr wrap="none" anchor="ctr"/>
            <a:lstStyle/>
            <a:p>
              <a:r>
                <a:rPr lang="en-US" altLang="ja-JP" dirty="0">
                  <a:solidFill>
                    <a:srgbClr val="FF0000"/>
                  </a:solidFill>
                </a:rPr>
                <a:t>private</a:t>
              </a:r>
              <a:r>
                <a:rPr lang="en-US" altLang="ja-JP" dirty="0"/>
                <a:t> </a:t>
              </a:r>
              <a:r>
                <a:rPr lang="en-US" altLang="ja-JP" dirty="0" smtClean="0"/>
                <a:t>Type value </a:t>
              </a:r>
              <a:r>
                <a:rPr lang="en-US" altLang="ja-JP" dirty="0"/>
                <a:t>;</a:t>
              </a:r>
            </a:p>
          </p:txBody>
        </p:sp>
        <p:sp>
          <p:nvSpPr>
            <p:cNvPr id="16395" name="Rectangle 17"/>
            <p:cNvSpPr>
              <a:spLocks noChangeArrowheads="1"/>
            </p:cNvSpPr>
            <p:nvPr/>
          </p:nvSpPr>
          <p:spPr bwMode="auto">
            <a:xfrm>
              <a:off x="526993" y="4708513"/>
              <a:ext cx="2239950" cy="720725"/>
            </a:xfrm>
            <a:prstGeom prst="rect">
              <a:avLst/>
            </a:prstGeom>
            <a:solidFill>
              <a:schemeClr val="bg1"/>
            </a:solidFill>
            <a:ln w="9525">
              <a:solidFill>
                <a:schemeClr val="tx1"/>
              </a:solidFill>
              <a:miter lim="800000"/>
              <a:headEnd/>
              <a:tailEnd/>
            </a:ln>
          </p:spPr>
          <p:txBody>
            <a:bodyPr wrap="none" anchor="ctr"/>
            <a:lstStyle/>
            <a:p>
              <a:r>
                <a:rPr lang="en-US" altLang="ja-JP" dirty="0">
                  <a:solidFill>
                    <a:srgbClr val="FF0000"/>
                  </a:solidFill>
                </a:rPr>
                <a:t>public</a:t>
              </a:r>
              <a:r>
                <a:rPr lang="en-US" altLang="ja-JP" dirty="0"/>
                <a:t> </a:t>
              </a:r>
              <a:r>
                <a:rPr lang="en-US" altLang="ja-JP" dirty="0" smtClean="0"/>
                <a:t>Type value </a:t>
              </a:r>
              <a:r>
                <a:rPr lang="en-US" altLang="ja-JP" dirty="0"/>
                <a:t>;</a:t>
              </a:r>
            </a:p>
          </p:txBody>
        </p:sp>
        <p:sp>
          <p:nvSpPr>
            <p:cNvPr id="16396" name="AutoShape 18"/>
            <p:cNvSpPr>
              <a:spLocks noChangeArrowheads="1"/>
            </p:cNvSpPr>
            <p:nvPr/>
          </p:nvSpPr>
          <p:spPr bwMode="auto">
            <a:xfrm>
              <a:off x="1319155" y="4276713"/>
              <a:ext cx="215900" cy="288925"/>
            </a:xfrm>
            <a:prstGeom prst="downArrow">
              <a:avLst>
                <a:gd name="adj1" fmla="val 50000"/>
                <a:gd name="adj2" fmla="val 33456"/>
              </a:avLst>
            </a:prstGeom>
            <a:solidFill>
              <a:srgbClr val="0033CC"/>
            </a:solidFill>
            <a:ln w="9525">
              <a:solidFill>
                <a:schemeClr val="tx1"/>
              </a:solidFill>
              <a:miter lim="800000"/>
              <a:headEnd/>
              <a:tailEnd/>
            </a:ln>
          </p:spPr>
          <p:txBody>
            <a:bodyPr vert="eaVert" wrap="none" anchor="ctr"/>
            <a:lstStyle/>
            <a:p>
              <a:endParaRPr lang="ja-JP" altLang="en-US"/>
            </a:p>
          </p:txBody>
        </p:sp>
      </p:grpSp>
      <p:grpSp>
        <p:nvGrpSpPr>
          <p:cNvPr id="25" name="グループ化 24"/>
          <p:cNvGrpSpPr/>
          <p:nvPr/>
        </p:nvGrpSpPr>
        <p:grpSpPr>
          <a:xfrm>
            <a:off x="263515" y="1460498"/>
            <a:ext cx="2879725" cy="3325824"/>
            <a:chOff x="3055938" y="1746250"/>
            <a:chExt cx="2879725" cy="3325824"/>
          </a:xfrm>
        </p:grpSpPr>
        <p:sp>
          <p:nvSpPr>
            <p:cNvPr id="16389" name="Text Box 11"/>
            <p:cNvSpPr txBox="1">
              <a:spLocks noChangeArrowheads="1"/>
            </p:cNvSpPr>
            <p:nvPr/>
          </p:nvSpPr>
          <p:spPr bwMode="auto">
            <a:xfrm>
              <a:off x="3127375" y="1746250"/>
              <a:ext cx="1625766" cy="400110"/>
            </a:xfrm>
            <a:prstGeom prst="rect">
              <a:avLst/>
            </a:prstGeom>
            <a:noFill/>
            <a:ln w="9525">
              <a:noFill/>
              <a:miter lim="800000"/>
              <a:headEnd/>
              <a:tailEnd/>
            </a:ln>
          </p:spPr>
          <p:txBody>
            <a:bodyPr wrap="none">
              <a:spAutoFit/>
            </a:bodyPr>
            <a:lstStyle/>
            <a:p>
              <a:r>
                <a:rPr lang="ja-JP" altLang="en-US" sz="2000" u="sng" dirty="0">
                  <a:solidFill>
                    <a:srgbClr val="0066CC"/>
                  </a:solidFill>
                </a:rPr>
                <a:t>メンバ</a:t>
              </a:r>
              <a:r>
                <a:rPr lang="ja-JP" altLang="en-US" sz="2000" u="sng" dirty="0" smtClean="0">
                  <a:solidFill>
                    <a:srgbClr val="0066CC"/>
                  </a:solidFill>
                </a:rPr>
                <a:t>の</a:t>
              </a:r>
              <a:r>
                <a:rPr lang="ja-JP" altLang="en-US" sz="2000" u="sng" dirty="0">
                  <a:solidFill>
                    <a:srgbClr val="0066CC"/>
                  </a:solidFill>
                </a:rPr>
                <a:t>移動</a:t>
              </a:r>
            </a:p>
          </p:txBody>
        </p:sp>
        <p:sp>
          <p:nvSpPr>
            <p:cNvPr id="16392" name="Text Box 14"/>
            <p:cNvSpPr txBox="1">
              <a:spLocks noChangeArrowheads="1"/>
            </p:cNvSpPr>
            <p:nvPr/>
          </p:nvSpPr>
          <p:spPr bwMode="auto">
            <a:xfrm>
              <a:off x="3127375" y="2198688"/>
              <a:ext cx="2808288" cy="707886"/>
            </a:xfrm>
            <a:prstGeom prst="rect">
              <a:avLst/>
            </a:prstGeom>
            <a:noFill/>
            <a:ln w="9525">
              <a:noFill/>
              <a:miter lim="800000"/>
              <a:headEnd/>
              <a:tailEnd/>
            </a:ln>
          </p:spPr>
          <p:txBody>
            <a:bodyPr>
              <a:spAutoFit/>
            </a:bodyPr>
            <a:lstStyle/>
            <a:p>
              <a:r>
                <a:rPr lang="ja-JP" altLang="en-US" sz="2000" b="0" dirty="0" smtClean="0"/>
                <a:t>移動先クラスへメンバを</a:t>
              </a:r>
              <a:endParaRPr lang="en-US" altLang="ja-JP" sz="2000" b="0" dirty="0" smtClean="0"/>
            </a:p>
            <a:p>
              <a:r>
                <a:rPr lang="ja-JP" altLang="en-US" sz="2000" b="0" dirty="0" smtClean="0"/>
                <a:t>移動</a:t>
              </a:r>
              <a:r>
                <a:rPr lang="ja-JP" altLang="en-US" sz="2000" b="0" dirty="0"/>
                <a:t>する</a:t>
              </a:r>
            </a:p>
          </p:txBody>
        </p:sp>
        <p:sp>
          <p:nvSpPr>
            <p:cNvPr id="16397" name="Rectangle 19"/>
            <p:cNvSpPr>
              <a:spLocks noChangeArrowheads="1"/>
            </p:cNvSpPr>
            <p:nvPr/>
          </p:nvSpPr>
          <p:spPr bwMode="auto">
            <a:xfrm>
              <a:off x="3198813" y="3325813"/>
              <a:ext cx="2016129" cy="1295400"/>
            </a:xfrm>
            <a:prstGeom prst="rect">
              <a:avLst/>
            </a:prstGeom>
            <a:solidFill>
              <a:schemeClr val="bg1"/>
            </a:solidFill>
            <a:ln w="9525">
              <a:solidFill>
                <a:schemeClr val="tx1"/>
              </a:solidFill>
              <a:miter lim="800000"/>
              <a:headEnd/>
              <a:tailEnd/>
            </a:ln>
          </p:spPr>
          <p:txBody>
            <a:bodyPr wrap="none" anchor="ctr"/>
            <a:lstStyle/>
            <a:p>
              <a:r>
                <a:rPr lang="en-US" altLang="ja-JP" sz="1600" dirty="0">
                  <a:solidFill>
                    <a:srgbClr val="FF0000"/>
                  </a:solidFill>
                </a:rPr>
                <a:t>class</a:t>
              </a:r>
              <a:r>
                <a:rPr lang="en-US" altLang="ja-JP" sz="1600" dirty="0"/>
                <a:t> A{</a:t>
              </a:r>
            </a:p>
            <a:p>
              <a:r>
                <a:rPr lang="en-US" altLang="ja-JP" sz="1600" dirty="0">
                  <a:solidFill>
                    <a:srgbClr val="FF0000"/>
                  </a:solidFill>
                </a:rPr>
                <a:t>private</a:t>
              </a:r>
              <a:r>
                <a:rPr lang="en-US" altLang="ja-JP" sz="1600" dirty="0"/>
                <a:t> </a:t>
              </a:r>
              <a:r>
                <a:rPr lang="en-US" altLang="ja-JP" sz="1600" dirty="0" smtClean="0"/>
                <a:t>Type value </a:t>
              </a:r>
              <a:r>
                <a:rPr lang="en-US" altLang="ja-JP" sz="1600" dirty="0"/>
                <a:t>;</a:t>
              </a:r>
            </a:p>
            <a:p>
              <a:r>
                <a:rPr lang="en-US" altLang="ja-JP" sz="1600" dirty="0"/>
                <a:t>…</a:t>
              </a:r>
            </a:p>
            <a:p>
              <a:r>
                <a:rPr lang="en-US" altLang="ja-JP" sz="1600" dirty="0"/>
                <a:t>} ;</a:t>
              </a:r>
            </a:p>
          </p:txBody>
        </p:sp>
        <p:sp>
          <p:nvSpPr>
            <p:cNvPr id="16398" name="Rectangle 20"/>
            <p:cNvSpPr>
              <a:spLocks noChangeArrowheads="1"/>
            </p:cNvSpPr>
            <p:nvPr/>
          </p:nvSpPr>
          <p:spPr bwMode="auto">
            <a:xfrm>
              <a:off x="4137025" y="4130675"/>
              <a:ext cx="1717675" cy="941399"/>
            </a:xfrm>
            <a:prstGeom prst="rect">
              <a:avLst/>
            </a:prstGeom>
            <a:solidFill>
              <a:schemeClr val="bg1"/>
            </a:solidFill>
            <a:ln w="9525">
              <a:solidFill>
                <a:schemeClr val="tx1"/>
              </a:solidFill>
              <a:miter lim="800000"/>
              <a:headEnd/>
              <a:tailEnd/>
            </a:ln>
          </p:spPr>
          <p:txBody>
            <a:bodyPr wrap="none" anchor="ctr"/>
            <a:lstStyle/>
            <a:p>
              <a:r>
                <a:rPr lang="en-US" altLang="ja-JP" sz="1600" dirty="0">
                  <a:solidFill>
                    <a:srgbClr val="FF0000"/>
                  </a:solidFill>
                </a:rPr>
                <a:t>class</a:t>
              </a:r>
              <a:r>
                <a:rPr lang="en-US" altLang="ja-JP" sz="1600" dirty="0"/>
                <a:t> B{</a:t>
              </a:r>
            </a:p>
            <a:p>
              <a:r>
                <a:rPr lang="en-US" altLang="ja-JP" sz="1600" dirty="0"/>
                <a:t>    </a:t>
              </a:r>
            </a:p>
            <a:p>
              <a:r>
                <a:rPr lang="en-US" altLang="ja-JP" sz="1600" dirty="0" smtClean="0"/>
                <a:t>} </a:t>
              </a:r>
              <a:r>
                <a:rPr lang="en-US" altLang="ja-JP" sz="1600" dirty="0"/>
                <a:t>;</a:t>
              </a:r>
            </a:p>
          </p:txBody>
        </p:sp>
        <p:sp>
          <p:nvSpPr>
            <p:cNvPr id="16399" name="Rectangle 21"/>
            <p:cNvSpPr>
              <a:spLocks noChangeArrowheads="1"/>
            </p:cNvSpPr>
            <p:nvPr/>
          </p:nvSpPr>
          <p:spPr bwMode="auto">
            <a:xfrm>
              <a:off x="3055938" y="3770313"/>
              <a:ext cx="2230442" cy="288925"/>
            </a:xfrm>
            <a:prstGeom prst="rect">
              <a:avLst/>
            </a:prstGeom>
            <a:noFill/>
            <a:ln w="25400">
              <a:solidFill>
                <a:srgbClr val="0033CC"/>
              </a:solidFill>
              <a:miter lim="800000"/>
              <a:headEnd/>
              <a:tailEnd/>
            </a:ln>
          </p:spPr>
          <p:txBody>
            <a:bodyPr wrap="none" anchor="ctr"/>
            <a:lstStyle/>
            <a:p>
              <a:endParaRPr lang="ja-JP" altLang="en-US"/>
            </a:p>
          </p:txBody>
        </p:sp>
        <p:sp>
          <p:nvSpPr>
            <p:cNvPr id="16400" name="Line 24"/>
            <p:cNvSpPr>
              <a:spLocks noChangeShapeType="1"/>
            </p:cNvSpPr>
            <p:nvPr/>
          </p:nvSpPr>
          <p:spPr bwMode="auto">
            <a:xfrm>
              <a:off x="3848100" y="4130675"/>
              <a:ext cx="504825" cy="431800"/>
            </a:xfrm>
            <a:prstGeom prst="line">
              <a:avLst/>
            </a:prstGeom>
            <a:noFill/>
            <a:ln w="38100">
              <a:solidFill>
                <a:srgbClr val="0033CC"/>
              </a:solidFill>
              <a:round/>
              <a:headEnd/>
              <a:tailEnd type="triangle" w="med" len="med"/>
            </a:ln>
          </p:spPr>
          <p:txBody>
            <a:bodyPr/>
            <a:lstStyle/>
            <a:p>
              <a:endParaRPr lang="ja-JP" altLang="en-US"/>
            </a:p>
          </p:txBody>
        </p:sp>
      </p:grpSp>
      <p:sp>
        <p:nvSpPr>
          <p:cNvPr id="16401" name="Rectangle 25"/>
          <p:cNvSpPr>
            <a:spLocks noChangeArrowheads="1"/>
          </p:cNvSpPr>
          <p:nvPr/>
        </p:nvSpPr>
        <p:spPr bwMode="auto">
          <a:xfrm>
            <a:off x="6376988" y="2955910"/>
            <a:ext cx="2409854" cy="2643206"/>
          </a:xfrm>
          <a:prstGeom prst="rect">
            <a:avLst/>
          </a:prstGeom>
          <a:solidFill>
            <a:schemeClr val="bg1"/>
          </a:solidFill>
          <a:ln w="9525">
            <a:solidFill>
              <a:schemeClr val="tx1"/>
            </a:solidFill>
            <a:miter lim="800000"/>
            <a:headEnd/>
            <a:tailEnd/>
          </a:ln>
        </p:spPr>
        <p:txBody>
          <a:bodyPr wrap="none" anchor="ctr"/>
          <a:lstStyle/>
          <a:p>
            <a:r>
              <a:rPr lang="en-US" altLang="ja-JP" sz="1400" dirty="0">
                <a:solidFill>
                  <a:srgbClr val="FF0000"/>
                </a:solidFill>
              </a:rPr>
              <a:t>class</a:t>
            </a:r>
            <a:r>
              <a:rPr lang="en-US" altLang="ja-JP" sz="1400" dirty="0"/>
              <a:t> A{</a:t>
            </a:r>
          </a:p>
          <a:p>
            <a:r>
              <a:rPr lang="en-US" altLang="ja-JP" sz="1400" dirty="0">
                <a:solidFill>
                  <a:srgbClr val="FF0000"/>
                </a:solidFill>
              </a:rPr>
              <a:t>private</a:t>
            </a:r>
            <a:r>
              <a:rPr lang="en-US" altLang="ja-JP" sz="1400" dirty="0"/>
              <a:t> </a:t>
            </a:r>
            <a:r>
              <a:rPr lang="en-US" altLang="ja-JP" sz="1400" dirty="0" smtClean="0"/>
              <a:t>Type value </a:t>
            </a:r>
            <a:r>
              <a:rPr lang="en-US" altLang="ja-JP" sz="1400" dirty="0"/>
              <a:t>;</a:t>
            </a:r>
          </a:p>
          <a:p>
            <a:endParaRPr lang="en-US" altLang="ja-JP" sz="1400" dirty="0"/>
          </a:p>
          <a:p>
            <a:endParaRPr lang="en-US" altLang="ja-JP" sz="1400" dirty="0"/>
          </a:p>
          <a:p>
            <a:endParaRPr lang="en-US" altLang="ja-JP" sz="1400" dirty="0" smtClean="0"/>
          </a:p>
          <a:p>
            <a:endParaRPr lang="en-US" altLang="ja-JP" sz="1400" dirty="0"/>
          </a:p>
          <a:p>
            <a:endParaRPr lang="en-US" altLang="ja-JP" sz="1400" dirty="0"/>
          </a:p>
          <a:p>
            <a:endParaRPr lang="en-US" altLang="ja-JP" sz="1400" dirty="0"/>
          </a:p>
          <a:p>
            <a:endParaRPr lang="en-US" altLang="ja-JP" sz="1400" dirty="0"/>
          </a:p>
          <a:p>
            <a:endParaRPr lang="en-US" altLang="ja-JP" sz="1400" dirty="0"/>
          </a:p>
          <a:p>
            <a:r>
              <a:rPr lang="en-US" altLang="ja-JP" sz="1400" dirty="0"/>
              <a:t>} </a:t>
            </a:r>
          </a:p>
        </p:txBody>
      </p:sp>
      <p:sp>
        <p:nvSpPr>
          <p:cNvPr id="16402" name="Text Box 26"/>
          <p:cNvSpPr txBox="1">
            <a:spLocks noChangeArrowheads="1"/>
          </p:cNvSpPr>
          <p:nvPr/>
        </p:nvSpPr>
        <p:spPr bwMode="auto">
          <a:xfrm>
            <a:off x="6448426" y="3598852"/>
            <a:ext cx="2266978" cy="1600438"/>
          </a:xfrm>
          <a:prstGeom prst="rect">
            <a:avLst/>
          </a:prstGeom>
          <a:solidFill>
            <a:schemeClr val="bg1"/>
          </a:solidFill>
          <a:ln w="9525">
            <a:noFill/>
            <a:miter lim="800000"/>
            <a:headEnd/>
            <a:tailEnd/>
          </a:ln>
        </p:spPr>
        <p:txBody>
          <a:bodyPr wrap="square">
            <a:spAutoFit/>
          </a:bodyPr>
          <a:lstStyle/>
          <a:p>
            <a:r>
              <a:rPr lang="en-US" altLang="ja-JP" sz="1400" dirty="0">
                <a:solidFill>
                  <a:srgbClr val="FF0000"/>
                </a:solidFill>
              </a:rPr>
              <a:t>public</a:t>
            </a:r>
            <a:r>
              <a:rPr lang="en-US" altLang="ja-JP" sz="1400" dirty="0"/>
              <a:t> </a:t>
            </a:r>
            <a:r>
              <a:rPr lang="en-US" altLang="ja-JP" sz="1400" dirty="0" smtClean="0"/>
              <a:t>void     </a:t>
            </a:r>
          </a:p>
          <a:p>
            <a:r>
              <a:rPr lang="en-US" altLang="ja-JP" sz="1400" dirty="0"/>
              <a:t> </a:t>
            </a:r>
            <a:r>
              <a:rPr lang="en-US" altLang="ja-JP" sz="1400" dirty="0" smtClean="0"/>
              <a:t>set(Type t) </a:t>
            </a:r>
            <a:r>
              <a:rPr lang="en-US" altLang="ja-JP" sz="1400" dirty="0"/>
              <a:t>{</a:t>
            </a:r>
          </a:p>
          <a:p>
            <a:r>
              <a:rPr lang="en-US" altLang="ja-JP" sz="1400" dirty="0"/>
              <a:t>    </a:t>
            </a:r>
            <a:r>
              <a:rPr lang="en-US" altLang="ja-JP" sz="1400" dirty="0" err="1" smtClean="0"/>
              <a:t>this.value</a:t>
            </a:r>
            <a:r>
              <a:rPr lang="en-US" altLang="ja-JP" sz="1400" dirty="0" smtClean="0"/>
              <a:t> </a:t>
            </a:r>
            <a:r>
              <a:rPr lang="en-US" altLang="ja-JP" sz="1400" dirty="0"/>
              <a:t>= </a:t>
            </a:r>
            <a:r>
              <a:rPr lang="en-US" altLang="ja-JP" sz="1400" dirty="0" smtClean="0"/>
              <a:t>t;</a:t>
            </a:r>
            <a:endParaRPr lang="en-US" altLang="ja-JP" sz="1400" dirty="0"/>
          </a:p>
          <a:p>
            <a:r>
              <a:rPr lang="en-US" altLang="ja-JP" sz="1400" dirty="0"/>
              <a:t>}</a:t>
            </a:r>
          </a:p>
          <a:p>
            <a:r>
              <a:rPr lang="en-US" altLang="ja-JP" sz="1400" dirty="0">
                <a:solidFill>
                  <a:srgbClr val="FF0000"/>
                </a:solidFill>
              </a:rPr>
              <a:t>public</a:t>
            </a:r>
            <a:r>
              <a:rPr lang="en-US" altLang="ja-JP" sz="1400" dirty="0"/>
              <a:t>  </a:t>
            </a:r>
            <a:r>
              <a:rPr lang="en-US" altLang="ja-JP" sz="1400" dirty="0" smtClean="0"/>
              <a:t>Type get( ) </a:t>
            </a:r>
            <a:r>
              <a:rPr lang="en-US" altLang="ja-JP" sz="1400" dirty="0"/>
              <a:t>{</a:t>
            </a:r>
          </a:p>
          <a:p>
            <a:r>
              <a:rPr lang="en-US" altLang="ja-JP" sz="1400" dirty="0"/>
              <a:t>    return </a:t>
            </a:r>
            <a:r>
              <a:rPr lang="en-US" altLang="ja-JP" sz="1400" dirty="0" smtClean="0"/>
              <a:t>value;</a:t>
            </a:r>
            <a:endParaRPr lang="en-US" altLang="ja-JP" sz="1400" dirty="0"/>
          </a:p>
          <a:p>
            <a:r>
              <a:rPr lang="en-US" altLang="ja-JP" sz="1400" dirty="0"/>
              <a:t>}</a:t>
            </a:r>
          </a:p>
        </p:txBody>
      </p:sp>
      <p:sp>
        <p:nvSpPr>
          <p:cNvPr id="16403" name="Rectangle 27"/>
          <p:cNvSpPr>
            <a:spLocks noChangeArrowheads="1"/>
          </p:cNvSpPr>
          <p:nvPr/>
        </p:nvSpPr>
        <p:spPr bwMode="auto">
          <a:xfrm>
            <a:off x="6286512" y="3659187"/>
            <a:ext cx="2571768" cy="1511301"/>
          </a:xfrm>
          <a:prstGeom prst="rect">
            <a:avLst/>
          </a:prstGeom>
          <a:noFill/>
          <a:ln w="25400">
            <a:solidFill>
              <a:srgbClr val="0033CC"/>
            </a:solidFill>
            <a:miter lim="800000"/>
            <a:headEnd/>
            <a:tailEnd/>
          </a:ln>
        </p:spPr>
        <p:txBody>
          <a:bodyPr wrap="none" anchor="ctr"/>
          <a:lstStyle/>
          <a:p>
            <a:endParaRPr lang="ja-JP" altLang="en-US"/>
          </a:p>
        </p:txBody>
      </p:sp>
      <p:sp>
        <p:nvSpPr>
          <p:cNvPr id="16404" name="Text Box 10"/>
          <p:cNvSpPr txBox="1">
            <a:spLocks noChangeArrowheads="1"/>
          </p:cNvSpPr>
          <p:nvPr/>
        </p:nvSpPr>
        <p:spPr bwMode="auto">
          <a:xfrm>
            <a:off x="928688" y="5643578"/>
            <a:ext cx="7380287" cy="523875"/>
          </a:xfrm>
          <a:prstGeom prst="rect">
            <a:avLst/>
          </a:prstGeom>
          <a:noFill/>
          <a:ln w="9525">
            <a:noFill/>
            <a:miter lim="800000"/>
            <a:headEnd/>
            <a:tailEnd/>
          </a:ln>
        </p:spPr>
        <p:txBody>
          <a:bodyPr wrap="none">
            <a:spAutoFit/>
          </a:bodyPr>
          <a:lstStyle/>
          <a:p>
            <a:r>
              <a:rPr lang="ja-JP" altLang="en-US" sz="2800" b="0" dirty="0">
                <a:solidFill>
                  <a:srgbClr val="0066CC"/>
                </a:solidFill>
              </a:rPr>
              <a:t>コンパイルエラーが存在するソースコードに適用</a:t>
            </a:r>
          </a:p>
        </p:txBody>
      </p:sp>
      <p:sp>
        <p:nvSpPr>
          <p:cNvPr id="21" name="日付プレースホルダ 20"/>
          <p:cNvSpPr>
            <a:spLocks noGrp="1"/>
          </p:cNvSpPr>
          <p:nvPr>
            <p:ph type="dt" sz="quarter" idx="10"/>
          </p:nvPr>
        </p:nvSpPr>
        <p:spPr/>
        <p:txBody>
          <a:bodyPr/>
          <a:lstStyle/>
          <a:p>
            <a:pPr>
              <a:defRPr/>
            </a:pPr>
            <a:endParaRPr lang="en-US" altLang="ja-JP"/>
          </a:p>
        </p:txBody>
      </p:sp>
      <p:sp>
        <p:nvSpPr>
          <p:cNvPr id="22" name="スライド番号プレースホルダ 21"/>
          <p:cNvSpPr>
            <a:spLocks noGrp="1"/>
          </p:cNvSpPr>
          <p:nvPr>
            <p:ph type="sldNum" sz="quarter" idx="12"/>
          </p:nvPr>
        </p:nvSpPr>
        <p:spPr/>
        <p:txBody>
          <a:bodyPr/>
          <a:lstStyle/>
          <a:p>
            <a:pPr>
              <a:defRPr/>
            </a:pPr>
            <a:fld id="{77876936-1A00-446D-AA98-C7B1B82E5E41}" type="slidenum">
              <a:rPr lang="en-US" altLang="ja-JP"/>
              <a:pPr>
                <a:defRPr/>
              </a:pPr>
              <a:t>12</a:t>
            </a:fld>
            <a:endParaRPr lang="en-US" altLang="ja-JP"/>
          </a:p>
        </p:txBody>
      </p:sp>
      <p:sp>
        <p:nvSpPr>
          <p:cNvPr id="16407" name="フッター プレースホルダ 22"/>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r>
              <a:rPr lang="en-US" altLang="ja-JP"/>
              <a:t>Software Engineering Laboratory,  Department of Computer Science,  Graduate School of Information Science and Technology,  Osaka University</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タイトル 1"/>
          <p:cNvSpPr>
            <a:spLocks noGrp="1"/>
          </p:cNvSpPr>
          <p:nvPr>
            <p:ph type="title"/>
          </p:nvPr>
        </p:nvSpPr>
        <p:spPr>
          <a:xfrm>
            <a:off x="214313" y="214313"/>
            <a:ext cx="8715375" cy="868362"/>
          </a:xfrm>
        </p:spPr>
        <p:txBody>
          <a:bodyPr/>
          <a:lstStyle/>
          <a:p>
            <a:r>
              <a:rPr lang="ja-JP" altLang="en-US" dirty="0" smtClean="0"/>
              <a:t>提案手法の処理概要</a:t>
            </a:r>
          </a:p>
        </p:txBody>
      </p:sp>
      <p:sp>
        <p:nvSpPr>
          <p:cNvPr id="3" name="コンテンツ プレースホルダ 2"/>
          <p:cNvSpPr>
            <a:spLocks noGrp="1"/>
          </p:cNvSpPr>
          <p:nvPr>
            <p:ph idx="1"/>
          </p:nvPr>
        </p:nvSpPr>
        <p:spPr>
          <a:xfrm>
            <a:off x="214313" y="1142984"/>
            <a:ext cx="8715375" cy="3357570"/>
          </a:xfrm>
        </p:spPr>
        <p:txBody>
          <a:bodyPr rtlCol="0">
            <a:normAutofit/>
          </a:bodyPr>
          <a:lstStyle/>
          <a:p>
            <a:pPr marL="514350" indent="-514350" fontAlgn="auto">
              <a:spcAft>
                <a:spcPts val="0"/>
              </a:spcAft>
              <a:buFont typeface="+mj-lt"/>
              <a:buAutoNum type="arabicPeriod"/>
              <a:defRPr/>
            </a:pPr>
            <a:r>
              <a:rPr lang="ja-JP" altLang="en-US" dirty="0" smtClean="0"/>
              <a:t>編集ステップ導出のための情報を取得</a:t>
            </a:r>
            <a:endParaRPr lang="en-US" altLang="ja-JP" dirty="0" smtClean="0"/>
          </a:p>
          <a:p>
            <a:pPr marL="514350" indent="-514350" fontAlgn="auto">
              <a:spcAft>
                <a:spcPts val="0"/>
              </a:spcAft>
              <a:buFont typeface="+mj-lt"/>
              <a:buAutoNum type="arabicPeriod"/>
              <a:defRPr/>
            </a:pPr>
            <a:r>
              <a:rPr lang="ja-JP" altLang="en-US" dirty="0" smtClean="0"/>
              <a:t>コンパイルエラーを解決する編集ステップを導出</a:t>
            </a:r>
            <a:endParaRPr lang="en-US" altLang="ja-JP" dirty="0" smtClean="0"/>
          </a:p>
          <a:p>
            <a:pPr marL="514350" indent="-514350" fontAlgn="auto">
              <a:spcAft>
                <a:spcPts val="0"/>
              </a:spcAft>
              <a:buFont typeface="+mj-lt"/>
              <a:buAutoNum type="arabicPeriod"/>
              <a:defRPr/>
            </a:pPr>
            <a:r>
              <a:rPr lang="ja-JP" altLang="en-US" dirty="0" smtClean="0"/>
              <a:t>コンパイルエラーを含むソースコードに各編集ステップを適用</a:t>
            </a:r>
            <a:endParaRPr lang="en-US" altLang="ja-JP" dirty="0" smtClean="0"/>
          </a:p>
          <a:p>
            <a:pPr marL="514350" indent="-514350" fontAlgn="auto">
              <a:spcAft>
                <a:spcPts val="0"/>
              </a:spcAft>
              <a:buFont typeface="+mj-lt"/>
              <a:buAutoNum type="arabicPeriod"/>
              <a:defRPr/>
            </a:pPr>
            <a:r>
              <a:rPr lang="ja-JP" altLang="en-US" dirty="0" smtClean="0"/>
              <a:t>編集ステップを適用したソースコードでコンパイルエラーを含むソースコードについて</a:t>
            </a:r>
            <a:r>
              <a:rPr lang="en-US" altLang="ja-JP" dirty="0" smtClean="0"/>
              <a:t>1</a:t>
            </a:r>
            <a:r>
              <a:rPr lang="ja-JP" altLang="en-US" dirty="0" smtClean="0"/>
              <a:t>～</a:t>
            </a:r>
            <a:r>
              <a:rPr lang="en-US" altLang="ja-JP" dirty="0" smtClean="0"/>
              <a:t>3</a:t>
            </a:r>
            <a:r>
              <a:rPr lang="ja-JP" altLang="en-US" dirty="0" smtClean="0"/>
              <a:t>の処理を</a:t>
            </a:r>
            <a:r>
              <a:rPr lang="ja-JP" altLang="en-US" dirty="0" smtClean="0"/>
              <a:t>行う</a:t>
            </a:r>
            <a:endParaRPr lang="en-US" altLang="ja-JP" dirty="0" smtClean="0"/>
          </a:p>
        </p:txBody>
      </p:sp>
      <p:sp>
        <p:nvSpPr>
          <p:cNvPr id="4" name="日付プレースホルダ 3"/>
          <p:cNvSpPr>
            <a:spLocks noGrp="1"/>
          </p:cNvSpPr>
          <p:nvPr>
            <p:ph type="dt" sz="quarter" idx="10"/>
          </p:nvPr>
        </p:nvSpPr>
        <p:spPr/>
        <p:txBody>
          <a:bodyPr/>
          <a:lstStyle/>
          <a:p>
            <a:pPr>
              <a:defRPr/>
            </a:pPr>
            <a:endParaRPr lang="en-US" altLang="ja-JP"/>
          </a:p>
        </p:txBody>
      </p:sp>
      <p:sp>
        <p:nvSpPr>
          <p:cNvPr id="17413" name="フッター プレースホルダ 4"/>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p>
            <a:pPr>
              <a:defRPr/>
            </a:pPr>
            <a:fld id="{BB099555-6116-4729-A5C8-A7944849CEDA}" type="slidenum">
              <a:rPr lang="en-US" altLang="ja-JP"/>
              <a:pPr>
                <a:defRPr/>
              </a:pPr>
              <a:t>13</a:t>
            </a:fld>
            <a:endParaRPr lang="en-US" altLang="ja-JP"/>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p:cBhvr override="childStyle">
                                        <p:cTn id="6" dur="500" fill="hold"/>
                                        <p:tgtEl>
                                          <p:spTgt spid="3">
                                            <p:txEl>
                                              <p:pRg st="1" end="1"/>
                                            </p:txEl>
                                          </p:spTgt>
                                        </p:tgtEl>
                                        <p:attrNameLst>
                                          <p:attrName>style.color</p:attrName>
                                        </p:attrNameLst>
                                      </p:cBhvr>
                                      <p:to>
                                        <a:schemeClr val="bg2"/>
                                      </p:to>
                                    </p:animClr>
                                  </p:childTnLst>
                                </p:cTn>
                              </p:par>
                              <p:par>
                                <p:cTn id="7" presetID="3" presetClass="emph" presetSubtype="2" fill="hold" nodeType="withEffect">
                                  <p:stCondLst>
                                    <p:cond delay="0"/>
                                  </p:stCondLst>
                                  <p:childTnLst>
                                    <p:animClr clrSpc="rgb">
                                      <p:cBhvr override="childStyle">
                                        <p:cTn id="8" dur="500" fill="hold"/>
                                        <p:tgtEl>
                                          <p:spTgt spid="3">
                                            <p:txEl>
                                              <p:pRg st="2" end="2"/>
                                            </p:txEl>
                                          </p:spTgt>
                                        </p:tgtEl>
                                        <p:attrNameLst>
                                          <p:attrName>style.color</p:attrName>
                                        </p:attrNameLst>
                                      </p:cBhvr>
                                      <p:to>
                                        <a:schemeClr val="bg2"/>
                                      </p:to>
                                    </p:animClr>
                                  </p:childTnLst>
                                </p:cTn>
                              </p:par>
                              <p:par>
                                <p:cTn id="9" presetID="3" presetClass="emph" presetSubtype="2" fill="hold" nodeType="withEffect">
                                  <p:stCondLst>
                                    <p:cond delay="0"/>
                                  </p:stCondLst>
                                  <p:childTnLst>
                                    <p:animClr clrSpc="rgb">
                                      <p:cBhvr override="childStyle">
                                        <p:cTn id="10" dur="500" fill="hold"/>
                                        <p:tgtEl>
                                          <p:spTgt spid="3">
                                            <p:txEl>
                                              <p:pRg st="3" end="3"/>
                                            </p:txEl>
                                          </p:spTgt>
                                        </p:tgtEl>
                                        <p:attrNameLst>
                                          <p:attrName>style.color</p:attrName>
                                        </p:attrNameLst>
                                      </p:cBhvr>
                                      <p:to>
                                        <a:schemeClr val="bg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14313" y="214313"/>
            <a:ext cx="8715375" cy="868362"/>
          </a:xfrm>
        </p:spPr>
        <p:txBody>
          <a:bodyPr rtlCol="0">
            <a:normAutofit/>
          </a:bodyPr>
          <a:lstStyle/>
          <a:p>
            <a:pPr fontAlgn="auto">
              <a:spcAft>
                <a:spcPts val="0"/>
              </a:spcAft>
              <a:defRPr/>
            </a:pPr>
            <a:r>
              <a:rPr lang="ja-JP" altLang="en-US" dirty="0" smtClean="0"/>
              <a:t>編集ステップ導出のための情報取得</a:t>
            </a:r>
            <a:endParaRPr lang="ja-JP" altLang="en-US" dirty="0"/>
          </a:p>
        </p:txBody>
      </p:sp>
      <p:sp>
        <p:nvSpPr>
          <p:cNvPr id="3" name="コンテンツ プレースホルダ 2"/>
          <p:cNvSpPr>
            <a:spLocks noGrp="1"/>
          </p:cNvSpPr>
          <p:nvPr>
            <p:ph idx="1"/>
          </p:nvPr>
        </p:nvSpPr>
        <p:spPr>
          <a:xfrm>
            <a:off x="285764" y="1000108"/>
            <a:ext cx="6000748" cy="2571768"/>
          </a:xfrm>
        </p:spPr>
        <p:txBody>
          <a:bodyPr rtlCol="0">
            <a:normAutofit fontScale="92500" lnSpcReduction="10000"/>
          </a:bodyPr>
          <a:lstStyle/>
          <a:p>
            <a:pPr fontAlgn="auto">
              <a:spcAft>
                <a:spcPts val="0"/>
              </a:spcAft>
              <a:defRPr/>
            </a:pPr>
            <a:r>
              <a:rPr lang="ja-JP" altLang="en-US" dirty="0" smtClean="0"/>
              <a:t>適用したメンバの移動より情報を取得</a:t>
            </a:r>
            <a:endParaRPr lang="en-US" altLang="ja-JP" dirty="0" smtClean="0"/>
          </a:p>
          <a:p>
            <a:pPr lvl="1" fontAlgn="auto">
              <a:spcAft>
                <a:spcPts val="0"/>
              </a:spcAft>
              <a:defRPr/>
            </a:pPr>
            <a:r>
              <a:rPr lang="ja-JP" altLang="en-US" dirty="0" smtClean="0"/>
              <a:t>移動元クラス</a:t>
            </a:r>
            <a:endParaRPr lang="en-US" altLang="ja-JP" dirty="0" smtClean="0"/>
          </a:p>
          <a:p>
            <a:pPr lvl="1" fontAlgn="auto">
              <a:spcAft>
                <a:spcPts val="0"/>
              </a:spcAft>
              <a:defRPr/>
            </a:pPr>
            <a:r>
              <a:rPr lang="ja-JP" altLang="en-US" dirty="0" smtClean="0"/>
              <a:t>移動先クラス</a:t>
            </a:r>
            <a:endParaRPr lang="en-US" altLang="ja-JP" dirty="0" smtClean="0"/>
          </a:p>
          <a:p>
            <a:pPr fontAlgn="auto">
              <a:spcAft>
                <a:spcPts val="0"/>
              </a:spcAft>
              <a:defRPr/>
            </a:pPr>
            <a:r>
              <a:rPr lang="ja-JP" altLang="en-US" dirty="0" smtClean="0"/>
              <a:t>コンパイルエラーより情報を取得</a:t>
            </a:r>
            <a:endParaRPr lang="en-US" altLang="ja-JP" dirty="0" smtClean="0"/>
          </a:p>
          <a:p>
            <a:pPr lvl="1" fontAlgn="auto">
              <a:spcAft>
                <a:spcPts val="0"/>
              </a:spcAft>
              <a:defRPr/>
            </a:pPr>
            <a:r>
              <a:rPr lang="ja-JP" altLang="en-US" dirty="0" smtClean="0"/>
              <a:t>被参照メンバとその所属クラス</a:t>
            </a:r>
            <a:endParaRPr lang="en-US" altLang="ja-JP" dirty="0" smtClean="0"/>
          </a:p>
          <a:p>
            <a:pPr lvl="1" fontAlgn="auto">
              <a:spcAft>
                <a:spcPts val="0"/>
              </a:spcAft>
              <a:defRPr/>
            </a:pPr>
            <a:r>
              <a:rPr lang="ja-JP" altLang="en-US" dirty="0" smtClean="0"/>
              <a:t>参照メンバとその所属クラス</a:t>
            </a:r>
            <a:endParaRPr lang="en-US" altLang="ja-JP" dirty="0" smtClean="0"/>
          </a:p>
        </p:txBody>
      </p:sp>
      <p:sp>
        <p:nvSpPr>
          <p:cNvPr id="4" name="日付プレースホルダ 3"/>
          <p:cNvSpPr>
            <a:spLocks noGrp="1"/>
          </p:cNvSpPr>
          <p:nvPr>
            <p:ph type="dt" sz="quarter" idx="10"/>
          </p:nvPr>
        </p:nvSpPr>
        <p:spPr/>
        <p:txBody>
          <a:bodyPr/>
          <a:lstStyle/>
          <a:p>
            <a:pPr>
              <a:defRPr/>
            </a:pPr>
            <a:endParaRPr lang="en-US" altLang="ja-JP"/>
          </a:p>
        </p:txBody>
      </p:sp>
      <p:sp>
        <p:nvSpPr>
          <p:cNvPr id="18437" name="フッター プレースホルダ 4"/>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p>
            <a:pPr>
              <a:defRPr/>
            </a:pPr>
            <a:fld id="{3962E4DD-98AB-4435-BC88-434C67F23F32}" type="slidenum">
              <a:rPr lang="en-US" altLang="ja-JP"/>
              <a:pPr>
                <a:defRPr/>
              </a:pPr>
              <a:t>14</a:t>
            </a:fld>
            <a:endParaRPr lang="en-US" altLang="ja-JP"/>
          </a:p>
        </p:txBody>
      </p:sp>
      <p:sp>
        <p:nvSpPr>
          <p:cNvPr id="10" name="右矢印 9"/>
          <p:cNvSpPr/>
          <p:nvPr/>
        </p:nvSpPr>
        <p:spPr>
          <a:xfrm rot="5400000">
            <a:off x="6472251" y="3400426"/>
            <a:ext cx="271463" cy="214313"/>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dirty="0">
              <a:solidFill>
                <a:schemeClr val="tx1"/>
              </a:solidFill>
            </a:endParaRPr>
          </a:p>
        </p:txBody>
      </p:sp>
      <p:grpSp>
        <p:nvGrpSpPr>
          <p:cNvPr id="5" name="グループ化 29"/>
          <p:cNvGrpSpPr>
            <a:grpSpLocks/>
          </p:cNvGrpSpPr>
          <p:nvPr/>
        </p:nvGrpSpPr>
        <p:grpSpPr bwMode="auto">
          <a:xfrm>
            <a:off x="6215094" y="928670"/>
            <a:ext cx="2786062" cy="2357437"/>
            <a:chOff x="428596" y="2500306"/>
            <a:chExt cx="2786080" cy="2357454"/>
          </a:xfrm>
        </p:grpSpPr>
        <p:sp>
          <p:nvSpPr>
            <p:cNvPr id="18477" name="Rectangle 19"/>
            <p:cNvSpPr>
              <a:spLocks noChangeArrowheads="1"/>
            </p:cNvSpPr>
            <p:nvPr/>
          </p:nvSpPr>
          <p:spPr bwMode="auto">
            <a:xfrm>
              <a:off x="428596" y="2571744"/>
              <a:ext cx="2571768" cy="2286016"/>
            </a:xfrm>
            <a:prstGeom prst="rect">
              <a:avLst/>
            </a:prstGeom>
            <a:solidFill>
              <a:schemeClr val="bg1"/>
            </a:solidFill>
            <a:ln w="9525">
              <a:solidFill>
                <a:schemeClr val="tx1"/>
              </a:solidFill>
              <a:miter lim="800000"/>
              <a:headEnd/>
              <a:tailEnd/>
            </a:ln>
          </p:spPr>
          <p:txBody>
            <a:bodyPr wrap="none" anchor="ctr"/>
            <a:lstStyle/>
            <a:p>
              <a:r>
                <a:rPr lang="en-US" altLang="ja-JP" sz="1600" dirty="0"/>
                <a:t>class A{</a:t>
              </a:r>
            </a:p>
            <a:p>
              <a:r>
                <a:rPr lang="ja-JP" altLang="en-US" sz="1600" dirty="0"/>
                <a:t>　</a:t>
              </a:r>
              <a:r>
                <a:rPr lang="en-US" altLang="ja-JP" sz="1600" dirty="0"/>
                <a:t>private Type </a:t>
              </a:r>
              <a:r>
                <a:rPr lang="en-US" altLang="ja-JP" sz="1600" dirty="0" err="1"/>
                <a:t>memberA</a:t>
              </a:r>
              <a:r>
                <a:rPr lang="en-US" altLang="ja-JP" sz="1600" dirty="0"/>
                <a:t> ;</a:t>
              </a:r>
            </a:p>
            <a:p>
              <a:endParaRPr lang="en-US" altLang="ja-JP" sz="1600" dirty="0"/>
            </a:p>
            <a:p>
              <a:r>
                <a:rPr lang="ja-JP" altLang="en-US" sz="1600" dirty="0"/>
                <a:t>　</a:t>
              </a:r>
              <a:r>
                <a:rPr lang="en-US" altLang="ja-JP" sz="1600" dirty="0" err="1"/>
                <a:t>memberB</a:t>
              </a:r>
              <a:r>
                <a:rPr lang="en-US" altLang="ja-JP" sz="1600" dirty="0"/>
                <a:t>;</a:t>
              </a:r>
            </a:p>
            <a:p>
              <a:r>
                <a:rPr lang="en-US" altLang="ja-JP" sz="1600" dirty="0"/>
                <a:t>} </a:t>
              </a:r>
            </a:p>
            <a:p>
              <a:r>
                <a:rPr lang="en-US" altLang="ja-JP" sz="1600" dirty="0"/>
                <a:t>class B{</a:t>
              </a:r>
            </a:p>
            <a:p>
              <a:r>
                <a:rPr lang="en-US" altLang="ja-JP" sz="1600" dirty="0"/>
                <a:t> </a:t>
              </a:r>
            </a:p>
            <a:p>
              <a:r>
                <a:rPr lang="en-US" altLang="ja-JP" sz="1600" dirty="0"/>
                <a:t>} </a:t>
              </a:r>
            </a:p>
          </p:txBody>
        </p:sp>
        <p:sp>
          <p:nvSpPr>
            <p:cNvPr id="15" name="正方形/長方形 14"/>
            <p:cNvSpPr/>
            <p:nvPr/>
          </p:nvSpPr>
          <p:spPr>
            <a:xfrm>
              <a:off x="571473" y="3478213"/>
              <a:ext cx="1143008" cy="307977"/>
            </a:xfrm>
            <a:prstGeom prst="rect">
              <a:avLst/>
            </a:prstGeom>
            <a:solidFill>
              <a:srgbClr val="FFFF99">
                <a:alpha val="29000"/>
              </a:srgbClr>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sp>
          <p:nvSpPr>
            <p:cNvPr id="16" name="正方形/長方形 15"/>
            <p:cNvSpPr/>
            <p:nvPr/>
          </p:nvSpPr>
          <p:spPr>
            <a:xfrm>
              <a:off x="571473" y="3000372"/>
              <a:ext cx="2357453" cy="285752"/>
            </a:xfrm>
            <a:prstGeom prst="rect">
              <a:avLst/>
            </a:prstGeom>
            <a:solidFill>
              <a:srgbClr val="00B0F0">
                <a:alpha val="15000"/>
              </a:srgbClr>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cxnSp>
          <p:nvCxnSpPr>
            <p:cNvPr id="17" name="カギ線コネクタ 16"/>
            <p:cNvCxnSpPr>
              <a:stCxn id="15" idx="1"/>
              <a:endCxn id="16" idx="1"/>
            </p:cNvCxnSpPr>
            <p:nvPr/>
          </p:nvCxnSpPr>
          <p:spPr>
            <a:xfrm rot="10800000">
              <a:off x="571473" y="3143248"/>
              <a:ext cx="1587" cy="488954"/>
            </a:xfrm>
            <a:prstGeom prst="bentConnector3">
              <a:avLst>
                <a:gd name="adj1" fmla="val 14395466"/>
              </a:avLst>
            </a:prstGeom>
            <a:ln w="28575">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
          <p:nvSpPr>
            <p:cNvPr id="18481" name="テキスト ボックス 21"/>
            <p:cNvSpPr>
              <a:spLocks noChangeArrowheads="1"/>
            </p:cNvSpPr>
            <p:nvPr/>
          </p:nvSpPr>
          <p:spPr bwMode="auto">
            <a:xfrm>
              <a:off x="1500165" y="2500306"/>
              <a:ext cx="1714511" cy="442633"/>
            </a:xfrm>
            <a:prstGeom prst="wedgeRoundRectCallout">
              <a:avLst>
                <a:gd name="adj1" fmla="val -37625"/>
                <a:gd name="adj2" fmla="val 71505"/>
                <a:gd name="adj3" fmla="val 16667"/>
              </a:avLst>
            </a:prstGeom>
            <a:solidFill>
              <a:schemeClr val="bg1"/>
            </a:solidFill>
            <a:ln w="12700">
              <a:solidFill>
                <a:schemeClr val="tx1"/>
              </a:solidFill>
              <a:miter lim="800000"/>
              <a:headEnd/>
              <a:tailEnd/>
            </a:ln>
          </p:spPr>
          <p:txBody>
            <a:bodyPr wrap="square" lIns="91404" tIns="45700" rIns="91404" bIns="45700">
              <a:spAutoFit/>
            </a:bodyPr>
            <a:lstStyle/>
            <a:p>
              <a:r>
                <a:rPr lang="ja-JP" altLang="en-US" sz="2000" b="0" dirty="0">
                  <a:solidFill>
                    <a:srgbClr val="0066CC"/>
                  </a:solidFill>
                </a:rPr>
                <a:t>被参照メンバ</a:t>
              </a:r>
              <a:endParaRPr lang="en-US" altLang="ja-JP" sz="2000" b="0" dirty="0">
                <a:solidFill>
                  <a:srgbClr val="0066CC"/>
                </a:solidFill>
              </a:endParaRPr>
            </a:p>
          </p:txBody>
        </p:sp>
        <p:sp>
          <p:nvSpPr>
            <p:cNvPr id="23" name="角丸四角形吹き出し 22"/>
            <p:cNvSpPr/>
            <p:nvPr/>
          </p:nvSpPr>
          <p:spPr>
            <a:xfrm>
              <a:off x="1785918" y="3357551"/>
              <a:ext cx="1428758" cy="428639"/>
            </a:xfrm>
            <a:prstGeom prst="wedgeRoundRectCallout">
              <a:avLst>
                <a:gd name="adj1" fmla="val -59730"/>
                <a:gd name="adj2" fmla="val -1485"/>
                <a:gd name="adj3" fmla="val 16667"/>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r>
                <a:rPr lang="ja-JP" altLang="en-US" sz="2000" b="0" dirty="0">
                  <a:solidFill>
                    <a:srgbClr val="0066CC"/>
                  </a:solidFill>
                </a:rPr>
                <a:t>参照メンバ</a:t>
              </a:r>
            </a:p>
          </p:txBody>
        </p:sp>
      </p:grpSp>
      <p:grpSp>
        <p:nvGrpSpPr>
          <p:cNvPr id="7" name="グループ化 28"/>
          <p:cNvGrpSpPr>
            <a:grpSpLocks/>
          </p:cNvGrpSpPr>
          <p:nvPr/>
        </p:nvGrpSpPr>
        <p:grpSpPr bwMode="auto">
          <a:xfrm>
            <a:off x="6072199" y="3714752"/>
            <a:ext cx="2733696" cy="1643062"/>
            <a:chOff x="3404325" y="3214686"/>
            <a:chExt cx="2603150" cy="1643074"/>
          </a:xfrm>
        </p:grpSpPr>
        <p:sp>
          <p:nvSpPr>
            <p:cNvPr id="18472" name="Rectangle 19"/>
            <p:cNvSpPr>
              <a:spLocks noChangeArrowheads="1"/>
            </p:cNvSpPr>
            <p:nvPr/>
          </p:nvSpPr>
          <p:spPr bwMode="auto">
            <a:xfrm>
              <a:off x="3435707" y="3214686"/>
              <a:ext cx="2571768" cy="1643074"/>
            </a:xfrm>
            <a:prstGeom prst="rect">
              <a:avLst/>
            </a:prstGeom>
            <a:solidFill>
              <a:schemeClr val="bg1"/>
            </a:solidFill>
            <a:ln w="9525">
              <a:solidFill>
                <a:schemeClr val="tx1"/>
              </a:solidFill>
              <a:miter lim="800000"/>
              <a:headEnd/>
              <a:tailEnd/>
            </a:ln>
          </p:spPr>
          <p:txBody>
            <a:bodyPr wrap="none" anchor="ctr"/>
            <a:lstStyle/>
            <a:p>
              <a:r>
                <a:rPr lang="en-US" altLang="ja-JP" sz="1600"/>
                <a:t>class A{</a:t>
              </a:r>
            </a:p>
            <a:p>
              <a:r>
                <a:rPr lang="ja-JP" altLang="en-US" sz="1600">
                  <a:solidFill>
                    <a:srgbClr val="FF0000"/>
                  </a:solidFill>
                </a:rPr>
                <a:t>　</a:t>
              </a:r>
              <a:r>
                <a:rPr lang="en-US" altLang="ja-JP" sz="1600"/>
                <a:t>private Type memberA ;</a:t>
              </a:r>
            </a:p>
            <a:p>
              <a:r>
                <a:rPr lang="en-US" altLang="ja-JP" sz="1600"/>
                <a:t>} </a:t>
              </a:r>
            </a:p>
            <a:p>
              <a:r>
                <a:rPr lang="en-US" altLang="ja-JP" sz="1600"/>
                <a:t>class B{</a:t>
              </a:r>
            </a:p>
            <a:p>
              <a:r>
                <a:rPr lang="en-US" altLang="ja-JP" sz="1600"/>
                <a:t>    memberB;</a:t>
              </a:r>
            </a:p>
            <a:p>
              <a:r>
                <a:rPr lang="en-US" altLang="ja-JP" sz="1600"/>
                <a:t>} </a:t>
              </a:r>
            </a:p>
          </p:txBody>
        </p:sp>
        <p:sp>
          <p:nvSpPr>
            <p:cNvPr id="11" name="正方形/長方形 10"/>
            <p:cNvSpPr/>
            <p:nvPr/>
          </p:nvSpPr>
          <p:spPr>
            <a:xfrm>
              <a:off x="3578594" y="3571876"/>
              <a:ext cx="2351093" cy="285752"/>
            </a:xfrm>
            <a:prstGeom prst="rect">
              <a:avLst/>
            </a:prstGeom>
            <a:solidFill>
              <a:srgbClr val="00B0F0">
                <a:alpha val="12000"/>
              </a:srgbClr>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sp>
          <p:nvSpPr>
            <p:cNvPr id="12" name="正方形/長方形 11"/>
            <p:cNvSpPr/>
            <p:nvPr/>
          </p:nvSpPr>
          <p:spPr>
            <a:xfrm>
              <a:off x="3650031" y="4313244"/>
              <a:ext cx="1136653" cy="306389"/>
            </a:xfrm>
            <a:prstGeom prst="rect">
              <a:avLst/>
            </a:prstGeom>
            <a:solidFill>
              <a:srgbClr val="FFFF99">
                <a:alpha val="20000"/>
              </a:srgbClr>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cxnSp>
          <p:nvCxnSpPr>
            <p:cNvPr id="18" name="カギ線コネクタ 17"/>
            <p:cNvCxnSpPr>
              <a:stCxn id="12" idx="1"/>
              <a:endCxn id="11" idx="1"/>
            </p:cNvCxnSpPr>
            <p:nvPr/>
          </p:nvCxnSpPr>
          <p:spPr>
            <a:xfrm rot="10800000">
              <a:off x="3578594" y="3714752"/>
              <a:ext cx="71437" cy="752480"/>
            </a:xfrm>
            <a:prstGeom prst="bentConnector3">
              <a:avLst>
                <a:gd name="adj1" fmla="val 419998"/>
              </a:avLst>
            </a:prstGeom>
            <a:ln w="28575">
              <a:solidFill>
                <a:schemeClr val="tx1"/>
              </a:solidFill>
              <a:prstDash val="sysDash"/>
              <a:tailEnd type="stealth" w="lg" len="lg"/>
            </a:ln>
          </p:spPr>
          <p:style>
            <a:lnRef idx="1">
              <a:schemeClr val="accent1"/>
            </a:lnRef>
            <a:fillRef idx="0">
              <a:schemeClr val="accent1"/>
            </a:fillRef>
            <a:effectRef idx="0">
              <a:schemeClr val="accent1"/>
            </a:effectRef>
            <a:fontRef idx="minor">
              <a:schemeClr val="tx1"/>
            </a:fontRef>
          </p:style>
        </p:cxnSp>
        <p:sp>
          <p:nvSpPr>
            <p:cNvPr id="25" name="十字形 24"/>
            <p:cNvSpPr/>
            <p:nvPr/>
          </p:nvSpPr>
          <p:spPr>
            <a:xfrm rot="2611696">
              <a:off x="3404325" y="4350314"/>
              <a:ext cx="285751" cy="285752"/>
            </a:xfrm>
            <a:prstGeom prst="plus">
              <a:avLst>
                <a:gd name="adj" fmla="val 40534"/>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sp>
        <p:nvSpPr>
          <p:cNvPr id="31" name="正方形/長方形 30"/>
          <p:cNvSpPr/>
          <p:nvPr/>
        </p:nvSpPr>
        <p:spPr>
          <a:xfrm>
            <a:off x="6643719" y="2928938"/>
            <a:ext cx="1143000" cy="2857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32" name="正方形/長方形 31"/>
          <p:cNvSpPr/>
          <p:nvPr/>
        </p:nvSpPr>
        <p:spPr>
          <a:xfrm>
            <a:off x="6715156" y="2071688"/>
            <a:ext cx="1000125" cy="2857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cxnSp>
        <p:nvCxnSpPr>
          <p:cNvPr id="34" name="直線矢印コネクタ 33"/>
          <p:cNvCxnSpPr/>
          <p:nvPr/>
        </p:nvCxnSpPr>
        <p:spPr>
          <a:xfrm rot="5400000">
            <a:off x="6930263" y="2499511"/>
            <a:ext cx="571500" cy="1587"/>
          </a:xfrm>
          <a:prstGeom prst="straightConnector1">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graphicFrame>
        <p:nvGraphicFramePr>
          <p:cNvPr id="36" name="表 35"/>
          <p:cNvGraphicFramePr>
            <a:graphicFrameLocks noGrp="1"/>
          </p:cNvGraphicFramePr>
          <p:nvPr/>
        </p:nvGraphicFramePr>
        <p:xfrm>
          <a:off x="714348" y="3643320"/>
          <a:ext cx="4714908" cy="2428886"/>
        </p:xfrm>
        <a:graphic>
          <a:graphicData uri="http://schemas.openxmlformats.org/drawingml/2006/table">
            <a:tbl>
              <a:tblPr bandRow="1">
                <a:tableStyleId>{8799B23B-EC83-4686-B30A-512413B5E67A}</a:tableStyleId>
              </a:tblPr>
              <a:tblGrid>
                <a:gridCol w="2901482"/>
                <a:gridCol w="1813426"/>
              </a:tblGrid>
              <a:tr h="404813">
                <a:tc>
                  <a:txBody>
                    <a:bodyPr/>
                    <a:lstStyle/>
                    <a:p>
                      <a:pPr algn="ctr"/>
                      <a:r>
                        <a:rPr kumimoji="1" lang="ja-JP" altLang="en-US" dirty="0" smtClean="0"/>
                        <a:t>移動元クラス</a:t>
                      </a:r>
                      <a:endParaRPr kumimoji="1" lang="ja-JP" altLang="en-US" dirty="0"/>
                    </a:p>
                  </a:txBody>
                  <a:tcPr/>
                </a:tc>
                <a:tc>
                  <a:txBody>
                    <a:bodyPr/>
                    <a:lstStyle/>
                    <a:p>
                      <a:pPr algn="ctr"/>
                      <a:r>
                        <a:rPr kumimoji="1" lang="en-US" altLang="ja-JP" dirty="0" smtClean="0"/>
                        <a:t>A</a:t>
                      </a:r>
                      <a:endParaRPr kumimoji="1" lang="ja-JP" altLang="en-US" dirty="0"/>
                    </a:p>
                  </a:txBody>
                  <a:tcPr/>
                </a:tc>
              </a:tr>
              <a:tr h="404813">
                <a:tc>
                  <a:txBody>
                    <a:bodyPr/>
                    <a:lstStyle/>
                    <a:p>
                      <a:pPr algn="ctr"/>
                      <a:r>
                        <a:rPr kumimoji="1" lang="ja-JP" altLang="en-US" dirty="0" smtClean="0"/>
                        <a:t>移動先クラス</a:t>
                      </a:r>
                      <a:endParaRPr kumimoji="1" lang="ja-JP" altLang="en-US" dirty="0"/>
                    </a:p>
                  </a:txBody>
                  <a:tcPr/>
                </a:tc>
                <a:tc>
                  <a:txBody>
                    <a:bodyPr/>
                    <a:lstStyle/>
                    <a:p>
                      <a:pPr algn="ctr"/>
                      <a:r>
                        <a:rPr kumimoji="1" lang="en-US" altLang="ja-JP" dirty="0" smtClean="0"/>
                        <a:t>B</a:t>
                      </a:r>
                      <a:endParaRPr kumimoji="1" lang="ja-JP" altLang="en-US" dirty="0"/>
                    </a:p>
                  </a:txBody>
                  <a:tcPr/>
                </a:tc>
              </a:tr>
              <a:tr h="404815">
                <a:tc>
                  <a:txBody>
                    <a:bodyPr/>
                    <a:lstStyle/>
                    <a:p>
                      <a:pPr algn="ctr"/>
                      <a:r>
                        <a:rPr kumimoji="1" lang="ja-JP" altLang="en-US" dirty="0" smtClean="0"/>
                        <a:t>被参照メンバ</a:t>
                      </a:r>
                      <a:endParaRPr kumimoji="1" lang="ja-JP" altLang="en-US" dirty="0"/>
                    </a:p>
                  </a:txBody>
                  <a:tcPr/>
                </a:tc>
                <a:tc>
                  <a:txBody>
                    <a:bodyPr/>
                    <a:lstStyle/>
                    <a:p>
                      <a:pPr algn="ctr"/>
                      <a:r>
                        <a:rPr kumimoji="1" lang="en-US" altLang="ja-JP" dirty="0" err="1" smtClean="0"/>
                        <a:t>memberA</a:t>
                      </a:r>
                      <a:endParaRPr kumimoji="1" lang="ja-JP" altLang="en-US" dirty="0"/>
                    </a:p>
                  </a:txBody>
                  <a:tcPr/>
                </a:tc>
              </a:tr>
              <a:tr h="404815">
                <a:tc>
                  <a:txBody>
                    <a:bodyPr/>
                    <a:lstStyle/>
                    <a:p>
                      <a:pPr algn="ctr"/>
                      <a:r>
                        <a:rPr kumimoji="1" lang="ja-JP" altLang="en-US" dirty="0" smtClean="0"/>
                        <a:t>被参照メンバの所属クラス</a:t>
                      </a:r>
                      <a:endParaRPr kumimoji="1" lang="ja-JP" altLang="en-US" dirty="0"/>
                    </a:p>
                  </a:txBody>
                  <a:tcPr/>
                </a:tc>
                <a:tc>
                  <a:txBody>
                    <a:bodyPr/>
                    <a:lstStyle/>
                    <a:p>
                      <a:pPr algn="ctr"/>
                      <a:r>
                        <a:rPr kumimoji="1" lang="en-US" altLang="ja-JP" dirty="0" smtClean="0"/>
                        <a:t>A</a:t>
                      </a:r>
                      <a:endParaRPr kumimoji="1" lang="ja-JP" altLang="en-US" dirty="0"/>
                    </a:p>
                  </a:txBody>
                  <a:tcPr/>
                </a:tc>
              </a:tr>
              <a:tr h="404815">
                <a:tc>
                  <a:txBody>
                    <a:bodyPr/>
                    <a:lstStyle/>
                    <a:p>
                      <a:pPr algn="ctr"/>
                      <a:r>
                        <a:rPr kumimoji="1" lang="ja-JP" altLang="en-US" dirty="0" smtClean="0"/>
                        <a:t>参照メンバ</a:t>
                      </a:r>
                      <a:endParaRPr kumimoji="1" lang="ja-JP" altLang="en-US" dirty="0"/>
                    </a:p>
                  </a:txBody>
                  <a:tcPr/>
                </a:tc>
                <a:tc>
                  <a:txBody>
                    <a:bodyPr/>
                    <a:lstStyle/>
                    <a:p>
                      <a:pPr algn="ctr"/>
                      <a:r>
                        <a:rPr kumimoji="1" lang="en-US" altLang="ja-JP" dirty="0" err="1" smtClean="0"/>
                        <a:t>memberB</a:t>
                      </a:r>
                      <a:endParaRPr kumimoji="1" lang="ja-JP" altLang="en-US" dirty="0"/>
                    </a:p>
                  </a:txBody>
                  <a:tcPr/>
                </a:tc>
              </a:tr>
              <a:tr h="404815">
                <a:tc>
                  <a:txBody>
                    <a:bodyPr/>
                    <a:lstStyle/>
                    <a:p>
                      <a:pPr algn="ctr"/>
                      <a:r>
                        <a:rPr kumimoji="1" lang="ja-JP" altLang="en-US" dirty="0" smtClean="0"/>
                        <a:t>参照メンバの所属クラス</a:t>
                      </a:r>
                      <a:endParaRPr kumimoji="1" lang="ja-JP" altLang="en-US" dirty="0"/>
                    </a:p>
                  </a:txBody>
                  <a:tcPr/>
                </a:tc>
                <a:tc>
                  <a:txBody>
                    <a:bodyPr/>
                    <a:lstStyle/>
                    <a:p>
                      <a:pPr algn="ctr"/>
                      <a:r>
                        <a:rPr kumimoji="1" lang="en-US" altLang="ja-JP" dirty="0" smtClean="0"/>
                        <a:t>B</a:t>
                      </a:r>
                      <a:endParaRPr kumimoji="1" lang="ja-JP" altLang="en-US" dirty="0"/>
                    </a:p>
                  </a:txBody>
                  <a:tcPr/>
                </a:tc>
              </a:tr>
            </a:tbl>
          </a:graphicData>
        </a:graphic>
      </p:graphicFrame>
      <p:sp>
        <p:nvSpPr>
          <p:cNvPr id="18471" name="角丸四角形吹き出し 36"/>
          <p:cNvSpPr>
            <a:spLocks noChangeArrowheads="1"/>
          </p:cNvSpPr>
          <p:nvPr/>
        </p:nvSpPr>
        <p:spPr bwMode="auto">
          <a:xfrm>
            <a:off x="7358082" y="2285992"/>
            <a:ext cx="1643063" cy="428625"/>
          </a:xfrm>
          <a:prstGeom prst="wedgeRoundRectCallout">
            <a:avLst>
              <a:gd name="adj1" fmla="val -10940"/>
              <a:gd name="adj2" fmla="val -41454"/>
              <a:gd name="adj3" fmla="val 16667"/>
            </a:avLst>
          </a:prstGeom>
          <a:solidFill>
            <a:srgbClr val="FFFF99"/>
          </a:solidFill>
          <a:ln w="9525" algn="ctr">
            <a:solidFill>
              <a:schemeClr val="tx1"/>
            </a:solidFill>
            <a:round/>
            <a:headEnd/>
            <a:tailEnd/>
          </a:ln>
        </p:spPr>
        <p:txBody>
          <a:bodyPr/>
          <a:lstStyle/>
          <a:p>
            <a:r>
              <a:rPr lang="ja-JP" altLang="en-US"/>
              <a:t>メンバの移動</a:t>
            </a:r>
          </a:p>
        </p:txBody>
      </p:sp>
      <p:sp>
        <p:nvSpPr>
          <p:cNvPr id="27" name="テキスト ボックス 21"/>
          <p:cNvSpPr>
            <a:spLocks noChangeArrowheads="1"/>
          </p:cNvSpPr>
          <p:nvPr/>
        </p:nvSpPr>
        <p:spPr bwMode="auto">
          <a:xfrm>
            <a:off x="6929454" y="3357562"/>
            <a:ext cx="1714512" cy="442630"/>
          </a:xfrm>
          <a:prstGeom prst="wedgeRoundRectCallout">
            <a:avLst>
              <a:gd name="adj1" fmla="val -41949"/>
              <a:gd name="adj2" fmla="val 75227"/>
              <a:gd name="adj3" fmla="val 16667"/>
            </a:avLst>
          </a:prstGeom>
          <a:solidFill>
            <a:schemeClr val="bg1"/>
          </a:solidFill>
          <a:ln w="12700">
            <a:solidFill>
              <a:schemeClr val="tx1"/>
            </a:solidFill>
            <a:miter lim="800000"/>
            <a:headEnd/>
            <a:tailEnd/>
          </a:ln>
        </p:spPr>
        <p:txBody>
          <a:bodyPr wrap="square" lIns="91404" tIns="45700" rIns="91404" bIns="45700">
            <a:spAutoFit/>
          </a:bodyPr>
          <a:lstStyle/>
          <a:p>
            <a:r>
              <a:rPr lang="ja-JP" altLang="en-US" sz="2000" b="0" dirty="0" smtClean="0">
                <a:solidFill>
                  <a:srgbClr val="0066CC"/>
                </a:solidFill>
              </a:rPr>
              <a:t>移動元</a:t>
            </a:r>
            <a:r>
              <a:rPr lang="ja-JP" altLang="en-US" sz="2000" b="0" dirty="0">
                <a:solidFill>
                  <a:srgbClr val="0066CC"/>
                </a:solidFill>
              </a:rPr>
              <a:t>クラス</a:t>
            </a:r>
            <a:endParaRPr lang="en-US" altLang="ja-JP" sz="2000" b="0" dirty="0">
              <a:solidFill>
                <a:srgbClr val="0066CC"/>
              </a:solidFill>
            </a:endParaRPr>
          </a:p>
        </p:txBody>
      </p:sp>
      <p:sp>
        <p:nvSpPr>
          <p:cNvPr id="28" name="テキスト ボックス 21"/>
          <p:cNvSpPr>
            <a:spLocks noChangeArrowheads="1"/>
          </p:cNvSpPr>
          <p:nvPr/>
        </p:nvSpPr>
        <p:spPr bwMode="auto">
          <a:xfrm>
            <a:off x="7358082" y="4286256"/>
            <a:ext cx="1714512" cy="442630"/>
          </a:xfrm>
          <a:prstGeom prst="wedgeRoundRectCallout">
            <a:avLst>
              <a:gd name="adj1" fmla="val -65493"/>
              <a:gd name="adj2" fmla="val 32421"/>
              <a:gd name="adj3" fmla="val 16667"/>
            </a:avLst>
          </a:prstGeom>
          <a:solidFill>
            <a:schemeClr val="bg1"/>
          </a:solidFill>
          <a:ln w="12700">
            <a:solidFill>
              <a:schemeClr val="tx1"/>
            </a:solidFill>
            <a:miter lim="800000"/>
            <a:headEnd/>
            <a:tailEnd/>
          </a:ln>
        </p:spPr>
        <p:txBody>
          <a:bodyPr wrap="square" lIns="91404" tIns="45700" rIns="91404" bIns="45700">
            <a:spAutoFit/>
          </a:bodyPr>
          <a:lstStyle/>
          <a:p>
            <a:r>
              <a:rPr lang="ja-JP" altLang="en-US" sz="2000" b="0" dirty="0" smtClean="0">
                <a:solidFill>
                  <a:srgbClr val="0066CC"/>
                </a:solidFill>
              </a:rPr>
              <a:t>移動先クラス</a:t>
            </a:r>
            <a:endParaRPr lang="en-US" altLang="ja-JP" sz="2000" b="0" dirty="0">
              <a:solidFill>
                <a:srgbClr val="0066CC"/>
              </a:solidFill>
            </a:endParaRPr>
          </a:p>
        </p:txBody>
      </p:sp>
      <p:sp>
        <p:nvSpPr>
          <p:cNvPr id="29" name="Rectangle 104"/>
          <p:cNvSpPr>
            <a:spLocks noChangeArrowheads="1"/>
          </p:cNvSpPr>
          <p:nvPr/>
        </p:nvSpPr>
        <p:spPr bwMode="auto">
          <a:xfrm>
            <a:off x="6072166" y="5429264"/>
            <a:ext cx="3000428" cy="507996"/>
          </a:xfrm>
          <a:prstGeom prst="rect">
            <a:avLst/>
          </a:prstGeom>
          <a:noFill/>
          <a:ln w="0">
            <a:noFill/>
            <a:miter lim="800000"/>
            <a:headEnd/>
            <a:tailEnd/>
          </a:ln>
        </p:spPr>
        <p:txBody>
          <a:bodyPr wrap="none" anchor="ctr"/>
          <a:lstStyle/>
          <a:p>
            <a:pPr>
              <a:buClr>
                <a:srgbClr val="C00000"/>
              </a:buClr>
            </a:pPr>
            <a:r>
              <a:rPr lang="en-US" altLang="ja-JP" sz="2400" b="0" dirty="0" err="1" smtClean="0"/>
              <a:t>A.memberA</a:t>
            </a:r>
            <a:r>
              <a:rPr lang="ja-JP" altLang="en-US" sz="2400" b="0" dirty="0" smtClean="0"/>
              <a:t>は不可視</a:t>
            </a:r>
            <a:endParaRPr lang="ja-JP" altLang="en-US" sz="2400" b="0" dirty="0"/>
          </a:p>
        </p:txBody>
      </p:sp>
      <p:sp>
        <p:nvSpPr>
          <p:cNvPr id="30" name="十字形 29"/>
          <p:cNvSpPr/>
          <p:nvPr/>
        </p:nvSpPr>
        <p:spPr bwMode="auto">
          <a:xfrm rot="2611696">
            <a:off x="5774091" y="5559817"/>
            <a:ext cx="285750" cy="285750"/>
          </a:xfrm>
          <a:prstGeom prst="plus">
            <a:avLst>
              <a:gd name="adj" fmla="val 40534"/>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タイトル 1"/>
          <p:cNvSpPr>
            <a:spLocks noGrp="1"/>
          </p:cNvSpPr>
          <p:nvPr>
            <p:ph type="title"/>
          </p:nvPr>
        </p:nvSpPr>
        <p:spPr>
          <a:xfrm>
            <a:off x="214313" y="214313"/>
            <a:ext cx="8715375" cy="868362"/>
          </a:xfrm>
        </p:spPr>
        <p:txBody>
          <a:bodyPr/>
          <a:lstStyle/>
          <a:p>
            <a:r>
              <a:rPr lang="ja-JP" altLang="en-US" smtClean="0"/>
              <a:t>提案手法の処理概要</a:t>
            </a:r>
            <a:endParaRPr lang="ja-JP" altLang="en-US" dirty="0" smtClean="0"/>
          </a:p>
        </p:txBody>
      </p:sp>
      <p:sp>
        <p:nvSpPr>
          <p:cNvPr id="3" name="コンテンツ プレースホルダ 2"/>
          <p:cNvSpPr>
            <a:spLocks noGrp="1"/>
          </p:cNvSpPr>
          <p:nvPr>
            <p:ph idx="1"/>
          </p:nvPr>
        </p:nvSpPr>
        <p:spPr>
          <a:xfrm>
            <a:off x="214313" y="1143000"/>
            <a:ext cx="8715375" cy="5143500"/>
          </a:xfrm>
        </p:spPr>
        <p:txBody>
          <a:bodyPr rtlCol="0">
            <a:normAutofit/>
          </a:bodyPr>
          <a:lstStyle/>
          <a:p>
            <a:pPr marL="514350" indent="-514350" fontAlgn="auto">
              <a:spcAft>
                <a:spcPts val="0"/>
              </a:spcAft>
              <a:buFont typeface="+mj-lt"/>
              <a:buAutoNum type="arabicPeriod"/>
              <a:defRPr/>
            </a:pPr>
            <a:r>
              <a:rPr lang="ja-JP" altLang="en-US" dirty="0" smtClean="0">
                <a:solidFill>
                  <a:schemeClr val="tx1">
                    <a:lumMod val="50000"/>
                    <a:lumOff val="50000"/>
                  </a:schemeClr>
                </a:solidFill>
              </a:rPr>
              <a:t>編集ステップ導出のために以下の情報を取得</a:t>
            </a:r>
            <a:endParaRPr lang="en-US" altLang="ja-JP" dirty="0" smtClean="0">
              <a:solidFill>
                <a:schemeClr val="tx1">
                  <a:lumMod val="50000"/>
                  <a:lumOff val="50000"/>
                </a:schemeClr>
              </a:solidFill>
            </a:endParaRPr>
          </a:p>
          <a:p>
            <a:pPr marL="514350" indent="-514350" fontAlgn="auto">
              <a:spcAft>
                <a:spcPts val="0"/>
              </a:spcAft>
              <a:buFont typeface="+mj-lt"/>
              <a:buAutoNum type="arabicPeriod"/>
              <a:defRPr/>
            </a:pPr>
            <a:r>
              <a:rPr lang="ja-JP" altLang="en-US" dirty="0" smtClean="0"/>
              <a:t>コンパイルエラーを解決する編集ステップを導出</a:t>
            </a:r>
            <a:endParaRPr lang="en-US" altLang="ja-JP" dirty="0" smtClean="0"/>
          </a:p>
          <a:p>
            <a:pPr marL="514350" indent="-514350" fontAlgn="auto">
              <a:spcAft>
                <a:spcPts val="0"/>
              </a:spcAft>
              <a:buFont typeface="+mj-lt"/>
              <a:buAutoNum type="arabicPeriod"/>
              <a:defRPr/>
            </a:pPr>
            <a:r>
              <a:rPr lang="ja-JP" altLang="en-US" dirty="0" smtClean="0">
                <a:solidFill>
                  <a:schemeClr val="tx1">
                    <a:lumMod val="50000"/>
                    <a:lumOff val="50000"/>
                  </a:schemeClr>
                </a:solidFill>
              </a:rPr>
              <a:t>コンパイルエラーを含むソースコードに各編集ステップを適用</a:t>
            </a:r>
            <a:endParaRPr lang="en-US" altLang="ja-JP" dirty="0" smtClean="0">
              <a:solidFill>
                <a:schemeClr val="tx1">
                  <a:lumMod val="50000"/>
                  <a:lumOff val="50000"/>
                </a:schemeClr>
              </a:solidFill>
            </a:endParaRPr>
          </a:p>
          <a:p>
            <a:pPr marL="514350" indent="-514350" fontAlgn="auto">
              <a:spcAft>
                <a:spcPts val="0"/>
              </a:spcAft>
              <a:buFont typeface="+mj-lt"/>
              <a:buAutoNum type="arabicPeriod"/>
              <a:defRPr/>
            </a:pPr>
            <a:r>
              <a:rPr lang="ja-JP" altLang="en-US" dirty="0" smtClean="0">
                <a:solidFill>
                  <a:schemeClr val="tx1">
                    <a:lumMod val="50000"/>
                    <a:lumOff val="50000"/>
                  </a:schemeClr>
                </a:solidFill>
              </a:rPr>
              <a:t>編集ステップを適用したソースコードで参照切れを含むソースコードについて</a:t>
            </a:r>
            <a:r>
              <a:rPr lang="en-US" altLang="ja-JP" dirty="0" smtClean="0">
                <a:solidFill>
                  <a:schemeClr val="tx1">
                    <a:lumMod val="50000"/>
                    <a:lumOff val="50000"/>
                  </a:schemeClr>
                </a:solidFill>
              </a:rPr>
              <a:t>1</a:t>
            </a:r>
            <a:r>
              <a:rPr lang="ja-JP" altLang="en-US" dirty="0" smtClean="0">
                <a:solidFill>
                  <a:schemeClr val="tx1">
                    <a:lumMod val="50000"/>
                    <a:lumOff val="50000"/>
                  </a:schemeClr>
                </a:solidFill>
              </a:rPr>
              <a:t>～</a:t>
            </a:r>
            <a:r>
              <a:rPr lang="en-US" altLang="ja-JP" dirty="0" smtClean="0">
                <a:solidFill>
                  <a:schemeClr val="tx1">
                    <a:lumMod val="50000"/>
                    <a:lumOff val="50000"/>
                  </a:schemeClr>
                </a:solidFill>
              </a:rPr>
              <a:t>3</a:t>
            </a:r>
            <a:r>
              <a:rPr lang="ja-JP" altLang="en-US" dirty="0" smtClean="0">
                <a:solidFill>
                  <a:schemeClr val="tx1">
                    <a:lumMod val="50000"/>
                    <a:lumOff val="50000"/>
                  </a:schemeClr>
                </a:solidFill>
              </a:rPr>
              <a:t>の処理を</a:t>
            </a:r>
            <a:r>
              <a:rPr lang="ja-JP" altLang="en-US" dirty="0" smtClean="0">
                <a:solidFill>
                  <a:schemeClr val="tx1">
                    <a:lumMod val="50000"/>
                    <a:lumOff val="50000"/>
                  </a:schemeClr>
                </a:solidFill>
              </a:rPr>
              <a:t>行う</a:t>
            </a:r>
            <a:endParaRPr lang="en-US" altLang="ja-JP" dirty="0" smtClean="0">
              <a:solidFill>
                <a:schemeClr val="tx1">
                  <a:lumMod val="50000"/>
                  <a:lumOff val="50000"/>
                </a:schemeClr>
              </a:solidFill>
            </a:endParaRPr>
          </a:p>
        </p:txBody>
      </p:sp>
      <p:sp>
        <p:nvSpPr>
          <p:cNvPr id="4" name="日付プレースホルダ 3"/>
          <p:cNvSpPr>
            <a:spLocks noGrp="1"/>
          </p:cNvSpPr>
          <p:nvPr>
            <p:ph type="dt" sz="quarter" idx="10"/>
          </p:nvPr>
        </p:nvSpPr>
        <p:spPr/>
        <p:txBody>
          <a:bodyPr/>
          <a:lstStyle/>
          <a:p>
            <a:pPr>
              <a:defRPr/>
            </a:pPr>
            <a:endParaRPr lang="en-US" altLang="ja-JP"/>
          </a:p>
        </p:txBody>
      </p:sp>
      <p:sp>
        <p:nvSpPr>
          <p:cNvPr id="17413" name="フッター プレースホルダ 4"/>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r>
              <a:rPr lang="en-US" altLang="ja-JP" smtClean="0"/>
              <a:t>Software Engineering Laboratory,  Department of Computer Science,  Graduate School of Information Science and Technology,  Osaka University</a:t>
            </a:r>
            <a:endParaRPr lang="en-US" altLang="ja-JP"/>
          </a:p>
        </p:txBody>
      </p:sp>
      <p:sp>
        <p:nvSpPr>
          <p:cNvPr id="6" name="スライド番号プレースホルダ 5"/>
          <p:cNvSpPr>
            <a:spLocks noGrp="1"/>
          </p:cNvSpPr>
          <p:nvPr>
            <p:ph type="sldNum" sz="quarter" idx="12"/>
          </p:nvPr>
        </p:nvSpPr>
        <p:spPr/>
        <p:txBody>
          <a:bodyPr/>
          <a:lstStyle/>
          <a:p>
            <a:pPr>
              <a:defRPr/>
            </a:pPr>
            <a:fld id="{BB099555-6116-4729-A5C8-A7944849CEDA}" type="slidenum">
              <a:rPr lang="en-US" altLang="ja-JP" smtClean="0"/>
              <a:pPr>
                <a:defRPr/>
              </a:pPr>
              <a:t>15</a:t>
            </a:fld>
            <a:endParaRPr lang="en-US" altLang="ja-JP"/>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タイトル 1"/>
          <p:cNvSpPr>
            <a:spLocks noGrp="1"/>
          </p:cNvSpPr>
          <p:nvPr>
            <p:ph type="title"/>
          </p:nvPr>
        </p:nvSpPr>
        <p:spPr>
          <a:xfrm>
            <a:off x="214313" y="214313"/>
            <a:ext cx="8715375" cy="868362"/>
          </a:xfrm>
        </p:spPr>
        <p:txBody>
          <a:bodyPr/>
          <a:lstStyle/>
          <a:p>
            <a:r>
              <a:rPr lang="ja-JP" altLang="en-US" dirty="0" smtClean="0"/>
              <a:t>編集ステップの導出（</a:t>
            </a:r>
            <a:r>
              <a:rPr lang="en-US" altLang="ja-JP" dirty="0" smtClean="0"/>
              <a:t>1/3</a:t>
            </a:r>
            <a:r>
              <a:rPr lang="ja-JP" altLang="en-US" dirty="0" smtClean="0"/>
              <a:t>）</a:t>
            </a:r>
          </a:p>
        </p:txBody>
      </p:sp>
      <p:sp>
        <p:nvSpPr>
          <p:cNvPr id="19459" name="コンテンツ プレースホルダ 2"/>
          <p:cNvSpPr>
            <a:spLocks noGrp="1"/>
          </p:cNvSpPr>
          <p:nvPr>
            <p:ph idx="1"/>
          </p:nvPr>
        </p:nvSpPr>
        <p:spPr>
          <a:xfrm>
            <a:off x="214313" y="1143000"/>
            <a:ext cx="8715375" cy="642938"/>
          </a:xfrm>
        </p:spPr>
        <p:txBody>
          <a:bodyPr/>
          <a:lstStyle/>
          <a:p>
            <a:pPr marL="342900" lvl="1" indent="-342900">
              <a:buClr>
                <a:srgbClr val="0066CC"/>
              </a:buClr>
              <a:buFont typeface="Wingdings" pitchFamily="2" charset="2"/>
              <a:buChar char="n"/>
            </a:pPr>
            <a:r>
              <a:rPr lang="ja-JP" altLang="en-US" smtClean="0"/>
              <a:t>被参照メンバの修飾子の変更</a:t>
            </a:r>
            <a:endParaRPr lang="en-US" altLang="ja-JP" smtClean="0"/>
          </a:p>
        </p:txBody>
      </p:sp>
      <p:sp>
        <p:nvSpPr>
          <p:cNvPr id="4" name="日付プレースホルダ 3"/>
          <p:cNvSpPr>
            <a:spLocks noGrp="1"/>
          </p:cNvSpPr>
          <p:nvPr>
            <p:ph type="dt" sz="quarter" idx="10"/>
          </p:nvPr>
        </p:nvSpPr>
        <p:spPr/>
        <p:txBody>
          <a:bodyPr/>
          <a:lstStyle/>
          <a:p>
            <a:pPr>
              <a:defRPr/>
            </a:pPr>
            <a:endParaRPr lang="en-US" altLang="ja-JP"/>
          </a:p>
        </p:txBody>
      </p:sp>
      <p:sp>
        <p:nvSpPr>
          <p:cNvPr id="19461" name="フッター プレースホルダ 4"/>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p>
            <a:pPr>
              <a:defRPr/>
            </a:pPr>
            <a:fld id="{5F944AB6-1FEB-43FE-9F50-8AD1366D3066}" type="slidenum">
              <a:rPr lang="en-US" altLang="ja-JP"/>
              <a:pPr>
                <a:defRPr/>
              </a:pPr>
              <a:t>16</a:t>
            </a:fld>
            <a:endParaRPr lang="en-US" altLang="ja-JP"/>
          </a:p>
        </p:txBody>
      </p:sp>
      <p:sp>
        <p:nvSpPr>
          <p:cNvPr id="8" name="右矢印 7"/>
          <p:cNvSpPr/>
          <p:nvPr/>
        </p:nvSpPr>
        <p:spPr>
          <a:xfrm rot="5400000">
            <a:off x="6972301" y="3386137"/>
            <a:ext cx="271462" cy="214313"/>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dirty="0">
              <a:solidFill>
                <a:schemeClr val="tx1"/>
              </a:solidFill>
            </a:endParaRPr>
          </a:p>
        </p:txBody>
      </p:sp>
      <p:grpSp>
        <p:nvGrpSpPr>
          <p:cNvPr id="2" name="グループ化 16"/>
          <p:cNvGrpSpPr>
            <a:grpSpLocks/>
          </p:cNvGrpSpPr>
          <p:nvPr/>
        </p:nvGrpSpPr>
        <p:grpSpPr bwMode="auto">
          <a:xfrm>
            <a:off x="5798771" y="1643063"/>
            <a:ext cx="2578467" cy="1643062"/>
            <a:chOff x="3429001" y="3214686"/>
            <a:chExt cx="2578474" cy="1643074"/>
          </a:xfrm>
        </p:grpSpPr>
        <p:sp>
          <p:nvSpPr>
            <p:cNvPr id="19502" name="Rectangle 19"/>
            <p:cNvSpPr>
              <a:spLocks noChangeArrowheads="1"/>
            </p:cNvSpPr>
            <p:nvPr/>
          </p:nvSpPr>
          <p:spPr bwMode="auto">
            <a:xfrm>
              <a:off x="3435707" y="3214686"/>
              <a:ext cx="2571768" cy="1643074"/>
            </a:xfrm>
            <a:prstGeom prst="rect">
              <a:avLst/>
            </a:prstGeom>
            <a:solidFill>
              <a:schemeClr val="bg1"/>
            </a:solidFill>
            <a:ln w="9525">
              <a:solidFill>
                <a:schemeClr val="tx1"/>
              </a:solidFill>
              <a:miter lim="800000"/>
              <a:headEnd/>
              <a:tailEnd/>
            </a:ln>
          </p:spPr>
          <p:txBody>
            <a:bodyPr wrap="none" anchor="ctr"/>
            <a:lstStyle/>
            <a:p>
              <a:r>
                <a:rPr lang="en-US" altLang="ja-JP" sz="1600" dirty="0"/>
                <a:t>class A{</a:t>
              </a:r>
              <a:endParaRPr lang="en-US" altLang="ja-JP" sz="1600" dirty="0">
                <a:solidFill>
                  <a:srgbClr val="FF0000"/>
                </a:solidFill>
              </a:endParaRPr>
            </a:p>
            <a:p>
              <a:r>
                <a:rPr lang="ja-JP" altLang="en-US" sz="1600" dirty="0">
                  <a:solidFill>
                    <a:srgbClr val="FF0000"/>
                  </a:solidFill>
                </a:rPr>
                <a:t>　</a:t>
              </a:r>
              <a:r>
                <a:rPr lang="en-US" altLang="ja-JP" sz="1600" dirty="0"/>
                <a:t>private</a:t>
              </a:r>
              <a:r>
                <a:rPr lang="en-US" altLang="ja-JP" sz="1600" dirty="0">
                  <a:solidFill>
                    <a:srgbClr val="FF0000"/>
                  </a:solidFill>
                </a:rPr>
                <a:t> </a:t>
              </a:r>
              <a:r>
                <a:rPr lang="en-US" altLang="ja-JP" sz="1600" dirty="0"/>
                <a:t>Type </a:t>
              </a:r>
              <a:r>
                <a:rPr lang="en-US" altLang="ja-JP" sz="1600" dirty="0" err="1"/>
                <a:t>memberA</a:t>
              </a:r>
              <a:r>
                <a:rPr lang="en-US" altLang="ja-JP" sz="1600" dirty="0"/>
                <a:t> ;</a:t>
              </a:r>
            </a:p>
            <a:p>
              <a:r>
                <a:rPr lang="en-US" altLang="ja-JP" sz="1600" dirty="0"/>
                <a:t>} </a:t>
              </a:r>
            </a:p>
            <a:p>
              <a:r>
                <a:rPr lang="en-US" altLang="ja-JP" sz="1600" dirty="0"/>
                <a:t>class B{</a:t>
              </a:r>
            </a:p>
            <a:p>
              <a:r>
                <a:rPr lang="en-US" altLang="ja-JP" sz="1600" dirty="0"/>
                <a:t>    </a:t>
              </a:r>
              <a:r>
                <a:rPr lang="en-US" altLang="ja-JP" sz="1600" dirty="0" err="1"/>
                <a:t>memberB</a:t>
              </a:r>
              <a:r>
                <a:rPr lang="en-US" altLang="ja-JP" sz="1600" dirty="0"/>
                <a:t>;</a:t>
              </a:r>
            </a:p>
            <a:p>
              <a:r>
                <a:rPr lang="en-US" altLang="ja-JP" sz="1600" dirty="0"/>
                <a:t>} </a:t>
              </a:r>
            </a:p>
          </p:txBody>
        </p:sp>
        <p:sp>
          <p:nvSpPr>
            <p:cNvPr id="19" name="正方形/長方形 18"/>
            <p:cNvSpPr/>
            <p:nvPr/>
          </p:nvSpPr>
          <p:spPr>
            <a:xfrm>
              <a:off x="3578594" y="3571876"/>
              <a:ext cx="2351093" cy="285752"/>
            </a:xfrm>
            <a:prstGeom prst="rect">
              <a:avLst/>
            </a:prstGeom>
            <a:solidFill>
              <a:srgbClr val="00B0F0">
                <a:alpha val="12000"/>
              </a:srgbClr>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sp>
          <p:nvSpPr>
            <p:cNvPr id="20" name="正方形/長方形 19"/>
            <p:cNvSpPr/>
            <p:nvPr/>
          </p:nvSpPr>
          <p:spPr>
            <a:xfrm>
              <a:off x="3650031" y="4313244"/>
              <a:ext cx="1136653" cy="306389"/>
            </a:xfrm>
            <a:prstGeom prst="rect">
              <a:avLst/>
            </a:prstGeom>
            <a:solidFill>
              <a:srgbClr val="FFFF99">
                <a:alpha val="20000"/>
              </a:srgbClr>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cxnSp>
          <p:nvCxnSpPr>
            <p:cNvPr id="21" name="カギ線コネクタ 20"/>
            <p:cNvCxnSpPr>
              <a:stCxn id="20" idx="1"/>
              <a:endCxn id="19" idx="1"/>
            </p:cNvCxnSpPr>
            <p:nvPr/>
          </p:nvCxnSpPr>
          <p:spPr>
            <a:xfrm rot="10800000">
              <a:off x="3578594" y="3714752"/>
              <a:ext cx="71437" cy="752480"/>
            </a:xfrm>
            <a:prstGeom prst="bentConnector3">
              <a:avLst>
                <a:gd name="adj1" fmla="val 419998"/>
              </a:avLst>
            </a:prstGeom>
            <a:ln w="28575">
              <a:solidFill>
                <a:schemeClr val="tx1"/>
              </a:solidFill>
              <a:prstDash val="sysDash"/>
              <a:tailEnd type="stealth" w="lg" len="lg"/>
            </a:ln>
          </p:spPr>
          <p:style>
            <a:lnRef idx="1">
              <a:schemeClr val="accent1"/>
            </a:lnRef>
            <a:fillRef idx="0">
              <a:schemeClr val="accent1"/>
            </a:fillRef>
            <a:effectRef idx="0">
              <a:schemeClr val="accent1"/>
            </a:effectRef>
            <a:fontRef idx="minor">
              <a:schemeClr val="tx1"/>
            </a:fontRef>
          </p:style>
        </p:cxnSp>
        <p:sp>
          <p:nvSpPr>
            <p:cNvPr id="22" name="十字形 21"/>
            <p:cNvSpPr/>
            <p:nvPr/>
          </p:nvSpPr>
          <p:spPr>
            <a:xfrm rot="2611696">
              <a:off x="3429001" y="4345366"/>
              <a:ext cx="285751" cy="285752"/>
            </a:xfrm>
            <a:prstGeom prst="plus">
              <a:avLst>
                <a:gd name="adj" fmla="val 40534"/>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grpSp>
        <p:nvGrpSpPr>
          <p:cNvPr id="3" name="グループ化 26"/>
          <p:cNvGrpSpPr>
            <a:grpSpLocks/>
          </p:cNvGrpSpPr>
          <p:nvPr/>
        </p:nvGrpSpPr>
        <p:grpSpPr bwMode="auto">
          <a:xfrm>
            <a:off x="5805476" y="3714750"/>
            <a:ext cx="2571762" cy="1643063"/>
            <a:chOff x="3435707" y="3214686"/>
            <a:chExt cx="2571768" cy="1643074"/>
          </a:xfrm>
        </p:grpSpPr>
        <p:sp>
          <p:nvSpPr>
            <p:cNvPr id="19498" name="Rectangle 19"/>
            <p:cNvSpPr>
              <a:spLocks noChangeArrowheads="1"/>
            </p:cNvSpPr>
            <p:nvPr/>
          </p:nvSpPr>
          <p:spPr bwMode="auto">
            <a:xfrm>
              <a:off x="3435707" y="3214686"/>
              <a:ext cx="2571768" cy="1643074"/>
            </a:xfrm>
            <a:prstGeom prst="rect">
              <a:avLst/>
            </a:prstGeom>
            <a:solidFill>
              <a:schemeClr val="bg1"/>
            </a:solidFill>
            <a:ln w="9525">
              <a:solidFill>
                <a:schemeClr val="tx1"/>
              </a:solidFill>
              <a:miter lim="800000"/>
              <a:headEnd/>
              <a:tailEnd/>
            </a:ln>
          </p:spPr>
          <p:txBody>
            <a:bodyPr wrap="none" anchor="ctr"/>
            <a:lstStyle/>
            <a:p>
              <a:r>
                <a:rPr lang="en-US" altLang="ja-JP" sz="1600" dirty="0"/>
                <a:t>class A{</a:t>
              </a:r>
              <a:endParaRPr lang="en-US" altLang="ja-JP" sz="1600" dirty="0">
                <a:solidFill>
                  <a:srgbClr val="FF0000"/>
                </a:solidFill>
              </a:endParaRPr>
            </a:p>
            <a:p>
              <a:r>
                <a:rPr lang="ja-JP" altLang="en-US" sz="1600" dirty="0">
                  <a:solidFill>
                    <a:srgbClr val="FF0000"/>
                  </a:solidFill>
                </a:rPr>
                <a:t>　</a:t>
              </a:r>
              <a:r>
                <a:rPr lang="en-US" altLang="ja-JP" sz="1600" dirty="0"/>
                <a:t>public</a:t>
              </a:r>
              <a:r>
                <a:rPr lang="en-US" altLang="ja-JP" sz="1600" dirty="0">
                  <a:solidFill>
                    <a:srgbClr val="FF0000"/>
                  </a:solidFill>
                </a:rPr>
                <a:t> </a:t>
              </a:r>
              <a:r>
                <a:rPr lang="en-US" altLang="ja-JP" sz="1600" dirty="0"/>
                <a:t>Type </a:t>
              </a:r>
              <a:r>
                <a:rPr lang="en-US" altLang="ja-JP" sz="1600" dirty="0" err="1"/>
                <a:t>memberA</a:t>
              </a:r>
              <a:r>
                <a:rPr lang="en-US" altLang="ja-JP" sz="1600" dirty="0"/>
                <a:t> ;</a:t>
              </a:r>
            </a:p>
            <a:p>
              <a:r>
                <a:rPr lang="en-US" altLang="ja-JP" sz="1600" dirty="0"/>
                <a:t>} </a:t>
              </a:r>
            </a:p>
            <a:p>
              <a:r>
                <a:rPr lang="en-US" altLang="ja-JP" sz="1600" dirty="0"/>
                <a:t>class B{</a:t>
              </a:r>
            </a:p>
            <a:p>
              <a:r>
                <a:rPr lang="en-US" altLang="ja-JP" sz="1600" dirty="0"/>
                <a:t>    </a:t>
              </a:r>
              <a:r>
                <a:rPr lang="en-US" altLang="ja-JP" sz="1600" dirty="0" err="1"/>
                <a:t>memberB</a:t>
              </a:r>
              <a:r>
                <a:rPr lang="en-US" altLang="ja-JP" sz="1600" dirty="0"/>
                <a:t>;</a:t>
              </a:r>
            </a:p>
            <a:p>
              <a:r>
                <a:rPr lang="en-US" altLang="ja-JP" sz="1600" dirty="0"/>
                <a:t>} </a:t>
              </a:r>
            </a:p>
          </p:txBody>
        </p:sp>
        <p:sp>
          <p:nvSpPr>
            <p:cNvPr id="29" name="正方形/長方形 28"/>
            <p:cNvSpPr/>
            <p:nvPr/>
          </p:nvSpPr>
          <p:spPr>
            <a:xfrm>
              <a:off x="3578594" y="3571876"/>
              <a:ext cx="2351092" cy="285752"/>
            </a:xfrm>
            <a:prstGeom prst="rect">
              <a:avLst/>
            </a:prstGeom>
            <a:solidFill>
              <a:srgbClr val="00B0F0">
                <a:alpha val="12000"/>
              </a:srgbClr>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sp>
          <p:nvSpPr>
            <p:cNvPr id="30" name="正方形/長方形 29"/>
            <p:cNvSpPr/>
            <p:nvPr/>
          </p:nvSpPr>
          <p:spPr>
            <a:xfrm>
              <a:off x="3650032" y="4313243"/>
              <a:ext cx="1136653" cy="306390"/>
            </a:xfrm>
            <a:prstGeom prst="rect">
              <a:avLst/>
            </a:prstGeom>
            <a:solidFill>
              <a:srgbClr val="FFFF99">
                <a:alpha val="20000"/>
              </a:srgbClr>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cxnSp>
          <p:nvCxnSpPr>
            <p:cNvPr id="31" name="カギ線コネクタ 30"/>
            <p:cNvCxnSpPr>
              <a:stCxn id="30" idx="1"/>
              <a:endCxn id="29" idx="1"/>
            </p:cNvCxnSpPr>
            <p:nvPr/>
          </p:nvCxnSpPr>
          <p:spPr>
            <a:xfrm rot="10800000">
              <a:off x="3578594" y="3714752"/>
              <a:ext cx="71437" cy="752480"/>
            </a:xfrm>
            <a:prstGeom prst="bentConnector3">
              <a:avLst>
                <a:gd name="adj1" fmla="val 419998"/>
              </a:avLst>
            </a:prstGeom>
            <a:ln w="28575">
              <a:solidFill>
                <a:schemeClr val="tx1"/>
              </a:solidFill>
              <a:prstDash val="solid"/>
              <a:tailEnd type="stealth" w="lg" len="lg"/>
            </a:ln>
          </p:spPr>
          <p:style>
            <a:lnRef idx="1">
              <a:schemeClr val="accent1"/>
            </a:lnRef>
            <a:fillRef idx="0">
              <a:schemeClr val="accent1"/>
            </a:fillRef>
            <a:effectRef idx="0">
              <a:schemeClr val="accent1"/>
            </a:effectRef>
            <a:fontRef idx="minor">
              <a:schemeClr val="tx1"/>
            </a:fontRef>
          </p:style>
        </p:cxnSp>
      </p:grpSp>
      <p:sp>
        <p:nvSpPr>
          <p:cNvPr id="36" name="正方形/長方形 35"/>
          <p:cNvSpPr/>
          <p:nvPr/>
        </p:nvSpPr>
        <p:spPr>
          <a:xfrm>
            <a:off x="357192" y="2928938"/>
            <a:ext cx="4929188" cy="571500"/>
          </a:xfrm>
          <a:prstGeom prst="rect">
            <a:avLst/>
          </a:prstGeom>
          <a:noFill/>
          <a:ln>
            <a:solidFill>
              <a:srgbClr val="0066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9494" name="Text Box 10"/>
          <p:cNvSpPr txBox="1">
            <a:spLocks noChangeArrowheads="1"/>
          </p:cNvSpPr>
          <p:nvPr/>
        </p:nvSpPr>
        <p:spPr bwMode="auto">
          <a:xfrm>
            <a:off x="285750" y="5429250"/>
            <a:ext cx="5486400" cy="523875"/>
          </a:xfrm>
          <a:prstGeom prst="rect">
            <a:avLst/>
          </a:prstGeom>
          <a:noFill/>
          <a:ln w="9525">
            <a:noFill/>
            <a:miter lim="800000"/>
            <a:headEnd/>
            <a:tailEnd/>
          </a:ln>
        </p:spPr>
        <p:txBody>
          <a:bodyPr wrap="none">
            <a:spAutoFit/>
          </a:bodyPr>
          <a:lstStyle/>
          <a:p>
            <a:r>
              <a:rPr lang="en-US" altLang="ja-JP" sz="2800" b="0">
                <a:solidFill>
                  <a:srgbClr val="0066CC"/>
                </a:solidFill>
              </a:rPr>
              <a:t>memberA</a:t>
            </a:r>
            <a:r>
              <a:rPr lang="ja-JP" altLang="en-US" sz="2800" b="0">
                <a:solidFill>
                  <a:srgbClr val="0066CC"/>
                </a:solidFill>
              </a:rPr>
              <a:t>の修飾子を</a:t>
            </a:r>
            <a:r>
              <a:rPr lang="en-US" altLang="ja-JP" sz="2800" b="0">
                <a:solidFill>
                  <a:srgbClr val="0066CC"/>
                </a:solidFill>
              </a:rPr>
              <a:t>public</a:t>
            </a:r>
            <a:r>
              <a:rPr lang="ja-JP" altLang="en-US" sz="2800" b="0">
                <a:solidFill>
                  <a:srgbClr val="0066CC"/>
                </a:solidFill>
              </a:rPr>
              <a:t>に変更</a:t>
            </a:r>
          </a:p>
        </p:txBody>
      </p:sp>
      <p:sp>
        <p:nvSpPr>
          <p:cNvPr id="19495" name="Rectangle 113"/>
          <p:cNvSpPr>
            <a:spLocks noChangeArrowheads="1"/>
          </p:cNvSpPr>
          <p:nvPr/>
        </p:nvSpPr>
        <p:spPr bwMode="auto">
          <a:xfrm>
            <a:off x="357188" y="5143500"/>
            <a:ext cx="1571625" cy="357188"/>
          </a:xfrm>
          <a:prstGeom prst="rect">
            <a:avLst/>
          </a:prstGeom>
          <a:solidFill>
            <a:srgbClr val="99CCFF">
              <a:alpha val="50195"/>
            </a:srgbClr>
          </a:solidFill>
          <a:ln w="0">
            <a:noFill/>
            <a:miter lim="800000"/>
            <a:headEnd/>
            <a:tailEnd/>
          </a:ln>
        </p:spPr>
        <p:txBody>
          <a:bodyPr wrap="none" anchor="ctr"/>
          <a:lstStyle/>
          <a:p>
            <a:pPr algn="ctr"/>
            <a:r>
              <a:rPr lang="ja-JP" altLang="en-US" sz="2000" b="0"/>
              <a:t>編集ステップ</a:t>
            </a:r>
          </a:p>
        </p:txBody>
      </p:sp>
      <p:sp>
        <p:nvSpPr>
          <p:cNvPr id="26" name="テキスト ボックス 21"/>
          <p:cNvSpPr>
            <a:spLocks noChangeArrowheads="1"/>
          </p:cNvSpPr>
          <p:nvPr/>
        </p:nvSpPr>
        <p:spPr bwMode="auto">
          <a:xfrm>
            <a:off x="7286656" y="1486172"/>
            <a:ext cx="1714500" cy="442630"/>
          </a:xfrm>
          <a:prstGeom prst="wedgeRoundRectCallout">
            <a:avLst>
              <a:gd name="adj1" fmla="val -37625"/>
              <a:gd name="adj2" fmla="val 71505"/>
              <a:gd name="adj3" fmla="val 16667"/>
            </a:avLst>
          </a:prstGeom>
          <a:solidFill>
            <a:schemeClr val="bg1"/>
          </a:solidFill>
          <a:ln w="12700">
            <a:solidFill>
              <a:schemeClr val="tx1"/>
            </a:solidFill>
            <a:miter lim="800000"/>
            <a:headEnd/>
            <a:tailEnd/>
          </a:ln>
        </p:spPr>
        <p:txBody>
          <a:bodyPr wrap="square" lIns="91404" tIns="45700" rIns="91404" bIns="45700">
            <a:spAutoFit/>
          </a:bodyPr>
          <a:lstStyle/>
          <a:p>
            <a:r>
              <a:rPr lang="ja-JP" altLang="en-US" sz="2000" b="0" dirty="0">
                <a:solidFill>
                  <a:srgbClr val="0066CC"/>
                </a:solidFill>
              </a:rPr>
              <a:t>被参照メンバ</a:t>
            </a:r>
            <a:endParaRPr lang="en-US" altLang="ja-JP" sz="2000" b="0" dirty="0">
              <a:solidFill>
                <a:srgbClr val="0066CC"/>
              </a:solidFill>
            </a:endParaRPr>
          </a:p>
        </p:txBody>
      </p:sp>
      <p:graphicFrame>
        <p:nvGraphicFramePr>
          <p:cNvPr id="27" name="表 26"/>
          <p:cNvGraphicFramePr>
            <a:graphicFrameLocks noGrp="1"/>
          </p:cNvGraphicFramePr>
          <p:nvPr/>
        </p:nvGraphicFramePr>
        <p:xfrm>
          <a:off x="428596" y="2214560"/>
          <a:ext cx="4714908" cy="2428886"/>
        </p:xfrm>
        <a:graphic>
          <a:graphicData uri="http://schemas.openxmlformats.org/drawingml/2006/table">
            <a:tbl>
              <a:tblPr bandRow="1">
                <a:tableStyleId>{8799B23B-EC83-4686-B30A-512413B5E67A}</a:tableStyleId>
              </a:tblPr>
              <a:tblGrid>
                <a:gridCol w="2901482"/>
                <a:gridCol w="1813426"/>
              </a:tblGrid>
              <a:tr h="404813">
                <a:tc>
                  <a:txBody>
                    <a:bodyPr/>
                    <a:lstStyle/>
                    <a:p>
                      <a:pPr algn="ctr"/>
                      <a:r>
                        <a:rPr kumimoji="1" lang="ja-JP" altLang="en-US" dirty="0" smtClean="0"/>
                        <a:t>移動元クラス</a:t>
                      </a:r>
                      <a:endParaRPr kumimoji="1" lang="ja-JP" altLang="en-US" dirty="0"/>
                    </a:p>
                  </a:txBody>
                  <a:tcPr/>
                </a:tc>
                <a:tc>
                  <a:txBody>
                    <a:bodyPr/>
                    <a:lstStyle/>
                    <a:p>
                      <a:pPr algn="ctr"/>
                      <a:r>
                        <a:rPr kumimoji="1" lang="en-US" altLang="ja-JP" dirty="0" smtClean="0"/>
                        <a:t>A</a:t>
                      </a:r>
                      <a:endParaRPr kumimoji="1" lang="ja-JP" altLang="en-US" dirty="0"/>
                    </a:p>
                  </a:txBody>
                  <a:tcPr/>
                </a:tc>
              </a:tr>
              <a:tr h="404813">
                <a:tc>
                  <a:txBody>
                    <a:bodyPr/>
                    <a:lstStyle/>
                    <a:p>
                      <a:pPr algn="ctr"/>
                      <a:r>
                        <a:rPr kumimoji="1" lang="ja-JP" altLang="en-US" dirty="0" smtClean="0"/>
                        <a:t>移動先クラス</a:t>
                      </a:r>
                      <a:endParaRPr kumimoji="1" lang="ja-JP" altLang="en-US" dirty="0"/>
                    </a:p>
                  </a:txBody>
                  <a:tcPr/>
                </a:tc>
                <a:tc>
                  <a:txBody>
                    <a:bodyPr/>
                    <a:lstStyle/>
                    <a:p>
                      <a:pPr algn="ctr"/>
                      <a:r>
                        <a:rPr kumimoji="1" lang="en-US" altLang="ja-JP" dirty="0" smtClean="0"/>
                        <a:t>B</a:t>
                      </a:r>
                      <a:endParaRPr kumimoji="1" lang="ja-JP" altLang="en-US" dirty="0"/>
                    </a:p>
                  </a:txBody>
                  <a:tcPr/>
                </a:tc>
              </a:tr>
              <a:tr h="404815">
                <a:tc>
                  <a:txBody>
                    <a:bodyPr/>
                    <a:lstStyle/>
                    <a:p>
                      <a:pPr algn="ctr"/>
                      <a:r>
                        <a:rPr kumimoji="1" lang="ja-JP" altLang="en-US" dirty="0" smtClean="0"/>
                        <a:t>被参照メンバ</a:t>
                      </a:r>
                      <a:endParaRPr kumimoji="1" lang="ja-JP" altLang="en-US" dirty="0"/>
                    </a:p>
                  </a:txBody>
                  <a:tcPr/>
                </a:tc>
                <a:tc>
                  <a:txBody>
                    <a:bodyPr/>
                    <a:lstStyle/>
                    <a:p>
                      <a:pPr algn="ctr"/>
                      <a:r>
                        <a:rPr kumimoji="1" lang="en-US" altLang="ja-JP" dirty="0" err="1" smtClean="0"/>
                        <a:t>memberA</a:t>
                      </a:r>
                      <a:endParaRPr kumimoji="1" lang="ja-JP" altLang="en-US" dirty="0"/>
                    </a:p>
                  </a:txBody>
                  <a:tcPr/>
                </a:tc>
              </a:tr>
              <a:tr h="404815">
                <a:tc>
                  <a:txBody>
                    <a:bodyPr/>
                    <a:lstStyle/>
                    <a:p>
                      <a:pPr algn="ctr"/>
                      <a:r>
                        <a:rPr kumimoji="1" lang="ja-JP" altLang="en-US" dirty="0" smtClean="0"/>
                        <a:t>被参照メンバの所属クラス</a:t>
                      </a:r>
                      <a:endParaRPr kumimoji="1" lang="ja-JP" altLang="en-US" dirty="0"/>
                    </a:p>
                  </a:txBody>
                  <a:tcPr/>
                </a:tc>
                <a:tc>
                  <a:txBody>
                    <a:bodyPr/>
                    <a:lstStyle/>
                    <a:p>
                      <a:pPr algn="ctr"/>
                      <a:r>
                        <a:rPr kumimoji="1" lang="en-US" altLang="ja-JP" dirty="0" smtClean="0"/>
                        <a:t>A</a:t>
                      </a:r>
                      <a:endParaRPr kumimoji="1" lang="ja-JP" altLang="en-US" dirty="0"/>
                    </a:p>
                  </a:txBody>
                  <a:tcPr/>
                </a:tc>
              </a:tr>
              <a:tr h="404815">
                <a:tc>
                  <a:txBody>
                    <a:bodyPr/>
                    <a:lstStyle/>
                    <a:p>
                      <a:pPr algn="ctr"/>
                      <a:r>
                        <a:rPr kumimoji="1" lang="ja-JP" altLang="en-US" dirty="0" smtClean="0"/>
                        <a:t>参照メンバ</a:t>
                      </a:r>
                      <a:endParaRPr kumimoji="1" lang="ja-JP" altLang="en-US" dirty="0"/>
                    </a:p>
                  </a:txBody>
                  <a:tcPr/>
                </a:tc>
                <a:tc>
                  <a:txBody>
                    <a:bodyPr/>
                    <a:lstStyle/>
                    <a:p>
                      <a:pPr algn="ctr"/>
                      <a:r>
                        <a:rPr kumimoji="1" lang="en-US" altLang="ja-JP" dirty="0" err="1" smtClean="0"/>
                        <a:t>memberB</a:t>
                      </a:r>
                      <a:endParaRPr kumimoji="1" lang="ja-JP" altLang="en-US" dirty="0"/>
                    </a:p>
                  </a:txBody>
                  <a:tcPr/>
                </a:tc>
              </a:tr>
              <a:tr h="404815">
                <a:tc>
                  <a:txBody>
                    <a:bodyPr/>
                    <a:lstStyle/>
                    <a:p>
                      <a:pPr algn="ctr"/>
                      <a:r>
                        <a:rPr kumimoji="1" lang="ja-JP" altLang="en-US" dirty="0" smtClean="0"/>
                        <a:t>参照メンバの所属クラス</a:t>
                      </a:r>
                      <a:endParaRPr kumimoji="1" lang="ja-JP" altLang="en-US" dirty="0"/>
                    </a:p>
                  </a:txBody>
                  <a:tcPr/>
                </a:tc>
                <a:tc>
                  <a:txBody>
                    <a:bodyPr/>
                    <a:lstStyle/>
                    <a:p>
                      <a:pPr algn="ctr"/>
                      <a:r>
                        <a:rPr kumimoji="1" lang="en-US" altLang="ja-JP" dirty="0" smtClean="0"/>
                        <a:t>B</a:t>
                      </a:r>
                      <a:endParaRPr kumimoji="1" lang="ja-JP" altLang="en-US" dirty="0"/>
                    </a:p>
                  </a:txBody>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2" name="表 31"/>
          <p:cNvGraphicFramePr>
            <a:graphicFrameLocks noGrp="1"/>
          </p:cNvGraphicFramePr>
          <p:nvPr/>
        </p:nvGraphicFramePr>
        <p:xfrm>
          <a:off x="428596" y="2214560"/>
          <a:ext cx="4714908" cy="2428886"/>
        </p:xfrm>
        <a:graphic>
          <a:graphicData uri="http://schemas.openxmlformats.org/drawingml/2006/table">
            <a:tbl>
              <a:tblPr bandRow="1">
                <a:tableStyleId>{8799B23B-EC83-4686-B30A-512413B5E67A}</a:tableStyleId>
              </a:tblPr>
              <a:tblGrid>
                <a:gridCol w="2901482"/>
                <a:gridCol w="1813426"/>
              </a:tblGrid>
              <a:tr h="404813">
                <a:tc>
                  <a:txBody>
                    <a:bodyPr/>
                    <a:lstStyle/>
                    <a:p>
                      <a:pPr algn="ctr"/>
                      <a:r>
                        <a:rPr kumimoji="1" lang="ja-JP" altLang="en-US" dirty="0" smtClean="0"/>
                        <a:t>移動元クラス</a:t>
                      </a:r>
                      <a:endParaRPr kumimoji="1" lang="ja-JP" altLang="en-US" dirty="0"/>
                    </a:p>
                  </a:txBody>
                  <a:tcPr/>
                </a:tc>
                <a:tc>
                  <a:txBody>
                    <a:bodyPr/>
                    <a:lstStyle/>
                    <a:p>
                      <a:pPr algn="ctr"/>
                      <a:r>
                        <a:rPr kumimoji="1" lang="en-US" altLang="ja-JP" dirty="0" smtClean="0"/>
                        <a:t>A</a:t>
                      </a:r>
                      <a:endParaRPr kumimoji="1" lang="ja-JP" altLang="en-US" dirty="0"/>
                    </a:p>
                  </a:txBody>
                  <a:tcPr/>
                </a:tc>
              </a:tr>
              <a:tr h="404813">
                <a:tc>
                  <a:txBody>
                    <a:bodyPr/>
                    <a:lstStyle/>
                    <a:p>
                      <a:pPr algn="ctr"/>
                      <a:r>
                        <a:rPr kumimoji="1" lang="ja-JP" altLang="en-US" dirty="0" smtClean="0"/>
                        <a:t>移動先クラス</a:t>
                      </a:r>
                      <a:endParaRPr kumimoji="1" lang="ja-JP" altLang="en-US" dirty="0"/>
                    </a:p>
                  </a:txBody>
                  <a:tcPr/>
                </a:tc>
                <a:tc>
                  <a:txBody>
                    <a:bodyPr/>
                    <a:lstStyle/>
                    <a:p>
                      <a:pPr algn="ctr"/>
                      <a:r>
                        <a:rPr kumimoji="1" lang="en-US" altLang="ja-JP" dirty="0" smtClean="0"/>
                        <a:t>B</a:t>
                      </a:r>
                      <a:endParaRPr kumimoji="1" lang="ja-JP" altLang="en-US" dirty="0"/>
                    </a:p>
                  </a:txBody>
                  <a:tcPr/>
                </a:tc>
              </a:tr>
              <a:tr h="404815">
                <a:tc>
                  <a:txBody>
                    <a:bodyPr/>
                    <a:lstStyle/>
                    <a:p>
                      <a:pPr algn="ctr"/>
                      <a:r>
                        <a:rPr kumimoji="1" lang="ja-JP" altLang="en-US" dirty="0" smtClean="0"/>
                        <a:t>被参照メンバ</a:t>
                      </a:r>
                      <a:endParaRPr kumimoji="1" lang="ja-JP" altLang="en-US" dirty="0"/>
                    </a:p>
                  </a:txBody>
                  <a:tcPr/>
                </a:tc>
                <a:tc>
                  <a:txBody>
                    <a:bodyPr/>
                    <a:lstStyle/>
                    <a:p>
                      <a:pPr algn="ctr"/>
                      <a:r>
                        <a:rPr kumimoji="1" lang="en-US" altLang="ja-JP" dirty="0" err="1" smtClean="0"/>
                        <a:t>memberA</a:t>
                      </a:r>
                      <a:endParaRPr kumimoji="1" lang="ja-JP" altLang="en-US" dirty="0"/>
                    </a:p>
                  </a:txBody>
                  <a:tcPr/>
                </a:tc>
              </a:tr>
              <a:tr h="404815">
                <a:tc>
                  <a:txBody>
                    <a:bodyPr/>
                    <a:lstStyle/>
                    <a:p>
                      <a:pPr algn="ctr"/>
                      <a:r>
                        <a:rPr kumimoji="1" lang="ja-JP" altLang="en-US" dirty="0" smtClean="0"/>
                        <a:t>被参照メンバの所属クラス</a:t>
                      </a:r>
                      <a:endParaRPr kumimoji="1" lang="ja-JP" altLang="en-US" dirty="0"/>
                    </a:p>
                  </a:txBody>
                  <a:tcPr/>
                </a:tc>
                <a:tc>
                  <a:txBody>
                    <a:bodyPr/>
                    <a:lstStyle/>
                    <a:p>
                      <a:pPr algn="ctr"/>
                      <a:r>
                        <a:rPr kumimoji="1" lang="en-US" altLang="ja-JP" dirty="0" smtClean="0"/>
                        <a:t>A</a:t>
                      </a:r>
                      <a:endParaRPr kumimoji="1" lang="ja-JP" altLang="en-US" dirty="0"/>
                    </a:p>
                  </a:txBody>
                  <a:tcPr/>
                </a:tc>
              </a:tr>
              <a:tr h="404815">
                <a:tc>
                  <a:txBody>
                    <a:bodyPr/>
                    <a:lstStyle/>
                    <a:p>
                      <a:pPr algn="ctr"/>
                      <a:r>
                        <a:rPr kumimoji="1" lang="ja-JP" altLang="en-US" dirty="0" smtClean="0"/>
                        <a:t>参照メンバ</a:t>
                      </a:r>
                      <a:endParaRPr kumimoji="1" lang="ja-JP" altLang="en-US" dirty="0"/>
                    </a:p>
                  </a:txBody>
                  <a:tcPr/>
                </a:tc>
                <a:tc>
                  <a:txBody>
                    <a:bodyPr/>
                    <a:lstStyle/>
                    <a:p>
                      <a:pPr algn="ctr"/>
                      <a:r>
                        <a:rPr kumimoji="1" lang="en-US" altLang="ja-JP" dirty="0" err="1" smtClean="0"/>
                        <a:t>memberB</a:t>
                      </a:r>
                      <a:endParaRPr kumimoji="1" lang="ja-JP" altLang="en-US" dirty="0"/>
                    </a:p>
                  </a:txBody>
                  <a:tcPr/>
                </a:tc>
              </a:tr>
              <a:tr h="404815">
                <a:tc>
                  <a:txBody>
                    <a:bodyPr/>
                    <a:lstStyle/>
                    <a:p>
                      <a:pPr algn="ctr"/>
                      <a:r>
                        <a:rPr kumimoji="1" lang="ja-JP" altLang="en-US" dirty="0" smtClean="0"/>
                        <a:t>参照メンバの所属クラス</a:t>
                      </a:r>
                      <a:endParaRPr kumimoji="1" lang="ja-JP" altLang="en-US" dirty="0"/>
                    </a:p>
                  </a:txBody>
                  <a:tcPr/>
                </a:tc>
                <a:tc>
                  <a:txBody>
                    <a:bodyPr/>
                    <a:lstStyle/>
                    <a:p>
                      <a:pPr algn="ctr"/>
                      <a:r>
                        <a:rPr kumimoji="1" lang="en-US" altLang="ja-JP" dirty="0" smtClean="0"/>
                        <a:t>B</a:t>
                      </a:r>
                      <a:endParaRPr kumimoji="1" lang="ja-JP" altLang="en-US" dirty="0"/>
                    </a:p>
                  </a:txBody>
                  <a:tcPr/>
                </a:tc>
              </a:tr>
            </a:tbl>
          </a:graphicData>
        </a:graphic>
      </p:graphicFrame>
      <p:sp>
        <p:nvSpPr>
          <p:cNvPr id="20482" name="タイトル 1"/>
          <p:cNvSpPr>
            <a:spLocks noGrp="1"/>
          </p:cNvSpPr>
          <p:nvPr>
            <p:ph type="title"/>
          </p:nvPr>
        </p:nvSpPr>
        <p:spPr>
          <a:xfrm>
            <a:off x="214313" y="214313"/>
            <a:ext cx="8715375" cy="868362"/>
          </a:xfrm>
        </p:spPr>
        <p:txBody>
          <a:bodyPr/>
          <a:lstStyle/>
          <a:p>
            <a:r>
              <a:rPr lang="ja-JP" altLang="en-US" dirty="0" smtClean="0"/>
              <a:t>編集ステップの導出（</a:t>
            </a:r>
            <a:r>
              <a:rPr lang="en-US" altLang="ja-JP" dirty="0" smtClean="0"/>
              <a:t>2/3</a:t>
            </a:r>
            <a:r>
              <a:rPr lang="ja-JP" altLang="en-US" dirty="0" smtClean="0"/>
              <a:t>）</a:t>
            </a:r>
          </a:p>
        </p:txBody>
      </p:sp>
      <p:sp>
        <p:nvSpPr>
          <p:cNvPr id="20483" name="コンテンツ プレースホルダ 2"/>
          <p:cNvSpPr>
            <a:spLocks noGrp="1"/>
          </p:cNvSpPr>
          <p:nvPr>
            <p:ph idx="1"/>
          </p:nvPr>
        </p:nvSpPr>
        <p:spPr>
          <a:xfrm>
            <a:off x="214313" y="1071546"/>
            <a:ext cx="8715375" cy="571500"/>
          </a:xfrm>
        </p:spPr>
        <p:txBody>
          <a:bodyPr/>
          <a:lstStyle/>
          <a:p>
            <a:r>
              <a:rPr lang="ja-JP" altLang="en-US" dirty="0" smtClean="0"/>
              <a:t>移動元クラスから移動先クラスへメンバの移動</a:t>
            </a:r>
          </a:p>
        </p:txBody>
      </p:sp>
      <p:sp>
        <p:nvSpPr>
          <p:cNvPr id="4" name="日付プレースホルダ 3"/>
          <p:cNvSpPr>
            <a:spLocks noGrp="1"/>
          </p:cNvSpPr>
          <p:nvPr>
            <p:ph type="dt" sz="quarter" idx="10"/>
          </p:nvPr>
        </p:nvSpPr>
        <p:spPr/>
        <p:txBody>
          <a:bodyPr/>
          <a:lstStyle/>
          <a:p>
            <a:pPr>
              <a:defRPr/>
            </a:pPr>
            <a:endParaRPr lang="en-US" altLang="ja-JP"/>
          </a:p>
        </p:txBody>
      </p:sp>
      <p:sp>
        <p:nvSpPr>
          <p:cNvPr id="20485" name="フッター プレースホルダ 4"/>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p>
            <a:pPr>
              <a:defRPr/>
            </a:pPr>
            <a:fld id="{1C61CF1A-DCDE-411B-8E3E-700E141DFB2D}" type="slidenum">
              <a:rPr lang="en-US" altLang="ja-JP"/>
              <a:pPr>
                <a:defRPr/>
              </a:pPr>
              <a:t>17</a:t>
            </a:fld>
            <a:endParaRPr lang="en-US" altLang="ja-JP"/>
          </a:p>
        </p:txBody>
      </p:sp>
      <p:sp>
        <p:nvSpPr>
          <p:cNvPr id="8" name="正方形/長方形 7"/>
          <p:cNvSpPr/>
          <p:nvPr/>
        </p:nvSpPr>
        <p:spPr>
          <a:xfrm>
            <a:off x="357192" y="3071817"/>
            <a:ext cx="4929188" cy="857249"/>
          </a:xfrm>
          <a:prstGeom prst="rect">
            <a:avLst/>
          </a:prstGeom>
          <a:noFill/>
          <a:ln>
            <a:solidFill>
              <a:srgbClr val="0066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9" name="正方形/長方形 8"/>
          <p:cNvSpPr/>
          <p:nvPr/>
        </p:nvSpPr>
        <p:spPr>
          <a:xfrm>
            <a:off x="357192" y="2071689"/>
            <a:ext cx="4929188" cy="928684"/>
          </a:xfrm>
          <a:prstGeom prst="rect">
            <a:avLst/>
          </a:prstGeom>
          <a:noFill/>
          <a:ln>
            <a:solidFill>
              <a:srgbClr val="0066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nvGrpSpPr>
          <p:cNvPr id="2" name="グループ化 9"/>
          <p:cNvGrpSpPr>
            <a:grpSpLocks/>
          </p:cNvGrpSpPr>
          <p:nvPr/>
        </p:nvGrpSpPr>
        <p:grpSpPr bwMode="auto">
          <a:xfrm>
            <a:off x="6131314" y="1871393"/>
            <a:ext cx="2655529" cy="1643063"/>
            <a:chOff x="3351938" y="3214686"/>
            <a:chExt cx="2655537" cy="1643074"/>
          </a:xfrm>
        </p:grpSpPr>
        <p:sp>
          <p:nvSpPr>
            <p:cNvPr id="20528" name="Rectangle 19"/>
            <p:cNvSpPr>
              <a:spLocks noChangeArrowheads="1"/>
            </p:cNvSpPr>
            <p:nvPr/>
          </p:nvSpPr>
          <p:spPr bwMode="auto">
            <a:xfrm>
              <a:off x="3435707" y="3214686"/>
              <a:ext cx="2571768" cy="1643074"/>
            </a:xfrm>
            <a:prstGeom prst="rect">
              <a:avLst/>
            </a:prstGeom>
            <a:solidFill>
              <a:schemeClr val="bg1"/>
            </a:solidFill>
            <a:ln w="9525">
              <a:solidFill>
                <a:schemeClr val="tx1"/>
              </a:solidFill>
              <a:miter lim="800000"/>
              <a:headEnd/>
              <a:tailEnd/>
            </a:ln>
          </p:spPr>
          <p:txBody>
            <a:bodyPr wrap="none" anchor="ctr"/>
            <a:lstStyle/>
            <a:p>
              <a:r>
                <a:rPr lang="en-US" altLang="ja-JP" sz="1600"/>
                <a:t>class A{</a:t>
              </a:r>
            </a:p>
            <a:p>
              <a:r>
                <a:rPr lang="ja-JP" altLang="en-US" sz="1600">
                  <a:solidFill>
                    <a:srgbClr val="FF0000"/>
                  </a:solidFill>
                </a:rPr>
                <a:t>　</a:t>
              </a:r>
              <a:r>
                <a:rPr lang="en-US" altLang="ja-JP" sz="1600"/>
                <a:t>private Type memberA ;</a:t>
              </a:r>
            </a:p>
            <a:p>
              <a:r>
                <a:rPr lang="en-US" altLang="ja-JP" sz="1600"/>
                <a:t>} </a:t>
              </a:r>
            </a:p>
            <a:p>
              <a:r>
                <a:rPr lang="en-US" altLang="ja-JP" sz="1600"/>
                <a:t>class B{</a:t>
              </a:r>
            </a:p>
            <a:p>
              <a:r>
                <a:rPr lang="en-US" altLang="ja-JP" sz="1600"/>
                <a:t>    memberB;</a:t>
              </a:r>
            </a:p>
            <a:p>
              <a:r>
                <a:rPr lang="en-US" altLang="ja-JP" sz="1600"/>
                <a:t>} </a:t>
              </a:r>
            </a:p>
          </p:txBody>
        </p:sp>
        <p:sp>
          <p:nvSpPr>
            <p:cNvPr id="12" name="正方形/長方形 11"/>
            <p:cNvSpPr/>
            <p:nvPr/>
          </p:nvSpPr>
          <p:spPr>
            <a:xfrm>
              <a:off x="3578593" y="3571876"/>
              <a:ext cx="2351095" cy="285752"/>
            </a:xfrm>
            <a:prstGeom prst="rect">
              <a:avLst/>
            </a:prstGeom>
            <a:solidFill>
              <a:srgbClr val="00B0F0">
                <a:alpha val="12000"/>
              </a:srgbClr>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sp>
          <p:nvSpPr>
            <p:cNvPr id="13" name="正方形/長方形 12"/>
            <p:cNvSpPr/>
            <p:nvPr/>
          </p:nvSpPr>
          <p:spPr>
            <a:xfrm>
              <a:off x="3650031" y="4313243"/>
              <a:ext cx="1136653" cy="306390"/>
            </a:xfrm>
            <a:prstGeom prst="rect">
              <a:avLst/>
            </a:prstGeom>
            <a:solidFill>
              <a:srgbClr val="FFFF99">
                <a:alpha val="20000"/>
              </a:srgbClr>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cxnSp>
          <p:nvCxnSpPr>
            <p:cNvPr id="14" name="カギ線コネクタ 13"/>
            <p:cNvCxnSpPr>
              <a:stCxn id="13" idx="1"/>
              <a:endCxn id="12" idx="1"/>
            </p:cNvCxnSpPr>
            <p:nvPr/>
          </p:nvCxnSpPr>
          <p:spPr>
            <a:xfrm rot="10800000">
              <a:off x="3578593" y="3714752"/>
              <a:ext cx="71438" cy="752480"/>
            </a:xfrm>
            <a:prstGeom prst="bentConnector3">
              <a:avLst>
                <a:gd name="adj1" fmla="val 419998"/>
              </a:avLst>
            </a:prstGeom>
            <a:ln w="28575">
              <a:solidFill>
                <a:schemeClr val="tx1"/>
              </a:solidFill>
              <a:prstDash val="sysDash"/>
              <a:tailEnd type="stealth" w="lg" len="lg"/>
            </a:ln>
          </p:spPr>
          <p:style>
            <a:lnRef idx="1">
              <a:schemeClr val="accent1"/>
            </a:lnRef>
            <a:fillRef idx="0">
              <a:schemeClr val="accent1"/>
            </a:fillRef>
            <a:effectRef idx="0">
              <a:schemeClr val="accent1"/>
            </a:effectRef>
            <a:fontRef idx="minor">
              <a:schemeClr val="tx1"/>
            </a:fontRef>
          </p:style>
        </p:cxnSp>
        <p:sp>
          <p:nvSpPr>
            <p:cNvPr id="15" name="十字形 14"/>
            <p:cNvSpPr/>
            <p:nvPr/>
          </p:nvSpPr>
          <p:spPr>
            <a:xfrm rot="2611696">
              <a:off x="3351938" y="4331349"/>
              <a:ext cx="285751" cy="285752"/>
            </a:xfrm>
            <a:prstGeom prst="plus">
              <a:avLst>
                <a:gd name="adj" fmla="val 40534"/>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sp>
        <p:nvSpPr>
          <p:cNvPr id="16" name="右矢印 15"/>
          <p:cNvSpPr/>
          <p:nvPr/>
        </p:nvSpPr>
        <p:spPr>
          <a:xfrm rot="5400000">
            <a:off x="7329518" y="3628755"/>
            <a:ext cx="271462" cy="214313"/>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dirty="0">
              <a:solidFill>
                <a:schemeClr val="tx1"/>
              </a:solidFill>
            </a:endParaRPr>
          </a:p>
        </p:txBody>
      </p:sp>
      <p:grpSp>
        <p:nvGrpSpPr>
          <p:cNvPr id="3" name="グループ化 26"/>
          <p:cNvGrpSpPr>
            <a:grpSpLocks/>
          </p:cNvGrpSpPr>
          <p:nvPr/>
        </p:nvGrpSpPr>
        <p:grpSpPr bwMode="auto">
          <a:xfrm>
            <a:off x="6162694" y="4000504"/>
            <a:ext cx="2571761" cy="1785938"/>
            <a:chOff x="3435707" y="3214686"/>
            <a:chExt cx="2571768" cy="1785950"/>
          </a:xfrm>
        </p:grpSpPr>
        <p:sp>
          <p:nvSpPr>
            <p:cNvPr id="20524" name="Rectangle 19"/>
            <p:cNvSpPr>
              <a:spLocks noChangeArrowheads="1"/>
            </p:cNvSpPr>
            <p:nvPr/>
          </p:nvSpPr>
          <p:spPr bwMode="auto">
            <a:xfrm>
              <a:off x="3435707" y="3214686"/>
              <a:ext cx="2571768" cy="1785950"/>
            </a:xfrm>
            <a:prstGeom prst="rect">
              <a:avLst/>
            </a:prstGeom>
            <a:solidFill>
              <a:schemeClr val="bg1"/>
            </a:solidFill>
            <a:ln w="9525">
              <a:solidFill>
                <a:schemeClr val="tx1"/>
              </a:solidFill>
              <a:miter lim="800000"/>
              <a:headEnd/>
              <a:tailEnd/>
            </a:ln>
          </p:spPr>
          <p:txBody>
            <a:bodyPr wrap="none" anchor="ctr"/>
            <a:lstStyle/>
            <a:p>
              <a:r>
                <a:rPr lang="en-US" altLang="ja-JP" sz="1600"/>
                <a:t>class A{</a:t>
              </a:r>
              <a:endParaRPr lang="en-US" altLang="ja-JP" sz="1600">
                <a:solidFill>
                  <a:srgbClr val="FF0000"/>
                </a:solidFill>
              </a:endParaRPr>
            </a:p>
            <a:p>
              <a:r>
                <a:rPr lang="ja-JP" altLang="en-US" sz="1600">
                  <a:solidFill>
                    <a:srgbClr val="FF0000"/>
                  </a:solidFill>
                </a:rPr>
                <a:t>　</a:t>
              </a:r>
              <a:endParaRPr lang="en-US" altLang="ja-JP" sz="1600"/>
            </a:p>
            <a:p>
              <a:r>
                <a:rPr lang="en-US" altLang="ja-JP" sz="1600"/>
                <a:t>} </a:t>
              </a:r>
            </a:p>
            <a:p>
              <a:r>
                <a:rPr lang="en-US" altLang="ja-JP" sz="1600"/>
                <a:t>class B{</a:t>
              </a:r>
            </a:p>
            <a:p>
              <a:r>
                <a:rPr lang="en-US" altLang="ja-JP" sz="1600">
                  <a:solidFill>
                    <a:srgbClr val="FF0000"/>
                  </a:solidFill>
                </a:rPr>
                <a:t>   </a:t>
              </a:r>
              <a:r>
                <a:rPr lang="en-US" altLang="ja-JP" sz="1600"/>
                <a:t> private</a:t>
              </a:r>
              <a:r>
                <a:rPr lang="en-US" altLang="ja-JP" sz="1600">
                  <a:solidFill>
                    <a:srgbClr val="FF0000"/>
                  </a:solidFill>
                </a:rPr>
                <a:t> </a:t>
              </a:r>
              <a:r>
                <a:rPr lang="en-US" altLang="ja-JP" sz="1600"/>
                <a:t>Type memberA ;</a:t>
              </a:r>
            </a:p>
            <a:p>
              <a:r>
                <a:rPr lang="en-US" altLang="ja-JP" sz="1600"/>
                <a:t>    memberB;</a:t>
              </a:r>
            </a:p>
            <a:p>
              <a:r>
                <a:rPr lang="en-US" altLang="ja-JP" sz="1600"/>
                <a:t>} </a:t>
              </a:r>
            </a:p>
          </p:txBody>
        </p:sp>
        <p:sp>
          <p:nvSpPr>
            <p:cNvPr id="21" name="正方形/長方形 20"/>
            <p:cNvSpPr/>
            <p:nvPr/>
          </p:nvSpPr>
          <p:spPr>
            <a:xfrm>
              <a:off x="3637331" y="4214818"/>
              <a:ext cx="2351094" cy="285752"/>
            </a:xfrm>
            <a:prstGeom prst="rect">
              <a:avLst/>
            </a:prstGeom>
            <a:solidFill>
              <a:srgbClr val="00B0F0">
                <a:alpha val="12000"/>
              </a:srgbClr>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sp>
          <p:nvSpPr>
            <p:cNvPr id="22" name="正方形/長方形 21"/>
            <p:cNvSpPr/>
            <p:nvPr/>
          </p:nvSpPr>
          <p:spPr>
            <a:xfrm>
              <a:off x="3650031" y="4500570"/>
              <a:ext cx="1136653" cy="307977"/>
            </a:xfrm>
            <a:prstGeom prst="rect">
              <a:avLst/>
            </a:prstGeom>
            <a:solidFill>
              <a:srgbClr val="FFFF99">
                <a:alpha val="20000"/>
              </a:srgbClr>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cxnSp>
          <p:nvCxnSpPr>
            <p:cNvPr id="23" name="カギ線コネクタ 22"/>
            <p:cNvCxnSpPr>
              <a:stCxn id="22" idx="1"/>
              <a:endCxn id="21" idx="1"/>
            </p:cNvCxnSpPr>
            <p:nvPr/>
          </p:nvCxnSpPr>
          <p:spPr>
            <a:xfrm rot="10800000">
              <a:off x="3637331" y="4357694"/>
              <a:ext cx="12700" cy="296865"/>
            </a:xfrm>
            <a:prstGeom prst="bentConnector3">
              <a:avLst>
                <a:gd name="adj1" fmla="val 3251815"/>
              </a:avLst>
            </a:prstGeom>
            <a:ln w="28575">
              <a:solidFill>
                <a:schemeClr val="tx1"/>
              </a:solidFill>
              <a:prstDash val="solid"/>
              <a:tailEnd type="stealth" w="lg" len="lg"/>
            </a:ln>
          </p:spPr>
          <p:style>
            <a:lnRef idx="1">
              <a:schemeClr val="accent1"/>
            </a:lnRef>
            <a:fillRef idx="0">
              <a:schemeClr val="accent1"/>
            </a:fillRef>
            <a:effectRef idx="0">
              <a:schemeClr val="accent1"/>
            </a:effectRef>
            <a:fontRef idx="minor">
              <a:schemeClr val="tx1"/>
            </a:fontRef>
          </p:style>
        </p:cxnSp>
      </p:grpSp>
      <p:sp>
        <p:nvSpPr>
          <p:cNvPr id="20518" name="Text Box 10"/>
          <p:cNvSpPr txBox="1">
            <a:spLocks noChangeArrowheads="1"/>
          </p:cNvSpPr>
          <p:nvPr/>
        </p:nvSpPr>
        <p:spPr bwMode="auto">
          <a:xfrm>
            <a:off x="214313" y="5403850"/>
            <a:ext cx="6319837" cy="954088"/>
          </a:xfrm>
          <a:prstGeom prst="rect">
            <a:avLst/>
          </a:prstGeom>
          <a:noFill/>
          <a:ln w="9525">
            <a:noFill/>
            <a:miter lim="800000"/>
            <a:headEnd/>
            <a:tailEnd/>
          </a:ln>
        </p:spPr>
        <p:txBody>
          <a:bodyPr wrap="none">
            <a:spAutoFit/>
          </a:bodyPr>
          <a:lstStyle/>
          <a:p>
            <a:r>
              <a:rPr lang="ja-JP" altLang="en-US" sz="2800" b="0">
                <a:solidFill>
                  <a:srgbClr val="0066CC"/>
                </a:solidFill>
              </a:rPr>
              <a:t>移動元クラスである</a:t>
            </a:r>
            <a:r>
              <a:rPr lang="en-US" altLang="ja-JP" sz="2800" b="0">
                <a:solidFill>
                  <a:srgbClr val="0066CC"/>
                </a:solidFill>
              </a:rPr>
              <a:t>A</a:t>
            </a:r>
            <a:r>
              <a:rPr lang="ja-JP" altLang="en-US" sz="2800" b="0">
                <a:solidFill>
                  <a:srgbClr val="0066CC"/>
                </a:solidFill>
              </a:rPr>
              <a:t>に所属している</a:t>
            </a:r>
            <a:endParaRPr lang="en-US" altLang="ja-JP" sz="2800" b="0">
              <a:solidFill>
                <a:srgbClr val="0066CC"/>
              </a:solidFill>
            </a:endParaRPr>
          </a:p>
          <a:p>
            <a:r>
              <a:rPr lang="en-US" altLang="ja-JP" sz="2800" b="0">
                <a:solidFill>
                  <a:srgbClr val="0066CC"/>
                </a:solidFill>
              </a:rPr>
              <a:t>memberA</a:t>
            </a:r>
            <a:r>
              <a:rPr lang="ja-JP" altLang="en-US" sz="2800" b="0">
                <a:solidFill>
                  <a:srgbClr val="0066CC"/>
                </a:solidFill>
              </a:rPr>
              <a:t>を移動先クラスである</a:t>
            </a:r>
            <a:r>
              <a:rPr lang="en-US" altLang="ja-JP" sz="2800" b="0">
                <a:solidFill>
                  <a:srgbClr val="0066CC"/>
                </a:solidFill>
              </a:rPr>
              <a:t>B</a:t>
            </a:r>
            <a:r>
              <a:rPr lang="ja-JP" altLang="en-US" sz="2800" b="0">
                <a:solidFill>
                  <a:srgbClr val="0066CC"/>
                </a:solidFill>
              </a:rPr>
              <a:t>へ移動</a:t>
            </a:r>
          </a:p>
        </p:txBody>
      </p:sp>
      <p:sp>
        <p:nvSpPr>
          <p:cNvPr id="20519" name="Rectangle 113"/>
          <p:cNvSpPr>
            <a:spLocks noChangeArrowheads="1"/>
          </p:cNvSpPr>
          <p:nvPr/>
        </p:nvSpPr>
        <p:spPr bwMode="auto">
          <a:xfrm>
            <a:off x="285750" y="5072063"/>
            <a:ext cx="1571625" cy="357187"/>
          </a:xfrm>
          <a:prstGeom prst="rect">
            <a:avLst/>
          </a:prstGeom>
          <a:solidFill>
            <a:srgbClr val="99CCFF">
              <a:alpha val="50195"/>
            </a:srgbClr>
          </a:solidFill>
          <a:ln w="0">
            <a:noFill/>
            <a:miter lim="800000"/>
            <a:headEnd/>
            <a:tailEnd/>
          </a:ln>
        </p:spPr>
        <p:txBody>
          <a:bodyPr wrap="none" anchor="ctr"/>
          <a:lstStyle/>
          <a:p>
            <a:pPr algn="ctr"/>
            <a:r>
              <a:rPr lang="ja-JP" altLang="en-US" sz="2000" b="0"/>
              <a:t>編集ステップ</a:t>
            </a:r>
          </a:p>
        </p:txBody>
      </p:sp>
      <p:sp>
        <p:nvSpPr>
          <p:cNvPr id="30" name="テキスト ボックス 21"/>
          <p:cNvSpPr>
            <a:spLocks noChangeArrowheads="1"/>
          </p:cNvSpPr>
          <p:nvPr/>
        </p:nvSpPr>
        <p:spPr bwMode="auto">
          <a:xfrm>
            <a:off x="7286644" y="1571612"/>
            <a:ext cx="1714512" cy="442630"/>
          </a:xfrm>
          <a:prstGeom prst="wedgeRoundRectCallout">
            <a:avLst>
              <a:gd name="adj1" fmla="val -58766"/>
              <a:gd name="adj2" fmla="val 45449"/>
              <a:gd name="adj3" fmla="val 16667"/>
            </a:avLst>
          </a:prstGeom>
          <a:solidFill>
            <a:schemeClr val="bg1"/>
          </a:solidFill>
          <a:ln w="12700">
            <a:solidFill>
              <a:schemeClr val="tx1"/>
            </a:solidFill>
            <a:miter lim="800000"/>
            <a:headEnd/>
            <a:tailEnd/>
          </a:ln>
        </p:spPr>
        <p:txBody>
          <a:bodyPr wrap="square" lIns="91404" tIns="45700" rIns="91404" bIns="45700">
            <a:spAutoFit/>
          </a:bodyPr>
          <a:lstStyle/>
          <a:p>
            <a:r>
              <a:rPr lang="ja-JP" altLang="en-US" sz="2000" b="0" dirty="0" smtClean="0">
                <a:solidFill>
                  <a:srgbClr val="0066CC"/>
                </a:solidFill>
              </a:rPr>
              <a:t>移動元</a:t>
            </a:r>
            <a:r>
              <a:rPr lang="ja-JP" altLang="en-US" sz="2000" b="0" dirty="0">
                <a:solidFill>
                  <a:srgbClr val="0066CC"/>
                </a:solidFill>
              </a:rPr>
              <a:t>クラス</a:t>
            </a:r>
            <a:endParaRPr lang="en-US" altLang="ja-JP" sz="2000" b="0" dirty="0">
              <a:solidFill>
                <a:srgbClr val="0066CC"/>
              </a:solidFill>
            </a:endParaRPr>
          </a:p>
        </p:txBody>
      </p:sp>
      <p:sp>
        <p:nvSpPr>
          <p:cNvPr id="31" name="テキスト ボックス 21"/>
          <p:cNvSpPr>
            <a:spLocks noChangeArrowheads="1"/>
          </p:cNvSpPr>
          <p:nvPr/>
        </p:nvSpPr>
        <p:spPr bwMode="auto">
          <a:xfrm>
            <a:off x="7286644" y="2500306"/>
            <a:ext cx="1714512" cy="442630"/>
          </a:xfrm>
          <a:prstGeom prst="wedgeRoundRectCallout">
            <a:avLst>
              <a:gd name="adj1" fmla="val -65493"/>
              <a:gd name="adj2" fmla="val 32421"/>
              <a:gd name="adj3" fmla="val 16667"/>
            </a:avLst>
          </a:prstGeom>
          <a:solidFill>
            <a:schemeClr val="bg1"/>
          </a:solidFill>
          <a:ln w="12700">
            <a:solidFill>
              <a:schemeClr val="tx1"/>
            </a:solidFill>
            <a:miter lim="800000"/>
            <a:headEnd/>
            <a:tailEnd/>
          </a:ln>
        </p:spPr>
        <p:txBody>
          <a:bodyPr wrap="square" lIns="91404" tIns="45700" rIns="91404" bIns="45700">
            <a:spAutoFit/>
          </a:bodyPr>
          <a:lstStyle/>
          <a:p>
            <a:r>
              <a:rPr lang="ja-JP" altLang="en-US" sz="2000" b="0" dirty="0" smtClean="0">
                <a:solidFill>
                  <a:srgbClr val="0066CC"/>
                </a:solidFill>
              </a:rPr>
              <a:t>移動先クラス</a:t>
            </a:r>
            <a:endParaRPr lang="en-US" altLang="ja-JP" sz="2000" b="0" dirty="0">
              <a:solidFill>
                <a:srgbClr val="0066CC"/>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タイトル 1"/>
          <p:cNvSpPr>
            <a:spLocks noGrp="1"/>
          </p:cNvSpPr>
          <p:nvPr>
            <p:ph type="title"/>
          </p:nvPr>
        </p:nvSpPr>
        <p:spPr>
          <a:xfrm>
            <a:off x="214313" y="214313"/>
            <a:ext cx="8715375" cy="868362"/>
          </a:xfrm>
        </p:spPr>
        <p:txBody>
          <a:bodyPr/>
          <a:lstStyle/>
          <a:p>
            <a:r>
              <a:rPr lang="ja-JP" altLang="en-US" dirty="0" smtClean="0"/>
              <a:t>編集ステップの導出（</a:t>
            </a:r>
            <a:r>
              <a:rPr lang="en-US" altLang="ja-JP" dirty="0" smtClean="0"/>
              <a:t>3/3</a:t>
            </a:r>
            <a:r>
              <a:rPr lang="ja-JP" altLang="en-US" dirty="0" smtClean="0"/>
              <a:t>）</a:t>
            </a:r>
          </a:p>
        </p:txBody>
      </p:sp>
      <p:sp>
        <p:nvSpPr>
          <p:cNvPr id="21507" name="コンテンツ プレースホルダ 2"/>
          <p:cNvSpPr>
            <a:spLocks noGrp="1"/>
          </p:cNvSpPr>
          <p:nvPr>
            <p:ph idx="1"/>
          </p:nvPr>
        </p:nvSpPr>
        <p:spPr>
          <a:xfrm>
            <a:off x="214313" y="1071563"/>
            <a:ext cx="8715375" cy="714375"/>
          </a:xfrm>
        </p:spPr>
        <p:txBody>
          <a:bodyPr/>
          <a:lstStyle/>
          <a:p>
            <a:r>
              <a:rPr lang="ja-JP" altLang="en-US" sz="2600" smtClean="0"/>
              <a:t>被参照メンバのカプセル化</a:t>
            </a:r>
            <a:endParaRPr lang="en-US" altLang="ja-JP" sz="2600" smtClean="0"/>
          </a:p>
          <a:p>
            <a:pPr>
              <a:buFont typeface="Wingdings" pitchFamily="2" charset="2"/>
              <a:buNone/>
            </a:pPr>
            <a:r>
              <a:rPr lang="en-US" altLang="ja-JP" sz="2600" smtClean="0"/>
              <a:t>	</a:t>
            </a:r>
            <a:r>
              <a:rPr lang="ja-JP" altLang="en-US" sz="2600" smtClean="0"/>
              <a:t>（被参照メンバがフィールドの場合）</a:t>
            </a:r>
          </a:p>
        </p:txBody>
      </p:sp>
      <p:sp>
        <p:nvSpPr>
          <p:cNvPr id="4" name="日付プレースホルダ 3"/>
          <p:cNvSpPr>
            <a:spLocks noGrp="1"/>
          </p:cNvSpPr>
          <p:nvPr>
            <p:ph type="dt" sz="quarter" idx="10"/>
          </p:nvPr>
        </p:nvSpPr>
        <p:spPr/>
        <p:txBody>
          <a:bodyPr/>
          <a:lstStyle/>
          <a:p>
            <a:pPr>
              <a:defRPr/>
            </a:pPr>
            <a:endParaRPr lang="en-US" altLang="ja-JP"/>
          </a:p>
        </p:txBody>
      </p:sp>
      <p:sp>
        <p:nvSpPr>
          <p:cNvPr id="21509" name="フッター プレースホルダ 4"/>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p>
            <a:pPr>
              <a:defRPr/>
            </a:pPr>
            <a:fld id="{3AB19098-5AE4-4CCA-BED7-882836A1F4E3}" type="slidenum">
              <a:rPr lang="en-US" altLang="ja-JP"/>
              <a:pPr>
                <a:defRPr/>
              </a:pPr>
              <a:t>18</a:t>
            </a:fld>
            <a:endParaRPr lang="en-US" altLang="ja-JP"/>
          </a:p>
        </p:txBody>
      </p:sp>
      <p:graphicFrame>
        <p:nvGraphicFramePr>
          <p:cNvPr id="7" name="表 6"/>
          <p:cNvGraphicFramePr>
            <a:graphicFrameLocks noGrp="1"/>
          </p:cNvGraphicFramePr>
          <p:nvPr/>
        </p:nvGraphicFramePr>
        <p:xfrm>
          <a:off x="500063" y="2214556"/>
          <a:ext cx="4714908" cy="2428890"/>
        </p:xfrm>
        <a:graphic>
          <a:graphicData uri="http://schemas.openxmlformats.org/drawingml/2006/table">
            <a:tbl>
              <a:tblPr bandRow="1">
                <a:tableStyleId>{8799B23B-EC83-4686-B30A-512413B5E67A}</a:tableStyleId>
              </a:tblPr>
              <a:tblGrid>
                <a:gridCol w="2901482"/>
                <a:gridCol w="1813426"/>
              </a:tblGrid>
              <a:tr h="404815">
                <a:tc>
                  <a:txBody>
                    <a:bodyPr/>
                    <a:lstStyle/>
                    <a:p>
                      <a:pPr algn="ctr"/>
                      <a:r>
                        <a:rPr kumimoji="1" lang="ja-JP" altLang="en-US" dirty="0" smtClean="0"/>
                        <a:t>被参照メンバ</a:t>
                      </a:r>
                      <a:endParaRPr kumimoji="1" lang="ja-JP" altLang="en-US" b="0" dirty="0"/>
                    </a:p>
                  </a:txBody>
                  <a:tcPr/>
                </a:tc>
                <a:tc>
                  <a:txBody>
                    <a:bodyPr/>
                    <a:lstStyle/>
                    <a:p>
                      <a:pPr algn="ctr"/>
                      <a:r>
                        <a:rPr kumimoji="1" lang="en-US" altLang="ja-JP" dirty="0" err="1" smtClean="0"/>
                        <a:t>memberA</a:t>
                      </a:r>
                      <a:endParaRPr kumimoji="1" lang="ja-JP" altLang="en-US" b="0" dirty="0"/>
                    </a:p>
                  </a:txBody>
                  <a:tcPr/>
                </a:tc>
              </a:tr>
              <a:tr h="404815">
                <a:tc>
                  <a:txBody>
                    <a:bodyPr/>
                    <a:lstStyle/>
                    <a:p>
                      <a:pPr algn="ctr"/>
                      <a:r>
                        <a:rPr kumimoji="1" lang="ja-JP" altLang="en-US" dirty="0" smtClean="0"/>
                        <a:t>被参照メンバの所属クラス</a:t>
                      </a:r>
                      <a:endParaRPr kumimoji="1" lang="ja-JP" altLang="en-US" dirty="0"/>
                    </a:p>
                  </a:txBody>
                  <a:tcPr/>
                </a:tc>
                <a:tc>
                  <a:txBody>
                    <a:bodyPr/>
                    <a:lstStyle/>
                    <a:p>
                      <a:pPr algn="ctr"/>
                      <a:r>
                        <a:rPr kumimoji="1" lang="en-US" altLang="ja-JP" dirty="0" smtClean="0"/>
                        <a:t>A</a:t>
                      </a:r>
                      <a:endParaRPr kumimoji="1" lang="ja-JP" altLang="en-US" dirty="0"/>
                    </a:p>
                  </a:txBody>
                  <a:tcPr/>
                </a:tc>
              </a:tr>
              <a:tr h="404815">
                <a:tc>
                  <a:txBody>
                    <a:bodyPr/>
                    <a:lstStyle/>
                    <a:p>
                      <a:pPr algn="ctr"/>
                      <a:r>
                        <a:rPr kumimoji="1" lang="ja-JP" altLang="en-US" dirty="0" smtClean="0"/>
                        <a:t>参照メンバ</a:t>
                      </a:r>
                      <a:endParaRPr kumimoji="1" lang="ja-JP" altLang="en-US" dirty="0"/>
                    </a:p>
                  </a:txBody>
                  <a:tcPr/>
                </a:tc>
                <a:tc>
                  <a:txBody>
                    <a:bodyPr/>
                    <a:lstStyle/>
                    <a:p>
                      <a:pPr algn="ctr"/>
                      <a:r>
                        <a:rPr kumimoji="1" lang="en-US" altLang="ja-JP" dirty="0" err="1" smtClean="0"/>
                        <a:t>memberB</a:t>
                      </a:r>
                      <a:endParaRPr kumimoji="1" lang="ja-JP" altLang="en-US" dirty="0"/>
                    </a:p>
                  </a:txBody>
                  <a:tcPr/>
                </a:tc>
              </a:tr>
              <a:tr h="404815">
                <a:tc>
                  <a:txBody>
                    <a:bodyPr/>
                    <a:lstStyle/>
                    <a:p>
                      <a:pPr algn="ctr"/>
                      <a:r>
                        <a:rPr kumimoji="1" lang="ja-JP" altLang="en-US" dirty="0" smtClean="0"/>
                        <a:t>参照メンバの所属クラス</a:t>
                      </a:r>
                      <a:endParaRPr kumimoji="1" lang="ja-JP" altLang="en-US" dirty="0"/>
                    </a:p>
                  </a:txBody>
                  <a:tcPr/>
                </a:tc>
                <a:tc>
                  <a:txBody>
                    <a:bodyPr/>
                    <a:lstStyle/>
                    <a:p>
                      <a:pPr algn="ctr"/>
                      <a:r>
                        <a:rPr kumimoji="1" lang="en-US" altLang="ja-JP" dirty="0" smtClean="0"/>
                        <a:t>B</a:t>
                      </a:r>
                      <a:endParaRPr kumimoji="1" lang="ja-JP" altLang="en-US" dirty="0"/>
                    </a:p>
                  </a:txBody>
                  <a:tcPr/>
                </a:tc>
              </a:tr>
              <a:tr h="404815">
                <a:tc>
                  <a:txBody>
                    <a:bodyPr/>
                    <a:lstStyle/>
                    <a:p>
                      <a:pPr algn="ctr"/>
                      <a:r>
                        <a:rPr kumimoji="1" lang="ja-JP" altLang="en-US" dirty="0" smtClean="0"/>
                        <a:t>移動元クラス</a:t>
                      </a:r>
                      <a:endParaRPr kumimoji="1" lang="ja-JP" altLang="en-US" dirty="0"/>
                    </a:p>
                  </a:txBody>
                  <a:tcPr/>
                </a:tc>
                <a:tc>
                  <a:txBody>
                    <a:bodyPr/>
                    <a:lstStyle/>
                    <a:p>
                      <a:pPr algn="ctr"/>
                      <a:r>
                        <a:rPr kumimoji="1" lang="en-US" altLang="ja-JP" dirty="0" smtClean="0"/>
                        <a:t>A</a:t>
                      </a:r>
                      <a:endParaRPr kumimoji="1" lang="ja-JP" altLang="en-US" dirty="0"/>
                    </a:p>
                  </a:txBody>
                  <a:tcPr/>
                </a:tc>
              </a:tr>
              <a:tr h="404815">
                <a:tc>
                  <a:txBody>
                    <a:bodyPr/>
                    <a:lstStyle/>
                    <a:p>
                      <a:pPr algn="ctr"/>
                      <a:r>
                        <a:rPr kumimoji="1" lang="ja-JP" altLang="en-US" dirty="0" smtClean="0"/>
                        <a:t>移動先クラス</a:t>
                      </a:r>
                      <a:endParaRPr kumimoji="1" lang="en-US" altLang="ja-JP" dirty="0" smtClean="0"/>
                    </a:p>
                  </a:txBody>
                  <a:tcPr/>
                </a:tc>
                <a:tc>
                  <a:txBody>
                    <a:bodyPr/>
                    <a:lstStyle/>
                    <a:p>
                      <a:pPr algn="ctr"/>
                      <a:r>
                        <a:rPr kumimoji="1" lang="en-US" altLang="ja-JP" dirty="0" smtClean="0"/>
                        <a:t>B</a:t>
                      </a:r>
                      <a:endParaRPr kumimoji="1" lang="ja-JP" altLang="en-US" dirty="0"/>
                    </a:p>
                  </a:txBody>
                  <a:tcPr/>
                </a:tc>
              </a:tr>
            </a:tbl>
          </a:graphicData>
        </a:graphic>
      </p:graphicFrame>
      <p:grpSp>
        <p:nvGrpSpPr>
          <p:cNvPr id="2" name="グループ化 7"/>
          <p:cNvGrpSpPr>
            <a:grpSpLocks/>
          </p:cNvGrpSpPr>
          <p:nvPr/>
        </p:nvGrpSpPr>
        <p:grpSpPr bwMode="auto">
          <a:xfrm>
            <a:off x="5988437" y="1143000"/>
            <a:ext cx="2584063" cy="1643063"/>
            <a:chOff x="3423404" y="3214686"/>
            <a:chExt cx="2584071" cy="1643074"/>
          </a:xfrm>
        </p:grpSpPr>
        <p:sp>
          <p:nvSpPr>
            <p:cNvPr id="21548" name="Rectangle 19"/>
            <p:cNvSpPr>
              <a:spLocks noChangeArrowheads="1"/>
            </p:cNvSpPr>
            <p:nvPr/>
          </p:nvSpPr>
          <p:spPr bwMode="auto">
            <a:xfrm>
              <a:off x="3435707" y="3214686"/>
              <a:ext cx="2571768" cy="1643074"/>
            </a:xfrm>
            <a:prstGeom prst="rect">
              <a:avLst/>
            </a:prstGeom>
            <a:solidFill>
              <a:schemeClr val="bg1"/>
            </a:solidFill>
            <a:ln w="9525">
              <a:solidFill>
                <a:schemeClr val="tx1"/>
              </a:solidFill>
              <a:miter lim="800000"/>
              <a:headEnd/>
              <a:tailEnd/>
            </a:ln>
          </p:spPr>
          <p:txBody>
            <a:bodyPr wrap="none" anchor="ctr"/>
            <a:lstStyle/>
            <a:p>
              <a:r>
                <a:rPr lang="en-US" altLang="ja-JP" sz="1600"/>
                <a:t>class A{</a:t>
              </a:r>
            </a:p>
            <a:p>
              <a:r>
                <a:rPr lang="ja-JP" altLang="en-US" sz="1600">
                  <a:solidFill>
                    <a:srgbClr val="FF0000"/>
                  </a:solidFill>
                </a:rPr>
                <a:t>　</a:t>
              </a:r>
              <a:r>
                <a:rPr lang="en-US" altLang="ja-JP" sz="1600"/>
                <a:t>private Type memberA ;</a:t>
              </a:r>
            </a:p>
            <a:p>
              <a:r>
                <a:rPr lang="en-US" altLang="ja-JP" sz="1600"/>
                <a:t>} </a:t>
              </a:r>
            </a:p>
            <a:p>
              <a:r>
                <a:rPr lang="en-US" altLang="ja-JP" sz="1600"/>
                <a:t>class B{</a:t>
              </a:r>
            </a:p>
            <a:p>
              <a:r>
                <a:rPr lang="en-US" altLang="ja-JP" sz="1600"/>
                <a:t>    memberB;</a:t>
              </a:r>
            </a:p>
            <a:p>
              <a:r>
                <a:rPr lang="en-US" altLang="ja-JP" sz="1600"/>
                <a:t>} </a:t>
              </a:r>
            </a:p>
          </p:txBody>
        </p:sp>
        <p:sp>
          <p:nvSpPr>
            <p:cNvPr id="10" name="正方形/長方形 9"/>
            <p:cNvSpPr/>
            <p:nvPr/>
          </p:nvSpPr>
          <p:spPr>
            <a:xfrm>
              <a:off x="3578593" y="3571876"/>
              <a:ext cx="2351095" cy="285752"/>
            </a:xfrm>
            <a:prstGeom prst="rect">
              <a:avLst/>
            </a:prstGeom>
            <a:solidFill>
              <a:srgbClr val="00B0F0">
                <a:alpha val="12000"/>
              </a:srgbClr>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sp>
          <p:nvSpPr>
            <p:cNvPr id="11" name="正方形/長方形 10"/>
            <p:cNvSpPr/>
            <p:nvPr/>
          </p:nvSpPr>
          <p:spPr>
            <a:xfrm>
              <a:off x="3650031" y="4313243"/>
              <a:ext cx="1136653" cy="306390"/>
            </a:xfrm>
            <a:prstGeom prst="rect">
              <a:avLst/>
            </a:prstGeom>
            <a:solidFill>
              <a:srgbClr val="FFFF99">
                <a:alpha val="20000"/>
              </a:srgbClr>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cxnSp>
          <p:nvCxnSpPr>
            <p:cNvPr id="12" name="カギ線コネクタ 11"/>
            <p:cNvCxnSpPr>
              <a:stCxn id="11" idx="1"/>
              <a:endCxn id="10" idx="1"/>
            </p:cNvCxnSpPr>
            <p:nvPr/>
          </p:nvCxnSpPr>
          <p:spPr>
            <a:xfrm rot="10800000">
              <a:off x="3578593" y="3714752"/>
              <a:ext cx="71438" cy="752480"/>
            </a:xfrm>
            <a:prstGeom prst="bentConnector3">
              <a:avLst>
                <a:gd name="adj1" fmla="val 419998"/>
              </a:avLst>
            </a:prstGeom>
            <a:ln w="28575">
              <a:solidFill>
                <a:schemeClr val="tx1"/>
              </a:solidFill>
              <a:prstDash val="sysDash"/>
              <a:tailEnd type="stealth" w="lg" len="lg"/>
            </a:ln>
          </p:spPr>
          <p:style>
            <a:lnRef idx="1">
              <a:schemeClr val="accent1"/>
            </a:lnRef>
            <a:fillRef idx="0">
              <a:schemeClr val="accent1"/>
            </a:fillRef>
            <a:effectRef idx="0">
              <a:schemeClr val="accent1"/>
            </a:effectRef>
            <a:fontRef idx="minor">
              <a:schemeClr val="tx1"/>
            </a:fontRef>
          </p:style>
        </p:cxnSp>
        <p:sp>
          <p:nvSpPr>
            <p:cNvPr id="13" name="十字形 12"/>
            <p:cNvSpPr/>
            <p:nvPr/>
          </p:nvSpPr>
          <p:spPr>
            <a:xfrm rot="2611696">
              <a:off x="3423404" y="4298572"/>
              <a:ext cx="285751" cy="285752"/>
            </a:xfrm>
            <a:prstGeom prst="plus">
              <a:avLst>
                <a:gd name="adj" fmla="val 40534"/>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sp>
        <p:nvSpPr>
          <p:cNvPr id="14" name="右矢印 13"/>
          <p:cNvSpPr/>
          <p:nvPr/>
        </p:nvSpPr>
        <p:spPr>
          <a:xfrm rot="5400000">
            <a:off x="7115176" y="2900362"/>
            <a:ext cx="271462" cy="214313"/>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dirty="0">
              <a:solidFill>
                <a:schemeClr val="tx1"/>
              </a:solidFill>
            </a:endParaRPr>
          </a:p>
        </p:txBody>
      </p:sp>
      <p:grpSp>
        <p:nvGrpSpPr>
          <p:cNvPr id="3" name="グループ化 14"/>
          <p:cNvGrpSpPr>
            <a:grpSpLocks/>
          </p:cNvGrpSpPr>
          <p:nvPr/>
        </p:nvGrpSpPr>
        <p:grpSpPr bwMode="auto">
          <a:xfrm>
            <a:off x="5786438" y="3214688"/>
            <a:ext cx="2965450" cy="3000375"/>
            <a:chOff x="3435707" y="3214686"/>
            <a:chExt cx="2571768" cy="3000396"/>
          </a:xfrm>
        </p:grpSpPr>
        <p:sp>
          <p:nvSpPr>
            <p:cNvPr id="21544" name="Rectangle 19"/>
            <p:cNvSpPr>
              <a:spLocks noChangeArrowheads="1"/>
            </p:cNvSpPr>
            <p:nvPr/>
          </p:nvSpPr>
          <p:spPr bwMode="auto">
            <a:xfrm>
              <a:off x="3435707" y="3214686"/>
              <a:ext cx="2571768" cy="3000396"/>
            </a:xfrm>
            <a:prstGeom prst="rect">
              <a:avLst/>
            </a:prstGeom>
            <a:solidFill>
              <a:schemeClr val="bg1"/>
            </a:solidFill>
            <a:ln w="9525">
              <a:solidFill>
                <a:schemeClr val="tx1"/>
              </a:solidFill>
              <a:miter lim="800000"/>
              <a:headEnd/>
              <a:tailEnd/>
            </a:ln>
          </p:spPr>
          <p:txBody>
            <a:bodyPr wrap="none" anchor="ctr"/>
            <a:lstStyle/>
            <a:p>
              <a:r>
                <a:rPr lang="en-US" altLang="ja-JP" sz="1600"/>
                <a:t>class A{</a:t>
              </a:r>
            </a:p>
            <a:p>
              <a:r>
                <a:rPr lang="ja-JP" altLang="en-US" sz="1600">
                  <a:solidFill>
                    <a:srgbClr val="FF0000"/>
                  </a:solidFill>
                </a:rPr>
                <a:t>　</a:t>
              </a:r>
              <a:r>
                <a:rPr lang="en-US" altLang="ja-JP" sz="1600"/>
                <a:t>private Type memberA ;</a:t>
              </a:r>
            </a:p>
            <a:p>
              <a:r>
                <a:rPr lang="en-US" altLang="ja-JP" sz="1600"/>
                <a:t>  public void set(Type type){</a:t>
              </a:r>
            </a:p>
            <a:p>
              <a:r>
                <a:rPr lang="en-US" altLang="ja-JP" sz="1600"/>
                <a:t>     memberA = type;</a:t>
              </a:r>
            </a:p>
            <a:p>
              <a:r>
                <a:rPr lang="en-US" altLang="ja-JP" sz="1600"/>
                <a:t>  }</a:t>
              </a:r>
            </a:p>
            <a:p>
              <a:r>
                <a:rPr lang="en-US" altLang="ja-JP" sz="1600"/>
                <a:t>  public Type get( ){</a:t>
              </a:r>
            </a:p>
            <a:p>
              <a:r>
                <a:rPr lang="en-US" altLang="ja-JP" sz="1600"/>
                <a:t>     return memberA;</a:t>
              </a:r>
            </a:p>
            <a:p>
              <a:r>
                <a:rPr lang="en-US" altLang="ja-JP" sz="1600"/>
                <a:t>  } </a:t>
              </a:r>
            </a:p>
            <a:p>
              <a:r>
                <a:rPr lang="en-US" altLang="ja-JP" sz="1600"/>
                <a:t>} </a:t>
              </a:r>
            </a:p>
            <a:p>
              <a:r>
                <a:rPr lang="en-US" altLang="ja-JP" sz="1600"/>
                <a:t>class B{</a:t>
              </a:r>
            </a:p>
            <a:p>
              <a:r>
                <a:rPr lang="en-US" altLang="ja-JP" sz="1600"/>
                <a:t>    memberB;</a:t>
              </a:r>
            </a:p>
            <a:p>
              <a:r>
                <a:rPr lang="en-US" altLang="ja-JP" sz="1600"/>
                <a:t>} </a:t>
              </a:r>
            </a:p>
          </p:txBody>
        </p:sp>
        <p:sp>
          <p:nvSpPr>
            <p:cNvPr id="17" name="正方形/長方形 16"/>
            <p:cNvSpPr/>
            <p:nvPr/>
          </p:nvSpPr>
          <p:spPr>
            <a:xfrm>
              <a:off x="3578889" y="3714751"/>
              <a:ext cx="2350111" cy="1500199"/>
            </a:xfrm>
            <a:prstGeom prst="rect">
              <a:avLst/>
            </a:prstGeom>
            <a:solidFill>
              <a:srgbClr val="00B0F0">
                <a:alpha val="12000"/>
              </a:srgbClr>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sp>
          <p:nvSpPr>
            <p:cNvPr id="18" name="正方形/長方形 17"/>
            <p:cNvSpPr/>
            <p:nvPr/>
          </p:nvSpPr>
          <p:spPr>
            <a:xfrm>
              <a:off x="3650480" y="5692790"/>
              <a:ext cx="1135818" cy="307977"/>
            </a:xfrm>
            <a:prstGeom prst="rect">
              <a:avLst/>
            </a:prstGeom>
            <a:solidFill>
              <a:srgbClr val="FFFF99">
                <a:alpha val="20000"/>
              </a:srgbClr>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cxnSp>
          <p:nvCxnSpPr>
            <p:cNvPr id="19" name="カギ線コネクタ 18"/>
            <p:cNvCxnSpPr>
              <a:stCxn id="18" idx="1"/>
              <a:endCxn id="17" idx="1"/>
            </p:cNvCxnSpPr>
            <p:nvPr/>
          </p:nvCxnSpPr>
          <p:spPr>
            <a:xfrm rot="10800000">
              <a:off x="3578889" y="4465645"/>
              <a:ext cx="71591" cy="1381135"/>
            </a:xfrm>
            <a:prstGeom prst="bentConnector3">
              <a:avLst>
                <a:gd name="adj1" fmla="val 377582"/>
              </a:avLst>
            </a:prstGeom>
            <a:ln w="28575">
              <a:solidFill>
                <a:schemeClr val="tx1"/>
              </a:solidFill>
              <a:prstDash val="solid"/>
              <a:tailEnd type="stealth" w="lg" len="lg"/>
            </a:ln>
          </p:spPr>
          <p:style>
            <a:lnRef idx="1">
              <a:schemeClr val="accent1"/>
            </a:lnRef>
            <a:fillRef idx="0">
              <a:schemeClr val="accent1"/>
            </a:fillRef>
            <a:effectRef idx="0">
              <a:schemeClr val="accent1"/>
            </a:effectRef>
            <a:fontRef idx="minor">
              <a:schemeClr val="tx1"/>
            </a:fontRef>
          </p:style>
        </p:cxnSp>
      </p:grpSp>
      <p:sp>
        <p:nvSpPr>
          <p:cNvPr id="23" name="正方形/長方形 22"/>
          <p:cNvSpPr/>
          <p:nvPr/>
        </p:nvSpPr>
        <p:spPr>
          <a:xfrm>
            <a:off x="357188" y="2143116"/>
            <a:ext cx="4929187" cy="928687"/>
          </a:xfrm>
          <a:prstGeom prst="rect">
            <a:avLst/>
          </a:prstGeom>
          <a:noFill/>
          <a:ln>
            <a:solidFill>
              <a:srgbClr val="0066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1542" name="Text Box 10"/>
          <p:cNvSpPr txBox="1">
            <a:spLocks noChangeArrowheads="1"/>
          </p:cNvSpPr>
          <p:nvPr/>
        </p:nvSpPr>
        <p:spPr bwMode="auto">
          <a:xfrm>
            <a:off x="246063" y="5260975"/>
            <a:ext cx="4468812" cy="954088"/>
          </a:xfrm>
          <a:prstGeom prst="rect">
            <a:avLst/>
          </a:prstGeom>
          <a:noFill/>
          <a:ln w="9525">
            <a:noFill/>
            <a:miter lim="800000"/>
            <a:headEnd/>
            <a:tailEnd/>
          </a:ln>
        </p:spPr>
        <p:txBody>
          <a:bodyPr wrap="none">
            <a:spAutoFit/>
          </a:bodyPr>
          <a:lstStyle/>
          <a:p>
            <a:r>
              <a:rPr lang="en-US" altLang="ja-JP" sz="2800" b="0" dirty="0" err="1">
                <a:solidFill>
                  <a:srgbClr val="0066CC"/>
                </a:solidFill>
              </a:rPr>
              <a:t>memberA</a:t>
            </a:r>
            <a:r>
              <a:rPr lang="ja-JP" altLang="en-US" sz="2800" b="0" dirty="0">
                <a:solidFill>
                  <a:srgbClr val="0066CC"/>
                </a:solidFill>
              </a:rPr>
              <a:t>の</a:t>
            </a:r>
            <a:r>
              <a:rPr lang="en-US" altLang="ja-JP" sz="2800" b="0" dirty="0">
                <a:solidFill>
                  <a:srgbClr val="0066CC"/>
                </a:solidFill>
              </a:rPr>
              <a:t>getter</a:t>
            </a:r>
            <a:r>
              <a:rPr lang="ja-JP" altLang="en-US" sz="2800" b="0" dirty="0" err="1">
                <a:solidFill>
                  <a:srgbClr val="0066CC"/>
                </a:solidFill>
              </a:rPr>
              <a:t>，</a:t>
            </a:r>
            <a:r>
              <a:rPr lang="en-US" altLang="ja-JP" sz="2800" b="0" dirty="0">
                <a:solidFill>
                  <a:srgbClr val="0066CC"/>
                </a:solidFill>
              </a:rPr>
              <a:t>setter</a:t>
            </a:r>
            <a:r>
              <a:rPr lang="ja-JP" altLang="en-US" sz="2800" b="0" dirty="0">
                <a:solidFill>
                  <a:srgbClr val="0066CC"/>
                </a:solidFill>
              </a:rPr>
              <a:t>を</a:t>
            </a:r>
            <a:endParaRPr lang="en-US" altLang="ja-JP" sz="2800" b="0" dirty="0">
              <a:solidFill>
                <a:srgbClr val="0066CC"/>
              </a:solidFill>
            </a:endParaRPr>
          </a:p>
          <a:p>
            <a:r>
              <a:rPr lang="en-US" altLang="ja-JP" sz="2800" b="0" dirty="0">
                <a:solidFill>
                  <a:srgbClr val="0066CC"/>
                </a:solidFill>
              </a:rPr>
              <a:t>A</a:t>
            </a:r>
            <a:r>
              <a:rPr lang="ja-JP" altLang="en-US" sz="2800" b="0" dirty="0">
                <a:solidFill>
                  <a:srgbClr val="0066CC"/>
                </a:solidFill>
              </a:rPr>
              <a:t>に追加</a:t>
            </a:r>
          </a:p>
        </p:txBody>
      </p:sp>
      <p:sp>
        <p:nvSpPr>
          <p:cNvPr id="21543" name="Rectangle 113"/>
          <p:cNvSpPr>
            <a:spLocks noChangeArrowheads="1"/>
          </p:cNvSpPr>
          <p:nvPr/>
        </p:nvSpPr>
        <p:spPr bwMode="auto">
          <a:xfrm>
            <a:off x="317500" y="4975225"/>
            <a:ext cx="1571625" cy="357188"/>
          </a:xfrm>
          <a:prstGeom prst="rect">
            <a:avLst/>
          </a:prstGeom>
          <a:solidFill>
            <a:srgbClr val="99CCFF">
              <a:alpha val="50195"/>
            </a:srgbClr>
          </a:solidFill>
          <a:ln w="0">
            <a:noFill/>
            <a:miter lim="800000"/>
            <a:headEnd/>
            <a:tailEnd/>
          </a:ln>
        </p:spPr>
        <p:txBody>
          <a:bodyPr wrap="none" anchor="ctr"/>
          <a:lstStyle/>
          <a:p>
            <a:pPr algn="ctr"/>
            <a:r>
              <a:rPr lang="ja-JP" altLang="en-US" sz="2000" b="0" dirty="0"/>
              <a:t>編集ステップ</a:t>
            </a:r>
          </a:p>
        </p:txBody>
      </p:sp>
      <p:sp>
        <p:nvSpPr>
          <p:cNvPr id="25" name="テキスト ボックス 21"/>
          <p:cNvSpPr>
            <a:spLocks noChangeArrowheads="1"/>
          </p:cNvSpPr>
          <p:nvPr/>
        </p:nvSpPr>
        <p:spPr bwMode="auto">
          <a:xfrm>
            <a:off x="7215206" y="986106"/>
            <a:ext cx="1714500" cy="442630"/>
          </a:xfrm>
          <a:prstGeom prst="wedgeRoundRectCallout">
            <a:avLst>
              <a:gd name="adj1" fmla="val -37625"/>
              <a:gd name="adj2" fmla="val 71505"/>
              <a:gd name="adj3" fmla="val 16667"/>
            </a:avLst>
          </a:prstGeom>
          <a:solidFill>
            <a:schemeClr val="bg1"/>
          </a:solidFill>
          <a:ln w="12700">
            <a:solidFill>
              <a:schemeClr val="tx1"/>
            </a:solidFill>
            <a:miter lim="800000"/>
            <a:headEnd/>
            <a:tailEnd/>
          </a:ln>
        </p:spPr>
        <p:txBody>
          <a:bodyPr wrap="square" lIns="91404" tIns="45700" rIns="91404" bIns="45700">
            <a:spAutoFit/>
          </a:bodyPr>
          <a:lstStyle/>
          <a:p>
            <a:r>
              <a:rPr lang="ja-JP" altLang="en-US" sz="2000" b="0" dirty="0">
                <a:solidFill>
                  <a:srgbClr val="0066CC"/>
                </a:solidFill>
              </a:rPr>
              <a:t>被参照メンバ</a:t>
            </a:r>
            <a:endParaRPr lang="en-US" altLang="ja-JP" sz="2000" b="0" dirty="0">
              <a:solidFill>
                <a:srgbClr val="0066CC"/>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タイトル 1"/>
          <p:cNvSpPr>
            <a:spLocks noGrp="1"/>
          </p:cNvSpPr>
          <p:nvPr>
            <p:ph type="title"/>
          </p:nvPr>
        </p:nvSpPr>
        <p:spPr>
          <a:xfrm>
            <a:off x="214313" y="214313"/>
            <a:ext cx="8715375" cy="868362"/>
          </a:xfrm>
        </p:spPr>
        <p:txBody>
          <a:bodyPr/>
          <a:lstStyle/>
          <a:p>
            <a:r>
              <a:rPr lang="ja-JP" altLang="en-US" dirty="0" smtClean="0"/>
              <a:t>提案手法の処理概要</a:t>
            </a:r>
          </a:p>
        </p:txBody>
      </p:sp>
      <p:sp>
        <p:nvSpPr>
          <p:cNvPr id="3" name="コンテンツ プレースホルダ 2"/>
          <p:cNvSpPr>
            <a:spLocks noGrp="1"/>
          </p:cNvSpPr>
          <p:nvPr>
            <p:ph idx="1"/>
          </p:nvPr>
        </p:nvSpPr>
        <p:spPr>
          <a:xfrm>
            <a:off x="214313" y="1143000"/>
            <a:ext cx="8715375" cy="5143500"/>
          </a:xfrm>
        </p:spPr>
        <p:txBody>
          <a:bodyPr rtlCol="0">
            <a:normAutofit/>
          </a:bodyPr>
          <a:lstStyle/>
          <a:p>
            <a:pPr marL="514350" indent="-514350" fontAlgn="auto">
              <a:spcAft>
                <a:spcPts val="0"/>
              </a:spcAft>
              <a:buFont typeface="+mj-lt"/>
              <a:buAutoNum type="arabicPeriod"/>
              <a:defRPr/>
            </a:pPr>
            <a:r>
              <a:rPr lang="ja-JP" altLang="en-US" dirty="0" smtClean="0">
                <a:solidFill>
                  <a:schemeClr val="tx1">
                    <a:lumMod val="50000"/>
                    <a:lumOff val="50000"/>
                  </a:schemeClr>
                </a:solidFill>
              </a:rPr>
              <a:t>編集ステップ導出のために以下の情報を取得</a:t>
            </a:r>
            <a:endParaRPr lang="en-US" altLang="ja-JP" dirty="0" smtClean="0">
              <a:solidFill>
                <a:schemeClr val="tx1">
                  <a:lumMod val="50000"/>
                  <a:lumOff val="50000"/>
                </a:schemeClr>
              </a:solidFill>
            </a:endParaRPr>
          </a:p>
          <a:p>
            <a:pPr marL="514350" indent="-514350" fontAlgn="auto">
              <a:spcAft>
                <a:spcPts val="0"/>
              </a:spcAft>
              <a:buFont typeface="+mj-lt"/>
              <a:buAutoNum type="arabicPeriod"/>
              <a:defRPr/>
            </a:pPr>
            <a:r>
              <a:rPr lang="ja-JP" altLang="en-US" dirty="0" smtClean="0">
                <a:solidFill>
                  <a:schemeClr val="tx1">
                    <a:lumMod val="50000"/>
                    <a:lumOff val="50000"/>
                  </a:schemeClr>
                </a:solidFill>
              </a:rPr>
              <a:t>コンパイルエラーを解決する編集ステップを導出</a:t>
            </a:r>
            <a:endParaRPr lang="en-US" altLang="ja-JP" dirty="0" smtClean="0">
              <a:solidFill>
                <a:schemeClr val="tx1">
                  <a:lumMod val="50000"/>
                  <a:lumOff val="50000"/>
                </a:schemeClr>
              </a:solidFill>
            </a:endParaRPr>
          </a:p>
          <a:p>
            <a:pPr marL="514350" indent="-514350" fontAlgn="auto">
              <a:spcAft>
                <a:spcPts val="0"/>
              </a:spcAft>
              <a:buFont typeface="+mj-lt"/>
              <a:buAutoNum type="arabicPeriod"/>
              <a:defRPr/>
            </a:pPr>
            <a:r>
              <a:rPr lang="ja-JP" altLang="en-US" dirty="0" smtClean="0"/>
              <a:t>コンパイルエラーを含むソースコードに各編集ステップを適用</a:t>
            </a:r>
            <a:endParaRPr lang="en-US" altLang="ja-JP" dirty="0" smtClean="0"/>
          </a:p>
          <a:p>
            <a:pPr marL="514350" indent="-514350" fontAlgn="auto">
              <a:spcAft>
                <a:spcPts val="0"/>
              </a:spcAft>
              <a:buFont typeface="+mj-lt"/>
              <a:buAutoNum type="arabicPeriod"/>
              <a:defRPr/>
            </a:pPr>
            <a:r>
              <a:rPr lang="ja-JP" altLang="en-US" dirty="0" smtClean="0"/>
              <a:t>編集ステップを適用したソースコードの参照切れが解決されるまで</a:t>
            </a:r>
            <a:r>
              <a:rPr lang="en-US" altLang="ja-JP" dirty="0" smtClean="0"/>
              <a:t>1</a:t>
            </a:r>
            <a:r>
              <a:rPr lang="ja-JP" altLang="en-US" dirty="0" smtClean="0"/>
              <a:t>～</a:t>
            </a:r>
            <a:r>
              <a:rPr lang="en-US" altLang="ja-JP" dirty="0" smtClean="0"/>
              <a:t>3</a:t>
            </a:r>
            <a:r>
              <a:rPr lang="ja-JP" altLang="en-US" dirty="0" smtClean="0"/>
              <a:t>の処理を</a:t>
            </a:r>
            <a:r>
              <a:rPr lang="ja-JP" altLang="en-US" dirty="0" smtClean="0"/>
              <a:t>行う</a:t>
            </a:r>
            <a:endParaRPr lang="en-US" altLang="ja-JP" dirty="0" smtClean="0"/>
          </a:p>
        </p:txBody>
      </p:sp>
      <p:sp>
        <p:nvSpPr>
          <p:cNvPr id="4" name="日付プレースホルダ 3"/>
          <p:cNvSpPr>
            <a:spLocks noGrp="1"/>
          </p:cNvSpPr>
          <p:nvPr>
            <p:ph type="dt" sz="quarter" idx="10"/>
          </p:nvPr>
        </p:nvSpPr>
        <p:spPr/>
        <p:txBody>
          <a:bodyPr/>
          <a:lstStyle/>
          <a:p>
            <a:pPr>
              <a:defRPr/>
            </a:pPr>
            <a:endParaRPr lang="en-US" altLang="ja-JP"/>
          </a:p>
        </p:txBody>
      </p:sp>
      <p:sp>
        <p:nvSpPr>
          <p:cNvPr id="17413" name="フッター プレースホルダ 4"/>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p>
            <a:pPr>
              <a:defRPr/>
            </a:pPr>
            <a:fld id="{BB099555-6116-4729-A5C8-A7944849CEDA}" type="slidenum">
              <a:rPr lang="en-US" altLang="ja-JP"/>
              <a:pPr>
                <a:defRPr/>
              </a:pPr>
              <a:t>19</a:t>
            </a:fld>
            <a:endParaRPr lang="en-US" altLang="ja-JP"/>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57200" y="214313"/>
            <a:ext cx="8229600" cy="1100137"/>
          </a:xfrm>
        </p:spPr>
        <p:txBody>
          <a:bodyPr/>
          <a:lstStyle/>
          <a:p>
            <a:r>
              <a:rPr lang="ja-JP" altLang="en-US" smtClean="0"/>
              <a:t>発表の概要</a:t>
            </a:r>
          </a:p>
        </p:txBody>
      </p:sp>
      <p:sp>
        <p:nvSpPr>
          <p:cNvPr id="6147" name="Rectangle 3"/>
          <p:cNvSpPr>
            <a:spLocks noGrp="1" noChangeArrowheads="1"/>
          </p:cNvSpPr>
          <p:nvPr>
            <p:ph idx="1"/>
          </p:nvPr>
        </p:nvSpPr>
        <p:spPr>
          <a:xfrm>
            <a:off x="395288" y="1557338"/>
            <a:ext cx="8315325" cy="3886200"/>
          </a:xfrm>
        </p:spPr>
        <p:txBody>
          <a:bodyPr/>
          <a:lstStyle/>
          <a:p>
            <a:pPr>
              <a:lnSpc>
                <a:spcPct val="90000"/>
              </a:lnSpc>
            </a:pPr>
            <a:r>
              <a:rPr lang="ja-JP" altLang="en-US" sz="2400" dirty="0" smtClean="0"/>
              <a:t>リファクタリング</a:t>
            </a:r>
            <a:endParaRPr lang="en-US" altLang="ja-JP" sz="2400" dirty="0" smtClean="0"/>
          </a:p>
          <a:p>
            <a:pPr lvl="1">
              <a:lnSpc>
                <a:spcPct val="90000"/>
              </a:lnSpc>
            </a:pPr>
            <a:r>
              <a:rPr lang="ja-JP" altLang="en-US" sz="2200" dirty="0" smtClean="0"/>
              <a:t>メンバの移動リファクタリングについて</a:t>
            </a:r>
          </a:p>
          <a:p>
            <a:pPr>
              <a:lnSpc>
                <a:spcPct val="90000"/>
              </a:lnSpc>
            </a:pPr>
            <a:r>
              <a:rPr lang="ja-JP" altLang="en-US" sz="2400" dirty="0" smtClean="0"/>
              <a:t>メンバの移動により生じるコンパイルエラーについて</a:t>
            </a:r>
            <a:endParaRPr lang="en-US" altLang="ja-JP" sz="2400" dirty="0" smtClean="0"/>
          </a:p>
          <a:p>
            <a:pPr lvl="1">
              <a:lnSpc>
                <a:spcPct val="90000"/>
              </a:lnSpc>
            </a:pPr>
            <a:r>
              <a:rPr lang="ja-JP" altLang="en-US" sz="2200" dirty="0" smtClean="0"/>
              <a:t>参照切れコンパイルエラーが生じる例</a:t>
            </a:r>
          </a:p>
          <a:p>
            <a:pPr>
              <a:lnSpc>
                <a:spcPct val="90000"/>
              </a:lnSpc>
            </a:pPr>
            <a:r>
              <a:rPr lang="ja-JP" altLang="en-US" sz="2400" dirty="0" smtClean="0"/>
              <a:t>リファクタリング支援機能の問題点</a:t>
            </a:r>
          </a:p>
          <a:p>
            <a:pPr>
              <a:lnSpc>
                <a:spcPct val="90000"/>
              </a:lnSpc>
            </a:pPr>
            <a:r>
              <a:rPr lang="ja-JP" altLang="en-US" sz="2400" dirty="0" smtClean="0"/>
              <a:t>編集手順を探索するリファクタリング支援手法</a:t>
            </a:r>
          </a:p>
          <a:p>
            <a:pPr lvl="1">
              <a:lnSpc>
                <a:spcPct val="90000"/>
              </a:lnSpc>
            </a:pPr>
            <a:r>
              <a:rPr lang="ja-JP" altLang="en-US" sz="2400" dirty="0" smtClean="0"/>
              <a:t>探索の例</a:t>
            </a:r>
            <a:endParaRPr lang="en-US" altLang="ja-JP" sz="2400" dirty="0" smtClean="0"/>
          </a:p>
          <a:p>
            <a:pPr lvl="1">
              <a:lnSpc>
                <a:spcPct val="90000"/>
              </a:lnSpc>
            </a:pPr>
            <a:r>
              <a:rPr lang="ja-JP" altLang="en-US" sz="2400" dirty="0" smtClean="0"/>
              <a:t>提案手法の処理概要</a:t>
            </a:r>
          </a:p>
          <a:p>
            <a:pPr lvl="1">
              <a:lnSpc>
                <a:spcPct val="90000"/>
              </a:lnSpc>
            </a:pPr>
            <a:r>
              <a:rPr lang="ja-JP" altLang="en-US" sz="2400" dirty="0" smtClean="0"/>
              <a:t>ケーススタディ</a:t>
            </a:r>
          </a:p>
          <a:p>
            <a:pPr>
              <a:lnSpc>
                <a:spcPct val="90000"/>
              </a:lnSpc>
            </a:pPr>
            <a:r>
              <a:rPr lang="ja-JP" altLang="en-US" sz="2400" dirty="0" smtClean="0"/>
              <a:t>まとめと今後の課題</a:t>
            </a:r>
          </a:p>
        </p:txBody>
      </p:sp>
      <p:sp>
        <p:nvSpPr>
          <p:cNvPr id="4" name="日付プレースホルダ 3"/>
          <p:cNvSpPr>
            <a:spLocks noGrp="1"/>
          </p:cNvSpPr>
          <p:nvPr>
            <p:ph type="dt" sz="quarter" idx="10"/>
          </p:nvPr>
        </p:nvSpPr>
        <p:spPr/>
        <p:txBody>
          <a:bodyPr/>
          <a:lstStyle/>
          <a:p>
            <a:pPr>
              <a:defRPr/>
            </a:pPr>
            <a:endParaRPr lang="en-US" altLang="ja-JP"/>
          </a:p>
        </p:txBody>
      </p:sp>
      <p:sp>
        <p:nvSpPr>
          <p:cNvPr id="5" name="スライド番号プレースホルダ 4"/>
          <p:cNvSpPr>
            <a:spLocks noGrp="1"/>
          </p:cNvSpPr>
          <p:nvPr>
            <p:ph type="sldNum" sz="quarter" idx="12"/>
          </p:nvPr>
        </p:nvSpPr>
        <p:spPr/>
        <p:txBody>
          <a:bodyPr/>
          <a:lstStyle/>
          <a:p>
            <a:pPr>
              <a:defRPr/>
            </a:pPr>
            <a:fld id="{686BEE63-510D-41C4-BA21-5C1E88B2A070}" type="slidenum">
              <a:rPr lang="en-US" altLang="ja-JP"/>
              <a:pPr>
                <a:defRPr/>
              </a:pPr>
              <a:t>2</a:t>
            </a:fld>
            <a:endParaRPr lang="en-US" altLang="ja-JP"/>
          </a:p>
        </p:txBody>
      </p:sp>
      <p:sp>
        <p:nvSpPr>
          <p:cNvPr id="6150" name="フッター プレースホルダ 5"/>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r>
              <a:rPr lang="en-US" altLang="ja-JP"/>
              <a:t>Software Engineering Laboratory,  Department of Computer Science,  Graduate School of Information Science and Technology,  Osaka University</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4" name="グループ化 63"/>
          <p:cNvGrpSpPr/>
          <p:nvPr/>
        </p:nvGrpSpPr>
        <p:grpSpPr>
          <a:xfrm>
            <a:off x="5761798" y="2143116"/>
            <a:ext cx="3143260" cy="3643288"/>
            <a:chOff x="5643570" y="2143116"/>
            <a:chExt cx="3143260" cy="3643288"/>
          </a:xfrm>
        </p:grpSpPr>
        <p:grpSp>
          <p:nvGrpSpPr>
            <p:cNvPr id="46" name="グループ化 45"/>
            <p:cNvGrpSpPr/>
            <p:nvPr/>
          </p:nvGrpSpPr>
          <p:grpSpPr>
            <a:xfrm>
              <a:off x="5643570" y="2143116"/>
              <a:ext cx="2643206" cy="3643288"/>
              <a:chOff x="5643570" y="2143166"/>
              <a:chExt cx="2643206" cy="3643288"/>
            </a:xfrm>
          </p:grpSpPr>
          <p:sp>
            <p:nvSpPr>
              <p:cNvPr id="40" name="角丸四角形 39"/>
              <p:cNvSpPr>
                <a:spLocks noChangeArrowheads="1"/>
              </p:cNvSpPr>
              <p:nvPr/>
            </p:nvSpPr>
            <p:spPr bwMode="auto">
              <a:xfrm>
                <a:off x="5643570" y="2143166"/>
                <a:ext cx="2643206" cy="1428710"/>
              </a:xfrm>
              <a:prstGeom prst="roundRect">
                <a:avLst>
                  <a:gd name="adj" fmla="val 16667"/>
                </a:avLst>
              </a:prstGeom>
              <a:solidFill>
                <a:srgbClr val="FFFF99">
                  <a:alpha val="34117"/>
                </a:srgbClr>
              </a:solidFill>
              <a:ln w="9525" algn="ctr">
                <a:solidFill>
                  <a:schemeClr val="tx1"/>
                </a:solidFill>
                <a:round/>
                <a:headEnd/>
                <a:tailEnd/>
              </a:ln>
            </p:spPr>
            <p:txBody>
              <a:bodyPr/>
              <a:lstStyle/>
              <a:p>
                <a:endParaRPr lang="ja-JP" altLang="en-US"/>
              </a:p>
            </p:txBody>
          </p:sp>
          <p:cxnSp>
            <p:nvCxnSpPr>
              <p:cNvPr id="41" name="直線矢印コネクタ 40"/>
              <p:cNvCxnSpPr>
                <a:stCxn id="42" idx="2"/>
                <a:endCxn id="44" idx="0"/>
              </p:cNvCxnSpPr>
              <p:nvPr/>
            </p:nvCxnSpPr>
            <p:spPr bwMode="auto">
              <a:xfrm rot="5400000">
                <a:off x="7072330" y="4572008"/>
                <a:ext cx="2000264" cy="15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2" name="正方形/長方形 41"/>
              <p:cNvSpPr/>
              <p:nvPr/>
            </p:nvSpPr>
            <p:spPr>
              <a:xfrm>
                <a:off x="7858148" y="3357562"/>
                <a:ext cx="428628" cy="21431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正方形/長方形 43"/>
              <p:cNvSpPr/>
              <p:nvPr/>
            </p:nvSpPr>
            <p:spPr>
              <a:xfrm>
                <a:off x="7858148" y="5572140"/>
                <a:ext cx="428628" cy="21431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63" name="テキスト ボックス 16"/>
            <p:cNvSpPr txBox="1">
              <a:spLocks noChangeArrowheads="1"/>
            </p:cNvSpPr>
            <p:nvPr/>
          </p:nvSpPr>
          <p:spPr bwMode="auto">
            <a:xfrm>
              <a:off x="7072330" y="4572008"/>
              <a:ext cx="1714500" cy="400013"/>
            </a:xfrm>
            <a:prstGeom prst="rect">
              <a:avLst/>
            </a:prstGeom>
            <a:solidFill>
              <a:srgbClr val="FFFF99"/>
            </a:solidFill>
            <a:ln w="12700">
              <a:solidFill>
                <a:schemeClr val="tx1"/>
              </a:solidFill>
              <a:miter lim="800000"/>
              <a:headEnd/>
              <a:tailEnd/>
            </a:ln>
          </p:spPr>
          <p:txBody>
            <a:bodyPr lIns="91404" tIns="45700" rIns="91404" bIns="45700">
              <a:spAutoFit/>
            </a:bodyPr>
            <a:lstStyle/>
            <a:p>
              <a:pPr algn="ctr"/>
              <a:r>
                <a:rPr lang="ja-JP" altLang="en-US" sz="2000"/>
                <a:t>メソッドの移動</a:t>
              </a:r>
              <a:endParaRPr lang="en-US" altLang="ja-JP" sz="2000"/>
            </a:p>
          </p:txBody>
        </p:sp>
      </p:grpSp>
      <p:sp>
        <p:nvSpPr>
          <p:cNvPr id="23554" name="タイトル 1"/>
          <p:cNvSpPr>
            <a:spLocks noGrp="1"/>
          </p:cNvSpPr>
          <p:nvPr>
            <p:ph type="title"/>
          </p:nvPr>
        </p:nvSpPr>
        <p:spPr>
          <a:xfrm>
            <a:off x="214313" y="214313"/>
            <a:ext cx="8715375" cy="868362"/>
          </a:xfrm>
        </p:spPr>
        <p:txBody>
          <a:bodyPr/>
          <a:lstStyle/>
          <a:p>
            <a:r>
              <a:rPr lang="ja-JP" altLang="en-US" dirty="0" smtClean="0"/>
              <a:t>ケーススタディの概要</a:t>
            </a:r>
          </a:p>
        </p:txBody>
      </p:sp>
      <p:sp>
        <p:nvSpPr>
          <p:cNvPr id="4" name="日付プレースホルダ 3"/>
          <p:cNvSpPr>
            <a:spLocks noGrp="1"/>
          </p:cNvSpPr>
          <p:nvPr>
            <p:ph type="dt" sz="quarter" idx="10"/>
          </p:nvPr>
        </p:nvSpPr>
        <p:spPr/>
        <p:txBody>
          <a:bodyPr/>
          <a:lstStyle/>
          <a:p>
            <a:pPr>
              <a:defRPr/>
            </a:pPr>
            <a:endParaRPr lang="en-US" altLang="ja-JP"/>
          </a:p>
        </p:txBody>
      </p:sp>
      <p:sp>
        <p:nvSpPr>
          <p:cNvPr id="23556" name="フッター プレースホルダ 4"/>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r>
              <a:rPr lang="en-US" altLang="ja-JP" dirty="0"/>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p>
            <a:pPr>
              <a:defRPr/>
            </a:pPr>
            <a:fld id="{2235BE30-A6B3-4402-AA26-E4CF889BD569}" type="slidenum">
              <a:rPr lang="en-US" altLang="ja-JP"/>
              <a:pPr>
                <a:defRPr/>
              </a:pPr>
              <a:t>20</a:t>
            </a:fld>
            <a:endParaRPr lang="en-US" altLang="ja-JP"/>
          </a:p>
        </p:txBody>
      </p:sp>
      <p:sp>
        <p:nvSpPr>
          <p:cNvPr id="23558" name="コンテンツ プレースホルダ 2"/>
          <p:cNvSpPr>
            <a:spLocks noGrp="1"/>
          </p:cNvSpPr>
          <p:nvPr>
            <p:ph idx="1"/>
          </p:nvPr>
        </p:nvSpPr>
        <p:spPr>
          <a:xfrm>
            <a:off x="-71470" y="1071546"/>
            <a:ext cx="5572164" cy="3143272"/>
          </a:xfrm>
        </p:spPr>
        <p:txBody>
          <a:bodyPr/>
          <a:lstStyle/>
          <a:p>
            <a:r>
              <a:rPr lang="ja-JP" altLang="en-US" dirty="0" smtClean="0"/>
              <a:t>右の例に対して提案手法を適用</a:t>
            </a:r>
            <a:endParaRPr lang="en-US" altLang="ja-JP" dirty="0" smtClean="0"/>
          </a:p>
          <a:p>
            <a:pPr lvl="1"/>
            <a:r>
              <a:rPr lang="en-US" altLang="ja-JP" dirty="0" err="1" smtClean="0"/>
              <a:t>Customer.count</a:t>
            </a:r>
            <a:r>
              <a:rPr lang="ja-JP" altLang="en-US" dirty="0" err="1" smtClean="0"/>
              <a:t>，</a:t>
            </a:r>
            <a:r>
              <a:rPr lang="en-US" altLang="ja-JP" dirty="0" err="1" smtClean="0"/>
              <a:t>Customer.print</a:t>
            </a:r>
            <a:r>
              <a:rPr lang="ja-JP" altLang="en-US" dirty="0" smtClean="0"/>
              <a:t>は</a:t>
            </a:r>
            <a:r>
              <a:rPr lang="en-US" altLang="ja-JP" dirty="0" smtClean="0"/>
              <a:t>private</a:t>
            </a:r>
            <a:r>
              <a:rPr lang="ja-JP" altLang="en-US" dirty="0" smtClean="0"/>
              <a:t>フィールド</a:t>
            </a:r>
            <a:r>
              <a:rPr lang="en-US" altLang="ja-JP" dirty="0" err="1" smtClean="0"/>
              <a:t>Customer.mList</a:t>
            </a:r>
            <a:r>
              <a:rPr lang="ja-JP" altLang="en-US" dirty="0" smtClean="0"/>
              <a:t>を参照</a:t>
            </a:r>
            <a:endParaRPr lang="en-US" altLang="ja-JP" dirty="0" smtClean="0"/>
          </a:p>
          <a:p>
            <a:pPr lvl="1"/>
            <a:r>
              <a:rPr lang="en-US" altLang="ja-JP" dirty="0" err="1" smtClean="0"/>
              <a:t>Customer.count</a:t>
            </a:r>
            <a:r>
              <a:rPr lang="ja-JP" altLang="en-US" dirty="0" smtClean="0"/>
              <a:t>を</a:t>
            </a:r>
            <a:r>
              <a:rPr lang="en-US" altLang="ja-JP" dirty="0" smtClean="0"/>
              <a:t>Rental</a:t>
            </a:r>
            <a:r>
              <a:rPr lang="ja-JP" altLang="en-US" dirty="0" smtClean="0"/>
              <a:t>へ</a:t>
            </a:r>
            <a:r>
              <a:rPr lang="ja-JP" altLang="en-US" dirty="0" smtClean="0"/>
              <a:t>移動</a:t>
            </a:r>
            <a:endParaRPr lang="en-US" altLang="ja-JP" dirty="0" smtClean="0"/>
          </a:p>
        </p:txBody>
      </p:sp>
      <p:sp>
        <p:nvSpPr>
          <p:cNvPr id="31" name="正方形/長方形 30"/>
          <p:cNvSpPr/>
          <p:nvPr/>
        </p:nvSpPr>
        <p:spPr bwMode="auto">
          <a:xfrm>
            <a:off x="5833236" y="1714488"/>
            <a:ext cx="1285875" cy="285750"/>
          </a:xfrm>
          <a:prstGeom prst="rect">
            <a:avLst/>
          </a:prstGeom>
          <a:noFill/>
          <a:ln w="12700">
            <a:noFill/>
            <a:prstDash val="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grpSp>
        <p:nvGrpSpPr>
          <p:cNvPr id="49" name="グループ化 48"/>
          <p:cNvGrpSpPr/>
          <p:nvPr/>
        </p:nvGrpSpPr>
        <p:grpSpPr>
          <a:xfrm>
            <a:off x="5643570" y="1214422"/>
            <a:ext cx="3357586" cy="4891093"/>
            <a:chOff x="5500694" y="1214422"/>
            <a:chExt cx="3357586" cy="4891093"/>
          </a:xfrm>
        </p:grpSpPr>
        <p:sp>
          <p:nvSpPr>
            <p:cNvPr id="26" name="Rectangle 7"/>
            <p:cNvSpPr>
              <a:spLocks noChangeArrowheads="1"/>
            </p:cNvSpPr>
            <p:nvPr/>
          </p:nvSpPr>
          <p:spPr bwMode="auto">
            <a:xfrm>
              <a:off x="5500694" y="1214422"/>
              <a:ext cx="3357586" cy="4891093"/>
            </a:xfrm>
            <a:prstGeom prst="rect">
              <a:avLst/>
            </a:prstGeom>
            <a:noFill/>
            <a:ln w="9525">
              <a:solidFill>
                <a:schemeClr val="tx1"/>
              </a:solidFill>
              <a:miter lim="800000"/>
              <a:headEnd/>
              <a:tailEnd/>
            </a:ln>
          </p:spPr>
          <p:txBody>
            <a:bodyPr wrap="none" anchor="ctr"/>
            <a:lstStyle/>
            <a:p>
              <a:r>
                <a:rPr lang="en-US" altLang="ja-JP" dirty="0"/>
                <a:t>class </a:t>
              </a:r>
              <a:r>
                <a:rPr lang="en-US" altLang="ja-JP" dirty="0" smtClean="0"/>
                <a:t>Customer </a:t>
              </a:r>
              <a:r>
                <a:rPr lang="en-US" altLang="ja-JP" dirty="0"/>
                <a:t>{</a:t>
              </a:r>
            </a:p>
            <a:p>
              <a:r>
                <a:rPr lang="en-US" altLang="ja-JP" dirty="0"/>
                <a:t>  </a:t>
              </a:r>
              <a:r>
                <a:rPr lang="en-US" altLang="ja-JP" dirty="0">
                  <a:solidFill>
                    <a:srgbClr val="FF0000"/>
                  </a:solidFill>
                </a:rPr>
                <a:t>private</a:t>
              </a:r>
              <a:r>
                <a:rPr lang="en-US" altLang="ja-JP" dirty="0"/>
                <a:t> </a:t>
              </a:r>
              <a:r>
                <a:rPr lang="en-US" altLang="ja-JP" dirty="0" smtClean="0"/>
                <a:t>List </a:t>
              </a:r>
              <a:r>
                <a:rPr lang="en-US" altLang="ja-JP" dirty="0" err="1" smtClean="0"/>
                <a:t>mList</a:t>
              </a:r>
              <a:r>
                <a:rPr lang="en-US" altLang="ja-JP" dirty="0" smtClean="0"/>
                <a:t> </a:t>
              </a:r>
              <a:r>
                <a:rPr lang="en-US" altLang="ja-JP" dirty="0"/>
                <a:t>;</a:t>
              </a:r>
            </a:p>
            <a:p>
              <a:r>
                <a:rPr lang="en-US" altLang="ja-JP" dirty="0" smtClean="0"/>
                <a:t> </a:t>
              </a:r>
              <a:endParaRPr lang="en-US" altLang="ja-JP" dirty="0"/>
            </a:p>
            <a:p>
              <a:r>
                <a:rPr lang="en-US" altLang="ja-JP" dirty="0" smtClean="0"/>
                <a:t>  public </a:t>
              </a:r>
              <a:r>
                <a:rPr lang="en-US" altLang="ja-JP" dirty="0" err="1" smtClean="0"/>
                <a:t>int</a:t>
              </a:r>
              <a:r>
                <a:rPr lang="en-US" altLang="ja-JP" dirty="0" smtClean="0"/>
                <a:t> count( ){</a:t>
              </a:r>
            </a:p>
            <a:p>
              <a:r>
                <a:rPr lang="en-US" altLang="ja-JP" dirty="0" smtClean="0"/>
                <a:t>    …</a:t>
              </a:r>
              <a:endParaRPr lang="en-US" altLang="ja-JP" dirty="0"/>
            </a:p>
            <a:p>
              <a:r>
                <a:rPr lang="en-US" altLang="ja-JP" dirty="0" smtClean="0"/>
                <a:t>    </a:t>
              </a:r>
              <a:r>
                <a:rPr lang="en-US" altLang="ja-JP" dirty="0" err="1" smtClean="0"/>
                <a:t>mList.length</a:t>
              </a:r>
              <a:r>
                <a:rPr lang="en-US" altLang="ja-JP" dirty="0" smtClean="0"/>
                <a:t>( );</a:t>
              </a:r>
            </a:p>
            <a:p>
              <a:r>
                <a:rPr lang="en-US" altLang="ja-JP" dirty="0"/>
                <a:t> </a:t>
              </a:r>
              <a:r>
                <a:rPr lang="en-US" altLang="ja-JP" dirty="0" smtClean="0"/>
                <a:t>   …</a:t>
              </a:r>
              <a:endParaRPr lang="en-US" altLang="ja-JP" dirty="0"/>
            </a:p>
            <a:p>
              <a:r>
                <a:rPr lang="en-US" altLang="ja-JP" dirty="0" smtClean="0"/>
                <a:t>  }</a:t>
              </a:r>
              <a:endParaRPr lang="en-US" altLang="ja-JP" dirty="0"/>
            </a:p>
            <a:p>
              <a:r>
                <a:rPr lang="ja-JP" altLang="en-US" dirty="0" smtClean="0">
                  <a:solidFill>
                    <a:srgbClr val="800080"/>
                  </a:solidFill>
                </a:rPr>
                <a:t>  </a:t>
              </a:r>
              <a:r>
                <a:rPr lang="en-US" altLang="ja-JP" dirty="0" smtClean="0"/>
                <a:t>public</a:t>
              </a:r>
              <a:r>
                <a:rPr lang="en-US" altLang="ja-JP" dirty="0" smtClean="0">
                  <a:solidFill>
                    <a:srgbClr val="800080"/>
                  </a:solidFill>
                </a:rPr>
                <a:t> </a:t>
              </a:r>
              <a:r>
                <a:rPr lang="en-US" altLang="ja-JP" dirty="0" smtClean="0"/>
                <a:t>void</a:t>
              </a:r>
              <a:r>
                <a:rPr lang="en-US" altLang="ja-JP" dirty="0" smtClean="0">
                  <a:solidFill>
                    <a:srgbClr val="800080"/>
                  </a:solidFill>
                </a:rPr>
                <a:t> </a:t>
              </a:r>
              <a:r>
                <a:rPr lang="en-US" altLang="ja-JP" dirty="0" smtClean="0"/>
                <a:t>print( </a:t>
              </a:r>
              <a:r>
                <a:rPr lang="en-US" altLang="ja-JP" dirty="0"/>
                <a:t>) {</a:t>
              </a:r>
            </a:p>
            <a:p>
              <a:r>
                <a:rPr lang="en-US" altLang="ja-JP" dirty="0">
                  <a:solidFill>
                    <a:srgbClr val="800080"/>
                  </a:solidFill>
                </a:rPr>
                <a:t>     </a:t>
              </a:r>
              <a:r>
                <a:rPr lang="en-US" altLang="ja-JP" dirty="0" smtClean="0"/>
                <a:t>…</a:t>
              </a:r>
              <a:r>
                <a:rPr lang="en-US" altLang="ja-JP" dirty="0" smtClean="0">
                  <a:solidFill>
                    <a:srgbClr val="800080"/>
                  </a:solidFill>
                </a:rPr>
                <a:t>    </a:t>
              </a:r>
            </a:p>
            <a:p>
              <a:r>
                <a:rPr lang="en-US" altLang="ja-JP" dirty="0">
                  <a:solidFill>
                    <a:srgbClr val="800080"/>
                  </a:solidFill>
                </a:rPr>
                <a:t> </a:t>
              </a:r>
              <a:r>
                <a:rPr lang="en-US" altLang="ja-JP" dirty="0" smtClean="0">
                  <a:solidFill>
                    <a:srgbClr val="800080"/>
                  </a:solidFill>
                </a:rPr>
                <a:t>    </a:t>
              </a:r>
              <a:r>
                <a:rPr lang="en-US" altLang="ja-JP" dirty="0" err="1" smtClean="0"/>
                <a:t>mList</a:t>
              </a:r>
              <a:r>
                <a:rPr lang="en-US" altLang="ja-JP" dirty="0" smtClean="0"/>
                <a:t>[</a:t>
              </a:r>
              <a:r>
                <a:rPr lang="en-US" altLang="ja-JP" dirty="0" err="1" smtClean="0"/>
                <a:t>i</a:t>
              </a:r>
              <a:r>
                <a:rPr lang="en-US" altLang="ja-JP" dirty="0" smtClean="0"/>
                <a:t>].</a:t>
              </a:r>
              <a:r>
                <a:rPr lang="en-US" altLang="ja-JP" dirty="0" err="1" smtClean="0"/>
                <a:t>getName</a:t>
              </a:r>
              <a:r>
                <a:rPr lang="en-US" altLang="ja-JP" dirty="0" smtClean="0"/>
                <a:t>( );</a:t>
              </a:r>
            </a:p>
            <a:p>
              <a:r>
                <a:rPr lang="en-US" altLang="ja-JP" dirty="0"/>
                <a:t> </a:t>
              </a:r>
              <a:r>
                <a:rPr lang="en-US" altLang="ja-JP" dirty="0" smtClean="0"/>
                <a:t>    …</a:t>
              </a:r>
              <a:endParaRPr lang="en-US" altLang="ja-JP" dirty="0"/>
            </a:p>
            <a:p>
              <a:r>
                <a:rPr lang="en-US" altLang="ja-JP" dirty="0">
                  <a:solidFill>
                    <a:srgbClr val="800080"/>
                  </a:solidFill>
                </a:rPr>
                <a:t>  </a:t>
              </a:r>
              <a:r>
                <a:rPr lang="en-US" altLang="ja-JP" dirty="0" smtClean="0"/>
                <a:t>}</a:t>
              </a:r>
              <a:endParaRPr lang="en-US" altLang="ja-JP" dirty="0"/>
            </a:p>
            <a:p>
              <a:r>
                <a:rPr lang="en-US" altLang="ja-JP" dirty="0" smtClean="0"/>
                <a:t>}</a:t>
              </a:r>
            </a:p>
            <a:p>
              <a:r>
                <a:rPr lang="en-US" altLang="ja-JP" dirty="0" smtClean="0"/>
                <a:t>class Rental{</a:t>
              </a:r>
              <a:br>
                <a:rPr lang="en-US" altLang="ja-JP" dirty="0" smtClean="0"/>
              </a:br>
              <a:r>
                <a:rPr lang="en-US" altLang="ja-JP" dirty="0" smtClean="0"/>
                <a:t>   </a:t>
              </a:r>
            </a:p>
            <a:p>
              <a:r>
                <a:rPr lang="en-US" altLang="ja-JP" dirty="0" smtClean="0"/>
                <a:t>}  </a:t>
              </a:r>
              <a:endParaRPr lang="en-US" altLang="ja-JP" dirty="0"/>
            </a:p>
          </p:txBody>
        </p:sp>
        <p:sp>
          <p:nvSpPr>
            <p:cNvPr id="28" name="角丸四角形 39"/>
            <p:cNvSpPr>
              <a:spLocks noChangeArrowheads="1"/>
            </p:cNvSpPr>
            <p:nvPr/>
          </p:nvSpPr>
          <p:spPr bwMode="auto">
            <a:xfrm>
              <a:off x="5786446" y="2714670"/>
              <a:ext cx="2071702" cy="357140"/>
            </a:xfrm>
            <a:prstGeom prst="roundRect">
              <a:avLst>
                <a:gd name="adj" fmla="val 16667"/>
              </a:avLst>
            </a:prstGeom>
            <a:solidFill>
              <a:srgbClr val="FFFF99">
                <a:alpha val="34117"/>
              </a:srgbClr>
            </a:solidFill>
            <a:ln w="9525" algn="ctr">
              <a:solidFill>
                <a:schemeClr val="tx1"/>
              </a:solidFill>
              <a:round/>
              <a:headEnd/>
              <a:tailEnd/>
            </a:ln>
          </p:spPr>
          <p:txBody>
            <a:bodyPr/>
            <a:lstStyle/>
            <a:p>
              <a:endParaRPr lang="ja-JP" altLang="en-US"/>
            </a:p>
          </p:txBody>
        </p:sp>
        <p:sp>
          <p:nvSpPr>
            <p:cNvPr id="29" name="角丸四角形 39"/>
            <p:cNvSpPr>
              <a:spLocks noChangeArrowheads="1"/>
            </p:cNvSpPr>
            <p:nvPr/>
          </p:nvSpPr>
          <p:spPr bwMode="auto">
            <a:xfrm>
              <a:off x="5857884" y="4071992"/>
              <a:ext cx="2071702" cy="357140"/>
            </a:xfrm>
            <a:prstGeom prst="roundRect">
              <a:avLst>
                <a:gd name="adj" fmla="val 16667"/>
              </a:avLst>
            </a:prstGeom>
            <a:solidFill>
              <a:srgbClr val="FFFF99">
                <a:alpha val="34117"/>
              </a:srgbClr>
            </a:solidFill>
            <a:ln w="9525" algn="ctr">
              <a:solidFill>
                <a:schemeClr val="tx1"/>
              </a:solidFill>
              <a:round/>
              <a:headEnd/>
              <a:tailEnd/>
            </a:ln>
          </p:spPr>
          <p:txBody>
            <a:bodyPr/>
            <a:lstStyle/>
            <a:p>
              <a:endParaRPr lang="ja-JP" altLang="en-US"/>
            </a:p>
          </p:txBody>
        </p:sp>
        <p:sp>
          <p:nvSpPr>
            <p:cNvPr id="30" name="正方形/長方形 29"/>
            <p:cNvSpPr/>
            <p:nvPr/>
          </p:nvSpPr>
          <p:spPr bwMode="auto">
            <a:xfrm>
              <a:off x="5715020" y="1643052"/>
              <a:ext cx="2357442" cy="285750"/>
            </a:xfrm>
            <a:prstGeom prst="rect">
              <a:avLst/>
            </a:prstGeom>
            <a:solidFill>
              <a:srgbClr val="99CCFF">
                <a:alpha val="34000"/>
              </a:srgbClr>
            </a:solidFill>
            <a:ln w="2857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cxnSp>
          <p:nvCxnSpPr>
            <p:cNvPr id="32" name="カギ線コネクタ 31"/>
            <p:cNvCxnSpPr/>
            <p:nvPr/>
          </p:nvCxnSpPr>
          <p:spPr bwMode="auto">
            <a:xfrm rot="10800000">
              <a:off x="5715008" y="1857364"/>
              <a:ext cx="71438" cy="1035877"/>
            </a:xfrm>
            <a:prstGeom prst="bentConnector3">
              <a:avLst>
                <a:gd name="adj1" fmla="val 558375"/>
              </a:avLst>
            </a:prstGeom>
            <a:ln w="127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36" name="カギ線コネクタ 35"/>
            <p:cNvCxnSpPr>
              <a:endCxn id="30" idx="1"/>
            </p:cNvCxnSpPr>
            <p:nvPr/>
          </p:nvCxnSpPr>
          <p:spPr bwMode="auto">
            <a:xfrm rot="10800000">
              <a:off x="5715020" y="1785928"/>
              <a:ext cx="142864" cy="2464635"/>
            </a:xfrm>
            <a:prstGeom prst="bentConnector3">
              <a:avLst>
                <a:gd name="adj1" fmla="val 427232"/>
              </a:avLst>
            </a:prstGeom>
            <a:ln w="127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grpSp>
      <p:sp>
        <p:nvSpPr>
          <p:cNvPr id="53" name="正方形/長方形 52"/>
          <p:cNvSpPr/>
          <p:nvPr/>
        </p:nvSpPr>
        <p:spPr>
          <a:xfrm>
            <a:off x="1714480" y="1857364"/>
            <a:ext cx="1500198" cy="2857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2" name="グループ化 61"/>
          <p:cNvGrpSpPr/>
          <p:nvPr/>
        </p:nvGrpSpPr>
        <p:grpSpPr>
          <a:xfrm>
            <a:off x="5643570" y="1214422"/>
            <a:ext cx="3357586" cy="4891093"/>
            <a:chOff x="1571604" y="1214422"/>
            <a:chExt cx="3357586" cy="4891093"/>
          </a:xfrm>
        </p:grpSpPr>
        <p:sp>
          <p:nvSpPr>
            <p:cNvPr id="27" name="Rectangle 7"/>
            <p:cNvSpPr>
              <a:spLocks noChangeArrowheads="1"/>
            </p:cNvSpPr>
            <p:nvPr/>
          </p:nvSpPr>
          <p:spPr bwMode="auto">
            <a:xfrm>
              <a:off x="1571604" y="1214422"/>
              <a:ext cx="3357586" cy="4891093"/>
            </a:xfrm>
            <a:prstGeom prst="rect">
              <a:avLst/>
            </a:prstGeom>
            <a:solidFill>
              <a:schemeClr val="bg1"/>
            </a:solidFill>
            <a:ln w="9525">
              <a:solidFill>
                <a:schemeClr val="tx1"/>
              </a:solidFill>
              <a:miter lim="800000"/>
              <a:headEnd/>
              <a:tailEnd/>
            </a:ln>
          </p:spPr>
          <p:txBody>
            <a:bodyPr wrap="none" anchor="ctr"/>
            <a:lstStyle/>
            <a:p>
              <a:r>
                <a:rPr lang="en-US" altLang="ja-JP" dirty="0"/>
                <a:t>class </a:t>
              </a:r>
              <a:r>
                <a:rPr lang="en-US" altLang="ja-JP" dirty="0" smtClean="0"/>
                <a:t>Customer </a:t>
              </a:r>
              <a:r>
                <a:rPr lang="en-US" altLang="ja-JP" dirty="0"/>
                <a:t>{</a:t>
              </a:r>
            </a:p>
            <a:p>
              <a:r>
                <a:rPr lang="en-US" altLang="ja-JP" dirty="0"/>
                <a:t>  </a:t>
              </a:r>
              <a:r>
                <a:rPr lang="en-US" altLang="ja-JP" dirty="0">
                  <a:solidFill>
                    <a:srgbClr val="FF0000"/>
                  </a:solidFill>
                </a:rPr>
                <a:t>private</a:t>
              </a:r>
              <a:r>
                <a:rPr lang="en-US" altLang="ja-JP" dirty="0"/>
                <a:t> </a:t>
              </a:r>
              <a:r>
                <a:rPr lang="en-US" altLang="ja-JP" dirty="0" smtClean="0"/>
                <a:t>List </a:t>
              </a:r>
              <a:r>
                <a:rPr lang="en-US" altLang="ja-JP" dirty="0" err="1" smtClean="0"/>
                <a:t>mList</a:t>
              </a:r>
              <a:r>
                <a:rPr lang="en-US" altLang="ja-JP" dirty="0" smtClean="0"/>
                <a:t> ;</a:t>
              </a:r>
              <a:endParaRPr lang="en-US" altLang="ja-JP" dirty="0"/>
            </a:p>
            <a:p>
              <a:r>
                <a:rPr lang="en-US" altLang="ja-JP" dirty="0" smtClean="0"/>
                <a:t>  public</a:t>
              </a:r>
              <a:r>
                <a:rPr lang="en-US" altLang="ja-JP" dirty="0" smtClean="0">
                  <a:solidFill>
                    <a:srgbClr val="800080"/>
                  </a:solidFill>
                </a:rPr>
                <a:t> </a:t>
              </a:r>
              <a:r>
                <a:rPr lang="en-US" altLang="ja-JP" dirty="0" smtClean="0"/>
                <a:t>void</a:t>
              </a:r>
              <a:r>
                <a:rPr lang="en-US" altLang="ja-JP" dirty="0" smtClean="0">
                  <a:solidFill>
                    <a:srgbClr val="800080"/>
                  </a:solidFill>
                </a:rPr>
                <a:t> </a:t>
              </a:r>
              <a:r>
                <a:rPr lang="en-US" altLang="ja-JP" dirty="0" smtClean="0"/>
                <a:t>print( </a:t>
              </a:r>
              <a:r>
                <a:rPr lang="en-US" altLang="ja-JP" dirty="0"/>
                <a:t>) {</a:t>
              </a:r>
            </a:p>
            <a:p>
              <a:r>
                <a:rPr lang="en-US" altLang="ja-JP" dirty="0">
                  <a:solidFill>
                    <a:srgbClr val="800080"/>
                  </a:solidFill>
                </a:rPr>
                <a:t>     </a:t>
              </a:r>
              <a:r>
                <a:rPr lang="en-US" altLang="ja-JP" dirty="0" smtClean="0"/>
                <a:t>…</a:t>
              </a:r>
              <a:r>
                <a:rPr lang="en-US" altLang="ja-JP" dirty="0" smtClean="0">
                  <a:solidFill>
                    <a:srgbClr val="800080"/>
                  </a:solidFill>
                </a:rPr>
                <a:t>    </a:t>
              </a:r>
            </a:p>
            <a:p>
              <a:r>
                <a:rPr lang="en-US" altLang="ja-JP" dirty="0">
                  <a:solidFill>
                    <a:srgbClr val="800080"/>
                  </a:solidFill>
                </a:rPr>
                <a:t> </a:t>
              </a:r>
              <a:r>
                <a:rPr lang="en-US" altLang="ja-JP" dirty="0" smtClean="0">
                  <a:solidFill>
                    <a:srgbClr val="800080"/>
                  </a:solidFill>
                </a:rPr>
                <a:t>    </a:t>
              </a:r>
              <a:r>
                <a:rPr lang="en-US" altLang="ja-JP" dirty="0" err="1" smtClean="0"/>
                <a:t>mList</a:t>
              </a:r>
              <a:r>
                <a:rPr lang="en-US" altLang="ja-JP" dirty="0" smtClean="0"/>
                <a:t>[</a:t>
              </a:r>
              <a:r>
                <a:rPr lang="en-US" altLang="ja-JP" dirty="0" err="1" smtClean="0"/>
                <a:t>i</a:t>
              </a:r>
              <a:r>
                <a:rPr lang="en-US" altLang="ja-JP" dirty="0" smtClean="0"/>
                <a:t>].</a:t>
              </a:r>
              <a:r>
                <a:rPr lang="en-US" altLang="ja-JP" dirty="0" err="1" smtClean="0"/>
                <a:t>getName</a:t>
              </a:r>
              <a:r>
                <a:rPr lang="en-US" altLang="ja-JP" dirty="0" smtClean="0"/>
                <a:t>( );</a:t>
              </a:r>
            </a:p>
            <a:p>
              <a:r>
                <a:rPr lang="en-US" altLang="ja-JP" dirty="0"/>
                <a:t> </a:t>
              </a:r>
              <a:r>
                <a:rPr lang="en-US" altLang="ja-JP" dirty="0" smtClean="0"/>
                <a:t>    …</a:t>
              </a:r>
              <a:endParaRPr lang="en-US" altLang="ja-JP" dirty="0"/>
            </a:p>
            <a:p>
              <a:r>
                <a:rPr lang="en-US" altLang="ja-JP" dirty="0">
                  <a:solidFill>
                    <a:srgbClr val="800080"/>
                  </a:solidFill>
                </a:rPr>
                <a:t>  </a:t>
              </a:r>
              <a:r>
                <a:rPr lang="en-US" altLang="ja-JP" dirty="0" smtClean="0"/>
                <a:t>}</a:t>
              </a:r>
              <a:endParaRPr lang="en-US" altLang="ja-JP" dirty="0"/>
            </a:p>
            <a:p>
              <a:r>
                <a:rPr lang="en-US" altLang="ja-JP" dirty="0" smtClean="0"/>
                <a:t>}</a:t>
              </a:r>
            </a:p>
            <a:p>
              <a:r>
                <a:rPr lang="en-US" altLang="ja-JP" dirty="0" smtClean="0"/>
                <a:t>class Rental{</a:t>
              </a:r>
              <a:br>
                <a:rPr lang="en-US" altLang="ja-JP" dirty="0" smtClean="0"/>
              </a:br>
              <a:r>
                <a:rPr lang="en-US" altLang="ja-JP" dirty="0" smtClean="0"/>
                <a:t>   public </a:t>
              </a:r>
              <a:r>
                <a:rPr lang="en-US" altLang="ja-JP" dirty="0" err="1" smtClean="0"/>
                <a:t>int</a:t>
              </a:r>
              <a:r>
                <a:rPr lang="en-US" altLang="ja-JP" dirty="0" smtClean="0"/>
                <a:t> </a:t>
              </a:r>
            </a:p>
            <a:p>
              <a:r>
                <a:rPr lang="en-US" altLang="ja-JP" dirty="0" smtClean="0"/>
                <a:t>        count(Customer  C){</a:t>
              </a:r>
            </a:p>
            <a:p>
              <a:r>
                <a:rPr lang="en-US" altLang="ja-JP" dirty="0" smtClean="0"/>
                <a:t>    …</a:t>
              </a:r>
            </a:p>
            <a:p>
              <a:r>
                <a:rPr lang="en-US" altLang="ja-JP" dirty="0" smtClean="0"/>
                <a:t>    </a:t>
              </a:r>
              <a:r>
                <a:rPr lang="en-US" altLang="ja-JP" dirty="0" err="1" smtClean="0"/>
                <a:t>c.mList.length</a:t>
              </a:r>
              <a:r>
                <a:rPr lang="en-US" altLang="ja-JP" dirty="0" smtClean="0"/>
                <a:t>( );</a:t>
              </a:r>
            </a:p>
            <a:p>
              <a:r>
                <a:rPr lang="en-US" altLang="ja-JP" dirty="0" smtClean="0"/>
                <a:t>    …</a:t>
              </a:r>
            </a:p>
            <a:p>
              <a:r>
                <a:rPr lang="en-US" altLang="ja-JP" dirty="0" smtClean="0"/>
                <a:t>  }</a:t>
              </a:r>
            </a:p>
            <a:p>
              <a:r>
                <a:rPr lang="en-US" altLang="ja-JP" dirty="0" smtClean="0"/>
                <a:t>}  </a:t>
              </a:r>
              <a:endParaRPr lang="en-US" altLang="ja-JP" dirty="0"/>
            </a:p>
          </p:txBody>
        </p:sp>
        <p:sp>
          <p:nvSpPr>
            <p:cNvPr id="50" name="角丸四角形 39"/>
            <p:cNvSpPr>
              <a:spLocks noChangeArrowheads="1"/>
            </p:cNvSpPr>
            <p:nvPr/>
          </p:nvSpPr>
          <p:spPr bwMode="auto">
            <a:xfrm>
              <a:off x="1857356" y="4714884"/>
              <a:ext cx="2214578" cy="357140"/>
            </a:xfrm>
            <a:prstGeom prst="roundRect">
              <a:avLst>
                <a:gd name="adj" fmla="val 16667"/>
              </a:avLst>
            </a:prstGeom>
            <a:solidFill>
              <a:srgbClr val="FFFF99">
                <a:alpha val="34117"/>
              </a:srgbClr>
            </a:solidFill>
            <a:ln w="9525" algn="ctr">
              <a:solidFill>
                <a:schemeClr val="tx1"/>
              </a:solidFill>
              <a:round/>
              <a:headEnd/>
              <a:tailEnd/>
            </a:ln>
          </p:spPr>
          <p:txBody>
            <a:bodyPr/>
            <a:lstStyle/>
            <a:p>
              <a:endParaRPr lang="ja-JP" altLang="en-US"/>
            </a:p>
          </p:txBody>
        </p:sp>
        <p:sp>
          <p:nvSpPr>
            <p:cNvPr id="51" name="角丸四角形 39"/>
            <p:cNvSpPr>
              <a:spLocks noChangeArrowheads="1"/>
            </p:cNvSpPr>
            <p:nvPr/>
          </p:nvSpPr>
          <p:spPr bwMode="auto">
            <a:xfrm>
              <a:off x="1857356" y="2571744"/>
              <a:ext cx="2214578" cy="357140"/>
            </a:xfrm>
            <a:prstGeom prst="roundRect">
              <a:avLst>
                <a:gd name="adj" fmla="val 16667"/>
              </a:avLst>
            </a:prstGeom>
            <a:solidFill>
              <a:srgbClr val="FFFF99">
                <a:alpha val="34117"/>
              </a:srgbClr>
            </a:solidFill>
            <a:ln w="9525" algn="ctr">
              <a:solidFill>
                <a:schemeClr val="tx1"/>
              </a:solidFill>
              <a:round/>
              <a:headEnd/>
              <a:tailEnd/>
            </a:ln>
          </p:spPr>
          <p:txBody>
            <a:bodyPr/>
            <a:lstStyle/>
            <a:p>
              <a:endParaRPr lang="ja-JP" altLang="en-US"/>
            </a:p>
          </p:txBody>
        </p:sp>
        <p:sp>
          <p:nvSpPr>
            <p:cNvPr id="52" name="正方形/長方形 51"/>
            <p:cNvSpPr/>
            <p:nvPr/>
          </p:nvSpPr>
          <p:spPr bwMode="auto">
            <a:xfrm>
              <a:off x="1714480" y="1785928"/>
              <a:ext cx="2428892" cy="285750"/>
            </a:xfrm>
            <a:prstGeom prst="rect">
              <a:avLst/>
            </a:prstGeom>
            <a:solidFill>
              <a:srgbClr val="99CCFF">
                <a:alpha val="34000"/>
              </a:srgbClr>
            </a:solidFill>
            <a:ln w="2857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cxnSp>
          <p:nvCxnSpPr>
            <p:cNvPr id="54" name="カギ線コネクタ 53"/>
            <p:cNvCxnSpPr>
              <a:stCxn id="51" idx="1"/>
              <a:endCxn id="53" idx="1"/>
            </p:cNvCxnSpPr>
            <p:nvPr/>
          </p:nvCxnSpPr>
          <p:spPr bwMode="auto">
            <a:xfrm rot="10800000">
              <a:off x="1714480" y="2000240"/>
              <a:ext cx="142876" cy="750074"/>
            </a:xfrm>
            <a:prstGeom prst="bentConnector3">
              <a:avLst>
                <a:gd name="adj1" fmla="val 259999"/>
              </a:avLst>
            </a:prstGeom>
            <a:ln w="127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57" name="カギ線コネクタ 56"/>
            <p:cNvCxnSpPr>
              <a:stCxn id="50" idx="1"/>
              <a:endCxn id="52" idx="1"/>
            </p:cNvCxnSpPr>
            <p:nvPr/>
          </p:nvCxnSpPr>
          <p:spPr bwMode="auto">
            <a:xfrm rot="10800000">
              <a:off x="1714480" y="1928804"/>
              <a:ext cx="142876" cy="2964651"/>
            </a:xfrm>
            <a:prstGeom prst="bentConnector3">
              <a:avLst>
                <a:gd name="adj1" fmla="val 346485"/>
              </a:avLst>
            </a:prstGeom>
            <a:ln w="12700">
              <a:solidFill>
                <a:schemeClr val="tx1"/>
              </a:solidFill>
              <a:prstDash val="sysDash"/>
              <a:tailEnd type="stealth" w="lg" len="lg"/>
            </a:ln>
          </p:spPr>
          <p:style>
            <a:lnRef idx="1">
              <a:schemeClr val="accent1"/>
            </a:lnRef>
            <a:fillRef idx="0">
              <a:schemeClr val="accent1"/>
            </a:fillRef>
            <a:effectRef idx="0">
              <a:schemeClr val="accent1"/>
            </a:effectRef>
            <a:fontRef idx="minor">
              <a:schemeClr val="tx1"/>
            </a:fontRef>
          </p:style>
        </p:cxnSp>
      </p:grpSp>
      <p:sp>
        <p:nvSpPr>
          <p:cNvPr id="65" name="十字形 64"/>
          <p:cNvSpPr/>
          <p:nvPr/>
        </p:nvSpPr>
        <p:spPr bwMode="auto">
          <a:xfrm rot="2611696">
            <a:off x="5631247" y="4773999"/>
            <a:ext cx="285750" cy="285750"/>
          </a:xfrm>
          <a:prstGeom prst="plus">
            <a:avLst>
              <a:gd name="adj" fmla="val 40534"/>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aphicFrame>
        <p:nvGraphicFramePr>
          <p:cNvPr id="66" name="表 65"/>
          <p:cNvGraphicFramePr>
            <a:graphicFrameLocks noGrp="1"/>
          </p:cNvGraphicFramePr>
          <p:nvPr/>
        </p:nvGraphicFramePr>
        <p:xfrm>
          <a:off x="357158" y="3643318"/>
          <a:ext cx="4857813" cy="2714640"/>
        </p:xfrm>
        <a:graphic>
          <a:graphicData uri="http://schemas.openxmlformats.org/drawingml/2006/table">
            <a:tbl>
              <a:tblPr bandRow="1">
                <a:tableStyleId>{8799B23B-EC83-4686-B30A-512413B5E67A}</a:tableStyleId>
              </a:tblPr>
              <a:tblGrid>
                <a:gridCol w="2989424"/>
                <a:gridCol w="1868389"/>
              </a:tblGrid>
              <a:tr h="452440">
                <a:tc>
                  <a:txBody>
                    <a:bodyPr/>
                    <a:lstStyle/>
                    <a:p>
                      <a:pPr algn="ctr"/>
                      <a:r>
                        <a:rPr kumimoji="1" lang="ja-JP" altLang="en-US" dirty="0" smtClean="0"/>
                        <a:t>被参照メンバ</a:t>
                      </a:r>
                      <a:endParaRPr kumimoji="1" lang="ja-JP" altLang="en-US" b="0" dirty="0"/>
                    </a:p>
                  </a:txBody>
                  <a:tcPr/>
                </a:tc>
                <a:tc>
                  <a:txBody>
                    <a:bodyPr/>
                    <a:lstStyle/>
                    <a:p>
                      <a:pPr algn="ctr"/>
                      <a:r>
                        <a:rPr kumimoji="1" lang="en-US" altLang="ja-JP" dirty="0" err="1" smtClean="0"/>
                        <a:t>Customer.mList</a:t>
                      </a:r>
                      <a:endParaRPr kumimoji="1" lang="ja-JP" altLang="en-US" b="0" dirty="0"/>
                    </a:p>
                  </a:txBody>
                  <a:tcPr/>
                </a:tc>
              </a:tr>
              <a:tr h="452440">
                <a:tc>
                  <a:txBody>
                    <a:bodyPr/>
                    <a:lstStyle/>
                    <a:p>
                      <a:pPr algn="ctr"/>
                      <a:r>
                        <a:rPr kumimoji="1" lang="ja-JP" altLang="en-US" dirty="0" smtClean="0"/>
                        <a:t>被参照メンバの所属クラス</a:t>
                      </a:r>
                      <a:endParaRPr kumimoji="1" lang="ja-JP" altLang="en-US" dirty="0"/>
                    </a:p>
                  </a:txBody>
                  <a:tcPr/>
                </a:tc>
                <a:tc>
                  <a:txBody>
                    <a:bodyPr/>
                    <a:lstStyle/>
                    <a:p>
                      <a:pPr algn="ctr"/>
                      <a:r>
                        <a:rPr kumimoji="1" lang="en-US" altLang="ja-JP" dirty="0" smtClean="0"/>
                        <a:t>Customer</a:t>
                      </a:r>
                      <a:endParaRPr kumimoji="1" lang="ja-JP" altLang="en-US" dirty="0"/>
                    </a:p>
                  </a:txBody>
                  <a:tcPr/>
                </a:tc>
              </a:tr>
              <a:tr h="452440">
                <a:tc>
                  <a:txBody>
                    <a:bodyPr/>
                    <a:lstStyle/>
                    <a:p>
                      <a:pPr algn="ctr"/>
                      <a:r>
                        <a:rPr kumimoji="1" lang="ja-JP" altLang="en-US" dirty="0" smtClean="0"/>
                        <a:t>参照メンバ</a:t>
                      </a:r>
                      <a:endParaRPr kumimoji="1" lang="ja-JP" altLang="en-US" dirty="0"/>
                    </a:p>
                  </a:txBody>
                  <a:tcPr/>
                </a:tc>
                <a:tc>
                  <a:txBody>
                    <a:bodyPr/>
                    <a:lstStyle/>
                    <a:p>
                      <a:pPr algn="ctr"/>
                      <a:r>
                        <a:rPr kumimoji="1" lang="en-US" altLang="ja-JP" dirty="0" err="1" smtClean="0"/>
                        <a:t>Rental.count</a:t>
                      </a:r>
                      <a:endParaRPr kumimoji="1" lang="ja-JP" altLang="en-US" dirty="0"/>
                    </a:p>
                  </a:txBody>
                  <a:tcPr/>
                </a:tc>
              </a:tr>
              <a:tr h="452440">
                <a:tc>
                  <a:txBody>
                    <a:bodyPr/>
                    <a:lstStyle/>
                    <a:p>
                      <a:pPr algn="ctr"/>
                      <a:r>
                        <a:rPr kumimoji="1" lang="ja-JP" altLang="en-US" dirty="0" smtClean="0"/>
                        <a:t>参照メンバの所属クラス</a:t>
                      </a:r>
                      <a:endParaRPr kumimoji="1" lang="ja-JP" altLang="en-US" dirty="0"/>
                    </a:p>
                  </a:txBody>
                  <a:tcPr/>
                </a:tc>
                <a:tc>
                  <a:txBody>
                    <a:bodyPr/>
                    <a:lstStyle/>
                    <a:p>
                      <a:pPr algn="ctr"/>
                      <a:r>
                        <a:rPr kumimoji="1" lang="en-US" altLang="ja-JP" dirty="0" smtClean="0"/>
                        <a:t>Rental</a:t>
                      </a:r>
                      <a:endParaRPr kumimoji="1" lang="ja-JP" altLang="en-US" dirty="0"/>
                    </a:p>
                  </a:txBody>
                  <a:tcPr/>
                </a:tc>
              </a:tr>
              <a:tr h="452440">
                <a:tc>
                  <a:txBody>
                    <a:bodyPr/>
                    <a:lstStyle/>
                    <a:p>
                      <a:pPr algn="ctr"/>
                      <a:r>
                        <a:rPr kumimoji="1" lang="ja-JP" altLang="en-US" dirty="0" smtClean="0"/>
                        <a:t>移動元クラス</a:t>
                      </a:r>
                      <a:endParaRPr kumimoji="1" lang="ja-JP" altLang="en-US" dirty="0"/>
                    </a:p>
                  </a:txBody>
                  <a:tcPr/>
                </a:tc>
                <a:tc>
                  <a:txBody>
                    <a:bodyPr/>
                    <a:lstStyle/>
                    <a:p>
                      <a:pPr algn="ctr"/>
                      <a:r>
                        <a:rPr kumimoji="1" lang="en-US" altLang="ja-JP" dirty="0" smtClean="0"/>
                        <a:t>Customer</a:t>
                      </a:r>
                      <a:endParaRPr kumimoji="1" lang="ja-JP" altLang="en-US" dirty="0"/>
                    </a:p>
                  </a:txBody>
                  <a:tcPr/>
                </a:tc>
              </a:tr>
              <a:tr h="452440">
                <a:tc>
                  <a:txBody>
                    <a:bodyPr/>
                    <a:lstStyle/>
                    <a:p>
                      <a:pPr algn="ctr"/>
                      <a:r>
                        <a:rPr kumimoji="1" lang="ja-JP" altLang="en-US" dirty="0" smtClean="0"/>
                        <a:t>移動先クラス</a:t>
                      </a:r>
                      <a:endParaRPr kumimoji="1" lang="en-US" altLang="ja-JP" dirty="0" smtClean="0"/>
                    </a:p>
                  </a:txBody>
                  <a:tcPr/>
                </a:tc>
                <a:tc>
                  <a:txBody>
                    <a:bodyPr/>
                    <a:lstStyle/>
                    <a:p>
                      <a:pPr algn="ctr"/>
                      <a:r>
                        <a:rPr kumimoji="1" lang="en-US" altLang="ja-JP" dirty="0" smtClean="0"/>
                        <a:t>Rental</a:t>
                      </a:r>
                      <a:endParaRPr kumimoji="1" lang="ja-JP" altLang="en-US" dirty="0"/>
                    </a:p>
                  </a:txBody>
                  <a:tcPr/>
                </a:tc>
              </a:tr>
            </a:tbl>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0"/>
                                          </p:stCondLst>
                                        </p:cTn>
                                        <p:tgtEl>
                                          <p:spTgt spid="49"/>
                                        </p:tgtEl>
                                        <p:attrNameLst>
                                          <p:attrName>style.visibility</p:attrName>
                                        </p:attrNameLst>
                                      </p:cBhvr>
                                      <p:to>
                                        <p:strVal val="hidden"/>
                                      </p:to>
                                    </p:set>
                                  </p:childTnLst>
                                </p:cTn>
                              </p:par>
                              <p:par>
                                <p:cTn id="11" presetID="1" presetClass="exit" presetSubtype="0" fill="hold" nodeType="withEffect">
                                  <p:stCondLst>
                                    <p:cond delay="0"/>
                                  </p:stCondLst>
                                  <p:childTnLst>
                                    <p:set>
                                      <p:cBhvr>
                                        <p:cTn id="12" dur="1" fill="hold">
                                          <p:stCondLst>
                                            <p:cond delay="0"/>
                                          </p:stCondLst>
                                        </p:cTn>
                                        <p:tgtEl>
                                          <p:spTgt spid="64"/>
                                        </p:tgtEl>
                                        <p:attrNameLst>
                                          <p:attrName>style.visibility</p:attrName>
                                        </p:attrNameLst>
                                      </p:cBhvr>
                                      <p:to>
                                        <p:strVal val="hidden"/>
                                      </p:to>
                                    </p:set>
                                  </p:childTnLst>
                                </p:cTn>
                              </p:par>
                              <p:par>
                                <p:cTn id="13" presetID="1" presetClass="entr" presetSubtype="0" fill="hold" nodeType="withEffect">
                                  <p:stCondLst>
                                    <p:cond delay="0"/>
                                  </p:stCondLst>
                                  <p:childTnLst>
                                    <p:set>
                                      <p:cBhvr>
                                        <p:cTn id="14" dur="1" fill="hold">
                                          <p:stCondLst>
                                            <p:cond delay="0"/>
                                          </p:stCondLst>
                                        </p:cTn>
                                        <p:tgtEl>
                                          <p:spTgt spid="6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タイトル 1"/>
          <p:cNvSpPr>
            <a:spLocks noGrp="1"/>
          </p:cNvSpPr>
          <p:nvPr>
            <p:ph type="title"/>
          </p:nvPr>
        </p:nvSpPr>
        <p:spPr>
          <a:xfrm>
            <a:off x="214313" y="214313"/>
            <a:ext cx="8715375" cy="868362"/>
          </a:xfrm>
        </p:spPr>
        <p:txBody>
          <a:bodyPr/>
          <a:lstStyle/>
          <a:p>
            <a:r>
              <a:rPr lang="ja-JP" altLang="en-US" dirty="0" smtClean="0"/>
              <a:t>編集ステップ導出・適用の繰り返し処理</a:t>
            </a:r>
          </a:p>
        </p:txBody>
      </p:sp>
      <p:sp>
        <p:nvSpPr>
          <p:cNvPr id="4" name="日付プレースホルダ 3"/>
          <p:cNvSpPr>
            <a:spLocks noGrp="1"/>
          </p:cNvSpPr>
          <p:nvPr>
            <p:ph type="dt" sz="quarter" idx="10"/>
          </p:nvPr>
        </p:nvSpPr>
        <p:spPr/>
        <p:txBody>
          <a:bodyPr/>
          <a:lstStyle/>
          <a:p>
            <a:pPr>
              <a:defRPr/>
            </a:pPr>
            <a:endParaRPr lang="en-US" altLang="ja-JP"/>
          </a:p>
        </p:txBody>
      </p:sp>
      <p:sp>
        <p:nvSpPr>
          <p:cNvPr id="27653" name="フッター プレースホルダ 4"/>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p>
            <a:pPr>
              <a:defRPr/>
            </a:pPr>
            <a:fld id="{874CCC12-F754-4D31-91FE-703614977C0C}" type="slidenum">
              <a:rPr lang="en-US" altLang="ja-JP"/>
              <a:pPr>
                <a:defRPr/>
              </a:pPr>
              <a:t>21</a:t>
            </a:fld>
            <a:endParaRPr lang="en-US" altLang="ja-JP"/>
          </a:p>
        </p:txBody>
      </p:sp>
      <p:sp>
        <p:nvSpPr>
          <p:cNvPr id="22" name="コンテンツ プレースホルダ 2"/>
          <p:cNvSpPr>
            <a:spLocks noGrp="1"/>
          </p:cNvSpPr>
          <p:nvPr>
            <p:ph idx="1"/>
          </p:nvPr>
        </p:nvSpPr>
        <p:spPr>
          <a:xfrm>
            <a:off x="285750" y="1071546"/>
            <a:ext cx="8715375" cy="1071562"/>
          </a:xfrm>
        </p:spPr>
        <p:txBody>
          <a:bodyPr rtlCol="0">
            <a:normAutofit fontScale="85000" lnSpcReduction="20000"/>
          </a:bodyPr>
          <a:lstStyle/>
          <a:p>
            <a:pPr marL="514350" indent="-514350" fontAlgn="auto">
              <a:spcAft>
                <a:spcPts val="0"/>
              </a:spcAft>
              <a:defRPr/>
            </a:pPr>
            <a:r>
              <a:rPr lang="ja-JP" altLang="en-US" dirty="0" smtClean="0"/>
              <a:t>編集ステップを適用したソースコードでコンパイルエラーコンパイルエラーを含むソースコードについて繰り返し編集ステップの導出・適用を繰り返す</a:t>
            </a:r>
            <a:endParaRPr lang="en-US" altLang="ja-JP" dirty="0" smtClean="0"/>
          </a:p>
        </p:txBody>
      </p:sp>
      <p:sp>
        <p:nvSpPr>
          <p:cNvPr id="37" name="テキスト ボックス 36"/>
          <p:cNvSpPr txBox="1">
            <a:spLocks noChangeArrowheads="1"/>
          </p:cNvSpPr>
          <p:nvPr/>
        </p:nvSpPr>
        <p:spPr bwMode="auto">
          <a:xfrm>
            <a:off x="1214414" y="5214950"/>
            <a:ext cx="6929463" cy="1138773"/>
          </a:xfrm>
          <a:prstGeom prst="rect">
            <a:avLst/>
          </a:prstGeom>
          <a:solidFill>
            <a:srgbClr val="0066CC">
              <a:alpha val="18823"/>
            </a:srgbClr>
          </a:solidFill>
          <a:ln w="9525">
            <a:noFill/>
            <a:miter lim="800000"/>
            <a:headEnd/>
            <a:tailEnd/>
          </a:ln>
        </p:spPr>
        <p:txBody>
          <a:bodyPr wrap="square">
            <a:spAutoFit/>
          </a:bodyPr>
          <a:lstStyle/>
          <a:p>
            <a:r>
              <a:rPr lang="ja-JP" altLang="en-US" sz="2400" b="0" dirty="0"/>
              <a:t>ソースコードから以下を得ることができた</a:t>
            </a:r>
            <a:endParaRPr lang="en-US" altLang="ja-JP" sz="2400" b="0" dirty="0"/>
          </a:p>
          <a:p>
            <a:pPr>
              <a:buClr>
                <a:srgbClr val="C00000"/>
              </a:buClr>
              <a:buFont typeface="Wingdings" pitchFamily="2" charset="2"/>
              <a:buChar char="l"/>
            </a:pPr>
            <a:r>
              <a:rPr lang="en-US" altLang="ja-JP" sz="2200" b="0" dirty="0" err="1" smtClean="0"/>
              <a:t>Customer.count</a:t>
            </a:r>
            <a:r>
              <a:rPr lang="ja-JP" altLang="en-US" sz="2200" b="0" dirty="0" smtClean="0"/>
              <a:t>を</a:t>
            </a:r>
            <a:r>
              <a:rPr lang="ja-JP" altLang="en-US" sz="2200" b="0" dirty="0"/>
              <a:t>移動した際の適用可能な編集手順</a:t>
            </a:r>
            <a:endParaRPr lang="en-US" altLang="ja-JP" sz="2200" b="0" dirty="0"/>
          </a:p>
          <a:p>
            <a:pPr>
              <a:buClr>
                <a:srgbClr val="C00000"/>
              </a:buClr>
              <a:buFont typeface="Wingdings" pitchFamily="2" charset="2"/>
              <a:buChar char="l"/>
            </a:pPr>
            <a:r>
              <a:rPr lang="ja-JP" altLang="en-US" sz="2200" b="0" dirty="0"/>
              <a:t>コンパイル可能なソースコード</a:t>
            </a:r>
          </a:p>
        </p:txBody>
      </p:sp>
      <p:sp>
        <p:nvSpPr>
          <p:cNvPr id="32" name="Oval 79"/>
          <p:cNvSpPr>
            <a:spLocks noChangeArrowheads="1"/>
          </p:cNvSpPr>
          <p:nvPr/>
        </p:nvSpPr>
        <p:spPr bwMode="auto">
          <a:xfrm>
            <a:off x="2571751" y="3446464"/>
            <a:ext cx="500062" cy="525462"/>
          </a:xfrm>
          <a:prstGeom prst="ellipse">
            <a:avLst/>
          </a:prstGeom>
          <a:solidFill>
            <a:srgbClr val="FFFF00"/>
          </a:solidFill>
          <a:ln w="9525">
            <a:solidFill>
              <a:schemeClr val="tx1"/>
            </a:solidFill>
            <a:round/>
            <a:headEnd/>
            <a:tailEnd/>
          </a:ln>
        </p:spPr>
        <p:txBody>
          <a:bodyPr wrap="none" anchor="ctr"/>
          <a:lstStyle/>
          <a:p>
            <a:endParaRPr lang="ja-JP" altLang="en-US"/>
          </a:p>
        </p:txBody>
      </p:sp>
      <p:sp>
        <p:nvSpPr>
          <p:cNvPr id="33" name="Oval 80"/>
          <p:cNvSpPr>
            <a:spLocks noChangeArrowheads="1"/>
          </p:cNvSpPr>
          <p:nvPr/>
        </p:nvSpPr>
        <p:spPr bwMode="auto">
          <a:xfrm>
            <a:off x="4572001" y="2285992"/>
            <a:ext cx="500062" cy="498475"/>
          </a:xfrm>
          <a:prstGeom prst="ellipse">
            <a:avLst/>
          </a:prstGeom>
          <a:solidFill>
            <a:srgbClr val="0000F6"/>
          </a:solidFill>
          <a:ln w="9525">
            <a:solidFill>
              <a:schemeClr val="tx1"/>
            </a:solidFill>
            <a:round/>
            <a:headEnd/>
            <a:tailEnd/>
          </a:ln>
        </p:spPr>
        <p:txBody>
          <a:bodyPr wrap="none" anchor="ctr"/>
          <a:lstStyle/>
          <a:p>
            <a:pPr algn="ctr"/>
            <a:endParaRPr lang="ja-JP" altLang="ja-JP" b="0"/>
          </a:p>
        </p:txBody>
      </p:sp>
      <p:cxnSp>
        <p:nvCxnSpPr>
          <p:cNvPr id="34" name="AutoShape 81"/>
          <p:cNvCxnSpPr>
            <a:cxnSpLocks noChangeShapeType="1"/>
            <a:stCxn id="32" idx="7"/>
            <a:endCxn id="33" idx="2"/>
          </p:cNvCxnSpPr>
          <p:nvPr/>
        </p:nvCxnSpPr>
        <p:spPr bwMode="auto">
          <a:xfrm rot="5400000" flipH="1" flipV="1">
            <a:off x="3291198" y="2242613"/>
            <a:ext cx="988186" cy="1573420"/>
          </a:xfrm>
          <a:prstGeom prst="straightConnector1">
            <a:avLst/>
          </a:prstGeom>
          <a:noFill/>
          <a:ln w="38100">
            <a:solidFill>
              <a:schemeClr val="tx1"/>
            </a:solidFill>
            <a:round/>
            <a:headEnd/>
            <a:tailEnd type="triangle" w="lg" len="lg"/>
          </a:ln>
        </p:spPr>
      </p:cxnSp>
      <p:sp>
        <p:nvSpPr>
          <p:cNvPr id="35" name="Oval 79"/>
          <p:cNvSpPr>
            <a:spLocks noChangeArrowheads="1"/>
          </p:cNvSpPr>
          <p:nvPr/>
        </p:nvSpPr>
        <p:spPr bwMode="auto">
          <a:xfrm>
            <a:off x="357158" y="3446464"/>
            <a:ext cx="500062" cy="525462"/>
          </a:xfrm>
          <a:prstGeom prst="ellipse">
            <a:avLst/>
          </a:prstGeom>
          <a:solidFill>
            <a:srgbClr val="0000F6"/>
          </a:solidFill>
          <a:ln w="9525">
            <a:solidFill>
              <a:schemeClr val="tx1"/>
            </a:solidFill>
            <a:round/>
            <a:headEnd/>
            <a:tailEnd/>
          </a:ln>
        </p:spPr>
        <p:txBody>
          <a:bodyPr wrap="none" anchor="ctr"/>
          <a:lstStyle/>
          <a:p>
            <a:endParaRPr lang="ja-JP" altLang="en-US"/>
          </a:p>
        </p:txBody>
      </p:sp>
      <p:cxnSp>
        <p:nvCxnSpPr>
          <p:cNvPr id="36" name="AutoShape 81"/>
          <p:cNvCxnSpPr>
            <a:cxnSpLocks noChangeShapeType="1"/>
            <a:stCxn id="35" idx="6"/>
            <a:endCxn id="32" idx="2"/>
          </p:cNvCxnSpPr>
          <p:nvPr/>
        </p:nvCxnSpPr>
        <p:spPr bwMode="auto">
          <a:xfrm>
            <a:off x="857220" y="3709195"/>
            <a:ext cx="1714531" cy="1588"/>
          </a:xfrm>
          <a:prstGeom prst="straightConnector1">
            <a:avLst/>
          </a:prstGeom>
          <a:noFill/>
          <a:ln w="38100">
            <a:solidFill>
              <a:schemeClr val="tx1"/>
            </a:solidFill>
            <a:round/>
            <a:headEnd/>
            <a:tailEnd type="triangle" w="lg" len="lg"/>
          </a:ln>
        </p:spPr>
      </p:cxnSp>
      <p:sp>
        <p:nvSpPr>
          <p:cNvPr id="38" name="Text Box 18"/>
          <p:cNvSpPr txBox="1">
            <a:spLocks noChangeArrowheads="1"/>
          </p:cNvSpPr>
          <p:nvPr/>
        </p:nvSpPr>
        <p:spPr bwMode="auto">
          <a:xfrm>
            <a:off x="857224" y="2699130"/>
            <a:ext cx="1714512" cy="1015622"/>
          </a:xfrm>
          <a:prstGeom prst="rect">
            <a:avLst/>
          </a:prstGeom>
          <a:noFill/>
          <a:ln w="9525">
            <a:noFill/>
            <a:miter lim="800000"/>
            <a:headEnd/>
            <a:tailEnd/>
          </a:ln>
        </p:spPr>
        <p:txBody>
          <a:bodyPr wrap="square" lIns="91404" tIns="45700" rIns="91404" bIns="45700">
            <a:spAutoFit/>
          </a:bodyPr>
          <a:lstStyle/>
          <a:p>
            <a:r>
              <a:rPr lang="en-US" altLang="ja-JP" sz="2000" b="0" dirty="0" smtClean="0"/>
              <a:t>Customer.</a:t>
            </a:r>
          </a:p>
          <a:p>
            <a:r>
              <a:rPr lang="en-US" altLang="ja-JP" sz="2000" b="0" dirty="0" smtClean="0"/>
              <a:t>count</a:t>
            </a:r>
            <a:r>
              <a:rPr lang="ja-JP" altLang="en-US" sz="2000" b="0" dirty="0" smtClean="0"/>
              <a:t>を</a:t>
            </a:r>
            <a:endParaRPr lang="en-US" altLang="ja-JP" sz="2000" b="0" dirty="0" smtClean="0"/>
          </a:p>
          <a:p>
            <a:r>
              <a:rPr lang="en-US" altLang="ja-JP" sz="2000" b="0" dirty="0" smtClean="0"/>
              <a:t>Rental</a:t>
            </a:r>
            <a:r>
              <a:rPr lang="ja-JP" altLang="en-US" sz="2000" b="0" dirty="0" smtClean="0"/>
              <a:t>へ</a:t>
            </a:r>
            <a:r>
              <a:rPr lang="ja-JP" altLang="en-US" sz="2000" b="0" dirty="0"/>
              <a:t>移動</a:t>
            </a:r>
          </a:p>
        </p:txBody>
      </p:sp>
      <p:sp>
        <p:nvSpPr>
          <p:cNvPr id="39" name="Text Box 46"/>
          <p:cNvSpPr txBox="1">
            <a:spLocks noChangeArrowheads="1"/>
          </p:cNvSpPr>
          <p:nvPr/>
        </p:nvSpPr>
        <p:spPr bwMode="auto">
          <a:xfrm>
            <a:off x="2500298" y="1928802"/>
            <a:ext cx="2106851" cy="1015622"/>
          </a:xfrm>
          <a:prstGeom prst="rect">
            <a:avLst/>
          </a:prstGeom>
          <a:noFill/>
          <a:ln w="9525">
            <a:noFill/>
            <a:miter lim="800000"/>
            <a:headEnd/>
            <a:tailEnd/>
          </a:ln>
        </p:spPr>
        <p:txBody>
          <a:bodyPr wrap="none" lIns="91404" tIns="45700" rIns="91404" bIns="45700">
            <a:spAutoFit/>
          </a:bodyPr>
          <a:lstStyle/>
          <a:p>
            <a:r>
              <a:rPr lang="en-US" altLang="ja-JP" sz="2000" b="0" dirty="0" err="1" smtClean="0"/>
              <a:t>Customer.mList</a:t>
            </a:r>
            <a:r>
              <a:rPr lang="en-US" altLang="ja-JP" sz="2000" b="0" dirty="0" smtClean="0"/>
              <a:t> </a:t>
            </a:r>
          </a:p>
          <a:p>
            <a:r>
              <a:rPr lang="ja-JP" altLang="en-US" sz="2000" b="0" dirty="0" smtClean="0"/>
              <a:t>の</a:t>
            </a:r>
            <a:r>
              <a:rPr lang="ja-JP" altLang="en-US" sz="2000" b="0" dirty="0"/>
              <a:t>修飾子を</a:t>
            </a:r>
            <a:endParaRPr lang="en-US" altLang="ja-JP" sz="2000" b="0" dirty="0"/>
          </a:p>
          <a:p>
            <a:r>
              <a:rPr lang="en-US" altLang="ja-JP" sz="2000" b="0" dirty="0"/>
              <a:t>public</a:t>
            </a:r>
            <a:r>
              <a:rPr lang="ja-JP" altLang="en-US" sz="2000" b="0" dirty="0"/>
              <a:t>に変更</a:t>
            </a:r>
          </a:p>
        </p:txBody>
      </p:sp>
      <p:sp>
        <p:nvSpPr>
          <p:cNvPr id="40" name="Oval 79"/>
          <p:cNvSpPr>
            <a:spLocks noChangeArrowheads="1"/>
          </p:cNvSpPr>
          <p:nvPr/>
        </p:nvSpPr>
        <p:spPr bwMode="auto">
          <a:xfrm>
            <a:off x="5357821" y="3475039"/>
            <a:ext cx="500063" cy="525462"/>
          </a:xfrm>
          <a:prstGeom prst="ellipse">
            <a:avLst/>
          </a:prstGeom>
          <a:solidFill>
            <a:srgbClr val="FFFF00"/>
          </a:solidFill>
          <a:ln w="9525">
            <a:solidFill>
              <a:schemeClr val="tx1"/>
            </a:solidFill>
            <a:round/>
            <a:headEnd/>
            <a:tailEnd/>
          </a:ln>
        </p:spPr>
        <p:txBody>
          <a:bodyPr wrap="none" anchor="ctr"/>
          <a:lstStyle/>
          <a:p>
            <a:endParaRPr lang="ja-JP" altLang="en-US"/>
          </a:p>
        </p:txBody>
      </p:sp>
      <p:cxnSp>
        <p:nvCxnSpPr>
          <p:cNvPr id="41" name="AutoShape 81"/>
          <p:cNvCxnSpPr>
            <a:cxnSpLocks noChangeShapeType="1"/>
            <a:stCxn id="32" idx="6"/>
            <a:endCxn id="40" idx="2"/>
          </p:cNvCxnSpPr>
          <p:nvPr/>
        </p:nvCxnSpPr>
        <p:spPr bwMode="auto">
          <a:xfrm>
            <a:off x="3071813" y="3709195"/>
            <a:ext cx="2286008" cy="28575"/>
          </a:xfrm>
          <a:prstGeom prst="straightConnector1">
            <a:avLst/>
          </a:prstGeom>
          <a:noFill/>
          <a:ln w="38100">
            <a:solidFill>
              <a:schemeClr val="tx1"/>
            </a:solidFill>
            <a:round/>
            <a:headEnd/>
            <a:tailEnd type="triangle" w="lg" len="lg"/>
          </a:ln>
        </p:spPr>
      </p:cxnSp>
      <p:sp>
        <p:nvSpPr>
          <p:cNvPr id="42" name="Text Box 46"/>
          <p:cNvSpPr txBox="1">
            <a:spLocks noChangeArrowheads="1"/>
          </p:cNvSpPr>
          <p:nvPr/>
        </p:nvSpPr>
        <p:spPr bwMode="auto">
          <a:xfrm>
            <a:off x="3500430" y="3000372"/>
            <a:ext cx="2036319" cy="707846"/>
          </a:xfrm>
          <a:prstGeom prst="rect">
            <a:avLst/>
          </a:prstGeom>
          <a:noFill/>
          <a:ln w="9525">
            <a:noFill/>
            <a:miter lim="800000"/>
            <a:headEnd/>
            <a:tailEnd/>
          </a:ln>
        </p:spPr>
        <p:txBody>
          <a:bodyPr wrap="none" lIns="91404" tIns="45700" rIns="91404" bIns="45700">
            <a:spAutoFit/>
          </a:bodyPr>
          <a:lstStyle/>
          <a:p>
            <a:r>
              <a:rPr lang="en-US" altLang="ja-JP" sz="2000" b="0" dirty="0" err="1" smtClean="0"/>
              <a:t>Customer.mList</a:t>
            </a:r>
            <a:endParaRPr lang="en-US" altLang="ja-JP" sz="2000" b="0" dirty="0" smtClean="0"/>
          </a:p>
          <a:p>
            <a:r>
              <a:rPr lang="en-US" altLang="ja-JP" sz="2000" b="0" dirty="0" smtClean="0"/>
              <a:t> </a:t>
            </a:r>
            <a:r>
              <a:rPr lang="ja-JP" altLang="en-US" sz="2000" b="0" dirty="0" smtClean="0"/>
              <a:t>を</a:t>
            </a:r>
            <a:r>
              <a:rPr lang="en-US" altLang="ja-JP" sz="2000" b="0" dirty="0" smtClean="0"/>
              <a:t>Rental</a:t>
            </a:r>
            <a:r>
              <a:rPr lang="ja-JP" altLang="en-US" sz="2000" b="0" dirty="0" smtClean="0"/>
              <a:t>へ</a:t>
            </a:r>
            <a:r>
              <a:rPr lang="ja-JP" altLang="en-US" sz="2000" b="0" dirty="0"/>
              <a:t>移動</a:t>
            </a:r>
          </a:p>
        </p:txBody>
      </p:sp>
      <p:sp>
        <p:nvSpPr>
          <p:cNvPr id="43" name="Oval 80"/>
          <p:cNvSpPr>
            <a:spLocks noChangeArrowheads="1"/>
          </p:cNvSpPr>
          <p:nvPr/>
        </p:nvSpPr>
        <p:spPr bwMode="auto">
          <a:xfrm>
            <a:off x="4572004" y="4572008"/>
            <a:ext cx="500062" cy="498475"/>
          </a:xfrm>
          <a:prstGeom prst="ellipse">
            <a:avLst/>
          </a:prstGeom>
          <a:solidFill>
            <a:srgbClr val="0000F6"/>
          </a:solidFill>
          <a:ln w="9525">
            <a:solidFill>
              <a:schemeClr val="tx1"/>
            </a:solidFill>
            <a:round/>
            <a:headEnd/>
            <a:tailEnd/>
          </a:ln>
        </p:spPr>
        <p:txBody>
          <a:bodyPr wrap="none" anchor="ctr"/>
          <a:lstStyle/>
          <a:p>
            <a:pPr algn="ctr"/>
            <a:endParaRPr lang="ja-JP" altLang="ja-JP" b="0"/>
          </a:p>
        </p:txBody>
      </p:sp>
      <p:cxnSp>
        <p:nvCxnSpPr>
          <p:cNvPr id="44" name="AutoShape 81"/>
          <p:cNvCxnSpPr>
            <a:cxnSpLocks noChangeShapeType="1"/>
            <a:stCxn id="32" idx="5"/>
            <a:endCxn id="43" idx="2"/>
          </p:cNvCxnSpPr>
          <p:nvPr/>
        </p:nvCxnSpPr>
        <p:spPr bwMode="auto">
          <a:xfrm rot="16200000" flipH="1">
            <a:off x="3322156" y="3571398"/>
            <a:ext cx="926272" cy="1573423"/>
          </a:xfrm>
          <a:prstGeom prst="straightConnector1">
            <a:avLst/>
          </a:prstGeom>
          <a:noFill/>
          <a:ln w="38100">
            <a:solidFill>
              <a:schemeClr val="tx1"/>
            </a:solidFill>
            <a:round/>
            <a:headEnd/>
            <a:tailEnd type="triangle" w="lg" len="lg"/>
          </a:ln>
        </p:spPr>
      </p:cxnSp>
      <p:sp>
        <p:nvSpPr>
          <p:cNvPr id="45" name="Text Box 46"/>
          <p:cNvSpPr txBox="1">
            <a:spLocks noChangeArrowheads="1"/>
          </p:cNvSpPr>
          <p:nvPr/>
        </p:nvSpPr>
        <p:spPr bwMode="auto">
          <a:xfrm>
            <a:off x="1857356" y="4357694"/>
            <a:ext cx="2036319" cy="707846"/>
          </a:xfrm>
          <a:prstGeom prst="rect">
            <a:avLst/>
          </a:prstGeom>
          <a:noFill/>
          <a:ln w="9525">
            <a:noFill/>
            <a:miter lim="800000"/>
            <a:headEnd/>
            <a:tailEnd/>
          </a:ln>
        </p:spPr>
        <p:txBody>
          <a:bodyPr wrap="none" lIns="91404" tIns="45700" rIns="91404" bIns="45700">
            <a:spAutoFit/>
          </a:bodyPr>
          <a:lstStyle/>
          <a:p>
            <a:r>
              <a:rPr lang="en-US" altLang="ja-JP" sz="2000" b="0" dirty="0" err="1" smtClean="0"/>
              <a:t>Customer.mList</a:t>
            </a:r>
            <a:endParaRPr lang="en-US" altLang="ja-JP" sz="2000" b="0" dirty="0" smtClean="0"/>
          </a:p>
          <a:p>
            <a:r>
              <a:rPr lang="en-US" altLang="ja-JP" sz="2000" b="0" dirty="0" smtClean="0"/>
              <a:t> </a:t>
            </a:r>
            <a:r>
              <a:rPr lang="ja-JP" altLang="en-US" sz="2000" b="0" dirty="0"/>
              <a:t>のカプセル化</a:t>
            </a:r>
          </a:p>
        </p:txBody>
      </p:sp>
      <p:cxnSp>
        <p:nvCxnSpPr>
          <p:cNvPr id="46" name="AutoShape 38"/>
          <p:cNvCxnSpPr>
            <a:cxnSpLocks noChangeShapeType="1"/>
            <a:stCxn id="40" idx="5"/>
            <a:endCxn id="50" idx="2"/>
          </p:cNvCxnSpPr>
          <p:nvPr/>
        </p:nvCxnSpPr>
        <p:spPr bwMode="auto">
          <a:xfrm rot="16200000" flipH="1">
            <a:off x="6265781" y="3442419"/>
            <a:ext cx="898491" cy="1860750"/>
          </a:xfrm>
          <a:prstGeom prst="straightConnector1">
            <a:avLst/>
          </a:prstGeom>
          <a:noFill/>
          <a:ln w="38100">
            <a:solidFill>
              <a:schemeClr val="tx1"/>
            </a:solidFill>
            <a:round/>
            <a:headEnd/>
            <a:tailEnd type="triangle" w="lg" len="lg"/>
          </a:ln>
        </p:spPr>
      </p:cxnSp>
      <p:cxnSp>
        <p:nvCxnSpPr>
          <p:cNvPr id="47" name="AutoShape 41"/>
          <p:cNvCxnSpPr>
            <a:cxnSpLocks noChangeShapeType="1"/>
            <a:stCxn id="40" idx="7"/>
            <a:endCxn id="51" idx="2"/>
          </p:cNvCxnSpPr>
          <p:nvPr/>
        </p:nvCxnSpPr>
        <p:spPr bwMode="auto">
          <a:xfrm rot="5400000" flipH="1" flipV="1">
            <a:off x="6171324" y="2077914"/>
            <a:ext cx="1087405" cy="1860750"/>
          </a:xfrm>
          <a:prstGeom prst="straightConnector1">
            <a:avLst/>
          </a:prstGeom>
          <a:noFill/>
          <a:ln w="38100">
            <a:solidFill>
              <a:schemeClr val="tx1"/>
            </a:solidFill>
            <a:round/>
            <a:headEnd/>
            <a:tailEnd type="triangle" w="lg" len="lg"/>
          </a:ln>
        </p:spPr>
      </p:cxnSp>
      <p:sp>
        <p:nvSpPr>
          <p:cNvPr id="48" name="Text Box 44"/>
          <p:cNvSpPr txBox="1">
            <a:spLocks noChangeArrowheads="1"/>
          </p:cNvSpPr>
          <p:nvPr/>
        </p:nvSpPr>
        <p:spPr bwMode="auto">
          <a:xfrm>
            <a:off x="6382739" y="3071810"/>
            <a:ext cx="1850370" cy="707846"/>
          </a:xfrm>
          <a:prstGeom prst="rect">
            <a:avLst/>
          </a:prstGeom>
          <a:noFill/>
          <a:ln w="9525">
            <a:noFill/>
            <a:miter lim="800000"/>
            <a:headEnd/>
            <a:tailEnd/>
          </a:ln>
        </p:spPr>
        <p:txBody>
          <a:bodyPr wrap="none" lIns="91404" tIns="45700" rIns="91404" bIns="45700">
            <a:spAutoFit/>
          </a:bodyPr>
          <a:lstStyle/>
          <a:p>
            <a:r>
              <a:rPr lang="en-US" altLang="ja-JP" sz="2000" b="0" dirty="0" err="1" smtClean="0"/>
              <a:t>Customer.print</a:t>
            </a:r>
            <a:endParaRPr lang="en-US" altLang="ja-JP" sz="2000" b="0" dirty="0" smtClean="0"/>
          </a:p>
          <a:p>
            <a:r>
              <a:rPr lang="ja-JP" altLang="en-US" sz="2000" b="0" dirty="0" smtClean="0"/>
              <a:t>を</a:t>
            </a:r>
            <a:r>
              <a:rPr lang="en-US" altLang="ja-JP" sz="2000" b="0" dirty="0"/>
              <a:t>B</a:t>
            </a:r>
            <a:r>
              <a:rPr lang="ja-JP" altLang="en-US" sz="2000" b="0" dirty="0"/>
              <a:t>へ移動</a:t>
            </a:r>
          </a:p>
        </p:txBody>
      </p:sp>
      <p:cxnSp>
        <p:nvCxnSpPr>
          <p:cNvPr id="49" name="AutoShape 15"/>
          <p:cNvCxnSpPr>
            <a:cxnSpLocks noChangeShapeType="1"/>
            <a:stCxn id="40" idx="6"/>
            <a:endCxn id="52" idx="2"/>
          </p:cNvCxnSpPr>
          <p:nvPr/>
        </p:nvCxnSpPr>
        <p:spPr bwMode="auto">
          <a:xfrm>
            <a:off x="5857884" y="3737770"/>
            <a:ext cx="2571772" cy="12700"/>
          </a:xfrm>
          <a:prstGeom prst="straightConnector1">
            <a:avLst/>
          </a:prstGeom>
          <a:noFill/>
          <a:ln w="38100">
            <a:solidFill>
              <a:schemeClr val="tx1"/>
            </a:solidFill>
            <a:round/>
            <a:headEnd/>
            <a:tailEnd type="triangle" w="lg" len="lg"/>
          </a:ln>
        </p:spPr>
      </p:cxnSp>
      <p:sp>
        <p:nvSpPr>
          <p:cNvPr id="50" name="Oval 5"/>
          <p:cNvSpPr>
            <a:spLocks noChangeArrowheads="1"/>
          </p:cNvSpPr>
          <p:nvPr/>
        </p:nvSpPr>
        <p:spPr bwMode="auto">
          <a:xfrm>
            <a:off x="7645401" y="4572008"/>
            <a:ext cx="500062" cy="500063"/>
          </a:xfrm>
          <a:prstGeom prst="ellipse">
            <a:avLst/>
          </a:prstGeom>
          <a:solidFill>
            <a:srgbClr val="0000FF"/>
          </a:solidFill>
          <a:ln w="9525">
            <a:solidFill>
              <a:schemeClr val="tx1"/>
            </a:solidFill>
            <a:round/>
            <a:headEnd/>
            <a:tailEnd/>
          </a:ln>
        </p:spPr>
        <p:txBody>
          <a:bodyPr wrap="none" lIns="91404" tIns="45700" rIns="91404" bIns="45700" anchor="ctr"/>
          <a:lstStyle/>
          <a:p>
            <a:pPr algn="ctr"/>
            <a:endParaRPr lang="ja-JP" altLang="en-US" sz="1300"/>
          </a:p>
        </p:txBody>
      </p:sp>
      <p:sp>
        <p:nvSpPr>
          <p:cNvPr id="51" name="Oval 5"/>
          <p:cNvSpPr>
            <a:spLocks noChangeArrowheads="1"/>
          </p:cNvSpPr>
          <p:nvPr/>
        </p:nvSpPr>
        <p:spPr bwMode="auto">
          <a:xfrm>
            <a:off x="7645401" y="2214554"/>
            <a:ext cx="500062" cy="500063"/>
          </a:xfrm>
          <a:prstGeom prst="ellipse">
            <a:avLst/>
          </a:prstGeom>
          <a:solidFill>
            <a:srgbClr val="0000FF"/>
          </a:solidFill>
          <a:ln w="9525">
            <a:solidFill>
              <a:schemeClr val="tx1"/>
            </a:solidFill>
            <a:round/>
            <a:headEnd/>
            <a:tailEnd/>
          </a:ln>
        </p:spPr>
        <p:txBody>
          <a:bodyPr wrap="none" lIns="91404" tIns="45700" rIns="91404" bIns="45700" anchor="ctr"/>
          <a:lstStyle/>
          <a:p>
            <a:pPr algn="ctr"/>
            <a:endParaRPr lang="ja-JP" altLang="en-US" sz="1300"/>
          </a:p>
        </p:txBody>
      </p:sp>
      <p:sp>
        <p:nvSpPr>
          <p:cNvPr id="52" name="Oval 5"/>
          <p:cNvSpPr>
            <a:spLocks noChangeArrowheads="1"/>
          </p:cNvSpPr>
          <p:nvPr/>
        </p:nvSpPr>
        <p:spPr bwMode="auto">
          <a:xfrm>
            <a:off x="8429656" y="3500439"/>
            <a:ext cx="500062" cy="500062"/>
          </a:xfrm>
          <a:prstGeom prst="ellipse">
            <a:avLst/>
          </a:prstGeom>
          <a:solidFill>
            <a:srgbClr val="0000FF"/>
          </a:solidFill>
          <a:ln w="9525">
            <a:solidFill>
              <a:schemeClr val="tx1"/>
            </a:solidFill>
            <a:round/>
            <a:headEnd/>
            <a:tailEnd/>
          </a:ln>
        </p:spPr>
        <p:txBody>
          <a:bodyPr wrap="none" lIns="91404" tIns="45700" rIns="91404" bIns="45700" anchor="ctr"/>
          <a:lstStyle/>
          <a:p>
            <a:pPr algn="ctr"/>
            <a:endParaRPr lang="ja-JP" altLang="en-US" sz="1300"/>
          </a:p>
        </p:txBody>
      </p:sp>
      <p:sp>
        <p:nvSpPr>
          <p:cNvPr id="53" name="Text Box 46"/>
          <p:cNvSpPr txBox="1">
            <a:spLocks noChangeArrowheads="1"/>
          </p:cNvSpPr>
          <p:nvPr/>
        </p:nvSpPr>
        <p:spPr bwMode="auto">
          <a:xfrm>
            <a:off x="5394107" y="1928802"/>
            <a:ext cx="1680195" cy="1015622"/>
          </a:xfrm>
          <a:prstGeom prst="rect">
            <a:avLst/>
          </a:prstGeom>
          <a:noFill/>
          <a:ln w="9525">
            <a:noFill/>
            <a:miter lim="800000"/>
            <a:headEnd/>
            <a:tailEnd/>
          </a:ln>
        </p:spPr>
        <p:txBody>
          <a:bodyPr wrap="none" lIns="91404" tIns="45700" rIns="91404" bIns="45700">
            <a:spAutoFit/>
          </a:bodyPr>
          <a:lstStyle/>
          <a:p>
            <a:r>
              <a:rPr lang="en-US" altLang="ja-JP" sz="2000" b="0" dirty="0" err="1" smtClean="0"/>
              <a:t>Rental.mList</a:t>
            </a:r>
            <a:r>
              <a:rPr lang="en-US" altLang="ja-JP" sz="2000" b="0" dirty="0" smtClean="0"/>
              <a:t> </a:t>
            </a:r>
          </a:p>
          <a:p>
            <a:r>
              <a:rPr lang="ja-JP" altLang="en-US" sz="2000" b="0" dirty="0" smtClean="0"/>
              <a:t>の</a:t>
            </a:r>
            <a:r>
              <a:rPr lang="ja-JP" altLang="en-US" sz="2000" b="0" dirty="0"/>
              <a:t>修飾子を</a:t>
            </a:r>
            <a:endParaRPr lang="en-US" altLang="ja-JP" sz="2000" b="0" dirty="0"/>
          </a:p>
          <a:p>
            <a:r>
              <a:rPr lang="en-US" altLang="ja-JP" sz="2000" b="0" dirty="0"/>
              <a:t>public</a:t>
            </a:r>
            <a:r>
              <a:rPr lang="ja-JP" altLang="en-US" sz="2000" b="0" dirty="0"/>
              <a:t>に変更</a:t>
            </a:r>
          </a:p>
        </p:txBody>
      </p:sp>
      <p:sp>
        <p:nvSpPr>
          <p:cNvPr id="54" name="Text Box 46"/>
          <p:cNvSpPr txBox="1">
            <a:spLocks noChangeArrowheads="1"/>
          </p:cNvSpPr>
          <p:nvPr/>
        </p:nvSpPr>
        <p:spPr bwMode="auto">
          <a:xfrm>
            <a:off x="5304666" y="4357694"/>
            <a:ext cx="1696226" cy="707846"/>
          </a:xfrm>
          <a:prstGeom prst="rect">
            <a:avLst/>
          </a:prstGeom>
          <a:noFill/>
          <a:ln w="9525">
            <a:noFill/>
            <a:miter lim="800000"/>
            <a:headEnd/>
            <a:tailEnd/>
          </a:ln>
        </p:spPr>
        <p:txBody>
          <a:bodyPr wrap="none" lIns="91404" tIns="45700" rIns="91404" bIns="45700">
            <a:spAutoFit/>
          </a:bodyPr>
          <a:lstStyle/>
          <a:p>
            <a:r>
              <a:rPr lang="en-US" altLang="ja-JP" sz="2000" b="0" dirty="0" err="1" smtClean="0"/>
              <a:t>Rental.mList</a:t>
            </a:r>
            <a:endParaRPr lang="en-US" altLang="ja-JP" sz="2000" b="0" dirty="0" smtClean="0"/>
          </a:p>
          <a:p>
            <a:r>
              <a:rPr lang="en-US" altLang="ja-JP" sz="2000" b="0" dirty="0" smtClean="0"/>
              <a:t> </a:t>
            </a:r>
            <a:r>
              <a:rPr lang="ja-JP" altLang="en-US" sz="2000" b="0" dirty="0"/>
              <a:t>のカプセル化</a:t>
            </a:r>
          </a:p>
        </p:txBody>
      </p:sp>
      <p:sp>
        <p:nvSpPr>
          <p:cNvPr id="56" name="Rectangle 22"/>
          <p:cNvSpPr>
            <a:spLocks noChangeArrowheads="1"/>
          </p:cNvSpPr>
          <p:nvPr/>
        </p:nvSpPr>
        <p:spPr bwMode="auto">
          <a:xfrm>
            <a:off x="5356418" y="3429000"/>
            <a:ext cx="572904" cy="571504"/>
          </a:xfrm>
          <a:prstGeom prst="rect">
            <a:avLst/>
          </a:prstGeom>
          <a:solidFill>
            <a:srgbClr val="CCFFFF">
              <a:alpha val="47842"/>
            </a:srgbClr>
          </a:solidFill>
          <a:ln w="9525">
            <a:solidFill>
              <a:schemeClr val="tx1"/>
            </a:solidFill>
            <a:miter lim="800000"/>
            <a:headEnd/>
            <a:tailEnd/>
          </a:ln>
        </p:spPr>
        <p:txBody>
          <a:bodyPr wrap="none" anchor="ctr"/>
          <a:lstStyle/>
          <a:p>
            <a:endParaRPr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animBg="1"/>
      <p:bldP spid="48" grpId="0"/>
      <p:bldP spid="50" grpId="0" animBg="1"/>
      <p:bldP spid="51" grpId="0" animBg="1"/>
      <p:bldP spid="52" grpId="0" animBg="1"/>
      <p:bldP spid="53" grpId="0"/>
      <p:bldP spid="5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実験</a:t>
            </a:r>
            <a:endParaRPr kumimoji="1" lang="ja-JP" altLang="en-US" dirty="0"/>
          </a:p>
        </p:txBody>
      </p:sp>
      <p:sp>
        <p:nvSpPr>
          <p:cNvPr id="3" name="コンテンツ プレースホルダ 2"/>
          <p:cNvSpPr>
            <a:spLocks noGrp="1"/>
          </p:cNvSpPr>
          <p:nvPr>
            <p:ph idx="1"/>
          </p:nvPr>
        </p:nvSpPr>
        <p:spPr>
          <a:xfrm>
            <a:off x="214282" y="1142984"/>
            <a:ext cx="8572560" cy="4983179"/>
          </a:xfrm>
        </p:spPr>
        <p:txBody>
          <a:bodyPr/>
          <a:lstStyle/>
          <a:p>
            <a:r>
              <a:rPr lang="ja-JP" altLang="en-US" dirty="0" smtClean="0"/>
              <a:t>メンバの移動で生じるコンパイルエラーの解消作業</a:t>
            </a:r>
            <a:endParaRPr lang="en-US" altLang="ja-JP" dirty="0" smtClean="0"/>
          </a:p>
          <a:p>
            <a:pPr lvl="1"/>
            <a:r>
              <a:rPr lang="ja-JP" altLang="en-US" dirty="0" smtClean="0">
                <a:solidFill>
                  <a:srgbClr val="0066CC"/>
                </a:solidFill>
              </a:rPr>
              <a:t>目的：</a:t>
            </a:r>
            <a:r>
              <a:rPr lang="ja-JP" altLang="en-US" dirty="0" smtClean="0"/>
              <a:t>コンパイルエラー解消作業の結果を収集し正解集合を構築する</a:t>
            </a:r>
            <a:endParaRPr kumimoji="1" lang="en-US" altLang="ja-JP" dirty="0" smtClean="0"/>
          </a:p>
          <a:p>
            <a:pPr lvl="1"/>
            <a:r>
              <a:rPr kumimoji="1" lang="ja-JP" altLang="en-US" dirty="0" smtClean="0">
                <a:solidFill>
                  <a:srgbClr val="0066CC"/>
                </a:solidFill>
              </a:rPr>
              <a:t>内容：</a:t>
            </a:r>
            <a:endParaRPr kumimoji="1" lang="en-US" altLang="ja-JP" dirty="0" smtClean="0">
              <a:solidFill>
                <a:srgbClr val="0066CC"/>
              </a:solidFill>
            </a:endParaRPr>
          </a:p>
          <a:p>
            <a:pPr lvl="2"/>
            <a:r>
              <a:rPr lang="ja-JP" altLang="en-US" dirty="0" smtClean="0"/>
              <a:t>指定</a:t>
            </a:r>
            <a:r>
              <a:rPr lang="ja-JP" altLang="en-US" dirty="0" smtClean="0"/>
              <a:t>したメンバを移動</a:t>
            </a:r>
            <a:endParaRPr kumimoji="1" lang="en-US" altLang="ja-JP" dirty="0" smtClean="0"/>
          </a:p>
          <a:p>
            <a:pPr lvl="2"/>
            <a:r>
              <a:rPr kumimoji="1" lang="ja-JP" altLang="en-US" dirty="0" smtClean="0"/>
              <a:t>メンバ</a:t>
            </a:r>
            <a:r>
              <a:rPr kumimoji="1" lang="ja-JP" altLang="en-US" dirty="0" smtClean="0"/>
              <a:t>の移動により生じるコンパイルエラー</a:t>
            </a:r>
            <a:r>
              <a:rPr kumimoji="1" lang="ja-JP" altLang="en-US" dirty="0" smtClean="0"/>
              <a:t>を解消</a:t>
            </a:r>
            <a:r>
              <a:rPr kumimoji="1" lang="ja-JP" altLang="en-US" dirty="0" smtClean="0"/>
              <a:t>したソースコードを複数導出して</a:t>
            </a:r>
            <a:r>
              <a:rPr kumimoji="1" lang="ja-JP" altLang="en-US" dirty="0" smtClean="0"/>
              <a:t>もらう</a:t>
            </a:r>
            <a:endParaRPr kumimoji="1" lang="en-US" altLang="ja-JP" dirty="0" smtClean="0">
              <a:solidFill>
                <a:srgbClr val="0066CC"/>
              </a:solidFill>
            </a:endParaRPr>
          </a:p>
          <a:p>
            <a:pPr lvl="1"/>
            <a:r>
              <a:rPr lang="ja-JP" altLang="en-US" dirty="0" smtClean="0">
                <a:solidFill>
                  <a:srgbClr val="0066CC"/>
                </a:solidFill>
              </a:rPr>
              <a:t>被験者の人数：</a:t>
            </a:r>
            <a:r>
              <a:rPr lang="ja-JP" altLang="en-US" dirty="0" smtClean="0"/>
              <a:t>６人</a:t>
            </a:r>
            <a:endParaRPr lang="en-US" altLang="ja-JP" dirty="0" smtClean="0"/>
          </a:p>
          <a:p>
            <a:pPr lvl="1"/>
            <a:r>
              <a:rPr kumimoji="1" lang="ja-JP" altLang="en-US" dirty="0" smtClean="0">
                <a:solidFill>
                  <a:srgbClr val="0066CC"/>
                </a:solidFill>
              </a:rPr>
              <a:t>課題数：</a:t>
            </a:r>
            <a:r>
              <a:rPr kumimoji="1" lang="ja-JP" altLang="en-US" dirty="0" smtClean="0"/>
              <a:t>１</a:t>
            </a:r>
            <a:endParaRPr kumimoji="1" lang="en-US" altLang="ja-JP" dirty="0" smtClean="0"/>
          </a:p>
          <a:p>
            <a:pPr lvl="1">
              <a:buNone/>
            </a:pPr>
            <a:endParaRPr lang="en-US" altLang="ja-JP" dirty="0" smtClean="0">
              <a:solidFill>
                <a:srgbClr val="0066CC"/>
              </a:solidFill>
            </a:endParaRPr>
          </a:p>
          <a:p>
            <a:pPr lvl="1">
              <a:buNone/>
            </a:pPr>
            <a:endParaRPr lang="en-US" altLang="ja-JP" dirty="0" smtClean="0"/>
          </a:p>
          <a:p>
            <a:pPr lvl="1">
              <a:buNone/>
            </a:pPr>
            <a:endParaRPr kumimoji="1" lang="ja-JP" altLang="en-US" dirty="0"/>
          </a:p>
        </p:txBody>
      </p:sp>
      <p:sp>
        <p:nvSpPr>
          <p:cNvPr id="4" name="日付プレースホルダ 3"/>
          <p:cNvSpPr>
            <a:spLocks noGrp="1"/>
          </p:cNvSpPr>
          <p:nvPr>
            <p:ph type="dt" sz="half" idx="10"/>
          </p:nvPr>
        </p:nvSpPr>
        <p:spPr/>
        <p:txBody>
          <a:bodyPr/>
          <a:lstStyle/>
          <a:p>
            <a:pPr>
              <a:defRPr/>
            </a:pPr>
            <a:endParaRPr lang="en-US" altLang="ja-JP"/>
          </a:p>
        </p:txBody>
      </p:sp>
      <p:sp>
        <p:nvSpPr>
          <p:cNvPr id="5" name="フッター プレースホルダ 4"/>
          <p:cNvSpPr>
            <a:spLocks noGrp="1"/>
          </p:cNvSpPr>
          <p:nvPr>
            <p:ph type="ftr" sz="quarter" idx="11"/>
          </p:nvPr>
        </p:nvSpPr>
        <p:spPr/>
        <p:txBody>
          <a:bodyPr/>
          <a:lstStyle/>
          <a:p>
            <a:pPr>
              <a:defRPr/>
            </a:pPr>
            <a:r>
              <a:rPr lang="en-US" altLang="ja-JP" smtClean="0"/>
              <a:t>Software Engineering Laboratory,  Department of Computer Science,  Graduate School of Information Science and Technology,  Osaka University</a:t>
            </a:r>
            <a:endParaRPr lang="en-US" altLang="ja-JP"/>
          </a:p>
        </p:txBody>
      </p:sp>
      <p:sp>
        <p:nvSpPr>
          <p:cNvPr id="6" name="スライド番号プレースホルダ 5"/>
          <p:cNvSpPr>
            <a:spLocks noGrp="1"/>
          </p:cNvSpPr>
          <p:nvPr>
            <p:ph type="sldNum" sz="quarter" idx="12"/>
          </p:nvPr>
        </p:nvSpPr>
        <p:spPr/>
        <p:txBody>
          <a:bodyPr/>
          <a:lstStyle/>
          <a:p>
            <a:pPr>
              <a:defRPr/>
            </a:pPr>
            <a:fld id="{F75AE337-AA5C-43CC-8B1C-9F394A085CEF}" type="slidenum">
              <a:rPr lang="en-US" altLang="ja-JP" smtClean="0"/>
              <a:pPr>
                <a:defRPr/>
              </a:pPr>
              <a:t>22</a:t>
            </a:fld>
            <a:endParaRPr lang="en-US" altLang="ja-JP"/>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実験結果</a:t>
            </a:r>
            <a:endParaRPr kumimoji="1" lang="ja-JP" altLang="en-US" dirty="0"/>
          </a:p>
        </p:txBody>
      </p:sp>
      <p:sp>
        <p:nvSpPr>
          <p:cNvPr id="3" name="コンテンツ プレースホルダ 2"/>
          <p:cNvSpPr>
            <a:spLocks noGrp="1"/>
          </p:cNvSpPr>
          <p:nvPr>
            <p:ph idx="1"/>
          </p:nvPr>
        </p:nvSpPr>
        <p:spPr>
          <a:xfrm>
            <a:off x="214282" y="1142984"/>
            <a:ext cx="8715436" cy="2857520"/>
          </a:xfrm>
        </p:spPr>
        <p:txBody>
          <a:bodyPr/>
          <a:lstStyle/>
          <a:p>
            <a:r>
              <a:rPr kumimoji="1" lang="ja-JP" altLang="en-US" dirty="0" smtClean="0"/>
              <a:t>提案手法で導出する</a:t>
            </a:r>
            <a:r>
              <a:rPr lang="ja-JP" altLang="en-US" dirty="0" smtClean="0"/>
              <a:t>ソースコードに被験者が導出したソースコードが多く含まれていた</a:t>
            </a:r>
            <a:endParaRPr kumimoji="1" lang="en-US" altLang="ja-JP" dirty="0" smtClean="0"/>
          </a:p>
          <a:p>
            <a:pPr lvl="1"/>
            <a:r>
              <a:rPr kumimoji="1" lang="en-US" altLang="ja-JP" dirty="0" smtClean="0"/>
              <a:t>6</a:t>
            </a:r>
            <a:r>
              <a:rPr kumimoji="1" lang="ja-JP" altLang="en-US" dirty="0" smtClean="0"/>
              <a:t>人の被験者：１０のソースコードを導出</a:t>
            </a:r>
            <a:endParaRPr kumimoji="1" lang="en-US" altLang="ja-JP" dirty="0" smtClean="0"/>
          </a:p>
          <a:p>
            <a:pPr lvl="2"/>
            <a:r>
              <a:rPr lang="ja-JP" altLang="en-US" dirty="0" smtClean="0"/>
              <a:t>提案</a:t>
            </a:r>
            <a:r>
              <a:rPr lang="ja-JP" altLang="en-US" dirty="0" smtClean="0"/>
              <a:t>手法で導出可能な９のソースコードを含む</a:t>
            </a:r>
            <a:endParaRPr kumimoji="1" lang="en-US" altLang="ja-JP" dirty="0" smtClean="0"/>
          </a:p>
          <a:p>
            <a:pPr lvl="1"/>
            <a:r>
              <a:rPr kumimoji="1" lang="ja-JP" altLang="en-US" dirty="0" smtClean="0"/>
              <a:t>提案手法：３０のソースコードを導出</a:t>
            </a:r>
            <a:endParaRPr kumimoji="1" lang="en-US" altLang="ja-JP" dirty="0" smtClean="0"/>
          </a:p>
          <a:p>
            <a:r>
              <a:rPr lang="ja-JP" altLang="en-US" dirty="0" smtClean="0"/>
              <a:t>自動</a:t>
            </a:r>
            <a:r>
              <a:rPr lang="ja-JP" altLang="en-US" dirty="0" smtClean="0"/>
              <a:t>でソースコードを導出できる提案手法は有用</a:t>
            </a:r>
            <a:endParaRPr kumimoji="1" lang="en-US" altLang="ja-JP" dirty="0" smtClean="0"/>
          </a:p>
        </p:txBody>
      </p:sp>
      <p:sp>
        <p:nvSpPr>
          <p:cNvPr id="4" name="日付プレースホルダ 3"/>
          <p:cNvSpPr>
            <a:spLocks noGrp="1"/>
          </p:cNvSpPr>
          <p:nvPr>
            <p:ph type="dt" sz="half" idx="10"/>
          </p:nvPr>
        </p:nvSpPr>
        <p:spPr/>
        <p:txBody>
          <a:bodyPr/>
          <a:lstStyle/>
          <a:p>
            <a:pPr>
              <a:defRPr/>
            </a:pPr>
            <a:endParaRPr lang="en-US" altLang="ja-JP"/>
          </a:p>
        </p:txBody>
      </p:sp>
      <p:sp>
        <p:nvSpPr>
          <p:cNvPr id="5" name="フッター プレースホルダ 4"/>
          <p:cNvSpPr>
            <a:spLocks noGrp="1"/>
          </p:cNvSpPr>
          <p:nvPr>
            <p:ph type="ftr" sz="quarter" idx="11"/>
          </p:nvPr>
        </p:nvSpPr>
        <p:spPr/>
        <p:txBody>
          <a:bodyPr/>
          <a:lstStyle/>
          <a:p>
            <a:pPr>
              <a:defRPr/>
            </a:pPr>
            <a:r>
              <a:rPr lang="en-US" altLang="ja-JP" smtClean="0"/>
              <a:t>Software Engineering Laboratory,  Department of Computer Science,  Graduate School of Information Science and Technology,  Osaka University</a:t>
            </a:r>
            <a:endParaRPr lang="en-US" altLang="ja-JP"/>
          </a:p>
        </p:txBody>
      </p:sp>
      <p:sp>
        <p:nvSpPr>
          <p:cNvPr id="6" name="スライド番号プレースホルダ 5"/>
          <p:cNvSpPr>
            <a:spLocks noGrp="1"/>
          </p:cNvSpPr>
          <p:nvPr>
            <p:ph type="sldNum" sz="quarter" idx="12"/>
          </p:nvPr>
        </p:nvSpPr>
        <p:spPr/>
        <p:txBody>
          <a:bodyPr/>
          <a:lstStyle/>
          <a:p>
            <a:pPr>
              <a:defRPr/>
            </a:pPr>
            <a:fld id="{F75AE337-AA5C-43CC-8B1C-9F394A085CEF}" type="slidenum">
              <a:rPr lang="en-US" altLang="ja-JP" smtClean="0"/>
              <a:pPr>
                <a:defRPr/>
              </a:pPr>
              <a:t>23</a:t>
            </a:fld>
            <a:endParaRPr lang="en-US" altLang="ja-JP"/>
          </a:p>
        </p:txBody>
      </p:sp>
      <p:grpSp>
        <p:nvGrpSpPr>
          <p:cNvPr id="28" name="グループ化 27"/>
          <p:cNvGrpSpPr/>
          <p:nvPr/>
        </p:nvGrpSpPr>
        <p:grpSpPr>
          <a:xfrm>
            <a:off x="1142976" y="4071942"/>
            <a:ext cx="6839278" cy="2428892"/>
            <a:chOff x="1590374" y="3857628"/>
            <a:chExt cx="6839278" cy="2428892"/>
          </a:xfrm>
        </p:grpSpPr>
        <p:grpSp>
          <p:nvGrpSpPr>
            <p:cNvPr id="23" name="グループ化 22"/>
            <p:cNvGrpSpPr/>
            <p:nvPr/>
          </p:nvGrpSpPr>
          <p:grpSpPr>
            <a:xfrm>
              <a:off x="1590374" y="3857628"/>
              <a:ext cx="6839278" cy="2428892"/>
              <a:chOff x="1785918" y="3571876"/>
              <a:chExt cx="6839278" cy="2428892"/>
            </a:xfrm>
          </p:grpSpPr>
          <p:sp>
            <p:nvSpPr>
              <p:cNvPr id="7" name="円/楕円 6"/>
              <p:cNvSpPr/>
              <p:nvPr/>
            </p:nvSpPr>
            <p:spPr>
              <a:xfrm>
                <a:off x="3071802" y="4357694"/>
                <a:ext cx="2286016" cy="1643074"/>
              </a:xfrm>
              <a:prstGeom prst="ellipse">
                <a:avLst/>
              </a:prstGeom>
              <a:solidFill>
                <a:srgbClr val="99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円/楕円 7"/>
              <p:cNvSpPr/>
              <p:nvPr/>
            </p:nvSpPr>
            <p:spPr>
              <a:xfrm>
                <a:off x="4000496" y="4572008"/>
                <a:ext cx="1643074" cy="1285884"/>
              </a:xfrm>
              <a:prstGeom prst="ellipse">
                <a:avLst/>
              </a:prstGeom>
              <a:solidFill>
                <a:srgbClr val="FFFF99">
                  <a:alpha val="45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1785918" y="3578370"/>
                <a:ext cx="2749471" cy="707886"/>
              </a:xfrm>
              <a:prstGeom prst="rect">
                <a:avLst/>
              </a:prstGeom>
              <a:noFill/>
              <a:ln>
                <a:solidFill>
                  <a:schemeClr val="tx1"/>
                </a:solidFill>
              </a:ln>
            </p:spPr>
            <p:txBody>
              <a:bodyPr wrap="none" rtlCol="0">
                <a:spAutoFit/>
              </a:bodyPr>
              <a:lstStyle/>
              <a:p>
                <a:r>
                  <a:rPr kumimoji="1" lang="ja-JP" altLang="en-US" sz="2000" b="0" dirty="0" smtClean="0"/>
                  <a:t>提案手法が導出した</a:t>
                </a:r>
                <a:endParaRPr kumimoji="1" lang="en-US" altLang="ja-JP" sz="2000" b="0" dirty="0" smtClean="0"/>
              </a:p>
              <a:p>
                <a:r>
                  <a:rPr lang="ja-JP" altLang="en-US" sz="2000" b="0" dirty="0" smtClean="0"/>
                  <a:t>ソースコード</a:t>
                </a:r>
                <a:r>
                  <a:rPr lang="ja-JP" altLang="en-US" sz="2000" b="0" dirty="0" smtClean="0"/>
                  <a:t>：</a:t>
                </a:r>
                <a:r>
                  <a:rPr kumimoji="1" lang="ja-JP" altLang="en-US" sz="2000" b="0" dirty="0" smtClean="0"/>
                  <a:t>要素数３０</a:t>
                </a:r>
                <a:endParaRPr kumimoji="1" lang="ja-JP" altLang="en-US" sz="2000" b="0" dirty="0"/>
              </a:p>
            </p:txBody>
          </p:sp>
          <p:cxnSp>
            <p:nvCxnSpPr>
              <p:cNvPr id="11" name="直線矢印コネクタ 10"/>
              <p:cNvCxnSpPr>
                <a:stCxn id="9" idx="2"/>
                <a:endCxn id="7" idx="1"/>
              </p:cNvCxnSpPr>
              <p:nvPr/>
            </p:nvCxnSpPr>
            <p:spPr>
              <a:xfrm rot="16200000" flipH="1">
                <a:off x="3127588" y="4319322"/>
                <a:ext cx="312060" cy="245928"/>
              </a:xfrm>
              <a:prstGeom prst="straightConnector1">
                <a:avLst/>
              </a:prstGeom>
              <a:ln w="1905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2" name="テキスト ボックス 11"/>
              <p:cNvSpPr txBox="1"/>
              <p:nvPr/>
            </p:nvSpPr>
            <p:spPr>
              <a:xfrm>
                <a:off x="4643438" y="3571876"/>
                <a:ext cx="2717411" cy="707886"/>
              </a:xfrm>
              <a:prstGeom prst="rect">
                <a:avLst/>
              </a:prstGeom>
              <a:noFill/>
              <a:ln>
                <a:solidFill>
                  <a:schemeClr val="tx1"/>
                </a:solidFill>
              </a:ln>
            </p:spPr>
            <p:txBody>
              <a:bodyPr wrap="none" rtlCol="0">
                <a:spAutoFit/>
              </a:bodyPr>
              <a:lstStyle/>
              <a:p>
                <a:r>
                  <a:rPr lang="ja-JP" altLang="en-US" sz="2000" b="0" dirty="0" smtClean="0"/>
                  <a:t>被験者が導出した</a:t>
                </a:r>
                <a:endParaRPr lang="en-US" altLang="ja-JP" sz="2000" b="0" dirty="0" smtClean="0"/>
              </a:p>
              <a:p>
                <a:r>
                  <a:rPr lang="ja-JP" altLang="en-US" sz="2000" b="0" dirty="0" smtClean="0"/>
                  <a:t>ソースコード</a:t>
                </a:r>
                <a:r>
                  <a:rPr lang="ja-JP" altLang="en-US" sz="2000" b="0" dirty="0" smtClean="0"/>
                  <a:t>：</a:t>
                </a:r>
                <a:r>
                  <a:rPr kumimoji="1" lang="ja-JP" altLang="en-US" sz="2000" b="0" dirty="0" smtClean="0"/>
                  <a:t>要素数</a:t>
                </a:r>
                <a:r>
                  <a:rPr kumimoji="1" lang="en-US" altLang="ja-JP" sz="2000" b="0" dirty="0" smtClean="0"/>
                  <a:t>1</a:t>
                </a:r>
                <a:r>
                  <a:rPr kumimoji="1" lang="ja-JP" altLang="en-US" sz="2000" b="0" dirty="0" smtClean="0"/>
                  <a:t>０</a:t>
                </a:r>
                <a:endParaRPr kumimoji="1" lang="ja-JP" altLang="en-US" sz="2000" b="0" dirty="0"/>
              </a:p>
            </p:txBody>
          </p:sp>
          <p:cxnSp>
            <p:nvCxnSpPr>
              <p:cNvPr id="16" name="直線矢印コネクタ 15"/>
              <p:cNvCxnSpPr>
                <a:stCxn id="12" idx="2"/>
                <a:endCxn id="8" idx="7"/>
              </p:cNvCxnSpPr>
              <p:nvPr/>
            </p:nvCxnSpPr>
            <p:spPr>
              <a:xfrm rot="5400000">
                <a:off x="5462267" y="4220443"/>
                <a:ext cx="480559" cy="599197"/>
              </a:xfrm>
              <a:prstGeom prst="straightConnector1">
                <a:avLst/>
              </a:prstGeom>
              <a:ln w="127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0" name="直線矢印コネクタ 19"/>
              <p:cNvCxnSpPr>
                <a:stCxn id="21" idx="1"/>
              </p:cNvCxnSpPr>
              <p:nvPr/>
            </p:nvCxnSpPr>
            <p:spPr>
              <a:xfrm rot="10800000">
                <a:off x="5429256" y="5357826"/>
                <a:ext cx="571504" cy="18029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1" name="テキスト ボックス 20"/>
              <p:cNvSpPr txBox="1"/>
              <p:nvPr/>
            </p:nvSpPr>
            <p:spPr>
              <a:xfrm>
                <a:off x="6000760" y="5214950"/>
                <a:ext cx="2624436" cy="646331"/>
              </a:xfrm>
              <a:prstGeom prst="rect">
                <a:avLst/>
              </a:prstGeom>
              <a:noFill/>
              <a:ln>
                <a:solidFill>
                  <a:schemeClr val="tx1"/>
                </a:solidFill>
              </a:ln>
            </p:spPr>
            <p:txBody>
              <a:bodyPr wrap="none" rtlCol="0">
                <a:spAutoFit/>
              </a:bodyPr>
              <a:lstStyle/>
              <a:p>
                <a:r>
                  <a:rPr kumimoji="1" lang="ja-JP" altLang="en-US" b="0" dirty="0" smtClean="0"/>
                  <a:t>提案手法で導出できない</a:t>
                </a:r>
                <a:endParaRPr kumimoji="1" lang="en-US" altLang="ja-JP" b="0" dirty="0" smtClean="0"/>
              </a:p>
              <a:p>
                <a:r>
                  <a:rPr lang="ja-JP" altLang="en-US" b="0" dirty="0" smtClean="0"/>
                  <a:t>ソースコード：要素数１</a:t>
                </a:r>
                <a:endParaRPr kumimoji="1" lang="ja-JP" altLang="en-US" b="0" dirty="0"/>
              </a:p>
            </p:txBody>
          </p:sp>
        </p:grpSp>
        <p:cxnSp>
          <p:nvCxnSpPr>
            <p:cNvPr id="24" name="直線矢印コネクタ 23"/>
            <p:cNvCxnSpPr>
              <a:stCxn id="26" idx="1"/>
            </p:cNvCxnSpPr>
            <p:nvPr/>
          </p:nvCxnSpPr>
          <p:spPr>
            <a:xfrm rot="10800000" flipV="1">
              <a:off x="4786326" y="5034661"/>
              <a:ext cx="785807" cy="251726"/>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6" name="テキスト ボックス 25"/>
            <p:cNvSpPr txBox="1"/>
            <p:nvPr/>
          </p:nvSpPr>
          <p:spPr>
            <a:xfrm>
              <a:off x="5572132" y="4711495"/>
              <a:ext cx="2448106" cy="646331"/>
            </a:xfrm>
            <a:prstGeom prst="rect">
              <a:avLst/>
            </a:prstGeom>
            <a:noFill/>
            <a:ln>
              <a:solidFill>
                <a:schemeClr val="tx1"/>
              </a:solidFill>
            </a:ln>
          </p:spPr>
          <p:txBody>
            <a:bodyPr wrap="none" rtlCol="0">
              <a:spAutoFit/>
            </a:bodyPr>
            <a:lstStyle/>
            <a:p>
              <a:r>
                <a:rPr kumimoji="1" lang="ja-JP" altLang="en-US" b="0" dirty="0" smtClean="0"/>
                <a:t>提案手法で導出可能な</a:t>
              </a:r>
              <a:endParaRPr kumimoji="1" lang="en-US" altLang="ja-JP" b="0" dirty="0" smtClean="0"/>
            </a:p>
            <a:p>
              <a:r>
                <a:rPr lang="ja-JP" altLang="en-US" b="0" dirty="0" smtClean="0"/>
                <a:t>ソースコード：要素数９</a:t>
              </a:r>
              <a:endParaRPr kumimoji="1" lang="ja-JP" altLang="en-US" b="0" dirty="0"/>
            </a:p>
          </p:txBody>
        </p:sp>
      </p:gr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まとめと今後の課題</a:t>
            </a:r>
            <a:endParaRPr kumimoji="1" lang="ja-JP" altLang="en-US" dirty="0"/>
          </a:p>
        </p:txBody>
      </p:sp>
      <p:sp>
        <p:nvSpPr>
          <p:cNvPr id="3" name="コンテンツ プレースホルダ 2"/>
          <p:cNvSpPr>
            <a:spLocks noGrp="1"/>
          </p:cNvSpPr>
          <p:nvPr>
            <p:ph idx="1"/>
          </p:nvPr>
        </p:nvSpPr>
        <p:spPr>
          <a:xfrm>
            <a:off x="214282" y="803275"/>
            <a:ext cx="8715436" cy="4983179"/>
          </a:xfrm>
        </p:spPr>
        <p:txBody>
          <a:bodyPr/>
          <a:lstStyle/>
          <a:p>
            <a:r>
              <a:rPr kumimoji="1" lang="ja-JP" altLang="en-US" dirty="0" smtClean="0"/>
              <a:t>メンバの移動により生じるコンパイルエラーを解消</a:t>
            </a:r>
            <a:r>
              <a:rPr lang="ja-JP" altLang="en-US" dirty="0" smtClean="0"/>
              <a:t>する編集手順と編集手順を適用したソースコードを導出した</a:t>
            </a:r>
            <a:endParaRPr lang="en-US" altLang="ja-JP" dirty="0" smtClean="0"/>
          </a:p>
          <a:p>
            <a:pPr lvl="1"/>
            <a:r>
              <a:rPr lang="ja-JP" altLang="en-US" dirty="0" smtClean="0"/>
              <a:t>以下</a:t>
            </a:r>
            <a:r>
              <a:rPr lang="ja-JP" altLang="en-US" dirty="0" smtClean="0"/>
              <a:t>の編集ステップ</a:t>
            </a:r>
            <a:r>
              <a:rPr lang="ja-JP" altLang="en-US" dirty="0" smtClean="0"/>
              <a:t>で編集手順を構成</a:t>
            </a:r>
            <a:endParaRPr lang="en-US" altLang="ja-JP" dirty="0" smtClean="0"/>
          </a:p>
          <a:p>
            <a:pPr lvl="2"/>
            <a:r>
              <a:rPr lang="ja-JP" altLang="en-US" dirty="0" smtClean="0"/>
              <a:t>メンバの移動</a:t>
            </a:r>
            <a:endParaRPr lang="en-US" altLang="ja-JP" dirty="0" smtClean="0"/>
          </a:p>
          <a:p>
            <a:pPr lvl="2"/>
            <a:r>
              <a:rPr lang="ja-JP" altLang="en-US" dirty="0" smtClean="0"/>
              <a:t>修飾子の変更</a:t>
            </a:r>
            <a:endParaRPr lang="en-US" altLang="ja-JP" dirty="0" smtClean="0"/>
          </a:p>
          <a:p>
            <a:pPr lvl="2"/>
            <a:r>
              <a:rPr lang="ja-JP" altLang="en-US" dirty="0" smtClean="0"/>
              <a:t>フィールドのカプセル化</a:t>
            </a:r>
            <a:endParaRPr lang="en-US" altLang="ja-JP" dirty="0" smtClean="0"/>
          </a:p>
          <a:p>
            <a:pPr lvl="1"/>
            <a:r>
              <a:rPr lang="ja-JP" altLang="en-US" dirty="0" smtClean="0"/>
              <a:t>既存の技術では自動的に導出できない編集手順を導出することが</a:t>
            </a:r>
            <a:r>
              <a:rPr lang="ja-JP" altLang="en-US" dirty="0" smtClean="0"/>
              <a:t>できた</a:t>
            </a:r>
            <a:endParaRPr lang="en-US" altLang="ja-JP" dirty="0" smtClean="0"/>
          </a:p>
          <a:p>
            <a:r>
              <a:rPr kumimoji="1" lang="ja-JP" altLang="en-US" dirty="0" smtClean="0"/>
              <a:t>導出</a:t>
            </a:r>
            <a:r>
              <a:rPr kumimoji="1" lang="ja-JP" altLang="en-US" dirty="0" smtClean="0"/>
              <a:t>したソースコードをユーザが選択するインターフェースを用意してソースコードを選択を支援する必要がある</a:t>
            </a:r>
            <a:endParaRPr kumimoji="1" lang="ja-JP" altLang="en-US" dirty="0"/>
          </a:p>
        </p:txBody>
      </p:sp>
      <p:sp>
        <p:nvSpPr>
          <p:cNvPr id="4" name="日付プレースホルダ 3"/>
          <p:cNvSpPr>
            <a:spLocks noGrp="1"/>
          </p:cNvSpPr>
          <p:nvPr>
            <p:ph type="dt" sz="half" idx="10"/>
          </p:nvPr>
        </p:nvSpPr>
        <p:spPr/>
        <p:txBody>
          <a:bodyPr/>
          <a:lstStyle/>
          <a:p>
            <a:pPr>
              <a:defRPr/>
            </a:pPr>
            <a:endParaRPr lang="en-US" altLang="ja-JP"/>
          </a:p>
        </p:txBody>
      </p:sp>
      <p:sp>
        <p:nvSpPr>
          <p:cNvPr id="5" name="フッター プレースホルダ 4"/>
          <p:cNvSpPr>
            <a:spLocks noGrp="1"/>
          </p:cNvSpPr>
          <p:nvPr>
            <p:ph type="ftr" sz="quarter" idx="11"/>
          </p:nvPr>
        </p:nvSpPr>
        <p:spPr/>
        <p:txBody>
          <a:bodyPr/>
          <a:lstStyle/>
          <a:p>
            <a:pPr>
              <a:defRPr/>
            </a:pPr>
            <a:r>
              <a:rPr lang="en-US" altLang="ja-JP" smtClean="0"/>
              <a:t>Software Engineering Laboratory,  Department of Computer Science,  Graduate School of Information Science and Technology,  Osaka University</a:t>
            </a:r>
            <a:endParaRPr lang="en-US" altLang="ja-JP"/>
          </a:p>
        </p:txBody>
      </p:sp>
      <p:sp>
        <p:nvSpPr>
          <p:cNvPr id="6" name="スライド番号プレースホルダ 5"/>
          <p:cNvSpPr>
            <a:spLocks noGrp="1"/>
          </p:cNvSpPr>
          <p:nvPr>
            <p:ph type="sldNum" sz="quarter" idx="12"/>
          </p:nvPr>
        </p:nvSpPr>
        <p:spPr/>
        <p:txBody>
          <a:bodyPr/>
          <a:lstStyle/>
          <a:p>
            <a:pPr>
              <a:defRPr/>
            </a:pPr>
            <a:fld id="{F75AE337-AA5C-43CC-8B1C-9F394A085CEF}" type="slidenum">
              <a:rPr lang="en-US" altLang="ja-JP" smtClean="0"/>
              <a:pPr>
                <a:defRPr/>
              </a:pPr>
              <a:t>24</a:t>
            </a:fld>
            <a:endParaRPr lang="en-US" altLang="ja-JP"/>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角丸四角形 10"/>
          <p:cNvSpPr/>
          <p:nvPr/>
        </p:nvSpPr>
        <p:spPr>
          <a:xfrm>
            <a:off x="428625" y="4714875"/>
            <a:ext cx="3214688" cy="857250"/>
          </a:xfrm>
          <a:prstGeom prst="roundRect">
            <a:avLst/>
          </a:prstGeom>
          <a:solidFill>
            <a:srgbClr val="FFFF99">
              <a:alpha val="3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7171" name="タイトル 1"/>
          <p:cNvSpPr>
            <a:spLocks noGrp="1"/>
          </p:cNvSpPr>
          <p:nvPr>
            <p:ph type="title"/>
          </p:nvPr>
        </p:nvSpPr>
        <p:spPr>
          <a:xfrm>
            <a:off x="214313" y="214313"/>
            <a:ext cx="8715375" cy="868362"/>
          </a:xfrm>
        </p:spPr>
        <p:txBody>
          <a:bodyPr/>
          <a:lstStyle/>
          <a:p>
            <a:r>
              <a:rPr lang="ja-JP" altLang="en-US" dirty="0" smtClean="0"/>
              <a:t>リファクタリング</a:t>
            </a:r>
          </a:p>
        </p:txBody>
      </p:sp>
      <p:sp>
        <p:nvSpPr>
          <p:cNvPr id="7172" name="テキスト ボックス 8"/>
          <p:cNvSpPr txBox="1">
            <a:spLocks noChangeArrowheads="1"/>
          </p:cNvSpPr>
          <p:nvPr/>
        </p:nvSpPr>
        <p:spPr bwMode="auto">
          <a:xfrm>
            <a:off x="500063" y="5643578"/>
            <a:ext cx="8001000" cy="307975"/>
          </a:xfrm>
          <a:prstGeom prst="rect">
            <a:avLst/>
          </a:prstGeom>
          <a:noFill/>
          <a:ln w="9525">
            <a:noFill/>
            <a:miter lim="800000"/>
            <a:headEnd/>
            <a:tailEnd/>
          </a:ln>
        </p:spPr>
        <p:txBody>
          <a:bodyPr>
            <a:spAutoFit/>
          </a:bodyPr>
          <a:lstStyle/>
          <a:p>
            <a:r>
              <a:rPr lang="en-US" altLang="ja-JP" sz="1400" dirty="0"/>
              <a:t>[1] M. Fowler : Refactoring: improving the design of existing code, Addison Wesley (1999).</a:t>
            </a:r>
            <a:endParaRPr lang="ja-JP" altLang="en-US" sz="1400" dirty="0"/>
          </a:p>
        </p:txBody>
      </p:sp>
      <p:sp>
        <p:nvSpPr>
          <p:cNvPr id="12" name="右矢印 11"/>
          <p:cNvSpPr/>
          <p:nvPr/>
        </p:nvSpPr>
        <p:spPr>
          <a:xfrm>
            <a:off x="4071938" y="5000625"/>
            <a:ext cx="571500" cy="285750"/>
          </a:xfrm>
          <a:prstGeom prst="rightArrow">
            <a:avLst/>
          </a:prstGeom>
          <a:gradFill>
            <a:gsLst>
              <a:gs pos="0">
                <a:schemeClr val="bg1"/>
              </a:gs>
              <a:gs pos="50000">
                <a:srgbClr val="0070C0">
                  <a:shade val="67500"/>
                  <a:satMod val="115000"/>
                </a:srgbClr>
              </a:gs>
              <a:gs pos="100000">
                <a:srgbClr val="0070C0">
                  <a:shade val="100000"/>
                  <a:satMod val="115000"/>
                </a:srgbClr>
              </a:gs>
            </a:gsLst>
            <a:lin ang="10800000" scaled="1"/>
          </a:gradFill>
          <a:ln>
            <a:solidFill>
              <a:srgbClr val="0066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7174" name="テキスト ボックス 12"/>
          <p:cNvSpPr txBox="1">
            <a:spLocks noChangeArrowheads="1"/>
          </p:cNvSpPr>
          <p:nvPr/>
        </p:nvSpPr>
        <p:spPr bwMode="auto">
          <a:xfrm>
            <a:off x="4857750" y="4714875"/>
            <a:ext cx="3068638" cy="892175"/>
          </a:xfrm>
          <a:prstGeom prst="rect">
            <a:avLst/>
          </a:prstGeom>
          <a:noFill/>
          <a:ln w="9525">
            <a:noFill/>
            <a:miter lim="800000"/>
            <a:headEnd/>
            <a:tailEnd/>
          </a:ln>
        </p:spPr>
        <p:txBody>
          <a:bodyPr wrap="none">
            <a:spAutoFit/>
          </a:bodyPr>
          <a:lstStyle/>
          <a:p>
            <a:pPr algn="ctr"/>
            <a:r>
              <a:rPr lang="ja-JP" altLang="en-US" sz="2600" b="0">
                <a:solidFill>
                  <a:srgbClr val="0066CC"/>
                </a:solidFill>
              </a:rPr>
              <a:t>開発者が頻繁に行う</a:t>
            </a:r>
            <a:endParaRPr lang="en-US" altLang="ja-JP" sz="2600" b="0">
              <a:solidFill>
                <a:srgbClr val="0066CC"/>
              </a:solidFill>
            </a:endParaRPr>
          </a:p>
          <a:p>
            <a:pPr algn="ctr"/>
            <a:r>
              <a:rPr lang="ja-JP" altLang="en-US" sz="2600" b="0">
                <a:solidFill>
                  <a:srgbClr val="0066CC"/>
                </a:solidFill>
              </a:rPr>
              <a:t>リファクタリング</a:t>
            </a:r>
            <a:r>
              <a:rPr lang="en-US" altLang="ja-JP" sz="2600" b="0">
                <a:solidFill>
                  <a:srgbClr val="0066CC"/>
                </a:solidFill>
              </a:rPr>
              <a:t>[2]</a:t>
            </a:r>
            <a:endParaRPr lang="ja-JP" altLang="en-US" sz="2600" b="0">
              <a:solidFill>
                <a:srgbClr val="0066CC"/>
              </a:solidFill>
            </a:endParaRPr>
          </a:p>
        </p:txBody>
      </p:sp>
      <p:sp>
        <p:nvSpPr>
          <p:cNvPr id="7175" name="テキスト ボックス 13"/>
          <p:cNvSpPr txBox="1">
            <a:spLocks noChangeArrowheads="1"/>
          </p:cNvSpPr>
          <p:nvPr/>
        </p:nvSpPr>
        <p:spPr bwMode="auto">
          <a:xfrm>
            <a:off x="500063" y="5929330"/>
            <a:ext cx="8429625" cy="523875"/>
          </a:xfrm>
          <a:prstGeom prst="rect">
            <a:avLst/>
          </a:prstGeom>
          <a:noFill/>
          <a:ln w="9525">
            <a:noFill/>
            <a:miter lim="800000"/>
            <a:headEnd/>
            <a:tailEnd/>
          </a:ln>
        </p:spPr>
        <p:txBody>
          <a:bodyPr>
            <a:spAutoFit/>
          </a:bodyPr>
          <a:lstStyle/>
          <a:p>
            <a:r>
              <a:rPr lang="en-US" altLang="ja-JP" sz="1400" dirty="0"/>
              <a:t>[2]</a:t>
            </a:r>
            <a:r>
              <a:rPr lang="ja-JP" altLang="en-US" sz="1400" dirty="0"/>
              <a:t> </a:t>
            </a:r>
            <a:r>
              <a:rPr lang="en-US" altLang="ja-JP" sz="1400" dirty="0"/>
              <a:t>G. C. Murphy, M. </a:t>
            </a:r>
            <a:r>
              <a:rPr lang="en-US" altLang="ja-JP" sz="1400" dirty="0" err="1"/>
              <a:t>Kersten</a:t>
            </a:r>
            <a:r>
              <a:rPr lang="en-US" altLang="ja-JP" sz="1400" dirty="0"/>
              <a:t> and L. </a:t>
            </a:r>
            <a:r>
              <a:rPr lang="en-US" altLang="ja-JP" sz="1400" dirty="0" err="1"/>
              <a:t>Findlater</a:t>
            </a:r>
            <a:r>
              <a:rPr lang="en-US" altLang="ja-JP" sz="1400" dirty="0"/>
              <a:t>: “How  Are Java </a:t>
            </a:r>
            <a:r>
              <a:rPr lang="en-US" altLang="ja-JP" sz="1400" dirty="0" smtClean="0"/>
              <a:t>Software Developers Using </a:t>
            </a:r>
            <a:r>
              <a:rPr lang="en-US" altLang="ja-JP" sz="1400" dirty="0"/>
              <a:t>the Eclipse </a:t>
            </a:r>
            <a:r>
              <a:rPr lang="ja-JP" altLang="en-US" sz="1400" dirty="0"/>
              <a:t> </a:t>
            </a:r>
            <a:r>
              <a:rPr lang="en-US" altLang="ja-JP" sz="1400" dirty="0"/>
              <a:t>IDE?’’, IEEE Softw.,23, 4, pp. 76-83(2006)</a:t>
            </a:r>
            <a:endParaRPr lang="ja-JP" altLang="en-US" sz="1400" dirty="0"/>
          </a:p>
        </p:txBody>
      </p:sp>
      <p:sp>
        <p:nvSpPr>
          <p:cNvPr id="3" name="コンテンツ プレースホルダ 2"/>
          <p:cNvSpPr>
            <a:spLocks noGrp="1"/>
          </p:cNvSpPr>
          <p:nvPr>
            <p:ph idx="1"/>
          </p:nvPr>
        </p:nvSpPr>
        <p:spPr>
          <a:xfrm>
            <a:off x="214313" y="1071563"/>
            <a:ext cx="8715375" cy="4786312"/>
          </a:xfrm>
        </p:spPr>
        <p:txBody>
          <a:bodyPr rtlCol="0">
            <a:normAutofit fontScale="92500" lnSpcReduction="10000"/>
          </a:bodyPr>
          <a:lstStyle/>
          <a:p>
            <a:pPr fontAlgn="auto">
              <a:spcAft>
                <a:spcPts val="0"/>
              </a:spcAft>
              <a:defRPr/>
            </a:pPr>
            <a:r>
              <a:rPr lang="ja-JP" altLang="en-US" dirty="0" smtClean="0"/>
              <a:t>リファクタリングの定義</a:t>
            </a:r>
            <a:endParaRPr lang="en-US" altLang="ja-JP" dirty="0" smtClean="0"/>
          </a:p>
          <a:p>
            <a:pPr lvl="1" fontAlgn="auto">
              <a:spcAft>
                <a:spcPts val="0"/>
              </a:spcAft>
              <a:defRPr/>
            </a:pPr>
            <a:r>
              <a:rPr lang="ja-JP" altLang="en-US" dirty="0"/>
              <a:t>外部</a:t>
            </a:r>
            <a:r>
              <a:rPr lang="ja-JP" altLang="en-US" dirty="0" smtClean="0"/>
              <a:t>から見たプログラムの振る舞いを変えずにプログラムの内部の構造を改善する作業</a:t>
            </a:r>
            <a:r>
              <a:rPr lang="en-US" altLang="ja-JP" dirty="0" smtClean="0"/>
              <a:t>[1]</a:t>
            </a:r>
          </a:p>
          <a:p>
            <a:pPr fontAlgn="auto">
              <a:spcAft>
                <a:spcPts val="0"/>
              </a:spcAft>
              <a:defRPr/>
            </a:pPr>
            <a:r>
              <a:rPr lang="ja-JP" altLang="en-US" dirty="0" smtClean="0"/>
              <a:t>リファクタリングの目的</a:t>
            </a:r>
            <a:endParaRPr lang="en-US" altLang="ja-JP" dirty="0" smtClean="0"/>
          </a:p>
          <a:p>
            <a:pPr lvl="1" fontAlgn="auto">
              <a:spcAft>
                <a:spcPts val="0"/>
              </a:spcAft>
              <a:defRPr/>
            </a:pPr>
            <a:r>
              <a:rPr lang="ja-JP" altLang="en-US" dirty="0" smtClean="0"/>
              <a:t>欠陥の発見を容易にする</a:t>
            </a:r>
            <a:endParaRPr lang="en-US" altLang="ja-JP" dirty="0" smtClean="0"/>
          </a:p>
          <a:p>
            <a:pPr lvl="1" fontAlgn="auto">
              <a:spcAft>
                <a:spcPts val="0"/>
              </a:spcAft>
              <a:defRPr/>
            </a:pPr>
            <a:r>
              <a:rPr lang="ja-JP" altLang="en-US" dirty="0" smtClean="0"/>
              <a:t>プログラムの読みやすくする</a:t>
            </a:r>
            <a:endParaRPr lang="en-US" altLang="ja-JP" dirty="0" smtClean="0"/>
          </a:p>
          <a:p>
            <a:pPr lvl="1" fontAlgn="auto">
              <a:spcAft>
                <a:spcPts val="0"/>
              </a:spcAft>
              <a:defRPr/>
            </a:pPr>
            <a:r>
              <a:rPr lang="ja-JP" altLang="en-US" dirty="0" smtClean="0"/>
              <a:t>機能追加をしやすくする</a:t>
            </a:r>
            <a:endParaRPr lang="en-US" altLang="ja-JP" dirty="0" smtClean="0"/>
          </a:p>
          <a:p>
            <a:pPr fontAlgn="auto">
              <a:spcAft>
                <a:spcPts val="0"/>
              </a:spcAft>
              <a:defRPr/>
            </a:pPr>
            <a:r>
              <a:rPr lang="ja-JP" altLang="en-US" dirty="0"/>
              <a:t>典型的なリファクタリングがまとめられて</a:t>
            </a:r>
            <a:r>
              <a:rPr lang="ja-JP" altLang="en-US" dirty="0" smtClean="0"/>
              <a:t>いる</a:t>
            </a:r>
            <a:r>
              <a:rPr lang="en-US" altLang="ja-JP" dirty="0" smtClean="0"/>
              <a:t>[1]</a:t>
            </a:r>
            <a:endParaRPr lang="en-US" altLang="ja-JP" dirty="0"/>
          </a:p>
          <a:p>
            <a:pPr lvl="1" fontAlgn="auto">
              <a:spcAft>
                <a:spcPts val="0"/>
              </a:spcAft>
              <a:defRPr/>
            </a:pPr>
            <a:r>
              <a:rPr lang="ja-JP" altLang="en-US" dirty="0"/>
              <a:t>メソッドの抽出</a:t>
            </a:r>
            <a:endParaRPr lang="en-US" altLang="ja-JP" dirty="0"/>
          </a:p>
          <a:p>
            <a:pPr lvl="1" fontAlgn="auto">
              <a:spcAft>
                <a:spcPts val="0"/>
              </a:spcAft>
              <a:defRPr/>
            </a:pPr>
            <a:r>
              <a:rPr lang="ja-JP" altLang="en-US" dirty="0"/>
              <a:t>フィールドの移動</a:t>
            </a:r>
            <a:endParaRPr lang="en-US" altLang="ja-JP" dirty="0"/>
          </a:p>
          <a:p>
            <a:pPr lvl="1" fontAlgn="auto">
              <a:spcAft>
                <a:spcPts val="0"/>
              </a:spcAft>
              <a:defRPr/>
            </a:pPr>
            <a:r>
              <a:rPr lang="ja-JP" altLang="en-US" dirty="0"/>
              <a:t>メソッドの</a:t>
            </a:r>
            <a:r>
              <a:rPr lang="ja-JP" altLang="en-US" dirty="0" smtClean="0"/>
              <a:t>移動</a:t>
            </a:r>
            <a:endParaRPr lang="en-US" altLang="ja-JP" dirty="0"/>
          </a:p>
        </p:txBody>
      </p:sp>
      <p:sp>
        <p:nvSpPr>
          <p:cNvPr id="10" name="日付プレースホルダ 9"/>
          <p:cNvSpPr>
            <a:spLocks noGrp="1"/>
          </p:cNvSpPr>
          <p:nvPr>
            <p:ph type="dt" sz="quarter" idx="10"/>
          </p:nvPr>
        </p:nvSpPr>
        <p:spPr/>
        <p:txBody>
          <a:bodyPr/>
          <a:lstStyle/>
          <a:p>
            <a:pPr>
              <a:defRPr/>
            </a:pPr>
            <a:endParaRPr lang="en-US" altLang="ja-JP"/>
          </a:p>
        </p:txBody>
      </p:sp>
      <p:sp>
        <p:nvSpPr>
          <p:cNvPr id="15" name="スライド番号プレースホルダ 14"/>
          <p:cNvSpPr>
            <a:spLocks noGrp="1"/>
          </p:cNvSpPr>
          <p:nvPr>
            <p:ph type="sldNum" sz="quarter" idx="12"/>
          </p:nvPr>
        </p:nvSpPr>
        <p:spPr/>
        <p:txBody>
          <a:bodyPr/>
          <a:lstStyle/>
          <a:p>
            <a:pPr>
              <a:defRPr/>
            </a:pPr>
            <a:fld id="{14130C3E-182D-4548-B91E-9C5D34B456FA}" type="slidenum">
              <a:rPr lang="en-US" altLang="ja-JP"/>
              <a:pPr>
                <a:defRPr/>
              </a:pPr>
              <a:t>3</a:t>
            </a:fld>
            <a:endParaRPr lang="en-US" altLang="ja-JP"/>
          </a:p>
        </p:txBody>
      </p:sp>
      <p:sp>
        <p:nvSpPr>
          <p:cNvPr id="7179" name="フッター プレースホルダ 15"/>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r>
              <a:rPr lang="en-US" altLang="ja-JP"/>
              <a:t>Software Engineering Laboratory,  Department of Computer Science,  Graduate School of Information Science and Technology,  Osaka University</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タイトル 1"/>
          <p:cNvSpPr>
            <a:spLocks noGrp="1"/>
          </p:cNvSpPr>
          <p:nvPr>
            <p:ph type="title"/>
          </p:nvPr>
        </p:nvSpPr>
        <p:spPr>
          <a:xfrm>
            <a:off x="214313" y="214313"/>
            <a:ext cx="8715375" cy="868362"/>
          </a:xfrm>
        </p:spPr>
        <p:txBody>
          <a:bodyPr/>
          <a:lstStyle/>
          <a:p>
            <a:r>
              <a:rPr lang="ja-JP" altLang="en-US" smtClean="0"/>
              <a:t>メンバ（フィールド，メソッド）の移動</a:t>
            </a:r>
          </a:p>
        </p:txBody>
      </p:sp>
      <p:sp>
        <p:nvSpPr>
          <p:cNvPr id="8195" name="Rectangle 16"/>
          <p:cNvSpPr>
            <a:spLocks noChangeArrowheads="1"/>
          </p:cNvSpPr>
          <p:nvPr/>
        </p:nvSpPr>
        <p:spPr bwMode="auto">
          <a:xfrm>
            <a:off x="5507038" y="2143125"/>
            <a:ext cx="2520950" cy="3571875"/>
          </a:xfrm>
          <a:prstGeom prst="rect">
            <a:avLst/>
          </a:prstGeom>
          <a:solidFill>
            <a:schemeClr val="bg1"/>
          </a:solidFill>
          <a:ln w="9525">
            <a:solidFill>
              <a:schemeClr val="tx1"/>
            </a:solidFill>
            <a:miter lim="800000"/>
            <a:headEnd/>
            <a:tailEnd/>
          </a:ln>
        </p:spPr>
        <p:txBody>
          <a:bodyPr wrap="none" anchor="ctr"/>
          <a:lstStyle/>
          <a:p>
            <a:pPr algn="ctr"/>
            <a:endParaRPr lang="ja-JP" altLang="ja-JP"/>
          </a:p>
        </p:txBody>
      </p:sp>
      <p:sp>
        <p:nvSpPr>
          <p:cNvPr id="5" name="Rectangle 24"/>
          <p:cNvSpPr>
            <a:spLocks noChangeArrowheads="1"/>
          </p:cNvSpPr>
          <p:nvPr/>
        </p:nvSpPr>
        <p:spPr bwMode="auto">
          <a:xfrm>
            <a:off x="5857875" y="2851150"/>
            <a:ext cx="1439863" cy="863600"/>
          </a:xfrm>
          <a:prstGeom prst="rect">
            <a:avLst/>
          </a:prstGeom>
          <a:solidFill>
            <a:srgbClr val="FFFF99">
              <a:alpha val="54117"/>
            </a:srgbClr>
          </a:solidFill>
          <a:ln w="9525">
            <a:solidFill>
              <a:schemeClr val="tx1"/>
            </a:solidFill>
            <a:prstDash val="dash"/>
            <a:miter lim="800000"/>
            <a:headEnd/>
            <a:tailEnd/>
          </a:ln>
        </p:spPr>
        <p:txBody>
          <a:bodyPr wrap="none" anchor="ctr"/>
          <a:lstStyle/>
          <a:p>
            <a:endParaRPr lang="ja-JP" altLang="en-US"/>
          </a:p>
        </p:txBody>
      </p:sp>
      <p:sp>
        <p:nvSpPr>
          <p:cNvPr id="6" name="Text Box 9"/>
          <p:cNvSpPr txBox="1">
            <a:spLocks noChangeArrowheads="1"/>
          </p:cNvSpPr>
          <p:nvPr/>
        </p:nvSpPr>
        <p:spPr bwMode="auto">
          <a:xfrm>
            <a:off x="5715000" y="2246313"/>
            <a:ext cx="1517650" cy="1754187"/>
          </a:xfrm>
          <a:prstGeom prst="rect">
            <a:avLst/>
          </a:prstGeom>
          <a:noFill/>
          <a:ln w="9525">
            <a:noFill/>
            <a:miter lim="800000"/>
            <a:headEnd/>
            <a:tailEnd/>
          </a:ln>
        </p:spPr>
        <p:txBody>
          <a:bodyPr>
            <a:spAutoFit/>
          </a:bodyPr>
          <a:lstStyle/>
          <a:p>
            <a:r>
              <a:rPr lang="en-US" altLang="ja-JP" dirty="0" err="1">
                <a:solidFill>
                  <a:srgbClr val="FF0000"/>
                </a:solidFill>
              </a:rPr>
              <a:t>ClassA</a:t>
            </a:r>
            <a:r>
              <a:rPr lang="en-US" altLang="ja-JP" dirty="0"/>
              <a:t>{</a:t>
            </a:r>
          </a:p>
          <a:p>
            <a:r>
              <a:rPr lang="ja-JP" altLang="en-US" dirty="0"/>
              <a:t>　   </a:t>
            </a:r>
            <a:r>
              <a:rPr lang="en-US" altLang="ja-JP" dirty="0"/>
              <a:t>….</a:t>
            </a:r>
          </a:p>
          <a:p>
            <a:r>
              <a:rPr lang="en-US" altLang="ja-JP" dirty="0"/>
              <a:t>   method( ){</a:t>
            </a:r>
          </a:p>
          <a:p>
            <a:r>
              <a:rPr lang="en-US" altLang="ja-JP" dirty="0"/>
              <a:t>      ….</a:t>
            </a:r>
          </a:p>
          <a:p>
            <a:r>
              <a:rPr lang="en-US" altLang="ja-JP" dirty="0"/>
              <a:t>   }</a:t>
            </a:r>
          </a:p>
          <a:p>
            <a:r>
              <a:rPr lang="en-US" altLang="ja-JP" dirty="0"/>
              <a:t>}</a:t>
            </a:r>
          </a:p>
        </p:txBody>
      </p:sp>
      <p:grpSp>
        <p:nvGrpSpPr>
          <p:cNvPr id="2" name="グループ化 46"/>
          <p:cNvGrpSpPr>
            <a:grpSpLocks/>
          </p:cNvGrpSpPr>
          <p:nvPr/>
        </p:nvGrpSpPr>
        <p:grpSpPr bwMode="auto">
          <a:xfrm>
            <a:off x="6215063" y="1428750"/>
            <a:ext cx="2357437" cy="1350963"/>
            <a:chOff x="6215074" y="2143116"/>
            <a:chExt cx="2357454" cy="1350979"/>
          </a:xfrm>
        </p:grpSpPr>
        <p:sp>
          <p:nvSpPr>
            <p:cNvPr id="8214" name="Rectangle 25"/>
            <p:cNvSpPr>
              <a:spLocks noChangeArrowheads="1"/>
            </p:cNvSpPr>
            <p:nvPr/>
          </p:nvSpPr>
          <p:spPr bwMode="auto">
            <a:xfrm>
              <a:off x="6215074" y="2143116"/>
              <a:ext cx="2357454" cy="647700"/>
            </a:xfrm>
            <a:prstGeom prst="rect">
              <a:avLst/>
            </a:prstGeom>
            <a:solidFill>
              <a:schemeClr val="bg1"/>
            </a:solidFill>
            <a:ln w="9525">
              <a:solidFill>
                <a:schemeClr val="tx1"/>
              </a:solidFill>
              <a:miter lim="800000"/>
              <a:headEnd/>
              <a:tailEnd/>
            </a:ln>
          </p:spPr>
          <p:txBody>
            <a:bodyPr wrap="none" anchor="ctr"/>
            <a:lstStyle/>
            <a:p>
              <a:r>
                <a:rPr lang="ja-JP" altLang="en-US">
                  <a:solidFill>
                    <a:srgbClr val="0066CC"/>
                  </a:solidFill>
                </a:rPr>
                <a:t>処理内容が</a:t>
              </a:r>
              <a:r>
                <a:rPr lang="en-US" altLang="ja-JP">
                  <a:solidFill>
                    <a:srgbClr val="0066CC"/>
                  </a:solidFill>
                </a:rPr>
                <a:t>ClassA</a:t>
              </a:r>
              <a:r>
                <a:rPr lang="ja-JP" altLang="en-US">
                  <a:solidFill>
                    <a:srgbClr val="0066CC"/>
                  </a:solidFill>
                </a:rPr>
                <a:t>に</a:t>
              </a:r>
            </a:p>
            <a:p>
              <a:r>
                <a:rPr lang="ja-JP" altLang="en-US">
                  <a:solidFill>
                    <a:srgbClr val="0066CC"/>
                  </a:solidFill>
                </a:rPr>
                <a:t>に不適切なメソッド</a:t>
              </a:r>
            </a:p>
          </p:txBody>
        </p:sp>
        <p:cxnSp>
          <p:nvCxnSpPr>
            <p:cNvPr id="8215" name="AutoShape 28"/>
            <p:cNvCxnSpPr>
              <a:cxnSpLocks noChangeShapeType="1"/>
              <a:stCxn id="8214" idx="2"/>
              <a:endCxn id="5" idx="0"/>
            </p:cNvCxnSpPr>
            <p:nvPr/>
          </p:nvCxnSpPr>
          <p:spPr bwMode="auto">
            <a:xfrm rot="5400000">
              <a:off x="6634170" y="2734463"/>
              <a:ext cx="703278" cy="815985"/>
            </a:xfrm>
            <a:prstGeom prst="straightConnector1">
              <a:avLst/>
            </a:prstGeom>
            <a:noFill/>
            <a:ln w="9525">
              <a:solidFill>
                <a:schemeClr val="tx1"/>
              </a:solidFill>
              <a:round/>
              <a:headEnd/>
              <a:tailEnd type="triangle" w="med" len="med"/>
            </a:ln>
          </p:spPr>
        </p:cxnSp>
      </p:grpSp>
      <p:grpSp>
        <p:nvGrpSpPr>
          <p:cNvPr id="3" name="グループ化 48"/>
          <p:cNvGrpSpPr>
            <a:grpSpLocks/>
          </p:cNvGrpSpPr>
          <p:nvPr/>
        </p:nvGrpSpPr>
        <p:grpSpPr bwMode="auto">
          <a:xfrm>
            <a:off x="7000875" y="4000500"/>
            <a:ext cx="2000250" cy="931863"/>
            <a:chOff x="7000892" y="4714884"/>
            <a:chExt cx="2000264" cy="931866"/>
          </a:xfrm>
        </p:grpSpPr>
        <p:sp>
          <p:nvSpPr>
            <p:cNvPr id="8212" name="Rectangle 32"/>
            <p:cNvSpPr>
              <a:spLocks noChangeArrowheads="1"/>
            </p:cNvSpPr>
            <p:nvPr/>
          </p:nvSpPr>
          <p:spPr bwMode="auto">
            <a:xfrm>
              <a:off x="7000892" y="4714884"/>
              <a:ext cx="2000264" cy="444501"/>
            </a:xfrm>
            <a:prstGeom prst="rect">
              <a:avLst/>
            </a:prstGeom>
            <a:solidFill>
              <a:schemeClr val="bg1"/>
            </a:solidFill>
            <a:ln w="9525">
              <a:solidFill>
                <a:schemeClr val="tx1"/>
              </a:solidFill>
              <a:miter lim="800000"/>
              <a:headEnd/>
              <a:tailEnd/>
            </a:ln>
          </p:spPr>
          <p:txBody>
            <a:bodyPr wrap="none" anchor="ctr"/>
            <a:lstStyle/>
            <a:p>
              <a:r>
                <a:rPr lang="ja-JP" altLang="en-US">
                  <a:solidFill>
                    <a:srgbClr val="0066CC"/>
                  </a:solidFill>
                </a:rPr>
                <a:t>移動されたメソッド</a:t>
              </a:r>
            </a:p>
          </p:txBody>
        </p:sp>
        <p:cxnSp>
          <p:nvCxnSpPr>
            <p:cNvPr id="8213" name="AutoShape 35"/>
            <p:cNvCxnSpPr>
              <a:cxnSpLocks noChangeShapeType="1"/>
              <a:stCxn id="8212" idx="2"/>
              <a:endCxn id="15" idx="3"/>
            </p:cNvCxnSpPr>
            <p:nvPr/>
          </p:nvCxnSpPr>
          <p:spPr bwMode="auto">
            <a:xfrm rot="5400000">
              <a:off x="7441423" y="5087148"/>
              <a:ext cx="487365" cy="631839"/>
            </a:xfrm>
            <a:prstGeom prst="straightConnector1">
              <a:avLst/>
            </a:prstGeom>
            <a:noFill/>
            <a:ln w="9525">
              <a:solidFill>
                <a:schemeClr val="tx1"/>
              </a:solidFill>
              <a:round/>
              <a:headEnd/>
              <a:tailEnd type="triangle" w="med" len="med"/>
            </a:ln>
          </p:spPr>
        </p:cxnSp>
      </p:grpSp>
      <p:sp>
        <p:nvSpPr>
          <p:cNvPr id="15" name="Rectangle 31"/>
          <p:cNvSpPr>
            <a:spLocks noChangeArrowheads="1"/>
          </p:cNvSpPr>
          <p:nvPr/>
        </p:nvSpPr>
        <p:spPr bwMode="auto">
          <a:xfrm>
            <a:off x="5929313" y="4500563"/>
            <a:ext cx="1439862" cy="863600"/>
          </a:xfrm>
          <a:prstGeom prst="rect">
            <a:avLst/>
          </a:prstGeom>
          <a:solidFill>
            <a:srgbClr val="FFFF99">
              <a:alpha val="45882"/>
            </a:srgbClr>
          </a:solidFill>
          <a:ln w="9525">
            <a:solidFill>
              <a:schemeClr val="tx1"/>
            </a:solidFill>
            <a:prstDash val="dash"/>
            <a:miter lim="800000"/>
            <a:headEnd/>
            <a:tailEnd/>
          </a:ln>
        </p:spPr>
        <p:txBody>
          <a:bodyPr wrap="none" anchor="ctr"/>
          <a:lstStyle/>
          <a:p>
            <a:endParaRPr lang="ja-JP" altLang="en-US"/>
          </a:p>
        </p:txBody>
      </p:sp>
      <p:sp>
        <p:nvSpPr>
          <p:cNvPr id="16" name="Text Box 61"/>
          <p:cNvSpPr txBox="1">
            <a:spLocks noChangeArrowheads="1"/>
          </p:cNvSpPr>
          <p:nvPr/>
        </p:nvSpPr>
        <p:spPr bwMode="auto">
          <a:xfrm>
            <a:off x="5722938" y="4143375"/>
            <a:ext cx="1047750" cy="915988"/>
          </a:xfrm>
          <a:prstGeom prst="rect">
            <a:avLst/>
          </a:prstGeom>
          <a:noFill/>
          <a:ln w="9525">
            <a:noFill/>
            <a:miter lim="800000"/>
            <a:headEnd/>
            <a:tailEnd/>
          </a:ln>
        </p:spPr>
        <p:txBody>
          <a:bodyPr>
            <a:spAutoFit/>
          </a:bodyPr>
          <a:lstStyle/>
          <a:p>
            <a:r>
              <a:rPr lang="en-US" altLang="ja-JP">
                <a:solidFill>
                  <a:srgbClr val="FF0000"/>
                </a:solidFill>
              </a:rPr>
              <a:t>ClassB</a:t>
            </a:r>
            <a:r>
              <a:rPr lang="en-US" altLang="ja-JP"/>
              <a:t>{</a:t>
            </a:r>
          </a:p>
          <a:p>
            <a:endParaRPr lang="en-US" altLang="ja-JP"/>
          </a:p>
          <a:p>
            <a:r>
              <a:rPr lang="en-US" altLang="ja-JP"/>
              <a:t>}</a:t>
            </a:r>
          </a:p>
        </p:txBody>
      </p:sp>
      <p:sp>
        <p:nvSpPr>
          <p:cNvPr id="18" name="Text Box 67"/>
          <p:cNvSpPr txBox="1">
            <a:spLocks noChangeArrowheads="1"/>
          </p:cNvSpPr>
          <p:nvPr/>
        </p:nvSpPr>
        <p:spPr bwMode="auto">
          <a:xfrm>
            <a:off x="5722938" y="4178300"/>
            <a:ext cx="1504950" cy="1465263"/>
          </a:xfrm>
          <a:prstGeom prst="rect">
            <a:avLst/>
          </a:prstGeom>
          <a:noFill/>
          <a:ln w="9525">
            <a:noFill/>
            <a:miter lim="800000"/>
            <a:headEnd/>
            <a:tailEnd/>
          </a:ln>
        </p:spPr>
        <p:txBody>
          <a:bodyPr>
            <a:spAutoFit/>
          </a:bodyPr>
          <a:lstStyle/>
          <a:p>
            <a:r>
              <a:rPr lang="en-US" altLang="ja-JP">
                <a:solidFill>
                  <a:srgbClr val="FF0000"/>
                </a:solidFill>
              </a:rPr>
              <a:t>ClassB</a:t>
            </a:r>
            <a:r>
              <a:rPr lang="en-US" altLang="ja-JP"/>
              <a:t>{</a:t>
            </a:r>
          </a:p>
          <a:p>
            <a:r>
              <a:rPr lang="en-US" altLang="ja-JP"/>
              <a:t>   method( ){</a:t>
            </a:r>
          </a:p>
          <a:p>
            <a:r>
              <a:rPr lang="en-US" altLang="ja-JP"/>
              <a:t>      ….</a:t>
            </a:r>
          </a:p>
          <a:p>
            <a:r>
              <a:rPr lang="en-US" altLang="ja-JP"/>
              <a:t>   }</a:t>
            </a:r>
          </a:p>
          <a:p>
            <a:r>
              <a:rPr lang="en-US" altLang="ja-JP"/>
              <a:t>}</a:t>
            </a:r>
          </a:p>
        </p:txBody>
      </p:sp>
      <p:sp>
        <p:nvSpPr>
          <p:cNvPr id="8206" name="コンテンツ プレースホルダ 8"/>
          <p:cNvSpPr>
            <a:spLocks noGrp="1"/>
          </p:cNvSpPr>
          <p:nvPr>
            <p:ph idx="1"/>
          </p:nvPr>
        </p:nvSpPr>
        <p:spPr>
          <a:xfrm>
            <a:off x="214313" y="1357313"/>
            <a:ext cx="5286375" cy="4857750"/>
          </a:xfrm>
        </p:spPr>
        <p:txBody>
          <a:bodyPr/>
          <a:lstStyle/>
          <a:p>
            <a:r>
              <a:rPr lang="ja-JP" altLang="en-US" dirty="0" smtClean="0"/>
              <a:t>動機</a:t>
            </a:r>
            <a:endParaRPr lang="en-US" altLang="ja-JP" dirty="0" smtClean="0"/>
          </a:p>
          <a:p>
            <a:pPr lvl="1"/>
            <a:r>
              <a:rPr lang="ja-JP" altLang="en-US" dirty="0" smtClean="0"/>
              <a:t>適切なクラスにメンバを移動しクラスの機能を明確にする</a:t>
            </a:r>
            <a:endParaRPr lang="en-US" altLang="ja-JP" dirty="0" smtClean="0"/>
          </a:p>
          <a:p>
            <a:r>
              <a:rPr lang="ja-JP" altLang="en-US" dirty="0" smtClean="0"/>
              <a:t>他のリファクタリングにも利用</a:t>
            </a:r>
            <a:endParaRPr lang="en-US" altLang="ja-JP" dirty="0" smtClean="0"/>
          </a:p>
          <a:p>
            <a:pPr lvl="1"/>
            <a:r>
              <a:rPr lang="ja-JP" altLang="en-US" dirty="0" smtClean="0"/>
              <a:t>クラスの抽出</a:t>
            </a:r>
            <a:endParaRPr lang="en-US" altLang="ja-JP" dirty="0" smtClean="0"/>
          </a:p>
          <a:p>
            <a:pPr lvl="1"/>
            <a:r>
              <a:rPr lang="ja-JP" altLang="en-US" dirty="0" smtClean="0"/>
              <a:t>クラスのインライン化</a:t>
            </a:r>
            <a:endParaRPr lang="en-US" altLang="ja-JP" dirty="0" smtClean="0"/>
          </a:p>
        </p:txBody>
      </p:sp>
      <p:sp>
        <p:nvSpPr>
          <p:cNvPr id="24" name="日付プレースホルダ 23"/>
          <p:cNvSpPr>
            <a:spLocks noGrp="1"/>
          </p:cNvSpPr>
          <p:nvPr>
            <p:ph type="dt" sz="quarter" idx="10"/>
          </p:nvPr>
        </p:nvSpPr>
        <p:spPr/>
        <p:txBody>
          <a:bodyPr/>
          <a:lstStyle/>
          <a:p>
            <a:pPr>
              <a:defRPr/>
            </a:pPr>
            <a:endParaRPr lang="en-US" altLang="ja-JP"/>
          </a:p>
        </p:txBody>
      </p:sp>
      <p:sp>
        <p:nvSpPr>
          <p:cNvPr id="25" name="スライド番号プレースホルダ 24"/>
          <p:cNvSpPr>
            <a:spLocks noGrp="1"/>
          </p:cNvSpPr>
          <p:nvPr>
            <p:ph type="sldNum" sz="quarter" idx="12"/>
          </p:nvPr>
        </p:nvSpPr>
        <p:spPr/>
        <p:txBody>
          <a:bodyPr/>
          <a:lstStyle/>
          <a:p>
            <a:pPr>
              <a:defRPr/>
            </a:pPr>
            <a:fld id="{A4044329-7BD2-4063-8B26-B732FAC3B7C7}" type="slidenum">
              <a:rPr lang="en-US" altLang="ja-JP"/>
              <a:pPr>
                <a:defRPr/>
              </a:pPr>
              <a:t>4</a:t>
            </a:fld>
            <a:endParaRPr lang="en-US" altLang="ja-JP"/>
          </a:p>
        </p:txBody>
      </p:sp>
      <p:sp>
        <p:nvSpPr>
          <p:cNvPr id="8209" name="フッター プレースホルダ 25"/>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r>
              <a:rPr lang="en-US" altLang="ja-JP"/>
              <a:t>Software Engineering Laboratory,  Department of Computer Science,  Graduate School of Information Science and Technology,  Osaka University</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xit" presetSubtype="0" fill="hold" grpId="1" nodeType="clickEffect">
                                  <p:stCondLst>
                                    <p:cond delay="0"/>
                                  </p:stCondLst>
                                  <p:childTnLst>
                                    <p:set>
                                      <p:cBhvr>
                                        <p:cTn id="12" dur="1" fill="hold">
                                          <p:stCondLst>
                                            <p:cond delay="0"/>
                                          </p:stCondLst>
                                        </p:cTn>
                                        <p:tgtEl>
                                          <p:spTgt spid="5"/>
                                        </p:tgtEl>
                                        <p:attrNameLst>
                                          <p:attrName>style.visibility</p:attrName>
                                        </p:attrNameLst>
                                      </p:cBhvr>
                                      <p:to>
                                        <p:strVal val="hidden"/>
                                      </p:to>
                                    </p:set>
                                  </p:childTnLst>
                                </p:cTn>
                              </p:par>
                              <p:par>
                                <p:cTn id="13" presetID="1" presetClass="exit" presetSubtype="0" fill="hold" grpId="0" nodeType="withEffect">
                                  <p:stCondLst>
                                    <p:cond delay="0"/>
                                  </p:stCondLst>
                                  <p:childTnLst>
                                    <p:set>
                                      <p:cBhvr>
                                        <p:cTn id="14" dur="1" fill="hold">
                                          <p:stCondLst>
                                            <p:cond delay="0"/>
                                          </p:stCondLst>
                                        </p:cTn>
                                        <p:tgtEl>
                                          <p:spTgt spid="16"/>
                                        </p:tgtEl>
                                        <p:attrNameLst>
                                          <p:attrName>style.visibility</p:attrName>
                                        </p:attrNameLst>
                                      </p:cBhvr>
                                      <p:to>
                                        <p:strVal val="hidden"/>
                                      </p:to>
                                    </p:set>
                                  </p:childTnLst>
                                </p:cTn>
                              </p:par>
                              <p:par>
                                <p:cTn id="15" presetID="1" presetClass="exit" presetSubtype="0" fill="hold" nodeType="withEffect">
                                  <p:stCondLst>
                                    <p:cond delay="0"/>
                                  </p:stCondLst>
                                  <p:childTnLst>
                                    <p:set>
                                      <p:cBhvr>
                                        <p:cTn id="16" dur="1" fill="hold">
                                          <p:stCondLst>
                                            <p:cond delay="0"/>
                                          </p:stCondLst>
                                        </p:cTn>
                                        <p:tgtEl>
                                          <p:spTgt spid="2"/>
                                        </p:tgtEl>
                                        <p:attrNameLst>
                                          <p:attrName>style.visibility</p:attrName>
                                        </p:attrNameLst>
                                      </p:cBhvr>
                                      <p:to>
                                        <p:strVal val="hidden"/>
                                      </p:to>
                                    </p:set>
                                  </p:childTnLst>
                                </p:cTn>
                              </p:par>
                              <p:par>
                                <p:cTn id="17" presetID="1" presetClass="entr" presetSubtype="0" fill="hold" grpId="0" nodeType="with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gtEl>
                                        <p:attrNameLst>
                                          <p:attrName>style.visibility</p:attrName>
                                        </p:attrNameLst>
                                      </p:cBhvr>
                                      <p:to>
                                        <p:strVal val="visible"/>
                                      </p:to>
                                    </p:set>
                                  </p:childTnLst>
                                </p:cTn>
                              </p:par>
                              <p:par>
                                <p:cTn id="23" presetID="1" presetClass="exit" presetSubtype="0" fill="hold" nodeType="withEffect">
                                  <p:stCondLst>
                                    <p:cond delay="0"/>
                                  </p:stCondLst>
                                  <p:childTnLst>
                                    <p:set>
                                      <p:cBhvr>
                                        <p:cTn id="24" dur="1" fill="hold">
                                          <p:stCondLst>
                                            <p:cond delay="0"/>
                                          </p:stCondLst>
                                        </p:cTn>
                                        <p:tgtEl>
                                          <p:spTgt spid="6">
                                            <p:txEl>
                                              <p:pRg st="2" end="2"/>
                                            </p:txEl>
                                          </p:spTgt>
                                        </p:tgtEl>
                                        <p:attrNameLst>
                                          <p:attrName>style.visibility</p:attrName>
                                        </p:attrNameLst>
                                      </p:cBhvr>
                                      <p:to>
                                        <p:strVal val="hidden"/>
                                      </p:to>
                                    </p:set>
                                  </p:childTnLst>
                                </p:cTn>
                              </p:par>
                              <p:par>
                                <p:cTn id="25" presetID="1" presetClass="exit" presetSubtype="0" fill="hold" nodeType="withEffect">
                                  <p:stCondLst>
                                    <p:cond delay="0"/>
                                  </p:stCondLst>
                                  <p:childTnLst>
                                    <p:set>
                                      <p:cBhvr>
                                        <p:cTn id="26" dur="1" fill="hold">
                                          <p:stCondLst>
                                            <p:cond delay="0"/>
                                          </p:stCondLst>
                                        </p:cTn>
                                        <p:tgtEl>
                                          <p:spTgt spid="6">
                                            <p:txEl>
                                              <p:pRg st="3" end="3"/>
                                            </p:txEl>
                                          </p:spTgt>
                                        </p:tgtEl>
                                        <p:attrNameLst>
                                          <p:attrName>style.visibility</p:attrName>
                                        </p:attrNameLst>
                                      </p:cBhvr>
                                      <p:to>
                                        <p:strVal val="hidden"/>
                                      </p:to>
                                    </p:set>
                                  </p:childTnLst>
                                </p:cTn>
                              </p:par>
                              <p:par>
                                <p:cTn id="27" presetID="1" presetClass="exit" presetSubtype="0" fill="hold" nodeType="withEffect">
                                  <p:stCondLst>
                                    <p:cond delay="0"/>
                                  </p:stCondLst>
                                  <p:childTnLst>
                                    <p:set>
                                      <p:cBhvr>
                                        <p:cTn id="28" dur="1" fill="hold">
                                          <p:stCondLst>
                                            <p:cond delay="0"/>
                                          </p:stCondLst>
                                        </p:cTn>
                                        <p:tgtEl>
                                          <p:spTgt spid="6">
                                            <p:txEl>
                                              <p:pRg st="4" end="4"/>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15" grpId="0" animBg="1"/>
      <p:bldP spid="16" grpId="0"/>
      <p:bldP spid="1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9"/>
          <p:cNvSpPr>
            <a:spLocks noChangeArrowheads="1"/>
          </p:cNvSpPr>
          <p:nvPr/>
        </p:nvSpPr>
        <p:spPr bwMode="auto">
          <a:xfrm>
            <a:off x="357158" y="2971851"/>
            <a:ext cx="3143246" cy="2214581"/>
          </a:xfrm>
          <a:prstGeom prst="rect">
            <a:avLst/>
          </a:prstGeom>
          <a:noFill/>
          <a:ln w="9525">
            <a:solidFill>
              <a:schemeClr val="tx1"/>
            </a:solidFill>
            <a:miter lim="800000"/>
            <a:headEnd/>
            <a:tailEnd/>
          </a:ln>
        </p:spPr>
        <p:txBody>
          <a:bodyPr wrap="none" anchor="ctr"/>
          <a:lstStyle/>
          <a:p>
            <a:r>
              <a:rPr lang="en-US" altLang="ja-JP" sz="2000" b="0" dirty="0"/>
              <a:t>class  </a:t>
            </a:r>
            <a:r>
              <a:rPr lang="en-US" altLang="ja-JP" sz="2000" b="0" dirty="0" smtClean="0"/>
              <a:t>Customer{</a:t>
            </a:r>
            <a:endParaRPr lang="en-US" altLang="ja-JP" sz="2000" b="0" dirty="0"/>
          </a:p>
          <a:p>
            <a:r>
              <a:rPr lang="ja-JP" altLang="en-US" sz="2000" b="0" dirty="0" smtClean="0"/>
              <a:t>  </a:t>
            </a:r>
            <a:r>
              <a:rPr lang="en-US" altLang="ja-JP" sz="2000" b="0" dirty="0" smtClean="0"/>
              <a:t>public List </a:t>
            </a:r>
            <a:r>
              <a:rPr lang="en-US" altLang="ja-JP" sz="2000" b="0" dirty="0" err="1" smtClean="0"/>
              <a:t>mList</a:t>
            </a:r>
            <a:r>
              <a:rPr lang="en-US" altLang="ja-JP" sz="2000" b="0" dirty="0" smtClean="0"/>
              <a:t> </a:t>
            </a:r>
            <a:r>
              <a:rPr lang="en-US" altLang="ja-JP" sz="2000" b="0" dirty="0"/>
              <a:t>;</a:t>
            </a:r>
          </a:p>
          <a:p>
            <a:r>
              <a:rPr lang="ja-JP" altLang="en-US" sz="2000" b="0" dirty="0" smtClean="0"/>
              <a:t>   ・・・</a:t>
            </a:r>
            <a:endParaRPr lang="en-US" altLang="ja-JP" sz="2000" b="0" dirty="0"/>
          </a:p>
          <a:p>
            <a:r>
              <a:rPr lang="en-US" altLang="ja-JP" sz="2000" b="0" dirty="0"/>
              <a:t>  public </a:t>
            </a:r>
            <a:r>
              <a:rPr lang="en-US" altLang="ja-JP" sz="2000" b="0" dirty="0" err="1" smtClean="0"/>
              <a:t>int</a:t>
            </a:r>
            <a:r>
              <a:rPr lang="en-US" altLang="ja-JP" sz="2000" b="0" dirty="0" smtClean="0"/>
              <a:t>  count( </a:t>
            </a:r>
            <a:r>
              <a:rPr lang="en-US" altLang="ja-JP" sz="2000" b="0" dirty="0"/>
              <a:t>);</a:t>
            </a:r>
          </a:p>
          <a:p>
            <a:r>
              <a:rPr lang="ja-JP" altLang="en-US" sz="2000" b="0" dirty="0" smtClean="0"/>
              <a:t>　・・・　</a:t>
            </a:r>
            <a:endParaRPr lang="en-US" altLang="ja-JP" sz="2000" b="0" dirty="0" smtClean="0"/>
          </a:p>
          <a:p>
            <a:r>
              <a:rPr lang="en-US" altLang="ja-JP" sz="2000" b="0" dirty="0" smtClean="0"/>
              <a:t>} </a:t>
            </a:r>
            <a:endParaRPr lang="en-US" altLang="ja-JP" sz="2000" b="0" dirty="0"/>
          </a:p>
        </p:txBody>
      </p:sp>
      <p:sp>
        <p:nvSpPr>
          <p:cNvPr id="9" name="コンテンツ プレースホルダ 8"/>
          <p:cNvSpPr>
            <a:spLocks noGrp="1"/>
          </p:cNvSpPr>
          <p:nvPr>
            <p:ph idx="1"/>
          </p:nvPr>
        </p:nvSpPr>
        <p:spPr>
          <a:xfrm>
            <a:off x="71438" y="1285860"/>
            <a:ext cx="9001156" cy="1143008"/>
          </a:xfrm>
        </p:spPr>
        <p:txBody>
          <a:bodyPr rtlCol="0">
            <a:normAutofit/>
          </a:bodyPr>
          <a:lstStyle/>
          <a:p>
            <a:pPr fontAlgn="auto">
              <a:spcAft>
                <a:spcPts val="0"/>
              </a:spcAft>
              <a:defRPr/>
            </a:pPr>
            <a:r>
              <a:rPr lang="ja-JP" altLang="en-US" dirty="0" smtClean="0"/>
              <a:t>移動するメンバと</a:t>
            </a:r>
            <a:r>
              <a:rPr lang="ja-JP" altLang="en-US" dirty="0" smtClean="0">
                <a:solidFill>
                  <a:srgbClr val="0066CC"/>
                </a:solidFill>
              </a:rPr>
              <a:t>参照関係のあるメンバ</a:t>
            </a:r>
            <a:r>
              <a:rPr lang="ja-JP" altLang="en-US" dirty="0" smtClean="0"/>
              <a:t>の移動を検討</a:t>
            </a:r>
            <a:endParaRPr lang="en-US" altLang="ja-JP" dirty="0" smtClean="0"/>
          </a:p>
          <a:p>
            <a:pPr lvl="1" fontAlgn="auto">
              <a:spcAft>
                <a:spcPts val="0"/>
              </a:spcAft>
              <a:defRPr/>
            </a:pPr>
            <a:r>
              <a:rPr lang="ja-JP" altLang="en-US" dirty="0" smtClean="0"/>
              <a:t>関連するメンバも移動しクラスの責任をより明確にする</a:t>
            </a:r>
            <a:endParaRPr lang="en-US" altLang="ja-JP" dirty="0" smtClean="0"/>
          </a:p>
        </p:txBody>
      </p:sp>
      <p:sp>
        <p:nvSpPr>
          <p:cNvPr id="11" name="Rectangle 19"/>
          <p:cNvSpPr>
            <a:spLocks noChangeArrowheads="1"/>
          </p:cNvSpPr>
          <p:nvPr/>
        </p:nvSpPr>
        <p:spPr bwMode="auto">
          <a:xfrm>
            <a:off x="5286380" y="3000372"/>
            <a:ext cx="3286148" cy="2214578"/>
          </a:xfrm>
          <a:prstGeom prst="rect">
            <a:avLst/>
          </a:prstGeom>
          <a:solidFill>
            <a:schemeClr val="bg1"/>
          </a:solidFill>
          <a:ln w="9525">
            <a:solidFill>
              <a:schemeClr val="tx1"/>
            </a:solidFill>
            <a:miter lim="800000"/>
            <a:headEnd/>
            <a:tailEnd/>
          </a:ln>
        </p:spPr>
        <p:txBody>
          <a:bodyPr wrap="none" anchor="ctr"/>
          <a:lstStyle/>
          <a:p>
            <a:r>
              <a:rPr lang="en-US" altLang="ja-JP" sz="2000" b="0" dirty="0" smtClean="0"/>
              <a:t>class Rental{</a:t>
            </a:r>
          </a:p>
          <a:p>
            <a:r>
              <a:rPr lang="en-US" altLang="ja-JP" sz="2000" b="0" dirty="0" smtClean="0"/>
              <a:t>   public List </a:t>
            </a:r>
            <a:r>
              <a:rPr lang="en-US" altLang="ja-JP" sz="2000" b="0" dirty="0" err="1" smtClean="0"/>
              <a:t>mList</a:t>
            </a:r>
            <a:r>
              <a:rPr lang="en-US" altLang="ja-JP" sz="2000" b="0" dirty="0" smtClean="0"/>
              <a:t> ;</a:t>
            </a:r>
            <a:endParaRPr lang="en-US" altLang="ja-JP" sz="2000" b="0" dirty="0"/>
          </a:p>
          <a:p>
            <a:r>
              <a:rPr lang="ja-JP" altLang="en-US" sz="2000" b="0" dirty="0" smtClean="0"/>
              <a:t>   </a:t>
            </a:r>
            <a:r>
              <a:rPr lang="en-US" altLang="ja-JP" sz="2000" b="0" dirty="0" smtClean="0"/>
              <a:t>public </a:t>
            </a:r>
            <a:r>
              <a:rPr lang="en-US" altLang="ja-JP" sz="2000" b="0" dirty="0" err="1" smtClean="0"/>
              <a:t>int</a:t>
            </a:r>
            <a:r>
              <a:rPr lang="en-US" altLang="ja-JP" sz="2000" b="0" dirty="0" smtClean="0"/>
              <a:t>  count(</a:t>
            </a:r>
            <a:r>
              <a:rPr lang="ja-JP" altLang="en-US" sz="2000" b="0" dirty="0" smtClean="0"/>
              <a:t> </a:t>
            </a:r>
            <a:r>
              <a:rPr lang="en-US" altLang="ja-JP" sz="2000" b="0" dirty="0" smtClean="0"/>
              <a:t>);</a:t>
            </a:r>
          </a:p>
          <a:p>
            <a:r>
              <a:rPr lang="en-US" altLang="ja-JP" sz="2000" b="0" dirty="0" smtClean="0"/>
              <a:t>   </a:t>
            </a:r>
            <a:r>
              <a:rPr lang="ja-JP" altLang="en-US" sz="2000" b="0" dirty="0" smtClean="0"/>
              <a:t>・・・</a:t>
            </a:r>
            <a:endParaRPr lang="en-US" altLang="ja-JP" sz="2000" b="0" dirty="0"/>
          </a:p>
          <a:p>
            <a:r>
              <a:rPr lang="en-US" altLang="ja-JP" sz="2000" b="0" dirty="0"/>
              <a:t>} </a:t>
            </a:r>
          </a:p>
        </p:txBody>
      </p:sp>
      <p:sp>
        <p:nvSpPr>
          <p:cNvPr id="13" name="Rectangle 32"/>
          <p:cNvSpPr>
            <a:spLocks noChangeArrowheads="1"/>
          </p:cNvSpPr>
          <p:nvPr/>
        </p:nvSpPr>
        <p:spPr bwMode="auto">
          <a:xfrm>
            <a:off x="3286116" y="4286256"/>
            <a:ext cx="1857382" cy="428625"/>
          </a:xfrm>
          <a:prstGeom prst="roundRect">
            <a:avLst>
              <a:gd name="adj" fmla="val 16667"/>
            </a:avLst>
          </a:prstGeom>
          <a:solidFill>
            <a:schemeClr val="bg1"/>
          </a:solidFill>
          <a:ln w="9525">
            <a:solidFill>
              <a:schemeClr val="tx1"/>
            </a:solidFill>
            <a:miter lim="800000"/>
            <a:headEnd/>
            <a:tailEnd/>
          </a:ln>
        </p:spPr>
        <p:txBody>
          <a:bodyPr wrap="none" anchor="ctr"/>
          <a:lstStyle/>
          <a:p>
            <a:r>
              <a:rPr lang="ja-JP" altLang="en-US" sz="2000" dirty="0">
                <a:solidFill>
                  <a:srgbClr val="0066CC"/>
                </a:solidFill>
              </a:rPr>
              <a:t>移動するメンバ</a:t>
            </a:r>
          </a:p>
        </p:txBody>
      </p:sp>
      <p:sp>
        <p:nvSpPr>
          <p:cNvPr id="12" name="角丸四角形 11"/>
          <p:cNvSpPr>
            <a:spLocks noChangeArrowheads="1"/>
          </p:cNvSpPr>
          <p:nvPr/>
        </p:nvSpPr>
        <p:spPr bwMode="auto">
          <a:xfrm>
            <a:off x="500033" y="4143382"/>
            <a:ext cx="2571743" cy="285750"/>
          </a:xfrm>
          <a:prstGeom prst="roundRect">
            <a:avLst>
              <a:gd name="adj" fmla="val 16667"/>
            </a:avLst>
          </a:prstGeom>
          <a:solidFill>
            <a:srgbClr val="FFFF99">
              <a:alpha val="34117"/>
            </a:srgbClr>
          </a:solidFill>
          <a:ln w="9525" algn="ctr">
            <a:solidFill>
              <a:schemeClr val="tx1"/>
            </a:solidFill>
            <a:round/>
            <a:headEnd/>
            <a:tailEnd/>
          </a:ln>
        </p:spPr>
        <p:txBody>
          <a:bodyPr/>
          <a:lstStyle/>
          <a:p>
            <a:endParaRPr lang="ja-JP" altLang="en-US"/>
          </a:p>
        </p:txBody>
      </p:sp>
      <p:cxnSp>
        <p:nvCxnSpPr>
          <p:cNvPr id="16" name="直線矢印コネクタ 15"/>
          <p:cNvCxnSpPr>
            <a:stCxn id="13" idx="1"/>
            <a:endCxn id="12" idx="3"/>
          </p:cNvCxnSpPr>
          <p:nvPr/>
        </p:nvCxnSpPr>
        <p:spPr>
          <a:xfrm rot="10800000">
            <a:off x="3071776" y="4286257"/>
            <a:ext cx="214340" cy="214312"/>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直線矢印コネクタ 18"/>
          <p:cNvCxnSpPr/>
          <p:nvPr/>
        </p:nvCxnSpPr>
        <p:spPr>
          <a:xfrm rot="10800000" flipV="1">
            <a:off x="2214547" y="3214686"/>
            <a:ext cx="1035877" cy="277816"/>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229" name="テキスト ボックス 32"/>
          <p:cNvSpPr txBox="1">
            <a:spLocks noChangeArrowheads="1"/>
          </p:cNvSpPr>
          <p:nvPr/>
        </p:nvSpPr>
        <p:spPr bwMode="auto">
          <a:xfrm>
            <a:off x="1116097" y="2601963"/>
            <a:ext cx="1598515" cy="400110"/>
          </a:xfrm>
          <a:prstGeom prst="rect">
            <a:avLst/>
          </a:prstGeom>
          <a:noFill/>
          <a:ln w="9525">
            <a:noFill/>
            <a:miter lim="800000"/>
            <a:headEnd/>
            <a:tailEnd/>
          </a:ln>
        </p:spPr>
        <p:txBody>
          <a:bodyPr wrap="none">
            <a:spAutoFit/>
          </a:bodyPr>
          <a:lstStyle/>
          <a:p>
            <a:r>
              <a:rPr lang="ja-JP" altLang="en-US" sz="2000" b="0" dirty="0"/>
              <a:t>移動元クラス</a:t>
            </a:r>
          </a:p>
        </p:txBody>
      </p:sp>
      <p:sp>
        <p:nvSpPr>
          <p:cNvPr id="9230" name="テキスト ボックス 33"/>
          <p:cNvSpPr txBox="1">
            <a:spLocks noChangeArrowheads="1"/>
          </p:cNvSpPr>
          <p:nvPr/>
        </p:nvSpPr>
        <p:spPr bwMode="auto">
          <a:xfrm>
            <a:off x="6188195" y="2571744"/>
            <a:ext cx="1598515" cy="400110"/>
          </a:xfrm>
          <a:prstGeom prst="rect">
            <a:avLst/>
          </a:prstGeom>
          <a:noFill/>
          <a:ln w="9525">
            <a:noFill/>
            <a:miter lim="800000"/>
            <a:headEnd/>
            <a:tailEnd/>
          </a:ln>
        </p:spPr>
        <p:txBody>
          <a:bodyPr wrap="none">
            <a:spAutoFit/>
          </a:bodyPr>
          <a:lstStyle/>
          <a:p>
            <a:r>
              <a:rPr lang="ja-JP" altLang="en-US" sz="2000" b="0" dirty="0"/>
              <a:t>移動先クラス</a:t>
            </a:r>
          </a:p>
        </p:txBody>
      </p:sp>
      <p:sp>
        <p:nvSpPr>
          <p:cNvPr id="20" name="日付プレースホルダ 19"/>
          <p:cNvSpPr>
            <a:spLocks noGrp="1"/>
          </p:cNvSpPr>
          <p:nvPr>
            <p:ph type="dt" sz="quarter" idx="10"/>
          </p:nvPr>
        </p:nvSpPr>
        <p:spPr>
          <a:xfrm>
            <a:off x="8143875" y="6350000"/>
            <a:ext cx="1000125" cy="222250"/>
          </a:xfrm>
        </p:spPr>
        <p:txBody>
          <a:bodyPr/>
          <a:lstStyle/>
          <a:p>
            <a:pPr>
              <a:defRPr/>
            </a:pPr>
            <a:endParaRPr lang="en-US" altLang="ja-JP"/>
          </a:p>
        </p:txBody>
      </p:sp>
      <p:sp>
        <p:nvSpPr>
          <p:cNvPr id="21" name="スライド番号プレースホルダ 20"/>
          <p:cNvSpPr>
            <a:spLocks noGrp="1"/>
          </p:cNvSpPr>
          <p:nvPr>
            <p:ph type="sldNum" sz="quarter" idx="12"/>
          </p:nvPr>
        </p:nvSpPr>
        <p:spPr/>
        <p:txBody>
          <a:bodyPr/>
          <a:lstStyle/>
          <a:p>
            <a:pPr>
              <a:defRPr/>
            </a:pPr>
            <a:fld id="{A873CBD3-4E92-4EAD-8EFE-8528A28A145C}" type="slidenum">
              <a:rPr lang="en-US" altLang="ja-JP"/>
              <a:pPr>
                <a:defRPr/>
              </a:pPr>
              <a:t>5</a:t>
            </a:fld>
            <a:endParaRPr lang="en-US" altLang="ja-JP"/>
          </a:p>
        </p:txBody>
      </p:sp>
      <p:sp>
        <p:nvSpPr>
          <p:cNvPr id="9235" name="フッター プレースホルダ 21"/>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r>
              <a:rPr lang="en-US" altLang="ja-JP"/>
              <a:t>Software Engineering Laboratory,  Department of Computer Science,  Graduate School of Information Science and Technology,  Osaka University</a:t>
            </a:r>
          </a:p>
        </p:txBody>
      </p:sp>
      <p:sp>
        <p:nvSpPr>
          <p:cNvPr id="42" name="角丸四角形 41"/>
          <p:cNvSpPr>
            <a:spLocks noChangeArrowheads="1"/>
          </p:cNvSpPr>
          <p:nvPr/>
        </p:nvSpPr>
        <p:spPr bwMode="auto">
          <a:xfrm>
            <a:off x="500034" y="3471920"/>
            <a:ext cx="2571768" cy="285752"/>
          </a:xfrm>
          <a:prstGeom prst="roundRect">
            <a:avLst>
              <a:gd name="adj" fmla="val 16667"/>
            </a:avLst>
          </a:prstGeom>
          <a:solidFill>
            <a:srgbClr val="00B0F0">
              <a:alpha val="14117"/>
            </a:srgbClr>
          </a:solidFill>
          <a:ln w="9525" algn="ctr">
            <a:solidFill>
              <a:schemeClr val="tx1"/>
            </a:solidFill>
            <a:round/>
            <a:headEnd/>
            <a:tailEnd/>
          </a:ln>
        </p:spPr>
        <p:txBody>
          <a:bodyPr/>
          <a:lstStyle/>
          <a:p>
            <a:endParaRPr lang="ja-JP" altLang="en-US"/>
          </a:p>
        </p:txBody>
      </p:sp>
      <p:sp>
        <p:nvSpPr>
          <p:cNvPr id="43" name="正方形/長方形 28"/>
          <p:cNvSpPr>
            <a:spLocks noChangeArrowheads="1"/>
          </p:cNvSpPr>
          <p:nvPr/>
        </p:nvSpPr>
        <p:spPr bwMode="auto">
          <a:xfrm>
            <a:off x="500034" y="3543361"/>
            <a:ext cx="1643062" cy="357187"/>
          </a:xfrm>
          <a:prstGeom prst="rect">
            <a:avLst/>
          </a:prstGeom>
          <a:noFill/>
          <a:ln w="9525" algn="ctr">
            <a:noFill/>
            <a:round/>
            <a:headEnd/>
            <a:tailEnd/>
          </a:ln>
        </p:spPr>
        <p:txBody>
          <a:bodyPr/>
          <a:lstStyle/>
          <a:p>
            <a:endParaRPr lang="ja-JP" altLang="en-US"/>
          </a:p>
        </p:txBody>
      </p:sp>
      <p:cxnSp>
        <p:nvCxnSpPr>
          <p:cNvPr id="59" name="カギ線コネクタ 58"/>
          <p:cNvCxnSpPr>
            <a:stCxn id="12" idx="1"/>
            <a:endCxn id="42" idx="1"/>
          </p:cNvCxnSpPr>
          <p:nvPr/>
        </p:nvCxnSpPr>
        <p:spPr>
          <a:xfrm rot="10800000" flipH="1">
            <a:off x="500032" y="3614797"/>
            <a:ext cx="1" cy="671461"/>
          </a:xfrm>
          <a:prstGeom prst="bentConnector3">
            <a:avLst>
              <a:gd name="adj1" fmla="val -22860000000"/>
            </a:avLst>
          </a:prstGeom>
          <a:ln w="28575">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
        <p:nvSpPr>
          <p:cNvPr id="17" name="Rectangle 32"/>
          <p:cNvSpPr>
            <a:spLocks noChangeArrowheads="1"/>
          </p:cNvSpPr>
          <p:nvPr/>
        </p:nvSpPr>
        <p:spPr bwMode="auto">
          <a:xfrm>
            <a:off x="2928926" y="3000372"/>
            <a:ext cx="1857381" cy="444500"/>
          </a:xfrm>
          <a:prstGeom prst="roundRect">
            <a:avLst>
              <a:gd name="adj" fmla="val 16667"/>
            </a:avLst>
          </a:prstGeom>
          <a:solidFill>
            <a:schemeClr val="bg1"/>
          </a:solidFill>
          <a:ln w="9525">
            <a:solidFill>
              <a:schemeClr val="tx1"/>
            </a:solidFill>
            <a:miter lim="800000"/>
            <a:headEnd/>
            <a:tailEnd/>
          </a:ln>
        </p:spPr>
        <p:txBody>
          <a:bodyPr wrap="none" anchor="ctr"/>
          <a:lstStyle/>
          <a:p>
            <a:r>
              <a:rPr lang="ja-JP" altLang="en-US" sz="2000" dirty="0">
                <a:solidFill>
                  <a:srgbClr val="0066CC"/>
                </a:solidFill>
              </a:rPr>
              <a:t>関連するメンバ</a:t>
            </a:r>
          </a:p>
        </p:txBody>
      </p:sp>
      <p:grpSp>
        <p:nvGrpSpPr>
          <p:cNvPr id="3" name="グループ化 95"/>
          <p:cNvGrpSpPr/>
          <p:nvPr/>
        </p:nvGrpSpPr>
        <p:grpSpPr>
          <a:xfrm>
            <a:off x="428596" y="4600586"/>
            <a:ext cx="2214578" cy="1114430"/>
            <a:chOff x="285720" y="5243528"/>
            <a:chExt cx="2214578" cy="1114430"/>
          </a:xfrm>
        </p:grpSpPr>
        <p:sp>
          <p:nvSpPr>
            <p:cNvPr id="80" name="四角形吹き出し 79"/>
            <p:cNvSpPr/>
            <p:nvPr/>
          </p:nvSpPr>
          <p:spPr>
            <a:xfrm>
              <a:off x="285720" y="5429270"/>
              <a:ext cx="2214578" cy="928688"/>
            </a:xfrm>
            <a:prstGeom prst="wedgeRectCallout">
              <a:avLst>
                <a:gd name="adj1" fmla="val -14180"/>
                <a:gd name="adj2" fmla="val -887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dirty="0">
                  <a:solidFill>
                    <a:schemeClr val="tx1"/>
                  </a:solidFill>
                </a:rPr>
                <a:t>・・・</a:t>
              </a:r>
              <a:endParaRPr lang="en-US" altLang="ja-JP" dirty="0" smtClean="0">
                <a:solidFill>
                  <a:schemeClr val="tx1"/>
                </a:solidFill>
              </a:endParaRPr>
            </a:p>
            <a:p>
              <a:pPr>
                <a:defRPr/>
              </a:pPr>
              <a:r>
                <a:rPr lang="en-US" altLang="ja-JP" sz="2000" b="0" dirty="0" err="1" smtClean="0">
                  <a:solidFill>
                    <a:schemeClr val="tx1"/>
                  </a:solidFill>
                </a:rPr>
                <a:t>mList.length</a:t>
              </a:r>
              <a:r>
                <a:rPr lang="en-US" altLang="ja-JP" sz="2000" b="0" dirty="0" smtClean="0">
                  <a:solidFill>
                    <a:schemeClr val="tx1"/>
                  </a:solidFill>
                </a:rPr>
                <a:t>( );</a:t>
              </a:r>
            </a:p>
            <a:p>
              <a:pPr>
                <a:defRPr/>
              </a:pPr>
              <a:r>
                <a:rPr lang="ja-JP" altLang="en-US" dirty="0">
                  <a:solidFill>
                    <a:schemeClr val="tx1"/>
                  </a:solidFill>
                </a:rPr>
                <a:t>・・・</a:t>
              </a:r>
              <a:endParaRPr lang="en-US" altLang="ja-JP" dirty="0">
                <a:solidFill>
                  <a:schemeClr val="tx1"/>
                </a:solidFill>
              </a:endParaRPr>
            </a:p>
          </p:txBody>
        </p:sp>
        <p:sp>
          <p:nvSpPr>
            <p:cNvPr id="81" name="テキスト ボックス 80"/>
            <p:cNvSpPr txBox="1">
              <a:spLocks noChangeArrowheads="1"/>
            </p:cNvSpPr>
            <p:nvPr/>
          </p:nvSpPr>
          <p:spPr bwMode="auto">
            <a:xfrm>
              <a:off x="1714480" y="5243528"/>
              <a:ext cx="696912" cy="400050"/>
            </a:xfrm>
            <a:prstGeom prst="rect">
              <a:avLst/>
            </a:prstGeom>
            <a:solidFill>
              <a:schemeClr val="bg1"/>
            </a:solidFill>
            <a:ln w="9525">
              <a:solidFill>
                <a:schemeClr val="tx1"/>
              </a:solidFill>
              <a:miter lim="800000"/>
              <a:headEnd/>
              <a:tailEnd/>
            </a:ln>
          </p:spPr>
          <p:txBody>
            <a:bodyPr>
              <a:spAutoFit/>
            </a:bodyPr>
            <a:lstStyle/>
            <a:p>
              <a:r>
                <a:rPr lang="ja-JP" altLang="en-US" sz="2000" b="0" dirty="0"/>
                <a:t>内部</a:t>
              </a:r>
            </a:p>
          </p:txBody>
        </p:sp>
      </p:grpSp>
      <p:sp>
        <p:nvSpPr>
          <p:cNvPr id="38" name="タイトル 1"/>
          <p:cNvSpPr txBox="1">
            <a:spLocks/>
          </p:cNvSpPr>
          <p:nvPr/>
        </p:nvSpPr>
        <p:spPr bwMode="auto">
          <a:xfrm>
            <a:off x="214313" y="214290"/>
            <a:ext cx="8715375" cy="86836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ja-JP" altLang="en-US" sz="4000" b="0" dirty="0" smtClean="0">
                <a:solidFill>
                  <a:srgbClr val="0066CC"/>
                </a:solidFill>
                <a:latin typeface="+mj-lt"/>
                <a:ea typeface="+mj-ea"/>
                <a:cs typeface="+mj-cs"/>
              </a:rPr>
              <a:t>メンバの移動に必要な検討</a:t>
            </a:r>
            <a:endParaRPr kumimoji="1" lang="ja-JP" altLang="en-US" sz="4000" b="0" i="0" u="none" strike="noStrike" kern="1200" cap="none" spc="0" normalizeH="0" baseline="0" noProof="0" dirty="0" smtClean="0">
              <a:ln>
                <a:noFill/>
              </a:ln>
              <a:solidFill>
                <a:srgbClr val="0066CC"/>
              </a:solidFill>
              <a:effectLst/>
              <a:uLnTx/>
              <a:uFillTx/>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xit" presetSubtype="0" fill="hold" grpId="1" nodeType="clickEffect">
                                  <p:stCondLst>
                                    <p:cond delay="0"/>
                                  </p:stCondLst>
                                  <p:childTnLst>
                                    <p:set>
                                      <p:cBhvr>
                                        <p:cTn id="28" dur="1" fill="hold">
                                          <p:stCondLst>
                                            <p:cond delay="0"/>
                                          </p:stCondLst>
                                        </p:cTn>
                                        <p:tgtEl>
                                          <p:spTgt spid="17"/>
                                        </p:tgtEl>
                                        <p:attrNameLst>
                                          <p:attrName>style.visibility</p:attrName>
                                        </p:attrNameLst>
                                      </p:cBhvr>
                                      <p:to>
                                        <p:strVal val="hidden"/>
                                      </p:to>
                                    </p:set>
                                  </p:childTnLst>
                                </p:cTn>
                              </p:par>
                              <p:par>
                                <p:cTn id="29" presetID="1" presetClass="exit" presetSubtype="0" fill="hold" nodeType="withEffect">
                                  <p:stCondLst>
                                    <p:cond delay="0"/>
                                  </p:stCondLst>
                                  <p:childTnLst>
                                    <p:set>
                                      <p:cBhvr>
                                        <p:cTn id="30" dur="1" fill="hold">
                                          <p:stCondLst>
                                            <p:cond delay="0"/>
                                          </p:stCondLst>
                                        </p:cTn>
                                        <p:tgtEl>
                                          <p:spTgt spid="19"/>
                                        </p:tgtEl>
                                        <p:attrNameLst>
                                          <p:attrName>style.visibility</p:attrName>
                                        </p:attrNameLst>
                                      </p:cBhvr>
                                      <p:to>
                                        <p:strVal val="hidden"/>
                                      </p:to>
                                    </p:set>
                                  </p:childTnLst>
                                </p:cTn>
                              </p:par>
                              <p:par>
                                <p:cTn id="31" presetID="1" presetClass="exit" presetSubtype="0" fill="hold" grpId="1" nodeType="withEffect">
                                  <p:stCondLst>
                                    <p:cond delay="0"/>
                                  </p:stCondLst>
                                  <p:childTnLst>
                                    <p:set>
                                      <p:cBhvr>
                                        <p:cTn id="32" dur="1" fill="hold">
                                          <p:stCondLst>
                                            <p:cond delay="0"/>
                                          </p:stCondLst>
                                        </p:cTn>
                                        <p:tgtEl>
                                          <p:spTgt spid="42"/>
                                        </p:tgtEl>
                                        <p:attrNameLst>
                                          <p:attrName>style.visibility</p:attrName>
                                        </p:attrNameLst>
                                      </p:cBhvr>
                                      <p:to>
                                        <p:strVal val="hidden"/>
                                      </p:to>
                                    </p:set>
                                  </p:childTnLst>
                                </p:cTn>
                              </p:par>
                              <p:par>
                                <p:cTn id="33" presetID="1" presetClass="exit" presetSubtype="0" fill="hold" grpId="1" nodeType="withEffect">
                                  <p:stCondLst>
                                    <p:cond delay="0"/>
                                  </p:stCondLst>
                                  <p:childTnLst>
                                    <p:set>
                                      <p:cBhvr>
                                        <p:cTn id="34" dur="1" fill="hold">
                                          <p:stCondLst>
                                            <p:cond delay="0"/>
                                          </p:stCondLst>
                                        </p:cTn>
                                        <p:tgtEl>
                                          <p:spTgt spid="12"/>
                                        </p:tgtEl>
                                        <p:attrNameLst>
                                          <p:attrName>style.visibility</p:attrName>
                                        </p:attrNameLst>
                                      </p:cBhvr>
                                      <p:to>
                                        <p:strVal val="hidden"/>
                                      </p:to>
                                    </p:set>
                                  </p:childTnLst>
                                </p:cTn>
                              </p:par>
                              <p:par>
                                <p:cTn id="35" presetID="1" presetClass="exit" presetSubtype="0" fill="hold" nodeType="withEffect">
                                  <p:stCondLst>
                                    <p:cond delay="0"/>
                                  </p:stCondLst>
                                  <p:childTnLst>
                                    <p:set>
                                      <p:cBhvr>
                                        <p:cTn id="36" dur="1" fill="hold">
                                          <p:stCondLst>
                                            <p:cond delay="0"/>
                                          </p:stCondLst>
                                        </p:cTn>
                                        <p:tgtEl>
                                          <p:spTgt spid="3"/>
                                        </p:tgtEl>
                                        <p:attrNameLst>
                                          <p:attrName>style.visibility</p:attrName>
                                        </p:attrNameLst>
                                      </p:cBhvr>
                                      <p:to>
                                        <p:strVal val="hidden"/>
                                      </p:to>
                                    </p:set>
                                  </p:childTnLst>
                                </p:cTn>
                              </p:par>
                              <p:par>
                                <p:cTn id="37" presetID="1" presetClass="exit" presetSubtype="0" fill="hold" grpId="1" nodeType="withEffect">
                                  <p:stCondLst>
                                    <p:cond delay="0"/>
                                  </p:stCondLst>
                                  <p:childTnLst>
                                    <p:set>
                                      <p:cBhvr>
                                        <p:cTn id="38" dur="1" fill="hold">
                                          <p:stCondLst>
                                            <p:cond delay="0"/>
                                          </p:stCondLst>
                                        </p:cTn>
                                        <p:tgtEl>
                                          <p:spTgt spid="13"/>
                                        </p:tgtEl>
                                        <p:attrNameLst>
                                          <p:attrName>style.visibility</p:attrName>
                                        </p:attrNameLst>
                                      </p:cBhvr>
                                      <p:to>
                                        <p:strVal val="hidden"/>
                                      </p:to>
                                    </p:set>
                                  </p:childTnLst>
                                </p:cTn>
                              </p:par>
                              <p:par>
                                <p:cTn id="39" presetID="1" presetClass="exit" presetSubtype="0" fill="hold" nodeType="withEffect">
                                  <p:stCondLst>
                                    <p:cond delay="0"/>
                                  </p:stCondLst>
                                  <p:childTnLst>
                                    <p:set>
                                      <p:cBhvr>
                                        <p:cTn id="40" dur="1" fill="hold">
                                          <p:stCondLst>
                                            <p:cond delay="0"/>
                                          </p:stCondLst>
                                        </p:cTn>
                                        <p:tgtEl>
                                          <p:spTgt spid="16"/>
                                        </p:tgtEl>
                                        <p:attrNameLst>
                                          <p:attrName>style.visibility</p:attrName>
                                        </p:attrNameLst>
                                      </p:cBhvr>
                                      <p:to>
                                        <p:strVal val="hidden"/>
                                      </p:to>
                                    </p:set>
                                  </p:childTnLst>
                                </p:cTn>
                              </p:par>
                              <p:par>
                                <p:cTn id="41" presetID="1" presetClass="exit" presetSubtype="0" fill="hold" nodeType="withEffect">
                                  <p:stCondLst>
                                    <p:cond delay="0"/>
                                  </p:stCondLst>
                                  <p:childTnLst>
                                    <p:set>
                                      <p:cBhvr>
                                        <p:cTn id="42" dur="1" fill="hold">
                                          <p:stCondLst>
                                            <p:cond delay="0"/>
                                          </p:stCondLst>
                                        </p:cTn>
                                        <p:tgtEl>
                                          <p:spTgt spid="59"/>
                                        </p:tgtEl>
                                        <p:attrNameLst>
                                          <p:attrName>style.visibility</p:attrName>
                                        </p:attrNameLst>
                                      </p:cBhvr>
                                      <p:to>
                                        <p:strVal val="hidden"/>
                                      </p:to>
                                    </p:set>
                                  </p:childTnLst>
                                </p:cTn>
                              </p:par>
                              <p:par>
                                <p:cTn id="43" presetID="1" presetClass="exit" presetSubtype="0" fill="hold" nodeType="withEffect">
                                  <p:stCondLst>
                                    <p:cond delay="0"/>
                                  </p:stCondLst>
                                  <p:childTnLst>
                                    <p:set>
                                      <p:cBhvr>
                                        <p:cTn id="44" dur="1" fill="hold">
                                          <p:stCondLst>
                                            <p:cond delay="0"/>
                                          </p:stCondLst>
                                        </p:cTn>
                                        <p:tgtEl>
                                          <p:spTgt spid="10">
                                            <p:txEl>
                                              <p:pRg st="1" end="1"/>
                                            </p:txEl>
                                          </p:spTgt>
                                        </p:tgtEl>
                                        <p:attrNameLst>
                                          <p:attrName>style.visibility</p:attrName>
                                        </p:attrNameLst>
                                      </p:cBhvr>
                                      <p:to>
                                        <p:strVal val="hidden"/>
                                      </p:to>
                                    </p:set>
                                  </p:childTnLst>
                                </p:cTn>
                              </p:par>
                              <p:par>
                                <p:cTn id="45" presetID="1" presetClass="exit" presetSubtype="0" fill="hold" nodeType="withEffect">
                                  <p:stCondLst>
                                    <p:cond delay="0"/>
                                  </p:stCondLst>
                                  <p:childTnLst>
                                    <p:set>
                                      <p:cBhvr>
                                        <p:cTn id="46" dur="1" fill="hold">
                                          <p:stCondLst>
                                            <p:cond delay="0"/>
                                          </p:stCondLst>
                                        </p:cTn>
                                        <p:tgtEl>
                                          <p:spTgt spid="10">
                                            <p:txEl>
                                              <p:pRg st="2" end="2"/>
                                            </p:txEl>
                                          </p:spTgt>
                                        </p:tgtEl>
                                        <p:attrNameLst>
                                          <p:attrName>style.visibility</p:attrName>
                                        </p:attrNameLst>
                                      </p:cBhvr>
                                      <p:to>
                                        <p:strVal val="hidden"/>
                                      </p:to>
                                    </p:set>
                                  </p:childTnLst>
                                </p:cTn>
                              </p:par>
                              <p:par>
                                <p:cTn id="47" presetID="1" presetClass="exit" presetSubtype="0" fill="hold" nodeType="withEffect">
                                  <p:stCondLst>
                                    <p:cond delay="0"/>
                                  </p:stCondLst>
                                  <p:childTnLst>
                                    <p:set>
                                      <p:cBhvr>
                                        <p:cTn id="48" dur="1" fill="hold">
                                          <p:stCondLst>
                                            <p:cond delay="0"/>
                                          </p:stCondLst>
                                        </p:cTn>
                                        <p:tgtEl>
                                          <p:spTgt spid="10">
                                            <p:txEl>
                                              <p:pRg st="3" end="3"/>
                                            </p:txEl>
                                          </p:spTgt>
                                        </p:tgtEl>
                                        <p:attrNameLst>
                                          <p:attrName>style.visibility</p:attrName>
                                        </p:attrNameLst>
                                      </p:cBhvr>
                                      <p:to>
                                        <p:strVal val="hidden"/>
                                      </p:to>
                                    </p:set>
                                  </p:childTnLst>
                                </p:cTn>
                              </p:par>
                              <p:par>
                                <p:cTn id="49" presetID="1" presetClass="exit" presetSubtype="0" fill="hold" nodeType="withEffect">
                                  <p:stCondLst>
                                    <p:cond delay="0"/>
                                  </p:stCondLst>
                                  <p:childTnLst>
                                    <p:set>
                                      <p:cBhvr>
                                        <p:cTn id="50" dur="1" fill="hold">
                                          <p:stCondLst>
                                            <p:cond delay="0"/>
                                          </p:stCondLst>
                                        </p:cTn>
                                        <p:tgtEl>
                                          <p:spTgt spid="10">
                                            <p:txEl>
                                              <p:pRg st="4" end="4"/>
                                            </p:txEl>
                                          </p:spTgt>
                                        </p:tgtEl>
                                        <p:attrNameLst>
                                          <p:attrName>style.visibility</p:attrName>
                                        </p:attrNameLst>
                                      </p:cBhvr>
                                      <p:to>
                                        <p:strVal val="hidden"/>
                                      </p:to>
                                    </p:set>
                                  </p:childTnLst>
                                </p:cTn>
                              </p:par>
                              <p:par>
                                <p:cTn id="51" presetID="1" presetClass="entr" presetSubtype="0" fill="hold" nodeType="withEffect">
                                  <p:stCondLst>
                                    <p:cond delay="0"/>
                                  </p:stCondLst>
                                  <p:childTnLst>
                                    <p:set>
                                      <p:cBhvr>
                                        <p:cTn id="52" dur="1" fill="hold">
                                          <p:stCondLst>
                                            <p:cond delay="0"/>
                                          </p:stCondLst>
                                        </p:cTn>
                                        <p:tgtEl>
                                          <p:spTgt spid="11">
                                            <p:txEl>
                                              <p:pRg st="1" end="1"/>
                                            </p:txEl>
                                          </p:spTgt>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11">
                                            <p:txEl>
                                              <p:pRg st="2" end="2"/>
                                            </p:txEl>
                                          </p:spTgt>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11">
                                            <p:txEl>
                                              <p:pRg st="3" end="3"/>
                                            </p:txEl>
                                          </p:spTgt>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1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3" grpId="1" animBg="1"/>
      <p:bldP spid="12" grpId="0" animBg="1"/>
      <p:bldP spid="12" grpId="1" animBg="1"/>
      <p:bldP spid="42" grpId="0" animBg="1"/>
      <p:bldP spid="42" grpId="1" animBg="1"/>
      <p:bldP spid="17" grpId="0" animBg="1"/>
      <p:bldP spid="17"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1438" y="214313"/>
            <a:ext cx="9072594" cy="1071547"/>
          </a:xfrm>
        </p:spPr>
        <p:txBody>
          <a:bodyPr rtlCol="0">
            <a:normAutofit fontScale="90000"/>
          </a:bodyPr>
          <a:lstStyle/>
          <a:p>
            <a:pPr fontAlgn="auto">
              <a:spcAft>
                <a:spcPts val="0"/>
              </a:spcAft>
              <a:defRPr/>
            </a:pPr>
            <a:r>
              <a:rPr lang="ja-JP" altLang="en-US" dirty="0" smtClean="0"/>
              <a:t>メンバの移動でコンパイルエラーが起こる場合</a:t>
            </a:r>
            <a:endParaRPr lang="ja-JP" altLang="en-US" dirty="0"/>
          </a:p>
        </p:txBody>
      </p:sp>
      <p:sp>
        <p:nvSpPr>
          <p:cNvPr id="3" name="コンテンツ プレースホルダ 2"/>
          <p:cNvSpPr>
            <a:spLocks noGrp="1"/>
          </p:cNvSpPr>
          <p:nvPr>
            <p:ph idx="1"/>
          </p:nvPr>
        </p:nvSpPr>
        <p:spPr>
          <a:xfrm>
            <a:off x="357188" y="1357305"/>
            <a:ext cx="8572500" cy="1000125"/>
          </a:xfrm>
        </p:spPr>
        <p:txBody>
          <a:bodyPr rtlCol="0">
            <a:normAutofit lnSpcReduction="10000"/>
          </a:bodyPr>
          <a:lstStyle/>
          <a:p>
            <a:pPr fontAlgn="auto">
              <a:spcAft>
                <a:spcPts val="0"/>
              </a:spcAft>
              <a:defRPr/>
            </a:pPr>
            <a:r>
              <a:rPr lang="en-US" altLang="ja-JP" dirty="0" smtClean="0"/>
              <a:t>private</a:t>
            </a:r>
            <a:r>
              <a:rPr lang="ja-JP" altLang="en-US" dirty="0" smtClean="0"/>
              <a:t>メンバの移動</a:t>
            </a:r>
            <a:endParaRPr lang="en-US" altLang="ja-JP" dirty="0" smtClean="0"/>
          </a:p>
          <a:p>
            <a:pPr fontAlgn="auto">
              <a:spcAft>
                <a:spcPts val="0"/>
              </a:spcAft>
              <a:defRPr/>
            </a:pPr>
            <a:r>
              <a:rPr lang="en-US" altLang="ja-JP" dirty="0"/>
              <a:t>p</a:t>
            </a:r>
            <a:r>
              <a:rPr lang="en-US" altLang="ja-JP" dirty="0" smtClean="0"/>
              <a:t>rivate</a:t>
            </a:r>
            <a:r>
              <a:rPr lang="ja-JP" altLang="en-US" dirty="0" smtClean="0"/>
              <a:t>メンバを参照しているメンバの移動</a:t>
            </a:r>
            <a:endParaRPr lang="en-US" altLang="ja-JP" dirty="0" smtClean="0"/>
          </a:p>
        </p:txBody>
      </p:sp>
      <p:sp>
        <p:nvSpPr>
          <p:cNvPr id="10244" name="Rectangle 19"/>
          <p:cNvSpPr>
            <a:spLocks noChangeArrowheads="1"/>
          </p:cNvSpPr>
          <p:nvPr/>
        </p:nvSpPr>
        <p:spPr bwMode="auto">
          <a:xfrm>
            <a:off x="3578237" y="3643314"/>
            <a:ext cx="2571750" cy="1792285"/>
          </a:xfrm>
          <a:prstGeom prst="rect">
            <a:avLst/>
          </a:prstGeom>
          <a:solidFill>
            <a:schemeClr val="bg1"/>
          </a:solidFill>
          <a:ln w="9525">
            <a:solidFill>
              <a:schemeClr val="tx1"/>
            </a:solidFill>
            <a:miter lim="800000"/>
            <a:headEnd/>
            <a:tailEnd/>
          </a:ln>
        </p:spPr>
        <p:txBody>
          <a:bodyPr wrap="none" anchor="ctr"/>
          <a:lstStyle/>
          <a:p>
            <a:r>
              <a:rPr lang="en-US" altLang="ja-JP" sz="1600" dirty="0"/>
              <a:t>class A{</a:t>
            </a:r>
          </a:p>
          <a:p>
            <a:r>
              <a:rPr lang="ja-JP" altLang="en-US" sz="1600" dirty="0">
                <a:solidFill>
                  <a:srgbClr val="FF0000"/>
                </a:solidFill>
              </a:rPr>
              <a:t>　</a:t>
            </a:r>
            <a:r>
              <a:rPr lang="en-US" altLang="ja-JP" sz="1600" dirty="0"/>
              <a:t>private Type </a:t>
            </a:r>
            <a:r>
              <a:rPr lang="en-US" altLang="ja-JP" sz="1600" dirty="0" err="1"/>
              <a:t>memberA</a:t>
            </a:r>
            <a:r>
              <a:rPr lang="en-US" altLang="ja-JP" sz="1600" dirty="0"/>
              <a:t> ;</a:t>
            </a:r>
          </a:p>
          <a:p>
            <a:r>
              <a:rPr lang="en-US" altLang="ja-JP" sz="1600" dirty="0"/>
              <a:t>} </a:t>
            </a:r>
          </a:p>
          <a:p>
            <a:r>
              <a:rPr lang="en-US" altLang="ja-JP" sz="1600" dirty="0"/>
              <a:t>class B{</a:t>
            </a:r>
          </a:p>
          <a:p>
            <a:r>
              <a:rPr lang="en-US" altLang="ja-JP" sz="1600" dirty="0"/>
              <a:t>    </a:t>
            </a:r>
            <a:r>
              <a:rPr lang="en-US" altLang="ja-JP" sz="1600" dirty="0" err="1"/>
              <a:t>memberB</a:t>
            </a:r>
            <a:r>
              <a:rPr lang="en-US" altLang="ja-JP" sz="1600" dirty="0"/>
              <a:t>;</a:t>
            </a:r>
          </a:p>
          <a:p>
            <a:r>
              <a:rPr lang="en-US" altLang="ja-JP" sz="1600" dirty="0"/>
              <a:t>} </a:t>
            </a:r>
          </a:p>
        </p:txBody>
      </p:sp>
      <p:sp>
        <p:nvSpPr>
          <p:cNvPr id="10245" name="Rectangle 19"/>
          <p:cNvSpPr>
            <a:spLocks noChangeArrowheads="1"/>
          </p:cNvSpPr>
          <p:nvPr/>
        </p:nvSpPr>
        <p:spPr bwMode="auto">
          <a:xfrm>
            <a:off x="6357980" y="3649662"/>
            <a:ext cx="2571750" cy="1785937"/>
          </a:xfrm>
          <a:prstGeom prst="rect">
            <a:avLst/>
          </a:prstGeom>
          <a:solidFill>
            <a:schemeClr val="bg1"/>
          </a:solidFill>
          <a:ln w="9525">
            <a:solidFill>
              <a:schemeClr val="tx1"/>
            </a:solidFill>
            <a:miter lim="800000"/>
            <a:headEnd/>
            <a:tailEnd/>
          </a:ln>
        </p:spPr>
        <p:txBody>
          <a:bodyPr wrap="none" anchor="ctr"/>
          <a:lstStyle/>
          <a:p>
            <a:r>
              <a:rPr lang="en-US" altLang="ja-JP" sz="1600" dirty="0"/>
              <a:t>class A{</a:t>
            </a:r>
          </a:p>
          <a:p>
            <a:r>
              <a:rPr lang="ja-JP" altLang="en-US" sz="1600" dirty="0"/>
              <a:t>　</a:t>
            </a:r>
            <a:r>
              <a:rPr lang="en-US" altLang="ja-JP" sz="1600" dirty="0" err="1"/>
              <a:t>memberB</a:t>
            </a:r>
            <a:r>
              <a:rPr lang="en-US" altLang="ja-JP" sz="1600" dirty="0"/>
              <a:t>;</a:t>
            </a:r>
          </a:p>
          <a:p>
            <a:r>
              <a:rPr lang="en-US" altLang="ja-JP" sz="1600" dirty="0"/>
              <a:t>} </a:t>
            </a:r>
          </a:p>
          <a:p>
            <a:r>
              <a:rPr lang="en-US" altLang="ja-JP" sz="1600" dirty="0"/>
              <a:t>class B{</a:t>
            </a:r>
          </a:p>
          <a:p>
            <a:r>
              <a:rPr lang="en-US" altLang="ja-JP" sz="1600" dirty="0"/>
              <a:t>   private Type </a:t>
            </a:r>
            <a:r>
              <a:rPr lang="en-US" altLang="ja-JP" sz="1600" dirty="0" err="1"/>
              <a:t>memberA</a:t>
            </a:r>
            <a:r>
              <a:rPr lang="en-US" altLang="ja-JP" sz="1600" dirty="0"/>
              <a:t> ;</a:t>
            </a:r>
          </a:p>
          <a:p>
            <a:r>
              <a:rPr lang="en-US" altLang="ja-JP" sz="1600" dirty="0"/>
              <a:t>} </a:t>
            </a:r>
          </a:p>
        </p:txBody>
      </p:sp>
      <p:sp>
        <p:nvSpPr>
          <p:cNvPr id="10246" name="Rectangle 19"/>
          <p:cNvSpPr>
            <a:spLocks noChangeArrowheads="1"/>
          </p:cNvSpPr>
          <p:nvPr/>
        </p:nvSpPr>
        <p:spPr bwMode="auto">
          <a:xfrm>
            <a:off x="214300" y="3143247"/>
            <a:ext cx="2571750" cy="2286000"/>
          </a:xfrm>
          <a:prstGeom prst="rect">
            <a:avLst/>
          </a:prstGeom>
          <a:solidFill>
            <a:schemeClr val="bg1"/>
          </a:solidFill>
          <a:ln w="9525">
            <a:solidFill>
              <a:schemeClr val="tx1"/>
            </a:solidFill>
            <a:miter lim="800000"/>
            <a:headEnd/>
            <a:tailEnd/>
          </a:ln>
        </p:spPr>
        <p:txBody>
          <a:bodyPr wrap="none" anchor="ctr"/>
          <a:lstStyle/>
          <a:p>
            <a:r>
              <a:rPr lang="en-US" altLang="ja-JP" sz="1600"/>
              <a:t>class A{</a:t>
            </a:r>
          </a:p>
          <a:p>
            <a:r>
              <a:rPr lang="ja-JP" altLang="en-US" sz="1600"/>
              <a:t>　</a:t>
            </a:r>
            <a:r>
              <a:rPr lang="en-US" altLang="ja-JP" sz="1600"/>
              <a:t>private Type memberA ;</a:t>
            </a:r>
          </a:p>
          <a:p>
            <a:endParaRPr lang="en-US" altLang="ja-JP" sz="1600"/>
          </a:p>
          <a:p>
            <a:r>
              <a:rPr lang="ja-JP" altLang="en-US" sz="1600"/>
              <a:t>　</a:t>
            </a:r>
            <a:r>
              <a:rPr lang="en-US" altLang="ja-JP" sz="1600"/>
              <a:t>memberB;</a:t>
            </a:r>
          </a:p>
          <a:p>
            <a:r>
              <a:rPr lang="en-US" altLang="ja-JP" sz="1600"/>
              <a:t>} </a:t>
            </a:r>
          </a:p>
          <a:p>
            <a:r>
              <a:rPr lang="en-US" altLang="ja-JP" sz="1600"/>
              <a:t>class B{</a:t>
            </a:r>
          </a:p>
          <a:p>
            <a:r>
              <a:rPr lang="en-US" altLang="ja-JP" sz="1600"/>
              <a:t> </a:t>
            </a:r>
          </a:p>
          <a:p>
            <a:r>
              <a:rPr lang="en-US" altLang="ja-JP" sz="1600"/>
              <a:t>} </a:t>
            </a:r>
          </a:p>
        </p:txBody>
      </p:sp>
      <p:sp>
        <p:nvSpPr>
          <p:cNvPr id="8" name="右矢印 7"/>
          <p:cNvSpPr/>
          <p:nvPr/>
        </p:nvSpPr>
        <p:spPr>
          <a:xfrm>
            <a:off x="3014654" y="4006850"/>
            <a:ext cx="271462" cy="214313"/>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dirty="0">
              <a:solidFill>
                <a:schemeClr val="tx1"/>
              </a:solidFill>
            </a:endParaRPr>
          </a:p>
        </p:txBody>
      </p:sp>
      <p:sp>
        <p:nvSpPr>
          <p:cNvPr id="9" name="正方形/長方形 8"/>
          <p:cNvSpPr/>
          <p:nvPr/>
        </p:nvSpPr>
        <p:spPr>
          <a:xfrm>
            <a:off x="3721112" y="4071942"/>
            <a:ext cx="2351088" cy="285750"/>
          </a:xfrm>
          <a:prstGeom prst="rect">
            <a:avLst/>
          </a:prstGeom>
          <a:solidFill>
            <a:srgbClr val="00B0F0">
              <a:alpha val="12000"/>
            </a:srgbClr>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sp>
        <p:nvSpPr>
          <p:cNvPr id="10" name="正方形/長方形 9"/>
          <p:cNvSpPr/>
          <p:nvPr/>
        </p:nvSpPr>
        <p:spPr>
          <a:xfrm>
            <a:off x="3792550" y="4786322"/>
            <a:ext cx="1136650" cy="307975"/>
          </a:xfrm>
          <a:prstGeom prst="rect">
            <a:avLst/>
          </a:prstGeom>
          <a:solidFill>
            <a:srgbClr val="FFFF99">
              <a:alpha val="20000"/>
            </a:srgbClr>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sp>
        <p:nvSpPr>
          <p:cNvPr id="11" name="正方形/長方形 10"/>
          <p:cNvSpPr/>
          <p:nvPr/>
        </p:nvSpPr>
        <p:spPr>
          <a:xfrm>
            <a:off x="6500844" y="4056062"/>
            <a:ext cx="1143000" cy="307975"/>
          </a:xfrm>
          <a:prstGeom prst="rect">
            <a:avLst/>
          </a:prstGeom>
          <a:solidFill>
            <a:srgbClr val="FFFF99">
              <a:alpha val="20000"/>
            </a:srgbClr>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sp>
        <p:nvSpPr>
          <p:cNvPr id="12" name="正方形/長方形 11"/>
          <p:cNvSpPr/>
          <p:nvPr/>
        </p:nvSpPr>
        <p:spPr>
          <a:xfrm>
            <a:off x="6500844" y="4792662"/>
            <a:ext cx="2428875" cy="285750"/>
          </a:xfrm>
          <a:prstGeom prst="rect">
            <a:avLst/>
          </a:prstGeom>
          <a:solidFill>
            <a:srgbClr val="00B0F0">
              <a:alpha val="20000"/>
            </a:srgbClr>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sp>
        <p:nvSpPr>
          <p:cNvPr id="13" name="正方形/長方形 12"/>
          <p:cNvSpPr/>
          <p:nvPr/>
        </p:nvSpPr>
        <p:spPr>
          <a:xfrm>
            <a:off x="357175" y="4049710"/>
            <a:ext cx="1143000" cy="307975"/>
          </a:xfrm>
          <a:prstGeom prst="rect">
            <a:avLst/>
          </a:prstGeom>
          <a:solidFill>
            <a:srgbClr val="FFFF99">
              <a:alpha val="29000"/>
            </a:srgbClr>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sp>
        <p:nvSpPr>
          <p:cNvPr id="14" name="正方形/長方形 13"/>
          <p:cNvSpPr/>
          <p:nvPr/>
        </p:nvSpPr>
        <p:spPr>
          <a:xfrm>
            <a:off x="357175" y="3571872"/>
            <a:ext cx="2357438" cy="285750"/>
          </a:xfrm>
          <a:prstGeom prst="rect">
            <a:avLst/>
          </a:prstGeom>
          <a:solidFill>
            <a:srgbClr val="00B0F0">
              <a:alpha val="15000"/>
            </a:srgbClr>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cxnSp>
        <p:nvCxnSpPr>
          <p:cNvPr id="15" name="カギ線コネクタ 14"/>
          <p:cNvCxnSpPr>
            <a:stCxn id="13" idx="1"/>
            <a:endCxn id="14" idx="1"/>
          </p:cNvCxnSpPr>
          <p:nvPr/>
        </p:nvCxnSpPr>
        <p:spPr>
          <a:xfrm rot="10800000">
            <a:off x="357175" y="3714747"/>
            <a:ext cx="1588" cy="488950"/>
          </a:xfrm>
          <a:prstGeom prst="bentConnector3">
            <a:avLst>
              <a:gd name="adj1" fmla="val 14395466"/>
            </a:avLst>
          </a:prstGeom>
          <a:ln w="28575">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6" name="カギ線コネクタ 15"/>
          <p:cNvCxnSpPr>
            <a:stCxn id="10" idx="1"/>
            <a:endCxn id="9" idx="1"/>
          </p:cNvCxnSpPr>
          <p:nvPr/>
        </p:nvCxnSpPr>
        <p:spPr>
          <a:xfrm rot="10800000">
            <a:off x="3721112" y="4214818"/>
            <a:ext cx="71438" cy="725493"/>
          </a:xfrm>
          <a:prstGeom prst="bentConnector3">
            <a:avLst>
              <a:gd name="adj1" fmla="val 419998"/>
            </a:avLst>
          </a:prstGeom>
          <a:ln w="28575">
            <a:solidFill>
              <a:schemeClr val="tx1"/>
            </a:solidFill>
            <a:prstDash val="sysDash"/>
            <a:tailEnd type="stealth" w="lg" len="lg"/>
          </a:ln>
        </p:spPr>
        <p:style>
          <a:lnRef idx="1">
            <a:schemeClr val="accent1"/>
          </a:lnRef>
          <a:fillRef idx="0">
            <a:schemeClr val="accent1"/>
          </a:fillRef>
          <a:effectRef idx="0">
            <a:schemeClr val="accent1"/>
          </a:effectRef>
          <a:fontRef idx="minor">
            <a:schemeClr val="tx1"/>
          </a:fontRef>
        </p:style>
      </p:cxnSp>
      <p:cxnSp>
        <p:nvCxnSpPr>
          <p:cNvPr id="17" name="カギ線コネクタ 24"/>
          <p:cNvCxnSpPr>
            <a:stCxn id="11" idx="1"/>
            <a:endCxn id="12" idx="1"/>
          </p:cNvCxnSpPr>
          <p:nvPr/>
        </p:nvCxnSpPr>
        <p:spPr>
          <a:xfrm rot="10800000" flipV="1">
            <a:off x="6500844" y="4210049"/>
            <a:ext cx="1588" cy="725487"/>
          </a:xfrm>
          <a:prstGeom prst="bentConnector3">
            <a:avLst>
              <a:gd name="adj1" fmla="val 14395466"/>
            </a:avLst>
          </a:prstGeom>
          <a:ln w="28575">
            <a:solidFill>
              <a:schemeClr val="tx1"/>
            </a:solidFill>
            <a:prstDash val="sysDash"/>
            <a:tailEnd type="stealth" w="lg" len="lg"/>
          </a:ln>
        </p:spPr>
        <p:style>
          <a:lnRef idx="1">
            <a:schemeClr val="accent1"/>
          </a:lnRef>
          <a:fillRef idx="0">
            <a:schemeClr val="accent1"/>
          </a:fillRef>
          <a:effectRef idx="0">
            <a:schemeClr val="accent1"/>
          </a:effectRef>
          <a:fontRef idx="minor">
            <a:schemeClr val="tx1"/>
          </a:fontRef>
        </p:style>
      </p:cxnSp>
      <p:sp>
        <p:nvSpPr>
          <p:cNvPr id="10257" name="テキスト ボックス 17"/>
          <p:cNvSpPr txBox="1">
            <a:spLocks noChangeArrowheads="1"/>
          </p:cNvSpPr>
          <p:nvPr/>
        </p:nvSpPr>
        <p:spPr bwMode="auto">
          <a:xfrm>
            <a:off x="3500450" y="5435599"/>
            <a:ext cx="2857500" cy="708025"/>
          </a:xfrm>
          <a:prstGeom prst="rect">
            <a:avLst/>
          </a:prstGeom>
          <a:noFill/>
          <a:ln w="9525">
            <a:noFill/>
            <a:miter lim="800000"/>
            <a:headEnd/>
            <a:tailEnd/>
          </a:ln>
        </p:spPr>
        <p:txBody>
          <a:bodyPr lIns="91404" tIns="45700" rIns="91404" bIns="45700">
            <a:spAutoFit/>
          </a:bodyPr>
          <a:lstStyle/>
          <a:p>
            <a:r>
              <a:rPr lang="en-US" altLang="ja-JP" sz="2000" b="0"/>
              <a:t>(b) memberB</a:t>
            </a:r>
            <a:r>
              <a:rPr lang="ja-JP" altLang="en-US" sz="2000" b="0"/>
              <a:t>を</a:t>
            </a:r>
            <a:r>
              <a:rPr lang="en-US" altLang="ja-JP" sz="2000" b="0"/>
              <a:t>B</a:t>
            </a:r>
            <a:r>
              <a:rPr lang="ja-JP" altLang="en-US" sz="2000" b="0"/>
              <a:t>へ移動</a:t>
            </a:r>
            <a:endParaRPr lang="en-US" altLang="ja-JP" sz="2000" b="0"/>
          </a:p>
          <a:p>
            <a:r>
              <a:rPr lang="ja-JP" altLang="en-US" sz="2000" b="0"/>
              <a:t>     したソースコード</a:t>
            </a:r>
            <a:endParaRPr lang="en-US" altLang="ja-JP" sz="2000" b="0"/>
          </a:p>
        </p:txBody>
      </p:sp>
      <p:sp>
        <p:nvSpPr>
          <p:cNvPr id="10258" name="テキスト ボックス 19"/>
          <p:cNvSpPr txBox="1">
            <a:spLocks noChangeArrowheads="1"/>
          </p:cNvSpPr>
          <p:nvPr/>
        </p:nvSpPr>
        <p:spPr bwMode="auto">
          <a:xfrm>
            <a:off x="285738" y="5422897"/>
            <a:ext cx="2344737" cy="708025"/>
          </a:xfrm>
          <a:prstGeom prst="rect">
            <a:avLst/>
          </a:prstGeom>
          <a:noFill/>
          <a:ln w="9525">
            <a:noFill/>
            <a:miter lim="800000"/>
            <a:headEnd/>
            <a:tailEnd/>
          </a:ln>
        </p:spPr>
        <p:txBody>
          <a:bodyPr wrap="none" lIns="91404" tIns="45700" rIns="91404" bIns="45700">
            <a:spAutoFit/>
          </a:bodyPr>
          <a:lstStyle/>
          <a:p>
            <a:pPr marL="457200" indent="-457200">
              <a:buFontTx/>
              <a:buAutoNum type="alphaLcParenBoth"/>
            </a:pPr>
            <a:r>
              <a:rPr lang="ja-JP" altLang="en-US" sz="2000" b="0" dirty="0"/>
              <a:t>メンバの移動前</a:t>
            </a:r>
            <a:endParaRPr lang="en-US" altLang="ja-JP" sz="2000" b="0" dirty="0"/>
          </a:p>
          <a:p>
            <a:pPr marL="457200" indent="-457200"/>
            <a:r>
              <a:rPr lang="ja-JP" altLang="en-US" sz="2000" b="0" dirty="0"/>
              <a:t>　　　ソースコード</a:t>
            </a:r>
            <a:endParaRPr lang="en-US" altLang="ja-JP" sz="2000" b="0" dirty="0"/>
          </a:p>
        </p:txBody>
      </p:sp>
      <p:sp>
        <p:nvSpPr>
          <p:cNvPr id="10259" name="テキスト ボックス 24"/>
          <p:cNvSpPr>
            <a:spLocks noChangeArrowheads="1"/>
          </p:cNvSpPr>
          <p:nvPr/>
        </p:nvSpPr>
        <p:spPr bwMode="auto">
          <a:xfrm>
            <a:off x="1285863" y="3071810"/>
            <a:ext cx="1436687" cy="374650"/>
          </a:xfrm>
          <a:prstGeom prst="wedgeRoundRectCallout">
            <a:avLst>
              <a:gd name="adj1" fmla="val -32685"/>
              <a:gd name="adj2" fmla="val 66764"/>
              <a:gd name="adj3" fmla="val 16667"/>
            </a:avLst>
          </a:prstGeom>
          <a:solidFill>
            <a:schemeClr val="bg1"/>
          </a:solidFill>
          <a:ln w="12700">
            <a:solidFill>
              <a:schemeClr val="tx1"/>
            </a:solidFill>
            <a:miter lim="800000"/>
            <a:headEnd/>
            <a:tailEnd/>
          </a:ln>
        </p:spPr>
        <p:txBody>
          <a:bodyPr lIns="91404" tIns="45700" rIns="91404" bIns="45700">
            <a:spAutoFit/>
          </a:bodyPr>
          <a:lstStyle/>
          <a:p>
            <a:r>
              <a:rPr lang="ja-JP" altLang="en-US" sz="1600">
                <a:solidFill>
                  <a:srgbClr val="0066CC"/>
                </a:solidFill>
              </a:rPr>
              <a:t>被参照メンバ</a:t>
            </a:r>
            <a:endParaRPr lang="en-US" altLang="ja-JP" sz="1600">
              <a:solidFill>
                <a:srgbClr val="0066CC"/>
              </a:solidFill>
            </a:endParaRPr>
          </a:p>
        </p:txBody>
      </p:sp>
      <p:sp>
        <p:nvSpPr>
          <p:cNvPr id="26" name="角丸四角形吹き出し 25"/>
          <p:cNvSpPr/>
          <p:nvPr/>
        </p:nvSpPr>
        <p:spPr>
          <a:xfrm>
            <a:off x="1285863" y="4429122"/>
            <a:ext cx="1285875" cy="285750"/>
          </a:xfrm>
          <a:prstGeom prst="wedgeRoundRectCallout">
            <a:avLst>
              <a:gd name="adj1" fmla="val -38328"/>
              <a:gd name="adj2" fmla="val -82261"/>
              <a:gd name="adj3" fmla="val 16667"/>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r>
              <a:rPr lang="ja-JP" altLang="en-US" sz="1600" dirty="0">
                <a:solidFill>
                  <a:srgbClr val="0066CC"/>
                </a:solidFill>
              </a:rPr>
              <a:t>参照メンバ</a:t>
            </a:r>
          </a:p>
        </p:txBody>
      </p:sp>
      <p:sp>
        <p:nvSpPr>
          <p:cNvPr id="34" name="十字形 33"/>
          <p:cNvSpPr/>
          <p:nvPr/>
        </p:nvSpPr>
        <p:spPr>
          <a:xfrm rot="2611696">
            <a:off x="3488117" y="4798647"/>
            <a:ext cx="285750" cy="285750"/>
          </a:xfrm>
          <a:prstGeom prst="plus">
            <a:avLst>
              <a:gd name="adj" fmla="val 40534"/>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35" name="十字形 34"/>
          <p:cNvSpPr/>
          <p:nvPr/>
        </p:nvSpPr>
        <p:spPr>
          <a:xfrm rot="2611696">
            <a:off x="6274219" y="4059619"/>
            <a:ext cx="285750" cy="285750"/>
          </a:xfrm>
          <a:prstGeom prst="plus">
            <a:avLst>
              <a:gd name="adj" fmla="val 40534"/>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0264" name="テキスト ボックス 36"/>
          <p:cNvSpPr txBox="1">
            <a:spLocks noChangeArrowheads="1"/>
          </p:cNvSpPr>
          <p:nvPr/>
        </p:nvSpPr>
        <p:spPr bwMode="auto">
          <a:xfrm>
            <a:off x="206761" y="2395831"/>
            <a:ext cx="8794395" cy="461665"/>
          </a:xfrm>
          <a:prstGeom prst="rect">
            <a:avLst/>
          </a:prstGeom>
          <a:solidFill>
            <a:srgbClr val="FFFF99"/>
          </a:solidFill>
          <a:ln w="9525">
            <a:noFill/>
            <a:miter lim="800000"/>
            <a:headEnd/>
            <a:tailEnd/>
          </a:ln>
        </p:spPr>
        <p:txBody>
          <a:bodyPr wrap="none">
            <a:spAutoFit/>
          </a:bodyPr>
          <a:lstStyle/>
          <a:p>
            <a:pPr algn="ctr"/>
            <a:r>
              <a:rPr lang="ja-JP" altLang="en-US" sz="2400" b="0" dirty="0" smtClean="0"/>
              <a:t>参照</a:t>
            </a:r>
            <a:r>
              <a:rPr lang="ja-JP" altLang="en-US" sz="2400" b="0" dirty="0"/>
              <a:t>切れを解消するメンバの移動や参照方法</a:t>
            </a:r>
            <a:r>
              <a:rPr lang="ja-JP" altLang="en-US" sz="2400" b="0" dirty="0" smtClean="0"/>
              <a:t>の変更が</a:t>
            </a:r>
            <a:r>
              <a:rPr lang="ja-JP" altLang="en-US" sz="2400" b="0" dirty="0"/>
              <a:t>必要である</a:t>
            </a:r>
            <a:endParaRPr lang="ja-JP" altLang="en-US" b="0" dirty="0"/>
          </a:p>
        </p:txBody>
      </p:sp>
      <p:sp>
        <p:nvSpPr>
          <p:cNvPr id="27" name="日付プレースホルダ 26"/>
          <p:cNvSpPr>
            <a:spLocks noGrp="1"/>
          </p:cNvSpPr>
          <p:nvPr>
            <p:ph type="dt" sz="quarter" idx="10"/>
          </p:nvPr>
        </p:nvSpPr>
        <p:spPr/>
        <p:txBody>
          <a:bodyPr/>
          <a:lstStyle/>
          <a:p>
            <a:pPr>
              <a:defRPr/>
            </a:pPr>
            <a:endParaRPr lang="en-US" altLang="ja-JP"/>
          </a:p>
        </p:txBody>
      </p:sp>
      <p:sp>
        <p:nvSpPr>
          <p:cNvPr id="28" name="スライド番号プレースホルダ 27"/>
          <p:cNvSpPr>
            <a:spLocks noGrp="1"/>
          </p:cNvSpPr>
          <p:nvPr>
            <p:ph type="sldNum" sz="quarter" idx="12"/>
          </p:nvPr>
        </p:nvSpPr>
        <p:spPr/>
        <p:txBody>
          <a:bodyPr/>
          <a:lstStyle/>
          <a:p>
            <a:pPr>
              <a:defRPr/>
            </a:pPr>
            <a:fld id="{E93CFAF9-3A09-4DCD-A291-2565EB68DE21}" type="slidenum">
              <a:rPr lang="en-US" altLang="ja-JP"/>
              <a:pPr>
                <a:defRPr/>
              </a:pPr>
              <a:t>6</a:t>
            </a:fld>
            <a:endParaRPr lang="en-US" altLang="ja-JP"/>
          </a:p>
        </p:txBody>
      </p:sp>
      <p:sp>
        <p:nvSpPr>
          <p:cNvPr id="10267" name="フッター プレースホルダ 28"/>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r>
              <a:rPr lang="en-US" altLang="ja-JP"/>
              <a:t>Software Engineering Laboratory,  Department of Computer Science,  Graduate School of Information Science and Technology,  Osaka University</a:t>
            </a:r>
          </a:p>
        </p:txBody>
      </p:sp>
      <p:sp>
        <p:nvSpPr>
          <p:cNvPr id="10268" name="テキスト ボックス 30"/>
          <p:cNvSpPr txBox="1">
            <a:spLocks noChangeArrowheads="1"/>
          </p:cNvSpPr>
          <p:nvPr/>
        </p:nvSpPr>
        <p:spPr bwMode="auto">
          <a:xfrm>
            <a:off x="6286532" y="5435599"/>
            <a:ext cx="2857500" cy="708025"/>
          </a:xfrm>
          <a:prstGeom prst="rect">
            <a:avLst/>
          </a:prstGeom>
          <a:noFill/>
          <a:ln w="9525">
            <a:noFill/>
            <a:miter lim="800000"/>
            <a:headEnd/>
            <a:tailEnd/>
          </a:ln>
        </p:spPr>
        <p:txBody>
          <a:bodyPr lIns="91404" tIns="45700" rIns="91404" bIns="45700">
            <a:spAutoFit/>
          </a:bodyPr>
          <a:lstStyle/>
          <a:p>
            <a:r>
              <a:rPr lang="en-US" altLang="ja-JP" sz="2000" b="0"/>
              <a:t>(c) memberA</a:t>
            </a:r>
            <a:r>
              <a:rPr lang="ja-JP" altLang="en-US" sz="2000" b="0"/>
              <a:t>を</a:t>
            </a:r>
            <a:r>
              <a:rPr lang="en-US" altLang="ja-JP" sz="2000" b="0"/>
              <a:t>B</a:t>
            </a:r>
            <a:r>
              <a:rPr lang="ja-JP" altLang="en-US" sz="2000" b="0"/>
              <a:t>へ移動</a:t>
            </a:r>
            <a:endParaRPr lang="en-US" altLang="ja-JP" sz="2000" b="0"/>
          </a:p>
          <a:p>
            <a:r>
              <a:rPr lang="ja-JP" altLang="en-US" sz="2000" b="0"/>
              <a:t>     したソースコード</a:t>
            </a:r>
            <a:endParaRPr lang="en-US" altLang="ja-JP" sz="2000" b="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214313" y="277798"/>
            <a:ext cx="8713787" cy="1079500"/>
          </a:xfrm>
        </p:spPr>
        <p:txBody>
          <a:bodyPr/>
          <a:lstStyle/>
          <a:p>
            <a:r>
              <a:rPr lang="ja-JP" altLang="en-US" sz="3600" dirty="0" smtClean="0"/>
              <a:t>メンバの移動による</a:t>
            </a:r>
            <a:r>
              <a:rPr lang="en-US" altLang="ja-JP" sz="3600" dirty="0" smtClean="0"/>
              <a:t/>
            </a:r>
            <a:br>
              <a:rPr lang="en-US" altLang="ja-JP" sz="3600" dirty="0" smtClean="0"/>
            </a:br>
            <a:r>
              <a:rPr lang="ja-JP" altLang="en-US" sz="3600" dirty="0" smtClean="0"/>
              <a:t>コンパイルエラーを解消する編集</a:t>
            </a:r>
            <a:endParaRPr lang="en-US" altLang="ja-JP" sz="3600" dirty="0" smtClean="0"/>
          </a:p>
        </p:txBody>
      </p:sp>
      <p:sp>
        <p:nvSpPr>
          <p:cNvPr id="16390" name="Text Box 12"/>
          <p:cNvSpPr txBox="1">
            <a:spLocks noChangeArrowheads="1"/>
          </p:cNvSpPr>
          <p:nvPr/>
        </p:nvSpPr>
        <p:spPr bwMode="auto">
          <a:xfrm>
            <a:off x="5945188" y="1428736"/>
            <a:ext cx="2698750" cy="400050"/>
          </a:xfrm>
          <a:prstGeom prst="rect">
            <a:avLst/>
          </a:prstGeom>
          <a:noFill/>
          <a:ln w="9525">
            <a:noFill/>
            <a:miter lim="800000"/>
            <a:headEnd/>
            <a:tailEnd/>
          </a:ln>
        </p:spPr>
        <p:txBody>
          <a:bodyPr wrap="none">
            <a:spAutoFit/>
          </a:bodyPr>
          <a:lstStyle/>
          <a:p>
            <a:r>
              <a:rPr lang="ja-JP" altLang="en-US" sz="2000" u="sng">
                <a:solidFill>
                  <a:srgbClr val="0066CC"/>
                </a:solidFill>
              </a:rPr>
              <a:t>フィールドのカプセル化</a:t>
            </a:r>
          </a:p>
        </p:txBody>
      </p:sp>
      <p:sp>
        <p:nvSpPr>
          <p:cNvPr id="16393" name="Text Box 15"/>
          <p:cNvSpPr txBox="1">
            <a:spLocks noChangeArrowheads="1"/>
          </p:cNvSpPr>
          <p:nvPr/>
        </p:nvSpPr>
        <p:spPr bwMode="auto">
          <a:xfrm>
            <a:off x="6078538" y="1884349"/>
            <a:ext cx="2922587" cy="1016000"/>
          </a:xfrm>
          <a:prstGeom prst="rect">
            <a:avLst/>
          </a:prstGeom>
          <a:noFill/>
          <a:ln w="9525">
            <a:noFill/>
            <a:miter lim="800000"/>
            <a:headEnd/>
            <a:tailEnd/>
          </a:ln>
        </p:spPr>
        <p:txBody>
          <a:bodyPr>
            <a:spAutoFit/>
          </a:bodyPr>
          <a:lstStyle/>
          <a:p>
            <a:r>
              <a:rPr lang="ja-JP" altLang="en-US" sz="2000" b="0" dirty="0"/>
              <a:t>フィールドが所属するクラスに</a:t>
            </a:r>
            <a:r>
              <a:rPr lang="en-US" altLang="ja-JP" sz="2000" b="0" dirty="0"/>
              <a:t>getter</a:t>
            </a:r>
            <a:r>
              <a:rPr lang="ja-JP" altLang="en-US" sz="2000" b="0" dirty="0"/>
              <a:t>メソッドと</a:t>
            </a:r>
            <a:r>
              <a:rPr lang="en-US" altLang="ja-JP" sz="2000" b="0" dirty="0"/>
              <a:t>setter</a:t>
            </a:r>
            <a:r>
              <a:rPr lang="ja-JP" altLang="en-US" sz="2000" b="0" dirty="0"/>
              <a:t>メソッドを作成する</a:t>
            </a:r>
          </a:p>
        </p:txBody>
      </p:sp>
      <p:grpSp>
        <p:nvGrpSpPr>
          <p:cNvPr id="2" name="グループ化 23"/>
          <p:cNvGrpSpPr/>
          <p:nvPr/>
        </p:nvGrpSpPr>
        <p:grpSpPr>
          <a:xfrm>
            <a:off x="3214678" y="1455712"/>
            <a:ext cx="2735263" cy="3428998"/>
            <a:chOff x="461934" y="2000240"/>
            <a:chExt cx="2735263" cy="3428998"/>
          </a:xfrm>
        </p:grpSpPr>
        <p:sp>
          <p:nvSpPr>
            <p:cNvPr id="16388" name="Text Box 10"/>
            <p:cNvSpPr txBox="1">
              <a:spLocks noChangeArrowheads="1"/>
            </p:cNvSpPr>
            <p:nvPr/>
          </p:nvSpPr>
          <p:spPr bwMode="auto">
            <a:xfrm>
              <a:off x="500034" y="2000240"/>
              <a:ext cx="1733550" cy="400050"/>
            </a:xfrm>
            <a:prstGeom prst="rect">
              <a:avLst/>
            </a:prstGeom>
            <a:noFill/>
            <a:ln w="9525">
              <a:noFill/>
              <a:miter lim="800000"/>
              <a:headEnd/>
              <a:tailEnd/>
            </a:ln>
          </p:spPr>
          <p:txBody>
            <a:bodyPr wrap="none">
              <a:spAutoFit/>
            </a:bodyPr>
            <a:lstStyle/>
            <a:p>
              <a:r>
                <a:rPr lang="ja-JP" altLang="en-US" sz="2000" u="sng" dirty="0">
                  <a:solidFill>
                    <a:srgbClr val="0066CC"/>
                  </a:solidFill>
                </a:rPr>
                <a:t>修飾子の変更</a:t>
              </a:r>
            </a:p>
          </p:txBody>
        </p:sp>
        <p:sp>
          <p:nvSpPr>
            <p:cNvPr id="16391" name="Text Box 13"/>
            <p:cNvSpPr txBox="1">
              <a:spLocks noChangeArrowheads="1"/>
            </p:cNvSpPr>
            <p:nvPr/>
          </p:nvSpPr>
          <p:spPr bwMode="auto">
            <a:xfrm>
              <a:off x="461934" y="2455853"/>
              <a:ext cx="2663825" cy="707886"/>
            </a:xfrm>
            <a:prstGeom prst="rect">
              <a:avLst/>
            </a:prstGeom>
            <a:noFill/>
            <a:ln w="9525">
              <a:noFill/>
              <a:miter lim="800000"/>
              <a:headEnd/>
              <a:tailEnd/>
            </a:ln>
          </p:spPr>
          <p:txBody>
            <a:bodyPr>
              <a:spAutoFit/>
            </a:bodyPr>
            <a:lstStyle/>
            <a:p>
              <a:r>
                <a:rPr lang="ja-JP" altLang="en-US" sz="2000" b="0" dirty="0"/>
                <a:t>被参照メンバ</a:t>
              </a:r>
              <a:r>
                <a:rPr lang="ja-JP" altLang="en-US" sz="2000" b="0" dirty="0" smtClean="0"/>
                <a:t>の</a:t>
              </a:r>
              <a:r>
                <a:rPr lang="ja-JP" altLang="en-US" sz="2000" b="0" dirty="0"/>
                <a:t>修飾子を変更する</a:t>
              </a:r>
            </a:p>
          </p:txBody>
        </p:sp>
        <p:sp>
          <p:nvSpPr>
            <p:cNvPr id="16394" name="Rectangle 16"/>
            <p:cNvSpPr>
              <a:spLocks noChangeArrowheads="1"/>
            </p:cNvSpPr>
            <p:nvPr/>
          </p:nvSpPr>
          <p:spPr bwMode="auto">
            <a:xfrm>
              <a:off x="526993" y="3400413"/>
              <a:ext cx="2670204" cy="720725"/>
            </a:xfrm>
            <a:prstGeom prst="rect">
              <a:avLst/>
            </a:prstGeom>
            <a:solidFill>
              <a:schemeClr val="bg1"/>
            </a:solidFill>
            <a:ln w="9525">
              <a:solidFill>
                <a:schemeClr val="tx1"/>
              </a:solidFill>
              <a:miter lim="800000"/>
              <a:headEnd/>
              <a:tailEnd/>
            </a:ln>
          </p:spPr>
          <p:txBody>
            <a:bodyPr wrap="none" anchor="ctr"/>
            <a:lstStyle/>
            <a:p>
              <a:r>
                <a:rPr lang="en-US" altLang="ja-JP" dirty="0">
                  <a:solidFill>
                    <a:srgbClr val="FF0000"/>
                  </a:solidFill>
                </a:rPr>
                <a:t>private</a:t>
              </a:r>
              <a:r>
                <a:rPr lang="en-US" altLang="ja-JP" dirty="0"/>
                <a:t> </a:t>
              </a:r>
              <a:r>
                <a:rPr lang="en-US" altLang="ja-JP" dirty="0" smtClean="0"/>
                <a:t>Type </a:t>
              </a:r>
              <a:r>
                <a:rPr lang="en-US" altLang="ja-JP" dirty="0" err="1" smtClean="0"/>
                <a:t>memberA</a:t>
              </a:r>
              <a:r>
                <a:rPr lang="en-US" altLang="ja-JP" dirty="0" smtClean="0"/>
                <a:t> </a:t>
              </a:r>
              <a:r>
                <a:rPr lang="en-US" altLang="ja-JP" dirty="0"/>
                <a:t>;</a:t>
              </a:r>
            </a:p>
          </p:txBody>
        </p:sp>
        <p:sp>
          <p:nvSpPr>
            <p:cNvPr id="16395" name="Rectangle 17"/>
            <p:cNvSpPr>
              <a:spLocks noChangeArrowheads="1"/>
            </p:cNvSpPr>
            <p:nvPr/>
          </p:nvSpPr>
          <p:spPr bwMode="auto">
            <a:xfrm>
              <a:off x="526993" y="4708513"/>
              <a:ext cx="2670204" cy="720725"/>
            </a:xfrm>
            <a:prstGeom prst="rect">
              <a:avLst/>
            </a:prstGeom>
            <a:solidFill>
              <a:schemeClr val="bg1"/>
            </a:solidFill>
            <a:ln w="9525">
              <a:solidFill>
                <a:schemeClr val="tx1"/>
              </a:solidFill>
              <a:miter lim="800000"/>
              <a:headEnd/>
              <a:tailEnd/>
            </a:ln>
          </p:spPr>
          <p:txBody>
            <a:bodyPr wrap="none" anchor="ctr"/>
            <a:lstStyle/>
            <a:p>
              <a:r>
                <a:rPr lang="en-US" altLang="ja-JP" dirty="0">
                  <a:solidFill>
                    <a:srgbClr val="FF0000"/>
                  </a:solidFill>
                </a:rPr>
                <a:t>public</a:t>
              </a:r>
              <a:r>
                <a:rPr lang="en-US" altLang="ja-JP" dirty="0"/>
                <a:t> </a:t>
              </a:r>
              <a:r>
                <a:rPr lang="en-US" altLang="ja-JP" dirty="0" smtClean="0"/>
                <a:t>Type </a:t>
              </a:r>
              <a:r>
                <a:rPr lang="en-US" altLang="ja-JP" dirty="0" err="1" smtClean="0"/>
                <a:t>memberA</a:t>
              </a:r>
              <a:r>
                <a:rPr lang="en-US" altLang="ja-JP" dirty="0" smtClean="0"/>
                <a:t> </a:t>
              </a:r>
              <a:r>
                <a:rPr lang="en-US" altLang="ja-JP" dirty="0"/>
                <a:t>;</a:t>
              </a:r>
            </a:p>
          </p:txBody>
        </p:sp>
        <p:sp>
          <p:nvSpPr>
            <p:cNvPr id="16396" name="AutoShape 18"/>
            <p:cNvSpPr>
              <a:spLocks noChangeArrowheads="1"/>
            </p:cNvSpPr>
            <p:nvPr/>
          </p:nvSpPr>
          <p:spPr bwMode="auto">
            <a:xfrm>
              <a:off x="1319155" y="4276713"/>
              <a:ext cx="215900" cy="288925"/>
            </a:xfrm>
            <a:prstGeom prst="downArrow">
              <a:avLst>
                <a:gd name="adj1" fmla="val 50000"/>
                <a:gd name="adj2" fmla="val 33456"/>
              </a:avLst>
            </a:prstGeom>
            <a:solidFill>
              <a:srgbClr val="0033CC"/>
            </a:solidFill>
            <a:ln w="9525">
              <a:solidFill>
                <a:schemeClr val="tx1"/>
              </a:solidFill>
              <a:miter lim="800000"/>
              <a:headEnd/>
              <a:tailEnd/>
            </a:ln>
          </p:spPr>
          <p:txBody>
            <a:bodyPr vert="eaVert" wrap="none" anchor="ctr"/>
            <a:lstStyle/>
            <a:p>
              <a:endParaRPr lang="ja-JP" altLang="en-US"/>
            </a:p>
          </p:txBody>
        </p:sp>
      </p:grpSp>
      <p:grpSp>
        <p:nvGrpSpPr>
          <p:cNvPr id="3" name="グループ化 24"/>
          <p:cNvGrpSpPr/>
          <p:nvPr/>
        </p:nvGrpSpPr>
        <p:grpSpPr>
          <a:xfrm>
            <a:off x="263514" y="1460498"/>
            <a:ext cx="2879726" cy="3325824"/>
            <a:chOff x="3055937" y="1746250"/>
            <a:chExt cx="2879726" cy="3325824"/>
          </a:xfrm>
        </p:grpSpPr>
        <p:sp>
          <p:nvSpPr>
            <p:cNvPr id="16389" name="Text Box 11"/>
            <p:cNvSpPr txBox="1">
              <a:spLocks noChangeArrowheads="1"/>
            </p:cNvSpPr>
            <p:nvPr/>
          </p:nvSpPr>
          <p:spPr bwMode="auto">
            <a:xfrm>
              <a:off x="3127375" y="1746250"/>
              <a:ext cx="1625766" cy="400110"/>
            </a:xfrm>
            <a:prstGeom prst="rect">
              <a:avLst/>
            </a:prstGeom>
            <a:noFill/>
            <a:ln w="9525">
              <a:noFill/>
              <a:miter lim="800000"/>
              <a:headEnd/>
              <a:tailEnd/>
            </a:ln>
          </p:spPr>
          <p:txBody>
            <a:bodyPr wrap="none">
              <a:spAutoFit/>
            </a:bodyPr>
            <a:lstStyle/>
            <a:p>
              <a:r>
                <a:rPr lang="ja-JP" altLang="en-US" sz="2000" u="sng" dirty="0">
                  <a:solidFill>
                    <a:srgbClr val="0066CC"/>
                  </a:solidFill>
                </a:rPr>
                <a:t>メンバ</a:t>
              </a:r>
              <a:r>
                <a:rPr lang="ja-JP" altLang="en-US" sz="2000" u="sng" dirty="0" smtClean="0">
                  <a:solidFill>
                    <a:srgbClr val="0066CC"/>
                  </a:solidFill>
                </a:rPr>
                <a:t>の</a:t>
              </a:r>
              <a:r>
                <a:rPr lang="ja-JP" altLang="en-US" sz="2000" u="sng" dirty="0">
                  <a:solidFill>
                    <a:srgbClr val="0066CC"/>
                  </a:solidFill>
                </a:rPr>
                <a:t>移動</a:t>
              </a:r>
            </a:p>
          </p:txBody>
        </p:sp>
        <p:sp>
          <p:nvSpPr>
            <p:cNvPr id="16392" name="Text Box 14"/>
            <p:cNvSpPr txBox="1">
              <a:spLocks noChangeArrowheads="1"/>
            </p:cNvSpPr>
            <p:nvPr/>
          </p:nvSpPr>
          <p:spPr bwMode="auto">
            <a:xfrm>
              <a:off x="3127375" y="2198688"/>
              <a:ext cx="2808288" cy="707886"/>
            </a:xfrm>
            <a:prstGeom prst="rect">
              <a:avLst/>
            </a:prstGeom>
            <a:noFill/>
            <a:ln w="9525">
              <a:noFill/>
              <a:miter lim="800000"/>
              <a:headEnd/>
              <a:tailEnd/>
            </a:ln>
          </p:spPr>
          <p:txBody>
            <a:bodyPr>
              <a:spAutoFit/>
            </a:bodyPr>
            <a:lstStyle/>
            <a:p>
              <a:r>
                <a:rPr lang="ja-JP" altLang="en-US" sz="2000" b="0" dirty="0" smtClean="0"/>
                <a:t>移動先クラスへメンバを</a:t>
              </a:r>
              <a:endParaRPr lang="en-US" altLang="ja-JP" sz="2000" b="0" dirty="0" smtClean="0"/>
            </a:p>
            <a:p>
              <a:r>
                <a:rPr lang="ja-JP" altLang="en-US" sz="2000" b="0" dirty="0" smtClean="0"/>
                <a:t>移動</a:t>
              </a:r>
              <a:r>
                <a:rPr lang="ja-JP" altLang="en-US" sz="2000" b="0" dirty="0"/>
                <a:t>する</a:t>
              </a:r>
            </a:p>
          </p:txBody>
        </p:sp>
        <p:sp>
          <p:nvSpPr>
            <p:cNvPr id="16397" name="Rectangle 19"/>
            <p:cNvSpPr>
              <a:spLocks noChangeArrowheads="1"/>
            </p:cNvSpPr>
            <p:nvPr/>
          </p:nvSpPr>
          <p:spPr bwMode="auto">
            <a:xfrm>
              <a:off x="3198813" y="3325813"/>
              <a:ext cx="2379660" cy="1295400"/>
            </a:xfrm>
            <a:prstGeom prst="rect">
              <a:avLst/>
            </a:prstGeom>
            <a:solidFill>
              <a:schemeClr val="bg1"/>
            </a:solidFill>
            <a:ln w="9525">
              <a:solidFill>
                <a:schemeClr val="tx1"/>
              </a:solidFill>
              <a:miter lim="800000"/>
              <a:headEnd/>
              <a:tailEnd/>
            </a:ln>
          </p:spPr>
          <p:txBody>
            <a:bodyPr wrap="none" anchor="ctr"/>
            <a:lstStyle/>
            <a:p>
              <a:r>
                <a:rPr lang="en-US" altLang="ja-JP" sz="1600" dirty="0">
                  <a:solidFill>
                    <a:srgbClr val="FF0000"/>
                  </a:solidFill>
                </a:rPr>
                <a:t>class</a:t>
              </a:r>
              <a:r>
                <a:rPr lang="en-US" altLang="ja-JP" sz="1600" dirty="0"/>
                <a:t> A{</a:t>
              </a:r>
            </a:p>
            <a:p>
              <a:r>
                <a:rPr lang="en-US" altLang="ja-JP" sz="1600" dirty="0">
                  <a:solidFill>
                    <a:srgbClr val="FF0000"/>
                  </a:solidFill>
                </a:rPr>
                <a:t>private</a:t>
              </a:r>
              <a:r>
                <a:rPr lang="en-US" altLang="ja-JP" sz="1600" dirty="0"/>
                <a:t> </a:t>
              </a:r>
              <a:r>
                <a:rPr lang="en-US" altLang="ja-JP" sz="1600" dirty="0" smtClean="0"/>
                <a:t>Type </a:t>
              </a:r>
              <a:r>
                <a:rPr lang="en-US" altLang="ja-JP" sz="1600" dirty="0" err="1" smtClean="0"/>
                <a:t>memberA</a:t>
              </a:r>
              <a:r>
                <a:rPr lang="en-US" altLang="ja-JP" sz="1600" dirty="0" smtClean="0"/>
                <a:t> </a:t>
              </a:r>
              <a:r>
                <a:rPr lang="en-US" altLang="ja-JP" sz="1600" dirty="0"/>
                <a:t>;</a:t>
              </a:r>
            </a:p>
            <a:p>
              <a:r>
                <a:rPr lang="en-US" altLang="ja-JP" sz="1600" dirty="0"/>
                <a:t>…</a:t>
              </a:r>
            </a:p>
            <a:p>
              <a:r>
                <a:rPr lang="en-US" altLang="ja-JP" sz="1600" dirty="0"/>
                <a:t>} ;</a:t>
              </a:r>
            </a:p>
          </p:txBody>
        </p:sp>
        <p:sp>
          <p:nvSpPr>
            <p:cNvPr id="16398" name="Rectangle 20"/>
            <p:cNvSpPr>
              <a:spLocks noChangeArrowheads="1"/>
            </p:cNvSpPr>
            <p:nvPr/>
          </p:nvSpPr>
          <p:spPr bwMode="auto">
            <a:xfrm>
              <a:off x="4137025" y="4130675"/>
              <a:ext cx="1717675" cy="941399"/>
            </a:xfrm>
            <a:prstGeom prst="rect">
              <a:avLst/>
            </a:prstGeom>
            <a:solidFill>
              <a:schemeClr val="bg1"/>
            </a:solidFill>
            <a:ln w="9525">
              <a:solidFill>
                <a:schemeClr val="tx1"/>
              </a:solidFill>
              <a:miter lim="800000"/>
              <a:headEnd/>
              <a:tailEnd/>
            </a:ln>
          </p:spPr>
          <p:txBody>
            <a:bodyPr wrap="none" anchor="ctr"/>
            <a:lstStyle/>
            <a:p>
              <a:r>
                <a:rPr lang="en-US" altLang="ja-JP" sz="1600" dirty="0">
                  <a:solidFill>
                    <a:srgbClr val="FF0000"/>
                  </a:solidFill>
                </a:rPr>
                <a:t>class</a:t>
              </a:r>
              <a:r>
                <a:rPr lang="en-US" altLang="ja-JP" sz="1600" dirty="0"/>
                <a:t> B{</a:t>
              </a:r>
            </a:p>
            <a:p>
              <a:r>
                <a:rPr lang="en-US" altLang="ja-JP" sz="1600" dirty="0"/>
                <a:t>    </a:t>
              </a:r>
            </a:p>
            <a:p>
              <a:r>
                <a:rPr lang="en-US" altLang="ja-JP" sz="1600" dirty="0" smtClean="0"/>
                <a:t>} </a:t>
              </a:r>
              <a:r>
                <a:rPr lang="en-US" altLang="ja-JP" sz="1600" dirty="0"/>
                <a:t>;</a:t>
              </a:r>
            </a:p>
          </p:txBody>
        </p:sp>
        <p:sp>
          <p:nvSpPr>
            <p:cNvPr id="16399" name="Rectangle 21"/>
            <p:cNvSpPr>
              <a:spLocks noChangeArrowheads="1"/>
            </p:cNvSpPr>
            <p:nvPr/>
          </p:nvSpPr>
          <p:spPr bwMode="auto">
            <a:xfrm>
              <a:off x="3055937" y="3770313"/>
              <a:ext cx="2665411" cy="288925"/>
            </a:xfrm>
            <a:prstGeom prst="rect">
              <a:avLst/>
            </a:prstGeom>
            <a:noFill/>
            <a:ln w="25400">
              <a:solidFill>
                <a:srgbClr val="0033CC"/>
              </a:solidFill>
              <a:miter lim="800000"/>
              <a:headEnd/>
              <a:tailEnd/>
            </a:ln>
          </p:spPr>
          <p:txBody>
            <a:bodyPr wrap="none" anchor="ctr"/>
            <a:lstStyle/>
            <a:p>
              <a:endParaRPr lang="ja-JP" altLang="en-US"/>
            </a:p>
          </p:txBody>
        </p:sp>
        <p:sp>
          <p:nvSpPr>
            <p:cNvPr id="16400" name="Line 24"/>
            <p:cNvSpPr>
              <a:spLocks noChangeShapeType="1"/>
            </p:cNvSpPr>
            <p:nvPr/>
          </p:nvSpPr>
          <p:spPr bwMode="auto">
            <a:xfrm>
              <a:off x="3848100" y="4130675"/>
              <a:ext cx="504825" cy="431800"/>
            </a:xfrm>
            <a:prstGeom prst="line">
              <a:avLst/>
            </a:prstGeom>
            <a:noFill/>
            <a:ln w="38100">
              <a:solidFill>
                <a:srgbClr val="0033CC"/>
              </a:solidFill>
              <a:round/>
              <a:headEnd/>
              <a:tailEnd type="triangle" w="med" len="med"/>
            </a:ln>
          </p:spPr>
          <p:txBody>
            <a:bodyPr/>
            <a:lstStyle/>
            <a:p>
              <a:endParaRPr lang="ja-JP" altLang="en-US"/>
            </a:p>
          </p:txBody>
        </p:sp>
      </p:grpSp>
      <p:sp>
        <p:nvSpPr>
          <p:cNvPr id="16401" name="Rectangle 25"/>
          <p:cNvSpPr>
            <a:spLocks noChangeArrowheads="1"/>
          </p:cNvSpPr>
          <p:nvPr/>
        </p:nvSpPr>
        <p:spPr bwMode="auto">
          <a:xfrm>
            <a:off x="6376988" y="2955910"/>
            <a:ext cx="2409854" cy="2643206"/>
          </a:xfrm>
          <a:prstGeom prst="rect">
            <a:avLst/>
          </a:prstGeom>
          <a:solidFill>
            <a:schemeClr val="bg1"/>
          </a:solidFill>
          <a:ln w="9525">
            <a:solidFill>
              <a:schemeClr val="tx1"/>
            </a:solidFill>
            <a:miter lim="800000"/>
            <a:headEnd/>
            <a:tailEnd/>
          </a:ln>
        </p:spPr>
        <p:txBody>
          <a:bodyPr wrap="none" anchor="ctr"/>
          <a:lstStyle/>
          <a:p>
            <a:r>
              <a:rPr lang="en-US" altLang="ja-JP" sz="1400" dirty="0">
                <a:solidFill>
                  <a:srgbClr val="FF0000"/>
                </a:solidFill>
              </a:rPr>
              <a:t>class</a:t>
            </a:r>
            <a:r>
              <a:rPr lang="en-US" altLang="ja-JP" sz="1400" dirty="0"/>
              <a:t> A{</a:t>
            </a:r>
          </a:p>
          <a:p>
            <a:r>
              <a:rPr lang="en-US" altLang="ja-JP" sz="1400" dirty="0">
                <a:solidFill>
                  <a:srgbClr val="FF0000"/>
                </a:solidFill>
              </a:rPr>
              <a:t>private</a:t>
            </a:r>
            <a:r>
              <a:rPr lang="en-US" altLang="ja-JP" sz="1400" dirty="0"/>
              <a:t> </a:t>
            </a:r>
            <a:r>
              <a:rPr lang="en-US" altLang="ja-JP" sz="1400" dirty="0" smtClean="0"/>
              <a:t>Type </a:t>
            </a:r>
            <a:r>
              <a:rPr lang="en-US" altLang="ja-JP" sz="1400" dirty="0" err="1" smtClean="0"/>
              <a:t>memberA</a:t>
            </a:r>
            <a:r>
              <a:rPr lang="en-US" altLang="ja-JP" sz="1400" dirty="0" smtClean="0"/>
              <a:t> </a:t>
            </a:r>
            <a:r>
              <a:rPr lang="en-US" altLang="ja-JP" sz="1400" dirty="0"/>
              <a:t>;</a:t>
            </a:r>
          </a:p>
          <a:p>
            <a:endParaRPr lang="en-US" altLang="ja-JP" sz="1400" dirty="0"/>
          </a:p>
          <a:p>
            <a:endParaRPr lang="en-US" altLang="ja-JP" sz="1400" dirty="0"/>
          </a:p>
          <a:p>
            <a:endParaRPr lang="en-US" altLang="ja-JP" sz="1400" dirty="0" smtClean="0"/>
          </a:p>
          <a:p>
            <a:endParaRPr lang="en-US" altLang="ja-JP" sz="1400" dirty="0"/>
          </a:p>
          <a:p>
            <a:endParaRPr lang="en-US" altLang="ja-JP" sz="1400" dirty="0"/>
          </a:p>
          <a:p>
            <a:endParaRPr lang="en-US" altLang="ja-JP" sz="1400" dirty="0"/>
          </a:p>
          <a:p>
            <a:endParaRPr lang="en-US" altLang="ja-JP" sz="1400" dirty="0"/>
          </a:p>
          <a:p>
            <a:endParaRPr lang="en-US" altLang="ja-JP" sz="1400" dirty="0"/>
          </a:p>
          <a:p>
            <a:r>
              <a:rPr lang="en-US" altLang="ja-JP" sz="1400" dirty="0"/>
              <a:t>} </a:t>
            </a:r>
          </a:p>
        </p:txBody>
      </p:sp>
      <p:sp>
        <p:nvSpPr>
          <p:cNvPr id="16402" name="Text Box 26"/>
          <p:cNvSpPr txBox="1">
            <a:spLocks noChangeArrowheads="1"/>
          </p:cNvSpPr>
          <p:nvPr/>
        </p:nvSpPr>
        <p:spPr bwMode="auto">
          <a:xfrm>
            <a:off x="6448426" y="3598852"/>
            <a:ext cx="2266978" cy="1600438"/>
          </a:xfrm>
          <a:prstGeom prst="rect">
            <a:avLst/>
          </a:prstGeom>
          <a:solidFill>
            <a:schemeClr val="bg1"/>
          </a:solidFill>
          <a:ln w="9525">
            <a:noFill/>
            <a:miter lim="800000"/>
            <a:headEnd/>
            <a:tailEnd/>
          </a:ln>
        </p:spPr>
        <p:txBody>
          <a:bodyPr wrap="square">
            <a:spAutoFit/>
          </a:bodyPr>
          <a:lstStyle/>
          <a:p>
            <a:r>
              <a:rPr lang="en-US" altLang="ja-JP" sz="1400" dirty="0">
                <a:solidFill>
                  <a:srgbClr val="FF0000"/>
                </a:solidFill>
              </a:rPr>
              <a:t>public</a:t>
            </a:r>
            <a:r>
              <a:rPr lang="en-US" altLang="ja-JP" sz="1400" dirty="0"/>
              <a:t> </a:t>
            </a:r>
            <a:r>
              <a:rPr lang="en-US" altLang="ja-JP" sz="1400" dirty="0" smtClean="0"/>
              <a:t>void     </a:t>
            </a:r>
          </a:p>
          <a:p>
            <a:r>
              <a:rPr lang="en-US" altLang="ja-JP" sz="1400" dirty="0"/>
              <a:t> </a:t>
            </a:r>
            <a:r>
              <a:rPr lang="en-US" altLang="ja-JP" sz="1400" dirty="0" smtClean="0"/>
              <a:t>set(Type t) </a:t>
            </a:r>
            <a:r>
              <a:rPr lang="en-US" altLang="ja-JP" sz="1400" dirty="0"/>
              <a:t>{</a:t>
            </a:r>
          </a:p>
          <a:p>
            <a:r>
              <a:rPr lang="en-US" altLang="ja-JP" sz="1400" dirty="0"/>
              <a:t>    </a:t>
            </a:r>
            <a:r>
              <a:rPr lang="en-US" altLang="ja-JP" sz="1400" dirty="0" err="1" smtClean="0"/>
              <a:t>memberA</a:t>
            </a:r>
            <a:r>
              <a:rPr lang="en-US" altLang="ja-JP" sz="1400" dirty="0" smtClean="0"/>
              <a:t> </a:t>
            </a:r>
            <a:r>
              <a:rPr lang="en-US" altLang="ja-JP" sz="1400" dirty="0"/>
              <a:t>= </a:t>
            </a:r>
            <a:r>
              <a:rPr lang="en-US" altLang="ja-JP" sz="1400" dirty="0" smtClean="0"/>
              <a:t>t;</a:t>
            </a:r>
            <a:endParaRPr lang="en-US" altLang="ja-JP" sz="1400" dirty="0"/>
          </a:p>
          <a:p>
            <a:r>
              <a:rPr lang="en-US" altLang="ja-JP" sz="1400" dirty="0"/>
              <a:t>}</a:t>
            </a:r>
          </a:p>
          <a:p>
            <a:r>
              <a:rPr lang="en-US" altLang="ja-JP" sz="1400" dirty="0">
                <a:solidFill>
                  <a:srgbClr val="FF0000"/>
                </a:solidFill>
              </a:rPr>
              <a:t>public</a:t>
            </a:r>
            <a:r>
              <a:rPr lang="en-US" altLang="ja-JP" sz="1400" dirty="0"/>
              <a:t>  </a:t>
            </a:r>
            <a:r>
              <a:rPr lang="en-US" altLang="ja-JP" sz="1400" dirty="0" smtClean="0"/>
              <a:t>Type get( ) </a:t>
            </a:r>
            <a:r>
              <a:rPr lang="en-US" altLang="ja-JP" sz="1400" dirty="0"/>
              <a:t>{</a:t>
            </a:r>
          </a:p>
          <a:p>
            <a:r>
              <a:rPr lang="en-US" altLang="ja-JP" sz="1400" dirty="0"/>
              <a:t>    return </a:t>
            </a:r>
            <a:r>
              <a:rPr lang="en-US" altLang="ja-JP" sz="1400" dirty="0" err="1" smtClean="0"/>
              <a:t>memberA</a:t>
            </a:r>
            <a:r>
              <a:rPr lang="en-US" altLang="ja-JP" sz="1400" dirty="0" smtClean="0"/>
              <a:t>;</a:t>
            </a:r>
            <a:endParaRPr lang="en-US" altLang="ja-JP" sz="1400" dirty="0"/>
          </a:p>
          <a:p>
            <a:r>
              <a:rPr lang="en-US" altLang="ja-JP" sz="1400" dirty="0"/>
              <a:t>}</a:t>
            </a:r>
          </a:p>
        </p:txBody>
      </p:sp>
      <p:sp>
        <p:nvSpPr>
          <p:cNvPr id="16403" name="Rectangle 27"/>
          <p:cNvSpPr>
            <a:spLocks noChangeArrowheads="1"/>
          </p:cNvSpPr>
          <p:nvPr/>
        </p:nvSpPr>
        <p:spPr bwMode="auto">
          <a:xfrm>
            <a:off x="6286512" y="3659187"/>
            <a:ext cx="2571768" cy="1511301"/>
          </a:xfrm>
          <a:prstGeom prst="rect">
            <a:avLst/>
          </a:prstGeom>
          <a:noFill/>
          <a:ln w="25400">
            <a:solidFill>
              <a:srgbClr val="0033CC"/>
            </a:solidFill>
            <a:miter lim="800000"/>
            <a:headEnd/>
            <a:tailEnd/>
          </a:ln>
        </p:spPr>
        <p:txBody>
          <a:bodyPr wrap="none" anchor="ctr"/>
          <a:lstStyle/>
          <a:p>
            <a:endParaRPr lang="ja-JP" altLang="en-US"/>
          </a:p>
        </p:txBody>
      </p:sp>
      <p:sp>
        <p:nvSpPr>
          <p:cNvPr id="16404" name="Text Box 10"/>
          <p:cNvSpPr txBox="1">
            <a:spLocks noChangeArrowheads="1"/>
          </p:cNvSpPr>
          <p:nvPr/>
        </p:nvSpPr>
        <p:spPr bwMode="auto">
          <a:xfrm>
            <a:off x="928688" y="5643578"/>
            <a:ext cx="7380287" cy="523875"/>
          </a:xfrm>
          <a:prstGeom prst="rect">
            <a:avLst/>
          </a:prstGeom>
          <a:noFill/>
          <a:ln w="9525">
            <a:noFill/>
            <a:miter lim="800000"/>
            <a:headEnd/>
            <a:tailEnd/>
          </a:ln>
        </p:spPr>
        <p:txBody>
          <a:bodyPr wrap="none">
            <a:spAutoFit/>
          </a:bodyPr>
          <a:lstStyle/>
          <a:p>
            <a:r>
              <a:rPr lang="ja-JP" altLang="en-US" sz="2800" b="0" dirty="0">
                <a:solidFill>
                  <a:srgbClr val="0066CC"/>
                </a:solidFill>
              </a:rPr>
              <a:t>コンパイルエラーが存在するソースコードに適用</a:t>
            </a:r>
          </a:p>
        </p:txBody>
      </p:sp>
      <p:sp>
        <p:nvSpPr>
          <p:cNvPr id="21" name="日付プレースホルダ 20"/>
          <p:cNvSpPr>
            <a:spLocks noGrp="1"/>
          </p:cNvSpPr>
          <p:nvPr>
            <p:ph type="dt" sz="quarter" idx="10"/>
          </p:nvPr>
        </p:nvSpPr>
        <p:spPr/>
        <p:txBody>
          <a:bodyPr/>
          <a:lstStyle/>
          <a:p>
            <a:pPr>
              <a:defRPr/>
            </a:pPr>
            <a:endParaRPr lang="en-US" altLang="ja-JP"/>
          </a:p>
        </p:txBody>
      </p:sp>
      <p:sp>
        <p:nvSpPr>
          <p:cNvPr id="22" name="スライド番号プレースホルダ 21"/>
          <p:cNvSpPr>
            <a:spLocks noGrp="1"/>
          </p:cNvSpPr>
          <p:nvPr>
            <p:ph type="sldNum" sz="quarter" idx="12"/>
          </p:nvPr>
        </p:nvSpPr>
        <p:spPr/>
        <p:txBody>
          <a:bodyPr/>
          <a:lstStyle/>
          <a:p>
            <a:pPr>
              <a:defRPr/>
            </a:pPr>
            <a:fld id="{77876936-1A00-446D-AA98-C7B1B82E5E41}" type="slidenum">
              <a:rPr lang="en-US" altLang="ja-JP"/>
              <a:pPr>
                <a:defRPr/>
              </a:pPr>
              <a:t>7</a:t>
            </a:fld>
            <a:endParaRPr lang="en-US" altLang="ja-JP"/>
          </a:p>
        </p:txBody>
      </p:sp>
      <p:sp>
        <p:nvSpPr>
          <p:cNvPr id="16407" name="フッター プレースホルダ 22"/>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r>
              <a:rPr lang="en-US" altLang="ja-JP"/>
              <a:t>Software Engineering Laboratory,  Department of Computer Science,  Graduate School of Information Science and Technology,  Osaka University</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14282" y="214290"/>
            <a:ext cx="8715436" cy="785818"/>
          </a:xfrm>
        </p:spPr>
        <p:txBody>
          <a:bodyPr/>
          <a:lstStyle/>
          <a:p>
            <a:r>
              <a:rPr lang="ja-JP" altLang="en-US" dirty="0" smtClean="0"/>
              <a:t>コンパイルエラーを解決する編集例</a:t>
            </a:r>
            <a:endParaRPr kumimoji="1" lang="ja-JP" altLang="en-US" dirty="0"/>
          </a:p>
        </p:txBody>
      </p:sp>
      <p:sp>
        <p:nvSpPr>
          <p:cNvPr id="4" name="日付プレースホルダ 3"/>
          <p:cNvSpPr>
            <a:spLocks noGrp="1"/>
          </p:cNvSpPr>
          <p:nvPr>
            <p:ph type="dt" sz="half" idx="10"/>
          </p:nvPr>
        </p:nvSpPr>
        <p:spPr/>
        <p:txBody>
          <a:bodyPr/>
          <a:lstStyle/>
          <a:p>
            <a:pPr>
              <a:defRPr/>
            </a:pPr>
            <a:endParaRPr lang="en-US" altLang="ja-JP"/>
          </a:p>
        </p:txBody>
      </p:sp>
      <p:sp>
        <p:nvSpPr>
          <p:cNvPr id="5" name="フッター プレースホルダ 4"/>
          <p:cNvSpPr>
            <a:spLocks noGrp="1"/>
          </p:cNvSpPr>
          <p:nvPr>
            <p:ph type="ftr" sz="quarter" idx="11"/>
          </p:nvPr>
        </p:nvSpPr>
        <p:spPr/>
        <p:txBody>
          <a:bodyPr/>
          <a:lstStyle/>
          <a:p>
            <a:pPr>
              <a:defRPr/>
            </a:pPr>
            <a:r>
              <a:rPr lang="en-US" altLang="ja-JP" smtClean="0"/>
              <a:t>Software Engineering Laboratory,  Department of Computer Science,  Graduate School of Information Science and Technology,  Osaka University</a:t>
            </a:r>
            <a:endParaRPr lang="en-US" altLang="ja-JP"/>
          </a:p>
        </p:txBody>
      </p:sp>
      <p:sp>
        <p:nvSpPr>
          <p:cNvPr id="6" name="スライド番号プレースホルダ 5"/>
          <p:cNvSpPr>
            <a:spLocks noGrp="1"/>
          </p:cNvSpPr>
          <p:nvPr>
            <p:ph type="sldNum" sz="quarter" idx="12"/>
          </p:nvPr>
        </p:nvSpPr>
        <p:spPr/>
        <p:txBody>
          <a:bodyPr/>
          <a:lstStyle/>
          <a:p>
            <a:pPr>
              <a:defRPr/>
            </a:pPr>
            <a:fld id="{F75AE337-AA5C-43CC-8B1C-9F394A085CEF}" type="slidenum">
              <a:rPr lang="en-US" altLang="ja-JP" smtClean="0"/>
              <a:pPr>
                <a:defRPr/>
              </a:pPr>
              <a:t>8</a:t>
            </a:fld>
            <a:endParaRPr lang="en-US" altLang="ja-JP"/>
          </a:p>
        </p:txBody>
      </p:sp>
      <p:grpSp>
        <p:nvGrpSpPr>
          <p:cNvPr id="24" name="グループ化 23"/>
          <p:cNvGrpSpPr/>
          <p:nvPr/>
        </p:nvGrpSpPr>
        <p:grpSpPr>
          <a:xfrm>
            <a:off x="357158" y="1000108"/>
            <a:ext cx="2928958" cy="4891093"/>
            <a:chOff x="357158" y="1323989"/>
            <a:chExt cx="3357586" cy="4891093"/>
          </a:xfrm>
        </p:grpSpPr>
        <p:grpSp>
          <p:nvGrpSpPr>
            <p:cNvPr id="15" name="グループ化 14"/>
            <p:cNvGrpSpPr/>
            <p:nvPr/>
          </p:nvGrpSpPr>
          <p:grpSpPr>
            <a:xfrm>
              <a:off x="357158" y="1323989"/>
              <a:ext cx="3357586" cy="4891093"/>
              <a:chOff x="5500694" y="1214422"/>
              <a:chExt cx="3357586" cy="4891093"/>
            </a:xfrm>
          </p:grpSpPr>
          <p:sp>
            <p:nvSpPr>
              <p:cNvPr id="16" name="Rectangle 7"/>
              <p:cNvSpPr>
                <a:spLocks noChangeArrowheads="1"/>
              </p:cNvSpPr>
              <p:nvPr/>
            </p:nvSpPr>
            <p:spPr bwMode="auto">
              <a:xfrm>
                <a:off x="5500694" y="1214422"/>
                <a:ext cx="3357586" cy="4891093"/>
              </a:xfrm>
              <a:prstGeom prst="rect">
                <a:avLst/>
              </a:prstGeom>
              <a:noFill/>
              <a:ln w="9525">
                <a:solidFill>
                  <a:schemeClr val="tx1"/>
                </a:solidFill>
                <a:miter lim="800000"/>
                <a:headEnd/>
                <a:tailEnd/>
              </a:ln>
            </p:spPr>
            <p:txBody>
              <a:bodyPr wrap="none" anchor="ctr"/>
              <a:lstStyle/>
              <a:p>
                <a:r>
                  <a:rPr lang="en-US" altLang="ja-JP" dirty="0"/>
                  <a:t>class </a:t>
                </a:r>
                <a:r>
                  <a:rPr lang="en-US" altLang="ja-JP" dirty="0" smtClean="0"/>
                  <a:t>Customer </a:t>
                </a:r>
                <a:r>
                  <a:rPr lang="en-US" altLang="ja-JP" dirty="0"/>
                  <a:t>{</a:t>
                </a:r>
              </a:p>
              <a:p>
                <a:r>
                  <a:rPr lang="en-US" altLang="ja-JP" dirty="0"/>
                  <a:t>  </a:t>
                </a:r>
                <a:r>
                  <a:rPr lang="en-US" altLang="ja-JP" dirty="0">
                    <a:solidFill>
                      <a:srgbClr val="FF0000"/>
                    </a:solidFill>
                  </a:rPr>
                  <a:t>private</a:t>
                </a:r>
                <a:r>
                  <a:rPr lang="en-US" altLang="ja-JP" dirty="0"/>
                  <a:t> </a:t>
                </a:r>
                <a:r>
                  <a:rPr lang="en-US" altLang="ja-JP" dirty="0" smtClean="0"/>
                  <a:t>List </a:t>
                </a:r>
                <a:r>
                  <a:rPr lang="en-US" altLang="ja-JP" dirty="0" err="1" smtClean="0"/>
                  <a:t>mList</a:t>
                </a:r>
                <a:r>
                  <a:rPr lang="en-US" altLang="ja-JP" dirty="0" smtClean="0"/>
                  <a:t> </a:t>
                </a:r>
                <a:r>
                  <a:rPr lang="en-US" altLang="ja-JP" dirty="0"/>
                  <a:t>;</a:t>
                </a:r>
              </a:p>
              <a:p>
                <a:r>
                  <a:rPr lang="en-US" altLang="ja-JP" dirty="0" smtClean="0"/>
                  <a:t> </a:t>
                </a:r>
                <a:endParaRPr lang="en-US" altLang="ja-JP" dirty="0"/>
              </a:p>
              <a:p>
                <a:r>
                  <a:rPr lang="en-US" altLang="ja-JP" dirty="0" smtClean="0"/>
                  <a:t>  public </a:t>
                </a:r>
                <a:r>
                  <a:rPr lang="en-US" altLang="ja-JP" dirty="0" err="1" smtClean="0"/>
                  <a:t>int</a:t>
                </a:r>
                <a:r>
                  <a:rPr lang="en-US" altLang="ja-JP" dirty="0" smtClean="0"/>
                  <a:t> count( ){</a:t>
                </a:r>
              </a:p>
              <a:p>
                <a:r>
                  <a:rPr lang="en-US" altLang="ja-JP" dirty="0" smtClean="0"/>
                  <a:t>    …</a:t>
                </a:r>
                <a:endParaRPr lang="en-US" altLang="ja-JP" dirty="0"/>
              </a:p>
              <a:p>
                <a:r>
                  <a:rPr lang="en-US" altLang="ja-JP" dirty="0" smtClean="0"/>
                  <a:t>    </a:t>
                </a:r>
                <a:r>
                  <a:rPr lang="en-US" altLang="ja-JP" dirty="0" err="1" smtClean="0"/>
                  <a:t>mList.length</a:t>
                </a:r>
                <a:r>
                  <a:rPr lang="en-US" altLang="ja-JP" dirty="0" smtClean="0"/>
                  <a:t>( );</a:t>
                </a:r>
              </a:p>
              <a:p>
                <a:r>
                  <a:rPr lang="en-US" altLang="ja-JP" dirty="0"/>
                  <a:t> </a:t>
                </a:r>
                <a:r>
                  <a:rPr lang="en-US" altLang="ja-JP" dirty="0" smtClean="0"/>
                  <a:t>   …</a:t>
                </a:r>
                <a:endParaRPr lang="en-US" altLang="ja-JP" dirty="0"/>
              </a:p>
              <a:p>
                <a:r>
                  <a:rPr lang="en-US" altLang="ja-JP" dirty="0" smtClean="0"/>
                  <a:t>  }</a:t>
                </a:r>
                <a:endParaRPr lang="en-US" altLang="ja-JP" dirty="0"/>
              </a:p>
              <a:p>
                <a:r>
                  <a:rPr lang="ja-JP" altLang="en-US" dirty="0" smtClean="0">
                    <a:solidFill>
                      <a:srgbClr val="800080"/>
                    </a:solidFill>
                  </a:rPr>
                  <a:t>  </a:t>
                </a:r>
                <a:r>
                  <a:rPr lang="en-US" altLang="ja-JP" dirty="0" smtClean="0"/>
                  <a:t>public</a:t>
                </a:r>
                <a:r>
                  <a:rPr lang="en-US" altLang="ja-JP" dirty="0" smtClean="0">
                    <a:solidFill>
                      <a:srgbClr val="800080"/>
                    </a:solidFill>
                  </a:rPr>
                  <a:t> </a:t>
                </a:r>
                <a:r>
                  <a:rPr lang="en-US" altLang="ja-JP" dirty="0" smtClean="0"/>
                  <a:t>void</a:t>
                </a:r>
                <a:r>
                  <a:rPr lang="en-US" altLang="ja-JP" dirty="0" smtClean="0">
                    <a:solidFill>
                      <a:srgbClr val="800080"/>
                    </a:solidFill>
                  </a:rPr>
                  <a:t> </a:t>
                </a:r>
                <a:r>
                  <a:rPr lang="en-US" altLang="ja-JP" dirty="0" smtClean="0"/>
                  <a:t>print( </a:t>
                </a:r>
                <a:r>
                  <a:rPr lang="en-US" altLang="ja-JP" dirty="0"/>
                  <a:t>) {</a:t>
                </a:r>
              </a:p>
              <a:p>
                <a:r>
                  <a:rPr lang="en-US" altLang="ja-JP" dirty="0">
                    <a:solidFill>
                      <a:srgbClr val="800080"/>
                    </a:solidFill>
                  </a:rPr>
                  <a:t>     </a:t>
                </a:r>
                <a:r>
                  <a:rPr lang="en-US" altLang="ja-JP" dirty="0" smtClean="0"/>
                  <a:t>…</a:t>
                </a:r>
                <a:r>
                  <a:rPr lang="en-US" altLang="ja-JP" dirty="0" smtClean="0">
                    <a:solidFill>
                      <a:srgbClr val="800080"/>
                    </a:solidFill>
                  </a:rPr>
                  <a:t>    </a:t>
                </a:r>
              </a:p>
              <a:p>
                <a:r>
                  <a:rPr lang="en-US" altLang="ja-JP" dirty="0">
                    <a:solidFill>
                      <a:srgbClr val="800080"/>
                    </a:solidFill>
                  </a:rPr>
                  <a:t> </a:t>
                </a:r>
                <a:r>
                  <a:rPr lang="en-US" altLang="ja-JP" dirty="0" smtClean="0">
                    <a:solidFill>
                      <a:srgbClr val="800080"/>
                    </a:solidFill>
                  </a:rPr>
                  <a:t>    </a:t>
                </a:r>
                <a:r>
                  <a:rPr lang="en-US" altLang="ja-JP" dirty="0" err="1" smtClean="0"/>
                  <a:t>mList</a:t>
                </a:r>
                <a:r>
                  <a:rPr lang="en-US" altLang="ja-JP" dirty="0" smtClean="0"/>
                  <a:t>[</a:t>
                </a:r>
                <a:r>
                  <a:rPr lang="en-US" altLang="ja-JP" dirty="0" err="1" smtClean="0"/>
                  <a:t>i</a:t>
                </a:r>
                <a:r>
                  <a:rPr lang="en-US" altLang="ja-JP" dirty="0" smtClean="0"/>
                  <a:t>].</a:t>
                </a:r>
                <a:r>
                  <a:rPr lang="en-US" altLang="ja-JP" dirty="0" err="1" smtClean="0"/>
                  <a:t>getName</a:t>
                </a:r>
                <a:r>
                  <a:rPr lang="en-US" altLang="ja-JP" dirty="0" smtClean="0"/>
                  <a:t>( );</a:t>
                </a:r>
              </a:p>
              <a:p>
                <a:r>
                  <a:rPr lang="en-US" altLang="ja-JP" dirty="0"/>
                  <a:t> </a:t>
                </a:r>
                <a:r>
                  <a:rPr lang="en-US" altLang="ja-JP" dirty="0" smtClean="0"/>
                  <a:t>    …</a:t>
                </a:r>
                <a:endParaRPr lang="en-US" altLang="ja-JP" dirty="0"/>
              </a:p>
              <a:p>
                <a:r>
                  <a:rPr lang="en-US" altLang="ja-JP" dirty="0">
                    <a:solidFill>
                      <a:srgbClr val="800080"/>
                    </a:solidFill>
                  </a:rPr>
                  <a:t>  </a:t>
                </a:r>
                <a:r>
                  <a:rPr lang="en-US" altLang="ja-JP" dirty="0" smtClean="0"/>
                  <a:t>}</a:t>
                </a:r>
                <a:endParaRPr lang="en-US" altLang="ja-JP" dirty="0"/>
              </a:p>
              <a:p>
                <a:r>
                  <a:rPr lang="en-US" altLang="ja-JP" dirty="0" smtClean="0"/>
                  <a:t>}</a:t>
                </a:r>
              </a:p>
              <a:p>
                <a:r>
                  <a:rPr lang="en-US" altLang="ja-JP" dirty="0" smtClean="0"/>
                  <a:t>class Rental{</a:t>
                </a:r>
                <a:br>
                  <a:rPr lang="en-US" altLang="ja-JP" dirty="0" smtClean="0"/>
                </a:br>
                <a:r>
                  <a:rPr lang="en-US" altLang="ja-JP" dirty="0" smtClean="0"/>
                  <a:t>   </a:t>
                </a:r>
              </a:p>
              <a:p>
                <a:r>
                  <a:rPr lang="en-US" altLang="ja-JP" dirty="0" smtClean="0"/>
                  <a:t>}  </a:t>
                </a:r>
                <a:endParaRPr lang="en-US" altLang="ja-JP" dirty="0"/>
              </a:p>
            </p:txBody>
          </p:sp>
          <p:sp>
            <p:nvSpPr>
              <p:cNvPr id="17" name="角丸四角形 39"/>
              <p:cNvSpPr>
                <a:spLocks noChangeArrowheads="1"/>
              </p:cNvSpPr>
              <p:nvPr/>
            </p:nvSpPr>
            <p:spPr bwMode="auto">
              <a:xfrm>
                <a:off x="5786446" y="2714670"/>
                <a:ext cx="2071702" cy="357140"/>
              </a:xfrm>
              <a:prstGeom prst="roundRect">
                <a:avLst>
                  <a:gd name="adj" fmla="val 16667"/>
                </a:avLst>
              </a:prstGeom>
              <a:solidFill>
                <a:srgbClr val="FFFF99">
                  <a:alpha val="34117"/>
                </a:srgbClr>
              </a:solidFill>
              <a:ln w="9525" algn="ctr">
                <a:solidFill>
                  <a:schemeClr val="tx1"/>
                </a:solidFill>
                <a:round/>
                <a:headEnd/>
                <a:tailEnd/>
              </a:ln>
            </p:spPr>
            <p:txBody>
              <a:bodyPr/>
              <a:lstStyle/>
              <a:p>
                <a:endParaRPr lang="ja-JP" altLang="en-US"/>
              </a:p>
            </p:txBody>
          </p:sp>
          <p:sp>
            <p:nvSpPr>
              <p:cNvPr id="18" name="角丸四角形 39"/>
              <p:cNvSpPr>
                <a:spLocks noChangeArrowheads="1"/>
              </p:cNvSpPr>
              <p:nvPr/>
            </p:nvSpPr>
            <p:spPr bwMode="auto">
              <a:xfrm>
                <a:off x="5857884" y="4071992"/>
                <a:ext cx="2590935" cy="357140"/>
              </a:xfrm>
              <a:prstGeom prst="roundRect">
                <a:avLst>
                  <a:gd name="adj" fmla="val 16667"/>
                </a:avLst>
              </a:prstGeom>
              <a:solidFill>
                <a:srgbClr val="FFFF99">
                  <a:alpha val="34117"/>
                </a:srgbClr>
              </a:solidFill>
              <a:ln w="9525" algn="ctr">
                <a:solidFill>
                  <a:schemeClr val="tx1"/>
                </a:solidFill>
                <a:round/>
                <a:headEnd/>
                <a:tailEnd/>
              </a:ln>
            </p:spPr>
            <p:txBody>
              <a:bodyPr/>
              <a:lstStyle/>
              <a:p>
                <a:endParaRPr lang="ja-JP" altLang="en-US"/>
              </a:p>
            </p:txBody>
          </p:sp>
          <p:sp>
            <p:nvSpPr>
              <p:cNvPr id="19" name="正方形/長方形 18"/>
              <p:cNvSpPr/>
              <p:nvPr/>
            </p:nvSpPr>
            <p:spPr bwMode="auto">
              <a:xfrm>
                <a:off x="5715020" y="1643052"/>
                <a:ext cx="2357442" cy="285750"/>
              </a:xfrm>
              <a:prstGeom prst="rect">
                <a:avLst/>
              </a:prstGeom>
              <a:solidFill>
                <a:srgbClr val="99CCFF">
                  <a:alpha val="34000"/>
                </a:srgbClr>
              </a:solidFill>
              <a:ln w="2857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cxnSp>
            <p:nvCxnSpPr>
              <p:cNvPr id="20" name="カギ線コネクタ 19"/>
              <p:cNvCxnSpPr/>
              <p:nvPr/>
            </p:nvCxnSpPr>
            <p:spPr bwMode="auto">
              <a:xfrm rot="10800000">
                <a:off x="5715008" y="1857364"/>
                <a:ext cx="71438" cy="1035877"/>
              </a:xfrm>
              <a:prstGeom prst="bentConnector3">
                <a:avLst>
                  <a:gd name="adj1" fmla="val 558375"/>
                </a:avLst>
              </a:prstGeom>
              <a:ln w="127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1" name="カギ線コネクタ 20"/>
              <p:cNvCxnSpPr>
                <a:endCxn id="19" idx="1"/>
              </p:cNvCxnSpPr>
              <p:nvPr/>
            </p:nvCxnSpPr>
            <p:spPr bwMode="auto">
              <a:xfrm rot="10800000">
                <a:off x="5715020" y="1785928"/>
                <a:ext cx="142864" cy="2464635"/>
              </a:xfrm>
              <a:prstGeom prst="bentConnector3">
                <a:avLst>
                  <a:gd name="adj1" fmla="val 427232"/>
                </a:avLst>
              </a:prstGeom>
              <a:ln w="127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grpSp>
        <p:sp>
          <p:nvSpPr>
            <p:cNvPr id="22" name="正方形/長方形 21"/>
            <p:cNvSpPr/>
            <p:nvPr/>
          </p:nvSpPr>
          <p:spPr>
            <a:xfrm>
              <a:off x="357158" y="5286388"/>
              <a:ext cx="3357586" cy="928694"/>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27" name="グループ化 26"/>
          <p:cNvGrpSpPr/>
          <p:nvPr/>
        </p:nvGrpSpPr>
        <p:grpSpPr>
          <a:xfrm>
            <a:off x="357158" y="1000108"/>
            <a:ext cx="3000396" cy="4891093"/>
            <a:chOff x="4143372" y="1323989"/>
            <a:chExt cx="3000396" cy="4891093"/>
          </a:xfrm>
        </p:grpSpPr>
        <p:grpSp>
          <p:nvGrpSpPr>
            <p:cNvPr id="25" name="グループ化 24"/>
            <p:cNvGrpSpPr/>
            <p:nvPr/>
          </p:nvGrpSpPr>
          <p:grpSpPr>
            <a:xfrm>
              <a:off x="4143372" y="1323989"/>
              <a:ext cx="3000396" cy="4891093"/>
              <a:chOff x="3857620" y="1323989"/>
              <a:chExt cx="3000396" cy="4891093"/>
            </a:xfrm>
          </p:grpSpPr>
          <p:grpSp>
            <p:nvGrpSpPr>
              <p:cNvPr id="8" name="グループ化 7"/>
              <p:cNvGrpSpPr/>
              <p:nvPr/>
            </p:nvGrpSpPr>
            <p:grpSpPr>
              <a:xfrm>
                <a:off x="3857620" y="1323989"/>
                <a:ext cx="3000396" cy="4891093"/>
                <a:chOff x="1571604" y="1214422"/>
                <a:chExt cx="3000396" cy="4891093"/>
              </a:xfrm>
            </p:grpSpPr>
            <p:sp>
              <p:nvSpPr>
                <p:cNvPr id="9" name="Rectangle 7"/>
                <p:cNvSpPr>
                  <a:spLocks noChangeArrowheads="1"/>
                </p:cNvSpPr>
                <p:nvPr/>
              </p:nvSpPr>
              <p:spPr bwMode="auto">
                <a:xfrm>
                  <a:off x="1571604" y="1214422"/>
                  <a:ext cx="3000396" cy="4891093"/>
                </a:xfrm>
                <a:prstGeom prst="rect">
                  <a:avLst/>
                </a:prstGeom>
                <a:solidFill>
                  <a:schemeClr val="bg1"/>
                </a:solidFill>
                <a:ln w="9525">
                  <a:solidFill>
                    <a:schemeClr val="tx1"/>
                  </a:solidFill>
                  <a:miter lim="800000"/>
                  <a:headEnd/>
                  <a:tailEnd/>
                </a:ln>
              </p:spPr>
              <p:txBody>
                <a:bodyPr wrap="none" anchor="ctr"/>
                <a:lstStyle/>
                <a:p>
                  <a:r>
                    <a:rPr lang="en-US" altLang="ja-JP" dirty="0"/>
                    <a:t>class </a:t>
                  </a:r>
                  <a:r>
                    <a:rPr lang="en-US" altLang="ja-JP" dirty="0" smtClean="0"/>
                    <a:t>Customer </a:t>
                  </a:r>
                  <a:r>
                    <a:rPr lang="en-US" altLang="ja-JP" dirty="0"/>
                    <a:t>{</a:t>
                  </a:r>
                </a:p>
                <a:p>
                  <a:r>
                    <a:rPr lang="en-US" altLang="ja-JP" dirty="0"/>
                    <a:t>  </a:t>
                  </a:r>
                  <a:r>
                    <a:rPr lang="en-US" altLang="ja-JP" dirty="0">
                      <a:solidFill>
                        <a:srgbClr val="FF0000"/>
                      </a:solidFill>
                    </a:rPr>
                    <a:t>private</a:t>
                  </a:r>
                  <a:r>
                    <a:rPr lang="en-US" altLang="ja-JP" dirty="0"/>
                    <a:t> </a:t>
                  </a:r>
                  <a:r>
                    <a:rPr lang="en-US" altLang="ja-JP" dirty="0" smtClean="0"/>
                    <a:t>List </a:t>
                  </a:r>
                  <a:r>
                    <a:rPr lang="en-US" altLang="ja-JP" dirty="0" err="1" smtClean="0"/>
                    <a:t>mList</a:t>
                  </a:r>
                  <a:r>
                    <a:rPr lang="en-US" altLang="ja-JP" dirty="0" smtClean="0"/>
                    <a:t> ;</a:t>
                  </a:r>
                  <a:endParaRPr lang="en-US" altLang="ja-JP" dirty="0"/>
                </a:p>
                <a:p>
                  <a:r>
                    <a:rPr lang="en-US" altLang="ja-JP" dirty="0" smtClean="0"/>
                    <a:t>  public</a:t>
                  </a:r>
                  <a:r>
                    <a:rPr lang="en-US" altLang="ja-JP" dirty="0" smtClean="0">
                      <a:solidFill>
                        <a:srgbClr val="800080"/>
                      </a:solidFill>
                    </a:rPr>
                    <a:t> </a:t>
                  </a:r>
                  <a:r>
                    <a:rPr lang="en-US" altLang="ja-JP" dirty="0" smtClean="0"/>
                    <a:t>void</a:t>
                  </a:r>
                  <a:r>
                    <a:rPr lang="en-US" altLang="ja-JP" dirty="0" smtClean="0">
                      <a:solidFill>
                        <a:srgbClr val="800080"/>
                      </a:solidFill>
                    </a:rPr>
                    <a:t> </a:t>
                  </a:r>
                  <a:r>
                    <a:rPr lang="en-US" altLang="ja-JP" dirty="0" smtClean="0"/>
                    <a:t>print( </a:t>
                  </a:r>
                  <a:r>
                    <a:rPr lang="en-US" altLang="ja-JP" dirty="0"/>
                    <a:t>) {</a:t>
                  </a:r>
                </a:p>
                <a:p>
                  <a:r>
                    <a:rPr lang="en-US" altLang="ja-JP" dirty="0">
                      <a:solidFill>
                        <a:srgbClr val="800080"/>
                      </a:solidFill>
                    </a:rPr>
                    <a:t>     </a:t>
                  </a:r>
                  <a:r>
                    <a:rPr lang="en-US" altLang="ja-JP" dirty="0" smtClean="0"/>
                    <a:t>…</a:t>
                  </a:r>
                  <a:r>
                    <a:rPr lang="en-US" altLang="ja-JP" dirty="0" smtClean="0">
                      <a:solidFill>
                        <a:srgbClr val="800080"/>
                      </a:solidFill>
                    </a:rPr>
                    <a:t>    </a:t>
                  </a:r>
                </a:p>
                <a:p>
                  <a:r>
                    <a:rPr lang="en-US" altLang="ja-JP" dirty="0">
                      <a:solidFill>
                        <a:srgbClr val="800080"/>
                      </a:solidFill>
                    </a:rPr>
                    <a:t> </a:t>
                  </a:r>
                  <a:r>
                    <a:rPr lang="en-US" altLang="ja-JP" dirty="0" smtClean="0">
                      <a:solidFill>
                        <a:srgbClr val="800080"/>
                      </a:solidFill>
                    </a:rPr>
                    <a:t>    </a:t>
                  </a:r>
                  <a:r>
                    <a:rPr lang="en-US" altLang="ja-JP" dirty="0" err="1" smtClean="0"/>
                    <a:t>mList</a:t>
                  </a:r>
                  <a:r>
                    <a:rPr lang="en-US" altLang="ja-JP" dirty="0" smtClean="0"/>
                    <a:t>[</a:t>
                  </a:r>
                  <a:r>
                    <a:rPr lang="en-US" altLang="ja-JP" dirty="0" err="1" smtClean="0"/>
                    <a:t>i</a:t>
                  </a:r>
                  <a:r>
                    <a:rPr lang="en-US" altLang="ja-JP" dirty="0" smtClean="0"/>
                    <a:t>].</a:t>
                  </a:r>
                  <a:r>
                    <a:rPr lang="en-US" altLang="ja-JP" dirty="0" err="1" smtClean="0"/>
                    <a:t>getName</a:t>
                  </a:r>
                  <a:r>
                    <a:rPr lang="en-US" altLang="ja-JP" dirty="0" smtClean="0"/>
                    <a:t>( );</a:t>
                  </a:r>
                </a:p>
                <a:p>
                  <a:r>
                    <a:rPr lang="en-US" altLang="ja-JP" dirty="0"/>
                    <a:t> </a:t>
                  </a:r>
                  <a:r>
                    <a:rPr lang="en-US" altLang="ja-JP" dirty="0" smtClean="0"/>
                    <a:t>    …</a:t>
                  </a:r>
                  <a:endParaRPr lang="en-US" altLang="ja-JP" dirty="0"/>
                </a:p>
                <a:p>
                  <a:r>
                    <a:rPr lang="en-US" altLang="ja-JP" dirty="0">
                      <a:solidFill>
                        <a:srgbClr val="800080"/>
                      </a:solidFill>
                    </a:rPr>
                    <a:t>  </a:t>
                  </a:r>
                  <a:r>
                    <a:rPr lang="en-US" altLang="ja-JP" dirty="0" smtClean="0"/>
                    <a:t>}</a:t>
                  </a:r>
                  <a:endParaRPr lang="en-US" altLang="ja-JP" dirty="0"/>
                </a:p>
                <a:p>
                  <a:r>
                    <a:rPr lang="en-US" altLang="ja-JP" dirty="0" smtClean="0"/>
                    <a:t>}</a:t>
                  </a:r>
                </a:p>
                <a:p>
                  <a:r>
                    <a:rPr lang="en-US" altLang="ja-JP" dirty="0" smtClean="0"/>
                    <a:t>class Rental{</a:t>
                  </a:r>
                  <a:br>
                    <a:rPr lang="en-US" altLang="ja-JP" dirty="0" smtClean="0"/>
                  </a:br>
                  <a:r>
                    <a:rPr lang="en-US" altLang="ja-JP" dirty="0" smtClean="0"/>
                    <a:t>   public </a:t>
                  </a:r>
                  <a:r>
                    <a:rPr lang="en-US" altLang="ja-JP" dirty="0" err="1" smtClean="0"/>
                    <a:t>int</a:t>
                  </a:r>
                  <a:r>
                    <a:rPr lang="en-US" altLang="ja-JP" dirty="0" smtClean="0"/>
                    <a:t> </a:t>
                  </a:r>
                </a:p>
                <a:p>
                  <a:r>
                    <a:rPr lang="en-US" altLang="ja-JP" dirty="0" smtClean="0"/>
                    <a:t>        count(Customer  C){</a:t>
                  </a:r>
                </a:p>
                <a:p>
                  <a:r>
                    <a:rPr lang="en-US" altLang="ja-JP" dirty="0" smtClean="0"/>
                    <a:t>    …</a:t>
                  </a:r>
                </a:p>
                <a:p>
                  <a:r>
                    <a:rPr lang="en-US" altLang="ja-JP" dirty="0" smtClean="0"/>
                    <a:t>    </a:t>
                  </a:r>
                  <a:r>
                    <a:rPr lang="en-US" altLang="ja-JP" dirty="0" err="1" smtClean="0"/>
                    <a:t>c.mList.length</a:t>
                  </a:r>
                  <a:r>
                    <a:rPr lang="en-US" altLang="ja-JP" dirty="0" smtClean="0"/>
                    <a:t>( );</a:t>
                  </a:r>
                </a:p>
                <a:p>
                  <a:r>
                    <a:rPr lang="en-US" altLang="ja-JP" dirty="0" smtClean="0"/>
                    <a:t>    …</a:t>
                  </a:r>
                </a:p>
                <a:p>
                  <a:r>
                    <a:rPr lang="en-US" altLang="ja-JP" dirty="0" smtClean="0"/>
                    <a:t>  }</a:t>
                  </a:r>
                </a:p>
                <a:p>
                  <a:r>
                    <a:rPr lang="en-US" altLang="ja-JP" dirty="0" smtClean="0"/>
                    <a:t>}  </a:t>
                  </a:r>
                  <a:endParaRPr lang="en-US" altLang="ja-JP" dirty="0"/>
                </a:p>
              </p:txBody>
            </p:sp>
            <p:sp>
              <p:nvSpPr>
                <p:cNvPr id="10" name="角丸四角形 39"/>
                <p:cNvSpPr>
                  <a:spLocks noChangeArrowheads="1"/>
                </p:cNvSpPr>
                <p:nvPr/>
              </p:nvSpPr>
              <p:spPr bwMode="auto">
                <a:xfrm>
                  <a:off x="1857356" y="4714884"/>
                  <a:ext cx="2214578" cy="357140"/>
                </a:xfrm>
                <a:prstGeom prst="roundRect">
                  <a:avLst>
                    <a:gd name="adj" fmla="val 16667"/>
                  </a:avLst>
                </a:prstGeom>
                <a:solidFill>
                  <a:srgbClr val="FFFF99">
                    <a:alpha val="34117"/>
                  </a:srgbClr>
                </a:solidFill>
                <a:ln w="9525" algn="ctr">
                  <a:solidFill>
                    <a:schemeClr val="tx1"/>
                  </a:solidFill>
                  <a:round/>
                  <a:headEnd/>
                  <a:tailEnd/>
                </a:ln>
              </p:spPr>
              <p:txBody>
                <a:bodyPr/>
                <a:lstStyle/>
                <a:p>
                  <a:endParaRPr lang="ja-JP" altLang="en-US"/>
                </a:p>
              </p:txBody>
            </p:sp>
            <p:sp>
              <p:nvSpPr>
                <p:cNvPr id="11" name="角丸四角形 39"/>
                <p:cNvSpPr>
                  <a:spLocks noChangeArrowheads="1"/>
                </p:cNvSpPr>
                <p:nvPr/>
              </p:nvSpPr>
              <p:spPr bwMode="auto">
                <a:xfrm>
                  <a:off x="1857356" y="2571744"/>
                  <a:ext cx="2214578" cy="357140"/>
                </a:xfrm>
                <a:prstGeom prst="roundRect">
                  <a:avLst>
                    <a:gd name="adj" fmla="val 16667"/>
                  </a:avLst>
                </a:prstGeom>
                <a:solidFill>
                  <a:srgbClr val="FFFF99">
                    <a:alpha val="34117"/>
                  </a:srgbClr>
                </a:solidFill>
                <a:ln w="9525" algn="ctr">
                  <a:solidFill>
                    <a:schemeClr val="tx1"/>
                  </a:solidFill>
                  <a:round/>
                  <a:headEnd/>
                  <a:tailEnd/>
                </a:ln>
              </p:spPr>
              <p:txBody>
                <a:bodyPr/>
                <a:lstStyle/>
                <a:p>
                  <a:endParaRPr lang="ja-JP" altLang="en-US"/>
                </a:p>
              </p:txBody>
            </p:sp>
            <p:sp>
              <p:nvSpPr>
                <p:cNvPr id="12" name="正方形/長方形 11"/>
                <p:cNvSpPr/>
                <p:nvPr/>
              </p:nvSpPr>
              <p:spPr bwMode="auto">
                <a:xfrm>
                  <a:off x="1714480" y="1785928"/>
                  <a:ext cx="2428892" cy="285750"/>
                </a:xfrm>
                <a:prstGeom prst="rect">
                  <a:avLst/>
                </a:prstGeom>
                <a:solidFill>
                  <a:srgbClr val="99CCFF">
                    <a:alpha val="34000"/>
                  </a:srgbClr>
                </a:solidFill>
                <a:ln w="2857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cxnSp>
              <p:nvCxnSpPr>
                <p:cNvPr id="13" name="カギ線コネクタ 12"/>
                <p:cNvCxnSpPr>
                  <a:stCxn id="11" idx="1"/>
                </p:cNvCxnSpPr>
                <p:nvPr/>
              </p:nvCxnSpPr>
              <p:spPr bwMode="auto">
                <a:xfrm rot="10800000">
                  <a:off x="1714480" y="2000240"/>
                  <a:ext cx="142876" cy="750074"/>
                </a:xfrm>
                <a:prstGeom prst="bentConnector3">
                  <a:avLst>
                    <a:gd name="adj1" fmla="val 259999"/>
                  </a:avLst>
                </a:prstGeom>
                <a:ln w="127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4" name="カギ線コネクタ 13"/>
                <p:cNvCxnSpPr>
                  <a:stCxn id="10" idx="1"/>
                  <a:endCxn id="12" idx="1"/>
                </p:cNvCxnSpPr>
                <p:nvPr/>
              </p:nvCxnSpPr>
              <p:spPr bwMode="auto">
                <a:xfrm rot="10800000">
                  <a:off x="1714480" y="1928804"/>
                  <a:ext cx="142876" cy="2964651"/>
                </a:xfrm>
                <a:prstGeom prst="bentConnector3">
                  <a:avLst>
                    <a:gd name="adj1" fmla="val 346485"/>
                  </a:avLst>
                </a:prstGeom>
                <a:ln w="12700">
                  <a:solidFill>
                    <a:schemeClr val="tx1"/>
                  </a:solidFill>
                  <a:prstDash val="sysDash"/>
                  <a:tailEnd type="stealth" w="lg" len="lg"/>
                </a:ln>
              </p:spPr>
              <p:style>
                <a:lnRef idx="1">
                  <a:schemeClr val="accent1"/>
                </a:lnRef>
                <a:fillRef idx="0">
                  <a:schemeClr val="accent1"/>
                </a:fillRef>
                <a:effectRef idx="0">
                  <a:schemeClr val="accent1"/>
                </a:effectRef>
                <a:fontRef idx="minor">
                  <a:schemeClr val="tx1"/>
                </a:fontRef>
              </p:style>
            </p:cxnSp>
          </p:grpSp>
          <p:sp>
            <p:nvSpPr>
              <p:cNvPr id="23" name="正方形/長方形 22"/>
              <p:cNvSpPr/>
              <p:nvPr/>
            </p:nvSpPr>
            <p:spPr>
              <a:xfrm>
                <a:off x="3857620" y="3786190"/>
                <a:ext cx="3000396" cy="2428892"/>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6" name="十字形 25"/>
            <p:cNvSpPr/>
            <p:nvPr/>
          </p:nvSpPr>
          <p:spPr>
            <a:xfrm rot="2611696">
              <a:off x="4155697" y="4870085"/>
              <a:ext cx="285750" cy="285750"/>
            </a:xfrm>
            <a:prstGeom prst="plus">
              <a:avLst>
                <a:gd name="adj" fmla="val 40534"/>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sp>
        <p:nvSpPr>
          <p:cNvPr id="28" name="テキスト ボックス 27"/>
          <p:cNvSpPr txBox="1"/>
          <p:nvPr/>
        </p:nvSpPr>
        <p:spPr>
          <a:xfrm>
            <a:off x="3929058" y="1000108"/>
            <a:ext cx="2500330" cy="2246769"/>
          </a:xfrm>
          <a:prstGeom prst="rect">
            <a:avLst/>
          </a:prstGeom>
          <a:noFill/>
          <a:ln>
            <a:solidFill>
              <a:schemeClr val="tx1"/>
            </a:solidFill>
          </a:ln>
        </p:spPr>
        <p:txBody>
          <a:bodyPr wrap="square" rtlCol="0">
            <a:spAutoFit/>
          </a:bodyPr>
          <a:lstStyle/>
          <a:p>
            <a:r>
              <a:rPr lang="en-US" altLang="ja-JP" sz="2000" b="0" dirty="0" smtClean="0"/>
              <a:t>class  Customer {</a:t>
            </a:r>
            <a:endParaRPr lang="en-US" altLang="ja-JP" sz="2000" b="0" u="wavyHeavy" dirty="0" smtClean="0"/>
          </a:p>
          <a:p>
            <a:r>
              <a:rPr lang="en-US" altLang="ja-JP" sz="2000" b="0" dirty="0" smtClean="0"/>
              <a:t>}</a:t>
            </a:r>
          </a:p>
          <a:p>
            <a:r>
              <a:rPr lang="en-US" altLang="ja-JP" sz="2000" b="0" dirty="0" smtClean="0"/>
              <a:t>class  </a:t>
            </a:r>
            <a:r>
              <a:rPr lang="en-US" altLang="ja-JP" sz="2000" b="0" dirty="0" err="1" smtClean="0"/>
              <a:t>Retanl</a:t>
            </a:r>
            <a:r>
              <a:rPr lang="en-US" altLang="ja-JP" sz="2000" b="0" dirty="0" smtClean="0"/>
              <a:t> {  </a:t>
            </a:r>
            <a:r>
              <a:rPr lang="en-US" altLang="ja-JP" sz="2000" b="0" dirty="0" smtClean="0">
                <a:solidFill>
                  <a:srgbClr val="969696"/>
                </a:solidFill>
              </a:rPr>
              <a:t> </a:t>
            </a:r>
          </a:p>
          <a:p>
            <a:r>
              <a:rPr lang="en-US" altLang="ja-JP" sz="2000" b="0" dirty="0" smtClean="0"/>
              <a:t> private List </a:t>
            </a:r>
            <a:r>
              <a:rPr lang="en-US" altLang="ja-JP" sz="2000" b="0" dirty="0" err="1" smtClean="0"/>
              <a:t>mLIst</a:t>
            </a:r>
            <a:r>
              <a:rPr lang="en-US" altLang="ja-JP" sz="2000" b="0" dirty="0" smtClean="0"/>
              <a:t>;</a:t>
            </a:r>
          </a:p>
          <a:p>
            <a:r>
              <a:rPr lang="en-US" altLang="ja-JP" sz="2000" b="0" dirty="0" smtClean="0">
                <a:solidFill>
                  <a:srgbClr val="FF0000"/>
                </a:solidFill>
              </a:rPr>
              <a:t> public void count( );</a:t>
            </a:r>
          </a:p>
          <a:p>
            <a:r>
              <a:rPr lang="en-US" altLang="ja-JP" sz="2000" b="0" dirty="0" smtClean="0"/>
              <a:t> public void  print(); </a:t>
            </a:r>
            <a:r>
              <a:rPr lang="ja-JP" altLang="en-US" sz="2000" b="0" dirty="0" smtClean="0">
                <a:solidFill>
                  <a:srgbClr val="969696"/>
                </a:solidFill>
              </a:rPr>
              <a:t>　</a:t>
            </a:r>
            <a:endParaRPr lang="en-US" altLang="ja-JP" sz="2000" b="0" dirty="0" smtClean="0">
              <a:solidFill>
                <a:srgbClr val="969696"/>
              </a:solidFill>
            </a:endParaRPr>
          </a:p>
          <a:p>
            <a:r>
              <a:rPr lang="en-US" altLang="ja-JP" sz="2000" b="0" dirty="0" smtClean="0"/>
              <a:t>}  </a:t>
            </a:r>
            <a:endParaRPr lang="ja-JP" altLang="en-US" sz="2000" b="0" dirty="0" smtClean="0"/>
          </a:p>
        </p:txBody>
      </p:sp>
      <p:sp>
        <p:nvSpPr>
          <p:cNvPr id="29" name="正方形/長方形 28"/>
          <p:cNvSpPr/>
          <p:nvPr/>
        </p:nvSpPr>
        <p:spPr>
          <a:xfrm>
            <a:off x="3668958" y="1559754"/>
            <a:ext cx="1071570" cy="21431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テキスト ボックス 29"/>
          <p:cNvSpPr txBox="1"/>
          <p:nvPr/>
        </p:nvSpPr>
        <p:spPr>
          <a:xfrm>
            <a:off x="3929058" y="3500438"/>
            <a:ext cx="2500330" cy="2246769"/>
          </a:xfrm>
          <a:prstGeom prst="rect">
            <a:avLst/>
          </a:prstGeom>
          <a:noFill/>
          <a:ln>
            <a:solidFill>
              <a:schemeClr val="tx1"/>
            </a:solidFill>
          </a:ln>
        </p:spPr>
        <p:txBody>
          <a:bodyPr wrap="square" rtlCol="0">
            <a:spAutoFit/>
          </a:bodyPr>
          <a:lstStyle/>
          <a:p>
            <a:r>
              <a:rPr lang="en-US" altLang="ja-JP" sz="2000" b="0" dirty="0" smtClean="0"/>
              <a:t>class  Customer {</a:t>
            </a:r>
            <a:endParaRPr lang="en-US" altLang="ja-JP" sz="2000" b="0" u="wavyHeavy" dirty="0" smtClean="0"/>
          </a:p>
          <a:p>
            <a:r>
              <a:rPr lang="en-US" altLang="ja-JP" sz="2000" b="0" dirty="0" smtClean="0">
                <a:solidFill>
                  <a:srgbClr val="969696"/>
                </a:solidFill>
              </a:rPr>
              <a:t> </a:t>
            </a:r>
            <a:r>
              <a:rPr lang="en-US" altLang="ja-JP" sz="2000" b="0" dirty="0" smtClean="0"/>
              <a:t>public void  print();</a:t>
            </a:r>
            <a:endParaRPr lang="en-US" altLang="ja-JP" sz="2000" b="0" u="wavyHeavy" dirty="0" smtClean="0"/>
          </a:p>
          <a:p>
            <a:r>
              <a:rPr lang="en-US" altLang="ja-JP" sz="2000" b="0" dirty="0" smtClean="0"/>
              <a:t>}</a:t>
            </a:r>
          </a:p>
          <a:p>
            <a:r>
              <a:rPr lang="en-US" altLang="ja-JP" sz="2000" b="0" dirty="0" smtClean="0"/>
              <a:t>class  Rental {  </a:t>
            </a:r>
            <a:r>
              <a:rPr lang="en-US" altLang="ja-JP" sz="2000" b="0" dirty="0" smtClean="0">
                <a:solidFill>
                  <a:srgbClr val="969696"/>
                </a:solidFill>
              </a:rPr>
              <a:t> </a:t>
            </a:r>
          </a:p>
          <a:p>
            <a:r>
              <a:rPr lang="en-US" altLang="ja-JP" sz="2000" b="0" dirty="0" smtClean="0"/>
              <a:t> public List </a:t>
            </a:r>
            <a:r>
              <a:rPr lang="en-US" altLang="ja-JP" sz="2000" b="0" dirty="0" err="1" smtClean="0"/>
              <a:t>mLIst</a:t>
            </a:r>
            <a:r>
              <a:rPr lang="en-US" altLang="ja-JP" sz="2000" b="0" dirty="0" smtClean="0"/>
              <a:t>;</a:t>
            </a:r>
            <a:endParaRPr lang="en-US" altLang="ja-JP" sz="2000" b="0" dirty="0" smtClean="0">
              <a:solidFill>
                <a:srgbClr val="969696"/>
              </a:solidFill>
            </a:endParaRPr>
          </a:p>
          <a:p>
            <a:r>
              <a:rPr lang="en-US" altLang="ja-JP" sz="2000" b="0" dirty="0" smtClean="0">
                <a:solidFill>
                  <a:srgbClr val="FF0000"/>
                </a:solidFill>
              </a:rPr>
              <a:t> public void count( );</a:t>
            </a:r>
            <a:endParaRPr lang="en-US" altLang="ja-JP" sz="2000" b="0" dirty="0" smtClean="0"/>
          </a:p>
          <a:p>
            <a:r>
              <a:rPr lang="en-US" altLang="ja-JP" sz="2000" b="0" dirty="0" smtClean="0"/>
              <a:t>}  </a:t>
            </a:r>
            <a:endParaRPr lang="ja-JP" altLang="en-US" sz="2000" b="0" dirty="0" smtClean="0"/>
          </a:p>
        </p:txBody>
      </p:sp>
      <p:sp>
        <p:nvSpPr>
          <p:cNvPr id="31" name="テキスト ボックス 30"/>
          <p:cNvSpPr txBox="1"/>
          <p:nvPr/>
        </p:nvSpPr>
        <p:spPr>
          <a:xfrm>
            <a:off x="6572264" y="1759099"/>
            <a:ext cx="2428892" cy="3170099"/>
          </a:xfrm>
          <a:prstGeom prst="rect">
            <a:avLst/>
          </a:prstGeom>
          <a:noFill/>
          <a:ln>
            <a:solidFill>
              <a:schemeClr val="tx1"/>
            </a:solidFill>
          </a:ln>
        </p:spPr>
        <p:txBody>
          <a:bodyPr wrap="square" rtlCol="0">
            <a:spAutoFit/>
          </a:bodyPr>
          <a:lstStyle/>
          <a:p>
            <a:r>
              <a:rPr lang="en-US" altLang="ja-JP" sz="2000" b="0" dirty="0" smtClean="0"/>
              <a:t>class  Customer {</a:t>
            </a:r>
          </a:p>
          <a:p>
            <a:r>
              <a:rPr lang="ja-JP" altLang="en-US" sz="2000" b="0" dirty="0" smtClean="0"/>
              <a:t>  </a:t>
            </a:r>
            <a:r>
              <a:rPr lang="en-US" altLang="ja-JP" sz="2000" b="0" dirty="0" smtClean="0"/>
              <a:t>private List </a:t>
            </a:r>
            <a:r>
              <a:rPr lang="en-US" altLang="ja-JP" sz="2000" b="0" dirty="0" err="1" smtClean="0"/>
              <a:t>mLIst</a:t>
            </a:r>
            <a:r>
              <a:rPr lang="en-US" altLang="ja-JP" sz="2000" b="0" dirty="0" smtClean="0"/>
              <a:t>;</a:t>
            </a:r>
          </a:p>
          <a:p>
            <a:r>
              <a:rPr lang="en-US" altLang="ja-JP" sz="2000" b="0" dirty="0" smtClean="0"/>
              <a:t>  public void  print(); </a:t>
            </a:r>
          </a:p>
          <a:p>
            <a:r>
              <a:rPr lang="en-US" altLang="ja-JP" sz="2000" b="0" dirty="0" smtClean="0"/>
              <a:t>  public List get( );</a:t>
            </a:r>
          </a:p>
          <a:p>
            <a:r>
              <a:rPr lang="en-US" altLang="ja-JP" sz="2000" b="0" dirty="0" smtClean="0"/>
              <a:t>  public void</a:t>
            </a:r>
          </a:p>
          <a:p>
            <a:r>
              <a:rPr lang="en-US" altLang="ja-JP" sz="2000" b="0" dirty="0" smtClean="0"/>
              <a:t>            set(List </a:t>
            </a:r>
            <a:r>
              <a:rPr lang="en-US" altLang="ja-JP" sz="2000" b="0" dirty="0" err="1" smtClean="0"/>
              <a:t>list</a:t>
            </a:r>
            <a:r>
              <a:rPr lang="en-US" altLang="ja-JP" sz="2000" b="0" dirty="0" smtClean="0"/>
              <a:t>);</a:t>
            </a:r>
          </a:p>
          <a:p>
            <a:r>
              <a:rPr lang="en-US" altLang="ja-JP" sz="2000" b="0" dirty="0" smtClean="0"/>
              <a:t>}</a:t>
            </a:r>
          </a:p>
          <a:p>
            <a:r>
              <a:rPr lang="en-US" altLang="ja-JP" sz="2000" b="0" dirty="0" smtClean="0"/>
              <a:t>class  Rental { </a:t>
            </a:r>
          </a:p>
          <a:p>
            <a:r>
              <a:rPr lang="en-US" altLang="ja-JP" sz="2000" b="0" dirty="0" smtClean="0">
                <a:solidFill>
                  <a:srgbClr val="FF0000"/>
                </a:solidFill>
              </a:rPr>
              <a:t>public void count( );</a:t>
            </a:r>
          </a:p>
          <a:p>
            <a:r>
              <a:rPr lang="en-US" altLang="ja-JP" sz="2000" b="0" dirty="0" smtClean="0"/>
              <a:t>}  </a:t>
            </a:r>
            <a:endParaRPr lang="ja-JP" altLang="en-US" sz="2000" b="0" dirty="0" smtClean="0"/>
          </a:p>
        </p:txBody>
      </p:sp>
      <p:sp>
        <p:nvSpPr>
          <p:cNvPr id="32" name="テキスト ボックス 31"/>
          <p:cNvSpPr txBox="1"/>
          <p:nvPr/>
        </p:nvSpPr>
        <p:spPr>
          <a:xfrm>
            <a:off x="714348" y="5967731"/>
            <a:ext cx="7715304" cy="461665"/>
          </a:xfrm>
          <a:prstGeom prst="rect">
            <a:avLst/>
          </a:prstGeom>
          <a:noFill/>
        </p:spPr>
        <p:txBody>
          <a:bodyPr wrap="square" rtlCol="0">
            <a:spAutoFit/>
          </a:bodyPr>
          <a:lstStyle/>
          <a:p>
            <a:r>
              <a:rPr lang="ja-JP" altLang="en-US" sz="2400" b="0" kern="0" dirty="0" smtClean="0">
                <a:solidFill>
                  <a:srgbClr val="0066CC"/>
                </a:solidFill>
              </a:rPr>
              <a:t>ソースコードや開発者の意図より編集手順が複数存在する</a:t>
            </a:r>
            <a:endParaRPr kumimoji="1" lang="ja-JP" altLang="en-US" sz="2400" dirty="0">
              <a:solidFill>
                <a:srgbClr val="0066CC"/>
              </a:solidFill>
            </a:endParaRPr>
          </a:p>
        </p:txBody>
      </p:sp>
      <p:sp>
        <p:nvSpPr>
          <p:cNvPr id="33" name="テキスト ボックス 32"/>
          <p:cNvSpPr txBox="1"/>
          <p:nvPr/>
        </p:nvSpPr>
        <p:spPr>
          <a:xfrm>
            <a:off x="7358082" y="1281861"/>
            <a:ext cx="1643074" cy="646941"/>
          </a:xfrm>
          <a:prstGeom prst="wedgeRoundRectCallout">
            <a:avLst>
              <a:gd name="adj1" fmla="val 8099"/>
              <a:gd name="adj2" fmla="val 77385"/>
              <a:gd name="adj3" fmla="val 16667"/>
            </a:avLst>
          </a:prstGeom>
          <a:solidFill>
            <a:schemeClr val="bg1"/>
          </a:solidFill>
          <a:ln w="12700">
            <a:solidFill>
              <a:schemeClr val="tx1"/>
            </a:solidFill>
          </a:ln>
        </p:spPr>
        <p:txBody>
          <a:bodyPr wrap="square" lIns="91404" tIns="45700" rIns="91404" bIns="45700" rtlCol="0">
            <a:spAutoFit/>
          </a:bodyPr>
          <a:lstStyle/>
          <a:p>
            <a:pPr algn="ctr"/>
            <a:r>
              <a:rPr lang="ja-JP" altLang="en-US" sz="1600" dirty="0" smtClean="0">
                <a:solidFill>
                  <a:srgbClr val="0066CC"/>
                </a:solidFill>
              </a:rPr>
              <a:t>被参照メンバの</a:t>
            </a:r>
            <a:endParaRPr lang="en-US" altLang="ja-JP" sz="1600" dirty="0" smtClean="0">
              <a:solidFill>
                <a:srgbClr val="0066CC"/>
              </a:solidFill>
            </a:endParaRPr>
          </a:p>
          <a:p>
            <a:pPr algn="ctr"/>
            <a:r>
              <a:rPr lang="ja-JP" altLang="en-US" sz="1600" dirty="0" smtClean="0">
                <a:solidFill>
                  <a:srgbClr val="0066CC"/>
                </a:solidFill>
              </a:rPr>
              <a:t>カプセル化</a:t>
            </a:r>
            <a:endParaRPr lang="en-US" altLang="ja-JP" sz="1600" dirty="0" smtClean="0">
              <a:solidFill>
                <a:srgbClr val="0066CC"/>
              </a:solidFill>
            </a:endParaRPr>
          </a:p>
        </p:txBody>
      </p:sp>
      <p:sp>
        <p:nvSpPr>
          <p:cNvPr id="34" name="テキスト ボックス 33"/>
          <p:cNvSpPr txBox="1"/>
          <p:nvPr/>
        </p:nvSpPr>
        <p:spPr>
          <a:xfrm>
            <a:off x="5000628" y="1067547"/>
            <a:ext cx="1500198" cy="646941"/>
          </a:xfrm>
          <a:prstGeom prst="wedgeRoundRectCallout">
            <a:avLst>
              <a:gd name="adj1" fmla="val 9274"/>
              <a:gd name="adj2" fmla="val 77385"/>
              <a:gd name="adj3" fmla="val 16667"/>
            </a:avLst>
          </a:prstGeom>
          <a:solidFill>
            <a:schemeClr val="bg1"/>
          </a:solidFill>
          <a:ln w="12700">
            <a:solidFill>
              <a:schemeClr val="tx1"/>
            </a:solidFill>
          </a:ln>
        </p:spPr>
        <p:txBody>
          <a:bodyPr wrap="square" lIns="91404" tIns="45700" rIns="91404" bIns="45700" rtlCol="0">
            <a:spAutoFit/>
          </a:bodyPr>
          <a:lstStyle/>
          <a:p>
            <a:pPr algn="ctr"/>
            <a:r>
              <a:rPr lang="ja-JP" altLang="en-US" sz="1600" dirty="0" smtClean="0">
                <a:solidFill>
                  <a:srgbClr val="0066CC"/>
                </a:solidFill>
              </a:rPr>
              <a:t>他のメンバの</a:t>
            </a:r>
            <a:endParaRPr lang="en-US" altLang="ja-JP" sz="1600" dirty="0" smtClean="0">
              <a:solidFill>
                <a:srgbClr val="0066CC"/>
              </a:solidFill>
            </a:endParaRPr>
          </a:p>
          <a:p>
            <a:pPr algn="ctr"/>
            <a:r>
              <a:rPr lang="ja-JP" altLang="en-US" sz="1600" dirty="0" smtClean="0">
                <a:solidFill>
                  <a:srgbClr val="0066CC"/>
                </a:solidFill>
              </a:rPr>
              <a:t>移動</a:t>
            </a:r>
            <a:endParaRPr lang="en-US" altLang="ja-JP" sz="1600" dirty="0" smtClean="0">
              <a:solidFill>
                <a:srgbClr val="0066CC"/>
              </a:solidFill>
            </a:endParaRPr>
          </a:p>
        </p:txBody>
      </p:sp>
      <p:sp>
        <p:nvSpPr>
          <p:cNvPr id="35" name="テキスト ボックス 34"/>
          <p:cNvSpPr txBox="1"/>
          <p:nvPr/>
        </p:nvSpPr>
        <p:spPr>
          <a:xfrm>
            <a:off x="4357686" y="3782191"/>
            <a:ext cx="2143108" cy="646941"/>
          </a:xfrm>
          <a:prstGeom prst="wedgeRoundRectCallout">
            <a:avLst>
              <a:gd name="adj1" fmla="val 7628"/>
              <a:gd name="adj2" fmla="val 73781"/>
              <a:gd name="adj3" fmla="val 16667"/>
            </a:avLst>
          </a:prstGeom>
          <a:solidFill>
            <a:schemeClr val="bg1"/>
          </a:solidFill>
          <a:ln w="12700">
            <a:solidFill>
              <a:schemeClr val="tx1"/>
            </a:solidFill>
          </a:ln>
        </p:spPr>
        <p:txBody>
          <a:bodyPr wrap="square" lIns="91404" tIns="45700" rIns="91404" bIns="45700" rtlCol="0">
            <a:spAutoFit/>
          </a:bodyPr>
          <a:lstStyle/>
          <a:p>
            <a:pPr algn="ctr"/>
            <a:r>
              <a:rPr lang="ja-JP" altLang="en-US" sz="1600" dirty="0" smtClean="0">
                <a:solidFill>
                  <a:srgbClr val="0066CC"/>
                </a:solidFill>
              </a:rPr>
              <a:t>被参照メンバの移動</a:t>
            </a:r>
            <a:endParaRPr lang="en-US" altLang="ja-JP" sz="1600" dirty="0" smtClean="0">
              <a:solidFill>
                <a:srgbClr val="0066CC"/>
              </a:solidFill>
            </a:endParaRPr>
          </a:p>
          <a:p>
            <a:pPr algn="ctr"/>
            <a:r>
              <a:rPr lang="ja-JP" altLang="en-US" sz="1600" dirty="0" smtClean="0">
                <a:solidFill>
                  <a:srgbClr val="0066CC"/>
                </a:solidFill>
              </a:rPr>
              <a:t>修飾子の変更</a:t>
            </a:r>
            <a:endParaRPr lang="en-US" altLang="ja-JP" sz="1600" dirty="0" smtClean="0">
              <a:solidFill>
                <a:srgbClr val="0066CC"/>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24"/>
                                        </p:tgtEl>
                                        <p:attrNameLst>
                                          <p:attrName>style.visibility</p:attrName>
                                        </p:attrNameLst>
                                      </p:cBhvr>
                                      <p:to>
                                        <p:strVal val="hidden"/>
                                      </p:to>
                                    </p:set>
                                  </p:childTnLst>
                                </p:cTn>
                              </p:par>
                              <p:par>
                                <p:cTn id="7" presetID="1" presetClass="entr" presetSubtype="0" fill="hold" nodeType="withEffect">
                                  <p:stCondLst>
                                    <p:cond delay="0"/>
                                  </p:stCondLst>
                                  <p:childTnLst>
                                    <p:set>
                                      <p:cBhvr>
                                        <p:cTn id="8" dur="1" fill="hold">
                                          <p:stCondLst>
                                            <p:cond delay="0"/>
                                          </p:stCondLst>
                                        </p:cTn>
                                        <p:tgtEl>
                                          <p:spTgt spid="2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1" nodeType="clickEffect">
                                  <p:stCondLst>
                                    <p:cond delay="0"/>
                                  </p:stCondLst>
                                  <p:childTnLst>
                                    <p:set>
                                      <p:cBhvr>
                                        <p:cTn id="12" dur="1" fill="hold">
                                          <p:stCondLst>
                                            <p:cond delay="0"/>
                                          </p:stCondLst>
                                        </p:cTn>
                                        <p:tgtEl>
                                          <p:spTgt spid="2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1" nodeType="clickEffect">
                                  <p:stCondLst>
                                    <p:cond delay="0"/>
                                  </p:stCondLst>
                                  <p:childTnLst>
                                    <p:set>
                                      <p:cBhvr>
                                        <p:cTn id="16" dur="1" fill="hold">
                                          <p:stCondLst>
                                            <p:cond delay="0"/>
                                          </p:stCondLst>
                                        </p:cTn>
                                        <p:tgtEl>
                                          <p:spTgt spid="3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1" nodeType="clickEffect">
                                  <p:stCondLst>
                                    <p:cond delay="0"/>
                                  </p:stCondLst>
                                  <p:childTnLst>
                                    <p:set>
                                      <p:cBhvr>
                                        <p:cTn id="20" dur="1" fill="hold">
                                          <p:stCondLst>
                                            <p:cond delay="0"/>
                                          </p:stCondLst>
                                        </p:cTn>
                                        <p:tgtEl>
                                          <p:spTgt spid="3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1" nodeType="clickEffect">
                                  <p:stCondLst>
                                    <p:cond delay="0"/>
                                  </p:stCondLst>
                                  <p:childTnLst>
                                    <p:set>
                                      <p:cBhvr>
                                        <p:cTn id="24" dur="1" fill="hold">
                                          <p:stCondLst>
                                            <p:cond delay="0"/>
                                          </p:stCondLst>
                                        </p:cTn>
                                        <p:tgtEl>
                                          <p:spTgt spid="3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1" nodeType="clickEffect">
                                  <p:stCondLst>
                                    <p:cond delay="0"/>
                                  </p:stCondLst>
                                  <p:childTnLst>
                                    <p:set>
                                      <p:cBhvr>
                                        <p:cTn id="28" dur="1" fill="hold">
                                          <p:stCondLst>
                                            <p:cond delay="0"/>
                                          </p:stCondLst>
                                        </p:cTn>
                                        <p:tgtEl>
                                          <p:spTgt spid="3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1" nodeType="clickEffect">
                                  <p:stCondLst>
                                    <p:cond delay="0"/>
                                  </p:stCondLst>
                                  <p:childTnLst>
                                    <p:set>
                                      <p:cBhvr>
                                        <p:cTn id="32" dur="1" fill="hold">
                                          <p:stCondLst>
                                            <p:cond delay="0"/>
                                          </p:stCondLst>
                                        </p:cTn>
                                        <p:tgtEl>
                                          <p:spTgt spid="3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1" animBg="1"/>
      <p:bldP spid="30" grpId="1" animBg="1"/>
      <p:bldP spid="31" grpId="1" animBg="1"/>
      <p:bldP spid="32" grpId="0"/>
      <p:bldP spid="33" grpId="1" animBg="1"/>
      <p:bldP spid="34" grpId="1" animBg="1"/>
      <p:bldP spid="35"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タイトル 1"/>
          <p:cNvSpPr>
            <a:spLocks noGrp="1"/>
          </p:cNvSpPr>
          <p:nvPr>
            <p:ph type="title"/>
          </p:nvPr>
        </p:nvSpPr>
        <p:spPr>
          <a:xfrm>
            <a:off x="214313" y="214313"/>
            <a:ext cx="8715375" cy="868362"/>
          </a:xfrm>
        </p:spPr>
        <p:txBody>
          <a:bodyPr/>
          <a:lstStyle/>
          <a:p>
            <a:r>
              <a:rPr lang="ja-JP" altLang="en-US" dirty="0" smtClean="0"/>
              <a:t>リファクタリング支援機能の問題点</a:t>
            </a:r>
          </a:p>
        </p:txBody>
      </p:sp>
      <p:sp>
        <p:nvSpPr>
          <p:cNvPr id="12291" name="コンテンツ プレースホルダ 2"/>
          <p:cNvSpPr>
            <a:spLocks noGrp="1"/>
          </p:cNvSpPr>
          <p:nvPr>
            <p:ph idx="1"/>
          </p:nvPr>
        </p:nvSpPr>
        <p:spPr>
          <a:xfrm>
            <a:off x="214313" y="1071546"/>
            <a:ext cx="8501091" cy="1857388"/>
          </a:xfrm>
        </p:spPr>
        <p:txBody>
          <a:bodyPr/>
          <a:lstStyle/>
          <a:p>
            <a:r>
              <a:rPr lang="ja-JP" altLang="en-US" dirty="0" smtClean="0"/>
              <a:t>統合開発環境</a:t>
            </a:r>
            <a:r>
              <a:rPr lang="en-US" altLang="ja-JP" dirty="0" smtClean="0"/>
              <a:t>Eclipse</a:t>
            </a:r>
            <a:r>
              <a:rPr lang="ja-JP" altLang="en-US" dirty="0" smtClean="0"/>
              <a:t>のリファクタリング支援機能ではメンバの移動が支援されている</a:t>
            </a:r>
            <a:endParaRPr lang="en-US" altLang="ja-JP" dirty="0" smtClean="0"/>
          </a:p>
          <a:p>
            <a:pPr lvl="1"/>
            <a:r>
              <a:rPr lang="ja-JP" altLang="en-US" dirty="0" smtClean="0"/>
              <a:t>参照</a:t>
            </a:r>
            <a:r>
              <a:rPr lang="ja-JP" altLang="en-US" dirty="0" smtClean="0"/>
              <a:t>切れコンパイルエラーはメンバの</a:t>
            </a:r>
            <a:r>
              <a:rPr lang="ja-JP" altLang="en-US" dirty="0" smtClean="0">
                <a:solidFill>
                  <a:srgbClr val="0066CC"/>
                </a:solidFill>
              </a:rPr>
              <a:t>修飾子の変更</a:t>
            </a:r>
            <a:r>
              <a:rPr lang="ja-JP" altLang="en-US" dirty="0" smtClean="0"/>
              <a:t>のみ解消が可能</a:t>
            </a:r>
            <a:endParaRPr lang="en-US" altLang="ja-JP" dirty="0" smtClean="0"/>
          </a:p>
        </p:txBody>
      </p:sp>
      <p:sp>
        <p:nvSpPr>
          <p:cNvPr id="12292" name="テキスト ボックス 3"/>
          <p:cNvSpPr txBox="1">
            <a:spLocks noChangeArrowheads="1"/>
          </p:cNvSpPr>
          <p:nvPr/>
        </p:nvSpPr>
        <p:spPr bwMode="auto">
          <a:xfrm>
            <a:off x="891831" y="3179390"/>
            <a:ext cx="7425431" cy="892552"/>
          </a:xfrm>
          <a:prstGeom prst="rect">
            <a:avLst/>
          </a:prstGeom>
          <a:solidFill>
            <a:srgbClr val="0066CC">
              <a:alpha val="29019"/>
            </a:srgbClr>
          </a:solidFill>
          <a:ln w="9525">
            <a:noFill/>
            <a:miter lim="800000"/>
            <a:headEnd/>
            <a:tailEnd/>
          </a:ln>
        </p:spPr>
        <p:txBody>
          <a:bodyPr wrap="none">
            <a:spAutoFit/>
          </a:bodyPr>
          <a:lstStyle/>
          <a:p>
            <a:pPr algn="ctr"/>
            <a:r>
              <a:rPr lang="ja-JP" altLang="en-US" sz="2600" b="0" dirty="0" smtClean="0"/>
              <a:t>メンバの移動より生じたコンパイルエラーを解消する</a:t>
            </a:r>
            <a:endParaRPr lang="en-US" altLang="ja-JP" sz="2600" b="0" dirty="0" smtClean="0"/>
          </a:p>
          <a:p>
            <a:pPr algn="ctr"/>
            <a:r>
              <a:rPr lang="ja-JP" altLang="en-US" sz="2600" b="0" dirty="0" smtClean="0"/>
              <a:t>複数の編集手順を提示</a:t>
            </a:r>
            <a:r>
              <a:rPr lang="ja-JP" altLang="en-US" sz="2600" b="0" dirty="0"/>
              <a:t>できるもの</a:t>
            </a:r>
            <a:r>
              <a:rPr lang="ja-JP" altLang="en-US" sz="2600" b="0" dirty="0" smtClean="0"/>
              <a:t>がない</a:t>
            </a:r>
            <a:endParaRPr lang="ja-JP" altLang="en-US" sz="2600" b="0" dirty="0"/>
          </a:p>
        </p:txBody>
      </p:sp>
      <p:sp>
        <p:nvSpPr>
          <p:cNvPr id="7" name="右矢印 6"/>
          <p:cNvSpPr/>
          <p:nvPr/>
        </p:nvSpPr>
        <p:spPr>
          <a:xfrm rot="5400000">
            <a:off x="4214812" y="4429132"/>
            <a:ext cx="428625" cy="285750"/>
          </a:xfrm>
          <a:prstGeom prst="rightArrow">
            <a:avLst/>
          </a:prstGeom>
          <a:gradFill>
            <a:gsLst>
              <a:gs pos="0">
                <a:schemeClr val="bg1"/>
              </a:gs>
              <a:gs pos="50000">
                <a:srgbClr val="0070C0">
                  <a:shade val="67500"/>
                  <a:satMod val="115000"/>
                </a:srgbClr>
              </a:gs>
              <a:gs pos="100000">
                <a:srgbClr val="0070C0">
                  <a:shade val="100000"/>
                  <a:satMod val="115000"/>
                </a:srgbClr>
              </a:gs>
            </a:gsLst>
            <a:lin ang="10800000" scaled="1"/>
          </a:gradFill>
          <a:ln>
            <a:solidFill>
              <a:srgbClr val="0066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2294" name="コンテンツ プレースホルダ 2"/>
          <p:cNvSpPr txBox="1">
            <a:spLocks/>
          </p:cNvSpPr>
          <p:nvPr/>
        </p:nvSpPr>
        <p:spPr bwMode="auto">
          <a:xfrm>
            <a:off x="714348" y="4929198"/>
            <a:ext cx="7786742" cy="1071570"/>
          </a:xfrm>
          <a:prstGeom prst="rect">
            <a:avLst/>
          </a:prstGeom>
          <a:noFill/>
          <a:ln w="9525">
            <a:noFill/>
            <a:miter lim="800000"/>
            <a:headEnd/>
            <a:tailEnd/>
          </a:ln>
        </p:spPr>
        <p:txBody>
          <a:bodyPr/>
          <a:lstStyle/>
          <a:p>
            <a:pPr marL="285750" indent="-285750">
              <a:spcBef>
                <a:spcPct val="20000"/>
              </a:spcBef>
              <a:buClr>
                <a:srgbClr val="C00000"/>
              </a:buClr>
              <a:buSzPct val="80000"/>
              <a:buFont typeface="Wingdings" pitchFamily="2" charset="2"/>
              <a:buChar char="l"/>
            </a:pPr>
            <a:r>
              <a:rPr lang="ja-JP" altLang="en-US" sz="2600" b="0" dirty="0" smtClean="0"/>
              <a:t>リファクタリング経験の少ないユーザは</a:t>
            </a:r>
            <a:endParaRPr lang="en-US" altLang="ja-JP" sz="2600" b="0" dirty="0" smtClean="0"/>
          </a:p>
          <a:p>
            <a:pPr marL="285750" indent="-285750">
              <a:spcBef>
                <a:spcPct val="20000"/>
              </a:spcBef>
              <a:buClr>
                <a:srgbClr val="C00000"/>
              </a:buClr>
              <a:buSzPct val="80000"/>
            </a:pPr>
            <a:r>
              <a:rPr lang="ja-JP" altLang="en-US" sz="2600" b="0" dirty="0" smtClean="0"/>
              <a:t>　目的</a:t>
            </a:r>
            <a:r>
              <a:rPr lang="ja-JP" altLang="en-US" sz="2600" b="0" dirty="0"/>
              <a:t>のソースコードを</a:t>
            </a:r>
            <a:r>
              <a:rPr lang="ja-JP" altLang="en-US" sz="2600" b="0" dirty="0" smtClean="0"/>
              <a:t>得る編集手順の理解が困難</a:t>
            </a:r>
            <a:endParaRPr lang="en-US" altLang="ja-JP" sz="2600" b="0" dirty="0"/>
          </a:p>
        </p:txBody>
      </p:sp>
      <p:sp>
        <p:nvSpPr>
          <p:cNvPr id="9" name="日付プレースホルダ 8"/>
          <p:cNvSpPr>
            <a:spLocks noGrp="1"/>
          </p:cNvSpPr>
          <p:nvPr>
            <p:ph type="dt" sz="quarter" idx="10"/>
          </p:nvPr>
        </p:nvSpPr>
        <p:spPr/>
        <p:txBody>
          <a:bodyPr/>
          <a:lstStyle/>
          <a:p>
            <a:pPr>
              <a:defRPr/>
            </a:pPr>
            <a:endParaRPr lang="en-US" altLang="ja-JP"/>
          </a:p>
        </p:txBody>
      </p:sp>
      <p:sp>
        <p:nvSpPr>
          <p:cNvPr id="10" name="スライド番号プレースホルダ 9"/>
          <p:cNvSpPr>
            <a:spLocks noGrp="1"/>
          </p:cNvSpPr>
          <p:nvPr>
            <p:ph type="sldNum" sz="quarter" idx="12"/>
          </p:nvPr>
        </p:nvSpPr>
        <p:spPr/>
        <p:txBody>
          <a:bodyPr/>
          <a:lstStyle/>
          <a:p>
            <a:pPr>
              <a:defRPr/>
            </a:pPr>
            <a:fld id="{21A600DB-B1AB-448E-9527-8284D9ED4878}" type="slidenum">
              <a:rPr lang="en-US" altLang="ja-JP"/>
              <a:pPr>
                <a:defRPr/>
              </a:pPr>
              <a:t>9</a:t>
            </a:fld>
            <a:endParaRPr lang="en-US" altLang="ja-JP"/>
          </a:p>
        </p:txBody>
      </p:sp>
      <p:sp>
        <p:nvSpPr>
          <p:cNvPr id="12297" name="フッター プレースホルダ 10"/>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r>
              <a:rPr lang="en-US" altLang="ja-JP"/>
              <a:t>Software Engineering Laboratory,  Department of Computer Science,  Graduate School of Information Science and Technology,  Osaka University</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クール">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23816</TotalTime>
  <Words>3219</Words>
  <Application>Microsoft Office PowerPoint</Application>
  <PresentationFormat>画面に合わせる (4:3)</PresentationFormat>
  <Paragraphs>724</Paragraphs>
  <Slides>24</Slides>
  <Notes>24</Notes>
  <HiddenSlides>0</HiddenSlides>
  <MMClips>0</MMClips>
  <ScaleCrop>false</ScaleCrop>
  <HeadingPairs>
    <vt:vector size="4" baseType="variant">
      <vt:variant>
        <vt:lpstr>テーマ</vt:lpstr>
      </vt:variant>
      <vt:variant>
        <vt:i4>1</vt:i4>
      </vt:variant>
      <vt:variant>
        <vt:lpstr>スライド タイトル</vt:lpstr>
      </vt:variant>
      <vt:variant>
        <vt:i4>24</vt:i4>
      </vt:variant>
    </vt:vector>
  </HeadingPairs>
  <TitlesOfParts>
    <vt:vector size="25" baseType="lpstr">
      <vt:lpstr>Office テーマ</vt:lpstr>
      <vt:lpstr>リファクタリング中に生じる コンパイルエラーの自動解消手法</vt:lpstr>
      <vt:lpstr>発表の概要</vt:lpstr>
      <vt:lpstr>リファクタリング</vt:lpstr>
      <vt:lpstr>メンバ（フィールド，メソッド）の移動</vt:lpstr>
      <vt:lpstr>スライド 5</vt:lpstr>
      <vt:lpstr>メンバの移動でコンパイルエラーが起こる場合</vt:lpstr>
      <vt:lpstr>メンバの移動による コンパイルエラーを解消する編集</vt:lpstr>
      <vt:lpstr>コンパイルエラーを解決する編集例</vt:lpstr>
      <vt:lpstr>リファクタリング支援機能の問題点</vt:lpstr>
      <vt:lpstr>研究の目的</vt:lpstr>
      <vt:lpstr>コンパイルエラーを解消する 編集手順の探索結果の例</vt:lpstr>
      <vt:lpstr>コンパイルエラーを解消する編集ステップ</vt:lpstr>
      <vt:lpstr>提案手法の処理概要</vt:lpstr>
      <vt:lpstr>編集ステップ導出のための情報取得</vt:lpstr>
      <vt:lpstr>提案手法の処理概要</vt:lpstr>
      <vt:lpstr>編集ステップの導出（1/3）</vt:lpstr>
      <vt:lpstr>編集ステップの導出（2/3）</vt:lpstr>
      <vt:lpstr>編集ステップの導出（3/3）</vt:lpstr>
      <vt:lpstr>提案手法の処理概要</vt:lpstr>
      <vt:lpstr>ケーススタディの概要</vt:lpstr>
      <vt:lpstr>編集ステップ導出・適用の繰り返し処理</vt:lpstr>
      <vt:lpstr>実験</vt:lpstr>
      <vt:lpstr>実験結果</vt:lpstr>
      <vt:lpstr>まとめと今後の課題</vt:lpstr>
    </vt:vector>
  </TitlesOfParts>
  <Company>inoue_rab</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オブジェクト指向型言語での リファクタリングパターン適用に伴う修正範囲の可視化手法</dc:title>
  <dc:creator>r-fukusm</dc:creator>
  <cp:lastModifiedBy>r-fukusm</cp:lastModifiedBy>
  <cp:revision>1655</cp:revision>
  <dcterms:created xsi:type="dcterms:W3CDTF">2008-10-06T01:10:01Z</dcterms:created>
  <dcterms:modified xsi:type="dcterms:W3CDTF">2010-02-12T05:33:01Z</dcterms:modified>
</cp:coreProperties>
</file>