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56" r:id="rId2"/>
    <p:sldId id="350" r:id="rId3"/>
    <p:sldId id="353" r:id="rId4"/>
    <p:sldId id="361" r:id="rId5"/>
    <p:sldId id="362" r:id="rId6"/>
    <p:sldId id="412" r:id="rId7"/>
    <p:sldId id="378" r:id="rId8"/>
    <p:sldId id="392" r:id="rId9"/>
    <p:sldId id="410" r:id="rId10"/>
    <p:sldId id="401" r:id="rId11"/>
    <p:sldId id="405" r:id="rId12"/>
    <p:sldId id="403" r:id="rId13"/>
    <p:sldId id="414" r:id="rId14"/>
    <p:sldId id="406" r:id="rId15"/>
    <p:sldId id="408" r:id="rId16"/>
    <p:sldId id="411" r:id="rId17"/>
    <p:sldId id="407" r:id="rId18"/>
    <p:sldId id="374" r:id="rId19"/>
    <p:sldId id="348" r:id="rId20"/>
    <p:sldId id="334" r:id="rId21"/>
    <p:sldId id="363" r:id="rId22"/>
    <p:sldId id="352" r:id="rId23"/>
    <p:sldId id="377" r:id="rId24"/>
    <p:sldId id="356" r:id="rId25"/>
    <p:sldId id="357" r:id="rId26"/>
    <p:sldId id="369" r:id="rId27"/>
    <p:sldId id="370" r:id="rId28"/>
    <p:sldId id="371" r:id="rId29"/>
    <p:sldId id="333" r:id="rId30"/>
    <p:sldId id="328" r:id="rId31"/>
    <p:sldId id="375" r:id="rId32"/>
    <p:sldId id="376" r:id="rId33"/>
    <p:sldId id="308" r:id="rId34"/>
    <p:sldId id="309" r:id="rId3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5C2"/>
    <a:srgbClr val="EDF3F3"/>
    <a:srgbClr val="D0E0BA"/>
    <a:srgbClr val="EED2D2"/>
    <a:srgbClr val="ECEECE"/>
    <a:srgbClr val="F2F5C7"/>
    <a:srgbClr val="E3EDED"/>
    <a:srgbClr val="FBC5C5"/>
    <a:srgbClr val="CEEAB0"/>
    <a:srgbClr val="F8FCC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56" autoAdjust="0"/>
    <p:restoredTop sz="91553" autoAdjust="0"/>
  </p:normalViewPr>
  <p:slideViewPr>
    <p:cSldViewPr>
      <p:cViewPr>
        <p:scale>
          <a:sx n="50" d="100"/>
          <a:sy n="50" d="100"/>
        </p:scale>
        <p:origin x="-1134" y="-6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saitoh\workspacetest\ResearchStatistics\research0120\summary6th.xlsm"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saitoh\workspacetest\ResearchStatistics\research0120\summary6th.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col"/>
        <c:grouping val="clustered"/>
        <c:ser>
          <c:idx val="0"/>
          <c:order val="0"/>
          <c:tx>
            <c:v>Clone</c:v>
          </c:tx>
          <c:spPr>
            <a:solidFill>
              <a:srgbClr val="3366FF"/>
            </a:solidFill>
          </c:spPr>
          <c:cat>
            <c:strRef>
              <c:f>result!$O$2:$R$2</c:f>
              <c:strCache>
                <c:ptCount val="4"/>
                <c:pt idx="0">
                  <c:v>D1</c:v>
                </c:pt>
                <c:pt idx="1">
                  <c:v>D2</c:v>
                </c:pt>
                <c:pt idx="2">
                  <c:v>D3</c:v>
                </c:pt>
                <c:pt idx="3">
                  <c:v>D4</c:v>
                </c:pt>
              </c:strCache>
            </c:strRef>
          </c:cat>
          <c:val>
            <c:numRef>
              <c:f>result!$C$9:$F$9</c:f>
              <c:numCache>
                <c:formatCode>General</c:formatCode>
                <c:ptCount val="4"/>
                <c:pt idx="0">
                  <c:v>11.516092500000006</c:v>
                </c:pt>
                <c:pt idx="1">
                  <c:v>6.9841308879999877</c:v>
                </c:pt>
                <c:pt idx="2">
                  <c:v>2.4578091079999997</c:v>
                </c:pt>
                <c:pt idx="3">
                  <c:v>0.53246543700000004</c:v>
                </c:pt>
              </c:numCache>
            </c:numRef>
          </c:val>
        </c:ser>
        <c:ser>
          <c:idx val="1"/>
          <c:order val="1"/>
          <c:tx>
            <c:v>Unique</c:v>
          </c:tx>
          <c:spPr>
            <a:solidFill>
              <a:srgbClr val="C00000"/>
            </a:solidFill>
          </c:spPr>
          <c:val>
            <c:numRef>
              <c:f>result!$C$10:$F$10</c:f>
              <c:numCache>
                <c:formatCode>General</c:formatCode>
                <c:ptCount val="4"/>
                <c:pt idx="0">
                  <c:v>16.382859509999989</c:v>
                </c:pt>
                <c:pt idx="1">
                  <c:v>5.3576673469999898</c:v>
                </c:pt>
                <c:pt idx="2">
                  <c:v>4.5371364699999868</c:v>
                </c:pt>
                <c:pt idx="3">
                  <c:v>1</c:v>
                </c:pt>
              </c:numCache>
            </c:numRef>
          </c:val>
        </c:ser>
        <c:axId val="165828480"/>
        <c:axId val="165830016"/>
      </c:barChart>
      <c:catAx>
        <c:axId val="165828480"/>
        <c:scaling>
          <c:orientation val="minMax"/>
        </c:scaling>
        <c:delete val="1"/>
        <c:axPos val="b"/>
        <c:tickLblPos val="none"/>
        <c:crossAx val="165830016"/>
        <c:crosses val="autoZero"/>
        <c:auto val="1"/>
        <c:lblAlgn val="ctr"/>
        <c:lblOffset val="100"/>
      </c:catAx>
      <c:valAx>
        <c:axId val="165830016"/>
        <c:scaling>
          <c:orientation val="minMax"/>
          <c:max val="22"/>
          <c:min val="0"/>
        </c:scaling>
        <c:axPos val="l"/>
        <c:majorGridlines/>
        <c:numFmt formatCode="General" sourceLinked="1"/>
        <c:tickLblPos val="nextTo"/>
        <c:crossAx val="165828480"/>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col"/>
        <c:grouping val="clustered"/>
        <c:ser>
          <c:idx val="0"/>
          <c:order val="0"/>
          <c:tx>
            <c:v>Clone</c:v>
          </c:tx>
          <c:spPr>
            <a:solidFill>
              <a:srgbClr val="3366FF"/>
            </a:solidFill>
          </c:spPr>
          <c:cat>
            <c:strRef>
              <c:f>result!$O$2:$R$2</c:f>
              <c:strCache>
                <c:ptCount val="4"/>
                <c:pt idx="0">
                  <c:v>D1</c:v>
                </c:pt>
                <c:pt idx="1">
                  <c:v>D2</c:v>
                </c:pt>
                <c:pt idx="2">
                  <c:v>D3</c:v>
                </c:pt>
                <c:pt idx="3">
                  <c:v>D4</c:v>
                </c:pt>
              </c:strCache>
            </c:strRef>
          </c:cat>
          <c:val>
            <c:numRef>
              <c:f>result!$C$105:$F$105</c:f>
              <c:numCache>
                <c:formatCode>General</c:formatCode>
                <c:ptCount val="4"/>
                <c:pt idx="0">
                  <c:v>4.495691403000011</c:v>
                </c:pt>
                <c:pt idx="1">
                  <c:v>2.9208919830000002</c:v>
                </c:pt>
                <c:pt idx="2">
                  <c:v>1.2851134119999998</c:v>
                </c:pt>
                <c:pt idx="3">
                  <c:v>0.55422719799999998</c:v>
                </c:pt>
              </c:numCache>
            </c:numRef>
          </c:val>
        </c:ser>
        <c:ser>
          <c:idx val="1"/>
          <c:order val="1"/>
          <c:tx>
            <c:v>Unique</c:v>
          </c:tx>
          <c:spPr>
            <a:solidFill>
              <a:srgbClr val="C00000"/>
            </a:solidFill>
          </c:spPr>
          <c:val>
            <c:numRef>
              <c:f>result!$C$106:$F$106</c:f>
              <c:numCache>
                <c:formatCode>General</c:formatCode>
                <c:ptCount val="4"/>
                <c:pt idx="0">
                  <c:v>4.0523609089999955</c:v>
                </c:pt>
                <c:pt idx="1">
                  <c:v>1.5224459360000024</c:v>
                </c:pt>
                <c:pt idx="2">
                  <c:v>1.581079101</c:v>
                </c:pt>
                <c:pt idx="3">
                  <c:v>1</c:v>
                </c:pt>
              </c:numCache>
            </c:numRef>
          </c:val>
        </c:ser>
        <c:axId val="166208256"/>
        <c:axId val="166209792"/>
      </c:barChart>
      <c:catAx>
        <c:axId val="166208256"/>
        <c:scaling>
          <c:orientation val="minMax"/>
        </c:scaling>
        <c:delete val="1"/>
        <c:axPos val="b"/>
        <c:tickLblPos val="none"/>
        <c:crossAx val="166209792"/>
        <c:crosses val="autoZero"/>
        <c:auto val="1"/>
        <c:lblAlgn val="ctr"/>
        <c:lblOffset val="100"/>
      </c:catAx>
      <c:valAx>
        <c:axId val="166209792"/>
        <c:scaling>
          <c:orientation val="minMax"/>
          <c:max val="20"/>
          <c:min val="0"/>
        </c:scaling>
        <c:axPos val="l"/>
        <c:majorGridlines/>
        <c:numFmt formatCode="General" sourceLinked="1"/>
        <c:tickLblPos val="nextTo"/>
        <c:crossAx val="166208256"/>
        <c:crosses val="autoZero"/>
        <c:crossBetween val="between"/>
        <c:majorUnit val="5"/>
      </c:valAx>
    </c:plotArea>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D3AABC47-67DF-4FE5-B066-440714CCFC6D}" type="datetimeFigureOut">
              <a:rPr kumimoji="1" lang="ja-JP" altLang="en-US" smtClean="0"/>
              <a:pPr/>
              <a:t>2011/2/14</a:t>
            </a:fld>
            <a:endParaRPr kumimoji="1"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E7C3DCDD-A5D6-4DF5-819D-A022CA05AB2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C37B3DF3-83D3-4523-A391-A528E52028F7}" type="datetimeFigureOut">
              <a:rPr kumimoji="1" lang="ja-JP" altLang="en-US" smtClean="0"/>
              <a:pPr/>
              <a:t>2011/2/14</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9888614-5AFB-476C-BD5A-87C86A3ADF6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理ファクタリングは</a:t>
            </a:r>
            <a:r>
              <a:rPr kumimoji="1" lang="en-US" altLang="ja-JP" dirty="0" err="1" smtClean="0"/>
              <a:t>Ki</a:t>
            </a:r>
            <a:r>
              <a:rPr kumimoji="1" lang="ja-JP" altLang="en-US" dirty="0" err="1" smtClean="0"/>
              <a:t>ｍ</a:t>
            </a:r>
            <a:r>
              <a:rPr kumimoji="1" lang="ja-JP" altLang="en-US" dirty="0" smtClean="0"/>
              <a:t>がやってる</a:t>
            </a:r>
            <a:endParaRPr kumimoji="1" lang="en-US" altLang="ja-JP" dirty="0" smtClean="0"/>
          </a:p>
          <a:p>
            <a:r>
              <a:rPr kumimoji="1" lang="ja-JP" altLang="en-US" dirty="0" smtClean="0"/>
              <a:t>クローンとバグの関係はまだ探していない</a:t>
            </a:r>
            <a:endParaRPr kumimoji="1" lang="en-US" altLang="ja-JP" dirty="0" smtClean="0"/>
          </a:p>
          <a:p>
            <a:r>
              <a:rPr kumimoji="1" lang="ja-JP" altLang="en-US" dirty="0" smtClean="0"/>
              <a:t>だ</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分析項目の</a:t>
            </a:r>
            <a:r>
              <a:rPr kumimoji="1" lang="en-US" altLang="ja-JP" dirty="0" smtClean="0"/>
              <a:t>1</a:t>
            </a:r>
            <a:r>
              <a:rPr kumimoji="1" lang="ja-JP" altLang="en-US" dirty="0" smtClean="0"/>
              <a:t>つ目として，生存期間の短いコードクローンは，生存期間の長いコードクローンに比べ，欠陥コードを多く含む，ということを調べます．</a:t>
            </a:r>
            <a:endParaRPr kumimoji="1" lang="en-US" altLang="ja-JP" dirty="0" smtClean="0"/>
          </a:p>
          <a:p>
            <a:r>
              <a:rPr kumimoji="1" lang="ja-JP" altLang="en-US" dirty="0" smtClean="0"/>
              <a:t>そのために生存期間</a:t>
            </a:r>
            <a:r>
              <a:rPr kumimoji="1" lang="en-US" altLang="ja-JP" dirty="0" smtClean="0"/>
              <a:t>D</a:t>
            </a:r>
            <a:r>
              <a:rPr kumimoji="1" lang="ja-JP" altLang="en-US" dirty="0" smtClean="0"/>
              <a:t>内でクローン欠陥コード率</a:t>
            </a:r>
            <a:r>
              <a:rPr kumimoji="1" lang="en-US" altLang="ja-JP" dirty="0" smtClean="0"/>
              <a:t>RC</a:t>
            </a:r>
            <a:r>
              <a:rPr kumimoji="1" lang="ja-JP" altLang="en-US" dirty="0" smtClean="0"/>
              <a:t>を定義します．</a:t>
            </a:r>
            <a:endParaRPr kumimoji="1" lang="en-US" altLang="ja-JP" dirty="0" smtClean="0"/>
          </a:p>
          <a:p>
            <a:r>
              <a:rPr kumimoji="1" lang="en-US" altLang="ja-JP" dirty="0" smtClean="0"/>
              <a:t>RC</a:t>
            </a:r>
            <a:r>
              <a:rPr kumimoji="1" lang="ja-JP" altLang="en-US" dirty="0" smtClean="0"/>
              <a:t>はクローンかつ非欠陥コードの行数に対するクローンかつ欠陥コードの行数を表します</a:t>
            </a:r>
            <a:endParaRPr kumimoji="1" lang="en-US" altLang="ja-JP" dirty="0" smtClean="0"/>
          </a:p>
          <a:p>
            <a:endParaRPr kumimoji="1" lang="en-US" altLang="ja-JP" dirty="0" smtClean="0"/>
          </a:p>
          <a:p>
            <a:r>
              <a:rPr kumimoji="1" lang="ja-JP" altLang="en-US" dirty="0" smtClean="0"/>
              <a:t>欠陥コード率が生存期間が短いほど高くなるということを確かめるために下記の式が成り立つかどうかを調べます．</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クローンの欠陥コード率を</a:t>
            </a:r>
            <a:endParaRPr kumimoji="1" lang="en-US" altLang="ja-JP" dirty="0" smtClean="0"/>
          </a:p>
          <a:p>
            <a:r>
              <a:rPr kumimoji="1" lang="ja-JP" altLang="en-US" dirty="0" smtClean="0"/>
              <a:t>非クローンの欠陥コード率を計測</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3</a:t>
            </a:r>
            <a:r>
              <a:rPr kumimoji="1" lang="ja-JP" altLang="en-US" dirty="0" smtClean="0"/>
              <a:t>つ目の分析項目の結果を説明します．</a:t>
            </a:r>
            <a:endParaRPr kumimoji="1" lang="en-US" altLang="ja-JP" dirty="0" smtClean="0"/>
          </a:p>
          <a:p>
            <a:r>
              <a:rPr kumimoji="1" lang="ja-JP" altLang="en-US" dirty="0" smtClean="0"/>
              <a:t>こちらの表は先ほどの</a:t>
            </a:r>
            <a:r>
              <a:rPr kumimoji="1" lang="en-US" altLang="ja-JP" dirty="0" err="1" smtClean="0"/>
              <a:t>EclipseJDT</a:t>
            </a:r>
            <a:r>
              <a:rPr kumimoji="1" lang="ja-JP" altLang="en-US" dirty="0" smtClean="0"/>
              <a:t>の結果と同じですが．</a:t>
            </a:r>
            <a:endParaRPr kumimoji="1" lang="en-US" altLang="ja-JP" dirty="0" smtClean="0"/>
          </a:p>
          <a:p>
            <a:endParaRPr kumimoji="1" lang="en-US" altLang="ja-JP" dirty="0" smtClean="0"/>
          </a:p>
          <a:p>
            <a:r>
              <a:rPr kumimoji="1" lang="ja-JP" altLang="en-US" dirty="0" smtClean="0"/>
              <a:t>生存期間が長い場合はクローン欠陥コード率の方が低くなっています．</a:t>
            </a:r>
            <a:endParaRPr kumimoji="1" lang="en-US" altLang="ja-JP" dirty="0" smtClean="0"/>
          </a:p>
          <a:p>
            <a:r>
              <a:rPr kumimoji="1" lang="ja-JP" altLang="en-US" dirty="0" smtClean="0"/>
              <a:t>また逆に，生存期間が短い場合はクローン欠陥コード率のほうが高くなっています．</a:t>
            </a:r>
            <a:endParaRPr kumimoji="1" lang="en-US" altLang="ja-JP" dirty="0" smtClean="0"/>
          </a:p>
          <a:p>
            <a:r>
              <a:rPr kumimoji="1" lang="ja-JP" altLang="en-US" dirty="0" smtClean="0"/>
              <a:t>このことから，クローンの方が生存期間の影響が強いことが分かります．</a:t>
            </a:r>
            <a:endParaRPr kumimoji="1" lang="en-US" altLang="ja-JP" dirty="0" smtClean="0"/>
          </a:p>
          <a:p>
            <a:endParaRPr kumimoji="1" lang="en-US" altLang="ja-JP" dirty="0" smtClean="0"/>
          </a:p>
          <a:p>
            <a:r>
              <a:rPr kumimoji="1" lang="ja-JP" altLang="en-US" dirty="0" smtClean="0"/>
              <a:t>こちらのクローン欠陥コード率の変化を調べるとこのような差異が得られました．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3</a:t>
            </a:r>
            <a:r>
              <a:rPr kumimoji="1" lang="ja-JP" altLang="en-US" dirty="0" smtClean="0"/>
              <a:t>つ目の分析項目の結果を説明します．</a:t>
            </a:r>
            <a:endParaRPr kumimoji="1" lang="en-US" altLang="ja-JP" dirty="0" smtClean="0"/>
          </a:p>
          <a:p>
            <a:r>
              <a:rPr kumimoji="1" lang="ja-JP" altLang="en-US" dirty="0" smtClean="0"/>
              <a:t>こちらの表は先ほどの</a:t>
            </a:r>
            <a:r>
              <a:rPr kumimoji="1" lang="en-US" altLang="ja-JP" dirty="0" err="1" smtClean="0"/>
              <a:t>EclipseJDT</a:t>
            </a:r>
            <a:r>
              <a:rPr kumimoji="1" lang="ja-JP" altLang="en-US" dirty="0" smtClean="0"/>
              <a:t>の結果と同じですが．</a:t>
            </a:r>
            <a:endParaRPr kumimoji="1" lang="en-US" altLang="ja-JP" dirty="0" smtClean="0"/>
          </a:p>
          <a:p>
            <a:endParaRPr kumimoji="1" lang="en-US" altLang="ja-JP" dirty="0" smtClean="0"/>
          </a:p>
          <a:p>
            <a:r>
              <a:rPr kumimoji="1" lang="ja-JP" altLang="en-US" dirty="0" smtClean="0"/>
              <a:t>生存期間が長い場合はクローン欠陥コード率の方が低くなっています．</a:t>
            </a:r>
            <a:endParaRPr kumimoji="1" lang="en-US" altLang="ja-JP" dirty="0" smtClean="0"/>
          </a:p>
          <a:p>
            <a:r>
              <a:rPr kumimoji="1" lang="ja-JP" altLang="en-US" dirty="0" smtClean="0"/>
              <a:t>また逆に，生存期間が短い場合はクローン欠陥コード率のほうが高くなっています．</a:t>
            </a:r>
            <a:endParaRPr kumimoji="1" lang="en-US" altLang="ja-JP" dirty="0" smtClean="0"/>
          </a:p>
          <a:p>
            <a:r>
              <a:rPr kumimoji="1" lang="ja-JP" altLang="en-US" dirty="0" smtClean="0"/>
              <a:t>このことから，クローンの方が生存期間の影響が強いことが分かります．</a:t>
            </a:r>
            <a:endParaRPr kumimoji="1" lang="en-US" altLang="ja-JP" dirty="0" smtClean="0"/>
          </a:p>
          <a:p>
            <a:endParaRPr kumimoji="1" lang="en-US" altLang="ja-JP" dirty="0" smtClean="0"/>
          </a:p>
          <a:p>
            <a:r>
              <a:rPr kumimoji="1" lang="ja-JP" altLang="en-US" dirty="0" smtClean="0"/>
              <a:t>こちらのクローン欠陥コード率の変化を調べるとこのような差異が得られました．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概要にもっていく</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全体でクローンはいくつあった？？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修正を検討する必要がある，</a:t>
            </a:r>
            <a:r>
              <a:rPr kumimoji="1" lang="ja-JP" altLang="en-US" dirty="0" err="1" smtClean="0"/>
              <a:t>ぐらいに</a:t>
            </a:r>
            <a:r>
              <a:rPr kumimoji="1" lang="ja-JP" altLang="en-US" dirty="0" smtClean="0"/>
              <a:t>言っておく</a:t>
            </a:r>
            <a:endParaRPr kumimoji="1" lang="en-US" altLang="ja-JP" dirty="0" smtClean="0"/>
          </a:p>
          <a:p>
            <a:r>
              <a:rPr kumimoji="1" lang="ja-JP" altLang="en-US" dirty="0" smtClean="0"/>
              <a:t>バグの原因になりやすい理由を言う</a:t>
            </a:r>
            <a:endParaRPr kumimoji="1" lang="en-US" altLang="ja-JP" dirty="0" smtClean="0"/>
          </a:p>
          <a:p>
            <a:endParaRPr kumimoji="1" lang="en-US" altLang="ja-JP" dirty="0" smtClean="0"/>
          </a:p>
          <a:p>
            <a:r>
              <a:rPr kumimoji="1" lang="ja-JP" altLang="en-US" dirty="0" smtClean="0"/>
              <a:t>クローンペア：２つの要素からなるクローンの対</a:t>
            </a:r>
            <a:endParaRPr kumimoji="1" lang="en-US" altLang="ja-JP" dirty="0" smtClean="0"/>
          </a:p>
          <a:p>
            <a:r>
              <a:rPr kumimoji="1" lang="ja-JP" altLang="en-US" dirty="0" smtClean="0"/>
              <a:t>クローンセット：推移関係が成り立つクローンの集合</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76B0AFE4-4DA0-408E-9455-C5F013D09567}" type="slidenum">
              <a:rPr lang="en-US" altLang="ja-JP" smtClean="0"/>
              <a:pPr>
                <a:defRPr/>
              </a:pPr>
              <a:t>21</a:t>
            </a:fld>
            <a:endParaRPr lang="en-US"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このスライドいらない？</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欠陥管理システムには修正済みの欠陥情報の一覧が取得できます</a:t>
            </a:r>
            <a:endParaRPr kumimoji="1" lang="en-US" altLang="ja-JP" dirty="0" smtClean="0"/>
          </a:p>
          <a:p>
            <a:r>
              <a:rPr kumimoji="1" lang="ja-JP" altLang="en-US" dirty="0" smtClean="0"/>
              <a:t>これらの欠陥情報には，それぞれ一意の欠陥</a:t>
            </a:r>
            <a:r>
              <a:rPr kumimoji="1" lang="en-US" altLang="ja-JP" dirty="0" smtClean="0"/>
              <a:t>ID</a:t>
            </a:r>
            <a:r>
              <a:rPr kumimoji="1" lang="ja-JP" altLang="en-US" dirty="0" smtClean="0"/>
              <a:t>を持っています．</a:t>
            </a:r>
            <a:endParaRPr kumimoji="1" lang="en-US" altLang="ja-JP" dirty="0" smtClean="0"/>
          </a:p>
          <a:p>
            <a:r>
              <a:rPr kumimoji="1" lang="ja-JP" altLang="en-US" dirty="0" smtClean="0"/>
              <a:t>またリポジトリのコミットログには欠陥が修正された場合，修正者が修正を行った欠陥</a:t>
            </a:r>
            <a:r>
              <a:rPr kumimoji="1" lang="en-US" altLang="ja-JP" dirty="0" smtClean="0"/>
              <a:t>ID</a:t>
            </a:r>
            <a:r>
              <a:rPr kumimoji="1" lang="ja-JP" altLang="en-US" dirty="0" smtClean="0"/>
              <a:t>を記述している場合が</a:t>
            </a:r>
            <a:endParaRPr kumimoji="1" lang="en-US" altLang="ja-JP" dirty="0" smtClean="0"/>
          </a:p>
          <a:p>
            <a:r>
              <a:rPr kumimoji="1" lang="ja-JP" altLang="en-US" dirty="0" smtClean="0"/>
              <a:t>多くあります．</a:t>
            </a:r>
            <a:endParaRPr kumimoji="1" lang="en-US" altLang="ja-JP" dirty="0" smtClean="0"/>
          </a:p>
          <a:p>
            <a:r>
              <a:rPr kumimoji="1" lang="ja-JP" altLang="en-US" dirty="0" smtClean="0"/>
              <a:t>また修正に関する</a:t>
            </a:r>
            <a:r>
              <a:rPr kumimoji="1" lang="en-US" altLang="ja-JP" dirty="0" smtClean="0"/>
              <a:t>”fixed”</a:t>
            </a:r>
            <a:r>
              <a:rPr kumimoji="1" lang="ja-JP" altLang="en-US" dirty="0" smtClean="0"/>
              <a:t>などの文言もあり，それらの情報を基にコミットログを解析して欠陥情報と対応付けを行います．</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全体でクローンはいくつあった？？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28</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ちょうふく</a:t>
            </a:r>
            <a:endParaRPr kumimoji="1" lang="en-US" altLang="ja-JP" dirty="0" smtClean="0"/>
          </a:p>
          <a:p>
            <a:r>
              <a:rPr kumimoji="1" lang="ja-JP" altLang="en-US" dirty="0" smtClean="0"/>
              <a:t>ちょうふく</a:t>
            </a:r>
            <a:endParaRPr kumimoji="1" lang="en-US" altLang="ja-JP" dirty="0" smtClean="0"/>
          </a:p>
          <a:p>
            <a:r>
              <a:rPr kumimoji="1" lang="ja-JP" altLang="en-US" dirty="0" smtClean="0"/>
              <a:t>ちょうふく</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3</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全体でクローンはいくつあった？？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30</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全体でクローンはいくつあった？？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31</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全体でクローンはいくつあった？？</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32</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実験データを公開しているかどうかを調べる</a:t>
            </a:r>
            <a:endParaRPr kumimoji="1" lang="en-US" altLang="ja-JP" dirty="0" smtClean="0"/>
          </a:p>
          <a:p>
            <a:r>
              <a:rPr kumimoji="1" lang="en-US" altLang="ja-JP" dirty="0" smtClean="0"/>
              <a:t>Replication</a:t>
            </a:r>
            <a:r>
              <a:rPr kumimoji="1" lang="ja-JP" altLang="en-US" dirty="0" smtClean="0"/>
              <a:t>したらどうなるかを考える</a:t>
            </a:r>
            <a:endParaRPr kumimoji="1" lang="en-US" altLang="ja-JP" dirty="0" smtClean="0"/>
          </a:p>
          <a:p>
            <a:r>
              <a:rPr kumimoji="1" lang="ja-JP" altLang="en-US" dirty="0" smtClean="0"/>
              <a:t>スナップショットの間隔をもっと短くする？</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33</a:t>
            </a:fld>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このスライドいらない</a:t>
            </a:r>
            <a:endParaRPr kumimoji="1" lang="en-US" altLang="ja-JP" dirty="0" smtClean="0"/>
          </a:p>
          <a:p>
            <a:endParaRPr kumimoji="1" lang="en-US" altLang="ja-JP" dirty="0" smtClean="0"/>
          </a:p>
          <a:p>
            <a:r>
              <a:rPr kumimoji="1" lang="ja-JP" altLang="en-US" dirty="0" smtClean="0"/>
              <a:t>実験設定：対象ソフト、期間</a:t>
            </a:r>
            <a:endParaRPr kumimoji="1" lang="en-US" altLang="ja-JP" dirty="0" smtClean="0"/>
          </a:p>
          <a:p>
            <a:r>
              <a:rPr kumimoji="1" lang="ja-JP" altLang="en-US" dirty="0" smtClean="0"/>
              <a:t>結果のグラフ予想図</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34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既存研究ではコードクローンの生存期間を考慮していなかったので，</a:t>
            </a:r>
            <a:endParaRPr kumimoji="1" lang="en-US" altLang="ja-JP" dirty="0" smtClean="0"/>
          </a:p>
          <a:p>
            <a:r>
              <a:rPr kumimoji="1" lang="ja-JP" altLang="en-US" dirty="0" smtClean="0"/>
              <a:t>本研究ではコードの生存期間を考慮してクローンと欠陥修正の割合の分析を行います．</a:t>
            </a:r>
            <a:endParaRPr kumimoji="1" lang="en-US" altLang="ja-JP" dirty="0" smtClean="0"/>
          </a:p>
          <a:p>
            <a:endParaRPr kumimoji="1" lang="en-US" altLang="ja-JP" dirty="0" smtClean="0"/>
          </a:p>
          <a:p>
            <a:r>
              <a:rPr kumimoji="1" lang="ja-JP" altLang="en-US" dirty="0" smtClean="0"/>
              <a:t>生存期間を着目した理由としては，下記の</a:t>
            </a:r>
            <a:r>
              <a:rPr kumimoji="1" lang="en-US" altLang="ja-JP" dirty="0" smtClean="0"/>
              <a:t>2</a:t>
            </a:r>
            <a:r>
              <a:rPr kumimoji="1" lang="ja-JP" altLang="en-US" dirty="0" smtClean="0"/>
              <a:t>つが考えられます．</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重要なとこを強調</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調査手法について説明します．</a:t>
            </a:r>
            <a:endParaRPr kumimoji="1" lang="en-US" altLang="ja-JP" dirty="0" smtClean="0"/>
          </a:p>
          <a:p>
            <a:endParaRPr kumimoji="1" lang="en-US" altLang="ja-JP" dirty="0" smtClean="0"/>
          </a:p>
          <a:p>
            <a:r>
              <a:rPr kumimoji="1" lang="ja-JP" altLang="en-US" dirty="0" smtClean="0"/>
              <a:t>まず，各コード行に対して生存期間の取得と分割を行います．</a:t>
            </a:r>
            <a:endParaRPr kumimoji="1" lang="en-US" altLang="ja-JP" dirty="0" smtClean="0"/>
          </a:p>
          <a:p>
            <a:endParaRPr kumimoji="1" lang="en-US" altLang="ja-JP" dirty="0" smtClean="0"/>
          </a:p>
          <a:p>
            <a:r>
              <a:rPr kumimoji="1" lang="ja-JP" altLang="en-US" dirty="0" smtClean="0"/>
              <a:t>各行の生存期間を取得することで，全体として生存期間の分布を得ることができます．</a:t>
            </a:r>
            <a:endParaRPr kumimoji="1" lang="en-US" altLang="ja-JP" dirty="0" smtClean="0"/>
          </a:p>
          <a:p>
            <a:r>
              <a:rPr kumimoji="1" lang="ja-JP" altLang="en-US" dirty="0" smtClean="0"/>
              <a:t>これを生存期間の第１四分位，中央値，第３四分位を基準として，</a:t>
            </a:r>
            <a:r>
              <a:rPr kumimoji="1" lang="en-US" altLang="ja-JP" dirty="0" smtClean="0"/>
              <a:t>4</a:t>
            </a:r>
            <a:r>
              <a:rPr kumimoji="1" lang="ja-JP" altLang="en-US" dirty="0" err="1" smtClean="0"/>
              <a:t>つの</a:t>
            </a:r>
            <a:r>
              <a:rPr kumimoji="1" lang="ja-JP" altLang="en-US" dirty="0" smtClean="0"/>
              <a:t>区間に分けます．</a:t>
            </a:r>
            <a:endParaRPr kumimoji="1" lang="en-US" altLang="ja-JP" dirty="0" smtClean="0"/>
          </a:p>
          <a:p>
            <a:r>
              <a:rPr kumimoji="1" lang="ja-JP" altLang="en-US" dirty="0" smtClean="0"/>
              <a:t>この分割した区間を今</a:t>
            </a:r>
            <a:r>
              <a:rPr kumimoji="1" lang="en-US" altLang="ja-JP" dirty="0" smtClean="0"/>
              <a:t>D1,D2</a:t>
            </a:r>
            <a:r>
              <a:rPr kumimoji="1" lang="ja-JP" altLang="en-US" dirty="0" err="1" smtClean="0"/>
              <a:t>，</a:t>
            </a:r>
            <a:r>
              <a:rPr kumimoji="1" lang="en-US" altLang="ja-JP" dirty="0" smtClean="0"/>
              <a:t>D3</a:t>
            </a:r>
            <a:r>
              <a:rPr kumimoji="1" lang="ja-JP" altLang="en-US" dirty="0" err="1" smtClean="0"/>
              <a:t>，</a:t>
            </a:r>
            <a:r>
              <a:rPr kumimoji="1" lang="en-US" altLang="ja-JP" dirty="0" smtClean="0"/>
              <a:t>D4</a:t>
            </a:r>
            <a:r>
              <a:rPr kumimoji="1" lang="ja-JP" altLang="en-US" dirty="0" smtClean="0"/>
              <a:t>と名前をつけます．</a:t>
            </a:r>
            <a:endParaRPr kumimoji="1" lang="ja-JP" altLang="en-US" dirty="0"/>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9888614-5AFB-476C-BD5A-87C86A3ADF68}"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r>
              <a:rPr lang="en-US" altLang="ja-JP" sz="1200" b="1" i="1">
                <a:solidFill>
                  <a:srgbClr val="3366CC"/>
                </a:solidFill>
              </a:rPr>
              <a:t>Department of Computer Science, </a:t>
            </a:r>
          </a:p>
          <a:p>
            <a:r>
              <a:rPr lang="en-US" altLang="ja-JP" sz="1200" b="1" i="1">
                <a:solidFill>
                  <a:srgbClr val="3366CC"/>
                </a:solidFill>
              </a:rPr>
              <a:t>Graduate School of Information Science &amp; Technology,</a:t>
            </a:r>
          </a:p>
          <a:p>
            <a:r>
              <a:rPr lang="en-US" altLang="ja-JP" sz="1200" b="1" i="1">
                <a:solidFill>
                  <a:srgbClr val="3366CC"/>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76B77B28-724F-4F6E-8423-E60DEFC70EF4}" type="datetime1">
              <a:rPr kumimoji="1" lang="ja-JP" altLang="en-US" smtClean="0"/>
              <a:pPr/>
              <a:t>2011/2/14</a:t>
            </a:fld>
            <a:endParaRPr kumimoji="1" lang="ja-JP" altLang="en-US"/>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EC431716-CE7E-43FB-83CE-CBC302295B0A}" type="datetime1">
              <a:rPr kumimoji="1" lang="ja-JP" altLang="en-US" smtClean="0"/>
              <a:pPr/>
              <a:t>2011/2/14</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C5395CEF-C3D2-4345-83A2-B02F4CF47211}" type="datetime1">
              <a:rPr kumimoji="1" lang="ja-JP" altLang="en-US" smtClean="0"/>
              <a:pPr/>
              <a:t>2011/2/14</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332775E0-2B0D-4BED-862E-767F1E7A4A4B}" type="datetime1">
              <a:rPr kumimoji="1" lang="ja-JP" altLang="en-US" smtClean="0"/>
              <a:pPr/>
              <a:t>2011/2/14</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kumimoji="1" lang="ja-JP" altLang="en-US"/>
          </a:p>
        </p:txBody>
      </p:sp>
      <p:sp>
        <p:nvSpPr>
          <p:cNvPr id="5" name="日付プレースホルダ 4"/>
          <p:cNvSpPr>
            <a:spLocks noGrp="1"/>
          </p:cNvSpPr>
          <p:nvPr>
            <p:ph type="dt" sz="half" idx="11"/>
          </p:nvPr>
        </p:nvSpPr>
        <p:spPr/>
        <p:txBody>
          <a:bodyPr/>
          <a:lstStyle>
            <a:lvl1pPr>
              <a:defRPr/>
            </a:lvl1pPr>
          </a:lstStyle>
          <a:p>
            <a:fld id="{9219AC37-0025-425D-9F65-C9D3CF6167D6}" type="datetime1">
              <a:rPr kumimoji="1" lang="ja-JP" altLang="en-US" smtClean="0"/>
              <a:pPr/>
              <a:t>2011/2/14</a:t>
            </a:fld>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B9ADDEE1-3030-425D-8259-54EE78A87A40}" type="datetime1">
              <a:rPr kumimoji="1" lang="ja-JP" altLang="en-US" smtClean="0"/>
              <a:pPr/>
              <a:t>2011/2/14</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kumimoji="1" lang="ja-JP" altLang="en-US"/>
          </a:p>
        </p:txBody>
      </p:sp>
      <p:sp>
        <p:nvSpPr>
          <p:cNvPr id="8" name="日付プレースホルダ 7"/>
          <p:cNvSpPr>
            <a:spLocks noGrp="1"/>
          </p:cNvSpPr>
          <p:nvPr>
            <p:ph type="dt" sz="half" idx="11"/>
          </p:nvPr>
        </p:nvSpPr>
        <p:spPr/>
        <p:txBody>
          <a:bodyPr/>
          <a:lstStyle>
            <a:lvl1pPr>
              <a:defRPr/>
            </a:lvl1pPr>
          </a:lstStyle>
          <a:p>
            <a:fld id="{7D7BC38E-E040-4ED1-8ED3-170AAB716BEE}" type="datetime1">
              <a:rPr kumimoji="1" lang="ja-JP" altLang="en-US" smtClean="0"/>
              <a:pPr/>
              <a:t>2011/2/14</a:t>
            </a:fld>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kumimoji="1" lang="ja-JP" altLang="en-US"/>
          </a:p>
        </p:txBody>
      </p:sp>
      <p:sp>
        <p:nvSpPr>
          <p:cNvPr id="4" name="日付プレースホルダ 3"/>
          <p:cNvSpPr>
            <a:spLocks noGrp="1"/>
          </p:cNvSpPr>
          <p:nvPr>
            <p:ph type="dt" sz="half" idx="11"/>
          </p:nvPr>
        </p:nvSpPr>
        <p:spPr/>
        <p:txBody>
          <a:bodyPr/>
          <a:lstStyle>
            <a:lvl1pPr>
              <a:defRPr/>
            </a:lvl1pPr>
          </a:lstStyle>
          <a:p>
            <a:fld id="{FAE5AB7F-7009-4D8B-81AA-505EFC03B3B5}" type="datetime1">
              <a:rPr kumimoji="1" lang="ja-JP" altLang="en-US" smtClean="0"/>
              <a:pPr/>
              <a:t>2011/2/14</a:t>
            </a:fld>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kumimoji="1" lang="ja-JP" altLang="en-US"/>
          </a:p>
        </p:txBody>
      </p:sp>
      <p:sp>
        <p:nvSpPr>
          <p:cNvPr id="3" name="日付プレースホルダ 2"/>
          <p:cNvSpPr>
            <a:spLocks noGrp="1"/>
          </p:cNvSpPr>
          <p:nvPr>
            <p:ph type="dt" sz="half" idx="11"/>
          </p:nvPr>
        </p:nvSpPr>
        <p:spPr/>
        <p:txBody>
          <a:bodyPr/>
          <a:lstStyle>
            <a:lvl1pPr>
              <a:defRPr/>
            </a:lvl1pPr>
          </a:lstStyle>
          <a:p>
            <a:fld id="{04B70202-02EF-4AA6-A860-65E41CCCF950}" type="datetime1">
              <a:rPr kumimoji="1" lang="ja-JP" altLang="en-US" smtClean="0"/>
              <a:pPr/>
              <a:t>2011/2/14</a:t>
            </a:fld>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2A52A423-247A-41B1-9829-6DA534B951F0}" type="datetime1">
              <a:rPr kumimoji="1" lang="ja-JP" altLang="en-US" smtClean="0"/>
              <a:pPr/>
              <a:t>2011/2/14</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a:p>
        </p:txBody>
      </p:sp>
      <p:sp>
        <p:nvSpPr>
          <p:cNvPr id="6" name="日付プレースホルダ 5"/>
          <p:cNvSpPr>
            <a:spLocks noGrp="1"/>
          </p:cNvSpPr>
          <p:nvPr>
            <p:ph type="dt" sz="half" idx="11"/>
          </p:nvPr>
        </p:nvSpPr>
        <p:spPr/>
        <p:txBody>
          <a:bodyPr/>
          <a:lstStyle>
            <a:lvl1pPr>
              <a:defRPr/>
            </a:lvl1pPr>
          </a:lstStyle>
          <a:p>
            <a:fld id="{4EBADC18-9C49-4A38-9E66-8C0C0A35A4CB}" type="datetime1">
              <a:rPr kumimoji="1" lang="ja-JP" altLang="en-US" smtClean="0"/>
              <a:pPr/>
              <a:t>2011/2/14</a:t>
            </a:fld>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577564E-C688-4BFF-AF2A-15D3AB08729B}"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p:spPr>
      </p:pic>
      <p:sp>
        <p:nvSpPr>
          <p:cNvPr id="1063" name="Rectangle 3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r>
              <a:rPr lang="en-US" altLang="ja-JP" sz="1000" b="1" i="1">
                <a:solidFill>
                  <a:srgbClr val="3366CC"/>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ECB37624-A723-4825-82CC-084C7DE5028B}" type="datetime1">
              <a:rPr kumimoji="1" lang="ja-JP" altLang="en-US" smtClean="0"/>
              <a:pPr/>
              <a:t>2011/2/14</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F577564E-C688-4BFF-AF2A-15D3AB08729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96752"/>
            <a:ext cx="6552728" cy="1368152"/>
          </a:xfrm>
        </p:spPr>
        <p:txBody>
          <a:bodyPr>
            <a:noAutofit/>
          </a:bodyPr>
          <a:lstStyle/>
          <a:p>
            <a:r>
              <a:rPr lang="ja-JP" altLang="en-US" sz="3200" dirty="0" smtClean="0"/>
              <a:t>コード片の生存期間がコードクローンと欠陥修正の有無に与える影響分析</a:t>
            </a:r>
            <a:endParaRPr kumimoji="1" lang="ja-JP" altLang="en-US" sz="3200" dirty="0"/>
          </a:p>
        </p:txBody>
      </p:sp>
      <p:sp>
        <p:nvSpPr>
          <p:cNvPr id="3" name="サブタイトル 2"/>
          <p:cNvSpPr>
            <a:spLocks noGrp="1"/>
          </p:cNvSpPr>
          <p:nvPr>
            <p:ph type="subTitle" idx="1"/>
          </p:nvPr>
        </p:nvSpPr>
        <p:spPr>
          <a:xfrm>
            <a:off x="539552" y="3357562"/>
            <a:ext cx="6092031" cy="935533"/>
          </a:xfrm>
        </p:spPr>
        <p:txBody>
          <a:bodyPr/>
          <a:lstStyle/>
          <a:p>
            <a:r>
              <a:rPr kumimoji="1" lang="ja-JP" altLang="en-US" dirty="0" smtClean="0"/>
              <a:t>井上研究室</a:t>
            </a:r>
            <a:endParaRPr kumimoji="1" lang="en-US" altLang="ja-JP" dirty="0" smtClean="0"/>
          </a:p>
        </p:txBody>
      </p:sp>
      <p:sp>
        <p:nvSpPr>
          <p:cNvPr id="4" name="スライド番号プレースホルダ 3"/>
          <p:cNvSpPr>
            <a:spLocks noGrp="1"/>
          </p:cNvSpPr>
          <p:nvPr>
            <p:ph type="sldNum" sz="quarter" idx="4"/>
          </p:nvPr>
        </p:nvSpPr>
        <p:spPr/>
        <p:txBody>
          <a:bodyPr/>
          <a:lstStyle/>
          <a:p>
            <a:fld id="{F577564E-C688-4BFF-AF2A-15D3AB08729B}" type="slidenum">
              <a:rPr kumimoji="1" lang="ja-JP" altLang="en-US" smtClean="0"/>
              <a:pPr/>
              <a:t>1</a:t>
            </a:fld>
            <a:endParaRPr kumimoji="1" lang="ja-JP" altLang="en-US"/>
          </a:p>
        </p:txBody>
      </p:sp>
      <p:sp>
        <p:nvSpPr>
          <p:cNvPr id="5" name="サブタイトル 2"/>
          <p:cNvSpPr txBox="1">
            <a:spLocks/>
          </p:cNvSpPr>
          <p:nvPr/>
        </p:nvSpPr>
        <p:spPr bwMode="auto">
          <a:xfrm>
            <a:off x="568201" y="4149080"/>
            <a:ext cx="6092031" cy="9355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齋藤 晃</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分析</a:t>
            </a:r>
            <a:r>
              <a:rPr kumimoji="1" lang="ja-JP" altLang="en-US" dirty="0" smtClean="0"/>
              <a:t>項目の検証方法</a:t>
            </a:r>
            <a:r>
              <a:rPr kumimoji="1" lang="en-US" altLang="ja-JP" dirty="0" smtClean="0"/>
              <a:t>(</a:t>
            </a:r>
            <a:r>
              <a:rPr kumimoji="1" lang="ja-JP" altLang="en-US" dirty="0" smtClean="0"/>
              <a:t>項目</a:t>
            </a:r>
            <a:r>
              <a:rPr kumimoji="1" lang="en-US" altLang="ja-JP" dirty="0" smtClean="0"/>
              <a:t>1)</a:t>
            </a:r>
            <a:endParaRPr kumimoji="1" lang="ja-JP" altLang="en-US" dirty="0"/>
          </a:p>
        </p:txBody>
      </p:sp>
      <p:sp>
        <p:nvSpPr>
          <p:cNvPr id="3" name="コンテンツ プレースホルダ 2"/>
          <p:cNvSpPr>
            <a:spLocks noGrp="1"/>
          </p:cNvSpPr>
          <p:nvPr>
            <p:ph idx="1"/>
          </p:nvPr>
        </p:nvSpPr>
        <p:spPr>
          <a:xfrm>
            <a:off x="179512" y="1412776"/>
            <a:ext cx="7776864" cy="792088"/>
          </a:xfrm>
        </p:spPr>
        <p:txBody>
          <a:bodyPr/>
          <a:lstStyle/>
          <a:p>
            <a:pPr marL="0">
              <a:buNone/>
            </a:pPr>
            <a:r>
              <a:rPr lang="ja-JP" altLang="en-US" sz="2400" dirty="0" smtClean="0"/>
              <a:t>項目</a:t>
            </a:r>
            <a:r>
              <a:rPr lang="en-US" altLang="ja-JP" sz="2400" dirty="0" smtClean="0"/>
              <a:t>1</a:t>
            </a:r>
            <a:r>
              <a:rPr lang="ja-JP" altLang="en-US" sz="2400" dirty="0" smtClean="0"/>
              <a:t>：生存期間の短いコードクローンは，生存期間が長いコードクローンよりも欠陥コード</a:t>
            </a:r>
            <a:r>
              <a:rPr lang="en-US" altLang="ja-JP" sz="2400" dirty="0" smtClean="0"/>
              <a:t> </a:t>
            </a:r>
            <a:r>
              <a:rPr lang="ja-JP" altLang="en-US" sz="2400" dirty="0" smtClean="0"/>
              <a:t>を多く含む．　</a:t>
            </a:r>
            <a:endParaRPr lang="en-US" altLang="ja-JP" sz="2400" dirty="0" smtClean="0"/>
          </a:p>
          <a:p>
            <a:pPr marL="0">
              <a:buNone/>
            </a:pPr>
            <a:endParaRPr lang="ja-JP" altLang="en-US" sz="24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10</a:t>
            </a:fld>
            <a:endParaRPr kumimoji="1" lang="ja-JP" altLang="en-US"/>
          </a:p>
        </p:txBody>
      </p:sp>
      <p:graphicFrame>
        <p:nvGraphicFramePr>
          <p:cNvPr id="43" name="オブジェクト 42"/>
          <p:cNvGraphicFramePr>
            <a:graphicFrameLocks noChangeAspect="1"/>
          </p:cNvGraphicFramePr>
          <p:nvPr/>
        </p:nvGraphicFramePr>
        <p:xfrm>
          <a:off x="1529655" y="4285222"/>
          <a:ext cx="6303913" cy="500349"/>
        </p:xfrm>
        <a:graphic>
          <a:graphicData uri="http://schemas.openxmlformats.org/presentationml/2006/ole">
            <p:oleObj spid="_x0000_s448514" name="数式" r:id="rId4" imgW="2527200" imgH="203040" progId="Equation.3">
              <p:embed/>
            </p:oleObj>
          </a:graphicData>
        </a:graphic>
      </p:graphicFrame>
      <p:sp>
        <p:nvSpPr>
          <p:cNvPr id="49" name="コンテンツ プレースホルダ 2"/>
          <p:cNvSpPr txBox="1">
            <a:spLocks/>
          </p:cNvSpPr>
          <p:nvPr/>
        </p:nvSpPr>
        <p:spPr bwMode="auto">
          <a:xfrm>
            <a:off x="446856" y="2276872"/>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spcBef>
                <a:spcPct val="20000"/>
              </a:spcBef>
              <a:spcAft>
                <a:spcPct val="0"/>
              </a:spcAf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1.1 </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生存期間</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D</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内で</a:t>
            </a:r>
            <a:r>
              <a:rPr kumimoji="1" lang="ja-JP" altLang="en-US" sz="2400" b="0" i="0" u="none" strike="noStrike" kern="0" cap="none" spc="0" normalizeH="0" baseline="0" noProof="0" dirty="0" smtClean="0">
                <a:ln>
                  <a:noFill/>
                </a:ln>
                <a:solidFill>
                  <a:schemeClr val="accent2"/>
                </a:solidFill>
                <a:effectLst/>
                <a:uLnTx/>
                <a:uFillTx/>
                <a:latin typeface="+mn-lt"/>
                <a:ea typeface="+mn-ea"/>
                <a:cs typeface="+mn-cs"/>
              </a:rPr>
              <a:t>クローン</a:t>
            </a:r>
            <a:r>
              <a:rPr lang="ja-JP" altLang="en-US" sz="2400" kern="0" dirty="0" smtClean="0">
                <a:solidFill>
                  <a:schemeClr val="accent2"/>
                </a:solidFill>
              </a:rPr>
              <a:t>欠陥コード率</a:t>
            </a:r>
            <a:r>
              <a:rPr lang="en-US" altLang="ja-JP" sz="2400" i="1" kern="0" dirty="0" smtClean="0">
                <a:solidFill>
                  <a:schemeClr val="accent2"/>
                </a:solidFill>
              </a:rPr>
              <a:t>RC(Di)</a:t>
            </a:r>
            <a:r>
              <a:rPr lang="ja-JP" altLang="en-US" sz="2400" kern="0" dirty="0" smtClean="0"/>
              <a:t>を定義</a:t>
            </a:r>
            <a:endParaRPr lang="en-US" altLang="ja-JP" sz="2400" kern="0" dirty="0" smtClean="0"/>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0" name="コンテンツ プレースホルダ 2"/>
          <p:cNvSpPr txBox="1">
            <a:spLocks/>
          </p:cNvSpPr>
          <p:nvPr/>
        </p:nvSpPr>
        <p:spPr bwMode="auto">
          <a:xfrm>
            <a:off x="446856" y="3763853"/>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1.2 </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下記の式が成立するか検証</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9" name="正方形/長方形 8"/>
          <p:cNvSpPr/>
          <p:nvPr/>
        </p:nvSpPr>
        <p:spPr>
          <a:xfrm>
            <a:off x="446856" y="4783534"/>
            <a:ext cx="6655989" cy="461665"/>
          </a:xfrm>
          <a:prstGeom prst="rect">
            <a:avLst/>
          </a:prstGeom>
        </p:spPr>
        <p:txBody>
          <a:bodyPr wrap="none">
            <a:spAutoFit/>
          </a:bodyPr>
          <a:lstStyle/>
          <a:p>
            <a:pPr marL="342900" lvl="0" indent="-342900" fontAlgn="base">
              <a:spcBef>
                <a:spcPct val="20000"/>
              </a:spcBef>
              <a:spcAft>
                <a:spcPct val="0"/>
              </a:spcAft>
              <a:defRPr/>
            </a:pPr>
            <a:r>
              <a:rPr lang="en-US" altLang="ja-JP" sz="2400" kern="0" dirty="0" smtClean="0"/>
              <a:t>1.3 </a:t>
            </a:r>
            <a:r>
              <a:rPr lang="ja-JP" altLang="en-US" sz="2400" kern="0" dirty="0" smtClean="0"/>
              <a:t>相対的に評価するために</a:t>
            </a:r>
            <a:r>
              <a:rPr lang="en-US" altLang="ja-JP" sz="2400" kern="0" dirty="0" smtClean="0"/>
              <a:t>D4</a:t>
            </a:r>
            <a:r>
              <a:rPr lang="ja-JP" altLang="en-US" sz="2400" kern="0" dirty="0" smtClean="0"/>
              <a:t>を基準に正規化</a:t>
            </a:r>
            <a:endParaRPr lang="en-US" altLang="ja-JP" sz="2400" kern="0" dirty="0" smtClean="0"/>
          </a:p>
        </p:txBody>
      </p:sp>
      <p:grpSp>
        <p:nvGrpSpPr>
          <p:cNvPr id="17" name="グループ化 16"/>
          <p:cNvGrpSpPr/>
          <p:nvPr/>
        </p:nvGrpSpPr>
        <p:grpSpPr>
          <a:xfrm>
            <a:off x="1043608" y="2724919"/>
            <a:ext cx="7344816" cy="965721"/>
            <a:chOff x="395536" y="5445224"/>
            <a:chExt cx="7344816" cy="965721"/>
          </a:xfrm>
        </p:grpSpPr>
        <p:sp>
          <p:nvSpPr>
            <p:cNvPr id="10" name="コンテンツ プレースホルダ 2"/>
            <p:cNvSpPr txBox="1">
              <a:spLocks/>
            </p:cNvSpPr>
            <p:nvPr/>
          </p:nvSpPr>
          <p:spPr bwMode="auto">
            <a:xfrm>
              <a:off x="395536" y="5729064"/>
              <a:ext cx="144016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400" b="0" i="1" u="none" strike="noStrike" kern="0" cap="none" spc="0" normalizeH="0" baseline="0" noProof="0" dirty="0" smtClean="0">
                  <a:ln>
                    <a:noFill/>
                  </a:ln>
                  <a:solidFill>
                    <a:schemeClr val="tx1"/>
                  </a:solidFill>
                  <a:effectLst/>
                  <a:uLnTx/>
                  <a:uFillTx/>
                  <a:latin typeface="+mn-lt"/>
                  <a:ea typeface="+mn-ea"/>
                  <a:cs typeface="+mn-cs"/>
                </a:rPr>
                <a:t>RC(Di)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 </a:t>
              </a:r>
            </a:p>
          </p:txBody>
        </p:sp>
        <p:sp>
          <p:nvSpPr>
            <p:cNvPr id="11" name="テキスト ボックス 10"/>
            <p:cNvSpPr txBox="1"/>
            <p:nvPr/>
          </p:nvSpPr>
          <p:spPr>
            <a:xfrm>
              <a:off x="1763688" y="5949280"/>
              <a:ext cx="5976664" cy="461665"/>
            </a:xfrm>
            <a:prstGeom prst="rect">
              <a:avLst/>
            </a:prstGeom>
            <a:noFill/>
          </p:spPr>
          <p:txBody>
            <a:bodyPr wrap="square" rtlCol="0">
              <a:spAutoFit/>
            </a:bodyPr>
            <a:lstStyle/>
            <a:p>
              <a:pPr>
                <a:buNone/>
              </a:pPr>
              <a:r>
                <a:rPr lang="en-US" altLang="ja-JP" sz="2400" dirty="0" smtClean="0"/>
                <a:t>(Buggy</a:t>
              </a:r>
              <a:r>
                <a:rPr lang="ja-JP" altLang="en-US" sz="2400" dirty="0" smtClean="0"/>
                <a:t>∧</a:t>
              </a:r>
              <a:r>
                <a:rPr lang="en-US" altLang="ja-JP" sz="2400" dirty="0" smtClean="0"/>
                <a:t>Clone)</a:t>
              </a:r>
              <a:r>
                <a:rPr lang="ja-JP" altLang="en-US" sz="2400" dirty="0" smtClean="0"/>
                <a:t>を満たすコードの行数</a:t>
              </a:r>
              <a:endParaRPr lang="en-US" altLang="ja-JP" sz="2400" dirty="0" smtClean="0"/>
            </a:p>
          </p:txBody>
        </p:sp>
        <p:cxnSp>
          <p:nvCxnSpPr>
            <p:cNvPr id="12" name="直線コネクタ 11"/>
            <p:cNvCxnSpPr/>
            <p:nvPr/>
          </p:nvCxnSpPr>
          <p:spPr>
            <a:xfrm>
              <a:off x="1979712" y="6040338"/>
              <a:ext cx="79208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1763688" y="5949280"/>
              <a:ext cx="4968552"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763688" y="5445224"/>
              <a:ext cx="5976664" cy="461665"/>
            </a:xfrm>
            <a:prstGeom prst="rect">
              <a:avLst/>
            </a:prstGeom>
            <a:noFill/>
          </p:spPr>
          <p:txBody>
            <a:bodyPr wrap="square" rtlCol="0">
              <a:spAutoFit/>
            </a:bodyPr>
            <a:lstStyle/>
            <a:p>
              <a:pPr>
                <a:buNone/>
              </a:pPr>
              <a:r>
                <a:rPr lang="en-US" altLang="ja-JP" sz="2400" dirty="0" smtClean="0"/>
                <a:t>(Buggy</a:t>
              </a:r>
              <a:r>
                <a:rPr lang="ja-JP" altLang="en-US" sz="2400" dirty="0" smtClean="0"/>
                <a:t>∧</a:t>
              </a:r>
              <a:r>
                <a:rPr lang="en-US" altLang="ja-JP" sz="2400" dirty="0" smtClean="0"/>
                <a:t>Clone)</a:t>
              </a:r>
              <a:r>
                <a:rPr lang="ja-JP" altLang="en-US" sz="2400" dirty="0" smtClean="0"/>
                <a:t>を満たすコードの行数</a:t>
              </a:r>
              <a:endParaRPr lang="en-US" altLang="ja-JP" sz="2400" dirty="0" smtClean="0"/>
            </a:p>
          </p:txBody>
        </p:sp>
      </p:grpSp>
      <p:cxnSp>
        <p:nvCxnSpPr>
          <p:cNvPr id="18" name="直線矢印コネクタ 17"/>
          <p:cNvCxnSpPr/>
          <p:nvPr/>
        </p:nvCxnSpPr>
        <p:spPr>
          <a:xfrm>
            <a:off x="3635896" y="5963760"/>
            <a:ext cx="532859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円/楕円 21"/>
          <p:cNvSpPr/>
          <p:nvPr/>
        </p:nvSpPr>
        <p:spPr>
          <a:xfrm>
            <a:off x="3779912" y="5699348"/>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3873128"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3995936" y="5699348"/>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5580112" y="5699348"/>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8028384"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コネクタ 28"/>
          <p:cNvCxnSpPr/>
          <p:nvPr/>
        </p:nvCxnSpPr>
        <p:spPr>
          <a:xfrm rot="5400000">
            <a:off x="5914752" y="58114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rot="5400000">
            <a:off x="7236296" y="58241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rot="5400000">
            <a:off x="4644008" y="58114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5" name="円/楕円 34"/>
          <p:cNvSpPr/>
          <p:nvPr/>
        </p:nvSpPr>
        <p:spPr>
          <a:xfrm>
            <a:off x="4719836"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角丸四角形 35"/>
          <p:cNvSpPr/>
          <p:nvPr/>
        </p:nvSpPr>
        <p:spPr>
          <a:xfrm>
            <a:off x="5364088" y="6229648"/>
            <a:ext cx="1728192" cy="4416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生存期間</a:t>
            </a:r>
            <a:endParaRPr kumimoji="1" lang="ja-JP" altLang="en-US" sz="2800" dirty="0">
              <a:solidFill>
                <a:schemeClr val="tx1"/>
              </a:solidFill>
            </a:endParaRPr>
          </a:p>
        </p:txBody>
      </p:sp>
      <p:grpSp>
        <p:nvGrpSpPr>
          <p:cNvPr id="37" name="グループ化 223"/>
          <p:cNvGrpSpPr/>
          <p:nvPr/>
        </p:nvGrpSpPr>
        <p:grpSpPr>
          <a:xfrm>
            <a:off x="3635896" y="5309244"/>
            <a:ext cx="1321544" cy="351532"/>
            <a:chOff x="3682504" y="6059104"/>
            <a:chExt cx="1321544" cy="351532"/>
          </a:xfrm>
        </p:grpSpPr>
        <p:cxnSp>
          <p:nvCxnSpPr>
            <p:cNvPr id="38" name="直線矢印コネクタ 37"/>
            <p:cNvCxnSpPr/>
            <p:nvPr/>
          </p:nvCxnSpPr>
          <p:spPr>
            <a:xfrm flipV="1">
              <a:off x="3682504" y="6238900"/>
              <a:ext cx="1321544" cy="11112"/>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D1</a:t>
              </a:r>
              <a:endParaRPr kumimoji="1" lang="ja-JP" altLang="en-US" sz="2800" dirty="0">
                <a:solidFill>
                  <a:schemeClr val="tx1"/>
                </a:solidFill>
              </a:endParaRPr>
            </a:p>
          </p:txBody>
        </p:sp>
      </p:grpSp>
      <p:grpSp>
        <p:nvGrpSpPr>
          <p:cNvPr id="40" name="グループ化 226"/>
          <p:cNvGrpSpPr/>
          <p:nvPr/>
        </p:nvGrpSpPr>
        <p:grpSpPr>
          <a:xfrm>
            <a:off x="5029164" y="5309244"/>
            <a:ext cx="1224136" cy="351532"/>
            <a:chOff x="3733020" y="6059104"/>
            <a:chExt cx="1224136" cy="351532"/>
          </a:xfrm>
        </p:grpSpPr>
        <p:cxnSp>
          <p:nvCxnSpPr>
            <p:cNvPr id="41" name="直線矢印コネクタ 40"/>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D2</a:t>
              </a:r>
              <a:endParaRPr kumimoji="1" lang="ja-JP" altLang="en-US" sz="2800" dirty="0">
                <a:solidFill>
                  <a:schemeClr val="tx1"/>
                </a:solidFill>
              </a:endParaRPr>
            </a:p>
          </p:txBody>
        </p:sp>
      </p:grpSp>
      <p:grpSp>
        <p:nvGrpSpPr>
          <p:cNvPr id="44" name="グループ化 229"/>
          <p:cNvGrpSpPr/>
          <p:nvPr/>
        </p:nvGrpSpPr>
        <p:grpSpPr>
          <a:xfrm>
            <a:off x="6335361" y="5307574"/>
            <a:ext cx="1224136" cy="351532"/>
            <a:chOff x="3733020" y="6059104"/>
            <a:chExt cx="1224136" cy="351532"/>
          </a:xfrm>
        </p:grpSpPr>
        <p:cxnSp>
          <p:nvCxnSpPr>
            <p:cNvPr id="45" name="直線矢印コネクタ 44"/>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D3</a:t>
              </a:r>
              <a:endParaRPr kumimoji="1" lang="ja-JP" altLang="en-US" sz="2800" dirty="0">
                <a:solidFill>
                  <a:schemeClr val="tx1"/>
                </a:solidFill>
              </a:endParaRPr>
            </a:p>
          </p:txBody>
        </p:sp>
      </p:grpSp>
      <p:grpSp>
        <p:nvGrpSpPr>
          <p:cNvPr id="47" name="グループ化 232"/>
          <p:cNvGrpSpPr/>
          <p:nvPr/>
        </p:nvGrpSpPr>
        <p:grpSpPr>
          <a:xfrm>
            <a:off x="7656621" y="5307574"/>
            <a:ext cx="1224136" cy="351532"/>
            <a:chOff x="3733020" y="6059104"/>
            <a:chExt cx="1224136" cy="351532"/>
          </a:xfrm>
        </p:grpSpPr>
        <p:cxnSp>
          <p:nvCxnSpPr>
            <p:cNvPr id="48" name="直線矢印コネクタ 47"/>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D4</a:t>
              </a:r>
              <a:endParaRPr kumimoji="1" lang="ja-JP" altLang="en-US" sz="2800" dirty="0">
                <a:solidFill>
                  <a:schemeClr val="tx1"/>
                </a:solidFill>
              </a:endParaRPr>
            </a:p>
          </p:txBody>
        </p:sp>
      </p:grpSp>
      <p:sp>
        <p:nvSpPr>
          <p:cNvPr id="53" name="正方形/長方形 52"/>
          <p:cNvSpPr/>
          <p:nvPr/>
        </p:nvSpPr>
        <p:spPr bwMode="auto">
          <a:xfrm>
            <a:off x="8588" y="5917847"/>
            <a:ext cx="2475180" cy="707886"/>
          </a:xfrm>
          <a:prstGeom prst="rect">
            <a:avLst/>
          </a:prstGeom>
          <a:solidFill>
            <a:srgbClr val="FEF5E8"/>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algn="ctr" fontAlgn="base">
              <a:spcBef>
                <a:spcPct val="0"/>
              </a:spcBef>
              <a:spcAft>
                <a:spcPct val="0"/>
              </a:spcAft>
            </a:pPr>
            <a:r>
              <a:rPr lang="en-US" altLang="ja-JP" sz="2000" dirty="0" smtClean="0"/>
              <a:t>Buggy</a:t>
            </a:r>
            <a:r>
              <a:rPr lang="ja-JP" altLang="en-US" sz="2000" dirty="0" smtClean="0"/>
              <a:t>∧</a:t>
            </a:r>
            <a:r>
              <a:rPr lang="en-US" altLang="ja-JP" sz="2000" dirty="0" smtClean="0"/>
              <a:t>Clone</a:t>
            </a:r>
            <a:r>
              <a:rPr lang="ja-JP" altLang="en-US" sz="2000" dirty="0" smtClean="0"/>
              <a:t>　</a:t>
            </a:r>
            <a:endParaRPr lang="en-US" altLang="ja-JP" sz="2000" dirty="0" smtClean="0"/>
          </a:p>
          <a:p>
            <a:pPr algn="ctr" fontAlgn="base">
              <a:spcBef>
                <a:spcPct val="0"/>
              </a:spcBef>
              <a:spcAft>
                <a:spcPct val="0"/>
              </a:spcAft>
            </a:pPr>
            <a:r>
              <a:rPr lang="en-US" altLang="ja-JP" sz="2000" dirty="0" smtClean="0"/>
              <a:t>Buggy</a:t>
            </a:r>
            <a:r>
              <a:rPr lang="ja-JP" altLang="en-US" sz="2000" dirty="0" smtClean="0"/>
              <a:t>∧</a:t>
            </a:r>
            <a:r>
              <a:rPr lang="en-US" altLang="ja-JP" sz="2000" dirty="0" smtClean="0"/>
              <a:t>Clone</a:t>
            </a:r>
          </a:p>
        </p:txBody>
      </p:sp>
      <p:sp>
        <p:nvSpPr>
          <p:cNvPr id="54" name="円/楕円 53"/>
          <p:cNvSpPr/>
          <p:nvPr/>
        </p:nvSpPr>
        <p:spPr>
          <a:xfrm>
            <a:off x="4355976"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円/楕円 54"/>
          <p:cNvSpPr/>
          <p:nvPr/>
        </p:nvSpPr>
        <p:spPr>
          <a:xfrm>
            <a:off x="5220072"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円/楕円 55"/>
          <p:cNvSpPr/>
          <p:nvPr/>
        </p:nvSpPr>
        <p:spPr>
          <a:xfrm>
            <a:off x="5824711"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56"/>
          <p:cNvSpPr/>
          <p:nvPr/>
        </p:nvSpPr>
        <p:spPr>
          <a:xfrm>
            <a:off x="6876256" y="60009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円/楕円 57"/>
          <p:cNvSpPr/>
          <p:nvPr/>
        </p:nvSpPr>
        <p:spPr>
          <a:xfrm>
            <a:off x="107504" y="5992713"/>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円/楕円 58"/>
          <p:cNvSpPr/>
          <p:nvPr/>
        </p:nvSpPr>
        <p:spPr>
          <a:xfrm>
            <a:off x="107504" y="6318845"/>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1" name="直線コネクタ 60"/>
          <p:cNvCxnSpPr/>
          <p:nvPr/>
        </p:nvCxnSpPr>
        <p:spPr>
          <a:xfrm>
            <a:off x="1418506" y="6299795"/>
            <a:ext cx="6682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3" name="グループ化 69"/>
          <p:cNvGrpSpPr/>
          <p:nvPr/>
        </p:nvGrpSpPr>
        <p:grpSpPr>
          <a:xfrm>
            <a:off x="2359249" y="5655915"/>
            <a:ext cx="2140743" cy="590922"/>
            <a:chOff x="10460657" y="1599428"/>
            <a:chExt cx="2140743" cy="590922"/>
          </a:xfrm>
        </p:grpSpPr>
        <p:sp>
          <p:nvSpPr>
            <p:cNvPr id="64" name="円弧 63"/>
            <p:cNvSpPr/>
            <p:nvPr/>
          </p:nvSpPr>
          <p:spPr>
            <a:xfrm flipH="1">
              <a:off x="11017224" y="1599428"/>
              <a:ext cx="1584176" cy="590922"/>
            </a:xfrm>
            <a:prstGeom prst="arc">
              <a:avLst>
                <a:gd name="adj1" fmla="val 17399180"/>
                <a:gd name="adj2" fmla="val 4301959"/>
              </a:avLst>
            </a:prstGeom>
            <a:noFill/>
            <a:ln w="444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5" name="正方形/長方形 64"/>
            <p:cNvSpPr/>
            <p:nvPr/>
          </p:nvSpPr>
          <p:spPr>
            <a:xfrm flipH="1">
              <a:off x="10460657" y="1744241"/>
              <a:ext cx="1368152" cy="273518"/>
            </a:xfrm>
            <a:prstGeom prst="rect">
              <a:avLst/>
            </a:prstGeom>
            <a:solidFill>
              <a:schemeClr val="bg1"/>
            </a:solidFill>
            <a:ln w="22225">
              <a:solidFill>
                <a:srgbClr val="2D2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割合を比較</a:t>
              </a:r>
              <a:endParaRPr kumimoji="1" lang="ja-JP" altLang="en-US" dirty="0"/>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分析</a:t>
            </a:r>
            <a:r>
              <a:rPr kumimoji="1" lang="ja-JP" altLang="en-US" dirty="0" smtClean="0"/>
              <a:t>項目の検証方法</a:t>
            </a:r>
            <a:r>
              <a:rPr kumimoji="1" lang="en-US" altLang="ja-JP" dirty="0" smtClean="0"/>
              <a:t>(</a:t>
            </a:r>
            <a:r>
              <a:rPr kumimoji="1" lang="ja-JP" altLang="en-US" dirty="0" smtClean="0"/>
              <a:t>項目２</a:t>
            </a:r>
            <a:r>
              <a:rPr kumimoji="1" lang="en-US" altLang="ja-JP" dirty="0" smtClean="0"/>
              <a:t>)</a:t>
            </a:r>
            <a:endParaRPr kumimoji="1" lang="ja-JP" altLang="en-US" dirty="0"/>
          </a:p>
        </p:txBody>
      </p:sp>
      <p:sp>
        <p:nvSpPr>
          <p:cNvPr id="3" name="コンテンツ プレースホルダ 2"/>
          <p:cNvSpPr>
            <a:spLocks noGrp="1"/>
          </p:cNvSpPr>
          <p:nvPr>
            <p:ph idx="1"/>
          </p:nvPr>
        </p:nvSpPr>
        <p:spPr>
          <a:xfrm>
            <a:off x="179512" y="1412776"/>
            <a:ext cx="8208912" cy="792088"/>
          </a:xfrm>
        </p:spPr>
        <p:txBody>
          <a:bodyPr/>
          <a:lstStyle/>
          <a:p>
            <a:pPr marL="0">
              <a:buNone/>
            </a:pPr>
            <a:r>
              <a:rPr lang="ja-JP" altLang="en-US" sz="2400" dirty="0" smtClean="0"/>
              <a:t>項目</a:t>
            </a:r>
            <a:r>
              <a:rPr lang="en-US" altLang="ja-JP" sz="2400" dirty="0" smtClean="0"/>
              <a:t>2</a:t>
            </a:r>
            <a:r>
              <a:rPr lang="ja-JP" altLang="en-US" sz="2400" dirty="0" smtClean="0"/>
              <a:t>：生存期間の短い非コードクローンは，生存期間が長い非コードクローンよりも欠陥コード</a:t>
            </a:r>
            <a:r>
              <a:rPr lang="en-US" altLang="ja-JP" sz="2400" dirty="0" smtClean="0"/>
              <a:t> </a:t>
            </a:r>
            <a:r>
              <a:rPr lang="ja-JP" altLang="en-US" sz="2400" dirty="0" smtClean="0"/>
              <a:t>を多く含む．　</a:t>
            </a:r>
            <a:endParaRPr lang="en-US" altLang="ja-JP" sz="2400" dirty="0" smtClean="0"/>
          </a:p>
          <a:p>
            <a:pPr marL="0">
              <a:buNone/>
            </a:pPr>
            <a:endParaRPr lang="ja-JP" altLang="en-US" sz="24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11</a:t>
            </a:fld>
            <a:endParaRPr kumimoji="1" lang="ja-JP" altLang="en-US"/>
          </a:p>
        </p:txBody>
      </p:sp>
      <p:graphicFrame>
        <p:nvGraphicFramePr>
          <p:cNvPr id="617476" name="Object 4"/>
          <p:cNvGraphicFramePr>
            <a:graphicFrameLocks noChangeAspect="1"/>
          </p:cNvGraphicFramePr>
          <p:nvPr/>
        </p:nvGraphicFramePr>
        <p:xfrm>
          <a:off x="1511300" y="4260240"/>
          <a:ext cx="6270625" cy="488950"/>
        </p:xfrm>
        <a:graphic>
          <a:graphicData uri="http://schemas.openxmlformats.org/presentationml/2006/ole">
            <p:oleObj spid="_x0000_s617476" name="数式" r:id="rId4" imgW="2603160" imgH="203040" progId="Equation.3">
              <p:embed/>
            </p:oleObj>
          </a:graphicData>
        </a:graphic>
      </p:graphicFrame>
      <p:cxnSp>
        <p:nvCxnSpPr>
          <p:cNvPr id="19" name="直線矢印コネクタ 18"/>
          <p:cNvCxnSpPr/>
          <p:nvPr/>
        </p:nvCxnSpPr>
        <p:spPr>
          <a:xfrm>
            <a:off x="3635896" y="5963760"/>
            <a:ext cx="532859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円/楕円 20"/>
          <p:cNvSpPr/>
          <p:nvPr/>
        </p:nvSpPr>
        <p:spPr>
          <a:xfrm>
            <a:off x="3873128"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8028384"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直線コネクタ 24"/>
          <p:cNvCxnSpPr/>
          <p:nvPr/>
        </p:nvCxnSpPr>
        <p:spPr>
          <a:xfrm rot="5400000">
            <a:off x="5914752" y="58114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5400000">
            <a:off x="7236296" y="58241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rot="5400000">
            <a:off x="4644008" y="58114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8" name="円/楕円 27"/>
          <p:cNvSpPr/>
          <p:nvPr/>
        </p:nvSpPr>
        <p:spPr>
          <a:xfrm>
            <a:off x="4719836"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5364088" y="6229648"/>
            <a:ext cx="1728192" cy="4416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生存期間</a:t>
            </a:r>
            <a:endParaRPr kumimoji="1" lang="ja-JP" altLang="en-US" sz="2800" dirty="0">
              <a:solidFill>
                <a:schemeClr val="tx1"/>
              </a:solidFill>
            </a:endParaRPr>
          </a:p>
        </p:txBody>
      </p:sp>
      <p:grpSp>
        <p:nvGrpSpPr>
          <p:cNvPr id="30" name="グループ化 223"/>
          <p:cNvGrpSpPr/>
          <p:nvPr/>
        </p:nvGrpSpPr>
        <p:grpSpPr>
          <a:xfrm>
            <a:off x="3635896" y="5309244"/>
            <a:ext cx="1321544" cy="351532"/>
            <a:chOff x="3682504" y="6059104"/>
            <a:chExt cx="1321544" cy="351532"/>
          </a:xfrm>
        </p:grpSpPr>
        <p:cxnSp>
          <p:nvCxnSpPr>
            <p:cNvPr id="31" name="直線矢印コネクタ 30"/>
            <p:cNvCxnSpPr/>
            <p:nvPr/>
          </p:nvCxnSpPr>
          <p:spPr>
            <a:xfrm flipV="1">
              <a:off x="3682504" y="6238900"/>
              <a:ext cx="1321544" cy="11112"/>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D1</a:t>
              </a:r>
              <a:endParaRPr kumimoji="1" lang="ja-JP" altLang="en-US" sz="2800" dirty="0">
                <a:solidFill>
                  <a:schemeClr val="tx1"/>
                </a:solidFill>
              </a:endParaRPr>
            </a:p>
          </p:txBody>
        </p:sp>
      </p:grpSp>
      <p:grpSp>
        <p:nvGrpSpPr>
          <p:cNvPr id="33" name="グループ化 226"/>
          <p:cNvGrpSpPr/>
          <p:nvPr/>
        </p:nvGrpSpPr>
        <p:grpSpPr>
          <a:xfrm>
            <a:off x="5029164" y="5309244"/>
            <a:ext cx="1224136" cy="351532"/>
            <a:chOff x="3733020" y="6059104"/>
            <a:chExt cx="1224136" cy="351532"/>
          </a:xfrm>
        </p:grpSpPr>
        <p:cxnSp>
          <p:nvCxnSpPr>
            <p:cNvPr id="34" name="直線矢印コネクタ 33"/>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D2</a:t>
              </a:r>
              <a:endParaRPr kumimoji="1" lang="ja-JP" altLang="en-US" sz="2800" dirty="0">
                <a:solidFill>
                  <a:schemeClr val="tx1"/>
                </a:solidFill>
              </a:endParaRPr>
            </a:p>
          </p:txBody>
        </p:sp>
      </p:grpSp>
      <p:grpSp>
        <p:nvGrpSpPr>
          <p:cNvPr id="36" name="グループ化 229"/>
          <p:cNvGrpSpPr/>
          <p:nvPr/>
        </p:nvGrpSpPr>
        <p:grpSpPr>
          <a:xfrm>
            <a:off x="6335361" y="5307574"/>
            <a:ext cx="1224136" cy="351532"/>
            <a:chOff x="3733020" y="6059104"/>
            <a:chExt cx="1224136" cy="351532"/>
          </a:xfrm>
        </p:grpSpPr>
        <p:cxnSp>
          <p:nvCxnSpPr>
            <p:cNvPr id="37" name="直線矢印コネクタ 36"/>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D3</a:t>
              </a:r>
              <a:endParaRPr kumimoji="1" lang="ja-JP" altLang="en-US" sz="2800" dirty="0">
                <a:solidFill>
                  <a:schemeClr val="tx1"/>
                </a:solidFill>
              </a:endParaRPr>
            </a:p>
          </p:txBody>
        </p:sp>
      </p:grpSp>
      <p:grpSp>
        <p:nvGrpSpPr>
          <p:cNvPr id="39" name="グループ化 232"/>
          <p:cNvGrpSpPr/>
          <p:nvPr/>
        </p:nvGrpSpPr>
        <p:grpSpPr>
          <a:xfrm>
            <a:off x="7656621" y="5307574"/>
            <a:ext cx="1224136" cy="351532"/>
            <a:chOff x="3733020" y="6059104"/>
            <a:chExt cx="1224136" cy="351532"/>
          </a:xfrm>
        </p:grpSpPr>
        <p:cxnSp>
          <p:nvCxnSpPr>
            <p:cNvPr id="40" name="直線矢印コネクタ 39"/>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D4</a:t>
              </a:r>
              <a:endParaRPr kumimoji="1" lang="ja-JP" altLang="en-US" sz="2800" dirty="0">
                <a:solidFill>
                  <a:schemeClr val="tx1"/>
                </a:solidFill>
              </a:endParaRPr>
            </a:p>
          </p:txBody>
        </p:sp>
      </p:grpSp>
      <p:sp>
        <p:nvSpPr>
          <p:cNvPr id="42" name="正方形/長方形 41"/>
          <p:cNvSpPr/>
          <p:nvPr/>
        </p:nvSpPr>
        <p:spPr bwMode="auto">
          <a:xfrm>
            <a:off x="8588" y="5917847"/>
            <a:ext cx="2475180" cy="707886"/>
          </a:xfrm>
          <a:prstGeom prst="rect">
            <a:avLst/>
          </a:prstGeom>
          <a:solidFill>
            <a:srgbClr val="FEF5E8"/>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algn="ctr" fontAlgn="base">
              <a:spcBef>
                <a:spcPct val="0"/>
              </a:spcBef>
              <a:spcAft>
                <a:spcPct val="0"/>
              </a:spcAft>
            </a:pPr>
            <a:r>
              <a:rPr lang="en-US" altLang="ja-JP" sz="2000" dirty="0" smtClean="0"/>
              <a:t>Buggy</a:t>
            </a:r>
            <a:r>
              <a:rPr lang="ja-JP" altLang="en-US" sz="2000" dirty="0" smtClean="0"/>
              <a:t>∧</a:t>
            </a:r>
            <a:r>
              <a:rPr lang="en-US" altLang="ja-JP" sz="2000" dirty="0" smtClean="0"/>
              <a:t>Clone</a:t>
            </a:r>
            <a:r>
              <a:rPr lang="ja-JP" altLang="en-US" sz="2000" dirty="0" smtClean="0"/>
              <a:t>　</a:t>
            </a:r>
            <a:endParaRPr lang="en-US" altLang="ja-JP" sz="2000" dirty="0" smtClean="0"/>
          </a:p>
          <a:p>
            <a:pPr algn="ctr" fontAlgn="base">
              <a:spcBef>
                <a:spcPct val="0"/>
              </a:spcBef>
              <a:spcAft>
                <a:spcPct val="0"/>
              </a:spcAft>
            </a:pPr>
            <a:r>
              <a:rPr lang="en-US" altLang="ja-JP" sz="2000" dirty="0" smtClean="0"/>
              <a:t>Buggy</a:t>
            </a:r>
            <a:r>
              <a:rPr lang="ja-JP" altLang="en-US" sz="2000" dirty="0" smtClean="0"/>
              <a:t>∧</a:t>
            </a:r>
            <a:r>
              <a:rPr lang="en-US" altLang="ja-JP" sz="2000" dirty="0" smtClean="0"/>
              <a:t>Clone</a:t>
            </a:r>
          </a:p>
        </p:txBody>
      </p:sp>
      <p:sp>
        <p:nvSpPr>
          <p:cNvPr id="43" name="円/楕円 42"/>
          <p:cNvSpPr/>
          <p:nvPr/>
        </p:nvSpPr>
        <p:spPr>
          <a:xfrm>
            <a:off x="4355976"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円/楕円 43"/>
          <p:cNvSpPr/>
          <p:nvPr/>
        </p:nvSpPr>
        <p:spPr>
          <a:xfrm>
            <a:off x="5220072"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5824711"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円/楕円 45"/>
          <p:cNvSpPr/>
          <p:nvPr/>
        </p:nvSpPr>
        <p:spPr>
          <a:xfrm>
            <a:off x="6876256" y="60009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p:cNvCxnSpPr/>
          <p:nvPr/>
        </p:nvCxnSpPr>
        <p:spPr>
          <a:xfrm>
            <a:off x="1418506" y="6299795"/>
            <a:ext cx="6682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2" name="グループ化 69"/>
          <p:cNvGrpSpPr/>
          <p:nvPr/>
        </p:nvGrpSpPr>
        <p:grpSpPr>
          <a:xfrm>
            <a:off x="2359249" y="5655915"/>
            <a:ext cx="2140743" cy="590922"/>
            <a:chOff x="10460657" y="1599428"/>
            <a:chExt cx="2140743" cy="590922"/>
          </a:xfrm>
        </p:grpSpPr>
        <p:sp>
          <p:nvSpPr>
            <p:cNvPr id="53" name="円弧 52"/>
            <p:cNvSpPr/>
            <p:nvPr/>
          </p:nvSpPr>
          <p:spPr>
            <a:xfrm flipH="1">
              <a:off x="11017224" y="1599428"/>
              <a:ext cx="1584176" cy="590922"/>
            </a:xfrm>
            <a:prstGeom prst="arc">
              <a:avLst>
                <a:gd name="adj1" fmla="val 17399180"/>
                <a:gd name="adj2" fmla="val 4301959"/>
              </a:avLst>
            </a:prstGeom>
            <a:noFill/>
            <a:ln w="44450">
              <a:solidFill>
                <a:schemeClr val="accent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正方形/長方形 53"/>
            <p:cNvSpPr/>
            <p:nvPr/>
          </p:nvSpPr>
          <p:spPr>
            <a:xfrm flipH="1">
              <a:off x="10460657" y="1744241"/>
              <a:ext cx="1368152" cy="273518"/>
            </a:xfrm>
            <a:prstGeom prst="rect">
              <a:avLst/>
            </a:prstGeom>
            <a:solidFill>
              <a:schemeClr val="bg1"/>
            </a:solidFill>
            <a:ln w="22225">
              <a:solidFill>
                <a:srgbClr val="2D2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割合を比較</a:t>
              </a:r>
              <a:endParaRPr kumimoji="1" lang="ja-JP" altLang="en-US" dirty="0"/>
            </a:p>
          </p:txBody>
        </p:sp>
      </p:grpSp>
      <p:sp>
        <p:nvSpPr>
          <p:cNvPr id="55" name="コンテンツ プレースホルダ 2"/>
          <p:cNvSpPr txBox="1">
            <a:spLocks/>
          </p:cNvSpPr>
          <p:nvPr/>
        </p:nvSpPr>
        <p:spPr bwMode="auto">
          <a:xfrm>
            <a:off x="446856" y="2276872"/>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spcBef>
                <a:spcPct val="20000"/>
              </a:spcBef>
              <a:spcAft>
                <a:spcPct val="0"/>
              </a:spcAft>
              <a:defRPr/>
            </a:pPr>
            <a:r>
              <a:rPr lang="en-US" altLang="ja-JP" sz="2400" kern="0" dirty="0" smtClean="0"/>
              <a:t>2</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.1 </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生存期間</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D</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内で</a:t>
            </a:r>
            <a:r>
              <a:rPr lang="ja-JP" altLang="en-US" sz="2400" kern="0" dirty="0" smtClean="0">
                <a:solidFill>
                  <a:schemeClr val="accent2"/>
                </a:solidFill>
              </a:rPr>
              <a:t>非クローン欠陥コード率</a:t>
            </a:r>
            <a:r>
              <a:rPr lang="en-US" altLang="ja-JP" sz="2400" i="1" kern="0" dirty="0" smtClean="0">
                <a:solidFill>
                  <a:schemeClr val="accent2"/>
                </a:solidFill>
              </a:rPr>
              <a:t>RU(Di)</a:t>
            </a:r>
            <a:r>
              <a:rPr lang="ja-JP" altLang="en-US" sz="2400" kern="0" dirty="0" smtClean="0"/>
              <a:t>を定義</a:t>
            </a:r>
            <a:endParaRPr lang="en-US" altLang="ja-JP" sz="2400" kern="0" dirty="0" smtClean="0"/>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6" name="コンテンツ プレースホルダ 2"/>
          <p:cNvSpPr txBox="1">
            <a:spLocks/>
          </p:cNvSpPr>
          <p:nvPr/>
        </p:nvSpPr>
        <p:spPr bwMode="auto">
          <a:xfrm>
            <a:off x="446856" y="3763853"/>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en-US" altLang="ja-JP" sz="2400" kern="0" dirty="0" smtClean="0"/>
              <a:t>2</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.2 </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下記の式が成立するか検証</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7" name="正方形/長方形 56"/>
          <p:cNvSpPr/>
          <p:nvPr/>
        </p:nvSpPr>
        <p:spPr>
          <a:xfrm>
            <a:off x="446856" y="4783534"/>
            <a:ext cx="6489277" cy="461665"/>
          </a:xfrm>
          <a:prstGeom prst="rect">
            <a:avLst/>
          </a:prstGeom>
        </p:spPr>
        <p:txBody>
          <a:bodyPr wrap="none">
            <a:spAutoFit/>
          </a:bodyPr>
          <a:lstStyle/>
          <a:p>
            <a:pPr marL="342900" lvl="0" indent="-342900" fontAlgn="base">
              <a:spcBef>
                <a:spcPct val="20000"/>
              </a:spcBef>
              <a:spcAft>
                <a:spcPct val="0"/>
              </a:spcAft>
              <a:defRPr/>
            </a:pPr>
            <a:r>
              <a:rPr lang="en-US" altLang="ja-JP" sz="2400" kern="0" dirty="0" smtClean="0"/>
              <a:t>2.3 </a:t>
            </a:r>
            <a:r>
              <a:rPr lang="ja-JP" altLang="en-US" sz="2400" kern="0" dirty="0" smtClean="0"/>
              <a:t>相対的に評価するために</a:t>
            </a:r>
            <a:r>
              <a:rPr lang="en-US" altLang="ja-JP" sz="2400" kern="0" dirty="0" smtClean="0"/>
              <a:t>D4</a:t>
            </a:r>
            <a:r>
              <a:rPr lang="ja-JP" altLang="en-US" sz="2400" kern="0" dirty="0" smtClean="0"/>
              <a:t>を基準に正規化</a:t>
            </a:r>
            <a:endParaRPr lang="en-US" altLang="ja-JP" sz="2400" kern="0" dirty="0" smtClean="0"/>
          </a:p>
        </p:txBody>
      </p:sp>
      <p:grpSp>
        <p:nvGrpSpPr>
          <p:cNvPr id="58" name="グループ化 57"/>
          <p:cNvGrpSpPr/>
          <p:nvPr/>
        </p:nvGrpSpPr>
        <p:grpSpPr>
          <a:xfrm>
            <a:off x="1043608" y="2724919"/>
            <a:ext cx="7344816" cy="965721"/>
            <a:chOff x="395536" y="5445224"/>
            <a:chExt cx="7344816" cy="965721"/>
          </a:xfrm>
        </p:grpSpPr>
        <p:sp>
          <p:nvSpPr>
            <p:cNvPr id="59" name="コンテンツ プレースホルダ 2"/>
            <p:cNvSpPr txBox="1">
              <a:spLocks/>
            </p:cNvSpPr>
            <p:nvPr/>
          </p:nvSpPr>
          <p:spPr bwMode="auto">
            <a:xfrm>
              <a:off x="395536" y="5729064"/>
              <a:ext cx="144016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400" b="0" i="1" u="none" strike="noStrike" kern="0" cap="none" spc="0" normalizeH="0" baseline="0" noProof="0" dirty="0" smtClean="0">
                  <a:ln>
                    <a:noFill/>
                  </a:ln>
                  <a:solidFill>
                    <a:schemeClr val="tx1"/>
                  </a:solidFill>
                  <a:effectLst/>
                  <a:uLnTx/>
                  <a:uFillTx/>
                  <a:latin typeface="+mn-lt"/>
                  <a:ea typeface="+mn-ea"/>
                  <a:cs typeface="+mn-cs"/>
                </a:rPr>
                <a:t>RU(Di)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 </a:t>
              </a:r>
            </a:p>
          </p:txBody>
        </p:sp>
        <p:sp>
          <p:nvSpPr>
            <p:cNvPr id="60" name="テキスト ボックス 59"/>
            <p:cNvSpPr txBox="1"/>
            <p:nvPr/>
          </p:nvSpPr>
          <p:spPr>
            <a:xfrm>
              <a:off x="1763688" y="5949280"/>
              <a:ext cx="5976664" cy="461665"/>
            </a:xfrm>
            <a:prstGeom prst="rect">
              <a:avLst/>
            </a:prstGeom>
            <a:noFill/>
          </p:spPr>
          <p:txBody>
            <a:bodyPr wrap="square" rtlCol="0">
              <a:spAutoFit/>
            </a:bodyPr>
            <a:lstStyle/>
            <a:p>
              <a:pPr>
                <a:buNone/>
              </a:pPr>
              <a:r>
                <a:rPr lang="en-US" altLang="ja-JP" sz="2400" dirty="0" smtClean="0"/>
                <a:t>(Buggy</a:t>
              </a:r>
              <a:r>
                <a:rPr lang="ja-JP" altLang="en-US" sz="2400" dirty="0" smtClean="0"/>
                <a:t>∧</a:t>
              </a:r>
              <a:r>
                <a:rPr lang="en-US" altLang="ja-JP" sz="2400" dirty="0" smtClean="0"/>
                <a:t>Clone)</a:t>
              </a:r>
              <a:r>
                <a:rPr lang="ja-JP" altLang="en-US" sz="2400" dirty="0" smtClean="0"/>
                <a:t>を満たすコードの行数</a:t>
              </a:r>
              <a:endParaRPr lang="en-US" altLang="ja-JP" sz="2400" dirty="0" smtClean="0"/>
            </a:p>
          </p:txBody>
        </p:sp>
        <p:cxnSp>
          <p:nvCxnSpPr>
            <p:cNvPr id="61" name="直線コネクタ 60"/>
            <p:cNvCxnSpPr/>
            <p:nvPr/>
          </p:nvCxnSpPr>
          <p:spPr>
            <a:xfrm>
              <a:off x="3111649" y="6021288"/>
              <a:ext cx="79208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1763688" y="5949280"/>
              <a:ext cx="4968552"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1763688" y="5445224"/>
              <a:ext cx="5976664" cy="461665"/>
            </a:xfrm>
            <a:prstGeom prst="rect">
              <a:avLst/>
            </a:prstGeom>
            <a:noFill/>
          </p:spPr>
          <p:txBody>
            <a:bodyPr wrap="square" rtlCol="0">
              <a:spAutoFit/>
            </a:bodyPr>
            <a:lstStyle/>
            <a:p>
              <a:pPr>
                <a:buNone/>
              </a:pPr>
              <a:r>
                <a:rPr lang="en-US" altLang="ja-JP" sz="2400" dirty="0" smtClean="0"/>
                <a:t>(Buggy</a:t>
              </a:r>
              <a:r>
                <a:rPr lang="ja-JP" altLang="en-US" sz="2400" dirty="0" smtClean="0"/>
                <a:t>∧</a:t>
              </a:r>
              <a:r>
                <a:rPr lang="en-US" altLang="ja-JP" sz="2400" dirty="0" smtClean="0"/>
                <a:t>Clone)</a:t>
              </a:r>
              <a:r>
                <a:rPr lang="ja-JP" altLang="en-US" sz="2400" dirty="0" smtClean="0"/>
                <a:t>を満たすコードの行数</a:t>
              </a:r>
              <a:endParaRPr lang="en-US" altLang="ja-JP" sz="2400" dirty="0" smtClean="0"/>
            </a:p>
          </p:txBody>
        </p:sp>
      </p:grpSp>
      <p:cxnSp>
        <p:nvCxnSpPr>
          <p:cNvPr id="64" name="直線コネクタ 63"/>
          <p:cNvCxnSpPr/>
          <p:nvPr/>
        </p:nvCxnSpPr>
        <p:spPr>
          <a:xfrm>
            <a:off x="2608734" y="3304034"/>
            <a:ext cx="79208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3770387" y="2809503"/>
            <a:ext cx="79208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円/楕円 65"/>
          <p:cNvSpPr/>
          <p:nvPr/>
        </p:nvSpPr>
        <p:spPr>
          <a:xfrm>
            <a:off x="107504" y="5996905"/>
            <a:ext cx="216024" cy="216024"/>
          </a:xfrm>
          <a:prstGeom prst="ellipse">
            <a:avLst/>
          </a:prstGeom>
          <a:solidFill>
            <a:srgbClr val="C2E4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円/楕円 66"/>
          <p:cNvSpPr/>
          <p:nvPr/>
        </p:nvSpPr>
        <p:spPr>
          <a:xfrm>
            <a:off x="107504" y="6309320"/>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8" name="直線コネクタ 67"/>
          <p:cNvCxnSpPr/>
          <p:nvPr/>
        </p:nvCxnSpPr>
        <p:spPr>
          <a:xfrm>
            <a:off x="405061" y="6299795"/>
            <a:ext cx="6682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448494" y="5987380"/>
            <a:ext cx="66826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円/楕円 69"/>
          <p:cNvSpPr/>
          <p:nvPr/>
        </p:nvSpPr>
        <p:spPr>
          <a:xfrm>
            <a:off x="3890020" y="5689823"/>
            <a:ext cx="216024" cy="216024"/>
          </a:xfrm>
          <a:prstGeom prst="ellipse">
            <a:avLst/>
          </a:prstGeom>
          <a:solidFill>
            <a:srgbClr val="C2E4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円/楕円 70"/>
          <p:cNvSpPr/>
          <p:nvPr/>
        </p:nvSpPr>
        <p:spPr>
          <a:xfrm>
            <a:off x="4533900" y="5689823"/>
            <a:ext cx="216024" cy="216024"/>
          </a:xfrm>
          <a:prstGeom prst="ellipse">
            <a:avLst/>
          </a:prstGeom>
          <a:solidFill>
            <a:srgbClr val="C2E4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円/楕円 71"/>
          <p:cNvSpPr/>
          <p:nvPr/>
        </p:nvSpPr>
        <p:spPr>
          <a:xfrm>
            <a:off x="5493246" y="5689823"/>
            <a:ext cx="216024" cy="216024"/>
          </a:xfrm>
          <a:prstGeom prst="ellipse">
            <a:avLst/>
          </a:prstGeom>
          <a:solidFill>
            <a:srgbClr val="C2E4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分析項目の検証方法</a:t>
            </a:r>
            <a:r>
              <a:rPr lang="en-US" altLang="ja-JP" dirty="0" smtClean="0"/>
              <a:t>(</a:t>
            </a:r>
            <a:r>
              <a:rPr lang="ja-JP" altLang="en-US" dirty="0" smtClean="0"/>
              <a:t>項目３</a:t>
            </a:r>
            <a:r>
              <a:rPr lang="en-US" altLang="ja-JP" dirty="0" smtClean="0"/>
              <a:t>)</a:t>
            </a:r>
            <a:endParaRPr kumimoji="1" lang="ja-JP" altLang="en-US" dirty="0"/>
          </a:p>
        </p:txBody>
      </p:sp>
      <p:sp>
        <p:nvSpPr>
          <p:cNvPr id="3" name="コンテンツ プレースホルダ 2"/>
          <p:cNvSpPr>
            <a:spLocks noGrp="1"/>
          </p:cNvSpPr>
          <p:nvPr>
            <p:ph idx="1"/>
          </p:nvPr>
        </p:nvSpPr>
        <p:spPr>
          <a:xfrm>
            <a:off x="179512" y="1340768"/>
            <a:ext cx="8964488" cy="792088"/>
          </a:xfrm>
        </p:spPr>
        <p:txBody>
          <a:bodyPr/>
          <a:lstStyle/>
          <a:p>
            <a:pPr marL="0">
              <a:buNone/>
            </a:pPr>
            <a:r>
              <a:rPr lang="ja-JP" altLang="en-US" sz="2400" dirty="0" smtClean="0"/>
              <a:t>項目</a:t>
            </a:r>
            <a:r>
              <a:rPr lang="en-US" altLang="ja-JP" sz="2400" dirty="0" smtClean="0"/>
              <a:t>3</a:t>
            </a:r>
            <a:r>
              <a:rPr lang="ja-JP" altLang="en-US" sz="2400" dirty="0" smtClean="0"/>
              <a:t>：</a:t>
            </a:r>
            <a:r>
              <a:rPr lang="en-US" altLang="ja-JP" sz="2400" dirty="0" smtClean="0"/>
              <a:t> </a:t>
            </a:r>
            <a:r>
              <a:rPr lang="ja-JP" altLang="en-US" sz="2400" dirty="0" smtClean="0"/>
              <a:t>コードクローンのほうが非コードクローンよりも生存期間の  影響を受けやすい</a:t>
            </a:r>
            <a:r>
              <a:rPr lang="en-US" altLang="ja-JP" sz="2400" dirty="0" smtClean="0"/>
              <a:t>(</a:t>
            </a:r>
            <a:r>
              <a:rPr lang="ja-JP" altLang="en-US" sz="2400" dirty="0" smtClean="0"/>
              <a:t>項目</a:t>
            </a:r>
            <a:r>
              <a:rPr lang="en-US" altLang="ja-JP" sz="2400" dirty="0" smtClean="0"/>
              <a:t>1, </a:t>
            </a:r>
            <a:r>
              <a:rPr lang="ja-JP" altLang="en-US" sz="2400" dirty="0" smtClean="0"/>
              <a:t>項目</a:t>
            </a:r>
            <a:r>
              <a:rPr lang="en-US" altLang="ja-JP" sz="2400" dirty="0" smtClean="0"/>
              <a:t>2</a:t>
            </a:r>
            <a:r>
              <a:rPr lang="ja-JP" altLang="en-US" sz="2400" dirty="0" smtClean="0"/>
              <a:t>を比較</a:t>
            </a:r>
            <a:r>
              <a:rPr lang="en-US" altLang="ja-JP" sz="2400" dirty="0" smtClean="0"/>
              <a:t>)</a:t>
            </a:r>
          </a:p>
          <a:p>
            <a:pPr marL="0">
              <a:buNone/>
            </a:pPr>
            <a:r>
              <a:rPr lang="ja-JP" altLang="en-US" sz="2400" dirty="0" smtClean="0"/>
              <a:t>　</a:t>
            </a:r>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12</a:t>
            </a:fld>
            <a:endParaRPr kumimoji="1" lang="ja-JP" altLang="en-US"/>
          </a:p>
        </p:txBody>
      </p:sp>
      <p:graphicFrame>
        <p:nvGraphicFramePr>
          <p:cNvPr id="43" name="オブジェクト 42"/>
          <p:cNvGraphicFramePr>
            <a:graphicFrameLocks noChangeAspect="1"/>
          </p:cNvGraphicFramePr>
          <p:nvPr/>
        </p:nvGraphicFramePr>
        <p:xfrm>
          <a:off x="2320925" y="3716338"/>
          <a:ext cx="4722813" cy="1189037"/>
        </p:xfrm>
        <a:graphic>
          <a:graphicData uri="http://schemas.openxmlformats.org/presentationml/2006/ole">
            <p:oleObj spid="_x0000_s450562" name="数式" r:id="rId4" imgW="1663560" imgH="419040" progId="Equation.3">
              <p:embed/>
            </p:oleObj>
          </a:graphicData>
        </a:graphic>
      </p:graphicFrame>
      <p:sp>
        <p:nvSpPr>
          <p:cNvPr id="49" name="コンテンツ プレースホルダ 2"/>
          <p:cNvSpPr txBox="1">
            <a:spLocks/>
          </p:cNvSpPr>
          <p:nvPr/>
        </p:nvSpPr>
        <p:spPr bwMode="auto">
          <a:xfrm>
            <a:off x="457200" y="2060848"/>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lang="ja-JP" altLang="en-US" sz="2400" kern="0" noProof="0" dirty="0" smtClean="0"/>
              <a:t>生存期間の短いクローンはより欠陥コードを含み，逆に　　生存期間が長いクローン</a:t>
            </a:r>
            <a:r>
              <a:rPr lang="ja-JP" altLang="en-US" sz="2400" kern="0" dirty="0" smtClean="0"/>
              <a:t>はより欠陥を含まないことを検証</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0" name="コンテンツ プレースホルダ 2"/>
          <p:cNvSpPr txBox="1">
            <a:spLocks/>
          </p:cNvSpPr>
          <p:nvPr/>
        </p:nvSpPr>
        <p:spPr bwMode="auto">
          <a:xfrm>
            <a:off x="1645592" y="4915768"/>
            <a:ext cx="2973016" cy="10081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lgn="ctr" fontAlgn="base">
              <a:spcBef>
                <a:spcPct val="20000"/>
              </a:spcBef>
              <a:spcAft>
                <a:spcPct val="0"/>
              </a:spcAft>
              <a:defRPr/>
            </a:pPr>
            <a:r>
              <a:rPr lang="ja-JP" altLang="en-US" sz="2400" kern="0" dirty="0" smtClean="0"/>
              <a:t>クローン</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欠陥コード率</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marL="342900" lvl="0" indent="-342900" algn="ctr" fontAlgn="base">
              <a:spcBef>
                <a:spcPct val="20000"/>
              </a:spcBef>
              <a:spcAft>
                <a:spcPct val="0"/>
              </a:spcAf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の変化</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5" name="コンテンツ プレースホルダ 2"/>
          <p:cNvSpPr txBox="1">
            <a:spLocks/>
          </p:cNvSpPr>
          <p:nvPr/>
        </p:nvSpPr>
        <p:spPr bwMode="auto">
          <a:xfrm>
            <a:off x="446856" y="3140968"/>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下記の式が成立するか検証</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6" name="コンテンツ プレースホルダ 2"/>
          <p:cNvSpPr txBox="1">
            <a:spLocks/>
          </p:cNvSpPr>
          <p:nvPr/>
        </p:nvSpPr>
        <p:spPr bwMode="auto">
          <a:xfrm>
            <a:off x="4839344" y="4941168"/>
            <a:ext cx="3261048" cy="10081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lgn="ctr" fontAlgn="base">
              <a:spcBef>
                <a:spcPct val="20000"/>
              </a:spcBef>
              <a:spcAft>
                <a:spcPct val="0"/>
              </a:spcAft>
              <a:defRPr/>
            </a:pPr>
            <a:r>
              <a:rPr lang="ja-JP" altLang="en-US" sz="2400" kern="0" dirty="0" smtClean="0"/>
              <a:t>非クローン</a:t>
            </a: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欠陥コード率</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a:p>
            <a:pPr marL="342900" lvl="0" indent="-342900" algn="ctr" fontAlgn="base">
              <a:spcBef>
                <a:spcPct val="20000"/>
              </a:spcBef>
              <a:spcAft>
                <a:spcPct val="0"/>
              </a:spcAf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の変化</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5661248"/>
            <a:ext cx="9144000"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生存期間ごとのコード行数</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13</a:t>
            </a:fld>
            <a:endParaRPr kumimoji="1" lang="ja-JP" altLang="en-US"/>
          </a:p>
        </p:txBody>
      </p:sp>
      <p:graphicFrame>
        <p:nvGraphicFramePr>
          <p:cNvPr id="42" name="表 41"/>
          <p:cNvGraphicFramePr>
            <a:graphicFrameLocks noGrp="1"/>
          </p:cNvGraphicFramePr>
          <p:nvPr/>
        </p:nvGraphicFramePr>
        <p:xfrm>
          <a:off x="0" y="4806660"/>
          <a:ext cx="9144000" cy="2006716"/>
        </p:xfrm>
        <a:graphic>
          <a:graphicData uri="http://schemas.openxmlformats.org/drawingml/2006/table">
            <a:tbl>
              <a:tblPr firstRow="1" bandRow="1">
                <a:tableStyleId>{8A107856-5554-42FB-B03E-39F5DBC370BA}</a:tableStyleId>
              </a:tblPr>
              <a:tblGrid>
                <a:gridCol w="3280672"/>
                <a:gridCol w="1432004"/>
                <a:gridCol w="1617785"/>
                <a:gridCol w="1487311"/>
                <a:gridCol w="1326228"/>
              </a:tblGrid>
              <a:tr h="335329">
                <a:tc>
                  <a:txBody>
                    <a:bodyPr/>
                    <a:lstStyle/>
                    <a:p>
                      <a:endParaRPr kumimoji="1" lang="ja-JP" altLang="en-US" sz="1600" dirty="0">
                        <a:solidFill>
                          <a:schemeClr val="tx1"/>
                        </a:solidFill>
                      </a:endParaRPr>
                    </a:p>
                  </a:txBody>
                  <a:tcPr>
                    <a:solidFill>
                      <a:schemeClr val="bg2">
                        <a:lumMod val="20000"/>
                        <a:lumOff val="80000"/>
                      </a:schemeClr>
                    </a:solidFill>
                  </a:tcPr>
                </a:tc>
                <a:tc>
                  <a:txBody>
                    <a:bodyPr/>
                    <a:lstStyle/>
                    <a:p>
                      <a:pPr algn="ctr"/>
                      <a:r>
                        <a:rPr kumimoji="1" lang="en-US" altLang="ja-JP" sz="2000" dirty="0" smtClean="0"/>
                        <a:t>D1</a:t>
                      </a:r>
                      <a:endParaRPr kumimoji="1" lang="ja-JP" altLang="en-US" sz="1600" dirty="0">
                        <a:solidFill>
                          <a:schemeClr val="tx1"/>
                        </a:solidFill>
                      </a:endParaRPr>
                    </a:p>
                  </a:txBody>
                  <a:tcPr>
                    <a:solidFill>
                      <a:schemeClr val="bg2">
                        <a:lumMod val="20000"/>
                        <a:lumOff val="80000"/>
                      </a:schemeClr>
                    </a:solidFill>
                  </a:tcPr>
                </a:tc>
                <a:tc>
                  <a:txBody>
                    <a:bodyPr/>
                    <a:lstStyle/>
                    <a:p>
                      <a:pPr algn="ctr"/>
                      <a:r>
                        <a:rPr kumimoji="1" lang="en-US" altLang="ja-JP" sz="2000" dirty="0" smtClean="0"/>
                        <a:t>D2</a:t>
                      </a:r>
                      <a:endParaRPr kumimoji="1" lang="ja-JP" altLang="en-US" sz="2000" b="1" dirty="0">
                        <a:solidFill>
                          <a:schemeClr val="tx1"/>
                        </a:solidFill>
                      </a:endParaRPr>
                    </a:p>
                  </a:txBody>
                  <a:tcPr anchor="ctr">
                    <a:solidFill>
                      <a:schemeClr val="bg2">
                        <a:lumMod val="20000"/>
                        <a:lumOff val="80000"/>
                      </a:schemeClr>
                    </a:solidFill>
                  </a:tcPr>
                </a:tc>
                <a:tc>
                  <a:txBody>
                    <a:bodyPr/>
                    <a:lstStyle/>
                    <a:p>
                      <a:pPr algn="ctr"/>
                      <a:r>
                        <a:rPr kumimoji="1" lang="en-US" altLang="ja-JP" sz="2000" dirty="0" smtClean="0"/>
                        <a:t>D3</a:t>
                      </a:r>
                      <a:endParaRPr kumimoji="1" lang="ja-JP" altLang="en-US" sz="2000" b="1" dirty="0">
                        <a:solidFill>
                          <a:schemeClr val="tx1"/>
                        </a:solidFill>
                      </a:endParaRPr>
                    </a:p>
                  </a:txBody>
                  <a:tcPr anchor="ctr">
                    <a:solidFill>
                      <a:schemeClr val="bg2">
                        <a:lumMod val="20000"/>
                        <a:lumOff val="80000"/>
                      </a:schemeClr>
                    </a:solidFill>
                  </a:tcPr>
                </a:tc>
                <a:tc>
                  <a:txBody>
                    <a:bodyPr/>
                    <a:lstStyle/>
                    <a:p>
                      <a:pPr algn="ctr"/>
                      <a:r>
                        <a:rPr kumimoji="1" lang="en-US" altLang="ja-JP" sz="2000" dirty="0" smtClean="0"/>
                        <a:t>D4</a:t>
                      </a:r>
                      <a:endParaRPr kumimoji="1" lang="ja-JP" altLang="en-US" sz="2000" b="1" dirty="0">
                        <a:solidFill>
                          <a:schemeClr val="tx1"/>
                        </a:solidFill>
                      </a:endParaRPr>
                    </a:p>
                  </a:txBody>
                  <a:tcPr anchor="ctr">
                    <a:solidFill>
                      <a:schemeClr val="bg2">
                        <a:lumMod val="20000"/>
                        <a:lumOff val="80000"/>
                      </a:schemeClr>
                    </a:solidFill>
                  </a:tcPr>
                </a:tc>
              </a:tr>
              <a:tr h="335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E3EDED"/>
                    </a:solidFill>
                  </a:tcPr>
                </a:tc>
                <a:tc>
                  <a:txBody>
                    <a:bodyPr/>
                    <a:lstStyle/>
                    <a:p>
                      <a:pPr algn="r"/>
                      <a:r>
                        <a:rPr kumimoji="1" lang="en-US" altLang="ja-JP" sz="1600" b="1" dirty="0" smtClean="0"/>
                        <a:t>6,331</a:t>
                      </a:r>
                      <a:endParaRPr kumimoji="1" lang="ja-JP" altLang="en-US" sz="1600" b="1" dirty="0">
                        <a:solidFill>
                          <a:schemeClr val="tx1"/>
                        </a:solidFill>
                      </a:endParaRPr>
                    </a:p>
                  </a:txBody>
                  <a:tcPr anchor="ctr">
                    <a:solidFill>
                      <a:srgbClr val="E3EDED"/>
                    </a:solidFill>
                  </a:tcPr>
                </a:tc>
                <a:tc>
                  <a:txBody>
                    <a:bodyPr/>
                    <a:lstStyle/>
                    <a:p>
                      <a:pPr algn="r"/>
                      <a:r>
                        <a:rPr kumimoji="1" lang="en-US" altLang="ja-JP" sz="1600" b="1" dirty="0" smtClean="0"/>
                        <a:t>4,076</a:t>
                      </a:r>
                      <a:endParaRPr kumimoji="1" lang="en-US" altLang="ja-JP" sz="1600" b="1" i="1" dirty="0" smtClean="0"/>
                    </a:p>
                  </a:txBody>
                  <a:tcPr anchor="ctr">
                    <a:solidFill>
                      <a:srgbClr val="E3EDED"/>
                    </a:solidFill>
                  </a:tcPr>
                </a:tc>
                <a:tc>
                  <a:txBody>
                    <a:bodyPr/>
                    <a:lstStyle/>
                    <a:p>
                      <a:pPr algn="r"/>
                      <a:r>
                        <a:rPr kumimoji="1" lang="en-US" altLang="ja-JP" sz="1600" b="1" dirty="0" smtClean="0"/>
                        <a:t>1,790</a:t>
                      </a:r>
                      <a:endParaRPr kumimoji="1" lang="en-US" altLang="ja-JP" sz="1600" b="1" i="1" dirty="0" smtClean="0"/>
                    </a:p>
                  </a:txBody>
                  <a:tcPr anchor="ctr">
                    <a:solidFill>
                      <a:srgbClr val="E3EDED"/>
                    </a:solidFill>
                  </a:tcPr>
                </a:tc>
                <a:tc>
                  <a:txBody>
                    <a:bodyPr/>
                    <a:lstStyle/>
                    <a:p>
                      <a:pPr algn="r"/>
                      <a:r>
                        <a:rPr kumimoji="1" lang="en-US" altLang="ja-JP" sz="1600" b="1" dirty="0" smtClean="0"/>
                        <a:t>777</a:t>
                      </a:r>
                      <a:endParaRPr kumimoji="1" lang="ja-JP" altLang="en-US" sz="1600" b="1" dirty="0">
                        <a:solidFill>
                          <a:schemeClr val="tx1"/>
                        </a:solidFill>
                      </a:endParaRPr>
                    </a:p>
                  </a:txBody>
                  <a:tcPr anchor="ctr">
                    <a:solidFill>
                      <a:srgbClr val="E3EDED"/>
                    </a:solidFill>
                  </a:tcPr>
                </a:tc>
              </a:tr>
              <a:tr h="4217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F2F5C7"/>
                    </a:solidFill>
                  </a:tcPr>
                </a:tc>
                <a:tc>
                  <a:txBody>
                    <a:bodyPr/>
                    <a:lstStyle/>
                    <a:p>
                      <a:pPr algn="r"/>
                      <a:r>
                        <a:rPr kumimoji="1" lang="en-US" altLang="ja-JP" sz="1600" b="1" dirty="0" smtClean="0"/>
                        <a:t>8,161</a:t>
                      </a:r>
                      <a:endParaRPr kumimoji="1" lang="ja-JP" altLang="en-US" sz="1600" b="1" dirty="0">
                        <a:solidFill>
                          <a:schemeClr val="tx1"/>
                        </a:solidFill>
                      </a:endParaRPr>
                    </a:p>
                  </a:txBody>
                  <a:tcPr anchor="ctr">
                    <a:solidFill>
                      <a:srgbClr val="F2F5C7"/>
                    </a:solidFill>
                  </a:tcPr>
                </a:tc>
                <a:tc>
                  <a:txBody>
                    <a:bodyPr/>
                    <a:lstStyle/>
                    <a:p>
                      <a:pPr algn="r"/>
                      <a:r>
                        <a:rPr kumimoji="1" lang="en-US" altLang="ja-JP" sz="1600" b="1" dirty="0" smtClean="0"/>
                        <a:t>3,095</a:t>
                      </a:r>
                      <a:endParaRPr kumimoji="1" lang="ja-JP" altLang="en-US" sz="1600" b="1" dirty="0">
                        <a:solidFill>
                          <a:schemeClr val="tx1"/>
                        </a:solidFill>
                      </a:endParaRPr>
                    </a:p>
                  </a:txBody>
                  <a:tcPr anchor="ctr">
                    <a:solidFill>
                      <a:srgbClr val="F2F5C7"/>
                    </a:solidFill>
                  </a:tcPr>
                </a:tc>
                <a:tc>
                  <a:txBody>
                    <a:bodyPr/>
                    <a:lstStyle/>
                    <a:p>
                      <a:pPr algn="r"/>
                      <a:r>
                        <a:rPr kumimoji="1" lang="en-US" altLang="ja-JP" sz="1600" b="1" dirty="0" smtClean="0"/>
                        <a:t>3,247</a:t>
                      </a:r>
                      <a:endParaRPr kumimoji="1" lang="ja-JP" altLang="en-US" sz="1600" b="1" dirty="0" smtClean="0">
                        <a:solidFill>
                          <a:schemeClr val="tx1"/>
                        </a:solidFill>
                      </a:endParaRPr>
                    </a:p>
                  </a:txBody>
                  <a:tcPr anchor="ctr">
                    <a:solidFill>
                      <a:srgbClr val="F2F5C7"/>
                    </a:solidFill>
                  </a:tcPr>
                </a:tc>
                <a:tc>
                  <a:txBody>
                    <a:bodyPr/>
                    <a:lstStyle/>
                    <a:p>
                      <a:pPr algn="r"/>
                      <a:r>
                        <a:rPr kumimoji="1" lang="en-US" altLang="ja-JP" sz="1600" b="1" dirty="0" smtClean="0"/>
                        <a:t>2,034</a:t>
                      </a:r>
                      <a:endParaRPr kumimoji="1" lang="ja-JP" altLang="en-US" sz="1600" b="1" dirty="0" smtClean="0">
                        <a:solidFill>
                          <a:schemeClr val="tx1"/>
                        </a:solidFill>
                      </a:endParaRPr>
                    </a:p>
                  </a:txBody>
                  <a:tcPr anchor="ctr">
                    <a:solidFill>
                      <a:srgbClr val="F2F5C7"/>
                    </a:solidFill>
                  </a:tcPr>
                </a:tc>
              </a:tr>
              <a:tr h="38394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D0E0BA"/>
                    </a:solidFill>
                  </a:tcPr>
                </a:tc>
                <a:tc>
                  <a:txBody>
                    <a:bodyPr/>
                    <a:lstStyle/>
                    <a:p>
                      <a:pPr algn="r"/>
                      <a:r>
                        <a:rPr kumimoji="1" lang="en-US" altLang="ja-JP" sz="1600" b="1" dirty="0" smtClean="0"/>
                        <a:t>23,445,824</a:t>
                      </a:r>
                      <a:endParaRPr kumimoji="1" lang="ja-JP" altLang="en-US" sz="1600" b="1" dirty="0">
                        <a:solidFill>
                          <a:schemeClr val="tx1"/>
                        </a:solidFill>
                      </a:endParaRPr>
                    </a:p>
                  </a:txBody>
                  <a:tcPr anchor="ctr">
                    <a:solidFill>
                      <a:srgbClr val="D0E0BA"/>
                    </a:solidFill>
                  </a:tcPr>
                </a:tc>
                <a:tc>
                  <a:txBody>
                    <a:bodyPr/>
                    <a:lstStyle/>
                    <a:p>
                      <a:pPr algn="r"/>
                      <a:r>
                        <a:rPr kumimoji="1" lang="en-US" altLang="ja-JP" sz="1600" b="1" dirty="0" smtClean="0"/>
                        <a:t>23,233,164</a:t>
                      </a:r>
                      <a:endParaRPr kumimoji="1" lang="ja-JP" altLang="en-US" sz="1600" b="1" dirty="0">
                        <a:solidFill>
                          <a:schemeClr val="tx1"/>
                        </a:solidFill>
                      </a:endParaRPr>
                    </a:p>
                  </a:txBody>
                  <a:tcPr anchor="ctr">
                    <a:solidFill>
                      <a:srgbClr val="D0E0BA"/>
                    </a:solidFill>
                  </a:tcPr>
                </a:tc>
                <a:tc>
                  <a:txBody>
                    <a:bodyPr/>
                    <a:lstStyle/>
                    <a:p>
                      <a:pPr algn="r"/>
                      <a:r>
                        <a:rPr kumimoji="1" lang="en-US" altLang="ja-JP" sz="1600" b="1" dirty="0" smtClean="0"/>
                        <a:t>23,190,027</a:t>
                      </a:r>
                      <a:endParaRPr kumimoji="1" lang="ja-JP" altLang="en-US" sz="1600" b="1" dirty="0" smtClean="0">
                        <a:solidFill>
                          <a:schemeClr val="tx1"/>
                        </a:solidFill>
                      </a:endParaRPr>
                    </a:p>
                  </a:txBody>
                  <a:tcPr anchor="ctr">
                    <a:solidFill>
                      <a:srgbClr val="D0E0BA"/>
                    </a:solidFill>
                  </a:tcPr>
                </a:tc>
                <a:tc>
                  <a:txBody>
                    <a:bodyPr/>
                    <a:lstStyle/>
                    <a:p>
                      <a:pPr algn="r"/>
                      <a:r>
                        <a:rPr kumimoji="1" lang="en-US" altLang="ja-JP" sz="1600" b="1" dirty="0" smtClean="0"/>
                        <a:t>23,341,183</a:t>
                      </a:r>
                      <a:endParaRPr kumimoji="1" lang="ja-JP" altLang="en-US" sz="1600" b="1" dirty="0" smtClean="0">
                        <a:solidFill>
                          <a:schemeClr val="tx1"/>
                        </a:solidFill>
                      </a:endParaRPr>
                    </a:p>
                  </a:txBody>
                  <a:tcPr anchor="ctr">
                    <a:solidFill>
                      <a:srgbClr val="D0E0BA"/>
                    </a:solidFill>
                  </a:tcPr>
                </a:tc>
              </a:tr>
              <a:tr h="39584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EED2D2"/>
                    </a:solidFill>
                  </a:tcPr>
                </a:tc>
                <a:tc>
                  <a:txBody>
                    <a:bodyPr/>
                    <a:lstStyle/>
                    <a:p>
                      <a:pPr algn="r"/>
                      <a:r>
                        <a:rPr kumimoji="1" lang="en-US" altLang="ja-JP" sz="1600" b="1" dirty="0" smtClean="0"/>
                        <a:t>33,529,335</a:t>
                      </a:r>
                      <a:endParaRPr kumimoji="1" lang="ja-JP" altLang="en-US" sz="1600" b="1" dirty="0">
                        <a:solidFill>
                          <a:schemeClr val="tx1"/>
                        </a:solidFill>
                      </a:endParaRPr>
                    </a:p>
                  </a:txBody>
                  <a:tcPr anchor="ctr">
                    <a:solidFill>
                      <a:srgbClr val="EED2D2"/>
                    </a:solidFill>
                  </a:tcPr>
                </a:tc>
                <a:tc>
                  <a:txBody>
                    <a:bodyPr/>
                    <a:lstStyle/>
                    <a:p>
                      <a:pPr algn="r"/>
                      <a:r>
                        <a:rPr kumimoji="1" lang="en-US" altLang="ja-JP" sz="1600" b="1" dirty="0" smtClean="0"/>
                        <a:t>33,846,086</a:t>
                      </a:r>
                      <a:endParaRPr kumimoji="1" lang="ja-JP" altLang="en-US" sz="1600" b="1" dirty="0">
                        <a:solidFill>
                          <a:schemeClr val="tx1"/>
                        </a:solidFill>
                      </a:endParaRPr>
                    </a:p>
                  </a:txBody>
                  <a:tcPr anchor="ctr">
                    <a:solidFill>
                      <a:srgbClr val="EED2D2"/>
                    </a:solidFill>
                  </a:tcPr>
                </a:tc>
                <a:tc>
                  <a:txBody>
                    <a:bodyPr/>
                    <a:lstStyle/>
                    <a:p>
                      <a:pPr algn="r"/>
                      <a:r>
                        <a:rPr kumimoji="1" lang="en-US" altLang="ja-JP" sz="1600" b="1" dirty="0" smtClean="0"/>
                        <a:t>34,191,517</a:t>
                      </a:r>
                      <a:endParaRPr kumimoji="1" lang="ja-JP" altLang="en-US" sz="1600" b="1" dirty="0" smtClean="0">
                        <a:solidFill>
                          <a:schemeClr val="tx1"/>
                        </a:solidFill>
                      </a:endParaRPr>
                    </a:p>
                  </a:txBody>
                  <a:tcPr anchor="ctr">
                    <a:solidFill>
                      <a:srgbClr val="EED2D2"/>
                    </a:solidFill>
                  </a:tcPr>
                </a:tc>
                <a:tc>
                  <a:txBody>
                    <a:bodyPr/>
                    <a:lstStyle/>
                    <a:p>
                      <a:pPr algn="r"/>
                      <a:r>
                        <a:rPr kumimoji="1" lang="en-US" altLang="ja-JP" sz="1600" b="1" dirty="0" smtClean="0"/>
                        <a:t>33,864,185</a:t>
                      </a:r>
                      <a:endParaRPr kumimoji="1" lang="ja-JP" altLang="en-US" sz="1600" b="1" dirty="0" smtClean="0">
                        <a:solidFill>
                          <a:schemeClr val="tx1"/>
                        </a:solidFill>
                      </a:endParaRPr>
                    </a:p>
                  </a:txBody>
                  <a:tcPr anchor="ctr">
                    <a:solidFill>
                      <a:srgbClr val="EED2D2"/>
                    </a:solidFill>
                  </a:tcPr>
                </a:tc>
              </a:tr>
            </a:tbl>
          </a:graphicData>
        </a:graphic>
      </p:graphicFrame>
      <p:sp>
        <p:nvSpPr>
          <p:cNvPr id="8" name="コンテンツ プレースホルダ 2"/>
          <p:cNvSpPr txBox="1">
            <a:spLocks/>
          </p:cNvSpPr>
          <p:nvPr/>
        </p:nvSpPr>
        <p:spPr bwMode="auto">
          <a:xfrm>
            <a:off x="251520" y="4221088"/>
            <a:ext cx="8964488"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Eclipse JDT</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プロジェクト</a:t>
            </a: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1150</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リビジョンのコード分類結果</a:t>
            </a:r>
          </a:p>
        </p:txBody>
      </p:sp>
      <p:graphicFrame>
        <p:nvGraphicFramePr>
          <p:cNvPr id="11" name="表 10"/>
          <p:cNvGraphicFramePr>
            <a:graphicFrameLocks noGrp="1"/>
          </p:cNvGraphicFramePr>
          <p:nvPr/>
        </p:nvGraphicFramePr>
        <p:xfrm>
          <a:off x="-36512" y="1854724"/>
          <a:ext cx="9144000" cy="2099001"/>
        </p:xfrm>
        <a:graphic>
          <a:graphicData uri="http://schemas.openxmlformats.org/drawingml/2006/table">
            <a:tbl>
              <a:tblPr firstRow="1" bandRow="1">
                <a:tableStyleId>{8A107856-5554-42FB-B03E-39F5DBC370BA}</a:tableStyleId>
              </a:tblPr>
              <a:tblGrid>
                <a:gridCol w="3280672"/>
                <a:gridCol w="1432004"/>
                <a:gridCol w="1617785"/>
                <a:gridCol w="1487311"/>
                <a:gridCol w="1326228"/>
              </a:tblGrid>
              <a:tr h="335329">
                <a:tc>
                  <a:txBody>
                    <a:bodyPr/>
                    <a:lstStyle/>
                    <a:p>
                      <a:endParaRPr kumimoji="1" lang="ja-JP" altLang="en-US" sz="1600" b="1" dirty="0">
                        <a:solidFill>
                          <a:schemeClr val="tx1"/>
                        </a:solidFill>
                      </a:endParaRPr>
                    </a:p>
                  </a:txBody>
                  <a:tcPr>
                    <a:solidFill>
                      <a:schemeClr val="bg2">
                        <a:lumMod val="20000"/>
                        <a:lumOff val="80000"/>
                      </a:schemeClr>
                    </a:solidFill>
                  </a:tcPr>
                </a:tc>
                <a:tc>
                  <a:txBody>
                    <a:bodyPr/>
                    <a:lstStyle/>
                    <a:p>
                      <a:pPr algn="ctr"/>
                      <a:r>
                        <a:rPr kumimoji="1" lang="en-US" altLang="ja-JP" sz="2000" dirty="0" smtClean="0"/>
                        <a:t>D1</a:t>
                      </a:r>
                      <a:endParaRPr kumimoji="1" lang="ja-JP" altLang="en-US" sz="1600" b="1" dirty="0">
                        <a:solidFill>
                          <a:schemeClr val="tx1"/>
                        </a:solidFill>
                      </a:endParaRPr>
                    </a:p>
                  </a:txBody>
                  <a:tcPr>
                    <a:solidFill>
                      <a:schemeClr val="bg2">
                        <a:lumMod val="20000"/>
                        <a:lumOff val="80000"/>
                      </a:schemeClr>
                    </a:solidFill>
                  </a:tcPr>
                </a:tc>
                <a:tc>
                  <a:txBody>
                    <a:bodyPr/>
                    <a:lstStyle/>
                    <a:p>
                      <a:pPr algn="ctr"/>
                      <a:r>
                        <a:rPr kumimoji="1" lang="en-US" altLang="ja-JP" sz="2000" dirty="0" smtClean="0"/>
                        <a:t>D2</a:t>
                      </a:r>
                      <a:endParaRPr kumimoji="1" lang="ja-JP" altLang="en-US" sz="2000" b="1" dirty="0">
                        <a:solidFill>
                          <a:schemeClr val="tx1"/>
                        </a:solidFill>
                      </a:endParaRPr>
                    </a:p>
                  </a:txBody>
                  <a:tcPr anchor="ctr">
                    <a:solidFill>
                      <a:schemeClr val="bg2">
                        <a:lumMod val="20000"/>
                        <a:lumOff val="80000"/>
                      </a:schemeClr>
                    </a:solidFill>
                  </a:tcPr>
                </a:tc>
                <a:tc>
                  <a:txBody>
                    <a:bodyPr/>
                    <a:lstStyle/>
                    <a:p>
                      <a:pPr algn="ctr"/>
                      <a:r>
                        <a:rPr kumimoji="1" lang="en-US" altLang="ja-JP" sz="2000" dirty="0" smtClean="0"/>
                        <a:t>D3</a:t>
                      </a:r>
                      <a:endParaRPr kumimoji="1" lang="ja-JP" altLang="en-US" sz="2000" b="1" dirty="0">
                        <a:solidFill>
                          <a:schemeClr val="tx1"/>
                        </a:solidFill>
                      </a:endParaRPr>
                    </a:p>
                  </a:txBody>
                  <a:tcPr anchor="ctr">
                    <a:solidFill>
                      <a:schemeClr val="bg2">
                        <a:lumMod val="20000"/>
                        <a:lumOff val="80000"/>
                      </a:schemeClr>
                    </a:solidFill>
                  </a:tcPr>
                </a:tc>
                <a:tc>
                  <a:txBody>
                    <a:bodyPr/>
                    <a:lstStyle/>
                    <a:p>
                      <a:pPr algn="ctr"/>
                      <a:r>
                        <a:rPr kumimoji="1" lang="en-US" altLang="ja-JP" sz="2000" dirty="0" smtClean="0"/>
                        <a:t>D4</a:t>
                      </a:r>
                      <a:endParaRPr kumimoji="1" lang="ja-JP" altLang="en-US" sz="2000" b="1" dirty="0">
                        <a:solidFill>
                          <a:schemeClr val="tx1"/>
                        </a:solidFill>
                      </a:endParaRPr>
                    </a:p>
                  </a:txBody>
                  <a:tcPr anchor="ctr">
                    <a:solidFill>
                      <a:schemeClr val="bg2">
                        <a:lumMod val="20000"/>
                        <a:lumOff val="80000"/>
                      </a:schemeClr>
                    </a:solidFill>
                  </a:tcPr>
                </a:tc>
              </a:tr>
              <a:tr h="335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E3EDED"/>
                    </a:solidFill>
                  </a:tcPr>
                </a:tc>
                <a:tc>
                  <a:txBody>
                    <a:bodyPr/>
                    <a:lstStyle/>
                    <a:p>
                      <a:pPr algn="r"/>
                      <a:r>
                        <a:rPr kumimoji="1" lang="en-US" altLang="ja-JP" sz="1600" b="1" dirty="0" smtClean="0"/>
                        <a:t>944</a:t>
                      </a:r>
                      <a:endParaRPr kumimoji="1" lang="ja-JP" altLang="en-US" sz="1600" b="1" dirty="0">
                        <a:solidFill>
                          <a:schemeClr val="tx1"/>
                        </a:solidFill>
                      </a:endParaRPr>
                    </a:p>
                  </a:txBody>
                  <a:tcPr anchor="ctr">
                    <a:solidFill>
                      <a:srgbClr val="E3EDED"/>
                    </a:solidFill>
                  </a:tcPr>
                </a:tc>
                <a:tc>
                  <a:txBody>
                    <a:bodyPr/>
                    <a:lstStyle/>
                    <a:p>
                      <a:pPr algn="r"/>
                      <a:r>
                        <a:rPr kumimoji="1" lang="en-US" altLang="ja-JP" sz="1600" b="1" dirty="0" smtClean="0"/>
                        <a:t>505</a:t>
                      </a:r>
                      <a:endParaRPr kumimoji="1" lang="en-US" altLang="ja-JP" sz="1600" b="1" i="1" dirty="0" smtClean="0"/>
                    </a:p>
                  </a:txBody>
                  <a:tcPr anchor="ctr">
                    <a:solidFill>
                      <a:srgbClr val="E3EDED"/>
                    </a:solidFill>
                  </a:tcPr>
                </a:tc>
                <a:tc>
                  <a:txBody>
                    <a:bodyPr/>
                    <a:lstStyle/>
                    <a:p>
                      <a:pPr algn="r"/>
                      <a:r>
                        <a:rPr kumimoji="1" lang="en-US" altLang="ja-JP" sz="1600" b="1" dirty="0" smtClean="0"/>
                        <a:t>172</a:t>
                      </a:r>
                      <a:endParaRPr kumimoji="1" lang="en-US" altLang="ja-JP" sz="1600" b="1" i="1" dirty="0" smtClean="0"/>
                    </a:p>
                  </a:txBody>
                  <a:tcPr anchor="ctr">
                    <a:solidFill>
                      <a:srgbClr val="E3EDED"/>
                    </a:solidFill>
                  </a:tcPr>
                </a:tc>
                <a:tc>
                  <a:txBody>
                    <a:bodyPr/>
                    <a:lstStyle/>
                    <a:p>
                      <a:pPr algn="r"/>
                      <a:r>
                        <a:rPr kumimoji="1" lang="en-US" altLang="ja-JP" sz="1600" b="1" dirty="0" smtClean="0"/>
                        <a:t>34</a:t>
                      </a:r>
                      <a:endParaRPr kumimoji="1" lang="ja-JP" altLang="en-US" sz="1600" b="1" dirty="0">
                        <a:solidFill>
                          <a:schemeClr val="tx1"/>
                        </a:solidFill>
                      </a:endParaRPr>
                    </a:p>
                  </a:txBody>
                  <a:tcPr anchor="ctr">
                    <a:solidFill>
                      <a:srgbClr val="E3EDED"/>
                    </a:solidFill>
                  </a:tcPr>
                </a:tc>
              </a:tr>
              <a:tr h="4217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ECEECE"/>
                    </a:solidFill>
                  </a:tcPr>
                </a:tc>
                <a:tc>
                  <a:txBody>
                    <a:bodyPr/>
                    <a:lstStyle/>
                    <a:p>
                      <a:pPr algn="r"/>
                      <a:r>
                        <a:rPr kumimoji="1" lang="en-US" altLang="ja-JP" sz="1600" b="1" dirty="0" smtClean="0"/>
                        <a:t>2,598</a:t>
                      </a:r>
                      <a:endParaRPr kumimoji="1" lang="ja-JP" altLang="en-US" sz="1600" b="1" dirty="0">
                        <a:solidFill>
                          <a:schemeClr val="tx1"/>
                        </a:solidFill>
                      </a:endParaRPr>
                    </a:p>
                  </a:txBody>
                  <a:tcPr anchor="ctr">
                    <a:solidFill>
                      <a:srgbClr val="ECEECE"/>
                    </a:solidFill>
                  </a:tcPr>
                </a:tc>
                <a:tc>
                  <a:txBody>
                    <a:bodyPr/>
                    <a:lstStyle/>
                    <a:p>
                      <a:pPr algn="r"/>
                      <a:r>
                        <a:rPr kumimoji="1" lang="en-US" altLang="ja-JP" sz="1600" b="1" dirty="0" smtClean="0"/>
                        <a:t>909</a:t>
                      </a:r>
                      <a:endParaRPr kumimoji="1" lang="ja-JP" altLang="en-US" sz="1600" b="1" dirty="0">
                        <a:solidFill>
                          <a:schemeClr val="tx1"/>
                        </a:solidFill>
                      </a:endParaRPr>
                    </a:p>
                  </a:txBody>
                  <a:tcPr anchor="ctr">
                    <a:solidFill>
                      <a:srgbClr val="ECEECE"/>
                    </a:solidFill>
                  </a:tcPr>
                </a:tc>
                <a:tc>
                  <a:txBody>
                    <a:bodyPr/>
                    <a:lstStyle/>
                    <a:p>
                      <a:pPr algn="r"/>
                      <a:r>
                        <a:rPr kumimoji="1" lang="en-US" altLang="ja-JP" sz="1600" b="1" dirty="0" smtClean="0"/>
                        <a:t>778</a:t>
                      </a:r>
                      <a:endParaRPr kumimoji="1" lang="ja-JP" altLang="en-US" sz="1600" b="1" dirty="0" smtClean="0">
                        <a:solidFill>
                          <a:schemeClr val="tx1"/>
                        </a:solidFill>
                      </a:endParaRPr>
                    </a:p>
                  </a:txBody>
                  <a:tcPr anchor="ctr">
                    <a:solidFill>
                      <a:srgbClr val="ECEECE"/>
                    </a:solidFill>
                  </a:tcPr>
                </a:tc>
                <a:tc>
                  <a:txBody>
                    <a:bodyPr/>
                    <a:lstStyle/>
                    <a:p>
                      <a:pPr algn="r"/>
                      <a:r>
                        <a:rPr kumimoji="1" lang="en-US" altLang="ja-JP" sz="1600" b="1" dirty="0" smtClean="0"/>
                        <a:t>178</a:t>
                      </a:r>
                      <a:endParaRPr kumimoji="1" lang="ja-JP" altLang="en-US" sz="1600" b="1" dirty="0" smtClean="0">
                        <a:solidFill>
                          <a:schemeClr val="tx1"/>
                        </a:solidFill>
                      </a:endParaRPr>
                    </a:p>
                  </a:txBody>
                  <a:tcPr anchor="ctr">
                    <a:solidFill>
                      <a:srgbClr val="ECEECE"/>
                    </a:solidFill>
                  </a:tcPr>
                </a:tc>
              </a:tr>
              <a:tr h="38394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D0E0BA"/>
                    </a:solidFill>
                  </a:tcPr>
                </a:tc>
                <a:tc>
                  <a:txBody>
                    <a:bodyPr/>
                    <a:lstStyle/>
                    <a:p>
                      <a:pPr algn="r"/>
                      <a:r>
                        <a:rPr kumimoji="1" lang="en-US" altLang="ja-JP" sz="1600" b="1" dirty="0" smtClean="0"/>
                        <a:t>4,551,388</a:t>
                      </a:r>
                      <a:endParaRPr kumimoji="1" lang="ja-JP" altLang="en-US" sz="1600" b="1" dirty="0">
                        <a:solidFill>
                          <a:schemeClr val="tx1"/>
                        </a:solidFill>
                      </a:endParaRPr>
                    </a:p>
                  </a:txBody>
                  <a:tcPr anchor="ctr">
                    <a:solidFill>
                      <a:srgbClr val="D0E0BA"/>
                    </a:solidFill>
                  </a:tcPr>
                </a:tc>
                <a:tc>
                  <a:txBody>
                    <a:bodyPr/>
                    <a:lstStyle/>
                    <a:p>
                      <a:pPr algn="r"/>
                      <a:r>
                        <a:rPr kumimoji="1" lang="en-US" altLang="ja-JP" sz="1600" b="1" dirty="0" smtClean="0"/>
                        <a:t>4,014,727</a:t>
                      </a:r>
                      <a:endParaRPr kumimoji="1" lang="ja-JP" altLang="en-US" sz="1600" b="1" dirty="0">
                        <a:solidFill>
                          <a:schemeClr val="tx1"/>
                        </a:solidFill>
                      </a:endParaRPr>
                    </a:p>
                  </a:txBody>
                  <a:tcPr anchor="ctr">
                    <a:solidFill>
                      <a:srgbClr val="D0E0BA"/>
                    </a:solidFill>
                  </a:tcPr>
                </a:tc>
                <a:tc>
                  <a:txBody>
                    <a:bodyPr/>
                    <a:lstStyle/>
                    <a:p>
                      <a:pPr algn="r"/>
                      <a:r>
                        <a:rPr kumimoji="1" lang="en-US" altLang="ja-JP" sz="1600" b="1" dirty="0" smtClean="0"/>
                        <a:t>3,885,593</a:t>
                      </a:r>
                      <a:endParaRPr kumimoji="1" lang="ja-JP" altLang="en-US" sz="1600" b="1" dirty="0" smtClean="0">
                        <a:solidFill>
                          <a:schemeClr val="tx1"/>
                        </a:solidFill>
                      </a:endParaRPr>
                    </a:p>
                  </a:txBody>
                  <a:tcPr anchor="ctr">
                    <a:solidFill>
                      <a:srgbClr val="D0E0BA"/>
                    </a:solidFill>
                  </a:tcPr>
                </a:tc>
                <a:tc>
                  <a:txBody>
                    <a:bodyPr/>
                    <a:lstStyle/>
                    <a:p>
                      <a:pPr algn="r"/>
                      <a:r>
                        <a:rPr kumimoji="1" lang="en-US" altLang="ja-JP" sz="1600" b="1" dirty="0" smtClean="0"/>
                        <a:t>3,545,394</a:t>
                      </a:r>
                      <a:endParaRPr kumimoji="1" lang="ja-JP" altLang="en-US" sz="1600" b="1" dirty="0" smtClean="0">
                        <a:solidFill>
                          <a:schemeClr val="tx1"/>
                        </a:solidFill>
                      </a:endParaRPr>
                    </a:p>
                  </a:txBody>
                  <a:tcPr anchor="ctr">
                    <a:solidFill>
                      <a:srgbClr val="D0E0BA"/>
                    </a:solidFill>
                  </a:tcPr>
                </a:tc>
              </a:tr>
              <a:tr h="4885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2000" dirty="0" smtClean="0"/>
                        <a:t>Buggy</a:t>
                      </a:r>
                      <a:r>
                        <a:rPr lang="ja-JP" altLang="en-US" sz="2000" dirty="0" smtClean="0"/>
                        <a:t>∧</a:t>
                      </a:r>
                      <a:r>
                        <a:rPr lang="en-US" altLang="ja-JP" sz="2000" dirty="0" smtClean="0"/>
                        <a:t>Clone</a:t>
                      </a:r>
                    </a:p>
                  </a:txBody>
                  <a:tcPr anchor="ctr">
                    <a:solidFill>
                      <a:srgbClr val="EED2D2"/>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600" b="1" dirty="0" smtClean="0"/>
                        <a:t>8,804,941</a:t>
                      </a:r>
                      <a:endParaRPr kumimoji="1" lang="ja-JP" altLang="en-US" sz="1600" b="1" dirty="0" smtClean="0">
                        <a:solidFill>
                          <a:schemeClr val="tx1"/>
                        </a:solidFill>
                      </a:endParaRPr>
                    </a:p>
                  </a:txBody>
                  <a:tcPr anchor="ctr">
                    <a:solidFill>
                      <a:srgbClr val="EED2D2"/>
                    </a:solidFill>
                  </a:tcPr>
                </a:tc>
                <a:tc>
                  <a:txBody>
                    <a:bodyPr/>
                    <a:lstStyle/>
                    <a:p>
                      <a:pPr algn="r"/>
                      <a:r>
                        <a:rPr kumimoji="1" lang="en-US" altLang="ja-JP" sz="1600" b="1" dirty="0" smtClean="0"/>
                        <a:t>9,420,309</a:t>
                      </a:r>
                      <a:endParaRPr kumimoji="1" lang="ja-JP" altLang="en-US" sz="1600" b="1" dirty="0">
                        <a:solidFill>
                          <a:schemeClr val="tx1"/>
                        </a:solidFill>
                      </a:endParaRPr>
                    </a:p>
                  </a:txBody>
                  <a:tcPr anchor="ctr">
                    <a:solidFill>
                      <a:srgbClr val="EED2D2"/>
                    </a:solidFill>
                  </a:tcPr>
                </a:tc>
                <a:tc>
                  <a:txBody>
                    <a:bodyPr/>
                    <a:lstStyle/>
                    <a:p>
                      <a:pPr algn="r"/>
                      <a:r>
                        <a:rPr kumimoji="1" lang="en-US" altLang="ja-JP" sz="1600" b="1" dirty="0" smtClean="0"/>
                        <a:t>9,520,829</a:t>
                      </a:r>
                      <a:endParaRPr kumimoji="1" lang="ja-JP" altLang="en-US" sz="1600" b="1" dirty="0" smtClean="0">
                        <a:solidFill>
                          <a:schemeClr val="tx1"/>
                        </a:solidFill>
                      </a:endParaRPr>
                    </a:p>
                  </a:txBody>
                  <a:tcPr anchor="ctr">
                    <a:solidFill>
                      <a:srgbClr val="EED2D2"/>
                    </a:solidFill>
                  </a:tcPr>
                </a:tc>
                <a:tc>
                  <a:txBody>
                    <a:bodyPr/>
                    <a:lstStyle/>
                    <a:p>
                      <a:pPr algn="r"/>
                      <a:r>
                        <a:rPr kumimoji="1" lang="en-US" altLang="ja-JP" sz="1600" b="1" dirty="0" smtClean="0"/>
                        <a:t>9,520,829</a:t>
                      </a:r>
                      <a:endParaRPr kumimoji="1" lang="ja-JP" altLang="en-US" sz="1600" b="1" dirty="0" smtClean="0">
                        <a:solidFill>
                          <a:schemeClr val="tx1"/>
                        </a:solidFill>
                      </a:endParaRPr>
                    </a:p>
                  </a:txBody>
                  <a:tcPr anchor="ctr">
                    <a:solidFill>
                      <a:srgbClr val="EED2D2"/>
                    </a:solidFill>
                  </a:tcPr>
                </a:tc>
              </a:tr>
            </a:tbl>
          </a:graphicData>
        </a:graphic>
      </p:graphicFrame>
      <p:sp>
        <p:nvSpPr>
          <p:cNvPr id="12" name="コンテンツ プレースホルダ 2"/>
          <p:cNvSpPr txBox="1">
            <a:spLocks/>
          </p:cNvSpPr>
          <p:nvPr/>
        </p:nvSpPr>
        <p:spPr bwMode="auto">
          <a:xfrm>
            <a:off x="216024" y="1340768"/>
            <a:ext cx="896448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Ant</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プロジェクト</a:t>
            </a: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524</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リビジョンのコード分類結果</a:t>
            </a:r>
          </a:p>
        </p:txBody>
      </p:sp>
      <p:cxnSp>
        <p:nvCxnSpPr>
          <p:cNvPr id="13" name="直線コネクタ 12"/>
          <p:cNvCxnSpPr/>
          <p:nvPr/>
        </p:nvCxnSpPr>
        <p:spPr>
          <a:xfrm>
            <a:off x="1754163" y="2733303"/>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770434" y="3140968"/>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765101" y="357301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1735113" y="357301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1754163" y="5680298"/>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770434" y="6087963"/>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765101" y="649143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1773213" y="649143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5661248"/>
            <a:ext cx="9144000"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分析結果</a:t>
            </a:r>
            <a:r>
              <a:rPr lang="en-US" altLang="ja-JP" dirty="0" smtClean="0"/>
              <a:t>(</a:t>
            </a:r>
            <a:r>
              <a:rPr lang="ja-JP" altLang="en-US" dirty="0" smtClean="0"/>
              <a:t>項目１</a:t>
            </a:r>
            <a:r>
              <a:rPr lang="en-US" altLang="ja-JP" dirty="0" smtClean="0"/>
              <a:t>, </a:t>
            </a:r>
            <a:r>
              <a:rPr lang="ja-JP" altLang="en-US" dirty="0" smtClean="0"/>
              <a:t>２</a:t>
            </a:r>
            <a:r>
              <a:rPr lang="en-US" altLang="ja-JP" dirty="0" smtClean="0"/>
              <a:t>)</a:t>
            </a:r>
            <a:endParaRPr kumimoji="1" lang="ja-JP" altLang="en-US" dirty="0"/>
          </a:p>
        </p:txBody>
      </p:sp>
      <p:sp>
        <p:nvSpPr>
          <p:cNvPr id="3" name="コンテンツ プレースホルダ 2"/>
          <p:cNvSpPr>
            <a:spLocks noGrp="1"/>
          </p:cNvSpPr>
          <p:nvPr>
            <p:ph idx="1"/>
          </p:nvPr>
        </p:nvSpPr>
        <p:spPr>
          <a:xfrm>
            <a:off x="179512" y="1340768"/>
            <a:ext cx="7056784" cy="504056"/>
          </a:xfrm>
        </p:spPr>
        <p:txBody>
          <a:bodyPr/>
          <a:lstStyle/>
          <a:p>
            <a:pPr marL="0">
              <a:buNone/>
            </a:pPr>
            <a:r>
              <a:rPr lang="en-US" altLang="ja-JP" dirty="0" smtClean="0"/>
              <a:t>Ant</a:t>
            </a:r>
            <a:r>
              <a:rPr lang="ja-JP" altLang="en-US" dirty="0" smtClean="0"/>
              <a:t>と</a:t>
            </a:r>
            <a:r>
              <a:rPr lang="en-US" altLang="ja-JP" dirty="0" smtClean="0"/>
              <a:t>Eclipse JDT</a:t>
            </a:r>
            <a:r>
              <a:rPr lang="ja-JP" altLang="en-US" dirty="0" smtClean="0"/>
              <a:t>プロジェクトでの結果</a:t>
            </a:r>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14</a:t>
            </a:fld>
            <a:endParaRPr kumimoji="1" lang="ja-JP" altLang="en-US"/>
          </a:p>
        </p:txBody>
      </p:sp>
      <p:graphicFrame>
        <p:nvGraphicFramePr>
          <p:cNvPr id="42" name="表 41"/>
          <p:cNvGraphicFramePr>
            <a:graphicFrameLocks noGrp="1"/>
          </p:cNvGraphicFramePr>
          <p:nvPr/>
        </p:nvGraphicFramePr>
        <p:xfrm>
          <a:off x="179511" y="3789040"/>
          <a:ext cx="8496946" cy="1459503"/>
        </p:xfrm>
        <a:graphic>
          <a:graphicData uri="http://schemas.openxmlformats.org/drawingml/2006/table">
            <a:tbl>
              <a:tblPr firstRow="1" bandRow="1">
                <a:tableStyleId>{8A107856-5554-42FB-B03E-39F5DBC370BA}</a:tableStyleId>
              </a:tblPr>
              <a:tblGrid>
                <a:gridCol w="1936960"/>
                <a:gridCol w="1936960"/>
                <a:gridCol w="1152128"/>
                <a:gridCol w="1152128"/>
                <a:gridCol w="1166642"/>
                <a:gridCol w="1152128"/>
              </a:tblGrid>
              <a:tr h="335329">
                <a:tc gridSpan="2">
                  <a:txBody>
                    <a:bodyPr/>
                    <a:lstStyle/>
                    <a:p>
                      <a:endParaRPr kumimoji="1" lang="ja-JP" altLang="en-US" dirty="0">
                        <a:solidFill>
                          <a:schemeClr val="tx1"/>
                        </a:solidFill>
                      </a:endParaRPr>
                    </a:p>
                  </a:txBody>
                  <a:tcPr/>
                </a:tc>
                <a:tc hMerge="1">
                  <a:txBody>
                    <a:bodyPr/>
                    <a:lstStyle/>
                    <a:p>
                      <a:endParaRPr kumimoji="1" lang="ja-JP" altLang="en-US"/>
                    </a:p>
                  </a:txBody>
                  <a:tcPr/>
                </a:tc>
                <a:tc>
                  <a:txBody>
                    <a:bodyPr/>
                    <a:lstStyle/>
                    <a:p>
                      <a:pPr algn="ctr"/>
                      <a:r>
                        <a:rPr kumimoji="1" lang="en-US" altLang="ja-JP" sz="2400" dirty="0" smtClean="0"/>
                        <a:t>D1</a:t>
                      </a:r>
                      <a:endParaRPr kumimoji="1" lang="ja-JP" altLang="en-US" dirty="0">
                        <a:solidFill>
                          <a:schemeClr val="tx1"/>
                        </a:solidFill>
                      </a:endParaRPr>
                    </a:p>
                  </a:txBody>
                  <a:tcPr/>
                </a:tc>
                <a:tc>
                  <a:txBody>
                    <a:bodyPr/>
                    <a:lstStyle/>
                    <a:p>
                      <a:pPr algn="ctr"/>
                      <a:r>
                        <a:rPr kumimoji="1" lang="en-US" altLang="ja-JP" sz="2400" dirty="0" smtClean="0"/>
                        <a:t>D2</a:t>
                      </a:r>
                      <a:endParaRPr kumimoji="1" lang="ja-JP" altLang="en-US" sz="2400" b="1" dirty="0">
                        <a:solidFill>
                          <a:schemeClr val="tx1"/>
                        </a:solidFill>
                      </a:endParaRPr>
                    </a:p>
                  </a:txBody>
                  <a:tcPr anchor="ctr"/>
                </a:tc>
                <a:tc>
                  <a:txBody>
                    <a:bodyPr/>
                    <a:lstStyle/>
                    <a:p>
                      <a:pPr algn="ctr"/>
                      <a:r>
                        <a:rPr kumimoji="1" lang="en-US" altLang="ja-JP" sz="2400" dirty="0" smtClean="0"/>
                        <a:t>D3</a:t>
                      </a:r>
                      <a:endParaRPr kumimoji="1" lang="ja-JP" altLang="en-US" sz="2400" b="1" dirty="0">
                        <a:solidFill>
                          <a:schemeClr val="tx1"/>
                        </a:solidFill>
                      </a:endParaRPr>
                    </a:p>
                  </a:txBody>
                  <a:tcPr anchor="ctr"/>
                </a:tc>
                <a:tc>
                  <a:txBody>
                    <a:bodyPr/>
                    <a:lstStyle/>
                    <a:p>
                      <a:pPr algn="ctr"/>
                      <a:r>
                        <a:rPr kumimoji="1" lang="en-US" altLang="ja-JP" sz="2400" dirty="0" smtClean="0"/>
                        <a:t>D4</a:t>
                      </a:r>
                      <a:endParaRPr kumimoji="1" lang="ja-JP" altLang="en-US" sz="2400" b="1" dirty="0">
                        <a:solidFill>
                          <a:schemeClr val="tx1"/>
                        </a:solidFill>
                      </a:endParaRPr>
                    </a:p>
                  </a:txBody>
                  <a:tcPr anchor="ctr"/>
                </a:tc>
              </a:tr>
              <a:tr h="335329">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Ant</a:t>
                      </a:r>
                      <a:endParaRPr kumimoji="1" lang="en-US" altLang="ja-JP" sz="2400" b="1" dirty="0" smtClean="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RC(Di)</a:t>
                      </a:r>
                      <a:endParaRPr kumimoji="1" lang="en-US" altLang="ja-JP" sz="2400" b="1" dirty="0" smtClean="0">
                        <a:solidFill>
                          <a:schemeClr val="tx1"/>
                        </a:solidFill>
                      </a:endParaRPr>
                    </a:p>
                  </a:txBody>
                  <a:tcPr anchor="ctr"/>
                </a:tc>
                <a:tc>
                  <a:txBody>
                    <a:bodyPr/>
                    <a:lstStyle/>
                    <a:p>
                      <a:pPr algn="ctr"/>
                      <a:r>
                        <a:rPr kumimoji="1" lang="en-US" altLang="ja-JP" dirty="0" smtClean="0"/>
                        <a:t>11.52</a:t>
                      </a:r>
                      <a:endParaRPr kumimoji="1" lang="ja-JP" altLang="en-US" b="1" dirty="0">
                        <a:solidFill>
                          <a:schemeClr val="tx1"/>
                        </a:solidFill>
                      </a:endParaRPr>
                    </a:p>
                  </a:txBody>
                  <a:tcPr anchor="ctr"/>
                </a:tc>
                <a:tc>
                  <a:txBody>
                    <a:bodyPr/>
                    <a:lstStyle/>
                    <a:p>
                      <a:pPr algn="ctr"/>
                      <a:r>
                        <a:rPr kumimoji="1" lang="en-US" altLang="ja-JP" dirty="0" smtClean="0"/>
                        <a:t>6.98</a:t>
                      </a:r>
                      <a:endParaRPr kumimoji="1" lang="ja-JP" altLang="en-US" dirty="0">
                        <a:solidFill>
                          <a:schemeClr val="tx1"/>
                        </a:solidFill>
                      </a:endParaRPr>
                    </a:p>
                  </a:txBody>
                  <a:tcPr anchor="ctr"/>
                </a:tc>
                <a:tc>
                  <a:txBody>
                    <a:bodyPr/>
                    <a:lstStyle/>
                    <a:p>
                      <a:pPr algn="ctr"/>
                      <a:r>
                        <a:rPr kumimoji="1" lang="en-US" altLang="ja-JP" dirty="0" smtClean="0"/>
                        <a:t>2.46</a:t>
                      </a:r>
                      <a:endParaRPr kumimoji="1" lang="ja-JP" altLang="en-US" dirty="0">
                        <a:solidFill>
                          <a:schemeClr val="tx1"/>
                        </a:solidFill>
                      </a:endParaRPr>
                    </a:p>
                  </a:txBody>
                  <a:tcPr anchor="ctr"/>
                </a:tc>
                <a:tc>
                  <a:txBody>
                    <a:bodyPr/>
                    <a:lstStyle/>
                    <a:p>
                      <a:pPr algn="ctr"/>
                      <a:r>
                        <a:rPr kumimoji="1" lang="en-US" altLang="ja-JP" dirty="0" smtClean="0"/>
                        <a:t>0.53</a:t>
                      </a:r>
                      <a:endParaRPr kumimoji="1" lang="ja-JP" altLang="en-US" dirty="0">
                        <a:solidFill>
                          <a:schemeClr val="tx1"/>
                        </a:solidFill>
                      </a:endParaRPr>
                    </a:p>
                  </a:txBody>
                  <a:tcPr anchor="ctr"/>
                </a:tc>
              </a:tr>
              <a:tr h="545103">
                <a:tc vMerge="1">
                  <a:txBody>
                    <a:bodyPr/>
                    <a:lstStyle/>
                    <a:p>
                      <a:pPr algn="ctr"/>
                      <a:endParaRPr kumimoji="1" lang="ja-JP" altLang="en-US" sz="2400" b="1" dirty="0">
                        <a:solidFill>
                          <a:schemeClr val="bg1"/>
                        </a:solidFill>
                      </a:endParaRPr>
                    </a:p>
                  </a:txBody>
                  <a:tcPr anchor="ctr">
                    <a:lnR w="12700" cap="flat" cmpd="sng" algn="ctr">
                      <a:noFill/>
                      <a:prstDash val="solid"/>
                      <a:round/>
                      <a:headEnd type="none" w="med" len="med"/>
                      <a:tailEnd type="none" w="med" len="med"/>
                    </a:lnR>
                    <a:solidFill>
                      <a:srgbClr val="2D2D8A"/>
                    </a:solidFill>
                  </a:tcPr>
                </a:tc>
                <a:tc>
                  <a:txBody>
                    <a:bodyPr/>
                    <a:lstStyle/>
                    <a:p>
                      <a:pPr algn="ctr"/>
                      <a:r>
                        <a:rPr kumimoji="1" lang="en-US" altLang="ja-JP" sz="2400" dirty="0" smtClean="0"/>
                        <a:t>RU(Di)</a:t>
                      </a:r>
                      <a:endParaRPr kumimoji="1" lang="ja-JP" altLang="en-US" sz="2400" b="1" dirty="0">
                        <a:solidFill>
                          <a:schemeClr val="tx1"/>
                        </a:solidFill>
                      </a:endParaRPr>
                    </a:p>
                  </a:txBody>
                  <a:tcPr anchor="ctr"/>
                </a:tc>
                <a:tc>
                  <a:txBody>
                    <a:bodyPr/>
                    <a:lstStyle/>
                    <a:p>
                      <a:pPr algn="ctr"/>
                      <a:r>
                        <a:rPr kumimoji="1" lang="en-US" altLang="ja-JP" dirty="0" smtClean="0"/>
                        <a:t>16.38</a:t>
                      </a:r>
                      <a:endParaRPr kumimoji="1" lang="ja-JP" altLang="en-US" dirty="0">
                        <a:solidFill>
                          <a:schemeClr val="tx1"/>
                        </a:solidFill>
                      </a:endParaRPr>
                    </a:p>
                  </a:txBody>
                  <a:tcPr anchor="ctr"/>
                </a:tc>
                <a:tc>
                  <a:txBody>
                    <a:bodyPr/>
                    <a:lstStyle/>
                    <a:p>
                      <a:pPr algn="ctr"/>
                      <a:r>
                        <a:rPr kumimoji="1" lang="en-US" altLang="ja-JP" dirty="0" smtClean="0"/>
                        <a:t>5.36</a:t>
                      </a:r>
                      <a:endParaRPr kumimoji="1" lang="en-US" altLang="ja-JP" i="1" dirty="0" smtClean="0"/>
                    </a:p>
                  </a:txBody>
                  <a:tcPr anchor="ctr"/>
                </a:tc>
                <a:tc>
                  <a:txBody>
                    <a:bodyPr/>
                    <a:lstStyle/>
                    <a:p>
                      <a:pPr algn="ctr"/>
                      <a:r>
                        <a:rPr kumimoji="1" lang="en-US" altLang="ja-JP" dirty="0" smtClean="0"/>
                        <a:t>4.54</a:t>
                      </a:r>
                      <a:endParaRPr kumimoji="1" lang="en-US" altLang="ja-JP" i="1" dirty="0" smtClean="0"/>
                    </a:p>
                  </a:txBody>
                  <a:tcPr anchor="ctr"/>
                </a:tc>
                <a:tc>
                  <a:txBody>
                    <a:bodyPr/>
                    <a:lstStyle/>
                    <a:p>
                      <a:pPr algn="ctr"/>
                      <a:r>
                        <a:rPr kumimoji="1" lang="en-US" altLang="ja-JP" u="sng" dirty="0" smtClean="0"/>
                        <a:t>1.00</a:t>
                      </a:r>
                      <a:endParaRPr kumimoji="1" lang="ja-JP" altLang="en-US" u="sng" dirty="0">
                        <a:solidFill>
                          <a:schemeClr val="tx1"/>
                        </a:solidFill>
                      </a:endParaRPr>
                    </a:p>
                  </a:txBody>
                  <a:tcPr anchor="ctr"/>
                </a:tc>
              </a:tr>
            </a:tbl>
          </a:graphicData>
        </a:graphic>
      </p:graphicFrame>
      <p:sp>
        <p:nvSpPr>
          <p:cNvPr id="12" name="正方形/長方形 11"/>
          <p:cNvSpPr/>
          <p:nvPr/>
        </p:nvSpPr>
        <p:spPr>
          <a:xfrm>
            <a:off x="4067944" y="4238104"/>
            <a:ext cx="4608512"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067944" y="4733652"/>
            <a:ext cx="4608512"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コンテンツ プレースホルダ 2"/>
          <p:cNvSpPr txBox="1">
            <a:spLocks/>
          </p:cNvSpPr>
          <p:nvPr/>
        </p:nvSpPr>
        <p:spPr bwMode="auto">
          <a:xfrm>
            <a:off x="364504" y="1861716"/>
            <a:ext cx="8229600"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spcBef>
                <a:spcPct val="20000"/>
              </a:spcBef>
              <a:spcAft>
                <a:spcPct val="0"/>
              </a:spcAft>
              <a:buFontTx/>
              <a:buChar char="•"/>
            </a:pPr>
            <a:r>
              <a:rPr lang="ja-JP" altLang="en-US" sz="2800" dirty="0" smtClean="0"/>
              <a:t>値は</a:t>
            </a:r>
            <a:r>
              <a:rPr lang="en-US" altLang="ja-JP" sz="2800" dirty="0" smtClean="0"/>
              <a:t>D4</a:t>
            </a:r>
            <a:r>
              <a:rPr lang="ja-JP" altLang="en-US" sz="2800" dirty="0" smtClean="0"/>
              <a:t>における欠陥コード率を基準とした相対的な割合を表す</a:t>
            </a:r>
            <a:endParaRPr lang="en-US" altLang="ja-JP" sz="2800" dirty="0" smtClean="0"/>
          </a:p>
        </p:txBody>
      </p:sp>
      <p:sp>
        <p:nvSpPr>
          <p:cNvPr id="22" name="コンテンツ プレースホルダ 2"/>
          <p:cNvSpPr txBox="1">
            <a:spLocks/>
          </p:cNvSpPr>
          <p:nvPr/>
        </p:nvSpPr>
        <p:spPr bwMode="auto">
          <a:xfrm>
            <a:off x="374848" y="2797943"/>
            <a:ext cx="8229600" cy="10079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lang="ja-JP" altLang="en-US" sz="2800" kern="0" dirty="0" smtClean="0"/>
              <a:t>クローン，非クローン共に欠陥コード率が</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減少傾向</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rPr>
              <a:t>生存期間が短いほど欠陥を多く含む</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graphicFrame>
        <p:nvGraphicFramePr>
          <p:cNvPr id="23" name="表 22"/>
          <p:cNvGraphicFramePr>
            <a:graphicFrameLocks noGrp="1"/>
          </p:cNvGraphicFramePr>
          <p:nvPr/>
        </p:nvGraphicFramePr>
        <p:xfrm>
          <a:off x="179510" y="5372351"/>
          <a:ext cx="8496946" cy="1402925"/>
        </p:xfrm>
        <a:graphic>
          <a:graphicData uri="http://schemas.openxmlformats.org/drawingml/2006/table">
            <a:tbl>
              <a:tblPr firstRow="1" bandRow="1">
                <a:tableStyleId>{8A107856-5554-42FB-B03E-39F5DBC370BA}</a:tableStyleId>
              </a:tblPr>
              <a:tblGrid>
                <a:gridCol w="1936960"/>
                <a:gridCol w="1936960"/>
                <a:gridCol w="1152128"/>
                <a:gridCol w="1152128"/>
                <a:gridCol w="1166642"/>
                <a:gridCol w="1152128"/>
              </a:tblGrid>
              <a:tr h="335329">
                <a:tc gridSpan="2">
                  <a:txBody>
                    <a:bodyPr/>
                    <a:lstStyle/>
                    <a:p>
                      <a:endParaRPr kumimoji="1" lang="ja-JP" altLang="en-US" dirty="0">
                        <a:solidFill>
                          <a:schemeClr val="tx1"/>
                        </a:solidFill>
                      </a:endParaRPr>
                    </a:p>
                  </a:txBody>
                  <a:tcPr/>
                </a:tc>
                <a:tc hMerge="1">
                  <a:txBody>
                    <a:bodyPr/>
                    <a:lstStyle/>
                    <a:p>
                      <a:endParaRPr kumimoji="1" lang="ja-JP" altLang="en-US"/>
                    </a:p>
                  </a:txBody>
                  <a:tcPr/>
                </a:tc>
                <a:tc>
                  <a:txBody>
                    <a:bodyPr/>
                    <a:lstStyle/>
                    <a:p>
                      <a:pPr algn="ctr"/>
                      <a:r>
                        <a:rPr kumimoji="1" lang="en-US" altLang="ja-JP" sz="2400" dirty="0" smtClean="0"/>
                        <a:t>D1</a:t>
                      </a:r>
                      <a:endParaRPr kumimoji="1" lang="ja-JP" altLang="en-US" dirty="0">
                        <a:solidFill>
                          <a:schemeClr val="tx1"/>
                        </a:solidFill>
                      </a:endParaRPr>
                    </a:p>
                  </a:txBody>
                  <a:tcPr/>
                </a:tc>
                <a:tc>
                  <a:txBody>
                    <a:bodyPr/>
                    <a:lstStyle/>
                    <a:p>
                      <a:pPr algn="ctr"/>
                      <a:r>
                        <a:rPr kumimoji="1" lang="en-US" altLang="ja-JP" sz="2400" dirty="0" smtClean="0"/>
                        <a:t>D2</a:t>
                      </a:r>
                      <a:endParaRPr kumimoji="1" lang="ja-JP" altLang="en-US" sz="2400" b="1" dirty="0">
                        <a:solidFill>
                          <a:schemeClr val="tx1"/>
                        </a:solidFill>
                      </a:endParaRPr>
                    </a:p>
                  </a:txBody>
                  <a:tcPr anchor="ctr"/>
                </a:tc>
                <a:tc>
                  <a:txBody>
                    <a:bodyPr/>
                    <a:lstStyle/>
                    <a:p>
                      <a:pPr algn="ctr"/>
                      <a:r>
                        <a:rPr kumimoji="1" lang="en-US" altLang="ja-JP" sz="2400" dirty="0" smtClean="0"/>
                        <a:t>D3</a:t>
                      </a:r>
                      <a:endParaRPr kumimoji="1" lang="ja-JP" altLang="en-US" sz="2400" b="1" dirty="0">
                        <a:solidFill>
                          <a:schemeClr val="tx1"/>
                        </a:solidFill>
                      </a:endParaRPr>
                    </a:p>
                  </a:txBody>
                  <a:tcPr anchor="ctr"/>
                </a:tc>
                <a:tc>
                  <a:txBody>
                    <a:bodyPr/>
                    <a:lstStyle/>
                    <a:p>
                      <a:pPr algn="ctr"/>
                      <a:r>
                        <a:rPr kumimoji="1" lang="en-US" altLang="ja-JP" sz="2400" dirty="0" smtClean="0"/>
                        <a:t>D4</a:t>
                      </a:r>
                      <a:endParaRPr kumimoji="1" lang="ja-JP" altLang="en-US" sz="2400" b="1" dirty="0">
                        <a:solidFill>
                          <a:schemeClr val="tx1"/>
                        </a:solidFill>
                      </a:endParaRPr>
                    </a:p>
                  </a:txBody>
                  <a:tcPr anchor="ctr"/>
                </a:tc>
              </a:tr>
              <a:tr h="383947">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Eclipse JDT</a:t>
                      </a:r>
                      <a:endParaRPr kumimoji="1" lang="ja-JP" altLang="en-US" sz="2400" b="1" dirty="0" smtClean="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RC(Di)</a:t>
                      </a:r>
                      <a:endParaRPr kumimoji="1" lang="ja-JP" altLang="en-US" sz="2400" b="1" dirty="0" smtClean="0">
                        <a:solidFill>
                          <a:schemeClr val="tx1"/>
                        </a:solidFill>
                      </a:endParaRPr>
                    </a:p>
                  </a:txBody>
                  <a:tcPr anchor="ctr"/>
                </a:tc>
                <a:tc>
                  <a:txBody>
                    <a:bodyPr/>
                    <a:lstStyle/>
                    <a:p>
                      <a:pPr algn="ctr"/>
                      <a:r>
                        <a:rPr kumimoji="1" lang="en-US" altLang="ja-JP" dirty="0" smtClean="0"/>
                        <a:t>4.50</a:t>
                      </a:r>
                      <a:endParaRPr kumimoji="1" lang="ja-JP" altLang="en-US" dirty="0">
                        <a:solidFill>
                          <a:schemeClr val="tx1"/>
                        </a:solidFill>
                      </a:endParaRPr>
                    </a:p>
                  </a:txBody>
                  <a:tcPr anchor="ctr"/>
                </a:tc>
                <a:tc>
                  <a:txBody>
                    <a:bodyPr/>
                    <a:lstStyle/>
                    <a:p>
                      <a:pPr algn="ctr"/>
                      <a:r>
                        <a:rPr kumimoji="1" lang="en-US" altLang="ja-JP" dirty="0" smtClean="0"/>
                        <a:t>2.92</a:t>
                      </a:r>
                      <a:endParaRPr kumimoji="1" lang="ja-JP" altLang="en-US" dirty="0">
                        <a:solidFill>
                          <a:schemeClr val="tx1"/>
                        </a:solidFill>
                      </a:endParaRPr>
                    </a:p>
                  </a:txBody>
                  <a:tcPr anchor="ctr"/>
                </a:tc>
                <a:tc>
                  <a:txBody>
                    <a:bodyPr/>
                    <a:lstStyle/>
                    <a:p>
                      <a:pPr algn="ctr"/>
                      <a:r>
                        <a:rPr kumimoji="1" lang="en-US" altLang="ja-JP" dirty="0" smtClean="0"/>
                        <a:t>1.29</a:t>
                      </a:r>
                      <a:endParaRPr kumimoji="1" lang="ja-JP" altLang="en-US" dirty="0" smtClean="0">
                        <a:solidFill>
                          <a:schemeClr val="tx1"/>
                        </a:solidFill>
                      </a:endParaRPr>
                    </a:p>
                  </a:txBody>
                  <a:tcPr anchor="ctr"/>
                </a:tc>
                <a:tc>
                  <a:txBody>
                    <a:bodyPr/>
                    <a:lstStyle/>
                    <a:p>
                      <a:pPr algn="ctr"/>
                      <a:r>
                        <a:rPr kumimoji="1" lang="en-US" altLang="ja-JP" dirty="0" smtClean="0"/>
                        <a:t>0.55</a:t>
                      </a:r>
                      <a:endParaRPr kumimoji="1" lang="ja-JP" altLang="en-US" dirty="0" smtClean="0">
                        <a:solidFill>
                          <a:schemeClr val="tx1"/>
                        </a:solidFill>
                      </a:endParaRPr>
                    </a:p>
                  </a:txBody>
                  <a:tcPr anchor="ctr"/>
                </a:tc>
              </a:tr>
              <a:tr h="488525">
                <a:tc vMerge="1">
                  <a:txBody>
                    <a:bodyPr/>
                    <a:lstStyle/>
                    <a:p>
                      <a:pPr algn="ctr"/>
                      <a:endParaRPr kumimoji="1" lang="ja-JP" altLang="en-US" sz="2400" b="1" dirty="0">
                        <a:solidFill>
                          <a:schemeClr val="bg1"/>
                        </a:solidFill>
                      </a:endParaRPr>
                    </a:p>
                  </a:txBody>
                  <a:tcPr anchor="ctr">
                    <a:solidFill>
                      <a:srgbClr val="2D2D8A"/>
                    </a:solidFill>
                  </a:tcPr>
                </a:tc>
                <a:tc>
                  <a:txBody>
                    <a:bodyPr/>
                    <a:lstStyle/>
                    <a:p>
                      <a:pPr algn="ctr"/>
                      <a:r>
                        <a:rPr kumimoji="1" lang="en-US" altLang="ja-JP" sz="2400" dirty="0" smtClean="0"/>
                        <a:t>RU(Di)</a:t>
                      </a:r>
                      <a:endParaRPr kumimoji="1" lang="ja-JP" altLang="en-US" sz="2400" b="1" dirty="0">
                        <a:solidFill>
                          <a:schemeClr val="tx1"/>
                        </a:solidFill>
                      </a:endParaRPr>
                    </a:p>
                  </a:txBody>
                  <a:tcPr anchor="ctr"/>
                </a:tc>
                <a:tc>
                  <a:txBody>
                    <a:bodyPr/>
                    <a:lstStyle/>
                    <a:p>
                      <a:pPr algn="ctr"/>
                      <a:r>
                        <a:rPr kumimoji="1" lang="en-US" altLang="ja-JP" dirty="0" smtClean="0"/>
                        <a:t>4.05</a:t>
                      </a:r>
                      <a:endParaRPr kumimoji="1" lang="ja-JP" altLang="en-US" dirty="0">
                        <a:solidFill>
                          <a:schemeClr val="tx1"/>
                        </a:solidFill>
                      </a:endParaRPr>
                    </a:p>
                  </a:txBody>
                  <a:tcPr anchor="ctr"/>
                </a:tc>
                <a:tc>
                  <a:txBody>
                    <a:bodyPr/>
                    <a:lstStyle/>
                    <a:p>
                      <a:pPr algn="ctr"/>
                      <a:r>
                        <a:rPr kumimoji="1" lang="en-US" altLang="ja-JP" dirty="0" smtClean="0"/>
                        <a:t>1.52</a:t>
                      </a:r>
                      <a:endParaRPr kumimoji="1" lang="ja-JP" altLang="en-US" dirty="0">
                        <a:solidFill>
                          <a:schemeClr val="tx1"/>
                        </a:solidFill>
                      </a:endParaRPr>
                    </a:p>
                  </a:txBody>
                  <a:tcPr anchor="ctr"/>
                </a:tc>
                <a:tc>
                  <a:txBody>
                    <a:bodyPr/>
                    <a:lstStyle/>
                    <a:p>
                      <a:pPr algn="ctr"/>
                      <a:r>
                        <a:rPr kumimoji="1" lang="en-US" altLang="ja-JP" dirty="0" smtClean="0"/>
                        <a:t>1.58</a:t>
                      </a:r>
                      <a:endParaRPr kumimoji="1" lang="ja-JP" altLang="en-US" dirty="0" smtClean="0">
                        <a:solidFill>
                          <a:schemeClr val="tx1"/>
                        </a:solidFill>
                      </a:endParaRPr>
                    </a:p>
                  </a:txBody>
                  <a:tcPr anchor="ctr"/>
                </a:tc>
                <a:tc>
                  <a:txBody>
                    <a:bodyPr/>
                    <a:lstStyle/>
                    <a:p>
                      <a:pPr algn="ctr"/>
                      <a:r>
                        <a:rPr kumimoji="1" lang="en-US" altLang="ja-JP" u="sng" dirty="0" smtClean="0"/>
                        <a:t>1.00</a:t>
                      </a:r>
                      <a:endParaRPr kumimoji="1" lang="ja-JP" altLang="en-US" u="sng" dirty="0" smtClean="0">
                        <a:solidFill>
                          <a:schemeClr val="tx1"/>
                        </a:solidFill>
                      </a:endParaRPr>
                    </a:p>
                  </a:txBody>
                  <a:tcPr anchor="ctr"/>
                </a:tc>
              </a:tr>
            </a:tbl>
          </a:graphicData>
        </a:graphic>
      </p:graphicFrame>
      <p:sp>
        <p:nvSpPr>
          <p:cNvPr id="18" name="正方形/長方形 17"/>
          <p:cNvSpPr/>
          <p:nvPr/>
        </p:nvSpPr>
        <p:spPr>
          <a:xfrm>
            <a:off x="4067944" y="5805264"/>
            <a:ext cx="4608512"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067944" y="6309320"/>
            <a:ext cx="4608512"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6"/>
          <p:cNvGraphicFramePr>
            <a:graphicFrameLocks noGrp="1"/>
          </p:cNvGraphicFramePr>
          <p:nvPr/>
        </p:nvGraphicFramePr>
        <p:xfrm>
          <a:off x="429442" y="3697689"/>
          <a:ext cx="8496946" cy="1459503"/>
        </p:xfrm>
        <a:graphic>
          <a:graphicData uri="http://schemas.openxmlformats.org/drawingml/2006/table">
            <a:tbl>
              <a:tblPr firstRow="1" bandRow="1">
                <a:tableStyleId>{8A107856-5554-42FB-B03E-39F5DBC370BA}</a:tableStyleId>
              </a:tblPr>
              <a:tblGrid>
                <a:gridCol w="1936960"/>
                <a:gridCol w="1936960"/>
                <a:gridCol w="1152128"/>
                <a:gridCol w="1152128"/>
                <a:gridCol w="1166642"/>
                <a:gridCol w="1152128"/>
              </a:tblGrid>
              <a:tr h="335329">
                <a:tc gridSpan="2">
                  <a:txBody>
                    <a:bodyPr/>
                    <a:lstStyle/>
                    <a:p>
                      <a:endParaRPr kumimoji="1" lang="ja-JP" altLang="en-US" dirty="0">
                        <a:solidFill>
                          <a:schemeClr val="tx1"/>
                        </a:solidFill>
                      </a:endParaRPr>
                    </a:p>
                  </a:txBody>
                  <a:tcPr/>
                </a:tc>
                <a:tc hMerge="1">
                  <a:txBody>
                    <a:bodyPr/>
                    <a:lstStyle/>
                    <a:p>
                      <a:endParaRPr kumimoji="1" lang="ja-JP" altLang="en-US"/>
                    </a:p>
                  </a:txBody>
                  <a:tcPr/>
                </a:tc>
                <a:tc>
                  <a:txBody>
                    <a:bodyPr/>
                    <a:lstStyle/>
                    <a:p>
                      <a:pPr algn="ctr"/>
                      <a:r>
                        <a:rPr kumimoji="1" lang="en-US" altLang="ja-JP" sz="2400" dirty="0" smtClean="0"/>
                        <a:t>D1</a:t>
                      </a:r>
                      <a:endParaRPr kumimoji="1" lang="ja-JP" altLang="en-US" dirty="0">
                        <a:solidFill>
                          <a:schemeClr val="tx1"/>
                        </a:solidFill>
                      </a:endParaRPr>
                    </a:p>
                  </a:txBody>
                  <a:tcPr/>
                </a:tc>
                <a:tc>
                  <a:txBody>
                    <a:bodyPr/>
                    <a:lstStyle/>
                    <a:p>
                      <a:pPr algn="ctr"/>
                      <a:r>
                        <a:rPr kumimoji="1" lang="en-US" altLang="ja-JP" sz="2400" dirty="0" smtClean="0"/>
                        <a:t>D2</a:t>
                      </a:r>
                      <a:endParaRPr kumimoji="1" lang="ja-JP" altLang="en-US" sz="2400" b="1" dirty="0">
                        <a:solidFill>
                          <a:schemeClr val="tx1"/>
                        </a:solidFill>
                      </a:endParaRPr>
                    </a:p>
                  </a:txBody>
                  <a:tcPr anchor="ctr"/>
                </a:tc>
                <a:tc>
                  <a:txBody>
                    <a:bodyPr/>
                    <a:lstStyle/>
                    <a:p>
                      <a:pPr algn="ctr"/>
                      <a:r>
                        <a:rPr kumimoji="1" lang="en-US" altLang="ja-JP" sz="2400" dirty="0" smtClean="0"/>
                        <a:t>D3</a:t>
                      </a:r>
                      <a:endParaRPr kumimoji="1" lang="ja-JP" altLang="en-US" sz="2400" b="1" dirty="0">
                        <a:solidFill>
                          <a:schemeClr val="tx1"/>
                        </a:solidFill>
                      </a:endParaRPr>
                    </a:p>
                  </a:txBody>
                  <a:tcPr anchor="ctr"/>
                </a:tc>
                <a:tc>
                  <a:txBody>
                    <a:bodyPr/>
                    <a:lstStyle/>
                    <a:p>
                      <a:pPr algn="ctr"/>
                      <a:r>
                        <a:rPr kumimoji="1" lang="en-US" altLang="ja-JP" sz="2400" dirty="0" smtClean="0"/>
                        <a:t>D4</a:t>
                      </a:r>
                      <a:endParaRPr kumimoji="1" lang="ja-JP" altLang="en-US" sz="2400" b="1" dirty="0">
                        <a:solidFill>
                          <a:schemeClr val="tx1"/>
                        </a:solidFill>
                      </a:endParaRPr>
                    </a:p>
                  </a:txBody>
                  <a:tcPr anchor="ctr"/>
                </a:tc>
              </a:tr>
              <a:tr h="335329">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Ant</a:t>
                      </a:r>
                      <a:endParaRPr kumimoji="1" lang="en-US" altLang="ja-JP" sz="2400" b="1" dirty="0" smtClean="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RC(Di)</a:t>
                      </a:r>
                      <a:endParaRPr kumimoji="1" lang="en-US" altLang="ja-JP" sz="2400" b="1" dirty="0" smtClean="0">
                        <a:solidFill>
                          <a:schemeClr val="tx1"/>
                        </a:solidFill>
                      </a:endParaRPr>
                    </a:p>
                  </a:txBody>
                  <a:tcPr anchor="ctr"/>
                </a:tc>
                <a:tc>
                  <a:txBody>
                    <a:bodyPr/>
                    <a:lstStyle/>
                    <a:p>
                      <a:pPr algn="ctr"/>
                      <a:r>
                        <a:rPr kumimoji="1" lang="en-US" altLang="ja-JP" dirty="0" smtClean="0"/>
                        <a:t>11.52</a:t>
                      </a:r>
                      <a:endParaRPr kumimoji="1" lang="ja-JP" altLang="en-US" b="1" dirty="0">
                        <a:solidFill>
                          <a:schemeClr val="tx1"/>
                        </a:solidFill>
                      </a:endParaRPr>
                    </a:p>
                  </a:txBody>
                  <a:tcPr anchor="ctr"/>
                </a:tc>
                <a:tc>
                  <a:txBody>
                    <a:bodyPr/>
                    <a:lstStyle/>
                    <a:p>
                      <a:pPr algn="ctr"/>
                      <a:r>
                        <a:rPr kumimoji="1" lang="en-US" altLang="ja-JP" dirty="0" smtClean="0"/>
                        <a:t>6.98</a:t>
                      </a:r>
                      <a:endParaRPr kumimoji="1" lang="ja-JP" altLang="en-US" dirty="0">
                        <a:solidFill>
                          <a:schemeClr val="tx1"/>
                        </a:solidFill>
                      </a:endParaRPr>
                    </a:p>
                  </a:txBody>
                  <a:tcPr anchor="ctr"/>
                </a:tc>
                <a:tc>
                  <a:txBody>
                    <a:bodyPr/>
                    <a:lstStyle/>
                    <a:p>
                      <a:pPr algn="ctr"/>
                      <a:r>
                        <a:rPr kumimoji="1" lang="en-US" altLang="ja-JP" dirty="0" smtClean="0"/>
                        <a:t>2.46</a:t>
                      </a:r>
                      <a:endParaRPr kumimoji="1" lang="ja-JP" altLang="en-US" dirty="0">
                        <a:solidFill>
                          <a:schemeClr val="tx1"/>
                        </a:solidFill>
                      </a:endParaRPr>
                    </a:p>
                  </a:txBody>
                  <a:tcPr anchor="ctr"/>
                </a:tc>
                <a:tc>
                  <a:txBody>
                    <a:bodyPr/>
                    <a:lstStyle/>
                    <a:p>
                      <a:pPr algn="ctr"/>
                      <a:r>
                        <a:rPr kumimoji="1" lang="en-US" altLang="ja-JP" dirty="0" smtClean="0"/>
                        <a:t>0.53</a:t>
                      </a:r>
                      <a:endParaRPr kumimoji="1" lang="ja-JP" altLang="en-US" dirty="0">
                        <a:solidFill>
                          <a:schemeClr val="tx1"/>
                        </a:solidFill>
                      </a:endParaRPr>
                    </a:p>
                  </a:txBody>
                  <a:tcPr anchor="ctr"/>
                </a:tc>
              </a:tr>
              <a:tr h="545103">
                <a:tc vMerge="1">
                  <a:txBody>
                    <a:bodyPr/>
                    <a:lstStyle/>
                    <a:p>
                      <a:pPr algn="ctr"/>
                      <a:endParaRPr kumimoji="1" lang="ja-JP" altLang="en-US" sz="2400" b="1" dirty="0">
                        <a:solidFill>
                          <a:schemeClr val="bg1"/>
                        </a:solidFill>
                      </a:endParaRPr>
                    </a:p>
                  </a:txBody>
                  <a:tcPr anchor="ctr">
                    <a:lnR w="12700" cap="flat" cmpd="sng" algn="ctr">
                      <a:noFill/>
                      <a:prstDash val="solid"/>
                      <a:round/>
                      <a:headEnd type="none" w="med" len="med"/>
                      <a:tailEnd type="none" w="med" len="med"/>
                    </a:lnR>
                    <a:solidFill>
                      <a:srgbClr val="2D2D8A"/>
                    </a:solidFill>
                  </a:tcPr>
                </a:tc>
                <a:tc>
                  <a:txBody>
                    <a:bodyPr/>
                    <a:lstStyle/>
                    <a:p>
                      <a:pPr algn="ctr"/>
                      <a:r>
                        <a:rPr kumimoji="1" lang="en-US" altLang="ja-JP" sz="2400" dirty="0" smtClean="0"/>
                        <a:t>RU(Di)</a:t>
                      </a:r>
                      <a:endParaRPr kumimoji="1" lang="ja-JP" altLang="en-US" sz="2400" b="1" dirty="0">
                        <a:solidFill>
                          <a:schemeClr val="tx1"/>
                        </a:solidFill>
                      </a:endParaRPr>
                    </a:p>
                  </a:txBody>
                  <a:tcPr anchor="ctr"/>
                </a:tc>
                <a:tc>
                  <a:txBody>
                    <a:bodyPr/>
                    <a:lstStyle/>
                    <a:p>
                      <a:pPr algn="ctr"/>
                      <a:r>
                        <a:rPr kumimoji="1" lang="en-US" altLang="ja-JP" dirty="0" smtClean="0"/>
                        <a:t>16.38</a:t>
                      </a:r>
                      <a:endParaRPr kumimoji="1" lang="ja-JP" altLang="en-US" dirty="0">
                        <a:solidFill>
                          <a:schemeClr val="tx1"/>
                        </a:solidFill>
                      </a:endParaRPr>
                    </a:p>
                  </a:txBody>
                  <a:tcPr anchor="ctr"/>
                </a:tc>
                <a:tc>
                  <a:txBody>
                    <a:bodyPr/>
                    <a:lstStyle/>
                    <a:p>
                      <a:pPr algn="ctr"/>
                      <a:r>
                        <a:rPr kumimoji="1" lang="en-US" altLang="ja-JP" dirty="0" smtClean="0"/>
                        <a:t>5.36</a:t>
                      </a:r>
                      <a:endParaRPr kumimoji="1" lang="en-US" altLang="ja-JP" i="1" dirty="0" smtClean="0"/>
                    </a:p>
                  </a:txBody>
                  <a:tcPr anchor="ctr"/>
                </a:tc>
                <a:tc>
                  <a:txBody>
                    <a:bodyPr/>
                    <a:lstStyle/>
                    <a:p>
                      <a:pPr algn="ctr"/>
                      <a:r>
                        <a:rPr kumimoji="1" lang="en-US" altLang="ja-JP" dirty="0" smtClean="0"/>
                        <a:t>4.54</a:t>
                      </a:r>
                      <a:endParaRPr kumimoji="1" lang="en-US" altLang="ja-JP" i="1" dirty="0" smtClean="0"/>
                    </a:p>
                  </a:txBody>
                  <a:tcPr anchor="ctr"/>
                </a:tc>
                <a:tc>
                  <a:txBody>
                    <a:bodyPr/>
                    <a:lstStyle/>
                    <a:p>
                      <a:pPr algn="ctr"/>
                      <a:r>
                        <a:rPr kumimoji="1" lang="en-US" altLang="ja-JP" u="sng" dirty="0" smtClean="0"/>
                        <a:t>1.00</a:t>
                      </a:r>
                      <a:endParaRPr kumimoji="1" lang="ja-JP" altLang="en-US" u="sng" dirty="0">
                        <a:solidFill>
                          <a:schemeClr val="tx1"/>
                        </a:solidFill>
                      </a:endParaRPr>
                    </a:p>
                  </a:txBody>
                  <a:tcPr anchor="ctr"/>
                </a:tc>
              </a:tr>
            </a:tbl>
          </a:graphicData>
        </a:graphic>
      </p:graphicFrame>
      <p:sp>
        <p:nvSpPr>
          <p:cNvPr id="39" name="正方形/長方形 38"/>
          <p:cNvSpPr/>
          <p:nvPr/>
        </p:nvSpPr>
        <p:spPr>
          <a:xfrm>
            <a:off x="0" y="5771893"/>
            <a:ext cx="9144000"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分析結果</a:t>
            </a:r>
            <a:r>
              <a:rPr lang="en-US" altLang="ja-JP" dirty="0" smtClean="0"/>
              <a:t>(</a:t>
            </a:r>
            <a:r>
              <a:rPr lang="ja-JP" altLang="en-US" dirty="0" smtClean="0"/>
              <a:t>項目３，</a:t>
            </a:r>
            <a:r>
              <a:rPr lang="en-US" altLang="ja-JP" dirty="0" smtClean="0"/>
              <a:t>Ant)</a:t>
            </a:r>
            <a:endParaRPr kumimoji="1" lang="ja-JP" altLang="en-US" dirty="0"/>
          </a:p>
        </p:txBody>
      </p:sp>
      <p:sp>
        <p:nvSpPr>
          <p:cNvPr id="4" name="スライド番号プレースホルダ 3"/>
          <p:cNvSpPr>
            <a:spLocks noGrp="1"/>
          </p:cNvSpPr>
          <p:nvPr>
            <p:ph type="sldNum" sz="quarter" idx="12"/>
          </p:nvPr>
        </p:nvSpPr>
        <p:spPr>
          <a:xfrm>
            <a:off x="8459788" y="6611560"/>
            <a:ext cx="550862" cy="246439"/>
          </a:xfrm>
        </p:spPr>
        <p:txBody>
          <a:bodyPr/>
          <a:lstStyle/>
          <a:p>
            <a:fld id="{F577564E-C688-4BFF-AF2A-15D3AB08729B}" type="slidenum">
              <a:rPr kumimoji="1" lang="ja-JP" altLang="en-US" smtClean="0"/>
              <a:pPr/>
              <a:t>15</a:t>
            </a:fld>
            <a:endParaRPr kumimoji="1" lang="ja-JP" altLang="en-US"/>
          </a:p>
        </p:txBody>
      </p:sp>
      <p:sp>
        <p:nvSpPr>
          <p:cNvPr id="14" name="コンテンツ プレースホルダ 2"/>
          <p:cNvSpPr txBox="1">
            <a:spLocks/>
          </p:cNvSpPr>
          <p:nvPr/>
        </p:nvSpPr>
        <p:spPr bwMode="auto">
          <a:xfrm>
            <a:off x="374848" y="1340768"/>
            <a:ext cx="8229600" cy="10079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lang="ja-JP" altLang="en-US" sz="2800" kern="0" dirty="0" smtClean="0"/>
              <a:t>生存期間が長い場合はクローンの方が欠陥コードの割合が低い</a:t>
            </a:r>
            <a:endParaRPr lang="en-US" altLang="ja-JP" sz="2800" kern="0" dirty="0" smtClean="0"/>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生存期間が短い場合はクローンの欠陥コードを　　含む割合が増加</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rPr>
              <a:t>クローンの方が生存期間の影響が強い</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sp>
        <p:nvSpPr>
          <p:cNvPr id="15" name="正方形/長方形 14"/>
          <p:cNvSpPr/>
          <p:nvPr/>
        </p:nvSpPr>
        <p:spPr>
          <a:xfrm>
            <a:off x="4283968" y="4149945"/>
            <a:ext cx="1152128" cy="503191"/>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4283968" y="4654001"/>
            <a:ext cx="1152128"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8" name="グループ化 27"/>
          <p:cNvGrpSpPr/>
          <p:nvPr/>
        </p:nvGrpSpPr>
        <p:grpSpPr>
          <a:xfrm>
            <a:off x="1043608" y="5736158"/>
            <a:ext cx="1925960" cy="1077218"/>
            <a:chOff x="1043608" y="5376118"/>
            <a:chExt cx="1925960" cy="1077218"/>
          </a:xfrm>
        </p:grpSpPr>
        <p:sp>
          <p:nvSpPr>
            <p:cNvPr id="11" name="正方形/長方形 10"/>
            <p:cNvSpPr/>
            <p:nvPr/>
          </p:nvSpPr>
          <p:spPr>
            <a:xfrm>
              <a:off x="1043608" y="5376118"/>
              <a:ext cx="1925960" cy="1077218"/>
            </a:xfrm>
            <a:prstGeom prst="rect">
              <a:avLst/>
            </a:prstGeom>
          </p:spPr>
          <p:txBody>
            <a:bodyPr wrap="square">
              <a:spAutoFit/>
            </a:bodyPr>
            <a:lstStyle/>
            <a:p>
              <a:pPr algn="ctr"/>
              <a:r>
                <a:rPr lang="en-US" altLang="ja-JP" sz="3200" dirty="0" smtClean="0"/>
                <a:t>RC(D1)</a:t>
              </a:r>
            </a:p>
            <a:p>
              <a:pPr algn="ctr"/>
              <a:r>
                <a:rPr lang="en-US" altLang="ja-JP" sz="3200" dirty="0" smtClean="0"/>
                <a:t>RC(D4)</a:t>
              </a:r>
              <a:endParaRPr lang="ja-JP" altLang="en-US" sz="3200" dirty="0"/>
            </a:p>
          </p:txBody>
        </p:sp>
        <p:cxnSp>
          <p:nvCxnSpPr>
            <p:cNvPr id="17" name="直線コネクタ 16"/>
            <p:cNvCxnSpPr/>
            <p:nvPr/>
          </p:nvCxnSpPr>
          <p:spPr>
            <a:xfrm>
              <a:off x="1134666" y="5949280"/>
              <a:ext cx="1728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正方形/長方形 21"/>
          <p:cNvSpPr/>
          <p:nvPr/>
        </p:nvSpPr>
        <p:spPr>
          <a:xfrm>
            <a:off x="2757613" y="6006774"/>
            <a:ext cx="1734770" cy="584775"/>
          </a:xfrm>
          <a:prstGeom prst="rect">
            <a:avLst/>
          </a:prstGeom>
        </p:spPr>
        <p:txBody>
          <a:bodyPr wrap="none">
            <a:spAutoFit/>
          </a:bodyPr>
          <a:lstStyle/>
          <a:p>
            <a:pPr algn="ctr"/>
            <a:r>
              <a:rPr lang="ja-JP" altLang="en-US" sz="3200" b="1" dirty="0" smtClean="0"/>
              <a:t>＝ </a:t>
            </a:r>
            <a:r>
              <a:rPr lang="en-US" altLang="ja-JP" sz="3200" b="1" dirty="0" smtClean="0"/>
              <a:t>21.63</a:t>
            </a:r>
            <a:endParaRPr lang="ja-JP" altLang="en-US" sz="3200" b="1" dirty="0"/>
          </a:p>
        </p:txBody>
      </p:sp>
      <p:sp>
        <p:nvSpPr>
          <p:cNvPr id="23" name="正方形/長方形 22"/>
          <p:cNvSpPr/>
          <p:nvPr/>
        </p:nvSpPr>
        <p:spPr>
          <a:xfrm>
            <a:off x="6674725" y="5996920"/>
            <a:ext cx="1734770" cy="584775"/>
          </a:xfrm>
          <a:prstGeom prst="rect">
            <a:avLst/>
          </a:prstGeom>
        </p:spPr>
        <p:txBody>
          <a:bodyPr wrap="none">
            <a:spAutoFit/>
          </a:bodyPr>
          <a:lstStyle/>
          <a:p>
            <a:pPr algn="ctr"/>
            <a:r>
              <a:rPr lang="ja-JP" altLang="en-US" sz="3200" b="1" dirty="0" smtClean="0"/>
              <a:t>＝ </a:t>
            </a:r>
            <a:r>
              <a:rPr lang="en-US" altLang="ja-JP" sz="3200" b="1" dirty="0" smtClean="0"/>
              <a:t>16.38</a:t>
            </a:r>
          </a:p>
        </p:txBody>
      </p:sp>
      <p:grpSp>
        <p:nvGrpSpPr>
          <p:cNvPr id="29" name="グループ化 28"/>
          <p:cNvGrpSpPr/>
          <p:nvPr/>
        </p:nvGrpSpPr>
        <p:grpSpPr>
          <a:xfrm>
            <a:off x="4950296" y="5733256"/>
            <a:ext cx="1925960" cy="1077218"/>
            <a:chOff x="1043608" y="5376118"/>
            <a:chExt cx="1925960" cy="1077218"/>
          </a:xfrm>
        </p:grpSpPr>
        <p:sp>
          <p:nvSpPr>
            <p:cNvPr id="30" name="正方形/長方形 29"/>
            <p:cNvSpPr/>
            <p:nvPr/>
          </p:nvSpPr>
          <p:spPr>
            <a:xfrm>
              <a:off x="1043608" y="5376118"/>
              <a:ext cx="1925960" cy="1077218"/>
            </a:xfrm>
            <a:prstGeom prst="rect">
              <a:avLst/>
            </a:prstGeom>
          </p:spPr>
          <p:txBody>
            <a:bodyPr wrap="square">
              <a:spAutoFit/>
            </a:bodyPr>
            <a:lstStyle/>
            <a:p>
              <a:pPr algn="ctr"/>
              <a:r>
                <a:rPr lang="en-US" altLang="ja-JP" sz="3200" dirty="0" smtClean="0"/>
                <a:t>RU(D1)</a:t>
              </a:r>
            </a:p>
            <a:p>
              <a:pPr algn="ctr"/>
              <a:r>
                <a:rPr lang="en-US" altLang="ja-JP" sz="3200" dirty="0" smtClean="0"/>
                <a:t>RU(D4)</a:t>
              </a:r>
              <a:endParaRPr lang="ja-JP" altLang="en-US" sz="3200" dirty="0"/>
            </a:p>
          </p:txBody>
        </p:sp>
        <p:cxnSp>
          <p:nvCxnSpPr>
            <p:cNvPr id="31" name="直線コネクタ 30"/>
            <p:cNvCxnSpPr/>
            <p:nvPr/>
          </p:nvCxnSpPr>
          <p:spPr>
            <a:xfrm>
              <a:off x="1134666" y="5949280"/>
              <a:ext cx="1728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正方形/長方形 31"/>
          <p:cNvSpPr/>
          <p:nvPr/>
        </p:nvSpPr>
        <p:spPr>
          <a:xfrm>
            <a:off x="7740352" y="4149080"/>
            <a:ext cx="1152128" cy="503191"/>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7740352" y="4653136"/>
            <a:ext cx="1152128"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吹き出し 33"/>
          <p:cNvSpPr/>
          <p:nvPr/>
        </p:nvSpPr>
        <p:spPr>
          <a:xfrm>
            <a:off x="179512" y="5301208"/>
            <a:ext cx="3528392" cy="360040"/>
          </a:xfrm>
          <a:prstGeom prst="wedgeRoundRectCallout">
            <a:avLst>
              <a:gd name="adj1" fmla="val -424"/>
              <a:gd name="adj2" fmla="val 75171"/>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ctr" fontAlgn="base">
              <a:spcBef>
                <a:spcPct val="20000"/>
              </a:spcBef>
              <a:spcAft>
                <a:spcPct val="0"/>
              </a:spcAft>
              <a:defRPr/>
            </a:pPr>
            <a:r>
              <a:rPr lang="ja-JP" altLang="en-US" sz="2000" b="1" kern="0" dirty="0" smtClean="0">
                <a:solidFill>
                  <a:schemeClr val="tx1"/>
                </a:solidFill>
              </a:rPr>
              <a:t>クローン欠陥コード率の変化</a:t>
            </a:r>
            <a:endParaRPr lang="en-US" altLang="ja-JP" sz="2000" b="1" kern="0" dirty="0" smtClean="0">
              <a:solidFill>
                <a:schemeClr val="tx1"/>
              </a:solidFill>
            </a:endParaRPr>
          </a:p>
        </p:txBody>
      </p:sp>
      <p:sp>
        <p:nvSpPr>
          <p:cNvPr id="35" name="角丸四角形吹き出し 34"/>
          <p:cNvSpPr/>
          <p:nvPr/>
        </p:nvSpPr>
        <p:spPr>
          <a:xfrm>
            <a:off x="4499992" y="5301208"/>
            <a:ext cx="3888432" cy="360040"/>
          </a:xfrm>
          <a:prstGeom prst="wedgeRoundRectCallout">
            <a:avLst>
              <a:gd name="adj1" fmla="val -5080"/>
              <a:gd name="adj2" fmla="val 81299"/>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ctr" fontAlgn="base">
              <a:spcBef>
                <a:spcPct val="20000"/>
              </a:spcBef>
              <a:spcAft>
                <a:spcPct val="0"/>
              </a:spcAft>
              <a:defRPr/>
            </a:pPr>
            <a:r>
              <a:rPr lang="ja-JP" altLang="en-US" sz="2000" b="1" kern="0" dirty="0" smtClean="0">
                <a:solidFill>
                  <a:schemeClr val="tx1"/>
                </a:solidFill>
              </a:rPr>
              <a:t>非クローン欠陥コード率の変化</a:t>
            </a:r>
            <a:endParaRPr lang="en-US" altLang="ja-JP" sz="2000" b="1" kern="0" dirty="0" smtClean="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5771893"/>
            <a:ext cx="9144000"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分析結果</a:t>
            </a:r>
            <a:r>
              <a:rPr lang="en-US" altLang="ja-JP" dirty="0" smtClean="0"/>
              <a:t>(</a:t>
            </a:r>
            <a:r>
              <a:rPr lang="ja-JP" altLang="en-US" dirty="0" smtClean="0"/>
              <a:t>項目３，</a:t>
            </a:r>
            <a:r>
              <a:rPr lang="en-US" altLang="ja-JP" dirty="0" smtClean="0"/>
              <a:t>Eclipse JDT)</a:t>
            </a:r>
            <a:endParaRPr kumimoji="1" lang="ja-JP" altLang="en-US" dirty="0"/>
          </a:p>
        </p:txBody>
      </p:sp>
      <p:sp>
        <p:nvSpPr>
          <p:cNvPr id="4" name="スライド番号プレースホルダ 3"/>
          <p:cNvSpPr>
            <a:spLocks noGrp="1"/>
          </p:cNvSpPr>
          <p:nvPr>
            <p:ph type="sldNum" sz="quarter" idx="12"/>
          </p:nvPr>
        </p:nvSpPr>
        <p:spPr>
          <a:xfrm>
            <a:off x="8459788" y="6611560"/>
            <a:ext cx="550862" cy="246439"/>
          </a:xfrm>
        </p:spPr>
        <p:txBody>
          <a:bodyPr/>
          <a:lstStyle/>
          <a:p>
            <a:fld id="{F577564E-C688-4BFF-AF2A-15D3AB08729B}" type="slidenum">
              <a:rPr kumimoji="1" lang="ja-JP" altLang="en-US" smtClean="0"/>
              <a:pPr/>
              <a:t>16</a:t>
            </a:fld>
            <a:endParaRPr kumimoji="1" lang="ja-JP" altLang="en-US"/>
          </a:p>
        </p:txBody>
      </p:sp>
      <p:sp>
        <p:nvSpPr>
          <p:cNvPr id="14" name="コンテンツ プレースホルダ 2"/>
          <p:cNvSpPr txBox="1">
            <a:spLocks/>
          </p:cNvSpPr>
          <p:nvPr/>
        </p:nvSpPr>
        <p:spPr bwMode="auto">
          <a:xfrm>
            <a:off x="374848" y="1340768"/>
            <a:ext cx="8229600" cy="10079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lang="ja-JP" altLang="en-US" sz="2800" kern="0" dirty="0" smtClean="0"/>
              <a:t>生存期間が長い場合はクローンの方が欠陥コードの割合が低い</a:t>
            </a:r>
            <a:endParaRPr lang="en-US" altLang="ja-JP" sz="2800" kern="0" dirty="0" smtClean="0"/>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生存期間が短い場合はクローンの欠陥コードを　　含む割合が増加</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rPr>
              <a:t>クローンの方が生存期間の影響が強い</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graphicFrame>
        <p:nvGraphicFramePr>
          <p:cNvPr id="13" name="表 12"/>
          <p:cNvGraphicFramePr>
            <a:graphicFrameLocks noGrp="1"/>
          </p:cNvGraphicFramePr>
          <p:nvPr/>
        </p:nvGraphicFramePr>
        <p:xfrm>
          <a:off x="395534" y="3717032"/>
          <a:ext cx="8496946" cy="1402925"/>
        </p:xfrm>
        <a:graphic>
          <a:graphicData uri="http://schemas.openxmlformats.org/drawingml/2006/table">
            <a:tbl>
              <a:tblPr firstRow="1" bandRow="1">
                <a:tableStyleId>{8A107856-5554-42FB-B03E-39F5DBC370BA}</a:tableStyleId>
              </a:tblPr>
              <a:tblGrid>
                <a:gridCol w="1936960"/>
                <a:gridCol w="1936960"/>
                <a:gridCol w="1152128"/>
                <a:gridCol w="1152128"/>
                <a:gridCol w="1166642"/>
                <a:gridCol w="1152128"/>
              </a:tblGrid>
              <a:tr h="335329">
                <a:tc gridSpan="2">
                  <a:txBody>
                    <a:bodyPr/>
                    <a:lstStyle/>
                    <a:p>
                      <a:endParaRPr kumimoji="1" lang="ja-JP" altLang="en-US" dirty="0">
                        <a:solidFill>
                          <a:schemeClr val="tx1"/>
                        </a:solidFill>
                      </a:endParaRPr>
                    </a:p>
                  </a:txBody>
                  <a:tcPr/>
                </a:tc>
                <a:tc hMerge="1">
                  <a:txBody>
                    <a:bodyPr/>
                    <a:lstStyle/>
                    <a:p>
                      <a:endParaRPr kumimoji="1" lang="ja-JP" altLang="en-US"/>
                    </a:p>
                  </a:txBody>
                  <a:tcPr/>
                </a:tc>
                <a:tc>
                  <a:txBody>
                    <a:bodyPr/>
                    <a:lstStyle/>
                    <a:p>
                      <a:pPr algn="ctr"/>
                      <a:r>
                        <a:rPr kumimoji="1" lang="en-US" altLang="ja-JP" sz="2400" dirty="0" smtClean="0"/>
                        <a:t>D1</a:t>
                      </a:r>
                      <a:endParaRPr kumimoji="1" lang="ja-JP" altLang="en-US" dirty="0">
                        <a:solidFill>
                          <a:schemeClr val="tx1"/>
                        </a:solidFill>
                      </a:endParaRPr>
                    </a:p>
                  </a:txBody>
                  <a:tcPr/>
                </a:tc>
                <a:tc>
                  <a:txBody>
                    <a:bodyPr/>
                    <a:lstStyle/>
                    <a:p>
                      <a:pPr algn="ctr"/>
                      <a:r>
                        <a:rPr kumimoji="1" lang="en-US" altLang="ja-JP" sz="2400" dirty="0" smtClean="0"/>
                        <a:t>D2</a:t>
                      </a:r>
                      <a:endParaRPr kumimoji="1" lang="ja-JP" altLang="en-US" sz="2400" b="1" dirty="0">
                        <a:solidFill>
                          <a:schemeClr val="tx1"/>
                        </a:solidFill>
                      </a:endParaRPr>
                    </a:p>
                  </a:txBody>
                  <a:tcPr anchor="ctr"/>
                </a:tc>
                <a:tc>
                  <a:txBody>
                    <a:bodyPr/>
                    <a:lstStyle/>
                    <a:p>
                      <a:pPr algn="ctr"/>
                      <a:r>
                        <a:rPr kumimoji="1" lang="en-US" altLang="ja-JP" sz="2400" dirty="0" smtClean="0"/>
                        <a:t>D3</a:t>
                      </a:r>
                      <a:endParaRPr kumimoji="1" lang="ja-JP" altLang="en-US" sz="2400" b="1" dirty="0">
                        <a:solidFill>
                          <a:schemeClr val="tx1"/>
                        </a:solidFill>
                      </a:endParaRPr>
                    </a:p>
                  </a:txBody>
                  <a:tcPr anchor="ctr"/>
                </a:tc>
                <a:tc>
                  <a:txBody>
                    <a:bodyPr/>
                    <a:lstStyle/>
                    <a:p>
                      <a:pPr algn="ctr"/>
                      <a:r>
                        <a:rPr kumimoji="1" lang="en-US" altLang="ja-JP" sz="2400" dirty="0" smtClean="0"/>
                        <a:t>D4</a:t>
                      </a:r>
                      <a:endParaRPr kumimoji="1" lang="ja-JP" altLang="en-US" sz="2400" b="1" dirty="0">
                        <a:solidFill>
                          <a:schemeClr val="tx1"/>
                        </a:solidFill>
                      </a:endParaRPr>
                    </a:p>
                  </a:txBody>
                  <a:tcPr anchor="ctr"/>
                </a:tc>
              </a:tr>
              <a:tr h="383947">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Eclipse JDT</a:t>
                      </a:r>
                      <a:endParaRPr kumimoji="1" lang="ja-JP" altLang="en-US" sz="2400" b="1" dirty="0" smtClean="0">
                        <a:solidFill>
                          <a:schemeClr val="bg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RC(Di)</a:t>
                      </a:r>
                      <a:endParaRPr kumimoji="1" lang="ja-JP" altLang="en-US" sz="2400" b="1" dirty="0" smtClean="0">
                        <a:solidFill>
                          <a:schemeClr val="tx1"/>
                        </a:solidFill>
                      </a:endParaRPr>
                    </a:p>
                  </a:txBody>
                  <a:tcPr anchor="ctr"/>
                </a:tc>
                <a:tc>
                  <a:txBody>
                    <a:bodyPr/>
                    <a:lstStyle/>
                    <a:p>
                      <a:pPr algn="ctr"/>
                      <a:r>
                        <a:rPr kumimoji="1" lang="en-US" altLang="ja-JP" dirty="0" smtClean="0"/>
                        <a:t>4.50</a:t>
                      </a:r>
                      <a:endParaRPr kumimoji="1" lang="ja-JP" altLang="en-US" dirty="0">
                        <a:solidFill>
                          <a:schemeClr val="tx1"/>
                        </a:solidFill>
                      </a:endParaRPr>
                    </a:p>
                  </a:txBody>
                  <a:tcPr anchor="ctr"/>
                </a:tc>
                <a:tc>
                  <a:txBody>
                    <a:bodyPr/>
                    <a:lstStyle/>
                    <a:p>
                      <a:pPr algn="ctr"/>
                      <a:r>
                        <a:rPr kumimoji="1" lang="en-US" altLang="ja-JP" dirty="0" smtClean="0"/>
                        <a:t>2.92</a:t>
                      </a:r>
                      <a:endParaRPr kumimoji="1" lang="ja-JP" altLang="en-US" dirty="0">
                        <a:solidFill>
                          <a:schemeClr val="tx1"/>
                        </a:solidFill>
                      </a:endParaRPr>
                    </a:p>
                  </a:txBody>
                  <a:tcPr anchor="ctr"/>
                </a:tc>
                <a:tc>
                  <a:txBody>
                    <a:bodyPr/>
                    <a:lstStyle/>
                    <a:p>
                      <a:pPr algn="ctr"/>
                      <a:r>
                        <a:rPr kumimoji="1" lang="en-US" altLang="ja-JP" dirty="0" smtClean="0"/>
                        <a:t>1.29</a:t>
                      </a:r>
                      <a:endParaRPr kumimoji="1" lang="ja-JP" altLang="en-US" dirty="0" smtClean="0">
                        <a:solidFill>
                          <a:schemeClr val="tx1"/>
                        </a:solidFill>
                      </a:endParaRPr>
                    </a:p>
                  </a:txBody>
                  <a:tcPr anchor="ctr"/>
                </a:tc>
                <a:tc>
                  <a:txBody>
                    <a:bodyPr/>
                    <a:lstStyle/>
                    <a:p>
                      <a:pPr algn="ctr"/>
                      <a:r>
                        <a:rPr kumimoji="1" lang="en-US" altLang="ja-JP" dirty="0" smtClean="0"/>
                        <a:t>0.55</a:t>
                      </a:r>
                      <a:endParaRPr kumimoji="1" lang="ja-JP" altLang="en-US" dirty="0" smtClean="0">
                        <a:solidFill>
                          <a:schemeClr val="tx1"/>
                        </a:solidFill>
                      </a:endParaRPr>
                    </a:p>
                  </a:txBody>
                  <a:tcPr anchor="ctr"/>
                </a:tc>
              </a:tr>
              <a:tr h="488525">
                <a:tc vMerge="1">
                  <a:txBody>
                    <a:bodyPr/>
                    <a:lstStyle/>
                    <a:p>
                      <a:pPr algn="ctr"/>
                      <a:endParaRPr kumimoji="1" lang="ja-JP" altLang="en-US" sz="2400" b="1" dirty="0">
                        <a:solidFill>
                          <a:schemeClr val="bg1"/>
                        </a:solidFill>
                      </a:endParaRPr>
                    </a:p>
                  </a:txBody>
                  <a:tcPr anchor="ctr">
                    <a:solidFill>
                      <a:srgbClr val="2D2D8A"/>
                    </a:solidFill>
                  </a:tcPr>
                </a:tc>
                <a:tc>
                  <a:txBody>
                    <a:bodyPr/>
                    <a:lstStyle/>
                    <a:p>
                      <a:pPr algn="ctr"/>
                      <a:r>
                        <a:rPr kumimoji="1" lang="en-US" altLang="ja-JP" sz="2400" dirty="0" smtClean="0"/>
                        <a:t>RU(Di)</a:t>
                      </a:r>
                      <a:endParaRPr kumimoji="1" lang="ja-JP" altLang="en-US" sz="2400" b="1" dirty="0">
                        <a:solidFill>
                          <a:schemeClr val="tx1"/>
                        </a:solidFill>
                      </a:endParaRPr>
                    </a:p>
                  </a:txBody>
                  <a:tcPr anchor="ctr"/>
                </a:tc>
                <a:tc>
                  <a:txBody>
                    <a:bodyPr/>
                    <a:lstStyle/>
                    <a:p>
                      <a:pPr algn="ctr"/>
                      <a:r>
                        <a:rPr kumimoji="1" lang="en-US" altLang="ja-JP" dirty="0" smtClean="0"/>
                        <a:t>4.05</a:t>
                      </a:r>
                      <a:endParaRPr kumimoji="1" lang="ja-JP" altLang="en-US" dirty="0">
                        <a:solidFill>
                          <a:schemeClr val="tx1"/>
                        </a:solidFill>
                      </a:endParaRPr>
                    </a:p>
                  </a:txBody>
                  <a:tcPr anchor="ctr"/>
                </a:tc>
                <a:tc>
                  <a:txBody>
                    <a:bodyPr/>
                    <a:lstStyle/>
                    <a:p>
                      <a:pPr algn="ctr"/>
                      <a:r>
                        <a:rPr kumimoji="1" lang="en-US" altLang="ja-JP" dirty="0" smtClean="0"/>
                        <a:t>1.52</a:t>
                      </a:r>
                      <a:endParaRPr kumimoji="1" lang="ja-JP" altLang="en-US" dirty="0">
                        <a:solidFill>
                          <a:schemeClr val="tx1"/>
                        </a:solidFill>
                      </a:endParaRPr>
                    </a:p>
                  </a:txBody>
                  <a:tcPr anchor="ctr"/>
                </a:tc>
                <a:tc>
                  <a:txBody>
                    <a:bodyPr/>
                    <a:lstStyle/>
                    <a:p>
                      <a:pPr algn="ctr"/>
                      <a:r>
                        <a:rPr kumimoji="1" lang="en-US" altLang="ja-JP" dirty="0" smtClean="0"/>
                        <a:t>1.58</a:t>
                      </a:r>
                      <a:endParaRPr kumimoji="1" lang="ja-JP" altLang="en-US" dirty="0" smtClean="0">
                        <a:solidFill>
                          <a:schemeClr val="tx1"/>
                        </a:solidFill>
                      </a:endParaRPr>
                    </a:p>
                  </a:txBody>
                  <a:tcPr anchor="ctr"/>
                </a:tc>
                <a:tc>
                  <a:txBody>
                    <a:bodyPr/>
                    <a:lstStyle/>
                    <a:p>
                      <a:pPr algn="ctr"/>
                      <a:r>
                        <a:rPr kumimoji="1" lang="en-US" altLang="ja-JP" u="sng" dirty="0" smtClean="0"/>
                        <a:t>1.00</a:t>
                      </a:r>
                      <a:endParaRPr kumimoji="1" lang="ja-JP" altLang="en-US" u="sng" dirty="0" smtClean="0">
                        <a:solidFill>
                          <a:schemeClr val="tx1"/>
                        </a:solidFill>
                      </a:endParaRPr>
                    </a:p>
                  </a:txBody>
                  <a:tcPr anchor="ctr"/>
                </a:tc>
              </a:tr>
            </a:tbl>
          </a:graphicData>
        </a:graphic>
      </p:graphicFrame>
      <p:sp>
        <p:nvSpPr>
          <p:cNvPr id="15" name="正方形/長方形 14"/>
          <p:cNvSpPr/>
          <p:nvPr/>
        </p:nvSpPr>
        <p:spPr>
          <a:xfrm>
            <a:off x="4283968" y="4149945"/>
            <a:ext cx="1152128" cy="503191"/>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4283968" y="4654001"/>
            <a:ext cx="1152128"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7"/>
          <p:cNvGrpSpPr/>
          <p:nvPr/>
        </p:nvGrpSpPr>
        <p:grpSpPr>
          <a:xfrm>
            <a:off x="1043608" y="5736158"/>
            <a:ext cx="1925960" cy="1077218"/>
            <a:chOff x="1043608" y="5376118"/>
            <a:chExt cx="1925960" cy="1077218"/>
          </a:xfrm>
        </p:grpSpPr>
        <p:sp>
          <p:nvSpPr>
            <p:cNvPr id="11" name="正方形/長方形 10"/>
            <p:cNvSpPr/>
            <p:nvPr/>
          </p:nvSpPr>
          <p:spPr>
            <a:xfrm>
              <a:off x="1043608" y="5376118"/>
              <a:ext cx="1925960" cy="1077218"/>
            </a:xfrm>
            <a:prstGeom prst="rect">
              <a:avLst/>
            </a:prstGeom>
          </p:spPr>
          <p:txBody>
            <a:bodyPr wrap="square">
              <a:spAutoFit/>
            </a:bodyPr>
            <a:lstStyle/>
            <a:p>
              <a:pPr algn="ctr"/>
              <a:r>
                <a:rPr lang="en-US" altLang="ja-JP" sz="3200" dirty="0" smtClean="0"/>
                <a:t>RC(D1)</a:t>
              </a:r>
            </a:p>
            <a:p>
              <a:pPr algn="ctr"/>
              <a:r>
                <a:rPr lang="en-US" altLang="ja-JP" sz="3200" dirty="0" smtClean="0"/>
                <a:t>RC(D4)</a:t>
              </a:r>
              <a:endParaRPr lang="ja-JP" altLang="en-US" sz="3200" dirty="0"/>
            </a:p>
          </p:txBody>
        </p:sp>
        <p:cxnSp>
          <p:nvCxnSpPr>
            <p:cNvPr id="17" name="直線コネクタ 16"/>
            <p:cNvCxnSpPr/>
            <p:nvPr/>
          </p:nvCxnSpPr>
          <p:spPr>
            <a:xfrm>
              <a:off x="1134666" y="5949280"/>
              <a:ext cx="1728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正方形/長方形 21"/>
          <p:cNvSpPr/>
          <p:nvPr/>
        </p:nvSpPr>
        <p:spPr>
          <a:xfrm>
            <a:off x="2844642" y="6006774"/>
            <a:ext cx="1484509" cy="584775"/>
          </a:xfrm>
          <a:prstGeom prst="rect">
            <a:avLst/>
          </a:prstGeom>
        </p:spPr>
        <p:txBody>
          <a:bodyPr wrap="none">
            <a:spAutoFit/>
          </a:bodyPr>
          <a:lstStyle/>
          <a:p>
            <a:pPr algn="ctr"/>
            <a:r>
              <a:rPr lang="ja-JP" altLang="en-US" sz="3200" b="1" dirty="0" smtClean="0"/>
              <a:t>＝ </a:t>
            </a:r>
            <a:r>
              <a:rPr lang="en-US" altLang="ja-JP" sz="3200" b="1" dirty="0" smtClean="0"/>
              <a:t>8.11</a:t>
            </a:r>
            <a:endParaRPr lang="ja-JP" altLang="en-US" sz="3200" b="1" dirty="0"/>
          </a:p>
        </p:txBody>
      </p:sp>
      <p:sp>
        <p:nvSpPr>
          <p:cNvPr id="23" name="正方形/長方形 22"/>
          <p:cNvSpPr/>
          <p:nvPr/>
        </p:nvSpPr>
        <p:spPr>
          <a:xfrm>
            <a:off x="6740912" y="5996920"/>
            <a:ext cx="1507144" cy="584775"/>
          </a:xfrm>
          <a:prstGeom prst="rect">
            <a:avLst/>
          </a:prstGeom>
        </p:spPr>
        <p:txBody>
          <a:bodyPr wrap="none">
            <a:spAutoFit/>
          </a:bodyPr>
          <a:lstStyle/>
          <a:p>
            <a:pPr algn="ctr"/>
            <a:r>
              <a:rPr lang="ja-JP" altLang="en-US" sz="3200" b="1" dirty="0" smtClean="0"/>
              <a:t>＝ </a:t>
            </a:r>
            <a:r>
              <a:rPr lang="en-US" altLang="ja-JP" sz="3200" b="1" dirty="0" smtClean="0"/>
              <a:t>4.05</a:t>
            </a:r>
          </a:p>
        </p:txBody>
      </p:sp>
      <p:grpSp>
        <p:nvGrpSpPr>
          <p:cNvPr id="5" name="グループ化 28"/>
          <p:cNvGrpSpPr/>
          <p:nvPr/>
        </p:nvGrpSpPr>
        <p:grpSpPr>
          <a:xfrm>
            <a:off x="4950296" y="5733256"/>
            <a:ext cx="1925960" cy="1077218"/>
            <a:chOff x="1043608" y="5376118"/>
            <a:chExt cx="1925960" cy="1077218"/>
          </a:xfrm>
        </p:grpSpPr>
        <p:sp>
          <p:nvSpPr>
            <p:cNvPr id="30" name="正方形/長方形 29"/>
            <p:cNvSpPr/>
            <p:nvPr/>
          </p:nvSpPr>
          <p:spPr>
            <a:xfrm>
              <a:off x="1043608" y="5376118"/>
              <a:ext cx="1925960" cy="1077218"/>
            </a:xfrm>
            <a:prstGeom prst="rect">
              <a:avLst/>
            </a:prstGeom>
          </p:spPr>
          <p:txBody>
            <a:bodyPr wrap="square">
              <a:spAutoFit/>
            </a:bodyPr>
            <a:lstStyle/>
            <a:p>
              <a:pPr algn="ctr"/>
              <a:r>
                <a:rPr lang="en-US" altLang="ja-JP" sz="3200" dirty="0" smtClean="0"/>
                <a:t>RU(D1)</a:t>
              </a:r>
            </a:p>
            <a:p>
              <a:pPr algn="ctr"/>
              <a:r>
                <a:rPr lang="en-US" altLang="ja-JP" sz="3200" dirty="0" smtClean="0"/>
                <a:t>RU(D4)</a:t>
              </a:r>
              <a:endParaRPr lang="ja-JP" altLang="en-US" sz="3200" dirty="0"/>
            </a:p>
          </p:txBody>
        </p:sp>
        <p:cxnSp>
          <p:nvCxnSpPr>
            <p:cNvPr id="31" name="直線コネクタ 30"/>
            <p:cNvCxnSpPr/>
            <p:nvPr/>
          </p:nvCxnSpPr>
          <p:spPr>
            <a:xfrm>
              <a:off x="1134666" y="5949280"/>
              <a:ext cx="17281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正方形/長方形 31"/>
          <p:cNvSpPr/>
          <p:nvPr/>
        </p:nvSpPr>
        <p:spPr>
          <a:xfrm>
            <a:off x="7740352" y="4149080"/>
            <a:ext cx="1152128" cy="503191"/>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7740352" y="4653136"/>
            <a:ext cx="1152128" cy="504056"/>
          </a:xfrm>
          <a:prstGeom prst="rect">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吹き出し 33"/>
          <p:cNvSpPr/>
          <p:nvPr/>
        </p:nvSpPr>
        <p:spPr>
          <a:xfrm>
            <a:off x="179512" y="5301208"/>
            <a:ext cx="3528392" cy="360040"/>
          </a:xfrm>
          <a:prstGeom prst="wedgeRoundRectCallout">
            <a:avLst>
              <a:gd name="adj1" fmla="val -424"/>
              <a:gd name="adj2" fmla="val 75171"/>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ctr" fontAlgn="base">
              <a:spcBef>
                <a:spcPct val="20000"/>
              </a:spcBef>
              <a:spcAft>
                <a:spcPct val="0"/>
              </a:spcAft>
              <a:defRPr/>
            </a:pPr>
            <a:r>
              <a:rPr lang="ja-JP" altLang="en-US" sz="2000" b="1" kern="0" dirty="0" smtClean="0">
                <a:solidFill>
                  <a:schemeClr val="tx1"/>
                </a:solidFill>
              </a:rPr>
              <a:t>クローン欠陥コード率の変化</a:t>
            </a:r>
            <a:endParaRPr lang="en-US" altLang="ja-JP" sz="2000" b="1" kern="0" dirty="0" smtClean="0">
              <a:solidFill>
                <a:schemeClr val="tx1"/>
              </a:solidFill>
            </a:endParaRPr>
          </a:p>
        </p:txBody>
      </p:sp>
      <p:sp>
        <p:nvSpPr>
          <p:cNvPr id="35" name="角丸四角形吹き出し 34"/>
          <p:cNvSpPr/>
          <p:nvPr/>
        </p:nvSpPr>
        <p:spPr>
          <a:xfrm>
            <a:off x="4499992" y="5301208"/>
            <a:ext cx="3888432" cy="360040"/>
          </a:xfrm>
          <a:prstGeom prst="wedgeRoundRectCallout">
            <a:avLst>
              <a:gd name="adj1" fmla="val -5080"/>
              <a:gd name="adj2" fmla="val 81299"/>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ctr" fontAlgn="base">
              <a:spcBef>
                <a:spcPct val="20000"/>
              </a:spcBef>
              <a:spcAft>
                <a:spcPct val="0"/>
              </a:spcAft>
              <a:defRPr/>
            </a:pPr>
            <a:r>
              <a:rPr lang="ja-JP" altLang="en-US" sz="2000" b="1" kern="0" dirty="0" smtClean="0">
                <a:solidFill>
                  <a:schemeClr val="tx1"/>
                </a:solidFill>
              </a:rPr>
              <a:t>非クローン欠陥コード率の変化</a:t>
            </a:r>
            <a:endParaRPr lang="en-US" altLang="ja-JP" sz="2000" b="1" kern="0"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得られた知見と応用例</a:t>
            </a:r>
            <a:endParaRPr kumimoji="1" lang="ja-JP" altLang="en-US" dirty="0"/>
          </a:p>
        </p:txBody>
      </p:sp>
      <p:sp>
        <p:nvSpPr>
          <p:cNvPr id="3" name="コンテンツ プレースホルダ 2"/>
          <p:cNvSpPr>
            <a:spLocks noGrp="1"/>
          </p:cNvSpPr>
          <p:nvPr>
            <p:ph idx="1"/>
          </p:nvPr>
        </p:nvSpPr>
        <p:spPr>
          <a:xfrm>
            <a:off x="457200" y="1412875"/>
            <a:ext cx="8291264" cy="4824413"/>
          </a:xfrm>
        </p:spPr>
        <p:txBody>
          <a:bodyPr/>
          <a:lstStyle/>
          <a:p>
            <a:r>
              <a:rPr kumimoji="1" lang="ja-JP" altLang="en-US" sz="2800" dirty="0" smtClean="0"/>
              <a:t>生存期間が短いコードは長いコードよりも</a:t>
            </a:r>
            <a:r>
              <a:rPr lang="ja-JP" altLang="en-US" sz="2800" dirty="0" smtClean="0"/>
              <a:t>欠陥コードが多い</a:t>
            </a:r>
            <a:endParaRPr lang="en-US" altLang="ja-JP" sz="2800" dirty="0" smtClean="0"/>
          </a:p>
          <a:p>
            <a:pPr lvl="1"/>
            <a:r>
              <a:rPr lang="ja-JP" altLang="en-US" sz="2400" dirty="0" smtClean="0"/>
              <a:t>コードクローンと非コードクローンの両者で同じ傾向</a:t>
            </a:r>
            <a:endParaRPr lang="en-US" altLang="ja-JP" sz="2400" dirty="0" smtClean="0"/>
          </a:p>
          <a:p>
            <a:pPr marL="342900" lvl="1" indent="-342900">
              <a:buFontTx/>
              <a:buChar char="•"/>
            </a:pPr>
            <a:r>
              <a:rPr lang="ja-JP" altLang="en-US" dirty="0" smtClean="0"/>
              <a:t>コードクローンは非コードクローンに比べ生存期間の影響を強く受ける傾向がある</a:t>
            </a:r>
            <a:endParaRPr kumimoji="1" lang="en-US" altLang="ja-JP" sz="2400" dirty="0" smtClean="0"/>
          </a:p>
          <a:p>
            <a:pPr lvl="1"/>
            <a:r>
              <a:rPr lang="ja-JP" altLang="en-US" sz="2400" dirty="0" smtClean="0"/>
              <a:t>特に</a:t>
            </a:r>
            <a:r>
              <a:rPr kumimoji="1" lang="ja-JP" altLang="en-US" sz="2400" dirty="0" smtClean="0"/>
              <a:t>生存期間が長いコードクローンは非コードクローン　よりも欠陥コードが少ない</a:t>
            </a:r>
            <a:endParaRPr kumimoji="1" lang="en-US" altLang="ja-JP" sz="2400" dirty="0" smtClean="0"/>
          </a:p>
          <a:p>
            <a:r>
              <a:rPr lang="ja-JP" altLang="en-US" sz="2800" dirty="0" smtClean="0"/>
              <a:t>応用例：リファクタリング適用候補の順位付け</a:t>
            </a:r>
            <a:endParaRPr lang="en-US" altLang="ja-JP" sz="2800" dirty="0" smtClean="0"/>
          </a:p>
          <a:p>
            <a:pPr lvl="1"/>
            <a:r>
              <a:rPr lang="ja-JP" altLang="en-US" sz="2400" dirty="0" smtClean="0"/>
              <a:t>クローンの生存期間をリファクタリングのための指標の　　１つとして使用</a:t>
            </a:r>
            <a:endParaRPr lang="en-US" altLang="ja-JP" sz="24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17</a:t>
            </a:fld>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コンテンツ プレースホルダ 2"/>
          <p:cNvSpPr>
            <a:spLocks noGrp="1"/>
          </p:cNvSpPr>
          <p:nvPr>
            <p:ph idx="1"/>
          </p:nvPr>
        </p:nvSpPr>
        <p:spPr>
          <a:xfrm>
            <a:off x="457200" y="1412875"/>
            <a:ext cx="7931224" cy="4824413"/>
          </a:xfrm>
        </p:spPr>
        <p:txBody>
          <a:bodyPr/>
          <a:lstStyle/>
          <a:p>
            <a:r>
              <a:rPr lang="ja-JP" altLang="en-US" dirty="0" smtClean="0"/>
              <a:t>コードを</a:t>
            </a:r>
            <a:r>
              <a:rPr lang="en-US" altLang="ja-JP" dirty="0" smtClean="0"/>
              <a:t>4</a:t>
            </a:r>
            <a:r>
              <a:rPr lang="ja-JP" altLang="en-US" dirty="0" err="1" smtClean="0"/>
              <a:t>つの</a:t>
            </a:r>
            <a:r>
              <a:rPr lang="ja-JP" altLang="en-US" dirty="0" smtClean="0"/>
              <a:t>集合に分類することにより　以下の内容を確認</a:t>
            </a:r>
            <a:endParaRPr lang="en-US" altLang="ja-JP" dirty="0" smtClean="0"/>
          </a:p>
          <a:p>
            <a:pPr lvl="1"/>
            <a:r>
              <a:rPr lang="ja-JP" altLang="en-US" dirty="0" smtClean="0"/>
              <a:t>生存期間が短いコードは長いコードよりも　　　欠陥コードの割合が高い</a:t>
            </a:r>
            <a:endParaRPr lang="en-US" altLang="ja-JP" dirty="0" smtClean="0"/>
          </a:p>
          <a:p>
            <a:pPr lvl="1"/>
            <a:r>
              <a:rPr lang="ja-JP" altLang="en-US" dirty="0" smtClean="0"/>
              <a:t>コードクローンは非コードクローンに比べ　　　生存期間の影響を強く受ける傾向がある</a:t>
            </a:r>
            <a:endParaRPr lang="en-US" altLang="ja-JP" dirty="0" smtClean="0"/>
          </a:p>
          <a:p>
            <a:r>
              <a:rPr lang="ja-JP" altLang="en-US" dirty="0" smtClean="0"/>
              <a:t>今後の課題</a:t>
            </a:r>
            <a:endParaRPr lang="en-US" altLang="ja-JP" dirty="0" smtClean="0"/>
          </a:p>
          <a:p>
            <a:pPr lvl="1"/>
            <a:r>
              <a:rPr lang="ja-JP" altLang="en-US" dirty="0" smtClean="0"/>
              <a:t>実際に修正が生じたコードの内容分析</a:t>
            </a:r>
            <a:endParaRPr lang="en-US" altLang="ja-JP" dirty="0" smtClean="0"/>
          </a:p>
          <a:p>
            <a:pPr lvl="1"/>
            <a:r>
              <a:rPr lang="ja-JP" altLang="en-US" dirty="0" smtClean="0"/>
              <a:t>結果をコードの品質評価に応用</a:t>
            </a:r>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18</a:t>
            </a:fld>
            <a:endParaRPr kumimoji="1"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200" dirty="0" smtClean="0"/>
              <a:t>ご清聴ありがとうございました</a:t>
            </a:r>
            <a:endParaRPr kumimoji="1" lang="ja-JP" altLang="en-US" sz="3200" dirty="0"/>
          </a:p>
        </p:txBody>
      </p:sp>
      <p:sp>
        <p:nvSpPr>
          <p:cNvPr id="3" name="サブタイトル 2"/>
          <p:cNvSpPr>
            <a:spLocks noGrp="1"/>
          </p:cNvSpPr>
          <p:nvPr>
            <p:ph type="subTitle" idx="1"/>
          </p:nvPr>
        </p:nvSpPr>
        <p:spPr/>
        <p:txBody>
          <a:bodyPr/>
          <a:lstStyle/>
          <a:p>
            <a:endParaRPr kumimoji="1" lang="ja-JP" altLang="en-US"/>
          </a:p>
        </p:txBody>
      </p:sp>
      <p:sp>
        <p:nvSpPr>
          <p:cNvPr id="4" name="スライド番号プレースホルダ 3"/>
          <p:cNvSpPr>
            <a:spLocks noGrp="1"/>
          </p:cNvSpPr>
          <p:nvPr>
            <p:ph type="sldNum" sz="quarter" idx="4"/>
          </p:nvPr>
        </p:nvSpPr>
        <p:spPr/>
        <p:txBody>
          <a:bodyPr/>
          <a:lstStyle/>
          <a:p>
            <a:fld id="{F577564E-C688-4BFF-AF2A-15D3AB08729B}" type="slidenum">
              <a:rPr kumimoji="1" lang="ja-JP" altLang="en-US" smtClean="0"/>
              <a:pPr/>
              <a:t>19</a:t>
            </a:fld>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概要</a:t>
            </a:r>
            <a:endParaRPr kumimoji="1" lang="ja-JP" altLang="en-US" dirty="0"/>
          </a:p>
        </p:txBody>
      </p:sp>
      <p:sp>
        <p:nvSpPr>
          <p:cNvPr id="3" name="コンテンツ プレースホルダ 2"/>
          <p:cNvSpPr>
            <a:spLocks noGrp="1"/>
          </p:cNvSpPr>
          <p:nvPr>
            <p:ph idx="1"/>
          </p:nvPr>
        </p:nvSpPr>
        <p:spPr>
          <a:xfrm>
            <a:off x="457200" y="1362075"/>
            <a:ext cx="8363272" cy="4824413"/>
          </a:xfrm>
        </p:spPr>
        <p:txBody>
          <a:bodyPr/>
          <a:lstStyle/>
          <a:p>
            <a:r>
              <a:rPr lang="ja-JP" altLang="en-US" dirty="0" smtClean="0"/>
              <a:t>コードクローンと欠陥修正の関係には様々な報告が存在</a:t>
            </a:r>
            <a:endParaRPr lang="en-US" altLang="ja-JP" dirty="0" smtClean="0"/>
          </a:p>
          <a:p>
            <a:r>
              <a:rPr lang="ja-JP" altLang="en-US" dirty="0" smtClean="0"/>
              <a:t>既存研究においてコードクローンと欠陥修正の関連は小さいと報告</a:t>
            </a:r>
            <a:endParaRPr lang="en-US" altLang="ja-JP" dirty="0" smtClean="0"/>
          </a:p>
          <a:p>
            <a:pPr lvl="1"/>
            <a:r>
              <a:rPr lang="ja-JP" altLang="en-US" dirty="0" smtClean="0"/>
              <a:t>しかし既存研究ではコードクローンの生存期間を考慮していない</a:t>
            </a:r>
            <a:endParaRPr lang="en-US" altLang="ja-JP" dirty="0" smtClean="0"/>
          </a:p>
          <a:p>
            <a:r>
              <a:rPr lang="ja-JP" altLang="en-US" dirty="0" smtClean="0"/>
              <a:t>生存期間に応じてコード片を分類したときに　クローンが欠陥を含む割合を分析</a:t>
            </a:r>
            <a:endParaRPr lang="en-US" altLang="ja-JP" dirty="0" smtClean="0"/>
          </a:p>
          <a:p>
            <a:pPr lvl="1"/>
            <a:r>
              <a:rPr lang="ja-JP" altLang="en-US" dirty="0" smtClean="0"/>
              <a:t>結果：コードクローンは非コードクローンに比べ　生存期間の影響を強く受ける傾向がある</a:t>
            </a:r>
            <a:endParaRPr lang="en-US" altLang="ja-JP" dirty="0" smtClean="0"/>
          </a:p>
          <a:p>
            <a:pPr lvl="1"/>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以下付録</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20</a:t>
            </a:fld>
            <a:endParaRPr kumimoji="1" lang="ja-JP" altLang="en-US"/>
          </a:p>
        </p:txBody>
      </p:sp>
      <p:sp>
        <p:nvSpPr>
          <p:cNvPr id="7" name="コンテンツ プレースホルダ 2"/>
          <p:cNvSpPr txBox="1">
            <a:spLocks/>
          </p:cNvSpPr>
          <p:nvPr/>
        </p:nvSpPr>
        <p:spPr bwMode="auto">
          <a:xfrm>
            <a:off x="590872" y="5157291"/>
            <a:ext cx="8229600" cy="9360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9" name="コンテンツ プレースホルダ 8"/>
          <p:cNvSpPr>
            <a:spLocks noGrp="1"/>
          </p:cNvSpPr>
          <p:nvPr>
            <p:ph idx="1"/>
          </p:nvPr>
        </p:nvSpPr>
        <p:spPr>
          <a:xfrm>
            <a:off x="457200" y="2276872"/>
            <a:ext cx="8229600" cy="3960416"/>
          </a:xfrm>
        </p:spPr>
        <p:txBody>
          <a:bodyPr/>
          <a:lstStyle/>
          <a:p>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a:t>
            </a:r>
            <a:r>
              <a:rPr kumimoji="1" lang="ja-JP" altLang="en-US" dirty="0" smtClean="0"/>
              <a:t>コードクローン</a:t>
            </a:r>
            <a:r>
              <a:rPr lang="ja-JP" altLang="en-US" dirty="0" smtClean="0"/>
              <a:t>とは</a:t>
            </a:r>
            <a:endParaRPr kumimoji="1" lang="ja-JP" altLang="en-US" dirty="0"/>
          </a:p>
        </p:txBody>
      </p:sp>
      <p:sp>
        <p:nvSpPr>
          <p:cNvPr id="4" name="フッター プレースホルダ 3"/>
          <p:cNvSpPr>
            <a:spLocks noGrp="1"/>
          </p:cNvSpPr>
          <p:nvPr>
            <p:ph type="ftr" sz="quarter" idx="10"/>
          </p:nvPr>
        </p:nvSpPr>
        <p:spPr>
          <a:xfrm>
            <a:off x="2339801" y="6526038"/>
            <a:ext cx="5616575" cy="287338"/>
          </a:xfrm>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CFDD3E1C-8DA9-4123-9B5A-D3D747292E2C}" type="slidenum">
              <a:rPr lang="en-US" altLang="ja-JP" smtClean="0"/>
              <a:pPr>
                <a:defRPr/>
              </a:pPr>
              <a:t>21</a:t>
            </a:fld>
            <a:endParaRPr lang="en-US" altLang="ja-JP"/>
          </a:p>
        </p:txBody>
      </p:sp>
      <p:grpSp>
        <p:nvGrpSpPr>
          <p:cNvPr id="3" name="Group 44"/>
          <p:cNvGrpSpPr>
            <a:grpSpLocks/>
          </p:cNvGrpSpPr>
          <p:nvPr/>
        </p:nvGrpSpPr>
        <p:grpSpPr bwMode="auto">
          <a:xfrm>
            <a:off x="4293866" y="5159648"/>
            <a:ext cx="1317625" cy="314325"/>
            <a:chOff x="1759" y="3123"/>
            <a:chExt cx="830" cy="198"/>
          </a:xfrm>
        </p:grpSpPr>
        <p:sp>
          <p:nvSpPr>
            <p:cNvPr id="9" name="Line 28"/>
            <p:cNvSpPr>
              <a:spLocks noChangeShapeType="1"/>
            </p:cNvSpPr>
            <p:nvPr/>
          </p:nvSpPr>
          <p:spPr bwMode="auto">
            <a:xfrm>
              <a:off x="1759" y="3189"/>
              <a:ext cx="830" cy="1"/>
            </a:xfrm>
            <a:prstGeom prst="line">
              <a:avLst/>
            </a:prstGeom>
            <a:noFill/>
            <a:ln w="9525">
              <a:solidFill>
                <a:srgbClr val="000000"/>
              </a:solidFill>
              <a:round/>
              <a:headEnd/>
              <a:tailEnd/>
            </a:ln>
          </p:spPr>
          <p:txBody>
            <a:bodyPr/>
            <a:lstStyle/>
            <a:p>
              <a:endParaRPr lang="ja-JP" altLang="en-US"/>
            </a:p>
          </p:txBody>
        </p:sp>
        <p:sp>
          <p:nvSpPr>
            <p:cNvPr id="10" name="Line 29"/>
            <p:cNvSpPr>
              <a:spLocks noChangeShapeType="1"/>
            </p:cNvSpPr>
            <p:nvPr/>
          </p:nvSpPr>
          <p:spPr bwMode="auto">
            <a:xfrm>
              <a:off x="1759" y="3254"/>
              <a:ext cx="504" cy="2"/>
            </a:xfrm>
            <a:prstGeom prst="line">
              <a:avLst/>
            </a:prstGeom>
            <a:noFill/>
            <a:ln w="9525">
              <a:solidFill>
                <a:srgbClr val="000000"/>
              </a:solidFill>
              <a:round/>
              <a:headEnd/>
              <a:tailEnd/>
            </a:ln>
          </p:spPr>
          <p:txBody>
            <a:bodyPr/>
            <a:lstStyle/>
            <a:p>
              <a:endParaRPr lang="ja-JP" altLang="en-US"/>
            </a:p>
          </p:txBody>
        </p:sp>
        <p:sp>
          <p:nvSpPr>
            <p:cNvPr id="11" name="Line 30"/>
            <p:cNvSpPr>
              <a:spLocks noChangeShapeType="1"/>
            </p:cNvSpPr>
            <p:nvPr/>
          </p:nvSpPr>
          <p:spPr bwMode="auto">
            <a:xfrm>
              <a:off x="1759" y="3320"/>
              <a:ext cx="647" cy="1"/>
            </a:xfrm>
            <a:prstGeom prst="line">
              <a:avLst/>
            </a:prstGeom>
            <a:noFill/>
            <a:ln w="9525">
              <a:solidFill>
                <a:srgbClr val="000000"/>
              </a:solidFill>
              <a:round/>
              <a:headEnd/>
              <a:tailEnd/>
            </a:ln>
          </p:spPr>
          <p:txBody>
            <a:bodyPr/>
            <a:lstStyle/>
            <a:p>
              <a:endParaRPr lang="ja-JP" altLang="en-US"/>
            </a:p>
          </p:txBody>
        </p:sp>
        <p:sp>
          <p:nvSpPr>
            <p:cNvPr id="12" name="Line 31"/>
            <p:cNvSpPr>
              <a:spLocks noChangeShapeType="1"/>
            </p:cNvSpPr>
            <p:nvPr/>
          </p:nvSpPr>
          <p:spPr bwMode="auto">
            <a:xfrm>
              <a:off x="1759" y="3123"/>
              <a:ext cx="504" cy="2"/>
            </a:xfrm>
            <a:prstGeom prst="line">
              <a:avLst/>
            </a:prstGeom>
            <a:noFill/>
            <a:ln w="9525">
              <a:solidFill>
                <a:srgbClr val="000000"/>
              </a:solidFill>
              <a:round/>
              <a:headEnd/>
              <a:tailEnd/>
            </a:ln>
          </p:spPr>
          <p:txBody>
            <a:bodyPr/>
            <a:lstStyle/>
            <a:p>
              <a:endParaRPr lang="ja-JP" altLang="en-US"/>
            </a:p>
          </p:txBody>
        </p:sp>
      </p:grpSp>
      <p:grpSp>
        <p:nvGrpSpPr>
          <p:cNvPr id="5" name="Group 43"/>
          <p:cNvGrpSpPr>
            <a:grpSpLocks/>
          </p:cNvGrpSpPr>
          <p:nvPr/>
        </p:nvGrpSpPr>
        <p:grpSpPr bwMode="auto">
          <a:xfrm>
            <a:off x="4293866" y="4546773"/>
            <a:ext cx="1027113" cy="106363"/>
            <a:chOff x="1759" y="2732"/>
            <a:chExt cx="647" cy="67"/>
          </a:xfrm>
        </p:grpSpPr>
        <p:sp>
          <p:nvSpPr>
            <p:cNvPr id="14" name="Line 32"/>
            <p:cNvSpPr>
              <a:spLocks noChangeShapeType="1"/>
            </p:cNvSpPr>
            <p:nvPr/>
          </p:nvSpPr>
          <p:spPr bwMode="auto">
            <a:xfrm>
              <a:off x="1759" y="2732"/>
              <a:ext cx="504" cy="1"/>
            </a:xfrm>
            <a:prstGeom prst="line">
              <a:avLst/>
            </a:prstGeom>
            <a:noFill/>
            <a:ln w="9525">
              <a:solidFill>
                <a:srgbClr val="000000"/>
              </a:solidFill>
              <a:round/>
              <a:headEnd/>
              <a:tailEnd/>
            </a:ln>
          </p:spPr>
          <p:txBody>
            <a:bodyPr/>
            <a:lstStyle/>
            <a:p>
              <a:endParaRPr lang="ja-JP" altLang="en-US"/>
            </a:p>
          </p:txBody>
        </p:sp>
        <p:sp>
          <p:nvSpPr>
            <p:cNvPr id="15" name="Line 33"/>
            <p:cNvSpPr>
              <a:spLocks noChangeShapeType="1"/>
            </p:cNvSpPr>
            <p:nvPr/>
          </p:nvSpPr>
          <p:spPr bwMode="auto">
            <a:xfrm>
              <a:off x="1759" y="2798"/>
              <a:ext cx="647" cy="1"/>
            </a:xfrm>
            <a:prstGeom prst="line">
              <a:avLst/>
            </a:prstGeom>
            <a:noFill/>
            <a:ln w="9525">
              <a:solidFill>
                <a:srgbClr val="000000"/>
              </a:solidFill>
              <a:round/>
              <a:headEnd/>
              <a:tailEnd/>
            </a:ln>
          </p:spPr>
          <p:txBody>
            <a:bodyPr/>
            <a:lstStyle/>
            <a:p>
              <a:endParaRPr lang="ja-JP" altLang="en-US"/>
            </a:p>
          </p:txBody>
        </p:sp>
      </p:grpSp>
      <p:sp>
        <p:nvSpPr>
          <p:cNvPr id="16" name="AutoShape 42"/>
          <p:cNvSpPr>
            <a:spLocks noChangeArrowheads="1"/>
          </p:cNvSpPr>
          <p:nvPr/>
        </p:nvSpPr>
        <p:spPr bwMode="auto">
          <a:xfrm rot="10800000">
            <a:off x="4112890" y="4365104"/>
            <a:ext cx="1731963" cy="1878806"/>
          </a:xfrm>
          <a:prstGeom prst="foldedCorner">
            <a:avLst>
              <a:gd name="adj" fmla="val 12500"/>
            </a:avLst>
          </a:prstGeom>
          <a:noFill/>
          <a:ln w="9525">
            <a:solidFill>
              <a:schemeClr val="tx1"/>
            </a:solidFill>
            <a:round/>
            <a:headEnd/>
            <a:tailEnd/>
          </a:ln>
        </p:spPr>
        <p:txBody>
          <a:bodyPr rot="10800000" wrap="none" anchor="ctr"/>
          <a:lstStyle/>
          <a:p>
            <a:pPr algn="ctr"/>
            <a:endParaRPr lang="ja-JP" altLang="ja-JP" sz="1800">
              <a:latin typeface="Arial" charset="0"/>
            </a:endParaRPr>
          </a:p>
        </p:txBody>
      </p:sp>
      <p:sp>
        <p:nvSpPr>
          <p:cNvPr id="17" name="AutoShape 5"/>
          <p:cNvSpPr>
            <a:spLocks noChangeAspect="1" noChangeArrowheads="1"/>
          </p:cNvSpPr>
          <p:nvPr/>
        </p:nvSpPr>
        <p:spPr bwMode="auto">
          <a:xfrm>
            <a:off x="1979291" y="4154760"/>
            <a:ext cx="1612900" cy="2206625"/>
          </a:xfrm>
          <a:prstGeom prst="rect">
            <a:avLst/>
          </a:prstGeom>
          <a:noFill/>
          <a:ln w="9525">
            <a:noFill/>
            <a:miter lim="800000"/>
            <a:headEnd/>
            <a:tailEnd/>
          </a:ln>
        </p:spPr>
        <p:txBody>
          <a:bodyPr/>
          <a:lstStyle/>
          <a:p>
            <a:endParaRPr lang="ja-JP" altLang="ja-JP" sz="1800" u="sng">
              <a:latin typeface="Arial" charset="0"/>
              <a:ea typeface="MS UI Gothic" pitchFamily="50" charset="-128"/>
            </a:endParaRPr>
          </a:p>
        </p:txBody>
      </p:sp>
      <p:sp>
        <p:nvSpPr>
          <p:cNvPr id="18" name="Freeform 8"/>
          <p:cNvSpPr>
            <a:spLocks/>
          </p:cNvSpPr>
          <p:nvPr/>
        </p:nvSpPr>
        <p:spPr bwMode="auto">
          <a:xfrm>
            <a:off x="3177854" y="4180160"/>
            <a:ext cx="390525" cy="393700"/>
          </a:xfrm>
          <a:custGeom>
            <a:avLst/>
            <a:gdLst>
              <a:gd name="T0" fmla="*/ 0 w 209"/>
              <a:gd name="T1" fmla="*/ 0 h 200"/>
              <a:gd name="T2" fmla="*/ 2147483647 w 209"/>
              <a:gd name="T3" fmla="*/ 2147483647 h 200"/>
              <a:gd name="T4" fmla="*/ 0 w 209"/>
              <a:gd name="T5" fmla="*/ 2147483647 h 200"/>
              <a:gd name="T6" fmla="*/ 0 w 209"/>
              <a:gd name="T7" fmla="*/ 0 h 200"/>
              <a:gd name="T8" fmla="*/ 0 60000 65536"/>
              <a:gd name="T9" fmla="*/ 0 60000 65536"/>
              <a:gd name="T10" fmla="*/ 0 60000 65536"/>
              <a:gd name="T11" fmla="*/ 0 60000 65536"/>
              <a:gd name="T12" fmla="*/ 0 w 209"/>
              <a:gd name="T13" fmla="*/ 0 h 200"/>
              <a:gd name="T14" fmla="*/ 209 w 209"/>
              <a:gd name="T15" fmla="*/ 200 h 200"/>
            </a:gdLst>
            <a:ahLst/>
            <a:cxnLst>
              <a:cxn ang="T8">
                <a:pos x="T0" y="T1"/>
              </a:cxn>
              <a:cxn ang="T9">
                <a:pos x="T2" y="T3"/>
              </a:cxn>
              <a:cxn ang="T10">
                <a:pos x="T4" y="T5"/>
              </a:cxn>
              <a:cxn ang="T11">
                <a:pos x="T6" y="T7"/>
              </a:cxn>
            </a:cxnLst>
            <a:rect l="T12" t="T13" r="T14" b="T15"/>
            <a:pathLst>
              <a:path w="209" h="200">
                <a:moveTo>
                  <a:pt x="0" y="0"/>
                </a:moveTo>
                <a:lnTo>
                  <a:pt x="209" y="200"/>
                </a:lnTo>
                <a:lnTo>
                  <a:pt x="0" y="200"/>
                </a:lnTo>
                <a:lnTo>
                  <a:pt x="0" y="0"/>
                </a:lnTo>
                <a:close/>
              </a:path>
            </a:pathLst>
          </a:custGeom>
          <a:solidFill>
            <a:srgbClr val="FFFFFF"/>
          </a:solidFill>
          <a:ln w="9525">
            <a:noFill/>
            <a:round/>
            <a:headEnd/>
            <a:tailEnd/>
          </a:ln>
        </p:spPr>
        <p:txBody>
          <a:bodyPr/>
          <a:lstStyle/>
          <a:p>
            <a:endParaRPr lang="ja-JP" altLang="ja-JP" sz="1800" u="sng">
              <a:latin typeface="Arial" charset="0"/>
              <a:ea typeface="MS UI Gothic" pitchFamily="50" charset="-128"/>
            </a:endParaRPr>
          </a:p>
        </p:txBody>
      </p:sp>
      <p:grpSp>
        <p:nvGrpSpPr>
          <p:cNvPr id="7" name="グループ化 42"/>
          <p:cNvGrpSpPr>
            <a:grpSpLocks/>
          </p:cNvGrpSpPr>
          <p:nvPr/>
        </p:nvGrpSpPr>
        <p:grpSpPr bwMode="auto">
          <a:xfrm>
            <a:off x="2122166" y="4581128"/>
            <a:ext cx="1330325" cy="87601"/>
            <a:chOff x="5354640" y="3363017"/>
            <a:chExt cx="1128712" cy="70737"/>
          </a:xfrm>
        </p:grpSpPr>
        <p:sp>
          <p:nvSpPr>
            <p:cNvPr id="23" name="Line 14"/>
            <p:cNvSpPr>
              <a:spLocks noChangeShapeType="1"/>
            </p:cNvSpPr>
            <p:nvPr/>
          </p:nvSpPr>
          <p:spPr bwMode="auto">
            <a:xfrm>
              <a:off x="5354640" y="3432166"/>
              <a:ext cx="1128712" cy="1588"/>
            </a:xfrm>
            <a:prstGeom prst="line">
              <a:avLst/>
            </a:prstGeom>
            <a:noFill/>
            <a:ln w="7938" cap="rnd">
              <a:solidFill>
                <a:srgbClr val="000000"/>
              </a:solidFill>
              <a:round/>
              <a:headEnd/>
              <a:tailEnd/>
            </a:ln>
          </p:spPr>
          <p:txBody>
            <a:bodyPr/>
            <a:lstStyle/>
            <a:p>
              <a:endParaRPr lang="ja-JP" altLang="en-US"/>
            </a:p>
          </p:txBody>
        </p:sp>
        <p:sp>
          <p:nvSpPr>
            <p:cNvPr id="26" name="Line 19"/>
            <p:cNvSpPr>
              <a:spLocks noChangeShapeType="1"/>
            </p:cNvSpPr>
            <p:nvPr/>
          </p:nvSpPr>
          <p:spPr bwMode="auto">
            <a:xfrm>
              <a:off x="5354640" y="3363017"/>
              <a:ext cx="679450" cy="1588"/>
            </a:xfrm>
            <a:prstGeom prst="line">
              <a:avLst/>
            </a:prstGeom>
            <a:noFill/>
            <a:ln w="7938" cap="rnd">
              <a:solidFill>
                <a:srgbClr val="000000"/>
              </a:solidFill>
              <a:round/>
              <a:headEnd/>
              <a:tailEnd/>
            </a:ln>
          </p:spPr>
          <p:txBody>
            <a:bodyPr/>
            <a:lstStyle/>
            <a:p>
              <a:endParaRPr lang="ja-JP" altLang="en-US"/>
            </a:p>
          </p:txBody>
        </p:sp>
      </p:grpSp>
      <p:grpSp>
        <p:nvGrpSpPr>
          <p:cNvPr id="8" name="Group 39"/>
          <p:cNvGrpSpPr>
            <a:grpSpLocks/>
          </p:cNvGrpSpPr>
          <p:nvPr/>
        </p:nvGrpSpPr>
        <p:grpSpPr bwMode="auto">
          <a:xfrm>
            <a:off x="2122166" y="5310460"/>
            <a:ext cx="1133475" cy="98425"/>
            <a:chOff x="397" y="3027"/>
            <a:chExt cx="714" cy="66"/>
          </a:xfrm>
        </p:grpSpPr>
        <p:sp>
          <p:nvSpPr>
            <p:cNvPr id="20" name="Line 17"/>
            <p:cNvSpPr>
              <a:spLocks noChangeShapeType="1"/>
            </p:cNvSpPr>
            <p:nvPr/>
          </p:nvSpPr>
          <p:spPr bwMode="auto">
            <a:xfrm>
              <a:off x="397" y="3027"/>
              <a:ext cx="714" cy="2"/>
            </a:xfrm>
            <a:prstGeom prst="line">
              <a:avLst/>
            </a:prstGeom>
            <a:noFill/>
            <a:ln w="7938" cap="rnd">
              <a:solidFill>
                <a:srgbClr val="000000"/>
              </a:solidFill>
              <a:round/>
              <a:headEnd/>
              <a:tailEnd/>
            </a:ln>
          </p:spPr>
          <p:txBody>
            <a:bodyPr/>
            <a:lstStyle/>
            <a:p>
              <a:endParaRPr lang="ja-JP" altLang="en-US"/>
            </a:p>
          </p:txBody>
        </p:sp>
        <p:sp>
          <p:nvSpPr>
            <p:cNvPr id="21" name="Line 18"/>
            <p:cNvSpPr>
              <a:spLocks noChangeShapeType="1"/>
            </p:cNvSpPr>
            <p:nvPr/>
          </p:nvSpPr>
          <p:spPr bwMode="auto">
            <a:xfrm>
              <a:off x="397" y="3092"/>
              <a:ext cx="468" cy="1"/>
            </a:xfrm>
            <a:prstGeom prst="line">
              <a:avLst/>
            </a:prstGeom>
            <a:noFill/>
            <a:ln w="7938" cap="rnd">
              <a:solidFill>
                <a:srgbClr val="000000"/>
              </a:solidFill>
              <a:round/>
              <a:headEnd/>
              <a:tailEnd/>
            </a:ln>
          </p:spPr>
          <p:txBody>
            <a:bodyPr/>
            <a:lstStyle/>
            <a:p>
              <a:endParaRPr lang="ja-JP" altLang="en-US"/>
            </a:p>
          </p:txBody>
        </p:sp>
      </p:grpSp>
      <p:grpSp>
        <p:nvGrpSpPr>
          <p:cNvPr id="13" name="Group 40"/>
          <p:cNvGrpSpPr>
            <a:grpSpLocks/>
          </p:cNvGrpSpPr>
          <p:nvPr/>
        </p:nvGrpSpPr>
        <p:grpSpPr bwMode="auto">
          <a:xfrm>
            <a:off x="2122166" y="5989910"/>
            <a:ext cx="1035050" cy="98425"/>
            <a:chOff x="373" y="3420"/>
            <a:chExt cx="652" cy="65"/>
          </a:xfrm>
        </p:grpSpPr>
        <p:sp>
          <p:nvSpPr>
            <p:cNvPr id="28" name="Line 20"/>
            <p:cNvSpPr>
              <a:spLocks noChangeShapeType="1"/>
            </p:cNvSpPr>
            <p:nvPr/>
          </p:nvSpPr>
          <p:spPr bwMode="auto">
            <a:xfrm>
              <a:off x="373" y="3420"/>
              <a:ext cx="504" cy="1"/>
            </a:xfrm>
            <a:prstGeom prst="line">
              <a:avLst/>
            </a:prstGeom>
            <a:noFill/>
            <a:ln w="7938" cap="rnd">
              <a:solidFill>
                <a:srgbClr val="000000"/>
              </a:solidFill>
              <a:round/>
              <a:headEnd/>
              <a:tailEnd/>
            </a:ln>
          </p:spPr>
          <p:txBody>
            <a:bodyPr/>
            <a:lstStyle/>
            <a:p>
              <a:endParaRPr lang="ja-JP" altLang="en-US"/>
            </a:p>
          </p:txBody>
        </p:sp>
        <p:sp>
          <p:nvSpPr>
            <p:cNvPr id="29" name="Line 21"/>
            <p:cNvSpPr>
              <a:spLocks noChangeShapeType="1"/>
            </p:cNvSpPr>
            <p:nvPr/>
          </p:nvSpPr>
          <p:spPr bwMode="auto">
            <a:xfrm>
              <a:off x="373" y="3484"/>
              <a:ext cx="652" cy="1"/>
            </a:xfrm>
            <a:prstGeom prst="line">
              <a:avLst/>
            </a:prstGeom>
            <a:noFill/>
            <a:ln w="7938" cap="rnd">
              <a:solidFill>
                <a:srgbClr val="000000"/>
              </a:solidFill>
              <a:round/>
              <a:headEnd/>
              <a:tailEnd/>
            </a:ln>
          </p:spPr>
          <p:txBody>
            <a:bodyPr/>
            <a:lstStyle/>
            <a:p>
              <a:endParaRPr lang="ja-JP" altLang="en-US"/>
            </a:p>
          </p:txBody>
        </p:sp>
      </p:grpSp>
      <p:sp>
        <p:nvSpPr>
          <p:cNvPr id="30" name="AutoShape 36"/>
          <p:cNvSpPr>
            <a:spLocks noChangeArrowheads="1"/>
          </p:cNvSpPr>
          <p:nvPr/>
        </p:nvSpPr>
        <p:spPr bwMode="auto">
          <a:xfrm rot="10800000">
            <a:off x="1979290" y="4365104"/>
            <a:ext cx="1655763" cy="2304256"/>
          </a:xfrm>
          <a:prstGeom prst="foldedCorner">
            <a:avLst>
              <a:gd name="adj" fmla="val 12500"/>
            </a:avLst>
          </a:prstGeom>
          <a:noFill/>
          <a:ln w="9525">
            <a:solidFill>
              <a:schemeClr val="tx1"/>
            </a:solidFill>
            <a:round/>
            <a:headEnd/>
            <a:tailEnd/>
          </a:ln>
        </p:spPr>
        <p:txBody>
          <a:bodyPr rot="10800000" wrap="none" anchor="ctr"/>
          <a:lstStyle/>
          <a:p>
            <a:pPr algn="ctr"/>
            <a:endParaRPr lang="ja-JP" altLang="ja-JP" sz="1800">
              <a:latin typeface="Arial" charset="0"/>
            </a:endParaRPr>
          </a:p>
        </p:txBody>
      </p:sp>
      <p:grpSp>
        <p:nvGrpSpPr>
          <p:cNvPr id="19" name="Group 52"/>
          <p:cNvGrpSpPr>
            <a:grpSpLocks/>
          </p:cNvGrpSpPr>
          <p:nvPr/>
        </p:nvGrpSpPr>
        <p:grpSpPr bwMode="auto">
          <a:xfrm>
            <a:off x="2122166" y="6194698"/>
            <a:ext cx="1368425" cy="336550"/>
            <a:chOff x="385" y="3521"/>
            <a:chExt cx="862" cy="225"/>
          </a:xfrm>
        </p:grpSpPr>
        <p:sp>
          <p:nvSpPr>
            <p:cNvPr id="35" name="Freeform 11"/>
            <p:cNvSpPr>
              <a:spLocks/>
            </p:cNvSpPr>
            <p:nvPr/>
          </p:nvSpPr>
          <p:spPr bwMode="auto">
            <a:xfrm>
              <a:off x="385" y="3521"/>
              <a:ext cx="862" cy="197"/>
            </a:xfrm>
            <a:custGeom>
              <a:avLst/>
              <a:gdLst>
                <a:gd name="T0" fmla="*/ 0 w 732"/>
                <a:gd name="T1" fmla="*/ 0 h 150"/>
                <a:gd name="T2" fmla="*/ 6125 w 732"/>
                <a:gd name="T3" fmla="*/ 0 h 150"/>
                <a:gd name="T4" fmla="*/ 6125 w 732"/>
                <a:gd name="T5" fmla="*/ 3450 h 150"/>
                <a:gd name="T6" fmla="*/ 3930 w 732"/>
                <a:gd name="T7" fmla="*/ 3450 h 150"/>
                <a:gd name="T8" fmla="*/ 3930 w 732"/>
                <a:gd name="T9" fmla="*/ 5197 h 150"/>
                <a:gd name="T10" fmla="*/ 0 w 732"/>
                <a:gd name="T11" fmla="*/ 5197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0000FF">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6" name="Text Box 46"/>
            <p:cNvSpPr txBox="1">
              <a:spLocks noChangeArrowheads="1"/>
            </p:cNvSpPr>
            <p:nvPr/>
          </p:nvSpPr>
          <p:spPr bwMode="auto">
            <a:xfrm>
              <a:off x="612" y="3521"/>
              <a:ext cx="261" cy="225"/>
            </a:xfrm>
            <a:prstGeom prst="rect">
              <a:avLst/>
            </a:prstGeom>
            <a:solidFill>
              <a:srgbClr val="0000FF">
                <a:alpha val="20000"/>
              </a:srgbClr>
            </a:solidFill>
            <a:ln w="9525">
              <a:noFill/>
              <a:miter lim="800000"/>
              <a:headEnd/>
              <a:tailEnd/>
            </a:ln>
          </p:spPr>
          <p:txBody>
            <a:bodyPr wrap="none">
              <a:spAutoFit/>
            </a:bodyPr>
            <a:lstStyle/>
            <a:p>
              <a:r>
                <a:rPr lang="en-US" altLang="ja-JP" sz="1600" b="1" dirty="0">
                  <a:latin typeface="Arial" charset="0"/>
                </a:rPr>
                <a:t>C</a:t>
              </a:r>
              <a:r>
                <a:rPr lang="en-US" altLang="ja-JP" sz="1200" b="1" dirty="0">
                  <a:latin typeface="Arial" charset="0"/>
                </a:rPr>
                <a:t>3</a:t>
              </a:r>
            </a:p>
          </p:txBody>
        </p:sp>
      </p:grpSp>
      <p:grpSp>
        <p:nvGrpSpPr>
          <p:cNvPr id="22" name="Group 51"/>
          <p:cNvGrpSpPr>
            <a:grpSpLocks/>
          </p:cNvGrpSpPr>
          <p:nvPr/>
        </p:nvGrpSpPr>
        <p:grpSpPr bwMode="auto">
          <a:xfrm>
            <a:off x="2122166" y="5535873"/>
            <a:ext cx="1368425" cy="336550"/>
            <a:chOff x="385" y="3113"/>
            <a:chExt cx="862" cy="225"/>
          </a:xfrm>
        </p:grpSpPr>
        <p:sp>
          <p:nvSpPr>
            <p:cNvPr id="38" name="Freeform 13"/>
            <p:cNvSpPr>
              <a:spLocks/>
            </p:cNvSpPr>
            <p:nvPr/>
          </p:nvSpPr>
          <p:spPr bwMode="auto">
            <a:xfrm>
              <a:off x="385" y="3113"/>
              <a:ext cx="862" cy="1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9" name="Text Box 47"/>
            <p:cNvSpPr txBox="1">
              <a:spLocks noChangeArrowheads="1"/>
            </p:cNvSpPr>
            <p:nvPr/>
          </p:nvSpPr>
          <p:spPr bwMode="auto">
            <a:xfrm>
              <a:off x="612" y="3113"/>
              <a:ext cx="261" cy="225"/>
            </a:xfrm>
            <a:prstGeom prst="rect">
              <a:avLst/>
            </a:prstGeom>
            <a:solidFill>
              <a:srgbClr val="FF0000">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2</a:t>
              </a:r>
            </a:p>
          </p:txBody>
        </p:sp>
      </p:grpSp>
      <p:grpSp>
        <p:nvGrpSpPr>
          <p:cNvPr id="24" name="Group 54"/>
          <p:cNvGrpSpPr>
            <a:grpSpLocks/>
          </p:cNvGrpSpPr>
          <p:nvPr/>
        </p:nvGrpSpPr>
        <p:grpSpPr bwMode="auto">
          <a:xfrm>
            <a:off x="4293866" y="4727848"/>
            <a:ext cx="1363663" cy="336550"/>
            <a:chOff x="1746" y="2659"/>
            <a:chExt cx="859" cy="212"/>
          </a:xfrm>
        </p:grpSpPr>
        <p:sp>
          <p:nvSpPr>
            <p:cNvPr id="41" name="Freeform 27"/>
            <p:cNvSpPr>
              <a:spLocks/>
            </p:cNvSpPr>
            <p:nvPr/>
          </p:nvSpPr>
          <p:spPr bwMode="auto">
            <a:xfrm>
              <a:off x="1746" y="2659"/>
              <a:ext cx="859" cy="196"/>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0000FF">
                <a:alpha val="20000"/>
              </a:srgb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2" name="Text Box 48"/>
            <p:cNvSpPr txBox="1">
              <a:spLocks noChangeArrowheads="1"/>
            </p:cNvSpPr>
            <p:nvPr/>
          </p:nvSpPr>
          <p:spPr bwMode="auto">
            <a:xfrm>
              <a:off x="1973" y="2659"/>
              <a:ext cx="261" cy="212"/>
            </a:xfrm>
            <a:prstGeom prst="rect">
              <a:avLst/>
            </a:prstGeom>
            <a:solidFill>
              <a:srgbClr val="0000FF">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4</a:t>
              </a:r>
            </a:p>
          </p:txBody>
        </p:sp>
      </p:grpSp>
      <p:grpSp>
        <p:nvGrpSpPr>
          <p:cNvPr id="25" name="Group 53"/>
          <p:cNvGrpSpPr>
            <a:grpSpLocks/>
          </p:cNvGrpSpPr>
          <p:nvPr/>
        </p:nvGrpSpPr>
        <p:grpSpPr bwMode="auto">
          <a:xfrm>
            <a:off x="4293866" y="5591448"/>
            <a:ext cx="1368425" cy="336550"/>
            <a:chOff x="1746" y="3203"/>
            <a:chExt cx="862" cy="212"/>
          </a:xfrm>
        </p:grpSpPr>
        <p:sp>
          <p:nvSpPr>
            <p:cNvPr id="44" name="Freeform 11"/>
            <p:cNvSpPr>
              <a:spLocks/>
            </p:cNvSpPr>
            <p:nvPr/>
          </p:nvSpPr>
          <p:spPr bwMode="auto">
            <a:xfrm>
              <a:off x="1746" y="3203"/>
              <a:ext cx="862" cy="197"/>
            </a:xfrm>
            <a:custGeom>
              <a:avLst/>
              <a:gdLst>
                <a:gd name="T0" fmla="*/ 0 w 732"/>
                <a:gd name="T1" fmla="*/ 0 h 150"/>
                <a:gd name="T2" fmla="*/ 6125 w 732"/>
                <a:gd name="T3" fmla="*/ 0 h 150"/>
                <a:gd name="T4" fmla="*/ 6125 w 732"/>
                <a:gd name="T5" fmla="*/ 3450 h 150"/>
                <a:gd name="T6" fmla="*/ 3930 w 732"/>
                <a:gd name="T7" fmla="*/ 3450 h 150"/>
                <a:gd name="T8" fmla="*/ 3930 w 732"/>
                <a:gd name="T9" fmla="*/ 5197 h 150"/>
                <a:gd name="T10" fmla="*/ 0 w 732"/>
                <a:gd name="T11" fmla="*/ 5197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FF0000">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5" name="Text Box 49"/>
            <p:cNvSpPr txBox="1">
              <a:spLocks noChangeArrowheads="1"/>
            </p:cNvSpPr>
            <p:nvPr/>
          </p:nvSpPr>
          <p:spPr bwMode="auto">
            <a:xfrm>
              <a:off x="1973" y="3203"/>
              <a:ext cx="261" cy="212"/>
            </a:xfrm>
            <a:prstGeom prst="rect">
              <a:avLst/>
            </a:prstGeom>
            <a:solidFill>
              <a:srgbClr val="FF0000">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5</a:t>
              </a:r>
            </a:p>
          </p:txBody>
        </p:sp>
      </p:grpSp>
      <p:cxnSp>
        <p:nvCxnSpPr>
          <p:cNvPr id="46" name="AutoShape 69"/>
          <p:cNvCxnSpPr>
            <a:cxnSpLocks noChangeShapeType="1"/>
          </p:cNvCxnSpPr>
          <p:nvPr/>
        </p:nvCxnSpPr>
        <p:spPr bwMode="auto">
          <a:xfrm>
            <a:off x="2123728" y="5017567"/>
            <a:ext cx="1588" cy="1292225"/>
          </a:xfrm>
          <a:prstGeom prst="curvedConnector3">
            <a:avLst>
              <a:gd name="adj1" fmla="val -20400000"/>
            </a:avLst>
          </a:prstGeom>
          <a:noFill/>
          <a:ln w="9525">
            <a:solidFill>
              <a:schemeClr val="accent2"/>
            </a:solidFill>
            <a:round/>
            <a:headEnd/>
            <a:tailEnd type="triangle" w="med" len="med"/>
          </a:ln>
          <a:effectLst/>
        </p:spPr>
      </p:cxnSp>
      <p:cxnSp>
        <p:nvCxnSpPr>
          <p:cNvPr id="47" name="AutoShape 70"/>
          <p:cNvCxnSpPr>
            <a:cxnSpLocks noChangeShapeType="1"/>
          </p:cNvCxnSpPr>
          <p:nvPr/>
        </p:nvCxnSpPr>
        <p:spPr bwMode="auto">
          <a:xfrm rot="16200000">
            <a:off x="3404866" y="4013473"/>
            <a:ext cx="174625" cy="1603375"/>
          </a:xfrm>
          <a:prstGeom prst="curvedConnector4">
            <a:avLst>
              <a:gd name="adj1" fmla="val 147269"/>
              <a:gd name="adj2" fmla="val 73759"/>
            </a:avLst>
          </a:prstGeom>
          <a:noFill/>
          <a:ln w="9525">
            <a:solidFill>
              <a:schemeClr val="accent2"/>
            </a:solidFill>
            <a:round/>
            <a:headEnd/>
            <a:tailEnd type="triangle" w="med" len="med"/>
          </a:ln>
          <a:effectLst/>
        </p:spPr>
      </p:cxnSp>
      <p:cxnSp>
        <p:nvCxnSpPr>
          <p:cNvPr id="48" name="AutoShape 73"/>
          <p:cNvCxnSpPr>
            <a:cxnSpLocks noChangeShapeType="1"/>
          </p:cNvCxnSpPr>
          <p:nvPr/>
        </p:nvCxnSpPr>
        <p:spPr bwMode="auto">
          <a:xfrm rot="5400000" flipV="1">
            <a:off x="3464397" y="4761979"/>
            <a:ext cx="65088" cy="1593850"/>
          </a:xfrm>
          <a:prstGeom prst="curvedConnector4">
            <a:avLst>
              <a:gd name="adj1" fmla="val -212199"/>
              <a:gd name="adj2" fmla="val 76292"/>
            </a:avLst>
          </a:prstGeom>
          <a:noFill/>
          <a:ln w="9525">
            <a:solidFill>
              <a:schemeClr val="accent2"/>
            </a:solidFill>
            <a:round/>
            <a:headEnd/>
            <a:tailEnd type="triangle" w="med" len="med"/>
          </a:ln>
          <a:effectLst/>
        </p:spPr>
      </p:cxnSp>
      <p:sp>
        <p:nvSpPr>
          <p:cNvPr id="51" name="コンテンツ プレースホルダ 2"/>
          <p:cNvSpPr>
            <a:spLocks noGrp="1"/>
          </p:cNvSpPr>
          <p:nvPr>
            <p:ph idx="1"/>
          </p:nvPr>
        </p:nvSpPr>
        <p:spPr>
          <a:xfrm>
            <a:off x="457200" y="1196851"/>
            <a:ext cx="8229600" cy="2304157"/>
          </a:xfrm>
        </p:spPr>
        <p:txBody>
          <a:bodyPr/>
          <a:lstStyle/>
          <a:p>
            <a:r>
              <a:rPr lang="ja-JP" altLang="en-US" dirty="0" smtClean="0"/>
              <a:t>ソ</a:t>
            </a:r>
            <a:r>
              <a:rPr lang="ja-JP" altLang="en-US" dirty="0" smtClean="0">
                <a:latin typeface="+mn-ea"/>
              </a:rPr>
              <a:t>ースコード中に存在する一致または類似  したコード片</a:t>
            </a:r>
            <a:endParaRPr lang="en-US" altLang="ja-JP" dirty="0" smtClean="0"/>
          </a:p>
          <a:p>
            <a:pPr lvl="1"/>
            <a:r>
              <a:rPr lang="ja-JP" altLang="en-US" dirty="0" smtClean="0"/>
              <a:t>コ</a:t>
            </a:r>
            <a:r>
              <a:rPr lang="ja-JP" altLang="en-US" dirty="0" smtClean="0">
                <a:latin typeface="+mn-ea"/>
              </a:rPr>
              <a:t>ピーアンドペーストなどの理由により生成</a:t>
            </a:r>
            <a:endParaRPr lang="ja-JP" altLang="en-US" sz="2400" dirty="0" smtClean="0"/>
          </a:p>
          <a:p>
            <a:r>
              <a:rPr kumimoji="1" lang="ja-JP" altLang="en-US" dirty="0" smtClean="0"/>
              <a:t>コードクローンに修正漏れがあると</a:t>
            </a:r>
            <a:r>
              <a:rPr lang="ja-JP" altLang="en-US" dirty="0" smtClean="0"/>
              <a:t>欠陥</a:t>
            </a:r>
            <a:r>
              <a:rPr kumimoji="1" lang="ja-JP" altLang="en-US" dirty="0" smtClean="0"/>
              <a:t>の  要因となる</a:t>
            </a:r>
            <a:endParaRPr kumimoji="1" lang="en-US" altLang="ja-JP" dirty="0" smtClean="0"/>
          </a:p>
          <a:p>
            <a:pPr lvl="1"/>
            <a:r>
              <a:rPr lang="ja-JP" altLang="en-US" dirty="0" smtClean="0"/>
              <a:t>リファクタリング等を用いて除去する必要がある</a:t>
            </a:r>
            <a:endParaRPr kumimoji="1" lang="ja-JP" altLang="en-US" dirty="0"/>
          </a:p>
        </p:txBody>
      </p:sp>
      <p:sp>
        <p:nvSpPr>
          <p:cNvPr id="56" name="爆発 1 55"/>
          <p:cNvSpPr/>
          <p:nvPr/>
        </p:nvSpPr>
        <p:spPr>
          <a:xfrm>
            <a:off x="2051720" y="4862503"/>
            <a:ext cx="288032" cy="288032"/>
          </a:xfrm>
          <a:prstGeom prst="irregularSeal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爆発 1 57"/>
          <p:cNvSpPr/>
          <p:nvPr/>
        </p:nvSpPr>
        <p:spPr>
          <a:xfrm>
            <a:off x="2051720" y="6169695"/>
            <a:ext cx="288032" cy="288032"/>
          </a:xfrm>
          <a:prstGeom prst="irregularSeal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爆発 1 58"/>
          <p:cNvSpPr/>
          <p:nvPr/>
        </p:nvSpPr>
        <p:spPr>
          <a:xfrm>
            <a:off x="4211960" y="4698167"/>
            <a:ext cx="288032" cy="288032"/>
          </a:xfrm>
          <a:prstGeom prst="irregularSeal1">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1403648" y="4729535"/>
            <a:ext cx="792088" cy="288032"/>
          </a:xfrm>
          <a:prstGeom prst="roundRect">
            <a:avLst/>
          </a:prstGeom>
          <a:solidFill>
            <a:srgbClr val="FFCCCC"/>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欠陥</a:t>
            </a:r>
            <a:endParaRPr kumimoji="1" lang="ja-JP" altLang="en-US" dirty="0">
              <a:solidFill>
                <a:schemeClr val="tx1"/>
              </a:solidFill>
            </a:endParaRPr>
          </a:p>
        </p:txBody>
      </p:sp>
      <p:grpSp>
        <p:nvGrpSpPr>
          <p:cNvPr id="27" name="Group 50"/>
          <p:cNvGrpSpPr>
            <a:grpSpLocks/>
          </p:cNvGrpSpPr>
          <p:nvPr/>
        </p:nvGrpSpPr>
        <p:grpSpPr bwMode="auto">
          <a:xfrm>
            <a:off x="2122166" y="4902473"/>
            <a:ext cx="1368425" cy="336550"/>
            <a:chOff x="385" y="2659"/>
            <a:chExt cx="862" cy="225"/>
          </a:xfrm>
        </p:grpSpPr>
        <p:sp>
          <p:nvSpPr>
            <p:cNvPr id="32" name="Freeform 11"/>
            <p:cNvSpPr>
              <a:spLocks/>
            </p:cNvSpPr>
            <p:nvPr/>
          </p:nvSpPr>
          <p:spPr bwMode="auto">
            <a:xfrm>
              <a:off x="385" y="2659"/>
              <a:ext cx="862" cy="197"/>
            </a:xfrm>
            <a:custGeom>
              <a:avLst/>
              <a:gdLst>
                <a:gd name="T0" fmla="*/ 0 w 732"/>
                <a:gd name="T1" fmla="*/ 0 h 150"/>
                <a:gd name="T2" fmla="*/ 6125 w 732"/>
                <a:gd name="T3" fmla="*/ 0 h 150"/>
                <a:gd name="T4" fmla="*/ 6125 w 732"/>
                <a:gd name="T5" fmla="*/ 3450 h 150"/>
                <a:gd name="T6" fmla="*/ 3930 w 732"/>
                <a:gd name="T7" fmla="*/ 3450 h 150"/>
                <a:gd name="T8" fmla="*/ 3930 w 732"/>
                <a:gd name="T9" fmla="*/ 5197 h 150"/>
                <a:gd name="T10" fmla="*/ 0 w 732"/>
                <a:gd name="T11" fmla="*/ 5197 h 150"/>
                <a:gd name="T12" fmla="*/ 0 w 732"/>
                <a:gd name="T13" fmla="*/ 0 h 150"/>
                <a:gd name="T14" fmla="*/ 0 60000 65536"/>
                <a:gd name="T15" fmla="*/ 0 60000 65536"/>
                <a:gd name="T16" fmla="*/ 0 60000 65536"/>
                <a:gd name="T17" fmla="*/ 0 60000 65536"/>
                <a:gd name="T18" fmla="*/ 0 60000 65536"/>
                <a:gd name="T19" fmla="*/ 0 60000 65536"/>
                <a:gd name="T20" fmla="*/ 0 60000 65536"/>
                <a:gd name="T21" fmla="*/ 0 w 732"/>
                <a:gd name="T22" fmla="*/ 0 h 150"/>
                <a:gd name="T23" fmla="*/ 732 w 732"/>
                <a:gd name="T24" fmla="*/ 150 h 15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50">
                  <a:moveTo>
                    <a:pt x="0" y="0"/>
                  </a:moveTo>
                  <a:lnTo>
                    <a:pt x="732" y="0"/>
                  </a:lnTo>
                  <a:lnTo>
                    <a:pt x="732" y="100"/>
                  </a:lnTo>
                  <a:lnTo>
                    <a:pt x="470" y="100"/>
                  </a:lnTo>
                  <a:lnTo>
                    <a:pt x="470" y="150"/>
                  </a:lnTo>
                  <a:lnTo>
                    <a:pt x="0" y="150"/>
                  </a:lnTo>
                  <a:lnTo>
                    <a:pt x="0" y="0"/>
                  </a:lnTo>
                  <a:close/>
                </a:path>
              </a:pathLst>
            </a:custGeom>
            <a:solidFill>
              <a:srgbClr val="0000FF">
                <a:alpha val="20000"/>
              </a:srgb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3" name="Text Box 45"/>
            <p:cNvSpPr txBox="1">
              <a:spLocks noChangeArrowheads="1"/>
            </p:cNvSpPr>
            <p:nvPr/>
          </p:nvSpPr>
          <p:spPr bwMode="auto">
            <a:xfrm>
              <a:off x="612" y="2659"/>
              <a:ext cx="261" cy="225"/>
            </a:xfrm>
            <a:prstGeom prst="rect">
              <a:avLst/>
            </a:prstGeom>
            <a:solidFill>
              <a:srgbClr val="0000FF">
                <a:alpha val="20000"/>
              </a:srgbClr>
            </a:solidFill>
            <a:ln w="9525">
              <a:noFill/>
              <a:miter lim="800000"/>
              <a:headEnd/>
              <a:tailEnd/>
            </a:ln>
          </p:spPr>
          <p:txBody>
            <a:bodyPr wrap="none">
              <a:spAutoFit/>
            </a:bodyPr>
            <a:lstStyle/>
            <a:p>
              <a:r>
                <a:rPr lang="en-US" altLang="ja-JP" sz="1600" b="1">
                  <a:latin typeface="Arial" charset="0"/>
                </a:rPr>
                <a:t>C</a:t>
              </a:r>
              <a:r>
                <a:rPr lang="en-US" altLang="ja-JP" sz="1200" b="1">
                  <a:latin typeface="Arial" charset="0"/>
                </a:rPr>
                <a:t>1</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8" grpId="0" animBg="1"/>
      <p:bldP spid="59" grpId="0" animBg="1"/>
      <p:bldP spid="5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欠陥管理</a:t>
            </a:r>
            <a:r>
              <a:rPr kumimoji="1" lang="ja-JP" altLang="en-US" dirty="0" smtClean="0"/>
              <a:t>システム</a:t>
            </a:r>
            <a:endParaRPr kumimoji="1" lang="ja-JP" altLang="en-US" dirty="0"/>
          </a:p>
        </p:txBody>
      </p:sp>
      <p:sp>
        <p:nvSpPr>
          <p:cNvPr id="3" name="コンテンツ プレースホルダ 2"/>
          <p:cNvSpPr>
            <a:spLocks noGrp="1"/>
          </p:cNvSpPr>
          <p:nvPr>
            <p:ph idx="1"/>
          </p:nvPr>
        </p:nvSpPr>
        <p:spPr>
          <a:xfrm>
            <a:off x="457200" y="1412875"/>
            <a:ext cx="8363272" cy="3888333"/>
          </a:xfrm>
        </p:spPr>
        <p:txBody>
          <a:bodyPr/>
          <a:lstStyle/>
          <a:p>
            <a:r>
              <a:rPr kumimoji="1" lang="ja-JP" altLang="en-US" dirty="0" smtClean="0"/>
              <a:t>欠陥に関する内容・発見日時・修正履歴などの情報を一元管理</a:t>
            </a:r>
            <a:endParaRPr kumimoji="1" lang="en-US" altLang="ja-JP" dirty="0" smtClean="0"/>
          </a:p>
          <a:p>
            <a:r>
              <a:rPr lang="ja-JP" altLang="en-US" dirty="0" smtClean="0"/>
              <a:t>多くの欠陥管理システムは</a:t>
            </a:r>
            <a:r>
              <a:rPr lang="en-US" altLang="ja-JP" dirty="0" smtClean="0"/>
              <a:t>Web</a:t>
            </a:r>
            <a:r>
              <a:rPr lang="ja-JP" altLang="en-US" dirty="0" smtClean="0"/>
              <a:t>サーバ上で 動作</a:t>
            </a:r>
            <a:endParaRPr lang="en-US" altLang="ja-JP" dirty="0" smtClean="0"/>
          </a:p>
          <a:p>
            <a:r>
              <a:rPr lang="ja-JP" altLang="en-US" dirty="0" smtClean="0"/>
              <a:t>オープンソースソフトウェアの有名な欠陥管理システムとして</a:t>
            </a:r>
            <a:r>
              <a:rPr lang="en-US" altLang="ja-JP" dirty="0" smtClean="0"/>
              <a:t>BugZilla</a:t>
            </a:r>
            <a:r>
              <a:rPr lang="ja-JP" altLang="en-US" dirty="0" smtClean="0"/>
              <a:t>が代表的</a:t>
            </a:r>
            <a:r>
              <a:rPr lang="en-US" altLang="ja-JP" dirty="0" smtClean="0"/>
              <a:t>	</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22</a:t>
            </a:fld>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a:t>
            </a:r>
            <a:r>
              <a:rPr kumimoji="1" lang="en-US" altLang="ja-JP" dirty="0" smtClean="0"/>
              <a:t>						</a:t>
            </a:r>
            <a:endParaRPr kumimoji="1" lang="ja-JP" altLang="en-US" dirty="0"/>
          </a:p>
        </p:txBody>
      </p:sp>
      <p:sp>
        <p:nvSpPr>
          <p:cNvPr id="3" name="コンテンツ プレースホルダ 2"/>
          <p:cNvSpPr>
            <a:spLocks noGrp="1"/>
          </p:cNvSpPr>
          <p:nvPr>
            <p:ph idx="1"/>
          </p:nvPr>
        </p:nvSpPr>
        <p:spPr>
          <a:xfrm>
            <a:off x="323528" y="1196753"/>
            <a:ext cx="8280920" cy="576064"/>
          </a:xfrm>
        </p:spPr>
        <p:txBody>
          <a:bodyPr/>
          <a:lstStyle/>
          <a:p>
            <a:pPr>
              <a:buNone/>
            </a:pPr>
            <a:r>
              <a:rPr lang="ja-JP" altLang="en-US" sz="2800" dirty="0" smtClean="0"/>
              <a:t>コードクローンと欠陥修正の関連を調査</a:t>
            </a:r>
            <a:r>
              <a:rPr lang="en-US" altLang="ja-JP" sz="1800" dirty="0" smtClean="0"/>
              <a:t>[Rahman2010]</a:t>
            </a:r>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23</a:t>
            </a:fld>
            <a:endParaRPr kumimoji="1" lang="ja-JP" altLang="en-US"/>
          </a:p>
        </p:txBody>
      </p:sp>
      <p:sp>
        <p:nvSpPr>
          <p:cNvPr id="6" name="テキスト ボックス 5"/>
          <p:cNvSpPr txBox="1"/>
          <p:nvPr/>
        </p:nvSpPr>
        <p:spPr>
          <a:xfrm>
            <a:off x="9072" y="6568777"/>
            <a:ext cx="8752092" cy="276999"/>
          </a:xfrm>
          <a:prstGeom prst="rect">
            <a:avLst/>
          </a:prstGeom>
          <a:solidFill>
            <a:srgbClr val="FFFFCC"/>
          </a:solidFill>
          <a:ln>
            <a:solidFill>
              <a:schemeClr val="tx1"/>
            </a:solidFill>
          </a:ln>
        </p:spPr>
        <p:txBody>
          <a:bodyPr wrap="square" rtlCol="0">
            <a:spAutoFit/>
          </a:bodyPr>
          <a:lstStyle/>
          <a:p>
            <a:r>
              <a:rPr lang="en-US" altLang="ja-JP" sz="1200" dirty="0" smtClean="0"/>
              <a:t>[Rahman2010]</a:t>
            </a:r>
            <a:r>
              <a:rPr lang="ja-JP" altLang="en-US" sz="1200" dirty="0" smtClean="0"/>
              <a:t> </a:t>
            </a:r>
            <a:r>
              <a:rPr lang="en-US" altLang="ja-JP" sz="1200" dirty="0" smtClean="0"/>
              <a:t>F. </a:t>
            </a:r>
            <a:r>
              <a:rPr lang="en-US" altLang="ja-JP" sz="1200" dirty="0" err="1" smtClean="0"/>
              <a:t>Rahman</a:t>
            </a:r>
            <a:r>
              <a:rPr lang="en-US" altLang="ja-JP" sz="1200" dirty="0" smtClean="0"/>
              <a:t>, C. Bird, P. </a:t>
            </a:r>
            <a:r>
              <a:rPr lang="en-US" altLang="ja-JP" sz="1200" dirty="0" err="1" smtClean="0"/>
              <a:t>Devanbu</a:t>
            </a:r>
            <a:r>
              <a:rPr lang="en-US" altLang="ja-JP" sz="1200" dirty="0" smtClean="0"/>
              <a:t>, </a:t>
            </a:r>
            <a:r>
              <a:rPr lang="en-US" altLang="ja-JP" sz="1200" b="1" dirty="0" smtClean="0"/>
              <a:t>“</a:t>
            </a:r>
            <a:r>
              <a:rPr lang="en-US" altLang="ja-JP" sz="1200" b="1" dirty="0" err="1" smtClean="0"/>
              <a:t>Clones:What</a:t>
            </a:r>
            <a:r>
              <a:rPr lang="ja-JP" altLang="en-US" sz="1200" b="1" dirty="0" smtClean="0"/>
              <a:t> </a:t>
            </a:r>
            <a:r>
              <a:rPr lang="en-US" altLang="ja-JP" sz="1200" b="1" dirty="0" smtClean="0"/>
              <a:t>is that Smell?“, </a:t>
            </a:r>
            <a:r>
              <a:rPr lang="en-US" altLang="ja-JP" sz="1200" dirty="0" smtClean="0"/>
              <a:t>MSR2010</a:t>
            </a:r>
          </a:p>
        </p:txBody>
      </p:sp>
      <p:sp>
        <p:nvSpPr>
          <p:cNvPr id="8" name="コンテンツ プレースホルダ 2"/>
          <p:cNvSpPr txBox="1">
            <a:spLocks/>
          </p:cNvSpPr>
          <p:nvPr/>
        </p:nvSpPr>
        <p:spPr bwMode="auto">
          <a:xfrm>
            <a:off x="3860304" y="1772816"/>
            <a:ext cx="6472336" cy="25201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4572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１．過去のソースコードのスナップショットを取得</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4572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２．コードクローン検出</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4572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・コードクローン検出ツール</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DECKARD</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を使用</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4572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３．欠陥コード</a:t>
            </a: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(Buggy Code)</a:t>
            </a: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の位置を特定</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4572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　・欠陥管理システムと版管理システムから抽出</a:t>
            </a:r>
            <a:endParaRPr lang="en-US" altLang="ja-JP" sz="2000" kern="0" dirty="0" smtClean="0"/>
          </a:p>
          <a:p>
            <a:pPr marL="514350" marR="0" lvl="0" indent="-457200" algn="l" defTabSz="914400" rtl="0" eaLnBrk="1" fontAlgn="base" latinLnBrk="0" hangingPunct="1">
              <a:lnSpc>
                <a:spcPct val="100000"/>
              </a:lnSpc>
              <a:spcBef>
                <a:spcPct val="20000"/>
              </a:spcBef>
              <a:spcAft>
                <a:spcPct val="0"/>
              </a:spcAft>
              <a:buClrTx/>
              <a:buSzTx/>
              <a:buFontTx/>
              <a:buNone/>
              <a:tabLst/>
              <a:defRPr/>
            </a:pPr>
            <a:r>
              <a:rPr kumimoji="1" lang="ja-JP" altLang="en-US" sz="2000" b="0" i="0" u="none" strike="noStrike" kern="0" cap="none" spc="0" normalizeH="0" baseline="0" noProof="0" dirty="0" smtClean="0">
                <a:ln>
                  <a:noFill/>
                </a:ln>
                <a:solidFill>
                  <a:schemeClr val="tx1"/>
                </a:solidFill>
                <a:effectLst/>
                <a:uLnTx/>
                <a:uFillTx/>
                <a:latin typeface="+mn-lt"/>
                <a:ea typeface="+mn-ea"/>
                <a:cs typeface="+mn-cs"/>
              </a:rPr>
              <a:t>４．欠陥コード内のコードクローンの割合を算出</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9" name="コンテンツ プレースホルダ 2"/>
          <p:cNvSpPr txBox="1">
            <a:spLocks/>
          </p:cNvSpPr>
          <p:nvPr/>
        </p:nvSpPr>
        <p:spPr bwMode="auto">
          <a:xfrm>
            <a:off x="3923928" y="5517232"/>
            <a:ext cx="4680520" cy="1008112"/>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2400" dirty="0" smtClean="0"/>
              <a:t>多くのコードクローンは欠陥コードに関連していない結果を報告</a:t>
            </a:r>
          </a:p>
        </p:txBody>
      </p:sp>
      <p:grpSp>
        <p:nvGrpSpPr>
          <p:cNvPr id="10" name="グループ化 9"/>
          <p:cNvGrpSpPr/>
          <p:nvPr/>
        </p:nvGrpSpPr>
        <p:grpSpPr>
          <a:xfrm>
            <a:off x="1425343" y="4077072"/>
            <a:ext cx="1215405" cy="2016224"/>
            <a:chOff x="6317710" y="3263310"/>
            <a:chExt cx="1215405" cy="2403597"/>
          </a:xfrm>
        </p:grpSpPr>
        <p:sp>
          <p:nvSpPr>
            <p:cNvPr id="11" name="AutoShape 91"/>
            <p:cNvSpPr>
              <a:spLocks noChangeArrowheads="1"/>
            </p:cNvSpPr>
            <p:nvPr/>
          </p:nvSpPr>
          <p:spPr bwMode="auto">
            <a:xfrm rot="10800000" flipH="1">
              <a:off x="6317710" y="3340114"/>
              <a:ext cx="1152525" cy="2326793"/>
            </a:xfrm>
            <a:prstGeom prst="foldedCorner">
              <a:avLst>
                <a:gd name="adj" fmla="val 13227"/>
              </a:avLst>
            </a:prstGeom>
            <a:solidFill>
              <a:schemeClr val="bg1"/>
            </a:solidFill>
            <a:ln w="15875">
              <a:solidFill>
                <a:schemeClr val="tx1">
                  <a:lumMod val="65000"/>
                  <a:lumOff val="35000"/>
                </a:schemeClr>
              </a:solidFill>
              <a:round/>
              <a:headEnd/>
              <a:tailEnd/>
            </a:ln>
            <a:effectLst/>
          </p:spPr>
          <p:txBody>
            <a:bodyPr wrap="none" anchor="ctr"/>
            <a:lstStyle/>
            <a:p>
              <a:endParaRPr lang="ja-JP" altLang="en-US"/>
            </a:p>
          </p:txBody>
        </p:sp>
        <p:sp>
          <p:nvSpPr>
            <p:cNvPr id="12" name="AutoShape 91"/>
            <p:cNvSpPr>
              <a:spLocks noChangeArrowheads="1"/>
            </p:cNvSpPr>
            <p:nvPr/>
          </p:nvSpPr>
          <p:spPr bwMode="auto">
            <a:xfrm rot="10800000" flipH="1">
              <a:off x="6380590" y="3263310"/>
              <a:ext cx="1152525" cy="2326793"/>
            </a:xfrm>
            <a:prstGeom prst="foldedCorner">
              <a:avLst>
                <a:gd name="adj" fmla="val 13227"/>
              </a:avLst>
            </a:prstGeom>
            <a:solidFill>
              <a:schemeClr val="bg1"/>
            </a:solidFill>
            <a:ln w="15875">
              <a:solidFill>
                <a:schemeClr val="tx1"/>
              </a:solidFill>
              <a:round/>
              <a:headEnd/>
              <a:tailEnd/>
            </a:ln>
            <a:effectLst/>
          </p:spPr>
          <p:txBody>
            <a:bodyPr wrap="none" anchor="ctr"/>
            <a:lstStyle/>
            <a:p>
              <a:endParaRPr lang="ja-JP" altLang="en-US"/>
            </a:p>
          </p:txBody>
        </p:sp>
      </p:grpSp>
      <p:sp>
        <p:nvSpPr>
          <p:cNvPr id="28" name="フローチャート : 磁気ディスク 27"/>
          <p:cNvSpPr/>
          <p:nvPr/>
        </p:nvSpPr>
        <p:spPr>
          <a:xfrm>
            <a:off x="611560" y="2060848"/>
            <a:ext cx="864096" cy="79208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ローチャート : 磁気ディスク 28"/>
          <p:cNvSpPr/>
          <p:nvPr/>
        </p:nvSpPr>
        <p:spPr>
          <a:xfrm>
            <a:off x="2555776" y="2060848"/>
            <a:ext cx="864096" cy="79208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コンテンツ プレースホルダ 2"/>
          <p:cNvSpPr txBox="1">
            <a:spLocks/>
          </p:cNvSpPr>
          <p:nvPr/>
        </p:nvSpPr>
        <p:spPr bwMode="auto">
          <a:xfrm>
            <a:off x="1979712" y="2852936"/>
            <a:ext cx="1999456" cy="431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457200" algn="l" defTabSz="914400" rtl="0" eaLnBrk="1" fontAlgn="base" latinLnBrk="0" hangingPunct="1">
              <a:lnSpc>
                <a:spcPct val="100000"/>
              </a:lnSpc>
              <a:spcBef>
                <a:spcPct val="20000"/>
              </a:spcBef>
              <a:spcAft>
                <a:spcPct val="0"/>
              </a:spcAft>
              <a:buClrTx/>
              <a:buSzTx/>
              <a:buFontTx/>
              <a:buNone/>
              <a:tabLst/>
              <a:defRPr/>
            </a:pPr>
            <a:r>
              <a:rPr lang="ja-JP" altLang="en-US" sz="2000" kern="0" noProof="0" dirty="0" smtClean="0"/>
              <a:t>版管理システム</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2" name="コンテンツ プレースホルダ 2"/>
          <p:cNvSpPr txBox="1">
            <a:spLocks/>
          </p:cNvSpPr>
          <p:nvPr/>
        </p:nvSpPr>
        <p:spPr bwMode="auto">
          <a:xfrm>
            <a:off x="-144810" y="2852936"/>
            <a:ext cx="2232248" cy="431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457200" algn="l" defTabSz="914400" rtl="0" eaLnBrk="1" fontAlgn="base" latinLnBrk="0" hangingPunct="1">
              <a:lnSpc>
                <a:spcPct val="100000"/>
              </a:lnSpc>
              <a:spcBef>
                <a:spcPct val="20000"/>
              </a:spcBef>
              <a:spcAft>
                <a:spcPct val="0"/>
              </a:spcAft>
              <a:buClrTx/>
              <a:buSzTx/>
              <a:buFontTx/>
              <a:buNone/>
              <a:tabLst/>
              <a:defRPr/>
            </a:pPr>
            <a:r>
              <a:rPr lang="ja-JP" altLang="en-US" sz="2000" kern="0" dirty="0" smtClean="0"/>
              <a:t>欠陥</a:t>
            </a:r>
            <a:r>
              <a:rPr lang="ja-JP" altLang="en-US" sz="2000" kern="0" noProof="0" dirty="0" smtClean="0"/>
              <a:t>管理システム</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3" name="コンテンツ プレースホルダ 2"/>
          <p:cNvSpPr txBox="1">
            <a:spLocks/>
          </p:cNvSpPr>
          <p:nvPr/>
        </p:nvSpPr>
        <p:spPr bwMode="auto">
          <a:xfrm>
            <a:off x="1115616" y="6139645"/>
            <a:ext cx="1944216" cy="431949"/>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p>
            <a:pPr marL="514350" marR="0" lvl="0" indent="-457200" algn="ctr" defTabSz="914400" rtl="0" eaLnBrk="1" fontAlgn="base" latinLnBrk="0" hangingPunct="1">
              <a:lnSpc>
                <a:spcPct val="100000"/>
              </a:lnSpc>
              <a:spcBef>
                <a:spcPct val="20000"/>
              </a:spcBef>
              <a:spcAft>
                <a:spcPct val="0"/>
              </a:spcAft>
              <a:buClrTx/>
              <a:buSzTx/>
              <a:buFontTx/>
              <a:buNone/>
              <a:tabLst/>
              <a:defRPr/>
            </a:pPr>
            <a:r>
              <a:rPr lang="ja-JP" altLang="en-US" sz="2000" kern="0" dirty="0" smtClean="0"/>
              <a:t>スナップショット</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cxnSp>
        <p:nvCxnSpPr>
          <p:cNvPr id="35" name="直線矢印コネクタ 34"/>
          <p:cNvCxnSpPr>
            <a:stCxn id="31" idx="2"/>
          </p:cNvCxnSpPr>
          <p:nvPr/>
        </p:nvCxnSpPr>
        <p:spPr>
          <a:xfrm rot="5400000">
            <a:off x="2263502" y="3217119"/>
            <a:ext cx="648173" cy="783704"/>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rot="16200000" flipH="1">
            <a:off x="1147862" y="3217219"/>
            <a:ext cx="648173" cy="783704"/>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8" name="左中かっこ 37"/>
          <p:cNvSpPr/>
          <p:nvPr/>
        </p:nvSpPr>
        <p:spPr>
          <a:xfrm flipH="1">
            <a:off x="2720284" y="5051813"/>
            <a:ext cx="360040" cy="864096"/>
          </a:xfrm>
          <a:prstGeom prst="leftBrac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9" name="コンテンツ プレースホルダ 2"/>
          <p:cNvSpPr txBox="1">
            <a:spLocks/>
          </p:cNvSpPr>
          <p:nvPr/>
        </p:nvSpPr>
        <p:spPr bwMode="auto">
          <a:xfrm>
            <a:off x="2987824" y="4869160"/>
            <a:ext cx="3672408" cy="504056"/>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2400" dirty="0" smtClean="0"/>
              <a:t>クローンを含む割合を算出</a:t>
            </a:r>
          </a:p>
        </p:txBody>
      </p:sp>
      <p:grpSp>
        <p:nvGrpSpPr>
          <p:cNvPr id="40" name="グループ化 39"/>
          <p:cNvGrpSpPr/>
          <p:nvPr/>
        </p:nvGrpSpPr>
        <p:grpSpPr>
          <a:xfrm>
            <a:off x="1547664" y="4221088"/>
            <a:ext cx="1071570" cy="360039"/>
            <a:chOff x="7685552" y="4780373"/>
            <a:chExt cx="1071570" cy="338559"/>
          </a:xfrm>
        </p:grpSpPr>
        <p:sp>
          <p:nvSpPr>
            <p:cNvPr id="41" name="Freeform 13"/>
            <p:cNvSpPr>
              <a:spLocks/>
            </p:cNvSpPr>
            <p:nvPr/>
          </p:nvSpPr>
          <p:spPr bwMode="auto">
            <a:xfrm>
              <a:off x="7685552" y="4780373"/>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CE5C2"/>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2" name="Text Box 47"/>
            <p:cNvSpPr txBox="1">
              <a:spLocks noChangeArrowheads="1"/>
            </p:cNvSpPr>
            <p:nvPr/>
          </p:nvSpPr>
          <p:spPr bwMode="auto">
            <a:xfrm>
              <a:off x="8036773" y="4780378"/>
              <a:ext cx="417102" cy="338554"/>
            </a:xfrm>
            <a:prstGeom prst="rect">
              <a:avLst/>
            </a:prstGeom>
            <a:noFill/>
            <a:ln w="9525">
              <a:noFill/>
              <a:miter lim="800000"/>
              <a:headEnd/>
              <a:tailEnd/>
            </a:ln>
          </p:spPr>
          <p:txBody>
            <a:bodyPr wrap="none">
              <a:spAutoFit/>
            </a:bodyPr>
            <a:lstStyle/>
            <a:p>
              <a:r>
                <a:rPr lang="en-US" altLang="ja-JP" sz="1600" b="1" dirty="0" smtClean="0">
                  <a:latin typeface="Arial" charset="0"/>
                </a:rPr>
                <a:t>B</a:t>
              </a:r>
              <a:r>
                <a:rPr lang="en-US" altLang="ja-JP" sz="1200" b="1" dirty="0" smtClean="0">
                  <a:latin typeface="Arial" charset="0"/>
                </a:rPr>
                <a:t>1</a:t>
              </a:r>
              <a:endParaRPr lang="en-US" altLang="ja-JP" sz="1200" b="1" dirty="0">
                <a:latin typeface="Arial" charset="0"/>
              </a:endParaRPr>
            </a:p>
          </p:txBody>
        </p:sp>
      </p:grpSp>
      <p:grpSp>
        <p:nvGrpSpPr>
          <p:cNvPr id="24" name="グループ化 23"/>
          <p:cNvGrpSpPr/>
          <p:nvPr/>
        </p:nvGrpSpPr>
        <p:grpSpPr>
          <a:xfrm>
            <a:off x="1577193" y="4648864"/>
            <a:ext cx="1017220" cy="338554"/>
            <a:chOff x="7740352" y="4780374"/>
            <a:chExt cx="1071570" cy="338554"/>
          </a:xfrm>
        </p:grpSpPr>
        <p:sp>
          <p:nvSpPr>
            <p:cNvPr id="25" name="Freeform 13"/>
            <p:cNvSpPr>
              <a:spLocks/>
            </p:cNvSpPr>
            <p:nvPr/>
          </p:nvSpPr>
          <p:spPr bwMode="auto">
            <a:xfrm>
              <a:off x="7740352" y="4797152"/>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6" name="Text Box 47"/>
            <p:cNvSpPr txBox="1">
              <a:spLocks noChangeArrowheads="1"/>
            </p:cNvSpPr>
            <p:nvPr/>
          </p:nvSpPr>
          <p:spPr bwMode="auto">
            <a:xfrm>
              <a:off x="8036773" y="4780374"/>
              <a:ext cx="417102" cy="338554"/>
            </a:xfrm>
            <a:prstGeom prst="rect">
              <a:avLst/>
            </a:prstGeom>
            <a:no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grpSp>
      <p:grpSp>
        <p:nvGrpSpPr>
          <p:cNvPr id="43" name="グループ化 42"/>
          <p:cNvGrpSpPr/>
          <p:nvPr/>
        </p:nvGrpSpPr>
        <p:grpSpPr>
          <a:xfrm>
            <a:off x="1547664" y="4994658"/>
            <a:ext cx="1071570" cy="882609"/>
            <a:chOff x="7533152" y="4802025"/>
            <a:chExt cx="1071570" cy="357274"/>
          </a:xfrm>
        </p:grpSpPr>
        <p:sp>
          <p:nvSpPr>
            <p:cNvPr id="44" name="Freeform 13"/>
            <p:cNvSpPr>
              <a:spLocks/>
            </p:cNvSpPr>
            <p:nvPr/>
          </p:nvSpPr>
          <p:spPr bwMode="auto">
            <a:xfrm>
              <a:off x="7533152" y="4820740"/>
              <a:ext cx="1071570" cy="33855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CE5C2"/>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5" name="Text Box 47"/>
            <p:cNvSpPr txBox="1">
              <a:spLocks noChangeArrowheads="1"/>
            </p:cNvSpPr>
            <p:nvPr/>
          </p:nvSpPr>
          <p:spPr bwMode="auto">
            <a:xfrm>
              <a:off x="7821184" y="4802025"/>
              <a:ext cx="417102" cy="137044"/>
            </a:xfrm>
            <a:prstGeom prst="rect">
              <a:avLst/>
            </a:prstGeom>
            <a:noFill/>
            <a:ln w="9525">
              <a:noFill/>
              <a:miter lim="800000"/>
              <a:headEnd/>
              <a:tailEnd/>
            </a:ln>
          </p:spPr>
          <p:txBody>
            <a:bodyPr wrap="none">
              <a:spAutoFit/>
            </a:bodyPr>
            <a:lstStyle/>
            <a:p>
              <a:r>
                <a:rPr lang="en-US" altLang="ja-JP" sz="1600" b="1" dirty="0" smtClean="0">
                  <a:latin typeface="Arial" charset="0"/>
                </a:rPr>
                <a:t>B</a:t>
              </a:r>
              <a:r>
                <a:rPr lang="en-US" altLang="ja-JP" sz="1200" b="1" dirty="0" smtClean="0">
                  <a:latin typeface="Arial" charset="0"/>
                </a:rPr>
                <a:t>2</a:t>
              </a:r>
              <a:endParaRPr lang="en-US" altLang="ja-JP" sz="1200" b="1" dirty="0">
                <a:latin typeface="Arial" charset="0"/>
              </a:endParaRPr>
            </a:p>
          </p:txBody>
        </p:sp>
      </p:grpSp>
      <p:grpSp>
        <p:nvGrpSpPr>
          <p:cNvPr id="20" name="グループ化 19"/>
          <p:cNvGrpSpPr/>
          <p:nvPr/>
        </p:nvGrpSpPr>
        <p:grpSpPr>
          <a:xfrm>
            <a:off x="1573700" y="5271178"/>
            <a:ext cx="1020713" cy="338554"/>
            <a:chOff x="7780915" y="4780374"/>
            <a:chExt cx="1071570" cy="338554"/>
          </a:xfrm>
        </p:grpSpPr>
        <p:sp>
          <p:nvSpPr>
            <p:cNvPr id="21" name="Freeform 13"/>
            <p:cNvSpPr>
              <a:spLocks/>
            </p:cNvSpPr>
            <p:nvPr/>
          </p:nvSpPr>
          <p:spPr bwMode="auto">
            <a:xfrm>
              <a:off x="7780915" y="4797152"/>
              <a:ext cx="1071570" cy="29167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2" name="Text Box 47"/>
            <p:cNvSpPr txBox="1">
              <a:spLocks noChangeArrowheads="1"/>
            </p:cNvSpPr>
            <p:nvPr/>
          </p:nvSpPr>
          <p:spPr bwMode="auto">
            <a:xfrm>
              <a:off x="8036773" y="4780374"/>
              <a:ext cx="417102" cy="338554"/>
            </a:xfrm>
            <a:prstGeom prst="rect">
              <a:avLst/>
            </a:prstGeom>
            <a:no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8" grpId="0" animBg="1"/>
      <p:bldP spid="3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403648" y="4101068"/>
            <a:ext cx="1584176" cy="1224136"/>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sz="3200" dirty="0" smtClean="0"/>
              <a:t>１．過去のソースコードのスナップショットを取得</a:t>
            </a:r>
            <a:endParaRPr kumimoji="1" lang="ja-JP" altLang="en-US" dirty="0"/>
          </a:p>
        </p:txBody>
      </p:sp>
      <p:sp>
        <p:nvSpPr>
          <p:cNvPr id="3" name="コンテンツ プレースホルダ 2"/>
          <p:cNvSpPr>
            <a:spLocks noGrp="1"/>
          </p:cNvSpPr>
          <p:nvPr>
            <p:ph idx="1"/>
          </p:nvPr>
        </p:nvSpPr>
        <p:spPr>
          <a:xfrm>
            <a:off x="457200" y="1412875"/>
            <a:ext cx="8229600" cy="863997"/>
          </a:xfrm>
        </p:spPr>
        <p:txBody>
          <a:bodyPr/>
          <a:lstStyle/>
          <a:p>
            <a:pPr>
              <a:buNone/>
            </a:pPr>
            <a:r>
              <a:rPr lang="en-US" altLang="ja-JP" sz="2800" dirty="0" smtClean="0"/>
              <a:t>1</a:t>
            </a:r>
            <a:r>
              <a:rPr lang="ja-JP" altLang="en-US" sz="2800" dirty="0" smtClean="0"/>
              <a:t>ケ月おきにリポジトリからスナップショットを取得</a:t>
            </a:r>
            <a:endParaRPr lang="en-US" altLang="ja-JP" sz="18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24</a:t>
            </a:fld>
            <a:endParaRPr kumimoji="1" lang="ja-JP" altLang="en-US"/>
          </a:p>
        </p:txBody>
      </p:sp>
      <p:sp>
        <p:nvSpPr>
          <p:cNvPr id="5" name="フローチャート : 磁気ディスク 4"/>
          <p:cNvSpPr/>
          <p:nvPr/>
        </p:nvSpPr>
        <p:spPr>
          <a:xfrm>
            <a:off x="3342532" y="2002552"/>
            <a:ext cx="1224136" cy="1080120"/>
          </a:xfrm>
          <a:prstGeom prst="flowChartMagneticDisk">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 2"/>
          <p:cNvSpPr txBox="1">
            <a:spLocks/>
          </p:cNvSpPr>
          <p:nvPr/>
        </p:nvSpPr>
        <p:spPr bwMode="auto">
          <a:xfrm>
            <a:off x="4538092" y="2007890"/>
            <a:ext cx="3674368" cy="1037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sz="2800" kern="0" dirty="0" smtClean="0"/>
              <a:t>ソフトウェア</a:t>
            </a:r>
            <a:endParaRPr lang="en-US" altLang="ja-JP" sz="2800" kern="0" dirty="0" smtClean="0"/>
          </a:p>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sz="2800" kern="0" dirty="0" smtClean="0"/>
              <a:t>リポジトリ</a:t>
            </a:r>
            <a:r>
              <a:rPr lang="en-US" altLang="ja-JP" sz="2800" kern="0" dirty="0" smtClean="0"/>
              <a:t>(SVN, </a:t>
            </a:r>
            <a:r>
              <a:rPr lang="en-US" altLang="ja-JP" sz="2800" kern="0" dirty="0" err="1" smtClean="0"/>
              <a:t>Git</a:t>
            </a:r>
            <a:r>
              <a:rPr lang="ja-JP" altLang="en-US" sz="2800" kern="0" dirty="0" smtClean="0"/>
              <a:t>等</a:t>
            </a:r>
            <a:r>
              <a:rPr lang="en-US" altLang="ja-JP" sz="2800" kern="0" dirty="0" smtClean="0"/>
              <a:t>)</a:t>
            </a:r>
            <a:endParaRPr kumimoji="1" lang="en-US" altLang="ja-JP"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7" name="下矢印 6"/>
          <p:cNvSpPr/>
          <p:nvPr/>
        </p:nvSpPr>
        <p:spPr>
          <a:xfrm>
            <a:off x="3662964" y="3212976"/>
            <a:ext cx="648072" cy="792088"/>
          </a:xfrm>
          <a:prstGeom prst="downArrow">
            <a:avLst/>
          </a:prstGeom>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pSp>
        <p:nvGrpSpPr>
          <p:cNvPr id="12" name="グループ化 11"/>
          <p:cNvGrpSpPr/>
          <p:nvPr/>
        </p:nvGrpSpPr>
        <p:grpSpPr>
          <a:xfrm>
            <a:off x="1691680" y="4180696"/>
            <a:ext cx="857240" cy="1000492"/>
            <a:chOff x="1691680" y="4660756"/>
            <a:chExt cx="857240" cy="1000492"/>
          </a:xfrm>
        </p:grpSpPr>
        <p:sp>
          <p:nvSpPr>
            <p:cNvPr id="8" name="メモ 7"/>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角丸四角形 12"/>
          <p:cNvSpPr/>
          <p:nvPr/>
        </p:nvSpPr>
        <p:spPr>
          <a:xfrm>
            <a:off x="3275856" y="4101068"/>
            <a:ext cx="1584176" cy="1224136"/>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3563888" y="4180696"/>
            <a:ext cx="857240" cy="1000492"/>
            <a:chOff x="1691680" y="4660756"/>
            <a:chExt cx="857240" cy="1000492"/>
          </a:xfrm>
        </p:grpSpPr>
        <p:sp>
          <p:nvSpPr>
            <p:cNvPr id="15" name="メモ 14"/>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角丸四角形 17"/>
          <p:cNvSpPr/>
          <p:nvPr/>
        </p:nvSpPr>
        <p:spPr>
          <a:xfrm>
            <a:off x="6300192" y="4101068"/>
            <a:ext cx="1584176" cy="1224136"/>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19" name="グループ化 18"/>
          <p:cNvGrpSpPr/>
          <p:nvPr/>
        </p:nvGrpSpPr>
        <p:grpSpPr>
          <a:xfrm>
            <a:off x="6588224" y="4180696"/>
            <a:ext cx="857240" cy="1000492"/>
            <a:chOff x="1691680" y="4660756"/>
            <a:chExt cx="857240" cy="1000492"/>
          </a:xfrm>
        </p:grpSpPr>
        <p:sp>
          <p:nvSpPr>
            <p:cNvPr id="20" name="メモ 19"/>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メモ 20"/>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メモ 21"/>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3" name="コンテンツ プレースホルダ 2"/>
          <p:cNvSpPr txBox="1">
            <a:spLocks/>
          </p:cNvSpPr>
          <p:nvPr/>
        </p:nvSpPr>
        <p:spPr bwMode="auto">
          <a:xfrm>
            <a:off x="5298504" y="4461207"/>
            <a:ext cx="857672" cy="431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1800" b="0" i="0" u="none" strike="noStrike" kern="0" cap="none" spc="0" normalizeH="0" baseline="0" noProof="0" dirty="0" smtClean="0">
                <a:ln>
                  <a:noFill/>
                </a:ln>
                <a:solidFill>
                  <a:schemeClr val="tx1"/>
                </a:solidFill>
                <a:effectLst/>
                <a:uLnTx/>
                <a:uFillTx/>
                <a:latin typeface="+mn-lt"/>
                <a:ea typeface="+mn-ea"/>
                <a:cs typeface="+mn-cs"/>
              </a:rPr>
              <a:t>・・・</a:t>
            </a:r>
            <a:endParaRPr kumimoji="1" lang="en-US" altLang="ja-JP"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4" name="コンテンツ プレースホルダ 2"/>
          <p:cNvSpPr txBox="1">
            <a:spLocks/>
          </p:cNvSpPr>
          <p:nvPr/>
        </p:nvSpPr>
        <p:spPr bwMode="auto">
          <a:xfrm>
            <a:off x="4283968" y="3343941"/>
            <a:ext cx="367436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チェックアウト</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5" name="コンテンツ プレースホルダ 2"/>
          <p:cNvSpPr txBox="1">
            <a:spLocks/>
          </p:cNvSpPr>
          <p:nvPr/>
        </p:nvSpPr>
        <p:spPr bwMode="auto">
          <a:xfrm>
            <a:off x="1501944" y="5278447"/>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2008/03/01</a:t>
            </a:r>
          </a:p>
        </p:txBody>
      </p:sp>
      <p:sp>
        <p:nvSpPr>
          <p:cNvPr id="26" name="コンテンツ プレースホルダ 2"/>
          <p:cNvSpPr txBox="1">
            <a:spLocks/>
          </p:cNvSpPr>
          <p:nvPr/>
        </p:nvSpPr>
        <p:spPr bwMode="auto">
          <a:xfrm>
            <a:off x="3347864" y="5301307"/>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2008/04/03</a:t>
            </a:r>
          </a:p>
        </p:txBody>
      </p:sp>
      <p:sp>
        <p:nvSpPr>
          <p:cNvPr id="27" name="コンテンツ プレースホルダ 2"/>
          <p:cNvSpPr txBox="1">
            <a:spLocks/>
          </p:cNvSpPr>
          <p:nvPr/>
        </p:nvSpPr>
        <p:spPr bwMode="auto">
          <a:xfrm>
            <a:off x="6372200" y="5301208"/>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2009/02/02</a:t>
            </a:r>
          </a:p>
        </p:txBody>
      </p:sp>
      <p:sp>
        <p:nvSpPr>
          <p:cNvPr id="28" name="コンテンツ プレースホルダ 2"/>
          <p:cNvSpPr txBox="1">
            <a:spLocks/>
          </p:cNvSpPr>
          <p:nvPr/>
        </p:nvSpPr>
        <p:spPr bwMode="auto">
          <a:xfrm>
            <a:off x="323528" y="5733355"/>
            <a:ext cx="777686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その月の中で最も早い日</a:t>
            </a:r>
            <a:r>
              <a:rPr lang="ja-JP" altLang="en-US" sz="2400" kern="0" dirty="0" smtClean="0"/>
              <a:t>にコミットされたファイル群を取得</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２．</a:t>
            </a:r>
            <a:r>
              <a:rPr lang="ja-JP" altLang="en-US" sz="3600" dirty="0" smtClean="0"/>
              <a:t>コードクローン検出</a:t>
            </a:r>
            <a:endParaRPr kumimoji="1" lang="ja-JP" altLang="en-US" sz="3600"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25</a:t>
            </a:fld>
            <a:endParaRPr kumimoji="1" lang="ja-JP" altLang="en-US"/>
          </a:p>
        </p:txBody>
      </p:sp>
      <p:sp>
        <p:nvSpPr>
          <p:cNvPr id="30" name="角丸四角形 29"/>
          <p:cNvSpPr/>
          <p:nvPr/>
        </p:nvSpPr>
        <p:spPr>
          <a:xfrm>
            <a:off x="1403648" y="4427026"/>
            <a:ext cx="1728192" cy="1532175"/>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3" name="グループ化 30"/>
          <p:cNvGrpSpPr/>
          <p:nvPr/>
        </p:nvGrpSpPr>
        <p:grpSpPr>
          <a:xfrm>
            <a:off x="1691680" y="4772500"/>
            <a:ext cx="857240" cy="1000492"/>
            <a:chOff x="1691680" y="4660756"/>
            <a:chExt cx="857240" cy="1000492"/>
          </a:xfrm>
        </p:grpSpPr>
        <p:sp>
          <p:nvSpPr>
            <p:cNvPr id="32" name="メモ 31"/>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メモ 32"/>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角丸四角形 34"/>
          <p:cNvSpPr/>
          <p:nvPr/>
        </p:nvSpPr>
        <p:spPr>
          <a:xfrm>
            <a:off x="3275856" y="4384833"/>
            <a:ext cx="1584176" cy="1532175"/>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5" name="グループ化 35"/>
          <p:cNvGrpSpPr/>
          <p:nvPr/>
        </p:nvGrpSpPr>
        <p:grpSpPr>
          <a:xfrm>
            <a:off x="3563888" y="4772500"/>
            <a:ext cx="857240" cy="1000492"/>
            <a:chOff x="1691680" y="4660756"/>
            <a:chExt cx="857240" cy="1000492"/>
          </a:xfrm>
        </p:grpSpPr>
        <p:sp>
          <p:nvSpPr>
            <p:cNvPr id="37" name="メモ 36"/>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メモ 37"/>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メモ 38"/>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 name="角丸四角形 39"/>
          <p:cNvSpPr/>
          <p:nvPr/>
        </p:nvSpPr>
        <p:spPr>
          <a:xfrm>
            <a:off x="6300192" y="4384833"/>
            <a:ext cx="1584176" cy="1532175"/>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grpSp>
        <p:nvGrpSpPr>
          <p:cNvPr id="6" name="グループ化 40"/>
          <p:cNvGrpSpPr/>
          <p:nvPr/>
        </p:nvGrpSpPr>
        <p:grpSpPr>
          <a:xfrm>
            <a:off x="6588224" y="4772500"/>
            <a:ext cx="857240" cy="1000492"/>
            <a:chOff x="1691680" y="4660756"/>
            <a:chExt cx="857240" cy="1000492"/>
          </a:xfrm>
        </p:grpSpPr>
        <p:sp>
          <p:nvSpPr>
            <p:cNvPr id="42" name="メモ 41"/>
            <p:cNvSpPr/>
            <p:nvPr/>
          </p:nvSpPr>
          <p:spPr>
            <a:xfrm>
              <a:off x="1691680" y="4797152"/>
              <a:ext cx="720080" cy="864096"/>
            </a:xfrm>
            <a:prstGeom prst="foldedCorner">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メモ 42"/>
            <p:cNvSpPr/>
            <p:nvPr/>
          </p:nvSpPr>
          <p:spPr>
            <a:xfrm>
              <a:off x="1763688" y="4732764"/>
              <a:ext cx="720080" cy="864096"/>
            </a:xfrm>
            <a:prstGeom prst="foldedCorner">
              <a:avLst/>
            </a:prstGeom>
            <a:solidFill>
              <a:schemeClr val="bg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1828840" y="4660756"/>
              <a:ext cx="720080" cy="86409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コンテンツ プレースホルダ 2"/>
          <p:cNvSpPr txBox="1">
            <a:spLocks/>
          </p:cNvSpPr>
          <p:nvPr/>
        </p:nvSpPr>
        <p:spPr bwMode="auto">
          <a:xfrm>
            <a:off x="5220072" y="5053011"/>
            <a:ext cx="857672" cy="431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ja-JP" altLang="en-US" kern="0" dirty="0" smtClean="0"/>
              <a:t>・・</a:t>
            </a:r>
            <a:r>
              <a:rPr kumimoji="1" lang="ja-JP" altLang="en-US" sz="1800" b="0" i="0" u="none" strike="noStrike" kern="0" cap="none" spc="0" normalizeH="0" baseline="0" noProof="0" dirty="0" smtClean="0">
                <a:ln>
                  <a:noFill/>
                </a:ln>
                <a:solidFill>
                  <a:schemeClr val="tx1"/>
                </a:solidFill>
                <a:effectLst/>
                <a:uLnTx/>
                <a:uFillTx/>
                <a:latin typeface="+mn-lt"/>
                <a:ea typeface="+mn-ea"/>
                <a:cs typeface="+mn-cs"/>
              </a:rPr>
              <a:t>・・・</a:t>
            </a:r>
            <a:endParaRPr kumimoji="1" lang="en-US" altLang="ja-JP" sz="1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6" name="コンテンツ プレースホルダ 2"/>
          <p:cNvSpPr txBox="1">
            <a:spLocks/>
          </p:cNvSpPr>
          <p:nvPr/>
        </p:nvSpPr>
        <p:spPr bwMode="auto">
          <a:xfrm>
            <a:off x="1501944" y="5908351"/>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2008/03/01</a:t>
            </a:r>
          </a:p>
        </p:txBody>
      </p:sp>
      <p:sp>
        <p:nvSpPr>
          <p:cNvPr id="47" name="コンテンツ プレースホルダ 2"/>
          <p:cNvSpPr txBox="1">
            <a:spLocks/>
          </p:cNvSpPr>
          <p:nvPr/>
        </p:nvSpPr>
        <p:spPr bwMode="auto">
          <a:xfrm>
            <a:off x="3275856" y="5935200"/>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2008/04/03</a:t>
            </a:r>
          </a:p>
        </p:txBody>
      </p:sp>
      <p:sp>
        <p:nvSpPr>
          <p:cNvPr id="48" name="コンテンツ プレースホルダ 2"/>
          <p:cNvSpPr txBox="1">
            <a:spLocks/>
          </p:cNvSpPr>
          <p:nvPr/>
        </p:nvSpPr>
        <p:spPr bwMode="auto">
          <a:xfrm>
            <a:off x="6372200" y="5931112"/>
            <a:ext cx="15841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2009/02/02</a:t>
            </a:r>
          </a:p>
        </p:txBody>
      </p:sp>
      <p:sp>
        <p:nvSpPr>
          <p:cNvPr id="49" name="Freeform 27"/>
          <p:cNvSpPr>
            <a:spLocks/>
          </p:cNvSpPr>
          <p:nvPr/>
        </p:nvSpPr>
        <p:spPr bwMode="auto">
          <a:xfrm>
            <a:off x="1900084" y="4886036"/>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0" name="Freeform 27"/>
          <p:cNvSpPr>
            <a:spLocks/>
          </p:cNvSpPr>
          <p:nvPr/>
        </p:nvSpPr>
        <p:spPr bwMode="auto">
          <a:xfrm>
            <a:off x="1892464" y="5215596"/>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1" name="Freeform 27"/>
          <p:cNvSpPr>
            <a:spLocks/>
          </p:cNvSpPr>
          <p:nvPr/>
        </p:nvSpPr>
        <p:spPr bwMode="auto">
          <a:xfrm>
            <a:off x="3757052" y="4881844"/>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2" name="Freeform 27"/>
          <p:cNvSpPr>
            <a:spLocks/>
          </p:cNvSpPr>
          <p:nvPr/>
        </p:nvSpPr>
        <p:spPr bwMode="auto">
          <a:xfrm>
            <a:off x="3749432" y="5154636"/>
            <a:ext cx="614164" cy="148208"/>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53" name="角丸四角形吹き出し 52"/>
          <p:cNvSpPr/>
          <p:nvPr/>
        </p:nvSpPr>
        <p:spPr>
          <a:xfrm>
            <a:off x="467544" y="4606289"/>
            <a:ext cx="1008112" cy="288032"/>
          </a:xfrm>
          <a:prstGeom prst="wedgeRoundRectCallout">
            <a:avLst>
              <a:gd name="adj1" fmla="val 88012"/>
              <a:gd name="adj2" fmla="val 70437"/>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a:t>
            </a:r>
            <a:endParaRPr kumimoji="1" lang="ja-JP" altLang="en-US" dirty="0"/>
          </a:p>
        </p:txBody>
      </p:sp>
      <p:sp>
        <p:nvSpPr>
          <p:cNvPr id="54" name="コンテンツ プレースホルダ 2"/>
          <p:cNvSpPr txBox="1">
            <a:spLocks/>
          </p:cNvSpPr>
          <p:nvPr/>
        </p:nvSpPr>
        <p:spPr bwMode="auto">
          <a:xfrm>
            <a:off x="395536" y="5897100"/>
            <a:ext cx="777686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55" name="コンテンツ プレースホルダ 2"/>
          <p:cNvSpPr txBox="1">
            <a:spLocks/>
          </p:cNvSpPr>
          <p:nvPr/>
        </p:nvSpPr>
        <p:spPr bwMode="auto">
          <a:xfrm>
            <a:off x="323528" y="6957491"/>
            <a:ext cx="813690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defRPr/>
            </a:pPr>
            <a:r>
              <a:rPr lang="ja-JP" altLang="en-US" sz="2000" kern="0" dirty="0" smtClean="0"/>
              <a:t>各コードクローンは含まれるスナップショット，ファイル名，開始行，終了行の情報を持つ</a:t>
            </a:r>
            <a:endParaRPr lang="en-US" altLang="ja-JP" sz="2000" kern="0" dirty="0" smtClean="0"/>
          </a:p>
          <a:p>
            <a:endParaRPr lang="ja-JP" altLang="en-US" sz="2400" dirty="0"/>
          </a:p>
        </p:txBody>
      </p:sp>
      <p:sp>
        <p:nvSpPr>
          <p:cNvPr id="56" name="コンテンツ プレースホルダ 2"/>
          <p:cNvSpPr>
            <a:spLocks noGrp="1"/>
          </p:cNvSpPr>
          <p:nvPr>
            <p:ph idx="1"/>
          </p:nvPr>
        </p:nvSpPr>
        <p:spPr>
          <a:xfrm>
            <a:off x="457200" y="1268760"/>
            <a:ext cx="8229600" cy="1008112"/>
          </a:xfrm>
        </p:spPr>
        <p:txBody>
          <a:bodyPr/>
          <a:lstStyle/>
          <a:p>
            <a:pPr lvl="0">
              <a:defRPr/>
            </a:pPr>
            <a:r>
              <a:rPr lang="ja-JP" altLang="en-US" sz="2800" dirty="0" smtClean="0"/>
              <a:t>コードクローン検出ツール</a:t>
            </a:r>
            <a:r>
              <a:rPr lang="en-US" altLang="ja-JP" sz="2800" dirty="0" smtClean="0"/>
              <a:t>DECKARD</a:t>
            </a:r>
            <a:r>
              <a:rPr lang="ja-JP" altLang="en-US" sz="2800" dirty="0" smtClean="0"/>
              <a:t>を使用</a:t>
            </a:r>
            <a:r>
              <a:rPr lang="en-US" altLang="ja-JP" sz="1600" dirty="0" smtClean="0"/>
              <a:t>[Jiang2007]</a:t>
            </a:r>
            <a:endParaRPr lang="en-US" altLang="ja-JP" sz="2800" dirty="0" smtClean="0"/>
          </a:p>
          <a:p>
            <a:pPr lvl="1"/>
            <a:r>
              <a:rPr lang="ja-JP" altLang="en-US" sz="2400" dirty="0" smtClean="0"/>
              <a:t>抽象構文木</a:t>
            </a:r>
            <a:r>
              <a:rPr lang="en-US" altLang="ja-JP" sz="2400" dirty="0" smtClean="0"/>
              <a:t>(AST)</a:t>
            </a:r>
            <a:r>
              <a:rPr lang="ja-JP" altLang="en-US" sz="2400" dirty="0" smtClean="0"/>
              <a:t>を構築し，それらの等価性を比較することによりクローンを検出</a:t>
            </a:r>
            <a:endParaRPr lang="en-US" altLang="ja-JP" sz="2400" dirty="0" smtClean="0"/>
          </a:p>
          <a:p>
            <a:r>
              <a:rPr lang="ja-JP" altLang="en-US" sz="2800" dirty="0" smtClean="0"/>
              <a:t>コードクローンは位置を特定する情報を保有</a:t>
            </a:r>
            <a:endParaRPr lang="en-US" altLang="ja-JP" dirty="0" smtClean="0"/>
          </a:p>
          <a:p>
            <a:pPr lvl="1"/>
            <a:r>
              <a:rPr lang="ja-JP" altLang="en-US" sz="2400" dirty="0" smtClean="0"/>
              <a:t>クローンが含まれるスナップショット</a:t>
            </a:r>
            <a:r>
              <a:rPr lang="en-US" altLang="ja-JP" sz="2400" dirty="0" smtClean="0"/>
              <a:t>(</a:t>
            </a:r>
            <a:r>
              <a:rPr lang="en-US" altLang="ja-JP" sz="2400" b="1" dirty="0" smtClean="0">
                <a:latin typeface="Batang" pitchFamily="18" charset="-127"/>
                <a:ea typeface="Batang" pitchFamily="18" charset="-127"/>
              </a:rPr>
              <a:t>s</a:t>
            </a:r>
            <a:r>
              <a:rPr lang="en-US" altLang="ja-JP" sz="2400" b="1" baseline="-25000" dirty="0" smtClean="0">
                <a:latin typeface="Batang" pitchFamily="18" charset="-127"/>
                <a:ea typeface="Batang" pitchFamily="18" charset="-127"/>
              </a:rPr>
              <a:t>n</a:t>
            </a:r>
            <a:r>
              <a:rPr lang="en-US" altLang="ja-JP" sz="2400" dirty="0" smtClean="0"/>
              <a:t>), </a:t>
            </a:r>
            <a:r>
              <a:rPr lang="ja-JP" altLang="en-US" sz="2400" dirty="0" smtClean="0"/>
              <a:t>ファイル名</a:t>
            </a:r>
            <a:r>
              <a:rPr lang="en-US" altLang="ja-JP" sz="2400" dirty="0" smtClean="0"/>
              <a:t>(</a:t>
            </a:r>
            <a:r>
              <a:rPr lang="en-US" altLang="ja-JP" sz="2400" b="1" dirty="0" smtClean="0">
                <a:latin typeface="Batang" pitchFamily="18" charset="-127"/>
                <a:ea typeface="Batang" pitchFamily="18" charset="-127"/>
              </a:rPr>
              <a:t>f</a:t>
            </a:r>
            <a:r>
              <a:rPr lang="en-US" altLang="ja-JP" sz="2400" b="1" baseline="-25000" dirty="0" smtClean="0">
                <a:latin typeface="Batang" pitchFamily="18" charset="-127"/>
                <a:ea typeface="Batang" pitchFamily="18" charset="-127"/>
              </a:rPr>
              <a:t>n</a:t>
            </a:r>
            <a:r>
              <a:rPr lang="en-US" altLang="ja-JP" sz="2400" dirty="0" smtClean="0"/>
              <a:t>)</a:t>
            </a:r>
          </a:p>
          <a:p>
            <a:pPr lvl="1"/>
            <a:r>
              <a:rPr lang="ja-JP" altLang="en-US" sz="2400" dirty="0" smtClean="0"/>
              <a:t>クローンの開始行</a:t>
            </a:r>
            <a:r>
              <a:rPr lang="en-US" altLang="ja-JP" sz="2400" dirty="0" smtClean="0"/>
              <a:t>(</a:t>
            </a:r>
            <a:r>
              <a:rPr lang="en-US" altLang="ja-JP" sz="2400" b="1" dirty="0" err="1" smtClean="0">
                <a:latin typeface="Batang" pitchFamily="18" charset="-127"/>
                <a:ea typeface="Batang" pitchFamily="18" charset="-127"/>
              </a:rPr>
              <a:t>l</a:t>
            </a:r>
            <a:r>
              <a:rPr lang="en-US" altLang="ja-JP" sz="2400" b="1" baseline="-25000" dirty="0" err="1" smtClean="0">
                <a:latin typeface="Batang" pitchFamily="18" charset="-127"/>
                <a:ea typeface="Batang" pitchFamily="18" charset="-127"/>
              </a:rPr>
              <a:t>begin</a:t>
            </a:r>
            <a:r>
              <a:rPr lang="en-US" altLang="ja-JP" sz="2400" dirty="0" smtClean="0"/>
              <a:t>), </a:t>
            </a:r>
            <a:r>
              <a:rPr lang="ja-JP" altLang="en-US" sz="2400" dirty="0" smtClean="0"/>
              <a:t>終了行</a:t>
            </a:r>
            <a:r>
              <a:rPr lang="en-US" altLang="ja-JP" sz="2400" smtClean="0"/>
              <a:t>(</a:t>
            </a:r>
            <a:r>
              <a:rPr lang="en-US" altLang="ja-JP" sz="2400" b="1" smtClean="0">
                <a:latin typeface="Batang" pitchFamily="18" charset="-127"/>
                <a:ea typeface="Batang" pitchFamily="18" charset="-127"/>
              </a:rPr>
              <a:t>l</a:t>
            </a:r>
            <a:r>
              <a:rPr lang="en-US" altLang="ja-JP" sz="2400" b="1" baseline="-25000" smtClean="0">
                <a:latin typeface="Batang" pitchFamily="18" charset="-127"/>
                <a:ea typeface="Batang" pitchFamily="18" charset="-127"/>
              </a:rPr>
              <a:t>end</a:t>
            </a:r>
            <a:r>
              <a:rPr lang="en-US" altLang="ja-JP" sz="2400" smtClean="0"/>
              <a:t>)</a:t>
            </a:r>
            <a:endParaRPr lang="en-US" altLang="ja-JP" sz="2400" dirty="0" smtClean="0"/>
          </a:p>
        </p:txBody>
      </p:sp>
      <p:sp>
        <p:nvSpPr>
          <p:cNvPr id="57" name="テキスト ボックス 56"/>
          <p:cNvSpPr txBox="1"/>
          <p:nvPr/>
        </p:nvSpPr>
        <p:spPr>
          <a:xfrm>
            <a:off x="9072" y="6362278"/>
            <a:ext cx="8752092" cy="461665"/>
          </a:xfrm>
          <a:prstGeom prst="rect">
            <a:avLst/>
          </a:prstGeom>
          <a:solidFill>
            <a:srgbClr val="FFFFCC"/>
          </a:solidFill>
          <a:ln>
            <a:solidFill>
              <a:schemeClr val="tx1"/>
            </a:solidFill>
          </a:ln>
        </p:spPr>
        <p:txBody>
          <a:bodyPr wrap="square" rtlCol="0">
            <a:spAutoFit/>
          </a:bodyPr>
          <a:lstStyle/>
          <a:p>
            <a:r>
              <a:rPr lang="en-US" altLang="ja-JP" sz="1200" dirty="0" smtClean="0"/>
              <a:t>[Jiang2007]</a:t>
            </a:r>
            <a:r>
              <a:rPr lang="ja-JP" altLang="en-US" sz="1200" dirty="0" smtClean="0"/>
              <a:t> </a:t>
            </a:r>
            <a:r>
              <a:rPr lang="en-US" altLang="ja-JP" sz="1200" dirty="0" err="1" smtClean="0"/>
              <a:t>L.Jiang</a:t>
            </a:r>
            <a:r>
              <a:rPr lang="en-US" altLang="ja-JP" sz="1200" dirty="0" smtClean="0"/>
              <a:t>, </a:t>
            </a:r>
            <a:r>
              <a:rPr lang="en-US" altLang="ja-JP" sz="1200" dirty="0" err="1" smtClean="0"/>
              <a:t>Z.Su</a:t>
            </a:r>
            <a:r>
              <a:rPr lang="en-US" altLang="ja-JP" sz="1200" dirty="0" smtClean="0"/>
              <a:t>, </a:t>
            </a:r>
            <a:r>
              <a:rPr lang="en-US" altLang="ja-JP" sz="1200" dirty="0" err="1" smtClean="0"/>
              <a:t>G.Misherghi</a:t>
            </a:r>
            <a:r>
              <a:rPr lang="en-US" altLang="ja-JP" sz="1200" dirty="0" smtClean="0"/>
              <a:t>, </a:t>
            </a:r>
            <a:r>
              <a:rPr lang="en-US" altLang="ja-JP" sz="1200" dirty="0" err="1" smtClean="0"/>
              <a:t>S.Glondu</a:t>
            </a:r>
            <a:r>
              <a:rPr lang="en-US" altLang="ja-JP" sz="1200" dirty="0" smtClean="0"/>
              <a:t>,  </a:t>
            </a:r>
            <a:r>
              <a:rPr lang="en-US" altLang="ja-JP" sz="1200" b="1" dirty="0" smtClean="0"/>
              <a:t>“</a:t>
            </a:r>
            <a:r>
              <a:rPr lang="en-US" altLang="ja-JP" sz="1200" b="1" dirty="0" err="1" smtClean="0"/>
              <a:t>DECKARD:scalable</a:t>
            </a:r>
            <a:r>
              <a:rPr lang="en-US" altLang="ja-JP" sz="1200" b="1" dirty="0" smtClean="0"/>
              <a:t> and accurate tree-based detection of code clones“, </a:t>
            </a:r>
            <a:r>
              <a:rPr lang="en-US" altLang="ja-JP" sz="1200" dirty="0" smtClean="0"/>
              <a:t>ICSE2007</a:t>
            </a:r>
          </a:p>
        </p:txBody>
      </p:sp>
      <p:sp>
        <p:nvSpPr>
          <p:cNvPr id="59" name="コンテンツ プレースホルダ 2"/>
          <p:cNvSpPr txBox="1">
            <a:spLocks/>
          </p:cNvSpPr>
          <p:nvPr/>
        </p:nvSpPr>
        <p:spPr bwMode="auto">
          <a:xfrm>
            <a:off x="1960662" y="3889362"/>
            <a:ext cx="79208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sz="2800" b="1" kern="0" dirty="0" smtClean="0">
                <a:latin typeface="Batang" pitchFamily="18" charset="-127"/>
                <a:ea typeface="Batang" pitchFamily="18" charset="-127"/>
              </a:rPr>
              <a:t>s</a:t>
            </a:r>
            <a:r>
              <a:rPr kumimoji="1" lang="en-US" altLang="ja-JP" sz="28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p>
        </p:txBody>
      </p:sp>
      <p:sp>
        <p:nvSpPr>
          <p:cNvPr id="62" name="コンテンツ プレースホルダ 2"/>
          <p:cNvSpPr txBox="1">
            <a:spLocks/>
          </p:cNvSpPr>
          <p:nvPr/>
        </p:nvSpPr>
        <p:spPr bwMode="auto">
          <a:xfrm>
            <a:off x="1758355" y="4312924"/>
            <a:ext cx="101344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fontAlgn="base">
              <a:spcBef>
                <a:spcPct val="20000"/>
              </a:spcBef>
              <a:spcAft>
                <a:spcPct val="0"/>
              </a:spcAft>
              <a:defRPr/>
            </a:pPr>
            <a:r>
              <a:rPr lang="en-US" altLang="ja-JP" sz="2400" b="1" kern="0" noProof="0" dirty="0" smtClean="0">
                <a:latin typeface="Batang" pitchFamily="18" charset="-127"/>
                <a:ea typeface="Batang" pitchFamily="18" charset="-127"/>
              </a:rPr>
              <a:t>f</a:t>
            </a:r>
            <a:r>
              <a:rPr kumimoji="1" lang="en-US" altLang="ja-JP" sz="24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r>
              <a:rPr lang="en-US" altLang="ja-JP" sz="2400" b="1" kern="0" dirty="0" smtClean="0">
                <a:latin typeface="Batang" pitchFamily="18" charset="-127"/>
                <a:ea typeface="Batang" pitchFamily="18" charset="-127"/>
              </a:rPr>
              <a:t>f</a:t>
            </a:r>
            <a:r>
              <a:rPr lang="en-US" altLang="ja-JP" sz="2400" b="1" kern="0" baseline="-25000" dirty="0" smtClean="0">
                <a:latin typeface="Batang" pitchFamily="18" charset="-127"/>
                <a:ea typeface="Batang" pitchFamily="18" charset="-127"/>
              </a:rPr>
              <a:t>n</a:t>
            </a:r>
          </a:p>
        </p:txBody>
      </p:sp>
      <p:sp>
        <p:nvSpPr>
          <p:cNvPr id="65" name="コンテンツ プレースホルダ 2"/>
          <p:cNvSpPr txBox="1">
            <a:spLocks/>
          </p:cNvSpPr>
          <p:nvPr/>
        </p:nvSpPr>
        <p:spPr bwMode="auto">
          <a:xfrm>
            <a:off x="3904878" y="3893653"/>
            <a:ext cx="79208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sz="2800" b="1" kern="0" dirty="0" smtClean="0">
                <a:latin typeface="Batang" pitchFamily="18" charset="-127"/>
                <a:ea typeface="Batang" pitchFamily="18" charset="-127"/>
              </a:rPr>
              <a:t>s</a:t>
            </a:r>
            <a:r>
              <a:rPr lang="en-US" altLang="ja-JP" sz="2800" b="1" kern="0" baseline="-25000" dirty="0" smtClean="0">
                <a:latin typeface="Batang" pitchFamily="18" charset="-127"/>
                <a:ea typeface="Batang" pitchFamily="18" charset="-127"/>
              </a:rPr>
              <a:t>2</a:t>
            </a:r>
            <a:endParaRPr kumimoji="1" lang="en-US" altLang="ja-JP" sz="2800"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
        <p:nvSpPr>
          <p:cNvPr id="66" name="コンテンツ プレースホルダ 2"/>
          <p:cNvSpPr txBox="1">
            <a:spLocks/>
          </p:cNvSpPr>
          <p:nvPr/>
        </p:nvSpPr>
        <p:spPr bwMode="auto">
          <a:xfrm>
            <a:off x="6785198" y="3893554"/>
            <a:ext cx="792088"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sz="2800" b="1" kern="0" dirty="0" smtClean="0">
                <a:latin typeface="Batang" pitchFamily="18" charset="-127"/>
                <a:ea typeface="Batang" pitchFamily="18" charset="-127"/>
              </a:rPr>
              <a:t>s</a:t>
            </a:r>
            <a:r>
              <a:rPr lang="en-US" altLang="ja-JP" sz="2800" b="1" kern="0" baseline="-25000" dirty="0" smtClean="0">
                <a:latin typeface="Batang" pitchFamily="18" charset="-127"/>
                <a:ea typeface="Batang" pitchFamily="18" charset="-127"/>
              </a:rPr>
              <a:t>3</a:t>
            </a:r>
            <a:endParaRPr kumimoji="1" lang="en-US" altLang="ja-JP" sz="2800"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
        <p:nvSpPr>
          <p:cNvPr id="67" name="コンテンツ プレースホルダ 2"/>
          <p:cNvSpPr txBox="1">
            <a:spLocks/>
          </p:cNvSpPr>
          <p:nvPr/>
        </p:nvSpPr>
        <p:spPr bwMode="auto">
          <a:xfrm>
            <a:off x="3630562" y="4303300"/>
            <a:ext cx="101344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fontAlgn="base">
              <a:spcBef>
                <a:spcPct val="20000"/>
              </a:spcBef>
              <a:spcAft>
                <a:spcPct val="0"/>
              </a:spcAft>
              <a:defRPr/>
            </a:pPr>
            <a:r>
              <a:rPr lang="en-US" altLang="ja-JP" sz="2400" b="1" kern="0" noProof="0" dirty="0" smtClean="0">
                <a:latin typeface="Batang" pitchFamily="18" charset="-127"/>
                <a:ea typeface="Batang" pitchFamily="18" charset="-127"/>
              </a:rPr>
              <a:t>f</a:t>
            </a:r>
            <a:r>
              <a:rPr kumimoji="1" lang="en-US" altLang="ja-JP" sz="24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r>
              <a:rPr lang="en-US" altLang="ja-JP" sz="2400" b="1" kern="0" dirty="0" smtClean="0">
                <a:latin typeface="Batang" pitchFamily="18" charset="-127"/>
                <a:ea typeface="Batang" pitchFamily="18" charset="-127"/>
              </a:rPr>
              <a:t>f</a:t>
            </a:r>
            <a:r>
              <a:rPr lang="en-US" altLang="ja-JP" sz="2400" b="1" kern="0" baseline="-25000" dirty="0" smtClean="0">
                <a:latin typeface="Batang" pitchFamily="18" charset="-127"/>
                <a:ea typeface="Batang" pitchFamily="18" charset="-127"/>
              </a:rPr>
              <a:t>n</a:t>
            </a:r>
          </a:p>
        </p:txBody>
      </p:sp>
      <p:sp>
        <p:nvSpPr>
          <p:cNvPr id="68" name="コンテンツ プレースホルダ 2"/>
          <p:cNvSpPr txBox="1">
            <a:spLocks/>
          </p:cNvSpPr>
          <p:nvPr/>
        </p:nvSpPr>
        <p:spPr bwMode="auto">
          <a:xfrm>
            <a:off x="6654898" y="4312825"/>
            <a:ext cx="101344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fontAlgn="base">
              <a:spcBef>
                <a:spcPct val="20000"/>
              </a:spcBef>
              <a:spcAft>
                <a:spcPct val="0"/>
              </a:spcAft>
              <a:defRPr/>
            </a:pPr>
            <a:r>
              <a:rPr lang="en-US" altLang="ja-JP" sz="2400" b="1" kern="0" noProof="0" dirty="0" smtClean="0">
                <a:latin typeface="Batang" pitchFamily="18" charset="-127"/>
                <a:ea typeface="Batang" pitchFamily="18" charset="-127"/>
              </a:rPr>
              <a:t>f</a:t>
            </a:r>
            <a:r>
              <a:rPr kumimoji="1" lang="en-US" altLang="ja-JP" sz="2400" b="1" i="0" u="none" strike="noStrike" kern="0" cap="none" spc="0" normalizeH="0" baseline="-25000" noProof="0" dirty="0" smtClean="0">
                <a:ln>
                  <a:noFill/>
                </a:ln>
                <a:solidFill>
                  <a:schemeClr val="tx1"/>
                </a:solidFill>
                <a:effectLst/>
                <a:uLnTx/>
                <a:uFillTx/>
                <a:latin typeface="Batang" pitchFamily="18" charset="-127"/>
                <a:ea typeface="Batang" pitchFamily="18" charset="-127"/>
              </a:rPr>
              <a:t>1…</a:t>
            </a:r>
            <a:r>
              <a:rPr lang="en-US" altLang="ja-JP" sz="2400" b="1" kern="0" dirty="0" smtClean="0">
                <a:latin typeface="Batang" pitchFamily="18" charset="-127"/>
                <a:ea typeface="Batang" pitchFamily="18" charset="-127"/>
              </a:rPr>
              <a:t>f</a:t>
            </a:r>
            <a:r>
              <a:rPr lang="en-US" altLang="ja-JP" sz="2400" b="1" kern="0" baseline="-25000" dirty="0" smtClean="0">
                <a:latin typeface="Batang" pitchFamily="18" charset="-127"/>
                <a:ea typeface="Batang" pitchFamily="18" charset="-127"/>
              </a:rPr>
              <a:t>n</a:t>
            </a:r>
          </a:p>
        </p:txBody>
      </p:sp>
      <p:sp>
        <p:nvSpPr>
          <p:cNvPr id="69" name="コンテンツ プレースホルダ 2"/>
          <p:cNvSpPr txBox="1">
            <a:spLocks/>
          </p:cNvSpPr>
          <p:nvPr/>
        </p:nvSpPr>
        <p:spPr bwMode="auto">
          <a:xfrm>
            <a:off x="2531392" y="4619907"/>
            <a:ext cx="672455" cy="4129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b="1" kern="0" dirty="0" err="1" smtClean="0">
                <a:latin typeface="Batang" pitchFamily="18" charset="-127"/>
                <a:ea typeface="Batang" pitchFamily="18" charset="-127"/>
              </a:rPr>
              <a:t>l</a:t>
            </a:r>
            <a:r>
              <a:rPr lang="en-US" altLang="ja-JP" b="1" kern="0" baseline="-25000" dirty="0" err="1" smtClean="0">
                <a:latin typeface="Batang" pitchFamily="18" charset="-127"/>
                <a:ea typeface="Batang" pitchFamily="18" charset="-127"/>
              </a:rPr>
              <a:t>begin</a:t>
            </a:r>
            <a:endParaRPr lang="en-US" altLang="ja-JP" b="1" kern="0" baseline="-25000" dirty="0" smtClean="0">
              <a:latin typeface="Batang" pitchFamily="18" charset="-127"/>
              <a:ea typeface="Batang" pitchFamily="18" charset="-127"/>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
        <p:nvSpPr>
          <p:cNvPr id="70" name="コンテンツ プレースホルダ 2"/>
          <p:cNvSpPr txBox="1">
            <a:spLocks/>
          </p:cNvSpPr>
          <p:nvPr/>
        </p:nvSpPr>
        <p:spPr bwMode="auto">
          <a:xfrm>
            <a:off x="2536726" y="4902606"/>
            <a:ext cx="595114" cy="4129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lang="en-US" altLang="ja-JP" b="1" kern="0" dirty="0" smtClean="0">
                <a:latin typeface="Batang" pitchFamily="18" charset="-127"/>
                <a:ea typeface="Batang" pitchFamily="18" charset="-127"/>
              </a:rPr>
              <a:t>l</a:t>
            </a:r>
            <a:r>
              <a:rPr lang="en-US" altLang="ja-JP" b="1" kern="0" baseline="-25000" dirty="0" smtClean="0">
                <a:latin typeface="Batang" pitchFamily="18" charset="-127"/>
                <a:ea typeface="Batang" pitchFamily="18" charset="-127"/>
              </a:rPr>
              <a:t>end</a:t>
            </a:r>
            <a:endParaRPr kumimoji="1" lang="en-US" altLang="ja-JP" b="1" i="0" u="none" strike="noStrike" kern="0" cap="none" spc="0" normalizeH="0" baseline="-25000" noProof="0" dirty="0" smtClean="0">
              <a:ln>
                <a:noFill/>
              </a:ln>
              <a:solidFill>
                <a:schemeClr val="tx1"/>
              </a:solidFill>
              <a:effectLst/>
              <a:uLnTx/>
              <a:uFillTx/>
              <a:latin typeface="Batang" pitchFamily="18" charset="-127"/>
              <a:ea typeface="Batang" pitchFamily="18" charset="-127"/>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角丸四角形 16"/>
          <p:cNvSpPr/>
          <p:nvPr/>
        </p:nvSpPr>
        <p:spPr>
          <a:xfrm>
            <a:off x="4572000" y="3577208"/>
            <a:ext cx="4248472" cy="1944216"/>
          </a:xfrm>
          <a:prstGeom prst="roundRect">
            <a:avLst/>
          </a:prstGeom>
          <a:gradFill>
            <a:gsLst>
              <a:gs pos="0">
                <a:schemeClr val="accent1"/>
              </a:gs>
              <a:gs pos="35000">
                <a:schemeClr val="accent1"/>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6" name="角丸四角形 15"/>
          <p:cNvSpPr/>
          <p:nvPr/>
        </p:nvSpPr>
        <p:spPr>
          <a:xfrm>
            <a:off x="539552" y="3937248"/>
            <a:ext cx="3888432" cy="1584176"/>
          </a:xfrm>
          <a:prstGeom prst="roundRect">
            <a:avLst/>
          </a:prstGeom>
          <a:gradFill>
            <a:gsLst>
              <a:gs pos="0">
                <a:schemeClr val="accent1"/>
              </a:gs>
              <a:gs pos="35000">
                <a:schemeClr val="accent1"/>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sz="3200" dirty="0" smtClean="0"/>
              <a:t>３．欠陥修正と対応するコミットの取得</a:t>
            </a:r>
            <a:r>
              <a:rPr kumimoji="1" lang="en-US" altLang="ja-JP" sz="3200" dirty="0" smtClean="0"/>
              <a:t>	</a:t>
            </a:r>
            <a:endParaRPr kumimoji="1" lang="ja-JP" altLang="en-US" sz="3200"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26</a:t>
            </a:fld>
            <a:endParaRPr kumimoji="1" lang="ja-JP" altLang="en-US"/>
          </a:p>
        </p:txBody>
      </p:sp>
      <p:sp>
        <p:nvSpPr>
          <p:cNvPr id="6" name="コンテンツ プレースホルダ 2"/>
          <p:cNvSpPr txBox="1">
            <a:spLocks/>
          </p:cNvSpPr>
          <p:nvPr/>
        </p:nvSpPr>
        <p:spPr bwMode="auto">
          <a:xfrm>
            <a:off x="457200" y="1268859"/>
            <a:ext cx="8229600" cy="13680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欠陥を含むコードの位置を特定することは困難</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lang="ja-JP" altLang="en-US" sz="2400" kern="0" dirty="0" smtClean="0"/>
              <a:t>修正済みのバグレポートを取得し，欠陥が修正されたコード全てを</a:t>
            </a:r>
            <a:r>
              <a:rPr lang="ja-JP" altLang="en-US" sz="2400" u="sng" kern="0" dirty="0" smtClean="0">
                <a:solidFill>
                  <a:schemeClr val="accent2"/>
                </a:solidFill>
              </a:rPr>
              <a:t>欠陥コード</a:t>
            </a:r>
            <a:r>
              <a:rPr lang="en-US" altLang="ja-JP" sz="2400" u="sng" kern="0" dirty="0" smtClean="0">
                <a:solidFill>
                  <a:schemeClr val="accent2"/>
                </a:solidFill>
              </a:rPr>
              <a:t>(Buggy Code)</a:t>
            </a:r>
            <a:r>
              <a:rPr lang="ja-JP" altLang="en-US" sz="2400" kern="0" dirty="0" smtClean="0"/>
              <a:t>とする</a:t>
            </a:r>
            <a:endParaRPr lang="en-US" altLang="ja-JP" sz="2400" kern="0" dirty="0" smtClean="0"/>
          </a:p>
        </p:txBody>
      </p:sp>
      <p:graphicFrame>
        <p:nvGraphicFramePr>
          <p:cNvPr id="7" name="表 6"/>
          <p:cNvGraphicFramePr>
            <a:graphicFrameLocks noGrp="1"/>
          </p:cNvGraphicFramePr>
          <p:nvPr/>
        </p:nvGraphicFramePr>
        <p:xfrm>
          <a:off x="827584" y="4297288"/>
          <a:ext cx="3384375" cy="1097280"/>
        </p:xfrm>
        <a:graphic>
          <a:graphicData uri="http://schemas.openxmlformats.org/drawingml/2006/table">
            <a:tbl>
              <a:tblPr firstRow="1" bandRow="1">
                <a:tableStyleId>{5C22544A-7EE6-4342-B048-85BDC9FD1C3A}</a:tableStyleId>
              </a:tblPr>
              <a:tblGrid>
                <a:gridCol w="936103"/>
                <a:gridCol w="1152128"/>
                <a:gridCol w="1296144"/>
              </a:tblGrid>
              <a:tr h="270030">
                <a:tc>
                  <a:txBody>
                    <a:bodyPr/>
                    <a:lstStyle/>
                    <a:p>
                      <a:r>
                        <a:rPr kumimoji="1" lang="ja-JP" altLang="en-US" sz="1200" dirty="0" smtClean="0">
                          <a:solidFill>
                            <a:sysClr val="windowText" lastClr="000000"/>
                          </a:solidFill>
                        </a:rPr>
                        <a:t>欠陥</a:t>
                      </a:r>
                      <a:r>
                        <a:rPr kumimoji="1" lang="en-US" altLang="ja-JP" sz="1200" dirty="0" smtClean="0">
                          <a:solidFill>
                            <a:sysClr val="windowText" lastClr="000000"/>
                          </a:solidFill>
                        </a:rPr>
                        <a:t>ID</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状態</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詳細</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0030">
                <a:tc>
                  <a:txBody>
                    <a:bodyPr/>
                    <a:lstStyle/>
                    <a:p>
                      <a:r>
                        <a:rPr kumimoji="1" lang="en-US" altLang="ja-JP" sz="1200" dirty="0" smtClean="0">
                          <a:solidFill>
                            <a:sysClr val="windowText" lastClr="000000"/>
                          </a:solidFill>
                        </a:rPr>
                        <a:t>10001</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dirty="0" smtClean="0">
                          <a:solidFill>
                            <a:sysClr val="windowText" lastClr="000000"/>
                          </a:solidFill>
                        </a:rPr>
                        <a:t>RESOLVED</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0030">
                <a:tc>
                  <a:txBody>
                    <a:bodyPr/>
                    <a:lstStyle/>
                    <a:p>
                      <a:r>
                        <a:rPr kumimoji="1" lang="en-US" altLang="ja-JP" sz="1200" dirty="0" smtClean="0">
                          <a:solidFill>
                            <a:sysClr val="windowText" lastClr="000000"/>
                          </a:solidFill>
                        </a:rPr>
                        <a:t>10002</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200" dirty="0" smtClean="0">
                          <a:solidFill>
                            <a:sysClr val="windowText" lastClr="000000"/>
                          </a:solidFill>
                        </a:rPr>
                        <a:t>RESOLVED</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0030">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solidFill>
                            <a:sysClr val="windowText" lastClr="000000"/>
                          </a:solidFill>
                        </a:rPr>
                        <a:t>・・・</a:t>
                      </a:r>
                      <a:endParaRPr kumimoji="1" lang="ja-JP" altLang="en-US" sz="12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テキスト ボックス 8"/>
          <p:cNvSpPr txBox="1"/>
          <p:nvPr/>
        </p:nvSpPr>
        <p:spPr>
          <a:xfrm>
            <a:off x="4765928" y="3770372"/>
            <a:ext cx="3960440" cy="1677382"/>
          </a:xfrm>
          <a:prstGeom prst="rect">
            <a:avLst/>
          </a:prstGeom>
          <a:solidFill>
            <a:schemeClr val="bg1"/>
          </a:solidFill>
          <a:ln>
            <a:solidFill>
              <a:schemeClr val="tx1"/>
            </a:solidFill>
          </a:ln>
        </p:spPr>
        <p:txBody>
          <a:bodyPr wrap="square" rtlCol="0">
            <a:spAutoFit/>
          </a:bodyPr>
          <a:lstStyle/>
          <a:p>
            <a:r>
              <a:rPr lang="en-US" altLang="ja-JP" sz="1200" dirty="0" smtClean="0"/>
              <a:t>------------------------------------------------------------------------</a:t>
            </a:r>
          </a:p>
          <a:p>
            <a:r>
              <a:rPr lang="en-US" altLang="ja-JP" sz="1200" dirty="0" smtClean="0"/>
              <a:t>r201 </a:t>
            </a:r>
            <a:r>
              <a:rPr lang="ja-JP" altLang="en-US" sz="1200" dirty="0" smtClean="0"/>
              <a:t>　</a:t>
            </a:r>
            <a:r>
              <a:rPr lang="en-US" altLang="ja-JP" sz="1200" dirty="0" smtClean="0"/>
              <a:t>| </a:t>
            </a:r>
            <a:r>
              <a:rPr lang="en-US" altLang="ja-JP" sz="1200" dirty="0" err="1" smtClean="0"/>
              <a:t>authorName</a:t>
            </a:r>
            <a:r>
              <a:rPr lang="ja-JP" altLang="en-US" sz="1200" dirty="0" smtClean="0"/>
              <a:t>  </a:t>
            </a:r>
            <a:r>
              <a:rPr lang="en-US" altLang="ja-JP" sz="1200" dirty="0" smtClean="0"/>
              <a:t>| 2009-01-01 </a:t>
            </a:r>
          </a:p>
          <a:p>
            <a:endParaRPr lang="en-US" altLang="ja-JP" sz="400" dirty="0" smtClean="0"/>
          </a:p>
          <a:p>
            <a:r>
              <a:rPr lang="en-US" altLang="ja-JP" sz="1200" dirty="0" smtClean="0"/>
              <a:t>add feature: </a:t>
            </a:r>
            <a:r>
              <a:rPr lang="ja-JP" altLang="en-US" sz="1200" dirty="0" smtClean="0"/>
              <a:t>・・・・</a:t>
            </a:r>
            <a:endParaRPr lang="en-US" altLang="ja-JP" sz="1200" dirty="0" smtClean="0"/>
          </a:p>
          <a:p>
            <a:endParaRPr lang="en-US" altLang="ja-JP" sz="600" dirty="0" smtClean="0"/>
          </a:p>
          <a:p>
            <a:r>
              <a:rPr lang="en-US" altLang="ja-JP" sz="1200" dirty="0" smtClean="0"/>
              <a:t>------------------------------------------------------------------------</a:t>
            </a:r>
          </a:p>
          <a:p>
            <a:r>
              <a:rPr lang="en-US" altLang="ja-JP" sz="1200" dirty="0" smtClean="0"/>
              <a:t>r202</a:t>
            </a:r>
            <a:r>
              <a:rPr lang="ja-JP" altLang="en-US" sz="1200" dirty="0" smtClean="0"/>
              <a:t>　</a:t>
            </a:r>
            <a:r>
              <a:rPr lang="en-US" altLang="ja-JP" sz="1200" dirty="0" smtClean="0"/>
              <a:t> | </a:t>
            </a:r>
            <a:r>
              <a:rPr lang="en-US" altLang="ja-JP" sz="1200" dirty="0" err="1" smtClean="0"/>
              <a:t>authorName</a:t>
            </a:r>
            <a:r>
              <a:rPr lang="en-US" altLang="ja-JP" sz="1200" dirty="0" smtClean="0"/>
              <a:t>  | 2009-02-01 </a:t>
            </a:r>
          </a:p>
          <a:p>
            <a:endParaRPr lang="en-US" altLang="ja-JP" sz="800" dirty="0" smtClean="0"/>
          </a:p>
          <a:p>
            <a:r>
              <a:rPr lang="en-US" altLang="ja-JP" sz="1200" dirty="0" smtClean="0"/>
              <a:t>bug fixed: #10002 </a:t>
            </a:r>
          </a:p>
          <a:p>
            <a:r>
              <a:rPr lang="en-US" altLang="ja-JP" sz="1200" dirty="0" smtClean="0"/>
              <a:t>------------------------------------------------------------------------</a:t>
            </a:r>
          </a:p>
        </p:txBody>
      </p:sp>
      <p:sp>
        <p:nvSpPr>
          <p:cNvPr id="10" name="角丸四角形 9"/>
          <p:cNvSpPr/>
          <p:nvPr/>
        </p:nvSpPr>
        <p:spPr>
          <a:xfrm>
            <a:off x="4804296" y="4672568"/>
            <a:ext cx="432048" cy="216024"/>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4067944" y="5665440"/>
            <a:ext cx="3240360" cy="369332"/>
          </a:xfrm>
          <a:prstGeom prst="rect">
            <a:avLst/>
          </a:prstGeom>
          <a:noFill/>
        </p:spPr>
        <p:txBody>
          <a:bodyPr wrap="square" rtlCol="0">
            <a:spAutoFit/>
          </a:bodyPr>
          <a:lstStyle/>
          <a:p>
            <a:r>
              <a:rPr kumimoji="1" lang="ja-JP" altLang="en-US" dirty="0" smtClean="0"/>
              <a:t>コミットログを解析して対応付け</a:t>
            </a:r>
            <a:endParaRPr kumimoji="1" lang="ja-JP" altLang="en-US" sz="1400" dirty="0"/>
          </a:p>
        </p:txBody>
      </p:sp>
      <p:sp>
        <p:nvSpPr>
          <p:cNvPr id="13" name="角丸四角形 12"/>
          <p:cNvSpPr/>
          <p:nvPr/>
        </p:nvSpPr>
        <p:spPr>
          <a:xfrm>
            <a:off x="5049004" y="4475212"/>
            <a:ext cx="1016276" cy="216024"/>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rPr>
              <a:t>リビジョン番号</a:t>
            </a:r>
            <a:endParaRPr kumimoji="1" lang="ja-JP" altLang="en-US" sz="1050" dirty="0">
              <a:solidFill>
                <a:schemeClr val="tx1"/>
              </a:solidFill>
            </a:endParaRPr>
          </a:p>
        </p:txBody>
      </p:sp>
      <p:sp>
        <p:nvSpPr>
          <p:cNvPr id="14" name="コンテンツ プレースホルダ 2"/>
          <p:cNvSpPr>
            <a:spLocks noGrp="1"/>
          </p:cNvSpPr>
          <p:nvPr>
            <p:ph idx="1"/>
          </p:nvPr>
        </p:nvSpPr>
        <p:spPr>
          <a:xfrm>
            <a:off x="403156" y="2508136"/>
            <a:ext cx="8229600" cy="1368053"/>
          </a:xfrm>
        </p:spPr>
        <p:txBody>
          <a:bodyPr/>
          <a:lstStyle/>
          <a:p>
            <a:r>
              <a:rPr kumimoji="1" lang="en-US" altLang="ja-JP" sz="2800" dirty="0" smtClean="0"/>
              <a:t>Buggy Code</a:t>
            </a:r>
            <a:r>
              <a:rPr kumimoji="1" lang="ja-JP" altLang="en-US" sz="2800" dirty="0" smtClean="0"/>
              <a:t>を取得するために，リポジトリから欠陥が修正されたコミットとバグレポートを対応付けを実行</a:t>
            </a:r>
            <a:endParaRPr kumimoji="1" lang="en-US" altLang="ja-JP" sz="2800" dirty="0" smtClean="0"/>
          </a:p>
        </p:txBody>
      </p:sp>
      <p:sp>
        <p:nvSpPr>
          <p:cNvPr id="15" name="角丸四角形 14"/>
          <p:cNvSpPr/>
          <p:nvPr/>
        </p:nvSpPr>
        <p:spPr>
          <a:xfrm>
            <a:off x="1346880" y="3796660"/>
            <a:ext cx="2088232" cy="28803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欠陥管理システム</a:t>
            </a:r>
            <a:endParaRPr kumimoji="1" lang="ja-JP" altLang="en-US" dirty="0"/>
          </a:p>
        </p:txBody>
      </p:sp>
      <p:sp>
        <p:nvSpPr>
          <p:cNvPr id="19" name="角丸四角形 18"/>
          <p:cNvSpPr/>
          <p:nvPr/>
        </p:nvSpPr>
        <p:spPr>
          <a:xfrm>
            <a:off x="5459720" y="3429000"/>
            <a:ext cx="2520280" cy="28803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リポジトリのコミットログ</a:t>
            </a:r>
            <a:endParaRPr kumimoji="1" lang="ja-JP" altLang="en-US" dirty="0"/>
          </a:p>
        </p:txBody>
      </p:sp>
      <p:sp>
        <p:nvSpPr>
          <p:cNvPr id="24" name="フリーフォーム 23"/>
          <p:cNvSpPr/>
          <p:nvPr/>
        </p:nvSpPr>
        <p:spPr>
          <a:xfrm>
            <a:off x="1089660" y="5093216"/>
            <a:ext cx="4099560" cy="866140"/>
          </a:xfrm>
          <a:custGeom>
            <a:avLst/>
            <a:gdLst>
              <a:gd name="connsiteX0" fmla="*/ 0 w 4099560"/>
              <a:gd name="connsiteY0" fmla="*/ 0 h 866140"/>
              <a:gd name="connsiteX1" fmla="*/ 2072640 w 4099560"/>
              <a:gd name="connsiteY1" fmla="*/ 845820 h 866140"/>
              <a:gd name="connsiteX2" fmla="*/ 4099560 w 4099560"/>
              <a:gd name="connsiteY2" fmla="*/ 121920 h 866140"/>
            </a:gdLst>
            <a:ahLst/>
            <a:cxnLst>
              <a:cxn ang="0">
                <a:pos x="connsiteX0" y="connsiteY0"/>
              </a:cxn>
              <a:cxn ang="0">
                <a:pos x="connsiteX1" y="connsiteY1"/>
              </a:cxn>
              <a:cxn ang="0">
                <a:pos x="connsiteX2" y="connsiteY2"/>
              </a:cxn>
            </a:cxnLst>
            <a:rect l="l" t="t" r="r" b="b"/>
            <a:pathLst>
              <a:path w="4099560" h="866140">
                <a:moveTo>
                  <a:pt x="0" y="0"/>
                </a:moveTo>
                <a:cubicBezTo>
                  <a:pt x="694690" y="412750"/>
                  <a:pt x="1389380" y="825500"/>
                  <a:pt x="2072640" y="845820"/>
                </a:cubicBezTo>
                <a:cubicBezTo>
                  <a:pt x="2755900" y="866140"/>
                  <a:pt x="3427730" y="494030"/>
                  <a:pt x="4099560" y="121920"/>
                </a:cubicBezTo>
              </a:path>
            </a:pathLst>
          </a:cu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角丸四角形 17"/>
          <p:cNvSpPr/>
          <p:nvPr/>
        </p:nvSpPr>
        <p:spPr>
          <a:xfrm>
            <a:off x="5508104" y="4982530"/>
            <a:ext cx="576064" cy="216024"/>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6057336" y="4880972"/>
            <a:ext cx="2331088" cy="28041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欠陥</a:t>
            </a:r>
            <a:r>
              <a:rPr lang="en-US" altLang="ja-JP" sz="1400" dirty="0" smtClean="0">
                <a:solidFill>
                  <a:schemeClr val="tx1"/>
                </a:solidFill>
              </a:rPr>
              <a:t>ID</a:t>
            </a:r>
            <a:r>
              <a:rPr lang="ja-JP" altLang="en-US" sz="1400" dirty="0" smtClean="0">
                <a:solidFill>
                  <a:schemeClr val="tx1"/>
                </a:solidFill>
              </a:rPr>
              <a:t>がコミットログに記述</a:t>
            </a:r>
            <a:endParaRPr lang="ja-JP" altLang="en-US" sz="1400"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４．欠陥修正に含まれるクローンの割合を算出</a:t>
            </a:r>
            <a:endParaRPr kumimoji="1" lang="ja-JP" altLang="en-US" sz="3200" dirty="0"/>
          </a:p>
        </p:txBody>
      </p:sp>
      <p:sp>
        <p:nvSpPr>
          <p:cNvPr id="3" name="コンテンツ プレースホルダ 2"/>
          <p:cNvSpPr>
            <a:spLocks noGrp="1"/>
          </p:cNvSpPr>
          <p:nvPr>
            <p:ph idx="1"/>
          </p:nvPr>
        </p:nvSpPr>
        <p:spPr>
          <a:xfrm>
            <a:off x="457200" y="1412875"/>
            <a:ext cx="8229600" cy="1368053"/>
          </a:xfrm>
        </p:spPr>
        <p:txBody>
          <a:bodyPr/>
          <a:lstStyle/>
          <a:p>
            <a:r>
              <a:rPr lang="ja-JP" altLang="en-US" dirty="0" smtClean="0"/>
              <a:t>欠陥修正が行われたリビジョンと最も近い　スナップショットを取得</a:t>
            </a:r>
            <a:endParaRPr lang="en-US" altLang="ja-JP" dirty="0" smtClean="0"/>
          </a:p>
          <a:p>
            <a:r>
              <a:rPr lang="en-US" altLang="ja-JP" dirty="0" smtClean="0"/>
              <a:t>Buggy Code</a:t>
            </a:r>
            <a:r>
              <a:rPr lang="ja-JP" altLang="en-US" dirty="0" smtClean="0"/>
              <a:t>内に含まれるコードクローンの重複率</a:t>
            </a:r>
            <a:r>
              <a:rPr lang="en-US" altLang="ja-JP" dirty="0" smtClean="0"/>
              <a:t>d</a:t>
            </a:r>
            <a:r>
              <a:rPr lang="ja-JP" altLang="en-US" dirty="0" smtClean="0"/>
              <a:t>を算出</a:t>
            </a:r>
            <a:endParaRPr lang="en-US"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27</a:t>
            </a:fld>
            <a:endParaRPr kumimoji="1" lang="ja-JP" altLang="en-US"/>
          </a:p>
        </p:txBody>
      </p:sp>
      <p:graphicFrame>
        <p:nvGraphicFramePr>
          <p:cNvPr id="23555" name="Object 3"/>
          <p:cNvGraphicFramePr>
            <a:graphicFrameLocks noChangeAspect="1"/>
          </p:cNvGraphicFramePr>
          <p:nvPr/>
        </p:nvGraphicFramePr>
        <p:xfrm>
          <a:off x="1043608" y="3861048"/>
          <a:ext cx="5547896" cy="719956"/>
        </p:xfrm>
        <a:graphic>
          <a:graphicData uri="http://schemas.openxmlformats.org/presentationml/2006/ole">
            <p:oleObj spid="_x0000_s146434" name="数式" r:id="rId4" imgW="3327120" imgH="431640" progId="Equation.3">
              <p:embed/>
            </p:oleObj>
          </a:graphicData>
        </a:graphic>
      </p:graphicFrame>
      <p:sp>
        <p:nvSpPr>
          <p:cNvPr id="7" name="コンテンツ プレースホルダ 2"/>
          <p:cNvSpPr txBox="1">
            <a:spLocks/>
          </p:cNvSpPr>
          <p:nvPr/>
        </p:nvSpPr>
        <p:spPr bwMode="auto">
          <a:xfrm>
            <a:off x="323528" y="4725020"/>
            <a:ext cx="8136904"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ja-JP" altLang="en-US" sz="2800" dirty="0" smtClean="0"/>
              <a:t>多くのコードクローンは欠陥修正に含まれていないという結果を報告</a:t>
            </a:r>
          </a:p>
          <a:p>
            <a:endParaRPr lang="ja-JP" alt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実験結果詳細</a:t>
            </a:r>
            <a:r>
              <a:rPr lang="en-US" altLang="ja-JP" dirty="0" smtClean="0"/>
              <a:t>(</a:t>
            </a:r>
            <a:r>
              <a:rPr lang="ja-JP" altLang="en-US" dirty="0" smtClean="0"/>
              <a:t>項目</a:t>
            </a:r>
            <a:r>
              <a:rPr lang="en-US" altLang="ja-JP" dirty="0" smtClean="0"/>
              <a:t>3)</a:t>
            </a:r>
            <a:endParaRPr kumimoji="1" lang="ja-JP" altLang="en-US" dirty="0"/>
          </a:p>
        </p:txBody>
      </p:sp>
      <p:sp>
        <p:nvSpPr>
          <p:cNvPr id="6" name="コンテンツ プレースホルダ 2"/>
          <p:cNvSpPr txBox="1">
            <a:spLocks/>
          </p:cNvSpPr>
          <p:nvPr/>
        </p:nvSpPr>
        <p:spPr bwMode="auto">
          <a:xfrm>
            <a:off x="457200" y="1196752"/>
            <a:ext cx="8229600" cy="575965"/>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4</a:t>
            </a:r>
            <a:r>
              <a:rPr kumimoji="1" lang="ja-JP" altLang="en-US" sz="3200" b="0" i="0" u="none" strike="noStrike" kern="0" cap="none" spc="0" normalizeH="0" baseline="0" noProof="0" dirty="0" err="1" smtClean="0">
                <a:ln>
                  <a:noFill/>
                </a:ln>
                <a:solidFill>
                  <a:schemeClr val="tx1"/>
                </a:solidFill>
                <a:effectLst/>
                <a:uLnTx/>
                <a:uFillTx/>
                <a:latin typeface="+mn-lt"/>
                <a:ea typeface="+mn-ea"/>
                <a:cs typeface="+mn-cs"/>
              </a:rPr>
              <a:t>つの</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オープンソースプロジェクトでの実験結果</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4" name="正方形/長方形 33"/>
          <p:cNvSpPr/>
          <p:nvPr/>
        </p:nvSpPr>
        <p:spPr>
          <a:xfrm>
            <a:off x="0" y="5661248"/>
            <a:ext cx="9144000"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コンテンツ プレースホルダ 2"/>
          <p:cNvSpPr>
            <a:spLocks noGrp="1"/>
          </p:cNvSpPr>
          <p:nvPr>
            <p:ph idx="1"/>
          </p:nvPr>
        </p:nvSpPr>
        <p:spPr>
          <a:xfrm>
            <a:off x="457200" y="5805387"/>
            <a:ext cx="8229600" cy="1007989"/>
          </a:xfrm>
        </p:spPr>
        <p:txBody>
          <a:bodyPr/>
          <a:lstStyle/>
          <a:p>
            <a:r>
              <a:rPr lang="ja-JP" altLang="en-US" sz="2400" dirty="0" smtClean="0"/>
              <a:t>値は</a:t>
            </a:r>
            <a:r>
              <a:rPr lang="en-US" altLang="ja-JP" sz="2400" dirty="0" smtClean="0"/>
              <a:t>D4</a:t>
            </a:r>
            <a:r>
              <a:rPr lang="ja-JP" altLang="en-US" sz="2400" dirty="0" smtClean="0"/>
              <a:t>における</a:t>
            </a:r>
            <a:r>
              <a:rPr lang="en-US" altLang="ja-JP" sz="2400" dirty="0" smtClean="0"/>
              <a:t>Unique</a:t>
            </a:r>
            <a:r>
              <a:rPr lang="ja-JP" altLang="en-US" sz="2400" dirty="0" smtClean="0"/>
              <a:t>を基準とした相対的な割合を表す</a:t>
            </a:r>
            <a:endParaRPr lang="en-US" altLang="ja-JP" sz="2400" dirty="0" smtClean="0"/>
          </a:p>
          <a:p>
            <a:r>
              <a:rPr lang="ja-JP" altLang="en-US" sz="2400" dirty="0" smtClean="0"/>
              <a:t>生存期間が長い場合，コードクローンの方が欠陥が少ない</a:t>
            </a:r>
            <a:endParaRPr lang="en-US" altLang="ja-JP" sz="2400" dirty="0" smtClean="0"/>
          </a:p>
        </p:txBody>
      </p:sp>
      <p:graphicFrame>
        <p:nvGraphicFramePr>
          <p:cNvPr id="42" name="表 41"/>
          <p:cNvGraphicFramePr>
            <a:graphicFrameLocks noGrp="1"/>
          </p:cNvGraphicFramePr>
          <p:nvPr/>
        </p:nvGraphicFramePr>
        <p:xfrm>
          <a:off x="1043608" y="1844824"/>
          <a:ext cx="7344816" cy="3870960"/>
        </p:xfrm>
        <a:graphic>
          <a:graphicData uri="http://schemas.openxmlformats.org/drawingml/2006/table">
            <a:tbl>
              <a:tblPr firstRow="1" bandRow="1">
                <a:tableStyleId>{21E4AEA4-8DFA-4A89-87EB-49C32662AFE0}</a:tableStyleId>
              </a:tblPr>
              <a:tblGrid>
                <a:gridCol w="2448272"/>
                <a:gridCol w="2448272"/>
                <a:gridCol w="2448272"/>
              </a:tblGrid>
              <a:tr h="327309">
                <a:tc>
                  <a:txBody>
                    <a:bodyPr/>
                    <a:lstStyle/>
                    <a:p>
                      <a:endParaRPr kumimoji="1" lang="ja-JP" altLang="en-US" sz="2000" dirty="0"/>
                    </a:p>
                  </a:txBody>
                  <a:tcPr/>
                </a:tc>
                <a:tc>
                  <a:txBody>
                    <a:bodyPr/>
                    <a:lstStyle/>
                    <a:p>
                      <a:endParaRPr kumimoji="1" lang="ja-JP" altLang="en-US" sz="2000"/>
                    </a:p>
                  </a:txBody>
                  <a:tcPr/>
                </a:tc>
                <a:tc>
                  <a:txBody>
                    <a:bodyPr/>
                    <a:lstStyle/>
                    <a:p>
                      <a:pPr algn="ctr"/>
                      <a:r>
                        <a:rPr kumimoji="1" lang="en-US" altLang="ja-JP" sz="2000" dirty="0" smtClean="0"/>
                        <a:t>D4</a:t>
                      </a:r>
                      <a:r>
                        <a:rPr kumimoji="1" lang="ja-JP" altLang="en-US" sz="2000" dirty="0" err="1" smtClean="0"/>
                        <a:t>にに</a:t>
                      </a:r>
                      <a:r>
                        <a:rPr kumimoji="1" lang="ja-JP" altLang="en-US" sz="2000" dirty="0" smtClean="0"/>
                        <a:t>おける</a:t>
                      </a:r>
                      <a:endParaRPr kumimoji="1" lang="en-US" altLang="ja-JP" sz="2000" dirty="0" smtClean="0"/>
                    </a:p>
                    <a:p>
                      <a:pPr algn="ctr"/>
                      <a:r>
                        <a:rPr kumimoji="1" lang="ja-JP" altLang="en-US" sz="2000" dirty="0" smtClean="0"/>
                        <a:t>欠陥コード率</a:t>
                      </a:r>
                    </a:p>
                  </a:txBody>
                  <a:tcPr/>
                </a:tc>
              </a:tr>
              <a:tr h="327309">
                <a:tc rowSpan="2">
                  <a:txBody>
                    <a:bodyPr/>
                    <a:lstStyle/>
                    <a:p>
                      <a:pPr algn="ctr"/>
                      <a:r>
                        <a:rPr kumimoji="1" lang="en-US" altLang="ja-JP" sz="2000" dirty="0" smtClean="0"/>
                        <a:t>Ant</a:t>
                      </a:r>
                      <a:endParaRPr kumimoji="1" lang="ja-JP" altLang="en-US" sz="2000" dirty="0"/>
                    </a:p>
                  </a:txBody>
                  <a:tcPr anchor="ctr"/>
                </a:tc>
                <a:tc>
                  <a:txBody>
                    <a:bodyPr/>
                    <a:lstStyle/>
                    <a:p>
                      <a:r>
                        <a:rPr kumimoji="1" lang="en-US" altLang="ja-JP" sz="2000" dirty="0" smtClean="0"/>
                        <a:t>Clone</a:t>
                      </a:r>
                      <a:endParaRPr kumimoji="1" lang="ja-JP" altLang="en-US" sz="2000" dirty="0"/>
                    </a:p>
                  </a:txBody>
                  <a:tcPr/>
                </a:tc>
                <a:tc>
                  <a:txBody>
                    <a:bodyPr/>
                    <a:lstStyle/>
                    <a:p>
                      <a:r>
                        <a:rPr kumimoji="1" lang="en-US" altLang="ja-JP" sz="2000" dirty="0" smtClean="0"/>
                        <a:t>0.53</a:t>
                      </a:r>
                      <a:endParaRPr kumimoji="1" lang="ja-JP" altLang="en-US" sz="2000" dirty="0"/>
                    </a:p>
                  </a:txBody>
                  <a:tcPr/>
                </a:tc>
              </a:tr>
              <a:tr h="327309">
                <a:tc vMerge="1">
                  <a:txBody>
                    <a:bodyPr/>
                    <a:lstStyle/>
                    <a:p>
                      <a:endParaRPr kumimoji="1" lang="ja-JP" altLang="en-US" dirty="0"/>
                    </a:p>
                  </a:txBody>
                  <a:tcPr/>
                </a:tc>
                <a:tc>
                  <a:txBody>
                    <a:bodyPr/>
                    <a:lstStyle/>
                    <a:p>
                      <a:r>
                        <a:rPr kumimoji="1" lang="en-US" altLang="ja-JP" sz="2000" dirty="0" smtClean="0"/>
                        <a:t>Unique</a:t>
                      </a:r>
                      <a:endParaRPr kumimoji="1" lang="ja-JP" altLang="en-US" sz="2000" dirty="0"/>
                    </a:p>
                  </a:txBody>
                  <a:tcPr/>
                </a:tc>
                <a:tc>
                  <a:txBody>
                    <a:bodyPr/>
                    <a:lstStyle/>
                    <a:p>
                      <a:r>
                        <a:rPr kumimoji="1" lang="en-US" altLang="ja-JP" sz="2000" dirty="0" smtClean="0"/>
                        <a:t>1.00</a:t>
                      </a:r>
                      <a:endParaRPr kumimoji="1" lang="ja-JP" altLang="en-US" sz="2000" dirty="0"/>
                    </a:p>
                  </a:txBody>
                  <a:tcPr/>
                </a:tc>
              </a:tr>
              <a:tr h="327309">
                <a:tc rowSpan="2">
                  <a:txBody>
                    <a:bodyPr/>
                    <a:lstStyle/>
                    <a:p>
                      <a:pPr algn="ctr"/>
                      <a:r>
                        <a:rPr kumimoji="1" lang="en-US" altLang="ja-JP" sz="2000" dirty="0" smtClean="0"/>
                        <a:t>Gimp</a:t>
                      </a:r>
                      <a:endParaRPr kumimoji="1" lang="ja-JP" altLang="en-US" sz="2000" dirty="0"/>
                    </a:p>
                  </a:txBody>
                  <a:tcPr anchor="ctr"/>
                </a:tc>
                <a:tc>
                  <a:txBody>
                    <a:bodyPr/>
                    <a:lstStyle/>
                    <a:p>
                      <a:r>
                        <a:rPr kumimoji="1" lang="en-US" altLang="ja-JP" sz="2000" dirty="0" smtClean="0"/>
                        <a:t>Clone</a:t>
                      </a:r>
                      <a:endParaRPr kumimoji="1" lang="ja-JP" altLang="en-US" sz="2000" dirty="0"/>
                    </a:p>
                  </a:txBody>
                  <a:tcPr/>
                </a:tc>
                <a:tc>
                  <a:txBody>
                    <a:bodyPr/>
                    <a:lstStyle/>
                    <a:p>
                      <a:r>
                        <a:rPr kumimoji="1" lang="en-US" altLang="ja-JP" sz="2000" dirty="0" smtClean="0"/>
                        <a:t>0.40</a:t>
                      </a:r>
                      <a:endParaRPr kumimoji="1" lang="ja-JP" altLang="en-US" sz="2000" dirty="0"/>
                    </a:p>
                  </a:txBody>
                  <a:tcPr/>
                </a:tc>
              </a:tr>
              <a:tr h="327309">
                <a:tc vMerge="1">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Unique</a:t>
                      </a:r>
                      <a:endParaRPr kumimoji="1" lang="ja-JP" altLang="en-US" sz="2000" dirty="0" smtClean="0"/>
                    </a:p>
                  </a:txBody>
                  <a:tcPr/>
                </a:tc>
                <a:tc>
                  <a:txBody>
                    <a:bodyPr/>
                    <a:lstStyle/>
                    <a:p>
                      <a:r>
                        <a:rPr kumimoji="1" lang="en-US" altLang="ja-JP" sz="2000" dirty="0" smtClean="0"/>
                        <a:t>1.00</a:t>
                      </a:r>
                      <a:endParaRPr kumimoji="1" lang="ja-JP" altLang="en-US" sz="2000" dirty="0"/>
                    </a:p>
                  </a:txBody>
                  <a:tcPr/>
                </a:tc>
              </a:tr>
              <a:tr h="327309">
                <a:tc rowSpan="2">
                  <a:txBody>
                    <a:bodyPr/>
                    <a:lstStyle/>
                    <a:p>
                      <a:pPr algn="ctr"/>
                      <a:r>
                        <a:rPr kumimoji="1" lang="en-US" altLang="ja-JP" sz="2000" dirty="0" smtClean="0"/>
                        <a:t>Nautilus</a:t>
                      </a:r>
                      <a:endParaRPr kumimoji="1" lang="ja-JP" altLang="en-US" sz="2000" dirty="0"/>
                    </a:p>
                  </a:txBody>
                  <a:tcPr anchor="ctr"/>
                </a:tc>
                <a:tc>
                  <a:txBody>
                    <a:bodyPr/>
                    <a:lstStyle/>
                    <a:p>
                      <a:r>
                        <a:rPr kumimoji="1" lang="en-US" altLang="ja-JP" sz="2000" dirty="0" smtClean="0"/>
                        <a:t>Clone</a:t>
                      </a:r>
                      <a:endParaRPr kumimoji="1" lang="ja-JP" altLang="en-US" sz="2000" dirty="0"/>
                    </a:p>
                  </a:txBody>
                  <a:tcPr/>
                </a:tc>
                <a:tc>
                  <a:txBody>
                    <a:bodyPr/>
                    <a:lstStyle/>
                    <a:p>
                      <a:r>
                        <a:rPr kumimoji="1" lang="en-US" altLang="ja-JP" sz="2000" dirty="0" smtClean="0"/>
                        <a:t>0.31</a:t>
                      </a:r>
                      <a:endParaRPr kumimoji="1" lang="ja-JP" altLang="en-US" sz="2000" dirty="0"/>
                    </a:p>
                  </a:txBody>
                  <a:tcPr/>
                </a:tc>
              </a:tr>
              <a:tr h="327309">
                <a:tc vMerge="1">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Unique</a:t>
                      </a:r>
                      <a:endParaRPr kumimoji="1" lang="ja-JP" altLang="en-US" sz="2000" dirty="0" smtClean="0"/>
                    </a:p>
                  </a:txBody>
                  <a:tcPr/>
                </a:tc>
                <a:tc>
                  <a:txBody>
                    <a:bodyPr/>
                    <a:lstStyle/>
                    <a:p>
                      <a:r>
                        <a:rPr kumimoji="1" lang="en-US" altLang="ja-JP" sz="2000" dirty="0" smtClean="0"/>
                        <a:t>1.00</a:t>
                      </a:r>
                      <a:endParaRPr kumimoji="1" lang="ja-JP" altLang="en-US" sz="2000" dirty="0"/>
                    </a:p>
                  </a:txBody>
                  <a:tcPr/>
                </a:tc>
              </a:tr>
              <a:tr h="327309">
                <a:tc rowSpan="2">
                  <a:txBody>
                    <a:bodyPr/>
                    <a:lstStyle/>
                    <a:p>
                      <a:pPr algn="ctr"/>
                      <a:r>
                        <a:rPr kumimoji="1" lang="en-US" altLang="ja-JP" sz="2000" dirty="0" smtClean="0"/>
                        <a:t>Eclipse JDT</a:t>
                      </a:r>
                      <a:endParaRPr kumimoji="1" lang="ja-JP" altLang="en-US" sz="2000" dirty="0"/>
                    </a:p>
                  </a:txBody>
                  <a:tcPr anchor="ctr"/>
                </a:tc>
                <a:tc>
                  <a:txBody>
                    <a:bodyPr/>
                    <a:lstStyle/>
                    <a:p>
                      <a:r>
                        <a:rPr kumimoji="1" lang="en-US" altLang="ja-JP" sz="2000" dirty="0" smtClean="0"/>
                        <a:t>Clone</a:t>
                      </a:r>
                      <a:endParaRPr kumimoji="1" lang="ja-JP" altLang="en-US" sz="2000" dirty="0"/>
                    </a:p>
                  </a:txBody>
                  <a:tcPr/>
                </a:tc>
                <a:tc>
                  <a:txBody>
                    <a:bodyPr/>
                    <a:lstStyle/>
                    <a:p>
                      <a:r>
                        <a:rPr kumimoji="1" lang="en-US" altLang="ja-JP" sz="2000" dirty="0" smtClean="0"/>
                        <a:t>0.55</a:t>
                      </a:r>
                      <a:endParaRPr kumimoji="1" lang="ja-JP" altLang="en-US" sz="2000" dirty="0"/>
                    </a:p>
                  </a:txBody>
                  <a:tcPr/>
                </a:tc>
              </a:tr>
              <a:tr h="327309">
                <a:tc vMerge="1">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Unique</a:t>
                      </a:r>
                      <a:endParaRPr kumimoji="1" lang="ja-JP" altLang="en-US" sz="2000" dirty="0" smtClean="0"/>
                    </a:p>
                  </a:txBody>
                  <a:tcPr/>
                </a:tc>
                <a:tc>
                  <a:txBody>
                    <a:bodyPr/>
                    <a:lstStyle/>
                    <a:p>
                      <a:r>
                        <a:rPr kumimoji="1" lang="en-US" altLang="ja-JP" sz="2000" dirty="0" smtClean="0"/>
                        <a:t>1.00</a:t>
                      </a:r>
                      <a:endParaRPr kumimoji="1" lang="ja-JP" altLang="en-US" sz="2000" dirty="0"/>
                    </a:p>
                  </a:txBody>
                  <a:tcPr/>
                </a:tc>
              </a:tr>
            </a:tbl>
          </a:graphicData>
        </a:graphic>
      </p:graphicFrame>
      <p:sp>
        <p:nvSpPr>
          <p:cNvPr id="43" name="スライド番号プレースホルダ 3"/>
          <p:cNvSpPr>
            <a:spLocks noGrp="1"/>
          </p:cNvSpPr>
          <p:nvPr>
            <p:ph type="sldNum" sz="quarter" idx="12"/>
          </p:nvPr>
        </p:nvSpPr>
        <p:spPr>
          <a:xfrm>
            <a:off x="8459788" y="6584950"/>
            <a:ext cx="550862" cy="273050"/>
          </a:xfrm>
        </p:spPr>
        <p:txBody>
          <a:bodyPr/>
          <a:lstStyle/>
          <a:p>
            <a:fld id="{F577564E-C688-4BFF-AF2A-15D3AB08729B}" type="slidenum">
              <a:rPr kumimoji="1" lang="ja-JP" altLang="en-US" smtClean="0"/>
              <a:pPr/>
              <a:t>28</a:t>
            </a:fld>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コード片の生存期間による分類</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29</a:t>
            </a:fld>
            <a:endParaRPr kumimoji="1" lang="ja-JP" altLang="en-US"/>
          </a:p>
        </p:txBody>
      </p:sp>
      <p:sp>
        <p:nvSpPr>
          <p:cNvPr id="107" name="テキスト ボックス 106"/>
          <p:cNvSpPr txBox="1"/>
          <p:nvPr/>
        </p:nvSpPr>
        <p:spPr>
          <a:xfrm>
            <a:off x="323528" y="1322765"/>
            <a:ext cx="8820472" cy="523220"/>
          </a:xfrm>
          <a:prstGeom prst="rect">
            <a:avLst/>
          </a:prstGeom>
          <a:noFill/>
        </p:spPr>
        <p:txBody>
          <a:bodyPr wrap="square" rtlCol="0">
            <a:spAutoFit/>
          </a:bodyPr>
          <a:lstStyle/>
          <a:p>
            <a:pPr>
              <a:buNone/>
            </a:pPr>
            <a:r>
              <a:rPr lang="ja-JP" altLang="en-US" sz="2800" dirty="0" smtClean="0"/>
              <a:t>生存期間：コードが生成されてから変更されるまでの日数</a:t>
            </a:r>
            <a:endParaRPr lang="en-US" altLang="ja-JP" sz="2800" dirty="0" smtClean="0"/>
          </a:p>
        </p:txBody>
      </p:sp>
      <p:sp>
        <p:nvSpPr>
          <p:cNvPr id="108" name="コンテンツ プレースホルダ 2"/>
          <p:cNvSpPr>
            <a:spLocks noGrp="1"/>
          </p:cNvSpPr>
          <p:nvPr>
            <p:ph idx="1"/>
          </p:nvPr>
        </p:nvSpPr>
        <p:spPr>
          <a:xfrm>
            <a:off x="395536" y="2492896"/>
            <a:ext cx="8424936" cy="1944216"/>
          </a:xfrm>
        </p:spPr>
        <p:txBody>
          <a:bodyPr/>
          <a:lstStyle/>
          <a:p>
            <a:r>
              <a:rPr lang="en-US" altLang="ja-JP" sz="2400" i="1" dirty="0" smtClean="0"/>
              <a:t>D1 </a:t>
            </a:r>
            <a:r>
              <a:rPr lang="ja-JP" altLang="en-US" sz="2400" i="1" dirty="0" smtClean="0"/>
              <a:t>・・・ </a:t>
            </a:r>
            <a:r>
              <a:rPr lang="ja-JP" altLang="en-US" sz="2400" dirty="0" smtClean="0"/>
              <a:t>生存期間が第</a:t>
            </a:r>
            <a:r>
              <a:rPr lang="en-US" altLang="ja-JP" sz="2400" dirty="0" smtClean="0"/>
              <a:t>1</a:t>
            </a:r>
            <a:r>
              <a:rPr lang="ja-JP" altLang="en-US" sz="2400" dirty="0" smtClean="0"/>
              <a:t>四分位以下のコード片</a:t>
            </a:r>
          </a:p>
          <a:p>
            <a:r>
              <a:rPr lang="en-US" altLang="ja-JP" sz="2400" i="1" dirty="0" smtClean="0"/>
              <a:t>D2 </a:t>
            </a:r>
            <a:r>
              <a:rPr lang="ja-JP" altLang="en-US" sz="2400" i="1" dirty="0" smtClean="0"/>
              <a:t>・・・ </a:t>
            </a:r>
            <a:r>
              <a:rPr lang="ja-JP" altLang="en-US" sz="2400" dirty="0" smtClean="0"/>
              <a:t>生存期間が第</a:t>
            </a:r>
            <a:r>
              <a:rPr lang="en-US" altLang="ja-JP" sz="2400" dirty="0" smtClean="0"/>
              <a:t>1</a:t>
            </a:r>
            <a:r>
              <a:rPr lang="ja-JP" altLang="en-US" sz="2400" dirty="0" smtClean="0"/>
              <a:t>四分位を超え，中央値以下のコード片</a:t>
            </a:r>
          </a:p>
          <a:p>
            <a:r>
              <a:rPr lang="en-US" altLang="ja-JP" sz="2400" i="1" dirty="0" smtClean="0"/>
              <a:t>D3 </a:t>
            </a:r>
            <a:r>
              <a:rPr lang="ja-JP" altLang="en-US" sz="2400" i="1" dirty="0" smtClean="0"/>
              <a:t>・・・ </a:t>
            </a:r>
            <a:r>
              <a:rPr lang="ja-JP" altLang="en-US" sz="2400" dirty="0" smtClean="0"/>
              <a:t>生存期間が中央値を超え，第</a:t>
            </a:r>
            <a:r>
              <a:rPr lang="en-US" altLang="ja-JP" sz="2400" dirty="0" smtClean="0"/>
              <a:t>3</a:t>
            </a:r>
            <a:r>
              <a:rPr lang="ja-JP" altLang="en-US" sz="2400" dirty="0" smtClean="0"/>
              <a:t>四分位以下のコード片</a:t>
            </a:r>
          </a:p>
          <a:p>
            <a:r>
              <a:rPr lang="en-US" altLang="ja-JP" sz="2400" i="1" dirty="0" smtClean="0"/>
              <a:t>D4 </a:t>
            </a:r>
            <a:r>
              <a:rPr lang="ja-JP" altLang="en-US" sz="2400" i="1" dirty="0" smtClean="0"/>
              <a:t>・・・ </a:t>
            </a:r>
            <a:r>
              <a:rPr lang="ja-JP" altLang="en-US" sz="2400" dirty="0" smtClean="0"/>
              <a:t>生存期間が第</a:t>
            </a:r>
            <a:r>
              <a:rPr lang="en-US" altLang="ja-JP" sz="2400" dirty="0" smtClean="0"/>
              <a:t>3</a:t>
            </a:r>
            <a:r>
              <a:rPr lang="ja-JP" altLang="en-US" sz="2400" dirty="0" smtClean="0"/>
              <a:t>四分位を超えるコード片</a:t>
            </a:r>
            <a:endParaRPr lang="en-US" altLang="ja-JP" sz="2400" dirty="0" smtClean="0"/>
          </a:p>
        </p:txBody>
      </p:sp>
      <p:sp>
        <p:nvSpPr>
          <p:cNvPr id="109" name="テキスト ボックス 108"/>
          <p:cNvSpPr txBox="1"/>
          <p:nvPr/>
        </p:nvSpPr>
        <p:spPr>
          <a:xfrm>
            <a:off x="323528" y="1969676"/>
            <a:ext cx="8820472" cy="523220"/>
          </a:xfrm>
          <a:prstGeom prst="rect">
            <a:avLst/>
          </a:prstGeom>
          <a:noFill/>
        </p:spPr>
        <p:txBody>
          <a:bodyPr wrap="square" rtlCol="0">
            <a:spAutoFit/>
          </a:bodyPr>
          <a:lstStyle/>
          <a:p>
            <a:pPr>
              <a:buNone/>
            </a:pPr>
            <a:r>
              <a:rPr lang="ja-JP" altLang="en-US" sz="2800" dirty="0" smtClean="0"/>
              <a:t>生存期間に応じて</a:t>
            </a:r>
            <a:r>
              <a:rPr lang="en-US" altLang="ja-JP" sz="2800" dirty="0" smtClean="0"/>
              <a:t>4</a:t>
            </a:r>
            <a:r>
              <a:rPr lang="ja-JP" altLang="en-US" sz="2800" dirty="0" err="1" smtClean="0"/>
              <a:t>つの</a:t>
            </a:r>
            <a:r>
              <a:rPr lang="ja-JP" altLang="en-US" sz="2800" dirty="0" smtClean="0"/>
              <a:t>集合に分類</a:t>
            </a:r>
            <a:endParaRPr lang="en-US" altLang="ja-JP" sz="2800" dirty="0" smtClean="0"/>
          </a:p>
        </p:txBody>
      </p:sp>
      <p:graphicFrame>
        <p:nvGraphicFramePr>
          <p:cNvPr id="111" name="表 110"/>
          <p:cNvGraphicFramePr>
            <a:graphicFrameLocks noGrp="1"/>
          </p:cNvGraphicFramePr>
          <p:nvPr/>
        </p:nvGraphicFramePr>
        <p:xfrm>
          <a:off x="50009" y="4408148"/>
          <a:ext cx="8496945" cy="2405228"/>
        </p:xfrm>
        <a:graphic>
          <a:graphicData uri="http://schemas.openxmlformats.org/drawingml/2006/table">
            <a:tbl>
              <a:tblPr firstRow="1" bandRow="1">
                <a:effectLst>
                  <a:outerShdw blurRad="50800" dist="38100" dir="2700000" algn="tl" rotWithShape="0">
                    <a:prstClr val="black">
                      <a:alpha val="40000"/>
                    </a:prstClr>
                  </a:outerShdw>
                </a:effectLst>
                <a:tableStyleId>{93296810-A885-4BE3-A3E7-6D5BEEA58F35}</a:tableStyleId>
              </a:tblPr>
              <a:tblGrid>
                <a:gridCol w="3873919"/>
                <a:gridCol w="1152128"/>
                <a:gridCol w="1152128"/>
                <a:gridCol w="1166642"/>
                <a:gridCol w="1152128"/>
              </a:tblGrid>
              <a:tr h="335329">
                <a:tc>
                  <a:txBody>
                    <a:bodyPr/>
                    <a:lstStyle/>
                    <a:p>
                      <a:endParaRPr kumimoji="1" lang="ja-JP" altLang="en-US" dirty="0">
                        <a:solidFill>
                          <a:schemeClr val="tx1"/>
                        </a:solidFill>
                      </a:endParaRPr>
                    </a:p>
                  </a:txBody>
                  <a:tcPr>
                    <a:solidFill>
                      <a:srgbClr val="2D2D8A"/>
                    </a:solidFill>
                  </a:tcPr>
                </a:tc>
                <a:tc>
                  <a:txBody>
                    <a:bodyPr/>
                    <a:lstStyle/>
                    <a:p>
                      <a:pPr algn="ctr"/>
                      <a:r>
                        <a:rPr kumimoji="1" lang="en-US" altLang="ja-JP" sz="2400" b="1" dirty="0" smtClean="0">
                          <a:solidFill>
                            <a:schemeClr val="bg1"/>
                          </a:solidFill>
                        </a:rPr>
                        <a:t>D1</a:t>
                      </a:r>
                      <a:endParaRPr kumimoji="1" lang="ja-JP" altLang="en-US" dirty="0">
                        <a:solidFill>
                          <a:schemeClr val="tx1"/>
                        </a:solidFill>
                      </a:endParaRPr>
                    </a:p>
                  </a:txBody>
                  <a:tcPr>
                    <a:solidFill>
                      <a:srgbClr val="2D2D8A"/>
                    </a:solidFill>
                  </a:tcPr>
                </a:tc>
                <a:tc>
                  <a:txBody>
                    <a:bodyPr/>
                    <a:lstStyle/>
                    <a:p>
                      <a:pPr algn="ctr"/>
                      <a:r>
                        <a:rPr kumimoji="1" lang="en-US" altLang="ja-JP" sz="2400" b="1" dirty="0" smtClean="0">
                          <a:solidFill>
                            <a:schemeClr val="bg1"/>
                          </a:solidFill>
                        </a:rPr>
                        <a:t>D2</a:t>
                      </a:r>
                      <a:endParaRPr kumimoji="1" lang="ja-JP" altLang="en-US" sz="2400" b="1" dirty="0">
                        <a:solidFill>
                          <a:schemeClr val="tx1"/>
                        </a:solidFill>
                      </a:endParaRPr>
                    </a:p>
                  </a:txBody>
                  <a:tcPr anchor="ctr"/>
                </a:tc>
                <a:tc>
                  <a:txBody>
                    <a:bodyPr/>
                    <a:lstStyle/>
                    <a:p>
                      <a:pPr algn="ctr"/>
                      <a:r>
                        <a:rPr kumimoji="1" lang="en-US" altLang="ja-JP" sz="2400" b="1" dirty="0" smtClean="0">
                          <a:solidFill>
                            <a:schemeClr val="bg1"/>
                          </a:solidFill>
                        </a:rPr>
                        <a:t>D3</a:t>
                      </a:r>
                      <a:endParaRPr kumimoji="1" lang="ja-JP" altLang="en-US" sz="2400" b="1" dirty="0">
                        <a:solidFill>
                          <a:schemeClr val="tx1"/>
                        </a:solidFill>
                      </a:endParaRPr>
                    </a:p>
                  </a:txBody>
                  <a:tcPr anchor="ctr"/>
                </a:tc>
                <a:tc>
                  <a:txBody>
                    <a:bodyPr/>
                    <a:lstStyle/>
                    <a:p>
                      <a:pPr algn="ctr"/>
                      <a:r>
                        <a:rPr kumimoji="1" lang="en-US" altLang="ja-JP" sz="2400" b="1" dirty="0" smtClean="0">
                          <a:solidFill>
                            <a:schemeClr val="bg1"/>
                          </a:solidFill>
                        </a:rPr>
                        <a:t>D4</a:t>
                      </a:r>
                      <a:endParaRPr kumimoji="1" lang="ja-JP" altLang="en-US" sz="2400" b="1" dirty="0">
                        <a:solidFill>
                          <a:schemeClr val="tx1"/>
                        </a:solidFill>
                      </a:endParaRPr>
                    </a:p>
                  </a:txBody>
                  <a:tcPr anchor="ctr"/>
                </a:tc>
              </a:tr>
              <a:tr h="335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1" dirty="0" err="1" smtClean="0">
                          <a:solidFill>
                            <a:schemeClr val="bg1"/>
                          </a:solidFill>
                        </a:rPr>
                        <a:t>NormalClone</a:t>
                      </a:r>
                      <a:r>
                        <a:rPr kumimoji="1" lang="en-US" altLang="ja-JP" sz="2400" b="1" dirty="0" smtClean="0">
                          <a:solidFill>
                            <a:schemeClr val="bg1"/>
                          </a:solidFill>
                        </a:rPr>
                        <a:t>(NC)</a:t>
                      </a:r>
                    </a:p>
                  </a:txBody>
                  <a:tcPr anchor="ctr">
                    <a:solidFill>
                      <a:srgbClr val="2D2D8A"/>
                    </a:solidFill>
                  </a:tcPr>
                </a:tc>
                <a:tc>
                  <a:txBody>
                    <a:bodyPr/>
                    <a:lstStyle/>
                    <a:p>
                      <a:pPr algn="ctr"/>
                      <a:r>
                        <a:rPr kumimoji="1" lang="en-US" altLang="ja-JP" b="1" dirty="0" smtClean="0">
                          <a:solidFill>
                            <a:schemeClr val="tx1"/>
                          </a:solidFill>
                        </a:rPr>
                        <a:t>NC(D1)</a:t>
                      </a:r>
                      <a:endParaRPr kumimoji="1" lang="ja-JP" altLang="en-US" b="1"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NC(D2)</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NC(D3)</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NC(D4)</a:t>
                      </a:r>
                      <a:endParaRPr kumimoji="1" lang="ja-JP" altLang="en-US" dirty="0">
                        <a:solidFill>
                          <a:schemeClr val="tx1"/>
                        </a:solidFill>
                      </a:endParaRPr>
                    </a:p>
                  </a:txBody>
                  <a:tcPr anchor="ctr">
                    <a:solidFill>
                      <a:srgbClr val="E8E8ED"/>
                    </a:solidFill>
                  </a:tcPr>
                </a:tc>
              </a:tr>
              <a:tr h="545103">
                <a:tc>
                  <a:txBody>
                    <a:bodyPr/>
                    <a:lstStyle/>
                    <a:p>
                      <a:pPr algn="ctr"/>
                      <a:r>
                        <a:rPr kumimoji="1" lang="en-US" altLang="ja-JP" sz="2400" b="1" dirty="0" err="1" smtClean="0">
                          <a:solidFill>
                            <a:schemeClr val="bg1"/>
                          </a:solidFill>
                        </a:rPr>
                        <a:t>BuggyClone</a:t>
                      </a:r>
                      <a:r>
                        <a:rPr kumimoji="1" lang="en-US" altLang="ja-JP" sz="2400" b="1" dirty="0" smtClean="0">
                          <a:solidFill>
                            <a:schemeClr val="bg1"/>
                          </a:solidFill>
                        </a:rPr>
                        <a:t>(BC)</a:t>
                      </a:r>
                      <a:endParaRPr kumimoji="1" lang="ja-JP" altLang="en-US" sz="2400" b="1" dirty="0">
                        <a:solidFill>
                          <a:schemeClr val="bg1"/>
                        </a:solidFill>
                      </a:endParaRPr>
                    </a:p>
                  </a:txBody>
                  <a:tcPr anchor="ctr">
                    <a:solidFill>
                      <a:srgbClr val="2D2D8A"/>
                    </a:solidFill>
                  </a:tcPr>
                </a:tc>
                <a:tc>
                  <a:txBody>
                    <a:bodyPr/>
                    <a:lstStyle/>
                    <a:p>
                      <a:pPr algn="ctr"/>
                      <a:r>
                        <a:rPr kumimoji="1" lang="en-US" altLang="ja-JP" b="1" dirty="0" smtClean="0">
                          <a:solidFill>
                            <a:schemeClr val="tx1"/>
                          </a:solidFill>
                        </a:rPr>
                        <a:t>BC(D1)</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BC(D2)</a:t>
                      </a:r>
                      <a:endParaRPr kumimoji="1" lang="en-US" altLang="ja-JP" i="1" dirty="0" smtClean="0"/>
                    </a:p>
                  </a:txBody>
                  <a:tcPr anchor="ctr">
                    <a:solidFill>
                      <a:srgbClr val="E8E8ED"/>
                    </a:solidFill>
                  </a:tcPr>
                </a:tc>
                <a:tc>
                  <a:txBody>
                    <a:bodyPr/>
                    <a:lstStyle/>
                    <a:p>
                      <a:pPr algn="ctr"/>
                      <a:r>
                        <a:rPr kumimoji="1" lang="en-US" altLang="ja-JP" b="1" dirty="0" smtClean="0">
                          <a:solidFill>
                            <a:schemeClr val="tx1"/>
                          </a:solidFill>
                        </a:rPr>
                        <a:t>BC(D3)</a:t>
                      </a:r>
                      <a:endParaRPr kumimoji="1" lang="en-US" altLang="ja-JP" i="1" dirty="0" smtClean="0"/>
                    </a:p>
                  </a:txBody>
                  <a:tcPr anchor="ctr">
                    <a:solidFill>
                      <a:srgbClr val="E8E8ED"/>
                    </a:solidFill>
                  </a:tcPr>
                </a:tc>
                <a:tc>
                  <a:txBody>
                    <a:bodyPr/>
                    <a:lstStyle/>
                    <a:p>
                      <a:pPr algn="ctr"/>
                      <a:r>
                        <a:rPr kumimoji="1" lang="en-US" altLang="ja-JP" b="1" dirty="0" smtClean="0">
                          <a:solidFill>
                            <a:schemeClr val="tx1"/>
                          </a:solidFill>
                        </a:rPr>
                        <a:t>BC(D4)</a:t>
                      </a:r>
                      <a:endParaRPr kumimoji="1" lang="ja-JP" altLang="en-US" dirty="0">
                        <a:solidFill>
                          <a:schemeClr val="tx1"/>
                        </a:solidFill>
                      </a:endParaRPr>
                    </a:p>
                  </a:txBody>
                  <a:tcPr anchor="ctr">
                    <a:solidFill>
                      <a:srgbClr val="E8E8ED"/>
                    </a:solidFill>
                  </a:tcPr>
                </a:tc>
              </a:tr>
              <a:tr h="38394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b="1" dirty="0" err="1" smtClean="0">
                          <a:solidFill>
                            <a:schemeClr val="bg1"/>
                          </a:solidFill>
                        </a:rPr>
                        <a:t>NormalUnique</a:t>
                      </a:r>
                      <a:r>
                        <a:rPr kumimoji="1" lang="en-US" altLang="ja-JP" sz="2400" b="1" dirty="0" smtClean="0">
                          <a:solidFill>
                            <a:schemeClr val="bg1"/>
                          </a:solidFill>
                        </a:rPr>
                        <a:t>(NU)</a:t>
                      </a:r>
                      <a:endParaRPr kumimoji="1" lang="ja-JP" altLang="en-US" sz="2400" b="1" dirty="0" smtClean="0">
                        <a:solidFill>
                          <a:schemeClr val="bg1"/>
                        </a:solidFill>
                      </a:endParaRPr>
                    </a:p>
                  </a:txBody>
                  <a:tcPr anchor="ctr">
                    <a:solidFill>
                      <a:srgbClr val="2D2D8A"/>
                    </a:solidFill>
                  </a:tcPr>
                </a:tc>
                <a:tc>
                  <a:txBody>
                    <a:bodyPr/>
                    <a:lstStyle/>
                    <a:p>
                      <a:pPr algn="ctr"/>
                      <a:r>
                        <a:rPr kumimoji="1" lang="en-US" altLang="ja-JP" b="1" dirty="0" smtClean="0">
                          <a:solidFill>
                            <a:schemeClr val="tx1"/>
                          </a:solidFill>
                        </a:rPr>
                        <a:t>NU(D1)</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NU(D2)</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NU(D3)</a:t>
                      </a:r>
                      <a:endParaRPr kumimoji="1" lang="ja-JP" altLang="en-US" dirty="0" smtClean="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NU(D4)</a:t>
                      </a:r>
                      <a:endParaRPr kumimoji="1" lang="ja-JP" altLang="en-US" dirty="0" smtClean="0">
                        <a:solidFill>
                          <a:schemeClr val="tx1"/>
                        </a:solidFill>
                      </a:endParaRPr>
                    </a:p>
                  </a:txBody>
                  <a:tcPr anchor="ctr">
                    <a:solidFill>
                      <a:srgbClr val="E8E8ED"/>
                    </a:solidFill>
                  </a:tcPr>
                </a:tc>
              </a:tr>
              <a:tr h="488525">
                <a:tc>
                  <a:txBody>
                    <a:bodyPr/>
                    <a:lstStyle/>
                    <a:p>
                      <a:pPr algn="ctr"/>
                      <a:r>
                        <a:rPr kumimoji="1" lang="en-US" altLang="ja-JP" sz="2400" b="1" dirty="0" err="1" smtClean="0">
                          <a:solidFill>
                            <a:schemeClr val="bg1"/>
                          </a:solidFill>
                        </a:rPr>
                        <a:t>BuggyUnique</a:t>
                      </a:r>
                      <a:r>
                        <a:rPr kumimoji="1" lang="en-US" altLang="ja-JP" sz="2400" b="1" dirty="0" smtClean="0">
                          <a:solidFill>
                            <a:schemeClr val="bg1"/>
                          </a:solidFill>
                        </a:rPr>
                        <a:t>(BU)</a:t>
                      </a:r>
                      <a:endParaRPr kumimoji="1" lang="ja-JP" altLang="en-US" sz="2400" b="1" dirty="0">
                        <a:solidFill>
                          <a:schemeClr val="bg1"/>
                        </a:solidFill>
                      </a:endParaRPr>
                    </a:p>
                  </a:txBody>
                  <a:tcPr anchor="ctr">
                    <a:solidFill>
                      <a:srgbClr val="2D2D8A"/>
                    </a:solidFill>
                  </a:tcPr>
                </a:tc>
                <a:tc>
                  <a:txBody>
                    <a:bodyPr/>
                    <a:lstStyle/>
                    <a:p>
                      <a:pPr algn="ctr"/>
                      <a:r>
                        <a:rPr kumimoji="1" lang="en-US" altLang="ja-JP" b="1" dirty="0" smtClean="0">
                          <a:solidFill>
                            <a:schemeClr val="tx1"/>
                          </a:solidFill>
                        </a:rPr>
                        <a:t>BU(D1)</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BU(D2)</a:t>
                      </a:r>
                      <a:endParaRPr kumimoji="1" lang="ja-JP" altLang="en-US" dirty="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BU(D3)</a:t>
                      </a:r>
                      <a:endParaRPr kumimoji="1" lang="ja-JP" altLang="en-US" dirty="0" smtClean="0">
                        <a:solidFill>
                          <a:schemeClr val="tx1"/>
                        </a:solidFill>
                      </a:endParaRPr>
                    </a:p>
                  </a:txBody>
                  <a:tcPr anchor="ctr">
                    <a:solidFill>
                      <a:srgbClr val="E8E8ED"/>
                    </a:solidFill>
                  </a:tcPr>
                </a:tc>
                <a:tc>
                  <a:txBody>
                    <a:bodyPr/>
                    <a:lstStyle/>
                    <a:p>
                      <a:pPr algn="ctr"/>
                      <a:r>
                        <a:rPr kumimoji="1" lang="en-US" altLang="ja-JP" b="1" dirty="0" smtClean="0">
                          <a:solidFill>
                            <a:schemeClr val="tx1"/>
                          </a:solidFill>
                        </a:rPr>
                        <a:t>BU(D4)</a:t>
                      </a:r>
                      <a:endParaRPr kumimoji="1" lang="ja-JP" altLang="en-US" dirty="0" smtClean="0">
                        <a:solidFill>
                          <a:schemeClr val="tx1"/>
                        </a:solidFill>
                      </a:endParaRPr>
                    </a:p>
                  </a:txBody>
                  <a:tcPr anchor="ctr">
                    <a:solidFill>
                      <a:srgbClr val="E8E8ED"/>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r>
              <a:rPr lang="ja-JP" altLang="en-US" dirty="0" smtClean="0"/>
              <a:t>：</a:t>
            </a:r>
            <a:r>
              <a:rPr kumimoji="1" lang="ja-JP" altLang="en-US" dirty="0" smtClean="0"/>
              <a:t>コードクローンと</a:t>
            </a:r>
            <a:r>
              <a:rPr lang="ja-JP" altLang="en-US" dirty="0" smtClean="0"/>
              <a:t>欠陥</a:t>
            </a:r>
            <a:r>
              <a:rPr kumimoji="1" lang="ja-JP" altLang="en-US" dirty="0" smtClean="0"/>
              <a:t>の関係</a:t>
            </a:r>
            <a:endParaRPr kumimoji="1" lang="ja-JP" altLang="en-US" dirty="0"/>
          </a:p>
        </p:txBody>
      </p:sp>
      <p:sp>
        <p:nvSpPr>
          <p:cNvPr id="3" name="コンテンツ プレースホルダ 2"/>
          <p:cNvSpPr>
            <a:spLocks noGrp="1"/>
          </p:cNvSpPr>
          <p:nvPr>
            <p:ph idx="1"/>
          </p:nvPr>
        </p:nvSpPr>
        <p:spPr>
          <a:xfrm>
            <a:off x="457200" y="1268760"/>
            <a:ext cx="8229600" cy="4752429"/>
          </a:xfrm>
        </p:spPr>
        <p:txBody>
          <a:bodyPr/>
          <a:lstStyle/>
          <a:p>
            <a:r>
              <a:rPr lang="ja-JP" altLang="en-US" dirty="0" smtClean="0"/>
              <a:t>コードクローン：ソ</a:t>
            </a:r>
            <a:r>
              <a:rPr lang="ja-JP" altLang="en-US" dirty="0" smtClean="0">
                <a:latin typeface="+mn-ea"/>
              </a:rPr>
              <a:t>ースコード中に存在する　一致または類似したコード片</a:t>
            </a:r>
            <a:endParaRPr lang="en-US" altLang="ja-JP" dirty="0" smtClean="0"/>
          </a:p>
          <a:p>
            <a:r>
              <a:rPr lang="ja-JP" altLang="en-US" dirty="0" smtClean="0"/>
              <a:t>コードクローンと欠陥との関係には様々な   報告がある</a:t>
            </a:r>
            <a:endParaRPr lang="en-US" altLang="ja-JP" dirty="0" smtClean="0"/>
          </a:p>
          <a:p>
            <a:pPr lvl="1"/>
            <a:r>
              <a:rPr lang="ja-JP" altLang="en-US" dirty="0" smtClean="0"/>
              <a:t>重複したコードは不吉な匂い</a:t>
            </a:r>
            <a:r>
              <a:rPr lang="en-US" altLang="ja-JP" dirty="0" smtClean="0"/>
              <a:t>(Bad Smell) </a:t>
            </a:r>
            <a:r>
              <a:rPr lang="en-US" altLang="ja-JP" sz="2000" dirty="0" smtClean="0"/>
              <a:t>[Fowler1999]</a:t>
            </a:r>
            <a:endParaRPr lang="en-US" altLang="ja-JP" dirty="0" smtClean="0"/>
          </a:p>
          <a:p>
            <a:pPr lvl="1"/>
            <a:r>
              <a:rPr lang="ja-JP" altLang="en-US" dirty="0" smtClean="0"/>
              <a:t>コードクローンと欠陥修正の関連は小さい</a:t>
            </a:r>
            <a:r>
              <a:rPr lang="en-US" altLang="ja-JP" sz="2000" dirty="0" smtClean="0"/>
              <a:t>[Rahman2010]</a:t>
            </a:r>
          </a:p>
          <a:p>
            <a:pPr lvl="2"/>
            <a:r>
              <a:rPr lang="ja-JP" altLang="en-US" dirty="0" smtClean="0"/>
              <a:t>欠陥コード内に含まれるコードクローンの割合を算出</a:t>
            </a:r>
            <a:endParaRPr lang="en-US" altLang="ja-JP"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3</a:t>
            </a:fld>
            <a:endParaRPr kumimoji="1" lang="ja-JP" altLang="en-US"/>
          </a:p>
        </p:txBody>
      </p:sp>
      <p:sp>
        <p:nvSpPr>
          <p:cNvPr id="6" name="テキスト ボックス 5"/>
          <p:cNvSpPr txBox="1"/>
          <p:nvPr/>
        </p:nvSpPr>
        <p:spPr>
          <a:xfrm>
            <a:off x="9072" y="6165304"/>
            <a:ext cx="8752092" cy="646331"/>
          </a:xfrm>
          <a:prstGeom prst="rect">
            <a:avLst/>
          </a:prstGeom>
          <a:solidFill>
            <a:srgbClr val="FFFFCC"/>
          </a:solidFill>
          <a:ln>
            <a:solidFill>
              <a:schemeClr val="tx1"/>
            </a:solidFill>
          </a:ln>
        </p:spPr>
        <p:txBody>
          <a:bodyPr wrap="square" rtlCol="0">
            <a:spAutoFit/>
          </a:bodyPr>
          <a:lstStyle/>
          <a:p>
            <a:r>
              <a:rPr lang="en-US" altLang="ja-JP" sz="1200" dirty="0" smtClean="0"/>
              <a:t>[Fowler1999]M. Fowler, K. Beck, J. Brant, W. </a:t>
            </a:r>
            <a:r>
              <a:rPr lang="en-US" altLang="ja-JP" sz="1200" dirty="0" err="1" smtClean="0"/>
              <a:t>Opdyke</a:t>
            </a:r>
            <a:r>
              <a:rPr lang="en-US" altLang="ja-JP" sz="1200" dirty="0" smtClean="0"/>
              <a:t>, and D. </a:t>
            </a:r>
            <a:r>
              <a:rPr lang="en-US" altLang="ja-JP" sz="1200" dirty="0" err="1" smtClean="0"/>
              <a:t>Roberts,</a:t>
            </a:r>
            <a:r>
              <a:rPr lang="en-US" altLang="ja-JP" sz="1200" i="1" dirty="0" err="1" smtClean="0"/>
              <a:t>“</a:t>
            </a:r>
            <a:r>
              <a:rPr lang="en-US" altLang="ja-JP" sz="1200" b="1" dirty="0" err="1" smtClean="0"/>
              <a:t>Refactoring</a:t>
            </a:r>
            <a:r>
              <a:rPr lang="en-US" altLang="ja-JP" sz="1200" b="1" dirty="0" smtClean="0"/>
              <a:t>: Improving the Design of Existing Code</a:t>
            </a:r>
            <a:r>
              <a:rPr lang="en-US" altLang="ja-JP" sz="1200" dirty="0" smtClean="0"/>
              <a:t>”</a:t>
            </a:r>
            <a:r>
              <a:rPr lang="en-US" altLang="ja-JP" sz="1200" i="1" dirty="0" smtClean="0"/>
              <a:t>, 1st </a:t>
            </a:r>
            <a:r>
              <a:rPr lang="en-US" altLang="ja-JP" sz="1200" i="1" dirty="0" err="1" smtClean="0"/>
              <a:t>ed.</a:t>
            </a:r>
            <a:r>
              <a:rPr lang="en-US" altLang="ja-JP" sz="1200" dirty="0" err="1" smtClean="0"/>
              <a:t>Addison</a:t>
            </a:r>
            <a:r>
              <a:rPr lang="en-US" altLang="ja-JP" sz="1200" dirty="0" smtClean="0"/>
              <a:t>-Wesley Professional, July 1999.</a:t>
            </a:r>
          </a:p>
          <a:p>
            <a:r>
              <a:rPr lang="en-US" altLang="ja-JP" sz="1200" dirty="0" smtClean="0"/>
              <a:t>[Rahman2010]</a:t>
            </a:r>
            <a:r>
              <a:rPr lang="ja-JP" altLang="en-US" sz="1200" dirty="0" smtClean="0"/>
              <a:t> </a:t>
            </a:r>
            <a:r>
              <a:rPr lang="en-US" altLang="ja-JP" sz="1200" dirty="0" smtClean="0"/>
              <a:t>F. </a:t>
            </a:r>
            <a:r>
              <a:rPr lang="en-US" altLang="ja-JP" sz="1200" dirty="0" err="1" smtClean="0"/>
              <a:t>Rahman</a:t>
            </a:r>
            <a:r>
              <a:rPr lang="en-US" altLang="ja-JP" sz="1200" dirty="0" smtClean="0"/>
              <a:t>, C. Bird, P. </a:t>
            </a:r>
            <a:r>
              <a:rPr lang="en-US" altLang="ja-JP" sz="1200" dirty="0" err="1" smtClean="0"/>
              <a:t>Devanbu</a:t>
            </a:r>
            <a:r>
              <a:rPr lang="en-US" altLang="ja-JP" sz="1200" dirty="0" smtClean="0"/>
              <a:t>, </a:t>
            </a:r>
            <a:r>
              <a:rPr lang="en-US" altLang="ja-JP" sz="1200" b="1" dirty="0" smtClean="0"/>
              <a:t>"</a:t>
            </a:r>
            <a:r>
              <a:rPr lang="en-US" altLang="ja-JP" sz="1200" b="1" dirty="0" err="1" smtClean="0"/>
              <a:t>Clones:What</a:t>
            </a:r>
            <a:r>
              <a:rPr lang="en-US" altLang="ja-JP" sz="1200" b="1" dirty="0" smtClean="0"/>
              <a:t> is that Smell?“, </a:t>
            </a:r>
            <a:r>
              <a:rPr lang="en-US" altLang="ja-JP" sz="1200" dirty="0" smtClean="0"/>
              <a:t>MSR2010</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0" y="5661248"/>
            <a:ext cx="9144000"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実験結果</a:t>
            </a:r>
            <a:r>
              <a:rPr lang="en-US" altLang="ja-JP" dirty="0" smtClean="0"/>
              <a:t>(RQ1, RQ2)</a:t>
            </a:r>
            <a:endParaRPr kumimoji="1" lang="ja-JP" altLang="en-US" dirty="0"/>
          </a:p>
        </p:txBody>
      </p:sp>
      <p:sp>
        <p:nvSpPr>
          <p:cNvPr id="6" name="コンテンツ プレースホルダ 2"/>
          <p:cNvSpPr txBox="1">
            <a:spLocks/>
          </p:cNvSpPr>
          <p:nvPr/>
        </p:nvSpPr>
        <p:spPr bwMode="auto">
          <a:xfrm>
            <a:off x="457200" y="1196752"/>
            <a:ext cx="8229600" cy="575965"/>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Ant, Eclipse JDT</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プロジェクトでの結果</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grpSp>
        <p:nvGrpSpPr>
          <p:cNvPr id="14" name="グループ化 13"/>
          <p:cNvGrpSpPr/>
          <p:nvPr/>
        </p:nvGrpSpPr>
        <p:grpSpPr>
          <a:xfrm>
            <a:off x="827584" y="2204864"/>
            <a:ext cx="4248472" cy="3168352"/>
            <a:chOff x="2051720" y="2084294"/>
            <a:chExt cx="4362114" cy="3000890"/>
          </a:xfrm>
        </p:grpSpPr>
        <p:graphicFrame>
          <p:nvGraphicFramePr>
            <p:cNvPr id="12" name="グラフ 11"/>
            <p:cNvGraphicFramePr/>
            <p:nvPr/>
          </p:nvGraphicFramePr>
          <p:xfrm>
            <a:off x="2123728" y="2084294"/>
            <a:ext cx="4290106" cy="2616161"/>
          </p:xfrm>
          <a:graphic>
            <a:graphicData uri="http://schemas.openxmlformats.org/drawingml/2006/chart">
              <c:chart xmlns:c="http://schemas.openxmlformats.org/drawingml/2006/chart" xmlns:r="http://schemas.openxmlformats.org/officeDocument/2006/relationships" r:id="rId3"/>
            </a:graphicData>
          </a:graphic>
        </p:graphicFrame>
        <p:sp>
          <p:nvSpPr>
            <p:cNvPr id="13" name="正方形/長方形 12"/>
            <p:cNvSpPr/>
            <p:nvPr/>
          </p:nvSpPr>
          <p:spPr>
            <a:xfrm>
              <a:off x="2051720" y="2132856"/>
              <a:ext cx="360040" cy="29523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コンテンツ プレースホルダ 2"/>
          <p:cNvSpPr txBox="1">
            <a:spLocks/>
          </p:cNvSpPr>
          <p:nvPr/>
        </p:nvSpPr>
        <p:spPr bwMode="auto">
          <a:xfrm>
            <a:off x="1475656"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D1</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7" name="コンテンツ プレースホルダ 2"/>
          <p:cNvSpPr txBox="1">
            <a:spLocks/>
          </p:cNvSpPr>
          <p:nvPr/>
        </p:nvSpPr>
        <p:spPr bwMode="auto">
          <a:xfrm>
            <a:off x="2301652"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２</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8" name="コンテンツ プレースホルダ 2"/>
          <p:cNvSpPr txBox="1">
            <a:spLocks/>
          </p:cNvSpPr>
          <p:nvPr/>
        </p:nvSpPr>
        <p:spPr bwMode="auto">
          <a:xfrm>
            <a:off x="3233440"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３</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9" name="コンテンツ プレースホルダ 2"/>
          <p:cNvSpPr txBox="1">
            <a:spLocks/>
          </p:cNvSpPr>
          <p:nvPr/>
        </p:nvSpPr>
        <p:spPr bwMode="auto">
          <a:xfrm>
            <a:off x="4135760"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D4</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 name="コンテンツ プレースホルダ 2"/>
          <p:cNvSpPr txBox="1">
            <a:spLocks/>
          </p:cNvSpPr>
          <p:nvPr/>
        </p:nvSpPr>
        <p:spPr bwMode="auto">
          <a:xfrm>
            <a:off x="2659608" y="2031355"/>
            <a:ext cx="1010072" cy="5759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Ant</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grpSp>
        <p:nvGrpSpPr>
          <p:cNvPr id="23" name="グループ化 22"/>
          <p:cNvGrpSpPr/>
          <p:nvPr/>
        </p:nvGrpSpPr>
        <p:grpSpPr>
          <a:xfrm>
            <a:off x="4932040" y="2337679"/>
            <a:ext cx="3973685" cy="2675497"/>
            <a:chOff x="4427984" y="1916832"/>
            <a:chExt cx="5039439" cy="3168352"/>
          </a:xfrm>
        </p:grpSpPr>
        <p:graphicFrame>
          <p:nvGraphicFramePr>
            <p:cNvPr id="21" name="グラフ 20"/>
            <p:cNvGraphicFramePr/>
            <p:nvPr/>
          </p:nvGraphicFramePr>
          <p:xfrm>
            <a:off x="4427984" y="1988840"/>
            <a:ext cx="5039439" cy="3096344"/>
          </p:xfrm>
          <a:graphic>
            <a:graphicData uri="http://schemas.openxmlformats.org/drawingml/2006/chart">
              <c:chart xmlns:c="http://schemas.openxmlformats.org/drawingml/2006/chart" xmlns:r="http://schemas.openxmlformats.org/officeDocument/2006/relationships" r:id="rId4"/>
            </a:graphicData>
          </a:graphic>
        </p:graphicFrame>
        <p:sp>
          <p:nvSpPr>
            <p:cNvPr id="22" name="正方形/長方形 21"/>
            <p:cNvSpPr/>
            <p:nvPr/>
          </p:nvSpPr>
          <p:spPr>
            <a:xfrm>
              <a:off x="4459404" y="1916832"/>
              <a:ext cx="350659" cy="31683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4" name="コンテンツ プレースホルダ 2"/>
          <p:cNvSpPr txBox="1">
            <a:spLocks/>
          </p:cNvSpPr>
          <p:nvPr/>
        </p:nvSpPr>
        <p:spPr bwMode="auto">
          <a:xfrm>
            <a:off x="5724128" y="1988840"/>
            <a:ext cx="2664296" cy="5759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Eclipse</a:t>
            </a:r>
            <a:r>
              <a:rPr kumimoji="1" lang="en-US" altLang="ja-JP" sz="3200" b="0" i="0" u="none" strike="noStrike" kern="0" cap="none" spc="0" normalizeH="0" noProof="0" dirty="0" smtClean="0">
                <a:ln>
                  <a:noFill/>
                </a:ln>
                <a:solidFill>
                  <a:schemeClr val="tx1"/>
                </a:solidFill>
                <a:effectLst/>
                <a:uLnTx/>
                <a:uFillTx/>
                <a:latin typeface="+mn-lt"/>
                <a:ea typeface="+mn-ea"/>
                <a:cs typeface="+mn-cs"/>
              </a:rPr>
              <a:t> JDT</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5" name="コンテンツ プレースホルダ 2"/>
          <p:cNvSpPr txBox="1">
            <a:spLocks/>
          </p:cNvSpPr>
          <p:nvPr/>
        </p:nvSpPr>
        <p:spPr bwMode="auto">
          <a:xfrm>
            <a:off x="5440288"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D1</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6" name="コンテンツ プレースホルダ 2"/>
          <p:cNvSpPr txBox="1">
            <a:spLocks/>
          </p:cNvSpPr>
          <p:nvPr/>
        </p:nvSpPr>
        <p:spPr bwMode="auto">
          <a:xfrm>
            <a:off x="6266284"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２</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7" name="コンテンツ プレースホルダ 2"/>
          <p:cNvSpPr txBox="1">
            <a:spLocks/>
          </p:cNvSpPr>
          <p:nvPr/>
        </p:nvSpPr>
        <p:spPr bwMode="auto">
          <a:xfrm>
            <a:off x="7198072"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a:t>
            </a: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３</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8" name="コンテンツ プレースホルダ 2"/>
          <p:cNvSpPr txBox="1">
            <a:spLocks/>
          </p:cNvSpPr>
          <p:nvPr/>
        </p:nvSpPr>
        <p:spPr bwMode="auto">
          <a:xfrm>
            <a:off x="8100392" y="4797152"/>
            <a:ext cx="792088"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D4</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9" name="コンテンツ プレースホルダ 2"/>
          <p:cNvSpPr txBox="1">
            <a:spLocks/>
          </p:cNvSpPr>
          <p:nvPr/>
        </p:nvSpPr>
        <p:spPr bwMode="auto">
          <a:xfrm>
            <a:off x="827584" y="4653136"/>
            <a:ext cx="504056"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0</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30" name="コンテンツ プレースホルダ 2"/>
          <p:cNvSpPr txBox="1">
            <a:spLocks/>
          </p:cNvSpPr>
          <p:nvPr/>
        </p:nvSpPr>
        <p:spPr bwMode="auto">
          <a:xfrm>
            <a:off x="683568" y="3429000"/>
            <a:ext cx="648072"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10</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31" name="コンテンツ プレースホルダ 2"/>
          <p:cNvSpPr txBox="1">
            <a:spLocks/>
          </p:cNvSpPr>
          <p:nvPr/>
        </p:nvSpPr>
        <p:spPr bwMode="auto">
          <a:xfrm>
            <a:off x="683568" y="2276872"/>
            <a:ext cx="648072"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en-US" altLang="ja-JP" sz="2800" kern="0" dirty="0" smtClean="0"/>
              <a:t>2</a:t>
            </a: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0</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32" name="コンテンツ プレースホルダ 2"/>
          <p:cNvSpPr txBox="1">
            <a:spLocks/>
          </p:cNvSpPr>
          <p:nvPr/>
        </p:nvSpPr>
        <p:spPr bwMode="auto">
          <a:xfrm>
            <a:off x="4216152" y="5157192"/>
            <a:ext cx="1728192"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000" kern="0" dirty="0" smtClean="0"/>
              <a:t>生存期間</a:t>
            </a: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3" name="コンテンツ プレースホルダ 2"/>
          <p:cNvSpPr txBox="1">
            <a:spLocks/>
          </p:cNvSpPr>
          <p:nvPr/>
        </p:nvSpPr>
        <p:spPr bwMode="auto">
          <a:xfrm>
            <a:off x="-36512" y="1717700"/>
            <a:ext cx="1728192" cy="5760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b="0" i="0" u="none" strike="noStrike" kern="0" cap="none" spc="0" normalizeH="0" baseline="0" noProof="0" dirty="0" err="1" smtClean="0">
                <a:ln>
                  <a:noFill/>
                </a:ln>
                <a:solidFill>
                  <a:schemeClr val="tx1"/>
                </a:solidFill>
                <a:effectLst/>
                <a:uLnTx/>
                <a:uFillTx/>
                <a:latin typeface="+mn-lt"/>
                <a:ea typeface="+mn-ea"/>
                <a:cs typeface="+mn-cs"/>
              </a:rPr>
              <a:t>BuggyCode</a:t>
            </a:r>
            <a:endParaRPr kumimoji="1" lang="en-US" altLang="ja-JP"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tabLst/>
              <a:defRPr/>
            </a:pPr>
            <a:r>
              <a:rPr kumimoji="1" lang="ja-JP" altLang="en-US" b="0" i="0" u="none" strike="noStrike" kern="0" cap="none" spc="0" normalizeH="0" baseline="0" noProof="0" dirty="0" smtClean="0">
                <a:ln>
                  <a:noFill/>
                </a:ln>
                <a:solidFill>
                  <a:schemeClr val="tx1"/>
                </a:solidFill>
                <a:effectLst/>
                <a:uLnTx/>
                <a:uFillTx/>
                <a:latin typeface="+mn-lt"/>
                <a:ea typeface="+mn-ea"/>
                <a:cs typeface="+mn-cs"/>
              </a:rPr>
              <a:t>を含む割合</a:t>
            </a:r>
            <a:endParaRPr kumimoji="1" lang="en-US" altLang="ja-JP"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5" name="コンテンツ プレースホルダ 2"/>
          <p:cNvSpPr>
            <a:spLocks noGrp="1"/>
          </p:cNvSpPr>
          <p:nvPr>
            <p:ph idx="1"/>
          </p:nvPr>
        </p:nvSpPr>
        <p:spPr>
          <a:xfrm>
            <a:off x="457200" y="5805387"/>
            <a:ext cx="8229600" cy="1007989"/>
          </a:xfrm>
        </p:spPr>
        <p:txBody>
          <a:bodyPr/>
          <a:lstStyle/>
          <a:p>
            <a:r>
              <a:rPr lang="ja-JP" altLang="en-US" sz="2400" dirty="0" smtClean="0"/>
              <a:t>値は</a:t>
            </a:r>
            <a:r>
              <a:rPr lang="en-US" altLang="ja-JP" sz="2400" dirty="0" smtClean="0"/>
              <a:t>D4</a:t>
            </a:r>
            <a:r>
              <a:rPr lang="ja-JP" altLang="en-US" sz="2400" dirty="0" smtClean="0"/>
              <a:t>を基準とした相対的な割合を表す</a:t>
            </a:r>
            <a:endParaRPr lang="en-US" altLang="ja-JP" sz="2400" dirty="0" smtClean="0"/>
          </a:p>
          <a:p>
            <a:r>
              <a:rPr lang="ja-JP" altLang="en-US" sz="2400" dirty="0" smtClean="0"/>
              <a:t>生存期間が短いほど欠陥を多く含む</a:t>
            </a:r>
            <a:endParaRPr lang="en-US" altLang="ja-JP" sz="2400" dirty="0" smtClean="0"/>
          </a:p>
        </p:txBody>
      </p:sp>
      <p:sp>
        <p:nvSpPr>
          <p:cNvPr id="36" name="正方形/長方形 35"/>
          <p:cNvSpPr/>
          <p:nvPr/>
        </p:nvSpPr>
        <p:spPr>
          <a:xfrm>
            <a:off x="7719145" y="2573412"/>
            <a:ext cx="216024" cy="216024"/>
          </a:xfrm>
          <a:prstGeom prst="rect">
            <a:avLst/>
          </a:prstGeom>
          <a:solidFill>
            <a:srgbClr val="33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コンテンツ プレースホルダ 2"/>
          <p:cNvSpPr txBox="1">
            <a:spLocks/>
          </p:cNvSpPr>
          <p:nvPr/>
        </p:nvSpPr>
        <p:spPr bwMode="auto">
          <a:xfrm>
            <a:off x="7936954" y="2492995"/>
            <a:ext cx="1207046" cy="5759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Unique</a:t>
            </a:r>
            <a:endParaRPr kumimoji="1" lang="ja-JP" altLang="en-US" sz="2000" b="0" i="0" u="none" strike="noStrike" kern="0" cap="none" spc="0" normalizeH="0" baseline="0" noProof="0" dirty="0">
              <a:ln>
                <a:noFill/>
              </a:ln>
              <a:solidFill>
                <a:schemeClr val="tx1"/>
              </a:solidFill>
              <a:effectLst/>
              <a:uLnTx/>
              <a:uFillTx/>
              <a:latin typeface="+mn-lt"/>
              <a:ea typeface="+mn-ea"/>
              <a:cs typeface="+mn-cs"/>
            </a:endParaRPr>
          </a:p>
        </p:txBody>
      </p:sp>
      <p:sp>
        <p:nvSpPr>
          <p:cNvPr id="38" name="正方形/長方形 37"/>
          <p:cNvSpPr/>
          <p:nvPr/>
        </p:nvSpPr>
        <p:spPr>
          <a:xfrm>
            <a:off x="7719144" y="2861444"/>
            <a:ext cx="216024" cy="216024"/>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コンテンツ プレースホルダ 2"/>
          <p:cNvSpPr txBox="1">
            <a:spLocks/>
          </p:cNvSpPr>
          <p:nvPr/>
        </p:nvSpPr>
        <p:spPr bwMode="auto">
          <a:xfrm>
            <a:off x="7936953" y="2781027"/>
            <a:ext cx="1207046" cy="57596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kumimoji="1" lang="en-US" altLang="ja-JP" sz="2000" b="0" i="0" u="none" strike="noStrike" kern="0" cap="none" spc="0" normalizeH="0" baseline="0" noProof="0" dirty="0" smtClean="0">
                <a:ln>
                  <a:noFill/>
                </a:ln>
                <a:solidFill>
                  <a:schemeClr val="tx1"/>
                </a:solidFill>
                <a:effectLst/>
                <a:uLnTx/>
                <a:uFillTx/>
                <a:latin typeface="+mn-lt"/>
                <a:ea typeface="+mn-ea"/>
                <a:cs typeface="+mn-cs"/>
              </a:rPr>
              <a:t>Clone</a:t>
            </a:r>
            <a:endParaRPr kumimoji="1" lang="ja-JP" altLang="en-US" sz="2000" b="0" i="0" u="none" strike="noStrike" kern="0" cap="none" spc="0" normalizeH="0" baseline="0" noProof="0" dirty="0">
              <a:ln>
                <a:noFill/>
              </a:ln>
              <a:solidFill>
                <a:schemeClr val="tx1"/>
              </a:solidFill>
              <a:effectLst/>
              <a:uLnTx/>
              <a:uFillTx/>
              <a:latin typeface="+mn-lt"/>
              <a:ea typeface="+mn-ea"/>
              <a:cs typeface="+mn-cs"/>
            </a:endParaRPr>
          </a:p>
        </p:txBody>
      </p:sp>
      <p:sp>
        <p:nvSpPr>
          <p:cNvPr id="40" name="スライド番号プレースホルダ 3"/>
          <p:cNvSpPr>
            <a:spLocks noGrp="1"/>
          </p:cNvSpPr>
          <p:nvPr>
            <p:ph type="sldNum" sz="quarter" idx="12"/>
          </p:nvPr>
        </p:nvSpPr>
        <p:spPr>
          <a:xfrm>
            <a:off x="8459788" y="6584950"/>
            <a:ext cx="550862" cy="273050"/>
          </a:xfrm>
        </p:spPr>
        <p:txBody>
          <a:bodyPr/>
          <a:lstStyle/>
          <a:p>
            <a:fld id="{F577564E-C688-4BFF-AF2A-15D3AB08729B}" type="slidenum">
              <a:rPr kumimoji="1" lang="ja-JP" altLang="en-US" smtClean="0"/>
              <a:pPr/>
              <a:t>30</a:t>
            </a:fld>
            <a:endParaRPr kumimoji="1" lang="ja-JP"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実験結果概要</a:t>
            </a:r>
            <a:r>
              <a:rPr lang="en-US" altLang="ja-JP" dirty="0" smtClean="0"/>
              <a:t>(Gimp)</a:t>
            </a:r>
            <a:endParaRPr kumimoji="1" lang="ja-JP" altLang="en-US" dirty="0"/>
          </a:p>
        </p:txBody>
      </p:sp>
      <p:graphicFrame>
        <p:nvGraphicFramePr>
          <p:cNvPr id="5" name="コンテンツ プレースホルダ 4"/>
          <p:cNvGraphicFramePr>
            <a:graphicFrameLocks noGrp="1"/>
          </p:cNvGraphicFramePr>
          <p:nvPr>
            <p:ph idx="1"/>
          </p:nvPr>
        </p:nvGraphicFramePr>
        <p:xfrm>
          <a:off x="539552" y="1268760"/>
          <a:ext cx="8229600" cy="3749040"/>
        </p:xfrm>
        <a:graphic>
          <a:graphicData uri="http://schemas.openxmlformats.org/drawingml/2006/table">
            <a:tbl>
              <a:tblPr firstRow="1" bandRow="1">
                <a:tableStyleId>{5C22544A-7EE6-4342-B048-85BDC9FD1C3A}</a:tableStyleId>
              </a:tblPr>
              <a:tblGrid>
                <a:gridCol w="3096344"/>
                <a:gridCol w="2520280"/>
                <a:gridCol w="2612976"/>
              </a:tblGrid>
              <a:tr h="370840">
                <a:tc>
                  <a:txBody>
                    <a:bodyPr/>
                    <a:lstStyle/>
                    <a:p>
                      <a:pPr algn="ctr"/>
                      <a:r>
                        <a:rPr kumimoji="1" lang="ja-JP" altLang="en-US" sz="2400" dirty="0" smtClean="0">
                          <a:solidFill>
                            <a:sysClr val="windowText" lastClr="000000"/>
                          </a:solidFill>
                        </a:rPr>
                        <a:t>グループ</a:t>
                      </a:r>
                      <a:endParaRPr kumimoji="1" lang="ja-JP" altLang="en-US" sz="2400" dirty="0">
                        <a:solidFill>
                          <a:sysClr val="windowText" lastClr="000000"/>
                        </a:solidFill>
                      </a:endParaRPr>
                    </a:p>
                  </a:txBody>
                  <a:tcPr/>
                </a:tc>
                <a:tc>
                  <a:txBody>
                    <a:bodyPr/>
                    <a:lstStyle/>
                    <a:p>
                      <a:pPr algn="ctr"/>
                      <a:r>
                        <a:rPr kumimoji="1" lang="ja-JP" altLang="en-US" sz="2400" dirty="0" smtClean="0">
                          <a:solidFill>
                            <a:sysClr val="windowText" lastClr="000000"/>
                          </a:solidFill>
                        </a:rPr>
                        <a:t>生存期間平均値</a:t>
                      </a:r>
                      <a:endParaRPr kumimoji="1" lang="ja-JP" altLang="en-US" sz="2400" dirty="0">
                        <a:solidFill>
                          <a:sysClr val="windowText" lastClr="000000"/>
                        </a:solidFill>
                      </a:endParaRPr>
                    </a:p>
                  </a:txBody>
                  <a:tcPr/>
                </a:tc>
                <a:tc>
                  <a:txBody>
                    <a:bodyPr/>
                    <a:lstStyle/>
                    <a:p>
                      <a:pPr algn="ctr"/>
                      <a:r>
                        <a:rPr kumimoji="1" lang="ja-JP" altLang="en-US" sz="2400" dirty="0" smtClean="0">
                          <a:solidFill>
                            <a:sysClr val="windowText" lastClr="000000"/>
                          </a:solidFill>
                        </a:rPr>
                        <a:t>生存期間中央値</a:t>
                      </a:r>
                      <a:endParaRPr kumimoji="1" lang="ja-JP" altLang="en-US" sz="2400" dirty="0">
                        <a:solidFill>
                          <a:sysClr val="windowText" lastClr="000000"/>
                        </a:solidFill>
                      </a:endParaRPr>
                    </a:p>
                  </a:txBody>
                  <a:tcPr/>
                </a:tc>
              </a:tr>
              <a:tr h="370840">
                <a:tc>
                  <a:txBody>
                    <a:bodyPr/>
                    <a:lstStyle/>
                    <a:p>
                      <a:pPr algn="ctr"/>
                      <a:r>
                        <a:rPr kumimoji="1" lang="ja-JP" altLang="en-US" sz="2400" dirty="0" smtClean="0">
                          <a:solidFill>
                            <a:srgbClr val="920000"/>
                          </a:solidFill>
                        </a:rPr>
                        <a:t>クローンかつ</a:t>
                      </a:r>
                      <a:r>
                        <a:rPr kumimoji="1" lang="en-US" altLang="ja-JP" sz="2400" dirty="0" err="1" smtClean="0">
                          <a:solidFill>
                            <a:srgbClr val="920000"/>
                          </a:solidFill>
                        </a:rPr>
                        <a:t>BuggyCode</a:t>
                      </a:r>
                      <a:endParaRPr kumimoji="1" lang="ja-JP" altLang="en-US" sz="2400" dirty="0">
                        <a:solidFill>
                          <a:srgbClr val="920000"/>
                        </a:solidFill>
                      </a:endParaRPr>
                    </a:p>
                  </a:txBody>
                  <a:tcPr/>
                </a:tc>
                <a:tc>
                  <a:txBody>
                    <a:bodyPr/>
                    <a:lstStyle/>
                    <a:p>
                      <a:pPr algn="ctr"/>
                      <a:r>
                        <a:rPr kumimoji="1" lang="en-US" altLang="ja-JP" sz="2400" dirty="0" smtClean="0">
                          <a:solidFill>
                            <a:srgbClr val="920000"/>
                          </a:solidFill>
                        </a:rPr>
                        <a:t>547</a:t>
                      </a:r>
                    </a:p>
                  </a:txBody>
                  <a:tcPr anchor="ctr"/>
                </a:tc>
                <a:tc>
                  <a:txBody>
                    <a:bodyPr/>
                    <a:lstStyle/>
                    <a:p>
                      <a:pPr algn="ctr"/>
                      <a:r>
                        <a:rPr kumimoji="1" lang="en-US" altLang="ja-JP" sz="2400" dirty="0" smtClean="0">
                          <a:solidFill>
                            <a:srgbClr val="920000"/>
                          </a:solidFill>
                        </a:rPr>
                        <a:t>382</a:t>
                      </a:r>
                    </a:p>
                  </a:txBody>
                  <a:tcPr anchor="ctr"/>
                </a:tc>
              </a:tr>
              <a:tr h="370840">
                <a:tc>
                  <a:txBody>
                    <a:bodyPr/>
                    <a:lstStyle/>
                    <a:p>
                      <a:pPr algn="ctr"/>
                      <a:r>
                        <a:rPr kumimoji="1" lang="ja-JP" altLang="en-US" sz="2400" dirty="0" smtClean="0">
                          <a:solidFill>
                            <a:srgbClr val="920000"/>
                          </a:solidFill>
                        </a:rPr>
                        <a:t>非クローンかつ</a:t>
                      </a:r>
                      <a:r>
                        <a:rPr kumimoji="1" lang="en-US" altLang="ja-JP" sz="2400" dirty="0" err="1" smtClean="0">
                          <a:solidFill>
                            <a:srgbClr val="920000"/>
                          </a:solidFill>
                        </a:rPr>
                        <a:t>BuggyCode</a:t>
                      </a:r>
                      <a:endParaRPr kumimoji="1" lang="ja-JP" altLang="en-US" sz="2400" dirty="0">
                        <a:solidFill>
                          <a:srgbClr val="920000"/>
                        </a:solidFill>
                      </a:endParaRPr>
                    </a:p>
                  </a:txBody>
                  <a:tcPr/>
                </a:tc>
                <a:tc>
                  <a:txBody>
                    <a:bodyPr/>
                    <a:lstStyle/>
                    <a:p>
                      <a:pPr algn="ctr"/>
                      <a:r>
                        <a:rPr kumimoji="1" lang="en-US" altLang="ja-JP" sz="2400" dirty="0" smtClean="0">
                          <a:solidFill>
                            <a:srgbClr val="920000"/>
                          </a:solidFill>
                        </a:rPr>
                        <a:t>774</a:t>
                      </a:r>
                    </a:p>
                  </a:txBody>
                  <a:tcPr anchor="ctr"/>
                </a:tc>
                <a:tc>
                  <a:txBody>
                    <a:bodyPr/>
                    <a:lstStyle/>
                    <a:p>
                      <a:pPr algn="ctr"/>
                      <a:r>
                        <a:rPr kumimoji="1" lang="en-US" altLang="ja-JP" sz="2400" dirty="0" smtClean="0">
                          <a:solidFill>
                            <a:srgbClr val="920000"/>
                          </a:solidFill>
                        </a:rPr>
                        <a:t>606</a:t>
                      </a:r>
                    </a:p>
                  </a:txBody>
                  <a:tcPr anchor="ctr"/>
                </a:tc>
              </a:tr>
              <a:tr h="370840">
                <a:tc>
                  <a:txBody>
                    <a:bodyPr/>
                    <a:lstStyle/>
                    <a:p>
                      <a:pPr algn="ctr"/>
                      <a:r>
                        <a:rPr kumimoji="1" lang="ja-JP" altLang="en-US" sz="2400" dirty="0" smtClean="0">
                          <a:solidFill>
                            <a:srgbClr val="2D2D8A"/>
                          </a:solidFill>
                        </a:rPr>
                        <a:t>クローンかつ　　　　　非</a:t>
                      </a:r>
                      <a:r>
                        <a:rPr kumimoji="1" lang="en-US" altLang="ja-JP" sz="2400" dirty="0" err="1" smtClean="0">
                          <a:solidFill>
                            <a:srgbClr val="2D2D8A"/>
                          </a:solidFill>
                        </a:rPr>
                        <a:t>BuggyCode</a:t>
                      </a:r>
                      <a:endParaRPr kumimoji="1" lang="ja-JP" altLang="en-US" sz="2400" dirty="0">
                        <a:solidFill>
                          <a:srgbClr val="2D2D8A"/>
                        </a:solidFill>
                      </a:endParaRPr>
                    </a:p>
                  </a:txBody>
                  <a:tcPr/>
                </a:tc>
                <a:tc>
                  <a:txBody>
                    <a:bodyPr/>
                    <a:lstStyle/>
                    <a:p>
                      <a:pPr algn="ctr"/>
                      <a:r>
                        <a:rPr kumimoji="1" lang="en-US" altLang="ja-JP" sz="2400" dirty="0" smtClean="0">
                          <a:solidFill>
                            <a:srgbClr val="2D2D8A"/>
                          </a:solidFill>
                        </a:rPr>
                        <a:t>972</a:t>
                      </a:r>
                    </a:p>
                  </a:txBody>
                  <a:tcPr anchor="ctr"/>
                </a:tc>
                <a:tc>
                  <a:txBody>
                    <a:bodyPr/>
                    <a:lstStyle/>
                    <a:p>
                      <a:pPr algn="ctr"/>
                      <a:r>
                        <a:rPr kumimoji="1" lang="en-US" altLang="ja-JP" sz="2400" dirty="0" smtClean="0">
                          <a:solidFill>
                            <a:srgbClr val="2D2D8A"/>
                          </a:solidFill>
                        </a:rPr>
                        <a:t>801</a:t>
                      </a:r>
                      <a:endParaRPr kumimoji="1" lang="ja-JP" altLang="en-US" sz="2400" dirty="0">
                        <a:solidFill>
                          <a:srgbClr val="2D2D8A"/>
                        </a:solidFill>
                      </a:endParaRPr>
                    </a:p>
                  </a:txBody>
                  <a:tcPr anchor="ctr"/>
                </a:tc>
              </a:tr>
              <a:tr h="370840">
                <a:tc>
                  <a:txBody>
                    <a:bodyPr/>
                    <a:lstStyle/>
                    <a:p>
                      <a:pPr algn="ctr"/>
                      <a:r>
                        <a:rPr kumimoji="1" lang="ja-JP" altLang="en-US" sz="2400" dirty="0" smtClean="0">
                          <a:solidFill>
                            <a:srgbClr val="2D2D8A"/>
                          </a:solidFill>
                        </a:rPr>
                        <a:t>非クローンかつ　　　　非</a:t>
                      </a:r>
                      <a:r>
                        <a:rPr kumimoji="1" lang="en-US" altLang="ja-JP" sz="2400" dirty="0" err="1" smtClean="0">
                          <a:solidFill>
                            <a:srgbClr val="2D2D8A"/>
                          </a:solidFill>
                        </a:rPr>
                        <a:t>BuggyCode</a:t>
                      </a:r>
                      <a:endParaRPr kumimoji="1" lang="ja-JP" altLang="en-US" sz="2400" dirty="0">
                        <a:solidFill>
                          <a:srgbClr val="2D2D8A"/>
                        </a:solidFill>
                      </a:endParaRPr>
                    </a:p>
                  </a:txBody>
                  <a:tcPr/>
                </a:tc>
                <a:tc>
                  <a:txBody>
                    <a:bodyPr/>
                    <a:lstStyle/>
                    <a:p>
                      <a:pPr algn="ctr"/>
                      <a:r>
                        <a:rPr kumimoji="1" lang="en-US" altLang="ja-JP" sz="2400" dirty="0" smtClean="0">
                          <a:solidFill>
                            <a:srgbClr val="2D2D8A"/>
                          </a:solidFill>
                        </a:rPr>
                        <a:t>1025</a:t>
                      </a:r>
                      <a:endParaRPr kumimoji="1" lang="ja-JP" altLang="en-US" sz="2400" dirty="0">
                        <a:solidFill>
                          <a:srgbClr val="2D2D8A"/>
                        </a:solidFill>
                      </a:endParaRPr>
                    </a:p>
                  </a:txBody>
                  <a:tcPr anchor="ctr"/>
                </a:tc>
                <a:tc>
                  <a:txBody>
                    <a:bodyPr/>
                    <a:lstStyle/>
                    <a:p>
                      <a:pPr algn="ctr"/>
                      <a:r>
                        <a:rPr kumimoji="1" lang="en-US" altLang="ja-JP" sz="2400" dirty="0" smtClean="0">
                          <a:solidFill>
                            <a:srgbClr val="2D2D8A"/>
                          </a:solidFill>
                        </a:rPr>
                        <a:t>833</a:t>
                      </a:r>
                      <a:endParaRPr kumimoji="1" lang="ja-JP" altLang="en-US" sz="2400" dirty="0">
                        <a:solidFill>
                          <a:srgbClr val="2D2D8A"/>
                        </a:solidFill>
                      </a:endParaRPr>
                    </a:p>
                  </a:txBody>
                  <a:tcPr anchor="ctr"/>
                </a:tc>
              </a:tr>
            </a:tbl>
          </a:graphicData>
        </a:graphic>
      </p:graphicFrame>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31</a:t>
            </a:fld>
            <a:endParaRPr kumimoji="1" lang="ja-JP" altLang="en-US"/>
          </a:p>
        </p:txBody>
      </p:sp>
      <p:sp>
        <p:nvSpPr>
          <p:cNvPr id="7" name="コンテンツ プレースホルダ 2"/>
          <p:cNvSpPr txBox="1">
            <a:spLocks/>
          </p:cNvSpPr>
          <p:nvPr/>
        </p:nvSpPr>
        <p:spPr bwMode="auto">
          <a:xfrm>
            <a:off x="590872" y="5157291"/>
            <a:ext cx="8229600" cy="9360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9" name="テキスト ボックス 8"/>
          <p:cNvSpPr txBox="1"/>
          <p:nvPr/>
        </p:nvSpPr>
        <p:spPr>
          <a:xfrm>
            <a:off x="7744420" y="5013176"/>
            <a:ext cx="1503784" cy="338554"/>
          </a:xfrm>
          <a:prstGeom prst="rect">
            <a:avLst/>
          </a:prstGeom>
          <a:noFill/>
        </p:spPr>
        <p:txBody>
          <a:bodyPr wrap="square" rtlCol="0">
            <a:spAutoFit/>
          </a:bodyPr>
          <a:lstStyle/>
          <a:p>
            <a:pPr marL="342900" lvl="0" indent="-342900" fontAlgn="base">
              <a:spcBef>
                <a:spcPct val="20000"/>
              </a:spcBef>
              <a:spcAft>
                <a:spcPct val="0"/>
              </a:spcAft>
              <a:defRPr/>
            </a:pPr>
            <a:r>
              <a:rPr lang="ja-JP" altLang="en-US" sz="1600" kern="0" dirty="0" smtClean="0"/>
              <a:t>単位は</a:t>
            </a:r>
            <a:r>
              <a:rPr lang="en-US" altLang="ja-JP" sz="1600" kern="0" dirty="0" smtClean="0"/>
              <a:t>(</a:t>
            </a:r>
            <a:r>
              <a:rPr lang="ja-JP" altLang="en-US" sz="1600" kern="0" dirty="0" smtClean="0"/>
              <a:t>日</a:t>
            </a:r>
            <a:r>
              <a:rPr lang="en-US" altLang="ja-JP" sz="1600" kern="0" dirty="0" smtClean="0"/>
              <a:t>)</a:t>
            </a:r>
            <a:endParaRPr lang="ja-JP" altLang="en-US" sz="1600" kern="0" dirty="0"/>
          </a:p>
        </p:txBody>
      </p:sp>
      <p:sp>
        <p:nvSpPr>
          <p:cNvPr id="10" name="コンテンツ プレースホルダ 2"/>
          <p:cNvSpPr txBox="1">
            <a:spLocks/>
          </p:cNvSpPr>
          <p:nvPr/>
        </p:nvSpPr>
        <p:spPr bwMode="auto">
          <a:xfrm>
            <a:off x="467544" y="5445224"/>
            <a:ext cx="7931224" cy="10800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spcBef>
                <a:spcPct val="20000"/>
              </a:spcBef>
              <a:spcAft>
                <a:spcPct val="0"/>
              </a:spcAft>
              <a:buFontTx/>
              <a:buChar char="•"/>
            </a:pPr>
            <a:r>
              <a:rPr lang="en-US" altLang="ja-JP" sz="2400" kern="0" dirty="0" err="1" smtClean="0"/>
              <a:t>BuggyCode</a:t>
            </a:r>
            <a:r>
              <a:rPr lang="ja-JP" altLang="en-US" sz="2400" kern="0" dirty="0" err="1" smtClean="0"/>
              <a:t>のほうが</a:t>
            </a:r>
            <a:r>
              <a:rPr lang="ja-JP" altLang="en-US" sz="2400" kern="0" dirty="0" smtClean="0"/>
              <a:t>生存期間が短い</a:t>
            </a:r>
            <a:endParaRPr lang="en-US" altLang="ja-JP" sz="2400" kern="0" dirty="0" smtClean="0"/>
          </a:p>
          <a:p>
            <a:pPr marL="342900" indent="-342900" fontAlgn="base">
              <a:spcBef>
                <a:spcPct val="20000"/>
              </a:spcBef>
              <a:spcAft>
                <a:spcPct val="0"/>
              </a:spcAft>
              <a:buFontTx/>
              <a:buChar char="•"/>
            </a:pPr>
            <a:r>
              <a:rPr lang="ja-JP" altLang="en-US" sz="2400" kern="0" dirty="0" smtClean="0"/>
              <a:t>クローンであるコードの方が生存期間が</a:t>
            </a:r>
            <a:r>
              <a:rPr lang="ja-JP" altLang="en-US" sz="2400" kern="0" dirty="0" smtClean="0">
                <a:solidFill>
                  <a:srgbClr val="C00000"/>
                </a:solidFill>
              </a:rPr>
              <a:t>短い</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実験結果概要</a:t>
            </a:r>
            <a:r>
              <a:rPr lang="en-US" altLang="ja-JP" dirty="0" smtClean="0"/>
              <a:t>(Evolution)</a:t>
            </a:r>
            <a:endParaRPr kumimoji="1" lang="ja-JP" altLang="en-US" dirty="0"/>
          </a:p>
        </p:txBody>
      </p:sp>
      <p:graphicFrame>
        <p:nvGraphicFramePr>
          <p:cNvPr id="5" name="コンテンツ プレースホルダ 4"/>
          <p:cNvGraphicFramePr>
            <a:graphicFrameLocks noGrp="1"/>
          </p:cNvGraphicFramePr>
          <p:nvPr>
            <p:ph idx="1"/>
          </p:nvPr>
        </p:nvGraphicFramePr>
        <p:xfrm>
          <a:off x="539552" y="1268760"/>
          <a:ext cx="8229600" cy="3749040"/>
        </p:xfrm>
        <a:graphic>
          <a:graphicData uri="http://schemas.openxmlformats.org/drawingml/2006/table">
            <a:tbl>
              <a:tblPr firstRow="1" bandRow="1">
                <a:tableStyleId>{5C22544A-7EE6-4342-B048-85BDC9FD1C3A}</a:tableStyleId>
              </a:tblPr>
              <a:tblGrid>
                <a:gridCol w="3096344"/>
                <a:gridCol w="2520280"/>
                <a:gridCol w="2612976"/>
              </a:tblGrid>
              <a:tr h="370840">
                <a:tc>
                  <a:txBody>
                    <a:bodyPr/>
                    <a:lstStyle/>
                    <a:p>
                      <a:pPr algn="ctr"/>
                      <a:r>
                        <a:rPr kumimoji="1" lang="ja-JP" altLang="en-US" sz="2400" dirty="0" smtClean="0">
                          <a:solidFill>
                            <a:sysClr val="windowText" lastClr="000000"/>
                          </a:solidFill>
                        </a:rPr>
                        <a:t>グループ</a:t>
                      </a:r>
                      <a:endParaRPr kumimoji="1" lang="ja-JP" altLang="en-US" sz="2400" dirty="0">
                        <a:solidFill>
                          <a:sysClr val="windowText" lastClr="000000"/>
                        </a:solidFill>
                      </a:endParaRPr>
                    </a:p>
                  </a:txBody>
                  <a:tcPr/>
                </a:tc>
                <a:tc>
                  <a:txBody>
                    <a:bodyPr/>
                    <a:lstStyle/>
                    <a:p>
                      <a:pPr algn="ctr"/>
                      <a:r>
                        <a:rPr kumimoji="1" lang="ja-JP" altLang="en-US" sz="2400" dirty="0" smtClean="0">
                          <a:solidFill>
                            <a:sysClr val="windowText" lastClr="000000"/>
                          </a:solidFill>
                        </a:rPr>
                        <a:t>生存期間平均値</a:t>
                      </a:r>
                      <a:endParaRPr kumimoji="1" lang="ja-JP" altLang="en-US" sz="2400" dirty="0">
                        <a:solidFill>
                          <a:sysClr val="windowText" lastClr="000000"/>
                        </a:solidFill>
                      </a:endParaRPr>
                    </a:p>
                  </a:txBody>
                  <a:tcPr/>
                </a:tc>
                <a:tc>
                  <a:txBody>
                    <a:bodyPr/>
                    <a:lstStyle/>
                    <a:p>
                      <a:pPr algn="ctr"/>
                      <a:r>
                        <a:rPr kumimoji="1" lang="ja-JP" altLang="en-US" sz="2400" dirty="0" smtClean="0">
                          <a:solidFill>
                            <a:sysClr val="windowText" lastClr="000000"/>
                          </a:solidFill>
                        </a:rPr>
                        <a:t>生存期間中央値</a:t>
                      </a:r>
                      <a:endParaRPr kumimoji="1" lang="ja-JP" altLang="en-US" sz="2400" dirty="0">
                        <a:solidFill>
                          <a:sysClr val="windowText" lastClr="000000"/>
                        </a:solidFill>
                      </a:endParaRPr>
                    </a:p>
                  </a:txBody>
                  <a:tcPr/>
                </a:tc>
              </a:tr>
              <a:tr h="370840">
                <a:tc>
                  <a:txBody>
                    <a:bodyPr/>
                    <a:lstStyle/>
                    <a:p>
                      <a:pPr algn="ctr"/>
                      <a:r>
                        <a:rPr kumimoji="1" lang="ja-JP" altLang="en-US" sz="2400" dirty="0" smtClean="0">
                          <a:solidFill>
                            <a:srgbClr val="920000"/>
                          </a:solidFill>
                        </a:rPr>
                        <a:t>クローンかつ</a:t>
                      </a:r>
                      <a:r>
                        <a:rPr kumimoji="1" lang="en-US" altLang="ja-JP" sz="2400" dirty="0" err="1" smtClean="0">
                          <a:solidFill>
                            <a:srgbClr val="920000"/>
                          </a:solidFill>
                        </a:rPr>
                        <a:t>BuggyCode</a:t>
                      </a:r>
                      <a:endParaRPr kumimoji="1" lang="ja-JP" altLang="en-US" sz="2400" dirty="0">
                        <a:solidFill>
                          <a:srgbClr val="920000"/>
                        </a:solidFill>
                      </a:endParaRPr>
                    </a:p>
                  </a:txBody>
                  <a:tcPr/>
                </a:tc>
                <a:tc>
                  <a:txBody>
                    <a:bodyPr/>
                    <a:lstStyle/>
                    <a:p>
                      <a:pPr algn="ctr"/>
                      <a:r>
                        <a:rPr kumimoji="1" lang="en-US" altLang="ja-JP" sz="2400" dirty="0" smtClean="0">
                          <a:solidFill>
                            <a:srgbClr val="920000"/>
                          </a:solidFill>
                        </a:rPr>
                        <a:t>1225</a:t>
                      </a:r>
                    </a:p>
                  </a:txBody>
                  <a:tcPr anchor="ctr"/>
                </a:tc>
                <a:tc>
                  <a:txBody>
                    <a:bodyPr/>
                    <a:lstStyle/>
                    <a:p>
                      <a:pPr algn="ctr"/>
                      <a:r>
                        <a:rPr kumimoji="1" lang="en-US" altLang="ja-JP" sz="2400" dirty="0" smtClean="0">
                          <a:solidFill>
                            <a:srgbClr val="920000"/>
                          </a:solidFill>
                        </a:rPr>
                        <a:t>971</a:t>
                      </a:r>
                    </a:p>
                  </a:txBody>
                  <a:tcPr anchor="ctr"/>
                </a:tc>
              </a:tr>
              <a:tr h="370840">
                <a:tc>
                  <a:txBody>
                    <a:bodyPr/>
                    <a:lstStyle/>
                    <a:p>
                      <a:pPr algn="ctr"/>
                      <a:r>
                        <a:rPr kumimoji="1" lang="ja-JP" altLang="en-US" sz="2400" dirty="0" smtClean="0">
                          <a:solidFill>
                            <a:srgbClr val="920000"/>
                          </a:solidFill>
                        </a:rPr>
                        <a:t>非クローンかつ</a:t>
                      </a:r>
                      <a:r>
                        <a:rPr kumimoji="1" lang="en-US" altLang="ja-JP" sz="2400" dirty="0" err="1" smtClean="0">
                          <a:solidFill>
                            <a:srgbClr val="920000"/>
                          </a:solidFill>
                        </a:rPr>
                        <a:t>BuggyCode</a:t>
                      </a:r>
                      <a:endParaRPr kumimoji="1" lang="ja-JP" altLang="en-US" sz="2400" dirty="0">
                        <a:solidFill>
                          <a:srgbClr val="920000"/>
                        </a:solidFill>
                      </a:endParaRPr>
                    </a:p>
                  </a:txBody>
                  <a:tcPr/>
                </a:tc>
                <a:tc>
                  <a:txBody>
                    <a:bodyPr/>
                    <a:lstStyle/>
                    <a:p>
                      <a:pPr algn="ctr"/>
                      <a:r>
                        <a:rPr kumimoji="1" lang="en-US" altLang="ja-JP" sz="2400" dirty="0" smtClean="0">
                          <a:solidFill>
                            <a:srgbClr val="920000"/>
                          </a:solidFill>
                        </a:rPr>
                        <a:t>1146</a:t>
                      </a:r>
                      <a:endParaRPr kumimoji="1" lang="ja-JP" altLang="en-US" sz="2400" dirty="0">
                        <a:solidFill>
                          <a:srgbClr val="920000"/>
                        </a:solidFill>
                      </a:endParaRPr>
                    </a:p>
                  </a:txBody>
                  <a:tcPr anchor="ctr"/>
                </a:tc>
                <a:tc>
                  <a:txBody>
                    <a:bodyPr/>
                    <a:lstStyle/>
                    <a:p>
                      <a:pPr algn="ctr"/>
                      <a:r>
                        <a:rPr kumimoji="1" lang="en-US" altLang="ja-JP" sz="2400" dirty="0" smtClean="0">
                          <a:solidFill>
                            <a:srgbClr val="920000"/>
                          </a:solidFill>
                        </a:rPr>
                        <a:t>974</a:t>
                      </a:r>
                      <a:endParaRPr kumimoji="1" lang="ja-JP" altLang="en-US" sz="2400" dirty="0">
                        <a:solidFill>
                          <a:srgbClr val="920000"/>
                        </a:solidFill>
                      </a:endParaRPr>
                    </a:p>
                  </a:txBody>
                  <a:tcPr anchor="ctr"/>
                </a:tc>
              </a:tr>
              <a:tr h="370840">
                <a:tc>
                  <a:txBody>
                    <a:bodyPr/>
                    <a:lstStyle/>
                    <a:p>
                      <a:pPr algn="ctr"/>
                      <a:r>
                        <a:rPr kumimoji="1" lang="ja-JP" altLang="en-US" sz="2400" dirty="0" smtClean="0">
                          <a:solidFill>
                            <a:srgbClr val="2D2D8A"/>
                          </a:solidFill>
                        </a:rPr>
                        <a:t>クローンかつ　　　　　非</a:t>
                      </a:r>
                      <a:r>
                        <a:rPr kumimoji="1" lang="en-US" altLang="ja-JP" sz="2400" dirty="0" err="1" smtClean="0">
                          <a:solidFill>
                            <a:srgbClr val="2D2D8A"/>
                          </a:solidFill>
                        </a:rPr>
                        <a:t>BuggyCode</a:t>
                      </a:r>
                      <a:endParaRPr kumimoji="1" lang="ja-JP" altLang="en-US" sz="2400" dirty="0">
                        <a:solidFill>
                          <a:srgbClr val="2D2D8A"/>
                        </a:solidFill>
                      </a:endParaRPr>
                    </a:p>
                  </a:txBody>
                  <a:tcPr/>
                </a:tc>
                <a:tc>
                  <a:txBody>
                    <a:bodyPr/>
                    <a:lstStyle/>
                    <a:p>
                      <a:pPr algn="ctr"/>
                      <a:r>
                        <a:rPr kumimoji="1" lang="en-US" altLang="ja-JP" sz="2400" dirty="0" smtClean="0">
                          <a:solidFill>
                            <a:srgbClr val="2D2D8A"/>
                          </a:solidFill>
                        </a:rPr>
                        <a:t>1592</a:t>
                      </a:r>
                      <a:endParaRPr kumimoji="1" lang="ja-JP" altLang="en-US" sz="2400" dirty="0">
                        <a:solidFill>
                          <a:srgbClr val="2D2D8A"/>
                        </a:solidFill>
                      </a:endParaRPr>
                    </a:p>
                  </a:txBody>
                  <a:tcPr anchor="ctr"/>
                </a:tc>
                <a:tc>
                  <a:txBody>
                    <a:bodyPr/>
                    <a:lstStyle/>
                    <a:p>
                      <a:pPr algn="ctr"/>
                      <a:r>
                        <a:rPr kumimoji="1" lang="en-US" altLang="ja-JP" sz="2400" dirty="0" smtClean="0">
                          <a:solidFill>
                            <a:srgbClr val="2D2D8A"/>
                          </a:solidFill>
                        </a:rPr>
                        <a:t>1629</a:t>
                      </a:r>
                      <a:endParaRPr kumimoji="1" lang="ja-JP" altLang="en-US" sz="2400" dirty="0">
                        <a:solidFill>
                          <a:srgbClr val="2D2D8A"/>
                        </a:solidFill>
                      </a:endParaRPr>
                    </a:p>
                  </a:txBody>
                  <a:tcPr anchor="ctr"/>
                </a:tc>
              </a:tr>
              <a:tr h="370840">
                <a:tc>
                  <a:txBody>
                    <a:bodyPr/>
                    <a:lstStyle/>
                    <a:p>
                      <a:pPr algn="ctr"/>
                      <a:r>
                        <a:rPr kumimoji="1" lang="ja-JP" altLang="en-US" sz="2400" dirty="0" smtClean="0">
                          <a:solidFill>
                            <a:srgbClr val="2D2D8A"/>
                          </a:solidFill>
                        </a:rPr>
                        <a:t>非クローンかつ　　　　非</a:t>
                      </a:r>
                      <a:r>
                        <a:rPr kumimoji="1" lang="en-US" altLang="ja-JP" sz="2400" dirty="0" err="1" smtClean="0">
                          <a:solidFill>
                            <a:srgbClr val="2D2D8A"/>
                          </a:solidFill>
                        </a:rPr>
                        <a:t>BuggyCode</a:t>
                      </a:r>
                      <a:endParaRPr kumimoji="1" lang="ja-JP" altLang="en-US" sz="2400" dirty="0">
                        <a:solidFill>
                          <a:srgbClr val="2D2D8A"/>
                        </a:solidFill>
                      </a:endParaRPr>
                    </a:p>
                  </a:txBody>
                  <a:tcPr/>
                </a:tc>
                <a:tc>
                  <a:txBody>
                    <a:bodyPr/>
                    <a:lstStyle/>
                    <a:p>
                      <a:pPr algn="ctr"/>
                      <a:r>
                        <a:rPr kumimoji="1" lang="en-US" altLang="ja-JP" sz="2400" dirty="0" smtClean="0">
                          <a:solidFill>
                            <a:srgbClr val="2D2D8A"/>
                          </a:solidFill>
                        </a:rPr>
                        <a:t>1372</a:t>
                      </a:r>
                      <a:endParaRPr kumimoji="1" lang="ja-JP" altLang="en-US" sz="2400" dirty="0">
                        <a:solidFill>
                          <a:srgbClr val="2D2D8A"/>
                        </a:solidFill>
                      </a:endParaRPr>
                    </a:p>
                  </a:txBody>
                  <a:tcPr anchor="ctr"/>
                </a:tc>
                <a:tc>
                  <a:txBody>
                    <a:bodyPr/>
                    <a:lstStyle/>
                    <a:p>
                      <a:pPr algn="ctr"/>
                      <a:r>
                        <a:rPr kumimoji="1" lang="en-US" altLang="ja-JP" sz="2400" dirty="0" smtClean="0">
                          <a:solidFill>
                            <a:srgbClr val="2D2D8A"/>
                          </a:solidFill>
                        </a:rPr>
                        <a:t>1302</a:t>
                      </a:r>
                      <a:endParaRPr kumimoji="1" lang="ja-JP" altLang="en-US" sz="2400" dirty="0">
                        <a:solidFill>
                          <a:srgbClr val="2D2D8A"/>
                        </a:solidFill>
                      </a:endParaRPr>
                    </a:p>
                  </a:txBody>
                  <a:tcPr anchor="ctr"/>
                </a:tc>
              </a:tr>
            </a:tbl>
          </a:graphicData>
        </a:graphic>
      </p:graphicFrame>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32</a:t>
            </a:fld>
            <a:endParaRPr kumimoji="1" lang="ja-JP" altLang="en-US"/>
          </a:p>
        </p:txBody>
      </p:sp>
      <p:sp>
        <p:nvSpPr>
          <p:cNvPr id="7" name="コンテンツ プレースホルダ 2"/>
          <p:cNvSpPr txBox="1">
            <a:spLocks/>
          </p:cNvSpPr>
          <p:nvPr/>
        </p:nvSpPr>
        <p:spPr bwMode="auto">
          <a:xfrm>
            <a:off x="590872" y="5157291"/>
            <a:ext cx="8229600" cy="9360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9" name="テキスト ボックス 8"/>
          <p:cNvSpPr txBox="1"/>
          <p:nvPr/>
        </p:nvSpPr>
        <p:spPr>
          <a:xfrm>
            <a:off x="7744420" y="5013176"/>
            <a:ext cx="1503784" cy="338554"/>
          </a:xfrm>
          <a:prstGeom prst="rect">
            <a:avLst/>
          </a:prstGeom>
          <a:noFill/>
        </p:spPr>
        <p:txBody>
          <a:bodyPr wrap="square" rtlCol="0">
            <a:spAutoFit/>
          </a:bodyPr>
          <a:lstStyle/>
          <a:p>
            <a:pPr marL="342900" lvl="0" indent="-342900" fontAlgn="base">
              <a:spcBef>
                <a:spcPct val="20000"/>
              </a:spcBef>
              <a:spcAft>
                <a:spcPct val="0"/>
              </a:spcAft>
              <a:defRPr/>
            </a:pPr>
            <a:r>
              <a:rPr lang="ja-JP" altLang="en-US" sz="1600" kern="0" dirty="0" smtClean="0"/>
              <a:t>単位は</a:t>
            </a:r>
            <a:r>
              <a:rPr lang="en-US" altLang="ja-JP" sz="1600" kern="0" dirty="0" smtClean="0"/>
              <a:t>(</a:t>
            </a:r>
            <a:r>
              <a:rPr lang="ja-JP" altLang="en-US" sz="1600" kern="0" dirty="0" smtClean="0"/>
              <a:t>日</a:t>
            </a:r>
            <a:r>
              <a:rPr lang="en-US" altLang="ja-JP" sz="1600" kern="0" dirty="0" smtClean="0"/>
              <a:t>)</a:t>
            </a:r>
            <a:endParaRPr lang="ja-JP" altLang="en-US" sz="1600" kern="0" dirty="0"/>
          </a:p>
        </p:txBody>
      </p:sp>
      <p:sp>
        <p:nvSpPr>
          <p:cNvPr id="10" name="コンテンツ プレースホルダ 2"/>
          <p:cNvSpPr txBox="1">
            <a:spLocks/>
          </p:cNvSpPr>
          <p:nvPr/>
        </p:nvSpPr>
        <p:spPr bwMode="auto">
          <a:xfrm>
            <a:off x="467544" y="5445224"/>
            <a:ext cx="7931224" cy="10800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spcBef>
                <a:spcPct val="20000"/>
              </a:spcBef>
              <a:spcAft>
                <a:spcPct val="0"/>
              </a:spcAft>
              <a:buFontTx/>
              <a:buChar char="•"/>
            </a:pPr>
            <a:r>
              <a:rPr lang="en-US" altLang="ja-JP" sz="2400" kern="0" dirty="0" err="1" smtClean="0"/>
              <a:t>BuggyCode</a:t>
            </a:r>
            <a:r>
              <a:rPr lang="ja-JP" altLang="en-US" sz="2400" kern="0" dirty="0" err="1" smtClean="0"/>
              <a:t>のほうが</a:t>
            </a:r>
            <a:r>
              <a:rPr lang="ja-JP" altLang="en-US" sz="2400" kern="0" dirty="0" smtClean="0"/>
              <a:t>生存期間が短い</a:t>
            </a:r>
            <a:endParaRPr lang="en-US" altLang="ja-JP" sz="2400" kern="0" dirty="0" smtClean="0"/>
          </a:p>
          <a:p>
            <a:pPr marL="342900" indent="-342900" fontAlgn="base">
              <a:spcBef>
                <a:spcPct val="20000"/>
              </a:spcBef>
              <a:spcAft>
                <a:spcPct val="0"/>
              </a:spcAft>
              <a:buFontTx/>
              <a:buChar char="•"/>
            </a:pPr>
            <a:r>
              <a:rPr lang="ja-JP" altLang="en-US" sz="2400" kern="0" dirty="0" smtClean="0"/>
              <a:t>クローンであるコードの方が生存期間が</a:t>
            </a:r>
            <a:r>
              <a:rPr lang="ja-JP" altLang="en-US" sz="2400" kern="0" dirty="0" smtClean="0">
                <a:solidFill>
                  <a:srgbClr val="C00000"/>
                </a:solidFill>
              </a:rPr>
              <a:t>長い</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BugZilla</a:t>
            </a:r>
            <a:r>
              <a:rPr kumimoji="1" lang="ja-JP" altLang="en-US" dirty="0" smtClean="0"/>
              <a:t>を用いたバグレポートの取得</a:t>
            </a:r>
            <a:endParaRPr kumimoji="1" lang="ja-JP" altLang="en-US" dirty="0"/>
          </a:p>
        </p:txBody>
      </p:sp>
      <p:sp>
        <p:nvSpPr>
          <p:cNvPr id="10" name="スライド番号プレースホルダ 9"/>
          <p:cNvSpPr>
            <a:spLocks noGrp="1"/>
          </p:cNvSpPr>
          <p:nvPr>
            <p:ph type="sldNum" sz="quarter" idx="12"/>
          </p:nvPr>
        </p:nvSpPr>
        <p:spPr/>
        <p:txBody>
          <a:bodyPr/>
          <a:lstStyle/>
          <a:p>
            <a:fld id="{F577564E-C688-4BFF-AF2A-15D3AB08729B}" type="slidenum">
              <a:rPr kumimoji="1" lang="ja-JP" altLang="en-US" smtClean="0"/>
              <a:pPr/>
              <a:t>33</a:t>
            </a:fld>
            <a:endParaRPr kumimoji="1" lang="ja-JP" altLang="en-US"/>
          </a:p>
        </p:txBody>
      </p:sp>
      <p:sp>
        <p:nvSpPr>
          <p:cNvPr id="9" name="コンテンツ プレースホルダ 8"/>
          <p:cNvSpPr>
            <a:spLocks noGrp="1"/>
          </p:cNvSpPr>
          <p:nvPr>
            <p:ph idx="1"/>
          </p:nvPr>
        </p:nvSpPr>
        <p:spPr>
          <a:xfrm>
            <a:off x="457200" y="1196753"/>
            <a:ext cx="8229600" cy="504056"/>
          </a:xfrm>
        </p:spPr>
        <p:txBody>
          <a:bodyPr/>
          <a:lstStyle/>
          <a:p>
            <a:r>
              <a:rPr kumimoji="1" lang="ja-JP" altLang="en-US" sz="2400" dirty="0" smtClean="0"/>
              <a:t>バグレポート一覧</a:t>
            </a:r>
            <a:endParaRPr kumimoji="1" lang="ja-JP" altLang="en-US" sz="2400" dirty="0"/>
          </a:p>
        </p:txBody>
      </p:sp>
      <p:pic>
        <p:nvPicPr>
          <p:cNvPr id="5" name="Picture 2"/>
          <p:cNvPicPr>
            <a:picLocks noChangeAspect="1" noChangeArrowheads="1"/>
          </p:cNvPicPr>
          <p:nvPr/>
        </p:nvPicPr>
        <p:blipFill>
          <a:blip r:embed="rId3" cstate="print"/>
          <a:srcRect/>
          <a:stretch>
            <a:fillRect/>
          </a:stretch>
        </p:blipFill>
        <p:spPr bwMode="auto">
          <a:xfrm>
            <a:off x="54843" y="1608510"/>
            <a:ext cx="8909645" cy="2537608"/>
          </a:xfrm>
          <a:prstGeom prst="rect">
            <a:avLst/>
          </a:prstGeom>
          <a:noFill/>
          <a:ln w="9525">
            <a:noFill/>
            <a:miter lim="800000"/>
            <a:headEnd/>
            <a:tailEnd/>
          </a:ln>
        </p:spPr>
      </p:pic>
      <p:sp>
        <p:nvSpPr>
          <p:cNvPr id="11" name="コンテンツ プレースホルダ 8"/>
          <p:cNvSpPr txBox="1">
            <a:spLocks/>
          </p:cNvSpPr>
          <p:nvPr/>
        </p:nvSpPr>
        <p:spPr bwMode="auto">
          <a:xfrm>
            <a:off x="395536" y="4437112"/>
            <a:ext cx="822960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cs typeface="+mn-cs"/>
              </a:rPr>
              <a:t>バグレポート詳細</a:t>
            </a:r>
            <a:endParaRPr kumimoji="1" lang="ja-JP" alt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12" name="正方形/長方形 11"/>
          <p:cNvSpPr/>
          <p:nvPr/>
        </p:nvSpPr>
        <p:spPr>
          <a:xfrm>
            <a:off x="59879" y="1628800"/>
            <a:ext cx="2207865" cy="19135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155130" y="3933056"/>
            <a:ext cx="504056"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Picture 2"/>
          <p:cNvPicPr>
            <a:picLocks noChangeAspect="1" noChangeArrowheads="1"/>
          </p:cNvPicPr>
          <p:nvPr/>
        </p:nvPicPr>
        <p:blipFill>
          <a:blip r:embed="rId4" cstate="print"/>
          <a:srcRect/>
          <a:stretch>
            <a:fillRect/>
          </a:stretch>
        </p:blipFill>
        <p:spPr bwMode="auto">
          <a:xfrm>
            <a:off x="0" y="4835508"/>
            <a:ext cx="7776864" cy="2022492"/>
          </a:xfrm>
          <a:prstGeom prst="rect">
            <a:avLst/>
          </a:prstGeom>
          <a:noFill/>
          <a:ln w="9525">
            <a:noFill/>
            <a:miter lim="800000"/>
            <a:headEnd/>
            <a:tailEnd/>
          </a:ln>
        </p:spPr>
      </p:pic>
      <p:sp>
        <p:nvSpPr>
          <p:cNvPr id="8" name="正方形/長方形 7"/>
          <p:cNvSpPr/>
          <p:nvPr/>
        </p:nvSpPr>
        <p:spPr>
          <a:xfrm>
            <a:off x="4759946" y="5385916"/>
            <a:ext cx="2601023" cy="21040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クローン検出ツール</a:t>
            </a:r>
            <a:r>
              <a:rPr kumimoji="1" lang="en-US" altLang="ja-JP" dirty="0" smtClean="0"/>
              <a:t>DECKARD</a:t>
            </a:r>
            <a:endParaRPr kumimoji="1" lang="ja-JP" altLang="en-US" dirty="0"/>
          </a:p>
        </p:txBody>
      </p:sp>
      <p:sp>
        <p:nvSpPr>
          <p:cNvPr id="3" name="コンテンツ プレースホルダ 2"/>
          <p:cNvSpPr>
            <a:spLocks noGrp="1"/>
          </p:cNvSpPr>
          <p:nvPr>
            <p:ph idx="1"/>
          </p:nvPr>
        </p:nvSpPr>
        <p:spPr>
          <a:xfrm>
            <a:off x="457200" y="1412875"/>
            <a:ext cx="8229600" cy="2376165"/>
          </a:xfrm>
        </p:spPr>
        <p:txBody>
          <a:bodyPr>
            <a:normAutofit/>
          </a:bodyPr>
          <a:lstStyle/>
          <a:p>
            <a:pPr marL="514350" indent="-514350">
              <a:buNone/>
            </a:pPr>
            <a:r>
              <a:rPr lang="ja-JP" altLang="en-US" sz="2800" dirty="0" smtClean="0"/>
              <a:t>抽象構文木</a:t>
            </a:r>
            <a:r>
              <a:rPr lang="en-US" altLang="ja-JP" sz="2800" dirty="0" smtClean="0"/>
              <a:t>(AST)</a:t>
            </a:r>
            <a:r>
              <a:rPr lang="ja-JP" altLang="en-US" sz="2800" dirty="0" smtClean="0"/>
              <a:t>の類似度からクローンを検出</a:t>
            </a:r>
            <a:endParaRPr lang="en-US" altLang="ja-JP" sz="2800" dirty="0" smtClean="0"/>
          </a:p>
          <a:p>
            <a:r>
              <a:rPr lang="en-US" altLang="ja-JP" sz="2800" dirty="0" smtClean="0"/>
              <a:t>AST</a:t>
            </a:r>
            <a:r>
              <a:rPr lang="ja-JP" altLang="en-US" sz="2800" dirty="0" smtClean="0"/>
              <a:t>を特徴ベクトル</a:t>
            </a:r>
            <a:r>
              <a:rPr lang="en-US" altLang="ja-JP" sz="2800" dirty="0" smtClean="0"/>
              <a:t>&lt;C</a:t>
            </a:r>
            <a:r>
              <a:rPr lang="en-US" altLang="ja-JP" sz="2800" baseline="-25000" dirty="0" smtClean="0"/>
              <a:t>1</a:t>
            </a:r>
            <a:r>
              <a:rPr lang="en-US" altLang="ja-JP" sz="2800" dirty="0" smtClean="0"/>
              <a:t>, ..., C</a:t>
            </a:r>
            <a:r>
              <a:rPr lang="en-US" altLang="ja-JP" sz="2800" baseline="-25000" dirty="0" smtClean="0"/>
              <a:t>n</a:t>
            </a:r>
            <a:r>
              <a:rPr lang="en-US" altLang="ja-JP" sz="2800" dirty="0" smtClean="0"/>
              <a:t>&gt;</a:t>
            </a:r>
            <a:r>
              <a:rPr lang="ja-JP" altLang="en-US" sz="2800" dirty="0" smtClean="0"/>
              <a:t>で表現</a:t>
            </a:r>
            <a:endParaRPr lang="en-US" altLang="ja-JP" sz="2800" dirty="0" smtClean="0"/>
          </a:p>
          <a:p>
            <a:pPr lvl="1"/>
            <a:r>
              <a:rPr lang="en-US" altLang="ja-JP" sz="2400" dirty="0" err="1" smtClean="0"/>
              <a:t>Ci</a:t>
            </a:r>
            <a:r>
              <a:rPr lang="ja-JP" altLang="en-US" sz="2400" dirty="0" smtClean="0"/>
              <a:t>は，特定の種類のノード数</a:t>
            </a:r>
            <a:endParaRPr lang="en-US" altLang="ja-JP" sz="2400" dirty="0" smtClean="0"/>
          </a:p>
          <a:p>
            <a:pPr lvl="2"/>
            <a:r>
              <a:rPr lang="ja-JP" altLang="en-US" sz="2000" dirty="0" smtClean="0"/>
              <a:t>括弧</a:t>
            </a:r>
            <a:r>
              <a:rPr lang="en-US" altLang="ja-JP" sz="2000" dirty="0" smtClean="0"/>
              <a:t>[, ], (, )</a:t>
            </a:r>
            <a:r>
              <a:rPr lang="ja-JP" altLang="en-US" sz="2000" dirty="0" smtClean="0"/>
              <a:t>など重要でないノードは無視</a:t>
            </a:r>
            <a:endParaRPr lang="en-US" altLang="ja-JP" sz="20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34</a:t>
            </a:fld>
            <a:endParaRPr kumimoji="1" lang="ja-JP" altLang="en-US"/>
          </a:p>
        </p:txBody>
      </p:sp>
      <p:pic>
        <p:nvPicPr>
          <p:cNvPr id="6" name="Picture 4"/>
          <p:cNvPicPr>
            <a:picLocks noChangeAspect="1" noChangeArrowheads="1"/>
          </p:cNvPicPr>
          <p:nvPr/>
        </p:nvPicPr>
        <p:blipFill>
          <a:blip r:embed="rId3" cstate="print"/>
          <a:srcRect/>
          <a:stretch>
            <a:fillRect/>
          </a:stretch>
        </p:blipFill>
        <p:spPr bwMode="auto">
          <a:xfrm>
            <a:off x="7118" y="3947046"/>
            <a:ext cx="8694738" cy="31670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角丸四角形 125"/>
          <p:cNvSpPr/>
          <p:nvPr/>
        </p:nvSpPr>
        <p:spPr>
          <a:xfrm>
            <a:off x="226374" y="4466704"/>
            <a:ext cx="6605686" cy="971628"/>
          </a:xfrm>
          <a:prstGeom prst="roundRect">
            <a:avLst/>
          </a:prstGeom>
          <a:gradFill>
            <a:gsLst>
              <a:gs pos="0">
                <a:schemeClr val="accent1"/>
              </a:gs>
              <a:gs pos="35000">
                <a:schemeClr val="accent1"/>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既存研究の問題点</a:t>
            </a:r>
            <a:r>
              <a:rPr lang="en-US" altLang="ja-JP" dirty="0" smtClean="0"/>
              <a:t>			</a:t>
            </a:r>
            <a:endParaRPr kumimoji="1" lang="ja-JP" altLang="en-US" dirty="0"/>
          </a:p>
        </p:txBody>
      </p:sp>
      <p:sp>
        <p:nvSpPr>
          <p:cNvPr id="3" name="コンテンツ プレースホルダ 2"/>
          <p:cNvSpPr>
            <a:spLocks noGrp="1"/>
          </p:cNvSpPr>
          <p:nvPr>
            <p:ph idx="1"/>
          </p:nvPr>
        </p:nvSpPr>
        <p:spPr>
          <a:xfrm>
            <a:off x="457200" y="1267735"/>
            <a:ext cx="8229600" cy="2160141"/>
          </a:xfrm>
        </p:spPr>
        <p:txBody>
          <a:bodyPr/>
          <a:lstStyle/>
          <a:p>
            <a:pPr>
              <a:buNone/>
            </a:pPr>
            <a:r>
              <a:rPr kumimoji="1" lang="ja-JP" altLang="en-US" sz="2400" dirty="0" smtClean="0"/>
              <a:t>既存研究の</a:t>
            </a:r>
            <a:r>
              <a:rPr lang="ja-JP" altLang="en-US" sz="2400" dirty="0" smtClean="0"/>
              <a:t>調査はクローンの生存期間を考慮していない</a:t>
            </a:r>
          </a:p>
          <a:p>
            <a:pPr lvl="1"/>
            <a:r>
              <a:rPr lang="ja-JP" altLang="en-US" sz="2400" dirty="0" smtClean="0"/>
              <a:t>生存期間：コードが生成されてから変更されるまでの日数</a:t>
            </a:r>
            <a:endParaRPr lang="en-US" altLang="ja-JP" sz="2400" dirty="0" smtClean="0"/>
          </a:p>
          <a:p>
            <a:pPr lvl="1"/>
            <a:r>
              <a:rPr lang="ja-JP" altLang="en-US" sz="2400" dirty="0" smtClean="0"/>
              <a:t>生存期間の短いクローンは修正されやすく，信頼されたコードであれば生存期間が長く修正が生じににくい</a:t>
            </a:r>
            <a:endParaRPr lang="en-US" altLang="ja-JP" sz="2400" dirty="0" smtClean="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4</a:t>
            </a:fld>
            <a:endParaRPr kumimoji="1" lang="ja-JP" altLang="en-US"/>
          </a:p>
        </p:txBody>
      </p:sp>
      <p:sp>
        <p:nvSpPr>
          <p:cNvPr id="96" name="角丸四角形 95"/>
          <p:cNvSpPr/>
          <p:nvPr/>
        </p:nvSpPr>
        <p:spPr>
          <a:xfrm>
            <a:off x="226374" y="3206027"/>
            <a:ext cx="6605686" cy="1057353"/>
          </a:xfrm>
          <a:prstGeom prst="roundRect">
            <a:avLst/>
          </a:prstGeom>
          <a:gradFill>
            <a:gsLst>
              <a:gs pos="0">
                <a:srgbClr val="FFFFCC"/>
              </a:gs>
              <a:gs pos="35000">
                <a:srgbClr val="FFFFCC"/>
              </a:gs>
              <a:gs pos="100000">
                <a:schemeClr val="bg1"/>
              </a:gs>
            </a:gsLst>
          </a:gra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00" name="メモ 99"/>
          <p:cNvSpPr/>
          <p:nvPr/>
        </p:nvSpPr>
        <p:spPr>
          <a:xfrm>
            <a:off x="623647" y="3291752"/>
            <a:ext cx="1124420" cy="226777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Freeform 27"/>
          <p:cNvSpPr>
            <a:spLocks/>
          </p:cNvSpPr>
          <p:nvPr/>
        </p:nvSpPr>
        <p:spPr bwMode="auto">
          <a:xfrm>
            <a:off x="739955" y="3401096"/>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04" name="Freeform 27"/>
          <p:cNvSpPr>
            <a:spLocks/>
          </p:cNvSpPr>
          <p:nvPr/>
        </p:nvSpPr>
        <p:spPr bwMode="auto">
          <a:xfrm>
            <a:off x="730430" y="3833145"/>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05" name="Freeform 27"/>
          <p:cNvSpPr>
            <a:spLocks/>
          </p:cNvSpPr>
          <p:nvPr/>
        </p:nvSpPr>
        <p:spPr bwMode="auto">
          <a:xfrm>
            <a:off x="734622" y="4558711"/>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07" name="Freeform 27"/>
          <p:cNvSpPr>
            <a:spLocks/>
          </p:cNvSpPr>
          <p:nvPr/>
        </p:nvSpPr>
        <p:spPr bwMode="auto">
          <a:xfrm>
            <a:off x="739955" y="5089630"/>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108" name="直線矢印コネクタ 107"/>
          <p:cNvCxnSpPr/>
          <p:nvPr/>
        </p:nvCxnSpPr>
        <p:spPr bwMode="auto">
          <a:xfrm>
            <a:off x="1819670" y="3636048"/>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109" name="直線矢印コネクタ 108"/>
          <p:cNvCxnSpPr/>
          <p:nvPr/>
        </p:nvCxnSpPr>
        <p:spPr bwMode="auto">
          <a:xfrm>
            <a:off x="1819670" y="3994825"/>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sp>
        <p:nvSpPr>
          <p:cNvPr id="110" name="円/楕円 109"/>
          <p:cNvSpPr/>
          <p:nvPr/>
        </p:nvSpPr>
        <p:spPr bwMode="auto">
          <a:xfrm>
            <a:off x="1901023" y="3548619"/>
            <a:ext cx="908865" cy="519351"/>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Times New Roman" pitchFamily="18" charset="0"/>
                <a:ea typeface="ＭＳ ゴシック" pitchFamily="49" charset="-128"/>
              </a:rPr>
              <a:t>修正</a:t>
            </a:r>
          </a:p>
        </p:txBody>
      </p:sp>
      <p:cxnSp>
        <p:nvCxnSpPr>
          <p:cNvPr id="122" name="直線矢印コネクタ 121"/>
          <p:cNvCxnSpPr/>
          <p:nvPr/>
        </p:nvCxnSpPr>
        <p:spPr bwMode="auto">
          <a:xfrm>
            <a:off x="4248892" y="3632868"/>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cxnSp>
        <p:nvCxnSpPr>
          <p:cNvPr id="123" name="直線矢印コネクタ 122"/>
          <p:cNvCxnSpPr/>
          <p:nvPr/>
        </p:nvCxnSpPr>
        <p:spPr bwMode="auto">
          <a:xfrm>
            <a:off x="4248892" y="3991645"/>
            <a:ext cx="1143008" cy="1588"/>
          </a:xfrm>
          <a:prstGeom prst="straightConnector1">
            <a:avLst/>
          </a:prstGeom>
          <a:solidFill>
            <a:schemeClr val="accent1"/>
          </a:solidFill>
          <a:ln w="19050" cap="flat" cmpd="sng" algn="ctr">
            <a:solidFill>
              <a:schemeClr val="tx1"/>
            </a:solidFill>
            <a:prstDash val="solid"/>
            <a:round/>
            <a:headEnd type="none" w="med" len="med"/>
            <a:tailEnd type="arrow"/>
          </a:ln>
          <a:effectLst/>
        </p:spPr>
      </p:cxnSp>
      <p:sp>
        <p:nvSpPr>
          <p:cNvPr id="124" name="円/楕円 123"/>
          <p:cNvSpPr/>
          <p:nvPr/>
        </p:nvSpPr>
        <p:spPr bwMode="auto">
          <a:xfrm>
            <a:off x="4330245" y="3545439"/>
            <a:ext cx="908865" cy="519351"/>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Times New Roman" pitchFamily="18" charset="0"/>
                <a:ea typeface="ＭＳ ゴシック" pitchFamily="49" charset="-128"/>
              </a:rPr>
              <a:t>修正</a:t>
            </a:r>
          </a:p>
        </p:txBody>
      </p:sp>
      <p:sp>
        <p:nvSpPr>
          <p:cNvPr id="127" name="メモ 126"/>
          <p:cNvSpPr/>
          <p:nvPr/>
        </p:nvSpPr>
        <p:spPr>
          <a:xfrm>
            <a:off x="3024294" y="3291752"/>
            <a:ext cx="1124420" cy="226777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Freeform 27"/>
          <p:cNvSpPr>
            <a:spLocks/>
          </p:cNvSpPr>
          <p:nvPr/>
        </p:nvSpPr>
        <p:spPr bwMode="auto">
          <a:xfrm>
            <a:off x="3140602" y="3401096"/>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29" name="Freeform 27"/>
          <p:cNvSpPr>
            <a:spLocks/>
          </p:cNvSpPr>
          <p:nvPr/>
        </p:nvSpPr>
        <p:spPr bwMode="auto">
          <a:xfrm>
            <a:off x="3131077" y="3833145"/>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0" name="Freeform 27"/>
          <p:cNvSpPr>
            <a:spLocks/>
          </p:cNvSpPr>
          <p:nvPr/>
        </p:nvSpPr>
        <p:spPr bwMode="auto">
          <a:xfrm>
            <a:off x="3135269" y="4558711"/>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1" name="Freeform 27"/>
          <p:cNvSpPr>
            <a:spLocks/>
          </p:cNvSpPr>
          <p:nvPr/>
        </p:nvSpPr>
        <p:spPr bwMode="auto">
          <a:xfrm>
            <a:off x="3140602" y="5089630"/>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2" name="メモ 131"/>
          <p:cNvSpPr/>
          <p:nvPr/>
        </p:nvSpPr>
        <p:spPr>
          <a:xfrm>
            <a:off x="5463908" y="3291752"/>
            <a:ext cx="1124420" cy="226777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Freeform 27"/>
          <p:cNvSpPr>
            <a:spLocks/>
          </p:cNvSpPr>
          <p:nvPr/>
        </p:nvSpPr>
        <p:spPr bwMode="auto">
          <a:xfrm>
            <a:off x="5580216" y="3401096"/>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4" name="Freeform 27"/>
          <p:cNvSpPr>
            <a:spLocks/>
          </p:cNvSpPr>
          <p:nvPr/>
        </p:nvSpPr>
        <p:spPr bwMode="auto">
          <a:xfrm>
            <a:off x="5570691" y="3833145"/>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rgbClr val="FFCCCC"/>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5" name="Freeform 27"/>
          <p:cNvSpPr>
            <a:spLocks/>
          </p:cNvSpPr>
          <p:nvPr/>
        </p:nvSpPr>
        <p:spPr bwMode="auto">
          <a:xfrm>
            <a:off x="5574883" y="4558711"/>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6" name="Freeform 27"/>
          <p:cNvSpPr>
            <a:spLocks/>
          </p:cNvSpPr>
          <p:nvPr/>
        </p:nvSpPr>
        <p:spPr bwMode="auto">
          <a:xfrm>
            <a:off x="5580216" y="5089630"/>
            <a:ext cx="936104" cy="261169"/>
          </a:xfrm>
          <a:custGeom>
            <a:avLst/>
            <a:gdLst>
              <a:gd name="T0" fmla="*/ 0 w 729"/>
              <a:gd name="T1" fmla="*/ 0 h 149"/>
              <a:gd name="T2" fmla="*/ 6153 w 729"/>
              <a:gd name="T3" fmla="*/ 0 h 149"/>
              <a:gd name="T4" fmla="*/ 6153 w 729"/>
              <a:gd name="T5" fmla="*/ 3494 h 149"/>
              <a:gd name="T6" fmla="*/ 3946 w 729"/>
              <a:gd name="T7" fmla="*/ 3494 h 149"/>
              <a:gd name="T8" fmla="*/ 3946 w 729"/>
              <a:gd name="T9" fmla="*/ 5260 h 149"/>
              <a:gd name="T10" fmla="*/ 0 w 729"/>
              <a:gd name="T11" fmla="*/ 5260 h 149"/>
              <a:gd name="T12" fmla="*/ 0 w 729"/>
              <a:gd name="T13" fmla="*/ 0 h 149"/>
              <a:gd name="T14" fmla="*/ 0 60000 65536"/>
              <a:gd name="T15" fmla="*/ 0 60000 65536"/>
              <a:gd name="T16" fmla="*/ 0 60000 65536"/>
              <a:gd name="T17" fmla="*/ 0 60000 65536"/>
              <a:gd name="T18" fmla="*/ 0 60000 65536"/>
              <a:gd name="T19" fmla="*/ 0 60000 65536"/>
              <a:gd name="T20" fmla="*/ 0 60000 65536"/>
              <a:gd name="T21" fmla="*/ 0 w 729"/>
              <a:gd name="T22" fmla="*/ 0 h 149"/>
              <a:gd name="T23" fmla="*/ 729 w 729"/>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9" h="149">
                <a:moveTo>
                  <a:pt x="0" y="0"/>
                </a:moveTo>
                <a:lnTo>
                  <a:pt x="729" y="0"/>
                </a:lnTo>
                <a:lnTo>
                  <a:pt x="729" y="99"/>
                </a:lnTo>
                <a:lnTo>
                  <a:pt x="468" y="99"/>
                </a:lnTo>
                <a:lnTo>
                  <a:pt x="468" y="149"/>
                </a:lnTo>
                <a:lnTo>
                  <a:pt x="0" y="149"/>
                </a:lnTo>
                <a:lnTo>
                  <a:pt x="0" y="0"/>
                </a:lnTo>
                <a:close/>
              </a:path>
            </a:pathLst>
          </a:custGeom>
          <a:solidFill>
            <a:schemeClr val="accent2">
              <a:lumMod val="20000"/>
              <a:lumOff val="80000"/>
            </a:schemeClr>
          </a:solidFill>
          <a:ln w="9525">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37" name="Text Box 47"/>
          <p:cNvSpPr txBox="1">
            <a:spLocks noChangeArrowheads="1"/>
          </p:cNvSpPr>
          <p:nvPr/>
        </p:nvSpPr>
        <p:spPr bwMode="auto">
          <a:xfrm>
            <a:off x="960989" y="3363760"/>
            <a:ext cx="417513" cy="338046"/>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sp>
        <p:nvSpPr>
          <p:cNvPr id="138" name="Text Box 47"/>
          <p:cNvSpPr txBox="1">
            <a:spLocks noChangeArrowheads="1"/>
          </p:cNvSpPr>
          <p:nvPr/>
        </p:nvSpPr>
        <p:spPr bwMode="auto">
          <a:xfrm>
            <a:off x="3298335" y="3357179"/>
            <a:ext cx="474810"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sp>
        <p:nvSpPr>
          <p:cNvPr id="139" name="Text Box 47"/>
          <p:cNvSpPr txBox="1">
            <a:spLocks noChangeArrowheads="1"/>
          </p:cNvSpPr>
          <p:nvPr/>
        </p:nvSpPr>
        <p:spPr bwMode="auto">
          <a:xfrm>
            <a:off x="5727557" y="3363760"/>
            <a:ext cx="522900"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1</a:t>
            </a:r>
            <a:endParaRPr lang="en-US" altLang="ja-JP" sz="1200" b="1" dirty="0">
              <a:latin typeface="Arial" charset="0"/>
            </a:endParaRPr>
          </a:p>
        </p:txBody>
      </p:sp>
      <p:sp>
        <p:nvSpPr>
          <p:cNvPr id="140" name="Text Box 47"/>
          <p:cNvSpPr txBox="1">
            <a:spLocks noChangeArrowheads="1"/>
          </p:cNvSpPr>
          <p:nvPr/>
        </p:nvSpPr>
        <p:spPr bwMode="auto">
          <a:xfrm>
            <a:off x="957003" y="3788719"/>
            <a:ext cx="417102"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sp>
        <p:nvSpPr>
          <p:cNvPr id="141" name="Text Box 47"/>
          <p:cNvSpPr txBox="1">
            <a:spLocks noChangeArrowheads="1"/>
          </p:cNvSpPr>
          <p:nvPr/>
        </p:nvSpPr>
        <p:spPr bwMode="auto">
          <a:xfrm>
            <a:off x="3294349" y="3782138"/>
            <a:ext cx="474810"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sp>
        <p:nvSpPr>
          <p:cNvPr id="142" name="Text Box 47"/>
          <p:cNvSpPr txBox="1">
            <a:spLocks noChangeArrowheads="1"/>
          </p:cNvSpPr>
          <p:nvPr/>
        </p:nvSpPr>
        <p:spPr bwMode="auto">
          <a:xfrm>
            <a:off x="5723571" y="3788719"/>
            <a:ext cx="524887" cy="338554"/>
          </a:xfrm>
          <a:prstGeom prst="rect">
            <a:avLst/>
          </a:prstGeom>
          <a:solidFill>
            <a:srgbClr val="FF0000">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2</a:t>
            </a:r>
            <a:endParaRPr lang="en-US" altLang="ja-JP" sz="1200" b="1" dirty="0">
              <a:latin typeface="Arial" charset="0"/>
            </a:endParaRPr>
          </a:p>
        </p:txBody>
      </p:sp>
      <p:sp>
        <p:nvSpPr>
          <p:cNvPr id="143" name="Text Box 45"/>
          <p:cNvSpPr txBox="1">
            <a:spLocks noChangeArrowheads="1"/>
          </p:cNvSpPr>
          <p:nvPr/>
        </p:nvSpPr>
        <p:spPr bwMode="auto">
          <a:xfrm>
            <a:off x="975029" y="4504804"/>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sp>
        <p:nvSpPr>
          <p:cNvPr id="145" name="Text Box 45"/>
          <p:cNvSpPr txBox="1">
            <a:spLocks noChangeArrowheads="1"/>
          </p:cNvSpPr>
          <p:nvPr/>
        </p:nvSpPr>
        <p:spPr bwMode="auto">
          <a:xfrm>
            <a:off x="965504" y="5052293"/>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sp>
        <p:nvSpPr>
          <p:cNvPr id="146" name="Text Box 45"/>
          <p:cNvSpPr txBox="1">
            <a:spLocks noChangeArrowheads="1"/>
          </p:cNvSpPr>
          <p:nvPr/>
        </p:nvSpPr>
        <p:spPr bwMode="auto">
          <a:xfrm>
            <a:off x="3351293" y="4516765"/>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sp>
        <p:nvSpPr>
          <p:cNvPr id="147" name="Text Box 45"/>
          <p:cNvSpPr txBox="1">
            <a:spLocks noChangeArrowheads="1"/>
          </p:cNvSpPr>
          <p:nvPr/>
        </p:nvSpPr>
        <p:spPr bwMode="auto">
          <a:xfrm>
            <a:off x="3341768" y="5064254"/>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sp>
        <p:nvSpPr>
          <p:cNvPr id="148" name="Text Box 45"/>
          <p:cNvSpPr txBox="1">
            <a:spLocks noChangeArrowheads="1"/>
          </p:cNvSpPr>
          <p:nvPr/>
        </p:nvSpPr>
        <p:spPr bwMode="auto">
          <a:xfrm>
            <a:off x="5819844" y="4526290"/>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3</a:t>
            </a:r>
            <a:endParaRPr lang="en-US" altLang="ja-JP" sz="1200" b="1" dirty="0">
              <a:latin typeface="Arial" charset="0"/>
            </a:endParaRPr>
          </a:p>
        </p:txBody>
      </p:sp>
      <p:sp>
        <p:nvSpPr>
          <p:cNvPr id="149" name="Text Box 45"/>
          <p:cNvSpPr txBox="1">
            <a:spLocks noChangeArrowheads="1"/>
          </p:cNvSpPr>
          <p:nvPr/>
        </p:nvSpPr>
        <p:spPr bwMode="auto">
          <a:xfrm>
            <a:off x="5810319" y="5073779"/>
            <a:ext cx="417102" cy="338554"/>
          </a:xfrm>
          <a:prstGeom prst="rect">
            <a:avLst/>
          </a:prstGeom>
          <a:solidFill>
            <a:srgbClr val="0000FF">
              <a:alpha val="20000"/>
            </a:srgbClr>
          </a:solidFill>
          <a:ln w="9525">
            <a:noFill/>
            <a:miter lim="800000"/>
            <a:headEnd/>
            <a:tailEnd/>
          </a:ln>
        </p:spPr>
        <p:txBody>
          <a:bodyPr wrap="none">
            <a:spAutoFit/>
          </a:bodyPr>
          <a:lstStyle/>
          <a:p>
            <a:r>
              <a:rPr lang="en-US" altLang="ja-JP" sz="1600" b="1" dirty="0" smtClean="0">
                <a:latin typeface="Arial" charset="0"/>
              </a:rPr>
              <a:t>C</a:t>
            </a:r>
            <a:r>
              <a:rPr lang="en-US" altLang="ja-JP" sz="1200" b="1" dirty="0" smtClean="0">
                <a:latin typeface="Arial" charset="0"/>
              </a:rPr>
              <a:t>4</a:t>
            </a:r>
            <a:endParaRPr lang="en-US" altLang="ja-JP" sz="1200" b="1" dirty="0">
              <a:latin typeface="Arial" charset="0"/>
            </a:endParaRPr>
          </a:p>
        </p:txBody>
      </p:sp>
      <p:sp>
        <p:nvSpPr>
          <p:cNvPr id="150" name="下矢印 149"/>
          <p:cNvSpPr/>
          <p:nvPr/>
        </p:nvSpPr>
        <p:spPr>
          <a:xfrm rot="16200000" flipH="1">
            <a:off x="6964266" y="3470821"/>
            <a:ext cx="504056" cy="616068"/>
          </a:xfrm>
          <a:prstGeom prst="downArrow">
            <a:avLst/>
          </a:prstGeom>
          <a:gradFill>
            <a:gsLst>
              <a:gs pos="0">
                <a:srgbClr val="FFFF99"/>
              </a:gs>
              <a:gs pos="35000">
                <a:srgbClr val="FFFFCC"/>
              </a:gs>
              <a:gs pos="100000">
                <a:srgbClr val="FFFFCC"/>
              </a:gs>
            </a:gsLst>
          </a:gradFill>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51" name="下矢印 150"/>
          <p:cNvSpPr/>
          <p:nvPr/>
        </p:nvSpPr>
        <p:spPr>
          <a:xfrm rot="16200000" flipH="1">
            <a:off x="6988650" y="4652122"/>
            <a:ext cx="504056" cy="616068"/>
          </a:xfrm>
          <a:prstGeom prst="downArrow">
            <a:avLst/>
          </a:prstGeom>
          <a:gradFill>
            <a:gsLst>
              <a:gs pos="0">
                <a:schemeClr val="accent1"/>
              </a:gs>
              <a:gs pos="72000">
                <a:schemeClr val="accent1"/>
              </a:gs>
              <a:gs pos="100000">
                <a:schemeClr val="accent5"/>
              </a:gs>
            </a:gsLst>
          </a:gradFill>
          <a:ln w="19050"/>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53" name="正方形/長方形 152"/>
          <p:cNvSpPr/>
          <p:nvPr/>
        </p:nvSpPr>
        <p:spPr bwMode="auto">
          <a:xfrm>
            <a:off x="7596336" y="3428912"/>
            <a:ext cx="1467068" cy="707886"/>
          </a:xfrm>
          <a:prstGeom prst="rect">
            <a:avLst/>
          </a:prstGeom>
          <a:solidFill>
            <a:srgbClr val="FFFF00">
              <a:alpha val="20000"/>
            </a:srgbClr>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修正</a:t>
            </a:r>
            <a:endParaRPr kumimoji="1" lang="en-US" altLang="ja-JP" sz="2000" b="0" i="0" u="none" strike="noStrike" cap="none" normalizeH="0" baseline="0" dirty="0" smtClean="0">
              <a:ln>
                <a:noFill/>
              </a:ln>
              <a:solidFill>
                <a:schemeClr val="tx1"/>
              </a:solidFill>
              <a:effectLst/>
              <a:latin typeface="Times New Roman" pitchFamily="18" charset="0"/>
              <a:ea typeface="ＭＳ ゴシック" pitchFamily="49"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されやすい</a:t>
            </a:r>
          </a:p>
        </p:txBody>
      </p:sp>
      <p:sp>
        <p:nvSpPr>
          <p:cNvPr id="154" name="正方形/長方形 153"/>
          <p:cNvSpPr/>
          <p:nvPr/>
        </p:nvSpPr>
        <p:spPr bwMode="auto">
          <a:xfrm>
            <a:off x="7620719" y="4607021"/>
            <a:ext cx="1467069" cy="707886"/>
          </a:xfrm>
          <a:prstGeom prst="rect">
            <a:avLst/>
          </a:prstGeom>
          <a:solidFill>
            <a:schemeClr val="accent1">
              <a:alpha val="20000"/>
            </a:schemeClr>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修正</a:t>
            </a:r>
            <a:endParaRPr kumimoji="1" lang="en-US" altLang="ja-JP" sz="2000" b="0" i="0" u="none" strike="noStrike" cap="none" normalizeH="0" baseline="0" dirty="0" smtClean="0">
              <a:ln>
                <a:noFill/>
              </a:ln>
              <a:solidFill>
                <a:schemeClr val="tx1"/>
              </a:solidFill>
              <a:effectLst/>
              <a:latin typeface="Times New Roman" pitchFamily="18" charset="0"/>
              <a:ea typeface="ＭＳ ゴシック" pitchFamily="49"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rPr>
              <a:t>されにくい</a:t>
            </a:r>
          </a:p>
        </p:txBody>
      </p:sp>
      <p:sp>
        <p:nvSpPr>
          <p:cNvPr id="59" name="コンテンツ プレースホルダ 2"/>
          <p:cNvSpPr txBox="1">
            <a:spLocks/>
          </p:cNvSpPr>
          <p:nvPr/>
        </p:nvSpPr>
        <p:spPr bwMode="auto">
          <a:xfrm>
            <a:off x="302840" y="5949379"/>
            <a:ext cx="8229600" cy="21601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000" b="0" i="0" u="none" strike="noStrike" kern="0" cap="none" spc="0" normalizeH="0" baseline="0" noProof="0" dirty="0" smtClean="0">
              <a:ln>
                <a:noFill/>
              </a:ln>
              <a:solidFill>
                <a:schemeClr val="tx1"/>
              </a:solidFill>
              <a:effectLst/>
              <a:uLnTx/>
              <a:uFillTx/>
              <a:latin typeface="+mn-lt"/>
              <a:ea typeface="+mn-ea"/>
            </a:endParaRPr>
          </a:p>
        </p:txBody>
      </p:sp>
      <p:sp>
        <p:nvSpPr>
          <p:cNvPr id="46" name="正方形/長方形 45"/>
          <p:cNvSpPr/>
          <p:nvPr/>
        </p:nvSpPr>
        <p:spPr bwMode="auto">
          <a:xfrm>
            <a:off x="11113" y="6023104"/>
            <a:ext cx="8496944" cy="830997"/>
          </a:xfrm>
          <a:prstGeom prst="rect">
            <a:avLst/>
          </a:prstGeom>
          <a:solidFill>
            <a:srgbClr val="D9EDE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fontAlgn="base">
              <a:spcBef>
                <a:spcPct val="0"/>
              </a:spcBef>
              <a:spcAft>
                <a:spcPct val="0"/>
              </a:spcAft>
            </a:pPr>
            <a:r>
              <a:rPr lang="ja-JP" altLang="en-US" sz="2400" dirty="0" smtClean="0">
                <a:latin typeface="Times New Roman" pitchFamily="18" charset="0"/>
              </a:rPr>
              <a:t>生存期間に着目することでより欠陥に起因するコードクローンを特定できるのではないか？</a:t>
            </a:r>
            <a:endPar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kumimoji="1" lang="ja-JP" altLang="en-US" dirty="0" smtClean="0"/>
              <a:t>内容</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5</a:t>
            </a:fld>
            <a:endParaRPr kumimoji="1" lang="ja-JP" altLang="en-US"/>
          </a:p>
        </p:txBody>
      </p:sp>
      <p:sp>
        <p:nvSpPr>
          <p:cNvPr id="11" name="コンテンツ プレースホルダ 2"/>
          <p:cNvSpPr>
            <a:spLocks noGrp="1"/>
          </p:cNvSpPr>
          <p:nvPr>
            <p:ph idx="1"/>
          </p:nvPr>
        </p:nvSpPr>
        <p:spPr>
          <a:xfrm>
            <a:off x="457200" y="1484907"/>
            <a:ext cx="8229600" cy="4824413"/>
          </a:xfrm>
        </p:spPr>
        <p:txBody>
          <a:bodyPr/>
          <a:lstStyle/>
          <a:p>
            <a:pPr>
              <a:buNone/>
            </a:pPr>
            <a:r>
              <a:rPr lang="ja-JP" altLang="en-US" dirty="0" smtClean="0"/>
              <a:t>生存期間を考慮して以下の項目を分析</a:t>
            </a:r>
            <a:endParaRPr lang="en-US" altLang="ja-JP" dirty="0" smtClean="0"/>
          </a:p>
          <a:p>
            <a:endParaRPr lang="ja-JP" altLang="en-US" sz="2400" dirty="0" smtClean="0"/>
          </a:p>
          <a:p>
            <a:r>
              <a:rPr lang="ja-JP" altLang="en-US" sz="2400" dirty="0" smtClean="0"/>
              <a:t>項目</a:t>
            </a:r>
            <a:r>
              <a:rPr lang="en-US" altLang="ja-JP" sz="2400" dirty="0" smtClean="0"/>
              <a:t>1</a:t>
            </a:r>
            <a:r>
              <a:rPr lang="ja-JP" altLang="en-US" sz="2400" dirty="0" smtClean="0"/>
              <a:t>：生存期間の短いコードクローンは，生存期間が長いコードクローンよりも欠陥コード</a:t>
            </a:r>
            <a:r>
              <a:rPr lang="en-US" altLang="ja-JP" sz="2400" dirty="0" smtClean="0"/>
              <a:t> </a:t>
            </a:r>
            <a:r>
              <a:rPr lang="ja-JP" altLang="en-US" sz="2400" dirty="0" smtClean="0"/>
              <a:t>を多く含む．</a:t>
            </a:r>
          </a:p>
          <a:p>
            <a:r>
              <a:rPr lang="ja-JP" altLang="en-US" sz="2400" dirty="0" smtClean="0"/>
              <a:t>項目</a:t>
            </a:r>
            <a:r>
              <a:rPr lang="en-US" altLang="ja-JP" sz="2400" dirty="0" smtClean="0"/>
              <a:t>2 </a:t>
            </a:r>
            <a:r>
              <a:rPr lang="ja-JP" altLang="en-US" sz="2400" dirty="0" smtClean="0"/>
              <a:t>：生存期間が短い非コードクローンは生存期間が長い非コードクローンより欠陥コード</a:t>
            </a:r>
            <a:r>
              <a:rPr lang="en-US" altLang="ja-JP" sz="2400" dirty="0" smtClean="0"/>
              <a:t> </a:t>
            </a:r>
            <a:r>
              <a:rPr lang="ja-JP" altLang="en-US" sz="2400" dirty="0" smtClean="0"/>
              <a:t>を多く含む．</a:t>
            </a:r>
          </a:p>
          <a:p>
            <a:r>
              <a:rPr lang="ja-JP" altLang="en-US" sz="2400" dirty="0" smtClean="0"/>
              <a:t>項目</a:t>
            </a:r>
            <a:r>
              <a:rPr lang="en-US" altLang="ja-JP" sz="2400" dirty="0" smtClean="0"/>
              <a:t>3</a:t>
            </a:r>
            <a:r>
              <a:rPr lang="ja-JP" altLang="en-US" sz="2400" dirty="0" smtClean="0"/>
              <a:t>：</a:t>
            </a:r>
            <a:r>
              <a:rPr lang="en-US" altLang="ja-JP" sz="2400" dirty="0" smtClean="0"/>
              <a:t> </a:t>
            </a:r>
            <a:r>
              <a:rPr lang="ja-JP" altLang="en-US" sz="2400" dirty="0" smtClean="0"/>
              <a:t>コードクローンのほうが非コードクローンよりも　　　生存期間の影響を受けやすい</a:t>
            </a:r>
            <a:r>
              <a:rPr lang="en-US" altLang="ja-JP" sz="2400" dirty="0" smtClean="0"/>
              <a:t>(</a:t>
            </a:r>
            <a:r>
              <a:rPr lang="ja-JP" altLang="en-US" sz="2400" dirty="0" smtClean="0"/>
              <a:t>項目</a:t>
            </a:r>
            <a:r>
              <a:rPr lang="en-US" altLang="ja-JP" sz="2400" dirty="0" smtClean="0"/>
              <a:t>1, </a:t>
            </a:r>
            <a:r>
              <a:rPr lang="ja-JP" altLang="en-US" sz="2400" dirty="0" smtClean="0"/>
              <a:t>項目</a:t>
            </a:r>
            <a:r>
              <a:rPr lang="en-US" altLang="ja-JP" sz="2400" dirty="0" smtClean="0"/>
              <a:t>2</a:t>
            </a:r>
            <a:r>
              <a:rPr lang="ja-JP" altLang="en-US" sz="2400" dirty="0" smtClean="0"/>
              <a:t>を比較</a:t>
            </a:r>
            <a:r>
              <a:rPr lang="en-US" altLang="ja-JP" sz="2400" dirty="0" smtClean="0"/>
              <a:t>)</a:t>
            </a:r>
            <a:r>
              <a:rPr lang="ja-JP" altLang="en-US" sz="2400" dirty="0" err="1" smtClean="0"/>
              <a:t>．</a:t>
            </a:r>
            <a:endParaRPr lang="en-US" altLang="ja-JP" sz="2400" dirty="0" smtClean="0"/>
          </a:p>
          <a:p>
            <a:r>
              <a:rPr lang="ja-JP" altLang="en-US" sz="2400" dirty="0" smtClean="0"/>
              <a:t>項目</a:t>
            </a:r>
            <a:r>
              <a:rPr lang="en-US" altLang="ja-JP" sz="2400" dirty="0" smtClean="0"/>
              <a:t>4</a:t>
            </a:r>
            <a:r>
              <a:rPr lang="ja-JP" altLang="en-US" sz="2400" dirty="0" smtClean="0"/>
              <a:t>：</a:t>
            </a:r>
            <a:r>
              <a:rPr lang="en-US" altLang="ja-JP" sz="2400" dirty="0" smtClean="0"/>
              <a:t> </a:t>
            </a:r>
            <a:r>
              <a:rPr lang="ja-JP" altLang="en-US" sz="2400" dirty="0" smtClean="0"/>
              <a:t>欠陥コードには生存期間の短いコードクローンが　生存期間が長いコードクローンよりも多く含まれている．</a:t>
            </a:r>
            <a:endParaRPr lang="en-US" altLang="ja-JP" sz="2400" dirty="0" smtClean="0"/>
          </a:p>
          <a:p>
            <a:endParaRPr lang="en-US" altLang="ja-JP" sz="2400" dirty="0" smtClean="0"/>
          </a:p>
        </p:txBody>
      </p:sp>
      <p:sp>
        <p:nvSpPr>
          <p:cNvPr id="6" name="コンテンツ プレースホルダ 2"/>
          <p:cNvSpPr txBox="1">
            <a:spLocks/>
          </p:cNvSpPr>
          <p:nvPr/>
        </p:nvSpPr>
        <p:spPr bwMode="auto">
          <a:xfrm>
            <a:off x="1144191" y="3246884"/>
            <a:ext cx="6984776" cy="5039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7" name="AutoShape 28"/>
          <p:cNvSpPr>
            <a:spLocks noChangeArrowheads="1"/>
          </p:cNvSpPr>
          <p:nvPr/>
        </p:nvSpPr>
        <p:spPr bwMode="auto">
          <a:xfrm>
            <a:off x="381906" y="2369130"/>
            <a:ext cx="8352606" cy="2553891"/>
          </a:xfrm>
          <a:prstGeom prst="roundRect">
            <a:avLst>
              <a:gd name="adj" fmla="val 16667"/>
            </a:avLst>
          </a:prstGeom>
          <a:noFill/>
          <a:ln w="25400" algn="ctr">
            <a:solidFill>
              <a:srgbClr val="FF0000"/>
            </a:solidFill>
            <a:prstDash val="lgDash"/>
            <a:round/>
            <a:headEnd/>
            <a:tailEnd/>
          </a:ln>
          <a:effectLst/>
        </p:spPr>
        <p:txBody>
          <a:bodyPr wrap="square" anchor="ctr">
            <a:spAutoFit/>
          </a:bodyPr>
          <a:lstStyle/>
          <a:p>
            <a:endParaRPr lang="en-US" altLang="ja-JP" dirty="0" smtClean="0"/>
          </a:p>
          <a:p>
            <a:endParaRPr lang="en-US" altLang="ja-JP" dirty="0" smtClean="0"/>
          </a:p>
          <a:p>
            <a:endParaRPr lang="en-US" altLang="ja-JP" dirty="0" smtClean="0"/>
          </a:p>
          <a:p>
            <a:endParaRPr lang="en-US" altLang="ja-JP" dirty="0" smtClean="0"/>
          </a:p>
          <a:p>
            <a:endParaRPr lang="en-US" altLang="ja-JP" dirty="0" smtClean="0"/>
          </a:p>
          <a:p>
            <a:endParaRPr lang="en-US" altLang="ja-JP" dirty="0" smtClean="0"/>
          </a:p>
          <a:p>
            <a:endParaRPr lang="en-US" altLang="ja-JP" dirty="0" smtClean="0"/>
          </a:p>
          <a:p>
            <a:endParaRPr lang="en-US" altLang="ja-JP" dirty="0" smtClean="0"/>
          </a:p>
        </p:txBody>
      </p:sp>
      <p:sp>
        <p:nvSpPr>
          <p:cNvPr id="8" name="Oval 28"/>
          <p:cNvSpPr>
            <a:spLocks noChangeArrowheads="1"/>
          </p:cNvSpPr>
          <p:nvPr/>
        </p:nvSpPr>
        <p:spPr bwMode="auto">
          <a:xfrm>
            <a:off x="62136" y="2051630"/>
            <a:ext cx="2133600" cy="447675"/>
          </a:xfrm>
          <a:prstGeom prst="ellipse">
            <a:avLst/>
          </a:prstGeom>
          <a:solidFill>
            <a:srgbClr val="C5E2FF"/>
          </a:solidFill>
          <a:ln w="9525" algn="ctr">
            <a:solidFill>
              <a:schemeClr val="tx1"/>
            </a:solidFill>
            <a:round/>
            <a:headEnd/>
            <a:tailEnd/>
          </a:ln>
        </p:spPr>
        <p:txBody>
          <a:bodyPr anchor="ctr">
            <a:spAutoFit/>
          </a:bodyPr>
          <a:lstStyle/>
          <a:p>
            <a:r>
              <a:rPr lang="ja-JP" altLang="en-US" sz="1600" dirty="0"/>
              <a:t>ここだけ説明</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分析手法</a:t>
            </a:r>
            <a:r>
              <a:rPr kumimoji="1" lang="ja-JP" altLang="en-US" dirty="0" smtClean="0"/>
              <a:t>の概要</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6</a:t>
            </a:fld>
            <a:endParaRPr kumimoji="1" lang="ja-JP" altLang="en-US"/>
          </a:p>
        </p:txBody>
      </p:sp>
      <p:sp>
        <p:nvSpPr>
          <p:cNvPr id="11" name="コンテンツ プレースホルダ 2"/>
          <p:cNvSpPr>
            <a:spLocks noGrp="1"/>
          </p:cNvSpPr>
          <p:nvPr>
            <p:ph idx="1"/>
          </p:nvPr>
        </p:nvSpPr>
        <p:spPr>
          <a:xfrm>
            <a:off x="457200" y="1484907"/>
            <a:ext cx="8229600" cy="503933"/>
          </a:xfrm>
        </p:spPr>
        <p:txBody>
          <a:bodyPr/>
          <a:lstStyle/>
          <a:p>
            <a:pPr>
              <a:buNone/>
            </a:pPr>
            <a:r>
              <a:rPr lang="ja-JP" altLang="en-US" sz="2800" dirty="0" smtClean="0"/>
              <a:t>以下の手順でクローンと欠陥修正の関連を分析</a:t>
            </a:r>
            <a:endParaRPr lang="en-US" altLang="ja-JP" dirty="0" smtClean="0"/>
          </a:p>
        </p:txBody>
      </p:sp>
      <p:grpSp>
        <p:nvGrpSpPr>
          <p:cNvPr id="30" name="グループ化 29"/>
          <p:cNvGrpSpPr/>
          <p:nvPr/>
        </p:nvGrpSpPr>
        <p:grpSpPr>
          <a:xfrm>
            <a:off x="448109" y="3575948"/>
            <a:ext cx="648072" cy="792088"/>
            <a:chOff x="539552" y="2924944"/>
            <a:chExt cx="648072" cy="792088"/>
          </a:xfrm>
        </p:grpSpPr>
        <p:sp>
          <p:nvSpPr>
            <p:cNvPr id="10"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17" name="直線コネクタ 16"/>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2" name="直線矢印コネクタ 21"/>
          <p:cNvCxnSpPr/>
          <p:nvPr/>
        </p:nvCxnSpPr>
        <p:spPr>
          <a:xfrm flipV="1">
            <a:off x="1194544" y="3068960"/>
            <a:ext cx="713160" cy="583782"/>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flipV="1">
            <a:off x="1194544" y="3794781"/>
            <a:ext cx="720080" cy="1036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V="1">
            <a:off x="1194544" y="4088502"/>
            <a:ext cx="720080" cy="1036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27" name="グループ化 126"/>
          <p:cNvGrpSpPr/>
          <p:nvPr/>
        </p:nvGrpSpPr>
        <p:grpSpPr>
          <a:xfrm>
            <a:off x="2123728" y="3487306"/>
            <a:ext cx="383494" cy="805790"/>
            <a:chOff x="2123728" y="3127266"/>
            <a:chExt cx="383494" cy="805790"/>
          </a:xfrm>
        </p:grpSpPr>
        <p:sp>
          <p:nvSpPr>
            <p:cNvPr id="37" name="コンテンツ プレースホルダ 2"/>
            <p:cNvSpPr txBox="1">
              <a:spLocks/>
            </p:cNvSpPr>
            <p:nvPr/>
          </p:nvSpPr>
          <p:spPr bwMode="auto">
            <a:xfrm>
              <a:off x="2123728" y="3127266"/>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grpSp>
          <p:nvGrpSpPr>
            <p:cNvPr id="126" name="グループ化 125"/>
            <p:cNvGrpSpPr/>
            <p:nvPr/>
          </p:nvGrpSpPr>
          <p:grpSpPr>
            <a:xfrm>
              <a:off x="2123728" y="3332125"/>
              <a:ext cx="383494" cy="600931"/>
              <a:chOff x="2123728" y="3279666"/>
              <a:chExt cx="383494" cy="600931"/>
            </a:xfrm>
          </p:grpSpPr>
          <p:sp>
            <p:nvSpPr>
              <p:cNvPr id="38" name="コンテンツ プレースホルダ 2"/>
              <p:cNvSpPr txBox="1">
                <a:spLocks/>
              </p:cNvSpPr>
              <p:nvPr/>
            </p:nvSpPr>
            <p:spPr bwMode="auto">
              <a:xfrm>
                <a:off x="2126494" y="3279666"/>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sp>
            <p:nvSpPr>
              <p:cNvPr id="39" name="コンテンツ プレースホルダ 2"/>
              <p:cNvSpPr txBox="1">
                <a:spLocks/>
              </p:cNvSpPr>
              <p:nvPr/>
            </p:nvSpPr>
            <p:spPr bwMode="auto">
              <a:xfrm>
                <a:off x="2123728" y="3448549"/>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grpSp>
      </p:grpSp>
      <p:grpSp>
        <p:nvGrpSpPr>
          <p:cNvPr id="40" name="グループ化 39"/>
          <p:cNvGrpSpPr/>
          <p:nvPr/>
        </p:nvGrpSpPr>
        <p:grpSpPr>
          <a:xfrm>
            <a:off x="2060033" y="4653136"/>
            <a:ext cx="462420" cy="565180"/>
            <a:chOff x="539552" y="2924944"/>
            <a:chExt cx="648072" cy="792088"/>
          </a:xfrm>
        </p:grpSpPr>
        <p:sp>
          <p:nvSpPr>
            <p:cNvPr id="41"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42" name="直線コネクタ 41"/>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グループ化 45"/>
          <p:cNvGrpSpPr/>
          <p:nvPr/>
        </p:nvGrpSpPr>
        <p:grpSpPr>
          <a:xfrm>
            <a:off x="2068346" y="2542888"/>
            <a:ext cx="462420" cy="565180"/>
            <a:chOff x="539552" y="2924944"/>
            <a:chExt cx="648072" cy="792088"/>
          </a:xfrm>
        </p:grpSpPr>
        <p:sp>
          <p:nvSpPr>
            <p:cNvPr id="47"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48" name="直線コネクタ 47"/>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角丸四角形 51"/>
          <p:cNvSpPr/>
          <p:nvPr/>
        </p:nvSpPr>
        <p:spPr>
          <a:xfrm>
            <a:off x="1068547" y="5805264"/>
            <a:ext cx="2448272" cy="360040"/>
          </a:xfrm>
          <a:prstGeom prst="roundRect">
            <a:avLst/>
          </a:prstGeom>
          <a:solidFill>
            <a:srgbClr val="FCE5C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生存期間に応じて分割</a:t>
            </a:r>
            <a:endParaRPr kumimoji="1" lang="ja-JP" altLang="en-US" dirty="0">
              <a:solidFill>
                <a:schemeClr val="tx1"/>
              </a:solidFill>
            </a:endParaRPr>
          </a:p>
        </p:txBody>
      </p:sp>
      <p:sp>
        <p:nvSpPr>
          <p:cNvPr id="57" name="コンテンツ プレースホルダ 2"/>
          <p:cNvSpPr txBox="1">
            <a:spLocks/>
          </p:cNvSpPr>
          <p:nvPr/>
        </p:nvSpPr>
        <p:spPr bwMode="auto">
          <a:xfrm>
            <a:off x="3436455" y="2429202"/>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sp>
        <p:nvSpPr>
          <p:cNvPr id="58" name="コンテンツ プレースホルダ 2"/>
          <p:cNvSpPr txBox="1">
            <a:spLocks/>
          </p:cNvSpPr>
          <p:nvPr/>
        </p:nvSpPr>
        <p:spPr bwMode="auto">
          <a:xfrm>
            <a:off x="3439221" y="2581602"/>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sp>
        <p:nvSpPr>
          <p:cNvPr id="59" name="コンテンツ プレースホルダ 2"/>
          <p:cNvSpPr txBox="1">
            <a:spLocks/>
          </p:cNvSpPr>
          <p:nvPr/>
        </p:nvSpPr>
        <p:spPr bwMode="auto">
          <a:xfrm>
            <a:off x="3436455" y="2750485"/>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grpSp>
        <p:nvGrpSpPr>
          <p:cNvPr id="60" name="グループ化 59"/>
          <p:cNvGrpSpPr/>
          <p:nvPr/>
        </p:nvGrpSpPr>
        <p:grpSpPr>
          <a:xfrm>
            <a:off x="3372760" y="3079844"/>
            <a:ext cx="398725" cy="493172"/>
            <a:chOff x="539552" y="2924944"/>
            <a:chExt cx="648072" cy="792088"/>
          </a:xfrm>
        </p:grpSpPr>
        <p:sp>
          <p:nvSpPr>
            <p:cNvPr id="61"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62" name="直線コネクタ 61"/>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2" name="グループ化 71"/>
          <p:cNvGrpSpPr/>
          <p:nvPr/>
        </p:nvGrpSpPr>
        <p:grpSpPr>
          <a:xfrm>
            <a:off x="3381073" y="1999724"/>
            <a:ext cx="398725" cy="493172"/>
            <a:chOff x="539552" y="2924944"/>
            <a:chExt cx="648072" cy="792088"/>
          </a:xfrm>
        </p:grpSpPr>
        <p:sp>
          <p:nvSpPr>
            <p:cNvPr id="73"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74" name="直線コネクタ 73"/>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8" name="コンテンツ プレースホルダ 2"/>
          <p:cNvSpPr txBox="1">
            <a:spLocks/>
          </p:cNvSpPr>
          <p:nvPr/>
        </p:nvSpPr>
        <p:spPr bwMode="auto">
          <a:xfrm>
            <a:off x="88069" y="4406792"/>
            <a:ext cx="1440160" cy="359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ja-JP" altLang="en-US" b="0" i="0" u="none" strike="noStrike" kern="0" cap="none" spc="0" normalizeH="0" baseline="0" noProof="0" dirty="0" smtClean="0">
                <a:ln>
                  <a:noFill/>
                </a:ln>
                <a:solidFill>
                  <a:schemeClr val="tx1"/>
                </a:solidFill>
                <a:effectLst/>
                <a:uLnTx/>
                <a:uFillTx/>
                <a:latin typeface="+mn-lt"/>
                <a:ea typeface="+mn-ea"/>
                <a:cs typeface="+mn-cs"/>
              </a:rPr>
              <a:t>ソースコード</a:t>
            </a:r>
            <a:endParaRPr kumimoji="1" lang="en-US" altLang="ja-JP"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99" name="角丸四角形 98"/>
          <p:cNvSpPr/>
          <p:nvPr/>
        </p:nvSpPr>
        <p:spPr>
          <a:xfrm>
            <a:off x="3818668" y="3564703"/>
            <a:ext cx="3384376" cy="528995"/>
          </a:xfrm>
          <a:prstGeom prst="roundRect">
            <a:avLst/>
          </a:prstGeom>
          <a:solidFill>
            <a:srgbClr val="FCE5C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クローンであるか，欠陥コードであるかを基準にコードを分類</a:t>
            </a:r>
            <a:endParaRPr kumimoji="1" lang="ja-JP" altLang="en-US" dirty="0">
              <a:solidFill>
                <a:schemeClr val="tx1"/>
              </a:solidFill>
            </a:endParaRPr>
          </a:p>
        </p:txBody>
      </p:sp>
      <p:cxnSp>
        <p:nvCxnSpPr>
          <p:cNvPr id="101" name="直線矢印コネクタ 100"/>
          <p:cNvCxnSpPr/>
          <p:nvPr/>
        </p:nvCxnSpPr>
        <p:spPr>
          <a:xfrm flipV="1">
            <a:off x="2633423" y="4418029"/>
            <a:ext cx="738099" cy="331574"/>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2" name="直線矢印コネクタ 101"/>
          <p:cNvCxnSpPr/>
          <p:nvPr/>
        </p:nvCxnSpPr>
        <p:spPr>
          <a:xfrm flipV="1">
            <a:off x="2633423" y="4839602"/>
            <a:ext cx="720080" cy="1036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flipV="1">
            <a:off x="2633423" y="4985851"/>
            <a:ext cx="720080" cy="1036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p:cNvCxnSpPr/>
          <p:nvPr/>
        </p:nvCxnSpPr>
        <p:spPr>
          <a:xfrm>
            <a:off x="2633423" y="5074300"/>
            <a:ext cx="720080" cy="28803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5" name="コンテンツ プレースホルダ 2"/>
          <p:cNvSpPr txBox="1">
            <a:spLocks/>
          </p:cNvSpPr>
          <p:nvPr/>
        </p:nvSpPr>
        <p:spPr bwMode="auto">
          <a:xfrm>
            <a:off x="3429670" y="4506550"/>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sp>
        <p:nvSpPr>
          <p:cNvPr id="106" name="コンテンツ プレースホルダ 2"/>
          <p:cNvSpPr txBox="1">
            <a:spLocks/>
          </p:cNvSpPr>
          <p:nvPr/>
        </p:nvSpPr>
        <p:spPr bwMode="auto">
          <a:xfrm>
            <a:off x="3432436" y="4658950"/>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sp>
        <p:nvSpPr>
          <p:cNvPr id="107" name="コンテンツ プレースホルダ 2"/>
          <p:cNvSpPr txBox="1">
            <a:spLocks/>
          </p:cNvSpPr>
          <p:nvPr/>
        </p:nvSpPr>
        <p:spPr bwMode="auto">
          <a:xfrm>
            <a:off x="3429670" y="4827833"/>
            <a:ext cx="380728" cy="432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tabLst/>
              <a:defRPr/>
            </a:pPr>
            <a:r>
              <a:rPr lang="ja-JP" altLang="en-US" sz="2400" kern="0" dirty="0" smtClean="0"/>
              <a:t>・</a:t>
            </a:r>
            <a:endParaRPr lang="en-US" altLang="ja-JP" sz="2400" kern="0" dirty="0" smtClean="0"/>
          </a:p>
        </p:txBody>
      </p:sp>
      <p:grpSp>
        <p:nvGrpSpPr>
          <p:cNvPr id="108" name="グループ化 107"/>
          <p:cNvGrpSpPr/>
          <p:nvPr/>
        </p:nvGrpSpPr>
        <p:grpSpPr>
          <a:xfrm>
            <a:off x="3365975" y="5157192"/>
            <a:ext cx="398725" cy="493172"/>
            <a:chOff x="539552" y="2924944"/>
            <a:chExt cx="648072" cy="792088"/>
          </a:xfrm>
        </p:grpSpPr>
        <p:sp>
          <p:nvSpPr>
            <p:cNvPr id="109"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110" name="直線コネクタ 109"/>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4" name="グループ化 113"/>
          <p:cNvGrpSpPr/>
          <p:nvPr/>
        </p:nvGrpSpPr>
        <p:grpSpPr>
          <a:xfrm>
            <a:off x="3374288" y="4077072"/>
            <a:ext cx="398725" cy="493172"/>
            <a:chOff x="539552" y="2924944"/>
            <a:chExt cx="648072" cy="792088"/>
          </a:xfrm>
        </p:grpSpPr>
        <p:sp>
          <p:nvSpPr>
            <p:cNvPr id="115" name="AutoShape 91"/>
            <p:cNvSpPr>
              <a:spLocks noChangeArrowheads="1"/>
            </p:cNvSpPr>
            <p:nvPr/>
          </p:nvSpPr>
          <p:spPr bwMode="auto">
            <a:xfrm rot="10800000" flipH="1">
              <a:off x="539552" y="2924944"/>
              <a:ext cx="648072" cy="792088"/>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cxnSp>
          <p:nvCxnSpPr>
            <p:cNvPr id="116" name="直線コネクタ 115"/>
            <p:cNvCxnSpPr/>
            <p:nvPr/>
          </p:nvCxnSpPr>
          <p:spPr>
            <a:xfrm>
              <a:off x="642003" y="30689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a:off x="642003" y="3221360"/>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a:off x="642003" y="3370809"/>
              <a:ext cx="43204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a:off x="647507" y="3523209"/>
              <a:ext cx="324093"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3" name="角丸四角形 122"/>
          <p:cNvSpPr/>
          <p:nvPr/>
        </p:nvSpPr>
        <p:spPr>
          <a:xfrm>
            <a:off x="6236568" y="2467957"/>
            <a:ext cx="2833180" cy="528995"/>
          </a:xfrm>
          <a:prstGeom prst="roundRect">
            <a:avLst/>
          </a:prstGeom>
          <a:solidFill>
            <a:srgbClr val="FCE5C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生存期間ごとに欠陥コード</a:t>
            </a:r>
            <a:endParaRPr kumimoji="1" lang="en-US" altLang="ja-JP" dirty="0" smtClean="0">
              <a:solidFill>
                <a:schemeClr val="tx1"/>
              </a:solidFill>
            </a:endParaRPr>
          </a:p>
          <a:p>
            <a:pPr algn="ctr"/>
            <a:r>
              <a:rPr kumimoji="1" lang="ja-JP" altLang="en-US" dirty="0" smtClean="0">
                <a:solidFill>
                  <a:schemeClr val="tx1"/>
                </a:solidFill>
              </a:rPr>
              <a:t>を</a:t>
            </a:r>
            <a:r>
              <a:rPr lang="ja-JP" altLang="en-US" dirty="0" smtClean="0">
                <a:solidFill>
                  <a:schemeClr val="tx1"/>
                </a:solidFill>
              </a:rPr>
              <a:t>含む割合を算出</a:t>
            </a:r>
            <a:endParaRPr kumimoji="1" lang="ja-JP" altLang="en-US" dirty="0">
              <a:solidFill>
                <a:schemeClr val="tx1"/>
              </a:solidFill>
            </a:endParaRPr>
          </a:p>
        </p:txBody>
      </p:sp>
      <p:cxnSp>
        <p:nvCxnSpPr>
          <p:cNvPr id="125" name="直線矢印コネクタ 124"/>
          <p:cNvCxnSpPr/>
          <p:nvPr/>
        </p:nvCxnSpPr>
        <p:spPr>
          <a:xfrm>
            <a:off x="1194544" y="4302004"/>
            <a:ext cx="713160" cy="583782"/>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8" name="直線矢印コネクタ 127"/>
          <p:cNvCxnSpPr/>
          <p:nvPr/>
        </p:nvCxnSpPr>
        <p:spPr>
          <a:xfrm flipV="1">
            <a:off x="2594532" y="2315743"/>
            <a:ext cx="738099" cy="331574"/>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9" name="直線矢印コネクタ 128"/>
          <p:cNvCxnSpPr/>
          <p:nvPr/>
        </p:nvCxnSpPr>
        <p:spPr>
          <a:xfrm flipV="1">
            <a:off x="2594532" y="2737316"/>
            <a:ext cx="720080" cy="1036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0" name="直線矢印コネクタ 129"/>
          <p:cNvCxnSpPr/>
          <p:nvPr/>
        </p:nvCxnSpPr>
        <p:spPr>
          <a:xfrm flipV="1">
            <a:off x="2594532" y="2883565"/>
            <a:ext cx="720080" cy="1036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1" name="直線矢印コネクタ 130"/>
          <p:cNvCxnSpPr/>
          <p:nvPr/>
        </p:nvCxnSpPr>
        <p:spPr>
          <a:xfrm>
            <a:off x="2594532" y="2972014"/>
            <a:ext cx="720080" cy="288031"/>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2" name="右大かっこ 131"/>
          <p:cNvSpPr/>
          <p:nvPr/>
        </p:nvSpPr>
        <p:spPr>
          <a:xfrm>
            <a:off x="5940152" y="1988840"/>
            <a:ext cx="144016" cy="1512168"/>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3" name="右大かっこ 132"/>
          <p:cNvSpPr/>
          <p:nvPr/>
        </p:nvSpPr>
        <p:spPr>
          <a:xfrm>
            <a:off x="5940152" y="4149080"/>
            <a:ext cx="144016" cy="1512168"/>
          </a:xfrm>
          <a:prstGeom prst="rightBracket">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0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1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2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2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3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3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3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7" grpId="0"/>
      <p:bldP spid="58" grpId="0"/>
      <p:bldP spid="59" grpId="0"/>
      <p:bldP spid="99" grpId="0" animBg="1"/>
      <p:bldP spid="105" grpId="0"/>
      <p:bldP spid="106" grpId="0"/>
      <p:bldP spid="107" grpId="0"/>
      <p:bldP spid="123" grpId="0" animBg="1"/>
      <p:bldP spid="132" grpId="0" animBg="1"/>
      <p:bldP spid="1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分析手法：生存期間の取得と分割</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7</a:t>
            </a:fld>
            <a:endParaRPr kumimoji="1" lang="ja-JP" altLang="en-US"/>
          </a:p>
        </p:txBody>
      </p:sp>
      <p:sp>
        <p:nvSpPr>
          <p:cNvPr id="103" name="Text Box 47"/>
          <p:cNvSpPr txBox="1">
            <a:spLocks noChangeArrowheads="1"/>
          </p:cNvSpPr>
          <p:nvPr/>
        </p:nvSpPr>
        <p:spPr bwMode="auto">
          <a:xfrm>
            <a:off x="5770245" y="2089314"/>
            <a:ext cx="889987" cy="261610"/>
          </a:xfrm>
          <a:prstGeom prst="rect">
            <a:avLst/>
          </a:prstGeom>
          <a:noFill/>
          <a:ln w="9525">
            <a:noFill/>
            <a:miter lim="800000"/>
            <a:headEnd/>
            <a:tailEnd/>
          </a:ln>
        </p:spPr>
        <p:txBody>
          <a:bodyPr wrap="none">
            <a:spAutoFit/>
          </a:bodyPr>
          <a:lstStyle/>
          <a:p>
            <a:r>
              <a:rPr lang="en-US" altLang="ja-JP" sz="1100" b="1" dirty="0" smtClean="0">
                <a:latin typeface="Arial" charset="0"/>
              </a:rPr>
              <a:t>2005/10/01</a:t>
            </a:r>
            <a:endParaRPr lang="en-US" altLang="ja-JP" sz="1100" b="1" dirty="0">
              <a:latin typeface="Arial" charset="0"/>
            </a:endParaRPr>
          </a:p>
        </p:txBody>
      </p:sp>
      <p:sp>
        <p:nvSpPr>
          <p:cNvPr id="104" name="Text Box 47"/>
          <p:cNvSpPr txBox="1">
            <a:spLocks noChangeArrowheads="1"/>
          </p:cNvSpPr>
          <p:nvPr/>
        </p:nvSpPr>
        <p:spPr bwMode="auto">
          <a:xfrm>
            <a:off x="5762811" y="2275602"/>
            <a:ext cx="889987" cy="261610"/>
          </a:xfrm>
          <a:prstGeom prst="rect">
            <a:avLst/>
          </a:prstGeom>
          <a:noFill/>
          <a:ln w="9525">
            <a:noFill/>
            <a:miter lim="800000"/>
            <a:headEnd/>
            <a:tailEnd/>
          </a:ln>
        </p:spPr>
        <p:txBody>
          <a:bodyPr wrap="none">
            <a:spAutoFit/>
          </a:bodyPr>
          <a:lstStyle/>
          <a:p>
            <a:r>
              <a:rPr lang="en-US" altLang="ja-JP" sz="1100" b="1" dirty="0" smtClean="0">
                <a:latin typeface="Arial" charset="0"/>
              </a:rPr>
              <a:t>2005/10/01</a:t>
            </a:r>
            <a:endParaRPr lang="en-US" altLang="ja-JP" sz="1100" b="1" dirty="0">
              <a:latin typeface="Arial" charset="0"/>
            </a:endParaRPr>
          </a:p>
        </p:txBody>
      </p:sp>
      <p:sp>
        <p:nvSpPr>
          <p:cNvPr id="105" name="Text Box 47"/>
          <p:cNvSpPr txBox="1">
            <a:spLocks noChangeArrowheads="1"/>
          </p:cNvSpPr>
          <p:nvPr/>
        </p:nvSpPr>
        <p:spPr bwMode="auto">
          <a:xfrm>
            <a:off x="5762811" y="2460908"/>
            <a:ext cx="889987" cy="261610"/>
          </a:xfrm>
          <a:prstGeom prst="rect">
            <a:avLst/>
          </a:prstGeom>
          <a:noFill/>
          <a:ln w="9525">
            <a:noFill/>
            <a:miter lim="800000"/>
            <a:headEnd/>
            <a:tailEnd/>
          </a:ln>
        </p:spPr>
        <p:txBody>
          <a:bodyPr wrap="none">
            <a:spAutoFit/>
          </a:bodyPr>
          <a:lstStyle/>
          <a:p>
            <a:r>
              <a:rPr lang="en-US" altLang="ja-JP" sz="1100" b="1" dirty="0" smtClean="0">
                <a:latin typeface="Arial" charset="0"/>
              </a:rPr>
              <a:t>2005/05/01</a:t>
            </a:r>
            <a:endParaRPr lang="en-US" altLang="ja-JP" sz="1100" b="1" dirty="0">
              <a:latin typeface="Arial" charset="0"/>
            </a:endParaRPr>
          </a:p>
        </p:txBody>
      </p:sp>
      <p:sp>
        <p:nvSpPr>
          <p:cNvPr id="107" name="テキスト ボックス 106"/>
          <p:cNvSpPr txBox="1"/>
          <p:nvPr/>
        </p:nvSpPr>
        <p:spPr>
          <a:xfrm>
            <a:off x="323528" y="1322765"/>
            <a:ext cx="8280920" cy="523220"/>
          </a:xfrm>
          <a:prstGeom prst="rect">
            <a:avLst/>
          </a:prstGeom>
          <a:noFill/>
        </p:spPr>
        <p:txBody>
          <a:bodyPr wrap="square" rtlCol="0">
            <a:spAutoFit/>
          </a:bodyPr>
          <a:lstStyle/>
          <a:p>
            <a:pPr>
              <a:buNone/>
            </a:pPr>
            <a:r>
              <a:rPr lang="en-US" altLang="ja-JP" sz="2800" dirty="0" smtClean="0"/>
              <a:t>1</a:t>
            </a:r>
            <a:r>
              <a:rPr lang="ja-JP" altLang="en-US" sz="2800" dirty="0" smtClean="0"/>
              <a:t>行ごとに生存期間の取得し，</a:t>
            </a:r>
            <a:r>
              <a:rPr lang="en-US" altLang="ja-JP" sz="2800" dirty="0" smtClean="0"/>
              <a:t>4</a:t>
            </a:r>
            <a:r>
              <a:rPr lang="ja-JP" altLang="en-US" sz="2800" dirty="0" err="1" smtClean="0"/>
              <a:t>つの</a:t>
            </a:r>
            <a:r>
              <a:rPr lang="ja-JP" altLang="en-US" sz="2800" dirty="0" smtClean="0"/>
              <a:t>区間に分割</a:t>
            </a:r>
            <a:endParaRPr lang="en-US" altLang="ja-JP" sz="2800" dirty="0" smtClean="0"/>
          </a:p>
        </p:txBody>
      </p:sp>
      <p:sp>
        <p:nvSpPr>
          <p:cNvPr id="96" name="角丸四角形 95"/>
          <p:cNvSpPr/>
          <p:nvPr/>
        </p:nvSpPr>
        <p:spPr>
          <a:xfrm>
            <a:off x="5580112" y="2737386"/>
            <a:ext cx="1296144" cy="3315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生成日時</a:t>
            </a:r>
            <a:endParaRPr kumimoji="1" lang="ja-JP" altLang="en-US" dirty="0">
              <a:solidFill>
                <a:schemeClr val="tx1"/>
              </a:solidFill>
            </a:endParaRPr>
          </a:p>
        </p:txBody>
      </p:sp>
      <p:sp>
        <p:nvSpPr>
          <p:cNvPr id="113" name="Text Box 47"/>
          <p:cNvSpPr txBox="1">
            <a:spLocks noChangeArrowheads="1"/>
          </p:cNvSpPr>
          <p:nvPr/>
        </p:nvSpPr>
        <p:spPr bwMode="auto">
          <a:xfrm>
            <a:off x="4042053" y="2094915"/>
            <a:ext cx="889987" cy="261610"/>
          </a:xfrm>
          <a:prstGeom prst="rect">
            <a:avLst/>
          </a:prstGeom>
          <a:noFill/>
          <a:ln w="9525">
            <a:noFill/>
            <a:miter lim="800000"/>
            <a:headEnd/>
            <a:tailEnd/>
          </a:ln>
        </p:spPr>
        <p:txBody>
          <a:bodyPr wrap="none">
            <a:spAutoFit/>
          </a:bodyPr>
          <a:lstStyle/>
          <a:p>
            <a:r>
              <a:rPr lang="en-US" altLang="ja-JP" sz="1100" b="1" dirty="0" smtClean="0">
                <a:latin typeface="Arial" charset="0"/>
              </a:rPr>
              <a:t>2005/12/01</a:t>
            </a:r>
            <a:endParaRPr lang="en-US" altLang="ja-JP" sz="1100" b="1" dirty="0">
              <a:latin typeface="Arial" charset="0"/>
            </a:endParaRPr>
          </a:p>
        </p:txBody>
      </p:sp>
      <p:sp>
        <p:nvSpPr>
          <p:cNvPr id="114" name="Text Box 47"/>
          <p:cNvSpPr txBox="1">
            <a:spLocks noChangeArrowheads="1"/>
          </p:cNvSpPr>
          <p:nvPr/>
        </p:nvSpPr>
        <p:spPr bwMode="auto">
          <a:xfrm>
            <a:off x="4034619" y="2281203"/>
            <a:ext cx="889987" cy="261610"/>
          </a:xfrm>
          <a:prstGeom prst="rect">
            <a:avLst/>
          </a:prstGeom>
          <a:noFill/>
          <a:ln w="9525">
            <a:noFill/>
            <a:miter lim="800000"/>
            <a:headEnd/>
            <a:tailEnd/>
          </a:ln>
        </p:spPr>
        <p:txBody>
          <a:bodyPr wrap="none">
            <a:spAutoFit/>
          </a:bodyPr>
          <a:lstStyle/>
          <a:p>
            <a:r>
              <a:rPr lang="en-US" altLang="ja-JP" sz="1100" b="1" dirty="0" smtClean="0">
                <a:latin typeface="Arial" charset="0"/>
              </a:rPr>
              <a:t>2005/12/01</a:t>
            </a:r>
            <a:endParaRPr lang="en-US" altLang="ja-JP" sz="1100" b="1" dirty="0">
              <a:latin typeface="Arial" charset="0"/>
            </a:endParaRPr>
          </a:p>
        </p:txBody>
      </p:sp>
      <p:sp>
        <p:nvSpPr>
          <p:cNvPr id="115" name="Text Box 47"/>
          <p:cNvSpPr txBox="1">
            <a:spLocks noChangeArrowheads="1"/>
          </p:cNvSpPr>
          <p:nvPr/>
        </p:nvSpPr>
        <p:spPr bwMode="auto">
          <a:xfrm>
            <a:off x="4034619" y="2466509"/>
            <a:ext cx="889987" cy="261610"/>
          </a:xfrm>
          <a:prstGeom prst="rect">
            <a:avLst/>
          </a:prstGeom>
          <a:noFill/>
          <a:ln w="9525">
            <a:noFill/>
            <a:miter lim="800000"/>
            <a:headEnd/>
            <a:tailEnd/>
          </a:ln>
        </p:spPr>
        <p:txBody>
          <a:bodyPr wrap="none">
            <a:spAutoFit/>
          </a:bodyPr>
          <a:lstStyle/>
          <a:p>
            <a:r>
              <a:rPr lang="en-US" altLang="ja-JP" sz="1100" b="1" dirty="0" smtClean="0">
                <a:latin typeface="Arial" charset="0"/>
              </a:rPr>
              <a:t>2005/12/01</a:t>
            </a:r>
            <a:endParaRPr lang="en-US" altLang="ja-JP" sz="1100" b="1" dirty="0">
              <a:latin typeface="Arial" charset="0"/>
            </a:endParaRPr>
          </a:p>
        </p:txBody>
      </p:sp>
      <p:sp>
        <p:nvSpPr>
          <p:cNvPr id="116" name="角丸四角形 115"/>
          <p:cNvSpPr/>
          <p:nvPr/>
        </p:nvSpPr>
        <p:spPr>
          <a:xfrm>
            <a:off x="3635896" y="2737386"/>
            <a:ext cx="1728192" cy="3164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最終更新日時</a:t>
            </a:r>
            <a:endParaRPr kumimoji="1" lang="ja-JP" altLang="en-US" dirty="0">
              <a:solidFill>
                <a:schemeClr val="tx1"/>
              </a:solidFill>
            </a:endParaRPr>
          </a:p>
        </p:txBody>
      </p:sp>
      <p:sp>
        <p:nvSpPr>
          <p:cNvPr id="117" name="左中かっこ 116"/>
          <p:cNvSpPr/>
          <p:nvPr/>
        </p:nvSpPr>
        <p:spPr>
          <a:xfrm rot="16200000" flipV="1">
            <a:off x="5004048" y="1484784"/>
            <a:ext cx="504056" cy="3384376"/>
          </a:xfrm>
          <a:prstGeom prst="leftBrace">
            <a:avLst>
              <a:gd name="adj1" fmla="val 8333"/>
              <a:gd name="adj2" fmla="val 49173"/>
            </a:avLst>
          </a:pr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8" name="角丸四角形 117"/>
          <p:cNvSpPr/>
          <p:nvPr/>
        </p:nvSpPr>
        <p:spPr>
          <a:xfrm>
            <a:off x="4211960" y="3501008"/>
            <a:ext cx="2159224" cy="720080"/>
          </a:xfrm>
          <a:prstGeom prst="roundRect">
            <a:avLst/>
          </a:prstGeom>
          <a:solidFill>
            <a:srgbClr val="FCE5C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差分から</a:t>
            </a:r>
            <a:endParaRPr lang="en-US" altLang="ja-JP" sz="2000" dirty="0" smtClean="0">
              <a:solidFill>
                <a:schemeClr val="tx1"/>
              </a:solidFill>
            </a:endParaRPr>
          </a:p>
          <a:p>
            <a:pPr algn="ctr"/>
            <a:r>
              <a:rPr lang="ja-JP" altLang="en-US" sz="2000" dirty="0" smtClean="0">
                <a:solidFill>
                  <a:schemeClr val="tx1"/>
                </a:solidFill>
              </a:rPr>
              <a:t>生存期間を計測</a:t>
            </a:r>
            <a:endParaRPr kumimoji="1" lang="ja-JP" altLang="en-US" sz="2000" dirty="0">
              <a:solidFill>
                <a:schemeClr val="tx1"/>
              </a:solidFill>
            </a:endParaRPr>
          </a:p>
        </p:txBody>
      </p:sp>
      <p:cxnSp>
        <p:nvCxnSpPr>
          <p:cNvPr id="112" name="直線矢印コネクタ 111"/>
          <p:cNvCxnSpPr/>
          <p:nvPr/>
        </p:nvCxnSpPr>
        <p:spPr>
          <a:xfrm>
            <a:off x="1169605" y="2968486"/>
            <a:ext cx="436115" cy="1588"/>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0" name="コンテンツ プレースホルダ 2"/>
          <p:cNvSpPr txBox="1">
            <a:spLocks/>
          </p:cNvSpPr>
          <p:nvPr/>
        </p:nvSpPr>
        <p:spPr bwMode="auto">
          <a:xfrm>
            <a:off x="-116216" y="3209910"/>
            <a:ext cx="1541196" cy="7792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indent="-457200" algn="ctr" defTabSz="914400" rtl="0" eaLnBrk="1" fontAlgn="base" latinLnBrk="0" hangingPunct="1">
              <a:lnSpc>
                <a:spcPct val="100000"/>
              </a:lnSpc>
              <a:spcBef>
                <a:spcPct val="20000"/>
              </a:spcBef>
              <a:spcAft>
                <a:spcPct val="0"/>
              </a:spcAft>
              <a:buClrTx/>
              <a:buSzTx/>
              <a:buFontTx/>
              <a:buNone/>
              <a:tabLst/>
              <a:defRPr/>
            </a:pPr>
            <a:r>
              <a:rPr lang="ja-JP" altLang="en-US" sz="2400" kern="0" dirty="0" smtClean="0"/>
              <a:t>版</a:t>
            </a:r>
            <a:r>
              <a:rPr lang="ja-JP" altLang="en-US" sz="2400" kern="0" noProof="0" dirty="0" smtClean="0"/>
              <a:t>管理　システム</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09" name="テキスト ボックス 108"/>
          <p:cNvSpPr txBox="1"/>
          <p:nvPr/>
        </p:nvSpPr>
        <p:spPr>
          <a:xfrm>
            <a:off x="1331640" y="5085184"/>
            <a:ext cx="2520280" cy="461665"/>
          </a:xfrm>
          <a:prstGeom prst="rect">
            <a:avLst/>
          </a:prstGeom>
          <a:noFill/>
        </p:spPr>
        <p:txBody>
          <a:bodyPr wrap="square" rtlCol="0">
            <a:spAutoFit/>
          </a:bodyPr>
          <a:lstStyle/>
          <a:p>
            <a:pPr>
              <a:buNone/>
            </a:pPr>
            <a:r>
              <a:rPr lang="ja-JP" altLang="en-US" sz="2400" dirty="0" smtClean="0"/>
              <a:t>スナップショット</a:t>
            </a:r>
            <a:endParaRPr lang="en-US" altLang="ja-JP" sz="2400" dirty="0" smtClean="0"/>
          </a:p>
        </p:txBody>
      </p:sp>
      <p:cxnSp>
        <p:nvCxnSpPr>
          <p:cNvPr id="132" name="直線矢印コネクタ 131"/>
          <p:cNvCxnSpPr/>
          <p:nvPr/>
        </p:nvCxnSpPr>
        <p:spPr>
          <a:xfrm>
            <a:off x="3635896" y="5887560"/>
            <a:ext cx="532859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35" name="テキスト ボックス 134"/>
          <p:cNvSpPr txBox="1"/>
          <p:nvPr/>
        </p:nvSpPr>
        <p:spPr>
          <a:xfrm>
            <a:off x="3491880" y="6065649"/>
            <a:ext cx="864096" cy="461665"/>
          </a:xfrm>
          <a:prstGeom prst="rect">
            <a:avLst/>
          </a:prstGeom>
          <a:noFill/>
        </p:spPr>
        <p:txBody>
          <a:bodyPr wrap="square" rtlCol="0">
            <a:spAutoFit/>
          </a:bodyPr>
          <a:lstStyle/>
          <a:p>
            <a:pPr>
              <a:buNone/>
            </a:pPr>
            <a:r>
              <a:rPr lang="ja-JP" altLang="en-US" sz="2400" dirty="0" smtClean="0"/>
              <a:t>短い</a:t>
            </a:r>
            <a:endParaRPr lang="en-US" altLang="ja-JP" sz="2400" dirty="0" smtClean="0"/>
          </a:p>
        </p:txBody>
      </p:sp>
      <p:sp>
        <p:nvSpPr>
          <p:cNvPr id="136" name="テキスト ボックス 135"/>
          <p:cNvSpPr txBox="1"/>
          <p:nvPr/>
        </p:nvSpPr>
        <p:spPr>
          <a:xfrm>
            <a:off x="8388424" y="6065649"/>
            <a:ext cx="864096" cy="461665"/>
          </a:xfrm>
          <a:prstGeom prst="rect">
            <a:avLst/>
          </a:prstGeom>
          <a:noFill/>
        </p:spPr>
        <p:txBody>
          <a:bodyPr wrap="square" rtlCol="0">
            <a:spAutoFit/>
          </a:bodyPr>
          <a:lstStyle/>
          <a:p>
            <a:pPr>
              <a:buNone/>
            </a:pPr>
            <a:r>
              <a:rPr lang="ja-JP" altLang="en-US" sz="2400" dirty="0" smtClean="0"/>
              <a:t>長い</a:t>
            </a:r>
            <a:endParaRPr lang="en-US" altLang="ja-JP" sz="2400" dirty="0" smtClean="0"/>
          </a:p>
        </p:txBody>
      </p:sp>
      <p:sp>
        <p:nvSpPr>
          <p:cNvPr id="138" name="円/楕円 137"/>
          <p:cNvSpPr/>
          <p:nvPr/>
        </p:nvSpPr>
        <p:spPr>
          <a:xfrm>
            <a:off x="3682504"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円/楕円 138"/>
          <p:cNvSpPr/>
          <p:nvPr/>
        </p:nvSpPr>
        <p:spPr>
          <a:xfrm>
            <a:off x="377991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円/楕円 139"/>
          <p:cNvSpPr/>
          <p:nvPr/>
        </p:nvSpPr>
        <p:spPr>
          <a:xfrm>
            <a:off x="387312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円/楕円 140"/>
          <p:cNvSpPr/>
          <p:nvPr/>
        </p:nvSpPr>
        <p:spPr>
          <a:xfrm>
            <a:off x="3995936"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円/楕円 141"/>
          <p:cNvSpPr/>
          <p:nvPr/>
        </p:nvSpPr>
        <p:spPr>
          <a:xfrm>
            <a:off x="428396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円/楕円 142"/>
          <p:cNvSpPr/>
          <p:nvPr/>
        </p:nvSpPr>
        <p:spPr>
          <a:xfrm>
            <a:off x="522007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円/楕円 143"/>
          <p:cNvSpPr/>
          <p:nvPr/>
        </p:nvSpPr>
        <p:spPr>
          <a:xfrm>
            <a:off x="558011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円/楕円 144"/>
          <p:cNvSpPr/>
          <p:nvPr/>
        </p:nvSpPr>
        <p:spPr>
          <a:xfrm>
            <a:off x="8028384"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6" name="直線コネクタ 145"/>
          <p:cNvCxnSpPr/>
          <p:nvPr/>
        </p:nvCxnSpPr>
        <p:spPr>
          <a:xfrm rot="5400000">
            <a:off x="5914752" y="57352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rot="5400000">
            <a:off x="7236296" y="57479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rot="5400000">
            <a:off x="4644008" y="57352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50" name="円/楕円 149"/>
          <p:cNvSpPr/>
          <p:nvPr/>
        </p:nvSpPr>
        <p:spPr>
          <a:xfrm>
            <a:off x="716428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1" name="円/楕円 150"/>
          <p:cNvSpPr/>
          <p:nvPr/>
        </p:nvSpPr>
        <p:spPr>
          <a:xfrm>
            <a:off x="644420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2" name="円/楕円 151"/>
          <p:cNvSpPr/>
          <p:nvPr/>
        </p:nvSpPr>
        <p:spPr>
          <a:xfrm>
            <a:off x="596555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3" name="円/楕円 152"/>
          <p:cNvSpPr/>
          <p:nvPr/>
        </p:nvSpPr>
        <p:spPr>
          <a:xfrm>
            <a:off x="4719836"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テキスト ボックス 153"/>
          <p:cNvSpPr txBox="1"/>
          <p:nvPr/>
        </p:nvSpPr>
        <p:spPr>
          <a:xfrm>
            <a:off x="5825728" y="4981238"/>
            <a:ext cx="1160636" cy="400110"/>
          </a:xfrm>
          <a:prstGeom prst="rect">
            <a:avLst/>
          </a:prstGeom>
          <a:noFill/>
        </p:spPr>
        <p:txBody>
          <a:bodyPr wrap="square" rtlCol="0">
            <a:spAutoFit/>
          </a:bodyPr>
          <a:lstStyle/>
          <a:p>
            <a:pPr>
              <a:buNone/>
            </a:pPr>
            <a:r>
              <a:rPr lang="ja-JP" altLang="en-US" sz="2000" dirty="0" smtClean="0"/>
              <a:t>中央値</a:t>
            </a:r>
            <a:endParaRPr lang="en-US" altLang="ja-JP" sz="2000" dirty="0" smtClean="0"/>
          </a:p>
        </p:txBody>
      </p:sp>
      <p:sp>
        <p:nvSpPr>
          <p:cNvPr id="155" name="テキスト ボックス 154"/>
          <p:cNvSpPr txBox="1"/>
          <p:nvPr/>
        </p:nvSpPr>
        <p:spPr>
          <a:xfrm>
            <a:off x="4258568" y="4975076"/>
            <a:ext cx="1499468" cy="400110"/>
          </a:xfrm>
          <a:prstGeom prst="rect">
            <a:avLst/>
          </a:prstGeom>
          <a:noFill/>
        </p:spPr>
        <p:txBody>
          <a:bodyPr wrap="square" rtlCol="0">
            <a:spAutoFit/>
          </a:bodyPr>
          <a:lstStyle/>
          <a:p>
            <a:pPr>
              <a:buNone/>
            </a:pPr>
            <a:r>
              <a:rPr lang="ja-JP" altLang="en-US" sz="2000" dirty="0" smtClean="0"/>
              <a:t>第１四分位</a:t>
            </a:r>
            <a:endParaRPr lang="en-US" altLang="ja-JP" sz="2000" dirty="0" smtClean="0"/>
          </a:p>
        </p:txBody>
      </p:sp>
      <p:sp>
        <p:nvSpPr>
          <p:cNvPr id="156" name="テキスト ボックス 155"/>
          <p:cNvSpPr txBox="1"/>
          <p:nvPr/>
        </p:nvSpPr>
        <p:spPr>
          <a:xfrm>
            <a:off x="6944072" y="4981238"/>
            <a:ext cx="1499468" cy="400110"/>
          </a:xfrm>
          <a:prstGeom prst="rect">
            <a:avLst/>
          </a:prstGeom>
          <a:noFill/>
        </p:spPr>
        <p:txBody>
          <a:bodyPr wrap="square" rtlCol="0">
            <a:spAutoFit/>
          </a:bodyPr>
          <a:lstStyle/>
          <a:p>
            <a:pPr>
              <a:buNone/>
            </a:pPr>
            <a:r>
              <a:rPr lang="ja-JP" altLang="en-US" sz="2000" dirty="0" smtClean="0"/>
              <a:t>第</a:t>
            </a:r>
            <a:r>
              <a:rPr lang="en-US" altLang="ja-JP" sz="2000" dirty="0" smtClean="0"/>
              <a:t>3</a:t>
            </a:r>
            <a:r>
              <a:rPr lang="ja-JP" altLang="en-US" sz="2000" dirty="0" smtClean="0"/>
              <a:t>四分位</a:t>
            </a:r>
            <a:endParaRPr lang="en-US" altLang="ja-JP" sz="2000" dirty="0" smtClean="0"/>
          </a:p>
        </p:txBody>
      </p:sp>
      <p:sp>
        <p:nvSpPr>
          <p:cNvPr id="157" name="角丸四角形 156"/>
          <p:cNvSpPr/>
          <p:nvPr/>
        </p:nvSpPr>
        <p:spPr>
          <a:xfrm>
            <a:off x="5364088" y="6229648"/>
            <a:ext cx="1728192" cy="4416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生存期間</a:t>
            </a:r>
            <a:endParaRPr kumimoji="1" lang="ja-JP" altLang="en-US" sz="2800" dirty="0">
              <a:solidFill>
                <a:schemeClr val="tx1"/>
              </a:solidFill>
            </a:endParaRPr>
          </a:p>
        </p:txBody>
      </p:sp>
      <p:grpSp>
        <p:nvGrpSpPr>
          <p:cNvPr id="163" name="グループ化 162"/>
          <p:cNvGrpSpPr/>
          <p:nvPr/>
        </p:nvGrpSpPr>
        <p:grpSpPr>
          <a:xfrm>
            <a:off x="3635896" y="5328294"/>
            <a:ext cx="1321544" cy="351532"/>
            <a:chOff x="3682504" y="6059104"/>
            <a:chExt cx="1321544" cy="351532"/>
          </a:xfrm>
        </p:grpSpPr>
        <p:cxnSp>
          <p:nvCxnSpPr>
            <p:cNvPr id="159" name="直線矢印コネクタ 158"/>
            <p:cNvCxnSpPr/>
            <p:nvPr/>
          </p:nvCxnSpPr>
          <p:spPr>
            <a:xfrm flipV="1">
              <a:off x="3682504" y="6238900"/>
              <a:ext cx="1321544" cy="11112"/>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2" name="正方形/長方形 161"/>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D1</a:t>
              </a:r>
              <a:endParaRPr kumimoji="1" lang="ja-JP" altLang="en-US" sz="2800" dirty="0">
                <a:solidFill>
                  <a:schemeClr val="tx1"/>
                </a:solidFill>
              </a:endParaRPr>
            </a:p>
          </p:txBody>
        </p:sp>
      </p:grpSp>
      <p:grpSp>
        <p:nvGrpSpPr>
          <p:cNvPr id="171" name="グループ化 170"/>
          <p:cNvGrpSpPr/>
          <p:nvPr/>
        </p:nvGrpSpPr>
        <p:grpSpPr>
          <a:xfrm>
            <a:off x="5029164" y="5328294"/>
            <a:ext cx="1224136" cy="351532"/>
            <a:chOff x="3733020" y="6059104"/>
            <a:chExt cx="1224136" cy="351532"/>
          </a:xfrm>
        </p:grpSpPr>
        <p:cxnSp>
          <p:nvCxnSpPr>
            <p:cNvPr id="172" name="直線矢印コネクタ 171"/>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73" name="正方形/長方形 172"/>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D2</a:t>
              </a:r>
              <a:endParaRPr kumimoji="1" lang="ja-JP" altLang="en-US" sz="2800" dirty="0">
                <a:solidFill>
                  <a:schemeClr val="tx1"/>
                </a:solidFill>
              </a:endParaRPr>
            </a:p>
          </p:txBody>
        </p:sp>
      </p:grpSp>
      <p:grpSp>
        <p:nvGrpSpPr>
          <p:cNvPr id="178" name="グループ化 177"/>
          <p:cNvGrpSpPr/>
          <p:nvPr/>
        </p:nvGrpSpPr>
        <p:grpSpPr>
          <a:xfrm>
            <a:off x="6335361" y="5326624"/>
            <a:ext cx="1224136" cy="351532"/>
            <a:chOff x="3733020" y="6059104"/>
            <a:chExt cx="1224136" cy="351532"/>
          </a:xfrm>
        </p:grpSpPr>
        <p:cxnSp>
          <p:nvCxnSpPr>
            <p:cNvPr id="179" name="直線矢印コネクタ 178"/>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0" name="正方形/長方形 179"/>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D3</a:t>
              </a:r>
              <a:endParaRPr kumimoji="1" lang="ja-JP" altLang="en-US" sz="2800" dirty="0">
                <a:solidFill>
                  <a:schemeClr val="tx1"/>
                </a:solidFill>
              </a:endParaRPr>
            </a:p>
          </p:txBody>
        </p:sp>
      </p:grpSp>
      <p:grpSp>
        <p:nvGrpSpPr>
          <p:cNvPr id="181" name="グループ化 180"/>
          <p:cNvGrpSpPr/>
          <p:nvPr/>
        </p:nvGrpSpPr>
        <p:grpSpPr>
          <a:xfrm>
            <a:off x="7656621" y="5326624"/>
            <a:ext cx="1224136" cy="351532"/>
            <a:chOff x="3733020" y="6059104"/>
            <a:chExt cx="1224136" cy="351532"/>
          </a:xfrm>
        </p:grpSpPr>
        <p:cxnSp>
          <p:nvCxnSpPr>
            <p:cNvPr id="182" name="直線矢印コネクタ 181"/>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83" name="正方形/長方形 182"/>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D4</a:t>
              </a:r>
              <a:endParaRPr kumimoji="1" lang="ja-JP" altLang="en-US" sz="2800" dirty="0">
                <a:solidFill>
                  <a:schemeClr val="tx1"/>
                </a:solidFill>
              </a:endParaRPr>
            </a:p>
          </p:txBody>
        </p:sp>
      </p:grpSp>
      <p:grpSp>
        <p:nvGrpSpPr>
          <p:cNvPr id="185" name="グループ化 118"/>
          <p:cNvGrpSpPr/>
          <p:nvPr/>
        </p:nvGrpSpPr>
        <p:grpSpPr>
          <a:xfrm>
            <a:off x="1691680" y="2032382"/>
            <a:ext cx="1386198" cy="3024337"/>
            <a:chOff x="5813535" y="3064207"/>
            <a:chExt cx="1788530" cy="3024337"/>
          </a:xfrm>
        </p:grpSpPr>
        <p:sp>
          <p:nvSpPr>
            <p:cNvPr id="186" name="AutoShape 91"/>
            <p:cNvSpPr>
              <a:spLocks noChangeArrowheads="1"/>
            </p:cNvSpPr>
            <p:nvPr/>
          </p:nvSpPr>
          <p:spPr bwMode="auto">
            <a:xfrm rot="10800000" flipH="1">
              <a:off x="5813535" y="3064207"/>
              <a:ext cx="1788530" cy="3024337"/>
            </a:xfrm>
            <a:prstGeom prst="foldedCorner">
              <a:avLst>
                <a:gd name="adj" fmla="val 13227"/>
              </a:avLst>
            </a:prstGeom>
            <a:solidFill>
              <a:schemeClr val="bg1"/>
            </a:solid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sp>
          <p:nvSpPr>
            <p:cNvPr id="187" name="Freeform 13"/>
            <p:cNvSpPr>
              <a:spLocks/>
            </p:cNvSpPr>
            <p:nvPr/>
          </p:nvSpPr>
          <p:spPr bwMode="auto">
            <a:xfrm>
              <a:off x="5957550" y="3208226"/>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40000"/>
                <a:lumOff val="6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88" name="Freeform 13"/>
            <p:cNvSpPr>
              <a:spLocks/>
            </p:cNvSpPr>
            <p:nvPr/>
          </p:nvSpPr>
          <p:spPr bwMode="auto">
            <a:xfrm>
              <a:off x="5957550" y="3880050"/>
              <a:ext cx="1440160" cy="79679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40000"/>
                <a:lumOff val="6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89" name="Freeform 13"/>
            <p:cNvSpPr>
              <a:spLocks/>
            </p:cNvSpPr>
            <p:nvPr/>
          </p:nvSpPr>
          <p:spPr bwMode="auto">
            <a:xfrm>
              <a:off x="5957550" y="5661200"/>
              <a:ext cx="1440160" cy="35533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40000"/>
                <a:lumOff val="6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90" name="Freeform 13"/>
            <p:cNvSpPr>
              <a:spLocks/>
            </p:cNvSpPr>
            <p:nvPr/>
          </p:nvSpPr>
          <p:spPr bwMode="auto">
            <a:xfrm>
              <a:off x="5951200" y="5008425"/>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40000"/>
                <a:lumOff val="6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grpSp>
      <p:sp>
        <p:nvSpPr>
          <p:cNvPr id="191" name="左大かっこ 190"/>
          <p:cNvSpPr/>
          <p:nvPr/>
        </p:nvSpPr>
        <p:spPr>
          <a:xfrm flipH="1">
            <a:off x="3293254" y="2176398"/>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2" name="左大かっこ 191"/>
          <p:cNvSpPr/>
          <p:nvPr/>
        </p:nvSpPr>
        <p:spPr>
          <a:xfrm flipH="1">
            <a:off x="3293254" y="2347818"/>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3" name="左大かっこ 192"/>
          <p:cNvSpPr/>
          <p:nvPr/>
        </p:nvSpPr>
        <p:spPr>
          <a:xfrm flipH="1">
            <a:off x="3293254" y="250670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4" name="左大かっこ 193"/>
          <p:cNvSpPr/>
          <p:nvPr/>
        </p:nvSpPr>
        <p:spPr>
          <a:xfrm flipH="1">
            <a:off x="3293254" y="285420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5" name="左大かっこ 194"/>
          <p:cNvSpPr/>
          <p:nvPr/>
        </p:nvSpPr>
        <p:spPr>
          <a:xfrm flipH="1">
            <a:off x="3293254" y="302562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6" name="左大かっこ 195"/>
          <p:cNvSpPr/>
          <p:nvPr/>
        </p:nvSpPr>
        <p:spPr>
          <a:xfrm flipH="1">
            <a:off x="3293254" y="3184510"/>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7" name="左大かっこ 196"/>
          <p:cNvSpPr/>
          <p:nvPr/>
        </p:nvSpPr>
        <p:spPr>
          <a:xfrm flipH="1">
            <a:off x="3284364" y="397369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8" name="左大かっこ 197"/>
          <p:cNvSpPr/>
          <p:nvPr/>
        </p:nvSpPr>
        <p:spPr>
          <a:xfrm flipH="1">
            <a:off x="3284364" y="414511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9" name="左大かっこ 198"/>
          <p:cNvSpPr/>
          <p:nvPr/>
        </p:nvSpPr>
        <p:spPr>
          <a:xfrm flipH="1">
            <a:off x="3284364" y="4304000"/>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0" name="左大かっこ 199"/>
          <p:cNvSpPr/>
          <p:nvPr/>
        </p:nvSpPr>
        <p:spPr>
          <a:xfrm flipH="1">
            <a:off x="3275856" y="464932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1" name="左大かっこ 200"/>
          <p:cNvSpPr/>
          <p:nvPr/>
        </p:nvSpPr>
        <p:spPr>
          <a:xfrm flipH="1">
            <a:off x="3275856" y="482074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2" name="左大かっこ 201"/>
          <p:cNvSpPr/>
          <p:nvPr/>
        </p:nvSpPr>
        <p:spPr>
          <a:xfrm flipH="1">
            <a:off x="3293254" y="334756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3" name="左大かっこ 202"/>
          <p:cNvSpPr/>
          <p:nvPr/>
        </p:nvSpPr>
        <p:spPr>
          <a:xfrm flipH="1">
            <a:off x="3291082" y="3506351"/>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7" name="フローチャート : 磁気ディスク 206"/>
          <p:cNvSpPr/>
          <p:nvPr/>
        </p:nvSpPr>
        <p:spPr>
          <a:xfrm>
            <a:off x="218424" y="2467496"/>
            <a:ext cx="864096" cy="792088"/>
          </a:xfrm>
          <a:prstGeom prst="flowChartMagneticDisk">
            <a:avLst/>
          </a:prstGeom>
          <a:solidFill>
            <a:schemeClr val="bg1">
              <a:lumMod val="85000"/>
            </a:schemeClr>
          </a:solidFill>
          <a:ln>
            <a:solidFill>
              <a:schemeClr val="tx1">
                <a:lumMod val="85000"/>
                <a:lumOff val="1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2" name="円/楕円 81"/>
          <p:cNvSpPr/>
          <p:nvPr/>
        </p:nvSpPr>
        <p:spPr>
          <a:xfrm>
            <a:off x="8637984" y="5778976"/>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1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1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5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3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3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3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4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4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4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43"/>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44"/>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45"/>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5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5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52"/>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53"/>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35"/>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82"/>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56"/>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5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55"/>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49"/>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146"/>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148"/>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181"/>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178"/>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171"/>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1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04" grpId="0"/>
      <p:bldP spid="105" grpId="0"/>
      <p:bldP spid="96" grpId="0" animBg="1"/>
      <p:bldP spid="113" grpId="0"/>
      <p:bldP spid="114" grpId="0"/>
      <p:bldP spid="115" grpId="0"/>
      <p:bldP spid="116" grpId="0" animBg="1"/>
      <p:bldP spid="117" grpId="0" animBg="1"/>
      <p:bldP spid="118" grpId="0" animBg="1"/>
      <p:bldP spid="109" grpId="0"/>
      <p:bldP spid="135" grpId="0"/>
      <p:bldP spid="136" grpId="0"/>
      <p:bldP spid="138" grpId="0" animBg="1"/>
      <p:bldP spid="139" grpId="0" animBg="1"/>
      <p:bldP spid="140" grpId="0" animBg="1"/>
      <p:bldP spid="141" grpId="0" animBg="1"/>
      <p:bldP spid="142" grpId="0" animBg="1"/>
      <p:bldP spid="143" grpId="0" animBg="1"/>
      <p:bldP spid="144" grpId="0" animBg="1"/>
      <p:bldP spid="145" grpId="0" animBg="1"/>
      <p:bldP spid="150" grpId="0" animBg="1"/>
      <p:bldP spid="151" grpId="0" animBg="1"/>
      <p:bldP spid="152" grpId="0" animBg="1"/>
      <p:bldP spid="153" grpId="0" animBg="1"/>
      <p:bldP spid="154" grpId="0"/>
      <p:bldP spid="155" grpId="0"/>
      <p:bldP spid="156" grpId="0"/>
      <p:bldP spid="157" grpId="0" animBg="1"/>
      <p:bldP spid="191" grpId="0" animBg="1"/>
      <p:bldP spid="192" grpId="0" animBg="1"/>
      <p:bldP spid="193" grpId="0" animBg="1"/>
      <p:bldP spid="194" grpId="0" animBg="1"/>
      <p:bldP spid="195" grpId="0" animBg="1"/>
      <p:bldP spid="196" grpId="0" animBg="1"/>
      <p:bldP spid="197" grpId="0" animBg="1"/>
      <p:bldP spid="198" grpId="0" animBg="1"/>
      <p:bldP spid="199" grpId="0" animBg="1"/>
      <p:bldP spid="200" grpId="0" animBg="1"/>
      <p:bldP spid="201" grpId="0" animBg="1"/>
      <p:bldP spid="202" grpId="0" animBg="1"/>
      <p:bldP spid="203" grpId="0" animBg="1"/>
      <p:bldP spid="8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角丸四角形 163"/>
          <p:cNvSpPr/>
          <p:nvPr/>
        </p:nvSpPr>
        <p:spPr>
          <a:xfrm>
            <a:off x="1763688" y="4581128"/>
            <a:ext cx="4032448" cy="432048"/>
          </a:xfrm>
          <a:prstGeom prst="roundRect">
            <a:avLst/>
          </a:prstGeom>
          <a:solidFill>
            <a:srgbClr val="FB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400" dirty="0" smtClean="0">
              <a:solidFill>
                <a:schemeClr val="tx1"/>
              </a:solidFill>
            </a:endParaRPr>
          </a:p>
        </p:txBody>
      </p:sp>
      <p:sp>
        <p:nvSpPr>
          <p:cNvPr id="163" name="角丸四角形 162"/>
          <p:cNvSpPr/>
          <p:nvPr/>
        </p:nvSpPr>
        <p:spPr>
          <a:xfrm>
            <a:off x="1763688" y="3955916"/>
            <a:ext cx="4032447" cy="576064"/>
          </a:xfrm>
          <a:prstGeom prst="roundRect">
            <a:avLst/>
          </a:prstGeom>
          <a:solidFill>
            <a:srgbClr val="CEEA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161" name="角丸四角形 160"/>
          <p:cNvSpPr/>
          <p:nvPr/>
        </p:nvSpPr>
        <p:spPr>
          <a:xfrm>
            <a:off x="1763689" y="2780928"/>
            <a:ext cx="4032447" cy="936104"/>
          </a:xfrm>
          <a:prstGeom prst="roundRect">
            <a:avLst/>
          </a:prstGeom>
          <a:solidFill>
            <a:srgbClr val="F8F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158" name="角丸四角形 157"/>
          <p:cNvSpPr/>
          <p:nvPr/>
        </p:nvSpPr>
        <p:spPr>
          <a:xfrm>
            <a:off x="1763688" y="2132856"/>
            <a:ext cx="4032447" cy="576064"/>
          </a:xfrm>
          <a:prstGeom prst="roundRect">
            <a:avLst/>
          </a:prstGeom>
          <a:solidFill>
            <a:srgbClr val="D9E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186" name="AutoShape 91"/>
          <p:cNvSpPr>
            <a:spLocks noChangeArrowheads="1"/>
          </p:cNvSpPr>
          <p:nvPr/>
        </p:nvSpPr>
        <p:spPr bwMode="auto">
          <a:xfrm rot="10800000" flipH="1">
            <a:off x="1691680" y="2035448"/>
            <a:ext cx="1386198" cy="3024337"/>
          </a:xfrm>
          <a:prstGeom prst="foldedCorner">
            <a:avLst>
              <a:gd name="adj" fmla="val 13227"/>
            </a:avLst>
          </a:prstGeom>
          <a:no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sp>
        <p:nvSpPr>
          <p:cNvPr id="188" name="Freeform 13"/>
          <p:cNvSpPr>
            <a:spLocks/>
          </p:cNvSpPr>
          <p:nvPr/>
        </p:nvSpPr>
        <p:spPr bwMode="auto">
          <a:xfrm>
            <a:off x="1803299" y="2851291"/>
            <a:ext cx="1116194" cy="7937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89" name="Freeform 13"/>
          <p:cNvSpPr>
            <a:spLocks/>
          </p:cNvSpPr>
          <p:nvPr/>
        </p:nvSpPr>
        <p:spPr bwMode="auto">
          <a:xfrm>
            <a:off x="1803299" y="4632441"/>
            <a:ext cx="1116194" cy="35533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90" name="Freeform 13"/>
          <p:cNvSpPr>
            <a:spLocks/>
          </p:cNvSpPr>
          <p:nvPr/>
        </p:nvSpPr>
        <p:spPr bwMode="auto">
          <a:xfrm>
            <a:off x="1798377" y="3979666"/>
            <a:ext cx="1116194"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 name="タイトル 1"/>
          <p:cNvSpPr>
            <a:spLocks noGrp="1"/>
          </p:cNvSpPr>
          <p:nvPr>
            <p:ph type="title"/>
          </p:nvPr>
        </p:nvSpPr>
        <p:spPr/>
        <p:txBody>
          <a:bodyPr/>
          <a:lstStyle/>
          <a:p>
            <a:r>
              <a:rPr lang="ja-JP" altLang="en-US" dirty="0" smtClean="0"/>
              <a:t>分析手法：コードの種類に応じて分割</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8</a:t>
            </a:fld>
            <a:endParaRPr kumimoji="1" lang="ja-JP" altLang="en-US"/>
          </a:p>
        </p:txBody>
      </p:sp>
      <p:sp>
        <p:nvSpPr>
          <p:cNvPr id="107" name="テキスト ボックス 106"/>
          <p:cNvSpPr txBox="1"/>
          <p:nvPr/>
        </p:nvSpPr>
        <p:spPr>
          <a:xfrm>
            <a:off x="323528" y="1322765"/>
            <a:ext cx="8280920" cy="523220"/>
          </a:xfrm>
          <a:prstGeom prst="rect">
            <a:avLst/>
          </a:prstGeom>
          <a:noFill/>
        </p:spPr>
        <p:txBody>
          <a:bodyPr wrap="square" rtlCol="0">
            <a:spAutoFit/>
          </a:bodyPr>
          <a:lstStyle/>
          <a:p>
            <a:pPr>
              <a:buNone/>
            </a:pPr>
            <a:r>
              <a:rPr lang="ja-JP" altLang="en-US" sz="2800" dirty="0" smtClean="0"/>
              <a:t>コードを</a:t>
            </a:r>
            <a:r>
              <a:rPr lang="en-US" altLang="ja-JP" sz="2800" dirty="0" smtClean="0"/>
              <a:t>4</a:t>
            </a:r>
            <a:r>
              <a:rPr lang="ja-JP" altLang="en-US" sz="2800" dirty="0" err="1" smtClean="0"/>
              <a:t>つの</a:t>
            </a:r>
            <a:r>
              <a:rPr lang="ja-JP" altLang="en-US" sz="2800" dirty="0" smtClean="0"/>
              <a:t>種類に分割</a:t>
            </a:r>
            <a:endParaRPr lang="en-US" altLang="ja-JP" sz="2800" dirty="0" smtClean="0"/>
          </a:p>
        </p:txBody>
      </p:sp>
      <p:sp>
        <p:nvSpPr>
          <p:cNvPr id="106" name="フローチャート : 磁気ディスク 105"/>
          <p:cNvSpPr/>
          <p:nvPr/>
        </p:nvSpPr>
        <p:spPr>
          <a:xfrm>
            <a:off x="218424" y="2467496"/>
            <a:ext cx="864096" cy="792088"/>
          </a:xfrm>
          <a:prstGeom prst="flowChartMagneticDisk">
            <a:avLst/>
          </a:prstGeom>
          <a:solidFill>
            <a:schemeClr val="bg1">
              <a:lumMod val="85000"/>
            </a:schemeClr>
          </a:solidFill>
          <a:ln>
            <a:solidFill>
              <a:schemeClr val="tx1">
                <a:lumMod val="85000"/>
                <a:lumOff val="1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12" name="直線矢印コネクタ 111"/>
          <p:cNvCxnSpPr/>
          <p:nvPr/>
        </p:nvCxnSpPr>
        <p:spPr>
          <a:xfrm>
            <a:off x="1169605" y="2971552"/>
            <a:ext cx="436115" cy="1588"/>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0" name="コンテンツ プレースホルダ 2"/>
          <p:cNvSpPr txBox="1">
            <a:spLocks/>
          </p:cNvSpPr>
          <p:nvPr/>
        </p:nvSpPr>
        <p:spPr bwMode="auto">
          <a:xfrm>
            <a:off x="-116216" y="3234184"/>
            <a:ext cx="1541196" cy="7792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indent="-457200" algn="ctr" defTabSz="914400" rtl="0" eaLnBrk="1" fontAlgn="base" latinLnBrk="0" hangingPunct="1">
              <a:lnSpc>
                <a:spcPct val="100000"/>
              </a:lnSpc>
              <a:spcBef>
                <a:spcPct val="20000"/>
              </a:spcBef>
              <a:spcAft>
                <a:spcPct val="0"/>
              </a:spcAft>
              <a:buClrTx/>
              <a:buSzTx/>
              <a:buFontTx/>
              <a:buNone/>
              <a:tabLst/>
              <a:defRPr/>
            </a:pPr>
            <a:r>
              <a:rPr lang="ja-JP" altLang="en-US" sz="2400" kern="0" dirty="0" smtClean="0"/>
              <a:t>版</a:t>
            </a:r>
            <a:r>
              <a:rPr lang="ja-JP" altLang="en-US" sz="2400" kern="0" noProof="0" dirty="0" smtClean="0"/>
              <a:t>管理　システム</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09" name="テキスト ボックス 108"/>
          <p:cNvSpPr txBox="1"/>
          <p:nvPr/>
        </p:nvSpPr>
        <p:spPr>
          <a:xfrm>
            <a:off x="1331640" y="5145744"/>
            <a:ext cx="2520280" cy="461665"/>
          </a:xfrm>
          <a:prstGeom prst="rect">
            <a:avLst/>
          </a:prstGeom>
          <a:noFill/>
        </p:spPr>
        <p:txBody>
          <a:bodyPr wrap="square" rtlCol="0">
            <a:spAutoFit/>
          </a:bodyPr>
          <a:lstStyle/>
          <a:p>
            <a:pPr>
              <a:buNone/>
            </a:pPr>
            <a:r>
              <a:rPr lang="ja-JP" altLang="en-US" sz="2400" dirty="0" smtClean="0"/>
              <a:t>スナップショット</a:t>
            </a:r>
            <a:endParaRPr lang="en-US" altLang="ja-JP" sz="2400" dirty="0" smtClean="0"/>
          </a:p>
        </p:txBody>
      </p:sp>
      <p:sp>
        <p:nvSpPr>
          <p:cNvPr id="191" name="左大かっこ 190"/>
          <p:cNvSpPr/>
          <p:nvPr/>
        </p:nvSpPr>
        <p:spPr>
          <a:xfrm flipH="1">
            <a:off x="3293254" y="2208039"/>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2" name="左大かっこ 191"/>
          <p:cNvSpPr/>
          <p:nvPr/>
        </p:nvSpPr>
        <p:spPr>
          <a:xfrm flipH="1">
            <a:off x="3293254" y="2379459"/>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3" name="左大かっこ 192"/>
          <p:cNvSpPr/>
          <p:nvPr/>
        </p:nvSpPr>
        <p:spPr>
          <a:xfrm flipH="1">
            <a:off x="3293254" y="2538343"/>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4" name="左大かっこ 193"/>
          <p:cNvSpPr/>
          <p:nvPr/>
        </p:nvSpPr>
        <p:spPr>
          <a:xfrm flipH="1">
            <a:off x="3293254" y="2833524"/>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5" name="左大かっこ 194"/>
          <p:cNvSpPr/>
          <p:nvPr/>
        </p:nvSpPr>
        <p:spPr>
          <a:xfrm flipH="1">
            <a:off x="3293254" y="2997324"/>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6" name="左大かっこ 195"/>
          <p:cNvSpPr/>
          <p:nvPr/>
        </p:nvSpPr>
        <p:spPr>
          <a:xfrm flipH="1">
            <a:off x="3293254" y="3163828"/>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7" name="左大かっこ 196"/>
          <p:cNvSpPr/>
          <p:nvPr/>
        </p:nvSpPr>
        <p:spPr>
          <a:xfrm flipH="1">
            <a:off x="3284364" y="399581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8" name="左大かっこ 197"/>
          <p:cNvSpPr/>
          <p:nvPr/>
        </p:nvSpPr>
        <p:spPr>
          <a:xfrm flipH="1">
            <a:off x="3284364" y="416723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9" name="左大かっこ 198"/>
          <p:cNvSpPr/>
          <p:nvPr/>
        </p:nvSpPr>
        <p:spPr>
          <a:xfrm flipH="1">
            <a:off x="3284364" y="432611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0" name="左大かっこ 199"/>
          <p:cNvSpPr/>
          <p:nvPr/>
        </p:nvSpPr>
        <p:spPr>
          <a:xfrm flipH="1">
            <a:off x="3275856" y="465313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1" name="左大かっこ 200"/>
          <p:cNvSpPr/>
          <p:nvPr/>
        </p:nvSpPr>
        <p:spPr>
          <a:xfrm flipH="1">
            <a:off x="3275856" y="482381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2" name="左大かっこ 201"/>
          <p:cNvSpPr/>
          <p:nvPr/>
        </p:nvSpPr>
        <p:spPr>
          <a:xfrm flipH="1">
            <a:off x="3293254" y="3326884"/>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3" name="左大かっこ 202"/>
          <p:cNvSpPr/>
          <p:nvPr/>
        </p:nvSpPr>
        <p:spPr>
          <a:xfrm flipH="1">
            <a:off x="3291082" y="3493289"/>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7" name="正方形/長方形 96"/>
          <p:cNvSpPr/>
          <p:nvPr/>
        </p:nvSpPr>
        <p:spPr>
          <a:xfrm>
            <a:off x="3818356" y="2190282"/>
            <a:ext cx="144016" cy="504056"/>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角丸四角形吹き出し 97"/>
          <p:cNvSpPr/>
          <p:nvPr/>
        </p:nvSpPr>
        <p:spPr>
          <a:xfrm>
            <a:off x="3563888" y="1772816"/>
            <a:ext cx="1728192" cy="288031"/>
          </a:xfrm>
          <a:prstGeom prst="wedgeRoundRectCallout">
            <a:avLst>
              <a:gd name="adj1" fmla="val -36884"/>
              <a:gd name="adj2" fmla="val 85968"/>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欠陥コード</a:t>
            </a:r>
            <a:r>
              <a:rPr kumimoji="1" lang="ja-JP" altLang="en-US" sz="1600" dirty="0" smtClean="0">
                <a:solidFill>
                  <a:schemeClr val="tx1"/>
                </a:solidFill>
              </a:rPr>
              <a:t>抽出</a:t>
            </a:r>
            <a:endParaRPr kumimoji="1" lang="ja-JP" altLang="en-US" sz="1600" dirty="0">
              <a:solidFill>
                <a:schemeClr val="tx1"/>
              </a:solidFill>
            </a:endParaRPr>
          </a:p>
        </p:txBody>
      </p:sp>
      <p:sp>
        <p:nvSpPr>
          <p:cNvPr id="100" name="正方形/長方形 99"/>
          <p:cNvSpPr/>
          <p:nvPr/>
        </p:nvSpPr>
        <p:spPr>
          <a:xfrm>
            <a:off x="3544838" y="2187008"/>
            <a:ext cx="144016" cy="504056"/>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正方形/長方形 100"/>
          <p:cNvSpPr/>
          <p:nvPr/>
        </p:nvSpPr>
        <p:spPr>
          <a:xfrm>
            <a:off x="3577840" y="3980916"/>
            <a:ext cx="144016" cy="504056"/>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 name="直線コネクタ 101"/>
          <p:cNvCxnSpPr/>
          <p:nvPr/>
        </p:nvCxnSpPr>
        <p:spPr>
          <a:xfrm>
            <a:off x="3072532" y="3979555"/>
            <a:ext cx="640719"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3093740" y="4487803"/>
            <a:ext cx="623574"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a:endCxn id="100" idx="0"/>
          </p:cNvCxnSpPr>
          <p:nvPr/>
        </p:nvCxnSpPr>
        <p:spPr>
          <a:xfrm flipV="1">
            <a:off x="3057660" y="2187008"/>
            <a:ext cx="559186"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flipV="1">
            <a:off x="3079090" y="2695826"/>
            <a:ext cx="549661"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3074690" y="2811428"/>
            <a:ext cx="90017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a:xfrm>
            <a:off x="3058815" y="3648090"/>
            <a:ext cx="90017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26" name="正方形/長方形 125"/>
          <p:cNvSpPr/>
          <p:nvPr/>
        </p:nvSpPr>
        <p:spPr>
          <a:xfrm>
            <a:off x="3821187" y="2810762"/>
            <a:ext cx="144016" cy="837328"/>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フローチャート : 磁気ディスク 132"/>
          <p:cNvSpPr/>
          <p:nvPr/>
        </p:nvSpPr>
        <p:spPr>
          <a:xfrm>
            <a:off x="226120" y="4067566"/>
            <a:ext cx="864096" cy="792088"/>
          </a:xfrm>
          <a:prstGeom prst="flowChartMagneticDisk">
            <a:avLst/>
          </a:prstGeom>
          <a:solidFill>
            <a:schemeClr val="bg1">
              <a:lumMod val="85000"/>
            </a:schemeClr>
          </a:solidFill>
          <a:ln>
            <a:solidFill>
              <a:schemeClr val="tx1">
                <a:lumMod val="85000"/>
                <a:lumOff val="1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34" name="直線矢印コネクタ 133"/>
          <p:cNvCxnSpPr/>
          <p:nvPr/>
        </p:nvCxnSpPr>
        <p:spPr>
          <a:xfrm rot="5400000" flipH="1" flipV="1">
            <a:off x="1008728" y="4032687"/>
            <a:ext cx="707508" cy="370363"/>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7" name="コンテンツ プレースホルダ 2"/>
          <p:cNvSpPr txBox="1">
            <a:spLocks/>
          </p:cNvSpPr>
          <p:nvPr/>
        </p:nvSpPr>
        <p:spPr bwMode="auto">
          <a:xfrm>
            <a:off x="-83120" y="4813046"/>
            <a:ext cx="1541196" cy="7792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indent="-457200" algn="ctr" defTabSz="914400" rtl="0" eaLnBrk="1" fontAlgn="base" latinLnBrk="0" hangingPunct="1">
              <a:lnSpc>
                <a:spcPct val="100000"/>
              </a:lnSpc>
              <a:spcBef>
                <a:spcPct val="20000"/>
              </a:spcBef>
              <a:spcAft>
                <a:spcPct val="0"/>
              </a:spcAft>
              <a:buClrTx/>
              <a:buSzTx/>
              <a:buFontTx/>
              <a:buNone/>
              <a:tabLst/>
              <a:defRPr/>
            </a:pPr>
            <a:r>
              <a:rPr lang="ja-JP" altLang="en-US" sz="2400" kern="0" noProof="0" dirty="0" smtClean="0"/>
              <a:t>欠陥管理　システム</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99" name="角丸四角形吹き出し 98"/>
          <p:cNvSpPr/>
          <p:nvPr/>
        </p:nvSpPr>
        <p:spPr>
          <a:xfrm>
            <a:off x="1835696" y="1772816"/>
            <a:ext cx="1398632" cy="288031"/>
          </a:xfrm>
          <a:prstGeom prst="wedgeRoundRectCallout">
            <a:avLst>
              <a:gd name="adj1" fmla="val 65123"/>
              <a:gd name="adj2" fmla="val 93150"/>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クローン抽出</a:t>
            </a:r>
            <a:endParaRPr kumimoji="1" lang="ja-JP" altLang="en-US" sz="1600" dirty="0">
              <a:solidFill>
                <a:schemeClr val="tx1"/>
              </a:solidFill>
            </a:endParaRPr>
          </a:p>
        </p:txBody>
      </p:sp>
      <p:sp>
        <p:nvSpPr>
          <p:cNvPr id="165" name="テキスト ボックス 164"/>
          <p:cNvSpPr txBox="1"/>
          <p:nvPr/>
        </p:nvSpPr>
        <p:spPr>
          <a:xfrm>
            <a:off x="5832975" y="2214917"/>
            <a:ext cx="2736304" cy="400110"/>
          </a:xfrm>
          <a:prstGeom prst="rect">
            <a:avLst/>
          </a:prstGeom>
          <a:noFill/>
        </p:spPr>
        <p:txBody>
          <a:bodyPr wrap="square" rtlCol="0">
            <a:spAutoFit/>
          </a:bodyPr>
          <a:lstStyle/>
          <a:p>
            <a:pPr>
              <a:buNone/>
            </a:pPr>
            <a:r>
              <a:rPr lang="ja-JP" altLang="en-US" sz="2000" dirty="0" smtClean="0"/>
              <a:t>欠陥コードかつクローン</a:t>
            </a:r>
            <a:endParaRPr lang="en-US" altLang="ja-JP" sz="2000" dirty="0" smtClean="0"/>
          </a:p>
        </p:txBody>
      </p:sp>
      <p:sp>
        <p:nvSpPr>
          <p:cNvPr id="187" name="Freeform 13"/>
          <p:cNvSpPr>
            <a:spLocks/>
          </p:cNvSpPr>
          <p:nvPr/>
        </p:nvSpPr>
        <p:spPr bwMode="auto">
          <a:xfrm>
            <a:off x="1803299" y="2179467"/>
            <a:ext cx="1116194"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77" name="テキスト ボックス 176"/>
          <p:cNvSpPr txBox="1"/>
          <p:nvPr/>
        </p:nvSpPr>
        <p:spPr>
          <a:xfrm>
            <a:off x="5832975" y="3028890"/>
            <a:ext cx="3024336" cy="400110"/>
          </a:xfrm>
          <a:prstGeom prst="rect">
            <a:avLst/>
          </a:prstGeom>
          <a:noFill/>
        </p:spPr>
        <p:txBody>
          <a:bodyPr wrap="square" rtlCol="0">
            <a:spAutoFit/>
          </a:bodyPr>
          <a:lstStyle/>
          <a:p>
            <a:pPr>
              <a:buNone/>
            </a:pPr>
            <a:r>
              <a:rPr lang="ja-JP" altLang="en-US" sz="2000" dirty="0" smtClean="0"/>
              <a:t>欠陥コードかつ非クローン</a:t>
            </a:r>
            <a:endParaRPr lang="en-US" altLang="ja-JP" sz="2000" dirty="0" smtClean="0"/>
          </a:p>
        </p:txBody>
      </p:sp>
      <p:sp>
        <p:nvSpPr>
          <p:cNvPr id="178" name="テキスト ボックス 177"/>
          <p:cNvSpPr txBox="1"/>
          <p:nvPr/>
        </p:nvSpPr>
        <p:spPr>
          <a:xfrm>
            <a:off x="5832975" y="4613066"/>
            <a:ext cx="3275856" cy="400110"/>
          </a:xfrm>
          <a:prstGeom prst="rect">
            <a:avLst/>
          </a:prstGeom>
          <a:noFill/>
        </p:spPr>
        <p:txBody>
          <a:bodyPr wrap="square" rtlCol="0">
            <a:spAutoFit/>
          </a:bodyPr>
          <a:lstStyle/>
          <a:p>
            <a:pPr>
              <a:buNone/>
            </a:pPr>
            <a:r>
              <a:rPr lang="ja-JP" altLang="en-US" sz="2000" dirty="0" smtClean="0"/>
              <a:t>非クローンかつ非欠陥コード</a:t>
            </a:r>
            <a:endParaRPr lang="en-US" altLang="ja-JP" sz="2000" dirty="0" smtClean="0"/>
          </a:p>
        </p:txBody>
      </p:sp>
      <p:sp>
        <p:nvSpPr>
          <p:cNvPr id="181" name="テキスト ボックス 180"/>
          <p:cNvSpPr txBox="1"/>
          <p:nvPr/>
        </p:nvSpPr>
        <p:spPr>
          <a:xfrm>
            <a:off x="5832975" y="4037002"/>
            <a:ext cx="3024336" cy="400110"/>
          </a:xfrm>
          <a:prstGeom prst="rect">
            <a:avLst/>
          </a:prstGeom>
          <a:noFill/>
        </p:spPr>
        <p:txBody>
          <a:bodyPr wrap="square" rtlCol="0">
            <a:spAutoFit/>
          </a:bodyPr>
          <a:lstStyle/>
          <a:p>
            <a:pPr>
              <a:buNone/>
            </a:pPr>
            <a:r>
              <a:rPr lang="ja-JP" altLang="en-US" sz="2000" dirty="0" smtClean="0"/>
              <a:t>非欠陥コードかつクローン</a:t>
            </a:r>
            <a:endParaRPr lang="en-US" altLang="ja-JP" sz="2000" dirty="0" smtClean="0"/>
          </a:p>
        </p:txBody>
      </p:sp>
      <p:cxnSp>
        <p:nvCxnSpPr>
          <p:cNvPr id="184" name="直線矢印コネクタ 183"/>
          <p:cNvCxnSpPr/>
          <p:nvPr/>
        </p:nvCxnSpPr>
        <p:spPr>
          <a:xfrm>
            <a:off x="3635896" y="5887560"/>
            <a:ext cx="532859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5" name="テキスト ボックス 184"/>
          <p:cNvSpPr txBox="1"/>
          <p:nvPr/>
        </p:nvSpPr>
        <p:spPr>
          <a:xfrm>
            <a:off x="3491880" y="6065649"/>
            <a:ext cx="864096" cy="461665"/>
          </a:xfrm>
          <a:prstGeom prst="rect">
            <a:avLst/>
          </a:prstGeom>
          <a:noFill/>
        </p:spPr>
        <p:txBody>
          <a:bodyPr wrap="square" rtlCol="0">
            <a:spAutoFit/>
          </a:bodyPr>
          <a:lstStyle/>
          <a:p>
            <a:pPr>
              <a:buNone/>
            </a:pPr>
            <a:r>
              <a:rPr lang="ja-JP" altLang="en-US" sz="2400" dirty="0" smtClean="0"/>
              <a:t>短い</a:t>
            </a:r>
            <a:endParaRPr lang="en-US" altLang="ja-JP" sz="2400" dirty="0" smtClean="0"/>
          </a:p>
        </p:txBody>
      </p:sp>
      <p:sp>
        <p:nvSpPr>
          <p:cNvPr id="204" name="テキスト ボックス 203"/>
          <p:cNvSpPr txBox="1"/>
          <p:nvPr/>
        </p:nvSpPr>
        <p:spPr>
          <a:xfrm>
            <a:off x="8388424" y="6065649"/>
            <a:ext cx="864096" cy="461665"/>
          </a:xfrm>
          <a:prstGeom prst="rect">
            <a:avLst/>
          </a:prstGeom>
          <a:noFill/>
        </p:spPr>
        <p:txBody>
          <a:bodyPr wrap="square" rtlCol="0">
            <a:spAutoFit/>
          </a:bodyPr>
          <a:lstStyle/>
          <a:p>
            <a:pPr>
              <a:buNone/>
            </a:pPr>
            <a:r>
              <a:rPr lang="ja-JP" altLang="en-US" sz="2400" dirty="0" smtClean="0"/>
              <a:t>長い</a:t>
            </a:r>
            <a:endParaRPr lang="en-US" altLang="ja-JP" sz="2400" dirty="0" smtClean="0"/>
          </a:p>
        </p:txBody>
      </p:sp>
      <p:sp>
        <p:nvSpPr>
          <p:cNvPr id="205" name="円/楕円 204"/>
          <p:cNvSpPr/>
          <p:nvPr/>
        </p:nvSpPr>
        <p:spPr>
          <a:xfrm>
            <a:off x="3682504"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 name="円/楕円 205"/>
          <p:cNvSpPr/>
          <p:nvPr/>
        </p:nvSpPr>
        <p:spPr>
          <a:xfrm>
            <a:off x="377991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7" name="円/楕円 206"/>
          <p:cNvSpPr/>
          <p:nvPr/>
        </p:nvSpPr>
        <p:spPr>
          <a:xfrm>
            <a:off x="387312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8" name="円/楕円 207"/>
          <p:cNvSpPr/>
          <p:nvPr/>
        </p:nvSpPr>
        <p:spPr>
          <a:xfrm>
            <a:off x="3995936"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9" name="円/楕円 208"/>
          <p:cNvSpPr/>
          <p:nvPr/>
        </p:nvSpPr>
        <p:spPr>
          <a:xfrm>
            <a:off x="428396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円/楕円 209"/>
          <p:cNvSpPr/>
          <p:nvPr/>
        </p:nvSpPr>
        <p:spPr>
          <a:xfrm>
            <a:off x="522007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1" name="円/楕円 210"/>
          <p:cNvSpPr/>
          <p:nvPr/>
        </p:nvSpPr>
        <p:spPr>
          <a:xfrm>
            <a:off x="558011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2" name="円/楕円 211"/>
          <p:cNvSpPr/>
          <p:nvPr/>
        </p:nvSpPr>
        <p:spPr>
          <a:xfrm>
            <a:off x="8028384"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3" name="直線コネクタ 212"/>
          <p:cNvCxnSpPr/>
          <p:nvPr/>
        </p:nvCxnSpPr>
        <p:spPr>
          <a:xfrm rot="5400000">
            <a:off x="5914752" y="57352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4" name="直線コネクタ 213"/>
          <p:cNvCxnSpPr/>
          <p:nvPr/>
        </p:nvCxnSpPr>
        <p:spPr>
          <a:xfrm rot="5400000">
            <a:off x="7236296" y="57479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5" name="直線コネクタ 214"/>
          <p:cNvCxnSpPr/>
          <p:nvPr/>
        </p:nvCxnSpPr>
        <p:spPr>
          <a:xfrm rot="5400000">
            <a:off x="4644008" y="57352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16" name="円/楕円 215"/>
          <p:cNvSpPr/>
          <p:nvPr/>
        </p:nvSpPr>
        <p:spPr>
          <a:xfrm>
            <a:off x="716428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7" name="円/楕円 216"/>
          <p:cNvSpPr/>
          <p:nvPr/>
        </p:nvSpPr>
        <p:spPr>
          <a:xfrm>
            <a:off x="644420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8" name="円/楕円 217"/>
          <p:cNvSpPr/>
          <p:nvPr/>
        </p:nvSpPr>
        <p:spPr>
          <a:xfrm>
            <a:off x="596555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9" name="円/楕円 218"/>
          <p:cNvSpPr/>
          <p:nvPr/>
        </p:nvSpPr>
        <p:spPr>
          <a:xfrm>
            <a:off x="4719836"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3" name="角丸四角形 222"/>
          <p:cNvSpPr/>
          <p:nvPr/>
        </p:nvSpPr>
        <p:spPr>
          <a:xfrm>
            <a:off x="5364088" y="6229648"/>
            <a:ext cx="1728192" cy="4416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生存期間</a:t>
            </a:r>
            <a:endParaRPr kumimoji="1" lang="ja-JP" altLang="en-US" sz="2800" dirty="0">
              <a:solidFill>
                <a:schemeClr val="tx1"/>
              </a:solidFill>
            </a:endParaRPr>
          </a:p>
        </p:txBody>
      </p:sp>
      <p:grpSp>
        <p:nvGrpSpPr>
          <p:cNvPr id="224" name="グループ化 223"/>
          <p:cNvGrpSpPr/>
          <p:nvPr/>
        </p:nvGrpSpPr>
        <p:grpSpPr>
          <a:xfrm>
            <a:off x="3635896" y="5328294"/>
            <a:ext cx="1321544" cy="351532"/>
            <a:chOff x="3682504" y="6059104"/>
            <a:chExt cx="1321544" cy="351532"/>
          </a:xfrm>
        </p:grpSpPr>
        <p:cxnSp>
          <p:nvCxnSpPr>
            <p:cNvPr id="225" name="直線矢印コネクタ 224"/>
            <p:cNvCxnSpPr/>
            <p:nvPr/>
          </p:nvCxnSpPr>
          <p:spPr>
            <a:xfrm flipV="1">
              <a:off x="3682504" y="6238900"/>
              <a:ext cx="1321544" cy="11112"/>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6" name="正方形/長方形 225"/>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D1</a:t>
              </a:r>
              <a:endParaRPr kumimoji="1" lang="ja-JP" altLang="en-US" sz="2800" dirty="0">
                <a:solidFill>
                  <a:schemeClr val="tx1"/>
                </a:solidFill>
              </a:endParaRPr>
            </a:p>
          </p:txBody>
        </p:sp>
      </p:grpSp>
      <p:grpSp>
        <p:nvGrpSpPr>
          <p:cNvPr id="227" name="グループ化 226"/>
          <p:cNvGrpSpPr/>
          <p:nvPr/>
        </p:nvGrpSpPr>
        <p:grpSpPr>
          <a:xfrm>
            <a:off x="5029164" y="5328294"/>
            <a:ext cx="1224136" cy="351532"/>
            <a:chOff x="3733020" y="6059104"/>
            <a:chExt cx="1224136" cy="351532"/>
          </a:xfrm>
        </p:grpSpPr>
        <p:cxnSp>
          <p:nvCxnSpPr>
            <p:cNvPr id="228" name="直線矢印コネクタ 227"/>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9" name="正方形/長方形 228"/>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D2</a:t>
              </a:r>
              <a:endParaRPr kumimoji="1" lang="ja-JP" altLang="en-US" sz="2800" dirty="0">
                <a:solidFill>
                  <a:schemeClr val="tx1"/>
                </a:solidFill>
              </a:endParaRPr>
            </a:p>
          </p:txBody>
        </p:sp>
      </p:grpSp>
      <p:grpSp>
        <p:nvGrpSpPr>
          <p:cNvPr id="230" name="グループ化 229"/>
          <p:cNvGrpSpPr/>
          <p:nvPr/>
        </p:nvGrpSpPr>
        <p:grpSpPr>
          <a:xfrm>
            <a:off x="6335361" y="5326624"/>
            <a:ext cx="1224136" cy="351532"/>
            <a:chOff x="3733020" y="6059104"/>
            <a:chExt cx="1224136" cy="351532"/>
          </a:xfrm>
        </p:grpSpPr>
        <p:cxnSp>
          <p:nvCxnSpPr>
            <p:cNvPr id="231" name="直線矢印コネクタ 230"/>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32" name="正方形/長方形 231"/>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D3</a:t>
              </a:r>
              <a:endParaRPr kumimoji="1" lang="ja-JP" altLang="en-US" sz="2800" dirty="0">
                <a:solidFill>
                  <a:schemeClr val="tx1"/>
                </a:solidFill>
              </a:endParaRPr>
            </a:p>
          </p:txBody>
        </p:sp>
      </p:grpSp>
      <p:grpSp>
        <p:nvGrpSpPr>
          <p:cNvPr id="233" name="グループ化 232"/>
          <p:cNvGrpSpPr/>
          <p:nvPr/>
        </p:nvGrpSpPr>
        <p:grpSpPr>
          <a:xfrm>
            <a:off x="7656621" y="5326624"/>
            <a:ext cx="1224136" cy="351532"/>
            <a:chOff x="3733020" y="6059104"/>
            <a:chExt cx="1224136" cy="351532"/>
          </a:xfrm>
        </p:grpSpPr>
        <p:cxnSp>
          <p:nvCxnSpPr>
            <p:cNvPr id="234" name="直線矢印コネクタ 233"/>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35" name="正方形/長方形 234"/>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D4</a:t>
              </a:r>
              <a:endParaRPr kumimoji="1" lang="ja-JP" altLang="en-US" sz="2800" dirty="0">
                <a:solidFill>
                  <a:schemeClr val="tx1"/>
                </a:solidFill>
              </a:endParaRPr>
            </a:p>
          </p:txBody>
        </p:sp>
      </p:grpSp>
      <p:cxnSp>
        <p:nvCxnSpPr>
          <p:cNvPr id="124" name="直線コネクタ 123"/>
          <p:cNvCxnSpPr/>
          <p:nvPr/>
        </p:nvCxnSpPr>
        <p:spPr>
          <a:xfrm flipV="1">
            <a:off x="3422253" y="2689870"/>
            <a:ext cx="549661"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flipV="1">
            <a:off x="3371092" y="2186100"/>
            <a:ext cx="559186"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8" name="テキスト ボックス 87"/>
          <p:cNvSpPr txBox="1"/>
          <p:nvPr/>
        </p:nvSpPr>
        <p:spPr>
          <a:xfrm>
            <a:off x="3972694" y="2221944"/>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grpSp>
        <p:nvGrpSpPr>
          <p:cNvPr id="94" name="グループ化 93"/>
          <p:cNvGrpSpPr/>
          <p:nvPr/>
        </p:nvGrpSpPr>
        <p:grpSpPr>
          <a:xfrm>
            <a:off x="3957836" y="3016002"/>
            <a:ext cx="1872208" cy="400110"/>
            <a:chOff x="3957836" y="3016002"/>
            <a:chExt cx="1872208" cy="400110"/>
          </a:xfrm>
        </p:grpSpPr>
        <p:sp>
          <p:nvSpPr>
            <p:cNvPr id="89" name="テキスト ボックス 88"/>
            <p:cNvSpPr txBox="1"/>
            <p:nvPr/>
          </p:nvSpPr>
          <p:spPr>
            <a:xfrm>
              <a:off x="3957836" y="3016002"/>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cxnSp>
          <p:nvCxnSpPr>
            <p:cNvPr id="93" name="直線コネクタ 92"/>
            <p:cNvCxnSpPr/>
            <p:nvPr/>
          </p:nvCxnSpPr>
          <p:spPr>
            <a:xfrm>
              <a:off x="5028431" y="3054102"/>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4" name="グループ化 103"/>
          <p:cNvGrpSpPr/>
          <p:nvPr/>
        </p:nvGrpSpPr>
        <p:grpSpPr>
          <a:xfrm>
            <a:off x="3923928" y="4037002"/>
            <a:ext cx="1872208" cy="400110"/>
            <a:chOff x="3923928" y="4037002"/>
            <a:chExt cx="1872208" cy="400110"/>
          </a:xfrm>
        </p:grpSpPr>
        <p:sp>
          <p:nvSpPr>
            <p:cNvPr id="90" name="テキスト ボックス 89"/>
            <p:cNvSpPr txBox="1"/>
            <p:nvPr/>
          </p:nvSpPr>
          <p:spPr>
            <a:xfrm>
              <a:off x="3923928" y="4037002"/>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cxnSp>
          <p:nvCxnSpPr>
            <p:cNvPr id="95" name="直線コネクタ 94"/>
            <p:cNvCxnSpPr/>
            <p:nvPr/>
          </p:nvCxnSpPr>
          <p:spPr>
            <a:xfrm>
              <a:off x="4014986" y="4096122"/>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グループ化 104"/>
          <p:cNvGrpSpPr/>
          <p:nvPr/>
        </p:nvGrpSpPr>
        <p:grpSpPr>
          <a:xfrm>
            <a:off x="3925069" y="4600178"/>
            <a:ext cx="1872208" cy="400110"/>
            <a:chOff x="3925069" y="4600178"/>
            <a:chExt cx="1872208" cy="400110"/>
          </a:xfrm>
        </p:grpSpPr>
        <p:sp>
          <p:nvSpPr>
            <p:cNvPr id="91" name="テキスト ボックス 90"/>
            <p:cNvSpPr txBox="1"/>
            <p:nvPr/>
          </p:nvSpPr>
          <p:spPr>
            <a:xfrm>
              <a:off x="3925069" y="4600178"/>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cxnSp>
          <p:nvCxnSpPr>
            <p:cNvPr id="96" name="直線コネクタ 95"/>
            <p:cNvCxnSpPr/>
            <p:nvPr/>
          </p:nvCxnSpPr>
          <p:spPr>
            <a:xfrm>
              <a:off x="4029844" y="465313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4994523" y="465313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0" name="正方形/長方形 109"/>
          <p:cNvSpPr/>
          <p:nvPr/>
        </p:nvSpPr>
        <p:spPr bwMode="auto">
          <a:xfrm>
            <a:off x="8588" y="5920323"/>
            <a:ext cx="3195260" cy="707886"/>
          </a:xfrm>
          <a:prstGeom prst="rect">
            <a:avLst/>
          </a:prstGeom>
          <a:solidFill>
            <a:srgbClr val="FDEAC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fontAlgn="base">
              <a:spcBef>
                <a:spcPct val="0"/>
              </a:spcBef>
              <a:spcAft>
                <a:spcPct val="0"/>
              </a:spcAft>
            </a:pPr>
            <a:r>
              <a:rPr lang="en-US" altLang="ja-JP" sz="2000" dirty="0" smtClean="0"/>
              <a:t>Buggy…</a:t>
            </a:r>
            <a:r>
              <a:rPr lang="ja-JP" altLang="en-US" sz="2000" dirty="0" smtClean="0"/>
              <a:t>コードが欠陥コード</a:t>
            </a:r>
            <a:r>
              <a:rPr lang="en-US" altLang="ja-JP" sz="2000" dirty="0" smtClean="0"/>
              <a:t>Clone …</a:t>
            </a:r>
            <a:r>
              <a:rPr lang="ja-JP" altLang="en-US" sz="2000" dirty="0" smtClean="0"/>
              <a:t>コードがクローン</a:t>
            </a:r>
            <a:endPar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endParaRPr>
          </a:p>
        </p:txBody>
      </p:sp>
      <p:sp>
        <p:nvSpPr>
          <p:cNvPr id="111" name="円/楕円 110"/>
          <p:cNvSpPr/>
          <p:nvPr/>
        </p:nvSpPr>
        <p:spPr>
          <a:xfrm>
            <a:off x="8637984" y="5778976"/>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6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6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7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8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7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2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9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04"/>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animBg="1"/>
      <p:bldP spid="163" grpId="0" animBg="1"/>
      <p:bldP spid="161" grpId="0" animBg="1"/>
      <p:bldP spid="158" grpId="0" animBg="1"/>
      <p:bldP spid="97" grpId="0" animBg="1"/>
      <p:bldP spid="98" grpId="0" animBg="1"/>
      <p:bldP spid="100" grpId="0" animBg="1"/>
      <p:bldP spid="101" grpId="0" animBg="1"/>
      <p:bldP spid="126" grpId="0" animBg="1"/>
      <p:bldP spid="133" grpId="0" animBg="1"/>
      <p:bldP spid="137" grpId="0"/>
      <p:bldP spid="99" grpId="0" animBg="1"/>
      <p:bldP spid="165" grpId="0"/>
      <p:bldP spid="177" grpId="0"/>
      <p:bldP spid="178" grpId="0"/>
      <p:bldP spid="181" grpId="0"/>
      <p:bldP spid="88" grpId="0"/>
      <p:bldP spid="1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角丸四角形 163"/>
          <p:cNvSpPr/>
          <p:nvPr/>
        </p:nvSpPr>
        <p:spPr>
          <a:xfrm>
            <a:off x="1763688" y="4581128"/>
            <a:ext cx="4032448" cy="432048"/>
          </a:xfrm>
          <a:prstGeom prst="roundRect">
            <a:avLst/>
          </a:prstGeom>
          <a:solidFill>
            <a:srgbClr val="FBC5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400" dirty="0" smtClean="0">
              <a:solidFill>
                <a:schemeClr val="tx1"/>
              </a:solidFill>
            </a:endParaRPr>
          </a:p>
        </p:txBody>
      </p:sp>
      <p:sp>
        <p:nvSpPr>
          <p:cNvPr id="163" name="角丸四角形 162"/>
          <p:cNvSpPr/>
          <p:nvPr/>
        </p:nvSpPr>
        <p:spPr>
          <a:xfrm>
            <a:off x="1763688" y="3955916"/>
            <a:ext cx="4032447" cy="576064"/>
          </a:xfrm>
          <a:prstGeom prst="roundRect">
            <a:avLst/>
          </a:prstGeom>
          <a:solidFill>
            <a:srgbClr val="CEEA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161" name="角丸四角形 160"/>
          <p:cNvSpPr/>
          <p:nvPr/>
        </p:nvSpPr>
        <p:spPr>
          <a:xfrm>
            <a:off x="1763689" y="2780928"/>
            <a:ext cx="4032447" cy="936104"/>
          </a:xfrm>
          <a:prstGeom prst="roundRect">
            <a:avLst/>
          </a:prstGeom>
          <a:solidFill>
            <a:srgbClr val="F8FC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158" name="角丸四角形 157"/>
          <p:cNvSpPr/>
          <p:nvPr/>
        </p:nvSpPr>
        <p:spPr>
          <a:xfrm>
            <a:off x="1763688" y="2132856"/>
            <a:ext cx="4032447" cy="576064"/>
          </a:xfrm>
          <a:prstGeom prst="roundRect">
            <a:avLst/>
          </a:prstGeom>
          <a:solidFill>
            <a:srgbClr val="D9ED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chemeClr val="tx1"/>
              </a:solidFill>
            </a:endParaRPr>
          </a:p>
        </p:txBody>
      </p:sp>
      <p:sp>
        <p:nvSpPr>
          <p:cNvPr id="186" name="AutoShape 91"/>
          <p:cNvSpPr>
            <a:spLocks noChangeArrowheads="1"/>
          </p:cNvSpPr>
          <p:nvPr/>
        </p:nvSpPr>
        <p:spPr bwMode="auto">
          <a:xfrm rot="10800000" flipH="1">
            <a:off x="1691680" y="2035448"/>
            <a:ext cx="1386198" cy="3024337"/>
          </a:xfrm>
          <a:prstGeom prst="foldedCorner">
            <a:avLst>
              <a:gd name="adj" fmla="val 13227"/>
            </a:avLst>
          </a:prstGeom>
          <a:noFill/>
          <a:ln w="15875">
            <a:solidFill>
              <a:schemeClr val="tx1"/>
            </a:solidFill>
            <a:round/>
            <a:headEnd/>
            <a:tailEnd/>
          </a:ln>
          <a:effectLst>
            <a:outerShdw blurRad="50800" dist="38100" dir="2700000" algn="tl" rotWithShape="0">
              <a:prstClr val="black">
                <a:alpha val="40000"/>
              </a:prstClr>
            </a:outerShdw>
          </a:effectLst>
        </p:spPr>
        <p:txBody>
          <a:bodyPr wrap="none" anchor="ctr"/>
          <a:lstStyle/>
          <a:p>
            <a:endParaRPr lang="ja-JP" altLang="en-US"/>
          </a:p>
        </p:txBody>
      </p:sp>
      <p:sp>
        <p:nvSpPr>
          <p:cNvPr id="188" name="Freeform 13"/>
          <p:cNvSpPr>
            <a:spLocks/>
          </p:cNvSpPr>
          <p:nvPr/>
        </p:nvSpPr>
        <p:spPr bwMode="auto">
          <a:xfrm>
            <a:off x="1803299" y="2851291"/>
            <a:ext cx="1116194" cy="79373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89" name="Freeform 13"/>
          <p:cNvSpPr>
            <a:spLocks/>
          </p:cNvSpPr>
          <p:nvPr/>
        </p:nvSpPr>
        <p:spPr bwMode="auto">
          <a:xfrm>
            <a:off x="1803299" y="4632441"/>
            <a:ext cx="1116194" cy="35533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90" name="Freeform 13"/>
          <p:cNvSpPr>
            <a:spLocks/>
          </p:cNvSpPr>
          <p:nvPr/>
        </p:nvSpPr>
        <p:spPr bwMode="auto">
          <a:xfrm>
            <a:off x="1798377" y="3979666"/>
            <a:ext cx="1116194"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 name="タイトル 1"/>
          <p:cNvSpPr>
            <a:spLocks noGrp="1"/>
          </p:cNvSpPr>
          <p:nvPr>
            <p:ph type="title"/>
          </p:nvPr>
        </p:nvSpPr>
        <p:spPr/>
        <p:txBody>
          <a:bodyPr/>
          <a:lstStyle/>
          <a:p>
            <a:r>
              <a:rPr lang="ja-JP" altLang="en-US" dirty="0" smtClean="0"/>
              <a:t>分析手法：コードの種類に応じて分割</a:t>
            </a:r>
            <a:endParaRPr kumimoji="1" lang="ja-JP" altLang="en-US" dirty="0"/>
          </a:p>
        </p:txBody>
      </p:sp>
      <p:sp>
        <p:nvSpPr>
          <p:cNvPr id="4" name="スライド番号プレースホルダ 3"/>
          <p:cNvSpPr>
            <a:spLocks noGrp="1"/>
          </p:cNvSpPr>
          <p:nvPr>
            <p:ph type="sldNum" sz="quarter" idx="12"/>
          </p:nvPr>
        </p:nvSpPr>
        <p:spPr/>
        <p:txBody>
          <a:bodyPr/>
          <a:lstStyle/>
          <a:p>
            <a:fld id="{F577564E-C688-4BFF-AF2A-15D3AB08729B}" type="slidenum">
              <a:rPr kumimoji="1" lang="ja-JP" altLang="en-US" smtClean="0"/>
              <a:pPr/>
              <a:t>9</a:t>
            </a:fld>
            <a:endParaRPr kumimoji="1" lang="ja-JP" altLang="en-US"/>
          </a:p>
        </p:txBody>
      </p:sp>
      <p:sp>
        <p:nvSpPr>
          <p:cNvPr id="107" name="テキスト ボックス 106"/>
          <p:cNvSpPr txBox="1"/>
          <p:nvPr/>
        </p:nvSpPr>
        <p:spPr>
          <a:xfrm>
            <a:off x="323528" y="1322765"/>
            <a:ext cx="8280920" cy="523220"/>
          </a:xfrm>
          <a:prstGeom prst="rect">
            <a:avLst/>
          </a:prstGeom>
          <a:noFill/>
        </p:spPr>
        <p:txBody>
          <a:bodyPr wrap="square" rtlCol="0">
            <a:spAutoFit/>
          </a:bodyPr>
          <a:lstStyle/>
          <a:p>
            <a:pPr>
              <a:buNone/>
            </a:pPr>
            <a:r>
              <a:rPr lang="ja-JP" altLang="en-US" sz="2800" dirty="0" smtClean="0"/>
              <a:t>コードを</a:t>
            </a:r>
            <a:r>
              <a:rPr lang="en-US" altLang="ja-JP" sz="2800" dirty="0" smtClean="0"/>
              <a:t>4</a:t>
            </a:r>
            <a:r>
              <a:rPr lang="ja-JP" altLang="en-US" sz="2800" dirty="0" err="1" smtClean="0"/>
              <a:t>つの</a:t>
            </a:r>
            <a:r>
              <a:rPr lang="ja-JP" altLang="en-US" sz="2800" dirty="0" smtClean="0"/>
              <a:t>種類に分割</a:t>
            </a:r>
            <a:endParaRPr lang="en-US" altLang="ja-JP" sz="2800" dirty="0" smtClean="0"/>
          </a:p>
        </p:txBody>
      </p:sp>
      <p:sp>
        <p:nvSpPr>
          <p:cNvPr id="106" name="フローチャート : 磁気ディスク 105"/>
          <p:cNvSpPr/>
          <p:nvPr/>
        </p:nvSpPr>
        <p:spPr>
          <a:xfrm>
            <a:off x="218424" y="2467496"/>
            <a:ext cx="864096" cy="792088"/>
          </a:xfrm>
          <a:prstGeom prst="flowChartMagneticDisk">
            <a:avLst/>
          </a:prstGeom>
          <a:solidFill>
            <a:schemeClr val="bg1">
              <a:lumMod val="85000"/>
            </a:schemeClr>
          </a:solidFill>
          <a:ln>
            <a:solidFill>
              <a:schemeClr val="tx1">
                <a:lumMod val="85000"/>
                <a:lumOff val="1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12" name="直線矢印コネクタ 111"/>
          <p:cNvCxnSpPr/>
          <p:nvPr/>
        </p:nvCxnSpPr>
        <p:spPr>
          <a:xfrm>
            <a:off x="1169605" y="2971552"/>
            <a:ext cx="436115" cy="1588"/>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0" name="コンテンツ プレースホルダ 2"/>
          <p:cNvSpPr txBox="1">
            <a:spLocks/>
          </p:cNvSpPr>
          <p:nvPr/>
        </p:nvSpPr>
        <p:spPr bwMode="auto">
          <a:xfrm>
            <a:off x="-116216" y="3234184"/>
            <a:ext cx="1541196" cy="7792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indent="-457200" algn="ctr" defTabSz="914400" rtl="0" eaLnBrk="1" fontAlgn="base" latinLnBrk="0" hangingPunct="1">
              <a:lnSpc>
                <a:spcPct val="100000"/>
              </a:lnSpc>
              <a:spcBef>
                <a:spcPct val="20000"/>
              </a:spcBef>
              <a:spcAft>
                <a:spcPct val="0"/>
              </a:spcAft>
              <a:buClrTx/>
              <a:buSzTx/>
              <a:buFontTx/>
              <a:buNone/>
              <a:tabLst/>
              <a:defRPr/>
            </a:pPr>
            <a:r>
              <a:rPr lang="ja-JP" altLang="en-US" sz="2400" kern="0" dirty="0" smtClean="0"/>
              <a:t>版</a:t>
            </a:r>
            <a:r>
              <a:rPr lang="ja-JP" altLang="en-US" sz="2400" kern="0" noProof="0" dirty="0" smtClean="0"/>
              <a:t>管理　システム</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09" name="テキスト ボックス 108"/>
          <p:cNvSpPr txBox="1"/>
          <p:nvPr/>
        </p:nvSpPr>
        <p:spPr>
          <a:xfrm>
            <a:off x="1331640" y="5145744"/>
            <a:ext cx="2520280" cy="461665"/>
          </a:xfrm>
          <a:prstGeom prst="rect">
            <a:avLst/>
          </a:prstGeom>
          <a:noFill/>
        </p:spPr>
        <p:txBody>
          <a:bodyPr wrap="square" rtlCol="0">
            <a:spAutoFit/>
          </a:bodyPr>
          <a:lstStyle/>
          <a:p>
            <a:pPr>
              <a:buNone/>
            </a:pPr>
            <a:r>
              <a:rPr lang="ja-JP" altLang="en-US" sz="2400" dirty="0" smtClean="0"/>
              <a:t>スナップショット</a:t>
            </a:r>
            <a:endParaRPr lang="en-US" altLang="ja-JP" sz="2400" dirty="0" smtClean="0"/>
          </a:p>
        </p:txBody>
      </p:sp>
      <p:sp>
        <p:nvSpPr>
          <p:cNvPr id="191" name="左大かっこ 190"/>
          <p:cNvSpPr/>
          <p:nvPr/>
        </p:nvSpPr>
        <p:spPr>
          <a:xfrm flipH="1">
            <a:off x="3293254" y="2208039"/>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2" name="左大かっこ 191"/>
          <p:cNvSpPr/>
          <p:nvPr/>
        </p:nvSpPr>
        <p:spPr>
          <a:xfrm flipH="1">
            <a:off x="3293254" y="2379459"/>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3" name="左大かっこ 192"/>
          <p:cNvSpPr/>
          <p:nvPr/>
        </p:nvSpPr>
        <p:spPr>
          <a:xfrm flipH="1">
            <a:off x="3293254" y="2538343"/>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4" name="左大かっこ 193"/>
          <p:cNvSpPr/>
          <p:nvPr/>
        </p:nvSpPr>
        <p:spPr>
          <a:xfrm flipH="1">
            <a:off x="3293254" y="2833524"/>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5" name="左大かっこ 194"/>
          <p:cNvSpPr/>
          <p:nvPr/>
        </p:nvSpPr>
        <p:spPr>
          <a:xfrm flipH="1">
            <a:off x="3293254" y="2997324"/>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6" name="左大かっこ 195"/>
          <p:cNvSpPr/>
          <p:nvPr/>
        </p:nvSpPr>
        <p:spPr>
          <a:xfrm flipH="1">
            <a:off x="3293254" y="3163828"/>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7" name="左大かっこ 196"/>
          <p:cNvSpPr/>
          <p:nvPr/>
        </p:nvSpPr>
        <p:spPr>
          <a:xfrm flipH="1">
            <a:off x="3284364" y="399581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8" name="左大かっこ 197"/>
          <p:cNvSpPr/>
          <p:nvPr/>
        </p:nvSpPr>
        <p:spPr>
          <a:xfrm flipH="1">
            <a:off x="3284364" y="416723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9" name="左大かっこ 198"/>
          <p:cNvSpPr/>
          <p:nvPr/>
        </p:nvSpPr>
        <p:spPr>
          <a:xfrm flipH="1">
            <a:off x="3284364" y="432611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0" name="左大かっこ 199"/>
          <p:cNvSpPr/>
          <p:nvPr/>
        </p:nvSpPr>
        <p:spPr>
          <a:xfrm flipH="1">
            <a:off x="3275856" y="4653136"/>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1" name="左大かっこ 200"/>
          <p:cNvSpPr/>
          <p:nvPr/>
        </p:nvSpPr>
        <p:spPr>
          <a:xfrm flipH="1">
            <a:off x="3275856" y="4823812"/>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2" name="左大かっこ 201"/>
          <p:cNvSpPr/>
          <p:nvPr/>
        </p:nvSpPr>
        <p:spPr>
          <a:xfrm flipH="1">
            <a:off x="3293254" y="3326884"/>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3" name="左大かっこ 202"/>
          <p:cNvSpPr/>
          <p:nvPr/>
        </p:nvSpPr>
        <p:spPr>
          <a:xfrm flipH="1">
            <a:off x="3291082" y="3493289"/>
            <a:ext cx="144016" cy="144016"/>
          </a:xfrm>
          <a:prstGeom prst="leftBracket">
            <a:avLst/>
          </a:prstGeom>
          <a:solidFill>
            <a:srgbClr val="FFCCCC"/>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7" name="正方形/長方形 96"/>
          <p:cNvSpPr/>
          <p:nvPr/>
        </p:nvSpPr>
        <p:spPr>
          <a:xfrm>
            <a:off x="3818356" y="2190282"/>
            <a:ext cx="144016" cy="504056"/>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角丸四角形吹き出し 97"/>
          <p:cNvSpPr/>
          <p:nvPr/>
        </p:nvSpPr>
        <p:spPr>
          <a:xfrm>
            <a:off x="3563888" y="1772816"/>
            <a:ext cx="1728192" cy="288031"/>
          </a:xfrm>
          <a:prstGeom prst="wedgeRoundRectCallout">
            <a:avLst>
              <a:gd name="adj1" fmla="val -36884"/>
              <a:gd name="adj2" fmla="val 85968"/>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欠陥コード</a:t>
            </a:r>
            <a:r>
              <a:rPr kumimoji="1" lang="ja-JP" altLang="en-US" sz="1600" dirty="0" smtClean="0">
                <a:solidFill>
                  <a:schemeClr val="tx1"/>
                </a:solidFill>
              </a:rPr>
              <a:t>抽出</a:t>
            </a:r>
            <a:endParaRPr kumimoji="1" lang="ja-JP" altLang="en-US" sz="1600" dirty="0">
              <a:solidFill>
                <a:schemeClr val="tx1"/>
              </a:solidFill>
            </a:endParaRPr>
          </a:p>
        </p:txBody>
      </p:sp>
      <p:sp>
        <p:nvSpPr>
          <p:cNvPr id="100" name="正方形/長方形 99"/>
          <p:cNvSpPr/>
          <p:nvPr/>
        </p:nvSpPr>
        <p:spPr>
          <a:xfrm>
            <a:off x="3544838" y="2187008"/>
            <a:ext cx="144016" cy="504056"/>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正方形/長方形 100"/>
          <p:cNvSpPr/>
          <p:nvPr/>
        </p:nvSpPr>
        <p:spPr>
          <a:xfrm>
            <a:off x="3577840" y="3980916"/>
            <a:ext cx="144016" cy="504056"/>
          </a:xfrm>
          <a:prstGeom prst="rect">
            <a:avLst/>
          </a:prstGeom>
          <a:solidFill>
            <a:srgbClr val="FF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 name="直線コネクタ 101"/>
          <p:cNvCxnSpPr/>
          <p:nvPr/>
        </p:nvCxnSpPr>
        <p:spPr>
          <a:xfrm>
            <a:off x="3072532" y="3979555"/>
            <a:ext cx="640719"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3093740" y="4487803"/>
            <a:ext cx="623574"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a:endCxn id="100" idx="0"/>
          </p:cNvCxnSpPr>
          <p:nvPr/>
        </p:nvCxnSpPr>
        <p:spPr>
          <a:xfrm flipV="1">
            <a:off x="3057660" y="2187008"/>
            <a:ext cx="559186"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flipV="1">
            <a:off x="3079090" y="2695826"/>
            <a:ext cx="549661"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3074690" y="2811428"/>
            <a:ext cx="90017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a:xfrm>
            <a:off x="3058815" y="3648090"/>
            <a:ext cx="90017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26" name="正方形/長方形 125"/>
          <p:cNvSpPr/>
          <p:nvPr/>
        </p:nvSpPr>
        <p:spPr>
          <a:xfrm>
            <a:off x="3821187" y="2810762"/>
            <a:ext cx="144016" cy="837328"/>
          </a:xfrm>
          <a:prstGeom prst="rect">
            <a:avLst/>
          </a:prstGeom>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フローチャート : 磁気ディスク 132"/>
          <p:cNvSpPr/>
          <p:nvPr/>
        </p:nvSpPr>
        <p:spPr>
          <a:xfrm>
            <a:off x="226120" y="4067566"/>
            <a:ext cx="864096" cy="792088"/>
          </a:xfrm>
          <a:prstGeom prst="flowChartMagneticDisk">
            <a:avLst/>
          </a:prstGeom>
          <a:solidFill>
            <a:schemeClr val="bg1">
              <a:lumMod val="85000"/>
            </a:schemeClr>
          </a:solidFill>
          <a:ln>
            <a:solidFill>
              <a:schemeClr val="tx1">
                <a:lumMod val="85000"/>
                <a:lumOff val="1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cxnSp>
        <p:nvCxnSpPr>
          <p:cNvPr id="134" name="直線矢印コネクタ 133"/>
          <p:cNvCxnSpPr/>
          <p:nvPr/>
        </p:nvCxnSpPr>
        <p:spPr>
          <a:xfrm rot="5400000" flipH="1" flipV="1">
            <a:off x="1008728" y="4032687"/>
            <a:ext cx="707508" cy="370363"/>
          </a:xfrm>
          <a:prstGeom prst="straightConnector1">
            <a:avLst/>
          </a:prstGeom>
          <a:ln w="34925">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7" name="コンテンツ プレースホルダ 2"/>
          <p:cNvSpPr txBox="1">
            <a:spLocks/>
          </p:cNvSpPr>
          <p:nvPr/>
        </p:nvSpPr>
        <p:spPr bwMode="auto">
          <a:xfrm>
            <a:off x="-83120" y="4813046"/>
            <a:ext cx="1541196" cy="7792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indent="-457200" algn="ctr" defTabSz="914400" rtl="0" eaLnBrk="1" fontAlgn="base" latinLnBrk="0" hangingPunct="1">
              <a:lnSpc>
                <a:spcPct val="100000"/>
              </a:lnSpc>
              <a:spcBef>
                <a:spcPct val="20000"/>
              </a:spcBef>
              <a:spcAft>
                <a:spcPct val="0"/>
              </a:spcAft>
              <a:buClrTx/>
              <a:buSzTx/>
              <a:buFontTx/>
              <a:buNone/>
              <a:tabLst/>
              <a:defRPr/>
            </a:pPr>
            <a:r>
              <a:rPr lang="ja-JP" altLang="en-US" sz="2400" kern="0" noProof="0" dirty="0" smtClean="0"/>
              <a:t>欠陥管理　システム</a:t>
            </a:r>
            <a:endParaRPr kumimoji="1" lang="en-US" altLang="ja-JP" sz="24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99" name="角丸四角形吹き出し 98"/>
          <p:cNvSpPr/>
          <p:nvPr/>
        </p:nvSpPr>
        <p:spPr>
          <a:xfrm>
            <a:off x="1835696" y="1772816"/>
            <a:ext cx="1398632" cy="288031"/>
          </a:xfrm>
          <a:prstGeom prst="wedgeRoundRectCallout">
            <a:avLst>
              <a:gd name="adj1" fmla="val 65123"/>
              <a:gd name="adj2" fmla="val 93150"/>
              <a:gd name="adj3" fmla="val 16667"/>
            </a:avLst>
          </a:prstGeom>
          <a:solidFill>
            <a:srgbClr val="FCE5C2"/>
          </a:solidFill>
          <a:ln w="15875">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クローン抽出</a:t>
            </a:r>
            <a:endParaRPr kumimoji="1" lang="ja-JP" altLang="en-US" sz="1600" dirty="0">
              <a:solidFill>
                <a:schemeClr val="tx1"/>
              </a:solidFill>
            </a:endParaRPr>
          </a:p>
        </p:txBody>
      </p:sp>
      <p:sp>
        <p:nvSpPr>
          <p:cNvPr id="187" name="Freeform 13"/>
          <p:cNvSpPr>
            <a:spLocks/>
          </p:cNvSpPr>
          <p:nvPr/>
        </p:nvSpPr>
        <p:spPr bwMode="auto">
          <a:xfrm>
            <a:off x="1803299" y="2179467"/>
            <a:ext cx="1116194"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20000"/>
              <a:lumOff val="80000"/>
            </a:schemeClr>
          </a:solidFill>
          <a:ln w="7938"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124" name="直線コネクタ 123"/>
          <p:cNvCxnSpPr/>
          <p:nvPr/>
        </p:nvCxnSpPr>
        <p:spPr>
          <a:xfrm flipV="1">
            <a:off x="3422253" y="2689870"/>
            <a:ext cx="549661"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flipV="1">
            <a:off x="3371092" y="2186100"/>
            <a:ext cx="559186" cy="606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8" name="テキスト ボックス 87"/>
          <p:cNvSpPr txBox="1"/>
          <p:nvPr/>
        </p:nvSpPr>
        <p:spPr>
          <a:xfrm>
            <a:off x="3972694" y="2221944"/>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grpSp>
        <p:nvGrpSpPr>
          <p:cNvPr id="8" name="グループ化 93"/>
          <p:cNvGrpSpPr/>
          <p:nvPr/>
        </p:nvGrpSpPr>
        <p:grpSpPr>
          <a:xfrm>
            <a:off x="3957836" y="3016002"/>
            <a:ext cx="1872208" cy="400110"/>
            <a:chOff x="3957836" y="3016002"/>
            <a:chExt cx="1872208" cy="400110"/>
          </a:xfrm>
        </p:grpSpPr>
        <p:sp>
          <p:nvSpPr>
            <p:cNvPr id="89" name="テキスト ボックス 88"/>
            <p:cNvSpPr txBox="1"/>
            <p:nvPr/>
          </p:nvSpPr>
          <p:spPr>
            <a:xfrm>
              <a:off x="3957836" y="3016002"/>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cxnSp>
          <p:nvCxnSpPr>
            <p:cNvPr id="93" name="直線コネクタ 92"/>
            <p:cNvCxnSpPr/>
            <p:nvPr/>
          </p:nvCxnSpPr>
          <p:spPr>
            <a:xfrm>
              <a:off x="5028431" y="3054102"/>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グループ化 103"/>
          <p:cNvGrpSpPr/>
          <p:nvPr/>
        </p:nvGrpSpPr>
        <p:grpSpPr>
          <a:xfrm>
            <a:off x="3923928" y="4037002"/>
            <a:ext cx="1872208" cy="400110"/>
            <a:chOff x="3923928" y="4037002"/>
            <a:chExt cx="1872208" cy="400110"/>
          </a:xfrm>
        </p:grpSpPr>
        <p:sp>
          <p:nvSpPr>
            <p:cNvPr id="90" name="テキスト ボックス 89"/>
            <p:cNvSpPr txBox="1"/>
            <p:nvPr/>
          </p:nvSpPr>
          <p:spPr>
            <a:xfrm>
              <a:off x="3923928" y="4037002"/>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cxnSp>
          <p:nvCxnSpPr>
            <p:cNvPr id="95" name="直線コネクタ 94"/>
            <p:cNvCxnSpPr/>
            <p:nvPr/>
          </p:nvCxnSpPr>
          <p:spPr>
            <a:xfrm>
              <a:off x="4014986" y="4096122"/>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104"/>
          <p:cNvGrpSpPr/>
          <p:nvPr/>
        </p:nvGrpSpPr>
        <p:grpSpPr>
          <a:xfrm>
            <a:off x="3925069" y="4600178"/>
            <a:ext cx="1872208" cy="400110"/>
            <a:chOff x="3925069" y="4600178"/>
            <a:chExt cx="1872208" cy="400110"/>
          </a:xfrm>
        </p:grpSpPr>
        <p:sp>
          <p:nvSpPr>
            <p:cNvPr id="91" name="テキスト ボックス 90"/>
            <p:cNvSpPr txBox="1"/>
            <p:nvPr/>
          </p:nvSpPr>
          <p:spPr>
            <a:xfrm>
              <a:off x="3925069" y="4600178"/>
              <a:ext cx="1872208" cy="400110"/>
            </a:xfrm>
            <a:prstGeom prst="rect">
              <a:avLst/>
            </a:prstGeom>
            <a:noFill/>
          </p:spPr>
          <p:txBody>
            <a:bodyPr wrap="square" rtlCol="0">
              <a:spAutoFit/>
            </a:bodyPr>
            <a:lstStyle/>
            <a:p>
              <a:pPr>
                <a:buNone/>
              </a:pPr>
              <a:r>
                <a:rPr lang="en-US" altLang="ja-JP" sz="2000" dirty="0" smtClean="0"/>
                <a:t>Buggy</a:t>
              </a:r>
              <a:r>
                <a:rPr lang="ja-JP" altLang="en-US" sz="2000" dirty="0" smtClean="0"/>
                <a:t>∧</a:t>
              </a:r>
              <a:r>
                <a:rPr lang="en-US" altLang="ja-JP" sz="2000" dirty="0" smtClean="0"/>
                <a:t>Clone</a:t>
              </a:r>
            </a:p>
          </p:txBody>
        </p:sp>
        <p:cxnSp>
          <p:nvCxnSpPr>
            <p:cNvPr id="96" name="直線コネクタ 95"/>
            <p:cNvCxnSpPr/>
            <p:nvPr/>
          </p:nvCxnSpPr>
          <p:spPr>
            <a:xfrm>
              <a:off x="4029844" y="465313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4994523" y="4653136"/>
              <a:ext cx="720080"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0" name="正方形/長方形 109"/>
          <p:cNvSpPr/>
          <p:nvPr/>
        </p:nvSpPr>
        <p:spPr bwMode="auto">
          <a:xfrm>
            <a:off x="8588" y="5920323"/>
            <a:ext cx="3195260" cy="707886"/>
          </a:xfrm>
          <a:prstGeom prst="rect">
            <a:avLst/>
          </a:prstGeom>
          <a:solidFill>
            <a:srgbClr val="FDEACF"/>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fontAlgn="base">
              <a:spcBef>
                <a:spcPct val="0"/>
              </a:spcBef>
              <a:spcAft>
                <a:spcPct val="0"/>
              </a:spcAft>
            </a:pPr>
            <a:r>
              <a:rPr lang="en-US" altLang="ja-JP" sz="2000" dirty="0" smtClean="0"/>
              <a:t>Buggy…</a:t>
            </a:r>
            <a:r>
              <a:rPr lang="ja-JP" altLang="en-US" sz="2000" dirty="0" smtClean="0"/>
              <a:t>コードが欠陥コード</a:t>
            </a:r>
            <a:r>
              <a:rPr lang="en-US" altLang="ja-JP" sz="2000" dirty="0" smtClean="0"/>
              <a:t>Clone …</a:t>
            </a:r>
            <a:r>
              <a:rPr lang="ja-JP" altLang="en-US" sz="2000" dirty="0" smtClean="0"/>
              <a:t>コードがクローン</a:t>
            </a:r>
            <a:endParaRPr kumimoji="1" lang="ja-JP" altLang="en-US" sz="2000" b="0" i="0" u="none" strike="noStrike" cap="none" normalizeH="0" baseline="0" dirty="0" smtClean="0">
              <a:ln>
                <a:noFill/>
              </a:ln>
              <a:solidFill>
                <a:schemeClr val="tx1"/>
              </a:solidFill>
              <a:effectLst/>
              <a:latin typeface="Times New Roman" pitchFamily="18" charset="0"/>
              <a:ea typeface="ＭＳ ゴシック" pitchFamily="49" charset="-128"/>
            </a:endParaRPr>
          </a:p>
        </p:txBody>
      </p:sp>
      <p:cxnSp>
        <p:nvCxnSpPr>
          <p:cNvPr id="104" name="直線矢印コネクタ 103"/>
          <p:cNvCxnSpPr/>
          <p:nvPr/>
        </p:nvCxnSpPr>
        <p:spPr>
          <a:xfrm>
            <a:off x="3635896" y="5887560"/>
            <a:ext cx="532859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5" name="テキスト ボックス 104"/>
          <p:cNvSpPr txBox="1"/>
          <p:nvPr/>
        </p:nvSpPr>
        <p:spPr>
          <a:xfrm>
            <a:off x="3491880" y="6065649"/>
            <a:ext cx="864096" cy="461665"/>
          </a:xfrm>
          <a:prstGeom prst="rect">
            <a:avLst/>
          </a:prstGeom>
          <a:noFill/>
        </p:spPr>
        <p:txBody>
          <a:bodyPr wrap="square" rtlCol="0">
            <a:spAutoFit/>
          </a:bodyPr>
          <a:lstStyle/>
          <a:p>
            <a:pPr>
              <a:buNone/>
            </a:pPr>
            <a:r>
              <a:rPr lang="ja-JP" altLang="en-US" sz="2400" dirty="0" smtClean="0"/>
              <a:t>短い</a:t>
            </a:r>
            <a:endParaRPr lang="en-US" altLang="ja-JP" sz="2400" dirty="0" smtClean="0"/>
          </a:p>
        </p:txBody>
      </p:sp>
      <p:sp>
        <p:nvSpPr>
          <p:cNvPr id="113" name="テキスト ボックス 112"/>
          <p:cNvSpPr txBox="1"/>
          <p:nvPr/>
        </p:nvSpPr>
        <p:spPr>
          <a:xfrm>
            <a:off x="8388424" y="6065649"/>
            <a:ext cx="864096" cy="461665"/>
          </a:xfrm>
          <a:prstGeom prst="rect">
            <a:avLst/>
          </a:prstGeom>
          <a:noFill/>
        </p:spPr>
        <p:txBody>
          <a:bodyPr wrap="square" rtlCol="0">
            <a:spAutoFit/>
          </a:bodyPr>
          <a:lstStyle/>
          <a:p>
            <a:pPr>
              <a:buNone/>
            </a:pPr>
            <a:r>
              <a:rPr lang="ja-JP" altLang="en-US" sz="2400" dirty="0" smtClean="0"/>
              <a:t>長い</a:t>
            </a:r>
            <a:endParaRPr lang="en-US" altLang="ja-JP" sz="2400" dirty="0" smtClean="0"/>
          </a:p>
        </p:txBody>
      </p:sp>
      <p:sp>
        <p:nvSpPr>
          <p:cNvPr id="114" name="円/楕円 113"/>
          <p:cNvSpPr/>
          <p:nvPr/>
        </p:nvSpPr>
        <p:spPr>
          <a:xfrm>
            <a:off x="3682504" y="5772349"/>
            <a:ext cx="216024" cy="216024"/>
          </a:xfrm>
          <a:prstGeom prst="ellipse">
            <a:avLst/>
          </a:prstGeom>
          <a:solidFill>
            <a:srgbClr val="C2E4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円/楕円 114"/>
          <p:cNvSpPr/>
          <p:nvPr/>
        </p:nvSpPr>
        <p:spPr>
          <a:xfrm>
            <a:off x="3779912" y="5772349"/>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円/楕円 115"/>
          <p:cNvSpPr/>
          <p:nvPr/>
        </p:nvSpPr>
        <p:spPr>
          <a:xfrm>
            <a:off x="3873128" y="57723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円/楕円 116"/>
          <p:cNvSpPr/>
          <p:nvPr/>
        </p:nvSpPr>
        <p:spPr>
          <a:xfrm>
            <a:off x="3995936" y="5772349"/>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円/楕円 117"/>
          <p:cNvSpPr/>
          <p:nvPr/>
        </p:nvSpPr>
        <p:spPr>
          <a:xfrm>
            <a:off x="428396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円/楕円 124"/>
          <p:cNvSpPr/>
          <p:nvPr/>
        </p:nvSpPr>
        <p:spPr>
          <a:xfrm>
            <a:off x="5220072" y="5772349"/>
            <a:ext cx="216024" cy="216024"/>
          </a:xfrm>
          <a:prstGeom prst="ellipse">
            <a:avLst/>
          </a:prstGeom>
          <a:solidFill>
            <a:srgbClr val="C2E49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円/楕円 126"/>
          <p:cNvSpPr/>
          <p:nvPr/>
        </p:nvSpPr>
        <p:spPr>
          <a:xfrm>
            <a:off x="5580112" y="5772349"/>
            <a:ext cx="216024" cy="216024"/>
          </a:xfrm>
          <a:prstGeom prst="ellipse">
            <a:avLst/>
          </a:prstGeom>
          <a:solidFill>
            <a:srgbClr val="D9EDE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円/楕円 128"/>
          <p:cNvSpPr/>
          <p:nvPr/>
        </p:nvSpPr>
        <p:spPr>
          <a:xfrm>
            <a:off x="8028384" y="57723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0" name="直線コネクタ 129"/>
          <p:cNvCxnSpPr/>
          <p:nvPr/>
        </p:nvCxnSpPr>
        <p:spPr>
          <a:xfrm rot="5400000">
            <a:off x="5914752" y="57352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rot="5400000">
            <a:off x="7236296" y="57479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rot="5400000">
            <a:off x="4644008" y="5735226"/>
            <a:ext cx="72008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35" name="円/楕円 134"/>
          <p:cNvSpPr/>
          <p:nvPr/>
        </p:nvSpPr>
        <p:spPr>
          <a:xfrm>
            <a:off x="716428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6" name="円/楕円 135"/>
          <p:cNvSpPr/>
          <p:nvPr/>
        </p:nvSpPr>
        <p:spPr>
          <a:xfrm>
            <a:off x="6444208"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8" name="円/楕円 137"/>
          <p:cNvSpPr/>
          <p:nvPr/>
        </p:nvSpPr>
        <p:spPr>
          <a:xfrm>
            <a:off x="5965552" y="5772349"/>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9" name="円/楕円 138"/>
          <p:cNvSpPr/>
          <p:nvPr/>
        </p:nvSpPr>
        <p:spPr>
          <a:xfrm>
            <a:off x="4719836" y="5772349"/>
            <a:ext cx="216024" cy="216024"/>
          </a:xfrm>
          <a:prstGeom prst="ellipse">
            <a:avLst/>
          </a:prstGeom>
          <a:solidFill>
            <a:srgbClr val="F8FC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角丸四角形 139"/>
          <p:cNvSpPr/>
          <p:nvPr/>
        </p:nvSpPr>
        <p:spPr>
          <a:xfrm>
            <a:off x="5364088" y="6229648"/>
            <a:ext cx="1728192" cy="4416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生存期間</a:t>
            </a:r>
            <a:endParaRPr kumimoji="1" lang="ja-JP" altLang="en-US" sz="2800" dirty="0">
              <a:solidFill>
                <a:schemeClr val="tx1"/>
              </a:solidFill>
            </a:endParaRPr>
          </a:p>
        </p:txBody>
      </p:sp>
      <p:grpSp>
        <p:nvGrpSpPr>
          <p:cNvPr id="141" name="グループ化 223"/>
          <p:cNvGrpSpPr/>
          <p:nvPr/>
        </p:nvGrpSpPr>
        <p:grpSpPr>
          <a:xfrm>
            <a:off x="3635896" y="5328294"/>
            <a:ext cx="1321544" cy="351532"/>
            <a:chOff x="3682504" y="6059104"/>
            <a:chExt cx="1321544" cy="351532"/>
          </a:xfrm>
        </p:grpSpPr>
        <p:cxnSp>
          <p:nvCxnSpPr>
            <p:cNvPr id="142" name="直線矢印コネクタ 141"/>
            <p:cNvCxnSpPr/>
            <p:nvPr/>
          </p:nvCxnSpPr>
          <p:spPr>
            <a:xfrm flipV="1">
              <a:off x="3682504" y="6238900"/>
              <a:ext cx="1321544" cy="11112"/>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3" name="正方形/長方形 142"/>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D1</a:t>
              </a:r>
              <a:endParaRPr kumimoji="1" lang="ja-JP" altLang="en-US" sz="2800" dirty="0">
                <a:solidFill>
                  <a:schemeClr val="tx1"/>
                </a:solidFill>
              </a:endParaRPr>
            </a:p>
          </p:txBody>
        </p:sp>
      </p:grpSp>
      <p:grpSp>
        <p:nvGrpSpPr>
          <p:cNvPr id="144" name="グループ化 226"/>
          <p:cNvGrpSpPr/>
          <p:nvPr/>
        </p:nvGrpSpPr>
        <p:grpSpPr>
          <a:xfrm>
            <a:off x="5029164" y="5328294"/>
            <a:ext cx="1224136" cy="351532"/>
            <a:chOff x="3733020" y="6059104"/>
            <a:chExt cx="1224136" cy="351532"/>
          </a:xfrm>
        </p:grpSpPr>
        <p:cxnSp>
          <p:nvCxnSpPr>
            <p:cNvPr id="145" name="直線矢印コネクタ 144"/>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6" name="正方形/長方形 145"/>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D2</a:t>
              </a:r>
              <a:endParaRPr kumimoji="1" lang="ja-JP" altLang="en-US" sz="2800" dirty="0">
                <a:solidFill>
                  <a:schemeClr val="tx1"/>
                </a:solidFill>
              </a:endParaRPr>
            </a:p>
          </p:txBody>
        </p:sp>
      </p:grpSp>
      <p:grpSp>
        <p:nvGrpSpPr>
          <p:cNvPr id="147" name="グループ化 229"/>
          <p:cNvGrpSpPr/>
          <p:nvPr/>
        </p:nvGrpSpPr>
        <p:grpSpPr>
          <a:xfrm>
            <a:off x="6335361" y="5326624"/>
            <a:ext cx="1224136" cy="351532"/>
            <a:chOff x="3733020" y="6059104"/>
            <a:chExt cx="1224136" cy="351532"/>
          </a:xfrm>
        </p:grpSpPr>
        <p:cxnSp>
          <p:nvCxnSpPr>
            <p:cNvPr id="148" name="直線矢印コネクタ 147"/>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9" name="正方形/長方形 148"/>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D3</a:t>
              </a:r>
              <a:endParaRPr kumimoji="1" lang="ja-JP" altLang="en-US" sz="2800" dirty="0">
                <a:solidFill>
                  <a:schemeClr val="tx1"/>
                </a:solidFill>
              </a:endParaRPr>
            </a:p>
          </p:txBody>
        </p:sp>
      </p:grpSp>
      <p:grpSp>
        <p:nvGrpSpPr>
          <p:cNvPr id="150" name="グループ化 232"/>
          <p:cNvGrpSpPr/>
          <p:nvPr/>
        </p:nvGrpSpPr>
        <p:grpSpPr>
          <a:xfrm>
            <a:off x="7656621" y="5326624"/>
            <a:ext cx="1224136" cy="351532"/>
            <a:chOff x="3733020" y="6059104"/>
            <a:chExt cx="1224136" cy="351532"/>
          </a:xfrm>
        </p:grpSpPr>
        <p:cxnSp>
          <p:nvCxnSpPr>
            <p:cNvPr id="151" name="直線矢印コネクタ 150"/>
            <p:cNvCxnSpPr/>
            <p:nvPr/>
          </p:nvCxnSpPr>
          <p:spPr>
            <a:xfrm flipV="1">
              <a:off x="3733020" y="6238900"/>
              <a:ext cx="1224136" cy="10293"/>
            </a:xfrm>
            <a:prstGeom prst="straightConnector1">
              <a:avLst/>
            </a:prstGeom>
            <a:ln w="381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2" name="正方形/長方形 151"/>
            <p:cNvSpPr/>
            <p:nvPr/>
          </p:nvSpPr>
          <p:spPr>
            <a:xfrm>
              <a:off x="4017144" y="6059104"/>
              <a:ext cx="673472" cy="35153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D4</a:t>
              </a:r>
              <a:endParaRPr kumimoji="1" lang="ja-JP" altLang="en-US" sz="2800" dirty="0">
                <a:solidFill>
                  <a:schemeClr val="tx1"/>
                </a:solidFill>
              </a:endParaRPr>
            </a:p>
          </p:txBody>
        </p:sp>
      </p:grpSp>
      <p:sp>
        <p:nvSpPr>
          <p:cNvPr id="153" name="円/楕円 152"/>
          <p:cNvSpPr/>
          <p:nvPr/>
        </p:nvSpPr>
        <p:spPr>
          <a:xfrm>
            <a:off x="8637984" y="5778976"/>
            <a:ext cx="216024" cy="216024"/>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p:cNvSpPr txBox="1"/>
          <p:nvPr/>
        </p:nvSpPr>
        <p:spPr>
          <a:xfrm>
            <a:off x="5832975" y="2214917"/>
            <a:ext cx="2736304" cy="400110"/>
          </a:xfrm>
          <a:prstGeom prst="rect">
            <a:avLst/>
          </a:prstGeom>
          <a:noFill/>
        </p:spPr>
        <p:txBody>
          <a:bodyPr wrap="square" rtlCol="0">
            <a:spAutoFit/>
          </a:bodyPr>
          <a:lstStyle/>
          <a:p>
            <a:pPr>
              <a:buNone/>
            </a:pPr>
            <a:r>
              <a:rPr lang="ja-JP" altLang="en-US" sz="2000" dirty="0" smtClean="0"/>
              <a:t>欠陥コードかつクローン</a:t>
            </a:r>
            <a:endParaRPr lang="en-US" altLang="ja-JP" sz="2000" dirty="0" smtClean="0"/>
          </a:p>
        </p:txBody>
      </p:sp>
      <p:sp>
        <p:nvSpPr>
          <p:cNvPr id="154" name="テキスト ボックス 153"/>
          <p:cNvSpPr txBox="1"/>
          <p:nvPr/>
        </p:nvSpPr>
        <p:spPr>
          <a:xfrm>
            <a:off x="5832975" y="3028890"/>
            <a:ext cx="3024336" cy="400110"/>
          </a:xfrm>
          <a:prstGeom prst="rect">
            <a:avLst/>
          </a:prstGeom>
          <a:noFill/>
        </p:spPr>
        <p:txBody>
          <a:bodyPr wrap="square" rtlCol="0">
            <a:spAutoFit/>
          </a:bodyPr>
          <a:lstStyle/>
          <a:p>
            <a:pPr>
              <a:buNone/>
            </a:pPr>
            <a:r>
              <a:rPr lang="ja-JP" altLang="en-US" sz="2000" dirty="0" smtClean="0"/>
              <a:t>欠陥コードかつ非クローン</a:t>
            </a:r>
            <a:endParaRPr lang="en-US" altLang="ja-JP" sz="2000" dirty="0" smtClean="0"/>
          </a:p>
        </p:txBody>
      </p:sp>
      <p:sp>
        <p:nvSpPr>
          <p:cNvPr id="155" name="テキスト ボックス 154"/>
          <p:cNvSpPr txBox="1"/>
          <p:nvPr/>
        </p:nvSpPr>
        <p:spPr>
          <a:xfrm>
            <a:off x="5832975" y="4613066"/>
            <a:ext cx="3275856" cy="400110"/>
          </a:xfrm>
          <a:prstGeom prst="rect">
            <a:avLst/>
          </a:prstGeom>
          <a:noFill/>
        </p:spPr>
        <p:txBody>
          <a:bodyPr wrap="square" rtlCol="0">
            <a:spAutoFit/>
          </a:bodyPr>
          <a:lstStyle/>
          <a:p>
            <a:pPr>
              <a:buNone/>
            </a:pPr>
            <a:r>
              <a:rPr lang="ja-JP" altLang="en-US" sz="2000" dirty="0" smtClean="0"/>
              <a:t>非クローンかつ非欠陥コード</a:t>
            </a:r>
            <a:endParaRPr lang="en-US" altLang="ja-JP" sz="2000" dirty="0" smtClean="0"/>
          </a:p>
        </p:txBody>
      </p:sp>
      <p:sp>
        <p:nvSpPr>
          <p:cNvPr id="156" name="テキスト ボックス 155"/>
          <p:cNvSpPr txBox="1"/>
          <p:nvPr/>
        </p:nvSpPr>
        <p:spPr>
          <a:xfrm>
            <a:off x="5832975" y="4037002"/>
            <a:ext cx="3024336" cy="400110"/>
          </a:xfrm>
          <a:prstGeom prst="rect">
            <a:avLst/>
          </a:prstGeom>
          <a:noFill/>
        </p:spPr>
        <p:txBody>
          <a:bodyPr wrap="square" rtlCol="0">
            <a:spAutoFit/>
          </a:bodyPr>
          <a:lstStyle/>
          <a:p>
            <a:pPr>
              <a:buNone/>
            </a:pPr>
            <a:r>
              <a:rPr lang="ja-JP" altLang="en-US" sz="2000" dirty="0" smtClean="0"/>
              <a:t>非欠陥コードかつクローン</a:t>
            </a:r>
            <a:endParaRPr lang="en-US" altLang="ja-JP"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Rinko</Template>
  <TotalTime>24366</TotalTime>
  <Words>2863</Words>
  <Application>Microsoft Office PowerPoint</Application>
  <PresentationFormat>画面に合わせる (4:3)</PresentationFormat>
  <Paragraphs>717</Paragraphs>
  <Slides>34</Slides>
  <Notes>34</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34</vt:i4>
      </vt:variant>
    </vt:vector>
  </HeadingPairs>
  <TitlesOfParts>
    <vt:vector size="36" baseType="lpstr">
      <vt:lpstr>Sel-BlueMonday-white</vt:lpstr>
      <vt:lpstr>数式</vt:lpstr>
      <vt:lpstr>コード片の生存期間がコードクローンと欠陥修正の有無に与える影響分析</vt:lpstr>
      <vt:lpstr>概要</vt:lpstr>
      <vt:lpstr>背景：コードクローンと欠陥の関係</vt:lpstr>
      <vt:lpstr>既存研究の問題点   </vt:lpstr>
      <vt:lpstr>研究内容</vt:lpstr>
      <vt:lpstr>分析手法の概要</vt:lpstr>
      <vt:lpstr>分析手法：生存期間の取得と分割</vt:lpstr>
      <vt:lpstr>分析手法：コードの種類に応じて分割</vt:lpstr>
      <vt:lpstr>分析手法：コードの種類に応じて分割</vt:lpstr>
      <vt:lpstr>分析項目の検証方法(項目1)</vt:lpstr>
      <vt:lpstr>分析項目の検証方法(項目２)</vt:lpstr>
      <vt:lpstr>分析項目の検証方法(項目３)</vt:lpstr>
      <vt:lpstr>生存期間ごとのコード行数</vt:lpstr>
      <vt:lpstr>分析結果(項目１, ２)</vt:lpstr>
      <vt:lpstr>分析結果(項目３，Ant)</vt:lpstr>
      <vt:lpstr>分析結果(項目３，Eclipse JDT)</vt:lpstr>
      <vt:lpstr>得られた知見と応用例</vt:lpstr>
      <vt:lpstr>まとめ</vt:lpstr>
      <vt:lpstr>ご清聴ありがとうございました</vt:lpstr>
      <vt:lpstr>以下付録</vt:lpstr>
      <vt:lpstr>背景：コードクローンとは</vt:lpstr>
      <vt:lpstr>欠陥管理システム</vt:lpstr>
      <vt:lpstr>既存研究      </vt:lpstr>
      <vt:lpstr>１．過去のソースコードのスナップショットを取得</vt:lpstr>
      <vt:lpstr>２．コードクローン検出</vt:lpstr>
      <vt:lpstr>３．欠陥修正と対応するコミットの取得 </vt:lpstr>
      <vt:lpstr>４．欠陥修正に含まれるクローンの割合を算出</vt:lpstr>
      <vt:lpstr>実験結果詳細(項目3)</vt:lpstr>
      <vt:lpstr>コード片の生存期間による分類</vt:lpstr>
      <vt:lpstr>実験結果(RQ1, RQ2)</vt:lpstr>
      <vt:lpstr>実験結果概要(Gimp)</vt:lpstr>
      <vt:lpstr>実験結果概要(Evolution)</vt:lpstr>
      <vt:lpstr>BugZillaを用いたバグレポートの取得</vt:lpstr>
      <vt:lpstr>クローン検出ツールDECKARD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a-saitoh</dc:creator>
  <cp:lastModifiedBy>a-saitoh</cp:lastModifiedBy>
  <cp:revision>1353</cp:revision>
  <dcterms:created xsi:type="dcterms:W3CDTF">2010-05-24T02:21:26Z</dcterms:created>
  <dcterms:modified xsi:type="dcterms:W3CDTF">2011-02-14T06:59:58Z</dcterms:modified>
</cp:coreProperties>
</file>