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7" r:id="rId1"/>
  </p:sldMasterIdLst>
  <p:notesMasterIdLst>
    <p:notesMasterId r:id="rId25"/>
  </p:notesMasterIdLst>
  <p:handoutMasterIdLst>
    <p:handoutMasterId r:id="rId26"/>
  </p:handoutMasterIdLst>
  <p:sldIdLst>
    <p:sldId id="306" r:id="rId2"/>
    <p:sldId id="323" r:id="rId3"/>
    <p:sldId id="324" r:id="rId4"/>
    <p:sldId id="322" r:id="rId5"/>
    <p:sldId id="313" r:id="rId6"/>
    <p:sldId id="320" r:id="rId7"/>
    <p:sldId id="321" r:id="rId8"/>
    <p:sldId id="314" r:id="rId9"/>
    <p:sldId id="315" r:id="rId10"/>
    <p:sldId id="316" r:id="rId11"/>
    <p:sldId id="317" r:id="rId12"/>
    <p:sldId id="332" r:id="rId13"/>
    <p:sldId id="333" r:id="rId14"/>
    <p:sldId id="335" r:id="rId15"/>
    <p:sldId id="319" r:id="rId16"/>
    <p:sldId id="325" r:id="rId17"/>
    <p:sldId id="326" r:id="rId18"/>
    <p:sldId id="327" r:id="rId19"/>
    <p:sldId id="328" r:id="rId20"/>
    <p:sldId id="331" r:id="rId21"/>
    <p:sldId id="330" r:id="rId22"/>
    <p:sldId id="329" r:id="rId23"/>
    <p:sldId id="334" r:id="rId24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>
          <p15:clr>
            <a:srgbClr val="A4A3A4"/>
          </p15:clr>
        </p15:guide>
        <p15:guide id="2" pos="7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6699"/>
    <a:srgbClr val="000066"/>
    <a:srgbClr val="990000"/>
    <a:srgbClr val="800000"/>
    <a:srgbClr val="FFCC00"/>
    <a:srgbClr val="F8C9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58" autoAdjust="0"/>
    <p:restoredTop sz="89767" autoAdjust="0"/>
  </p:normalViewPr>
  <p:slideViewPr>
    <p:cSldViewPr>
      <p:cViewPr varScale="1">
        <p:scale>
          <a:sx n="67" d="100"/>
          <a:sy n="67" d="100"/>
        </p:scale>
        <p:origin x="1560" y="60"/>
      </p:cViewPr>
      <p:guideLst>
        <p:guide orient="horz" pos="1152"/>
        <p:guide pos="7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6E1D785-A7A9-4F5D-821E-4AA5117F2821}" type="datetimeFigureOut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E205368-FC45-48F5-AC39-AD29B5F65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63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9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9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B8DF35C-4CC6-400F-A08D-CD6F09954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90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888" indent="-287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4113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C9C40C-4A24-4729-9C8F-76AFA8D7E44A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363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DF35C-4CC6-400F-A08D-CD6F0995482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78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DF35C-4CC6-400F-A08D-CD6F0995482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32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DF35C-4CC6-400F-A08D-CD6F0995482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1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DF35C-4CC6-400F-A08D-CD6F0995482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92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DF35C-4CC6-400F-A08D-CD6F0995482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63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DF35C-4CC6-400F-A08D-CD6F0995482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74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DF35C-4CC6-400F-A08D-CD6F0995482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44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DF35C-4CC6-400F-A08D-CD6F0995482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3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DF35C-4CC6-400F-A08D-CD6F0995482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18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DF35C-4CC6-400F-A08D-CD6F0995482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39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DF35C-4CC6-400F-A08D-CD6F0995482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38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DF35C-4CC6-400F-A08D-CD6F0995482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41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DF35C-4CC6-400F-A08D-CD6F0995482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21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z="2400" smtClean="0">
                <a:latin typeface="Times New Roman" panose="02020603050405020304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969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9969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290AF-9B21-4060-AF71-008E8C4118E7}" type="datetime1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CS(1)   Fall  2005  (C++ Programming From Pb. Analysis to Prog. Design) 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24AB1-B3E9-4344-B5FC-20B2EB13B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3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26EE7-AEE9-46E8-9AEE-798F9B9C5C82}" type="datetime1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CS(1)   Fall  2005  (C++ Programming From Pb. Analysis to Prog. Design) 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C80F9-509F-474D-B2AA-1A22E2167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9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C47E6-D51F-4F92-818C-7FA282C54564}" type="datetime1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CS(1)   Fall  2005  (C++ Programming From Pb. Analysis to Prog. Design) 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3EB0C-64D1-48D2-BF4E-D2382AEB2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9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828800"/>
            <a:ext cx="38100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876800" y="1828800"/>
            <a:ext cx="3810000" cy="43021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94A4-FD8B-4CC2-AB54-DF087C4D54B5}" type="datetime1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CS(1)   Fall  2005  (C++ Programming From Pb. Analysis to Prog. Design) 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1694D-C5C0-45D3-B553-6EB02CD2B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17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2CDB2-29BC-4603-BAAF-E5AF312C5A93}" type="datetime1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CS(1)   Fall  2005  (C++ Programming From Pb. Analysis to Prog. Design) 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38445-F15C-41E9-BBF3-41047D20A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6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62A06-CE6E-4FF7-AAF2-8AE54E5183FC}" type="datetime1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CS(1)   Fall  2005  (C++ Programming From Pb. Analysis to Prog. Design) 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E1867-2349-4BF4-8D51-C5B7623BE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98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302B5-33B3-45BF-A404-869484EC066C}" type="datetime1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CS(1)   Fall  2005  (C++ Programming From Pb. Analysis to Prog. Design) 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08D7A-71A2-460B-87F5-D96E480A4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2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38100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828800"/>
            <a:ext cx="38100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D23A4-22EB-4C13-B271-8201423862F8}" type="datetime1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CS(1)   Fall  2005  (C++ Programming From Pb. Analysis to Prog. Design) 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3E4D3-D0A7-46DD-BECD-45A357FD0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4F03C-DB76-49EC-AABE-2B8E62EF7288}" type="datetime1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CS(1)   Fall  2005  (C++ Programming From Pb. Analysis to Prog. Design) 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1FED1-9D7B-45CB-8300-E039DA69E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80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1D673-FD86-48D1-A9DF-7B0B6021F504}" type="datetime1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CS(1)   Fall  2005  (C++ Programming From Pb. Analysis to Prog. Design) 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62DAB-7B81-4429-8A0B-51E016EC3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19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96B8F-A176-479E-9347-DCFB50AFB138}" type="datetime1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CS(1)   Fall  2005  (C++ Programming From Pb. Analysis to Prog. Design) 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40D90-10E9-4CA8-84B8-BA5F2628C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62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63DF3-7215-4BED-B193-C78AC9203494}" type="datetime1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CS(1)   Fall  2005  (C++ Programming From Pb. Analysis to Prog. Design) 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24B0F-7DC5-4010-910F-2CC9860B8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7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A8CDE-3C6D-434B-B9FC-F13B715AF44C}" type="datetime1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CS(1)   Fall  2005  (C++ Programming From Pb. Analysis to Prog. Design) 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7EB39-A81E-4109-AC46-160A0F819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z="2400" smtClean="0">
                <a:latin typeface="Times New Roman" panose="02020603050405020304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7772400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866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fld id="{F047E6F5-5FA7-47CF-93A5-753F03BE9097}" type="datetime1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19866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477000"/>
            <a:ext cx="5410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r>
              <a:rPr lang="en-US"/>
              <a:t>Introduction to CS(1)   Fall  2005  (C++ Programming From Pb. Analysis to Prog. Design) </a:t>
            </a:r>
          </a:p>
        </p:txBody>
      </p:sp>
      <p:sp>
        <p:nvSpPr>
          <p:cNvPr id="19866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9DC91CD9-2A86-47C9-A2A2-225103174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−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in-y.github.io/miningReviewRepo/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11.gif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838200" y="5306630"/>
            <a:ext cx="8077200" cy="80252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7162800" cy="1676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Search-Based Peer </a:t>
            </a:r>
            <a:r>
              <a:rPr lang="en-US" alt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Reviewers </a:t>
            </a:r>
            <a:r>
              <a:rPr lang="en-US" alt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Recommendation </a:t>
            </a:r>
            <a:r>
              <a:rPr lang="en-US" alt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 Modern </a:t>
            </a:r>
            <a:r>
              <a:rPr lang="en-US" alt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Code Review</a:t>
            </a:r>
            <a:endParaRPr lang="en-US" altLang="en-US" sz="4000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6334780"/>
            <a:ext cx="7385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32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IEEE International Conference on Software Maintenance and Evolution (ICSME) 2016</a:t>
            </a:r>
          </a:p>
          <a:p>
            <a:pPr algn="ctr"/>
            <a:r>
              <a:rPr lang="en-US" sz="1400" dirty="0" smtClean="0"/>
              <a:t>October 5-7, 2016, Raleigh, North Carolina, USA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762" y="3224212"/>
            <a:ext cx="4562475" cy="409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7500" r="938"/>
          <a:stretch/>
        </p:blipFill>
        <p:spPr>
          <a:xfrm>
            <a:off x="1" y="2743200"/>
            <a:ext cx="9067800" cy="2590800"/>
          </a:xfrm>
          <a:prstGeom prst="rect">
            <a:avLst/>
          </a:prstGeom>
        </p:spPr>
      </p:pic>
      <p:pic>
        <p:nvPicPr>
          <p:cNvPr id="1026" name="Picture 2" descr="http://sel.ist.osaka-u.ac.jp/people/inoue/myfigure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3"/>
          <a:stretch/>
        </p:blipFill>
        <p:spPr bwMode="auto">
          <a:xfrm>
            <a:off x="5940164" y="3080877"/>
            <a:ext cx="1298064" cy="152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5239" y="5348250"/>
            <a:ext cx="2334926" cy="922059"/>
          </a:xfrm>
          <a:prstGeom prst="rect">
            <a:avLst/>
          </a:prstGeom>
        </p:spPr>
      </p:pic>
      <p:pic>
        <p:nvPicPr>
          <p:cNvPr id="1028" name="Picture 4" descr="DSC_017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438" y="3080877"/>
            <a:ext cx="1447800" cy="158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4325" y="3055446"/>
            <a:ext cx="1362075" cy="15843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43105" y="4800600"/>
            <a:ext cx="47436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Ali </a:t>
            </a:r>
            <a:r>
              <a:rPr lang="en-US" sz="1400" dirty="0" err="1" smtClean="0"/>
              <a:t>Ouni</a:t>
            </a:r>
            <a:r>
              <a:rPr lang="en-US" sz="1400" dirty="0" smtClean="0"/>
              <a:t>             </a:t>
            </a:r>
            <a:r>
              <a:rPr lang="fi-FI" sz="1400" dirty="0" smtClean="0"/>
              <a:t>Raula </a:t>
            </a:r>
            <a:r>
              <a:rPr lang="fi-FI" sz="1400" dirty="0"/>
              <a:t>Gaikovina </a:t>
            </a:r>
            <a:r>
              <a:rPr lang="fi-FI" sz="1400" dirty="0" smtClean="0"/>
              <a:t>Kula        </a:t>
            </a:r>
            <a:r>
              <a:rPr lang="fi-FI" sz="1400" dirty="0"/>
              <a:t>Katsuro </a:t>
            </a:r>
            <a:r>
              <a:rPr lang="fi-FI" sz="1400" dirty="0" smtClean="0"/>
              <a:t>Inoue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+mn-lt"/>
              </a:rPr>
              <a:t>Reviewer Collaboration (RC) model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077200" cy="4302125"/>
          </a:xfrm>
        </p:spPr>
        <p:txBody>
          <a:bodyPr/>
          <a:lstStyle/>
          <a:p>
            <a:r>
              <a:rPr lang="en-US" sz="2400" dirty="0" smtClean="0"/>
              <a:t>Social network: each reviewer may </a:t>
            </a:r>
            <a:r>
              <a:rPr lang="en-US" sz="2400" dirty="0"/>
              <a:t>have a review </a:t>
            </a:r>
            <a:r>
              <a:rPr lang="en-US" sz="2400" dirty="0" smtClean="0"/>
              <a:t>collaboration with</a:t>
            </a:r>
          </a:p>
          <a:p>
            <a:pPr lvl="1"/>
            <a:r>
              <a:rPr lang="en-US" sz="2400" dirty="0" smtClean="0"/>
              <a:t>developer  </a:t>
            </a:r>
          </a:p>
          <a:p>
            <a:pPr lvl="1"/>
            <a:r>
              <a:rPr lang="en-US" sz="2400" dirty="0"/>
              <a:t>o</a:t>
            </a:r>
            <a:r>
              <a:rPr lang="en-US" sz="2400" dirty="0" smtClean="0"/>
              <a:t>ther reviewers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Graph representation</a:t>
            </a:r>
          </a:p>
          <a:p>
            <a:pPr lvl="1"/>
            <a:r>
              <a:rPr lang="en-US" sz="2400" dirty="0" smtClean="0"/>
              <a:t>sub-graph connectivity</a:t>
            </a:r>
            <a:endParaRPr lang="en-US" sz="2400" dirty="0"/>
          </a:p>
          <a:p>
            <a:pPr lvl="1"/>
            <a:r>
              <a:rPr lang="en-US" sz="2400" dirty="0" smtClean="0"/>
              <a:t>weights count on </a:t>
            </a:r>
            <a:r>
              <a:rPr lang="en-US" sz="2400" dirty="0"/>
              <a:t>the edges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   (</a:t>
            </a:r>
            <a:r>
              <a:rPr lang="en-US" sz="2400" dirty="0"/>
              <a:t>comments count</a:t>
            </a:r>
            <a:r>
              <a:rPr lang="en-US" sz="2400" dirty="0" smtClean="0"/>
              <a:t>)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513828" y="4572000"/>
            <a:ext cx="3477772" cy="2146300"/>
            <a:chOff x="5513828" y="4572000"/>
            <a:chExt cx="3477772" cy="2146300"/>
          </a:xfrm>
        </p:grpSpPr>
        <p:sp>
          <p:nvSpPr>
            <p:cNvPr id="33" name="Ellipse 1"/>
            <p:cNvSpPr/>
            <p:nvPr/>
          </p:nvSpPr>
          <p:spPr>
            <a:xfrm>
              <a:off x="6915683" y="4572000"/>
              <a:ext cx="365760" cy="3657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34" name="Ellipse 4"/>
            <p:cNvSpPr/>
            <p:nvPr/>
          </p:nvSpPr>
          <p:spPr>
            <a:xfrm>
              <a:off x="8035283" y="4953000"/>
              <a:ext cx="365760" cy="3657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35" name="Ellipse 6"/>
            <p:cNvSpPr/>
            <p:nvPr/>
          </p:nvSpPr>
          <p:spPr>
            <a:xfrm>
              <a:off x="7806683" y="5996400"/>
              <a:ext cx="365760" cy="3657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36" name="Ellipse 7"/>
            <p:cNvSpPr/>
            <p:nvPr/>
          </p:nvSpPr>
          <p:spPr>
            <a:xfrm>
              <a:off x="6153683" y="5404461"/>
              <a:ext cx="365760" cy="3657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37" name="Ellipse 8"/>
            <p:cNvSpPr/>
            <p:nvPr/>
          </p:nvSpPr>
          <p:spPr>
            <a:xfrm>
              <a:off x="6839483" y="6339840"/>
              <a:ext cx="365760" cy="3657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38" name="ZoneTexte 9"/>
            <p:cNvSpPr txBox="1"/>
            <p:nvPr/>
          </p:nvSpPr>
          <p:spPr>
            <a:xfrm>
              <a:off x="8396352" y="4880722"/>
              <a:ext cx="5245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Kirill</a:t>
              </a:r>
              <a:endParaRPr lang="en-US" sz="1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ZoneTexte 11"/>
            <p:cNvSpPr txBox="1"/>
            <p:nvPr/>
          </p:nvSpPr>
          <p:spPr>
            <a:xfrm>
              <a:off x="6306536" y="6410523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Serg</a:t>
              </a:r>
              <a:endParaRPr lang="en-US" sz="1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ZoneTexte 12"/>
            <p:cNvSpPr txBox="1"/>
            <p:nvPr/>
          </p:nvSpPr>
          <p:spPr>
            <a:xfrm>
              <a:off x="5513828" y="5504880"/>
              <a:ext cx="6398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Victor</a:t>
              </a:r>
              <a:endParaRPr lang="en-US" sz="1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ZoneTexte 13"/>
            <p:cNvSpPr txBox="1"/>
            <p:nvPr/>
          </p:nvSpPr>
          <p:spPr>
            <a:xfrm>
              <a:off x="8151305" y="6114850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Murano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ZoneTexte 14"/>
            <p:cNvSpPr txBox="1"/>
            <p:nvPr/>
          </p:nvSpPr>
          <p:spPr>
            <a:xfrm>
              <a:off x="6346973" y="4595338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Stan</a:t>
              </a:r>
              <a:endParaRPr lang="en-US" sz="1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3" name="Connecteur droit 3"/>
            <p:cNvCxnSpPr>
              <a:stCxn id="33" idx="6"/>
              <a:endCxn id="34" idx="1"/>
            </p:cNvCxnSpPr>
            <p:nvPr/>
          </p:nvCxnSpPr>
          <p:spPr>
            <a:xfrm>
              <a:off x="7281443" y="4754880"/>
              <a:ext cx="807404" cy="2516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18"/>
            <p:cNvCxnSpPr>
              <a:stCxn id="33" idx="4"/>
              <a:endCxn id="37" idx="0"/>
            </p:cNvCxnSpPr>
            <p:nvPr/>
          </p:nvCxnSpPr>
          <p:spPr>
            <a:xfrm flipH="1">
              <a:off x="7022363" y="4937760"/>
              <a:ext cx="76200" cy="14020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22"/>
            <p:cNvCxnSpPr>
              <a:stCxn id="35" idx="7"/>
              <a:endCxn id="34" idx="4"/>
            </p:cNvCxnSpPr>
            <p:nvPr/>
          </p:nvCxnSpPr>
          <p:spPr>
            <a:xfrm flipV="1">
              <a:off x="8118879" y="5318760"/>
              <a:ext cx="99284" cy="7312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29"/>
            <p:cNvCxnSpPr>
              <a:stCxn id="35" idx="3"/>
              <a:endCxn id="37" idx="6"/>
            </p:cNvCxnSpPr>
            <p:nvPr/>
          </p:nvCxnSpPr>
          <p:spPr>
            <a:xfrm flipH="1">
              <a:off x="7205243" y="6308596"/>
              <a:ext cx="655004" cy="2141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33"/>
            <p:cNvCxnSpPr>
              <a:stCxn id="33" idx="3"/>
              <a:endCxn id="36" idx="7"/>
            </p:cNvCxnSpPr>
            <p:nvPr/>
          </p:nvCxnSpPr>
          <p:spPr>
            <a:xfrm flipH="1">
              <a:off x="6465879" y="4884196"/>
              <a:ext cx="503368" cy="5738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36"/>
            <p:cNvCxnSpPr>
              <a:stCxn id="36" idx="6"/>
              <a:endCxn id="35" idx="2"/>
            </p:cNvCxnSpPr>
            <p:nvPr/>
          </p:nvCxnSpPr>
          <p:spPr>
            <a:xfrm>
              <a:off x="6519443" y="5587341"/>
              <a:ext cx="1287240" cy="5919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39"/>
            <p:cNvCxnSpPr>
              <a:stCxn id="36" idx="4"/>
              <a:endCxn id="37" idx="1"/>
            </p:cNvCxnSpPr>
            <p:nvPr/>
          </p:nvCxnSpPr>
          <p:spPr>
            <a:xfrm>
              <a:off x="6336563" y="5770221"/>
              <a:ext cx="556484" cy="6231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3"/>
            <p:cNvCxnSpPr>
              <a:stCxn id="34" idx="3"/>
              <a:endCxn id="37" idx="7"/>
            </p:cNvCxnSpPr>
            <p:nvPr/>
          </p:nvCxnSpPr>
          <p:spPr>
            <a:xfrm flipH="1">
              <a:off x="7151679" y="5265196"/>
              <a:ext cx="937168" cy="11282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ZoneTexte 47"/>
            <p:cNvSpPr txBox="1"/>
            <p:nvPr/>
          </p:nvSpPr>
          <p:spPr>
            <a:xfrm>
              <a:off x="6555258" y="4958906"/>
              <a:ext cx="33534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32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ZoneTexte 48"/>
            <p:cNvSpPr txBox="1"/>
            <p:nvPr/>
          </p:nvSpPr>
          <p:spPr>
            <a:xfrm>
              <a:off x="7068083" y="5918284"/>
              <a:ext cx="33534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26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ZoneTexte 49"/>
            <p:cNvSpPr txBox="1"/>
            <p:nvPr/>
          </p:nvSpPr>
          <p:spPr>
            <a:xfrm>
              <a:off x="6807233" y="5461084"/>
              <a:ext cx="33534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59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ZoneTexte 50"/>
            <p:cNvSpPr txBox="1"/>
            <p:nvPr/>
          </p:nvSpPr>
          <p:spPr>
            <a:xfrm>
              <a:off x="6363243" y="6057720"/>
              <a:ext cx="33534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45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ZoneTexte 51"/>
            <p:cNvSpPr txBox="1"/>
            <p:nvPr/>
          </p:nvSpPr>
          <p:spPr>
            <a:xfrm>
              <a:off x="7573474" y="4633896"/>
              <a:ext cx="33534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41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ZoneTexte 52"/>
            <p:cNvSpPr txBox="1"/>
            <p:nvPr/>
          </p:nvSpPr>
          <p:spPr>
            <a:xfrm>
              <a:off x="7478658" y="6390369"/>
              <a:ext cx="33534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59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ZoneTexte 53"/>
            <p:cNvSpPr txBox="1"/>
            <p:nvPr/>
          </p:nvSpPr>
          <p:spPr>
            <a:xfrm>
              <a:off x="8107043" y="5548633"/>
              <a:ext cx="41069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126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ZoneTexte 54"/>
            <p:cNvSpPr txBox="1"/>
            <p:nvPr/>
          </p:nvSpPr>
          <p:spPr>
            <a:xfrm>
              <a:off x="7334890" y="5693504"/>
              <a:ext cx="33534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9" name="Connecteur droit 57"/>
            <p:cNvCxnSpPr>
              <a:stCxn id="33" idx="5"/>
              <a:endCxn id="35" idx="1"/>
            </p:cNvCxnSpPr>
            <p:nvPr/>
          </p:nvCxnSpPr>
          <p:spPr>
            <a:xfrm>
              <a:off x="7227879" y="4884196"/>
              <a:ext cx="632368" cy="11657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ZoneTexte 64"/>
            <p:cNvSpPr txBox="1"/>
            <p:nvPr/>
          </p:nvSpPr>
          <p:spPr>
            <a:xfrm>
              <a:off x="7449083" y="5221620"/>
              <a:ext cx="33534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46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1" name="Connecteur droit 36"/>
          <p:cNvCxnSpPr>
            <a:endCxn id="34" idx="2"/>
          </p:cNvCxnSpPr>
          <p:nvPr/>
        </p:nvCxnSpPr>
        <p:spPr>
          <a:xfrm flipV="1">
            <a:off x="6492885" y="5135880"/>
            <a:ext cx="1542398" cy="3886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0" t="8972" r="833" b="65236"/>
          <a:stretch/>
        </p:blipFill>
        <p:spPr bwMode="auto">
          <a:xfrm>
            <a:off x="4553846" y="2142121"/>
            <a:ext cx="4571273" cy="223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41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+mn-lt"/>
              </a:rPr>
              <a:t>Genetic algorithm (GA)</a:t>
            </a:r>
            <a:endParaRPr lang="en-US" sz="36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E1867-2349-4BF4-8D51-C5B7623BEA6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49499" y="2362969"/>
            <a:ext cx="1625324" cy="56887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ea typeface="Arial" pitchFamily="34" charset="0"/>
                <a:cs typeface="Arial" pitchFamily="34" charset="0"/>
              </a:rPr>
              <a:t>Population of solutions</a:t>
            </a:r>
            <a:endParaRPr lang="en-US" sz="1800" dirty="0">
              <a:solidFill>
                <a:schemeClr val="tx1"/>
              </a:solidFill>
              <a:ea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28106" y="3202939"/>
            <a:ext cx="1360992" cy="43204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ea typeface="Arial" pitchFamily="34" charset="0"/>
                <a:cs typeface="Arial" pitchFamily="34" charset="0"/>
              </a:rPr>
              <a:t>Evaluation</a:t>
            </a:r>
            <a:endParaRPr lang="en-US" sz="1800" dirty="0">
              <a:solidFill>
                <a:schemeClr val="tx1"/>
              </a:solidFill>
              <a:ea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96294" y="5046969"/>
            <a:ext cx="1368152" cy="43204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ea typeface="Arial" pitchFamily="34" charset="0"/>
                <a:cs typeface="Arial" pitchFamily="34" charset="0"/>
              </a:rPr>
              <a:t>Selection</a:t>
            </a:r>
            <a:endParaRPr lang="en-US" sz="1800" dirty="0">
              <a:solidFill>
                <a:schemeClr val="tx1"/>
              </a:solidFill>
              <a:ea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7719" y="5767049"/>
            <a:ext cx="1368152" cy="76470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ea typeface="Arial" pitchFamily="34" charset="0"/>
                <a:cs typeface="Arial" pitchFamily="34" charset="0"/>
              </a:rPr>
              <a:t>Crossover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ea typeface="Arial" pitchFamily="34" charset="0"/>
                <a:cs typeface="Arial" pitchFamily="34" charset="0"/>
              </a:rPr>
              <a:t>Mutation</a:t>
            </a:r>
            <a:endParaRPr lang="en-US" sz="1800" dirty="0">
              <a:solidFill>
                <a:schemeClr val="tx1"/>
              </a:solidFill>
              <a:ea typeface="Arial" pitchFamily="34" charset="0"/>
              <a:cs typeface="Arial" pitchFamily="34" charset="0"/>
            </a:endParaRPr>
          </a:p>
        </p:txBody>
      </p:sp>
      <p:sp>
        <p:nvSpPr>
          <p:cNvPr id="9" name="Flowchart: Decision 18"/>
          <p:cNvSpPr/>
          <p:nvPr/>
        </p:nvSpPr>
        <p:spPr>
          <a:xfrm>
            <a:off x="1905000" y="3913469"/>
            <a:ext cx="2218537" cy="863406"/>
          </a:xfrm>
          <a:prstGeom prst="flowChartDecision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Optimal or “good” solution found ?</a:t>
            </a:r>
            <a:endParaRPr lang="en-US" sz="1100" dirty="0"/>
          </a:p>
        </p:txBody>
      </p:sp>
      <p:cxnSp>
        <p:nvCxnSpPr>
          <p:cNvPr id="10" name="Straight Arrow Connector 19"/>
          <p:cNvCxnSpPr/>
          <p:nvPr/>
        </p:nvCxnSpPr>
        <p:spPr>
          <a:xfrm>
            <a:off x="3004170" y="2914907"/>
            <a:ext cx="0" cy="288032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20"/>
          <p:cNvCxnSpPr/>
          <p:nvPr/>
        </p:nvCxnSpPr>
        <p:spPr>
          <a:xfrm>
            <a:off x="3004170" y="3634987"/>
            <a:ext cx="0" cy="288032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21"/>
          <p:cNvCxnSpPr/>
          <p:nvPr/>
        </p:nvCxnSpPr>
        <p:spPr>
          <a:xfrm>
            <a:off x="3004170" y="5479017"/>
            <a:ext cx="0" cy="288032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22"/>
          <p:cNvCxnSpPr>
            <a:stCxn id="8" idx="2"/>
            <a:endCxn id="6" idx="1"/>
          </p:cNvCxnSpPr>
          <p:nvPr/>
        </p:nvCxnSpPr>
        <p:spPr>
          <a:xfrm rot="5400000" flipH="1">
            <a:off x="1183556" y="4663514"/>
            <a:ext cx="3112790" cy="623689"/>
          </a:xfrm>
          <a:prstGeom prst="bentConnector4">
            <a:avLst>
              <a:gd name="adj1" fmla="val -7344"/>
              <a:gd name="adj2" fmla="val 241021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23"/>
          <p:cNvCxnSpPr/>
          <p:nvPr/>
        </p:nvCxnSpPr>
        <p:spPr>
          <a:xfrm>
            <a:off x="3004170" y="4768437"/>
            <a:ext cx="0" cy="288032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27"/>
          <p:cNvSpPr txBox="1"/>
          <p:nvPr/>
        </p:nvSpPr>
        <p:spPr>
          <a:xfrm>
            <a:off x="3794342" y="5433418"/>
            <a:ext cx="1615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Recommended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reviewers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TextBox 28"/>
          <p:cNvSpPr txBox="1"/>
          <p:nvPr/>
        </p:nvSpPr>
        <p:spPr>
          <a:xfrm>
            <a:off x="3986302" y="4323165"/>
            <a:ext cx="660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CC"/>
                </a:solidFill>
                <a:latin typeface="+mn-lt"/>
              </a:rPr>
              <a:t>Y</a:t>
            </a:r>
            <a:r>
              <a:rPr lang="en-US" sz="1600" b="1" dirty="0" smtClean="0">
                <a:solidFill>
                  <a:srgbClr val="0000CC"/>
                </a:solidFill>
                <a:latin typeface="+mn-lt"/>
              </a:rPr>
              <a:t>es</a:t>
            </a:r>
            <a:endParaRPr lang="en-US" sz="16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7" name="TextBox 37"/>
          <p:cNvSpPr txBox="1"/>
          <p:nvPr/>
        </p:nvSpPr>
        <p:spPr>
          <a:xfrm>
            <a:off x="3050160" y="4738774"/>
            <a:ext cx="463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+mn-lt"/>
              </a:rPr>
              <a:t>No</a:t>
            </a:r>
            <a:endParaRPr lang="en-US" sz="16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8" name="Ellipse 14"/>
          <p:cNvSpPr/>
          <p:nvPr/>
        </p:nvSpPr>
        <p:spPr bwMode="auto">
          <a:xfrm>
            <a:off x="2294737" y="1590675"/>
            <a:ext cx="1352550" cy="47625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START</a:t>
            </a:r>
          </a:p>
        </p:txBody>
      </p:sp>
      <p:cxnSp>
        <p:nvCxnSpPr>
          <p:cNvPr id="19" name="Straight Arrow Connector 19"/>
          <p:cNvCxnSpPr/>
          <p:nvPr/>
        </p:nvCxnSpPr>
        <p:spPr>
          <a:xfrm>
            <a:off x="2966070" y="2057657"/>
            <a:ext cx="0" cy="288032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Ellipse 16"/>
          <p:cNvSpPr/>
          <p:nvPr/>
        </p:nvSpPr>
        <p:spPr bwMode="auto">
          <a:xfrm>
            <a:off x="4085436" y="4891174"/>
            <a:ext cx="911283" cy="461703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END</a:t>
            </a:r>
            <a:endParaRPr kumimoji="0" lang="fr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21" name="Straight Arrow Connector 19"/>
          <p:cNvCxnSpPr>
            <a:stCxn id="9" idx="3"/>
            <a:endCxn id="20" idx="0"/>
          </p:cNvCxnSpPr>
          <p:nvPr/>
        </p:nvCxnSpPr>
        <p:spPr>
          <a:xfrm>
            <a:off x="4123537" y="4345172"/>
            <a:ext cx="417541" cy="546002"/>
          </a:xfrm>
          <a:prstGeom prst="bentConnector2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5201952" y="2931841"/>
            <a:ext cx="3789648" cy="3199084"/>
          </a:xfrm>
        </p:spPr>
        <p:txBody>
          <a:bodyPr/>
          <a:lstStyle/>
          <a:p>
            <a:r>
              <a:rPr lang="en-US" sz="2400" dirty="0" smtClean="0"/>
              <a:t>Key elements</a:t>
            </a:r>
          </a:p>
          <a:p>
            <a:pPr lvl="1"/>
            <a:r>
              <a:rPr lang="en-US" sz="2000" dirty="0" smtClean="0"/>
              <a:t>Solution representation</a:t>
            </a:r>
          </a:p>
          <a:p>
            <a:pPr lvl="1"/>
            <a:r>
              <a:rPr lang="en-US" sz="2000" dirty="0" smtClean="0"/>
              <a:t>Change operators</a:t>
            </a:r>
          </a:p>
          <a:p>
            <a:pPr lvl="1"/>
            <a:r>
              <a:rPr lang="en-US" sz="2000" dirty="0" smtClean="0"/>
              <a:t>Fitness function</a:t>
            </a:r>
          </a:p>
          <a:p>
            <a:pPr lvl="1"/>
            <a:r>
              <a:rPr lang="en-US" sz="2000" dirty="0" smtClean="0"/>
              <a:t>Selection</a:t>
            </a:r>
          </a:p>
          <a:p>
            <a:pPr lvl="1"/>
            <a:r>
              <a:rPr lang="en-US" sz="2000" dirty="0" smtClean="0"/>
              <a:t>Creation of the initial population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3026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+mn-lt"/>
              </a:rPr>
              <a:t>GA adaptation</a:t>
            </a:r>
            <a:endParaRPr lang="en-US" sz="36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E1867-2349-4BF4-8D51-C5B7623BEA6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5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557727"/>
              </p:ext>
            </p:extLst>
          </p:nvPr>
        </p:nvGraphicFramePr>
        <p:xfrm>
          <a:off x="2064884" y="2407920"/>
          <a:ext cx="4960240" cy="33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6024"/>
                <a:gridCol w="496024"/>
                <a:gridCol w="496024"/>
                <a:gridCol w="496024"/>
                <a:gridCol w="496024"/>
                <a:gridCol w="496024"/>
                <a:gridCol w="496024"/>
                <a:gridCol w="496024"/>
                <a:gridCol w="496024"/>
                <a:gridCol w="496024"/>
              </a:tblGrid>
              <a:tr h="3309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au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112764"/>
              </p:ext>
            </p:extLst>
          </p:nvPr>
        </p:nvGraphicFramePr>
        <p:xfrm>
          <a:off x="2064886" y="2142493"/>
          <a:ext cx="4960240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6024"/>
                <a:gridCol w="496024"/>
                <a:gridCol w="496024"/>
                <a:gridCol w="496024"/>
                <a:gridCol w="496024"/>
                <a:gridCol w="496024"/>
                <a:gridCol w="496024"/>
                <a:gridCol w="496024"/>
                <a:gridCol w="496024"/>
                <a:gridCol w="496024"/>
              </a:tblGrid>
              <a:tr h="2357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Dmitry</a:t>
                      </a:r>
                      <a:endParaRPr lang="en-US" sz="1000" i="1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Kirill</a:t>
                      </a:r>
                      <a:endParaRPr lang="en-US" sz="1000" i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Andrey</a:t>
                      </a:r>
                      <a:endParaRPr lang="en-US" sz="1000" i="1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Murano 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Serg</a:t>
                      </a:r>
                      <a:endParaRPr lang="en-US" sz="1000" i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Giulio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Victor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Henar</a:t>
                      </a:r>
                      <a:endParaRPr lang="en-US" sz="1000" i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Alexey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Jenkins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866176" y="1504480"/>
            <a:ext cx="7772400" cy="476720"/>
          </a:xfrm>
        </p:spPr>
        <p:txBody>
          <a:bodyPr/>
          <a:lstStyle/>
          <a:p>
            <a:r>
              <a:rPr lang="en-US" sz="2400" dirty="0" smtClean="0"/>
              <a:t>Solution representation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833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+mn-lt"/>
              </a:rPr>
              <a:t>GA adaptation</a:t>
            </a:r>
            <a:endParaRPr lang="en-US" sz="36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E1867-2349-4BF4-8D51-C5B7623BEA6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5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557727"/>
              </p:ext>
            </p:extLst>
          </p:nvPr>
        </p:nvGraphicFramePr>
        <p:xfrm>
          <a:off x="2064884" y="2407920"/>
          <a:ext cx="4960240" cy="33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6024"/>
                <a:gridCol w="496024"/>
                <a:gridCol w="496024"/>
                <a:gridCol w="496024"/>
                <a:gridCol w="496024"/>
                <a:gridCol w="496024"/>
                <a:gridCol w="496024"/>
                <a:gridCol w="496024"/>
                <a:gridCol w="496024"/>
                <a:gridCol w="496024"/>
              </a:tblGrid>
              <a:tr h="3309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au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112764"/>
              </p:ext>
            </p:extLst>
          </p:nvPr>
        </p:nvGraphicFramePr>
        <p:xfrm>
          <a:off x="2064886" y="2142493"/>
          <a:ext cx="4960240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6024"/>
                <a:gridCol w="496024"/>
                <a:gridCol w="496024"/>
                <a:gridCol w="496024"/>
                <a:gridCol w="496024"/>
                <a:gridCol w="496024"/>
                <a:gridCol w="496024"/>
                <a:gridCol w="496024"/>
                <a:gridCol w="496024"/>
                <a:gridCol w="496024"/>
              </a:tblGrid>
              <a:tr h="2357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Dmitry</a:t>
                      </a:r>
                      <a:endParaRPr lang="en-US" sz="1000" i="1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Kirill</a:t>
                      </a:r>
                      <a:endParaRPr lang="en-US" sz="1000" i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Andrey</a:t>
                      </a:r>
                      <a:endParaRPr lang="en-US" sz="1000" i="1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Murano 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Serg</a:t>
                      </a:r>
                      <a:endParaRPr lang="en-US" sz="1000" i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Giulio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Victor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Henar</a:t>
                      </a:r>
                      <a:endParaRPr lang="en-US" sz="1000" i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Alexey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Jenkins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202207"/>
              </p:ext>
            </p:extLst>
          </p:nvPr>
        </p:nvGraphicFramePr>
        <p:xfrm>
          <a:off x="1703734" y="3718793"/>
          <a:ext cx="2585324" cy="3748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9332"/>
                <a:gridCol w="369332"/>
                <a:gridCol w="369332"/>
                <a:gridCol w="369332"/>
                <a:gridCol w="369332"/>
                <a:gridCol w="369332"/>
                <a:gridCol w="369332"/>
              </a:tblGrid>
              <a:tr h="3748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336281"/>
              </p:ext>
            </p:extLst>
          </p:nvPr>
        </p:nvGraphicFramePr>
        <p:xfrm>
          <a:off x="1700858" y="4621691"/>
          <a:ext cx="2585324" cy="3748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9332"/>
                <a:gridCol w="369332"/>
                <a:gridCol w="369332"/>
                <a:gridCol w="369332"/>
                <a:gridCol w="369332"/>
                <a:gridCol w="369332"/>
                <a:gridCol w="369332"/>
              </a:tblGrid>
              <a:tr h="3748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ZoneTexte 21"/>
          <p:cNvSpPr txBox="1"/>
          <p:nvPr/>
        </p:nvSpPr>
        <p:spPr>
          <a:xfrm>
            <a:off x="914400" y="3736967"/>
            <a:ext cx="76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Parent 1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22"/>
          <p:cNvSpPr txBox="1"/>
          <p:nvPr/>
        </p:nvSpPr>
        <p:spPr>
          <a:xfrm>
            <a:off x="914400" y="4639861"/>
            <a:ext cx="76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Parent 2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80826" y="3716846"/>
            <a:ext cx="1815174" cy="1179893"/>
            <a:chOff x="4280826" y="3716846"/>
            <a:chExt cx="1815174" cy="1179893"/>
          </a:xfrm>
        </p:grpSpPr>
        <p:sp>
          <p:nvSpPr>
            <p:cNvPr id="12" name="Flèche droite 1"/>
            <p:cNvSpPr/>
            <p:nvPr/>
          </p:nvSpPr>
          <p:spPr>
            <a:xfrm>
              <a:off x="4444361" y="4179925"/>
              <a:ext cx="707366" cy="301925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ZoneTexte 19"/>
            <p:cNvSpPr txBox="1"/>
            <p:nvPr/>
          </p:nvSpPr>
          <p:spPr>
            <a:xfrm>
              <a:off x="4280826" y="3936850"/>
              <a:ext cx="10005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Crossover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ZoneTexte 20"/>
            <p:cNvSpPr txBox="1"/>
            <p:nvPr/>
          </p:nvSpPr>
          <p:spPr>
            <a:xfrm>
              <a:off x="4513368" y="4388639"/>
              <a:ext cx="4780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r>
                <a:rPr lang="en-US" sz="1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=3</a:t>
              </a:r>
              <a:endPara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ZoneTexte 23"/>
            <p:cNvSpPr txBox="1"/>
            <p:nvPr/>
          </p:nvSpPr>
          <p:spPr>
            <a:xfrm>
              <a:off x="5410200" y="3716846"/>
              <a:ext cx="6607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Child 1</a:t>
              </a:r>
              <a:endParaRPr lang="en-US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ZoneTexte 24"/>
            <p:cNvSpPr txBox="1"/>
            <p:nvPr/>
          </p:nvSpPr>
          <p:spPr>
            <a:xfrm>
              <a:off x="5435242" y="4619740"/>
              <a:ext cx="6607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Child 2</a:t>
              </a:r>
              <a:endParaRPr lang="en-US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9" name="Connecteur droit 25"/>
          <p:cNvCxnSpPr/>
          <p:nvPr/>
        </p:nvCxnSpPr>
        <p:spPr>
          <a:xfrm flipH="1">
            <a:off x="2817749" y="3535680"/>
            <a:ext cx="0" cy="164592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26"/>
          <p:cNvSpPr txBox="1"/>
          <p:nvPr/>
        </p:nvSpPr>
        <p:spPr>
          <a:xfrm>
            <a:off x="2813965" y="4218025"/>
            <a:ext cx="782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cut</a:t>
            </a:r>
            <a:endParaRPr lang="en-US" sz="1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Tableau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752896"/>
              </p:ext>
            </p:extLst>
          </p:nvPr>
        </p:nvGraphicFramePr>
        <p:xfrm>
          <a:off x="1657727" y="6100347"/>
          <a:ext cx="2623096" cy="3748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728"/>
                <a:gridCol w="374728"/>
                <a:gridCol w="374728"/>
                <a:gridCol w="374728"/>
                <a:gridCol w="374728"/>
                <a:gridCol w="374728"/>
                <a:gridCol w="374728"/>
              </a:tblGrid>
              <a:tr h="3748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3" name="ZoneTexte 29"/>
          <p:cNvSpPr txBox="1"/>
          <p:nvPr/>
        </p:nvSpPr>
        <p:spPr>
          <a:xfrm>
            <a:off x="990600" y="6118521"/>
            <a:ext cx="656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Parent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590875"/>
              </p:ext>
            </p:extLst>
          </p:nvPr>
        </p:nvGraphicFramePr>
        <p:xfrm>
          <a:off x="1698349" y="3716846"/>
          <a:ext cx="1107996" cy="3748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9332"/>
                <a:gridCol w="369332"/>
                <a:gridCol w="369332"/>
              </a:tblGrid>
              <a:tr h="3748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956097"/>
              </p:ext>
            </p:extLst>
          </p:nvPr>
        </p:nvGraphicFramePr>
        <p:xfrm>
          <a:off x="2803498" y="3717853"/>
          <a:ext cx="1477328" cy="3748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9332"/>
                <a:gridCol w="369332"/>
                <a:gridCol w="369332"/>
                <a:gridCol w="369332"/>
              </a:tblGrid>
              <a:tr h="3748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1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664170"/>
              </p:ext>
            </p:extLst>
          </p:nvPr>
        </p:nvGraphicFramePr>
        <p:xfrm>
          <a:off x="1705969" y="4624621"/>
          <a:ext cx="1107996" cy="3748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9332"/>
                <a:gridCol w="369332"/>
                <a:gridCol w="369332"/>
              </a:tblGrid>
              <a:tr h="3748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297281"/>
              </p:ext>
            </p:extLst>
          </p:nvPr>
        </p:nvGraphicFramePr>
        <p:xfrm>
          <a:off x="2813965" y="4619740"/>
          <a:ext cx="1477328" cy="3748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9332"/>
                <a:gridCol w="369332"/>
                <a:gridCol w="369332"/>
                <a:gridCol w="369332"/>
              </a:tblGrid>
              <a:tr h="3748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866176" y="1504480"/>
            <a:ext cx="7772400" cy="476720"/>
          </a:xfrm>
        </p:spPr>
        <p:txBody>
          <a:bodyPr/>
          <a:lstStyle/>
          <a:p>
            <a:r>
              <a:rPr lang="en-US" sz="2400" dirty="0" smtClean="0"/>
              <a:t>Solution representation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866176" y="2952280"/>
            <a:ext cx="7772400" cy="47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Crossover operator</a:t>
            </a:r>
            <a:endParaRPr lang="en-US" sz="2400" dirty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838200" y="5334000"/>
            <a:ext cx="7772400" cy="47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Mutation operator</a:t>
            </a:r>
            <a:endParaRPr lang="en-US" sz="2400" dirty="0"/>
          </a:p>
        </p:txBody>
      </p:sp>
      <p:graphicFrame>
        <p:nvGraphicFramePr>
          <p:cNvPr id="24" name="Tableau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814131"/>
              </p:ext>
            </p:extLst>
          </p:nvPr>
        </p:nvGraphicFramePr>
        <p:xfrm>
          <a:off x="5470252" y="6118521"/>
          <a:ext cx="2623096" cy="3748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728"/>
                <a:gridCol w="374728"/>
                <a:gridCol w="374728"/>
                <a:gridCol w="374728"/>
                <a:gridCol w="374728"/>
                <a:gridCol w="374728"/>
                <a:gridCol w="374728"/>
              </a:tblGrid>
              <a:tr h="3748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4390096" y="5869834"/>
            <a:ext cx="870751" cy="759566"/>
            <a:chOff x="4390096" y="5869834"/>
            <a:chExt cx="870751" cy="759566"/>
          </a:xfrm>
        </p:grpSpPr>
        <p:sp>
          <p:nvSpPr>
            <p:cNvPr id="26" name="Flèche droite 34"/>
            <p:cNvSpPr/>
            <p:nvPr/>
          </p:nvSpPr>
          <p:spPr>
            <a:xfrm>
              <a:off x="4475997" y="6112909"/>
              <a:ext cx="707366" cy="301925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ZoneTexte 35"/>
            <p:cNvSpPr txBox="1"/>
            <p:nvPr/>
          </p:nvSpPr>
          <p:spPr>
            <a:xfrm>
              <a:off x="4390096" y="5869834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Mutation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ZoneTexte 36"/>
            <p:cNvSpPr txBox="1"/>
            <p:nvPr/>
          </p:nvSpPr>
          <p:spPr>
            <a:xfrm>
              <a:off x="4545004" y="6321623"/>
              <a:ext cx="5485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=6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3124200" y="6112909"/>
            <a:ext cx="411480" cy="36409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934200" y="6111420"/>
            <a:ext cx="411480" cy="36409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04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2.96296E-6 L 0.4824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24" y="2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94 -0.00834 L 0.47952 -0.1268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3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3.7037E-7 L 0.47778 0.003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81" y="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0.47968 0.1347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76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5" grpId="0"/>
      <p:bldP spid="3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n-lt"/>
              </a:rPr>
              <a:t>Fitness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E1867-2349-4BF4-8D51-C5B7623BEA6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41309" y="1752600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Maximize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990600" y="2685539"/>
            <a:ext cx="2839239" cy="3288033"/>
            <a:chOff x="1219200" y="2685539"/>
            <a:chExt cx="2839239" cy="3288033"/>
          </a:xfrm>
        </p:grpSpPr>
        <p:pic>
          <p:nvPicPr>
            <p:cNvPr id="5" name="Picture 2" descr="Image result for recency tim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3382988"/>
              <a:ext cx="2352237" cy="1761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Image result for tim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598" b="96552" l="337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5859" y="4316221"/>
              <a:ext cx="1695450" cy="1657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219200" y="2685539"/>
              <a:ext cx="28392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Reviewer Expertise</a:t>
              </a:r>
            </a:p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RE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81486" y="2685538"/>
            <a:ext cx="3610114" cy="3118362"/>
            <a:chOff x="5125105" y="2685538"/>
            <a:chExt cx="3610114" cy="3118362"/>
          </a:xfrm>
        </p:grpSpPr>
        <p:sp>
          <p:nvSpPr>
            <p:cNvPr id="10" name="TextBox 9"/>
            <p:cNvSpPr txBox="1"/>
            <p:nvPr/>
          </p:nvSpPr>
          <p:spPr>
            <a:xfrm>
              <a:off x="5362180" y="2685538"/>
              <a:ext cx="33730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Reviewer Collaboration</a:t>
              </a:r>
            </a:p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RC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125105" y="3657600"/>
              <a:ext cx="3477772" cy="2146300"/>
              <a:chOff x="5513828" y="4572000"/>
              <a:chExt cx="3477772" cy="2146300"/>
            </a:xfrm>
          </p:grpSpPr>
          <p:sp>
            <p:nvSpPr>
              <p:cNvPr id="12" name="Ellipse 1"/>
              <p:cNvSpPr/>
              <p:nvPr/>
            </p:nvSpPr>
            <p:spPr>
              <a:xfrm>
                <a:off x="6915683" y="4572000"/>
                <a:ext cx="365760" cy="36576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3" name="Ellipse 4"/>
              <p:cNvSpPr/>
              <p:nvPr/>
            </p:nvSpPr>
            <p:spPr>
              <a:xfrm>
                <a:off x="8035283" y="4953000"/>
                <a:ext cx="365760" cy="36576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4" name="Ellipse 6"/>
              <p:cNvSpPr/>
              <p:nvPr/>
            </p:nvSpPr>
            <p:spPr>
              <a:xfrm>
                <a:off x="7806683" y="5996400"/>
                <a:ext cx="365760" cy="36576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5" name="Ellipse 7"/>
              <p:cNvSpPr/>
              <p:nvPr/>
            </p:nvSpPr>
            <p:spPr>
              <a:xfrm>
                <a:off x="6153683" y="5404461"/>
                <a:ext cx="365760" cy="36576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6" name="Ellipse 8"/>
              <p:cNvSpPr/>
              <p:nvPr/>
            </p:nvSpPr>
            <p:spPr>
              <a:xfrm>
                <a:off x="6839483" y="6339840"/>
                <a:ext cx="365760" cy="36576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7" name="ZoneTexte 9"/>
              <p:cNvSpPr txBox="1"/>
              <p:nvPr/>
            </p:nvSpPr>
            <p:spPr>
              <a:xfrm>
                <a:off x="8396352" y="4880722"/>
                <a:ext cx="5245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Kirill</a:t>
                </a:r>
                <a:endParaRPr lang="en-US" sz="1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ZoneTexte 11"/>
              <p:cNvSpPr txBox="1"/>
              <p:nvPr/>
            </p:nvSpPr>
            <p:spPr>
              <a:xfrm>
                <a:off x="6256123" y="6410523"/>
                <a:ext cx="5833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Serg</a:t>
                </a:r>
                <a:endParaRPr lang="en-US" sz="1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ZoneTexte 12"/>
              <p:cNvSpPr txBox="1"/>
              <p:nvPr/>
            </p:nvSpPr>
            <p:spPr>
              <a:xfrm>
                <a:off x="5513828" y="5504880"/>
                <a:ext cx="6398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Victor</a:t>
                </a:r>
                <a:endParaRPr lang="en-US" sz="1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ZoneTexte 13"/>
              <p:cNvSpPr txBox="1"/>
              <p:nvPr/>
            </p:nvSpPr>
            <p:spPr>
              <a:xfrm>
                <a:off x="8151305" y="6114850"/>
                <a:ext cx="8402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Murano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1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ZoneTexte 14"/>
              <p:cNvSpPr txBox="1"/>
              <p:nvPr/>
            </p:nvSpPr>
            <p:spPr>
              <a:xfrm>
                <a:off x="6346973" y="4595338"/>
                <a:ext cx="553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Stan</a:t>
                </a:r>
                <a:endParaRPr lang="en-US" sz="1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2" name="Connecteur droit 3"/>
              <p:cNvCxnSpPr>
                <a:stCxn id="12" idx="6"/>
                <a:endCxn id="13" idx="1"/>
              </p:cNvCxnSpPr>
              <p:nvPr/>
            </p:nvCxnSpPr>
            <p:spPr>
              <a:xfrm>
                <a:off x="7281443" y="4754880"/>
                <a:ext cx="807404" cy="2516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18"/>
              <p:cNvCxnSpPr>
                <a:stCxn id="12" idx="4"/>
                <a:endCxn id="16" idx="0"/>
              </p:cNvCxnSpPr>
              <p:nvPr/>
            </p:nvCxnSpPr>
            <p:spPr>
              <a:xfrm flipH="1">
                <a:off x="7022363" y="4937760"/>
                <a:ext cx="76200" cy="140208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2"/>
              <p:cNvCxnSpPr>
                <a:stCxn id="14" idx="7"/>
                <a:endCxn id="13" idx="4"/>
              </p:cNvCxnSpPr>
              <p:nvPr/>
            </p:nvCxnSpPr>
            <p:spPr>
              <a:xfrm flipV="1">
                <a:off x="8118879" y="5318760"/>
                <a:ext cx="99284" cy="7312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9"/>
              <p:cNvCxnSpPr>
                <a:stCxn id="14" idx="3"/>
                <a:endCxn id="16" idx="6"/>
              </p:cNvCxnSpPr>
              <p:nvPr/>
            </p:nvCxnSpPr>
            <p:spPr>
              <a:xfrm flipH="1">
                <a:off x="7205243" y="6308596"/>
                <a:ext cx="655004" cy="2141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33"/>
              <p:cNvCxnSpPr>
                <a:stCxn id="12" idx="3"/>
                <a:endCxn id="15" idx="7"/>
              </p:cNvCxnSpPr>
              <p:nvPr/>
            </p:nvCxnSpPr>
            <p:spPr>
              <a:xfrm flipH="1">
                <a:off x="6465879" y="4884196"/>
                <a:ext cx="503368" cy="5738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36"/>
              <p:cNvCxnSpPr>
                <a:stCxn id="15" idx="6"/>
                <a:endCxn id="14" idx="2"/>
              </p:cNvCxnSpPr>
              <p:nvPr/>
            </p:nvCxnSpPr>
            <p:spPr>
              <a:xfrm>
                <a:off x="6519443" y="5587341"/>
                <a:ext cx="1287240" cy="5919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39"/>
              <p:cNvCxnSpPr>
                <a:stCxn id="15" idx="4"/>
                <a:endCxn id="16" idx="1"/>
              </p:cNvCxnSpPr>
              <p:nvPr/>
            </p:nvCxnSpPr>
            <p:spPr>
              <a:xfrm>
                <a:off x="6336563" y="5770221"/>
                <a:ext cx="556484" cy="6231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43"/>
              <p:cNvCxnSpPr>
                <a:stCxn id="13" idx="3"/>
                <a:endCxn id="16" idx="7"/>
              </p:cNvCxnSpPr>
              <p:nvPr/>
            </p:nvCxnSpPr>
            <p:spPr>
              <a:xfrm flipH="1">
                <a:off x="7151679" y="5265196"/>
                <a:ext cx="937168" cy="11282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ZoneTexte 47"/>
              <p:cNvSpPr txBox="1"/>
              <p:nvPr/>
            </p:nvSpPr>
            <p:spPr>
              <a:xfrm>
                <a:off x="6555258" y="4958906"/>
                <a:ext cx="33534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32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ZoneTexte 48"/>
              <p:cNvSpPr txBox="1"/>
              <p:nvPr/>
            </p:nvSpPr>
            <p:spPr>
              <a:xfrm>
                <a:off x="7068083" y="5918284"/>
                <a:ext cx="33534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26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ZoneTexte 49"/>
              <p:cNvSpPr txBox="1"/>
              <p:nvPr/>
            </p:nvSpPr>
            <p:spPr>
              <a:xfrm>
                <a:off x="6807233" y="5461084"/>
                <a:ext cx="33534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59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ZoneTexte 50"/>
              <p:cNvSpPr txBox="1"/>
              <p:nvPr/>
            </p:nvSpPr>
            <p:spPr>
              <a:xfrm>
                <a:off x="6363243" y="6057720"/>
                <a:ext cx="33534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45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ZoneTexte 51"/>
              <p:cNvSpPr txBox="1"/>
              <p:nvPr/>
            </p:nvSpPr>
            <p:spPr>
              <a:xfrm>
                <a:off x="7573474" y="4633896"/>
                <a:ext cx="33534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41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ZoneTexte 52"/>
              <p:cNvSpPr txBox="1"/>
              <p:nvPr/>
            </p:nvSpPr>
            <p:spPr>
              <a:xfrm>
                <a:off x="7478658" y="6390369"/>
                <a:ext cx="33534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59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ZoneTexte 53"/>
              <p:cNvSpPr txBox="1"/>
              <p:nvPr/>
            </p:nvSpPr>
            <p:spPr>
              <a:xfrm>
                <a:off x="8107043" y="5548633"/>
                <a:ext cx="41069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126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ZoneTexte 54"/>
              <p:cNvSpPr txBox="1"/>
              <p:nvPr/>
            </p:nvSpPr>
            <p:spPr>
              <a:xfrm>
                <a:off x="7334890" y="5693504"/>
                <a:ext cx="33534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8" name="Connecteur droit 57"/>
              <p:cNvCxnSpPr>
                <a:stCxn id="12" idx="5"/>
                <a:endCxn id="14" idx="1"/>
              </p:cNvCxnSpPr>
              <p:nvPr/>
            </p:nvCxnSpPr>
            <p:spPr>
              <a:xfrm>
                <a:off x="7227879" y="4884196"/>
                <a:ext cx="632368" cy="11657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ZoneTexte 64"/>
              <p:cNvSpPr txBox="1"/>
              <p:nvPr/>
            </p:nvSpPr>
            <p:spPr>
              <a:xfrm>
                <a:off x="7449083" y="5221620"/>
                <a:ext cx="33534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46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028" name="Picture 4" descr="Résultats de recherche d'images pour « plus 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926" y="2523606"/>
            <a:ext cx="878766" cy="87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99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819400"/>
            <a:ext cx="7772400" cy="1143000"/>
          </a:xfrm>
        </p:spPr>
        <p:txBody>
          <a:bodyPr/>
          <a:lstStyle/>
          <a:p>
            <a:pPr algn="ctr"/>
            <a:r>
              <a:rPr lang="en-US" sz="4000" dirty="0" smtClean="0">
                <a:latin typeface="+mn-lt"/>
              </a:rPr>
              <a:t>Empirical Evaluation</a:t>
            </a:r>
            <a:endParaRPr lang="en-US" sz="4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E1867-2349-4BF4-8D51-C5B7623BEA6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0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+mn-lt"/>
              </a:rPr>
              <a:t>Three research questions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tx2"/>
                </a:solidFill>
                <a:ea typeface="+mj-ea"/>
                <a:cs typeface="+mj-cs"/>
              </a:rPr>
              <a:t>RQ1.</a:t>
            </a:r>
            <a:r>
              <a:rPr lang="en-US" sz="2400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en-US" sz="2400" dirty="0"/>
              <a:t>How </a:t>
            </a:r>
            <a:r>
              <a:rPr lang="en-US" sz="2400" u="sng" dirty="0"/>
              <a:t>accurate</a:t>
            </a:r>
            <a:r>
              <a:rPr lang="en-US" sz="2400" dirty="0"/>
              <a:t> is </a:t>
            </a:r>
            <a:r>
              <a:rPr lang="en-US" sz="2400" dirty="0" err="1"/>
              <a:t>RevRec</a:t>
            </a:r>
            <a:r>
              <a:rPr lang="en-US" sz="2400" dirty="0"/>
              <a:t> in recommending </a:t>
            </a:r>
            <a:r>
              <a:rPr lang="en-US" sz="2400" dirty="0" smtClean="0"/>
              <a:t>peer reviewers </a:t>
            </a:r>
            <a:r>
              <a:rPr lang="en-US" sz="2400" dirty="0"/>
              <a:t>for code changes</a:t>
            </a:r>
            <a:r>
              <a:rPr lang="en-US" sz="2400" dirty="0" smtClean="0"/>
              <a:t>?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chemeClr val="tx2"/>
                </a:solidFill>
                <a:ea typeface="+mj-ea"/>
                <a:cs typeface="+mj-cs"/>
              </a:rPr>
              <a:t>RQ2.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/>
              <a:t>What are the effects of each of the reviewers </a:t>
            </a:r>
            <a:r>
              <a:rPr lang="en-US" sz="2400" i="1" u="sng" dirty="0"/>
              <a:t>expertise</a:t>
            </a:r>
            <a:r>
              <a:rPr lang="en-US" sz="2400" i="1" dirty="0"/>
              <a:t> </a:t>
            </a:r>
            <a:r>
              <a:rPr lang="en-US" sz="2400" dirty="0"/>
              <a:t>and </a:t>
            </a:r>
            <a:r>
              <a:rPr lang="en-US" sz="2400" i="1" u="sng" dirty="0"/>
              <a:t>collaboration</a:t>
            </a:r>
            <a:r>
              <a:rPr lang="en-US" sz="2400" i="1" dirty="0"/>
              <a:t> </a:t>
            </a:r>
            <a:r>
              <a:rPr lang="en-US" sz="2400" dirty="0"/>
              <a:t>on the accuracy of </a:t>
            </a:r>
            <a:r>
              <a:rPr lang="en-US" sz="2400" dirty="0" err="1"/>
              <a:t>RevRec</a:t>
            </a:r>
            <a:r>
              <a:rPr lang="en-US" sz="2400" dirty="0" smtClean="0"/>
              <a:t>?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chemeClr val="tx2"/>
                </a:solidFill>
                <a:ea typeface="+mj-ea"/>
                <a:cs typeface="+mj-cs"/>
              </a:rPr>
              <a:t>RQ3.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/>
              <a:t>How does </a:t>
            </a:r>
            <a:r>
              <a:rPr lang="en-US" sz="2400" u="sng" dirty="0"/>
              <a:t>GA</a:t>
            </a:r>
            <a:r>
              <a:rPr lang="en-US" sz="2400" dirty="0"/>
              <a:t> compared to random search (RS) </a:t>
            </a:r>
            <a:r>
              <a:rPr lang="en-US" sz="2400" dirty="0" smtClean="0"/>
              <a:t>and other </a:t>
            </a:r>
            <a:r>
              <a:rPr lang="en-US" sz="2400" dirty="0"/>
              <a:t>popular search algorithms, SA and PSO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E1867-2349-4BF4-8D51-C5B7623BEA6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0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+mn-lt"/>
              </a:rPr>
              <a:t>Studied systems</a:t>
            </a:r>
            <a:endParaRPr lang="en-US" sz="3600" dirty="0">
              <a:latin typeface="+mn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71053"/>
              </p:ext>
            </p:extLst>
          </p:nvPr>
        </p:nvGraphicFramePr>
        <p:xfrm>
          <a:off x="1295400" y="2057400"/>
          <a:ext cx="7162800" cy="20533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2560"/>
                <a:gridCol w="1920241"/>
                <a:gridCol w="1371600"/>
                <a:gridCol w="1447800"/>
                <a:gridCol w="990599"/>
              </a:tblGrid>
              <a:tr h="55281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System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Period studied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#Reviews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#Reviewers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#Files</a:t>
                      </a:r>
                      <a:endParaRPr lang="en-US" b="1" dirty="0"/>
                    </a:p>
                  </a:txBody>
                  <a:tcPr anchor="ctr"/>
                </a:tc>
              </a:tr>
              <a:tr h="50016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Android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2008-10 ~ 2010-01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5,126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26,840</a:t>
                      </a:r>
                      <a:endParaRPr lang="en-US" sz="1600" dirty="0"/>
                    </a:p>
                  </a:txBody>
                  <a:tcPr anchor="ctr"/>
                </a:tc>
              </a:tr>
              <a:tr h="500164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OpenStack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2011-04 ~ 2012-05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6,586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16,953</a:t>
                      </a:r>
                      <a:endParaRPr lang="en-US" sz="1600" dirty="0"/>
                    </a:p>
                  </a:txBody>
                  <a:tcPr anchor="ctr"/>
                </a:tc>
              </a:tr>
              <a:tr h="500164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Qt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2011-05 ~ 2012-05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23,810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78,401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E1867-2349-4BF4-8D51-C5B7623BEA6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4267200"/>
            <a:ext cx="1371600" cy="1456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4323497"/>
            <a:ext cx="1400175" cy="13434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5267" y="4267200"/>
            <a:ext cx="1567037" cy="14639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6172200"/>
            <a:ext cx="5905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Dataset</a:t>
            </a:r>
            <a:r>
              <a:rPr lang="en-US" sz="2000" dirty="0"/>
              <a:t>: </a:t>
            </a:r>
            <a:r>
              <a:rPr lang="en-US" sz="2000" dirty="0">
                <a:hlinkClick r:id="rId6"/>
              </a:rPr>
              <a:t>http://</a:t>
            </a:r>
            <a:r>
              <a:rPr lang="en-US" sz="2000" dirty="0" smtClean="0">
                <a:hlinkClick r:id="rId6"/>
              </a:rPr>
              <a:t>kin-y.github.io/miningReviewRepo/</a:t>
            </a:r>
            <a:r>
              <a:rPr lang="en-US" sz="2000" dirty="0" smtClean="0"/>
              <a:t>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444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+mn-lt"/>
              </a:rPr>
              <a:t>Analysis method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Accuracy</a:t>
            </a:r>
          </a:p>
          <a:p>
            <a:pPr lvl="1"/>
            <a:r>
              <a:rPr lang="en-US" dirty="0" err="1" smtClean="0"/>
              <a:t>Precision@k</a:t>
            </a:r>
            <a:endParaRPr lang="en-US" dirty="0" smtClean="0"/>
          </a:p>
          <a:p>
            <a:pPr lvl="1"/>
            <a:r>
              <a:rPr lang="en-US" dirty="0" err="1" smtClean="0"/>
              <a:t>Recall@k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Ranking performance</a:t>
            </a:r>
          </a:p>
          <a:p>
            <a:pPr lvl="1"/>
            <a:r>
              <a:rPr lang="en-US" dirty="0"/>
              <a:t>Mean Reciprocal Rank (MRR)</a:t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E1867-2349-4BF4-8D51-C5B7623BEA6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717971" y="1919870"/>
            <a:ext cx="604942" cy="3105853"/>
            <a:chOff x="7167458" y="1981200"/>
            <a:chExt cx="604942" cy="3105853"/>
          </a:xfrm>
        </p:grpSpPr>
        <p:pic>
          <p:nvPicPr>
            <p:cNvPr id="5" name="Picture 2" descr="http://www.large-icons.com/stock-icons/large-user/programmer-icon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91667" y="2075747"/>
              <a:ext cx="399875" cy="485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https://encrypted-tbn2.gstatic.com/images?q=tbn:ANd9GcSGY0X5wQ3mBx7HRxJueI7FhBTwuOa7pUi_zml1Xa7dMbPeofn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54555" y="2667000"/>
              <a:ext cx="414303" cy="458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://www.pooyasamaneh.net/Images/Resource/programmer-icon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54556" y="3276600"/>
              <a:ext cx="367258" cy="478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https://encrypted-tbn1.gstatic.com/images?q=tbn:ANd9GcQPkTUlEsTnb3-FlIMTglQottvqMq1f4O7hrPCZpv0IFheL3bb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54556" y="3899130"/>
              <a:ext cx="407500" cy="444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http://www.pooyasamaneh.net/Images/Resource/programmer-icon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84410" y="4511185"/>
              <a:ext cx="367258" cy="478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ounded Rectangle 9"/>
            <p:cNvSpPr/>
            <p:nvPr/>
          </p:nvSpPr>
          <p:spPr bwMode="auto">
            <a:xfrm>
              <a:off x="7167458" y="1981200"/>
              <a:ext cx="604942" cy="3105853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781800" y="5116792"/>
            <a:ext cx="2300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Top-5 recommended</a:t>
            </a:r>
          </a:p>
          <a:p>
            <a:pPr algn="ctr"/>
            <a:r>
              <a:rPr lang="en-US" dirty="0" smtClean="0"/>
              <a:t>reviewers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79614" y="2514600"/>
            <a:ext cx="157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Recommended</a:t>
            </a:r>
          </a:p>
          <a:p>
            <a:pPr algn="ctr"/>
            <a:r>
              <a:rPr lang="en-US" sz="1600" dirty="0" smtClean="0"/>
              <a:t>reviewer</a:t>
            </a:r>
            <a:endParaRPr lang="en-US" sz="16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6584824" y="3118854"/>
            <a:ext cx="1220245" cy="335580"/>
            <a:chOff x="6584824" y="3118854"/>
            <a:chExt cx="1220245" cy="335580"/>
          </a:xfrm>
        </p:grpSpPr>
        <p:cxnSp>
          <p:nvCxnSpPr>
            <p:cNvPr id="17" name="Straight Connector 16"/>
            <p:cNvCxnSpPr/>
            <p:nvPr/>
          </p:nvCxnSpPr>
          <p:spPr bwMode="auto">
            <a:xfrm>
              <a:off x="6584824" y="3118854"/>
              <a:ext cx="824551" cy="33557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/>
            <p:cNvCxnSpPr>
              <a:endCxn id="7" idx="3"/>
            </p:cNvCxnSpPr>
            <p:nvPr/>
          </p:nvCxnSpPr>
          <p:spPr bwMode="auto">
            <a:xfrm>
              <a:off x="7409375" y="3454433"/>
              <a:ext cx="395694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" name="TextBox 13"/>
          <p:cNvSpPr txBox="1"/>
          <p:nvPr/>
        </p:nvSpPr>
        <p:spPr>
          <a:xfrm>
            <a:off x="8447122" y="2093463"/>
            <a:ext cx="54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#1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412663" y="2667000"/>
            <a:ext cx="54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412663" y="3324265"/>
            <a:ext cx="54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#3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410011" y="3974068"/>
            <a:ext cx="54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#4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432277" y="4524139"/>
            <a:ext cx="54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#5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49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+mn-lt"/>
              </a:rPr>
              <a:t>RQ1. Accuracy results</a:t>
            </a:r>
            <a:endParaRPr lang="en-US" sz="36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E1867-2349-4BF4-8D51-C5B7623BEA6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15" y="1828800"/>
            <a:ext cx="7756928" cy="3276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32" y="4080844"/>
            <a:ext cx="829364" cy="8804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332" y="3273273"/>
            <a:ext cx="841693" cy="8075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332" y="2435676"/>
            <a:ext cx="815662" cy="76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5260973"/>
            <a:ext cx="5010322" cy="133032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2697480" y="2560320"/>
            <a:ext cx="731520" cy="16459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697480" y="3429000"/>
            <a:ext cx="731520" cy="16459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697480" y="4297680"/>
            <a:ext cx="731520" cy="16459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897880" y="3017520"/>
            <a:ext cx="731520" cy="16459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897880" y="3886200"/>
            <a:ext cx="731520" cy="16459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897880" y="4772230"/>
            <a:ext cx="731520" cy="16459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505200" y="5708902"/>
            <a:ext cx="731520" cy="69189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752600" y="2560320"/>
            <a:ext cx="6737952" cy="173258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RevRec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correctly recommends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peer </a:t>
            </a:r>
          </a:p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code reviewers with an average of </a:t>
            </a:r>
          </a:p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55% of precision and 70% of recall</a:t>
            </a:r>
          </a:p>
        </p:txBody>
      </p:sp>
    </p:spTree>
    <p:extLst>
      <p:ext uri="{BB962C8B-B14F-4D97-AF65-F5344CB8AC3E}">
        <p14:creationId xmlns:p14="http://schemas.microsoft.com/office/powerpoint/2010/main" val="31566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66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3134F2C-FDD1-4CBE-B8B6-049A486B53FF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000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dirty="0" smtClean="0">
                <a:latin typeface="+mn-lt"/>
              </a:rPr>
              <a:t>Code review is a key part of the software development process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772400" cy="4378325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buFontTx/>
              <a:buNone/>
            </a:pPr>
            <a:endParaRPr lang="en-US" altLang="en-US" dirty="0" smtClean="0"/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854247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7"/>
          <p:cNvSpPr txBox="1"/>
          <p:nvPr/>
        </p:nvSpPr>
        <p:spPr>
          <a:xfrm>
            <a:off x="652959" y="1810433"/>
            <a:ext cx="2090241" cy="406522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223520">
              <a:lnSpc>
                <a:spcPct val="100000"/>
              </a:lnSpc>
              <a:spcBef>
                <a:spcPts val="290"/>
              </a:spcBef>
            </a:pPr>
            <a:r>
              <a:rPr sz="2400" spc="15" dirty="0">
                <a:latin typeface="Arial"/>
                <a:cs typeface="Arial"/>
              </a:rPr>
              <a:t>Programmer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9"/>
          <p:cNvSpPr txBox="1"/>
          <p:nvPr/>
        </p:nvSpPr>
        <p:spPr>
          <a:xfrm>
            <a:off x="6754678" y="5770313"/>
            <a:ext cx="2397401" cy="407804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39395">
              <a:lnSpc>
                <a:spcPct val="100000"/>
              </a:lnSpc>
              <a:spcBef>
                <a:spcPts val="300"/>
              </a:spcBef>
            </a:pPr>
            <a:r>
              <a:rPr sz="2400" spc="20" dirty="0">
                <a:latin typeface="Arial"/>
                <a:cs typeface="Arial"/>
              </a:rPr>
              <a:t>Code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reviewer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" name="Oval Callout 1"/>
          <p:cNvSpPr/>
          <p:nvPr/>
        </p:nvSpPr>
        <p:spPr bwMode="auto">
          <a:xfrm>
            <a:off x="3151322" y="1810433"/>
            <a:ext cx="2868478" cy="1085167"/>
          </a:xfrm>
          <a:prstGeom prst="wedgeEllipseCallout">
            <a:avLst>
              <a:gd name="adj1" fmla="val 52613"/>
              <a:gd name="adj2" fmla="val 113269"/>
            </a:avLst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What does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that code do?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716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7813"/>
            <a:ext cx="8229600" cy="1143000"/>
          </a:xfrm>
        </p:spPr>
        <p:txBody>
          <a:bodyPr/>
          <a:lstStyle/>
          <a:p>
            <a:pPr algn="ctr"/>
            <a:r>
              <a:rPr lang="en-US" sz="3600" dirty="0" smtClean="0">
                <a:latin typeface="+mn-lt"/>
              </a:rPr>
              <a:t>RQ2. Expertise vs. Collaboration</a:t>
            </a:r>
            <a:endParaRPr lang="en-US" sz="36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E1867-2349-4BF4-8D51-C5B7623BEA6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685" r="34411"/>
          <a:stretch/>
        </p:blipFill>
        <p:spPr>
          <a:xfrm>
            <a:off x="686064" y="1759240"/>
            <a:ext cx="8381472" cy="30958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1371600" y="5193470"/>
            <a:ext cx="6737952" cy="145951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The social aspect plays an important role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chemeClr val="bg1"/>
                </a:solidFill>
              </a:rPr>
              <a:t>in modern code review</a:t>
            </a:r>
          </a:p>
        </p:txBody>
      </p:sp>
    </p:spTree>
    <p:extLst>
      <p:ext uri="{BB962C8B-B14F-4D97-AF65-F5344CB8AC3E}">
        <p14:creationId xmlns:p14="http://schemas.microsoft.com/office/powerpoint/2010/main" val="351325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581396" y="4251632"/>
            <a:ext cx="6343404" cy="2631768"/>
            <a:chOff x="1581396" y="4251632"/>
            <a:chExt cx="6343404" cy="263176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5" t="14783" r="21722" b="15421"/>
            <a:stretch/>
          </p:blipFill>
          <p:spPr>
            <a:xfrm>
              <a:off x="1581396" y="4251632"/>
              <a:ext cx="5263536" cy="263176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098933" y="5301547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Recall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7813"/>
            <a:ext cx="8458200" cy="1143000"/>
          </a:xfrm>
        </p:spPr>
        <p:txBody>
          <a:bodyPr/>
          <a:lstStyle/>
          <a:p>
            <a:r>
              <a:rPr lang="en-US" sz="3600" dirty="0" smtClean="0">
                <a:latin typeface="+mn-lt"/>
              </a:rPr>
              <a:t>RQ3. Performance of Genetic Algorithm </a:t>
            </a:r>
            <a:endParaRPr lang="en-US" sz="3600" dirty="0">
              <a:latin typeface="+mn-lt"/>
            </a:endParaRPr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1524000"/>
            <a:ext cx="5270133" cy="265637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E1867-2349-4BF4-8D51-C5B7623BEA6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981200" y="2209800"/>
            <a:ext cx="146304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3657600" y="2133600"/>
            <a:ext cx="146304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5410200" y="2514600"/>
            <a:ext cx="146013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1981200" y="4876800"/>
            <a:ext cx="146013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3721467" y="4800600"/>
            <a:ext cx="146013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5486400" y="5029200"/>
            <a:ext cx="146013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6959233" y="2830372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Precision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838200" y="3199704"/>
            <a:ext cx="7489442" cy="161854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chemeClr val="bg1"/>
                </a:solidFill>
              </a:rPr>
              <a:t>Population-based search algorithms are more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suitable than local search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for the reviewers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recommendation problem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+mn-lt"/>
              </a:rPr>
              <a:t>Summary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8077200" cy="4302125"/>
          </a:xfrm>
        </p:spPr>
        <p:txBody>
          <a:bodyPr/>
          <a:lstStyle/>
          <a:p>
            <a:r>
              <a:rPr lang="en-US" sz="2400" dirty="0" smtClean="0"/>
              <a:t>We proposed an automated approach for peer reviewers recommendation</a:t>
            </a:r>
          </a:p>
          <a:p>
            <a:pPr lvl="1"/>
            <a:r>
              <a:rPr lang="en-US" sz="2000" dirty="0" smtClean="0"/>
              <a:t>Genetic algorithm</a:t>
            </a:r>
          </a:p>
          <a:p>
            <a:pPr lvl="1"/>
            <a:r>
              <a:rPr lang="en-US" sz="2000" dirty="0" smtClean="0"/>
              <a:t>Combine reviewers expertise and social aspect</a:t>
            </a:r>
          </a:p>
          <a:p>
            <a:r>
              <a:rPr lang="en-US" sz="2400" dirty="0"/>
              <a:t>Empirical evaluation on 3 </a:t>
            </a:r>
            <a:r>
              <a:rPr lang="en-US" sz="2400" dirty="0" smtClean="0"/>
              <a:t>open-source </a:t>
            </a:r>
            <a:r>
              <a:rPr lang="en-US" sz="2400" dirty="0"/>
              <a:t>projects using </a:t>
            </a:r>
            <a:r>
              <a:rPr lang="en-US" sz="2400" dirty="0" err="1"/>
              <a:t>Gerrit</a:t>
            </a:r>
            <a:r>
              <a:rPr lang="en-US" sz="2400" dirty="0"/>
              <a:t> code </a:t>
            </a:r>
            <a:r>
              <a:rPr lang="en-US" sz="2400" dirty="0" smtClean="0"/>
              <a:t>review</a:t>
            </a:r>
          </a:p>
          <a:p>
            <a:pPr lvl="1"/>
            <a:r>
              <a:rPr lang="en-US" sz="2000" dirty="0"/>
              <a:t>Promising accuracy results: </a:t>
            </a:r>
            <a:r>
              <a:rPr lang="en-US" sz="2000" b="1" dirty="0"/>
              <a:t>55%</a:t>
            </a:r>
            <a:r>
              <a:rPr lang="en-US" sz="2000" dirty="0"/>
              <a:t> of precision and </a:t>
            </a:r>
            <a:r>
              <a:rPr lang="en-US" sz="2000" b="1" dirty="0"/>
              <a:t>70%</a:t>
            </a:r>
            <a:r>
              <a:rPr lang="en-US" sz="2000" dirty="0"/>
              <a:t> of recall</a:t>
            </a:r>
          </a:p>
          <a:p>
            <a:pPr lvl="1"/>
            <a:r>
              <a:rPr lang="en-US" sz="2000" dirty="0" smtClean="0"/>
              <a:t>Social aspect plays an important role in modern code review</a:t>
            </a:r>
          </a:p>
          <a:p>
            <a:r>
              <a:rPr lang="en-US" sz="2400" dirty="0" smtClean="0"/>
              <a:t>Future work</a:t>
            </a:r>
          </a:p>
          <a:p>
            <a:pPr lvl="1"/>
            <a:r>
              <a:rPr lang="en-US" sz="2000" dirty="0" smtClean="0"/>
              <a:t>Consider industrial and open source projects</a:t>
            </a:r>
          </a:p>
          <a:p>
            <a:pPr lvl="1"/>
            <a:r>
              <a:rPr lang="en-US" sz="2000" dirty="0" smtClean="0"/>
              <a:t>Integrate the commit history in the expertise model</a:t>
            </a:r>
          </a:p>
          <a:p>
            <a:pPr lvl="1"/>
            <a:r>
              <a:rPr lang="en-US" sz="2000" dirty="0" smtClean="0"/>
              <a:t>Other aspects to improve accuracy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E1867-2349-4BF4-8D51-C5B7623BEA6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1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E1867-2349-4BF4-8D51-C5B7623BEA6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1885428"/>
            <a:ext cx="8218488" cy="1143000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Thank you for your attention!</a:t>
            </a:r>
            <a:endParaRPr lang="en-US" dirty="0">
              <a:latin typeface="+mn-l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24034" y="3811550"/>
            <a:ext cx="8229600" cy="76045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i="1" dirty="0" smtClean="0"/>
              <a:t>Questions? Discussions? Suggestions?</a:t>
            </a:r>
            <a:endParaRPr lang="en-US" sz="2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7478"/>
            <a:ext cx="8458200" cy="3262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02" y="1193315"/>
            <a:ext cx="8394498" cy="45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00066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66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66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3134F2C-FDD1-4CBE-B8B6-049A486B53FF}" type="slidenum">
              <a:rPr lang="en-US" altLang="en-US" sz="1000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000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3525"/>
            <a:ext cx="8839200" cy="1143000"/>
          </a:xfrm>
        </p:spPr>
        <p:txBody>
          <a:bodyPr/>
          <a:lstStyle/>
          <a:p>
            <a:pPr algn="ctr" eaLnBrk="1" hangingPunct="1"/>
            <a:r>
              <a:rPr lang="en-US" altLang="en-US" sz="3600" dirty="0" smtClean="0">
                <a:latin typeface="+mn-lt"/>
              </a:rPr>
              <a:t>The “modern”, lightweight, tool-supported code review</a:t>
            </a:r>
          </a:p>
        </p:txBody>
      </p:sp>
      <p:pic>
        <p:nvPicPr>
          <p:cNvPr id="6" name="Picture 2" descr="http://www.large-icons.com/stock-icons/large-user/programmer-ic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088" y="2573028"/>
            <a:ext cx="839161" cy="101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72"/>
          <p:cNvSpPr txBox="1"/>
          <p:nvPr/>
        </p:nvSpPr>
        <p:spPr>
          <a:xfrm>
            <a:off x="602582" y="3493438"/>
            <a:ext cx="1083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developer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ight Arrow 1"/>
          <p:cNvSpPr/>
          <p:nvPr/>
        </p:nvSpPr>
        <p:spPr bwMode="auto">
          <a:xfrm>
            <a:off x="1905000" y="3148838"/>
            <a:ext cx="1737360" cy="274320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9" name="Groupe 6"/>
          <p:cNvGrpSpPr/>
          <p:nvPr/>
        </p:nvGrpSpPr>
        <p:grpSpPr>
          <a:xfrm>
            <a:off x="2525680" y="2962371"/>
            <a:ext cx="496000" cy="668145"/>
            <a:chOff x="2458868" y="3120809"/>
            <a:chExt cx="367622" cy="439347"/>
          </a:xfrm>
        </p:grpSpPr>
        <p:grpSp>
          <p:nvGrpSpPr>
            <p:cNvPr id="10" name="Groupe 53"/>
            <p:cNvGrpSpPr/>
            <p:nvPr/>
          </p:nvGrpSpPr>
          <p:grpSpPr>
            <a:xfrm>
              <a:off x="2552411" y="3120809"/>
              <a:ext cx="274079" cy="350007"/>
              <a:chOff x="5388557" y="845391"/>
              <a:chExt cx="516590" cy="75385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Carré corné 10"/>
              <p:cNvSpPr/>
              <p:nvPr/>
            </p:nvSpPr>
            <p:spPr>
              <a:xfrm rot="16200000">
                <a:off x="5269922" y="964026"/>
                <a:ext cx="753859" cy="516590"/>
              </a:xfrm>
              <a:prstGeom prst="foldedCorner">
                <a:avLst>
                  <a:gd name="adj" fmla="val 23667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4" name="Connecteur droit 2"/>
              <p:cNvCxnSpPr/>
              <p:nvPr/>
            </p:nvCxnSpPr>
            <p:spPr>
              <a:xfrm>
                <a:off x="5461206" y="1028133"/>
                <a:ext cx="21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16"/>
              <p:cNvCxnSpPr/>
              <p:nvPr/>
            </p:nvCxnSpPr>
            <p:spPr>
              <a:xfrm>
                <a:off x="5461206" y="1085647"/>
                <a:ext cx="28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17"/>
              <p:cNvCxnSpPr/>
              <p:nvPr/>
            </p:nvCxnSpPr>
            <p:spPr>
              <a:xfrm>
                <a:off x="5461206" y="1151368"/>
                <a:ext cx="28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19"/>
              <p:cNvCxnSpPr/>
              <p:nvPr/>
            </p:nvCxnSpPr>
            <p:spPr>
              <a:xfrm>
                <a:off x="5461206" y="1212169"/>
                <a:ext cx="21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20"/>
              <p:cNvCxnSpPr/>
              <p:nvPr/>
            </p:nvCxnSpPr>
            <p:spPr>
              <a:xfrm>
                <a:off x="5461206" y="1277890"/>
                <a:ext cx="36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21"/>
              <p:cNvCxnSpPr/>
              <p:nvPr/>
            </p:nvCxnSpPr>
            <p:spPr>
              <a:xfrm>
                <a:off x="5461206" y="1346631"/>
                <a:ext cx="28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22"/>
              <p:cNvCxnSpPr/>
              <p:nvPr/>
            </p:nvCxnSpPr>
            <p:spPr>
              <a:xfrm>
                <a:off x="5461206" y="1414575"/>
                <a:ext cx="25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23"/>
              <p:cNvCxnSpPr/>
              <p:nvPr/>
            </p:nvCxnSpPr>
            <p:spPr>
              <a:xfrm>
                <a:off x="5461206" y="964905"/>
                <a:ext cx="11713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24"/>
              <p:cNvCxnSpPr/>
              <p:nvPr/>
            </p:nvCxnSpPr>
            <p:spPr>
              <a:xfrm>
                <a:off x="5461206" y="1468729"/>
                <a:ext cx="11713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e 25"/>
            <p:cNvGrpSpPr/>
            <p:nvPr/>
          </p:nvGrpSpPr>
          <p:grpSpPr>
            <a:xfrm>
              <a:off x="2504909" y="3163686"/>
              <a:ext cx="274079" cy="350007"/>
              <a:chOff x="5388557" y="845391"/>
              <a:chExt cx="516590" cy="75385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Carré corné 26"/>
              <p:cNvSpPr/>
              <p:nvPr/>
            </p:nvSpPr>
            <p:spPr>
              <a:xfrm rot="16200000">
                <a:off x="5269922" y="964026"/>
                <a:ext cx="753859" cy="516590"/>
              </a:xfrm>
              <a:prstGeom prst="foldedCorner">
                <a:avLst>
                  <a:gd name="adj" fmla="val 23667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4" name="Connecteur droit 27"/>
              <p:cNvCxnSpPr/>
              <p:nvPr/>
            </p:nvCxnSpPr>
            <p:spPr>
              <a:xfrm>
                <a:off x="5461206" y="1028133"/>
                <a:ext cx="21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8"/>
              <p:cNvCxnSpPr/>
              <p:nvPr/>
            </p:nvCxnSpPr>
            <p:spPr>
              <a:xfrm>
                <a:off x="5461206" y="1085647"/>
                <a:ext cx="28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9"/>
              <p:cNvCxnSpPr/>
              <p:nvPr/>
            </p:nvCxnSpPr>
            <p:spPr>
              <a:xfrm>
                <a:off x="5461206" y="1151368"/>
                <a:ext cx="28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30"/>
              <p:cNvCxnSpPr/>
              <p:nvPr/>
            </p:nvCxnSpPr>
            <p:spPr>
              <a:xfrm>
                <a:off x="5461206" y="1212169"/>
                <a:ext cx="21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31"/>
              <p:cNvCxnSpPr/>
              <p:nvPr/>
            </p:nvCxnSpPr>
            <p:spPr>
              <a:xfrm>
                <a:off x="5461206" y="1277890"/>
                <a:ext cx="36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32"/>
              <p:cNvCxnSpPr/>
              <p:nvPr/>
            </p:nvCxnSpPr>
            <p:spPr>
              <a:xfrm>
                <a:off x="5461206" y="1346631"/>
                <a:ext cx="28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33"/>
              <p:cNvCxnSpPr/>
              <p:nvPr/>
            </p:nvCxnSpPr>
            <p:spPr>
              <a:xfrm>
                <a:off x="5461206" y="1414575"/>
                <a:ext cx="25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4"/>
              <p:cNvCxnSpPr/>
              <p:nvPr/>
            </p:nvCxnSpPr>
            <p:spPr>
              <a:xfrm>
                <a:off x="5461206" y="964905"/>
                <a:ext cx="11713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5"/>
              <p:cNvCxnSpPr/>
              <p:nvPr/>
            </p:nvCxnSpPr>
            <p:spPr>
              <a:xfrm>
                <a:off x="5461206" y="1468729"/>
                <a:ext cx="11713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e 36"/>
            <p:cNvGrpSpPr/>
            <p:nvPr/>
          </p:nvGrpSpPr>
          <p:grpSpPr>
            <a:xfrm>
              <a:off x="2458868" y="3210149"/>
              <a:ext cx="274079" cy="350007"/>
              <a:chOff x="5388557" y="845391"/>
              <a:chExt cx="516590" cy="75385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Carré corné 37"/>
              <p:cNvSpPr/>
              <p:nvPr/>
            </p:nvSpPr>
            <p:spPr>
              <a:xfrm rot="16200000">
                <a:off x="5269922" y="964026"/>
                <a:ext cx="753859" cy="516590"/>
              </a:xfrm>
              <a:prstGeom prst="foldedCorner">
                <a:avLst>
                  <a:gd name="adj" fmla="val 23667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4" name="Connecteur droit 38"/>
              <p:cNvCxnSpPr/>
              <p:nvPr/>
            </p:nvCxnSpPr>
            <p:spPr>
              <a:xfrm>
                <a:off x="5461206" y="1028133"/>
                <a:ext cx="21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43"/>
              <p:cNvCxnSpPr/>
              <p:nvPr/>
            </p:nvCxnSpPr>
            <p:spPr>
              <a:xfrm>
                <a:off x="5461206" y="1085647"/>
                <a:ext cx="28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44"/>
              <p:cNvCxnSpPr/>
              <p:nvPr/>
            </p:nvCxnSpPr>
            <p:spPr>
              <a:xfrm>
                <a:off x="5461206" y="1151368"/>
                <a:ext cx="28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45"/>
              <p:cNvCxnSpPr/>
              <p:nvPr/>
            </p:nvCxnSpPr>
            <p:spPr>
              <a:xfrm>
                <a:off x="5461206" y="1212169"/>
                <a:ext cx="21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46"/>
              <p:cNvCxnSpPr/>
              <p:nvPr/>
            </p:nvCxnSpPr>
            <p:spPr>
              <a:xfrm>
                <a:off x="5461206" y="1277890"/>
                <a:ext cx="36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47"/>
              <p:cNvCxnSpPr/>
              <p:nvPr/>
            </p:nvCxnSpPr>
            <p:spPr>
              <a:xfrm>
                <a:off x="5461206" y="1346631"/>
                <a:ext cx="28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48"/>
              <p:cNvCxnSpPr/>
              <p:nvPr/>
            </p:nvCxnSpPr>
            <p:spPr>
              <a:xfrm>
                <a:off x="5461206" y="1414575"/>
                <a:ext cx="25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49"/>
              <p:cNvCxnSpPr/>
              <p:nvPr/>
            </p:nvCxnSpPr>
            <p:spPr>
              <a:xfrm>
                <a:off x="5461206" y="964905"/>
                <a:ext cx="11713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50"/>
              <p:cNvCxnSpPr/>
              <p:nvPr/>
            </p:nvCxnSpPr>
            <p:spPr>
              <a:xfrm>
                <a:off x="5461206" y="1468729"/>
                <a:ext cx="11713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ZoneTexte 72"/>
          <p:cNvSpPr txBox="1"/>
          <p:nvPr/>
        </p:nvSpPr>
        <p:spPr>
          <a:xfrm>
            <a:off x="2079363" y="2573028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Code change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n 2"/>
          <p:cNvSpPr/>
          <p:nvPr/>
        </p:nvSpPr>
        <p:spPr bwMode="auto">
          <a:xfrm>
            <a:off x="3827795" y="2426471"/>
            <a:ext cx="1186241" cy="1720156"/>
          </a:xfrm>
          <a:prstGeom prst="can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5" name="Picture 10" descr="http://gerrithub.io/images/step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2" t="28335" r="8248" b="19555"/>
          <a:stretch/>
        </p:blipFill>
        <p:spPr bwMode="auto">
          <a:xfrm>
            <a:off x="3950107" y="2806723"/>
            <a:ext cx="935909" cy="87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ZoneTexte 72"/>
          <p:cNvSpPr txBox="1"/>
          <p:nvPr/>
        </p:nvSpPr>
        <p:spPr>
          <a:xfrm>
            <a:off x="3879339" y="1732913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cs typeface="Arial" panose="020B0604020202020204" pitchFamily="34" charset="0"/>
              </a:rPr>
              <a:t>g</a:t>
            </a:r>
            <a:r>
              <a:rPr lang="en-US" sz="1600" dirty="0" err="1" smtClean="0">
                <a:cs typeface="Arial" panose="020B0604020202020204" pitchFamily="34" charset="0"/>
              </a:rPr>
              <a:t>errit</a:t>
            </a:r>
            <a:endParaRPr lang="en-US" sz="1600" dirty="0" smtClean="0"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cs typeface="Arial" panose="020B0604020202020204" pitchFamily="34" charset="0"/>
              </a:rPr>
              <a:t>code review</a:t>
            </a:r>
            <a:endParaRPr lang="en-US" sz="1600" dirty="0">
              <a:cs typeface="Arial" panose="020B0604020202020204" pitchFamily="34" charset="0"/>
            </a:endParaRPr>
          </a:p>
        </p:txBody>
      </p:sp>
      <p:pic>
        <p:nvPicPr>
          <p:cNvPr id="47" name="Picture 4" descr="https://encrypted-tbn2.gstatic.com/images?q=tbn:ANd9GcSGY0X5wQ3mBx7HRxJueI7FhBTwuOa7pUi_zml1Xa7dMbPeofn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3036" y="5620109"/>
            <a:ext cx="892326" cy="80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http://www.pooyasamaneh.net/Images/Resource/programmer-icon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82319" y="5369941"/>
            <a:ext cx="848789" cy="90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https://encrypted-tbn1.gstatic.com/images?q=tbn:ANd9GcQPkTUlEsTnb3-FlIMTglQottvqMq1f4O7hrPCZpv0IFheL3bb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98197" y="5021100"/>
            <a:ext cx="768826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2" name="Group 7171"/>
          <p:cNvGrpSpPr/>
          <p:nvPr/>
        </p:nvGrpSpPr>
        <p:grpSpPr>
          <a:xfrm>
            <a:off x="1345828" y="3904617"/>
            <a:ext cx="1358065" cy="1382942"/>
            <a:chOff x="1345828" y="3904617"/>
            <a:chExt cx="1358065" cy="138294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91626" y="3904617"/>
              <a:ext cx="955963" cy="969333"/>
            </a:xfrm>
            <a:prstGeom prst="rect">
              <a:avLst/>
            </a:prstGeom>
          </p:spPr>
        </p:pic>
        <p:sp>
          <p:nvSpPr>
            <p:cNvPr id="54" name="ZoneTexte 72"/>
            <p:cNvSpPr txBox="1"/>
            <p:nvPr/>
          </p:nvSpPr>
          <p:spPr>
            <a:xfrm>
              <a:off x="1345828" y="4979782"/>
              <a:ext cx="13580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cs typeface="Arial" panose="020B0604020202020204" pitchFamily="34" charset="0"/>
                </a:rPr>
                <a:t>reworked code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73" name="Group 7172"/>
          <p:cNvGrpSpPr/>
          <p:nvPr/>
        </p:nvGrpSpPr>
        <p:grpSpPr>
          <a:xfrm>
            <a:off x="5172432" y="2533984"/>
            <a:ext cx="1737360" cy="1057488"/>
            <a:chOff x="5172432" y="2533984"/>
            <a:chExt cx="1737360" cy="1057488"/>
          </a:xfrm>
        </p:grpSpPr>
        <p:sp>
          <p:nvSpPr>
            <p:cNvPr id="56" name="Right Arrow 55"/>
            <p:cNvSpPr/>
            <p:nvPr/>
          </p:nvSpPr>
          <p:spPr bwMode="auto">
            <a:xfrm>
              <a:off x="5172432" y="3109794"/>
              <a:ext cx="1737360" cy="27432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57" name="Groupe 6"/>
            <p:cNvGrpSpPr/>
            <p:nvPr/>
          </p:nvGrpSpPr>
          <p:grpSpPr>
            <a:xfrm>
              <a:off x="5793112" y="2923327"/>
              <a:ext cx="496000" cy="668145"/>
              <a:chOff x="2458868" y="3120809"/>
              <a:chExt cx="367622" cy="439347"/>
            </a:xfrm>
          </p:grpSpPr>
          <p:grpSp>
            <p:nvGrpSpPr>
              <p:cNvPr id="58" name="Groupe 53"/>
              <p:cNvGrpSpPr/>
              <p:nvPr/>
            </p:nvGrpSpPr>
            <p:grpSpPr>
              <a:xfrm>
                <a:off x="2552411" y="3120809"/>
                <a:ext cx="274079" cy="350007"/>
                <a:chOff x="5388557" y="845391"/>
                <a:chExt cx="516590" cy="753859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1" name="Carré corné 10"/>
                <p:cNvSpPr/>
                <p:nvPr/>
              </p:nvSpPr>
              <p:spPr>
                <a:xfrm rot="16200000">
                  <a:off x="5269922" y="964026"/>
                  <a:ext cx="753859" cy="516590"/>
                </a:xfrm>
                <a:prstGeom prst="foldedCorner">
                  <a:avLst>
                    <a:gd name="adj" fmla="val 23667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82" name="Connecteur droit 2"/>
                <p:cNvCxnSpPr/>
                <p:nvPr/>
              </p:nvCxnSpPr>
              <p:spPr>
                <a:xfrm>
                  <a:off x="5461206" y="1028133"/>
                  <a:ext cx="216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Connecteur droit 16"/>
                <p:cNvCxnSpPr/>
                <p:nvPr/>
              </p:nvCxnSpPr>
              <p:spPr>
                <a:xfrm>
                  <a:off x="5461206" y="1085647"/>
                  <a:ext cx="288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Connecteur droit 17"/>
                <p:cNvCxnSpPr/>
                <p:nvPr/>
              </p:nvCxnSpPr>
              <p:spPr>
                <a:xfrm>
                  <a:off x="5461206" y="1151368"/>
                  <a:ext cx="288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Connecteur droit 19"/>
                <p:cNvCxnSpPr/>
                <p:nvPr/>
              </p:nvCxnSpPr>
              <p:spPr>
                <a:xfrm>
                  <a:off x="5461206" y="1212169"/>
                  <a:ext cx="216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Connecteur droit 20"/>
                <p:cNvCxnSpPr/>
                <p:nvPr/>
              </p:nvCxnSpPr>
              <p:spPr>
                <a:xfrm>
                  <a:off x="5461206" y="1277890"/>
                  <a:ext cx="36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Connecteur droit 21"/>
                <p:cNvCxnSpPr/>
                <p:nvPr/>
              </p:nvCxnSpPr>
              <p:spPr>
                <a:xfrm>
                  <a:off x="5461206" y="1346631"/>
                  <a:ext cx="288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Connecteur droit 22"/>
                <p:cNvCxnSpPr/>
                <p:nvPr/>
              </p:nvCxnSpPr>
              <p:spPr>
                <a:xfrm>
                  <a:off x="5461206" y="1414575"/>
                  <a:ext cx="25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Connecteur droit 23"/>
                <p:cNvCxnSpPr/>
                <p:nvPr/>
              </p:nvCxnSpPr>
              <p:spPr>
                <a:xfrm>
                  <a:off x="5461206" y="964905"/>
                  <a:ext cx="117133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Connecteur droit 24"/>
                <p:cNvCxnSpPr/>
                <p:nvPr/>
              </p:nvCxnSpPr>
              <p:spPr>
                <a:xfrm>
                  <a:off x="5461206" y="1468729"/>
                  <a:ext cx="117133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Groupe 25"/>
              <p:cNvGrpSpPr/>
              <p:nvPr/>
            </p:nvGrpSpPr>
            <p:grpSpPr>
              <a:xfrm>
                <a:off x="2504909" y="3163686"/>
                <a:ext cx="274079" cy="350007"/>
                <a:chOff x="5388557" y="845391"/>
                <a:chExt cx="516590" cy="753859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1" name="Carré corné 26"/>
                <p:cNvSpPr/>
                <p:nvPr/>
              </p:nvSpPr>
              <p:spPr>
                <a:xfrm rot="16200000">
                  <a:off x="5269922" y="964026"/>
                  <a:ext cx="753859" cy="516590"/>
                </a:xfrm>
                <a:prstGeom prst="foldedCorner">
                  <a:avLst>
                    <a:gd name="adj" fmla="val 23667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72" name="Connecteur droit 27"/>
                <p:cNvCxnSpPr/>
                <p:nvPr/>
              </p:nvCxnSpPr>
              <p:spPr>
                <a:xfrm>
                  <a:off x="5461206" y="1028133"/>
                  <a:ext cx="216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Connecteur droit 28"/>
                <p:cNvCxnSpPr/>
                <p:nvPr/>
              </p:nvCxnSpPr>
              <p:spPr>
                <a:xfrm>
                  <a:off x="5461206" y="1085647"/>
                  <a:ext cx="288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Connecteur droit 29"/>
                <p:cNvCxnSpPr/>
                <p:nvPr/>
              </p:nvCxnSpPr>
              <p:spPr>
                <a:xfrm>
                  <a:off x="5461206" y="1151368"/>
                  <a:ext cx="288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Connecteur droit 30"/>
                <p:cNvCxnSpPr/>
                <p:nvPr/>
              </p:nvCxnSpPr>
              <p:spPr>
                <a:xfrm>
                  <a:off x="5461206" y="1212169"/>
                  <a:ext cx="216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Connecteur droit 31"/>
                <p:cNvCxnSpPr/>
                <p:nvPr/>
              </p:nvCxnSpPr>
              <p:spPr>
                <a:xfrm>
                  <a:off x="5461206" y="1277890"/>
                  <a:ext cx="36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Connecteur droit 32"/>
                <p:cNvCxnSpPr/>
                <p:nvPr/>
              </p:nvCxnSpPr>
              <p:spPr>
                <a:xfrm>
                  <a:off x="5461206" y="1346631"/>
                  <a:ext cx="288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Connecteur droit 33"/>
                <p:cNvCxnSpPr/>
                <p:nvPr/>
              </p:nvCxnSpPr>
              <p:spPr>
                <a:xfrm>
                  <a:off x="5461206" y="1414575"/>
                  <a:ext cx="25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Connecteur droit 34"/>
                <p:cNvCxnSpPr/>
                <p:nvPr/>
              </p:nvCxnSpPr>
              <p:spPr>
                <a:xfrm>
                  <a:off x="5461206" y="964905"/>
                  <a:ext cx="117133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Connecteur droit 35"/>
                <p:cNvCxnSpPr/>
                <p:nvPr/>
              </p:nvCxnSpPr>
              <p:spPr>
                <a:xfrm>
                  <a:off x="5461206" y="1468729"/>
                  <a:ext cx="117133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" name="Groupe 36"/>
              <p:cNvGrpSpPr/>
              <p:nvPr/>
            </p:nvGrpSpPr>
            <p:grpSpPr>
              <a:xfrm>
                <a:off x="2458868" y="3210149"/>
                <a:ext cx="274079" cy="350007"/>
                <a:chOff x="5388557" y="845391"/>
                <a:chExt cx="516590" cy="753859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1" name="Carré corné 37"/>
                <p:cNvSpPr/>
                <p:nvPr/>
              </p:nvSpPr>
              <p:spPr>
                <a:xfrm rot="16200000">
                  <a:off x="5269922" y="964026"/>
                  <a:ext cx="753859" cy="516590"/>
                </a:xfrm>
                <a:prstGeom prst="foldedCorner">
                  <a:avLst>
                    <a:gd name="adj" fmla="val 23667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62" name="Connecteur droit 38"/>
                <p:cNvCxnSpPr/>
                <p:nvPr/>
              </p:nvCxnSpPr>
              <p:spPr>
                <a:xfrm>
                  <a:off x="5461206" y="1028133"/>
                  <a:ext cx="216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Connecteur droit 43"/>
                <p:cNvCxnSpPr/>
                <p:nvPr/>
              </p:nvCxnSpPr>
              <p:spPr>
                <a:xfrm>
                  <a:off x="5461206" y="1085647"/>
                  <a:ext cx="288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onnecteur droit 44"/>
                <p:cNvCxnSpPr/>
                <p:nvPr/>
              </p:nvCxnSpPr>
              <p:spPr>
                <a:xfrm>
                  <a:off x="5461206" y="1151368"/>
                  <a:ext cx="288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Connecteur droit 45"/>
                <p:cNvCxnSpPr/>
                <p:nvPr/>
              </p:nvCxnSpPr>
              <p:spPr>
                <a:xfrm>
                  <a:off x="5461206" y="1212169"/>
                  <a:ext cx="216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necteur droit 46"/>
                <p:cNvCxnSpPr/>
                <p:nvPr/>
              </p:nvCxnSpPr>
              <p:spPr>
                <a:xfrm>
                  <a:off x="5461206" y="1277890"/>
                  <a:ext cx="36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Connecteur droit 47"/>
                <p:cNvCxnSpPr/>
                <p:nvPr/>
              </p:nvCxnSpPr>
              <p:spPr>
                <a:xfrm>
                  <a:off x="5461206" y="1346631"/>
                  <a:ext cx="288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Connecteur droit 48"/>
                <p:cNvCxnSpPr/>
                <p:nvPr/>
              </p:nvCxnSpPr>
              <p:spPr>
                <a:xfrm>
                  <a:off x="5461206" y="1414575"/>
                  <a:ext cx="25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Connecteur droit 49"/>
                <p:cNvCxnSpPr/>
                <p:nvPr/>
              </p:nvCxnSpPr>
              <p:spPr>
                <a:xfrm>
                  <a:off x="5461206" y="964905"/>
                  <a:ext cx="117133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Connecteur droit 50"/>
                <p:cNvCxnSpPr/>
                <p:nvPr/>
              </p:nvCxnSpPr>
              <p:spPr>
                <a:xfrm>
                  <a:off x="5461206" y="1468729"/>
                  <a:ext cx="117133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1" name="ZoneTexte 72"/>
            <p:cNvSpPr txBox="1"/>
            <p:nvPr/>
          </p:nvSpPr>
          <p:spPr>
            <a:xfrm>
              <a:off x="5286685" y="2533984"/>
              <a:ext cx="1369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cs typeface="Arial" panose="020B0604020202020204" pitchFamily="34" charset="0"/>
                </a:rPr>
                <a:t>Accepted code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69" name="Group 7168"/>
          <p:cNvGrpSpPr/>
          <p:nvPr/>
        </p:nvGrpSpPr>
        <p:grpSpPr>
          <a:xfrm>
            <a:off x="7130306" y="2048457"/>
            <a:ext cx="1530303" cy="2412431"/>
            <a:chOff x="7004097" y="1991253"/>
            <a:chExt cx="1855467" cy="2630978"/>
          </a:xfrm>
        </p:grpSpPr>
        <p:sp>
          <p:nvSpPr>
            <p:cNvPr id="93" name="ZoneTexte 72"/>
            <p:cNvSpPr txBox="1"/>
            <p:nvPr/>
          </p:nvSpPr>
          <p:spPr>
            <a:xfrm>
              <a:off x="7122619" y="4283677"/>
              <a:ext cx="16321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cs typeface="Arial" panose="020B0604020202020204" pitchFamily="34" charset="0"/>
                </a:rPr>
                <a:t>Code repository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168" name="Group 7167"/>
            <p:cNvGrpSpPr/>
            <p:nvPr/>
          </p:nvGrpSpPr>
          <p:grpSpPr>
            <a:xfrm>
              <a:off x="7004097" y="1991253"/>
              <a:ext cx="1855467" cy="2233582"/>
              <a:chOff x="7004097" y="1991253"/>
              <a:chExt cx="1855467" cy="2233582"/>
            </a:xfrm>
          </p:grpSpPr>
          <p:pic>
            <p:nvPicPr>
              <p:cNvPr id="1028" name="Picture 4" descr="Résultats de recherche d'images pour « data base »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46887" y="2284511"/>
                <a:ext cx="1812677" cy="19403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0" name="Picture 16" descr="Résultats de recherche d'images pour « git logo »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4097" y="1991253"/>
                <a:ext cx="1742586" cy="1375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5" name="Up-Down Arrow 54"/>
          <p:cNvSpPr/>
          <p:nvPr/>
        </p:nvSpPr>
        <p:spPr bwMode="auto">
          <a:xfrm>
            <a:off x="4277150" y="4146200"/>
            <a:ext cx="274320" cy="1188720"/>
          </a:xfrm>
          <a:prstGeom prst="up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Up-Down Arrow 99"/>
          <p:cNvSpPr/>
          <p:nvPr/>
        </p:nvSpPr>
        <p:spPr bwMode="auto">
          <a:xfrm rot="1920000">
            <a:off x="3757227" y="4055952"/>
            <a:ext cx="274320" cy="1188720"/>
          </a:xfrm>
          <a:prstGeom prst="up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Up-Down Arrow 100"/>
          <p:cNvSpPr/>
          <p:nvPr/>
        </p:nvSpPr>
        <p:spPr bwMode="auto">
          <a:xfrm rot="-1620000">
            <a:off x="4783140" y="4085474"/>
            <a:ext cx="274320" cy="1097280"/>
          </a:xfrm>
          <a:prstGeom prst="up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ZoneTexte 72"/>
          <p:cNvSpPr txBox="1"/>
          <p:nvPr/>
        </p:nvSpPr>
        <p:spPr>
          <a:xfrm>
            <a:off x="4636536" y="6341186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reviewers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183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3" grpId="0"/>
      <p:bldP spid="3" grpId="0" animBg="1"/>
      <p:bldP spid="46" grpId="0"/>
      <p:bldP spid="55" grpId="0" animBg="1"/>
      <p:bldP spid="100" grpId="0" animBg="1"/>
      <p:bldP spid="101" grpId="0" animBg="1"/>
      <p:bldP spid="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95009"/>
          </a:xfrm>
        </p:spPr>
      </p:pic>
      <p:sp>
        <p:nvSpPr>
          <p:cNvPr id="3" name="Rectangle 2"/>
          <p:cNvSpPr/>
          <p:nvPr/>
        </p:nvSpPr>
        <p:spPr bwMode="auto">
          <a:xfrm>
            <a:off x="76200" y="598488"/>
            <a:ext cx="914400" cy="31591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6200" y="4267012"/>
            <a:ext cx="6820603" cy="2438588"/>
            <a:chOff x="76200" y="4267012"/>
            <a:chExt cx="6820603" cy="2438588"/>
          </a:xfrm>
        </p:grpSpPr>
        <p:sp>
          <p:nvSpPr>
            <p:cNvPr id="9" name="Rectangle 8"/>
            <p:cNvSpPr/>
            <p:nvPr/>
          </p:nvSpPr>
          <p:spPr bwMode="auto">
            <a:xfrm>
              <a:off x="76200" y="4267012"/>
              <a:ext cx="4343400" cy="2438588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42797" y="5067146"/>
              <a:ext cx="17540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changed files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H="1" flipV="1">
              <a:off x="4437947" y="4936816"/>
              <a:ext cx="76200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Group 10"/>
          <p:cNvGrpSpPr/>
          <p:nvPr/>
        </p:nvGrpSpPr>
        <p:grpSpPr>
          <a:xfrm>
            <a:off x="76200" y="957936"/>
            <a:ext cx="5181600" cy="1744047"/>
            <a:chOff x="76200" y="957936"/>
            <a:chExt cx="5181600" cy="1744047"/>
          </a:xfrm>
        </p:grpSpPr>
        <p:sp>
          <p:nvSpPr>
            <p:cNvPr id="7" name="Rectangle 6"/>
            <p:cNvSpPr/>
            <p:nvPr/>
          </p:nvSpPr>
          <p:spPr bwMode="auto">
            <a:xfrm>
              <a:off x="76200" y="957936"/>
              <a:ext cx="5181600" cy="1175663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57400" y="2301873"/>
              <a:ext cx="30219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Code change description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 flipV="1">
              <a:off x="1352550" y="2171543"/>
              <a:ext cx="76200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" name="Group 18"/>
          <p:cNvGrpSpPr/>
          <p:nvPr/>
        </p:nvGrpSpPr>
        <p:grpSpPr>
          <a:xfrm>
            <a:off x="6172200" y="1143000"/>
            <a:ext cx="2971800" cy="1232877"/>
            <a:chOff x="6172200" y="1143000"/>
            <a:chExt cx="2971800" cy="1232877"/>
          </a:xfrm>
        </p:grpSpPr>
        <p:sp>
          <p:nvSpPr>
            <p:cNvPr id="8" name="Rectangle 7"/>
            <p:cNvSpPr/>
            <p:nvPr/>
          </p:nvSpPr>
          <p:spPr bwMode="auto">
            <a:xfrm>
              <a:off x="6172200" y="1143000"/>
              <a:ext cx="2971800" cy="408143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15200" y="1975767"/>
              <a:ext cx="12827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reviewers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16" idx="0"/>
              <a:endCxn id="8" idx="2"/>
            </p:cNvCxnSpPr>
            <p:nvPr/>
          </p:nvCxnSpPr>
          <p:spPr bwMode="auto">
            <a:xfrm flipH="1" flipV="1">
              <a:off x="7658100" y="1551143"/>
              <a:ext cx="298462" cy="4246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oup 17"/>
          <p:cNvGrpSpPr/>
          <p:nvPr/>
        </p:nvGrpSpPr>
        <p:grpSpPr>
          <a:xfrm>
            <a:off x="6172200" y="762370"/>
            <a:ext cx="2743200" cy="400110"/>
            <a:chOff x="6172200" y="762370"/>
            <a:chExt cx="2743200" cy="400110"/>
          </a:xfrm>
        </p:grpSpPr>
        <p:sp>
          <p:nvSpPr>
            <p:cNvPr id="6" name="Rectangle 5"/>
            <p:cNvSpPr/>
            <p:nvPr/>
          </p:nvSpPr>
          <p:spPr bwMode="auto">
            <a:xfrm>
              <a:off x="6172200" y="903288"/>
              <a:ext cx="891540" cy="239712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67600" y="76237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developer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22" name="Straight Arrow Connector 21"/>
            <p:cNvCxnSpPr>
              <a:endCxn id="6" idx="3"/>
            </p:cNvCxnSpPr>
            <p:nvPr/>
          </p:nvCxnSpPr>
          <p:spPr bwMode="auto">
            <a:xfrm flipH="1">
              <a:off x="7063740" y="1013578"/>
              <a:ext cx="403860" cy="956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79582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+mn-lt"/>
              </a:rPr>
              <a:t>Code reviewers assignment problem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8229600" cy="4302125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“Who should review my code?”</a:t>
            </a:r>
          </a:p>
          <a:p>
            <a:pPr marL="0" indent="0" algn="ctr">
              <a:buNone/>
            </a:pPr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Identifying appropriate reviewers is a hard task</a:t>
            </a:r>
          </a:p>
          <a:p>
            <a:pPr lvl="1"/>
            <a:r>
              <a:rPr lang="en-US" sz="2400" dirty="0" smtClean="0"/>
              <a:t>A code change involve multiple files</a:t>
            </a:r>
          </a:p>
          <a:p>
            <a:pPr lvl="1"/>
            <a:r>
              <a:rPr lang="en-US" sz="2400" dirty="0"/>
              <a:t>A file is edited by multiple developers and reviewer my multiple reviewers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Reviewer assignment problem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[</a:t>
            </a:r>
            <a:r>
              <a:rPr 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Patanamon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et al., SANER 2015]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2400" dirty="0" smtClean="0"/>
              <a:t>delays acceptance : 12 days</a:t>
            </a:r>
          </a:p>
          <a:p>
            <a:pPr lvl="1"/>
            <a:r>
              <a:rPr lang="en-US" sz="2400" dirty="0" smtClean="0"/>
              <a:t>sometimes patches are completely forgotten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E1867-2349-4BF4-8D51-C5B7623BEA6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1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+mn-lt"/>
              </a:rPr>
              <a:t>State of the art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924800" cy="4302125"/>
          </a:xfrm>
        </p:spPr>
        <p:txBody>
          <a:bodyPr/>
          <a:lstStyle/>
          <a:p>
            <a:r>
              <a:rPr lang="en-US" sz="2400" dirty="0" err="1"/>
              <a:t>ReviewBot</a:t>
            </a:r>
            <a:r>
              <a:rPr lang="en-US" sz="2400" dirty="0"/>
              <a:t>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[</a:t>
            </a:r>
            <a:r>
              <a:rPr 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Balachandran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ICSE 2013]</a:t>
            </a:r>
          </a:p>
          <a:p>
            <a:pPr lvl="1"/>
            <a:r>
              <a:rPr lang="en-US" sz="2200" dirty="0"/>
              <a:t>based on the modification history of source code using static analysis tools to find experienced </a:t>
            </a:r>
            <a:r>
              <a:rPr lang="en-US" sz="2200" dirty="0" smtClean="0"/>
              <a:t>reviewers</a:t>
            </a:r>
          </a:p>
          <a:p>
            <a:pPr lvl="1"/>
            <a:endParaRPr lang="en-US" sz="2200" dirty="0"/>
          </a:p>
          <a:p>
            <a:r>
              <a:rPr lang="en-US" sz="2400" dirty="0" err="1" smtClean="0"/>
              <a:t>RevFinder</a:t>
            </a:r>
            <a:r>
              <a:rPr lang="en-US" sz="2400" dirty="0" smtClean="0"/>
              <a:t>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[</a:t>
            </a:r>
            <a:r>
              <a:rPr lang="en-US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Patanamon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et al.,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SANER 2015]</a:t>
            </a:r>
          </a:p>
          <a:p>
            <a:pPr lvl="1"/>
            <a:r>
              <a:rPr lang="en-US" sz="2200" dirty="0" smtClean="0"/>
              <a:t>based </a:t>
            </a:r>
            <a:r>
              <a:rPr lang="en-US" sz="2200" dirty="0"/>
              <a:t>on the past reviews of files with similar names </a:t>
            </a:r>
            <a:r>
              <a:rPr lang="en-US" sz="2200" dirty="0" smtClean="0"/>
              <a:t>and paths </a:t>
            </a:r>
            <a:r>
              <a:rPr lang="en-US" sz="2200" dirty="0"/>
              <a:t>to build an expertise </a:t>
            </a:r>
            <a:r>
              <a:rPr lang="en-US" sz="2200" dirty="0" smtClean="0"/>
              <a:t>model</a:t>
            </a:r>
            <a:br>
              <a:rPr lang="en-US" sz="2200" dirty="0" smtClean="0"/>
            </a:br>
            <a:endParaRPr lang="en-US" sz="2200" dirty="0"/>
          </a:p>
          <a:p>
            <a:r>
              <a:rPr lang="en-US" sz="2400" dirty="0" err="1" smtClean="0"/>
              <a:t>cHRev</a:t>
            </a:r>
            <a:r>
              <a:rPr lang="en-US" sz="2400" dirty="0" smtClean="0"/>
              <a:t>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[</a:t>
            </a:r>
            <a:r>
              <a:rPr 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Zanjani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et al., TSE 2015] </a:t>
            </a:r>
          </a:p>
          <a:p>
            <a:pPr lvl="1"/>
            <a:r>
              <a:rPr lang="en-US" sz="2200" dirty="0" smtClean="0"/>
              <a:t>based </a:t>
            </a:r>
            <a:r>
              <a:rPr lang="en-US" sz="2200" dirty="0"/>
              <a:t>on a reviewer expertise </a:t>
            </a:r>
            <a:r>
              <a:rPr lang="en-US" sz="2200" dirty="0" smtClean="0"/>
              <a:t>model </a:t>
            </a:r>
          </a:p>
          <a:p>
            <a:pPr lvl="1"/>
            <a:r>
              <a:rPr lang="en-US" sz="2200" dirty="0" smtClean="0"/>
              <a:t>combines </a:t>
            </a:r>
            <a:r>
              <a:rPr lang="en-US" sz="2200" dirty="0"/>
              <a:t>a quantification of review comments and </a:t>
            </a:r>
            <a:r>
              <a:rPr lang="en-US" sz="2200" dirty="0" smtClean="0"/>
              <a:t>their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E1867-2349-4BF4-8D51-C5B7623BEA6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1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n-lt"/>
              </a:rPr>
              <a:t>Problem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302125"/>
          </a:xfrm>
        </p:spPr>
        <p:txBody>
          <a:bodyPr/>
          <a:lstStyle/>
          <a:p>
            <a:r>
              <a:rPr lang="en-US" sz="2400" dirty="0"/>
              <a:t>Single/independent </a:t>
            </a:r>
            <a:r>
              <a:rPr lang="en-US" sz="2400" dirty="0" smtClean="0"/>
              <a:t>reviewers</a:t>
            </a:r>
          </a:p>
          <a:p>
            <a:pPr lvl="1"/>
            <a:r>
              <a:rPr lang="en-US" sz="2200" dirty="0" smtClean="0"/>
              <a:t>A change might require many reviewers</a:t>
            </a:r>
          </a:p>
          <a:p>
            <a:pPr lvl="1"/>
            <a:endParaRPr lang="en-US" sz="2200" dirty="0"/>
          </a:p>
          <a:p>
            <a:r>
              <a:rPr lang="en-US" sz="2400" dirty="0" smtClean="0"/>
              <a:t>Focus only on reviewer expertise</a:t>
            </a:r>
          </a:p>
          <a:p>
            <a:pPr lvl="1"/>
            <a:r>
              <a:rPr lang="en-US" sz="2200" dirty="0" smtClean="0"/>
              <a:t>Expertise change over time (increase or decrease)</a:t>
            </a:r>
          </a:p>
          <a:p>
            <a:pPr lvl="1"/>
            <a:endParaRPr lang="en-US" sz="2200" dirty="0" smtClean="0"/>
          </a:p>
          <a:p>
            <a:r>
              <a:rPr lang="en-US" sz="2400" dirty="0" smtClean="0"/>
              <a:t>No consideration of the socio-technical aspect </a:t>
            </a:r>
          </a:p>
          <a:p>
            <a:pPr lvl="1"/>
            <a:r>
              <a:rPr lang="en-US" sz="2400" dirty="0" smtClean="0"/>
              <a:t>“Peer” code review</a:t>
            </a:r>
          </a:p>
          <a:p>
            <a:pPr lvl="1"/>
            <a:r>
              <a:rPr lang="en-US" sz="2400" dirty="0" smtClean="0"/>
              <a:t>human </a:t>
            </a:r>
            <a:r>
              <a:rPr lang="en-US" sz="2400" dirty="0"/>
              <a:t>process </a:t>
            </a:r>
            <a:r>
              <a:rPr lang="en-US" sz="2400" dirty="0" smtClean="0"/>
              <a:t>= personal + social aspects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E1867-2349-4BF4-8D51-C5B7623BEA6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52400" y="5827693"/>
            <a:ext cx="8622207" cy="954107"/>
            <a:chOff x="152400" y="5584805"/>
            <a:chExt cx="8622207" cy="954107"/>
          </a:xfrm>
        </p:grpSpPr>
        <p:sp>
          <p:nvSpPr>
            <p:cNvPr id="5" name="TextBox 4"/>
            <p:cNvSpPr txBox="1"/>
            <p:nvPr/>
          </p:nvSpPr>
          <p:spPr>
            <a:xfrm>
              <a:off x="826597" y="5584805"/>
              <a:ext cx="794801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</a:rPr>
                <a:t>Combinatorial search problem while considering </a:t>
              </a:r>
            </a:p>
            <a:p>
              <a:pPr algn="ctr"/>
              <a:r>
                <a:rPr lang="en-US" sz="2800" dirty="0" smtClean="0">
                  <a:solidFill>
                    <a:srgbClr val="FF0000"/>
                  </a:solidFill>
                </a:rPr>
                <a:t>both expertise and social aspects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7" name="Flèche droite 6"/>
            <p:cNvSpPr/>
            <p:nvPr/>
          </p:nvSpPr>
          <p:spPr>
            <a:xfrm>
              <a:off x="152400" y="5584805"/>
              <a:ext cx="652467" cy="54612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525899" y="1512346"/>
            <a:ext cx="2661608" cy="2110496"/>
            <a:chOff x="6525899" y="1512346"/>
            <a:chExt cx="2661608" cy="2110496"/>
          </a:xfrm>
        </p:grpSpPr>
        <p:pic>
          <p:nvPicPr>
            <p:cNvPr id="1026" name="Picture 2" descr="Afficher l'image d'origin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2" t="49560" r="6620" b="4167"/>
            <a:stretch/>
          </p:blipFill>
          <p:spPr bwMode="auto">
            <a:xfrm>
              <a:off x="6525899" y="2144947"/>
              <a:ext cx="2084701" cy="1477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6858000" y="1512346"/>
              <a:ext cx="2329507" cy="815611"/>
              <a:chOff x="6784493" y="1466186"/>
              <a:chExt cx="2329507" cy="815611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6784493" y="1558506"/>
                <a:ext cx="2329507" cy="723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THAT LINE OF CODE</a:t>
                </a:r>
              </a:p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GIVES ME GAS</a:t>
                </a:r>
                <a:endPara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Rounded Rectangular Callout 9"/>
              <p:cNvSpPr/>
              <p:nvPr/>
            </p:nvSpPr>
            <p:spPr bwMode="auto">
              <a:xfrm>
                <a:off x="6879108" y="1466186"/>
                <a:ext cx="2140280" cy="722242"/>
              </a:xfrm>
              <a:prstGeom prst="wedgeRoundRectCallout">
                <a:avLst>
                  <a:gd name="adj1" fmla="val -48038"/>
                  <a:gd name="adj2" fmla="val 80304"/>
                  <a:gd name="adj3" fmla="val 1666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791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+mn-lt"/>
              </a:rPr>
              <a:t>Approach overview: </a:t>
            </a:r>
            <a:r>
              <a:rPr lang="en-US" sz="3600" dirty="0" err="1" smtClean="0">
                <a:latin typeface="+mn-lt"/>
              </a:rPr>
              <a:t>RevRec</a:t>
            </a:r>
            <a:endParaRPr lang="en-US" sz="36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E1867-2349-4BF4-8D51-C5B7623BEA6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ZoneTexte 12"/>
          <p:cNvSpPr txBox="1"/>
          <p:nvPr/>
        </p:nvSpPr>
        <p:spPr>
          <a:xfrm>
            <a:off x="1330965" y="509325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Reviews history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13"/>
          <p:cNvSpPr/>
          <p:nvPr/>
        </p:nvSpPr>
        <p:spPr>
          <a:xfrm>
            <a:off x="3341596" y="2590800"/>
            <a:ext cx="3482117" cy="24417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Search-based Reviewers Recommendation</a:t>
            </a:r>
          </a:p>
          <a:p>
            <a:pPr algn="ctr"/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 Algorithm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15"/>
          <p:cNvSpPr txBox="1"/>
          <p:nvPr/>
        </p:nvSpPr>
        <p:spPr>
          <a:xfrm>
            <a:off x="7013267" y="3404623"/>
            <a:ext cx="176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Reviewers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avec flèche 18"/>
          <p:cNvCxnSpPr/>
          <p:nvPr/>
        </p:nvCxnSpPr>
        <p:spPr>
          <a:xfrm>
            <a:off x="6838801" y="3727803"/>
            <a:ext cx="324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25"/>
          <p:cNvCxnSpPr>
            <a:stCxn id="10" idx="1"/>
            <a:endCxn id="15" idx="0"/>
          </p:cNvCxnSpPr>
          <p:nvPr/>
        </p:nvCxnSpPr>
        <p:spPr>
          <a:xfrm>
            <a:off x="1421534" y="2948558"/>
            <a:ext cx="348353" cy="98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://www.large-icons.com/stock-icons/large-user/programmer-ic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9799" y="2468115"/>
            <a:ext cx="791735" cy="96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e 6"/>
          <p:cNvGrpSpPr/>
          <p:nvPr/>
        </p:nvGrpSpPr>
        <p:grpSpPr>
          <a:xfrm>
            <a:off x="1769887" y="2514600"/>
            <a:ext cx="578935" cy="737623"/>
            <a:chOff x="2458868" y="3120809"/>
            <a:chExt cx="367622" cy="439347"/>
          </a:xfrm>
        </p:grpSpPr>
        <p:grpSp>
          <p:nvGrpSpPr>
            <p:cNvPr id="12" name="Groupe 53"/>
            <p:cNvGrpSpPr/>
            <p:nvPr/>
          </p:nvGrpSpPr>
          <p:grpSpPr>
            <a:xfrm>
              <a:off x="2552411" y="3120809"/>
              <a:ext cx="274079" cy="350007"/>
              <a:chOff x="5388557" y="845391"/>
              <a:chExt cx="516590" cy="75385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Carré corné 10"/>
              <p:cNvSpPr/>
              <p:nvPr/>
            </p:nvSpPr>
            <p:spPr>
              <a:xfrm rot="16200000">
                <a:off x="5269922" y="964026"/>
                <a:ext cx="753859" cy="516590"/>
              </a:xfrm>
              <a:prstGeom prst="foldedCorner">
                <a:avLst>
                  <a:gd name="adj" fmla="val 23667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" name="Connecteur droit 2"/>
              <p:cNvCxnSpPr/>
              <p:nvPr/>
            </p:nvCxnSpPr>
            <p:spPr>
              <a:xfrm>
                <a:off x="5461206" y="1028133"/>
                <a:ext cx="21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16"/>
              <p:cNvCxnSpPr/>
              <p:nvPr/>
            </p:nvCxnSpPr>
            <p:spPr>
              <a:xfrm>
                <a:off x="5461206" y="1085647"/>
                <a:ext cx="28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17"/>
              <p:cNvCxnSpPr/>
              <p:nvPr/>
            </p:nvCxnSpPr>
            <p:spPr>
              <a:xfrm>
                <a:off x="5461206" y="1151368"/>
                <a:ext cx="28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19"/>
              <p:cNvCxnSpPr/>
              <p:nvPr/>
            </p:nvCxnSpPr>
            <p:spPr>
              <a:xfrm>
                <a:off x="5461206" y="1212169"/>
                <a:ext cx="21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20"/>
              <p:cNvCxnSpPr/>
              <p:nvPr/>
            </p:nvCxnSpPr>
            <p:spPr>
              <a:xfrm>
                <a:off x="5461206" y="1277890"/>
                <a:ext cx="36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21"/>
              <p:cNvCxnSpPr/>
              <p:nvPr/>
            </p:nvCxnSpPr>
            <p:spPr>
              <a:xfrm>
                <a:off x="5461206" y="1346631"/>
                <a:ext cx="28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22"/>
              <p:cNvCxnSpPr/>
              <p:nvPr/>
            </p:nvCxnSpPr>
            <p:spPr>
              <a:xfrm>
                <a:off x="5461206" y="1414575"/>
                <a:ext cx="25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23"/>
              <p:cNvCxnSpPr/>
              <p:nvPr/>
            </p:nvCxnSpPr>
            <p:spPr>
              <a:xfrm>
                <a:off x="5461206" y="964905"/>
                <a:ext cx="11713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24"/>
              <p:cNvCxnSpPr/>
              <p:nvPr/>
            </p:nvCxnSpPr>
            <p:spPr>
              <a:xfrm>
                <a:off x="5461206" y="1468729"/>
                <a:ext cx="11713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e 25"/>
            <p:cNvGrpSpPr/>
            <p:nvPr/>
          </p:nvGrpSpPr>
          <p:grpSpPr>
            <a:xfrm>
              <a:off x="2504909" y="3163686"/>
              <a:ext cx="274079" cy="350007"/>
              <a:chOff x="5388557" y="845391"/>
              <a:chExt cx="516590" cy="75385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5" name="Carré corné 26"/>
              <p:cNvSpPr/>
              <p:nvPr/>
            </p:nvSpPr>
            <p:spPr>
              <a:xfrm rot="16200000">
                <a:off x="5269922" y="964026"/>
                <a:ext cx="753859" cy="516590"/>
              </a:xfrm>
              <a:prstGeom prst="foldedCorner">
                <a:avLst>
                  <a:gd name="adj" fmla="val 23667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6" name="Connecteur droit 27"/>
              <p:cNvCxnSpPr/>
              <p:nvPr/>
            </p:nvCxnSpPr>
            <p:spPr>
              <a:xfrm>
                <a:off x="5461206" y="1028133"/>
                <a:ext cx="21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8"/>
              <p:cNvCxnSpPr/>
              <p:nvPr/>
            </p:nvCxnSpPr>
            <p:spPr>
              <a:xfrm>
                <a:off x="5461206" y="1085647"/>
                <a:ext cx="28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9"/>
              <p:cNvCxnSpPr/>
              <p:nvPr/>
            </p:nvCxnSpPr>
            <p:spPr>
              <a:xfrm>
                <a:off x="5461206" y="1151368"/>
                <a:ext cx="28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30"/>
              <p:cNvCxnSpPr/>
              <p:nvPr/>
            </p:nvCxnSpPr>
            <p:spPr>
              <a:xfrm>
                <a:off x="5461206" y="1212169"/>
                <a:ext cx="21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31"/>
              <p:cNvCxnSpPr/>
              <p:nvPr/>
            </p:nvCxnSpPr>
            <p:spPr>
              <a:xfrm>
                <a:off x="5461206" y="1277890"/>
                <a:ext cx="36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2"/>
              <p:cNvCxnSpPr/>
              <p:nvPr/>
            </p:nvCxnSpPr>
            <p:spPr>
              <a:xfrm>
                <a:off x="5461206" y="1346631"/>
                <a:ext cx="28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3"/>
              <p:cNvCxnSpPr/>
              <p:nvPr/>
            </p:nvCxnSpPr>
            <p:spPr>
              <a:xfrm>
                <a:off x="5461206" y="1414575"/>
                <a:ext cx="25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4"/>
              <p:cNvCxnSpPr/>
              <p:nvPr/>
            </p:nvCxnSpPr>
            <p:spPr>
              <a:xfrm>
                <a:off x="5461206" y="964905"/>
                <a:ext cx="11713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5"/>
              <p:cNvCxnSpPr/>
              <p:nvPr/>
            </p:nvCxnSpPr>
            <p:spPr>
              <a:xfrm>
                <a:off x="5461206" y="1468729"/>
                <a:ext cx="11713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e 36"/>
            <p:cNvGrpSpPr/>
            <p:nvPr/>
          </p:nvGrpSpPr>
          <p:grpSpPr>
            <a:xfrm>
              <a:off x="2458868" y="3210149"/>
              <a:ext cx="274079" cy="350007"/>
              <a:chOff x="5388557" y="845391"/>
              <a:chExt cx="516590" cy="75385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Carré corné 37"/>
              <p:cNvSpPr/>
              <p:nvPr/>
            </p:nvSpPr>
            <p:spPr>
              <a:xfrm rot="16200000">
                <a:off x="5269922" y="964026"/>
                <a:ext cx="753859" cy="516590"/>
              </a:xfrm>
              <a:prstGeom prst="foldedCorner">
                <a:avLst>
                  <a:gd name="adj" fmla="val 23667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6" name="Connecteur droit 38"/>
              <p:cNvCxnSpPr/>
              <p:nvPr/>
            </p:nvCxnSpPr>
            <p:spPr>
              <a:xfrm>
                <a:off x="5461206" y="1028133"/>
                <a:ext cx="21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43"/>
              <p:cNvCxnSpPr/>
              <p:nvPr/>
            </p:nvCxnSpPr>
            <p:spPr>
              <a:xfrm>
                <a:off x="5461206" y="1085647"/>
                <a:ext cx="28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44"/>
              <p:cNvCxnSpPr/>
              <p:nvPr/>
            </p:nvCxnSpPr>
            <p:spPr>
              <a:xfrm>
                <a:off x="5461206" y="1151368"/>
                <a:ext cx="28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45"/>
              <p:cNvCxnSpPr/>
              <p:nvPr/>
            </p:nvCxnSpPr>
            <p:spPr>
              <a:xfrm>
                <a:off x="5461206" y="1212169"/>
                <a:ext cx="21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46"/>
              <p:cNvCxnSpPr/>
              <p:nvPr/>
            </p:nvCxnSpPr>
            <p:spPr>
              <a:xfrm>
                <a:off x="5461206" y="1277890"/>
                <a:ext cx="36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47"/>
              <p:cNvCxnSpPr/>
              <p:nvPr/>
            </p:nvCxnSpPr>
            <p:spPr>
              <a:xfrm>
                <a:off x="5461206" y="1346631"/>
                <a:ext cx="28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48"/>
              <p:cNvCxnSpPr/>
              <p:nvPr/>
            </p:nvCxnSpPr>
            <p:spPr>
              <a:xfrm>
                <a:off x="5461206" y="1414575"/>
                <a:ext cx="25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49"/>
              <p:cNvCxnSpPr/>
              <p:nvPr/>
            </p:nvCxnSpPr>
            <p:spPr>
              <a:xfrm>
                <a:off x="5461206" y="964905"/>
                <a:ext cx="11713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50"/>
              <p:cNvCxnSpPr/>
              <p:nvPr/>
            </p:nvCxnSpPr>
            <p:spPr>
              <a:xfrm>
                <a:off x="5461206" y="1468729"/>
                <a:ext cx="11713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ZoneTexte 51"/>
          <p:cNvSpPr txBox="1"/>
          <p:nvPr/>
        </p:nvSpPr>
        <p:spPr>
          <a:xfrm>
            <a:off x="1469120" y="1828800"/>
            <a:ext cx="1168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Review Request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4" descr="https://encrypted-tbn2.gstatic.com/images?q=tbn:ANd9GcSGY0X5wQ3mBx7HRxJueI7FhBTwuOa7pUi_zml1Xa7dMbPeofn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11281" y="3719020"/>
            <a:ext cx="632719" cy="70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ttp://www.pooyasamaneh.net/Images/Resource/programmer-ico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72130" y="4059397"/>
            <a:ext cx="560873" cy="73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https://encrypted-tbn1.gstatic.com/images?q=tbn:ANd9GcQPkTUlEsTnb3-FlIMTglQottvqMq1f4O7hrPCZpv0IFheL3bb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59009" y="2667000"/>
            <a:ext cx="622330" cy="67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 descr="http://gerrithub.io/images/step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2" t="28335" r="8248" b="19555"/>
          <a:stretch/>
        </p:blipFill>
        <p:spPr bwMode="auto">
          <a:xfrm>
            <a:off x="1654891" y="4228102"/>
            <a:ext cx="935909" cy="87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Connecteur droit avec flèche 59"/>
          <p:cNvCxnSpPr>
            <a:stCxn id="15" idx="2"/>
            <a:endCxn id="6" idx="1"/>
          </p:cNvCxnSpPr>
          <p:nvPr/>
        </p:nvCxnSpPr>
        <p:spPr>
          <a:xfrm>
            <a:off x="2201509" y="2958409"/>
            <a:ext cx="1140087" cy="85328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9"/>
          <p:cNvCxnSpPr>
            <a:stCxn id="49" idx="3"/>
            <a:endCxn id="6" idx="1"/>
          </p:cNvCxnSpPr>
          <p:nvPr/>
        </p:nvCxnSpPr>
        <p:spPr>
          <a:xfrm flipV="1">
            <a:off x="2590800" y="3811696"/>
            <a:ext cx="750796" cy="853302"/>
          </a:xfrm>
          <a:prstGeom prst="bentConnector3">
            <a:avLst>
              <a:gd name="adj1" fmla="val 2522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72"/>
          <p:cNvSpPr txBox="1"/>
          <p:nvPr/>
        </p:nvSpPr>
        <p:spPr>
          <a:xfrm>
            <a:off x="545676" y="3502223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developer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532657" y="4134990"/>
            <a:ext cx="14478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Reviewer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expertise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5181600" y="4134990"/>
            <a:ext cx="14478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Reviewer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424988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+mn-lt"/>
              </a:rPr>
              <a:t>Reviewer Expertise (RE) model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modified file we consider</a:t>
            </a:r>
          </a:p>
          <a:p>
            <a:pPr lvl="1"/>
            <a:r>
              <a:rPr lang="en-US" dirty="0" smtClean="0"/>
              <a:t>Comments frequency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Comments </a:t>
            </a:r>
            <a:r>
              <a:rPr lang="en-US" dirty="0" err="1"/>
              <a:t>recency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E1867-2349-4BF4-8D51-C5B7623BEA6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356361"/>
            <a:ext cx="7104888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7009004" y="3276600"/>
            <a:ext cx="1181734" cy="167996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Image result for recency ti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563" y="2527409"/>
            <a:ext cx="2352237" cy="176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ime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98" b="96552" l="33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554" y="5200649"/>
            <a:ext cx="16954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65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Layers">
  <a:themeElements>
    <a:clrScheme name="">
      <a:dk1>
        <a:srgbClr val="000000"/>
      </a:dk1>
      <a:lt1>
        <a:srgbClr val="FFFFFF"/>
      </a:lt1>
      <a:dk2>
        <a:srgbClr val="000066"/>
      </a:dk2>
      <a:lt2>
        <a:srgbClr val="D89F00"/>
      </a:lt2>
      <a:accent1>
        <a:srgbClr val="336699"/>
      </a:accent1>
      <a:accent2>
        <a:srgbClr val="FFCC00"/>
      </a:accent2>
      <a:accent3>
        <a:srgbClr val="FFFFFF"/>
      </a:accent3>
      <a:accent4>
        <a:srgbClr val="000000"/>
      </a:accent4>
      <a:accent5>
        <a:srgbClr val="ADB8CA"/>
      </a:accent5>
      <a:accent6>
        <a:srgbClr val="E7B900"/>
      </a:accent6>
      <a:hlink>
        <a:srgbClr val="990033"/>
      </a:hlink>
      <a:folHlink>
        <a:srgbClr val="FFD72B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1">
        <a:dk1>
          <a:srgbClr val="000000"/>
        </a:dk1>
        <a:lt1>
          <a:srgbClr val="FFFFA5"/>
        </a:lt1>
        <a:dk2>
          <a:srgbClr val="000000"/>
        </a:dk2>
        <a:lt2>
          <a:srgbClr val="DCA200"/>
        </a:lt2>
        <a:accent1>
          <a:srgbClr val="04477A"/>
        </a:accent1>
        <a:accent2>
          <a:srgbClr val="FF0000"/>
        </a:accent2>
        <a:accent3>
          <a:srgbClr val="FFFFCF"/>
        </a:accent3>
        <a:accent4>
          <a:srgbClr val="000000"/>
        </a:accent4>
        <a:accent5>
          <a:srgbClr val="AAB1BE"/>
        </a:accent5>
        <a:accent6>
          <a:srgbClr val="E70000"/>
        </a:accent6>
        <a:hlink>
          <a:srgbClr val="990033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2">
        <a:dk1>
          <a:srgbClr val="000000"/>
        </a:dk1>
        <a:lt1>
          <a:srgbClr val="FFFFA5"/>
        </a:lt1>
        <a:dk2>
          <a:srgbClr val="000066"/>
        </a:dk2>
        <a:lt2>
          <a:srgbClr val="DCA200"/>
        </a:lt2>
        <a:accent1>
          <a:srgbClr val="04477A"/>
        </a:accent1>
        <a:accent2>
          <a:srgbClr val="FF0000"/>
        </a:accent2>
        <a:accent3>
          <a:srgbClr val="FFFFCF"/>
        </a:accent3>
        <a:accent4>
          <a:srgbClr val="000000"/>
        </a:accent4>
        <a:accent5>
          <a:srgbClr val="AAB1BE"/>
        </a:accent5>
        <a:accent6>
          <a:srgbClr val="E70000"/>
        </a:accent6>
        <a:hlink>
          <a:srgbClr val="990033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3">
        <a:dk1>
          <a:srgbClr val="000000"/>
        </a:dk1>
        <a:lt1>
          <a:srgbClr val="FFFFC1"/>
        </a:lt1>
        <a:dk2>
          <a:srgbClr val="000066"/>
        </a:dk2>
        <a:lt2>
          <a:srgbClr val="DCA200"/>
        </a:lt2>
        <a:accent1>
          <a:srgbClr val="04477A"/>
        </a:accent1>
        <a:accent2>
          <a:srgbClr val="FF0000"/>
        </a:accent2>
        <a:accent3>
          <a:srgbClr val="FFFFDD"/>
        </a:accent3>
        <a:accent4>
          <a:srgbClr val="000000"/>
        </a:accent4>
        <a:accent5>
          <a:srgbClr val="AAB1BE"/>
        </a:accent5>
        <a:accent6>
          <a:srgbClr val="E70000"/>
        </a:accent6>
        <a:hlink>
          <a:srgbClr val="990033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4">
        <a:dk1>
          <a:srgbClr val="000000"/>
        </a:dk1>
        <a:lt1>
          <a:srgbClr val="FFFFCF"/>
        </a:lt1>
        <a:dk2>
          <a:srgbClr val="000066"/>
        </a:dk2>
        <a:lt2>
          <a:srgbClr val="DCA200"/>
        </a:lt2>
        <a:accent1>
          <a:srgbClr val="04477A"/>
        </a:accent1>
        <a:accent2>
          <a:srgbClr val="FF0000"/>
        </a:accent2>
        <a:accent3>
          <a:srgbClr val="FFFFE4"/>
        </a:accent3>
        <a:accent4>
          <a:srgbClr val="000000"/>
        </a:accent4>
        <a:accent5>
          <a:srgbClr val="AAB1BE"/>
        </a:accent5>
        <a:accent6>
          <a:srgbClr val="E70000"/>
        </a:accent6>
        <a:hlink>
          <a:srgbClr val="990033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5">
        <a:dk1>
          <a:srgbClr val="000000"/>
        </a:dk1>
        <a:lt1>
          <a:srgbClr val="FFFFCF"/>
        </a:lt1>
        <a:dk2>
          <a:srgbClr val="000066"/>
        </a:dk2>
        <a:lt2>
          <a:srgbClr val="DCA200"/>
        </a:lt2>
        <a:accent1>
          <a:srgbClr val="04477A"/>
        </a:accent1>
        <a:accent2>
          <a:srgbClr val="FF0000"/>
        </a:accent2>
        <a:accent3>
          <a:srgbClr val="FFFFE4"/>
        </a:accent3>
        <a:accent4>
          <a:srgbClr val="000000"/>
        </a:accent4>
        <a:accent5>
          <a:srgbClr val="AAB1BE"/>
        </a:accent5>
        <a:accent6>
          <a:srgbClr val="E70000"/>
        </a:accent6>
        <a:hlink>
          <a:srgbClr val="990033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6">
        <a:dk1>
          <a:srgbClr val="000000"/>
        </a:dk1>
        <a:lt1>
          <a:srgbClr val="FFFFCF"/>
        </a:lt1>
        <a:dk2>
          <a:srgbClr val="000066"/>
        </a:dk2>
        <a:lt2>
          <a:srgbClr val="D09A00"/>
        </a:lt2>
        <a:accent1>
          <a:srgbClr val="04477A"/>
        </a:accent1>
        <a:accent2>
          <a:srgbClr val="CC3300"/>
        </a:accent2>
        <a:accent3>
          <a:srgbClr val="FFFFE4"/>
        </a:accent3>
        <a:accent4>
          <a:srgbClr val="000000"/>
        </a:accent4>
        <a:accent5>
          <a:srgbClr val="AAB1BE"/>
        </a:accent5>
        <a:accent6>
          <a:srgbClr val="B92D00"/>
        </a:accent6>
        <a:hlink>
          <a:srgbClr val="990033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2490</TotalTime>
  <Words>822</Words>
  <Application>Microsoft Office PowerPoint</Application>
  <PresentationFormat>On-screen Show (4:3)</PresentationFormat>
  <Paragraphs>346</Paragraphs>
  <Slides>23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Layers</vt:lpstr>
      <vt:lpstr>Search-Based Peer Reviewers Recommendation in Modern Code Review</vt:lpstr>
      <vt:lpstr>Code review is a key part of the software development process</vt:lpstr>
      <vt:lpstr>The “modern”, lightweight, tool-supported code review</vt:lpstr>
      <vt:lpstr>PowerPoint Presentation</vt:lpstr>
      <vt:lpstr>Code reviewers assignment problem</vt:lpstr>
      <vt:lpstr>State of the art</vt:lpstr>
      <vt:lpstr>Problem Statement</vt:lpstr>
      <vt:lpstr>Approach overview: RevRec</vt:lpstr>
      <vt:lpstr>Reviewer Expertise (RE) model</vt:lpstr>
      <vt:lpstr>Reviewer Collaboration (RC) model</vt:lpstr>
      <vt:lpstr>Genetic algorithm (GA)</vt:lpstr>
      <vt:lpstr>GA adaptation</vt:lpstr>
      <vt:lpstr>GA adaptation</vt:lpstr>
      <vt:lpstr>Fitness function</vt:lpstr>
      <vt:lpstr>Empirical Evaluation</vt:lpstr>
      <vt:lpstr>Three research questions</vt:lpstr>
      <vt:lpstr>Studied systems</vt:lpstr>
      <vt:lpstr>Analysis method</vt:lpstr>
      <vt:lpstr>RQ1. Accuracy results</vt:lpstr>
      <vt:lpstr>RQ2. Expertise vs. Collaboration</vt:lpstr>
      <vt:lpstr>RQ3. Performance of Genetic Algorithm </vt:lpstr>
      <vt:lpstr>Summary</vt:lpstr>
      <vt:lpstr>Thank you for your attention!</vt:lpstr>
    </vt:vector>
  </TitlesOfParts>
  <Company>Florida International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Charlyne Walker</dc:creator>
  <cp:lastModifiedBy>Ali</cp:lastModifiedBy>
  <cp:revision>336</cp:revision>
  <cp:lastPrinted>2016-08-29T05:17:49Z</cp:lastPrinted>
  <dcterms:created xsi:type="dcterms:W3CDTF">2002-07-27T03:19:07Z</dcterms:created>
  <dcterms:modified xsi:type="dcterms:W3CDTF">2016-10-07T19:37:02Z</dcterms:modified>
</cp:coreProperties>
</file>