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ja-JP"/>
    </a:defPPr>
    <a:lvl1pPr marL="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9" autoAdjust="0"/>
  </p:normalViewPr>
  <p:slideViewPr>
    <p:cSldViewPr snapToGrid="0">
      <p:cViewPr varScale="1">
        <p:scale>
          <a:sx n="20" d="100"/>
          <a:sy n="20" d="100"/>
        </p:scale>
        <p:origin x="291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65FF5-09DA-42A0-8549-00EBE05D48C9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0285-79F4-470D-A6B6-508B1083D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0285-79F4-470D-A6B6-508B1083D1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17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0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0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65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66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99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69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84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27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692ED-ED32-43F5-A943-810B5BB10036}" type="datetimeFigureOut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BB76-B3F3-4F4F-A9F3-2677C2DE7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1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コンテンツ プレースホルダ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365" y="6481204"/>
            <a:ext cx="12626718" cy="5598557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0"/>
            <a:ext cx="30275213" cy="5068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1678942"/>
            <a:ext cx="30275213" cy="11248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9657" y="43837"/>
            <a:ext cx="283758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bg1"/>
                </a:solidFill>
              </a:rPr>
              <a:t>An Evolutionary Study on The Popularity of </a:t>
            </a:r>
            <a:r>
              <a:rPr lang="en-US" altLang="ja-JP" sz="8000" b="1" dirty="0">
                <a:solidFill>
                  <a:schemeClr val="bg1"/>
                </a:solidFill>
              </a:rPr>
              <a:t>P</a:t>
            </a:r>
            <a:r>
              <a:rPr lang="en-US" altLang="ja-JP" sz="8000" b="1" dirty="0" smtClean="0">
                <a:solidFill>
                  <a:schemeClr val="bg1"/>
                </a:solidFill>
              </a:rPr>
              <a:t>ackages in </a:t>
            </a:r>
            <a:endParaRPr lang="en-US" altLang="ja-JP" sz="80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8000" b="1" dirty="0" smtClean="0">
                <a:solidFill>
                  <a:schemeClr val="bg1"/>
                </a:solidFill>
              </a:rPr>
              <a:t>NPM </a:t>
            </a:r>
            <a:r>
              <a:rPr lang="en-US" altLang="ja-JP" sz="8000" b="1" dirty="0" smtClean="0">
                <a:solidFill>
                  <a:schemeClr val="bg1"/>
                </a:solidFill>
              </a:rPr>
              <a:t>JavaScript Package Ecosystem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81254" y="2465420"/>
            <a:ext cx="2827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altLang="ja-JP" sz="5400" i="1" dirty="0">
                <a:solidFill>
                  <a:schemeClr val="bg1"/>
                </a:solidFill>
              </a:rPr>
              <a:t>Shi Qiu, Raula Gaikovina Kula and Katsuro </a:t>
            </a:r>
            <a:r>
              <a:rPr lang="fi-FI" altLang="ja-JP" sz="5400" i="1" dirty="0" smtClean="0">
                <a:solidFill>
                  <a:schemeClr val="bg1"/>
                </a:solidFill>
              </a:rPr>
              <a:t>Inoue</a:t>
            </a:r>
          </a:p>
          <a:p>
            <a:pPr algn="r"/>
            <a:r>
              <a:rPr kumimoji="1" lang="fi-FI" altLang="ja-JP" sz="5400" i="1" dirty="0" smtClean="0">
                <a:solidFill>
                  <a:schemeClr val="bg1"/>
                </a:solidFill>
              </a:rPr>
              <a:t>Osaka University, Japan</a:t>
            </a:r>
          </a:p>
          <a:p>
            <a:pPr algn="r"/>
            <a:r>
              <a:rPr lang="fi-FI" altLang="ja-JP" sz="5400" i="1" dirty="0" smtClean="0">
                <a:solidFill>
                  <a:schemeClr val="bg1"/>
                </a:solidFill>
              </a:rPr>
              <a:t>{qiujitsu, raula-k, inoue}@ist.osaka-u.ac.jp</a:t>
            </a:r>
            <a:endParaRPr kumimoji="1" lang="ja-JP" altLang="en-US" sz="5400" i="1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9657" y="5663381"/>
            <a:ext cx="7486420" cy="12624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</a:rPr>
              <a:t>Motivation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49656" y="13580982"/>
            <a:ext cx="7486421" cy="12624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</a:rPr>
              <a:t>Research Question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48964" y="15014187"/>
            <a:ext cx="28290260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dirty="0">
                <a:solidFill>
                  <a:schemeClr val="tx2">
                    <a:lumMod val="50000"/>
                  </a:schemeClr>
                </a:solidFill>
              </a:rPr>
              <a:t>Do packages in </a:t>
            </a:r>
            <a:r>
              <a:rPr lang="en-US" altLang="ja-JP" sz="5400" b="1" dirty="0" smtClean="0">
                <a:solidFill>
                  <a:schemeClr val="tx2">
                    <a:lumMod val="50000"/>
                  </a:schemeClr>
                </a:solidFill>
              </a:rPr>
              <a:t>NPM </a:t>
            </a:r>
            <a:r>
              <a:rPr lang="en-US" altLang="ja-JP" sz="5400" b="1" dirty="0">
                <a:solidFill>
                  <a:schemeClr val="tx2">
                    <a:lumMod val="50000"/>
                  </a:schemeClr>
                </a:solidFill>
              </a:rPr>
              <a:t>share common popularity growth characteristics?</a:t>
            </a:r>
            <a:endParaRPr lang="en-US" altLang="ja-JP" sz="5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altLang="ja-JP" sz="5400" b="1" dirty="0" smtClean="0">
                <a:solidFill>
                  <a:schemeClr val="tx2">
                    <a:lumMod val="50000"/>
                  </a:schemeClr>
                </a:solidFill>
              </a:rPr>
              <a:t>If </a:t>
            </a:r>
            <a:r>
              <a:rPr lang="en-US" altLang="ja-JP" sz="5400" b="1" dirty="0">
                <a:solidFill>
                  <a:schemeClr val="tx2">
                    <a:lumMod val="50000"/>
                  </a:schemeClr>
                </a:solidFill>
              </a:rPr>
              <a:t>so, what kind of growth </a:t>
            </a:r>
            <a:r>
              <a:rPr lang="en-US" altLang="ja-JP" sz="5400" b="1" dirty="0" smtClean="0">
                <a:solidFill>
                  <a:schemeClr val="tx2">
                    <a:lumMod val="50000"/>
                  </a:schemeClr>
                </a:solidFill>
              </a:rPr>
              <a:t>models </a:t>
            </a:r>
            <a:r>
              <a:rPr lang="en-US" altLang="ja-JP" sz="5400" b="1" dirty="0">
                <a:solidFill>
                  <a:schemeClr val="tx2">
                    <a:lumMod val="50000"/>
                  </a:schemeClr>
                </a:solidFill>
              </a:rPr>
              <a:t>best ﬁt them?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948964" y="19373938"/>
            <a:ext cx="7486422" cy="12624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</a:rPr>
              <a:t>Result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35912" y="29385616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75000"/>
                  </a:schemeClr>
                </a:solidFill>
              </a:rPr>
              <a:t>% of All</a:t>
            </a:r>
            <a:endParaRPr lang="ja-JP" alt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960167" y="29398668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29.96%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577348" y="29398668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60.67%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3188287" y="29398668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9.37%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35706" y="28359590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75000"/>
                  </a:schemeClr>
                </a:solidFill>
              </a:rPr>
              <a:t># Fitted</a:t>
            </a:r>
            <a:endParaRPr lang="ja-JP" alt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63076" y="28411392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44,507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3575682" y="28411392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90,146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3188287" y="28412358"/>
            <a:ext cx="3528086" cy="88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13,875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1638840" y="30383265"/>
            <a:ext cx="7401769" cy="3865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 P</a:t>
            </a:r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ackage popularity grows steadily, </a:t>
            </a:r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with no signs of accelerating or slowing down. 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19808" y="34534416"/>
            <a:ext cx="7486422" cy="12624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2">
                    <a:lumMod val="75000"/>
                  </a:schemeClr>
                </a:solidFill>
              </a:rPr>
              <a:t>Conclusion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19808" y="35947846"/>
            <a:ext cx="28919416" cy="3733111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kumimoji="1" lang="ja-JP" altLang="en-US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34100" y="39890700"/>
            <a:ext cx="231051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[1] </a:t>
            </a:r>
            <a:r>
              <a:rPr lang="en-US" altLang="ja-JP" sz="2800" dirty="0" err="1" smtClean="0"/>
              <a:t>Wittern</a:t>
            </a:r>
            <a:r>
              <a:rPr lang="en-US" altLang="ja-JP" sz="2800" dirty="0"/>
              <a:t>, E., Suter, P., </a:t>
            </a:r>
            <a:r>
              <a:rPr lang="en-US" altLang="ja-JP" sz="2800" dirty="0" err="1"/>
              <a:t>Rajagopalan</a:t>
            </a:r>
            <a:r>
              <a:rPr lang="en-US" altLang="ja-JP" sz="2800" dirty="0"/>
              <a:t>, S. A Look at the Dynamics of the JavaScript Package Ecosystem. In </a:t>
            </a:r>
            <a:r>
              <a:rPr lang="en-US" altLang="ja-JP" sz="2800" i="1" dirty="0"/>
              <a:t>Proc. of the 13th International Conference on Mining Software Repositories (MSR)(2016</a:t>
            </a:r>
            <a:r>
              <a:rPr lang="en-US" altLang="ja-JP" sz="2800" i="1" dirty="0" smtClean="0"/>
              <a:t>)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dirty="0" smtClean="0"/>
              <a:t>[2</a:t>
            </a:r>
            <a:r>
              <a:rPr lang="en-US" altLang="ja-JP" sz="2800" dirty="0"/>
              <a:t>] Kula, R. G., German, D. M., </a:t>
            </a:r>
            <a:r>
              <a:rPr lang="en-US" altLang="ja-JP" sz="2800" dirty="0" err="1"/>
              <a:t>Ishio</a:t>
            </a:r>
            <a:r>
              <a:rPr lang="en-US" altLang="ja-JP" sz="2800" dirty="0"/>
              <a:t>, T., </a:t>
            </a:r>
            <a:r>
              <a:rPr lang="en-US" altLang="ja-JP" sz="2800" dirty="0" err="1"/>
              <a:t>Ouni</a:t>
            </a:r>
            <a:r>
              <a:rPr lang="en-US" altLang="ja-JP" sz="2800" dirty="0"/>
              <a:t>, A., Inoue, K. An Exploratory Study on Library Aging by Monitoring Client Usage in a Software Ecosystem. In </a:t>
            </a:r>
            <a:r>
              <a:rPr lang="en-US" altLang="ja-JP" sz="2800" i="1" dirty="0"/>
              <a:t>Proc. of the 24th International Conference on Software Analysis, Evolution, and Reengineering (SANER)(2017)</a:t>
            </a:r>
            <a:r>
              <a:rPr lang="en-US" altLang="ja-JP" sz="2800" dirty="0"/>
              <a:t>.</a:t>
            </a:r>
            <a:endParaRPr kumimoji="1" lang="ja-JP" altLang="en-US" sz="2800" dirty="0"/>
          </a:p>
        </p:txBody>
      </p:sp>
      <p:sp>
        <p:nvSpPr>
          <p:cNvPr id="51" name="正方形/長方形 50"/>
          <p:cNvSpPr/>
          <p:nvPr/>
        </p:nvSpPr>
        <p:spPr>
          <a:xfrm>
            <a:off x="2023325" y="30385393"/>
            <a:ext cx="7401769" cy="386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Package p</a:t>
            </a:r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opularity grows </a:t>
            </a:r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slowly </a:t>
            </a:r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at </a:t>
            </a:r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ﬁrst, </a:t>
            </a:r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but </a:t>
            </a:r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accelerates over time</a:t>
            </a:r>
            <a:r>
              <a:rPr lang="en-US" altLang="zh-CN" sz="5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1251445" y="30382697"/>
            <a:ext cx="7401769" cy="386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Package popularity grows rapidly </a:t>
            </a:r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at </a:t>
            </a:r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ﬁrst, </a:t>
            </a:r>
            <a:r>
              <a:rPr lang="en-US" altLang="ja-JP" sz="5400" dirty="0">
                <a:solidFill>
                  <a:schemeClr val="accent1">
                    <a:lumMod val="50000"/>
                  </a:schemeClr>
                </a:solidFill>
              </a:rPr>
              <a:t>but </a:t>
            </a:r>
            <a:r>
              <a:rPr lang="en-US" altLang="ja-JP" sz="5400" dirty="0" smtClean="0">
                <a:solidFill>
                  <a:schemeClr val="accent1">
                    <a:lumMod val="50000"/>
                  </a:schemeClr>
                </a:solidFill>
              </a:rPr>
              <a:t>gradually slows down.</a:t>
            </a:r>
            <a:endParaRPr lang="ja-JP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48964" y="16823804"/>
            <a:ext cx="28290259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We propose 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three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growth </a:t>
            </a:r>
            <a:r>
              <a:rPr lang="en-US" altLang="zh-CN" sz="4800" dirty="0" smtClean="0">
                <a:solidFill>
                  <a:schemeClr val="accent1">
                    <a:lumMod val="50000"/>
                  </a:schemeClr>
                </a:solidFill>
              </a:rPr>
              <a:t>models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to show the characteristics of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popularity growth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(i.e.,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Popularity 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(t)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 over time (t) </a:t>
            </a:r>
            <a:r>
              <a:rPr lang="en-US" altLang="ja-JP" sz="4000" dirty="0" smtClean="0">
                <a:solidFill>
                  <a:schemeClr val="accent1">
                    <a:lumMod val="50000"/>
                  </a:schemeClr>
                </a:solidFill>
              </a:rPr>
              <a:t>[2]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e then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use the 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number of downloads as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the metric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to measure popularity and 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run experiments by which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the popularity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ﬁtting against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the three 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</a:rPr>
              <a:t>proposed growth </a:t>
            </a: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models.</a:t>
            </a:r>
            <a:endParaRPr lang="ja-JP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8204" y="5675978"/>
            <a:ext cx="7947965" cy="3666942"/>
          </a:xfrm>
          <a:prstGeom prst="rect">
            <a:avLst/>
          </a:prstGeom>
        </p:spPr>
      </p:pic>
      <p:sp>
        <p:nvSpPr>
          <p:cNvPr id="42" name="正方形/長方形 41"/>
          <p:cNvSpPr/>
          <p:nvPr/>
        </p:nvSpPr>
        <p:spPr>
          <a:xfrm>
            <a:off x="14557204" y="9437462"/>
            <a:ext cx="13009963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altLang="ja-JP" sz="4400" dirty="0" smtClean="0">
                <a:solidFill>
                  <a:schemeClr val="accent1">
                    <a:lumMod val="50000"/>
                  </a:schemeClr>
                </a:solidFill>
              </a:rPr>
              <a:t>NPM </a:t>
            </a:r>
            <a:r>
              <a:rPr lang="en-US" altLang="ja-JP" sz="4400" dirty="0">
                <a:solidFill>
                  <a:schemeClr val="accent1">
                    <a:lumMod val="50000"/>
                  </a:schemeClr>
                </a:solidFill>
              </a:rPr>
              <a:t>registry hosts </a:t>
            </a:r>
            <a:r>
              <a:rPr lang="en-US" altLang="ja-JP" sz="4400" dirty="0" smtClean="0">
                <a:solidFill>
                  <a:schemeClr val="accent1">
                    <a:lumMod val="50000"/>
                  </a:schemeClr>
                </a:solidFill>
              </a:rPr>
              <a:t>over </a:t>
            </a:r>
            <a:r>
              <a:rPr lang="en-US" altLang="ja-JP" sz="7200" b="1" dirty="0" smtClean="0">
                <a:solidFill>
                  <a:srgbClr val="FF0000"/>
                </a:solidFill>
              </a:rPr>
              <a:t>400,000</a:t>
            </a:r>
            <a:r>
              <a:rPr lang="en-US" altLang="ja-JP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ja-JP" sz="4400" dirty="0">
                <a:solidFill>
                  <a:schemeClr val="accent1">
                    <a:lumMod val="50000"/>
                  </a:schemeClr>
                </a:solidFill>
              </a:rPr>
              <a:t>JavaScript </a:t>
            </a:r>
            <a:r>
              <a:rPr lang="en-US" altLang="ja-JP" sz="4400" dirty="0" smtClean="0">
                <a:solidFill>
                  <a:schemeClr val="accent1">
                    <a:lumMod val="50000"/>
                  </a:schemeClr>
                </a:solidFill>
              </a:rPr>
              <a:t>packages </a:t>
            </a:r>
            <a:r>
              <a:rPr lang="en-US" altLang="ja-JP" sz="4400" dirty="0">
                <a:solidFill>
                  <a:schemeClr val="accent1">
                    <a:lumMod val="50000"/>
                  </a:schemeClr>
                </a:solidFill>
              </a:rPr>
              <a:t>of reusable code — the largest code registry in the world.</a:t>
            </a:r>
            <a:endParaRPr lang="ja-JP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018854" y="20795925"/>
            <a:ext cx="5416532" cy="978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</a:rPr>
              <a:t>uadratic </a:t>
            </a:r>
            <a:r>
              <a:rPr lang="en-US" altLang="ja-JP" sz="4800" b="1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</a:rPr>
              <a:t>odel</a:t>
            </a:r>
            <a:endParaRPr lang="ja-JP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2631459" y="20800475"/>
            <a:ext cx="5416532" cy="978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</a:rPr>
              <a:t>Linear Model</a:t>
            </a:r>
            <a:endParaRPr lang="ja-JP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2244065" y="20766679"/>
            <a:ext cx="5416532" cy="978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accent1">
                    <a:lumMod val="50000"/>
                  </a:schemeClr>
                </a:solidFill>
              </a:rPr>
              <a:t>Logarithmic Model</a:t>
            </a:r>
            <a:endParaRPr lang="ja-JP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12" y="22731626"/>
            <a:ext cx="7315215" cy="548641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118" y="22728482"/>
            <a:ext cx="7315215" cy="548641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4723" y="22727455"/>
            <a:ext cx="7315215" cy="54864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1982939" y="21961834"/>
                <a:ext cx="753990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Popularity (t) </a:t>
                </a:r>
                <a14:m>
                  <m:oMath xmlns:m="http://schemas.openxmlformats.org/officeDocument/2006/math">
                    <m:r>
                      <a:rPr kumimoji="1" lang="en-US" altLang="ja-JP" sz="4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kumimoji="1" lang="en-US" altLang="ja-JP" sz="4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sz="4800" b="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kumimoji="1" lang="en-US" altLang="ja-JP" sz="480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(a&gt;0)</a:t>
                </a:r>
                <a:endPara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939" y="21961834"/>
                <a:ext cx="7539900" cy="738664"/>
              </a:xfrm>
              <a:prstGeom prst="rect">
                <a:avLst/>
              </a:prstGeom>
              <a:blipFill rotWithShape="0">
                <a:blip r:embed="rId9"/>
                <a:stretch>
                  <a:fillRect l="-566" t="-25620" r="-647" b="-487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11665271" y="21944112"/>
                <a:ext cx="7539900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Popularity (t) </a:t>
                </a:r>
                <a14:m>
                  <m:oMath xmlns:m="http://schemas.openxmlformats.org/officeDocument/2006/math">
                    <m:r>
                      <a:rPr kumimoji="1" lang="en-US" altLang="ja-JP" sz="4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at</m:t>
                    </m:r>
                  </m:oMath>
                </a14:m>
                <a:r>
                  <a:rPr kumimoji="1" lang="ja-JP" altLang="en-US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(a&gt;0)</a:t>
                </a:r>
                <a:endPara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5271" y="21944112"/>
                <a:ext cx="7539900" cy="738664"/>
              </a:xfrm>
              <a:prstGeom prst="rect">
                <a:avLst/>
              </a:prstGeom>
              <a:blipFill rotWithShape="0">
                <a:blip r:embed="rId10"/>
                <a:stretch>
                  <a:fillRect t="-25620" b="-487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20837808" y="21988791"/>
                <a:ext cx="822904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en-US" altLang="ja-JP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Popularity (t) </a:t>
                </a:r>
                <a14:m>
                  <m:oMath xmlns:m="http://schemas.openxmlformats.org/officeDocument/2006/math">
                    <m:r>
                      <a:rPr kumimoji="1" lang="en-US" altLang="ja-JP" sz="4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log</m:t>
                    </m:r>
                    <m: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48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kumimoji="1" lang="ja-JP" altLang="en-US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sz="4800" dirty="0" smtClean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(a&gt;0)</a:t>
                </a:r>
                <a:endPara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7808" y="21988791"/>
                <a:ext cx="8229042" cy="738664"/>
              </a:xfrm>
              <a:prstGeom prst="rect">
                <a:avLst/>
              </a:prstGeom>
              <a:blipFill rotWithShape="0">
                <a:blip r:embed="rId11"/>
                <a:stretch>
                  <a:fillRect l="-889" t="-24793" r="-963" b="-49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/>
          <p:cNvSpPr txBox="1"/>
          <p:nvPr/>
        </p:nvSpPr>
        <p:spPr>
          <a:xfrm>
            <a:off x="898445" y="36044383"/>
            <a:ext cx="281025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Packages in NPM </a:t>
            </a:r>
            <a:r>
              <a:rPr lang="en-US" altLang="ja-JP" sz="6000" b="1" dirty="0" smtClean="0">
                <a:solidFill>
                  <a:schemeClr val="accent2">
                    <a:lumMod val="50000"/>
                  </a:schemeClr>
                </a:solidFill>
              </a:rPr>
              <a:t>DO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share common  popularity</a:t>
            </a:r>
            <a:r>
              <a:rPr lang="ja-JP" altLang="en-US" sz="5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growth characteristics. </a:t>
            </a:r>
            <a:r>
              <a:rPr lang="en-US" altLang="ja-JP" sz="6000" b="1" dirty="0">
                <a:solidFill>
                  <a:schemeClr val="accent2">
                    <a:lumMod val="50000"/>
                  </a:schemeClr>
                </a:solidFill>
              </a:rPr>
              <a:t>90.63%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 of the 149,280 packages are best-ﬁtted by quadratic model and linear 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model,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while only </a:t>
            </a:r>
            <a:r>
              <a:rPr lang="en-US" altLang="ja-JP" sz="6000" b="1" dirty="0">
                <a:solidFill>
                  <a:schemeClr val="accent2">
                    <a:lumMod val="50000"/>
                  </a:schemeClr>
                </a:solidFill>
              </a:rPr>
              <a:t>9.37%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 are best ﬁtted by logarithmic model. 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Our result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shows that 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reuse of packages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in NPM is still </a:t>
            </a:r>
            <a:r>
              <a:rPr lang="en-US" altLang="ja-JP" sz="6000" b="1" dirty="0" smtClean="0">
                <a:solidFill>
                  <a:schemeClr val="accent2">
                    <a:lumMod val="50000"/>
                  </a:schemeClr>
                </a:solidFill>
              </a:rPr>
              <a:t>ACTIVE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with more and more packages being installed from 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the NPM JavaScript package ecosystem.</a:t>
            </a:r>
            <a:endParaRPr lang="ja-JP" altLang="en-US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48964" y="12371574"/>
            <a:ext cx="28290259" cy="937827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Our goal is to understand </a:t>
            </a:r>
            <a:r>
              <a:rPr lang="en-US" altLang="ja-JP" sz="5400" dirty="0">
                <a:solidFill>
                  <a:schemeClr val="tx2">
                    <a:lumMod val="50000"/>
                  </a:schemeClr>
                </a:solidFill>
              </a:rPr>
              <a:t>the emergence and growth of 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the package popularity in NPM </a:t>
            </a:r>
            <a:r>
              <a:rPr lang="en-US" altLang="ja-JP" sz="4000" dirty="0" smtClean="0">
                <a:solidFill>
                  <a:schemeClr val="tx2">
                    <a:lumMod val="50000"/>
                  </a:schemeClr>
                </a:solidFill>
              </a:rPr>
              <a:t>[1]</a:t>
            </a:r>
            <a:r>
              <a:rPr lang="en-US" altLang="ja-JP" sz="5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07" y="40718408"/>
            <a:ext cx="4901778" cy="16872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2" name="テキスト ボックス 21"/>
          <p:cNvSpPr txBox="1"/>
          <p:nvPr/>
        </p:nvSpPr>
        <p:spPr>
          <a:xfrm>
            <a:off x="5608501" y="41775193"/>
            <a:ext cx="26732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300" b="1" i="1" dirty="0">
                <a:solidFill>
                  <a:schemeClr val="bg1"/>
                </a:solidFill>
              </a:rPr>
              <a:t>Department of Computer Science, Graduate School of Information Science and Technology, Osaka University</a:t>
            </a:r>
            <a:endParaRPr kumimoji="1" lang="ja-JP" altLang="en-US" sz="43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425</Words>
  <Application>Microsoft Office PowerPoint</Application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QIU</dc:creator>
  <cp:lastModifiedBy>QIU</cp:lastModifiedBy>
  <cp:revision>63</cp:revision>
  <dcterms:created xsi:type="dcterms:W3CDTF">2017-03-07T12:42:51Z</dcterms:created>
  <dcterms:modified xsi:type="dcterms:W3CDTF">2017-03-10T04:42:21Z</dcterms:modified>
</cp:coreProperties>
</file>