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70" r:id="rId3"/>
    <p:sldId id="317" r:id="rId4"/>
    <p:sldId id="376" r:id="rId5"/>
    <p:sldId id="392" r:id="rId6"/>
    <p:sldId id="365" r:id="rId7"/>
    <p:sldId id="402" r:id="rId8"/>
    <p:sldId id="380" r:id="rId9"/>
    <p:sldId id="349" r:id="rId10"/>
    <p:sldId id="394" r:id="rId11"/>
    <p:sldId id="395" r:id="rId12"/>
    <p:sldId id="364" r:id="rId13"/>
    <p:sldId id="367" r:id="rId14"/>
    <p:sldId id="387" r:id="rId15"/>
    <p:sldId id="386" r:id="rId16"/>
    <p:sldId id="393" r:id="rId17"/>
    <p:sldId id="370" r:id="rId18"/>
    <p:sldId id="375" r:id="rId19"/>
    <p:sldId id="382" r:id="rId20"/>
    <p:sldId id="384" r:id="rId21"/>
    <p:sldId id="373" r:id="rId22"/>
    <p:sldId id="374" r:id="rId23"/>
    <p:sldId id="378" r:id="rId24"/>
    <p:sldId id="398" r:id="rId25"/>
    <p:sldId id="390" r:id="rId26"/>
    <p:sldId id="400" r:id="rId27"/>
    <p:sldId id="379" r:id="rId28"/>
    <p:sldId id="377" r:id="rId29"/>
    <p:sldId id="401" r:id="rId30"/>
    <p:sldId id="403" r:id="rId3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発表スライド" id="{CA6EB40E-6D6A-3B43-BD8D-48780A9847FC}">
          <p14:sldIdLst>
            <p14:sldId id="257"/>
            <p14:sldId id="270"/>
            <p14:sldId id="317"/>
            <p14:sldId id="376"/>
            <p14:sldId id="392"/>
            <p14:sldId id="365"/>
            <p14:sldId id="402"/>
            <p14:sldId id="380"/>
            <p14:sldId id="349"/>
            <p14:sldId id="394"/>
            <p14:sldId id="395"/>
            <p14:sldId id="364"/>
            <p14:sldId id="367"/>
            <p14:sldId id="387"/>
            <p14:sldId id="386"/>
            <p14:sldId id="393"/>
            <p14:sldId id="370"/>
            <p14:sldId id="375"/>
            <p14:sldId id="382"/>
            <p14:sldId id="384"/>
            <p14:sldId id="373"/>
            <p14:sldId id="374"/>
            <p14:sldId id="378"/>
            <p14:sldId id="398"/>
            <p14:sldId id="390"/>
            <p14:sldId id="400"/>
            <p14:sldId id="379"/>
            <p14:sldId id="377"/>
            <p14:sldId id="401"/>
            <p14:sldId id="4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44E66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濃色スタイル 2 - アクセント 3/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1" autoAdjust="0"/>
    <p:restoredTop sz="77071"/>
  </p:normalViewPr>
  <p:slideViewPr>
    <p:cSldViewPr snapToGrid="0">
      <p:cViewPr varScale="1">
        <p:scale>
          <a:sx n="136" d="100"/>
          <a:sy n="136" d="100"/>
        </p:scale>
        <p:origin x="2904" y="192"/>
      </p:cViewPr>
      <p:guideLst/>
    </p:cSldViewPr>
  </p:slideViewPr>
  <p:outlineViewPr>
    <p:cViewPr>
      <p:scale>
        <a:sx n="33" d="100"/>
        <a:sy n="33" d="100"/>
      </p:scale>
      <p:origin x="0" y="-71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6DE0B-3EA1-034A-BAE8-C7331721C342}" type="datetimeFigureOut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D75EC-AC43-9A49-82BA-DEA8A5581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580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D75EC-AC43-9A49-82BA-DEA8A5581A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8862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D75EC-AC43-9A49-82BA-DEA8A5581AE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299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D75EC-AC43-9A49-82BA-DEA8A5581AE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378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D75EC-AC43-9A49-82BA-DEA8A5581AE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7477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D75EC-AC43-9A49-82BA-DEA8A5581AE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459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2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D75EC-AC43-9A49-82BA-DEA8A5581AE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968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D75EC-AC43-9A49-82BA-DEA8A5581AE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803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D75EC-AC43-9A49-82BA-DEA8A5581AE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190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D75EC-AC43-9A49-82BA-DEA8A5581AE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179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D75EC-AC43-9A49-82BA-DEA8A5581AE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25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D75EC-AC43-9A49-82BA-DEA8A5581AE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82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D75EC-AC43-9A49-82BA-DEA8A5581AE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5612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D75EC-AC43-9A49-82BA-DEA8A5581AE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300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D75EC-AC43-9A49-82BA-DEA8A5581AE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4195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D75EC-AC43-9A49-82BA-DEA8A5581AE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2856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D75EC-AC43-9A49-82BA-DEA8A5581AE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15525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D75EC-AC43-9A49-82BA-DEA8A5581AE7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0980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D75EC-AC43-9A49-82BA-DEA8A5581AE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0903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D75EC-AC43-9A49-82BA-DEA8A5581AE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2348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D75EC-AC43-9A49-82BA-DEA8A5581AE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8371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D75EC-AC43-9A49-82BA-DEA8A5581AE7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7981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D75EC-AC43-9A49-82BA-DEA8A5581AE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298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D75EC-AC43-9A49-82BA-DEA8A5581AE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268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D75EC-AC43-9A49-82BA-DEA8A5581AE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7245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D75EC-AC43-9A49-82BA-DEA8A5581AE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518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D75EC-AC43-9A49-82BA-DEA8A5581AE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003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D75EC-AC43-9A49-82BA-DEA8A5581AE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641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D75EC-AC43-9A49-82BA-DEA8A5581AE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078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D75EC-AC43-9A49-82BA-DEA8A5581AE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701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D75EC-AC43-9A49-82BA-DEA8A5581AE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030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bottom_b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3079" name="Rectangle 7" descr="ban"/>
          <p:cNvSpPr>
            <a:spLocks noChangeArrowheads="1"/>
          </p:cNvSpPr>
          <p:nvPr/>
        </p:nvSpPr>
        <p:spPr bwMode="auto">
          <a:xfrm>
            <a:off x="0" y="2"/>
            <a:ext cx="9144000" cy="1889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31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4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マスター サブタイトルの書式設定</a:t>
            </a:r>
          </a:p>
        </p:txBody>
      </p:sp>
      <p:pic>
        <p:nvPicPr>
          <p:cNvPr id="3081" name="Picture 9" descr="sel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260352"/>
            <a:ext cx="2051050" cy="703263"/>
          </a:xfrm>
          <a:prstGeom prst="rect">
            <a:avLst/>
          </a:prstGeom>
          <a:noFill/>
        </p:spPr>
      </p:pic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331914" y="3213100"/>
            <a:ext cx="648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sz="1800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452439" y="6640515"/>
            <a:ext cx="63770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dirty="0">
                <a:solidFill>
                  <a:srgbClr val="DDDDDD"/>
                </a:solidFill>
              </a:rPr>
              <a:t>Department of Computer Science, Graduate School of Information Science and Technology, Osaka University</a:t>
            </a: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2794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245F2ADB-40E5-4F4E-9ECE-436455FC927C}" type="datetime1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2700338" y="6245225"/>
            <a:ext cx="3743325" cy="2794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5562A26C-942E-4EAB-BE94-093B57D20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80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2B0596-82B2-3B4F-879D-5F1D495A6275}" type="datetime1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2A26C-942E-4EAB-BE94-093B57D20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61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380E4C-BD89-4E46-86D3-7E5DE2FD1482}" type="datetime1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2A26C-942E-4EAB-BE94-093B57D20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28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29967A-0158-BB4E-AE94-F7C01CCFD0F5}" type="datetime1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2A26C-942E-4EAB-BE94-093B57D20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80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D9BEFE-086A-5440-8028-FBCEC340461E}" type="datetime1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2A26C-942E-4EAB-BE94-093B57D20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60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F0E1BA-C146-F04F-BEA5-F67DD649ADA8}" type="datetime1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2A26C-942E-4EAB-BE94-093B57D20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74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77FEA4-06BF-A14C-ADF7-A826F3C06D9C}" type="datetime1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2A26C-942E-4EAB-BE94-093B57D20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071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76A653-FB6F-F949-9C66-0383593350E0}" type="datetime1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2A26C-942E-4EAB-BE94-093B57D20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54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C7B029-515A-094D-B463-1B96C795565E}" type="datetime1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2A26C-942E-4EAB-BE94-093B57D20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752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247DC2-A8CC-6945-8597-AE0F4BBE430F}" type="datetime1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2A26C-942E-4EAB-BE94-093B57D20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067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A40BD7-DAFF-DC4A-B39B-86100D0CFFB9}" type="datetime1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2A26C-942E-4EAB-BE94-093B57D20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78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ottom_ba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31" name="Rectangle 7" descr="ban"/>
          <p:cNvSpPr>
            <a:spLocks noChangeArrowheads="1"/>
          </p:cNvSpPr>
          <p:nvPr/>
        </p:nvSpPr>
        <p:spPr bwMode="auto">
          <a:xfrm>
            <a:off x="0" y="2"/>
            <a:ext cx="9144000" cy="18891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68314" y="1484313"/>
            <a:ext cx="8207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sz="1800"/>
          </a:p>
        </p:txBody>
      </p:sp>
      <p:pic>
        <p:nvPicPr>
          <p:cNvPr id="1043" name="Picture 19" descr="sel-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4" y="6299200"/>
            <a:ext cx="1081087" cy="369888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08851" y="6596065"/>
            <a:ext cx="14398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37863FC-EFEA-D84B-A6E7-B1BA27325D60}" type="datetime1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55764" y="6310315"/>
            <a:ext cx="58324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7775" y="6308727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fld id="{5562A26C-942E-4EAB-BE94-093B57D20BD1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334963" y="6640515"/>
            <a:ext cx="63850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dirty="0">
                <a:solidFill>
                  <a:srgbClr val="DDDDDD"/>
                </a:solidFill>
              </a:rPr>
              <a:t>Department of Computer Science, Graduate School of Information Science and Technology, Osaka University</a:t>
            </a:r>
          </a:p>
        </p:txBody>
      </p:sp>
    </p:spTree>
    <p:extLst>
      <p:ext uri="{BB962C8B-B14F-4D97-AF65-F5344CB8AC3E}">
        <p14:creationId xmlns:p14="http://schemas.microsoft.com/office/powerpoint/2010/main" val="202001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7650" y="1687515"/>
            <a:ext cx="8648700" cy="1470025"/>
          </a:xfrm>
        </p:spPr>
        <p:txBody>
          <a:bodyPr>
            <a:normAutofit fontScale="90000"/>
          </a:bodyPr>
          <a:lstStyle/>
          <a:p>
            <a:r>
              <a:rPr lang="en-US" altLang="ja-JP" sz="3600" dirty="0"/>
              <a:t>GitHub</a:t>
            </a:r>
            <a:r>
              <a:rPr lang="ja-JP" altLang="en-US" sz="3600" dirty="0"/>
              <a:t>プロジェクトに利用されている</a:t>
            </a:r>
            <a:br>
              <a:rPr lang="en-US" altLang="ja-JP" sz="3600" dirty="0"/>
            </a:br>
            <a:r>
              <a:rPr lang="en-US" altLang="ja-JP" sz="3600" dirty="0"/>
              <a:t>Stack Overflow</a:t>
            </a:r>
            <a:r>
              <a:rPr lang="ja-JP" altLang="en-US" sz="3600" dirty="0"/>
              <a:t>のコード片の進化パターンの調査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9592F0-DBB7-4142-AD4B-3BDA058B6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62A26C-942E-4EAB-BE94-093B57D20BD1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86411B27-1680-D446-A628-9CE169499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440" y="3573463"/>
            <a:ext cx="7437120" cy="1752600"/>
          </a:xfrm>
        </p:spPr>
        <p:txBody>
          <a:bodyPr anchor="ctr"/>
          <a:lstStyle/>
          <a:p>
            <a:r>
              <a:rPr lang="ja-JP" altLang="en-US" sz="2400"/>
              <a:t>大阪大学大学院情報科学研究科</a:t>
            </a:r>
            <a:endParaRPr lang="en-US" altLang="ja-JP" sz="2400" dirty="0"/>
          </a:p>
          <a:p>
            <a:r>
              <a:rPr lang="ja-JP" altLang="en-US" sz="2400"/>
              <a:t>◯栗原拓己 嶋利一真</a:t>
            </a:r>
            <a:r>
              <a:rPr lang="ja-JP" altLang="en-US" sz="2400" baseline="30000"/>
              <a:t> </a:t>
            </a:r>
            <a:r>
              <a:rPr lang="ja-JP" altLang="en-US" sz="2400"/>
              <a:t>神田哲也 井上克郎</a:t>
            </a:r>
            <a:endParaRPr lang="en-US" altLang="ja-JP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921874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再利用</a:t>
            </a:r>
            <a:r>
              <a:rPr lang="en-US" altLang="ja-JP" dirty="0"/>
              <a:t>: </a:t>
            </a:r>
            <a:r>
              <a:rPr lang="ja-JP" altLang="en-US"/>
              <a:t>最新バージョン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0C19C4-F3E8-7048-9918-978023AC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A26C-942E-4EAB-BE94-093B57D20BD1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7928D68-BDD5-A947-ABB6-AAA3D00238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7"/>
          <a:stretch/>
        </p:blipFill>
        <p:spPr>
          <a:xfrm>
            <a:off x="457200" y="1544358"/>
            <a:ext cx="8218488" cy="476295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3716211-59A2-4C4F-A3B0-49BEABBB225C}"/>
              </a:ext>
            </a:extLst>
          </p:cNvPr>
          <p:cNvSpPr txBox="1"/>
          <p:nvPr/>
        </p:nvSpPr>
        <p:spPr>
          <a:xfrm>
            <a:off x="1286369" y="2193149"/>
            <a:ext cx="233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GitHub</a:t>
            </a:r>
            <a:r>
              <a:rPr kumimoji="1" lang="ja-JP" altLang="en-US" b="1"/>
              <a:t>プロジェクト</a:t>
            </a:r>
            <a:endParaRPr kumimoji="1" lang="ja-JP" altLang="en-US" b="1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05E381A-4DA4-D847-BF54-666A13A5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3" y="1902588"/>
            <a:ext cx="815185" cy="8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726FA38-5ABE-2946-B12D-291FC2A4F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4" y="2717773"/>
            <a:ext cx="768821" cy="89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E28F441-35D1-854B-9D56-8515C71995F7}"/>
              </a:ext>
            </a:extLst>
          </p:cNvPr>
          <p:cNvSpPr txBox="1"/>
          <p:nvPr/>
        </p:nvSpPr>
        <p:spPr>
          <a:xfrm>
            <a:off x="1225048" y="3016717"/>
            <a:ext cx="1897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SO</a:t>
            </a:r>
            <a:r>
              <a:rPr kumimoji="1" lang="ja-JP" altLang="en-US" b="1"/>
              <a:t>のコード片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952556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再利用</a:t>
            </a:r>
            <a:r>
              <a:rPr lang="en-US" altLang="ja-JP" dirty="0"/>
              <a:t>: </a:t>
            </a:r>
            <a:r>
              <a:rPr lang="ja-JP" altLang="en-US"/>
              <a:t>旧バージョン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0C19C4-F3E8-7048-9918-978023AC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A26C-942E-4EAB-BE94-093B57D20BD1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12C6EA7-9DD6-E243-8CC5-B92346CCD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1"/>
          <a:stretch/>
        </p:blipFill>
        <p:spPr>
          <a:xfrm>
            <a:off x="1147705" y="1512660"/>
            <a:ext cx="7355038" cy="473291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2B8DBF2-88B5-5A44-8034-E569CB4F3F57}"/>
              </a:ext>
            </a:extLst>
          </p:cNvPr>
          <p:cNvSpPr txBox="1"/>
          <p:nvPr/>
        </p:nvSpPr>
        <p:spPr>
          <a:xfrm>
            <a:off x="5290520" y="2865484"/>
            <a:ext cx="265865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>
                <a:solidFill>
                  <a:srgbClr val="FF0000"/>
                </a:solidFill>
              </a:rPr>
              <a:t>違いが生じている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3D7FD3C-ABCE-4E46-9364-E5A9C9D25817}"/>
              </a:ext>
            </a:extLst>
          </p:cNvPr>
          <p:cNvCxnSpPr>
            <a:cxnSpLocks/>
          </p:cNvCxnSpPr>
          <p:nvPr/>
        </p:nvCxnSpPr>
        <p:spPr>
          <a:xfrm>
            <a:off x="4381604" y="2344848"/>
            <a:ext cx="1964602" cy="1964602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CA3D4DE-9EFE-714C-B41C-575923AE12B1}"/>
              </a:ext>
            </a:extLst>
          </p:cNvPr>
          <p:cNvSpPr txBox="1"/>
          <p:nvPr/>
        </p:nvSpPr>
        <p:spPr>
          <a:xfrm>
            <a:off x="1160145" y="1928792"/>
            <a:ext cx="219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GitHub</a:t>
            </a:r>
            <a:r>
              <a:rPr kumimoji="1" lang="ja-JP" altLang="en-US" b="1"/>
              <a:t>プロジェクト</a:t>
            </a:r>
            <a:endParaRPr kumimoji="1" lang="ja-JP" altLang="en-US" b="1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F1EB3A3-E3E0-5A48-A5D9-0A456DA60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00" y="1731213"/>
            <a:ext cx="764490" cy="76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C1A30646-58AC-3542-97C9-70351579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81" y="2551248"/>
            <a:ext cx="721010" cy="83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1CF24DC-2821-624F-81A5-FE0E28F5B074}"/>
              </a:ext>
            </a:extLst>
          </p:cNvPr>
          <p:cNvSpPr txBox="1"/>
          <p:nvPr/>
        </p:nvSpPr>
        <p:spPr>
          <a:xfrm>
            <a:off x="1125847" y="2785404"/>
            <a:ext cx="177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SO</a:t>
            </a:r>
            <a:r>
              <a:rPr kumimoji="1" lang="ja-JP" altLang="en-US" b="1"/>
              <a:t>のコード片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818880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調査方法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2"/>
            <a:ext cx="8405446" cy="2282481"/>
          </a:xfrm>
        </p:spPr>
        <p:txBody>
          <a:bodyPr/>
          <a:lstStyle/>
          <a:p>
            <a:r>
              <a:rPr lang="en-US" altLang="ja-JP" sz="2400" b="1" dirty="0"/>
              <a:t>STEP1</a:t>
            </a:r>
            <a:r>
              <a:rPr lang="en-US" altLang="ja-JP" sz="2400" dirty="0"/>
              <a:t>: </a:t>
            </a:r>
            <a:r>
              <a:rPr lang="ja-JP" altLang="en-US" sz="2400" dirty="0"/>
              <a:t>既存スクリプトによるデータベース構築</a:t>
            </a:r>
            <a:endParaRPr lang="en-US" altLang="ja-JP" sz="2400" dirty="0"/>
          </a:p>
          <a:p>
            <a:r>
              <a:rPr kumimoji="1" lang="en-US" altLang="ja-JP" sz="2400" b="1" dirty="0"/>
              <a:t>STEP2</a:t>
            </a:r>
            <a:r>
              <a:rPr kumimoji="1" lang="en-US" altLang="ja-JP" sz="2400" dirty="0"/>
              <a:t>: </a:t>
            </a:r>
            <a:r>
              <a:rPr lang="en-US" altLang="ja-JP" sz="2400" dirty="0"/>
              <a:t>1</a:t>
            </a:r>
            <a:r>
              <a:rPr kumimoji="1" lang="ja-JP" altLang="en-US" sz="2400" dirty="0"/>
              <a:t>回以上変更されている</a:t>
            </a:r>
            <a:r>
              <a:rPr kumimoji="1" lang="en-US" altLang="ja-JP" sz="2400" dirty="0"/>
              <a:t>SO</a:t>
            </a:r>
            <a:r>
              <a:rPr kumimoji="1" lang="ja-JP" altLang="en-US" sz="2400" dirty="0"/>
              <a:t>の</a:t>
            </a:r>
            <a:r>
              <a:rPr kumimoji="1" lang="ja-JP" altLang="en-US" sz="2400"/>
              <a:t>コード片と</a:t>
            </a:r>
            <a:r>
              <a:rPr lang="ja-JP" altLang="en-US" sz="2400"/>
              <a:t>再利用先の</a:t>
            </a:r>
            <a:r>
              <a:rPr kumimoji="1" lang="en-US" altLang="ja-JP" sz="2400" dirty="0"/>
              <a:t>GitHub</a:t>
            </a:r>
            <a:r>
              <a:rPr kumimoji="1" lang="ja-JP" altLang="en-US" sz="2400"/>
              <a:t>プロジェクトの組</a:t>
            </a:r>
            <a:r>
              <a:rPr kumimoji="1" lang="ja-JP" altLang="en-US" sz="2400" dirty="0"/>
              <a:t>を抽出</a:t>
            </a:r>
            <a:endParaRPr kumimoji="1" lang="en-US" altLang="ja-JP" sz="2400" dirty="0"/>
          </a:p>
          <a:p>
            <a:r>
              <a:rPr lang="en-US" altLang="ja-JP" sz="2400" b="1" dirty="0"/>
              <a:t>STEP3</a:t>
            </a:r>
            <a:r>
              <a:rPr lang="en-US" altLang="ja-JP" sz="2400" dirty="0"/>
              <a:t>: </a:t>
            </a:r>
            <a:r>
              <a:rPr lang="ja-JP" altLang="en-US" sz="2400" dirty="0"/>
              <a:t>再利用されて</a:t>
            </a:r>
            <a:r>
              <a:rPr lang="ja-JP" altLang="en-US" sz="2400"/>
              <a:t>いる</a:t>
            </a:r>
            <a:r>
              <a:rPr lang="en-US" altLang="ja-JP" sz="2400" dirty="0"/>
              <a:t>SO</a:t>
            </a:r>
            <a:r>
              <a:rPr lang="ja-JP" altLang="en-US" sz="2400"/>
              <a:t>のコード片</a:t>
            </a:r>
            <a:r>
              <a:rPr lang="ja-JP" altLang="en-US" sz="2400" dirty="0"/>
              <a:t>の</a:t>
            </a:r>
            <a:r>
              <a:rPr lang="ja-JP" altLang="en-US" sz="2400"/>
              <a:t>バージョンの調査</a:t>
            </a:r>
            <a:endParaRPr lang="en-US" altLang="ja-JP" sz="2400" dirty="0"/>
          </a:p>
          <a:p>
            <a:r>
              <a:rPr kumimoji="1" lang="en-US" altLang="ja-JP" sz="2400" b="1" dirty="0"/>
              <a:t>STEP</a:t>
            </a:r>
            <a:r>
              <a:rPr lang="en-US" altLang="ja-JP" sz="2400" b="1" dirty="0"/>
              <a:t>4</a:t>
            </a:r>
            <a:r>
              <a:rPr lang="en-US" altLang="ja-JP" sz="2400" dirty="0"/>
              <a:t>: </a:t>
            </a:r>
            <a:r>
              <a:rPr lang="ja-JP" altLang="en-US" sz="2400"/>
              <a:t>旧バージョンを</a:t>
            </a:r>
            <a:r>
              <a:rPr lang="en-US" altLang="ja-JP" sz="2400" dirty="0"/>
              <a:t>3</a:t>
            </a:r>
            <a:r>
              <a:rPr lang="ja-JP" altLang="en-US" sz="2400"/>
              <a:t>つの進化パターンに分類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0C19C4-F3E8-7048-9918-978023AC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A26C-942E-4EAB-BE94-093B57D20BD1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8467FBE-4EFF-BB46-90E7-5C108DCAE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6" y="4413487"/>
            <a:ext cx="8902648" cy="188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69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STEP1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600202"/>
            <a:ext cx="8546951" cy="1701263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800" b="1" dirty="0"/>
              <a:t>STEP1</a:t>
            </a:r>
            <a:r>
              <a:rPr lang="en-US" altLang="ja-JP" sz="2800" dirty="0"/>
              <a:t>: </a:t>
            </a:r>
            <a:r>
              <a:rPr lang="ja-JP" altLang="en-US" sz="2800" dirty="0"/>
              <a:t>既存スクリプトによるデータベース構築</a:t>
            </a:r>
            <a:endParaRPr lang="en-US" altLang="ja-JP" sz="2800" dirty="0"/>
          </a:p>
          <a:p>
            <a:pPr lvl="1"/>
            <a:r>
              <a:rPr lang="en-US" altLang="ja-JP" sz="2400" dirty="0"/>
              <a:t>SOTorrent [6]</a:t>
            </a:r>
            <a:r>
              <a:rPr lang="ja-JP" altLang="en-US" sz="2400" dirty="0"/>
              <a:t>を使用</a:t>
            </a:r>
            <a:endParaRPr lang="en-US" altLang="ja-JP" sz="2400" dirty="0"/>
          </a:p>
          <a:p>
            <a:pPr lvl="1"/>
            <a:r>
              <a:rPr lang="ja-JP" altLang="en-US" sz="2400" dirty="0"/>
              <a:t>既存スクリプトを使用して</a:t>
            </a:r>
            <a:r>
              <a:rPr lang="en-US" altLang="ja-JP" sz="2400" dirty="0"/>
              <a:t>SO</a:t>
            </a:r>
            <a:r>
              <a:rPr lang="ja-JP" altLang="en-US" sz="2400" dirty="0"/>
              <a:t>の</a:t>
            </a:r>
            <a:r>
              <a:rPr lang="en-US" altLang="ja-JP" sz="2400" dirty="0"/>
              <a:t>Java</a:t>
            </a:r>
            <a:r>
              <a:rPr lang="ja-JP" altLang="en-US" sz="2400" dirty="0"/>
              <a:t>に関する投稿のみを</a:t>
            </a:r>
            <a:br>
              <a:rPr lang="en-US" altLang="ja-JP" sz="2400" dirty="0"/>
            </a:br>
            <a:r>
              <a:rPr lang="ja-JP" altLang="en-US" sz="2400"/>
              <a:t>抽出</a:t>
            </a:r>
            <a:r>
              <a:rPr lang="en-US" altLang="ja-JP" sz="2400" dirty="0"/>
              <a:t>[7]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0C19C4-F3E8-7048-9918-978023AC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A26C-942E-4EAB-BE94-093B57D20BD1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D8384010-F66D-4431-B841-4F67F792C47A}"/>
              </a:ext>
            </a:extLst>
          </p:cNvPr>
          <p:cNvSpPr txBox="1">
            <a:spLocks/>
          </p:cNvSpPr>
          <p:nvPr/>
        </p:nvSpPr>
        <p:spPr bwMode="auto">
          <a:xfrm>
            <a:off x="457199" y="5481014"/>
            <a:ext cx="8229600" cy="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1100" kern="0" dirty="0"/>
              <a:t>[6] </a:t>
            </a:r>
            <a:r>
              <a:rPr lang="en-US" altLang="ja-JP" sz="1100" kern="0" dirty="0" err="1"/>
              <a:t>Baltes</a:t>
            </a:r>
            <a:r>
              <a:rPr lang="en-US" altLang="ja-JP" sz="1100" kern="0" dirty="0"/>
              <a:t>, S., </a:t>
            </a:r>
            <a:r>
              <a:rPr lang="en-US" altLang="ja-JP" sz="1100" kern="0" dirty="0" err="1"/>
              <a:t>Dumani</a:t>
            </a:r>
            <a:r>
              <a:rPr lang="en-US" altLang="ja-JP" sz="1100" kern="0" dirty="0"/>
              <a:t>, L., </a:t>
            </a:r>
            <a:r>
              <a:rPr lang="en-US" altLang="ja-JP" sz="1100" kern="0" dirty="0" err="1"/>
              <a:t>Treude</a:t>
            </a:r>
            <a:r>
              <a:rPr lang="en-US" altLang="ja-JP" sz="1100" kern="0" dirty="0"/>
              <a:t>, C. and Diehl, S.: SOTorrent: reconstructing and analyzing the evolution of stack overflow posts, Proceedings of the 15th International Conference on Mining Software Repositories (MSR), pp. 319–330 (2018).</a:t>
            </a:r>
          </a:p>
          <a:p>
            <a:pPr marL="0" indent="0">
              <a:buNone/>
            </a:pPr>
            <a:r>
              <a:rPr lang="en-US" altLang="ja-JP" sz="1100" kern="0" dirty="0"/>
              <a:t>[7] Diamantopoulos, T., </a:t>
            </a:r>
            <a:r>
              <a:rPr lang="en-US" altLang="ja-JP" sz="1100" kern="0" dirty="0" err="1"/>
              <a:t>Sifaki</a:t>
            </a:r>
            <a:r>
              <a:rPr lang="en-US" altLang="ja-JP" sz="1100" kern="0" dirty="0"/>
              <a:t>, M. I. and </a:t>
            </a:r>
            <a:r>
              <a:rPr lang="en-US" altLang="ja-JP" sz="1100" kern="0" dirty="0" err="1"/>
              <a:t>Symeonidis</a:t>
            </a:r>
            <a:r>
              <a:rPr lang="en-US" altLang="ja-JP" sz="1100" kern="0" dirty="0"/>
              <a:t>, A.: Towards Mining Answer Edits to Extract Evolution Patterns in Stack Overflow, Proceedings of the 16th International Conference on Mining Software Repositories (MSR), pp. 215–219 (2019).</a:t>
            </a:r>
          </a:p>
          <a:p>
            <a:pPr marL="0" indent="0">
              <a:buNone/>
            </a:pPr>
            <a:endParaRPr lang="en-US" altLang="ja-JP" sz="2400" b="1" kern="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C76B9C9-5C4F-2549-B0BC-43B225429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98" y="3492615"/>
            <a:ext cx="6054804" cy="182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74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SOTorrent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/>
              <a:t>SO</a:t>
            </a:r>
            <a:r>
              <a:rPr lang="ja-JP" altLang="en-US" sz="2800" dirty="0"/>
              <a:t>データダンプと</a:t>
            </a:r>
            <a:r>
              <a:rPr lang="en-US" altLang="ja-JP" sz="2800" dirty="0"/>
              <a:t>Google Big-Query GitHub</a:t>
            </a:r>
            <a:r>
              <a:rPr lang="ja-JP" altLang="en-US" sz="2800" dirty="0"/>
              <a:t>に</a:t>
            </a:r>
            <a:br>
              <a:rPr lang="en-US" altLang="ja-JP" sz="2800" dirty="0"/>
            </a:br>
            <a:r>
              <a:rPr lang="ja-JP" altLang="en-US" sz="2800" dirty="0"/>
              <a:t>基づくデータセット</a:t>
            </a:r>
            <a:endParaRPr lang="en-US" altLang="ja-JP" sz="2800" dirty="0"/>
          </a:p>
          <a:p>
            <a:r>
              <a:rPr lang="en-US" altLang="ja-JP" sz="2800" dirty="0"/>
              <a:t>SO</a:t>
            </a:r>
            <a:r>
              <a:rPr lang="ja-JP" altLang="en-US" sz="2800" dirty="0"/>
              <a:t>に関する情報が取得可能</a:t>
            </a:r>
            <a:endParaRPr lang="en-US" altLang="ja-JP" sz="2800" dirty="0"/>
          </a:p>
          <a:p>
            <a:pPr lvl="1"/>
            <a:r>
              <a:rPr lang="ja-JP" altLang="en-US" sz="2400" b="1"/>
              <a:t>テキストブロック</a:t>
            </a:r>
            <a:r>
              <a:rPr lang="ja-JP" altLang="en-US" sz="2400"/>
              <a:t>や</a:t>
            </a:r>
            <a:r>
              <a:rPr lang="ja-JP" altLang="en-US" sz="2400" b="1"/>
              <a:t>コードブロック</a:t>
            </a:r>
            <a:r>
              <a:rPr lang="ja-JP" altLang="en-US" sz="2400"/>
              <a:t>ごとの変更履歴</a:t>
            </a:r>
            <a:endParaRPr lang="en-US" altLang="ja-JP" sz="2400" dirty="0"/>
          </a:p>
          <a:p>
            <a:pPr lvl="1"/>
            <a:r>
              <a:rPr lang="en-US" altLang="ja-JP" sz="2400" dirty="0"/>
              <a:t>SO</a:t>
            </a:r>
            <a:r>
              <a:rPr lang="ja-JP" altLang="en-US" sz="2400" dirty="0"/>
              <a:t>の投稿を参照した</a:t>
            </a:r>
            <a:r>
              <a:rPr lang="en-US" altLang="ja-JP" sz="2400" b="1" dirty="0"/>
              <a:t>GitHub</a:t>
            </a:r>
            <a:r>
              <a:rPr lang="ja-JP" altLang="en-US" sz="2400" b="1" dirty="0"/>
              <a:t>プロジェクト</a:t>
            </a:r>
            <a:r>
              <a:rPr lang="ja-JP" altLang="en-US" sz="2400" dirty="0"/>
              <a:t>の情報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0C19C4-F3E8-7048-9918-978023AC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A26C-942E-4EAB-BE94-093B57D20BD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42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0C19C4-F3E8-7048-9918-978023AC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A26C-942E-4EAB-BE94-093B57D20BD1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1F84177-C105-46E5-B38B-051CC047D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53" y="1618099"/>
            <a:ext cx="4355567" cy="4738754"/>
          </a:xfrm>
          <a:prstGeom prst="rect">
            <a:avLst/>
          </a:prstGeom>
        </p:spPr>
      </p:pic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7563D56B-5C79-4C7F-A33B-9C5FAB12F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043" y="1693555"/>
            <a:ext cx="3655315" cy="963508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800" b="1" dirty="0"/>
              <a:t>ブロック</a:t>
            </a:r>
            <a:r>
              <a:rPr lang="ja-JP" altLang="en-US" sz="2800" b="1"/>
              <a:t>ごと</a:t>
            </a:r>
            <a:r>
              <a:rPr lang="ja-JP" altLang="en-US" sz="2800"/>
              <a:t>の</a:t>
            </a:r>
            <a:br>
              <a:rPr lang="en-US" altLang="ja-JP" sz="2800" dirty="0"/>
            </a:br>
            <a:r>
              <a:rPr lang="ja-JP" altLang="en-US" sz="2800"/>
              <a:t>変更</a:t>
            </a:r>
            <a:r>
              <a:rPr lang="ja-JP" altLang="en-US" sz="2800" dirty="0"/>
              <a:t>履歴を取得可能</a:t>
            </a:r>
          </a:p>
          <a:p>
            <a:pPr marL="0" indent="0">
              <a:buNone/>
            </a:pPr>
            <a:endParaRPr lang="en-US" altLang="ja-JP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ja-JP" sz="18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38F9258-C1BA-4E6C-86D7-04213AE02DE2}"/>
              </a:ext>
            </a:extLst>
          </p:cNvPr>
          <p:cNvSpPr/>
          <p:nvPr/>
        </p:nvSpPr>
        <p:spPr>
          <a:xfrm>
            <a:off x="4403562" y="2245901"/>
            <a:ext cx="3780400" cy="202647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8C3CDC4-8862-40DC-BA79-AFC18CEBF677}"/>
              </a:ext>
            </a:extLst>
          </p:cNvPr>
          <p:cNvSpPr/>
          <p:nvPr/>
        </p:nvSpPr>
        <p:spPr>
          <a:xfrm>
            <a:off x="4357840" y="1618099"/>
            <a:ext cx="3823635" cy="55721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4016B39-E90C-4B79-95E9-8DAC10599330}"/>
              </a:ext>
            </a:extLst>
          </p:cNvPr>
          <p:cNvSpPr/>
          <p:nvPr/>
        </p:nvSpPr>
        <p:spPr>
          <a:xfrm>
            <a:off x="4357841" y="4355076"/>
            <a:ext cx="3830852" cy="250611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BDBB915-24D6-488F-8F57-0D4E77FBC057}"/>
              </a:ext>
            </a:extLst>
          </p:cNvPr>
          <p:cNvSpPr/>
          <p:nvPr/>
        </p:nvSpPr>
        <p:spPr>
          <a:xfrm>
            <a:off x="4403562" y="5096779"/>
            <a:ext cx="3815981" cy="12600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9409EEC-18E1-4D93-950C-B70EA2FD53BA}"/>
              </a:ext>
            </a:extLst>
          </p:cNvPr>
          <p:cNvGrpSpPr/>
          <p:nvPr/>
        </p:nvGrpSpPr>
        <p:grpSpPr>
          <a:xfrm>
            <a:off x="111266" y="2977927"/>
            <a:ext cx="3835092" cy="771929"/>
            <a:chOff x="111266" y="3695009"/>
            <a:chExt cx="3835092" cy="771929"/>
          </a:xfrm>
        </p:grpSpPr>
        <p:sp>
          <p:nvSpPr>
            <p:cNvPr id="13" name="コンテンツ プレースホルダー 2">
              <a:extLst>
                <a:ext uri="{FF2B5EF4-FFF2-40B4-BE49-F238E27FC236}">
                  <a16:creationId xmlns:a16="http://schemas.microsoft.com/office/drawing/2014/main" id="{25698B6D-35A7-426C-A3CD-06099A876FE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0886" y="3695009"/>
              <a:ext cx="1941676" cy="334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57150" indent="0" algn="ctr">
                <a:buNone/>
              </a:pPr>
              <a:r>
                <a:rPr lang="ja-JP" altLang="en-US" sz="2000" kern="0" dirty="0"/>
                <a:t>テキストブロック</a:t>
              </a:r>
              <a:endParaRPr lang="en-US" altLang="ja-JP" sz="2000" kern="0" dirty="0"/>
            </a:p>
            <a:p>
              <a:pPr marL="0" indent="0" algn="ctr">
                <a:buFontTx/>
                <a:buNone/>
              </a:pPr>
              <a:endParaRPr lang="ja-JP" altLang="en-US" sz="2000" kern="0" dirty="0">
                <a:highlight>
                  <a:srgbClr val="C0C0C0"/>
                </a:highlight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FA0BB512-EF53-4BEA-B273-63C7A91CC8F7}"/>
                </a:ext>
              </a:extLst>
            </p:cNvPr>
            <p:cNvSpPr/>
            <p:nvPr/>
          </p:nvSpPr>
          <p:spPr>
            <a:xfrm>
              <a:off x="2096188" y="3735586"/>
              <a:ext cx="285696" cy="27181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コンテンツ プレースホルダー 2">
              <a:extLst>
                <a:ext uri="{FF2B5EF4-FFF2-40B4-BE49-F238E27FC236}">
                  <a16:creationId xmlns:a16="http://schemas.microsoft.com/office/drawing/2014/main" id="{6B05D5AE-C602-4FF6-BDBE-FCF42AC79D2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1266" y="4132736"/>
              <a:ext cx="1945046" cy="334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57150" indent="0" algn="ctr">
                <a:buNone/>
              </a:pPr>
              <a:r>
                <a:rPr lang="ja-JP" altLang="en-US" sz="2000" kern="0" dirty="0"/>
                <a:t>コードブロック</a:t>
              </a:r>
              <a:endParaRPr lang="en-US" altLang="ja-JP" sz="2000" kern="0" dirty="0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053AED7A-D8B1-4503-80EC-52C08F152BC1}"/>
                </a:ext>
              </a:extLst>
            </p:cNvPr>
            <p:cNvSpPr/>
            <p:nvPr/>
          </p:nvSpPr>
          <p:spPr>
            <a:xfrm>
              <a:off x="2099559" y="4149121"/>
              <a:ext cx="285696" cy="2718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DD40A411-72E5-4DDD-BA96-D9C32E21D08D}"/>
                </a:ext>
              </a:extLst>
            </p:cNvPr>
            <p:cNvSpPr/>
            <p:nvPr/>
          </p:nvSpPr>
          <p:spPr>
            <a:xfrm>
              <a:off x="3620151" y="3735586"/>
              <a:ext cx="285696" cy="2718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コンテンツ プレースホルダー 2">
              <a:extLst>
                <a:ext uri="{FF2B5EF4-FFF2-40B4-BE49-F238E27FC236}">
                  <a16:creationId xmlns:a16="http://schemas.microsoft.com/office/drawing/2014/main" id="{CE39BAD7-1B17-4483-9214-5336003D513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136699" y="3695009"/>
              <a:ext cx="1809659" cy="334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57150" indent="0" algn="ctr">
                <a:buNone/>
              </a:pPr>
              <a:r>
                <a:rPr lang="ja-JP" altLang="en-US" sz="1800" kern="0" dirty="0"/>
                <a:t>コメント</a:t>
              </a:r>
              <a:endParaRPr lang="ja-JP" altLang="en-US" sz="2000" kern="0" dirty="0">
                <a:highlight>
                  <a:srgbClr val="C0C0C0"/>
                </a:highlight>
              </a:endParaRPr>
            </a:p>
          </p:txBody>
        </p:sp>
      </p:grpSp>
      <p:sp>
        <p:nvSpPr>
          <p:cNvPr id="21" name="タイトル 1">
            <a:extLst>
              <a:ext uri="{FF2B5EF4-FFF2-40B4-BE49-F238E27FC236}">
                <a16:creationId xmlns:a16="http://schemas.microsoft.com/office/drawing/2014/main" id="{3B330CCF-F877-D042-86DC-1C0D3DCA9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r>
              <a:rPr kumimoji="1" lang="en-US" altLang="ja-JP" dirty="0"/>
              <a:t>SOTorrent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2371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STEP2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35522" y="1592016"/>
            <a:ext cx="8218489" cy="263682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800" b="1" dirty="0"/>
              <a:t>STEP2</a:t>
            </a:r>
            <a:r>
              <a:rPr lang="en-US" altLang="ja-JP" sz="2800" dirty="0"/>
              <a:t>: 1</a:t>
            </a:r>
            <a:r>
              <a:rPr lang="ja-JP" altLang="en-US" sz="2800"/>
              <a:t>回以上変更されている</a:t>
            </a:r>
            <a:r>
              <a:rPr lang="en-US" altLang="ja-JP" sz="2800" dirty="0"/>
              <a:t>SO</a:t>
            </a:r>
            <a:r>
              <a:rPr lang="ja-JP" altLang="en-US" sz="2800"/>
              <a:t>のコード片と</a:t>
            </a:r>
            <a:br>
              <a:rPr lang="en-US" altLang="ja-JP" sz="2800" dirty="0"/>
            </a:br>
            <a:r>
              <a:rPr lang="ja-JP" altLang="en-US" sz="2800"/>
              <a:t>再利用先の</a:t>
            </a:r>
            <a:r>
              <a:rPr lang="en-US" altLang="ja-JP" sz="2800" dirty="0"/>
              <a:t>GitHub</a:t>
            </a:r>
            <a:r>
              <a:rPr lang="ja-JP" altLang="en-US" sz="2800"/>
              <a:t>プロジェクトの組を抽出</a:t>
            </a:r>
            <a:endParaRPr lang="en-US" altLang="ja-JP" sz="2800" dirty="0"/>
          </a:p>
          <a:p>
            <a:pPr lvl="1"/>
            <a:r>
              <a:rPr lang="ja-JP" altLang="en-US" sz="2400"/>
              <a:t>コードブロックが</a:t>
            </a:r>
            <a:r>
              <a:rPr lang="en-US" altLang="ja-JP" sz="2400" b="1" dirty="0"/>
              <a:t>1</a:t>
            </a:r>
            <a:r>
              <a:rPr lang="ja-JP" altLang="en-US" sz="2400" b="1"/>
              <a:t>回</a:t>
            </a:r>
            <a:r>
              <a:rPr lang="ja-JP" altLang="en-US" sz="2400" b="1" dirty="0"/>
              <a:t>以上</a:t>
            </a:r>
            <a:r>
              <a:rPr lang="ja-JP" altLang="en-US" sz="2400" dirty="0"/>
              <a:t>変更されている回答を抽出</a:t>
            </a:r>
            <a:endParaRPr lang="en-US" altLang="ja-JP" sz="2400" dirty="0"/>
          </a:p>
          <a:p>
            <a:pPr lvl="1"/>
            <a:r>
              <a:rPr lang="ja-JP" altLang="en-US" sz="2400" dirty="0"/>
              <a:t>拡張子が</a:t>
            </a:r>
            <a:r>
              <a:rPr lang="en-US" altLang="ja-JP" sz="2400" dirty="0"/>
              <a:t>java</a:t>
            </a:r>
            <a:r>
              <a:rPr lang="ja-JP" altLang="en-US" sz="2400" dirty="0"/>
              <a:t>以外のもの</a:t>
            </a:r>
            <a:r>
              <a:rPr lang="ja-JP" altLang="en-US" sz="2400"/>
              <a:t>を除外</a:t>
            </a:r>
          </a:p>
          <a:p>
            <a:pPr lvl="1"/>
            <a:r>
              <a:rPr lang="en-US" altLang="ja-JP" sz="2400" b="1" dirty="0"/>
              <a:t>SO</a:t>
            </a:r>
            <a:r>
              <a:rPr lang="ja-JP" altLang="en-US" sz="2400" b="1"/>
              <a:t>の</a:t>
            </a:r>
            <a:r>
              <a:rPr lang="en-US" altLang="ja-JP" sz="2400" b="1" dirty="0"/>
              <a:t>URL</a:t>
            </a:r>
            <a:r>
              <a:rPr lang="ja-JP" altLang="en-US" sz="2400"/>
              <a:t>とそれを再利用している</a:t>
            </a:r>
            <a:r>
              <a:rPr lang="en-US" altLang="ja-JP" sz="2400" b="1" dirty="0"/>
              <a:t>GitHub</a:t>
            </a:r>
            <a:r>
              <a:rPr lang="ja-JP" altLang="en-US" sz="2400" b="1"/>
              <a:t>ファイルの</a:t>
            </a:r>
            <a:br>
              <a:rPr lang="en-US" altLang="ja-JP" sz="2400" b="1" dirty="0"/>
            </a:br>
            <a:r>
              <a:rPr lang="en-US" altLang="ja-JP" sz="2400" b="1" dirty="0"/>
              <a:t>URL</a:t>
            </a:r>
            <a:r>
              <a:rPr lang="ja-JP" altLang="en-US" sz="2400"/>
              <a:t>を出力</a:t>
            </a:r>
            <a:endParaRPr lang="en-US" altLang="ja-JP" sz="2400" dirty="0"/>
          </a:p>
          <a:p>
            <a:pPr lvl="1"/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0C19C4-F3E8-7048-9918-978023AC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A26C-942E-4EAB-BE94-093B57D20BD1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5157D95-7D53-834C-B0D8-51D3879B1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58" y="4228836"/>
            <a:ext cx="6078972" cy="208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32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STEP3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8613" y="1583558"/>
            <a:ext cx="8755662" cy="690325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en-US" altLang="ja-JP" sz="2800" b="1" dirty="0"/>
              <a:t>STEP3</a:t>
            </a:r>
            <a:r>
              <a:rPr lang="en-US" altLang="ja-JP" sz="2800" dirty="0"/>
              <a:t>: GitHub</a:t>
            </a:r>
            <a:r>
              <a:rPr lang="ja-JP" altLang="en-US" sz="2800"/>
              <a:t>プロジェクトに</a:t>
            </a:r>
            <a:r>
              <a:rPr lang="ja-JP" altLang="en-US" sz="2800" dirty="0"/>
              <a:t>再利用</a:t>
            </a:r>
            <a:r>
              <a:rPr lang="ja-JP" altLang="en-US" sz="2800"/>
              <a:t>されている</a:t>
            </a:r>
            <a:r>
              <a:rPr lang="en-US" altLang="ja-JP" sz="2800" dirty="0"/>
              <a:t>SO</a:t>
            </a:r>
            <a:r>
              <a:rPr lang="ja-JP" altLang="en-US" sz="2800"/>
              <a:t>のコード片のバージョン</a:t>
            </a:r>
            <a:r>
              <a:rPr lang="ja-JP" altLang="en-US" sz="2800" dirty="0"/>
              <a:t>を</a:t>
            </a:r>
            <a:r>
              <a:rPr lang="en-US" altLang="ja-JP" sz="2800" dirty="0"/>
              <a:t>2</a:t>
            </a:r>
            <a:r>
              <a:rPr lang="ja-JP" altLang="en-US" sz="2800"/>
              <a:t>つに分類</a:t>
            </a:r>
            <a:endParaRPr lang="en-US" altLang="ja-JP" sz="2800" dirty="0"/>
          </a:p>
          <a:p>
            <a:pPr lvl="1"/>
            <a:r>
              <a:rPr lang="ja-JP" altLang="en-US" sz="2400" dirty="0"/>
              <a:t>同じプロジェクトからフォークされたプロジェクトを</a:t>
            </a:r>
            <a:r>
              <a:rPr lang="ja-JP" altLang="en-US" sz="2400"/>
              <a:t>除外する</a:t>
            </a:r>
            <a:br>
              <a:rPr lang="en-US" altLang="ja-JP" sz="2400" dirty="0"/>
            </a:br>
            <a:r>
              <a:rPr lang="ja-JP" altLang="en-US" sz="2400"/>
              <a:t>ため，</a:t>
            </a:r>
            <a:r>
              <a:rPr lang="en-US" altLang="ja-JP" sz="2400" dirty="0"/>
              <a:t>1</a:t>
            </a:r>
            <a:r>
              <a:rPr lang="ja-JP" altLang="en-US" sz="2400" dirty="0"/>
              <a:t>件の</a:t>
            </a:r>
            <a:r>
              <a:rPr lang="en-US" altLang="ja-JP" sz="2400" dirty="0"/>
              <a:t>SO</a:t>
            </a:r>
            <a:r>
              <a:rPr lang="ja-JP" altLang="en-US" sz="2400" dirty="0"/>
              <a:t>のコード片</a:t>
            </a:r>
            <a:r>
              <a:rPr lang="ja-JP" altLang="en-US" sz="2400"/>
              <a:t>につき</a:t>
            </a:r>
            <a:r>
              <a:rPr lang="en-US" altLang="ja-JP" sz="2400" dirty="0"/>
              <a:t>1</a:t>
            </a:r>
            <a:r>
              <a:rPr lang="ja-JP" altLang="en-US" sz="2400"/>
              <a:t>件の</a:t>
            </a:r>
            <a:r>
              <a:rPr lang="en-US" altLang="ja-JP" sz="2400" dirty="0"/>
              <a:t>GitHub</a:t>
            </a:r>
            <a:r>
              <a:rPr lang="ja-JP" altLang="en-US" sz="2400"/>
              <a:t>プロジェクトを</a:t>
            </a:r>
            <a:r>
              <a:rPr lang="ja-JP" altLang="en-US" sz="2400" dirty="0"/>
              <a:t>調査</a:t>
            </a:r>
            <a:endParaRPr lang="en-US" altLang="ja-JP" sz="2400" dirty="0"/>
          </a:p>
          <a:p>
            <a:pPr lvl="1"/>
            <a:r>
              <a:rPr lang="en-US" altLang="ja-JP" sz="2400" dirty="0"/>
              <a:t>GitHub</a:t>
            </a:r>
            <a:r>
              <a:rPr lang="ja-JP" altLang="en-US" sz="2400" dirty="0"/>
              <a:t>プロジェクト利用している</a:t>
            </a:r>
            <a:r>
              <a:rPr lang="en-US" altLang="ja-JP" sz="2400" dirty="0"/>
              <a:t>SO</a:t>
            </a:r>
            <a:r>
              <a:rPr lang="ja-JP" altLang="en-US" sz="2400" dirty="0"/>
              <a:t>のコード片を分類</a:t>
            </a:r>
            <a:endParaRPr lang="en-US" altLang="ja-JP" sz="2400" dirty="0"/>
          </a:p>
          <a:p>
            <a:pPr lvl="2"/>
            <a:r>
              <a:rPr lang="ja-JP" altLang="en-US" b="1" dirty="0"/>
              <a:t>最新バージョン</a:t>
            </a:r>
            <a:endParaRPr lang="en-US" altLang="ja-JP" b="1" dirty="0"/>
          </a:p>
          <a:p>
            <a:pPr lvl="2"/>
            <a:r>
              <a:rPr lang="ja-JP" altLang="en-US" b="1" dirty="0"/>
              <a:t>旧バージョン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0C19C4-F3E8-7048-9918-978023AC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A26C-942E-4EAB-BE94-093B57D20BD1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73B8622-CB4C-1944-9464-FA80C6D36B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"/>
          <a:stretch/>
        </p:blipFill>
        <p:spPr>
          <a:xfrm>
            <a:off x="3541326" y="4228474"/>
            <a:ext cx="4876810" cy="225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44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STEP4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0C19C4-F3E8-7048-9918-978023AC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A26C-942E-4EAB-BE94-093B57D20BD1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C8E74F12-43AA-E645-B777-B01BEC5D3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54" y="1560803"/>
            <a:ext cx="8090834" cy="609436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800" b="1" dirty="0"/>
              <a:t>STEP4</a:t>
            </a:r>
            <a:r>
              <a:rPr lang="en-US" altLang="ja-JP" sz="2800" dirty="0"/>
              <a:t>: </a:t>
            </a:r>
            <a:r>
              <a:rPr lang="ja-JP" altLang="en-US" sz="2800"/>
              <a:t>旧バージョンの</a:t>
            </a:r>
            <a:r>
              <a:rPr lang="en-US" altLang="ja-JP" sz="2800" dirty="0"/>
              <a:t>SO</a:t>
            </a:r>
            <a:r>
              <a:rPr lang="ja-JP" altLang="en-US" sz="2800"/>
              <a:t>のコード片が</a:t>
            </a:r>
            <a:r>
              <a:rPr lang="ja-JP" altLang="en-US" sz="2800" dirty="0"/>
              <a:t>どの</a:t>
            </a:r>
            <a:r>
              <a:rPr lang="ja-JP" altLang="en-US" sz="2800"/>
              <a:t>ように</a:t>
            </a:r>
            <a:br>
              <a:rPr lang="en-US" altLang="ja-JP" sz="2800" dirty="0"/>
            </a:br>
            <a:r>
              <a:rPr lang="ja-JP" altLang="en-US" sz="2800"/>
              <a:t>進化して</a:t>
            </a:r>
            <a:r>
              <a:rPr lang="ja-JP" altLang="en-US" sz="2800" dirty="0"/>
              <a:t>いる</a:t>
            </a:r>
            <a:r>
              <a:rPr lang="ja-JP" altLang="en-US" sz="2800"/>
              <a:t>か進化パターン</a:t>
            </a:r>
            <a:r>
              <a:rPr lang="ja-JP" altLang="en-US" sz="2800" dirty="0"/>
              <a:t>に分類</a:t>
            </a:r>
            <a:endParaRPr lang="en-US" altLang="ja-JP" sz="2800" dirty="0"/>
          </a:p>
          <a:p>
            <a:pPr lvl="1"/>
            <a:r>
              <a:rPr lang="en-US" altLang="ja-JP" sz="2400" dirty="0"/>
              <a:t>SO</a:t>
            </a:r>
            <a:r>
              <a:rPr lang="ja-JP" altLang="en-US" sz="2400"/>
              <a:t>のコード片の</a:t>
            </a:r>
            <a:r>
              <a:rPr lang="ja-JP" altLang="en-US" sz="2400" dirty="0"/>
              <a:t>進化に追従した際</a:t>
            </a:r>
            <a:endParaRPr lang="en-US" altLang="ja-JP" sz="2400" dirty="0"/>
          </a:p>
          <a:p>
            <a:pPr lvl="2"/>
            <a:r>
              <a:rPr lang="ja-JP" altLang="en-US" sz="2000" dirty="0"/>
              <a:t>パターン</a:t>
            </a:r>
            <a:r>
              <a:rPr lang="en-US" altLang="ja-JP" sz="2000" dirty="0"/>
              <a:t>1: GitHub</a:t>
            </a:r>
            <a:r>
              <a:rPr lang="ja-JP" altLang="en-US" sz="2000" dirty="0"/>
              <a:t>プロジェクトの振舞いが</a:t>
            </a:r>
            <a:r>
              <a:rPr lang="ja-JP" altLang="en-US" sz="2000" b="1" dirty="0"/>
              <a:t>変化する</a:t>
            </a:r>
            <a:r>
              <a:rPr lang="ja-JP" altLang="en-US" sz="2000" dirty="0"/>
              <a:t>変更</a:t>
            </a:r>
            <a:endParaRPr lang="en-US" altLang="ja-JP" sz="2000" dirty="0"/>
          </a:p>
          <a:p>
            <a:pPr lvl="2"/>
            <a:r>
              <a:rPr lang="ja-JP" altLang="en-US" sz="2000" dirty="0"/>
              <a:t>パターン</a:t>
            </a:r>
            <a:r>
              <a:rPr lang="en-US" altLang="ja-JP" sz="2000" dirty="0"/>
              <a:t>2: GitHub</a:t>
            </a:r>
            <a:r>
              <a:rPr lang="ja-JP" altLang="en-US" sz="2000" dirty="0"/>
              <a:t>プロジェクトの振舞いが</a:t>
            </a:r>
            <a:r>
              <a:rPr lang="ja-JP" altLang="en-US" sz="2000" b="1" dirty="0"/>
              <a:t>変化しない</a:t>
            </a:r>
            <a:r>
              <a:rPr lang="ja-JP" altLang="en-US" sz="2000" dirty="0"/>
              <a:t>変更</a:t>
            </a:r>
            <a:endParaRPr lang="en-US" altLang="ja-JP" sz="2000" dirty="0"/>
          </a:p>
          <a:p>
            <a:pPr lvl="2"/>
            <a:r>
              <a:rPr lang="ja-JP" altLang="en-US" sz="2000" dirty="0"/>
              <a:t>パターン</a:t>
            </a:r>
            <a:r>
              <a:rPr lang="en-US" altLang="ja-JP" sz="2000" dirty="0"/>
              <a:t>3: GitHub</a:t>
            </a:r>
            <a:r>
              <a:rPr lang="ja-JP" altLang="en-US" sz="2000" dirty="0"/>
              <a:t>プロジェクトに</a:t>
            </a:r>
            <a:r>
              <a:rPr lang="ja-JP" altLang="en-US" sz="2000" b="1" dirty="0"/>
              <a:t>直接影響しない</a:t>
            </a:r>
            <a:r>
              <a:rPr lang="ja-JP" altLang="en-US" sz="2000" dirty="0"/>
              <a:t>変更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D9A4E1D-A813-46E2-85F6-918EBB5D5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57" y="4095981"/>
            <a:ext cx="3213685" cy="25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06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B57884-1639-B040-B600-C4449AD7D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振舞いの変化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FFCC1A-5DD7-374A-877E-5FFD43DC8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3"/>
            <a:ext cx="8335478" cy="114300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/>
              <a:t>“</a:t>
            </a:r>
            <a:r>
              <a:rPr lang="ja-JP" altLang="en-US" sz="2400" b="1" dirty="0"/>
              <a:t>振舞いが変化した</a:t>
            </a:r>
            <a:r>
              <a:rPr lang="en-US" altLang="ja-JP" sz="2400" dirty="0"/>
              <a:t>” </a:t>
            </a:r>
            <a:r>
              <a:rPr lang="ja-JP" altLang="en-US" sz="2400" dirty="0"/>
              <a:t>とは</a:t>
            </a:r>
            <a:r>
              <a:rPr lang="en-US" altLang="ja-JP" sz="2400" dirty="0"/>
              <a:t>GitHub</a:t>
            </a:r>
            <a:r>
              <a:rPr lang="ja-JP" altLang="en-US" sz="2400" dirty="0"/>
              <a:t>プロジェクトで再利用されたコード片が</a:t>
            </a:r>
            <a:r>
              <a:rPr lang="en-US" altLang="ja-JP" sz="2400" dirty="0"/>
              <a:t>SO</a:t>
            </a:r>
            <a:r>
              <a:rPr lang="ja-JP" altLang="en-US" sz="2400" dirty="0"/>
              <a:t>のコード片の進化に追従した</a:t>
            </a:r>
            <a:r>
              <a:rPr lang="ja-JP" altLang="en-US" sz="2400"/>
              <a:t>場合に</a:t>
            </a:r>
            <a:r>
              <a:rPr lang="en-US" altLang="ja-JP" sz="2400" dirty="0"/>
              <a:t>“</a:t>
            </a:r>
            <a:r>
              <a:rPr lang="ja-JP" altLang="en-US" sz="2400" b="1"/>
              <a:t>開発者から見て</a:t>
            </a:r>
            <a:r>
              <a:rPr lang="ja-JP" altLang="en-US" sz="2400" b="1" dirty="0"/>
              <a:t>プロジェクトに影響が生じるか</a:t>
            </a:r>
            <a:r>
              <a:rPr lang="en-US" altLang="ja-JP" sz="2400" dirty="0"/>
              <a:t>”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9902FF-BD58-4D47-839C-ACD7F998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A26C-942E-4EAB-BE94-093B57D20BD1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51BBC195-60C5-EB47-92B9-D55D8C172C3F}"/>
              </a:ext>
            </a:extLst>
          </p:cNvPr>
          <p:cNvSpPr txBox="1">
            <a:spLocks/>
          </p:cNvSpPr>
          <p:nvPr/>
        </p:nvSpPr>
        <p:spPr bwMode="auto">
          <a:xfrm>
            <a:off x="457200" y="2971798"/>
            <a:ext cx="2876842" cy="910885"/>
          </a:xfrm>
          <a:prstGeom prst="rect">
            <a:avLst/>
          </a:prstGeom>
          <a:noFill/>
          <a:ln w="9525">
            <a:solidFill>
              <a:srgbClr val="444E6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2400" kern="0" dirty="0">
                <a:solidFill>
                  <a:srgbClr val="FF0000"/>
                </a:solidFill>
              </a:rPr>
              <a:t>-</a:t>
            </a:r>
            <a:r>
              <a:rPr lang="en-US" altLang="ja-JP" sz="2400" kern="0" dirty="0"/>
              <a:t>  if(sum</a:t>
            </a:r>
            <a:r>
              <a:rPr lang="en-US" altLang="ja-JP" sz="2400" kern="0" dirty="0">
                <a:solidFill>
                  <a:srgbClr val="FF0000"/>
                </a:solidFill>
              </a:rPr>
              <a:t>&gt;</a:t>
            </a:r>
            <a:r>
              <a:rPr lang="en-US" altLang="ja-JP" sz="2400" kern="0" dirty="0"/>
              <a:t>10)</a:t>
            </a:r>
          </a:p>
          <a:p>
            <a:pPr marL="0" indent="0">
              <a:buNone/>
            </a:pPr>
            <a:r>
              <a:rPr lang="en-US" altLang="ja-JP" sz="2400" kern="0" dirty="0">
                <a:solidFill>
                  <a:srgbClr val="00B050"/>
                </a:solidFill>
              </a:rPr>
              <a:t>+</a:t>
            </a:r>
            <a:r>
              <a:rPr lang="en-US" altLang="ja-JP" sz="2400" kern="0" dirty="0"/>
              <a:t> if(sum</a:t>
            </a:r>
            <a:r>
              <a:rPr lang="en-US" altLang="ja-JP" sz="2400" kern="0" dirty="0">
                <a:solidFill>
                  <a:srgbClr val="00B050"/>
                </a:solidFill>
              </a:rPr>
              <a:t>&gt;=</a:t>
            </a:r>
            <a:r>
              <a:rPr lang="en-US" altLang="ja-JP" sz="2400" kern="0" dirty="0"/>
              <a:t>10)</a:t>
            </a:r>
            <a:endParaRPr lang="ja-JP" altLang="en-US" sz="2400" kern="0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10158379-ACA0-2A4E-ACCB-B8E77CB7D18E}"/>
              </a:ext>
            </a:extLst>
          </p:cNvPr>
          <p:cNvSpPr txBox="1">
            <a:spLocks/>
          </p:cNvSpPr>
          <p:nvPr/>
        </p:nvSpPr>
        <p:spPr bwMode="auto">
          <a:xfrm>
            <a:off x="457198" y="4146879"/>
            <a:ext cx="2876843" cy="910885"/>
          </a:xfrm>
          <a:prstGeom prst="rect">
            <a:avLst/>
          </a:prstGeom>
          <a:noFill/>
          <a:ln w="9525">
            <a:solidFill>
              <a:srgbClr val="444E6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2400" kern="0" dirty="0">
                <a:solidFill>
                  <a:srgbClr val="FF0000"/>
                </a:solidFill>
              </a:rPr>
              <a:t>- </a:t>
            </a:r>
            <a:r>
              <a:rPr lang="en-US" altLang="ja-JP" sz="2400" kern="0" dirty="0"/>
              <a:t>  c </a:t>
            </a:r>
            <a:r>
              <a:rPr lang="en-US" altLang="ja-JP" sz="2400" kern="0" dirty="0">
                <a:solidFill>
                  <a:srgbClr val="FF0000"/>
                </a:solidFill>
              </a:rPr>
              <a:t>= c + 1</a:t>
            </a:r>
            <a:r>
              <a:rPr lang="en-US" altLang="ja-JP" sz="2400" kern="0" dirty="0"/>
              <a:t>;</a:t>
            </a:r>
          </a:p>
          <a:p>
            <a:pPr marL="0" indent="0">
              <a:buNone/>
            </a:pPr>
            <a:r>
              <a:rPr lang="en-US" altLang="ja-JP" sz="2400" kern="0" dirty="0">
                <a:solidFill>
                  <a:srgbClr val="00B050"/>
                </a:solidFill>
              </a:rPr>
              <a:t>+ </a:t>
            </a:r>
            <a:r>
              <a:rPr lang="en-US" altLang="ja-JP" sz="2400" kern="0" dirty="0"/>
              <a:t> </a:t>
            </a:r>
            <a:r>
              <a:rPr lang="en-US" altLang="ja-JP" sz="2400" kern="0" dirty="0" err="1"/>
              <a:t>c</a:t>
            </a:r>
            <a:r>
              <a:rPr lang="en-US" altLang="ja-JP" sz="2400" kern="0" dirty="0" err="1">
                <a:solidFill>
                  <a:srgbClr val="00B050"/>
                </a:solidFill>
              </a:rPr>
              <a:t>++</a:t>
            </a:r>
            <a:r>
              <a:rPr lang="en-US" altLang="ja-JP" sz="2400" kern="0" dirty="0"/>
              <a:t>;</a:t>
            </a:r>
            <a:endParaRPr lang="ja-JP" altLang="en-US" sz="2400" kern="0" dirty="0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317272D8-7B8B-5141-A8DF-11D492577FA4}"/>
              </a:ext>
            </a:extLst>
          </p:cNvPr>
          <p:cNvSpPr txBox="1">
            <a:spLocks/>
          </p:cNvSpPr>
          <p:nvPr/>
        </p:nvSpPr>
        <p:spPr bwMode="auto">
          <a:xfrm>
            <a:off x="457198" y="5557293"/>
            <a:ext cx="2876843" cy="472445"/>
          </a:xfrm>
          <a:prstGeom prst="rect">
            <a:avLst/>
          </a:prstGeom>
          <a:noFill/>
          <a:ln w="9525">
            <a:solidFill>
              <a:srgbClr val="444E6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2400" kern="0" dirty="0">
                <a:solidFill>
                  <a:srgbClr val="00B050"/>
                </a:solidFill>
              </a:rPr>
              <a:t>+</a:t>
            </a:r>
            <a:r>
              <a:rPr lang="en-US" altLang="ja-JP" sz="2400" kern="0" dirty="0"/>
              <a:t>  </a:t>
            </a:r>
            <a:r>
              <a:rPr lang="en" altLang="ja-JP" sz="2400" dirty="0"/>
              <a:t>import </a:t>
            </a:r>
            <a:r>
              <a:rPr lang="en" altLang="ja-JP" sz="2400" dirty="0" err="1"/>
              <a:t>org.json</a:t>
            </a:r>
            <a:r>
              <a:rPr lang="en" altLang="ja-JP" sz="2400" dirty="0"/>
              <a:t>.*;</a:t>
            </a:r>
            <a:endParaRPr lang="ja-JP" altLang="en-US" sz="2400" kern="0" dirty="0"/>
          </a:p>
        </p:txBody>
      </p:sp>
      <p:sp>
        <p:nvSpPr>
          <p:cNvPr id="9" name="下矢印 8">
            <a:extLst>
              <a:ext uri="{FF2B5EF4-FFF2-40B4-BE49-F238E27FC236}">
                <a16:creationId xmlns:a16="http://schemas.microsoft.com/office/drawing/2014/main" id="{3268556D-6139-ED46-8445-01B6B50182F4}"/>
              </a:ext>
            </a:extLst>
          </p:cNvPr>
          <p:cNvSpPr/>
          <p:nvPr/>
        </p:nvSpPr>
        <p:spPr>
          <a:xfrm rot="16200000">
            <a:off x="4122074" y="2821687"/>
            <a:ext cx="504675" cy="1211104"/>
          </a:xfrm>
          <a:prstGeom prst="downArrow">
            <a:avLst>
              <a:gd name="adj1" fmla="val 50000"/>
              <a:gd name="adj2" fmla="val 80090"/>
            </a:avLst>
          </a:prstGeom>
          <a:solidFill>
            <a:srgbClr val="444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>
            <a:extLst>
              <a:ext uri="{FF2B5EF4-FFF2-40B4-BE49-F238E27FC236}">
                <a16:creationId xmlns:a16="http://schemas.microsoft.com/office/drawing/2014/main" id="{F746C2DF-4754-6746-83AF-6B6A9F6BF8F6}"/>
              </a:ext>
            </a:extLst>
          </p:cNvPr>
          <p:cNvSpPr/>
          <p:nvPr/>
        </p:nvSpPr>
        <p:spPr>
          <a:xfrm rot="16200000">
            <a:off x="4122075" y="3996768"/>
            <a:ext cx="504675" cy="1211104"/>
          </a:xfrm>
          <a:prstGeom prst="downArrow">
            <a:avLst>
              <a:gd name="adj1" fmla="val 50000"/>
              <a:gd name="adj2" fmla="val 80090"/>
            </a:avLst>
          </a:prstGeom>
          <a:solidFill>
            <a:srgbClr val="444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>
            <a:extLst>
              <a:ext uri="{FF2B5EF4-FFF2-40B4-BE49-F238E27FC236}">
                <a16:creationId xmlns:a16="http://schemas.microsoft.com/office/drawing/2014/main" id="{B878AF02-137E-8848-91DA-489084E2FC18}"/>
              </a:ext>
            </a:extLst>
          </p:cNvPr>
          <p:cNvSpPr/>
          <p:nvPr/>
        </p:nvSpPr>
        <p:spPr>
          <a:xfrm rot="16200000">
            <a:off x="4122075" y="5171848"/>
            <a:ext cx="504675" cy="1211104"/>
          </a:xfrm>
          <a:prstGeom prst="downArrow">
            <a:avLst>
              <a:gd name="adj1" fmla="val 50000"/>
              <a:gd name="adj2" fmla="val 80090"/>
            </a:avLst>
          </a:prstGeom>
          <a:solidFill>
            <a:srgbClr val="444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46E4D985-A313-5445-8723-52A887A758AD}"/>
              </a:ext>
            </a:extLst>
          </p:cNvPr>
          <p:cNvSpPr txBox="1">
            <a:spLocks/>
          </p:cNvSpPr>
          <p:nvPr/>
        </p:nvSpPr>
        <p:spPr bwMode="auto">
          <a:xfrm>
            <a:off x="5144703" y="3174901"/>
            <a:ext cx="3999297" cy="50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ja-JP" altLang="en-US" sz="2400" kern="0"/>
              <a:t>振舞いが</a:t>
            </a:r>
            <a:r>
              <a:rPr lang="ja-JP" altLang="en-US" sz="2400" b="1" kern="0"/>
              <a:t>変化する</a:t>
            </a:r>
            <a:endParaRPr lang="en-US" altLang="ja-JP" sz="2400" b="1" kern="0" dirty="0"/>
          </a:p>
          <a:p>
            <a:pPr marL="0" indent="0">
              <a:buNone/>
            </a:pPr>
            <a:r>
              <a:rPr lang="ja-JP" altLang="en-US" sz="2400" b="1" kern="0"/>
              <a:t>→パターン</a:t>
            </a:r>
            <a:r>
              <a:rPr lang="en-US" altLang="ja-JP" sz="2400" b="1" kern="0" dirty="0"/>
              <a:t>1</a:t>
            </a: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3D7F4F5E-9E8B-D442-A784-7F8C085A36E4}"/>
              </a:ext>
            </a:extLst>
          </p:cNvPr>
          <p:cNvSpPr txBox="1">
            <a:spLocks/>
          </p:cNvSpPr>
          <p:nvPr/>
        </p:nvSpPr>
        <p:spPr bwMode="auto">
          <a:xfrm>
            <a:off x="5144703" y="4349982"/>
            <a:ext cx="3999297" cy="50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ja-JP" altLang="en-US" sz="2400" kern="0"/>
              <a:t>振舞いが</a:t>
            </a:r>
            <a:r>
              <a:rPr lang="ja-JP" altLang="en-US" sz="2400" b="1" kern="0"/>
              <a:t>変化しない</a:t>
            </a:r>
            <a:endParaRPr lang="en-US" altLang="ja-JP" sz="2400" b="1" kern="0" dirty="0"/>
          </a:p>
          <a:p>
            <a:pPr marL="0" indent="0">
              <a:buNone/>
            </a:pPr>
            <a:r>
              <a:rPr lang="ja-JP" altLang="en-US" sz="2400" b="1" kern="0"/>
              <a:t>→パターン</a:t>
            </a:r>
            <a:r>
              <a:rPr lang="en-US" altLang="ja-JP" sz="2400" b="1" kern="0" dirty="0"/>
              <a:t>2</a:t>
            </a:r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390607EF-D935-174A-9AE9-3BBDA2FE23B2}"/>
              </a:ext>
            </a:extLst>
          </p:cNvPr>
          <p:cNvSpPr txBox="1">
            <a:spLocks/>
          </p:cNvSpPr>
          <p:nvPr/>
        </p:nvSpPr>
        <p:spPr bwMode="auto">
          <a:xfrm>
            <a:off x="5144703" y="5323554"/>
            <a:ext cx="3530985" cy="115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2000" b="1" kern="0" dirty="0"/>
              <a:t>(</a:t>
            </a:r>
            <a:r>
              <a:rPr lang="ja-JP" altLang="en-US" sz="2000" b="1" kern="0"/>
              <a:t>既に記述されている場合</a:t>
            </a:r>
            <a:r>
              <a:rPr lang="en-US" altLang="ja-JP" sz="2000" b="1" kern="0" dirty="0"/>
              <a:t>)</a:t>
            </a:r>
            <a:br>
              <a:rPr lang="en-US" altLang="ja-JP" sz="2000" b="1" kern="0" dirty="0"/>
            </a:br>
            <a:r>
              <a:rPr lang="ja-JP" altLang="en-US" sz="2400" b="1" kern="0"/>
              <a:t>直接影響しない</a:t>
            </a:r>
            <a:endParaRPr lang="en-US" altLang="ja-JP" sz="2400" b="1" kern="0" dirty="0"/>
          </a:p>
          <a:p>
            <a:pPr marL="0" indent="0">
              <a:buNone/>
            </a:pPr>
            <a:r>
              <a:rPr lang="ja-JP" altLang="en-US" sz="2400" b="1" kern="0"/>
              <a:t>→パターン</a:t>
            </a:r>
            <a:r>
              <a:rPr lang="en-US" altLang="ja-JP" sz="2400" b="1" kern="0" dirty="0"/>
              <a:t>3</a:t>
            </a: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F6C32CBE-8A01-944D-8A3D-928A7289E821}"/>
              </a:ext>
            </a:extLst>
          </p:cNvPr>
          <p:cNvSpPr txBox="1">
            <a:spLocks/>
          </p:cNvSpPr>
          <p:nvPr/>
        </p:nvSpPr>
        <p:spPr bwMode="auto">
          <a:xfrm>
            <a:off x="5409644" y="6259928"/>
            <a:ext cx="3999297" cy="50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altLang="ja-JP" sz="2400" b="1" kern="0" dirty="0"/>
          </a:p>
        </p:txBody>
      </p:sp>
    </p:spTree>
    <p:extLst>
      <p:ext uri="{BB962C8B-B14F-4D97-AF65-F5344CB8AC3E}">
        <p14:creationId xmlns:p14="http://schemas.microsoft.com/office/powerpoint/2010/main" val="128569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Stack Overflow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1828798"/>
          </a:xfrm>
        </p:spPr>
        <p:txBody>
          <a:bodyPr/>
          <a:lstStyle/>
          <a:p>
            <a:r>
              <a:rPr lang="ja-JP" altLang="en-US" sz="2400" dirty="0"/>
              <a:t>プログラミングに特化した</a:t>
            </a:r>
            <a:r>
              <a:rPr lang="en-US" altLang="ja-JP" sz="2400" dirty="0"/>
              <a:t>Q&amp;A</a:t>
            </a:r>
            <a:r>
              <a:rPr lang="ja-JP" altLang="en-US" sz="2400" dirty="0"/>
              <a:t>サイト</a:t>
            </a:r>
            <a:r>
              <a:rPr lang="en-US" altLang="ja-JP" sz="2400" dirty="0"/>
              <a:t>[1]</a:t>
            </a:r>
          </a:p>
          <a:p>
            <a:r>
              <a:rPr lang="ja-JP" altLang="en-US" sz="2400"/>
              <a:t>ユーザ数</a:t>
            </a:r>
            <a:r>
              <a:rPr lang="en-US" altLang="ja-JP" sz="2400" dirty="0"/>
              <a:t>: </a:t>
            </a:r>
            <a:r>
              <a:rPr lang="ja-JP" altLang="en-US" sz="2400" dirty="0"/>
              <a:t>約</a:t>
            </a:r>
            <a:r>
              <a:rPr lang="en-US" altLang="ja-JP" sz="2400" dirty="0"/>
              <a:t>1,500</a:t>
            </a:r>
            <a:r>
              <a:rPr lang="ja-JP" altLang="en-US" sz="2400" dirty="0"/>
              <a:t>万人</a:t>
            </a:r>
            <a:endParaRPr lang="en-US" altLang="ja-JP" sz="2400" dirty="0"/>
          </a:p>
          <a:p>
            <a:r>
              <a:rPr lang="ja-JP" altLang="en-US" sz="2400" dirty="0"/>
              <a:t>質問，回答の合計</a:t>
            </a:r>
            <a:r>
              <a:rPr lang="en-US" altLang="ja-JP" sz="2400" dirty="0"/>
              <a:t>: </a:t>
            </a:r>
            <a:r>
              <a:rPr lang="ja-JP" altLang="en-US" sz="2400" dirty="0"/>
              <a:t>約</a:t>
            </a:r>
            <a:r>
              <a:rPr lang="en-US" altLang="ja-JP" sz="2400" dirty="0"/>
              <a:t>5,300</a:t>
            </a:r>
            <a:r>
              <a:rPr lang="ja-JP" altLang="en-US" sz="2400" dirty="0"/>
              <a:t>万件</a:t>
            </a:r>
            <a:r>
              <a:rPr lang="en-US" altLang="ja-JP" sz="2400" dirty="0"/>
              <a:t>[2]</a:t>
            </a:r>
          </a:p>
          <a:p>
            <a:r>
              <a:rPr lang="ja-JP" altLang="en-US" sz="2400" dirty="0"/>
              <a:t>投稿は質問，回答ともに変更</a:t>
            </a:r>
            <a:r>
              <a:rPr lang="ja-JP" altLang="en-US" sz="2400"/>
              <a:t>が可能</a:t>
            </a:r>
            <a:endParaRPr lang="en-US" altLang="ja-JP" sz="2400" dirty="0"/>
          </a:p>
          <a:p>
            <a:r>
              <a:rPr lang="ja-JP" altLang="en-US" sz="2400" b="1"/>
              <a:t>開発者に広く普及している </a:t>
            </a:r>
            <a:endParaRPr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0C19C4-F3E8-7048-9918-978023AC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A26C-942E-4EAB-BE94-093B57D20BD1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11405744-B63B-4FE9-9105-2A35A30B5C41}"/>
              </a:ext>
            </a:extLst>
          </p:cNvPr>
          <p:cNvSpPr txBox="1">
            <a:spLocks/>
          </p:cNvSpPr>
          <p:nvPr/>
        </p:nvSpPr>
        <p:spPr bwMode="auto">
          <a:xfrm>
            <a:off x="446088" y="5702967"/>
            <a:ext cx="8229600" cy="56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1400" kern="0" dirty="0"/>
              <a:t>[1] </a:t>
            </a:r>
            <a:r>
              <a:rPr lang="en-US" altLang="ja-JP" sz="1400" kern="0" dirty="0" err="1"/>
              <a:t>StackExchangeInc</a:t>
            </a:r>
            <a:r>
              <a:rPr lang="en-US" altLang="ja-JP" sz="1400" kern="0" dirty="0"/>
              <a:t>: Stack Overflow, </a:t>
            </a:r>
            <a:r>
              <a:rPr lang="en-US" altLang="ja-JP" sz="1400" kern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https://stackoverflow.com/</a:t>
            </a:r>
            <a:r>
              <a:rPr lang="en-US" altLang="ja-JP" sz="1400" kern="0" dirty="0"/>
              <a:t>.</a:t>
            </a:r>
          </a:p>
          <a:p>
            <a:pPr marL="0" indent="0">
              <a:buNone/>
            </a:pPr>
            <a:r>
              <a:rPr lang="en-US" altLang="ja-JP" sz="1400" kern="0" dirty="0"/>
              <a:t>[2] </a:t>
            </a:r>
            <a:r>
              <a:rPr lang="en-US" altLang="ja-JP" sz="1400" kern="0" dirty="0" err="1"/>
              <a:t>StackExchangeInc</a:t>
            </a:r>
            <a:r>
              <a:rPr lang="en-US" altLang="ja-JP" sz="1400" kern="0" dirty="0"/>
              <a:t>: All Sites - Stack </a:t>
            </a:r>
            <a:r>
              <a:rPr lang="en-US" altLang="ja-JP" sz="1400" kern="0" dirty="0" err="1"/>
              <a:t>Exchange,https</a:t>
            </a:r>
            <a:r>
              <a:rPr lang="en-US" altLang="ja-JP" sz="1400" kern="0" dirty="0"/>
              <a:t>://stackexchange.com/</a:t>
            </a:r>
            <a:r>
              <a:rPr lang="en-US" altLang="ja-JP" sz="1400" kern="0" dirty="0" err="1"/>
              <a:t>sites?view</a:t>
            </a:r>
            <a:r>
              <a:rPr lang="en-US" altLang="ja-JP" sz="1400" kern="0" dirty="0"/>
              <a:t>=list#.</a:t>
            </a:r>
          </a:p>
          <a:p>
            <a:pPr marL="0" indent="0">
              <a:buFontTx/>
              <a:buNone/>
            </a:pPr>
            <a:endParaRPr lang="en-US" altLang="ja-JP" sz="2400" b="1" kern="0" dirty="0"/>
          </a:p>
        </p:txBody>
      </p:sp>
    </p:spTree>
    <p:extLst>
      <p:ext uri="{BB962C8B-B14F-4D97-AF65-F5344CB8AC3E}">
        <p14:creationId xmlns:p14="http://schemas.microsoft.com/office/powerpoint/2010/main" val="4000801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43C003-0BBF-3A45-8A59-640069372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Research Question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1CF0B6-60EB-5648-9417-0BCE9808A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A26C-942E-4EAB-BE94-093B57D20BD1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84F3066E-F7BB-A04D-A89E-8ECE0238A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99" y="1600201"/>
            <a:ext cx="8826689" cy="4525963"/>
          </a:xfrm>
        </p:spPr>
        <p:txBody>
          <a:bodyPr/>
          <a:lstStyle/>
          <a:p>
            <a:r>
              <a:rPr kumimoji="1" lang="en-US" altLang="ja-JP" sz="2400" b="1" dirty="0"/>
              <a:t>RQ1</a:t>
            </a:r>
            <a:r>
              <a:rPr kumimoji="1" lang="en-US" altLang="ja-JP" sz="2400" dirty="0"/>
              <a:t>: SO</a:t>
            </a:r>
            <a:r>
              <a:rPr kumimoji="1" lang="ja-JP" altLang="en-US" sz="2400" dirty="0"/>
              <a:t>の最新バージョンのコード片を利用</a:t>
            </a:r>
            <a:r>
              <a:rPr kumimoji="1" lang="ja-JP" altLang="en-US" sz="2400"/>
              <a:t>している</a:t>
            </a:r>
            <a:r>
              <a:rPr kumimoji="1" lang="en-US" altLang="ja-JP" sz="2400" dirty="0"/>
              <a:t>GitHub</a:t>
            </a:r>
            <a:br>
              <a:rPr kumimoji="1" lang="en-US" altLang="ja-JP" sz="2400" dirty="0"/>
            </a:br>
            <a:r>
              <a:rPr kumimoji="1" lang="ja-JP" altLang="en-US" sz="2400"/>
              <a:t>プロジェクト</a:t>
            </a:r>
            <a:r>
              <a:rPr kumimoji="1" lang="ja-JP" altLang="en-US" sz="2400" dirty="0"/>
              <a:t>はどの程度あるか？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lang="en" altLang="ja-JP" sz="2400" b="1" dirty="0"/>
              <a:t>RQ2</a:t>
            </a:r>
            <a:r>
              <a:rPr lang="en" altLang="ja-JP" sz="2400" dirty="0"/>
              <a:t>: GitHub</a:t>
            </a:r>
            <a:r>
              <a:rPr lang="ja-JP" altLang="en-US" sz="2400"/>
              <a:t>プロジェクトに</a:t>
            </a:r>
            <a:r>
              <a:rPr lang="ja-JP" altLang="en-US" sz="2400" dirty="0"/>
              <a:t>旧バージ</a:t>
            </a:r>
            <a:r>
              <a:rPr lang="ja-JP" altLang="en-US" sz="2400"/>
              <a:t>ョンが利用されている</a:t>
            </a:r>
            <a:r>
              <a:rPr lang="en" altLang="ja-JP" sz="2400" dirty="0"/>
              <a:t>SO</a:t>
            </a:r>
            <a:r>
              <a:rPr lang="ja-JP" altLang="en-US" sz="2400"/>
              <a:t>のコード</a:t>
            </a:r>
            <a:r>
              <a:rPr lang="ja-JP" altLang="en-US" sz="2400" dirty="0"/>
              <a:t>片は</a:t>
            </a:r>
            <a:r>
              <a:rPr lang="ja-JP" altLang="en-US" sz="2400" dirty="0" err="1"/>
              <a:t>どのような</a:t>
            </a:r>
            <a:r>
              <a:rPr lang="ja-JP" altLang="en-US" sz="2400" dirty="0"/>
              <a:t>進化パターンがあるか</a:t>
            </a:r>
            <a:r>
              <a:rPr lang="en-US" altLang="ja-JP" sz="2400" dirty="0"/>
              <a:t>? </a:t>
            </a:r>
            <a:endParaRPr lang="ja-JP" altLang="en-US" sz="2400" dirty="0"/>
          </a:p>
          <a:p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856450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結果</a:t>
            </a:r>
            <a:r>
              <a:rPr kumimoji="1" lang="en-US" altLang="ja-JP" dirty="0"/>
              <a:t> RQ1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476486"/>
          </a:xfrm>
        </p:spPr>
        <p:txBody>
          <a:bodyPr/>
          <a:lstStyle/>
          <a:p>
            <a:r>
              <a:rPr lang="en" altLang="ja-JP" sz="2400" b="1" dirty="0"/>
              <a:t>RQ1</a:t>
            </a:r>
            <a:r>
              <a:rPr lang="en" altLang="ja-JP" sz="2400" dirty="0"/>
              <a:t>: SO</a:t>
            </a:r>
            <a:r>
              <a:rPr lang="ja-JP" altLang="en-US" sz="2400" dirty="0"/>
              <a:t>の最新バージョンの</a:t>
            </a:r>
            <a:r>
              <a:rPr lang="ja-JP" altLang="en-US" sz="2400"/>
              <a:t>コード片</a:t>
            </a:r>
            <a:r>
              <a:rPr lang="ja-JP" altLang="en-US" sz="2400" dirty="0"/>
              <a:t>を利用して</a:t>
            </a:r>
            <a:r>
              <a:rPr lang="ja-JP" altLang="en-US" sz="2400"/>
              <a:t>いる </a:t>
            </a:r>
            <a:r>
              <a:rPr lang="en" altLang="ja-JP" sz="2400" dirty="0"/>
              <a:t>GitHub</a:t>
            </a:r>
            <a:r>
              <a:rPr lang="ja-JP" altLang="en-US" sz="2400"/>
              <a:t>プロジェクト</a:t>
            </a:r>
            <a:r>
              <a:rPr lang="ja-JP" altLang="en-US" sz="2400" dirty="0"/>
              <a:t>はどの程度あるか</a:t>
            </a:r>
            <a:r>
              <a:rPr lang="en-US" altLang="ja-JP" sz="2400" dirty="0"/>
              <a:t>? </a:t>
            </a:r>
          </a:p>
          <a:p>
            <a:pPr lvl="1"/>
            <a:r>
              <a:rPr lang="en-US" altLang="ja-JP" sz="2400" dirty="0"/>
              <a:t>STEP3</a:t>
            </a:r>
            <a:r>
              <a:rPr lang="ja-JP" altLang="en-US" sz="2400"/>
              <a:t>で得られた</a:t>
            </a:r>
            <a:r>
              <a:rPr lang="en-US" altLang="ja-JP" sz="2400" dirty="0"/>
              <a:t>263</a:t>
            </a:r>
            <a:r>
              <a:rPr lang="ja-JP" altLang="en-US" sz="2400"/>
              <a:t>件を分類</a:t>
            </a:r>
            <a:endParaRPr lang="ja-JP" altLang="en-US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0C19C4-F3E8-7048-9918-978023AC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A26C-942E-4EAB-BE94-093B57D20BD1}" type="slidenum">
              <a:rPr kumimoji="1" lang="ja-JP" altLang="en-US" smtClean="0"/>
              <a:t>21</a:t>
            </a:fld>
            <a:endParaRPr kumimoji="1" lang="ja-JP" altLang="en-US"/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BEF0D465-297A-7C46-81B9-9E018289B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111997"/>
              </p:ext>
            </p:extLst>
          </p:nvPr>
        </p:nvGraphicFramePr>
        <p:xfrm>
          <a:off x="1393867" y="3133759"/>
          <a:ext cx="6345154" cy="178042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172577">
                  <a:extLst>
                    <a:ext uri="{9D8B030D-6E8A-4147-A177-3AD203B41FA5}">
                      <a16:colId xmlns:a16="http://schemas.microsoft.com/office/drawing/2014/main" val="1838352190"/>
                    </a:ext>
                  </a:extLst>
                </a:gridCol>
                <a:gridCol w="3172577">
                  <a:extLst>
                    <a:ext uri="{9D8B030D-6E8A-4147-A177-3AD203B41FA5}">
                      <a16:colId xmlns:a16="http://schemas.microsoft.com/office/drawing/2014/main" val="482617051"/>
                    </a:ext>
                  </a:extLst>
                </a:gridCol>
              </a:tblGrid>
              <a:tr h="4088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bg1"/>
                          </a:solidFill>
                        </a:rPr>
                        <a:t>利用状況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bg1"/>
                          </a:solidFill>
                        </a:rPr>
                        <a:t>件数</a:t>
                      </a:r>
                      <a:r>
                        <a:rPr kumimoji="1" lang="en-US" altLang="ja-JP" dirty="0">
                          <a:solidFill>
                            <a:schemeClr val="bg1"/>
                          </a:solidFill>
                        </a:rPr>
                        <a:t>(263</a:t>
                      </a:r>
                      <a:r>
                        <a:rPr kumimoji="1" lang="ja-JP" altLang="en-US" dirty="0">
                          <a:solidFill>
                            <a:schemeClr val="bg1"/>
                          </a:solidFill>
                        </a:rPr>
                        <a:t>件</a:t>
                      </a:r>
                      <a:r>
                        <a:rPr kumimoji="1" lang="en-US" altLang="ja-JP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432425"/>
                  </a:ext>
                </a:extLst>
              </a:tr>
              <a:tr h="4088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/>
                        <a:t>最新バージョン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265373"/>
                  </a:ext>
                </a:extLst>
              </a:tr>
              <a:tr h="4088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/>
                        <a:t>旧バージョン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46</a:t>
                      </a:r>
                      <a:endParaRPr kumimoji="1" lang="ja-JP" alt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93400"/>
                  </a:ext>
                </a:extLst>
              </a:tr>
              <a:tr h="4088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/>
                        <a:t>リンクが無効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31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135585"/>
                  </a:ext>
                </a:extLst>
              </a:tr>
            </a:tbl>
          </a:graphicData>
        </a:graphic>
      </p:graphicFrame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E6DDDBCE-DD34-254A-B763-733863EA8187}"/>
              </a:ext>
            </a:extLst>
          </p:cNvPr>
          <p:cNvSpPr txBox="1">
            <a:spLocks/>
          </p:cNvSpPr>
          <p:nvPr/>
        </p:nvSpPr>
        <p:spPr bwMode="auto">
          <a:xfrm>
            <a:off x="457200" y="5136205"/>
            <a:ext cx="8229600" cy="95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sz="2400" b="1" kern="0"/>
              <a:t>最新バージョン</a:t>
            </a:r>
            <a:r>
              <a:rPr lang="en-US" altLang="ja-JP" sz="2400" b="1" kern="0" dirty="0"/>
              <a:t>: 80%</a:t>
            </a:r>
          </a:p>
          <a:p>
            <a:r>
              <a:rPr lang="ja-JP" altLang="en-US" sz="2400" b="1" kern="0" dirty="0"/>
              <a:t>旧バージョン</a:t>
            </a:r>
            <a:r>
              <a:rPr lang="en-US" altLang="ja-JP" sz="2400" b="1" kern="0" dirty="0"/>
              <a:t>: 20%</a:t>
            </a:r>
            <a:endParaRPr lang="ja-JP" altLang="en-US" sz="2400" b="1" kern="0" dirty="0"/>
          </a:p>
        </p:txBody>
      </p:sp>
    </p:spTree>
    <p:extLst>
      <p:ext uri="{BB962C8B-B14F-4D97-AF65-F5344CB8AC3E}">
        <p14:creationId xmlns:p14="http://schemas.microsoft.com/office/powerpoint/2010/main" val="3639444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結果</a:t>
            </a:r>
            <a:r>
              <a:rPr kumimoji="1" lang="en-US" altLang="ja-JP" dirty="0"/>
              <a:t> RQ2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ja-JP" sz="2400" b="1" dirty="0"/>
              <a:t>RQ2</a:t>
            </a:r>
            <a:r>
              <a:rPr lang="en" altLang="ja-JP" sz="2400" dirty="0"/>
              <a:t>: GitHub</a:t>
            </a:r>
            <a:r>
              <a:rPr lang="ja-JP" altLang="en-US" sz="2400"/>
              <a:t>プロジェクトに</a:t>
            </a:r>
            <a:r>
              <a:rPr lang="ja-JP" altLang="en-US" sz="2400" dirty="0"/>
              <a:t>旧バージョンが利用されている</a:t>
            </a:r>
            <a:r>
              <a:rPr lang="en" altLang="ja-JP" sz="2400" dirty="0"/>
              <a:t>SO</a:t>
            </a:r>
            <a:r>
              <a:rPr lang="ja-JP" altLang="en-US" sz="2400" dirty="0"/>
              <a:t>のコード片は</a:t>
            </a:r>
            <a:r>
              <a:rPr lang="ja-JP" altLang="en-US" sz="2400" dirty="0" err="1"/>
              <a:t>どのような</a:t>
            </a:r>
            <a:r>
              <a:rPr lang="ja-JP" altLang="en-US" sz="2400" dirty="0"/>
              <a:t>進化パターンがあるか</a:t>
            </a:r>
            <a:r>
              <a:rPr lang="en-US" altLang="ja-JP" sz="2400" dirty="0"/>
              <a:t>? </a:t>
            </a:r>
            <a:endParaRPr lang="ja-JP" altLang="en-US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0C19C4-F3E8-7048-9918-978023AC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A26C-942E-4EAB-BE94-093B57D20BD1}" type="slidenum">
              <a:rPr kumimoji="1" lang="ja-JP" altLang="en-US" smtClean="0"/>
              <a:t>22</a:t>
            </a:fld>
            <a:endParaRPr kumimoji="1" lang="ja-JP" altLang="en-US"/>
          </a:p>
        </p:txBody>
      </p:sp>
      <p:graphicFrame>
        <p:nvGraphicFramePr>
          <p:cNvPr id="5" name="表 6">
            <a:extLst>
              <a:ext uri="{FF2B5EF4-FFF2-40B4-BE49-F238E27FC236}">
                <a16:creationId xmlns:a16="http://schemas.microsoft.com/office/drawing/2014/main" id="{7135D566-8E88-4541-B67F-99DCAA920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541724"/>
              </p:ext>
            </p:extLst>
          </p:nvPr>
        </p:nvGraphicFramePr>
        <p:xfrm>
          <a:off x="1393867" y="3429000"/>
          <a:ext cx="6345154" cy="178042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810145">
                  <a:extLst>
                    <a:ext uri="{9D8B030D-6E8A-4147-A177-3AD203B41FA5}">
                      <a16:colId xmlns:a16="http://schemas.microsoft.com/office/drawing/2014/main" val="1838352190"/>
                    </a:ext>
                  </a:extLst>
                </a:gridCol>
                <a:gridCol w="2535009">
                  <a:extLst>
                    <a:ext uri="{9D8B030D-6E8A-4147-A177-3AD203B41FA5}">
                      <a16:colId xmlns:a16="http://schemas.microsoft.com/office/drawing/2014/main" val="482617051"/>
                    </a:ext>
                  </a:extLst>
                </a:gridCol>
              </a:tblGrid>
              <a:tr h="4088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bg1"/>
                          </a:solidFill>
                        </a:rPr>
                        <a:t>進化パターン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bg1"/>
                          </a:solidFill>
                        </a:rPr>
                        <a:t>件数</a:t>
                      </a:r>
                      <a:r>
                        <a:rPr kumimoji="1" lang="en-US" altLang="ja-JP" dirty="0">
                          <a:solidFill>
                            <a:schemeClr val="bg1"/>
                          </a:solidFill>
                        </a:rPr>
                        <a:t>(46</a:t>
                      </a:r>
                      <a:r>
                        <a:rPr kumimoji="1" lang="ja-JP" altLang="en-US" dirty="0">
                          <a:solidFill>
                            <a:schemeClr val="bg1"/>
                          </a:solidFill>
                        </a:rPr>
                        <a:t>件</a:t>
                      </a:r>
                      <a:r>
                        <a:rPr kumimoji="1" lang="en-US" altLang="ja-JP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432425"/>
                  </a:ext>
                </a:extLst>
              </a:tr>
              <a:tr h="408822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/>
                        <a:t>パターン</a:t>
                      </a:r>
                      <a:r>
                        <a:rPr kumimoji="1" lang="en-US" altLang="ja-JP" sz="2000" dirty="0"/>
                        <a:t>1(</a:t>
                      </a:r>
                      <a:r>
                        <a:rPr kumimoji="1" lang="ja-JP" altLang="en-US" sz="2000"/>
                        <a:t>振舞いが変化する</a:t>
                      </a:r>
                      <a:r>
                        <a:rPr kumimoji="1" lang="en-US" altLang="ja-JP" sz="2000" dirty="0"/>
                        <a:t>)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265373"/>
                  </a:ext>
                </a:extLst>
              </a:tr>
              <a:tr h="408822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/>
                        <a:t>パターン</a:t>
                      </a:r>
                      <a:r>
                        <a:rPr kumimoji="1" lang="en-US" altLang="ja-JP" sz="2000" dirty="0"/>
                        <a:t>2(</a:t>
                      </a:r>
                      <a:r>
                        <a:rPr kumimoji="1" lang="ja-JP" altLang="en-US" sz="2000"/>
                        <a:t>振舞いが変化しない</a:t>
                      </a:r>
                      <a:r>
                        <a:rPr kumimoji="1" lang="en-US" altLang="ja-JP" sz="2000" dirty="0"/>
                        <a:t>)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25</a:t>
                      </a:r>
                      <a:endParaRPr kumimoji="1" lang="ja-JP" alt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93400"/>
                  </a:ext>
                </a:extLst>
              </a:tr>
              <a:tr h="408822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/>
                        <a:t>パターン</a:t>
                      </a:r>
                      <a:r>
                        <a:rPr kumimoji="1" lang="en-US" altLang="ja-JP" sz="2000" dirty="0"/>
                        <a:t>3(</a:t>
                      </a:r>
                      <a:r>
                        <a:rPr kumimoji="1" lang="ja-JP" altLang="en-US" sz="2000"/>
                        <a:t>直接影響しない</a:t>
                      </a:r>
                      <a:r>
                        <a:rPr kumimoji="1" lang="en-US" altLang="ja-JP" sz="2000" dirty="0"/>
                        <a:t>)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4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135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208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結果</a:t>
            </a:r>
            <a:r>
              <a:rPr kumimoji="1" lang="en-US" altLang="ja-JP" dirty="0"/>
              <a:t> RQ2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400"/>
              <a:t>パターン</a:t>
            </a:r>
            <a:r>
              <a:rPr lang="en-US" altLang="ja-JP" sz="2400" dirty="0"/>
              <a:t>1: </a:t>
            </a:r>
            <a:r>
              <a:rPr lang="ja-JP" altLang="en-US" sz="2400"/>
              <a:t>バグ修正，例外処理の追加，境界値の変更など</a:t>
            </a:r>
            <a:endParaRPr lang="en-US" altLang="ja-JP" sz="2400" dirty="0"/>
          </a:p>
          <a:p>
            <a:r>
              <a:rPr lang="ja-JP" altLang="en-US" sz="2400"/>
              <a:t>パターン</a:t>
            </a:r>
            <a:r>
              <a:rPr lang="en-US" altLang="ja-JP" sz="2400" dirty="0"/>
              <a:t>2: </a:t>
            </a:r>
            <a:r>
              <a:rPr lang="ja-JP" altLang="en-US" sz="2400"/>
              <a:t>リファクタリング，機能向上など</a:t>
            </a:r>
            <a:endParaRPr lang="en-US" altLang="ja-JP" sz="2400" dirty="0"/>
          </a:p>
          <a:p>
            <a:r>
              <a:rPr lang="ja-JP" altLang="en-US" sz="2400"/>
              <a:t>パターン</a:t>
            </a:r>
            <a:r>
              <a:rPr lang="en-US" altLang="ja-JP" sz="2400" dirty="0"/>
              <a:t>3: </a:t>
            </a:r>
            <a:r>
              <a:rPr lang="en" altLang="ja-JP" sz="2400" dirty="0"/>
              <a:t>import</a:t>
            </a:r>
            <a:r>
              <a:rPr lang="ja-JP" altLang="en-US" sz="2400"/>
              <a:t>文やクラス宣言を追加する説明補足など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0C19C4-F3E8-7048-9918-978023AC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A26C-942E-4EAB-BE94-093B57D20BD1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234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パターン</a:t>
            </a:r>
            <a:r>
              <a:rPr lang="en-US" altLang="ja-JP" dirty="0"/>
              <a:t>1: </a:t>
            </a:r>
            <a:r>
              <a:rPr lang="ja-JP" altLang="en-US"/>
              <a:t>境界値の変更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600202"/>
            <a:ext cx="7295950" cy="4525963"/>
          </a:xfrm>
        </p:spPr>
        <p:txBody>
          <a:bodyPr/>
          <a:lstStyle/>
          <a:p>
            <a:r>
              <a:rPr lang="en-US" altLang="ja-JP" sz="2400" dirty="0"/>
              <a:t>1</a:t>
            </a:r>
            <a:r>
              <a:rPr lang="ja-JP" altLang="en-US" sz="2400"/>
              <a:t>行削除</a:t>
            </a:r>
            <a:r>
              <a:rPr lang="en-US" altLang="ja-JP" sz="2400" dirty="0"/>
              <a:t>1</a:t>
            </a:r>
            <a:r>
              <a:rPr lang="ja-JP" altLang="en-US" sz="2400"/>
              <a:t>行追加</a:t>
            </a:r>
            <a:endParaRPr lang="en-US" altLang="ja-JP" sz="2400" dirty="0"/>
          </a:p>
          <a:p>
            <a:r>
              <a:rPr lang="ja-JP" altLang="en-US" sz="2400"/>
              <a:t>境界値</a:t>
            </a:r>
            <a:r>
              <a:rPr lang="ja-JP" altLang="en-US" sz="2400" dirty="0"/>
              <a:t>の変更が行われている</a:t>
            </a:r>
            <a:endParaRPr lang="en-US" altLang="ja-JP" sz="2400" dirty="0"/>
          </a:p>
          <a:p>
            <a:r>
              <a:rPr kumimoji="1" lang="en-US" altLang="ja-JP" sz="2400" dirty="0"/>
              <a:t>GitHub</a:t>
            </a:r>
            <a:r>
              <a:rPr kumimoji="1" lang="ja-JP" altLang="en-US" sz="2400" dirty="0"/>
              <a:t>プロジェクトの振舞いは変化する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→</a:t>
            </a:r>
            <a:r>
              <a:rPr lang="ja-JP" altLang="en-US" sz="2400" b="1" dirty="0"/>
              <a:t>パターン</a:t>
            </a:r>
            <a:r>
              <a:rPr lang="en-US" altLang="ja-JP" sz="2400" b="1" dirty="0"/>
              <a:t>1</a:t>
            </a:r>
            <a:endParaRPr kumimoji="1"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0C19C4-F3E8-7048-9918-978023AC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A26C-942E-4EAB-BE94-093B57D20BD1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6917142-165B-5C4E-9BC3-EC075B4AAD47}"/>
              </a:ext>
            </a:extLst>
          </p:cNvPr>
          <p:cNvSpPr txBox="1"/>
          <p:nvPr/>
        </p:nvSpPr>
        <p:spPr>
          <a:xfrm>
            <a:off x="457199" y="3694730"/>
            <a:ext cx="8218488" cy="243143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" altLang="ja-JP" sz="2400" dirty="0">
                <a:latin typeface="+mn-ea"/>
              </a:rPr>
              <a:t>   private static int iterations(int cost){</a:t>
            </a:r>
          </a:p>
          <a:p>
            <a:r>
              <a:rPr lang="en" altLang="ja-JP" sz="2800" dirty="0">
                <a:solidFill>
                  <a:srgbClr val="FF0000"/>
                </a:solidFill>
                <a:latin typeface="+mn-ea"/>
              </a:rPr>
              <a:t>-</a:t>
            </a:r>
            <a:r>
              <a:rPr lang="en" altLang="ja-JP" sz="2400" dirty="0">
                <a:solidFill>
                  <a:srgbClr val="FF0000"/>
                </a:solidFill>
                <a:latin typeface="+mn-ea"/>
              </a:rPr>
              <a:t>  </a:t>
            </a:r>
            <a:r>
              <a:rPr lang="en" altLang="ja-JP" sz="2400" dirty="0">
                <a:latin typeface="+mn-ea"/>
              </a:rPr>
              <a:t>if ((cost &lt; 0) || (cost &gt; </a:t>
            </a:r>
            <a:r>
              <a:rPr lang="en" altLang="ja-JP" sz="2400" dirty="0">
                <a:solidFill>
                  <a:srgbClr val="FF0000"/>
                </a:solidFill>
                <a:latin typeface="+mn-ea"/>
              </a:rPr>
              <a:t>31</a:t>
            </a:r>
            <a:r>
              <a:rPr lang="en" altLang="ja-JP" sz="2400" dirty="0">
                <a:latin typeface="+mn-ea"/>
              </a:rPr>
              <a:t>))</a:t>
            </a:r>
          </a:p>
          <a:p>
            <a:r>
              <a:rPr lang="en" altLang="ja-JP" sz="2800" dirty="0">
                <a:solidFill>
                  <a:srgbClr val="00B050"/>
                </a:solidFill>
                <a:latin typeface="+mn-ea"/>
              </a:rPr>
              <a:t>+</a:t>
            </a:r>
            <a:r>
              <a:rPr lang="en" altLang="ja-JP" sz="2400" dirty="0">
                <a:solidFill>
                  <a:srgbClr val="00B050"/>
                </a:solidFill>
                <a:latin typeface="+mn-ea"/>
              </a:rPr>
              <a:t>  </a:t>
            </a:r>
            <a:r>
              <a:rPr lang="en" altLang="ja-JP" sz="2400" dirty="0">
                <a:latin typeface="+mn-ea"/>
              </a:rPr>
              <a:t>if ((cost &lt; 0) || (cost &gt; </a:t>
            </a:r>
            <a:r>
              <a:rPr lang="en" altLang="ja-JP" sz="2400" dirty="0">
                <a:solidFill>
                  <a:srgbClr val="00B050"/>
                </a:solidFill>
                <a:latin typeface="+mn-ea"/>
              </a:rPr>
              <a:t>30</a:t>
            </a:r>
            <a:r>
              <a:rPr lang="en" altLang="ja-JP" sz="2400" dirty="0">
                <a:latin typeface="+mn-ea"/>
              </a:rPr>
              <a:t>))</a:t>
            </a:r>
          </a:p>
          <a:p>
            <a:r>
              <a:rPr lang="en" altLang="ja-JP" sz="2400" dirty="0">
                <a:latin typeface="+mn-ea"/>
              </a:rPr>
              <a:t>      throw new </a:t>
            </a:r>
            <a:r>
              <a:rPr lang="en" altLang="ja-JP" sz="2400" dirty="0" err="1">
                <a:latin typeface="+mn-ea"/>
              </a:rPr>
              <a:t>IllegalArgumentException</a:t>
            </a:r>
            <a:r>
              <a:rPr lang="en" altLang="ja-JP" sz="2400" dirty="0">
                <a:latin typeface="+mn-ea"/>
              </a:rPr>
              <a:t>("cost: " + cost);</a:t>
            </a:r>
          </a:p>
          <a:p>
            <a:r>
              <a:rPr lang="en" altLang="ja-JP" sz="2400" dirty="0">
                <a:latin typeface="+mn-ea"/>
              </a:rPr>
              <a:t>    return 1 &lt;&lt; cost;</a:t>
            </a:r>
          </a:p>
          <a:p>
            <a:r>
              <a:rPr lang="en" altLang="ja-JP" sz="2400" dirty="0">
                <a:latin typeface="+mn-ea"/>
              </a:rPr>
              <a:t>   }</a:t>
            </a:r>
          </a:p>
        </p:txBody>
      </p:sp>
    </p:spTree>
    <p:extLst>
      <p:ext uri="{BB962C8B-B14F-4D97-AF65-F5344CB8AC3E}">
        <p14:creationId xmlns:p14="http://schemas.microsoft.com/office/powerpoint/2010/main" val="1789483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パターン</a:t>
            </a:r>
            <a:r>
              <a:rPr lang="en-US" altLang="ja-JP" dirty="0"/>
              <a:t>2: </a:t>
            </a:r>
            <a:r>
              <a:rPr lang="ja-JP" altLang="en-US" dirty="0"/>
              <a:t>リファクタリング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3"/>
            <a:ext cx="8218488" cy="1705706"/>
          </a:xfrm>
        </p:spPr>
        <p:txBody>
          <a:bodyPr/>
          <a:lstStyle/>
          <a:p>
            <a:r>
              <a:rPr lang="en-US" altLang="ja-JP" sz="2400" dirty="0"/>
              <a:t>7</a:t>
            </a:r>
            <a:r>
              <a:rPr lang="ja-JP" altLang="en-US" sz="2400" dirty="0"/>
              <a:t>行削除</a:t>
            </a:r>
            <a:r>
              <a:rPr lang="en-US" altLang="ja-JP" sz="2400" dirty="0"/>
              <a:t>1</a:t>
            </a:r>
            <a:r>
              <a:rPr lang="ja-JP" altLang="en-US" sz="2400"/>
              <a:t>行追加</a:t>
            </a:r>
            <a:endParaRPr lang="en-US" altLang="ja-JP" sz="2400" dirty="0"/>
          </a:p>
          <a:p>
            <a:r>
              <a:rPr lang="ja-JP" altLang="en-US" sz="2400"/>
              <a:t>コードが簡潔になっている</a:t>
            </a:r>
            <a:endParaRPr lang="en-US" altLang="ja-JP" sz="2400" dirty="0"/>
          </a:p>
          <a:p>
            <a:r>
              <a:rPr lang="ja-JP" altLang="en-US" sz="2400" dirty="0"/>
              <a:t>機能・</a:t>
            </a:r>
            <a:r>
              <a:rPr kumimoji="1" lang="ja-JP" altLang="en-US" sz="2400" dirty="0"/>
              <a:t>振舞いの変化なし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→</a:t>
            </a:r>
            <a:r>
              <a:rPr lang="ja-JP" altLang="en-US" sz="2400" b="1" dirty="0"/>
              <a:t>パターン</a:t>
            </a:r>
            <a:r>
              <a:rPr lang="en-US" altLang="ja-JP" sz="2400" b="1" dirty="0"/>
              <a:t>2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0C19C4-F3E8-7048-9918-978023AC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A26C-942E-4EAB-BE94-093B57D20BD1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7B6DC01-0D93-6340-8C43-DA07F995FF70}"/>
              </a:ext>
            </a:extLst>
          </p:cNvPr>
          <p:cNvSpPr/>
          <p:nvPr/>
        </p:nvSpPr>
        <p:spPr>
          <a:xfrm>
            <a:off x="457200" y="3425483"/>
            <a:ext cx="8218488" cy="2862322"/>
          </a:xfrm>
          <a:prstGeom prst="rect">
            <a:avLst/>
          </a:prstGeom>
          <a:ln>
            <a:solidFill>
              <a:srgbClr val="444E66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dirty="0"/>
              <a:t>   </a:t>
            </a:r>
            <a:r>
              <a:rPr lang="ja-JP" altLang="en-US" sz="2000"/>
              <a:t>for </a:t>
            </a:r>
            <a:r>
              <a:rPr lang="ja-JP" altLang="en-US" sz="2000" dirty="0"/>
              <a:t>(int i=0; i&lt;children.length; i++)</a:t>
            </a:r>
            <a:endParaRPr lang="en-US" altLang="ja-JP" sz="2000" dirty="0"/>
          </a:p>
          <a:p>
            <a:r>
              <a:rPr lang="en-US" altLang="ja-JP" sz="2000" dirty="0">
                <a:solidFill>
                  <a:srgbClr val="FF0000"/>
                </a:solidFill>
              </a:rPr>
              <a:t>-  </a:t>
            </a:r>
            <a:r>
              <a:rPr lang="ja-JP" altLang="en-US" sz="2000"/>
              <a:t>{ </a:t>
            </a:r>
            <a:endParaRPr lang="ja-JP" altLang="en-US" sz="2000" dirty="0"/>
          </a:p>
          <a:p>
            <a:r>
              <a:rPr lang="en-US" altLang="ja-JP" sz="2000" dirty="0">
                <a:solidFill>
                  <a:srgbClr val="FF0000"/>
                </a:solidFill>
              </a:rPr>
              <a:t>-    </a:t>
            </a:r>
            <a:r>
              <a:rPr lang="ja-JP" altLang="en-US" sz="2000"/>
              <a:t>boolean </a:t>
            </a:r>
            <a:r>
              <a:rPr lang="ja-JP" altLang="en-US" sz="2000" dirty="0"/>
              <a:t>success = deleteDir(new File(dir,children[i])); 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-    </a:t>
            </a:r>
            <a:r>
              <a:rPr lang="ja-JP" altLang="en-US" sz="2000"/>
              <a:t>if </a:t>
            </a:r>
            <a:r>
              <a:rPr lang="ja-JP" altLang="en-US" sz="2000" dirty="0"/>
              <a:t>(!success) 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-    </a:t>
            </a:r>
            <a:r>
              <a:rPr lang="ja-JP" altLang="en-US" sz="2000"/>
              <a:t>{  </a:t>
            </a:r>
            <a:endParaRPr lang="ja-JP" altLang="en-US" sz="2000" dirty="0"/>
          </a:p>
          <a:p>
            <a:r>
              <a:rPr lang="en-US" altLang="ja-JP" sz="2000" dirty="0">
                <a:solidFill>
                  <a:srgbClr val="FF0000"/>
                </a:solidFill>
              </a:rPr>
              <a:t>-      </a:t>
            </a:r>
            <a:r>
              <a:rPr lang="ja-JP" altLang="en-US" sz="2000"/>
              <a:t>return </a:t>
            </a:r>
            <a:r>
              <a:rPr lang="ja-JP" altLang="en-US" sz="2000" dirty="0"/>
              <a:t>false; 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-    </a:t>
            </a:r>
            <a:r>
              <a:rPr lang="ja-JP" altLang="en-US" sz="2000"/>
              <a:t>} </a:t>
            </a:r>
            <a:endParaRPr lang="ja-JP" altLang="en-US" sz="2000" dirty="0"/>
          </a:p>
          <a:p>
            <a:r>
              <a:rPr lang="en-US" altLang="ja-JP" sz="2000" dirty="0">
                <a:solidFill>
                  <a:srgbClr val="FF0000"/>
                </a:solidFill>
              </a:rPr>
              <a:t>-</a:t>
            </a:r>
            <a:r>
              <a:rPr lang="en-US" altLang="ja-JP" sz="2000" dirty="0"/>
              <a:t>  </a:t>
            </a:r>
            <a:r>
              <a:rPr lang="ja-JP" altLang="en-US" sz="2000"/>
              <a:t>}</a:t>
            </a:r>
            <a:endParaRPr lang="en-US" altLang="ja-JP" sz="2000" dirty="0"/>
          </a:p>
          <a:p>
            <a:r>
              <a:rPr lang="en-US" altLang="ja-JP" sz="2000" dirty="0">
                <a:solidFill>
                  <a:srgbClr val="00B050"/>
                </a:solidFill>
              </a:rPr>
              <a:t>+ </a:t>
            </a:r>
            <a:r>
              <a:rPr lang="en-US" altLang="ja-JP" sz="2000" dirty="0"/>
              <a:t>return </a:t>
            </a:r>
            <a:r>
              <a:rPr lang="en-US" altLang="ja-JP" sz="2000" dirty="0" err="1"/>
              <a:t>deleteDir</a:t>
            </a:r>
            <a:r>
              <a:rPr lang="en-US" altLang="ja-JP" sz="2000" dirty="0"/>
              <a:t>(new File(</a:t>
            </a:r>
            <a:r>
              <a:rPr lang="en-US" altLang="ja-JP" sz="2000" dirty="0" err="1"/>
              <a:t>dir,children</a:t>
            </a:r>
            <a:r>
              <a:rPr lang="en-US" altLang="ja-JP" sz="2000" dirty="0"/>
              <a:t>[</a:t>
            </a:r>
            <a:r>
              <a:rPr lang="en-US" altLang="ja-JP" sz="2000" dirty="0" err="1"/>
              <a:t>i</a:t>
            </a:r>
            <a:r>
              <a:rPr lang="en-US" altLang="ja-JP" sz="2000" dirty="0"/>
              <a:t>]));</a:t>
            </a:r>
          </a:p>
        </p:txBody>
      </p:sp>
    </p:spTree>
    <p:extLst>
      <p:ext uri="{BB962C8B-B14F-4D97-AF65-F5344CB8AC3E}">
        <p14:creationId xmlns:p14="http://schemas.microsoft.com/office/powerpoint/2010/main" val="2344708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パターン</a:t>
            </a:r>
            <a:r>
              <a:rPr lang="en-US" altLang="ja-JP" dirty="0"/>
              <a:t>3: </a:t>
            </a:r>
            <a:r>
              <a:rPr lang="ja-JP" altLang="en-US"/>
              <a:t>説明補足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600203"/>
            <a:ext cx="7493267" cy="1828798"/>
          </a:xfrm>
        </p:spPr>
        <p:txBody>
          <a:bodyPr/>
          <a:lstStyle/>
          <a:p>
            <a:r>
              <a:rPr lang="en-US" altLang="ja-JP" sz="2400" dirty="0"/>
              <a:t>1</a:t>
            </a:r>
            <a:r>
              <a:rPr lang="ja-JP" altLang="en-US" sz="2400"/>
              <a:t>行追加</a:t>
            </a:r>
            <a:endParaRPr lang="en-US" altLang="ja-JP" sz="2400" dirty="0"/>
          </a:p>
          <a:p>
            <a:r>
              <a:rPr lang="ja-JP" altLang="en-US" sz="2400"/>
              <a:t>開発者</a:t>
            </a:r>
            <a:r>
              <a:rPr lang="ja-JP" altLang="en-US" sz="2400" dirty="0"/>
              <a:t>が分かりやすいよう</a:t>
            </a:r>
            <a:r>
              <a:rPr lang="en-US" altLang="ja-JP" sz="2400" dirty="0"/>
              <a:t>import</a:t>
            </a:r>
            <a:r>
              <a:rPr lang="ja-JP" altLang="en-US" sz="2400" dirty="0"/>
              <a:t>文の追加</a:t>
            </a:r>
            <a:endParaRPr lang="en-US" altLang="ja-JP" sz="2400" dirty="0"/>
          </a:p>
          <a:p>
            <a:r>
              <a:rPr lang="en-US" altLang="ja-JP" sz="2400" dirty="0"/>
              <a:t>JSON API</a:t>
            </a:r>
            <a:r>
              <a:rPr lang="ja-JP" altLang="en-US" sz="2400" dirty="0"/>
              <a:t>実装を使用するように説明補足されている</a:t>
            </a:r>
            <a:endParaRPr lang="en-US" altLang="ja-JP" sz="2400" dirty="0"/>
          </a:p>
          <a:p>
            <a:r>
              <a:rPr lang="en-US" altLang="ja-JP" sz="2400" dirty="0"/>
              <a:t>GitHub</a:t>
            </a:r>
            <a:r>
              <a:rPr lang="ja-JP" altLang="en-US" sz="2400" dirty="0"/>
              <a:t>プロジェクト</a:t>
            </a:r>
            <a:r>
              <a:rPr lang="ja-JP" altLang="en-US" sz="2400"/>
              <a:t>には直接影響</a:t>
            </a:r>
            <a:r>
              <a:rPr lang="ja-JP" altLang="en-US" sz="2400" dirty="0"/>
              <a:t>しない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→</a:t>
            </a:r>
            <a:r>
              <a:rPr lang="ja-JP" altLang="en-US" sz="2400" b="1"/>
              <a:t>パターン</a:t>
            </a:r>
            <a:r>
              <a:rPr lang="en-US" altLang="ja-JP" sz="2400" b="1" dirty="0"/>
              <a:t>3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0C19C4-F3E8-7048-9918-978023AC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A26C-942E-4EAB-BE94-093B57D20BD1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D40481B-C432-F44A-AE7D-BFD676303693}"/>
              </a:ext>
            </a:extLst>
          </p:cNvPr>
          <p:cNvSpPr/>
          <p:nvPr/>
        </p:nvSpPr>
        <p:spPr>
          <a:xfrm>
            <a:off x="457199" y="3869447"/>
            <a:ext cx="8218488" cy="2308324"/>
          </a:xfrm>
          <a:prstGeom prst="rect">
            <a:avLst/>
          </a:prstGeom>
          <a:ln>
            <a:solidFill>
              <a:srgbClr val="444E66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+ </a:t>
            </a:r>
            <a:r>
              <a:rPr lang="en" altLang="ja-JP" sz="2400" dirty="0"/>
              <a:t>import </a:t>
            </a:r>
            <a:r>
              <a:rPr lang="en" altLang="ja-JP" sz="2400" dirty="0" err="1"/>
              <a:t>org.json</a:t>
            </a:r>
            <a:r>
              <a:rPr lang="en" altLang="ja-JP" sz="2400" dirty="0"/>
              <a:t>.*;</a:t>
            </a:r>
          </a:p>
          <a:p>
            <a:r>
              <a:rPr lang="en" altLang="ja-JP" sz="2400" dirty="0"/>
              <a:t>   </a:t>
            </a:r>
            <a:r>
              <a:rPr lang="en-US" altLang="ja-JP" sz="2400" dirty="0"/>
              <a:t>public </a:t>
            </a:r>
            <a:r>
              <a:rPr lang="en-US" altLang="ja-JP" sz="2400" dirty="0" err="1"/>
              <a:t>boolean</a:t>
            </a:r>
            <a:r>
              <a:rPr lang="en-US" altLang="ja-JP" sz="2400" dirty="0"/>
              <a:t> </a:t>
            </a:r>
            <a:r>
              <a:rPr lang="en-US" altLang="ja-JP" sz="2400" dirty="0" err="1"/>
              <a:t>isJSONValid</a:t>
            </a:r>
            <a:r>
              <a:rPr lang="en-US" altLang="ja-JP" sz="2400" dirty="0"/>
              <a:t>(String test) {</a:t>
            </a:r>
          </a:p>
          <a:p>
            <a:r>
              <a:rPr lang="en-US" altLang="ja-JP" sz="2400" dirty="0"/>
              <a:t>     try {</a:t>
            </a:r>
          </a:p>
          <a:p>
            <a:r>
              <a:rPr lang="en-US" altLang="ja-JP" sz="2400" dirty="0"/>
              <a:t>       …</a:t>
            </a:r>
          </a:p>
          <a:p>
            <a:r>
              <a:rPr lang="en-US" altLang="ja-JP" sz="2400" dirty="0"/>
              <a:t>     }</a:t>
            </a:r>
          </a:p>
          <a:p>
            <a:r>
              <a:rPr lang="en-US" altLang="ja-JP" sz="2400" dirty="0"/>
              <a:t>   }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80EBD5E-E7C9-E343-ACB4-853A1B159EC1}"/>
              </a:ext>
            </a:extLst>
          </p:cNvPr>
          <p:cNvSpPr txBox="1"/>
          <p:nvPr/>
        </p:nvSpPr>
        <p:spPr>
          <a:xfrm>
            <a:off x="7341326" y="3997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070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考察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2"/>
            <a:ext cx="8446168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/>
              <a:t>3</a:t>
            </a:r>
            <a:r>
              <a:rPr lang="ja-JP" altLang="en-US" sz="2400"/>
              <a:t>つの進化パターンについて進化に追従する必要性を考察する</a:t>
            </a:r>
            <a:endParaRPr lang="en-US" altLang="ja-JP" sz="2400" dirty="0"/>
          </a:p>
          <a:p>
            <a:r>
              <a:rPr lang="ja-JP" altLang="en-US" sz="2400"/>
              <a:t>パターン</a:t>
            </a:r>
            <a:r>
              <a:rPr lang="en-US" altLang="ja-JP" sz="2400" dirty="0"/>
              <a:t>1</a:t>
            </a:r>
          </a:p>
          <a:p>
            <a:pPr lvl="1"/>
            <a:r>
              <a:rPr lang="en-US" altLang="ja-JP" sz="2000" dirty="0"/>
              <a:t>SO</a:t>
            </a:r>
            <a:r>
              <a:rPr lang="ja-JP" altLang="en-US" sz="2000" dirty="0"/>
              <a:t>の</a:t>
            </a:r>
            <a:r>
              <a:rPr lang="ja-JP" altLang="en-US" sz="2000"/>
              <a:t>コード片の処理を正常化</a:t>
            </a:r>
            <a:r>
              <a:rPr lang="ja-JP" altLang="en-US" sz="2000" dirty="0"/>
              <a:t>をするため</a:t>
            </a:r>
            <a:r>
              <a:rPr lang="ja-JP" altLang="en-US" sz="2000"/>
              <a:t>の変更が含まれるため</a:t>
            </a:r>
            <a:br>
              <a:rPr lang="en-US" altLang="ja-JP" sz="2000" dirty="0"/>
            </a:br>
            <a:r>
              <a:rPr lang="ja-JP" altLang="en-US" sz="2000"/>
              <a:t>変更</a:t>
            </a:r>
            <a:r>
              <a:rPr lang="ja-JP" altLang="en-US" sz="2000" dirty="0"/>
              <a:t>内容を把握し，必要に応じて追従すべきである</a:t>
            </a:r>
            <a:endParaRPr lang="en-US" altLang="ja-JP" sz="2000" dirty="0"/>
          </a:p>
          <a:p>
            <a:r>
              <a:rPr kumimoji="1" lang="ja-JP" altLang="en-US" sz="2400" dirty="0"/>
              <a:t>パターン</a:t>
            </a:r>
            <a:r>
              <a:rPr kumimoji="1" lang="en-US" altLang="ja-JP" sz="2400" dirty="0"/>
              <a:t>2</a:t>
            </a:r>
          </a:p>
          <a:p>
            <a:pPr lvl="1"/>
            <a:r>
              <a:rPr kumimoji="1" lang="en-US" altLang="ja-JP" sz="2000" dirty="0"/>
              <a:t>SO</a:t>
            </a:r>
            <a:r>
              <a:rPr kumimoji="1" lang="ja-JP" altLang="en-US" sz="2000" dirty="0"/>
              <a:t>のコード片に追従しても振舞いが変化しないため，パターン</a:t>
            </a:r>
            <a:r>
              <a:rPr kumimoji="1" lang="en-US" altLang="ja-JP" sz="2000" dirty="0"/>
              <a:t>1</a:t>
            </a:r>
            <a:r>
              <a:rPr lang="ja-JP" altLang="en-US" sz="2000"/>
              <a:t>に</a:t>
            </a:r>
            <a:br>
              <a:rPr lang="en-US" altLang="ja-JP" sz="2000" dirty="0"/>
            </a:br>
            <a:r>
              <a:rPr lang="ja-JP" altLang="en-US" sz="2000"/>
              <a:t>比べて</a:t>
            </a:r>
            <a:r>
              <a:rPr lang="ja-JP" altLang="en-US" sz="2000" dirty="0"/>
              <a:t>即座に追従する必要性はない</a:t>
            </a:r>
            <a:endParaRPr lang="en-US" altLang="ja-JP" sz="2000" dirty="0"/>
          </a:p>
          <a:p>
            <a:pPr lvl="1"/>
            <a:r>
              <a:rPr lang="ja-JP" altLang="en-US" sz="2000"/>
              <a:t>ソフトウェア</a:t>
            </a:r>
            <a:r>
              <a:rPr lang="ja-JP" altLang="en-US" sz="2000" dirty="0"/>
              <a:t>品質向上のための修正があるため追従する価値はある</a:t>
            </a:r>
            <a:endParaRPr lang="en-US" altLang="ja-JP" sz="2000" dirty="0"/>
          </a:p>
          <a:p>
            <a:r>
              <a:rPr kumimoji="1" lang="ja-JP" altLang="en-US" sz="2400" dirty="0"/>
              <a:t>パターン</a:t>
            </a:r>
            <a:r>
              <a:rPr lang="en-US" altLang="ja-JP" sz="2400" dirty="0"/>
              <a:t>3</a:t>
            </a:r>
          </a:p>
          <a:p>
            <a:pPr lvl="1"/>
            <a:r>
              <a:rPr lang="ja-JP" altLang="en-US" sz="2000" dirty="0"/>
              <a:t>説明補足であり，</a:t>
            </a:r>
            <a:r>
              <a:rPr lang="en-US" altLang="ja-JP" sz="2000" dirty="0"/>
              <a:t>GitHub</a:t>
            </a:r>
            <a:r>
              <a:rPr lang="ja-JP" altLang="en-US" sz="2000" dirty="0"/>
              <a:t>プロジェクトに影響を与えないため変更履歴を追う必要がない</a:t>
            </a:r>
            <a:endParaRPr kumimoji="1" lang="ja-JP" altLang="en-US" sz="1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0C19C4-F3E8-7048-9918-978023AC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A26C-942E-4EAB-BE94-093B57D20BD1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191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8474" y="1655500"/>
            <a:ext cx="9045526" cy="4007388"/>
          </a:xfrm>
        </p:spPr>
        <p:txBody>
          <a:bodyPr/>
          <a:lstStyle/>
          <a:p>
            <a:r>
              <a:rPr kumimoji="1" lang="en-US" altLang="ja-JP" sz="2400" dirty="0"/>
              <a:t>GitHub</a:t>
            </a:r>
            <a:r>
              <a:rPr kumimoji="1" lang="ja-JP" altLang="en-US" sz="2400" dirty="0"/>
              <a:t>プロジェクトが</a:t>
            </a:r>
            <a:r>
              <a:rPr kumimoji="1" lang="en-US" altLang="ja-JP" sz="2400" dirty="0"/>
              <a:t>SO</a:t>
            </a:r>
            <a:r>
              <a:rPr kumimoji="1" lang="ja-JP" altLang="en-US" sz="2400" dirty="0"/>
              <a:t>のコード片の</a:t>
            </a:r>
            <a:r>
              <a:rPr kumimoji="1" lang="ja-JP" altLang="en-US" sz="2400" b="1" dirty="0"/>
              <a:t>進化に追従する必要性</a:t>
            </a:r>
            <a:r>
              <a:rPr kumimoji="1" lang="ja-JP" altLang="en-US" sz="2400" dirty="0"/>
              <a:t>に</a:t>
            </a:r>
            <a:br>
              <a:rPr kumimoji="1" lang="en-US" altLang="ja-JP" sz="2400" dirty="0"/>
            </a:br>
            <a:r>
              <a:rPr kumimoji="1" lang="ja-JP" altLang="en-US" sz="2400" dirty="0"/>
              <a:t>ついて調査</a:t>
            </a:r>
            <a:endParaRPr kumimoji="1" lang="en-US" altLang="ja-JP" sz="2400" dirty="0"/>
          </a:p>
          <a:p>
            <a:r>
              <a:rPr kumimoji="1" lang="ja-JP" altLang="en-US" sz="2400"/>
              <a:t>調査可能な</a:t>
            </a:r>
            <a:r>
              <a:rPr kumimoji="1" lang="en-US" altLang="ja-JP" sz="2400" dirty="0"/>
              <a:t>232</a:t>
            </a:r>
            <a:r>
              <a:rPr kumimoji="1" lang="ja-JP" altLang="en-US" sz="2400"/>
              <a:t>件の</a:t>
            </a:r>
            <a:r>
              <a:rPr lang="ja-JP" altLang="en-US" sz="2400"/>
              <a:t>内，</a:t>
            </a:r>
            <a:r>
              <a:rPr lang="ja-JP" altLang="en-US" sz="2400" b="1"/>
              <a:t>最新バージョン</a:t>
            </a:r>
            <a:r>
              <a:rPr lang="en-US" altLang="ja-JP" sz="2400" b="1" dirty="0"/>
              <a:t>: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80% </a:t>
            </a:r>
            <a:r>
              <a:rPr lang="ja-JP" altLang="en-US" sz="2400" b="1"/>
              <a:t>旧バージョン</a:t>
            </a:r>
            <a:r>
              <a:rPr lang="en-US" altLang="ja-JP" sz="2400" b="1" dirty="0"/>
              <a:t>: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20</a:t>
            </a:r>
            <a:r>
              <a:rPr lang="ja-JP" altLang="en-US" sz="2400" b="1" dirty="0"/>
              <a:t>％</a:t>
            </a:r>
            <a:endParaRPr lang="en-US" altLang="ja-JP" sz="2400" b="1" dirty="0"/>
          </a:p>
          <a:p>
            <a:r>
              <a:rPr lang="ja-JP" altLang="en-US" sz="2400"/>
              <a:t>再利用されている旧バージョンの</a:t>
            </a:r>
            <a:r>
              <a:rPr lang="en-US" altLang="ja-JP" sz="2400" dirty="0"/>
              <a:t>SO</a:t>
            </a:r>
            <a:r>
              <a:rPr lang="ja-JP" altLang="en-US" sz="2400"/>
              <a:t>のコード片がどのように</a:t>
            </a:r>
            <a:br>
              <a:rPr lang="en-US" altLang="ja-JP" sz="2400" dirty="0"/>
            </a:br>
            <a:r>
              <a:rPr lang="ja-JP" altLang="en-US" sz="2400"/>
              <a:t>進化</a:t>
            </a:r>
            <a:r>
              <a:rPr lang="ja-JP" altLang="en-US" sz="2400" dirty="0"/>
              <a:t>して</a:t>
            </a:r>
            <a:r>
              <a:rPr lang="ja-JP" altLang="en-US" sz="2400"/>
              <a:t>いるか進化パターンに分類</a:t>
            </a:r>
            <a:endParaRPr lang="en-US" altLang="ja-JP" sz="2400" dirty="0"/>
          </a:p>
          <a:p>
            <a:pPr lvl="1"/>
            <a:r>
              <a:rPr lang="ja-JP" altLang="en-US" sz="2000" dirty="0"/>
              <a:t>パターン</a:t>
            </a:r>
            <a:r>
              <a:rPr lang="en-US" altLang="ja-JP" sz="2000" dirty="0"/>
              <a:t>1:</a:t>
            </a:r>
            <a:r>
              <a:rPr lang="ja-JP" altLang="en-US" sz="2000" dirty="0"/>
              <a:t> 開発者は変更内容を把握し，必要に応じて追従すべき</a:t>
            </a:r>
            <a:endParaRPr lang="en-US" altLang="ja-JP" sz="2000" dirty="0"/>
          </a:p>
          <a:p>
            <a:pPr lvl="1"/>
            <a:r>
              <a:rPr lang="ja-JP" altLang="en-US" sz="2000" dirty="0"/>
              <a:t>パターン</a:t>
            </a:r>
            <a:r>
              <a:rPr lang="en-US" altLang="ja-JP" sz="2000" dirty="0"/>
              <a:t>2: </a:t>
            </a:r>
            <a:r>
              <a:rPr lang="ja-JP" altLang="en-US" sz="2000" dirty="0"/>
              <a:t>ソフトウェア品質向上のための修正があるため追従する価値あり</a:t>
            </a:r>
            <a:endParaRPr lang="en-US" altLang="ja-JP" sz="2000" dirty="0"/>
          </a:p>
          <a:p>
            <a:pPr lvl="1"/>
            <a:r>
              <a:rPr lang="ja-JP" altLang="en-US" sz="2000" dirty="0"/>
              <a:t>パターン</a:t>
            </a:r>
            <a:r>
              <a:rPr lang="en-US" altLang="ja-JP" sz="2000" dirty="0"/>
              <a:t>3:</a:t>
            </a:r>
            <a:r>
              <a:rPr lang="ja-JP" altLang="en-US" sz="2000" dirty="0"/>
              <a:t> 再利用先に影響を与えないので追従</a:t>
            </a:r>
            <a:r>
              <a:rPr lang="ja-JP" altLang="en-US" sz="2000"/>
              <a:t>する必要はない</a:t>
            </a:r>
            <a:endParaRPr lang="en-US" altLang="ja-JP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0C19C4-F3E8-7048-9918-978023AC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A26C-942E-4EAB-BE94-093B57D20BD1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322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今後の課題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2087" y="1644012"/>
            <a:ext cx="8748713" cy="1532297"/>
          </a:xfrm>
        </p:spPr>
        <p:txBody>
          <a:bodyPr/>
          <a:lstStyle/>
          <a:p>
            <a:r>
              <a:rPr lang="ja-JP" altLang="en-US" sz="2400" dirty="0"/>
              <a:t>プログラミング言語は人気や歴史が異なるため，結果に</a:t>
            </a:r>
            <a:r>
              <a:rPr lang="ja-JP" altLang="en-US" sz="2400"/>
              <a:t>偏りが</a:t>
            </a:r>
            <a:br>
              <a:rPr lang="en-US" altLang="ja-JP" sz="2400" dirty="0"/>
            </a:br>
            <a:r>
              <a:rPr lang="ja-JP" altLang="en-US" sz="2400"/>
              <a:t>生じる</a:t>
            </a:r>
            <a:r>
              <a:rPr lang="ja-JP" altLang="en-US" sz="2400" dirty="0"/>
              <a:t>可能性がある</a:t>
            </a:r>
            <a:endParaRPr lang="en-US" altLang="ja-JP" sz="2400" dirty="0"/>
          </a:p>
          <a:p>
            <a:r>
              <a:rPr lang="ja-JP" altLang="en-US" sz="2400" dirty="0"/>
              <a:t>別のプログラミング言語への調査を行う</a:t>
            </a:r>
            <a:endParaRPr lang="en-US" altLang="ja-JP" sz="2400" dirty="0"/>
          </a:p>
          <a:p>
            <a:pPr lvl="1"/>
            <a:r>
              <a:rPr lang="ja-JP" altLang="en-US" sz="2000" dirty="0"/>
              <a:t>特定のタグ</a:t>
            </a:r>
            <a:r>
              <a:rPr lang="en-US" altLang="ja-JP" sz="2000" dirty="0"/>
              <a:t>(</a:t>
            </a:r>
            <a:r>
              <a:rPr lang="en-US" altLang="ja-JP" sz="2000" dirty="0" err="1"/>
              <a:t>node.js,ajax,Objective</a:t>
            </a:r>
            <a:r>
              <a:rPr lang="en-US" altLang="ja-JP" sz="2000" dirty="0"/>
              <a:t>-c)</a:t>
            </a:r>
            <a:r>
              <a:rPr lang="ja-JP" altLang="en-US" sz="2000" dirty="0"/>
              <a:t>に関する回答は</a:t>
            </a:r>
            <a:r>
              <a:rPr lang="ja-JP" altLang="en-US" sz="2000"/>
              <a:t>陳腐化する</a:t>
            </a:r>
            <a:br>
              <a:rPr lang="en-US" altLang="ja-JP" sz="2000" dirty="0"/>
            </a:br>
            <a:r>
              <a:rPr lang="ja-JP" altLang="en-US" sz="2000"/>
              <a:t>傾向あり</a:t>
            </a:r>
            <a:r>
              <a:rPr lang="en-US" altLang="ja-JP" sz="2000" dirty="0"/>
              <a:t>[8]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0C19C4-F3E8-7048-9918-978023AC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A26C-942E-4EAB-BE94-093B57D20BD1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5D4AEA8-7B99-4E36-B850-5CECB90A17B4}"/>
              </a:ext>
            </a:extLst>
          </p:cNvPr>
          <p:cNvSpPr txBox="1">
            <a:spLocks/>
          </p:cNvSpPr>
          <p:nvPr/>
        </p:nvSpPr>
        <p:spPr bwMode="auto">
          <a:xfrm>
            <a:off x="457200" y="5692702"/>
            <a:ext cx="8591291" cy="56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1400" kern="0" dirty="0"/>
              <a:t>[8] Zhang, H., Wang, S., Chen, T.-H., Zou, Y. and Hassan, A. E.: An Empirical Study of Obsolete Answers on Stack Overflow, IEEE Transactions on Software Engineering, Vol. 47, No. 4, pp. 850–862 (2021).</a:t>
            </a:r>
            <a:endParaRPr lang="en-US" altLang="ja-JP" sz="2400" b="1" kern="0" dirty="0"/>
          </a:p>
        </p:txBody>
      </p:sp>
    </p:spTree>
    <p:extLst>
      <p:ext uri="{BB962C8B-B14F-4D97-AF65-F5344CB8AC3E}">
        <p14:creationId xmlns:p14="http://schemas.microsoft.com/office/powerpoint/2010/main" val="61954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DB2B3CA2-C898-4B15-893C-CB6256A716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" b="79"/>
          <a:stretch/>
        </p:blipFill>
        <p:spPr>
          <a:xfrm>
            <a:off x="4672010" y="2495152"/>
            <a:ext cx="4445228" cy="3549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72C59F3-25B8-47D7-A335-9BFCA7534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5" y="2498676"/>
            <a:ext cx="4426177" cy="35498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Stack Overflow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E1083A-430B-3344-9666-E4200B1A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A26C-942E-4EAB-BE94-093B57D20BD1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3022D05C-54A8-6E4C-8739-80FC6D10193D}"/>
              </a:ext>
            </a:extLst>
          </p:cNvPr>
          <p:cNvSpPr txBox="1">
            <a:spLocks/>
          </p:cNvSpPr>
          <p:nvPr/>
        </p:nvSpPr>
        <p:spPr bwMode="auto">
          <a:xfrm>
            <a:off x="1714430" y="1981538"/>
            <a:ext cx="1373006" cy="49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7150" indent="0" algn="ctr">
              <a:buNone/>
            </a:pPr>
            <a:r>
              <a:rPr lang="ja-JP" altLang="en-US" sz="2800" kern="0" dirty="0">
                <a:highlight>
                  <a:srgbClr val="C0C0C0"/>
                </a:highlight>
              </a:rPr>
              <a:t>質問</a:t>
            </a:r>
            <a:endParaRPr lang="en-US" altLang="ja-JP" sz="2800" kern="0" dirty="0">
              <a:highlight>
                <a:srgbClr val="C0C0C0"/>
              </a:highlight>
            </a:endParaRPr>
          </a:p>
          <a:p>
            <a:pPr marL="0" indent="0" algn="ctr">
              <a:buFontTx/>
              <a:buNone/>
            </a:pPr>
            <a:endParaRPr lang="ja-JP" altLang="en-US" kern="0" dirty="0">
              <a:highlight>
                <a:srgbClr val="C0C0C0"/>
              </a:highlight>
            </a:endParaRP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57FFDDA5-0287-48FC-B9A9-836027458FB6}"/>
              </a:ext>
            </a:extLst>
          </p:cNvPr>
          <p:cNvSpPr txBox="1">
            <a:spLocks/>
          </p:cNvSpPr>
          <p:nvPr/>
        </p:nvSpPr>
        <p:spPr bwMode="auto">
          <a:xfrm>
            <a:off x="6194375" y="1975122"/>
            <a:ext cx="1373006" cy="49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7150" indent="0" algn="ctr">
              <a:buNone/>
            </a:pPr>
            <a:r>
              <a:rPr lang="ja-JP" altLang="en-US" sz="2800" kern="0" dirty="0">
                <a:highlight>
                  <a:srgbClr val="C0C0C0"/>
                </a:highlight>
              </a:rPr>
              <a:t>回答</a:t>
            </a:r>
            <a:endParaRPr lang="en-US" altLang="ja-JP" sz="2800" kern="0" dirty="0">
              <a:highlight>
                <a:srgbClr val="C0C0C0"/>
              </a:highlight>
            </a:endParaRPr>
          </a:p>
          <a:p>
            <a:pPr marL="0" indent="0" algn="ctr">
              <a:buFontTx/>
              <a:buNone/>
            </a:pPr>
            <a:endParaRPr lang="ja-JP" altLang="en-US" kern="0" dirty="0">
              <a:highlight>
                <a:srgbClr val="C0C0C0"/>
              </a:highlight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3823DA91-07CE-9E46-B330-2C9C9C431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9381"/>
            <a:ext cx="8229600" cy="499248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b="1"/>
              <a:t>コード片</a:t>
            </a:r>
            <a:r>
              <a:rPr lang="ja-JP" altLang="en-US" sz="2400"/>
              <a:t>を含めた投稿が可能</a:t>
            </a:r>
            <a:endParaRPr lang="en-US" altLang="ja-JP" sz="24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2CB4B0E-BA26-8C44-9B5B-E7D51F778570}"/>
              </a:ext>
            </a:extLst>
          </p:cNvPr>
          <p:cNvSpPr/>
          <p:nvPr/>
        </p:nvSpPr>
        <p:spPr>
          <a:xfrm>
            <a:off x="616368" y="2813821"/>
            <a:ext cx="3768288" cy="42985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F005216-0E73-F246-A9F2-ADC0406DC20B}"/>
              </a:ext>
            </a:extLst>
          </p:cNvPr>
          <p:cNvSpPr/>
          <p:nvPr/>
        </p:nvSpPr>
        <p:spPr>
          <a:xfrm>
            <a:off x="616368" y="4159080"/>
            <a:ext cx="3768288" cy="58601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60000CC-DC22-6647-BD50-9B9BCAB60ECF}"/>
              </a:ext>
            </a:extLst>
          </p:cNvPr>
          <p:cNvSpPr/>
          <p:nvPr/>
        </p:nvSpPr>
        <p:spPr>
          <a:xfrm>
            <a:off x="5110600" y="3429000"/>
            <a:ext cx="3768288" cy="88711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5256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追加調査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2087" y="1644012"/>
            <a:ext cx="8748713" cy="3509879"/>
          </a:xfrm>
        </p:spPr>
        <p:txBody>
          <a:bodyPr/>
          <a:lstStyle/>
          <a:p>
            <a:r>
              <a:rPr lang="ja-JP" altLang="en-US" sz="2400"/>
              <a:t>旧バージョンに分類された</a:t>
            </a:r>
            <a:r>
              <a:rPr lang="en-US" altLang="ja-JP" sz="2400" dirty="0"/>
              <a:t>46</a:t>
            </a:r>
            <a:r>
              <a:rPr lang="ja-JP" altLang="en-US" sz="2400"/>
              <a:t>件について活発に開発されているか調査</a:t>
            </a:r>
            <a:endParaRPr lang="en-US" altLang="ja-JP" sz="2400" dirty="0"/>
          </a:p>
          <a:p>
            <a:pPr lvl="1"/>
            <a:r>
              <a:rPr lang="en-US" altLang="ja-JP" sz="2000" dirty="0"/>
              <a:t>2020</a:t>
            </a:r>
            <a:r>
              <a:rPr lang="ja-JP" altLang="en-US" sz="2000"/>
              <a:t>年</a:t>
            </a:r>
            <a:r>
              <a:rPr lang="en-US" altLang="ja-JP" sz="2000" dirty="0"/>
              <a:t>7</a:t>
            </a:r>
            <a:r>
              <a:rPr lang="ja-JP" altLang="en-US" sz="2000"/>
              <a:t>月</a:t>
            </a:r>
            <a:r>
              <a:rPr lang="en-US" altLang="ja-JP" sz="2000" dirty="0"/>
              <a:t>2</a:t>
            </a:r>
            <a:r>
              <a:rPr lang="ja-JP" altLang="en-US" sz="2000"/>
              <a:t>日から</a:t>
            </a:r>
            <a:r>
              <a:rPr lang="en-US" altLang="ja-JP" sz="2000" dirty="0"/>
              <a:t>2021</a:t>
            </a:r>
            <a:r>
              <a:rPr lang="ja-JP" altLang="en-US" sz="2000"/>
              <a:t>年</a:t>
            </a:r>
            <a:r>
              <a:rPr lang="en-US" altLang="ja-JP" sz="2000" dirty="0"/>
              <a:t>7</a:t>
            </a:r>
            <a:r>
              <a:rPr lang="ja-JP" altLang="en-US" sz="2000"/>
              <a:t>月２日の間にコミット履歴があるか</a:t>
            </a:r>
            <a:endParaRPr lang="en-US" altLang="ja-JP" sz="2000" dirty="0"/>
          </a:p>
          <a:p>
            <a:pPr lvl="1"/>
            <a:r>
              <a:rPr lang="ja-JP" altLang="en-US" sz="2000"/>
              <a:t>過去に複数回のコミット履歴があるか</a:t>
            </a:r>
            <a:endParaRPr lang="en-US" altLang="ja-JP" sz="2000" dirty="0"/>
          </a:p>
          <a:p>
            <a:r>
              <a:rPr lang="en-US" altLang="ja-JP" sz="2400" dirty="0"/>
              <a:t>46</a:t>
            </a:r>
            <a:r>
              <a:rPr lang="ja-JP" altLang="en-US" sz="2400"/>
              <a:t>件について条件にあてはまるものは</a:t>
            </a:r>
            <a:r>
              <a:rPr lang="en-US" altLang="ja-JP" sz="2400" dirty="0"/>
              <a:t>2</a:t>
            </a:r>
            <a:r>
              <a:rPr lang="ja-JP" altLang="en-US" sz="2400"/>
              <a:t>件見つかった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0C19C4-F3E8-7048-9918-978023AC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A26C-942E-4EAB-BE94-093B57D20BD1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77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Stack Overflow</a:t>
            </a:r>
            <a:r>
              <a:rPr lang="ja-JP" altLang="en-US"/>
              <a:t>の変更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E1083A-430B-3344-9666-E4200B1A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A26C-942E-4EAB-BE94-093B57D20BD1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4CE4CDD-1705-954E-9C34-88A02848B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265" y="2454777"/>
            <a:ext cx="4239245" cy="3376390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21292F71-A5E8-FF4F-BA01-B17ACE4CC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46037"/>
          </a:xfrm>
        </p:spPr>
        <p:txBody>
          <a:bodyPr/>
          <a:lstStyle/>
          <a:p>
            <a:r>
              <a:rPr kumimoji="1" lang="en-US" altLang="ja-JP" sz="2400" dirty="0"/>
              <a:t>Stack Overflow(SO)</a:t>
            </a:r>
            <a:r>
              <a:rPr kumimoji="1" lang="ja-JP" altLang="en-US" sz="2400" dirty="0"/>
              <a:t>は常に変更が繰り返されている</a:t>
            </a:r>
            <a:endParaRPr kumimoji="1" lang="en-US" altLang="ja-JP" sz="2400" dirty="0"/>
          </a:p>
          <a:p>
            <a:r>
              <a:rPr lang="en-US" altLang="ja-JP" sz="2400" dirty="0"/>
              <a:t>SO</a:t>
            </a:r>
            <a:r>
              <a:rPr lang="ja-JP" altLang="en-US" sz="2400" dirty="0"/>
              <a:t>の投稿は</a:t>
            </a:r>
            <a:r>
              <a:rPr lang="en-US" altLang="ja-JP" sz="2400" b="1" dirty="0"/>
              <a:t>79%</a:t>
            </a:r>
            <a:r>
              <a:rPr lang="ja-JP" altLang="en-US" sz="2400" dirty="0"/>
              <a:t>が</a:t>
            </a:r>
            <a:r>
              <a:rPr lang="en-US" altLang="ja-JP" sz="2400" b="1" dirty="0"/>
              <a:t>1</a:t>
            </a:r>
            <a:r>
              <a:rPr lang="ja-JP" altLang="en-US" sz="2400" b="1" dirty="0"/>
              <a:t>回以上</a:t>
            </a:r>
            <a:r>
              <a:rPr lang="ja-JP" altLang="en-US" sz="2400" dirty="0"/>
              <a:t>変更されている</a:t>
            </a:r>
            <a:r>
              <a:rPr lang="en-US" altLang="ja-JP" sz="2400" dirty="0"/>
              <a:t>[3]</a:t>
            </a:r>
          </a:p>
          <a:p>
            <a:pPr marL="0" indent="0">
              <a:buNone/>
            </a:pPr>
            <a:endParaRPr lang="en-US" altLang="ja-JP" sz="2400" dirty="0"/>
          </a:p>
          <a:p>
            <a:endParaRPr kumimoji="1" lang="en-US" altLang="ja-JP" sz="2400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ABF91F79-8F5D-4D4D-ADFE-8B75BD433CCB}"/>
              </a:ext>
            </a:extLst>
          </p:cNvPr>
          <p:cNvSpPr txBox="1">
            <a:spLocks/>
          </p:cNvSpPr>
          <p:nvPr/>
        </p:nvSpPr>
        <p:spPr bwMode="auto">
          <a:xfrm>
            <a:off x="457200" y="5845235"/>
            <a:ext cx="8229600" cy="56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1200" kern="0" dirty="0"/>
              <a:t>[3] Manes, S. S. and </a:t>
            </a:r>
            <a:r>
              <a:rPr lang="en-US" altLang="ja-JP" sz="1200" kern="0" dirty="0" err="1"/>
              <a:t>Baysal</a:t>
            </a:r>
            <a:r>
              <a:rPr lang="en-US" altLang="ja-JP" sz="1200" kern="0" dirty="0"/>
              <a:t>, O.: Studying the Change Histories of Stack Overflow and GitHub Snippets, Proceedings of the 18th International Conference on Mining Software Repositories (MSR), pp. 283–294 (2021).</a:t>
            </a:r>
            <a:endParaRPr lang="en-US" altLang="ja-JP" sz="2000" b="1" kern="0" dirty="0"/>
          </a:p>
        </p:txBody>
      </p:sp>
    </p:spTree>
    <p:extLst>
      <p:ext uri="{BB962C8B-B14F-4D97-AF65-F5344CB8AC3E}">
        <p14:creationId xmlns:p14="http://schemas.microsoft.com/office/powerpoint/2010/main" val="321189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Stack Overflow</a:t>
            </a:r>
            <a:r>
              <a:rPr kumimoji="1" lang="ja-JP" altLang="en-US"/>
              <a:t>の再利用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73047"/>
            <a:ext cx="8686801" cy="114300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800" dirty="0"/>
              <a:t>GitHub</a:t>
            </a:r>
            <a:r>
              <a:rPr lang="ja-JP" altLang="en-US" sz="2800" dirty="0"/>
              <a:t>プロジェクトにコメントとして</a:t>
            </a:r>
            <a:r>
              <a:rPr lang="ja-JP" altLang="en-US" sz="2800"/>
              <a:t>残されている</a:t>
            </a:r>
            <a:br>
              <a:rPr lang="en-US" altLang="ja-JP" sz="2800" dirty="0"/>
            </a:br>
            <a:r>
              <a:rPr lang="ja-JP" altLang="en-US" sz="2800"/>
              <a:t>ドメインとして</a:t>
            </a:r>
            <a:r>
              <a:rPr lang="en-US" altLang="ja-JP" sz="2800" b="1" dirty="0">
                <a:solidFill>
                  <a:srgbClr val="FF0000"/>
                </a:solidFill>
              </a:rPr>
              <a:t>2</a:t>
            </a:r>
            <a:r>
              <a:rPr lang="ja-JP" altLang="en-US" sz="2800" b="1" dirty="0">
                <a:solidFill>
                  <a:srgbClr val="FF0000"/>
                </a:solidFill>
              </a:rPr>
              <a:t>番目に多い</a:t>
            </a:r>
            <a:r>
              <a:rPr lang="en-US" altLang="ja-JP" sz="2800" dirty="0"/>
              <a:t>[4]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0C19C4-F3E8-7048-9918-978023AC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A26C-942E-4EAB-BE94-093B57D20BD1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7" name="下矢印 6">
            <a:extLst>
              <a:ext uri="{FF2B5EF4-FFF2-40B4-BE49-F238E27FC236}">
                <a16:creationId xmlns:a16="http://schemas.microsoft.com/office/drawing/2014/main" id="{38122EEB-C60E-CE4A-AE02-D84FB72BDAF0}"/>
              </a:ext>
            </a:extLst>
          </p:cNvPr>
          <p:cNvSpPr/>
          <p:nvPr/>
        </p:nvSpPr>
        <p:spPr>
          <a:xfrm>
            <a:off x="3946247" y="3048478"/>
            <a:ext cx="1251502" cy="762216"/>
          </a:xfrm>
          <a:prstGeom prst="downArrow">
            <a:avLst/>
          </a:prstGeom>
          <a:solidFill>
            <a:srgbClr val="444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265826C6-5DB2-7A43-B6BF-5DDF20F9BA11}"/>
              </a:ext>
            </a:extLst>
          </p:cNvPr>
          <p:cNvSpPr txBox="1">
            <a:spLocks/>
          </p:cNvSpPr>
          <p:nvPr/>
        </p:nvSpPr>
        <p:spPr bwMode="auto">
          <a:xfrm>
            <a:off x="1541903" y="4228212"/>
            <a:ext cx="6060191" cy="986273"/>
          </a:xfrm>
          <a:prstGeom prst="rect">
            <a:avLst/>
          </a:prstGeom>
          <a:noFill/>
          <a:ln w="9525">
            <a:solidFill>
              <a:srgbClr val="444E6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ja-JP" sz="2800" b="1" kern="0" dirty="0"/>
              <a:t>GitHub</a:t>
            </a:r>
            <a:r>
              <a:rPr lang="ja-JP" altLang="en-US" sz="2800" b="1" kern="0" dirty="0"/>
              <a:t>プロジェクトで</a:t>
            </a:r>
            <a:br>
              <a:rPr lang="en-US" altLang="ja-JP" sz="2800" b="1" kern="0" dirty="0"/>
            </a:br>
            <a:r>
              <a:rPr lang="en-US" altLang="ja-JP" sz="2800" b="1" kern="0" dirty="0"/>
              <a:t>SO</a:t>
            </a:r>
            <a:r>
              <a:rPr lang="ja-JP" altLang="en-US" sz="2800" b="1" kern="0" dirty="0"/>
              <a:t>のコード片が多く再利用されている</a:t>
            </a:r>
            <a:endParaRPr lang="en-US" altLang="ja-JP" sz="2800" b="1" kern="0" dirty="0"/>
          </a:p>
          <a:p>
            <a:endParaRPr lang="en-US" altLang="ja-JP" sz="2400" kern="0" dirty="0"/>
          </a:p>
          <a:p>
            <a:pPr marL="0" indent="0">
              <a:buFontTx/>
              <a:buNone/>
            </a:pPr>
            <a:endParaRPr lang="en-US" altLang="ja-JP" sz="2400" kern="0" dirty="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C07DC899-BA49-4745-ABBE-2B28AE01AA2C}"/>
              </a:ext>
            </a:extLst>
          </p:cNvPr>
          <p:cNvSpPr txBox="1">
            <a:spLocks/>
          </p:cNvSpPr>
          <p:nvPr/>
        </p:nvSpPr>
        <p:spPr bwMode="auto">
          <a:xfrm>
            <a:off x="446088" y="5597089"/>
            <a:ext cx="8229600" cy="56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1400" kern="0" dirty="0"/>
              <a:t>[4] </a:t>
            </a:r>
            <a:r>
              <a:rPr lang="en-US" altLang="ja-JP" sz="1400" kern="0" dirty="0" err="1"/>
              <a:t>Hata</a:t>
            </a:r>
            <a:r>
              <a:rPr lang="en-US" altLang="ja-JP" sz="1400" kern="0" dirty="0"/>
              <a:t>, H., </a:t>
            </a:r>
            <a:r>
              <a:rPr lang="en-US" altLang="ja-JP" sz="1400" kern="0" dirty="0" err="1"/>
              <a:t>Treude</a:t>
            </a:r>
            <a:r>
              <a:rPr lang="en-US" altLang="ja-JP" sz="1400" kern="0" dirty="0"/>
              <a:t>, C., Kula, R. G. and </a:t>
            </a:r>
            <a:r>
              <a:rPr lang="en-US" altLang="ja-JP" sz="1400" kern="0" dirty="0" err="1"/>
              <a:t>Ishio</a:t>
            </a:r>
            <a:r>
              <a:rPr lang="en-US" altLang="ja-JP" sz="1400" kern="0" dirty="0"/>
              <a:t>, T.: 9.6 Million Links in Source Code Comments: Purpose, Evolution, and Decay, Proceedings of the 41st International Conference on Software Engineering (ICSE), pp. 1211– 1221 (2019).</a:t>
            </a:r>
            <a:endParaRPr lang="en-US" altLang="ja-JP" sz="2400" b="1" kern="0" dirty="0"/>
          </a:p>
        </p:txBody>
      </p:sp>
    </p:spTree>
    <p:extLst>
      <p:ext uri="{BB962C8B-B14F-4D97-AF65-F5344CB8AC3E}">
        <p14:creationId xmlns:p14="http://schemas.microsoft.com/office/powerpoint/2010/main" val="338220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dirty="0"/>
              <a:t>コード片の再利用による問題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0C19C4-F3E8-7048-9918-978023AC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A26C-942E-4EAB-BE94-093B57D20BD1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5D229EC-09E8-4347-9245-626AC52A1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71" y="1852795"/>
            <a:ext cx="6640471" cy="462820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764B5A2-9D2F-0E4E-B9CC-424B7372BFF0}"/>
              </a:ext>
            </a:extLst>
          </p:cNvPr>
          <p:cNvSpPr txBox="1"/>
          <p:nvPr/>
        </p:nvSpPr>
        <p:spPr>
          <a:xfrm>
            <a:off x="6167686" y="2920757"/>
            <a:ext cx="265865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違いが生じている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D6451C-6C4F-3344-9F46-6227A51111E8}"/>
              </a:ext>
            </a:extLst>
          </p:cNvPr>
          <p:cNvSpPr txBox="1"/>
          <p:nvPr/>
        </p:nvSpPr>
        <p:spPr>
          <a:xfrm>
            <a:off x="4172857" y="4511905"/>
            <a:ext cx="14032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/>
              <a:t>旧バージョン</a:t>
            </a:r>
            <a:r>
              <a:rPr lang="en-US" altLang="ja-JP" sz="1600" b="1" dirty="0"/>
              <a:t>2</a:t>
            </a:r>
            <a:endParaRPr kumimoji="1" lang="ja-JP" altLang="en-US" b="1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BE7F6D-E6AD-C441-842F-AC4F017D9278}"/>
              </a:ext>
            </a:extLst>
          </p:cNvPr>
          <p:cNvSpPr txBox="1"/>
          <p:nvPr/>
        </p:nvSpPr>
        <p:spPr>
          <a:xfrm>
            <a:off x="1907536" y="4511905"/>
            <a:ext cx="14032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/>
              <a:t>旧バージョン</a:t>
            </a:r>
            <a:r>
              <a:rPr kumimoji="1" lang="en-US" altLang="ja-JP" sz="1600" b="1" dirty="0"/>
              <a:t>1</a:t>
            </a:r>
            <a:endParaRPr kumimoji="1" lang="ja-JP" altLang="en-US" b="1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894E3AE-0ED2-D54A-8859-353A1E9A6E10}"/>
              </a:ext>
            </a:extLst>
          </p:cNvPr>
          <p:cNvSpPr txBox="1"/>
          <p:nvPr/>
        </p:nvSpPr>
        <p:spPr>
          <a:xfrm>
            <a:off x="5639520" y="4502926"/>
            <a:ext cx="17835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>
                <a:solidFill>
                  <a:srgbClr val="FF0000"/>
                </a:solidFill>
              </a:rPr>
              <a:t>最新</a:t>
            </a:r>
            <a:r>
              <a:rPr kumimoji="1" lang="ja-JP" altLang="en-US" sz="1600" b="1">
                <a:solidFill>
                  <a:srgbClr val="FF0000"/>
                </a:solidFill>
              </a:rPr>
              <a:t>バージョン</a:t>
            </a:r>
            <a:endParaRPr kumimoji="1" lang="ja-JP" altLang="en-US" b="1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6C92E01-9371-AC4C-977C-99C8983A89A6}"/>
              </a:ext>
            </a:extLst>
          </p:cNvPr>
          <p:cNvSpPr txBox="1"/>
          <p:nvPr/>
        </p:nvSpPr>
        <p:spPr>
          <a:xfrm>
            <a:off x="4172857" y="1840316"/>
            <a:ext cx="14032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/>
              <a:t>旧バージョン</a:t>
            </a:r>
            <a:r>
              <a:rPr kumimoji="1" lang="en-US" altLang="ja-JP" sz="1600" b="1" dirty="0"/>
              <a:t>1</a:t>
            </a:r>
            <a:endParaRPr kumimoji="1" lang="ja-JP" altLang="en-US" b="1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9102CEA-778C-E64E-896D-D68920FC8317}"/>
              </a:ext>
            </a:extLst>
          </p:cNvPr>
          <p:cNvSpPr txBox="1"/>
          <p:nvPr/>
        </p:nvSpPr>
        <p:spPr>
          <a:xfrm>
            <a:off x="841470" y="2063843"/>
            <a:ext cx="233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GitHub</a:t>
            </a:r>
            <a:r>
              <a:rPr kumimoji="1" lang="ja-JP" altLang="en-US" b="1"/>
              <a:t>プロジェクト</a:t>
            </a:r>
            <a:endParaRPr kumimoji="1" lang="ja-JP" altLang="en-US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0AAD40-2035-4B4F-9CFF-1FA753254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64" y="1773282"/>
            <a:ext cx="815185" cy="8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87F798B-9CF3-204D-94D9-5132C1673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45" y="2588467"/>
            <a:ext cx="768821" cy="89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13C0B9B-ADEB-0743-802C-187E551E746F}"/>
              </a:ext>
            </a:extLst>
          </p:cNvPr>
          <p:cNvSpPr txBox="1"/>
          <p:nvPr/>
        </p:nvSpPr>
        <p:spPr>
          <a:xfrm>
            <a:off x="780149" y="2887411"/>
            <a:ext cx="1897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SO</a:t>
            </a:r>
            <a:r>
              <a:rPr kumimoji="1" lang="ja-JP" altLang="en-US" b="1"/>
              <a:t>のコード片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807410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99E257-AC6C-934F-AF07-3A317F385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/>
              <a:t>コード片の再利用による問題</a:t>
            </a:r>
            <a:endParaRPr kumimoji="1" lang="ja-JP" altLang="en-US" sz="40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7FCDD9-11D9-3D4E-BA9E-058563F67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710892"/>
            <a:ext cx="8564253" cy="2634772"/>
          </a:xfrm>
        </p:spPr>
        <p:txBody>
          <a:bodyPr/>
          <a:lstStyle/>
          <a:p>
            <a:r>
              <a:rPr kumimoji="1" lang="en-US" altLang="ja-JP" sz="2400" dirty="0"/>
              <a:t>SO</a:t>
            </a:r>
            <a:r>
              <a:rPr kumimoji="1" lang="ja-JP" altLang="en-US" sz="2400"/>
              <a:t>のコード片と再利用されたコード片が共に進化している</a:t>
            </a:r>
            <a:br>
              <a:rPr kumimoji="1" lang="en-US" altLang="ja-JP" sz="2400" dirty="0"/>
            </a:br>
            <a:r>
              <a:rPr kumimoji="1" lang="ja-JP" altLang="en-US" sz="2400"/>
              <a:t>ものは高々</a:t>
            </a:r>
            <a:r>
              <a:rPr kumimoji="1" lang="en-US" altLang="ja-JP" sz="2400" dirty="0"/>
              <a:t>10%</a:t>
            </a:r>
            <a:r>
              <a:rPr kumimoji="1" lang="ja-JP" altLang="en-US" sz="2400"/>
              <a:t>程度である</a:t>
            </a:r>
            <a:r>
              <a:rPr lang="en-US" altLang="ja-JP" sz="2400" dirty="0"/>
              <a:t>[5]</a:t>
            </a:r>
            <a:endParaRPr kumimoji="1" lang="en-US" altLang="ja-JP" sz="2400" dirty="0"/>
          </a:p>
          <a:p>
            <a:r>
              <a:rPr lang="ja-JP" altLang="en-US" sz="2400"/>
              <a:t>それ以外は</a:t>
            </a:r>
            <a:r>
              <a:rPr lang="ja-JP" altLang="en-US" sz="2400" b="1"/>
              <a:t>独自で進化</a:t>
            </a:r>
            <a:r>
              <a:rPr lang="ja-JP" altLang="en-US" sz="2400"/>
              <a:t>している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dirty="0"/>
              <a:t>SO</a:t>
            </a:r>
            <a:r>
              <a:rPr lang="ja-JP" altLang="en-US" sz="2400"/>
              <a:t>のコード片を</a:t>
            </a:r>
            <a:r>
              <a:rPr lang="en-US" altLang="ja-JP" sz="2400" dirty="0"/>
              <a:t>GitHub</a:t>
            </a:r>
            <a:r>
              <a:rPr lang="ja-JP" altLang="en-US" sz="2400"/>
              <a:t>プロジェクトで再利用することで</a:t>
            </a:r>
            <a:br>
              <a:rPr lang="en-US" altLang="ja-JP" sz="2400" dirty="0"/>
            </a:br>
            <a:r>
              <a:rPr lang="ja-JP" altLang="en-US" sz="2400"/>
              <a:t>再利用元のコード片の進化に伴い，</a:t>
            </a:r>
            <a:r>
              <a:rPr lang="ja-JP" altLang="en-US" sz="2400" b="1"/>
              <a:t>バージョンの差</a:t>
            </a:r>
            <a:r>
              <a:rPr lang="ja-JP" altLang="en-US" sz="2400"/>
              <a:t>が生まれる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/>
              <a:t>→進化に追従する必要性があるのか？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DB754B-E549-F84C-9E43-ADF0C7752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A26C-942E-4EAB-BE94-093B57D20BD1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E8D2BEE3-B441-D24D-89F7-D3DC7175929C}"/>
              </a:ext>
            </a:extLst>
          </p:cNvPr>
          <p:cNvSpPr txBox="1">
            <a:spLocks/>
          </p:cNvSpPr>
          <p:nvPr/>
        </p:nvSpPr>
        <p:spPr bwMode="auto">
          <a:xfrm>
            <a:off x="446088" y="5597089"/>
            <a:ext cx="8229600" cy="56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1400" kern="0" dirty="0"/>
              <a:t>[5] Manes, S. S. and </a:t>
            </a:r>
            <a:r>
              <a:rPr lang="en-US" altLang="ja-JP" sz="1400" kern="0" dirty="0" err="1"/>
              <a:t>Baysal</a:t>
            </a:r>
            <a:r>
              <a:rPr lang="en-US" altLang="ja-JP" sz="1400" kern="0" dirty="0"/>
              <a:t>, O.: Studying the Change His- </a:t>
            </a:r>
            <a:r>
              <a:rPr lang="en-US" altLang="ja-JP" sz="1400" kern="0" dirty="0" err="1"/>
              <a:t>tories</a:t>
            </a:r>
            <a:r>
              <a:rPr lang="en-US" altLang="ja-JP" sz="1400" kern="0" dirty="0"/>
              <a:t> of Stack Overflow and GitHub Snippets, Proceed- </a:t>
            </a:r>
            <a:r>
              <a:rPr lang="en-US" altLang="ja-JP" sz="1400" kern="0" dirty="0" err="1"/>
              <a:t>ings</a:t>
            </a:r>
            <a:r>
              <a:rPr lang="en-US" altLang="ja-JP" sz="1400" kern="0" dirty="0"/>
              <a:t> of the 18th International Conference on Mining Software Repositories (MSR), pp. 283–294 (2021).</a:t>
            </a:r>
            <a:endParaRPr lang="en-US" altLang="ja-JP" sz="2400" b="1" kern="0" dirty="0"/>
          </a:p>
        </p:txBody>
      </p:sp>
    </p:spTree>
    <p:extLst>
      <p:ext uri="{BB962C8B-B14F-4D97-AF65-F5344CB8AC3E}">
        <p14:creationId xmlns:p14="http://schemas.microsoft.com/office/powerpoint/2010/main" val="2139490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本研究</a:t>
            </a:r>
            <a:r>
              <a:rPr lang="ja-JP" altLang="en-US" dirty="0"/>
              <a:t>の</a:t>
            </a:r>
            <a:r>
              <a:rPr kumimoji="1" lang="ja-JP" altLang="en-US" dirty="0"/>
              <a:t>目的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5464" y="1600201"/>
            <a:ext cx="8601959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2800" dirty="0"/>
              <a:t>GitHub</a:t>
            </a:r>
            <a:r>
              <a:rPr kumimoji="1" lang="ja-JP" altLang="en-US" sz="2800" dirty="0"/>
              <a:t>プロジェクトで</a:t>
            </a:r>
            <a:r>
              <a:rPr kumimoji="1" lang="en-US" altLang="ja-JP" sz="2800" dirty="0"/>
              <a:t>SO</a:t>
            </a:r>
            <a:r>
              <a:rPr kumimoji="1" lang="ja-JP" altLang="en-US" sz="2800"/>
              <a:t>のコード片が</a:t>
            </a:r>
            <a:r>
              <a:rPr kumimoji="1" lang="ja-JP" altLang="en-US" sz="2800" dirty="0"/>
              <a:t>再利用</a:t>
            </a:r>
            <a:r>
              <a:rPr kumimoji="1" lang="ja-JP" altLang="en-US" sz="2800"/>
              <a:t>された際，</a:t>
            </a:r>
            <a:br>
              <a:rPr kumimoji="1" lang="en-US" altLang="ja-JP" sz="2800" dirty="0"/>
            </a:br>
            <a:r>
              <a:rPr kumimoji="1" lang="ja-JP" altLang="en-US" sz="2800"/>
              <a:t>その後</a:t>
            </a:r>
            <a:r>
              <a:rPr kumimoji="1" lang="ja-JP" altLang="en-US" sz="2800" dirty="0"/>
              <a:t>のコード片の</a:t>
            </a:r>
            <a:r>
              <a:rPr kumimoji="1" lang="ja-JP" altLang="en-US" sz="2800" b="1" dirty="0"/>
              <a:t>進化に追従する</a:t>
            </a:r>
            <a:r>
              <a:rPr kumimoji="1" lang="ja-JP" altLang="en-US" sz="2800" b="1"/>
              <a:t>必要性</a:t>
            </a:r>
            <a:r>
              <a:rPr kumimoji="1" lang="ja-JP" altLang="en-US" sz="2800"/>
              <a:t>について</a:t>
            </a:r>
            <a:br>
              <a:rPr kumimoji="1" lang="en-US" altLang="ja-JP" sz="2800" dirty="0"/>
            </a:br>
            <a:r>
              <a:rPr kumimoji="1" lang="ja-JP" altLang="en-US" sz="2800"/>
              <a:t>調査</a:t>
            </a:r>
            <a:r>
              <a:rPr kumimoji="1" lang="ja-JP" altLang="en-US" sz="2800" dirty="0"/>
              <a:t>する</a:t>
            </a:r>
            <a:endParaRPr lang="en-US" altLang="ja-JP" sz="2800" dirty="0"/>
          </a:p>
          <a:p>
            <a:pPr lvl="1"/>
            <a:r>
              <a:rPr kumimoji="1" lang="en-US" altLang="ja-JP" sz="2400" dirty="0"/>
              <a:t>GitHub</a:t>
            </a:r>
            <a:r>
              <a:rPr kumimoji="1" lang="ja-JP" altLang="en-US" sz="2400" dirty="0"/>
              <a:t>プロジェクトに与える影響の</a:t>
            </a:r>
            <a:r>
              <a:rPr kumimoji="1" lang="ja-JP" altLang="en-US" sz="2400"/>
              <a:t>観点から</a:t>
            </a:r>
            <a:br>
              <a:rPr kumimoji="1" lang="en-US" altLang="ja-JP" sz="2400" dirty="0"/>
            </a:br>
            <a:r>
              <a:rPr kumimoji="1" lang="ja-JP" altLang="en-US" sz="2400"/>
              <a:t>進化</a:t>
            </a:r>
            <a:r>
              <a:rPr kumimoji="1" lang="ja-JP" altLang="en-US" sz="2400" dirty="0"/>
              <a:t>パターンの分類を行う</a:t>
            </a:r>
            <a:endParaRPr kumimoji="1" lang="en-US" altLang="ja-JP" sz="2400" dirty="0"/>
          </a:p>
          <a:p>
            <a:pPr lvl="1"/>
            <a:r>
              <a:rPr lang="ja-JP" altLang="en-US" sz="2400" dirty="0"/>
              <a:t>それぞれのパターンにおいて進化に追従する必要性に</a:t>
            </a:r>
            <a:br>
              <a:rPr lang="en-US" altLang="ja-JP" sz="2400" dirty="0"/>
            </a:br>
            <a:r>
              <a:rPr lang="ja-JP" altLang="en-US" sz="2400"/>
              <a:t>ついて考察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0C19C4-F3E8-7048-9918-978023AC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A26C-942E-4EAB-BE94-093B57D20BD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70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Research Question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099" y="1600201"/>
            <a:ext cx="8826689" cy="4525963"/>
          </a:xfrm>
        </p:spPr>
        <p:txBody>
          <a:bodyPr/>
          <a:lstStyle/>
          <a:p>
            <a:r>
              <a:rPr kumimoji="1" lang="en-US" altLang="ja-JP" sz="2400" b="1" dirty="0"/>
              <a:t>RQ1</a:t>
            </a:r>
            <a:r>
              <a:rPr kumimoji="1" lang="en-US" altLang="ja-JP" sz="2400" dirty="0"/>
              <a:t>: SO</a:t>
            </a:r>
            <a:r>
              <a:rPr kumimoji="1" lang="ja-JP" altLang="en-US" sz="2400" dirty="0"/>
              <a:t>の最新バージョンのコード片を利用</a:t>
            </a:r>
            <a:r>
              <a:rPr kumimoji="1" lang="ja-JP" altLang="en-US" sz="2400"/>
              <a:t>している</a:t>
            </a:r>
            <a:r>
              <a:rPr kumimoji="1" lang="en-US" altLang="ja-JP" sz="2400" dirty="0"/>
              <a:t>GitHub</a:t>
            </a:r>
            <a:br>
              <a:rPr kumimoji="1" lang="en-US" altLang="ja-JP" sz="2400" dirty="0"/>
            </a:br>
            <a:r>
              <a:rPr kumimoji="1" lang="ja-JP" altLang="en-US" sz="2400"/>
              <a:t>プロジェクト</a:t>
            </a:r>
            <a:r>
              <a:rPr kumimoji="1" lang="ja-JP" altLang="en-US" sz="2400" dirty="0"/>
              <a:t>はどの程度あるか？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lang="en" altLang="ja-JP" sz="2400" b="1" dirty="0"/>
              <a:t>RQ2</a:t>
            </a:r>
            <a:r>
              <a:rPr lang="en" altLang="ja-JP" sz="2400" dirty="0"/>
              <a:t>: GitHub</a:t>
            </a:r>
            <a:r>
              <a:rPr lang="ja-JP" altLang="en-US" sz="2400"/>
              <a:t>プロジェクトに</a:t>
            </a:r>
            <a:r>
              <a:rPr lang="ja-JP" altLang="en-US" sz="2400" dirty="0"/>
              <a:t>旧バージョンが利用</a:t>
            </a:r>
            <a:r>
              <a:rPr lang="ja-JP" altLang="en-US" sz="2400"/>
              <a:t>されている</a:t>
            </a:r>
            <a:r>
              <a:rPr lang="en" altLang="ja-JP" sz="2400" dirty="0"/>
              <a:t>SO</a:t>
            </a:r>
            <a:r>
              <a:rPr lang="ja-JP" altLang="en-US" sz="2400"/>
              <a:t>のコード</a:t>
            </a:r>
            <a:r>
              <a:rPr lang="ja-JP" altLang="en-US" sz="2400" dirty="0"/>
              <a:t>片は</a:t>
            </a:r>
            <a:r>
              <a:rPr lang="ja-JP" altLang="en-US" sz="2400" dirty="0" err="1"/>
              <a:t>どのような</a:t>
            </a:r>
            <a:r>
              <a:rPr lang="ja-JP" altLang="en-US" sz="2400" dirty="0"/>
              <a:t>進化パターンがあるか</a:t>
            </a:r>
            <a:r>
              <a:rPr lang="en-US" altLang="ja-JP" sz="2400" dirty="0"/>
              <a:t>? </a:t>
            </a:r>
            <a:endParaRPr lang="ja-JP" altLang="en-US" sz="2400" dirty="0"/>
          </a:p>
          <a:p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0C19C4-F3E8-7048-9918-978023AC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A26C-942E-4EAB-BE94-093B57D20BD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848750"/>
      </p:ext>
    </p:extLst>
  </p:cSld>
  <p:clrMapOvr>
    <a:masterClrMapping/>
  </p:clrMapOvr>
</p:sld>
</file>

<file path=ppt/theme/theme1.xml><?xml version="1.0" encoding="utf-8"?>
<a:theme xmlns:a="http://schemas.openxmlformats.org/drawingml/2006/main" name="Sel-CoolMetal-white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14019</TotalTime>
  <Words>1965</Words>
  <Application>Microsoft Macintosh PowerPoint</Application>
  <PresentationFormat>画面に合わせる (4:3)</PresentationFormat>
  <Paragraphs>258</Paragraphs>
  <Slides>30</Slides>
  <Notes>30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4" baseType="lpstr">
      <vt:lpstr>ＭＳ Ｐゴシック</vt:lpstr>
      <vt:lpstr>游ゴシック</vt:lpstr>
      <vt:lpstr>Arial</vt:lpstr>
      <vt:lpstr>Sel-CoolMetal-white</vt:lpstr>
      <vt:lpstr>GitHubプロジェクトに利用されている Stack Overflowのコード片の進化パターンの調査</vt:lpstr>
      <vt:lpstr>Stack Overflow</vt:lpstr>
      <vt:lpstr>Stack Overflow</vt:lpstr>
      <vt:lpstr>Stack Overflowの変更</vt:lpstr>
      <vt:lpstr>Stack Overflowの再利用</vt:lpstr>
      <vt:lpstr>コード片の再利用による問題</vt:lpstr>
      <vt:lpstr>コード片の再利用による問題</vt:lpstr>
      <vt:lpstr>本研究の目的</vt:lpstr>
      <vt:lpstr>Research Question</vt:lpstr>
      <vt:lpstr>再利用: 最新バージョン</vt:lpstr>
      <vt:lpstr>再利用: 旧バージョン</vt:lpstr>
      <vt:lpstr>調査方法</vt:lpstr>
      <vt:lpstr>STEP1</vt:lpstr>
      <vt:lpstr>SOTorrent</vt:lpstr>
      <vt:lpstr>SOTorrent</vt:lpstr>
      <vt:lpstr>STEP2</vt:lpstr>
      <vt:lpstr>STEP3</vt:lpstr>
      <vt:lpstr>STEP4</vt:lpstr>
      <vt:lpstr>振舞いの変化</vt:lpstr>
      <vt:lpstr>Research Question</vt:lpstr>
      <vt:lpstr>結果 RQ1</vt:lpstr>
      <vt:lpstr>結果 RQ2</vt:lpstr>
      <vt:lpstr>結果 RQ2</vt:lpstr>
      <vt:lpstr>パターン1: 境界値の変更</vt:lpstr>
      <vt:lpstr>パターン2: リファクタリング</vt:lpstr>
      <vt:lpstr>パターン3: 説明補足</vt:lpstr>
      <vt:lpstr>考察</vt:lpstr>
      <vt:lpstr>まとめ</vt:lpstr>
      <vt:lpstr>今後の課題</vt:lpstr>
      <vt:lpstr>追加調査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SOTorrent: Reconstructing and Analyzing the Evolution of Stack Overflow Posts</dc:title>
  <dc:creator>krst8</dc:creator>
  <cp:lastModifiedBy>Kurihara Takumi</cp:lastModifiedBy>
  <cp:revision>400</cp:revision>
  <cp:lastPrinted>2021-07-06T04:31:09Z</cp:lastPrinted>
  <dcterms:created xsi:type="dcterms:W3CDTF">2020-11-25T00:42:07Z</dcterms:created>
  <dcterms:modified xsi:type="dcterms:W3CDTF">2021-07-09T15:00:31Z</dcterms:modified>
</cp:coreProperties>
</file>