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57" r:id="rId3"/>
    <p:sldId id="280" r:id="rId4"/>
    <p:sldId id="258" r:id="rId5"/>
    <p:sldId id="259" r:id="rId6"/>
    <p:sldId id="292" r:id="rId7"/>
    <p:sldId id="293" r:id="rId8"/>
    <p:sldId id="260" r:id="rId9"/>
    <p:sldId id="262" r:id="rId10"/>
    <p:sldId id="282" r:id="rId11"/>
    <p:sldId id="272" r:id="rId12"/>
    <p:sldId id="261" r:id="rId13"/>
    <p:sldId id="271" r:id="rId14"/>
    <p:sldId id="281" r:id="rId15"/>
    <p:sldId id="276" r:id="rId16"/>
    <p:sldId id="277" r:id="rId17"/>
    <p:sldId id="278" r:id="rId18"/>
    <p:sldId id="279" r:id="rId19"/>
    <p:sldId id="264" r:id="rId20"/>
    <p:sldId id="294" r:id="rId21"/>
    <p:sldId id="295" r:id="rId22"/>
    <p:sldId id="267" r:id="rId23"/>
    <p:sldId id="273" r:id="rId24"/>
    <p:sldId id="288" r:id="rId25"/>
    <p:sldId id="289" r:id="rId26"/>
    <p:sldId id="269" r:id="rId27"/>
    <p:sldId id="286" r:id="rId28"/>
    <p:sldId id="287" r:id="rId29"/>
    <p:sldId id="268" r:id="rId30"/>
    <p:sldId id="270" r:id="rId31"/>
    <p:sldId id="296" r:id="rId32"/>
    <p:sldId id="266" r:id="rId33"/>
    <p:sldId id="275" r:id="rId34"/>
    <p:sldId id="274" r:id="rId35"/>
  </p:sldIdLst>
  <p:sldSz cx="9144000" cy="6858000" type="screen4x3"/>
  <p:notesSz cx="9939338" cy="68072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P" initials="H" lastIdx="1" clrIdx="0">
    <p:extLst>
      <p:ext uri="{19B8F6BF-5375-455C-9EA6-DF929625EA0E}">
        <p15:presenceInfo xmlns:p15="http://schemas.microsoft.com/office/powerpoint/2012/main" userId="H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E4C9"/>
    <a:srgbClr val="FFCC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82" autoAdjust="0"/>
    <p:restoredTop sz="63795" autoAdjust="0"/>
  </p:normalViewPr>
  <p:slideViewPr>
    <p:cSldViewPr snapToGrid="0">
      <p:cViewPr varScale="1">
        <p:scale>
          <a:sx n="73" d="100"/>
          <a:sy n="73" d="100"/>
        </p:scale>
        <p:origin x="2658"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046" cy="341542"/>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9993" y="0"/>
            <a:ext cx="4307046" cy="341542"/>
          </a:xfrm>
          <a:prstGeom prst="rect">
            <a:avLst/>
          </a:prstGeom>
        </p:spPr>
        <p:txBody>
          <a:bodyPr vert="horz" lIns="91486" tIns="45743" rIns="91486" bIns="45743" rtlCol="0"/>
          <a:lstStyle>
            <a:lvl1pPr algn="r">
              <a:defRPr sz="1200"/>
            </a:lvl1pPr>
          </a:lstStyle>
          <a:p>
            <a:fld id="{90D3E86A-F1EE-4FF0-9142-E7869B4233C1}" type="datetimeFigureOut">
              <a:rPr kumimoji="1" lang="ja-JP" altLang="en-US" smtClean="0"/>
              <a:t>2021/9/7</a:t>
            </a:fld>
            <a:endParaRPr kumimoji="1" lang="ja-JP" altLang="en-US"/>
          </a:p>
        </p:txBody>
      </p:sp>
      <p:sp>
        <p:nvSpPr>
          <p:cNvPr id="4" name="フッター プレースホルダー 3"/>
          <p:cNvSpPr>
            <a:spLocks noGrp="1"/>
          </p:cNvSpPr>
          <p:nvPr>
            <p:ph type="ftr" sz="quarter" idx="2"/>
          </p:nvPr>
        </p:nvSpPr>
        <p:spPr>
          <a:xfrm>
            <a:off x="1" y="6465660"/>
            <a:ext cx="4307046" cy="341542"/>
          </a:xfrm>
          <a:prstGeom prst="rect">
            <a:avLst/>
          </a:prstGeom>
        </p:spPr>
        <p:txBody>
          <a:bodyPr vert="horz" lIns="91486" tIns="45743" rIns="91486" bIns="4574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9993" y="6465660"/>
            <a:ext cx="4307046" cy="341542"/>
          </a:xfrm>
          <a:prstGeom prst="rect">
            <a:avLst/>
          </a:prstGeom>
        </p:spPr>
        <p:txBody>
          <a:bodyPr vert="horz" lIns="91486" tIns="45743" rIns="91486" bIns="45743" rtlCol="0" anchor="b"/>
          <a:lstStyle>
            <a:lvl1pPr algn="r">
              <a:defRPr sz="1200"/>
            </a:lvl1pPr>
          </a:lstStyle>
          <a:p>
            <a:fld id="{E63B9112-8366-45EC-85BB-BB517EFB76B1}" type="slidenum">
              <a:rPr kumimoji="1" lang="ja-JP" altLang="en-US" smtClean="0"/>
              <a:t>‹#›</a:t>
            </a:fld>
            <a:endParaRPr kumimoji="1" lang="ja-JP" altLang="en-US"/>
          </a:p>
        </p:txBody>
      </p:sp>
    </p:spTree>
    <p:extLst>
      <p:ext uri="{BB962C8B-B14F-4D97-AF65-F5344CB8AC3E}">
        <p14:creationId xmlns:p14="http://schemas.microsoft.com/office/powerpoint/2010/main" val="3244584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046" cy="341542"/>
          </a:xfrm>
          <a:prstGeom prst="rect">
            <a:avLst/>
          </a:prstGeom>
        </p:spPr>
        <p:txBody>
          <a:bodyPr vert="horz" lIns="91486" tIns="45743" rIns="91486" bIns="4574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3" y="0"/>
            <a:ext cx="4307046" cy="341542"/>
          </a:xfrm>
          <a:prstGeom prst="rect">
            <a:avLst/>
          </a:prstGeom>
        </p:spPr>
        <p:txBody>
          <a:bodyPr vert="horz" lIns="91486" tIns="45743" rIns="91486" bIns="45743" rtlCol="0"/>
          <a:lstStyle>
            <a:lvl1pPr algn="r">
              <a:defRPr sz="1200"/>
            </a:lvl1pPr>
          </a:lstStyle>
          <a:p>
            <a:fld id="{A688A897-85D0-4B99-8D9A-49CE996EB873}" type="datetimeFigureOut">
              <a:rPr kumimoji="1" lang="ja-JP" altLang="en-US" smtClean="0"/>
              <a:t>2021/9/7</a:t>
            </a:fld>
            <a:endParaRPr kumimoji="1" lang="ja-JP" altLang="en-US"/>
          </a:p>
        </p:txBody>
      </p:sp>
      <p:sp>
        <p:nvSpPr>
          <p:cNvPr id="4" name="スライド イメージ プレースホルダー 3"/>
          <p:cNvSpPr>
            <a:spLocks noGrp="1" noRot="1" noChangeAspect="1"/>
          </p:cNvSpPr>
          <p:nvPr>
            <p:ph type="sldImg" idx="2"/>
          </p:nvPr>
        </p:nvSpPr>
        <p:spPr>
          <a:xfrm>
            <a:off x="3436938" y="849313"/>
            <a:ext cx="3065462" cy="2298700"/>
          </a:xfrm>
          <a:prstGeom prst="rect">
            <a:avLst/>
          </a:prstGeom>
          <a:noFill/>
          <a:ln w="12700">
            <a:solidFill>
              <a:prstClr val="black"/>
            </a:solidFill>
          </a:ln>
        </p:spPr>
        <p:txBody>
          <a:bodyPr vert="horz" lIns="91486" tIns="45743" rIns="91486" bIns="45743" rtlCol="0" anchor="ctr"/>
          <a:lstStyle/>
          <a:p>
            <a:endParaRPr lang="ja-JP" altLang="en-US"/>
          </a:p>
        </p:txBody>
      </p:sp>
      <p:sp>
        <p:nvSpPr>
          <p:cNvPr id="5" name="ノート プレースホルダー 4"/>
          <p:cNvSpPr>
            <a:spLocks noGrp="1"/>
          </p:cNvSpPr>
          <p:nvPr>
            <p:ph type="body" sz="quarter" idx="3"/>
          </p:nvPr>
        </p:nvSpPr>
        <p:spPr>
          <a:xfrm>
            <a:off x="993935" y="3275965"/>
            <a:ext cx="7951469" cy="2680335"/>
          </a:xfrm>
          <a:prstGeom prst="rect">
            <a:avLst/>
          </a:prstGeom>
        </p:spPr>
        <p:txBody>
          <a:bodyPr vert="horz" lIns="91486" tIns="45743" rIns="91486" bIns="4574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660"/>
            <a:ext cx="4307046" cy="341542"/>
          </a:xfrm>
          <a:prstGeom prst="rect">
            <a:avLst/>
          </a:prstGeom>
        </p:spPr>
        <p:txBody>
          <a:bodyPr vert="horz" lIns="91486" tIns="45743" rIns="91486" bIns="4574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3" y="6465660"/>
            <a:ext cx="4307046" cy="341542"/>
          </a:xfrm>
          <a:prstGeom prst="rect">
            <a:avLst/>
          </a:prstGeom>
        </p:spPr>
        <p:txBody>
          <a:bodyPr vert="horz" lIns="91486" tIns="45743" rIns="91486" bIns="45743" rtlCol="0" anchor="b"/>
          <a:lstStyle>
            <a:lvl1pPr algn="r">
              <a:defRPr sz="1200"/>
            </a:lvl1pPr>
          </a:lstStyle>
          <a:p>
            <a:fld id="{72CE6C90-C1EA-44B7-A42F-0FF743C1EA0C}" type="slidenum">
              <a:rPr kumimoji="1" lang="ja-JP" altLang="en-US" smtClean="0"/>
              <a:t>‹#›</a:t>
            </a:fld>
            <a:endParaRPr kumimoji="1" lang="ja-JP" altLang="en-US"/>
          </a:p>
        </p:txBody>
      </p:sp>
    </p:spTree>
    <p:extLst>
      <p:ext uri="{BB962C8B-B14F-4D97-AF65-F5344CB8AC3E}">
        <p14:creationId xmlns:p14="http://schemas.microsoft.com/office/powerpoint/2010/main" val="12783147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それでは，深層</a:t>
            </a:r>
            <a:r>
              <a:rPr kumimoji="1" lang="ja-JP" altLang="en-US" dirty="0"/>
              <a:t>学習を用いたソースコード分類手法の比較調査という題目で，大阪大学の藤原が発表させていただきます</a:t>
            </a:r>
            <a:r>
              <a:rPr kumimoji="1" lang="ja-JP" altLang="en-US" dirty="0" smtClean="0"/>
              <a:t>。</a:t>
            </a:r>
            <a:endParaRPr kumimoji="1" lang="en-US" altLang="ja-JP" dirty="0" smtClean="0"/>
          </a:p>
          <a:p>
            <a:r>
              <a:rPr kumimoji="1" lang="ja-JP" altLang="en-US" dirty="0" smtClean="0"/>
              <a:t>本論文は，</a:t>
            </a:r>
            <a:r>
              <a:rPr lang="ja-JP" altLang="en-US" sz="1200" dirty="0" smtClean="0"/>
              <a:t>電子情報通信学会論文誌の</a:t>
            </a:r>
            <a:r>
              <a:rPr lang="en-US" altLang="ja-JP" sz="1200" dirty="0" smtClean="0"/>
              <a:t>8</a:t>
            </a:r>
            <a:r>
              <a:rPr lang="ja-JP" altLang="en-US" sz="1200" dirty="0" smtClean="0"/>
              <a:t>月号に掲載されております．</a:t>
            </a:r>
            <a:endParaRPr kumimoji="1" lang="en-US" altLang="ja-JP" sz="1200" dirty="0" smtClean="0"/>
          </a:p>
          <a:p>
            <a:r>
              <a:rPr kumimoji="1" lang="ja-JP" altLang="en-US" sz="1200" dirty="0" smtClean="0"/>
              <a:t>また，下に貼った短縮</a:t>
            </a:r>
            <a:r>
              <a:rPr kumimoji="1" lang="en-US" altLang="ja-JP" sz="1200" dirty="0" smtClean="0"/>
              <a:t>URL</a:t>
            </a:r>
            <a:r>
              <a:rPr kumimoji="1" lang="ja-JP" altLang="en-US" sz="1200" dirty="0" smtClean="0"/>
              <a:t>から誰でもダウンロードできます．</a:t>
            </a:r>
            <a:endParaRPr lang="en-US" altLang="ja-JP" sz="1200"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a:t>
            </a:fld>
            <a:endParaRPr kumimoji="1" lang="ja-JP" altLang="en-US"/>
          </a:p>
        </p:txBody>
      </p:sp>
    </p:spTree>
    <p:extLst>
      <p:ext uri="{BB962C8B-B14F-4D97-AF65-F5344CB8AC3E}">
        <p14:creationId xmlns:p14="http://schemas.microsoft.com/office/powerpoint/2010/main" val="3140395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LSTM</a:t>
            </a:r>
            <a:r>
              <a:rPr kumimoji="1" lang="ja-JP" altLang="en-US" dirty="0" smtClean="0"/>
              <a:t>に対しては</a:t>
            </a:r>
            <a:r>
              <a:rPr kumimoji="1" lang="ja-JP" altLang="en-US" dirty="0" smtClean="0"/>
              <a:t>，トークンや</a:t>
            </a:r>
            <a:r>
              <a:rPr kumimoji="1" lang="en-US" altLang="ja-JP" dirty="0" smtClean="0"/>
              <a:t>AST</a:t>
            </a:r>
            <a:r>
              <a:rPr kumimoji="1" lang="ja-JP" altLang="en-US" dirty="0" smtClean="0"/>
              <a:t>ノードの系列データを順に学習させます．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10</a:t>
            </a:fld>
            <a:endParaRPr kumimoji="1" lang="ja-JP" altLang="en-US"/>
          </a:p>
        </p:txBody>
      </p:sp>
    </p:spTree>
    <p:extLst>
      <p:ext uri="{BB962C8B-B14F-4D97-AF65-F5344CB8AC3E}">
        <p14:creationId xmlns:p14="http://schemas.microsoft.com/office/powerpoint/2010/main" val="3712967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GCN</a:t>
            </a:r>
            <a:r>
              <a:rPr kumimoji="1" lang="ja-JP" altLang="en-US" dirty="0" smtClean="0"/>
              <a:t>に対しては</a:t>
            </a:r>
            <a:r>
              <a:rPr kumimoji="1" lang="ja-JP" altLang="en-US" dirty="0" smtClean="0"/>
              <a:t>，トークン列についてはグラフとして扱える形式にして入力するのに対し，</a:t>
            </a:r>
            <a:r>
              <a:rPr kumimoji="1" lang="en-US" altLang="ja-JP" dirty="0" smtClean="0"/>
              <a:t>AST</a:t>
            </a:r>
            <a:r>
              <a:rPr kumimoji="1" lang="ja-JP" altLang="en-US" dirty="0" smtClean="0"/>
              <a:t>については，元々グラフであるため，編集は不要でそのまま学習させることができます．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11</a:t>
            </a:fld>
            <a:endParaRPr kumimoji="1" lang="ja-JP" altLang="en-US"/>
          </a:p>
        </p:txBody>
      </p:sp>
    </p:spTree>
    <p:extLst>
      <p:ext uri="{BB962C8B-B14F-4D97-AF65-F5344CB8AC3E}">
        <p14:creationId xmlns:p14="http://schemas.microsoft.com/office/powerpoint/2010/main" val="1139851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次に，調査に使用するベンチマークについて説明します．本調査で使用する</a:t>
            </a:r>
            <a:r>
              <a:rPr kumimoji="1" lang="en-US" altLang="ja-JP" dirty="0" err="1" smtClean="0"/>
              <a:t>BigCloneBench</a:t>
            </a:r>
            <a:r>
              <a:rPr kumimoji="1" lang="ja-JP" altLang="en-US" dirty="0" smtClean="0"/>
              <a:t>は，</a:t>
            </a:r>
            <a:r>
              <a:rPr kumimoji="1" lang="en-US" altLang="ja-JP" dirty="0" smtClean="0"/>
              <a:t>Java</a:t>
            </a:r>
            <a:r>
              <a:rPr kumimoji="1" lang="ja-JP" altLang="en-US" dirty="0" smtClean="0"/>
              <a:t>で開発されたオープンソースソフトウェアから，メソッド単位でソースコードを収集したベンチマークです．</a:t>
            </a:r>
            <a:endParaRPr kumimoji="1" lang="en-US" altLang="ja-JP" dirty="0" smtClean="0"/>
          </a:p>
          <a:p>
            <a:r>
              <a:rPr kumimoji="1" lang="ja-JP" altLang="en-US" dirty="0" smtClean="0"/>
              <a:t>開発者らによって，収集されたメソッドは</a:t>
            </a:r>
            <a:r>
              <a:rPr kumimoji="1" lang="en-US" altLang="ja-JP" dirty="0" smtClean="0"/>
              <a:t>43</a:t>
            </a:r>
            <a:r>
              <a:rPr kumimoji="1" lang="ja-JP" altLang="en-US" dirty="0" smtClean="0"/>
              <a:t>種類の機能クラスのいずれかに分類済み</a:t>
            </a:r>
            <a:r>
              <a:rPr kumimoji="1" lang="ja-JP" altLang="en-US" dirty="0" smtClean="0"/>
              <a:t>で，各クラスには固有の</a:t>
            </a:r>
            <a:r>
              <a:rPr kumimoji="1" lang="en-US" altLang="ja-JP" dirty="0" smtClean="0"/>
              <a:t>ID</a:t>
            </a:r>
            <a:r>
              <a:rPr kumimoji="1" lang="ja-JP" altLang="en-US" dirty="0" smtClean="0"/>
              <a:t>が割り当てられています</a:t>
            </a:r>
            <a:r>
              <a:rPr kumimoji="1" lang="ja-JP" altLang="en-US" dirty="0" smtClean="0"/>
              <a:t>．</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12</a:t>
            </a:fld>
            <a:endParaRPr kumimoji="1" lang="ja-JP" altLang="en-US"/>
          </a:p>
        </p:txBody>
      </p:sp>
    </p:spTree>
    <p:extLst>
      <p:ext uri="{BB962C8B-B14F-4D97-AF65-F5344CB8AC3E}">
        <p14:creationId xmlns:p14="http://schemas.microsoft.com/office/powerpoint/2010/main" val="364263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次に，評価尺度について説明します．本調査では，</a:t>
            </a:r>
            <a:r>
              <a:rPr kumimoji="1" lang="en-US" altLang="ja-JP" dirty="0" smtClean="0"/>
              <a:t>Top-k</a:t>
            </a:r>
            <a:r>
              <a:rPr kumimoji="1" lang="ja-JP" altLang="en-US" dirty="0" smtClean="0"/>
              <a:t>という，検索などの評価に使われている尺度を使います．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本調査における</a:t>
            </a:r>
            <a:r>
              <a:rPr kumimoji="1" lang="en-US" altLang="ja-JP" dirty="0" smtClean="0"/>
              <a:t>Top-k</a:t>
            </a:r>
            <a:r>
              <a:rPr kumimoji="1" lang="ja-JP" altLang="en-US" dirty="0" smtClean="0"/>
              <a:t>は，各メソッドに対してニューラルネットワークが予測した分類クラスのうち，確率の上位</a:t>
            </a:r>
            <a:r>
              <a:rPr kumimoji="1" lang="en-US" altLang="ja-JP" dirty="0" smtClean="0"/>
              <a:t>k</a:t>
            </a:r>
            <a:r>
              <a:rPr kumimoji="1" lang="ja-JP" altLang="en-US" dirty="0" smtClean="0"/>
              <a:t>位以内に正解クラスがある割合です．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ここで正解クラスとは，</a:t>
            </a:r>
            <a:r>
              <a:rPr kumimoji="1" lang="en-US" altLang="ja-JP" dirty="0" err="1" smtClean="0"/>
              <a:t>BigCloneBench</a:t>
            </a:r>
            <a:r>
              <a:rPr kumimoji="1" lang="ja-JP" altLang="en-US" dirty="0" smtClean="0"/>
              <a:t>に開発者らによって，各メソッドがあらかじめ分類された機能クラスです．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例について説明します．</a:t>
            </a:r>
            <a:r>
              <a:rPr kumimoji="1" lang="en-US" altLang="ja-JP" dirty="0" smtClean="0"/>
              <a:t>Top-1</a:t>
            </a:r>
            <a:r>
              <a:rPr kumimoji="1" lang="ja-JP" altLang="en-US" dirty="0" smtClean="0"/>
              <a:t>は，</a:t>
            </a:r>
            <a:r>
              <a:rPr kumimoji="1" lang="en-US" altLang="ja-JP" dirty="0" smtClean="0"/>
              <a:t>1</a:t>
            </a:r>
            <a:r>
              <a:rPr kumimoji="1" lang="ja-JP" altLang="en-US" dirty="0" smtClean="0"/>
              <a:t>位以内に正解クラスがあるメソッドの割合ですので，この場合，メソッド</a:t>
            </a:r>
            <a:r>
              <a:rPr kumimoji="1" lang="en-US" altLang="ja-JP" dirty="0" smtClean="0"/>
              <a:t>A</a:t>
            </a:r>
            <a:r>
              <a:rPr kumimoji="1" lang="ja-JP" altLang="en-US" dirty="0" smtClean="0"/>
              <a:t>とメソッド</a:t>
            </a:r>
            <a:r>
              <a:rPr kumimoji="1" lang="en-US" altLang="ja-JP" dirty="0" smtClean="0"/>
              <a:t>C</a:t>
            </a:r>
            <a:r>
              <a:rPr kumimoji="1" lang="ja-JP" altLang="en-US" dirty="0" smtClean="0"/>
              <a:t>が該当します．そのため，</a:t>
            </a:r>
            <a:r>
              <a:rPr kumimoji="1" lang="en-US" altLang="ja-JP" dirty="0" smtClean="0"/>
              <a:t>Top-1</a:t>
            </a:r>
            <a:r>
              <a:rPr kumimoji="1" lang="ja-JP" altLang="en-US" dirty="0" smtClean="0"/>
              <a:t>は</a:t>
            </a:r>
            <a:r>
              <a:rPr kumimoji="1" lang="en-US" altLang="ja-JP" dirty="0" smtClean="0"/>
              <a:t>2/5</a:t>
            </a:r>
            <a:r>
              <a:rPr kumimoji="1" lang="ja-JP" altLang="en-US" dirty="0" smtClean="0"/>
              <a:t>ということになります．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同様に，</a:t>
            </a:r>
            <a:r>
              <a:rPr kumimoji="1" lang="en-US" altLang="ja-JP" dirty="0" smtClean="0"/>
              <a:t>Top-2</a:t>
            </a:r>
            <a:r>
              <a:rPr kumimoji="1" lang="ja-JP" altLang="en-US" dirty="0" smtClean="0"/>
              <a:t>は，メソッド</a:t>
            </a:r>
            <a:r>
              <a:rPr kumimoji="1" lang="en-US" altLang="ja-JP" dirty="0" smtClean="0"/>
              <a:t>A,B,C</a:t>
            </a:r>
            <a:r>
              <a:rPr kumimoji="1" lang="ja-JP" altLang="en-US" dirty="0" smtClean="0"/>
              <a:t>が該当しますので，</a:t>
            </a:r>
            <a:r>
              <a:rPr kumimoji="1" lang="en-US" altLang="ja-JP" dirty="0" smtClean="0"/>
              <a:t>3/5</a:t>
            </a:r>
            <a:r>
              <a:rPr kumimoji="1" lang="ja-JP" altLang="en-US" dirty="0" smtClean="0"/>
              <a:t>となり，</a:t>
            </a:r>
            <a:r>
              <a:rPr kumimoji="1" lang="en-US" altLang="ja-JP" dirty="0" smtClean="0"/>
              <a:t>Top-3</a:t>
            </a:r>
            <a:r>
              <a:rPr kumimoji="1" lang="ja-JP" altLang="en-US" dirty="0" smtClean="0"/>
              <a:t>はメソッド</a:t>
            </a:r>
            <a:r>
              <a:rPr kumimoji="1" lang="en-US" altLang="ja-JP" dirty="0" smtClean="0"/>
              <a:t>E</a:t>
            </a:r>
            <a:r>
              <a:rPr kumimoji="1" lang="ja-JP" altLang="en-US" dirty="0" smtClean="0"/>
              <a:t>以外が該当しますので，</a:t>
            </a:r>
            <a:r>
              <a:rPr kumimoji="1" lang="en-US" altLang="ja-JP" dirty="0" smtClean="0"/>
              <a:t>4/5</a:t>
            </a:r>
            <a:r>
              <a:rPr kumimoji="1" lang="ja-JP" altLang="en-US" dirty="0" smtClean="0"/>
              <a:t>になります．</a:t>
            </a:r>
            <a:endParaRPr lang="en-US" altLang="ja-JP"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13</a:t>
            </a:fld>
            <a:endParaRPr kumimoji="1" lang="ja-JP" altLang="en-US"/>
          </a:p>
        </p:txBody>
      </p:sp>
    </p:spTree>
    <p:extLst>
      <p:ext uri="{BB962C8B-B14F-4D97-AF65-F5344CB8AC3E}">
        <p14:creationId xmlns:p14="http://schemas.microsoft.com/office/powerpoint/2010/main" val="1514639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次に，調査の手順について説明します．調査は右上のとおり</a:t>
            </a:r>
            <a:r>
              <a:rPr kumimoji="1" lang="en-US" altLang="ja-JP" dirty="0" smtClean="0"/>
              <a:t>4</a:t>
            </a:r>
            <a:r>
              <a:rPr kumimoji="1" lang="ja-JP" altLang="en-US" dirty="0" err="1" smtClean="0"/>
              <a:t>つの</a:t>
            </a:r>
            <a:r>
              <a:rPr kumimoji="1" lang="ja-JP" altLang="en-US" dirty="0" smtClean="0"/>
              <a:t>手順に従って行います．順に説明していきます．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14</a:t>
            </a:fld>
            <a:endParaRPr kumimoji="1" lang="ja-JP" altLang="en-US"/>
          </a:p>
        </p:txBody>
      </p:sp>
    </p:spTree>
    <p:extLst>
      <p:ext uri="{BB962C8B-B14F-4D97-AF65-F5344CB8AC3E}">
        <p14:creationId xmlns:p14="http://schemas.microsoft.com/office/powerpoint/2010/main" val="3344143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まず，ベンチマークの分割を行います．機能クラス毎に，</a:t>
            </a:r>
            <a:r>
              <a:rPr kumimoji="1" lang="en-US" altLang="ja-JP" dirty="0" smtClean="0"/>
              <a:t>8</a:t>
            </a:r>
            <a:r>
              <a:rPr kumimoji="1" lang="ja-JP" altLang="en-US" dirty="0" smtClean="0"/>
              <a:t>割のメソッドを学習データセット，</a:t>
            </a:r>
            <a:r>
              <a:rPr kumimoji="1" lang="en-US" altLang="ja-JP" dirty="0" smtClean="0"/>
              <a:t>2</a:t>
            </a:r>
            <a:r>
              <a:rPr kumimoji="1" lang="ja-JP" altLang="en-US" dirty="0" smtClean="0"/>
              <a:t>割のメソッドを評価データセットに分割します．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15</a:t>
            </a:fld>
            <a:endParaRPr kumimoji="1" lang="ja-JP" altLang="en-US"/>
          </a:p>
        </p:txBody>
      </p:sp>
    </p:spTree>
    <p:extLst>
      <p:ext uri="{BB962C8B-B14F-4D97-AF65-F5344CB8AC3E}">
        <p14:creationId xmlns:p14="http://schemas.microsoft.com/office/powerpoint/2010/main" val="38997549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次に，学習データセットのメソッドをソースコード分類モデルに学習させます．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16</a:t>
            </a:fld>
            <a:endParaRPr kumimoji="1" lang="ja-JP" altLang="en-US"/>
          </a:p>
        </p:txBody>
      </p:sp>
    </p:spTree>
    <p:extLst>
      <p:ext uri="{BB962C8B-B14F-4D97-AF65-F5344CB8AC3E}">
        <p14:creationId xmlns:p14="http://schemas.microsoft.com/office/powerpoint/2010/main" val="7378003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次に，学習済みモデルを用いて，評価データセットに含まれるメソッドの分類を行います．その結果，各メソッドに対する分類結果が出力されます．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17</a:t>
            </a:fld>
            <a:endParaRPr kumimoji="1" lang="ja-JP" altLang="en-US"/>
          </a:p>
        </p:txBody>
      </p:sp>
    </p:spTree>
    <p:extLst>
      <p:ext uri="{BB962C8B-B14F-4D97-AF65-F5344CB8AC3E}">
        <p14:creationId xmlns:p14="http://schemas.microsoft.com/office/powerpoint/2010/main" val="298983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最後に，分類結果から評価尺度を算出します．本調査では，</a:t>
            </a:r>
            <a:r>
              <a:rPr kumimoji="1" lang="en-US" altLang="ja-JP" dirty="0" smtClean="0"/>
              <a:t>Top-1</a:t>
            </a:r>
            <a:r>
              <a:rPr kumimoji="1" lang="ja-JP" altLang="en-US" dirty="0" err="1" smtClean="0"/>
              <a:t>，</a:t>
            </a:r>
            <a:r>
              <a:rPr kumimoji="1" lang="en-US" altLang="ja-JP" dirty="0" smtClean="0"/>
              <a:t>Top-3</a:t>
            </a:r>
            <a:r>
              <a:rPr kumimoji="1" lang="ja-JP" altLang="en-US" dirty="0" err="1" smtClean="0"/>
              <a:t>，</a:t>
            </a:r>
            <a:r>
              <a:rPr kumimoji="1" lang="en-US" altLang="ja-JP" dirty="0" smtClean="0"/>
              <a:t>Top-5</a:t>
            </a:r>
            <a:r>
              <a:rPr kumimoji="1" lang="ja-JP" altLang="en-US" dirty="0" err="1" smtClean="0"/>
              <a:t>，</a:t>
            </a:r>
            <a:r>
              <a:rPr kumimoji="1" lang="en-US" altLang="ja-JP" dirty="0" smtClean="0"/>
              <a:t>Top-10</a:t>
            </a:r>
            <a:r>
              <a:rPr kumimoji="1" lang="ja-JP" altLang="en-US" dirty="0" err="1" smtClean="0"/>
              <a:t>を算</a:t>
            </a:r>
            <a:r>
              <a:rPr kumimoji="1" lang="ja-JP" altLang="en-US" dirty="0" smtClean="0"/>
              <a:t>出し，手法毎に比較します．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18</a:t>
            </a:fld>
            <a:endParaRPr kumimoji="1" lang="ja-JP" altLang="en-US"/>
          </a:p>
        </p:txBody>
      </p:sp>
    </p:spTree>
    <p:extLst>
      <p:ext uri="{BB962C8B-B14F-4D97-AF65-F5344CB8AC3E}">
        <p14:creationId xmlns:p14="http://schemas.microsoft.com/office/powerpoint/2010/main" val="33475864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調査結果はこのようになりました．</a:t>
            </a:r>
            <a:r>
              <a:rPr kumimoji="1" lang="en-US" altLang="ja-JP" dirty="0" smtClean="0"/>
              <a:t>Top-K</a:t>
            </a:r>
            <a:r>
              <a:rPr kumimoji="1" lang="ja-JP" altLang="en-US" dirty="0" smtClean="0"/>
              <a:t>の最大値を赤で示しています．この結果から，</a:t>
            </a:r>
            <a:r>
              <a:rPr kumimoji="1" lang="en-US" altLang="ja-JP" dirty="0" smtClean="0"/>
              <a:t>RQ</a:t>
            </a:r>
            <a:r>
              <a:rPr kumimoji="1" lang="ja-JP" altLang="en-US" dirty="0" err="1" smtClean="0"/>
              <a:t>への</a:t>
            </a:r>
            <a:r>
              <a:rPr kumimoji="1" lang="ja-JP" altLang="en-US" dirty="0" smtClean="0"/>
              <a:t>回答は，</a:t>
            </a:r>
            <a:r>
              <a:rPr kumimoji="1" lang="en-US" altLang="ja-JP" sz="1200" dirty="0" smtClean="0">
                <a:solidFill>
                  <a:srgbClr val="00B050"/>
                </a:solidFill>
              </a:rPr>
              <a:t>LSTM</a:t>
            </a:r>
            <a:r>
              <a:rPr kumimoji="1" lang="ja-JP" altLang="en-US" sz="1200" dirty="0" smtClean="0"/>
              <a:t>と</a:t>
            </a:r>
            <a:r>
              <a:rPr kumimoji="1" lang="ja-JP" altLang="en-US" sz="1200" dirty="0" smtClean="0">
                <a:solidFill>
                  <a:srgbClr val="00B0F0"/>
                </a:solidFill>
              </a:rPr>
              <a:t>トークン列</a:t>
            </a:r>
            <a:r>
              <a:rPr kumimoji="1" lang="ja-JP" altLang="en-US" sz="1200" dirty="0" smtClean="0"/>
              <a:t>の組み合わせが，最も高い精度のソースコード分類を実現できる，となります．</a:t>
            </a:r>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19</a:t>
            </a:fld>
            <a:endParaRPr kumimoji="1" lang="ja-JP" altLang="en-US"/>
          </a:p>
        </p:txBody>
      </p:sp>
    </p:spTree>
    <p:extLst>
      <p:ext uri="{BB962C8B-B14F-4D97-AF65-F5344CB8AC3E}">
        <p14:creationId xmlns:p14="http://schemas.microsoft.com/office/powerpoint/2010/main" val="1565193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まず，背景です．</a:t>
            </a:r>
            <a:endParaRPr kumimoji="1" lang="en-US" altLang="ja-JP" dirty="0" smtClean="0"/>
          </a:p>
          <a:p>
            <a:r>
              <a:rPr kumimoji="1" lang="ja-JP" altLang="en-US" dirty="0" smtClean="0"/>
              <a:t>ソフトウェア開発を効率よく行うため，開発者は既存のソースコードを頻繁に再利用します．</a:t>
            </a:r>
            <a:endParaRPr kumimoji="1" lang="en-US" altLang="ja-JP" dirty="0" smtClean="0"/>
          </a:p>
          <a:p>
            <a:r>
              <a:rPr kumimoji="1" lang="ja-JP" altLang="en-US" dirty="0" smtClean="0"/>
              <a:t>その際，再利用対象のソースコードを自動で効率的に見つける必要があり，そのためにソースコード分類を利用することが可能です．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a:t>
            </a:fld>
            <a:endParaRPr kumimoji="1" lang="ja-JP" altLang="en-US"/>
          </a:p>
        </p:txBody>
      </p:sp>
    </p:spTree>
    <p:extLst>
      <p:ext uri="{BB962C8B-B14F-4D97-AF65-F5344CB8AC3E}">
        <p14:creationId xmlns:p14="http://schemas.microsoft.com/office/powerpoint/2010/main" val="19953265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次に，</a:t>
            </a:r>
            <a:r>
              <a:rPr kumimoji="1" lang="ja-JP" altLang="en-US" dirty="0" smtClean="0"/>
              <a:t>考察です．ニューラルネットワーク毎に傾向をまとめますと，まず，</a:t>
            </a:r>
            <a:r>
              <a:rPr lang="en-US" altLang="ja-JP" kern="0" dirty="0" smtClean="0">
                <a:solidFill>
                  <a:srgbClr val="00B050"/>
                </a:solidFill>
              </a:rPr>
              <a:t>LSTM</a:t>
            </a:r>
            <a:r>
              <a:rPr lang="ja-JP" altLang="en-US" kern="0" dirty="0" smtClean="0"/>
              <a:t>を用いた手法は，全体的に分類精度が高く，</a:t>
            </a:r>
            <a:r>
              <a:rPr lang="en-US" altLang="ja-JP" kern="0" dirty="0" smtClean="0">
                <a:solidFill>
                  <a:srgbClr val="00B050"/>
                </a:solidFill>
              </a:rPr>
              <a:t>GCN</a:t>
            </a:r>
            <a:r>
              <a:rPr lang="ja-JP" altLang="en-US" kern="0" dirty="0" smtClean="0"/>
              <a:t>を用いた手法は，</a:t>
            </a:r>
            <a:r>
              <a:rPr lang="en-US" altLang="ja-JP" kern="0" dirty="0" smtClean="0"/>
              <a:t>Top-10</a:t>
            </a:r>
            <a:r>
              <a:rPr lang="ja-JP" altLang="en-US" kern="0" dirty="0" smtClean="0"/>
              <a:t>については</a:t>
            </a:r>
            <a:r>
              <a:rPr lang="en-US" altLang="ja-JP" kern="0" dirty="0" smtClean="0"/>
              <a:t>LSTM</a:t>
            </a:r>
            <a:r>
              <a:rPr lang="ja-JP" altLang="en-US" kern="0" dirty="0" smtClean="0"/>
              <a:t>に匹敵しますが，その他は劣ります．また，</a:t>
            </a:r>
            <a:r>
              <a:rPr lang="en-US" altLang="ja-JP" kern="0" dirty="0" smtClean="0"/>
              <a:t>FNN</a:t>
            </a:r>
            <a:r>
              <a:rPr lang="ja-JP" altLang="en-US" kern="0" dirty="0" smtClean="0"/>
              <a:t>を用いた手法は，他と比べて全体的に精度が劣るという結果になりました．</a:t>
            </a:r>
            <a:endParaRPr lang="en-US" altLang="ja-JP" kern="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そのため，この結果から，ソースコード分類の精度に対するニューラルネットワークの影響が大きいと考えられます．</a:t>
            </a:r>
            <a:endParaRPr lang="en-US" altLang="ja-JP" kern="0"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20</a:t>
            </a:fld>
            <a:endParaRPr kumimoji="1" lang="ja-JP" altLang="en-US"/>
          </a:p>
        </p:txBody>
      </p:sp>
    </p:spTree>
    <p:extLst>
      <p:ext uri="{BB962C8B-B14F-4D97-AF65-F5344CB8AC3E}">
        <p14:creationId xmlns:p14="http://schemas.microsoft.com/office/powerpoint/2010/main" val="41184412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次に，ソースコード表現については，</a:t>
            </a:r>
            <a:r>
              <a:rPr kumimoji="1" lang="en-US" altLang="ja-JP" dirty="0" smtClean="0"/>
              <a:t>FNN</a:t>
            </a:r>
            <a:r>
              <a:rPr kumimoji="1" lang="ja-JP" altLang="en-US" dirty="0" smtClean="0"/>
              <a:t>と</a:t>
            </a:r>
            <a:r>
              <a:rPr kumimoji="1" lang="en-US" altLang="ja-JP" dirty="0" smtClean="0"/>
              <a:t>GCN</a:t>
            </a:r>
            <a:r>
              <a:rPr kumimoji="1" lang="ja-JP" altLang="en-US" dirty="0" smtClean="0"/>
              <a:t>では</a:t>
            </a:r>
            <a:r>
              <a:rPr kumimoji="1" lang="en-US" altLang="ja-JP" dirty="0" smtClean="0"/>
              <a:t>AST</a:t>
            </a:r>
            <a:r>
              <a:rPr kumimoji="1" lang="ja-JP" altLang="en-US" dirty="0" smtClean="0"/>
              <a:t>を用いたほうが精度が良く，</a:t>
            </a:r>
            <a:r>
              <a:rPr kumimoji="1" lang="en-US" altLang="ja-JP" dirty="0" smtClean="0"/>
              <a:t>LSTM</a:t>
            </a:r>
            <a:r>
              <a:rPr kumimoji="1" lang="ja-JP" altLang="en-US" dirty="0" smtClean="0"/>
              <a:t>ではトークン列を用いたほうが精度が良いという結果になったことから</a:t>
            </a:r>
            <a:r>
              <a:rPr kumimoji="1" lang="ja-JP" altLang="en-US" dirty="0" smtClean="0"/>
              <a:t>，</a:t>
            </a:r>
            <a:r>
              <a:rPr lang="ja-JP" altLang="en-US" kern="0" dirty="0" smtClean="0"/>
              <a:t>どちらの表現が優れているか一概には言えません．</a:t>
            </a:r>
            <a:endParaRPr lang="en-US" altLang="ja-JP" kern="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そのため，ソースコード表現の影響はニューラルネットワークに比べると小さいと考えられ，</a:t>
            </a:r>
            <a:r>
              <a:rPr lang="ja-JP" altLang="en-US" kern="0" dirty="0" smtClean="0"/>
              <a:t>ニューラルネットワークとの相性が重要だと考えられます．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kern="0"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21</a:t>
            </a:fld>
            <a:endParaRPr kumimoji="1" lang="ja-JP" altLang="en-US"/>
          </a:p>
        </p:txBody>
      </p:sp>
    </p:spTree>
    <p:extLst>
      <p:ext uri="{BB962C8B-B14F-4D97-AF65-F5344CB8AC3E}">
        <p14:creationId xmlns:p14="http://schemas.microsoft.com/office/powerpoint/2010/main" val="10816467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次に，追加調査について説明します．</a:t>
            </a:r>
            <a:endParaRPr kumimoji="1" lang="en-US" altLang="ja-JP" dirty="0" smtClean="0"/>
          </a:p>
          <a:p>
            <a:r>
              <a:rPr kumimoji="1" lang="ja-JP" altLang="en-US" dirty="0" smtClean="0"/>
              <a:t>そもそもの疑問として，ソースコード分類に深層学習が必要か，ということが挙げられます．</a:t>
            </a:r>
            <a:endParaRPr kumimoji="1" lang="en-US" altLang="ja-JP" dirty="0" smtClean="0"/>
          </a:p>
          <a:p>
            <a:r>
              <a:rPr kumimoji="1" lang="ja-JP" altLang="en-US" dirty="0" smtClean="0"/>
              <a:t>深層学習は計算コストが大きく，その判定根拠が分かりにくいため，使わなくても高い精度が出せるのであれば多くの場合は使わない方が良いと考えられます．</a:t>
            </a:r>
            <a:endParaRPr kumimoji="1" lang="en-US" altLang="ja-JP" dirty="0" smtClean="0"/>
          </a:p>
          <a:p>
            <a:r>
              <a:rPr kumimoji="1" lang="ja-JP" altLang="en-US" dirty="0" smtClean="0"/>
              <a:t>そのため，追加調査として，先ほどまでの調査で精度が全体的に高かった</a:t>
            </a:r>
            <a:r>
              <a:rPr kumimoji="1" lang="en-US" altLang="ja-JP" dirty="0" err="1" smtClean="0"/>
              <a:t>LSTM+Token</a:t>
            </a:r>
            <a:r>
              <a:rPr kumimoji="1" lang="ja-JP" altLang="en-US" dirty="0" smtClean="0"/>
              <a:t>と，深層学習を用いないソースコード分類手法の中で代表的な手法の精度比較を行いました．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22</a:t>
            </a:fld>
            <a:endParaRPr kumimoji="1" lang="ja-JP" altLang="en-US"/>
          </a:p>
        </p:txBody>
      </p:sp>
    </p:spTree>
    <p:extLst>
      <p:ext uri="{BB962C8B-B14F-4D97-AF65-F5344CB8AC3E}">
        <p14:creationId xmlns:p14="http://schemas.microsoft.com/office/powerpoint/2010/main" val="25920662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本調査では，機能的なクラス分類を行うため，意味的に類似したソースコードを検索できると主張している最新の手法を比較対象に選択しました．</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選択した手法は，</a:t>
            </a:r>
            <a:r>
              <a:rPr kumimoji="1" lang="en-US" altLang="ja-JP" dirty="0" err="1" smtClean="0"/>
              <a:t>FaCoY</a:t>
            </a:r>
            <a:r>
              <a:rPr kumimoji="1" lang="ja-JP" altLang="en-US" dirty="0" smtClean="0"/>
              <a:t>と</a:t>
            </a:r>
            <a:r>
              <a:rPr kumimoji="1" lang="en-US" altLang="ja-JP" dirty="0" smtClean="0"/>
              <a:t>Siamese</a:t>
            </a:r>
            <a:r>
              <a:rPr kumimoji="1" lang="ja-JP" altLang="en-US" dirty="0" smtClean="0"/>
              <a:t>の</a:t>
            </a:r>
            <a:r>
              <a:rPr kumimoji="1" lang="en-US" altLang="ja-JP" dirty="0" smtClean="0"/>
              <a:t>2</a:t>
            </a:r>
            <a:r>
              <a:rPr kumimoji="1" lang="ja-JP" altLang="en-US" dirty="0" smtClean="0"/>
              <a:t>つです．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23</a:t>
            </a:fld>
            <a:endParaRPr kumimoji="1" lang="ja-JP" altLang="en-US"/>
          </a:p>
        </p:txBody>
      </p:sp>
    </p:spTree>
    <p:extLst>
      <p:ext uri="{BB962C8B-B14F-4D97-AF65-F5344CB8AC3E}">
        <p14:creationId xmlns:p14="http://schemas.microsoft.com/office/powerpoint/2010/main" val="1575966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FaCoY</a:t>
            </a:r>
            <a:r>
              <a:rPr kumimoji="1" lang="ja-JP" altLang="en-US" dirty="0" smtClean="0"/>
              <a:t>は，互いに</a:t>
            </a:r>
            <a:r>
              <a:rPr lang="ja-JP" altLang="en-US" dirty="0" smtClean="0"/>
              <a:t>類似した質問文に対する回答文に含まれるソースコードが意味的に類似していると考え，類似ソースコードを検索する手法です．詳細な説明は時間の都合上，省略させていただきます．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24</a:t>
            </a:fld>
            <a:endParaRPr kumimoji="1" lang="ja-JP" altLang="en-US"/>
          </a:p>
        </p:txBody>
      </p:sp>
    </p:spTree>
    <p:extLst>
      <p:ext uri="{BB962C8B-B14F-4D97-AF65-F5344CB8AC3E}">
        <p14:creationId xmlns:p14="http://schemas.microsoft.com/office/powerpoint/2010/main" val="13141646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Siamese</a:t>
            </a:r>
            <a:r>
              <a:rPr kumimoji="1" lang="ja-JP" altLang="en-US" dirty="0" smtClean="0"/>
              <a:t>は，メソッドを，正規化のレベルが異なる</a:t>
            </a:r>
            <a:r>
              <a:rPr kumimoji="1" lang="en-US" altLang="ja-JP" dirty="0" smtClean="0"/>
              <a:t>4</a:t>
            </a:r>
            <a:r>
              <a:rPr kumimoji="1" lang="ja-JP" altLang="en-US" dirty="0" smtClean="0"/>
              <a:t>種類のトークン列や</a:t>
            </a:r>
            <a:r>
              <a:rPr kumimoji="1" lang="en-US" altLang="ja-JP" dirty="0" smtClean="0"/>
              <a:t>n-gram</a:t>
            </a:r>
            <a:r>
              <a:rPr kumimoji="1" lang="ja-JP" altLang="en-US" dirty="0" smtClean="0"/>
              <a:t>で表現し，類似度の高いソースコードを検索する手法です．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図のようにメソッドを，トークン列である</a:t>
            </a:r>
            <a:r>
              <a:rPr kumimoji="1" lang="en-US" altLang="ja-JP" dirty="0" smtClean="0"/>
              <a:t>r0</a:t>
            </a:r>
            <a:r>
              <a:rPr kumimoji="1" lang="ja-JP" altLang="en-US" dirty="0" err="1" smtClean="0"/>
              <a:t>，</a:t>
            </a:r>
            <a:r>
              <a:rPr kumimoji="1" lang="ja-JP" altLang="en-US" dirty="0" smtClean="0"/>
              <a:t>トークンの</a:t>
            </a:r>
            <a:r>
              <a:rPr kumimoji="1" lang="en-US" altLang="ja-JP" dirty="0" smtClean="0"/>
              <a:t>n-gram</a:t>
            </a:r>
            <a:r>
              <a:rPr kumimoji="1" lang="ja-JP" altLang="en-US" dirty="0" smtClean="0"/>
              <a:t>である</a:t>
            </a:r>
            <a:r>
              <a:rPr kumimoji="1" lang="en-US" altLang="ja-JP" dirty="0" smtClean="0"/>
              <a:t>r1</a:t>
            </a:r>
            <a:r>
              <a:rPr kumimoji="1" lang="ja-JP" altLang="en-US" dirty="0" err="1" smtClean="0"/>
              <a:t>，</a:t>
            </a:r>
            <a:r>
              <a:rPr kumimoji="1" lang="ja-JP" altLang="en-US" dirty="0" smtClean="0"/>
              <a:t>型や識別子名を</a:t>
            </a:r>
            <a:r>
              <a:rPr kumimoji="1" lang="en-US" altLang="ja-JP" dirty="0" smtClean="0"/>
              <a:t>D</a:t>
            </a:r>
            <a:r>
              <a:rPr kumimoji="1" lang="ja-JP" altLang="en-US" dirty="0" smtClean="0"/>
              <a:t>や</a:t>
            </a:r>
            <a:r>
              <a:rPr kumimoji="1" lang="en-US" altLang="ja-JP" dirty="0" smtClean="0"/>
              <a:t>W</a:t>
            </a:r>
            <a:r>
              <a:rPr kumimoji="1" lang="ja-JP" altLang="en-US" dirty="0" smtClean="0"/>
              <a:t>というように正規化した</a:t>
            </a:r>
            <a:r>
              <a:rPr kumimoji="1" lang="en-US" altLang="ja-JP" dirty="0" smtClean="0"/>
              <a:t>n-gram</a:t>
            </a:r>
            <a:r>
              <a:rPr kumimoji="1" lang="ja-JP" altLang="en-US" dirty="0" smtClean="0"/>
              <a:t>である</a:t>
            </a:r>
            <a:r>
              <a:rPr kumimoji="1" lang="en-US" altLang="ja-JP" dirty="0" smtClean="0"/>
              <a:t>r2</a:t>
            </a:r>
            <a:r>
              <a:rPr kumimoji="1" lang="ja-JP" altLang="en-US" dirty="0" err="1" smtClean="0"/>
              <a:t>，</a:t>
            </a:r>
            <a:r>
              <a:rPr kumimoji="1" lang="ja-JP" altLang="en-US" dirty="0" smtClean="0"/>
              <a:t>括弧やセミコロン以外を正規化した</a:t>
            </a:r>
            <a:r>
              <a:rPr kumimoji="1" lang="en-US" altLang="ja-JP" dirty="0" smtClean="0"/>
              <a:t>n-gram</a:t>
            </a:r>
            <a:r>
              <a:rPr kumimoji="1" lang="ja-JP" altLang="en-US" dirty="0" smtClean="0"/>
              <a:t>である</a:t>
            </a:r>
            <a:r>
              <a:rPr kumimoji="1" lang="en-US" altLang="ja-JP" dirty="0" smtClean="0"/>
              <a:t>r3</a:t>
            </a:r>
            <a:r>
              <a:rPr kumimoji="1" lang="ja-JP" altLang="en-US" dirty="0" smtClean="0"/>
              <a:t>の</a:t>
            </a:r>
            <a:r>
              <a:rPr kumimoji="1" lang="en-US" altLang="ja-JP" dirty="0" smtClean="0"/>
              <a:t>4</a:t>
            </a:r>
            <a:r>
              <a:rPr kumimoji="1" lang="ja-JP" altLang="en-US" dirty="0" err="1" smtClean="0"/>
              <a:t>つの</a:t>
            </a:r>
            <a:r>
              <a:rPr kumimoji="1" lang="ja-JP" altLang="en-US" dirty="0" smtClean="0"/>
              <a:t>方法で表現します．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そして</a:t>
            </a:r>
            <a:r>
              <a:rPr kumimoji="1" lang="ja-JP" altLang="en-US" sz="1200" dirty="0" smtClean="0"/>
              <a:t>，検索クエリのソースコードと</a:t>
            </a:r>
            <a:r>
              <a:rPr kumimoji="1" lang="en-US" altLang="ja-JP" sz="1200" dirty="0" smtClean="0"/>
              <a:t>r0~4</a:t>
            </a:r>
            <a:r>
              <a:rPr kumimoji="1" lang="ja-JP" altLang="en-US" sz="1200" dirty="0" smtClean="0"/>
              <a:t>の類似度が高いソースコードを，検索対象のソースコードから検索</a:t>
            </a:r>
            <a:r>
              <a:rPr kumimoji="1" lang="ja-JP" altLang="en-US" sz="1200" dirty="0" smtClean="0"/>
              <a:t>します．</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このように，ソースコードの抽象度を上げた表現を用いることで，構文的な類似度が低いソースコードも検索することができます．</a:t>
            </a:r>
            <a:endParaRPr kumimoji="1" lang="en-US" altLang="ja-JP" sz="1200"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25</a:t>
            </a:fld>
            <a:endParaRPr kumimoji="1" lang="ja-JP" altLang="en-US"/>
          </a:p>
        </p:txBody>
      </p:sp>
    </p:spTree>
    <p:extLst>
      <p:ext uri="{BB962C8B-B14F-4D97-AF65-F5344CB8AC3E}">
        <p14:creationId xmlns:p14="http://schemas.microsoft.com/office/powerpoint/2010/main" val="17184380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次に，追加調査の概要を説明します．</a:t>
            </a:r>
            <a:endParaRPr kumimoji="1" lang="en-US" altLang="ja-JP" dirty="0" smtClean="0"/>
          </a:p>
          <a:p>
            <a:r>
              <a:rPr kumimoji="1" lang="ja-JP" altLang="en-US" dirty="0" smtClean="0"/>
              <a:t>まず，先ほど選択した手法を用いて，評価データセットのメソッドに対するソースコード分類を行います．</a:t>
            </a:r>
            <a:endParaRPr kumimoji="1" lang="en-US" altLang="ja-JP" dirty="0" smtClean="0"/>
          </a:p>
          <a:p>
            <a:r>
              <a:rPr kumimoji="1" lang="ja-JP" altLang="en-US" dirty="0" smtClean="0"/>
              <a:t>スモール</a:t>
            </a:r>
            <a:r>
              <a:rPr kumimoji="1" lang="en-US" altLang="ja-JP" dirty="0" smtClean="0"/>
              <a:t>1,2</a:t>
            </a:r>
            <a:r>
              <a:rPr kumimoji="1" lang="ja-JP" altLang="en-US" dirty="0" smtClean="0"/>
              <a:t>の詳細</a:t>
            </a:r>
            <a:r>
              <a:rPr kumimoji="1" lang="ja-JP" altLang="en-US" dirty="0" smtClean="0"/>
              <a:t>は次のスライドで説明します．</a:t>
            </a:r>
            <a:endParaRPr kumimoji="1" lang="en-US" altLang="ja-JP" dirty="0" smtClean="0"/>
          </a:p>
          <a:p>
            <a:r>
              <a:rPr kumimoji="1" lang="ja-JP" altLang="en-US" dirty="0" smtClean="0"/>
              <a:t>次に，分類結果から</a:t>
            </a:r>
            <a:r>
              <a:rPr kumimoji="1" lang="en-US" altLang="ja-JP" dirty="0" smtClean="0"/>
              <a:t>Top-k</a:t>
            </a:r>
            <a:r>
              <a:rPr kumimoji="1" lang="ja-JP" altLang="en-US" dirty="0" err="1" smtClean="0"/>
              <a:t>を算</a:t>
            </a:r>
            <a:r>
              <a:rPr kumimoji="1" lang="ja-JP" altLang="en-US" dirty="0" smtClean="0"/>
              <a:t>出し，</a:t>
            </a:r>
            <a:r>
              <a:rPr kumimoji="1" lang="en-US" altLang="ja-JP" dirty="0" err="1" smtClean="0"/>
              <a:t>LSTM+Token</a:t>
            </a:r>
            <a:r>
              <a:rPr kumimoji="1" lang="ja-JP" altLang="en-US" dirty="0" smtClean="0"/>
              <a:t>の値と比較します．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26</a:t>
            </a:fld>
            <a:endParaRPr kumimoji="1" lang="ja-JP" altLang="en-US"/>
          </a:p>
        </p:txBody>
      </p:sp>
    </p:spTree>
    <p:extLst>
      <p:ext uri="{BB962C8B-B14F-4D97-AF65-F5344CB8AC3E}">
        <p14:creationId xmlns:p14="http://schemas.microsoft.com/office/powerpoint/2010/main" val="19719337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ソースコード検索手法を用いたソースコード分類の手順はこのようになっています．</a:t>
            </a:r>
            <a:endParaRPr kumimoji="1" lang="en-US" altLang="ja-JP" dirty="0" smtClean="0"/>
          </a:p>
          <a:p>
            <a:r>
              <a:rPr kumimoji="1" lang="ja-JP" altLang="en-US" dirty="0" smtClean="0"/>
              <a:t>まず，選択した手法を用いて学習データセットに対するソースコード検索を行います．その結果，メソッド</a:t>
            </a:r>
            <a:r>
              <a:rPr kumimoji="1" lang="en-US" altLang="ja-JP" dirty="0" smtClean="0"/>
              <a:t>A</a:t>
            </a:r>
            <a:r>
              <a:rPr kumimoji="1" lang="ja-JP" altLang="en-US" dirty="0" smtClean="0"/>
              <a:t>と類似したメソッドが類似度順に出力されます．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次に，</a:t>
            </a:r>
            <a:r>
              <a:rPr lang="ja-JP" altLang="en-US" dirty="0" smtClean="0"/>
              <a:t>検索結果に基づいたソースコード分類</a:t>
            </a:r>
            <a:r>
              <a:rPr kumimoji="1" lang="ja-JP" altLang="en-US" dirty="0" smtClean="0"/>
              <a:t>を行います．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具体的には，検索結果のメソッドを，そのメソッドが属する機能クラスに置換します．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そして，ランキングで重複した機能クラスを削除し，最終的なランキングを分類結果とみなします．</a:t>
            </a:r>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27</a:t>
            </a:fld>
            <a:endParaRPr kumimoji="1" lang="ja-JP" altLang="en-US"/>
          </a:p>
        </p:txBody>
      </p:sp>
    </p:spTree>
    <p:extLst>
      <p:ext uri="{BB962C8B-B14F-4D97-AF65-F5344CB8AC3E}">
        <p14:creationId xmlns:p14="http://schemas.microsoft.com/office/powerpoint/2010/main" val="11625236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次に，全体の調査方法を図で説明します．</a:t>
            </a:r>
            <a:endParaRPr kumimoji="1" lang="en-US" altLang="ja-JP" dirty="0" smtClean="0"/>
          </a:p>
          <a:p>
            <a:r>
              <a:rPr kumimoji="1" lang="ja-JP" altLang="en-US" dirty="0" smtClean="0"/>
              <a:t>まず，先ほど説明した手順で，評価データセットに対するソースコード分類を行います．その結果，各メソッドに対する分類結果が出力されます．</a:t>
            </a:r>
            <a:endParaRPr kumimoji="1" lang="en-US" altLang="ja-JP" dirty="0" smtClean="0"/>
          </a:p>
          <a:p>
            <a:r>
              <a:rPr kumimoji="1" lang="ja-JP" altLang="en-US" dirty="0" smtClean="0"/>
              <a:t>次に，分類結果から</a:t>
            </a:r>
            <a:r>
              <a:rPr kumimoji="1" lang="en-US" altLang="ja-JP" dirty="0" smtClean="0"/>
              <a:t>Top-k</a:t>
            </a:r>
            <a:r>
              <a:rPr kumimoji="1" lang="ja-JP" altLang="en-US" dirty="0" err="1" smtClean="0"/>
              <a:t>を算</a:t>
            </a:r>
            <a:r>
              <a:rPr kumimoji="1" lang="ja-JP" altLang="en-US" dirty="0" smtClean="0"/>
              <a:t>出し，比較を行います．</a:t>
            </a:r>
            <a:endParaRPr kumimoji="1" lang="en-US" altLang="ja-JP" dirty="0" smtClean="0"/>
          </a:p>
          <a:p>
            <a:r>
              <a:rPr kumimoji="1" lang="ja-JP" altLang="en-US" dirty="0" smtClean="0"/>
              <a:t>追加調査でも，深層学習の手法の比較調査と同様に，</a:t>
            </a:r>
            <a:r>
              <a:rPr kumimoji="1" lang="en-US" altLang="ja-JP" dirty="0" smtClean="0"/>
              <a:t>Top-1</a:t>
            </a:r>
            <a:r>
              <a:rPr kumimoji="1" lang="ja-JP" altLang="en-US" dirty="0" err="1" smtClean="0"/>
              <a:t>，</a:t>
            </a:r>
            <a:r>
              <a:rPr kumimoji="1" lang="en-US" altLang="ja-JP" dirty="0" smtClean="0"/>
              <a:t>Top-3</a:t>
            </a:r>
            <a:r>
              <a:rPr kumimoji="1" lang="ja-JP" altLang="en-US" dirty="0" err="1" smtClean="0"/>
              <a:t>，</a:t>
            </a:r>
            <a:r>
              <a:rPr kumimoji="1" lang="en-US" altLang="ja-JP" dirty="0" smtClean="0"/>
              <a:t>Top-5</a:t>
            </a:r>
            <a:r>
              <a:rPr kumimoji="1" lang="ja-JP" altLang="en-US" dirty="0" err="1" smtClean="0"/>
              <a:t>，</a:t>
            </a:r>
            <a:r>
              <a:rPr kumimoji="1" lang="en-US" altLang="ja-JP" dirty="0" smtClean="0"/>
              <a:t>Top-10</a:t>
            </a:r>
            <a:r>
              <a:rPr kumimoji="1" lang="ja-JP" altLang="en-US" dirty="0" err="1" smtClean="0"/>
              <a:t>を算</a:t>
            </a:r>
            <a:r>
              <a:rPr kumimoji="1" lang="ja-JP" altLang="en-US" dirty="0" smtClean="0"/>
              <a:t>出し，比較を行います．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28</a:t>
            </a:fld>
            <a:endParaRPr kumimoji="1" lang="ja-JP" altLang="en-US"/>
          </a:p>
        </p:txBody>
      </p:sp>
    </p:spTree>
    <p:extLst>
      <p:ext uri="{BB962C8B-B14F-4D97-AF65-F5344CB8AC3E}">
        <p14:creationId xmlns:p14="http://schemas.microsoft.com/office/powerpoint/2010/main" val="38674944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追加調査の結果はこのようになりました．</a:t>
            </a:r>
            <a:endParaRPr kumimoji="1" lang="en-US" altLang="ja-JP" dirty="0" smtClean="0"/>
          </a:p>
          <a:p>
            <a:r>
              <a:rPr lang="en-US" altLang="ja-JP" kern="0" dirty="0" smtClean="0"/>
              <a:t>Top-1, Top-3, Top-5, Top-10</a:t>
            </a:r>
            <a:r>
              <a:rPr lang="ja-JP" altLang="en-US" kern="0" dirty="0" smtClean="0"/>
              <a:t>の全てで，</a:t>
            </a:r>
            <a:r>
              <a:rPr lang="en-US" altLang="ja-JP" kern="0" dirty="0" err="1" smtClean="0"/>
              <a:t>LSTM+Token</a:t>
            </a:r>
            <a:r>
              <a:rPr lang="ja-JP" altLang="en-US" kern="0" dirty="0" smtClean="0"/>
              <a:t>の精度は，深層学習を用いない分類手法を上回るという結果になり，深層学習を用いるメリットは十分にあると考えられます．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29</a:t>
            </a:fld>
            <a:endParaRPr kumimoji="1" lang="ja-JP" altLang="en-US"/>
          </a:p>
        </p:txBody>
      </p:sp>
    </p:spTree>
    <p:extLst>
      <p:ext uri="{BB962C8B-B14F-4D97-AF65-F5344CB8AC3E}">
        <p14:creationId xmlns:p14="http://schemas.microsoft.com/office/powerpoint/2010/main" val="3416830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次に，ソースコード分類について説明します．</a:t>
            </a:r>
            <a:endParaRPr kumimoji="1" lang="en-US" altLang="ja-JP" dirty="0" smtClean="0"/>
          </a:p>
          <a:p>
            <a:r>
              <a:rPr kumimoji="1" lang="ja-JP" altLang="en-US" dirty="0" smtClean="0"/>
              <a:t>本発表においてソースコード分類は，あらかじめ，</a:t>
            </a:r>
            <a:r>
              <a:rPr kumimoji="1" lang="en-US" altLang="ja-JP" dirty="0" smtClean="0"/>
              <a:t>Download From Web</a:t>
            </a:r>
            <a:r>
              <a:rPr kumimoji="1" lang="ja-JP" altLang="en-US" dirty="0" err="1" smtClean="0"/>
              <a:t>，</a:t>
            </a:r>
            <a:r>
              <a:rPr kumimoji="1" lang="en-US" altLang="ja-JP" dirty="0" smtClean="0"/>
              <a:t>Secure Hash</a:t>
            </a:r>
            <a:r>
              <a:rPr kumimoji="1" lang="ja-JP" altLang="en-US" dirty="0" smtClean="0"/>
              <a:t>等のような，機能ごとにまとめられたクラスに対し，入力ソースコードを自動で分類するというタスクになります．</a:t>
            </a:r>
            <a:endParaRPr kumimoji="1" lang="en-US" altLang="ja-JP" dirty="0" smtClean="0"/>
          </a:p>
          <a:p>
            <a:r>
              <a:rPr kumimoji="1" lang="ja-JP" altLang="en-US" dirty="0" smtClean="0"/>
              <a:t>この例で言うと，入力ソースコードの記述に</a:t>
            </a:r>
            <a:r>
              <a:rPr kumimoji="1" lang="en-US" altLang="ja-JP" dirty="0" err="1" smtClean="0"/>
              <a:t>url.openStream</a:t>
            </a:r>
            <a:r>
              <a:rPr kumimoji="1" lang="ja-JP" altLang="en-US" dirty="0" smtClean="0"/>
              <a:t>という記述があるため，</a:t>
            </a:r>
            <a:r>
              <a:rPr kumimoji="1" lang="en-US" altLang="ja-JP" dirty="0" smtClean="0"/>
              <a:t>Download From Web</a:t>
            </a:r>
            <a:r>
              <a:rPr kumimoji="1" lang="ja-JP" altLang="en-US" dirty="0" smtClean="0"/>
              <a:t>の機能クラスに分類される，ということになります．</a:t>
            </a:r>
            <a:endParaRPr kumimoji="1" lang="en-US" altLang="ja-JP" dirty="0" smtClean="0"/>
          </a:p>
          <a:p>
            <a:r>
              <a:rPr kumimoji="1" lang="ja-JP" altLang="en-US" dirty="0" smtClean="0"/>
              <a:t>ここから，この入力ソースコードと</a:t>
            </a:r>
            <a:r>
              <a:rPr kumimoji="1" lang="en-US" altLang="ja-JP" dirty="0" smtClean="0"/>
              <a:t>Download From Web</a:t>
            </a:r>
            <a:r>
              <a:rPr kumimoji="1" lang="ja-JP" altLang="en-US" dirty="0" smtClean="0"/>
              <a:t>のクラスに含まれるソースコードが類似していると見なしてコード検索を行うなど，ソースコード分類はソースコード検索等のタスクに応用できます．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3</a:t>
            </a:fld>
            <a:endParaRPr kumimoji="1" lang="ja-JP" altLang="en-US"/>
          </a:p>
        </p:txBody>
      </p:sp>
    </p:spTree>
    <p:extLst>
      <p:ext uri="{BB962C8B-B14F-4D97-AF65-F5344CB8AC3E}">
        <p14:creationId xmlns:p14="http://schemas.microsoft.com/office/powerpoint/2010/main" val="9551849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このような結果になったのは，</a:t>
            </a:r>
            <a:r>
              <a:rPr lang="ja-JP" altLang="en-US" dirty="0" smtClean="0"/>
              <a:t>離れたトークンの依存関係が</a:t>
            </a:r>
            <a:r>
              <a:rPr lang="en-US" altLang="ja-JP" dirty="0" err="1" smtClean="0"/>
              <a:t>BigCloneBench</a:t>
            </a:r>
            <a:r>
              <a:rPr lang="ja-JP" altLang="en-US" dirty="0" smtClean="0"/>
              <a:t>のメソッドを分類するのに重要だったからだと考えられます．</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ここで言うトークンの依存関係とは，トークンの出現順序だったり，メソッドにセットで出現するトークンなどが挙げられます．</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30</a:t>
            </a:fld>
            <a:endParaRPr kumimoji="1" lang="ja-JP" altLang="en-US"/>
          </a:p>
        </p:txBody>
      </p:sp>
    </p:spTree>
    <p:extLst>
      <p:ext uri="{BB962C8B-B14F-4D97-AF65-F5344CB8AC3E}">
        <p14:creationId xmlns:p14="http://schemas.microsoft.com/office/powerpoint/2010/main" val="10359407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このような依存関係を考えたとき，</a:t>
            </a:r>
            <a:r>
              <a:rPr kumimoji="1" lang="en-US" altLang="ja-JP" dirty="0" smtClean="0"/>
              <a:t>LSTM</a:t>
            </a:r>
            <a:r>
              <a:rPr kumimoji="1" lang="ja-JP" altLang="en-US" dirty="0" smtClean="0"/>
              <a:t>は近いトークンだけでなく離れたトークンの依存関係も学習できるのに対し，</a:t>
            </a:r>
            <a:r>
              <a:rPr kumimoji="1" lang="en-US" altLang="ja-JP" dirty="0" smtClean="0"/>
              <a:t>Siamese</a:t>
            </a:r>
            <a:r>
              <a:rPr kumimoji="1" lang="ja-JP" altLang="en-US" dirty="0" smtClean="0"/>
              <a:t>は</a:t>
            </a:r>
            <a:r>
              <a:rPr kumimoji="1" lang="en-US" altLang="ja-JP" dirty="0" smtClean="0"/>
              <a:t>4-gram</a:t>
            </a:r>
            <a:r>
              <a:rPr kumimoji="1" lang="ja-JP" altLang="en-US" dirty="0" smtClean="0"/>
              <a:t>を用いているので，近いトークンの依存関係は捉えられますが，</a:t>
            </a:r>
            <a:r>
              <a:rPr kumimoji="1" lang="en-US" altLang="ja-JP" dirty="0" smtClean="0"/>
              <a:t>4</a:t>
            </a:r>
            <a:r>
              <a:rPr kumimoji="1" lang="ja-JP" altLang="en-US" dirty="0" smtClean="0"/>
              <a:t>つ以上離れたトークンの依存関係は捉えることができません．そのため，</a:t>
            </a:r>
            <a:r>
              <a:rPr kumimoji="1" lang="en-US" altLang="ja-JP" dirty="0" smtClean="0"/>
              <a:t>LSTM</a:t>
            </a:r>
            <a:r>
              <a:rPr kumimoji="1" lang="ja-JP" altLang="en-US" dirty="0" smtClean="0"/>
              <a:t>の精度が高くなったのではないかと考えられます．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また，</a:t>
            </a:r>
            <a:r>
              <a:rPr kumimoji="1" lang="en-US" altLang="ja-JP" dirty="0" err="1" smtClean="0"/>
              <a:t>FaCoY</a:t>
            </a:r>
            <a:r>
              <a:rPr kumimoji="1" lang="ja-JP" altLang="en-US" dirty="0" smtClean="0"/>
              <a:t>は，類似性を捉えるために</a:t>
            </a:r>
            <a:r>
              <a:rPr kumimoji="1" lang="en-US" altLang="ja-JP" dirty="0" smtClean="0"/>
              <a:t>Q&amp;A</a:t>
            </a:r>
            <a:r>
              <a:rPr kumimoji="1" lang="ja-JP" altLang="en-US" dirty="0" smtClean="0"/>
              <a:t>サイトの質問と回答を利用していますが，これが，</a:t>
            </a:r>
            <a:r>
              <a:rPr kumimoji="1" lang="en-US" altLang="ja-JP" dirty="0" err="1" smtClean="0"/>
              <a:t>BigCloneBench</a:t>
            </a:r>
            <a:r>
              <a:rPr kumimoji="1" lang="ja-JP" altLang="en-US" dirty="0" smtClean="0"/>
              <a:t>のソースコードを分類するのに必要な類似性とは異なっていたのではないかと考えられます．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31</a:t>
            </a:fld>
            <a:endParaRPr kumimoji="1" lang="ja-JP" altLang="en-US"/>
          </a:p>
        </p:txBody>
      </p:sp>
    </p:spTree>
    <p:extLst>
      <p:ext uri="{BB962C8B-B14F-4D97-AF65-F5344CB8AC3E}">
        <p14:creationId xmlns:p14="http://schemas.microsoft.com/office/powerpoint/2010/main" val="32655362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まとめはこのようになっています．</a:t>
            </a:r>
            <a:endParaRPr kumimoji="1" lang="en-US" altLang="ja-JP" dirty="0" smtClean="0"/>
          </a:p>
          <a:p>
            <a:r>
              <a:rPr kumimoji="1" lang="ja-JP" altLang="en-US" dirty="0" smtClean="0"/>
              <a:t>（全体としては，</a:t>
            </a:r>
            <a:r>
              <a:rPr kumimoji="1" lang="en-US" altLang="ja-JP" dirty="0" smtClean="0"/>
              <a:t>LSTM</a:t>
            </a:r>
            <a:r>
              <a:rPr kumimoji="1" lang="ja-JP" altLang="en-US" dirty="0" smtClean="0"/>
              <a:t>にトークン列を学習させる手法がもっとも精度が高いという結果になりました．）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32</a:t>
            </a:fld>
            <a:endParaRPr kumimoji="1" lang="ja-JP" altLang="en-US"/>
          </a:p>
        </p:txBody>
      </p:sp>
    </p:spTree>
    <p:extLst>
      <p:ext uri="{BB962C8B-B14F-4D97-AF65-F5344CB8AC3E}">
        <p14:creationId xmlns:p14="http://schemas.microsoft.com/office/powerpoint/2010/main" val="13619219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今後の課題はこのようになっています．</a:t>
            </a:r>
            <a:endParaRPr kumimoji="1" lang="en-US" altLang="ja-JP" dirty="0" smtClean="0"/>
          </a:p>
          <a:p>
            <a:r>
              <a:rPr kumimoji="1" lang="ja-JP" altLang="en-US" dirty="0" smtClean="0"/>
              <a:t>（特に，分類以外のソースコード解析タスクにおいても同様の傾向が得られるかを調査することで，ソースコード解析全般に対して深層学習を適用する際に何から始めたらよいかの指針になるのではないかと考えています．）</a:t>
            </a:r>
            <a:endParaRPr kumimoji="1" lang="en-US" altLang="ja-JP" dirty="0" smtClean="0"/>
          </a:p>
          <a:p>
            <a:r>
              <a:rPr kumimoji="1" lang="ja-JP" altLang="en-US" dirty="0" smtClean="0"/>
              <a:t>以上です．ご清聴ありがとうございました．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33</a:t>
            </a:fld>
            <a:endParaRPr kumimoji="1" lang="ja-JP" altLang="en-US"/>
          </a:p>
        </p:txBody>
      </p:sp>
    </p:spTree>
    <p:extLst>
      <p:ext uri="{BB962C8B-B14F-4D97-AF65-F5344CB8AC3E}">
        <p14:creationId xmlns:p14="http://schemas.microsoft.com/office/powerpoint/2010/main" val="474958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このソースコード分類というタスクに，近年では様々なニューラルネットワークが用いられています．代表的なものとして以下の</a:t>
            </a:r>
            <a:r>
              <a:rPr kumimoji="1" lang="en-US" altLang="ja-JP" dirty="0" smtClean="0"/>
              <a:t>3</a:t>
            </a:r>
            <a:r>
              <a:rPr kumimoji="1" lang="ja-JP" altLang="en-US" dirty="0" err="1" smtClean="0"/>
              <a:t>つを</a:t>
            </a:r>
            <a:r>
              <a:rPr kumimoji="1" lang="ja-JP" altLang="en-US" dirty="0" smtClean="0"/>
              <a:t>挙げさせていただきます．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順伝播型ニューラルネットワークは，ループ構造がない標準的なネットワークで，ソースコードのベクトルを学習させることが可能です．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再帰型ニューラルネットワークは，</a:t>
            </a:r>
            <a:r>
              <a:rPr lang="ja-JP" altLang="en-US" dirty="0" smtClean="0"/>
              <a:t>入力の値だけでなく入力順も出力に影響するネットワーク</a:t>
            </a:r>
            <a:r>
              <a:rPr kumimoji="1" lang="ja-JP" altLang="en-US" dirty="0" smtClean="0"/>
              <a:t>で，トークン列などを学習させることが可能です．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グラフ畳み込みネットワークは，</a:t>
            </a:r>
            <a:r>
              <a:rPr lang="ja-JP" altLang="en-US" dirty="0" smtClean="0"/>
              <a:t>グラフの特徴抽出が可能なネットワークで，抽象構文木や制御フローグラフなどを学習させることが可能です．</a:t>
            </a:r>
            <a:endParaRPr lang="en-US" altLang="ja-JP"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4</a:t>
            </a:fld>
            <a:endParaRPr kumimoji="1" lang="ja-JP" altLang="en-US"/>
          </a:p>
        </p:txBody>
      </p:sp>
    </p:spTree>
    <p:extLst>
      <p:ext uri="{BB962C8B-B14F-4D97-AF65-F5344CB8AC3E}">
        <p14:creationId xmlns:p14="http://schemas.microsoft.com/office/powerpoint/2010/main" val="2838440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次に，既存研究の評価実験における問題点について説明します．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ja-JP" altLang="en-US" dirty="0" smtClean="0"/>
              <a:t>つ目は，</a:t>
            </a:r>
            <a:r>
              <a:rPr kumimoji="1" lang="ja-JP" altLang="en-US" dirty="0" smtClean="0">
                <a:solidFill>
                  <a:srgbClr val="FF0000"/>
                </a:solidFill>
              </a:rPr>
              <a:t>広く利用されているニューラルネットワーク同士の比較が行われていない場合がある，という点です．</a:t>
            </a:r>
            <a:endParaRPr kumimoji="1" lang="en-US" altLang="ja-JP"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例として</a:t>
            </a:r>
            <a:r>
              <a:rPr kumimoji="1" lang="en-US" altLang="ja-JP" dirty="0" smtClean="0">
                <a:solidFill>
                  <a:srgbClr val="FF0000"/>
                </a:solidFill>
              </a:rPr>
              <a:t>Saini</a:t>
            </a:r>
            <a:r>
              <a:rPr kumimoji="1" lang="ja-JP" altLang="en-US" dirty="0" err="1" smtClean="0">
                <a:solidFill>
                  <a:srgbClr val="FF0000"/>
                </a:solidFill>
              </a:rPr>
              <a:t>らの</a:t>
            </a:r>
            <a:r>
              <a:rPr kumimoji="1" lang="ja-JP" altLang="en-US" dirty="0" smtClean="0">
                <a:solidFill>
                  <a:srgbClr val="FF0000"/>
                </a:solidFill>
              </a:rPr>
              <a:t>研究を挙げます．この研究では彼らの提案した手法と，深層学習を用いない既存手法の精度を比較していますが，他の深層学習を用いる手法との精度を比較していません．</a:t>
            </a:r>
            <a:endParaRPr kumimoji="1" lang="en-US" altLang="ja-JP" dirty="0" smtClean="0">
              <a:solidFill>
                <a:srgbClr val="FF0000"/>
              </a:solidFill>
            </a:endParaRPr>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5</a:t>
            </a:fld>
            <a:endParaRPr kumimoji="1" lang="ja-JP" altLang="en-US"/>
          </a:p>
        </p:txBody>
      </p:sp>
    </p:spTree>
    <p:extLst>
      <p:ext uri="{BB962C8B-B14F-4D97-AF65-F5344CB8AC3E}">
        <p14:creationId xmlns:p14="http://schemas.microsoft.com/office/powerpoint/2010/main" val="3243915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2</a:t>
            </a:r>
            <a:r>
              <a:rPr kumimoji="1" lang="ja-JP" altLang="en-US" dirty="0" smtClean="0"/>
              <a:t>つ目は，トークン列や抽象構文木などのソースコード表現の比較検討がほとんど行われていない点です．</a:t>
            </a:r>
            <a:endParaRPr kumimoji="1" lang="en-US" altLang="ja-JP" dirty="0" smtClean="0"/>
          </a:p>
          <a:p>
            <a:r>
              <a:rPr kumimoji="1" lang="ja-JP" altLang="en-US" dirty="0" smtClean="0"/>
              <a:t>チャンらの研究では，</a:t>
            </a:r>
            <a:r>
              <a:rPr kumimoji="1" lang="en-US" altLang="ja-JP" dirty="0" smtClean="0"/>
              <a:t>LSTM</a:t>
            </a:r>
            <a:r>
              <a:rPr kumimoji="1" lang="ja-JP" altLang="en-US" dirty="0" smtClean="0"/>
              <a:t>にトークン列を学習させる手法や，</a:t>
            </a:r>
            <a:r>
              <a:rPr kumimoji="1" lang="en-US" altLang="ja-JP" dirty="0" smtClean="0"/>
              <a:t>GNN</a:t>
            </a:r>
            <a:r>
              <a:rPr kumimoji="1" lang="ja-JP" altLang="en-US" dirty="0" smtClean="0"/>
              <a:t>に制御フローグラフを学習させる手法が比較対象として選択されています．しかし，</a:t>
            </a:r>
            <a:r>
              <a:rPr kumimoji="1" lang="en-US" altLang="ja-JP" dirty="0" smtClean="0"/>
              <a:t>LSTM</a:t>
            </a:r>
            <a:r>
              <a:rPr kumimoji="1" lang="ja-JP" altLang="en-US" dirty="0" smtClean="0"/>
              <a:t>に抽象構文木の深さ優先探索順列を学習させる手法や，</a:t>
            </a:r>
            <a:r>
              <a:rPr kumimoji="1" lang="en-US" altLang="ja-JP" dirty="0" smtClean="0"/>
              <a:t>GNN</a:t>
            </a:r>
            <a:r>
              <a:rPr kumimoji="1" lang="ja-JP" altLang="en-US" dirty="0" smtClean="0"/>
              <a:t>に抽象構文木を学習させる手法など，他のソースコード表現を使う手法が考えられますが，その結果は記載されておらず，本当に</a:t>
            </a:r>
            <a:r>
              <a:rPr kumimoji="1" lang="en-US" altLang="ja-JP" dirty="0" smtClean="0"/>
              <a:t>LSTM</a:t>
            </a:r>
            <a:r>
              <a:rPr kumimoji="1" lang="ja-JP" altLang="en-US" dirty="0" smtClean="0"/>
              <a:t>にトークン列を学習させるのが最善なのかはわかりません．</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6</a:t>
            </a:fld>
            <a:endParaRPr kumimoji="1" lang="ja-JP" altLang="en-US"/>
          </a:p>
        </p:txBody>
      </p:sp>
    </p:spTree>
    <p:extLst>
      <p:ext uri="{BB962C8B-B14F-4D97-AF65-F5344CB8AC3E}">
        <p14:creationId xmlns:p14="http://schemas.microsoft.com/office/powerpoint/2010/main" val="3532425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分類精度に良い影響を与える</a:t>
            </a:r>
            <a:r>
              <a:rPr lang="ja-JP" altLang="en-US" dirty="0" smtClean="0">
                <a:solidFill>
                  <a:srgbClr val="00B050"/>
                </a:solidFill>
              </a:rPr>
              <a:t>ニューラルネットワーク</a:t>
            </a:r>
            <a:r>
              <a:rPr lang="ja-JP" altLang="en-US" dirty="0" smtClean="0"/>
              <a:t>や</a:t>
            </a:r>
            <a:r>
              <a:rPr lang="ja-JP" altLang="en-US" dirty="0" smtClean="0">
                <a:solidFill>
                  <a:srgbClr val="00B0F0"/>
                </a:solidFill>
              </a:rPr>
              <a:t>ソースコード表現</a:t>
            </a:r>
            <a:r>
              <a:rPr lang="ja-JP" altLang="en-US" dirty="0" smtClean="0"/>
              <a:t>を学習に利用すべき</a:t>
            </a:r>
            <a:r>
              <a:rPr kumimoji="1" lang="ja-JP" altLang="en-US" dirty="0" smtClean="0"/>
              <a:t>ですが</a:t>
            </a:r>
            <a:r>
              <a:rPr kumimoji="1" lang="ja-JP" altLang="en-US" dirty="0" smtClean="0"/>
              <a:t>，</a:t>
            </a:r>
            <a:r>
              <a:rPr lang="ja-JP" altLang="en-US" dirty="0" smtClean="0"/>
              <a:t>既存</a:t>
            </a:r>
            <a:r>
              <a:rPr lang="ja-JP" altLang="en-US" dirty="0" smtClean="0"/>
              <a:t>研究で精度が示されているのは一部の組み合わせだけです．</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そのため，本調査では，</a:t>
            </a:r>
            <a:r>
              <a:rPr kumimoji="1" lang="ja-JP" altLang="en-US" dirty="0" smtClean="0"/>
              <a:t>どの</a:t>
            </a:r>
            <a:r>
              <a:rPr kumimoji="1" lang="ja-JP" altLang="en-US" dirty="0" smtClean="0">
                <a:solidFill>
                  <a:srgbClr val="00B050"/>
                </a:solidFill>
              </a:rPr>
              <a:t>ニューラルネットワーク</a:t>
            </a:r>
            <a:r>
              <a:rPr kumimoji="1" lang="ja-JP" altLang="en-US" dirty="0" smtClean="0"/>
              <a:t>や</a:t>
            </a:r>
            <a:r>
              <a:rPr kumimoji="1" lang="ja-JP" altLang="en-US" dirty="0" smtClean="0">
                <a:solidFill>
                  <a:srgbClr val="00B0F0"/>
                </a:solidFill>
              </a:rPr>
              <a:t>ソースコード表現</a:t>
            </a:r>
            <a:r>
              <a:rPr kumimoji="1" lang="ja-JP" altLang="en-US" dirty="0" smtClean="0"/>
              <a:t>の組み合わせが高精度なソースコード分類の実現に有効かを明らかにすることを目的とした調査を行います．</a:t>
            </a:r>
            <a:endParaRPr lang="en-US" altLang="ja-JP"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7</a:t>
            </a:fld>
            <a:endParaRPr kumimoji="1" lang="ja-JP" altLang="en-US"/>
          </a:p>
        </p:txBody>
      </p:sp>
    </p:spTree>
    <p:extLst>
      <p:ext uri="{BB962C8B-B14F-4D97-AF65-F5344CB8AC3E}">
        <p14:creationId xmlns:p14="http://schemas.microsoft.com/office/powerpoint/2010/main" val="2288672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本調査では，リサーチクエスチョンとして，</a:t>
            </a:r>
            <a:r>
              <a:rPr kumimoji="1" lang="ja-JP" altLang="en-US" sz="1200" dirty="0" smtClean="0"/>
              <a:t>高精度なソースコード分類を実現できる</a:t>
            </a:r>
            <a:r>
              <a:rPr kumimoji="1" lang="ja-JP" altLang="en-US" sz="1200" dirty="0" smtClean="0">
                <a:solidFill>
                  <a:srgbClr val="00B050"/>
                </a:solidFill>
              </a:rPr>
              <a:t>ニューラルネットワーク</a:t>
            </a:r>
            <a:r>
              <a:rPr kumimoji="1" lang="ja-JP" altLang="en-US" sz="1200" dirty="0" smtClean="0"/>
              <a:t>と</a:t>
            </a:r>
            <a:r>
              <a:rPr kumimoji="1" lang="ja-JP" altLang="en-US" sz="1200" dirty="0" smtClean="0">
                <a:solidFill>
                  <a:srgbClr val="00B0F0"/>
                </a:solidFill>
              </a:rPr>
              <a:t>ソースコード表現</a:t>
            </a:r>
            <a:r>
              <a:rPr kumimoji="1" lang="ja-JP" altLang="en-US" sz="1200" dirty="0" smtClean="0"/>
              <a:t>の組み合わせは何かについて調査します．</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調査方法は，先ほど広く利用されているニューラルネットワークとして挙げた</a:t>
            </a:r>
            <a:r>
              <a:rPr kumimoji="1" lang="en-US" altLang="ja-JP" sz="1200" dirty="0" smtClean="0"/>
              <a:t>3</a:t>
            </a:r>
            <a:r>
              <a:rPr kumimoji="1" lang="ja-JP" altLang="en-US" sz="1200" dirty="0" smtClean="0"/>
              <a:t>種類のニューラルネットワークと，トークン列，抽象構文木の</a:t>
            </a:r>
            <a:r>
              <a:rPr kumimoji="1" lang="en-US" altLang="ja-JP" sz="1200" dirty="0" smtClean="0"/>
              <a:t>2</a:t>
            </a:r>
            <a:r>
              <a:rPr kumimoji="1" lang="ja-JP" altLang="en-US" sz="1200" dirty="0" smtClean="0"/>
              <a:t>種類のソースコード表現を組み合わせ，</a:t>
            </a:r>
            <a:r>
              <a:rPr kumimoji="1" lang="en-US" altLang="ja-JP" sz="1200" dirty="0" smtClean="0"/>
              <a:t>6</a:t>
            </a:r>
            <a:r>
              <a:rPr kumimoji="1" lang="ja-JP" altLang="en-US" sz="1200" dirty="0" smtClean="0"/>
              <a:t>種類のソースコード分類手法を作成し，分類精度を比較します．</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なお，本調査では，ベンチマークのコンパイルが困難なため，制御フローグラフ等の，コンパイルを要するソースコード表現を調査対象から除外</a:t>
            </a:r>
            <a:r>
              <a:rPr kumimoji="1" lang="ja-JP" altLang="en-US" sz="1200" dirty="0" smtClean="0"/>
              <a:t>しています．</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また，追加調査として，深層学習を用いる手法と用いない手法の分類精度を比較します．</a:t>
            </a:r>
            <a:endParaRPr lang="en-US" altLang="ja-JP" sz="1200" dirty="0" smtClean="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8</a:t>
            </a:fld>
            <a:endParaRPr kumimoji="1" lang="ja-JP" altLang="en-US"/>
          </a:p>
        </p:txBody>
      </p:sp>
    </p:spTree>
    <p:extLst>
      <p:ext uri="{BB962C8B-B14F-4D97-AF65-F5344CB8AC3E}">
        <p14:creationId xmlns:p14="http://schemas.microsoft.com/office/powerpoint/2010/main" val="3633354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次に，ソースコード分類手法の概要ですが，時間の都合上，詳細な説明は省略させていただきます．</a:t>
            </a:r>
            <a:endParaRPr kumimoji="1" lang="en-US" altLang="ja-JP" dirty="0" smtClean="0"/>
          </a:p>
          <a:p>
            <a:r>
              <a:rPr kumimoji="1" lang="ja-JP" altLang="en-US" dirty="0" smtClean="0"/>
              <a:t>スライドに示しているように，</a:t>
            </a:r>
            <a:r>
              <a:rPr kumimoji="1" lang="en-US" altLang="ja-JP" dirty="0" smtClean="0"/>
              <a:t>FNN</a:t>
            </a:r>
            <a:r>
              <a:rPr kumimoji="1" lang="ja-JP" altLang="en-US" dirty="0" smtClean="0"/>
              <a:t>に</a:t>
            </a:r>
            <a:r>
              <a:rPr kumimoji="1" lang="ja-JP" altLang="en-US" dirty="0" smtClean="0"/>
              <a:t>対しては，トークン列</a:t>
            </a:r>
            <a:r>
              <a:rPr kumimoji="1" lang="ja-JP" altLang="en-US" dirty="0" smtClean="0"/>
              <a:t>または</a:t>
            </a:r>
            <a:r>
              <a:rPr kumimoji="1" lang="en-US" altLang="ja-JP" dirty="0" smtClean="0"/>
              <a:t>AST</a:t>
            </a:r>
            <a:r>
              <a:rPr kumimoji="1" lang="ja-JP" altLang="en-US" dirty="0" smtClean="0"/>
              <a:t>から生成したベクトルを学習させます．</a:t>
            </a:r>
            <a:endParaRPr kumimoji="1" lang="ja-JP" altLang="en-US" dirty="0"/>
          </a:p>
        </p:txBody>
      </p:sp>
      <p:sp>
        <p:nvSpPr>
          <p:cNvPr id="4" name="スライド番号プレースホルダー 3"/>
          <p:cNvSpPr>
            <a:spLocks noGrp="1"/>
          </p:cNvSpPr>
          <p:nvPr>
            <p:ph type="sldNum" sz="quarter" idx="10"/>
          </p:nvPr>
        </p:nvSpPr>
        <p:spPr/>
        <p:txBody>
          <a:bodyPr/>
          <a:lstStyle/>
          <a:p>
            <a:fld id="{72CE6C90-C1EA-44B7-A42F-0FF743C1EA0C}" type="slidenum">
              <a:rPr kumimoji="1" lang="ja-JP" altLang="en-US" smtClean="0"/>
              <a:t>9</a:t>
            </a:fld>
            <a:endParaRPr kumimoji="1" lang="ja-JP" altLang="en-US"/>
          </a:p>
        </p:txBody>
      </p:sp>
    </p:spTree>
    <p:extLst>
      <p:ext uri="{BB962C8B-B14F-4D97-AF65-F5344CB8AC3E}">
        <p14:creationId xmlns:p14="http://schemas.microsoft.com/office/powerpoint/2010/main" val="35646349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3091" name="Picture 19" descr="bottom_ban"/>
          <p:cNvPicPr>
            <a:picLocks noChangeAspect="1" noChangeArrowheads="1"/>
          </p:cNvPicPr>
          <p:nvPr/>
        </p:nvPicPr>
        <p:blipFill>
          <a:blip r:embed="rId2"/>
          <a:srcRect/>
          <a:stretch>
            <a:fillRect/>
          </a:stretch>
        </p:blipFill>
        <p:spPr bwMode="auto">
          <a:xfrm>
            <a:off x="0" y="6597650"/>
            <a:ext cx="9144000" cy="260350"/>
          </a:xfrm>
          <a:prstGeom prst="rect">
            <a:avLst/>
          </a:prstGeom>
          <a:noFill/>
        </p:spPr>
      </p:pic>
      <p:sp>
        <p:nvSpPr>
          <p:cNvPr id="3079" name="Rectangle 7" descr="ban"/>
          <p:cNvSpPr>
            <a:spLocks noChangeArrowheads="1"/>
          </p:cNvSpPr>
          <p:nvPr/>
        </p:nvSpPr>
        <p:spPr bwMode="auto">
          <a:xfrm>
            <a:off x="0" y="0"/>
            <a:ext cx="9144000" cy="188913"/>
          </a:xfrm>
          <a:prstGeom prst="rect">
            <a:avLst/>
          </a:prstGeom>
          <a:blipFill dpi="0" rotWithShape="1">
            <a:blip r:embed="rId3"/>
            <a:srcRect/>
            <a:stretch>
              <a:fillRect/>
            </a:stretch>
          </a:blipFill>
          <a:ln w="9525">
            <a:noFill/>
            <a:miter lim="800000"/>
            <a:headEnd/>
            <a:tailEnd/>
          </a:ln>
          <a:effectLst/>
        </p:spPr>
        <p:txBody>
          <a:bodyPr wrap="none" anchor="ctr"/>
          <a:lstStyle/>
          <a:p>
            <a:endParaRPr lang="ja-JP" altLang="en-US"/>
          </a:p>
        </p:txBody>
      </p:sp>
      <p:sp>
        <p:nvSpPr>
          <p:cNvPr id="3074" name="Rectangle 2"/>
          <p:cNvSpPr>
            <a:spLocks noGrp="1" noChangeArrowheads="1"/>
          </p:cNvSpPr>
          <p:nvPr>
            <p:ph type="ctrTitle"/>
          </p:nvPr>
        </p:nvSpPr>
        <p:spPr>
          <a:xfrm>
            <a:off x="685800" y="1484313"/>
            <a:ext cx="7772400" cy="1470025"/>
          </a:xfrm>
        </p:spPr>
        <p:txBody>
          <a:bodyPr/>
          <a:lstStyle>
            <a:lvl1pPr>
              <a:defRPr/>
            </a:lvl1pPr>
          </a:lstStyle>
          <a:p>
            <a:r>
              <a:rPr lang="ja-JP" altLang="en-US"/>
              <a:t>マスター タイトルの書式設定</a:t>
            </a:r>
          </a:p>
        </p:txBody>
      </p:sp>
      <p:sp>
        <p:nvSpPr>
          <p:cNvPr id="3075" name="Rectangle 3"/>
          <p:cNvSpPr>
            <a:spLocks noGrp="1" noChangeArrowheads="1"/>
          </p:cNvSpPr>
          <p:nvPr>
            <p:ph type="subTitle" idx="1"/>
          </p:nvPr>
        </p:nvSpPr>
        <p:spPr>
          <a:xfrm>
            <a:off x="1371600" y="3573463"/>
            <a:ext cx="6400800" cy="1752600"/>
          </a:xfrm>
        </p:spPr>
        <p:txBody>
          <a:bodyPr/>
          <a:lstStyle>
            <a:lvl1pPr marL="0" indent="0" algn="ctr">
              <a:buFontTx/>
              <a:buNone/>
              <a:defRPr/>
            </a:lvl1pPr>
          </a:lstStyle>
          <a:p>
            <a:r>
              <a:rPr lang="ja-JP" altLang="en-US"/>
              <a:t>マスター サブタイトルの書式設定</a:t>
            </a:r>
          </a:p>
        </p:txBody>
      </p:sp>
      <p:pic>
        <p:nvPicPr>
          <p:cNvPr id="3081" name="Picture 9" descr="sel-logo"/>
          <p:cNvPicPr>
            <a:picLocks noChangeAspect="1" noChangeArrowheads="1"/>
          </p:cNvPicPr>
          <p:nvPr/>
        </p:nvPicPr>
        <p:blipFill>
          <a:blip r:embed="rId4" cstate="print"/>
          <a:srcRect/>
          <a:stretch>
            <a:fillRect/>
          </a:stretch>
        </p:blipFill>
        <p:spPr bwMode="auto">
          <a:xfrm>
            <a:off x="6877050" y="260350"/>
            <a:ext cx="2051050" cy="703263"/>
          </a:xfrm>
          <a:prstGeom prst="rect">
            <a:avLst/>
          </a:prstGeom>
          <a:noFill/>
        </p:spPr>
      </p:pic>
      <p:sp>
        <p:nvSpPr>
          <p:cNvPr id="3086" name="Line 14"/>
          <p:cNvSpPr>
            <a:spLocks noChangeShapeType="1"/>
          </p:cNvSpPr>
          <p:nvPr/>
        </p:nvSpPr>
        <p:spPr bwMode="auto">
          <a:xfrm>
            <a:off x="1331913" y="3213100"/>
            <a:ext cx="6480175" cy="0"/>
          </a:xfrm>
          <a:prstGeom prst="line">
            <a:avLst/>
          </a:prstGeom>
          <a:noFill/>
          <a:ln w="9525">
            <a:solidFill>
              <a:schemeClr val="tx1"/>
            </a:solidFill>
            <a:round/>
            <a:headEnd/>
            <a:tailEnd/>
          </a:ln>
          <a:effectLst/>
        </p:spPr>
        <p:txBody>
          <a:bodyPr/>
          <a:lstStyle/>
          <a:p>
            <a:endParaRPr lang="ja-JP" altLang="en-US"/>
          </a:p>
        </p:txBody>
      </p:sp>
      <p:sp>
        <p:nvSpPr>
          <p:cNvPr id="3093" name="Text Box 21"/>
          <p:cNvSpPr txBox="1">
            <a:spLocks noChangeArrowheads="1"/>
          </p:cNvSpPr>
          <p:nvPr userDrawn="1"/>
        </p:nvSpPr>
        <p:spPr bwMode="auto">
          <a:xfrm>
            <a:off x="452438" y="6640513"/>
            <a:ext cx="8239125" cy="244475"/>
          </a:xfrm>
          <a:prstGeom prst="rect">
            <a:avLst/>
          </a:prstGeom>
          <a:noFill/>
          <a:ln w="9525">
            <a:noFill/>
            <a:miter lim="800000"/>
            <a:headEnd/>
            <a:tailEnd/>
          </a:ln>
          <a:effectLst/>
        </p:spPr>
        <p:txBody>
          <a:bodyPr wrap="none">
            <a:spAutoFit/>
          </a:bodyPr>
          <a:lstStyle/>
          <a:p>
            <a:r>
              <a:rPr lang="en-US" altLang="ja-JP" sz="1000">
                <a:solidFill>
                  <a:srgbClr val="DDDDDD"/>
                </a:solidFill>
              </a:rPr>
              <a:t>Software Engineering Laboratory, Department of Computer Science, Graduate School of Information Science and Technology, Osaka University</a:t>
            </a:r>
          </a:p>
        </p:txBody>
      </p:sp>
      <p:sp>
        <p:nvSpPr>
          <p:cNvPr id="3094" name="Rectangle 22"/>
          <p:cNvSpPr>
            <a:spLocks noGrp="1" noChangeArrowheads="1"/>
          </p:cNvSpPr>
          <p:nvPr>
            <p:ph type="dt" sz="half" idx="2"/>
          </p:nvPr>
        </p:nvSpPr>
        <p:spPr>
          <a:xfrm>
            <a:off x="457200" y="6245225"/>
            <a:ext cx="2133600" cy="279400"/>
          </a:xfrm>
        </p:spPr>
        <p:txBody>
          <a:bodyPr/>
          <a:lstStyle>
            <a:lvl1pPr algn="l">
              <a:defRPr>
                <a:solidFill>
                  <a:schemeClr val="tx1"/>
                </a:solidFill>
              </a:defRPr>
            </a:lvl1pPr>
          </a:lstStyle>
          <a:p>
            <a:endParaRPr lang="en-US" altLang="ja-JP"/>
          </a:p>
        </p:txBody>
      </p:sp>
      <p:sp>
        <p:nvSpPr>
          <p:cNvPr id="3095" name="Rectangle 23"/>
          <p:cNvSpPr>
            <a:spLocks noGrp="1" noChangeArrowheads="1"/>
          </p:cNvSpPr>
          <p:nvPr>
            <p:ph type="ftr" sz="quarter" idx="3"/>
          </p:nvPr>
        </p:nvSpPr>
        <p:spPr>
          <a:xfrm>
            <a:off x="2700338" y="6245225"/>
            <a:ext cx="3743325" cy="279400"/>
          </a:xfrm>
        </p:spPr>
        <p:txBody>
          <a:bodyPr/>
          <a:lstStyle>
            <a:lvl1pPr>
              <a:defRPr/>
            </a:lvl1pPr>
          </a:lstStyle>
          <a:p>
            <a:r>
              <a:rPr lang="en-US" altLang="ja-JP" smtClean="0"/>
              <a:t>Download: https://tinyurl.com/yztrs5ep</a:t>
            </a:r>
            <a:endParaRPr lang="en-US" altLang="ja-JP"/>
          </a:p>
        </p:txBody>
      </p:sp>
      <p:sp>
        <p:nvSpPr>
          <p:cNvPr id="3096" name="Rectangle 24"/>
          <p:cNvSpPr>
            <a:spLocks noGrp="1" noChangeArrowheads="1"/>
          </p:cNvSpPr>
          <p:nvPr>
            <p:ph type="sldNum" sz="quarter" idx="4"/>
          </p:nvPr>
        </p:nvSpPr>
        <p:spPr>
          <a:xfrm>
            <a:off x="6553200" y="6245225"/>
            <a:ext cx="2133600" cy="279400"/>
          </a:xfrm>
        </p:spPr>
        <p:txBody>
          <a:bodyPr/>
          <a:lstStyle>
            <a:lvl1pPr>
              <a:defRPr/>
            </a:lvl1pPr>
          </a:lstStyle>
          <a:p>
            <a:fld id="{1D4BE88F-AC79-404B-A366-58BAA02F4B18}"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995FCEDA-DDFE-4B7C-AE5E-57A6BEDB3E14}"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6750888B-3E6B-4ACB-8BA9-DE98B16EC5AE}"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9F5033E9-932D-4E41-95C3-341F9A6DAE1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fld id="{F14C7DCA-020D-4247-A22F-0BC24CC97F92}"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A08A75B4-47F8-43D9-9E5B-0E2C9B0AE409}"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9" name="スライド番号プレースホルダ 8"/>
          <p:cNvSpPr>
            <a:spLocks noGrp="1"/>
          </p:cNvSpPr>
          <p:nvPr>
            <p:ph type="sldNum" sz="quarter" idx="12"/>
          </p:nvPr>
        </p:nvSpPr>
        <p:spPr/>
        <p:txBody>
          <a:bodyPr/>
          <a:lstStyle>
            <a:lvl1pPr>
              <a:defRPr/>
            </a:lvl1pPr>
          </a:lstStyle>
          <a:p>
            <a:fld id="{C8ECBEA5-8BEA-4480-82CA-444B6C1D4F6C}"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2"/>
          <p:cNvSpPr>
            <a:spLocks noGrp="1"/>
          </p:cNvSpPr>
          <p:nvPr>
            <p:ph type="dt" sz="half" idx="10"/>
          </p:nvPr>
        </p:nvSpPr>
        <p:spPr/>
        <p:txBody>
          <a:bodyPr/>
          <a:lstStyle>
            <a:lvl1pPr>
              <a:defRPr/>
            </a:lvl1pPr>
          </a:lstStyle>
          <a:p>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5" name="スライド番号プレースホルダ 4"/>
          <p:cNvSpPr>
            <a:spLocks noGrp="1"/>
          </p:cNvSpPr>
          <p:nvPr>
            <p:ph type="sldNum" sz="quarter" idx="12"/>
          </p:nvPr>
        </p:nvSpPr>
        <p:spPr/>
        <p:txBody>
          <a:bodyPr/>
          <a:lstStyle>
            <a:lvl1pPr>
              <a:defRPr/>
            </a:lvl1pPr>
          </a:lstStyle>
          <a:p>
            <a:fld id="{F4FF597C-9423-4BA2-89DC-CB3C381FCB2F}"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4" name="スライド番号プレースホルダ 3"/>
          <p:cNvSpPr>
            <a:spLocks noGrp="1"/>
          </p:cNvSpPr>
          <p:nvPr>
            <p:ph type="sldNum" sz="quarter" idx="12"/>
          </p:nvPr>
        </p:nvSpPr>
        <p:spPr/>
        <p:txBody>
          <a:bodyPr/>
          <a:lstStyle>
            <a:lvl1pPr>
              <a:defRPr/>
            </a:lvl1pPr>
          </a:lstStyle>
          <a:p>
            <a:fld id="{97BD3AAF-9B93-4EBD-9D6A-7C8E767CC81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1EEF7108-8B0F-4C66-BCD7-C2DCCA69B2C3}"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Download: https://tinyurl.com/yztrs5ep</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fld id="{4C0558E3-F664-4FB8-BEDB-E46489ABEAB3}"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8" name="Picture 14" descr="bottom_ban"/>
          <p:cNvPicPr>
            <a:picLocks noChangeAspect="1" noChangeArrowheads="1"/>
          </p:cNvPicPr>
          <p:nvPr/>
        </p:nvPicPr>
        <p:blipFill>
          <a:blip r:embed="rId13"/>
          <a:srcRect/>
          <a:stretch>
            <a:fillRect/>
          </a:stretch>
        </p:blipFill>
        <p:spPr bwMode="auto">
          <a:xfrm>
            <a:off x="0" y="6597650"/>
            <a:ext cx="9144000" cy="260350"/>
          </a:xfrm>
          <a:prstGeom prst="rect">
            <a:avLst/>
          </a:prstGeom>
          <a:noFill/>
        </p:spPr>
      </p:pic>
      <p:sp>
        <p:nvSpPr>
          <p:cNvPr id="1026" name="Rectangle 2"/>
          <p:cNvSpPr>
            <a:spLocks noGrp="1" noChangeArrowheads="1"/>
          </p:cNvSpPr>
          <p:nvPr>
            <p:ph type="title"/>
          </p:nvPr>
        </p:nvSpPr>
        <p:spPr bwMode="auto">
          <a:xfrm>
            <a:off x="457200" y="274638"/>
            <a:ext cx="8218488"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1" name="Rectangle 7" descr="ban"/>
          <p:cNvSpPr>
            <a:spLocks noChangeArrowheads="1"/>
          </p:cNvSpPr>
          <p:nvPr/>
        </p:nvSpPr>
        <p:spPr bwMode="auto">
          <a:xfrm>
            <a:off x="0" y="0"/>
            <a:ext cx="9144000" cy="188913"/>
          </a:xfrm>
          <a:prstGeom prst="rect">
            <a:avLst/>
          </a:prstGeom>
          <a:blipFill dpi="0" rotWithShape="1">
            <a:blip r:embed="rId14"/>
            <a:srcRect/>
            <a:stretch>
              <a:fillRect/>
            </a:stretch>
          </a:blipFill>
          <a:ln w="9525">
            <a:noFill/>
            <a:miter lim="800000"/>
            <a:headEnd/>
            <a:tailEnd/>
          </a:ln>
          <a:effectLst/>
        </p:spPr>
        <p:txBody>
          <a:bodyPr wrap="none" anchor="ctr"/>
          <a:lstStyle/>
          <a:p>
            <a:endParaRPr lang="ja-JP" altLang="en-US"/>
          </a:p>
        </p:txBody>
      </p:sp>
      <p:sp>
        <p:nvSpPr>
          <p:cNvPr id="1036" name="Line 12"/>
          <p:cNvSpPr>
            <a:spLocks noChangeShapeType="1"/>
          </p:cNvSpPr>
          <p:nvPr/>
        </p:nvSpPr>
        <p:spPr bwMode="auto">
          <a:xfrm>
            <a:off x="468313" y="1484313"/>
            <a:ext cx="8207375" cy="0"/>
          </a:xfrm>
          <a:prstGeom prst="line">
            <a:avLst/>
          </a:prstGeom>
          <a:noFill/>
          <a:ln w="9525">
            <a:solidFill>
              <a:schemeClr val="tx1"/>
            </a:solidFill>
            <a:round/>
            <a:headEnd/>
            <a:tailEnd/>
          </a:ln>
          <a:effectLst/>
        </p:spPr>
        <p:txBody>
          <a:bodyPr/>
          <a:lstStyle/>
          <a:p>
            <a:endParaRPr lang="ja-JP" altLang="en-US"/>
          </a:p>
        </p:txBody>
      </p:sp>
      <p:pic>
        <p:nvPicPr>
          <p:cNvPr id="1043" name="Picture 19" descr="sel-logo"/>
          <p:cNvPicPr>
            <a:picLocks noChangeAspect="1" noChangeArrowheads="1"/>
          </p:cNvPicPr>
          <p:nvPr/>
        </p:nvPicPr>
        <p:blipFill>
          <a:blip r:embed="rId15" cstate="print"/>
          <a:srcRect/>
          <a:stretch>
            <a:fillRect/>
          </a:stretch>
        </p:blipFill>
        <p:spPr bwMode="auto">
          <a:xfrm>
            <a:off x="468313" y="6299200"/>
            <a:ext cx="1081087" cy="369888"/>
          </a:xfrm>
          <a:prstGeom prst="rect">
            <a:avLst/>
          </a:prstGeom>
          <a:noFill/>
        </p:spPr>
      </p:pic>
      <p:sp>
        <p:nvSpPr>
          <p:cNvPr id="1045" name="Rectangle 21"/>
          <p:cNvSpPr>
            <a:spLocks noGrp="1" noChangeArrowheads="1"/>
          </p:cNvSpPr>
          <p:nvPr>
            <p:ph type="dt" sz="half" idx="2"/>
          </p:nvPr>
        </p:nvSpPr>
        <p:spPr bwMode="auto">
          <a:xfrm>
            <a:off x="7308850" y="6596063"/>
            <a:ext cx="1439863" cy="2619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endParaRPr lang="en-US" altLang="ja-JP"/>
          </a:p>
        </p:txBody>
      </p:sp>
      <p:sp>
        <p:nvSpPr>
          <p:cNvPr id="1046" name="Rectangle 22"/>
          <p:cNvSpPr>
            <a:spLocks noGrp="1" noChangeArrowheads="1"/>
          </p:cNvSpPr>
          <p:nvPr>
            <p:ph type="ftr" sz="quarter" idx="3"/>
          </p:nvPr>
        </p:nvSpPr>
        <p:spPr bwMode="auto">
          <a:xfrm>
            <a:off x="1655763" y="6310313"/>
            <a:ext cx="583247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ltLang="ja-JP" smtClean="0"/>
              <a:t>Download: https://tinyurl.com/yztrs5ep</a:t>
            </a:r>
            <a:endParaRPr lang="en-US" altLang="ja-JP"/>
          </a:p>
        </p:txBody>
      </p:sp>
      <p:sp>
        <p:nvSpPr>
          <p:cNvPr id="1047" name="Rectangle 23"/>
          <p:cNvSpPr>
            <a:spLocks noGrp="1" noChangeArrowheads="1"/>
          </p:cNvSpPr>
          <p:nvPr>
            <p:ph type="sldNum" sz="quarter" idx="4"/>
          </p:nvPr>
        </p:nvSpPr>
        <p:spPr bwMode="auto">
          <a:xfrm>
            <a:off x="7597775" y="6308725"/>
            <a:ext cx="1150938"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D5496B1-25AB-42E4-9FB2-6D8F98E71759}" type="slidenum">
              <a:rPr lang="en-US" altLang="ja-JP"/>
              <a:pPr/>
              <a:t>‹#›</a:t>
            </a:fld>
            <a:endParaRPr lang="en-US" altLang="ja-JP"/>
          </a:p>
        </p:txBody>
      </p:sp>
      <p:sp>
        <p:nvSpPr>
          <p:cNvPr id="1048" name="Text Box 24"/>
          <p:cNvSpPr txBox="1">
            <a:spLocks noChangeArrowheads="1"/>
          </p:cNvSpPr>
          <p:nvPr userDrawn="1"/>
        </p:nvSpPr>
        <p:spPr bwMode="auto">
          <a:xfrm>
            <a:off x="334963" y="6640513"/>
            <a:ext cx="6324600" cy="244475"/>
          </a:xfrm>
          <a:prstGeom prst="rect">
            <a:avLst/>
          </a:prstGeom>
          <a:noFill/>
          <a:ln w="9525">
            <a:noFill/>
            <a:miter lim="800000"/>
            <a:headEnd/>
            <a:tailEnd/>
          </a:ln>
          <a:effectLst/>
        </p:spPr>
        <p:txBody>
          <a:bodyPr wrap="none">
            <a:spAutoFit/>
          </a:bodyPr>
          <a:lstStyle/>
          <a:p>
            <a:r>
              <a:rPr lang="en-US" altLang="ja-JP" sz="1000">
                <a:solidFill>
                  <a:srgbClr val="DDDDDD"/>
                </a:solidFill>
              </a:rPr>
              <a:t>Department of Computer Science, Graduate School of Information Science and Technology, Osaka University</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0.png"/><Relationship Id="rId5" Type="http://schemas.openxmlformats.org/officeDocument/2006/relationships/image" Target="../media/image50.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0.png"/><Relationship Id="rId5" Type="http://schemas.openxmlformats.org/officeDocument/2006/relationships/image" Target="../media/image110.png"/><Relationship Id="rId4" Type="http://schemas.openxmlformats.org/officeDocument/2006/relationships/image" Target="../media/image100.png"/></Relationships>
</file>

<file path=ppt/slides/_rels/slide18.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90.png"/><Relationship Id="rId4" Type="http://schemas.openxmlformats.org/officeDocument/2006/relationships/image" Target="../media/image11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160.png"/><Relationship Id="rId5" Type="http://schemas.openxmlformats.org/officeDocument/2006/relationships/image" Target="../media/image16.png"/><Relationship Id="rId4" Type="http://schemas.openxmlformats.org/officeDocument/2006/relationships/image" Target="../media/image15.png"/></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9.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z="3600" dirty="0"/>
              <a:t>深層学習を用いたソースコード</a:t>
            </a:r>
            <a:r>
              <a:rPr kumimoji="1" lang="en-US" altLang="ja-JP" sz="3600" dirty="0"/>
              <a:t/>
            </a:r>
            <a:br>
              <a:rPr kumimoji="1" lang="en-US" altLang="ja-JP" sz="3600" dirty="0"/>
            </a:br>
            <a:r>
              <a:rPr kumimoji="1" lang="ja-JP" altLang="en-US" sz="3600" dirty="0"/>
              <a:t>分類手法の比較調査</a:t>
            </a:r>
          </a:p>
        </p:txBody>
      </p:sp>
      <p:sp>
        <p:nvSpPr>
          <p:cNvPr id="3" name="サブタイトル 2"/>
          <p:cNvSpPr>
            <a:spLocks noGrp="1"/>
          </p:cNvSpPr>
          <p:nvPr>
            <p:ph type="subTitle" idx="1"/>
          </p:nvPr>
        </p:nvSpPr>
        <p:spPr>
          <a:xfrm>
            <a:off x="685800" y="3573463"/>
            <a:ext cx="7772400" cy="1752600"/>
          </a:xfrm>
        </p:spPr>
        <p:txBody>
          <a:bodyPr anchor="t"/>
          <a:lstStyle/>
          <a:p>
            <a:r>
              <a:rPr lang="ja-JP" altLang="en-US" sz="2800" dirty="0"/>
              <a:t>電子情報通信学会論文誌 </a:t>
            </a:r>
            <a:r>
              <a:rPr lang="en-US" altLang="ja-JP" sz="2800" dirty="0"/>
              <a:t>D Vol.J104-D, No.08, pp.622-635, Aug. 2021.</a:t>
            </a:r>
          </a:p>
          <a:p>
            <a:endParaRPr kumimoji="1" lang="en-US" altLang="ja-JP" sz="1200" dirty="0"/>
          </a:p>
          <a:p>
            <a:r>
              <a:rPr kumimoji="1" lang="ja-JP" altLang="en-US" sz="2800" dirty="0"/>
              <a:t>〇藤原裕士</a:t>
            </a:r>
            <a:r>
              <a:rPr lang="en-US" altLang="ja-JP" sz="2800" baseline="30000" dirty="0"/>
              <a:t>1 </a:t>
            </a:r>
            <a:r>
              <a:rPr lang="ja-JP" altLang="en-US" sz="2800" dirty="0"/>
              <a:t>崔恩瀞</a:t>
            </a:r>
            <a:r>
              <a:rPr lang="en-US" altLang="ja-JP" sz="2800" baseline="30000" dirty="0"/>
              <a:t>2</a:t>
            </a:r>
            <a:r>
              <a:rPr lang="ja-JP" altLang="en-US" sz="2800" dirty="0"/>
              <a:t>吉田則裕</a:t>
            </a:r>
            <a:r>
              <a:rPr lang="en-US" altLang="ja-JP" sz="2800" baseline="30000" dirty="0"/>
              <a:t>3</a:t>
            </a:r>
            <a:r>
              <a:rPr lang="ja-JP" altLang="en-US" sz="2800" dirty="0"/>
              <a:t>井上克郎</a:t>
            </a:r>
            <a:r>
              <a:rPr lang="en-US" altLang="ja-JP" sz="2800" baseline="30000" dirty="0"/>
              <a:t>1</a:t>
            </a:r>
          </a:p>
          <a:p>
            <a:r>
              <a:rPr lang="en-US" altLang="ja-JP" sz="2000" baseline="30000" dirty="0"/>
              <a:t>1</a:t>
            </a:r>
            <a:r>
              <a:rPr kumimoji="1" lang="ja-JP" altLang="en-US" sz="2000" dirty="0"/>
              <a:t>大阪大学 </a:t>
            </a:r>
            <a:r>
              <a:rPr lang="en-US" altLang="ja-JP" sz="2000" baseline="30000" dirty="0"/>
              <a:t>2</a:t>
            </a:r>
            <a:r>
              <a:rPr kumimoji="1" lang="ja-JP" altLang="en-US" sz="2000" dirty="0"/>
              <a:t>京都工芸繊維大学 </a:t>
            </a:r>
            <a:r>
              <a:rPr lang="en-US" altLang="ja-JP" sz="2000" baseline="30000" dirty="0"/>
              <a:t>3</a:t>
            </a:r>
            <a:r>
              <a:rPr lang="ja-JP" altLang="en-US" sz="2000" dirty="0"/>
              <a:t>名古屋大学 </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smtClean="0"/>
              <a:t>Download: https://tinyurl.com/yztrs5ep</a:t>
            </a:r>
            <a:endParaRPr lang="en-US" altLang="ja-JP" dirty="0"/>
          </a:p>
        </p:txBody>
      </p:sp>
    </p:spTree>
    <p:extLst>
      <p:ext uri="{BB962C8B-B14F-4D97-AF65-F5344CB8AC3E}">
        <p14:creationId xmlns:p14="http://schemas.microsoft.com/office/powerpoint/2010/main" val="23279147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ソースコード分類手法の概要</a:t>
            </a:r>
            <a:r>
              <a:rPr kumimoji="1" lang="en-US" altLang="ja-JP" dirty="0"/>
              <a:t>(2)</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a:t>LSTM+Token</a:t>
            </a:r>
            <a:endParaRPr lang="en-US" altLang="ja-JP" dirty="0"/>
          </a:p>
          <a:p>
            <a:pPr marL="457200" lvl="1" indent="0">
              <a:buNone/>
            </a:pPr>
            <a:r>
              <a:rPr kumimoji="1" lang="ja-JP" altLang="en-US" dirty="0"/>
              <a:t>トークン列のトークンを順に</a:t>
            </a:r>
            <a:r>
              <a:rPr kumimoji="1" lang="en-US" altLang="ja-JP" dirty="0"/>
              <a:t>LSTM</a:t>
            </a:r>
            <a:r>
              <a:rPr kumimoji="1" lang="ja-JP" altLang="en-US" dirty="0"/>
              <a:t>に学習させる</a:t>
            </a:r>
            <a:r>
              <a:rPr kumimoji="1" lang="ja-JP" altLang="en-US" dirty="0" smtClean="0"/>
              <a:t>手法</a:t>
            </a:r>
            <a:endParaRPr kumimoji="1" lang="en-US" altLang="ja-JP" dirty="0" smtClean="0"/>
          </a:p>
          <a:p>
            <a:pPr marL="457200" lvl="1" indent="0">
              <a:buNone/>
            </a:pPr>
            <a:endParaRPr kumimoji="1" lang="en-US" altLang="ja-JP" dirty="0"/>
          </a:p>
          <a:p>
            <a:r>
              <a:rPr lang="en-US" altLang="ja-JP" dirty="0"/>
              <a:t>LSTM+AST</a:t>
            </a:r>
          </a:p>
          <a:p>
            <a:pPr marL="457200" lvl="1" indent="0">
              <a:buNone/>
            </a:pPr>
            <a:r>
              <a:rPr lang="en-US" altLang="ja-JP" dirty="0"/>
              <a:t>AST</a:t>
            </a:r>
            <a:r>
              <a:rPr lang="ja-JP" altLang="en-US" dirty="0"/>
              <a:t>のノードを，深さ優先探索</a:t>
            </a:r>
            <a:r>
              <a:rPr lang="en-US" altLang="ja-JP" dirty="0"/>
              <a:t>(</a:t>
            </a:r>
            <a:r>
              <a:rPr lang="ja-JP" altLang="en-US" dirty="0"/>
              <a:t>行きがけ順</a:t>
            </a:r>
            <a:r>
              <a:rPr lang="en-US" altLang="ja-JP" dirty="0"/>
              <a:t>)</a:t>
            </a:r>
            <a:r>
              <a:rPr lang="ja-JP" altLang="en-US" dirty="0"/>
              <a:t>の順番で</a:t>
            </a:r>
            <a:r>
              <a:rPr lang="en-US" altLang="ja-JP" dirty="0"/>
              <a:t/>
            </a:r>
            <a:br>
              <a:rPr lang="en-US" altLang="ja-JP" dirty="0"/>
            </a:br>
            <a:r>
              <a:rPr lang="en-US" altLang="ja-JP" dirty="0"/>
              <a:t>LSTM</a:t>
            </a:r>
            <a:r>
              <a:rPr lang="ja-JP" altLang="en-US" dirty="0"/>
              <a:t>に学習させる手法</a:t>
            </a:r>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10</a:t>
            </a:fld>
            <a:endParaRPr lang="en-US" altLang="ja-JP"/>
          </a:p>
        </p:txBody>
      </p:sp>
    </p:spTree>
    <p:extLst>
      <p:ext uri="{BB962C8B-B14F-4D97-AF65-F5344CB8AC3E}">
        <p14:creationId xmlns:p14="http://schemas.microsoft.com/office/powerpoint/2010/main" val="4236462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ソースコード分類手法の概要</a:t>
            </a:r>
            <a:r>
              <a:rPr kumimoji="1" lang="en-US" altLang="ja-JP" dirty="0"/>
              <a:t>(3)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a:t>GCN+Token</a:t>
            </a:r>
            <a:endParaRPr lang="en-US" altLang="ja-JP" dirty="0"/>
          </a:p>
          <a:p>
            <a:pPr marL="457200" lvl="1" indent="0">
              <a:buNone/>
            </a:pPr>
            <a:r>
              <a:rPr kumimoji="1" lang="ja-JP" altLang="en-US" dirty="0"/>
              <a:t>トークンをノードとして扱い，前後のトークンをエッジで</a:t>
            </a:r>
            <a:r>
              <a:rPr kumimoji="1" lang="en-US" altLang="ja-JP" dirty="0"/>
              <a:t/>
            </a:r>
            <a:br>
              <a:rPr kumimoji="1" lang="en-US" altLang="ja-JP" dirty="0"/>
            </a:br>
            <a:r>
              <a:rPr kumimoji="1" lang="ja-JP" altLang="en-US" dirty="0"/>
              <a:t>接続した一直線のグラフを</a:t>
            </a:r>
            <a:r>
              <a:rPr kumimoji="1" lang="en-US" altLang="ja-JP" dirty="0"/>
              <a:t>GCN</a:t>
            </a:r>
            <a:r>
              <a:rPr kumimoji="1" lang="ja-JP" altLang="en-US" dirty="0"/>
              <a:t>に学習させる</a:t>
            </a:r>
            <a:r>
              <a:rPr kumimoji="1" lang="ja-JP" altLang="en-US" dirty="0" smtClean="0"/>
              <a:t>手法</a:t>
            </a:r>
            <a:endParaRPr kumimoji="1" lang="en-US" altLang="ja-JP" dirty="0" smtClean="0"/>
          </a:p>
          <a:p>
            <a:pPr marL="457200" lvl="1" indent="0">
              <a:buNone/>
            </a:pPr>
            <a:endParaRPr kumimoji="1" lang="en-US" altLang="ja-JP" dirty="0"/>
          </a:p>
          <a:p>
            <a:r>
              <a:rPr kumimoji="1" lang="en-US" altLang="ja-JP" dirty="0"/>
              <a:t>GCN+AST</a:t>
            </a:r>
          </a:p>
          <a:p>
            <a:pPr marL="457200" lvl="1" indent="0">
              <a:buNone/>
            </a:pPr>
            <a:r>
              <a:rPr kumimoji="1" lang="en-US" altLang="ja-JP" dirty="0"/>
              <a:t>AST</a:t>
            </a:r>
            <a:r>
              <a:rPr lang="ja-JP" altLang="en-US" dirty="0"/>
              <a:t>をグラフとして扱い，</a:t>
            </a:r>
            <a:r>
              <a:rPr lang="en-US" altLang="ja-JP" dirty="0"/>
              <a:t>GCN</a:t>
            </a:r>
            <a:r>
              <a:rPr lang="ja-JP" altLang="en-US" dirty="0"/>
              <a:t>に学習させる手法</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11</a:t>
            </a:fld>
            <a:endParaRPr lang="en-US" altLang="ja-JP"/>
          </a:p>
        </p:txBody>
      </p:sp>
    </p:spTree>
    <p:extLst>
      <p:ext uri="{BB962C8B-B14F-4D97-AF65-F5344CB8AC3E}">
        <p14:creationId xmlns:p14="http://schemas.microsoft.com/office/powerpoint/2010/main" val="4030999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ベンチマーク</a:t>
            </a:r>
          </a:p>
        </p:txBody>
      </p:sp>
      <p:sp>
        <p:nvSpPr>
          <p:cNvPr id="3" name="コンテンツ プレースホルダー 2"/>
          <p:cNvSpPr>
            <a:spLocks noGrp="1"/>
          </p:cNvSpPr>
          <p:nvPr>
            <p:ph idx="1"/>
          </p:nvPr>
        </p:nvSpPr>
        <p:spPr>
          <a:xfrm>
            <a:off x="457200" y="1600201"/>
            <a:ext cx="8229600" cy="2135848"/>
          </a:xfrm>
        </p:spPr>
        <p:txBody>
          <a:bodyPr/>
          <a:lstStyle/>
          <a:p>
            <a:pPr marL="0" indent="0">
              <a:buNone/>
            </a:pPr>
            <a:r>
              <a:rPr kumimoji="1" lang="en-US" altLang="ja-JP" dirty="0" err="1" smtClean="0"/>
              <a:t>BigCloneBench</a:t>
            </a:r>
            <a:r>
              <a:rPr kumimoji="1" lang="en-US" altLang="ja-JP" dirty="0" smtClean="0"/>
              <a:t>[22]</a:t>
            </a:r>
            <a:endParaRPr kumimoji="1" lang="en-US" altLang="ja-JP" dirty="0"/>
          </a:p>
          <a:p>
            <a:pPr lvl="1"/>
            <a:r>
              <a:rPr kumimoji="1" lang="en-US" altLang="ja-JP" dirty="0"/>
              <a:t>Java</a:t>
            </a:r>
            <a:r>
              <a:rPr kumimoji="1" lang="ja-JP" altLang="en-US" dirty="0"/>
              <a:t>で開発されたオープンソースソフトウェアから</a:t>
            </a:r>
            <a:r>
              <a:rPr kumimoji="1" lang="en-US" altLang="ja-JP" dirty="0"/>
              <a:t/>
            </a:r>
            <a:br>
              <a:rPr kumimoji="1" lang="en-US" altLang="ja-JP" dirty="0"/>
            </a:br>
            <a:r>
              <a:rPr kumimoji="1" lang="ja-JP" altLang="en-US" dirty="0"/>
              <a:t>メソッド単位でソースコードを収集したベンチマーク</a:t>
            </a:r>
            <a:endParaRPr kumimoji="1" lang="en-US" altLang="ja-JP" dirty="0"/>
          </a:p>
          <a:p>
            <a:pPr lvl="1"/>
            <a:r>
              <a:rPr lang="en-US" altLang="ja-JP" dirty="0" err="1"/>
              <a:t>BigCloneBench</a:t>
            </a:r>
            <a:r>
              <a:rPr lang="ja-JP" altLang="en-US" dirty="0"/>
              <a:t>の開発者らによって，各メソッドは</a:t>
            </a:r>
            <a:r>
              <a:rPr lang="en-US" altLang="ja-JP" dirty="0"/>
              <a:t/>
            </a:r>
            <a:br>
              <a:rPr lang="en-US" altLang="ja-JP" dirty="0"/>
            </a:br>
            <a:r>
              <a:rPr lang="ja-JP" altLang="en-US" dirty="0"/>
              <a:t>あらかじめ</a:t>
            </a:r>
            <a:r>
              <a:rPr lang="en-US" altLang="ja-JP" dirty="0"/>
              <a:t>43</a:t>
            </a:r>
            <a:r>
              <a:rPr lang="ja-JP" altLang="en-US" dirty="0"/>
              <a:t>種類の機能クラスのいずれかに分類</a:t>
            </a:r>
            <a:endParaRPr lang="en-US" altLang="ja-JP" dirty="0"/>
          </a:p>
        </p:txBody>
      </p:sp>
      <p:grpSp>
        <p:nvGrpSpPr>
          <p:cNvPr id="37" name="グループ化 36">
            <a:extLst>
              <a:ext uri="{FF2B5EF4-FFF2-40B4-BE49-F238E27FC236}">
                <a16:creationId xmlns:a16="http://schemas.microsoft.com/office/drawing/2014/main" id="{08B64A37-4705-49A1-8460-E894D1EFD609}"/>
              </a:ext>
            </a:extLst>
          </p:cNvPr>
          <p:cNvGrpSpPr/>
          <p:nvPr/>
        </p:nvGrpSpPr>
        <p:grpSpPr>
          <a:xfrm>
            <a:off x="1476302" y="3845184"/>
            <a:ext cx="6180284" cy="2389110"/>
            <a:chOff x="1320085" y="3979493"/>
            <a:chExt cx="6180284" cy="2389110"/>
          </a:xfrm>
        </p:grpSpPr>
        <p:sp>
          <p:nvSpPr>
            <p:cNvPr id="35" name="四角形: 角を丸くする 34">
              <a:extLst>
                <a:ext uri="{FF2B5EF4-FFF2-40B4-BE49-F238E27FC236}">
                  <a16:creationId xmlns:a16="http://schemas.microsoft.com/office/drawing/2014/main" id="{1CF90D2F-9D36-4342-9F5B-8BC75D8B6772}"/>
                </a:ext>
              </a:extLst>
            </p:cNvPr>
            <p:cNvSpPr/>
            <p:nvPr/>
          </p:nvSpPr>
          <p:spPr>
            <a:xfrm>
              <a:off x="1320085" y="4262907"/>
              <a:ext cx="6180284" cy="2105696"/>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7DBA5824-6A4A-42FA-B5B2-223C5C81BCB9}"/>
                    </a:ext>
                  </a:extLst>
                </p:cNvPr>
                <p:cNvSpPr txBox="1"/>
                <p:nvPr/>
              </p:nvSpPr>
              <p:spPr>
                <a:xfrm rot="5400000">
                  <a:off x="2800855" y="5671227"/>
                  <a:ext cx="166667" cy="276999"/>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latin typeface="Cambria Math" panose="02040503050406030204" pitchFamily="18" charset="0"/>
                          </a:rPr>
                          <m:t>⋮</m:t>
                        </m:r>
                      </m:oMath>
                    </m:oMathPara>
                  </a14:m>
                  <a:endParaRPr kumimoji="1" lang="ja-JP" altLang="en-US" dirty="0"/>
                </a:p>
              </p:txBody>
            </p:sp>
          </mc:Choice>
          <mc:Fallback xmlns="">
            <p:sp>
              <p:nvSpPr>
                <p:cNvPr id="12" name="テキスト ボックス 11">
                  <a:extLst>
                    <a:ext uri="{FF2B5EF4-FFF2-40B4-BE49-F238E27FC236}">
                      <a16:creationId xmlns:a16="http://schemas.microsoft.com/office/drawing/2014/main" id="{7DBA5824-6A4A-42FA-B5B2-223C5C81BCB9}"/>
                    </a:ext>
                  </a:extLst>
                </p:cNvPr>
                <p:cNvSpPr txBox="1">
                  <a:spLocks noRot="1" noChangeAspect="1" noMove="1" noResize="1" noEditPoints="1" noAdjustHandles="1" noChangeArrowheads="1" noChangeShapeType="1" noTextEdit="1"/>
                </p:cNvSpPr>
                <p:nvPr/>
              </p:nvSpPr>
              <p:spPr>
                <a:xfrm rot="5400000">
                  <a:off x="2800855" y="5671227"/>
                  <a:ext cx="166667" cy="276999"/>
                </a:xfrm>
                <a:prstGeom prst="rect">
                  <a:avLst/>
                </a:prstGeom>
                <a:blipFill>
                  <a:blip r:embed="rId3"/>
                  <a:stretch>
                    <a:fillRect l="-8889" t="-18519" b="-22222"/>
                  </a:stretch>
                </a:blipFill>
              </p:spPr>
              <p:txBody>
                <a:bodyPr/>
                <a:lstStyle/>
                <a:p>
                  <a:r>
                    <a:rPr lang="ja-JP" altLang="en-US">
                      <a:noFill/>
                    </a:rPr>
                    <a:t> </a:t>
                  </a:r>
                </a:p>
              </p:txBody>
            </p:sp>
          </mc:Fallback>
        </mc:AlternateContent>
        <p:grpSp>
          <p:nvGrpSpPr>
            <p:cNvPr id="32" name="グループ化 31">
              <a:extLst>
                <a:ext uri="{FF2B5EF4-FFF2-40B4-BE49-F238E27FC236}">
                  <a16:creationId xmlns:a16="http://schemas.microsoft.com/office/drawing/2014/main" id="{F91BD55A-5D91-476C-A3C5-8074AE6BC7F0}"/>
                </a:ext>
              </a:extLst>
            </p:cNvPr>
            <p:cNvGrpSpPr/>
            <p:nvPr/>
          </p:nvGrpSpPr>
          <p:grpSpPr>
            <a:xfrm>
              <a:off x="1486952" y="4417594"/>
              <a:ext cx="2794475" cy="781940"/>
              <a:chOff x="5536195" y="3487643"/>
              <a:chExt cx="2794475" cy="781940"/>
            </a:xfrm>
          </p:grpSpPr>
          <p:sp>
            <p:nvSpPr>
              <p:cNvPr id="8" name="四角形: 角を丸くする 7">
                <a:extLst>
                  <a:ext uri="{FF2B5EF4-FFF2-40B4-BE49-F238E27FC236}">
                    <a16:creationId xmlns:a16="http://schemas.microsoft.com/office/drawing/2014/main" id="{4C3DE4AF-A081-4475-8D95-B103B226A1B0}"/>
                  </a:ext>
                </a:extLst>
              </p:cNvPr>
              <p:cNvSpPr/>
              <p:nvPr/>
            </p:nvSpPr>
            <p:spPr>
              <a:xfrm>
                <a:off x="5536195" y="3487643"/>
                <a:ext cx="2794475" cy="78194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7704E111-F99B-4E80-ACD1-4DFF3D28DD41}"/>
                  </a:ext>
                </a:extLst>
              </p:cNvPr>
              <p:cNvGrpSpPr/>
              <p:nvPr/>
            </p:nvGrpSpPr>
            <p:grpSpPr>
              <a:xfrm>
                <a:off x="5649190" y="3576037"/>
                <a:ext cx="480522" cy="584271"/>
                <a:chOff x="1064302" y="1896255"/>
                <a:chExt cx="659568" cy="801974"/>
              </a:xfrm>
            </p:grpSpPr>
            <p:sp>
              <p:nvSpPr>
                <p:cNvPr id="29" name="メモ 30">
                  <a:extLst>
                    <a:ext uri="{FF2B5EF4-FFF2-40B4-BE49-F238E27FC236}">
                      <a16:creationId xmlns:a16="http://schemas.microsoft.com/office/drawing/2014/main" id="{484B1C79-D823-49F4-B7F3-F837575240BF}"/>
                    </a:ext>
                  </a:extLst>
                </p:cNvPr>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メモ 31">
                  <a:extLst>
                    <a:ext uri="{FF2B5EF4-FFF2-40B4-BE49-F238E27FC236}">
                      <a16:creationId xmlns:a16="http://schemas.microsoft.com/office/drawing/2014/main" id="{55B9BFB6-05D2-4948-A350-0E9CF57695D8}"/>
                    </a:ext>
                  </a:extLst>
                </p:cNvPr>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メモ 32">
                  <a:extLst>
                    <a:ext uri="{FF2B5EF4-FFF2-40B4-BE49-F238E27FC236}">
                      <a16:creationId xmlns:a16="http://schemas.microsoft.com/office/drawing/2014/main" id="{99072686-C628-4C1F-977F-C39746A5789B}"/>
                    </a:ext>
                  </a:extLst>
                </p:cNvPr>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a:extLst>
                  <a:ext uri="{FF2B5EF4-FFF2-40B4-BE49-F238E27FC236}">
                    <a16:creationId xmlns:a16="http://schemas.microsoft.com/office/drawing/2014/main" id="{099DBAF5-DAF3-41B1-A8C7-C7CCF595B465}"/>
                  </a:ext>
                </a:extLst>
              </p:cNvPr>
              <p:cNvSpPr txBox="1"/>
              <p:nvPr/>
            </p:nvSpPr>
            <p:spPr>
              <a:xfrm>
                <a:off x="6199022" y="3706558"/>
                <a:ext cx="2122346" cy="338554"/>
              </a:xfrm>
              <a:prstGeom prst="rect">
                <a:avLst/>
              </a:prstGeom>
              <a:noFill/>
            </p:spPr>
            <p:txBody>
              <a:bodyPr wrap="square" rtlCol="0">
                <a:spAutoFit/>
              </a:bodyPr>
              <a:lstStyle/>
              <a:p>
                <a:r>
                  <a:rPr lang="en-US" altLang="ja-JP" sz="1600" dirty="0"/>
                  <a:t>Download From Web</a:t>
                </a:r>
                <a:endParaRPr kumimoji="1" lang="ja-JP" altLang="en-US" sz="1600" dirty="0"/>
              </a:p>
            </p:txBody>
          </p:sp>
        </p:grpSp>
        <p:grpSp>
          <p:nvGrpSpPr>
            <p:cNvPr id="33" name="グループ化 32">
              <a:extLst>
                <a:ext uri="{FF2B5EF4-FFF2-40B4-BE49-F238E27FC236}">
                  <a16:creationId xmlns:a16="http://schemas.microsoft.com/office/drawing/2014/main" id="{A6CFEFD0-D1DF-4B2D-848D-4AF552B10047}"/>
                </a:ext>
              </a:extLst>
            </p:cNvPr>
            <p:cNvGrpSpPr/>
            <p:nvPr/>
          </p:nvGrpSpPr>
          <p:grpSpPr>
            <a:xfrm>
              <a:off x="4486566" y="4428073"/>
              <a:ext cx="2794475" cy="781940"/>
              <a:chOff x="5536194" y="4415194"/>
              <a:chExt cx="2794475" cy="781940"/>
            </a:xfrm>
          </p:grpSpPr>
          <p:sp>
            <p:nvSpPr>
              <p:cNvPr id="7" name="四角形: 角を丸くする 6">
                <a:extLst>
                  <a:ext uri="{FF2B5EF4-FFF2-40B4-BE49-F238E27FC236}">
                    <a16:creationId xmlns:a16="http://schemas.microsoft.com/office/drawing/2014/main" id="{A8D8F56D-8618-4226-B6FE-3AB5F655FB33}"/>
                  </a:ext>
                </a:extLst>
              </p:cNvPr>
              <p:cNvSpPr/>
              <p:nvPr/>
            </p:nvSpPr>
            <p:spPr>
              <a:xfrm>
                <a:off x="5536194" y="4415194"/>
                <a:ext cx="2794475" cy="78194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a:extLst>
                  <a:ext uri="{FF2B5EF4-FFF2-40B4-BE49-F238E27FC236}">
                    <a16:creationId xmlns:a16="http://schemas.microsoft.com/office/drawing/2014/main" id="{B2E5CDFF-9A4E-4895-835C-5A05A6B56149}"/>
                  </a:ext>
                </a:extLst>
              </p:cNvPr>
              <p:cNvGrpSpPr/>
              <p:nvPr/>
            </p:nvGrpSpPr>
            <p:grpSpPr>
              <a:xfrm>
                <a:off x="5649190" y="4503550"/>
                <a:ext cx="480522" cy="584271"/>
                <a:chOff x="1064302" y="1896255"/>
                <a:chExt cx="659568" cy="801974"/>
              </a:xfrm>
            </p:grpSpPr>
            <p:sp>
              <p:nvSpPr>
                <p:cNvPr id="26" name="メモ 35">
                  <a:extLst>
                    <a:ext uri="{FF2B5EF4-FFF2-40B4-BE49-F238E27FC236}">
                      <a16:creationId xmlns:a16="http://schemas.microsoft.com/office/drawing/2014/main" id="{9417CE97-9D87-47C1-8E0B-446E598E3036}"/>
                    </a:ext>
                  </a:extLst>
                </p:cNvPr>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メモ 36">
                  <a:extLst>
                    <a:ext uri="{FF2B5EF4-FFF2-40B4-BE49-F238E27FC236}">
                      <a16:creationId xmlns:a16="http://schemas.microsoft.com/office/drawing/2014/main" id="{2F08A0CB-6CC4-4CF1-84FA-55B80F81F7E5}"/>
                    </a:ext>
                  </a:extLst>
                </p:cNvPr>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メモ 37">
                  <a:extLst>
                    <a:ext uri="{FF2B5EF4-FFF2-40B4-BE49-F238E27FC236}">
                      <a16:creationId xmlns:a16="http://schemas.microsoft.com/office/drawing/2014/main" id="{35CD4ED6-5E27-4FEC-8EC5-FD882CCFB45F}"/>
                    </a:ext>
                  </a:extLst>
                </p:cNvPr>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テキスト ボックス 13">
                <a:extLst>
                  <a:ext uri="{FF2B5EF4-FFF2-40B4-BE49-F238E27FC236}">
                    <a16:creationId xmlns:a16="http://schemas.microsoft.com/office/drawing/2014/main" id="{2EC226E7-5062-4A78-8F62-B9371A3FDF71}"/>
                  </a:ext>
                </a:extLst>
              </p:cNvPr>
              <p:cNvSpPr txBox="1"/>
              <p:nvPr/>
            </p:nvSpPr>
            <p:spPr>
              <a:xfrm>
                <a:off x="6211313" y="4626408"/>
                <a:ext cx="1369286" cy="338554"/>
              </a:xfrm>
              <a:prstGeom prst="rect">
                <a:avLst/>
              </a:prstGeom>
              <a:noFill/>
            </p:spPr>
            <p:txBody>
              <a:bodyPr wrap="square" rtlCol="0">
                <a:spAutoFit/>
              </a:bodyPr>
              <a:lstStyle/>
              <a:p>
                <a:r>
                  <a:rPr kumimoji="1" lang="en-US" altLang="ja-JP" sz="1600" dirty="0"/>
                  <a:t>Secure Hash</a:t>
                </a:r>
                <a:endParaRPr kumimoji="1" lang="ja-JP" altLang="en-US" sz="1600" dirty="0"/>
              </a:p>
            </p:txBody>
          </p:sp>
        </p:grpSp>
        <p:grpSp>
          <p:nvGrpSpPr>
            <p:cNvPr id="34" name="グループ化 33">
              <a:extLst>
                <a:ext uri="{FF2B5EF4-FFF2-40B4-BE49-F238E27FC236}">
                  <a16:creationId xmlns:a16="http://schemas.microsoft.com/office/drawing/2014/main" id="{0B417475-4E4C-46FF-AAD0-303F9B22E2D5}"/>
                </a:ext>
              </a:extLst>
            </p:cNvPr>
            <p:cNvGrpSpPr/>
            <p:nvPr/>
          </p:nvGrpSpPr>
          <p:grpSpPr>
            <a:xfrm>
              <a:off x="4486565" y="5421227"/>
              <a:ext cx="2794475" cy="781940"/>
              <a:chOff x="5542730" y="5616229"/>
              <a:chExt cx="2794475" cy="781940"/>
            </a:xfrm>
          </p:grpSpPr>
          <p:sp>
            <p:nvSpPr>
              <p:cNvPr id="6" name="四角形: 角を丸くする 5">
                <a:extLst>
                  <a:ext uri="{FF2B5EF4-FFF2-40B4-BE49-F238E27FC236}">
                    <a16:creationId xmlns:a16="http://schemas.microsoft.com/office/drawing/2014/main" id="{90255AF1-1CE5-43A4-A3E7-AC2B0201BE4B}"/>
                  </a:ext>
                </a:extLst>
              </p:cNvPr>
              <p:cNvSpPr/>
              <p:nvPr/>
            </p:nvSpPr>
            <p:spPr>
              <a:xfrm>
                <a:off x="5542730" y="5616229"/>
                <a:ext cx="2794475" cy="78194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 name="グループ化 10">
                <a:extLst>
                  <a:ext uri="{FF2B5EF4-FFF2-40B4-BE49-F238E27FC236}">
                    <a16:creationId xmlns:a16="http://schemas.microsoft.com/office/drawing/2014/main" id="{91C20C2D-8173-4751-9ACD-07DB6FDDCF20}"/>
                  </a:ext>
                </a:extLst>
              </p:cNvPr>
              <p:cNvGrpSpPr/>
              <p:nvPr/>
            </p:nvGrpSpPr>
            <p:grpSpPr>
              <a:xfrm>
                <a:off x="5655411" y="5712594"/>
                <a:ext cx="480522" cy="584271"/>
                <a:chOff x="1064302" y="1896255"/>
                <a:chExt cx="659568" cy="801974"/>
              </a:xfrm>
            </p:grpSpPr>
            <p:sp>
              <p:nvSpPr>
                <p:cNvPr id="23" name="メモ 40">
                  <a:extLst>
                    <a:ext uri="{FF2B5EF4-FFF2-40B4-BE49-F238E27FC236}">
                      <a16:creationId xmlns:a16="http://schemas.microsoft.com/office/drawing/2014/main" id="{246DD206-12AD-4B2E-80E6-774C3C4AAE1D}"/>
                    </a:ext>
                  </a:extLst>
                </p:cNvPr>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メモ 41">
                  <a:extLst>
                    <a:ext uri="{FF2B5EF4-FFF2-40B4-BE49-F238E27FC236}">
                      <a16:creationId xmlns:a16="http://schemas.microsoft.com/office/drawing/2014/main" id="{F33FC83D-3591-47ED-BE9D-940B3A9196EF}"/>
                    </a:ext>
                  </a:extLst>
                </p:cNvPr>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メモ 42">
                  <a:extLst>
                    <a:ext uri="{FF2B5EF4-FFF2-40B4-BE49-F238E27FC236}">
                      <a16:creationId xmlns:a16="http://schemas.microsoft.com/office/drawing/2014/main" id="{A6A5B6C0-E01A-4B71-AB75-1F24C22F5D5C}"/>
                    </a:ext>
                  </a:extLst>
                </p:cNvPr>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a:extLst>
                  <a:ext uri="{FF2B5EF4-FFF2-40B4-BE49-F238E27FC236}">
                    <a16:creationId xmlns:a16="http://schemas.microsoft.com/office/drawing/2014/main" id="{C229C0C1-308D-48F8-B55D-CDD4B6130FDD}"/>
                  </a:ext>
                </a:extLst>
              </p:cNvPr>
              <p:cNvSpPr txBox="1"/>
              <p:nvPr/>
            </p:nvSpPr>
            <p:spPr>
              <a:xfrm>
                <a:off x="6211313" y="5835452"/>
                <a:ext cx="1513043" cy="338554"/>
              </a:xfrm>
              <a:prstGeom prst="rect">
                <a:avLst/>
              </a:prstGeom>
              <a:noFill/>
            </p:spPr>
            <p:txBody>
              <a:bodyPr wrap="square" rtlCol="0">
                <a:spAutoFit/>
              </a:bodyPr>
              <a:lstStyle/>
              <a:p>
                <a:r>
                  <a:rPr kumimoji="1" lang="en-US" altLang="ja-JP" sz="1600" dirty="0"/>
                  <a:t>Write PDF File</a:t>
                </a:r>
                <a:endParaRPr kumimoji="1" lang="ja-JP" altLang="en-US" sz="1600" dirty="0"/>
              </a:p>
            </p:txBody>
          </p:sp>
        </p:grpSp>
        <p:sp>
          <p:nvSpPr>
            <p:cNvPr id="36" name="テキスト ボックス 35">
              <a:extLst>
                <a:ext uri="{FF2B5EF4-FFF2-40B4-BE49-F238E27FC236}">
                  <a16:creationId xmlns:a16="http://schemas.microsoft.com/office/drawing/2014/main" id="{8503D8E9-0899-4EA6-9363-3BA9D8CCBFCC}"/>
                </a:ext>
              </a:extLst>
            </p:cNvPr>
            <p:cNvSpPr txBox="1"/>
            <p:nvPr/>
          </p:nvSpPr>
          <p:spPr>
            <a:xfrm>
              <a:off x="1320085" y="3979493"/>
              <a:ext cx="1774845" cy="369332"/>
            </a:xfrm>
            <a:prstGeom prst="rect">
              <a:avLst/>
            </a:prstGeom>
            <a:solidFill>
              <a:schemeClr val="bg1"/>
            </a:solidFill>
            <a:ln>
              <a:solidFill>
                <a:schemeClr val="tx1"/>
              </a:solidFill>
            </a:ln>
          </p:spPr>
          <p:txBody>
            <a:bodyPr wrap="none" rtlCol="0">
              <a:spAutoFit/>
            </a:bodyPr>
            <a:lstStyle/>
            <a:p>
              <a:r>
                <a:rPr kumimoji="1" lang="en-US" altLang="ja-JP" dirty="0" err="1"/>
                <a:t>BigCloneBench</a:t>
              </a:r>
              <a:endParaRPr kumimoji="1" lang="ja-JP" altLang="en-US" dirty="0"/>
            </a:p>
          </p:txBody>
        </p:sp>
      </p:grpSp>
      <p:sp>
        <p:nvSpPr>
          <p:cNvPr id="38" name="テキスト ボックス 37">
            <a:extLst>
              <a:ext uri="{FF2B5EF4-FFF2-40B4-BE49-F238E27FC236}">
                <a16:creationId xmlns:a16="http://schemas.microsoft.com/office/drawing/2014/main" id="{DDB9A8EA-69FC-4027-A206-23F394A4A8DD}"/>
              </a:ext>
            </a:extLst>
          </p:cNvPr>
          <p:cNvSpPr txBox="1"/>
          <p:nvPr/>
        </p:nvSpPr>
        <p:spPr>
          <a:xfrm>
            <a:off x="1764125" y="4617427"/>
            <a:ext cx="46679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ID:1</a:t>
            </a:r>
            <a:endParaRPr kumimoji="1" lang="ja-JP" altLang="en-US" sz="1200" dirty="0"/>
          </a:p>
        </p:txBody>
      </p:sp>
      <p:sp>
        <p:nvSpPr>
          <p:cNvPr id="39" name="テキスト ボックス 38">
            <a:extLst>
              <a:ext uri="{FF2B5EF4-FFF2-40B4-BE49-F238E27FC236}">
                <a16:creationId xmlns:a16="http://schemas.microsoft.com/office/drawing/2014/main" id="{387D8987-363E-49CD-BC93-5F5CA98E2298}"/>
              </a:ext>
            </a:extLst>
          </p:cNvPr>
          <p:cNvSpPr txBox="1"/>
          <p:nvPr/>
        </p:nvSpPr>
        <p:spPr>
          <a:xfrm>
            <a:off x="4760372" y="4620921"/>
            <a:ext cx="466795"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ID:2</a:t>
            </a:r>
            <a:endParaRPr kumimoji="1" lang="ja-JP" altLang="en-US" sz="1200" dirty="0"/>
          </a:p>
        </p:txBody>
      </p:sp>
      <p:sp>
        <p:nvSpPr>
          <p:cNvPr id="40" name="テキスト ボックス 39">
            <a:extLst>
              <a:ext uri="{FF2B5EF4-FFF2-40B4-BE49-F238E27FC236}">
                <a16:creationId xmlns:a16="http://schemas.microsoft.com/office/drawing/2014/main" id="{92EBBBE5-BF03-44EA-99F8-BC5B9D457253}"/>
              </a:ext>
            </a:extLst>
          </p:cNvPr>
          <p:cNvSpPr txBox="1"/>
          <p:nvPr/>
        </p:nvSpPr>
        <p:spPr>
          <a:xfrm>
            <a:off x="4717892" y="5636486"/>
            <a:ext cx="55175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ID:43</a:t>
            </a:r>
            <a:endParaRPr kumimoji="1" lang="ja-JP" altLang="en-US" sz="1200"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16" name="スライド番号プレースホルダー 15"/>
          <p:cNvSpPr>
            <a:spLocks noGrp="1"/>
          </p:cNvSpPr>
          <p:nvPr>
            <p:ph type="sldNum" sz="quarter" idx="12"/>
          </p:nvPr>
        </p:nvSpPr>
        <p:spPr/>
        <p:txBody>
          <a:bodyPr/>
          <a:lstStyle/>
          <a:p>
            <a:fld id="{9F5033E9-932D-4E41-95C3-341F9A6DAE17}" type="slidenum">
              <a:rPr lang="en-US" altLang="ja-JP" smtClean="0"/>
              <a:pPr/>
              <a:t>12</a:t>
            </a:fld>
            <a:endParaRPr lang="en-US" altLang="ja-JP"/>
          </a:p>
        </p:txBody>
      </p:sp>
    </p:spTree>
    <p:extLst>
      <p:ext uri="{BB962C8B-B14F-4D97-AF65-F5344CB8AC3E}">
        <p14:creationId xmlns:p14="http://schemas.microsoft.com/office/powerpoint/2010/main" val="3695227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F89B6B-676D-4D6A-AF95-947B7DF8A500}"/>
              </a:ext>
            </a:extLst>
          </p:cNvPr>
          <p:cNvSpPr>
            <a:spLocks noGrp="1"/>
          </p:cNvSpPr>
          <p:nvPr>
            <p:ph type="title"/>
          </p:nvPr>
        </p:nvSpPr>
        <p:spPr/>
        <p:txBody>
          <a:bodyPr/>
          <a:lstStyle/>
          <a:p>
            <a:r>
              <a:rPr kumimoji="1" lang="ja-JP" altLang="en-US" dirty="0"/>
              <a:t>評価尺度</a:t>
            </a:r>
          </a:p>
        </p:txBody>
      </p:sp>
      <p:sp>
        <p:nvSpPr>
          <p:cNvPr id="3" name="コンテンツ プレースホルダー 2">
            <a:extLst>
              <a:ext uri="{FF2B5EF4-FFF2-40B4-BE49-F238E27FC236}">
                <a16:creationId xmlns:a16="http://schemas.microsoft.com/office/drawing/2014/main" id="{A0FB30E2-A499-423A-A582-7F0D02D6161F}"/>
              </a:ext>
            </a:extLst>
          </p:cNvPr>
          <p:cNvSpPr>
            <a:spLocks noGrp="1"/>
          </p:cNvSpPr>
          <p:nvPr>
            <p:ph idx="1"/>
          </p:nvPr>
        </p:nvSpPr>
        <p:spPr/>
        <p:txBody>
          <a:bodyPr/>
          <a:lstStyle/>
          <a:p>
            <a:pPr marL="0" indent="0">
              <a:buNone/>
            </a:pPr>
            <a:r>
              <a:rPr kumimoji="1" lang="ja-JP" altLang="en-US" dirty="0"/>
              <a:t>本調査では</a:t>
            </a:r>
            <a:r>
              <a:rPr kumimoji="1" lang="en-US" altLang="ja-JP" dirty="0">
                <a:solidFill>
                  <a:srgbClr val="FF0000"/>
                </a:solidFill>
              </a:rPr>
              <a:t>Top-k</a:t>
            </a:r>
            <a:r>
              <a:rPr kumimoji="1" lang="ja-JP" altLang="en-US" dirty="0"/>
              <a:t>を利用</a:t>
            </a:r>
            <a:endParaRPr kumimoji="1" lang="en-US" altLang="ja-JP" dirty="0"/>
          </a:p>
          <a:p>
            <a:pPr marL="457200" lvl="1" indent="0">
              <a:buNone/>
            </a:pPr>
            <a:r>
              <a:rPr kumimoji="1" lang="en-US" altLang="ja-JP" dirty="0">
                <a:solidFill>
                  <a:srgbClr val="FF0000"/>
                </a:solidFill>
              </a:rPr>
              <a:t>Top-k</a:t>
            </a:r>
            <a:r>
              <a:rPr kumimoji="1" lang="en-US" altLang="ja-JP" dirty="0"/>
              <a:t>: </a:t>
            </a:r>
            <a:r>
              <a:rPr kumimoji="1" lang="ja-JP" altLang="en-US" dirty="0"/>
              <a:t>各メソッドに対してニューラルネットワークが</a:t>
            </a:r>
            <a:r>
              <a:rPr kumimoji="1" lang="en-US" altLang="ja-JP" dirty="0"/>
              <a:t/>
            </a:r>
            <a:br>
              <a:rPr kumimoji="1" lang="en-US" altLang="ja-JP" dirty="0"/>
            </a:br>
            <a:r>
              <a:rPr kumimoji="1" lang="ja-JP" altLang="en-US" dirty="0"/>
              <a:t>予測した分類クラスのうち，確率の上位</a:t>
            </a:r>
            <a:r>
              <a:rPr kumimoji="1" lang="en-US" altLang="ja-JP" dirty="0"/>
              <a:t>k</a:t>
            </a:r>
            <a:r>
              <a:rPr kumimoji="1" lang="ja-JP" altLang="en-US" dirty="0"/>
              <a:t>位以内に</a:t>
            </a:r>
            <a:r>
              <a:rPr kumimoji="1" lang="en-US" altLang="ja-JP" dirty="0"/>
              <a:t/>
            </a:r>
            <a:br>
              <a:rPr kumimoji="1" lang="en-US" altLang="ja-JP" dirty="0"/>
            </a:br>
            <a:r>
              <a:rPr kumimoji="1" lang="ja-JP" altLang="en-US" dirty="0"/>
              <a:t>正解クラスがある割合</a:t>
            </a:r>
            <a:endParaRPr lang="en-US" altLang="ja-JP" dirty="0"/>
          </a:p>
          <a:p>
            <a:pPr marL="914400" lvl="2" indent="0">
              <a:buNone/>
            </a:pPr>
            <a:r>
              <a:rPr kumimoji="1" lang="ja-JP" altLang="en-US" dirty="0"/>
              <a:t>正解クラス</a:t>
            </a:r>
            <a:r>
              <a:rPr kumimoji="1" lang="en-US" altLang="ja-JP" dirty="0"/>
              <a:t>: </a:t>
            </a:r>
            <a:r>
              <a:rPr kumimoji="1" lang="en-US" altLang="ja-JP" dirty="0" err="1"/>
              <a:t>BigCloneBench</a:t>
            </a:r>
            <a:r>
              <a:rPr kumimoji="1" lang="ja-JP" altLang="en-US" dirty="0"/>
              <a:t>に開発者らによって，各メソッドが</a:t>
            </a:r>
            <a:r>
              <a:rPr kumimoji="1" lang="en-US" altLang="ja-JP" dirty="0"/>
              <a:t/>
            </a:r>
            <a:br>
              <a:rPr kumimoji="1" lang="en-US" altLang="ja-JP" dirty="0"/>
            </a:br>
            <a:r>
              <a:rPr kumimoji="1" lang="ja-JP" altLang="en-US" dirty="0"/>
              <a:t>あらかじめ分類された機能クラス</a:t>
            </a:r>
          </a:p>
        </p:txBody>
      </p:sp>
      <p:graphicFrame>
        <p:nvGraphicFramePr>
          <p:cNvPr id="5" name="表 4">
            <a:extLst>
              <a:ext uri="{FF2B5EF4-FFF2-40B4-BE49-F238E27FC236}">
                <a16:creationId xmlns:a16="http://schemas.microsoft.com/office/drawing/2014/main" id="{09A95CD4-9EFB-4006-B59F-B4417D104A94}"/>
              </a:ext>
            </a:extLst>
          </p:cNvPr>
          <p:cNvGraphicFramePr>
            <a:graphicFrameLocks noGrp="1"/>
          </p:cNvGraphicFramePr>
          <p:nvPr>
            <p:extLst>
              <p:ext uri="{D42A27DB-BD31-4B8C-83A1-F6EECF244321}">
                <p14:modId xmlns:p14="http://schemas.microsoft.com/office/powerpoint/2010/main" val="639784109"/>
              </p:ext>
            </p:extLst>
          </p:nvPr>
        </p:nvGraphicFramePr>
        <p:xfrm>
          <a:off x="1520518" y="4511196"/>
          <a:ext cx="3051482" cy="1660044"/>
        </p:xfrm>
        <a:graphic>
          <a:graphicData uri="http://schemas.openxmlformats.org/drawingml/2006/table">
            <a:tbl>
              <a:tblPr firstRow="1" bandRow="1">
                <a:tableStyleId>{5940675A-B579-460E-94D1-54222C63F5DA}</a:tableStyleId>
              </a:tblPr>
              <a:tblGrid>
                <a:gridCol w="788573">
                  <a:extLst>
                    <a:ext uri="{9D8B030D-6E8A-4147-A177-3AD203B41FA5}">
                      <a16:colId xmlns:a16="http://schemas.microsoft.com/office/drawing/2014/main" val="2621242966"/>
                    </a:ext>
                  </a:extLst>
                </a:gridCol>
                <a:gridCol w="895927">
                  <a:extLst>
                    <a:ext uri="{9D8B030D-6E8A-4147-A177-3AD203B41FA5}">
                      <a16:colId xmlns:a16="http://schemas.microsoft.com/office/drawing/2014/main" val="972424570"/>
                    </a:ext>
                  </a:extLst>
                </a:gridCol>
                <a:gridCol w="471055">
                  <a:extLst>
                    <a:ext uri="{9D8B030D-6E8A-4147-A177-3AD203B41FA5}">
                      <a16:colId xmlns:a16="http://schemas.microsoft.com/office/drawing/2014/main" val="1905999682"/>
                    </a:ext>
                  </a:extLst>
                </a:gridCol>
                <a:gridCol w="443345">
                  <a:extLst>
                    <a:ext uri="{9D8B030D-6E8A-4147-A177-3AD203B41FA5}">
                      <a16:colId xmlns:a16="http://schemas.microsoft.com/office/drawing/2014/main" val="1351645348"/>
                    </a:ext>
                  </a:extLst>
                </a:gridCol>
                <a:gridCol w="452582">
                  <a:extLst>
                    <a:ext uri="{9D8B030D-6E8A-4147-A177-3AD203B41FA5}">
                      <a16:colId xmlns:a16="http://schemas.microsoft.com/office/drawing/2014/main" val="4227445423"/>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extLst>
                  <a:ext uri="{0D108BD9-81ED-4DB2-BD59-A6C34878D82A}">
                    <a16:rowId xmlns:a16="http://schemas.microsoft.com/office/drawing/2014/main" val="2705024662"/>
                  </a:ext>
                </a:extLst>
              </a:tr>
              <a:tr h="167417">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extLst>
                  <a:ext uri="{0D108BD9-81ED-4DB2-BD59-A6C34878D82A}">
                    <a16:rowId xmlns:a16="http://schemas.microsoft.com/office/drawing/2014/main" val="1736280558"/>
                  </a:ext>
                </a:extLst>
              </a:tr>
              <a:tr h="167417">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5</a:t>
                      </a:r>
                      <a:endParaRPr kumimoji="1" lang="ja-JP" altLang="en-US" sz="1200" dirty="0"/>
                    </a:p>
                  </a:txBody>
                  <a:tcPr/>
                </a:tc>
                <a:extLst>
                  <a:ext uri="{0D108BD9-81ED-4DB2-BD59-A6C34878D82A}">
                    <a16:rowId xmlns:a16="http://schemas.microsoft.com/office/drawing/2014/main" val="2225979270"/>
                  </a:ext>
                </a:extLst>
              </a:tr>
              <a:tr h="279028">
                <a:tc>
                  <a:txBody>
                    <a:bodyPr/>
                    <a:lstStyle/>
                    <a:p>
                      <a:pPr algn="ctr"/>
                      <a:r>
                        <a:rPr kumimoji="1" lang="ja-JP" altLang="en-US" sz="1200" dirty="0"/>
                        <a:t>メソッド</a:t>
                      </a:r>
                      <a:r>
                        <a:rPr kumimoji="1" lang="en-US" altLang="ja-JP" sz="1200" dirty="0"/>
                        <a:t>D</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extLst>
                  <a:ext uri="{0D108BD9-81ED-4DB2-BD59-A6C34878D82A}">
                    <a16:rowId xmlns:a16="http://schemas.microsoft.com/office/drawing/2014/main" val="468592304"/>
                  </a:ext>
                </a:extLst>
              </a:tr>
              <a:tr h="167417">
                <a:tc>
                  <a:txBody>
                    <a:bodyPr/>
                    <a:lstStyle/>
                    <a:p>
                      <a:pPr algn="ctr"/>
                      <a:r>
                        <a:rPr kumimoji="1" lang="ja-JP" altLang="en-US" sz="1200" dirty="0"/>
                        <a:t>メソッド</a:t>
                      </a:r>
                      <a:r>
                        <a:rPr kumimoji="1" lang="en-US" altLang="ja-JP" sz="1200" dirty="0"/>
                        <a:t>E</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extLst>
                  <a:ext uri="{0D108BD9-81ED-4DB2-BD59-A6C34878D82A}">
                    <a16:rowId xmlns:a16="http://schemas.microsoft.com/office/drawing/2014/main" val="4247653944"/>
                  </a:ext>
                </a:extLst>
              </a:tr>
            </a:tbl>
          </a:graphicData>
        </a:graphic>
      </p:graphicFrame>
      <p:graphicFrame>
        <p:nvGraphicFramePr>
          <p:cNvPr id="6" name="表 5">
            <a:extLst>
              <a:ext uri="{FF2B5EF4-FFF2-40B4-BE49-F238E27FC236}">
                <a16:creationId xmlns:a16="http://schemas.microsoft.com/office/drawing/2014/main" id="{7F1D8EFB-C0D5-48EF-B49F-446EF990ED2D}"/>
              </a:ext>
            </a:extLst>
          </p:cNvPr>
          <p:cNvGraphicFramePr>
            <a:graphicFrameLocks noGrp="1"/>
          </p:cNvGraphicFramePr>
          <p:nvPr>
            <p:extLst>
              <p:ext uri="{D42A27DB-BD31-4B8C-83A1-F6EECF244321}">
                <p14:modId xmlns:p14="http://schemas.microsoft.com/office/powerpoint/2010/main" val="1290887432"/>
              </p:ext>
            </p:extLst>
          </p:nvPr>
        </p:nvGraphicFramePr>
        <p:xfrm>
          <a:off x="5747096" y="4925030"/>
          <a:ext cx="2091355" cy="832376"/>
        </p:xfrm>
        <a:graphic>
          <a:graphicData uri="http://schemas.openxmlformats.org/drawingml/2006/table">
            <a:tbl>
              <a:tblPr firstRow="1" bandRow="1">
                <a:tableStyleId>{5940675A-B579-460E-94D1-54222C63F5DA}</a:tableStyleId>
              </a:tblPr>
              <a:tblGrid>
                <a:gridCol w="985367">
                  <a:extLst>
                    <a:ext uri="{9D8B030D-6E8A-4147-A177-3AD203B41FA5}">
                      <a16:colId xmlns:a16="http://schemas.microsoft.com/office/drawing/2014/main" val="2621242966"/>
                    </a:ext>
                  </a:extLst>
                </a:gridCol>
                <a:gridCol w="1105988">
                  <a:extLst>
                    <a:ext uri="{9D8B030D-6E8A-4147-A177-3AD203B41FA5}">
                      <a16:colId xmlns:a16="http://schemas.microsoft.com/office/drawing/2014/main" val="972424570"/>
                    </a:ext>
                  </a:extLst>
                </a:gridCol>
              </a:tblGrid>
              <a:tr h="279028">
                <a:tc>
                  <a:txBody>
                    <a:bodyPr/>
                    <a:lstStyle/>
                    <a:p>
                      <a:pPr algn="ctr"/>
                      <a:r>
                        <a:rPr kumimoji="1" lang="en-US" altLang="ja-JP" sz="1200" dirty="0"/>
                        <a:t>Top-1</a:t>
                      </a:r>
                      <a:endParaRPr kumimoji="1" lang="ja-JP" altLang="en-US" sz="1200" dirty="0"/>
                    </a:p>
                  </a:txBody>
                  <a:tcPr/>
                </a:tc>
                <a:tc>
                  <a:txBody>
                    <a:bodyPr/>
                    <a:lstStyle/>
                    <a:p>
                      <a:pPr algn="ctr"/>
                      <a:r>
                        <a:rPr kumimoji="1" lang="en-US" altLang="ja-JP" sz="1200" dirty="0"/>
                        <a:t>0.4 (2/5)</a:t>
                      </a:r>
                      <a:endParaRPr kumimoji="1" lang="ja-JP" altLang="en-US" sz="1200" dirty="0"/>
                    </a:p>
                  </a:txBody>
                  <a:tcPr/>
                </a:tc>
                <a:extLst>
                  <a:ext uri="{0D108BD9-81ED-4DB2-BD59-A6C34878D82A}">
                    <a16:rowId xmlns:a16="http://schemas.microsoft.com/office/drawing/2014/main" val="2705024662"/>
                  </a:ext>
                </a:extLst>
              </a:tr>
              <a:tr h="279028">
                <a:tc>
                  <a:txBody>
                    <a:bodyPr/>
                    <a:lstStyle/>
                    <a:p>
                      <a:pPr algn="ctr"/>
                      <a:r>
                        <a:rPr kumimoji="1" lang="en-US" altLang="ja-JP" sz="1200" dirty="0"/>
                        <a:t>Top-2</a:t>
                      </a:r>
                      <a:endParaRPr kumimoji="1" lang="ja-JP" altLang="en-US" sz="1200" dirty="0"/>
                    </a:p>
                  </a:txBody>
                  <a:tcPr/>
                </a:tc>
                <a:tc>
                  <a:txBody>
                    <a:bodyPr/>
                    <a:lstStyle/>
                    <a:p>
                      <a:pPr algn="ctr"/>
                      <a:r>
                        <a:rPr kumimoji="1" lang="en-US" altLang="ja-JP" sz="1200" dirty="0"/>
                        <a:t>0.6 (3/5)</a:t>
                      </a:r>
                      <a:endParaRPr kumimoji="1" lang="ja-JP" altLang="en-US" sz="1200" dirty="0"/>
                    </a:p>
                  </a:txBody>
                  <a:tcPr/>
                </a:tc>
                <a:extLst>
                  <a:ext uri="{0D108BD9-81ED-4DB2-BD59-A6C34878D82A}">
                    <a16:rowId xmlns:a16="http://schemas.microsoft.com/office/drawing/2014/main" val="2667469313"/>
                  </a:ext>
                </a:extLst>
              </a:tr>
              <a:tr h="0">
                <a:tc>
                  <a:txBody>
                    <a:bodyPr/>
                    <a:lstStyle/>
                    <a:p>
                      <a:pPr algn="ctr"/>
                      <a:r>
                        <a:rPr kumimoji="1" lang="en-US" altLang="ja-JP" sz="1200" dirty="0"/>
                        <a:t>Top-3</a:t>
                      </a:r>
                      <a:endParaRPr kumimoji="1" lang="ja-JP" altLang="en-US" sz="1200" dirty="0"/>
                    </a:p>
                  </a:txBody>
                  <a:tcPr/>
                </a:tc>
                <a:tc>
                  <a:txBody>
                    <a:bodyPr/>
                    <a:lstStyle/>
                    <a:p>
                      <a:pPr algn="ctr"/>
                      <a:r>
                        <a:rPr kumimoji="1" lang="en-US" altLang="ja-JP" sz="1200" dirty="0"/>
                        <a:t>0.8 (4/5)</a:t>
                      </a:r>
                      <a:endParaRPr kumimoji="1" lang="ja-JP" altLang="en-US" sz="1200" dirty="0"/>
                    </a:p>
                  </a:txBody>
                  <a:tcPr/>
                </a:tc>
                <a:extLst>
                  <a:ext uri="{0D108BD9-81ED-4DB2-BD59-A6C34878D82A}">
                    <a16:rowId xmlns:a16="http://schemas.microsoft.com/office/drawing/2014/main" val="1736280558"/>
                  </a:ext>
                </a:extLst>
              </a:tr>
            </a:tbl>
          </a:graphicData>
        </a:graphic>
      </p:graphicFrame>
      <p:sp>
        <p:nvSpPr>
          <p:cNvPr id="7" name="矢印: 右 6">
            <a:extLst>
              <a:ext uri="{FF2B5EF4-FFF2-40B4-BE49-F238E27FC236}">
                <a16:creationId xmlns:a16="http://schemas.microsoft.com/office/drawing/2014/main" id="{A8DAE740-68AF-4C1E-B830-190861576C99}"/>
              </a:ext>
            </a:extLst>
          </p:cNvPr>
          <p:cNvSpPr/>
          <p:nvPr/>
        </p:nvSpPr>
        <p:spPr>
          <a:xfrm>
            <a:off x="5022641" y="5268294"/>
            <a:ext cx="309093" cy="1931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6993C752-2752-47FC-B4E9-4771FD63ACDB}"/>
              </a:ext>
            </a:extLst>
          </p:cNvPr>
          <p:cNvSpPr txBox="1"/>
          <p:nvPr/>
        </p:nvSpPr>
        <p:spPr>
          <a:xfrm>
            <a:off x="1203792" y="4058151"/>
            <a:ext cx="415498" cy="369332"/>
          </a:xfrm>
          <a:prstGeom prst="rect">
            <a:avLst/>
          </a:prstGeom>
          <a:noFill/>
          <a:ln>
            <a:solidFill>
              <a:schemeClr val="tx1"/>
            </a:solidFill>
          </a:ln>
        </p:spPr>
        <p:txBody>
          <a:bodyPr wrap="none" rtlCol="0">
            <a:spAutoFit/>
          </a:bodyPr>
          <a:lstStyle/>
          <a:p>
            <a:r>
              <a:rPr kumimoji="1" lang="ja-JP" altLang="en-US" dirty="0"/>
              <a:t>例</a:t>
            </a:r>
          </a:p>
        </p:txBody>
      </p:sp>
      <p:sp>
        <p:nvSpPr>
          <p:cNvPr id="9" name="フッター プレースホルダー 8"/>
          <p:cNvSpPr>
            <a:spLocks noGrp="1"/>
          </p:cNvSpPr>
          <p:nvPr>
            <p:ph type="ftr" sz="quarter" idx="11"/>
          </p:nvPr>
        </p:nvSpPr>
        <p:spPr/>
        <p:txBody>
          <a:bodyPr/>
          <a:lstStyle/>
          <a:p>
            <a:r>
              <a:rPr lang="en-US" altLang="ja-JP" smtClean="0"/>
              <a:t>Download: https://tinyurl.com/yztrs5ep</a:t>
            </a:r>
            <a:endParaRPr lang="en-US" altLang="ja-JP"/>
          </a:p>
        </p:txBody>
      </p:sp>
      <p:sp>
        <p:nvSpPr>
          <p:cNvPr id="10" name="スライド番号プレースホルダー 9"/>
          <p:cNvSpPr>
            <a:spLocks noGrp="1"/>
          </p:cNvSpPr>
          <p:nvPr>
            <p:ph type="sldNum" sz="quarter" idx="12"/>
          </p:nvPr>
        </p:nvSpPr>
        <p:spPr/>
        <p:txBody>
          <a:bodyPr/>
          <a:lstStyle/>
          <a:p>
            <a:fld id="{9F5033E9-932D-4E41-95C3-341F9A6DAE17}" type="slidenum">
              <a:rPr lang="en-US" altLang="ja-JP" smtClean="0"/>
              <a:pPr/>
              <a:t>13</a:t>
            </a:fld>
            <a:endParaRPr lang="en-US" altLang="ja-JP"/>
          </a:p>
        </p:txBody>
      </p:sp>
    </p:spTree>
    <p:extLst>
      <p:ext uri="{BB962C8B-B14F-4D97-AF65-F5344CB8AC3E}">
        <p14:creationId xmlns:p14="http://schemas.microsoft.com/office/powerpoint/2010/main" val="1166564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調査手順</a:t>
            </a:r>
          </a:p>
        </p:txBody>
      </p:sp>
      <p:sp>
        <p:nvSpPr>
          <p:cNvPr id="5" name="円柱 4"/>
          <p:cNvSpPr/>
          <p:nvPr/>
        </p:nvSpPr>
        <p:spPr>
          <a:xfrm>
            <a:off x="459125" y="3757534"/>
            <a:ext cx="643991" cy="795789"/>
          </a:xfrm>
          <a:prstGeom prst="can">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6" name="テキスト ボックス 5"/>
          <p:cNvSpPr txBox="1"/>
          <p:nvPr/>
        </p:nvSpPr>
        <p:spPr>
          <a:xfrm>
            <a:off x="274410" y="3111203"/>
            <a:ext cx="1013418" cy="584775"/>
          </a:xfrm>
          <a:prstGeom prst="rect">
            <a:avLst/>
          </a:prstGeom>
          <a:noFill/>
          <a:ln>
            <a:noFill/>
          </a:ln>
        </p:spPr>
        <p:txBody>
          <a:bodyPr wrap="none" rtlCol="0">
            <a:spAutoFit/>
          </a:bodyPr>
          <a:lstStyle/>
          <a:p>
            <a:pPr algn="ctr"/>
            <a:r>
              <a:rPr kumimoji="1" lang="en-US" altLang="ja-JP" sz="1600" dirty="0" err="1"/>
              <a:t>BigClone</a:t>
            </a:r>
            <a:endParaRPr kumimoji="1" lang="en-US" altLang="ja-JP" sz="1600" dirty="0"/>
          </a:p>
          <a:p>
            <a:pPr algn="ctr"/>
            <a:r>
              <a:rPr kumimoji="1" lang="en-US" altLang="ja-JP" sz="1600" dirty="0"/>
              <a:t>Bench</a:t>
            </a:r>
            <a:endParaRPr kumimoji="1" lang="ja-JP" altLang="en-US" sz="1600" dirty="0"/>
          </a:p>
        </p:txBody>
      </p:sp>
      <mc:AlternateContent xmlns:mc="http://schemas.openxmlformats.org/markup-compatibility/2006" xmlns:a14="http://schemas.microsoft.com/office/drawing/2010/main">
        <mc:Choice Requires="a14">
          <p:graphicFrame>
            <p:nvGraphicFramePr>
              <p:cNvPr id="72" name="表 71"/>
              <p:cNvGraphicFramePr>
                <a:graphicFrameLocks noGrp="1"/>
              </p:cNvGraphicFramePr>
              <p:nvPr/>
            </p:nvGraphicFramePr>
            <p:xfrm>
              <a:off x="5429376" y="2564057"/>
              <a:ext cx="3319337" cy="1934364"/>
            </p:xfrm>
            <a:graphic>
              <a:graphicData uri="http://schemas.openxmlformats.org/drawingml/2006/table">
                <a:tbl>
                  <a:tblPr firstRow="1" bandRow="1">
                    <a:tableStyleId>{5940675A-B579-460E-94D1-54222C63F5DA}</a:tableStyleId>
                  </a:tblPr>
                  <a:tblGrid>
                    <a:gridCol w="788573">
                      <a:extLst>
                        <a:ext uri="{9D8B030D-6E8A-4147-A177-3AD203B41FA5}">
                          <a16:colId xmlns:a16="http://schemas.microsoft.com/office/drawing/2014/main" val="2621242966"/>
                        </a:ext>
                      </a:extLst>
                    </a:gridCol>
                    <a:gridCol w="895927">
                      <a:extLst>
                        <a:ext uri="{9D8B030D-6E8A-4147-A177-3AD203B41FA5}">
                          <a16:colId xmlns:a16="http://schemas.microsoft.com/office/drawing/2014/main" val="972424570"/>
                        </a:ext>
                      </a:extLst>
                    </a:gridCol>
                    <a:gridCol w="471055">
                      <a:extLst>
                        <a:ext uri="{9D8B030D-6E8A-4147-A177-3AD203B41FA5}">
                          <a16:colId xmlns:a16="http://schemas.microsoft.com/office/drawing/2014/main" val="1905999682"/>
                        </a:ext>
                      </a:extLst>
                    </a:gridCol>
                    <a:gridCol w="443345">
                      <a:extLst>
                        <a:ext uri="{9D8B030D-6E8A-4147-A177-3AD203B41FA5}">
                          <a16:colId xmlns:a16="http://schemas.microsoft.com/office/drawing/2014/main" val="1351645348"/>
                        </a:ext>
                      </a:extLst>
                    </a:gridCol>
                    <a:gridCol w="452582">
                      <a:extLst>
                        <a:ext uri="{9D8B030D-6E8A-4147-A177-3AD203B41FA5}">
                          <a16:colId xmlns:a16="http://schemas.microsoft.com/office/drawing/2014/main" val="4227445423"/>
                        </a:ext>
                      </a:extLst>
                    </a:gridCol>
                    <a:gridCol w="267855">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736280558"/>
                      </a:ext>
                    </a:extLst>
                  </a:tr>
                  <a:tr h="167417">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2225979270"/>
                      </a:ext>
                    </a:extLst>
                  </a:tr>
                  <a:tr h="279028">
                    <a:tc>
                      <a:txBody>
                        <a:bodyPr/>
                        <a:lstStyle/>
                        <a:p>
                          <a:pPr algn="ctr"/>
                          <a:r>
                            <a:rPr kumimoji="1" lang="ja-JP" altLang="en-US" sz="1200" dirty="0"/>
                            <a:t>メソッド</a:t>
                          </a:r>
                          <a:r>
                            <a:rPr kumimoji="1" lang="en-US" altLang="ja-JP" sz="1200" dirty="0"/>
                            <a:t>D</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68592304"/>
                      </a:ext>
                    </a:extLst>
                  </a:tr>
                  <a:tr h="167417">
                    <a:tc>
                      <a:txBody>
                        <a:bodyPr/>
                        <a:lstStyle/>
                        <a:p>
                          <a:pPr algn="ctr"/>
                          <a:r>
                            <a:rPr kumimoji="1" lang="ja-JP" altLang="en-US" sz="1200" dirty="0"/>
                            <a:t>メソッド</a:t>
                          </a:r>
                          <a:r>
                            <a:rPr kumimoji="1" lang="en-US" altLang="ja-JP" sz="1200" dirty="0"/>
                            <a:t>E</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247653944"/>
                      </a:ext>
                    </a:extLst>
                  </a:tr>
                  <a:tr h="167417">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86268648"/>
                      </a:ext>
                    </a:extLst>
                  </a:tr>
                </a:tbl>
              </a:graphicData>
            </a:graphic>
          </p:graphicFrame>
        </mc:Choice>
        <mc:Fallback xmlns="">
          <p:graphicFrame>
            <p:nvGraphicFramePr>
              <p:cNvPr id="72" name="表 71"/>
              <p:cNvGraphicFramePr>
                <a:graphicFrameLocks noGrp="1"/>
              </p:cNvGraphicFramePr>
              <p:nvPr/>
            </p:nvGraphicFramePr>
            <p:xfrm>
              <a:off x="5429376" y="2564057"/>
              <a:ext cx="3319337" cy="1934364"/>
            </p:xfrm>
            <a:graphic>
              <a:graphicData uri="http://schemas.openxmlformats.org/drawingml/2006/table">
                <a:tbl>
                  <a:tblPr firstRow="1" bandRow="1">
                    <a:tableStyleId>{5940675A-B579-460E-94D1-54222C63F5DA}</a:tableStyleId>
                  </a:tblPr>
                  <a:tblGrid>
                    <a:gridCol w="788573">
                      <a:extLst>
                        <a:ext uri="{9D8B030D-6E8A-4147-A177-3AD203B41FA5}">
                          <a16:colId xmlns:a16="http://schemas.microsoft.com/office/drawing/2014/main" val="2621242966"/>
                        </a:ext>
                      </a:extLst>
                    </a:gridCol>
                    <a:gridCol w="895927">
                      <a:extLst>
                        <a:ext uri="{9D8B030D-6E8A-4147-A177-3AD203B41FA5}">
                          <a16:colId xmlns:a16="http://schemas.microsoft.com/office/drawing/2014/main" val="972424570"/>
                        </a:ext>
                      </a:extLst>
                    </a:gridCol>
                    <a:gridCol w="471055">
                      <a:extLst>
                        <a:ext uri="{9D8B030D-6E8A-4147-A177-3AD203B41FA5}">
                          <a16:colId xmlns:a16="http://schemas.microsoft.com/office/drawing/2014/main" val="1905999682"/>
                        </a:ext>
                      </a:extLst>
                    </a:gridCol>
                    <a:gridCol w="443345">
                      <a:extLst>
                        <a:ext uri="{9D8B030D-6E8A-4147-A177-3AD203B41FA5}">
                          <a16:colId xmlns:a16="http://schemas.microsoft.com/office/drawing/2014/main" val="1351645348"/>
                        </a:ext>
                      </a:extLst>
                    </a:gridCol>
                    <a:gridCol w="452582">
                      <a:extLst>
                        <a:ext uri="{9D8B030D-6E8A-4147-A177-3AD203B41FA5}">
                          <a16:colId xmlns:a16="http://schemas.microsoft.com/office/drawing/2014/main" val="4227445423"/>
                        </a:ext>
                      </a:extLst>
                    </a:gridCol>
                    <a:gridCol w="267855">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endParaRPr lang="ja-JP"/>
                        </a:p>
                      </a:txBody>
                      <a:tcPr>
                        <a:blipFill>
                          <a:blip r:embed="rId3"/>
                          <a:stretch>
                            <a:fillRect l="-1143182" t="-2174" r="-4545" b="-597826"/>
                          </a:stretch>
                        </a:blipFill>
                      </a:tcPr>
                    </a:tc>
                    <a:extLst>
                      <a:ext uri="{0D108BD9-81ED-4DB2-BD59-A6C34878D82A}">
                        <a16:rowId xmlns:a16="http://schemas.microsoft.com/office/drawing/2014/main" val="2705024662"/>
                      </a:ext>
                    </a:extLst>
                  </a:tr>
                  <a:tr h="274320">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736280558"/>
                      </a:ext>
                    </a:extLst>
                  </a:tr>
                  <a:tr h="274320">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2225979270"/>
                      </a:ext>
                    </a:extLst>
                  </a:tr>
                  <a:tr h="279028">
                    <a:tc>
                      <a:txBody>
                        <a:bodyPr/>
                        <a:lstStyle/>
                        <a:p>
                          <a:pPr algn="ctr"/>
                          <a:r>
                            <a:rPr kumimoji="1" lang="ja-JP" altLang="en-US" sz="1200" dirty="0"/>
                            <a:t>メソッド</a:t>
                          </a:r>
                          <a:r>
                            <a:rPr kumimoji="1" lang="en-US" altLang="ja-JP" sz="1200" dirty="0"/>
                            <a:t>D</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68592304"/>
                      </a:ext>
                    </a:extLst>
                  </a:tr>
                  <a:tr h="274320">
                    <a:tc>
                      <a:txBody>
                        <a:bodyPr/>
                        <a:lstStyle/>
                        <a:p>
                          <a:pPr algn="ctr"/>
                          <a:r>
                            <a:rPr kumimoji="1" lang="ja-JP" altLang="en-US" sz="1200" dirty="0"/>
                            <a:t>メソッド</a:t>
                          </a:r>
                          <a:r>
                            <a:rPr kumimoji="1" lang="en-US" altLang="ja-JP" sz="1200" dirty="0"/>
                            <a:t>E</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247653944"/>
                      </a:ext>
                    </a:extLst>
                  </a:tr>
                  <a:tr h="274320">
                    <a:tc>
                      <a:txBody>
                        <a:bodyPr/>
                        <a:lstStyle/>
                        <a:p>
                          <a:endParaRPr lang="ja-JP"/>
                        </a:p>
                      </a:txBody>
                      <a:tcPr>
                        <a:blipFill>
                          <a:blip r:embed="rId3"/>
                          <a:stretch>
                            <a:fillRect l="-769" t="-608889" r="-321538" b="-6667"/>
                          </a:stretch>
                        </a:blipFill>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endParaRPr lang="ja-JP"/>
                        </a:p>
                      </a:txBody>
                      <a:tcPr>
                        <a:blipFill>
                          <a:blip r:embed="rId3"/>
                          <a:stretch>
                            <a:fillRect l="-1143182" t="-608889" r="-4545" b="-6667"/>
                          </a:stretch>
                        </a:blipFill>
                      </a:tcPr>
                    </a:tc>
                    <a:extLst>
                      <a:ext uri="{0D108BD9-81ED-4DB2-BD59-A6C34878D82A}">
                        <a16:rowId xmlns:a16="http://schemas.microsoft.com/office/drawing/2014/main" val="2786268648"/>
                      </a:ext>
                    </a:extLst>
                  </a:tr>
                </a:tbl>
              </a:graphicData>
            </a:graphic>
          </p:graphicFrame>
        </mc:Fallback>
      </mc:AlternateContent>
      <p:sp>
        <p:nvSpPr>
          <p:cNvPr id="1029" name="テキスト ボックス 1028"/>
          <p:cNvSpPr txBox="1"/>
          <p:nvPr/>
        </p:nvSpPr>
        <p:spPr>
          <a:xfrm>
            <a:off x="6535046" y="2212301"/>
            <a:ext cx="1005403" cy="338554"/>
          </a:xfrm>
          <a:prstGeom prst="rect">
            <a:avLst/>
          </a:prstGeom>
          <a:noFill/>
        </p:spPr>
        <p:txBody>
          <a:bodyPr wrap="none" rtlCol="0">
            <a:spAutoFit/>
          </a:bodyPr>
          <a:lstStyle/>
          <a:p>
            <a:r>
              <a:rPr kumimoji="1" lang="ja-JP" altLang="en-US" sz="1600" dirty="0"/>
              <a:t>分類結果</a:t>
            </a:r>
          </a:p>
        </p:txBody>
      </p:sp>
      <p:sp>
        <p:nvSpPr>
          <p:cNvPr id="1031" name="テキスト ボックス 1030"/>
          <p:cNvSpPr txBox="1"/>
          <p:nvPr/>
        </p:nvSpPr>
        <p:spPr>
          <a:xfrm>
            <a:off x="6095238" y="894910"/>
            <a:ext cx="2779928" cy="1200329"/>
          </a:xfrm>
          <a:prstGeom prst="rect">
            <a:avLst/>
          </a:prstGeom>
          <a:solidFill>
            <a:schemeClr val="accent5"/>
          </a:solidFill>
          <a:ln>
            <a:solidFill>
              <a:schemeClr val="tx1"/>
            </a:solidFill>
          </a:ln>
        </p:spPr>
        <p:txBody>
          <a:bodyPr wrap="none" rtlCol="0">
            <a:spAutoFit/>
          </a:bodyPr>
          <a:lstStyle/>
          <a:p>
            <a:r>
              <a:rPr kumimoji="1" lang="en-US" altLang="ja-JP" dirty="0"/>
              <a:t>1. </a:t>
            </a:r>
            <a:r>
              <a:rPr kumimoji="1" lang="ja-JP" altLang="en-US" dirty="0"/>
              <a:t>ベンチマークの分割</a:t>
            </a:r>
            <a:endParaRPr kumimoji="1" lang="en-US" altLang="ja-JP" dirty="0"/>
          </a:p>
          <a:p>
            <a:r>
              <a:rPr lang="en-US" altLang="ja-JP" dirty="0"/>
              <a:t>2. </a:t>
            </a:r>
            <a:r>
              <a:rPr lang="ja-JP" altLang="en-US" dirty="0"/>
              <a:t>モデルの学習</a:t>
            </a:r>
            <a:endParaRPr lang="en-US" altLang="ja-JP" dirty="0"/>
          </a:p>
          <a:p>
            <a:r>
              <a:rPr kumimoji="1" lang="en-US" altLang="ja-JP" dirty="0"/>
              <a:t>3. </a:t>
            </a:r>
            <a:r>
              <a:rPr kumimoji="1" lang="ja-JP" altLang="en-US" dirty="0"/>
              <a:t>ソースコード分類の実施</a:t>
            </a:r>
            <a:endParaRPr kumimoji="1" lang="en-US" altLang="ja-JP" dirty="0"/>
          </a:p>
          <a:p>
            <a:r>
              <a:rPr lang="en-US" altLang="ja-JP" dirty="0"/>
              <a:t>4. </a:t>
            </a:r>
            <a:r>
              <a:rPr lang="ja-JP" altLang="en-US" dirty="0"/>
              <a:t>評価尺度の算出</a:t>
            </a:r>
            <a:endParaRPr kumimoji="1" lang="ja-JP" altLang="en-US" dirty="0"/>
          </a:p>
        </p:txBody>
      </p:sp>
      <p:sp>
        <p:nvSpPr>
          <p:cNvPr id="26" name="角丸四角形 25"/>
          <p:cNvSpPr/>
          <p:nvPr/>
        </p:nvSpPr>
        <p:spPr>
          <a:xfrm>
            <a:off x="1911928" y="2123085"/>
            <a:ext cx="1367192" cy="16453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7" name="テキスト ボックス 26"/>
          <p:cNvSpPr txBox="1"/>
          <p:nvPr/>
        </p:nvSpPr>
        <p:spPr>
          <a:xfrm>
            <a:off x="1991833" y="1722691"/>
            <a:ext cx="1207382" cy="584775"/>
          </a:xfrm>
          <a:prstGeom prst="rect">
            <a:avLst/>
          </a:prstGeom>
          <a:solidFill>
            <a:schemeClr val="bg1"/>
          </a:solidFill>
          <a:ln>
            <a:noFill/>
          </a:ln>
        </p:spPr>
        <p:txBody>
          <a:bodyPr wrap="none" rtlCol="0">
            <a:spAutoFit/>
          </a:bodyPr>
          <a:lstStyle/>
          <a:p>
            <a:pPr algn="ctr"/>
            <a:r>
              <a:rPr kumimoji="1" lang="ja-JP" altLang="en-US" sz="1600" dirty="0"/>
              <a:t>学習</a:t>
            </a:r>
            <a:endParaRPr kumimoji="1" lang="en-US" altLang="ja-JP" sz="1600" dirty="0"/>
          </a:p>
          <a:p>
            <a:pPr algn="ctr"/>
            <a:r>
              <a:rPr kumimoji="1" lang="ja-JP" altLang="en-US" sz="1600" dirty="0"/>
              <a:t>データセット</a:t>
            </a:r>
          </a:p>
        </p:txBody>
      </p:sp>
      <p:grpSp>
        <p:nvGrpSpPr>
          <p:cNvPr id="30" name="グループ化 29"/>
          <p:cNvGrpSpPr/>
          <p:nvPr/>
        </p:nvGrpSpPr>
        <p:grpSpPr>
          <a:xfrm>
            <a:off x="2076647" y="2359712"/>
            <a:ext cx="480522" cy="584271"/>
            <a:chOff x="1064302" y="1896255"/>
            <a:chExt cx="659568" cy="801974"/>
          </a:xfrm>
        </p:grpSpPr>
        <p:sp>
          <p:nvSpPr>
            <p:cNvPr id="31" name="メモ 30"/>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メモ 31"/>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メモ 32"/>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34" name="テキスト ボックス 33"/>
          <p:cNvSpPr txBox="1"/>
          <p:nvPr/>
        </p:nvSpPr>
        <p:spPr>
          <a:xfrm>
            <a:off x="2083510" y="2513347"/>
            <a:ext cx="46679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ID:1</a:t>
            </a:r>
            <a:endParaRPr kumimoji="1" lang="ja-JP" altLang="en-US" sz="1200" dirty="0"/>
          </a:p>
        </p:txBody>
      </p:sp>
      <p:grpSp>
        <p:nvGrpSpPr>
          <p:cNvPr id="35" name="グループ化 34"/>
          <p:cNvGrpSpPr/>
          <p:nvPr/>
        </p:nvGrpSpPr>
        <p:grpSpPr>
          <a:xfrm>
            <a:off x="2661982" y="2359712"/>
            <a:ext cx="480522" cy="584271"/>
            <a:chOff x="1064302" y="1896255"/>
            <a:chExt cx="659568" cy="801974"/>
          </a:xfrm>
        </p:grpSpPr>
        <p:sp>
          <p:nvSpPr>
            <p:cNvPr id="36" name="メモ 35"/>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メモ 36"/>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 name="メモ 37"/>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39" name="テキスト ボックス 38"/>
          <p:cNvSpPr txBox="1"/>
          <p:nvPr/>
        </p:nvSpPr>
        <p:spPr>
          <a:xfrm>
            <a:off x="2668844" y="2513347"/>
            <a:ext cx="466795"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ID:2</a:t>
            </a:r>
            <a:endParaRPr kumimoji="1" lang="ja-JP" altLang="en-US" sz="1200" dirty="0"/>
          </a:p>
        </p:txBody>
      </p:sp>
      <p:grpSp>
        <p:nvGrpSpPr>
          <p:cNvPr id="40" name="グループ化 39"/>
          <p:cNvGrpSpPr/>
          <p:nvPr/>
        </p:nvGrpSpPr>
        <p:grpSpPr>
          <a:xfrm>
            <a:off x="2680076" y="3018949"/>
            <a:ext cx="480522" cy="584271"/>
            <a:chOff x="1064302" y="1896255"/>
            <a:chExt cx="659568" cy="801974"/>
          </a:xfrm>
        </p:grpSpPr>
        <p:sp>
          <p:nvSpPr>
            <p:cNvPr id="41" name="メモ 40"/>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メモ 41"/>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3" name="メモ 42"/>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44" name="テキスト ボックス 43"/>
          <p:cNvSpPr txBox="1"/>
          <p:nvPr/>
        </p:nvSpPr>
        <p:spPr>
          <a:xfrm>
            <a:off x="2644459" y="3172584"/>
            <a:ext cx="55175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ID:43</a:t>
            </a:r>
            <a:endParaRPr kumimoji="1" lang="ja-JP" altLang="en-US" sz="1200" dirty="0"/>
          </a:p>
        </p:txBody>
      </p:sp>
      <mc:AlternateContent xmlns:mc="http://schemas.openxmlformats.org/markup-compatibility/2006" xmlns:a14="http://schemas.microsoft.com/office/drawing/2010/main">
        <mc:Choice Requires="a14">
          <p:sp>
            <p:nvSpPr>
              <p:cNvPr id="45" name="テキスト ボックス 44"/>
              <p:cNvSpPr txBox="1"/>
              <p:nvPr/>
            </p:nvSpPr>
            <p:spPr>
              <a:xfrm>
                <a:off x="2324574" y="3172583"/>
                <a:ext cx="136256" cy="276999"/>
              </a:xfrm>
              <a:prstGeom prst="rect">
                <a:avLst/>
              </a:prstGeom>
              <a:noFill/>
              <a:ln>
                <a:noFill/>
              </a:ln>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solidFill>
                            <a:schemeClr val="tx1"/>
                          </a:solidFill>
                          <a:latin typeface="Cambria Math" panose="02040503050406030204" pitchFamily="18" charset="0"/>
                        </a:rPr>
                        <m:t>⋮</m:t>
                      </m:r>
                    </m:oMath>
                  </m:oMathPara>
                </a14:m>
                <a:endParaRPr kumimoji="1" lang="ja-JP" altLang="en-US" dirty="0">
                  <a:solidFill>
                    <a:schemeClr val="tx1"/>
                  </a:solidFill>
                </a:endParaRPr>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2324574" y="3172583"/>
                <a:ext cx="136256" cy="276999"/>
              </a:xfrm>
              <a:prstGeom prst="rect">
                <a:avLst/>
              </a:prstGeom>
              <a:blipFill>
                <a:blip r:embed="rId4"/>
                <a:stretch>
                  <a:fillRect l="-60870"/>
                </a:stretch>
              </a:blipFill>
              <a:ln>
                <a:noFill/>
              </a:ln>
            </p:spPr>
            <p:txBody>
              <a:bodyPr/>
              <a:lstStyle/>
              <a:p>
                <a:r>
                  <a:rPr lang="ja-JP" altLang="en-US">
                    <a:noFill/>
                  </a:rPr>
                  <a:t> </a:t>
                </a:r>
              </a:p>
            </p:txBody>
          </p:sp>
        </mc:Fallback>
      </mc:AlternateContent>
      <p:sp>
        <p:nvSpPr>
          <p:cNvPr id="75" name="角丸四角形 74"/>
          <p:cNvSpPr/>
          <p:nvPr/>
        </p:nvSpPr>
        <p:spPr>
          <a:xfrm>
            <a:off x="1916822" y="4333636"/>
            <a:ext cx="1367192" cy="16453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6" name="テキスト ボックス 75"/>
          <p:cNvSpPr txBox="1"/>
          <p:nvPr/>
        </p:nvSpPr>
        <p:spPr>
          <a:xfrm>
            <a:off x="1996727" y="3933242"/>
            <a:ext cx="1207382" cy="584775"/>
          </a:xfrm>
          <a:prstGeom prst="rect">
            <a:avLst/>
          </a:prstGeom>
          <a:solidFill>
            <a:schemeClr val="bg1"/>
          </a:solidFill>
          <a:ln>
            <a:noFill/>
          </a:ln>
        </p:spPr>
        <p:txBody>
          <a:bodyPr wrap="none" rtlCol="0">
            <a:spAutoFit/>
          </a:bodyPr>
          <a:lstStyle/>
          <a:p>
            <a:pPr algn="ctr"/>
            <a:r>
              <a:rPr lang="ja-JP" altLang="en-US" sz="1600" dirty="0"/>
              <a:t>評価</a:t>
            </a:r>
            <a:endParaRPr kumimoji="1" lang="en-US" altLang="ja-JP" sz="1600" dirty="0"/>
          </a:p>
          <a:p>
            <a:pPr algn="ctr"/>
            <a:r>
              <a:rPr kumimoji="1" lang="ja-JP" altLang="en-US" sz="1600" dirty="0"/>
              <a:t>データセット</a:t>
            </a:r>
          </a:p>
        </p:txBody>
      </p:sp>
      <p:grpSp>
        <p:nvGrpSpPr>
          <p:cNvPr id="77" name="グループ化 76"/>
          <p:cNvGrpSpPr/>
          <p:nvPr/>
        </p:nvGrpSpPr>
        <p:grpSpPr>
          <a:xfrm>
            <a:off x="2081541" y="4570263"/>
            <a:ext cx="480522" cy="584271"/>
            <a:chOff x="1064302" y="1896255"/>
            <a:chExt cx="659568" cy="801974"/>
          </a:xfrm>
        </p:grpSpPr>
        <p:sp>
          <p:nvSpPr>
            <p:cNvPr id="78" name="メモ 77"/>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9" name="メモ 78"/>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0" name="メモ 79"/>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1" name="テキスト ボックス 80"/>
          <p:cNvSpPr txBox="1"/>
          <p:nvPr/>
        </p:nvSpPr>
        <p:spPr>
          <a:xfrm>
            <a:off x="2088404" y="4723898"/>
            <a:ext cx="46679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ID:1</a:t>
            </a:r>
            <a:endParaRPr kumimoji="1" lang="ja-JP" altLang="en-US" sz="1200" dirty="0"/>
          </a:p>
        </p:txBody>
      </p:sp>
      <p:grpSp>
        <p:nvGrpSpPr>
          <p:cNvPr id="82" name="グループ化 81"/>
          <p:cNvGrpSpPr/>
          <p:nvPr/>
        </p:nvGrpSpPr>
        <p:grpSpPr>
          <a:xfrm>
            <a:off x="2666876" y="4570263"/>
            <a:ext cx="480522" cy="584271"/>
            <a:chOff x="1064302" y="1896255"/>
            <a:chExt cx="659568" cy="801974"/>
          </a:xfrm>
        </p:grpSpPr>
        <p:sp>
          <p:nvSpPr>
            <p:cNvPr id="83" name="メモ 82"/>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4" name="メモ 83"/>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5" name="メモ 84"/>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6" name="テキスト ボックス 85"/>
          <p:cNvSpPr txBox="1"/>
          <p:nvPr/>
        </p:nvSpPr>
        <p:spPr>
          <a:xfrm>
            <a:off x="2673738" y="4723898"/>
            <a:ext cx="466795"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ID:2</a:t>
            </a:r>
            <a:endParaRPr kumimoji="1" lang="ja-JP" altLang="en-US" sz="1200" dirty="0"/>
          </a:p>
        </p:txBody>
      </p:sp>
      <p:grpSp>
        <p:nvGrpSpPr>
          <p:cNvPr id="87" name="グループ化 86"/>
          <p:cNvGrpSpPr/>
          <p:nvPr/>
        </p:nvGrpSpPr>
        <p:grpSpPr>
          <a:xfrm>
            <a:off x="2684970" y="5229500"/>
            <a:ext cx="480522" cy="584271"/>
            <a:chOff x="1064302" y="1896255"/>
            <a:chExt cx="659568" cy="801974"/>
          </a:xfrm>
        </p:grpSpPr>
        <p:sp>
          <p:nvSpPr>
            <p:cNvPr id="88" name="メモ 87"/>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9" name="メモ 88"/>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0" name="メモ 89"/>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91" name="テキスト ボックス 90"/>
          <p:cNvSpPr txBox="1"/>
          <p:nvPr/>
        </p:nvSpPr>
        <p:spPr>
          <a:xfrm>
            <a:off x="2649353" y="5383135"/>
            <a:ext cx="55175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ID:43</a:t>
            </a:r>
            <a:endParaRPr kumimoji="1" lang="ja-JP" altLang="en-US" sz="1200" dirty="0"/>
          </a:p>
        </p:txBody>
      </p:sp>
      <mc:AlternateContent xmlns:mc="http://schemas.openxmlformats.org/markup-compatibility/2006" xmlns:a14="http://schemas.microsoft.com/office/drawing/2010/main">
        <mc:Choice Requires="a14">
          <p:sp>
            <p:nvSpPr>
              <p:cNvPr id="92" name="テキスト ボックス 91"/>
              <p:cNvSpPr txBox="1"/>
              <p:nvPr/>
            </p:nvSpPr>
            <p:spPr>
              <a:xfrm>
                <a:off x="2329468" y="5383134"/>
                <a:ext cx="136256" cy="276999"/>
              </a:xfrm>
              <a:prstGeom prst="rect">
                <a:avLst/>
              </a:prstGeom>
              <a:noFill/>
              <a:ln>
                <a:noFill/>
              </a:ln>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solidFill>
                            <a:schemeClr val="tx1"/>
                          </a:solidFill>
                          <a:latin typeface="Cambria Math" panose="02040503050406030204" pitchFamily="18" charset="0"/>
                        </a:rPr>
                        <m:t>⋮</m:t>
                      </m:r>
                    </m:oMath>
                  </m:oMathPara>
                </a14:m>
                <a:endParaRPr kumimoji="1" lang="ja-JP" altLang="en-US" dirty="0">
                  <a:solidFill>
                    <a:schemeClr val="tx1"/>
                  </a:solidFill>
                </a:endParaRPr>
              </a:p>
            </p:txBody>
          </p:sp>
        </mc:Choice>
        <mc:Fallback xmlns="">
          <p:sp>
            <p:nvSpPr>
              <p:cNvPr id="92" name="テキスト ボックス 91"/>
              <p:cNvSpPr txBox="1">
                <a:spLocks noRot="1" noChangeAspect="1" noMove="1" noResize="1" noEditPoints="1" noAdjustHandles="1" noChangeArrowheads="1" noChangeShapeType="1" noTextEdit="1"/>
              </p:cNvSpPr>
              <p:nvPr/>
            </p:nvSpPr>
            <p:spPr>
              <a:xfrm>
                <a:off x="2329468" y="5383134"/>
                <a:ext cx="136256" cy="276999"/>
              </a:xfrm>
              <a:prstGeom prst="rect">
                <a:avLst/>
              </a:prstGeom>
              <a:blipFill>
                <a:blip r:embed="rId5"/>
                <a:stretch>
                  <a:fillRect l="-63636"/>
                </a:stretch>
              </a:blipFill>
              <a:ln>
                <a:noFill/>
              </a:ln>
            </p:spPr>
            <p:txBody>
              <a:bodyPr/>
              <a:lstStyle/>
              <a:p>
                <a:r>
                  <a:rPr lang="ja-JP" altLang="en-US">
                    <a:noFill/>
                  </a:rPr>
                  <a:t> </a:t>
                </a:r>
              </a:p>
            </p:txBody>
          </p:sp>
        </mc:Fallback>
      </mc:AlternateContent>
      <p:graphicFrame>
        <p:nvGraphicFramePr>
          <p:cNvPr id="96" name="表 95"/>
          <p:cNvGraphicFramePr>
            <a:graphicFrameLocks noGrp="1"/>
          </p:cNvGraphicFramePr>
          <p:nvPr/>
        </p:nvGraphicFramePr>
        <p:xfrm>
          <a:off x="6165779" y="5260423"/>
          <a:ext cx="2091355" cy="1106696"/>
        </p:xfrm>
        <a:graphic>
          <a:graphicData uri="http://schemas.openxmlformats.org/drawingml/2006/table">
            <a:tbl>
              <a:tblPr firstRow="1" bandRow="1">
                <a:tableStyleId>{5940675A-B579-460E-94D1-54222C63F5DA}</a:tableStyleId>
              </a:tblPr>
              <a:tblGrid>
                <a:gridCol w="985367">
                  <a:extLst>
                    <a:ext uri="{9D8B030D-6E8A-4147-A177-3AD203B41FA5}">
                      <a16:colId xmlns:a16="http://schemas.microsoft.com/office/drawing/2014/main" val="2621242966"/>
                    </a:ext>
                  </a:extLst>
                </a:gridCol>
                <a:gridCol w="1105988">
                  <a:extLst>
                    <a:ext uri="{9D8B030D-6E8A-4147-A177-3AD203B41FA5}">
                      <a16:colId xmlns:a16="http://schemas.microsoft.com/office/drawing/2014/main" val="972424570"/>
                    </a:ext>
                  </a:extLst>
                </a:gridCol>
              </a:tblGrid>
              <a:tr h="279028">
                <a:tc>
                  <a:txBody>
                    <a:bodyPr/>
                    <a:lstStyle/>
                    <a:p>
                      <a:pPr algn="ctr"/>
                      <a:r>
                        <a:rPr kumimoji="1" lang="en-US" altLang="ja-JP" sz="1200" dirty="0"/>
                        <a:t>Top-1</a:t>
                      </a:r>
                      <a:endParaRPr kumimoji="1" lang="ja-JP" altLang="en-US" sz="1200" dirty="0"/>
                    </a:p>
                  </a:txBody>
                  <a:tcPr/>
                </a:tc>
                <a:tc>
                  <a:txBody>
                    <a:bodyPr/>
                    <a:lstStyle/>
                    <a:p>
                      <a:pPr algn="ctr"/>
                      <a:r>
                        <a:rPr kumimoji="1" lang="en-US" altLang="ja-JP" sz="1200" dirty="0"/>
                        <a:t>0.4</a:t>
                      </a:r>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en-US" altLang="ja-JP" sz="1200" dirty="0"/>
                        <a:t>Top-3</a:t>
                      </a:r>
                      <a:endParaRPr kumimoji="1" lang="ja-JP" altLang="en-US" sz="1200" dirty="0"/>
                    </a:p>
                  </a:txBody>
                  <a:tcPr/>
                </a:tc>
                <a:tc>
                  <a:txBody>
                    <a:bodyPr/>
                    <a:lstStyle/>
                    <a:p>
                      <a:pPr algn="ctr"/>
                      <a:r>
                        <a:rPr kumimoji="1" lang="en-US" altLang="ja-JP" sz="1200" dirty="0"/>
                        <a:t>0.8</a:t>
                      </a:r>
                      <a:endParaRPr kumimoji="1" lang="ja-JP" altLang="en-US" sz="1200" dirty="0"/>
                    </a:p>
                  </a:txBody>
                  <a:tcPr/>
                </a:tc>
                <a:extLst>
                  <a:ext uri="{0D108BD9-81ED-4DB2-BD59-A6C34878D82A}">
                    <a16:rowId xmlns:a16="http://schemas.microsoft.com/office/drawing/2014/main" val="1736280558"/>
                  </a:ext>
                </a:extLst>
              </a:tr>
              <a:tr h="167417">
                <a:tc>
                  <a:txBody>
                    <a:bodyPr/>
                    <a:lstStyle/>
                    <a:p>
                      <a:pPr algn="ctr"/>
                      <a:r>
                        <a:rPr kumimoji="1" lang="en-US" altLang="ja-JP" sz="1200" dirty="0"/>
                        <a:t>Top-5</a:t>
                      </a:r>
                      <a:endParaRPr kumimoji="1" lang="ja-JP" altLang="en-US" sz="1200" dirty="0"/>
                    </a:p>
                  </a:txBody>
                  <a:tcPr/>
                </a:tc>
                <a:tc>
                  <a:txBody>
                    <a:bodyPr/>
                    <a:lstStyle/>
                    <a:p>
                      <a:pPr algn="ctr"/>
                      <a:r>
                        <a:rPr kumimoji="1" lang="en-US" altLang="ja-JP" sz="1200" dirty="0"/>
                        <a:t>0.8</a:t>
                      </a: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en-US" altLang="ja-JP" sz="1200" dirty="0"/>
                        <a:t>Top-10</a:t>
                      </a:r>
                      <a:endParaRPr kumimoji="1" lang="ja-JP" altLang="en-US" sz="1200" dirty="0"/>
                    </a:p>
                  </a:txBody>
                  <a:tcPr/>
                </a:tc>
                <a:tc>
                  <a:txBody>
                    <a:bodyPr/>
                    <a:lstStyle/>
                    <a:p>
                      <a:pPr algn="ctr"/>
                      <a:r>
                        <a:rPr kumimoji="1" lang="en-US" altLang="ja-JP" sz="1200" dirty="0"/>
                        <a:t>0.8</a:t>
                      </a:r>
                      <a:endParaRPr kumimoji="1" lang="ja-JP" altLang="en-US" sz="1200" dirty="0"/>
                    </a:p>
                  </a:txBody>
                  <a:tcPr/>
                </a:tc>
                <a:extLst>
                  <a:ext uri="{0D108BD9-81ED-4DB2-BD59-A6C34878D82A}">
                    <a16:rowId xmlns:a16="http://schemas.microsoft.com/office/drawing/2014/main" val="2225979270"/>
                  </a:ext>
                </a:extLst>
              </a:tr>
            </a:tbl>
          </a:graphicData>
        </a:graphic>
      </p:graphicFrame>
      <p:sp>
        <p:nvSpPr>
          <p:cNvPr id="97" name="テキスト ボックス 96"/>
          <p:cNvSpPr txBox="1"/>
          <p:nvPr/>
        </p:nvSpPr>
        <p:spPr>
          <a:xfrm>
            <a:off x="6708754" y="4952548"/>
            <a:ext cx="1005403" cy="338554"/>
          </a:xfrm>
          <a:prstGeom prst="rect">
            <a:avLst/>
          </a:prstGeom>
          <a:noFill/>
        </p:spPr>
        <p:txBody>
          <a:bodyPr wrap="none" rtlCol="0">
            <a:spAutoFit/>
          </a:bodyPr>
          <a:lstStyle/>
          <a:p>
            <a:r>
              <a:rPr lang="ja-JP" altLang="en-US" sz="1600" dirty="0"/>
              <a:t>評価尺度</a:t>
            </a:r>
            <a:endParaRPr kumimoji="1" lang="ja-JP" altLang="en-US" sz="1600" dirty="0"/>
          </a:p>
        </p:txBody>
      </p:sp>
      <p:cxnSp>
        <p:nvCxnSpPr>
          <p:cNvPr id="1037" name="直線矢印コネクタ 1036"/>
          <p:cNvCxnSpPr>
            <a:endCxn id="26" idx="1"/>
          </p:cNvCxnSpPr>
          <p:nvPr/>
        </p:nvCxnSpPr>
        <p:spPr>
          <a:xfrm flipV="1">
            <a:off x="1207928" y="2945761"/>
            <a:ext cx="704000" cy="1068736"/>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p:cNvCxnSpPr>
            <a:endCxn id="75" idx="1"/>
          </p:cNvCxnSpPr>
          <p:nvPr/>
        </p:nvCxnSpPr>
        <p:spPr>
          <a:xfrm>
            <a:off x="1207928" y="4354376"/>
            <a:ext cx="708894" cy="801936"/>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042" name="テキスト ボックス 1041"/>
          <p:cNvSpPr txBox="1"/>
          <p:nvPr/>
        </p:nvSpPr>
        <p:spPr>
          <a:xfrm>
            <a:off x="1263021" y="2791262"/>
            <a:ext cx="503664" cy="338554"/>
          </a:xfrm>
          <a:prstGeom prst="rect">
            <a:avLst/>
          </a:prstGeom>
          <a:noFill/>
          <a:ln>
            <a:noFill/>
          </a:ln>
        </p:spPr>
        <p:txBody>
          <a:bodyPr wrap="none" rtlCol="0">
            <a:spAutoFit/>
          </a:bodyPr>
          <a:lstStyle/>
          <a:p>
            <a:r>
              <a:rPr kumimoji="1" lang="en-US" altLang="ja-JP" sz="1600" dirty="0"/>
              <a:t>8</a:t>
            </a:r>
            <a:r>
              <a:rPr kumimoji="1" lang="ja-JP" altLang="en-US" sz="1600" dirty="0"/>
              <a:t>割</a:t>
            </a:r>
          </a:p>
        </p:txBody>
      </p:sp>
      <p:sp>
        <p:nvSpPr>
          <p:cNvPr id="107" name="テキスト ボックス 106"/>
          <p:cNvSpPr txBox="1"/>
          <p:nvPr/>
        </p:nvSpPr>
        <p:spPr>
          <a:xfrm>
            <a:off x="1263021" y="4897687"/>
            <a:ext cx="503664" cy="338554"/>
          </a:xfrm>
          <a:prstGeom prst="rect">
            <a:avLst/>
          </a:prstGeom>
          <a:noFill/>
          <a:ln>
            <a:noFill/>
          </a:ln>
        </p:spPr>
        <p:txBody>
          <a:bodyPr wrap="none" rtlCol="0">
            <a:spAutoFit/>
          </a:bodyPr>
          <a:lstStyle/>
          <a:p>
            <a:r>
              <a:rPr lang="en-US" altLang="ja-JP" sz="1600" dirty="0"/>
              <a:t>2</a:t>
            </a:r>
            <a:r>
              <a:rPr kumimoji="1" lang="ja-JP" altLang="en-US" sz="1600" dirty="0"/>
              <a:t>割</a:t>
            </a:r>
          </a:p>
        </p:txBody>
      </p:sp>
      <p:cxnSp>
        <p:nvCxnSpPr>
          <p:cNvPr id="58" name="直線矢印コネクタ 57"/>
          <p:cNvCxnSpPr>
            <a:stCxn id="26" idx="3"/>
          </p:cNvCxnSpPr>
          <p:nvPr/>
        </p:nvCxnSpPr>
        <p:spPr>
          <a:xfrm flipV="1">
            <a:off x="3279120" y="2943984"/>
            <a:ext cx="575246" cy="1777"/>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8" name="テキスト ボックス 7"/>
          <p:cNvSpPr txBox="1"/>
          <p:nvPr/>
        </p:nvSpPr>
        <p:spPr>
          <a:xfrm>
            <a:off x="3261269" y="2574510"/>
            <a:ext cx="595035" cy="338554"/>
          </a:xfrm>
          <a:prstGeom prst="rect">
            <a:avLst/>
          </a:prstGeom>
          <a:noFill/>
          <a:ln>
            <a:noFill/>
          </a:ln>
        </p:spPr>
        <p:txBody>
          <a:bodyPr wrap="none" rtlCol="0">
            <a:spAutoFit/>
          </a:bodyPr>
          <a:lstStyle/>
          <a:p>
            <a:r>
              <a:rPr lang="ja-JP" altLang="en-US" sz="1600" dirty="0"/>
              <a:t>入力</a:t>
            </a:r>
            <a:endParaRPr kumimoji="1" lang="ja-JP" altLang="en-US" sz="1600" dirty="0"/>
          </a:p>
        </p:txBody>
      </p:sp>
      <p:cxnSp>
        <p:nvCxnSpPr>
          <p:cNvPr id="62" name="直線矢印コネクタ 61"/>
          <p:cNvCxnSpPr/>
          <p:nvPr/>
        </p:nvCxnSpPr>
        <p:spPr>
          <a:xfrm>
            <a:off x="4238159" y="3768437"/>
            <a:ext cx="9568" cy="386991"/>
          </a:xfrm>
          <a:prstGeom prst="straightConnector1">
            <a:avLst/>
          </a:prstGeom>
          <a:ln w="571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67" name="テキスト ボックス 66"/>
          <p:cNvSpPr txBox="1"/>
          <p:nvPr/>
        </p:nvSpPr>
        <p:spPr>
          <a:xfrm>
            <a:off x="3613579" y="3757534"/>
            <a:ext cx="595035" cy="338554"/>
          </a:xfrm>
          <a:prstGeom prst="rect">
            <a:avLst/>
          </a:prstGeom>
          <a:noFill/>
          <a:ln>
            <a:noFill/>
          </a:ln>
        </p:spPr>
        <p:txBody>
          <a:bodyPr wrap="none" rtlCol="0">
            <a:spAutoFit/>
          </a:bodyPr>
          <a:lstStyle/>
          <a:p>
            <a:r>
              <a:rPr lang="ja-JP" altLang="en-US" sz="1600" dirty="0"/>
              <a:t>学習</a:t>
            </a:r>
            <a:endParaRPr kumimoji="1" lang="ja-JP" altLang="en-US" sz="1600" dirty="0"/>
          </a:p>
        </p:txBody>
      </p:sp>
      <p:sp>
        <p:nvSpPr>
          <p:cNvPr id="63" name="テキスト ボックス 62"/>
          <p:cNvSpPr txBox="1"/>
          <p:nvPr/>
        </p:nvSpPr>
        <p:spPr>
          <a:xfrm>
            <a:off x="3630618" y="2043934"/>
            <a:ext cx="1239442" cy="584775"/>
          </a:xfrm>
          <a:prstGeom prst="rect">
            <a:avLst/>
          </a:prstGeom>
          <a:noFill/>
          <a:ln>
            <a:noFill/>
          </a:ln>
        </p:spPr>
        <p:txBody>
          <a:bodyPr wrap="none" rtlCol="0">
            <a:spAutoFit/>
          </a:bodyPr>
          <a:lstStyle/>
          <a:p>
            <a:pPr algn="ctr"/>
            <a:r>
              <a:rPr kumimoji="1" lang="ja-JP" altLang="en-US" sz="1600" dirty="0"/>
              <a:t>ソースコード</a:t>
            </a:r>
            <a:endParaRPr kumimoji="1" lang="en-US" altLang="ja-JP" sz="1600" dirty="0"/>
          </a:p>
          <a:p>
            <a:pPr algn="ctr"/>
            <a:r>
              <a:rPr lang="ja-JP" altLang="en-US" sz="1600" dirty="0"/>
              <a:t>分類モデル</a:t>
            </a:r>
            <a:endParaRPr kumimoji="1" lang="ja-JP" altLang="en-US" sz="1600" dirty="0"/>
          </a:p>
        </p:txBody>
      </p:sp>
      <p:cxnSp>
        <p:nvCxnSpPr>
          <p:cNvPr id="64" name="直線矢印コネクタ 63"/>
          <p:cNvCxnSpPr>
            <a:stCxn id="75" idx="3"/>
          </p:cNvCxnSpPr>
          <p:nvPr/>
        </p:nvCxnSpPr>
        <p:spPr>
          <a:xfrm flipV="1">
            <a:off x="3284014" y="5154534"/>
            <a:ext cx="570352" cy="1778"/>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69" name="テキスト ボックス 68"/>
          <p:cNvSpPr txBox="1"/>
          <p:nvPr/>
        </p:nvSpPr>
        <p:spPr>
          <a:xfrm>
            <a:off x="3271805" y="4785060"/>
            <a:ext cx="595035" cy="338554"/>
          </a:xfrm>
          <a:prstGeom prst="rect">
            <a:avLst/>
          </a:prstGeom>
          <a:noFill/>
          <a:ln>
            <a:noFill/>
          </a:ln>
        </p:spPr>
        <p:txBody>
          <a:bodyPr wrap="none" rtlCol="0">
            <a:spAutoFit/>
          </a:bodyPr>
          <a:lstStyle/>
          <a:p>
            <a:r>
              <a:rPr lang="ja-JP" altLang="en-US" sz="1600" dirty="0"/>
              <a:t>入力</a:t>
            </a:r>
            <a:endParaRPr kumimoji="1" lang="ja-JP" altLang="en-US" sz="1600" dirty="0"/>
          </a:p>
        </p:txBody>
      </p:sp>
      <p:cxnSp>
        <p:nvCxnSpPr>
          <p:cNvPr id="70" name="直線矢印コネクタ 69"/>
          <p:cNvCxnSpPr/>
          <p:nvPr/>
        </p:nvCxnSpPr>
        <p:spPr>
          <a:xfrm flipV="1">
            <a:off x="4750429" y="3768438"/>
            <a:ext cx="597426" cy="1336951"/>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5" name="テキスト ボックス 14"/>
          <p:cNvSpPr txBox="1"/>
          <p:nvPr/>
        </p:nvSpPr>
        <p:spPr>
          <a:xfrm>
            <a:off x="4647629" y="3866260"/>
            <a:ext cx="595035" cy="338554"/>
          </a:xfrm>
          <a:prstGeom prst="rect">
            <a:avLst/>
          </a:prstGeom>
          <a:noFill/>
          <a:ln>
            <a:noFill/>
          </a:ln>
        </p:spPr>
        <p:txBody>
          <a:bodyPr wrap="none" rtlCol="0">
            <a:spAutoFit/>
          </a:bodyPr>
          <a:lstStyle/>
          <a:p>
            <a:r>
              <a:rPr kumimoji="1" lang="ja-JP" altLang="en-US" sz="1600" dirty="0"/>
              <a:t>出力</a:t>
            </a:r>
          </a:p>
        </p:txBody>
      </p:sp>
      <p:cxnSp>
        <p:nvCxnSpPr>
          <p:cNvPr id="68" name="直線矢印コネクタ 67"/>
          <p:cNvCxnSpPr/>
          <p:nvPr/>
        </p:nvCxnSpPr>
        <p:spPr>
          <a:xfrm>
            <a:off x="7211455" y="4582814"/>
            <a:ext cx="0" cy="386991"/>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3" name="テキスト ボックス 72"/>
          <p:cNvSpPr txBox="1"/>
          <p:nvPr/>
        </p:nvSpPr>
        <p:spPr>
          <a:xfrm>
            <a:off x="6619675" y="4582814"/>
            <a:ext cx="595035" cy="338554"/>
          </a:xfrm>
          <a:prstGeom prst="rect">
            <a:avLst/>
          </a:prstGeom>
          <a:noFill/>
        </p:spPr>
        <p:txBody>
          <a:bodyPr wrap="none" rtlCol="0">
            <a:spAutoFit/>
          </a:bodyPr>
          <a:lstStyle/>
          <a:p>
            <a:r>
              <a:rPr lang="ja-JP" altLang="en-US" sz="1600" dirty="0"/>
              <a:t>算出</a:t>
            </a:r>
            <a:endParaRPr kumimoji="1" lang="ja-JP" altLang="en-US" sz="1600" dirty="0"/>
          </a:p>
        </p:txBody>
      </p:sp>
      <p:sp>
        <p:nvSpPr>
          <p:cNvPr id="93" name="テキスト ボックス 92"/>
          <p:cNvSpPr txBox="1"/>
          <p:nvPr/>
        </p:nvSpPr>
        <p:spPr>
          <a:xfrm>
            <a:off x="3745026" y="4239657"/>
            <a:ext cx="1005403" cy="584775"/>
          </a:xfrm>
          <a:prstGeom prst="rect">
            <a:avLst/>
          </a:prstGeom>
          <a:noFill/>
          <a:ln>
            <a:noFill/>
          </a:ln>
        </p:spPr>
        <p:txBody>
          <a:bodyPr wrap="none" rtlCol="0">
            <a:spAutoFit/>
          </a:bodyPr>
          <a:lstStyle/>
          <a:p>
            <a:pPr algn="ctr"/>
            <a:r>
              <a:rPr kumimoji="1" lang="ja-JP" altLang="en-US" sz="1600" dirty="0"/>
              <a:t>学習済み</a:t>
            </a:r>
            <a:endParaRPr kumimoji="1" lang="en-US" altLang="ja-JP" sz="1600" dirty="0"/>
          </a:p>
          <a:p>
            <a:pPr algn="ctr"/>
            <a:r>
              <a:rPr lang="ja-JP" altLang="en-US" sz="1600" dirty="0"/>
              <a:t>モデル</a:t>
            </a:r>
            <a:endParaRPr kumimoji="1" lang="ja-JP" altLang="en-US" sz="1600" dirty="0"/>
          </a:p>
        </p:txBody>
      </p:sp>
      <p:pic>
        <p:nvPicPr>
          <p:cNvPr id="65" name="Picture 6" descr="歯車 単色塗りつぶし">
            <a:extLst>
              <a:ext uri="{FF2B5EF4-FFF2-40B4-BE49-F238E27FC236}">
                <a16:creationId xmlns:a16="http://schemas.microsoft.com/office/drawing/2014/main" id="{A46CF2F0-F819-493A-B1C7-1607851FC0D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36982" y="2577890"/>
            <a:ext cx="1080000" cy="1080000"/>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8" descr="歯車 単色塗りつぶし">
            <a:extLst>
              <a:ext uri="{FF2B5EF4-FFF2-40B4-BE49-F238E27FC236}">
                <a16:creationId xmlns:a16="http://schemas.microsoft.com/office/drawing/2014/main" id="{897490C0-E305-42A1-883D-89BE9E4761E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07728" y="4774678"/>
            <a:ext cx="1080000" cy="1080000"/>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a:extLst>
              <a:ext uri="{FF2B5EF4-FFF2-40B4-BE49-F238E27FC236}">
                <a16:creationId xmlns:a16="http://schemas.microsoft.com/office/drawing/2014/main" id="{2E0D963B-CE4A-4882-A46A-3CB371AFA201}"/>
              </a:ext>
            </a:extLst>
          </p:cNvPr>
          <p:cNvSpPr txBox="1"/>
          <p:nvPr/>
        </p:nvSpPr>
        <p:spPr>
          <a:xfrm>
            <a:off x="1219257" y="2328681"/>
            <a:ext cx="377026" cy="369332"/>
          </a:xfrm>
          <a:prstGeom prst="rect">
            <a:avLst/>
          </a:prstGeom>
          <a:noFill/>
          <a:ln>
            <a:solidFill>
              <a:schemeClr val="tx1"/>
            </a:solidFill>
          </a:ln>
        </p:spPr>
        <p:txBody>
          <a:bodyPr wrap="none" rtlCol="0">
            <a:spAutoFit/>
          </a:bodyPr>
          <a:lstStyle/>
          <a:p>
            <a:pPr algn="ctr"/>
            <a:r>
              <a:rPr kumimoji="1" lang="en-US" altLang="ja-JP" dirty="0"/>
              <a:t>1.</a:t>
            </a:r>
            <a:endParaRPr kumimoji="1" lang="ja-JP" altLang="en-US" dirty="0"/>
          </a:p>
        </p:txBody>
      </p:sp>
      <p:sp>
        <p:nvSpPr>
          <p:cNvPr id="71" name="テキスト ボックス 70">
            <a:extLst>
              <a:ext uri="{FF2B5EF4-FFF2-40B4-BE49-F238E27FC236}">
                <a16:creationId xmlns:a16="http://schemas.microsoft.com/office/drawing/2014/main" id="{A94DE54F-5E41-4370-9784-7FEDB1C365EB}"/>
              </a:ext>
            </a:extLst>
          </p:cNvPr>
          <p:cNvSpPr txBox="1"/>
          <p:nvPr/>
        </p:nvSpPr>
        <p:spPr>
          <a:xfrm>
            <a:off x="3464066" y="3125499"/>
            <a:ext cx="377027" cy="369332"/>
          </a:xfrm>
          <a:prstGeom prst="rect">
            <a:avLst/>
          </a:prstGeom>
          <a:noFill/>
          <a:ln>
            <a:solidFill>
              <a:schemeClr val="tx1"/>
            </a:solidFill>
          </a:ln>
        </p:spPr>
        <p:txBody>
          <a:bodyPr wrap="none" rtlCol="0">
            <a:spAutoFit/>
          </a:bodyPr>
          <a:lstStyle/>
          <a:p>
            <a:pPr algn="ctr"/>
            <a:r>
              <a:rPr lang="en-US" altLang="ja-JP" dirty="0"/>
              <a:t>2</a:t>
            </a:r>
            <a:r>
              <a:rPr kumimoji="1" lang="en-US" altLang="ja-JP" dirty="0"/>
              <a:t>.</a:t>
            </a:r>
            <a:endParaRPr kumimoji="1" lang="ja-JP" altLang="en-US" dirty="0"/>
          </a:p>
        </p:txBody>
      </p:sp>
      <p:sp>
        <p:nvSpPr>
          <p:cNvPr id="94" name="テキスト ボックス 93">
            <a:extLst>
              <a:ext uri="{FF2B5EF4-FFF2-40B4-BE49-F238E27FC236}">
                <a16:creationId xmlns:a16="http://schemas.microsoft.com/office/drawing/2014/main" id="{84713357-30EE-49E6-B860-1FAED64E8311}"/>
              </a:ext>
            </a:extLst>
          </p:cNvPr>
          <p:cNvSpPr txBox="1"/>
          <p:nvPr/>
        </p:nvSpPr>
        <p:spPr>
          <a:xfrm>
            <a:off x="5006491" y="4750870"/>
            <a:ext cx="377027" cy="369332"/>
          </a:xfrm>
          <a:prstGeom prst="rect">
            <a:avLst/>
          </a:prstGeom>
          <a:noFill/>
          <a:ln>
            <a:solidFill>
              <a:schemeClr val="tx1"/>
            </a:solidFill>
          </a:ln>
        </p:spPr>
        <p:txBody>
          <a:bodyPr wrap="none" rtlCol="0">
            <a:spAutoFit/>
          </a:bodyPr>
          <a:lstStyle/>
          <a:p>
            <a:pPr algn="ctr"/>
            <a:r>
              <a:rPr kumimoji="1" lang="en-US" altLang="ja-JP" dirty="0"/>
              <a:t>3.</a:t>
            </a:r>
            <a:endParaRPr kumimoji="1" lang="ja-JP" altLang="en-US" dirty="0"/>
          </a:p>
        </p:txBody>
      </p:sp>
      <p:sp>
        <p:nvSpPr>
          <p:cNvPr id="95" name="テキスト ボックス 94">
            <a:extLst>
              <a:ext uri="{FF2B5EF4-FFF2-40B4-BE49-F238E27FC236}">
                <a16:creationId xmlns:a16="http://schemas.microsoft.com/office/drawing/2014/main" id="{8DB111CD-09E8-4675-8AD7-04E9FA198A20}"/>
              </a:ext>
            </a:extLst>
          </p:cNvPr>
          <p:cNvSpPr txBox="1"/>
          <p:nvPr/>
        </p:nvSpPr>
        <p:spPr>
          <a:xfrm>
            <a:off x="7409261" y="4597907"/>
            <a:ext cx="377027" cy="369332"/>
          </a:xfrm>
          <a:prstGeom prst="rect">
            <a:avLst/>
          </a:prstGeom>
          <a:noFill/>
          <a:ln>
            <a:solidFill>
              <a:schemeClr val="tx1"/>
            </a:solidFill>
          </a:ln>
        </p:spPr>
        <p:txBody>
          <a:bodyPr wrap="none" rtlCol="0">
            <a:spAutoFit/>
          </a:bodyPr>
          <a:lstStyle/>
          <a:p>
            <a:pPr algn="ctr"/>
            <a:r>
              <a:rPr lang="en-US" altLang="ja-JP" dirty="0"/>
              <a:t>4</a:t>
            </a:r>
            <a:r>
              <a:rPr kumimoji="1" lang="en-US" altLang="ja-JP" dirty="0"/>
              <a:t>.</a:t>
            </a:r>
            <a:endParaRPr kumimoji="1" lang="ja-JP" altLang="en-US" dirty="0"/>
          </a:p>
        </p:txBody>
      </p:sp>
      <p:sp>
        <p:nvSpPr>
          <p:cNvPr id="7" name="フッター プレースホルダー 6"/>
          <p:cNvSpPr>
            <a:spLocks noGrp="1"/>
          </p:cNvSpPr>
          <p:nvPr>
            <p:ph type="ftr" sz="quarter" idx="11"/>
          </p:nvPr>
        </p:nvSpPr>
        <p:spPr/>
        <p:txBody>
          <a:bodyPr/>
          <a:lstStyle/>
          <a:p>
            <a:r>
              <a:rPr lang="en-US" altLang="ja-JP" smtClean="0"/>
              <a:t>Download: https://tinyurl.com/yztrs5ep</a:t>
            </a:r>
            <a:endParaRPr lang="en-US" altLang="ja-JP"/>
          </a:p>
        </p:txBody>
      </p:sp>
      <p:sp>
        <p:nvSpPr>
          <p:cNvPr id="9" name="スライド番号プレースホルダー 8"/>
          <p:cNvSpPr>
            <a:spLocks noGrp="1"/>
          </p:cNvSpPr>
          <p:nvPr>
            <p:ph type="sldNum" sz="quarter" idx="12"/>
          </p:nvPr>
        </p:nvSpPr>
        <p:spPr/>
        <p:txBody>
          <a:bodyPr/>
          <a:lstStyle/>
          <a:p>
            <a:fld id="{9F5033E9-932D-4E41-95C3-341F9A6DAE17}" type="slidenum">
              <a:rPr lang="en-US" altLang="ja-JP" smtClean="0"/>
              <a:pPr/>
              <a:t>14</a:t>
            </a:fld>
            <a:endParaRPr lang="en-US" altLang="ja-JP"/>
          </a:p>
        </p:txBody>
      </p:sp>
    </p:spTree>
    <p:extLst>
      <p:ext uri="{BB962C8B-B14F-4D97-AF65-F5344CB8AC3E}">
        <p14:creationId xmlns:p14="http://schemas.microsoft.com/office/powerpoint/2010/main" val="2393919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調査手順</a:t>
            </a:r>
          </a:p>
        </p:txBody>
      </p:sp>
      <p:sp>
        <p:nvSpPr>
          <p:cNvPr id="5" name="円柱 4"/>
          <p:cNvSpPr/>
          <p:nvPr/>
        </p:nvSpPr>
        <p:spPr>
          <a:xfrm>
            <a:off x="459125" y="3757534"/>
            <a:ext cx="643991" cy="795789"/>
          </a:xfrm>
          <a:prstGeom prst="can">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74410" y="3111203"/>
            <a:ext cx="1013418" cy="584775"/>
          </a:xfrm>
          <a:prstGeom prst="rect">
            <a:avLst/>
          </a:prstGeom>
          <a:noFill/>
        </p:spPr>
        <p:txBody>
          <a:bodyPr wrap="none" rtlCol="0">
            <a:spAutoFit/>
          </a:bodyPr>
          <a:lstStyle/>
          <a:p>
            <a:pPr algn="ctr"/>
            <a:r>
              <a:rPr kumimoji="1" lang="en-US" altLang="ja-JP" sz="1600" dirty="0" err="1"/>
              <a:t>BigClone</a:t>
            </a:r>
            <a:endParaRPr kumimoji="1" lang="en-US" altLang="ja-JP" sz="1600" dirty="0"/>
          </a:p>
          <a:p>
            <a:pPr algn="ctr"/>
            <a:r>
              <a:rPr kumimoji="1" lang="en-US" altLang="ja-JP" sz="1600" dirty="0"/>
              <a:t>Bench</a:t>
            </a:r>
            <a:endParaRPr kumimoji="1" lang="ja-JP" altLang="en-US" sz="1600" dirty="0"/>
          </a:p>
        </p:txBody>
      </p:sp>
      <p:sp>
        <p:nvSpPr>
          <p:cNvPr id="1031" name="テキスト ボックス 1030"/>
          <p:cNvSpPr txBox="1"/>
          <p:nvPr/>
        </p:nvSpPr>
        <p:spPr>
          <a:xfrm>
            <a:off x="6095238" y="894910"/>
            <a:ext cx="2779928" cy="1200329"/>
          </a:xfrm>
          <a:prstGeom prst="rect">
            <a:avLst/>
          </a:prstGeom>
          <a:solidFill>
            <a:schemeClr val="accent5"/>
          </a:solidFill>
          <a:ln>
            <a:solidFill>
              <a:schemeClr val="tx1"/>
            </a:solidFill>
          </a:ln>
        </p:spPr>
        <p:txBody>
          <a:bodyPr wrap="none" rtlCol="0">
            <a:spAutoFit/>
          </a:bodyPr>
          <a:lstStyle/>
          <a:p>
            <a:r>
              <a:rPr kumimoji="1" lang="en-US" altLang="ja-JP" dirty="0"/>
              <a:t>1. </a:t>
            </a:r>
            <a:r>
              <a:rPr kumimoji="1" lang="ja-JP" altLang="en-US" dirty="0"/>
              <a:t>ベンチマークの分割</a:t>
            </a:r>
            <a:endParaRPr kumimoji="1" lang="en-US" altLang="ja-JP" dirty="0"/>
          </a:p>
          <a:p>
            <a:r>
              <a:rPr lang="en-US" altLang="ja-JP" dirty="0">
                <a:solidFill>
                  <a:schemeClr val="accent3">
                    <a:lumMod val="65000"/>
                  </a:schemeClr>
                </a:solidFill>
              </a:rPr>
              <a:t>2. </a:t>
            </a:r>
            <a:r>
              <a:rPr lang="ja-JP" altLang="en-US" dirty="0">
                <a:solidFill>
                  <a:schemeClr val="accent3">
                    <a:lumMod val="65000"/>
                  </a:schemeClr>
                </a:solidFill>
              </a:rPr>
              <a:t>モデルの学習</a:t>
            </a:r>
            <a:endParaRPr lang="en-US" altLang="ja-JP" dirty="0">
              <a:solidFill>
                <a:schemeClr val="accent3">
                  <a:lumMod val="65000"/>
                </a:schemeClr>
              </a:solidFill>
            </a:endParaRPr>
          </a:p>
          <a:p>
            <a:r>
              <a:rPr kumimoji="1" lang="en-US" altLang="ja-JP" dirty="0">
                <a:solidFill>
                  <a:schemeClr val="accent3">
                    <a:lumMod val="65000"/>
                  </a:schemeClr>
                </a:solidFill>
              </a:rPr>
              <a:t>3. </a:t>
            </a:r>
            <a:r>
              <a:rPr kumimoji="1" lang="ja-JP" altLang="en-US" dirty="0">
                <a:solidFill>
                  <a:schemeClr val="accent3">
                    <a:lumMod val="65000"/>
                  </a:schemeClr>
                </a:solidFill>
              </a:rPr>
              <a:t>ソースコード分類の実施</a:t>
            </a:r>
            <a:endParaRPr kumimoji="1" lang="en-US" altLang="ja-JP" dirty="0">
              <a:solidFill>
                <a:schemeClr val="accent3">
                  <a:lumMod val="65000"/>
                </a:schemeClr>
              </a:solidFill>
            </a:endParaRPr>
          </a:p>
          <a:p>
            <a:r>
              <a:rPr lang="en-US" altLang="ja-JP" dirty="0">
                <a:solidFill>
                  <a:schemeClr val="accent3">
                    <a:lumMod val="65000"/>
                  </a:schemeClr>
                </a:solidFill>
              </a:rPr>
              <a:t>4. </a:t>
            </a:r>
            <a:r>
              <a:rPr lang="ja-JP" altLang="en-US" dirty="0">
                <a:solidFill>
                  <a:schemeClr val="accent3">
                    <a:lumMod val="65000"/>
                  </a:schemeClr>
                </a:solidFill>
              </a:rPr>
              <a:t>評価尺度の算出</a:t>
            </a:r>
            <a:endParaRPr kumimoji="1" lang="ja-JP" altLang="en-US" dirty="0">
              <a:solidFill>
                <a:schemeClr val="accent3">
                  <a:lumMod val="65000"/>
                </a:schemeClr>
              </a:solidFill>
            </a:endParaRPr>
          </a:p>
        </p:txBody>
      </p:sp>
      <p:grpSp>
        <p:nvGrpSpPr>
          <p:cNvPr id="1033" name="グループ化 1032"/>
          <p:cNvGrpSpPr/>
          <p:nvPr/>
        </p:nvGrpSpPr>
        <p:grpSpPr>
          <a:xfrm>
            <a:off x="1911928" y="1722691"/>
            <a:ext cx="1372086" cy="4256297"/>
            <a:chOff x="1911928" y="1722691"/>
            <a:chExt cx="1372086" cy="4256297"/>
          </a:xfrm>
        </p:grpSpPr>
        <p:sp>
          <p:nvSpPr>
            <p:cNvPr id="26" name="角丸四角形 25"/>
            <p:cNvSpPr/>
            <p:nvPr/>
          </p:nvSpPr>
          <p:spPr>
            <a:xfrm>
              <a:off x="1911928" y="2123085"/>
              <a:ext cx="1367192" cy="16453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991833" y="1722691"/>
              <a:ext cx="1207382" cy="584775"/>
            </a:xfrm>
            <a:prstGeom prst="rect">
              <a:avLst/>
            </a:prstGeom>
            <a:solidFill>
              <a:schemeClr val="bg1"/>
            </a:solidFill>
          </p:spPr>
          <p:txBody>
            <a:bodyPr wrap="none" rtlCol="0">
              <a:spAutoFit/>
            </a:bodyPr>
            <a:lstStyle/>
            <a:p>
              <a:pPr algn="ctr"/>
              <a:r>
                <a:rPr kumimoji="1" lang="ja-JP" altLang="en-US" sz="1600" dirty="0"/>
                <a:t>学習</a:t>
              </a:r>
              <a:endParaRPr kumimoji="1" lang="en-US" altLang="ja-JP" sz="1600" dirty="0"/>
            </a:p>
            <a:p>
              <a:pPr algn="ctr"/>
              <a:r>
                <a:rPr kumimoji="1" lang="ja-JP" altLang="en-US" sz="1600" dirty="0"/>
                <a:t>データセット</a:t>
              </a:r>
            </a:p>
          </p:txBody>
        </p:sp>
        <p:grpSp>
          <p:nvGrpSpPr>
            <p:cNvPr id="30" name="グループ化 29"/>
            <p:cNvGrpSpPr/>
            <p:nvPr/>
          </p:nvGrpSpPr>
          <p:grpSpPr>
            <a:xfrm>
              <a:off x="2076647" y="2359712"/>
              <a:ext cx="480522" cy="584271"/>
              <a:chOff x="1064302" y="1896255"/>
              <a:chExt cx="659568" cy="801974"/>
            </a:xfrm>
          </p:grpSpPr>
          <p:sp>
            <p:nvSpPr>
              <p:cNvPr id="31" name="メモ 30"/>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メモ 31"/>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メモ 32"/>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 name="テキスト ボックス 33"/>
            <p:cNvSpPr txBox="1"/>
            <p:nvPr/>
          </p:nvSpPr>
          <p:spPr>
            <a:xfrm>
              <a:off x="2083510" y="2513347"/>
              <a:ext cx="46679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ID:1</a:t>
              </a:r>
              <a:endParaRPr kumimoji="1" lang="ja-JP" altLang="en-US" sz="1200" dirty="0"/>
            </a:p>
          </p:txBody>
        </p:sp>
        <p:grpSp>
          <p:nvGrpSpPr>
            <p:cNvPr id="35" name="グループ化 34"/>
            <p:cNvGrpSpPr/>
            <p:nvPr/>
          </p:nvGrpSpPr>
          <p:grpSpPr>
            <a:xfrm>
              <a:off x="2661982" y="2359712"/>
              <a:ext cx="480522" cy="584271"/>
              <a:chOff x="1064302" y="1896255"/>
              <a:chExt cx="659568" cy="801974"/>
            </a:xfrm>
          </p:grpSpPr>
          <p:sp>
            <p:nvSpPr>
              <p:cNvPr id="36" name="メモ 35"/>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メモ 36"/>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メモ 37"/>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9" name="テキスト ボックス 38"/>
            <p:cNvSpPr txBox="1"/>
            <p:nvPr/>
          </p:nvSpPr>
          <p:spPr>
            <a:xfrm>
              <a:off x="2668844" y="2513347"/>
              <a:ext cx="466795"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ID:2</a:t>
              </a:r>
              <a:endParaRPr kumimoji="1" lang="ja-JP" altLang="en-US" sz="1200" dirty="0"/>
            </a:p>
          </p:txBody>
        </p:sp>
        <p:grpSp>
          <p:nvGrpSpPr>
            <p:cNvPr id="40" name="グループ化 39"/>
            <p:cNvGrpSpPr/>
            <p:nvPr/>
          </p:nvGrpSpPr>
          <p:grpSpPr>
            <a:xfrm>
              <a:off x="2680076" y="3018949"/>
              <a:ext cx="480522" cy="584271"/>
              <a:chOff x="1064302" y="1896255"/>
              <a:chExt cx="659568" cy="801974"/>
            </a:xfrm>
          </p:grpSpPr>
          <p:sp>
            <p:nvSpPr>
              <p:cNvPr id="41" name="メモ 40"/>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メモ 41"/>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メモ 42"/>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 name="テキスト ボックス 43"/>
            <p:cNvSpPr txBox="1"/>
            <p:nvPr/>
          </p:nvSpPr>
          <p:spPr>
            <a:xfrm>
              <a:off x="2644459" y="3172584"/>
              <a:ext cx="55175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ID:43</a:t>
              </a:r>
              <a:endParaRPr kumimoji="1" lang="ja-JP" altLang="en-US" sz="1200" dirty="0"/>
            </a:p>
          </p:txBody>
        </p:sp>
        <mc:AlternateContent xmlns:mc="http://schemas.openxmlformats.org/markup-compatibility/2006" xmlns:a14="http://schemas.microsoft.com/office/drawing/2010/main">
          <mc:Choice Requires="a14">
            <p:sp>
              <p:nvSpPr>
                <p:cNvPr id="45" name="テキスト ボックス 44"/>
                <p:cNvSpPr txBox="1"/>
                <p:nvPr/>
              </p:nvSpPr>
              <p:spPr>
                <a:xfrm>
                  <a:off x="2324574" y="3172583"/>
                  <a:ext cx="136256" cy="276999"/>
                </a:xfrm>
                <a:prstGeom prst="rect">
                  <a:avLst/>
                </a:prstGeom>
                <a:noFill/>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latin typeface="Cambria Math" panose="02040503050406030204" pitchFamily="18" charset="0"/>
                          </a:rPr>
                          <m:t>⋮</m:t>
                        </m:r>
                      </m:oMath>
                    </m:oMathPara>
                  </a14:m>
                  <a:endParaRPr kumimoji="1" lang="ja-JP" altLang="en-US" dirty="0"/>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2324574" y="3172583"/>
                  <a:ext cx="136256" cy="276999"/>
                </a:xfrm>
                <a:prstGeom prst="rect">
                  <a:avLst/>
                </a:prstGeom>
                <a:blipFill>
                  <a:blip r:embed="rId3"/>
                  <a:stretch>
                    <a:fillRect l="-60870"/>
                  </a:stretch>
                </a:blipFill>
              </p:spPr>
              <p:txBody>
                <a:bodyPr/>
                <a:lstStyle/>
                <a:p>
                  <a:r>
                    <a:rPr lang="ja-JP" altLang="en-US">
                      <a:noFill/>
                    </a:rPr>
                    <a:t> </a:t>
                  </a:r>
                </a:p>
              </p:txBody>
            </p:sp>
          </mc:Fallback>
        </mc:AlternateContent>
        <p:sp>
          <p:nvSpPr>
            <p:cNvPr id="75" name="角丸四角形 74"/>
            <p:cNvSpPr/>
            <p:nvPr/>
          </p:nvSpPr>
          <p:spPr>
            <a:xfrm>
              <a:off x="1916822" y="4333636"/>
              <a:ext cx="1367192" cy="16453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p:cNvSpPr txBox="1"/>
            <p:nvPr/>
          </p:nvSpPr>
          <p:spPr>
            <a:xfrm>
              <a:off x="1996727" y="3933242"/>
              <a:ext cx="1207382" cy="584775"/>
            </a:xfrm>
            <a:prstGeom prst="rect">
              <a:avLst/>
            </a:prstGeom>
            <a:solidFill>
              <a:schemeClr val="bg1"/>
            </a:solidFill>
          </p:spPr>
          <p:txBody>
            <a:bodyPr wrap="none" rtlCol="0">
              <a:spAutoFit/>
            </a:bodyPr>
            <a:lstStyle/>
            <a:p>
              <a:pPr algn="ctr"/>
              <a:r>
                <a:rPr lang="ja-JP" altLang="en-US" sz="1600" dirty="0"/>
                <a:t>評価</a:t>
              </a:r>
              <a:endParaRPr kumimoji="1" lang="en-US" altLang="ja-JP" sz="1600" dirty="0"/>
            </a:p>
            <a:p>
              <a:pPr algn="ctr"/>
              <a:r>
                <a:rPr kumimoji="1" lang="ja-JP" altLang="en-US" sz="1600" dirty="0"/>
                <a:t>データセット</a:t>
              </a:r>
            </a:p>
          </p:txBody>
        </p:sp>
        <p:grpSp>
          <p:nvGrpSpPr>
            <p:cNvPr id="77" name="グループ化 76"/>
            <p:cNvGrpSpPr/>
            <p:nvPr/>
          </p:nvGrpSpPr>
          <p:grpSpPr>
            <a:xfrm>
              <a:off x="2081541" y="4570263"/>
              <a:ext cx="480522" cy="584271"/>
              <a:chOff x="1064302" y="1896255"/>
              <a:chExt cx="659568" cy="801974"/>
            </a:xfrm>
          </p:grpSpPr>
          <p:sp>
            <p:nvSpPr>
              <p:cNvPr id="78" name="メモ 77"/>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メモ 78"/>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メモ 79"/>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1" name="テキスト ボックス 80"/>
            <p:cNvSpPr txBox="1"/>
            <p:nvPr/>
          </p:nvSpPr>
          <p:spPr>
            <a:xfrm>
              <a:off x="2088404" y="4723898"/>
              <a:ext cx="46679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ID:1</a:t>
              </a:r>
              <a:endParaRPr kumimoji="1" lang="ja-JP" altLang="en-US" sz="1200" dirty="0"/>
            </a:p>
          </p:txBody>
        </p:sp>
        <p:grpSp>
          <p:nvGrpSpPr>
            <p:cNvPr id="82" name="グループ化 81"/>
            <p:cNvGrpSpPr/>
            <p:nvPr/>
          </p:nvGrpSpPr>
          <p:grpSpPr>
            <a:xfrm>
              <a:off x="2666876" y="4570263"/>
              <a:ext cx="480522" cy="584271"/>
              <a:chOff x="1064302" y="1896255"/>
              <a:chExt cx="659568" cy="801974"/>
            </a:xfrm>
          </p:grpSpPr>
          <p:sp>
            <p:nvSpPr>
              <p:cNvPr id="83" name="メモ 82"/>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メモ 83"/>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メモ 84"/>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6" name="テキスト ボックス 85"/>
            <p:cNvSpPr txBox="1"/>
            <p:nvPr/>
          </p:nvSpPr>
          <p:spPr>
            <a:xfrm>
              <a:off x="2673738" y="4723898"/>
              <a:ext cx="466795"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ID:2</a:t>
              </a:r>
              <a:endParaRPr kumimoji="1" lang="ja-JP" altLang="en-US" sz="1200" dirty="0"/>
            </a:p>
          </p:txBody>
        </p:sp>
        <p:grpSp>
          <p:nvGrpSpPr>
            <p:cNvPr id="87" name="グループ化 86"/>
            <p:cNvGrpSpPr/>
            <p:nvPr/>
          </p:nvGrpSpPr>
          <p:grpSpPr>
            <a:xfrm>
              <a:off x="2684970" y="5229500"/>
              <a:ext cx="480522" cy="584271"/>
              <a:chOff x="1064302" y="1896255"/>
              <a:chExt cx="659568" cy="801974"/>
            </a:xfrm>
          </p:grpSpPr>
          <p:sp>
            <p:nvSpPr>
              <p:cNvPr id="88" name="メモ 87"/>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メモ 88"/>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メモ 89"/>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テキスト ボックス 90"/>
            <p:cNvSpPr txBox="1"/>
            <p:nvPr/>
          </p:nvSpPr>
          <p:spPr>
            <a:xfrm>
              <a:off x="2649353" y="5383135"/>
              <a:ext cx="55175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ID:43</a:t>
              </a:r>
              <a:endParaRPr kumimoji="1" lang="ja-JP" altLang="en-US" sz="1200" dirty="0"/>
            </a:p>
          </p:txBody>
        </p:sp>
        <mc:AlternateContent xmlns:mc="http://schemas.openxmlformats.org/markup-compatibility/2006" xmlns:a14="http://schemas.microsoft.com/office/drawing/2010/main">
          <mc:Choice Requires="a14">
            <p:sp>
              <p:nvSpPr>
                <p:cNvPr id="92" name="テキスト ボックス 91"/>
                <p:cNvSpPr txBox="1"/>
                <p:nvPr/>
              </p:nvSpPr>
              <p:spPr>
                <a:xfrm>
                  <a:off x="2329468" y="5383134"/>
                  <a:ext cx="136256" cy="276999"/>
                </a:xfrm>
                <a:prstGeom prst="rect">
                  <a:avLst/>
                </a:prstGeom>
                <a:noFill/>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latin typeface="Cambria Math" panose="02040503050406030204" pitchFamily="18" charset="0"/>
                          </a:rPr>
                          <m:t>⋮</m:t>
                        </m:r>
                      </m:oMath>
                    </m:oMathPara>
                  </a14:m>
                  <a:endParaRPr kumimoji="1" lang="ja-JP" altLang="en-US" dirty="0"/>
                </a:p>
              </p:txBody>
            </p:sp>
          </mc:Choice>
          <mc:Fallback xmlns="">
            <p:sp>
              <p:nvSpPr>
                <p:cNvPr id="92" name="テキスト ボックス 91"/>
                <p:cNvSpPr txBox="1">
                  <a:spLocks noRot="1" noChangeAspect="1" noMove="1" noResize="1" noEditPoints="1" noAdjustHandles="1" noChangeArrowheads="1" noChangeShapeType="1" noTextEdit="1"/>
                </p:cNvSpPr>
                <p:nvPr/>
              </p:nvSpPr>
              <p:spPr>
                <a:xfrm>
                  <a:off x="2329468" y="5383134"/>
                  <a:ext cx="136256" cy="276999"/>
                </a:xfrm>
                <a:prstGeom prst="rect">
                  <a:avLst/>
                </a:prstGeom>
                <a:blipFill>
                  <a:blip r:embed="rId4"/>
                  <a:stretch>
                    <a:fillRect l="-63636"/>
                  </a:stretch>
                </a:blipFill>
              </p:spPr>
              <p:txBody>
                <a:bodyPr/>
                <a:lstStyle/>
                <a:p>
                  <a:r>
                    <a:rPr lang="ja-JP" altLang="en-US">
                      <a:noFill/>
                    </a:rPr>
                    <a:t> </a:t>
                  </a:r>
                </a:p>
              </p:txBody>
            </p:sp>
          </mc:Fallback>
        </mc:AlternateContent>
      </p:grpSp>
      <p:cxnSp>
        <p:nvCxnSpPr>
          <p:cNvPr id="1037" name="直線矢印コネクタ 1036"/>
          <p:cNvCxnSpPr>
            <a:endCxn id="26" idx="1"/>
          </p:cNvCxnSpPr>
          <p:nvPr/>
        </p:nvCxnSpPr>
        <p:spPr>
          <a:xfrm flipV="1">
            <a:off x="1207928" y="2945761"/>
            <a:ext cx="704000" cy="1068736"/>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p:cNvCxnSpPr>
            <a:endCxn id="75" idx="1"/>
          </p:cNvCxnSpPr>
          <p:nvPr/>
        </p:nvCxnSpPr>
        <p:spPr>
          <a:xfrm>
            <a:off x="1207928" y="4354376"/>
            <a:ext cx="708894" cy="80193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042" name="テキスト ボックス 1041"/>
          <p:cNvSpPr txBox="1"/>
          <p:nvPr/>
        </p:nvSpPr>
        <p:spPr>
          <a:xfrm>
            <a:off x="1263021" y="2791262"/>
            <a:ext cx="503664" cy="338554"/>
          </a:xfrm>
          <a:prstGeom prst="rect">
            <a:avLst/>
          </a:prstGeom>
          <a:noFill/>
        </p:spPr>
        <p:txBody>
          <a:bodyPr wrap="none" rtlCol="0">
            <a:spAutoFit/>
          </a:bodyPr>
          <a:lstStyle/>
          <a:p>
            <a:r>
              <a:rPr kumimoji="1" lang="en-US" altLang="ja-JP" sz="1600" dirty="0"/>
              <a:t>8</a:t>
            </a:r>
            <a:r>
              <a:rPr kumimoji="1" lang="ja-JP" altLang="en-US" sz="1600" dirty="0"/>
              <a:t>割</a:t>
            </a:r>
          </a:p>
        </p:txBody>
      </p:sp>
      <p:sp>
        <p:nvSpPr>
          <p:cNvPr id="107" name="テキスト ボックス 106"/>
          <p:cNvSpPr txBox="1"/>
          <p:nvPr/>
        </p:nvSpPr>
        <p:spPr>
          <a:xfrm>
            <a:off x="1263021" y="4897687"/>
            <a:ext cx="503664" cy="338554"/>
          </a:xfrm>
          <a:prstGeom prst="rect">
            <a:avLst/>
          </a:prstGeom>
          <a:noFill/>
        </p:spPr>
        <p:txBody>
          <a:bodyPr wrap="none" rtlCol="0">
            <a:spAutoFit/>
          </a:bodyPr>
          <a:lstStyle/>
          <a:p>
            <a:r>
              <a:rPr lang="en-US" altLang="ja-JP" sz="1600" dirty="0"/>
              <a:t>2</a:t>
            </a:r>
            <a:r>
              <a:rPr kumimoji="1" lang="ja-JP" altLang="en-US" sz="1600" dirty="0"/>
              <a:t>割</a:t>
            </a:r>
          </a:p>
        </p:txBody>
      </p:sp>
      <p:sp>
        <p:nvSpPr>
          <p:cNvPr id="3" name="フッター プレースホルダー 2"/>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15</a:t>
            </a:fld>
            <a:endParaRPr lang="en-US" altLang="ja-JP"/>
          </a:p>
        </p:txBody>
      </p:sp>
    </p:spTree>
    <p:extLst>
      <p:ext uri="{BB962C8B-B14F-4D97-AF65-F5344CB8AC3E}">
        <p14:creationId xmlns:p14="http://schemas.microsoft.com/office/powerpoint/2010/main" val="26965786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調査手順</a:t>
            </a:r>
          </a:p>
        </p:txBody>
      </p:sp>
      <p:sp>
        <p:nvSpPr>
          <p:cNvPr id="5" name="円柱 4"/>
          <p:cNvSpPr/>
          <p:nvPr/>
        </p:nvSpPr>
        <p:spPr>
          <a:xfrm>
            <a:off x="459125" y="3757534"/>
            <a:ext cx="643991" cy="795789"/>
          </a:xfrm>
          <a:prstGeom prst="can">
            <a:avLst/>
          </a:prstGeom>
          <a:ln>
            <a:solidFill>
              <a:schemeClr val="accent3">
                <a:lumMod val="8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accent3">
                  <a:lumMod val="85000"/>
                </a:schemeClr>
              </a:solidFill>
            </a:endParaRPr>
          </a:p>
        </p:txBody>
      </p:sp>
      <p:sp>
        <p:nvSpPr>
          <p:cNvPr id="6" name="テキスト ボックス 5"/>
          <p:cNvSpPr txBox="1"/>
          <p:nvPr/>
        </p:nvSpPr>
        <p:spPr>
          <a:xfrm>
            <a:off x="274410" y="3111203"/>
            <a:ext cx="1013418" cy="584775"/>
          </a:xfrm>
          <a:prstGeom prst="rect">
            <a:avLst/>
          </a:prstGeom>
          <a:noFill/>
        </p:spPr>
        <p:txBody>
          <a:bodyPr wrap="none" rtlCol="0">
            <a:spAutoFit/>
          </a:bodyPr>
          <a:lstStyle/>
          <a:p>
            <a:pPr algn="ctr"/>
            <a:r>
              <a:rPr kumimoji="1" lang="en-US" altLang="ja-JP" sz="1600" dirty="0" err="1">
                <a:solidFill>
                  <a:schemeClr val="accent3">
                    <a:lumMod val="85000"/>
                  </a:schemeClr>
                </a:solidFill>
              </a:rPr>
              <a:t>BigClone</a:t>
            </a:r>
            <a:endParaRPr kumimoji="1" lang="en-US" altLang="ja-JP" sz="1600" dirty="0">
              <a:solidFill>
                <a:schemeClr val="accent3">
                  <a:lumMod val="85000"/>
                </a:schemeClr>
              </a:solidFill>
            </a:endParaRPr>
          </a:p>
          <a:p>
            <a:pPr algn="ctr"/>
            <a:r>
              <a:rPr kumimoji="1" lang="en-US" altLang="ja-JP" sz="1600" dirty="0">
                <a:solidFill>
                  <a:schemeClr val="accent3">
                    <a:lumMod val="85000"/>
                  </a:schemeClr>
                </a:solidFill>
              </a:rPr>
              <a:t>Bench</a:t>
            </a:r>
            <a:endParaRPr kumimoji="1" lang="ja-JP" altLang="en-US" sz="1600" dirty="0">
              <a:solidFill>
                <a:schemeClr val="accent3">
                  <a:lumMod val="85000"/>
                </a:schemeClr>
              </a:solidFill>
            </a:endParaRPr>
          </a:p>
        </p:txBody>
      </p:sp>
      <p:grpSp>
        <p:nvGrpSpPr>
          <p:cNvPr id="1034" name="グループ化 1033"/>
          <p:cNvGrpSpPr/>
          <p:nvPr/>
        </p:nvGrpSpPr>
        <p:grpSpPr>
          <a:xfrm>
            <a:off x="3630618" y="2043934"/>
            <a:ext cx="1239442" cy="1613956"/>
            <a:chOff x="3839927" y="1961754"/>
            <a:chExt cx="1239442" cy="1613956"/>
          </a:xfrm>
        </p:grpSpPr>
        <p:pic>
          <p:nvPicPr>
            <p:cNvPr id="1030" name="Picture 6" descr="歯車 単色塗りつぶし"/>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46291" y="2495710"/>
              <a:ext cx="1080000" cy="1080000"/>
            </a:xfrm>
            <a:prstGeom prst="rect">
              <a:avLst/>
            </a:prstGeom>
            <a:noFill/>
            <a:extLst>
              <a:ext uri="{909E8E84-426E-40DD-AFC4-6F175D3DCCD1}">
                <a14:hiddenFill xmlns:a14="http://schemas.microsoft.com/office/drawing/2010/main">
                  <a:solidFill>
                    <a:srgbClr val="FFFFFF"/>
                  </a:solidFill>
                </a14:hiddenFill>
              </a:ext>
            </a:extLst>
          </p:spPr>
        </p:pic>
        <p:sp>
          <p:nvSpPr>
            <p:cNvPr id="1027" name="テキスト ボックス 1026"/>
            <p:cNvSpPr txBox="1"/>
            <p:nvPr/>
          </p:nvSpPr>
          <p:spPr>
            <a:xfrm>
              <a:off x="3839927" y="1961754"/>
              <a:ext cx="1239442" cy="584775"/>
            </a:xfrm>
            <a:prstGeom prst="rect">
              <a:avLst/>
            </a:prstGeom>
            <a:noFill/>
          </p:spPr>
          <p:txBody>
            <a:bodyPr wrap="none" rtlCol="0">
              <a:spAutoFit/>
            </a:bodyPr>
            <a:lstStyle/>
            <a:p>
              <a:pPr algn="ctr"/>
              <a:r>
                <a:rPr kumimoji="1" lang="ja-JP" altLang="en-US" sz="1600" dirty="0"/>
                <a:t>ソースコード</a:t>
              </a:r>
              <a:endParaRPr kumimoji="1" lang="en-US" altLang="ja-JP" sz="1600" dirty="0"/>
            </a:p>
            <a:p>
              <a:pPr algn="ctr"/>
              <a:r>
                <a:rPr lang="ja-JP" altLang="en-US" sz="1600" dirty="0"/>
                <a:t>分類モデル</a:t>
              </a:r>
              <a:endParaRPr kumimoji="1" lang="ja-JP" altLang="en-US" sz="1600" dirty="0"/>
            </a:p>
          </p:txBody>
        </p:sp>
      </p:grpSp>
      <p:grpSp>
        <p:nvGrpSpPr>
          <p:cNvPr id="1035" name="グループ化 1034"/>
          <p:cNvGrpSpPr/>
          <p:nvPr/>
        </p:nvGrpSpPr>
        <p:grpSpPr>
          <a:xfrm>
            <a:off x="3707728" y="4239657"/>
            <a:ext cx="1080000" cy="1615021"/>
            <a:chOff x="3919648" y="4332998"/>
            <a:chExt cx="1080000" cy="1615021"/>
          </a:xfrm>
        </p:grpSpPr>
        <p:pic>
          <p:nvPicPr>
            <p:cNvPr id="1032" name="Picture 8" descr="歯車 単色塗りつぶし"/>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19648" y="4868019"/>
              <a:ext cx="1080000" cy="1080000"/>
            </a:xfrm>
            <a:prstGeom prst="rect">
              <a:avLst/>
            </a:prstGeom>
            <a:noFill/>
            <a:extLst>
              <a:ext uri="{909E8E84-426E-40DD-AFC4-6F175D3DCCD1}">
                <a14:hiddenFill xmlns:a14="http://schemas.microsoft.com/office/drawing/2010/main">
                  <a:solidFill>
                    <a:srgbClr val="FFFFFF"/>
                  </a:solidFill>
                </a14:hiddenFill>
              </a:ext>
            </a:extLst>
          </p:spPr>
        </p:pic>
        <p:sp>
          <p:nvSpPr>
            <p:cNvPr id="71" name="テキスト ボックス 70"/>
            <p:cNvSpPr txBox="1"/>
            <p:nvPr/>
          </p:nvSpPr>
          <p:spPr>
            <a:xfrm>
              <a:off x="3956946" y="4332998"/>
              <a:ext cx="1005403" cy="584775"/>
            </a:xfrm>
            <a:prstGeom prst="rect">
              <a:avLst/>
            </a:prstGeom>
            <a:noFill/>
          </p:spPr>
          <p:txBody>
            <a:bodyPr wrap="none" rtlCol="0">
              <a:spAutoFit/>
            </a:bodyPr>
            <a:lstStyle/>
            <a:p>
              <a:pPr algn="ctr"/>
              <a:r>
                <a:rPr kumimoji="1" lang="ja-JP" altLang="en-US" sz="1600" dirty="0"/>
                <a:t>学習済み</a:t>
              </a:r>
              <a:endParaRPr kumimoji="1" lang="en-US" altLang="ja-JP" sz="1600" dirty="0"/>
            </a:p>
            <a:p>
              <a:pPr algn="ctr"/>
              <a:r>
                <a:rPr lang="ja-JP" altLang="en-US" sz="1600" dirty="0"/>
                <a:t>モデル</a:t>
              </a:r>
              <a:endParaRPr kumimoji="1" lang="ja-JP" altLang="en-US" sz="1600" dirty="0"/>
            </a:p>
          </p:txBody>
        </p:sp>
      </p:grpSp>
      <p:sp>
        <p:nvSpPr>
          <p:cNvPr id="1031" name="テキスト ボックス 1030"/>
          <p:cNvSpPr txBox="1"/>
          <p:nvPr/>
        </p:nvSpPr>
        <p:spPr>
          <a:xfrm>
            <a:off x="6095238" y="894910"/>
            <a:ext cx="2779928" cy="1200329"/>
          </a:xfrm>
          <a:prstGeom prst="rect">
            <a:avLst/>
          </a:prstGeom>
          <a:solidFill>
            <a:schemeClr val="accent5"/>
          </a:solidFill>
          <a:ln>
            <a:solidFill>
              <a:schemeClr val="tx1"/>
            </a:solidFill>
          </a:ln>
        </p:spPr>
        <p:txBody>
          <a:bodyPr wrap="none" rtlCol="0">
            <a:spAutoFit/>
          </a:bodyPr>
          <a:lstStyle/>
          <a:p>
            <a:r>
              <a:rPr kumimoji="1" lang="en-US" altLang="ja-JP" dirty="0">
                <a:solidFill>
                  <a:schemeClr val="accent3">
                    <a:lumMod val="65000"/>
                  </a:schemeClr>
                </a:solidFill>
              </a:rPr>
              <a:t>1. </a:t>
            </a:r>
            <a:r>
              <a:rPr kumimoji="1" lang="ja-JP" altLang="en-US" dirty="0">
                <a:solidFill>
                  <a:schemeClr val="accent3">
                    <a:lumMod val="65000"/>
                  </a:schemeClr>
                </a:solidFill>
              </a:rPr>
              <a:t>ベンチマークの分割</a:t>
            </a:r>
            <a:endParaRPr kumimoji="1" lang="en-US" altLang="ja-JP" dirty="0">
              <a:solidFill>
                <a:schemeClr val="accent3">
                  <a:lumMod val="65000"/>
                </a:schemeClr>
              </a:solidFill>
            </a:endParaRPr>
          </a:p>
          <a:p>
            <a:r>
              <a:rPr lang="en-US" altLang="ja-JP" dirty="0"/>
              <a:t>2. </a:t>
            </a:r>
            <a:r>
              <a:rPr lang="ja-JP" altLang="en-US" dirty="0"/>
              <a:t>モデルの学習</a:t>
            </a:r>
            <a:endParaRPr lang="en-US" altLang="ja-JP" dirty="0"/>
          </a:p>
          <a:p>
            <a:r>
              <a:rPr kumimoji="1" lang="en-US" altLang="ja-JP" dirty="0">
                <a:solidFill>
                  <a:schemeClr val="accent3">
                    <a:lumMod val="65000"/>
                  </a:schemeClr>
                </a:solidFill>
              </a:rPr>
              <a:t>3. </a:t>
            </a:r>
            <a:r>
              <a:rPr kumimoji="1" lang="ja-JP" altLang="en-US" dirty="0">
                <a:solidFill>
                  <a:schemeClr val="accent3">
                    <a:lumMod val="65000"/>
                  </a:schemeClr>
                </a:solidFill>
              </a:rPr>
              <a:t>ソースコード分類の実施</a:t>
            </a:r>
            <a:endParaRPr kumimoji="1" lang="en-US" altLang="ja-JP" dirty="0">
              <a:solidFill>
                <a:schemeClr val="accent3">
                  <a:lumMod val="65000"/>
                </a:schemeClr>
              </a:solidFill>
            </a:endParaRPr>
          </a:p>
          <a:p>
            <a:r>
              <a:rPr lang="en-US" altLang="ja-JP" dirty="0">
                <a:solidFill>
                  <a:schemeClr val="accent3">
                    <a:lumMod val="65000"/>
                  </a:schemeClr>
                </a:solidFill>
              </a:rPr>
              <a:t>4. </a:t>
            </a:r>
            <a:r>
              <a:rPr lang="ja-JP" altLang="en-US" dirty="0">
                <a:solidFill>
                  <a:schemeClr val="accent3">
                    <a:lumMod val="65000"/>
                  </a:schemeClr>
                </a:solidFill>
              </a:rPr>
              <a:t>評価尺度の算出</a:t>
            </a:r>
            <a:endParaRPr kumimoji="1" lang="ja-JP" altLang="en-US" dirty="0">
              <a:solidFill>
                <a:schemeClr val="accent3">
                  <a:lumMod val="65000"/>
                </a:schemeClr>
              </a:solidFill>
            </a:endParaRPr>
          </a:p>
        </p:txBody>
      </p:sp>
      <p:sp>
        <p:nvSpPr>
          <p:cNvPr id="26" name="角丸四角形 25"/>
          <p:cNvSpPr/>
          <p:nvPr/>
        </p:nvSpPr>
        <p:spPr>
          <a:xfrm>
            <a:off x="1911928" y="2123085"/>
            <a:ext cx="1367192" cy="16453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991833" y="1722691"/>
            <a:ext cx="1207382" cy="584775"/>
          </a:xfrm>
          <a:prstGeom prst="rect">
            <a:avLst/>
          </a:prstGeom>
          <a:solidFill>
            <a:schemeClr val="bg1"/>
          </a:solidFill>
        </p:spPr>
        <p:txBody>
          <a:bodyPr wrap="none" rtlCol="0">
            <a:spAutoFit/>
          </a:bodyPr>
          <a:lstStyle/>
          <a:p>
            <a:pPr algn="ctr"/>
            <a:r>
              <a:rPr kumimoji="1" lang="ja-JP" altLang="en-US" sz="1600" dirty="0"/>
              <a:t>学習</a:t>
            </a:r>
            <a:endParaRPr kumimoji="1" lang="en-US" altLang="ja-JP" sz="1600" dirty="0"/>
          </a:p>
          <a:p>
            <a:pPr algn="ctr"/>
            <a:r>
              <a:rPr kumimoji="1" lang="ja-JP" altLang="en-US" sz="1600" dirty="0"/>
              <a:t>データセット</a:t>
            </a:r>
          </a:p>
        </p:txBody>
      </p:sp>
      <p:grpSp>
        <p:nvGrpSpPr>
          <p:cNvPr id="30" name="グループ化 29"/>
          <p:cNvGrpSpPr/>
          <p:nvPr/>
        </p:nvGrpSpPr>
        <p:grpSpPr>
          <a:xfrm>
            <a:off x="2076647" y="2359712"/>
            <a:ext cx="480522" cy="584271"/>
            <a:chOff x="1064302" y="1896255"/>
            <a:chExt cx="659568" cy="801974"/>
          </a:xfrm>
        </p:grpSpPr>
        <p:sp>
          <p:nvSpPr>
            <p:cNvPr id="31" name="メモ 30"/>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メモ 31"/>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メモ 32"/>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 name="テキスト ボックス 33"/>
          <p:cNvSpPr txBox="1"/>
          <p:nvPr/>
        </p:nvSpPr>
        <p:spPr>
          <a:xfrm>
            <a:off x="2083510" y="2513347"/>
            <a:ext cx="46679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ID:1</a:t>
            </a:r>
            <a:endParaRPr kumimoji="1" lang="ja-JP" altLang="en-US" sz="1200" dirty="0"/>
          </a:p>
        </p:txBody>
      </p:sp>
      <p:grpSp>
        <p:nvGrpSpPr>
          <p:cNvPr id="35" name="グループ化 34"/>
          <p:cNvGrpSpPr/>
          <p:nvPr/>
        </p:nvGrpSpPr>
        <p:grpSpPr>
          <a:xfrm>
            <a:off x="2661982" y="2359712"/>
            <a:ext cx="480522" cy="584271"/>
            <a:chOff x="1064302" y="1896255"/>
            <a:chExt cx="659568" cy="801974"/>
          </a:xfrm>
        </p:grpSpPr>
        <p:sp>
          <p:nvSpPr>
            <p:cNvPr id="36" name="メモ 35"/>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メモ 36"/>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メモ 37"/>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9" name="テキスト ボックス 38"/>
          <p:cNvSpPr txBox="1"/>
          <p:nvPr/>
        </p:nvSpPr>
        <p:spPr>
          <a:xfrm>
            <a:off x="2668844" y="2513347"/>
            <a:ext cx="466795"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ID:2</a:t>
            </a:r>
            <a:endParaRPr kumimoji="1" lang="ja-JP" altLang="en-US" sz="1200" dirty="0"/>
          </a:p>
        </p:txBody>
      </p:sp>
      <p:grpSp>
        <p:nvGrpSpPr>
          <p:cNvPr id="40" name="グループ化 39"/>
          <p:cNvGrpSpPr/>
          <p:nvPr/>
        </p:nvGrpSpPr>
        <p:grpSpPr>
          <a:xfrm>
            <a:off x="2680076" y="3018949"/>
            <a:ext cx="480522" cy="584271"/>
            <a:chOff x="1064302" y="1896255"/>
            <a:chExt cx="659568" cy="801974"/>
          </a:xfrm>
        </p:grpSpPr>
        <p:sp>
          <p:nvSpPr>
            <p:cNvPr id="41" name="メモ 40"/>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メモ 41"/>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メモ 42"/>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 name="テキスト ボックス 43"/>
          <p:cNvSpPr txBox="1"/>
          <p:nvPr/>
        </p:nvSpPr>
        <p:spPr>
          <a:xfrm>
            <a:off x="2644459" y="3172584"/>
            <a:ext cx="55175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ID:43</a:t>
            </a:r>
            <a:endParaRPr kumimoji="1" lang="ja-JP" altLang="en-US" sz="1200" dirty="0"/>
          </a:p>
        </p:txBody>
      </p:sp>
      <mc:AlternateContent xmlns:mc="http://schemas.openxmlformats.org/markup-compatibility/2006" xmlns:a14="http://schemas.microsoft.com/office/drawing/2010/main">
        <mc:Choice Requires="a14">
          <p:sp>
            <p:nvSpPr>
              <p:cNvPr id="45" name="テキスト ボックス 44"/>
              <p:cNvSpPr txBox="1"/>
              <p:nvPr/>
            </p:nvSpPr>
            <p:spPr>
              <a:xfrm>
                <a:off x="2324574" y="3172583"/>
                <a:ext cx="136256" cy="276999"/>
              </a:xfrm>
              <a:prstGeom prst="rect">
                <a:avLst/>
              </a:prstGeom>
              <a:noFill/>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latin typeface="Cambria Math" panose="02040503050406030204" pitchFamily="18" charset="0"/>
                        </a:rPr>
                        <m:t>⋮</m:t>
                      </m:r>
                    </m:oMath>
                  </m:oMathPara>
                </a14:m>
                <a:endParaRPr kumimoji="1" lang="ja-JP" altLang="en-US" dirty="0"/>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2324574" y="3172583"/>
                <a:ext cx="136256" cy="276999"/>
              </a:xfrm>
              <a:prstGeom prst="rect">
                <a:avLst/>
              </a:prstGeom>
              <a:blipFill>
                <a:blip r:embed="rId5"/>
                <a:stretch>
                  <a:fillRect l="-60870"/>
                </a:stretch>
              </a:blipFill>
            </p:spPr>
            <p:txBody>
              <a:bodyPr/>
              <a:lstStyle/>
              <a:p>
                <a:r>
                  <a:rPr lang="ja-JP" altLang="en-US">
                    <a:noFill/>
                  </a:rPr>
                  <a:t> </a:t>
                </a:r>
              </a:p>
            </p:txBody>
          </p:sp>
        </mc:Fallback>
      </mc:AlternateContent>
      <p:sp>
        <p:nvSpPr>
          <p:cNvPr id="75" name="角丸四角形 74"/>
          <p:cNvSpPr/>
          <p:nvPr/>
        </p:nvSpPr>
        <p:spPr>
          <a:xfrm>
            <a:off x="1916822" y="4333636"/>
            <a:ext cx="1367192" cy="1645352"/>
          </a:xfrm>
          <a:prstGeom prst="roundRect">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76" name="テキスト ボックス 75"/>
          <p:cNvSpPr txBox="1"/>
          <p:nvPr/>
        </p:nvSpPr>
        <p:spPr>
          <a:xfrm>
            <a:off x="1996727" y="3933242"/>
            <a:ext cx="1207382" cy="584775"/>
          </a:xfrm>
          <a:prstGeom prst="rect">
            <a:avLst/>
          </a:prstGeom>
          <a:solidFill>
            <a:schemeClr val="bg1"/>
          </a:solidFill>
          <a:ln>
            <a:noFill/>
          </a:ln>
        </p:spPr>
        <p:txBody>
          <a:bodyPr wrap="none" rtlCol="0">
            <a:spAutoFit/>
          </a:bodyPr>
          <a:lstStyle/>
          <a:p>
            <a:pPr algn="ctr"/>
            <a:r>
              <a:rPr lang="ja-JP" altLang="en-US" sz="1600" dirty="0">
                <a:solidFill>
                  <a:schemeClr val="accent3">
                    <a:lumMod val="85000"/>
                  </a:schemeClr>
                </a:solidFill>
              </a:rPr>
              <a:t>評価</a:t>
            </a:r>
            <a:endParaRPr kumimoji="1" lang="en-US" altLang="ja-JP" sz="1600" dirty="0">
              <a:solidFill>
                <a:schemeClr val="accent3">
                  <a:lumMod val="85000"/>
                </a:schemeClr>
              </a:solidFill>
            </a:endParaRPr>
          </a:p>
          <a:p>
            <a:pPr algn="ctr"/>
            <a:r>
              <a:rPr kumimoji="1" lang="ja-JP" altLang="en-US" sz="1600" dirty="0">
                <a:solidFill>
                  <a:schemeClr val="accent3">
                    <a:lumMod val="85000"/>
                  </a:schemeClr>
                </a:solidFill>
              </a:rPr>
              <a:t>データセット</a:t>
            </a:r>
          </a:p>
        </p:txBody>
      </p:sp>
      <p:grpSp>
        <p:nvGrpSpPr>
          <p:cNvPr id="77" name="グループ化 76"/>
          <p:cNvGrpSpPr/>
          <p:nvPr/>
        </p:nvGrpSpPr>
        <p:grpSpPr>
          <a:xfrm>
            <a:off x="2081541" y="4570263"/>
            <a:ext cx="480522" cy="584271"/>
            <a:chOff x="1064302" y="1896255"/>
            <a:chExt cx="659568" cy="801974"/>
          </a:xfrm>
        </p:grpSpPr>
        <p:sp>
          <p:nvSpPr>
            <p:cNvPr id="78" name="メモ 77"/>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79" name="メモ 78"/>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80" name="メモ 79"/>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81" name="テキスト ボックス 80"/>
          <p:cNvSpPr txBox="1"/>
          <p:nvPr/>
        </p:nvSpPr>
        <p:spPr>
          <a:xfrm>
            <a:off x="2088404" y="4723898"/>
            <a:ext cx="466794"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ID:1</a:t>
            </a:r>
            <a:endParaRPr kumimoji="1" lang="ja-JP" altLang="en-US" sz="1200" dirty="0">
              <a:solidFill>
                <a:schemeClr val="accent3">
                  <a:lumMod val="85000"/>
                </a:schemeClr>
              </a:solidFill>
            </a:endParaRPr>
          </a:p>
        </p:txBody>
      </p:sp>
      <p:grpSp>
        <p:nvGrpSpPr>
          <p:cNvPr id="82" name="グループ化 81"/>
          <p:cNvGrpSpPr/>
          <p:nvPr/>
        </p:nvGrpSpPr>
        <p:grpSpPr>
          <a:xfrm>
            <a:off x="2666876" y="4570263"/>
            <a:ext cx="480522" cy="584271"/>
            <a:chOff x="1064302" y="1896255"/>
            <a:chExt cx="659568" cy="801974"/>
          </a:xfrm>
        </p:grpSpPr>
        <p:sp>
          <p:nvSpPr>
            <p:cNvPr id="83" name="メモ 82"/>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84" name="メモ 83"/>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85" name="メモ 84"/>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86" name="テキスト ボックス 85"/>
          <p:cNvSpPr txBox="1"/>
          <p:nvPr/>
        </p:nvSpPr>
        <p:spPr>
          <a:xfrm>
            <a:off x="2673738" y="4723898"/>
            <a:ext cx="466795"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ID:2</a:t>
            </a:r>
            <a:endParaRPr kumimoji="1" lang="ja-JP" altLang="en-US" sz="1200" dirty="0">
              <a:solidFill>
                <a:schemeClr val="accent3">
                  <a:lumMod val="85000"/>
                </a:schemeClr>
              </a:solidFill>
            </a:endParaRPr>
          </a:p>
        </p:txBody>
      </p:sp>
      <p:grpSp>
        <p:nvGrpSpPr>
          <p:cNvPr id="87" name="グループ化 86"/>
          <p:cNvGrpSpPr/>
          <p:nvPr/>
        </p:nvGrpSpPr>
        <p:grpSpPr>
          <a:xfrm>
            <a:off x="2684970" y="5229500"/>
            <a:ext cx="480522" cy="584271"/>
            <a:chOff x="1064302" y="1896255"/>
            <a:chExt cx="659568" cy="801974"/>
          </a:xfrm>
        </p:grpSpPr>
        <p:sp>
          <p:nvSpPr>
            <p:cNvPr id="88" name="メモ 87"/>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89" name="メモ 88"/>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90" name="メモ 89"/>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91" name="テキスト ボックス 90"/>
          <p:cNvSpPr txBox="1"/>
          <p:nvPr/>
        </p:nvSpPr>
        <p:spPr>
          <a:xfrm>
            <a:off x="2649353" y="5383135"/>
            <a:ext cx="551754"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ID:43</a:t>
            </a:r>
            <a:endParaRPr kumimoji="1" lang="ja-JP" altLang="en-US" sz="1200" dirty="0">
              <a:solidFill>
                <a:schemeClr val="accent3">
                  <a:lumMod val="85000"/>
                </a:schemeClr>
              </a:solidFill>
            </a:endParaRPr>
          </a:p>
        </p:txBody>
      </p:sp>
      <mc:AlternateContent xmlns:mc="http://schemas.openxmlformats.org/markup-compatibility/2006" xmlns:a14="http://schemas.microsoft.com/office/drawing/2010/main">
        <mc:Choice Requires="a14">
          <p:sp>
            <p:nvSpPr>
              <p:cNvPr id="92" name="テキスト ボックス 91"/>
              <p:cNvSpPr txBox="1"/>
              <p:nvPr/>
            </p:nvSpPr>
            <p:spPr>
              <a:xfrm>
                <a:off x="2329468" y="5383134"/>
                <a:ext cx="136256" cy="276999"/>
              </a:xfrm>
              <a:prstGeom prst="rect">
                <a:avLst/>
              </a:prstGeom>
              <a:noFill/>
              <a:ln>
                <a:noFill/>
              </a:ln>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solidFill>
                            <a:schemeClr val="accent3">
                              <a:lumMod val="85000"/>
                            </a:schemeClr>
                          </a:solidFill>
                          <a:latin typeface="Cambria Math" panose="02040503050406030204" pitchFamily="18" charset="0"/>
                        </a:rPr>
                        <m:t>⋮</m:t>
                      </m:r>
                    </m:oMath>
                  </m:oMathPara>
                </a14:m>
                <a:endParaRPr kumimoji="1" lang="ja-JP" altLang="en-US" dirty="0">
                  <a:solidFill>
                    <a:schemeClr val="accent3">
                      <a:lumMod val="85000"/>
                    </a:schemeClr>
                  </a:solidFill>
                </a:endParaRPr>
              </a:p>
            </p:txBody>
          </p:sp>
        </mc:Choice>
        <mc:Fallback xmlns="">
          <p:sp>
            <p:nvSpPr>
              <p:cNvPr id="92" name="テキスト ボックス 91"/>
              <p:cNvSpPr txBox="1">
                <a:spLocks noRot="1" noChangeAspect="1" noMove="1" noResize="1" noEditPoints="1" noAdjustHandles="1" noChangeArrowheads="1" noChangeShapeType="1" noTextEdit="1"/>
              </p:cNvSpPr>
              <p:nvPr/>
            </p:nvSpPr>
            <p:spPr>
              <a:xfrm>
                <a:off x="2329468" y="5383134"/>
                <a:ext cx="136256" cy="276999"/>
              </a:xfrm>
              <a:prstGeom prst="rect">
                <a:avLst/>
              </a:prstGeom>
              <a:blipFill>
                <a:blip r:embed="rId6"/>
                <a:stretch>
                  <a:fillRect l="-63636"/>
                </a:stretch>
              </a:blipFill>
              <a:ln>
                <a:noFill/>
              </a:ln>
            </p:spPr>
            <p:txBody>
              <a:bodyPr/>
              <a:lstStyle/>
              <a:p>
                <a:r>
                  <a:rPr lang="ja-JP" altLang="en-US">
                    <a:noFill/>
                  </a:rPr>
                  <a:t> </a:t>
                </a:r>
              </a:p>
            </p:txBody>
          </p:sp>
        </mc:Fallback>
      </mc:AlternateContent>
      <p:cxnSp>
        <p:nvCxnSpPr>
          <p:cNvPr id="1037" name="直線矢印コネクタ 1036"/>
          <p:cNvCxnSpPr>
            <a:endCxn id="26" idx="1"/>
          </p:cNvCxnSpPr>
          <p:nvPr/>
        </p:nvCxnSpPr>
        <p:spPr>
          <a:xfrm flipV="1">
            <a:off x="1207928" y="2945761"/>
            <a:ext cx="704000" cy="1068736"/>
          </a:xfrm>
          <a:prstGeom prst="straightConnector1">
            <a:avLst/>
          </a:prstGeom>
          <a:ln w="571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p:cNvCxnSpPr>
            <a:endCxn id="75" idx="1"/>
          </p:cNvCxnSpPr>
          <p:nvPr/>
        </p:nvCxnSpPr>
        <p:spPr>
          <a:xfrm>
            <a:off x="1207928" y="4354376"/>
            <a:ext cx="708894" cy="801936"/>
          </a:xfrm>
          <a:prstGeom prst="straightConnector1">
            <a:avLst/>
          </a:prstGeom>
          <a:ln w="190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sp>
        <p:nvSpPr>
          <p:cNvPr id="1042" name="テキスト ボックス 1041"/>
          <p:cNvSpPr txBox="1"/>
          <p:nvPr/>
        </p:nvSpPr>
        <p:spPr>
          <a:xfrm>
            <a:off x="1263021" y="2791262"/>
            <a:ext cx="503664" cy="338554"/>
          </a:xfrm>
          <a:prstGeom prst="rect">
            <a:avLst/>
          </a:prstGeom>
          <a:noFill/>
        </p:spPr>
        <p:txBody>
          <a:bodyPr wrap="none" rtlCol="0">
            <a:spAutoFit/>
          </a:bodyPr>
          <a:lstStyle/>
          <a:p>
            <a:r>
              <a:rPr kumimoji="1" lang="en-US" altLang="ja-JP" sz="1600" dirty="0">
                <a:solidFill>
                  <a:schemeClr val="accent3">
                    <a:lumMod val="85000"/>
                  </a:schemeClr>
                </a:solidFill>
              </a:rPr>
              <a:t>8</a:t>
            </a:r>
            <a:r>
              <a:rPr kumimoji="1" lang="ja-JP" altLang="en-US" sz="1600" dirty="0">
                <a:solidFill>
                  <a:schemeClr val="accent3">
                    <a:lumMod val="85000"/>
                  </a:schemeClr>
                </a:solidFill>
              </a:rPr>
              <a:t>割</a:t>
            </a:r>
          </a:p>
        </p:txBody>
      </p:sp>
      <p:sp>
        <p:nvSpPr>
          <p:cNvPr id="107" name="テキスト ボックス 106"/>
          <p:cNvSpPr txBox="1"/>
          <p:nvPr/>
        </p:nvSpPr>
        <p:spPr>
          <a:xfrm>
            <a:off x="1263021" y="4897687"/>
            <a:ext cx="503664" cy="338554"/>
          </a:xfrm>
          <a:prstGeom prst="rect">
            <a:avLst/>
          </a:prstGeom>
          <a:noFill/>
          <a:ln>
            <a:noFill/>
          </a:ln>
        </p:spPr>
        <p:txBody>
          <a:bodyPr wrap="none" rtlCol="0">
            <a:spAutoFit/>
          </a:bodyPr>
          <a:lstStyle/>
          <a:p>
            <a:r>
              <a:rPr lang="en-US" altLang="ja-JP" sz="1600" dirty="0">
                <a:solidFill>
                  <a:schemeClr val="accent3">
                    <a:lumMod val="85000"/>
                  </a:schemeClr>
                </a:solidFill>
              </a:rPr>
              <a:t>2</a:t>
            </a:r>
            <a:r>
              <a:rPr kumimoji="1" lang="ja-JP" altLang="en-US" sz="1600" dirty="0">
                <a:solidFill>
                  <a:schemeClr val="accent3">
                    <a:lumMod val="85000"/>
                  </a:schemeClr>
                </a:solidFill>
              </a:rPr>
              <a:t>割</a:t>
            </a:r>
          </a:p>
        </p:txBody>
      </p:sp>
      <p:cxnSp>
        <p:nvCxnSpPr>
          <p:cNvPr id="58" name="直線矢印コネクタ 57"/>
          <p:cNvCxnSpPr>
            <a:stCxn id="26" idx="3"/>
          </p:cNvCxnSpPr>
          <p:nvPr/>
        </p:nvCxnSpPr>
        <p:spPr>
          <a:xfrm flipV="1">
            <a:off x="3279120" y="2943984"/>
            <a:ext cx="575246" cy="1777"/>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8" name="テキスト ボックス 7"/>
          <p:cNvSpPr txBox="1"/>
          <p:nvPr/>
        </p:nvSpPr>
        <p:spPr>
          <a:xfrm>
            <a:off x="3261269" y="2574510"/>
            <a:ext cx="595035" cy="338554"/>
          </a:xfrm>
          <a:prstGeom prst="rect">
            <a:avLst/>
          </a:prstGeom>
          <a:noFill/>
        </p:spPr>
        <p:txBody>
          <a:bodyPr wrap="none" rtlCol="0">
            <a:spAutoFit/>
          </a:bodyPr>
          <a:lstStyle/>
          <a:p>
            <a:r>
              <a:rPr lang="ja-JP" altLang="en-US" sz="1600" dirty="0"/>
              <a:t>入力</a:t>
            </a:r>
            <a:endParaRPr kumimoji="1" lang="ja-JP" altLang="en-US" sz="1600" dirty="0"/>
          </a:p>
        </p:txBody>
      </p:sp>
      <p:cxnSp>
        <p:nvCxnSpPr>
          <p:cNvPr id="62" name="直線矢印コネクタ 61"/>
          <p:cNvCxnSpPr/>
          <p:nvPr/>
        </p:nvCxnSpPr>
        <p:spPr>
          <a:xfrm>
            <a:off x="4238159" y="3768437"/>
            <a:ext cx="9568" cy="386991"/>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67" name="テキスト ボックス 66"/>
          <p:cNvSpPr txBox="1"/>
          <p:nvPr/>
        </p:nvSpPr>
        <p:spPr>
          <a:xfrm>
            <a:off x="3613579" y="3757534"/>
            <a:ext cx="595035" cy="338554"/>
          </a:xfrm>
          <a:prstGeom prst="rect">
            <a:avLst/>
          </a:prstGeom>
          <a:noFill/>
        </p:spPr>
        <p:txBody>
          <a:bodyPr wrap="none" rtlCol="0">
            <a:spAutoFit/>
          </a:bodyPr>
          <a:lstStyle/>
          <a:p>
            <a:r>
              <a:rPr lang="ja-JP" altLang="en-US" sz="1600" dirty="0"/>
              <a:t>学習</a:t>
            </a:r>
            <a:endParaRPr kumimoji="1" lang="ja-JP" altLang="en-US" sz="1600" dirty="0"/>
          </a:p>
        </p:txBody>
      </p:sp>
      <p:sp>
        <p:nvSpPr>
          <p:cNvPr id="3" name="フッター プレースホルダー 2"/>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16</a:t>
            </a:fld>
            <a:endParaRPr lang="en-US" altLang="ja-JP"/>
          </a:p>
        </p:txBody>
      </p:sp>
    </p:spTree>
    <p:extLst>
      <p:ext uri="{BB962C8B-B14F-4D97-AF65-F5344CB8AC3E}">
        <p14:creationId xmlns:p14="http://schemas.microsoft.com/office/powerpoint/2010/main" val="5766211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調査手順</a:t>
            </a:r>
          </a:p>
        </p:txBody>
      </p:sp>
      <p:sp>
        <p:nvSpPr>
          <p:cNvPr id="5" name="円柱 4"/>
          <p:cNvSpPr/>
          <p:nvPr/>
        </p:nvSpPr>
        <p:spPr>
          <a:xfrm>
            <a:off x="459125" y="3757534"/>
            <a:ext cx="643991" cy="795789"/>
          </a:xfrm>
          <a:prstGeom prst="can">
            <a:avLst/>
          </a:prstGeom>
          <a:ln>
            <a:solidFill>
              <a:schemeClr val="accent3">
                <a:lumMod val="8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accent3">
                  <a:lumMod val="85000"/>
                </a:schemeClr>
              </a:solidFill>
            </a:endParaRPr>
          </a:p>
        </p:txBody>
      </p:sp>
      <p:sp>
        <p:nvSpPr>
          <p:cNvPr id="6" name="テキスト ボックス 5"/>
          <p:cNvSpPr txBox="1"/>
          <p:nvPr/>
        </p:nvSpPr>
        <p:spPr>
          <a:xfrm>
            <a:off x="274410" y="3111203"/>
            <a:ext cx="1013418" cy="584775"/>
          </a:xfrm>
          <a:prstGeom prst="rect">
            <a:avLst/>
          </a:prstGeom>
          <a:noFill/>
        </p:spPr>
        <p:txBody>
          <a:bodyPr wrap="none" rtlCol="0">
            <a:spAutoFit/>
          </a:bodyPr>
          <a:lstStyle/>
          <a:p>
            <a:pPr algn="ctr"/>
            <a:r>
              <a:rPr kumimoji="1" lang="en-US" altLang="ja-JP" sz="1600" dirty="0" err="1">
                <a:solidFill>
                  <a:schemeClr val="accent3">
                    <a:lumMod val="85000"/>
                  </a:schemeClr>
                </a:solidFill>
              </a:rPr>
              <a:t>BigClone</a:t>
            </a:r>
            <a:endParaRPr kumimoji="1" lang="en-US" altLang="ja-JP" sz="1600" dirty="0">
              <a:solidFill>
                <a:schemeClr val="accent3">
                  <a:lumMod val="85000"/>
                </a:schemeClr>
              </a:solidFill>
            </a:endParaRPr>
          </a:p>
          <a:p>
            <a:pPr algn="ctr"/>
            <a:r>
              <a:rPr kumimoji="1" lang="en-US" altLang="ja-JP" sz="1600" dirty="0">
                <a:solidFill>
                  <a:schemeClr val="accent3">
                    <a:lumMod val="85000"/>
                  </a:schemeClr>
                </a:solidFill>
              </a:rPr>
              <a:t>Bench</a:t>
            </a:r>
            <a:endParaRPr kumimoji="1" lang="ja-JP" altLang="en-US" sz="1600" dirty="0">
              <a:solidFill>
                <a:schemeClr val="accent3">
                  <a:lumMod val="85000"/>
                </a:schemeClr>
              </a:solidFill>
            </a:endParaRPr>
          </a:p>
        </p:txBody>
      </p:sp>
      <p:grpSp>
        <p:nvGrpSpPr>
          <p:cNvPr id="1035" name="グループ化 1034"/>
          <p:cNvGrpSpPr/>
          <p:nvPr/>
        </p:nvGrpSpPr>
        <p:grpSpPr>
          <a:xfrm>
            <a:off x="3707728" y="4239657"/>
            <a:ext cx="1080000" cy="1615021"/>
            <a:chOff x="3919648" y="4332998"/>
            <a:chExt cx="1080000" cy="1615021"/>
          </a:xfrm>
        </p:grpSpPr>
        <p:pic>
          <p:nvPicPr>
            <p:cNvPr id="1032" name="Picture 8" descr="歯車 単色塗りつぶし"/>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19648" y="4868019"/>
              <a:ext cx="1080000" cy="1080000"/>
            </a:xfrm>
            <a:prstGeom prst="rect">
              <a:avLst/>
            </a:prstGeom>
            <a:noFill/>
            <a:extLst>
              <a:ext uri="{909E8E84-426E-40DD-AFC4-6F175D3DCCD1}">
                <a14:hiddenFill xmlns:a14="http://schemas.microsoft.com/office/drawing/2010/main">
                  <a:solidFill>
                    <a:srgbClr val="FFFFFF"/>
                  </a:solidFill>
                </a14:hiddenFill>
              </a:ext>
            </a:extLst>
          </p:spPr>
        </p:pic>
        <p:sp>
          <p:nvSpPr>
            <p:cNvPr id="71" name="テキスト ボックス 70"/>
            <p:cNvSpPr txBox="1"/>
            <p:nvPr/>
          </p:nvSpPr>
          <p:spPr>
            <a:xfrm>
              <a:off x="3956946" y="4332998"/>
              <a:ext cx="1005403" cy="584775"/>
            </a:xfrm>
            <a:prstGeom prst="rect">
              <a:avLst/>
            </a:prstGeom>
            <a:noFill/>
          </p:spPr>
          <p:txBody>
            <a:bodyPr wrap="none" rtlCol="0">
              <a:spAutoFit/>
            </a:bodyPr>
            <a:lstStyle/>
            <a:p>
              <a:pPr algn="ctr"/>
              <a:r>
                <a:rPr kumimoji="1" lang="ja-JP" altLang="en-US" sz="1600" dirty="0"/>
                <a:t>学習済み</a:t>
              </a:r>
              <a:endParaRPr kumimoji="1" lang="en-US" altLang="ja-JP" sz="1600" dirty="0"/>
            </a:p>
            <a:p>
              <a:pPr algn="ctr"/>
              <a:r>
                <a:rPr lang="ja-JP" altLang="en-US" sz="1600" dirty="0"/>
                <a:t>モデル</a:t>
              </a:r>
              <a:endParaRPr kumimoji="1" lang="ja-JP" altLang="en-US" sz="1600" dirty="0"/>
            </a:p>
          </p:txBody>
        </p:sp>
      </p:grpSp>
      <mc:AlternateContent xmlns:mc="http://schemas.openxmlformats.org/markup-compatibility/2006" xmlns:a14="http://schemas.microsoft.com/office/drawing/2010/main">
        <mc:Choice Requires="a14">
          <p:graphicFrame>
            <p:nvGraphicFramePr>
              <p:cNvPr id="72" name="表 71"/>
              <p:cNvGraphicFramePr>
                <a:graphicFrameLocks noGrp="1"/>
              </p:cNvGraphicFramePr>
              <p:nvPr>
                <p:extLst>
                  <p:ext uri="{D42A27DB-BD31-4B8C-83A1-F6EECF244321}">
                    <p14:modId xmlns:p14="http://schemas.microsoft.com/office/powerpoint/2010/main" val="982871091"/>
                  </p:ext>
                </p:extLst>
              </p:nvPr>
            </p:nvGraphicFramePr>
            <p:xfrm>
              <a:off x="5429376" y="2564057"/>
              <a:ext cx="3319337" cy="1934364"/>
            </p:xfrm>
            <a:graphic>
              <a:graphicData uri="http://schemas.openxmlformats.org/drawingml/2006/table">
                <a:tbl>
                  <a:tblPr firstRow="1" bandRow="1">
                    <a:tableStyleId>{5940675A-B579-460E-94D1-54222C63F5DA}</a:tableStyleId>
                  </a:tblPr>
                  <a:tblGrid>
                    <a:gridCol w="788573">
                      <a:extLst>
                        <a:ext uri="{9D8B030D-6E8A-4147-A177-3AD203B41FA5}">
                          <a16:colId xmlns:a16="http://schemas.microsoft.com/office/drawing/2014/main" val="2621242966"/>
                        </a:ext>
                      </a:extLst>
                    </a:gridCol>
                    <a:gridCol w="895927">
                      <a:extLst>
                        <a:ext uri="{9D8B030D-6E8A-4147-A177-3AD203B41FA5}">
                          <a16:colId xmlns:a16="http://schemas.microsoft.com/office/drawing/2014/main" val="972424570"/>
                        </a:ext>
                      </a:extLst>
                    </a:gridCol>
                    <a:gridCol w="471055">
                      <a:extLst>
                        <a:ext uri="{9D8B030D-6E8A-4147-A177-3AD203B41FA5}">
                          <a16:colId xmlns:a16="http://schemas.microsoft.com/office/drawing/2014/main" val="1905999682"/>
                        </a:ext>
                      </a:extLst>
                    </a:gridCol>
                    <a:gridCol w="443345">
                      <a:extLst>
                        <a:ext uri="{9D8B030D-6E8A-4147-A177-3AD203B41FA5}">
                          <a16:colId xmlns:a16="http://schemas.microsoft.com/office/drawing/2014/main" val="1351645348"/>
                        </a:ext>
                      </a:extLst>
                    </a:gridCol>
                    <a:gridCol w="452582">
                      <a:extLst>
                        <a:ext uri="{9D8B030D-6E8A-4147-A177-3AD203B41FA5}">
                          <a16:colId xmlns:a16="http://schemas.microsoft.com/office/drawing/2014/main" val="4227445423"/>
                        </a:ext>
                      </a:extLst>
                    </a:gridCol>
                    <a:gridCol w="267855">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736280558"/>
                      </a:ext>
                    </a:extLst>
                  </a:tr>
                  <a:tr h="167417">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2225979270"/>
                      </a:ext>
                    </a:extLst>
                  </a:tr>
                  <a:tr h="279028">
                    <a:tc>
                      <a:txBody>
                        <a:bodyPr/>
                        <a:lstStyle/>
                        <a:p>
                          <a:pPr algn="ctr"/>
                          <a:r>
                            <a:rPr kumimoji="1" lang="ja-JP" altLang="en-US" sz="1200" dirty="0"/>
                            <a:t>メソッド</a:t>
                          </a:r>
                          <a:r>
                            <a:rPr kumimoji="1" lang="en-US" altLang="ja-JP" sz="1200" dirty="0"/>
                            <a:t>D</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68592304"/>
                      </a:ext>
                    </a:extLst>
                  </a:tr>
                  <a:tr h="167417">
                    <a:tc>
                      <a:txBody>
                        <a:bodyPr/>
                        <a:lstStyle/>
                        <a:p>
                          <a:pPr algn="ctr"/>
                          <a:r>
                            <a:rPr kumimoji="1" lang="ja-JP" altLang="en-US" sz="1200" dirty="0"/>
                            <a:t>メソッド</a:t>
                          </a:r>
                          <a:r>
                            <a:rPr kumimoji="1" lang="en-US" altLang="ja-JP" sz="1200" dirty="0"/>
                            <a:t>E</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247653944"/>
                      </a:ext>
                    </a:extLst>
                  </a:tr>
                  <a:tr h="167417">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86268648"/>
                      </a:ext>
                    </a:extLst>
                  </a:tr>
                </a:tbl>
              </a:graphicData>
            </a:graphic>
          </p:graphicFrame>
        </mc:Choice>
        <mc:Fallback xmlns="">
          <p:graphicFrame>
            <p:nvGraphicFramePr>
              <p:cNvPr id="72" name="表 71"/>
              <p:cNvGraphicFramePr>
                <a:graphicFrameLocks noGrp="1"/>
              </p:cNvGraphicFramePr>
              <p:nvPr>
                <p:extLst>
                  <p:ext uri="{D42A27DB-BD31-4B8C-83A1-F6EECF244321}">
                    <p14:modId xmlns:p14="http://schemas.microsoft.com/office/powerpoint/2010/main" val="982871091"/>
                  </p:ext>
                </p:extLst>
              </p:nvPr>
            </p:nvGraphicFramePr>
            <p:xfrm>
              <a:off x="5429376" y="2564057"/>
              <a:ext cx="3319337" cy="1934364"/>
            </p:xfrm>
            <a:graphic>
              <a:graphicData uri="http://schemas.openxmlformats.org/drawingml/2006/table">
                <a:tbl>
                  <a:tblPr firstRow="1" bandRow="1">
                    <a:tableStyleId>{5940675A-B579-460E-94D1-54222C63F5DA}</a:tableStyleId>
                  </a:tblPr>
                  <a:tblGrid>
                    <a:gridCol w="788573">
                      <a:extLst>
                        <a:ext uri="{9D8B030D-6E8A-4147-A177-3AD203B41FA5}">
                          <a16:colId xmlns:a16="http://schemas.microsoft.com/office/drawing/2014/main" val="2621242966"/>
                        </a:ext>
                      </a:extLst>
                    </a:gridCol>
                    <a:gridCol w="895927">
                      <a:extLst>
                        <a:ext uri="{9D8B030D-6E8A-4147-A177-3AD203B41FA5}">
                          <a16:colId xmlns:a16="http://schemas.microsoft.com/office/drawing/2014/main" val="972424570"/>
                        </a:ext>
                      </a:extLst>
                    </a:gridCol>
                    <a:gridCol w="471055">
                      <a:extLst>
                        <a:ext uri="{9D8B030D-6E8A-4147-A177-3AD203B41FA5}">
                          <a16:colId xmlns:a16="http://schemas.microsoft.com/office/drawing/2014/main" val="1905999682"/>
                        </a:ext>
                      </a:extLst>
                    </a:gridCol>
                    <a:gridCol w="443345">
                      <a:extLst>
                        <a:ext uri="{9D8B030D-6E8A-4147-A177-3AD203B41FA5}">
                          <a16:colId xmlns:a16="http://schemas.microsoft.com/office/drawing/2014/main" val="1351645348"/>
                        </a:ext>
                      </a:extLst>
                    </a:gridCol>
                    <a:gridCol w="452582">
                      <a:extLst>
                        <a:ext uri="{9D8B030D-6E8A-4147-A177-3AD203B41FA5}">
                          <a16:colId xmlns:a16="http://schemas.microsoft.com/office/drawing/2014/main" val="4227445423"/>
                        </a:ext>
                      </a:extLst>
                    </a:gridCol>
                    <a:gridCol w="267855">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a:t>
                          </a:r>
                          <a:r>
                            <a:rPr kumimoji="1" lang="ja-JP" altLang="en-US" sz="1200" dirty="0" smtClean="0"/>
                            <a:t>クラス</a:t>
                          </a:r>
                          <a:endParaRPr kumimoji="1" lang="ja-JP" altLang="en-US" sz="1200" dirty="0"/>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endParaRPr lang="ja-JP"/>
                        </a:p>
                      </a:txBody>
                      <a:tcPr>
                        <a:blipFill>
                          <a:blip r:embed="rId4"/>
                          <a:stretch>
                            <a:fillRect l="-1143182" t="-2174" r="-4545" b="-597826"/>
                          </a:stretch>
                        </a:blipFill>
                      </a:tcPr>
                    </a:tc>
                    <a:extLst>
                      <a:ext uri="{0D108BD9-81ED-4DB2-BD59-A6C34878D82A}">
                        <a16:rowId xmlns:a16="http://schemas.microsoft.com/office/drawing/2014/main" val="2705024662"/>
                      </a:ext>
                    </a:extLst>
                  </a:tr>
                  <a:tr h="274320">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736280558"/>
                      </a:ext>
                    </a:extLst>
                  </a:tr>
                  <a:tr h="274320">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2225979270"/>
                      </a:ext>
                    </a:extLst>
                  </a:tr>
                  <a:tr h="279028">
                    <a:tc>
                      <a:txBody>
                        <a:bodyPr/>
                        <a:lstStyle/>
                        <a:p>
                          <a:pPr algn="ctr"/>
                          <a:r>
                            <a:rPr kumimoji="1" lang="ja-JP" altLang="en-US" sz="1200" dirty="0"/>
                            <a:t>メソッド</a:t>
                          </a:r>
                          <a:r>
                            <a:rPr kumimoji="1" lang="en-US" altLang="ja-JP" sz="1200" dirty="0"/>
                            <a:t>D</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68592304"/>
                      </a:ext>
                    </a:extLst>
                  </a:tr>
                  <a:tr h="274320">
                    <a:tc>
                      <a:txBody>
                        <a:bodyPr/>
                        <a:lstStyle/>
                        <a:p>
                          <a:pPr algn="ctr"/>
                          <a:r>
                            <a:rPr kumimoji="1" lang="ja-JP" altLang="en-US" sz="1200" dirty="0"/>
                            <a:t>メソッド</a:t>
                          </a:r>
                          <a:r>
                            <a:rPr kumimoji="1" lang="en-US" altLang="ja-JP" sz="1200" dirty="0"/>
                            <a:t>E</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247653944"/>
                      </a:ext>
                    </a:extLst>
                  </a:tr>
                  <a:tr h="274320">
                    <a:tc>
                      <a:txBody>
                        <a:bodyPr/>
                        <a:lstStyle/>
                        <a:p>
                          <a:endParaRPr lang="ja-JP"/>
                        </a:p>
                      </a:txBody>
                      <a:tcPr>
                        <a:blipFill>
                          <a:blip r:embed="rId4"/>
                          <a:stretch>
                            <a:fillRect l="-769" t="-608889" r="-321538" b="-6667"/>
                          </a:stretch>
                        </a:blipFill>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endParaRPr lang="ja-JP"/>
                        </a:p>
                      </a:txBody>
                      <a:tcPr>
                        <a:blipFill>
                          <a:blip r:embed="rId4"/>
                          <a:stretch>
                            <a:fillRect l="-1143182" t="-608889" r="-4545" b="-6667"/>
                          </a:stretch>
                        </a:blipFill>
                      </a:tcPr>
                    </a:tc>
                    <a:extLst>
                      <a:ext uri="{0D108BD9-81ED-4DB2-BD59-A6C34878D82A}">
                        <a16:rowId xmlns:a16="http://schemas.microsoft.com/office/drawing/2014/main" val="2786268648"/>
                      </a:ext>
                    </a:extLst>
                  </a:tr>
                </a:tbl>
              </a:graphicData>
            </a:graphic>
          </p:graphicFrame>
        </mc:Fallback>
      </mc:AlternateContent>
      <p:sp>
        <p:nvSpPr>
          <p:cNvPr id="1029" name="テキスト ボックス 1028"/>
          <p:cNvSpPr txBox="1"/>
          <p:nvPr/>
        </p:nvSpPr>
        <p:spPr>
          <a:xfrm>
            <a:off x="6535046" y="2212301"/>
            <a:ext cx="1005403" cy="338554"/>
          </a:xfrm>
          <a:prstGeom prst="rect">
            <a:avLst/>
          </a:prstGeom>
          <a:noFill/>
        </p:spPr>
        <p:txBody>
          <a:bodyPr wrap="none" rtlCol="0">
            <a:spAutoFit/>
          </a:bodyPr>
          <a:lstStyle/>
          <a:p>
            <a:r>
              <a:rPr kumimoji="1" lang="ja-JP" altLang="en-US" sz="1600" dirty="0"/>
              <a:t>分類結果</a:t>
            </a:r>
          </a:p>
        </p:txBody>
      </p:sp>
      <p:sp>
        <p:nvSpPr>
          <p:cNvPr id="1031" name="テキスト ボックス 1030"/>
          <p:cNvSpPr txBox="1"/>
          <p:nvPr/>
        </p:nvSpPr>
        <p:spPr>
          <a:xfrm>
            <a:off x="6095238" y="894910"/>
            <a:ext cx="2779928" cy="1200329"/>
          </a:xfrm>
          <a:prstGeom prst="rect">
            <a:avLst/>
          </a:prstGeom>
          <a:solidFill>
            <a:schemeClr val="accent5"/>
          </a:solidFill>
          <a:ln>
            <a:solidFill>
              <a:schemeClr val="tx1"/>
            </a:solidFill>
          </a:ln>
        </p:spPr>
        <p:txBody>
          <a:bodyPr wrap="none" rtlCol="0">
            <a:spAutoFit/>
          </a:bodyPr>
          <a:lstStyle/>
          <a:p>
            <a:r>
              <a:rPr kumimoji="1" lang="en-US" altLang="ja-JP" dirty="0">
                <a:solidFill>
                  <a:schemeClr val="accent3">
                    <a:lumMod val="65000"/>
                  </a:schemeClr>
                </a:solidFill>
              </a:rPr>
              <a:t>1. </a:t>
            </a:r>
            <a:r>
              <a:rPr kumimoji="1" lang="ja-JP" altLang="en-US" dirty="0">
                <a:solidFill>
                  <a:schemeClr val="accent3">
                    <a:lumMod val="65000"/>
                  </a:schemeClr>
                </a:solidFill>
              </a:rPr>
              <a:t>ベンチマークの分割</a:t>
            </a:r>
            <a:endParaRPr kumimoji="1" lang="en-US" altLang="ja-JP" dirty="0">
              <a:solidFill>
                <a:schemeClr val="accent3">
                  <a:lumMod val="65000"/>
                </a:schemeClr>
              </a:solidFill>
            </a:endParaRPr>
          </a:p>
          <a:p>
            <a:r>
              <a:rPr lang="en-US" altLang="ja-JP" dirty="0">
                <a:solidFill>
                  <a:schemeClr val="accent3">
                    <a:lumMod val="65000"/>
                  </a:schemeClr>
                </a:solidFill>
              </a:rPr>
              <a:t>2. </a:t>
            </a:r>
            <a:r>
              <a:rPr lang="ja-JP" altLang="en-US" dirty="0">
                <a:solidFill>
                  <a:schemeClr val="accent3">
                    <a:lumMod val="65000"/>
                  </a:schemeClr>
                </a:solidFill>
              </a:rPr>
              <a:t>モデルの学習</a:t>
            </a:r>
            <a:endParaRPr lang="en-US" altLang="ja-JP" dirty="0">
              <a:solidFill>
                <a:schemeClr val="accent3">
                  <a:lumMod val="65000"/>
                </a:schemeClr>
              </a:solidFill>
            </a:endParaRPr>
          </a:p>
          <a:p>
            <a:r>
              <a:rPr kumimoji="1" lang="en-US" altLang="ja-JP" dirty="0"/>
              <a:t>3. </a:t>
            </a:r>
            <a:r>
              <a:rPr kumimoji="1" lang="ja-JP" altLang="en-US" dirty="0"/>
              <a:t>ソースコード分類の実施</a:t>
            </a:r>
            <a:endParaRPr kumimoji="1" lang="en-US" altLang="ja-JP" dirty="0"/>
          </a:p>
          <a:p>
            <a:r>
              <a:rPr lang="en-US" altLang="ja-JP" dirty="0">
                <a:solidFill>
                  <a:schemeClr val="accent3">
                    <a:lumMod val="65000"/>
                  </a:schemeClr>
                </a:solidFill>
              </a:rPr>
              <a:t>4. </a:t>
            </a:r>
            <a:r>
              <a:rPr lang="ja-JP" altLang="en-US" dirty="0">
                <a:solidFill>
                  <a:schemeClr val="accent3">
                    <a:lumMod val="65000"/>
                  </a:schemeClr>
                </a:solidFill>
              </a:rPr>
              <a:t>評価尺度の算出</a:t>
            </a:r>
            <a:endParaRPr kumimoji="1" lang="ja-JP" altLang="en-US" dirty="0">
              <a:solidFill>
                <a:schemeClr val="accent3">
                  <a:lumMod val="65000"/>
                </a:schemeClr>
              </a:solidFill>
            </a:endParaRPr>
          </a:p>
        </p:txBody>
      </p:sp>
      <p:sp>
        <p:nvSpPr>
          <p:cNvPr id="26" name="角丸四角形 25"/>
          <p:cNvSpPr/>
          <p:nvPr/>
        </p:nvSpPr>
        <p:spPr>
          <a:xfrm>
            <a:off x="1911928" y="2123085"/>
            <a:ext cx="1367192" cy="1645352"/>
          </a:xfrm>
          <a:prstGeom prst="roundRect">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27" name="テキスト ボックス 26"/>
          <p:cNvSpPr txBox="1"/>
          <p:nvPr/>
        </p:nvSpPr>
        <p:spPr>
          <a:xfrm>
            <a:off x="1991833" y="1722691"/>
            <a:ext cx="1207382" cy="584775"/>
          </a:xfrm>
          <a:prstGeom prst="rect">
            <a:avLst/>
          </a:prstGeom>
          <a:solidFill>
            <a:schemeClr val="bg1"/>
          </a:solidFill>
          <a:ln>
            <a:noFill/>
          </a:ln>
        </p:spPr>
        <p:txBody>
          <a:bodyPr wrap="none" rtlCol="0">
            <a:spAutoFit/>
          </a:bodyPr>
          <a:lstStyle/>
          <a:p>
            <a:pPr algn="ctr"/>
            <a:r>
              <a:rPr kumimoji="1" lang="ja-JP" altLang="en-US" sz="1600" dirty="0">
                <a:solidFill>
                  <a:schemeClr val="accent3">
                    <a:lumMod val="85000"/>
                  </a:schemeClr>
                </a:solidFill>
              </a:rPr>
              <a:t>学習</a:t>
            </a:r>
            <a:endParaRPr kumimoji="1" lang="en-US" altLang="ja-JP" sz="1600" dirty="0">
              <a:solidFill>
                <a:schemeClr val="accent3">
                  <a:lumMod val="85000"/>
                </a:schemeClr>
              </a:solidFill>
            </a:endParaRPr>
          </a:p>
          <a:p>
            <a:pPr algn="ctr"/>
            <a:r>
              <a:rPr kumimoji="1" lang="ja-JP" altLang="en-US" sz="1600" dirty="0">
                <a:solidFill>
                  <a:schemeClr val="accent3">
                    <a:lumMod val="85000"/>
                  </a:schemeClr>
                </a:solidFill>
              </a:rPr>
              <a:t>データセット</a:t>
            </a:r>
          </a:p>
        </p:txBody>
      </p:sp>
      <p:grpSp>
        <p:nvGrpSpPr>
          <p:cNvPr id="30" name="グループ化 29"/>
          <p:cNvGrpSpPr/>
          <p:nvPr/>
        </p:nvGrpSpPr>
        <p:grpSpPr>
          <a:xfrm>
            <a:off x="2076647" y="2359712"/>
            <a:ext cx="480522" cy="584271"/>
            <a:chOff x="1064302" y="1896255"/>
            <a:chExt cx="659568" cy="801974"/>
          </a:xfrm>
        </p:grpSpPr>
        <p:sp>
          <p:nvSpPr>
            <p:cNvPr id="31" name="メモ 30"/>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32" name="メモ 31"/>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33" name="メモ 32"/>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34" name="テキスト ボックス 33"/>
          <p:cNvSpPr txBox="1"/>
          <p:nvPr/>
        </p:nvSpPr>
        <p:spPr>
          <a:xfrm>
            <a:off x="2083510" y="2513347"/>
            <a:ext cx="466794"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ID:1</a:t>
            </a:r>
            <a:endParaRPr kumimoji="1" lang="ja-JP" altLang="en-US" sz="1200" dirty="0">
              <a:solidFill>
                <a:schemeClr val="accent3">
                  <a:lumMod val="85000"/>
                </a:schemeClr>
              </a:solidFill>
            </a:endParaRPr>
          </a:p>
        </p:txBody>
      </p:sp>
      <p:grpSp>
        <p:nvGrpSpPr>
          <p:cNvPr id="35" name="グループ化 34"/>
          <p:cNvGrpSpPr/>
          <p:nvPr/>
        </p:nvGrpSpPr>
        <p:grpSpPr>
          <a:xfrm>
            <a:off x="2661982" y="2359712"/>
            <a:ext cx="480522" cy="584271"/>
            <a:chOff x="1064302" y="1896255"/>
            <a:chExt cx="659568" cy="801974"/>
          </a:xfrm>
        </p:grpSpPr>
        <p:sp>
          <p:nvSpPr>
            <p:cNvPr id="36" name="メモ 35"/>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37" name="メモ 36"/>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38" name="メモ 37"/>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39" name="テキスト ボックス 38"/>
          <p:cNvSpPr txBox="1"/>
          <p:nvPr/>
        </p:nvSpPr>
        <p:spPr>
          <a:xfrm>
            <a:off x="2668844" y="2513347"/>
            <a:ext cx="466795"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ID:2</a:t>
            </a:r>
            <a:endParaRPr kumimoji="1" lang="ja-JP" altLang="en-US" sz="1200" dirty="0">
              <a:solidFill>
                <a:schemeClr val="accent3">
                  <a:lumMod val="85000"/>
                </a:schemeClr>
              </a:solidFill>
            </a:endParaRPr>
          </a:p>
        </p:txBody>
      </p:sp>
      <p:grpSp>
        <p:nvGrpSpPr>
          <p:cNvPr id="40" name="グループ化 39"/>
          <p:cNvGrpSpPr/>
          <p:nvPr/>
        </p:nvGrpSpPr>
        <p:grpSpPr>
          <a:xfrm>
            <a:off x="2680076" y="3018949"/>
            <a:ext cx="480522" cy="584271"/>
            <a:chOff x="1064302" y="1896255"/>
            <a:chExt cx="659568" cy="801974"/>
          </a:xfrm>
        </p:grpSpPr>
        <p:sp>
          <p:nvSpPr>
            <p:cNvPr id="41" name="メモ 40"/>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42" name="メモ 41"/>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43" name="メモ 42"/>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44" name="テキスト ボックス 43"/>
          <p:cNvSpPr txBox="1"/>
          <p:nvPr/>
        </p:nvSpPr>
        <p:spPr>
          <a:xfrm>
            <a:off x="2644459" y="3172584"/>
            <a:ext cx="551754"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ID:43</a:t>
            </a:r>
            <a:endParaRPr kumimoji="1" lang="ja-JP" altLang="en-US" sz="1200" dirty="0">
              <a:solidFill>
                <a:schemeClr val="accent3">
                  <a:lumMod val="85000"/>
                </a:schemeClr>
              </a:solidFill>
            </a:endParaRPr>
          </a:p>
        </p:txBody>
      </p:sp>
      <mc:AlternateContent xmlns:mc="http://schemas.openxmlformats.org/markup-compatibility/2006" xmlns:a14="http://schemas.microsoft.com/office/drawing/2010/main">
        <mc:Choice Requires="a14">
          <p:sp>
            <p:nvSpPr>
              <p:cNvPr id="45" name="テキスト ボックス 44"/>
              <p:cNvSpPr txBox="1"/>
              <p:nvPr/>
            </p:nvSpPr>
            <p:spPr>
              <a:xfrm>
                <a:off x="2324574" y="3172583"/>
                <a:ext cx="136256" cy="276999"/>
              </a:xfrm>
              <a:prstGeom prst="rect">
                <a:avLst/>
              </a:prstGeom>
              <a:noFill/>
              <a:ln>
                <a:noFill/>
              </a:ln>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solidFill>
                            <a:schemeClr val="accent3">
                              <a:lumMod val="85000"/>
                            </a:schemeClr>
                          </a:solidFill>
                          <a:latin typeface="Cambria Math" panose="02040503050406030204" pitchFamily="18" charset="0"/>
                        </a:rPr>
                        <m:t>⋮</m:t>
                      </m:r>
                    </m:oMath>
                  </m:oMathPara>
                </a14:m>
                <a:endParaRPr kumimoji="1" lang="ja-JP" altLang="en-US" dirty="0">
                  <a:solidFill>
                    <a:schemeClr val="accent3">
                      <a:lumMod val="85000"/>
                    </a:schemeClr>
                  </a:solidFill>
                </a:endParaRPr>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2324574" y="3172583"/>
                <a:ext cx="136256" cy="276999"/>
              </a:xfrm>
              <a:prstGeom prst="rect">
                <a:avLst/>
              </a:prstGeom>
              <a:blipFill>
                <a:blip r:embed="rId5"/>
                <a:stretch>
                  <a:fillRect l="-60870"/>
                </a:stretch>
              </a:blipFill>
              <a:ln>
                <a:noFill/>
              </a:ln>
            </p:spPr>
            <p:txBody>
              <a:bodyPr/>
              <a:lstStyle/>
              <a:p>
                <a:r>
                  <a:rPr lang="ja-JP" altLang="en-US">
                    <a:noFill/>
                  </a:rPr>
                  <a:t> </a:t>
                </a:r>
              </a:p>
            </p:txBody>
          </p:sp>
        </mc:Fallback>
      </mc:AlternateContent>
      <p:sp>
        <p:nvSpPr>
          <p:cNvPr id="75" name="角丸四角形 74"/>
          <p:cNvSpPr/>
          <p:nvPr/>
        </p:nvSpPr>
        <p:spPr>
          <a:xfrm>
            <a:off x="1916822" y="4333636"/>
            <a:ext cx="1367192" cy="16453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6" name="テキスト ボックス 75"/>
          <p:cNvSpPr txBox="1"/>
          <p:nvPr/>
        </p:nvSpPr>
        <p:spPr>
          <a:xfrm>
            <a:off x="1996727" y="3933242"/>
            <a:ext cx="1207382" cy="584775"/>
          </a:xfrm>
          <a:prstGeom prst="rect">
            <a:avLst/>
          </a:prstGeom>
          <a:solidFill>
            <a:schemeClr val="bg1"/>
          </a:solidFill>
          <a:ln>
            <a:noFill/>
          </a:ln>
        </p:spPr>
        <p:txBody>
          <a:bodyPr wrap="none" rtlCol="0">
            <a:spAutoFit/>
          </a:bodyPr>
          <a:lstStyle/>
          <a:p>
            <a:pPr algn="ctr"/>
            <a:r>
              <a:rPr lang="ja-JP" altLang="en-US" sz="1600" dirty="0"/>
              <a:t>評価</a:t>
            </a:r>
            <a:endParaRPr kumimoji="1" lang="en-US" altLang="ja-JP" sz="1600" dirty="0"/>
          </a:p>
          <a:p>
            <a:pPr algn="ctr"/>
            <a:r>
              <a:rPr kumimoji="1" lang="ja-JP" altLang="en-US" sz="1600" dirty="0"/>
              <a:t>データセット</a:t>
            </a:r>
          </a:p>
        </p:txBody>
      </p:sp>
      <p:grpSp>
        <p:nvGrpSpPr>
          <p:cNvPr id="77" name="グループ化 76"/>
          <p:cNvGrpSpPr/>
          <p:nvPr/>
        </p:nvGrpSpPr>
        <p:grpSpPr>
          <a:xfrm>
            <a:off x="2081541" y="4570263"/>
            <a:ext cx="480522" cy="584271"/>
            <a:chOff x="1064302" y="1896255"/>
            <a:chExt cx="659568" cy="801974"/>
          </a:xfrm>
        </p:grpSpPr>
        <p:sp>
          <p:nvSpPr>
            <p:cNvPr id="78" name="メモ 77"/>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9" name="メモ 78"/>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0" name="メモ 79"/>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1" name="テキスト ボックス 80"/>
          <p:cNvSpPr txBox="1"/>
          <p:nvPr/>
        </p:nvSpPr>
        <p:spPr>
          <a:xfrm>
            <a:off x="2088404" y="4723898"/>
            <a:ext cx="46679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ID:1</a:t>
            </a:r>
            <a:endParaRPr kumimoji="1" lang="ja-JP" altLang="en-US" sz="1200" dirty="0"/>
          </a:p>
        </p:txBody>
      </p:sp>
      <p:grpSp>
        <p:nvGrpSpPr>
          <p:cNvPr id="82" name="グループ化 81"/>
          <p:cNvGrpSpPr/>
          <p:nvPr/>
        </p:nvGrpSpPr>
        <p:grpSpPr>
          <a:xfrm>
            <a:off x="2666876" y="4570263"/>
            <a:ext cx="480522" cy="584271"/>
            <a:chOff x="1064302" y="1896255"/>
            <a:chExt cx="659568" cy="801974"/>
          </a:xfrm>
        </p:grpSpPr>
        <p:sp>
          <p:nvSpPr>
            <p:cNvPr id="83" name="メモ 82"/>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4" name="メモ 83"/>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5" name="メモ 84"/>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6" name="テキスト ボックス 85"/>
          <p:cNvSpPr txBox="1"/>
          <p:nvPr/>
        </p:nvSpPr>
        <p:spPr>
          <a:xfrm>
            <a:off x="2673738" y="4723898"/>
            <a:ext cx="466795"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ID:2</a:t>
            </a:r>
            <a:endParaRPr kumimoji="1" lang="ja-JP" altLang="en-US" sz="1200" dirty="0"/>
          </a:p>
        </p:txBody>
      </p:sp>
      <p:grpSp>
        <p:nvGrpSpPr>
          <p:cNvPr id="87" name="グループ化 86"/>
          <p:cNvGrpSpPr/>
          <p:nvPr/>
        </p:nvGrpSpPr>
        <p:grpSpPr>
          <a:xfrm>
            <a:off x="2684970" y="5229500"/>
            <a:ext cx="480522" cy="584271"/>
            <a:chOff x="1064302" y="1896255"/>
            <a:chExt cx="659568" cy="801974"/>
          </a:xfrm>
        </p:grpSpPr>
        <p:sp>
          <p:nvSpPr>
            <p:cNvPr id="88" name="メモ 87"/>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9" name="メモ 88"/>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0" name="メモ 89"/>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91" name="テキスト ボックス 90"/>
          <p:cNvSpPr txBox="1"/>
          <p:nvPr/>
        </p:nvSpPr>
        <p:spPr>
          <a:xfrm>
            <a:off x="2649353" y="5383135"/>
            <a:ext cx="55175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ID:43</a:t>
            </a:r>
            <a:endParaRPr kumimoji="1" lang="ja-JP" altLang="en-US" sz="1200" dirty="0"/>
          </a:p>
        </p:txBody>
      </p:sp>
      <mc:AlternateContent xmlns:mc="http://schemas.openxmlformats.org/markup-compatibility/2006" xmlns:a14="http://schemas.microsoft.com/office/drawing/2010/main">
        <mc:Choice Requires="a14">
          <p:sp>
            <p:nvSpPr>
              <p:cNvPr id="92" name="テキスト ボックス 91"/>
              <p:cNvSpPr txBox="1"/>
              <p:nvPr/>
            </p:nvSpPr>
            <p:spPr>
              <a:xfrm>
                <a:off x="2329468" y="5383134"/>
                <a:ext cx="136256" cy="276999"/>
              </a:xfrm>
              <a:prstGeom prst="rect">
                <a:avLst/>
              </a:prstGeom>
              <a:noFill/>
              <a:ln>
                <a:noFill/>
              </a:ln>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solidFill>
                            <a:schemeClr val="tx1"/>
                          </a:solidFill>
                          <a:latin typeface="Cambria Math" panose="02040503050406030204" pitchFamily="18" charset="0"/>
                        </a:rPr>
                        <m:t>⋮</m:t>
                      </m:r>
                    </m:oMath>
                  </m:oMathPara>
                </a14:m>
                <a:endParaRPr kumimoji="1" lang="ja-JP" altLang="en-US" dirty="0">
                  <a:solidFill>
                    <a:schemeClr val="tx1"/>
                  </a:solidFill>
                </a:endParaRPr>
              </a:p>
            </p:txBody>
          </p:sp>
        </mc:Choice>
        <mc:Fallback xmlns="">
          <p:sp>
            <p:nvSpPr>
              <p:cNvPr id="92" name="テキスト ボックス 91"/>
              <p:cNvSpPr txBox="1">
                <a:spLocks noRot="1" noChangeAspect="1" noMove="1" noResize="1" noEditPoints="1" noAdjustHandles="1" noChangeArrowheads="1" noChangeShapeType="1" noTextEdit="1"/>
              </p:cNvSpPr>
              <p:nvPr/>
            </p:nvSpPr>
            <p:spPr>
              <a:xfrm>
                <a:off x="2329468" y="5383134"/>
                <a:ext cx="136256" cy="276999"/>
              </a:xfrm>
              <a:prstGeom prst="rect">
                <a:avLst/>
              </a:prstGeom>
              <a:blipFill>
                <a:blip r:embed="rId6"/>
                <a:stretch>
                  <a:fillRect l="-63636"/>
                </a:stretch>
              </a:blipFill>
              <a:ln>
                <a:noFill/>
              </a:ln>
            </p:spPr>
            <p:txBody>
              <a:bodyPr/>
              <a:lstStyle/>
              <a:p>
                <a:r>
                  <a:rPr lang="ja-JP" altLang="en-US">
                    <a:noFill/>
                  </a:rPr>
                  <a:t> </a:t>
                </a:r>
              </a:p>
            </p:txBody>
          </p:sp>
        </mc:Fallback>
      </mc:AlternateContent>
      <p:cxnSp>
        <p:nvCxnSpPr>
          <p:cNvPr id="1037" name="直線矢印コネクタ 1036"/>
          <p:cNvCxnSpPr>
            <a:endCxn id="26" idx="1"/>
          </p:cNvCxnSpPr>
          <p:nvPr/>
        </p:nvCxnSpPr>
        <p:spPr>
          <a:xfrm flipV="1">
            <a:off x="1207928" y="2945761"/>
            <a:ext cx="704000" cy="1068736"/>
          </a:xfrm>
          <a:prstGeom prst="straightConnector1">
            <a:avLst/>
          </a:prstGeom>
          <a:ln w="571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p:cNvCxnSpPr>
            <a:endCxn id="75" idx="1"/>
          </p:cNvCxnSpPr>
          <p:nvPr/>
        </p:nvCxnSpPr>
        <p:spPr>
          <a:xfrm>
            <a:off x="1207928" y="4354376"/>
            <a:ext cx="708894" cy="801936"/>
          </a:xfrm>
          <a:prstGeom prst="straightConnector1">
            <a:avLst/>
          </a:prstGeom>
          <a:ln w="190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sp>
        <p:nvSpPr>
          <p:cNvPr id="1042" name="テキスト ボックス 1041"/>
          <p:cNvSpPr txBox="1"/>
          <p:nvPr/>
        </p:nvSpPr>
        <p:spPr>
          <a:xfrm>
            <a:off x="1263021" y="2791262"/>
            <a:ext cx="503664" cy="338554"/>
          </a:xfrm>
          <a:prstGeom prst="rect">
            <a:avLst/>
          </a:prstGeom>
          <a:noFill/>
        </p:spPr>
        <p:txBody>
          <a:bodyPr wrap="none" rtlCol="0">
            <a:spAutoFit/>
          </a:bodyPr>
          <a:lstStyle/>
          <a:p>
            <a:r>
              <a:rPr kumimoji="1" lang="en-US" altLang="ja-JP" sz="1600" dirty="0">
                <a:solidFill>
                  <a:schemeClr val="accent3">
                    <a:lumMod val="85000"/>
                  </a:schemeClr>
                </a:solidFill>
              </a:rPr>
              <a:t>8</a:t>
            </a:r>
            <a:r>
              <a:rPr kumimoji="1" lang="ja-JP" altLang="en-US" sz="1600" dirty="0">
                <a:solidFill>
                  <a:schemeClr val="accent3">
                    <a:lumMod val="85000"/>
                  </a:schemeClr>
                </a:solidFill>
              </a:rPr>
              <a:t>割</a:t>
            </a:r>
          </a:p>
        </p:txBody>
      </p:sp>
      <p:sp>
        <p:nvSpPr>
          <p:cNvPr id="107" name="テキスト ボックス 106"/>
          <p:cNvSpPr txBox="1"/>
          <p:nvPr/>
        </p:nvSpPr>
        <p:spPr>
          <a:xfrm>
            <a:off x="1263021" y="4897687"/>
            <a:ext cx="503664" cy="338554"/>
          </a:xfrm>
          <a:prstGeom prst="rect">
            <a:avLst/>
          </a:prstGeom>
          <a:noFill/>
          <a:ln>
            <a:noFill/>
          </a:ln>
        </p:spPr>
        <p:txBody>
          <a:bodyPr wrap="none" rtlCol="0">
            <a:spAutoFit/>
          </a:bodyPr>
          <a:lstStyle/>
          <a:p>
            <a:r>
              <a:rPr lang="en-US" altLang="ja-JP" sz="1600" dirty="0">
                <a:solidFill>
                  <a:schemeClr val="accent3">
                    <a:lumMod val="85000"/>
                  </a:schemeClr>
                </a:solidFill>
              </a:rPr>
              <a:t>2</a:t>
            </a:r>
            <a:r>
              <a:rPr kumimoji="1" lang="ja-JP" altLang="en-US" sz="1600" dirty="0">
                <a:solidFill>
                  <a:schemeClr val="accent3">
                    <a:lumMod val="85000"/>
                  </a:schemeClr>
                </a:solidFill>
              </a:rPr>
              <a:t>割</a:t>
            </a:r>
          </a:p>
        </p:txBody>
      </p:sp>
      <p:cxnSp>
        <p:nvCxnSpPr>
          <p:cNvPr id="58" name="直線矢印コネクタ 57"/>
          <p:cNvCxnSpPr>
            <a:stCxn id="26" idx="3"/>
          </p:cNvCxnSpPr>
          <p:nvPr/>
        </p:nvCxnSpPr>
        <p:spPr>
          <a:xfrm flipV="1">
            <a:off x="3279120" y="2943984"/>
            <a:ext cx="575246" cy="1777"/>
          </a:xfrm>
          <a:prstGeom prst="straightConnector1">
            <a:avLst/>
          </a:prstGeom>
          <a:ln w="571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sp>
        <p:nvSpPr>
          <p:cNvPr id="8" name="テキスト ボックス 7"/>
          <p:cNvSpPr txBox="1"/>
          <p:nvPr/>
        </p:nvSpPr>
        <p:spPr>
          <a:xfrm>
            <a:off x="3261269" y="2574510"/>
            <a:ext cx="595035" cy="338554"/>
          </a:xfrm>
          <a:prstGeom prst="rect">
            <a:avLst/>
          </a:prstGeom>
          <a:noFill/>
          <a:ln>
            <a:noFill/>
          </a:ln>
        </p:spPr>
        <p:txBody>
          <a:bodyPr wrap="none" rtlCol="0">
            <a:spAutoFit/>
          </a:bodyPr>
          <a:lstStyle/>
          <a:p>
            <a:r>
              <a:rPr lang="ja-JP" altLang="en-US" sz="1600" dirty="0">
                <a:solidFill>
                  <a:schemeClr val="accent3">
                    <a:lumMod val="85000"/>
                  </a:schemeClr>
                </a:solidFill>
              </a:rPr>
              <a:t>入力</a:t>
            </a:r>
            <a:endParaRPr kumimoji="1" lang="ja-JP" altLang="en-US" sz="1600" dirty="0">
              <a:solidFill>
                <a:schemeClr val="accent3">
                  <a:lumMod val="85000"/>
                </a:schemeClr>
              </a:solidFill>
            </a:endParaRPr>
          </a:p>
        </p:txBody>
      </p:sp>
      <p:cxnSp>
        <p:nvCxnSpPr>
          <p:cNvPr id="62" name="直線矢印コネクタ 61"/>
          <p:cNvCxnSpPr/>
          <p:nvPr/>
        </p:nvCxnSpPr>
        <p:spPr>
          <a:xfrm>
            <a:off x="4238159" y="3768437"/>
            <a:ext cx="9568" cy="386991"/>
          </a:xfrm>
          <a:prstGeom prst="straightConnector1">
            <a:avLst/>
          </a:prstGeom>
          <a:ln w="571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sp>
        <p:nvSpPr>
          <p:cNvPr id="67" name="テキスト ボックス 66"/>
          <p:cNvSpPr txBox="1"/>
          <p:nvPr/>
        </p:nvSpPr>
        <p:spPr>
          <a:xfrm>
            <a:off x="3613579" y="3757534"/>
            <a:ext cx="595035" cy="338554"/>
          </a:xfrm>
          <a:prstGeom prst="rect">
            <a:avLst/>
          </a:prstGeom>
          <a:noFill/>
          <a:ln>
            <a:noFill/>
          </a:ln>
        </p:spPr>
        <p:txBody>
          <a:bodyPr wrap="none" rtlCol="0">
            <a:spAutoFit/>
          </a:bodyPr>
          <a:lstStyle/>
          <a:p>
            <a:r>
              <a:rPr lang="ja-JP" altLang="en-US" sz="1600" dirty="0">
                <a:solidFill>
                  <a:schemeClr val="accent3">
                    <a:lumMod val="85000"/>
                  </a:schemeClr>
                </a:solidFill>
              </a:rPr>
              <a:t>学習</a:t>
            </a:r>
            <a:endParaRPr kumimoji="1" lang="ja-JP" altLang="en-US" sz="1600" dirty="0">
              <a:solidFill>
                <a:schemeClr val="accent3">
                  <a:lumMod val="85000"/>
                </a:schemeClr>
              </a:solidFill>
            </a:endParaRPr>
          </a:p>
        </p:txBody>
      </p:sp>
      <p:pic>
        <p:nvPicPr>
          <p:cNvPr id="2050" name="Picture 2" descr="歯車 単色塗りつぶし"/>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40992" y="2579343"/>
            <a:ext cx="1080000" cy="1080000"/>
          </a:xfrm>
          <a:prstGeom prst="rect">
            <a:avLst/>
          </a:prstGeom>
          <a:noFill/>
          <a:extLst>
            <a:ext uri="{909E8E84-426E-40DD-AFC4-6F175D3DCCD1}">
              <a14:hiddenFill xmlns:a14="http://schemas.microsoft.com/office/drawing/2010/main">
                <a:solidFill>
                  <a:srgbClr val="FFFFFF"/>
                </a:solidFill>
              </a14:hiddenFill>
            </a:ext>
          </a:extLst>
        </p:spPr>
      </p:pic>
      <p:sp>
        <p:nvSpPr>
          <p:cNvPr id="63" name="テキスト ボックス 62"/>
          <p:cNvSpPr txBox="1"/>
          <p:nvPr/>
        </p:nvSpPr>
        <p:spPr>
          <a:xfrm>
            <a:off x="3630618" y="2043934"/>
            <a:ext cx="1239442" cy="584775"/>
          </a:xfrm>
          <a:prstGeom prst="rect">
            <a:avLst/>
          </a:prstGeom>
          <a:noFill/>
        </p:spPr>
        <p:txBody>
          <a:bodyPr wrap="none" rtlCol="0">
            <a:spAutoFit/>
          </a:bodyPr>
          <a:lstStyle/>
          <a:p>
            <a:pPr algn="ctr"/>
            <a:r>
              <a:rPr kumimoji="1" lang="ja-JP" altLang="en-US" sz="1600" dirty="0">
                <a:solidFill>
                  <a:schemeClr val="accent3">
                    <a:lumMod val="85000"/>
                  </a:schemeClr>
                </a:solidFill>
              </a:rPr>
              <a:t>ソースコード</a:t>
            </a:r>
            <a:endParaRPr kumimoji="1" lang="en-US" altLang="ja-JP" sz="1600" dirty="0">
              <a:solidFill>
                <a:schemeClr val="accent3">
                  <a:lumMod val="85000"/>
                </a:schemeClr>
              </a:solidFill>
            </a:endParaRPr>
          </a:p>
          <a:p>
            <a:pPr algn="ctr"/>
            <a:r>
              <a:rPr lang="ja-JP" altLang="en-US" sz="1600" dirty="0">
                <a:solidFill>
                  <a:schemeClr val="accent3">
                    <a:lumMod val="85000"/>
                  </a:schemeClr>
                </a:solidFill>
              </a:rPr>
              <a:t>分類モデル</a:t>
            </a:r>
            <a:endParaRPr kumimoji="1" lang="ja-JP" altLang="en-US" sz="1600" dirty="0">
              <a:solidFill>
                <a:schemeClr val="accent3">
                  <a:lumMod val="85000"/>
                </a:schemeClr>
              </a:solidFill>
            </a:endParaRPr>
          </a:p>
        </p:txBody>
      </p:sp>
      <p:cxnSp>
        <p:nvCxnSpPr>
          <p:cNvPr id="64" name="直線矢印コネクタ 63"/>
          <p:cNvCxnSpPr>
            <a:stCxn id="75" idx="3"/>
          </p:cNvCxnSpPr>
          <p:nvPr/>
        </p:nvCxnSpPr>
        <p:spPr>
          <a:xfrm flipV="1">
            <a:off x="3284014" y="5154534"/>
            <a:ext cx="570352" cy="177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69" name="テキスト ボックス 68"/>
          <p:cNvSpPr txBox="1"/>
          <p:nvPr/>
        </p:nvSpPr>
        <p:spPr>
          <a:xfrm>
            <a:off x="3271805" y="4785060"/>
            <a:ext cx="595035" cy="338554"/>
          </a:xfrm>
          <a:prstGeom prst="rect">
            <a:avLst/>
          </a:prstGeom>
          <a:noFill/>
          <a:ln>
            <a:noFill/>
          </a:ln>
        </p:spPr>
        <p:txBody>
          <a:bodyPr wrap="none" rtlCol="0">
            <a:spAutoFit/>
          </a:bodyPr>
          <a:lstStyle/>
          <a:p>
            <a:r>
              <a:rPr lang="ja-JP" altLang="en-US" sz="1600" dirty="0"/>
              <a:t>入力</a:t>
            </a:r>
            <a:endParaRPr kumimoji="1" lang="ja-JP" altLang="en-US" sz="1600" dirty="0"/>
          </a:p>
        </p:txBody>
      </p:sp>
      <p:cxnSp>
        <p:nvCxnSpPr>
          <p:cNvPr id="70" name="直線矢印コネクタ 69"/>
          <p:cNvCxnSpPr/>
          <p:nvPr/>
        </p:nvCxnSpPr>
        <p:spPr>
          <a:xfrm flipV="1">
            <a:off x="4750429" y="3768438"/>
            <a:ext cx="597426" cy="133695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5" name="テキスト ボックス 14"/>
          <p:cNvSpPr txBox="1"/>
          <p:nvPr/>
        </p:nvSpPr>
        <p:spPr>
          <a:xfrm>
            <a:off x="4647629" y="3866260"/>
            <a:ext cx="595035" cy="338554"/>
          </a:xfrm>
          <a:prstGeom prst="rect">
            <a:avLst/>
          </a:prstGeom>
          <a:noFill/>
        </p:spPr>
        <p:txBody>
          <a:bodyPr wrap="none" rtlCol="0">
            <a:spAutoFit/>
          </a:bodyPr>
          <a:lstStyle/>
          <a:p>
            <a:r>
              <a:rPr kumimoji="1" lang="ja-JP" altLang="en-US" sz="1600" dirty="0"/>
              <a:t>出力</a:t>
            </a:r>
          </a:p>
        </p:txBody>
      </p:sp>
      <p:sp>
        <p:nvSpPr>
          <p:cNvPr id="3" name="フッター プレースホルダー 2"/>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17</a:t>
            </a:fld>
            <a:endParaRPr lang="en-US" altLang="ja-JP"/>
          </a:p>
        </p:txBody>
      </p:sp>
    </p:spTree>
    <p:extLst>
      <p:ext uri="{BB962C8B-B14F-4D97-AF65-F5344CB8AC3E}">
        <p14:creationId xmlns:p14="http://schemas.microsoft.com/office/powerpoint/2010/main" val="17684681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調査手順</a:t>
            </a:r>
          </a:p>
        </p:txBody>
      </p:sp>
      <p:sp>
        <p:nvSpPr>
          <p:cNvPr id="5" name="円柱 4"/>
          <p:cNvSpPr/>
          <p:nvPr/>
        </p:nvSpPr>
        <p:spPr>
          <a:xfrm>
            <a:off x="459125" y="3757534"/>
            <a:ext cx="643991" cy="795789"/>
          </a:xfrm>
          <a:prstGeom prst="can">
            <a:avLst/>
          </a:prstGeom>
          <a:ln>
            <a:solidFill>
              <a:schemeClr val="accent3">
                <a:lumMod val="8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accent3">
                  <a:lumMod val="85000"/>
                </a:schemeClr>
              </a:solidFill>
            </a:endParaRPr>
          </a:p>
        </p:txBody>
      </p:sp>
      <p:sp>
        <p:nvSpPr>
          <p:cNvPr id="6" name="テキスト ボックス 5"/>
          <p:cNvSpPr txBox="1"/>
          <p:nvPr/>
        </p:nvSpPr>
        <p:spPr>
          <a:xfrm>
            <a:off x="274410" y="3111203"/>
            <a:ext cx="1013418" cy="584775"/>
          </a:xfrm>
          <a:prstGeom prst="rect">
            <a:avLst/>
          </a:prstGeom>
          <a:noFill/>
        </p:spPr>
        <p:txBody>
          <a:bodyPr wrap="none" rtlCol="0">
            <a:spAutoFit/>
          </a:bodyPr>
          <a:lstStyle/>
          <a:p>
            <a:pPr algn="ctr"/>
            <a:r>
              <a:rPr kumimoji="1" lang="en-US" altLang="ja-JP" sz="1600" dirty="0" err="1">
                <a:solidFill>
                  <a:schemeClr val="accent3">
                    <a:lumMod val="85000"/>
                  </a:schemeClr>
                </a:solidFill>
              </a:rPr>
              <a:t>BigClone</a:t>
            </a:r>
            <a:endParaRPr kumimoji="1" lang="en-US" altLang="ja-JP" sz="1600" dirty="0">
              <a:solidFill>
                <a:schemeClr val="accent3">
                  <a:lumMod val="85000"/>
                </a:schemeClr>
              </a:solidFill>
            </a:endParaRPr>
          </a:p>
          <a:p>
            <a:pPr algn="ctr"/>
            <a:r>
              <a:rPr kumimoji="1" lang="en-US" altLang="ja-JP" sz="1600" dirty="0">
                <a:solidFill>
                  <a:schemeClr val="accent3">
                    <a:lumMod val="85000"/>
                  </a:schemeClr>
                </a:solidFill>
              </a:rPr>
              <a:t>Bench</a:t>
            </a:r>
            <a:endParaRPr kumimoji="1" lang="ja-JP" altLang="en-US" sz="1600" dirty="0">
              <a:solidFill>
                <a:schemeClr val="accent3">
                  <a:lumMod val="85000"/>
                </a:schemeClr>
              </a:solidFill>
            </a:endParaRPr>
          </a:p>
        </p:txBody>
      </p:sp>
      <mc:AlternateContent xmlns:mc="http://schemas.openxmlformats.org/markup-compatibility/2006" xmlns:a14="http://schemas.microsoft.com/office/drawing/2010/main">
        <mc:Choice Requires="a14">
          <p:graphicFrame>
            <p:nvGraphicFramePr>
              <p:cNvPr id="72" name="表 71"/>
              <p:cNvGraphicFramePr>
                <a:graphicFrameLocks noGrp="1"/>
              </p:cNvGraphicFramePr>
              <p:nvPr>
                <p:extLst>
                  <p:ext uri="{D42A27DB-BD31-4B8C-83A1-F6EECF244321}">
                    <p14:modId xmlns:p14="http://schemas.microsoft.com/office/powerpoint/2010/main" val="356121772"/>
                  </p:ext>
                </p:extLst>
              </p:nvPr>
            </p:nvGraphicFramePr>
            <p:xfrm>
              <a:off x="5429376" y="2564057"/>
              <a:ext cx="3319337" cy="1934364"/>
            </p:xfrm>
            <a:graphic>
              <a:graphicData uri="http://schemas.openxmlformats.org/drawingml/2006/table">
                <a:tbl>
                  <a:tblPr firstRow="1" bandRow="1">
                    <a:tableStyleId>{5940675A-B579-460E-94D1-54222C63F5DA}</a:tableStyleId>
                  </a:tblPr>
                  <a:tblGrid>
                    <a:gridCol w="788573">
                      <a:extLst>
                        <a:ext uri="{9D8B030D-6E8A-4147-A177-3AD203B41FA5}">
                          <a16:colId xmlns:a16="http://schemas.microsoft.com/office/drawing/2014/main" val="2621242966"/>
                        </a:ext>
                      </a:extLst>
                    </a:gridCol>
                    <a:gridCol w="895927">
                      <a:extLst>
                        <a:ext uri="{9D8B030D-6E8A-4147-A177-3AD203B41FA5}">
                          <a16:colId xmlns:a16="http://schemas.microsoft.com/office/drawing/2014/main" val="972424570"/>
                        </a:ext>
                      </a:extLst>
                    </a:gridCol>
                    <a:gridCol w="471055">
                      <a:extLst>
                        <a:ext uri="{9D8B030D-6E8A-4147-A177-3AD203B41FA5}">
                          <a16:colId xmlns:a16="http://schemas.microsoft.com/office/drawing/2014/main" val="1905999682"/>
                        </a:ext>
                      </a:extLst>
                    </a:gridCol>
                    <a:gridCol w="443345">
                      <a:extLst>
                        <a:ext uri="{9D8B030D-6E8A-4147-A177-3AD203B41FA5}">
                          <a16:colId xmlns:a16="http://schemas.microsoft.com/office/drawing/2014/main" val="1351645348"/>
                        </a:ext>
                      </a:extLst>
                    </a:gridCol>
                    <a:gridCol w="452582">
                      <a:extLst>
                        <a:ext uri="{9D8B030D-6E8A-4147-A177-3AD203B41FA5}">
                          <a16:colId xmlns:a16="http://schemas.microsoft.com/office/drawing/2014/main" val="4227445423"/>
                        </a:ext>
                      </a:extLst>
                    </a:gridCol>
                    <a:gridCol w="267855">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736280558"/>
                      </a:ext>
                    </a:extLst>
                  </a:tr>
                  <a:tr h="167417">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2225979270"/>
                      </a:ext>
                    </a:extLst>
                  </a:tr>
                  <a:tr h="279028">
                    <a:tc>
                      <a:txBody>
                        <a:bodyPr/>
                        <a:lstStyle/>
                        <a:p>
                          <a:pPr algn="ctr"/>
                          <a:r>
                            <a:rPr kumimoji="1" lang="ja-JP" altLang="en-US" sz="1200" dirty="0"/>
                            <a:t>メソッド</a:t>
                          </a:r>
                          <a:r>
                            <a:rPr kumimoji="1" lang="en-US" altLang="ja-JP" sz="1200" dirty="0"/>
                            <a:t>D</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68592304"/>
                      </a:ext>
                    </a:extLst>
                  </a:tr>
                  <a:tr h="167417">
                    <a:tc>
                      <a:txBody>
                        <a:bodyPr/>
                        <a:lstStyle/>
                        <a:p>
                          <a:pPr algn="ctr"/>
                          <a:r>
                            <a:rPr kumimoji="1" lang="ja-JP" altLang="en-US" sz="1200" dirty="0"/>
                            <a:t>メソッド</a:t>
                          </a:r>
                          <a:r>
                            <a:rPr kumimoji="1" lang="en-US" altLang="ja-JP" sz="1200" dirty="0"/>
                            <a:t>E</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247653944"/>
                      </a:ext>
                    </a:extLst>
                  </a:tr>
                  <a:tr h="167417">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86268648"/>
                      </a:ext>
                    </a:extLst>
                  </a:tr>
                </a:tbl>
              </a:graphicData>
            </a:graphic>
          </p:graphicFrame>
        </mc:Choice>
        <mc:Fallback xmlns="">
          <p:graphicFrame>
            <p:nvGraphicFramePr>
              <p:cNvPr id="72" name="表 71"/>
              <p:cNvGraphicFramePr>
                <a:graphicFrameLocks noGrp="1"/>
              </p:cNvGraphicFramePr>
              <p:nvPr>
                <p:extLst>
                  <p:ext uri="{D42A27DB-BD31-4B8C-83A1-F6EECF244321}">
                    <p14:modId xmlns:p14="http://schemas.microsoft.com/office/powerpoint/2010/main" val="356121772"/>
                  </p:ext>
                </p:extLst>
              </p:nvPr>
            </p:nvGraphicFramePr>
            <p:xfrm>
              <a:off x="5429376" y="2564057"/>
              <a:ext cx="3319337" cy="1934364"/>
            </p:xfrm>
            <a:graphic>
              <a:graphicData uri="http://schemas.openxmlformats.org/drawingml/2006/table">
                <a:tbl>
                  <a:tblPr firstRow="1" bandRow="1">
                    <a:tableStyleId>{5940675A-B579-460E-94D1-54222C63F5DA}</a:tableStyleId>
                  </a:tblPr>
                  <a:tblGrid>
                    <a:gridCol w="788573">
                      <a:extLst>
                        <a:ext uri="{9D8B030D-6E8A-4147-A177-3AD203B41FA5}">
                          <a16:colId xmlns:a16="http://schemas.microsoft.com/office/drawing/2014/main" val="2621242966"/>
                        </a:ext>
                      </a:extLst>
                    </a:gridCol>
                    <a:gridCol w="895927">
                      <a:extLst>
                        <a:ext uri="{9D8B030D-6E8A-4147-A177-3AD203B41FA5}">
                          <a16:colId xmlns:a16="http://schemas.microsoft.com/office/drawing/2014/main" val="972424570"/>
                        </a:ext>
                      </a:extLst>
                    </a:gridCol>
                    <a:gridCol w="471055">
                      <a:extLst>
                        <a:ext uri="{9D8B030D-6E8A-4147-A177-3AD203B41FA5}">
                          <a16:colId xmlns:a16="http://schemas.microsoft.com/office/drawing/2014/main" val="1905999682"/>
                        </a:ext>
                      </a:extLst>
                    </a:gridCol>
                    <a:gridCol w="443345">
                      <a:extLst>
                        <a:ext uri="{9D8B030D-6E8A-4147-A177-3AD203B41FA5}">
                          <a16:colId xmlns:a16="http://schemas.microsoft.com/office/drawing/2014/main" val="1351645348"/>
                        </a:ext>
                      </a:extLst>
                    </a:gridCol>
                    <a:gridCol w="452582">
                      <a:extLst>
                        <a:ext uri="{9D8B030D-6E8A-4147-A177-3AD203B41FA5}">
                          <a16:colId xmlns:a16="http://schemas.microsoft.com/office/drawing/2014/main" val="4227445423"/>
                        </a:ext>
                      </a:extLst>
                    </a:gridCol>
                    <a:gridCol w="267855">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a:t>
                          </a:r>
                          <a:r>
                            <a:rPr kumimoji="1" lang="ja-JP" altLang="en-US" sz="1200" dirty="0" smtClean="0"/>
                            <a:t>クラス</a:t>
                          </a:r>
                          <a:endParaRPr kumimoji="1" lang="ja-JP" altLang="en-US" sz="1200" dirty="0"/>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endParaRPr lang="ja-JP"/>
                        </a:p>
                      </a:txBody>
                      <a:tcPr>
                        <a:blipFill>
                          <a:blip r:embed="rId3"/>
                          <a:stretch>
                            <a:fillRect l="-1143182" t="-2174" r="-4545" b="-597826"/>
                          </a:stretch>
                        </a:blipFill>
                      </a:tcPr>
                    </a:tc>
                    <a:extLst>
                      <a:ext uri="{0D108BD9-81ED-4DB2-BD59-A6C34878D82A}">
                        <a16:rowId xmlns:a16="http://schemas.microsoft.com/office/drawing/2014/main" val="2705024662"/>
                      </a:ext>
                    </a:extLst>
                  </a:tr>
                  <a:tr h="274320">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736280558"/>
                      </a:ext>
                    </a:extLst>
                  </a:tr>
                  <a:tr h="274320">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2225979270"/>
                      </a:ext>
                    </a:extLst>
                  </a:tr>
                  <a:tr h="279028">
                    <a:tc>
                      <a:txBody>
                        <a:bodyPr/>
                        <a:lstStyle/>
                        <a:p>
                          <a:pPr algn="ctr"/>
                          <a:r>
                            <a:rPr kumimoji="1" lang="ja-JP" altLang="en-US" sz="1200" dirty="0"/>
                            <a:t>メソッド</a:t>
                          </a:r>
                          <a:r>
                            <a:rPr kumimoji="1" lang="en-US" altLang="ja-JP" sz="1200" dirty="0"/>
                            <a:t>D</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68592304"/>
                      </a:ext>
                    </a:extLst>
                  </a:tr>
                  <a:tr h="274320">
                    <a:tc>
                      <a:txBody>
                        <a:bodyPr/>
                        <a:lstStyle/>
                        <a:p>
                          <a:pPr algn="ctr"/>
                          <a:r>
                            <a:rPr kumimoji="1" lang="ja-JP" altLang="en-US" sz="1200" dirty="0"/>
                            <a:t>メソッド</a:t>
                          </a:r>
                          <a:r>
                            <a:rPr kumimoji="1" lang="en-US" altLang="ja-JP" sz="1200" dirty="0"/>
                            <a:t>E</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247653944"/>
                      </a:ext>
                    </a:extLst>
                  </a:tr>
                  <a:tr h="274320">
                    <a:tc>
                      <a:txBody>
                        <a:bodyPr/>
                        <a:lstStyle/>
                        <a:p>
                          <a:endParaRPr lang="ja-JP"/>
                        </a:p>
                      </a:txBody>
                      <a:tcPr>
                        <a:blipFill>
                          <a:blip r:embed="rId3"/>
                          <a:stretch>
                            <a:fillRect l="-769" t="-608889" r="-321538" b="-6667"/>
                          </a:stretch>
                        </a:blipFill>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endParaRPr lang="ja-JP"/>
                        </a:p>
                      </a:txBody>
                      <a:tcPr>
                        <a:blipFill>
                          <a:blip r:embed="rId3"/>
                          <a:stretch>
                            <a:fillRect l="-1143182" t="-608889" r="-4545" b="-6667"/>
                          </a:stretch>
                        </a:blipFill>
                      </a:tcPr>
                    </a:tc>
                    <a:extLst>
                      <a:ext uri="{0D108BD9-81ED-4DB2-BD59-A6C34878D82A}">
                        <a16:rowId xmlns:a16="http://schemas.microsoft.com/office/drawing/2014/main" val="2786268648"/>
                      </a:ext>
                    </a:extLst>
                  </a:tr>
                </a:tbl>
              </a:graphicData>
            </a:graphic>
          </p:graphicFrame>
        </mc:Fallback>
      </mc:AlternateContent>
      <p:sp>
        <p:nvSpPr>
          <p:cNvPr id="1029" name="テキスト ボックス 1028"/>
          <p:cNvSpPr txBox="1"/>
          <p:nvPr/>
        </p:nvSpPr>
        <p:spPr>
          <a:xfrm>
            <a:off x="6535046" y="2212301"/>
            <a:ext cx="1005403" cy="338554"/>
          </a:xfrm>
          <a:prstGeom prst="rect">
            <a:avLst/>
          </a:prstGeom>
          <a:noFill/>
        </p:spPr>
        <p:txBody>
          <a:bodyPr wrap="none" rtlCol="0">
            <a:spAutoFit/>
          </a:bodyPr>
          <a:lstStyle/>
          <a:p>
            <a:r>
              <a:rPr kumimoji="1" lang="ja-JP" altLang="en-US" sz="1600" dirty="0"/>
              <a:t>分類結果</a:t>
            </a:r>
          </a:p>
        </p:txBody>
      </p:sp>
      <p:sp>
        <p:nvSpPr>
          <p:cNvPr id="1031" name="テキスト ボックス 1030"/>
          <p:cNvSpPr txBox="1"/>
          <p:nvPr/>
        </p:nvSpPr>
        <p:spPr>
          <a:xfrm>
            <a:off x="6095238" y="894910"/>
            <a:ext cx="2779928" cy="1200329"/>
          </a:xfrm>
          <a:prstGeom prst="rect">
            <a:avLst/>
          </a:prstGeom>
          <a:solidFill>
            <a:schemeClr val="accent5"/>
          </a:solidFill>
          <a:ln>
            <a:solidFill>
              <a:schemeClr val="tx1"/>
            </a:solidFill>
          </a:ln>
        </p:spPr>
        <p:txBody>
          <a:bodyPr wrap="none" rtlCol="0">
            <a:spAutoFit/>
          </a:bodyPr>
          <a:lstStyle/>
          <a:p>
            <a:r>
              <a:rPr kumimoji="1" lang="en-US" altLang="ja-JP" dirty="0">
                <a:solidFill>
                  <a:schemeClr val="accent3">
                    <a:lumMod val="65000"/>
                  </a:schemeClr>
                </a:solidFill>
              </a:rPr>
              <a:t>1. </a:t>
            </a:r>
            <a:r>
              <a:rPr kumimoji="1" lang="ja-JP" altLang="en-US" dirty="0">
                <a:solidFill>
                  <a:schemeClr val="accent3">
                    <a:lumMod val="65000"/>
                  </a:schemeClr>
                </a:solidFill>
              </a:rPr>
              <a:t>ベンチマークの分割</a:t>
            </a:r>
            <a:endParaRPr kumimoji="1" lang="en-US" altLang="ja-JP" dirty="0">
              <a:solidFill>
                <a:schemeClr val="accent3">
                  <a:lumMod val="65000"/>
                </a:schemeClr>
              </a:solidFill>
            </a:endParaRPr>
          </a:p>
          <a:p>
            <a:r>
              <a:rPr lang="en-US" altLang="ja-JP" dirty="0">
                <a:solidFill>
                  <a:schemeClr val="accent3">
                    <a:lumMod val="65000"/>
                  </a:schemeClr>
                </a:solidFill>
              </a:rPr>
              <a:t>2. </a:t>
            </a:r>
            <a:r>
              <a:rPr lang="ja-JP" altLang="en-US" dirty="0">
                <a:solidFill>
                  <a:schemeClr val="accent3">
                    <a:lumMod val="65000"/>
                  </a:schemeClr>
                </a:solidFill>
              </a:rPr>
              <a:t>モデルの学習</a:t>
            </a:r>
            <a:endParaRPr lang="en-US" altLang="ja-JP" dirty="0">
              <a:solidFill>
                <a:schemeClr val="accent3">
                  <a:lumMod val="65000"/>
                </a:schemeClr>
              </a:solidFill>
            </a:endParaRPr>
          </a:p>
          <a:p>
            <a:r>
              <a:rPr kumimoji="1" lang="en-US" altLang="ja-JP" dirty="0">
                <a:solidFill>
                  <a:schemeClr val="accent3">
                    <a:lumMod val="65000"/>
                  </a:schemeClr>
                </a:solidFill>
              </a:rPr>
              <a:t>3. </a:t>
            </a:r>
            <a:r>
              <a:rPr kumimoji="1" lang="ja-JP" altLang="en-US" dirty="0">
                <a:solidFill>
                  <a:schemeClr val="accent3">
                    <a:lumMod val="65000"/>
                  </a:schemeClr>
                </a:solidFill>
              </a:rPr>
              <a:t>ソースコード分類の実施</a:t>
            </a:r>
            <a:endParaRPr kumimoji="1" lang="en-US" altLang="ja-JP" dirty="0">
              <a:solidFill>
                <a:schemeClr val="accent3">
                  <a:lumMod val="65000"/>
                </a:schemeClr>
              </a:solidFill>
            </a:endParaRPr>
          </a:p>
          <a:p>
            <a:r>
              <a:rPr lang="en-US" altLang="ja-JP" dirty="0"/>
              <a:t>4. </a:t>
            </a:r>
            <a:r>
              <a:rPr lang="ja-JP" altLang="en-US" dirty="0"/>
              <a:t>評価尺度の算出</a:t>
            </a:r>
            <a:endParaRPr kumimoji="1" lang="ja-JP" altLang="en-US" dirty="0"/>
          </a:p>
        </p:txBody>
      </p:sp>
      <p:sp>
        <p:nvSpPr>
          <p:cNvPr id="26" name="角丸四角形 25"/>
          <p:cNvSpPr/>
          <p:nvPr/>
        </p:nvSpPr>
        <p:spPr>
          <a:xfrm>
            <a:off x="1911928" y="2123085"/>
            <a:ext cx="1367192" cy="1645352"/>
          </a:xfrm>
          <a:prstGeom prst="roundRect">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27" name="テキスト ボックス 26"/>
          <p:cNvSpPr txBox="1"/>
          <p:nvPr/>
        </p:nvSpPr>
        <p:spPr>
          <a:xfrm>
            <a:off x="1991833" y="1722691"/>
            <a:ext cx="1207382" cy="584775"/>
          </a:xfrm>
          <a:prstGeom prst="rect">
            <a:avLst/>
          </a:prstGeom>
          <a:solidFill>
            <a:schemeClr val="bg1"/>
          </a:solidFill>
          <a:ln>
            <a:noFill/>
          </a:ln>
        </p:spPr>
        <p:txBody>
          <a:bodyPr wrap="none" rtlCol="0">
            <a:spAutoFit/>
          </a:bodyPr>
          <a:lstStyle/>
          <a:p>
            <a:pPr algn="ctr"/>
            <a:r>
              <a:rPr kumimoji="1" lang="ja-JP" altLang="en-US" sz="1600" dirty="0">
                <a:solidFill>
                  <a:schemeClr val="accent3">
                    <a:lumMod val="85000"/>
                  </a:schemeClr>
                </a:solidFill>
              </a:rPr>
              <a:t>学習</a:t>
            </a:r>
            <a:endParaRPr kumimoji="1" lang="en-US" altLang="ja-JP" sz="1600" dirty="0">
              <a:solidFill>
                <a:schemeClr val="accent3">
                  <a:lumMod val="85000"/>
                </a:schemeClr>
              </a:solidFill>
            </a:endParaRPr>
          </a:p>
          <a:p>
            <a:pPr algn="ctr"/>
            <a:r>
              <a:rPr kumimoji="1" lang="ja-JP" altLang="en-US" sz="1600" dirty="0">
                <a:solidFill>
                  <a:schemeClr val="accent3">
                    <a:lumMod val="85000"/>
                  </a:schemeClr>
                </a:solidFill>
              </a:rPr>
              <a:t>データセット</a:t>
            </a:r>
          </a:p>
        </p:txBody>
      </p:sp>
      <p:grpSp>
        <p:nvGrpSpPr>
          <p:cNvPr id="30" name="グループ化 29"/>
          <p:cNvGrpSpPr/>
          <p:nvPr/>
        </p:nvGrpSpPr>
        <p:grpSpPr>
          <a:xfrm>
            <a:off x="2076647" y="2359712"/>
            <a:ext cx="480522" cy="584271"/>
            <a:chOff x="1064302" y="1896255"/>
            <a:chExt cx="659568" cy="801974"/>
          </a:xfrm>
        </p:grpSpPr>
        <p:sp>
          <p:nvSpPr>
            <p:cNvPr id="31" name="メモ 30"/>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32" name="メモ 31"/>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33" name="メモ 32"/>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34" name="テキスト ボックス 33"/>
          <p:cNvSpPr txBox="1"/>
          <p:nvPr/>
        </p:nvSpPr>
        <p:spPr>
          <a:xfrm>
            <a:off x="2083510" y="2513347"/>
            <a:ext cx="466794"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ID:1</a:t>
            </a:r>
            <a:endParaRPr kumimoji="1" lang="ja-JP" altLang="en-US" sz="1200" dirty="0">
              <a:solidFill>
                <a:schemeClr val="accent3">
                  <a:lumMod val="85000"/>
                </a:schemeClr>
              </a:solidFill>
            </a:endParaRPr>
          </a:p>
        </p:txBody>
      </p:sp>
      <p:grpSp>
        <p:nvGrpSpPr>
          <p:cNvPr id="35" name="グループ化 34"/>
          <p:cNvGrpSpPr/>
          <p:nvPr/>
        </p:nvGrpSpPr>
        <p:grpSpPr>
          <a:xfrm>
            <a:off x="2661982" y="2359712"/>
            <a:ext cx="480522" cy="584271"/>
            <a:chOff x="1064302" y="1896255"/>
            <a:chExt cx="659568" cy="801974"/>
          </a:xfrm>
        </p:grpSpPr>
        <p:sp>
          <p:nvSpPr>
            <p:cNvPr id="36" name="メモ 35"/>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37" name="メモ 36"/>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38" name="メモ 37"/>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39" name="テキスト ボックス 38"/>
          <p:cNvSpPr txBox="1"/>
          <p:nvPr/>
        </p:nvSpPr>
        <p:spPr>
          <a:xfrm>
            <a:off x="2668844" y="2513347"/>
            <a:ext cx="466795"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ID:2</a:t>
            </a:r>
            <a:endParaRPr kumimoji="1" lang="ja-JP" altLang="en-US" sz="1200" dirty="0">
              <a:solidFill>
                <a:schemeClr val="accent3">
                  <a:lumMod val="85000"/>
                </a:schemeClr>
              </a:solidFill>
            </a:endParaRPr>
          </a:p>
        </p:txBody>
      </p:sp>
      <p:grpSp>
        <p:nvGrpSpPr>
          <p:cNvPr id="40" name="グループ化 39"/>
          <p:cNvGrpSpPr/>
          <p:nvPr/>
        </p:nvGrpSpPr>
        <p:grpSpPr>
          <a:xfrm>
            <a:off x="2680076" y="3018949"/>
            <a:ext cx="480522" cy="584271"/>
            <a:chOff x="1064302" y="1896255"/>
            <a:chExt cx="659568" cy="801974"/>
          </a:xfrm>
        </p:grpSpPr>
        <p:sp>
          <p:nvSpPr>
            <p:cNvPr id="41" name="メモ 40"/>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42" name="メモ 41"/>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43" name="メモ 42"/>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44" name="テキスト ボックス 43"/>
          <p:cNvSpPr txBox="1"/>
          <p:nvPr/>
        </p:nvSpPr>
        <p:spPr>
          <a:xfrm>
            <a:off x="2644459" y="3172584"/>
            <a:ext cx="551754"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ID:43</a:t>
            </a:r>
            <a:endParaRPr kumimoji="1" lang="ja-JP" altLang="en-US" sz="1200" dirty="0">
              <a:solidFill>
                <a:schemeClr val="accent3">
                  <a:lumMod val="85000"/>
                </a:schemeClr>
              </a:solidFill>
            </a:endParaRPr>
          </a:p>
        </p:txBody>
      </p:sp>
      <mc:AlternateContent xmlns:mc="http://schemas.openxmlformats.org/markup-compatibility/2006" xmlns:a14="http://schemas.microsoft.com/office/drawing/2010/main">
        <mc:Choice Requires="a14">
          <p:sp>
            <p:nvSpPr>
              <p:cNvPr id="45" name="テキスト ボックス 44"/>
              <p:cNvSpPr txBox="1"/>
              <p:nvPr/>
            </p:nvSpPr>
            <p:spPr>
              <a:xfrm>
                <a:off x="2324574" y="3172583"/>
                <a:ext cx="136256" cy="276999"/>
              </a:xfrm>
              <a:prstGeom prst="rect">
                <a:avLst/>
              </a:prstGeom>
              <a:noFill/>
              <a:ln>
                <a:noFill/>
              </a:ln>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solidFill>
                            <a:schemeClr val="accent3">
                              <a:lumMod val="85000"/>
                            </a:schemeClr>
                          </a:solidFill>
                          <a:latin typeface="Cambria Math" panose="02040503050406030204" pitchFamily="18" charset="0"/>
                        </a:rPr>
                        <m:t>⋮</m:t>
                      </m:r>
                    </m:oMath>
                  </m:oMathPara>
                </a14:m>
                <a:endParaRPr kumimoji="1" lang="ja-JP" altLang="en-US" dirty="0">
                  <a:solidFill>
                    <a:schemeClr val="accent3">
                      <a:lumMod val="85000"/>
                    </a:schemeClr>
                  </a:solidFill>
                </a:endParaRPr>
              </a:p>
            </p:txBody>
          </p:sp>
        </mc:Choice>
        <mc:Fallback xmlns="">
          <p:sp>
            <p:nvSpPr>
              <p:cNvPr id="45" name="テキスト ボックス 44"/>
              <p:cNvSpPr txBox="1">
                <a:spLocks noRot="1" noChangeAspect="1" noMove="1" noResize="1" noEditPoints="1" noAdjustHandles="1" noChangeArrowheads="1" noChangeShapeType="1" noTextEdit="1"/>
              </p:cNvSpPr>
              <p:nvPr/>
            </p:nvSpPr>
            <p:spPr>
              <a:xfrm>
                <a:off x="2324574" y="3172583"/>
                <a:ext cx="136256" cy="276999"/>
              </a:xfrm>
              <a:prstGeom prst="rect">
                <a:avLst/>
              </a:prstGeom>
              <a:blipFill>
                <a:blip r:embed="rId4"/>
                <a:stretch>
                  <a:fillRect l="-60870"/>
                </a:stretch>
              </a:blipFill>
              <a:ln>
                <a:noFill/>
              </a:ln>
            </p:spPr>
            <p:txBody>
              <a:bodyPr/>
              <a:lstStyle/>
              <a:p>
                <a:r>
                  <a:rPr lang="ja-JP" altLang="en-US">
                    <a:noFill/>
                  </a:rPr>
                  <a:t> </a:t>
                </a:r>
              </a:p>
            </p:txBody>
          </p:sp>
        </mc:Fallback>
      </mc:AlternateContent>
      <p:sp>
        <p:nvSpPr>
          <p:cNvPr id="75" name="角丸四角形 74"/>
          <p:cNvSpPr/>
          <p:nvPr/>
        </p:nvSpPr>
        <p:spPr>
          <a:xfrm>
            <a:off x="1916822" y="4333636"/>
            <a:ext cx="1367192" cy="1645352"/>
          </a:xfrm>
          <a:prstGeom prst="roundRect">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76" name="テキスト ボックス 75"/>
          <p:cNvSpPr txBox="1"/>
          <p:nvPr/>
        </p:nvSpPr>
        <p:spPr>
          <a:xfrm>
            <a:off x="1996727" y="3933242"/>
            <a:ext cx="1207382" cy="584775"/>
          </a:xfrm>
          <a:prstGeom prst="rect">
            <a:avLst/>
          </a:prstGeom>
          <a:solidFill>
            <a:schemeClr val="bg1"/>
          </a:solidFill>
          <a:ln>
            <a:noFill/>
          </a:ln>
        </p:spPr>
        <p:txBody>
          <a:bodyPr wrap="none" rtlCol="0">
            <a:spAutoFit/>
          </a:bodyPr>
          <a:lstStyle/>
          <a:p>
            <a:pPr algn="ctr"/>
            <a:r>
              <a:rPr lang="ja-JP" altLang="en-US" sz="1600" dirty="0">
                <a:solidFill>
                  <a:schemeClr val="accent3">
                    <a:lumMod val="85000"/>
                  </a:schemeClr>
                </a:solidFill>
              </a:rPr>
              <a:t>評価</a:t>
            </a:r>
            <a:endParaRPr kumimoji="1" lang="en-US" altLang="ja-JP" sz="1600" dirty="0">
              <a:solidFill>
                <a:schemeClr val="accent3">
                  <a:lumMod val="85000"/>
                </a:schemeClr>
              </a:solidFill>
            </a:endParaRPr>
          </a:p>
          <a:p>
            <a:pPr algn="ctr"/>
            <a:r>
              <a:rPr kumimoji="1" lang="ja-JP" altLang="en-US" sz="1600" dirty="0">
                <a:solidFill>
                  <a:schemeClr val="accent3">
                    <a:lumMod val="85000"/>
                  </a:schemeClr>
                </a:solidFill>
              </a:rPr>
              <a:t>データセット</a:t>
            </a:r>
          </a:p>
        </p:txBody>
      </p:sp>
      <p:grpSp>
        <p:nvGrpSpPr>
          <p:cNvPr id="77" name="グループ化 76"/>
          <p:cNvGrpSpPr/>
          <p:nvPr/>
        </p:nvGrpSpPr>
        <p:grpSpPr>
          <a:xfrm>
            <a:off x="2081541" y="4570263"/>
            <a:ext cx="480522" cy="584271"/>
            <a:chOff x="1064302" y="1896255"/>
            <a:chExt cx="659568" cy="801974"/>
          </a:xfrm>
        </p:grpSpPr>
        <p:sp>
          <p:nvSpPr>
            <p:cNvPr id="78" name="メモ 77"/>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79" name="メモ 78"/>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80" name="メモ 79"/>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81" name="テキスト ボックス 80"/>
          <p:cNvSpPr txBox="1"/>
          <p:nvPr/>
        </p:nvSpPr>
        <p:spPr>
          <a:xfrm>
            <a:off x="2088404" y="4723898"/>
            <a:ext cx="466794"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ID:1</a:t>
            </a:r>
            <a:endParaRPr kumimoji="1" lang="ja-JP" altLang="en-US" sz="1200" dirty="0">
              <a:solidFill>
                <a:schemeClr val="accent3">
                  <a:lumMod val="85000"/>
                </a:schemeClr>
              </a:solidFill>
            </a:endParaRPr>
          </a:p>
        </p:txBody>
      </p:sp>
      <p:grpSp>
        <p:nvGrpSpPr>
          <p:cNvPr id="82" name="グループ化 81"/>
          <p:cNvGrpSpPr/>
          <p:nvPr/>
        </p:nvGrpSpPr>
        <p:grpSpPr>
          <a:xfrm>
            <a:off x="2666876" y="4570263"/>
            <a:ext cx="480522" cy="584271"/>
            <a:chOff x="1064302" y="1896255"/>
            <a:chExt cx="659568" cy="801974"/>
          </a:xfrm>
        </p:grpSpPr>
        <p:sp>
          <p:nvSpPr>
            <p:cNvPr id="83" name="メモ 82"/>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84" name="メモ 83"/>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85" name="メモ 84"/>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86" name="テキスト ボックス 85"/>
          <p:cNvSpPr txBox="1"/>
          <p:nvPr/>
        </p:nvSpPr>
        <p:spPr>
          <a:xfrm>
            <a:off x="2673738" y="4723898"/>
            <a:ext cx="466795"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ID:2</a:t>
            </a:r>
            <a:endParaRPr kumimoji="1" lang="ja-JP" altLang="en-US" sz="1200" dirty="0">
              <a:solidFill>
                <a:schemeClr val="accent3">
                  <a:lumMod val="85000"/>
                </a:schemeClr>
              </a:solidFill>
            </a:endParaRPr>
          </a:p>
        </p:txBody>
      </p:sp>
      <p:grpSp>
        <p:nvGrpSpPr>
          <p:cNvPr id="87" name="グループ化 86"/>
          <p:cNvGrpSpPr/>
          <p:nvPr/>
        </p:nvGrpSpPr>
        <p:grpSpPr>
          <a:xfrm>
            <a:off x="2684970" y="5229500"/>
            <a:ext cx="480522" cy="584271"/>
            <a:chOff x="1064302" y="1896255"/>
            <a:chExt cx="659568" cy="801974"/>
          </a:xfrm>
        </p:grpSpPr>
        <p:sp>
          <p:nvSpPr>
            <p:cNvPr id="88" name="メモ 87"/>
            <p:cNvSpPr/>
            <p:nvPr/>
          </p:nvSpPr>
          <p:spPr>
            <a:xfrm rot="10800000">
              <a:off x="1064302" y="1896255"/>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89" name="メモ 88"/>
            <p:cNvSpPr/>
            <p:nvPr/>
          </p:nvSpPr>
          <p:spPr>
            <a:xfrm rot="10800000">
              <a:off x="1124263" y="1963711"/>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sp>
          <p:nvSpPr>
            <p:cNvPr id="90" name="メモ 89"/>
            <p:cNvSpPr/>
            <p:nvPr/>
          </p:nvSpPr>
          <p:spPr>
            <a:xfrm rot="10800000">
              <a:off x="1184224" y="2031167"/>
              <a:ext cx="539646" cy="667062"/>
            </a:xfrm>
            <a:prstGeom prst="foldedCorner">
              <a:avLst/>
            </a:prstGeom>
            <a:solidFill>
              <a:schemeClr val="bg1"/>
            </a:solidFill>
            <a:ln>
              <a:solidFill>
                <a:schemeClr val="accent3">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3">
                    <a:lumMod val="85000"/>
                  </a:schemeClr>
                </a:solidFill>
              </a:endParaRPr>
            </a:p>
          </p:txBody>
        </p:sp>
      </p:grpSp>
      <p:sp>
        <p:nvSpPr>
          <p:cNvPr id="91" name="テキスト ボックス 90"/>
          <p:cNvSpPr txBox="1"/>
          <p:nvPr/>
        </p:nvSpPr>
        <p:spPr>
          <a:xfrm>
            <a:off x="2649353" y="5383135"/>
            <a:ext cx="551754" cy="276999"/>
          </a:xfrm>
          <a:prstGeom prst="rect">
            <a:avLst/>
          </a:prstGeom>
          <a:solidFill>
            <a:schemeClr val="bg1"/>
          </a:solidFill>
          <a:ln>
            <a:solidFill>
              <a:schemeClr val="accent3">
                <a:lumMod val="85000"/>
              </a:schemeClr>
            </a:solidFill>
          </a:ln>
        </p:spPr>
        <p:txBody>
          <a:bodyPr wrap="none" rtlCol="0">
            <a:spAutoFit/>
          </a:bodyPr>
          <a:lstStyle/>
          <a:p>
            <a:pPr algn="ctr"/>
            <a:r>
              <a:rPr kumimoji="1" lang="en-US" altLang="ja-JP" sz="1200" dirty="0">
                <a:solidFill>
                  <a:schemeClr val="accent3">
                    <a:lumMod val="85000"/>
                  </a:schemeClr>
                </a:solidFill>
              </a:rPr>
              <a:t>ID:43</a:t>
            </a:r>
            <a:endParaRPr kumimoji="1" lang="ja-JP" altLang="en-US" sz="1200" dirty="0">
              <a:solidFill>
                <a:schemeClr val="accent3">
                  <a:lumMod val="85000"/>
                </a:schemeClr>
              </a:solidFill>
            </a:endParaRPr>
          </a:p>
        </p:txBody>
      </p:sp>
      <mc:AlternateContent xmlns:mc="http://schemas.openxmlformats.org/markup-compatibility/2006" xmlns:a14="http://schemas.microsoft.com/office/drawing/2010/main">
        <mc:Choice Requires="a14">
          <p:sp>
            <p:nvSpPr>
              <p:cNvPr id="92" name="テキスト ボックス 91"/>
              <p:cNvSpPr txBox="1"/>
              <p:nvPr/>
            </p:nvSpPr>
            <p:spPr>
              <a:xfrm>
                <a:off x="2329468" y="5383134"/>
                <a:ext cx="136256" cy="276999"/>
              </a:xfrm>
              <a:prstGeom prst="rect">
                <a:avLst/>
              </a:prstGeom>
              <a:noFill/>
              <a:ln>
                <a:noFill/>
              </a:ln>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solidFill>
                            <a:schemeClr val="accent3">
                              <a:lumMod val="85000"/>
                            </a:schemeClr>
                          </a:solidFill>
                          <a:latin typeface="Cambria Math" panose="02040503050406030204" pitchFamily="18" charset="0"/>
                        </a:rPr>
                        <m:t>⋮</m:t>
                      </m:r>
                    </m:oMath>
                  </m:oMathPara>
                </a14:m>
                <a:endParaRPr kumimoji="1" lang="ja-JP" altLang="en-US" dirty="0">
                  <a:solidFill>
                    <a:schemeClr val="accent3">
                      <a:lumMod val="85000"/>
                    </a:schemeClr>
                  </a:solidFill>
                </a:endParaRPr>
              </a:p>
            </p:txBody>
          </p:sp>
        </mc:Choice>
        <mc:Fallback xmlns="">
          <p:sp>
            <p:nvSpPr>
              <p:cNvPr id="92" name="テキスト ボックス 91"/>
              <p:cNvSpPr txBox="1">
                <a:spLocks noRot="1" noChangeAspect="1" noMove="1" noResize="1" noEditPoints="1" noAdjustHandles="1" noChangeArrowheads="1" noChangeShapeType="1" noTextEdit="1"/>
              </p:cNvSpPr>
              <p:nvPr/>
            </p:nvSpPr>
            <p:spPr>
              <a:xfrm>
                <a:off x="2329468" y="5383134"/>
                <a:ext cx="136256" cy="276999"/>
              </a:xfrm>
              <a:prstGeom prst="rect">
                <a:avLst/>
              </a:prstGeom>
              <a:blipFill>
                <a:blip r:embed="rId5"/>
                <a:stretch>
                  <a:fillRect l="-63636"/>
                </a:stretch>
              </a:blipFill>
              <a:ln>
                <a:noFill/>
              </a:ln>
            </p:spPr>
            <p:txBody>
              <a:bodyPr/>
              <a:lstStyle/>
              <a:p>
                <a:r>
                  <a:rPr lang="ja-JP" altLang="en-US">
                    <a:noFill/>
                  </a:rPr>
                  <a:t> </a:t>
                </a:r>
              </a:p>
            </p:txBody>
          </p:sp>
        </mc:Fallback>
      </mc:AlternateContent>
      <p:graphicFrame>
        <p:nvGraphicFramePr>
          <p:cNvPr id="96" name="表 95"/>
          <p:cNvGraphicFramePr>
            <a:graphicFrameLocks noGrp="1"/>
          </p:cNvGraphicFramePr>
          <p:nvPr/>
        </p:nvGraphicFramePr>
        <p:xfrm>
          <a:off x="6165779" y="5260423"/>
          <a:ext cx="2091355" cy="1106696"/>
        </p:xfrm>
        <a:graphic>
          <a:graphicData uri="http://schemas.openxmlformats.org/drawingml/2006/table">
            <a:tbl>
              <a:tblPr firstRow="1" bandRow="1">
                <a:tableStyleId>{5940675A-B579-460E-94D1-54222C63F5DA}</a:tableStyleId>
              </a:tblPr>
              <a:tblGrid>
                <a:gridCol w="985367">
                  <a:extLst>
                    <a:ext uri="{9D8B030D-6E8A-4147-A177-3AD203B41FA5}">
                      <a16:colId xmlns:a16="http://schemas.microsoft.com/office/drawing/2014/main" val="2621242966"/>
                    </a:ext>
                  </a:extLst>
                </a:gridCol>
                <a:gridCol w="1105988">
                  <a:extLst>
                    <a:ext uri="{9D8B030D-6E8A-4147-A177-3AD203B41FA5}">
                      <a16:colId xmlns:a16="http://schemas.microsoft.com/office/drawing/2014/main" val="972424570"/>
                    </a:ext>
                  </a:extLst>
                </a:gridCol>
              </a:tblGrid>
              <a:tr h="279028">
                <a:tc>
                  <a:txBody>
                    <a:bodyPr/>
                    <a:lstStyle/>
                    <a:p>
                      <a:pPr algn="ctr"/>
                      <a:r>
                        <a:rPr kumimoji="1" lang="en-US" altLang="ja-JP" sz="1200" dirty="0"/>
                        <a:t>Top-1</a:t>
                      </a:r>
                      <a:endParaRPr kumimoji="1" lang="ja-JP" altLang="en-US" sz="1200" dirty="0"/>
                    </a:p>
                  </a:txBody>
                  <a:tcPr/>
                </a:tc>
                <a:tc>
                  <a:txBody>
                    <a:bodyPr/>
                    <a:lstStyle/>
                    <a:p>
                      <a:pPr algn="ctr"/>
                      <a:r>
                        <a:rPr kumimoji="1" lang="en-US" altLang="ja-JP" sz="1200" dirty="0"/>
                        <a:t>0.4</a:t>
                      </a:r>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en-US" altLang="ja-JP" sz="1200" dirty="0"/>
                        <a:t>Top-3</a:t>
                      </a:r>
                      <a:endParaRPr kumimoji="1" lang="ja-JP" altLang="en-US" sz="1200" dirty="0"/>
                    </a:p>
                  </a:txBody>
                  <a:tcPr/>
                </a:tc>
                <a:tc>
                  <a:txBody>
                    <a:bodyPr/>
                    <a:lstStyle/>
                    <a:p>
                      <a:pPr algn="ctr"/>
                      <a:r>
                        <a:rPr kumimoji="1" lang="en-US" altLang="ja-JP" sz="1200" dirty="0"/>
                        <a:t>0.8</a:t>
                      </a:r>
                      <a:endParaRPr kumimoji="1" lang="ja-JP" altLang="en-US" sz="1200" dirty="0"/>
                    </a:p>
                  </a:txBody>
                  <a:tcPr/>
                </a:tc>
                <a:extLst>
                  <a:ext uri="{0D108BD9-81ED-4DB2-BD59-A6C34878D82A}">
                    <a16:rowId xmlns:a16="http://schemas.microsoft.com/office/drawing/2014/main" val="1736280558"/>
                  </a:ext>
                </a:extLst>
              </a:tr>
              <a:tr h="167417">
                <a:tc>
                  <a:txBody>
                    <a:bodyPr/>
                    <a:lstStyle/>
                    <a:p>
                      <a:pPr algn="ctr"/>
                      <a:r>
                        <a:rPr kumimoji="1" lang="en-US" altLang="ja-JP" sz="1200" dirty="0"/>
                        <a:t>Top-5</a:t>
                      </a:r>
                      <a:endParaRPr kumimoji="1" lang="ja-JP" altLang="en-US" sz="1200" dirty="0"/>
                    </a:p>
                  </a:txBody>
                  <a:tcPr/>
                </a:tc>
                <a:tc>
                  <a:txBody>
                    <a:bodyPr/>
                    <a:lstStyle/>
                    <a:p>
                      <a:pPr algn="ctr"/>
                      <a:r>
                        <a:rPr kumimoji="1" lang="en-US" altLang="ja-JP" sz="1200" dirty="0"/>
                        <a:t>0.8</a:t>
                      </a: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en-US" altLang="ja-JP" sz="1200" dirty="0"/>
                        <a:t>Top-10</a:t>
                      </a:r>
                      <a:endParaRPr kumimoji="1" lang="ja-JP" altLang="en-US" sz="1200" dirty="0"/>
                    </a:p>
                  </a:txBody>
                  <a:tcPr/>
                </a:tc>
                <a:tc>
                  <a:txBody>
                    <a:bodyPr/>
                    <a:lstStyle/>
                    <a:p>
                      <a:pPr algn="ctr"/>
                      <a:r>
                        <a:rPr kumimoji="1" lang="en-US" altLang="ja-JP" sz="1200" dirty="0"/>
                        <a:t>0.8</a:t>
                      </a:r>
                      <a:endParaRPr kumimoji="1" lang="ja-JP" altLang="en-US" sz="1200" dirty="0"/>
                    </a:p>
                  </a:txBody>
                  <a:tcPr/>
                </a:tc>
                <a:extLst>
                  <a:ext uri="{0D108BD9-81ED-4DB2-BD59-A6C34878D82A}">
                    <a16:rowId xmlns:a16="http://schemas.microsoft.com/office/drawing/2014/main" val="2225979270"/>
                  </a:ext>
                </a:extLst>
              </a:tr>
            </a:tbl>
          </a:graphicData>
        </a:graphic>
      </p:graphicFrame>
      <p:sp>
        <p:nvSpPr>
          <p:cNvPr id="97" name="テキスト ボックス 96"/>
          <p:cNvSpPr txBox="1"/>
          <p:nvPr/>
        </p:nvSpPr>
        <p:spPr>
          <a:xfrm>
            <a:off x="6708754" y="4952548"/>
            <a:ext cx="1005403" cy="338554"/>
          </a:xfrm>
          <a:prstGeom prst="rect">
            <a:avLst/>
          </a:prstGeom>
          <a:noFill/>
        </p:spPr>
        <p:txBody>
          <a:bodyPr wrap="none" rtlCol="0">
            <a:spAutoFit/>
          </a:bodyPr>
          <a:lstStyle/>
          <a:p>
            <a:r>
              <a:rPr lang="ja-JP" altLang="en-US" sz="1600" dirty="0"/>
              <a:t>評価尺度</a:t>
            </a:r>
            <a:endParaRPr kumimoji="1" lang="ja-JP" altLang="en-US" sz="1600" dirty="0"/>
          </a:p>
        </p:txBody>
      </p:sp>
      <p:cxnSp>
        <p:nvCxnSpPr>
          <p:cNvPr id="1037" name="直線矢印コネクタ 1036"/>
          <p:cNvCxnSpPr>
            <a:endCxn id="26" idx="1"/>
          </p:cNvCxnSpPr>
          <p:nvPr/>
        </p:nvCxnSpPr>
        <p:spPr>
          <a:xfrm flipV="1">
            <a:off x="1207928" y="2945761"/>
            <a:ext cx="704000" cy="1068736"/>
          </a:xfrm>
          <a:prstGeom prst="straightConnector1">
            <a:avLst/>
          </a:prstGeom>
          <a:ln w="571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cxnSp>
        <p:nvCxnSpPr>
          <p:cNvPr id="100" name="直線矢印コネクタ 99"/>
          <p:cNvCxnSpPr>
            <a:endCxn id="75" idx="1"/>
          </p:cNvCxnSpPr>
          <p:nvPr/>
        </p:nvCxnSpPr>
        <p:spPr>
          <a:xfrm>
            <a:off x="1207928" y="4354376"/>
            <a:ext cx="708894" cy="801936"/>
          </a:xfrm>
          <a:prstGeom prst="straightConnector1">
            <a:avLst/>
          </a:prstGeom>
          <a:ln w="190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sp>
        <p:nvSpPr>
          <p:cNvPr id="1042" name="テキスト ボックス 1041"/>
          <p:cNvSpPr txBox="1"/>
          <p:nvPr/>
        </p:nvSpPr>
        <p:spPr>
          <a:xfrm>
            <a:off x="1263021" y="2791262"/>
            <a:ext cx="503664" cy="338554"/>
          </a:xfrm>
          <a:prstGeom prst="rect">
            <a:avLst/>
          </a:prstGeom>
          <a:noFill/>
        </p:spPr>
        <p:txBody>
          <a:bodyPr wrap="none" rtlCol="0">
            <a:spAutoFit/>
          </a:bodyPr>
          <a:lstStyle/>
          <a:p>
            <a:r>
              <a:rPr kumimoji="1" lang="en-US" altLang="ja-JP" sz="1600" dirty="0">
                <a:solidFill>
                  <a:schemeClr val="accent3">
                    <a:lumMod val="85000"/>
                  </a:schemeClr>
                </a:solidFill>
              </a:rPr>
              <a:t>8</a:t>
            </a:r>
            <a:r>
              <a:rPr kumimoji="1" lang="ja-JP" altLang="en-US" sz="1600" dirty="0">
                <a:solidFill>
                  <a:schemeClr val="accent3">
                    <a:lumMod val="85000"/>
                  </a:schemeClr>
                </a:solidFill>
              </a:rPr>
              <a:t>割</a:t>
            </a:r>
          </a:p>
        </p:txBody>
      </p:sp>
      <p:sp>
        <p:nvSpPr>
          <p:cNvPr id="107" name="テキスト ボックス 106"/>
          <p:cNvSpPr txBox="1"/>
          <p:nvPr/>
        </p:nvSpPr>
        <p:spPr>
          <a:xfrm>
            <a:off x="1263021" y="4897687"/>
            <a:ext cx="503664" cy="338554"/>
          </a:xfrm>
          <a:prstGeom prst="rect">
            <a:avLst/>
          </a:prstGeom>
          <a:noFill/>
          <a:ln>
            <a:noFill/>
          </a:ln>
        </p:spPr>
        <p:txBody>
          <a:bodyPr wrap="none" rtlCol="0">
            <a:spAutoFit/>
          </a:bodyPr>
          <a:lstStyle/>
          <a:p>
            <a:r>
              <a:rPr lang="en-US" altLang="ja-JP" sz="1600" dirty="0">
                <a:solidFill>
                  <a:schemeClr val="accent3">
                    <a:lumMod val="85000"/>
                  </a:schemeClr>
                </a:solidFill>
              </a:rPr>
              <a:t>2</a:t>
            </a:r>
            <a:r>
              <a:rPr kumimoji="1" lang="ja-JP" altLang="en-US" sz="1600" dirty="0">
                <a:solidFill>
                  <a:schemeClr val="accent3">
                    <a:lumMod val="85000"/>
                  </a:schemeClr>
                </a:solidFill>
              </a:rPr>
              <a:t>割</a:t>
            </a:r>
          </a:p>
        </p:txBody>
      </p:sp>
      <p:cxnSp>
        <p:nvCxnSpPr>
          <p:cNvPr id="58" name="直線矢印コネクタ 57"/>
          <p:cNvCxnSpPr>
            <a:stCxn id="26" idx="3"/>
          </p:cNvCxnSpPr>
          <p:nvPr/>
        </p:nvCxnSpPr>
        <p:spPr>
          <a:xfrm flipV="1">
            <a:off x="3279120" y="2943984"/>
            <a:ext cx="575246" cy="1777"/>
          </a:xfrm>
          <a:prstGeom prst="straightConnector1">
            <a:avLst/>
          </a:prstGeom>
          <a:ln w="571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sp>
        <p:nvSpPr>
          <p:cNvPr id="8" name="テキスト ボックス 7"/>
          <p:cNvSpPr txBox="1"/>
          <p:nvPr/>
        </p:nvSpPr>
        <p:spPr>
          <a:xfrm>
            <a:off x="3261269" y="2574510"/>
            <a:ext cx="595035" cy="338554"/>
          </a:xfrm>
          <a:prstGeom prst="rect">
            <a:avLst/>
          </a:prstGeom>
          <a:noFill/>
          <a:ln>
            <a:noFill/>
          </a:ln>
        </p:spPr>
        <p:txBody>
          <a:bodyPr wrap="none" rtlCol="0">
            <a:spAutoFit/>
          </a:bodyPr>
          <a:lstStyle/>
          <a:p>
            <a:r>
              <a:rPr lang="ja-JP" altLang="en-US" sz="1600" dirty="0">
                <a:solidFill>
                  <a:schemeClr val="accent3">
                    <a:lumMod val="85000"/>
                  </a:schemeClr>
                </a:solidFill>
              </a:rPr>
              <a:t>入力</a:t>
            </a:r>
            <a:endParaRPr kumimoji="1" lang="ja-JP" altLang="en-US" sz="1600" dirty="0">
              <a:solidFill>
                <a:schemeClr val="accent3">
                  <a:lumMod val="85000"/>
                </a:schemeClr>
              </a:solidFill>
            </a:endParaRPr>
          </a:p>
        </p:txBody>
      </p:sp>
      <p:cxnSp>
        <p:nvCxnSpPr>
          <p:cNvPr id="62" name="直線矢印コネクタ 61"/>
          <p:cNvCxnSpPr/>
          <p:nvPr/>
        </p:nvCxnSpPr>
        <p:spPr>
          <a:xfrm>
            <a:off x="4238159" y="3768437"/>
            <a:ext cx="9568" cy="386991"/>
          </a:xfrm>
          <a:prstGeom prst="straightConnector1">
            <a:avLst/>
          </a:prstGeom>
          <a:ln w="571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sp>
        <p:nvSpPr>
          <p:cNvPr id="67" name="テキスト ボックス 66"/>
          <p:cNvSpPr txBox="1"/>
          <p:nvPr/>
        </p:nvSpPr>
        <p:spPr>
          <a:xfrm>
            <a:off x="3613579" y="3757534"/>
            <a:ext cx="595035" cy="338554"/>
          </a:xfrm>
          <a:prstGeom prst="rect">
            <a:avLst/>
          </a:prstGeom>
          <a:noFill/>
          <a:ln>
            <a:noFill/>
          </a:ln>
        </p:spPr>
        <p:txBody>
          <a:bodyPr wrap="none" rtlCol="0">
            <a:spAutoFit/>
          </a:bodyPr>
          <a:lstStyle/>
          <a:p>
            <a:r>
              <a:rPr lang="ja-JP" altLang="en-US" sz="1600" dirty="0">
                <a:solidFill>
                  <a:schemeClr val="accent3">
                    <a:lumMod val="85000"/>
                  </a:schemeClr>
                </a:solidFill>
              </a:rPr>
              <a:t>学習</a:t>
            </a:r>
            <a:endParaRPr kumimoji="1" lang="ja-JP" altLang="en-US" sz="1600" dirty="0">
              <a:solidFill>
                <a:schemeClr val="accent3">
                  <a:lumMod val="85000"/>
                </a:schemeClr>
              </a:solidFill>
            </a:endParaRPr>
          </a:p>
        </p:txBody>
      </p:sp>
      <p:pic>
        <p:nvPicPr>
          <p:cNvPr id="2050" name="Picture 2" descr="歯車 単色塗りつぶし"/>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40992" y="2579343"/>
            <a:ext cx="1080000" cy="1080000"/>
          </a:xfrm>
          <a:prstGeom prst="rect">
            <a:avLst/>
          </a:prstGeom>
          <a:noFill/>
          <a:extLst>
            <a:ext uri="{909E8E84-426E-40DD-AFC4-6F175D3DCCD1}">
              <a14:hiddenFill xmlns:a14="http://schemas.microsoft.com/office/drawing/2010/main">
                <a:solidFill>
                  <a:srgbClr val="FFFFFF"/>
                </a:solidFill>
              </a14:hiddenFill>
            </a:ext>
          </a:extLst>
        </p:spPr>
      </p:pic>
      <p:sp>
        <p:nvSpPr>
          <p:cNvPr id="63" name="テキスト ボックス 62"/>
          <p:cNvSpPr txBox="1"/>
          <p:nvPr/>
        </p:nvSpPr>
        <p:spPr>
          <a:xfrm>
            <a:off x="3630618" y="2043934"/>
            <a:ext cx="1239442" cy="584775"/>
          </a:xfrm>
          <a:prstGeom prst="rect">
            <a:avLst/>
          </a:prstGeom>
          <a:noFill/>
        </p:spPr>
        <p:txBody>
          <a:bodyPr wrap="none" rtlCol="0">
            <a:spAutoFit/>
          </a:bodyPr>
          <a:lstStyle/>
          <a:p>
            <a:pPr algn="ctr"/>
            <a:r>
              <a:rPr kumimoji="1" lang="ja-JP" altLang="en-US" sz="1600" dirty="0">
                <a:solidFill>
                  <a:schemeClr val="accent3">
                    <a:lumMod val="85000"/>
                  </a:schemeClr>
                </a:solidFill>
              </a:rPr>
              <a:t>ソースコード</a:t>
            </a:r>
            <a:endParaRPr kumimoji="1" lang="en-US" altLang="ja-JP" sz="1600" dirty="0">
              <a:solidFill>
                <a:schemeClr val="accent3">
                  <a:lumMod val="85000"/>
                </a:schemeClr>
              </a:solidFill>
            </a:endParaRPr>
          </a:p>
          <a:p>
            <a:pPr algn="ctr"/>
            <a:r>
              <a:rPr lang="ja-JP" altLang="en-US" sz="1600" dirty="0">
                <a:solidFill>
                  <a:schemeClr val="accent3">
                    <a:lumMod val="85000"/>
                  </a:schemeClr>
                </a:solidFill>
              </a:rPr>
              <a:t>分類モデル</a:t>
            </a:r>
            <a:endParaRPr kumimoji="1" lang="ja-JP" altLang="en-US" sz="1600" dirty="0">
              <a:solidFill>
                <a:schemeClr val="accent3">
                  <a:lumMod val="85000"/>
                </a:schemeClr>
              </a:solidFill>
            </a:endParaRPr>
          </a:p>
        </p:txBody>
      </p:sp>
      <p:cxnSp>
        <p:nvCxnSpPr>
          <p:cNvPr id="64" name="直線矢印コネクタ 63"/>
          <p:cNvCxnSpPr>
            <a:stCxn id="75" idx="3"/>
          </p:cNvCxnSpPr>
          <p:nvPr/>
        </p:nvCxnSpPr>
        <p:spPr>
          <a:xfrm flipV="1">
            <a:off x="3284014" y="5154534"/>
            <a:ext cx="570352" cy="1778"/>
          </a:xfrm>
          <a:prstGeom prst="straightConnector1">
            <a:avLst/>
          </a:prstGeom>
          <a:ln w="190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sp>
        <p:nvSpPr>
          <p:cNvPr id="69" name="テキスト ボックス 68"/>
          <p:cNvSpPr txBox="1"/>
          <p:nvPr/>
        </p:nvSpPr>
        <p:spPr>
          <a:xfrm>
            <a:off x="3271805" y="4785060"/>
            <a:ext cx="595035" cy="338554"/>
          </a:xfrm>
          <a:prstGeom prst="rect">
            <a:avLst/>
          </a:prstGeom>
          <a:noFill/>
          <a:ln>
            <a:noFill/>
          </a:ln>
        </p:spPr>
        <p:txBody>
          <a:bodyPr wrap="none" rtlCol="0">
            <a:spAutoFit/>
          </a:bodyPr>
          <a:lstStyle/>
          <a:p>
            <a:r>
              <a:rPr lang="ja-JP" altLang="en-US" sz="1600" dirty="0">
                <a:solidFill>
                  <a:schemeClr val="accent3">
                    <a:lumMod val="85000"/>
                  </a:schemeClr>
                </a:solidFill>
              </a:rPr>
              <a:t>入力</a:t>
            </a:r>
            <a:endParaRPr kumimoji="1" lang="ja-JP" altLang="en-US" sz="1600" dirty="0">
              <a:solidFill>
                <a:schemeClr val="accent3">
                  <a:lumMod val="85000"/>
                </a:schemeClr>
              </a:solidFill>
            </a:endParaRPr>
          </a:p>
        </p:txBody>
      </p:sp>
      <p:cxnSp>
        <p:nvCxnSpPr>
          <p:cNvPr id="70" name="直線矢印コネクタ 69"/>
          <p:cNvCxnSpPr/>
          <p:nvPr/>
        </p:nvCxnSpPr>
        <p:spPr>
          <a:xfrm flipV="1">
            <a:off x="4750429" y="3768438"/>
            <a:ext cx="597426" cy="1336951"/>
          </a:xfrm>
          <a:prstGeom prst="straightConnector1">
            <a:avLst/>
          </a:prstGeom>
          <a:ln w="19050">
            <a:solidFill>
              <a:schemeClr val="accent3">
                <a:lumMod val="85000"/>
              </a:schemeClr>
            </a:solidFill>
            <a:tailEnd type="triangle"/>
          </a:ln>
        </p:spPr>
        <p:style>
          <a:lnRef idx="1">
            <a:schemeClr val="dk1"/>
          </a:lnRef>
          <a:fillRef idx="0">
            <a:schemeClr val="dk1"/>
          </a:fillRef>
          <a:effectRef idx="0">
            <a:schemeClr val="dk1"/>
          </a:effectRef>
          <a:fontRef idx="minor">
            <a:schemeClr val="tx1"/>
          </a:fontRef>
        </p:style>
      </p:cxnSp>
      <p:sp>
        <p:nvSpPr>
          <p:cNvPr id="15" name="テキスト ボックス 14"/>
          <p:cNvSpPr txBox="1"/>
          <p:nvPr/>
        </p:nvSpPr>
        <p:spPr>
          <a:xfrm>
            <a:off x="4647629" y="3866260"/>
            <a:ext cx="595035" cy="338554"/>
          </a:xfrm>
          <a:prstGeom prst="rect">
            <a:avLst/>
          </a:prstGeom>
          <a:noFill/>
        </p:spPr>
        <p:txBody>
          <a:bodyPr wrap="none" rtlCol="0">
            <a:spAutoFit/>
          </a:bodyPr>
          <a:lstStyle/>
          <a:p>
            <a:r>
              <a:rPr kumimoji="1" lang="ja-JP" altLang="en-US" sz="1600" dirty="0">
                <a:solidFill>
                  <a:schemeClr val="accent3">
                    <a:lumMod val="85000"/>
                  </a:schemeClr>
                </a:solidFill>
              </a:rPr>
              <a:t>出力</a:t>
            </a:r>
          </a:p>
        </p:txBody>
      </p:sp>
      <p:cxnSp>
        <p:nvCxnSpPr>
          <p:cNvPr id="68" name="直線矢印コネクタ 67"/>
          <p:cNvCxnSpPr/>
          <p:nvPr/>
        </p:nvCxnSpPr>
        <p:spPr>
          <a:xfrm>
            <a:off x="7211455" y="4582814"/>
            <a:ext cx="0" cy="386991"/>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3" name="テキスト ボックス 72"/>
          <p:cNvSpPr txBox="1"/>
          <p:nvPr/>
        </p:nvSpPr>
        <p:spPr>
          <a:xfrm>
            <a:off x="6619675" y="4582814"/>
            <a:ext cx="595035" cy="338554"/>
          </a:xfrm>
          <a:prstGeom prst="rect">
            <a:avLst/>
          </a:prstGeom>
          <a:noFill/>
        </p:spPr>
        <p:txBody>
          <a:bodyPr wrap="none" rtlCol="0">
            <a:spAutoFit/>
          </a:bodyPr>
          <a:lstStyle/>
          <a:p>
            <a:r>
              <a:rPr lang="ja-JP" altLang="en-US" sz="1600" dirty="0"/>
              <a:t>算出</a:t>
            </a:r>
            <a:endParaRPr kumimoji="1" lang="ja-JP" altLang="en-US" sz="1600" dirty="0"/>
          </a:p>
        </p:txBody>
      </p:sp>
      <p:pic>
        <p:nvPicPr>
          <p:cNvPr id="74" name="Picture 2" descr="歯車 単色塗りつぶし"/>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07728" y="4775824"/>
            <a:ext cx="1080000" cy="1080000"/>
          </a:xfrm>
          <a:prstGeom prst="rect">
            <a:avLst/>
          </a:prstGeom>
          <a:noFill/>
          <a:extLst>
            <a:ext uri="{909E8E84-426E-40DD-AFC4-6F175D3DCCD1}">
              <a14:hiddenFill xmlns:a14="http://schemas.microsoft.com/office/drawing/2010/main">
                <a:solidFill>
                  <a:srgbClr val="FFFFFF"/>
                </a:solidFill>
              </a14:hiddenFill>
            </a:ext>
          </a:extLst>
        </p:spPr>
      </p:pic>
      <p:sp>
        <p:nvSpPr>
          <p:cNvPr id="93" name="テキスト ボックス 92"/>
          <p:cNvSpPr txBox="1"/>
          <p:nvPr/>
        </p:nvSpPr>
        <p:spPr>
          <a:xfrm>
            <a:off x="3745026" y="4239657"/>
            <a:ext cx="1005403" cy="584775"/>
          </a:xfrm>
          <a:prstGeom prst="rect">
            <a:avLst/>
          </a:prstGeom>
          <a:noFill/>
        </p:spPr>
        <p:txBody>
          <a:bodyPr wrap="none" rtlCol="0">
            <a:spAutoFit/>
          </a:bodyPr>
          <a:lstStyle/>
          <a:p>
            <a:pPr algn="ctr"/>
            <a:r>
              <a:rPr kumimoji="1" lang="ja-JP" altLang="en-US" sz="1600" dirty="0">
                <a:solidFill>
                  <a:schemeClr val="accent3">
                    <a:lumMod val="85000"/>
                  </a:schemeClr>
                </a:solidFill>
              </a:rPr>
              <a:t>学習済み</a:t>
            </a:r>
            <a:endParaRPr kumimoji="1" lang="en-US" altLang="ja-JP" sz="1600" dirty="0">
              <a:solidFill>
                <a:schemeClr val="accent3">
                  <a:lumMod val="85000"/>
                </a:schemeClr>
              </a:solidFill>
            </a:endParaRPr>
          </a:p>
          <a:p>
            <a:pPr algn="ctr"/>
            <a:r>
              <a:rPr lang="ja-JP" altLang="en-US" sz="1600" dirty="0">
                <a:solidFill>
                  <a:schemeClr val="accent3">
                    <a:lumMod val="85000"/>
                  </a:schemeClr>
                </a:solidFill>
              </a:rPr>
              <a:t>モデル</a:t>
            </a:r>
            <a:endParaRPr kumimoji="1" lang="ja-JP" altLang="en-US" sz="1600" dirty="0">
              <a:solidFill>
                <a:schemeClr val="accent3">
                  <a:lumMod val="85000"/>
                </a:schemeClr>
              </a:solidFill>
            </a:endParaRPr>
          </a:p>
        </p:txBody>
      </p:sp>
      <p:sp>
        <p:nvSpPr>
          <p:cNvPr id="3" name="フッター プレースホルダー 2"/>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18</a:t>
            </a:fld>
            <a:endParaRPr lang="en-US" altLang="ja-JP"/>
          </a:p>
        </p:txBody>
      </p:sp>
    </p:spTree>
    <p:extLst>
      <p:ext uri="{BB962C8B-B14F-4D97-AF65-F5344CB8AC3E}">
        <p14:creationId xmlns:p14="http://schemas.microsoft.com/office/powerpoint/2010/main" val="1987902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調査結果</a:t>
            </a: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4228762816"/>
              </p:ext>
            </p:extLst>
          </p:nvPr>
        </p:nvGraphicFramePr>
        <p:xfrm>
          <a:off x="457200" y="1526312"/>
          <a:ext cx="8229600" cy="2595880"/>
        </p:xfrm>
        <a:graphic>
          <a:graphicData uri="http://schemas.openxmlformats.org/drawingml/2006/table">
            <a:tbl>
              <a:tblPr firstRow="1" bandRow="1">
                <a:tableStyleId>{21E4AEA4-8DFA-4A89-87EB-49C32662AFE0}</a:tableStyleId>
              </a:tblPr>
              <a:tblGrid>
                <a:gridCol w="1645920">
                  <a:extLst>
                    <a:ext uri="{9D8B030D-6E8A-4147-A177-3AD203B41FA5}">
                      <a16:colId xmlns:a16="http://schemas.microsoft.com/office/drawing/2014/main" val="3763950590"/>
                    </a:ext>
                  </a:extLst>
                </a:gridCol>
                <a:gridCol w="1645920">
                  <a:extLst>
                    <a:ext uri="{9D8B030D-6E8A-4147-A177-3AD203B41FA5}">
                      <a16:colId xmlns:a16="http://schemas.microsoft.com/office/drawing/2014/main" val="1064409109"/>
                    </a:ext>
                  </a:extLst>
                </a:gridCol>
                <a:gridCol w="1645920">
                  <a:extLst>
                    <a:ext uri="{9D8B030D-6E8A-4147-A177-3AD203B41FA5}">
                      <a16:colId xmlns:a16="http://schemas.microsoft.com/office/drawing/2014/main" val="3610401390"/>
                    </a:ext>
                  </a:extLst>
                </a:gridCol>
                <a:gridCol w="1645920">
                  <a:extLst>
                    <a:ext uri="{9D8B030D-6E8A-4147-A177-3AD203B41FA5}">
                      <a16:colId xmlns:a16="http://schemas.microsoft.com/office/drawing/2014/main" val="135967982"/>
                    </a:ext>
                  </a:extLst>
                </a:gridCol>
                <a:gridCol w="1645920">
                  <a:extLst>
                    <a:ext uri="{9D8B030D-6E8A-4147-A177-3AD203B41FA5}">
                      <a16:colId xmlns:a16="http://schemas.microsoft.com/office/drawing/2014/main" val="1824350555"/>
                    </a:ext>
                  </a:extLst>
                </a:gridCol>
              </a:tblGrid>
              <a:tr h="370840">
                <a:tc>
                  <a:txBody>
                    <a:bodyPr/>
                    <a:lstStyle/>
                    <a:p>
                      <a:r>
                        <a:rPr kumimoji="1" lang="ja-JP" altLang="en-US" dirty="0"/>
                        <a:t>分類手法</a:t>
                      </a:r>
                    </a:p>
                  </a:txBody>
                  <a:tcPr/>
                </a:tc>
                <a:tc>
                  <a:txBody>
                    <a:bodyPr/>
                    <a:lstStyle/>
                    <a:p>
                      <a:r>
                        <a:rPr kumimoji="1" lang="en-US" altLang="ja-JP" dirty="0"/>
                        <a:t>Top-1</a:t>
                      </a:r>
                      <a:endParaRPr kumimoji="1" lang="ja-JP" altLang="en-US" dirty="0"/>
                    </a:p>
                  </a:txBody>
                  <a:tcPr/>
                </a:tc>
                <a:tc>
                  <a:txBody>
                    <a:bodyPr/>
                    <a:lstStyle/>
                    <a:p>
                      <a:r>
                        <a:rPr kumimoji="1" lang="en-US" altLang="ja-JP" dirty="0"/>
                        <a:t>Top-3</a:t>
                      </a:r>
                      <a:endParaRPr kumimoji="1" lang="ja-JP" altLang="en-US" dirty="0"/>
                    </a:p>
                  </a:txBody>
                  <a:tcPr/>
                </a:tc>
                <a:tc>
                  <a:txBody>
                    <a:bodyPr/>
                    <a:lstStyle/>
                    <a:p>
                      <a:r>
                        <a:rPr kumimoji="1" lang="en-US" altLang="ja-JP" dirty="0"/>
                        <a:t>Top-5</a:t>
                      </a:r>
                      <a:endParaRPr kumimoji="1" lang="ja-JP" altLang="en-US" dirty="0"/>
                    </a:p>
                  </a:txBody>
                  <a:tcPr/>
                </a:tc>
                <a:tc>
                  <a:txBody>
                    <a:bodyPr/>
                    <a:lstStyle/>
                    <a:p>
                      <a:r>
                        <a:rPr kumimoji="1" lang="en-US" altLang="ja-JP" dirty="0"/>
                        <a:t>Top-10</a:t>
                      </a:r>
                      <a:endParaRPr kumimoji="1" lang="ja-JP" altLang="en-US" dirty="0"/>
                    </a:p>
                  </a:txBody>
                  <a:tcPr/>
                </a:tc>
                <a:extLst>
                  <a:ext uri="{0D108BD9-81ED-4DB2-BD59-A6C34878D82A}">
                    <a16:rowId xmlns:a16="http://schemas.microsoft.com/office/drawing/2014/main" val="941442511"/>
                  </a:ext>
                </a:extLst>
              </a:tr>
              <a:tr h="370840">
                <a:tc>
                  <a:txBody>
                    <a:bodyPr/>
                    <a:lstStyle/>
                    <a:p>
                      <a:r>
                        <a:rPr kumimoji="1" lang="en-US" altLang="ja-JP" dirty="0" err="1"/>
                        <a:t>FNN+Token</a:t>
                      </a:r>
                      <a:endParaRPr kumimoji="1" lang="ja-JP" altLang="en-US" dirty="0"/>
                    </a:p>
                  </a:txBody>
                  <a:tcPr/>
                </a:tc>
                <a:tc>
                  <a:txBody>
                    <a:bodyPr/>
                    <a:lstStyle/>
                    <a:p>
                      <a:pPr algn="r"/>
                      <a:r>
                        <a:rPr kumimoji="1" lang="en-US" altLang="ja-JP" dirty="0"/>
                        <a:t>0.575</a:t>
                      </a:r>
                      <a:endParaRPr kumimoji="1" lang="ja-JP" altLang="en-US" dirty="0"/>
                    </a:p>
                  </a:txBody>
                  <a:tcPr/>
                </a:tc>
                <a:tc>
                  <a:txBody>
                    <a:bodyPr/>
                    <a:lstStyle/>
                    <a:p>
                      <a:pPr algn="r"/>
                      <a:r>
                        <a:rPr kumimoji="1" lang="en-US" altLang="ja-JP" dirty="0"/>
                        <a:t>0.766</a:t>
                      </a:r>
                      <a:endParaRPr kumimoji="1" lang="ja-JP" altLang="en-US" dirty="0"/>
                    </a:p>
                  </a:txBody>
                  <a:tcPr/>
                </a:tc>
                <a:tc>
                  <a:txBody>
                    <a:bodyPr/>
                    <a:lstStyle/>
                    <a:p>
                      <a:pPr algn="r"/>
                      <a:r>
                        <a:rPr kumimoji="1" lang="en-US" altLang="ja-JP" dirty="0"/>
                        <a:t>0.830</a:t>
                      </a:r>
                      <a:endParaRPr kumimoji="1" lang="ja-JP" altLang="en-US" dirty="0"/>
                    </a:p>
                  </a:txBody>
                  <a:tcPr/>
                </a:tc>
                <a:tc>
                  <a:txBody>
                    <a:bodyPr/>
                    <a:lstStyle/>
                    <a:p>
                      <a:pPr algn="r"/>
                      <a:r>
                        <a:rPr kumimoji="1" lang="en-US" altLang="ja-JP" dirty="0"/>
                        <a:t>0.911</a:t>
                      </a:r>
                      <a:endParaRPr kumimoji="1" lang="ja-JP" altLang="en-US" dirty="0"/>
                    </a:p>
                  </a:txBody>
                  <a:tcPr/>
                </a:tc>
                <a:extLst>
                  <a:ext uri="{0D108BD9-81ED-4DB2-BD59-A6C34878D82A}">
                    <a16:rowId xmlns:a16="http://schemas.microsoft.com/office/drawing/2014/main" val="788077019"/>
                  </a:ext>
                </a:extLst>
              </a:tr>
              <a:tr h="370840">
                <a:tc>
                  <a:txBody>
                    <a:bodyPr/>
                    <a:lstStyle/>
                    <a:p>
                      <a:r>
                        <a:rPr kumimoji="1" lang="en-US" altLang="ja-JP" dirty="0"/>
                        <a:t>FNN+AST</a:t>
                      </a:r>
                      <a:endParaRPr kumimoji="1" lang="ja-JP" altLang="en-US" dirty="0"/>
                    </a:p>
                  </a:txBody>
                  <a:tcPr/>
                </a:tc>
                <a:tc>
                  <a:txBody>
                    <a:bodyPr/>
                    <a:lstStyle/>
                    <a:p>
                      <a:pPr algn="r"/>
                      <a:r>
                        <a:rPr kumimoji="1" lang="en-US" altLang="ja-JP" dirty="0"/>
                        <a:t>0.644</a:t>
                      </a:r>
                      <a:endParaRPr kumimoji="1" lang="ja-JP" altLang="en-US" dirty="0"/>
                    </a:p>
                  </a:txBody>
                  <a:tcPr/>
                </a:tc>
                <a:tc>
                  <a:txBody>
                    <a:bodyPr/>
                    <a:lstStyle/>
                    <a:p>
                      <a:pPr algn="r"/>
                      <a:r>
                        <a:rPr kumimoji="1" lang="en-US" altLang="ja-JP" dirty="0"/>
                        <a:t>0.803</a:t>
                      </a:r>
                      <a:endParaRPr kumimoji="1" lang="ja-JP" altLang="en-US" dirty="0"/>
                    </a:p>
                  </a:txBody>
                  <a:tcPr/>
                </a:tc>
                <a:tc>
                  <a:txBody>
                    <a:bodyPr/>
                    <a:lstStyle/>
                    <a:p>
                      <a:pPr algn="r"/>
                      <a:r>
                        <a:rPr kumimoji="1" lang="en-US" altLang="ja-JP" dirty="0"/>
                        <a:t>0.853</a:t>
                      </a:r>
                      <a:endParaRPr kumimoji="1" lang="ja-JP" altLang="en-US" dirty="0"/>
                    </a:p>
                  </a:txBody>
                  <a:tcPr/>
                </a:tc>
                <a:tc>
                  <a:txBody>
                    <a:bodyPr/>
                    <a:lstStyle/>
                    <a:p>
                      <a:pPr algn="r"/>
                      <a:r>
                        <a:rPr kumimoji="1" lang="en-US" altLang="ja-JP" dirty="0"/>
                        <a:t>0.922</a:t>
                      </a:r>
                      <a:endParaRPr kumimoji="1" lang="ja-JP" altLang="en-US" dirty="0"/>
                    </a:p>
                  </a:txBody>
                  <a:tcPr/>
                </a:tc>
                <a:extLst>
                  <a:ext uri="{0D108BD9-81ED-4DB2-BD59-A6C34878D82A}">
                    <a16:rowId xmlns:a16="http://schemas.microsoft.com/office/drawing/2014/main" val="4165310934"/>
                  </a:ext>
                </a:extLst>
              </a:tr>
              <a:tr h="370840">
                <a:tc>
                  <a:txBody>
                    <a:bodyPr/>
                    <a:lstStyle/>
                    <a:p>
                      <a:r>
                        <a:rPr kumimoji="1" lang="en-US" altLang="ja-JP" dirty="0" err="1"/>
                        <a:t>LSTM+Token</a:t>
                      </a:r>
                      <a:endParaRPr kumimoji="1" lang="ja-JP" altLang="en-US" dirty="0"/>
                    </a:p>
                  </a:txBody>
                  <a:tcPr/>
                </a:tc>
                <a:tc>
                  <a:txBody>
                    <a:bodyPr/>
                    <a:lstStyle/>
                    <a:p>
                      <a:pPr algn="r"/>
                      <a:r>
                        <a:rPr kumimoji="1" lang="en-US" altLang="ja-JP" dirty="0">
                          <a:solidFill>
                            <a:srgbClr val="FF0000"/>
                          </a:solidFill>
                        </a:rPr>
                        <a:t>0.943</a:t>
                      </a:r>
                      <a:endParaRPr kumimoji="1" lang="ja-JP" altLang="en-US" dirty="0">
                        <a:solidFill>
                          <a:srgbClr val="FF0000"/>
                        </a:solidFill>
                      </a:endParaRPr>
                    </a:p>
                  </a:txBody>
                  <a:tcPr/>
                </a:tc>
                <a:tc>
                  <a:txBody>
                    <a:bodyPr/>
                    <a:lstStyle/>
                    <a:p>
                      <a:pPr algn="r"/>
                      <a:r>
                        <a:rPr kumimoji="1" lang="en-US" altLang="ja-JP" dirty="0">
                          <a:solidFill>
                            <a:srgbClr val="FF0000"/>
                          </a:solidFill>
                        </a:rPr>
                        <a:t>0.980</a:t>
                      </a:r>
                      <a:endParaRPr kumimoji="1" lang="ja-JP" altLang="en-US" dirty="0">
                        <a:solidFill>
                          <a:srgbClr val="FF0000"/>
                        </a:solidFill>
                      </a:endParaRPr>
                    </a:p>
                  </a:txBody>
                  <a:tcPr/>
                </a:tc>
                <a:tc>
                  <a:txBody>
                    <a:bodyPr/>
                    <a:lstStyle/>
                    <a:p>
                      <a:pPr algn="r"/>
                      <a:r>
                        <a:rPr kumimoji="1" lang="en-US" altLang="ja-JP" dirty="0">
                          <a:solidFill>
                            <a:srgbClr val="FF0000"/>
                          </a:solidFill>
                        </a:rPr>
                        <a:t>0.985</a:t>
                      </a:r>
                      <a:endParaRPr kumimoji="1" lang="ja-JP" altLang="en-US" dirty="0">
                        <a:solidFill>
                          <a:srgbClr val="FF0000"/>
                        </a:solidFill>
                      </a:endParaRPr>
                    </a:p>
                  </a:txBody>
                  <a:tcPr/>
                </a:tc>
                <a:tc>
                  <a:txBody>
                    <a:bodyPr/>
                    <a:lstStyle/>
                    <a:p>
                      <a:pPr algn="r"/>
                      <a:r>
                        <a:rPr kumimoji="1" lang="en-US" altLang="ja-JP" dirty="0"/>
                        <a:t>0.991</a:t>
                      </a:r>
                      <a:endParaRPr kumimoji="1" lang="ja-JP" altLang="en-US" dirty="0"/>
                    </a:p>
                  </a:txBody>
                  <a:tcPr/>
                </a:tc>
                <a:extLst>
                  <a:ext uri="{0D108BD9-81ED-4DB2-BD59-A6C34878D82A}">
                    <a16:rowId xmlns:a16="http://schemas.microsoft.com/office/drawing/2014/main" val="2342918617"/>
                  </a:ext>
                </a:extLst>
              </a:tr>
              <a:tr h="370840">
                <a:tc>
                  <a:txBody>
                    <a:bodyPr/>
                    <a:lstStyle/>
                    <a:p>
                      <a:r>
                        <a:rPr kumimoji="1" lang="en-US" altLang="ja-JP" dirty="0"/>
                        <a:t>LSTM+AST</a:t>
                      </a:r>
                      <a:endParaRPr kumimoji="1" lang="ja-JP" altLang="en-US" dirty="0"/>
                    </a:p>
                  </a:txBody>
                  <a:tcPr/>
                </a:tc>
                <a:tc>
                  <a:txBody>
                    <a:bodyPr/>
                    <a:lstStyle/>
                    <a:p>
                      <a:pPr algn="r"/>
                      <a:r>
                        <a:rPr kumimoji="1" lang="en-US" altLang="ja-JP" dirty="0"/>
                        <a:t>0.939</a:t>
                      </a:r>
                      <a:endParaRPr kumimoji="1" lang="ja-JP" altLang="en-US" dirty="0"/>
                    </a:p>
                  </a:txBody>
                  <a:tcPr/>
                </a:tc>
                <a:tc>
                  <a:txBody>
                    <a:bodyPr/>
                    <a:lstStyle/>
                    <a:p>
                      <a:pPr algn="r"/>
                      <a:r>
                        <a:rPr kumimoji="1" lang="en-US" altLang="ja-JP" dirty="0"/>
                        <a:t>0.977</a:t>
                      </a:r>
                      <a:endParaRPr kumimoji="1" lang="ja-JP" altLang="en-US" dirty="0"/>
                    </a:p>
                  </a:txBody>
                  <a:tcPr/>
                </a:tc>
                <a:tc>
                  <a:txBody>
                    <a:bodyPr/>
                    <a:lstStyle/>
                    <a:p>
                      <a:pPr algn="r"/>
                      <a:r>
                        <a:rPr kumimoji="1" lang="en-US" altLang="ja-JP" dirty="0"/>
                        <a:t>0.981</a:t>
                      </a:r>
                      <a:endParaRPr kumimoji="1" lang="ja-JP" altLang="en-US" dirty="0"/>
                    </a:p>
                  </a:txBody>
                  <a:tcPr/>
                </a:tc>
                <a:tc>
                  <a:txBody>
                    <a:bodyPr/>
                    <a:lstStyle/>
                    <a:p>
                      <a:pPr algn="r"/>
                      <a:r>
                        <a:rPr kumimoji="1" lang="en-US" altLang="ja-JP" dirty="0"/>
                        <a:t>0.991</a:t>
                      </a:r>
                      <a:endParaRPr kumimoji="1" lang="ja-JP" altLang="en-US" dirty="0"/>
                    </a:p>
                  </a:txBody>
                  <a:tcPr/>
                </a:tc>
                <a:extLst>
                  <a:ext uri="{0D108BD9-81ED-4DB2-BD59-A6C34878D82A}">
                    <a16:rowId xmlns:a16="http://schemas.microsoft.com/office/drawing/2014/main" val="47911609"/>
                  </a:ext>
                </a:extLst>
              </a:tr>
              <a:tr h="370840">
                <a:tc>
                  <a:txBody>
                    <a:bodyPr/>
                    <a:lstStyle/>
                    <a:p>
                      <a:r>
                        <a:rPr kumimoji="1" lang="en-US" altLang="ja-JP" dirty="0" err="1"/>
                        <a:t>GCN+Token</a:t>
                      </a:r>
                      <a:endParaRPr kumimoji="1" lang="ja-JP" altLang="en-US" dirty="0"/>
                    </a:p>
                  </a:txBody>
                  <a:tcPr/>
                </a:tc>
                <a:tc>
                  <a:txBody>
                    <a:bodyPr/>
                    <a:lstStyle/>
                    <a:p>
                      <a:pPr algn="r"/>
                      <a:r>
                        <a:rPr kumimoji="1" lang="en-US" altLang="ja-JP" dirty="0"/>
                        <a:t>0.772</a:t>
                      </a:r>
                      <a:endParaRPr kumimoji="1" lang="ja-JP" altLang="en-US" dirty="0"/>
                    </a:p>
                  </a:txBody>
                  <a:tcPr/>
                </a:tc>
                <a:tc>
                  <a:txBody>
                    <a:bodyPr/>
                    <a:lstStyle/>
                    <a:p>
                      <a:pPr algn="r"/>
                      <a:r>
                        <a:rPr kumimoji="1" lang="en-US" altLang="ja-JP" dirty="0"/>
                        <a:t>0.927</a:t>
                      </a:r>
                      <a:endParaRPr kumimoji="1" lang="ja-JP" altLang="en-US" dirty="0"/>
                    </a:p>
                  </a:txBody>
                  <a:tcPr/>
                </a:tc>
                <a:tc>
                  <a:txBody>
                    <a:bodyPr/>
                    <a:lstStyle/>
                    <a:p>
                      <a:pPr algn="r"/>
                      <a:r>
                        <a:rPr kumimoji="1" lang="en-US" altLang="ja-JP" dirty="0"/>
                        <a:t>0.967</a:t>
                      </a:r>
                      <a:endParaRPr kumimoji="1" lang="ja-JP" altLang="en-US" dirty="0"/>
                    </a:p>
                  </a:txBody>
                  <a:tcPr/>
                </a:tc>
                <a:tc>
                  <a:txBody>
                    <a:bodyPr/>
                    <a:lstStyle/>
                    <a:p>
                      <a:pPr algn="r"/>
                      <a:r>
                        <a:rPr kumimoji="1" lang="en-US" altLang="ja-JP" dirty="0"/>
                        <a:t>0.989</a:t>
                      </a:r>
                      <a:endParaRPr kumimoji="1" lang="ja-JP" altLang="en-US" dirty="0"/>
                    </a:p>
                  </a:txBody>
                  <a:tcPr/>
                </a:tc>
                <a:extLst>
                  <a:ext uri="{0D108BD9-81ED-4DB2-BD59-A6C34878D82A}">
                    <a16:rowId xmlns:a16="http://schemas.microsoft.com/office/drawing/2014/main" val="3872976484"/>
                  </a:ext>
                </a:extLst>
              </a:tr>
              <a:tr h="370840">
                <a:tc>
                  <a:txBody>
                    <a:bodyPr/>
                    <a:lstStyle/>
                    <a:p>
                      <a:r>
                        <a:rPr kumimoji="1" lang="en-US" altLang="ja-JP" dirty="0"/>
                        <a:t>GCN+AST</a:t>
                      </a:r>
                      <a:endParaRPr kumimoji="1" lang="ja-JP" altLang="en-US" dirty="0"/>
                    </a:p>
                  </a:txBody>
                  <a:tcPr/>
                </a:tc>
                <a:tc>
                  <a:txBody>
                    <a:bodyPr/>
                    <a:lstStyle/>
                    <a:p>
                      <a:pPr algn="r"/>
                      <a:r>
                        <a:rPr kumimoji="1" lang="en-US" altLang="ja-JP" dirty="0"/>
                        <a:t>0.803</a:t>
                      </a:r>
                      <a:endParaRPr kumimoji="1" lang="ja-JP" altLang="en-US" dirty="0"/>
                    </a:p>
                  </a:txBody>
                  <a:tcPr/>
                </a:tc>
                <a:tc>
                  <a:txBody>
                    <a:bodyPr/>
                    <a:lstStyle/>
                    <a:p>
                      <a:pPr algn="r"/>
                      <a:r>
                        <a:rPr kumimoji="1" lang="en-US" altLang="ja-JP" dirty="0"/>
                        <a:t>0.948</a:t>
                      </a:r>
                      <a:endParaRPr kumimoji="1" lang="ja-JP" altLang="en-US" dirty="0"/>
                    </a:p>
                  </a:txBody>
                  <a:tcPr/>
                </a:tc>
                <a:tc>
                  <a:txBody>
                    <a:bodyPr/>
                    <a:lstStyle/>
                    <a:p>
                      <a:pPr algn="r"/>
                      <a:r>
                        <a:rPr kumimoji="1" lang="en-US" altLang="ja-JP" dirty="0"/>
                        <a:t>0.972</a:t>
                      </a:r>
                      <a:endParaRPr kumimoji="1" lang="ja-JP" altLang="en-US" dirty="0"/>
                    </a:p>
                  </a:txBody>
                  <a:tcPr/>
                </a:tc>
                <a:tc>
                  <a:txBody>
                    <a:bodyPr/>
                    <a:lstStyle/>
                    <a:p>
                      <a:pPr algn="r"/>
                      <a:r>
                        <a:rPr kumimoji="1" lang="en-US" altLang="ja-JP" dirty="0">
                          <a:solidFill>
                            <a:srgbClr val="FF0000"/>
                          </a:solidFill>
                        </a:rPr>
                        <a:t>0.993</a:t>
                      </a:r>
                      <a:endParaRPr kumimoji="1" lang="ja-JP" altLang="en-US" dirty="0">
                        <a:solidFill>
                          <a:srgbClr val="FF0000"/>
                        </a:solidFill>
                      </a:endParaRPr>
                    </a:p>
                  </a:txBody>
                  <a:tcPr/>
                </a:tc>
                <a:extLst>
                  <a:ext uri="{0D108BD9-81ED-4DB2-BD59-A6C34878D82A}">
                    <a16:rowId xmlns:a16="http://schemas.microsoft.com/office/drawing/2014/main" val="276491248"/>
                  </a:ext>
                </a:extLst>
              </a:tr>
            </a:tbl>
          </a:graphicData>
        </a:graphic>
      </p:graphicFrame>
      <p:sp>
        <p:nvSpPr>
          <p:cNvPr id="7" name="テキスト ボックス 6">
            <a:extLst>
              <a:ext uri="{FF2B5EF4-FFF2-40B4-BE49-F238E27FC236}">
                <a16:creationId xmlns:a16="http://schemas.microsoft.com/office/drawing/2014/main" id="{B3140D80-C3A2-445D-A70D-AB2C38A9909F}"/>
              </a:ext>
            </a:extLst>
          </p:cNvPr>
          <p:cNvSpPr txBox="1"/>
          <p:nvPr/>
        </p:nvSpPr>
        <p:spPr>
          <a:xfrm>
            <a:off x="1269313" y="4609551"/>
            <a:ext cx="6594262" cy="830997"/>
          </a:xfrm>
          <a:prstGeom prst="rect">
            <a:avLst/>
          </a:prstGeom>
          <a:solidFill>
            <a:srgbClr val="FFE4C9"/>
          </a:solidFill>
          <a:ln>
            <a:solidFill>
              <a:schemeClr val="tx1"/>
            </a:solidFill>
          </a:ln>
        </p:spPr>
        <p:txBody>
          <a:bodyPr wrap="square" rtlCol="0">
            <a:spAutoFit/>
          </a:bodyPr>
          <a:lstStyle/>
          <a:p>
            <a:r>
              <a:rPr kumimoji="1" lang="en-US" altLang="ja-JP" sz="2400" dirty="0"/>
              <a:t>RQ</a:t>
            </a:r>
            <a:r>
              <a:rPr kumimoji="1" lang="ja-JP" altLang="en-US" sz="2400" dirty="0"/>
              <a:t>への回答</a:t>
            </a:r>
            <a:r>
              <a:rPr kumimoji="1" lang="en-US" altLang="ja-JP" sz="2400" dirty="0"/>
              <a:t>: </a:t>
            </a:r>
            <a:r>
              <a:rPr kumimoji="1" lang="en-US" altLang="ja-JP" sz="2400" dirty="0">
                <a:solidFill>
                  <a:srgbClr val="00B050"/>
                </a:solidFill>
              </a:rPr>
              <a:t>LSTM</a:t>
            </a:r>
            <a:r>
              <a:rPr kumimoji="1" lang="ja-JP" altLang="en-US" sz="2400" dirty="0"/>
              <a:t>と</a:t>
            </a:r>
            <a:r>
              <a:rPr kumimoji="1" lang="ja-JP" altLang="en-US" sz="2400" dirty="0">
                <a:solidFill>
                  <a:srgbClr val="00B0F0"/>
                </a:solidFill>
              </a:rPr>
              <a:t>トークン列</a:t>
            </a:r>
            <a:r>
              <a:rPr kumimoji="1" lang="ja-JP" altLang="en-US" sz="2400" dirty="0"/>
              <a:t>の組み合わせが，</a:t>
            </a:r>
            <a:r>
              <a:rPr kumimoji="1" lang="en-US" altLang="ja-JP" sz="2400" dirty="0"/>
              <a:t/>
            </a:r>
            <a:br>
              <a:rPr kumimoji="1" lang="en-US" altLang="ja-JP" sz="2400" dirty="0"/>
            </a:br>
            <a:r>
              <a:rPr kumimoji="1" lang="ja-JP" altLang="en-US" sz="2400" dirty="0"/>
              <a:t>最も高い精度のソースコード分類を実現できる</a:t>
            </a:r>
          </a:p>
        </p:txBody>
      </p:sp>
      <p:sp>
        <p:nvSpPr>
          <p:cNvPr id="3" name="フッター プレースホルダー 2"/>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19</a:t>
            </a:fld>
            <a:endParaRPr lang="en-US" altLang="ja-JP"/>
          </a:p>
        </p:txBody>
      </p:sp>
    </p:spTree>
    <p:extLst>
      <p:ext uri="{BB962C8B-B14F-4D97-AF65-F5344CB8AC3E}">
        <p14:creationId xmlns:p14="http://schemas.microsoft.com/office/powerpoint/2010/main" val="696863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背景</a:t>
            </a:r>
            <a:endParaRPr kumimoji="1" lang="ja-JP" altLang="en-US" dirty="0"/>
          </a:p>
        </p:txBody>
      </p:sp>
      <p:sp>
        <p:nvSpPr>
          <p:cNvPr id="3" name="コンテンツ プレースホルダー 2"/>
          <p:cNvSpPr>
            <a:spLocks noGrp="1"/>
          </p:cNvSpPr>
          <p:nvPr>
            <p:ph idx="1"/>
          </p:nvPr>
        </p:nvSpPr>
        <p:spPr/>
        <p:txBody>
          <a:bodyPr/>
          <a:lstStyle/>
          <a:p>
            <a:r>
              <a:rPr lang="ja-JP" altLang="en-US" dirty="0"/>
              <a:t>ソフトウェア開発を効率よく行うため，開発者は</a:t>
            </a:r>
            <a:r>
              <a:rPr lang="en-US" altLang="ja-JP" dirty="0"/>
              <a:t/>
            </a:r>
            <a:br>
              <a:rPr lang="en-US" altLang="ja-JP" dirty="0"/>
            </a:br>
            <a:r>
              <a:rPr lang="ja-JP" altLang="en-US" dirty="0"/>
              <a:t>既存のソースコードを頻繁に再利用</a:t>
            </a:r>
            <a:endParaRPr lang="en-US" altLang="ja-JP" dirty="0"/>
          </a:p>
          <a:p>
            <a:endParaRPr lang="en-US" altLang="ja-JP" dirty="0" smtClean="0"/>
          </a:p>
          <a:p>
            <a:r>
              <a:rPr lang="ja-JP" altLang="en-US" dirty="0" smtClean="0"/>
              <a:t>再利用対象のソースコードを自動で効率的に</a:t>
            </a:r>
            <a:r>
              <a:rPr lang="en-US" altLang="ja-JP" dirty="0" smtClean="0"/>
              <a:t/>
            </a:r>
            <a:br>
              <a:rPr lang="en-US" altLang="ja-JP" dirty="0" smtClean="0"/>
            </a:br>
            <a:r>
              <a:rPr lang="ja-JP" altLang="en-US" dirty="0" smtClean="0"/>
              <a:t>見つける際に，</a:t>
            </a:r>
            <a:r>
              <a:rPr lang="ja-JP" altLang="en-US" dirty="0" smtClean="0">
                <a:solidFill>
                  <a:srgbClr val="FF0000"/>
                </a:solidFill>
              </a:rPr>
              <a:t>ソースコード分類</a:t>
            </a:r>
            <a:r>
              <a:rPr lang="ja-JP" altLang="en-US" dirty="0" smtClean="0"/>
              <a:t>が利用可能</a:t>
            </a:r>
            <a:endParaRPr lang="en-US" altLang="ja-JP" dirty="0"/>
          </a:p>
        </p:txBody>
      </p:sp>
      <p:sp>
        <p:nvSpPr>
          <p:cNvPr id="7" name="フッター プレースホルダー 6"/>
          <p:cNvSpPr>
            <a:spLocks noGrp="1"/>
          </p:cNvSpPr>
          <p:nvPr>
            <p:ph type="ftr" sz="quarter" idx="11"/>
          </p:nvPr>
        </p:nvSpPr>
        <p:spPr/>
        <p:txBody>
          <a:bodyPr/>
          <a:lstStyle/>
          <a:p>
            <a:r>
              <a:rPr lang="en-US" altLang="ja-JP" smtClean="0"/>
              <a:t>Download: https://tinyurl.com/yztrs5ep</a:t>
            </a:r>
            <a:endParaRPr lang="en-US" altLang="ja-JP"/>
          </a:p>
        </p:txBody>
      </p:sp>
      <p:sp>
        <p:nvSpPr>
          <p:cNvPr id="8" name="スライド番号プレースホルダー 7"/>
          <p:cNvSpPr>
            <a:spLocks noGrp="1"/>
          </p:cNvSpPr>
          <p:nvPr>
            <p:ph type="sldNum" sz="quarter" idx="12"/>
          </p:nvPr>
        </p:nvSpPr>
        <p:spPr/>
        <p:txBody>
          <a:bodyPr/>
          <a:lstStyle/>
          <a:p>
            <a:fld id="{9F5033E9-932D-4E41-95C3-341F9A6DAE17}" type="slidenum">
              <a:rPr lang="en-US" altLang="ja-JP" smtClean="0"/>
              <a:pPr/>
              <a:t>2</a:t>
            </a:fld>
            <a:endParaRPr lang="en-US" altLang="ja-JP"/>
          </a:p>
        </p:txBody>
      </p:sp>
    </p:spTree>
    <p:extLst>
      <p:ext uri="{BB962C8B-B14F-4D97-AF65-F5344CB8AC3E}">
        <p14:creationId xmlns:p14="http://schemas.microsoft.com/office/powerpoint/2010/main" val="2839165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考察</a:t>
            </a:r>
            <a:r>
              <a:rPr lang="en-US" altLang="ja-JP" dirty="0" smtClean="0"/>
              <a:t>: </a:t>
            </a:r>
            <a:r>
              <a:rPr lang="ja-JP" altLang="en-US" dirty="0" smtClean="0"/>
              <a:t>ニューラルネットワークの</a:t>
            </a:r>
            <a:r>
              <a:rPr lang="en-US" altLang="ja-JP" dirty="0" smtClean="0"/>
              <a:t/>
            </a:r>
            <a:br>
              <a:rPr lang="en-US" altLang="ja-JP" dirty="0" smtClean="0"/>
            </a:br>
            <a:r>
              <a:rPr lang="ja-JP" altLang="en-US" dirty="0" smtClean="0"/>
              <a:t>影響</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877853696"/>
              </p:ext>
            </p:extLst>
          </p:nvPr>
        </p:nvGraphicFramePr>
        <p:xfrm>
          <a:off x="457200" y="1526312"/>
          <a:ext cx="8229600" cy="2595880"/>
        </p:xfrm>
        <a:graphic>
          <a:graphicData uri="http://schemas.openxmlformats.org/drawingml/2006/table">
            <a:tbl>
              <a:tblPr firstRow="1" bandRow="1">
                <a:tableStyleId>{21E4AEA4-8DFA-4A89-87EB-49C32662AFE0}</a:tableStyleId>
              </a:tblPr>
              <a:tblGrid>
                <a:gridCol w="1645920">
                  <a:extLst>
                    <a:ext uri="{9D8B030D-6E8A-4147-A177-3AD203B41FA5}">
                      <a16:colId xmlns:a16="http://schemas.microsoft.com/office/drawing/2014/main" val="3763950590"/>
                    </a:ext>
                  </a:extLst>
                </a:gridCol>
                <a:gridCol w="1645920">
                  <a:extLst>
                    <a:ext uri="{9D8B030D-6E8A-4147-A177-3AD203B41FA5}">
                      <a16:colId xmlns:a16="http://schemas.microsoft.com/office/drawing/2014/main" val="1064409109"/>
                    </a:ext>
                  </a:extLst>
                </a:gridCol>
                <a:gridCol w="1645920">
                  <a:extLst>
                    <a:ext uri="{9D8B030D-6E8A-4147-A177-3AD203B41FA5}">
                      <a16:colId xmlns:a16="http://schemas.microsoft.com/office/drawing/2014/main" val="3610401390"/>
                    </a:ext>
                  </a:extLst>
                </a:gridCol>
                <a:gridCol w="1645920">
                  <a:extLst>
                    <a:ext uri="{9D8B030D-6E8A-4147-A177-3AD203B41FA5}">
                      <a16:colId xmlns:a16="http://schemas.microsoft.com/office/drawing/2014/main" val="135967982"/>
                    </a:ext>
                  </a:extLst>
                </a:gridCol>
                <a:gridCol w="1645920">
                  <a:extLst>
                    <a:ext uri="{9D8B030D-6E8A-4147-A177-3AD203B41FA5}">
                      <a16:colId xmlns:a16="http://schemas.microsoft.com/office/drawing/2014/main" val="1824350555"/>
                    </a:ext>
                  </a:extLst>
                </a:gridCol>
              </a:tblGrid>
              <a:tr h="370840">
                <a:tc>
                  <a:txBody>
                    <a:bodyPr/>
                    <a:lstStyle/>
                    <a:p>
                      <a:r>
                        <a:rPr kumimoji="1" lang="ja-JP" altLang="en-US" dirty="0"/>
                        <a:t>分類手法</a:t>
                      </a:r>
                    </a:p>
                  </a:txBody>
                  <a:tcPr/>
                </a:tc>
                <a:tc>
                  <a:txBody>
                    <a:bodyPr/>
                    <a:lstStyle/>
                    <a:p>
                      <a:r>
                        <a:rPr kumimoji="1" lang="en-US" altLang="ja-JP" dirty="0"/>
                        <a:t>Top-1</a:t>
                      </a:r>
                      <a:endParaRPr kumimoji="1" lang="ja-JP" altLang="en-US" dirty="0"/>
                    </a:p>
                  </a:txBody>
                  <a:tcPr/>
                </a:tc>
                <a:tc>
                  <a:txBody>
                    <a:bodyPr/>
                    <a:lstStyle/>
                    <a:p>
                      <a:r>
                        <a:rPr kumimoji="1" lang="en-US" altLang="ja-JP" dirty="0"/>
                        <a:t>Top-3</a:t>
                      </a:r>
                      <a:endParaRPr kumimoji="1" lang="ja-JP" altLang="en-US" dirty="0"/>
                    </a:p>
                  </a:txBody>
                  <a:tcPr/>
                </a:tc>
                <a:tc>
                  <a:txBody>
                    <a:bodyPr/>
                    <a:lstStyle/>
                    <a:p>
                      <a:r>
                        <a:rPr kumimoji="1" lang="en-US" altLang="ja-JP" dirty="0"/>
                        <a:t>Top-5</a:t>
                      </a:r>
                      <a:endParaRPr kumimoji="1" lang="ja-JP" altLang="en-US" dirty="0"/>
                    </a:p>
                  </a:txBody>
                  <a:tcPr/>
                </a:tc>
                <a:tc>
                  <a:txBody>
                    <a:bodyPr/>
                    <a:lstStyle/>
                    <a:p>
                      <a:r>
                        <a:rPr kumimoji="1" lang="en-US" altLang="ja-JP" dirty="0"/>
                        <a:t>Top-10</a:t>
                      </a:r>
                      <a:endParaRPr kumimoji="1" lang="ja-JP" altLang="en-US" dirty="0"/>
                    </a:p>
                  </a:txBody>
                  <a:tcPr/>
                </a:tc>
                <a:extLst>
                  <a:ext uri="{0D108BD9-81ED-4DB2-BD59-A6C34878D82A}">
                    <a16:rowId xmlns:a16="http://schemas.microsoft.com/office/drawing/2014/main" val="941442511"/>
                  </a:ext>
                </a:extLst>
              </a:tr>
              <a:tr h="370840">
                <a:tc>
                  <a:txBody>
                    <a:bodyPr/>
                    <a:lstStyle/>
                    <a:p>
                      <a:r>
                        <a:rPr kumimoji="1" lang="en-US" altLang="ja-JP" dirty="0" err="1"/>
                        <a:t>FNN+Token</a:t>
                      </a:r>
                      <a:endParaRPr kumimoji="1" lang="ja-JP" altLang="en-US" dirty="0"/>
                    </a:p>
                  </a:txBody>
                  <a:tcPr/>
                </a:tc>
                <a:tc>
                  <a:txBody>
                    <a:bodyPr/>
                    <a:lstStyle/>
                    <a:p>
                      <a:pPr algn="r"/>
                      <a:r>
                        <a:rPr kumimoji="1" lang="en-US" altLang="ja-JP" dirty="0"/>
                        <a:t>0.575</a:t>
                      </a:r>
                      <a:endParaRPr kumimoji="1" lang="ja-JP" altLang="en-US" dirty="0"/>
                    </a:p>
                  </a:txBody>
                  <a:tcPr/>
                </a:tc>
                <a:tc>
                  <a:txBody>
                    <a:bodyPr/>
                    <a:lstStyle/>
                    <a:p>
                      <a:pPr algn="r"/>
                      <a:r>
                        <a:rPr kumimoji="1" lang="en-US" altLang="ja-JP" dirty="0"/>
                        <a:t>0.766</a:t>
                      </a:r>
                      <a:endParaRPr kumimoji="1" lang="ja-JP" altLang="en-US" dirty="0"/>
                    </a:p>
                  </a:txBody>
                  <a:tcPr/>
                </a:tc>
                <a:tc>
                  <a:txBody>
                    <a:bodyPr/>
                    <a:lstStyle/>
                    <a:p>
                      <a:pPr algn="r"/>
                      <a:r>
                        <a:rPr kumimoji="1" lang="en-US" altLang="ja-JP" dirty="0"/>
                        <a:t>0.830</a:t>
                      </a:r>
                      <a:endParaRPr kumimoji="1" lang="ja-JP" altLang="en-US" dirty="0"/>
                    </a:p>
                  </a:txBody>
                  <a:tcPr/>
                </a:tc>
                <a:tc>
                  <a:txBody>
                    <a:bodyPr/>
                    <a:lstStyle/>
                    <a:p>
                      <a:pPr algn="r"/>
                      <a:r>
                        <a:rPr kumimoji="1" lang="en-US" altLang="ja-JP" dirty="0"/>
                        <a:t>0.911</a:t>
                      </a:r>
                      <a:endParaRPr kumimoji="1" lang="ja-JP" altLang="en-US" dirty="0"/>
                    </a:p>
                  </a:txBody>
                  <a:tcPr/>
                </a:tc>
                <a:extLst>
                  <a:ext uri="{0D108BD9-81ED-4DB2-BD59-A6C34878D82A}">
                    <a16:rowId xmlns:a16="http://schemas.microsoft.com/office/drawing/2014/main" val="788077019"/>
                  </a:ext>
                </a:extLst>
              </a:tr>
              <a:tr h="370840">
                <a:tc>
                  <a:txBody>
                    <a:bodyPr/>
                    <a:lstStyle/>
                    <a:p>
                      <a:r>
                        <a:rPr kumimoji="1" lang="en-US" altLang="ja-JP" dirty="0"/>
                        <a:t>FNN+AST</a:t>
                      </a:r>
                      <a:endParaRPr kumimoji="1" lang="ja-JP" altLang="en-US" dirty="0"/>
                    </a:p>
                  </a:txBody>
                  <a:tcPr/>
                </a:tc>
                <a:tc>
                  <a:txBody>
                    <a:bodyPr/>
                    <a:lstStyle/>
                    <a:p>
                      <a:pPr algn="r"/>
                      <a:r>
                        <a:rPr kumimoji="1" lang="en-US" altLang="ja-JP" dirty="0"/>
                        <a:t>0.644</a:t>
                      </a:r>
                      <a:endParaRPr kumimoji="1" lang="ja-JP" altLang="en-US" dirty="0"/>
                    </a:p>
                  </a:txBody>
                  <a:tcPr/>
                </a:tc>
                <a:tc>
                  <a:txBody>
                    <a:bodyPr/>
                    <a:lstStyle/>
                    <a:p>
                      <a:pPr algn="r"/>
                      <a:r>
                        <a:rPr kumimoji="1" lang="en-US" altLang="ja-JP" dirty="0"/>
                        <a:t>0.803</a:t>
                      </a:r>
                      <a:endParaRPr kumimoji="1" lang="ja-JP" altLang="en-US" dirty="0"/>
                    </a:p>
                  </a:txBody>
                  <a:tcPr/>
                </a:tc>
                <a:tc>
                  <a:txBody>
                    <a:bodyPr/>
                    <a:lstStyle/>
                    <a:p>
                      <a:pPr algn="r"/>
                      <a:r>
                        <a:rPr kumimoji="1" lang="en-US" altLang="ja-JP" dirty="0"/>
                        <a:t>0.853</a:t>
                      </a:r>
                      <a:endParaRPr kumimoji="1" lang="ja-JP" altLang="en-US" dirty="0"/>
                    </a:p>
                  </a:txBody>
                  <a:tcPr/>
                </a:tc>
                <a:tc>
                  <a:txBody>
                    <a:bodyPr/>
                    <a:lstStyle/>
                    <a:p>
                      <a:pPr algn="r"/>
                      <a:r>
                        <a:rPr kumimoji="1" lang="en-US" altLang="ja-JP" dirty="0"/>
                        <a:t>0.922</a:t>
                      </a:r>
                      <a:endParaRPr kumimoji="1" lang="ja-JP" altLang="en-US" dirty="0"/>
                    </a:p>
                  </a:txBody>
                  <a:tcPr/>
                </a:tc>
                <a:extLst>
                  <a:ext uri="{0D108BD9-81ED-4DB2-BD59-A6C34878D82A}">
                    <a16:rowId xmlns:a16="http://schemas.microsoft.com/office/drawing/2014/main" val="4165310934"/>
                  </a:ext>
                </a:extLst>
              </a:tr>
              <a:tr h="370840">
                <a:tc>
                  <a:txBody>
                    <a:bodyPr/>
                    <a:lstStyle/>
                    <a:p>
                      <a:r>
                        <a:rPr kumimoji="1" lang="en-US" altLang="ja-JP" dirty="0" err="1"/>
                        <a:t>LSTM+Token</a:t>
                      </a:r>
                      <a:endParaRPr kumimoji="1" lang="ja-JP" altLang="en-US" dirty="0"/>
                    </a:p>
                  </a:txBody>
                  <a:tcPr/>
                </a:tc>
                <a:tc>
                  <a:txBody>
                    <a:bodyPr/>
                    <a:lstStyle/>
                    <a:p>
                      <a:pPr algn="r"/>
                      <a:r>
                        <a:rPr kumimoji="1" lang="en-US" altLang="ja-JP" dirty="0">
                          <a:solidFill>
                            <a:srgbClr val="FF0000"/>
                          </a:solidFill>
                        </a:rPr>
                        <a:t>0.943</a:t>
                      </a:r>
                      <a:endParaRPr kumimoji="1" lang="ja-JP" altLang="en-US" dirty="0">
                        <a:solidFill>
                          <a:srgbClr val="FF0000"/>
                        </a:solidFill>
                      </a:endParaRPr>
                    </a:p>
                  </a:txBody>
                  <a:tcPr/>
                </a:tc>
                <a:tc>
                  <a:txBody>
                    <a:bodyPr/>
                    <a:lstStyle/>
                    <a:p>
                      <a:pPr algn="r"/>
                      <a:r>
                        <a:rPr kumimoji="1" lang="en-US" altLang="ja-JP" dirty="0">
                          <a:solidFill>
                            <a:srgbClr val="FF0000"/>
                          </a:solidFill>
                        </a:rPr>
                        <a:t>0.980</a:t>
                      </a:r>
                      <a:endParaRPr kumimoji="1" lang="ja-JP" altLang="en-US" dirty="0">
                        <a:solidFill>
                          <a:srgbClr val="FF0000"/>
                        </a:solidFill>
                      </a:endParaRPr>
                    </a:p>
                  </a:txBody>
                  <a:tcPr/>
                </a:tc>
                <a:tc>
                  <a:txBody>
                    <a:bodyPr/>
                    <a:lstStyle/>
                    <a:p>
                      <a:pPr algn="r"/>
                      <a:r>
                        <a:rPr kumimoji="1" lang="en-US" altLang="ja-JP" dirty="0">
                          <a:solidFill>
                            <a:srgbClr val="FF0000"/>
                          </a:solidFill>
                        </a:rPr>
                        <a:t>0.985</a:t>
                      </a:r>
                      <a:endParaRPr kumimoji="1" lang="ja-JP" altLang="en-US" dirty="0">
                        <a:solidFill>
                          <a:srgbClr val="FF0000"/>
                        </a:solidFill>
                      </a:endParaRPr>
                    </a:p>
                  </a:txBody>
                  <a:tcPr/>
                </a:tc>
                <a:tc>
                  <a:txBody>
                    <a:bodyPr/>
                    <a:lstStyle/>
                    <a:p>
                      <a:pPr algn="r"/>
                      <a:r>
                        <a:rPr kumimoji="1" lang="en-US" altLang="ja-JP" dirty="0"/>
                        <a:t>0.991</a:t>
                      </a:r>
                      <a:endParaRPr kumimoji="1" lang="ja-JP" altLang="en-US" dirty="0"/>
                    </a:p>
                  </a:txBody>
                  <a:tcPr/>
                </a:tc>
                <a:extLst>
                  <a:ext uri="{0D108BD9-81ED-4DB2-BD59-A6C34878D82A}">
                    <a16:rowId xmlns:a16="http://schemas.microsoft.com/office/drawing/2014/main" val="2342918617"/>
                  </a:ext>
                </a:extLst>
              </a:tr>
              <a:tr h="370840">
                <a:tc>
                  <a:txBody>
                    <a:bodyPr/>
                    <a:lstStyle/>
                    <a:p>
                      <a:r>
                        <a:rPr kumimoji="1" lang="en-US" altLang="ja-JP" dirty="0"/>
                        <a:t>LSTM+AST</a:t>
                      </a:r>
                      <a:endParaRPr kumimoji="1" lang="ja-JP" altLang="en-US" dirty="0"/>
                    </a:p>
                  </a:txBody>
                  <a:tcPr/>
                </a:tc>
                <a:tc>
                  <a:txBody>
                    <a:bodyPr/>
                    <a:lstStyle/>
                    <a:p>
                      <a:pPr algn="r"/>
                      <a:r>
                        <a:rPr kumimoji="1" lang="en-US" altLang="ja-JP" dirty="0"/>
                        <a:t>0.939</a:t>
                      </a:r>
                      <a:endParaRPr kumimoji="1" lang="ja-JP" altLang="en-US" dirty="0"/>
                    </a:p>
                  </a:txBody>
                  <a:tcPr/>
                </a:tc>
                <a:tc>
                  <a:txBody>
                    <a:bodyPr/>
                    <a:lstStyle/>
                    <a:p>
                      <a:pPr algn="r"/>
                      <a:r>
                        <a:rPr kumimoji="1" lang="en-US" altLang="ja-JP" dirty="0"/>
                        <a:t>0.977</a:t>
                      </a:r>
                      <a:endParaRPr kumimoji="1" lang="ja-JP" altLang="en-US" dirty="0"/>
                    </a:p>
                  </a:txBody>
                  <a:tcPr/>
                </a:tc>
                <a:tc>
                  <a:txBody>
                    <a:bodyPr/>
                    <a:lstStyle/>
                    <a:p>
                      <a:pPr algn="r"/>
                      <a:r>
                        <a:rPr kumimoji="1" lang="en-US" altLang="ja-JP" dirty="0"/>
                        <a:t>0.981</a:t>
                      </a:r>
                      <a:endParaRPr kumimoji="1" lang="ja-JP" altLang="en-US" dirty="0"/>
                    </a:p>
                  </a:txBody>
                  <a:tcPr/>
                </a:tc>
                <a:tc>
                  <a:txBody>
                    <a:bodyPr/>
                    <a:lstStyle/>
                    <a:p>
                      <a:pPr algn="r"/>
                      <a:r>
                        <a:rPr kumimoji="1" lang="en-US" altLang="ja-JP" dirty="0"/>
                        <a:t>0.991</a:t>
                      </a:r>
                      <a:endParaRPr kumimoji="1" lang="ja-JP" altLang="en-US" dirty="0"/>
                    </a:p>
                  </a:txBody>
                  <a:tcPr/>
                </a:tc>
                <a:extLst>
                  <a:ext uri="{0D108BD9-81ED-4DB2-BD59-A6C34878D82A}">
                    <a16:rowId xmlns:a16="http://schemas.microsoft.com/office/drawing/2014/main" val="47911609"/>
                  </a:ext>
                </a:extLst>
              </a:tr>
              <a:tr h="370840">
                <a:tc>
                  <a:txBody>
                    <a:bodyPr/>
                    <a:lstStyle/>
                    <a:p>
                      <a:r>
                        <a:rPr kumimoji="1" lang="en-US" altLang="ja-JP" dirty="0" err="1"/>
                        <a:t>GCN+Token</a:t>
                      </a:r>
                      <a:endParaRPr kumimoji="1" lang="ja-JP" altLang="en-US" dirty="0"/>
                    </a:p>
                  </a:txBody>
                  <a:tcPr/>
                </a:tc>
                <a:tc>
                  <a:txBody>
                    <a:bodyPr/>
                    <a:lstStyle/>
                    <a:p>
                      <a:pPr algn="r"/>
                      <a:r>
                        <a:rPr kumimoji="1" lang="en-US" altLang="ja-JP" dirty="0"/>
                        <a:t>0.772</a:t>
                      </a:r>
                      <a:endParaRPr kumimoji="1" lang="ja-JP" altLang="en-US" dirty="0"/>
                    </a:p>
                  </a:txBody>
                  <a:tcPr/>
                </a:tc>
                <a:tc>
                  <a:txBody>
                    <a:bodyPr/>
                    <a:lstStyle/>
                    <a:p>
                      <a:pPr algn="r"/>
                      <a:r>
                        <a:rPr kumimoji="1" lang="en-US" altLang="ja-JP" dirty="0"/>
                        <a:t>0.927</a:t>
                      </a:r>
                      <a:endParaRPr kumimoji="1" lang="ja-JP" altLang="en-US" dirty="0"/>
                    </a:p>
                  </a:txBody>
                  <a:tcPr/>
                </a:tc>
                <a:tc>
                  <a:txBody>
                    <a:bodyPr/>
                    <a:lstStyle/>
                    <a:p>
                      <a:pPr algn="r"/>
                      <a:r>
                        <a:rPr kumimoji="1" lang="en-US" altLang="ja-JP" dirty="0"/>
                        <a:t>0.967</a:t>
                      </a:r>
                      <a:endParaRPr kumimoji="1" lang="ja-JP" altLang="en-US" dirty="0"/>
                    </a:p>
                  </a:txBody>
                  <a:tcPr/>
                </a:tc>
                <a:tc>
                  <a:txBody>
                    <a:bodyPr/>
                    <a:lstStyle/>
                    <a:p>
                      <a:pPr algn="r"/>
                      <a:r>
                        <a:rPr kumimoji="1" lang="en-US" altLang="ja-JP" dirty="0"/>
                        <a:t>0.989</a:t>
                      </a:r>
                      <a:endParaRPr kumimoji="1" lang="ja-JP" altLang="en-US" dirty="0"/>
                    </a:p>
                  </a:txBody>
                  <a:tcPr/>
                </a:tc>
                <a:extLst>
                  <a:ext uri="{0D108BD9-81ED-4DB2-BD59-A6C34878D82A}">
                    <a16:rowId xmlns:a16="http://schemas.microsoft.com/office/drawing/2014/main" val="3872976484"/>
                  </a:ext>
                </a:extLst>
              </a:tr>
              <a:tr h="370840">
                <a:tc>
                  <a:txBody>
                    <a:bodyPr/>
                    <a:lstStyle/>
                    <a:p>
                      <a:r>
                        <a:rPr kumimoji="1" lang="en-US" altLang="ja-JP" dirty="0"/>
                        <a:t>GCN+AST</a:t>
                      </a:r>
                      <a:endParaRPr kumimoji="1" lang="ja-JP" altLang="en-US" dirty="0"/>
                    </a:p>
                  </a:txBody>
                  <a:tcPr/>
                </a:tc>
                <a:tc>
                  <a:txBody>
                    <a:bodyPr/>
                    <a:lstStyle/>
                    <a:p>
                      <a:pPr algn="r"/>
                      <a:r>
                        <a:rPr kumimoji="1" lang="en-US" altLang="ja-JP" dirty="0"/>
                        <a:t>0.803</a:t>
                      </a:r>
                      <a:endParaRPr kumimoji="1" lang="ja-JP" altLang="en-US" dirty="0"/>
                    </a:p>
                  </a:txBody>
                  <a:tcPr/>
                </a:tc>
                <a:tc>
                  <a:txBody>
                    <a:bodyPr/>
                    <a:lstStyle/>
                    <a:p>
                      <a:pPr algn="r"/>
                      <a:r>
                        <a:rPr kumimoji="1" lang="en-US" altLang="ja-JP" dirty="0"/>
                        <a:t>0.948</a:t>
                      </a:r>
                      <a:endParaRPr kumimoji="1" lang="ja-JP" altLang="en-US" dirty="0"/>
                    </a:p>
                  </a:txBody>
                  <a:tcPr/>
                </a:tc>
                <a:tc>
                  <a:txBody>
                    <a:bodyPr/>
                    <a:lstStyle/>
                    <a:p>
                      <a:pPr algn="r"/>
                      <a:r>
                        <a:rPr kumimoji="1" lang="en-US" altLang="ja-JP" dirty="0"/>
                        <a:t>0.972</a:t>
                      </a:r>
                      <a:endParaRPr kumimoji="1" lang="ja-JP" altLang="en-US" dirty="0"/>
                    </a:p>
                  </a:txBody>
                  <a:tcPr/>
                </a:tc>
                <a:tc>
                  <a:txBody>
                    <a:bodyPr/>
                    <a:lstStyle/>
                    <a:p>
                      <a:pPr algn="r"/>
                      <a:r>
                        <a:rPr kumimoji="1" lang="en-US" altLang="ja-JP" dirty="0">
                          <a:solidFill>
                            <a:srgbClr val="FF0000"/>
                          </a:solidFill>
                        </a:rPr>
                        <a:t>0.993</a:t>
                      </a:r>
                      <a:endParaRPr kumimoji="1" lang="ja-JP" altLang="en-US" dirty="0">
                        <a:solidFill>
                          <a:srgbClr val="FF0000"/>
                        </a:solidFill>
                      </a:endParaRPr>
                    </a:p>
                  </a:txBody>
                  <a:tcPr/>
                </a:tc>
                <a:extLst>
                  <a:ext uri="{0D108BD9-81ED-4DB2-BD59-A6C34878D82A}">
                    <a16:rowId xmlns:a16="http://schemas.microsoft.com/office/drawing/2014/main" val="276491248"/>
                  </a:ext>
                </a:extLst>
              </a:tr>
            </a:tbl>
          </a:graphicData>
        </a:graphic>
      </p:graphicFrame>
      <p:sp>
        <p:nvSpPr>
          <p:cNvPr id="6" name="コンテンツ プレースホルダー 2"/>
          <p:cNvSpPr txBox="1">
            <a:spLocks/>
          </p:cNvSpPr>
          <p:nvPr/>
        </p:nvSpPr>
        <p:spPr bwMode="auto">
          <a:xfrm>
            <a:off x="457200" y="4138502"/>
            <a:ext cx="8229600" cy="216070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800">
                <a:solidFill>
                  <a:schemeClr val="tx1"/>
                </a:solidFill>
                <a:latin typeface="+mn-lt"/>
                <a:ea typeface="+mn-ea"/>
              </a:defRPr>
            </a:lvl4pPr>
            <a:lvl5pPr marL="2057400" indent="-228600" algn="l" rtl="0" eaLnBrk="1" fontAlgn="base" hangingPunct="1">
              <a:spcBef>
                <a:spcPct val="20000"/>
              </a:spcBef>
              <a:spcAft>
                <a:spcPct val="0"/>
              </a:spcAft>
              <a:buChar char="»"/>
              <a:defRPr kumimoji="1" sz="18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u="sng" kern="0" dirty="0" smtClean="0"/>
              <a:t>ニューラルネットワークの影響：大</a:t>
            </a:r>
            <a:endParaRPr lang="en-US" altLang="ja-JP" u="sng" kern="0" dirty="0" smtClean="0"/>
          </a:p>
          <a:p>
            <a:pPr lvl="1"/>
            <a:r>
              <a:rPr lang="en-US" altLang="ja-JP" kern="0" dirty="0" smtClean="0">
                <a:solidFill>
                  <a:srgbClr val="00B050"/>
                </a:solidFill>
              </a:rPr>
              <a:t>LSTM</a:t>
            </a:r>
            <a:r>
              <a:rPr lang="ja-JP" altLang="en-US" kern="0" dirty="0" smtClean="0"/>
              <a:t>を用いた手法は，全体的に分類精度が高い</a:t>
            </a:r>
            <a:endParaRPr lang="en-US" altLang="ja-JP" kern="0" dirty="0" smtClean="0"/>
          </a:p>
          <a:p>
            <a:pPr lvl="1"/>
            <a:r>
              <a:rPr lang="en-US" altLang="ja-JP" kern="0" dirty="0" smtClean="0">
                <a:solidFill>
                  <a:srgbClr val="00B050"/>
                </a:solidFill>
              </a:rPr>
              <a:t>GCN</a:t>
            </a:r>
            <a:r>
              <a:rPr lang="ja-JP" altLang="en-US" kern="0" dirty="0" smtClean="0"/>
              <a:t>を用いた手法は，</a:t>
            </a:r>
            <a:r>
              <a:rPr lang="en-US" altLang="ja-JP" kern="0" dirty="0" smtClean="0"/>
              <a:t>Top-10</a:t>
            </a:r>
            <a:r>
              <a:rPr lang="ja-JP" altLang="en-US" kern="0" dirty="0" smtClean="0"/>
              <a:t>については</a:t>
            </a:r>
            <a:r>
              <a:rPr lang="en-US" altLang="ja-JP" kern="0" dirty="0" smtClean="0"/>
              <a:t>LSTM</a:t>
            </a:r>
            <a:r>
              <a:rPr lang="ja-JP" altLang="en-US" kern="0" dirty="0" smtClean="0"/>
              <a:t>に</a:t>
            </a:r>
            <a:r>
              <a:rPr lang="en-US" altLang="ja-JP" kern="0" dirty="0" smtClean="0"/>
              <a:t/>
            </a:r>
            <a:br>
              <a:rPr lang="en-US" altLang="ja-JP" kern="0" dirty="0" smtClean="0"/>
            </a:br>
            <a:r>
              <a:rPr lang="ja-JP" altLang="en-US" kern="0" dirty="0" smtClean="0"/>
              <a:t>匹敵するが，その他は劣る</a:t>
            </a:r>
            <a:endParaRPr lang="en-US" altLang="ja-JP" kern="0" dirty="0" smtClean="0"/>
          </a:p>
          <a:p>
            <a:pPr lvl="1"/>
            <a:r>
              <a:rPr lang="en-US" altLang="ja-JP" kern="0" dirty="0" smtClean="0">
                <a:solidFill>
                  <a:srgbClr val="00B050"/>
                </a:solidFill>
              </a:rPr>
              <a:t>FNN</a:t>
            </a:r>
            <a:r>
              <a:rPr lang="ja-JP" altLang="en-US" kern="0" dirty="0" smtClean="0"/>
              <a:t>を用いた手法は，他と比べて全体的に精度が劣る</a:t>
            </a:r>
            <a:endParaRPr lang="ja-JP" altLang="en-US" kern="0" dirty="0"/>
          </a:p>
        </p:txBody>
      </p:sp>
      <p:sp>
        <p:nvSpPr>
          <p:cNvPr id="3" name="フッター プレースホルダー 2"/>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20</a:t>
            </a:fld>
            <a:endParaRPr lang="en-US" altLang="ja-JP"/>
          </a:p>
        </p:txBody>
      </p:sp>
    </p:spTree>
    <p:extLst>
      <p:ext uri="{BB962C8B-B14F-4D97-AF65-F5344CB8AC3E}">
        <p14:creationId xmlns:p14="http://schemas.microsoft.com/office/powerpoint/2010/main" val="941564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考察</a:t>
            </a:r>
            <a:r>
              <a:rPr lang="en-US" altLang="ja-JP" dirty="0" smtClean="0"/>
              <a:t>: </a:t>
            </a:r>
            <a:r>
              <a:rPr lang="ja-JP" altLang="en-US" dirty="0" smtClean="0"/>
              <a:t>ソースコード表現の影響</a:t>
            </a:r>
            <a:endParaRPr kumimoji="1" lang="ja-JP" altLang="en-US" dirty="0"/>
          </a:p>
        </p:txBody>
      </p:sp>
      <p:graphicFrame>
        <p:nvGraphicFramePr>
          <p:cNvPr id="5" name="コンテンツ プレースホルダー 4"/>
          <p:cNvGraphicFramePr>
            <a:graphicFrameLocks noGrp="1"/>
          </p:cNvGraphicFramePr>
          <p:nvPr>
            <p:ph idx="1"/>
            <p:extLst/>
          </p:nvPr>
        </p:nvGraphicFramePr>
        <p:xfrm>
          <a:off x="457200" y="1526312"/>
          <a:ext cx="8229600" cy="2595880"/>
        </p:xfrm>
        <a:graphic>
          <a:graphicData uri="http://schemas.openxmlformats.org/drawingml/2006/table">
            <a:tbl>
              <a:tblPr firstRow="1" bandRow="1">
                <a:tableStyleId>{21E4AEA4-8DFA-4A89-87EB-49C32662AFE0}</a:tableStyleId>
              </a:tblPr>
              <a:tblGrid>
                <a:gridCol w="1645920">
                  <a:extLst>
                    <a:ext uri="{9D8B030D-6E8A-4147-A177-3AD203B41FA5}">
                      <a16:colId xmlns:a16="http://schemas.microsoft.com/office/drawing/2014/main" val="3763950590"/>
                    </a:ext>
                  </a:extLst>
                </a:gridCol>
                <a:gridCol w="1645920">
                  <a:extLst>
                    <a:ext uri="{9D8B030D-6E8A-4147-A177-3AD203B41FA5}">
                      <a16:colId xmlns:a16="http://schemas.microsoft.com/office/drawing/2014/main" val="1064409109"/>
                    </a:ext>
                  </a:extLst>
                </a:gridCol>
                <a:gridCol w="1645920">
                  <a:extLst>
                    <a:ext uri="{9D8B030D-6E8A-4147-A177-3AD203B41FA5}">
                      <a16:colId xmlns:a16="http://schemas.microsoft.com/office/drawing/2014/main" val="3610401390"/>
                    </a:ext>
                  </a:extLst>
                </a:gridCol>
                <a:gridCol w="1645920">
                  <a:extLst>
                    <a:ext uri="{9D8B030D-6E8A-4147-A177-3AD203B41FA5}">
                      <a16:colId xmlns:a16="http://schemas.microsoft.com/office/drawing/2014/main" val="135967982"/>
                    </a:ext>
                  </a:extLst>
                </a:gridCol>
                <a:gridCol w="1645920">
                  <a:extLst>
                    <a:ext uri="{9D8B030D-6E8A-4147-A177-3AD203B41FA5}">
                      <a16:colId xmlns:a16="http://schemas.microsoft.com/office/drawing/2014/main" val="1824350555"/>
                    </a:ext>
                  </a:extLst>
                </a:gridCol>
              </a:tblGrid>
              <a:tr h="370840">
                <a:tc>
                  <a:txBody>
                    <a:bodyPr/>
                    <a:lstStyle/>
                    <a:p>
                      <a:r>
                        <a:rPr kumimoji="1" lang="ja-JP" altLang="en-US" dirty="0"/>
                        <a:t>分類手法</a:t>
                      </a:r>
                    </a:p>
                  </a:txBody>
                  <a:tcPr/>
                </a:tc>
                <a:tc>
                  <a:txBody>
                    <a:bodyPr/>
                    <a:lstStyle/>
                    <a:p>
                      <a:r>
                        <a:rPr kumimoji="1" lang="en-US" altLang="ja-JP" dirty="0"/>
                        <a:t>Top-1</a:t>
                      </a:r>
                      <a:endParaRPr kumimoji="1" lang="ja-JP" altLang="en-US" dirty="0"/>
                    </a:p>
                  </a:txBody>
                  <a:tcPr/>
                </a:tc>
                <a:tc>
                  <a:txBody>
                    <a:bodyPr/>
                    <a:lstStyle/>
                    <a:p>
                      <a:r>
                        <a:rPr kumimoji="1" lang="en-US" altLang="ja-JP" dirty="0"/>
                        <a:t>Top-3</a:t>
                      </a:r>
                      <a:endParaRPr kumimoji="1" lang="ja-JP" altLang="en-US" dirty="0"/>
                    </a:p>
                  </a:txBody>
                  <a:tcPr/>
                </a:tc>
                <a:tc>
                  <a:txBody>
                    <a:bodyPr/>
                    <a:lstStyle/>
                    <a:p>
                      <a:r>
                        <a:rPr kumimoji="1" lang="en-US" altLang="ja-JP" dirty="0"/>
                        <a:t>Top-5</a:t>
                      </a:r>
                      <a:endParaRPr kumimoji="1" lang="ja-JP" altLang="en-US" dirty="0"/>
                    </a:p>
                  </a:txBody>
                  <a:tcPr/>
                </a:tc>
                <a:tc>
                  <a:txBody>
                    <a:bodyPr/>
                    <a:lstStyle/>
                    <a:p>
                      <a:r>
                        <a:rPr kumimoji="1" lang="en-US" altLang="ja-JP" dirty="0"/>
                        <a:t>Top-10</a:t>
                      </a:r>
                      <a:endParaRPr kumimoji="1" lang="ja-JP" altLang="en-US" dirty="0"/>
                    </a:p>
                  </a:txBody>
                  <a:tcPr/>
                </a:tc>
                <a:extLst>
                  <a:ext uri="{0D108BD9-81ED-4DB2-BD59-A6C34878D82A}">
                    <a16:rowId xmlns:a16="http://schemas.microsoft.com/office/drawing/2014/main" val="941442511"/>
                  </a:ext>
                </a:extLst>
              </a:tr>
              <a:tr h="370840">
                <a:tc>
                  <a:txBody>
                    <a:bodyPr/>
                    <a:lstStyle/>
                    <a:p>
                      <a:r>
                        <a:rPr kumimoji="1" lang="en-US" altLang="ja-JP" dirty="0" err="1"/>
                        <a:t>FNN+Token</a:t>
                      </a:r>
                      <a:endParaRPr kumimoji="1" lang="ja-JP" altLang="en-US" dirty="0"/>
                    </a:p>
                  </a:txBody>
                  <a:tcPr/>
                </a:tc>
                <a:tc>
                  <a:txBody>
                    <a:bodyPr/>
                    <a:lstStyle/>
                    <a:p>
                      <a:pPr algn="r"/>
                      <a:r>
                        <a:rPr kumimoji="1" lang="en-US" altLang="ja-JP" dirty="0"/>
                        <a:t>0.575</a:t>
                      </a:r>
                      <a:endParaRPr kumimoji="1" lang="ja-JP" altLang="en-US" dirty="0"/>
                    </a:p>
                  </a:txBody>
                  <a:tcPr/>
                </a:tc>
                <a:tc>
                  <a:txBody>
                    <a:bodyPr/>
                    <a:lstStyle/>
                    <a:p>
                      <a:pPr algn="r"/>
                      <a:r>
                        <a:rPr kumimoji="1" lang="en-US" altLang="ja-JP" dirty="0"/>
                        <a:t>0.766</a:t>
                      </a:r>
                      <a:endParaRPr kumimoji="1" lang="ja-JP" altLang="en-US" dirty="0"/>
                    </a:p>
                  </a:txBody>
                  <a:tcPr/>
                </a:tc>
                <a:tc>
                  <a:txBody>
                    <a:bodyPr/>
                    <a:lstStyle/>
                    <a:p>
                      <a:pPr algn="r"/>
                      <a:r>
                        <a:rPr kumimoji="1" lang="en-US" altLang="ja-JP" dirty="0"/>
                        <a:t>0.830</a:t>
                      </a:r>
                      <a:endParaRPr kumimoji="1" lang="ja-JP" altLang="en-US" dirty="0"/>
                    </a:p>
                  </a:txBody>
                  <a:tcPr/>
                </a:tc>
                <a:tc>
                  <a:txBody>
                    <a:bodyPr/>
                    <a:lstStyle/>
                    <a:p>
                      <a:pPr algn="r"/>
                      <a:r>
                        <a:rPr kumimoji="1" lang="en-US" altLang="ja-JP" dirty="0"/>
                        <a:t>0.911</a:t>
                      </a:r>
                      <a:endParaRPr kumimoji="1" lang="ja-JP" altLang="en-US" dirty="0"/>
                    </a:p>
                  </a:txBody>
                  <a:tcPr/>
                </a:tc>
                <a:extLst>
                  <a:ext uri="{0D108BD9-81ED-4DB2-BD59-A6C34878D82A}">
                    <a16:rowId xmlns:a16="http://schemas.microsoft.com/office/drawing/2014/main" val="788077019"/>
                  </a:ext>
                </a:extLst>
              </a:tr>
              <a:tr h="370840">
                <a:tc>
                  <a:txBody>
                    <a:bodyPr/>
                    <a:lstStyle/>
                    <a:p>
                      <a:r>
                        <a:rPr kumimoji="1" lang="en-US" altLang="ja-JP" dirty="0"/>
                        <a:t>FNN+AST</a:t>
                      </a:r>
                      <a:endParaRPr kumimoji="1" lang="ja-JP" altLang="en-US" dirty="0"/>
                    </a:p>
                  </a:txBody>
                  <a:tcPr/>
                </a:tc>
                <a:tc>
                  <a:txBody>
                    <a:bodyPr/>
                    <a:lstStyle/>
                    <a:p>
                      <a:pPr algn="r"/>
                      <a:r>
                        <a:rPr kumimoji="1" lang="en-US" altLang="ja-JP" dirty="0"/>
                        <a:t>0.644</a:t>
                      </a:r>
                      <a:endParaRPr kumimoji="1" lang="ja-JP" altLang="en-US" dirty="0"/>
                    </a:p>
                  </a:txBody>
                  <a:tcPr/>
                </a:tc>
                <a:tc>
                  <a:txBody>
                    <a:bodyPr/>
                    <a:lstStyle/>
                    <a:p>
                      <a:pPr algn="r"/>
                      <a:r>
                        <a:rPr kumimoji="1" lang="en-US" altLang="ja-JP" dirty="0"/>
                        <a:t>0.803</a:t>
                      </a:r>
                      <a:endParaRPr kumimoji="1" lang="ja-JP" altLang="en-US" dirty="0"/>
                    </a:p>
                  </a:txBody>
                  <a:tcPr/>
                </a:tc>
                <a:tc>
                  <a:txBody>
                    <a:bodyPr/>
                    <a:lstStyle/>
                    <a:p>
                      <a:pPr algn="r"/>
                      <a:r>
                        <a:rPr kumimoji="1" lang="en-US" altLang="ja-JP" dirty="0"/>
                        <a:t>0.853</a:t>
                      </a:r>
                      <a:endParaRPr kumimoji="1" lang="ja-JP" altLang="en-US" dirty="0"/>
                    </a:p>
                  </a:txBody>
                  <a:tcPr/>
                </a:tc>
                <a:tc>
                  <a:txBody>
                    <a:bodyPr/>
                    <a:lstStyle/>
                    <a:p>
                      <a:pPr algn="r"/>
                      <a:r>
                        <a:rPr kumimoji="1" lang="en-US" altLang="ja-JP" dirty="0"/>
                        <a:t>0.922</a:t>
                      </a:r>
                      <a:endParaRPr kumimoji="1" lang="ja-JP" altLang="en-US" dirty="0"/>
                    </a:p>
                  </a:txBody>
                  <a:tcPr/>
                </a:tc>
                <a:extLst>
                  <a:ext uri="{0D108BD9-81ED-4DB2-BD59-A6C34878D82A}">
                    <a16:rowId xmlns:a16="http://schemas.microsoft.com/office/drawing/2014/main" val="4165310934"/>
                  </a:ext>
                </a:extLst>
              </a:tr>
              <a:tr h="370840">
                <a:tc>
                  <a:txBody>
                    <a:bodyPr/>
                    <a:lstStyle/>
                    <a:p>
                      <a:r>
                        <a:rPr kumimoji="1" lang="en-US" altLang="ja-JP" dirty="0" err="1"/>
                        <a:t>LSTM+Token</a:t>
                      </a:r>
                      <a:endParaRPr kumimoji="1" lang="ja-JP" altLang="en-US" dirty="0"/>
                    </a:p>
                  </a:txBody>
                  <a:tcPr/>
                </a:tc>
                <a:tc>
                  <a:txBody>
                    <a:bodyPr/>
                    <a:lstStyle/>
                    <a:p>
                      <a:pPr algn="r"/>
                      <a:r>
                        <a:rPr kumimoji="1" lang="en-US" altLang="ja-JP" dirty="0">
                          <a:solidFill>
                            <a:srgbClr val="FF0000"/>
                          </a:solidFill>
                        </a:rPr>
                        <a:t>0.943</a:t>
                      </a:r>
                      <a:endParaRPr kumimoji="1" lang="ja-JP" altLang="en-US" dirty="0">
                        <a:solidFill>
                          <a:srgbClr val="FF0000"/>
                        </a:solidFill>
                      </a:endParaRPr>
                    </a:p>
                  </a:txBody>
                  <a:tcPr/>
                </a:tc>
                <a:tc>
                  <a:txBody>
                    <a:bodyPr/>
                    <a:lstStyle/>
                    <a:p>
                      <a:pPr algn="r"/>
                      <a:r>
                        <a:rPr kumimoji="1" lang="en-US" altLang="ja-JP" dirty="0">
                          <a:solidFill>
                            <a:srgbClr val="FF0000"/>
                          </a:solidFill>
                        </a:rPr>
                        <a:t>0.980</a:t>
                      </a:r>
                      <a:endParaRPr kumimoji="1" lang="ja-JP" altLang="en-US" dirty="0">
                        <a:solidFill>
                          <a:srgbClr val="FF0000"/>
                        </a:solidFill>
                      </a:endParaRPr>
                    </a:p>
                  </a:txBody>
                  <a:tcPr/>
                </a:tc>
                <a:tc>
                  <a:txBody>
                    <a:bodyPr/>
                    <a:lstStyle/>
                    <a:p>
                      <a:pPr algn="r"/>
                      <a:r>
                        <a:rPr kumimoji="1" lang="en-US" altLang="ja-JP" dirty="0">
                          <a:solidFill>
                            <a:srgbClr val="FF0000"/>
                          </a:solidFill>
                        </a:rPr>
                        <a:t>0.985</a:t>
                      </a:r>
                      <a:endParaRPr kumimoji="1" lang="ja-JP" altLang="en-US" dirty="0">
                        <a:solidFill>
                          <a:srgbClr val="FF0000"/>
                        </a:solidFill>
                      </a:endParaRPr>
                    </a:p>
                  </a:txBody>
                  <a:tcPr/>
                </a:tc>
                <a:tc>
                  <a:txBody>
                    <a:bodyPr/>
                    <a:lstStyle/>
                    <a:p>
                      <a:pPr algn="r"/>
                      <a:r>
                        <a:rPr kumimoji="1" lang="en-US" altLang="ja-JP" dirty="0"/>
                        <a:t>0.991</a:t>
                      </a:r>
                      <a:endParaRPr kumimoji="1" lang="ja-JP" altLang="en-US" dirty="0"/>
                    </a:p>
                  </a:txBody>
                  <a:tcPr/>
                </a:tc>
                <a:extLst>
                  <a:ext uri="{0D108BD9-81ED-4DB2-BD59-A6C34878D82A}">
                    <a16:rowId xmlns:a16="http://schemas.microsoft.com/office/drawing/2014/main" val="2342918617"/>
                  </a:ext>
                </a:extLst>
              </a:tr>
              <a:tr h="370840">
                <a:tc>
                  <a:txBody>
                    <a:bodyPr/>
                    <a:lstStyle/>
                    <a:p>
                      <a:r>
                        <a:rPr kumimoji="1" lang="en-US" altLang="ja-JP" dirty="0"/>
                        <a:t>LSTM+AST</a:t>
                      </a:r>
                      <a:endParaRPr kumimoji="1" lang="ja-JP" altLang="en-US" dirty="0"/>
                    </a:p>
                  </a:txBody>
                  <a:tcPr/>
                </a:tc>
                <a:tc>
                  <a:txBody>
                    <a:bodyPr/>
                    <a:lstStyle/>
                    <a:p>
                      <a:pPr algn="r"/>
                      <a:r>
                        <a:rPr kumimoji="1" lang="en-US" altLang="ja-JP" dirty="0"/>
                        <a:t>0.939</a:t>
                      </a:r>
                      <a:endParaRPr kumimoji="1" lang="ja-JP" altLang="en-US" dirty="0"/>
                    </a:p>
                  </a:txBody>
                  <a:tcPr/>
                </a:tc>
                <a:tc>
                  <a:txBody>
                    <a:bodyPr/>
                    <a:lstStyle/>
                    <a:p>
                      <a:pPr algn="r"/>
                      <a:r>
                        <a:rPr kumimoji="1" lang="en-US" altLang="ja-JP" dirty="0"/>
                        <a:t>0.977</a:t>
                      </a:r>
                      <a:endParaRPr kumimoji="1" lang="ja-JP" altLang="en-US" dirty="0"/>
                    </a:p>
                  </a:txBody>
                  <a:tcPr/>
                </a:tc>
                <a:tc>
                  <a:txBody>
                    <a:bodyPr/>
                    <a:lstStyle/>
                    <a:p>
                      <a:pPr algn="r"/>
                      <a:r>
                        <a:rPr kumimoji="1" lang="en-US" altLang="ja-JP" dirty="0"/>
                        <a:t>0.981</a:t>
                      </a:r>
                      <a:endParaRPr kumimoji="1" lang="ja-JP" altLang="en-US" dirty="0"/>
                    </a:p>
                  </a:txBody>
                  <a:tcPr/>
                </a:tc>
                <a:tc>
                  <a:txBody>
                    <a:bodyPr/>
                    <a:lstStyle/>
                    <a:p>
                      <a:pPr algn="r"/>
                      <a:r>
                        <a:rPr kumimoji="1" lang="en-US" altLang="ja-JP" dirty="0"/>
                        <a:t>0.991</a:t>
                      </a:r>
                      <a:endParaRPr kumimoji="1" lang="ja-JP" altLang="en-US" dirty="0"/>
                    </a:p>
                  </a:txBody>
                  <a:tcPr/>
                </a:tc>
                <a:extLst>
                  <a:ext uri="{0D108BD9-81ED-4DB2-BD59-A6C34878D82A}">
                    <a16:rowId xmlns:a16="http://schemas.microsoft.com/office/drawing/2014/main" val="47911609"/>
                  </a:ext>
                </a:extLst>
              </a:tr>
              <a:tr h="370840">
                <a:tc>
                  <a:txBody>
                    <a:bodyPr/>
                    <a:lstStyle/>
                    <a:p>
                      <a:r>
                        <a:rPr kumimoji="1" lang="en-US" altLang="ja-JP" dirty="0" err="1"/>
                        <a:t>GCN+Token</a:t>
                      </a:r>
                      <a:endParaRPr kumimoji="1" lang="ja-JP" altLang="en-US" dirty="0"/>
                    </a:p>
                  </a:txBody>
                  <a:tcPr/>
                </a:tc>
                <a:tc>
                  <a:txBody>
                    <a:bodyPr/>
                    <a:lstStyle/>
                    <a:p>
                      <a:pPr algn="r"/>
                      <a:r>
                        <a:rPr kumimoji="1" lang="en-US" altLang="ja-JP" dirty="0"/>
                        <a:t>0.772</a:t>
                      </a:r>
                      <a:endParaRPr kumimoji="1" lang="ja-JP" altLang="en-US" dirty="0"/>
                    </a:p>
                  </a:txBody>
                  <a:tcPr/>
                </a:tc>
                <a:tc>
                  <a:txBody>
                    <a:bodyPr/>
                    <a:lstStyle/>
                    <a:p>
                      <a:pPr algn="r"/>
                      <a:r>
                        <a:rPr kumimoji="1" lang="en-US" altLang="ja-JP" dirty="0"/>
                        <a:t>0.927</a:t>
                      </a:r>
                      <a:endParaRPr kumimoji="1" lang="ja-JP" altLang="en-US" dirty="0"/>
                    </a:p>
                  </a:txBody>
                  <a:tcPr/>
                </a:tc>
                <a:tc>
                  <a:txBody>
                    <a:bodyPr/>
                    <a:lstStyle/>
                    <a:p>
                      <a:pPr algn="r"/>
                      <a:r>
                        <a:rPr kumimoji="1" lang="en-US" altLang="ja-JP" dirty="0"/>
                        <a:t>0.967</a:t>
                      </a:r>
                      <a:endParaRPr kumimoji="1" lang="ja-JP" altLang="en-US" dirty="0"/>
                    </a:p>
                  </a:txBody>
                  <a:tcPr/>
                </a:tc>
                <a:tc>
                  <a:txBody>
                    <a:bodyPr/>
                    <a:lstStyle/>
                    <a:p>
                      <a:pPr algn="r"/>
                      <a:r>
                        <a:rPr kumimoji="1" lang="en-US" altLang="ja-JP" dirty="0"/>
                        <a:t>0.989</a:t>
                      </a:r>
                      <a:endParaRPr kumimoji="1" lang="ja-JP" altLang="en-US" dirty="0"/>
                    </a:p>
                  </a:txBody>
                  <a:tcPr/>
                </a:tc>
                <a:extLst>
                  <a:ext uri="{0D108BD9-81ED-4DB2-BD59-A6C34878D82A}">
                    <a16:rowId xmlns:a16="http://schemas.microsoft.com/office/drawing/2014/main" val="3872976484"/>
                  </a:ext>
                </a:extLst>
              </a:tr>
              <a:tr h="370840">
                <a:tc>
                  <a:txBody>
                    <a:bodyPr/>
                    <a:lstStyle/>
                    <a:p>
                      <a:r>
                        <a:rPr kumimoji="1" lang="en-US" altLang="ja-JP" dirty="0"/>
                        <a:t>GCN+AST</a:t>
                      </a:r>
                      <a:endParaRPr kumimoji="1" lang="ja-JP" altLang="en-US" dirty="0"/>
                    </a:p>
                  </a:txBody>
                  <a:tcPr/>
                </a:tc>
                <a:tc>
                  <a:txBody>
                    <a:bodyPr/>
                    <a:lstStyle/>
                    <a:p>
                      <a:pPr algn="r"/>
                      <a:r>
                        <a:rPr kumimoji="1" lang="en-US" altLang="ja-JP" dirty="0"/>
                        <a:t>0.803</a:t>
                      </a:r>
                      <a:endParaRPr kumimoji="1" lang="ja-JP" altLang="en-US" dirty="0"/>
                    </a:p>
                  </a:txBody>
                  <a:tcPr/>
                </a:tc>
                <a:tc>
                  <a:txBody>
                    <a:bodyPr/>
                    <a:lstStyle/>
                    <a:p>
                      <a:pPr algn="r"/>
                      <a:r>
                        <a:rPr kumimoji="1" lang="en-US" altLang="ja-JP" dirty="0"/>
                        <a:t>0.948</a:t>
                      </a:r>
                      <a:endParaRPr kumimoji="1" lang="ja-JP" altLang="en-US" dirty="0"/>
                    </a:p>
                  </a:txBody>
                  <a:tcPr/>
                </a:tc>
                <a:tc>
                  <a:txBody>
                    <a:bodyPr/>
                    <a:lstStyle/>
                    <a:p>
                      <a:pPr algn="r"/>
                      <a:r>
                        <a:rPr kumimoji="1" lang="en-US" altLang="ja-JP" dirty="0"/>
                        <a:t>0.972</a:t>
                      </a:r>
                      <a:endParaRPr kumimoji="1" lang="ja-JP" altLang="en-US" dirty="0"/>
                    </a:p>
                  </a:txBody>
                  <a:tcPr/>
                </a:tc>
                <a:tc>
                  <a:txBody>
                    <a:bodyPr/>
                    <a:lstStyle/>
                    <a:p>
                      <a:pPr algn="r"/>
                      <a:r>
                        <a:rPr kumimoji="1" lang="en-US" altLang="ja-JP" dirty="0">
                          <a:solidFill>
                            <a:srgbClr val="FF0000"/>
                          </a:solidFill>
                        </a:rPr>
                        <a:t>0.993</a:t>
                      </a:r>
                      <a:endParaRPr kumimoji="1" lang="ja-JP" altLang="en-US" dirty="0">
                        <a:solidFill>
                          <a:srgbClr val="FF0000"/>
                        </a:solidFill>
                      </a:endParaRPr>
                    </a:p>
                  </a:txBody>
                  <a:tcPr/>
                </a:tc>
                <a:extLst>
                  <a:ext uri="{0D108BD9-81ED-4DB2-BD59-A6C34878D82A}">
                    <a16:rowId xmlns:a16="http://schemas.microsoft.com/office/drawing/2014/main" val="276491248"/>
                  </a:ext>
                </a:extLst>
              </a:tr>
            </a:tbl>
          </a:graphicData>
        </a:graphic>
      </p:graphicFrame>
      <p:sp>
        <p:nvSpPr>
          <p:cNvPr id="6" name="コンテンツ プレースホルダー 2"/>
          <p:cNvSpPr txBox="1">
            <a:spLocks/>
          </p:cNvSpPr>
          <p:nvPr/>
        </p:nvSpPr>
        <p:spPr bwMode="auto">
          <a:xfrm>
            <a:off x="457200" y="4138502"/>
            <a:ext cx="8229600" cy="216070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800">
                <a:solidFill>
                  <a:schemeClr val="tx1"/>
                </a:solidFill>
                <a:latin typeface="+mn-lt"/>
                <a:ea typeface="+mn-ea"/>
              </a:defRPr>
            </a:lvl4pPr>
            <a:lvl5pPr marL="2057400" indent="-228600" algn="l" rtl="0" eaLnBrk="1" fontAlgn="base" hangingPunct="1">
              <a:spcBef>
                <a:spcPct val="20000"/>
              </a:spcBef>
              <a:spcAft>
                <a:spcPct val="0"/>
              </a:spcAft>
              <a:buChar char="»"/>
              <a:defRPr kumimoji="1" sz="18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ja-JP" altLang="en-US" u="sng" kern="0" dirty="0" smtClean="0"/>
              <a:t>ソースコード表現の影響：小</a:t>
            </a:r>
            <a:endParaRPr lang="en-US" altLang="ja-JP" u="sng" kern="0" dirty="0" smtClean="0"/>
          </a:p>
          <a:p>
            <a:pPr lvl="1"/>
            <a:r>
              <a:rPr lang="ja-JP" altLang="en-US" kern="0" dirty="0" smtClean="0"/>
              <a:t>どちらの表現が優れているか一概には言えない</a:t>
            </a:r>
            <a:endParaRPr lang="en-US" altLang="ja-JP" kern="0" dirty="0" smtClean="0"/>
          </a:p>
          <a:p>
            <a:pPr lvl="1"/>
            <a:r>
              <a:rPr lang="ja-JP" altLang="en-US" kern="0" dirty="0" smtClean="0"/>
              <a:t>ニューラルネットワークとの相性が重要だと考えられる</a:t>
            </a:r>
            <a:endParaRPr lang="ja-JP" altLang="en-US" kern="0" dirty="0"/>
          </a:p>
        </p:txBody>
      </p:sp>
      <p:sp>
        <p:nvSpPr>
          <p:cNvPr id="3" name="フッター プレースホルダー 2"/>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21</a:t>
            </a:fld>
            <a:endParaRPr lang="en-US" altLang="ja-JP"/>
          </a:p>
        </p:txBody>
      </p:sp>
    </p:spTree>
    <p:extLst>
      <p:ext uri="{BB962C8B-B14F-4D97-AF65-F5344CB8AC3E}">
        <p14:creationId xmlns:p14="http://schemas.microsoft.com/office/powerpoint/2010/main" val="1127692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追加調査</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t>そもそも深層学習は必要か</a:t>
            </a:r>
            <a:endParaRPr kumimoji="1" lang="en-US" altLang="ja-JP" dirty="0" smtClean="0"/>
          </a:p>
          <a:p>
            <a:pPr lvl="1"/>
            <a:r>
              <a:rPr kumimoji="1" lang="ja-JP" altLang="en-US" dirty="0" smtClean="0"/>
              <a:t>深層学習は計算コストが大きく，判定根拠が分かりづらい</a:t>
            </a:r>
            <a:endParaRPr kumimoji="1" lang="en-US" altLang="ja-JP" dirty="0" smtClean="0"/>
          </a:p>
          <a:p>
            <a:pPr lvl="1"/>
            <a:r>
              <a:rPr lang="ja-JP" altLang="en-US" dirty="0" smtClean="0"/>
              <a:t>使わなくても高い精度が出せるのであれば</a:t>
            </a:r>
            <a:r>
              <a:rPr lang="en-US" altLang="ja-JP" dirty="0" smtClean="0"/>
              <a:t/>
            </a:r>
            <a:br>
              <a:rPr lang="en-US" altLang="ja-JP" dirty="0" smtClean="0"/>
            </a:br>
            <a:r>
              <a:rPr lang="ja-JP" altLang="en-US" dirty="0" smtClean="0"/>
              <a:t>多くの場合は使わない方がいいと考えられる</a:t>
            </a:r>
            <a:endParaRPr lang="en-US" altLang="ja-JP" dirty="0" smtClean="0"/>
          </a:p>
          <a:p>
            <a:pPr lvl="1"/>
            <a:endParaRPr lang="en-US" altLang="ja-JP" dirty="0" smtClean="0"/>
          </a:p>
          <a:p>
            <a:pPr marL="0" indent="0">
              <a:buNone/>
            </a:pPr>
            <a:r>
              <a:rPr lang="ja-JP" altLang="en-US" u="sng" dirty="0" smtClean="0"/>
              <a:t>追加調査</a:t>
            </a:r>
            <a:endParaRPr lang="en-US" altLang="ja-JP" u="sng" dirty="0" smtClean="0"/>
          </a:p>
          <a:p>
            <a:pPr marL="0" indent="0">
              <a:buNone/>
            </a:pPr>
            <a:r>
              <a:rPr lang="en-US" altLang="ja-JP" dirty="0" err="1" smtClean="0"/>
              <a:t>LSTM+Token</a:t>
            </a:r>
            <a:r>
              <a:rPr lang="ja-JP" altLang="en-US" dirty="0"/>
              <a:t>と，深層学習を</a:t>
            </a:r>
            <a:r>
              <a:rPr lang="ja-JP" altLang="en-US" dirty="0" smtClean="0"/>
              <a:t>用いないソースコード</a:t>
            </a:r>
            <a:r>
              <a:rPr lang="en-US" altLang="ja-JP" dirty="0" smtClean="0"/>
              <a:t/>
            </a:r>
            <a:br>
              <a:rPr lang="en-US" altLang="ja-JP" dirty="0" smtClean="0"/>
            </a:br>
            <a:r>
              <a:rPr lang="ja-JP" altLang="en-US" dirty="0" smtClean="0"/>
              <a:t>分類</a:t>
            </a:r>
            <a:r>
              <a:rPr lang="ja-JP" altLang="en-US" dirty="0"/>
              <a:t>手法の中で代表的な手法</a:t>
            </a:r>
            <a:r>
              <a:rPr lang="ja-JP" altLang="en-US" dirty="0" smtClean="0"/>
              <a:t>の精度</a:t>
            </a:r>
            <a:r>
              <a:rPr lang="ja-JP" altLang="en-US" dirty="0"/>
              <a:t>比較</a:t>
            </a:r>
            <a:r>
              <a:rPr lang="ja-JP" altLang="en-US" dirty="0" smtClean="0"/>
              <a:t>を実施</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22</a:t>
            </a:fld>
            <a:endParaRPr lang="en-US" altLang="ja-JP"/>
          </a:p>
        </p:txBody>
      </p:sp>
    </p:spTree>
    <p:extLst>
      <p:ext uri="{BB962C8B-B14F-4D97-AF65-F5344CB8AC3E}">
        <p14:creationId xmlns:p14="http://schemas.microsoft.com/office/powerpoint/2010/main" val="10477564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57EFFD-FF68-4AC4-AE68-CAB4794373A0}"/>
              </a:ext>
            </a:extLst>
          </p:cNvPr>
          <p:cNvSpPr>
            <a:spLocks noGrp="1"/>
          </p:cNvSpPr>
          <p:nvPr>
            <p:ph type="title"/>
          </p:nvPr>
        </p:nvSpPr>
        <p:spPr/>
        <p:txBody>
          <a:bodyPr/>
          <a:lstStyle/>
          <a:p>
            <a:r>
              <a:rPr kumimoji="1" lang="ja-JP" altLang="en-US" dirty="0"/>
              <a:t>深層学習を用いない分類手法</a:t>
            </a:r>
          </a:p>
        </p:txBody>
      </p:sp>
      <p:sp>
        <p:nvSpPr>
          <p:cNvPr id="3" name="コンテンツ プレースホルダー 2">
            <a:extLst>
              <a:ext uri="{FF2B5EF4-FFF2-40B4-BE49-F238E27FC236}">
                <a16:creationId xmlns:a16="http://schemas.microsoft.com/office/drawing/2014/main" id="{081A44B0-7FDD-4AC7-BA00-FEA520964BA7}"/>
              </a:ext>
            </a:extLst>
          </p:cNvPr>
          <p:cNvSpPr>
            <a:spLocks noGrp="1"/>
          </p:cNvSpPr>
          <p:nvPr>
            <p:ph idx="1"/>
          </p:nvPr>
        </p:nvSpPr>
        <p:spPr/>
        <p:txBody>
          <a:bodyPr/>
          <a:lstStyle/>
          <a:p>
            <a:pPr marL="0" indent="0">
              <a:buNone/>
            </a:pPr>
            <a:r>
              <a:rPr kumimoji="1" lang="ja-JP" altLang="en-US" dirty="0"/>
              <a:t>本調査では機能的なクラス分類を行うため，</a:t>
            </a:r>
            <a:r>
              <a:rPr kumimoji="1" lang="ja-JP" altLang="en-US" dirty="0">
                <a:solidFill>
                  <a:srgbClr val="FF0000"/>
                </a:solidFill>
              </a:rPr>
              <a:t>意味的に類似したソースコード</a:t>
            </a:r>
            <a:r>
              <a:rPr kumimoji="1" lang="ja-JP" altLang="en-US" dirty="0"/>
              <a:t>を検索できると主張している</a:t>
            </a:r>
            <a:r>
              <a:rPr kumimoji="1" lang="en-US" altLang="ja-JP" dirty="0"/>
              <a:t/>
            </a:r>
            <a:br>
              <a:rPr kumimoji="1" lang="en-US" altLang="ja-JP" dirty="0"/>
            </a:br>
            <a:r>
              <a:rPr kumimoji="1" lang="ja-JP" altLang="en-US" dirty="0"/>
              <a:t>最新の手法を比較対象として選択</a:t>
            </a:r>
            <a:endParaRPr kumimoji="1" lang="en-US" altLang="ja-JP" dirty="0"/>
          </a:p>
          <a:p>
            <a:pPr lvl="1"/>
            <a:r>
              <a:rPr kumimoji="1" lang="en-US" altLang="ja-JP" dirty="0" err="1" smtClean="0"/>
              <a:t>FaCoY</a:t>
            </a:r>
            <a:r>
              <a:rPr kumimoji="1" lang="en-US" altLang="ja-JP" dirty="0" smtClean="0"/>
              <a:t>[8]</a:t>
            </a:r>
            <a:endParaRPr kumimoji="1" lang="en-US" altLang="ja-JP" dirty="0"/>
          </a:p>
          <a:p>
            <a:pPr lvl="1"/>
            <a:r>
              <a:rPr lang="en-US" altLang="ja-JP" smtClean="0"/>
              <a:t>Siamese[9]</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23</a:t>
            </a:fld>
            <a:endParaRPr lang="en-US" altLang="ja-JP"/>
          </a:p>
        </p:txBody>
      </p:sp>
    </p:spTree>
    <p:extLst>
      <p:ext uri="{BB962C8B-B14F-4D97-AF65-F5344CB8AC3E}">
        <p14:creationId xmlns:p14="http://schemas.microsoft.com/office/powerpoint/2010/main" val="20388927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64BA5C-A053-4BCC-B8B9-2E6B177D013B}"/>
              </a:ext>
            </a:extLst>
          </p:cNvPr>
          <p:cNvSpPr>
            <a:spLocks noGrp="1"/>
          </p:cNvSpPr>
          <p:nvPr>
            <p:ph type="title"/>
          </p:nvPr>
        </p:nvSpPr>
        <p:spPr/>
        <p:txBody>
          <a:bodyPr/>
          <a:lstStyle/>
          <a:p>
            <a:r>
              <a:rPr kumimoji="1" lang="en-US" altLang="ja-JP" dirty="0"/>
              <a:t>FaCoY</a:t>
            </a:r>
            <a:endParaRPr kumimoji="1" lang="ja-JP" altLang="en-US" dirty="0"/>
          </a:p>
        </p:txBody>
      </p:sp>
      <p:sp>
        <p:nvSpPr>
          <p:cNvPr id="3" name="コンテンツ プレースホルダー 2">
            <a:extLst>
              <a:ext uri="{FF2B5EF4-FFF2-40B4-BE49-F238E27FC236}">
                <a16:creationId xmlns:a16="http://schemas.microsoft.com/office/drawing/2014/main" id="{FF347F19-CAE6-4FAA-B99E-8F298342B43D}"/>
              </a:ext>
            </a:extLst>
          </p:cNvPr>
          <p:cNvSpPr>
            <a:spLocks noGrp="1"/>
          </p:cNvSpPr>
          <p:nvPr>
            <p:ph idx="1"/>
          </p:nvPr>
        </p:nvSpPr>
        <p:spPr>
          <a:xfrm>
            <a:off x="457200" y="1600201"/>
            <a:ext cx="8229600" cy="1346200"/>
          </a:xfrm>
        </p:spPr>
        <p:txBody>
          <a:bodyPr/>
          <a:lstStyle/>
          <a:p>
            <a:pPr marL="0" indent="0">
              <a:buNone/>
            </a:pPr>
            <a:r>
              <a:rPr lang="en-US" altLang="ja-JP" dirty="0"/>
              <a:t>Q&amp;A</a:t>
            </a:r>
            <a:r>
              <a:rPr lang="ja-JP" altLang="en-US" dirty="0"/>
              <a:t>サイトにおいて類似した質問文に対する</a:t>
            </a:r>
            <a:r>
              <a:rPr lang="en-US" altLang="ja-JP" dirty="0"/>
              <a:t/>
            </a:r>
            <a:br>
              <a:rPr lang="en-US" altLang="ja-JP" dirty="0"/>
            </a:br>
            <a:r>
              <a:rPr lang="ja-JP" altLang="en-US" dirty="0"/>
              <a:t>回答文に含まれるソースコードが意味的に</a:t>
            </a:r>
            <a:r>
              <a:rPr lang="en-US" altLang="ja-JP" dirty="0"/>
              <a:t/>
            </a:r>
            <a:br>
              <a:rPr lang="en-US" altLang="ja-JP" dirty="0"/>
            </a:br>
            <a:r>
              <a:rPr lang="ja-JP" altLang="en-US" dirty="0"/>
              <a:t>類似していると考え，類似ソースコードを検索する手法</a:t>
            </a:r>
            <a:endParaRPr kumimoji="1" lang="en-US" altLang="ja-JP" dirty="0"/>
          </a:p>
          <a:p>
            <a:endParaRPr kumimoji="1" lang="ja-JP" altLang="en-US" dirty="0"/>
          </a:p>
        </p:txBody>
      </p:sp>
      <p:grpSp>
        <p:nvGrpSpPr>
          <p:cNvPr id="73" name="グループ化 72"/>
          <p:cNvGrpSpPr/>
          <p:nvPr/>
        </p:nvGrpSpPr>
        <p:grpSpPr>
          <a:xfrm>
            <a:off x="795376" y="2954940"/>
            <a:ext cx="7540471" cy="3540158"/>
            <a:chOff x="807000" y="2954940"/>
            <a:chExt cx="7540471" cy="3540158"/>
          </a:xfrm>
        </p:grpSpPr>
        <p:sp>
          <p:nvSpPr>
            <p:cNvPr id="67" name="角丸四角形 66"/>
            <p:cNvSpPr/>
            <p:nvPr/>
          </p:nvSpPr>
          <p:spPr>
            <a:xfrm>
              <a:off x="3155594" y="5610962"/>
              <a:ext cx="4142791" cy="884136"/>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p:cNvGrpSpPr/>
            <p:nvPr/>
          </p:nvGrpSpPr>
          <p:grpSpPr>
            <a:xfrm>
              <a:off x="3418034" y="5787800"/>
              <a:ext cx="480522" cy="584271"/>
              <a:chOff x="1064302" y="1896255"/>
              <a:chExt cx="659568" cy="801974"/>
            </a:xfrm>
          </p:grpSpPr>
          <p:sp>
            <p:nvSpPr>
              <p:cNvPr id="7" name="メモ 6"/>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メモ 7"/>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メモ 8"/>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21" name="グループ化 20"/>
            <p:cNvGrpSpPr/>
            <p:nvPr/>
          </p:nvGrpSpPr>
          <p:grpSpPr>
            <a:xfrm>
              <a:off x="3075153" y="3284048"/>
              <a:ext cx="1085845" cy="1983294"/>
              <a:chOff x="1763589" y="3255613"/>
              <a:chExt cx="1085845" cy="1983294"/>
            </a:xfrm>
          </p:grpSpPr>
          <p:grpSp>
            <p:nvGrpSpPr>
              <p:cNvPr id="16" name="グループ化 15"/>
              <p:cNvGrpSpPr/>
              <p:nvPr/>
            </p:nvGrpSpPr>
            <p:grpSpPr>
              <a:xfrm>
                <a:off x="1864481" y="4016218"/>
                <a:ext cx="964501" cy="1222689"/>
                <a:chOff x="1741754" y="3561747"/>
                <a:chExt cx="964501" cy="1222689"/>
              </a:xfrm>
            </p:grpSpPr>
            <p:sp>
              <p:nvSpPr>
                <p:cNvPr id="12" name="正方形/長方形 11"/>
                <p:cNvSpPr/>
                <p:nvPr/>
              </p:nvSpPr>
              <p:spPr>
                <a:xfrm>
                  <a:off x="1741754" y="3561747"/>
                  <a:ext cx="964501" cy="1222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メモ 10"/>
                <p:cNvSpPr/>
                <p:nvPr/>
              </p:nvSpPr>
              <p:spPr>
                <a:xfrm rot="10800000">
                  <a:off x="2039321" y="4092887"/>
                  <a:ext cx="393154" cy="48598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テキスト ボックス 14"/>
                <p:cNvSpPr txBox="1"/>
                <p:nvPr/>
              </p:nvSpPr>
              <p:spPr>
                <a:xfrm>
                  <a:off x="1848613" y="3642651"/>
                  <a:ext cx="774571" cy="369332"/>
                </a:xfrm>
                <a:prstGeom prst="rect">
                  <a:avLst/>
                </a:prstGeom>
                <a:noFill/>
              </p:spPr>
              <p:txBody>
                <a:bodyPr wrap="none" rtlCol="0">
                  <a:spAutoFit/>
                </a:bodyPr>
                <a:lstStyle/>
                <a:p>
                  <a:pPr algn="ctr"/>
                  <a:r>
                    <a:rPr kumimoji="1" lang="ja-JP" altLang="en-US" dirty="0" smtClean="0"/>
                    <a:t>回答</a:t>
                  </a:r>
                  <a:r>
                    <a:rPr kumimoji="1" lang="en-US" altLang="ja-JP" dirty="0" smtClean="0"/>
                    <a:t>1</a:t>
                  </a:r>
                  <a:endParaRPr kumimoji="1" lang="ja-JP" altLang="en-US" dirty="0"/>
                </a:p>
              </p:txBody>
            </p:sp>
          </p:grpSp>
          <p:sp>
            <p:nvSpPr>
              <p:cNvPr id="17" name="テキスト ボックス 16"/>
              <p:cNvSpPr txBox="1"/>
              <p:nvPr/>
            </p:nvSpPr>
            <p:spPr>
              <a:xfrm>
                <a:off x="1844031" y="3255613"/>
                <a:ext cx="1005403" cy="369332"/>
              </a:xfrm>
              <a:prstGeom prst="rect">
                <a:avLst/>
              </a:prstGeom>
              <a:noFill/>
              <a:ln>
                <a:solidFill>
                  <a:schemeClr val="tx1"/>
                </a:solidFill>
              </a:ln>
            </p:spPr>
            <p:txBody>
              <a:bodyPr wrap="none" rtlCol="0">
                <a:spAutoFit/>
              </a:bodyPr>
              <a:lstStyle/>
              <a:p>
                <a:pPr algn="ctr"/>
                <a:r>
                  <a:rPr kumimoji="1" lang="ja-JP" altLang="en-US" dirty="0" smtClean="0"/>
                  <a:t>質問文</a:t>
                </a:r>
                <a:r>
                  <a:rPr kumimoji="1" lang="en-US" altLang="ja-JP" dirty="0" smtClean="0"/>
                  <a:t>1</a:t>
                </a:r>
                <a:endParaRPr kumimoji="1" lang="ja-JP" altLang="en-US" dirty="0"/>
              </a:p>
            </p:txBody>
          </p:sp>
          <p:cxnSp>
            <p:nvCxnSpPr>
              <p:cNvPr id="19" name="直線矢印コネクタ 18"/>
              <p:cNvCxnSpPr>
                <a:stCxn id="17" idx="2"/>
                <a:endCxn id="12" idx="0"/>
              </p:cNvCxnSpPr>
              <p:nvPr/>
            </p:nvCxnSpPr>
            <p:spPr>
              <a:xfrm flipH="1">
                <a:off x="2346732" y="3624945"/>
                <a:ext cx="1" cy="39127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0" name="テキスト ボックス 19"/>
              <p:cNvSpPr txBox="1"/>
              <p:nvPr/>
            </p:nvSpPr>
            <p:spPr>
              <a:xfrm>
                <a:off x="1763589" y="3651304"/>
                <a:ext cx="595035" cy="338554"/>
              </a:xfrm>
              <a:prstGeom prst="rect">
                <a:avLst/>
              </a:prstGeom>
              <a:noFill/>
            </p:spPr>
            <p:txBody>
              <a:bodyPr wrap="none" rtlCol="0">
                <a:spAutoFit/>
              </a:bodyPr>
              <a:lstStyle/>
              <a:p>
                <a:pPr algn="ctr"/>
                <a:r>
                  <a:rPr kumimoji="1" lang="ja-JP" altLang="en-US" sz="1600" dirty="0" smtClean="0"/>
                  <a:t>対応</a:t>
                </a:r>
                <a:endParaRPr kumimoji="1" lang="ja-JP" altLang="en-US" sz="1600" dirty="0"/>
              </a:p>
            </p:txBody>
          </p:sp>
        </p:grpSp>
        <p:grpSp>
          <p:nvGrpSpPr>
            <p:cNvPr id="22" name="グループ化 21"/>
            <p:cNvGrpSpPr/>
            <p:nvPr/>
          </p:nvGrpSpPr>
          <p:grpSpPr>
            <a:xfrm>
              <a:off x="4854977" y="3284048"/>
              <a:ext cx="1085846" cy="1983294"/>
              <a:chOff x="1763589" y="3255613"/>
              <a:chExt cx="1085846" cy="1983294"/>
            </a:xfrm>
          </p:grpSpPr>
          <p:grpSp>
            <p:nvGrpSpPr>
              <p:cNvPr id="23" name="グループ化 22"/>
              <p:cNvGrpSpPr/>
              <p:nvPr/>
            </p:nvGrpSpPr>
            <p:grpSpPr>
              <a:xfrm>
                <a:off x="1864481" y="4016218"/>
                <a:ext cx="964501" cy="1222689"/>
                <a:chOff x="1741754" y="3561747"/>
                <a:chExt cx="964501" cy="1222689"/>
              </a:xfrm>
            </p:grpSpPr>
            <p:sp>
              <p:nvSpPr>
                <p:cNvPr id="27" name="正方形/長方形 26"/>
                <p:cNvSpPr/>
                <p:nvPr/>
              </p:nvSpPr>
              <p:spPr>
                <a:xfrm>
                  <a:off x="1741754" y="3561747"/>
                  <a:ext cx="964501" cy="1222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メモ 27"/>
                <p:cNvSpPr/>
                <p:nvPr/>
              </p:nvSpPr>
              <p:spPr>
                <a:xfrm rot="10800000">
                  <a:off x="2039321" y="4092887"/>
                  <a:ext cx="393154" cy="48598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9" name="テキスト ボックス 28"/>
                <p:cNvSpPr txBox="1"/>
                <p:nvPr/>
              </p:nvSpPr>
              <p:spPr>
                <a:xfrm>
                  <a:off x="1848613" y="3642651"/>
                  <a:ext cx="774571" cy="369332"/>
                </a:xfrm>
                <a:prstGeom prst="rect">
                  <a:avLst/>
                </a:prstGeom>
                <a:noFill/>
              </p:spPr>
              <p:txBody>
                <a:bodyPr wrap="none" rtlCol="0">
                  <a:spAutoFit/>
                </a:bodyPr>
                <a:lstStyle/>
                <a:p>
                  <a:pPr algn="ctr"/>
                  <a:r>
                    <a:rPr kumimoji="1" lang="ja-JP" altLang="en-US" dirty="0" smtClean="0"/>
                    <a:t>回答</a:t>
                  </a:r>
                  <a:r>
                    <a:rPr kumimoji="1" lang="en-US" altLang="ja-JP" dirty="0" smtClean="0"/>
                    <a:t>2</a:t>
                  </a:r>
                  <a:endParaRPr kumimoji="1" lang="ja-JP" altLang="en-US" dirty="0"/>
                </a:p>
              </p:txBody>
            </p:sp>
          </p:grpSp>
          <p:sp>
            <p:nvSpPr>
              <p:cNvPr id="24" name="テキスト ボックス 23"/>
              <p:cNvSpPr txBox="1"/>
              <p:nvPr/>
            </p:nvSpPr>
            <p:spPr>
              <a:xfrm>
                <a:off x="1844031" y="3255613"/>
                <a:ext cx="1005404" cy="369332"/>
              </a:xfrm>
              <a:prstGeom prst="rect">
                <a:avLst/>
              </a:prstGeom>
              <a:noFill/>
              <a:ln>
                <a:solidFill>
                  <a:schemeClr val="tx1"/>
                </a:solidFill>
              </a:ln>
            </p:spPr>
            <p:txBody>
              <a:bodyPr wrap="none" rtlCol="0">
                <a:spAutoFit/>
              </a:bodyPr>
              <a:lstStyle/>
              <a:p>
                <a:pPr algn="ctr"/>
                <a:r>
                  <a:rPr kumimoji="1" lang="ja-JP" altLang="en-US" dirty="0" smtClean="0"/>
                  <a:t>質問文</a:t>
                </a:r>
                <a:r>
                  <a:rPr lang="en-US" altLang="ja-JP" dirty="0"/>
                  <a:t>2</a:t>
                </a:r>
                <a:endParaRPr kumimoji="1" lang="ja-JP" altLang="en-US" dirty="0"/>
              </a:p>
            </p:txBody>
          </p:sp>
          <p:cxnSp>
            <p:nvCxnSpPr>
              <p:cNvPr id="25" name="直線矢印コネクタ 24"/>
              <p:cNvCxnSpPr>
                <a:stCxn id="24" idx="2"/>
                <a:endCxn id="27" idx="0"/>
              </p:cNvCxnSpPr>
              <p:nvPr/>
            </p:nvCxnSpPr>
            <p:spPr>
              <a:xfrm flipH="1">
                <a:off x="2346732" y="3624945"/>
                <a:ext cx="1" cy="39127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6" name="テキスト ボックス 25"/>
              <p:cNvSpPr txBox="1"/>
              <p:nvPr/>
            </p:nvSpPr>
            <p:spPr>
              <a:xfrm>
                <a:off x="1763589" y="3651304"/>
                <a:ext cx="595035" cy="338554"/>
              </a:xfrm>
              <a:prstGeom prst="rect">
                <a:avLst/>
              </a:prstGeom>
              <a:noFill/>
            </p:spPr>
            <p:txBody>
              <a:bodyPr wrap="none" rtlCol="0">
                <a:spAutoFit/>
              </a:bodyPr>
              <a:lstStyle/>
              <a:p>
                <a:pPr algn="ctr"/>
                <a:r>
                  <a:rPr kumimoji="1" lang="ja-JP" altLang="en-US" sz="1600" dirty="0" smtClean="0"/>
                  <a:t>対応</a:t>
                </a:r>
                <a:endParaRPr kumimoji="1" lang="ja-JP" altLang="en-US" sz="1600" dirty="0"/>
              </a:p>
            </p:txBody>
          </p:sp>
        </p:grpSp>
        <p:grpSp>
          <p:nvGrpSpPr>
            <p:cNvPr id="30" name="グループ化 29"/>
            <p:cNvGrpSpPr/>
            <p:nvPr/>
          </p:nvGrpSpPr>
          <p:grpSpPr>
            <a:xfrm>
              <a:off x="6232993" y="3284048"/>
              <a:ext cx="1085846" cy="1983294"/>
              <a:chOff x="1763589" y="3255613"/>
              <a:chExt cx="1085846" cy="1983294"/>
            </a:xfrm>
          </p:grpSpPr>
          <p:grpSp>
            <p:nvGrpSpPr>
              <p:cNvPr id="31" name="グループ化 30"/>
              <p:cNvGrpSpPr/>
              <p:nvPr/>
            </p:nvGrpSpPr>
            <p:grpSpPr>
              <a:xfrm>
                <a:off x="1864481" y="4016218"/>
                <a:ext cx="964501" cy="1222689"/>
                <a:chOff x="1741754" y="3561747"/>
                <a:chExt cx="964501" cy="1222689"/>
              </a:xfrm>
            </p:grpSpPr>
            <p:sp>
              <p:nvSpPr>
                <p:cNvPr id="35" name="正方形/長方形 34"/>
                <p:cNvSpPr/>
                <p:nvPr/>
              </p:nvSpPr>
              <p:spPr>
                <a:xfrm>
                  <a:off x="1741754" y="3561747"/>
                  <a:ext cx="964501" cy="12226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メモ 35"/>
                <p:cNvSpPr/>
                <p:nvPr/>
              </p:nvSpPr>
              <p:spPr>
                <a:xfrm rot="10800000">
                  <a:off x="2039321" y="4092887"/>
                  <a:ext cx="393154" cy="48598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テキスト ボックス 36"/>
                <p:cNvSpPr txBox="1"/>
                <p:nvPr/>
              </p:nvSpPr>
              <p:spPr>
                <a:xfrm>
                  <a:off x="1848613" y="3642651"/>
                  <a:ext cx="774571" cy="369332"/>
                </a:xfrm>
                <a:prstGeom prst="rect">
                  <a:avLst/>
                </a:prstGeom>
                <a:noFill/>
              </p:spPr>
              <p:txBody>
                <a:bodyPr wrap="none" rtlCol="0">
                  <a:spAutoFit/>
                </a:bodyPr>
                <a:lstStyle/>
                <a:p>
                  <a:pPr algn="ctr"/>
                  <a:r>
                    <a:rPr kumimoji="1" lang="ja-JP" altLang="en-US" dirty="0" smtClean="0"/>
                    <a:t>回答</a:t>
                  </a:r>
                  <a:r>
                    <a:rPr lang="en-US" altLang="ja-JP" dirty="0"/>
                    <a:t>3</a:t>
                  </a:r>
                  <a:endParaRPr kumimoji="1" lang="ja-JP" altLang="en-US" dirty="0"/>
                </a:p>
              </p:txBody>
            </p:sp>
          </p:grpSp>
          <p:sp>
            <p:nvSpPr>
              <p:cNvPr id="32" name="テキスト ボックス 31"/>
              <p:cNvSpPr txBox="1"/>
              <p:nvPr/>
            </p:nvSpPr>
            <p:spPr>
              <a:xfrm>
                <a:off x="1844031" y="3255613"/>
                <a:ext cx="1005404" cy="369332"/>
              </a:xfrm>
              <a:prstGeom prst="rect">
                <a:avLst/>
              </a:prstGeom>
              <a:noFill/>
              <a:ln>
                <a:solidFill>
                  <a:schemeClr val="tx1"/>
                </a:solidFill>
              </a:ln>
            </p:spPr>
            <p:txBody>
              <a:bodyPr wrap="none" rtlCol="0">
                <a:spAutoFit/>
              </a:bodyPr>
              <a:lstStyle/>
              <a:p>
                <a:pPr algn="ctr"/>
                <a:r>
                  <a:rPr kumimoji="1" lang="ja-JP" altLang="en-US" dirty="0" smtClean="0"/>
                  <a:t>質問文</a:t>
                </a:r>
                <a:r>
                  <a:rPr kumimoji="1" lang="en-US" altLang="ja-JP" dirty="0" smtClean="0"/>
                  <a:t>3</a:t>
                </a:r>
                <a:endParaRPr kumimoji="1" lang="ja-JP" altLang="en-US" dirty="0"/>
              </a:p>
            </p:txBody>
          </p:sp>
          <p:cxnSp>
            <p:nvCxnSpPr>
              <p:cNvPr id="33" name="直線矢印コネクタ 32"/>
              <p:cNvCxnSpPr>
                <a:stCxn id="32" idx="2"/>
                <a:endCxn id="35" idx="0"/>
              </p:cNvCxnSpPr>
              <p:nvPr/>
            </p:nvCxnSpPr>
            <p:spPr>
              <a:xfrm flipH="1">
                <a:off x="2346732" y="3624945"/>
                <a:ext cx="1" cy="39127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4" name="テキスト ボックス 33"/>
              <p:cNvSpPr txBox="1"/>
              <p:nvPr/>
            </p:nvSpPr>
            <p:spPr>
              <a:xfrm>
                <a:off x="1763589" y="3651304"/>
                <a:ext cx="595035" cy="338554"/>
              </a:xfrm>
              <a:prstGeom prst="rect">
                <a:avLst/>
              </a:prstGeom>
              <a:noFill/>
            </p:spPr>
            <p:txBody>
              <a:bodyPr wrap="none" rtlCol="0">
                <a:spAutoFit/>
              </a:bodyPr>
              <a:lstStyle/>
              <a:p>
                <a:pPr algn="ctr"/>
                <a:r>
                  <a:rPr kumimoji="1" lang="ja-JP" altLang="en-US" sz="1600" dirty="0" smtClean="0"/>
                  <a:t>対応</a:t>
                </a:r>
                <a:endParaRPr kumimoji="1" lang="ja-JP" altLang="en-US" sz="1600" dirty="0"/>
              </a:p>
            </p:txBody>
          </p:sp>
        </p:grpSp>
        <p:cxnSp>
          <p:nvCxnSpPr>
            <p:cNvPr id="39" name="直線矢印コネクタ 38"/>
            <p:cNvCxnSpPr>
              <a:stCxn id="17" idx="3"/>
              <a:endCxn id="24" idx="1"/>
            </p:cNvCxnSpPr>
            <p:nvPr/>
          </p:nvCxnSpPr>
          <p:spPr>
            <a:xfrm>
              <a:off x="4160998" y="3468714"/>
              <a:ext cx="774421"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0" name="テキスト ボックス 39"/>
            <p:cNvSpPr txBox="1"/>
            <p:nvPr/>
          </p:nvSpPr>
          <p:spPr>
            <a:xfrm>
              <a:off x="3901782" y="2954940"/>
              <a:ext cx="1351652" cy="338554"/>
            </a:xfrm>
            <a:prstGeom prst="rect">
              <a:avLst/>
            </a:prstGeom>
            <a:noFill/>
          </p:spPr>
          <p:txBody>
            <a:bodyPr wrap="none" rtlCol="0">
              <a:spAutoFit/>
            </a:bodyPr>
            <a:lstStyle/>
            <a:p>
              <a:r>
                <a:rPr kumimoji="1" lang="ja-JP" altLang="en-US" sz="1600" dirty="0" smtClean="0"/>
                <a:t>類似した質問</a:t>
              </a:r>
              <a:endParaRPr kumimoji="1" lang="ja-JP" altLang="en-US" sz="1600" dirty="0"/>
            </a:p>
          </p:txBody>
        </p:sp>
        <p:sp>
          <p:nvSpPr>
            <p:cNvPr id="41" name="テキスト ボックス 40"/>
            <p:cNvSpPr txBox="1"/>
            <p:nvPr/>
          </p:nvSpPr>
          <p:spPr>
            <a:xfrm>
              <a:off x="7446443" y="4043780"/>
              <a:ext cx="530915" cy="369332"/>
            </a:xfrm>
            <a:prstGeom prst="rect">
              <a:avLst/>
            </a:prstGeom>
            <a:noFill/>
          </p:spPr>
          <p:txBody>
            <a:bodyPr wrap="none" rtlCol="0">
              <a:spAutoFit/>
            </a:bodyPr>
            <a:lstStyle/>
            <a:p>
              <a:r>
                <a:rPr kumimoji="1" lang="ja-JP" altLang="en-US" dirty="0" smtClean="0"/>
                <a:t>・・・</a:t>
              </a:r>
              <a:endParaRPr kumimoji="1" lang="ja-JP" altLang="en-US" dirty="0"/>
            </a:p>
          </p:txBody>
        </p:sp>
        <p:grpSp>
          <p:nvGrpSpPr>
            <p:cNvPr id="43" name="グループ化 42"/>
            <p:cNvGrpSpPr/>
            <p:nvPr/>
          </p:nvGrpSpPr>
          <p:grpSpPr>
            <a:xfrm>
              <a:off x="5209751" y="5787799"/>
              <a:ext cx="480522" cy="584271"/>
              <a:chOff x="1064302" y="1896255"/>
              <a:chExt cx="659568" cy="801974"/>
            </a:xfrm>
          </p:grpSpPr>
          <p:sp>
            <p:nvSpPr>
              <p:cNvPr id="44" name="メモ 43"/>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5" name="メモ 44"/>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メモ 45"/>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47" name="グループ化 46"/>
            <p:cNvGrpSpPr/>
            <p:nvPr/>
          </p:nvGrpSpPr>
          <p:grpSpPr>
            <a:xfrm>
              <a:off x="6577034" y="5782278"/>
              <a:ext cx="480522" cy="584271"/>
              <a:chOff x="1064302" y="1896255"/>
              <a:chExt cx="659568" cy="801974"/>
            </a:xfrm>
          </p:grpSpPr>
          <p:sp>
            <p:nvSpPr>
              <p:cNvPr id="48" name="メモ 47"/>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メモ 48"/>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メモ 49"/>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cxnSp>
          <p:nvCxnSpPr>
            <p:cNvPr id="52" name="直線矢印コネクタ 51"/>
            <p:cNvCxnSpPr/>
            <p:nvPr/>
          </p:nvCxnSpPr>
          <p:spPr>
            <a:xfrm>
              <a:off x="3670188" y="5142679"/>
              <a:ext cx="0" cy="54301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6" name="直線矢印コネクタ 55"/>
            <p:cNvCxnSpPr/>
            <p:nvPr/>
          </p:nvCxnSpPr>
          <p:spPr>
            <a:xfrm>
              <a:off x="5450010" y="5140660"/>
              <a:ext cx="1" cy="54360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57" name="直線矢印コネクタ 56"/>
            <p:cNvCxnSpPr/>
            <p:nvPr/>
          </p:nvCxnSpPr>
          <p:spPr>
            <a:xfrm>
              <a:off x="6816134" y="5140660"/>
              <a:ext cx="1" cy="54360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58" name="テキスト ボックス 57"/>
            <p:cNvSpPr txBox="1"/>
            <p:nvPr/>
          </p:nvSpPr>
          <p:spPr>
            <a:xfrm>
              <a:off x="3637797" y="5246048"/>
              <a:ext cx="1404552" cy="338554"/>
            </a:xfrm>
            <a:prstGeom prst="rect">
              <a:avLst/>
            </a:prstGeom>
            <a:noFill/>
          </p:spPr>
          <p:txBody>
            <a:bodyPr wrap="none" rtlCol="0">
              <a:spAutoFit/>
            </a:bodyPr>
            <a:lstStyle/>
            <a:p>
              <a:r>
                <a:rPr kumimoji="1" lang="ja-JP" altLang="en-US" sz="1600" dirty="0" smtClean="0"/>
                <a:t>構文的に</a:t>
              </a:r>
              <a:r>
                <a:rPr lang="ja-JP" altLang="en-US" sz="1600" dirty="0" smtClean="0"/>
                <a:t>類似</a:t>
              </a:r>
              <a:endParaRPr kumimoji="1" lang="ja-JP" altLang="en-US" sz="1600" dirty="0"/>
            </a:p>
          </p:txBody>
        </p:sp>
        <p:sp>
          <p:nvSpPr>
            <p:cNvPr id="59" name="メモ 58"/>
            <p:cNvSpPr/>
            <p:nvPr/>
          </p:nvSpPr>
          <p:spPr>
            <a:xfrm rot="10800000">
              <a:off x="1230144" y="4575794"/>
              <a:ext cx="393154" cy="48598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62" name="直線矢印コネクタ 61"/>
            <p:cNvCxnSpPr>
              <a:stCxn id="24" idx="3"/>
              <a:endCxn id="32" idx="1"/>
            </p:cNvCxnSpPr>
            <p:nvPr/>
          </p:nvCxnSpPr>
          <p:spPr>
            <a:xfrm>
              <a:off x="5940823" y="3468714"/>
              <a:ext cx="372612"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68" name="テキスト ボックス 67"/>
            <p:cNvSpPr txBox="1"/>
            <p:nvPr/>
          </p:nvSpPr>
          <p:spPr>
            <a:xfrm>
              <a:off x="7342068" y="5868364"/>
              <a:ext cx="1005403" cy="338554"/>
            </a:xfrm>
            <a:prstGeom prst="rect">
              <a:avLst/>
            </a:prstGeom>
            <a:noFill/>
          </p:spPr>
          <p:txBody>
            <a:bodyPr wrap="none" rtlCol="0">
              <a:spAutoFit/>
            </a:bodyPr>
            <a:lstStyle/>
            <a:p>
              <a:r>
                <a:rPr kumimoji="1" lang="ja-JP" altLang="en-US" sz="1600" dirty="0" smtClean="0"/>
                <a:t>検索結果</a:t>
              </a:r>
              <a:endParaRPr kumimoji="1" lang="ja-JP" altLang="en-US" sz="1600" dirty="0"/>
            </a:p>
          </p:txBody>
        </p:sp>
        <p:sp>
          <p:nvSpPr>
            <p:cNvPr id="69" name="テキスト ボックス 68"/>
            <p:cNvSpPr txBox="1"/>
            <p:nvPr/>
          </p:nvSpPr>
          <p:spPr>
            <a:xfrm>
              <a:off x="807000" y="3926543"/>
              <a:ext cx="1239442" cy="584775"/>
            </a:xfrm>
            <a:prstGeom prst="rect">
              <a:avLst/>
            </a:prstGeom>
            <a:noFill/>
          </p:spPr>
          <p:txBody>
            <a:bodyPr wrap="none" rtlCol="0">
              <a:spAutoFit/>
            </a:bodyPr>
            <a:lstStyle/>
            <a:p>
              <a:pPr algn="ctr"/>
              <a:r>
                <a:rPr kumimoji="1" lang="ja-JP" altLang="en-US" sz="1600" dirty="0" smtClean="0"/>
                <a:t>入力</a:t>
              </a:r>
              <a:endParaRPr kumimoji="1" lang="en-US" altLang="ja-JP" sz="1600" dirty="0" smtClean="0"/>
            </a:p>
            <a:p>
              <a:pPr algn="ctr"/>
              <a:r>
                <a:rPr lang="ja-JP" altLang="en-US" sz="1600" dirty="0" smtClean="0"/>
                <a:t>ソースコード</a:t>
              </a:r>
              <a:endParaRPr kumimoji="1" lang="ja-JP" altLang="en-US" sz="1600" dirty="0"/>
            </a:p>
          </p:txBody>
        </p:sp>
        <p:sp>
          <p:nvSpPr>
            <p:cNvPr id="70" name="テキスト ボックス 69"/>
            <p:cNvSpPr txBox="1"/>
            <p:nvPr/>
          </p:nvSpPr>
          <p:spPr>
            <a:xfrm>
              <a:off x="1751042" y="4481061"/>
              <a:ext cx="1404552" cy="338554"/>
            </a:xfrm>
            <a:prstGeom prst="rect">
              <a:avLst/>
            </a:prstGeom>
            <a:noFill/>
          </p:spPr>
          <p:txBody>
            <a:bodyPr wrap="none" rtlCol="0">
              <a:spAutoFit/>
            </a:bodyPr>
            <a:lstStyle/>
            <a:p>
              <a:r>
                <a:rPr kumimoji="1" lang="ja-JP" altLang="en-US" sz="1600" dirty="0" smtClean="0"/>
                <a:t>構文的に</a:t>
              </a:r>
              <a:r>
                <a:rPr lang="ja-JP" altLang="en-US" sz="1600" dirty="0" smtClean="0"/>
                <a:t>類似</a:t>
              </a:r>
              <a:endParaRPr kumimoji="1" lang="ja-JP" altLang="en-US" sz="1600" dirty="0"/>
            </a:p>
          </p:txBody>
        </p:sp>
        <p:cxnSp>
          <p:nvCxnSpPr>
            <p:cNvPr id="71" name="直線矢印コネクタ 70"/>
            <p:cNvCxnSpPr/>
            <p:nvPr/>
          </p:nvCxnSpPr>
          <p:spPr>
            <a:xfrm>
              <a:off x="1673768" y="4810007"/>
              <a:ext cx="1698902"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grpSp>
      <p:sp>
        <p:nvSpPr>
          <p:cNvPr id="10" name="スライド番号プレースホルダー 9"/>
          <p:cNvSpPr>
            <a:spLocks noGrp="1"/>
          </p:cNvSpPr>
          <p:nvPr>
            <p:ph type="sldNum" sz="quarter" idx="12"/>
          </p:nvPr>
        </p:nvSpPr>
        <p:spPr/>
        <p:txBody>
          <a:bodyPr/>
          <a:lstStyle/>
          <a:p>
            <a:fld id="{9F5033E9-932D-4E41-95C3-341F9A6DAE17}" type="slidenum">
              <a:rPr lang="en-US" altLang="ja-JP" smtClean="0"/>
              <a:pPr/>
              <a:t>24</a:t>
            </a:fld>
            <a:endParaRPr lang="en-US" altLang="ja-JP"/>
          </a:p>
        </p:txBody>
      </p:sp>
    </p:spTree>
    <p:extLst>
      <p:ext uri="{BB962C8B-B14F-4D97-AF65-F5344CB8AC3E}">
        <p14:creationId xmlns:p14="http://schemas.microsoft.com/office/powerpoint/2010/main" val="24399854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5477164" y="2927927"/>
            <a:ext cx="1985818" cy="134305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522D9C9F-EA3D-4B7B-8EE4-7307288C054A}"/>
              </a:ext>
            </a:extLst>
          </p:cNvPr>
          <p:cNvSpPr>
            <a:spLocks noGrp="1"/>
          </p:cNvSpPr>
          <p:nvPr>
            <p:ph type="title"/>
          </p:nvPr>
        </p:nvSpPr>
        <p:spPr/>
        <p:txBody>
          <a:bodyPr/>
          <a:lstStyle/>
          <a:p>
            <a:r>
              <a:rPr kumimoji="1" lang="en-US" altLang="ja-JP" dirty="0"/>
              <a:t>Siamese</a:t>
            </a:r>
            <a:endParaRPr kumimoji="1" lang="ja-JP" altLang="en-US" dirty="0"/>
          </a:p>
        </p:txBody>
      </p:sp>
      <p:sp>
        <p:nvSpPr>
          <p:cNvPr id="3" name="コンテンツ プレースホルダー 2">
            <a:extLst>
              <a:ext uri="{FF2B5EF4-FFF2-40B4-BE49-F238E27FC236}">
                <a16:creationId xmlns:a16="http://schemas.microsoft.com/office/drawing/2014/main" id="{141C3C2D-B471-4287-942B-8FECB420110F}"/>
              </a:ext>
            </a:extLst>
          </p:cNvPr>
          <p:cNvSpPr>
            <a:spLocks noGrp="1"/>
          </p:cNvSpPr>
          <p:nvPr>
            <p:ph idx="1"/>
          </p:nvPr>
        </p:nvSpPr>
        <p:spPr>
          <a:xfrm>
            <a:off x="457200" y="1600201"/>
            <a:ext cx="8229600" cy="1410854"/>
          </a:xfrm>
        </p:spPr>
        <p:txBody>
          <a:bodyPr/>
          <a:lstStyle/>
          <a:p>
            <a:pPr marL="0" indent="0">
              <a:buNone/>
            </a:pPr>
            <a:r>
              <a:rPr kumimoji="1" lang="ja-JP" altLang="en-US" dirty="0"/>
              <a:t>メソッドを，識別子名等の正規化のレベルが異なる</a:t>
            </a:r>
            <a:r>
              <a:rPr kumimoji="1" lang="en-US" altLang="ja-JP" dirty="0"/>
              <a:t/>
            </a:r>
            <a:br>
              <a:rPr kumimoji="1" lang="en-US" altLang="ja-JP" dirty="0"/>
            </a:br>
            <a:r>
              <a:rPr kumimoji="1" lang="en-US" altLang="ja-JP" dirty="0"/>
              <a:t>4</a:t>
            </a:r>
            <a:r>
              <a:rPr kumimoji="1" lang="ja-JP" altLang="en-US" dirty="0"/>
              <a:t>種類の</a:t>
            </a:r>
            <a:r>
              <a:rPr kumimoji="1" lang="ja-JP" altLang="en-US" dirty="0" smtClean="0"/>
              <a:t>トークン列や</a:t>
            </a:r>
            <a:r>
              <a:rPr kumimoji="1" lang="en-US" altLang="ja-JP" dirty="0" smtClean="0"/>
              <a:t>n-gram</a:t>
            </a:r>
            <a:r>
              <a:rPr kumimoji="1" lang="ja-JP" altLang="en-US" dirty="0" smtClean="0"/>
              <a:t>で表現し，類似度の高いソースコードを検索する手法</a:t>
            </a:r>
            <a:endParaRPr kumimoji="1" lang="ja-JP" altLang="en-US" dirty="0"/>
          </a:p>
        </p:txBody>
      </p:sp>
      <p:sp>
        <p:nvSpPr>
          <p:cNvPr id="20" name="テキスト ボックス 19"/>
          <p:cNvSpPr txBox="1"/>
          <p:nvPr/>
        </p:nvSpPr>
        <p:spPr>
          <a:xfrm>
            <a:off x="1643872" y="3108621"/>
            <a:ext cx="3721660" cy="1077218"/>
          </a:xfrm>
          <a:prstGeom prst="rect">
            <a:avLst/>
          </a:prstGeom>
          <a:noFill/>
          <a:ln>
            <a:solidFill>
              <a:schemeClr val="tx1"/>
            </a:solidFill>
          </a:ln>
        </p:spPr>
        <p:txBody>
          <a:bodyPr wrap="none" rtlCol="0">
            <a:spAutoFit/>
          </a:bodyPr>
          <a:lstStyle/>
          <a:p>
            <a:r>
              <a:rPr kumimoji="1" lang="en-US" altLang="ja-JP" sz="1600" dirty="0" smtClean="0"/>
              <a:t>public static </a:t>
            </a:r>
            <a:r>
              <a:rPr kumimoji="1" lang="en-US" altLang="ja-JP" sz="1600" dirty="0" err="1" smtClean="0"/>
              <a:t>int</a:t>
            </a:r>
            <a:r>
              <a:rPr kumimoji="1" lang="en-US" altLang="ja-JP" sz="1600" dirty="0" smtClean="0"/>
              <a:t> search (</a:t>
            </a:r>
            <a:r>
              <a:rPr kumimoji="1" lang="en-US" altLang="ja-JP" sz="1600" dirty="0" err="1" smtClean="0"/>
              <a:t>int</a:t>
            </a:r>
            <a:r>
              <a:rPr lang="en-US" altLang="ja-JP" sz="1600" dirty="0"/>
              <a:t> </a:t>
            </a:r>
            <a:r>
              <a:rPr lang="en-US" altLang="ja-JP" sz="1600" dirty="0" err="1" smtClean="0"/>
              <a:t>arr</a:t>
            </a:r>
            <a:r>
              <a:rPr lang="en-US" altLang="ja-JP" sz="1600" dirty="0" smtClean="0"/>
              <a:t>[], </a:t>
            </a:r>
            <a:r>
              <a:rPr lang="en-US" altLang="ja-JP" sz="1600" dirty="0" err="1" smtClean="0"/>
              <a:t>int</a:t>
            </a:r>
            <a:r>
              <a:rPr lang="en-US" altLang="ja-JP" sz="1600" dirty="0" smtClean="0"/>
              <a:t> key,</a:t>
            </a:r>
          </a:p>
          <a:p>
            <a:r>
              <a:rPr kumimoji="1" lang="en-US" altLang="ja-JP" sz="1600" dirty="0"/>
              <a:t> </a:t>
            </a:r>
            <a:r>
              <a:rPr kumimoji="1" lang="en-US" altLang="ja-JP" sz="1600" dirty="0" smtClean="0"/>
              <a:t>                              </a:t>
            </a:r>
            <a:r>
              <a:rPr lang="en-US" altLang="ja-JP" sz="1600" dirty="0" err="1" smtClean="0"/>
              <a:t>int</a:t>
            </a:r>
            <a:r>
              <a:rPr lang="en-US" altLang="ja-JP" sz="1600" dirty="0" smtClean="0"/>
              <a:t> </a:t>
            </a:r>
            <a:r>
              <a:rPr lang="en-US" altLang="ja-JP" sz="1600" dirty="0" err="1" smtClean="0"/>
              <a:t>imin</a:t>
            </a:r>
            <a:r>
              <a:rPr lang="en-US" altLang="ja-JP" sz="1600" dirty="0" smtClean="0"/>
              <a:t>, </a:t>
            </a:r>
            <a:r>
              <a:rPr lang="en-US" altLang="ja-JP" sz="1600" dirty="0" err="1" smtClean="0"/>
              <a:t>int</a:t>
            </a:r>
            <a:r>
              <a:rPr lang="en-US" altLang="ja-JP" sz="1600" dirty="0" smtClean="0"/>
              <a:t> </a:t>
            </a:r>
            <a:r>
              <a:rPr lang="en-US" altLang="ja-JP" sz="1600" dirty="0" err="1" smtClean="0"/>
              <a:t>imax</a:t>
            </a:r>
            <a:r>
              <a:rPr lang="en-US" altLang="ja-JP" sz="1600" dirty="0" smtClean="0"/>
              <a:t>) {</a:t>
            </a:r>
          </a:p>
          <a:p>
            <a:r>
              <a:rPr lang="ja-JP" altLang="en-US" sz="1600" dirty="0"/>
              <a:t>・・・</a:t>
            </a:r>
            <a:endParaRPr lang="en-US" altLang="ja-JP" sz="1600" dirty="0" smtClean="0"/>
          </a:p>
          <a:p>
            <a:r>
              <a:rPr kumimoji="1" lang="en-US" altLang="ja-JP" sz="1600" dirty="0"/>
              <a:t>}</a:t>
            </a:r>
            <a:endParaRPr kumimoji="1" lang="ja-JP" altLang="en-US" sz="1600" dirty="0"/>
          </a:p>
        </p:txBody>
      </p:sp>
      <mc:AlternateContent xmlns:mc="http://schemas.openxmlformats.org/markup-compatibility/2006" xmlns:a14="http://schemas.microsoft.com/office/drawing/2010/main">
        <mc:Choice Requires="a14">
          <p:sp>
            <p:nvSpPr>
              <p:cNvPr id="21" name="テキスト ボックス 20"/>
              <p:cNvSpPr txBox="1"/>
              <p:nvPr/>
            </p:nvSpPr>
            <p:spPr>
              <a:xfrm>
                <a:off x="1643872" y="4270977"/>
                <a:ext cx="5181227" cy="2339102"/>
              </a:xfrm>
              <a:prstGeom prst="rect">
                <a:avLst/>
              </a:prstGeom>
              <a:noFill/>
              <a:ln>
                <a:noFill/>
              </a:ln>
            </p:spPr>
            <p:txBody>
              <a:bodyPr wrap="none" rtlCol="0">
                <a:spAutoFit/>
              </a:bodyPr>
              <a:lstStyle/>
              <a:p>
                <a14:m>
                  <m:oMath xmlns:m="http://schemas.openxmlformats.org/officeDocument/2006/math">
                    <m:sSub>
                      <m:sSubPr>
                        <m:ctrlPr>
                          <a:rPr kumimoji="1" lang="en-US" altLang="ja-JP" sz="1600" i="1" smtClean="0">
                            <a:latin typeface="Cambria Math" panose="02040503050406030204" pitchFamily="18" charset="0"/>
                          </a:rPr>
                        </m:ctrlPr>
                      </m:sSubPr>
                      <m:e>
                        <m:r>
                          <a:rPr kumimoji="1" lang="en-US" altLang="ja-JP" sz="1600" b="0" i="1" smtClean="0">
                            <a:latin typeface="Cambria Math" panose="02040503050406030204" pitchFamily="18" charset="0"/>
                          </a:rPr>
                          <m:t>𝑟</m:t>
                        </m:r>
                      </m:e>
                      <m:sub>
                        <m:r>
                          <a:rPr kumimoji="1" lang="en-US" altLang="ja-JP" sz="1600" b="0" i="1" smtClean="0">
                            <a:latin typeface="Cambria Math" panose="02040503050406030204" pitchFamily="18" charset="0"/>
                          </a:rPr>
                          <m:t>0</m:t>
                        </m:r>
                      </m:sub>
                    </m:sSub>
                  </m:oMath>
                </a14:m>
                <a:r>
                  <a:rPr kumimoji="1" lang="en-US" altLang="ja-JP" sz="1600" dirty="0" smtClean="0"/>
                  <a:t>(</a:t>
                </a:r>
                <a:r>
                  <a:rPr kumimoji="1" lang="ja-JP" altLang="en-US" sz="1600" dirty="0" smtClean="0"/>
                  <a:t>トークン列</a:t>
                </a:r>
                <a:r>
                  <a:rPr kumimoji="1" lang="en-US" altLang="ja-JP" sz="1600" dirty="0" smtClean="0"/>
                  <a:t>)</a:t>
                </a:r>
              </a:p>
              <a:p>
                <a:r>
                  <a:rPr kumimoji="1" lang="en-US" altLang="ja-JP" sz="1600" dirty="0" smtClean="0"/>
                  <a:t>public, static, </a:t>
                </a:r>
                <a:r>
                  <a:rPr kumimoji="1" lang="en-US" altLang="ja-JP" sz="1600" dirty="0" err="1" smtClean="0"/>
                  <a:t>int</a:t>
                </a:r>
                <a:r>
                  <a:rPr kumimoji="1" lang="en-US" altLang="ja-JP" sz="1600" dirty="0" smtClean="0"/>
                  <a:t>, search, </a:t>
                </a:r>
                <a:r>
                  <a:rPr kumimoji="1" lang="ja-JP" altLang="en-US" sz="1600" dirty="0" smtClean="0"/>
                  <a:t>・・・</a:t>
                </a:r>
                <a:endParaRPr kumimoji="1" lang="en-US" altLang="ja-JP" sz="1600" dirty="0" smtClean="0"/>
              </a:p>
              <a:p>
                <a:endParaRPr kumimoji="1" lang="en-US" altLang="ja-JP" sz="600" dirty="0" smtClean="0"/>
              </a:p>
              <a:p>
                <a14:m>
                  <m:oMath xmlns:m="http://schemas.openxmlformats.org/officeDocument/2006/math">
                    <m:sSub>
                      <m:sSubPr>
                        <m:ctrlPr>
                          <a:rPr kumimoji="1" lang="en-US" altLang="ja-JP" sz="1600" i="1" smtClean="0">
                            <a:latin typeface="Cambria Math" panose="02040503050406030204" pitchFamily="18" charset="0"/>
                          </a:rPr>
                        </m:ctrlPr>
                      </m:sSubPr>
                      <m:e>
                        <m:r>
                          <a:rPr kumimoji="1" lang="en-US" altLang="ja-JP" sz="1600" b="0" i="1" smtClean="0">
                            <a:latin typeface="Cambria Math" panose="02040503050406030204" pitchFamily="18" charset="0"/>
                          </a:rPr>
                          <m:t>𝑟</m:t>
                        </m:r>
                      </m:e>
                      <m:sub>
                        <m:r>
                          <a:rPr kumimoji="1" lang="en-US" altLang="ja-JP" sz="1600" b="0" i="1" smtClean="0">
                            <a:latin typeface="Cambria Math" panose="02040503050406030204" pitchFamily="18" charset="0"/>
                          </a:rPr>
                          <m:t>1</m:t>
                        </m:r>
                      </m:sub>
                    </m:sSub>
                  </m:oMath>
                </a14:m>
                <a:r>
                  <a:rPr kumimoji="1" lang="en-US" altLang="ja-JP" sz="1600" dirty="0" smtClean="0"/>
                  <a:t>(</a:t>
                </a:r>
                <a14:m>
                  <m:oMath xmlns:m="http://schemas.openxmlformats.org/officeDocument/2006/math">
                    <m:r>
                      <a:rPr kumimoji="1" lang="en-US" altLang="ja-JP" sz="1600" b="0" i="1" dirty="0" smtClean="0">
                        <a:latin typeface="Cambria Math" panose="02040503050406030204" pitchFamily="18" charset="0"/>
                      </a:rPr>
                      <m:t>𝑛</m:t>
                    </m:r>
                  </m:oMath>
                </a14:m>
                <a:r>
                  <a:rPr kumimoji="1" lang="en-US" altLang="ja-JP" sz="1600" dirty="0" smtClean="0"/>
                  <a:t>-gram size=4)</a:t>
                </a:r>
              </a:p>
              <a:p>
                <a:r>
                  <a:rPr kumimoji="1" lang="en-US" altLang="ja-JP" sz="1600" dirty="0" smtClean="0"/>
                  <a:t>publicstaticintsearch, </a:t>
                </a:r>
                <a:r>
                  <a:rPr kumimoji="1" lang="en-US" altLang="ja-JP" sz="1600" dirty="0" err="1" smtClean="0"/>
                  <a:t>staticintsearch</a:t>
                </a:r>
                <a:r>
                  <a:rPr kumimoji="1" lang="en-US" altLang="ja-JP" sz="1600" dirty="0" smtClean="0"/>
                  <a:t>(, </a:t>
                </a:r>
                <a:r>
                  <a:rPr kumimoji="1" lang="en-US" altLang="ja-JP" sz="1600" dirty="0" err="1" smtClean="0"/>
                  <a:t>intsearch</a:t>
                </a:r>
                <a:r>
                  <a:rPr kumimoji="1" lang="en-US" altLang="ja-JP" sz="1600" dirty="0" smtClean="0"/>
                  <a:t>(</a:t>
                </a:r>
                <a:r>
                  <a:rPr kumimoji="1" lang="en-US" altLang="ja-JP" sz="1600" dirty="0" err="1" smtClean="0"/>
                  <a:t>int</a:t>
                </a:r>
                <a:r>
                  <a:rPr kumimoji="1" lang="en-US" altLang="ja-JP" sz="1600" dirty="0" smtClean="0"/>
                  <a:t>, </a:t>
                </a:r>
                <a:r>
                  <a:rPr kumimoji="1" lang="ja-JP" altLang="en-US" sz="1600" dirty="0" smtClean="0"/>
                  <a:t>・・・</a:t>
                </a:r>
                <a:endParaRPr kumimoji="1" lang="en-US" altLang="ja-JP" sz="1600" dirty="0" smtClean="0"/>
              </a:p>
              <a:p>
                <a:endParaRPr kumimoji="1" lang="en-US" altLang="ja-JP" sz="600" dirty="0" smtClean="0"/>
              </a:p>
              <a:p>
                <a14:m>
                  <m:oMath xmlns:m="http://schemas.openxmlformats.org/officeDocument/2006/math">
                    <m:sSub>
                      <m:sSubPr>
                        <m:ctrlPr>
                          <a:rPr kumimoji="1" lang="en-US" altLang="ja-JP" sz="1600" i="1" smtClean="0">
                            <a:latin typeface="Cambria Math" panose="02040503050406030204" pitchFamily="18" charset="0"/>
                          </a:rPr>
                        </m:ctrlPr>
                      </m:sSubPr>
                      <m:e>
                        <m:r>
                          <a:rPr kumimoji="1" lang="en-US" altLang="ja-JP" sz="1600" b="0" i="1" smtClean="0">
                            <a:latin typeface="Cambria Math" panose="02040503050406030204" pitchFamily="18" charset="0"/>
                          </a:rPr>
                          <m:t>𝑟</m:t>
                        </m:r>
                      </m:e>
                      <m:sub>
                        <m:r>
                          <a:rPr kumimoji="1" lang="en-US" altLang="ja-JP" sz="1600" b="0" i="1" smtClean="0">
                            <a:latin typeface="Cambria Math" panose="02040503050406030204" pitchFamily="18" charset="0"/>
                          </a:rPr>
                          <m:t>2</m:t>
                        </m:r>
                      </m:sub>
                    </m:sSub>
                  </m:oMath>
                </a14:m>
                <a:r>
                  <a:rPr lang="en-US" altLang="ja-JP" sz="1600" dirty="0" smtClean="0"/>
                  <a:t>(</a:t>
                </a:r>
                <a:r>
                  <a:rPr lang="ja-JP" altLang="en-US" sz="1600" dirty="0" smtClean="0"/>
                  <a:t>識別子名や型を正規化</a:t>
                </a:r>
                <a:r>
                  <a:rPr lang="en-US" altLang="ja-JP" sz="1600" dirty="0" smtClean="0"/>
                  <a:t>, </a:t>
                </a:r>
                <a14:m>
                  <m:oMath xmlns:m="http://schemas.openxmlformats.org/officeDocument/2006/math">
                    <m:r>
                      <a:rPr lang="en-US" altLang="ja-JP" sz="1600" i="1" dirty="0">
                        <a:latin typeface="Cambria Math" panose="02040503050406030204" pitchFamily="18" charset="0"/>
                      </a:rPr>
                      <m:t>𝑛</m:t>
                    </m:r>
                  </m:oMath>
                </a14:m>
                <a:r>
                  <a:rPr lang="en-US" altLang="ja-JP" sz="1600" dirty="0"/>
                  <a:t>-gram size=4</a:t>
                </a:r>
                <a:r>
                  <a:rPr lang="en-US" altLang="ja-JP" sz="1600" dirty="0" smtClean="0"/>
                  <a:t>)</a:t>
                </a:r>
                <a:endParaRPr kumimoji="1" lang="en-US" altLang="ja-JP" sz="1600" dirty="0" smtClean="0"/>
              </a:p>
              <a:p>
                <a:r>
                  <a:rPr kumimoji="1" lang="en-US" altLang="ja-JP" sz="1600" dirty="0" smtClean="0"/>
                  <a:t>publicstaticDW, </a:t>
                </a:r>
                <a:r>
                  <a:rPr kumimoji="1" lang="en-US" altLang="ja-JP" sz="1600" dirty="0" err="1" smtClean="0"/>
                  <a:t>staticDW</a:t>
                </a:r>
                <a:r>
                  <a:rPr kumimoji="1" lang="en-US" altLang="ja-JP" sz="1600" dirty="0" smtClean="0"/>
                  <a:t>(, DW(D, W(DW, </a:t>
                </a:r>
                <a:r>
                  <a:rPr kumimoji="1" lang="ja-JP" altLang="en-US" sz="1600" dirty="0" smtClean="0"/>
                  <a:t>・・・</a:t>
                </a:r>
                <a:endParaRPr kumimoji="1" lang="en-US" altLang="ja-JP" sz="1600" dirty="0" smtClean="0"/>
              </a:p>
              <a:p>
                <a:endParaRPr kumimoji="1" lang="en-US" altLang="ja-JP" sz="600" dirty="0" smtClean="0"/>
              </a:p>
              <a:p>
                <a14:m>
                  <m:oMath xmlns:m="http://schemas.openxmlformats.org/officeDocument/2006/math">
                    <m:sSub>
                      <m:sSubPr>
                        <m:ctrlPr>
                          <a:rPr kumimoji="1" lang="en-US" altLang="ja-JP" sz="1600" i="1" smtClean="0">
                            <a:latin typeface="Cambria Math" panose="02040503050406030204" pitchFamily="18" charset="0"/>
                          </a:rPr>
                        </m:ctrlPr>
                      </m:sSubPr>
                      <m:e>
                        <m:r>
                          <a:rPr kumimoji="1" lang="en-US" altLang="ja-JP" sz="1600" b="0" i="1" smtClean="0">
                            <a:latin typeface="Cambria Math" panose="02040503050406030204" pitchFamily="18" charset="0"/>
                          </a:rPr>
                          <m:t>𝑟</m:t>
                        </m:r>
                      </m:e>
                      <m:sub>
                        <m:r>
                          <a:rPr kumimoji="1" lang="en-US" altLang="ja-JP" sz="1600" b="0" i="1" smtClean="0">
                            <a:latin typeface="Cambria Math" panose="02040503050406030204" pitchFamily="18" charset="0"/>
                          </a:rPr>
                          <m:t>3</m:t>
                        </m:r>
                      </m:sub>
                    </m:sSub>
                  </m:oMath>
                </a14:m>
                <a:r>
                  <a:rPr lang="en-US" altLang="ja-JP" sz="1600" dirty="0" smtClean="0"/>
                  <a:t>(</a:t>
                </a:r>
                <a:r>
                  <a:rPr lang="ja-JP" altLang="en-US" sz="1600" dirty="0" smtClean="0"/>
                  <a:t>括弧やセミコロン以外を正規化</a:t>
                </a:r>
                <a:r>
                  <a:rPr lang="en-US" altLang="ja-JP" sz="1600" dirty="0" smtClean="0"/>
                  <a:t>, </a:t>
                </a:r>
                <a14:m>
                  <m:oMath xmlns:m="http://schemas.openxmlformats.org/officeDocument/2006/math">
                    <m:r>
                      <a:rPr lang="en-US" altLang="ja-JP" sz="1600" i="1" dirty="0">
                        <a:latin typeface="Cambria Math" panose="02040503050406030204" pitchFamily="18" charset="0"/>
                      </a:rPr>
                      <m:t>𝑛</m:t>
                    </m:r>
                  </m:oMath>
                </a14:m>
                <a:r>
                  <a:rPr lang="en-US" altLang="ja-JP" sz="1600" dirty="0"/>
                  <a:t>-gram size=4)</a:t>
                </a:r>
                <a:endParaRPr kumimoji="1" lang="en-US" altLang="ja-JP" sz="1600" dirty="0" smtClean="0"/>
              </a:p>
              <a:p>
                <a:r>
                  <a:rPr kumimoji="1" lang="en-US" altLang="ja-JP" sz="1600" dirty="0" smtClean="0"/>
                  <a:t>KKDW, KDW(, DW(D, W(DW, </a:t>
                </a:r>
                <a:r>
                  <a:rPr kumimoji="1" lang="ja-JP" altLang="en-US" sz="1600" dirty="0" smtClean="0"/>
                  <a:t>・・・</a:t>
                </a:r>
                <a:r>
                  <a:rPr kumimoji="1" lang="en-US" altLang="ja-JP" sz="1600" dirty="0" smtClean="0"/>
                  <a:t> </a:t>
                </a:r>
                <a:endParaRPr kumimoji="1" lang="ja-JP" altLang="en-US" sz="1600" dirty="0"/>
              </a:p>
            </p:txBody>
          </p:sp>
        </mc:Choice>
        <mc:Fallback xmlns="">
          <p:sp>
            <p:nvSpPr>
              <p:cNvPr id="21" name="テキスト ボックス 20"/>
              <p:cNvSpPr txBox="1">
                <a:spLocks noRot="1" noChangeAspect="1" noMove="1" noResize="1" noEditPoints="1" noAdjustHandles="1" noChangeArrowheads="1" noChangeShapeType="1" noTextEdit="1"/>
              </p:cNvSpPr>
              <p:nvPr/>
            </p:nvSpPr>
            <p:spPr>
              <a:xfrm>
                <a:off x="1643872" y="4270977"/>
                <a:ext cx="5181227" cy="2339102"/>
              </a:xfrm>
              <a:prstGeom prst="rect">
                <a:avLst/>
              </a:prstGeom>
              <a:blipFill>
                <a:blip r:embed="rId3"/>
                <a:stretch>
                  <a:fillRect l="-706" t="-1044" b="-2872"/>
                </a:stretch>
              </a:blipFill>
              <a:ln>
                <a:noFill/>
              </a:ln>
            </p:spPr>
            <p:txBody>
              <a:bodyPr/>
              <a:lstStyle/>
              <a:p>
                <a:r>
                  <a:rPr lang="ja-JP" altLang="en-US">
                    <a:noFill/>
                  </a:rPr>
                  <a:t> </a:t>
                </a:r>
              </a:p>
            </p:txBody>
          </p:sp>
        </mc:Fallback>
      </mc:AlternateContent>
      <p:sp>
        <p:nvSpPr>
          <p:cNvPr id="23" name="テキスト ボックス 22"/>
          <p:cNvSpPr txBox="1"/>
          <p:nvPr/>
        </p:nvSpPr>
        <p:spPr>
          <a:xfrm>
            <a:off x="5496163" y="3011055"/>
            <a:ext cx="1992853" cy="1200329"/>
          </a:xfrm>
          <a:prstGeom prst="rect">
            <a:avLst/>
          </a:prstGeom>
          <a:noFill/>
        </p:spPr>
        <p:txBody>
          <a:bodyPr wrap="none" rtlCol="0">
            <a:spAutoFit/>
          </a:bodyPr>
          <a:lstStyle/>
          <a:p>
            <a:r>
              <a:rPr kumimoji="1" lang="en-US" altLang="ja-JP" dirty="0" smtClean="0"/>
              <a:t>D: data types</a:t>
            </a:r>
          </a:p>
          <a:p>
            <a:r>
              <a:rPr lang="en-US" altLang="ja-JP" dirty="0" smtClean="0"/>
              <a:t>K: </a:t>
            </a:r>
            <a:r>
              <a:rPr lang="en-US" altLang="ja-JP" dirty="0"/>
              <a:t>J</a:t>
            </a:r>
            <a:r>
              <a:rPr lang="en-US" altLang="ja-JP" dirty="0" smtClean="0"/>
              <a:t>ava keywords</a:t>
            </a:r>
          </a:p>
          <a:p>
            <a:r>
              <a:rPr kumimoji="1" lang="en-US" altLang="ja-JP" dirty="0" smtClean="0"/>
              <a:t>W: identifiers</a:t>
            </a:r>
          </a:p>
          <a:p>
            <a:r>
              <a:rPr lang="en-US" altLang="ja-JP" dirty="0" smtClean="0"/>
              <a:t>…</a:t>
            </a:r>
            <a:endParaRPr kumimoji="1" lang="ja-JP" altLang="en-US" dirty="0"/>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25</a:t>
            </a:fld>
            <a:endParaRPr lang="en-US" altLang="ja-JP"/>
          </a:p>
        </p:txBody>
      </p:sp>
    </p:spTree>
    <p:extLst>
      <p:ext uri="{BB962C8B-B14F-4D97-AF65-F5344CB8AC3E}">
        <p14:creationId xmlns:p14="http://schemas.microsoft.com/office/powerpoint/2010/main" val="32895415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調査方法の概要</a:t>
            </a:r>
            <a:endParaRPr kumimoji="1" lang="ja-JP" altLang="en-US" dirty="0"/>
          </a:p>
        </p:txBody>
      </p:sp>
      <p:sp>
        <p:nvSpPr>
          <p:cNvPr id="3" name="コンテンツ プレースホルダー 2"/>
          <p:cNvSpPr>
            <a:spLocks noGrp="1"/>
          </p:cNvSpPr>
          <p:nvPr>
            <p:ph idx="1"/>
          </p:nvPr>
        </p:nvSpPr>
        <p:spPr/>
        <p:txBody>
          <a:bodyPr/>
          <a:lstStyle/>
          <a:p>
            <a:pPr marL="571500" indent="-571500">
              <a:buFont typeface="+mj-lt"/>
              <a:buAutoNum type="romanUcPeriod"/>
            </a:pPr>
            <a:r>
              <a:rPr kumimoji="1" lang="ja-JP" altLang="en-US" dirty="0"/>
              <a:t>以下の手順で，ソースコード分類を行う</a:t>
            </a:r>
            <a:endParaRPr kumimoji="1" lang="en-US" altLang="ja-JP" dirty="0"/>
          </a:p>
          <a:p>
            <a:pPr marL="971550" lvl="1" indent="-514350">
              <a:buFont typeface="+mj-lt"/>
              <a:buAutoNum type="romanLcPeriod"/>
            </a:pPr>
            <a:r>
              <a:rPr kumimoji="1" lang="ja-JP" altLang="en-US" dirty="0"/>
              <a:t>選択したソースコード検索手法を用いて，</a:t>
            </a:r>
            <a:r>
              <a:rPr kumimoji="1" lang="en-US" altLang="ja-JP" dirty="0"/>
              <a:t/>
            </a:r>
            <a:br>
              <a:rPr kumimoji="1" lang="en-US" altLang="ja-JP" dirty="0"/>
            </a:br>
            <a:r>
              <a:rPr kumimoji="1" lang="ja-JP" altLang="en-US" dirty="0"/>
              <a:t>評価データセットの各メソッドを検索クエリとした</a:t>
            </a:r>
            <a:r>
              <a:rPr kumimoji="1" lang="en-US" altLang="ja-JP" dirty="0"/>
              <a:t/>
            </a:r>
            <a:br>
              <a:rPr kumimoji="1" lang="en-US" altLang="ja-JP" dirty="0"/>
            </a:br>
            <a:r>
              <a:rPr kumimoji="1" lang="en-US" altLang="ja-JP" dirty="0"/>
              <a:t>Code-to-Code</a:t>
            </a:r>
            <a:r>
              <a:rPr kumimoji="1" lang="ja-JP" altLang="en-US" dirty="0"/>
              <a:t>の検索を行う</a:t>
            </a:r>
            <a:endParaRPr kumimoji="1" lang="en-US" altLang="ja-JP" dirty="0"/>
          </a:p>
          <a:p>
            <a:pPr marL="914400" lvl="1" indent="-457200">
              <a:buFont typeface="+mj-lt"/>
              <a:buAutoNum type="romanLcPeriod"/>
            </a:pPr>
            <a:r>
              <a:rPr kumimoji="1" lang="ja-JP" altLang="en-US" dirty="0"/>
              <a:t>検索クエリのメソッドを，検索結果として出力された</a:t>
            </a:r>
            <a:r>
              <a:rPr kumimoji="1" lang="en-US" altLang="ja-JP" dirty="0"/>
              <a:t/>
            </a:r>
            <a:br>
              <a:rPr kumimoji="1" lang="en-US" altLang="ja-JP" dirty="0"/>
            </a:br>
            <a:r>
              <a:rPr kumimoji="1" lang="ja-JP" altLang="en-US" dirty="0"/>
              <a:t>メソッドが属する機能クラスに分類する</a:t>
            </a:r>
            <a:endParaRPr kumimoji="1" lang="en-US" altLang="ja-JP" dirty="0"/>
          </a:p>
          <a:p>
            <a:pPr marL="857250" lvl="2" indent="0">
              <a:buNone/>
            </a:pPr>
            <a:r>
              <a:rPr lang="en-US" altLang="ja-JP" dirty="0"/>
              <a:t>(</a:t>
            </a:r>
            <a:r>
              <a:rPr lang="ja-JP" altLang="en-US" dirty="0"/>
              <a:t>注</a:t>
            </a:r>
            <a:r>
              <a:rPr lang="en-US" altLang="ja-JP" dirty="0"/>
              <a:t>1) </a:t>
            </a:r>
            <a:r>
              <a:rPr lang="ja-JP" altLang="en-US" dirty="0"/>
              <a:t>検索結果はメソッドのランキングである</a:t>
            </a:r>
            <a:endParaRPr lang="en-US" altLang="ja-JP" dirty="0"/>
          </a:p>
          <a:p>
            <a:pPr marL="857250" lvl="2" indent="0">
              <a:buNone/>
            </a:pPr>
            <a:r>
              <a:rPr lang="en-US" altLang="ja-JP" dirty="0"/>
              <a:t>(</a:t>
            </a:r>
            <a:r>
              <a:rPr lang="ja-JP" altLang="en-US" dirty="0"/>
              <a:t>注</a:t>
            </a:r>
            <a:r>
              <a:rPr lang="en-US" altLang="ja-JP" dirty="0"/>
              <a:t>2) </a:t>
            </a:r>
            <a:r>
              <a:rPr lang="ja-JP" altLang="en-US" dirty="0"/>
              <a:t>メソッドのランキングが上位であるほど，そのメソッドが</a:t>
            </a:r>
            <a:r>
              <a:rPr lang="en-US" altLang="ja-JP" dirty="0"/>
              <a:t/>
            </a:r>
            <a:br>
              <a:rPr lang="en-US" altLang="ja-JP" dirty="0"/>
            </a:br>
            <a:r>
              <a:rPr lang="ja-JP" altLang="en-US" dirty="0"/>
              <a:t>属する機能クラスの分類確率の順位は上位であるとみなす</a:t>
            </a:r>
            <a:endParaRPr kumimoji="1" lang="en-US" altLang="ja-JP" dirty="0"/>
          </a:p>
          <a:p>
            <a:pPr marL="571500" indent="-514350">
              <a:buFont typeface="+mj-ea"/>
              <a:buAutoNum type="romanUcPeriod"/>
            </a:pPr>
            <a:r>
              <a:rPr lang="ja-JP" altLang="en-US" dirty="0"/>
              <a:t>分類結果から</a:t>
            </a:r>
            <a:r>
              <a:rPr lang="en-US" altLang="ja-JP" dirty="0"/>
              <a:t>Top-k</a:t>
            </a:r>
            <a:r>
              <a:rPr lang="ja-JP" altLang="en-US" dirty="0"/>
              <a:t>を算出し，</a:t>
            </a:r>
            <a:r>
              <a:rPr lang="en-US" altLang="ja-JP" dirty="0" err="1"/>
              <a:t>LSTM+Token</a:t>
            </a:r>
            <a:r>
              <a:rPr lang="ja-JP" altLang="en-US" dirty="0"/>
              <a:t>の</a:t>
            </a:r>
            <a:r>
              <a:rPr lang="en-US" altLang="ja-JP" dirty="0"/>
              <a:t/>
            </a:r>
            <a:br>
              <a:rPr lang="en-US" altLang="ja-JP" dirty="0"/>
            </a:br>
            <a:r>
              <a:rPr lang="ja-JP" altLang="en-US" dirty="0"/>
              <a:t>値と比較する．</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26</a:t>
            </a:fld>
            <a:endParaRPr lang="en-US" altLang="ja-JP"/>
          </a:p>
        </p:txBody>
      </p:sp>
    </p:spTree>
    <p:extLst>
      <p:ext uri="{BB962C8B-B14F-4D97-AF65-F5344CB8AC3E}">
        <p14:creationId xmlns:p14="http://schemas.microsoft.com/office/powerpoint/2010/main" val="21440904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3A77F5-7EC6-4487-AD52-C950305D3ADE}"/>
              </a:ext>
            </a:extLst>
          </p:cNvPr>
          <p:cNvSpPr>
            <a:spLocks noGrp="1"/>
          </p:cNvSpPr>
          <p:nvPr>
            <p:ph type="title"/>
          </p:nvPr>
        </p:nvSpPr>
        <p:spPr/>
        <p:txBody>
          <a:bodyPr/>
          <a:lstStyle/>
          <a:p>
            <a:r>
              <a:rPr kumimoji="1" lang="ja-JP" altLang="en-US" dirty="0"/>
              <a:t>ソースコード検索手法を用いた</a:t>
            </a:r>
            <a:r>
              <a:rPr kumimoji="1" lang="en-US" altLang="ja-JP" dirty="0"/>
              <a:t/>
            </a:r>
            <a:br>
              <a:rPr kumimoji="1" lang="en-US" altLang="ja-JP" dirty="0"/>
            </a:br>
            <a:r>
              <a:rPr kumimoji="1" lang="ja-JP" altLang="en-US" dirty="0"/>
              <a:t>ソースコード分類の手順</a:t>
            </a:r>
          </a:p>
        </p:txBody>
      </p:sp>
      <mc:AlternateContent xmlns:mc="http://schemas.openxmlformats.org/markup-compatibility/2006" xmlns:a14="http://schemas.microsoft.com/office/drawing/2010/main">
        <mc:Choice Requires="a14">
          <p:graphicFrame>
            <p:nvGraphicFramePr>
              <p:cNvPr id="44" name="表 43">
                <a:extLst>
                  <a:ext uri="{FF2B5EF4-FFF2-40B4-BE49-F238E27FC236}">
                    <a16:creationId xmlns:a16="http://schemas.microsoft.com/office/drawing/2014/main" id="{F1542A9A-2DD5-4C21-8411-1EDADE8713A3}"/>
                  </a:ext>
                </a:extLst>
              </p:cNvPr>
              <p:cNvGraphicFramePr>
                <a:graphicFrameLocks noGrp="1"/>
              </p:cNvGraphicFramePr>
              <p:nvPr>
                <p:extLst>
                  <p:ext uri="{D42A27DB-BD31-4B8C-83A1-F6EECF244321}">
                    <p14:modId xmlns:p14="http://schemas.microsoft.com/office/powerpoint/2010/main" val="2471365937"/>
                  </p:ext>
                </p:extLst>
              </p:nvPr>
            </p:nvGraphicFramePr>
            <p:xfrm>
              <a:off x="4037157" y="2719885"/>
              <a:ext cx="4141333" cy="553348"/>
            </p:xfrm>
            <a:graphic>
              <a:graphicData uri="http://schemas.openxmlformats.org/drawingml/2006/table">
                <a:tbl>
                  <a:tblPr firstRow="1" bandRow="1">
                    <a:tableStyleId>{5940675A-B579-460E-94D1-54222C63F5DA}</a:tableStyleId>
                  </a:tblPr>
                  <a:tblGrid>
                    <a:gridCol w="806516">
                      <a:extLst>
                        <a:ext uri="{9D8B030D-6E8A-4147-A177-3AD203B41FA5}">
                          <a16:colId xmlns:a16="http://schemas.microsoft.com/office/drawing/2014/main" val="2621242966"/>
                        </a:ext>
                      </a:extLst>
                    </a:gridCol>
                    <a:gridCol w="876279">
                      <a:extLst>
                        <a:ext uri="{9D8B030D-6E8A-4147-A177-3AD203B41FA5}">
                          <a16:colId xmlns:a16="http://schemas.microsoft.com/office/drawing/2014/main" val="972424570"/>
                        </a:ext>
                      </a:extLst>
                    </a:gridCol>
                    <a:gridCol w="720000">
                      <a:extLst>
                        <a:ext uri="{9D8B030D-6E8A-4147-A177-3AD203B41FA5}">
                          <a16:colId xmlns:a16="http://schemas.microsoft.com/office/drawing/2014/main" val="1905999682"/>
                        </a:ext>
                      </a:extLst>
                    </a:gridCol>
                    <a:gridCol w="720000">
                      <a:extLst>
                        <a:ext uri="{9D8B030D-6E8A-4147-A177-3AD203B41FA5}">
                          <a16:colId xmlns:a16="http://schemas.microsoft.com/office/drawing/2014/main" val="1351645348"/>
                        </a:ext>
                      </a:extLst>
                    </a:gridCol>
                    <a:gridCol w="720000">
                      <a:extLst>
                        <a:ext uri="{9D8B030D-6E8A-4147-A177-3AD203B41FA5}">
                          <a16:colId xmlns:a16="http://schemas.microsoft.com/office/drawing/2014/main" val="4227445423"/>
                        </a:ext>
                      </a:extLst>
                    </a:gridCol>
                    <a:gridCol w="298538">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1736280558"/>
                      </a:ext>
                    </a:extLst>
                  </a:tr>
                </a:tbl>
              </a:graphicData>
            </a:graphic>
          </p:graphicFrame>
        </mc:Choice>
        <mc:Fallback xmlns="">
          <p:graphicFrame>
            <p:nvGraphicFramePr>
              <p:cNvPr id="44" name="表 43">
                <a:extLst>
                  <a:ext uri="{FF2B5EF4-FFF2-40B4-BE49-F238E27FC236}">
                    <a16:creationId xmlns:a16="http://schemas.microsoft.com/office/drawing/2014/main" id="{F1542A9A-2DD5-4C21-8411-1EDADE8713A3}"/>
                  </a:ext>
                </a:extLst>
              </p:cNvPr>
              <p:cNvGraphicFramePr>
                <a:graphicFrameLocks noGrp="1"/>
              </p:cNvGraphicFramePr>
              <p:nvPr>
                <p:extLst>
                  <p:ext uri="{D42A27DB-BD31-4B8C-83A1-F6EECF244321}">
                    <p14:modId xmlns:p14="http://schemas.microsoft.com/office/powerpoint/2010/main" val="2471365937"/>
                  </p:ext>
                </p:extLst>
              </p:nvPr>
            </p:nvGraphicFramePr>
            <p:xfrm>
              <a:off x="4037157" y="2719885"/>
              <a:ext cx="4141333" cy="553348"/>
            </p:xfrm>
            <a:graphic>
              <a:graphicData uri="http://schemas.openxmlformats.org/drawingml/2006/table">
                <a:tbl>
                  <a:tblPr firstRow="1" bandRow="1">
                    <a:tableStyleId>{5940675A-B579-460E-94D1-54222C63F5DA}</a:tableStyleId>
                  </a:tblPr>
                  <a:tblGrid>
                    <a:gridCol w="806516">
                      <a:extLst>
                        <a:ext uri="{9D8B030D-6E8A-4147-A177-3AD203B41FA5}">
                          <a16:colId xmlns:a16="http://schemas.microsoft.com/office/drawing/2014/main" val="2621242966"/>
                        </a:ext>
                      </a:extLst>
                    </a:gridCol>
                    <a:gridCol w="876279">
                      <a:extLst>
                        <a:ext uri="{9D8B030D-6E8A-4147-A177-3AD203B41FA5}">
                          <a16:colId xmlns:a16="http://schemas.microsoft.com/office/drawing/2014/main" val="972424570"/>
                        </a:ext>
                      </a:extLst>
                    </a:gridCol>
                    <a:gridCol w="720000">
                      <a:extLst>
                        <a:ext uri="{9D8B030D-6E8A-4147-A177-3AD203B41FA5}">
                          <a16:colId xmlns:a16="http://schemas.microsoft.com/office/drawing/2014/main" val="1905999682"/>
                        </a:ext>
                      </a:extLst>
                    </a:gridCol>
                    <a:gridCol w="720000">
                      <a:extLst>
                        <a:ext uri="{9D8B030D-6E8A-4147-A177-3AD203B41FA5}">
                          <a16:colId xmlns:a16="http://schemas.microsoft.com/office/drawing/2014/main" val="1351645348"/>
                        </a:ext>
                      </a:extLst>
                    </a:gridCol>
                    <a:gridCol w="720000">
                      <a:extLst>
                        <a:ext uri="{9D8B030D-6E8A-4147-A177-3AD203B41FA5}">
                          <a16:colId xmlns:a16="http://schemas.microsoft.com/office/drawing/2014/main" val="4227445423"/>
                        </a:ext>
                      </a:extLst>
                    </a:gridCol>
                    <a:gridCol w="298538">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endParaRPr lang="ja-JP"/>
                        </a:p>
                      </a:txBody>
                      <a:tcPr>
                        <a:blipFill>
                          <a:blip r:embed="rId3"/>
                          <a:stretch>
                            <a:fillRect l="-1289796" t="-2174" r="-4082" b="-115217"/>
                          </a:stretch>
                        </a:blipFill>
                      </a:tcPr>
                    </a:tc>
                    <a:extLst>
                      <a:ext uri="{0D108BD9-81ED-4DB2-BD59-A6C34878D82A}">
                        <a16:rowId xmlns:a16="http://schemas.microsoft.com/office/drawing/2014/main" val="2705024662"/>
                      </a:ext>
                    </a:extLst>
                  </a:tr>
                  <a:tr h="274320">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endParaRPr lang="ja-JP"/>
                        </a:p>
                      </a:txBody>
                      <a:tcPr>
                        <a:blipFill>
                          <a:blip r:embed="rId3"/>
                          <a:stretch>
                            <a:fillRect l="-1289796" t="-104444" r="-4082" b="-17778"/>
                          </a:stretch>
                        </a:blipFill>
                      </a:tcPr>
                    </a:tc>
                    <a:extLst>
                      <a:ext uri="{0D108BD9-81ED-4DB2-BD59-A6C34878D82A}">
                        <a16:rowId xmlns:a16="http://schemas.microsoft.com/office/drawing/2014/main" val="1736280558"/>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45" name="表 44">
                <a:extLst>
                  <a:ext uri="{FF2B5EF4-FFF2-40B4-BE49-F238E27FC236}">
                    <a16:creationId xmlns:a16="http://schemas.microsoft.com/office/drawing/2014/main" id="{EE503804-422F-4F91-BAC1-CCF1EE9AD4CF}"/>
                  </a:ext>
                </a:extLst>
              </p:cNvPr>
              <p:cNvGraphicFramePr>
                <a:graphicFrameLocks noGrp="1"/>
              </p:cNvGraphicFramePr>
              <p:nvPr>
                <p:extLst>
                  <p:ext uri="{D42A27DB-BD31-4B8C-83A1-F6EECF244321}">
                    <p14:modId xmlns:p14="http://schemas.microsoft.com/office/powerpoint/2010/main" val="3321526031"/>
                  </p:ext>
                </p:extLst>
              </p:nvPr>
            </p:nvGraphicFramePr>
            <p:xfrm>
              <a:off x="4037156" y="4097686"/>
              <a:ext cx="4141333" cy="553348"/>
            </p:xfrm>
            <a:graphic>
              <a:graphicData uri="http://schemas.openxmlformats.org/drawingml/2006/table">
                <a:tbl>
                  <a:tblPr firstRow="1" bandRow="1">
                    <a:tableStyleId>{5940675A-B579-460E-94D1-54222C63F5DA}</a:tableStyleId>
                  </a:tblPr>
                  <a:tblGrid>
                    <a:gridCol w="806516">
                      <a:extLst>
                        <a:ext uri="{9D8B030D-6E8A-4147-A177-3AD203B41FA5}">
                          <a16:colId xmlns:a16="http://schemas.microsoft.com/office/drawing/2014/main" val="2621242966"/>
                        </a:ext>
                      </a:extLst>
                    </a:gridCol>
                    <a:gridCol w="876279">
                      <a:extLst>
                        <a:ext uri="{9D8B030D-6E8A-4147-A177-3AD203B41FA5}">
                          <a16:colId xmlns:a16="http://schemas.microsoft.com/office/drawing/2014/main" val="972424570"/>
                        </a:ext>
                      </a:extLst>
                    </a:gridCol>
                    <a:gridCol w="720000">
                      <a:extLst>
                        <a:ext uri="{9D8B030D-6E8A-4147-A177-3AD203B41FA5}">
                          <a16:colId xmlns:a16="http://schemas.microsoft.com/office/drawing/2014/main" val="1905999682"/>
                        </a:ext>
                      </a:extLst>
                    </a:gridCol>
                    <a:gridCol w="720000">
                      <a:extLst>
                        <a:ext uri="{9D8B030D-6E8A-4147-A177-3AD203B41FA5}">
                          <a16:colId xmlns:a16="http://schemas.microsoft.com/office/drawing/2014/main" val="1351645348"/>
                        </a:ext>
                      </a:extLst>
                    </a:gridCol>
                    <a:gridCol w="720000">
                      <a:extLst>
                        <a:ext uri="{9D8B030D-6E8A-4147-A177-3AD203B41FA5}">
                          <a16:colId xmlns:a16="http://schemas.microsoft.com/office/drawing/2014/main" val="4227445423"/>
                        </a:ext>
                      </a:extLst>
                    </a:gridCol>
                    <a:gridCol w="298538">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1736280558"/>
                      </a:ext>
                    </a:extLst>
                  </a:tr>
                </a:tbl>
              </a:graphicData>
            </a:graphic>
          </p:graphicFrame>
        </mc:Choice>
        <mc:Fallback xmlns="">
          <p:graphicFrame>
            <p:nvGraphicFramePr>
              <p:cNvPr id="45" name="表 44">
                <a:extLst>
                  <a:ext uri="{FF2B5EF4-FFF2-40B4-BE49-F238E27FC236}">
                    <a16:creationId xmlns:a16="http://schemas.microsoft.com/office/drawing/2014/main" id="{EE503804-422F-4F91-BAC1-CCF1EE9AD4CF}"/>
                  </a:ext>
                </a:extLst>
              </p:cNvPr>
              <p:cNvGraphicFramePr>
                <a:graphicFrameLocks noGrp="1"/>
              </p:cNvGraphicFramePr>
              <p:nvPr>
                <p:extLst>
                  <p:ext uri="{D42A27DB-BD31-4B8C-83A1-F6EECF244321}">
                    <p14:modId xmlns:p14="http://schemas.microsoft.com/office/powerpoint/2010/main" val="3321526031"/>
                  </p:ext>
                </p:extLst>
              </p:nvPr>
            </p:nvGraphicFramePr>
            <p:xfrm>
              <a:off x="4037156" y="4097686"/>
              <a:ext cx="4141333" cy="553348"/>
            </p:xfrm>
            <a:graphic>
              <a:graphicData uri="http://schemas.openxmlformats.org/drawingml/2006/table">
                <a:tbl>
                  <a:tblPr firstRow="1" bandRow="1">
                    <a:tableStyleId>{5940675A-B579-460E-94D1-54222C63F5DA}</a:tableStyleId>
                  </a:tblPr>
                  <a:tblGrid>
                    <a:gridCol w="806516">
                      <a:extLst>
                        <a:ext uri="{9D8B030D-6E8A-4147-A177-3AD203B41FA5}">
                          <a16:colId xmlns:a16="http://schemas.microsoft.com/office/drawing/2014/main" val="2621242966"/>
                        </a:ext>
                      </a:extLst>
                    </a:gridCol>
                    <a:gridCol w="876279">
                      <a:extLst>
                        <a:ext uri="{9D8B030D-6E8A-4147-A177-3AD203B41FA5}">
                          <a16:colId xmlns:a16="http://schemas.microsoft.com/office/drawing/2014/main" val="972424570"/>
                        </a:ext>
                      </a:extLst>
                    </a:gridCol>
                    <a:gridCol w="720000">
                      <a:extLst>
                        <a:ext uri="{9D8B030D-6E8A-4147-A177-3AD203B41FA5}">
                          <a16:colId xmlns:a16="http://schemas.microsoft.com/office/drawing/2014/main" val="1905999682"/>
                        </a:ext>
                      </a:extLst>
                    </a:gridCol>
                    <a:gridCol w="720000">
                      <a:extLst>
                        <a:ext uri="{9D8B030D-6E8A-4147-A177-3AD203B41FA5}">
                          <a16:colId xmlns:a16="http://schemas.microsoft.com/office/drawing/2014/main" val="1351645348"/>
                        </a:ext>
                      </a:extLst>
                    </a:gridCol>
                    <a:gridCol w="720000">
                      <a:extLst>
                        <a:ext uri="{9D8B030D-6E8A-4147-A177-3AD203B41FA5}">
                          <a16:colId xmlns:a16="http://schemas.microsoft.com/office/drawing/2014/main" val="4227445423"/>
                        </a:ext>
                      </a:extLst>
                    </a:gridCol>
                    <a:gridCol w="298538">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endParaRPr lang="ja-JP"/>
                        </a:p>
                      </a:txBody>
                      <a:tcPr>
                        <a:blipFill>
                          <a:blip r:embed="rId4"/>
                          <a:stretch>
                            <a:fillRect l="-1289796" t="-2174" r="-4082" b="-115217"/>
                          </a:stretch>
                        </a:blipFill>
                      </a:tcPr>
                    </a:tc>
                    <a:extLst>
                      <a:ext uri="{0D108BD9-81ED-4DB2-BD59-A6C34878D82A}">
                        <a16:rowId xmlns:a16="http://schemas.microsoft.com/office/drawing/2014/main" val="2705024662"/>
                      </a:ext>
                    </a:extLst>
                  </a:tr>
                  <a:tr h="274320">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endParaRPr lang="ja-JP"/>
                        </a:p>
                      </a:txBody>
                      <a:tcPr>
                        <a:blipFill>
                          <a:blip r:embed="rId4"/>
                          <a:stretch>
                            <a:fillRect l="-1289796" t="-104444" r="-4082" b="-17778"/>
                          </a:stretch>
                        </a:blipFill>
                      </a:tcPr>
                    </a:tc>
                    <a:extLst>
                      <a:ext uri="{0D108BD9-81ED-4DB2-BD59-A6C34878D82A}">
                        <a16:rowId xmlns:a16="http://schemas.microsoft.com/office/drawing/2014/main" val="1736280558"/>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46" name="表 45">
                <a:extLst>
                  <a:ext uri="{FF2B5EF4-FFF2-40B4-BE49-F238E27FC236}">
                    <a16:creationId xmlns:a16="http://schemas.microsoft.com/office/drawing/2014/main" id="{B8911921-C6BE-4EEC-BA59-9202169D9A19}"/>
                  </a:ext>
                </a:extLst>
              </p:cNvPr>
              <p:cNvGraphicFramePr>
                <a:graphicFrameLocks noGrp="1"/>
              </p:cNvGraphicFramePr>
              <p:nvPr>
                <p:extLst>
                  <p:ext uri="{D42A27DB-BD31-4B8C-83A1-F6EECF244321}">
                    <p14:modId xmlns:p14="http://schemas.microsoft.com/office/powerpoint/2010/main" val="1014759909"/>
                  </p:ext>
                </p:extLst>
              </p:nvPr>
            </p:nvGraphicFramePr>
            <p:xfrm>
              <a:off x="4037156" y="5475487"/>
              <a:ext cx="4141333" cy="553348"/>
            </p:xfrm>
            <a:graphic>
              <a:graphicData uri="http://schemas.openxmlformats.org/drawingml/2006/table">
                <a:tbl>
                  <a:tblPr firstRow="1" bandRow="1">
                    <a:tableStyleId>{5940675A-B579-460E-94D1-54222C63F5DA}</a:tableStyleId>
                  </a:tblPr>
                  <a:tblGrid>
                    <a:gridCol w="806516">
                      <a:extLst>
                        <a:ext uri="{9D8B030D-6E8A-4147-A177-3AD203B41FA5}">
                          <a16:colId xmlns:a16="http://schemas.microsoft.com/office/drawing/2014/main" val="2621242966"/>
                        </a:ext>
                      </a:extLst>
                    </a:gridCol>
                    <a:gridCol w="876279">
                      <a:extLst>
                        <a:ext uri="{9D8B030D-6E8A-4147-A177-3AD203B41FA5}">
                          <a16:colId xmlns:a16="http://schemas.microsoft.com/office/drawing/2014/main" val="972424570"/>
                        </a:ext>
                      </a:extLst>
                    </a:gridCol>
                    <a:gridCol w="720000">
                      <a:extLst>
                        <a:ext uri="{9D8B030D-6E8A-4147-A177-3AD203B41FA5}">
                          <a16:colId xmlns:a16="http://schemas.microsoft.com/office/drawing/2014/main" val="1905999682"/>
                        </a:ext>
                      </a:extLst>
                    </a:gridCol>
                    <a:gridCol w="720000">
                      <a:extLst>
                        <a:ext uri="{9D8B030D-6E8A-4147-A177-3AD203B41FA5}">
                          <a16:colId xmlns:a16="http://schemas.microsoft.com/office/drawing/2014/main" val="1351645348"/>
                        </a:ext>
                      </a:extLst>
                    </a:gridCol>
                    <a:gridCol w="720000">
                      <a:extLst>
                        <a:ext uri="{9D8B030D-6E8A-4147-A177-3AD203B41FA5}">
                          <a16:colId xmlns:a16="http://schemas.microsoft.com/office/drawing/2014/main" val="4227445423"/>
                        </a:ext>
                      </a:extLst>
                    </a:gridCol>
                    <a:gridCol w="298538">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1736280558"/>
                      </a:ext>
                    </a:extLst>
                  </a:tr>
                </a:tbl>
              </a:graphicData>
            </a:graphic>
          </p:graphicFrame>
        </mc:Choice>
        <mc:Fallback xmlns="">
          <p:graphicFrame>
            <p:nvGraphicFramePr>
              <p:cNvPr id="46" name="表 45">
                <a:extLst>
                  <a:ext uri="{FF2B5EF4-FFF2-40B4-BE49-F238E27FC236}">
                    <a16:creationId xmlns:a16="http://schemas.microsoft.com/office/drawing/2014/main" id="{B8911921-C6BE-4EEC-BA59-9202169D9A19}"/>
                  </a:ext>
                </a:extLst>
              </p:cNvPr>
              <p:cNvGraphicFramePr>
                <a:graphicFrameLocks noGrp="1"/>
              </p:cNvGraphicFramePr>
              <p:nvPr>
                <p:extLst>
                  <p:ext uri="{D42A27DB-BD31-4B8C-83A1-F6EECF244321}">
                    <p14:modId xmlns:p14="http://schemas.microsoft.com/office/powerpoint/2010/main" val="1014759909"/>
                  </p:ext>
                </p:extLst>
              </p:nvPr>
            </p:nvGraphicFramePr>
            <p:xfrm>
              <a:off x="4037156" y="5475487"/>
              <a:ext cx="4141333" cy="553348"/>
            </p:xfrm>
            <a:graphic>
              <a:graphicData uri="http://schemas.openxmlformats.org/drawingml/2006/table">
                <a:tbl>
                  <a:tblPr firstRow="1" bandRow="1">
                    <a:tableStyleId>{5940675A-B579-460E-94D1-54222C63F5DA}</a:tableStyleId>
                  </a:tblPr>
                  <a:tblGrid>
                    <a:gridCol w="806516">
                      <a:extLst>
                        <a:ext uri="{9D8B030D-6E8A-4147-A177-3AD203B41FA5}">
                          <a16:colId xmlns:a16="http://schemas.microsoft.com/office/drawing/2014/main" val="2621242966"/>
                        </a:ext>
                      </a:extLst>
                    </a:gridCol>
                    <a:gridCol w="876279">
                      <a:extLst>
                        <a:ext uri="{9D8B030D-6E8A-4147-A177-3AD203B41FA5}">
                          <a16:colId xmlns:a16="http://schemas.microsoft.com/office/drawing/2014/main" val="972424570"/>
                        </a:ext>
                      </a:extLst>
                    </a:gridCol>
                    <a:gridCol w="720000">
                      <a:extLst>
                        <a:ext uri="{9D8B030D-6E8A-4147-A177-3AD203B41FA5}">
                          <a16:colId xmlns:a16="http://schemas.microsoft.com/office/drawing/2014/main" val="1905999682"/>
                        </a:ext>
                      </a:extLst>
                    </a:gridCol>
                    <a:gridCol w="720000">
                      <a:extLst>
                        <a:ext uri="{9D8B030D-6E8A-4147-A177-3AD203B41FA5}">
                          <a16:colId xmlns:a16="http://schemas.microsoft.com/office/drawing/2014/main" val="1351645348"/>
                        </a:ext>
                      </a:extLst>
                    </a:gridCol>
                    <a:gridCol w="720000">
                      <a:extLst>
                        <a:ext uri="{9D8B030D-6E8A-4147-A177-3AD203B41FA5}">
                          <a16:colId xmlns:a16="http://schemas.microsoft.com/office/drawing/2014/main" val="4227445423"/>
                        </a:ext>
                      </a:extLst>
                    </a:gridCol>
                    <a:gridCol w="298538">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endParaRPr lang="ja-JP"/>
                        </a:p>
                      </a:txBody>
                      <a:tcPr>
                        <a:blipFill>
                          <a:blip r:embed="rId5"/>
                          <a:stretch>
                            <a:fillRect l="-1289796" t="-2174" r="-4082" b="-115217"/>
                          </a:stretch>
                        </a:blipFill>
                      </a:tcPr>
                    </a:tc>
                    <a:extLst>
                      <a:ext uri="{0D108BD9-81ED-4DB2-BD59-A6C34878D82A}">
                        <a16:rowId xmlns:a16="http://schemas.microsoft.com/office/drawing/2014/main" val="2705024662"/>
                      </a:ext>
                    </a:extLst>
                  </a:tr>
                  <a:tr h="274320">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endParaRPr lang="ja-JP"/>
                        </a:p>
                      </a:txBody>
                      <a:tcPr>
                        <a:blipFill>
                          <a:blip r:embed="rId5"/>
                          <a:stretch>
                            <a:fillRect l="-435593" t="-104444" r="-43220" b="-17778"/>
                          </a:stretch>
                        </a:blipFill>
                      </a:tcPr>
                    </a:tc>
                    <a:tc>
                      <a:txBody>
                        <a:bodyPr/>
                        <a:lstStyle/>
                        <a:p>
                          <a:endParaRPr lang="ja-JP"/>
                        </a:p>
                      </a:txBody>
                      <a:tcPr>
                        <a:blipFill>
                          <a:blip r:embed="rId5"/>
                          <a:stretch>
                            <a:fillRect l="-1289796" t="-104444" r="-4082" b="-17778"/>
                          </a:stretch>
                        </a:blipFill>
                      </a:tcPr>
                    </a:tc>
                    <a:extLst>
                      <a:ext uri="{0D108BD9-81ED-4DB2-BD59-A6C34878D82A}">
                        <a16:rowId xmlns:a16="http://schemas.microsoft.com/office/drawing/2014/main" val="1736280558"/>
                      </a:ext>
                    </a:extLst>
                  </a:tr>
                </a:tbl>
              </a:graphicData>
            </a:graphic>
          </p:graphicFrame>
        </mc:Fallback>
      </mc:AlternateContent>
      <p:grpSp>
        <p:nvGrpSpPr>
          <p:cNvPr id="43" name="グループ化 42">
            <a:extLst>
              <a:ext uri="{FF2B5EF4-FFF2-40B4-BE49-F238E27FC236}">
                <a16:creationId xmlns:a16="http://schemas.microsoft.com/office/drawing/2014/main" id="{DE8410AF-495D-49F0-B56C-F8E28438CD77}"/>
              </a:ext>
            </a:extLst>
          </p:cNvPr>
          <p:cNvGrpSpPr/>
          <p:nvPr/>
        </p:nvGrpSpPr>
        <p:grpSpPr>
          <a:xfrm>
            <a:off x="1445390" y="1749488"/>
            <a:ext cx="1367192" cy="2045746"/>
            <a:chOff x="1911928" y="1722691"/>
            <a:chExt cx="1367192" cy="2045746"/>
          </a:xfrm>
        </p:grpSpPr>
        <p:sp>
          <p:nvSpPr>
            <p:cNvPr id="6" name="角丸四角形 25">
              <a:extLst>
                <a:ext uri="{FF2B5EF4-FFF2-40B4-BE49-F238E27FC236}">
                  <a16:creationId xmlns:a16="http://schemas.microsoft.com/office/drawing/2014/main" id="{95060FE4-A0CD-4C14-B947-66D89AE9F935}"/>
                </a:ext>
              </a:extLst>
            </p:cNvPr>
            <p:cNvSpPr/>
            <p:nvPr/>
          </p:nvSpPr>
          <p:spPr>
            <a:xfrm>
              <a:off x="1911928" y="2123085"/>
              <a:ext cx="1367192" cy="16453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143EDD0-92E8-4231-876D-C225C785BAE6}"/>
                </a:ext>
              </a:extLst>
            </p:cNvPr>
            <p:cNvSpPr txBox="1"/>
            <p:nvPr/>
          </p:nvSpPr>
          <p:spPr>
            <a:xfrm>
              <a:off x="1991833" y="1722691"/>
              <a:ext cx="1207382" cy="584775"/>
            </a:xfrm>
            <a:prstGeom prst="rect">
              <a:avLst/>
            </a:prstGeom>
            <a:solidFill>
              <a:schemeClr val="bg1"/>
            </a:solidFill>
          </p:spPr>
          <p:txBody>
            <a:bodyPr wrap="none" rtlCol="0">
              <a:spAutoFit/>
            </a:bodyPr>
            <a:lstStyle/>
            <a:p>
              <a:pPr algn="ctr"/>
              <a:r>
                <a:rPr kumimoji="1" lang="ja-JP" altLang="en-US" sz="1600" dirty="0"/>
                <a:t>学習</a:t>
              </a:r>
              <a:endParaRPr kumimoji="1" lang="en-US" altLang="ja-JP" sz="1600" dirty="0"/>
            </a:p>
            <a:p>
              <a:pPr algn="ctr"/>
              <a:r>
                <a:rPr kumimoji="1" lang="ja-JP" altLang="en-US" sz="1600" dirty="0"/>
                <a:t>データセット</a:t>
              </a:r>
            </a:p>
          </p:txBody>
        </p:sp>
        <p:grpSp>
          <p:nvGrpSpPr>
            <p:cNvPr id="8" name="グループ化 7">
              <a:extLst>
                <a:ext uri="{FF2B5EF4-FFF2-40B4-BE49-F238E27FC236}">
                  <a16:creationId xmlns:a16="http://schemas.microsoft.com/office/drawing/2014/main" id="{B28C3014-0A04-4039-82DB-5DAAAFB1C918}"/>
                </a:ext>
              </a:extLst>
            </p:cNvPr>
            <p:cNvGrpSpPr/>
            <p:nvPr/>
          </p:nvGrpSpPr>
          <p:grpSpPr>
            <a:xfrm>
              <a:off x="2076647" y="2359712"/>
              <a:ext cx="480522" cy="584271"/>
              <a:chOff x="1064302" y="1896255"/>
              <a:chExt cx="659568" cy="801974"/>
            </a:xfrm>
          </p:grpSpPr>
          <p:sp>
            <p:nvSpPr>
              <p:cNvPr id="39" name="メモ 30">
                <a:extLst>
                  <a:ext uri="{FF2B5EF4-FFF2-40B4-BE49-F238E27FC236}">
                    <a16:creationId xmlns:a16="http://schemas.microsoft.com/office/drawing/2014/main" id="{90A49DA5-C207-46E7-A3D5-F80064A5E7B6}"/>
                  </a:ext>
                </a:extLst>
              </p:cNvPr>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メモ 31">
                <a:extLst>
                  <a:ext uri="{FF2B5EF4-FFF2-40B4-BE49-F238E27FC236}">
                    <a16:creationId xmlns:a16="http://schemas.microsoft.com/office/drawing/2014/main" id="{471839A3-ACE7-4E53-84DD-F49645554207}"/>
                  </a:ext>
                </a:extLst>
              </p:cNvPr>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メモ 32">
                <a:extLst>
                  <a:ext uri="{FF2B5EF4-FFF2-40B4-BE49-F238E27FC236}">
                    <a16:creationId xmlns:a16="http://schemas.microsoft.com/office/drawing/2014/main" id="{F7A9D7AE-2F6F-4C26-BB00-E335D674C220}"/>
                  </a:ext>
                </a:extLst>
              </p:cNvPr>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 name="テキスト ボックス 8">
              <a:extLst>
                <a:ext uri="{FF2B5EF4-FFF2-40B4-BE49-F238E27FC236}">
                  <a16:creationId xmlns:a16="http://schemas.microsoft.com/office/drawing/2014/main" id="{3D81AB0E-40E5-4DD9-BC3C-F0F9D630FBFC}"/>
                </a:ext>
              </a:extLst>
            </p:cNvPr>
            <p:cNvSpPr txBox="1"/>
            <p:nvPr/>
          </p:nvSpPr>
          <p:spPr>
            <a:xfrm>
              <a:off x="2083510" y="2513347"/>
              <a:ext cx="46679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ID:1</a:t>
              </a:r>
              <a:endParaRPr kumimoji="1" lang="ja-JP" altLang="en-US" sz="1200" dirty="0"/>
            </a:p>
          </p:txBody>
        </p:sp>
        <p:grpSp>
          <p:nvGrpSpPr>
            <p:cNvPr id="10" name="グループ化 9">
              <a:extLst>
                <a:ext uri="{FF2B5EF4-FFF2-40B4-BE49-F238E27FC236}">
                  <a16:creationId xmlns:a16="http://schemas.microsoft.com/office/drawing/2014/main" id="{80EBBD05-C3D2-4803-ACBC-0F7EDC668383}"/>
                </a:ext>
              </a:extLst>
            </p:cNvPr>
            <p:cNvGrpSpPr/>
            <p:nvPr/>
          </p:nvGrpSpPr>
          <p:grpSpPr>
            <a:xfrm>
              <a:off x="2661982" y="2359712"/>
              <a:ext cx="480522" cy="584271"/>
              <a:chOff x="1064302" y="1896255"/>
              <a:chExt cx="659568" cy="801974"/>
            </a:xfrm>
          </p:grpSpPr>
          <p:sp>
            <p:nvSpPr>
              <p:cNvPr id="36" name="メモ 35">
                <a:extLst>
                  <a:ext uri="{FF2B5EF4-FFF2-40B4-BE49-F238E27FC236}">
                    <a16:creationId xmlns:a16="http://schemas.microsoft.com/office/drawing/2014/main" id="{3EFFDD39-E3CC-42AE-9B2B-5B8BA989AE6B}"/>
                  </a:ext>
                </a:extLst>
              </p:cNvPr>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メモ 36">
                <a:extLst>
                  <a:ext uri="{FF2B5EF4-FFF2-40B4-BE49-F238E27FC236}">
                    <a16:creationId xmlns:a16="http://schemas.microsoft.com/office/drawing/2014/main" id="{3BFA1CA0-4DB8-49FA-BEE9-18F0F4B9B433}"/>
                  </a:ext>
                </a:extLst>
              </p:cNvPr>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メモ 37">
                <a:extLst>
                  <a:ext uri="{FF2B5EF4-FFF2-40B4-BE49-F238E27FC236}">
                    <a16:creationId xmlns:a16="http://schemas.microsoft.com/office/drawing/2014/main" id="{77C0B705-4928-4F6D-92A1-D7FEFA48DF07}"/>
                  </a:ext>
                </a:extLst>
              </p:cNvPr>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テキスト ボックス 10">
              <a:extLst>
                <a:ext uri="{FF2B5EF4-FFF2-40B4-BE49-F238E27FC236}">
                  <a16:creationId xmlns:a16="http://schemas.microsoft.com/office/drawing/2014/main" id="{9EB78B1E-DEF7-4044-9506-2622254F5C62}"/>
                </a:ext>
              </a:extLst>
            </p:cNvPr>
            <p:cNvSpPr txBox="1"/>
            <p:nvPr/>
          </p:nvSpPr>
          <p:spPr>
            <a:xfrm>
              <a:off x="2668844" y="2513347"/>
              <a:ext cx="466795"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ID:2</a:t>
              </a:r>
              <a:endParaRPr kumimoji="1" lang="ja-JP" altLang="en-US" sz="1200" dirty="0"/>
            </a:p>
          </p:txBody>
        </p:sp>
        <p:grpSp>
          <p:nvGrpSpPr>
            <p:cNvPr id="12" name="グループ化 11">
              <a:extLst>
                <a:ext uri="{FF2B5EF4-FFF2-40B4-BE49-F238E27FC236}">
                  <a16:creationId xmlns:a16="http://schemas.microsoft.com/office/drawing/2014/main" id="{C42AFC47-6E04-4479-B6F8-630901891E72}"/>
                </a:ext>
              </a:extLst>
            </p:cNvPr>
            <p:cNvGrpSpPr/>
            <p:nvPr/>
          </p:nvGrpSpPr>
          <p:grpSpPr>
            <a:xfrm>
              <a:off x="2680076" y="3018949"/>
              <a:ext cx="480522" cy="584271"/>
              <a:chOff x="1064302" y="1896255"/>
              <a:chExt cx="659568" cy="801974"/>
            </a:xfrm>
          </p:grpSpPr>
          <p:sp>
            <p:nvSpPr>
              <p:cNvPr id="33" name="メモ 40">
                <a:extLst>
                  <a:ext uri="{FF2B5EF4-FFF2-40B4-BE49-F238E27FC236}">
                    <a16:creationId xmlns:a16="http://schemas.microsoft.com/office/drawing/2014/main" id="{18D37F9B-EFFA-4CBB-B514-13308BA0FA26}"/>
                  </a:ext>
                </a:extLst>
              </p:cNvPr>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メモ 41">
                <a:extLst>
                  <a:ext uri="{FF2B5EF4-FFF2-40B4-BE49-F238E27FC236}">
                    <a16:creationId xmlns:a16="http://schemas.microsoft.com/office/drawing/2014/main" id="{165DF08B-91CA-4FD7-AA27-246D066BA690}"/>
                  </a:ext>
                </a:extLst>
              </p:cNvPr>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メモ 42">
                <a:extLst>
                  <a:ext uri="{FF2B5EF4-FFF2-40B4-BE49-F238E27FC236}">
                    <a16:creationId xmlns:a16="http://schemas.microsoft.com/office/drawing/2014/main" id="{9400B834-450B-4CDF-B05B-7EE699111827}"/>
                  </a:ext>
                </a:extLst>
              </p:cNvPr>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a:extLst>
                <a:ext uri="{FF2B5EF4-FFF2-40B4-BE49-F238E27FC236}">
                  <a16:creationId xmlns:a16="http://schemas.microsoft.com/office/drawing/2014/main" id="{D0F5E0D6-E601-4604-8C0A-B689BBF6977C}"/>
                </a:ext>
              </a:extLst>
            </p:cNvPr>
            <p:cNvSpPr txBox="1"/>
            <p:nvPr/>
          </p:nvSpPr>
          <p:spPr>
            <a:xfrm>
              <a:off x="2644459" y="3172584"/>
              <a:ext cx="55175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ID:43</a:t>
              </a:r>
              <a:endParaRPr kumimoji="1" lang="ja-JP" altLang="en-US" sz="1200" dirty="0"/>
            </a:p>
          </p:txBody>
        </p: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41FE189A-0A5B-48C6-B849-CEF3ECA1EF8D}"/>
                    </a:ext>
                  </a:extLst>
                </p:cNvPr>
                <p:cNvSpPr txBox="1"/>
                <p:nvPr/>
              </p:nvSpPr>
              <p:spPr>
                <a:xfrm>
                  <a:off x="2324574" y="3172583"/>
                  <a:ext cx="136256" cy="276999"/>
                </a:xfrm>
                <a:prstGeom prst="rect">
                  <a:avLst/>
                </a:prstGeom>
                <a:noFill/>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latin typeface="Cambria Math" panose="02040503050406030204" pitchFamily="18" charset="0"/>
                          </a:rPr>
                          <m:t>⋮</m:t>
                        </m:r>
                      </m:oMath>
                    </m:oMathPara>
                  </a14:m>
                  <a:endParaRPr kumimoji="1" lang="ja-JP" altLang="en-US" dirty="0"/>
                </a:p>
              </p:txBody>
            </p:sp>
          </mc:Choice>
          <mc:Fallback xmlns="">
            <p:sp>
              <p:nvSpPr>
                <p:cNvPr id="14" name="テキスト ボックス 13">
                  <a:extLst>
                    <a:ext uri="{FF2B5EF4-FFF2-40B4-BE49-F238E27FC236}">
                      <a16:creationId xmlns:a16="http://schemas.microsoft.com/office/drawing/2014/main" id="{41FE189A-0A5B-48C6-B849-CEF3ECA1EF8D}"/>
                    </a:ext>
                  </a:extLst>
                </p:cNvPr>
                <p:cNvSpPr txBox="1">
                  <a:spLocks noRot="1" noChangeAspect="1" noMove="1" noResize="1" noEditPoints="1" noAdjustHandles="1" noChangeArrowheads="1" noChangeShapeType="1" noTextEdit="1"/>
                </p:cNvSpPr>
                <p:nvPr/>
              </p:nvSpPr>
              <p:spPr>
                <a:xfrm>
                  <a:off x="2324574" y="3172583"/>
                  <a:ext cx="136256" cy="276999"/>
                </a:xfrm>
                <a:prstGeom prst="rect">
                  <a:avLst/>
                </a:prstGeom>
                <a:blipFill>
                  <a:blip r:embed="rId6"/>
                  <a:stretch>
                    <a:fillRect l="-68182"/>
                  </a:stretch>
                </a:blipFill>
              </p:spPr>
              <p:txBody>
                <a:bodyPr/>
                <a:lstStyle/>
                <a:p>
                  <a:r>
                    <a:rPr lang="ja-JP" altLang="en-US">
                      <a:noFill/>
                    </a:rPr>
                    <a:t> </a:t>
                  </a:r>
                </a:p>
              </p:txBody>
            </p:sp>
          </mc:Fallback>
        </mc:AlternateContent>
      </p:grpSp>
      <p:grpSp>
        <p:nvGrpSpPr>
          <p:cNvPr id="5" name="グループ化 4">
            <a:extLst>
              <a:ext uri="{FF2B5EF4-FFF2-40B4-BE49-F238E27FC236}">
                <a16:creationId xmlns:a16="http://schemas.microsoft.com/office/drawing/2014/main" id="{88321A2C-4BEA-462F-9724-05FE586F3945}"/>
              </a:ext>
            </a:extLst>
          </p:cNvPr>
          <p:cNvGrpSpPr/>
          <p:nvPr/>
        </p:nvGrpSpPr>
        <p:grpSpPr>
          <a:xfrm>
            <a:off x="134535" y="4418149"/>
            <a:ext cx="930063" cy="824536"/>
            <a:chOff x="782189" y="3087480"/>
            <a:chExt cx="930063" cy="824536"/>
          </a:xfrm>
        </p:grpSpPr>
        <p:sp>
          <p:nvSpPr>
            <p:cNvPr id="47" name="メモ 42">
              <a:extLst>
                <a:ext uri="{FF2B5EF4-FFF2-40B4-BE49-F238E27FC236}">
                  <a16:creationId xmlns:a16="http://schemas.microsoft.com/office/drawing/2014/main" id="{C8C89BAA-25F0-4DE4-8CE5-DC88591781DD}"/>
                </a:ext>
              </a:extLst>
            </p:cNvPr>
            <p:cNvSpPr/>
            <p:nvPr/>
          </p:nvSpPr>
          <p:spPr>
            <a:xfrm rot="10800000">
              <a:off x="1050644" y="3426034"/>
              <a:ext cx="393154" cy="48598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4044D9C3-0CF9-4B7A-AF50-61B81AC382F5}"/>
                </a:ext>
              </a:extLst>
            </p:cNvPr>
            <p:cNvSpPr txBox="1"/>
            <p:nvPr/>
          </p:nvSpPr>
          <p:spPr>
            <a:xfrm>
              <a:off x="782189" y="3087480"/>
              <a:ext cx="930063" cy="338554"/>
            </a:xfrm>
            <a:prstGeom prst="rect">
              <a:avLst/>
            </a:prstGeom>
            <a:noFill/>
          </p:spPr>
          <p:txBody>
            <a:bodyPr wrap="none" rtlCol="0">
              <a:spAutoFit/>
            </a:bodyPr>
            <a:lstStyle/>
            <a:p>
              <a:r>
                <a:rPr kumimoji="1" lang="ja-JP" altLang="en-US" sz="1600" dirty="0"/>
                <a:t>メソッド</a:t>
              </a:r>
              <a:r>
                <a:rPr kumimoji="1" lang="en-US" altLang="ja-JP" sz="1600" dirty="0"/>
                <a:t>A</a:t>
              </a:r>
              <a:endParaRPr kumimoji="1" lang="ja-JP" altLang="en-US" sz="1600" dirty="0"/>
            </a:p>
          </p:txBody>
        </p:sp>
      </p:grpSp>
      <p:grpSp>
        <p:nvGrpSpPr>
          <p:cNvPr id="51" name="グループ化 50">
            <a:extLst>
              <a:ext uri="{FF2B5EF4-FFF2-40B4-BE49-F238E27FC236}">
                <a16:creationId xmlns:a16="http://schemas.microsoft.com/office/drawing/2014/main" id="{8B0EC82B-738C-44B5-BFB4-9F4C96D41E0A}"/>
              </a:ext>
            </a:extLst>
          </p:cNvPr>
          <p:cNvGrpSpPr/>
          <p:nvPr/>
        </p:nvGrpSpPr>
        <p:grpSpPr>
          <a:xfrm>
            <a:off x="1500173" y="4334127"/>
            <a:ext cx="1239442" cy="1331133"/>
            <a:chOff x="1892914" y="3048535"/>
            <a:chExt cx="1239442" cy="1331133"/>
          </a:xfrm>
        </p:grpSpPr>
        <p:pic>
          <p:nvPicPr>
            <p:cNvPr id="49" name="グラフィックス 48" descr="コマンド (ターミナル) 単色塗りつぶし">
              <a:extLst>
                <a:ext uri="{FF2B5EF4-FFF2-40B4-BE49-F238E27FC236}">
                  <a16:creationId xmlns:a16="http://schemas.microsoft.com/office/drawing/2014/main" id="{3014DF03-F7AF-4FC5-B88B-C41B0EF16341}"/>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2055435" y="3465268"/>
              <a:ext cx="914400" cy="914400"/>
            </a:xfrm>
            <a:prstGeom prst="rect">
              <a:avLst/>
            </a:prstGeom>
          </p:spPr>
        </p:pic>
        <p:sp>
          <p:nvSpPr>
            <p:cNvPr id="50" name="テキスト ボックス 49">
              <a:extLst>
                <a:ext uri="{FF2B5EF4-FFF2-40B4-BE49-F238E27FC236}">
                  <a16:creationId xmlns:a16="http://schemas.microsoft.com/office/drawing/2014/main" id="{18848B4F-D424-4FE2-AC81-162EEA742107}"/>
                </a:ext>
              </a:extLst>
            </p:cNvPr>
            <p:cNvSpPr txBox="1"/>
            <p:nvPr/>
          </p:nvSpPr>
          <p:spPr>
            <a:xfrm>
              <a:off x="1892914" y="3048535"/>
              <a:ext cx="1239442" cy="584775"/>
            </a:xfrm>
            <a:prstGeom prst="rect">
              <a:avLst/>
            </a:prstGeom>
            <a:noFill/>
          </p:spPr>
          <p:txBody>
            <a:bodyPr wrap="none" rtlCol="0">
              <a:spAutoFit/>
            </a:bodyPr>
            <a:lstStyle/>
            <a:p>
              <a:pPr algn="ctr"/>
              <a:r>
                <a:rPr kumimoji="1" lang="ja-JP" altLang="en-US" sz="1600" dirty="0"/>
                <a:t>ソースコード</a:t>
              </a:r>
              <a:endParaRPr kumimoji="1" lang="en-US" altLang="ja-JP" sz="1600" dirty="0"/>
            </a:p>
            <a:p>
              <a:pPr algn="ctr"/>
              <a:r>
                <a:rPr kumimoji="1" lang="ja-JP" altLang="en-US" sz="1600" dirty="0"/>
                <a:t>検索手法</a:t>
              </a:r>
            </a:p>
          </p:txBody>
        </p:sp>
      </p:grpSp>
      <p:cxnSp>
        <p:nvCxnSpPr>
          <p:cNvPr id="53" name="直線矢印コネクタ 52">
            <a:extLst>
              <a:ext uri="{FF2B5EF4-FFF2-40B4-BE49-F238E27FC236}">
                <a16:creationId xmlns:a16="http://schemas.microsoft.com/office/drawing/2014/main" id="{4E6B709B-FFE3-4A16-944D-6B1FE1BEC96A}"/>
              </a:ext>
            </a:extLst>
          </p:cNvPr>
          <p:cNvCxnSpPr/>
          <p:nvPr/>
        </p:nvCxnSpPr>
        <p:spPr>
          <a:xfrm>
            <a:off x="998393" y="4995092"/>
            <a:ext cx="61171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4" name="テキスト ボックス 53">
            <a:extLst>
              <a:ext uri="{FF2B5EF4-FFF2-40B4-BE49-F238E27FC236}">
                <a16:creationId xmlns:a16="http://schemas.microsoft.com/office/drawing/2014/main" id="{A8C190BD-6C1D-490A-A756-27CBEEF3C1AE}"/>
              </a:ext>
            </a:extLst>
          </p:cNvPr>
          <p:cNvSpPr txBox="1"/>
          <p:nvPr/>
        </p:nvSpPr>
        <p:spPr>
          <a:xfrm>
            <a:off x="984868" y="4652044"/>
            <a:ext cx="595035" cy="338554"/>
          </a:xfrm>
          <a:prstGeom prst="rect">
            <a:avLst/>
          </a:prstGeom>
          <a:noFill/>
        </p:spPr>
        <p:txBody>
          <a:bodyPr wrap="none" rtlCol="0">
            <a:spAutoFit/>
          </a:bodyPr>
          <a:lstStyle/>
          <a:p>
            <a:r>
              <a:rPr kumimoji="1" lang="ja-JP" altLang="en-US" sz="1600" dirty="0"/>
              <a:t>入力</a:t>
            </a:r>
          </a:p>
        </p:txBody>
      </p:sp>
      <p:cxnSp>
        <p:nvCxnSpPr>
          <p:cNvPr id="56" name="直線矢印コネクタ 55">
            <a:extLst>
              <a:ext uri="{FF2B5EF4-FFF2-40B4-BE49-F238E27FC236}">
                <a16:creationId xmlns:a16="http://schemas.microsoft.com/office/drawing/2014/main" id="{702EAF15-5559-4E64-A95F-F3836DCF5F8B}"/>
              </a:ext>
            </a:extLst>
          </p:cNvPr>
          <p:cNvCxnSpPr>
            <a:cxnSpLocks/>
          </p:cNvCxnSpPr>
          <p:nvPr/>
        </p:nvCxnSpPr>
        <p:spPr>
          <a:xfrm flipV="1">
            <a:off x="2141259" y="3829418"/>
            <a:ext cx="0" cy="5388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7" name="テキスト ボックス 56">
            <a:extLst>
              <a:ext uri="{FF2B5EF4-FFF2-40B4-BE49-F238E27FC236}">
                <a16:creationId xmlns:a16="http://schemas.microsoft.com/office/drawing/2014/main" id="{C01539A4-2D00-4E61-8095-669B334BC65F}"/>
              </a:ext>
            </a:extLst>
          </p:cNvPr>
          <p:cNvSpPr txBox="1"/>
          <p:nvPr/>
        </p:nvSpPr>
        <p:spPr>
          <a:xfrm>
            <a:off x="1579903" y="3935847"/>
            <a:ext cx="595035" cy="338554"/>
          </a:xfrm>
          <a:prstGeom prst="rect">
            <a:avLst/>
          </a:prstGeom>
          <a:noFill/>
        </p:spPr>
        <p:txBody>
          <a:bodyPr wrap="none" rtlCol="0">
            <a:spAutoFit/>
          </a:bodyPr>
          <a:lstStyle/>
          <a:p>
            <a:r>
              <a:rPr kumimoji="1" lang="ja-JP" altLang="en-US" sz="1600" dirty="0"/>
              <a:t>検索</a:t>
            </a:r>
          </a:p>
        </p:txBody>
      </p:sp>
      <p:cxnSp>
        <p:nvCxnSpPr>
          <p:cNvPr id="58" name="直線矢印コネクタ 57">
            <a:extLst>
              <a:ext uri="{FF2B5EF4-FFF2-40B4-BE49-F238E27FC236}">
                <a16:creationId xmlns:a16="http://schemas.microsoft.com/office/drawing/2014/main" id="{25368B73-EEA4-4B12-8DDB-5673192881CD}"/>
              </a:ext>
            </a:extLst>
          </p:cNvPr>
          <p:cNvCxnSpPr>
            <a:cxnSpLocks/>
          </p:cNvCxnSpPr>
          <p:nvPr/>
        </p:nvCxnSpPr>
        <p:spPr>
          <a:xfrm flipV="1">
            <a:off x="2669101" y="2996559"/>
            <a:ext cx="1240064" cy="19940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1" name="テキスト ボックス 60">
            <a:extLst>
              <a:ext uri="{FF2B5EF4-FFF2-40B4-BE49-F238E27FC236}">
                <a16:creationId xmlns:a16="http://schemas.microsoft.com/office/drawing/2014/main" id="{DB707C28-5528-4517-960E-67CFA4C44D41}"/>
              </a:ext>
            </a:extLst>
          </p:cNvPr>
          <p:cNvSpPr txBox="1"/>
          <p:nvPr/>
        </p:nvSpPr>
        <p:spPr>
          <a:xfrm>
            <a:off x="3110986" y="3103956"/>
            <a:ext cx="595035" cy="338554"/>
          </a:xfrm>
          <a:prstGeom prst="rect">
            <a:avLst/>
          </a:prstGeom>
          <a:noFill/>
        </p:spPr>
        <p:txBody>
          <a:bodyPr wrap="none" rtlCol="0">
            <a:spAutoFit/>
          </a:bodyPr>
          <a:lstStyle/>
          <a:p>
            <a:r>
              <a:rPr kumimoji="1" lang="ja-JP" altLang="en-US" sz="1600" dirty="0"/>
              <a:t>出力</a:t>
            </a:r>
          </a:p>
        </p:txBody>
      </p:sp>
      <p:sp>
        <p:nvSpPr>
          <p:cNvPr id="62" name="テキスト ボックス 61">
            <a:extLst>
              <a:ext uri="{FF2B5EF4-FFF2-40B4-BE49-F238E27FC236}">
                <a16:creationId xmlns:a16="http://schemas.microsoft.com/office/drawing/2014/main" id="{EE463E0B-A524-46F0-AA06-2C8D30985E7B}"/>
              </a:ext>
            </a:extLst>
          </p:cNvPr>
          <p:cNvSpPr txBox="1"/>
          <p:nvPr/>
        </p:nvSpPr>
        <p:spPr>
          <a:xfrm>
            <a:off x="5605123" y="2347035"/>
            <a:ext cx="1005403" cy="338554"/>
          </a:xfrm>
          <a:prstGeom prst="rect">
            <a:avLst/>
          </a:prstGeom>
          <a:noFill/>
        </p:spPr>
        <p:txBody>
          <a:bodyPr wrap="none" rtlCol="0">
            <a:spAutoFit/>
          </a:bodyPr>
          <a:lstStyle/>
          <a:p>
            <a:pPr algn="ctr"/>
            <a:r>
              <a:rPr kumimoji="1" lang="ja-JP" altLang="en-US" sz="1600" dirty="0"/>
              <a:t>検索結果</a:t>
            </a:r>
          </a:p>
        </p:txBody>
      </p:sp>
      <p:sp>
        <p:nvSpPr>
          <p:cNvPr id="63" name="テキスト ボックス 62">
            <a:extLst>
              <a:ext uri="{FF2B5EF4-FFF2-40B4-BE49-F238E27FC236}">
                <a16:creationId xmlns:a16="http://schemas.microsoft.com/office/drawing/2014/main" id="{47C94A9B-0AB4-4106-B43A-B03298F8DAB0}"/>
              </a:ext>
            </a:extLst>
          </p:cNvPr>
          <p:cNvSpPr txBox="1"/>
          <p:nvPr/>
        </p:nvSpPr>
        <p:spPr>
          <a:xfrm>
            <a:off x="5194754" y="3724836"/>
            <a:ext cx="1826141" cy="338554"/>
          </a:xfrm>
          <a:prstGeom prst="rect">
            <a:avLst/>
          </a:prstGeom>
          <a:noFill/>
        </p:spPr>
        <p:txBody>
          <a:bodyPr wrap="none" rtlCol="0">
            <a:spAutoFit/>
          </a:bodyPr>
          <a:lstStyle/>
          <a:p>
            <a:pPr algn="ctr"/>
            <a:r>
              <a:rPr kumimoji="1" lang="ja-JP" altLang="en-US" sz="1600" dirty="0"/>
              <a:t>置換後の検索結果</a:t>
            </a:r>
          </a:p>
        </p:txBody>
      </p:sp>
      <p:sp>
        <p:nvSpPr>
          <p:cNvPr id="64" name="テキスト ボックス 63">
            <a:extLst>
              <a:ext uri="{FF2B5EF4-FFF2-40B4-BE49-F238E27FC236}">
                <a16:creationId xmlns:a16="http://schemas.microsoft.com/office/drawing/2014/main" id="{E01B3027-0368-4BE1-BC13-3E069C602681}"/>
              </a:ext>
            </a:extLst>
          </p:cNvPr>
          <p:cNvSpPr txBox="1"/>
          <p:nvPr/>
        </p:nvSpPr>
        <p:spPr>
          <a:xfrm>
            <a:off x="5605123" y="5102637"/>
            <a:ext cx="1005403" cy="338554"/>
          </a:xfrm>
          <a:prstGeom prst="rect">
            <a:avLst/>
          </a:prstGeom>
          <a:noFill/>
        </p:spPr>
        <p:txBody>
          <a:bodyPr wrap="none" rtlCol="0">
            <a:spAutoFit/>
          </a:bodyPr>
          <a:lstStyle/>
          <a:p>
            <a:pPr algn="ctr"/>
            <a:r>
              <a:rPr kumimoji="1" lang="ja-JP" altLang="en-US" sz="1600" dirty="0"/>
              <a:t>分類結果</a:t>
            </a:r>
          </a:p>
        </p:txBody>
      </p:sp>
      <p:cxnSp>
        <p:nvCxnSpPr>
          <p:cNvPr id="65" name="直線矢印コネクタ 64">
            <a:extLst>
              <a:ext uri="{FF2B5EF4-FFF2-40B4-BE49-F238E27FC236}">
                <a16:creationId xmlns:a16="http://schemas.microsoft.com/office/drawing/2014/main" id="{069254E4-D17B-4C06-9B95-3A9943A8E132}"/>
              </a:ext>
            </a:extLst>
          </p:cNvPr>
          <p:cNvCxnSpPr>
            <a:cxnSpLocks/>
            <a:endCxn id="63" idx="0"/>
          </p:cNvCxnSpPr>
          <p:nvPr/>
        </p:nvCxnSpPr>
        <p:spPr>
          <a:xfrm>
            <a:off x="6107824" y="3342195"/>
            <a:ext cx="1" cy="3826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9" name="直線矢印コネクタ 68">
            <a:extLst>
              <a:ext uri="{FF2B5EF4-FFF2-40B4-BE49-F238E27FC236}">
                <a16:creationId xmlns:a16="http://schemas.microsoft.com/office/drawing/2014/main" id="{0C3B6194-EE47-43B4-BD02-DA00FE2D290A}"/>
              </a:ext>
            </a:extLst>
          </p:cNvPr>
          <p:cNvCxnSpPr>
            <a:cxnSpLocks/>
            <a:endCxn id="64" idx="0"/>
          </p:cNvCxnSpPr>
          <p:nvPr/>
        </p:nvCxnSpPr>
        <p:spPr>
          <a:xfrm>
            <a:off x="6107825" y="4719996"/>
            <a:ext cx="0" cy="3826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2" name="テキスト ボックス 71">
            <a:extLst>
              <a:ext uri="{FF2B5EF4-FFF2-40B4-BE49-F238E27FC236}">
                <a16:creationId xmlns:a16="http://schemas.microsoft.com/office/drawing/2014/main" id="{736E7331-B477-4B0B-94FC-8D7EC1BECB2E}"/>
              </a:ext>
            </a:extLst>
          </p:cNvPr>
          <p:cNvSpPr txBox="1"/>
          <p:nvPr/>
        </p:nvSpPr>
        <p:spPr>
          <a:xfrm>
            <a:off x="6107824" y="3342195"/>
            <a:ext cx="2502608" cy="338554"/>
          </a:xfrm>
          <a:prstGeom prst="rect">
            <a:avLst/>
          </a:prstGeom>
          <a:noFill/>
        </p:spPr>
        <p:txBody>
          <a:bodyPr wrap="none" rtlCol="0">
            <a:spAutoFit/>
          </a:bodyPr>
          <a:lstStyle/>
          <a:p>
            <a:r>
              <a:rPr kumimoji="1" lang="ja-JP" altLang="en-US" sz="1600" dirty="0"/>
              <a:t>メソッドを機能クラスに置換</a:t>
            </a:r>
          </a:p>
        </p:txBody>
      </p:sp>
      <p:sp>
        <p:nvSpPr>
          <p:cNvPr id="73" name="テキスト ボックス 72">
            <a:extLst>
              <a:ext uri="{FF2B5EF4-FFF2-40B4-BE49-F238E27FC236}">
                <a16:creationId xmlns:a16="http://schemas.microsoft.com/office/drawing/2014/main" id="{A5B06A95-35B5-485D-9B3E-E5B8C3C1C72E}"/>
              </a:ext>
            </a:extLst>
          </p:cNvPr>
          <p:cNvSpPr txBox="1"/>
          <p:nvPr/>
        </p:nvSpPr>
        <p:spPr>
          <a:xfrm>
            <a:off x="6107824" y="4735039"/>
            <a:ext cx="2456122" cy="338554"/>
          </a:xfrm>
          <a:prstGeom prst="rect">
            <a:avLst/>
          </a:prstGeom>
          <a:noFill/>
        </p:spPr>
        <p:txBody>
          <a:bodyPr wrap="none" rtlCol="0">
            <a:spAutoFit/>
          </a:bodyPr>
          <a:lstStyle/>
          <a:p>
            <a:r>
              <a:rPr kumimoji="1" lang="ja-JP" altLang="en-US" sz="1600" dirty="0"/>
              <a:t>重複した機能クラスを削除</a:t>
            </a:r>
          </a:p>
        </p:txBody>
      </p:sp>
      <p:sp>
        <p:nvSpPr>
          <p:cNvPr id="48" name="テキスト ボックス 47"/>
          <p:cNvSpPr txBox="1"/>
          <p:nvPr/>
        </p:nvSpPr>
        <p:spPr>
          <a:xfrm>
            <a:off x="4222229" y="1621617"/>
            <a:ext cx="4259499" cy="646331"/>
          </a:xfrm>
          <a:prstGeom prst="rect">
            <a:avLst/>
          </a:prstGeom>
          <a:solidFill>
            <a:schemeClr val="accent5"/>
          </a:solidFill>
          <a:ln>
            <a:solidFill>
              <a:schemeClr val="tx1"/>
            </a:solidFill>
          </a:ln>
        </p:spPr>
        <p:txBody>
          <a:bodyPr wrap="none" rtlCol="0">
            <a:spAutoFit/>
          </a:bodyPr>
          <a:lstStyle/>
          <a:p>
            <a:pPr marL="400050" indent="-400050">
              <a:buFont typeface="+mj-lt"/>
              <a:buAutoNum type="romanLcPeriod"/>
            </a:pPr>
            <a:r>
              <a:rPr kumimoji="1" lang="ja-JP" altLang="en-US" dirty="0" smtClean="0"/>
              <a:t>ソースコード検索</a:t>
            </a:r>
            <a:endParaRPr kumimoji="1" lang="en-US" altLang="ja-JP" dirty="0" smtClean="0"/>
          </a:p>
          <a:p>
            <a:pPr marL="400050" indent="-400050">
              <a:buFont typeface="+mj-lt"/>
              <a:buAutoNum type="romanLcPeriod"/>
            </a:pPr>
            <a:r>
              <a:rPr lang="ja-JP" altLang="en-US" dirty="0"/>
              <a:t>検索</a:t>
            </a:r>
            <a:r>
              <a:rPr lang="ja-JP" altLang="en-US" dirty="0" smtClean="0"/>
              <a:t>結果に基づいたソースコード分類</a:t>
            </a:r>
            <a:endParaRPr kumimoji="1" lang="ja-JP" altLang="en-US" dirty="0"/>
          </a:p>
        </p:txBody>
      </p:sp>
      <p:sp>
        <p:nvSpPr>
          <p:cNvPr id="52" name="テキスト ボックス 51">
            <a:extLst>
              <a:ext uri="{FF2B5EF4-FFF2-40B4-BE49-F238E27FC236}">
                <a16:creationId xmlns:a16="http://schemas.microsoft.com/office/drawing/2014/main" id="{594EFF3F-B300-4666-AB2D-0F40125B7774}"/>
              </a:ext>
            </a:extLst>
          </p:cNvPr>
          <p:cNvSpPr txBox="1"/>
          <p:nvPr/>
        </p:nvSpPr>
        <p:spPr>
          <a:xfrm>
            <a:off x="796144" y="5642216"/>
            <a:ext cx="2639787" cy="338554"/>
          </a:xfrm>
          <a:prstGeom prst="rect">
            <a:avLst/>
          </a:prstGeom>
          <a:noFill/>
          <a:ln>
            <a:solidFill>
              <a:schemeClr val="tx1"/>
            </a:solidFill>
          </a:ln>
        </p:spPr>
        <p:txBody>
          <a:bodyPr wrap="square" rtlCol="0">
            <a:spAutoFit/>
          </a:bodyPr>
          <a:lstStyle/>
          <a:p>
            <a:pPr algn="ctr"/>
            <a:r>
              <a:rPr lang="en-US" altLang="ja-JP" sz="1600" dirty="0"/>
              <a:t>ⅰ</a:t>
            </a:r>
            <a:endParaRPr kumimoji="1" lang="ja-JP" altLang="en-US" sz="1600" dirty="0"/>
          </a:p>
        </p:txBody>
      </p:sp>
      <p:sp>
        <p:nvSpPr>
          <p:cNvPr id="55" name="テキスト ボックス 54">
            <a:extLst>
              <a:ext uri="{FF2B5EF4-FFF2-40B4-BE49-F238E27FC236}">
                <a16:creationId xmlns:a16="http://schemas.microsoft.com/office/drawing/2014/main" id="{594EFF3F-B300-4666-AB2D-0F40125B7774}"/>
              </a:ext>
            </a:extLst>
          </p:cNvPr>
          <p:cNvSpPr txBox="1"/>
          <p:nvPr/>
        </p:nvSpPr>
        <p:spPr>
          <a:xfrm>
            <a:off x="8582669" y="3263987"/>
            <a:ext cx="332087" cy="2308324"/>
          </a:xfrm>
          <a:prstGeom prst="rect">
            <a:avLst/>
          </a:prstGeom>
          <a:noFill/>
          <a:ln>
            <a:solidFill>
              <a:schemeClr val="tx1"/>
            </a:solidFill>
          </a:ln>
        </p:spPr>
        <p:txBody>
          <a:bodyPr wrap="square" rtlCol="0" anchor="ctr">
            <a:spAutoFit/>
          </a:bodyPr>
          <a:lstStyle/>
          <a:p>
            <a:pPr algn="ctr"/>
            <a:endParaRPr lang="en-US" altLang="ja-JP" sz="1600" dirty="0"/>
          </a:p>
          <a:p>
            <a:pPr algn="ctr"/>
            <a:endParaRPr lang="en-US" altLang="ja-JP" sz="1600" dirty="0" smtClean="0"/>
          </a:p>
          <a:p>
            <a:pPr algn="ctr"/>
            <a:endParaRPr lang="en-US" altLang="ja-JP" sz="1600" dirty="0"/>
          </a:p>
          <a:p>
            <a:pPr algn="ctr"/>
            <a:r>
              <a:rPr lang="en-US" altLang="ja-JP" sz="1600" dirty="0" smtClean="0"/>
              <a:t>ⅱ</a:t>
            </a:r>
          </a:p>
          <a:p>
            <a:pPr algn="ctr"/>
            <a:endParaRPr kumimoji="1" lang="en-US" altLang="ja-JP" sz="1600" dirty="0"/>
          </a:p>
          <a:p>
            <a:pPr algn="ctr"/>
            <a:endParaRPr lang="en-US" altLang="ja-JP" sz="1600" dirty="0" smtClean="0"/>
          </a:p>
          <a:p>
            <a:pPr algn="ctr"/>
            <a:endParaRPr kumimoji="1" lang="en-US" altLang="ja-JP" sz="1600" dirty="0"/>
          </a:p>
          <a:p>
            <a:pPr algn="ctr"/>
            <a:endParaRPr lang="en-US" altLang="ja-JP" sz="1600" dirty="0" smtClean="0"/>
          </a:p>
          <a:p>
            <a:pPr algn="ctr"/>
            <a:endParaRPr kumimoji="1" lang="ja-JP" altLang="en-US" sz="1600" dirty="0"/>
          </a:p>
        </p:txBody>
      </p:sp>
      <p:sp>
        <p:nvSpPr>
          <p:cNvPr id="16" name="フッター プレースホルダー 15"/>
          <p:cNvSpPr>
            <a:spLocks noGrp="1"/>
          </p:cNvSpPr>
          <p:nvPr>
            <p:ph type="ftr" sz="quarter" idx="11"/>
          </p:nvPr>
        </p:nvSpPr>
        <p:spPr/>
        <p:txBody>
          <a:bodyPr/>
          <a:lstStyle/>
          <a:p>
            <a:r>
              <a:rPr lang="en-US" altLang="ja-JP" smtClean="0"/>
              <a:t>Download: https://tinyurl.com/yztrs5ep</a:t>
            </a:r>
            <a:endParaRPr lang="en-US" altLang="ja-JP"/>
          </a:p>
        </p:txBody>
      </p:sp>
      <p:sp>
        <p:nvSpPr>
          <p:cNvPr id="17" name="スライド番号プレースホルダー 16"/>
          <p:cNvSpPr>
            <a:spLocks noGrp="1"/>
          </p:cNvSpPr>
          <p:nvPr>
            <p:ph type="sldNum" sz="quarter" idx="12"/>
          </p:nvPr>
        </p:nvSpPr>
        <p:spPr/>
        <p:txBody>
          <a:bodyPr/>
          <a:lstStyle/>
          <a:p>
            <a:fld id="{9F5033E9-932D-4E41-95C3-341F9A6DAE17}" type="slidenum">
              <a:rPr lang="en-US" altLang="ja-JP" smtClean="0"/>
              <a:pPr/>
              <a:t>27</a:t>
            </a:fld>
            <a:endParaRPr lang="en-US" altLang="ja-JP"/>
          </a:p>
        </p:txBody>
      </p:sp>
    </p:spTree>
    <p:extLst>
      <p:ext uri="{BB962C8B-B14F-4D97-AF65-F5344CB8AC3E}">
        <p14:creationId xmlns:p14="http://schemas.microsoft.com/office/powerpoint/2010/main" val="6444474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調査手順</a:t>
            </a:r>
          </a:p>
        </p:txBody>
      </p:sp>
      <mc:AlternateContent xmlns:mc="http://schemas.openxmlformats.org/markup-compatibility/2006" xmlns:a14="http://schemas.microsoft.com/office/drawing/2010/main">
        <mc:Choice Requires="a14">
          <p:graphicFrame>
            <p:nvGraphicFramePr>
              <p:cNvPr id="72" name="表 71"/>
              <p:cNvGraphicFramePr>
                <a:graphicFrameLocks noGrp="1"/>
              </p:cNvGraphicFramePr>
              <p:nvPr>
                <p:extLst>
                  <p:ext uri="{D42A27DB-BD31-4B8C-83A1-F6EECF244321}">
                    <p14:modId xmlns:p14="http://schemas.microsoft.com/office/powerpoint/2010/main" val="450626666"/>
                  </p:ext>
                </p:extLst>
              </p:nvPr>
            </p:nvGraphicFramePr>
            <p:xfrm>
              <a:off x="5108909" y="2698244"/>
              <a:ext cx="3319337" cy="1934364"/>
            </p:xfrm>
            <a:graphic>
              <a:graphicData uri="http://schemas.openxmlformats.org/drawingml/2006/table">
                <a:tbl>
                  <a:tblPr firstRow="1" bandRow="1">
                    <a:tableStyleId>{5940675A-B579-460E-94D1-54222C63F5DA}</a:tableStyleId>
                  </a:tblPr>
                  <a:tblGrid>
                    <a:gridCol w="788573">
                      <a:extLst>
                        <a:ext uri="{9D8B030D-6E8A-4147-A177-3AD203B41FA5}">
                          <a16:colId xmlns:a16="http://schemas.microsoft.com/office/drawing/2014/main" val="2621242966"/>
                        </a:ext>
                      </a:extLst>
                    </a:gridCol>
                    <a:gridCol w="895927">
                      <a:extLst>
                        <a:ext uri="{9D8B030D-6E8A-4147-A177-3AD203B41FA5}">
                          <a16:colId xmlns:a16="http://schemas.microsoft.com/office/drawing/2014/main" val="972424570"/>
                        </a:ext>
                      </a:extLst>
                    </a:gridCol>
                    <a:gridCol w="471055">
                      <a:extLst>
                        <a:ext uri="{9D8B030D-6E8A-4147-A177-3AD203B41FA5}">
                          <a16:colId xmlns:a16="http://schemas.microsoft.com/office/drawing/2014/main" val="1905999682"/>
                        </a:ext>
                      </a:extLst>
                    </a:gridCol>
                    <a:gridCol w="443345">
                      <a:extLst>
                        <a:ext uri="{9D8B030D-6E8A-4147-A177-3AD203B41FA5}">
                          <a16:colId xmlns:a16="http://schemas.microsoft.com/office/drawing/2014/main" val="1351645348"/>
                        </a:ext>
                      </a:extLst>
                    </a:gridCol>
                    <a:gridCol w="452582">
                      <a:extLst>
                        <a:ext uri="{9D8B030D-6E8A-4147-A177-3AD203B41FA5}">
                          <a16:colId xmlns:a16="http://schemas.microsoft.com/office/drawing/2014/main" val="4227445423"/>
                        </a:ext>
                      </a:extLst>
                    </a:gridCol>
                    <a:gridCol w="267855">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736280558"/>
                      </a:ext>
                    </a:extLst>
                  </a:tr>
                  <a:tr h="167417">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2225979270"/>
                      </a:ext>
                    </a:extLst>
                  </a:tr>
                  <a:tr h="279028">
                    <a:tc>
                      <a:txBody>
                        <a:bodyPr/>
                        <a:lstStyle/>
                        <a:p>
                          <a:pPr algn="ctr"/>
                          <a:r>
                            <a:rPr kumimoji="1" lang="ja-JP" altLang="en-US" sz="1200" dirty="0"/>
                            <a:t>メソッド</a:t>
                          </a:r>
                          <a:r>
                            <a:rPr kumimoji="1" lang="en-US" altLang="ja-JP" sz="1200" dirty="0"/>
                            <a:t>D</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68592304"/>
                      </a:ext>
                    </a:extLst>
                  </a:tr>
                  <a:tr h="167417">
                    <a:tc>
                      <a:txBody>
                        <a:bodyPr/>
                        <a:lstStyle/>
                        <a:p>
                          <a:pPr algn="ctr"/>
                          <a:r>
                            <a:rPr kumimoji="1" lang="ja-JP" altLang="en-US" sz="1200" dirty="0"/>
                            <a:t>メソッド</a:t>
                          </a:r>
                          <a:r>
                            <a:rPr kumimoji="1" lang="en-US" altLang="ja-JP" sz="1200" dirty="0"/>
                            <a:t>E</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247653944"/>
                      </a:ext>
                    </a:extLst>
                  </a:tr>
                  <a:tr h="167417">
                    <a:tc>
                      <a:txBody>
                        <a:bodyPr/>
                        <a:lstStyle/>
                        <a:p>
                          <a:pPr algn="ct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14:m>
                            <m:oMathPara xmlns:m="http://schemas.openxmlformats.org/officeDocument/2006/math">
                              <m:oMathParaPr>
                                <m:jc m:val="centerGroup"/>
                              </m:oMathParaPr>
                              <m:oMath xmlns:m="http://schemas.openxmlformats.org/officeDocument/2006/math">
                                <m:r>
                                  <a:rPr kumimoji="1" lang="ja-JP" altLang="en-US" sz="1200" i="1" smtClean="0">
                                    <a:latin typeface="Cambria Math" panose="02040503050406030204" pitchFamily="18" charset="0"/>
                                  </a:rPr>
                                  <m:t>⋱</m:t>
                                </m:r>
                              </m:oMath>
                            </m:oMathPara>
                          </a14:m>
                          <a:endParaRPr kumimoji="1" lang="ja-JP" altLang="en-US" sz="1200" dirty="0"/>
                        </a:p>
                      </a:txBody>
                      <a:tcPr/>
                    </a:tc>
                    <a:extLst>
                      <a:ext uri="{0D108BD9-81ED-4DB2-BD59-A6C34878D82A}">
                        <a16:rowId xmlns:a16="http://schemas.microsoft.com/office/drawing/2014/main" val="2786268648"/>
                      </a:ext>
                    </a:extLst>
                  </a:tr>
                </a:tbl>
              </a:graphicData>
            </a:graphic>
          </p:graphicFrame>
        </mc:Choice>
        <mc:Fallback xmlns="">
          <p:graphicFrame>
            <p:nvGraphicFramePr>
              <p:cNvPr id="72" name="表 71"/>
              <p:cNvGraphicFramePr>
                <a:graphicFrameLocks noGrp="1"/>
              </p:cNvGraphicFramePr>
              <p:nvPr>
                <p:extLst>
                  <p:ext uri="{D42A27DB-BD31-4B8C-83A1-F6EECF244321}">
                    <p14:modId xmlns:p14="http://schemas.microsoft.com/office/powerpoint/2010/main" val="450626666"/>
                  </p:ext>
                </p:extLst>
              </p:nvPr>
            </p:nvGraphicFramePr>
            <p:xfrm>
              <a:off x="5108909" y="2698244"/>
              <a:ext cx="3319337" cy="1934364"/>
            </p:xfrm>
            <a:graphic>
              <a:graphicData uri="http://schemas.openxmlformats.org/drawingml/2006/table">
                <a:tbl>
                  <a:tblPr firstRow="1" bandRow="1">
                    <a:tableStyleId>{5940675A-B579-460E-94D1-54222C63F5DA}</a:tableStyleId>
                  </a:tblPr>
                  <a:tblGrid>
                    <a:gridCol w="788573">
                      <a:extLst>
                        <a:ext uri="{9D8B030D-6E8A-4147-A177-3AD203B41FA5}">
                          <a16:colId xmlns:a16="http://schemas.microsoft.com/office/drawing/2014/main" val="2621242966"/>
                        </a:ext>
                      </a:extLst>
                    </a:gridCol>
                    <a:gridCol w="895927">
                      <a:extLst>
                        <a:ext uri="{9D8B030D-6E8A-4147-A177-3AD203B41FA5}">
                          <a16:colId xmlns:a16="http://schemas.microsoft.com/office/drawing/2014/main" val="972424570"/>
                        </a:ext>
                      </a:extLst>
                    </a:gridCol>
                    <a:gridCol w="471055">
                      <a:extLst>
                        <a:ext uri="{9D8B030D-6E8A-4147-A177-3AD203B41FA5}">
                          <a16:colId xmlns:a16="http://schemas.microsoft.com/office/drawing/2014/main" val="1905999682"/>
                        </a:ext>
                      </a:extLst>
                    </a:gridCol>
                    <a:gridCol w="443345">
                      <a:extLst>
                        <a:ext uri="{9D8B030D-6E8A-4147-A177-3AD203B41FA5}">
                          <a16:colId xmlns:a16="http://schemas.microsoft.com/office/drawing/2014/main" val="1351645348"/>
                        </a:ext>
                      </a:extLst>
                    </a:gridCol>
                    <a:gridCol w="452582">
                      <a:extLst>
                        <a:ext uri="{9D8B030D-6E8A-4147-A177-3AD203B41FA5}">
                          <a16:colId xmlns:a16="http://schemas.microsoft.com/office/drawing/2014/main" val="4227445423"/>
                        </a:ext>
                      </a:extLst>
                    </a:gridCol>
                    <a:gridCol w="267855">
                      <a:extLst>
                        <a:ext uri="{9D8B030D-6E8A-4147-A177-3AD203B41FA5}">
                          <a16:colId xmlns:a16="http://schemas.microsoft.com/office/drawing/2014/main" val="1068090136"/>
                        </a:ext>
                      </a:extLst>
                    </a:gridCol>
                  </a:tblGrid>
                  <a:tr h="279028">
                    <a:tc>
                      <a:txBody>
                        <a:bodyPr/>
                        <a:lstStyle/>
                        <a:p>
                          <a:pPr algn="ctr"/>
                          <a:r>
                            <a:rPr kumimoji="1" lang="ja-JP" altLang="en-US" sz="1200" dirty="0"/>
                            <a:t>メソッド名</a:t>
                          </a:r>
                        </a:p>
                      </a:txBody>
                      <a:tcPr/>
                    </a:tc>
                    <a:tc>
                      <a:txBody>
                        <a:bodyPr/>
                        <a:lstStyle/>
                        <a:p>
                          <a:pPr algn="ctr"/>
                          <a:r>
                            <a:rPr kumimoji="1" lang="ja-JP" altLang="en-US" sz="1200" dirty="0"/>
                            <a:t>正解クラス</a:t>
                          </a:r>
                        </a:p>
                      </a:txBody>
                      <a:tcPr/>
                    </a:tc>
                    <a:tc>
                      <a:txBody>
                        <a:bodyPr/>
                        <a:lstStyle/>
                        <a:p>
                          <a:pPr algn="ctr"/>
                          <a:r>
                            <a:rPr kumimoji="1" lang="en-US" altLang="ja-JP" sz="1200" dirty="0"/>
                            <a:t>1</a:t>
                          </a:r>
                          <a:r>
                            <a:rPr kumimoji="1" lang="ja-JP" altLang="en-US" sz="1200" dirty="0"/>
                            <a:t>位</a:t>
                          </a:r>
                        </a:p>
                      </a:txBody>
                      <a:tcPr/>
                    </a:tc>
                    <a:tc>
                      <a:txBody>
                        <a:bodyPr/>
                        <a:lstStyle/>
                        <a:p>
                          <a:pPr algn="ctr"/>
                          <a:r>
                            <a:rPr kumimoji="1" lang="en-US" altLang="ja-JP" sz="1200" dirty="0"/>
                            <a:t>2</a:t>
                          </a:r>
                          <a:r>
                            <a:rPr kumimoji="1" lang="ja-JP" altLang="en-US" sz="1200" dirty="0"/>
                            <a:t>位</a:t>
                          </a:r>
                        </a:p>
                      </a:txBody>
                      <a:tcPr/>
                    </a:tc>
                    <a:tc>
                      <a:txBody>
                        <a:bodyPr/>
                        <a:lstStyle/>
                        <a:p>
                          <a:pPr algn="ctr"/>
                          <a:r>
                            <a:rPr kumimoji="1" lang="en-US" altLang="ja-JP" sz="1200" dirty="0"/>
                            <a:t>3</a:t>
                          </a:r>
                          <a:r>
                            <a:rPr kumimoji="1" lang="ja-JP" altLang="en-US" sz="1200" dirty="0"/>
                            <a:t>位</a:t>
                          </a:r>
                        </a:p>
                      </a:txBody>
                      <a:tcPr/>
                    </a:tc>
                    <a:tc>
                      <a:txBody>
                        <a:bodyPr/>
                        <a:lstStyle/>
                        <a:p>
                          <a:endParaRPr lang="ja-JP"/>
                        </a:p>
                      </a:txBody>
                      <a:tcPr>
                        <a:blipFill>
                          <a:blip r:embed="rId3"/>
                          <a:stretch>
                            <a:fillRect l="-1140909" t="-2174" r="-4545" b="-597826"/>
                          </a:stretch>
                        </a:blipFill>
                      </a:tcPr>
                    </a:tc>
                    <a:extLst>
                      <a:ext uri="{0D108BD9-81ED-4DB2-BD59-A6C34878D82A}">
                        <a16:rowId xmlns:a16="http://schemas.microsoft.com/office/drawing/2014/main" val="2705024662"/>
                      </a:ext>
                    </a:extLst>
                  </a:tr>
                  <a:tr h="274320">
                    <a:tc>
                      <a:txBody>
                        <a:bodyPr/>
                        <a:lstStyle/>
                        <a:p>
                          <a:pPr algn="ctr"/>
                          <a:r>
                            <a:rPr kumimoji="1" lang="ja-JP" altLang="en-US" sz="1200" dirty="0"/>
                            <a:t>メソッド</a:t>
                          </a:r>
                          <a:r>
                            <a:rPr kumimoji="1" lang="en-US" altLang="ja-JP" sz="1200" dirty="0"/>
                            <a:t>A</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736280558"/>
                      </a:ext>
                    </a:extLst>
                  </a:tr>
                  <a:tr h="274320">
                    <a:tc>
                      <a:txBody>
                        <a:bodyPr/>
                        <a:lstStyle/>
                        <a:p>
                          <a:pPr algn="ctr"/>
                          <a:r>
                            <a:rPr kumimoji="1" lang="ja-JP" altLang="en-US" sz="1200" dirty="0"/>
                            <a:t>メソッド</a:t>
                          </a:r>
                          <a:r>
                            <a:rPr kumimoji="1" lang="en-US" altLang="ja-JP" sz="1200" dirty="0"/>
                            <a:t>B</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ja-JP" altLang="en-US" sz="1200" dirty="0"/>
                            <a:t>メソッド</a:t>
                          </a:r>
                          <a:r>
                            <a:rPr kumimoji="1" lang="en-US" altLang="ja-JP" sz="1200" dirty="0"/>
                            <a:t>C</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2225979270"/>
                      </a:ext>
                    </a:extLst>
                  </a:tr>
                  <a:tr h="279028">
                    <a:tc>
                      <a:txBody>
                        <a:bodyPr/>
                        <a:lstStyle/>
                        <a:p>
                          <a:pPr algn="ctr"/>
                          <a:r>
                            <a:rPr kumimoji="1" lang="ja-JP" altLang="en-US" sz="1200" dirty="0"/>
                            <a:t>メソッド</a:t>
                          </a:r>
                          <a:r>
                            <a:rPr kumimoji="1" lang="en-US" altLang="ja-JP" sz="1200" dirty="0"/>
                            <a:t>D</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2</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68592304"/>
                      </a:ext>
                    </a:extLst>
                  </a:tr>
                  <a:tr h="274320">
                    <a:tc>
                      <a:txBody>
                        <a:bodyPr/>
                        <a:lstStyle/>
                        <a:p>
                          <a:pPr algn="ctr"/>
                          <a:r>
                            <a:rPr kumimoji="1" lang="ja-JP" altLang="en-US" sz="1200" dirty="0"/>
                            <a:t>メソッド</a:t>
                          </a:r>
                          <a:r>
                            <a:rPr kumimoji="1" lang="en-US" altLang="ja-JP" sz="1200" dirty="0"/>
                            <a:t>E</a:t>
                          </a:r>
                          <a:endParaRPr kumimoji="1" lang="ja-JP" altLang="en-US" sz="1200" dirty="0"/>
                        </a:p>
                      </a:txBody>
                      <a:tcPr/>
                    </a:tc>
                    <a:tc>
                      <a:txBody>
                        <a:bodyPr/>
                        <a:lstStyle/>
                        <a:p>
                          <a:pPr algn="r"/>
                          <a:r>
                            <a:rPr kumimoji="1" lang="en-US" altLang="ja-JP" sz="1200" dirty="0"/>
                            <a:t>3</a:t>
                          </a:r>
                          <a:endParaRPr kumimoji="1" lang="ja-JP" altLang="en-US" sz="1200" dirty="0"/>
                        </a:p>
                      </a:txBody>
                      <a:tcPr/>
                    </a:tc>
                    <a:tc>
                      <a:txBody>
                        <a:bodyPr/>
                        <a:lstStyle/>
                        <a:p>
                          <a:pPr algn="r"/>
                          <a:r>
                            <a:rPr kumimoji="1" lang="en-US" altLang="ja-JP" sz="1200" dirty="0"/>
                            <a:t>4</a:t>
                          </a:r>
                          <a:endParaRPr kumimoji="1" lang="ja-JP" altLang="en-US" sz="1200" dirty="0"/>
                        </a:p>
                      </a:txBody>
                      <a:tcPr/>
                    </a:tc>
                    <a:tc>
                      <a:txBody>
                        <a:bodyPr/>
                        <a:lstStyle/>
                        <a:p>
                          <a:pPr algn="r"/>
                          <a:r>
                            <a:rPr kumimoji="1" lang="en-US" altLang="ja-JP" sz="1200" dirty="0"/>
                            <a:t>1</a:t>
                          </a:r>
                          <a:endParaRPr kumimoji="1" lang="ja-JP" altLang="en-US" sz="1200" dirty="0"/>
                        </a:p>
                      </a:txBody>
                      <a:tcPr/>
                    </a:tc>
                    <a:tc>
                      <a:txBody>
                        <a:bodyPr/>
                        <a:lstStyle/>
                        <a:p>
                          <a:pPr algn="r"/>
                          <a:r>
                            <a:rPr kumimoji="1" lang="en-US" altLang="ja-JP" sz="1200" dirty="0"/>
                            <a:t>5</a:t>
                          </a:r>
                          <a:endParaRPr kumimoji="1" lang="ja-JP" altLang="en-US" sz="1200" dirty="0"/>
                        </a:p>
                      </a:txBody>
                      <a:tcPr/>
                    </a:tc>
                    <a:tc>
                      <a:txBody>
                        <a:bodyPr/>
                        <a:lstStyle/>
                        <a:p>
                          <a:pPr algn="r"/>
                          <a:endParaRPr kumimoji="1" lang="ja-JP" altLang="en-US" sz="1200" dirty="0"/>
                        </a:p>
                      </a:txBody>
                      <a:tcPr/>
                    </a:tc>
                    <a:extLst>
                      <a:ext uri="{0D108BD9-81ED-4DB2-BD59-A6C34878D82A}">
                        <a16:rowId xmlns:a16="http://schemas.microsoft.com/office/drawing/2014/main" val="4247653944"/>
                      </a:ext>
                    </a:extLst>
                  </a:tr>
                  <a:tr h="274320">
                    <a:tc>
                      <a:txBody>
                        <a:bodyPr/>
                        <a:lstStyle/>
                        <a:p>
                          <a:endParaRPr lang="ja-JP"/>
                        </a:p>
                      </a:txBody>
                      <a:tcPr>
                        <a:blipFill>
                          <a:blip r:embed="rId3"/>
                          <a:stretch>
                            <a:fillRect l="-775" t="-608889" r="-324031" b="-6667"/>
                          </a:stretch>
                        </a:blipFill>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pPr algn="r"/>
                          <a:endParaRPr kumimoji="1" lang="ja-JP" altLang="en-US" sz="1200" dirty="0"/>
                        </a:p>
                      </a:txBody>
                      <a:tcPr/>
                    </a:tc>
                    <a:tc>
                      <a:txBody>
                        <a:bodyPr/>
                        <a:lstStyle/>
                        <a:p>
                          <a:endParaRPr lang="ja-JP"/>
                        </a:p>
                      </a:txBody>
                      <a:tcPr>
                        <a:blipFill>
                          <a:blip r:embed="rId3"/>
                          <a:stretch>
                            <a:fillRect l="-1140909" t="-608889" r="-4545" b="-6667"/>
                          </a:stretch>
                        </a:blipFill>
                      </a:tcPr>
                    </a:tc>
                    <a:extLst>
                      <a:ext uri="{0D108BD9-81ED-4DB2-BD59-A6C34878D82A}">
                        <a16:rowId xmlns:a16="http://schemas.microsoft.com/office/drawing/2014/main" val="2786268648"/>
                      </a:ext>
                    </a:extLst>
                  </a:tr>
                </a:tbl>
              </a:graphicData>
            </a:graphic>
          </p:graphicFrame>
        </mc:Fallback>
      </mc:AlternateContent>
      <p:sp>
        <p:nvSpPr>
          <p:cNvPr id="1029" name="テキスト ボックス 1028"/>
          <p:cNvSpPr txBox="1"/>
          <p:nvPr/>
        </p:nvSpPr>
        <p:spPr>
          <a:xfrm>
            <a:off x="6214579" y="2346488"/>
            <a:ext cx="1005403" cy="338554"/>
          </a:xfrm>
          <a:prstGeom prst="rect">
            <a:avLst/>
          </a:prstGeom>
          <a:noFill/>
        </p:spPr>
        <p:txBody>
          <a:bodyPr wrap="none" rtlCol="0">
            <a:spAutoFit/>
          </a:bodyPr>
          <a:lstStyle/>
          <a:p>
            <a:r>
              <a:rPr kumimoji="1" lang="ja-JP" altLang="en-US" sz="1600" dirty="0"/>
              <a:t>分類結果</a:t>
            </a:r>
          </a:p>
        </p:txBody>
      </p:sp>
      <p:sp>
        <p:nvSpPr>
          <p:cNvPr id="1031" name="テキスト ボックス 1030"/>
          <p:cNvSpPr txBox="1"/>
          <p:nvPr/>
        </p:nvSpPr>
        <p:spPr>
          <a:xfrm>
            <a:off x="5192931" y="1297659"/>
            <a:ext cx="3555782" cy="923330"/>
          </a:xfrm>
          <a:prstGeom prst="rect">
            <a:avLst/>
          </a:prstGeom>
          <a:solidFill>
            <a:schemeClr val="accent5"/>
          </a:solidFill>
          <a:ln>
            <a:solidFill>
              <a:schemeClr val="tx1"/>
            </a:solidFill>
          </a:ln>
        </p:spPr>
        <p:txBody>
          <a:bodyPr wrap="none" rtlCol="0">
            <a:spAutoFit/>
          </a:bodyPr>
          <a:lstStyle/>
          <a:p>
            <a:pPr marL="400050" indent="-400050">
              <a:buFont typeface="+mj-lt"/>
              <a:buAutoNum type="romanUcPeriod"/>
            </a:pPr>
            <a:r>
              <a:rPr kumimoji="1" lang="ja-JP" altLang="en-US" dirty="0"/>
              <a:t>ソースコード検索手法を用いた</a:t>
            </a:r>
            <a:r>
              <a:rPr lang="en-US" altLang="ja-JP" dirty="0"/>
              <a:t/>
            </a:r>
            <a:br>
              <a:rPr lang="en-US" altLang="ja-JP" dirty="0"/>
            </a:br>
            <a:r>
              <a:rPr kumimoji="1" lang="ja-JP" altLang="en-US" dirty="0"/>
              <a:t>ソースコード分類</a:t>
            </a:r>
            <a:endParaRPr lang="en-US" altLang="ja-JP" dirty="0"/>
          </a:p>
          <a:p>
            <a:pPr marL="400050" indent="-400050">
              <a:buFont typeface="+mj-lt"/>
              <a:buAutoNum type="romanUcPeriod"/>
            </a:pPr>
            <a:r>
              <a:rPr lang="ja-JP" altLang="en-US" dirty="0"/>
              <a:t>評価尺度の算出</a:t>
            </a:r>
            <a:endParaRPr kumimoji="1" lang="ja-JP" altLang="en-US" dirty="0"/>
          </a:p>
        </p:txBody>
      </p:sp>
      <p:graphicFrame>
        <p:nvGraphicFramePr>
          <p:cNvPr id="96" name="表 95"/>
          <p:cNvGraphicFramePr>
            <a:graphicFrameLocks noGrp="1"/>
          </p:cNvGraphicFramePr>
          <p:nvPr>
            <p:extLst>
              <p:ext uri="{D42A27DB-BD31-4B8C-83A1-F6EECF244321}">
                <p14:modId xmlns:p14="http://schemas.microsoft.com/office/powerpoint/2010/main" val="819550243"/>
              </p:ext>
            </p:extLst>
          </p:nvPr>
        </p:nvGraphicFramePr>
        <p:xfrm>
          <a:off x="5845312" y="5394610"/>
          <a:ext cx="2091355" cy="1106696"/>
        </p:xfrm>
        <a:graphic>
          <a:graphicData uri="http://schemas.openxmlformats.org/drawingml/2006/table">
            <a:tbl>
              <a:tblPr firstRow="1" bandRow="1">
                <a:tableStyleId>{5940675A-B579-460E-94D1-54222C63F5DA}</a:tableStyleId>
              </a:tblPr>
              <a:tblGrid>
                <a:gridCol w="985367">
                  <a:extLst>
                    <a:ext uri="{9D8B030D-6E8A-4147-A177-3AD203B41FA5}">
                      <a16:colId xmlns:a16="http://schemas.microsoft.com/office/drawing/2014/main" val="2621242966"/>
                    </a:ext>
                  </a:extLst>
                </a:gridCol>
                <a:gridCol w="1105988">
                  <a:extLst>
                    <a:ext uri="{9D8B030D-6E8A-4147-A177-3AD203B41FA5}">
                      <a16:colId xmlns:a16="http://schemas.microsoft.com/office/drawing/2014/main" val="972424570"/>
                    </a:ext>
                  </a:extLst>
                </a:gridCol>
              </a:tblGrid>
              <a:tr h="279028">
                <a:tc>
                  <a:txBody>
                    <a:bodyPr/>
                    <a:lstStyle/>
                    <a:p>
                      <a:pPr algn="ctr"/>
                      <a:r>
                        <a:rPr kumimoji="1" lang="en-US" altLang="ja-JP" sz="1200" dirty="0"/>
                        <a:t>Top-1</a:t>
                      </a:r>
                      <a:endParaRPr kumimoji="1" lang="ja-JP" altLang="en-US" sz="1200" dirty="0"/>
                    </a:p>
                  </a:txBody>
                  <a:tcPr/>
                </a:tc>
                <a:tc>
                  <a:txBody>
                    <a:bodyPr/>
                    <a:lstStyle/>
                    <a:p>
                      <a:pPr algn="ctr"/>
                      <a:r>
                        <a:rPr kumimoji="1" lang="en-US" altLang="ja-JP" sz="1200" dirty="0"/>
                        <a:t>0.4</a:t>
                      </a:r>
                      <a:endParaRPr kumimoji="1" lang="ja-JP" altLang="en-US" sz="1200" dirty="0"/>
                    </a:p>
                  </a:txBody>
                  <a:tcPr/>
                </a:tc>
                <a:extLst>
                  <a:ext uri="{0D108BD9-81ED-4DB2-BD59-A6C34878D82A}">
                    <a16:rowId xmlns:a16="http://schemas.microsoft.com/office/drawing/2014/main" val="2705024662"/>
                  </a:ext>
                </a:extLst>
              </a:tr>
              <a:tr h="167417">
                <a:tc>
                  <a:txBody>
                    <a:bodyPr/>
                    <a:lstStyle/>
                    <a:p>
                      <a:pPr algn="ctr"/>
                      <a:r>
                        <a:rPr kumimoji="1" lang="en-US" altLang="ja-JP" sz="1200" dirty="0"/>
                        <a:t>Top-3</a:t>
                      </a:r>
                      <a:endParaRPr kumimoji="1" lang="ja-JP" altLang="en-US" sz="1200" dirty="0"/>
                    </a:p>
                  </a:txBody>
                  <a:tcPr/>
                </a:tc>
                <a:tc>
                  <a:txBody>
                    <a:bodyPr/>
                    <a:lstStyle/>
                    <a:p>
                      <a:pPr algn="ctr"/>
                      <a:r>
                        <a:rPr kumimoji="1" lang="en-US" altLang="ja-JP" sz="1200" dirty="0"/>
                        <a:t>0.8</a:t>
                      </a:r>
                      <a:endParaRPr kumimoji="1" lang="ja-JP" altLang="en-US" sz="1200" dirty="0"/>
                    </a:p>
                  </a:txBody>
                  <a:tcPr/>
                </a:tc>
                <a:extLst>
                  <a:ext uri="{0D108BD9-81ED-4DB2-BD59-A6C34878D82A}">
                    <a16:rowId xmlns:a16="http://schemas.microsoft.com/office/drawing/2014/main" val="1736280558"/>
                  </a:ext>
                </a:extLst>
              </a:tr>
              <a:tr h="167417">
                <a:tc>
                  <a:txBody>
                    <a:bodyPr/>
                    <a:lstStyle/>
                    <a:p>
                      <a:pPr algn="ctr"/>
                      <a:r>
                        <a:rPr kumimoji="1" lang="en-US" altLang="ja-JP" sz="1200" dirty="0"/>
                        <a:t>Top-5</a:t>
                      </a:r>
                      <a:endParaRPr kumimoji="1" lang="ja-JP" altLang="en-US" sz="1200" dirty="0"/>
                    </a:p>
                  </a:txBody>
                  <a:tcPr/>
                </a:tc>
                <a:tc>
                  <a:txBody>
                    <a:bodyPr/>
                    <a:lstStyle/>
                    <a:p>
                      <a:pPr algn="ctr"/>
                      <a:r>
                        <a:rPr kumimoji="1" lang="en-US" altLang="ja-JP" sz="1200" dirty="0"/>
                        <a:t>0.8</a:t>
                      </a:r>
                      <a:endParaRPr kumimoji="1" lang="ja-JP" altLang="en-US" sz="1200" dirty="0"/>
                    </a:p>
                  </a:txBody>
                  <a:tcPr/>
                </a:tc>
                <a:extLst>
                  <a:ext uri="{0D108BD9-81ED-4DB2-BD59-A6C34878D82A}">
                    <a16:rowId xmlns:a16="http://schemas.microsoft.com/office/drawing/2014/main" val="1505948658"/>
                  </a:ext>
                </a:extLst>
              </a:tr>
              <a:tr h="279028">
                <a:tc>
                  <a:txBody>
                    <a:bodyPr/>
                    <a:lstStyle/>
                    <a:p>
                      <a:pPr algn="ctr"/>
                      <a:r>
                        <a:rPr kumimoji="1" lang="en-US" altLang="ja-JP" sz="1200" dirty="0"/>
                        <a:t>Top-10</a:t>
                      </a:r>
                      <a:endParaRPr kumimoji="1" lang="ja-JP" altLang="en-US" sz="1200" dirty="0"/>
                    </a:p>
                  </a:txBody>
                  <a:tcPr/>
                </a:tc>
                <a:tc>
                  <a:txBody>
                    <a:bodyPr/>
                    <a:lstStyle/>
                    <a:p>
                      <a:pPr algn="ctr"/>
                      <a:r>
                        <a:rPr kumimoji="1" lang="en-US" altLang="ja-JP" sz="1200" dirty="0"/>
                        <a:t>0.8</a:t>
                      </a:r>
                      <a:endParaRPr kumimoji="1" lang="ja-JP" altLang="en-US" sz="1200" dirty="0"/>
                    </a:p>
                  </a:txBody>
                  <a:tcPr/>
                </a:tc>
                <a:extLst>
                  <a:ext uri="{0D108BD9-81ED-4DB2-BD59-A6C34878D82A}">
                    <a16:rowId xmlns:a16="http://schemas.microsoft.com/office/drawing/2014/main" val="2225979270"/>
                  </a:ext>
                </a:extLst>
              </a:tr>
            </a:tbl>
          </a:graphicData>
        </a:graphic>
      </p:graphicFrame>
      <p:sp>
        <p:nvSpPr>
          <p:cNvPr id="97" name="テキスト ボックス 96"/>
          <p:cNvSpPr txBox="1"/>
          <p:nvPr/>
        </p:nvSpPr>
        <p:spPr>
          <a:xfrm>
            <a:off x="6388287" y="5086735"/>
            <a:ext cx="1005403" cy="338554"/>
          </a:xfrm>
          <a:prstGeom prst="rect">
            <a:avLst/>
          </a:prstGeom>
          <a:noFill/>
        </p:spPr>
        <p:txBody>
          <a:bodyPr wrap="none" rtlCol="0">
            <a:spAutoFit/>
          </a:bodyPr>
          <a:lstStyle/>
          <a:p>
            <a:r>
              <a:rPr lang="ja-JP" altLang="en-US" sz="1600" dirty="0"/>
              <a:t>評価尺度</a:t>
            </a:r>
            <a:endParaRPr kumimoji="1" lang="ja-JP" altLang="en-US" sz="1600" dirty="0"/>
          </a:p>
        </p:txBody>
      </p:sp>
      <p:cxnSp>
        <p:nvCxnSpPr>
          <p:cNvPr id="68" name="直線矢印コネクタ 67"/>
          <p:cNvCxnSpPr/>
          <p:nvPr/>
        </p:nvCxnSpPr>
        <p:spPr>
          <a:xfrm>
            <a:off x="6890988" y="4717001"/>
            <a:ext cx="0" cy="386991"/>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73" name="テキスト ボックス 72"/>
          <p:cNvSpPr txBox="1"/>
          <p:nvPr/>
        </p:nvSpPr>
        <p:spPr>
          <a:xfrm>
            <a:off x="6299208" y="4717001"/>
            <a:ext cx="595035" cy="338554"/>
          </a:xfrm>
          <a:prstGeom prst="rect">
            <a:avLst/>
          </a:prstGeom>
          <a:noFill/>
        </p:spPr>
        <p:txBody>
          <a:bodyPr wrap="none" rtlCol="0">
            <a:spAutoFit/>
          </a:bodyPr>
          <a:lstStyle/>
          <a:p>
            <a:r>
              <a:rPr lang="ja-JP" altLang="en-US" sz="1600" dirty="0"/>
              <a:t>算出</a:t>
            </a:r>
            <a:endParaRPr kumimoji="1" lang="ja-JP" altLang="en-US" sz="1600" dirty="0"/>
          </a:p>
        </p:txBody>
      </p:sp>
      <p:sp>
        <p:nvSpPr>
          <p:cNvPr id="75" name="角丸四角形 74"/>
          <p:cNvSpPr/>
          <p:nvPr/>
        </p:nvSpPr>
        <p:spPr>
          <a:xfrm>
            <a:off x="828256" y="2919344"/>
            <a:ext cx="1367192" cy="16453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6" name="テキスト ボックス 75"/>
          <p:cNvSpPr txBox="1"/>
          <p:nvPr/>
        </p:nvSpPr>
        <p:spPr>
          <a:xfrm>
            <a:off x="908161" y="2518950"/>
            <a:ext cx="1207382" cy="584775"/>
          </a:xfrm>
          <a:prstGeom prst="rect">
            <a:avLst/>
          </a:prstGeom>
          <a:solidFill>
            <a:schemeClr val="bg1"/>
          </a:solidFill>
          <a:ln>
            <a:noFill/>
          </a:ln>
        </p:spPr>
        <p:txBody>
          <a:bodyPr wrap="none" rtlCol="0">
            <a:spAutoFit/>
          </a:bodyPr>
          <a:lstStyle/>
          <a:p>
            <a:pPr algn="ctr"/>
            <a:r>
              <a:rPr lang="ja-JP" altLang="en-US" sz="1600" dirty="0"/>
              <a:t>評価</a:t>
            </a:r>
            <a:endParaRPr kumimoji="1" lang="en-US" altLang="ja-JP" sz="1600" dirty="0"/>
          </a:p>
          <a:p>
            <a:pPr algn="ctr"/>
            <a:r>
              <a:rPr kumimoji="1" lang="ja-JP" altLang="en-US" sz="1600" dirty="0"/>
              <a:t>データセット</a:t>
            </a:r>
          </a:p>
        </p:txBody>
      </p:sp>
      <p:grpSp>
        <p:nvGrpSpPr>
          <p:cNvPr id="77" name="グループ化 76"/>
          <p:cNvGrpSpPr/>
          <p:nvPr/>
        </p:nvGrpSpPr>
        <p:grpSpPr>
          <a:xfrm>
            <a:off x="992975" y="3155971"/>
            <a:ext cx="480522" cy="584271"/>
            <a:chOff x="1064302" y="1896255"/>
            <a:chExt cx="659568" cy="801974"/>
          </a:xfrm>
        </p:grpSpPr>
        <p:sp>
          <p:nvSpPr>
            <p:cNvPr id="78" name="メモ 77"/>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9" name="メモ 78"/>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0" name="メモ 79"/>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1" name="テキスト ボックス 80"/>
          <p:cNvSpPr txBox="1"/>
          <p:nvPr/>
        </p:nvSpPr>
        <p:spPr>
          <a:xfrm>
            <a:off x="999838" y="3309606"/>
            <a:ext cx="46679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ID:1</a:t>
            </a:r>
            <a:endParaRPr kumimoji="1" lang="ja-JP" altLang="en-US" sz="1200" dirty="0"/>
          </a:p>
        </p:txBody>
      </p:sp>
      <p:grpSp>
        <p:nvGrpSpPr>
          <p:cNvPr id="82" name="グループ化 81"/>
          <p:cNvGrpSpPr/>
          <p:nvPr/>
        </p:nvGrpSpPr>
        <p:grpSpPr>
          <a:xfrm>
            <a:off x="1578310" y="3155971"/>
            <a:ext cx="480522" cy="584271"/>
            <a:chOff x="1064302" y="1896255"/>
            <a:chExt cx="659568" cy="801974"/>
          </a:xfrm>
        </p:grpSpPr>
        <p:sp>
          <p:nvSpPr>
            <p:cNvPr id="83" name="メモ 82"/>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4" name="メモ 83"/>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5" name="メモ 84"/>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86" name="テキスト ボックス 85"/>
          <p:cNvSpPr txBox="1"/>
          <p:nvPr/>
        </p:nvSpPr>
        <p:spPr>
          <a:xfrm>
            <a:off x="1585172" y="3309606"/>
            <a:ext cx="466795"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ID:2</a:t>
            </a:r>
            <a:endParaRPr kumimoji="1" lang="ja-JP" altLang="en-US" sz="1200" dirty="0"/>
          </a:p>
        </p:txBody>
      </p:sp>
      <p:grpSp>
        <p:nvGrpSpPr>
          <p:cNvPr id="87" name="グループ化 86"/>
          <p:cNvGrpSpPr/>
          <p:nvPr/>
        </p:nvGrpSpPr>
        <p:grpSpPr>
          <a:xfrm>
            <a:off x="1596404" y="3815208"/>
            <a:ext cx="480522" cy="584271"/>
            <a:chOff x="1064302" y="1896255"/>
            <a:chExt cx="659568" cy="801974"/>
          </a:xfrm>
        </p:grpSpPr>
        <p:sp>
          <p:nvSpPr>
            <p:cNvPr id="88" name="メモ 87"/>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9" name="メモ 88"/>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0" name="メモ 89"/>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91" name="テキスト ボックス 90"/>
          <p:cNvSpPr txBox="1"/>
          <p:nvPr/>
        </p:nvSpPr>
        <p:spPr>
          <a:xfrm>
            <a:off x="1560787" y="3968843"/>
            <a:ext cx="551754" cy="276999"/>
          </a:xfrm>
          <a:prstGeom prst="rect">
            <a:avLst/>
          </a:prstGeom>
          <a:solidFill>
            <a:schemeClr val="bg1"/>
          </a:solidFill>
          <a:ln>
            <a:solidFill>
              <a:schemeClr val="tx1"/>
            </a:solidFill>
          </a:ln>
        </p:spPr>
        <p:txBody>
          <a:bodyPr wrap="none" rtlCol="0">
            <a:spAutoFit/>
          </a:bodyPr>
          <a:lstStyle/>
          <a:p>
            <a:pPr algn="ctr"/>
            <a:r>
              <a:rPr kumimoji="1" lang="en-US" altLang="ja-JP" sz="1200" dirty="0"/>
              <a:t>ID:43</a:t>
            </a:r>
            <a:endParaRPr kumimoji="1" lang="ja-JP" altLang="en-US" sz="1200" dirty="0"/>
          </a:p>
        </p:txBody>
      </p:sp>
      <mc:AlternateContent xmlns:mc="http://schemas.openxmlformats.org/markup-compatibility/2006" xmlns:a14="http://schemas.microsoft.com/office/drawing/2010/main">
        <mc:Choice Requires="a14">
          <p:sp>
            <p:nvSpPr>
              <p:cNvPr id="92" name="テキスト ボックス 91"/>
              <p:cNvSpPr txBox="1"/>
              <p:nvPr/>
            </p:nvSpPr>
            <p:spPr>
              <a:xfrm>
                <a:off x="1240902" y="3968842"/>
                <a:ext cx="136256" cy="276999"/>
              </a:xfrm>
              <a:prstGeom prst="rect">
                <a:avLst/>
              </a:prstGeom>
              <a:noFill/>
              <a:ln>
                <a:noFill/>
              </a:ln>
            </p:spPr>
            <p:txBody>
              <a:bodyPr vert="eaVert" wrap="non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solidFill>
                            <a:schemeClr val="tx1"/>
                          </a:solidFill>
                          <a:latin typeface="Cambria Math" panose="02040503050406030204" pitchFamily="18" charset="0"/>
                        </a:rPr>
                        <m:t>⋮</m:t>
                      </m:r>
                    </m:oMath>
                  </m:oMathPara>
                </a14:m>
                <a:endParaRPr kumimoji="1" lang="ja-JP" altLang="en-US" dirty="0">
                  <a:solidFill>
                    <a:schemeClr val="tx1"/>
                  </a:solidFill>
                </a:endParaRPr>
              </a:p>
            </p:txBody>
          </p:sp>
        </mc:Choice>
        <mc:Fallback xmlns="">
          <p:sp>
            <p:nvSpPr>
              <p:cNvPr id="92" name="テキスト ボックス 91"/>
              <p:cNvSpPr txBox="1">
                <a:spLocks noRot="1" noChangeAspect="1" noMove="1" noResize="1" noEditPoints="1" noAdjustHandles="1" noChangeArrowheads="1" noChangeShapeType="1" noTextEdit="1"/>
              </p:cNvSpPr>
              <p:nvPr/>
            </p:nvSpPr>
            <p:spPr>
              <a:xfrm>
                <a:off x="1240902" y="3968842"/>
                <a:ext cx="136256" cy="276999"/>
              </a:xfrm>
              <a:prstGeom prst="rect">
                <a:avLst/>
              </a:prstGeom>
              <a:blipFill>
                <a:blip r:embed="rId4"/>
                <a:stretch>
                  <a:fillRect l="-68182"/>
                </a:stretch>
              </a:blipFill>
              <a:ln>
                <a:noFill/>
              </a:ln>
            </p:spPr>
            <p:txBody>
              <a:bodyPr/>
              <a:lstStyle/>
              <a:p>
                <a:r>
                  <a:rPr lang="ja-JP" altLang="en-US">
                    <a:noFill/>
                  </a:rPr>
                  <a:t> </a:t>
                </a:r>
              </a:p>
            </p:txBody>
          </p:sp>
        </mc:Fallback>
      </mc:AlternateContent>
      <p:grpSp>
        <p:nvGrpSpPr>
          <p:cNvPr id="17" name="グループ化 16">
            <a:extLst>
              <a:ext uri="{FF2B5EF4-FFF2-40B4-BE49-F238E27FC236}">
                <a16:creationId xmlns:a16="http://schemas.microsoft.com/office/drawing/2014/main" id="{5A5FE03F-2DB6-4FE5-B982-F7E992E1156D}"/>
              </a:ext>
            </a:extLst>
          </p:cNvPr>
          <p:cNvGrpSpPr/>
          <p:nvPr/>
        </p:nvGrpSpPr>
        <p:grpSpPr>
          <a:xfrm>
            <a:off x="2428462" y="3369695"/>
            <a:ext cx="595035" cy="371252"/>
            <a:chOff x="2363189" y="2889403"/>
            <a:chExt cx="595035" cy="371252"/>
          </a:xfrm>
        </p:grpSpPr>
        <p:cxnSp>
          <p:nvCxnSpPr>
            <p:cNvPr id="64" name="直線矢印コネクタ 63"/>
            <p:cNvCxnSpPr>
              <a:cxnSpLocks/>
            </p:cNvCxnSpPr>
            <p:nvPr/>
          </p:nvCxnSpPr>
          <p:spPr>
            <a:xfrm flipV="1">
              <a:off x="2375398" y="3258877"/>
              <a:ext cx="570352" cy="1778"/>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69" name="テキスト ボックス 68"/>
            <p:cNvSpPr txBox="1"/>
            <p:nvPr/>
          </p:nvSpPr>
          <p:spPr>
            <a:xfrm>
              <a:off x="2363189" y="2889403"/>
              <a:ext cx="595035" cy="338554"/>
            </a:xfrm>
            <a:prstGeom prst="rect">
              <a:avLst/>
            </a:prstGeom>
            <a:noFill/>
            <a:ln>
              <a:noFill/>
            </a:ln>
          </p:spPr>
          <p:txBody>
            <a:bodyPr wrap="none" rtlCol="0">
              <a:spAutoFit/>
            </a:bodyPr>
            <a:lstStyle/>
            <a:p>
              <a:r>
                <a:rPr lang="ja-JP" altLang="en-US" sz="1600" dirty="0"/>
                <a:t>入力</a:t>
              </a:r>
              <a:endParaRPr kumimoji="1" lang="ja-JP" altLang="en-US" sz="1600" dirty="0"/>
            </a:p>
          </p:txBody>
        </p:sp>
      </p:grpSp>
      <p:grpSp>
        <p:nvGrpSpPr>
          <p:cNvPr id="7" name="グループ化 6">
            <a:extLst>
              <a:ext uri="{FF2B5EF4-FFF2-40B4-BE49-F238E27FC236}">
                <a16:creationId xmlns:a16="http://schemas.microsoft.com/office/drawing/2014/main" id="{37BDD639-5F64-4EB8-9BB0-AAE1B7FDFA87}"/>
              </a:ext>
            </a:extLst>
          </p:cNvPr>
          <p:cNvGrpSpPr/>
          <p:nvPr/>
        </p:nvGrpSpPr>
        <p:grpSpPr>
          <a:xfrm>
            <a:off x="3005524" y="3037531"/>
            <a:ext cx="1239442" cy="1331133"/>
            <a:chOff x="3591155" y="4949353"/>
            <a:chExt cx="1239442" cy="1331133"/>
          </a:xfrm>
        </p:grpSpPr>
        <p:pic>
          <p:nvPicPr>
            <p:cNvPr id="74" name="グラフィックス 73" descr="コマンド (ターミナル) 単色塗りつぶし">
              <a:extLst>
                <a:ext uri="{FF2B5EF4-FFF2-40B4-BE49-F238E27FC236}">
                  <a16:creationId xmlns:a16="http://schemas.microsoft.com/office/drawing/2014/main" id="{F76C83DE-3EAB-419D-924C-83F22215203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3753676" y="5366086"/>
              <a:ext cx="914400" cy="914400"/>
            </a:xfrm>
            <a:prstGeom prst="rect">
              <a:avLst/>
            </a:prstGeom>
          </p:spPr>
        </p:pic>
        <p:sp>
          <p:nvSpPr>
            <p:cNvPr id="98" name="テキスト ボックス 97">
              <a:extLst>
                <a:ext uri="{FF2B5EF4-FFF2-40B4-BE49-F238E27FC236}">
                  <a16:creationId xmlns:a16="http://schemas.microsoft.com/office/drawing/2014/main" id="{2267FFED-3CBB-4A71-A648-45E7E8FF8F3A}"/>
                </a:ext>
              </a:extLst>
            </p:cNvPr>
            <p:cNvSpPr txBox="1"/>
            <p:nvPr/>
          </p:nvSpPr>
          <p:spPr>
            <a:xfrm>
              <a:off x="3591155" y="4949353"/>
              <a:ext cx="1239442" cy="584775"/>
            </a:xfrm>
            <a:prstGeom prst="rect">
              <a:avLst/>
            </a:prstGeom>
            <a:noFill/>
          </p:spPr>
          <p:txBody>
            <a:bodyPr wrap="none" rtlCol="0">
              <a:spAutoFit/>
            </a:bodyPr>
            <a:lstStyle/>
            <a:p>
              <a:pPr algn="ctr"/>
              <a:r>
                <a:rPr kumimoji="1" lang="ja-JP" altLang="en-US" sz="1600" dirty="0"/>
                <a:t>ソースコード</a:t>
              </a:r>
              <a:endParaRPr kumimoji="1" lang="en-US" altLang="ja-JP" sz="1600" dirty="0"/>
            </a:p>
            <a:p>
              <a:pPr algn="ctr"/>
              <a:r>
                <a:rPr kumimoji="1" lang="ja-JP" altLang="en-US" sz="1600" dirty="0"/>
                <a:t>検索手法</a:t>
              </a:r>
            </a:p>
          </p:txBody>
        </p:sp>
      </p:grpSp>
      <p:sp>
        <p:nvSpPr>
          <p:cNvPr id="102" name="テキスト ボックス 101">
            <a:extLst>
              <a:ext uri="{FF2B5EF4-FFF2-40B4-BE49-F238E27FC236}">
                <a16:creationId xmlns:a16="http://schemas.microsoft.com/office/drawing/2014/main" id="{594EFF3F-B300-4666-AB2D-0F40125B7774}"/>
              </a:ext>
            </a:extLst>
          </p:cNvPr>
          <p:cNvSpPr txBox="1"/>
          <p:nvPr/>
        </p:nvSpPr>
        <p:spPr>
          <a:xfrm>
            <a:off x="2434075" y="2642060"/>
            <a:ext cx="2382340" cy="338554"/>
          </a:xfrm>
          <a:prstGeom prst="rect">
            <a:avLst/>
          </a:prstGeom>
          <a:noFill/>
          <a:ln>
            <a:solidFill>
              <a:schemeClr val="tx1"/>
            </a:solidFill>
          </a:ln>
        </p:spPr>
        <p:txBody>
          <a:bodyPr wrap="square" rtlCol="0">
            <a:spAutoFit/>
          </a:bodyPr>
          <a:lstStyle/>
          <a:p>
            <a:pPr algn="ctr"/>
            <a:r>
              <a:rPr lang="en-US" altLang="ja-JP" sz="1600" dirty="0"/>
              <a:t>Ⅰ</a:t>
            </a:r>
            <a:endParaRPr kumimoji="1" lang="ja-JP" altLang="en-US" sz="1600" dirty="0"/>
          </a:p>
        </p:txBody>
      </p:sp>
      <p:sp>
        <p:nvSpPr>
          <p:cNvPr id="103" name="テキスト ボックス 102">
            <a:extLst>
              <a:ext uri="{FF2B5EF4-FFF2-40B4-BE49-F238E27FC236}">
                <a16:creationId xmlns:a16="http://schemas.microsoft.com/office/drawing/2014/main" id="{F9560277-406A-41CD-BEF0-C593888D690A}"/>
              </a:ext>
            </a:extLst>
          </p:cNvPr>
          <p:cNvSpPr txBox="1"/>
          <p:nvPr/>
        </p:nvSpPr>
        <p:spPr>
          <a:xfrm>
            <a:off x="7025057" y="4724420"/>
            <a:ext cx="389850" cy="338554"/>
          </a:xfrm>
          <a:prstGeom prst="rect">
            <a:avLst/>
          </a:prstGeom>
          <a:noFill/>
          <a:ln>
            <a:solidFill>
              <a:schemeClr val="tx1"/>
            </a:solidFill>
          </a:ln>
        </p:spPr>
        <p:txBody>
          <a:bodyPr wrap="none" rtlCol="0">
            <a:spAutoFit/>
          </a:bodyPr>
          <a:lstStyle/>
          <a:p>
            <a:pPr algn="ctr"/>
            <a:r>
              <a:rPr kumimoji="1" lang="en-US" altLang="ja-JP" sz="1600" dirty="0"/>
              <a:t>Ⅱ</a:t>
            </a:r>
            <a:endParaRPr kumimoji="1" lang="ja-JP" altLang="en-US" sz="1600" dirty="0"/>
          </a:p>
        </p:txBody>
      </p:sp>
      <p:grpSp>
        <p:nvGrpSpPr>
          <p:cNvPr id="104" name="グループ化 103">
            <a:extLst>
              <a:ext uri="{FF2B5EF4-FFF2-40B4-BE49-F238E27FC236}">
                <a16:creationId xmlns:a16="http://schemas.microsoft.com/office/drawing/2014/main" id="{35F3FD40-2528-4F74-8745-EDC5E8670B54}"/>
              </a:ext>
            </a:extLst>
          </p:cNvPr>
          <p:cNvGrpSpPr/>
          <p:nvPr/>
        </p:nvGrpSpPr>
        <p:grpSpPr>
          <a:xfrm>
            <a:off x="4234703" y="3369695"/>
            <a:ext cx="595035" cy="371252"/>
            <a:chOff x="2363189" y="2889403"/>
            <a:chExt cx="595035" cy="371252"/>
          </a:xfrm>
        </p:grpSpPr>
        <p:cxnSp>
          <p:nvCxnSpPr>
            <p:cNvPr id="105" name="直線矢印コネクタ 104">
              <a:extLst>
                <a:ext uri="{FF2B5EF4-FFF2-40B4-BE49-F238E27FC236}">
                  <a16:creationId xmlns:a16="http://schemas.microsoft.com/office/drawing/2014/main" id="{C45F5A1B-C02E-4AB6-9CC1-B3A08A679F3B}"/>
                </a:ext>
              </a:extLst>
            </p:cNvPr>
            <p:cNvCxnSpPr>
              <a:cxnSpLocks/>
            </p:cNvCxnSpPr>
            <p:nvPr/>
          </p:nvCxnSpPr>
          <p:spPr>
            <a:xfrm flipV="1">
              <a:off x="2375398" y="3258877"/>
              <a:ext cx="570352" cy="1778"/>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06" name="テキスト ボックス 105">
              <a:extLst>
                <a:ext uri="{FF2B5EF4-FFF2-40B4-BE49-F238E27FC236}">
                  <a16:creationId xmlns:a16="http://schemas.microsoft.com/office/drawing/2014/main" id="{75263B3B-7763-4897-829F-32B1E9E34F83}"/>
                </a:ext>
              </a:extLst>
            </p:cNvPr>
            <p:cNvSpPr txBox="1"/>
            <p:nvPr/>
          </p:nvSpPr>
          <p:spPr>
            <a:xfrm>
              <a:off x="2363189" y="2889403"/>
              <a:ext cx="595035" cy="338554"/>
            </a:xfrm>
            <a:prstGeom prst="rect">
              <a:avLst/>
            </a:prstGeom>
            <a:noFill/>
            <a:ln>
              <a:noFill/>
            </a:ln>
          </p:spPr>
          <p:txBody>
            <a:bodyPr wrap="none" rtlCol="0">
              <a:spAutoFit/>
            </a:bodyPr>
            <a:lstStyle/>
            <a:p>
              <a:r>
                <a:rPr lang="ja-JP" altLang="en-US" sz="1600" dirty="0"/>
                <a:t>出力</a:t>
              </a:r>
              <a:endParaRPr kumimoji="1" lang="ja-JP" altLang="en-US" sz="1600" dirty="0"/>
            </a:p>
          </p:txBody>
        </p:sp>
      </p:grpSp>
      <p:sp>
        <p:nvSpPr>
          <p:cNvPr id="5" name="スライド番号プレースホルダー 4"/>
          <p:cNvSpPr>
            <a:spLocks noGrp="1"/>
          </p:cNvSpPr>
          <p:nvPr>
            <p:ph type="sldNum" sz="quarter" idx="12"/>
          </p:nvPr>
        </p:nvSpPr>
        <p:spPr/>
        <p:txBody>
          <a:bodyPr/>
          <a:lstStyle/>
          <a:p>
            <a:fld id="{9F5033E9-932D-4E41-95C3-341F9A6DAE17}" type="slidenum">
              <a:rPr lang="en-US" altLang="ja-JP" smtClean="0"/>
              <a:pPr/>
              <a:t>28</a:t>
            </a:fld>
            <a:endParaRPr lang="en-US" altLang="ja-JP"/>
          </a:p>
        </p:txBody>
      </p:sp>
    </p:spTree>
    <p:extLst>
      <p:ext uri="{BB962C8B-B14F-4D97-AF65-F5344CB8AC3E}">
        <p14:creationId xmlns:p14="http://schemas.microsoft.com/office/powerpoint/2010/main" val="31207804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追加調査の</a:t>
            </a:r>
            <a:r>
              <a:rPr kumimoji="1" lang="ja-JP" altLang="en-US" dirty="0" smtClean="0"/>
              <a:t>結果</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000721806"/>
              </p:ext>
            </p:extLst>
          </p:nvPr>
        </p:nvGraphicFramePr>
        <p:xfrm>
          <a:off x="446088" y="1859507"/>
          <a:ext cx="8229600" cy="1483360"/>
        </p:xfrm>
        <a:graphic>
          <a:graphicData uri="http://schemas.openxmlformats.org/drawingml/2006/table">
            <a:tbl>
              <a:tblPr firstRow="1" bandRow="1">
                <a:tableStyleId>{21E4AEA4-8DFA-4A89-87EB-49C32662AFE0}</a:tableStyleId>
              </a:tblPr>
              <a:tblGrid>
                <a:gridCol w="1645920">
                  <a:extLst>
                    <a:ext uri="{9D8B030D-6E8A-4147-A177-3AD203B41FA5}">
                      <a16:colId xmlns:a16="http://schemas.microsoft.com/office/drawing/2014/main" val="2509646099"/>
                    </a:ext>
                  </a:extLst>
                </a:gridCol>
                <a:gridCol w="1645920">
                  <a:extLst>
                    <a:ext uri="{9D8B030D-6E8A-4147-A177-3AD203B41FA5}">
                      <a16:colId xmlns:a16="http://schemas.microsoft.com/office/drawing/2014/main" val="2683194825"/>
                    </a:ext>
                  </a:extLst>
                </a:gridCol>
                <a:gridCol w="1645920">
                  <a:extLst>
                    <a:ext uri="{9D8B030D-6E8A-4147-A177-3AD203B41FA5}">
                      <a16:colId xmlns:a16="http://schemas.microsoft.com/office/drawing/2014/main" val="2565001916"/>
                    </a:ext>
                  </a:extLst>
                </a:gridCol>
                <a:gridCol w="1645920">
                  <a:extLst>
                    <a:ext uri="{9D8B030D-6E8A-4147-A177-3AD203B41FA5}">
                      <a16:colId xmlns:a16="http://schemas.microsoft.com/office/drawing/2014/main" val="4125349365"/>
                    </a:ext>
                  </a:extLst>
                </a:gridCol>
                <a:gridCol w="1645920">
                  <a:extLst>
                    <a:ext uri="{9D8B030D-6E8A-4147-A177-3AD203B41FA5}">
                      <a16:colId xmlns:a16="http://schemas.microsoft.com/office/drawing/2014/main" val="2836176650"/>
                    </a:ext>
                  </a:extLst>
                </a:gridCol>
              </a:tblGrid>
              <a:tr h="370840">
                <a:tc>
                  <a:txBody>
                    <a:bodyPr/>
                    <a:lstStyle/>
                    <a:p>
                      <a:r>
                        <a:rPr kumimoji="1" lang="ja-JP" altLang="en-US" dirty="0"/>
                        <a:t>分類手法</a:t>
                      </a:r>
                      <a:endParaRPr kumimoji="1" lang="en-US" altLang="ja-JP" dirty="0"/>
                    </a:p>
                  </a:txBody>
                  <a:tcPr/>
                </a:tc>
                <a:tc>
                  <a:txBody>
                    <a:bodyPr/>
                    <a:lstStyle/>
                    <a:p>
                      <a:r>
                        <a:rPr kumimoji="1" lang="en-US" altLang="ja-JP" dirty="0"/>
                        <a:t>Top-1</a:t>
                      </a:r>
                      <a:endParaRPr kumimoji="1" lang="ja-JP" altLang="en-US" dirty="0"/>
                    </a:p>
                  </a:txBody>
                  <a:tcPr/>
                </a:tc>
                <a:tc>
                  <a:txBody>
                    <a:bodyPr/>
                    <a:lstStyle/>
                    <a:p>
                      <a:r>
                        <a:rPr kumimoji="1" lang="en-US" altLang="ja-JP" dirty="0"/>
                        <a:t>Top-3</a:t>
                      </a:r>
                      <a:endParaRPr kumimoji="1" lang="ja-JP" altLang="en-US" dirty="0"/>
                    </a:p>
                  </a:txBody>
                  <a:tcPr/>
                </a:tc>
                <a:tc>
                  <a:txBody>
                    <a:bodyPr/>
                    <a:lstStyle/>
                    <a:p>
                      <a:r>
                        <a:rPr kumimoji="1" lang="en-US" altLang="ja-JP" dirty="0"/>
                        <a:t>Top-5</a:t>
                      </a:r>
                      <a:endParaRPr kumimoji="1" lang="ja-JP" altLang="en-US" dirty="0"/>
                    </a:p>
                  </a:txBody>
                  <a:tcPr/>
                </a:tc>
                <a:tc>
                  <a:txBody>
                    <a:bodyPr/>
                    <a:lstStyle/>
                    <a:p>
                      <a:r>
                        <a:rPr kumimoji="1" lang="en-US" altLang="ja-JP" dirty="0"/>
                        <a:t>Top-10</a:t>
                      </a:r>
                      <a:endParaRPr kumimoji="1" lang="ja-JP" altLang="en-US" dirty="0"/>
                    </a:p>
                  </a:txBody>
                  <a:tcPr/>
                </a:tc>
                <a:extLst>
                  <a:ext uri="{0D108BD9-81ED-4DB2-BD59-A6C34878D82A}">
                    <a16:rowId xmlns:a16="http://schemas.microsoft.com/office/drawing/2014/main" val="180982509"/>
                  </a:ext>
                </a:extLst>
              </a:tr>
              <a:tr h="370840">
                <a:tc>
                  <a:txBody>
                    <a:bodyPr/>
                    <a:lstStyle/>
                    <a:p>
                      <a:r>
                        <a:rPr kumimoji="1" lang="en-US" altLang="ja-JP" dirty="0" err="1"/>
                        <a:t>LSTM+Token</a:t>
                      </a:r>
                      <a:endParaRPr kumimoji="1" lang="ja-JP" altLang="en-US" dirty="0"/>
                    </a:p>
                  </a:txBody>
                  <a:tcPr/>
                </a:tc>
                <a:tc>
                  <a:txBody>
                    <a:bodyPr/>
                    <a:lstStyle/>
                    <a:p>
                      <a:pPr algn="r"/>
                      <a:r>
                        <a:rPr kumimoji="1" lang="en-US" altLang="ja-JP" dirty="0">
                          <a:solidFill>
                            <a:srgbClr val="FF0000"/>
                          </a:solidFill>
                        </a:rPr>
                        <a:t>0.943</a:t>
                      </a:r>
                      <a:endParaRPr kumimoji="1" lang="ja-JP" altLang="en-US" dirty="0">
                        <a:solidFill>
                          <a:srgbClr val="FF0000"/>
                        </a:solidFill>
                      </a:endParaRPr>
                    </a:p>
                  </a:txBody>
                  <a:tcPr/>
                </a:tc>
                <a:tc>
                  <a:txBody>
                    <a:bodyPr/>
                    <a:lstStyle/>
                    <a:p>
                      <a:pPr algn="r"/>
                      <a:r>
                        <a:rPr kumimoji="1" lang="en-US" altLang="ja-JP" dirty="0">
                          <a:solidFill>
                            <a:srgbClr val="FF0000"/>
                          </a:solidFill>
                        </a:rPr>
                        <a:t>0.980</a:t>
                      </a:r>
                      <a:endParaRPr kumimoji="1" lang="ja-JP" altLang="en-US" dirty="0">
                        <a:solidFill>
                          <a:srgbClr val="FF0000"/>
                        </a:solidFill>
                      </a:endParaRPr>
                    </a:p>
                  </a:txBody>
                  <a:tcPr/>
                </a:tc>
                <a:tc>
                  <a:txBody>
                    <a:bodyPr/>
                    <a:lstStyle/>
                    <a:p>
                      <a:pPr algn="r"/>
                      <a:r>
                        <a:rPr kumimoji="1" lang="en-US" altLang="ja-JP" dirty="0">
                          <a:solidFill>
                            <a:srgbClr val="FF0000"/>
                          </a:solidFill>
                        </a:rPr>
                        <a:t>0.985</a:t>
                      </a:r>
                      <a:endParaRPr kumimoji="1" lang="ja-JP" altLang="en-US" dirty="0">
                        <a:solidFill>
                          <a:srgbClr val="FF0000"/>
                        </a:solidFill>
                      </a:endParaRPr>
                    </a:p>
                  </a:txBody>
                  <a:tcPr/>
                </a:tc>
                <a:tc>
                  <a:txBody>
                    <a:bodyPr/>
                    <a:lstStyle/>
                    <a:p>
                      <a:pPr algn="r"/>
                      <a:r>
                        <a:rPr kumimoji="1" lang="en-US" altLang="ja-JP" dirty="0">
                          <a:solidFill>
                            <a:srgbClr val="FF0000"/>
                          </a:solidFill>
                        </a:rPr>
                        <a:t>0.991</a:t>
                      </a:r>
                      <a:endParaRPr kumimoji="1" lang="ja-JP" altLang="en-US" dirty="0">
                        <a:solidFill>
                          <a:srgbClr val="FF0000"/>
                        </a:solidFill>
                      </a:endParaRPr>
                    </a:p>
                  </a:txBody>
                  <a:tcPr/>
                </a:tc>
                <a:extLst>
                  <a:ext uri="{0D108BD9-81ED-4DB2-BD59-A6C34878D82A}">
                    <a16:rowId xmlns:a16="http://schemas.microsoft.com/office/drawing/2014/main" val="484108136"/>
                  </a:ext>
                </a:extLst>
              </a:tr>
              <a:tr h="370840">
                <a:tc>
                  <a:txBody>
                    <a:bodyPr/>
                    <a:lstStyle/>
                    <a:p>
                      <a:r>
                        <a:rPr kumimoji="1" lang="en-US" altLang="ja-JP" dirty="0" err="1"/>
                        <a:t>FaCoY</a:t>
                      </a:r>
                      <a:endParaRPr kumimoji="1" lang="ja-JP" altLang="en-US" dirty="0"/>
                    </a:p>
                  </a:txBody>
                  <a:tcPr/>
                </a:tc>
                <a:tc>
                  <a:txBody>
                    <a:bodyPr/>
                    <a:lstStyle/>
                    <a:p>
                      <a:pPr algn="r"/>
                      <a:r>
                        <a:rPr kumimoji="1" lang="en-US" altLang="ja-JP" dirty="0"/>
                        <a:t>0.840</a:t>
                      </a:r>
                      <a:endParaRPr kumimoji="1" lang="ja-JP" altLang="en-US" dirty="0"/>
                    </a:p>
                  </a:txBody>
                  <a:tcPr/>
                </a:tc>
                <a:tc>
                  <a:txBody>
                    <a:bodyPr/>
                    <a:lstStyle/>
                    <a:p>
                      <a:pPr algn="r"/>
                      <a:r>
                        <a:rPr kumimoji="1" lang="en-US" altLang="ja-JP" dirty="0"/>
                        <a:t>0.940</a:t>
                      </a:r>
                      <a:endParaRPr kumimoji="1" lang="ja-JP" altLang="en-US" dirty="0"/>
                    </a:p>
                  </a:txBody>
                  <a:tcPr/>
                </a:tc>
                <a:tc>
                  <a:txBody>
                    <a:bodyPr/>
                    <a:lstStyle/>
                    <a:p>
                      <a:pPr algn="r"/>
                      <a:r>
                        <a:rPr kumimoji="1" lang="en-US" altLang="ja-JP" dirty="0"/>
                        <a:t>0.950</a:t>
                      </a:r>
                      <a:endParaRPr kumimoji="1" lang="ja-JP" altLang="en-US" dirty="0"/>
                    </a:p>
                  </a:txBody>
                  <a:tcPr/>
                </a:tc>
                <a:tc>
                  <a:txBody>
                    <a:bodyPr/>
                    <a:lstStyle/>
                    <a:p>
                      <a:pPr algn="r"/>
                      <a:r>
                        <a:rPr kumimoji="1" lang="en-US" altLang="ja-JP" dirty="0"/>
                        <a:t>0.958</a:t>
                      </a:r>
                      <a:endParaRPr kumimoji="1" lang="ja-JP" altLang="en-US" dirty="0"/>
                    </a:p>
                  </a:txBody>
                  <a:tcPr/>
                </a:tc>
                <a:extLst>
                  <a:ext uri="{0D108BD9-81ED-4DB2-BD59-A6C34878D82A}">
                    <a16:rowId xmlns:a16="http://schemas.microsoft.com/office/drawing/2014/main" val="1397885094"/>
                  </a:ext>
                </a:extLst>
              </a:tr>
              <a:tr h="370840">
                <a:tc>
                  <a:txBody>
                    <a:bodyPr/>
                    <a:lstStyle/>
                    <a:p>
                      <a:r>
                        <a:rPr kumimoji="1" lang="en-US" altLang="ja-JP" dirty="0"/>
                        <a:t>Siamese</a:t>
                      </a:r>
                      <a:endParaRPr kumimoji="1" lang="ja-JP" altLang="en-US" dirty="0"/>
                    </a:p>
                  </a:txBody>
                  <a:tcPr/>
                </a:tc>
                <a:tc>
                  <a:txBody>
                    <a:bodyPr/>
                    <a:lstStyle/>
                    <a:p>
                      <a:pPr algn="r"/>
                      <a:r>
                        <a:rPr kumimoji="1" lang="en-US" altLang="ja-JP" dirty="0"/>
                        <a:t>0.848</a:t>
                      </a:r>
                      <a:endParaRPr kumimoji="1" lang="ja-JP" altLang="en-US" dirty="0"/>
                    </a:p>
                  </a:txBody>
                  <a:tcPr/>
                </a:tc>
                <a:tc>
                  <a:txBody>
                    <a:bodyPr/>
                    <a:lstStyle/>
                    <a:p>
                      <a:pPr algn="r"/>
                      <a:r>
                        <a:rPr kumimoji="1" lang="en-US" altLang="ja-JP" dirty="0"/>
                        <a:t>0.897</a:t>
                      </a:r>
                      <a:endParaRPr kumimoji="1" lang="ja-JP" altLang="en-US" dirty="0"/>
                    </a:p>
                  </a:txBody>
                  <a:tcPr/>
                </a:tc>
                <a:tc>
                  <a:txBody>
                    <a:bodyPr/>
                    <a:lstStyle/>
                    <a:p>
                      <a:pPr algn="r"/>
                      <a:r>
                        <a:rPr kumimoji="1" lang="en-US" altLang="ja-JP" dirty="0"/>
                        <a:t>0.908</a:t>
                      </a:r>
                      <a:endParaRPr kumimoji="1" lang="ja-JP" altLang="en-US" dirty="0"/>
                    </a:p>
                  </a:txBody>
                  <a:tcPr/>
                </a:tc>
                <a:tc>
                  <a:txBody>
                    <a:bodyPr/>
                    <a:lstStyle/>
                    <a:p>
                      <a:pPr algn="r"/>
                      <a:r>
                        <a:rPr kumimoji="1" lang="en-US" altLang="ja-JP" dirty="0"/>
                        <a:t>0.925</a:t>
                      </a:r>
                      <a:endParaRPr kumimoji="1" lang="ja-JP" altLang="en-US" dirty="0"/>
                    </a:p>
                  </a:txBody>
                  <a:tcPr/>
                </a:tc>
                <a:extLst>
                  <a:ext uri="{0D108BD9-81ED-4DB2-BD59-A6C34878D82A}">
                    <a16:rowId xmlns:a16="http://schemas.microsoft.com/office/drawing/2014/main" val="3830408520"/>
                  </a:ext>
                </a:extLst>
              </a:tr>
            </a:tbl>
          </a:graphicData>
        </a:graphic>
      </p:graphicFrame>
      <p:sp>
        <p:nvSpPr>
          <p:cNvPr id="6" name="コンテンツ プレースホルダー 2">
            <a:extLst>
              <a:ext uri="{FF2B5EF4-FFF2-40B4-BE49-F238E27FC236}">
                <a16:creationId xmlns:a16="http://schemas.microsoft.com/office/drawing/2014/main" id="{BBB4E008-F6C5-44D6-9DE4-AE87135AC5A0}"/>
              </a:ext>
            </a:extLst>
          </p:cNvPr>
          <p:cNvSpPr txBox="1">
            <a:spLocks/>
          </p:cNvSpPr>
          <p:nvPr/>
        </p:nvSpPr>
        <p:spPr bwMode="auto">
          <a:xfrm>
            <a:off x="457200" y="3816825"/>
            <a:ext cx="8229600" cy="2309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sz="1800">
                <a:solidFill>
                  <a:schemeClr val="tx1"/>
                </a:solidFill>
                <a:latin typeface="+mn-lt"/>
                <a:ea typeface="+mn-ea"/>
              </a:defRPr>
            </a:lvl4pPr>
            <a:lvl5pPr marL="2057400" indent="-228600" algn="l" rtl="0" eaLnBrk="1" fontAlgn="base" hangingPunct="1">
              <a:spcBef>
                <a:spcPct val="20000"/>
              </a:spcBef>
              <a:spcAft>
                <a:spcPct val="0"/>
              </a:spcAft>
              <a:buChar char="»"/>
              <a:defRPr kumimoji="1" sz="18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buNone/>
            </a:pPr>
            <a:r>
              <a:rPr lang="en-US" altLang="ja-JP" kern="0" dirty="0"/>
              <a:t>Top-1, Top-3, Top-5, Top-10</a:t>
            </a:r>
            <a:r>
              <a:rPr lang="ja-JP" altLang="en-US" kern="0" dirty="0"/>
              <a:t>の全てで</a:t>
            </a:r>
            <a:r>
              <a:rPr lang="en-US" altLang="ja-JP" kern="0" dirty="0" err="1"/>
              <a:t>LSTM+Token</a:t>
            </a:r>
            <a:r>
              <a:rPr lang="ja-JP" altLang="en-US" kern="0" dirty="0"/>
              <a:t>の精度は，深層学習を用いない分類手法を上回った．</a:t>
            </a:r>
            <a:endParaRPr lang="en-US" altLang="ja-JP" kern="0" dirty="0"/>
          </a:p>
        </p:txBody>
      </p:sp>
      <p:sp>
        <p:nvSpPr>
          <p:cNvPr id="3" name="フッター プレースホルダー 2"/>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29</a:t>
            </a:fld>
            <a:endParaRPr lang="en-US" altLang="ja-JP"/>
          </a:p>
        </p:txBody>
      </p:sp>
    </p:spTree>
    <p:extLst>
      <p:ext uri="{BB962C8B-B14F-4D97-AF65-F5344CB8AC3E}">
        <p14:creationId xmlns:p14="http://schemas.microsoft.com/office/powerpoint/2010/main" val="3317113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6B846C-EE9F-4D65-8E82-DF0CBF8758F5}"/>
              </a:ext>
            </a:extLst>
          </p:cNvPr>
          <p:cNvSpPr>
            <a:spLocks noGrp="1"/>
          </p:cNvSpPr>
          <p:nvPr>
            <p:ph type="title"/>
          </p:nvPr>
        </p:nvSpPr>
        <p:spPr/>
        <p:txBody>
          <a:bodyPr/>
          <a:lstStyle/>
          <a:p>
            <a:r>
              <a:rPr kumimoji="1" lang="ja-JP" altLang="en-US" dirty="0"/>
              <a:t>ソースコード分類</a:t>
            </a:r>
          </a:p>
        </p:txBody>
      </p:sp>
      <p:sp>
        <p:nvSpPr>
          <p:cNvPr id="3" name="コンテンツ プレースホルダー 2">
            <a:extLst>
              <a:ext uri="{FF2B5EF4-FFF2-40B4-BE49-F238E27FC236}">
                <a16:creationId xmlns:a16="http://schemas.microsoft.com/office/drawing/2014/main" id="{FE7BB140-4C66-4B2B-B4FB-AD20870CB7AD}"/>
              </a:ext>
            </a:extLst>
          </p:cNvPr>
          <p:cNvSpPr>
            <a:spLocks noGrp="1"/>
          </p:cNvSpPr>
          <p:nvPr>
            <p:ph idx="1"/>
          </p:nvPr>
        </p:nvSpPr>
        <p:spPr>
          <a:xfrm>
            <a:off x="457200" y="1600201"/>
            <a:ext cx="8229600" cy="973327"/>
          </a:xfrm>
        </p:spPr>
        <p:txBody>
          <a:bodyPr/>
          <a:lstStyle/>
          <a:p>
            <a:pPr marL="0" indent="0">
              <a:buNone/>
            </a:pPr>
            <a:r>
              <a:rPr lang="ja-JP" altLang="en-US" dirty="0" smtClean="0"/>
              <a:t>既存ソースコード</a:t>
            </a:r>
            <a:r>
              <a:rPr lang="ja-JP" altLang="en-US" dirty="0"/>
              <a:t>があらかじめ分類されて</a:t>
            </a:r>
            <a:r>
              <a:rPr lang="ja-JP" altLang="en-US" dirty="0" smtClean="0"/>
              <a:t>いる</a:t>
            </a:r>
            <a:r>
              <a:rPr lang="en-US" altLang="ja-JP" dirty="0" smtClean="0"/>
              <a:t/>
            </a:r>
            <a:br>
              <a:rPr lang="en-US" altLang="ja-JP" dirty="0" smtClean="0"/>
            </a:br>
            <a:r>
              <a:rPr lang="ja-JP" altLang="en-US" dirty="0" smtClean="0"/>
              <a:t>機能</a:t>
            </a:r>
            <a:r>
              <a:rPr lang="ja-JP" altLang="en-US" dirty="0"/>
              <a:t>クラスに，</a:t>
            </a:r>
            <a:r>
              <a:rPr lang="ja-JP" altLang="en-US" dirty="0" smtClean="0"/>
              <a:t>入力ソースコード</a:t>
            </a:r>
            <a:r>
              <a:rPr lang="ja-JP" altLang="en-US" dirty="0"/>
              <a:t>を自動</a:t>
            </a:r>
            <a:r>
              <a:rPr lang="ja-JP" altLang="en-US" dirty="0" smtClean="0"/>
              <a:t>で分類</a:t>
            </a:r>
            <a:endParaRPr lang="en-US" altLang="ja-JP" dirty="0"/>
          </a:p>
          <a:p>
            <a:endParaRPr kumimoji="1" lang="ja-JP" altLang="en-US" dirty="0"/>
          </a:p>
        </p:txBody>
      </p:sp>
      <p:grpSp>
        <p:nvGrpSpPr>
          <p:cNvPr id="44" name="グループ化 43">
            <a:extLst>
              <a:ext uri="{FF2B5EF4-FFF2-40B4-BE49-F238E27FC236}">
                <a16:creationId xmlns:a16="http://schemas.microsoft.com/office/drawing/2014/main" id="{B3F56262-A8F4-4C6C-8A31-C70426CF7610}"/>
              </a:ext>
            </a:extLst>
          </p:cNvPr>
          <p:cNvGrpSpPr/>
          <p:nvPr/>
        </p:nvGrpSpPr>
        <p:grpSpPr>
          <a:xfrm>
            <a:off x="906516" y="2723976"/>
            <a:ext cx="7541525" cy="3304739"/>
            <a:chOff x="632803" y="3034787"/>
            <a:chExt cx="7541525" cy="3304739"/>
          </a:xfrm>
        </p:grpSpPr>
        <p:sp>
          <p:nvSpPr>
            <p:cNvPr id="30" name="四角形: 角を丸くする 29">
              <a:extLst>
                <a:ext uri="{FF2B5EF4-FFF2-40B4-BE49-F238E27FC236}">
                  <a16:creationId xmlns:a16="http://schemas.microsoft.com/office/drawing/2014/main" id="{7225AD49-687B-4D7E-9C81-7135B45999A6}"/>
                </a:ext>
              </a:extLst>
            </p:cNvPr>
            <p:cNvSpPr/>
            <p:nvPr/>
          </p:nvSpPr>
          <p:spPr>
            <a:xfrm>
              <a:off x="5379853" y="5557586"/>
              <a:ext cx="2794475" cy="78194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四角形: 角を丸くする 28">
              <a:extLst>
                <a:ext uri="{FF2B5EF4-FFF2-40B4-BE49-F238E27FC236}">
                  <a16:creationId xmlns:a16="http://schemas.microsoft.com/office/drawing/2014/main" id="{31659D4C-559D-434C-ADA9-726AD7DD0F4D}"/>
                </a:ext>
              </a:extLst>
            </p:cNvPr>
            <p:cNvSpPr/>
            <p:nvPr/>
          </p:nvSpPr>
          <p:spPr>
            <a:xfrm>
              <a:off x="5373317" y="4356551"/>
              <a:ext cx="2794475" cy="78194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D9E77580-15BD-483B-9E05-94BE52BFEE4D}"/>
                </a:ext>
              </a:extLst>
            </p:cNvPr>
            <p:cNvSpPr/>
            <p:nvPr/>
          </p:nvSpPr>
          <p:spPr>
            <a:xfrm>
              <a:off x="5373318" y="3429000"/>
              <a:ext cx="2794475" cy="78194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a:extLst>
                <a:ext uri="{FF2B5EF4-FFF2-40B4-BE49-F238E27FC236}">
                  <a16:creationId xmlns:a16="http://schemas.microsoft.com/office/drawing/2014/main" id="{97A6A1CB-5F2B-4689-A31E-08744C84CCCC}"/>
                </a:ext>
              </a:extLst>
            </p:cNvPr>
            <p:cNvGrpSpPr/>
            <p:nvPr/>
          </p:nvGrpSpPr>
          <p:grpSpPr>
            <a:xfrm>
              <a:off x="5486313" y="3517394"/>
              <a:ext cx="480522" cy="584271"/>
              <a:chOff x="1064302" y="1896255"/>
              <a:chExt cx="659568" cy="801974"/>
            </a:xfrm>
          </p:grpSpPr>
          <p:sp>
            <p:nvSpPr>
              <p:cNvPr id="8" name="メモ 30">
                <a:extLst>
                  <a:ext uri="{FF2B5EF4-FFF2-40B4-BE49-F238E27FC236}">
                    <a16:creationId xmlns:a16="http://schemas.microsoft.com/office/drawing/2014/main" id="{489AD447-5BD8-49CA-99FE-2150644A33D4}"/>
                  </a:ext>
                </a:extLst>
              </p:cNvPr>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メモ 31">
                <a:extLst>
                  <a:ext uri="{FF2B5EF4-FFF2-40B4-BE49-F238E27FC236}">
                    <a16:creationId xmlns:a16="http://schemas.microsoft.com/office/drawing/2014/main" id="{50F88509-A9FC-40B0-9C2E-41A99A45112A}"/>
                  </a:ext>
                </a:extLst>
              </p:cNvPr>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メモ 32">
                <a:extLst>
                  <a:ext uri="{FF2B5EF4-FFF2-40B4-BE49-F238E27FC236}">
                    <a16:creationId xmlns:a16="http://schemas.microsoft.com/office/drawing/2014/main" id="{D0443C23-EC4C-454A-AA33-1672879B64EF}"/>
                  </a:ext>
                </a:extLst>
              </p:cNvPr>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FA2994E6-625C-4E5C-A256-AE98AC3F9831}"/>
                </a:ext>
              </a:extLst>
            </p:cNvPr>
            <p:cNvGrpSpPr/>
            <p:nvPr/>
          </p:nvGrpSpPr>
          <p:grpSpPr>
            <a:xfrm>
              <a:off x="5486313" y="4444907"/>
              <a:ext cx="480522" cy="584271"/>
              <a:chOff x="1064302" y="1896255"/>
              <a:chExt cx="659568" cy="801974"/>
            </a:xfrm>
          </p:grpSpPr>
          <p:sp>
            <p:nvSpPr>
              <p:cNvPr id="13" name="メモ 35">
                <a:extLst>
                  <a:ext uri="{FF2B5EF4-FFF2-40B4-BE49-F238E27FC236}">
                    <a16:creationId xmlns:a16="http://schemas.microsoft.com/office/drawing/2014/main" id="{49BD8CEE-08FE-4F7F-8B7F-EB25A5202AE1}"/>
                  </a:ext>
                </a:extLst>
              </p:cNvPr>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メモ 36">
                <a:extLst>
                  <a:ext uri="{FF2B5EF4-FFF2-40B4-BE49-F238E27FC236}">
                    <a16:creationId xmlns:a16="http://schemas.microsoft.com/office/drawing/2014/main" id="{432A3BFD-8C0D-4B5F-8671-972D490AD6CD}"/>
                  </a:ext>
                </a:extLst>
              </p:cNvPr>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メモ 37">
                <a:extLst>
                  <a:ext uri="{FF2B5EF4-FFF2-40B4-BE49-F238E27FC236}">
                    <a16:creationId xmlns:a16="http://schemas.microsoft.com/office/drawing/2014/main" id="{C872EA12-3741-4F8F-A077-09837BF75251}"/>
                  </a:ext>
                </a:extLst>
              </p:cNvPr>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a:extLst>
                <a:ext uri="{FF2B5EF4-FFF2-40B4-BE49-F238E27FC236}">
                  <a16:creationId xmlns:a16="http://schemas.microsoft.com/office/drawing/2014/main" id="{2116D132-902D-436C-A2EC-62C1E7BCA6BF}"/>
                </a:ext>
              </a:extLst>
            </p:cNvPr>
            <p:cNvGrpSpPr/>
            <p:nvPr/>
          </p:nvGrpSpPr>
          <p:grpSpPr>
            <a:xfrm>
              <a:off x="5492534" y="5653951"/>
              <a:ext cx="480522" cy="584271"/>
              <a:chOff x="1064302" y="1896255"/>
              <a:chExt cx="659568" cy="801974"/>
            </a:xfrm>
          </p:grpSpPr>
          <p:sp>
            <p:nvSpPr>
              <p:cNvPr id="18" name="メモ 40">
                <a:extLst>
                  <a:ext uri="{FF2B5EF4-FFF2-40B4-BE49-F238E27FC236}">
                    <a16:creationId xmlns:a16="http://schemas.microsoft.com/office/drawing/2014/main" id="{15A9D7A4-22AD-497A-BA67-D48592283D92}"/>
                  </a:ext>
                </a:extLst>
              </p:cNvPr>
              <p:cNvSpPr/>
              <p:nvPr/>
            </p:nvSpPr>
            <p:spPr>
              <a:xfrm rot="10800000">
                <a:off x="1064302" y="1896255"/>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メモ 41">
                <a:extLst>
                  <a:ext uri="{FF2B5EF4-FFF2-40B4-BE49-F238E27FC236}">
                    <a16:creationId xmlns:a16="http://schemas.microsoft.com/office/drawing/2014/main" id="{2678D785-D827-4D15-9FA8-EFBFB4692C30}"/>
                  </a:ext>
                </a:extLst>
              </p:cNvPr>
              <p:cNvSpPr/>
              <p:nvPr/>
            </p:nvSpPr>
            <p:spPr>
              <a:xfrm rot="10800000">
                <a:off x="1124263" y="1963711"/>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メモ 42">
                <a:extLst>
                  <a:ext uri="{FF2B5EF4-FFF2-40B4-BE49-F238E27FC236}">
                    <a16:creationId xmlns:a16="http://schemas.microsoft.com/office/drawing/2014/main" id="{1F57F933-B502-429A-ACE8-DD3C6BCC1F6F}"/>
                  </a:ext>
                </a:extLst>
              </p:cNvPr>
              <p:cNvSpPr/>
              <p:nvPr/>
            </p:nvSpPr>
            <p:spPr>
              <a:xfrm rot="10800000">
                <a:off x="1184224" y="2031167"/>
                <a:ext cx="539646" cy="66706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mc:AlternateContent xmlns:mc="http://schemas.openxmlformats.org/markup-compatibility/2006" xmlns:a14="http://schemas.microsoft.com/office/drawing/2010/main">
          <mc:Choice Requires="a14">
            <p:sp>
              <p:nvSpPr>
                <p:cNvPr id="22" name="テキスト ボックス 21">
                  <a:extLst>
                    <a:ext uri="{FF2B5EF4-FFF2-40B4-BE49-F238E27FC236}">
                      <a16:creationId xmlns:a16="http://schemas.microsoft.com/office/drawing/2014/main" id="{37C891F9-CE85-45C0-B7F5-481EF6EA8AAF}"/>
                    </a:ext>
                  </a:extLst>
                </p:cNvPr>
                <p:cNvSpPr txBox="1"/>
                <p:nvPr/>
              </p:nvSpPr>
              <p:spPr>
                <a:xfrm>
                  <a:off x="5682889" y="5213880"/>
                  <a:ext cx="136256" cy="276999"/>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r>
                          <a:rPr kumimoji="1" lang="ja-JP" altLang="en-US" i="1" smtClean="0">
                            <a:latin typeface="Cambria Math" panose="02040503050406030204" pitchFamily="18" charset="0"/>
                          </a:rPr>
                          <m:t>⋮</m:t>
                        </m:r>
                      </m:oMath>
                    </m:oMathPara>
                  </a14:m>
                  <a:endParaRPr kumimoji="1" lang="ja-JP" altLang="en-US" dirty="0"/>
                </a:p>
              </p:txBody>
            </p:sp>
          </mc:Choice>
          <mc:Fallback xmlns="">
            <p:sp>
              <p:nvSpPr>
                <p:cNvPr id="22" name="テキスト ボックス 21">
                  <a:extLst>
                    <a:ext uri="{FF2B5EF4-FFF2-40B4-BE49-F238E27FC236}">
                      <a16:creationId xmlns:a16="http://schemas.microsoft.com/office/drawing/2014/main" id="{37C891F9-CE85-45C0-B7F5-481EF6EA8AAF}"/>
                    </a:ext>
                  </a:extLst>
                </p:cNvPr>
                <p:cNvSpPr txBox="1">
                  <a:spLocks noRot="1" noChangeAspect="1" noMove="1" noResize="1" noEditPoints="1" noAdjustHandles="1" noChangeArrowheads="1" noChangeShapeType="1" noTextEdit="1"/>
                </p:cNvSpPr>
                <p:nvPr/>
              </p:nvSpPr>
              <p:spPr>
                <a:xfrm>
                  <a:off x="5682889" y="5213880"/>
                  <a:ext cx="136256" cy="276999"/>
                </a:xfrm>
                <a:prstGeom prst="rect">
                  <a:avLst/>
                </a:prstGeom>
                <a:blipFill>
                  <a:blip r:embed="rId3"/>
                  <a:stretch>
                    <a:fillRect l="-36364" r="-36364" b="-8889"/>
                  </a:stretch>
                </a:blipFill>
              </p:spPr>
              <p:txBody>
                <a:bodyPr/>
                <a:lstStyle/>
                <a:p>
                  <a:r>
                    <a:rPr lang="ja-JP" altLang="en-US">
                      <a:noFill/>
                    </a:rPr>
                    <a:t> </a:t>
                  </a:r>
                </a:p>
              </p:txBody>
            </p:sp>
          </mc:Fallback>
        </mc:AlternateContent>
        <p:sp>
          <p:nvSpPr>
            <p:cNvPr id="23" name="テキスト ボックス 22">
              <a:extLst>
                <a:ext uri="{FF2B5EF4-FFF2-40B4-BE49-F238E27FC236}">
                  <a16:creationId xmlns:a16="http://schemas.microsoft.com/office/drawing/2014/main" id="{68F33590-05B3-4665-91DE-EBD6B4CE7BA1}"/>
                </a:ext>
              </a:extLst>
            </p:cNvPr>
            <p:cNvSpPr txBox="1"/>
            <p:nvPr/>
          </p:nvSpPr>
          <p:spPr>
            <a:xfrm>
              <a:off x="6036145" y="3647915"/>
              <a:ext cx="2122346" cy="338554"/>
            </a:xfrm>
            <a:prstGeom prst="rect">
              <a:avLst/>
            </a:prstGeom>
            <a:noFill/>
          </p:spPr>
          <p:txBody>
            <a:bodyPr wrap="square" rtlCol="0">
              <a:spAutoFit/>
            </a:bodyPr>
            <a:lstStyle/>
            <a:p>
              <a:r>
                <a:rPr lang="en-US" altLang="ja-JP" sz="1600" dirty="0"/>
                <a:t>Download From Web</a:t>
              </a:r>
              <a:endParaRPr kumimoji="1" lang="ja-JP" altLang="en-US" sz="1600" dirty="0"/>
            </a:p>
          </p:txBody>
        </p:sp>
        <p:sp>
          <p:nvSpPr>
            <p:cNvPr id="24" name="テキスト ボックス 23">
              <a:extLst>
                <a:ext uri="{FF2B5EF4-FFF2-40B4-BE49-F238E27FC236}">
                  <a16:creationId xmlns:a16="http://schemas.microsoft.com/office/drawing/2014/main" id="{EAD224E1-8A58-449B-9704-2AC19B1F3BF8}"/>
                </a:ext>
              </a:extLst>
            </p:cNvPr>
            <p:cNvSpPr txBox="1"/>
            <p:nvPr/>
          </p:nvSpPr>
          <p:spPr>
            <a:xfrm>
              <a:off x="6048436" y="4567765"/>
              <a:ext cx="1369286" cy="338554"/>
            </a:xfrm>
            <a:prstGeom prst="rect">
              <a:avLst/>
            </a:prstGeom>
            <a:noFill/>
          </p:spPr>
          <p:txBody>
            <a:bodyPr wrap="square" rtlCol="0">
              <a:spAutoFit/>
            </a:bodyPr>
            <a:lstStyle/>
            <a:p>
              <a:r>
                <a:rPr kumimoji="1" lang="en-US" altLang="ja-JP" sz="1600" dirty="0"/>
                <a:t>Secure Hash</a:t>
              </a:r>
              <a:endParaRPr kumimoji="1" lang="ja-JP" altLang="en-US" sz="1600" dirty="0"/>
            </a:p>
          </p:txBody>
        </p:sp>
        <p:sp>
          <p:nvSpPr>
            <p:cNvPr id="25" name="テキスト ボックス 24">
              <a:extLst>
                <a:ext uri="{FF2B5EF4-FFF2-40B4-BE49-F238E27FC236}">
                  <a16:creationId xmlns:a16="http://schemas.microsoft.com/office/drawing/2014/main" id="{A59FC1F2-4472-4C06-939D-256B48A0F29E}"/>
                </a:ext>
              </a:extLst>
            </p:cNvPr>
            <p:cNvSpPr txBox="1"/>
            <p:nvPr/>
          </p:nvSpPr>
          <p:spPr>
            <a:xfrm>
              <a:off x="6048436" y="5776809"/>
              <a:ext cx="1513043" cy="338554"/>
            </a:xfrm>
            <a:prstGeom prst="rect">
              <a:avLst/>
            </a:prstGeom>
            <a:noFill/>
          </p:spPr>
          <p:txBody>
            <a:bodyPr wrap="square" rtlCol="0">
              <a:spAutoFit/>
            </a:bodyPr>
            <a:lstStyle/>
            <a:p>
              <a:r>
                <a:rPr kumimoji="1" lang="en-US" altLang="ja-JP" sz="1600" dirty="0"/>
                <a:t>Write PDF File</a:t>
              </a:r>
              <a:endParaRPr kumimoji="1" lang="ja-JP" altLang="en-US" sz="1600" dirty="0"/>
            </a:p>
          </p:txBody>
        </p:sp>
        <p:sp>
          <p:nvSpPr>
            <p:cNvPr id="27" name="テキスト ボックス 26">
              <a:extLst>
                <a:ext uri="{FF2B5EF4-FFF2-40B4-BE49-F238E27FC236}">
                  <a16:creationId xmlns:a16="http://schemas.microsoft.com/office/drawing/2014/main" id="{4856E307-02F6-459E-9181-7FA20E1B0FF1}"/>
                </a:ext>
              </a:extLst>
            </p:cNvPr>
            <p:cNvSpPr txBox="1"/>
            <p:nvPr/>
          </p:nvSpPr>
          <p:spPr>
            <a:xfrm>
              <a:off x="6157245" y="3034787"/>
              <a:ext cx="1226618" cy="369332"/>
            </a:xfrm>
            <a:prstGeom prst="rect">
              <a:avLst/>
            </a:prstGeom>
            <a:noFill/>
          </p:spPr>
          <p:txBody>
            <a:bodyPr wrap="none" rtlCol="0">
              <a:spAutoFit/>
            </a:bodyPr>
            <a:lstStyle/>
            <a:p>
              <a:r>
                <a:rPr kumimoji="1" lang="ja-JP" altLang="en-US" dirty="0"/>
                <a:t>機能クラス</a:t>
              </a:r>
            </a:p>
          </p:txBody>
        </p:sp>
        <p:cxnSp>
          <p:nvCxnSpPr>
            <p:cNvPr id="33" name="直線矢印コネクタ 32">
              <a:extLst>
                <a:ext uri="{FF2B5EF4-FFF2-40B4-BE49-F238E27FC236}">
                  <a16:creationId xmlns:a16="http://schemas.microsoft.com/office/drawing/2014/main" id="{DE9209C0-4AA9-4EB2-A274-C0F546E0DABA}"/>
                </a:ext>
              </a:extLst>
            </p:cNvPr>
            <p:cNvCxnSpPr>
              <a:cxnSpLocks/>
            </p:cNvCxnSpPr>
            <p:nvPr/>
          </p:nvCxnSpPr>
          <p:spPr>
            <a:xfrm flipV="1">
              <a:off x="3416332" y="3858674"/>
              <a:ext cx="1734796" cy="829224"/>
            </a:xfrm>
            <a:prstGeom prst="straightConnector1">
              <a:avLst/>
            </a:prstGeom>
            <a:ln w="19050">
              <a:prstDash val="solid"/>
              <a:tailEnd type="triangle"/>
            </a:ln>
          </p:spPr>
          <p:style>
            <a:lnRef idx="1">
              <a:schemeClr val="dk1"/>
            </a:lnRef>
            <a:fillRef idx="0">
              <a:schemeClr val="dk1"/>
            </a:fillRef>
            <a:effectRef idx="0">
              <a:schemeClr val="dk1"/>
            </a:effectRef>
            <a:fontRef idx="minor">
              <a:schemeClr val="tx1"/>
            </a:fontRef>
          </p:style>
        </p:cxnSp>
        <p:cxnSp>
          <p:nvCxnSpPr>
            <p:cNvPr id="35" name="直線矢印コネクタ 34">
              <a:extLst>
                <a:ext uri="{FF2B5EF4-FFF2-40B4-BE49-F238E27FC236}">
                  <a16:creationId xmlns:a16="http://schemas.microsoft.com/office/drawing/2014/main" id="{AFC66684-3D4D-4D0E-8F3D-D61A24CAD367}"/>
                </a:ext>
              </a:extLst>
            </p:cNvPr>
            <p:cNvCxnSpPr>
              <a:cxnSpLocks/>
            </p:cNvCxnSpPr>
            <p:nvPr/>
          </p:nvCxnSpPr>
          <p:spPr>
            <a:xfrm>
              <a:off x="3416332" y="4687898"/>
              <a:ext cx="1734796" cy="0"/>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cxnSp>
          <p:nvCxnSpPr>
            <p:cNvPr id="38" name="直線矢印コネクタ 37">
              <a:extLst>
                <a:ext uri="{FF2B5EF4-FFF2-40B4-BE49-F238E27FC236}">
                  <a16:creationId xmlns:a16="http://schemas.microsoft.com/office/drawing/2014/main" id="{C7272DC8-91E7-41A6-B18C-677F9E9FCC73}"/>
                </a:ext>
              </a:extLst>
            </p:cNvPr>
            <p:cNvCxnSpPr>
              <a:cxnSpLocks/>
            </p:cNvCxnSpPr>
            <p:nvPr/>
          </p:nvCxnSpPr>
          <p:spPr>
            <a:xfrm>
              <a:off x="3416332" y="4687898"/>
              <a:ext cx="1734796" cy="1258188"/>
            </a:xfrm>
            <a:prstGeom prst="straightConnector1">
              <a:avLst/>
            </a:prstGeom>
            <a:ln>
              <a:prstDash val="dash"/>
              <a:tailEnd type="triangle"/>
            </a:ln>
          </p:spPr>
          <p:style>
            <a:lnRef idx="1">
              <a:schemeClr val="dk1"/>
            </a:lnRef>
            <a:fillRef idx="0">
              <a:schemeClr val="dk1"/>
            </a:fillRef>
            <a:effectRef idx="0">
              <a:schemeClr val="dk1"/>
            </a:effectRef>
            <a:fontRef idx="minor">
              <a:schemeClr val="tx1"/>
            </a:fontRef>
          </p:style>
        </p:cxnSp>
        <p:sp>
          <p:nvSpPr>
            <p:cNvPr id="41" name="テキスト ボックス 40">
              <a:extLst>
                <a:ext uri="{FF2B5EF4-FFF2-40B4-BE49-F238E27FC236}">
                  <a16:creationId xmlns:a16="http://schemas.microsoft.com/office/drawing/2014/main" id="{630CD9AB-25A8-4E42-BFC7-4DBD9967624F}"/>
                </a:ext>
              </a:extLst>
            </p:cNvPr>
            <p:cNvSpPr txBox="1"/>
            <p:nvPr/>
          </p:nvSpPr>
          <p:spPr>
            <a:xfrm>
              <a:off x="3478684" y="3396124"/>
              <a:ext cx="1681871" cy="584775"/>
            </a:xfrm>
            <a:prstGeom prst="rect">
              <a:avLst/>
            </a:prstGeom>
            <a:noFill/>
          </p:spPr>
          <p:txBody>
            <a:bodyPr wrap="none" rtlCol="0">
              <a:spAutoFit/>
            </a:bodyPr>
            <a:lstStyle/>
            <a:p>
              <a:pPr algn="ctr"/>
              <a:r>
                <a:rPr kumimoji="1" lang="ja-JP" altLang="en-US" sz="1600" dirty="0"/>
                <a:t>該当するクラスに</a:t>
              </a:r>
              <a:endParaRPr kumimoji="1" lang="en-US" altLang="ja-JP" sz="1600" dirty="0"/>
            </a:p>
            <a:p>
              <a:pPr algn="ctr"/>
              <a:r>
                <a:rPr lang="ja-JP" altLang="en-US" sz="1600" dirty="0"/>
                <a:t>分類</a:t>
              </a:r>
              <a:endParaRPr kumimoji="1" lang="ja-JP" altLang="en-US" sz="1600" dirty="0"/>
            </a:p>
          </p:txBody>
        </p:sp>
        <p:sp>
          <p:nvSpPr>
            <p:cNvPr id="42" name="テキスト ボックス 41">
              <a:extLst>
                <a:ext uri="{FF2B5EF4-FFF2-40B4-BE49-F238E27FC236}">
                  <a16:creationId xmlns:a16="http://schemas.microsoft.com/office/drawing/2014/main" id="{31B9AEDF-B3F4-4D4E-ABDC-598542153053}"/>
                </a:ext>
              </a:extLst>
            </p:cNvPr>
            <p:cNvSpPr txBox="1"/>
            <p:nvPr/>
          </p:nvSpPr>
          <p:spPr>
            <a:xfrm>
              <a:off x="632803" y="4899360"/>
              <a:ext cx="2727029" cy="1015663"/>
            </a:xfrm>
            <a:prstGeom prst="rect">
              <a:avLst/>
            </a:prstGeom>
            <a:noFill/>
            <a:ln>
              <a:solidFill>
                <a:schemeClr val="tx1"/>
              </a:solidFill>
            </a:ln>
          </p:spPr>
          <p:txBody>
            <a:bodyPr wrap="none" rtlCol="0">
              <a:spAutoFit/>
            </a:bodyPr>
            <a:lstStyle/>
            <a:p>
              <a:r>
                <a:rPr kumimoji="1" lang="en-US" altLang="ja-JP" sz="1200" dirty="0"/>
                <a:t>public void X(){</a:t>
              </a:r>
            </a:p>
            <a:p>
              <a:r>
                <a:rPr kumimoji="1" lang="en-US" altLang="ja-JP" sz="1200" dirty="0"/>
                <a:t>    ...</a:t>
              </a:r>
            </a:p>
            <a:p>
              <a:r>
                <a:rPr lang="en-US" altLang="ja-JP" sz="1200" dirty="0"/>
                <a:t>    </a:t>
              </a:r>
              <a:r>
                <a:rPr lang="en-US" altLang="ja-JP" sz="1200" dirty="0" err="1"/>
                <a:t>InputStream</a:t>
              </a:r>
              <a:r>
                <a:rPr lang="en-US" altLang="ja-JP" sz="1200" dirty="0"/>
                <a:t> in = </a:t>
              </a:r>
              <a:r>
                <a:rPr lang="en-US" altLang="ja-JP" sz="1200" dirty="0" err="1"/>
                <a:t>url.openStream</a:t>
              </a:r>
              <a:r>
                <a:rPr lang="en-US" altLang="ja-JP" sz="1200" dirty="0"/>
                <a:t>();</a:t>
              </a:r>
            </a:p>
            <a:p>
              <a:r>
                <a:rPr kumimoji="1" lang="en-US" altLang="ja-JP" sz="1200" dirty="0"/>
                <a:t>    ...</a:t>
              </a:r>
              <a:endParaRPr lang="en-US" altLang="ja-JP" sz="1200" dirty="0"/>
            </a:p>
            <a:p>
              <a:r>
                <a:rPr kumimoji="1" lang="en-US" altLang="ja-JP" sz="1200" dirty="0"/>
                <a:t>}</a:t>
              </a:r>
            </a:p>
          </p:txBody>
        </p:sp>
        <p:sp>
          <p:nvSpPr>
            <p:cNvPr id="43" name="テキスト ボックス 42">
              <a:extLst>
                <a:ext uri="{FF2B5EF4-FFF2-40B4-BE49-F238E27FC236}">
                  <a16:creationId xmlns:a16="http://schemas.microsoft.com/office/drawing/2014/main" id="{C0D3A1B6-10FE-48D4-B879-2EE2BA934CBE}"/>
                </a:ext>
              </a:extLst>
            </p:cNvPr>
            <p:cNvSpPr txBox="1"/>
            <p:nvPr/>
          </p:nvSpPr>
          <p:spPr>
            <a:xfrm>
              <a:off x="1080844" y="3796233"/>
              <a:ext cx="1830950" cy="369332"/>
            </a:xfrm>
            <a:prstGeom prst="rect">
              <a:avLst/>
            </a:prstGeom>
            <a:noFill/>
          </p:spPr>
          <p:txBody>
            <a:bodyPr wrap="none" rtlCol="0">
              <a:spAutoFit/>
            </a:bodyPr>
            <a:lstStyle/>
            <a:p>
              <a:r>
                <a:rPr kumimoji="1" lang="ja-JP" altLang="en-US" dirty="0"/>
                <a:t>入力ソースコード</a:t>
              </a:r>
            </a:p>
          </p:txBody>
        </p:sp>
      </p:grpSp>
      <p:sp>
        <p:nvSpPr>
          <p:cNvPr id="45" name="メモ 32">
            <a:extLst>
              <a:ext uri="{FF2B5EF4-FFF2-40B4-BE49-F238E27FC236}">
                <a16:creationId xmlns:a16="http://schemas.microsoft.com/office/drawing/2014/main" id="{78748226-937E-4FD8-BC4F-01A48667F961}"/>
              </a:ext>
            </a:extLst>
          </p:cNvPr>
          <p:cNvSpPr/>
          <p:nvPr/>
        </p:nvSpPr>
        <p:spPr>
          <a:xfrm rot="10800000">
            <a:off x="2073453" y="3936193"/>
            <a:ext cx="393154" cy="485982"/>
          </a:xfrm>
          <a:prstGeom prst="foldedCorne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D17295B1-596F-499E-AFBA-B28906A03354}"/>
              </a:ext>
            </a:extLst>
          </p:cNvPr>
          <p:cNvSpPr txBox="1"/>
          <p:nvPr/>
        </p:nvSpPr>
        <p:spPr>
          <a:xfrm>
            <a:off x="906516" y="2716097"/>
            <a:ext cx="389850" cy="338554"/>
          </a:xfrm>
          <a:prstGeom prst="rect">
            <a:avLst/>
          </a:prstGeom>
          <a:noFill/>
          <a:ln>
            <a:solidFill>
              <a:schemeClr val="tx1"/>
            </a:solidFill>
          </a:ln>
        </p:spPr>
        <p:txBody>
          <a:bodyPr wrap="none" rtlCol="0">
            <a:spAutoFit/>
          </a:bodyPr>
          <a:lstStyle/>
          <a:p>
            <a:r>
              <a:rPr lang="ja-JP" altLang="en-US" sz="1600" dirty="0"/>
              <a:t>例</a:t>
            </a:r>
            <a:endParaRPr kumimoji="1" lang="ja-JP" altLang="en-US" sz="1600"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3</a:t>
            </a:fld>
            <a:endParaRPr lang="en-US" altLang="ja-JP"/>
          </a:p>
        </p:txBody>
      </p:sp>
    </p:spTree>
    <p:extLst>
      <p:ext uri="{BB962C8B-B14F-4D97-AF65-F5344CB8AC3E}">
        <p14:creationId xmlns:p14="http://schemas.microsoft.com/office/powerpoint/2010/main" val="14514131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考察</a:t>
            </a:r>
            <a:r>
              <a:rPr kumimoji="1" lang="en-US" altLang="ja-JP" dirty="0" smtClean="0"/>
              <a:t>: </a:t>
            </a:r>
            <a:r>
              <a:rPr kumimoji="1" lang="ja-JP" altLang="en-US" dirty="0" smtClean="0"/>
              <a:t>トークンの依存関係</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t>離れたトークンの依存</a:t>
            </a:r>
            <a:r>
              <a:rPr lang="ja-JP" altLang="en-US" dirty="0"/>
              <a:t>関係が</a:t>
            </a:r>
            <a:r>
              <a:rPr lang="en-US" altLang="ja-JP" dirty="0" err="1"/>
              <a:t>BigCloneBench</a:t>
            </a:r>
            <a:r>
              <a:rPr lang="ja-JP" altLang="en-US" dirty="0" smtClean="0"/>
              <a:t>の</a:t>
            </a:r>
            <a:r>
              <a:rPr lang="en-US" altLang="ja-JP" dirty="0"/>
              <a:t/>
            </a:r>
            <a:br>
              <a:rPr lang="en-US" altLang="ja-JP" dirty="0"/>
            </a:br>
            <a:r>
              <a:rPr lang="ja-JP" altLang="en-US" dirty="0" smtClean="0"/>
              <a:t>メソッドを</a:t>
            </a:r>
            <a:r>
              <a:rPr lang="ja-JP" altLang="en-US" dirty="0"/>
              <a:t>分類する</a:t>
            </a:r>
            <a:r>
              <a:rPr lang="ja-JP" altLang="en-US" dirty="0" smtClean="0"/>
              <a:t>のに重要</a:t>
            </a:r>
            <a:r>
              <a:rPr lang="ja-JP" altLang="en-US" dirty="0"/>
              <a:t>だったと</a:t>
            </a:r>
            <a:r>
              <a:rPr lang="ja-JP" altLang="en-US" dirty="0" smtClean="0"/>
              <a:t>考えられる</a:t>
            </a:r>
            <a:endParaRPr lang="en-US" altLang="ja-JP" dirty="0"/>
          </a:p>
          <a:p>
            <a:pPr lvl="1"/>
            <a:r>
              <a:rPr kumimoji="1" lang="ja-JP" altLang="en-US" dirty="0" smtClean="0"/>
              <a:t>トークンの依存関係</a:t>
            </a:r>
            <a:endParaRPr kumimoji="1" lang="en-US" altLang="ja-JP" dirty="0" smtClean="0"/>
          </a:p>
          <a:p>
            <a:pPr lvl="2"/>
            <a:r>
              <a:rPr lang="ja-JP" altLang="en-US" dirty="0" smtClean="0"/>
              <a:t>トークンの出現順序</a:t>
            </a:r>
            <a:endParaRPr lang="en-US" altLang="ja-JP" dirty="0" smtClean="0"/>
          </a:p>
          <a:p>
            <a:pPr lvl="2"/>
            <a:r>
              <a:rPr kumimoji="1" lang="ja-JP" altLang="en-US" dirty="0" smtClean="0"/>
              <a:t>セットで出現するトークン　等</a:t>
            </a:r>
            <a:endParaRPr kumimoji="1" lang="en-US" altLang="ja-JP" dirty="0" smtClean="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30</a:t>
            </a:fld>
            <a:endParaRPr lang="en-US" altLang="ja-JP"/>
          </a:p>
        </p:txBody>
      </p:sp>
    </p:spTree>
    <p:extLst>
      <p:ext uri="{BB962C8B-B14F-4D97-AF65-F5344CB8AC3E}">
        <p14:creationId xmlns:p14="http://schemas.microsoft.com/office/powerpoint/2010/main" val="41384877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考察</a:t>
            </a:r>
            <a:r>
              <a:rPr kumimoji="1" lang="en-US" altLang="ja-JP" dirty="0" smtClean="0"/>
              <a:t>: </a:t>
            </a:r>
            <a:r>
              <a:rPr kumimoji="1" lang="ja-JP" altLang="en-US" dirty="0" smtClean="0"/>
              <a:t>各分類手法</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LSTM</a:t>
            </a:r>
            <a:endParaRPr lang="en-US" altLang="ja-JP" dirty="0"/>
          </a:p>
          <a:p>
            <a:pPr marL="457200" lvl="1" indent="0">
              <a:buNone/>
            </a:pPr>
            <a:r>
              <a:rPr lang="ja-JP" altLang="en-US" dirty="0" smtClean="0"/>
              <a:t>近い</a:t>
            </a:r>
            <a:r>
              <a:rPr lang="ja-JP" altLang="en-US" dirty="0"/>
              <a:t>トークンだけでなく，離れたトークンの依存関係</a:t>
            </a:r>
            <a:r>
              <a:rPr lang="ja-JP" altLang="en-US" dirty="0" smtClean="0"/>
              <a:t>も学習</a:t>
            </a:r>
            <a:endParaRPr lang="en-US" altLang="ja-JP" dirty="0"/>
          </a:p>
          <a:p>
            <a:r>
              <a:rPr lang="en-US" altLang="ja-JP" dirty="0"/>
              <a:t>Siamese</a:t>
            </a:r>
          </a:p>
          <a:p>
            <a:pPr marL="457200" lvl="1" indent="0">
              <a:buNone/>
            </a:pPr>
            <a:r>
              <a:rPr lang="en-US" altLang="ja-JP" dirty="0" smtClean="0"/>
              <a:t>4-gram</a:t>
            </a:r>
            <a:r>
              <a:rPr lang="ja-JP" altLang="en-US" dirty="0"/>
              <a:t>を用いて</a:t>
            </a:r>
            <a:r>
              <a:rPr lang="ja-JP" altLang="en-US" dirty="0" smtClean="0"/>
              <a:t>いる</a:t>
            </a:r>
            <a:endParaRPr lang="en-US" altLang="ja-JP" dirty="0"/>
          </a:p>
          <a:p>
            <a:pPr lvl="2"/>
            <a:r>
              <a:rPr lang="ja-JP" altLang="en-US" dirty="0" smtClean="0"/>
              <a:t>近いトークンの依存</a:t>
            </a:r>
            <a:r>
              <a:rPr lang="ja-JP" altLang="en-US" dirty="0"/>
              <a:t>関係について</a:t>
            </a:r>
            <a:r>
              <a:rPr lang="ja-JP" altLang="en-US" dirty="0" smtClean="0"/>
              <a:t>は捉える</a:t>
            </a:r>
            <a:r>
              <a:rPr lang="ja-JP" altLang="en-US" dirty="0"/>
              <a:t>ことが</a:t>
            </a:r>
            <a:r>
              <a:rPr lang="ja-JP" altLang="en-US" dirty="0" smtClean="0"/>
              <a:t>できる</a:t>
            </a:r>
            <a:endParaRPr lang="en-US" altLang="ja-JP" dirty="0"/>
          </a:p>
          <a:p>
            <a:pPr lvl="2"/>
            <a:r>
              <a:rPr lang="en-US" altLang="ja-JP" dirty="0" smtClean="0"/>
              <a:t>4</a:t>
            </a:r>
            <a:r>
              <a:rPr lang="ja-JP" altLang="en-US" dirty="0"/>
              <a:t>つ以上離れたトークンの依存関係は</a:t>
            </a:r>
            <a:r>
              <a:rPr lang="ja-JP" altLang="en-US" dirty="0" smtClean="0"/>
              <a:t>捉えられない</a:t>
            </a:r>
            <a:endParaRPr lang="ja-JP" altLang="en-US" dirty="0"/>
          </a:p>
          <a:p>
            <a:r>
              <a:rPr kumimoji="1" lang="en-US" altLang="ja-JP" dirty="0" err="1" smtClean="0"/>
              <a:t>FaCoY</a:t>
            </a:r>
            <a:endParaRPr kumimoji="1" lang="en-US" altLang="ja-JP" dirty="0"/>
          </a:p>
          <a:p>
            <a:pPr lvl="1"/>
            <a:r>
              <a:rPr kumimoji="1" lang="ja-JP" altLang="en-US" dirty="0"/>
              <a:t>類似性を捉えるために</a:t>
            </a:r>
            <a:r>
              <a:rPr kumimoji="1" lang="en-US" altLang="ja-JP" dirty="0"/>
              <a:t>Q&amp;A</a:t>
            </a:r>
            <a:r>
              <a:rPr kumimoji="1" lang="ja-JP" altLang="en-US" dirty="0" smtClean="0"/>
              <a:t>サイトの質問</a:t>
            </a:r>
            <a:r>
              <a:rPr kumimoji="1" lang="ja-JP" altLang="en-US" dirty="0"/>
              <a:t>と回答を利用</a:t>
            </a:r>
            <a:endParaRPr kumimoji="1" lang="en-US" altLang="ja-JP" dirty="0"/>
          </a:p>
          <a:p>
            <a:pPr lvl="1"/>
            <a:r>
              <a:rPr kumimoji="1" lang="ja-JP" altLang="en-US" dirty="0"/>
              <a:t>この類似性が，</a:t>
            </a:r>
            <a:r>
              <a:rPr kumimoji="1" lang="en-US" altLang="ja-JP" dirty="0" err="1"/>
              <a:t>BigCloneBench</a:t>
            </a:r>
            <a:r>
              <a:rPr kumimoji="1" lang="ja-JP" altLang="en-US" dirty="0"/>
              <a:t>のソースコードを</a:t>
            </a:r>
            <a:r>
              <a:rPr kumimoji="1" lang="ja-JP" altLang="en-US" dirty="0" smtClean="0"/>
              <a:t>分類</a:t>
            </a:r>
            <a:r>
              <a:rPr kumimoji="1" lang="en-US" altLang="ja-JP" dirty="0" smtClean="0"/>
              <a:t/>
            </a:r>
            <a:br>
              <a:rPr kumimoji="1" lang="en-US" altLang="ja-JP" dirty="0" smtClean="0"/>
            </a:br>
            <a:r>
              <a:rPr kumimoji="1" lang="ja-JP" altLang="en-US" dirty="0" smtClean="0"/>
              <a:t>するのに必要</a:t>
            </a:r>
            <a:r>
              <a:rPr kumimoji="1" lang="ja-JP" altLang="en-US" dirty="0"/>
              <a:t>な類似性とは異なっていたと</a:t>
            </a:r>
            <a:r>
              <a:rPr kumimoji="1" lang="ja-JP" altLang="en-US" dirty="0" smtClean="0"/>
              <a:t>考えられる</a:t>
            </a:r>
            <a:endParaRPr kumimoji="1" lang="en-US" altLang="ja-JP" dirty="0" smtClean="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31</a:t>
            </a:fld>
            <a:endParaRPr lang="en-US" altLang="ja-JP"/>
          </a:p>
        </p:txBody>
      </p:sp>
    </p:spTree>
    <p:extLst>
      <p:ext uri="{BB962C8B-B14F-4D97-AF65-F5344CB8AC3E}">
        <p14:creationId xmlns:p14="http://schemas.microsoft.com/office/powerpoint/2010/main" val="27863490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まとめ</a:t>
            </a:r>
          </a:p>
        </p:txBody>
      </p:sp>
      <p:sp>
        <p:nvSpPr>
          <p:cNvPr id="3" name="コンテンツ プレースホルダー 2"/>
          <p:cNvSpPr>
            <a:spLocks noGrp="1"/>
          </p:cNvSpPr>
          <p:nvPr>
            <p:ph idx="1"/>
          </p:nvPr>
        </p:nvSpPr>
        <p:spPr/>
        <p:txBody>
          <a:bodyPr/>
          <a:lstStyle/>
          <a:p>
            <a:r>
              <a:rPr kumimoji="1" lang="ja-JP" altLang="en-US" dirty="0"/>
              <a:t>高精度なソースコード分類を実現できるニューラルネットワークとソースコード表現の組み合わせを</a:t>
            </a:r>
            <a:r>
              <a:rPr kumimoji="1" lang="en-US" altLang="ja-JP" dirty="0"/>
              <a:t/>
            </a:r>
            <a:br>
              <a:rPr kumimoji="1" lang="en-US" altLang="ja-JP" dirty="0"/>
            </a:br>
            <a:r>
              <a:rPr kumimoji="1" lang="ja-JP" altLang="en-US" dirty="0"/>
              <a:t>調査</a:t>
            </a:r>
            <a:endParaRPr kumimoji="1" lang="en-US" altLang="ja-JP" dirty="0"/>
          </a:p>
          <a:p>
            <a:pPr marL="457200" lvl="1" indent="0">
              <a:buNone/>
            </a:pPr>
            <a:r>
              <a:rPr kumimoji="1" lang="en-US" altLang="ja-JP" dirty="0"/>
              <a:t>LSTM</a:t>
            </a:r>
            <a:r>
              <a:rPr kumimoji="1" lang="ja-JP" altLang="en-US" dirty="0"/>
              <a:t>に</a:t>
            </a:r>
            <a:r>
              <a:rPr lang="ja-JP" altLang="en-US" dirty="0"/>
              <a:t>トークン列を学習させる手法が最も高精度</a:t>
            </a:r>
            <a:endParaRPr lang="en-US" altLang="ja-JP" dirty="0"/>
          </a:p>
          <a:p>
            <a:pPr lvl="3"/>
            <a:endParaRPr lang="en-US" altLang="ja-JP" dirty="0"/>
          </a:p>
          <a:p>
            <a:r>
              <a:rPr lang="ja-JP" altLang="en-US" dirty="0"/>
              <a:t>深層学習を用いる手法と用いない手法の</a:t>
            </a:r>
            <a:r>
              <a:rPr lang="en-US" altLang="ja-JP" dirty="0"/>
              <a:t/>
            </a:r>
            <a:br>
              <a:rPr lang="en-US" altLang="ja-JP" dirty="0"/>
            </a:br>
            <a:r>
              <a:rPr lang="ja-JP" altLang="en-US" dirty="0"/>
              <a:t>ソースコード分類精度を比較</a:t>
            </a:r>
            <a:endParaRPr lang="en-US" altLang="ja-JP" dirty="0"/>
          </a:p>
          <a:p>
            <a:pPr marL="457200" lvl="1" indent="0">
              <a:buNone/>
            </a:pPr>
            <a:r>
              <a:rPr kumimoji="1" lang="en-US" altLang="ja-JP" dirty="0"/>
              <a:t>LSTM</a:t>
            </a:r>
            <a:r>
              <a:rPr kumimoji="1" lang="ja-JP" altLang="en-US" dirty="0"/>
              <a:t>に</a:t>
            </a:r>
            <a:r>
              <a:rPr lang="ja-JP" altLang="en-US" dirty="0"/>
              <a:t>トークン列を学習させる手法は，本調査で</a:t>
            </a:r>
            <a:r>
              <a:rPr lang="en-US" altLang="ja-JP" dirty="0"/>
              <a:t/>
            </a:r>
            <a:br>
              <a:rPr lang="en-US" altLang="ja-JP" dirty="0"/>
            </a:br>
            <a:r>
              <a:rPr lang="ja-JP" altLang="en-US" dirty="0"/>
              <a:t>選択した深層学習を用いない手法よりも高精度</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32</a:t>
            </a:fld>
            <a:endParaRPr lang="en-US" altLang="ja-JP"/>
          </a:p>
        </p:txBody>
      </p:sp>
    </p:spTree>
    <p:extLst>
      <p:ext uri="{BB962C8B-B14F-4D97-AF65-F5344CB8AC3E}">
        <p14:creationId xmlns:p14="http://schemas.microsoft.com/office/powerpoint/2010/main" val="18654071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555A89-165C-4263-A7D7-49DF1332BB3A}"/>
              </a:ext>
            </a:extLst>
          </p:cNvPr>
          <p:cNvSpPr>
            <a:spLocks noGrp="1"/>
          </p:cNvSpPr>
          <p:nvPr>
            <p:ph type="title"/>
          </p:nvPr>
        </p:nvSpPr>
        <p:spPr/>
        <p:txBody>
          <a:bodyPr/>
          <a:lstStyle/>
          <a:p>
            <a:r>
              <a:rPr kumimoji="1" lang="ja-JP" altLang="en-US" dirty="0"/>
              <a:t>今後の課題</a:t>
            </a:r>
          </a:p>
        </p:txBody>
      </p:sp>
      <p:sp>
        <p:nvSpPr>
          <p:cNvPr id="3" name="コンテンツ プレースホルダー 2">
            <a:extLst>
              <a:ext uri="{FF2B5EF4-FFF2-40B4-BE49-F238E27FC236}">
                <a16:creationId xmlns:a16="http://schemas.microsoft.com/office/drawing/2014/main" id="{C78251BE-0A01-4B65-9D98-D0784F64D66C}"/>
              </a:ext>
            </a:extLst>
          </p:cNvPr>
          <p:cNvSpPr>
            <a:spLocks noGrp="1"/>
          </p:cNvSpPr>
          <p:nvPr>
            <p:ph idx="1"/>
          </p:nvPr>
        </p:nvSpPr>
        <p:spPr/>
        <p:txBody>
          <a:bodyPr/>
          <a:lstStyle/>
          <a:p>
            <a:r>
              <a:rPr kumimoji="1" lang="ja-JP" altLang="en-US" dirty="0"/>
              <a:t>今回用いたもの以外のニューラルネットワークやソースコード表現に対して分類精度の調査を</a:t>
            </a:r>
            <a:r>
              <a:rPr kumimoji="1" lang="ja-JP" altLang="en-US" dirty="0" smtClean="0"/>
              <a:t>行う</a:t>
            </a:r>
            <a:endParaRPr kumimoji="1" lang="en-US" altLang="ja-JP" dirty="0" smtClean="0"/>
          </a:p>
          <a:p>
            <a:pPr lvl="3"/>
            <a:endParaRPr kumimoji="1" lang="en-US" altLang="ja-JP" dirty="0"/>
          </a:p>
          <a:p>
            <a:r>
              <a:rPr kumimoji="1" lang="ja-JP" altLang="en-US" dirty="0"/>
              <a:t>ベンチマークが</a:t>
            </a:r>
            <a:r>
              <a:rPr kumimoji="1" lang="en-US" altLang="ja-JP" dirty="0" err="1"/>
              <a:t>BigCloneBench</a:t>
            </a:r>
            <a:r>
              <a:rPr kumimoji="1" lang="ja-JP" altLang="en-US" dirty="0"/>
              <a:t>のみであるため，</a:t>
            </a:r>
            <a:r>
              <a:rPr kumimoji="1" lang="en-US" altLang="ja-JP" dirty="0"/>
              <a:t/>
            </a:r>
            <a:br>
              <a:rPr kumimoji="1" lang="en-US" altLang="ja-JP" dirty="0"/>
            </a:br>
            <a:r>
              <a:rPr kumimoji="1" lang="ja-JP" altLang="en-US" dirty="0"/>
              <a:t>他のベンチマークを用いた比較を行い，同様の傾向が得られるか調査</a:t>
            </a:r>
            <a:r>
              <a:rPr kumimoji="1" lang="ja-JP" altLang="en-US" dirty="0" smtClean="0"/>
              <a:t>する</a:t>
            </a:r>
            <a:endParaRPr kumimoji="1" lang="en-US" altLang="ja-JP" dirty="0" smtClean="0"/>
          </a:p>
          <a:p>
            <a:pPr lvl="3"/>
            <a:endParaRPr kumimoji="1" lang="en-US" altLang="ja-JP" dirty="0"/>
          </a:p>
          <a:p>
            <a:r>
              <a:rPr kumimoji="1" lang="ja-JP" altLang="en-US" dirty="0"/>
              <a:t>分類以外のソースコード解析タスクにおいても</a:t>
            </a:r>
            <a:r>
              <a:rPr kumimoji="1" lang="en-US" altLang="ja-JP" dirty="0"/>
              <a:t/>
            </a:r>
            <a:br>
              <a:rPr kumimoji="1" lang="en-US" altLang="ja-JP" dirty="0"/>
            </a:br>
            <a:r>
              <a:rPr kumimoji="1" lang="ja-JP" altLang="en-US" dirty="0"/>
              <a:t>同様の傾向が得られるか調査する</a:t>
            </a:r>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33</a:t>
            </a:fld>
            <a:endParaRPr lang="en-US" altLang="ja-JP"/>
          </a:p>
        </p:txBody>
      </p:sp>
    </p:spTree>
    <p:extLst>
      <p:ext uri="{BB962C8B-B14F-4D97-AF65-F5344CB8AC3E}">
        <p14:creationId xmlns:p14="http://schemas.microsoft.com/office/powerpoint/2010/main" val="12235609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1E4F46-1528-4532-AA09-052263A9D12F}"/>
              </a:ext>
            </a:extLst>
          </p:cNvPr>
          <p:cNvSpPr>
            <a:spLocks noGrp="1"/>
          </p:cNvSpPr>
          <p:nvPr>
            <p:ph type="title"/>
          </p:nvPr>
        </p:nvSpPr>
        <p:spPr/>
        <p:txBody>
          <a:bodyPr/>
          <a:lstStyle/>
          <a:p>
            <a:r>
              <a:rPr kumimoji="1" lang="ja-JP" altLang="en-US" dirty="0"/>
              <a:t>参考文献</a:t>
            </a:r>
          </a:p>
        </p:txBody>
      </p:sp>
      <p:sp>
        <p:nvSpPr>
          <p:cNvPr id="3" name="コンテンツ プレースホルダー 2">
            <a:extLst>
              <a:ext uri="{FF2B5EF4-FFF2-40B4-BE49-F238E27FC236}">
                <a16:creationId xmlns:a16="http://schemas.microsoft.com/office/drawing/2014/main" id="{4FD65B9B-E392-4780-8B5C-92CB51F57CB8}"/>
              </a:ext>
            </a:extLst>
          </p:cNvPr>
          <p:cNvSpPr>
            <a:spLocks noGrp="1"/>
          </p:cNvSpPr>
          <p:nvPr>
            <p:ph idx="1"/>
          </p:nvPr>
        </p:nvSpPr>
        <p:spPr/>
        <p:txBody>
          <a:bodyPr>
            <a:normAutofit/>
          </a:bodyPr>
          <a:lstStyle/>
          <a:p>
            <a:pPr marL="0" indent="0">
              <a:buNone/>
            </a:pPr>
            <a:r>
              <a:rPr lang="en-US" altLang="ja-JP" sz="1600" dirty="0" smtClean="0">
                <a:effectLst/>
                <a:latin typeface="Arial" panose="020B0604020202020204" pitchFamily="34" charset="0"/>
              </a:rPr>
              <a:t>[7] </a:t>
            </a:r>
            <a:r>
              <a:rPr lang="en-US" altLang="ja-JP" sz="1600" dirty="0">
                <a:effectLst/>
                <a:latin typeface="Arial" panose="020B0604020202020204" pitchFamily="34" charset="0"/>
              </a:rPr>
              <a:t>J. Zhang et al., “A Novel Neural Source Code Representation based on </a:t>
            </a:r>
            <a:r>
              <a:rPr lang="en-US" altLang="ja-JP" sz="1600" dirty="0" err="1">
                <a:effectLst/>
                <a:latin typeface="Arial" panose="020B0604020202020204" pitchFamily="34" charset="0"/>
              </a:rPr>
              <a:t>Abstrace</a:t>
            </a:r>
            <a:r>
              <a:rPr lang="en-US" altLang="ja-JP" sz="1600" dirty="0">
                <a:effectLst/>
                <a:latin typeface="Arial" panose="020B0604020202020204" pitchFamily="34" charset="0"/>
              </a:rPr>
              <a:t> Syntax Tree,” Proc. ICSE 2019</a:t>
            </a:r>
            <a:r>
              <a:rPr lang="en-US" altLang="ja-JP" sz="1600" dirty="0">
                <a:latin typeface="Arial" panose="020B0604020202020204" pitchFamily="34" charset="0"/>
              </a:rPr>
              <a:t>.</a:t>
            </a:r>
          </a:p>
          <a:p>
            <a:pPr marL="0" indent="0">
              <a:buNone/>
            </a:pPr>
            <a:r>
              <a:rPr lang="en-US" altLang="ja-JP" sz="1600" dirty="0"/>
              <a:t>[8] K. Kim et al., “</a:t>
            </a:r>
            <a:r>
              <a:rPr lang="en-US" altLang="ja-JP" sz="1600" dirty="0" err="1"/>
              <a:t>FaCoY</a:t>
            </a:r>
            <a:r>
              <a:rPr lang="en-US" altLang="ja-JP" sz="1600" dirty="0"/>
              <a:t>: A code-to-code search engine,” Proc. ICSE 2018.</a:t>
            </a:r>
          </a:p>
          <a:p>
            <a:pPr marL="0" indent="0">
              <a:buNone/>
            </a:pPr>
            <a:r>
              <a:rPr lang="en-US" altLang="ja-JP" sz="1600" dirty="0"/>
              <a:t>[9] C. </a:t>
            </a:r>
            <a:r>
              <a:rPr lang="en-US" altLang="ja-JP" sz="1600" dirty="0" err="1"/>
              <a:t>Ragkhitwetsagul</a:t>
            </a:r>
            <a:r>
              <a:rPr lang="en-US" altLang="ja-JP" sz="1600" dirty="0"/>
              <a:t> and J. </a:t>
            </a:r>
            <a:r>
              <a:rPr lang="en-US" altLang="ja-JP" sz="1600" dirty="0" err="1"/>
              <a:t>Krinke</a:t>
            </a:r>
            <a:r>
              <a:rPr lang="en-US" altLang="ja-JP" sz="1600" dirty="0"/>
              <a:t>, “Siamese: scalable and incremental code clone search via multiple code representations,” </a:t>
            </a:r>
            <a:r>
              <a:rPr lang="en-US" altLang="ja-JP" sz="1600" dirty="0" err="1"/>
              <a:t>Empir</a:t>
            </a:r>
            <a:r>
              <a:rPr lang="en-US" altLang="ja-JP" sz="1600" dirty="0"/>
              <a:t>. </a:t>
            </a:r>
            <a:r>
              <a:rPr lang="en-US" altLang="ja-JP" sz="1600" dirty="0" err="1"/>
              <a:t>Softw</a:t>
            </a:r>
            <a:r>
              <a:rPr lang="en-US" altLang="ja-JP" sz="1600" dirty="0"/>
              <a:t>. Eng. J. pp.2236-2284, Aug. 2019</a:t>
            </a:r>
            <a:r>
              <a:rPr lang="en-US" altLang="ja-JP" sz="1600" dirty="0" smtClean="0"/>
              <a:t>.</a:t>
            </a:r>
          </a:p>
          <a:p>
            <a:pPr marL="0" indent="0">
              <a:buNone/>
            </a:pPr>
            <a:r>
              <a:rPr lang="en-US" altLang="ja-JP" sz="1600" dirty="0">
                <a:latin typeface="Arial" panose="020B0604020202020204" pitchFamily="34" charset="0"/>
              </a:rPr>
              <a:t>[13] V. Saini et al., “Oreo: Detection of clones in the twilight zone,” Proc. ESEC/FSE 2018.</a:t>
            </a:r>
            <a:r>
              <a:rPr lang="en-US" altLang="ja-JP" sz="1600" dirty="0"/>
              <a:t/>
            </a:r>
            <a:br>
              <a:rPr lang="en-US" altLang="ja-JP" sz="1600" dirty="0"/>
            </a:br>
            <a:r>
              <a:rPr lang="en-US" altLang="ja-JP" sz="1600" dirty="0">
                <a:latin typeface="Arial" panose="020B0604020202020204" pitchFamily="34" charset="0"/>
              </a:rPr>
              <a:t>[15] </a:t>
            </a:r>
            <a:r>
              <a:rPr lang="ja-JP" altLang="en-US" sz="1600" dirty="0">
                <a:latin typeface="Courier New" panose="02070309020205020404" pitchFamily="49" charset="0"/>
              </a:rPr>
              <a:t>藤原ら</a:t>
            </a:r>
            <a:r>
              <a:rPr lang="en-US" altLang="ja-JP" sz="1600" dirty="0">
                <a:latin typeface="Arial" panose="020B0604020202020204" pitchFamily="34" charset="0"/>
              </a:rPr>
              <a:t>, “</a:t>
            </a:r>
            <a:r>
              <a:rPr lang="ja-JP" altLang="en-US" sz="1600" dirty="0">
                <a:latin typeface="Courier New" panose="02070309020205020404" pitchFamily="49" charset="0"/>
              </a:rPr>
              <a:t>順伝播型ニューラルネットワークを用いた類似コードブロック検索の試み</a:t>
            </a:r>
            <a:r>
              <a:rPr lang="ja-JP" altLang="en-US" sz="1600" dirty="0">
                <a:latin typeface="Arial" panose="020B0604020202020204" pitchFamily="34" charset="0"/>
              </a:rPr>
              <a:t>”</a:t>
            </a:r>
            <a:r>
              <a:rPr lang="en-US" altLang="ja-JP" sz="1600" dirty="0">
                <a:latin typeface="Arial" panose="020B0604020202020204" pitchFamily="34" charset="0"/>
              </a:rPr>
              <a:t>,SES2018.</a:t>
            </a:r>
            <a:r>
              <a:rPr lang="en-US" altLang="ja-JP" sz="1600" dirty="0"/>
              <a:t/>
            </a:r>
            <a:br>
              <a:rPr lang="en-US" altLang="ja-JP" sz="1600" dirty="0"/>
            </a:br>
            <a:r>
              <a:rPr lang="en-US" altLang="ja-JP" sz="1600" dirty="0" smtClean="0">
                <a:effectLst/>
                <a:latin typeface="Arial" panose="020B0604020202020204" pitchFamily="34" charset="0"/>
              </a:rPr>
              <a:t>[17] </a:t>
            </a:r>
            <a:r>
              <a:rPr lang="en-US" altLang="ja-JP" sz="1600" dirty="0">
                <a:effectLst/>
                <a:latin typeface="Arial" panose="020B0604020202020204" pitchFamily="34" charset="0"/>
              </a:rPr>
              <a:t>M. White et al., “Deep learning code fragments for code clone detection,” Proc. ASE 2016.</a:t>
            </a:r>
            <a:r>
              <a:rPr lang="en-US" altLang="ja-JP" sz="1600" dirty="0"/>
              <a:t/>
            </a:r>
            <a:br>
              <a:rPr lang="en-US" altLang="ja-JP" sz="1600" dirty="0"/>
            </a:br>
            <a:r>
              <a:rPr lang="en-US" altLang="ja-JP" sz="1600" dirty="0" smtClean="0">
                <a:effectLst/>
                <a:latin typeface="Arial" panose="020B0604020202020204" pitchFamily="34" charset="0"/>
              </a:rPr>
              <a:t>[20] </a:t>
            </a:r>
            <a:r>
              <a:rPr lang="en-US" altLang="ja-JP" sz="1600" dirty="0">
                <a:effectLst/>
                <a:latin typeface="Arial" panose="020B0604020202020204" pitchFamily="34" charset="0"/>
              </a:rPr>
              <a:t>W. Hua et al., “FCCA: Hybrid Code Representation for Functional Clone Detection Using Attention Networks,” IEEE Trans. Rel. pp.1-15, 2020.</a:t>
            </a:r>
            <a:r>
              <a:rPr lang="en-US" altLang="ja-JP" sz="1600" dirty="0"/>
              <a:t/>
            </a:r>
            <a:br>
              <a:rPr lang="en-US" altLang="ja-JP" sz="1600" dirty="0"/>
            </a:br>
            <a:r>
              <a:rPr lang="en-US" altLang="ja-JP" sz="1600" dirty="0" smtClean="0">
                <a:effectLst/>
                <a:latin typeface="Arial" panose="020B0604020202020204" pitchFamily="34" charset="0"/>
              </a:rPr>
              <a:t>[22] </a:t>
            </a:r>
            <a:r>
              <a:rPr lang="en-US" altLang="ja-JP" sz="1600" dirty="0">
                <a:effectLst/>
                <a:latin typeface="Arial" panose="020B0604020202020204" pitchFamily="34" charset="0"/>
              </a:rPr>
              <a:t>J. </a:t>
            </a:r>
            <a:r>
              <a:rPr lang="en-US" altLang="ja-JP" sz="1600" dirty="0" err="1">
                <a:effectLst/>
                <a:latin typeface="Arial" panose="020B0604020202020204" pitchFamily="34" charset="0"/>
              </a:rPr>
              <a:t>Svajlenko</a:t>
            </a:r>
            <a:r>
              <a:rPr lang="en-US" altLang="ja-JP" sz="1600" dirty="0">
                <a:effectLst/>
                <a:latin typeface="Arial" panose="020B0604020202020204" pitchFamily="34" charset="0"/>
              </a:rPr>
              <a:t> et al., “Towards a big data curated benchmark of inter-project code clones,” Proc. ICSME 2014</a:t>
            </a:r>
            <a:r>
              <a:rPr lang="en-US" altLang="ja-JP" sz="1600" dirty="0" smtClean="0">
                <a:effectLst/>
                <a:latin typeface="Arial" panose="020B0604020202020204" pitchFamily="34" charset="0"/>
              </a:rPr>
              <a:t>.</a:t>
            </a:r>
            <a:endParaRPr kumimoji="1" lang="ja-JP" altLang="en-US" sz="1600"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34</a:t>
            </a:fld>
            <a:endParaRPr lang="en-US" altLang="ja-JP"/>
          </a:p>
        </p:txBody>
      </p:sp>
    </p:spTree>
    <p:extLst>
      <p:ext uri="{BB962C8B-B14F-4D97-AF65-F5344CB8AC3E}">
        <p14:creationId xmlns:p14="http://schemas.microsoft.com/office/powerpoint/2010/main" val="4128609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広く利用されている</a:t>
            </a:r>
            <a:r>
              <a:rPr kumimoji="1" lang="en-US" altLang="ja-JP" dirty="0"/>
              <a:t/>
            </a:r>
            <a:br>
              <a:rPr kumimoji="1" lang="en-US" altLang="ja-JP" dirty="0"/>
            </a:br>
            <a:r>
              <a:rPr kumimoji="1" lang="ja-JP" altLang="en-US" dirty="0"/>
              <a:t>ニューラルネットワーク</a:t>
            </a:r>
          </a:p>
        </p:txBody>
      </p:sp>
      <p:sp>
        <p:nvSpPr>
          <p:cNvPr id="3" name="コンテンツ プレースホルダー 2"/>
          <p:cNvSpPr>
            <a:spLocks noGrp="1"/>
          </p:cNvSpPr>
          <p:nvPr>
            <p:ph idx="1"/>
          </p:nvPr>
        </p:nvSpPr>
        <p:spPr/>
        <p:txBody>
          <a:bodyPr/>
          <a:lstStyle/>
          <a:p>
            <a:pPr marL="0" indent="0">
              <a:buNone/>
            </a:pPr>
            <a:r>
              <a:rPr kumimoji="1" lang="ja-JP" altLang="en-US" dirty="0"/>
              <a:t>近年では，様々なニューラルネットワークが</a:t>
            </a:r>
            <a:r>
              <a:rPr kumimoji="1" lang="en-US" altLang="ja-JP" dirty="0"/>
              <a:t/>
            </a:r>
            <a:br>
              <a:rPr kumimoji="1" lang="en-US" altLang="ja-JP" dirty="0"/>
            </a:br>
            <a:r>
              <a:rPr kumimoji="1" lang="ja-JP" altLang="en-US" dirty="0"/>
              <a:t>ソースコード分類に利用されている．</a:t>
            </a:r>
            <a:endParaRPr kumimoji="1" lang="en-US" altLang="ja-JP" dirty="0"/>
          </a:p>
          <a:p>
            <a:pPr lvl="1"/>
            <a:r>
              <a:rPr lang="ja-JP" altLang="en-US" dirty="0">
                <a:solidFill>
                  <a:srgbClr val="00B050"/>
                </a:solidFill>
              </a:rPr>
              <a:t>順伝播型ニューラルネットワーク</a:t>
            </a:r>
            <a:r>
              <a:rPr lang="en-US" altLang="ja-JP" dirty="0">
                <a:solidFill>
                  <a:srgbClr val="00B050"/>
                </a:solidFill>
              </a:rPr>
              <a:t>(FNN)</a:t>
            </a:r>
          </a:p>
          <a:p>
            <a:pPr lvl="2"/>
            <a:r>
              <a:rPr kumimoji="1" lang="ja-JP" altLang="en-US" dirty="0"/>
              <a:t>ループ構造がない標準的なネットワーク</a:t>
            </a:r>
            <a:endParaRPr kumimoji="1" lang="en-US" altLang="ja-JP" dirty="0"/>
          </a:p>
          <a:p>
            <a:pPr lvl="2">
              <a:buClr>
                <a:schemeClr val="tx1"/>
              </a:buClr>
            </a:pPr>
            <a:r>
              <a:rPr lang="ja-JP" altLang="en-US" dirty="0">
                <a:solidFill>
                  <a:srgbClr val="00B0F0"/>
                </a:solidFill>
              </a:rPr>
              <a:t>ソースコードのベクトル</a:t>
            </a:r>
            <a:r>
              <a:rPr lang="ja-JP" altLang="en-US" dirty="0"/>
              <a:t>を学習させることが可能</a:t>
            </a:r>
            <a:r>
              <a:rPr lang="en-US" altLang="ja-JP" dirty="0" smtClean="0"/>
              <a:t>[13][15]</a:t>
            </a:r>
          </a:p>
          <a:p>
            <a:pPr lvl="1"/>
            <a:r>
              <a:rPr lang="ja-JP" altLang="en-US" dirty="0">
                <a:solidFill>
                  <a:srgbClr val="00B050"/>
                </a:solidFill>
              </a:rPr>
              <a:t>再帰型ニューラルネットワーク</a:t>
            </a:r>
            <a:r>
              <a:rPr lang="en-US" altLang="ja-JP" dirty="0">
                <a:solidFill>
                  <a:srgbClr val="00B050"/>
                </a:solidFill>
              </a:rPr>
              <a:t>(LSTM</a:t>
            </a:r>
            <a:r>
              <a:rPr lang="ja-JP" altLang="en-US" dirty="0">
                <a:solidFill>
                  <a:srgbClr val="00B050"/>
                </a:solidFill>
              </a:rPr>
              <a:t>など</a:t>
            </a:r>
            <a:r>
              <a:rPr lang="en-US" altLang="ja-JP" dirty="0">
                <a:solidFill>
                  <a:srgbClr val="00B050"/>
                </a:solidFill>
              </a:rPr>
              <a:t>)</a:t>
            </a:r>
          </a:p>
          <a:p>
            <a:pPr lvl="2"/>
            <a:r>
              <a:rPr lang="ja-JP" altLang="en-US" dirty="0"/>
              <a:t>入力の値だけでなく入力順も出力に影響するネットワーク</a:t>
            </a:r>
            <a:endParaRPr lang="en-US" altLang="ja-JP" dirty="0"/>
          </a:p>
          <a:p>
            <a:pPr lvl="2">
              <a:buClr>
                <a:schemeClr val="tx1"/>
              </a:buClr>
            </a:pPr>
            <a:r>
              <a:rPr lang="ja-JP" altLang="en-US" dirty="0" smtClean="0">
                <a:solidFill>
                  <a:srgbClr val="00B0F0"/>
                </a:solidFill>
              </a:rPr>
              <a:t>トークン列</a:t>
            </a:r>
            <a:r>
              <a:rPr lang="ja-JP" altLang="en-US" dirty="0" smtClean="0"/>
              <a:t>などを学習させることが可能</a:t>
            </a:r>
            <a:r>
              <a:rPr lang="en-US" altLang="ja-JP" dirty="0" smtClean="0"/>
              <a:t>[7][17]</a:t>
            </a:r>
          </a:p>
          <a:p>
            <a:pPr lvl="1"/>
            <a:r>
              <a:rPr lang="ja-JP" altLang="en-US" dirty="0">
                <a:solidFill>
                  <a:srgbClr val="00B050"/>
                </a:solidFill>
              </a:rPr>
              <a:t>グラフ畳み込みネットワーク</a:t>
            </a:r>
            <a:r>
              <a:rPr lang="en-US" altLang="ja-JP" dirty="0">
                <a:solidFill>
                  <a:srgbClr val="00B050"/>
                </a:solidFill>
              </a:rPr>
              <a:t>(GCN)</a:t>
            </a:r>
          </a:p>
          <a:p>
            <a:pPr lvl="2"/>
            <a:r>
              <a:rPr lang="ja-JP" altLang="en-US" dirty="0"/>
              <a:t>グラフの特徴抽出が可能なネットワーク</a:t>
            </a:r>
            <a:endParaRPr lang="en-US" altLang="ja-JP" dirty="0"/>
          </a:p>
          <a:p>
            <a:pPr lvl="2">
              <a:buClr>
                <a:schemeClr val="tx1"/>
              </a:buClr>
            </a:pPr>
            <a:r>
              <a:rPr lang="ja-JP" altLang="en-US" dirty="0">
                <a:solidFill>
                  <a:srgbClr val="00B0F0"/>
                </a:solidFill>
              </a:rPr>
              <a:t>抽象構文木・制御フローグラフ</a:t>
            </a:r>
            <a:r>
              <a:rPr lang="ja-JP" altLang="en-US" dirty="0"/>
              <a:t>などを学習させることが可能</a:t>
            </a:r>
            <a:r>
              <a:rPr lang="en-US" altLang="ja-JP" dirty="0" smtClean="0"/>
              <a:t>[20]</a:t>
            </a:r>
            <a:endParaRPr lang="en-US" altLang="ja-JP" dirty="0"/>
          </a:p>
          <a:p>
            <a:pPr lvl="2">
              <a:buClr>
                <a:schemeClr val="tx1"/>
              </a:buClr>
            </a:pPr>
            <a:endParaRPr lang="en-US" altLang="ja-JP" dirty="0" smtClean="0"/>
          </a:p>
          <a:p>
            <a:pPr lvl="2">
              <a:buClr>
                <a:schemeClr val="tx1"/>
              </a:buClr>
            </a:pPr>
            <a:endParaRPr lang="en-US" altLang="ja-JP" dirty="0"/>
          </a:p>
        </p:txBody>
      </p:sp>
      <p:sp>
        <p:nvSpPr>
          <p:cNvPr id="6" name="フッター プレースホルダー 5"/>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4</a:t>
            </a:fld>
            <a:endParaRPr lang="en-US" altLang="ja-JP"/>
          </a:p>
        </p:txBody>
      </p:sp>
    </p:spTree>
    <p:extLst>
      <p:ext uri="{BB962C8B-B14F-4D97-AF65-F5344CB8AC3E}">
        <p14:creationId xmlns:p14="http://schemas.microsoft.com/office/powerpoint/2010/main" val="790610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既存研究の評価実験に</a:t>
            </a:r>
            <a:r>
              <a:rPr lang="ja-JP" altLang="en-US" dirty="0" smtClean="0"/>
              <a:t>おける</a:t>
            </a:r>
            <a:r>
              <a:rPr lang="en-US" altLang="ja-JP" dirty="0" smtClean="0"/>
              <a:t/>
            </a:r>
            <a:br>
              <a:rPr lang="en-US" altLang="ja-JP" dirty="0" smtClean="0"/>
            </a:br>
            <a:r>
              <a:rPr lang="ja-JP" altLang="en-US" dirty="0" smtClean="0"/>
              <a:t>問題点</a:t>
            </a:r>
            <a:r>
              <a:rPr lang="en-US" altLang="ja-JP" dirty="0" smtClean="0"/>
              <a:t>(1)</a:t>
            </a:r>
            <a:endParaRPr lang="en-US" altLang="ja-JP" dirty="0"/>
          </a:p>
        </p:txBody>
      </p:sp>
      <p:sp>
        <p:nvSpPr>
          <p:cNvPr id="3" name="コンテンツ プレースホルダー 2"/>
          <p:cNvSpPr>
            <a:spLocks noGrp="1"/>
          </p:cNvSpPr>
          <p:nvPr>
            <p:ph idx="1"/>
          </p:nvPr>
        </p:nvSpPr>
        <p:spPr>
          <a:xfrm>
            <a:off x="457200" y="1600200"/>
            <a:ext cx="8229600" cy="4708525"/>
          </a:xfrm>
        </p:spPr>
        <p:txBody>
          <a:bodyPr/>
          <a:lstStyle/>
          <a:p>
            <a:pPr marL="0" indent="0">
              <a:buNone/>
            </a:pPr>
            <a:r>
              <a:rPr kumimoji="1" lang="ja-JP" altLang="en-US" dirty="0" smtClean="0">
                <a:solidFill>
                  <a:srgbClr val="FF0000"/>
                </a:solidFill>
              </a:rPr>
              <a:t>広く</a:t>
            </a:r>
            <a:r>
              <a:rPr kumimoji="1" lang="ja-JP" altLang="en-US" dirty="0">
                <a:solidFill>
                  <a:srgbClr val="FF0000"/>
                </a:solidFill>
              </a:rPr>
              <a:t>利用されているニューラルネットワーク同士</a:t>
            </a:r>
            <a:r>
              <a:rPr kumimoji="1" lang="ja-JP" altLang="en-US" dirty="0" smtClean="0">
                <a:solidFill>
                  <a:srgbClr val="FF0000"/>
                </a:solidFill>
              </a:rPr>
              <a:t>の</a:t>
            </a:r>
            <a:r>
              <a:rPr kumimoji="1" lang="en-US" altLang="ja-JP" dirty="0" smtClean="0">
                <a:solidFill>
                  <a:srgbClr val="FF0000"/>
                </a:solidFill>
              </a:rPr>
              <a:t/>
            </a:r>
            <a:br>
              <a:rPr kumimoji="1" lang="en-US" altLang="ja-JP" dirty="0" smtClean="0">
                <a:solidFill>
                  <a:srgbClr val="FF0000"/>
                </a:solidFill>
              </a:rPr>
            </a:br>
            <a:r>
              <a:rPr kumimoji="1" lang="ja-JP" altLang="en-US" dirty="0" smtClean="0">
                <a:solidFill>
                  <a:srgbClr val="FF0000"/>
                </a:solidFill>
              </a:rPr>
              <a:t>比較が行われていない場合がある</a:t>
            </a:r>
            <a:endParaRPr kumimoji="1" lang="en-US" altLang="ja-JP" dirty="0" smtClean="0">
              <a:solidFill>
                <a:srgbClr val="FF0000"/>
              </a:solidFill>
            </a:endParaRPr>
          </a:p>
          <a:p>
            <a:pPr marL="457200" lvl="1" indent="0">
              <a:buNone/>
            </a:pPr>
            <a:r>
              <a:rPr lang="ja-JP" altLang="en-US" dirty="0" smtClean="0"/>
              <a:t>例：</a:t>
            </a:r>
            <a:r>
              <a:rPr lang="en-US" altLang="ja-JP" dirty="0" smtClean="0"/>
              <a:t>Saini</a:t>
            </a:r>
            <a:r>
              <a:rPr lang="ja-JP" altLang="en-US" dirty="0" err="1" smtClean="0"/>
              <a:t>らの</a:t>
            </a:r>
            <a:r>
              <a:rPr lang="ja-JP" altLang="en-US" dirty="0" smtClean="0"/>
              <a:t>研究</a:t>
            </a:r>
            <a:r>
              <a:rPr lang="en-US" altLang="ja-JP" dirty="0" smtClean="0"/>
              <a:t>[13]</a:t>
            </a:r>
          </a:p>
          <a:p>
            <a:pPr lvl="2"/>
            <a:r>
              <a:rPr lang="en-US" altLang="ja-JP" dirty="0" smtClean="0"/>
              <a:t>Saini</a:t>
            </a:r>
            <a:r>
              <a:rPr lang="ja-JP" altLang="en-US" dirty="0" err="1" smtClean="0"/>
              <a:t>らの</a:t>
            </a:r>
            <a:r>
              <a:rPr lang="ja-JP" altLang="en-US" dirty="0" smtClean="0"/>
              <a:t>提案手法</a:t>
            </a:r>
            <a:r>
              <a:rPr lang="en-US" altLang="ja-JP" dirty="0" smtClean="0"/>
              <a:t>(FNN)</a:t>
            </a:r>
            <a:r>
              <a:rPr lang="ja-JP" altLang="en-US" dirty="0" smtClean="0"/>
              <a:t>と，深層学習を用いない既存手法の</a:t>
            </a:r>
            <a:r>
              <a:rPr lang="en-US" altLang="ja-JP" dirty="0" smtClean="0"/>
              <a:t/>
            </a:r>
            <a:br>
              <a:rPr lang="en-US" altLang="ja-JP" dirty="0" smtClean="0"/>
            </a:br>
            <a:r>
              <a:rPr lang="ja-JP" altLang="en-US" dirty="0" smtClean="0"/>
              <a:t>精度を比較</a:t>
            </a:r>
            <a:endParaRPr lang="en-US" altLang="ja-JP" dirty="0" smtClean="0"/>
          </a:p>
          <a:p>
            <a:pPr lvl="2"/>
            <a:r>
              <a:rPr lang="ja-JP" altLang="en-US" dirty="0" smtClean="0"/>
              <a:t>他の深層</a:t>
            </a:r>
            <a:r>
              <a:rPr lang="ja-JP" altLang="en-US" dirty="0"/>
              <a:t>学習を</a:t>
            </a:r>
            <a:r>
              <a:rPr lang="ja-JP" altLang="en-US" dirty="0" smtClean="0"/>
              <a:t>用いる手法との精度比較は行われていない</a:t>
            </a:r>
            <a:endParaRPr lang="en-US" altLang="ja-JP" dirty="0" smtClean="0"/>
          </a:p>
        </p:txBody>
      </p:sp>
      <p:sp>
        <p:nvSpPr>
          <p:cNvPr id="6" name="フッター プレースホルダー 5"/>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5</a:t>
            </a:fld>
            <a:endParaRPr lang="en-US" altLang="ja-JP"/>
          </a:p>
        </p:txBody>
      </p:sp>
    </p:spTree>
    <p:extLst>
      <p:ext uri="{BB962C8B-B14F-4D97-AF65-F5344CB8AC3E}">
        <p14:creationId xmlns:p14="http://schemas.microsoft.com/office/powerpoint/2010/main" val="375930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既存研究の評価実験における</a:t>
            </a:r>
            <a:r>
              <a:rPr lang="en-US" altLang="ja-JP" dirty="0"/>
              <a:t/>
            </a:r>
            <a:br>
              <a:rPr lang="en-US" altLang="ja-JP" dirty="0"/>
            </a:br>
            <a:r>
              <a:rPr lang="ja-JP" altLang="en-US" dirty="0"/>
              <a:t>問題点</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ja-JP" altLang="en-US" dirty="0" smtClean="0">
                <a:solidFill>
                  <a:srgbClr val="FF0000"/>
                </a:solidFill>
              </a:rPr>
              <a:t>トークン列や抽象構文木などのソースコード</a:t>
            </a:r>
            <a:r>
              <a:rPr kumimoji="1" lang="ja-JP" altLang="en-US" dirty="0">
                <a:solidFill>
                  <a:srgbClr val="FF0000"/>
                </a:solidFill>
              </a:rPr>
              <a:t>表現</a:t>
            </a:r>
            <a:r>
              <a:rPr kumimoji="1" lang="ja-JP" altLang="en-US" dirty="0" smtClean="0">
                <a:solidFill>
                  <a:srgbClr val="FF0000"/>
                </a:solidFill>
              </a:rPr>
              <a:t>の</a:t>
            </a:r>
            <a:r>
              <a:rPr kumimoji="1" lang="en-US" altLang="ja-JP" dirty="0" smtClean="0">
                <a:solidFill>
                  <a:srgbClr val="FF0000"/>
                </a:solidFill>
              </a:rPr>
              <a:t/>
            </a:r>
            <a:br>
              <a:rPr kumimoji="1" lang="en-US" altLang="ja-JP" dirty="0" smtClean="0">
                <a:solidFill>
                  <a:srgbClr val="FF0000"/>
                </a:solidFill>
              </a:rPr>
            </a:br>
            <a:r>
              <a:rPr kumimoji="1" lang="ja-JP" altLang="en-US" dirty="0" smtClean="0">
                <a:solidFill>
                  <a:srgbClr val="FF0000"/>
                </a:solidFill>
              </a:rPr>
              <a:t>比較</a:t>
            </a:r>
            <a:r>
              <a:rPr kumimoji="1" lang="ja-JP" altLang="en-US" dirty="0">
                <a:solidFill>
                  <a:srgbClr val="FF0000"/>
                </a:solidFill>
              </a:rPr>
              <a:t>検討が</a:t>
            </a:r>
            <a:r>
              <a:rPr kumimoji="1" lang="ja-JP" altLang="en-US" dirty="0" smtClean="0">
                <a:solidFill>
                  <a:srgbClr val="FF0000"/>
                </a:solidFill>
              </a:rPr>
              <a:t>ほとんど行われていない</a:t>
            </a:r>
            <a:endParaRPr lang="en-US" altLang="ja-JP" dirty="0">
              <a:solidFill>
                <a:srgbClr val="FF0000"/>
              </a:solidFill>
            </a:endParaRPr>
          </a:p>
          <a:p>
            <a:pPr marL="457200" lvl="1" indent="0">
              <a:buNone/>
            </a:pPr>
            <a:r>
              <a:rPr kumimoji="1" lang="ja-JP" altLang="en-US" dirty="0" smtClean="0"/>
              <a:t>例：</a:t>
            </a:r>
            <a:r>
              <a:rPr kumimoji="1" lang="en-US" altLang="ja-JP" dirty="0" smtClean="0"/>
              <a:t>Zhang</a:t>
            </a:r>
            <a:r>
              <a:rPr kumimoji="1" lang="ja-JP" altLang="en-US" dirty="0" err="1" smtClean="0"/>
              <a:t>らの</a:t>
            </a:r>
            <a:r>
              <a:rPr kumimoji="1" lang="ja-JP" altLang="en-US" dirty="0" smtClean="0"/>
              <a:t>研究</a:t>
            </a:r>
            <a:r>
              <a:rPr kumimoji="1" lang="en-US" altLang="ja-JP" dirty="0" smtClean="0"/>
              <a:t>[7]</a:t>
            </a:r>
          </a:p>
          <a:p>
            <a:pPr lvl="2"/>
            <a:r>
              <a:rPr lang="ja-JP" altLang="en-US" dirty="0" smtClean="0"/>
              <a:t>比較対象に選択された，ニューラルネットワークを用いた手法</a:t>
            </a:r>
            <a:endParaRPr lang="en-US" altLang="ja-JP" dirty="0" smtClean="0"/>
          </a:p>
          <a:p>
            <a:pPr lvl="3"/>
            <a:r>
              <a:rPr lang="en-US" altLang="ja-JP" dirty="0" smtClean="0">
                <a:solidFill>
                  <a:srgbClr val="00B050"/>
                </a:solidFill>
              </a:rPr>
              <a:t>LSTM</a:t>
            </a:r>
            <a:r>
              <a:rPr lang="ja-JP" altLang="en-US" dirty="0" smtClean="0"/>
              <a:t>に</a:t>
            </a:r>
            <a:r>
              <a:rPr lang="ja-JP" altLang="en-US" dirty="0" smtClean="0">
                <a:solidFill>
                  <a:srgbClr val="00B0F0"/>
                </a:solidFill>
              </a:rPr>
              <a:t>トークン列</a:t>
            </a:r>
            <a:r>
              <a:rPr lang="ja-JP" altLang="en-US" dirty="0" smtClean="0"/>
              <a:t>を学習させる手法</a:t>
            </a:r>
            <a:endParaRPr lang="en-US" altLang="ja-JP" dirty="0"/>
          </a:p>
          <a:p>
            <a:pPr lvl="3"/>
            <a:r>
              <a:rPr lang="en-US" altLang="ja-JP" dirty="0" smtClean="0">
                <a:solidFill>
                  <a:srgbClr val="00B050"/>
                </a:solidFill>
              </a:rPr>
              <a:t>GNN</a:t>
            </a:r>
            <a:r>
              <a:rPr lang="ja-JP" altLang="en-US" dirty="0" smtClean="0"/>
              <a:t>（</a:t>
            </a:r>
            <a:r>
              <a:rPr lang="en-US" altLang="ja-JP" dirty="0" smtClean="0"/>
              <a:t>GCN</a:t>
            </a:r>
            <a:r>
              <a:rPr lang="ja-JP" altLang="en-US" dirty="0" smtClean="0"/>
              <a:t>の前身となるニューラルネットワーク）に</a:t>
            </a:r>
            <a:r>
              <a:rPr lang="en-US" altLang="ja-JP" dirty="0" smtClean="0"/>
              <a:t/>
            </a:r>
            <a:br>
              <a:rPr lang="en-US" altLang="ja-JP" dirty="0" smtClean="0"/>
            </a:br>
            <a:r>
              <a:rPr lang="ja-JP" altLang="en-US" dirty="0" smtClean="0">
                <a:solidFill>
                  <a:srgbClr val="00B0F0"/>
                </a:solidFill>
              </a:rPr>
              <a:t>制御フローグラフ</a:t>
            </a:r>
            <a:r>
              <a:rPr lang="ja-JP" altLang="en-US" dirty="0" smtClean="0"/>
              <a:t>を学習させる手法</a:t>
            </a:r>
            <a:endParaRPr lang="en-US" altLang="ja-JP" dirty="0" smtClean="0"/>
          </a:p>
          <a:p>
            <a:pPr lvl="2"/>
            <a:r>
              <a:rPr lang="ja-JP" altLang="en-US" dirty="0" smtClean="0"/>
              <a:t>他にも考えられる手法があるが，結果は記載されていない</a:t>
            </a:r>
            <a:endParaRPr lang="en-US" altLang="ja-JP" dirty="0" smtClean="0"/>
          </a:p>
          <a:p>
            <a:pPr lvl="3"/>
            <a:r>
              <a:rPr lang="en-US" altLang="ja-JP" dirty="0" smtClean="0">
                <a:solidFill>
                  <a:srgbClr val="00B050"/>
                </a:solidFill>
              </a:rPr>
              <a:t>LSTM</a:t>
            </a:r>
            <a:r>
              <a:rPr lang="ja-JP" altLang="en-US" dirty="0" smtClean="0"/>
              <a:t>に</a:t>
            </a:r>
            <a:r>
              <a:rPr lang="ja-JP" altLang="en-US" dirty="0" smtClean="0">
                <a:solidFill>
                  <a:srgbClr val="00B0F0"/>
                </a:solidFill>
              </a:rPr>
              <a:t>抽象構文木の</a:t>
            </a:r>
            <a:r>
              <a:rPr lang="ja-JP" altLang="en-US" dirty="0">
                <a:solidFill>
                  <a:srgbClr val="00B0F0"/>
                </a:solidFill>
              </a:rPr>
              <a:t>深さ優先探索</a:t>
            </a:r>
            <a:r>
              <a:rPr lang="ja-JP" altLang="en-US" dirty="0" smtClean="0">
                <a:solidFill>
                  <a:srgbClr val="00B0F0"/>
                </a:solidFill>
              </a:rPr>
              <a:t>順列</a:t>
            </a:r>
            <a:r>
              <a:rPr lang="ja-JP" altLang="en-US" dirty="0" smtClean="0"/>
              <a:t>などを学習させる</a:t>
            </a:r>
            <a:r>
              <a:rPr lang="ja-JP" altLang="en-US" dirty="0"/>
              <a:t>手法</a:t>
            </a:r>
            <a:endParaRPr lang="en-US" altLang="ja-JP" dirty="0" smtClean="0"/>
          </a:p>
          <a:p>
            <a:pPr lvl="3"/>
            <a:r>
              <a:rPr lang="en-US" altLang="ja-JP" dirty="0" smtClean="0">
                <a:solidFill>
                  <a:srgbClr val="00B050"/>
                </a:solidFill>
              </a:rPr>
              <a:t>GNN</a:t>
            </a:r>
            <a:r>
              <a:rPr lang="ja-JP" altLang="en-US" dirty="0" smtClean="0"/>
              <a:t>に</a:t>
            </a:r>
            <a:r>
              <a:rPr lang="ja-JP" altLang="en-US" dirty="0" smtClean="0">
                <a:solidFill>
                  <a:srgbClr val="00B0F0"/>
                </a:solidFill>
              </a:rPr>
              <a:t>抽象構文木</a:t>
            </a:r>
            <a:r>
              <a:rPr lang="ja-JP" altLang="en-US" dirty="0" smtClean="0"/>
              <a:t>を学習させる手法　など</a:t>
            </a:r>
            <a:endParaRPr lang="en-US" altLang="ja-JP" dirty="0" smtClean="0"/>
          </a:p>
        </p:txBody>
      </p:sp>
      <p:sp>
        <p:nvSpPr>
          <p:cNvPr id="6" name="フッター プレースホルダー 5"/>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6</a:t>
            </a:fld>
            <a:endParaRPr lang="en-US" altLang="ja-JP"/>
          </a:p>
        </p:txBody>
      </p:sp>
    </p:spTree>
    <p:extLst>
      <p:ext uri="{BB962C8B-B14F-4D97-AF65-F5344CB8AC3E}">
        <p14:creationId xmlns:p14="http://schemas.microsoft.com/office/powerpoint/2010/main" val="2437357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研究動機</a:t>
            </a:r>
          </a:p>
        </p:txBody>
      </p:sp>
      <p:sp>
        <p:nvSpPr>
          <p:cNvPr id="3" name="コンテンツ プレースホルダー 2"/>
          <p:cNvSpPr>
            <a:spLocks noGrp="1"/>
          </p:cNvSpPr>
          <p:nvPr>
            <p:ph idx="1"/>
          </p:nvPr>
        </p:nvSpPr>
        <p:spPr/>
        <p:txBody>
          <a:bodyPr/>
          <a:lstStyle/>
          <a:p>
            <a:r>
              <a:rPr lang="ja-JP" altLang="en-US" dirty="0"/>
              <a:t>分類精度に良い影響を与える</a:t>
            </a:r>
            <a:r>
              <a:rPr lang="ja-JP" altLang="en-US" dirty="0" smtClean="0">
                <a:solidFill>
                  <a:srgbClr val="00B050"/>
                </a:solidFill>
              </a:rPr>
              <a:t>ニューラルネット</a:t>
            </a:r>
            <a:r>
              <a:rPr lang="en-US" altLang="ja-JP" dirty="0" smtClean="0">
                <a:solidFill>
                  <a:srgbClr val="00B050"/>
                </a:solidFill>
              </a:rPr>
              <a:t/>
            </a:r>
            <a:br>
              <a:rPr lang="en-US" altLang="ja-JP" dirty="0" smtClean="0">
                <a:solidFill>
                  <a:srgbClr val="00B050"/>
                </a:solidFill>
              </a:rPr>
            </a:br>
            <a:r>
              <a:rPr lang="ja-JP" altLang="en-US" dirty="0" smtClean="0">
                <a:solidFill>
                  <a:srgbClr val="00B050"/>
                </a:solidFill>
              </a:rPr>
              <a:t>ワーク</a:t>
            </a:r>
            <a:r>
              <a:rPr lang="ja-JP" altLang="en-US" dirty="0" smtClean="0"/>
              <a:t>や</a:t>
            </a:r>
            <a:r>
              <a:rPr lang="ja-JP" altLang="en-US" dirty="0" smtClean="0">
                <a:solidFill>
                  <a:srgbClr val="00B0F0"/>
                </a:solidFill>
              </a:rPr>
              <a:t>ソースコード</a:t>
            </a:r>
            <a:r>
              <a:rPr lang="ja-JP" altLang="en-US" dirty="0">
                <a:solidFill>
                  <a:srgbClr val="00B0F0"/>
                </a:solidFill>
              </a:rPr>
              <a:t>表現</a:t>
            </a:r>
            <a:r>
              <a:rPr lang="ja-JP" altLang="en-US" dirty="0"/>
              <a:t>を学習</a:t>
            </a:r>
            <a:r>
              <a:rPr lang="ja-JP" altLang="en-US" dirty="0" smtClean="0"/>
              <a:t>に利用</a:t>
            </a:r>
            <a:r>
              <a:rPr lang="ja-JP" altLang="en-US" dirty="0"/>
              <a:t>すべき</a:t>
            </a:r>
          </a:p>
          <a:p>
            <a:r>
              <a:rPr lang="ja-JP" altLang="en-US" dirty="0" smtClean="0"/>
              <a:t>既存研究で精度が示されているのは</a:t>
            </a:r>
            <a:r>
              <a:rPr lang="en-US" altLang="ja-JP" dirty="0" smtClean="0"/>
              <a:t/>
            </a:r>
            <a:br>
              <a:rPr lang="en-US" altLang="ja-JP" dirty="0" smtClean="0"/>
            </a:br>
            <a:r>
              <a:rPr lang="ja-JP" altLang="en-US" dirty="0" smtClean="0"/>
              <a:t>一部の組み合わせのみ</a:t>
            </a:r>
            <a:endParaRPr lang="en-US" altLang="ja-JP" dirty="0" smtClean="0"/>
          </a:p>
          <a:p>
            <a:endParaRPr lang="en-US" altLang="ja-JP" dirty="0" smtClean="0"/>
          </a:p>
          <a:p>
            <a:r>
              <a:rPr lang="ja-JP" altLang="en-US" dirty="0" smtClean="0"/>
              <a:t>本調査</a:t>
            </a:r>
            <a:r>
              <a:rPr lang="ja-JP" altLang="en-US" dirty="0"/>
              <a:t>の目的</a:t>
            </a:r>
            <a:endParaRPr lang="en-US" altLang="ja-JP" dirty="0"/>
          </a:p>
          <a:p>
            <a:pPr marL="457200" lvl="1" indent="0">
              <a:buNone/>
            </a:pPr>
            <a:r>
              <a:rPr kumimoji="1" lang="ja-JP" altLang="en-US" dirty="0"/>
              <a:t>どの</a:t>
            </a:r>
            <a:r>
              <a:rPr kumimoji="1" lang="ja-JP" altLang="en-US" dirty="0">
                <a:solidFill>
                  <a:srgbClr val="00B050"/>
                </a:solidFill>
              </a:rPr>
              <a:t>ニューラルネットワーク</a:t>
            </a:r>
            <a:r>
              <a:rPr kumimoji="1" lang="ja-JP" altLang="en-US" dirty="0"/>
              <a:t>や</a:t>
            </a:r>
            <a:r>
              <a:rPr kumimoji="1" lang="ja-JP" altLang="en-US" dirty="0">
                <a:solidFill>
                  <a:srgbClr val="00B0F0"/>
                </a:solidFill>
              </a:rPr>
              <a:t>ソースコード表現</a:t>
            </a:r>
            <a:r>
              <a:rPr kumimoji="1" lang="ja-JP" altLang="en-US" dirty="0"/>
              <a:t>の</a:t>
            </a:r>
            <a:r>
              <a:rPr kumimoji="1" lang="en-US" altLang="ja-JP" dirty="0"/>
              <a:t/>
            </a:r>
            <a:br>
              <a:rPr kumimoji="1" lang="en-US" altLang="ja-JP" dirty="0"/>
            </a:br>
            <a:r>
              <a:rPr kumimoji="1" lang="ja-JP" altLang="en-US" dirty="0"/>
              <a:t>組み合わせが高精度なソースコード分類の実現に有効かを明らかに</a:t>
            </a:r>
            <a:r>
              <a:rPr kumimoji="1" lang="ja-JP" altLang="en-US" dirty="0" smtClean="0"/>
              <a:t>する</a:t>
            </a:r>
            <a:endParaRPr kumimoji="1" lang="en-US" altLang="ja-JP" dirty="0"/>
          </a:p>
        </p:txBody>
      </p:sp>
      <p:sp>
        <p:nvSpPr>
          <p:cNvPr id="6" name="フッター プレースホルダー 5"/>
          <p:cNvSpPr>
            <a:spLocks noGrp="1"/>
          </p:cNvSpPr>
          <p:nvPr>
            <p:ph type="ftr" sz="quarter" idx="11"/>
          </p:nvPr>
        </p:nvSpPr>
        <p:spPr/>
        <p:txBody>
          <a:bodyPr/>
          <a:lstStyle/>
          <a:p>
            <a:r>
              <a:rPr lang="en-US" altLang="ja-JP" smtClean="0"/>
              <a:t>Download: https://tinyurl.com/yztrs5ep</a:t>
            </a:r>
            <a:endParaRPr lang="en-US" altLang="ja-JP"/>
          </a:p>
        </p:txBody>
      </p:sp>
      <p:sp>
        <p:nvSpPr>
          <p:cNvPr id="7" name="スライド番号プレースホルダー 6"/>
          <p:cNvSpPr>
            <a:spLocks noGrp="1"/>
          </p:cNvSpPr>
          <p:nvPr>
            <p:ph type="sldNum" sz="quarter" idx="12"/>
          </p:nvPr>
        </p:nvSpPr>
        <p:spPr/>
        <p:txBody>
          <a:bodyPr/>
          <a:lstStyle/>
          <a:p>
            <a:fld id="{9F5033E9-932D-4E41-95C3-341F9A6DAE17}" type="slidenum">
              <a:rPr lang="en-US" altLang="ja-JP" smtClean="0"/>
              <a:pPr/>
              <a:t>7</a:t>
            </a:fld>
            <a:endParaRPr lang="en-US" altLang="ja-JP"/>
          </a:p>
        </p:txBody>
      </p:sp>
    </p:spTree>
    <p:extLst>
      <p:ext uri="{BB962C8B-B14F-4D97-AF65-F5344CB8AC3E}">
        <p14:creationId xmlns:p14="http://schemas.microsoft.com/office/powerpoint/2010/main" val="1934136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本調査の概要</a:t>
            </a:r>
          </a:p>
        </p:txBody>
      </p:sp>
      <p:sp>
        <p:nvSpPr>
          <p:cNvPr id="3" name="コンテンツ プレースホルダー 2"/>
          <p:cNvSpPr>
            <a:spLocks noGrp="1"/>
          </p:cNvSpPr>
          <p:nvPr>
            <p:ph idx="1"/>
          </p:nvPr>
        </p:nvSpPr>
        <p:spPr>
          <a:xfrm>
            <a:off x="457200" y="2371685"/>
            <a:ext cx="8229600" cy="3718106"/>
          </a:xfrm>
        </p:spPr>
        <p:txBody>
          <a:bodyPr/>
          <a:lstStyle/>
          <a:p>
            <a:pPr marL="0" indent="0">
              <a:buNone/>
            </a:pPr>
            <a:r>
              <a:rPr kumimoji="1" lang="ja-JP" altLang="en-US" sz="2000" u="sng" dirty="0"/>
              <a:t>調査方法</a:t>
            </a:r>
            <a:endParaRPr kumimoji="1" lang="en-US" altLang="ja-JP" sz="2000" u="sng" dirty="0"/>
          </a:p>
          <a:p>
            <a:pPr marL="0" indent="0">
              <a:buNone/>
            </a:pPr>
            <a:r>
              <a:rPr kumimoji="1" lang="en-US" altLang="ja-JP" sz="2000" dirty="0"/>
              <a:t>3</a:t>
            </a:r>
            <a:r>
              <a:rPr kumimoji="1" lang="ja-JP" altLang="en-US" sz="2000" dirty="0"/>
              <a:t>種類のニューラルネットワークと</a:t>
            </a:r>
            <a:r>
              <a:rPr kumimoji="1" lang="en-US" altLang="ja-JP" sz="2000" dirty="0"/>
              <a:t>2</a:t>
            </a:r>
            <a:r>
              <a:rPr kumimoji="1" lang="ja-JP" altLang="en-US" sz="2000" dirty="0"/>
              <a:t>種類のソースコード表現を組み合わせ，</a:t>
            </a:r>
            <a:r>
              <a:rPr kumimoji="1" lang="en-US" altLang="ja-JP" sz="2000" dirty="0"/>
              <a:t/>
            </a:r>
            <a:br>
              <a:rPr kumimoji="1" lang="en-US" altLang="ja-JP" sz="2000" dirty="0"/>
            </a:br>
            <a:r>
              <a:rPr kumimoji="1" lang="en-US" altLang="ja-JP" sz="2000" dirty="0"/>
              <a:t>6</a:t>
            </a:r>
            <a:r>
              <a:rPr kumimoji="1" lang="ja-JP" altLang="en-US" sz="2000" dirty="0"/>
              <a:t>種類のソースコード分類手法を作成し，分類精度を比較</a:t>
            </a:r>
            <a:endParaRPr kumimoji="1" lang="en-US" altLang="ja-JP" sz="2000" u="sng" dirty="0"/>
          </a:p>
          <a:p>
            <a:endParaRPr lang="en-US" altLang="ja-JP" sz="2000" u="sng" dirty="0"/>
          </a:p>
          <a:p>
            <a:endParaRPr kumimoji="1" lang="en-US" altLang="ja-JP" sz="2000" u="sng" dirty="0"/>
          </a:p>
          <a:p>
            <a:endParaRPr lang="en-US" altLang="ja-JP" sz="2000" u="sng" dirty="0"/>
          </a:p>
          <a:p>
            <a:endParaRPr kumimoji="1" lang="en-US" altLang="ja-JP" sz="2000" u="sng" dirty="0"/>
          </a:p>
          <a:p>
            <a:endParaRPr lang="en-US" altLang="ja-JP" sz="2000" u="sng" dirty="0"/>
          </a:p>
          <a:p>
            <a:pPr lvl="3"/>
            <a:endParaRPr lang="en-US" altLang="ja-JP" sz="1000" u="sng" dirty="0"/>
          </a:p>
          <a:p>
            <a:pPr marL="0" indent="0">
              <a:buNone/>
            </a:pPr>
            <a:r>
              <a:rPr kumimoji="1" lang="ja-JP" altLang="en-US" sz="2000" u="sng" dirty="0"/>
              <a:t>追加調査</a:t>
            </a:r>
            <a:endParaRPr kumimoji="1" lang="en-US" altLang="ja-JP" sz="2000" u="sng" dirty="0"/>
          </a:p>
          <a:p>
            <a:pPr marL="0" indent="0">
              <a:buNone/>
            </a:pPr>
            <a:r>
              <a:rPr kumimoji="1" lang="ja-JP" altLang="en-US" sz="2000" dirty="0"/>
              <a:t>深層学習を用いる手法と用いない手法の分類精度を比較</a:t>
            </a:r>
            <a:endParaRPr kumimoji="1" lang="en-US" altLang="ja-JP" sz="2000" dirty="0"/>
          </a:p>
        </p:txBody>
      </p:sp>
      <p:sp>
        <p:nvSpPr>
          <p:cNvPr id="5" name="テキスト ボックス 4">
            <a:extLst>
              <a:ext uri="{FF2B5EF4-FFF2-40B4-BE49-F238E27FC236}">
                <a16:creationId xmlns:a16="http://schemas.microsoft.com/office/drawing/2014/main" id="{5BE3AF26-05F3-4C3C-AA9E-FD257B4B95EF}"/>
              </a:ext>
            </a:extLst>
          </p:cNvPr>
          <p:cNvSpPr txBox="1"/>
          <p:nvPr/>
        </p:nvSpPr>
        <p:spPr>
          <a:xfrm>
            <a:off x="420687" y="1541966"/>
            <a:ext cx="8291513" cy="830997"/>
          </a:xfrm>
          <a:prstGeom prst="rect">
            <a:avLst/>
          </a:prstGeom>
          <a:solidFill>
            <a:srgbClr val="FFE4C9"/>
          </a:solidFill>
          <a:ln>
            <a:solidFill>
              <a:schemeClr val="tx1"/>
            </a:solidFill>
          </a:ln>
        </p:spPr>
        <p:txBody>
          <a:bodyPr wrap="square" rtlCol="0">
            <a:spAutoFit/>
          </a:bodyPr>
          <a:lstStyle/>
          <a:p>
            <a:r>
              <a:rPr kumimoji="1" lang="en-US" altLang="ja-JP" sz="2400" dirty="0"/>
              <a:t>RQ: </a:t>
            </a:r>
            <a:r>
              <a:rPr kumimoji="1" lang="ja-JP" altLang="en-US" sz="2400" dirty="0"/>
              <a:t>高精度なソースコード分類を実現できる</a:t>
            </a:r>
            <a:r>
              <a:rPr kumimoji="1" lang="en-US" altLang="ja-JP" sz="2400" dirty="0"/>
              <a:t/>
            </a:r>
            <a:br>
              <a:rPr kumimoji="1" lang="en-US" altLang="ja-JP" sz="2400" dirty="0"/>
            </a:br>
            <a:r>
              <a:rPr kumimoji="1" lang="ja-JP" altLang="en-US" sz="2400" dirty="0">
                <a:solidFill>
                  <a:srgbClr val="00B050"/>
                </a:solidFill>
              </a:rPr>
              <a:t>ニューラルネットワーク</a:t>
            </a:r>
            <a:r>
              <a:rPr kumimoji="1" lang="ja-JP" altLang="en-US" sz="2400" dirty="0"/>
              <a:t>と</a:t>
            </a:r>
            <a:r>
              <a:rPr kumimoji="1" lang="ja-JP" altLang="en-US" sz="2400" dirty="0">
                <a:solidFill>
                  <a:srgbClr val="00B0F0"/>
                </a:solidFill>
              </a:rPr>
              <a:t>ソースコード表現</a:t>
            </a:r>
            <a:r>
              <a:rPr kumimoji="1" lang="ja-JP" altLang="en-US" sz="2400" dirty="0"/>
              <a:t>の組み合わせは何か</a:t>
            </a:r>
          </a:p>
        </p:txBody>
      </p:sp>
      <p:grpSp>
        <p:nvGrpSpPr>
          <p:cNvPr id="16" name="グループ化 15">
            <a:extLst>
              <a:ext uri="{FF2B5EF4-FFF2-40B4-BE49-F238E27FC236}">
                <a16:creationId xmlns:a16="http://schemas.microsoft.com/office/drawing/2014/main" id="{0933C9AC-FDB7-4897-94C7-F40AE4736C8D}"/>
              </a:ext>
            </a:extLst>
          </p:cNvPr>
          <p:cNvGrpSpPr/>
          <p:nvPr/>
        </p:nvGrpSpPr>
        <p:grpSpPr>
          <a:xfrm>
            <a:off x="2543393" y="3592911"/>
            <a:ext cx="4046100" cy="1646868"/>
            <a:chOff x="5245757" y="4519847"/>
            <a:chExt cx="4046100" cy="1646868"/>
          </a:xfrm>
        </p:grpSpPr>
        <p:grpSp>
          <p:nvGrpSpPr>
            <p:cNvPr id="17" name="グループ化 16">
              <a:extLst>
                <a:ext uri="{FF2B5EF4-FFF2-40B4-BE49-F238E27FC236}">
                  <a16:creationId xmlns:a16="http://schemas.microsoft.com/office/drawing/2014/main" id="{9A9A6E7F-3475-4446-9E8D-D2631AFD92C5}"/>
                </a:ext>
              </a:extLst>
            </p:cNvPr>
            <p:cNvGrpSpPr/>
            <p:nvPr/>
          </p:nvGrpSpPr>
          <p:grpSpPr>
            <a:xfrm>
              <a:off x="5245757" y="4519847"/>
              <a:ext cx="926301" cy="1646868"/>
              <a:chOff x="5060860" y="4519847"/>
              <a:chExt cx="926301" cy="1646868"/>
            </a:xfrm>
          </p:grpSpPr>
          <p:sp>
            <p:nvSpPr>
              <p:cNvPr id="22" name="テキスト ボックス 21">
                <a:extLst>
                  <a:ext uri="{FF2B5EF4-FFF2-40B4-BE49-F238E27FC236}">
                    <a16:creationId xmlns:a16="http://schemas.microsoft.com/office/drawing/2014/main" id="{4A69680F-8954-448F-90E8-6FFD15DF4B83}"/>
                  </a:ext>
                </a:extLst>
              </p:cNvPr>
              <p:cNvSpPr txBox="1"/>
              <p:nvPr/>
            </p:nvSpPr>
            <p:spPr>
              <a:xfrm>
                <a:off x="5141223" y="4519847"/>
                <a:ext cx="755068" cy="442674"/>
              </a:xfrm>
              <a:prstGeom prst="roundRect">
                <a:avLst/>
              </a:prstGeom>
              <a:noFill/>
              <a:ln>
                <a:solidFill>
                  <a:schemeClr val="tx1"/>
                </a:solidFill>
              </a:ln>
            </p:spPr>
            <p:txBody>
              <a:bodyPr wrap="none" rtlCol="0">
                <a:spAutoFit/>
              </a:bodyPr>
              <a:lstStyle/>
              <a:p>
                <a:pPr algn="ctr"/>
                <a:r>
                  <a:rPr lang="en-US" altLang="ja-JP" sz="2000" b="1" dirty="0">
                    <a:solidFill>
                      <a:srgbClr val="00B050"/>
                    </a:solidFill>
                  </a:rPr>
                  <a:t>FNN</a:t>
                </a:r>
                <a:endParaRPr lang="ja-JP" altLang="en-US" sz="2000" b="1" dirty="0">
                  <a:solidFill>
                    <a:srgbClr val="00B050"/>
                  </a:solidFill>
                </a:endParaRPr>
              </a:p>
            </p:txBody>
          </p:sp>
          <p:sp>
            <p:nvSpPr>
              <p:cNvPr id="23" name="テキスト ボックス 22">
                <a:extLst>
                  <a:ext uri="{FF2B5EF4-FFF2-40B4-BE49-F238E27FC236}">
                    <a16:creationId xmlns:a16="http://schemas.microsoft.com/office/drawing/2014/main" id="{0DA46737-5FD2-48A1-9973-CDF087321BBF}"/>
                  </a:ext>
                </a:extLst>
              </p:cNvPr>
              <p:cNvSpPr txBox="1"/>
              <p:nvPr/>
            </p:nvSpPr>
            <p:spPr>
              <a:xfrm>
                <a:off x="5060860" y="5121944"/>
                <a:ext cx="926301" cy="442674"/>
              </a:xfrm>
              <a:prstGeom prst="roundRect">
                <a:avLst/>
              </a:prstGeom>
              <a:noFill/>
              <a:ln>
                <a:solidFill>
                  <a:schemeClr val="tx1"/>
                </a:solidFill>
              </a:ln>
            </p:spPr>
            <p:txBody>
              <a:bodyPr wrap="none" rtlCol="0">
                <a:spAutoFit/>
              </a:bodyPr>
              <a:lstStyle/>
              <a:p>
                <a:pPr algn="ctr"/>
                <a:r>
                  <a:rPr lang="en-US" altLang="ja-JP" sz="2000" b="1" dirty="0">
                    <a:solidFill>
                      <a:srgbClr val="00B050"/>
                    </a:solidFill>
                  </a:rPr>
                  <a:t>LSTM</a:t>
                </a:r>
                <a:endParaRPr lang="ja-JP" altLang="en-US" sz="2000" b="1" dirty="0">
                  <a:solidFill>
                    <a:srgbClr val="00B050"/>
                  </a:solidFill>
                </a:endParaRPr>
              </a:p>
            </p:txBody>
          </p:sp>
          <p:sp>
            <p:nvSpPr>
              <p:cNvPr id="24" name="テキスト ボックス 23">
                <a:extLst>
                  <a:ext uri="{FF2B5EF4-FFF2-40B4-BE49-F238E27FC236}">
                    <a16:creationId xmlns:a16="http://schemas.microsoft.com/office/drawing/2014/main" id="{F973875E-C7DF-440B-BB31-307A16B35A3B}"/>
                  </a:ext>
                </a:extLst>
              </p:cNvPr>
              <p:cNvSpPr txBox="1"/>
              <p:nvPr/>
            </p:nvSpPr>
            <p:spPr>
              <a:xfrm>
                <a:off x="5122827" y="5724041"/>
                <a:ext cx="791860" cy="442674"/>
              </a:xfrm>
              <a:prstGeom prst="roundRect">
                <a:avLst/>
              </a:prstGeom>
              <a:noFill/>
              <a:ln>
                <a:solidFill>
                  <a:schemeClr val="tx1"/>
                </a:solidFill>
              </a:ln>
            </p:spPr>
            <p:txBody>
              <a:bodyPr wrap="none" rtlCol="0">
                <a:spAutoFit/>
              </a:bodyPr>
              <a:lstStyle/>
              <a:p>
                <a:pPr algn="ctr"/>
                <a:r>
                  <a:rPr lang="en-US" altLang="ja-JP" sz="2000" b="1" dirty="0">
                    <a:solidFill>
                      <a:srgbClr val="00B050"/>
                    </a:solidFill>
                  </a:rPr>
                  <a:t>GCN</a:t>
                </a:r>
                <a:endParaRPr lang="ja-JP" altLang="en-US" sz="2000" b="1" dirty="0">
                  <a:solidFill>
                    <a:srgbClr val="00B050"/>
                  </a:solidFill>
                </a:endParaRPr>
              </a:p>
            </p:txBody>
          </p:sp>
        </p:grpSp>
        <p:grpSp>
          <p:nvGrpSpPr>
            <p:cNvPr id="18" name="グループ化 17">
              <a:extLst>
                <a:ext uri="{FF2B5EF4-FFF2-40B4-BE49-F238E27FC236}">
                  <a16:creationId xmlns:a16="http://schemas.microsoft.com/office/drawing/2014/main" id="{917390FB-8AE4-4A21-A8FF-84AE7F6D5D23}"/>
                </a:ext>
              </a:extLst>
            </p:cNvPr>
            <p:cNvGrpSpPr/>
            <p:nvPr/>
          </p:nvGrpSpPr>
          <p:grpSpPr>
            <a:xfrm>
              <a:off x="6986586" y="4796013"/>
              <a:ext cx="2305271" cy="1067050"/>
              <a:chOff x="6705560" y="4844434"/>
              <a:chExt cx="2305271" cy="1067050"/>
            </a:xfrm>
          </p:grpSpPr>
          <p:sp>
            <p:nvSpPr>
              <p:cNvPr id="20" name="テキスト ボックス 19">
                <a:extLst>
                  <a:ext uri="{FF2B5EF4-FFF2-40B4-BE49-F238E27FC236}">
                    <a16:creationId xmlns:a16="http://schemas.microsoft.com/office/drawing/2014/main" id="{F28AFE70-5576-4B87-B926-980ADF0392A2}"/>
                  </a:ext>
                </a:extLst>
              </p:cNvPr>
              <p:cNvSpPr txBox="1"/>
              <p:nvPr/>
            </p:nvSpPr>
            <p:spPr>
              <a:xfrm>
                <a:off x="6705560" y="4844434"/>
                <a:ext cx="2305271" cy="442674"/>
              </a:xfrm>
              <a:prstGeom prst="roundRect">
                <a:avLst/>
              </a:prstGeom>
              <a:noFill/>
              <a:ln>
                <a:solidFill>
                  <a:schemeClr val="tx1"/>
                </a:solidFill>
              </a:ln>
            </p:spPr>
            <p:txBody>
              <a:bodyPr wrap="none" rtlCol="0">
                <a:spAutoFit/>
              </a:bodyPr>
              <a:lstStyle/>
              <a:p>
                <a:pPr algn="ctr"/>
                <a:r>
                  <a:rPr lang="ja-JP" altLang="en-US" sz="2000" b="1" dirty="0">
                    <a:solidFill>
                      <a:srgbClr val="00B0F0"/>
                    </a:solidFill>
                  </a:rPr>
                  <a:t>トークン列（</a:t>
                </a:r>
                <a:r>
                  <a:rPr lang="en-US" altLang="ja-JP" sz="2000" b="1" dirty="0">
                    <a:solidFill>
                      <a:srgbClr val="00B0F0"/>
                    </a:solidFill>
                  </a:rPr>
                  <a:t>Token</a:t>
                </a:r>
                <a:r>
                  <a:rPr lang="ja-JP" altLang="en-US" sz="2000" b="1" dirty="0">
                    <a:solidFill>
                      <a:srgbClr val="00B0F0"/>
                    </a:solidFill>
                  </a:rPr>
                  <a:t>）</a:t>
                </a:r>
              </a:p>
            </p:txBody>
          </p:sp>
          <p:sp>
            <p:nvSpPr>
              <p:cNvPr id="21" name="テキスト ボックス 20">
                <a:extLst>
                  <a:ext uri="{FF2B5EF4-FFF2-40B4-BE49-F238E27FC236}">
                    <a16:creationId xmlns:a16="http://schemas.microsoft.com/office/drawing/2014/main" id="{268778DD-8B92-47E3-8753-654131A5C29E}"/>
                  </a:ext>
                </a:extLst>
              </p:cNvPr>
              <p:cNvSpPr txBox="1"/>
              <p:nvPr/>
            </p:nvSpPr>
            <p:spPr>
              <a:xfrm>
                <a:off x="6722651" y="5468810"/>
                <a:ext cx="2271088" cy="442674"/>
              </a:xfrm>
              <a:prstGeom prst="roundRect">
                <a:avLst/>
              </a:prstGeom>
              <a:noFill/>
              <a:ln>
                <a:solidFill>
                  <a:schemeClr val="tx1"/>
                </a:solidFill>
              </a:ln>
            </p:spPr>
            <p:txBody>
              <a:bodyPr wrap="none" rtlCol="0">
                <a:spAutoFit/>
              </a:bodyPr>
              <a:lstStyle/>
              <a:p>
                <a:pPr algn="ctr"/>
                <a:r>
                  <a:rPr lang="ja-JP" altLang="en-US" sz="2000" b="1" dirty="0">
                    <a:solidFill>
                      <a:srgbClr val="00B0F0"/>
                    </a:solidFill>
                  </a:rPr>
                  <a:t>抽象構文木（</a:t>
                </a:r>
                <a:r>
                  <a:rPr lang="en-US" altLang="ja-JP" sz="2000" b="1" dirty="0">
                    <a:solidFill>
                      <a:srgbClr val="00B0F0"/>
                    </a:solidFill>
                  </a:rPr>
                  <a:t>AST</a:t>
                </a:r>
                <a:r>
                  <a:rPr lang="ja-JP" altLang="en-US" sz="2000" b="1" dirty="0">
                    <a:solidFill>
                      <a:srgbClr val="00B0F0"/>
                    </a:solidFill>
                  </a:rPr>
                  <a:t>）</a:t>
                </a:r>
              </a:p>
            </p:txBody>
          </p:sp>
        </p:grpSp>
        <p:sp>
          <p:nvSpPr>
            <p:cNvPr id="19" name="乗算 19">
              <a:extLst>
                <a:ext uri="{FF2B5EF4-FFF2-40B4-BE49-F238E27FC236}">
                  <a16:creationId xmlns:a16="http://schemas.microsoft.com/office/drawing/2014/main" id="{296E8212-030B-48BE-81FF-EB92E98811B3}"/>
                </a:ext>
              </a:extLst>
            </p:cNvPr>
            <p:cNvSpPr/>
            <p:nvPr/>
          </p:nvSpPr>
          <p:spPr>
            <a:xfrm>
              <a:off x="6219902" y="5021361"/>
              <a:ext cx="701749" cy="643839"/>
            </a:xfrm>
            <a:prstGeom prst="mathMultiply">
              <a:avLst>
                <a:gd name="adj1" fmla="val 1141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ja-JP" altLang="en-US" sz="3200"/>
            </a:p>
          </p:txBody>
        </p:sp>
      </p:grpSp>
      <p:sp>
        <p:nvSpPr>
          <p:cNvPr id="6" name="テキスト ボックス 5"/>
          <p:cNvSpPr txBox="1"/>
          <p:nvPr/>
        </p:nvSpPr>
        <p:spPr>
          <a:xfrm>
            <a:off x="3868412" y="5056271"/>
            <a:ext cx="4880301" cy="584775"/>
          </a:xfrm>
          <a:prstGeom prst="rect">
            <a:avLst/>
          </a:prstGeom>
          <a:noFill/>
          <a:ln>
            <a:solidFill>
              <a:schemeClr val="tx1"/>
            </a:solidFill>
          </a:ln>
        </p:spPr>
        <p:txBody>
          <a:bodyPr wrap="square" rtlCol="0">
            <a:spAutoFit/>
          </a:bodyPr>
          <a:lstStyle/>
          <a:p>
            <a:r>
              <a:rPr lang="en-US" altLang="ja-JP" sz="1600" dirty="0" smtClean="0"/>
              <a:t>※</a:t>
            </a:r>
            <a:r>
              <a:rPr lang="ja-JP" altLang="en-US" sz="1600" dirty="0" smtClean="0"/>
              <a:t>ベンチマークのコンパイル</a:t>
            </a:r>
            <a:r>
              <a:rPr lang="ja-JP" altLang="en-US" sz="1600" dirty="0"/>
              <a:t>が困難なため</a:t>
            </a:r>
            <a:r>
              <a:rPr lang="ja-JP" altLang="en-US" sz="1600" dirty="0" smtClean="0"/>
              <a:t>，コンパイル</a:t>
            </a:r>
            <a:r>
              <a:rPr lang="ja-JP" altLang="en-US" sz="1600" dirty="0"/>
              <a:t>を要するソースコード</a:t>
            </a:r>
            <a:r>
              <a:rPr lang="ja-JP" altLang="en-US" sz="1600" dirty="0" smtClean="0"/>
              <a:t>表現を</a:t>
            </a:r>
            <a:r>
              <a:rPr lang="ja-JP" altLang="en-US" sz="1600" dirty="0"/>
              <a:t>調査対象から除外</a:t>
            </a:r>
            <a:endParaRPr lang="en-US" altLang="ja-JP" sz="1600" dirty="0"/>
          </a:p>
        </p:txBody>
      </p:sp>
      <p:sp>
        <p:nvSpPr>
          <p:cNvPr id="7" name="フッター プレースホルダー 6"/>
          <p:cNvSpPr>
            <a:spLocks noGrp="1"/>
          </p:cNvSpPr>
          <p:nvPr>
            <p:ph type="ftr" sz="quarter" idx="11"/>
          </p:nvPr>
        </p:nvSpPr>
        <p:spPr/>
        <p:txBody>
          <a:bodyPr/>
          <a:lstStyle/>
          <a:p>
            <a:r>
              <a:rPr lang="en-US" altLang="ja-JP" smtClean="0"/>
              <a:t>Download: https://tinyurl.com/yztrs5ep</a:t>
            </a:r>
            <a:endParaRPr lang="en-US" altLang="ja-JP"/>
          </a:p>
        </p:txBody>
      </p:sp>
      <p:sp>
        <p:nvSpPr>
          <p:cNvPr id="8" name="スライド番号プレースホルダー 7"/>
          <p:cNvSpPr>
            <a:spLocks noGrp="1"/>
          </p:cNvSpPr>
          <p:nvPr>
            <p:ph type="sldNum" sz="quarter" idx="12"/>
          </p:nvPr>
        </p:nvSpPr>
        <p:spPr/>
        <p:txBody>
          <a:bodyPr/>
          <a:lstStyle/>
          <a:p>
            <a:fld id="{9F5033E9-932D-4E41-95C3-341F9A6DAE17}" type="slidenum">
              <a:rPr lang="en-US" altLang="ja-JP" smtClean="0"/>
              <a:pPr/>
              <a:t>8</a:t>
            </a:fld>
            <a:endParaRPr lang="en-US" altLang="ja-JP"/>
          </a:p>
        </p:txBody>
      </p:sp>
    </p:spTree>
    <p:extLst>
      <p:ext uri="{BB962C8B-B14F-4D97-AF65-F5344CB8AC3E}">
        <p14:creationId xmlns:p14="http://schemas.microsoft.com/office/powerpoint/2010/main" val="1740778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ソースコード分類手法の概要</a:t>
            </a:r>
            <a:r>
              <a:rPr kumimoji="1" lang="en-US" altLang="ja-JP" dirty="0"/>
              <a:t>(1)</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a:t>FNN+Token</a:t>
            </a:r>
            <a:endParaRPr lang="en-US" altLang="ja-JP" dirty="0"/>
          </a:p>
          <a:p>
            <a:pPr marL="457200" lvl="1" indent="0">
              <a:buNone/>
            </a:pPr>
            <a:r>
              <a:rPr kumimoji="1" lang="ja-JP" altLang="en-US" dirty="0"/>
              <a:t>トークン列を</a:t>
            </a:r>
            <a:r>
              <a:rPr kumimoji="1" lang="en-US" altLang="ja-JP" dirty="0"/>
              <a:t>Doc2Vec</a:t>
            </a:r>
            <a:r>
              <a:rPr kumimoji="1" lang="ja-JP" altLang="en-US" dirty="0"/>
              <a:t>を用いてベクトル化し，</a:t>
            </a:r>
            <a:r>
              <a:rPr kumimoji="1" lang="en-US" altLang="ja-JP" dirty="0"/>
              <a:t>FNN</a:t>
            </a:r>
            <a:r>
              <a:rPr kumimoji="1" lang="ja-JP" altLang="en-US" dirty="0"/>
              <a:t>に</a:t>
            </a:r>
            <a:r>
              <a:rPr kumimoji="1" lang="en-US" altLang="ja-JP" dirty="0"/>
              <a:t/>
            </a:r>
            <a:br>
              <a:rPr kumimoji="1" lang="en-US" altLang="ja-JP" dirty="0"/>
            </a:br>
            <a:r>
              <a:rPr kumimoji="1" lang="ja-JP" altLang="en-US" dirty="0"/>
              <a:t>学習させる</a:t>
            </a:r>
            <a:r>
              <a:rPr kumimoji="1" lang="ja-JP" altLang="en-US" dirty="0" smtClean="0"/>
              <a:t>手法</a:t>
            </a:r>
            <a:endParaRPr kumimoji="1" lang="en-US" altLang="ja-JP" dirty="0" smtClean="0"/>
          </a:p>
          <a:p>
            <a:pPr marL="457200" lvl="1" indent="0">
              <a:buNone/>
            </a:pPr>
            <a:endParaRPr kumimoji="1" lang="en-US" altLang="ja-JP" dirty="0"/>
          </a:p>
          <a:p>
            <a:r>
              <a:rPr lang="en-US" altLang="ja-JP" dirty="0"/>
              <a:t>FNN+AST</a:t>
            </a:r>
          </a:p>
          <a:p>
            <a:pPr marL="457200" lvl="1" indent="0">
              <a:buNone/>
            </a:pPr>
            <a:r>
              <a:rPr lang="en-US" altLang="ja-JP" dirty="0"/>
              <a:t>AST</a:t>
            </a:r>
            <a:r>
              <a:rPr lang="ja-JP" altLang="en-US" dirty="0"/>
              <a:t>のノードの深さ優先探索順列</a:t>
            </a:r>
            <a:r>
              <a:rPr lang="en-US" altLang="ja-JP" dirty="0"/>
              <a:t>(</a:t>
            </a:r>
            <a:r>
              <a:rPr lang="ja-JP" altLang="en-US" dirty="0"/>
              <a:t>行きがけ順</a:t>
            </a:r>
            <a:r>
              <a:rPr lang="en-US" altLang="ja-JP" dirty="0"/>
              <a:t>)</a:t>
            </a:r>
            <a:r>
              <a:rPr lang="ja-JP" altLang="en-US" dirty="0"/>
              <a:t>を</a:t>
            </a:r>
            <a:r>
              <a:rPr lang="en-US" altLang="ja-JP" dirty="0"/>
              <a:t/>
            </a:r>
            <a:br>
              <a:rPr lang="en-US" altLang="ja-JP" dirty="0"/>
            </a:br>
            <a:r>
              <a:rPr lang="en-US" altLang="ja-JP" dirty="0"/>
              <a:t>Doc2Vec</a:t>
            </a:r>
            <a:r>
              <a:rPr lang="ja-JP" altLang="en-US" dirty="0"/>
              <a:t>によってベクトル化し，</a:t>
            </a:r>
            <a:r>
              <a:rPr lang="en-US" altLang="ja-JP" dirty="0"/>
              <a:t>FNN</a:t>
            </a:r>
            <a:r>
              <a:rPr lang="ja-JP" altLang="en-US" dirty="0"/>
              <a:t>に学習させる手法</a:t>
            </a:r>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smtClean="0"/>
              <a:t>Download: https://tinyurl.com/yztrs5ep</a:t>
            </a:r>
            <a:endParaRPr lang="en-US" altLang="ja-JP"/>
          </a:p>
        </p:txBody>
      </p:sp>
      <p:sp>
        <p:nvSpPr>
          <p:cNvPr id="6" name="スライド番号プレースホルダー 5"/>
          <p:cNvSpPr>
            <a:spLocks noGrp="1"/>
          </p:cNvSpPr>
          <p:nvPr>
            <p:ph type="sldNum" sz="quarter" idx="12"/>
          </p:nvPr>
        </p:nvSpPr>
        <p:spPr/>
        <p:txBody>
          <a:bodyPr/>
          <a:lstStyle/>
          <a:p>
            <a:fld id="{9F5033E9-932D-4E41-95C3-341F9A6DAE17}" type="slidenum">
              <a:rPr lang="en-US" altLang="ja-JP" smtClean="0"/>
              <a:pPr/>
              <a:t>9</a:t>
            </a:fld>
            <a:endParaRPr lang="en-US" altLang="ja-JP"/>
          </a:p>
        </p:txBody>
      </p:sp>
    </p:spTree>
    <p:extLst>
      <p:ext uri="{BB962C8B-B14F-4D97-AF65-F5344CB8AC3E}">
        <p14:creationId xmlns:p14="http://schemas.microsoft.com/office/powerpoint/2010/main" val="2948010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Sel-CoolMetal-white">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Sel-CoolMetal-white</Template>
  <TotalTime>9787</TotalTime>
  <Words>5280</Words>
  <Application>Microsoft Office PowerPoint</Application>
  <PresentationFormat>画面に合わせる (4:3)</PresentationFormat>
  <Paragraphs>934</Paragraphs>
  <Slides>34</Slides>
  <Notes>33</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34</vt:i4>
      </vt:variant>
    </vt:vector>
  </HeadingPairs>
  <TitlesOfParts>
    <vt:vector size="40" baseType="lpstr">
      <vt:lpstr>ＭＳ Ｐゴシック</vt:lpstr>
      <vt:lpstr>游ゴシック</vt:lpstr>
      <vt:lpstr>Arial</vt:lpstr>
      <vt:lpstr>Cambria Math</vt:lpstr>
      <vt:lpstr>Courier New</vt:lpstr>
      <vt:lpstr>Sel-CoolMetal-white</vt:lpstr>
      <vt:lpstr>深層学習を用いたソースコード 分類手法の比較調査</vt:lpstr>
      <vt:lpstr>背景</vt:lpstr>
      <vt:lpstr>ソースコード分類</vt:lpstr>
      <vt:lpstr>広く利用されている ニューラルネットワーク</vt:lpstr>
      <vt:lpstr>既存研究の評価実験における 問題点(1)</vt:lpstr>
      <vt:lpstr>既存研究の評価実験における 問題点(2)</vt:lpstr>
      <vt:lpstr>研究動機</vt:lpstr>
      <vt:lpstr>本調査の概要</vt:lpstr>
      <vt:lpstr>ソースコード分類手法の概要(1)</vt:lpstr>
      <vt:lpstr>ソースコード分類手法の概要(2)</vt:lpstr>
      <vt:lpstr>ソースコード分類手法の概要(3)</vt:lpstr>
      <vt:lpstr>ベンチマーク</vt:lpstr>
      <vt:lpstr>評価尺度</vt:lpstr>
      <vt:lpstr>調査手順</vt:lpstr>
      <vt:lpstr>調査手順</vt:lpstr>
      <vt:lpstr>調査手順</vt:lpstr>
      <vt:lpstr>調査手順</vt:lpstr>
      <vt:lpstr>調査手順</vt:lpstr>
      <vt:lpstr>調査結果</vt:lpstr>
      <vt:lpstr>考察: ニューラルネットワークの 影響</vt:lpstr>
      <vt:lpstr>考察: ソースコード表現の影響</vt:lpstr>
      <vt:lpstr>追加調査</vt:lpstr>
      <vt:lpstr>深層学習を用いない分類手法</vt:lpstr>
      <vt:lpstr>FaCoY</vt:lpstr>
      <vt:lpstr>Siamese</vt:lpstr>
      <vt:lpstr>調査方法の概要</vt:lpstr>
      <vt:lpstr>ソースコード検索手法を用いた ソースコード分類の手順</vt:lpstr>
      <vt:lpstr>調査手順</vt:lpstr>
      <vt:lpstr>追加調査の結果</vt:lpstr>
      <vt:lpstr>考察: トークンの依存関係</vt:lpstr>
      <vt:lpstr>考察: 各分類手法</vt:lpstr>
      <vt:lpstr>まとめ</vt:lpstr>
      <vt:lpstr>今後の課題</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ニューラルネットワークを用いた 類似コードブロック検索手法の提案</dc:title>
  <dc:creator>y-fujiwr</dc:creator>
  <cp:lastModifiedBy>HP</cp:lastModifiedBy>
  <cp:revision>479</cp:revision>
  <cp:lastPrinted>2021-08-30T01:18:05Z</cp:lastPrinted>
  <dcterms:created xsi:type="dcterms:W3CDTF">2018-02-07T04:24:02Z</dcterms:created>
  <dcterms:modified xsi:type="dcterms:W3CDTF">2021-09-07T03:07:43Z</dcterms:modified>
</cp:coreProperties>
</file>