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301" r:id="rId2"/>
    <p:sldId id="463" r:id="rId3"/>
    <p:sldId id="464" r:id="rId4"/>
    <p:sldId id="465" r:id="rId5"/>
    <p:sldId id="467" r:id="rId6"/>
    <p:sldId id="468" r:id="rId7"/>
    <p:sldId id="469" r:id="rId8"/>
    <p:sldId id="470" r:id="rId9"/>
    <p:sldId id="472" r:id="rId10"/>
    <p:sldId id="473" r:id="rId11"/>
    <p:sldId id="482" r:id="rId12"/>
    <p:sldId id="474" r:id="rId13"/>
    <p:sldId id="466" r:id="rId14"/>
    <p:sldId id="479" r:id="rId15"/>
    <p:sldId id="475" r:id="rId16"/>
    <p:sldId id="476" r:id="rId17"/>
    <p:sldId id="477" r:id="rId18"/>
    <p:sldId id="478" r:id="rId19"/>
    <p:sldId id="483" r:id="rId20"/>
    <p:sldId id="471" r:id="rId21"/>
  </p:sldIdLst>
  <p:sldSz cx="9144000" cy="6858000" type="screen4x3"/>
  <p:notesSz cx="6807200" cy="9939338"/>
  <p:custDataLst>
    <p:tags r:id="rId24"/>
  </p:custDataLst>
  <p:defaultTextStyle>
    <a:defPPr>
      <a:defRPr lang="ja-JP"/>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ＭＳ Ｐゴシック" panose="020B0600070205080204" pitchFamily="50" charset="-128"/>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ＭＳ Ｐゴシック" panose="020B0600070205080204" pitchFamily="50"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ＭＳ Ｐゴシック" panose="020B0600070205080204" pitchFamily="50"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ＭＳ Ｐゴシック" panose="020B0600070205080204" pitchFamily="50"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ＭＳ Ｐゴシック" panose="020B0600070205080204" pitchFamily="50" charset="-128"/>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ＭＳ Ｐゴシック" panose="020B0600070205080204" pitchFamily="50" charset="-128"/>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ＭＳ Ｐゴシック" panose="020B0600070205080204" pitchFamily="50" charset="-128"/>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ＭＳ Ｐゴシック" panose="020B0600070205080204" pitchFamily="50" charset="-128"/>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997" userDrawn="1">
          <p15:clr>
            <a:srgbClr val="A4A3A4"/>
          </p15:clr>
        </p15:guide>
        <p15:guide id="2" pos="38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umata" initials="s" lastIdx="3" clrIdx="0"/>
  <p:cmAuthor id="2" name="楊　詩語" initials="楊　詩語"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333399"/>
    <a:srgbClr val="7171B8"/>
    <a:srgbClr val="EFEFF4"/>
    <a:srgbClr val="6D6DB6"/>
    <a:srgbClr val="D6E0F5"/>
    <a:srgbClr val="000066"/>
    <a:srgbClr val="6E6EB6"/>
    <a:srgbClr val="3A3A9C"/>
    <a:srgbClr val="6E6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59" autoAdjust="0"/>
    <p:restoredTop sz="88037" autoAdjust="0"/>
  </p:normalViewPr>
  <p:slideViewPr>
    <p:cSldViewPr snapToObjects="1" showGuides="1">
      <p:cViewPr varScale="1">
        <p:scale>
          <a:sx n="88" d="100"/>
          <a:sy n="88" d="100"/>
        </p:scale>
        <p:origin x="1269" y="45"/>
      </p:cViewPr>
      <p:guideLst>
        <p:guide orient="horz" pos="997"/>
        <p:guide pos="3832"/>
      </p:guideLst>
    </p:cSldViewPr>
  </p:slideViewPr>
  <p:outlineViewPr>
    <p:cViewPr>
      <p:scale>
        <a:sx n="33" d="100"/>
        <a:sy n="33" d="100"/>
      </p:scale>
      <p:origin x="48" y="0"/>
    </p:cViewPr>
  </p:outlineViewPr>
  <p:notesTextViewPr>
    <p:cViewPr>
      <p:scale>
        <a:sx n="125" d="100"/>
        <a:sy n="125"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502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42" tIns="45871" rIns="91742" bIns="45871" numCol="1" anchor="t" anchorCtr="0" compatLnSpc="1"/>
          <a:lstStyle>
            <a:lvl1pPr eaLnBrk="1" hangingPunct="1">
              <a:defRPr sz="1200">
                <a:latin typeface="Arial" panose="020B0604020202020204" pitchFamily="34" charset="0"/>
                <a:ea typeface="ＭＳ Ｐゴシック" panose="020B0600070205080204"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ja-JP" sz="12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100355" name="Rectangle 3"/>
          <p:cNvSpPr>
            <a:spLocks noGrp="1" noChangeArrowheads="1"/>
          </p:cNvSpPr>
          <p:nvPr>
            <p:ph type="dt" sz="quarter" idx="1"/>
          </p:nvPr>
        </p:nvSpPr>
        <p:spPr bwMode="auto">
          <a:xfrm>
            <a:off x="3855349" y="0"/>
            <a:ext cx="29502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42" tIns="45871" rIns="91742" bIns="45871" numCol="1" anchor="t" anchorCtr="0" compatLnSpc="1"/>
          <a:lstStyle>
            <a:lvl1pPr algn="r" eaLnBrk="1" hangingPunct="1">
              <a:defRPr sz="1200">
                <a:latin typeface="Arial" panose="020B0604020202020204" pitchFamily="34" charset="0"/>
                <a:ea typeface="ＭＳ Ｐゴシック" panose="020B0600070205080204" pitchFamily="50"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ja-JP" sz="12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100356" name="Rectangle 4"/>
          <p:cNvSpPr>
            <a:spLocks noGrp="1" noChangeArrowheads="1"/>
          </p:cNvSpPr>
          <p:nvPr>
            <p:ph type="ftr" sz="quarter" idx="2"/>
          </p:nvPr>
        </p:nvSpPr>
        <p:spPr bwMode="auto">
          <a:xfrm>
            <a:off x="0" y="9440863"/>
            <a:ext cx="29502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42" tIns="45871" rIns="91742" bIns="45871" numCol="1" anchor="b" anchorCtr="0" compatLnSpc="1"/>
          <a:lstStyle>
            <a:lvl1pPr eaLnBrk="1" hangingPunct="1">
              <a:defRPr sz="1200">
                <a:latin typeface="Arial" panose="020B0604020202020204" pitchFamily="34" charset="0"/>
                <a:ea typeface="ＭＳ Ｐゴシック" panose="020B0600070205080204"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ja-JP" sz="12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100357" name="Rectangle 5"/>
          <p:cNvSpPr>
            <a:spLocks noGrp="1" noChangeArrowheads="1"/>
          </p:cNvSpPr>
          <p:nvPr>
            <p:ph type="sldNum" sz="quarter" idx="3"/>
          </p:nvPr>
        </p:nvSpPr>
        <p:spPr bwMode="auto">
          <a:xfrm>
            <a:off x="3855349" y="9440863"/>
            <a:ext cx="29502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42" tIns="45871" rIns="91742" bIns="45871"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3C9971FC-8375-447F-A32C-B5B13940FE63}" type="slidenum">
              <a:rPr kumimoji="1" lang="en-US" altLang="ja-JP" sz="12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rPr>
              <a:t>‹#›</a:t>
            </a:fld>
            <a:endParaRPr kumimoji="1" lang="en-US" altLang="ja-JP" sz="12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502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42" tIns="45871" rIns="91742" bIns="45871" numCol="1" anchor="t" anchorCtr="0" compatLnSpc="1"/>
          <a:lstStyle>
            <a:lvl1pPr eaLnBrk="1" hangingPunct="1">
              <a:defRPr sz="1200">
                <a:latin typeface="Arial" panose="020B0604020202020204" pitchFamily="34" charset="0"/>
                <a:ea typeface="ＭＳ Ｐゴシック" panose="020B0600070205080204"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ja-JP" sz="12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3075" name="Rectangle 3"/>
          <p:cNvSpPr>
            <a:spLocks noGrp="1" noChangeArrowheads="1"/>
          </p:cNvSpPr>
          <p:nvPr>
            <p:ph type="dt" idx="1"/>
          </p:nvPr>
        </p:nvSpPr>
        <p:spPr bwMode="auto">
          <a:xfrm>
            <a:off x="3855349" y="0"/>
            <a:ext cx="29502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42" tIns="45871" rIns="91742" bIns="45871" numCol="1" anchor="t" anchorCtr="0" compatLnSpc="1"/>
          <a:lstStyle>
            <a:lvl1pPr algn="r" eaLnBrk="1" hangingPunct="1">
              <a:defRPr sz="1200">
                <a:latin typeface="Arial" panose="020B0604020202020204" pitchFamily="34" charset="0"/>
                <a:ea typeface="ＭＳ Ｐゴシック" panose="020B0600070205080204" pitchFamily="50"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ja-JP" sz="12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3076" name="Rectangle 4"/>
          <p:cNvSpPr>
            <a:spLocks noGrp="1" noRot="1" noChangeAspect="1" noTextEdit="1"/>
          </p:cNvSpPr>
          <p:nvPr>
            <p:ph type="sldImg" idx="2"/>
          </p:nvPr>
        </p:nvSpPr>
        <p:spPr>
          <a:xfrm>
            <a:off x="920750" y="746125"/>
            <a:ext cx="4967288" cy="3725863"/>
          </a:xfrm>
          <a:prstGeom prst="rect">
            <a:avLst/>
          </a:prstGeom>
          <a:noFill/>
          <a:ln w="9525" cap="flat" cmpd="sng">
            <a:solidFill>
              <a:srgbClr val="000000"/>
            </a:solidFill>
            <a:prstDash val="solid"/>
            <a:miter/>
            <a:headEnd type="none" w="med" len="med"/>
            <a:tailEnd type="none" w="med" len="med"/>
          </a:ln>
        </p:spPr>
      </p:sp>
      <p:sp>
        <p:nvSpPr>
          <p:cNvPr id="3077" name="Rectangle 5"/>
          <p:cNvSpPr>
            <a:spLocks noGrp="1" noChangeArrowheads="1"/>
          </p:cNvSpPr>
          <p:nvPr>
            <p:ph type="body" sz="quarter" idx="3"/>
          </p:nvPr>
        </p:nvSpPr>
        <p:spPr bwMode="auto">
          <a:xfrm>
            <a:off x="681197" y="4721225"/>
            <a:ext cx="5444807"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42" tIns="45871" rIns="91742" bIns="45871"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ja-JP" altLang="en-US" sz="1200" b="0" i="0" u="none" strike="noStrike" kern="1200" cap="none" spc="0" normalizeH="0" baseline="0" noProof="0">
                <a:ln>
                  <a:noFill/>
                </a:ln>
                <a:solidFill>
                  <a:schemeClr val="tx1"/>
                </a:solidFill>
                <a:effectLst/>
                <a:uLnTx/>
                <a:uFillTx/>
                <a:latin typeface="Arial" panose="020B0604020202020204" pitchFamily="34" charset="0"/>
                <a:ea typeface="ＭＳ Ｐ明朝" panose="02020600040205080304" pitchFamily="18" charset="-128"/>
                <a:cs typeface="+mn-cs"/>
              </a:rPr>
              <a:t>マスタ テキストの書式設定</a:t>
            </a: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ja-JP" altLang="en-US" sz="1200" b="0" i="0" u="none" strike="noStrike" kern="1200" cap="none" spc="0" normalizeH="0" baseline="0" noProof="0">
                <a:ln>
                  <a:noFill/>
                </a:ln>
                <a:solidFill>
                  <a:schemeClr val="tx1"/>
                </a:solidFill>
                <a:effectLst/>
                <a:uLnTx/>
                <a:uFillTx/>
                <a:latin typeface="Arial" panose="020B0604020202020204" pitchFamily="34" charset="0"/>
                <a:ea typeface="ＭＳ Ｐ明朝" panose="02020600040205080304"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panose="020B0604020202020204" pitchFamily="34" charset="0"/>
                <a:ea typeface="ＭＳ Ｐ明朝" panose="02020600040205080304" pitchFamily="18" charset="-128"/>
                <a:cs typeface="+mn-cs"/>
              </a:rPr>
              <a:t>2 </a:t>
            </a:r>
            <a:r>
              <a:rPr kumimoji="1" lang="ja-JP" altLang="en-US" sz="1200" b="0" i="0" u="none" strike="noStrike" kern="1200" cap="none" spc="0" normalizeH="0" baseline="0" noProof="0">
                <a:ln>
                  <a:noFill/>
                </a:ln>
                <a:solidFill>
                  <a:schemeClr val="tx1"/>
                </a:solidFill>
                <a:effectLst/>
                <a:uLnTx/>
                <a:uFillTx/>
                <a:latin typeface="Arial" panose="020B0604020202020204" pitchFamily="34" charset="0"/>
                <a:ea typeface="ＭＳ Ｐ明朝" panose="02020600040205080304" pitchFamily="18" charset="-128"/>
                <a:cs typeface="+mn-cs"/>
              </a:rPr>
              <a:t>レベル</a:t>
            </a: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ja-JP" altLang="en-US" sz="1200" b="0" i="0" u="none" strike="noStrike" kern="1200" cap="none" spc="0" normalizeH="0" baseline="0" noProof="0">
                <a:ln>
                  <a:noFill/>
                </a:ln>
                <a:solidFill>
                  <a:schemeClr val="tx1"/>
                </a:solidFill>
                <a:effectLst/>
                <a:uLnTx/>
                <a:uFillTx/>
                <a:latin typeface="Arial" panose="020B0604020202020204" pitchFamily="34" charset="0"/>
                <a:ea typeface="ＭＳ Ｐ明朝" panose="02020600040205080304"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panose="020B0604020202020204" pitchFamily="34" charset="0"/>
                <a:ea typeface="ＭＳ Ｐ明朝" panose="02020600040205080304" pitchFamily="18" charset="-128"/>
                <a:cs typeface="+mn-cs"/>
              </a:rPr>
              <a:t>3 </a:t>
            </a:r>
            <a:r>
              <a:rPr kumimoji="1" lang="ja-JP" altLang="en-US" sz="1200" b="0" i="0" u="none" strike="noStrike" kern="1200" cap="none" spc="0" normalizeH="0" baseline="0" noProof="0">
                <a:ln>
                  <a:noFill/>
                </a:ln>
                <a:solidFill>
                  <a:schemeClr val="tx1"/>
                </a:solidFill>
                <a:effectLst/>
                <a:uLnTx/>
                <a:uFillTx/>
                <a:latin typeface="Arial" panose="020B0604020202020204" pitchFamily="34" charset="0"/>
                <a:ea typeface="ＭＳ Ｐ明朝" panose="02020600040205080304" pitchFamily="18" charset="-128"/>
                <a:cs typeface="+mn-cs"/>
              </a:rPr>
              <a:t>レベル</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ja-JP" altLang="en-US" sz="1200" b="0" i="0" u="none" strike="noStrike" kern="1200" cap="none" spc="0" normalizeH="0" baseline="0" noProof="0">
                <a:ln>
                  <a:noFill/>
                </a:ln>
                <a:solidFill>
                  <a:schemeClr val="tx1"/>
                </a:solidFill>
                <a:effectLst/>
                <a:uLnTx/>
                <a:uFillTx/>
                <a:latin typeface="Arial" panose="020B0604020202020204" pitchFamily="34" charset="0"/>
                <a:ea typeface="ＭＳ Ｐ明朝" panose="02020600040205080304"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panose="020B0604020202020204" pitchFamily="34" charset="0"/>
                <a:ea typeface="ＭＳ Ｐ明朝" panose="02020600040205080304" pitchFamily="18" charset="-128"/>
                <a:cs typeface="+mn-cs"/>
              </a:rPr>
              <a:t>4 </a:t>
            </a:r>
            <a:r>
              <a:rPr kumimoji="1" lang="ja-JP" altLang="en-US" sz="1200" b="0" i="0" u="none" strike="noStrike" kern="1200" cap="none" spc="0" normalizeH="0" baseline="0" noProof="0">
                <a:ln>
                  <a:noFill/>
                </a:ln>
                <a:solidFill>
                  <a:schemeClr val="tx1"/>
                </a:solidFill>
                <a:effectLst/>
                <a:uLnTx/>
                <a:uFillTx/>
                <a:latin typeface="Arial" panose="020B0604020202020204" pitchFamily="34" charset="0"/>
                <a:ea typeface="ＭＳ Ｐ明朝" panose="02020600040205080304" pitchFamily="18" charset="-128"/>
                <a:cs typeface="+mn-cs"/>
              </a:rPr>
              <a:t>レベル</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ja-JP" altLang="en-US" sz="1200" b="0" i="0" u="none" strike="noStrike" kern="1200" cap="none" spc="0" normalizeH="0" baseline="0" noProof="0">
                <a:ln>
                  <a:noFill/>
                </a:ln>
                <a:solidFill>
                  <a:schemeClr val="tx1"/>
                </a:solidFill>
                <a:effectLst/>
                <a:uLnTx/>
                <a:uFillTx/>
                <a:latin typeface="Arial" panose="020B0604020202020204" pitchFamily="34" charset="0"/>
                <a:ea typeface="ＭＳ Ｐ明朝" panose="02020600040205080304" pitchFamily="18" charset="-128"/>
                <a:cs typeface="+mn-cs"/>
              </a:rPr>
              <a:t>第 </a:t>
            </a:r>
            <a:r>
              <a:rPr kumimoji="1" lang="en-US" altLang="ja-JP" sz="1200" b="0" i="0" u="none" strike="noStrike" kern="1200" cap="none" spc="0" normalizeH="0" baseline="0" noProof="0">
                <a:ln>
                  <a:noFill/>
                </a:ln>
                <a:solidFill>
                  <a:schemeClr val="tx1"/>
                </a:solidFill>
                <a:effectLst/>
                <a:uLnTx/>
                <a:uFillTx/>
                <a:latin typeface="Arial" panose="020B0604020202020204" pitchFamily="34" charset="0"/>
                <a:ea typeface="ＭＳ Ｐ明朝" panose="02020600040205080304" pitchFamily="18" charset="-128"/>
                <a:cs typeface="+mn-cs"/>
              </a:rPr>
              <a:t>5 </a:t>
            </a:r>
            <a:r>
              <a:rPr kumimoji="1" lang="ja-JP" altLang="en-US" sz="1200" b="0" i="0" u="none" strike="noStrike" kern="1200" cap="none" spc="0" normalizeH="0" baseline="0" noProof="0">
                <a:ln>
                  <a:noFill/>
                </a:ln>
                <a:solidFill>
                  <a:schemeClr val="tx1"/>
                </a:solidFill>
                <a:effectLst/>
                <a:uLnTx/>
                <a:uFillTx/>
                <a:latin typeface="Arial" panose="020B0604020202020204" pitchFamily="34" charset="0"/>
                <a:ea typeface="ＭＳ Ｐ明朝" panose="02020600040205080304" pitchFamily="18" charset="-128"/>
                <a:cs typeface="+mn-cs"/>
              </a:rPr>
              <a:t>レベル</a:t>
            </a:r>
          </a:p>
        </p:txBody>
      </p:sp>
      <p:sp>
        <p:nvSpPr>
          <p:cNvPr id="3078" name="Rectangle 6"/>
          <p:cNvSpPr>
            <a:spLocks noGrp="1" noChangeArrowheads="1"/>
          </p:cNvSpPr>
          <p:nvPr>
            <p:ph type="ftr" sz="quarter" idx="4"/>
          </p:nvPr>
        </p:nvSpPr>
        <p:spPr bwMode="auto">
          <a:xfrm>
            <a:off x="0" y="9440863"/>
            <a:ext cx="29502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42" tIns="45871" rIns="91742" bIns="45871" numCol="1" anchor="b" anchorCtr="0" compatLnSpc="1"/>
          <a:lstStyle>
            <a:lvl1pPr eaLnBrk="1" hangingPunct="1">
              <a:defRPr sz="1200">
                <a:latin typeface="Arial" panose="020B0604020202020204" pitchFamily="34" charset="0"/>
                <a:ea typeface="ＭＳ Ｐゴシック" panose="020B0600070205080204" pitchFamily="50"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ja-JP" sz="12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3079" name="Rectangle 7"/>
          <p:cNvSpPr>
            <a:spLocks noGrp="1" noChangeArrowheads="1"/>
          </p:cNvSpPr>
          <p:nvPr>
            <p:ph type="sldNum" sz="quarter" idx="5"/>
          </p:nvPr>
        </p:nvSpPr>
        <p:spPr bwMode="auto">
          <a:xfrm>
            <a:off x="3855349" y="9440863"/>
            <a:ext cx="29502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42" tIns="45871" rIns="91742" bIns="45871"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93595035-9969-4A33-A6CE-F2FE5862F336}" type="slidenum">
              <a:rPr kumimoji="1" lang="en-US" altLang="ja-JP" sz="12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rPr>
              <a:t>‹#›</a:t>
            </a:fld>
            <a:endParaRPr kumimoji="1" lang="en-US" altLang="ja-JP" sz="12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ea typeface="SimSun" panose="02010600030101010101" pitchFamily="2" charset="-122"/>
                <a:sym typeface="+mn-ea"/>
              </a:rPr>
              <a:t>Thank you for your introduction.</a:t>
            </a:r>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ea typeface="SimSun" panose="02010600030101010101" pitchFamily="2" charset="-122"/>
              <a:sym typeface="+mn-ea"/>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ea typeface="SimSun" panose="02010600030101010101" pitchFamily="2" charset="-122"/>
                <a:sym typeface="+mn-ea"/>
              </a:rPr>
              <a:t>Good afternoon, everyone. I’m shiyu yang from </a:t>
            </a:r>
            <a:r>
              <a:rPr lang="en-US" altLang="ja-JP" sz="1200" b="1" dirty="0"/>
              <a:t>Osaka University</a:t>
            </a:r>
            <a:r>
              <a:rPr lang="en-US" altLang="zh-CN" dirty="0">
                <a:ea typeface="SimSun" panose="02010600030101010101" pitchFamily="2" charset="-122"/>
                <a:sym typeface="+mn-ea"/>
              </a:rPr>
              <a:t>.</a:t>
            </a:r>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zh-CN" dirty="0">
              <a:ea typeface="SimSun" panose="02010600030101010101" pitchFamily="2" charset="-122"/>
              <a:sym typeface="+mn-ea"/>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altLang="ja-JP" b="0" i="0" dirty="0">
                <a:solidFill>
                  <a:srgbClr val="494D50"/>
                </a:solidFill>
                <a:effectLst/>
                <a:latin typeface="游ゴシック" panose="020B0400000000000000" pitchFamily="34" charset="-128"/>
                <a:ea typeface="游ゴシック" panose="020B0400000000000000" pitchFamily="34" charset="-128"/>
              </a:rPr>
              <a:t>Today, I'd like to present my research</a:t>
            </a:r>
            <a:r>
              <a:rPr lang="en-US" altLang="ja-JP" b="0" i="0">
                <a:solidFill>
                  <a:srgbClr val="494D50"/>
                </a:solidFill>
                <a:effectLst/>
                <a:latin typeface="游ゴシック" panose="020B0400000000000000" pitchFamily="34" charset="-128"/>
                <a:ea typeface="游ゴシック" panose="020B0400000000000000" pitchFamily="34" charset="-128"/>
              </a:rPr>
              <a:t>: An Empirical Study of Python Code Snippets with Version Compatibility Issues on Stack Overflow</a:t>
            </a:r>
            <a:endParaRPr lang="en-US" altLang="zh-CN" dirty="0">
              <a:ea typeface="SimSun" panose="02010600030101010101" pitchFamily="2" charset="-122"/>
              <a:sym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p:sp>
      <p:sp>
        <p:nvSpPr>
          <p:cNvPr id="19459" name="ノート プレースホルダー 2"/>
          <p:cNvSpPr>
            <a:spLocks noGrp="1"/>
          </p:cNvSpPr>
          <p:nvPr>
            <p:ph type="body" idx="1"/>
          </p:nvPr>
        </p:nvSpPr>
        <p:spPr>
          <a:xfrm>
            <a:off x="681198" y="4721225"/>
            <a:ext cx="5444806" cy="4471988"/>
          </a:xfrm>
        </p:spPr>
        <p:txBody>
          <a:bodyPr wrap="square" lIns="91742" tIns="45871" rIns="91742" bIns="45871" anchor="t" anchorCtr="0"/>
          <a:lstStyle/>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dirty="0"/>
              <a:t>From the table, we can see that</a:t>
            </a:r>
            <a:r>
              <a:rPr lang="en-US" altLang="ja-JP" b="1" kern="0" noProof="0" dirty="0">
                <a:ln>
                  <a:noFill/>
                </a:ln>
                <a:effectLst/>
                <a:uLnTx/>
                <a:uFillTx/>
                <a:latin typeface="+mn-lt"/>
                <a:ea typeface="+mn-ea"/>
                <a:sym typeface="+mn-ea"/>
              </a:rPr>
              <a:t>: Less than 17% of code snippets interpretable only by Python 2 or only by Python 3 are tagged with the Python version.</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ja-JP" altLang="en-US" dirty="0"/>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ja-JP" altLang="en-US" dirty="0"/>
              <a:t>It is clear that the version compatibility issues of code snippets exist at </a:t>
            </a:r>
            <a:r>
              <a:rPr lang="en-US" altLang="zh-CN" dirty="0"/>
              <a:t>Stack Overflow</a:t>
            </a:r>
            <a:r>
              <a:rPr lang="ja-JP" altLang="en-US" dirty="0"/>
              <a:t> and cannot be ignored. </a:t>
            </a:r>
            <a:endParaRPr lang="en-US" altLang="ja-JP" dirty="0"/>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ja-JP" altLang="en-US" dirty="0"/>
              <a:t>However, since code snippets are not well tagged with the Python version, </a:t>
            </a:r>
            <a:r>
              <a:rPr lang="en-US" altLang="zh-CN" dirty="0"/>
              <a:t>Stack Overflow</a:t>
            </a:r>
            <a:r>
              <a:rPr lang="ja-JP" altLang="en-US" dirty="0"/>
              <a:t> users cannot simply determine the Python version of the </a:t>
            </a:r>
            <a:r>
              <a:rPr lang="en-US" altLang="ja-JP" dirty="0"/>
              <a:t>code </a:t>
            </a:r>
            <a:r>
              <a:rPr lang="ja-JP" altLang="en-US" dirty="0"/>
              <a:t>snippet by the tag, which may lead to misuse of the snippet. </a:t>
            </a:r>
            <a:endParaRPr lang="en-US" altLang="ja-JP" dirty="0"/>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en-US" altLang="ja-JP" dirty="0"/>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ja-JP" altLang="en-US" dirty="0"/>
              <a:t>Therefore, we need to provide a tool for users to determine the Python version of Python code snippets on </a:t>
            </a:r>
            <a:r>
              <a:rPr lang="en-US" altLang="zh-CN" dirty="0"/>
              <a:t>Stack Overflow</a:t>
            </a:r>
            <a:r>
              <a:rPr lang="ja-JP" altLang="en-US" dirty="0"/>
              <a:t>.</a:t>
            </a:r>
          </a:p>
        </p:txBody>
      </p:sp>
      <p:sp>
        <p:nvSpPr>
          <p:cNvPr id="19460" name="スライド番号プレースホルダー 3"/>
          <p:cNvSpPr txBox="1">
            <a:spLocks noGrp="1"/>
          </p:cNvSpPr>
          <p:nvPr>
            <p:ph type="sldNum" sz="quarter"/>
          </p:nvPr>
        </p:nvSpPr>
        <p:spPr>
          <a:xfrm>
            <a:off x="3855349" y="9440864"/>
            <a:ext cx="2950263" cy="496887"/>
          </a:xfrm>
          <a:prstGeom prst="rect">
            <a:avLst/>
          </a:prstGeom>
          <a:noFill/>
          <a:ln w="9525">
            <a:noFill/>
          </a:ln>
        </p:spPr>
        <p:txBody>
          <a:bodyPr lIns="91742" tIns="45871" rIns="91742" bIns="45871" anchor="b" anchorCtr="0"/>
          <a:lstStyle/>
          <a:p>
            <a:pPr lvl="0" algn="r" eaLnBrk="1" hangingPunct="1">
              <a:buNone/>
            </a:pPr>
            <a:fld id="{9A0DB2DC-4C9A-4742-B13C-FB6460FD3503}" type="slidenum">
              <a:rPr lang="en-US" altLang="ja-JP" sz="1200" dirty="0"/>
              <a:t>10</a:t>
            </a:fld>
            <a:endParaRPr lang="en-US" altLang="ja-JP"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p:sp>
      <p:sp>
        <p:nvSpPr>
          <p:cNvPr id="19459" name="ノート プレースホルダー 2"/>
          <p:cNvSpPr>
            <a:spLocks noGrp="1"/>
          </p:cNvSpPr>
          <p:nvPr>
            <p:ph type="body" idx="1"/>
          </p:nvPr>
        </p:nvSpPr>
        <p:spPr>
          <a:xfrm>
            <a:off x="681198" y="4721225"/>
            <a:ext cx="5444806" cy="4471988"/>
          </a:xfrm>
        </p:spPr>
        <p:txBody>
          <a:bodyPr wrap="square" lIns="91742" tIns="45871" rIns="91742" bIns="45871" anchor="t" anchorCtr="0"/>
          <a:lstStyle/>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We developed a Chrome extension, </a:t>
            </a:r>
            <a:r>
              <a:rPr lang="en-US" altLang="ja-JP" b="1" kern="0" noProof="0" dirty="0" err="1">
                <a:ln>
                  <a:noFill/>
                </a:ln>
                <a:effectLst/>
                <a:uLnTx/>
                <a:uFillTx/>
                <a:latin typeface="+mn-lt"/>
                <a:ea typeface="+mn-ea"/>
                <a:sym typeface="+mn-ea"/>
              </a:rPr>
              <a:t>PyVerDetector</a:t>
            </a:r>
            <a:r>
              <a:rPr lang="en-US" altLang="ja-JP" b="1" kern="0" noProof="0" dirty="0">
                <a:ln>
                  <a:noFill/>
                </a:ln>
                <a:effectLst/>
                <a:uLnTx/>
                <a:uFillTx/>
                <a:latin typeface="+mn-lt"/>
                <a:ea typeface="+mn-ea"/>
                <a:sym typeface="+mn-ea"/>
              </a:rPr>
              <a:t> to help </a:t>
            </a:r>
            <a:r>
              <a:rPr lang="en-US" altLang="zh-CN" b="1" kern="0" noProof="0" dirty="0">
                <a:ln>
                  <a:noFill/>
                </a:ln>
                <a:effectLst/>
                <a:uLnTx/>
                <a:uFillTx/>
                <a:latin typeface="+mn-lt"/>
                <a:ea typeface="+mn-ea"/>
                <a:sym typeface="+mn-ea"/>
              </a:rPr>
              <a:t>Stack Overflow</a:t>
            </a:r>
            <a:r>
              <a:rPr lang="en-US" altLang="ja-JP" b="1" kern="0" noProof="0" dirty="0">
                <a:ln>
                  <a:noFill/>
                </a:ln>
                <a:effectLst/>
                <a:uLnTx/>
                <a:uFillTx/>
                <a:latin typeface="+mn-lt"/>
                <a:ea typeface="+mn-ea"/>
                <a:sym typeface="+mn-ea"/>
              </a:rPr>
              <a:t> users detect the Python version of code snippets.</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In order to detect the compliance of a code snippet with a particular grammar, </a:t>
            </a:r>
            <a:r>
              <a:rPr lang="en-US" altLang="ja-JP" b="1" kern="0" noProof="0" dirty="0" err="1">
                <a:ln>
                  <a:noFill/>
                </a:ln>
                <a:effectLst/>
                <a:uLnTx/>
                <a:uFillTx/>
                <a:latin typeface="+mn-lt"/>
                <a:ea typeface="+mn-ea"/>
                <a:sym typeface="+mn-ea"/>
              </a:rPr>
              <a:t>PyVerDetector</a:t>
            </a:r>
            <a:r>
              <a:rPr lang="en-US" altLang="ja-JP" b="1" kern="0" noProof="0" dirty="0">
                <a:ln>
                  <a:noFill/>
                </a:ln>
                <a:effectLst/>
                <a:uLnTx/>
                <a:uFillTx/>
                <a:latin typeface="+mn-lt"/>
                <a:ea typeface="+mn-ea"/>
                <a:sym typeface="+mn-ea"/>
              </a:rPr>
              <a:t> consists of two components: </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a frontend part responsible for fetching the code snippet from </a:t>
            </a:r>
            <a:r>
              <a:rPr lang="en-US" altLang="zh-CN" b="1" kern="0" noProof="0" dirty="0">
                <a:ln>
                  <a:noFill/>
                </a:ln>
                <a:effectLst/>
                <a:uLnTx/>
                <a:uFillTx/>
                <a:latin typeface="+mn-lt"/>
                <a:ea typeface="+mn-ea"/>
                <a:sym typeface="+mn-ea"/>
              </a:rPr>
              <a:t>Stack Overflow</a:t>
            </a:r>
            <a:r>
              <a:rPr lang="en-US" altLang="ja-JP" b="1" kern="0" noProof="0" dirty="0">
                <a:ln>
                  <a:noFill/>
                </a:ln>
                <a:effectLst/>
                <a:uLnTx/>
                <a:uFillTx/>
                <a:latin typeface="+mn-lt"/>
                <a:ea typeface="+mn-ea"/>
                <a:sym typeface="+mn-ea"/>
              </a:rPr>
              <a:t>  and displaying the results, and a backend part responsible for statically</a:t>
            </a:r>
            <a:r>
              <a:rPr lang="en-US" altLang="ja-JP" b="0" i="0" kern="0" noProof="0" dirty="0">
                <a:ln>
                  <a:noFill/>
                </a:ln>
                <a:solidFill>
                  <a:srgbClr val="333333"/>
                </a:solidFill>
                <a:effectLst/>
                <a:uLnTx/>
                <a:uFillTx/>
                <a:latin typeface="Arial" panose="020B0604020202020204" pitchFamily="34" charset="0"/>
                <a:ea typeface="+mn-ea"/>
                <a:sym typeface="+mn-ea"/>
              </a:rPr>
              <a:t> </a:t>
            </a:r>
            <a:r>
              <a:rPr lang="en-US" altLang="ja-JP" b="1" kern="0" noProof="0" dirty="0">
                <a:ln>
                  <a:noFill/>
                </a:ln>
                <a:effectLst/>
                <a:uLnTx/>
                <a:uFillTx/>
                <a:latin typeface="+mn-lt"/>
                <a:ea typeface="+mn-ea"/>
                <a:sym typeface="+mn-ea"/>
              </a:rPr>
              <a:t>analyzing the given code snippet across multiple Python versions. </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The overview of </a:t>
            </a:r>
            <a:r>
              <a:rPr lang="en-US" altLang="ja-JP" b="1" kern="0" noProof="0" dirty="0" err="1">
                <a:ln>
                  <a:noFill/>
                </a:ln>
                <a:effectLst/>
                <a:uLnTx/>
                <a:uFillTx/>
                <a:latin typeface="+mn-lt"/>
                <a:ea typeface="+mn-ea"/>
                <a:sym typeface="+mn-ea"/>
              </a:rPr>
              <a:t>PyVerDetector</a:t>
            </a:r>
            <a:r>
              <a:rPr lang="en-US" altLang="ja-JP" b="1" kern="0" noProof="0" dirty="0">
                <a:ln>
                  <a:noFill/>
                </a:ln>
                <a:effectLst/>
                <a:uLnTx/>
                <a:uFillTx/>
                <a:latin typeface="+mn-lt"/>
                <a:ea typeface="+mn-ea"/>
                <a:sym typeface="+mn-ea"/>
              </a:rPr>
              <a:t> is shown in Figure</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zh-CN" b="1" kern="0" noProof="0" dirty="0">
                <a:ln>
                  <a:noFill/>
                </a:ln>
                <a:effectLst/>
                <a:uLnTx/>
                <a:uFillTx/>
                <a:latin typeface="+mn-lt"/>
                <a:ea typeface="+mn-ea"/>
                <a:sym typeface="+mn-ea"/>
              </a:rPr>
              <a:t>#######</a:t>
            </a: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Upon loading a </a:t>
            </a:r>
            <a:r>
              <a:rPr lang="en-US" altLang="zh-CN" b="1" kern="0" noProof="0" dirty="0">
                <a:ln>
                  <a:noFill/>
                </a:ln>
                <a:effectLst/>
                <a:uLnTx/>
                <a:uFillTx/>
                <a:latin typeface="+mn-lt"/>
                <a:ea typeface="+mn-ea"/>
                <a:sym typeface="+mn-ea"/>
              </a:rPr>
              <a:t>Stack Overflow</a:t>
            </a:r>
            <a:r>
              <a:rPr lang="en-US" altLang="ja-JP" b="1" kern="0" noProof="0" dirty="0">
                <a:ln>
                  <a:noFill/>
                </a:ln>
                <a:effectLst/>
                <a:uLnTx/>
                <a:uFillTx/>
                <a:latin typeface="+mn-lt"/>
                <a:ea typeface="+mn-ea"/>
                <a:sym typeface="+mn-ea"/>
              </a:rPr>
              <a:t>  page, for each Python snippet, the extension calls the backend and retrieves the response in JSON format containing all the supported Python versions for that snippet. </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Then, based on the user preferences, the frontend alters the page to present the result to the user.</a:t>
            </a:r>
            <a:endParaRPr lang="ja-JP" altLang="en-US" dirty="0"/>
          </a:p>
        </p:txBody>
      </p:sp>
      <p:sp>
        <p:nvSpPr>
          <p:cNvPr id="19460" name="スライド番号プレースホルダー 3"/>
          <p:cNvSpPr txBox="1">
            <a:spLocks noGrp="1"/>
          </p:cNvSpPr>
          <p:nvPr>
            <p:ph type="sldNum" sz="quarter"/>
          </p:nvPr>
        </p:nvSpPr>
        <p:spPr>
          <a:xfrm>
            <a:off x="3855349" y="9440864"/>
            <a:ext cx="2950263" cy="496887"/>
          </a:xfrm>
          <a:prstGeom prst="rect">
            <a:avLst/>
          </a:prstGeom>
          <a:noFill/>
          <a:ln w="9525">
            <a:noFill/>
          </a:ln>
        </p:spPr>
        <p:txBody>
          <a:bodyPr lIns="91742" tIns="45871" rIns="91742" bIns="45871" anchor="b" anchorCtr="0"/>
          <a:lstStyle/>
          <a:p>
            <a:pPr lvl="0" algn="r" eaLnBrk="1" hangingPunct="1">
              <a:buNone/>
            </a:pPr>
            <a:fld id="{9A0DB2DC-4C9A-4742-B13C-FB6460FD3503}" type="slidenum">
              <a:rPr lang="en-US" altLang="ja-JP" sz="1200" dirty="0"/>
              <a:t>11</a:t>
            </a:fld>
            <a:endParaRPr lang="en-US" altLang="ja-JP" sz="1200" dirty="0"/>
          </a:p>
        </p:txBody>
      </p:sp>
    </p:spTree>
    <p:extLst>
      <p:ext uri="{BB962C8B-B14F-4D97-AF65-F5344CB8AC3E}">
        <p14:creationId xmlns:p14="http://schemas.microsoft.com/office/powerpoint/2010/main" val="1452611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ea typeface="SimSun" panose="02010600030101010101" pitchFamily="2" charset="-122"/>
              </a:rPr>
              <a:t>In conclusion</a:t>
            </a:r>
            <a:r>
              <a:rPr lang="zh-CN" altLang="en-US" dirty="0">
                <a:ea typeface="SimSun" panose="02010600030101010101" pitchFamily="2" charset="-122"/>
              </a:rPr>
              <a:t>，</a:t>
            </a:r>
          </a:p>
          <a:p>
            <a:r>
              <a:rPr lang="en-US" altLang="zh-CN" dirty="0">
                <a:ea typeface="SimSun" panose="02010600030101010101" pitchFamily="2" charset="-122"/>
              </a:rPr>
              <a:t>In this study, we investigated how common are Stack Overflow Python code snippets with version compatibility issues. </a:t>
            </a:r>
          </a:p>
          <a:p>
            <a:endParaRPr lang="zh-CN" altLang="en-US" dirty="0">
              <a:ea typeface="SimSun" panose="02010600030101010101" pitchFamily="2" charset="-122"/>
            </a:endParaRPr>
          </a:p>
          <a:p>
            <a:endParaRPr lang="en-US" altLang="zh-CN" dirty="0">
              <a:ea typeface="SimSun" panose="02010600030101010101" pitchFamily="2" charset="-122"/>
            </a:endParaRPr>
          </a:p>
          <a:p>
            <a:r>
              <a:rPr lang="en-US" altLang="zh-CN" dirty="0">
                <a:ea typeface="SimSun" panose="02010600030101010101" pitchFamily="2" charset="-122"/>
                <a:sym typeface="+mn-ea"/>
              </a:rPr>
              <a:t>and </a:t>
            </a:r>
            <a:r>
              <a:rPr lang="zh-CN" altLang="en-US" dirty="0">
                <a:ea typeface="SimSun" panose="02010600030101010101" pitchFamily="2" charset="-122"/>
                <a:sym typeface="+mn-ea"/>
              </a:rPr>
              <a:t>There are </a:t>
            </a:r>
            <a:r>
              <a:rPr lang="en-US" altLang="zh-CN" dirty="0">
                <a:ea typeface="SimSun" panose="02010600030101010101" pitchFamily="2" charset="-122"/>
                <a:sym typeface="+mn-ea"/>
              </a:rPr>
              <a:t>two</a:t>
            </a:r>
            <a:r>
              <a:rPr lang="zh-CN" altLang="en-US" dirty="0">
                <a:ea typeface="SimSun" panose="02010600030101010101" pitchFamily="2" charset="-122"/>
                <a:sym typeface="+mn-ea"/>
              </a:rPr>
              <a:t> possible directions for future work. </a:t>
            </a:r>
            <a:endParaRPr lang="en-US" altLang="zh-CN" dirty="0">
              <a:ea typeface="SimSun" panose="02010600030101010101" pitchFamily="2" charset="-122"/>
              <a:sym typeface="+mn-ea"/>
            </a:endParaRPr>
          </a:p>
          <a:p>
            <a:endParaRPr lang="en-US" altLang="zh-CN" dirty="0">
              <a:ea typeface="SimSun" panose="02010600030101010101" pitchFamily="2" charset="-122"/>
              <a:sym typeface="+mn-ea"/>
            </a:endParaRPr>
          </a:p>
          <a:p>
            <a:endParaRPr lang="en-US" altLang="zh-CN" dirty="0">
              <a:ea typeface="SimSun" panose="02010600030101010101" pitchFamily="2" charset="-122"/>
              <a:sym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ea typeface="SimSun" panose="02010600030101010101" pitchFamily="2" charset="-122"/>
              </a:rPr>
              <a:t>That</a:t>
            </a:r>
            <a:r>
              <a:rPr lang="en-US" altLang="zh-CN" dirty="0">
                <a:ea typeface="SimSun" panose="02010600030101010101" pitchFamily="2" charset="-122"/>
              </a:rPr>
              <a:t>’</a:t>
            </a:r>
            <a:r>
              <a:rPr lang="zh-CN" altLang="en-US" dirty="0">
                <a:ea typeface="SimSun" panose="02010600030101010101" pitchFamily="2" charset="-122"/>
              </a:rPr>
              <a:t>s all I have to say.</a:t>
            </a:r>
            <a:r>
              <a:rPr lang="en-US" altLang="zh-CN" dirty="0">
                <a:ea typeface="SimSun" panose="02010600030101010101" pitchFamily="2" charset="-122"/>
              </a:rPr>
              <a:t> </a:t>
            </a:r>
            <a:r>
              <a:rPr lang="zh-CN" altLang="en-US" dirty="0">
                <a:ea typeface="SimSun" panose="02010600030101010101" pitchFamily="2" charset="-122"/>
              </a:rPr>
              <a:t>Thank you for your attention.</a:t>
            </a:r>
          </a:p>
          <a:p>
            <a:endParaRPr lang="zh-CN" altLang="en-US" dirty="0">
              <a:ea typeface="SimSun" panose="02010600030101010101" pitchFamily="2" charset="-122"/>
            </a:endParaRPr>
          </a:p>
          <a:p>
            <a:endParaRPr lang="en-US" altLang="zh-CN" dirty="0">
              <a:ea typeface="SimSun" panose="02010600030101010101" pitchFamily="2" charset="-122"/>
            </a:endParaRPr>
          </a:p>
          <a:p>
            <a:endParaRPr lang="en-US" altLang="zh-CN" dirty="0">
              <a:ea typeface="SimSun" panose="02010600030101010101" pitchFamily="2" charset="-122"/>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lang="en-US" altLang="zh-CN" dirty="0">
              <a:ea typeface="SimSun"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ja-JP" dirty="0">
                <a:sym typeface="+mn-ea"/>
              </a:rPr>
              <a:t>For example, a user found a code snippet that meets his/her needs and wants to reuse it in his/her project. </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ja-JP" dirty="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ja-JP" dirty="0">
                <a:sym typeface="+mn-ea"/>
              </a:rPr>
              <a:t>But, this code snippet is written in Python 2 and may not be </a:t>
            </a:r>
            <a:r>
              <a:rPr lang="en-US" altLang="ja-JP" dirty="0" err="1">
                <a:sym typeface="+mn-ea"/>
              </a:rPr>
              <a:t>compilable</a:t>
            </a:r>
            <a:r>
              <a:rPr lang="en-US" altLang="ja-JP" dirty="0">
                <a:sym typeface="+mn-ea"/>
              </a:rPr>
              <a:t> if used directly in the user's project written in Python 3. </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ja-JP">
              <a:effectLst/>
              <a:latin typeface="+mn-lt"/>
              <a:ea typeface="+mn-ea"/>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dirty="0">
              <a:effectLst/>
              <a:latin typeface="+mn-lt"/>
              <a:ea typeface="+mn-ea"/>
              <a:sym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ea typeface="SimSun" panose="02010600030101010101" pitchFamily="2" charset="-122"/>
                <a:sym typeface="+mn-ea"/>
              </a:rPr>
              <a:t>For example, in a question on SO, the code snippet for the accepted answer to the question used a deprecated Python 2 feature, and pointed this out in the comments.</a:t>
            </a:r>
          </a:p>
          <a:p>
            <a:r>
              <a:rPr lang="zh-CN" altLang="en-US" dirty="0">
                <a:ea typeface="SimSun" panose="02010600030101010101" pitchFamily="2" charset="-122"/>
                <a:sym typeface="+mn-ea"/>
              </a:rPr>
              <a:t>Such code snippets containing deprecated features may not be directly interpreted by newer Python versions without modifications. Moreover, Python 2 is currently deprecated and is being phased out by most distributions.</a:t>
            </a:r>
          </a:p>
          <a:p>
            <a:endParaRPr lang="en-US" altLang="ja-JP" dirty="0">
              <a:sym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ja-JP" dirty="0">
                <a:effectLst/>
                <a:latin typeface="+mn-lt"/>
                <a:ea typeface="+mn-ea"/>
                <a:sym typeface="+mn-ea"/>
              </a:rPr>
              <a:t>We use </a:t>
            </a:r>
            <a:r>
              <a:rPr lang="en-US" altLang="ja-JP" dirty="0" err="1">
                <a:effectLst/>
                <a:latin typeface="+mn-lt"/>
                <a:ea typeface="+mn-ea"/>
                <a:sym typeface="+mn-ea"/>
              </a:rPr>
              <a:t>PyComply</a:t>
            </a:r>
            <a:r>
              <a:rPr lang="en-US" altLang="ja-JP" dirty="0">
                <a:effectLst/>
                <a:latin typeface="+mn-lt"/>
                <a:ea typeface="+mn-ea"/>
                <a:sym typeface="+mn-ea"/>
              </a:rPr>
              <a:t> to investigate the </a:t>
            </a:r>
            <a:r>
              <a:rPr lang="en-US" altLang="ja-JP" dirty="0" err="1">
                <a:effectLst/>
                <a:latin typeface="+mn-lt"/>
                <a:ea typeface="+mn-ea"/>
                <a:sym typeface="+mn-ea"/>
              </a:rPr>
              <a:t>compilability</a:t>
            </a:r>
            <a:r>
              <a:rPr lang="en-US" altLang="ja-JP" dirty="0">
                <a:effectLst/>
                <a:latin typeface="+mn-lt"/>
                <a:ea typeface="+mn-ea"/>
                <a:sym typeface="+mn-ea"/>
              </a:rPr>
              <a:t> of Python code snippets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ja-JP"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r>
              <a:rPr lang="en-US" altLang="ja-JP" kern="0" noProof="0" dirty="0" err="1">
                <a:ln>
                  <a:noFill/>
                </a:ln>
                <a:effectLst/>
                <a:uLnTx/>
                <a:uFillTx/>
                <a:latin typeface="+mn-lt"/>
                <a:ea typeface="+mn-ea"/>
                <a:sym typeface="+mn-ea"/>
              </a:rPr>
              <a:t>PyComply</a:t>
            </a:r>
            <a:r>
              <a:rPr lang="en-US" altLang="ja-JP" kern="0" noProof="0" dirty="0">
                <a:ln>
                  <a:noFill/>
                </a:ln>
                <a:effectLst/>
                <a:uLnTx/>
                <a:uFillTx/>
                <a:latin typeface="+mn-lt"/>
                <a:ea typeface="+mn-ea"/>
                <a:sym typeface="+mn-ea"/>
              </a:rPr>
              <a:t> is a </a:t>
            </a:r>
            <a:r>
              <a:rPr kumimoji="1" lang="en-US" altLang="ja-JP" sz="1200" b="0" i="0" u="none" strike="noStrike" kern="0" cap="none" spc="0" normalizeH="0" baseline="0" noProof="0" dirty="0">
                <a:ln>
                  <a:noFill/>
                </a:ln>
                <a:solidFill>
                  <a:schemeClr val="tx1"/>
                </a:solidFill>
                <a:effectLst/>
                <a:uLnTx/>
                <a:uFillTx/>
                <a:latin typeface="+mn-lt"/>
                <a:ea typeface="+mn-ea"/>
                <a:cs typeface="+mn-cs"/>
              </a:rPr>
              <a:t>Python Compliance Analyzer that tests applications for compliance with Python 2 and Python 3 through Python feature recognition</a:t>
            </a:r>
            <a:br>
              <a:rPr lang="en-US" altLang="ja-JP" dirty="0"/>
            </a:br>
            <a:endParaRPr kumimoji="1" lang="en-US" altLang="ja-JP" sz="12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ja-JP" b="1" u="sng" dirty="0">
              <a:sym typeface="+mn-ea"/>
            </a:endParaRPr>
          </a:p>
          <a:p>
            <a:r>
              <a:rPr lang="en-US" altLang="ja-JP" b="1" dirty="0">
                <a:sym typeface="+mn-ea"/>
              </a:rPr>
              <a:t>In this study</a:t>
            </a:r>
            <a:r>
              <a:rPr lang="en-US" altLang="ja-JP" dirty="0">
                <a:sym typeface="+mn-ea"/>
              </a:rPr>
              <a:t>, input to </a:t>
            </a:r>
            <a:r>
              <a:rPr lang="en-US" altLang="ja-JP" dirty="0" err="1">
                <a:sym typeface="+mn-ea"/>
              </a:rPr>
              <a:t>PyComply</a:t>
            </a:r>
            <a:r>
              <a:rPr lang="en-US" altLang="ja-JP" dirty="0">
                <a:sym typeface="+mn-ea"/>
              </a:rPr>
              <a:t> is the Python code snippets;</a:t>
            </a:r>
          </a:p>
          <a:p>
            <a:endParaRPr lang="en-US" altLang="ja-JP" dirty="0">
              <a:sym typeface="+mn-ea"/>
            </a:endParaRPr>
          </a:p>
          <a:p>
            <a:r>
              <a:rPr lang="en-US" altLang="ja-JP" dirty="0">
                <a:sym typeface="+mn-ea"/>
              </a:rPr>
              <a:t> the output of </a:t>
            </a:r>
            <a:r>
              <a:rPr lang="en-US" altLang="ja-JP" dirty="0" err="1">
                <a:sym typeface="+mn-ea"/>
              </a:rPr>
              <a:t>PyComply</a:t>
            </a:r>
            <a:r>
              <a:rPr lang="en-US" altLang="ja-JP" dirty="0">
                <a:sym typeface="+mn-ea"/>
              </a:rPr>
              <a:t> is the compliance results of code snippets, that is </a:t>
            </a:r>
            <a:r>
              <a:rPr kumimoji="1" lang="en-US" altLang="ja-JP" sz="1200" b="0" i="0" u="none" strike="noStrike" kern="0" cap="none" spc="0" normalizeH="0" baseline="0" noProof="0" dirty="0">
                <a:ln>
                  <a:noFill/>
                </a:ln>
                <a:solidFill>
                  <a:schemeClr val="tx1"/>
                </a:solidFill>
                <a:effectLst/>
                <a:uLnTx/>
                <a:uFillTx/>
                <a:latin typeface="Arial" panose="020B0604020202020204" pitchFamily="34" charset="0"/>
                <a:ea typeface="ＭＳ Ｐ明朝" panose="02020600040205080304" pitchFamily="18" charset="-128"/>
                <a:cs typeface="+mn-cs"/>
              </a:rPr>
              <a:t>whether the code snippets are </a:t>
            </a:r>
            <a:r>
              <a:rPr kumimoji="1" lang="en-US" altLang="ja-JP" sz="1200" b="0" i="0" u="none" strike="noStrike" kern="0" cap="none" spc="0" normalizeH="0" baseline="0" noProof="0" dirty="0" err="1">
                <a:ln>
                  <a:noFill/>
                </a:ln>
                <a:solidFill>
                  <a:schemeClr val="tx1"/>
                </a:solidFill>
                <a:effectLst/>
                <a:uLnTx/>
                <a:uFillTx/>
                <a:latin typeface="Arial" panose="020B0604020202020204" pitchFamily="34" charset="0"/>
                <a:ea typeface="ＭＳ Ｐ明朝" panose="02020600040205080304" pitchFamily="18" charset="-128"/>
                <a:cs typeface="+mn-cs"/>
              </a:rPr>
              <a:t>compilable</a:t>
            </a:r>
            <a:r>
              <a:rPr kumimoji="1" lang="en-US" altLang="ja-JP" sz="1200" b="0" i="0" u="none" strike="noStrike" kern="0" cap="none" spc="0" normalizeH="0" baseline="0" noProof="0" dirty="0">
                <a:ln>
                  <a:noFill/>
                </a:ln>
                <a:solidFill>
                  <a:schemeClr val="tx1"/>
                </a:solidFill>
                <a:effectLst/>
                <a:uLnTx/>
                <a:uFillTx/>
                <a:latin typeface="Arial" panose="020B0604020202020204" pitchFamily="34" charset="0"/>
                <a:ea typeface="ＭＳ Ｐ明朝" panose="02020600040205080304" pitchFamily="18" charset="-128"/>
                <a:cs typeface="+mn-cs"/>
              </a:rPr>
              <a:t> for a </a:t>
            </a:r>
            <a:r>
              <a:rPr lang="en-US" altLang="ja-JP" sz="1200" dirty="0"/>
              <a:t>certain</a:t>
            </a:r>
            <a:r>
              <a:rPr kumimoji="1" lang="en-US" altLang="ja-JP" sz="1200" b="0" i="0" u="none" strike="noStrike" kern="0" cap="none" spc="0" normalizeH="0" baseline="0" noProof="0" dirty="0">
                <a:ln>
                  <a:noFill/>
                </a:ln>
                <a:solidFill>
                  <a:schemeClr val="tx1"/>
                </a:solidFill>
                <a:effectLst/>
                <a:uLnTx/>
                <a:uFillTx/>
                <a:latin typeface="Arial" panose="020B0604020202020204" pitchFamily="34" charset="0"/>
                <a:ea typeface="ＭＳ Ｐ明朝" panose="02020600040205080304" pitchFamily="18" charset="-128"/>
                <a:cs typeface="+mn-cs"/>
              </a:rPr>
              <a:t> Python version</a:t>
            </a:r>
            <a:endParaRPr lang="en-US" altLang="ja-JP" dirty="0">
              <a:sym typeface="+mn-ea"/>
            </a:endParaRPr>
          </a:p>
          <a:p>
            <a:endParaRPr lang="en-US" altLang="ja-JP" dirty="0">
              <a:sym typeface="+mn-ea"/>
            </a:endParaRPr>
          </a:p>
          <a:p>
            <a:r>
              <a:rPr lang="en-US" altLang="ja-JP" dirty="0" err="1">
                <a:effectLst/>
                <a:latin typeface="+mn-lt"/>
                <a:ea typeface="+mn-ea"/>
                <a:sym typeface="+mn-ea"/>
              </a:rPr>
              <a:t>Pycomply</a:t>
            </a:r>
            <a:r>
              <a:rPr lang="en-US" altLang="ja-JP" dirty="0">
                <a:effectLst/>
                <a:latin typeface="+mn-lt"/>
                <a:ea typeface="+mn-ea"/>
                <a:sym typeface="+mn-ea"/>
              </a:rPr>
              <a:t> has a parser and a scanner. </a:t>
            </a:r>
          </a:p>
          <a:p>
            <a:r>
              <a:rPr lang="en-US" altLang="zh-CN" dirty="0">
                <a:effectLst/>
                <a:latin typeface="+mn-lt"/>
                <a:ea typeface="+mn-ea"/>
                <a:sym typeface="+mn-ea"/>
              </a:rPr>
              <a:t>To </a:t>
            </a:r>
            <a:r>
              <a:rPr lang="en-US" altLang="ja-JP" dirty="0">
                <a:solidFill>
                  <a:srgbClr val="333333"/>
                </a:solidFill>
                <a:effectLst/>
                <a:sym typeface="+mn-ea"/>
              </a:rPr>
              <a:t>create a tool that can parse each version of Python, we need to generate parser and scanner for each Python version</a:t>
            </a:r>
          </a:p>
          <a:p>
            <a:endParaRPr lang="en-US" altLang="ja-JP" b="0" i="0" dirty="0">
              <a:solidFill>
                <a:srgbClr val="33333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ja-JP" dirty="0">
              <a:effectLst/>
              <a:latin typeface="+mn-lt"/>
              <a:ea typeface="+mn-ea"/>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ja-JP" dirty="0">
                <a:effectLst/>
                <a:latin typeface="+mn-lt"/>
                <a:ea typeface="+mn-ea"/>
                <a:sym typeface="+mn-ea"/>
              </a:rPr>
              <a:t>########</a:t>
            </a:r>
          </a:p>
          <a:p>
            <a:pPr marL="0" marR="0" lvl="0" indent="0" algn="l" defTabSz="914400" rtl="0" eaLnBrk="1" fontAlgn="auto" latinLnBrk="0" hangingPunct="1">
              <a:lnSpc>
                <a:spcPct val="100000"/>
              </a:lnSpc>
              <a:spcBef>
                <a:spcPts val="0"/>
              </a:spcBef>
              <a:spcAft>
                <a:spcPts val="0"/>
              </a:spcAft>
              <a:buClrTx/>
              <a:buSzTx/>
              <a:buFontTx/>
              <a:buNone/>
              <a:defRPr/>
            </a:pPr>
            <a:r>
              <a:rPr lang="en-US" altLang="ja-JP" dirty="0">
                <a:effectLst/>
                <a:latin typeface="+mn-lt"/>
                <a:ea typeface="+mn-ea"/>
                <a:sym typeface="+mn-ea"/>
              </a:rPr>
              <a:t>The scanner reads the input program and processes it into a form that can be used by the parser.</a:t>
            </a:r>
          </a:p>
          <a:p>
            <a:pPr marL="0" marR="0" lvl="0" indent="0" algn="l" defTabSz="914400" rtl="0" eaLnBrk="1" fontAlgn="auto" latinLnBrk="0" hangingPunct="1">
              <a:lnSpc>
                <a:spcPct val="100000"/>
              </a:lnSpc>
              <a:spcBef>
                <a:spcPts val="0"/>
              </a:spcBef>
              <a:spcAft>
                <a:spcPts val="0"/>
              </a:spcAft>
              <a:buClrTx/>
              <a:buSzTx/>
              <a:buFontTx/>
              <a:buNone/>
              <a:defRPr/>
            </a:pPr>
            <a:r>
              <a:rPr lang="en-US" altLang="ja-JP" dirty="0">
                <a:effectLst/>
                <a:latin typeface="+mn-lt"/>
                <a:ea typeface="+mn-ea"/>
                <a:sym typeface="+mn-ea"/>
              </a:rPr>
              <a:t>A parser is a software component that takes a program as input and determines whether the program is syntactically correct with respect to the grammar used to construct the parser.</a:t>
            </a:r>
            <a:endParaRPr kumimoji="1" lang="en-US" altLang="ja-JP"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ja-JP" dirty="0">
              <a:solidFill>
                <a:srgbClr val="333333"/>
              </a:solidFill>
              <a:effectLst/>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ja-JP" dirty="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ja-JP" dirty="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ja-JP" dirty="0">
              <a:solidFill>
                <a:srgbClr val="333333"/>
              </a:solidFill>
              <a:effectLst/>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ja-JP" dirty="0">
              <a:effectLst/>
              <a:latin typeface="+mn-lt"/>
              <a:ea typeface="+mn-ea"/>
              <a:sym typeface="+mn-ea"/>
            </a:endParaRP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solidFill>
                <a:srgbClr val="333333"/>
              </a:solidFill>
              <a:effectLst/>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dirty="0">
              <a:solidFill>
                <a:srgbClr val="333333"/>
              </a:solidFill>
              <a:effectLst/>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dirty="0">
              <a:effectLst/>
              <a:latin typeface="+mn-lt"/>
              <a:ea typeface="+mn-ea"/>
              <a:sym typeface="+mn-ea"/>
            </a:endParaRPr>
          </a:p>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ja-JP" dirty="0"/>
              <a:t>Now, I’d like to turn to the </a:t>
            </a:r>
            <a:r>
              <a:rPr lang="en-US" altLang="ja-JP" b="1" dirty="0">
                <a:sym typeface="+mn-ea"/>
              </a:rPr>
              <a:t>Study Approach</a:t>
            </a:r>
          </a:p>
          <a:p>
            <a:endParaRPr lang="en-US" altLang="zh-CN" dirty="0"/>
          </a:p>
          <a:p>
            <a:r>
              <a:rPr lang="en-US" altLang="ja-JP" dirty="0">
                <a:sym typeface="+mn-ea"/>
              </a:rPr>
              <a:t> the </a:t>
            </a:r>
            <a:r>
              <a:rPr lang="en-US" altLang="ja-JP" b="1" dirty="0">
                <a:sym typeface="+mn-ea"/>
              </a:rPr>
              <a:t>Study Approach</a:t>
            </a:r>
            <a:r>
              <a:rPr lang="en-US" altLang="zh-CN" dirty="0"/>
              <a:t> can be divided into five steps</a:t>
            </a:r>
          </a:p>
          <a:p>
            <a:endParaRPr lang="en-US" altLang="zh-CN" dirty="0"/>
          </a:p>
          <a:p>
            <a:r>
              <a:rPr lang="en-US" altLang="zh-CN" dirty="0">
                <a:sym typeface="+mn-ea"/>
              </a:rPr>
              <a:t>First, We use </a:t>
            </a:r>
            <a:r>
              <a:rPr lang="en-US" altLang="zh-CN" dirty="0" err="1">
                <a:sym typeface="+mn-ea"/>
              </a:rPr>
              <a:t>SOTorrent</a:t>
            </a:r>
            <a:r>
              <a:rPr lang="en-US" altLang="zh-CN" dirty="0">
                <a:sym typeface="+mn-ea"/>
              </a:rPr>
              <a:t> to get Get the accepted answers and top answers posted  on Stack Overflow. </a:t>
            </a:r>
          </a:p>
          <a:p>
            <a:r>
              <a:rPr lang="en-US" altLang="zh-CN" dirty="0">
                <a:sym typeface="+mn-ea"/>
              </a:rPr>
              <a:t>Then extract Python code snippets from them </a:t>
            </a:r>
          </a:p>
          <a:p>
            <a:r>
              <a:rPr lang="en-US" altLang="zh-CN" dirty="0">
                <a:solidFill>
                  <a:schemeClr val="accent1"/>
                </a:solidFill>
                <a:sym typeface="+mn-ea"/>
              </a:rPr>
              <a:t>Next handle the formatting issues of the python code snippets</a:t>
            </a:r>
            <a:endParaRPr lang="en-US" altLang="zh-CN" dirty="0">
              <a:sym typeface="+mn-ea"/>
            </a:endParaRPr>
          </a:p>
          <a:p>
            <a:r>
              <a:rPr lang="en-US" altLang="zh-CN" dirty="0">
                <a:solidFill>
                  <a:schemeClr val="accent1"/>
                </a:solidFill>
              </a:rPr>
              <a:t>In addition, we need to build the PyComply for each Python version</a:t>
            </a:r>
          </a:p>
          <a:p>
            <a:r>
              <a:rPr lang="en-US" altLang="zh-CN" dirty="0">
                <a:solidFill>
                  <a:schemeClr val="accent1"/>
                </a:solidFill>
              </a:rPr>
              <a:t>And finally parse the python code snippet with PyComply</a:t>
            </a:r>
          </a:p>
          <a:p>
            <a:endParaRPr lang="en-US" altLang="zh-CN" dirty="0">
              <a:solidFill>
                <a:schemeClr val="accent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We then explain some of these steps in detail</a:t>
            </a:r>
          </a:p>
          <a:p>
            <a:endParaRPr lang="en-US" altLang="zh-CN" dirty="0">
              <a:sym typeface="+mn-ea"/>
            </a:endParaRPr>
          </a:p>
          <a:p>
            <a:r>
              <a:rPr lang="en-US" altLang="zh-CN" dirty="0">
                <a:sym typeface="+mn-ea"/>
              </a:rPr>
              <a:t>First, We use </a:t>
            </a:r>
            <a:r>
              <a:rPr lang="en-US" altLang="zh-CN" dirty="0" err="1">
                <a:sym typeface="+mn-ea"/>
              </a:rPr>
              <a:t>SOTorrent</a:t>
            </a:r>
            <a:r>
              <a:rPr lang="en-US" altLang="zh-CN" dirty="0">
                <a:sym typeface="+mn-ea"/>
              </a:rPr>
              <a:t> to get the accepted answers and top answers posted  on Stack Overflow. </a:t>
            </a:r>
          </a:p>
          <a:p>
            <a:r>
              <a:rPr lang="en-US" altLang="zh-CN" dirty="0" err="1">
                <a:sym typeface="+mn-ea"/>
              </a:rPr>
              <a:t>SOTorrent</a:t>
            </a:r>
            <a:r>
              <a:rPr lang="en-US" altLang="zh-CN" dirty="0">
                <a:sym typeface="+mn-ea"/>
              </a:rPr>
              <a:t> is an open dataset based on the official Stack Overflow data dump.  </a:t>
            </a:r>
          </a:p>
          <a:p>
            <a:r>
              <a:rPr lang="en-US" altLang="zh-CN" dirty="0">
                <a:sym typeface="+mn-ea"/>
              </a:rPr>
              <a:t>In this study, the version we used was </a:t>
            </a:r>
            <a:r>
              <a:rPr lang="en-US" altLang="zh-CN" b="1" dirty="0">
                <a:sym typeface="+mn-ea"/>
              </a:rPr>
              <a:t>SOTorrent20underscore03</a:t>
            </a:r>
            <a:r>
              <a:rPr lang="en-US" altLang="zh-CN" dirty="0">
                <a:sym typeface="+mn-ea"/>
              </a:rPr>
              <a:t>. </a:t>
            </a:r>
            <a:endParaRPr lang="en-US" altLang="zh-CN" dirty="0"/>
          </a:p>
          <a:p>
            <a:endParaRPr lang="en-US" altLang="zh-CN" dirty="0"/>
          </a:p>
          <a:p>
            <a:r>
              <a:rPr lang="en-US" altLang="zh-CN" dirty="0"/>
              <a:t>The Accepted answers and top answers </a:t>
            </a:r>
            <a:r>
              <a:rPr lang="en-US" altLang="zh-CN" dirty="0">
                <a:sym typeface="+mn-ea"/>
              </a:rPr>
              <a:t>need to have at least one question tag containing the word "Python"</a:t>
            </a:r>
            <a:endParaRPr lang="en-US" altLang="zh-CN" dirty="0"/>
          </a:p>
          <a:p>
            <a:r>
              <a:rPr lang="en-US">
                <a:sym typeface="+mn-ea"/>
              </a:rPr>
              <a:t>and Posting data was the latest version</a:t>
            </a:r>
          </a:p>
          <a:p>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defRPr/>
            </a:pPr>
            <a:r>
              <a:rPr lang="en-US" altLang="zh-CN" dirty="0"/>
              <a:t>Then we extract Python code snippets from </a:t>
            </a:r>
            <a:r>
              <a:rPr lang="en-US" altLang="zh-CN" dirty="0">
                <a:sym typeface="+mn-ea"/>
              </a:rPr>
              <a:t>the accepted answers and top answers</a:t>
            </a:r>
            <a:r>
              <a:rPr lang="en-US" altLang="zh-CN" dirty="0"/>
              <a:t>  </a:t>
            </a:r>
          </a:p>
          <a:p>
            <a:pPr marL="0" marR="0" lvl="0" indent="0" algn="l" defTabSz="914400" rtl="0" eaLnBrk="0" fontAlgn="base" latinLnBrk="0" hangingPunct="0">
              <a:lnSpc>
                <a:spcPct val="100000"/>
              </a:lnSpc>
              <a:spcBef>
                <a:spcPct val="30000"/>
              </a:spcBef>
              <a:spcAft>
                <a:spcPct val="0"/>
              </a:spcAft>
              <a:buClrTx/>
              <a:buSzTx/>
              <a:buFontTx/>
              <a:buNone/>
              <a:defRPr/>
            </a:pPr>
            <a:r>
              <a:rPr lang="en-US">
                <a:sym typeface="+mn-ea"/>
              </a:rPr>
              <a:t>1,260,442 code snippets were extracted from the top answers, and 1,023,782 code snippets were extracted from the accepted answers.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dirty="0"/>
              <a:t>third We need to Handle formatting issues that cause code snippets not to be parsed by PyComply</a:t>
            </a:r>
          </a:p>
          <a:p>
            <a:r>
              <a:rPr kumimoji="1" lang="en-US" altLang="ja-JP" sz="1200" b="1" dirty="0"/>
              <a:t>first we </a:t>
            </a:r>
            <a:r>
              <a:rPr lang="zh-CN" altLang="en-US" b="1" dirty="0">
                <a:solidFill>
                  <a:schemeClr val="accent1"/>
                </a:solidFill>
                <a:sym typeface="+mn-ea"/>
              </a:rPr>
              <a:t>Remove extra indentation</a:t>
            </a:r>
            <a:r>
              <a:rPr lang="en-US" altLang="zh-CN" b="1" dirty="0">
                <a:solidFill>
                  <a:schemeClr val="accent1"/>
                </a:solidFill>
                <a:sym typeface="+mn-ea"/>
              </a:rPr>
              <a:t>: </a:t>
            </a:r>
            <a:r>
              <a:rPr dirty="0">
                <a:sym typeface="+mn-ea"/>
              </a:rPr>
              <a:t>SOTorrent data contains an extra indentation at the beginning of each line so we removed it for parsing</a:t>
            </a:r>
          </a:p>
          <a:p>
            <a:endParaRPr lang="en-US" altLang="zh-CN" b="1" dirty="0">
              <a:solidFill>
                <a:schemeClr val="accent1"/>
              </a:solidFill>
              <a:sym typeface="+mn-ea"/>
            </a:endParaRPr>
          </a:p>
          <a:p>
            <a:r>
              <a:rPr lang="en-US" altLang="zh-CN" b="1" dirty="0">
                <a:solidFill>
                  <a:schemeClr val="accent1"/>
                </a:solidFill>
                <a:sym typeface="+mn-ea"/>
              </a:rPr>
              <a:t>then we Remove the output and prompt of the REPL mode: </a:t>
            </a:r>
          </a:p>
          <a:p>
            <a:r>
              <a:rPr lang="en-US" altLang="ja-JP" dirty="0">
                <a:sym typeface="+mn-ea"/>
              </a:rPr>
              <a:t>If the code snippet starts with “&gt;&gt;&gt;”, we consider it copied from the REPL mode, so we preserve the executed code by removing the output of the execution and the prompt mark (“&gt;&gt;&gt;” and “···”) at the beginning of the line. Also keep its line number unchanged by filling empty lines</a:t>
            </a:r>
          </a:p>
          <a:p>
            <a:endParaRPr lang="en-US" altLang="zh-CN" b="1" dirty="0">
              <a:solidFill>
                <a:schemeClr val="accent1"/>
              </a:solidFill>
              <a:sym typeface="+mn-ea"/>
            </a:endParaRPr>
          </a:p>
          <a:p>
            <a:endParaRPr kumimoji="1" lang="en-US" altLang="ja-JP" sz="1200" b="1"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18</a:t>
            </a:fld>
            <a:endParaRPr kumimoji="1"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p:sp>
      <p:sp>
        <p:nvSpPr>
          <p:cNvPr id="19459" name="ノート プレースホルダー 2"/>
          <p:cNvSpPr>
            <a:spLocks noGrp="1"/>
          </p:cNvSpPr>
          <p:nvPr>
            <p:ph type="body" idx="1"/>
          </p:nvPr>
        </p:nvSpPr>
        <p:spPr>
          <a:xfrm>
            <a:off x="681198" y="4721225"/>
            <a:ext cx="5444806" cy="4471988"/>
          </a:xfrm>
        </p:spPr>
        <p:txBody>
          <a:bodyPr wrap="square" lIns="91742" tIns="45871" rIns="91742" bIns="45871" anchor="t" anchorCtr="0"/>
          <a:lstStyle/>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ja-JP" altLang="en-US" dirty="0"/>
          </a:p>
        </p:txBody>
      </p:sp>
      <p:sp>
        <p:nvSpPr>
          <p:cNvPr id="19460" name="スライド番号プレースホルダー 3"/>
          <p:cNvSpPr txBox="1">
            <a:spLocks noGrp="1"/>
          </p:cNvSpPr>
          <p:nvPr>
            <p:ph type="sldNum" sz="quarter"/>
          </p:nvPr>
        </p:nvSpPr>
        <p:spPr>
          <a:xfrm>
            <a:off x="3855349" y="9440864"/>
            <a:ext cx="2950263" cy="496887"/>
          </a:xfrm>
          <a:prstGeom prst="rect">
            <a:avLst/>
          </a:prstGeom>
          <a:noFill/>
          <a:ln w="9525">
            <a:noFill/>
          </a:ln>
        </p:spPr>
        <p:txBody>
          <a:bodyPr lIns="91742" tIns="45871" rIns="91742" bIns="45871" anchor="b" anchorCtr="0"/>
          <a:lstStyle/>
          <a:p>
            <a:pPr lvl="0" algn="r" eaLnBrk="1" hangingPunct="1">
              <a:buNone/>
            </a:pPr>
            <a:fld id="{9A0DB2DC-4C9A-4742-B13C-FB6460FD3503}" type="slidenum">
              <a:rPr lang="en-US" altLang="ja-JP" sz="1200" dirty="0"/>
              <a:t>19</a:t>
            </a:fld>
            <a:endParaRPr lang="en-US" altLang="ja-JP" sz="1200" dirty="0"/>
          </a:p>
        </p:txBody>
      </p:sp>
    </p:spTree>
    <p:extLst>
      <p:ext uri="{BB962C8B-B14F-4D97-AF65-F5344CB8AC3E}">
        <p14:creationId xmlns:p14="http://schemas.microsoft.com/office/powerpoint/2010/main" val="322453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ja-JP" noProof="0" dirty="0">
                <a:ln>
                  <a:noFill/>
                </a:ln>
                <a:effectLst/>
                <a:uLnTx/>
                <a:uFillTx/>
                <a:sym typeface="+mn-ea"/>
              </a:rPr>
              <a:t>Stack Overflow is </a:t>
            </a:r>
            <a:r>
              <a:rPr lang="en-US" altLang="ja-JP" b="1" noProof="0" dirty="0">
                <a:ln>
                  <a:noFill/>
                </a:ln>
                <a:effectLst/>
                <a:uLnTx/>
                <a:uFillTx/>
                <a:sym typeface="+mn-ea"/>
              </a:rPr>
              <a:t>o</a:t>
            </a:r>
            <a:r>
              <a:rPr lang="en-US" altLang="ja-JP" b="1" dirty="0">
                <a:sym typeface="+mn-ea"/>
              </a:rPr>
              <a:t>ne of the most popular Q&amp;A sites for developers. Developers</a:t>
            </a:r>
            <a:r>
              <a:rPr lang="en-US" altLang="ja-JP" b="1" noProof="0" dirty="0">
                <a:ln>
                  <a:noFill/>
                </a:ln>
                <a:effectLst/>
                <a:uLnTx/>
                <a:uFillTx/>
                <a:sym typeface="+mn-ea"/>
              </a:rPr>
              <a:t> can post </a:t>
            </a:r>
            <a:r>
              <a:rPr lang="en-US" altLang="zh-CN" b="1" noProof="0" dirty="0">
                <a:ln>
                  <a:noFill/>
                </a:ln>
                <a:effectLst/>
                <a:uLnTx/>
                <a:uFillTx/>
                <a:sym typeface="+mn-ea"/>
              </a:rPr>
              <a:t>and</a:t>
            </a:r>
            <a:r>
              <a:rPr lang="en-US" altLang="ja-JP" b="1" noProof="0" dirty="0">
                <a:ln>
                  <a:noFill/>
                </a:ln>
                <a:effectLst/>
                <a:uLnTx/>
                <a:uFillTx/>
                <a:sym typeface="+mn-ea"/>
              </a:rPr>
              <a:t> answer questions on the site. </a:t>
            </a:r>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ja-JP" b="1" noProof="0" dirty="0">
              <a:ln>
                <a:noFill/>
              </a:ln>
              <a:effectLst/>
              <a:uLnTx/>
              <a:uFillTx/>
              <a:sym typeface="+mn-ea"/>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altLang="ja-JP" b="1" noProof="0" dirty="0">
                <a:ln>
                  <a:noFill/>
                </a:ln>
                <a:effectLst/>
                <a:uLnTx/>
                <a:uFillTx/>
                <a:sym typeface="+mn-ea"/>
              </a:rPr>
              <a:t>When posting a question on Stack Overflow, the original posters use tags to describe the topic of the question,</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ja-JP" b="1" noProof="0" dirty="0">
                <a:ln>
                  <a:noFill/>
                </a:ln>
                <a:effectLst/>
                <a:uLnTx/>
                <a:uFillTx/>
                <a:sym typeface="+mn-ea"/>
              </a:rPr>
              <a:t>And they can </a:t>
            </a:r>
            <a:r>
              <a:rPr lang="en-US" altLang="zh-CN" b="1" noProof="0" dirty="0">
                <a:ln>
                  <a:noFill/>
                </a:ln>
                <a:effectLst/>
                <a:uLnTx/>
                <a:uFillTx/>
                <a:sym typeface="+mn-ea"/>
              </a:rPr>
              <a:t>attach</a:t>
            </a:r>
            <a:r>
              <a:rPr lang="en-US" altLang="ja-JP" b="1" noProof="0" dirty="0">
                <a:ln>
                  <a:noFill/>
                </a:ln>
                <a:effectLst/>
                <a:uLnTx/>
                <a:uFillTx/>
                <a:sym typeface="+mn-ea"/>
              </a:rPr>
              <a:t> code snippets to describe their question in detail</a:t>
            </a:r>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ja-JP" b="1" noProof="0" dirty="0">
              <a:ln>
                <a:noFill/>
              </a:ln>
              <a:effectLst/>
              <a:uLnTx/>
              <a:uFillTx/>
              <a:sym typeface="+mn-ea"/>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altLang="ja-JP" b="1" noProof="0" dirty="0">
                <a:ln>
                  <a:noFill/>
                </a:ln>
                <a:effectLst/>
                <a:uLnTx/>
                <a:uFillTx/>
                <a:sym typeface="+mn-ea"/>
              </a:rPr>
              <a:t> Each question can get multiple answers from different answerers. Answerers can also post answers with code snippets.</a:t>
            </a:r>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ja-JP" b="1" noProof="0" dirty="0">
              <a:ln>
                <a:noFill/>
              </a:ln>
              <a:effectLst/>
              <a:uLnTx/>
              <a:uFillTx/>
              <a:sym typeface="+mn-ea"/>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altLang="ja-JP" b="1" noProof="0" dirty="0">
                <a:ln>
                  <a:noFill/>
                </a:ln>
                <a:effectLst/>
                <a:uLnTx/>
                <a:uFillTx/>
                <a:sym typeface="+mn-ea"/>
              </a:rPr>
              <a:t>These questions and answers on Stack Overflow accumulate a large number of code snippets.</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ja-JP" b="1" noProof="0" dirty="0">
                <a:ln>
                  <a:noFill/>
                </a:ln>
                <a:effectLst/>
                <a:uLnTx/>
                <a:uFillTx/>
                <a:sym typeface="+mn-ea"/>
              </a:rPr>
              <a:t> </a:t>
            </a:r>
          </a:p>
          <a:p>
            <a:pPr marL="0" marR="0" lvl="0" indent="0" algn="l" defTabSz="914400" rtl="0" eaLnBrk="0" fontAlgn="base" latinLnBrk="0" hangingPunct="0">
              <a:lnSpc>
                <a:spcPct val="100000"/>
              </a:lnSpc>
              <a:spcBef>
                <a:spcPct val="30000"/>
              </a:spcBef>
              <a:spcAft>
                <a:spcPct val="0"/>
              </a:spcAft>
              <a:buClrTx/>
              <a:buSzTx/>
              <a:buFontTx/>
              <a:buNone/>
              <a:defRPr/>
            </a:pPr>
            <a:r>
              <a:rPr lang="en-US" altLang="ja-JP" b="1" noProof="0" dirty="0">
                <a:ln>
                  <a:noFill/>
                </a:ln>
                <a:effectLst/>
                <a:uLnTx/>
                <a:uFillTx/>
                <a:sym typeface="+mn-ea"/>
              </a:rPr>
              <a:t>Nowadays, </a:t>
            </a:r>
            <a:r>
              <a:rPr lang="en-US" altLang="ja-JP" b="1" dirty="0">
                <a:sym typeface="+mn-ea"/>
              </a:rPr>
              <a:t>developers are used to looking for answers on </a:t>
            </a:r>
            <a:r>
              <a:rPr lang="en-US" altLang="ja-JP" b="1" noProof="0" dirty="0">
                <a:ln>
                  <a:noFill/>
                </a:ln>
                <a:effectLst/>
                <a:uLnTx/>
                <a:uFillTx/>
                <a:sym typeface="+mn-ea"/>
              </a:rPr>
              <a:t>Stack Overflow</a:t>
            </a:r>
            <a:r>
              <a:rPr lang="en-US" altLang="ja-JP" b="1" dirty="0">
                <a:sym typeface="+mn-ea"/>
              </a:rPr>
              <a:t> and reusing code snippets from </a:t>
            </a:r>
            <a:r>
              <a:rPr lang="en-US" altLang="ja-JP" b="1" noProof="0" dirty="0">
                <a:ln>
                  <a:noFill/>
                </a:ln>
                <a:effectLst/>
                <a:uLnTx/>
                <a:uFillTx/>
                <a:sym typeface="+mn-ea"/>
              </a:rPr>
              <a:t>Stack Overflow</a:t>
            </a:r>
          </a:p>
          <a:p>
            <a:endParaRPr lang="en-US" altLang="ja-JP" b="1" noProof="0" dirty="0">
              <a:ln>
                <a:noFill/>
              </a:ln>
              <a:effectLst/>
              <a:uLnTx/>
              <a:uFillTx/>
              <a:sym typeface="+mn-ea"/>
            </a:endParaRPr>
          </a:p>
          <a:p>
            <a:endParaRPr lang="en-US" altLang="ja-JP" dirty="0">
              <a:sym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p:sp>
      <p:sp>
        <p:nvSpPr>
          <p:cNvPr id="19459" name="ノート プレースホルダー 2"/>
          <p:cNvSpPr>
            <a:spLocks noGrp="1"/>
          </p:cNvSpPr>
          <p:nvPr>
            <p:ph type="body" idx="1"/>
          </p:nvPr>
        </p:nvSpPr>
        <p:spPr>
          <a:xfrm>
            <a:off x="681198" y="4721225"/>
            <a:ext cx="5444806" cy="4471988"/>
          </a:xfrm>
        </p:spPr>
        <p:txBody>
          <a:bodyPr wrap="square" lIns="91742" tIns="45871" rIns="91742" bIns="45871" anchor="t" anchorCtr="0"/>
          <a:lstStyle/>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Questions on SO require tags to be added to describe the question topic. </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``Python 2.x'' and ``Python 3.x'' tags now exist on SO for users to tag questions for Python 2 or Python 3 only. </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For example, if the ``Python 3.x'' tags correctly identify a code snippet that cannot be used by Python 2, then users can avoid using that code snippet in Python 2. </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We would like to know how many of the code snippets that are interpretable only by Python 2 or interpretable only by Python 3 are tagged with such Python version.</a:t>
            </a:r>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ja-JP" b="1" noProof="0" dirty="0">
              <a:ln>
                <a:noFill/>
              </a:ln>
              <a:effectLst/>
              <a:uLnTx/>
              <a:uFillTx/>
              <a:sym typeface="+mn-ea"/>
            </a:endParaRPr>
          </a:p>
        </p:txBody>
      </p:sp>
      <p:sp>
        <p:nvSpPr>
          <p:cNvPr id="19460" name="スライド番号プレースホルダー 3"/>
          <p:cNvSpPr txBox="1">
            <a:spLocks noGrp="1"/>
          </p:cNvSpPr>
          <p:nvPr>
            <p:ph type="sldNum" sz="quarter"/>
          </p:nvPr>
        </p:nvSpPr>
        <p:spPr>
          <a:xfrm>
            <a:off x="3855349" y="9440864"/>
            <a:ext cx="2950263" cy="496887"/>
          </a:xfrm>
          <a:prstGeom prst="rect">
            <a:avLst/>
          </a:prstGeom>
          <a:noFill/>
          <a:ln w="9525">
            <a:noFill/>
          </a:ln>
        </p:spPr>
        <p:txBody>
          <a:bodyPr lIns="91742" tIns="45871" rIns="91742" bIns="45871" anchor="b" anchorCtr="0"/>
          <a:lstStyle/>
          <a:p>
            <a:pPr lvl="0" algn="r" eaLnBrk="1" hangingPunct="1">
              <a:buNone/>
            </a:pPr>
            <a:fld id="{9A0DB2DC-4C9A-4742-B13C-FB6460FD3503}" type="slidenum">
              <a:rPr lang="en-US" altLang="ja-JP" sz="1200" dirty="0"/>
              <a:t>20</a:t>
            </a:fld>
            <a:endParaRPr lang="en-US" altLang="ja-JP"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ja-JP" dirty="0">
                <a:sym typeface="+mn-ea"/>
              </a:rPr>
              <a:t>While searching for the required  code snippets on Stack Overflow is convenient, recent studies have shown that </a:t>
            </a:r>
            <a:r>
              <a:rPr lang="en-US" altLang="zh-CN" dirty="0">
                <a:sym typeface="+mn-ea"/>
              </a:rPr>
              <a:t>some </a:t>
            </a:r>
            <a:r>
              <a:rPr lang="en-US" altLang="ja-JP" dirty="0">
                <a:sym typeface="+mn-ea"/>
              </a:rPr>
              <a:t>code snippets </a:t>
            </a:r>
            <a:r>
              <a:rPr lang="en-US" altLang="zh-CN" dirty="0">
                <a:sym typeface="+mn-ea"/>
              </a:rPr>
              <a:t>may</a:t>
            </a:r>
            <a:r>
              <a:rPr lang="en-US" altLang="ja-JP" dirty="0">
                <a:sym typeface="+mn-ea"/>
              </a:rPr>
              <a:t> have issues</a:t>
            </a:r>
            <a:r>
              <a:rPr lang="zh-CN" altLang="en-US" dirty="0">
                <a:sym typeface="+mn-ea"/>
              </a:rPr>
              <a:t>，</a:t>
            </a:r>
            <a:r>
              <a:rPr lang="en-US" altLang="ja-JP" dirty="0">
                <a:sym typeface="+mn-ea"/>
              </a:rPr>
              <a:t>such as being obsolete and low quality.</a:t>
            </a:r>
          </a:p>
          <a:p>
            <a:endParaRPr lang="en-US" altLang="ja-JP" dirty="0">
              <a:sym typeface="+mn-ea"/>
            </a:endParaRPr>
          </a:p>
          <a:p>
            <a:r>
              <a:rPr lang="en-US" altLang="ja-JP" kern="0" noProof="0" dirty="0">
                <a:ln>
                  <a:noFill/>
                </a:ln>
                <a:effectLst/>
                <a:uLnTx/>
                <a:uFillTx/>
                <a:latin typeface="+mn-lt"/>
                <a:ea typeface="+mn-ea"/>
                <a:sym typeface="+mn-ea"/>
              </a:rPr>
              <a:t>These code snippets </a:t>
            </a:r>
            <a:r>
              <a:rPr lang="en-US" altLang="zh-CN" kern="0" noProof="0" dirty="0">
                <a:ln>
                  <a:noFill/>
                </a:ln>
                <a:effectLst/>
                <a:uLnTx/>
                <a:uFillTx/>
                <a:latin typeface="+mn-lt"/>
                <a:ea typeface="+mn-ea"/>
                <a:sym typeface="+mn-ea"/>
              </a:rPr>
              <a:t>may</a:t>
            </a:r>
            <a:r>
              <a:rPr lang="en-US" altLang="ja-JP" kern="0" noProof="0" dirty="0">
                <a:ln>
                  <a:noFill/>
                </a:ln>
                <a:effectLst/>
                <a:uLnTx/>
                <a:uFillTx/>
                <a:latin typeface="+mn-lt"/>
                <a:ea typeface="+mn-ea"/>
                <a:sym typeface="+mn-ea"/>
              </a:rPr>
              <a:t> mislead </a:t>
            </a:r>
            <a:r>
              <a:rPr kumimoji="1" lang="en-US" altLang="ja-JP" sz="1200" b="0" i="0" kern="1200" dirty="0">
                <a:solidFill>
                  <a:schemeClr val="tx1"/>
                </a:solidFill>
                <a:effectLst/>
                <a:latin typeface="Arial" panose="020B0604020202020204" pitchFamily="34" charset="0"/>
                <a:ea typeface="ＭＳ Ｐ明朝" panose="02020600040205080304" pitchFamily="18" charset="-128"/>
                <a:cs typeface="+mn-cs"/>
              </a:rPr>
              <a:t>answer seekers</a:t>
            </a:r>
            <a:r>
              <a:rPr lang="en-US" altLang="ja-JP" kern="0" noProof="0" dirty="0">
                <a:ln>
                  <a:noFill/>
                </a:ln>
                <a:effectLst/>
                <a:uLnTx/>
                <a:uFillTx/>
                <a:latin typeface="+mn-lt"/>
                <a:ea typeface="+mn-ea"/>
                <a:sym typeface="+mn-ea"/>
              </a:rPr>
              <a:t>, cause unexpected problems and create barriers to code reuse</a:t>
            </a:r>
            <a:endParaRPr kumimoji="1" lang="en-US" altLang="ja-JP" b="0" i="0" u="none" strike="noStrike" kern="0" cap="none" spc="0" normalizeH="0" baseline="0" noProof="0" dirty="0">
              <a:ln>
                <a:noFill/>
              </a:ln>
              <a:solidFill>
                <a:schemeClr val="tx1"/>
              </a:solidFill>
              <a:effectLst/>
              <a:uLnTx/>
              <a:uFillTx/>
              <a:latin typeface="+mn-lt"/>
              <a:ea typeface="+mn-ea"/>
              <a:cs typeface="+mn-cs"/>
            </a:endParaRPr>
          </a:p>
          <a:p>
            <a:endParaRPr lang="en-US" altLang="ja-JP" dirty="0">
              <a:sym typeface="+mn-ea"/>
            </a:endParaRPr>
          </a:p>
          <a:p>
            <a:endParaRPr lang="en-US" altLang="ja-JP" dirty="0">
              <a:sym typeface="+mn-ea"/>
            </a:endParaRPr>
          </a:p>
          <a:p>
            <a:r>
              <a:rPr lang="en-US" altLang="ja-JP" kern="0" dirty="0">
                <a:sym typeface="+mn-ea"/>
              </a:rPr>
              <a:t>There are many reasons why code snippets can be problematic, one of which is the use of </a:t>
            </a:r>
            <a:r>
              <a:rPr lang="en-US" altLang="ja-JP" b="1" kern="0" dirty="0">
                <a:sym typeface="+mn-ea"/>
              </a:rPr>
              <a:t>outdated programming language features</a:t>
            </a:r>
            <a:r>
              <a:rPr lang="en-US" altLang="ja-JP" kern="0" dirty="0">
                <a:sym typeface="+mn-ea"/>
              </a:rPr>
              <a:t>, which can cause code snippets to become obsolete</a:t>
            </a:r>
            <a:endParaRPr lang="en-US" altLang="ja-JP" b="0" i="0" u="none" strike="noStrike" kern="0" cap="none" spc="0" normalizeH="0" baseline="0" dirty="0"/>
          </a:p>
          <a:p>
            <a:endParaRPr lang="en-US" altLang="ja-JP" dirty="0">
              <a:sym typeface="+mn-ea"/>
            </a:endParaRPr>
          </a:p>
          <a:p>
            <a:endParaRPr lang="en-US" altLang="ja-JP" dirty="0">
              <a:sym typeface="+mn-ea"/>
            </a:endParaRPr>
          </a:p>
          <a:p>
            <a:endParaRPr lang="zh-CN" altLang="en-US" dirty="0">
              <a:ea typeface="SimSun" panose="02010600030101010101" pitchFamily="2" charset="-122"/>
              <a:sym typeface="+mn-ea"/>
            </a:endParaRPr>
          </a:p>
          <a:p>
            <a:endParaRPr lang="en-US" altLang="ja-JP" dirty="0">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l" fontAlgn="t"/>
            <a:r>
              <a:rPr lang="en-US" altLang="ja-JP" dirty="0"/>
              <a:t>Existing programming languages </a:t>
            </a:r>
            <a:r>
              <a:rPr lang="en-US" altLang="ja-JP" b="0" i="0" dirty="0">
                <a:solidFill>
                  <a:srgbClr val="202124"/>
                </a:solidFill>
                <a:effectLst/>
                <a:latin typeface="arial" panose="020B0604020202020204" pitchFamily="34" charset="0"/>
              </a:rPr>
              <a:t>ˈ</a:t>
            </a:r>
            <a:r>
              <a:rPr lang="en-US" altLang="ja-JP" dirty="0"/>
              <a:t>constantly evolve to meet new needs</a:t>
            </a:r>
          </a:p>
          <a:p>
            <a:endParaRPr lang="en-US" altLang="ja-JP" dirty="0"/>
          </a:p>
          <a:p>
            <a:r>
              <a:rPr lang="en-US" altLang="ja-JP" dirty="0"/>
              <a:t>Many popular programming languages have maintained backward compatibility during their evolution</a:t>
            </a:r>
          </a:p>
          <a:p>
            <a:endParaRPr lang="en-US" altLang="ja-JP" dirty="0"/>
          </a:p>
          <a:p>
            <a:r>
              <a:rPr lang="en-US" altLang="ja-JP" dirty="0">
                <a:sym typeface="+mn-ea"/>
              </a:rPr>
              <a:t> meaning that </a:t>
            </a:r>
          </a:p>
          <a:p>
            <a:r>
              <a:rPr lang="en-US" altLang="ja-JP" dirty="0">
                <a:sym typeface="+mn-ea"/>
              </a:rPr>
              <a:t>software developed in an earlier version of the language can be compiled with a later version and express the same behavior as the previous version.</a:t>
            </a:r>
          </a:p>
          <a:p>
            <a:endParaRPr lang="en-US" altLang="ja-JP" dirty="0">
              <a:sym typeface="+mn-ea"/>
            </a:endParaRPr>
          </a:p>
          <a:p>
            <a:r>
              <a:rPr lang="en-US" altLang="ja-JP" dirty="0">
                <a:sym typeface="+mn-ea"/>
              </a:rPr>
              <a:t>However, Python is known to break backward compatibility at almost every release.  </a:t>
            </a:r>
          </a:p>
          <a:p>
            <a:r>
              <a:rPr lang="en-US" altLang="ja-JP" dirty="0">
                <a:sym typeface="+mn-ea"/>
              </a:rPr>
              <a:t>Python 3.0 significantly broke backward compatibility with Python 2.</a:t>
            </a:r>
          </a:p>
          <a:p>
            <a:r>
              <a:rPr lang="en-US" altLang="ja-JP" dirty="0">
                <a:sym typeface="+mn-ea"/>
              </a:rPr>
              <a:t>The lack of backward compatibility of Python code snippets may thus reduce their usability.</a:t>
            </a:r>
          </a:p>
          <a:p>
            <a:r>
              <a:rPr lang="en-US" altLang="ja-JP" dirty="0">
                <a:sym typeface="+mn-ea"/>
              </a:rPr>
              <a:t>########</a:t>
            </a:r>
          </a:p>
          <a:p>
            <a:r>
              <a:rPr lang="en-US" altLang="ja-JP" dirty="0">
                <a:sym typeface="+mn-ea"/>
              </a:rPr>
              <a:t>For example, a user found a code snippet that meets his/her needs and wants to reuse it in his/her project. </a:t>
            </a:r>
          </a:p>
          <a:p>
            <a:endParaRPr lang="en-US" altLang="ja-JP" dirty="0">
              <a:sym typeface="+mn-ea"/>
            </a:endParaRPr>
          </a:p>
          <a:p>
            <a:r>
              <a:rPr lang="en-US" altLang="ja-JP" dirty="0">
                <a:sym typeface="+mn-ea"/>
              </a:rPr>
              <a:t>But, this code snippet is written in Python 2 and may not be </a:t>
            </a:r>
            <a:r>
              <a:rPr lang="en-US" altLang="ja-JP" dirty="0" err="1">
                <a:sym typeface="+mn-ea"/>
              </a:rPr>
              <a:t>compilable</a:t>
            </a:r>
            <a:r>
              <a:rPr lang="en-US" altLang="ja-JP" dirty="0">
                <a:sym typeface="+mn-ea"/>
              </a:rPr>
              <a:t> if used directly in the user's project written in Python 3. </a:t>
            </a:r>
          </a:p>
          <a:p>
            <a:endParaRPr lang="en-US" altLang="ja-JP" dirty="0">
              <a:sym typeface="+mn-ea"/>
            </a:endParaRPr>
          </a:p>
          <a:p>
            <a:endParaRPr lang="zh-CN" altLang="en-US" dirty="0">
              <a:ea typeface="SimSun" panose="02010600030101010101" pitchFamily="2" charset="-122"/>
              <a:sym typeface="+mn-ea"/>
            </a:endParaRPr>
          </a:p>
          <a:p>
            <a:endParaRPr lang="en-US" altLang="ja-JP" dirty="0">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So, In this study, we want to </a:t>
            </a:r>
            <a:r>
              <a:rPr lang="en-US" altLang="ja-JP" dirty="0">
                <a:effectLst/>
                <a:latin typeface="+mn-lt"/>
                <a:ea typeface="+mn-ea"/>
                <a:sym typeface="+mn-ea"/>
              </a:rPr>
              <a:t>investigate</a:t>
            </a:r>
            <a:r>
              <a:rPr lang="en-US" altLang="zh-CN" dirty="0">
                <a:sym typeface="+mn-ea"/>
              </a:rPr>
              <a:t> </a:t>
            </a:r>
            <a:r>
              <a:rPr kumimoji="1" lang="en-US" altLang="ja-JP" sz="1200" b="0" i="0" u="none" strike="noStrike" kern="0" cap="none" spc="0" normalizeH="0" baseline="0" noProof="0">
                <a:ln>
                  <a:noFill/>
                </a:ln>
                <a:solidFill>
                  <a:schemeClr val="tx1"/>
                </a:solidFill>
                <a:effectLst/>
                <a:uLnTx/>
                <a:uFillTx/>
                <a:latin typeface="Arial" panose="020B0604020202020204" pitchFamily="34" charset="0"/>
                <a:ea typeface="ＭＳ Ｐ明朝" panose="02020600040205080304" pitchFamily="18" charset="-128"/>
                <a:cs typeface="+mn-cs"/>
              </a:rPr>
              <a:t>how common are Stack Overflow Python code snippets with version compatibility issues</a:t>
            </a:r>
          </a:p>
          <a:p>
            <a:endParaRPr lang="en-US" altLang="ja-JP" dirty="0">
              <a:sym typeface="+mn-ea"/>
            </a:endParaRPr>
          </a:p>
          <a:p>
            <a:endParaRPr lang="en-US" altLang="ja-JP" dirty="0">
              <a:sym typeface="+mn-ea"/>
            </a:endParaRPr>
          </a:p>
          <a:p>
            <a:r>
              <a:rPr lang="en-US" altLang="zh-CN" dirty="0">
                <a:sym typeface="+mn-ea"/>
              </a:rPr>
              <a:t>We organized our study by answering the following research questions:</a:t>
            </a:r>
          </a:p>
          <a:p>
            <a:endParaRPr lang="en-US" altLang="zh-CN" dirty="0">
              <a:sym typeface="+mn-ea"/>
            </a:endParaRPr>
          </a:p>
          <a:p>
            <a:endParaRPr lang="en-US" altLang="ja-JP" dirty="0">
              <a:sym typeface="+mn-ea"/>
            </a:endParaRPr>
          </a:p>
          <a:p>
            <a:endParaRPr lang="en-US" altLang="ja-JP" dirty="0">
              <a:sym typeface="+mn-ea"/>
            </a:endParaRPr>
          </a:p>
          <a:p>
            <a:endParaRPr lang="zh-CN" altLang="en-US" dirty="0">
              <a:ea typeface="SimSun" panose="02010600030101010101" pitchFamily="2" charset="-122"/>
              <a:sym typeface="+mn-ea"/>
            </a:endParaRPr>
          </a:p>
          <a:p>
            <a:endParaRPr lang="en-US" altLang="ja-JP" dirty="0">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r>
              <a:rPr lang="en-US" altLang="zh-CN" dirty="0">
                <a:sym typeface="+mn-ea"/>
              </a:rPr>
              <a:t>First</a:t>
            </a:r>
            <a:r>
              <a:rPr lang="zh-CN" altLang="en-US" dirty="0">
                <a:sym typeface="+mn-ea"/>
              </a:rPr>
              <a:t>，</a:t>
            </a:r>
            <a:r>
              <a:rPr lang="en-US" altLang="ja-JP" dirty="0">
                <a:sym typeface="+mn-ea"/>
              </a:rPr>
              <a:t> let’s talk about </a:t>
            </a:r>
            <a:r>
              <a:rPr lang="en-US" altLang="ja-JP" b="1" kern="0" noProof="0" dirty="0">
                <a:ln>
                  <a:noFill/>
                </a:ln>
                <a:effectLst/>
                <a:uLnTx/>
                <a:uFillTx/>
                <a:latin typeface="+mn-lt"/>
                <a:ea typeface="+mn-ea"/>
                <a:sym typeface="+mn-ea"/>
              </a:rPr>
              <a:t>RQ1</a:t>
            </a:r>
            <a:r>
              <a:rPr lang="en-US" altLang="ja-JP" dirty="0">
                <a:sym typeface="+mn-ea"/>
              </a:rPr>
              <a:t>.</a:t>
            </a:r>
          </a:p>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p:sp>
      <p:sp>
        <p:nvSpPr>
          <p:cNvPr id="19459" name="ノート プレースホルダー 2"/>
          <p:cNvSpPr>
            <a:spLocks noGrp="1"/>
          </p:cNvSpPr>
          <p:nvPr>
            <p:ph type="body" idx="1"/>
          </p:nvPr>
        </p:nvSpPr>
        <p:spPr>
          <a:xfrm>
            <a:off x="681198" y="4721225"/>
            <a:ext cx="5444806" cy="4471988"/>
          </a:xfrm>
        </p:spPr>
        <p:txBody>
          <a:bodyPr wrap="square" lIns="91742" tIns="45871" rIns="91742" bIns="45871" anchor="t" anchorCtr="0"/>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kern="0" cap="none" spc="0" normalizeH="0" baseline="0" noProof="0" dirty="0">
                <a:ln>
                  <a:noFill/>
                </a:ln>
                <a:solidFill>
                  <a:schemeClr val="tx1"/>
                </a:solidFill>
                <a:effectLst/>
                <a:uLnTx/>
                <a:uFillTx/>
                <a:latin typeface="+mn-lt"/>
                <a:ea typeface="+mn-ea"/>
                <a:cs typeface="+mn-cs"/>
              </a:rPr>
              <a:t>The parsing results of the top answers and accepted answers show almost the same trend, and we describe and discuss the results of the </a:t>
            </a:r>
            <a:r>
              <a:rPr kumimoji="1" lang="en-US" altLang="ja-JP" sz="1200" b="1"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top answers, as shown</a:t>
            </a:r>
            <a:r>
              <a:rPr lang="ja-JP" altLang="en-US" dirty="0"/>
              <a:t> in the Table</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lvl="0"/>
            <a:endParaRPr lang="en-US" dirty="0"/>
          </a:p>
          <a:p>
            <a:pPr lvl="0"/>
            <a:r>
              <a:rPr lang="en-US" dirty="0"/>
              <a:t>The code snippets can be divided into the following five categories:</a:t>
            </a:r>
          </a:p>
          <a:p>
            <a:pPr marL="514350" lvl="0" indent="-457200">
              <a:buFont typeface="Wingdings" panose="05000000000000000000" charset="0"/>
              <a:buChar char="p"/>
              <a:defRPr/>
            </a:pPr>
            <a:r>
              <a:rPr lang="en-US" altLang="ja-JP" kern="0" noProof="0" dirty="0">
                <a:ln>
                  <a:noFill/>
                </a:ln>
                <a:effectLst/>
                <a:uLnTx/>
                <a:uFillTx/>
                <a:latin typeface="+mn-lt"/>
                <a:ea typeface="+mn-ea"/>
                <a:sym typeface="+mn-ea"/>
              </a:rPr>
              <a:t>Pass all versions: The code snippet passes PyComply parsing for all Python 2 and all Python 3 versions</a:t>
            </a:r>
            <a:endParaRPr kumimoji="1" lang="en-US" altLang="ja-JP" b="0" i="0" u="none" strike="noStrike" kern="0" cap="none" spc="0" normalizeH="0" baseline="0" noProof="0" dirty="0">
              <a:ln>
                <a:noFill/>
              </a:ln>
              <a:solidFill>
                <a:schemeClr val="tx1"/>
              </a:solidFill>
              <a:effectLst/>
              <a:uLnTx/>
              <a:uFillTx/>
              <a:latin typeface="+mn-lt"/>
              <a:ea typeface="+mn-ea"/>
              <a:cs typeface="+mn-cs"/>
            </a:endParaRPr>
          </a:p>
          <a:p>
            <a:pPr marL="514350" lvl="0" indent="-457200">
              <a:buFont typeface="Wingdings" panose="05000000000000000000" charset="0"/>
              <a:buChar char="p"/>
              <a:defRPr/>
            </a:pPr>
            <a:r>
              <a:rPr lang="en-US" altLang="ja-JP" kern="0" noProof="0" dirty="0">
                <a:ln>
                  <a:noFill/>
                </a:ln>
                <a:effectLst/>
                <a:uLnTx/>
                <a:uFillTx/>
                <a:latin typeface="+mn-lt"/>
                <a:ea typeface="+mn-ea"/>
                <a:sym typeface="+mn-ea"/>
              </a:rPr>
              <a:t>Fail for all versions: The code snippet fails for PyComply parsing for any Python 2 and any Python 3 versions</a:t>
            </a:r>
            <a:endParaRPr kumimoji="1" lang="en-US" altLang="ja-JP" b="0" i="0" u="none" strike="noStrike" kern="0" cap="none" spc="0" normalizeH="0" baseline="0" noProof="0" dirty="0">
              <a:ln>
                <a:noFill/>
              </a:ln>
              <a:solidFill>
                <a:schemeClr val="tx1"/>
              </a:solidFill>
              <a:effectLst/>
              <a:uLnTx/>
              <a:uFillTx/>
              <a:latin typeface="+mn-lt"/>
              <a:ea typeface="+mn-ea"/>
              <a:cs typeface="+mn-cs"/>
            </a:endParaRPr>
          </a:p>
          <a:p>
            <a:pPr marL="514350" lvl="0" indent="-457200">
              <a:buFont typeface="Wingdings" panose="05000000000000000000" charset="0"/>
              <a:buChar char="p"/>
              <a:defRPr/>
            </a:pPr>
            <a:r>
              <a:rPr lang="en-US" altLang="ja-JP" kern="0" noProof="0" dirty="0">
                <a:ln>
                  <a:noFill/>
                </a:ln>
                <a:effectLst/>
                <a:uLnTx/>
                <a:uFillTx/>
                <a:latin typeface="+mn-lt"/>
                <a:ea typeface="+mn-ea"/>
                <a:sym typeface="+mn-ea"/>
              </a:rPr>
              <a:t>Fail for some Python 2 or some Python 3: The code snippet passes at least one PyComply parsing for Python 2 and at least one PyComply parsing for Python 3, but not all versions</a:t>
            </a:r>
            <a:endParaRPr kumimoji="1" lang="en-US" altLang="ja-JP" b="0" i="0" u="none" strike="noStrike" kern="0" cap="none" spc="0" normalizeH="0" baseline="0" noProof="0" dirty="0">
              <a:ln>
                <a:noFill/>
              </a:ln>
              <a:solidFill>
                <a:schemeClr val="tx1"/>
              </a:solidFill>
              <a:effectLst/>
              <a:uLnTx/>
              <a:uFillTx/>
              <a:latin typeface="+mn-lt"/>
              <a:ea typeface="+mn-ea"/>
              <a:cs typeface="+mn-cs"/>
            </a:endParaRPr>
          </a:p>
          <a:p>
            <a:pPr marL="514350" lvl="0" indent="-457200">
              <a:buFont typeface="Wingdings" panose="05000000000000000000" charset="0"/>
              <a:buChar char="p"/>
              <a:defRPr/>
            </a:pPr>
            <a:r>
              <a:rPr lang="en-US" altLang="ja-JP" kern="0" noProof="0" dirty="0">
                <a:ln>
                  <a:noFill/>
                </a:ln>
                <a:effectLst/>
                <a:uLnTx/>
                <a:uFillTx/>
                <a:latin typeface="+mn-lt"/>
                <a:ea typeface="+mn-ea"/>
                <a:sym typeface="+mn-ea"/>
              </a:rPr>
              <a:t>Fail for all Python 2, Pass Python 3 (all or some): The code snippet fails for any Python 2 PyComply parsing, but passes all or some Python 3 PyComply parsing</a:t>
            </a:r>
            <a:endParaRPr kumimoji="1" lang="en-US" altLang="ja-JP" b="0" i="0" u="none" strike="noStrike" kern="0" cap="none" spc="0" normalizeH="0" baseline="0" noProof="0" dirty="0">
              <a:ln>
                <a:noFill/>
              </a:ln>
              <a:solidFill>
                <a:schemeClr val="tx1"/>
              </a:solidFill>
              <a:effectLst/>
              <a:uLnTx/>
              <a:uFillTx/>
              <a:latin typeface="+mn-lt"/>
              <a:ea typeface="+mn-ea"/>
              <a:cs typeface="+mn-cs"/>
            </a:endParaRPr>
          </a:p>
          <a:p>
            <a:pPr marL="514350" lvl="0" indent="-457200">
              <a:buFont typeface="Wingdings" panose="05000000000000000000" charset="0"/>
              <a:buChar char="p"/>
              <a:defRPr/>
            </a:pPr>
            <a:r>
              <a:rPr lang="en-US" altLang="ja-JP" kern="0" noProof="0" dirty="0">
                <a:ln>
                  <a:noFill/>
                </a:ln>
                <a:effectLst/>
                <a:uLnTx/>
                <a:uFillTx/>
                <a:latin typeface="+mn-lt"/>
                <a:ea typeface="+mn-ea"/>
                <a:sym typeface="+mn-ea"/>
              </a:rPr>
              <a:t>Fail for all Python 3, Pass Python 2 (all or some): The code snippet fails for any Python 3 PyComply parsing, but passes all or some Python 2 PyComply parsing</a:t>
            </a:r>
            <a:endParaRPr kumimoji="1" lang="en-US" altLang="ja-JP" b="0" i="0" u="none" strike="noStrike" kern="0" cap="none" spc="0" normalizeH="0" baseline="0" noProof="0" dirty="0">
              <a:ln>
                <a:noFill/>
              </a:ln>
              <a:solidFill>
                <a:schemeClr val="tx1"/>
              </a:solidFill>
              <a:effectLst/>
              <a:uLnTx/>
              <a:uFillTx/>
              <a:latin typeface="+mn-lt"/>
              <a:ea typeface="+mn-ea"/>
              <a:cs typeface="+mn-cs"/>
            </a:endParaRPr>
          </a:p>
          <a:p>
            <a:pPr lvl="0"/>
            <a:endParaRPr lang="en-US" altLang="ja-JP" dirty="0"/>
          </a:p>
          <a:p>
            <a:pPr lvl="0"/>
            <a:r>
              <a:rPr lang="en-US" altLang="ja-JP" dirty="0"/>
              <a:t>From the table, we can see that: About 18% of code snippets have version compatibility issues in the accepted answers and top answers to questions.</a:t>
            </a:r>
            <a:endParaRPr lang="ja-JP" altLang="en-US" dirty="0"/>
          </a:p>
        </p:txBody>
      </p:sp>
      <p:sp>
        <p:nvSpPr>
          <p:cNvPr id="19460" name="スライド番号プレースホルダー 3"/>
          <p:cNvSpPr txBox="1">
            <a:spLocks noGrp="1"/>
          </p:cNvSpPr>
          <p:nvPr>
            <p:ph type="sldNum" sz="quarter"/>
          </p:nvPr>
        </p:nvSpPr>
        <p:spPr>
          <a:xfrm>
            <a:off x="3855349" y="9440864"/>
            <a:ext cx="2950263" cy="496887"/>
          </a:xfrm>
          <a:prstGeom prst="rect">
            <a:avLst/>
          </a:prstGeom>
          <a:noFill/>
          <a:ln w="9525">
            <a:noFill/>
          </a:ln>
        </p:spPr>
        <p:txBody>
          <a:bodyPr lIns="91742" tIns="45871" rIns="91742" bIns="45871" anchor="b" anchorCtr="0"/>
          <a:lstStyle/>
          <a:p>
            <a:pPr lvl="0" algn="r" eaLnBrk="1" hangingPunct="1">
              <a:buNone/>
            </a:pPr>
            <a:fld id="{9A0DB2DC-4C9A-4742-B13C-FB6460FD3503}" type="slidenum">
              <a:rPr lang="en-US" altLang="ja-JP" sz="1200" dirty="0"/>
              <a:t>7</a:t>
            </a:fld>
            <a:endParaRPr lang="en-US" altLang="ja-JP"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altLang="ja-JP" dirty="0">
                <a:sym typeface="+mn-ea"/>
              </a:rPr>
              <a:t>next</a:t>
            </a:r>
            <a:r>
              <a:rPr lang="zh-CN" altLang="en-US" dirty="0">
                <a:ea typeface="SimSun" panose="02010600030101010101" pitchFamily="2" charset="-122"/>
                <a:sym typeface="+mn-ea"/>
              </a:rPr>
              <a:t>，</a:t>
            </a:r>
            <a:r>
              <a:rPr lang="en-US" altLang="ja-JP" b="1" kern="0" noProof="0" dirty="0">
                <a:ln>
                  <a:noFill/>
                </a:ln>
                <a:effectLst/>
                <a:uLnTx/>
                <a:uFillTx/>
                <a:latin typeface="+mn-lt"/>
                <a:ea typeface="+mn-ea"/>
                <a:sym typeface="+mn-ea"/>
              </a:rPr>
              <a:t>RQ2: </a:t>
            </a:r>
            <a:endParaRPr lang="zh-CN" altLang="en-US" b="1" dirty="0">
              <a:ea typeface="SimSun" panose="02010600030101010101" pitchFamily="2" charset="-122"/>
            </a:endParaRPr>
          </a:p>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p:sp>
      <p:sp>
        <p:nvSpPr>
          <p:cNvPr id="19459" name="ノート プレースホルダー 2"/>
          <p:cNvSpPr>
            <a:spLocks noGrp="1"/>
          </p:cNvSpPr>
          <p:nvPr>
            <p:ph type="body" idx="1"/>
          </p:nvPr>
        </p:nvSpPr>
        <p:spPr>
          <a:xfrm>
            <a:off x="681198" y="4721225"/>
            <a:ext cx="5444806" cy="4471988"/>
          </a:xfrm>
        </p:spPr>
        <p:txBody>
          <a:bodyPr wrap="square" lIns="91742" tIns="45871" rIns="91742" bIns="45871" anchor="t" anchorCtr="0"/>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tabLst/>
              <a:defRPr/>
            </a:pPr>
            <a:r>
              <a:rPr lang="en-US" altLang="ja-JP" b="1" kern="0" noProof="0" dirty="0">
                <a:ln>
                  <a:noFill/>
                </a:ln>
                <a:effectLst/>
                <a:uLnTx/>
                <a:uFillTx/>
                <a:latin typeface="+mn-lt"/>
                <a:ea typeface="+mn-ea"/>
                <a:sym typeface="+mn-ea"/>
              </a:rPr>
              <a:t>``Python 2.x'' and ``Python 3.x'' tags now exist on </a:t>
            </a:r>
            <a:r>
              <a:rPr lang="en-US" altLang="zh-CN" b="1" kern="0" noProof="0" dirty="0">
                <a:ln>
                  <a:noFill/>
                </a:ln>
                <a:effectLst/>
                <a:uLnTx/>
                <a:uFillTx/>
                <a:latin typeface="+mn-lt"/>
                <a:ea typeface="+mn-ea"/>
                <a:sym typeface="+mn-ea"/>
              </a:rPr>
              <a:t>Stack Overflow</a:t>
            </a:r>
            <a:r>
              <a:rPr lang="en-US" altLang="ja-JP" b="1" kern="0" noProof="0" dirty="0">
                <a:ln>
                  <a:noFill/>
                </a:ln>
                <a:effectLst/>
                <a:uLnTx/>
                <a:uFillTx/>
                <a:latin typeface="+mn-lt"/>
                <a:ea typeface="+mn-ea"/>
                <a:sym typeface="+mn-ea"/>
              </a:rPr>
              <a:t> for users to </a:t>
            </a:r>
            <a:r>
              <a:rPr kumimoji="1" lang="en-US" altLang="ja-JP" sz="1200" b="0" i="0" u="none" strike="noStrike" kern="0" cap="none" spc="0" normalizeH="0" baseline="0" noProof="0" dirty="0">
                <a:ln>
                  <a:noFill/>
                </a:ln>
                <a:solidFill>
                  <a:schemeClr val="tx1"/>
                </a:solidFill>
                <a:effectLst/>
                <a:uLnTx/>
                <a:uFillTx/>
                <a:latin typeface="+mn-lt"/>
                <a:ea typeface="+mn-ea"/>
                <a:cs typeface="+mn-cs"/>
              </a:rPr>
              <a:t>indicate the Python version.</a:t>
            </a: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tabLst/>
              <a:defRPr/>
            </a:pPr>
            <a:r>
              <a:rPr kumimoji="1" lang="en-US" altLang="ja-JP" sz="1200" b="0" i="0" u="none" strike="noStrike" kern="0" cap="none" spc="0" normalizeH="0" baseline="0" noProof="0" dirty="0">
                <a:ln>
                  <a:noFill/>
                </a:ln>
                <a:solidFill>
                  <a:schemeClr val="tx1"/>
                </a:solidFill>
                <a:effectLst/>
                <a:uLnTx/>
                <a:uFillTx/>
                <a:latin typeface="+mn-lt"/>
                <a:ea typeface="+mn-ea"/>
                <a:cs typeface="+mn-cs"/>
              </a:rPr>
              <a:t>If these tags are used correctly, users can avoid using outdated code </a:t>
            </a:r>
            <a:r>
              <a:rPr kumimoji="1" lang="en-US" altLang="zh-CN" sz="1200" b="0" i="0" u="none" strike="noStrike" kern="0" cap="none" spc="0" normalizeH="0" baseline="0" noProof="0" dirty="0">
                <a:ln>
                  <a:noFill/>
                </a:ln>
                <a:solidFill>
                  <a:schemeClr val="tx1"/>
                </a:solidFill>
                <a:effectLst/>
                <a:uLnTx/>
                <a:uFillTx/>
                <a:latin typeface="+mn-lt"/>
                <a:ea typeface="+mn-ea"/>
                <a:cs typeface="+mn-cs"/>
              </a:rPr>
              <a:t>snippets</a:t>
            </a:r>
            <a:endParaRPr kumimoji="1" lang="en-US" altLang="ja-JP" sz="12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tabLst/>
              <a:defRPr/>
            </a:pP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0" kern="0" noProof="0" dirty="0">
                <a:ln>
                  <a:noFill/>
                </a:ln>
                <a:effectLst/>
                <a:uLnTx/>
                <a:uFillTx/>
                <a:latin typeface="+mn-lt"/>
                <a:ea typeface="+mn-ea"/>
                <a:sym typeface="+mn-ea"/>
              </a:rPr>
              <a:t>######</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0" kern="0" noProof="0" dirty="0">
                <a:ln>
                  <a:noFill/>
                </a:ln>
                <a:effectLst/>
                <a:uLnTx/>
                <a:uFillTx/>
                <a:latin typeface="+mn-lt"/>
                <a:ea typeface="+mn-ea"/>
                <a:sym typeface="+mn-ea"/>
              </a:rPr>
              <a:t>For example, if the ``Python 3.x'' tags correctly identify a code snippet that cannot be used by Python 2, then users can avoid using that code snippet in Python 2. </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We would like to know how many of the code snippets that are interpretable only by Python 2 or only by Python 3 are tagged with such Python version.</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For this purpose, we further processed the parsing results of the code snippets. </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As in RQ1, we describe and discuss the results for the top answers. </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The results are shown in the Table. The fifth row of the table is the code snippets that can only be interpreted by Python 2. Its fourth column corresponds to the number of code snippets that have the tag ``Python 3.x'' in the question. </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The last row of the table is for code snippets that can only be interpreted by Python 3. The fourth column corresponds to the number of code snippets with the ``Python 2.x'' tag in the question.</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zh-CN" b="1" kern="0" noProof="0" dirty="0">
                <a:ln>
                  <a:noFill/>
                </a:ln>
                <a:effectLst/>
                <a:uLnTx/>
                <a:uFillTx/>
                <a:latin typeface="+mn-lt"/>
                <a:ea typeface="+mn-ea"/>
                <a:sym typeface="+mn-ea"/>
              </a:rPr>
              <a:t>##############</a:t>
            </a: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r>
              <a:rPr lang="en-US" altLang="ja-JP" b="1" kern="0" noProof="0" dirty="0">
                <a:ln>
                  <a:noFill/>
                </a:ln>
                <a:effectLst/>
                <a:uLnTx/>
                <a:uFillTx/>
                <a:latin typeface="+mn-lt"/>
                <a:ea typeface="+mn-ea"/>
                <a:sym typeface="+mn-ea"/>
              </a:rPr>
              <a:t>From Table, we can see that only about 13% of the code snippets that are only interpretable by Python 3 have the ``Python 2.x'' tags added to the questions. This means the other 87% of code snippets do not give the user a Python version hint via the tags.</a:t>
            </a: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en-US" altLang="ja-JP" b="1" kern="0" noProof="0" dirty="0">
              <a:ln>
                <a:noFill/>
              </a:ln>
              <a:effectLst/>
              <a:uLnTx/>
              <a:uFillTx/>
              <a:latin typeface="+mn-lt"/>
              <a:ea typeface="+mn-ea"/>
              <a:sym typeface="+mn-ea"/>
            </a:endParaRPr>
          </a:p>
          <a:p>
            <a:pPr marL="0" marR="0" lvl="0" indent="0" algn="l" defTabSz="914400" rtl="0" eaLnBrk="0" fontAlgn="base" latinLnBrk="0" hangingPunct="0">
              <a:lnSpc>
                <a:spcPct val="100000"/>
              </a:lnSpc>
              <a:spcBef>
                <a:spcPct val="20000"/>
              </a:spcBef>
              <a:buClr>
                <a:schemeClr val="accent1"/>
              </a:buClr>
              <a:buSzPct val="80000"/>
              <a:buFont typeface="Wingdings" panose="05000000000000000000" pitchFamily="2" charset="2"/>
              <a:buNone/>
              <a:defRPr/>
            </a:pPr>
            <a:endParaRPr lang="en-US" altLang="ja-JP" b="1" kern="0" noProof="0" dirty="0">
              <a:ln>
                <a:noFill/>
              </a:ln>
              <a:effectLst/>
              <a:uLnTx/>
              <a:uFillTx/>
              <a:latin typeface="+mn-lt"/>
              <a:ea typeface="+mn-ea"/>
              <a:sym typeface="+mn-ea"/>
            </a:endParaRPr>
          </a:p>
        </p:txBody>
      </p:sp>
      <p:sp>
        <p:nvSpPr>
          <p:cNvPr id="19460" name="スライド番号プレースホルダー 3"/>
          <p:cNvSpPr txBox="1">
            <a:spLocks noGrp="1"/>
          </p:cNvSpPr>
          <p:nvPr>
            <p:ph type="sldNum" sz="quarter"/>
          </p:nvPr>
        </p:nvSpPr>
        <p:spPr>
          <a:xfrm>
            <a:off x="3855349" y="9440864"/>
            <a:ext cx="2950263" cy="496887"/>
          </a:xfrm>
          <a:prstGeom prst="rect">
            <a:avLst/>
          </a:prstGeom>
          <a:noFill/>
          <a:ln w="9525">
            <a:noFill/>
          </a:ln>
        </p:spPr>
        <p:txBody>
          <a:bodyPr lIns="91742" tIns="45871" rIns="91742" bIns="45871" anchor="b" anchorCtr="0"/>
          <a:lstStyle/>
          <a:p>
            <a:pPr lvl="0" algn="r" eaLnBrk="1" hangingPunct="1">
              <a:buNone/>
            </a:pPr>
            <a:fld id="{9A0DB2DC-4C9A-4742-B13C-FB6460FD3503}" type="slidenum">
              <a:rPr lang="en-US" altLang="ja-JP" sz="1200" dirty="0"/>
              <a:t>9</a:t>
            </a:fld>
            <a:endParaRPr lang="en-US" altLang="ja-JP"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1"/>
        </a:solidFill>
        <a:effectLst/>
      </p:bgPr>
    </p:bg>
    <p:spTree>
      <p:nvGrpSpPr>
        <p:cNvPr id="1" name=""/>
        <p:cNvGrpSpPr/>
        <p:nvPr/>
      </p:nvGrpSpPr>
      <p:grpSpPr>
        <a:xfrm>
          <a:off x="0" y="0"/>
          <a:ext cx="0" cy="0"/>
          <a:chOff x="0" y="0"/>
          <a:chExt cx="0" cy="0"/>
        </a:xfrm>
      </p:grpSpPr>
      <p:sp>
        <p:nvSpPr>
          <p:cNvPr id="13" name="Rectangle 2" descr="横線"/>
          <p:cNvSpPr>
            <a:spLocks noChangeArrowheads="1"/>
          </p:cNvSpPr>
          <p:nvPr/>
        </p:nvSpPr>
        <p:spPr bwMode="auto">
          <a:xfrm>
            <a:off x="6699250" y="908050"/>
            <a:ext cx="2192338" cy="5473700"/>
          </a:xfrm>
          <a:prstGeom prst="rect">
            <a:avLst/>
          </a:prstGeom>
          <a:pattFill prst="ltHorz">
            <a:fgClr>
              <a:schemeClr val="bg2">
                <a:alpha val="50195"/>
              </a:schemeClr>
            </a:fgClr>
            <a:bgClr>
              <a:schemeClr val="bg1">
                <a:alpha val="50195"/>
              </a:schemeClr>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14" name="Rectangle 5"/>
          <p:cNvSpPr>
            <a:spLocks noChangeArrowheads="1"/>
          </p:cNvSpPr>
          <p:nvPr/>
        </p:nvSpPr>
        <p:spPr bwMode="auto">
          <a:xfrm>
            <a:off x="317500" y="404813"/>
            <a:ext cx="6381750" cy="503238"/>
          </a:xfrm>
          <a:prstGeom prst="rect">
            <a:avLst/>
          </a:prstGeom>
          <a:gradFill rotWithShape="1">
            <a:gsLst>
              <a:gs pos="0">
                <a:schemeClr val="accent1"/>
              </a:gs>
              <a:gs pos="100000">
                <a:schemeClr val="accent1">
                  <a:gamma/>
                  <a:tint val="7372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15" name="Rectangle 6"/>
          <p:cNvSpPr>
            <a:spLocks noChangeArrowheads="1"/>
          </p:cNvSpPr>
          <p:nvPr/>
        </p:nvSpPr>
        <p:spPr bwMode="auto">
          <a:xfrm>
            <a:off x="6699250" y="404813"/>
            <a:ext cx="2193925" cy="50323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16" name="Rectangle 7"/>
          <p:cNvSpPr>
            <a:spLocks noChangeArrowheads="1"/>
          </p:cNvSpPr>
          <p:nvPr/>
        </p:nvSpPr>
        <p:spPr bwMode="auto">
          <a:xfrm>
            <a:off x="317500" y="901700"/>
            <a:ext cx="8574088" cy="144463"/>
          </a:xfrm>
          <a:prstGeom prst="rect">
            <a:avLst/>
          </a:prstGeom>
          <a:gradFill rotWithShape="1">
            <a:gsLst>
              <a:gs pos="0">
                <a:schemeClr val="bg2">
                  <a:alpha val="39998"/>
                </a:schemeClr>
              </a:gs>
              <a:gs pos="100000">
                <a:schemeClr val="bg1">
                  <a:alpha val="39998"/>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2054" name="Line 8"/>
          <p:cNvSpPr/>
          <p:nvPr/>
        </p:nvSpPr>
        <p:spPr>
          <a:xfrm>
            <a:off x="450850" y="3213100"/>
            <a:ext cx="6116638" cy="0"/>
          </a:xfrm>
          <a:prstGeom prst="line">
            <a:avLst/>
          </a:prstGeom>
          <a:ln w="9525" cap="flat" cmpd="sng">
            <a:solidFill>
              <a:srgbClr val="C0C0C0"/>
            </a:solidFill>
            <a:prstDash val="solid"/>
            <a:headEnd type="none" w="med" len="med"/>
            <a:tailEnd type="none" w="med" len="med"/>
          </a:ln>
        </p:spPr>
      </p:sp>
      <p:sp>
        <p:nvSpPr>
          <p:cNvPr id="20" name="Rectangle 11"/>
          <p:cNvSpPr>
            <a:spLocks noChangeArrowheads="1"/>
          </p:cNvSpPr>
          <p:nvPr/>
        </p:nvSpPr>
        <p:spPr bwMode="auto">
          <a:xfrm>
            <a:off x="439738" y="3201988"/>
            <a:ext cx="4614863" cy="125413"/>
          </a:xfrm>
          <a:prstGeom prst="rect">
            <a:avLst/>
          </a:prstGeom>
          <a:gradFill rotWithShape="1">
            <a:gsLst>
              <a:gs pos="0">
                <a:schemeClr val="accent1"/>
              </a:gs>
              <a:gs pos="100000">
                <a:schemeClr val="accent1">
                  <a:gamma/>
                  <a:tint val="7372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21" name="Rectangle 12"/>
          <p:cNvSpPr>
            <a:spLocks noChangeArrowheads="1"/>
          </p:cNvSpPr>
          <p:nvPr/>
        </p:nvSpPr>
        <p:spPr bwMode="auto">
          <a:xfrm>
            <a:off x="5054600" y="3201988"/>
            <a:ext cx="1511300" cy="125413"/>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7171" name="Rectangle 3"/>
          <p:cNvSpPr>
            <a:spLocks noGrp="1" noChangeArrowheads="1"/>
          </p:cNvSpPr>
          <p:nvPr>
            <p:ph type="ctrTitle"/>
          </p:nvPr>
        </p:nvSpPr>
        <p:spPr>
          <a:xfrm>
            <a:off x="784225" y="1125538"/>
            <a:ext cx="5781675" cy="1943100"/>
          </a:xfrm>
        </p:spPr>
        <p:txBody>
          <a:bodyPr anchor="b"/>
          <a:lstStyle>
            <a:lvl1pPr>
              <a:defRPr sz="4400" b="1"/>
            </a:lvl1pPr>
          </a:lstStyle>
          <a:p>
            <a:r>
              <a:rPr lang="ja-JP" altLang="en-US"/>
              <a:t>マスタ タイトルの書式設定</a:t>
            </a:r>
          </a:p>
        </p:txBody>
      </p:sp>
      <p:sp>
        <p:nvSpPr>
          <p:cNvPr id="7172" name="Rectangle 4"/>
          <p:cNvSpPr>
            <a:spLocks noGrp="1" noChangeArrowheads="1"/>
          </p:cNvSpPr>
          <p:nvPr>
            <p:ph type="subTitle" idx="1"/>
          </p:nvPr>
        </p:nvSpPr>
        <p:spPr>
          <a:xfrm>
            <a:off x="784225" y="3357563"/>
            <a:ext cx="5781675" cy="2376487"/>
          </a:xfrm>
        </p:spPr>
        <p:txBody>
          <a:bodyPr/>
          <a:lstStyle>
            <a:lvl1pPr marL="0" indent="0">
              <a:buFont typeface="Wingdings" panose="05000000000000000000" pitchFamily="2" charset="2"/>
              <a:buNone/>
              <a:defRPr/>
            </a:lvl1pPr>
          </a:lstStyle>
          <a:p>
            <a:r>
              <a:rPr lang="ja-JP" altLang="en-US"/>
              <a:t>マスタ サブタイトルの書式設定</a:t>
            </a:r>
          </a:p>
        </p:txBody>
      </p:sp>
      <p:sp>
        <p:nvSpPr>
          <p:cNvPr id="24" name="Rectangle 15"/>
          <p:cNvSpPr>
            <a:spLocks noGrp="1" noChangeArrowheads="1"/>
          </p:cNvSpPr>
          <p:nvPr>
            <p:ph type="sldNum" sz="quarter" idx="4"/>
          </p:nvPr>
        </p:nvSpPr>
        <p:spPr bwMode="auto">
          <a:xfrm>
            <a:off x="7667625" y="6526213"/>
            <a:ext cx="1225550" cy="287338"/>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CF5F3B3-13EE-469D-9A24-74551AACBEA7}" type="slidenum">
              <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rPr>
              <a:t>‹#›</a:t>
            </a:fld>
            <a:endPar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3B0284E-C0A6-4D2D-A8D8-3531598B68CF}" type="slidenum">
              <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rPr>
              <a:t>‹#›</a:t>
            </a:fld>
            <a:endPar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0050" y="115888"/>
            <a:ext cx="2143125" cy="6121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17500" y="115888"/>
            <a:ext cx="6280150" cy="6121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3B0284E-C0A6-4D2D-A8D8-3531598B68CF}" type="slidenum">
              <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rPr>
              <a:t>‹#›</a:t>
            </a:fld>
            <a:endPar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17500" y="115888"/>
            <a:ext cx="8574088" cy="865187"/>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323850" y="1412875"/>
            <a:ext cx="4208463" cy="482441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84713" y="1412875"/>
            <a:ext cx="4208462" cy="482441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3B0284E-C0A6-4D2D-A8D8-3531598B68CF}" type="slidenum">
              <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rPr>
              <a:t>‹#›</a:t>
            </a:fld>
            <a:endPar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3B0284E-C0A6-4D2D-A8D8-3531598B68CF}" type="slidenum">
              <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rPr>
              <a:t>‹#›</a:t>
            </a:fld>
            <a:endPar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7" name="文本框 6"/>
          <p:cNvSpPr txBox="1"/>
          <p:nvPr userDrawn="1"/>
        </p:nvSpPr>
        <p:spPr>
          <a:xfrm>
            <a:off x="8219440" y="1132840"/>
            <a:ext cx="309880" cy="368300"/>
          </a:xfrm>
          <a:prstGeom prst="rect">
            <a:avLst/>
          </a:prstGeom>
          <a:noFill/>
        </p:spPr>
        <p:txBody>
          <a:bodyPr wrap="none" rtlCol="0">
            <a:sp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3B0284E-C0A6-4D2D-A8D8-3531598B68CF}" type="slidenum">
              <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rPr>
              <a:t>‹#›</a:t>
            </a:fld>
            <a:endPar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23850" y="1412875"/>
            <a:ext cx="4208463"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84713" y="1412875"/>
            <a:ext cx="4208462"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3B0284E-C0A6-4D2D-A8D8-3531598B68CF}" type="slidenum">
              <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rPr>
              <a:t>‹#›</a:t>
            </a:fld>
            <a:endPar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3B0284E-C0A6-4D2D-A8D8-3531598B68CF}" type="slidenum">
              <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rPr>
              <a:t>‹#›</a:t>
            </a:fld>
            <a:endPar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3B0284E-C0A6-4D2D-A8D8-3531598B68CF}" type="slidenum">
              <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rPr>
              <a:t>‹#›</a:t>
            </a:fld>
            <a:endPar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3B0284E-C0A6-4D2D-A8D8-3531598B68CF}" type="slidenum">
              <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rPr>
              <a:t>‹#›</a:t>
            </a:fld>
            <a:endPar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3B0284E-C0A6-4D2D-A8D8-3531598B68CF}" type="slidenum">
              <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rPr>
              <a:t>‹#›</a:t>
            </a:fld>
            <a:endPar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ja-JP"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3B0284E-C0A6-4D2D-A8D8-3531598B68CF}" type="slidenum">
              <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rPr>
              <a:t>‹#›</a:t>
            </a:fld>
            <a:endPar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ChangeArrowheads="1"/>
          </p:cNvSpPr>
          <p:nvPr/>
        </p:nvSpPr>
        <p:spPr bwMode="auto">
          <a:xfrm>
            <a:off x="317500" y="1052513"/>
            <a:ext cx="6381750" cy="144463"/>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1028" name="Rectangle 4" descr="横線"/>
          <p:cNvSpPr>
            <a:spLocks noChangeArrowheads="1"/>
          </p:cNvSpPr>
          <p:nvPr/>
        </p:nvSpPr>
        <p:spPr bwMode="auto">
          <a:xfrm>
            <a:off x="6699250" y="1138238"/>
            <a:ext cx="2192338" cy="274638"/>
          </a:xfrm>
          <a:prstGeom prst="rect">
            <a:avLst/>
          </a:prstGeom>
          <a:pattFill prst="ltHorz">
            <a:fgClr>
              <a:schemeClr val="bg2">
                <a:alpha val="50195"/>
              </a:schemeClr>
            </a:fgClr>
            <a:bgClr>
              <a:schemeClr val="bg1">
                <a:alpha val="50195"/>
              </a:schemeClr>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6699250" y="1052513"/>
            <a:ext cx="2193925" cy="144463"/>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1030" name="Rectangle 6"/>
          <p:cNvSpPr>
            <a:spLocks noGrp="1"/>
          </p:cNvSpPr>
          <p:nvPr>
            <p:ph type="title"/>
          </p:nvPr>
        </p:nvSpPr>
        <p:spPr>
          <a:xfrm>
            <a:off x="317500" y="115888"/>
            <a:ext cx="8574088" cy="865187"/>
          </a:xfrm>
          <a:prstGeom prst="rect">
            <a:avLst/>
          </a:prstGeom>
          <a:noFill/>
          <a:ln w="9525">
            <a:noFill/>
          </a:ln>
        </p:spPr>
        <p:txBody>
          <a:bodyPr anchor="ctr" anchorCtr="0"/>
          <a:lstStyle/>
          <a:p>
            <a:pPr lvl="0"/>
            <a:r>
              <a:rPr lang="ja-JP" altLang="en-US" dirty="0"/>
              <a:t>マスタ タイトルの書式設定</a:t>
            </a:r>
          </a:p>
        </p:txBody>
      </p:sp>
      <p:sp>
        <p:nvSpPr>
          <p:cNvPr id="1031" name="Rectangle 7"/>
          <p:cNvSpPr>
            <a:spLocks noGrp="1"/>
          </p:cNvSpPr>
          <p:nvPr>
            <p:ph type="body" idx="1"/>
          </p:nvPr>
        </p:nvSpPr>
        <p:spPr>
          <a:xfrm>
            <a:off x="323850" y="1412875"/>
            <a:ext cx="8569325" cy="4824413"/>
          </a:xfrm>
          <a:prstGeom prst="rect">
            <a:avLst/>
          </a:prstGeom>
          <a:noFill/>
          <a:ln w="9525">
            <a:noFill/>
          </a:ln>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156" name="Rectangle 12"/>
          <p:cNvSpPr>
            <a:spLocks noGrp="1" noChangeArrowheads="1"/>
          </p:cNvSpPr>
          <p:nvPr>
            <p:ph type="sldNum" sz="quarter" idx="4"/>
          </p:nvPr>
        </p:nvSpPr>
        <p:spPr bwMode="auto">
          <a:xfrm>
            <a:off x="8459788" y="6584950"/>
            <a:ext cx="550863" cy="2730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00"/>
            </a:lvl1pPr>
          </a:lstStyle>
          <a:p>
            <a:pPr marL="0" marR="0" lvl="0" indent="0" algn="r" defTabSz="914400" rtl="0" eaLnBrk="1" fontAlgn="base" latinLnBrk="0" hangingPunct="1">
              <a:lnSpc>
                <a:spcPct val="100000"/>
              </a:lnSpc>
              <a:spcBef>
                <a:spcPct val="0"/>
              </a:spcBef>
              <a:spcAft>
                <a:spcPct val="0"/>
              </a:spcAft>
              <a:buClrTx/>
              <a:buSzTx/>
              <a:buFontTx/>
              <a:buNone/>
              <a:defRPr/>
            </a:pPr>
            <a:fld id="{13B0284E-C0A6-4D2D-A8D8-3531598B68CF}" type="slidenum">
              <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rPr>
              <a:t>‹#›</a:t>
            </a:fld>
            <a:endPar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2pPr>
      <a:lvl3pPr algn="l" rtl="0" eaLnBrk="0" fontAlgn="base" hangingPunct="0">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3pPr>
      <a:lvl4pPr algn="l" rtl="0" eaLnBrk="0" fontAlgn="base" hangingPunct="0">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4pPr>
      <a:lvl5pPr algn="l" rtl="0" eaLnBrk="0" fontAlgn="base" hangingPunct="0">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0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p"/>
        <a:defRPr kumimoji="1" sz="2800">
          <a:solidFill>
            <a:schemeClr val="tx1"/>
          </a:solidFill>
          <a:latin typeface="+mn-lt"/>
          <a:ea typeface="+mn-ea"/>
        </a:defRPr>
      </a:lvl2pPr>
      <a:lvl3pPr marL="1143000" indent="-228600" algn="l" rtl="0" eaLnBrk="0" fontAlgn="base" hangingPunct="0">
        <a:spcBef>
          <a:spcPct val="20000"/>
        </a:spcBef>
        <a:spcAft>
          <a:spcPct val="0"/>
        </a:spcAft>
        <a:buSzPct val="8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SzPct val="80000"/>
        <a:buFont typeface="Wingdings" panose="05000000000000000000" pitchFamily="2" charset="2"/>
        <a:buChar char="p"/>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26" y="1367482"/>
            <a:ext cx="5781675" cy="1774184"/>
          </a:xfrm>
        </p:spPr>
        <p:txBody>
          <a:bodyPr anchor="b"/>
          <a:lstStyle/>
          <a:p>
            <a:r>
              <a:rPr lang="en-US" sz="2800" dirty="0"/>
              <a:t>An Empirical Study of Python Code Snippets with Version Compatibility Issues on Stack Overflow</a:t>
            </a:r>
          </a:p>
        </p:txBody>
      </p:sp>
      <p:sp>
        <p:nvSpPr>
          <p:cNvPr id="4" name="Slide Number Placeholder 3"/>
          <p:cNvSpPr>
            <a:spLocks noGrp="1"/>
          </p:cNvSpPr>
          <p:nvPr>
            <p:ph type="sldNum" sz="quarter" idx="4"/>
          </p:nvPr>
        </p:nvSpPr>
        <p:spPr/>
        <p:txBody>
          <a:bodyPr/>
          <a:lstStyle/>
          <a:p>
            <a:fld id="{22AA8D79-A4DA-4011-9078-4F68559B6CB2}" type="slidenum">
              <a:rPr lang="en-US" smtClean="0"/>
              <a:t>1</a:t>
            </a:fld>
            <a:endParaRPr lang="en-US"/>
          </a:p>
        </p:txBody>
      </p:sp>
      <p:sp>
        <p:nvSpPr>
          <p:cNvPr id="9" name="サブタイトル 2"/>
          <p:cNvSpPr>
            <a:spLocks noGrp="1" noChangeArrowheads="1"/>
          </p:cNvSpPr>
          <p:nvPr>
            <p:ph type="subTitle" idx="1"/>
          </p:nvPr>
        </p:nvSpPr>
        <p:spPr>
          <a:xfrm>
            <a:off x="683568" y="3671888"/>
            <a:ext cx="5781675" cy="323850"/>
          </a:xfrm>
        </p:spPr>
        <p:txBody>
          <a:bodyPr/>
          <a:lstStyle/>
          <a:p>
            <a:pPr algn="ctr"/>
            <a:r>
              <a:rPr lang="en-US" altLang="ja-JP" sz="2000" b="1">
                <a:sym typeface="+mn-ea"/>
              </a:rPr>
              <a:t>Shiyu Yang</a:t>
            </a:r>
            <a:r>
              <a:rPr lang="en-US" altLang="ja-JP" sz="2000" b="1" baseline="30000">
                <a:sym typeface="+mn-ea"/>
              </a:rPr>
              <a:t>1</a:t>
            </a:r>
            <a:r>
              <a:rPr lang="en-US" altLang="ja-JP" sz="2000" b="1">
                <a:sym typeface="+mn-ea"/>
              </a:rPr>
              <a:t>, Tetsuya Kanda</a:t>
            </a:r>
            <a:r>
              <a:rPr lang="en-US" altLang="ja-JP" sz="2000" b="1" baseline="30000">
                <a:sym typeface="+mn-ea"/>
              </a:rPr>
              <a:t>1</a:t>
            </a:r>
            <a:r>
              <a:rPr lang="en-US" altLang="ja-JP" sz="2000" b="1">
                <a:sym typeface="+mn-ea"/>
              </a:rPr>
              <a:t>, Davide Pizzolotto</a:t>
            </a:r>
            <a:r>
              <a:rPr lang="en-US" altLang="ja-JP" sz="2000" b="1" baseline="30000">
                <a:sym typeface="+mn-ea"/>
              </a:rPr>
              <a:t>1</a:t>
            </a:r>
            <a:r>
              <a:rPr lang="en-US" altLang="ja-JP" sz="2000" b="1">
                <a:sym typeface="+mn-ea"/>
              </a:rPr>
              <a:t>, Daniel M. German</a:t>
            </a:r>
            <a:r>
              <a:rPr lang="en-US" altLang="ja-JP" sz="2000" b="1" baseline="30000">
                <a:sym typeface="+mn-ea"/>
              </a:rPr>
              <a:t>2</a:t>
            </a:r>
            <a:r>
              <a:rPr lang="en-US" altLang="ja-JP" sz="2000" b="1">
                <a:sym typeface="+mn-ea"/>
              </a:rPr>
              <a:t>, Yoshiki Higo</a:t>
            </a:r>
            <a:r>
              <a:rPr lang="en-US" altLang="ja-JP" sz="2000" b="1" baseline="30000">
                <a:sym typeface="+mn-ea"/>
              </a:rPr>
              <a:t>1</a:t>
            </a:r>
            <a:endParaRPr lang="en-US" altLang="ja-JP" sz="2000" b="1" baseline="30000"/>
          </a:p>
          <a:p>
            <a:pPr algn="ctr"/>
            <a:endParaRPr lang="en-US" altLang="ja-JP" sz="1050" b="1" dirty="0"/>
          </a:p>
        </p:txBody>
      </p:sp>
      <p:sp>
        <p:nvSpPr>
          <p:cNvPr id="10" name="テキスト ボックス 4"/>
          <p:cNvSpPr txBox="1">
            <a:spLocks noChangeArrowheads="1"/>
          </p:cNvSpPr>
          <p:nvPr/>
        </p:nvSpPr>
        <p:spPr bwMode="auto">
          <a:xfrm>
            <a:off x="805929" y="4525960"/>
            <a:ext cx="22860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p"/>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SzPct val="80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SzPct val="80000"/>
              <a:buFont typeface="Wingdings" panose="05000000000000000000" pitchFamily="2" charset="2"/>
              <a:buChar char="p"/>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2"/>
              </a:buClr>
              <a:buSzPct val="80000"/>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l">
              <a:spcBef>
                <a:spcPct val="0"/>
              </a:spcBef>
              <a:buClrTx/>
              <a:buSzTx/>
              <a:buFontTx/>
              <a:buNone/>
            </a:pPr>
            <a:r>
              <a:rPr lang="en-US" altLang="ja-JP" sz="1600" b="1" baseline="30000" dirty="0"/>
              <a:t>1</a:t>
            </a:r>
            <a:r>
              <a:rPr lang="en-US" altLang="ja-JP" sz="1600" b="1" dirty="0"/>
              <a:t>Osaka University</a:t>
            </a:r>
          </a:p>
          <a:p>
            <a:pPr algn="l">
              <a:spcBef>
                <a:spcPct val="0"/>
              </a:spcBef>
              <a:buClrTx/>
              <a:buSzTx/>
              <a:buFontTx/>
              <a:buNone/>
            </a:pPr>
            <a:r>
              <a:rPr lang="en-US" altLang="ja-JP" sz="1600" b="1" baseline="30000" dirty="0"/>
              <a:t>2</a:t>
            </a:r>
            <a:r>
              <a:rPr lang="en-US" altLang="ja-JP" sz="1600" b="1" dirty="0"/>
              <a:t>University of Victoria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vert="horz" wrap="square" lIns="91440" tIns="45720" rIns="91440" bIns="45720" anchor="ctr" anchorCtr="0"/>
          <a:lstStyle/>
          <a:p>
            <a:pPr>
              <a:buNone/>
            </a:pPr>
            <a:r>
              <a:rPr lang="en-US" altLang="ja-JP" dirty="0">
                <a:solidFill>
                  <a:schemeClr val="tx1"/>
                </a:solidFill>
                <a:sym typeface="+mn-ea"/>
              </a:rPr>
              <a:t>RQ2:</a:t>
            </a:r>
            <a:endParaRPr lang="ja-JP" altLang="en-US" dirty="0"/>
          </a:p>
        </p:txBody>
      </p:sp>
      <p:sp>
        <p:nvSpPr>
          <p:cNvPr id="18436"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dirty="0"/>
              <a:t>10</a:t>
            </a:fld>
            <a:endParaRPr lang="en-US" altLang="ja-JP" sz="1000" dirty="0"/>
          </a:p>
        </p:txBody>
      </p:sp>
      <p:grpSp>
        <p:nvGrpSpPr>
          <p:cNvPr id="4" name="组合 3"/>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sp>
        <p:nvSpPr>
          <p:cNvPr id="5" name="内容占位符 4"/>
          <p:cNvSpPr>
            <a:spLocks noGrp="1"/>
          </p:cNvSpPr>
          <p:nvPr>
            <p:ph idx="1"/>
          </p:nvPr>
        </p:nvSpPr>
        <p:spPr/>
        <p:txBody>
          <a:bodyPr/>
          <a:lstStyle/>
          <a:p>
            <a:r>
              <a:rPr lang="zh-CN" altLang="en-US" sz="2400" b="1" dirty="0"/>
              <a:t>Answer to RQ2:</a:t>
            </a:r>
            <a:r>
              <a:rPr lang="zh-CN" altLang="en-US" sz="2800" dirty="0"/>
              <a:t> </a:t>
            </a:r>
          </a:p>
          <a:p>
            <a:pPr marL="0" indent="0">
              <a:buNone/>
            </a:pPr>
            <a:r>
              <a:rPr lang="zh-CN" altLang="en-US" sz="2400" dirty="0"/>
              <a:t>Less than 17% of code snippets interpretable only by Python 2 or only by Python 3 are tagged with the Python version</a:t>
            </a:r>
          </a:p>
          <a:p>
            <a:pPr marL="0" indent="0">
              <a:buNone/>
            </a:pPr>
            <a:endParaRPr lang="zh-CN" altLang="en-US" sz="2400" dirty="0"/>
          </a:p>
          <a:p>
            <a:pPr>
              <a:buFont typeface="Wingdings" panose="05000000000000000000" charset="0"/>
              <a:buChar char="Ø"/>
            </a:pPr>
            <a:r>
              <a:rPr lang="zh-CN" altLang="en-US" sz="2400" b="1" dirty="0"/>
              <a:t>Insights</a:t>
            </a:r>
            <a:r>
              <a:rPr lang="en-US" altLang="zh-CN" sz="2400" b="1" dirty="0"/>
              <a:t>:</a:t>
            </a:r>
          </a:p>
          <a:p>
            <a:pPr>
              <a:buFont typeface="Wingdings" panose="05000000000000000000" charset="0"/>
              <a:buChar char="p"/>
            </a:pPr>
            <a:r>
              <a:rPr lang="en-US" altLang="zh-CN" sz="2400" dirty="0"/>
              <a:t>Version compatibility issues of code snippets exist at Stack Overflow</a:t>
            </a:r>
          </a:p>
          <a:p>
            <a:pPr>
              <a:buFont typeface="Wingdings" panose="05000000000000000000" charset="0"/>
              <a:buChar char="p"/>
            </a:pPr>
            <a:r>
              <a:rPr lang="en-US" altLang="zh-CN" sz="2400" dirty="0"/>
              <a:t>Code snippets are not well tagged with the Python version</a:t>
            </a:r>
          </a:p>
          <a:p>
            <a:pPr lvl="1">
              <a:buFont typeface="Wingdings" panose="05000000000000000000" charset="0"/>
              <a:buChar char="p"/>
            </a:pPr>
            <a:r>
              <a:rPr lang="en-US" altLang="zh-CN" sz="1800" dirty="0">
                <a:sym typeface="+mn-ea"/>
              </a:rPr>
              <a:t>May </a:t>
            </a:r>
            <a:r>
              <a:rPr lang="en-US" altLang="zh-CN" sz="1800" dirty="0"/>
              <a:t>lead to misuse of the code snippet</a:t>
            </a:r>
          </a:p>
          <a:p>
            <a:pPr>
              <a:buFont typeface="Wingdings" panose="05000000000000000000" charset="0"/>
              <a:buChar char="p"/>
            </a:pPr>
            <a:r>
              <a:rPr lang="en-US" altLang="zh-CN" sz="2400" dirty="0"/>
              <a:t>Need to provide a tool for users to determine the Python version of Python code snippets on Stack Overflow</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vert="horz" wrap="square" lIns="91440" tIns="45720" rIns="91440" bIns="45720" anchor="ctr" anchorCtr="0"/>
          <a:lstStyle/>
          <a:p>
            <a:pPr>
              <a:buNone/>
            </a:pPr>
            <a:r>
              <a:rPr lang="en-US" altLang="zh-CN" dirty="0" err="1">
                <a:solidFill>
                  <a:schemeClr val="tx1"/>
                </a:solidFill>
                <a:sym typeface="+mn-ea"/>
              </a:rPr>
              <a:t>PyVerDetector</a:t>
            </a:r>
            <a:endParaRPr lang="ja-JP" altLang="en-US" dirty="0"/>
          </a:p>
        </p:txBody>
      </p:sp>
      <p:sp>
        <p:nvSpPr>
          <p:cNvPr id="18436"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dirty="0"/>
              <a:t>11</a:t>
            </a:fld>
            <a:endParaRPr lang="en-US" altLang="ja-JP" sz="1000" dirty="0"/>
          </a:p>
        </p:txBody>
      </p:sp>
      <p:grpSp>
        <p:nvGrpSpPr>
          <p:cNvPr id="4" name="组合 3"/>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sp>
        <p:nvSpPr>
          <p:cNvPr id="5" name="内容占位符 4"/>
          <p:cNvSpPr>
            <a:spLocks noGrp="1"/>
          </p:cNvSpPr>
          <p:nvPr>
            <p:ph idx="1"/>
          </p:nvPr>
        </p:nvSpPr>
        <p:spPr/>
        <p:txBody>
          <a:bodyPr/>
          <a:lstStyle/>
          <a:p>
            <a:r>
              <a:rPr lang="en-US" altLang="zh-CN" sz="2400" dirty="0"/>
              <a:t>Chrome extension to help Stack Overflow users detect the Python version of code snippets</a:t>
            </a:r>
            <a:endParaRPr lang="zh-CN" altLang="en-US" sz="2400" dirty="0"/>
          </a:p>
        </p:txBody>
      </p:sp>
      <p:pic>
        <p:nvPicPr>
          <p:cNvPr id="6" name="図 5">
            <a:extLst>
              <a:ext uri="{FF2B5EF4-FFF2-40B4-BE49-F238E27FC236}">
                <a16:creationId xmlns:a16="http://schemas.microsoft.com/office/drawing/2014/main" id="{97FEFBD4-7152-56B2-7E6F-545F581CE39D}"/>
              </a:ext>
            </a:extLst>
          </p:cNvPr>
          <p:cNvPicPr>
            <a:picLocks noChangeAspect="1"/>
          </p:cNvPicPr>
          <p:nvPr/>
        </p:nvPicPr>
        <p:blipFill>
          <a:blip r:embed="rId3"/>
          <a:stretch>
            <a:fillRect/>
          </a:stretch>
        </p:blipFill>
        <p:spPr>
          <a:xfrm>
            <a:off x="104998" y="2873906"/>
            <a:ext cx="8934004" cy="3388922"/>
          </a:xfrm>
          <a:prstGeom prst="rect">
            <a:avLst/>
          </a:prstGeom>
        </p:spPr>
      </p:pic>
    </p:spTree>
    <p:extLst>
      <p:ext uri="{BB962C8B-B14F-4D97-AF65-F5344CB8AC3E}">
        <p14:creationId xmlns:p14="http://schemas.microsoft.com/office/powerpoint/2010/main" val="14525939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p:txBody>
          <a:bodyPr vert="horz" wrap="square" lIns="91440" tIns="45720" rIns="91440" bIns="45720" anchor="ctr" anchorCtr="0"/>
          <a:lstStyle/>
          <a:p>
            <a:r>
              <a:rPr lang="en-US" altLang="ja-JP" dirty="0"/>
              <a:t>Conclusion&amp;</a:t>
            </a:r>
            <a:r>
              <a:rPr lang="en-US" altLang="ja-JP" noProof="0" dirty="0">
                <a:ln>
                  <a:noFill/>
                </a:ln>
                <a:solidFill>
                  <a:schemeClr val="tx1"/>
                </a:solidFill>
                <a:effectLst/>
                <a:uLnTx/>
                <a:uFillTx/>
                <a:latin typeface="+mn-lt"/>
                <a:ea typeface="+mn-ea"/>
                <a:cs typeface="+mn-cs"/>
                <a:sym typeface="+mn-ea"/>
              </a:rPr>
              <a:t>Future Work</a:t>
            </a:r>
            <a:endParaRPr lang="ja-JP" altLang="en-US" dirty="0"/>
          </a:p>
        </p:txBody>
      </p:sp>
      <p:sp>
        <p:nvSpPr>
          <p:cNvPr id="22531" name="コンテンツ プレースホルダー 2"/>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rgbClr val="333399"/>
              </a:buClr>
              <a:buSzPct val="80000"/>
              <a:buFont typeface="Wingdings" panose="05000000000000000000" pitchFamily="2" charset="2"/>
              <a:buChar char="Ø"/>
              <a:defRPr/>
            </a:pPr>
            <a:r>
              <a:rPr kumimoji="1" lang="en-US" altLang="ja-JP" sz="3200" b="0" i="0" u="none" strike="noStrike" kern="0" cap="none" spc="0" normalizeH="0" baseline="0" noProof="0" dirty="0">
                <a:ln>
                  <a:noFill/>
                </a:ln>
                <a:solidFill>
                  <a:srgbClr val="000000"/>
                </a:solidFill>
                <a:effectLst/>
                <a:uLnTx/>
                <a:uFillTx/>
                <a:latin typeface="Arial" panose="020B0604020202020204"/>
                <a:ea typeface="ＭＳ Ｐゴシック" panose="020B0600070205080204" pitchFamily="50" charset="-128"/>
                <a:cs typeface="+mn-cs"/>
                <a:sym typeface="+mn-ea"/>
              </a:rPr>
              <a:t>Conclusion</a:t>
            </a:r>
            <a:endParaRPr kumimoji="1" lang="en-US" altLang="ja-JP"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Char char="n"/>
              <a:defRPr/>
            </a:pPr>
            <a:r>
              <a:rPr lang="en-US" altLang="ja-JP" sz="2400" b="0" i="0" u="none" strike="noStrike" kern="0" cap="none" spc="0" normalizeH="0" baseline="0" noProof="0" dirty="0">
                <a:ln>
                  <a:noFill/>
                </a:ln>
                <a:effectLst/>
                <a:uLnTx/>
                <a:uFillTx/>
              </a:rPr>
              <a:t>Investigating how common are Stack Overflow Python code snippets with version compatibility issues</a:t>
            </a:r>
          </a:p>
          <a:p>
            <a:pPr marL="0" marR="0" lvl="0" indent="0" algn="l" defTabSz="914400" rtl="0" eaLnBrk="0" fontAlgn="base" latinLnBrk="0" hangingPunct="0">
              <a:lnSpc>
                <a:spcPct val="100000"/>
              </a:lnSpc>
              <a:spcBef>
                <a:spcPct val="20000"/>
              </a:spcBef>
              <a:spcAft>
                <a:spcPct val="0"/>
              </a:spcAft>
              <a:buClr>
                <a:schemeClr val="accent1"/>
              </a:buClr>
              <a:buSzPct val="80000"/>
              <a:buNone/>
              <a:defRPr/>
            </a:pPr>
            <a:endParaRPr kumimoji="1" lang="en-US" altLang="zh-CN" sz="2400" b="0" i="0" u="none" strike="noStrike" kern="0" cap="none" spc="0" normalizeH="0" baseline="0" noProof="0" dirty="0">
              <a:ln>
                <a:noFill/>
              </a:ln>
              <a:solidFill>
                <a:schemeClr val="tx1"/>
              </a:solidFill>
              <a:effectLst/>
              <a:uLnTx/>
              <a:uFillTx/>
              <a:latin typeface="+mn-lt"/>
              <a:cs typeface="+mn-cs"/>
            </a:endParaRPr>
          </a:p>
          <a:p>
            <a:pPr marR="0" lvl="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Char char="Ø"/>
              <a:defRPr/>
            </a:pPr>
            <a:r>
              <a:rPr lang="en-US" altLang="ja-JP" sz="3200" noProof="0" dirty="0">
                <a:ln>
                  <a:noFill/>
                </a:ln>
                <a:solidFill>
                  <a:schemeClr val="tx1"/>
                </a:solidFill>
                <a:effectLst/>
                <a:uLnTx/>
                <a:uFillTx/>
                <a:latin typeface="+mn-lt"/>
                <a:ea typeface="+mn-ea"/>
                <a:cs typeface="+mn-cs"/>
                <a:sym typeface="+mn-ea"/>
              </a:rPr>
              <a:t>Future Work</a:t>
            </a:r>
          </a:p>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Char char="n"/>
              <a:defRPr/>
            </a:pPr>
            <a:r>
              <a:rPr lang="en-US" altLang="ja-JP" sz="2400" noProof="0" dirty="0">
                <a:ln>
                  <a:noFill/>
                </a:ln>
                <a:effectLst/>
                <a:uLnTx/>
                <a:uFillTx/>
                <a:sym typeface="+mn-ea"/>
              </a:rPr>
              <a:t>Investigate the reasons for the failure of the code snippets in this study that are uncompilable for all Python versions</a:t>
            </a:r>
          </a:p>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Char char="n"/>
              <a:defRPr/>
            </a:pPr>
            <a:r>
              <a:rPr lang="en-US" altLang="ja-JP" sz="2400" noProof="0" dirty="0">
                <a:ln>
                  <a:noFill/>
                </a:ln>
                <a:effectLst/>
                <a:uLnTx/>
                <a:uFillTx/>
                <a:sym typeface="+mn-ea"/>
              </a:rPr>
              <a:t>Investigate factors that affect the </a:t>
            </a:r>
            <a:r>
              <a:rPr lang="en-US" altLang="ja-JP" sz="2400" noProof="0" dirty="0" err="1">
                <a:ln>
                  <a:noFill/>
                </a:ln>
                <a:effectLst/>
                <a:uLnTx/>
                <a:uFillTx/>
                <a:sym typeface="+mn-ea"/>
              </a:rPr>
              <a:t>compilability</a:t>
            </a:r>
            <a:r>
              <a:rPr lang="en-US" altLang="ja-JP" sz="2400" noProof="0" dirty="0">
                <a:ln>
                  <a:noFill/>
                </a:ln>
                <a:effectLst/>
                <a:uLnTx/>
                <a:uFillTx/>
                <a:sym typeface="+mn-ea"/>
              </a:rPr>
              <a:t> of code snippets on Stack Overflow due to Python version upgrades</a:t>
            </a:r>
          </a:p>
        </p:txBody>
      </p:sp>
      <p:sp>
        <p:nvSpPr>
          <p:cNvPr id="24580"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dirty="0"/>
              <a:t>12</a:t>
            </a:fld>
            <a:endParaRPr lang="en-US" altLang="ja-JP" sz="1000" dirty="0"/>
          </a:p>
        </p:txBody>
      </p:sp>
      <p:grpSp>
        <p:nvGrpSpPr>
          <p:cNvPr id="2" name="组合 1"/>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vert="horz" wrap="square" lIns="91440" tIns="45720" rIns="91440" bIns="45720" anchor="ctr" anchorCtr="0"/>
          <a:lstStyle/>
          <a:p>
            <a:pPr>
              <a:buNone/>
            </a:pPr>
            <a:r>
              <a:rPr lang="en-US" altLang="ja-JP" dirty="0">
                <a:solidFill>
                  <a:schemeClr val="tx1"/>
                </a:solidFill>
                <a:sym typeface="+mn-ea"/>
              </a:rPr>
              <a:t>Python Language Evolution and </a:t>
            </a:r>
            <a:r>
              <a:rPr lang="en-US" altLang="ja-JP">
                <a:solidFill>
                  <a:schemeClr val="tx1"/>
                </a:solidFill>
                <a:sym typeface="+mn-ea"/>
              </a:rPr>
              <a:t>Backward Compatibility</a:t>
            </a:r>
            <a:endParaRPr lang="en-US" altLang="ja-JP" dirty="0">
              <a:solidFill>
                <a:schemeClr val="tx1"/>
              </a:solidFill>
              <a:sym typeface="+mn-ea"/>
            </a:endParaRPr>
          </a:p>
        </p:txBody>
      </p:sp>
      <p:sp>
        <p:nvSpPr>
          <p:cNvPr id="7171" name="コンテンツ プレースホルダー 2"/>
          <p:cNvSpPr>
            <a:spLocks noGrp="1"/>
          </p:cNvSpPr>
          <p:nvPr>
            <p:ph idx="1"/>
          </p:nvPr>
        </p:nvSpPr>
        <p:spPr/>
        <p:txBody>
          <a:bodyPr vert="horz" wrap="square" lIns="91440" tIns="45720" rIns="91440" bIns="45720" numCol="1" anchor="t" anchorCtr="0" compatLnSpc="1"/>
          <a:lstStyle/>
          <a:p>
            <a:pPr marR="0" lvl="0" algn="l" defTabSz="914400" rtl="0" eaLnBrk="0" fontAlgn="base" latinLnBrk="0" hangingPunct="0">
              <a:lnSpc>
                <a:spcPct val="100000"/>
              </a:lnSpc>
              <a:spcBef>
                <a:spcPct val="20000"/>
              </a:spcBef>
              <a:spcAft>
                <a:spcPct val="0"/>
              </a:spcAft>
              <a:buClr>
                <a:schemeClr val="accent1"/>
              </a:buClr>
              <a:buSzPct val="80000"/>
              <a:buFont typeface="Wingdings" panose="05000000000000000000" charset="0"/>
              <a:buChar char="n"/>
              <a:defRPr/>
            </a:pPr>
            <a:r>
              <a:rPr kumimoji="1" lang="en-US" altLang="ja-JP" sz="2400" b="0" i="0" u="none" strike="noStrike" kern="0" cap="none" spc="0" normalizeH="0" baseline="0" noProof="0" dirty="0">
                <a:ln>
                  <a:noFill/>
                </a:ln>
                <a:solidFill>
                  <a:schemeClr val="tx1"/>
                </a:solidFill>
                <a:effectLst/>
                <a:uLnTx/>
                <a:uFillTx/>
                <a:latin typeface="+mn-lt"/>
                <a:ea typeface="+mn-ea"/>
                <a:cs typeface="+mn-cs"/>
              </a:rPr>
              <a:t>The lack of backward compatibility of Python snippets may thus reduce their usability</a:t>
            </a:r>
          </a:p>
        </p:txBody>
      </p:sp>
      <p:sp>
        <p:nvSpPr>
          <p:cNvPr id="12292"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dirty="0"/>
              <a:t>13</a:t>
            </a:fld>
            <a:endParaRPr lang="en-US" altLang="ja-JP" sz="1000" dirty="0"/>
          </a:p>
        </p:txBody>
      </p:sp>
      <p:grpSp>
        <p:nvGrpSpPr>
          <p:cNvPr id="3" name="组合 2"/>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pic>
        <p:nvPicPr>
          <p:cNvPr id="8" name="图片 1" descr="下载"/>
          <p:cNvPicPr>
            <a:picLocks noChangeAspect="1"/>
          </p:cNvPicPr>
          <p:nvPr/>
        </p:nvPicPr>
        <p:blipFill>
          <a:blip r:embed="rId3"/>
          <a:stretch>
            <a:fillRect/>
          </a:stretch>
        </p:blipFill>
        <p:spPr>
          <a:xfrm>
            <a:off x="531495" y="5390515"/>
            <a:ext cx="2260600" cy="882015"/>
          </a:xfrm>
          <a:prstGeom prst="rect">
            <a:avLst/>
          </a:prstGeom>
        </p:spPr>
      </p:pic>
      <p:sp>
        <p:nvSpPr>
          <p:cNvPr id="20" name="1 つの角を切り取った四角形 6"/>
          <p:cNvSpPr/>
          <p:nvPr/>
        </p:nvSpPr>
        <p:spPr>
          <a:xfrm>
            <a:off x="683895" y="3576955"/>
            <a:ext cx="1813560" cy="1814195"/>
          </a:xfrm>
          <a:prstGeom prst="snip1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defPPr>
              <a:defRPr lang="ja-JP">
                <a:solidFill>
                  <a:schemeClr val="lt1"/>
                </a:solidFill>
              </a:defRPr>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ja-JP" sz="2400" b="0" i="0" u="none" strike="noStrike" kern="1200" cap="none" spc="0" normalizeH="0" baseline="0" noProof="0" dirty="0">
                <a:ln>
                  <a:noFill/>
                </a:ln>
                <a:solidFill>
                  <a:schemeClr val="tx1"/>
                </a:solidFill>
                <a:effectLst/>
                <a:uLnTx/>
                <a:uFillTx/>
                <a:latin typeface="+mn-lt"/>
                <a:ea typeface="+mn-ea"/>
                <a:cs typeface="+mn-cs"/>
              </a:rPr>
              <a:t>code snippet</a:t>
            </a:r>
          </a:p>
          <a:p>
            <a:pPr marL="0" marR="0" lvl="0" indent="0" algn="ctr" defTabSz="914400" rtl="0" eaLnBrk="0" fontAlgn="base" latinLnBrk="0" hangingPunct="0">
              <a:lnSpc>
                <a:spcPct val="100000"/>
              </a:lnSpc>
              <a:spcBef>
                <a:spcPct val="0"/>
              </a:spcBef>
              <a:spcAft>
                <a:spcPct val="0"/>
              </a:spcAft>
              <a:buClrTx/>
              <a:buSzTx/>
              <a:buFontTx/>
              <a:buNone/>
              <a:defRPr/>
            </a:pP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正方形/長方形 20"/>
          <p:cNvSpPr/>
          <p:nvPr/>
        </p:nvSpPr>
        <p:spPr>
          <a:xfrm>
            <a:off x="971550" y="4585970"/>
            <a:ext cx="1217930" cy="611505"/>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solidFill>
                  <a:schemeClr val="lt1"/>
                </a:solidFill>
              </a:defRPr>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ja-JP" sz="2000" b="0" i="0" u="none" strike="noStrike" kern="1200" cap="none" spc="0" normalizeH="0" baseline="0" noProof="0" dirty="0">
                <a:ln>
                  <a:noFill/>
                </a:ln>
                <a:solidFill>
                  <a:srgbClr val="FF0000"/>
                </a:solidFill>
                <a:effectLst/>
                <a:uLnTx/>
                <a:uFillTx/>
                <a:latin typeface="+mn-lt"/>
                <a:ea typeface="+mn-ea"/>
                <a:cs typeface="+mn-cs"/>
              </a:rPr>
              <a:t>Python 2 features</a:t>
            </a:r>
          </a:p>
        </p:txBody>
      </p:sp>
      <p:sp>
        <p:nvSpPr>
          <p:cNvPr id="10" name="矢印: 右 9"/>
          <p:cNvSpPr/>
          <p:nvPr/>
        </p:nvSpPr>
        <p:spPr>
          <a:xfrm rot="20486674">
            <a:off x="3037205" y="3771265"/>
            <a:ext cx="1403985" cy="13652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solidFill>
                  <a:schemeClr val="lt1"/>
                </a:solidFill>
              </a:defRPr>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円/楕円 4"/>
          <p:cNvSpPr/>
          <p:nvPr/>
        </p:nvSpPr>
        <p:spPr>
          <a:xfrm>
            <a:off x="4563745" y="3246755"/>
            <a:ext cx="720090" cy="720090"/>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solidFill>
                  <a:schemeClr val="lt1"/>
                </a:solidFill>
              </a:defRPr>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ja-JP"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テキスト ボックス 10"/>
          <p:cNvSpPr txBox="1"/>
          <p:nvPr/>
        </p:nvSpPr>
        <p:spPr>
          <a:xfrm>
            <a:off x="5457825" y="3263265"/>
            <a:ext cx="2787015" cy="83121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p"/>
              <a:defRPr kumimoji="1" sz="2800">
                <a:solidFill>
                  <a:schemeClr val="tx1"/>
                </a:solidFill>
                <a:latin typeface="+mn-lt"/>
                <a:ea typeface="+mn-ea"/>
              </a:defRPr>
            </a:lvl2pPr>
            <a:lvl3pPr marL="1143000" indent="-228600" algn="l" rtl="0" eaLnBrk="0" fontAlgn="base" hangingPunct="0">
              <a:spcBef>
                <a:spcPct val="20000"/>
              </a:spcBef>
              <a:spcAft>
                <a:spcPct val="0"/>
              </a:spcAft>
              <a:buSzPct val="8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SzPct val="80000"/>
              <a:buFont typeface="Wingdings" panose="05000000000000000000" pitchFamily="2" charset="2"/>
              <a:buChar char="p"/>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mn-lt"/>
                <a:ea typeface="+mn-ea"/>
              </a:defRPr>
            </a:lvl5pPr>
          </a:lstStyle>
          <a:p>
            <a:pPr marL="0" lvl="0" indent="0">
              <a:spcBef>
                <a:spcPct val="0"/>
              </a:spcBef>
              <a:buClrTx/>
              <a:buSzTx/>
              <a:buFontTx/>
              <a:buNone/>
            </a:pPr>
            <a:r>
              <a:rPr lang="en-US" altLang="ja-JP" sz="2400" dirty="0"/>
              <a:t>User's project</a:t>
            </a:r>
          </a:p>
          <a:p>
            <a:pPr marL="0" lvl="0" indent="0">
              <a:spcBef>
                <a:spcPct val="0"/>
              </a:spcBef>
              <a:buClrTx/>
              <a:buSzTx/>
              <a:buFontTx/>
              <a:buNone/>
            </a:pPr>
            <a:r>
              <a:rPr lang="en-US" altLang="ja-JP" sz="2400" dirty="0"/>
              <a:t>Python version: 2.x </a:t>
            </a:r>
          </a:p>
        </p:txBody>
      </p:sp>
      <p:pic>
        <p:nvPicPr>
          <p:cNvPr id="13" name="图片 17" descr="31393938393834313b31393939353232383bb9b4d5fdc8b7"/>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52155" y="3444875"/>
            <a:ext cx="467995" cy="467995"/>
          </a:xfrm>
          <a:prstGeom prst="rect">
            <a:avLst/>
          </a:prstGeom>
          <a:effectLst>
            <a:outerShdw blurRad="63500" sx="102000" sy="102000" algn="ctr" rotWithShape="0">
              <a:prstClr val="black">
                <a:alpha val="40000"/>
              </a:prstClr>
            </a:outerShdw>
          </a:effectLst>
        </p:spPr>
      </p:pic>
      <p:sp>
        <p:nvSpPr>
          <p:cNvPr id="14" name="矢印: 右 13"/>
          <p:cNvSpPr/>
          <p:nvPr/>
        </p:nvSpPr>
        <p:spPr>
          <a:xfrm rot="1166674">
            <a:off x="3034665" y="5270500"/>
            <a:ext cx="1403985" cy="13652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solidFill>
                  <a:schemeClr val="lt1"/>
                </a:solidFill>
              </a:defRPr>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円/楕円 20"/>
          <p:cNvSpPr/>
          <p:nvPr/>
        </p:nvSpPr>
        <p:spPr>
          <a:xfrm>
            <a:off x="4563745" y="5207635"/>
            <a:ext cx="720090" cy="720090"/>
          </a:xfrm>
          <a:prstGeom prst="ellipse">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solidFill>
                  <a:schemeClr val="lt1"/>
                </a:solidFill>
              </a:defRPr>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ＭＳ Ｐゴシック" panose="020B0600070205080204" pitchFamily="50"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6" name="图片 27" descr="31393938393834313b31393939353233313bb2e6b4edcef3"/>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52155" y="5402580"/>
            <a:ext cx="467995" cy="467995"/>
          </a:xfrm>
          <a:prstGeom prst="rect">
            <a:avLst/>
          </a:prstGeom>
          <a:effectLst>
            <a:outerShdw blurRad="63500" sx="102000" sy="102000" algn="ctr" rotWithShape="0">
              <a:prstClr val="black">
                <a:alpha val="40000"/>
              </a:prstClr>
            </a:outerShdw>
          </a:effectLst>
        </p:spPr>
      </p:pic>
      <p:sp>
        <p:nvSpPr>
          <p:cNvPr id="17" name="テキスト ボックス 10"/>
          <p:cNvSpPr txBox="1"/>
          <p:nvPr/>
        </p:nvSpPr>
        <p:spPr>
          <a:xfrm>
            <a:off x="3051810" y="3351530"/>
            <a:ext cx="1461770" cy="4616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p"/>
              <a:defRPr kumimoji="1" sz="2800">
                <a:solidFill>
                  <a:schemeClr val="tx1"/>
                </a:solidFill>
                <a:latin typeface="+mn-lt"/>
                <a:ea typeface="+mn-ea"/>
              </a:defRPr>
            </a:lvl2pPr>
            <a:lvl3pPr marL="1143000" indent="-228600" algn="l" rtl="0" eaLnBrk="0" fontAlgn="base" hangingPunct="0">
              <a:spcBef>
                <a:spcPct val="20000"/>
              </a:spcBef>
              <a:spcAft>
                <a:spcPct val="0"/>
              </a:spcAft>
              <a:buSzPct val="8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SzPct val="80000"/>
              <a:buFont typeface="Wingdings" panose="05000000000000000000" pitchFamily="2" charset="2"/>
              <a:buChar char="p"/>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mn-lt"/>
                <a:ea typeface="+mn-ea"/>
              </a:defRPr>
            </a:lvl5pPr>
          </a:lstStyle>
          <a:p>
            <a:pPr marL="0" lvl="0" indent="0">
              <a:spcBef>
                <a:spcPct val="0"/>
              </a:spcBef>
              <a:buClrTx/>
              <a:buSzTx/>
              <a:buFontTx/>
              <a:buNone/>
            </a:pPr>
            <a:r>
              <a:rPr lang="en-US" altLang="ja-JP" sz="2400" dirty="0"/>
              <a:t>Reuse</a:t>
            </a:r>
          </a:p>
        </p:txBody>
      </p:sp>
      <p:sp>
        <p:nvSpPr>
          <p:cNvPr id="18" name="テキスト ボックス 10"/>
          <p:cNvSpPr txBox="1"/>
          <p:nvPr/>
        </p:nvSpPr>
        <p:spPr>
          <a:xfrm>
            <a:off x="3051810" y="5367020"/>
            <a:ext cx="1461770" cy="4616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p"/>
              <a:defRPr kumimoji="1" sz="2800">
                <a:solidFill>
                  <a:schemeClr val="tx1"/>
                </a:solidFill>
                <a:latin typeface="+mn-lt"/>
                <a:ea typeface="+mn-ea"/>
              </a:defRPr>
            </a:lvl2pPr>
            <a:lvl3pPr marL="1143000" indent="-228600" algn="l" rtl="0" eaLnBrk="0" fontAlgn="base" hangingPunct="0">
              <a:spcBef>
                <a:spcPct val="20000"/>
              </a:spcBef>
              <a:spcAft>
                <a:spcPct val="0"/>
              </a:spcAft>
              <a:buSzPct val="8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SzPct val="80000"/>
              <a:buFont typeface="Wingdings" panose="05000000000000000000" pitchFamily="2" charset="2"/>
              <a:buChar char="p"/>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mn-lt"/>
                <a:ea typeface="+mn-ea"/>
              </a:defRPr>
            </a:lvl5pPr>
          </a:lstStyle>
          <a:p>
            <a:pPr marL="0" lvl="0" indent="0">
              <a:spcBef>
                <a:spcPct val="0"/>
              </a:spcBef>
              <a:buClrTx/>
              <a:buSzTx/>
              <a:buFontTx/>
              <a:buNone/>
            </a:pPr>
            <a:r>
              <a:rPr lang="en-US" altLang="ja-JP" sz="2400" dirty="0"/>
              <a:t>Reuse</a:t>
            </a:r>
          </a:p>
        </p:txBody>
      </p:sp>
      <p:sp>
        <p:nvSpPr>
          <p:cNvPr id="19" name="テキスト ボックス 10"/>
          <p:cNvSpPr txBox="1"/>
          <p:nvPr/>
        </p:nvSpPr>
        <p:spPr>
          <a:xfrm>
            <a:off x="5457825" y="5212565"/>
            <a:ext cx="2787015" cy="83121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p"/>
              <a:defRPr kumimoji="1" sz="2800">
                <a:solidFill>
                  <a:schemeClr val="tx1"/>
                </a:solidFill>
                <a:latin typeface="+mn-lt"/>
                <a:ea typeface="+mn-ea"/>
              </a:defRPr>
            </a:lvl2pPr>
            <a:lvl3pPr marL="1143000" indent="-228600" algn="l" rtl="0" eaLnBrk="0" fontAlgn="base" hangingPunct="0">
              <a:spcBef>
                <a:spcPct val="20000"/>
              </a:spcBef>
              <a:spcAft>
                <a:spcPct val="0"/>
              </a:spcAft>
              <a:buSzPct val="8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SzPct val="80000"/>
              <a:buFont typeface="Wingdings" panose="05000000000000000000" pitchFamily="2" charset="2"/>
              <a:buChar char="p"/>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mn-lt"/>
                <a:ea typeface="+mn-ea"/>
              </a:defRPr>
            </a:lvl5pPr>
          </a:lstStyle>
          <a:p>
            <a:pPr marL="0" lvl="0" indent="0">
              <a:spcBef>
                <a:spcPct val="0"/>
              </a:spcBef>
              <a:buClrTx/>
              <a:buSzTx/>
              <a:buFontTx/>
              <a:buNone/>
            </a:pPr>
            <a:r>
              <a:rPr lang="en-US" altLang="ja-JP" sz="2400" dirty="0"/>
              <a:t>User's project</a:t>
            </a:r>
          </a:p>
          <a:p>
            <a:pPr marL="0" lvl="0" indent="0">
              <a:spcBef>
                <a:spcPct val="0"/>
              </a:spcBef>
              <a:buClrTx/>
              <a:buSzTx/>
              <a:buFontTx/>
              <a:buNone/>
            </a:pPr>
            <a:r>
              <a:rPr lang="en-US" altLang="ja-JP" sz="2400" dirty="0"/>
              <a:t>Python version: 3.x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vert="horz" wrap="square" lIns="91440" tIns="45720" rIns="91440" bIns="45720" anchor="ctr" anchorCtr="0"/>
          <a:lstStyle/>
          <a:p>
            <a:pPr>
              <a:buNone/>
            </a:pPr>
            <a:r>
              <a:rPr lang="en-US" altLang="ja-JP" sz="3600" dirty="0">
                <a:sym typeface="+mn-ea"/>
              </a:rPr>
              <a:t>Python Language Evolution and Backward Compatibility</a:t>
            </a:r>
            <a:endParaRPr lang="en-US" altLang="ja-JP" sz="3600" dirty="0">
              <a:solidFill>
                <a:schemeClr val="tx1"/>
              </a:solidFill>
              <a:sym typeface="+mn-ea"/>
            </a:endParaRPr>
          </a:p>
        </p:txBody>
      </p:sp>
      <p:sp>
        <p:nvSpPr>
          <p:cNvPr id="7171" name="コンテンツ プレースホルダー 2"/>
          <p:cNvSpPr>
            <a:spLocks noGrp="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Char char="n"/>
              <a:defRPr/>
            </a:pPr>
            <a:r>
              <a:rPr kumimoji="1" lang="en-US" altLang="ja-JP" sz="2000" b="0" i="0" u="none" strike="noStrike" kern="0" cap="none" spc="0" normalizeH="0" baseline="0" noProof="0" dirty="0">
                <a:ln>
                  <a:noFill/>
                </a:ln>
                <a:solidFill>
                  <a:schemeClr val="tx1"/>
                </a:solidFill>
                <a:effectLst/>
                <a:uLnTx/>
                <a:uFillTx/>
                <a:latin typeface="+mn-lt"/>
                <a:ea typeface="+mn-ea"/>
                <a:cs typeface="+mn-cs"/>
              </a:rPr>
              <a:t>Python 3.0 significantly broke backward compatibility with Python 2</a:t>
            </a:r>
          </a:p>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Char char="n"/>
              <a:defRPr/>
            </a:pPr>
            <a:r>
              <a:rPr kumimoji="1" lang="en-US" altLang="ja-JP" sz="2000" b="0" i="0" u="none" strike="noStrike" kern="0" cap="none" spc="0" normalizeH="0" baseline="0" noProof="0" dirty="0">
                <a:ln>
                  <a:noFill/>
                </a:ln>
                <a:solidFill>
                  <a:schemeClr val="tx1"/>
                </a:solidFill>
                <a:effectLst/>
                <a:uLnTx/>
                <a:uFillTx/>
                <a:latin typeface="+mn-lt"/>
                <a:ea typeface="+mn-ea"/>
                <a:cs typeface="+mn-cs"/>
              </a:rPr>
              <a:t>The lack of backward compatibility of Python snippets may thus reduce their usability</a:t>
            </a:r>
          </a:p>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Char char="n"/>
              <a:defRPr/>
            </a:pPr>
            <a:endParaRPr kumimoji="1" lang="en-US" altLang="ja-JP"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en-US" altLang="ja-JP" sz="2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en-US" altLang="ja-JP" sz="2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ja-JP" alt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12292"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dirty="0"/>
              <a:t>14</a:t>
            </a:fld>
            <a:endParaRPr lang="en-US" altLang="ja-JP" sz="1000" dirty="0"/>
          </a:p>
        </p:txBody>
      </p:sp>
      <p:grpSp>
        <p:nvGrpSpPr>
          <p:cNvPr id="3" name="组合 2"/>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pic>
        <p:nvPicPr>
          <p:cNvPr id="25" name="图片 24"/>
          <p:cNvPicPr>
            <a:picLocks noChangeAspect="1"/>
          </p:cNvPicPr>
          <p:nvPr>
            <p:custDataLst>
              <p:tags r:id="rId1"/>
            </p:custDataLst>
          </p:nvPr>
        </p:nvPicPr>
        <p:blipFill>
          <a:blip r:embed="rId4"/>
          <a:stretch>
            <a:fillRect/>
          </a:stretch>
        </p:blipFill>
        <p:spPr>
          <a:xfrm>
            <a:off x="683260" y="2492375"/>
            <a:ext cx="4283075" cy="1322705"/>
          </a:xfrm>
          <a:prstGeom prst="rect">
            <a:avLst/>
          </a:prstGeom>
          <a:effectLst>
            <a:outerShdw blurRad="63500" sx="102000" sy="102000" algn="ctr" rotWithShape="0">
              <a:prstClr val="black">
                <a:alpha val="40000"/>
              </a:prstClr>
            </a:outerShdw>
          </a:effectLst>
        </p:spPr>
      </p:pic>
      <p:pic>
        <p:nvPicPr>
          <p:cNvPr id="26" name="图片 25"/>
          <p:cNvPicPr>
            <a:picLocks noChangeAspect="1"/>
          </p:cNvPicPr>
          <p:nvPr/>
        </p:nvPicPr>
        <p:blipFill>
          <a:blip r:embed="rId5"/>
          <a:stretch>
            <a:fillRect/>
          </a:stretch>
        </p:blipFill>
        <p:spPr>
          <a:xfrm>
            <a:off x="683260" y="3932555"/>
            <a:ext cx="7526655" cy="2775585"/>
          </a:xfrm>
          <a:prstGeom prst="rect">
            <a:avLst/>
          </a:prstGeom>
          <a:effectLst>
            <a:outerShdw blurRad="63500" sx="102000" sy="102000" algn="ctr" rotWithShape="0">
              <a:prstClr val="black">
                <a:alpha val="40000"/>
              </a:prstClr>
            </a:outerShdw>
          </a:effec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vert="horz" wrap="square" lIns="91440" tIns="45720" rIns="91440" bIns="45720" anchor="ctr" anchorCtr="0"/>
          <a:lstStyle/>
          <a:p>
            <a:pPr>
              <a:buNone/>
            </a:pPr>
            <a:r>
              <a:rPr lang="en-US" altLang="ja-JP" dirty="0">
                <a:solidFill>
                  <a:schemeClr val="tx1"/>
                </a:solidFill>
                <a:sym typeface="+mn-ea"/>
              </a:rPr>
              <a:t>PyComply[3]</a:t>
            </a:r>
            <a:endParaRPr lang="en-US" altLang="ja-JP" sz="2800" dirty="0"/>
          </a:p>
        </p:txBody>
      </p:sp>
      <p:sp>
        <p:nvSpPr>
          <p:cNvPr id="7171" name="コンテンツ プレースホルダー 2"/>
          <p:cNvSpPr>
            <a:spLocks noGrp="1"/>
          </p:cNvSpPr>
          <p:nvPr>
            <p:ph idx="1"/>
          </p:nvPr>
        </p:nvSpPr>
        <p:spPr>
          <a:xfrm>
            <a:off x="324000" y="1412875"/>
            <a:ext cx="8569325" cy="4824413"/>
          </a:xfrm>
        </p:spPr>
        <p:txBody>
          <a:bodyPr vert="horz" wrap="square" lIns="91440" tIns="45720" rIns="91440" bIns="45720" numCol="1" anchor="t" anchorCtr="0" compatLnSpc="1"/>
          <a:lstStyle/>
          <a:p>
            <a:pPr marR="0" lvl="0" algn="l" defTabSz="914400" rtl="0" eaLnBrk="0" fontAlgn="base" latinLnBrk="0" hangingPunct="0">
              <a:lnSpc>
                <a:spcPct val="100000"/>
              </a:lnSpc>
              <a:spcBef>
                <a:spcPct val="20000"/>
              </a:spcBef>
              <a:spcAft>
                <a:spcPct val="0"/>
              </a:spcAft>
              <a:buClr>
                <a:schemeClr val="accent1"/>
              </a:buClr>
              <a:buSzPct val="80000"/>
              <a:buFont typeface="Wingdings" panose="05000000000000000000" charset="0"/>
              <a:buChar char="n"/>
              <a:defRPr/>
            </a:pPr>
            <a:r>
              <a:rPr kumimoji="1" lang="en-US" altLang="ja-JP" sz="2400" b="0" i="0" u="none" strike="noStrike" kern="0" cap="none" spc="0" normalizeH="0" baseline="0" noProof="0" dirty="0">
                <a:ln>
                  <a:noFill/>
                </a:ln>
                <a:solidFill>
                  <a:schemeClr val="tx1"/>
                </a:solidFill>
                <a:effectLst/>
                <a:uLnTx/>
                <a:uFillTx/>
                <a:latin typeface="+mn-lt"/>
                <a:ea typeface="+mn-ea"/>
                <a:cs typeface="+mn-cs"/>
              </a:rPr>
              <a:t>Definition</a:t>
            </a: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r>
              <a:rPr kumimoji="1" lang="en-US" altLang="ja-JP" sz="2000" b="0" i="0" u="none" strike="noStrike" kern="0" cap="none" spc="0" normalizeH="0" baseline="0" noProof="0" dirty="0">
                <a:ln>
                  <a:noFill/>
                </a:ln>
                <a:solidFill>
                  <a:schemeClr val="tx1"/>
                </a:solidFill>
                <a:effectLst/>
                <a:uLnTx/>
                <a:uFillTx/>
                <a:latin typeface="+mn-lt"/>
                <a:ea typeface="+mn-ea"/>
                <a:cs typeface="+mn-cs"/>
              </a:rPr>
              <a:t>Python Compliance Analyzer, testing applications for compliance with Python 2 and Python 3 through Python feature recognition</a:t>
            </a:r>
          </a:p>
          <a:p>
            <a:pPr marR="0" lvl="0" algn="l" defTabSz="914400" rtl="0" eaLnBrk="0" fontAlgn="base" latinLnBrk="0" hangingPunct="0">
              <a:lnSpc>
                <a:spcPct val="100000"/>
              </a:lnSpc>
              <a:spcBef>
                <a:spcPct val="20000"/>
              </a:spcBef>
              <a:buClr>
                <a:schemeClr val="accent1"/>
              </a:buClr>
              <a:buSzPct val="80000"/>
              <a:buFont typeface="Wingdings" panose="05000000000000000000" charset="0"/>
              <a:buChar char="n"/>
              <a:defRPr/>
            </a:pPr>
            <a:r>
              <a:rPr lang="en-US" altLang="ja-JP" sz="2400" noProof="0" dirty="0">
                <a:ln>
                  <a:noFill/>
                </a:ln>
                <a:effectLst/>
                <a:uLnTx/>
                <a:uFillTx/>
                <a:sym typeface="+mn-ea"/>
              </a:rPr>
              <a:t>Dataflow</a:t>
            </a:r>
            <a:endParaRPr kumimoji="1" lang="en-US" altLang="ja-JP" sz="1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Char char="l"/>
              <a:defRPr/>
            </a:pPr>
            <a:r>
              <a:rPr lang="en-US" altLang="zh-CN" sz="2000" dirty="0">
                <a:sym typeface="+mn-ea"/>
              </a:rPr>
              <a:t>In</a:t>
            </a:r>
            <a:r>
              <a:rPr lang="zh-CN" altLang="en-US" sz="2000" dirty="0">
                <a:sym typeface="+mn-ea"/>
              </a:rPr>
              <a:t>put</a:t>
            </a:r>
            <a:r>
              <a:rPr kumimoji="1" lang="en-US" altLang="ja-JP" sz="2000" b="0" i="0" u="none" strike="noStrike" kern="0" cap="none" spc="0" normalizeH="0" baseline="0" noProof="0" dirty="0">
                <a:ln>
                  <a:noFill/>
                </a:ln>
                <a:solidFill>
                  <a:schemeClr val="tx1"/>
                </a:solidFill>
                <a:effectLst/>
                <a:uLnTx/>
                <a:uFillTx/>
                <a:latin typeface="+mn-lt"/>
                <a:ea typeface="+mn-ea"/>
                <a:cs typeface="+mn-cs"/>
              </a:rPr>
              <a:t>: </a:t>
            </a:r>
            <a:r>
              <a:rPr sz="2000" dirty="0">
                <a:sym typeface="+mn-ea"/>
              </a:rPr>
              <a:t> Python </a:t>
            </a:r>
            <a:r>
              <a:rPr lang="en-US" altLang="ja-JP" sz="2000" noProof="0" dirty="0">
                <a:ln>
                  <a:noFill/>
                </a:ln>
                <a:effectLst/>
                <a:uLnTx/>
                <a:uFillTx/>
                <a:sym typeface="+mn-ea"/>
              </a:rPr>
              <a:t>code snippets</a:t>
            </a:r>
            <a:endParaRPr sz="2000" dirty="0">
              <a:sym typeface="+mn-ea"/>
            </a:endParaRPr>
          </a:p>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Char char="l"/>
              <a:defRPr/>
            </a:pPr>
            <a:r>
              <a:rPr lang="en-US" altLang="zh-CN" sz="2000" dirty="0">
                <a:sym typeface="+mn-ea"/>
              </a:rPr>
              <a:t>Out</a:t>
            </a:r>
            <a:r>
              <a:rPr lang="zh-CN" altLang="en-US" sz="2000" dirty="0">
                <a:sym typeface="+mn-ea"/>
              </a:rPr>
              <a:t>put</a:t>
            </a:r>
            <a:r>
              <a:rPr kumimoji="1" lang="en-US" altLang="ja-JP" sz="2000" b="0" i="0" u="none" strike="noStrike" kern="0" cap="none" spc="0" normalizeH="0" baseline="0" noProof="0" dirty="0">
                <a:ln>
                  <a:noFill/>
                </a:ln>
                <a:solidFill>
                  <a:schemeClr val="tx1"/>
                </a:solidFill>
                <a:effectLst/>
                <a:uLnTx/>
                <a:uFillTx/>
                <a:latin typeface="+mn-lt"/>
                <a:ea typeface="+mn-ea"/>
                <a:cs typeface="+mn-cs"/>
              </a:rPr>
              <a:t>: The compliance results of the code snippets, i.e. whether the code snippets are compilable for a </a:t>
            </a:r>
            <a:r>
              <a:rPr lang="en-US" altLang="ja-JP" sz="2000" dirty="0"/>
              <a:t>certain</a:t>
            </a:r>
            <a:r>
              <a:rPr kumimoji="1" lang="en-US" altLang="ja-JP" sz="2000" b="0" i="0" u="none" strike="noStrike" kern="0" cap="none" spc="0" normalizeH="0" baseline="0" noProof="0" dirty="0">
                <a:ln>
                  <a:noFill/>
                </a:ln>
                <a:solidFill>
                  <a:schemeClr val="tx1"/>
                </a:solidFill>
                <a:effectLst/>
                <a:uLnTx/>
                <a:uFillTx/>
                <a:latin typeface="+mn-lt"/>
                <a:ea typeface="+mn-ea"/>
                <a:cs typeface="+mn-cs"/>
              </a:rPr>
              <a:t> Python version</a:t>
            </a: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en-US" altLang="ja-JP"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en-US" altLang="ja-JP"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en-US" altLang="ja-JP" sz="2400" b="0" i="0" u="none" strike="noStrike" kern="0" cap="none" spc="0" normalizeH="0" baseline="0" noProof="0" dirty="0">
              <a:ln>
                <a:noFill/>
              </a:ln>
              <a:solidFill>
                <a:schemeClr val="tx1"/>
              </a:solidFill>
              <a:effectLst/>
              <a:uLnTx/>
              <a:uFillTx/>
              <a:latin typeface="+mn-lt"/>
              <a:ea typeface="+mn-ea"/>
              <a:cs typeface="+mn-cs"/>
            </a:endParaRPr>
          </a:p>
        </p:txBody>
      </p:sp>
      <p:sp>
        <p:nvSpPr>
          <p:cNvPr id="12292"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dirty="0"/>
              <a:t>15</a:t>
            </a:fld>
            <a:endParaRPr lang="en-US" altLang="ja-JP" sz="1000" dirty="0"/>
          </a:p>
        </p:txBody>
      </p:sp>
      <p:sp>
        <p:nvSpPr>
          <p:cNvPr id="12" name="正方形/長方形 16"/>
          <p:cNvSpPr/>
          <p:nvPr/>
        </p:nvSpPr>
        <p:spPr>
          <a:xfrm>
            <a:off x="2557780" y="4255135"/>
            <a:ext cx="3769995" cy="1291590"/>
          </a:xfrm>
          <a:prstGeom prst="rect">
            <a:avLst/>
          </a:prstGeom>
          <a:solidFill>
            <a:srgbClr val="EFEF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solidFill>
                  <a:schemeClr val="lt1"/>
                </a:solidFill>
              </a:defRPr>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9" name="矩形 18"/>
          <p:cNvSpPr/>
          <p:nvPr/>
        </p:nvSpPr>
        <p:spPr>
          <a:xfrm>
            <a:off x="2702560" y="4556760"/>
            <a:ext cx="1585595" cy="452755"/>
          </a:xfrm>
          <a:prstGeom prst="rect">
            <a:avLst/>
          </a:prstGeom>
          <a:solidFill>
            <a:srgbClr val="D6E0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000" dirty="0">
                <a:solidFill>
                  <a:schemeClr val="tx1"/>
                </a:solidFill>
              </a:rPr>
              <a:t>Scanner </a:t>
            </a:r>
            <a:r>
              <a:rPr lang="en-US" altLang="zh-CN" sz="2000" dirty="0" err="1">
                <a:solidFill>
                  <a:schemeClr val="tx1"/>
                </a:solidFill>
              </a:rPr>
              <a:t>x.x</a:t>
            </a:r>
            <a:endParaRPr lang="en-US" altLang="zh-CN" sz="2000" dirty="0">
              <a:solidFill>
                <a:schemeClr val="tx1"/>
              </a:solidFill>
            </a:endParaRPr>
          </a:p>
        </p:txBody>
      </p:sp>
      <p:sp>
        <p:nvSpPr>
          <p:cNvPr id="20" name="矩形 19"/>
          <p:cNvSpPr/>
          <p:nvPr/>
        </p:nvSpPr>
        <p:spPr>
          <a:xfrm>
            <a:off x="4784725" y="4556760"/>
            <a:ext cx="1387475" cy="452120"/>
          </a:xfrm>
          <a:prstGeom prst="rect">
            <a:avLst/>
          </a:prstGeom>
          <a:solidFill>
            <a:srgbClr val="D6E0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000" dirty="0">
                <a:solidFill>
                  <a:schemeClr val="tx1"/>
                </a:solidFill>
              </a:rPr>
              <a:t>Parser </a:t>
            </a:r>
            <a:r>
              <a:rPr lang="en-US" altLang="zh-CN" sz="2000" dirty="0" err="1">
                <a:solidFill>
                  <a:schemeClr val="tx1"/>
                </a:solidFill>
              </a:rPr>
              <a:t>x.x</a:t>
            </a:r>
            <a:endParaRPr lang="en-US" altLang="zh-CN" sz="2000" dirty="0">
              <a:solidFill>
                <a:schemeClr val="tx1"/>
              </a:solidFill>
            </a:endParaRPr>
          </a:p>
        </p:txBody>
      </p:sp>
      <p:sp>
        <p:nvSpPr>
          <p:cNvPr id="18" name="矩形 17"/>
          <p:cNvSpPr/>
          <p:nvPr/>
        </p:nvSpPr>
        <p:spPr>
          <a:xfrm>
            <a:off x="3515360" y="5185410"/>
            <a:ext cx="1812290" cy="438150"/>
          </a:xfrm>
          <a:prstGeom prst="rect">
            <a:avLst/>
          </a:prstGeom>
          <a:solidFill>
            <a:srgbClr val="FFFF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err="1">
                <a:solidFill>
                  <a:schemeClr val="tx1"/>
                </a:solidFill>
              </a:rPr>
              <a:t>PyComply</a:t>
            </a:r>
            <a:r>
              <a:rPr lang="en-US" altLang="zh-CN" sz="2000" dirty="0">
                <a:solidFill>
                  <a:schemeClr val="tx1"/>
                </a:solidFill>
              </a:rPr>
              <a:t> </a:t>
            </a:r>
            <a:r>
              <a:rPr lang="en-US" altLang="zh-CN" sz="2000" dirty="0" err="1">
                <a:solidFill>
                  <a:schemeClr val="tx1"/>
                </a:solidFill>
              </a:rPr>
              <a:t>x.x</a:t>
            </a:r>
            <a:endParaRPr lang="en-US" altLang="zh-CN" sz="2000" dirty="0">
              <a:solidFill>
                <a:schemeClr val="tx1"/>
              </a:solidFill>
            </a:endParaRPr>
          </a:p>
        </p:txBody>
      </p:sp>
      <p:sp>
        <p:nvSpPr>
          <p:cNvPr id="38" name="1 つの角を切り取った四角形 6"/>
          <p:cNvSpPr/>
          <p:nvPr/>
        </p:nvSpPr>
        <p:spPr>
          <a:xfrm>
            <a:off x="537845" y="4436745"/>
            <a:ext cx="1283970" cy="1004570"/>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ja-JP" sz="2000" b="0" i="0" u="none" strike="noStrike" kern="1200" cap="none" spc="0" normalizeH="0" baseline="0" noProof="0" dirty="0">
                <a:ln>
                  <a:noFill/>
                </a:ln>
                <a:solidFill>
                  <a:schemeClr val="tx1"/>
                </a:solidFill>
                <a:effectLst/>
                <a:uLnTx/>
                <a:uFillTx/>
                <a:latin typeface="+mn-lt"/>
                <a:ea typeface="+mn-ea"/>
                <a:cs typeface="+mn-cs"/>
              </a:rPr>
              <a:t>code snippets</a:t>
            </a:r>
          </a:p>
          <a:p>
            <a:pPr marL="0" marR="0" lvl="0" indent="0" algn="ctr" defTabSz="914400" rtl="0" eaLnBrk="0" fontAlgn="base" latinLnBrk="0" hangingPunct="0">
              <a:lnSpc>
                <a:spcPct val="100000"/>
              </a:lnSpc>
              <a:spcBef>
                <a:spcPct val="0"/>
              </a:spcBef>
              <a:spcAft>
                <a:spcPct val="0"/>
              </a:spcAft>
              <a:buClrTx/>
              <a:buSzTx/>
              <a:buFontTx/>
              <a:buNone/>
              <a:defRPr/>
            </a:pP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31" name="矢印: 右 18"/>
          <p:cNvSpPr/>
          <p:nvPr/>
        </p:nvSpPr>
        <p:spPr>
          <a:xfrm>
            <a:off x="1877060" y="4817745"/>
            <a:ext cx="575945" cy="16700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矢印: 右 18"/>
          <p:cNvSpPr/>
          <p:nvPr/>
        </p:nvSpPr>
        <p:spPr>
          <a:xfrm>
            <a:off x="6431915" y="4817745"/>
            <a:ext cx="575945" cy="16700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7112000" y="4436745"/>
            <a:ext cx="1493520" cy="100457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000" dirty="0">
                <a:solidFill>
                  <a:schemeClr val="tx1"/>
                </a:solidFill>
                <a:sym typeface="+mn-ea"/>
              </a:rPr>
              <a:t>compliance result</a:t>
            </a:r>
            <a:r>
              <a:rPr lang="en-US" sz="2000" dirty="0">
                <a:solidFill>
                  <a:schemeClr val="tx1"/>
                </a:solidFill>
                <a:sym typeface="+mn-ea"/>
              </a:rPr>
              <a:t>s</a:t>
            </a:r>
            <a:endParaRPr lang="en-US" altLang="en-US" sz="2000" dirty="0">
              <a:solidFill>
                <a:schemeClr val="tx1"/>
              </a:solidFill>
              <a:sym typeface="+mn-ea"/>
            </a:endParaRPr>
          </a:p>
        </p:txBody>
      </p:sp>
      <p:sp>
        <p:nvSpPr>
          <p:cNvPr id="17" name="テキスト ボックス 85"/>
          <p:cNvSpPr txBox="1"/>
          <p:nvPr/>
        </p:nvSpPr>
        <p:spPr>
          <a:xfrm>
            <a:off x="1187450" y="6597650"/>
            <a:ext cx="7443470" cy="175895"/>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r>
              <a:rPr lang="en-US" altLang="ja-JP" sz="500" dirty="0"/>
              <a:t>[3] B. A. Malloy and J. F. Power, "Quantifying the Transition from Python 2 to 3: An Empirical Study of Python Applications," 2017 ACM/IEEE International Symposium on Empirical Software Engineering and Measurement (ESEM), Nov. 2017, pp. 314-323.</a:t>
            </a:r>
            <a:endParaRPr kumimoji="1" lang="en-US" altLang="ja-JP" sz="500" dirty="0"/>
          </a:p>
        </p:txBody>
      </p:sp>
      <p:grpSp>
        <p:nvGrpSpPr>
          <p:cNvPr id="6" name="组合 5"/>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vert="horz" wrap="square" lIns="91440" tIns="45720" rIns="91440" bIns="45720" anchor="ctr" anchorCtr="0"/>
          <a:lstStyle/>
          <a:p>
            <a:r>
              <a:rPr lang="en-US" altLang="ja-JP" dirty="0">
                <a:solidFill>
                  <a:schemeClr val="tx1"/>
                </a:solidFill>
                <a:sym typeface="+mn-ea"/>
              </a:rPr>
              <a:t>Study Approach(1/3)</a:t>
            </a:r>
            <a:endParaRPr lang="ja-JP" altLang="en-US" dirty="0">
              <a:solidFill>
                <a:schemeClr val="tx1"/>
              </a:solidFill>
            </a:endParaRPr>
          </a:p>
        </p:txBody>
      </p:sp>
      <p:pic>
        <p:nvPicPr>
          <p:cNvPr id="8" name="图片 7" descr="logo_sotorrent"/>
          <p:cNvPicPr>
            <a:picLocks noChangeAspect="1"/>
          </p:cNvPicPr>
          <p:nvPr/>
        </p:nvPicPr>
        <p:blipFill>
          <a:blip r:embed="rId3"/>
          <a:srcRect l="28570" r="30098" b="41323"/>
          <a:stretch>
            <a:fillRect/>
          </a:stretch>
        </p:blipFill>
        <p:spPr>
          <a:xfrm>
            <a:off x="176530" y="2266315"/>
            <a:ext cx="1155065" cy="884555"/>
          </a:xfrm>
          <a:prstGeom prst="rect">
            <a:avLst/>
          </a:prstGeom>
        </p:spPr>
      </p:pic>
      <p:sp>
        <p:nvSpPr>
          <p:cNvPr id="26" name="矢印: 右 18"/>
          <p:cNvSpPr/>
          <p:nvPr/>
        </p:nvSpPr>
        <p:spPr>
          <a:xfrm>
            <a:off x="1331595" y="2636520"/>
            <a:ext cx="540000" cy="144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3B0284E-C0A6-4D2D-A8D8-3531598B68CF}" type="slidenum">
              <a:rPr kumimoji="1" lang="en-US" altLang="ja-JP" sz="1000" b="0" i="0" u="none" strike="noStrike" kern="1200" cap="none" spc="0" normalizeH="0" baseline="0" noProof="0" smtClean="0">
                <a:ln>
                  <a:noFill/>
                </a:ln>
                <a:solidFill>
                  <a:schemeClr val="tx1"/>
                </a:solidFill>
                <a:effectLst/>
                <a:uLnTx/>
                <a:uFillTx/>
                <a:latin typeface="Arial" panose="020B0604020202020204" pitchFamily="34" charset="0"/>
                <a:ea typeface="ＭＳ Ｐゴシック" panose="020B0600070205080204" pitchFamily="50" charset="-128"/>
                <a:cs typeface="+mn-cs"/>
              </a:rPr>
              <a:t>16</a:t>
            </a:fld>
            <a:endPar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nvGrpSpPr>
          <p:cNvPr id="5" name="组合 4"/>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grpSp>
        <p:nvGrpSpPr>
          <p:cNvPr id="92" name="组合 91"/>
          <p:cNvGrpSpPr/>
          <p:nvPr/>
        </p:nvGrpSpPr>
        <p:grpSpPr>
          <a:xfrm>
            <a:off x="2051685" y="2063115"/>
            <a:ext cx="1619250" cy="1644650"/>
            <a:chOff x="3458" y="2902"/>
            <a:chExt cx="2550" cy="2590"/>
          </a:xfrm>
        </p:grpSpPr>
        <p:sp>
          <p:nvSpPr>
            <p:cNvPr id="16" name="矩形 15"/>
            <p:cNvSpPr/>
            <p:nvPr/>
          </p:nvSpPr>
          <p:spPr>
            <a:xfrm>
              <a:off x="3458" y="2902"/>
              <a:ext cx="2551" cy="2591"/>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四角形: メモ 2"/>
            <p:cNvSpPr/>
            <p:nvPr/>
          </p:nvSpPr>
          <p:spPr>
            <a:xfrm>
              <a:off x="3713" y="3051"/>
              <a:ext cx="2041" cy="1020"/>
            </a:xfrm>
            <a:prstGeom prst="foldedCorne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2000" dirty="0">
                  <a:solidFill>
                    <a:schemeClr val="tx1"/>
                  </a:solidFill>
                  <a:sym typeface="+mn-ea"/>
                </a:rPr>
                <a:t>Accepted answers</a:t>
              </a:r>
            </a:p>
          </p:txBody>
        </p:sp>
        <p:sp>
          <p:nvSpPr>
            <p:cNvPr id="7" name="四角形: メモ 2"/>
            <p:cNvSpPr/>
            <p:nvPr/>
          </p:nvSpPr>
          <p:spPr>
            <a:xfrm>
              <a:off x="3713" y="4332"/>
              <a:ext cx="2041" cy="1020"/>
            </a:xfrm>
            <a:prstGeom prst="foldedCorner">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sym typeface="+mn-ea"/>
                </a:rPr>
                <a:t>Top answers</a:t>
              </a:r>
            </a:p>
          </p:txBody>
        </p:sp>
      </p:grpSp>
      <p:sp>
        <p:nvSpPr>
          <p:cNvPr id="12" name="矢印: 右 18"/>
          <p:cNvSpPr/>
          <p:nvPr/>
        </p:nvSpPr>
        <p:spPr>
          <a:xfrm>
            <a:off x="3888105" y="2636520"/>
            <a:ext cx="540000" cy="14414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99" name="组合 98"/>
          <p:cNvGrpSpPr/>
          <p:nvPr/>
        </p:nvGrpSpPr>
        <p:grpSpPr>
          <a:xfrm>
            <a:off x="4716145" y="4142105"/>
            <a:ext cx="1893570" cy="1515745"/>
            <a:chOff x="6148" y="8110"/>
            <a:chExt cx="2982" cy="2387"/>
          </a:xfrm>
        </p:grpSpPr>
        <p:sp>
          <p:nvSpPr>
            <p:cNvPr id="80" name="矩形 79"/>
            <p:cNvSpPr/>
            <p:nvPr/>
          </p:nvSpPr>
          <p:spPr>
            <a:xfrm>
              <a:off x="6148" y="8110"/>
              <a:ext cx="2983" cy="563"/>
            </a:xfrm>
            <a:prstGeom prst="rect">
              <a:avLst/>
            </a:prstGeom>
            <a:extLst>
              <a:ext uri="{909E8E84-426E-40DD-AFC4-6F175D3DCCD1}">
                <a14:hiddenFill xmlns:a14="http://schemas.microsoft.com/office/drawing/2010/main">
                  <a:solidFill>
                    <a:schemeClr val="accent1"/>
                  </a:solidFill>
                </a14:hiddenFill>
              </a:ext>
            </a:extLst>
          </p:spPr>
          <p:style>
            <a:lnRef idx="2">
              <a:schemeClr val="accent2"/>
            </a:lnRef>
            <a:fillRef idx="1">
              <a:schemeClr val="lt1"/>
            </a:fillRef>
            <a:effectRef idx="0">
              <a:schemeClr val="accent2"/>
            </a:effectRef>
            <a:fontRef idx="minor">
              <a:schemeClr val="dk1"/>
            </a:fontRef>
          </p:style>
          <p:txBody>
            <a:bodyPr rtlCol="0" anchor="t" anchorCtr="0"/>
            <a:lstStyle/>
            <a:p>
              <a:pPr algn="ctr"/>
              <a:r>
                <a:rPr lang="en-US" altLang="zh-CN" sz="2000" dirty="0">
                  <a:solidFill>
                    <a:schemeClr val="tx1"/>
                  </a:solidFill>
                </a:rPr>
                <a:t>PyComply2.0</a:t>
              </a:r>
            </a:p>
          </p:txBody>
        </p:sp>
        <p:sp>
          <p:nvSpPr>
            <p:cNvPr id="81" name="矩形 80"/>
            <p:cNvSpPr/>
            <p:nvPr/>
          </p:nvSpPr>
          <p:spPr>
            <a:xfrm>
              <a:off x="6148" y="8821"/>
              <a:ext cx="2983" cy="563"/>
            </a:xfrm>
            <a:prstGeom prst="rect">
              <a:avLst/>
            </a:prstGeom>
            <a:extLst>
              <a:ext uri="{909E8E84-426E-40DD-AFC4-6F175D3DCCD1}">
                <a14:hiddenFill xmlns:a14="http://schemas.microsoft.com/office/drawing/2010/main">
                  <a:solidFill>
                    <a:schemeClr val="accent1"/>
                  </a:solidFill>
                </a14:hiddenFill>
              </a:ext>
            </a:extLst>
          </p:spPr>
          <p:style>
            <a:lnRef idx="2">
              <a:schemeClr val="accent2"/>
            </a:lnRef>
            <a:fillRef idx="1">
              <a:schemeClr val="lt1"/>
            </a:fillRef>
            <a:effectRef idx="0">
              <a:schemeClr val="accent2"/>
            </a:effectRef>
            <a:fontRef idx="minor">
              <a:schemeClr val="dk1"/>
            </a:fontRef>
          </p:style>
          <p:txBody>
            <a:bodyPr rtlCol="0" anchor="t" anchorCtr="0"/>
            <a:lstStyle/>
            <a:p>
              <a:pPr algn="ctr"/>
              <a:r>
                <a:rPr lang="en-US" altLang="zh-CN" sz="2000" dirty="0">
                  <a:solidFill>
                    <a:schemeClr val="tx1"/>
                  </a:solidFill>
                </a:rPr>
                <a:t>PyComply2.2</a:t>
              </a:r>
            </a:p>
          </p:txBody>
        </p:sp>
        <p:sp>
          <p:nvSpPr>
            <p:cNvPr id="82" name="矩形 81"/>
            <p:cNvSpPr/>
            <p:nvPr/>
          </p:nvSpPr>
          <p:spPr>
            <a:xfrm>
              <a:off x="6148" y="9935"/>
              <a:ext cx="2983" cy="563"/>
            </a:xfrm>
            <a:prstGeom prst="rect">
              <a:avLst/>
            </a:prstGeom>
            <a:extLst>
              <a:ext uri="{909E8E84-426E-40DD-AFC4-6F175D3DCCD1}">
                <a14:hiddenFill xmlns:a14="http://schemas.microsoft.com/office/drawing/2010/main">
                  <a:solidFill>
                    <a:schemeClr val="accent1"/>
                  </a:solidFill>
                </a14:hiddenFill>
              </a:ext>
            </a:extLst>
          </p:spPr>
          <p:style>
            <a:lnRef idx="2">
              <a:schemeClr val="accent2"/>
            </a:lnRef>
            <a:fillRef idx="1">
              <a:schemeClr val="lt1"/>
            </a:fillRef>
            <a:effectRef idx="0">
              <a:schemeClr val="accent2"/>
            </a:effectRef>
            <a:fontRef idx="minor">
              <a:schemeClr val="dk1"/>
            </a:fontRef>
          </p:style>
          <p:txBody>
            <a:bodyPr rtlCol="0" anchor="t" anchorCtr="0"/>
            <a:lstStyle/>
            <a:p>
              <a:pPr algn="ctr"/>
              <a:r>
                <a:rPr lang="en-US" altLang="zh-CN" sz="2000" dirty="0">
                  <a:solidFill>
                    <a:schemeClr val="tx1"/>
                  </a:solidFill>
                </a:rPr>
                <a:t>PyComply3.6</a:t>
              </a:r>
            </a:p>
          </p:txBody>
        </p:sp>
        <p:sp>
          <p:nvSpPr>
            <p:cNvPr id="83" name="文本框 82"/>
            <p:cNvSpPr txBox="1"/>
            <p:nvPr/>
          </p:nvSpPr>
          <p:spPr>
            <a:xfrm>
              <a:off x="7553" y="9482"/>
              <a:ext cx="724" cy="565"/>
            </a:xfrm>
            <a:prstGeom prst="rect">
              <a:avLst/>
            </a:prstGeom>
            <a:noFill/>
          </p:spPr>
          <p:txBody>
            <a:bodyPr vert="eaVert" wrap="square" rtlCol="0">
              <a:spAutoFit/>
            </a:bodyPr>
            <a:lstStyle/>
            <a:p>
              <a:r>
                <a:rPr lang="en-US" altLang="zh-CN" b="1"/>
                <a:t>...</a:t>
              </a:r>
            </a:p>
          </p:txBody>
        </p:sp>
      </p:grpSp>
      <p:sp>
        <p:nvSpPr>
          <p:cNvPr id="84" name="矢印: 右 18"/>
          <p:cNvSpPr/>
          <p:nvPr/>
        </p:nvSpPr>
        <p:spPr>
          <a:xfrm rot="5400000">
            <a:off x="7426960" y="4568190"/>
            <a:ext cx="1515110" cy="15367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8" name="矢印: 右 18"/>
          <p:cNvSpPr/>
          <p:nvPr/>
        </p:nvSpPr>
        <p:spPr>
          <a:xfrm rot="10800000" flipH="1">
            <a:off x="6732305" y="4652790"/>
            <a:ext cx="1296000" cy="144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0" name="四角形: メモ 2"/>
          <p:cNvSpPr/>
          <p:nvPr/>
        </p:nvSpPr>
        <p:spPr>
          <a:xfrm>
            <a:off x="7524115" y="5517515"/>
            <a:ext cx="1493520" cy="895350"/>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sym typeface="+mn-ea"/>
              </a:rPr>
              <a:t>compliance results</a:t>
            </a:r>
            <a:endParaRPr lang="en-US" altLang="en-US" sz="2000" dirty="0">
              <a:solidFill>
                <a:schemeClr val="tx1"/>
              </a:solidFill>
              <a:sym typeface="+mn-ea"/>
            </a:endParaRPr>
          </a:p>
        </p:txBody>
      </p:sp>
      <p:grpSp>
        <p:nvGrpSpPr>
          <p:cNvPr id="93" name="组合 92"/>
          <p:cNvGrpSpPr/>
          <p:nvPr/>
        </p:nvGrpSpPr>
        <p:grpSpPr>
          <a:xfrm>
            <a:off x="4643755" y="2060575"/>
            <a:ext cx="1619250" cy="1644650"/>
            <a:chOff x="3458" y="2902"/>
            <a:chExt cx="2550" cy="2590"/>
          </a:xfrm>
        </p:grpSpPr>
        <p:sp>
          <p:nvSpPr>
            <p:cNvPr id="94" name="矩形 93"/>
            <p:cNvSpPr/>
            <p:nvPr/>
          </p:nvSpPr>
          <p:spPr>
            <a:xfrm>
              <a:off x="3458" y="2902"/>
              <a:ext cx="2551" cy="2591"/>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四角形: メモ 2"/>
            <p:cNvSpPr/>
            <p:nvPr/>
          </p:nvSpPr>
          <p:spPr>
            <a:xfrm>
              <a:off x="3713" y="3051"/>
              <a:ext cx="2041" cy="1020"/>
            </a:xfrm>
            <a:prstGeom prst="snip1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2000" dirty="0">
                  <a:solidFill>
                    <a:schemeClr val="tx1"/>
                  </a:solidFill>
                  <a:sym typeface="+mn-ea"/>
                </a:rPr>
                <a:t>Accepted answers</a:t>
              </a:r>
            </a:p>
          </p:txBody>
        </p:sp>
        <p:sp>
          <p:nvSpPr>
            <p:cNvPr id="96" name="四角形: メモ 2"/>
            <p:cNvSpPr/>
            <p:nvPr/>
          </p:nvSpPr>
          <p:spPr>
            <a:xfrm>
              <a:off x="3713" y="4332"/>
              <a:ext cx="2041" cy="1020"/>
            </a:xfrm>
            <a:prstGeom prst="snip1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sym typeface="+mn-ea"/>
                </a:rPr>
                <a:t>Top answers</a:t>
              </a:r>
            </a:p>
          </p:txBody>
        </p:sp>
      </p:grpSp>
      <p:sp>
        <p:nvSpPr>
          <p:cNvPr id="97" name="文本框 96"/>
          <p:cNvSpPr txBox="1"/>
          <p:nvPr/>
        </p:nvSpPr>
        <p:spPr>
          <a:xfrm>
            <a:off x="2447925" y="1430655"/>
            <a:ext cx="828000" cy="398780"/>
          </a:xfrm>
          <a:prstGeom prst="rect">
            <a:avLst/>
          </a:prstGeom>
          <a:noFill/>
        </p:spPr>
        <p:txBody>
          <a:bodyPr wrap="square" rtlCol="0">
            <a:spAutoFit/>
          </a:bodyPr>
          <a:lstStyle/>
          <a:p>
            <a:r>
              <a:rPr lang="en-US" altLang="zh-CN" sz="2000"/>
              <a:t>Posts</a:t>
            </a:r>
          </a:p>
        </p:txBody>
      </p:sp>
      <p:sp>
        <p:nvSpPr>
          <p:cNvPr id="98" name="文本框 97"/>
          <p:cNvSpPr txBox="1"/>
          <p:nvPr/>
        </p:nvSpPr>
        <p:spPr>
          <a:xfrm>
            <a:off x="4500245" y="1275715"/>
            <a:ext cx="1933575" cy="706755"/>
          </a:xfrm>
          <a:prstGeom prst="rect">
            <a:avLst/>
          </a:prstGeom>
          <a:noFill/>
        </p:spPr>
        <p:txBody>
          <a:bodyPr wrap="square" rtlCol="0">
            <a:spAutoFit/>
          </a:bodyPr>
          <a:lstStyle/>
          <a:p>
            <a:r>
              <a:rPr lang="en-US" altLang="zh-CN" sz="2000"/>
              <a:t>Python code snippets</a:t>
            </a:r>
          </a:p>
        </p:txBody>
      </p:sp>
      <p:grpSp>
        <p:nvGrpSpPr>
          <p:cNvPr id="100" name="组合 99"/>
          <p:cNvGrpSpPr/>
          <p:nvPr/>
        </p:nvGrpSpPr>
        <p:grpSpPr>
          <a:xfrm>
            <a:off x="7174230" y="2070735"/>
            <a:ext cx="1619250" cy="1644650"/>
            <a:chOff x="3458" y="2902"/>
            <a:chExt cx="2550" cy="2590"/>
          </a:xfrm>
        </p:grpSpPr>
        <p:sp>
          <p:nvSpPr>
            <p:cNvPr id="101" name="矩形 100"/>
            <p:cNvSpPr/>
            <p:nvPr/>
          </p:nvSpPr>
          <p:spPr>
            <a:xfrm>
              <a:off x="3458" y="2902"/>
              <a:ext cx="2551" cy="2591"/>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四角形: メモ 2"/>
            <p:cNvSpPr/>
            <p:nvPr/>
          </p:nvSpPr>
          <p:spPr>
            <a:xfrm>
              <a:off x="3713" y="3051"/>
              <a:ext cx="2041" cy="1020"/>
            </a:xfrm>
            <a:prstGeom prst="snip1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2000" dirty="0">
                  <a:solidFill>
                    <a:schemeClr val="tx1"/>
                  </a:solidFill>
                  <a:sym typeface="+mn-ea"/>
                </a:rPr>
                <a:t>Accepted answers</a:t>
              </a:r>
            </a:p>
          </p:txBody>
        </p:sp>
        <p:sp>
          <p:nvSpPr>
            <p:cNvPr id="103" name="四角形: メモ 2"/>
            <p:cNvSpPr/>
            <p:nvPr/>
          </p:nvSpPr>
          <p:spPr>
            <a:xfrm>
              <a:off x="3713" y="4332"/>
              <a:ext cx="2041" cy="1020"/>
            </a:xfrm>
            <a:prstGeom prst="snip1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sym typeface="+mn-ea"/>
                </a:rPr>
                <a:t>Top answers</a:t>
              </a:r>
            </a:p>
          </p:txBody>
        </p:sp>
      </p:grpSp>
      <p:sp>
        <p:nvSpPr>
          <p:cNvPr id="104" name="文本框 103"/>
          <p:cNvSpPr txBox="1"/>
          <p:nvPr/>
        </p:nvSpPr>
        <p:spPr>
          <a:xfrm>
            <a:off x="6777355" y="1280795"/>
            <a:ext cx="2233295" cy="706755"/>
          </a:xfrm>
          <a:prstGeom prst="rect">
            <a:avLst/>
          </a:prstGeom>
          <a:noFill/>
        </p:spPr>
        <p:txBody>
          <a:bodyPr wrap="square" rtlCol="0">
            <a:spAutoFit/>
          </a:bodyPr>
          <a:lstStyle/>
          <a:p>
            <a:r>
              <a:rPr lang="en-US" altLang="zh-CN" sz="2000"/>
              <a:t>Formatted Python code snippets</a:t>
            </a:r>
          </a:p>
        </p:txBody>
      </p:sp>
      <p:sp>
        <p:nvSpPr>
          <p:cNvPr id="105" name="矢印: 右 18"/>
          <p:cNvSpPr/>
          <p:nvPr/>
        </p:nvSpPr>
        <p:spPr>
          <a:xfrm>
            <a:off x="6449060" y="2636520"/>
            <a:ext cx="540000" cy="14414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8" name="矩形 107"/>
          <p:cNvSpPr/>
          <p:nvPr/>
        </p:nvSpPr>
        <p:spPr>
          <a:xfrm>
            <a:off x="1291590" y="2157730"/>
            <a:ext cx="575310" cy="478790"/>
          </a:xfrm>
          <a:prstGeom prst="rect">
            <a:avLst/>
          </a:prstGeom>
          <a:noFill/>
          <a:ln>
            <a:noFill/>
          </a:ln>
        </p:spPr>
        <p:txBody>
          <a:bodyPr wrap="none" rtlCol="0" anchor="t">
            <a:noAutofit/>
          </a:bodyPr>
          <a:lstStyle/>
          <a:p>
            <a:pPr algn="ctr"/>
            <a:r>
              <a:rPr lang="zh-CN" altLang="en-US" sz="3200" b="1">
                <a:solidFill>
                  <a:schemeClr val="tx1"/>
                </a:solidFill>
                <a:effectLst>
                  <a:outerShdw blurRad="38100" dist="19050" dir="2700000" algn="tl" rotWithShape="0">
                    <a:schemeClr val="dk1">
                      <a:alpha val="40000"/>
                    </a:schemeClr>
                  </a:outerShdw>
                </a:effectLst>
                <a:ea typeface="SimSun" panose="02010600030101010101" pitchFamily="2" charset="-122"/>
              </a:rPr>
              <a:t>①</a:t>
            </a:r>
          </a:p>
        </p:txBody>
      </p:sp>
      <p:sp>
        <p:nvSpPr>
          <p:cNvPr id="109" name="矩形 108"/>
          <p:cNvSpPr/>
          <p:nvPr/>
        </p:nvSpPr>
        <p:spPr>
          <a:xfrm>
            <a:off x="3869690" y="2132330"/>
            <a:ext cx="575310" cy="478790"/>
          </a:xfrm>
          <a:prstGeom prst="rect">
            <a:avLst/>
          </a:prstGeom>
          <a:noFill/>
          <a:ln>
            <a:noFill/>
          </a:ln>
        </p:spPr>
        <p:txBody>
          <a:bodyPr wrap="none" rtlCol="0" anchor="t">
            <a:noAutofit/>
          </a:bodyPr>
          <a:lstStyle/>
          <a:p>
            <a:pPr algn="ctr"/>
            <a:r>
              <a:rPr lang="zh-CN" altLang="en-US" sz="3200" b="1">
                <a:solidFill>
                  <a:schemeClr val="tx1"/>
                </a:solidFill>
                <a:effectLst>
                  <a:outerShdw blurRad="38100" dist="19050" dir="2700000" algn="tl" rotWithShape="0">
                    <a:schemeClr val="dk1">
                      <a:alpha val="40000"/>
                    </a:schemeClr>
                  </a:outerShdw>
                </a:effectLst>
                <a:ea typeface="SimSun" panose="02010600030101010101" pitchFamily="2" charset="-122"/>
              </a:rPr>
              <a:t>②</a:t>
            </a:r>
          </a:p>
        </p:txBody>
      </p:sp>
      <p:sp>
        <p:nvSpPr>
          <p:cNvPr id="110" name="矩形 109"/>
          <p:cNvSpPr/>
          <p:nvPr/>
        </p:nvSpPr>
        <p:spPr>
          <a:xfrm>
            <a:off x="6431280" y="2132330"/>
            <a:ext cx="575310" cy="478790"/>
          </a:xfrm>
          <a:prstGeom prst="rect">
            <a:avLst/>
          </a:prstGeom>
          <a:noFill/>
          <a:ln>
            <a:noFill/>
          </a:ln>
        </p:spPr>
        <p:txBody>
          <a:bodyPr wrap="none" rtlCol="0" anchor="t">
            <a:noAutofit/>
          </a:bodyPr>
          <a:lstStyle/>
          <a:p>
            <a:pPr algn="ctr"/>
            <a:r>
              <a:rPr lang="zh-CN" altLang="en-US" sz="3200" b="1">
                <a:solidFill>
                  <a:schemeClr val="tx1"/>
                </a:solidFill>
                <a:effectLst>
                  <a:outerShdw blurRad="38100" dist="19050" dir="2700000" algn="tl" rotWithShape="0">
                    <a:schemeClr val="dk1">
                      <a:alpha val="40000"/>
                    </a:schemeClr>
                  </a:outerShdw>
                </a:effectLst>
                <a:ea typeface="SimSun" panose="02010600030101010101" pitchFamily="2" charset="-122"/>
              </a:rPr>
              <a:t>③</a:t>
            </a:r>
          </a:p>
        </p:txBody>
      </p:sp>
      <p:sp>
        <p:nvSpPr>
          <p:cNvPr id="111" name="矩形 110"/>
          <p:cNvSpPr/>
          <p:nvPr/>
        </p:nvSpPr>
        <p:spPr>
          <a:xfrm>
            <a:off x="7092315" y="4172585"/>
            <a:ext cx="575310" cy="478790"/>
          </a:xfrm>
          <a:prstGeom prst="rect">
            <a:avLst/>
          </a:prstGeom>
          <a:noFill/>
          <a:ln>
            <a:noFill/>
          </a:ln>
        </p:spPr>
        <p:txBody>
          <a:bodyPr wrap="none" rtlCol="0" anchor="t">
            <a:noAutofit/>
          </a:bodyPr>
          <a:lstStyle/>
          <a:p>
            <a:pPr algn="ctr"/>
            <a:r>
              <a:rPr lang="zh-CN" altLang="en-US" sz="3200" b="1">
                <a:solidFill>
                  <a:schemeClr val="tx1"/>
                </a:solidFill>
                <a:effectLst>
                  <a:outerShdw blurRad="38100" dist="19050" dir="2700000" algn="tl" rotWithShape="0">
                    <a:schemeClr val="dk1">
                      <a:alpha val="40000"/>
                    </a:schemeClr>
                  </a:outerShdw>
                </a:effectLst>
                <a:ea typeface="SimSun" panose="02010600030101010101" pitchFamily="2" charset="-122"/>
              </a:rPr>
              <a:t>④</a:t>
            </a:r>
          </a:p>
        </p:txBody>
      </p:sp>
      <p:sp>
        <p:nvSpPr>
          <p:cNvPr id="112" name="矩形 111"/>
          <p:cNvSpPr/>
          <p:nvPr/>
        </p:nvSpPr>
        <p:spPr>
          <a:xfrm>
            <a:off x="8256905" y="4343400"/>
            <a:ext cx="575310" cy="478790"/>
          </a:xfrm>
          <a:prstGeom prst="rect">
            <a:avLst/>
          </a:prstGeom>
          <a:noFill/>
          <a:ln>
            <a:noFill/>
          </a:ln>
        </p:spPr>
        <p:txBody>
          <a:bodyPr wrap="none" rtlCol="0" anchor="t">
            <a:noAutofit/>
          </a:bodyPr>
          <a:lstStyle/>
          <a:p>
            <a:pPr algn="ctr"/>
            <a:r>
              <a:rPr lang="zh-CN" altLang="en-US" sz="3200" b="1">
                <a:solidFill>
                  <a:schemeClr val="tx1"/>
                </a:solidFill>
                <a:effectLst>
                  <a:outerShdw blurRad="38100" dist="19050" dir="2700000" algn="tl" rotWithShape="0">
                    <a:schemeClr val="dk1">
                      <a:alpha val="40000"/>
                    </a:schemeClr>
                  </a:outerShdw>
                </a:effectLst>
                <a:ea typeface="SimSun" panose="02010600030101010101" pitchFamily="2" charset="-122"/>
              </a:rPr>
              <a:t>⑤</a:t>
            </a:r>
          </a:p>
        </p:txBody>
      </p:sp>
      <p:sp>
        <p:nvSpPr>
          <p:cNvPr id="66" name="文本框 65"/>
          <p:cNvSpPr txBox="1"/>
          <p:nvPr/>
        </p:nvSpPr>
        <p:spPr>
          <a:xfrm>
            <a:off x="251460" y="4221480"/>
            <a:ext cx="3982720" cy="224536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nchor="t">
            <a:spAutoFit/>
          </a:bodyPr>
          <a:lstStyle/>
          <a:p>
            <a:pPr marL="457200" indent="-457200">
              <a:buFont typeface="+mj-ea"/>
              <a:buAutoNum type="circleNumDbPlain"/>
            </a:pPr>
            <a:r>
              <a:rPr lang="en-US" altLang="zh-CN" sz="2000" dirty="0">
                <a:latin typeface="+mn-lt"/>
                <a:cs typeface="+mn-lt"/>
                <a:sym typeface="+mn-ea"/>
              </a:rPr>
              <a:t>Get</a:t>
            </a:r>
            <a:r>
              <a:rPr lang="zh-CN" altLang="en-US" sz="2000" dirty="0">
                <a:latin typeface="+mn-lt"/>
                <a:cs typeface="+mn-lt"/>
                <a:sym typeface="+mn-ea"/>
              </a:rPr>
              <a:t> </a:t>
            </a:r>
            <a:r>
              <a:rPr sz="2000" dirty="0">
                <a:latin typeface="+mn-lt"/>
                <a:cs typeface="+mn-lt"/>
                <a:sym typeface="+mn-ea"/>
              </a:rPr>
              <a:t>the accepted answers and top answers</a:t>
            </a:r>
          </a:p>
          <a:p>
            <a:pPr marL="457200" indent="-457200">
              <a:buFont typeface="+mj-ea"/>
              <a:buAutoNum type="circleNumDbPlain"/>
            </a:pPr>
            <a:r>
              <a:rPr lang="en-US" altLang="zh-CN" sz="2000" dirty="0">
                <a:solidFill>
                  <a:schemeClr val="tx1"/>
                </a:solidFill>
                <a:latin typeface="+mn-lt"/>
                <a:cs typeface="+mn-lt"/>
                <a:sym typeface="+mn-ea"/>
              </a:rPr>
              <a:t>Extract Python code snippets </a:t>
            </a:r>
          </a:p>
          <a:p>
            <a:pPr marL="457200" indent="-457200">
              <a:buFont typeface="+mj-ea"/>
              <a:buAutoNum type="circleNumDbPlain"/>
            </a:pPr>
            <a:r>
              <a:rPr lang="en-US" altLang="zh-CN" sz="2000" dirty="0">
                <a:solidFill>
                  <a:schemeClr val="tx1"/>
                </a:solidFill>
                <a:latin typeface="+mn-lt"/>
                <a:cs typeface="+mn-lt"/>
                <a:sym typeface="+mn-ea"/>
              </a:rPr>
              <a:t>Handle formatting issues</a:t>
            </a:r>
          </a:p>
          <a:p>
            <a:pPr marL="457200" indent="-457200">
              <a:buFont typeface="+mj-ea"/>
              <a:buAutoNum type="circleNumDbPlain"/>
            </a:pPr>
            <a:r>
              <a:rPr lang="en-US" altLang="zh-CN" sz="2000" dirty="0">
                <a:solidFill>
                  <a:schemeClr val="tx1"/>
                </a:solidFill>
                <a:latin typeface="+mn-lt"/>
                <a:cs typeface="+mn-lt"/>
                <a:sym typeface="+mn-ea"/>
              </a:rPr>
              <a:t>Build the PyComply for each Python version</a:t>
            </a:r>
          </a:p>
          <a:p>
            <a:pPr marL="457200" indent="-457200">
              <a:buFont typeface="+mj-ea"/>
              <a:buAutoNum type="circleNumDbPlain"/>
            </a:pPr>
            <a:r>
              <a:rPr lang="en-US" altLang="zh-CN" sz="2000" dirty="0">
                <a:solidFill>
                  <a:schemeClr val="tx1"/>
                </a:solidFill>
                <a:latin typeface="+mn-lt"/>
                <a:cs typeface="+mn-lt"/>
                <a:sym typeface="+mn-ea"/>
              </a:rPr>
              <a:t>PyComply parsing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vert="horz" wrap="square" lIns="91440" tIns="45720" rIns="91440" bIns="45720" anchor="ctr" anchorCtr="0"/>
          <a:lstStyle/>
          <a:p>
            <a:r>
              <a:rPr lang="en-US" altLang="ja-JP" dirty="0">
                <a:solidFill>
                  <a:schemeClr val="tx1"/>
                </a:solidFill>
                <a:sym typeface="+mn-ea"/>
              </a:rPr>
              <a:t>Study Approach(2/3)</a:t>
            </a:r>
            <a:endParaRPr lang="ja-JP" altLang="en-US" dirty="0">
              <a:solidFill>
                <a:schemeClr val="tx1"/>
              </a:solidFill>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3B0284E-C0A6-4D2D-A8D8-3531598B68CF}" type="slidenum">
              <a:rPr kumimoji="1" lang="en-US" altLang="ja-JP" sz="1000" b="0" i="0" u="none" strike="noStrike" kern="1200" cap="none" spc="0" normalizeH="0" baseline="0" noProof="0" smtClean="0">
                <a:ln>
                  <a:noFill/>
                </a:ln>
                <a:solidFill>
                  <a:schemeClr val="tx1"/>
                </a:solidFill>
                <a:effectLst/>
                <a:uLnTx/>
                <a:uFillTx/>
                <a:latin typeface="Arial" panose="020B0604020202020204" pitchFamily="34" charset="0"/>
                <a:ea typeface="ＭＳ Ｐゴシック" panose="020B0600070205080204" pitchFamily="50" charset="-128"/>
                <a:cs typeface="+mn-cs"/>
              </a:rPr>
              <a:t>17</a:t>
            </a:fld>
            <a:endParaRPr kumimoji="1" lang="en-US" altLang="ja-JP" sz="10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nvGrpSpPr>
          <p:cNvPr id="4" name="组合 3"/>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pic>
        <p:nvPicPr>
          <p:cNvPr id="9" name="图片 8"/>
          <p:cNvPicPr>
            <a:picLocks noChangeAspect="1"/>
          </p:cNvPicPr>
          <p:nvPr>
            <p:custDataLst>
              <p:tags r:id="rId1"/>
            </p:custDataLst>
          </p:nvPr>
        </p:nvPicPr>
        <p:blipFill>
          <a:blip r:embed="rId4"/>
          <a:stretch>
            <a:fillRect/>
          </a:stretch>
        </p:blipFill>
        <p:spPr>
          <a:xfrm>
            <a:off x="317500" y="1196975"/>
            <a:ext cx="5542915" cy="2168525"/>
          </a:xfrm>
          <a:prstGeom prst="rect">
            <a:avLst/>
          </a:prstGeom>
        </p:spPr>
      </p:pic>
      <p:sp>
        <p:nvSpPr>
          <p:cNvPr id="66" name="文本框 65"/>
          <p:cNvSpPr txBox="1"/>
          <p:nvPr/>
        </p:nvSpPr>
        <p:spPr>
          <a:xfrm>
            <a:off x="317500" y="3597275"/>
            <a:ext cx="4404360" cy="319786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nchor="t">
            <a:noAutofit/>
          </a:bodyPr>
          <a:lstStyle/>
          <a:p>
            <a:pPr marL="457200" indent="-457200">
              <a:buFont typeface="+mj-ea"/>
              <a:buAutoNum type="circleNumDbPlain"/>
            </a:pPr>
            <a:r>
              <a:rPr sz="2000" b="1" dirty="0">
                <a:sym typeface="+mn-ea"/>
              </a:rPr>
              <a:t>Get the accepted answers and top answers</a:t>
            </a:r>
          </a:p>
          <a:p>
            <a:pPr>
              <a:buFont typeface="Arial" panose="020B0604020202020204" pitchFamily="34" charset="0"/>
            </a:pPr>
            <a:r>
              <a:rPr lang="zh-CN" altLang="en-US" sz="2000" b="1" dirty="0">
                <a:solidFill>
                  <a:schemeClr val="accent1"/>
                </a:solidFill>
              </a:rPr>
              <a:t>Data source</a:t>
            </a:r>
            <a:r>
              <a:rPr lang="en-US" altLang="zh-CN" sz="2000" b="1" dirty="0">
                <a:solidFill>
                  <a:schemeClr val="accent1"/>
                </a:solidFill>
                <a:sym typeface="+mn-ea"/>
              </a:rPr>
              <a:t>:</a:t>
            </a:r>
          </a:p>
          <a:p>
            <a:pPr marL="285750" indent="-285750">
              <a:buFont typeface="Arial" panose="020B0604020202020204" pitchFamily="34" charset="0"/>
              <a:buChar char="•"/>
            </a:pPr>
            <a:r>
              <a:rPr lang="en-US" altLang="ja-JP" sz="1800" dirty="0">
                <a:sym typeface="+mn-ea"/>
              </a:rPr>
              <a:t>SOTorrent, </a:t>
            </a:r>
            <a:r>
              <a:rPr lang="zh-CN" altLang="en-US" sz="1800" dirty="0">
                <a:sym typeface="+mn-ea"/>
              </a:rPr>
              <a:t>an open dataset based on the official Stack Overflow data dump</a:t>
            </a:r>
            <a:endParaRPr lang="en-US" altLang="ja-JP" sz="1800" dirty="0">
              <a:sym typeface="+mn-ea"/>
            </a:endParaRPr>
          </a:p>
          <a:p>
            <a:pPr marL="285750" indent="-285750">
              <a:buFont typeface="Arial" panose="020B0604020202020204" pitchFamily="34" charset="0"/>
              <a:buChar char="•"/>
            </a:pPr>
            <a:r>
              <a:rPr lang="en-US" altLang="ja-JP" sz="1800" dirty="0">
                <a:sym typeface="+mn-ea"/>
              </a:rPr>
              <a:t>Version: SOTorrent20_03</a:t>
            </a:r>
          </a:p>
          <a:p>
            <a:pPr>
              <a:buFont typeface="Arial" panose="020B0604020202020204" pitchFamily="34" charset="0"/>
            </a:pPr>
            <a:r>
              <a:rPr lang="zh-CN" altLang="en-US" sz="2000" b="1" dirty="0">
                <a:solidFill>
                  <a:schemeClr val="accent1"/>
                </a:solidFill>
              </a:rPr>
              <a:t>Criteria for </a:t>
            </a:r>
            <a:r>
              <a:rPr lang="en-US" altLang="zh-CN" sz="2000" b="1" dirty="0">
                <a:solidFill>
                  <a:schemeClr val="accent1"/>
                </a:solidFill>
              </a:rPr>
              <a:t>post</a:t>
            </a:r>
            <a:r>
              <a:rPr lang="zh-CN" altLang="en-US" sz="2000" b="1" dirty="0">
                <a:solidFill>
                  <a:schemeClr val="accent1"/>
                </a:solidFill>
              </a:rPr>
              <a:t>s</a:t>
            </a:r>
            <a:r>
              <a:rPr lang="en-US" altLang="zh-CN" sz="2000" b="1" dirty="0">
                <a:solidFill>
                  <a:schemeClr val="accent1"/>
                </a:solidFill>
              </a:rPr>
              <a:t>:</a:t>
            </a:r>
          </a:p>
          <a:p>
            <a:pPr marL="285750" lvl="0" indent="-285750">
              <a:spcBef>
                <a:spcPct val="0"/>
              </a:spcBef>
              <a:buClrTx/>
              <a:buSzTx/>
              <a:buFont typeface="Arial" panose="020B0604020202020204" pitchFamily="34" charset="0"/>
              <a:buChar char="•"/>
            </a:pPr>
            <a:r>
              <a:rPr lang="en-US" altLang="ja-JP" sz="1800" dirty="0">
                <a:sym typeface="+mn-ea"/>
              </a:rPr>
              <a:t>Accepted answers and top answers with at least one question tag containing the word "Python"</a:t>
            </a:r>
            <a:endParaRPr lang="en-US" altLang="ja-JP" sz="1800" dirty="0"/>
          </a:p>
          <a:p>
            <a:pPr marL="285750" lvl="0" indent="-285750">
              <a:spcBef>
                <a:spcPct val="0"/>
              </a:spcBef>
              <a:buClrTx/>
              <a:buSzTx/>
              <a:buFont typeface="Arial" panose="020B0604020202020204" pitchFamily="34" charset="0"/>
              <a:buChar char="•"/>
            </a:pPr>
            <a:r>
              <a:rPr lang="en-US" altLang="ja-JP" sz="1800" dirty="0">
                <a:sym typeface="+mn-ea"/>
              </a:rPr>
              <a:t>Posting data is the latest version</a:t>
            </a:r>
            <a:endParaRPr lang="en-US" altLang="ja-JP" sz="1800" b="1" dirty="0">
              <a:solidFill>
                <a:schemeClr val="tx1"/>
              </a:solidFill>
              <a:sym typeface="+mn-ea"/>
            </a:endParaRPr>
          </a:p>
        </p:txBody>
      </p:sp>
      <p:sp>
        <p:nvSpPr>
          <p:cNvPr id="11" name="文本框 10"/>
          <p:cNvSpPr txBox="1"/>
          <p:nvPr/>
        </p:nvSpPr>
        <p:spPr>
          <a:xfrm>
            <a:off x="5364480" y="3592195"/>
            <a:ext cx="3561080" cy="156845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nchor="t">
            <a:spAutoFit/>
          </a:bodyPr>
          <a:lstStyle/>
          <a:p>
            <a:pPr marL="457200" indent="-457200" algn="l">
              <a:buClrTx/>
              <a:buSzTx/>
              <a:buFont typeface="+mj-ea"/>
              <a:buAutoNum type="circleNumDbPlain" startAt="2"/>
            </a:pPr>
            <a:r>
              <a:rPr sz="2000" b="1" dirty="0">
                <a:sym typeface="+mn-ea"/>
              </a:rPr>
              <a:t>Extract Python code snippets</a:t>
            </a:r>
            <a:r>
              <a:rPr lang="en-US" sz="2000" b="1" dirty="0">
                <a:sym typeface="+mn-ea"/>
              </a:rPr>
              <a:t> </a:t>
            </a:r>
            <a:endParaRPr lang="en-US" altLang="zh-CN" sz="1800" b="1" dirty="0">
              <a:solidFill>
                <a:schemeClr val="accent1"/>
              </a:solidFill>
            </a:endParaRPr>
          </a:p>
          <a:p>
            <a:pPr marL="285750" indent="-285750">
              <a:buFont typeface="Arial" panose="020B0604020202020204" pitchFamily="34" charset="0"/>
            </a:pPr>
            <a:r>
              <a:rPr lang="en-US" altLang="zh-CN" sz="2000" b="1" dirty="0">
                <a:solidFill>
                  <a:schemeClr val="accent1"/>
                </a:solidFill>
              </a:rPr>
              <a:t>Number of code snippets:</a:t>
            </a:r>
            <a:endParaRPr lang="en-US" altLang="zh-CN" sz="2000" b="1" dirty="0"/>
          </a:p>
          <a:p>
            <a:pPr marL="342900" indent="-342900">
              <a:buFont typeface="Arial" panose="020B0604020202020204" pitchFamily="34" charset="0"/>
              <a:buChar char="•"/>
            </a:pPr>
            <a:r>
              <a:rPr lang="en-US" altLang="ja-JP" sz="1800" dirty="0">
                <a:solidFill>
                  <a:schemeClr val="tx1"/>
                </a:solidFill>
                <a:sym typeface="+mn-ea"/>
              </a:rPr>
              <a:t>Accepted answers:</a:t>
            </a:r>
            <a:r>
              <a:rPr lang="en-US" altLang="ja-JP" sz="1800" b="1" dirty="0">
                <a:solidFill>
                  <a:schemeClr val="tx1"/>
                </a:solidFill>
                <a:sym typeface="+mn-ea"/>
              </a:rPr>
              <a:t> 1,023,782 </a:t>
            </a:r>
          </a:p>
          <a:p>
            <a:pPr marL="342900" indent="-342900">
              <a:buFont typeface="Arial" panose="020B0604020202020204" pitchFamily="34" charset="0"/>
              <a:buChar char="•"/>
            </a:pPr>
            <a:r>
              <a:rPr lang="en-US" altLang="ja-JP" sz="1800" dirty="0">
                <a:solidFill>
                  <a:schemeClr val="tx1"/>
                </a:solidFill>
                <a:sym typeface="+mn-ea"/>
              </a:rPr>
              <a:t>Top answers:</a:t>
            </a:r>
            <a:r>
              <a:rPr lang="en-US" altLang="ja-JP" sz="1800" b="1" dirty="0">
                <a:solidFill>
                  <a:schemeClr val="tx1"/>
                </a:solidFill>
                <a:sym typeface="+mn-ea"/>
              </a:rPr>
              <a:t> 1,260,442</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タイトル 1"/>
          <p:cNvSpPr>
            <a:spLocks noGrp="1"/>
          </p:cNvSpPr>
          <p:nvPr>
            <p:ph type="title"/>
          </p:nvPr>
        </p:nvSpPr>
        <p:spPr/>
        <p:txBody>
          <a:bodyPr/>
          <a:lstStyle/>
          <a:p>
            <a:r>
              <a:rPr lang="en-US" altLang="ja-JP" dirty="0">
                <a:solidFill>
                  <a:schemeClr val="tx1"/>
                </a:solidFill>
                <a:sym typeface="+mn-ea"/>
              </a:rPr>
              <a:t>Study Approach(3/3)</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t>18</a:t>
            </a:fld>
            <a:endParaRPr lang="en-US" altLang="ja-JP" dirty="0"/>
          </a:p>
        </p:txBody>
      </p:sp>
      <p:grpSp>
        <p:nvGrpSpPr>
          <p:cNvPr id="5" name="组合 4"/>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pic>
        <p:nvPicPr>
          <p:cNvPr id="8" name="图片 7"/>
          <p:cNvPicPr>
            <a:picLocks noChangeAspect="1"/>
          </p:cNvPicPr>
          <p:nvPr/>
        </p:nvPicPr>
        <p:blipFill>
          <a:blip r:embed="rId3"/>
          <a:stretch>
            <a:fillRect/>
          </a:stretch>
        </p:blipFill>
        <p:spPr>
          <a:xfrm>
            <a:off x="317500" y="1340485"/>
            <a:ext cx="3430905" cy="1868170"/>
          </a:xfrm>
          <a:prstGeom prst="rect">
            <a:avLst/>
          </a:prstGeom>
        </p:spPr>
      </p:pic>
      <p:sp>
        <p:nvSpPr>
          <p:cNvPr id="66" name="文本框 65"/>
          <p:cNvSpPr txBox="1"/>
          <p:nvPr/>
        </p:nvSpPr>
        <p:spPr>
          <a:xfrm>
            <a:off x="251460" y="3783965"/>
            <a:ext cx="8382635" cy="280098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nchor="t">
            <a:noAutofit/>
          </a:bodyPr>
          <a:lstStyle/>
          <a:p>
            <a:pPr marL="457200" indent="-457200">
              <a:buFont typeface="+mj-ea"/>
              <a:buAutoNum type="circleNumDbPlain" startAt="3"/>
            </a:pPr>
            <a:r>
              <a:rPr sz="2000" b="1" dirty="0">
                <a:sym typeface="+mn-ea"/>
              </a:rPr>
              <a:t>Handle formatting issues</a:t>
            </a:r>
          </a:p>
          <a:p>
            <a:pPr>
              <a:buFont typeface="+mj-ea"/>
            </a:pPr>
            <a:r>
              <a:rPr lang="zh-CN" altLang="en-US" sz="2000" b="1" dirty="0">
                <a:solidFill>
                  <a:schemeClr val="accent1"/>
                </a:solidFill>
              </a:rPr>
              <a:t>Remove extra indentation</a:t>
            </a:r>
            <a:r>
              <a:rPr lang="en-US" altLang="zh-CN" sz="2000" b="1" dirty="0">
                <a:solidFill>
                  <a:schemeClr val="accent1"/>
                </a:solidFill>
                <a:sym typeface="+mn-ea"/>
              </a:rPr>
              <a:t>:</a:t>
            </a:r>
          </a:p>
          <a:p>
            <a:pPr marL="285750" indent="-285750">
              <a:buFont typeface="Arial" panose="020B0604020202020204" pitchFamily="34" charset="0"/>
              <a:buChar char="•"/>
            </a:pPr>
            <a:r>
              <a:rPr sz="1800" dirty="0">
                <a:sym typeface="+mn-ea"/>
              </a:rPr>
              <a:t>SOTorrent data contains an extra indentation at the beginning of each line so we removed it for parsing</a:t>
            </a:r>
          </a:p>
          <a:p>
            <a:pPr>
              <a:buFont typeface="Arial" panose="020B0604020202020204" pitchFamily="34" charset="0"/>
            </a:pPr>
            <a:r>
              <a:rPr sz="2000" b="1" dirty="0">
                <a:solidFill>
                  <a:schemeClr val="accent1"/>
                </a:solidFill>
              </a:rPr>
              <a:t>Remove the output and prompt of the REPL mode</a:t>
            </a:r>
            <a:r>
              <a:rPr lang="en-US" altLang="zh-CN" sz="2000" b="1" dirty="0">
                <a:solidFill>
                  <a:schemeClr val="accent1"/>
                </a:solidFill>
              </a:rPr>
              <a:t>:</a:t>
            </a:r>
          </a:p>
          <a:p>
            <a:pPr marL="285750" lvl="0" indent="-285750">
              <a:spcBef>
                <a:spcPct val="0"/>
              </a:spcBef>
              <a:buClrTx/>
              <a:buSzTx/>
              <a:buFont typeface="Arial" panose="020B0604020202020204" pitchFamily="34" charset="0"/>
              <a:buChar char="•"/>
            </a:pPr>
            <a:r>
              <a:rPr lang="en-US" altLang="ja-JP" sz="1800" dirty="0">
                <a:sym typeface="+mn-ea"/>
              </a:rPr>
              <a:t>If the code snippet starts with “&gt;&gt;&gt;”, we consider it copied from the REPL mode, so we preserve the executed code by removing the output of the execution and the prompt mark (“&gt;&gt;&gt;” and “···”) at the beginning of the line. Also keep its line number unchanged by filling empty lines</a:t>
            </a:r>
          </a:p>
        </p:txBody>
      </p:sp>
      <p:pic>
        <p:nvPicPr>
          <p:cNvPr id="16" name="图片 15"/>
          <p:cNvPicPr>
            <a:picLocks noChangeAspect="1"/>
          </p:cNvPicPr>
          <p:nvPr/>
        </p:nvPicPr>
        <p:blipFill>
          <a:blip r:embed="rId4"/>
          <a:stretch>
            <a:fillRect/>
          </a:stretch>
        </p:blipFill>
        <p:spPr>
          <a:xfrm>
            <a:off x="3779520" y="1364615"/>
            <a:ext cx="2900045" cy="1896745"/>
          </a:xfrm>
          <a:prstGeom prst="rect">
            <a:avLst/>
          </a:prstGeom>
          <a:effectLst>
            <a:outerShdw blurRad="63500" sx="102000" sy="102000" algn="ctr" rotWithShape="0">
              <a:prstClr val="black">
                <a:alpha val="40000"/>
              </a:prstClr>
            </a:outerShdw>
          </a:effectLst>
        </p:spPr>
      </p:pic>
      <p:pic>
        <p:nvPicPr>
          <p:cNvPr id="17" name="图片 16"/>
          <p:cNvPicPr>
            <a:picLocks noChangeAspect="1"/>
          </p:cNvPicPr>
          <p:nvPr/>
        </p:nvPicPr>
        <p:blipFill>
          <a:blip r:embed="rId5"/>
          <a:srcRect r="7169"/>
          <a:stretch>
            <a:fillRect/>
          </a:stretch>
        </p:blipFill>
        <p:spPr>
          <a:xfrm>
            <a:off x="6012180" y="2348865"/>
            <a:ext cx="2924175" cy="1869440"/>
          </a:xfrm>
          <a:prstGeom prst="rect">
            <a:avLst/>
          </a:prstGeom>
          <a:effectLst>
            <a:outerShdw blurRad="63500" sx="102000" sy="102000" algn="ctr" rotWithShape="0">
              <a:prstClr val="black">
                <a:alpha val="40000"/>
              </a:prstClr>
            </a:outerShdw>
          </a:effectLst>
        </p:spPr>
      </p:pic>
      <p:sp>
        <p:nvSpPr>
          <p:cNvPr id="19" name="右弧形箭头 18"/>
          <p:cNvSpPr/>
          <p:nvPr/>
        </p:nvSpPr>
        <p:spPr>
          <a:xfrm rot="19740000">
            <a:off x="6925945" y="1427480"/>
            <a:ext cx="592455" cy="916305"/>
          </a:xfrm>
          <a:prstGeom prst="curvedLef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vert="horz" wrap="square" lIns="91440" tIns="45720" rIns="91440" bIns="45720" anchor="ctr" anchorCtr="0"/>
          <a:lstStyle/>
          <a:p>
            <a:pPr>
              <a:buNone/>
            </a:pPr>
            <a:r>
              <a:rPr lang="en-US" altLang="zh-CN" sz="3600" dirty="0">
                <a:solidFill>
                  <a:schemeClr val="tx1"/>
                </a:solidFill>
                <a:sym typeface="+mn-ea"/>
              </a:rPr>
              <a:t>Chrome Extension for Stack Overflow</a:t>
            </a:r>
            <a:r>
              <a:rPr lang="en-US" altLang="ja-JP" sz="3600" dirty="0">
                <a:solidFill>
                  <a:schemeClr val="tx1"/>
                </a:solidFill>
                <a:sym typeface="+mn-ea"/>
              </a:rPr>
              <a:t>:</a:t>
            </a:r>
            <a:endParaRPr lang="ja-JP" altLang="en-US" sz="3600" dirty="0"/>
          </a:p>
        </p:txBody>
      </p:sp>
      <p:sp>
        <p:nvSpPr>
          <p:cNvPr id="18436"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dirty="0"/>
              <a:t>19</a:t>
            </a:fld>
            <a:endParaRPr lang="en-US" altLang="ja-JP" sz="1000" dirty="0"/>
          </a:p>
        </p:txBody>
      </p:sp>
      <p:grpSp>
        <p:nvGrpSpPr>
          <p:cNvPr id="4" name="组合 3"/>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pic>
        <p:nvPicPr>
          <p:cNvPr id="2" name="図 1">
            <a:extLst>
              <a:ext uri="{FF2B5EF4-FFF2-40B4-BE49-F238E27FC236}">
                <a16:creationId xmlns:a16="http://schemas.microsoft.com/office/drawing/2014/main" id="{8E3DAF09-3981-38D3-65F9-4B8BE1497F4A}"/>
              </a:ext>
            </a:extLst>
          </p:cNvPr>
          <p:cNvPicPr>
            <a:picLocks noChangeAspect="1"/>
          </p:cNvPicPr>
          <p:nvPr/>
        </p:nvPicPr>
        <p:blipFill>
          <a:blip r:embed="rId3"/>
          <a:stretch>
            <a:fillRect/>
          </a:stretch>
        </p:blipFill>
        <p:spPr>
          <a:xfrm>
            <a:off x="-9236" y="1482930"/>
            <a:ext cx="9144000" cy="5102020"/>
          </a:xfrm>
          <a:prstGeom prst="rect">
            <a:avLst/>
          </a:prstGeom>
        </p:spPr>
      </p:pic>
    </p:spTree>
    <p:extLst>
      <p:ext uri="{BB962C8B-B14F-4D97-AF65-F5344CB8AC3E}">
        <p14:creationId xmlns:p14="http://schemas.microsoft.com/office/powerpoint/2010/main" val="4988090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vert="horz" wrap="square" lIns="91440" tIns="45720" rIns="91440" bIns="45720" anchor="ctr" anchorCtr="0"/>
          <a:lstStyle/>
          <a:p>
            <a:pPr>
              <a:buNone/>
            </a:pPr>
            <a:r>
              <a:rPr lang="en-US" altLang="ja-JP" dirty="0">
                <a:sym typeface="+mn-ea"/>
              </a:rPr>
              <a:t>Stack Overflow</a:t>
            </a:r>
          </a:p>
        </p:txBody>
      </p:sp>
      <p:sp>
        <p:nvSpPr>
          <p:cNvPr id="7171" name="コンテンツ プレースホルダー 2"/>
          <p:cNvSpPr>
            <a:spLocks noGrp="1"/>
          </p:cNvSpPr>
          <p:nvPr>
            <p:ph idx="1"/>
          </p:nvPr>
        </p:nvSpPr>
        <p:spPr>
          <a:xfrm>
            <a:off x="323850" y="1412875"/>
            <a:ext cx="8567737" cy="482441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Char char="n"/>
              <a:defRPr/>
            </a:pPr>
            <a:r>
              <a:rPr kumimoji="1" lang="en-US" altLang="ja-JP" sz="2400" b="0" i="0" u="none" strike="noStrike" kern="0" cap="none" spc="0" normalizeH="0" baseline="0" noProof="0" dirty="0">
                <a:ln>
                  <a:noFill/>
                </a:ln>
                <a:solidFill>
                  <a:schemeClr val="tx1"/>
                </a:solidFill>
                <a:effectLst/>
                <a:uLnTx/>
                <a:uFillTx/>
                <a:latin typeface="+mn-lt"/>
                <a:ea typeface="+mn-ea"/>
                <a:cs typeface="+mn-cs"/>
              </a:rPr>
              <a:t>Developers are used to reusing code snippets from Stack Overflow</a:t>
            </a: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en-US" altLang="ja-JP" sz="2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en-US" altLang="ja-JP" sz="2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ja-JP" alt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12292"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smtClean="0"/>
              <a:t>2</a:t>
            </a:fld>
            <a:endParaRPr lang="en-US" altLang="ja-JP" sz="1000" dirty="0"/>
          </a:p>
        </p:txBody>
      </p:sp>
      <p:pic>
        <p:nvPicPr>
          <p:cNvPr id="16" name="図 15"/>
          <p:cNvPicPr>
            <a:picLocks noChangeAspect="1"/>
          </p:cNvPicPr>
          <p:nvPr/>
        </p:nvPicPr>
        <p:blipFill rotWithShape="1">
          <a:blip r:embed="rId3"/>
          <a:srcRect t="3661" r="1355"/>
          <a:stretch>
            <a:fillRect/>
          </a:stretch>
        </p:blipFill>
        <p:spPr>
          <a:xfrm>
            <a:off x="317766" y="2228880"/>
            <a:ext cx="7848550" cy="2994099"/>
          </a:xfrm>
          <a:prstGeom prst="rect">
            <a:avLst/>
          </a:prstGeom>
          <a:ln w="19050">
            <a:noFill/>
          </a:ln>
          <a:effectLst>
            <a:outerShdw blurRad="63500" sx="102000" sy="102000" algn="ctr" rotWithShape="0">
              <a:prstClr val="black">
                <a:alpha val="40000"/>
              </a:prstClr>
            </a:outerShdw>
          </a:effectLst>
        </p:spPr>
      </p:pic>
      <p:pic>
        <p:nvPicPr>
          <p:cNvPr id="20" name="図 19"/>
          <p:cNvPicPr>
            <a:picLocks noChangeAspect="1"/>
          </p:cNvPicPr>
          <p:nvPr/>
        </p:nvPicPr>
        <p:blipFill rotWithShape="1">
          <a:blip r:embed="rId4"/>
          <a:srcRect r="3478"/>
          <a:stretch>
            <a:fillRect/>
          </a:stretch>
        </p:blipFill>
        <p:spPr>
          <a:xfrm>
            <a:off x="323932" y="5320396"/>
            <a:ext cx="7852913" cy="1257799"/>
          </a:xfrm>
          <a:prstGeom prst="rect">
            <a:avLst/>
          </a:prstGeom>
          <a:effectLst>
            <a:outerShdw blurRad="63500" sx="102000" sy="102000" algn="ctr" rotWithShape="0">
              <a:prstClr val="black">
                <a:alpha val="40000"/>
              </a:prstClr>
            </a:outerShdw>
          </a:effectLst>
        </p:spPr>
      </p:pic>
      <p:sp>
        <p:nvSpPr>
          <p:cNvPr id="23" name="テキスト ボックス 22"/>
          <p:cNvSpPr txBox="1"/>
          <p:nvPr/>
        </p:nvSpPr>
        <p:spPr>
          <a:xfrm>
            <a:off x="7379674" y="2636569"/>
            <a:ext cx="1502758" cy="460375"/>
          </a:xfrm>
          <a:prstGeom prst="rect">
            <a:avLst/>
          </a:prstGeom>
          <a:solidFill>
            <a:srgbClr val="FFFF00"/>
          </a:solidFill>
          <a:effectLst>
            <a:outerShdw blurRad="50800" dist="38100" algn="l" rotWithShape="0">
              <a:prstClr val="black">
                <a:alpha val="40000"/>
              </a:prstClr>
            </a:outerShdw>
          </a:effectLst>
        </p:spPr>
        <p:txBody>
          <a:bodyPr wrap="square" rtlCol="0">
            <a:spAutoFit/>
          </a:bodyPr>
          <a:lstStyle/>
          <a:p>
            <a:r>
              <a:rPr kumimoji="1" lang="en-US" altLang="ja-JP" sz="2400" dirty="0">
                <a:solidFill>
                  <a:srgbClr val="000066"/>
                </a:solidFill>
              </a:rPr>
              <a:t>Question</a:t>
            </a:r>
          </a:p>
        </p:txBody>
      </p:sp>
      <p:sp>
        <p:nvSpPr>
          <p:cNvPr id="27" name="テキスト ボックス 26"/>
          <p:cNvSpPr txBox="1"/>
          <p:nvPr/>
        </p:nvSpPr>
        <p:spPr>
          <a:xfrm>
            <a:off x="7523881" y="5589304"/>
            <a:ext cx="1334236" cy="460375"/>
          </a:xfrm>
          <a:prstGeom prst="rect">
            <a:avLst/>
          </a:prstGeom>
          <a:solidFill>
            <a:srgbClr val="FFFF00"/>
          </a:solidFill>
          <a:effectLst>
            <a:outerShdw blurRad="50800" dist="38100" algn="l" rotWithShape="0">
              <a:prstClr val="black">
                <a:alpha val="40000"/>
              </a:prstClr>
            </a:outerShdw>
          </a:effectLst>
        </p:spPr>
        <p:txBody>
          <a:bodyPr wrap="square" rtlCol="0">
            <a:spAutoFit/>
          </a:bodyPr>
          <a:lstStyle/>
          <a:p>
            <a:r>
              <a:rPr kumimoji="1" lang="en-US" altLang="ja-JP" sz="2400" dirty="0">
                <a:solidFill>
                  <a:srgbClr val="000066"/>
                </a:solidFill>
              </a:rPr>
              <a:t>Answer</a:t>
            </a:r>
            <a:endParaRPr kumimoji="1" lang="ja-JP" altLang="en-US" sz="2400" dirty="0">
              <a:solidFill>
                <a:srgbClr val="000066"/>
              </a:solidFill>
            </a:endParaRPr>
          </a:p>
        </p:txBody>
      </p:sp>
      <p:sp>
        <p:nvSpPr>
          <p:cNvPr id="25" name="矢印: 左 24"/>
          <p:cNvSpPr/>
          <p:nvPr/>
        </p:nvSpPr>
        <p:spPr>
          <a:xfrm>
            <a:off x="2195696" y="4941235"/>
            <a:ext cx="648072" cy="216024"/>
          </a:xfrm>
          <a:prstGeom prst="lef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987824" y="4796824"/>
            <a:ext cx="864096" cy="461665"/>
          </a:xfrm>
          <a:prstGeom prst="rect">
            <a:avLst/>
          </a:prstGeom>
          <a:solidFill>
            <a:srgbClr val="EFEFF4"/>
          </a:solidFill>
          <a:effectLst>
            <a:outerShdw blurRad="50800" dist="38100" dir="2700000" algn="tl" rotWithShape="0">
              <a:prstClr val="black">
                <a:alpha val="40000"/>
              </a:prstClr>
            </a:outerShdw>
          </a:effectLst>
        </p:spPr>
        <p:txBody>
          <a:bodyPr wrap="square" rtlCol="0">
            <a:spAutoFit/>
          </a:bodyPr>
          <a:lstStyle/>
          <a:p>
            <a:r>
              <a:rPr kumimoji="1" lang="en-US" altLang="ja-JP" sz="2400" b="1" dirty="0">
                <a:solidFill>
                  <a:srgbClr val="000066"/>
                </a:solidFill>
              </a:rPr>
              <a:t>tags</a:t>
            </a:r>
            <a:endParaRPr kumimoji="1" lang="ja-JP" altLang="en-US" sz="2400" b="1" dirty="0">
              <a:solidFill>
                <a:srgbClr val="000066"/>
              </a:solidFill>
            </a:endParaRPr>
          </a:p>
        </p:txBody>
      </p:sp>
      <p:sp>
        <p:nvSpPr>
          <p:cNvPr id="31" name="テキスト ボックス 30"/>
          <p:cNvSpPr txBox="1"/>
          <p:nvPr/>
        </p:nvSpPr>
        <p:spPr>
          <a:xfrm>
            <a:off x="5364088" y="3861024"/>
            <a:ext cx="2160240" cy="461665"/>
          </a:xfrm>
          <a:prstGeom prst="rect">
            <a:avLst/>
          </a:prstGeom>
          <a:solidFill>
            <a:srgbClr val="EFEFF4"/>
          </a:solidFill>
          <a:effectLst>
            <a:outerShdw blurRad="50800" dist="38100" dir="2700000" algn="tl" rotWithShape="0">
              <a:prstClr val="black">
                <a:alpha val="40000"/>
              </a:prstClr>
            </a:outerShdw>
          </a:effectLst>
        </p:spPr>
        <p:txBody>
          <a:bodyPr wrap="square" rtlCol="0">
            <a:spAutoFit/>
          </a:bodyPr>
          <a:lstStyle/>
          <a:p>
            <a:r>
              <a:rPr kumimoji="1" lang="en-US" altLang="ja-JP" sz="2400" b="1" dirty="0">
                <a:solidFill>
                  <a:srgbClr val="000066"/>
                </a:solidFill>
              </a:rPr>
              <a:t>Code snippet</a:t>
            </a:r>
            <a:endParaRPr kumimoji="1" lang="ja-JP" altLang="en-US" sz="2400" b="1" dirty="0">
              <a:solidFill>
                <a:srgbClr val="000066"/>
              </a:solidFill>
            </a:endParaRPr>
          </a:p>
        </p:txBody>
      </p:sp>
      <p:sp>
        <p:nvSpPr>
          <p:cNvPr id="34" name="テキスト ボックス 33"/>
          <p:cNvSpPr txBox="1"/>
          <p:nvPr/>
        </p:nvSpPr>
        <p:spPr>
          <a:xfrm>
            <a:off x="5364024" y="6116132"/>
            <a:ext cx="2160240" cy="461665"/>
          </a:xfrm>
          <a:prstGeom prst="rect">
            <a:avLst/>
          </a:prstGeom>
          <a:solidFill>
            <a:srgbClr val="EFEFF4"/>
          </a:solidFill>
          <a:effectLst>
            <a:outerShdw blurRad="50800" dist="38100" dir="2700000" algn="tl" rotWithShape="0">
              <a:prstClr val="black">
                <a:alpha val="40000"/>
              </a:prstClr>
            </a:outerShdw>
          </a:effectLst>
        </p:spPr>
        <p:txBody>
          <a:bodyPr wrap="square" rtlCol="0">
            <a:spAutoFit/>
          </a:bodyPr>
          <a:lstStyle/>
          <a:p>
            <a:r>
              <a:rPr kumimoji="1" lang="en-US" altLang="ja-JP" sz="2400" b="1" dirty="0">
                <a:solidFill>
                  <a:srgbClr val="000066"/>
                </a:solidFill>
              </a:rPr>
              <a:t>Code snippet</a:t>
            </a:r>
            <a:endParaRPr kumimoji="1" lang="ja-JP" altLang="en-US" sz="2400" b="1" dirty="0">
              <a:solidFill>
                <a:srgbClr val="000066"/>
              </a:solidFill>
            </a:endParaRPr>
          </a:p>
        </p:txBody>
      </p:sp>
      <p:grpSp>
        <p:nvGrpSpPr>
          <p:cNvPr id="5" name="组合 4"/>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vert="horz" wrap="square" lIns="91440" tIns="45720" rIns="91440" bIns="45720" anchor="ctr" anchorCtr="0"/>
          <a:lstStyle/>
          <a:p>
            <a:r>
              <a:rPr lang="en-US" altLang="ja-JP" sz="3200" dirty="0">
                <a:solidFill>
                  <a:schemeClr val="tx1"/>
                </a:solidFill>
                <a:sym typeface="+mn-ea"/>
              </a:rPr>
              <a:t>RQ2: </a:t>
            </a:r>
            <a:r>
              <a:rPr kumimoji="1" lang="en-US" altLang="ja-JP" b="0" i="0" u="none" strike="noStrike" kern="0" cap="none" spc="0" normalizeH="0" baseline="0" noProof="0" dirty="0">
                <a:ln>
                  <a:noFill/>
                </a:ln>
                <a:solidFill>
                  <a:schemeClr val="tx1"/>
                </a:solidFill>
                <a:effectLst/>
                <a:uLnTx/>
                <a:uFillTx/>
                <a:latin typeface="+mn-lt"/>
                <a:ea typeface="+mn-ea"/>
                <a:cs typeface="+mn-cs"/>
              </a:rPr>
              <a:t> </a:t>
            </a:r>
          </a:p>
        </p:txBody>
      </p:sp>
      <p:sp>
        <p:nvSpPr>
          <p:cNvPr id="18436"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dirty="0"/>
              <a:t>20</a:t>
            </a:fld>
            <a:endParaRPr lang="en-US" altLang="ja-JP" sz="1000" dirty="0"/>
          </a:p>
        </p:txBody>
      </p:sp>
      <p:grpSp>
        <p:nvGrpSpPr>
          <p:cNvPr id="5" name="组合 4"/>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sp>
        <p:nvSpPr>
          <p:cNvPr id="8" name="コンテンツ プレースホルダー 2"/>
          <p:cNvSpPr>
            <a:spLocks noGrp="1"/>
          </p:cNvSpPr>
          <p:nvPr/>
        </p:nvSpPr>
        <p:spPr>
          <a:xfrm>
            <a:off x="323850" y="1412875"/>
            <a:ext cx="8569325" cy="50622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p"/>
              <a:defRPr kumimoji="1" sz="2800">
                <a:solidFill>
                  <a:schemeClr val="tx1"/>
                </a:solidFill>
                <a:latin typeface="+mn-lt"/>
                <a:ea typeface="+mn-ea"/>
              </a:defRPr>
            </a:lvl2pPr>
            <a:lvl3pPr marL="1143000" indent="-228600" algn="l" rtl="0" eaLnBrk="0" fontAlgn="base" hangingPunct="0">
              <a:spcBef>
                <a:spcPct val="20000"/>
              </a:spcBef>
              <a:spcAft>
                <a:spcPct val="0"/>
              </a:spcAft>
              <a:buSzPct val="8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SzPct val="80000"/>
              <a:buFont typeface="Wingdings" panose="05000000000000000000" pitchFamily="2" charset="2"/>
              <a:buChar char="p"/>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2"/>
              </a:buClr>
              <a:buSzPct val="80000"/>
              <a:buFont typeface="Wingdings" panose="05000000000000000000" pitchFamily="2" charset="2"/>
              <a:buChar char="n"/>
              <a:defRPr kumimoji="1" sz="2000">
                <a:solidFill>
                  <a:schemeClr val="tx1"/>
                </a:solidFill>
                <a:latin typeface="+mn-lt"/>
                <a:ea typeface="+mn-ea"/>
              </a:defRPr>
            </a:lvl9pPr>
          </a:lstStyle>
          <a:p>
            <a:pPr marL="400050">
              <a:defRPr/>
            </a:pPr>
            <a:r>
              <a:rPr kumimoji="1" lang="en-US" altLang="ja-JP" sz="2400" b="0" i="0" u="none" strike="noStrike" kern="0" cap="none" spc="0" normalizeH="0" baseline="0" noProof="0" dirty="0">
                <a:ln>
                  <a:noFill/>
                </a:ln>
                <a:solidFill>
                  <a:schemeClr val="tx1"/>
                </a:solidFill>
                <a:effectLst/>
                <a:uLnTx/>
                <a:uFillTx/>
                <a:latin typeface="+mn-lt"/>
                <a:ea typeface="+mn-ea"/>
                <a:cs typeface="+mn-cs"/>
              </a:rPr>
              <a:t>Use the SO tag to indicate the Python version: " Python 2.x", "Python 3.x“</a:t>
            </a:r>
          </a:p>
          <a:p>
            <a:pPr marL="800100" lvl="1">
              <a:defRPr/>
            </a:pPr>
            <a:r>
              <a:rPr kumimoji="1" lang="en-US" altLang="ja-JP" sz="2000" b="0" i="0" u="none" strike="noStrike" kern="0" cap="none" spc="0" normalizeH="0" baseline="0" noProof="0" dirty="0">
                <a:ln>
                  <a:noFill/>
                </a:ln>
                <a:solidFill>
                  <a:schemeClr val="tx1"/>
                </a:solidFill>
                <a:effectLst/>
                <a:uLnTx/>
                <a:uFillTx/>
                <a:latin typeface="+mn-lt"/>
                <a:ea typeface="+mn-ea"/>
                <a:cs typeface="+mn-cs"/>
              </a:rPr>
              <a:t>If these tags are used correctly, users can avoid using outdated code</a:t>
            </a:r>
          </a:p>
          <a:p>
            <a:pPr marL="57150" lvl="0" indent="0">
              <a:buFont typeface="Wingdings" panose="05000000000000000000" charset="0"/>
              <a:buNone/>
              <a:defRPr/>
            </a:pPr>
            <a:endParaRPr kumimoji="1" lang="en-US" altLang="ja-JP"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vert="horz" wrap="square" lIns="91440" tIns="45720" rIns="91440" bIns="45720" anchor="ctr" anchorCtr="0"/>
          <a:lstStyle/>
          <a:p>
            <a:pPr>
              <a:buNone/>
            </a:pPr>
            <a:r>
              <a:rPr lang="en-US" altLang="ja-JP" dirty="0"/>
              <a:t>Problem</a:t>
            </a:r>
          </a:p>
        </p:txBody>
      </p:sp>
      <p:sp>
        <p:nvSpPr>
          <p:cNvPr id="7171" name="コンテンツ プレースホルダー 2"/>
          <p:cNvSpPr>
            <a:spLocks noGrp="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Char char="n"/>
              <a:defRPr/>
            </a:pPr>
            <a:r>
              <a:rPr lang="en-US" altLang="zh-CN" sz="2400" dirty="0"/>
              <a:t>Some c</a:t>
            </a:r>
            <a:r>
              <a:rPr kumimoji="1" lang="en-US" altLang="ja-JP" sz="2400" b="0" i="0" u="none" strike="noStrike" kern="0" cap="none" spc="0" normalizeH="0" baseline="0" noProof="0" dirty="0">
                <a:ln>
                  <a:noFill/>
                </a:ln>
                <a:solidFill>
                  <a:schemeClr val="tx1"/>
                </a:solidFill>
                <a:effectLst/>
                <a:uLnTx/>
                <a:uFillTx/>
                <a:latin typeface="+mn-lt"/>
                <a:ea typeface="+mn-ea"/>
                <a:cs typeface="+mn-cs"/>
              </a:rPr>
              <a:t>ode snippets </a:t>
            </a:r>
            <a:r>
              <a:rPr lang="en-US" altLang="ja-JP" sz="2400" dirty="0"/>
              <a:t>on</a:t>
            </a:r>
            <a:r>
              <a:rPr kumimoji="1" lang="en-US" altLang="ja-JP" sz="2400" b="0" i="0" u="none" strike="noStrike" kern="0" cap="none" spc="0" normalizeH="0" baseline="0" noProof="0" dirty="0">
                <a:ln>
                  <a:noFill/>
                </a:ln>
                <a:solidFill>
                  <a:schemeClr val="tx1"/>
                </a:solidFill>
                <a:effectLst/>
                <a:uLnTx/>
                <a:uFillTx/>
                <a:latin typeface="+mn-lt"/>
                <a:ea typeface="+mn-ea"/>
                <a:cs typeface="+mn-cs"/>
              </a:rPr>
              <a:t> Stack Overflow </a:t>
            </a:r>
            <a:r>
              <a:rPr lang="en-US" altLang="zh-CN" sz="2400" dirty="0"/>
              <a:t>may</a:t>
            </a:r>
            <a:r>
              <a:rPr lang="en-US" altLang="ja-JP" sz="2400" dirty="0">
                <a:sym typeface="+mn-ea"/>
              </a:rPr>
              <a:t> have issues</a:t>
            </a:r>
            <a:r>
              <a:rPr kumimoji="1" lang="en-US" altLang="ja-JP" sz="2400" b="0" i="0" u="none" strike="noStrike" kern="0" cap="none" spc="0" normalizeH="0" baseline="0" noProof="0" dirty="0">
                <a:ln>
                  <a:noFill/>
                </a:ln>
                <a:solidFill>
                  <a:schemeClr val="tx1"/>
                </a:solidFill>
                <a:effectLst/>
                <a:uLnTx/>
                <a:uFillTx/>
                <a:latin typeface="+mn-lt"/>
                <a:ea typeface="+mn-ea"/>
                <a:cs typeface="+mn-cs"/>
              </a:rPr>
              <a:t> </a:t>
            </a:r>
          </a:p>
          <a:p>
            <a:pPr marR="0" lvl="1" algn="l" defTabSz="914400" rtl="0" eaLnBrk="0" fontAlgn="base" latinLnBrk="0" hangingPunct="0">
              <a:lnSpc>
                <a:spcPct val="100000"/>
              </a:lnSpc>
              <a:spcBef>
                <a:spcPct val="20000"/>
              </a:spcBef>
              <a:spcAft>
                <a:spcPct val="0"/>
              </a:spcAft>
              <a:buClr>
                <a:schemeClr val="accent1"/>
              </a:buClr>
              <a:buSzPct val="80000"/>
              <a:buFont typeface="Wingdings" panose="05000000000000000000" charset="0"/>
              <a:buChar char="p"/>
              <a:defRPr/>
            </a:pPr>
            <a:r>
              <a:rPr kumimoji="1" lang="en-US" altLang="ja-JP" sz="2000" b="0" i="0" u="none" strike="noStrike" kern="0" cap="none" spc="0" normalizeH="0" baseline="0" noProof="0" dirty="0">
                <a:ln>
                  <a:noFill/>
                </a:ln>
                <a:solidFill>
                  <a:schemeClr val="tx1"/>
                </a:solidFill>
                <a:effectLst/>
                <a:uLnTx/>
                <a:uFillTx/>
                <a:latin typeface="+mn-lt"/>
                <a:ea typeface="+mn-ea"/>
                <a:cs typeface="+mn-cs"/>
              </a:rPr>
              <a:t>obsolete[1]</a:t>
            </a:r>
          </a:p>
          <a:p>
            <a:pPr marR="0" lvl="1" algn="l" defTabSz="914400" rtl="0" eaLnBrk="0" fontAlgn="base" latinLnBrk="0" hangingPunct="0">
              <a:lnSpc>
                <a:spcPct val="100000"/>
              </a:lnSpc>
              <a:spcBef>
                <a:spcPct val="20000"/>
              </a:spcBef>
              <a:spcAft>
                <a:spcPct val="0"/>
              </a:spcAft>
              <a:buClr>
                <a:schemeClr val="accent1"/>
              </a:buClr>
              <a:buSzPct val="80000"/>
              <a:buFont typeface="Wingdings" panose="05000000000000000000" charset="0"/>
              <a:buChar char="p"/>
              <a:defRPr/>
            </a:pPr>
            <a:r>
              <a:rPr kumimoji="1" lang="en-US" altLang="ja-JP" sz="2000" b="0" i="0" u="none" strike="noStrike" kern="0" cap="none" spc="0" normalizeH="0" baseline="0" noProof="0" dirty="0">
                <a:ln>
                  <a:noFill/>
                </a:ln>
                <a:solidFill>
                  <a:schemeClr val="tx1"/>
                </a:solidFill>
                <a:effectLst/>
                <a:uLnTx/>
                <a:uFillTx/>
                <a:latin typeface="+mn-lt"/>
                <a:ea typeface="+mn-ea"/>
                <a:cs typeface="+mn-cs"/>
              </a:rPr>
              <a:t>low-quality[2]</a:t>
            </a:r>
          </a:p>
          <a:p>
            <a:pPr marR="0" lvl="1" algn="l" defTabSz="914400" rtl="0" eaLnBrk="0" fontAlgn="base" latinLnBrk="0" hangingPunct="0">
              <a:lnSpc>
                <a:spcPct val="100000"/>
              </a:lnSpc>
              <a:spcBef>
                <a:spcPct val="20000"/>
              </a:spcBef>
              <a:spcAft>
                <a:spcPct val="0"/>
              </a:spcAft>
              <a:buClr>
                <a:schemeClr val="accent1"/>
              </a:buClr>
              <a:buSzPct val="80000"/>
              <a:buFont typeface="Wingdings" panose="05000000000000000000" charset="0"/>
              <a:buChar char="p"/>
              <a:defRPr/>
            </a:pPr>
            <a:r>
              <a:rPr kumimoji="1" lang="en-US" altLang="ja-JP" sz="2000" b="0" i="0" u="none" strike="noStrike" kern="0" cap="none" spc="0" normalizeH="0" baseline="0" noProof="0" dirty="0">
                <a:ln>
                  <a:noFill/>
                </a:ln>
                <a:solidFill>
                  <a:schemeClr val="tx1"/>
                </a:solidFill>
                <a:effectLst/>
                <a:uLnTx/>
                <a:uFillTx/>
                <a:latin typeface="+mn-lt"/>
                <a:ea typeface="+mn-ea"/>
                <a:cs typeface="+mn-cs"/>
              </a:rPr>
              <a:t>...</a:t>
            </a:r>
          </a:p>
          <a:p>
            <a:pPr marL="457200" marR="0" lvl="1"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charset="0"/>
              <a:buNone/>
              <a:defRPr/>
            </a:pPr>
            <a:endParaRPr kumimoji="1" lang="en-US" altLang="ja-JP" sz="2400" b="0" i="0" u="none" strike="noStrike" kern="0" cap="none" spc="0" normalizeH="0" baseline="0" noProof="0" dirty="0">
              <a:ln>
                <a:noFill/>
              </a:ln>
              <a:solidFill>
                <a:schemeClr val="tx1"/>
              </a:solidFill>
              <a:effectLst/>
              <a:uLnTx/>
              <a:uFillTx/>
              <a:latin typeface="+mn-lt"/>
              <a:ea typeface="+mn-ea"/>
              <a:cs typeface="+mn-cs"/>
            </a:endParaRPr>
          </a:p>
          <a:p>
            <a:pPr lvl="0">
              <a:buFont typeface="Wingdings" panose="05000000000000000000" charset="0"/>
              <a:buChar char="n"/>
              <a:defRPr/>
            </a:pPr>
            <a:r>
              <a:rPr kumimoji="1" lang="en-US" altLang="ja-JP" sz="2400" b="0" i="0" u="none" strike="noStrike" kern="0" cap="none" spc="0" normalizeH="0" baseline="0" noProof="0" dirty="0">
                <a:ln>
                  <a:noFill/>
                </a:ln>
                <a:solidFill>
                  <a:schemeClr val="tx1"/>
                </a:solidFill>
                <a:effectLst/>
                <a:uLnTx/>
                <a:uFillTx/>
                <a:latin typeface="+mn-lt"/>
                <a:ea typeface="+mn-ea"/>
                <a:cs typeface="+mn-cs"/>
              </a:rPr>
              <a:t>These code snippets </a:t>
            </a:r>
            <a:r>
              <a:rPr lang="en-US" altLang="zh-CN" sz="2400" dirty="0"/>
              <a:t>may</a:t>
            </a:r>
            <a:r>
              <a:rPr kumimoji="1" lang="en-US" altLang="ja-JP" sz="2400" b="0" i="0" u="none" strike="noStrike" kern="0" cap="none" spc="0" normalizeH="0" baseline="0" noProof="0" dirty="0">
                <a:ln>
                  <a:noFill/>
                </a:ln>
                <a:solidFill>
                  <a:schemeClr val="tx1"/>
                </a:solidFill>
                <a:effectLst/>
                <a:uLnTx/>
                <a:uFillTx/>
                <a:latin typeface="+mn-lt"/>
                <a:ea typeface="+mn-ea"/>
                <a:cs typeface="+mn-cs"/>
              </a:rPr>
              <a:t> mislead </a:t>
            </a:r>
            <a:r>
              <a:rPr lang="en-US" altLang="ja-JP" sz="2400" kern="1200" dirty="0">
                <a:latin typeface="Arial" panose="020B0604020202020204" pitchFamily="34" charset="0"/>
                <a:ea typeface="ＭＳ Ｐ明朝" panose="02020600040205080304" pitchFamily="18" charset="-128"/>
              </a:rPr>
              <a:t>answer seekers</a:t>
            </a:r>
            <a:r>
              <a:rPr kumimoji="1" lang="en-US" altLang="ja-JP" sz="2400" b="0" i="0" u="none" strike="noStrike" kern="0" cap="none" spc="0" normalizeH="0" baseline="0" noProof="0" dirty="0">
                <a:ln>
                  <a:noFill/>
                </a:ln>
                <a:solidFill>
                  <a:schemeClr val="tx1"/>
                </a:solidFill>
                <a:effectLst/>
                <a:uLnTx/>
                <a:uFillTx/>
                <a:latin typeface="+mn-lt"/>
                <a:ea typeface="+mn-ea"/>
                <a:cs typeface="+mn-cs"/>
              </a:rPr>
              <a:t>, caus</a:t>
            </a:r>
            <a:r>
              <a:rPr kumimoji="1" lang="en-US" altLang="zh-CN" sz="2400" b="0" i="0" u="none" strike="noStrike" kern="0" cap="none" spc="0" normalizeH="0" baseline="0" noProof="0" dirty="0">
                <a:ln>
                  <a:noFill/>
                </a:ln>
                <a:solidFill>
                  <a:schemeClr val="tx1"/>
                </a:solidFill>
                <a:effectLst/>
                <a:uLnTx/>
                <a:uFillTx/>
                <a:latin typeface="+mn-lt"/>
                <a:ea typeface="+mn-ea"/>
                <a:cs typeface="+mn-cs"/>
              </a:rPr>
              <a:t>e</a:t>
            </a:r>
            <a:r>
              <a:rPr kumimoji="1" lang="en-US" altLang="ja-JP" sz="2400" b="0" i="0" u="none" strike="noStrike" kern="0" cap="none" spc="0" normalizeH="0" baseline="0" noProof="0" dirty="0">
                <a:ln>
                  <a:noFill/>
                </a:ln>
                <a:solidFill>
                  <a:schemeClr val="tx1"/>
                </a:solidFill>
                <a:effectLst/>
                <a:uLnTx/>
                <a:uFillTx/>
                <a:latin typeface="+mn-lt"/>
                <a:ea typeface="+mn-ea"/>
                <a:cs typeface="+mn-cs"/>
              </a:rPr>
              <a:t> unexpected problems and create barriers to code reuse</a:t>
            </a:r>
          </a:p>
          <a:p>
            <a:pPr marR="0" lvl="0" algn="l" defTabSz="914400" rtl="0" eaLnBrk="0" fontAlgn="base" latinLnBrk="0" hangingPunct="0">
              <a:lnSpc>
                <a:spcPct val="100000"/>
              </a:lnSpc>
              <a:spcBef>
                <a:spcPct val="20000"/>
              </a:spcBef>
              <a:spcAft>
                <a:spcPct val="0"/>
              </a:spcAft>
              <a:buClr>
                <a:schemeClr val="accent1"/>
              </a:buClr>
              <a:buSzPct val="80000"/>
              <a:buFont typeface="Wingdings" panose="05000000000000000000" charset="0"/>
              <a:buChar char="n"/>
              <a:defRPr/>
            </a:pPr>
            <a:endParaRPr kumimoji="1" lang="en-US" altLang="ja-JP" sz="2400" b="0" i="0" u="none" strike="noStrike" kern="0" cap="none" spc="0" normalizeH="0" baseline="0" noProof="0" dirty="0">
              <a:ln>
                <a:noFill/>
              </a:ln>
              <a:solidFill>
                <a:schemeClr val="tx1"/>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accent1"/>
              </a:buClr>
              <a:buSzPct val="80000"/>
              <a:buFont typeface="Wingdings" panose="05000000000000000000" charset="0"/>
              <a:buChar char="n"/>
              <a:defRPr/>
            </a:pPr>
            <a:r>
              <a:rPr lang="en-US" altLang="ja-JP" sz="2400" b="0" i="0" u="none" strike="noStrike" kern="0" cap="none" spc="0" normalizeH="0" baseline="0" dirty="0"/>
              <a:t>Outdated programming language features  </a:t>
            </a:r>
          </a:p>
          <a:p>
            <a:pPr lvl="1">
              <a:buClr>
                <a:schemeClr val="accent1"/>
              </a:buClr>
              <a:buFont typeface="Wingdings" panose="05000000000000000000" charset="0"/>
              <a:buChar char="n"/>
              <a:defRPr/>
            </a:pPr>
            <a:r>
              <a:rPr lang="en-US" altLang="ja-JP" sz="2000" b="0" i="0" u="none" strike="noStrike" kern="0" cap="none" spc="0" normalizeH="0" baseline="0" dirty="0"/>
              <a:t>Cause code snippets to become obsolete</a:t>
            </a:r>
          </a:p>
        </p:txBody>
      </p:sp>
      <p:sp>
        <p:nvSpPr>
          <p:cNvPr id="12292"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dirty="0"/>
              <a:t>3</a:t>
            </a:fld>
            <a:endParaRPr lang="en-US" altLang="ja-JP" sz="1000" dirty="0"/>
          </a:p>
        </p:txBody>
      </p:sp>
      <p:grpSp>
        <p:nvGrpSpPr>
          <p:cNvPr id="2" name="组合 1"/>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sp>
        <p:nvSpPr>
          <p:cNvPr id="4" name="下箭头 3"/>
          <p:cNvSpPr/>
          <p:nvPr/>
        </p:nvSpPr>
        <p:spPr>
          <a:xfrm>
            <a:off x="3995420" y="2997200"/>
            <a:ext cx="292735" cy="346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テキスト ボックス 85"/>
          <p:cNvSpPr txBox="1"/>
          <p:nvPr/>
        </p:nvSpPr>
        <p:spPr>
          <a:xfrm>
            <a:off x="1475740" y="6584950"/>
            <a:ext cx="7208520" cy="242570"/>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r>
              <a:rPr lang="en-US" altLang="ja-JP" sz="500" dirty="0">
                <a:sym typeface="+mn-ea"/>
              </a:rPr>
              <a:t>[1] H. Zhang, S. Wang, T. -H. Chen, Y. Zou and A. E. Hassan, "An Empirical Study of Obsolete Answers on Stack Overflow," in IEEE Transactions on Software Engineering, vol. 47, no. 4, pp. 850-862, 1 April 2021, doi: 10.1109/TSE.2019.2906315.</a:t>
            </a:r>
          </a:p>
          <a:p>
            <a:r>
              <a:rPr lang="en-US" altLang="ja-JP" sz="500" dirty="0">
                <a:sym typeface="+mn-ea"/>
              </a:rPr>
              <a:t>[2] Wu, Y., Wang, S., Bezemer, CP. et al. How do developers utilize source code from stack overflow?. Empir Software Eng 24, 637–673 (2019). https://doi.org/10.1007/s10664-018-9634-5.</a:t>
            </a:r>
            <a:endParaRPr lang="en-US" altLang="ja-JP" sz="500" dirty="0"/>
          </a:p>
          <a:p>
            <a:endParaRPr lang="en-US" altLang="ja-JP" sz="700" dirty="0"/>
          </a:p>
          <a:p>
            <a:endParaRPr lang="en-US" altLang="ja-JP"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vert="horz" wrap="square" lIns="91440" tIns="45720" rIns="91440" bIns="45720" anchor="ctr" anchorCtr="0"/>
          <a:lstStyle/>
          <a:p>
            <a:pPr>
              <a:buNone/>
            </a:pPr>
            <a:r>
              <a:rPr lang="en-US" altLang="ja-JP" sz="3600" dirty="0"/>
              <a:t>Python Language Evolution and Backward Compatibility</a:t>
            </a:r>
            <a:endParaRPr lang="en-US" altLang="ja-JP" sz="3600" dirty="0">
              <a:solidFill>
                <a:schemeClr val="tx1"/>
              </a:solidFill>
              <a:sym typeface="+mn-ea"/>
            </a:endParaRPr>
          </a:p>
        </p:txBody>
      </p:sp>
      <p:sp>
        <p:nvSpPr>
          <p:cNvPr id="7171" name="コンテンツ プレースホルダー 2"/>
          <p:cNvSpPr>
            <a:spLocks noGrp="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Char char="n"/>
              <a:defRPr/>
            </a:pPr>
            <a:r>
              <a:rPr kumimoji="1" lang="en-US" altLang="ja-JP" sz="2400" b="0" i="0" u="none" strike="noStrike" kern="0" cap="none" spc="0" normalizeH="0" baseline="0" noProof="0" dirty="0">
                <a:ln>
                  <a:noFill/>
                </a:ln>
                <a:solidFill>
                  <a:schemeClr val="tx1"/>
                </a:solidFill>
                <a:effectLst/>
                <a:uLnTx/>
                <a:uFillTx/>
                <a:latin typeface="+mn-lt"/>
                <a:ea typeface="+mn-ea"/>
                <a:cs typeface="+mn-cs"/>
              </a:rPr>
              <a:t>Software developed in an earlier version of the language can be compiled with a later version and express the same behavior as the previous version</a:t>
            </a:r>
          </a:p>
          <a:p>
            <a:pPr marL="57150" indent="0">
              <a:buFont typeface="Wingdings" panose="05000000000000000000" pitchFamily="2" charset="2"/>
              <a:buNone/>
              <a:defRPr/>
            </a:pPr>
            <a:endParaRPr lang="en-US" altLang="ja-JP" sz="2400" kern="1200" dirty="0">
              <a:latin typeface="Arial" panose="020B0604020202020204" pitchFamily="34" charset="0"/>
              <a:ea typeface="ＭＳ Ｐゴシック" panose="020B0600070205080204" pitchFamily="50" charset="-128"/>
            </a:endParaRPr>
          </a:p>
          <a:p>
            <a:pPr marL="400050">
              <a:buFont typeface="Wingdings" panose="05000000000000000000" charset="0"/>
              <a:buChar char="n"/>
              <a:defRPr/>
            </a:pPr>
            <a:r>
              <a:rPr lang="en-US" altLang="ja-JP" sz="2400" kern="1200" dirty="0">
                <a:latin typeface="Arial" panose="020B0604020202020204" pitchFamily="34" charset="0"/>
                <a:ea typeface="ＭＳ Ｐゴシック" panose="020B0600070205080204" pitchFamily="50" charset="-128"/>
              </a:rPr>
              <a:t>Python 3.0 significantly broke backward compatibility with Python 2</a:t>
            </a:r>
          </a:p>
          <a:p>
            <a:pPr marL="57150" indent="0">
              <a:buFont typeface="Wingdings" panose="05000000000000000000" charset="0"/>
              <a:buNone/>
              <a:defRPr/>
            </a:pPr>
            <a:endParaRPr lang="en-US" altLang="ja-JP" sz="2400" kern="1200" dirty="0">
              <a:latin typeface="Arial" panose="020B0604020202020204" pitchFamily="34" charset="0"/>
              <a:ea typeface="ＭＳ Ｐゴシック" panose="020B0600070205080204" pitchFamily="50" charset="-128"/>
            </a:endParaRPr>
          </a:p>
          <a:p>
            <a:pPr marL="400050">
              <a:buFont typeface="Wingdings" panose="05000000000000000000" charset="0"/>
              <a:buChar char="n"/>
              <a:defRPr/>
            </a:pPr>
            <a:r>
              <a:rPr lang="en-US" altLang="ja-JP" sz="2400" kern="1200" dirty="0">
                <a:latin typeface="Arial" panose="020B0604020202020204" pitchFamily="34" charset="0"/>
                <a:ea typeface="ＭＳ Ｐゴシック" panose="020B0600070205080204" pitchFamily="50" charset="-128"/>
              </a:rPr>
              <a:t>The lack of backward compatibility of Python </a:t>
            </a:r>
            <a:r>
              <a:rPr lang="en-US" altLang="zh-CN" sz="2400" kern="1200" dirty="0">
                <a:latin typeface="Arial" panose="020B0604020202020204" pitchFamily="34" charset="0"/>
                <a:ea typeface="ＭＳ Ｐゴシック" panose="020B0600070205080204" pitchFamily="50" charset="-128"/>
              </a:rPr>
              <a:t>code </a:t>
            </a:r>
            <a:r>
              <a:rPr lang="en-US" altLang="ja-JP" sz="2400" kern="1200" dirty="0">
                <a:latin typeface="Arial" panose="020B0604020202020204" pitchFamily="34" charset="0"/>
                <a:ea typeface="ＭＳ Ｐゴシック" panose="020B0600070205080204" pitchFamily="50" charset="-128"/>
              </a:rPr>
              <a:t>snippets may thus reduce their usability</a:t>
            </a:r>
          </a:p>
          <a:p>
            <a:pPr marL="400050">
              <a:buFont typeface="Wingdings" panose="05000000000000000000" pitchFamily="2" charset="2"/>
              <a:buChar char="Ø"/>
              <a:defRPr/>
            </a:pPr>
            <a:endParaRPr lang="en-US" altLang="ja-JP" sz="2400" kern="1200" dirty="0">
              <a:latin typeface="Arial" panose="020B0604020202020204" pitchFamily="34" charset="0"/>
              <a:ea typeface="ＭＳ Ｐゴシック" panose="020B0600070205080204" pitchFamily="50" charset="-128"/>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en-US" altLang="ja-JP" sz="2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ja-JP" alt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12292"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dirty="0"/>
              <a:t>4</a:t>
            </a:fld>
            <a:endParaRPr lang="en-US" altLang="ja-JP" sz="1000" dirty="0"/>
          </a:p>
        </p:txBody>
      </p:sp>
      <p:grpSp>
        <p:nvGrpSpPr>
          <p:cNvPr id="2" name="组合 1"/>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vert="horz" wrap="square" lIns="91440" tIns="45720" rIns="91440" bIns="45720" anchor="ctr" anchorCtr="0"/>
          <a:lstStyle/>
          <a:p>
            <a:pPr>
              <a:buNone/>
            </a:pPr>
            <a:r>
              <a:rPr lang="en-US" altLang="ja-JP" dirty="0"/>
              <a:t>Research Purposes</a:t>
            </a:r>
          </a:p>
        </p:txBody>
      </p:sp>
      <p:sp>
        <p:nvSpPr>
          <p:cNvPr id="7171" name="コンテンツ プレースホルダー 2" descr="7b0a202020202262756c6c6574223a20227b5c2263617465676f727949645c223a31303032352c5c2274656d706c61746549645c223a32303233313438307d220a7d0a"/>
          <p:cNvSpPr>
            <a:spLocks noGrp="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Char char="n"/>
              <a:defRPr/>
            </a:pPr>
            <a:r>
              <a:rPr kumimoji="1" lang="en-US" altLang="ja-JP" sz="2400" b="0" i="0" u="none" strike="noStrike" kern="0" cap="none" spc="0" normalizeH="0" baseline="0" noProof="0" dirty="0">
                <a:ln>
                  <a:noFill/>
                </a:ln>
                <a:solidFill>
                  <a:schemeClr val="tx1"/>
                </a:solidFill>
                <a:effectLst/>
                <a:uLnTx/>
                <a:uFillTx/>
                <a:latin typeface="+mn-lt"/>
                <a:ea typeface="+mn-ea"/>
                <a:cs typeface="+mn-cs"/>
              </a:rPr>
              <a:t>Investigating how common are </a:t>
            </a:r>
            <a:r>
              <a:rPr kumimoji="1" lang="en-US" altLang="zh-CN" sz="2400" b="0" i="0" u="none" strike="noStrike" kern="0" cap="none" spc="0" normalizeH="0" baseline="0" noProof="0" dirty="0">
                <a:ln>
                  <a:noFill/>
                </a:ln>
                <a:solidFill>
                  <a:schemeClr val="tx1"/>
                </a:solidFill>
                <a:effectLst/>
                <a:uLnTx/>
                <a:uFillTx/>
                <a:latin typeface="+mn-lt"/>
                <a:ea typeface="SimSun" panose="02010600030101010101" pitchFamily="2" charset="-122"/>
                <a:cs typeface="+mn-cs"/>
              </a:rPr>
              <a:t>Stack Overflow</a:t>
            </a:r>
            <a:r>
              <a:rPr kumimoji="1" lang="en-US" altLang="ja-JP" sz="2400" b="0" i="0" u="none" strike="noStrike" kern="0" cap="none" spc="0" normalizeH="0" baseline="0" noProof="0" dirty="0">
                <a:ln>
                  <a:noFill/>
                </a:ln>
                <a:solidFill>
                  <a:schemeClr val="tx1"/>
                </a:solidFill>
                <a:effectLst/>
                <a:uLnTx/>
                <a:uFillTx/>
                <a:latin typeface="+mn-lt"/>
                <a:ea typeface="+mn-ea"/>
                <a:cs typeface="+mn-cs"/>
              </a:rPr>
              <a:t> Python code snippets with version compatibility issues</a:t>
            </a:r>
          </a:p>
          <a:p>
            <a:pPr marL="457200" marR="0" lvl="1" indent="0" algn="l" defTabSz="914400" rtl="0" eaLnBrk="0" fontAlgn="base" latinLnBrk="0" hangingPunct="0">
              <a:lnSpc>
                <a:spcPct val="100000"/>
              </a:lnSpc>
              <a:spcBef>
                <a:spcPct val="20000"/>
              </a:spcBef>
              <a:buClr>
                <a:schemeClr val="accent1"/>
              </a:buClr>
              <a:buSzPct val="80000"/>
              <a:buFont typeface="Wingdings" panose="05000000000000000000" charset="0"/>
              <a:buNone/>
              <a:defRPr/>
            </a:pPr>
            <a:endParaRPr kumimoji="1" lang="en-US" altLang="ja-JP" sz="2000" b="0" i="0" u="none" strike="noStrike" kern="0" cap="none" spc="0" normalizeH="0" baseline="0" noProof="0" dirty="0">
              <a:ln>
                <a:noFill/>
              </a:ln>
              <a:solidFill>
                <a:schemeClr val="tx1"/>
              </a:solidFill>
              <a:effectLst/>
              <a:uLnTx/>
              <a:uFillTx/>
              <a:latin typeface="+mn-lt"/>
              <a:ea typeface="+mn-ea"/>
              <a:cs typeface="+mn-ea"/>
            </a:endParaRPr>
          </a:p>
          <a:p>
            <a:pPr marR="0" lvl="0" algn="l" defTabSz="914400" rtl="0" eaLnBrk="0" fontAlgn="base" latinLnBrk="0" hangingPunct="0">
              <a:lnSpc>
                <a:spcPct val="100000"/>
              </a:lnSpc>
              <a:spcBef>
                <a:spcPct val="20000"/>
              </a:spcBef>
              <a:spcAft>
                <a:spcPct val="0"/>
              </a:spcAft>
              <a:buClr>
                <a:schemeClr val="accent1"/>
              </a:buClr>
              <a:buSzPct val="80000"/>
              <a:buFont typeface="Wingdings" panose="05000000000000000000" charset="0"/>
              <a:buChar char="Ø"/>
              <a:defRPr/>
            </a:pPr>
            <a:r>
              <a:rPr kumimoji="1" lang="zh-CN" altLang="en-US" sz="2400" b="0" i="0" u="none" strike="noStrike" kern="0" cap="none" spc="0" normalizeH="0" baseline="0" noProof="0" dirty="0">
                <a:ln>
                  <a:noFill/>
                </a:ln>
                <a:solidFill>
                  <a:schemeClr val="tx1"/>
                </a:solidFill>
                <a:effectLst/>
                <a:uLnTx/>
                <a:uFillTx/>
                <a:latin typeface="+mn-lt"/>
                <a:ea typeface="+mn-ea"/>
                <a:cs typeface="+mn-cs"/>
              </a:rPr>
              <a:t>Research Questions</a:t>
            </a:r>
          </a:p>
          <a:p>
            <a:pPr marR="0" lvl="1" algn="l" defTabSz="914400" rtl="0" eaLnBrk="0" fontAlgn="base" latinLnBrk="0" hangingPunct="0">
              <a:lnSpc>
                <a:spcPct val="100000"/>
              </a:lnSpc>
              <a:spcBef>
                <a:spcPct val="20000"/>
              </a:spcBef>
              <a:spcAft>
                <a:spcPct val="0"/>
              </a:spcAft>
              <a:buClr>
                <a:schemeClr val="accent1"/>
              </a:buClr>
              <a:buSzPct val="80000"/>
              <a:buFont typeface="Wingdings" panose="05000000000000000000" charset="0"/>
              <a:buChar char="n"/>
              <a:defRPr/>
            </a:pPr>
            <a:r>
              <a:rPr kumimoji="1" lang="en-US" altLang="ja-JP" sz="2000" b="0" i="0" u="none" strike="noStrike" kern="0" cap="none" spc="0" normalizeH="0" baseline="0" noProof="0" dirty="0">
                <a:ln>
                  <a:noFill/>
                </a:ln>
                <a:solidFill>
                  <a:schemeClr val="tx1"/>
                </a:solidFill>
                <a:effectLst/>
                <a:uLnTx/>
                <a:uFillTx/>
                <a:latin typeface="+mn-lt"/>
                <a:ea typeface="+mn-ea"/>
                <a:cs typeface="+mn-ea"/>
              </a:rPr>
              <a:t>RQ1: How many Python code snippets have version compatibility issues in the accepted answers and top answers to </a:t>
            </a:r>
            <a:r>
              <a:rPr lang="en-US" altLang="zh-CN" sz="2000" noProof="0" dirty="0">
                <a:ln>
                  <a:noFill/>
                </a:ln>
                <a:effectLst/>
                <a:uLnTx/>
                <a:uFillTx/>
                <a:ea typeface="SimSun" panose="02010600030101010101" pitchFamily="2" charset="-122"/>
                <a:cs typeface="+mn-cs"/>
                <a:sym typeface="+mn-ea"/>
              </a:rPr>
              <a:t>Stack Overflow</a:t>
            </a:r>
            <a:r>
              <a:rPr kumimoji="1" lang="en-US" altLang="ja-JP" sz="2000" b="0" i="0" u="none" strike="noStrike" kern="0" cap="none" spc="0" normalizeH="0" baseline="0" noProof="0" dirty="0">
                <a:ln>
                  <a:noFill/>
                </a:ln>
                <a:solidFill>
                  <a:schemeClr val="tx1"/>
                </a:solidFill>
                <a:effectLst/>
                <a:uLnTx/>
                <a:uFillTx/>
                <a:latin typeface="+mn-lt"/>
                <a:ea typeface="+mn-ea"/>
                <a:cs typeface="+mn-ea"/>
              </a:rPr>
              <a:t> questions? </a:t>
            </a:r>
          </a:p>
          <a:p>
            <a:pPr marL="457200" marR="0" lvl="1"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charset="0"/>
              <a:buNone/>
              <a:defRPr/>
            </a:pPr>
            <a:endParaRPr kumimoji="1" lang="en-US" altLang="ja-JP" sz="2000" b="0" i="0" u="none" strike="noStrike" kern="0" cap="none" spc="0" normalizeH="0" baseline="0" noProof="0" dirty="0">
              <a:ln>
                <a:noFill/>
              </a:ln>
              <a:solidFill>
                <a:schemeClr val="tx1"/>
              </a:solidFill>
              <a:effectLst/>
              <a:uLnTx/>
              <a:uFillTx/>
              <a:latin typeface="+mn-lt"/>
              <a:ea typeface="+mn-ea"/>
              <a:cs typeface="+mn-ea"/>
            </a:endParaRPr>
          </a:p>
          <a:p>
            <a:pPr marR="0" lvl="1" algn="l" defTabSz="914400" rtl="0" eaLnBrk="0" fontAlgn="base" latinLnBrk="0" hangingPunct="0">
              <a:lnSpc>
                <a:spcPct val="100000"/>
              </a:lnSpc>
              <a:spcBef>
                <a:spcPct val="20000"/>
              </a:spcBef>
              <a:spcAft>
                <a:spcPct val="0"/>
              </a:spcAft>
              <a:buClr>
                <a:schemeClr val="accent1"/>
              </a:buClr>
              <a:buSzPct val="80000"/>
              <a:buFont typeface="Wingdings" panose="05000000000000000000" charset="0"/>
              <a:buChar char="n"/>
              <a:defRPr/>
            </a:pPr>
            <a:r>
              <a:rPr kumimoji="1" lang="en-US" altLang="ja-JP" sz="2000" b="0" i="0" u="none" strike="noStrike" kern="0" cap="none" spc="0" normalizeH="0" baseline="0" noProof="0" dirty="0">
                <a:ln>
                  <a:noFill/>
                </a:ln>
                <a:solidFill>
                  <a:schemeClr val="tx1"/>
                </a:solidFill>
                <a:effectLst/>
                <a:uLnTx/>
                <a:uFillTx/>
                <a:latin typeface="+mn-lt"/>
                <a:ea typeface="+mn-ea"/>
                <a:cs typeface="+mn-ea"/>
              </a:rPr>
              <a:t>RQ2: How many of the code snippets interpretable only by Python 2 or only by Python 3 are tagged with such Python version?</a:t>
            </a:r>
          </a:p>
          <a:p>
            <a:pPr marL="457200" marR="0" lvl="1"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charset="0"/>
              <a:buNone/>
              <a:defRPr/>
            </a:pPr>
            <a:endParaRPr kumimoji="1" lang="en-US" altLang="ja-JP" sz="2000" b="0" i="0" u="none" strike="noStrike" kern="0" cap="none" spc="0" normalizeH="0" baseline="0" noProof="0" dirty="0">
              <a:ln>
                <a:noFill/>
              </a:ln>
              <a:solidFill>
                <a:schemeClr val="tx1"/>
              </a:solidFill>
              <a:effectLst/>
              <a:uLnTx/>
              <a:uFillTx/>
              <a:latin typeface="+mn-lt"/>
              <a:ea typeface="+mn-ea"/>
              <a:cs typeface="+mn-ea"/>
            </a:endParaRPr>
          </a:p>
        </p:txBody>
      </p:sp>
      <p:sp>
        <p:nvSpPr>
          <p:cNvPr id="12292"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dirty="0"/>
              <a:t>5</a:t>
            </a:fld>
            <a:endParaRPr lang="en-US" altLang="ja-JP" sz="1000" dirty="0"/>
          </a:p>
        </p:txBody>
      </p:sp>
      <p:grpSp>
        <p:nvGrpSpPr>
          <p:cNvPr id="2" name="组合 1"/>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vert="horz" wrap="square" lIns="91440" tIns="45720" rIns="91440" bIns="45720" anchor="ctr" anchorCtr="0"/>
          <a:lstStyle/>
          <a:p>
            <a:pPr>
              <a:buNone/>
            </a:pPr>
            <a:r>
              <a:rPr lang="en-US" altLang="ja-JP" dirty="0"/>
              <a:t>Results</a:t>
            </a:r>
            <a:endParaRPr lang="en-US" altLang="ja-JP" sz="2800" dirty="0"/>
          </a:p>
        </p:txBody>
      </p:sp>
      <p:sp>
        <p:nvSpPr>
          <p:cNvPr id="7171" name="コンテンツ プレースホルダー 2"/>
          <p:cNvSpPr>
            <a:spLocks noGrp="1"/>
          </p:cNvSpPr>
          <p:nvPr>
            <p:ph idx="1"/>
          </p:nvPr>
        </p:nvSpPr>
        <p:spPr/>
        <p:txBody>
          <a:bodyPr vert="horz" wrap="square" lIns="91440" tIns="45720" rIns="91440" bIns="45720" numCol="1" anchor="t" anchorCtr="0" compatLnSpc="1"/>
          <a:lstStyle/>
          <a:p>
            <a:pPr>
              <a:buFont typeface="Wingdings" panose="05000000000000000000" charset="0"/>
              <a:buChar char="n"/>
              <a:defRPr/>
            </a:pPr>
            <a:r>
              <a:rPr lang="en-US" altLang="ja-JP" sz="2800" dirty="0"/>
              <a:t>RQ1: How many Python code snippets have version compatibility issues in the accepted answers and top answers to Stack Overflow questions? </a:t>
            </a:r>
          </a:p>
          <a:p>
            <a:pPr>
              <a:buFont typeface="Wingdings" panose="05000000000000000000" charset="0"/>
              <a:buChar char="n"/>
              <a:defRPr/>
            </a:pPr>
            <a:endParaRPr lang="en-US" altLang="ja-JP" sz="2800" dirty="0"/>
          </a:p>
          <a:p>
            <a:pPr>
              <a:buFont typeface="Wingdings" panose="05000000000000000000" charset="0"/>
              <a:buChar char="n"/>
              <a:defRPr/>
            </a:pPr>
            <a:r>
              <a:rPr lang="en-US" altLang="ja-JP" sz="2800" dirty="0">
                <a:solidFill>
                  <a:schemeClr val="bg2">
                    <a:lumMod val="40000"/>
                    <a:lumOff val="60000"/>
                  </a:schemeClr>
                </a:solidFill>
              </a:rPr>
              <a:t>RQ2: How many of the code snippets interpretable only by Python 2 or only by Python 3 are tagged with such Python version?</a:t>
            </a: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en-US" altLang="ja-JP" sz="2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en-US" altLang="ja-JP" sz="2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en-US" altLang="ja-JP" sz="2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ja-JP" alt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12292"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dirty="0"/>
              <a:t>6</a:t>
            </a:fld>
            <a:endParaRPr lang="en-US" altLang="ja-JP" sz="1000" dirty="0"/>
          </a:p>
        </p:txBody>
      </p:sp>
      <p:grpSp>
        <p:nvGrpSpPr>
          <p:cNvPr id="2" name="组合 1"/>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vert="horz" wrap="square" lIns="91440" tIns="45720" rIns="91440" bIns="45720" anchor="ctr" anchorCtr="0"/>
          <a:lstStyle/>
          <a:p>
            <a:pPr>
              <a:buNone/>
            </a:pPr>
            <a:r>
              <a:rPr lang="en-US" altLang="ja-JP" dirty="0">
                <a:solidFill>
                  <a:schemeClr val="tx1"/>
                </a:solidFill>
                <a:sym typeface="+mn-ea"/>
              </a:rPr>
              <a:t>RQ1: </a:t>
            </a:r>
            <a:endParaRPr lang="ja-JP" altLang="en-US" dirty="0"/>
          </a:p>
        </p:txBody>
      </p:sp>
      <p:sp>
        <p:nvSpPr>
          <p:cNvPr id="3" name="コンテンツ プレースホルダー 2"/>
          <p:cNvSpPr>
            <a:spLocks noGrp="1"/>
          </p:cNvSpPr>
          <p:nvPr>
            <p:ph idx="1"/>
          </p:nvPr>
        </p:nvSpPr>
        <p:spPr>
          <a:xfrm>
            <a:off x="323850" y="1412875"/>
            <a:ext cx="8569325" cy="5062220"/>
          </a:xfrm>
        </p:spPr>
        <p:txBody>
          <a:bodyPr vert="horz" wrap="square" lIns="91440" tIns="45720" rIns="91440" bIns="45720" numCol="1" anchor="t" anchorCtr="0" compatLnSpc="1"/>
          <a:lstStyle/>
          <a:p>
            <a:pPr marL="514350" indent="-457200">
              <a:defRPr/>
            </a:pPr>
            <a:r>
              <a:rPr kumimoji="1" lang="en-US" altLang="ja-JP" sz="2400" b="1" strike="noStrike" kern="0" cap="none" spc="0" normalizeH="0" baseline="0" noProof="0" dirty="0">
                <a:ln>
                  <a:noFill/>
                </a:ln>
                <a:solidFill>
                  <a:schemeClr val="tx1"/>
                </a:solidFill>
                <a:uLnTx/>
                <a:uFillTx/>
                <a:latin typeface="+mn-lt"/>
                <a:ea typeface="+mn-ea"/>
                <a:cs typeface="+mn-cs"/>
              </a:rPr>
              <a:t>Top answers</a:t>
            </a:r>
            <a:endParaRPr kumimoji="1" lang="en-US" altLang="ja-JP" sz="2400" b="0" u="none" strike="noStrike" kern="0" cap="none" spc="0" normalizeH="0" baseline="0" noProof="0" dirty="0">
              <a:ln>
                <a:noFill/>
              </a:ln>
              <a:solidFill>
                <a:schemeClr val="tx1"/>
              </a:solidFill>
              <a:uLnTx/>
              <a:uFillTx/>
              <a:latin typeface="+mn-lt"/>
              <a:ea typeface="+mn-ea"/>
              <a:cs typeface="+mn-cs"/>
            </a:endParaRPr>
          </a:p>
          <a:p>
            <a:pPr marL="57150" indent="0">
              <a:buNone/>
              <a:defRPr/>
            </a:pPr>
            <a:endParaRPr kumimoji="1" lang="en-US" altLang="ja-JP" sz="2000" b="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18436"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dirty="0"/>
              <a:t>7</a:t>
            </a:fld>
            <a:endParaRPr lang="en-US" altLang="ja-JP" sz="1000" dirty="0"/>
          </a:p>
        </p:txBody>
      </p:sp>
      <p:grpSp>
        <p:nvGrpSpPr>
          <p:cNvPr id="2" name="组合 1"/>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graphicFrame>
        <p:nvGraphicFramePr>
          <p:cNvPr id="5" name="表格 4"/>
          <p:cNvGraphicFramePr/>
          <p:nvPr>
            <p:custDataLst>
              <p:tags r:id="rId1"/>
            </p:custDataLst>
            <p:extLst>
              <p:ext uri="{D42A27DB-BD31-4B8C-83A1-F6EECF244321}">
                <p14:modId xmlns:p14="http://schemas.microsoft.com/office/powerpoint/2010/main" val="859847436"/>
              </p:ext>
            </p:extLst>
          </p:nvPr>
        </p:nvGraphicFramePr>
        <p:xfrm>
          <a:off x="267969" y="2185612"/>
          <a:ext cx="8673150" cy="2301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004000">
                  <a:extLst>
                    <a:ext uri="{9D8B030D-6E8A-4147-A177-3AD203B41FA5}">
                      <a16:colId xmlns:a16="http://schemas.microsoft.com/office/drawing/2014/main" val="20000"/>
                    </a:ext>
                  </a:extLst>
                </a:gridCol>
                <a:gridCol w="2088000">
                  <a:extLst>
                    <a:ext uri="{9D8B030D-6E8A-4147-A177-3AD203B41FA5}">
                      <a16:colId xmlns:a16="http://schemas.microsoft.com/office/drawing/2014/main" val="20001"/>
                    </a:ext>
                  </a:extLst>
                </a:gridCol>
                <a:gridCol w="1581150">
                  <a:extLst>
                    <a:ext uri="{9D8B030D-6E8A-4147-A177-3AD203B41FA5}">
                      <a16:colId xmlns:a16="http://schemas.microsoft.com/office/drawing/2014/main" val="20002"/>
                    </a:ext>
                  </a:extLst>
                </a:gridCol>
              </a:tblGrid>
              <a:tr h="396240">
                <a:tc>
                  <a:txBody>
                    <a:bodyPr/>
                    <a:lstStyle/>
                    <a:p>
                      <a:pPr algn="ctr">
                        <a:buNone/>
                      </a:pPr>
                      <a:r>
                        <a:rPr lang="zh-CN" altLang="en-US" sz="2000" dirty="0"/>
                        <a:t>Categories</a:t>
                      </a:r>
                    </a:p>
                  </a:txBody>
                  <a:tcPr/>
                </a:tc>
                <a:tc>
                  <a:txBody>
                    <a:bodyPr/>
                    <a:lstStyle/>
                    <a:p>
                      <a:pPr algn="ctr">
                        <a:buNone/>
                      </a:pPr>
                      <a:r>
                        <a:rPr lang="zh-CN" altLang="en-US" sz="2000"/>
                        <a:t>#Code snippets</a:t>
                      </a:r>
                    </a:p>
                  </a:txBody>
                  <a:tcPr/>
                </a:tc>
                <a:tc>
                  <a:txBody>
                    <a:bodyPr/>
                    <a:lstStyle/>
                    <a:p>
                      <a:pPr algn="ctr">
                        <a:buNone/>
                      </a:pPr>
                      <a:r>
                        <a:rPr lang="zh-CN" altLang="en-US" sz="2000"/>
                        <a:t>Percentage</a:t>
                      </a:r>
                    </a:p>
                  </a:txBody>
                  <a:tcPr/>
                </a:tc>
                <a:extLst>
                  <a:ext uri="{0D108BD9-81ED-4DB2-BD59-A6C34878D82A}">
                    <a16:rowId xmlns:a16="http://schemas.microsoft.com/office/drawing/2014/main" val="10000"/>
                  </a:ext>
                </a:extLst>
              </a:tr>
              <a:tr h="381000">
                <a:tc>
                  <a:txBody>
                    <a:bodyPr/>
                    <a:lstStyle/>
                    <a:p>
                      <a:pPr>
                        <a:buNone/>
                      </a:pPr>
                      <a:r>
                        <a:rPr lang="en-US" altLang="ja-JP" sz="1800" kern="0" noProof="0" dirty="0">
                          <a:ln>
                            <a:noFill/>
                          </a:ln>
                          <a:solidFill>
                            <a:schemeClr val="tx1"/>
                          </a:solidFill>
                          <a:effectLst/>
                          <a:uLnTx/>
                          <a:uFillTx/>
                          <a:sym typeface="+mn-ea"/>
                        </a:rPr>
                        <a:t>Pass all versions</a:t>
                      </a:r>
                      <a:endParaRPr lang="zh-CN" altLang="en-US"/>
                    </a:p>
                  </a:txBody>
                  <a:tcPr anchor="ctr"/>
                </a:tc>
                <a:tc>
                  <a:txBody>
                    <a:bodyPr/>
                    <a:lstStyle/>
                    <a:p>
                      <a:pPr algn="ctr">
                        <a:buNone/>
                      </a:pPr>
                      <a:r>
                        <a:rPr lang="zh-CN" altLang="en-US"/>
                        <a:t>672,190 </a:t>
                      </a:r>
                    </a:p>
                  </a:txBody>
                  <a:tcPr anchor="ctr"/>
                </a:tc>
                <a:tc>
                  <a:txBody>
                    <a:bodyPr/>
                    <a:lstStyle/>
                    <a:p>
                      <a:pPr algn="r">
                        <a:buNone/>
                      </a:pPr>
                      <a:r>
                        <a:rPr lang="zh-CN" altLang="en-US"/>
                        <a:t>53.3%</a:t>
                      </a:r>
                    </a:p>
                  </a:txBody>
                  <a:tcPr anchor="ctr"/>
                </a:tc>
                <a:extLst>
                  <a:ext uri="{0D108BD9-81ED-4DB2-BD59-A6C34878D82A}">
                    <a16:rowId xmlns:a16="http://schemas.microsoft.com/office/drawing/2014/main" val="10001"/>
                  </a:ext>
                </a:extLst>
              </a:tr>
              <a:tr h="381000">
                <a:tc>
                  <a:txBody>
                    <a:bodyPr/>
                    <a:lstStyle/>
                    <a:p>
                      <a:pPr>
                        <a:buNone/>
                      </a:pPr>
                      <a:r>
                        <a:rPr lang="zh-CN" altLang="en-US"/>
                        <a:t>Fail for all versions</a:t>
                      </a:r>
                    </a:p>
                  </a:txBody>
                  <a:tcPr anchor="ctr"/>
                </a:tc>
                <a:tc>
                  <a:txBody>
                    <a:bodyPr/>
                    <a:lstStyle/>
                    <a:p>
                      <a:pPr algn="ctr">
                        <a:buNone/>
                      </a:pPr>
                      <a:r>
                        <a:rPr lang="zh-CN" altLang="en-US"/>
                        <a:t>365,822 </a:t>
                      </a:r>
                    </a:p>
                  </a:txBody>
                  <a:tcPr anchor="ctr"/>
                </a:tc>
                <a:tc>
                  <a:txBody>
                    <a:bodyPr/>
                    <a:lstStyle/>
                    <a:p>
                      <a:pPr algn="r">
                        <a:buNone/>
                      </a:pPr>
                      <a:r>
                        <a:rPr lang="zh-CN" altLang="en-US" sz="1800">
                          <a:sym typeface="+mn-ea"/>
                        </a:rPr>
                        <a:t>29.0%</a:t>
                      </a:r>
                      <a:endParaRPr lang="zh-CN" altLang="en-US"/>
                    </a:p>
                  </a:txBody>
                  <a:tcPr anchor="ctr"/>
                </a:tc>
                <a:extLst>
                  <a:ext uri="{0D108BD9-81ED-4DB2-BD59-A6C34878D82A}">
                    <a16:rowId xmlns:a16="http://schemas.microsoft.com/office/drawing/2014/main" val="10002"/>
                  </a:ext>
                </a:extLst>
              </a:tr>
              <a:tr h="381000">
                <a:tc>
                  <a:txBody>
                    <a:bodyPr/>
                    <a:lstStyle/>
                    <a:p>
                      <a:pPr>
                        <a:buNone/>
                      </a:pPr>
                      <a:r>
                        <a:rPr lang="zh-CN" altLang="en-US"/>
                        <a:t>Fail for some Python 2 or some Python 3</a:t>
                      </a:r>
                    </a:p>
                  </a:txBody>
                  <a:tcPr anchor="ctr"/>
                </a:tc>
                <a:tc>
                  <a:txBody>
                    <a:bodyPr/>
                    <a:lstStyle/>
                    <a:p>
                      <a:pPr algn="ctr">
                        <a:buNone/>
                      </a:pPr>
                      <a:r>
                        <a:rPr lang="zh-CN" altLang="en-US"/>
                        <a:t>102,825 </a:t>
                      </a:r>
                    </a:p>
                  </a:txBody>
                  <a:tcPr anchor="ctr"/>
                </a:tc>
                <a:tc>
                  <a:txBody>
                    <a:bodyPr/>
                    <a:lstStyle/>
                    <a:p>
                      <a:pPr algn="r">
                        <a:buNone/>
                      </a:pPr>
                      <a:r>
                        <a:rPr lang="zh-CN" altLang="en-US" sz="1800">
                          <a:sym typeface="+mn-ea"/>
                        </a:rPr>
                        <a:t>8.2%</a:t>
                      </a:r>
                      <a:endParaRPr lang="zh-CN" altLang="en-US" b="1"/>
                    </a:p>
                  </a:txBody>
                  <a:tcPr anchor="ctr"/>
                </a:tc>
                <a:extLst>
                  <a:ext uri="{0D108BD9-81ED-4DB2-BD59-A6C34878D82A}">
                    <a16:rowId xmlns:a16="http://schemas.microsoft.com/office/drawing/2014/main" val="10003"/>
                  </a:ext>
                </a:extLst>
              </a:tr>
              <a:tr h="381000">
                <a:tc>
                  <a:txBody>
                    <a:bodyPr/>
                    <a:lstStyle/>
                    <a:p>
                      <a:pPr>
                        <a:buNone/>
                      </a:pPr>
                      <a:r>
                        <a:rPr lang="zh-CN" altLang="en-US"/>
                        <a:t>Fail for all Python 2, Pass Python 3 (all or some)</a:t>
                      </a:r>
                    </a:p>
                  </a:txBody>
                  <a:tcPr anchor="ctr"/>
                </a:tc>
                <a:tc>
                  <a:txBody>
                    <a:bodyPr/>
                    <a:lstStyle/>
                    <a:p>
                      <a:pPr algn="ctr">
                        <a:buNone/>
                      </a:pPr>
                      <a:r>
                        <a:rPr lang="zh-CN" altLang="en-US"/>
                        <a:t>50,284 </a:t>
                      </a:r>
                    </a:p>
                  </a:txBody>
                  <a:tcPr anchor="ctr"/>
                </a:tc>
                <a:tc>
                  <a:txBody>
                    <a:bodyPr/>
                    <a:lstStyle/>
                    <a:p>
                      <a:pPr algn="r">
                        <a:buNone/>
                      </a:pPr>
                      <a:r>
                        <a:rPr lang="zh-CN" altLang="en-US" sz="1800">
                          <a:sym typeface="+mn-ea"/>
                        </a:rPr>
                        <a:t>4.0%</a:t>
                      </a:r>
                      <a:endParaRPr lang="zh-CN" altLang="en-US"/>
                    </a:p>
                  </a:txBody>
                  <a:tcPr anchor="ctr"/>
                </a:tc>
                <a:extLst>
                  <a:ext uri="{0D108BD9-81ED-4DB2-BD59-A6C34878D82A}">
                    <a16:rowId xmlns:a16="http://schemas.microsoft.com/office/drawing/2014/main" val="10004"/>
                  </a:ext>
                </a:extLst>
              </a:tr>
              <a:tr h="381000">
                <a:tc>
                  <a:txBody>
                    <a:bodyPr/>
                    <a:lstStyle/>
                    <a:p>
                      <a:pPr>
                        <a:buNone/>
                      </a:pPr>
                      <a:r>
                        <a:rPr lang="zh-CN" altLang="en-US" dirty="0"/>
                        <a:t>Fail for all Python 3, Pass Python 2 (all or some)</a:t>
                      </a:r>
                    </a:p>
                  </a:txBody>
                  <a:tcPr anchor="ctr"/>
                </a:tc>
                <a:tc>
                  <a:txBody>
                    <a:bodyPr/>
                    <a:lstStyle/>
                    <a:p>
                      <a:pPr algn="ctr">
                        <a:buNone/>
                      </a:pPr>
                      <a:r>
                        <a:rPr lang="zh-CN" altLang="en-US"/>
                        <a:t>69,321 </a:t>
                      </a:r>
                    </a:p>
                  </a:txBody>
                  <a:tcPr anchor="ctr"/>
                </a:tc>
                <a:tc>
                  <a:txBody>
                    <a:bodyPr/>
                    <a:lstStyle/>
                    <a:p>
                      <a:pPr algn="r">
                        <a:buNone/>
                      </a:pPr>
                      <a:r>
                        <a:rPr lang="zh-CN" altLang="en-US" sz="1800" dirty="0">
                          <a:sym typeface="+mn-ea"/>
                        </a:rPr>
                        <a:t>5.5%</a:t>
                      </a:r>
                      <a:endParaRPr lang="zh-CN" altLang="en-US" dirty="0"/>
                    </a:p>
                  </a:txBody>
                  <a:tcPr anchor="ctr"/>
                </a:tc>
                <a:extLst>
                  <a:ext uri="{0D108BD9-81ED-4DB2-BD59-A6C34878D82A}">
                    <a16:rowId xmlns:a16="http://schemas.microsoft.com/office/drawing/2014/main" val="10005"/>
                  </a:ext>
                </a:extLst>
              </a:tr>
            </a:tbl>
          </a:graphicData>
        </a:graphic>
      </p:graphicFrame>
      <p:sp>
        <p:nvSpPr>
          <p:cNvPr id="6" name="文本框 5"/>
          <p:cNvSpPr txBox="1"/>
          <p:nvPr/>
        </p:nvSpPr>
        <p:spPr>
          <a:xfrm>
            <a:off x="317500" y="5301615"/>
            <a:ext cx="8673465" cy="1260475"/>
          </a:xfrm>
          <a:prstGeom prst="rect">
            <a:avLst/>
          </a:prstGeom>
          <a:noFill/>
        </p:spPr>
        <p:txBody>
          <a:bodyPr wrap="square" rtlCol="0" anchor="t">
            <a:spAutoFit/>
          </a:bodyPr>
          <a:lstStyle/>
          <a:p>
            <a:r>
              <a:rPr lang="zh-CN" altLang="en-US" sz="2800" b="1"/>
              <a:t>Answer to RQ1:</a:t>
            </a:r>
            <a:r>
              <a:rPr lang="en-US" altLang="zh-CN" sz="2000"/>
              <a:t> </a:t>
            </a:r>
          </a:p>
          <a:p>
            <a:r>
              <a:rPr lang="zh-CN" altLang="en-US" sz="2400"/>
              <a:t>About 18% of code snippets have version compatibility issues in the accepted answers and top answers to questions</a:t>
            </a:r>
          </a:p>
        </p:txBody>
      </p:sp>
      <p:sp>
        <p:nvSpPr>
          <p:cNvPr id="7" name="テキスト ボックス 6">
            <a:extLst>
              <a:ext uri="{FF2B5EF4-FFF2-40B4-BE49-F238E27FC236}">
                <a16:creationId xmlns:a16="http://schemas.microsoft.com/office/drawing/2014/main" id="{5ADBCA1B-974A-C2F9-D10F-0B406AE84EF3}"/>
              </a:ext>
            </a:extLst>
          </p:cNvPr>
          <p:cNvSpPr txBox="1"/>
          <p:nvPr/>
        </p:nvSpPr>
        <p:spPr>
          <a:xfrm>
            <a:off x="215475" y="4639985"/>
            <a:ext cx="7946340" cy="369332"/>
          </a:xfrm>
          <a:prstGeom prst="rect">
            <a:avLst/>
          </a:prstGeom>
          <a:noFill/>
        </p:spPr>
        <p:txBody>
          <a:bodyPr wrap="square">
            <a:spAutoFit/>
          </a:bodyPr>
          <a:lstStyle/>
          <a:p>
            <a:r>
              <a:rPr lang="en-US" altLang="ja-JP" dirty="0"/>
              <a:t>Results of the accepted answers shows almost the same trend</a:t>
            </a:r>
            <a:endParaRPr lang="ja-JP" altLang="en-US" dirty="0"/>
          </a:p>
        </p:txBody>
      </p:sp>
      <p:sp>
        <p:nvSpPr>
          <p:cNvPr id="8" name="正方形/長方形 7">
            <a:extLst>
              <a:ext uri="{FF2B5EF4-FFF2-40B4-BE49-F238E27FC236}">
                <a16:creationId xmlns:a16="http://schemas.microsoft.com/office/drawing/2014/main" id="{B4D2A4CE-56DA-C58D-DBCF-CF94E7C91401}"/>
              </a:ext>
            </a:extLst>
          </p:cNvPr>
          <p:cNvSpPr/>
          <p:nvPr/>
        </p:nvSpPr>
        <p:spPr>
          <a:xfrm>
            <a:off x="7380312" y="3336232"/>
            <a:ext cx="1560807" cy="115062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vert="horz" wrap="square" lIns="91440" tIns="45720" rIns="91440" bIns="45720" anchor="ctr" anchorCtr="0"/>
          <a:lstStyle/>
          <a:p>
            <a:pPr>
              <a:buNone/>
            </a:pPr>
            <a:r>
              <a:rPr lang="en-US" altLang="ja-JP" dirty="0"/>
              <a:t>Results</a:t>
            </a:r>
            <a:endParaRPr lang="en-US" altLang="ja-JP" sz="2800" dirty="0"/>
          </a:p>
        </p:txBody>
      </p:sp>
      <p:sp>
        <p:nvSpPr>
          <p:cNvPr id="7171" name="コンテンツ プレースホルダー 2"/>
          <p:cNvSpPr>
            <a:spLocks noGrp="1"/>
          </p:cNvSpPr>
          <p:nvPr>
            <p:ph idx="1"/>
          </p:nvPr>
        </p:nvSpPr>
        <p:spPr/>
        <p:txBody>
          <a:bodyPr vert="horz" wrap="square" lIns="91440" tIns="45720" rIns="91440" bIns="45720" numCol="1" anchor="t" anchorCtr="0" compatLnSpc="1"/>
          <a:lstStyle/>
          <a:p>
            <a:pPr>
              <a:buFont typeface="Wingdings" panose="05000000000000000000" charset="0"/>
              <a:buChar char="n"/>
              <a:defRPr/>
            </a:pPr>
            <a:r>
              <a:rPr lang="en-US" altLang="ja-JP" sz="2800" dirty="0">
                <a:solidFill>
                  <a:schemeClr val="bg1">
                    <a:lumMod val="85000"/>
                  </a:schemeClr>
                </a:solidFill>
              </a:rPr>
              <a:t>RQ1: How many Python code snippets have version compatibility issues in the accepted answers and top answers to Stack Overflow questions? </a:t>
            </a:r>
          </a:p>
          <a:p>
            <a:pPr>
              <a:buFont typeface="Wingdings" panose="05000000000000000000" charset="0"/>
              <a:buChar char="n"/>
              <a:defRPr/>
            </a:pPr>
            <a:endParaRPr lang="en-US" altLang="ja-JP" sz="2800" dirty="0">
              <a:solidFill>
                <a:schemeClr val="bg1">
                  <a:lumMod val="85000"/>
                </a:schemeClr>
              </a:solidFill>
            </a:endParaRPr>
          </a:p>
          <a:p>
            <a:pPr>
              <a:buFont typeface="Wingdings" panose="05000000000000000000" charset="0"/>
              <a:buChar char="n"/>
              <a:defRPr/>
            </a:pPr>
            <a:r>
              <a:rPr lang="en-US" altLang="ja-JP" sz="2800" dirty="0">
                <a:solidFill>
                  <a:schemeClr val="tx1"/>
                </a:solidFill>
              </a:rPr>
              <a:t>RQ2: How many of the code snippets interpretable only by Python 2 or only by Python 3 are tagged with such Python version?</a:t>
            </a: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en-US" altLang="ja-JP" sz="2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en-US" altLang="ja-JP" sz="2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1"/>
              </a:buClr>
              <a:buSzPct val="80000"/>
              <a:buFont typeface="Wingdings" panose="05000000000000000000" pitchFamily="2" charset="2"/>
              <a:buNone/>
              <a:defRPr/>
            </a:pPr>
            <a:endParaRPr kumimoji="1" lang="ja-JP" alt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12292"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dirty="0"/>
              <a:t>8</a:t>
            </a:fld>
            <a:endParaRPr lang="en-US" altLang="ja-JP" sz="1000" dirty="0"/>
          </a:p>
        </p:txBody>
      </p:sp>
      <p:grpSp>
        <p:nvGrpSpPr>
          <p:cNvPr id="2" name="组合 1"/>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vert="horz" wrap="square" lIns="91440" tIns="45720" rIns="91440" bIns="45720" anchor="ctr" anchorCtr="0"/>
          <a:lstStyle/>
          <a:p>
            <a:r>
              <a:rPr lang="en-US" altLang="ja-JP" dirty="0">
                <a:solidFill>
                  <a:schemeClr val="tx1"/>
                </a:solidFill>
                <a:sym typeface="+mn-ea"/>
              </a:rPr>
              <a:t>RQ2: </a:t>
            </a:r>
            <a:endParaRPr lang="ja-JP" altLang="en-US" dirty="0"/>
          </a:p>
        </p:txBody>
      </p:sp>
      <p:sp>
        <p:nvSpPr>
          <p:cNvPr id="18436" name="スライド番号プレースホルダー 3"/>
          <p:cNvSpPr txBox="1">
            <a:spLocks noGrp="1"/>
          </p:cNvSpPr>
          <p:nvPr>
            <p:ph type="sldNum" sz="quarter" idx="12"/>
          </p:nvPr>
        </p:nvSpPr>
        <p:spPr>
          <a:xfrm>
            <a:off x="8459788" y="6584950"/>
            <a:ext cx="550862" cy="273050"/>
          </a:xfrm>
        </p:spPr>
        <p:txBody>
          <a:bodyPr/>
          <a:lstStyle/>
          <a:p>
            <a:pPr marL="0" indent="0" algn="r" eaLnBrk="1" hangingPunct="1">
              <a:spcBef>
                <a:spcPct val="0"/>
              </a:spcBef>
              <a:buClrTx/>
              <a:buSzTx/>
              <a:buFontTx/>
              <a:buNone/>
            </a:pPr>
            <a:fld id="{9A0DB2DC-4C9A-4742-B13C-FB6460FD3503}" type="slidenum">
              <a:rPr lang="en-US" altLang="ja-JP" sz="1000" dirty="0"/>
              <a:t>9</a:t>
            </a:fld>
            <a:endParaRPr lang="en-US" altLang="ja-JP" sz="1000" dirty="0"/>
          </a:p>
        </p:txBody>
      </p:sp>
      <p:grpSp>
        <p:nvGrpSpPr>
          <p:cNvPr id="4" name="组合 3"/>
          <p:cNvGrpSpPr/>
          <p:nvPr/>
        </p:nvGrpSpPr>
        <p:grpSpPr>
          <a:xfrm>
            <a:off x="317500" y="1052830"/>
            <a:ext cx="8575040" cy="144780"/>
            <a:chOff x="500" y="1658"/>
            <a:chExt cx="13504" cy="228"/>
          </a:xfrm>
        </p:grpSpPr>
        <p:sp>
          <p:nvSpPr>
            <p:cNvPr id="6147" name="Rectangle 3"/>
            <p:cNvSpPr>
              <a:spLocks noChangeArrowheads="1"/>
            </p:cNvSpPr>
            <p:nvPr/>
          </p:nvSpPr>
          <p:spPr bwMode="auto">
            <a:xfrm>
              <a:off x="500" y="1658"/>
              <a:ext cx="10050" cy="228"/>
            </a:xfrm>
            <a:prstGeom prst="rect">
              <a:avLst/>
            </a:prstGeom>
            <a:gradFill rotWithShape="1">
              <a:gsLst>
                <a:gs pos="0">
                  <a:schemeClr val="accent1"/>
                </a:gs>
                <a:gs pos="100000">
                  <a:schemeClr val="accent1">
                    <a:gamma/>
                    <a:tint val="69804"/>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sp>
          <p:nvSpPr>
            <p:cNvPr id="6149" name="Rectangle 5"/>
            <p:cNvSpPr>
              <a:spLocks noChangeArrowheads="1"/>
            </p:cNvSpPr>
            <p:nvPr/>
          </p:nvSpPr>
          <p:spPr bwMode="auto">
            <a:xfrm>
              <a:off x="10550" y="1658"/>
              <a:ext cx="3455" cy="228"/>
            </a:xfrm>
            <a:prstGeom prst="rect">
              <a:avLst/>
            </a:prstGeom>
            <a:gradFill rotWithShape="1">
              <a:gsLst>
                <a:gs pos="0">
                  <a:schemeClr val="folHlink"/>
                </a:gs>
                <a:gs pos="100000">
                  <a:schemeClr val="folHlink">
                    <a:gamma/>
                    <a:shade val="4627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cs typeface="+mn-cs"/>
              </a:endParaRPr>
            </a:p>
          </p:txBody>
        </p:sp>
      </p:grpSp>
      <p:sp>
        <p:nvSpPr>
          <p:cNvPr id="5" name="内容占位符 4"/>
          <p:cNvSpPr>
            <a:spLocks noGrp="1"/>
          </p:cNvSpPr>
          <p:nvPr>
            <p:ph idx="1"/>
          </p:nvPr>
        </p:nvSpPr>
        <p:spPr/>
        <p:txBody>
          <a:bodyPr/>
          <a:lstStyle/>
          <a:p>
            <a:r>
              <a:rPr lang="en-US" altLang="zh-CN" sz="2400" b="1" dirty="0"/>
              <a:t>T</a:t>
            </a:r>
            <a:r>
              <a:rPr lang="zh-CN" altLang="en-US" sz="2400" b="1" dirty="0"/>
              <a:t>op answers</a:t>
            </a:r>
          </a:p>
        </p:txBody>
      </p:sp>
      <p:sp>
        <p:nvSpPr>
          <p:cNvPr id="2" name="吹き出し: 角を丸めた四角形 1">
            <a:extLst>
              <a:ext uri="{FF2B5EF4-FFF2-40B4-BE49-F238E27FC236}">
                <a16:creationId xmlns:a16="http://schemas.microsoft.com/office/drawing/2014/main" id="{0B694295-24B1-30BF-B9BA-03255746E3AD}"/>
              </a:ext>
            </a:extLst>
          </p:cNvPr>
          <p:cNvSpPr/>
          <p:nvPr/>
        </p:nvSpPr>
        <p:spPr>
          <a:xfrm>
            <a:off x="6377494" y="1931002"/>
            <a:ext cx="2524456" cy="1224136"/>
          </a:xfrm>
          <a:prstGeom prst="wedgeRoundRectCallout">
            <a:avLst>
              <a:gd name="adj1" fmla="val -31200"/>
              <a:gd name="adj2" fmla="val 85136"/>
              <a:gd name="adj3" fmla="val 16667"/>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t>“Python 2.x” or “Python 3.x”</a:t>
            </a:r>
            <a:endParaRPr kumimoji="1" lang="ja-JP" altLang="en-US" sz="2000" dirty="0"/>
          </a:p>
        </p:txBody>
      </p:sp>
      <p:sp>
        <p:nvSpPr>
          <p:cNvPr id="3" name="テキスト ボックス 2">
            <a:extLst>
              <a:ext uri="{FF2B5EF4-FFF2-40B4-BE49-F238E27FC236}">
                <a16:creationId xmlns:a16="http://schemas.microsoft.com/office/drawing/2014/main" id="{2BA7AE8E-3C7A-3C38-33B0-53973DC5C39A}"/>
              </a:ext>
            </a:extLst>
          </p:cNvPr>
          <p:cNvSpPr txBox="1"/>
          <p:nvPr/>
        </p:nvSpPr>
        <p:spPr>
          <a:xfrm>
            <a:off x="283328" y="6372780"/>
            <a:ext cx="7946340" cy="369332"/>
          </a:xfrm>
          <a:prstGeom prst="rect">
            <a:avLst/>
          </a:prstGeom>
          <a:noFill/>
        </p:spPr>
        <p:txBody>
          <a:bodyPr wrap="square">
            <a:spAutoFit/>
          </a:bodyPr>
          <a:lstStyle/>
          <a:p>
            <a:r>
              <a:rPr lang="en-US" altLang="ja-JP" dirty="0"/>
              <a:t>Results of the accepted answers shows almost the same trend</a:t>
            </a:r>
            <a:endParaRPr lang="ja-JP" altLang="en-US" dirty="0"/>
          </a:p>
        </p:txBody>
      </p:sp>
      <p:pic>
        <p:nvPicPr>
          <p:cNvPr id="6" name="図 5">
            <a:extLst>
              <a:ext uri="{FF2B5EF4-FFF2-40B4-BE49-F238E27FC236}">
                <a16:creationId xmlns:a16="http://schemas.microsoft.com/office/drawing/2014/main" id="{4086AEDF-29F7-8021-A536-C595FEE1AF9E}"/>
              </a:ext>
            </a:extLst>
          </p:cNvPr>
          <p:cNvPicPr>
            <a:picLocks noChangeAspect="1"/>
          </p:cNvPicPr>
          <p:nvPr/>
        </p:nvPicPr>
        <p:blipFill>
          <a:blip r:embed="rId3"/>
          <a:stretch>
            <a:fillRect/>
          </a:stretch>
        </p:blipFill>
        <p:spPr>
          <a:xfrm>
            <a:off x="283328" y="2082584"/>
            <a:ext cx="8590008" cy="4328535"/>
          </a:xfrm>
          <a:prstGeom prst="rect">
            <a:avLst/>
          </a:prstGeom>
        </p:spPr>
      </p:pic>
      <p:sp>
        <p:nvSpPr>
          <p:cNvPr id="7" name="正方形/長方形 6">
            <a:extLst>
              <a:ext uri="{FF2B5EF4-FFF2-40B4-BE49-F238E27FC236}">
                <a16:creationId xmlns:a16="http://schemas.microsoft.com/office/drawing/2014/main" id="{8094E342-2393-559A-102A-64021861BBE3}"/>
              </a:ext>
            </a:extLst>
          </p:cNvPr>
          <p:cNvSpPr/>
          <p:nvPr/>
        </p:nvSpPr>
        <p:spPr>
          <a:xfrm>
            <a:off x="7380312" y="4509120"/>
            <a:ext cx="1439838" cy="17281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RjNDBiZTQzODI0MTg3MmY1MmQwODJhZmY5YzFkYmMifQ=="/>
  <p:tag name="KSO_WPP_MARK_KEY" val="3d72d7df-5be6-4056-9e68-e9433f351988"/>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eee5008f-3b44-4b9c-a980-daacff348457}"/>
  <p:tag name="TABLE_ENDDRAG_ORIGIN_RECT" val="675*285"/>
  <p:tag name="TABLE_ENDDRAG_RECT" val="24*218*675*28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268,&quot;width&quot;:7344}"/>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855,&quot;width&quot;:9855}"/>
</p:tagLst>
</file>

<file path=ppt/theme/theme1.xml><?xml version="1.0" encoding="utf-8"?>
<a:theme xmlns:a="http://schemas.openxmlformats.org/drawingml/2006/main" name="Sel-BlueMonday">
  <a:themeElements>
    <a:clrScheme name="Sel-BlueMonday 1">
      <a:dk1>
        <a:srgbClr val="000000"/>
      </a:dk1>
      <a:lt1>
        <a:srgbClr val="FFFFFF"/>
      </a:lt1>
      <a:dk2>
        <a:srgbClr val="000000"/>
      </a:dk2>
      <a:lt2>
        <a:srgbClr val="808080"/>
      </a:lt2>
      <a:accent1>
        <a:srgbClr val="333399"/>
      </a:accent1>
      <a:accent2>
        <a:srgbClr val="3366CC"/>
      </a:accent2>
      <a:accent3>
        <a:srgbClr val="FFFFFF"/>
      </a:accent3>
      <a:accent4>
        <a:srgbClr val="000000"/>
      </a:accent4>
      <a:accent5>
        <a:srgbClr val="ADADCA"/>
      </a:accent5>
      <a:accent6>
        <a:srgbClr val="2D5CB9"/>
      </a:accent6>
      <a:hlink>
        <a:srgbClr val="6699FF"/>
      </a:hlink>
      <a:folHlink>
        <a:srgbClr val="000066"/>
      </a:folHlink>
    </a:clrScheme>
    <a:fontScheme name="Sel-BlueMonda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tx1"/>
          </a:solidFill>
          <a:prstDash val="dash"/>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el-BlueMonday 1">
        <a:dk1>
          <a:srgbClr val="000000"/>
        </a:dk1>
        <a:lt1>
          <a:srgbClr val="FFFFFF"/>
        </a:lt1>
        <a:dk2>
          <a:srgbClr val="000000"/>
        </a:dk2>
        <a:lt2>
          <a:srgbClr val="808080"/>
        </a:lt2>
        <a:accent1>
          <a:srgbClr val="333399"/>
        </a:accent1>
        <a:accent2>
          <a:srgbClr val="3366CC"/>
        </a:accent2>
        <a:accent3>
          <a:srgbClr val="FFFFFF"/>
        </a:accent3>
        <a:accent4>
          <a:srgbClr val="000000"/>
        </a:accent4>
        <a:accent5>
          <a:srgbClr val="ADADCA"/>
        </a:accent5>
        <a:accent6>
          <a:srgbClr val="2D5CB9"/>
        </a:accent6>
        <a:hlink>
          <a:srgbClr val="6699FF"/>
        </a:hlink>
        <a:folHlink>
          <a:srgbClr val="000066"/>
        </a:folHlink>
      </a:clrScheme>
      <a:clrMap bg1="lt1" tx1="dk1" bg2="lt2" tx2="dk2" accent1="accent1" accent2="accent2" accent3="accent3" accent4="accent4" accent5="accent5" accent6="accent6" hlink="hlink" folHlink="folHlink"/>
    </a:extraClrScheme>
    <a:extraClrScheme>
      <a:clrScheme name="Sel-BlueMonday 2">
        <a:dk1>
          <a:srgbClr val="000000"/>
        </a:dk1>
        <a:lt1>
          <a:srgbClr val="F6F1E6"/>
        </a:lt1>
        <a:dk2>
          <a:srgbClr val="800000"/>
        </a:dk2>
        <a:lt2>
          <a:srgbClr val="825018"/>
        </a:lt2>
        <a:accent1>
          <a:srgbClr val="AD1F1F"/>
        </a:accent1>
        <a:accent2>
          <a:srgbClr val="CC0000"/>
        </a:accent2>
        <a:accent3>
          <a:srgbClr val="FAF7F0"/>
        </a:accent3>
        <a:accent4>
          <a:srgbClr val="000000"/>
        </a:accent4>
        <a:accent5>
          <a:srgbClr val="D3ABAB"/>
        </a:accent5>
        <a:accent6>
          <a:srgbClr val="B90000"/>
        </a:accent6>
        <a:hlink>
          <a:srgbClr val="ED7A33"/>
        </a:hlink>
        <a:folHlink>
          <a:srgbClr val="800000"/>
        </a:folHlink>
      </a:clrScheme>
      <a:clrMap bg1="lt1" tx1="dk1" bg2="lt2" tx2="dk2" accent1="accent1" accent2="accent2" accent3="accent3" accent4="accent4" accent5="accent5" accent6="accent6" hlink="hlink" folHlink="folHlink"/>
    </a:extraClrScheme>
    <a:extraClrScheme>
      <a:clrScheme name="Sel-BlueMonday 3">
        <a:dk1>
          <a:srgbClr val="808080"/>
        </a:dk1>
        <a:lt1>
          <a:srgbClr val="DDDDDD"/>
        </a:lt1>
        <a:dk2>
          <a:srgbClr val="080808"/>
        </a:dk2>
        <a:lt2>
          <a:srgbClr val="DDDDDD"/>
        </a:lt2>
        <a:accent1>
          <a:srgbClr val="333399"/>
        </a:accent1>
        <a:accent2>
          <a:srgbClr val="3366CC"/>
        </a:accent2>
        <a:accent3>
          <a:srgbClr val="AAAAAA"/>
        </a:accent3>
        <a:accent4>
          <a:srgbClr val="BDBDBD"/>
        </a:accent4>
        <a:accent5>
          <a:srgbClr val="ADADCA"/>
        </a:accent5>
        <a:accent6>
          <a:srgbClr val="2D5CB9"/>
        </a:accent6>
        <a:hlink>
          <a:srgbClr val="A7A9FB"/>
        </a:hlink>
        <a:folHlink>
          <a:srgbClr val="000066"/>
        </a:folHlink>
      </a:clrScheme>
      <a:clrMap bg1="dk2" tx1="lt1" bg2="dk1" tx2="lt2" accent1="accent1" accent2="accent2" accent3="accent3" accent4="accent4" accent5="accent5" accent6="accent6" hlink="hlink" folHlink="folHlink"/>
    </a:extraClrScheme>
    <a:extraClrScheme>
      <a:clrScheme name="Sel-BlueMonday 4">
        <a:dk1>
          <a:srgbClr val="000000"/>
        </a:dk1>
        <a:lt1>
          <a:srgbClr val="FFFFFF"/>
        </a:lt1>
        <a:dk2>
          <a:srgbClr val="056400"/>
        </a:dk2>
        <a:lt2>
          <a:srgbClr val="94C8C3"/>
        </a:lt2>
        <a:accent1>
          <a:srgbClr val="4FB616"/>
        </a:accent1>
        <a:accent2>
          <a:srgbClr val="87E044"/>
        </a:accent2>
        <a:accent3>
          <a:srgbClr val="FFFFFF"/>
        </a:accent3>
        <a:accent4>
          <a:srgbClr val="000000"/>
        </a:accent4>
        <a:accent5>
          <a:srgbClr val="B2D7AB"/>
        </a:accent5>
        <a:accent6>
          <a:srgbClr val="7ACB3D"/>
        </a:accent6>
        <a:hlink>
          <a:srgbClr val="D6E739"/>
        </a:hlink>
        <a:folHlink>
          <a:srgbClr val="068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Sel-BlueMonday</Template>
  <TotalTime>418</TotalTime>
  <Words>3119</Words>
  <Application>Microsoft Office PowerPoint</Application>
  <PresentationFormat>画面に合わせる (4:3)</PresentationFormat>
  <Paragraphs>361</Paragraphs>
  <Slides>20</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游ゴシック</vt:lpstr>
      <vt:lpstr>arial</vt:lpstr>
      <vt:lpstr>arial</vt:lpstr>
      <vt:lpstr>Calibri</vt:lpstr>
      <vt:lpstr>Wingdings</vt:lpstr>
      <vt:lpstr>Sel-BlueMonday</vt:lpstr>
      <vt:lpstr>An Empirical Study of Python Code Snippets with Version Compatibility Issues on Stack Overflow</vt:lpstr>
      <vt:lpstr>Stack Overflow</vt:lpstr>
      <vt:lpstr>Problem</vt:lpstr>
      <vt:lpstr>Python Language Evolution and Backward Compatibility</vt:lpstr>
      <vt:lpstr>Research Purposes</vt:lpstr>
      <vt:lpstr>Results</vt:lpstr>
      <vt:lpstr>RQ1: </vt:lpstr>
      <vt:lpstr>Results</vt:lpstr>
      <vt:lpstr>RQ2: </vt:lpstr>
      <vt:lpstr>RQ2:</vt:lpstr>
      <vt:lpstr>PyVerDetector</vt:lpstr>
      <vt:lpstr>Conclusion&amp;Future Work</vt:lpstr>
      <vt:lpstr>Python Language Evolution and Backward Compatibility</vt:lpstr>
      <vt:lpstr>Python Language Evolution and Backward Compatibility</vt:lpstr>
      <vt:lpstr>PyComply[3]</vt:lpstr>
      <vt:lpstr>Study Approach(1/3)</vt:lpstr>
      <vt:lpstr>Study Approach(2/3)</vt:lpstr>
      <vt:lpstr>Study Approach(3/3)</vt:lpstr>
      <vt:lpstr>Chrome Extension for Stack Overflow:</vt:lpstr>
      <vt:lpstr>RQ2:  </vt:lpstr>
    </vt:vector>
  </TitlesOfParts>
  <Company>大阪大学　大学院情報科学研究科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ソースコードの類似性分析に基づく ソフトウェア保守支援に関する研究</dc:title>
  <dc:creator>大阪大学　大学院情報科学研究科</dc:creator>
  <cp:lastModifiedBy>yang shiyu</cp:lastModifiedBy>
  <cp:revision>1738</cp:revision>
  <cp:lastPrinted>2022-07-22T04:31:00Z</cp:lastPrinted>
  <dcterms:created xsi:type="dcterms:W3CDTF">2008-12-18T20:20:00Z</dcterms:created>
  <dcterms:modified xsi:type="dcterms:W3CDTF">2022-12-20T03:53:25Z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CDA88DBA864641188EBF9428F57AB9D1</vt:lpwstr>
  </property>
  <property fmtid="{D5CDD505-2E9C-101B-9397-08002B2CF9AE}" pid="3" name="KSOProductBuildVer">
    <vt:lpwstr>2052-11.1.0.12980</vt:lpwstr>
  </property>
</Properties>
</file>