
<file path=[Content_Types].xml><?xml version="1.0" encoding="utf-8"?>
<Types xmlns="http://schemas.openxmlformats.org/package/2006/content-types">
  <Default Extension="mov" ContentType="video/quicktime"/>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57" r:id="rId1"/>
  </p:sldMasterIdLst>
  <p:notesMasterIdLst>
    <p:notesMasterId r:id="rId52"/>
  </p:notesMasterIdLst>
  <p:sldIdLst>
    <p:sldId id="256" r:id="rId2"/>
    <p:sldId id="258" r:id="rId3"/>
    <p:sldId id="260" r:id="rId4"/>
    <p:sldId id="332" r:id="rId5"/>
    <p:sldId id="333" r:id="rId6"/>
    <p:sldId id="320" r:id="rId7"/>
    <p:sldId id="298" r:id="rId8"/>
    <p:sldId id="263" r:id="rId9"/>
    <p:sldId id="266" r:id="rId10"/>
    <p:sldId id="265" r:id="rId11"/>
    <p:sldId id="317" r:id="rId12"/>
    <p:sldId id="279" r:id="rId13"/>
    <p:sldId id="331" r:id="rId14"/>
    <p:sldId id="282" r:id="rId15"/>
    <p:sldId id="283" r:id="rId16"/>
    <p:sldId id="267" r:id="rId17"/>
    <p:sldId id="275" r:id="rId18"/>
    <p:sldId id="321" r:id="rId19"/>
    <p:sldId id="277" r:id="rId20"/>
    <p:sldId id="270" r:id="rId21"/>
    <p:sldId id="323" r:id="rId22"/>
    <p:sldId id="330" r:id="rId23"/>
    <p:sldId id="273" r:id="rId24"/>
    <p:sldId id="285" r:id="rId25"/>
    <p:sldId id="261" r:id="rId26"/>
    <p:sldId id="262" r:id="rId27"/>
    <p:sldId id="297" r:id="rId28"/>
    <p:sldId id="324" r:id="rId29"/>
    <p:sldId id="325" r:id="rId30"/>
    <p:sldId id="309" r:id="rId31"/>
    <p:sldId id="326" r:id="rId32"/>
    <p:sldId id="327" r:id="rId33"/>
    <p:sldId id="328" r:id="rId34"/>
    <p:sldId id="281" r:id="rId35"/>
    <p:sldId id="294" r:id="rId36"/>
    <p:sldId id="269" r:id="rId37"/>
    <p:sldId id="276" r:id="rId38"/>
    <p:sldId id="284" r:id="rId39"/>
    <p:sldId id="296" r:id="rId40"/>
    <p:sldId id="304" r:id="rId41"/>
    <p:sldId id="305" r:id="rId42"/>
    <p:sldId id="306" r:id="rId43"/>
    <p:sldId id="278" r:id="rId44"/>
    <p:sldId id="286" r:id="rId45"/>
    <p:sldId id="287" r:id="rId46"/>
    <p:sldId id="290" r:id="rId47"/>
    <p:sldId id="291" r:id="rId48"/>
    <p:sldId id="292" r:id="rId49"/>
    <p:sldId id="293" r:id="rId50"/>
    <p:sldId id="272" r:id="rId5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URU Tomoaki" initials="TT" lastIdx="1" clrIdx="0">
    <p:extLst>
      <p:ext uri="{19B8F6BF-5375-455C-9EA6-DF929625EA0E}">
        <p15:presenceInfo xmlns:p15="http://schemas.microsoft.com/office/powerpoint/2012/main" userId="S::u396938g@ecs.osaka-u.ac.jp::7810defa-b10c-4e21-bf06-8b89767c55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1F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26" autoAdjust="0"/>
    <p:restoredTop sz="78189" autoAdjust="0"/>
  </p:normalViewPr>
  <p:slideViewPr>
    <p:cSldViewPr snapToGrid="0">
      <p:cViewPr varScale="1">
        <p:scale>
          <a:sx n="98" d="100"/>
          <a:sy n="98" d="100"/>
        </p:scale>
        <p:origin x="2168" y="184"/>
      </p:cViewPr>
      <p:guideLst/>
    </p:cSldViewPr>
  </p:slideViewPr>
  <p:outlineViewPr>
    <p:cViewPr>
      <p:scale>
        <a:sx n="33" d="100"/>
        <a:sy n="33" d="100"/>
      </p:scale>
      <p:origin x="0" y="-32392"/>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既存ツール</c:v>
                </c:pt>
              </c:strCache>
            </c:strRef>
          </c:tx>
          <c:spPr>
            <a:solidFill>
              <a:schemeClr val="accent1"/>
            </a:solidFill>
            <a:ln>
              <a:noFill/>
            </a:ln>
            <a:effectLst/>
          </c:spPr>
          <c:invertIfNegative val="0"/>
          <c:cat>
            <c:strRef>
              <c:f>Sheet1!$A$2:$A$5</c:f>
              <c:strCache>
                <c:ptCount val="4"/>
                <c:pt idx="0">
                  <c:v>マウスクリック数
(ファイル探索)</c:v>
                </c:pt>
                <c:pt idx="1">
                  <c:v>マウスクリック数
(その他)</c:v>
                </c:pt>
                <c:pt idx="2">
                  <c:v>画面遷移回数
(全体)</c:v>
                </c:pt>
                <c:pt idx="3">
                  <c:v>画面遷移回数
(一部)</c:v>
                </c:pt>
              </c:strCache>
            </c:strRef>
          </c:cat>
          <c:val>
            <c:numRef>
              <c:f>Sheet1!$B$2:$B$5</c:f>
              <c:numCache>
                <c:formatCode>General</c:formatCode>
                <c:ptCount val="4"/>
                <c:pt idx="0">
                  <c:v>59.2</c:v>
                </c:pt>
                <c:pt idx="1">
                  <c:v>29.5</c:v>
                </c:pt>
                <c:pt idx="2">
                  <c:v>14.5</c:v>
                </c:pt>
                <c:pt idx="3">
                  <c:v>1</c:v>
                </c:pt>
              </c:numCache>
            </c:numRef>
          </c:val>
          <c:extLst>
            <c:ext xmlns:c16="http://schemas.microsoft.com/office/drawing/2014/chart" uri="{C3380CC4-5D6E-409C-BE32-E72D297353CC}">
              <c16:uniqueId val="{00000000-19D5-AF4D-ABD4-37D0137160FC}"/>
            </c:ext>
          </c:extLst>
        </c:ser>
        <c:ser>
          <c:idx val="1"/>
          <c:order val="1"/>
          <c:tx>
            <c:strRef>
              <c:f>Sheet1!$C$1</c:f>
              <c:strCache>
                <c:ptCount val="1"/>
                <c:pt idx="0">
                  <c:v>新規ツール</c:v>
                </c:pt>
              </c:strCache>
            </c:strRef>
          </c:tx>
          <c:spPr>
            <a:solidFill>
              <a:schemeClr val="accent2"/>
            </a:solidFill>
            <a:ln>
              <a:noFill/>
            </a:ln>
            <a:effectLst/>
          </c:spPr>
          <c:invertIfNegative val="0"/>
          <c:cat>
            <c:strRef>
              <c:f>Sheet1!$A$2:$A$5</c:f>
              <c:strCache>
                <c:ptCount val="4"/>
                <c:pt idx="0">
                  <c:v>マウスクリック数
(ファイル探索)</c:v>
                </c:pt>
                <c:pt idx="1">
                  <c:v>マウスクリック数
(その他)</c:v>
                </c:pt>
                <c:pt idx="2">
                  <c:v>画面遷移回数
(全体)</c:v>
                </c:pt>
                <c:pt idx="3">
                  <c:v>画面遷移回数
(一部)</c:v>
                </c:pt>
              </c:strCache>
            </c:strRef>
          </c:cat>
          <c:val>
            <c:numRef>
              <c:f>Sheet1!$C$2:$C$5</c:f>
              <c:numCache>
                <c:formatCode>General</c:formatCode>
                <c:ptCount val="4"/>
                <c:pt idx="0">
                  <c:v>2.2000000000000002</c:v>
                </c:pt>
                <c:pt idx="1">
                  <c:v>44</c:v>
                </c:pt>
                <c:pt idx="2">
                  <c:v>1</c:v>
                </c:pt>
                <c:pt idx="3">
                  <c:v>3</c:v>
                </c:pt>
              </c:numCache>
            </c:numRef>
          </c:val>
          <c:extLst>
            <c:ext xmlns:c16="http://schemas.microsoft.com/office/drawing/2014/chart" uri="{C3380CC4-5D6E-409C-BE32-E72D297353CC}">
              <c16:uniqueId val="{00000001-19D5-AF4D-ABD4-37D0137160FC}"/>
            </c:ext>
          </c:extLst>
        </c:ser>
        <c:dLbls>
          <c:showLegendKey val="0"/>
          <c:showVal val="0"/>
          <c:showCatName val="0"/>
          <c:showSerName val="0"/>
          <c:showPercent val="0"/>
          <c:showBubbleSize val="0"/>
        </c:dLbls>
        <c:gapWidth val="219"/>
        <c:overlap val="-27"/>
        <c:axId val="384581024"/>
        <c:axId val="392769984"/>
      </c:barChart>
      <c:catAx>
        <c:axId val="38458102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392769984"/>
        <c:crosses val="autoZero"/>
        <c:auto val="1"/>
        <c:lblAlgn val="ctr"/>
        <c:lblOffset val="100"/>
        <c:noMultiLvlLbl val="0"/>
      </c:catAx>
      <c:valAx>
        <c:axId val="392769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384581024"/>
        <c:crosses val="autoZero"/>
        <c:crossBetween val="between"/>
      </c:valAx>
      <c:spPr>
        <a:noFill/>
        <a:ln>
          <a:noFill/>
        </a:ln>
        <a:effectLst/>
      </c:spPr>
    </c:plotArea>
    <c:legend>
      <c:legendPos val="b"/>
      <c:layout>
        <c:manualLayout>
          <c:xMode val="edge"/>
          <c:yMode val="edge"/>
          <c:x val="0.61801784911284874"/>
          <c:y val="0.93429514261597968"/>
          <c:w val="0.27349059676597831"/>
          <c:h val="5.439416902844081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既存ツール</c:v>
                </c:pt>
              </c:strCache>
            </c:strRef>
          </c:tx>
          <c:spPr>
            <a:solidFill>
              <a:schemeClr val="accent1"/>
            </a:solidFill>
            <a:ln>
              <a:noFill/>
            </a:ln>
            <a:effectLst/>
          </c:spPr>
          <c:invertIfNegative val="0"/>
          <c:cat>
            <c:strRef>
              <c:f>Sheet1!$A$2:$A$5</c:f>
              <c:strCache>
                <c:ptCount val="4"/>
                <c:pt idx="0">
                  <c:v>マウスクリック数
(ファイル探索)</c:v>
                </c:pt>
                <c:pt idx="1">
                  <c:v>マウスクリック数
(その他)</c:v>
                </c:pt>
                <c:pt idx="2">
                  <c:v>画面遷移回数
(全体)</c:v>
                </c:pt>
                <c:pt idx="3">
                  <c:v>画面遷移回数
(一部)</c:v>
                </c:pt>
              </c:strCache>
            </c:strRef>
          </c:cat>
          <c:val>
            <c:numRef>
              <c:f>Sheet1!$B$2:$B$5</c:f>
              <c:numCache>
                <c:formatCode>General</c:formatCode>
                <c:ptCount val="4"/>
                <c:pt idx="0">
                  <c:v>59.2</c:v>
                </c:pt>
                <c:pt idx="1">
                  <c:v>29.5</c:v>
                </c:pt>
                <c:pt idx="2">
                  <c:v>14.5</c:v>
                </c:pt>
                <c:pt idx="3">
                  <c:v>1</c:v>
                </c:pt>
              </c:numCache>
            </c:numRef>
          </c:val>
          <c:extLst>
            <c:ext xmlns:c16="http://schemas.microsoft.com/office/drawing/2014/chart" uri="{C3380CC4-5D6E-409C-BE32-E72D297353CC}">
              <c16:uniqueId val="{00000000-19D5-AF4D-ABD4-37D0137160FC}"/>
            </c:ext>
          </c:extLst>
        </c:ser>
        <c:ser>
          <c:idx val="1"/>
          <c:order val="1"/>
          <c:tx>
            <c:strRef>
              <c:f>Sheet1!$C$1</c:f>
              <c:strCache>
                <c:ptCount val="1"/>
                <c:pt idx="0">
                  <c:v>新規ツール</c:v>
                </c:pt>
              </c:strCache>
            </c:strRef>
          </c:tx>
          <c:spPr>
            <a:solidFill>
              <a:schemeClr val="accent2"/>
            </a:solidFill>
            <a:ln>
              <a:noFill/>
            </a:ln>
            <a:effectLst/>
          </c:spPr>
          <c:invertIfNegative val="0"/>
          <c:cat>
            <c:strRef>
              <c:f>Sheet1!$A$2:$A$5</c:f>
              <c:strCache>
                <c:ptCount val="4"/>
                <c:pt idx="0">
                  <c:v>マウスクリック数
(ファイル探索)</c:v>
                </c:pt>
                <c:pt idx="1">
                  <c:v>マウスクリック数
(その他)</c:v>
                </c:pt>
                <c:pt idx="2">
                  <c:v>画面遷移回数
(全体)</c:v>
                </c:pt>
                <c:pt idx="3">
                  <c:v>画面遷移回数
(一部)</c:v>
                </c:pt>
              </c:strCache>
            </c:strRef>
          </c:cat>
          <c:val>
            <c:numRef>
              <c:f>Sheet1!$C$2:$C$5</c:f>
              <c:numCache>
                <c:formatCode>General</c:formatCode>
                <c:ptCount val="4"/>
                <c:pt idx="0">
                  <c:v>2.2000000000000002</c:v>
                </c:pt>
                <c:pt idx="1">
                  <c:v>44</c:v>
                </c:pt>
                <c:pt idx="2">
                  <c:v>1</c:v>
                </c:pt>
                <c:pt idx="3">
                  <c:v>3</c:v>
                </c:pt>
              </c:numCache>
            </c:numRef>
          </c:val>
          <c:extLst>
            <c:ext xmlns:c16="http://schemas.microsoft.com/office/drawing/2014/chart" uri="{C3380CC4-5D6E-409C-BE32-E72D297353CC}">
              <c16:uniqueId val="{00000001-19D5-AF4D-ABD4-37D0137160FC}"/>
            </c:ext>
          </c:extLst>
        </c:ser>
        <c:dLbls>
          <c:showLegendKey val="0"/>
          <c:showVal val="0"/>
          <c:showCatName val="0"/>
          <c:showSerName val="0"/>
          <c:showPercent val="0"/>
          <c:showBubbleSize val="0"/>
        </c:dLbls>
        <c:gapWidth val="219"/>
        <c:overlap val="-27"/>
        <c:axId val="384581024"/>
        <c:axId val="392769984"/>
      </c:barChart>
      <c:catAx>
        <c:axId val="38458102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392769984"/>
        <c:crosses val="autoZero"/>
        <c:auto val="1"/>
        <c:lblAlgn val="ctr"/>
        <c:lblOffset val="100"/>
        <c:noMultiLvlLbl val="0"/>
      </c:catAx>
      <c:valAx>
        <c:axId val="392769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384581024"/>
        <c:crosses val="autoZero"/>
        <c:crossBetween val="between"/>
      </c:valAx>
      <c:spPr>
        <a:noFill/>
        <a:ln>
          <a:noFill/>
        </a:ln>
        <a:effectLst/>
      </c:spPr>
    </c:plotArea>
    <c:legend>
      <c:legendPos val="b"/>
      <c:layout>
        <c:manualLayout>
          <c:xMode val="edge"/>
          <c:yMode val="edge"/>
          <c:x val="0.61801784911284874"/>
          <c:y val="0.93429514261597968"/>
          <c:w val="0.27349059676597831"/>
          <c:h val="5.439416902844081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F65828-C244-4785-B124-5A4FEFFDFF16}" type="datetimeFigureOut">
              <a:rPr kumimoji="1" lang="ja-JP" altLang="en-US" smtClean="0"/>
              <a:t>2023/7/18</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C8882-8DF6-4FF6-B29D-0B54DCCBE0BF}" type="slidenum">
              <a:rPr kumimoji="1" lang="ja-JP" altLang="en-US" smtClean="0"/>
              <a:t>‹#›</a:t>
            </a:fld>
            <a:endParaRPr kumimoji="1" lang="ja-JP" altLang="en-US"/>
          </a:p>
        </p:txBody>
      </p:sp>
    </p:spTree>
    <p:extLst>
      <p:ext uri="{BB962C8B-B14F-4D97-AF65-F5344CB8AC3E}">
        <p14:creationId xmlns:p14="http://schemas.microsoft.com/office/powerpoint/2010/main" val="24146663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9BC8882-8DF6-4FF6-B29D-0B54DCCBE0BF}" type="slidenum">
              <a:rPr kumimoji="1" lang="ja-JP" altLang="en-US" smtClean="0"/>
              <a:t>0</a:t>
            </a:fld>
            <a:endParaRPr kumimoji="1" lang="ja-JP" altLang="en-US"/>
          </a:p>
        </p:txBody>
      </p:sp>
    </p:spTree>
    <p:extLst>
      <p:ext uri="{BB962C8B-B14F-4D97-AF65-F5344CB8AC3E}">
        <p14:creationId xmlns:p14="http://schemas.microsoft.com/office/powerpoint/2010/main" val="411641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a:t>つ目は，比較後のファイルごとのコードクローン検出数の違いがわからないという問題が挙げられます．</a:t>
            </a:r>
            <a:endParaRPr kumimoji="1" lang="en-US" altLang="ja-JP" dirty="0"/>
          </a:p>
          <a:p>
            <a:r>
              <a:rPr kumimoji="1" lang="ja-JP" altLang="en-US"/>
              <a:t>既存の散布図では，赤から黄色の階調色と緑で比較結果の差異を表現していますが，検出量の違いは表現されていません．</a:t>
            </a:r>
            <a:endParaRPr kumimoji="1" lang="en-US" altLang="ja-JP" dirty="0"/>
          </a:p>
          <a:p>
            <a:r>
              <a:rPr kumimoji="1" lang="ja-JP" altLang="en-US"/>
              <a:t>そのため，合計コードクローン検出数に大きな違いが存在したとしても，差異の割合が同じであるならマスの色に違いは現れません．</a:t>
            </a:r>
            <a:endParaRPr kumimoji="1" lang="en-US" altLang="ja-JP" dirty="0"/>
          </a:p>
          <a:p>
            <a:r>
              <a:rPr kumimoji="1" lang="ja-JP" altLang="en-US"/>
              <a:t>検出数も考慮したより詳しい分析を行えるようにする必要があるのではないかと考えています，</a:t>
            </a:r>
          </a:p>
        </p:txBody>
      </p:sp>
      <p:sp>
        <p:nvSpPr>
          <p:cNvPr id="4" name="スライド番号プレースホルダー 3"/>
          <p:cNvSpPr>
            <a:spLocks noGrp="1"/>
          </p:cNvSpPr>
          <p:nvPr>
            <p:ph type="sldNum" sz="quarter" idx="5"/>
          </p:nvPr>
        </p:nvSpPr>
        <p:spPr/>
        <p:txBody>
          <a:bodyPr/>
          <a:lstStyle/>
          <a:p>
            <a:fld id="{19BC8882-8DF6-4FF6-B29D-0B54DCCBE0BF}" type="slidenum">
              <a:rPr kumimoji="1" lang="ja-JP" altLang="en-US" smtClean="0"/>
              <a:t>9</a:t>
            </a:fld>
            <a:endParaRPr kumimoji="1" lang="ja-JP" altLang="en-US"/>
          </a:p>
        </p:txBody>
      </p:sp>
    </p:spTree>
    <p:extLst>
      <p:ext uri="{BB962C8B-B14F-4D97-AF65-F5344CB8AC3E}">
        <p14:creationId xmlns:p14="http://schemas.microsoft.com/office/powerpoint/2010/main" val="1467053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研究の概要です．</a:t>
            </a:r>
            <a:endParaRPr kumimoji="1" lang="en-US" altLang="ja-JP" dirty="0"/>
          </a:p>
          <a:p>
            <a:r>
              <a:rPr kumimoji="1" lang="ja-JP" altLang="en-US"/>
              <a:t>先に紹介した</a:t>
            </a:r>
            <a:r>
              <a:rPr kumimoji="1" lang="en-US" altLang="ja-JP" dirty="0"/>
              <a:t>3</a:t>
            </a:r>
            <a:r>
              <a:rPr kumimoji="1" lang="ja-JP" altLang="en-US"/>
              <a:t>つの問題点を改善することを目的として研究を行いました．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本研究では，紹介した</a:t>
            </a:r>
            <a:r>
              <a:rPr kumimoji="1" lang="en-US" altLang="ja-JP" dirty="0"/>
              <a:t>3</a:t>
            </a:r>
            <a:r>
              <a:rPr kumimoji="1" lang="ja-JP" altLang="en-US"/>
              <a:t>つの問題点を，改善するアイデアを提案し，</a:t>
            </a:r>
            <a:r>
              <a:rPr kumimoji="1" lang="en-US" altLang="ja-JP" dirty="0"/>
              <a:t>CCX</a:t>
            </a:r>
            <a:r>
              <a:rPr kumimoji="1" lang="ja-JP" altLang="en-US"/>
              <a:t>上でツールとして実装しました．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アイデアは以下の通りです．</a:t>
            </a:r>
            <a:endParaRPr kumimoji="1" lang="en-US" altLang="ja-JP" dirty="0"/>
          </a:p>
          <a:p>
            <a:r>
              <a:rPr kumimoji="1" lang="ja-JP" altLang="en-US"/>
              <a:t>ファイルツリーを表示することで，ファイル探索を容易にし，クローンセットを表示することで，全てのコードクローンの確認を簡単にします．</a:t>
            </a:r>
            <a:endParaRPr kumimoji="1" lang="en-US" altLang="ja-JP" dirty="0"/>
          </a:p>
          <a:p>
            <a:r>
              <a:rPr kumimoji="1" lang="ja-JP" altLang="en-US"/>
              <a:t>また，ファイル単位で一致率と</a:t>
            </a:r>
            <a:r>
              <a:rPr kumimoji="1" lang="en-US" altLang="ja-JP" dirty="0"/>
              <a:t>CC</a:t>
            </a:r>
            <a:r>
              <a:rPr kumimoji="1" lang="ja-JP" altLang="en-US"/>
              <a:t>検出数をグラフで表示します．</a:t>
            </a:r>
            <a:endParaRPr kumimoji="1" lang="en-US" altLang="ja-JP" dirty="0"/>
          </a:p>
          <a:p>
            <a:r>
              <a:rPr kumimoji="1" lang="ja-JP" altLang="en-US"/>
              <a:t>ここで，アイデア</a:t>
            </a:r>
            <a:r>
              <a:rPr kumimoji="1" lang="en-US" altLang="ja-JP" dirty="0"/>
              <a:t>3</a:t>
            </a:r>
            <a:r>
              <a:rPr kumimoji="1" lang="ja-JP" altLang="en-US"/>
              <a:t>のファイル単位で一致率とコードクローン検出数をグラフで表示することが意味があるのかどうかは疑問が残りました．</a:t>
            </a:r>
            <a:endParaRPr kumimoji="1" lang="en-US" altLang="ja-JP" dirty="0"/>
          </a:p>
          <a:p>
            <a:r>
              <a:rPr kumimoji="1" lang="ja-JP" altLang="en-US"/>
              <a:t>このことを明確にするために，事前調査を行いました．</a:t>
            </a:r>
            <a:endParaRPr kumimoji="1" lang="en-US" altLang="ja-JP" dirty="0"/>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10</a:t>
            </a:fld>
            <a:endParaRPr kumimoji="1" lang="ja-JP" altLang="en-US"/>
          </a:p>
        </p:txBody>
      </p:sp>
    </p:spTree>
    <p:extLst>
      <p:ext uri="{BB962C8B-B14F-4D97-AF65-F5344CB8AC3E}">
        <p14:creationId xmlns:p14="http://schemas.microsoft.com/office/powerpoint/2010/main" val="3670764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ファイル単位のコードクローン検出数を表示することに意味はあるのかどうかを明確にするため，事前調査を行いました．</a:t>
            </a:r>
            <a:endParaRPr kumimoji="1" lang="en-US" altLang="ja-JP" dirty="0"/>
          </a:p>
          <a:p>
            <a:r>
              <a:rPr kumimoji="1" lang="ja-JP" altLang="en-US"/>
              <a:t>本調査では，実際に修正されたコード片を含むコードクローンとそのコードクローンが存在するファイルのコードクローン検出数の関係を調査することで，そこに相関があるのかを調べました．</a:t>
            </a:r>
            <a:endParaRPr kumimoji="1" lang="en-US" altLang="ja-JP" dirty="0"/>
          </a:p>
          <a:p>
            <a:r>
              <a:rPr kumimoji="1" lang="ja-JP" altLang="en-US"/>
              <a:t>調査対象は</a:t>
            </a:r>
            <a:r>
              <a:rPr kumimoji="1" lang="en-US" altLang="ja-JP" dirty="0"/>
              <a:t>3</a:t>
            </a:r>
            <a:r>
              <a:rPr kumimoji="1" lang="ja-JP" altLang="en-US"/>
              <a:t>つの</a:t>
            </a:r>
            <a:r>
              <a:rPr kumimoji="1" lang="en-US" altLang="ja-JP" dirty="0"/>
              <a:t>Java</a:t>
            </a:r>
            <a:r>
              <a:rPr kumimoji="1" lang="ja-JP" altLang="en-US"/>
              <a:t>アプリケーションを使用しました．</a:t>
            </a:r>
            <a:endParaRPr kumimoji="1" lang="en-US" altLang="ja-JP" dirty="0"/>
          </a:p>
          <a:p>
            <a:r>
              <a:rPr kumimoji="1" lang="ja-JP" altLang="en-US"/>
              <a:t>コードクローンを検出するツールには，</a:t>
            </a:r>
            <a:r>
              <a:rPr kumimoji="1" lang="en-US" altLang="ja-JP" dirty="0"/>
              <a:t>4</a:t>
            </a:r>
            <a:r>
              <a:rPr kumimoji="1" lang="ja-JP" altLang="en-US"/>
              <a:t>つの検出ツールを使用しました．</a:t>
            </a:r>
          </a:p>
        </p:txBody>
      </p:sp>
      <p:sp>
        <p:nvSpPr>
          <p:cNvPr id="4" name="スライド番号プレースホルダー 3"/>
          <p:cNvSpPr>
            <a:spLocks noGrp="1"/>
          </p:cNvSpPr>
          <p:nvPr>
            <p:ph type="sldNum" sz="quarter" idx="5"/>
          </p:nvPr>
        </p:nvSpPr>
        <p:spPr/>
        <p:txBody>
          <a:bodyPr/>
          <a:lstStyle/>
          <a:p>
            <a:fld id="{19BC8882-8DF6-4FF6-B29D-0B54DCCBE0BF}" type="slidenum">
              <a:rPr kumimoji="1" lang="ja-JP" altLang="en-US" smtClean="0"/>
              <a:t>11</a:t>
            </a:fld>
            <a:endParaRPr kumimoji="1" lang="ja-JP" altLang="en-US"/>
          </a:p>
        </p:txBody>
      </p:sp>
    </p:spTree>
    <p:extLst>
      <p:ext uri="{BB962C8B-B14F-4D97-AF65-F5344CB8AC3E}">
        <p14:creationId xmlns:p14="http://schemas.microsoft.com/office/powerpoint/2010/main" val="2417360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調査手順は図の通りです．</a:t>
            </a:r>
            <a:endParaRPr kumimoji="1" lang="en-US" altLang="ja-JP" dirty="0"/>
          </a:p>
          <a:p>
            <a:r>
              <a:rPr kumimoji="1" lang="ja-JP" altLang="en-US"/>
              <a:t>まず，ある</a:t>
            </a:r>
            <a:r>
              <a:rPr kumimoji="1" lang="en-US" altLang="ja-JP" dirty="0"/>
              <a:t>revision</a:t>
            </a:r>
            <a:r>
              <a:rPr kumimoji="1" lang="ja-JP" altLang="en-US"/>
              <a:t>のソースコードを</a:t>
            </a:r>
            <a:r>
              <a:rPr kumimoji="1" lang="en-US" altLang="ja-JP" dirty="0"/>
              <a:t>4</a:t>
            </a:r>
            <a:r>
              <a:rPr kumimoji="1" lang="ja-JP" altLang="en-US"/>
              <a:t>つの検出ツールでコードクローン検出し，それぞれの結果を比較します．</a:t>
            </a:r>
            <a:endParaRPr kumimoji="1" lang="en-US" altLang="ja-JP" dirty="0"/>
          </a:p>
          <a:p>
            <a:r>
              <a:rPr kumimoji="1" lang="ja-JP" altLang="en-US"/>
              <a:t>その後，ファイル単位で検出コードクローン数を計算し，検出数順にランクづけを行います．</a:t>
            </a:r>
            <a:endParaRPr kumimoji="1" lang="en-US" altLang="ja-JP" dirty="0"/>
          </a:p>
          <a:p>
            <a:r>
              <a:rPr kumimoji="1" lang="ja-JP" altLang="en-US"/>
              <a:t>そして，</a:t>
            </a:r>
            <a:r>
              <a:rPr kumimoji="1" lang="en-US" altLang="ja-JP" dirty="0"/>
              <a:t>A</a:t>
            </a:r>
            <a:r>
              <a:rPr kumimoji="1" lang="ja-JP" altLang="en-US"/>
              <a:t>の</a:t>
            </a:r>
            <a:r>
              <a:rPr kumimoji="1" lang="en-US" altLang="ja-JP" dirty="0"/>
              <a:t>revision</a:t>
            </a:r>
            <a:r>
              <a:rPr kumimoji="1" lang="ja-JP" altLang="en-US"/>
              <a:t>とその次の</a:t>
            </a:r>
            <a:r>
              <a:rPr kumimoji="1" lang="en-US" altLang="ja-JP" dirty="0"/>
              <a:t>revision</a:t>
            </a:r>
            <a:r>
              <a:rPr kumimoji="1" lang="ja-JP" altLang="en-US"/>
              <a:t>の間で修正されたコード片を確認し，そのコード片を含んだコードクローンが検出されているかを確認します．</a:t>
            </a:r>
            <a:endParaRPr kumimoji="1" lang="en-US" altLang="ja-JP" dirty="0"/>
          </a:p>
          <a:p>
            <a:r>
              <a:rPr kumimoji="1" lang="ja-JP" altLang="en-US"/>
              <a:t>検出されているならば，</a:t>
            </a:r>
            <a:r>
              <a:rPr kumimoji="1" lang="en-US" altLang="ja-JP" dirty="0"/>
              <a:t>B,C</a:t>
            </a:r>
            <a:r>
              <a:rPr kumimoji="1" lang="ja-JP" altLang="en-US"/>
              <a:t>の値を確認します．</a:t>
            </a:r>
          </a:p>
          <a:p>
            <a:endParaRPr kumimoji="1" lang="ja-JP" altLang="en-US"/>
          </a:p>
        </p:txBody>
      </p:sp>
      <p:sp>
        <p:nvSpPr>
          <p:cNvPr id="4" name="スライド番号プレースホルダー 3"/>
          <p:cNvSpPr>
            <a:spLocks noGrp="1"/>
          </p:cNvSpPr>
          <p:nvPr>
            <p:ph type="sldNum" sz="quarter" idx="5"/>
          </p:nvPr>
        </p:nvSpPr>
        <p:spPr/>
        <p:txBody>
          <a:bodyPr/>
          <a:lstStyle/>
          <a:p>
            <a:fld id="{19BC8882-8DF6-4FF6-B29D-0B54DCCBE0BF}" type="slidenum">
              <a:rPr kumimoji="1" lang="ja-JP" altLang="en-US" smtClean="0"/>
              <a:t>12</a:t>
            </a:fld>
            <a:endParaRPr kumimoji="1" lang="ja-JP" altLang="en-US"/>
          </a:p>
        </p:txBody>
      </p:sp>
    </p:spTree>
    <p:extLst>
      <p:ext uri="{BB962C8B-B14F-4D97-AF65-F5344CB8AC3E}">
        <p14:creationId xmlns:p14="http://schemas.microsoft.com/office/powerpoint/2010/main" val="2472161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調査結果はこのようになりました．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これら</a:t>
            </a:r>
            <a:r>
              <a:rPr kumimoji="1" lang="en-US" altLang="ja-JP" dirty="0"/>
              <a:t>3</a:t>
            </a:r>
            <a:r>
              <a:rPr kumimoji="1" lang="ja-JP" altLang="en-US"/>
              <a:t>つの値は，</a:t>
            </a:r>
            <a:r>
              <a:rPr kumimoji="1" lang="en-US" altLang="ja-JP" dirty="0"/>
              <a:t>10</a:t>
            </a:r>
            <a:r>
              <a:rPr kumimoji="1" lang="ja-JP" altLang="en-US"/>
              <a:t>個の</a:t>
            </a:r>
            <a:r>
              <a:rPr kumimoji="1" lang="en-US" altLang="ja-JP" dirty="0"/>
              <a:t>revision</a:t>
            </a:r>
            <a:r>
              <a:rPr kumimoji="1" lang="ja-JP" altLang="en-US"/>
              <a:t>間での結果の平均値を記載しています．</a:t>
            </a:r>
            <a:endParaRPr kumimoji="1" lang="en-US" altLang="ja-JP" dirty="0"/>
          </a:p>
          <a:p>
            <a:r>
              <a:rPr kumimoji="1" lang="ja-JP" altLang="en-US"/>
              <a:t>この結果から，</a:t>
            </a:r>
            <a:r>
              <a:rPr kumimoji="1" lang="en-US" altLang="ja-JP" dirty="0"/>
              <a:t>revision</a:t>
            </a:r>
            <a:r>
              <a:rPr kumimoji="1" lang="ja-JP" altLang="en-US"/>
              <a:t>間で修正されたコード片のコードクローンが存在するファイルのコードクローン検出数の値が上位何％であるかどうかを計算すると，</a:t>
            </a:r>
            <a:endParaRPr kumimoji="1" lang="en-US" altLang="ja-JP" dirty="0"/>
          </a:p>
          <a:p>
            <a:r>
              <a:rPr kumimoji="1" lang="en-US" altLang="ja-JP" dirty="0"/>
              <a:t>jEdit</a:t>
            </a:r>
            <a:r>
              <a:rPr kumimoji="1" lang="ja-JP" altLang="en-US"/>
              <a:t>は上位</a:t>
            </a:r>
            <a:r>
              <a:rPr kumimoji="1" lang="en-US" altLang="ja-JP" dirty="0"/>
              <a:t>11.9%</a:t>
            </a:r>
            <a:r>
              <a:rPr kumimoji="1" lang="ja-JP" altLang="en-US"/>
              <a:t>，</a:t>
            </a:r>
            <a:r>
              <a:rPr kumimoji="1" lang="en-US" altLang="ja-JP" dirty="0"/>
              <a:t>Logisim</a:t>
            </a:r>
            <a:r>
              <a:rPr kumimoji="1" lang="ja-JP" altLang="en-US"/>
              <a:t>は上位</a:t>
            </a:r>
            <a:r>
              <a:rPr kumimoji="1" lang="en-US" altLang="ja-JP" dirty="0"/>
              <a:t>25.5%</a:t>
            </a:r>
            <a:r>
              <a:rPr kumimoji="1" lang="ja-JP" altLang="en-US"/>
              <a:t>，</a:t>
            </a:r>
            <a:r>
              <a:rPr kumimoji="1" lang="en-US" altLang="ja-JP" dirty="0"/>
              <a:t>FreeMind</a:t>
            </a:r>
            <a:r>
              <a:rPr kumimoji="1" lang="ja-JP" altLang="en-US"/>
              <a:t>は上位</a:t>
            </a:r>
            <a:r>
              <a:rPr kumimoji="1" lang="en-US" altLang="ja-JP" dirty="0"/>
              <a:t>34.8%</a:t>
            </a:r>
            <a:r>
              <a:rPr kumimoji="1" lang="ja-JP" altLang="en-US"/>
              <a:t>となりました．</a:t>
            </a:r>
            <a:endParaRPr kumimoji="1" lang="en-US" altLang="ja-JP" dirty="0"/>
          </a:p>
          <a:p>
            <a:endParaRPr kumimoji="1" lang="en-US" altLang="ja-JP" dirty="0"/>
          </a:p>
          <a:p>
            <a:endParaRPr kumimoji="1" lang="en-US" altLang="ja-JP" dirty="0"/>
          </a:p>
          <a:p>
            <a:endParaRPr kumimoji="1" lang="en-US" altLang="ja-JP" dirty="0"/>
          </a:p>
          <a:p>
            <a:r>
              <a:rPr kumimoji="1" lang="ja-JP" altLang="en-US"/>
              <a:t>表中の対象のコード片とは，</a:t>
            </a:r>
            <a:r>
              <a:rPr kumimoji="1" lang="en-US" altLang="ja-JP" dirty="0"/>
              <a:t>revision</a:t>
            </a:r>
            <a:r>
              <a:rPr kumimoji="1" lang="ja-JP" altLang="en-US"/>
              <a:t>間で修正されたコード片の内，コードクローンとして検出されたものの個数を表しています．</a:t>
            </a:r>
            <a:endParaRPr kumimoji="1" lang="en-US" altLang="ja-JP" dirty="0"/>
          </a:p>
          <a:p>
            <a:r>
              <a:rPr kumimoji="1" lang="ja-JP" altLang="en-US"/>
              <a:t>検出ファイル数とは，コードクローンが検出されたファイル数を表しています．</a:t>
            </a:r>
            <a:endParaRPr kumimoji="1" lang="en-US" altLang="ja-JP" dirty="0"/>
          </a:p>
          <a:p>
            <a:r>
              <a:rPr kumimoji="1" lang="ja-JP" altLang="en-US"/>
              <a:t>上位何番目であるかは，調査手順</a:t>
            </a:r>
            <a:r>
              <a:rPr kumimoji="1" lang="en-US" altLang="ja-JP" dirty="0"/>
              <a:t>5</a:t>
            </a:r>
            <a:r>
              <a:rPr kumimoji="1" lang="ja-JP" altLang="en-US"/>
              <a:t>で測定する値のことです．</a:t>
            </a:r>
            <a:endParaRPr kumimoji="1" lang="en-US" altLang="ja-JP" dirty="0"/>
          </a:p>
        </p:txBody>
      </p:sp>
      <p:sp>
        <p:nvSpPr>
          <p:cNvPr id="4" name="スライド番号プレースホルダー 3"/>
          <p:cNvSpPr>
            <a:spLocks noGrp="1"/>
          </p:cNvSpPr>
          <p:nvPr>
            <p:ph type="sldNum" sz="quarter" idx="5"/>
          </p:nvPr>
        </p:nvSpPr>
        <p:spPr/>
        <p:txBody>
          <a:bodyPr/>
          <a:lstStyle/>
          <a:p>
            <a:fld id="{19BC8882-8DF6-4FF6-B29D-0B54DCCBE0BF}" type="slidenum">
              <a:rPr kumimoji="1" lang="ja-JP" altLang="en-US" smtClean="0"/>
              <a:t>13</a:t>
            </a:fld>
            <a:endParaRPr kumimoji="1" lang="ja-JP" altLang="en-US"/>
          </a:p>
        </p:txBody>
      </p:sp>
    </p:spTree>
    <p:extLst>
      <p:ext uri="{BB962C8B-B14F-4D97-AF65-F5344CB8AC3E}">
        <p14:creationId xmlns:p14="http://schemas.microsoft.com/office/powerpoint/2010/main" val="4021150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調査結果から，</a:t>
            </a:r>
            <a:r>
              <a:rPr kumimoji="1" lang="en-US" altLang="ja-JP" dirty="0"/>
              <a:t>3</a:t>
            </a:r>
            <a:r>
              <a:rPr kumimoji="1" lang="ja-JP" altLang="en-US"/>
              <a:t>つの</a:t>
            </a:r>
            <a:r>
              <a:rPr kumimoji="1" lang="en-US" altLang="ja-JP" dirty="0"/>
              <a:t>Java</a:t>
            </a:r>
            <a:r>
              <a:rPr kumimoji="1" lang="ja-JP" altLang="en-US"/>
              <a:t>アプリケーションに関して，</a:t>
            </a:r>
            <a:r>
              <a:rPr kumimoji="1" lang="en-US" altLang="ja-JP" dirty="0"/>
              <a:t>revision</a:t>
            </a:r>
            <a:r>
              <a:rPr kumimoji="1" lang="ja-JP" altLang="en-US"/>
              <a:t>間で修正されたコード片のコードクローンを含むファイルのコードクローン検出数は，少なくとも上位</a:t>
            </a:r>
            <a:r>
              <a:rPr kumimoji="1" lang="en-US" altLang="ja-JP" dirty="0"/>
              <a:t>35%</a:t>
            </a:r>
            <a:r>
              <a:rPr kumimoji="1" lang="ja-JP" altLang="en-US"/>
              <a:t>以内に収まっていることがわかりました．</a:t>
            </a:r>
            <a:endParaRPr kumimoji="1" lang="en-US" altLang="ja-JP" dirty="0"/>
          </a:p>
          <a:p>
            <a:r>
              <a:rPr kumimoji="1" lang="ja-JP" altLang="en-US"/>
              <a:t>このことから，ファイル間でのコードクローン検出数の違いを理解することは重要であると結論づけました．</a:t>
            </a:r>
            <a:endParaRPr kumimoji="1" lang="en-US" altLang="ja-JP" dirty="0"/>
          </a:p>
          <a:p>
            <a:r>
              <a:rPr kumimoji="1" lang="ja-JP" altLang="en-US"/>
              <a:t>そのため，アイデア</a:t>
            </a:r>
            <a:r>
              <a:rPr kumimoji="1" lang="en-US" altLang="ja-JP" dirty="0"/>
              <a:t>3</a:t>
            </a:r>
            <a:r>
              <a:rPr kumimoji="1" lang="ja-JP" altLang="en-US"/>
              <a:t>は正当であり，ファイルの組み合わせごとのクローンペアの割合差しか理解できない既存の散布図表示は見直すべきであると考えました．</a:t>
            </a:r>
            <a:endParaRPr kumimoji="1" lang="en-US" altLang="ja-JP" dirty="0"/>
          </a:p>
        </p:txBody>
      </p:sp>
      <p:sp>
        <p:nvSpPr>
          <p:cNvPr id="4" name="スライド番号プレースホルダー 3"/>
          <p:cNvSpPr>
            <a:spLocks noGrp="1"/>
          </p:cNvSpPr>
          <p:nvPr>
            <p:ph type="sldNum" sz="quarter" idx="5"/>
          </p:nvPr>
        </p:nvSpPr>
        <p:spPr/>
        <p:txBody>
          <a:bodyPr/>
          <a:lstStyle/>
          <a:p>
            <a:fld id="{19BC8882-8DF6-4FF6-B29D-0B54DCCBE0BF}" type="slidenum">
              <a:rPr kumimoji="1" lang="ja-JP" altLang="en-US" smtClean="0"/>
              <a:t>14</a:t>
            </a:fld>
            <a:endParaRPr kumimoji="1" lang="ja-JP" altLang="en-US"/>
          </a:p>
        </p:txBody>
      </p:sp>
    </p:spTree>
    <p:extLst>
      <p:ext uri="{BB962C8B-B14F-4D97-AF65-F5344CB8AC3E}">
        <p14:creationId xmlns:p14="http://schemas.microsoft.com/office/powerpoint/2010/main" val="3108916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そこで，</a:t>
            </a:r>
            <a:r>
              <a:rPr kumimoji="1" lang="en-US" altLang="ja-JP" dirty="0"/>
              <a:t>CCX</a:t>
            </a:r>
            <a:r>
              <a:rPr kumimoji="1" lang="ja-JP" altLang="en-US"/>
              <a:t>の異なる</a:t>
            </a:r>
            <a:r>
              <a:rPr kumimoji="1" lang="en-US" altLang="ja-JP" dirty="0"/>
              <a:t>2</a:t>
            </a:r>
            <a:r>
              <a:rPr kumimoji="1" lang="ja-JP" altLang="en-US"/>
              <a:t>つのコードクローン検出ツールの結果を比較して表示するための新たな手法として，以下の</a:t>
            </a:r>
            <a:r>
              <a:rPr kumimoji="1" lang="en-US" altLang="ja-JP" dirty="0"/>
              <a:t>3</a:t>
            </a:r>
            <a:r>
              <a:rPr kumimoji="1" lang="ja-JP" altLang="en-US"/>
              <a:t>つのことを提案します．</a:t>
            </a:r>
            <a:endParaRPr kumimoji="1" lang="en-US" altLang="ja-JP" dirty="0"/>
          </a:p>
          <a:p>
            <a:r>
              <a:rPr kumimoji="1" lang="en-US" altLang="ja-JP" dirty="0"/>
              <a:t>1</a:t>
            </a:r>
            <a:r>
              <a:rPr kumimoji="1" lang="ja-JP" altLang="en-US"/>
              <a:t>つ目は，ファイルツリーを表示することです．これにより，問題点</a:t>
            </a:r>
            <a:r>
              <a:rPr kumimoji="1" lang="en-US" altLang="ja-JP" dirty="0"/>
              <a:t>1</a:t>
            </a:r>
            <a:r>
              <a:rPr kumimoji="1" lang="ja-JP" altLang="en-US"/>
              <a:t>のファイル探索を解決します．</a:t>
            </a:r>
            <a:endParaRPr kumimoji="1" lang="en-US" altLang="ja-JP" dirty="0"/>
          </a:p>
          <a:p>
            <a:r>
              <a:rPr kumimoji="1" lang="en-US" altLang="ja-JP" dirty="0"/>
              <a:t>2</a:t>
            </a:r>
            <a:r>
              <a:rPr kumimoji="1" lang="ja-JP" altLang="en-US"/>
              <a:t>つ目は，分析したいファイルの選択時にクローンセットを表示することです．これにより，そのファイル内で検出された全てのコードクローンを</a:t>
            </a:r>
            <a:r>
              <a:rPr kumimoji="1" lang="en-US" altLang="ja-JP" dirty="0"/>
              <a:t>1</a:t>
            </a:r>
            <a:r>
              <a:rPr kumimoji="1" lang="ja-JP" altLang="en-US"/>
              <a:t>つのページで確認できるようになります．</a:t>
            </a:r>
            <a:endParaRPr kumimoji="1" lang="en-US" altLang="ja-JP" dirty="0"/>
          </a:p>
          <a:p>
            <a:r>
              <a:rPr kumimoji="1" lang="ja-JP" altLang="en-US"/>
              <a:t>これにより，問題点</a:t>
            </a:r>
            <a:r>
              <a:rPr kumimoji="1" lang="en-US" altLang="ja-JP" dirty="0"/>
              <a:t>2</a:t>
            </a:r>
            <a:r>
              <a:rPr kumimoji="1" lang="ja-JP" altLang="en-US"/>
              <a:t>の全てのコードクローンの確認を解決します．</a:t>
            </a:r>
            <a:endParaRPr kumimoji="1" lang="en-US" altLang="ja-JP" dirty="0"/>
          </a:p>
          <a:p>
            <a:r>
              <a:rPr kumimoji="1" lang="en-US" altLang="ja-JP" dirty="0"/>
              <a:t>3</a:t>
            </a:r>
            <a:r>
              <a:rPr kumimoji="1" lang="ja-JP" altLang="en-US"/>
              <a:t>つ目は，一致率とコードクローン検出数を表すグラフを表示することです．検出結果の差異を一致率で表現することで，既存の散布図で理解できる内容はそのまま，コードクローン検出数というメトリクスを追加します．</a:t>
            </a:r>
            <a:endParaRPr kumimoji="1" lang="en-US" altLang="ja-JP" dirty="0"/>
          </a:p>
          <a:p>
            <a:r>
              <a:rPr kumimoji="1" lang="ja-JP" altLang="en-US"/>
              <a:t>これにより，問題点</a:t>
            </a:r>
            <a:r>
              <a:rPr kumimoji="1" lang="en-US" altLang="ja-JP" dirty="0"/>
              <a:t>3</a:t>
            </a:r>
            <a:r>
              <a:rPr kumimoji="1" lang="ja-JP" altLang="en-US"/>
              <a:t>のコードクローン検出の差異しか分からない点を解決します．</a:t>
            </a:r>
            <a:endParaRPr kumimoji="1" lang="en-US" altLang="ja-JP" dirty="0"/>
          </a:p>
          <a:p>
            <a:r>
              <a:rPr kumimoji="1" lang="ja-JP" altLang="en-US"/>
              <a:t>そして，これらの提案手法を</a:t>
            </a:r>
            <a:r>
              <a:rPr kumimoji="1" lang="en-US" altLang="ja-JP" dirty="0"/>
              <a:t>Web UI</a:t>
            </a:r>
            <a:r>
              <a:rPr kumimoji="1" lang="ja-JP" altLang="en-US"/>
              <a:t>で表示するツールを作成しました．</a:t>
            </a:r>
            <a:endParaRPr kumimoji="1" lang="en-US" altLang="ja-JP" dirty="0"/>
          </a:p>
          <a:p>
            <a:r>
              <a:rPr kumimoji="1" lang="ja-JP" altLang="en-US"/>
              <a:t>実際に作成したツールの説明をしていきます．</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19BC8882-8DF6-4FF6-B29D-0B54DCCBE0BF}" type="slidenum">
              <a:rPr kumimoji="1" lang="ja-JP" altLang="en-US" smtClean="0"/>
              <a:t>15</a:t>
            </a:fld>
            <a:endParaRPr kumimoji="1" lang="ja-JP" altLang="en-US"/>
          </a:p>
        </p:txBody>
      </p:sp>
    </p:spTree>
    <p:extLst>
      <p:ext uri="{BB962C8B-B14F-4D97-AF65-F5344CB8AC3E}">
        <p14:creationId xmlns:p14="http://schemas.microsoft.com/office/powerpoint/2010/main" val="4277458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異なる</a:t>
            </a:r>
            <a:r>
              <a:rPr kumimoji="1" lang="en-US" altLang="ja-JP" dirty="0"/>
              <a:t>2</a:t>
            </a:r>
            <a:r>
              <a:rPr kumimoji="1" lang="ja-JP" altLang="en-US"/>
              <a:t>つのコードクローン検出結果を比較すると，このような画面が表示されます．</a:t>
            </a:r>
            <a:endParaRPr kumimoji="1" lang="en-US" altLang="ja-JP" dirty="0"/>
          </a:p>
          <a:p>
            <a:r>
              <a:rPr kumimoji="1" lang="ja-JP" altLang="en-US"/>
              <a:t>画面上部が比較後の一致率とクローン検出数をファイル単位で表示している複合グラフです．</a:t>
            </a:r>
            <a:endParaRPr kumimoji="1" lang="en-US" altLang="ja-JP" dirty="0"/>
          </a:p>
          <a:p>
            <a:r>
              <a:rPr kumimoji="1" lang="ja-JP" altLang="en-US"/>
              <a:t>一致率が低い順にソートされ，同じ一致率のファイルでは，クローン検出数が多い順に表示されます．これにより，比較後の全体像の把握が可能です．</a:t>
            </a:r>
            <a:endParaRPr kumimoji="1" lang="en-US" altLang="ja-JP" dirty="0"/>
          </a:p>
          <a:p>
            <a:r>
              <a:rPr kumimoji="1" lang="ja-JP" altLang="en-US"/>
              <a:t>また，画面下部は</a:t>
            </a:r>
            <a:r>
              <a:rPr kumimoji="1" lang="en-US" altLang="ja-JP" dirty="0"/>
              <a:t>CloneSet View</a:t>
            </a:r>
            <a:r>
              <a:rPr kumimoji="1" lang="ja-JP" altLang="en-US"/>
              <a:t>です．</a:t>
            </a:r>
            <a:endParaRPr kumimoji="1" lang="en-US" altLang="ja-JP" dirty="0"/>
          </a:p>
          <a:p>
            <a:r>
              <a:rPr kumimoji="1" lang="ja-JP" altLang="en-US"/>
              <a:t>ファイルツリーでファイルを選択でき，選択したファイルで検出されたコードクローンのクローンセットを確認することができます．</a:t>
            </a:r>
            <a:endParaRPr kumimoji="1" lang="en-US" altLang="ja-JP" dirty="0"/>
          </a:p>
          <a:p>
            <a:r>
              <a:rPr kumimoji="1" lang="ja-JP" altLang="en-US"/>
              <a:t>これにより，ファイル中に存在するコードクローンの確認を画面遷移なしに行うことができます．</a:t>
            </a:r>
            <a:endParaRPr kumimoji="1" lang="en-US" altLang="ja-JP" dirty="0"/>
          </a:p>
          <a:p>
            <a:r>
              <a:rPr kumimoji="1" lang="ja-JP" altLang="en-US"/>
              <a:t>それでは，先ほど説明したコードの同時修正の検討を，このツールを使って行う方法を説明します．</a:t>
            </a:r>
          </a:p>
          <a:p>
            <a:endParaRPr kumimoji="1" lang="en-US" altLang="ja-JP" dirty="0"/>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16</a:t>
            </a:fld>
            <a:endParaRPr kumimoji="1" lang="ja-JP" altLang="en-US"/>
          </a:p>
        </p:txBody>
      </p:sp>
    </p:spTree>
    <p:extLst>
      <p:ext uri="{BB962C8B-B14F-4D97-AF65-F5344CB8AC3E}">
        <p14:creationId xmlns:p14="http://schemas.microsoft.com/office/powerpoint/2010/main" val="3476991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まずは，修正するコード片が存在するファイルをファイルツリーで選択します．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すると，ペインが切り替わり，選択したファイルのソースコードと，クローンセットが表示されます．</a:t>
            </a:r>
            <a:endParaRPr kumimoji="1" lang="en-US" altLang="ja-JP" dirty="0"/>
          </a:p>
          <a:p>
            <a:r>
              <a:rPr kumimoji="1" lang="ja-JP" altLang="en-US"/>
              <a:t>トグルを展開して，コードクローンを表示し，修正するコード片を含んだクローンセットを見つけます．</a:t>
            </a:r>
            <a:endParaRPr kumimoji="1" lang="en-US" altLang="ja-JP" dirty="0"/>
          </a:p>
          <a:p>
            <a:r>
              <a:rPr kumimoji="1" lang="ja-JP" altLang="en-US"/>
              <a:t>見つけら，そのコードクローンを選択します．</a:t>
            </a:r>
            <a:endParaRPr kumimoji="1" lang="en-US" altLang="ja-JP" dirty="0"/>
          </a:p>
          <a:p>
            <a:r>
              <a:rPr kumimoji="1" lang="ja-JP" altLang="en-US"/>
              <a:t>ソースコードのペインが切り替わるので，それらのソースコードを確認します．</a:t>
            </a:r>
            <a:endParaRPr kumimoji="1" lang="en-US" altLang="ja-JP" dirty="0"/>
          </a:p>
          <a:p>
            <a:r>
              <a:rPr kumimoji="1" lang="ja-JP" altLang="en-US"/>
              <a:t>クローンセット内の全てのコードクローンを確認し，他のクローンセット中に修正するコード片のコードクローンが存在しなければ，同時修正の検討は終了です．</a:t>
            </a:r>
          </a:p>
          <a:p>
            <a:endParaRPr kumimoji="1" lang="ja-JP" altLang="en-US"/>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17</a:t>
            </a:fld>
            <a:endParaRPr kumimoji="1" lang="ja-JP" altLang="en-US"/>
          </a:p>
        </p:txBody>
      </p:sp>
    </p:spTree>
    <p:extLst>
      <p:ext uri="{BB962C8B-B14F-4D97-AF65-F5344CB8AC3E}">
        <p14:creationId xmlns:p14="http://schemas.microsoft.com/office/powerpoint/2010/main" val="1508003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既存ツールと新規ツールの比較です．</a:t>
            </a:r>
            <a:endParaRPr kumimoji="1" lang="en-US" altLang="ja-JP" dirty="0"/>
          </a:p>
          <a:p>
            <a:r>
              <a:rPr kumimoji="1" lang="ja-JP" altLang="en-US"/>
              <a:t>比較のメソッド自体は，</a:t>
            </a:r>
            <a:r>
              <a:rPr kumimoji="1" lang="en-US" altLang="ja-JP" dirty="0"/>
              <a:t>CCX</a:t>
            </a:r>
            <a:r>
              <a:rPr kumimoji="1" lang="ja-JP" altLang="en-US"/>
              <a:t>の既存のものを使用しましたが，既存ツールでは，クローンペア単位で比較していたのに対し，新規ツールでは，コードクローン単位で比較するようにしました．</a:t>
            </a:r>
            <a:endParaRPr kumimoji="1" lang="en-US" altLang="ja-JP" dirty="0"/>
          </a:p>
          <a:p>
            <a:r>
              <a:rPr kumimoji="1" lang="ja-JP" altLang="en-US"/>
              <a:t>また，表示単位は，ファイルの組み合わせごとに表示していた散布図に対して，ファイル単位で表示するように変更しました．</a:t>
            </a:r>
            <a:endParaRPr kumimoji="1" lang="en-US" altLang="ja-JP" dirty="0"/>
          </a:p>
          <a:p>
            <a:r>
              <a:rPr kumimoji="1" lang="ja-JP" altLang="en-US"/>
              <a:t>実際のユースケースでの作業を見てみると，ファイル探索はファイルツリーで簡単に行うことができるようになり，</a:t>
            </a:r>
            <a:endParaRPr kumimoji="1" lang="en-US" altLang="ja-JP" dirty="0"/>
          </a:p>
          <a:p>
            <a:r>
              <a:rPr kumimoji="1" lang="ja-JP" altLang="en-US"/>
              <a:t>コードクローンの確認も複数回の画面遷移が不必要になりました．</a:t>
            </a:r>
            <a:endParaRPr kumimoji="1" lang="en-US" altLang="ja-JP" dirty="0"/>
          </a:p>
          <a:p>
            <a:r>
              <a:rPr kumimoji="1" lang="ja-JP" altLang="en-US"/>
              <a:t>また，ファイルの組み合わせごとのクローンペアの差異しか表示できていなかった散布図に対し，クローン検出数も表示できるようにしました．</a:t>
            </a:r>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18</a:t>
            </a:fld>
            <a:endParaRPr kumimoji="1" lang="ja-JP" altLang="en-US"/>
          </a:p>
        </p:txBody>
      </p:sp>
    </p:spTree>
    <p:extLst>
      <p:ext uri="{BB962C8B-B14F-4D97-AF65-F5344CB8AC3E}">
        <p14:creationId xmlns:p14="http://schemas.microsoft.com/office/powerpoint/2010/main" val="2096601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ソースコード中に存在する一致または類似するコード片のことをコードクローン（以降</a:t>
            </a:r>
            <a:r>
              <a:rPr kumimoji="1" lang="en-US" altLang="ja-JP" dirty="0"/>
              <a:t>CC</a:t>
            </a:r>
            <a:r>
              <a:rPr kumimoji="1" lang="ja-JP" altLang="en-US"/>
              <a:t>）と言います．</a:t>
            </a:r>
            <a:endParaRPr kumimoji="1" lang="en-US" altLang="ja-JP" dirty="0"/>
          </a:p>
          <a:p>
            <a:r>
              <a:rPr kumimoji="1" lang="ja-JP" altLang="en-US"/>
              <a:t>クローンペアとは，互いにコードクローンとなるコード片の組のことであり，クローンセットとは，コードクローンの集合のことです．</a:t>
            </a:r>
            <a:endParaRPr kumimoji="1" lang="en-US" altLang="ja-JP" dirty="0"/>
          </a:p>
          <a:p>
            <a:r>
              <a:rPr kumimoji="1" lang="ja-JP" altLang="en-US"/>
              <a:t>これらは既存研究において、ソフトウェア保守を困難にする原因の１つであると言われています．</a:t>
            </a:r>
            <a:endParaRPr kumimoji="1" lang="en-US" altLang="ja-JP" dirty="0"/>
          </a:p>
          <a:p>
            <a:r>
              <a:rPr kumimoji="1" lang="ja-JP" altLang="en-US"/>
              <a:t>また，目視で全てのコードクローンを発見することは困難であるため，自動で検出する様々なツールが存在しています．</a:t>
            </a:r>
          </a:p>
        </p:txBody>
      </p:sp>
      <p:sp>
        <p:nvSpPr>
          <p:cNvPr id="4" name="スライド番号プレースホルダー 3"/>
          <p:cNvSpPr>
            <a:spLocks noGrp="1"/>
          </p:cNvSpPr>
          <p:nvPr>
            <p:ph type="sldNum" sz="quarter" idx="5"/>
          </p:nvPr>
        </p:nvSpPr>
        <p:spPr/>
        <p:txBody>
          <a:bodyPr/>
          <a:lstStyle/>
          <a:p>
            <a:fld id="{08303457-85D9-2E45-98EC-828D40354A85}" type="slidenum">
              <a:rPr kumimoji="1" lang="ja-JP" altLang="en-US" smtClean="0"/>
              <a:t>1</a:t>
            </a:fld>
            <a:endParaRPr kumimoji="1" lang="ja-JP" altLang="en-US"/>
          </a:p>
        </p:txBody>
      </p:sp>
    </p:spTree>
    <p:extLst>
      <p:ext uri="{BB962C8B-B14F-4D97-AF65-F5344CB8AC3E}">
        <p14:creationId xmlns:p14="http://schemas.microsoft.com/office/powerpoint/2010/main" val="3678644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作成したツールの評価として，コードの同時修正に必要な工数を測定する実験を行いました．</a:t>
            </a:r>
            <a:endParaRPr kumimoji="1" lang="en-US" altLang="ja-JP" dirty="0"/>
          </a:p>
          <a:p>
            <a:r>
              <a:rPr kumimoji="1" lang="ja-JP" altLang="en-US"/>
              <a:t>対象のソースコードは</a:t>
            </a:r>
            <a:r>
              <a:rPr kumimoji="1" lang="en-US" altLang="ja-JP" dirty="0"/>
              <a:t>4</a:t>
            </a:r>
            <a:r>
              <a:rPr kumimoji="1" lang="ja-JP" altLang="en-US"/>
              <a:t>つのソフトウェアを使用し，</a:t>
            </a:r>
            <a:r>
              <a:rPr kumimoji="1" lang="en-US" altLang="ja-JP" dirty="0"/>
              <a:t>CCFinderSW</a:t>
            </a:r>
            <a:r>
              <a:rPr kumimoji="1" lang="ja-JP" altLang="en-US"/>
              <a:t>と</a:t>
            </a:r>
            <a:r>
              <a:rPr kumimoji="1" lang="en-US" altLang="ja-JP" dirty="0"/>
              <a:t>NiCad</a:t>
            </a:r>
            <a:r>
              <a:rPr kumimoji="1" lang="ja-JP" altLang="en-US"/>
              <a:t>を使用してクローン検出を行った結果を比較し，既存ツールと，作成した新規ツールを利用して，コードの同時修正の検討を行いました．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それぞれのツールを使用した同時修正の検討方法は説明した通りです．</a:t>
            </a:r>
            <a:endParaRPr kumimoji="1" lang="en-US" altLang="ja-JP" dirty="0"/>
          </a:p>
          <a:p>
            <a:r>
              <a:rPr kumimoji="1" lang="ja-JP" altLang="en-US"/>
              <a:t>確認するコードの対象は，実際に</a:t>
            </a:r>
            <a:r>
              <a:rPr kumimoji="1" lang="en-US" altLang="ja-JP" dirty="0"/>
              <a:t>revision</a:t>
            </a:r>
            <a:r>
              <a:rPr kumimoji="1" lang="ja-JP" altLang="en-US"/>
              <a:t>間で修正されたコード片を対象とし，そのコード片を含むコードクローンの同時修正を検討します．</a:t>
            </a:r>
            <a:endParaRPr kumimoji="1" lang="en-US" altLang="ja-JP" dirty="0"/>
          </a:p>
          <a:p>
            <a:r>
              <a:rPr kumimoji="1" lang="ja-JP" altLang="en-US"/>
              <a:t>これらの手順を行う際に必要なマウスクリックの回数，画面遷移の回数，確認したコードクローンの数とその行数を測定します．</a:t>
            </a:r>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19</a:t>
            </a:fld>
            <a:endParaRPr kumimoji="1" lang="ja-JP" altLang="en-US"/>
          </a:p>
        </p:txBody>
      </p:sp>
    </p:spTree>
    <p:extLst>
      <p:ext uri="{BB962C8B-B14F-4D97-AF65-F5344CB8AC3E}">
        <p14:creationId xmlns:p14="http://schemas.microsoft.com/office/powerpoint/2010/main" val="2816041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実験結果はこのようになりました．</a:t>
            </a:r>
            <a:endParaRPr kumimoji="1" lang="en-US" altLang="ja-JP" dirty="0"/>
          </a:p>
          <a:p>
            <a:r>
              <a:rPr kumimoji="1" lang="ja-JP" altLang="en-US"/>
              <a:t>新規ツールを使用した方が，ファイル探索におけるマウスクリックの回数，全体の画面遷移の回数，確認したコードクローンの個数とその行数が少ないという結果が得られました．</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20</a:t>
            </a:fld>
            <a:endParaRPr kumimoji="1" lang="ja-JP" altLang="en-US"/>
          </a:p>
        </p:txBody>
      </p:sp>
    </p:spTree>
    <p:extLst>
      <p:ext uri="{BB962C8B-B14F-4D97-AF65-F5344CB8AC3E}">
        <p14:creationId xmlns:p14="http://schemas.microsoft.com/office/powerpoint/2010/main" val="534011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このことから，新規ツールの方が同時修正の検討に必要な工数が少なく，効率よく修正を行えることが分かりました．</a:t>
            </a:r>
          </a:p>
          <a:p>
            <a:endParaRPr kumimoji="1" lang="ja-JP" altLang="en-US"/>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21</a:t>
            </a:fld>
            <a:endParaRPr kumimoji="1" lang="ja-JP" altLang="en-US"/>
          </a:p>
        </p:txBody>
      </p:sp>
    </p:spTree>
    <p:extLst>
      <p:ext uri="{BB962C8B-B14F-4D97-AF65-F5344CB8AC3E}">
        <p14:creationId xmlns:p14="http://schemas.microsoft.com/office/powerpoint/2010/main" val="288552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まとめと今後の課題はこのようになります．</a:t>
            </a:r>
            <a:endParaRPr kumimoji="1" lang="en-US" altLang="ja-JP" dirty="0"/>
          </a:p>
          <a:p>
            <a:r>
              <a:rPr kumimoji="1" lang="ja-JP" altLang="en-US"/>
              <a:t>本研究では，異なるコードクローン検出ツールの結果を比較して表示する手法を提案しました．</a:t>
            </a:r>
            <a:endParaRPr kumimoji="1" lang="en-US" altLang="ja-JP" dirty="0"/>
          </a:p>
          <a:p>
            <a:r>
              <a:rPr kumimoji="1" lang="ja-JP" altLang="en-US"/>
              <a:t>ファイルツリーやクローンセット，コードクローン検出数を表示することで，既存の問題点を解決しました．</a:t>
            </a:r>
            <a:endParaRPr kumimoji="1" lang="en-US" altLang="ja-JP" dirty="0"/>
          </a:p>
          <a:p>
            <a:r>
              <a:rPr kumimoji="1" lang="ja-JP" altLang="en-US"/>
              <a:t>また，それらの提案手法を採用したツールを</a:t>
            </a:r>
            <a:r>
              <a:rPr kumimoji="1" lang="en-US" altLang="ja-JP" dirty="0"/>
              <a:t>CCX</a:t>
            </a:r>
            <a:r>
              <a:rPr kumimoji="1" lang="ja-JP" altLang="en-US"/>
              <a:t>を拡張する形で実装しました．</a:t>
            </a:r>
            <a:endParaRPr kumimoji="1" lang="en-US" altLang="ja-JP" dirty="0"/>
          </a:p>
          <a:p>
            <a:r>
              <a:rPr kumimoji="1" lang="ja-JP" altLang="en-US"/>
              <a:t>さらに，既存ツールと開発したツールの比較実験を行い，開発したツールの方が，コードの同時修正に必要な工数が少ないことを確認しました．</a:t>
            </a:r>
            <a:endParaRPr kumimoji="1" lang="en-US" altLang="ja-JP" dirty="0"/>
          </a:p>
          <a:p>
            <a:r>
              <a:rPr kumimoji="1" lang="ja-JP" altLang="en-US"/>
              <a:t>今後の課題としては，グラフにメトリクスを追加し，より重要な情報を開発者に提示することが挙げられます．</a:t>
            </a:r>
            <a:endParaRPr kumimoji="1" lang="en-US" altLang="ja-JP" dirty="0"/>
          </a:p>
          <a:p>
            <a:r>
              <a:rPr kumimoji="1" lang="ja-JP" altLang="en-US"/>
              <a:t>以上で発表を終わります．ありがとうございました．</a:t>
            </a:r>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22</a:t>
            </a:fld>
            <a:endParaRPr kumimoji="1" lang="ja-JP" altLang="en-US"/>
          </a:p>
        </p:txBody>
      </p:sp>
    </p:spTree>
    <p:extLst>
      <p:ext uri="{BB962C8B-B14F-4D97-AF65-F5344CB8AC3E}">
        <p14:creationId xmlns:p14="http://schemas.microsoft.com/office/powerpoint/2010/main" val="1273458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そこで，このような比較機能を備えた</a:t>
            </a:r>
            <a:r>
              <a:rPr kumimoji="1" lang="en-US" altLang="ja-JP" dirty="0"/>
              <a:t>CCX</a:t>
            </a:r>
            <a:r>
              <a:rPr kumimoji="1" lang="ja-JP" altLang="en-US"/>
              <a:t>に注目しました．</a:t>
            </a:r>
            <a:endParaRPr kumimoji="1" lang="en-US" altLang="ja-JP" dirty="0"/>
          </a:p>
          <a:p>
            <a:r>
              <a:rPr kumimoji="1" lang="en-US" altLang="ja-JP" dirty="0"/>
              <a:t>CCX</a:t>
            </a:r>
            <a:r>
              <a:rPr kumimoji="1" lang="ja-JP" altLang="en-US"/>
              <a:t>はコードクローン検出や分析が</a:t>
            </a:r>
            <a:r>
              <a:rPr kumimoji="1" lang="en-US" altLang="ja-JP" dirty="0"/>
              <a:t>Web</a:t>
            </a:r>
            <a:r>
              <a:rPr kumimoji="1" lang="ja-JP" altLang="en-US"/>
              <a:t>上で行える</a:t>
            </a:r>
            <a:r>
              <a:rPr kumimoji="1" lang="en-US" altLang="ja-JP" dirty="0"/>
              <a:t>Web</a:t>
            </a:r>
            <a:r>
              <a:rPr kumimoji="1" lang="ja-JP" altLang="en-US"/>
              <a:t>アプリケーションであり，複数の検出ツールを使用することができます．</a:t>
            </a:r>
            <a:endParaRPr kumimoji="1" lang="en-US" altLang="ja-JP" dirty="0"/>
          </a:p>
          <a:p>
            <a:r>
              <a:rPr kumimoji="1" lang="ja-JP" altLang="en-US"/>
              <a:t>また，同一のソースコードに対して，異なる</a:t>
            </a:r>
            <a:r>
              <a:rPr kumimoji="1" lang="en-US" altLang="ja-JP" dirty="0"/>
              <a:t>2</a:t>
            </a:r>
            <a:r>
              <a:rPr kumimoji="1" lang="ja-JP" altLang="en-US"/>
              <a:t>つの検出結果の比較を行うことができ，クローンペアの差異を表す散布図が表示できます．</a:t>
            </a:r>
            <a:endParaRPr kumimoji="1" lang="en-US" altLang="ja-JP" dirty="0"/>
          </a:p>
          <a:p>
            <a:r>
              <a:rPr kumimoji="1" lang="ja-JP" altLang="en-US"/>
              <a:t>この散布図は，縦横にファイルが並び，ファイルの組み合わせごとにマス目が存在します．</a:t>
            </a:r>
            <a:endParaRPr kumimoji="1" lang="en-US" altLang="ja-JP" dirty="0"/>
          </a:p>
          <a:p>
            <a:r>
              <a:rPr kumimoji="1" lang="ja-JP" altLang="en-US"/>
              <a:t>色がついている点はそのファイルの組み合わせに置いて，クローンペアが存在していることを表しており，選択することでクローンペアとソースコードを確認することができます．</a:t>
            </a:r>
            <a:endParaRPr kumimoji="1" lang="en-US" altLang="ja-JP" dirty="0"/>
          </a:p>
          <a:p>
            <a:r>
              <a:rPr kumimoji="1" lang="ja-JP" altLang="en-US"/>
              <a:t>色がついていない点はクローンペアが存在しないということです．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では，この機能の実際のユースケースである，何らかのコード片の修正時に，そのコードクローンの同時修正を検討する場合を考えていきます．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858CE047-5A6F-D945-B01F-6D37B1F7C1D6}" type="slidenum">
              <a:rPr kumimoji="1" lang="ja-JP" altLang="en-US" smtClean="0"/>
              <a:t>24</a:t>
            </a:fld>
            <a:endParaRPr kumimoji="1" lang="ja-JP" altLang="en-US"/>
          </a:p>
        </p:txBody>
      </p:sp>
    </p:spTree>
    <p:extLst>
      <p:ext uri="{BB962C8B-B14F-4D97-AF65-F5344CB8AC3E}">
        <p14:creationId xmlns:p14="http://schemas.microsoft.com/office/powerpoint/2010/main" val="3479558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9BC8882-8DF6-4FF6-B29D-0B54DCCBE0BF}" type="slidenum">
              <a:rPr kumimoji="1" lang="ja-JP" altLang="en-US" smtClean="0"/>
              <a:t>25</a:t>
            </a:fld>
            <a:endParaRPr kumimoji="1" lang="ja-JP" altLang="en-US"/>
          </a:p>
        </p:txBody>
      </p:sp>
    </p:spTree>
    <p:extLst>
      <p:ext uri="{BB962C8B-B14F-4D97-AF65-F5344CB8AC3E}">
        <p14:creationId xmlns:p14="http://schemas.microsoft.com/office/powerpoint/2010/main" val="3003753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この処理を，この比較機能を用いて行おうとすると，</a:t>
            </a:r>
            <a:endParaRPr kumimoji="1" lang="en-US" altLang="ja-JP" dirty="0"/>
          </a:p>
          <a:p>
            <a:r>
              <a:rPr kumimoji="1" lang="ja-JP" altLang="en-US"/>
              <a:t>まずは，マス目を一つずつ選択し，ファイルパスを確認して，修正するコード片が存在するファイルを，散布図上から探す必要があります．</a:t>
            </a:r>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26</a:t>
            </a:fld>
            <a:endParaRPr kumimoji="1" lang="ja-JP" altLang="en-US"/>
          </a:p>
        </p:txBody>
      </p:sp>
    </p:spTree>
    <p:extLst>
      <p:ext uri="{BB962C8B-B14F-4D97-AF65-F5344CB8AC3E}">
        <p14:creationId xmlns:p14="http://schemas.microsoft.com/office/powerpoint/2010/main" val="4210935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この処理を，この比較機能を用いて行おうとすると，</a:t>
            </a:r>
            <a:endParaRPr kumimoji="1" lang="en-US" altLang="ja-JP" dirty="0"/>
          </a:p>
          <a:p>
            <a:r>
              <a:rPr kumimoji="1" lang="ja-JP" altLang="en-US"/>
              <a:t>まずは，マス目を一つずつ選択し，ファイルパスを確認して，修正するコード片が存在するファイルを，散布図上から探す必要があります．</a:t>
            </a:r>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27</a:t>
            </a:fld>
            <a:endParaRPr kumimoji="1" lang="ja-JP" altLang="en-US"/>
          </a:p>
        </p:txBody>
      </p:sp>
    </p:spTree>
    <p:extLst>
      <p:ext uri="{BB962C8B-B14F-4D97-AF65-F5344CB8AC3E}">
        <p14:creationId xmlns:p14="http://schemas.microsoft.com/office/powerpoint/2010/main" val="1648596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この処理を，この比較機能を用いて行おうとすると，</a:t>
            </a:r>
            <a:endParaRPr kumimoji="1" lang="en-US" altLang="ja-JP" dirty="0"/>
          </a:p>
          <a:p>
            <a:r>
              <a:rPr kumimoji="1" lang="ja-JP" altLang="en-US"/>
              <a:t>まずは，マス目を一つずつ選択し，ファイルパスを確認して，修正するコード片が存在するファイルを，散布図上から探す必要があります．</a:t>
            </a:r>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28</a:t>
            </a:fld>
            <a:endParaRPr kumimoji="1" lang="ja-JP" altLang="en-US"/>
          </a:p>
        </p:txBody>
      </p:sp>
    </p:spTree>
    <p:extLst>
      <p:ext uri="{BB962C8B-B14F-4D97-AF65-F5344CB8AC3E}">
        <p14:creationId xmlns:p14="http://schemas.microsoft.com/office/powerpoint/2010/main" val="30235756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クローンペアリストを確認することで，修正するコード片のクローンペアを探します．</a:t>
            </a:r>
            <a:endParaRPr kumimoji="1" lang="en-US" altLang="ja-JP" dirty="0"/>
          </a:p>
          <a:p>
            <a:r>
              <a:rPr kumimoji="1" lang="ja-JP" altLang="en-US"/>
              <a:t>クローンペアが存在すればそのコードを確認し，同時修正を検討します．</a:t>
            </a:r>
            <a:endParaRPr kumimoji="1" lang="en-US" altLang="ja-JP" dirty="0"/>
          </a:p>
          <a:p>
            <a:r>
              <a:rPr kumimoji="1" lang="ja-JP" altLang="en-US"/>
              <a:t>表示された全てのクローンペアを確認し終えたら，散布図表示に戻ります．</a:t>
            </a:r>
          </a:p>
          <a:p>
            <a:endParaRPr kumimoji="1" lang="ja-JP" altLang="en-US"/>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29</a:t>
            </a:fld>
            <a:endParaRPr kumimoji="1" lang="ja-JP" altLang="en-US"/>
          </a:p>
        </p:txBody>
      </p:sp>
    </p:spTree>
    <p:extLst>
      <p:ext uri="{BB962C8B-B14F-4D97-AF65-F5344CB8AC3E}">
        <p14:creationId xmlns:p14="http://schemas.microsoft.com/office/powerpoint/2010/main" val="2164439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しかし，それら複数の検出ツールは，採用している検出手法の違いから，同一のソースコードに対しても，検出結果が異なることが分かっています．</a:t>
            </a:r>
            <a:endParaRPr kumimoji="1" lang="en-US" altLang="ja-JP" dirty="0"/>
          </a:p>
          <a:p>
            <a:r>
              <a:rPr kumimoji="1" lang="ja-JP" altLang="en-US"/>
              <a:t>また，単独の検出ツールによる検出や分析では，重要なコードクローンを見逃す可能性があるとも言われています．</a:t>
            </a:r>
            <a:endParaRPr kumimoji="1" lang="en-US" altLang="ja-JP" dirty="0"/>
          </a:p>
          <a:p>
            <a:r>
              <a:rPr kumimoji="1" lang="ja-JP" altLang="en-US"/>
              <a:t>そのため，複数のツールでコードクローン検出を行い，それらの検出結果を比較して，分析することが重要であると既存研究で言われています．</a:t>
            </a:r>
            <a:endParaRPr kumimoji="1" lang="en-US" altLang="ja-JP" dirty="0"/>
          </a:p>
          <a:p>
            <a:endParaRPr kumimoji="1" lang="en-US" altLang="ja-JP" dirty="0"/>
          </a:p>
          <a:p>
            <a:endParaRPr kumimoji="1" lang="en-US" altLang="ja-JP" dirty="0"/>
          </a:p>
          <a:p>
            <a:r>
              <a:rPr kumimoji="1" lang="ja-JP" altLang="en-US"/>
              <a:t>しかし，様々な理由から複数の検出ツールを同じ環境で動作させることは困難なことでした．</a:t>
            </a:r>
            <a:endParaRPr kumimoji="1" lang="en-US" altLang="ja-JP" dirty="0"/>
          </a:p>
          <a:p>
            <a:endParaRPr kumimoji="1" lang="en-US" altLang="ja-JP" dirty="0"/>
          </a:p>
          <a:p>
            <a:r>
              <a:rPr kumimoji="1" lang="ja-JP" altLang="en-US"/>
              <a:t>１．ツールをインストールする際の問題</a:t>
            </a:r>
            <a:endParaRPr kumimoji="1" lang="en-US" altLang="ja-JP" dirty="0"/>
          </a:p>
          <a:p>
            <a:r>
              <a:rPr kumimoji="1" lang="ja-JP" altLang="en-US"/>
              <a:t>２．入出力仕様の違い</a:t>
            </a:r>
            <a:endParaRPr kumimoji="1" lang="en-US" altLang="ja-JP" dirty="0"/>
          </a:p>
          <a:p>
            <a:r>
              <a:rPr kumimoji="1" lang="ja-JP" altLang="en-US"/>
              <a:t>３．検出パラメータの違い</a:t>
            </a:r>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2</a:t>
            </a:fld>
            <a:endParaRPr kumimoji="1" lang="ja-JP" altLang="en-US"/>
          </a:p>
        </p:txBody>
      </p:sp>
    </p:spTree>
    <p:extLst>
      <p:ext uri="{BB962C8B-B14F-4D97-AF65-F5344CB8AC3E}">
        <p14:creationId xmlns:p14="http://schemas.microsoft.com/office/powerpoint/2010/main" val="30708350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この処理を，この比較機能を用いて行おうとすると，</a:t>
            </a:r>
            <a:endParaRPr kumimoji="1" lang="en-US" altLang="ja-JP" dirty="0"/>
          </a:p>
          <a:p>
            <a:r>
              <a:rPr kumimoji="1" lang="ja-JP" altLang="en-US"/>
              <a:t>まずは，マス目を一つずつ選択し，ファイルパスを確認して，修正するコード片が存在するファイルを，散布図上から探す必要があります．</a:t>
            </a:r>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30</a:t>
            </a:fld>
            <a:endParaRPr kumimoji="1" lang="ja-JP" altLang="en-US"/>
          </a:p>
        </p:txBody>
      </p:sp>
    </p:spTree>
    <p:extLst>
      <p:ext uri="{BB962C8B-B14F-4D97-AF65-F5344CB8AC3E}">
        <p14:creationId xmlns:p14="http://schemas.microsoft.com/office/powerpoint/2010/main" val="3858647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クローンペアリストを確認することで，修正するコード片のクローンペアを探します．</a:t>
            </a:r>
            <a:endParaRPr kumimoji="1" lang="en-US" altLang="ja-JP" dirty="0"/>
          </a:p>
          <a:p>
            <a:r>
              <a:rPr kumimoji="1" lang="ja-JP" altLang="en-US"/>
              <a:t>クローンペアが存在すればそのコードを確認し，同時修正を検討します．</a:t>
            </a:r>
            <a:endParaRPr kumimoji="1" lang="en-US" altLang="ja-JP" dirty="0"/>
          </a:p>
          <a:p>
            <a:r>
              <a:rPr kumimoji="1" lang="ja-JP" altLang="en-US"/>
              <a:t>表示された全てのクローンペアを確認し終えたら，散布図表示に戻ります．</a:t>
            </a:r>
          </a:p>
          <a:p>
            <a:endParaRPr kumimoji="1" lang="ja-JP" altLang="en-US"/>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31</a:t>
            </a:fld>
            <a:endParaRPr kumimoji="1" lang="ja-JP" altLang="en-US"/>
          </a:p>
        </p:txBody>
      </p:sp>
    </p:spTree>
    <p:extLst>
      <p:ext uri="{BB962C8B-B14F-4D97-AF65-F5344CB8AC3E}">
        <p14:creationId xmlns:p14="http://schemas.microsoft.com/office/powerpoint/2010/main" val="2186971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この処理を，この比較機能を用いて行おうとすると，</a:t>
            </a:r>
            <a:endParaRPr kumimoji="1" lang="en-US" altLang="ja-JP" dirty="0"/>
          </a:p>
          <a:p>
            <a:r>
              <a:rPr kumimoji="1" lang="ja-JP" altLang="en-US"/>
              <a:t>まずは，マス目を一つずつ選択し，ファイルパスを確認して，修正するコード片が存在するファイルを，散布図上から探す必要があります．</a:t>
            </a:r>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32</a:t>
            </a:fld>
            <a:endParaRPr kumimoji="1" lang="ja-JP" altLang="en-US"/>
          </a:p>
        </p:txBody>
      </p:sp>
    </p:spTree>
    <p:extLst>
      <p:ext uri="{BB962C8B-B14F-4D97-AF65-F5344CB8AC3E}">
        <p14:creationId xmlns:p14="http://schemas.microsoft.com/office/powerpoint/2010/main" val="1514822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調査手順はこのようになります．</a:t>
            </a:r>
            <a:endParaRPr kumimoji="1" lang="en-US" altLang="ja-JP" dirty="0"/>
          </a:p>
          <a:p>
            <a:r>
              <a:rPr kumimoji="1" lang="ja-JP" altLang="en-US"/>
              <a:t>まず，それぞれの</a:t>
            </a:r>
            <a:r>
              <a:rPr kumimoji="1" lang="en-US" altLang="ja-JP" dirty="0"/>
              <a:t>Java</a:t>
            </a:r>
            <a:r>
              <a:rPr kumimoji="1" lang="ja-JP" altLang="en-US"/>
              <a:t>アプリケーションのある</a:t>
            </a:r>
            <a:r>
              <a:rPr kumimoji="1" lang="en-US" altLang="ja-JP" dirty="0"/>
              <a:t>1</a:t>
            </a:r>
            <a:r>
              <a:rPr kumimoji="1" lang="ja-JP" altLang="en-US"/>
              <a:t>つの</a:t>
            </a:r>
            <a:r>
              <a:rPr kumimoji="1" lang="en-US" altLang="ja-JP" dirty="0"/>
              <a:t>revision</a:t>
            </a:r>
            <a:r>
              <a:rPr kumimoji="1" lang="ja-JP" altLang="en-US"/>
              <a:t>を</a:t>
            </a:r>
            <a:r>
              <a:rPr kumimoji="1" lang="en-US" altLang="ja-JP" dirty="0"/>
              <a:t>4</a:t>
            </a:r>
            <a:r>
              <a:rPr kumimoji="1" lang="ja-JP" altLang="en-US"/>
              <a:t>つの検出ツール全てでコードクローンを検出します．</a:t>
            </a:r>
            <a:endParaRPr kumimoji="1" lang="en-US" altLang="ja-JP" dirty="0"/>
          </a:p>
          <a:p>
            <a:r>
              <a:rPr kumimoji="1" lang="ja-JP" altLang="en-US"/>
              <a:t>次に，</a:t>
            </a:r>
            <a:r>
              <a:rPr kumimoji="1" lang="en-US" altLang="ja-JP" dirty="0"/>
              <a:t>4</a:t>
            </a:r>
            <a:r>
              <a:rPr kumimoji="1" lang="ja-JP" altLang="en-US"/>
              <a:t>つそれぞれの検出結果を比較し，その後ファイル単位で検出コードクローン数を計算し，その値で降順にソートし，ファイルの並び順を決めます．比較の組み合わせは</a:t>
            </a:r>
            <a:r>
              <a:rPr kumimoji="1" lang="en-US" altLang="ja-JP" dirty="0"/>
              <a:t>4C2</a:t>
            </a:r>
            <a:r>
              <a:rPr kumimoji="1" lang="ja-JP" altLang="en-US"/>
              <a:t>通り，つまり</a:t>
            </a:r>
            <a:r>
              <a:rPr kumimoji="1" lang="en-US" altLang="ja-JP" dirty="0"/>
              <a:t>6</a:t>
            </a:r>
            <a:r>
              <a:rPr kumimoji="1" lang="ja-JP" altLang="en-US"/>
              <a:t>通りです．</a:t>
            </a:r>
            <a:endParaRPr kumimoji="1" lang="en-US" altLang="ja-JP" dirty="0"/>
          </a:p>
          <a:p>
            <a:r>
              <a:rPr kumimoji="1" lang="ja-JP" altLang="en-US"/>
              <a:t>その後，手順</a:t>
            </a:r>
            <a:r>
              <a:rPr kumimoji="1" lang="en-US" altLang="ja-JP" dirty="0"/>
              <a:t>1</a:t>
            </a:r>
            <a:r>
              <a:rPr kumimoji="1" lang="ja-JP" altLang="en-US"/>
              <a:t>の</a:t>
            </a:r>
            <a:r>
              <a:rPr kumimoji="1" lang="en-US" altLang="ja-JP" dirty="0"/>
              <a:t>revision</a:t>
            </a:r>
            <a:r>
              <a:rPr kumimoji="1" lang="ja-JP" altLang="en-US"/>
              <a:t>と，その次の</a:t>
            </a:r>
            <a:r>
              <a:rPr kumimoji="1" lang="en-US" altLang="ja-JP" dirty="0"/>
              <a:t>revision</a:t>
            </a:r>
            <a:r>
              <a:rPr kumimoji="1" lang="ja-JP" altLang="en-US"/>
              <a:t>の間で修正が行われたコード片を確認します，</a:t>
            </a:r>
            <a:endParaRPr kumimoji="1" lang="en-US" altLang="ja-JP" dirty="0"/>
          </a:p>
          <a:p>
            <a:r>
              <a:rPr kumimoji="1" lang="ja-JP" altLang="en-US"/>
              <a:t>そして，手順</a:t>
            </a:r>
            <a:r>
              <a:rPr kumimoji="1" lang="en-US" altLang="ja-JP" dirty="0"/>
              <a:t>4</a:t>
            </a:r>
            <a:r>
              <a:rPr kumimoji="1" lang="ja-JP" altLang="en-US"/>
              <a:t>では，手順</a:t>
            </a:r>
            <a:r>
              <a:rPr kumimoji="1" lang="en-US" altLang="ja-JP" dirty="0"/>
              <a:t>3</a:t>
            </a:r>
            <a:r>
              <a:rPr kumimoji="1" lang="ja-JP" altLang="en-US"/>
              <a:t>のコード片を含んだコードクローンが手順</a:t>
            </a:r>
            <a:r>
              <a:rPr kumimoji="1" lang="en-US" altLang="ja-JP" dirty="0"/>
              <a:t>1</a:t>
            </a:r>
            <a:r>
              <a:rPr kumimoji="1" lang="ja-JP" altLang="en-US"/>
              <a:t>で検出されているかを確認します．</a:t>
            </a:r>
            <a:endParaRPr kumimoji="1" lang="en-US" altLang="ja-JP" dirty="0"/>
          </a:p>
          <a:p>
            <a:r>
              <a:rPr kumimoji="1" lang="ja-JP" altLang="en-US"/>
              <a:t>最後に，手順</a:t>
            </a:r>
            <a:r>
              <a:rPr kumimoji="1" lang="en-US" altLang="ja-JP" dirty="0"/>
              <a:t>3</a:t>
            </a:r>
            <a:r>
              <a:rPr kumimoji="1" lang="ja-JP" altLang="en-US"/>
              <a:t>のコード片を含んだコードクローンが検出されていれば，そのコードクローンが検出されたファイルの手順</a:t>
            </a:r>
            <a:r>
              <a:rPr kumimoji="1" lang="en-US" altLang="ja-JP" dirty="0"/>
              <a:t>2</a:t>
            </a:r>
            <a:r>
              <a:rPr kumimoji="1" lang="ja-JP" altLang="en-US"/>
              <a:t>でのコードクローン検出数とその値が上位何番目であるかを確認します．</a:t>
            </a:r>
          </a:p>
        </p:txBody>
      </p:sp>
      <p:sp>
        <p:nvSpPr>
          <p:cNvPr id="4" name="スライド番号プレースホルダー 3"/>
          <p:cNvSpPr>
            <a:spLocks noGrp="1"/>
          </p:cNvSpPr>
          <p:nvPr>
            <p:ph type="sldNum" sz="quarter" idx="5"/>
          </p:nvPr>
        </p:nvSpPr>
        <p:spPr/>
        <p:txBody>
          <a:bodyPr/>
          <a:lstStyle/>
          <a:p>
            <a:fld id="{19BC8882-8DF6-4FF6-B29D-0B54DCCBE0BF}" type="slidenum">
              <a:rPr kumimoji="1" lang="ja-JP" altLang="en-US" smtClean="0"/>
              <a:t>33</a:t>
            </a:fld>
            <a:endParaRPr kumimoji="1" lang="ja-JP" altLang="en-US"/>
          </a:p>
        </p:txBody>
      </p:sp>
    </p:spTree>
    <p:extLst>
      <p:ext uri="{BB962C8B-B14F-4D97-AF65-F5344CB8AC3E}">
        <p14:creationId xmlns:p14="http://schemas.microsoft.com/office/powerpoint/2010/main" val="716748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まずは，修正するコード片が存在するファイルをファイルツリーで選択します．</a:t>
            </a:r>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38</a:t>
            </a:fld>
            <a:endParaRPr kumimoji="1" lang="ja-JP" altLang="en-US"/>
          </a:p>
        </p:txBody>
      </p:sp>
    </p:spTree>
    <p:extLst>
      <p:ext uri="{BB962C8B-B14F-4D97-AF65-F5344CB8AC3E}">
        <p14:creationId xmlns:p14="http://schemas.microsoft.com/office/powerpoint/2010/main" val="1441614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すると，ペインが切り替わり，選択したファイルのソースコードと，クローンセットが表示されます．</a:t>
            </a:r>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39</a:t>
            </a:fld>
            <a:endParaRPr kumimoji="1" lang="ja-JP" altLang="en-US"/>
          </a:p>
        </p:txBody>
      </p:sp>
    </p:spTree>
    <p:extLst>
      <p:ext uri="{BB962C8B-B14F-4D97-AF65-F5344CB8AC3E}">
        <p14:creationId xmlns:p14="http://schemas.microsoft.com/office/powerpoint/2010/main" val="2252838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トグルを展開して，コードクローンを表示し，修正するコード片を含んだクローンセットを見つけます．</a:t>
            </a:r>
            <a:endParaRPr kumimoji="1" lang="en-US" altLang="ja-JP" dirty="0"/>
          </a:p>
          <a:p>
            <a:r>
              <a:rPr kumimoji="1" lang="ja-JP" altLang="en-US"/>
              <a:t>見つけら，そのコードクローンを選択します．</a:t>
            </a:r>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40</a:t>
            </a:fld>
            <a:endParaRPr kumimoji="1" lang="ja-JP" altLang="en-US"/>
          </a:p>
        </p:txBody>
      </p:sp>
    </p:spTree>
    <p:extLst>
      <p:ext uri="{BB962C8B-B14F-4D97-AF65-F5344CB8AC3E}">
        <p14:creationId xmlns:p14="http://schemas.microsoft.com/office/powerpoint/2010/main" val="3852284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ソースコードのペインが切り替わるので，それらのソースコードを確認します．</a:t>
            </a:r>
            <a:endParaRPr kumimoji="1" lang="en-US" altLang="ja-JP" dirty="0"/>
          </a:p>
          <a:p>
            <a:r>
              <a:rPr kumimoji="1" lang="ja-JP" altLang="en-US"/>
              <a:t>クローンセット内の全てのコードクローンを確認し，他のクローンセット中に修正するコード片のコードクローンが存在しなければ，同時修正の検討は終了です．</a:t>
            </a:r>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41</a:t>
            </a:fld>
            <a:endParaRPr kumimoji="1" lang="ja-JP" altLang="en-US"/>
          </a:p>
        </p:txBody>
      </p:sp>
    </p:spTree>
    <p:extLst>
      <p:ext uri="{BB962C8B-B14F-4D97-AF65-F5344CB8AC3E}">
        <p14:creationId xmlns:p14="http://schemas.microsoft.com/office/powerpoint/2010/main" val="40472869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9BC8882-8DF6-4FF6-B29D-0B54DCCBE0BF}" type="slidenum">
              <a:rPr kumimoji="1" lang="ja-JP" altLang="en-US" smtClean="0"/>
              <a:t>43</a:t>
            </a:fld>
            <a:endParaRPr kumimoji="1" lang="ja-JP" altLang="en-US"/>
          </a:p>
        </p:txBody>
      </p:sp>
    </p:spTree>
    <p:extLst>
      <p:ext uri="{BB962C8B-B14F-4D97-AF65-F5344CB8AC3E}">
        <p14:creationId xmlns:p14="http://schemas.microsoft.com/office/powerpoint/2010/main" val="1025214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9BC8882-8DF6-4FF6-B29D-0B54DCCBE0BF}" type="slidenum">
              <a:rPr kumimoji="1" lang="ja-JP" altLang="en-US" smtClean="0"/>
              <a:t>45</a:t>
            </a:fld>
            <a:endParaRPr kumimoji="1" lang="ja-JP" altLang="en-US"/>
          </a:p>
        </p:txBody>
      </p:sp>
    </p:spTree>
    <p:extLst>
      <p:ext uri="{BB962C8B-B14F-4D97-AF65-F5344CB8AC3E}">
        <p14:creationId xmlns:p14="http://schemas.microsoft.com/office/powerpoint/2010/main" val="207364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そこで，このような比較機能を備えた</a:t>
            </a:r>
            <a:r>
              <a:rPr kumimoji="1" lang="en-US" altLang="ja-JP" dirty="0"/>
              <a:t>CCX</a:t>
            </a:r>
            <a:r>
              <a:rPr kumimoji="1" lang="ja-JP" altLang="en-US"/>
              <a:t>に注目しました．</a:t>
            </a:r>
            <a:endParaRPr kumimoji="1" lang="en-US" altLang="ja-JP" dirty="0"/>
          </a:p>
          <a:p>
            <a:r>
              <a:rPr kumimoji="1" lang="en-US" altLang="ja-JP" dirty="0"/>
              <a:t>CCX</a:t>
            </a:r>
            <a:r>
              <a:rPr kumimoji="1" lang="ja-JP" altLang="en-US"/>
              <a:t>はコードクローン検出や分析が</a:t>
            </a:r>
            <a:r>
              <a:rPr kumimoji="1" lang="en-US" altLang="ja-JP" dirty="0"/>
              <a:t>Web</a:t>
            </a:r>
            <a:r>
              <a:rPr kumimoji="1" lang="ja-JP" altLang="en-US"/>
              <a:t>上で行える</a:t>
            </a:r>
            <a:r>
              <a:rPr kumimoji="1" lang="en-US" altLang="ja-JP" dirty="0"/>
              <a:t>Web</a:t>
            </a:r>
            <a:r>
              <a:rPr kumimoji="1" lang="ja-JP" altLang="en-US"/>
              <a:t>アプリケーションであり，複数の検出ツールを用いたコードクローンの検出や分析をすることができます．</a:t>
            </a:r>
            <a:endParaRPr kumimoji="1" lang="en-US" altLang="ja-JP" dirty="0"/>
          </a:p>
          <a:p>
            <a:r>
              <a:rPr kumimoji="1" lang="ja-JP" altLang="en-US"/>
              <a:t>また，同一のソースコードに対して，異なる</a:t>
            </a:r>
            <a:r>
              <a:rPr kumimoji="1" lang="en-US" altLang="ja-JP" dirty="0"/>
              <a:t>2</a:t>
            </a:r>
            <a:r>
              <a:rPr kumimoji="1" lang="ja-JP" altLang="en-US"/>
              <a:t>つの検出結果の比較を行う比較機能が存在します．</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19BC8882-8DF6-4FF6-B29D-0B54DCCBE0BF}" type="slidenum">
              <a:rPr kumimoji="1" lang="ja-JP" altLang="en-US" smtClean="0"/>
              <a:t>3</a:t>
            </a:fld>
            <a:endParaRPr kumimoji="1" lang="ja-JP" altLang="en-US"/>
          </a:p>
        </p:txBody>
      </p:sp>
    </p:spTree>
    <p:extLst>
      <p:ext uri="{BB962C8B-B14F-4D97-AF65-F5344CB8AC3E}">
        <p14:creationId xmlns:p14="http://schemas.microsoft.com/office/powerpoint/2010/main" val="3549860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9BC8882-8DF6-4FF6-B29D-0B54DCCBE0BF}" type="slidenum">
              <a:rPr kumimoji="1" lang="ja-JP" altLang="en-US" smtClean="0"/>
              <a:t>46</a:t>
            </a:fld>
            <a:endParaRPr kumimoji="1" lang="ja-JP" altLang="en-US"/>
          </a:p>
        </p:txBody>
      </p:sp>
    </p:spTree>
    <p:extLst>
      <p:ext uri="{BB962C8B-B14F-4D97-AF65-F5344CB8AC3E}">
        <p14:creationId xmlns:p14="http://schemas.microsoft.com/office/powerpoint/2010/main" val="19569405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実験結果はこのようになりました．</a:t>
            </a:r>
            <a:endParaRPr kumimoji="1" lang="en-US" altLang="ja-JP" dirty="0"/>
          </a:p>
          <a:p>
            <a:r>
              <a:rPr kumimoji="1" lang="ja-JP" altLang="en-US"/>
              <a:t>新規ツールを使用した方が，ファイル探索におけるマウスクリックの回数，全体の画面遷移の回数，確認したコードクローンの個数とその行数が少ないという結果が得られました．</a:t>
            </a:r>
            <a:endParaRPr kumimoji="1" lang="en-US" altLang="ja-JP" dirty="0"/>
          </a:p>
          <a:p>
            <a:r>
              <a:rPr kumimoji="1" lang="ja-JP" altLang="en-US"/>
              <a:t>このことから，新規ツールの方が同時修正の検討に必要な工数が少なく，効率よく修正を行えることが分かりました．</a:t>
            </a:r>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49</a:t>
            </a:fld>
            <a:endParaRPr kumimoji="1" lang="ja-JP" altLang="en-US"/>
          </a:p>
        </p:txBody>
      </p:sp>
    </p:spTree>
    <p:extLst>
      <p:ext uri="{BB962C8B-B14F-4D97-AF65-F5344CB8AC3E}">
        <p14:creationId xmlns:p14="http://schemas.microsoft.com/office/powerpoint/2010/main" val="1039455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同一のソースコードに対して，異なる</a:t>
            </a:r>
            <a:r>
              <a:rPr kumimoji="1" lang="en-US" altLang="ja-JP" dirty="0"/>
              <a:t>2</a:t>
            </a:r>
            <a:r>
              <a:rPr kumimoji="1" lang="ja-JP" altLang="en-US"/>
              <a:t>つの検出結果の比較を行うと，クローンペアの差異を表す散布図が表示できます．</a:t>
            </a:r>
            <a:endParaRPr kumimoji="1" lang="en-US" altLang="ja-JP" dirty="0"/>
          </a:p>
          <a:p>
            <a:r>
              <a:rPr kumimoji="1" lang="ja-JP" altLang="en-US"/>
              <a:t>この散布図は，縦横にファイルが並び，ファイルの組み合わせごとにマス目が存在します．</a:t>
            </a:r>
            <a:endParaRPr kumimoji="1" lang="en-US" altLang="ja-JP" dirty="0"/>
          </a:p>
          <a:p>
            <a:r>
              <a:rPr kumimoji="1" lang="ja-JP" altLang="en-US"/>
              <a:t>色がついている点はそのファイルの組み合わせに置いて，クローンペアが存在していることを表しており，選択することでクローンペアとソースコードを確認することができます．</a:t>
            </a:r>
            <a:endParaRPr kumimoji="1" lang="en-US" altLang="ja-JP" dirty="0"/>
          </a:p>
          <a:p>
            <a:r>
              <a:rPr kumimoji="1" lang="ja-JP" altLang="en-US"/>
              <a:t>色がついていない点はクローンペアが存在しないということです．</a:t>
            </a:r>
            <a:endParaRPr kumimoji="1" lang="en-US" altLang="ja-JP" dirty="0"/>
          </a:p>
          <a:p>
            <a:r>
              <a:rPr kumimoji="1" lang="en-US" altLang="ja-JP" dirty="0"/>
              <a:t>CCX</a:t>
            </a:r>
            <a:r>
              <a:rPr kumimoji="1" lang="ja-JP" altLang="en-US"/>
              <a:t>はこの機能により，修正コード片のコードクローンの同時修正を行う環境を支援しています．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では，この機能の実際のユースケースである，何らかのコード片の修正時に，そのコードクローンの同時修正を検討する場合を考えていきます．</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19BC8882-8DF6-4FF6-B29D-0B54DCCBE0BF}" type="slidenum">
              <a:rPr kumimoji="1" lang="ja-JP" altLang="en-US" smtClean="0"/>
              <a:t>4</a:t>
            </a:fld>
            <a:endParaRPr kumimoji="1" lang="ja-JP" altLang="en-US"/>
          </a:p>
        </p:txBody>
      </p:sp>
    </p:spTree>
    <p:extLst>
      <p:ext uri="{BB962C8B-B14F-4D97-AF65-F5344CB8AC3E}">
        <p14:creationId xmlns:p14="http://schemas.microsoft.com/office/powerpoint/2010/main" val="1312734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この処理を，この比較機能を用いて行おうとすると，</a:t>
            </a:r>
            <a:endParaRPr kumimoji="1" lang="en-US" altLang="ja-JP" dirty="0"/>
          </a:p>
          <a:p>
            <a:r>
              <a:rPr kumimoji="1" lang="ja-JP" altLang="en-US"/>
              <a:t>まずは，マス目を一つずつ選択し，ファイルパスを確認して，修正するコード片が存在するファイルを，散布図上から探す必要があります．</a:t>
            </a:r>
            <a:endParaRPr kumimoji="1" lang="en-US" altLang="ja-JP" dirty="0"/>
          </a:p>
          <a:p>
            <a:r>
              <a:rPr kumimoji="1" lang="ja-JP" altLang="en-US"/>
              <a:t>修正するファイルが見つかったら，その縦の列に注目していきます．</a:t>
            </a:r>
            <a:endParaRPr kumimoji="1" lang="en-US" altLang="ja-JP" dirty="0"/>
          </a:p>
          <a:p>
            <a:r>
              <a:rPr kumimoji="1" lang="ja-JP" altLang="en-US"/>
              <a:t>一つの有色点を選択し，</a:t>
            </a:r>
            <a:r>
              <a:rPr kumimoji="1" lang="en-US" altLang="ja-JP" dirty="0"/>
              <a:t>Code View</a:t>
            </a:r>
            <a:r>
              <a:rPr kumimoji="1" lang="ja-JP" altLang="en-US"/>
              <a:t>を表示します．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同じ処理を違う有色点に対して行います．</a:t>
            </a:r>
            <a:endParaRPr kumimoji="1" lang="en-US" altLang="ja-JP" dirty="0"/>
          </a:p>
          <a:p>
            <a:r>
              <a:rPr kumimoji="1" lang="ja-JP" altLang="en-US"/>
              <a:t>この動作を繰り返すことにより，全ての有色点を選択し，表示されるクローンペアを確認します．</a:t>
            </a:r>
            <a:endParaRPr kumimoji="1" lang="en-US" altLang="ja-JP" dirty="0"/>
          </a:p>
          <a:p>
            <a:r>
              <a:rPr kumimoji="1" lang="ja-JP" altLang="en-US"/>
              <a:t>これにより，修正するコード片が存在しているファイルのコードクローンを確認することができます．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5</a:t>
            </a:fld>
            <a:endParaRPr kumimoji="1" lang="ja-JP" altLang="en-US"/>
          </a:p>
        </p:txBody>
      </p:sp>
    </p:spTree>
    <p:extLst>
      <p:ext uri="{BB962C8B-B14F-4D97-AF65-F5344CB8AC3E}">
        <p14:creationId xmlns:p14="http://schemas.microsoft.com/office/powerpoint/2010/main" val="3503230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このような散布図表示を用いた分析では，ここに示すような</a:t>
            </a:r>
            <a:r>
              <a:rPr kumimoji="1" lang="en-US" altLang="ja-JP" dirty="0"/>
              <a:t>3</a:t>
            </a:r>
            <a:r>
              <a:rPr kumimoji="1" lang="ja-JP" altLang="en-US"/>
              <a:t>つの問題点がありました．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それぞれの問題点を詳しく説明していきます．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ja-JP" altLang="en-US"/>
              <a:t>１つ目はファイル探索が困難な点です．</a:t>
            </a:r>
            <a:endParaRPr kumimoji="1" lang="en-US" altLang="ja-JP" dirty="0"/>
          </a:p>
          <a:p>
            <a:r>
              <a:rPr kumimoji="1" lang="en-US" altLang="ja-JP" dirty="0"/>
              <a:t>2</a:t>
            </a:r>
            <a:r>
              <a:rPr kumimoji="1" lang="ja-JP" altLang="en-US"/>
              <a:t>つ目は全てのコードクローンの確認に手間がかかる点です．</a:t>
            </a:r>
            <a:endParaRPr kumimoji="1" lang="en-US" altLang="ja-JP" dirty="0"/>
          </a:p>
          <a:p>
            <a:r>
              <a:rPr kumimoji="1" lang="ja-JP" altLang="en-US"/>
              <a:t>３つ目は，先ほど紹介した手順とは関係のないところにはなるのですが，比較後のコードクローン検出の差異しかわからない点が挙げられます．</a:t>
            </a:r>
            <a:endParaRPr kumimoji="1" lang="en-US" altLang="ja-JP" dirty="0"/>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6</a:t>
            </a:fld>
            <a:endParaRPr kumimoji="1" lang="ja-JP" altLang="en-US"/>
          </a:p>
        </p:txBody>
      </p:sp>
    </p:spTree>
    <p:extLst>
      <p:ext uri="{BB962C8B-B14F-4D97-AF65-F5344CB8AC3E}">
        <p14:creationId xmlns:p14="http://schemas.microsoft.com/office/powerpoint/2010/main" val="1715844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問題点</a:t>
            </a:r>
            <a:r>
              <a:rPr kumimoji="1" lang="en-US" altLang="ja-JP" dirty="0"/>
              <a:t>1</a:t>
            </a:r>
            <a:r>
              <a:rPr kumimoji="1" lang="ja-JP" altLang="en-US"/>
              <a:t>は該当するファイルを探索する際に発生する問題です．</a:t>
            </a:r>
            <a:endParaRPr kumimoji="1" lang="en-US" altLang="ja-JP" dirty="0"/>
          </a:p>
          <a:p>
            <a:r>
              <a:rPr kumimoji="1" lang="ja-JP" altLang="en-US"/>
              <a:t>修正するコード片を特定し，そのコード片のコードクローンを特定しようとした時，既存の散布図では，まず</a:t>
            </a:r>
            <a:r>
              <a:rPr kumimoji="1" lang="en-US" altLang="ja-JP" dirty="0"/>
              <a:t>1</a:t>
            </a:r>
            <a:r>
              <a:rPr kumimoji="1" lang="ja-JP" altLang="en-US"/>
              <a:t>マスずつクリックしてファイルパスを確認することで目的のファイルを探さなければいけません．</a:t>
            </a:r>
            <a:endParaRPr kumimoji="1" lang="en-US" altLang="ja-JP" dirty="0"/>
          </a:p>
          <a:p>
            <a:r>
              <a:rPr kumimoji="1" lang="ja-JP" altLang="en-US"/>
              <a:t>これらのファイルの並び順は，検出ツールの出力結果に依存しているため，ファイルの並び順に法則性はなく，かなりの手間がかかってしまいます．</a:t>
            </a:r>
          </a:p>
        </p:txBody>
      </p:sp>
      <p:sp>
        <p:nvSpPr>
          <p:cNvPr id="4" name="スライド番号プレースホルダー 3"/>
          <p:cNvSpPr>
            <a:spLocks noGrp="1"/>
          </p:cNvSpPr>
          <p:nvPr>
            <p:ph type="sldNum" sz="quarter" idx="5"/>
          </p:nvPr>
        </p:nvSpPr>
        <p:spPr/>
        <p:txBody>
          <a:bodyPr/>
          <a:lstStyle/>
          <a:p>
            <a:fld id="{19BC8882-8DF6-4FF6-B29D-0B54DCCBE0BF}" type="slidenum">
              <a:rPr kumimoji="1" lang="ja-JP" altLang="en-US" smtClean="0"/>
              <a:t>7</a:t>
            </a:fld>
            <a:endParaRPr kumimoji="1" lang="ja-JP" altLang="en-US"/>
          </a:p>
        </p:txBody>
      </p:sp>
    </p:spTree>
    <p:extLst>
      <p:ext uri="{BB962C8B-B14F-4D97-AF65-F5344CB8AC3E}">
        <p14:creationId xmlns:p14="http://schemas.microsoft.com/office/powerpoint/2010/main" val="848544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a:t>つ目は，特定のファイルのコードクローンを確認しようとした時，１度にそのファイルのコードクローンを全て確認することができないという問題点があります．</a:t>
            </a:r>
            <a:endParaRPr kumimoji="1" lang="en-US" altLang="ja-JP" dirty="0"/>
          </a:p>
          <a:p>
            <a:r>
              <a:rPr kumimoji="1" lang="ja-JP" altLang="en-US"/>
              <a:t>既存の散布図では，ファイルの組み合わせごとにマス目が存在しているため，様々なファイルにクローンペアが存在しているほど，対象ファイルの縦の列の有色点は多くなります．</a:t>
            </a:r>
            <a:endParaRPr kumimoji="1" lang="en-US" altLang="ja-JP" dirty="0"/>
          </a:p>
          <a:p>
            <a:r>
              <a:rPr kumimoji="1" lang="ja-JP" altLang="en-US"/>
              <a:t>もれなくコードクローンを確認するためには，これら全ての有色点を選択し，クローンペアを確認する必要があります．</a:t>
            </a:r>
            <a:endParaRPr kumimoji="1" lang="en-US" altLang="ja-JP" dirty="0"/>
          </a:p>
          <a:p>
            <a:r>
              <a:rPr kumimoji="1" lang="ja-JP" altLang="en-US"/>
              <a:t>そのため，有色点の個数が多いほど，多くの画面遷移が発生し，かなりの手間となってしまいます．</a:t>
            </a:r>
          </a:p>
        </p:txBody>
      </p:sp>
      <p:sp>
        <p:nvSpPr>
          <p:cNvPr id="4" name="スライド番号プレースホルダー 3"/>
          <p:cNvSpPr>
            <a:spLocks noGrp="1"/>
          </p:cNvSpPr>
          <p:nvPr>
            <p:ph type="sldNum" sz="quarter" idx="5"/>
          </p:nvPr>
        </p:nvSpPr>
        <p:spPr/>
        <p:txBody>
          <a:bodyPr/>
          <a:lstStyle/>
          <a:p>
            <a:fld id="{A9C61AF9-C475-7447-8E6D-6397328F0F58}" type="slidenum">
              <a:rPr kumimoji="1" lang="ja-JP" altLang="en-US" smtClean="0"/>
              <a:t>8</a:t>
            </a:fld>
            <a:endParaRPr kumimoji="1" lang="ja-JP" altLang="en-US"/>
          </a:p>
        </p:txBody>
      </p:sp>
    </p:spTree>
    <p:extLst>
      <p:ext uri="{BB962C8B-B14F-4D97-AF65-F5344CB8AC3E}">
        <p14:creationId xmlns:p14="http://schemas.microsoft.com/office/powerpoint/2010/main" val="3689396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8CC1D60-8C10-F54F-9744-27FADB8B0425}"/>
              </a:ext>
            </a:extLst>
          </p:cNvPr>
          <p:cNvSpPr/>
          <p:nvPr/>
        </p:nvSpPr>
        <p:spPr>
          <a:xfrm>
            <a:off x="-18000" y="-18000"/>
            <a:ext cx="9180000" cy="3834000"/>
          </a:xfrm>
          <a:prstGeom prst="rect">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t"/>
          <a:lstStyle/>
          <a:p>
            <a:pPr algn="l">
              <a:lnSpc>
                <a:spcPct val="90000"/>
              </a:lnSpc>
              <a:spcBef>
                <a:spcPts val="300"/>
              </a:spcBef>
              <a:spcAft>
                <a:spcPts val="100"/>
              </a:spcAft>
            </a:pPr>
            <a:endParaRPr kumimoji="1" lang="ja-JP" altLang="en-US" spc="120" baseline="0">
              <a:solidFill>
                <a:schemeClr val="bg1"/>
              </a:solidFill>
              <a:latin typeface="Segoe UI" panose="020B0502040204020203" pitchFamily="34" charset="0"/>
              <a:ea typeface="+mn-ea"/>
              <a:cs typeface="Segoe UI" panose="020B0502040204020203" pitchFamily="34" charset="0"/>
            </a:endParaRPr>
          </a:p>
        </p:txBody>
      </p:sp>
      <p:sp>
        <p:nvSpPr>
          <p:cNvPr id="2" name="タイトル 1">
            <a:extLst>
              <a:ext uri="{FF2B5EF4-FFF2-40B4-BE49-F238E27FC236}">
                <a16:creationId xmlns:a16="http://schemas.microsoft.com/office/drawing/2014/main" id="{7F2A6178-EC09-7A47-93D5-683FC0911D87}"/>
              </a:ext>
            </a:extLst>
          </p:cNvPr>
          <p:cNvSpPr>
            <a:spLocks noGrp="1"/>
          </p:cNvSpPr>
          <p:nvPr>
            <p:ph type="ctrTitle"/>
          </p:nvPr>
        </p:nvSpPr>
        <p:spPr>
          <a:xfrm>
            <a:off x="396000" y="396000"/>
            <a:ext cx="8352000" cy="3024000"/>
          </a:xfrm>
        </p:spPr>
        <p:txBody>
          <a:bodyPr lIns="72000" tIns="72000" rIns="72000" bIns="72000" anchor="b"/>
          <a:lstStyle>
            <a:lvl1pPr algn="l">
              <a:defRPr sz="3200" baseline="0">
                <a:solidFill>
                  <a:schemeClr val="bg1"/>
                </a:solidFill>
                <a:latin typeface="Segoe UI" panose="020B0502040204020203" pitchFamily="34" charset="0"/>
                <a:cs typeface="Segoe UI" panose="020B0502040204020203" pitchFamily="34" charset="0"/>
              </a:defRPr>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BFF7058C-A42B-6345-913F-3B9602CBB0D8}"/>
              </a:ext>
            </a:extLst>
          </p:cNvPr>
          <p:cNvSpPr>
            <a:spLocks noGrp="1"/>
          </p:cNvSpPr>
          <p:nvPr>
            <p:ph type="subTitle" idx="1"/>
          </p:nvPr>
        </p:nvSpPr>
        <p:spPr>
          <a:xfrm>
            <a:off x="396000" y="4229999"/>
            <a:ext cx="8352000" cy="1800000"/>
          </a:xfrm>
        </p:spPr>
        <p:txBody>
          <a:bodyPr lIns="72000" tIns="72000" rIns="72000" bIns="72000"/>
          <a:lstStyle>
            <a:lvl1pPr marL="0" indent="0" algn="l">
              <a:spcBef>
                <a:spcPts val="800"/>
              </a:spcBef>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endParaRPr kumimoji="1" lang="en-US" altLang="ja-JP" dirty="0"/>
          </a:p>
        </p:txBody>
      </p:sp>
      <p:sp>
        <p:nvSpPr>
          <p:cNvPr id="8" name="正方形/長方形 7">
            <a:extLst>
              <a:ext uri="{FF2B5EF4-FFF2-40B4-BE49-F238E27FC236}">
                <a16:creationId xmlns:a16="http://schemas.microsoft.com/office/drawing/2014/main" id="{F6F9618A-4F09-8440-B7F9-166C8C215B50}"/>
              </a:ext>
            </a:extLst>
          </p:cNvPr>
          <p:cNvSpPr/>
          <p:nvPr/>
        </p:nvSpPr>
        <p:spPr>
          <a:xfrm>
            <a:off x="702000" y="6309626"/>
            <a:ext cx="8496000" cy="566374"/>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ctr"/>
          <a:lstStyle/>
          <a:p>
            <a:pPr algn="l">
              <a:lnSpc>
                <a:spcPct val="100000"/>
              </a:lnSpc>
              <a:spcBef>
                <a:spcPts val="600"/>
              </a:spcBef>
              <a:spcAft>
                <a:spcPts val="100"/>
              </a:spcAft>
            </a:pPr>
            <a:r>
              <a:rPr kumimoji="1" lang="en-US" altLang="ja-JP" sz="1350" spc="0" baseline="0" dirty="0">
                <a:solidFill>
                  <a:schemeClr val="bg1"/>
                </a:solidFill>
                <a:latin typeface="Segoe UI" panose="020B0502040204020203" pitchFamily="34" charset="0"/>
                <a:ea typeface="+mn-ea"/>
                <a:cs typeface="Segoe UI" panose="020B0502040204020203" pitchFamily="34" charset="0"/>
              </a:rPr>
              <a:t>Department of Computer Science, Graduate School of Information Science and Technology, Osaka University.</a:t>
            </a:r>
            <a:br>
              <a:rPr kumimoji="1" lang="en-US" altLang="ja-JP" sz="1350" spc="0" baseline="0" dirty="0">
                <a:solidFill>
                  <a:schemeClr val="bg1"/>
                </a:solidFill>
                <a:latin typeface="Segoe UI" panose="020B0502040204020203" pitchFamily="34" charset="0"/>
                <a:ea typeface="+mn-ea"/>
                <a:cs typeface="Segoe UI" panose="020B0502040204020203" pitchFamily="34" charset="0"/>
              </a:rPr>
            </a:br>
            <a:r>
              <a:rPr kumimoji="1" lang="en-US" altLang="ja-JP" sz="1350" spc="0" baseline="0" dirty="0">
                <a:solidFill>
                  <a:schemeClr val="bg1"/>
                </a:solidFill>
                <a:latin typeface="Segoe UI" panose="020B0502040204020203" pitchFamily="34" charset="0"/>
                <a:ea typeface="+mn-ea"/>
                <a:cs typeface="Segoe UI" panose="020B0502040204020203" pitchFamily="34" charset="0"/>
              </a:rPr>
              <a:t>Software Engineering Laboratory. - https://</a:t>
            </a:r>
            <a:r>
              <a:rPr kumimoji="1" lang="en-US" altLang="ja-JP" sz="1350" spc="0" baseline="0" dirty="0" err="1">
                <a:solidFill>
                  <a:schemeClr val="bg1"/>
                </a:solidFill>
                <a:latin typeface="Segoe UI" panose="020B0502040204020203" pitchFamily="34" charset="0"/>
                <a:ea typeface="+mn-ea"/>
                <a:cs typeface="Segoe UI" panose="020B0502040204020203" pitchFamily="34" charset="0"/>
              </a:rPr>
              <a:t>sel.ist.osaka-u.ac.jp</a:t>
            </a:r>
            <a:endParaRPr kumimoji="1" lang="ja-JP" altLang="en-US" sz="1350" spc="0" baseline="0">
              <a:solidFill>
                <a:schemeClr val="bg1"/>
              </a:solidFill>
              <a:latin typeface="Segoe UI" panose="020B0502040204020203" pitchFamily="34" charset="0"/>
              <a:ea typeface="+mn-ea"/>
              <a:cs typeface="Segoe UI" panose="020B0502040204020203" pitchFamily="34" charset="0"/>
            </a:endParaRPr>
          </a:p>
        </p:txBody>
      </p:sp>
      <p:grpSp>
        <p:nvGrpSpPr>
          <p:cNvPr id="6" name="グラフィックス 4">
            <a:extLst>
              <a:ext uri="{FF2B5EF4-FFF2-40B4-BE49-F238E27FC236}">
                <a16:creationId xmlns:a16="http://schemas.microsoft.com/office/drawing/2014/main" id="{3C1BCF52-A644-8F07-BDF3-B95E476C120A}"/>
              </a:ext>
            </a:extLst>
          </p:cNvPr>
          <p:cNvGrpSpPr>
            <a:grpSpLocks noChangeAspect="1"/>
          </p:cNvGrpSpPr>
          <p:nvPr/>
        </p:nvGrpSpPr>
        <p:grpSpPr>
          <a:xfrm>
            <a:off x="173344" y="6369591"/>
            <a:ext cx="445312" cy="446443"/>
            <a:chOff x="125091" y="6161694"/>
            <a:chExt cx="567879" cy="569322"/>
          </a:xfrm>
        </p:grpSpPr>
        <p:sp>
          <p:nvSpPr>
            <p:cNvPr id="9" name="フリーフォーム: 図形 8">
              <a:extLst>
                <a:ext uri="{FF2B5EF4-FFF2-40B4-BE49-F238E27FC236}">
                  <a16:creationId xmlns:a16="http://schemas.microsoft.com/office/drawing/2014/main" id="{C42F1B19-C8AC-290C-5935-C47287B65CAC}"/>
                </a:ext>
              </a:extLst>
            </p:cNvPr>
            <p:cNvSpPr/>
            <p:nvPr/>
          </p:nvSpPr>
          <p:spPr>
            <a:xfrm>
              <a:off x="125091" y="6161694"/>
              <a:ext cx="567879" cy="569322"/>
            </a:xfrm>
            <a:custGeom>
              <a:avLst/>
              <a:gdLst>
                <a:gd name="connsiteX0" fmla="*/ 33428 w 567879"/>
                <a:gd name="connsiteY0" fmla="*/ -303 h 569322"/>
                <a:gd name="connsiteX1" fmla="*/ 24 w 567879"/>
                <a:gd name="connsiteY1" fmla="*/ 33083 h 569322"/>
                <a:gd name="connsiteX2" fmla="*/ 24 w 567879"/>
                <a:gd name="connsiteY2" fmla="*/ 33083 h 569322"/>
                <a:gd name="connsiteX3" fmla="*/ 24 w 567879"/>
                <a:gd name="connsiteY3" fmla="*/ 535608 h 569322"/>
                <a:gd name="connsiteX4" fmla="*/ 33428 w 567879"/>
                <a:gd name="connsiteY4" fmla="*/ 569020 h 569322"/>
                <a:gd name="connsiteX5" fmla="*/ 33428 w 567879"/>
                <a:gd name="connsiteY5" fmla="*/ 569020 h 569322"/>
                <a:gd name="connsiteX6" fmla="*/ 534527 w 567879"/>
                <a:gd name="connsiteY6" fmla="*/ 569020 h 569322"/>
                <a:gd name="connsiteX7" fmla="*/ 567904 w 567879"/>
                <a:gd name="connsiteY7" fmla="*/ 535608 h 569322"/>
                <a:gd name="connsiteX8" fmla="*/ 567904 w 567879"/>
                <a:gd name="connsiteY8" fmla="*/ 535608 h 569322"/>
                <a:gd name="connsiteX9" fmla="*/ 567904 w 567879"/>
                <a:gd name="connsiteY9" fmla="*/ 33083 h 569322"/>
                <a:gd name="connsiteX10" fmla="*/ 534527 w 567879"/>
                <a:gd name="connsiteY10" fmla="*/ -303 h 569322"/>
                <a:gd name="connsiteX11" fmla="*/ 534527 w 567879"/>
                <a:gd name="connsiteY11" fmla="*/ -303 h 569322"/>
                <a:gd name="connsiteX12" fmla="*/ 33428 w 567879"/>
                <a:gd name="connsiteY12" fmla="*/ -303 h 56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7879" h="569322">
                  <a:moveTo>
                    <a:pt x="33428" y="-303"/>
                  </a:moveTo>
                  <a:cubicBezTo>
                    <a:pt x="15075" y="-303"/>
                    <a:pt x="24" y="14722"/>
                    <a:pt x="24" y="33083"/>
                  </a:cubicBezTo>
                  <a:lnTo>
                    <a:pt x="24" y="33083"/>
                  </a:lnTo>
                  <a:lnTo>
                    <a:pt x="24" y="535608"/>
                  </a:lnTo>
                  <a:cubicBezTo>
                    <a:pt x="24" y="553980"/>
                    <a:pt x="15075" y="569020"/>
                    <a:pt x="33428" y="569020"/>
                  </a:cubicBezTo>
                  <a:lnTo>
                    <a:pt x="33428" y="569020"/>
                  </a:lnTo>
                  <a:lnTo>
                    <a:pt x="534527" y="569020"/>
                  </a:lnTo>
                  <a:cubicBezTo>
                    <a:pt x="552882" y="569020"/>
                    <a:pt x="567904" y="553980"/>
                    <a:pt x="567904" y="535608"/>
                  </a:cubicBezTo>
                  <a:lnTo>
                    <a:pt x="567904" y="535608"/>
                  </a:lnTo>
                  <a:lnTo>
                    <a:pt x="567904" y="33083"/>
                  </a:lnTo>
                  <a:cubicBezTo>
                    <a:pt x="567904" y="14722"/>
                    <a:pt x="552882" y="-303"/>
                    <a:pt x="534527" y="-303"/>
                  </a:cubicBezTo>
                  <a:lnTo>
                    <a:pt x="534527" y="-303"/>
                  </a:lnTo>
                  <a:lnTo>
                    <a:pt x="33428" y="-303"/>
                  </a:lnTo>
                  <a:close/>
                </a:path>
              </a:pathLst>
            </a:custGeom>
            <a:gradFill>
              <a:gsLst>
                <a:gs pos="0">
                  <a:srgbClr val="208BC1"/>
                </a:gs>
                <a:gs pos="50000">
                  <a:srgbClr val="286AAF">
                    <a:alpha val="97647"/>
                  </a:srgbClr>
                </a:gs>
                <a:gs pos="100000">
                  <a:srgbClr val="314A9E">
                    <a:alpha val="95294"/>
                  </a:srgbClr>
                </a:gs>
              </a:gsLst>
              <a:lin ang="6791777" scaled="1"/>
            </a:gradFill>
            <a:ln w="2898" cap="flat">
              <a:noFill/>
              <a:prstDash val="solid"/>
              <a:miter/>
            </a:ln>
          </p:spPr>
          <p:txBody>
            <a:bodyPr rtlCol="0" anchor="ctr"/>
            <a:lstStyle/>
            <a:p>
              <a:endParaRPr lang="ja-JP" altLang="en-US"/>
            </a:p>
          </p:txBody>
        </p:sp>
        <p:grpSp>
          <p:nvGrpSpPr>
            <p:cNvPr id="11" name="グラフィックス 4">
              <a:extLst>
                <a:ext uri="{FF2B5EF4-FFF2-40B4-BE49-F238E27FC236}">
                  <a16:creationId xmlns:a16="http://schemas.microsoft.com/office/drawing/2014/main" id="{57364A74-599C-F90E-7DB3-2BA2B1E68645}"/>
                </a:ext>
              </a:extLst>
            </p:cNvPr>
            <p:cNvGrpSpPr/>
            <p:nvPr/>
          </p:nvGrpSpPr>
          <p:grpSpPr>
            <a:xfrm>
              <a:off x="180304" y="6202778"/>
              <a:ext cx="451746" cy="490004"/>
              <a:chOff x="180304" y="6202778"/>
              <a:chExt cx="451746" cy="490004"/>
            </a:xfrm>
            <a:solidFill>
              <a:srgbClr val="FFFFFF"/>
            </a:solidFill>
          </p:grpSpPr>
          <p:sp>
            <p:nvSpPr>
              <p:cNvPr id="12" name="フリーフォーム: 図形 11">
                <a:extLst>
                  <a:ext uri="{FF2B5EF4-FFF2-40B4-BE49-F238E27FC236}">
                    <a16:creationId xmlns:a16="http://schemas.microsoft.com/office/drawing/2014/main" id="{FBEB5F79-347F-42BD-55CB-42D945D1BC07}"/>
                  </a:ext>
                </a:extLst>
              </p:cNvPr>
              <p:cNvSpPr/>
              <p:nvPr/>
            </p:nvSpPr>
            <p:spPr>
              <a:xfrm>
                <a:off x="180304" y="6379929"/>
                <a:ext cx="114843" cy="18845"/>
              </a:xfrm>
              <a:custGeom>
                <a:avLst/>
                <a:gdLst>
                  <a:gd name="connsiteX0" fmla="*/ 115170 w 114843"/>
                  <a:gd name="connsiteY0" fmla="*/ 9763 h 18845"/>
                  <a:gd name="connsiteX1" fmla="*/ 105151 w 114843"/>
                  <a:gd name="connsiteY1" fmla="*/ 19193 h 18845"/>
                  <a:gd name="connsiteX2" fmla="*/ 10352 w 114843"/>
                  <a:gd name="connsiteY2" fmla="*/ 19193 h 18845"/>
                  <a:gd name="connsiteX3" fmla="*/ 327 w 114843"/>
                  <a:gd name="connsiteY3" fmla="*/ 9763 h 18845"/>
                  <a:gd name="connsiteX4" fmla="*/ 10352 w 114843"/>
                  <a:gd name="connsiteY4" fmla="*/ 347 h 18845"/>
                  <a:gd name="connsiteX5" fmla="*/ 105151 w 114843"/>
                  <a:gd name="connsiteY5" fmla="*/ 347 h 18845"/>
                  <a:gd name="connsiteX6" fmla="*/ 115170 w 114843"/>
                  <a:gd name="connsiteY6" fmla="*/ 9763 h 1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43" h="18845">
                    <a:moveTo>
                      <a:pt x="115170" y="9763"/>
                    </a:moveTo>
                    <a:cubicBezTo>
                      <a:pt x="115170" y="14943"/>
                      <a:pt x="110670" y="19193"/>
                      <a:pt x="105151" y="19193"/>
                    </a:cubicBezTo>
                    <a:lnTo>
                      <a:pt x="10352" y="19193"/>
                    </a:lnTo>
                    <a:cubicBezTo>
                      <a:pt x="4841" y="19193"/>
                      <a:pt x="327" y="14946"/>
                      <a:pt x="327" y="9763"/>
                    </a:cubicBezTo>
                    <a:cubicBezTo>
                      <a:pt x="327" y="4580"/>
                      <a:pt x="4839" y="347"/>
                      <a:pt x="10352" y="347"/>
                    </a:cubicBezTo>
                    <a:lnTo>
                      <a:pt x="105151" y="347"/>
                    </a:lnTo>
                    <a:cubicBezTo>
                      <a:pt x="110673" y="347"/>
                      <a:pt x="115170" y="4583"/>
                      <a:pt x="115170" y="9763"/>
                    </a:cubicBezTo>
                  </a:path>
                </a:pathLst>
              </a:custGeom>
              <a:solidFill>
                <a:srgbClr val="FFFFFF"/>
              </a:solidFill>
              <a:ln w="2898" cap="flat">
                <a:noFill/>
                <a:prstDash val="solid"/>
                <a:miter/>
              </a:ln>
            </p:spPr>
            <p:txBody>
              <a:bodyPr rtlCol="0" anchor="ctr"/>
              <a:lstStyle/>
              <a:p>
                <a:endParaRPr lang="ja-JP" altLang="en-US"/>
              </a:p>
            </p:txBody>
          </p:sp>
          <p:sp>
            <p:nvSpPr>
              <p:cNvPr id="13" name="フリーフォーム: 図形 12">
                <a:extLst>
                  <a:ext uri="{FF2B5EF4-FFF2-40B4-BE49-F238E27FC236}">
                    <a16:creationId xmlns:a16="http://schemas.microsoft.com/office/drawing/2014/main" id="{62D0B54E-1B61-AFCA-CD18-BD85CC87FEC0}"/>
                  </a:ext>
                </a:extLst>
              </p:cNvPr>
              <p:cNvSpPr/>
              <p:nvPr/>
            </p:nvSpPr>
            <p:spPr>
              <a:xfrm>
                <a:off x="180304" y="6438377"/>
                <a:ext cx="114843" cy="18845"/>
              </a:xfrm>
              <a:custGeom>
                <a:avLst/>
                <a:gdLst>
                  <a:gd name="connsiteX0" fmla="*/ 115170 w 114843"/>
                  <a:gd name="connsiteY0" fmla="*/ 9719 h 18845"/>
                  <a:gd name="connsiteX1" fmla="*/ 105151 w 114843"/>
                  <a:gd name="connsiteY1" fmla="*/ 19144 h 18845"/>
                  <a:gd name="connsiteX2" fmla="*/ 10352 w 114843"/>
                  <a:gd name="connsiteY2" fmla="*/ 19144 h 18845"/>
                  <a:gd name="connsiteX3" fmla="*/ 327 w 114843"/>
                  <a:gd name="connsiteY3" fmla="*/ 9719 h 18845"/>
                  <a:gd name="connsiteX4" fmla="*/ 10352 w 114843"/>
                  <a:gd name="connsiteY4" fmla="*/ 298 h 18845"/>
                  <a:gd name="connsiteX5" fmla="*/ 105151 w 114843"/>
                  <a:gd name="connsiteY5" fmla="*/ 298 h 18845"/>
                  <a:gd name="connsiteX6" fmla="*/ 115170 w 114843"/>
                  <a:gd name="connsiteY6" fmla="*/ 9719 h 1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43" h="18845">
                    <a:moveTo>
                      <a:pt x="115170" y="9719"/>
                    </a:moveTo>
                    <a:cubicBezTo>
                      <a:pt x="115170" y="14905"/>
                      <a:pt x="110670" y="19144"/>
                      <a:pt x="105151" y="19144"/>
                    </a:cubicBezTo>
                    <a:lnTo>
                      <a:pt x="10352" y="19144"/>
                    </a:lnTo>
                    <a:cubicBezTo>
                      <a:pt x="4841" y="19144"/>
                      <a:pt x="327" y="14905"/>
                      <a:pt x="327" y="9719"/>
                    </a:cubicBezTo>
                    <a:cubicBezTo>
                      <a:pt x="327" y="4542"/>
                      <a:pt x="4839" y="298"/>
                      <a:pt x="10352" y="298"/>
                    </a:cubicBezTo>
                    <a:lnTo>
                      <a:pt x="105151" y="298"/>
                    </a:lnTo>
                    <a:cubicBezTo>
                      <a:pt x="110673" y="301"/>
                      <a:pt x="115170" y="4545"/>
                      <a:pt x="115170" y="9719"/>
                    </a:cubicBezTo>
                  </a:path>
                </a:pathLst>
              </a:custGeom>
              <a:solidFill>
                <a:srgbClr val="FFFFFF"/>
              </a:solidFill>
              <a:ln w="2898" cap="flat">
                <a:noFill/>
                <a:prstDash val="solid"/>
                <a:miter/>
              </a:ln>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1C8CFC7F-B1C9-F3A8-9146-64C8A29B1F4A}"/>
                  </a:ext>
                </a:extLst>
              </p:cNvPr>
              <p:cNvSpPr/>
              <p:nvPr/>
            </p:nvSpPr>
            <p:spPr>
              <a:xfrm>
                <a:off x="180304" y="6497458"/>
                <a:ext cx="114843" cy="18848"/>
              </a:xfrm>
              <a:custGeom>
                <a:avLst/>
                <a:gdLst>
                  <a:gd name="connsiteX0" fmla="*/ 115170 w 114843"/>
                  <a:gd name="connsiteY0" fmla="*/ 9689 h 18848"/>
                  <a:gd name="connsiteX1" fmla="*/ 105151 w 114843"/>
                  <a:gd name="connsiteY1" fmla="*/ 19096 h 18848"/>
                  <a:gd name="connsiteX2" fmla="*/ 10352 w 114843"/>
                  <a:gd name="connsiteY2" fmla="*/ 19096 h 18848"/>
                  <a:gd name="connsiteX3" fmla="*/ 327 w 114843"/>
                  <a:gd name="connsiteY3" fmla="*/ 9689 h 18848"/>
                  <a:gd name="connsiteX4" fmla="*/ 10352 w 114843"/>
                  <a:gd name="connsiteY4" fmla="*/ 247 h 18848"/>
                  <a:gd name="connsiteX5" fmla="*/ 105151 w 114843"/>
                  <a:gd name="connsiteY5" fmla="*/ 247 h 18848"/>
                  <a:gd name="connsiteX6" fmla="*/ 115170 w 114843"/>
                  <a:gd name="connsiteY6" fmla="*/ 9689 h 1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43" h="18848">
                    <a:moveTo>
                      <a:pt x="115170" y="9689"/>
                    </a:moveTo>
                    <a:cubicBezTo>
                      <a:pt x="115170" y="14878"/>
                      <a:pt x="110670" y="19096"/>
                      <a:pt x="105151" y="19096"/>
                    </a:cubicBezTo>
                    <a:lnTo>
                      <a:pt x="10352" y="19096"/>
                    </a:lnTo>
                    <a:cubicBezTo>
                      <a:pt x="4841" y="19096"/>
                      <a:pt x="327" y="14878"/>
                      <a:pt x="327" y="9689"/>
                    </a:cubicBezTo>
                    <a:cubicBezTo>
                      <a:pt x="327" y="4501"/>
                      <a:pt x="4839" y="247"/>
                      <a:pt x="10352" y="247"/>
                    </a:cubicBezTo>
                    <a:lnTo>
                      <a:pt x="105151" y="247"/>
                    </a:lnTo>
                    <a:cubicBezTo>
                      <a:pt x="110673" y="247"/>
                      <a:pt x="115170" y="4501"/>
                      <a:pt x="115170" y="9689"/>
                    </a:cubicBezTo>
                  </a:path>
                </a:pathLst>
              </a:custGeom>
              <a:solidFill>
                <a:srgbClr val="FFFFFF"/>
              </a:solidFill>
              <a:ln w="2898" cap="flat">
                <a:noFill/>
                <a:prstDash val="solid"/>
                <a:miter/>
              </a:ln>
            </p:spPr>
            <p:txBody>
              <a:bodyPr rtlCol="0" anchor="ctr"/>
              <a:lstStyle/>
              <a:p>
                <a:endParaRPr lang="ja-JP" altLang="en-US"/>
              </a:p>
            </p:txBody>
          </p:sp>
          <p:sp>
            <p:nvSpPr>
              <p:cNvPr id="15" name="フリーフォーム: 図形 14">
                <a:extLst>
                  <a:ext uri="{FF2B5EF4-FFF2-40B4-BE49-F238E27FC236}">
                    <a16:creationId xmlns:a16="http://schemas.microsoft.com/office/drawing/2014/main" id="{971C17AD-6512-A84D-239E-675DDDDA9EC8}"/>
                  </a:ext>
                </a:extLst>
              </p:cNvPr>
              <p:cNvSpPr/>
              <p:nvPr/>
            </p:nvSpPr>
            <p:spPr>
              <a:xfrm>
                <a:off x="180304" y="6379928"/>
                <a:ext cx="18845" cy="77296"/>
              </a:xfrm>
              <a:custGeom>
                <a:avLst/>
                <a:gdLst>
                  <a:gd name="connsiteX0" fmla="*/ 9659 w 18845"/>
                  <a:gd name="connsiteY0" fmla="*/ 77587 h 77296"/>
                  <a:gd name="connsiteX1" fmla="*/ 237 w 18845"/>
                  <a:gd name="connsiteY1" fmla="*/ 67561 h 77296"/>
                  <a:gd name="connsiteX2" fmla="*/ 237 w 18845"/>
                  <a:gd name="connsiteY2" fmla="*/ 10306 h 77296"/>
                  <a:gd name="connsiteX3" fmla="*/ 9659 w 18845"/>
                  <a:gd name="connsiteY3" fmla="*/ 290 h 77296"/>
                  <a:gd name="connsiteX4" fmla="*/ 19083 w 18845"/>
                  <a:gd name="connsiteY4" fmla="*/ 10306 h 77296"/>
                  <a:gd name="connsiteX5" fmla="*/ 19083 w 18845"/>
                  <a:gd name="connsiteY5" fmla="*/ 67561 h 77296"/>
                  <a:gd name="connsiteX6" fmla="*/ 9659 w 18845"/>
                  <a:gd name="connsiteY6" fmla="*/ 77587 h 7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5" h="77296">
                    <a:moveTo>
                      <a:pt x="9659" y="77587"/>
                    </a:moveTo>
                    <a:cubicBezTo>
                      <a:pt x="4482" y="77587"/>
                      <a:pt x="237" y="73075"/>
                      <a:pt x="237" y="67561"/>
                    </a:cubicBezTo>
                    <a:lnTo>
                      <a:pt x="237" y="10306"/>
                    </a:lnTo>
                    <a:cubicBezTo>
                      <a:pt x="237" y="4799"/>
                      <a:pt x="4482" y="290"/>
                      <a:pt x="9659" y="290"/>
                    </a:cubicBezTo>
                    <a:cubicBezTo>
                      <a:pt x="14835" y="290"/>
                      <a:pt x="19083" y="4799"/>
                      <a:pt x="19083" y="10306"/>
                    </a:cubicBezTo>
                    <a:lnTo>
                      <a:pt x="19083" y="67561"/>
                    </a:lnTo>
                    <a:cubicBezTo>
                      <a:pt x="19083" y="73072"/>
                      <a:pt x="14833" y="77587"/>
                      <a:pt x="9659" y="77587"/>
                    </a:cubicBezTo>
                  </a:path>
                </a:pathLst>
              </a:custGeom>
              <a:solidFill>
                <a:srgbClr val="FFFFFF"/>
              </a:solidFill>
              <a:ln w="2898" cap="flat">
                <a:noFill/>
                <a:prstDash val="solid"/>
                <a:miter/>
              </a:ln>
            </p:spPr>
            <p:txBody>
              <a:bodyPr rtlCol="0" anchor="ctr"/>
              <a:lstStyle/>
              <a:p>
                <a:endParaRPr lang="ja-JP" altLang="en-US"/>
              </a:p>
            </p:txBody>
          </p:sp>
          <p:sp>
            <p:nvSpPr>
              <p:cNvPr id="16" name="フリーフォーム: 図形 15">
                <a:extLst>
                  <a:ext uri="{FF2B5EF4-FFF2-40B4-BE49-F238E27FC236}">
                    <a16:creationId xmlns:a16="http://schemas.microsoft.com/office/drawing/2014/main" id="{6E45E59D-5C5F-29DB-A50A-081693D9699E}"/>
                  </a:ext>
                </a:extLst>
              </p:cNvPr>
              <p:cNvSpPr/>
              <p:nvPr/>
            </p:nvSpPr>
            <p:spPr>
              <a:xfrm>
                <a:off x="180304" y="6439027"/>
                <a:ext cx="18845" cy="77279"/>
              </a:xfrm>
              <a:custGeom>
                <a:avLst/>
                <a:gdLst>
                  <a:gd name="connsiteX0" fmla="*/ 9659 w 18845"/>
                  <a:gd name="connsiteY0" fmla="*/ 77519 h 77279"/>
                  <a:gd name="connsiteX1" fmla="*/ 237 w 18845"/>
                  <a:gd name="connsiteY1" fmla="*/ 67517 h 77279"/>
                  <a:gd name="connsiteX2" fmla="*/ 237 w 18845"/>
                  <a:gd name="connsiteY2" fmla="*/ 10256 h 77279"/>
                  <a:gd name="connsiteX3" fmla="*/ 9659 w 18845"/>
                  <a:gd name="connsiteY3" fmla="*/ 239 h 77279"/>
                  <a:gd name="connsiteX4" fmla="*/ 19083 w 18845"/>
                  <a:gd name="connsiteY4" fmla="*/ 10256 h 77279"/>
                  <a:gd name="connsiteX5" fmla="*/ 19083 w 18845"/>
                  <a:gd name="connsiteY5" fmla="*/ 67514 h 77279"/>
                  <a:gd name="connsiteX6" fmla="*/ 9659 w 18845"/>
                  <a:gd name="connsiteY6" fmla="*/ 77519 h 7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5" h="77279">
                    <a:moveTo>
                      <a:pt x="9659" y="77519"/>
                    </a:moveTo>
                    <a:cubicBezTo>
                      <a:pt x="4482" y="77519"/>
                      <a:pt x="237" y="73027"/>
                      <a:pt x="237" y="67517"/>
                    </a:cubicBezTo>
                    <a:lnTo>
                      <a:pt x="237" y="10256"/>
                    </a:lnTo>
                    <a:cubicBezTo>
                      <a:pt x="237" y="4746"/>
                      <a:pt x="4482" y="239"/>
                      <a:pt x="9659" y="239"/>
                    </a:cubicBezTo>
                    <a:cubicBezTo>
                      <a:pt x="14835" y="239"/>
                      <a:pt x="19083" y="4743"/>
                      <a:pt x="19083" y="10256"/>
                    </a:cubicBezTo>
                    <a:lnTo>
                      <a:pt x="19083" y="67514"/>
                    </a:lnTo>
                    <a:cubicBezTo>
                      <a:pt x="19083" y="73027"/>
                      <a:pt x="14833" y="77519"/>
                      <a:pt x="9659" y="77519"/>
                    </a:cubicBezTo>
                  </a:path>
                </a:pathLst>
              </a:custGeom>
              <a:solidFill>
                <a:srgbClr val="FFFFFF"/>
              </a:solidFill>
              <a:ln w="2898" cap="flat">
                <a:noFill/>
                <a:prstDash val="solid"/>
                <a:miter/>
              </a:ln>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E90EB8C0-0E7C-1B1E-854A-BF753E09D8D3}"/>
                  </a:ext>
                </a:extLst>
              </p:cNvPr>
              <p:cNvSpPr/>
              <p:nvPr/>
            </p:nvSpPr>
            <p:spPr>
              <a:xfrm>
                <a:off x="180304" y="6222003"/>
                <a:ext cx="114843" cy="18845"/>
              </a:xfrm>
              <a:custGeom>
                <a:avLst/>
                <a:gdLst>
                  <a:gd name="connsiteX0" fmla="*/ 115170 w 114843"/>
                  <a:gd name="connsiteY0" fmla="*/ 9906 h 18845"/>
                  <a:gd name="connsiteX1" fmla="*/ 105151 w 114843"/>
                  <a:gd name="connsiteY1" fmla="*/ 19327 h 18845"/>
                  <a:gd name="connsiteX2" fmla="*/ 10352 w 114843"/>
                  <a:gd name="connsiteY2" fmla="*/ 19327 h 18845"/>
                  <a:gd name="connsiteX3" fmla="*/ 327 w 114843"/>
                  <a:gd name="connsiteY3" fmla="*/ 9906 h 18845"/>
                  <a:gd name="connsiteX4" fmla="*/ 10352 w 114843"/>
                  <a:gd name="connsiteY4" fmla="*/ 481 h 18845"/>
                  <a:gd name="connsiteX5" fmla="*/ 105151 w 114843"/>
                  <a:gd name="connsiteY5" fmla="*/ 481 h 18845"/>
                  <a:gd name="connsiteX6" fmla="*/ 115170 w 114843"/>
                  <a:gd name="connsiteY6" fmla="*/ 9906 h 1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43" h="18845">
                    <a:moveTo>
                      <a:pt x="115170" y="9906"/>
                    </a:moveTo>
                    <a:cubicBezTo>
                      <a:pt x="115170" y="15085"/>
                      <a:pt x="110670" y="19327"/>
                      <a:pt x="105151" y="19327"/>
                    </a:cubicBezTo>
                    <a:lnTo>
                      <a:pt x="10352" y="19327"/>
                    </a:lnTo>
                    <a:cubicBezTo>
                      <a:pt x="4841" y="19327"/>
                      <a:pt x="327" y="15088"/>
                      <a:pt x="327" y="9906"/>
                    </a:cubicBezTo>
                    <a:cubicBezTo>
                      <a:pt x="327" y="4717"/>
                      <a:pt x="4839" y="481"/>
                      <a:pt x="10352" y="481"/>
                    </a:cubicBezTo>
                    <a:lnTo>
                      <a:pt x="105151" y="481"/>
                    </a:lnTo>
                    <a:cubicBezTo>
                      <a:pt x="110673" y="481"/>
                      <a:pt x="115170" y="4717"/>
                      <a:pt x="115170" y="9906"/>
                    </a:cubicBezTo>
                  </a:path>
                </a:pathLst>
              </a:custGeom>
              <a:solidFill>
                <a:srgbClr val="FFFFFF"/>
              </a:solidFill>
              <a:ln w="2898" cap="flat">
                <a:noFill/>
                <a:prstDash val="solid"/>
                <a:miter/>
              </a:ln>
            </p:spPr>
            <p:txBody>
              <a:bodyPr rtlCol="0" anchor="ctr"/>
              <a:lstStyle/>
              <a:p>
                <a:endParaRPr lang="ja-JP" altLang="en-US"/>
              </a:p>
            </p:txBody>
          </p:sp>
          <p:sp>
            <p:nvSpPr>
              <p:cNvPr id="18" name="フリーフォーム: 図形 17">
                <a:extLst>
                  <a:ext uri="{FF2B5EF4-FFF2-40B4-BE49-F238E27FC236}">
                    <a16:creationId xmlns:a16="http://schemas.microsoft.com/office/drawing/2014/main" id="{6B370827-B6B0-F586-CBF7-8050E3EA849E}"/>
                  </a:ext>
                </a:extLst>
              </p:cNvPr>
              <p:cNvSpPr/>
              <p:nvPr/>
            </p:nvSpPr>
            <p:spPr>
              <a:xfrm>
                <a:off x="180304" y="6280781"/>
                <a:ext cx="114843" cy="18840"/>
              </a:xfrm>
              <a:custGeom>
                <a:avLst/>
                <a:gdLst>
                  <a:gd name="connsiteX0" fmla="*/ 115170 w 114843"/>
                  <a:gd name="connsiteY0" fmla="*/ 9856 h 18840"/>
                  <a:gd name="connsiteX1" fmla="*/ 105151 w 114843"/>
                  <a:gd name="connsiteY1" fmla="*/ 19272 h 18840"/>
                  <a:gd name="connsiteX2" fmla="*/ 10352 w 114843"/>
                  <a:gd name="connsiteY2" fmla="*/ 19272 h 18840"/>
                  <a:gd name="connsiteX3" fmla="*/ 327 w 114843"/>
                  <a:gd name="connsiteY3" fmla="*/ 9856 h 18840"/>
                  <a:gd name="connsiteX4" fmla="*/ 10352 w 114843"/>
                  <a:gd name="connsiteY4" fmla="*/ 431 h 18840"/>
                  <a:gd name="connsiteX5" fmla="*/ 105151 w 114843"/>
                  <a:gd name="connsiteY5" fmla="*/ 431 h 18840"/>
                  <a:gd name="connsiteX6" fmla="*/ 115170 w 114843"/>
                  <a:gd name="connsiteY6" fmla="*/ 9856 h 1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43" h="18840">
                    <a:moveTo>
                      <a:pt x="115170" y="9856"/>
                    </a:moveTo>
                    <a:cubicBezTo>
                      <a:pt x="115170" y="15027"/>
                      <a:pt x="110670" y="19272"/>
                      <a:pt x="105151" y="19272"/>
                    </a:cubicBezTo>
                    <a:lnTo>
                      <a:pt x="10352" y="19272"/>
                    </a:lnTo>
                    <a:cubicBezTo>
                      <a:pt x="4841" y="19272"/>
                      <a:pt x="327" y="15027"/>
                      <a:pt x="327" y="9856"/>
                    </a:cubicBezTo>
                    <a:cubicBezTo>
                      <a:pt x="327" y="4662"/>
                      <a:pt x="4839" y="431"/>
                      <a:pt x="10352" y="431"/>
                    </a:cubicBezTo>
                    <a:lnTo>
                      <a:pt x="105151" y="431"/>
                    </a:lnTo>
                    <a:cubicBezTo>
                      <a:pt x="110673" y="431"/>
                      <a:pt x="115170" y="4662"/>
                      <a:pt x="115170" y="9856"/>
                    </a:cubicBezTo>
                  </a:path>
                </a:pathLst>
              </a:custGeom>
              <a:solidFill>
                <a:srgbClr val="FFFFFF"/>
              </a:solidFill>
              <a:ln w="2898" cap="flat">
                <a:noFill/>
                <a:prstDash val="solid"/>
                <a:miter/>
              </a:ln>
            </p:spPr>
            <p:txBody>
              <a:bodyPr rtlCol="0" anchor="ctr"/>
              <a:lstStyle/>
              <a:p>
                <a:endParaRPr lang="ja-JP" altLang="en-US"/>
              </a:p>
            </p:txBody>
          </p:sp>
          <p:sp>
            <p:nvSpPr>
              <p:cNvPr id="19" name="フリーフォーム: 図形 18">
                <a:extLst>
                  <a:ext uri="{FF2B5EF4-FFF2-40B4-BE49-F238E27FC236}">
                    <a16:creationId xmlns:a16="http://schemas.microsoft.com/office/drawing/2014/main" id="{D174E952-EEB2-1BDD-CB08-6E05DAE58375}"/>
                  </a:ext>
                </a:extLst>
              </p:cNvPr>
              <p:cNvSpPr/>
              <p:nvPr/>
            </p:nvSpPr>
            <p:spPr>
              <a:xfrm>
                <a:off x="180304" y="6339547"/>
                <a:ext cx="114843" cy="18842"/>
              </a:xfrm>
              <a:custGeom>
                <a:avLst/>
                <a:gdLst>
                  <a:gd name="connsiteX0" fmla="*/ 115170 w 114843"/>
                  <a:gd name="connsiteY0" fmla="*/ 9803 h 18842"/>
                  <a:gd name="connsiteX1" fmla="*/ 105151 w 114843"/>
                  <a:gd name="connsiteY1" fmla="*/ 19225 h 18842"/>
                  <a:gd name="connsiteX2" fmla="*/ 10352 w 114843"/>
                  <a:gd name="connsiteY2" fmla="*/ 19225 h 18842"/>
                  <a:gd name="connsiteX3" fmla="*/ 327 w 114843"/>
                  <a:gd name="connsiteY3" fmla="*/ 9803 h 18842"/>
                  <a:gd name="connsiteX4" fmla="*/ 10352 w 114843"/>
                  <a:gd name="connsiteY4" fmla="*/ 382 h 18842"/>
                  <a:gd name="connsiteX5" fmla="*/ 105151 w 114843"/>
                  <a:gd name="connsiteY5" fmla="*/ 382 h 18842"/>
                  <a:gd name="connsiteX6" fmla="*/ 115170 w 114843"/>
                  <a:gd name="connsiteY6" fmla="*/ 980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43" h="18842">
                    <a:moveTo>
                      <a:pt x="115170" y="9803"/>
                    </a:moveTo>
                    <a:cubicBezTo>
                      <a:pt x="115170" y="14980"/>
                      <a:pt x="110670" y="19225"/>
                      <a:pt x="105151" y="19225"/>
                    </a:cubicBezTo>
                    <a:lnTo>
                      <a:pt x="10352" y="19225"/>
                    </a:lnTo>
                    <a:cubicBezTo>
                      <a:pt x="4841" y="19225"/>
                      <a:pt x="327" y="14980"/>
                      <a:pt x="327" y="9803"/>
                    </a:cubicBezTo>
                    <a:cubicBezTo>
                      <a:pt x="327" y="4623"/>
                      <a:pt x="4839" y="382"/>
                      <a:pt x="10352" y="382"/>
                    </a:cubicBezTo>
                    <a:lnTo>
                      <a:pt x="105151" y="382"/>
                    </a:lnTo>
                    <a:cubicBezTo>
                      <a:pt x="110673" y="382"/>
                      <a:pt x="115170" y="4623"/>
                      <a:pt x="115170" y="9803"/>
                    </a:cubicBezTo>
                  </a:path>
                </a:pathLst>
              </a:custGeom>
              <a:solidFill>
                <a:srgbClr val="FFFFFF"/>
              </a:solidFill>
              <a:ln w="2898" cap="flat">
                <a:noFill/>
                <a:prstDash val="solid"/>
                <a:miter/>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FD6B6DF0-FFB5-4FC1-F0B3-FCD6E2C1A44B}"/>
                  </a:ext>
                </a:extLst>
              </p:cNvPr>
              <p:cNvSpPr/>
              <p:nvPr/>
            </p:nvSpPr>
            <p:spPr>
              <a:xfrm>
                <a:off x="180304" y="6222004"/>
                <a:ext cx="18845" cy="77616"/>
              </a:xfrm>
              <a:custGeom>
                <a:avLst/>
                <a:gdLst>
                  <a:gd name="connsiteX0" fmla="*/ 9659 w 18845"/>
                  <a:gd name="connsiteY0" fmla="*/ 78040 h 77616"/>
                  <a:gd name="connsiteX1" fmla="*/ 237 w 18845"/>
                  <a:gd name="connsiteY1" fmla="*/ 68020 h 77616"/>
                  <a:gd name="connsiteX2" fmla="*/ 237 w 18845"/>
                  <a:gd name="connsiteY2" fmla="*/ 10443 h 77616"/>
                  <a:gd name="connsiteX3" fmla="*/ 9659 w 18845"/>
                  <a:gd name="connsiteY3" fmla="*/ 423 h 77616"/>
                  <a:gd name="connsiteX4" fmla="*/ 19083 w 18845"/>
                  <a:gd name="connsiteY4" fmla="*/ 10443 h 77616"/>
                  <a:gd name="connsiteX5" fmla="*/ 19083 w 18845"/>
                  <a:gd name="connsiteY5" fmla="*/ 68020 h 77616"/>
                  <a:gd name="connsiteX6" fmla="*/ 9659 w 18845"/>
                  <a:gd name="connsiteY6" fmla="*/ 78040 h 7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5" h="77616">
                    <a:moveTo>
                      <a:pt x="9659" y="78040"/>
                    </a:moveTo>
                    <a:cubicBezTo>
                      <a:pt x="4482" y="78040"/>
                      <a:pt x="237" y="73537"/>
                      <a:pt x="237" y="68020"/>
                    </a:cubicBezTo>
                    <a:lnTo>
                      <a:pt x="237" y="10443"/>
                    </a:lnTo>
                    <a:cubicBezTo>
                      <a:pt x="237" y="4932"/>
                      <a:pt x="4482" y="423"/>
                      <a:pt x="9659" y="423"/>
                    </a:cubicBezTo>
                    <a:cubicBezTo>
                      <a:pt x="14835" y="423"/>
                      <a:pt x="19083" y="4932"/>
                      <a:pt x="19083" y="10443"/>
                    </a:cubicBezTo>
                    <a:lnTo>
                      <a:pt x="19083" y="68020"/>
                    </a:lnTo>
                    <a:cubicBezTo>
                      <a:pt x="19083" y="73537"/>
                      <a:pt x="14833" y="78040"/>
                      <a:pt x="9659" y="78040"/>
                    </a:cubicBezTo>
                  </a:path>
                </a:pathLst>
              </a:custGeom>
              <a:solidFill>
                <a:srgbClr val="FFFFFF"/>
              </a:solidFill>
              <a:ln w="2898" cap="flat">
                <a:noFill/>
                <a:prstDash val="solid"/>
                <a:miter/>
              </a:ln>
            </p:spPr>
            <p:txBody>
              <a:bodyPr rtlCol="0" anchor="ctr"/>
              <a:lstStyle/>
              <a:p>
                <a:endParaRPr lang="ja-JP" altLang="en-US"/>
              </a:p>
            </p:txBody>
          </p:sp>
          <p:sp>
            <p:nvSpPr>
              <p:cNvPr id="21" name="フリーフォーム: 図形 20">
                <a:extLst>
                  <a:ext uri="{FF2B5EF4-FFF2-40B4-BE49-F238E27FC236}">
                    <a16:creationId xmlns:a16="http://schemas.microsoft.com/office/drawing/2014/main" id="{8769BF83-3BC7-A992-1C7A-299A6ECBFF9A}"/>
                  </a:ext>
                </a:extLst>
              </p:cNvPr>
              <p:cNvSpPr/>
              <p:nvPr/>
            </p:nvSpPr>
            <p:spPr>
              <a:xfrm>
                <a:off x="276316" y="6280776"/>
                <a:ext cx="18834" cy="77610"/>
              </a:xfrm>
              <a:custGeom>
                <a:avLst/>
                <a:gdLst>
                  <a:gd name="connsiteX0" fmla="*/ 9731 w 18834"/>
                  <a:gd name="connsiteY0" fmla="*/ 77984 h 77610"/>
                  <a:gd name="connsiteX1" fmla="*/ 319 w 18834"/>
                  <a:gd name="connsiteY1" fmla="*/ 67967 h 77610"/>
                  <a:gd name="connsiteX2" fmla="*/ 319 w 18834"/>
                  <a:gd name="connsiteY2" fmla="*/ 10384 h 77610"/>
                  <a:gd name="connsiteX3" fmla="*/ 9731 w 18834"/>
                  <a:gd name="connsiteY3" fmla="*/ 374 h 77610"/>
                  <a:gd name="connsiteX4" fmla="*/ 19153 w 18834"/>
                  <a:gd name="connsiteY4" fmla="*/ 10384 h 77610"/>
                  <a:gd name="connsiteX5" fmla="*/ 19153 w 18834"/>
                  <a:gd name="connsiteY5" fmla="*/ 67967 h 77610"/>
                  <a:gd name="connsiteX6" fmla="*/ 9731 w 18834"/>
                  <a:gd name="connsiteY6" fmla="*/ 77984 h 7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34" h="77610">
                    <a:moveTo>
                      <a:pt x="9731" y="77984"/>
                    </a:moveTo>
                    <a:cubicBezTo>
                      <a:pt x="4555" y="77984"/>
                      <a:pt x="319" y="73484"/>
                      <a:pt x="319" y="67967"/>
                    </a:cubicBezTo>
                    <a:lnTo>
                      <a:pt x="319" y="10384"/>
                    </a:lnTo>
                    <a:cubicBezTo>
                      <a:pt x="319" y="4880"/>
                      <a:pt x="4555" y="374"/>
                      <a:pt x="9731" y="374"/>
                    </a:cubicBezTo>
                    <a:cubicBezTo>
                      <a:pt x="14908" y="374"/>
                      <a:pt x="19153" y="4883"/>
                      <a:pt x="19153" y="10384"/>
                    </a:cubicBezTo>
                    <a:lnTo>
                      <a:pt x="19153" y="67967"/>
                    </a:lnTo>
                    <a:cubicBezTo>
                      <a:pt x="19150" y="73487"/>
                      <a:pt x="14905" y="77984"/>
                      <a:pt x="9731" y="77984"/>
                    </a:cubicBezTo>
                  </a:path>
                </a:pathLst>
              </a:custGeom>
              <a:solidFill>
                <a:srgbClr val="FFFFFF"/>
              </a:solidFill>
              <a:ln w="2898" cap="flat">
                <a:noFill/>
                <a:prstDash val="solid"/>
                <a:miter/>
              </a:ln>
            </p:spPr>
            <p:txBody>
              <a:bodyPr rtlCol="0" anchor="ctr"/>
              <a:lstStyle/>
              <a:p>
                <a:endParaRPr lang="ja-JP" altLang="en-US"/>
              </a:p>
            </p:txBody>
          </p:sp>
          <p:sp>
            <p:nvSpPr>
              <p:cNvPr id="22" name="フリーフォーム: 図形 21">
                <a:extLst>
                  <a:ext uri="{FF2B5EF4-FFF2-40B4-BE49-F238E27FC236}">
                    <a16:creationId xmlns:a16="http://schemas.microsoft.com/office/drawing/2014/main" id="{152AE0ED-AF0B-2087-A52E-3768613113B4}"/>
                  </a:ext>
                </a:extLst>
              </p:cNvPr>
              <p:cNvSpPr/>
              <p:nvPr/>
            </p:nvSpPr>
            <p:spPr>
              <a:xfrm>
                <a:off x="180304" y="6202778"/>
                <a:ext cx="18845" cy="37741"/>
              </a:xfrm>
              <a:custGeom>
                <a:avLst/>
                <a:gdLst>
                  <a:gd name="connsiteX0" fmla="*/ 9659 w 18845"/>
                  <a:gd name="connsiteY0" fmla="*/ 38215 h 37741"/>
                  <a:gd name="connsiteX1" fmla="*/ 237 w 18845"/>
                  <a:gd name="connsiteY1" fmla="*/ 28195 h 37741"/>
                  <a:gd name="connsiteX2" fmla="*/ 237 w 18845"/>
                  <a:gd name="connsiteY2" fmla="*/ 10484 h 37741"/>
                  <a:gd name="connsiteX3" fmla="*/ 9659 w 18845"/>
                  <a:gd name="connsiteY3" fmla="*/ 474 h 37741"/>
                  <a:gd name="connsiteX4" fmla="*/ 19083 w 18845"/>
                  <a:gd name="connsiteY4" fmla="*/ 10484 h 37741"/>
                  <a:gd name="connsiteX5" fmla="*/ 19083 w 18845"/>
                  <a:gd name="connsiteY5" fmla="*/ 28195 h 37741"/>
                  <a:gd name="connsiteX6" fmla="*/ 9659 w 18845"/>
                  <a:gd name="connsiteY6" fmla="*/ 38215 h 37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5" h="37741">
                    <a:moveTo>
                      <a:pt x="9659" y="38215"/>
                    </a:moveTo>
                    <a:cubicBezTo>
                      <a:pt x="4482" y="38215"/>
                      <a:pt x="237" y="33715"/>
                      <a:pt x="237" y="28195"/>
                    </a:cubicBezTo>
                    <a:lnTo>
                      <a:pt x="237" y="10484"/>
                    </a:lnTo>
                    <a:cubicBezTo>
                      <a:pt x="237" y="4980"/>
                      <a:pt x="4482" y="474"/>
                      <a:pt x="9659" y="474"/>
                    </a:cubicBezTo>
                    <a:cubicBezTo>
                      <a:pt x="14835" y="474"/>
                      <a:pt x="19083" y="4983"/>
                      <a:pt x="19083" y="10484"/>
                    </a:cubicBezTo>
                    <a:lnTo>
                      <a:pt x="19083" y="28195"/>
                    </a:lnTo>
                    <a:cubicBezTo>
                      <a:pt x="19083" y="33717"/>
                      <a:pt x="14833" y="38215"/>
                      <a:pt x="9659" y="38215"/>
                    </a:cubicBezTo>
                  </a:path>
                </a:pathLst>
              </a:custGeom>
              <a:solidFill>
                <a:srgbClr val="FFFFFF"/>
              </a:solidFill>
              <a:ln w="2898" cap="flat">
                <a:noFill/>
                <a:prstDash val="solid"/>
                <a:miter/>
              </a:ln>
            </p:spPr>
            <p:txBody>
              <a:bodyPr rtlCol="0" anchor="ctr"/>
              <a:lstStyle/>
              <a:p>
                <a:endParaRPr lang="ja-JP" altLang="en-US"/>
              </a:p>
            </p:txBody>
          </p:sp>
          <p:sp>
            <p:nvSpPr>
              <p:cNvPr id="23" name="フリーフォーム: 図形 22">
                <a:extLst>
                  <a:ext uri="{FF2B5EF4-FFF2-40B4-BE49-F238E27FC236}">
                    <a16:creationId xmlns:a16="http://schemas.microsoft.com/office/drawing/2014/main" id="{58E044B7-456E-B820-E7B6-6AE5C2927202}"/>
                  </a:ext>
                </a:extLst>
              </p:cNvPr>
              <p:cNvSpPr/>
              <p:nvPr/>
            </p:nvSpPr>
            <p:spPr>
              <a:xfrm>
                <a:off x="276316" y="6261899"/>
                <a:ext cx="18834" cy="37755"/>
              </a:xfrm>
              <a:custGeom>
                <a:avLst/>
                <a:gdLst>
                  <a:gd name="connsiteX0" fmla="*/ 9731 w 18834"/>
                  <a:gd name="connsiteY0" fmla="*/ 38179 h 37755"/>
                  <a:gd name="connsiteX1" fmla="*/ 319 w 18834"/>
                  <a:gd name="connsiteY1" fmla="*/ 28154 h 37755"/>
                  <a:gd name="connsiteX2" fmla="*/ 319 w 18834"/>
                  <a:gd name="connsiteY2" fmla="*/ 10440 h 37755"/>
                  <a:gd name="connsiteX3" fmla="*/ 9731 w 18834"/>
                  <a:gd name="connsiteY3" fmla="*/ 423 h 37755"/>
                  <a:gd name="connsiteX4" fmla="*/ 19153 w 18834"/>
                  <a:gd name="connsiteY4" fmla="*/ 10440 h 37755"/>
                  <a:gd name="connsiteX5" fmla="*/ 19153 w 18834"/>
                  <a:gd name="connsiteY5" fmla="*/ 28154 h 37755"/>
                  <a:gd name="connsiteX6" fmla="*/ 9731 w 18834"/>
                  <a:gd name="connsiteY6" fmla="*/ 38179 h 3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34" h="37755">
                    <a:moveTo>
                      <a:pt x="9731" y="38179"/>
                    </a:moveTo>
                    <a:cubicBezTo>
                      <a:pt x="4555" y="38179"/>
                      <a:pt x="319" y="33661"/>
                      <a:pt x="319" y="28154"/>
                    </a:cubicBezTo>
                    <a:lnTo>
                      <a:pt x="319" y="10440"/>
                    </a:lnTo>
                    <a:cubicBezTo>
                      <a:pt x="319" y="4929"/>
                      <a:pt x="4555" y="423"/>
                      <a:pt x="9731" y="423"/>
                    </a:cubicBezTo>
                    <a:cubicBezTo>
                      <a:pt x="14908" y="423"/>
                      <a:pt x="19153" y="4927"/>
                      <a:pt x="19153" y="10440"/>
                    </a:cubicBezTo>
                    <a:lnTo>
                      <a:pt x="19153" y="28154"/>
                    </a:lnTo>
                    <a:cubicBezTo>
                      <a:pt x="19150" y="33661"/>
                      <a:pt x="14905" y="38179"/>
                      <a:pt x="9731" y="38179"/>
                    </a:cubicBezTo>
                  </a:path>
                </a:pathLst>
              </a:custGeom>
              <a:solidFill>
                <a:srgbClr val="FFFFFF"/>
              </a:solidFill>
              <a:ln w="2898" cap="flat">
                <a:noFill/>
                <a:prstDash val="solid"/>
                <a:miter/>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D15291D4-9440-5C37-3F50-B29F34AA78DD}"/>
                  </a:ext>
                </a:extLst>
              </p:cNvPr>
              <p:cNvSpPr/>
              <p:nvPr/>
            </p:nvSpPr>
            <p:spPr>
              <a:xfrm>
                <a:off x="180304" y="6537861"/>
                <a:ext cx="18845" cy="136386"/>
              </a:xfrm>
              <a:custGeom>
                <a:avLst/>
                <a:gdLst>
                  <a:gd name="connsiteX0" fmla="*/ 9659 w 18845"/>
                  <a:gd name="connsiteY0" fmla="*/ 136492 h 136386"/>
                  <a:gd name="connsiteX1" fmla="*/ 237 w 18845"/>
                  <a:gd name="connsiteY1" fmla="*/ 126464 h 136386"/>
                  <a:gd name="connsiteX2" fmla="*/ 237 w 18845"/>
                  <a:gd name="connsiteY2" fmla="*/ 10116 h 136386"/>
                  <a:gd name="connsiteX3" fmla="*/ 9659 w 18845"/>
                  <a:gd name="connsiteY3" fmla="*/ 105 h 136386"/>
                  <a:gd name="connsiteX4" fmla="*/ 19083 w 18845"/>
                  <a:gd name="connsiteY4" fmla="*/ 10116 h 136386"/>
                  <a:gd name="connsiteX5" fmla="*/ 19083 w 18845"/>
                  <a:gd name="connsiteY5" fmla="*/ 126461 h 136386"/>
                  <a:gd name="connsiteX6" fmla="*/ 9659 w 18845"/>
                  <a:gd name="connsiteY6" fmla="*/ 136492 h 13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5" h="136386">
                    <a:moveTo>
                      <a:pt x="9659" y="136492"/>
                    </a:moveTo>
                    <a:cubicBezTo>
                      <a:pt x="4482" y="136492"/>
                      <a:pt x="237" y="131983"/>
                      <a:pt x="237" y="126464"/>
                    </a:cubicBezTo>
                    <a:lnTo>
                      <a:pt x="237" y="10116"/>
                    </a:lnTo>
                    <a:cubicBezTo>
                      <a:pt x="237" y="4611"/>
                      <a:pt x="4482" y="105"/>
                      <a:pt x="9659" y="105"/>
                    </a:cubicBezTo>
                    <a:cubicBezTo>
                      <a:pt x="14835" y="105"/>
                      <a:pt x="19083" y="4614"/>
                      <a:pt x="19083" y="10116"/>
                    </a:cubicBezTo>
                    <a:lnTo>
                      <a:pt x="19083" y="126461"/>
                    </a:lnTo>
                    <a:cubicBezTo>
                      <a:pt x="19083" y="131983"/>
                      <a:pt x="14833" y="136492"/>
                      <a:pt x="9659" y="136492"/>
                    </a:cubicBezTo>
                  </a:path>
                </a:pathLst>
              </a:custGeom>
              <a:solidFill>
                <a:srgbClr val="FFFFFF"/>
              </a:solidFill>
              <a:ln w="2898" cap="flat">
                <a:noFill/>
                <a:prstDash val="solid"/>
                <a:miter/>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CE85C598-47E9-8E3C-8A66-099844392E5D}"/>
                  </a:ext>
                </a:extLst>
              </p:cNvPr>
              <p:cNvSpPr/>
              <p:nvPr/>
            </p:nvSpPr>
            <p:spPr>
              <a:xfrm>
                <a:off x="180305" y="6655398"/>
                <a:ext cx="320531" cy="18848"/>
              </a:xfrm>
              <a:custGeom>
                <a:avLst/>
                <a:gdLst>
                  <a:gd name="connsiteX0" fmla="*/ 321032 w 320531"/>
                  <a:gd name="connsiteY0" fmla="*/ 9547 h 18848"/>
                  <a:gd name="connsiteX1" fmla="*/ 311030 w 320531"/>
                  <a:gd name="connsiteY1" fmla="*/ 18962 h 18848"/>
                  <a:gd name="connsiteX2" fmla="*/ 10527 w 320531"/>
                  <a:gd name="connsiteY2" fmla="*/ 18962 h 18848"/>
                  <a:gd name="connsiteX3" fmla="*/ 501 w 320531"/>
                  <a:gd name="connsiteY3" fmla="*/ 9547 h 18848"/>
                  <a:gd name="connsiteX4" fmla="*/ 10527 w 320531"/>
                  <a:gd name="connsiteY4" fmla="*/ 113 h 18848"/>
                  <a:gd name="connsiteX5" fmla="*/ 311030 w 320531"/>
                  <a:gd name="connsiteY5" fmla="*/ 113 h 18848"/>
                  <a:gd name="connsiteX6" fmla="*/ 321032 w 320531"/>
                  <a:gd name="connsiteY6" fmla="*/ 9547 h 1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531" h="18848">
                    <a:moveTo>
                      <a:pt x="321032" y="9547"/>
                    </a:moveTo>
                    <a:cubicBezTo>
                      <a:pt x="321032" y="14709"/>
                      <a:pt x="316541" y="18962"/>
                      <a:pt x="311030" y="18962"/>
                    </a:cubicBezTo>
                    <a:lnTo>
                      <a:pt x="10527" y="18962"/>
                    </a:lnTo>
                    <a:cubicBezTo>
                      <a:pt x="5016" y="18962"/>
                      <a:pt x="501" y="14709"/>
                      <a:pt x="501" y="9547"/>
                    </a:cubicBezTo>
                    <a:cubicBezTo>
                      <a:pt x="501" y="4358"/>
                      <a:pt x="5013" y="113"/>
                      <a:pt x="10527" y="113"/>
                    </a:cubicBezTo>
                    <a:lnTo>
                      <a:pt x="311030" y="113"/>
                    </a:lnTo>
                    <a:cubicBezTo>
                      <a:pt x="316541" y="113"/>
                      <a:pt x="321032" y="4355"/>
                      <a:pt x="321032" y="9547"/>
                    </a:cubicBezTo>
                  </a:path>
                </a:pathLst>
              </a:custGeom>
              <a:solidFill>
                <a:srgbClr val="FFFFFF"/>
              </a:solidFill>
              <a:ln w="2898" cap="flat">
                <a:noFill/>
                <a:prstDash val="solid"/>
                <a:miter/>
              </a:ln>
            </p:spPr>
            <p:txBody>
              <a:bodyPr rtlCol="0" anchor="ctr"/>
              <a:lstStyle/>
              <a:p>
                <a:endParaRPr lang="ja-JP" altLang="en-US"/>
              </a:p>
            </p:txBody>
          </p:sp>
          <p:sp>
            <p:nvSpPr>
              <p:cNvPr id="26" name="フリーフォーム: 図形 25">
                <a:extLst>
                  <a:ext uri="{FF2B5EF4-FFF2-40B4-BE49-F238E27FC236}">
                    <a16:creationId xmlns:a16="http://schemas.microsoft.com/office/drawing/2014/main" id="{FC9B8FA4-F68E-6A9E-822A-ACDCBC47AA83}"/>
                  </a:ext>
                </a:extLst>
              </p:cNvPr>
              <p:cNvSpPr/>
              <p:nvPr/>
            </p:nvSpPr>
            <p:spPr>
              <a:xfrm>
                <a:off x="311036" y="6261899"/>
                <a:ext cx="18837" cy="37755"/>
              </a:xfrm>
              <a:custGeom>
                <a:avLst/>
                <a:gdLst>
                  <a:gd name="connsiteX0" fmla="*/ 9778 w 18837"/>
                  <a:gd name="connsiteY0" fmla="*/ 38179 h 37755"/>
                  <a:gd name="connsiteX1" fmla="*/ 348 w 18837"/>
                  <a:gd name="connsiteY1" fmla="*/ 28154 h 37755"/>
                  <a:gd name="connsiteX2" fmla="*/ 348 w 18837"/>
                  <a:gd name="connsiteY2" fmla="*/ 10440 h 37755"/>
                  <a:gd name="connsiteX3" fmla="*/ 9778 w 18837"/>
                  <a:gd name="connsiteY3" fmla="*/ 423 h 37755"/>
                  <a:gd name="connsiteX4" fmla="*/ 19185 w 18837"/>
                  <a:gd name="connsiteY4" fmla="*/ 10440 h 37755"/>
                  <a:gd name="connsiteX5" fmla="*/ 19185 w 18837"/>
                  <a:gd name="connsiteY5" fmla="*/ 28154 h 37755"/>
                  <a:gd name="connsiteX6" fmla="*/ 9778 w 18837"/>
                  <a:gd name="connsiteY6" fmla="*/ 38179 h 3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37" h="37755">
                    <a:moveTo>
                      <a:pt x="9778" y="38179"/>
                    </a:moveTo>
                    <a:cubicBezTo>
                      <a:pt x="4590" y="38179"/>
                      <a:pt x="348" y="33661"/>
                      <a:pt x="348" y="28154"/>
                    </a:cubicBezTo>
                    <a:lnTo>
                      <a:pt x="348" y="10440"/>
                    </a:lnTo>
                    <a:cubicBezTo>
                      <a:pt x="348" y="4929"/>
                      <a:pt x="4587" y="423"/>
                      <a:pt x="9778" y="423"/>
                    </a:cubicBezTo>
                    <a:cubicBezTo>
                      <a:pt x="14949" y="423"/>
                      <a:pt x="19185" y="4927"/>
                      <a:pt x="19185" y="10440"/>
                    </a:cubicBezTo>
                    <a:lnTo>
                      <a:pt x="19185" y="28154"/>
                    </a:lnTo>
                    <a:cubicBezTo>
                      <a:pt x="19185" y="33661"/>
                      <a:pt x="14949" y="38179"/>
                      <a:pt x="9778" y="38179"/>
                    </a:cubicBezTo>
                  </a:path>
                </a:pathLst>
              </a:custGeom>
              <a:solidFill>
                <a:srgbClr val="FFFFFF"/>
              </a:solidFill>
              <a:ln w="2898" cap="flat">
                <a:noFill/>
                <a:prstDash val="solid"/>
                <a:miter/>
              </a:ln>
            </p:spPr>
            <p:txBody>
              <a:bodyPr rtlCol="0" anchor="ctr"/>
              <a:lstStyle/>
              <a:p>
                <a:endParaRPr lang="ja-JP" altLang="en-US"/>
              </a:p>
            </p:txBody>
          </p:sp>
          <p:sp>
            <p:nvSpPr>
              <p:cNvPr id="27" name="フリーフォーム: 図形 26">
                <a:extLst>
                  <a:ext uri="{FF2B5EF4-FFF2-40B4-BE49-F238E27FC236}">
                    <a16:creationId xmlns:a16="http://schemas.microsoft.com/office/drawing/2014/main" id="{8544859C-7A6F-F291-5972-578D0F551B5C}"/>
                  </a:ext>
                </a:extLst>
              </p:cNvPr>
              <p:cNvSpPr/>
              <p:nvPr/>
            </p:nvSpPr>
            <p:spPr>
              <a:xfrm>
                <a:off x="311036" y="6280777"/>
                <a:ext cx="18837" cy="48623"/>
              </a:xfrm>
              <a:custGeom>
                <a:avLst/>
                <a:gdLst>
                  <a:gd name="connsiteX0" fmla="*/ 9778 w 18837"/>
                  <a:gd name="connsiteY0" fmla="*/ 49021 h 48623"/>
                  <a:gd name="connsiteX1" fmla="*/ 348 w 18837"/>
                  <a:gd name="connsiteY1" fmla="*/ 39005 h 48623"/>
                  <a:gd name="connsiteX2" fmla="*/ 348 w 18837"/>
                  <a:gd name="connsiteY2" fmla="*/ 10415 h 48623"/>
                  <a:gd name="connsiteX3" fmla="*/ 9778 w 18837"/>
                  <a:gd name="connsiteY3" fmla="*/ 398 h 48623"/>
                  <a:gd name="connsiteX4" fmla="*/ 19185 w 18837"/>
                  <a:gd name="connsiteY4" fmla="*/ 10415 h 48623"/>
                  <a:gd name="connsiteX5" fmla="*/ 19185 w 18837"/>
                  <a:gd name="connsiteY5" fmla="*/ 39005 h 48623"/>
                  <a:gd name="connsiteX6" fmla="*/ 9778 w 18837"/>
                  <a:gd name="connsiteY6" fmla="*/ 49021 h 4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37" h="48623">
                    <a:moveTo>
                      <a:pt x="9778" y="49021"/>
                    </a:moveTo>
                    <a:cubicBezTo>
                      <a:pt x="4590" y="49021"/>
                      <a:pt x="348" y="44518"/>
                      <a:pt x="348" y="39005"/>
                    </a:cubicBezTo>
                    <a:lnTo>
                      <a:pt x="348" y="10415"/>
                    </a:lnTo>
                    <a:cubicBezTo>
                      <a:pt x="348" y="4907"/>
                      <a:pt x="4587" y="398"/>
                      <a:pt x="9778" y="398"/>
                    </a:cubicBezTo>
                    <a:cubicBezTo>
                      <a:pt x="14949" y="398"/>
                      <a:pt x="19185" y="4907"/>
                      <a:pt x="19185" y="10415"/>
                    </a:cubicBezTo>
                    <a:lnTo>
                      <a:pt x="19185" y="39005"/>
                    </a:lnTo>
                    <a:cubicBezTo>
                      <a:pt x="19185" y="44518"/>
                      <a:pt x="14949" y="49021"/>
                      <a:pt x="9778" y="49021"/>
                    </a:cubicBezTo>
                  </a:path>
                </a:pathLst>
              </a:custGeom>
              <a:solidFill>
                <a:srgbClr val="FFFFFF"/>
              </a:solidFill>
              <a:ln w="2898" cap="flat">
                <a:noFill/>
                <a:prstDash val="solid"/>
                <a:miter/>
              </a:ln>
            </p:spPr>
            <p:txBody>
              <a:bodyPr rtlCol="0" anchor="ctr"/>
              <a:lstStyle/>
              <a:p>
                <a:endParaRPr lang="ja-JP" altLang="en-US"/>
              </a:p>
            </p:txBody>
          </p:sp>
          <p:sp>
            <p:nvSpPr>
              <p:cNvPr id="28" name="フリーフォーム: 図形 27">
                <a:extLst>
                  <a:ext uri="{FF2B5EF4-FFF2-40B4-BE49-F238E27FC236}">
                    <a16:creationId xmlns:a16="http://schemas.microsoft.com/office/drawing/2014/main" id="{1E2FA127-4D9A-F35E-6386-8668F732B276}"/>
                  </a:ext>
                </a:extLst>
              </p:cNvPr>
              <p:cNvSpPr/>
              <p:nvPr/>
            </p:nvSpPr>
            <p:spPr>
              <a:xfrm>
                <a:off x="311036" y="6280781"/>
                <a:ext cx="123495" cy="18840"/>
              </a:xfrm>
              <a:custGeom>
                <a:avLst/>
                <a:gdLst>
                  <a:gd name="connsiteX0" fmla="*/ 123941 w 123495"/>
                  <a:gd name="connsiteY0" fmla="*/ 9856 h 18840"/>
                  <a:gd name="connsiteX1" fmla="*/ 113912 w 123495"/>
                  <a:gd name="connsiteY1" fmla="*/ 19272 h 18840"/>
                  <a:gd name="connsiteX2" fmla="*/ 10470 w 123495"/>
                  <a:gd name="connsiteY2" fmla="*/ 19272 h 18840"/>
                  <a:gd name="connsiteX3" fmla="*/ 445 w 123495"/>
                  <a:gd name="connsiteY3" fmla="*/ 9856 h 18840"/>
                  <a:gd name="connsiteX4" fmla="*/ 10470 w 123495"/>
                  <a:gd name="connsiteY4" fmla="*/ 431 h 18840"/>
                  <a:gd name="connsiteX5" fmla="*/ 113912 w 123495"/>
                  <a:gd name="connsiteY5" fmla="*/ 431 h 18840"/>
                  <a:gd name="connsiteX6" fmla="*/ 123941 w 123495"/>
                  <a:gd name="connsiteY6" fmla="*/ 9856 h 1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5" h="18840">
                    <a:moveTo>
                      <a:pt x="123941" y="9856"/>
                    </a:moveTo>
                    <a:cubicBezTo>
                      <a:pt x="123941" y="15027"/>
                      <a:pt x="119406" y="19272"/>
                      <a:pt x="113912" y="19272"/>
                    </a:cubicBezTo>
                    <a:lnTo>
                      <a:pt x="10470" y="19272"/>
                    </a:lnTo>
                    <a:cubicBezTo>
                      <a:pt x="4951" y="19272"/>
                      <a:pt x="445" y="15027"/>
                      <a:pt x="445" y="9856"/>
                    </a:cubicBezTo>
                    <a:cubicBezTo>
                      <a:pt x="445" y="4662"/>
                      <a:pt x="4948" y="431"/>
                      <a:pt x="10470" y="431"/>
                    </a:cubicBezTo>
                    <a:lnTo>
                      <a:pt x="113912" y="431"/>
                    </a:lnTo>
                    <a:cubicBezTo>
                      <a:pt x="119408" y="431"/>
                      <a:pt x="123941" y="4662"/>
                      <a:pt x="123941" y="9856"/>
                    </a:cubicBezTo>
                  </a:path>
                </a:pathLst>
              </a:custGeom>
              <a:solidFill>
                <a:srgbClr val="FFFFFF"/>
              </a:solidFill>
              <a:ln w="2898" cap="flat">
                <a:noFill/>
                <a:prstDash val="solid"/>
                <a:miter/>
              </a:ln>
            </p:spPr>
            <p:txBody>
              <a:bodyPr rtlCol="0" anchor="ctr"/>
              <a:lstStyle/>
              <a:p>
                <a:endParaRPr lang="ja-JP" altLang="en-US"/>
              </a:p>
            </p:txBody>
          </p:sp>
          <p:sp>
            <p:nvSpPr>
              <p:cNvPr id="29" name="フリーフォーム: 図形 28">
                <a:extLst>
                  <a:ext uri="{FF2B5EF4-FFF2-40B4-BE49-F238E27FC236}">
                    <a16:creationId xmlns:a16="http://schemas.microsoft.com/office/drawing/2014/main" id="{566AF522-467E-4242-EAFC-953DBC227486}"/>
                  </a:ext>
                </a:extLst>
              </p:cNvPr>
              <p:cNvSpPr/>
              <p:nvPr/>
            </p:nvSpPr>
            <p:spPr>
              <a:xfrm>
                <a:off x="378597" y="6280906"/>
                <a:ext cx="18834" cy="117671"/>
              </a:xfrm>
              <a:custGeom>
                <a:avLst/>
                <a:gdLst>
                  <a:gd name="connsiteX0" fmla="*/ 9827 w 18834"/>
                  <a:gd name="connsiteY0" fmla="*/ 118011 h 117671"/>
                  <a:gd name="connsiteX1" fmla="*/ 406 w 18834"/>
                  <a:gd name="connsiteY1" fmla="*/ 107994 h 117671"/>
                  <a:gd name="connsiteX2" fmla="*/ 406 w 18834"/>
                  <a:gd name="connsiteY2" fmla="*/ 10359 h 117671"/>
                  <a:gd name="connsiteX3" fmla="*/ 9827 w 18834"/>
                  <a:gd name="connsiteY3" fmla="*/ 339 h 117671"/>
                  <a:gd name="connsiteX4" fmla="*/ 19240 w 18834"/>
                  <a:gd name="connsiteY4" fmla="*/ 10359 h 117671"/>
                  <a:gd name="connsiteX5" fmla="*/ 19240 w 18834"/>
                  <a:gd name="connsiteY5" fmla="*/ 107994 h 117671"/>
                  <a:gd name="connsiteX6" fmla="*/ 9827 w 18834"/>
                  <a:gd name="connsiteY6" fmla="*/ 118011 h 11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34" h="117671">
                    <a:moveTo>
                      <a:pt x="9827" y="118011"/>
                    </a:moveTo>
                    <a:cubicBezTo>
                      <a:pt x="4647" y="118011"/>
                      <a:pt x="406" y="113502"/>
                      <a:pt x="406" y="107994"/>
                    </a:cubicBezTo>
                    <a:lnTo>
                      <a:pt x="406" y="10359"/>
                    </a:lnTo>
                    <a:cubicBezTo>
                      <a:pt x="406" y="4848"/>
                      <a:pt x="4644" y="339"/>
                      <a:pt x="9827" y="339"/>
                    </a:cubicBezTo>
                    <a:cubicBezTo>
                      <a:pt x="15004" y="339"/>
                      <a:pt x="19240" y="4848"/>
                      <a:pt x="19240" y="10359"/>
                    </a:cubicBezTo>
                    <a:lnTo>
                      <a:pt x="19240" y="107994"/>
                    </a:lnTo>
                    <a:cubicBezTo>
                      <a:pt x="19237" y="113505"/>
                      <a:pt x="15001" y="118011"/>
                      <a:pt x="9827" y="118011"/>
                    </a:cubicBezTo>
                  </a:path>
                </a:pathLst>
              </a:custGeom>
              <a:solidFill>
                <a:srgbClr val="FFFFFF"/>
              </a:solidFill>
              <a:ln w="2898" cap="flat">
                <a:noFill/>
                <a:prstDash val="solid"/>
                <a:miter/>
              </a:ln>
            </p:spPr>
            <p:txBody>
              <a:bodyPr rtlCol="0" anchor="ctr"/>
              <a:lstStyle/>
              <a:p>
                <a:endParaRPr lang="ja-JP" altLang="en-US"/>
              </a:p>
            </p:txBody>
          </p:sp>
          <p:sp>
            <p:nvSpPr>
              <p:cNvPr id="30" name="フリーフォーム: 図形 29">
                <a:extLst>
                  <a:ext uri="{FF2B5EF4-FFF2-40B4-BE49-F238E27FC236}">
                    <a16:creationId xmlns:a16="http://schemas.microsoft.com/office/drawing/2014/main" id="{B368C650-3D41-218D-182B-FD2F36E1D389}"/>
                  </a:ext>
                </a:extLst>
              </p:cNvPr>
              <p:cNvSpPr/>
              <p:nvPr/>
            </p:nvSpPr>
            <p:spPr>
              <a:xfrm>
                <a:off x="415787" y="6361080"/>
                <a:ext cx="37482" cy="18848"/>
              </a:xfrm>
              <a:custGeom>
                <a:avLst/>
                <a:gdLst>
                  <a:gd name="connsiteX0" fmla="*/ 37944 w 37482"/>
                  <a:gd name="connsiteY0" fmla="*/ 9788 h 18848"/>
                  <a:gd name="connsiteX1" fmla="*/ 27924 w 37482"/>
                  <a:gd name="connsiteY1" fmla="*/ 19212 h 18848"/>
                  <a:gd name="connsiteX2" fmla="*/ 10486 w 37482"/>
                  <a:gd name="connsiteY2" fmla="*/ 19212 h 18848"/>
                  <a:gd name="connsiteX3" fmla="*/ 461 w 37482"/>
                  <a:gd name="connsiteY3" fmla="*/ 9788 h 18848"/>
                  <a:gd name="connsiteX4" fmla="*/ 10486 w 37482"/>
                  <a:gd name="connsiteY4" fmla="*/ 363 h 18848"/>
                  <a:gd name="connsiteX5" fmla="*/ 27924 w 37482"/>
                  <a:gd name="connsiteY5" fmla="*/ 363 h 18848"/>
                  <a:gd name="connsiteX6" fmla="*/ 37944 w 37482"/>
                  <a:gd name="connsiteY6" fmla="*/ 9788 h 1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2" h="18848">
                    <a:moveTo>
                      <a:pt x="37944" y="9788"/>
                    </a:moveTo>
                    <a:cubicBezTo>
                      <a:pt x="37944" y="14967"/>
                      <a:pt x="33435" y="19212"/>
                      <a:pt x="27924" y="19212"/>
                    </a:cubicBezTo>
                    <a:lnTo>
                      <a:pt x="10486" y="19212"/>
                    </a:lnTo>
                    <a:cubicBezTo>
                      <a:pt x="4976" y="19212"/>
                      <a:pt x="461" y="14967"/>
                      <a:pt x="461" y="9788"/>
                    </a:cubicBezTo>
                    <a:cubicBezTo>
                      <a:pt x="461" y="4611"/>
                      <a:pt x="4973" y="363"/>
                      <a:pt x="10486" y="363"/>
                    </a:cubicBezTo>
                    <a:lnTo>
                      <a:pt x="27924" y="363"/>
                    </a:lnTo>
                    <a:cubicBezTo>
                      <a:pt x="33438" y="363"/>
                      <a:pt x="37944" y="4611"/>
                      <a:pt x="37944" y="9788"/>
                    </a:cubicBezTo>
                  </a:path>
                </a:pathLst>
              </a:custGeom>
              <a:solidFill>
                <a:srgbClr val="FFFFFF"/>
              </a:solidFill>
              <a:ln w="2898" cap="flat">
                <a:noFill/>
                <a:prstDash val="solid"/>
                <a:miter/>
              </a:ln>
            </p:spPr>
            <p:txBody>
              <a:bodyPr rtlCol="0" anchor="ctr"/>
              <a:lstStyle/>
              <a:p>
                <a:endParaRPr lang="ja-JP" altLang="en-US"/>
              </a:p>
            </p:txBody>
          </p:sp>
          <p:sp>
            <p:nvSpPr>
              <p:cNvPr id="31" name="フリーフォーム: 図形 30">
                <a:extLst>
                  <a:ext uri="{FF2B5EF4-FFF2-40B4-BE49-F238E27FC236}">
                    <a16:creationId xmlns:a16="http://schemas.microsoft.com/office/drawing/2014/main" id="{C5B0BA95-7A93-0819-17C2-B208F59A52DF}"/>
                  </a:ext>
                </a:extLst>
              </p:cNvPr>
              <p:cNvSpPr/>
              <p:nvPr/>
            </p:nvSpPr>
            <p:spPr>
              <a:xfrm>
                <a:off x="482464" y="6339546"/>
                <a:ext cx="18857" cy="118237"/>
              </a:xfrm>
              <a:custGeom>
                <a:avLst/>
                <a:gdLst>
                  <a:gd name="connsiteX0" fmla="*/ 9935 w 18857"/>
                  <a:gd name="connsiteY0" fmla="*/ 118527 h 118237"/>
                  <a:gd name="connsiteX1" fmla="*/ 494 w 18857"/>
                  <a:gd name="connsiteY1" fmla="*/ 108501 h 118237"/>
                  <a:gd name="connsiteX2" fmla="*/ 494 w 18857"/>
                  <a:gd name="connsiteY2" fmla="*/ 10309 h 118237"/>
                  <a:gd name="connsiteX3" fmla="*/ 9935 w 18857"/>
                  <a:gd name="connsiteY3" fmla="*/ 289 h 118237"/>
                  <a:gd name="connsiteX4" fmla="*/ 19351 w 18857"/>
                  <a:gd name="connsiteY4" fmla="*/ 10309 h 118237"/>
                  <a:gd name="connsiteX5" fmla="*/ 19351 w 18857"/>
                  <a:gd name="connsiteY5" fmla="*/ 108501 h 118237"/>
                  <a:gd name="connsiteX6" fmla="*/ 9935 w 18857"/>
                  <a:gd name="connsiteY6" fmla="*/ 118527 h 11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7" h="118237">
                    <a:moveTo>
                      <a:pt x="9935" y="118527"/>
                    </a:moveTo>
                    <a:cubicBezTo>
                      <a:pt x="4730" y="118527"/>
                      <a:pt x="494" y="114009"/>
                      <a:pt x="494" y="108501"/>
                    </a:cubicBezTo>
                    <a:lnTo>
                      <a:pt x="494" y="10309"/>
                    </a:lnTo>
                    <a:cubicBezTo>
                      <a:pt x="494" y="4798"/>
                      <a:pt x="4730" y="289"/>
                      <a:pt x="9935" y="289"/>
                    </a:cubicBezTo>
                    <a:cubicBezTo>
                      <a:pt x="15106" y="289"/>
                      <a:pt x="19351" y="4798"/>
                      <a:pt x="19351" y="10309"/>
                    </a:cubicBezTo>
                    <a:lnTo>
                      <a:pt x="19351" y="108501"/>
                    </a:lnTo>
                    <a:cubicBezTo>
                      <a:pt x="19351" y="114012"/>
                      <a:pt x="15106" y="118527"/>
                      <a:pt x="9935" y="118527"/>
                    </a:cubicBezTo>
                  </a:path>
                </a:pathLst>
              </a:custGeom>
              <a:solidFill>
                <a:srgbClr val="FFFFFF"/>
              </a:solidFill>
              <a:ln w="2898" cap="flat">
                <a:noFill/>
                <a:prstDash val="solid"/>
                <a:miter/>
              </a:ln>
            </p:spPr>
            <p:txBody>
              <a:bodyPr rtlCol="0" anchor="ctr"/>
              <a:lstStyle/>
              <a:p>
                <a:endParaRPr lang="ja-JP" altLang="en-US"/>
              </a:p>
            </p:txBody>
          </p:sp>
          <p:sp>
            <p:nvSpPr>
              <p:cNvPr id="32" name="フリーフォーム: 図形 31">
                <a:extLst>
                  <a:ext uri="{FF2B5EF4-FFF2-40B4-BE49-F238E27FC236}">
                    <a16:creationId xmlns:a16="http://schemas.microsoft.com/office/drawing/2014/main" id="{24067FD9-6B97-E82A-CF48-A047B6E5C87E}"/>
                  </a:ext>
                </a:extLst>
              </p:cNvPr>
              <p:cNvSpPr/>
              <p:nvPr/>
            </p:nvSpPr>
            <p:spPr>
              <a:xfrm>
                <a:off x="415787" y="6438377"/>
                <a:ext cx="85048" cy="18845"/>
              </a:xfrm>
              <a:custGeom>
                <a:avLst/>
                <a:gdLst>
                  <a:gd name="connsiteX0" fmla="*/ 85550 w 85048"/>
                  <a:gd name="connsiteY0" fmla="*/ 9719 h 18845"/>
                  <a:gd name="connsiteX1" fmla="*/ 75548 w 85048"/>
                  <a:gd name="connsiteY1" fmla="*/ 19144 h 18845"/>
                  <a:gd name="connsiteX2" fmla="*/ 10527 w 85048"/>
                  <a:gd name="connsiteY2" fmla="*/ 19144 h 18845"/>
                  <a:gd name="connsiteX3" fmla="*/ 501 w 85048"/>
                  <a:gd name="connsiteY3" fmla="*/ 9719 h 18845"/>
                  <a:gd name="connsiteX4" fmla="*/ 10527 w 85048"/>
                  <a:gd name="connsiteY4" fmla="*/ 298 h 18845"/>
                  <a:gd name="connsiteX5" fmla="*/ 75548 w 85048"/>
                  <a:gd name="connsiteY5" fmla="*/ 298 h 18845"/>
                  <a:gd name="connsiteX6" fmla="*/ 85550 w 85048"/>
                  <a:gd name="connsiteY6" fmla="*/ 9719 h 1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48" h="18845">
                    <a:moveTo>
                      <a:pt x="85550" y="9719"/>
                    </a:moveTo>
                    <a:cubicBezTo>
                      <a:pt x="85550" y="14905"/>
                      <a:pt x="81059" y="19144"/>
                      <a:pt x="75548" y="19144"/>
                    </a:cubicBezTo>
                    <a:lnTo>
                      <a:pt x="10527" y="19144"/>
                    </a:lnTo>
                    <a:cubicBezTo>
                      <a:pt x="5016" y="19144"/>
                      <a:pt x="501" y="14905"/>
                      <a:pt x="501" y="9719"/>
                    </a:cubicBezTo>
                    <a:cubicBezTo>
                      <a:pt x="501" y="4542"/>
                      <a:pt x="5013" y="298"/>
                      <a:pt x="10527" y="298"/>
                    </a:cubicBezTo>
                    <a:lnTo>
                      <a:pt x="75548" y="298"/>
                    </a:lnTo>
                    <a:cubicBezTo>
                      <a:pt x="81059" y="301"/>
                      <a:pt x="85550" y="4545"/>
                      <a:pt x="85550" y="9719"/>
                    </a:cubicBezTo>
                  </a:path>
                </a:pathLst>
              </a:custGeom>
              <a:solidFill>
                <a:srgbClr val="FFFFFF"/>
              </a:solidFill>
              <a:ln w="2898" cap="flat">
                <a:noFill/>
                <a:prstDash val="solid"/>
                <a:miter/>
              </a:ln>
            </p:spPr>
            <p:txBody>
              <a:bodyPr rtlCol="0" anchor="ctr"/>
              <a:lstStyle/>
              <a:p>
                <a:endParaRPr lang="ja-JP" altLang="en-US"/>
              </a:p>
            </p:txBody>
          </p:sp>
          <p:sp>
            <p:nvSpPr>
              <p:cNvPr id="33" name="フリーフォーム: 図形 32">
                <a:extLst>
                  <a:ext uri="{FF2B5EF4-FFF2-40B4-BE49-F238E27FC236}">
                    <a16:creationId xmlns:a16="http://schemas.microsoft.com/office/drawing/2014/main" id="{4DF16DC5-9968-A995-7CB3-85DBD9A67E72}"/>
                  </a:ext>
                </a:extLst>
              </p:cNvPr>
              <p:cNvSpPr/>
              <p:nvPr/>
            </p:nvSpPr>
            <p:spPr>
              <a:xfrm>
                <a:off x="517201" y="6497134"/>
                <a:ext cx="114846" cy="18857"/>
              </a:xfrm>
              <a:custGeom>
                <a:avLst/>
                <a:gdLst>
                  <a:gd name="connsiteX0" fmla="*/ 515 w 114846"/>
                  <a:gd name="connsiteY0" fmla="*/ 9690 h 18857"/>
                  <a:gd name="connsiteX1" fmla="*/ 10517 w 114846"/>
                  <a:gd name="connsiteY1" fmla="*/ 248 h 18857"/>
                  <a:gd name="connsiteX2" fmla="*/ 105325 w 114846"/>
                  <a:gd name="connsiteY2" fmla="*/ 248 h 18857"/>
                  <a:gd name="connsiteX3" fmla="*/ 115362 w 114846"/>
                  <a:gd name="connsiteY3" fmla="*/ 9690 h 18857"/>
                  <a:gd name="connsiteX4" fmla="*/ 105325 w 114846"/>
                  <a:gd name="connsiteY4" fmla="*/ 19105 h 18857"/>
                  <a:gd name="connsiteX5" fmla="*/ 10517 w 114846"/>
                  <a:gd name="connsiteY5" fmla="*/ 19105 h 18857"/>
                  <a:gd name="connsiteX6" fmla="*/ 515 w 114846"/>
                  <a:gd name="connsiteY6" fmla="*/ 9690 h 1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46" h="18857">
                    <a:moveTo>
                      <a:pt x="515" y="9690"/>
                    </a:moveTo>
                    <a:cubicBezTo>
                      <a:pt x="515" y="4501"/>
                      <a:pt x="5007" y="248"/>
                      <a:pt x="10517" y="248"/>
                    </a:cubicBezTo>
                    <a:lnTo>
                      <a:pt x="105325" y="248"/>
                    </a:lnTo>
                    <a:cubicBezTo>
                      <a:pt x="110835" y="248"/>
                      <a:pt x="115362" y="4501"/>
                      <a:pt x="115362" y="9690"/>
                    </a:cubicBezTo>
                    <a:cubicBezTo>
                      <a:pt x="115362" y="14878"/>
                      <a:pt x="110835" y="19105"/>
                      <a:pt x="105325" y="19105"/>
                    </a:cubicBezTo>
                    <a:lnTo>
                      <a:pt x="10517" y="19105"/>
                    </a:lnTo>
                    <a:cubicBezTo>
                      <a:pt x="5007" y="19105"/>
                      <a:pt x="515" y="14878"/>
                      <a:pt x="515" y="9690"/>
                    </a:cubicBezTo>
                  </a:path>
                </a:pathLst>
              </a:custGeom>
              <a:solidFill>
                <a:srgbClr val="FFFFFF"/>
              </a:solidFill>
              <a:ln w="2898" cap="flat">
                <a:noFill/>
                <a:prstDash val="solid"/>
                <a:miter/>
              </a:ln>
            </p:spPr>
            <p:txBody>
              <a:bodyPr rtlCol="0" anchor="ctr"/>
              <a:lstStyle/>
              <a:p>
                <a:endParaRPr lang="ja-JP" altLang="en-US"/>
              </a:p>
            </p:txBody>
          </p:sp>
          <p:sp>
            <p:nvSpPr>
              <p:cNvPr id="34" name="フリーフォーム: 図形 33">
                <a:extLst>
                  <a:ext uri="{FF2B5EF4-FFF2-40B4-BE49-F238E27FC236}">
                    <a16:creationId xmlns:a16="http://schemas.microsoft.com/office/drawing/2014/main" id="{E29CEB3F-D143-E71F-B03D-C5FB18C8D51F}"/>
                  </a:ext>
                </a:extLst>
              </p:cNvPr>
              <p:cNvSpPr/>
              <p:nvPr/>
            </p:nvSpPr>
            <p:spPr>
              <a:xfrm>
                <a:off x="517201" y="6438377"/>
                <a:ext cx="114846" cy="18845"/>
              </a:xfrm>
              <a:custGeom>
                <a:avLst/>
                <a:gdLst>
                  <a:gd name="connsiteX0" fmla="*/ 515 w 114846"/>
                  <a:gd name="connsiteY0" fmla="*/ 9719 h 18845"/>
                  <a:gd name="connsiteX1" fmla="*/ 10517 w 114846"/>
                  <a:gd name="connsiteY1" fmla="*/ 298 h 18845"/>
                  <a:gd name="connsiteX2" fmla="*/ 105325 w 114846"/>
                  <a:gd name="connsiteY2" fmla="*/ 298 h 18845"/>
                  <a:gd name="connsiteX3" fmla="*/ 115362 w 114846"/>
                  <a:gd name="connsiteY3" fmla="*/ 9719 h 18845"/>
                  <a:gd name="connsiteX4" fmla="*/ 105325 w 114846"/>
                  <a:gd name="connsiteY4" fmla="*/ 19144 h 18845"/>
                  <a:gd name="connsiteX5" fmla="*/ 10517 w 114846"/>
                  <a:gd name="connsiteY5" fmla="*/ 19144 h 18845"/>
                  <a:gd name="connsiteX6" fmla="*/ 515 w 114846"/>
                  <a:gd name="connsiteY6" fmla="*/ 9719 h 1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46" h="18845">
                    <a:moveTo>
                      <a:pt x="515" y="9719"/>
                    </a:moveTo>
                    <a:cubicBezTo>
                      <a:pt x="515" y="4542"/>
                      <a:pt x="5007" y="298"/>
                      <a:pt x="10517" y="298"/>
                    </a:cubicBezTo>
                    <a:lnTo>
                      <a:pt x="105325" y="298"/>
                    </a:lnTo>
                    <a:cubicBezTo>
                      <a:pt x="110835" y="298"/>
                      <a:pt x="115362" y="4542"/>
                      <a:pt x="115362" y="9719"/>
                    </a:cubicBezTo>
                    <a:cubicBezTo>
                      <a:pt x="115362" y="14905"/>
                      <a:pt x="110835" y="19144"/>
                      <a:pt x="105325" y="19144"/>
                    </a:cubicBezTo>
                    <a:lnTo>
                      <a:pt x="10517" y="19144"/>
                    </a:lnTo>
                    <a:cubicBezTo>
                      <a:pt x="5007" y="19146"/>
                      <a:pt x="515" y="14905"/>
                      <a:pt x="515" y="9719"/>
                    </a:cubicBezTo>
                  </a:path>
                </a:pathLst>
              </a:custGeom>
              <a:solidFill>
                <a:srgbClr val="FFFFFF"/>
              </a:solidFill>
              <a:ln w="2898" cap="flat">
                <a:noFill/>
                <a:prstDash val="solid"/>
                <a:miter/>
              </a:ln>
            </p:spPr>
            <p:txBody>
              <a:bodyPr rtlCol="0" anchor="ctr"/>
              <a:lstStyle/>
              <a:p>
                <a:endParaRPr lang="ja-JP" altLang="en-US"/>
              </a:p>
            </p:txBody>
          </p:sp>
          <p:sp>
            <p:nvSpPr>
              <p:cNvPr id="35" name="フリーフォーム: 図形 34">
                <a:extLst>
                  <a:ext uri="{FF2B5EF4-FFF2-40B4-BE49-F238E27FC236}">
                    <a16:creationId xmlns:a16="http://schemas.microsoft.com/office/drawing/2014/main" id="{58A37D52-86D5-9476-42D2-8631C8883336}"/>
                  </a:ext>
                </a:extLst>
              </p:cNvPr>
              <p:cNvSpPr/>
              <p:nvPr/>
            </p:nvSpPr>
            <p:spPr>
              <a:xfrm>
                <a:off x="517201" y="6379599"/>
                <a:ext cx="114846" cy="18854"/>
              </a:xfrm>
              <a:custGeom>
                <a:avLst/>
                <a:gdLst>
                  <a:gd name="connsiteX0" fmla="*/ 515 w 114846"/>
                  <a:gd name="connsiteY0" fmla="*/ 9772 h 18854"/>
                  <a:gd name="connsiteX1" fmla="*/ 10517 w 114846"/>
                  <a:gd name="connsiteY1" fmla="*/ 348 h 18854"/>
                  <a:gd name="connsiteX2" fmla="*/ 105325 w 114846"/>
                  <a:gd name="connsiteY2" fmla="*/ 348 h 18854"/>
                  <a:gd name="connsiteX3" fmla="*/ 115362 w 114846"/>
                  <a:gd name="connsiteY3" fmla="*/ 9772 h 18854"/>
                  <a:gd name="connsiteX4" fmla="*/ 105325 w 114846"/>
                  <a:gd name="connsiteY4" fmla="*/ 19202 h 18854"/>
                  <a:gd name="connsiteX5" fmla="*/ 10517 w 114846"/>
                  <a:gd name="connsiteY5" fmla="*/ 19202 h 18854"/>
                  <a:gd name="connsiteX6" fmla="*/ 515 w 114846"/>
                  <a:gd name="connsiteY6" fmla="*/ 9772 h 1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46" h="18854">
                    <a:moveTo>
                      <a:pt x="515" y="9772"/>
                    </a:moveTo>
                    <a:cubicBezTo>
                      <a:pt x="515" y="4595"/>
                      <a:pt x="5007" y="348"/>
                      <a:pt x="10517" y="348"/>
                    </a:cubicBezTo>
                    <a:lnTo>
                      <a:pt x="105325" y="348"/>
                    </a:lnTo>
                    <a:cubicBezTo>
                      <a:pt x="110835" y="348"/>
                      <a:pt x="115362" y="4595"/>
                      <a:pt x="115362" y="9772"/>
                    </a:cubicBezTo>
                    <a:cubicBezTo>
                      <a:pt x="115362" y="14957"/>
                      <a:pt x="110835" y="19202"/>
                      <a:pt x="105325" y="19202"/>
                    </a:cubicBezTo>
                    <a:lnTo>
                      <a:pt x="10517" y="19202"/>
                    </a:lnTo>
                    <a:cubicBezTo>
                      <a:pt x="5007" y="19199"/>
                      <a:pt x="515" y="14954"/>
                      <a:pt x="515" y="9772"/>
                    </a:cubicBezTo>
                  </a:path>
                </a:pathLst>
              </a:custGeom>
              <a:solidFill>
                <a:srgbClr val="FFFFFF"/>
              </a:solidFill>
              <a:ln w="2898" cap="flat">
                <a:noFill/>
                <a:prstDash val="solid"/>
                <a:miter/>
              </a:ln>
            </p:spPr>
            <p:txBody>
              <a:bodyPr rtlCol="0" anchor="ctr"/>
              <a:lstStyle/>
              <a:p>
                <a:endParaRPr lang="ja-JP" altLang="en-US"/>
              </a:p>
            </p:txBody>
          </p:sp>
          <p:sp>
            <p:nvSpPr>
              <p:cNvPr id="36" name="フリーフォーム: 図形 35">
                <a:extLst>
                  <a:ext uri="{FF2B5EF4-FFF2-40B4-BE49-F238E27FC236}">
                    <a16:creationId xmlns:a16="http://schemas.microsoft.com/office/drawing/2014/main" id="{D35BEFFE-9C3C-28B8-74AE-64595E2A6B9D}"/>
                  </a:ext>
                </a:extLst>
              </p:cNvPr>
              <p:cNvSpPr/>
              <p:nvPr/>
            </p:nvSpPr>
            <p:spPr>
              <a:xfrm>
                <a:off x="613202" y="6438380"/>
                <a:ext cx="18848" cy="77613"/>
              </a:xfrm>
              <a:custGeom>
                <a:avLst/>
                <a:gdLst>
                  <a:gd name="connsiteX0" fmla="*/ 10029 w 18848"/>
                  <a:gd name="connsiteY0" fmla="*/ 306 h 77613"/>
                  <a:gd name="connsiteX1" fmla="*/ 19454 w 18848"/>
                  <a:gd name="connsiteY1" fmla="*/ 10317 h 77613"/>
                  <a:gd name="connsiteX2" fmla="*/ 19454 w 18848"/>
                  <a:gd name="connsiteY2" fmla="*/ 67899 h 77613"/>
                  <a:gd name="connsiteX3" fmla="*/ 10029 w 18848"/>
                  <a:gd name="connsiteY3" fmla="*/ 77919 h 77613"/>
                  <a:gd name="connsiteX4" fmla="*/ 605 w 18848"/>
                  <a:gd name="connsiteY4" fmla="*/ 67899 h 77613"/>
                  <a:gd name="connsiteX5" fmla="*/ 605 w 18848"/>
                  <a:gd name="connsiteY5" fmla="*/ 10317 h 77613"/>
                  <a:gd name="connsiteX6" fmla="*/ 10029 w 18848"/>
                  <a:gd name="connsiteY6" fmla="*/ 306 h 7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8" h="77613">
                    <a:moveTo>
                      <a:pt x="10029" y="306"/>
                    </a:moveTo>
                    <a:cubicBezTo>
                      <a:pt x="15217" y="306"/>
                      <a:pt x="19454" y="4806"/>
                      <a:pt x="19454" y="10317"/>
                    </a:cubicBezTo>
                    <a:lnTo>
                      <a:pt x="19454" y="67899"/>
                    </a:lnTo>
                    <a:cubicBezTo>
                      <a:pt x="19454" y="73404"/>
                      <a:pt x="15217" y="77919"/>
                      <a:pt x="10029" y="77919"/>
                    </a:cubicBezTo>
                    <a:cubicBezTo>
                      <a:pt x="4841" y="77919"/>
                      <a:pt x="605" y="73401"/>
                      <a:pt x="605" y="67899"/>
                    </a:cubicBezTo>
                    <a:lnTo>
                      <a:pt x="605" y="10317"/>
                    </a:lnTo>
                    <a:cubicBezTo>
                      <a:pt x="605" y="4806"/>
                      <a:pt x="4841" y="306"/>
                      <a:pt x="10029" y="306"/>
                    </a:cubicBezTo>
                  </a:path>
                </a:pathLst>
              </a:custGeom>
              <a:solidFill>
                <a:srgbClr val="FFFFFF"/>
              </a:solidFill>
              <a:ln w="2898" cap="flat">
                <a:noFill/>
                <a:prstDash val="solid"/>
                <a:miter/>
              </a:ln>
            </p:spPr>
            <p:txBody>
              <a:bodyPr rtlCol="0" anchor="ctr"/>
              <a:lstStyle/>
              <a:p>
                <a:endParaRPr lang="ja-JP" altLang="en-US"/>
              </a:p>
            </p:txBody>
          </p:sp>
          <p:sp>
            <p:nvSpPr>
              <p:cNvPr id="37" name="フリーフォーム: 図形 36">
                <a:extLst>
                  <a:ext uri="{FF2B5EF4-FFF2-40B4-BE49-F238E27FC236}">
                    <a16:creationId xmlns:a16="http://schemas.microsoft.com/office/drawing/2014/main" id="{11E4E019-4F29-411F-7E9F-0603D233A564}"/>
                  </a:ext>
                </a:extLst>
              </p:cNvPr>
              <p:cNvSpPr/>
              <p:nvPr/>
            </p:nvSpPr>
            <p:spPr>
              <a:xfrm>
                <a:off x="613202" y="6379763"/>
                <a:ext cx="18848" cy="77622"/>
              </a:xfrm>
              <a:custGeom>
                <a:avLst/>
                <a:gdLst>
                  <a:gd name="connsiteX0" fmla="*/ 10029 w 18848"/>
                  <a:gd name="connsiteY0" fmla="*/ 355 h 77622"/>
                  <a:gd name="connsiteX1" fmla="*/ 19454 w 18848"/>
                  <a:gd name="connsiteY1" fmla="*/ 10372 h 77622"/>
                  <a:gd name="connsiteX2" fmla="*/ 19454 w 18848"/>
                  <a:gd name="connsiteY2" fmla="*/ 67958 h 77622"/>
                  <a:gd name="connsiteX3" fmla="*/ 10029 w 18848"/>
                  <a:gd name="connsiteY3" fmla="*/ 77978 h 77622"/>
                  <a:gd name="connsiteX4" fmla="*/ 605 w 18848"/>
                  <a:gd name="connsiteY4" fmla="*/ 67958 h 77622"/>
                  <a:gd name="connsiteX5" fmla="*/ 605 w 18848"/>
                  <a:gd name="connsiteY5" fmla="*/ 10372 h 77622"/>
                  <a:gd name="connsiteX6" fmla="*/ 10029 w 18848"/>
                  <a:gd name="connsiteY6" fmla="*/ 355 h 7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8" h="77622">
                    <a:moveTo>
                      <a:pt x="10029" y="355"/>
                    </a:moveTo>
                    <a:cubicBezTo>
                      <a:pt x="15217" y="355"/>
                      <a:pt x="19454" y="4867"/>
                      <a:pt x="19454" y="10372"/>
                    </a:cubicBezTo>
                    <a:lnTo>
                      <a:pt x="19454" y="67958"/>
                    </a:lnTo>
                    <a:cubicBezTo>
                      <a:pt x="19454" y="73469"/>
                      <a:pt x="15217" y="77978"/>
                      <a:pt x="10029" y="77978"/>
                    </a:cubicBezTo>
                    <a:cubicBezTo>
                      <a:pt x="4841" y="77978"/>
                      <a:pt x="605" y="73469"/>
                      <a:pt x="605" y="67958"/>
                    </a:cubicBezTo>
                    <a:lnTo>
                      <a:pt x="605" y="10372"/>
                    </a:lnTo>
                    <a:cubicBezTo>
                      <a:pt x="605" y="4870"/>
                      <a:pt x="4841" y="355"/>
                      <a:pt x="10029" y="355"/>
                    </a:cubicBezTo>
                  </a:path>
                </a:pathLst>
              </a:custGeom>
              <a:solidFill>
                <a:srgbClr val="FFFFFF"/>
              </a:solidFill>
              <a:ln w="2898" cap="flat">
                <a:noFill/>
                <a:prstDash val="solid"/>
                <a:miter/>
              </a:ln>
            </p:spPr>
            <p:txBody>
              <a:bodyPr rtlCol="0" anchor="ctr"/>
              <a:lstStyle/>
              <a:p>
                <a:endParaRPr lang="ja-JP" altLang="en-US"/>
              </a:p>
            </p:txBody>
          </p:sp>
          <p:sp>
            <p:nvSpPr>
              <p:cNvPr id="38" name="フリーフォーム: 図形 37">
                <a:extLst>
                  <a:ext uri="{FF2B5EF4-FFF2-40B4-BE49-F238E27FC236}">
                    <a16:creationId xmlns:a16="http://schemas.microsoft.com/office/drawing/2014/main" id="{4C48189A-0CA4-C702-4934-91832FC765EB}"/>
                  </a:ext>
                </a:extLst>
              </p:cNvPr>
              <p:cNvSpPr/>
              <p:nvPr/>
            </p:nvSpPr>
            <p:spPr>
              <a:xfrm>
                <a:off x="613202" y="6221679"/>
                <a:ext cx="18848" cy="136395"/>
              </a:xfrm>
              <a:custGeom>
                <a:avLst/>
                <a:gdLst>
                  <a:gd name="connsiteX0" fmla="*/ 10029 w 18848"/>
                  <a:gd name="connsiteY0" fmla="*/ 490 h 136395"/>
                  <a:gd name="connsiteX1" fmla="*/ 19454 w 18848"/>
                  <a:gd name="connsiteY1" fmla="*/ 10501 h 136395"/>
                  <a:gd name="connsiteX2" fmla="*/ 19454 w 18848"/>
                  <a:gd name="connsiteY2" fmla="*/ 126851 h 136395"/>
                  <a:gd name="connsiteX3" fmla="*/ 10029 w 18848"/>
                  <a:gd name="connsiteY3" fmla="*/ 136885 h 136395"/>
                  <a:gd name="connsiteX4" fmla="*/ 605 w 18848"/>
                  <a:gd name="connsiteY4" fmla="*/ 126851 h 136395"/>
                  <a:gd name="connsiteX5" fmla="*/ 605 w 18848"/>
                  <a:gd name="connsiteY5" fmla="*/ 10501 h 136395"/>
                  <a:gd name="connsiteX6" fmla="*/ 10029 w 18848"/>
                  <a:gd name="connsiteY6" fmla="*/ 490 h 1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8" h="136395">
                    <a:moveTo>
                      <a:pt x="10029" y="490"/>
                    </a:moveTo>
                    <a:cubicBezTo>
                      <a:pt x="15217" y="490"/>
                      <a:pt x="19454" y="4993"/>
                      <a:pt x="19454" y="10501"/>
                    </a:cubicBezTo>
                    <a:lnTo>
                      <a:pt x="19454" y="126851"/>
                    </a:lnTo>
                    <a:cubicBezTo>
                      <a:pt x="19454" y="132362"/>
                      <a:pt x="15217" y="136885"/>
                      <a:pt x="10029" y="136885"/>
                    </a:cubicBezTo>
                    <a:cubicBezTo>
                      <a:pt x="4841" y="136885"/>
                      <a:pt x="605" y="132365"/>
                      <a:pt x="605" y="126851"/>
                    </a:cubicBezTo>
                    <a:lnTo>
                      <a:pt x="605" y="10501"/>
                    </a:lnTo>
                    <a:cubicBezTo>
                      <a:pt x="605" y="4993"/>
                      <a:pt x="4841" y="490"/>
                      <a:pt x="10029" y="490"/>
                    </a:cubicBezTo>
                  </a:path>
                </a:pathLst>
              </a:custGeom>
              <a:solidFill>
                <a:srgbClr val="FFFFFF"/>
              </a:solidFill>
              <a:ln w="2898" cap="flat">
                <a:noFill/>
                <a:prstDash val="solid"/>
                <a:miter/>
              </a:ln>
            </p:spPr>
            <p:txBody>
              <a:bodyPr rtlCol="0" anchor="ctr"/>
              <a:lstStyle/>
              <a:p>
                <a:endParaRPr lang="ja-JP" altLang="en-US"/>
              </a:p>
            </p:txBody>
          </p:sp>
          <p:sp>
            <p:nvSpPr>
              <p:cNvPr id="39" name="フリーフォーム: 図形 38">
                <a:extLst>
                  <a:ext uri="{FF2B5EF4-FFF2-40B4-BE49-F238E27FC236}">
                    <a16:creationId xmlns:a16="http://schemas.microsoft.com/office/drawing/2014/main" id="{61D09146-E057-4D99-36AB-A1468033282E}"/>
                  </a:ext>
                </a:extLst>
              </p:cNvPr>
              <p:cNvSpPr/>
              <p:nvPr/>
            </p:nvSpPr>
            <p:spPr>
              <a:xfrm>
                <a:off x="310343" y="6221679"/>
                <a:ext cx="321707" cy="18843"/>
              </a:xfrm>
              <a:custGeom>
                <a:avLst/>
                <a:gdLst>
                  <a:gd name="connsiteX0" fmla="*/ 340 w 321707"/>
                  <a:gd name="connsiteY0" fmla="*/ 9912 h 18843"/>
                  <a:gd name="connsiteX1" fmla="*/ 10356 w 321707"/>
                  <a:gd name="connsiteY1" fmla="*/ 482 h 18843"/>
                  <a:gd name="connsiteX2" fmla="*/ 312010 w 321707"/>
                  <a:gd name="connsiteY2" fmla="*/ 482 h 18843"/>
                  <a:gd name="connsiteX3" fmla="*/ 322047 w 321707"/>
                  <a:gd name="connsiteY3" fmla="*/ 9912 h 18843"/>
                  <a:gd name="connsiteX4" fmla="*/ 312010 w 321707"/>
                  <a:gd name="connsiteY4" fmla="*/ 19325 h 18843"/>
                  <a:gd name="connsiteX5" fmla="*/ 10356 w 321707"/>
                  <a:gd name="connsiteY5" fmla="*/ 19325 h 18843"/>
                  <a:gd name="connsiteX6" fmla="*/ 340 w 321707"/>
                  <a:gd name="connsiteY6" fmla="*/ 9912 h 1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707" h="18843">
                    <a:moveTo>
                      <a:pt x="340" y="9912"/>
                    </a:moveTo>
                    <a:cubicBezTo>
                      <a:pt x="340" y="4715"/>
                      <a:pt x="4849" y="482"/>
                      <a:pt x="10356" y="482"/>
                    </a:cubicBezTo>
                    <a:lnTo>
                      <a:pt x="312010" y="482"/>
                    </a:lnTo>
                    <a:cubicBezTo>
                      <a:pt x="317520" y="482"/>
                      <a:pt x="322047" y="4715"/>
                      <a:pt x="322047" y="9912"/>
                    </a:cubicBezTo>
                    <a:cubicBezTo>
                      <a:pt x="322047" y="15083"/>
                      <a:pt x="317520" y="19325"/>
                      <a:pt x="312010" y="19325"/>
                    </a:cubicBezTo>
                    <a:lnTo>
                      <a:pt x="10356" y="19325"/>
                    </a:lnTo>
                    <a:cubicBezTo>
                      <a:pt x="4849" y="19322"/>
                      <a:pt x="340" y="15083"/>
                      <a:pt x="340" y="9912"/>
                    </a:cubicBezTo>
                  </a:path>
                </a:pathLst>
              </a:custGeom>
              <a:solidFill>
                <a:srgbClr val="FFFFFF"/>
              </a:solidFill>
              <a:ln w="2898" cap="flat">
                <a:noFill/>
                <a:prstDash val="solid"/>
                <a:miter/>
              </a:ln>
            </p:spPr>
            <p:txBody>
              <a:bodyPr rtlCol="0" anchor="ctr"/>
              <a:lstStyle/>
              <a:p>
                <a:endParaRPr lang="ja-JP" altLang="en-US"/>
              </a:p>
            </p:txBody>
          </p:sp>
          <p:sp>
            <p:nvSpPr>
              <p:cNvPr id="40" name="フリーフォーム: 図形 39">
                <a:extLst>
                  <a:ext uri="{FF2B5EF4-FFF2-40B4-BE49-F238E27FC236}">
                    <a16:creationId xmlns:a16="http://schemas.microsoft.com/office/drawing/2014/main" id="{D7F54D3B-8C9E-FC56-CDE5-5DFEAB060EA5}"/>
                  </a:ext>
                </a:extLst>
              </p:cNvPr>
              <p:cNvSpPr/>
              <p:nvPr/>
            </p:nvSpPr>
            <p:spPr>
              <a:xfrm>
                <a:off x="354252" y="6528104"/>
                <a:ext cx="37479" cy="18840"/>
              </a:xfrm>
              <a:custGeom>
                <a:avLst/>
                <a:gdLst>
                  <a:gd name="connsiteX0" fmla="*/ 377 w 37479"/>
                  <a:gd name="connsiteY0" fmla="*/ 9646 h 18840"/>
                  <a:gd name="connsiteX1" fmla="*/ 10388 w 37479"/>
                  <a:gd name="connsiteY1" fmla="*/ 221 h 18840"/>
                  <a:gd name="connsiteX2" fmla="*/ 27837 w 37479"/>
                  <a:gd name="connsiteY2" fmla="*/ 221 h 18840"/>
                  <a:gd name="connsiteX3" fmla="*/ 37857 w 37479"/>
                  <a:gd name="connsiteY3" fmla="*/ 9646 h 18840"/>
                  <a:gd name="connsiteX4" fmla="*/ 27837 w 37479"/>
                  <a:gd name="connsiteY4" fmla="*/ 19062 h 18840"/>
                  <a:gd name="connsiteX5" fmla="*/ 10388 w 37479"/>
                  <a:gd name="connsiteY5" fmla="*/ 19062 h 18840"/>
                  <a:gd name="connsiteX6" fmla="*/ 377 w 37479"/>
                  <a:gd name="connsiteY6" fmla="*/ 9646 h 1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79" h="18840">
                    <a:moveTo>
                      <a:pt x="377" y="9646"/>
                    </a:moveTo>
                    <a:cubicBezTo>
                      <a:pt x="377" y="4466"/>
                      <a:pt x="4880" y="221"/>
                      <a:pt x="10388" y="221"/>
                    </a:cubicBezTo>
                    <a:lnTo>
                      <a:pt x="27837" y="221"/>
                    </a:lnTo>
                    <a:cubicBezTo>
                      <a:pt x="33325" y="221"/>
                      <a:pt x="37857" y="4466"/>
                      <a:pt x="37857" y="9646"/>
                    </a:cubicBezTo>
                    <a:cubicBezTo>
                      <a:pt x="37857" y="14834"/>
                      <a:pt x="33322" y="19062"/>
                      <a:pt x="27837" y="19062"/>
                    </a:cubicBezTo>
                    <a:lnTo>
                      <a:pt x="10388" y="19062"/>
                    </a:lnTo>
                    <a:cubicBezTo>
                      <a:pt x="4880" y="19064"/>
                      <a:pt x="377" y="14837"/>
                      <a:pt x="377" y="9646"/>
                    </a:cubicBezTo>
                  </a:path>
                </a:pathLst>
              </a:custGeom>
              <a:solidFill>
                <a:srgbClr val="FFFFFF"/>
              </a:solidFill>
              <a:ln w="2898" cap="flat">
                <a:noFill/>
                <a:prstDash val="solid"/>
                <a:miter/>
              </a:ln>
            </p:spPr>
            <p:txBody>
              <a:bodyPr rtlCol="0" anchor="ctr"/>
              <a:lstStyle/>
              <a:p>
                <a:endParaRPr lang="ja-JP" altLang="en-US"/>
              </a:p>
            </p:txBody>
          </p:sp>
          <p:sp>
            <p:nvSpPr>
              <p:cNvPr id="41" name="フリーフォーム: 図形 40">
                <a:extLst>
                  <a:ext uri="{FF2B5EF4-FFF2-40B4-BE49-F238E27FC236}">
                    <a16:creationId xmlns:a16="http://schemas.microsoft.com/office/drawing/2014/main" id="{F22D18CA-D340-236B-4CD4-70568BA99F5D}"/>
                  </a:ext>
                </a:extLst>
              </p:cNvPr>
              <p:cNvSpPr/>
              <p:nvPr/>
            </p:nvSpPr>
            <p:spPr>
              <a:xfrm>
                <a:off x="311036" y="6438380"/>
                <a:ext cx="18837" cy="117999"/>
              </a:xfrm>
              <a:custGeom>
                <a:avLst/>
                <a:gdLst>
                  <a:gd name="connsiteX0" fmla="*/ 9778 w 18837"/>
                  <a:gd name="connsiteY0" fmla="*/ 306 h 117999"/>
                  <a:gd name="connsiteX1" fmla="*/ 19185 w 18837"/>
                  <a:gd name="connsiteY1" fmla="*/ 10322 h 117999"/>
                  <a:gd name="connsiteX2" fmla="*/ 19185 w 18837"/>
                  <a:gd name="connsiteY2" fmla="*/ 108277 h 117999"/>
                  <a:gd name="connsiteX3" fmla="*/ 9778 w 18837"/>
                  <a:gd name="connsiteY3" fmla="*/ 118305 h 117999"/>
                  <a:gd name="connsiteX4" fmla="*/ 348 w 18837"/>
                  <a:gd name="connsiteY4" fmla="*/ 108277 h 117999"/>
                  <a:gd name="connsiteX5" fmla="*/ 348 w 18837"/>
                  <a:gd name="connsiteY5" fmla="*/ 10322 h 117999"/>
                  <a:gd name="connsiteX6" fmla="*/ 9778 w 18837"/>
                  <a:gd name="connsiteY6" fmla="*/ 306 h 11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37" h="117999">
                    <a:moveTo>
                      <a:pt x="9778" y="306"/>
                    </a:moveTo>
                    <a:cubicBezTo>
                      <a:pt x="14949" y="306"/>
                      <a:pt x="19185" y="4815"/>
                      <a:pt x="19185" y="10322"/>
                    </a:cubicBezTo>
                    <a:lnTo>
                      <a:pt x="19185" y="108277"/>
                    </a:lnTo>
                    <a:cubicBezTo>
                      <a:pt x="19185" y="113796"/>
                      <a:pt x="14949" y="118305"/>
                      <a:pt x="9778" y="118305"/>
                    </a:cubicBezTo>
                    <a:cubicBezTo>
                      <a:pt x="4590" y="118305"/>
                      <a:pt x="348" y="113796"/>
                      <a:pt x="348" y="108277"/>
                    </a:cubicBezTo>
                    <a:lnTo>
                      <a:pt x="348" y="10322"/>
                    </a:lnTo>
                    <a:cubicBezTo>
                      <a:pt x="348" y="4812"/>
                      <a:pt x="4590" y="306"/>
                      <a:pt x="9778" y="306"/>
                    </a:cubicBezTo>
                  </a:path>
                </a:pathLst>
              </a:custGeom>
              <a:solidFill>
                <a:srgbClr val="FFFFFF"/>
              </a:solidFill>
              <a:ln w="2898" cap="flat">
                <a:noFill/>
                <a:prstDash val="solid"/>
                <a:miter/>
              </a:ln>
            </p:spPr>
            <p:txBody>
              <a:bodyPr rtlCol="0" anchor="ctr"/>
              <a:lstStyle/>
              <a:p>
                <a:endParaRPr lang="ja-JP" altLang="en-US"/>
              </a:p>
            </p:txBody>
          </p:sp>
          <p:sp>
            <p:nvSpPr>
              <p:cNvPr id="42" name="フリーフォーム: 図形 41">
                <a:extLst>
                  <a:ext uri="{FF2B5EF4-FFF2-40B4-BE49-F238E27FC236}">
                    <a16:creationId xmlns:a16="http://schemas.microsoft.com/office/drawing/2014/main" id="{B5B41703-5032-46C2-8D76-54733F3AAC46}"/>
                  </a:ext>
                </a:extLst>
              </p:cNvPr>
              <p:cNvSpPr/>
              <p:nvPr/>
            </p:nvSpPr>
            <p:spPr>
              <a:xfrm>
                <a:off x="311036" y="6438380"/>
                <a:ext cx="86393" cy="18845"/>
              </a:xfrm>
              <a:custGeom>
                <a:avLst/>
                <a:gdLst>
                  <a:gd name="connsiteX0" fmla="*/ 340 w 86393"/>
                  <a:gd name="connsiteY0" fmla="*/ 9722 h 18845"/>
                  <a:gd name="connsiteX1" fmla="*/ 10366 w 86393"/>
                  <a:gd name="connsiteY1" fmla="*/ 298 h 18845"/>
                  <a:gd name="connsiteX2" fmla="*/ 76717 w 86393"/>
                  <a:gd name="connsiteY2" fmla="*/ 298 h 18845"/>
                  <a:gd name="connsiteX3" fmla="*/ 86733 w 86393"/>
                  <a:gd name="connsiteY3" fmla="*/ 9722 h 18845"/>
                  <a:gd name="connsiteX4" fmla="*/ 76717 w 86393"/>
                  <a:gd name="connsiteY4" fmla="*/ 19144 h 18845"/>
                  <a:gd name="connsiteX5" fmla="*/ 10366 w 86393"/>
                  <a:gd name="connsiteY5" fmla="*/ 19144 h 18845"/>
                  <a:gd name="connsiteX6" fmla="*/ 340 w 86393"/>
                  <a:gd name="connsiteY6" fmla="*/ 9722 h 1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93" h="18845">
                    <a:moveTo>
                      <a:pt x="340" y="9722"/>
                    </a:moveTo>
                    <a:cubicBezTo>
                      <a:pt x="340" y="4542"/>
                      <a:pt x="4843" y="298"/>
                      <a:pt x="10366" y="298"/>
                    </a:cubicBezTo>
                    <a:lnTo>
                      <a:pt x="76717" y="298"/>
                    </a:lnTo>
                    <a:cubicBezTo>
                      <a:pt x="82233" y="298"/>
                      <a:pt x="86733" y="4542"/>
                      <a:pt x="86733" y="9722"/>
                    </a:cubicBezTo>
                    <a:cubicBezTo>
                      <a:pt x="86733" y="14902"/>
                      <a:pt x="82233" y="19144"/>
                      <a:pt x="76717" y="19144"/>
                    </a:cubicBezTo>
                    <a:lnTo>
                      <a:pt x="10366" y="19144"/>
                    </a:lnTo>
                    <a:cubicBezTo>
                      <a:pt x="4846" y="19141"/>
                      <a:pt x="340" y="14902"/>
                      <a:pt x="340" y="9722"/>
                    </a:cubicBezTo>
                  </a:path>
                </a:pathLst>
              </a:custGeom>
              <a:solidFill>
                <a:srgbClr val="FFFFFF"/>
              </a:solidFill>
              <a:ln w="2898" cap="flat">
                <a:noFill/>
                <a:prstDash val="solid"/>
                <a:miter/>
              </a:ln>
            </p:spPr>
            <p:txBody>
              <a:bodyPr rtlCol="0" anchor="ctr"/>
              <a:lstStyle/>
              <a:p>
                <a:endParaRPr lang="ja-JP" altLang="en-US"/>
              </a:p>
            </p:txBody>
          </p:sp>
          <p:sp>
            <p:nvSpPr>
              <p:cNvPr id="43" name="フリーフォーム: 図形 42">
                <a:extLst>
                  <a:ext uri="{FF2B5EF4-FFF2-40B4-BE49-F238E27FC236}">
                    <a16:creationId xmlns:a16="http://schemas.microsoft.com/office/drawing/2014/main" id="{D316DFB9-D31D-AE6C-2684-447498324AF9}"/>
                  </a:ext>
                </a:extLst>
              </p:cNvPr>
              <p:cNvSpPr/>
              <p:nvPr/>
            </p:nvSpPr>
            <p:spPr>
              <a:xfrm>
                <a:off x="613202" y="6655041"/>
                <a:ext cx="18848" cy="37741"/>
              </a:xfrm>
              <a:custGeom>
                <a:avLst/>
                <a:gdLst>
                  <a:gd name="connsiteX0" fmla="*/ 10029 w 18848"/>
                  <a:gd name="connsiteY0" fmla="*/ 37831 h 37741"/>
                  <a:gd name="connsiteX1" fmla="*/ 605 w 18848"/>
                  <a:gd name="connsiteY1" fmla="*/ 27820 h 37741"/>
                  <a:gd name="connsiteX2" fmla="*/ 605 w 18848"/>
                  <a:gd name="connsiteY2" fmla="*/ 10118 h 37741"/>
                  <a:gd name="connsiteX3" fmla="*/ 10029 w 18848"/>
                  <a:gd name="connsiteY3" fmla="*/ 90 h 37741"/>
                  <a:gd name="connsiteX4" fmla="*/ 19454 w 18848"/>
                  <a:gd name="connsiteY4" fmla="*/ 10118 h 37741"/>
                  <a:gd name="connsiteX5" fmla="*/ 19454 w 18848"/>
                  <a:gd name="connsiteY5" fmla="*/ 27820 h 37741"/>
                  <a:gd name="connsiteX6" fmla="*/ 10029 w 18848"/>
                  <a:gd name="connsiteY6" fmla="*/ 37831 h 37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8" h="37741">
                    <a:moveTo>
                      <a:pt x="10029" y="37831"/>
                    </a:moveTo>
                    <a:cubicBezTo>
                      <a:pt x="4841" y="37831"/>
                      <a:pt x="605" y="33331"/>
                      <a:pt x="605" y="27820"/>
                    </a:cubicBezTo>
                    <a:lnTo>
                      <a:pt x="605" y="10118"/>
                    </a:lnTo>
                    <a:cubicBezTo>
                      <a:pt x="605" y="4613"/>
                      <a:pt x="4841" y="90"/>
                      <a:pt x="10029" y="90"/>
                    </a:cubicBezTo>
                    <a:cubicBezTo>
                      <a:pt x="15217" y="90"/>
                      <a:pt x="19454" y="4616"/>
                      <a:pt x="19454" y="10118"/>
                    </a:cubicBezTo>
                    <a:lnTo>
                      <a:pt x="19454" y="27820"/>
                    </a:lnTo>
                    <a:cubicBezTo>
                      <a:pt x="19454" y="33331"/>
                      <a:pt x="15217" y="37831"/>
                      <a:pt x="10029" y="37831"/>
                    </a:cubicBezTo>
                  </a:path>
                </a:pathLst>
              </a:custGeom>
              <a:solidFill>
                <a:srgbClr val="FFFFFF"/>
              </a:solidFill>
              <a:ln w="2898" cap="flat">
                <a:noFill/>
                <a:prstDash val="solid"/>
                <a:miter/>
              </a:ln>
            </p:spPr>
            <p:txBody>
              <a:bodyPr rtlCol="0" anchor="ctr"/>
              <a:lstStyle/>
              <a:p>
                <a:endParaRPr lang="ja-JP" altLang="en-US"/>
              </a:p>
            </p:txBody>
          </p:sp>
          <p:sp>
            <p:nvSpPr>
              <p:cNvPr id="44" name="フリーフォーム: 図形 43">
                <a:extLst>
                  <a:ext uri="{FF2B5EF4-FFF2-40B4-BE49-F238E27FC236}">
                    <a16:creationId xmlns:a16="http://schemas.microsoft.com/office/drawing/2014/main" id="{5255DB4D-DD09-9348-652A-EE974F1AC7E8}"/>
                  </a:ext>
                </a:extLst>
              </p:cNvPr>
              <p:cNvSpPr/>
              <p:nvPr/>
            </p:nvSpPr>
            <p:spPr>
              <a:xfrm>
                <a:off x="517201" y="6655065"/>
                <a:ext cx="114846" cy="18840"/>
              </a:xfrm>
              <a:custGeom>
                <a:avLst/>
                <a:gdLst>
                  <a:gd name="connsiteX0" fmla="*/ 515 w 114846"/>
                  <a:gd name="connsiteY0" fmla="*/ 9529 h 18840"/>
                  <a:gd name="connsiteX1" fmla="*/ 10517 w 114846"/>
                  <a:gd name="connsiteY1" fmla="*/ 114 h 18840"/>
                  <a:gd name="connsiteX2" fmla="*/ 105325 w 114846"/>
                  <a:gd name="connsiteY2" fmla="*/ 114 h 18840"/>
                  <a:gd name="connsiteX3" fmla="*/ 115362 w 114846"/>
                  <a:gd name="connsiteY3" fmla="*/ 9529 h 18840"/>
                  <a:gd name="connsiteX4" fmla="*/ 105325 w 114846"/>
                  <a:gd name="connsiteY4" fmla="*/ 18954 h 18840"/>
                  <a:gd name="connsiteX5" fmla="*/ 10517 w 114846"/>
                  <a:gd name="connsiteY5" fmla="*/ 18954 h 18840"/>
                  <a:gd name="connsiteX6" fmla="*/ 515 w 114846"/>
                  <a:gd name="connsiteY6" fmla="*/ 9529 h 1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46" h="18840">
                    <a:moveTo>
                      <a:pt x="515" y="9529"/>
                    </a:moveTo>
                    <a:cubicBezTo>
                      <a:pt x="515" y="4367"/>
                      <a:pt x="5007" y="114"/>
                      <a:pt x="10517" y="114"/>
                    </a:cubicBezTo>
                    <a:lnTo>
                      <a:pt x="105325" y="114"/>
                    </a:lnTo>
                    <a:cubicBezTo>
                      <a:pt x="110835" y="114"/>
                      <a:pt x="115362" y="4367"/>
                      <a:pt x="115362" y="9529"/>
                    </a:cubicBezTo>
                    <a:cubicBezTo>
                      <a:pt x="115362" y="14726"/>
                      <a:pt x="110835" y="18954"/>
                      <a:pt x="105325" y="18954"/>
                    </a:cubicBezTo>
                    <a:lnTo>
                      <a:pt x="10517" y="18954"/>
                    </a:lnTo>
                    <a:cubicBezTo>
                      <a:pt x="5007" y="18954"/>
                      <a:pt x="515" y="14726"/>
                      <a:pt x="515" y="9529"/>
                    </a:cubicBezTo>
                  </a:path>
                </a:pathLst>
              </a:custGeom>
              <a:solidFill>
                <a:srgbClr val="FFFFFF"/>
              </a:solidFill>
              <a:ln w="2898" cap="flat">
                <a:noFill/>
                <a:prstDash val="solid"/>
                <a:miter/>
              </a:ln>
            </p:spPr>
            <p:txBody>
              <a:bodyPr rtlCol="0" anchor="ctr"/>
              <a:lstStyle/>
              <a:p>
                <a:endParaRPr lang="ja-JP" altLang="en-US"/>
              </a:p>
            </p:txBody>
          </p:sp>
          <p:sp>
            <p:nvSpPr>
              <p:cNvPr id="45" name="フリーフォーム: 図形 44">
                <a:extLst>
                  <a:ext uri="{FF2B5EF4-FFF2-40B4-BE49-F238E27FC236}">
                    <a16:creationId xmlns:a16="http://schemas.microsoft.com/office/drawing/2014/main" id="{3CEAAB63-BDFB-37BF-6386-E4CE13134387}"/>
                  </a:ext>
                </a:extLst>
              </p:cNvPr>
              <p:cNvSpPr/>
              <p:nvPr/>
            </p:nvSpPr>
            <p:spPr>
              <a:xfrm>
                <a:off x="517201" y="6596297"/>
                <a:ext cx="114846" cy="18840"/>
              </a:xfrm>
              <a:custGeom>
                <a:avLst/>
                <a:gdLst>
                  <a:gd name="connsiteX0" fmla="*/ 515 w 114846"/>
                  <a:gd name="connsiteY0" fmla="*/ 9588 h 18840"/>
                  <a:gd name="connsiteX1" fmla="*/ 10517 w 114846"/>
                  <a:gd name="connsiteY1" fmla="*/ 164 h 18840"/>
                  <a:gd name="connsiteX2" fmla="*/ 105325 w 114846"/>
                  <a:gd name="connsiteY2" fmla="*/ 164 h 18840"/>
                  <a:gd name="connsiteX3" fmla="*/ 115362 w 114846"/>
                  <a:gd name="connsiteY3" fmla="*/ 9588 h 18840"/>
                  <a:gd name="connsiteX4" fmla="*/ 105325 w 114846"/>
                  <a:gd name="connsiteY4" fmla="*/ 19004 h 18840"/>
                  <a:gd name="connsiteX5" fmla="*/ 10517 w 114846"/>
                  <a:gd name="connsiteY5" fmla="*/ 19004 h 18840"/>
                  <a:gd name="connsiteX6" fmla="*/ 515 w 114846"/>
                  <a:gd name="connsiteY6" fmla="*/ 9588 h 1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46" h="18840">
                    <a:moveTo>
                      <a:pt x="515" y="9588"/>
                    </a:moveTo>
                    <a:cubicBezTo>
                      <a:pt x="515" y="4408"/>
                      <a:pt x="5007" y="164"/>
                      <a:pt x="10517" y="164"/>
                    </a:cubicBezTo>
                    <a:lnTo>
                      <a:pt x="105325" y="164"/>
                    </a:lnTo>
                    <a:cubicBezTo>
                      <a:pt x="110835" y="164"/>
                      <a:pt x="115362" y="4408"/>
                      <a:pt x="115362" y="9588"/>
                    </a:cubicBezTo>
                    <a:cubicBezTo>
                      <a:pt x="115362" y="14776"/>
                      <a:pt x="110835" y="19004"/>
                      <a:pt x="105325" y="19004"/>
                    </a:cubicBezTo>
                    <a:lnTo>
                      <a:pt x="10517" y="19004"/>
                    </a:lnTo>
                    <a:cubicBezTo>
                      <a:pt x="5007" y="19007"/>
                      <a:pt x="515" y="14779"/>
                      <a:pt x="515" y="9588"/>
                    </a:cubicBezTo>
                  </a:path>
                </a:pathLst>
              </a:custGeom>
              <a:solidFill>
                <a:srgbClr val="FFFFFF"/>
              </a:solidFill>
              <a:ln w="2898" cap="flat">
                <a:noFill/>
                <a:prstDash val="solid"/>
                <a:miter/>
              </a:ln>
            </p:spPr>
            <p:txBody>
              <a:bodyPr rtlCol="0" anchor="ctr"/>
              <a:lstStyle/>
              <a:p>
                <a:endParaRPr lang="ja-JP" altLang="en-US"/>
              </a:p>
            </p:txBody>
          </p:sp>
          <p:sp>
            <p:nvSpPr>
              <p:cNvPr id="46" name="フリーフォーム: 図形 45">
                <a:extLst>
                  <a:ext uri="{FF2B5EF4-FFF2-40B4-BE49-F238E27FC236}">
                    <a16:creationId xmlns:a16="http://schemas.microsoft.com/office/drawing/2014/main" id="{A4B96D0C-8454-18EA-14CE-C8B572CB8927}"/>
                  </a:ext>
                </a:extLst>
              </p:cNvPr>
              <p:cNvSpPr/>
              <p:nvPr/>
            </p:nvSpPr>
            <p:spPr>
              <a:xfrm>
                <a:off x="517201" y="6537531"/>
                <a:ext cx="114846" cy="18848"/>
              </a:xfrm>
              <a:custGeom>
                <a:avLst/>
                <a:gdLst>
                  <a:gd name="connsiteX0" fmla="*/ 515 w 114846"/>
                  <a:gd name="connsiteY0" fmla="*/ 9629 h 18848"/>
                  <a:gd name="connsiteX1" fmla="*/ 10517 w 114846"/>
                  <a:gd name="connsiteY1" fmla="*/ 213 h 18848"/>
                  <a:gd name="connsiteX2" fmla="*/ 105325 w 114846"/>
                  <a:gd name="connsiteY2" fmla="*/ 213 h 18848"/>
                  <a:gd name="connsiteX3" fmla="*/ 115362 w 114846"/>
                  <a:gd name="connsiteY3" fmla="*/ 9629 h 18848"/>
                  <a:gd name="connsiteX4" fmla="*/ 105325 w 114846"/>
                  <a:gd name="connsiteY4" fmla="*/ 19062 h 18848"/>
                  <a:gd name="connsiteX5" fmla="*/ 10517 w 114846"/>
                  <a:gd name="connsiteY5" fmla="*/ 19062 h 18848"/>
                  <a:gd name="connsiteX6" fmla="*/ 515 w 114846"/>
                  <a:gd name="connsiteY6" fmla="*/ 9629 h 1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46" h="18848">
                    <a:moveTo>
                      <a:pt x="515" y="9629"/>
                    </a:moveTo>
                    <a:cubicBezTo>
                      <a:pt x="515" y="4458"/>
                      <a:pt x="5007" y="213"/>
                      <a:pt x="10517" y="213"/>
                    </a:cubicBezTo>
                    <a:lnTo>
                      <a:pt x="105325" y="213"/>
                    </a:lnTo>
                    <a:cubicBezTo>
                      <a:pt x="110835" y="213"/>
                      <a:pt x="115362" y="4458"/>
                      <a:pt x="115362" y="9629"/>
                    </a:cubicBezTo>
                    <a:cubicBezTo>
                      <a:pt x="115362" y="14809"/>
                      <a:pt x="110835" y="19062"/>
                      <a:pt x="105325" y="19062"/>
                    </a:cubicBezTo>
                    <a:lnTo>
                      <a:pt x="10517" y="19062"/>
                    </a:lnTo>
                    <a:cubicBezTo>
                      <a:pt x="5007" y="19062"/>
                      <a:pt x="515" y="14809"/>
                      <a:pt x="515" y="9629"/>
                    </a:cubicBezTo>
                  </a:path>
                </a:pathLst>
              </a:custGeom>
              <a:solidFill>
                <a:srgbClr val="FFFFFF"/>
              </a:solidFill>
              <a:ln w="2898" cap="flat">
                <a:noFill/>
                <a:prstDash val="solid"/>
                <a:miter/>
              </a:ln>
            </p:spPr>
            <p:txBody>
              <a:bodyPr rtlCol="0" anchor="ctr"/>
              <a:lstStyle/>
              <a:p>
                <a:endParaRPr lang="ja-JP" altLang="en-US"/>
              </a:p>
            </p:txBody>
          </p:sp>
          <p:sp>
            <p:nvSpPr>
              <p:cNvPr id="47" name="フリーフォーム: 図形 46">
                <a:extLst>
                  <a:ext uri="{FF2B5EF4-FFF2-40B4-BE49-F238E27FC236}">
                    <a16:creationId xmlns:a16="http://schemas.microsoft.com/office/drawing/2014/main" id="{48897C9C-DAB0-6853-FB84-D4B0CC5FF636}"/>
                  </a:ext>
                </a:extLst>
              </p:cNvPr>
              <p:cNvSpPr/>
              <p:nvPr/>
            </p:nvSpPr>
            <p:spPr>
              <a:xfrm>
                <a:off x="613202" y="6596297"/>
                <a:ext cx="18848" cy="77642"/>
              </a:xfrm>
              <a:custGeom>
                <a:avLst/>
                <a:gdLst>
                  <a:gd name="connsiteX0" fmla="*/ 10029 w 18848"/>
                  <a:gd name="connsiteY0" fmla="*/ 172 h 77642"/>
                  <a:gd name="connsiteX1" fmla="*/ 19454 w 18848"/>
                  <a:gd name="connsiteY1" fmla="*/ 10191 h 77642"/>
                  <a:gd name="connsiteX2" fmla="*/ 19454 w 18848"/>
                  <a:gd name="connsiteY2" fmla="*/ 67794 h 77642"/>
                  <a:gd name="connsiteX3" fmla="*/ 10029 w 18848"/>
                  <a:gd name="connsiteY3" fmla="*/ 77814 h 77642"/>
                  <a:gd name="connsiteX4" fmla="*/ 605 w 18848"/>
                  <a:gd name="connsiteY4" fmla="*/ 67794 h 77642"/>
                  <a:gd name="connsiteX5" fmla="*/ 605 w 18848"/>
                  <a:gd name="connsiteY5" fmla="*/ 10191 h 77642"/>
                  <a:gd name="connsiteX6" fmla="*/ 10029 w 18848"/>
                  <a:gd name="connsiteY6" fmla="*/ 172 h 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8" h="77642">
                    <a:moveTo>
                      <a:pt x="10029" y="172"/>
                    </a:moveTo>
                    <a:cubicBezTo>
                      <a:pt x="15217" y="172"/>
                      <a:pt x="19454" y="4681"/>
                      <a:pt x="19454" y="10191"/>
                    </a:cubicBezTo>
                    <a:lnTo>
                      <a:pt x="19454" y="67794"/>
                    </a:lnTo>
                    <a:cubicBezTo>
                      <a:pt x="19454" y="73282"/>
                      <a:pt x="15217" y="77814"/>
                      <a:pt x="10029" y="77814"/>
                    </a:cubicBezTo>
                    <a:cubicBezTo>
                      <a:pt x="4841" y="77814"/>
                      <a:pt x="605" y="73279"/>
                      <a:pt x="605" y="67794"/>
                    </a:cubicBezTo>
                    <a:lnTo>
                      <a:pt x="605" y="10191"/>
                    </a:lnTo>
                    <a:cubicBezTo>
                      <a:pt x="605" y="4681"/>
                      <a:pt x="4841" y="172"/>
                      <a:pt x="10029" y="172"/>
                    </a:cubicBezTo>
                  </a:path>
                </a:pathLst>
              </a:custGeom>
              <a:solidFill>
                <a:srgbClr val="FFFFFF"/>
              </a:solidFill>
              <a:ln w="2898" cap="flat">
                <a:noFill/>
                <a:prstDash val="solid"/>
                <a:miter/>
              </a:ln>
            </p:spPr>
            <p:txBody>
              <a:bodyPr rtlCol="0" anchor="ctr"/>
              <a:lstStyle/>
              <a:p>
                <a:endParaRPr lang="ja-JP" altLang="en-US"/>
              </a:p>
            </p:txBody>
          </p:sp>
          <p:sp>
            <p:nvSpPr>
              <p:cNvPr id="48" name="フリーフォーム: 図形 47">
                <a:extLst>
                  <a:ext uri="{FF2B5EF4-FFF2-40B4-BE49-F238E27FC236}">
                    <a16:creationId xmlns:a16="http://schemas.microsoft.com/office/drawing/2014/main" id="{29F50A27-2FDB-F414-8D00-3C0B0477D0D5}"/>
                  </a:ext>
                </a:extLst>
              </p:cNvPr>
              <p:cNvSpPr/>
              <p:nvPr/>
            </p:nvSpPr>
            <p:spPr>
              <a:xfrm>
                <a:off x="517201" y="6537528"/>
                <a:ext cx="18848" cy="77607"/>
              </a:xfrm>
              <a:custGeom>
                <a:avLst/>
                <a:gdLst>
                  <a:gd name="connsiteX0" fmla="*/ 9948 w 18848"/>
                  <a:gd name="connsiteY0" fmla="*/ 221 h 77607"/>
                  <a:gd name="connsiteX1" fmla="*/ 19372 w 18848"/>
                  <a:gd name="connsiteY1" fmla="*/ 10232 h 77607"/>
                  <a:gd name="connsiteX2" fmla="*/ 19372 w 18848"/>
                  <a:gd name="connsiteY2" fmla="*/ 67827 h 77607"/>
                  <a:gd name="connsiteX3" fmla="*/ 9948 w 18848"/>
                  <a:gd name="connsiteY3" fmla="*/ 77829 h 77607"/>
                  <a:gd name="connsiteX4" fmla="*/ 523 w 18848"/>
                  <a:gd name="connsiteY4" fmla="*/ 67827 h 77607"/>
                  <a:gd name="connsiteX5" fmla="*/ 523 w 18848"/>
                  <a:gd name="connsiteY5" fmla="*/ 10232 h 77607"/>
                  <a:gd name="connsiteX6" fmla="*/ 9948 w 18848"/>
                  <a:gd name="connsiteY6" fmla="*/ 221 h 7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8" h="77607">
                    <a:moveTo>
                      <a:pt x="9948" y="221"/>
                    </a:moveTo>
                    <a:cubicBezTo>
                      <a:pt x="15136" y="221"/>
                      <a:pt x="19372" y="4722"/>
                      <a:pt x="19372" y="10232"/>
                    </a:cubicBezTo>
                    <a:lnTo>
                      <a:pt x="19372" y="67827"/>
                    </a:lnTo>
                    <a:cubicBezTo>
                      <a:pt x="19372" y="73332"/>
                      <a:pt x="15136" y="77829"/>
                      <a:pt x="9948" y="77829"/>
                    </a:cubicBezTo>
                    <a:cubicBezTo>
                      <a:pt x="4742" y="77829"/>
                      <a:pt x="523" y="73329"/>
                      <a:pt x="523" y="67827"/>
                    </a:cubicBezTo>
                    <a:lnTo>
                      <a:pt x="523" y="10232"/>
                    </a:lnTo>
                    <a:cubicBezTo>
                      <a:pt x="523" y="4722"/>
                      <a:pt x="4742" y="221"/>
                      <a:pt x="9948" y="221"/>
                    </a:cubicBezTo>
                  </a:path>
                </a:pathLst>
              </a:custGeom>
              <a:solidFill>
                <a:srgbClr val="FFFFFF"/>
              </a:solidFill>
              <a:ln w="2898" cap="flat">
                <a:noFill/>
                <a:prstDash val="solid"/>
                <a:miter/>
              </a:ln>
            </p:spPr>
            <p:txBody>
              <a:bodyPr rtlCol="0" anchor="ctr"/>
              <a:lstStyle/>
              <a:p>
                <a:endParaRPr lang="ja-JP" altLang="en-US"/>
              </a:p>
            </p:txBody>
          </p:sp>
          <p:sp>
            <p:nvSpPr>
              <p:cNvPr id="49" name="フリーフォーム: 図形 48">
                <a:extLst>
                  <a:ext uri="{FF2B5EF4-FFF2-40B4-BE49-F238E27FC236}">
                    <a16:creationId xmlns:a16="http://schemas.microsoft.com/office/drawing/2014/main" id="{FF334EC2-0DA6-7A52-A2C1-A451066F7161}"/>
                  </a:ext>
                </a:extLst>
              </p:cNvPr>
              <p:cNvSpPr/>
              <p:nvPr/>
            </p:nvSpPr>
            <p:spPr>
              <a:xfrm>
                <a:off x="517201" y="6596594"/>
                <a:ext cx="18848" cy="37749"/>
              </a:xfrm>
              <a:custGeom>
                <a:avLst/>
                <a:gdLst>
                  <a:gd name="connsiteX0" fmla="*/ 9948 w 18848"/>
                  <a:gd name="connsiteY0" fmla="*/ 37889 h 37749"/>
                  <a:gd name="connsiteX1" fmla="*/ 523 w 18848"/>
                  <a:gd name="connsiteY1" fmla="*/ 27878 h 37749"/>
                  <a:gd name="connsiteX2" fmla="*/ 523 w 18848"/>
                  <a:gd name="connsiteY2" fmla="*/ 10168 h 37749"/>
                  <a:gd name="connsiteX3" fmla="*/ 9948 w 18848"/>
                  <a:gd name="connsiteY3" fmla="*/ 139 h 37749"/>
                  <a:gd name="connsiteX4" fmla="*/ 19372 w 18848"/>
                  <a:gd name="connsiteY4" fmla="*/ 10168 h 37749"/>
                  <a:gd name="connsiteX5" fmla="*/ 19372 w 18848"/>
                  <a:gd name="connsiteY5" fmla="*/ 27878 h 37749"/>
                  <a:gd name="connsiteX6" fmla="*/ 9948 w 18848"/>
                  <a:gd name="connsiteY6" fmla="*/ 37889 h 3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8" h="37749">
                    <a:moveTo>
                      <a:pt x="9948" y="37889"/>
                    </a:moveTo>
                    <a:cubicBezTo>
                      <a:pt x="4742" y="37889"/>
                      <a:pt x="523" y="33389"/>
                      <a:pt x="523" y="27878"/>
                    </a:cubicBezTo>
                    <a:lnTo>
                      <a:pt x="523" y="10168"/>
                    </a:lnTo>
                    <a:cubicBezTo>
                      <a:pt x="523" y="4648"/>
                      <a:pt x="4742" y="139"/>
                      <a:pt x="9948" y="139"/>
                    </a:cubicBezTo>
                    <a:cubicBezTo>
                      <a:pt x="15136" y="139"/>
                      <a:pt x="19372" y="4648"/>
                      <a:pt x="19372" y="10168"/>
                    </a:cubicBezTo>
                    <a:lnTo>
                      <a:pt x="19372" y="27878"/>
                    </a:lnTo>
                    <a:cubicBezTo>
                      <a:pt x="19372" y="33392"/>
                      <a:pt x="15136" y="37889"/>
                      <a:pt x="9948" y="37889"/>
                    </a:cubicBezTo>
                  </a:path>
                </a:pathLst>
              </a:custGeom>
              <a:solidFill>
                <a:srgbClr val="FFFFFF"/>
              </a:solidFill>
              <a:ln w="2898" cap="flat">
                <a:noFill/>
                <a:prstDash val="solid"/>
                <a:miter/>
              </a:ln>
            </p:spPr>
            <p:txBody>
              <a:bodyPr rtlCol="0" anchor="ctr"/>
              <a:lstStyle/>
              <a:p>
                <a:endParaRPr lang="ja-JP" altLang="en-US"/>
              </a:p>
            </p:txBody>
          </p:sp>
          <p:sp>
            <p:nvSpPr>
              <p:cNvPr id="50" name="フリーフォーム: 図形 49">
                <a:extLst>
                  <a:ext uri="{FF2B5EF4-FFF2-40B4-BE49-F238E27FC236}">
                    <a16:creationId xmlns:a16="http://schemas.microsoft.com/office/drawing/2014/main" id="{CCFF4E11-5A61-61CE-C97B-A683433E1DBA}"/>
                  </a:ext>
                </a:extLst>
              </p:cNvPr>
              <p:cNvSpPr/>
              <p:nvPr/>
            </p:nvSpPr>
            <p:spPr>
              <a:xfrm>
                <a:off x="482464" y="6566850"/>
                <a:ext cx="18857" cy="48611"/>
              </a:xfrm>
              <a:custGeom>
                <a:avLst/>
                <a:gdLst>
                  <a:gd name="connsiteX0" fmla="*/ 9935 w 18857"/>
                  <a:gd name="connsiteY0" fmla="*/ 197 h 48611"/>
                  <a:gd name="connsiteX1" fmla="*/ 19351 w 18857"/>
                  <a:gd name="connsiteY1" fmla="*/ 10216 h 48611"/>
                  <a:gd name="connsiteX2" fmla="*/ 19351 w 18857"/>
                  <a:gd name="connsiteY2" fmla="*/ 38797 h 48611"/>
                  <a:gd name="connsiteX3" fmla="*/ 9935 w 18857"/>
                  <a:gd name="connsiteY3" fmla="*/ 48808 h 48611"/>
                  <a:gd name="connsiteX4" fmla="*/ 494 w 18857"/>
                  <a:gd name="connsiteY4" fmla="*/ 38797 h 48611"/>
                  <a:gd name="connsiteX5" fmla="*/ 494 w 18857"/>
                  <a:gd name="connsiteY5" fmla="*/ 10216 h 48611"/>
                  <a:gd name="connsiteX6" fmla="*/ 9935 w 18857"/>
                  <a:gd name="connsiteY6" fmla="*/ 197 h 4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7" h="48611">
                    <a:moveTo>
                      <a:pt x="9935" y="197"/>
                    </a:moveTo>
                    <a:cubicBezTo>
                      <a:pt x="15106" y="197"/>
                      <a:pt x="19351" y="4706"/>
                      <a:pt x="19351" y="10216"/>
                    </a:cubicBezTo>
                    <a:lnTo>
                      <a:pt x="19351" y="38797"/>
                    </a:lnTo>
                    <a:cubicBezTo>
                      <a:pt x="19351" y="44308"/>
                      <a:pt x="15106" y="48808"/>
                      <a:pt x="9935" y="48808"/>
                    </a:cubicBezTo>
                    <a:cubicBezTo>
                      <a:pt x="4730" y="48808"/>
                      <a:pt x="494" y="44308"/>
                      <a:pt x="494" y="38797"/>
                    </a:cubicBezTo>
                    <a:lnTo>
                      <a:pt x="494" y="10216"/>
                    </a:lnTo>
                    <a:cubicBezTo>
                      <a:pt x="494" y="4703"/>
                      <a:pt x="4730" y="197"/>
                      <a:pt x="9935" y="197"/>
                    </a:cubicBezTo>
                  </a:path>
                </a:pathLst>
              </a:custGeom>
              <a:solidFill>
                <a:srgbClr val="FFFFFF"/>
              </a:solidFill>
              <a:ln w="2898" cap="flat">
                <a:noFill/>
                <a:prstDash val="solid"/>
                <a:miter/>
              </a:ln>
            </p:spPr>
            <p:txBody>
              <a:bodyPr rtlCol="0" anchor="ctr"/>
              <a:lstStyle/>
              <a:p>
                <a:endParaRPr lang="ja-JP" altLang="en-US"/>
              </a:p>
            </p:txBody>
          </p:sp>
          <p:sp>
            <p:nvSpPr>
              <p:cNvPr id="51" name="フリーフォーム: 図形 50">
                <a:extLst>
                  <a:ext uri="{FF2B5EF4-FFF2-40B4-BE49-F238E27FC236}">
                    <a16:creationId xmlns:a16="http://schemas.microsoft.com/office/drawing/2014/main" id="{FB1DDC7F-865D-75A9-906F-A1C0B78B7BD3}"/>
                  </a:ext>
                </a:extLst>
              </p:cNvPr>
              <p:cNvSpPr/>
              <p:nvPr/>
            </p:nvSpPr>
            <p:spPr>
              <a:xfrm>
                <a:off x="372985" y="6596621"/>
                <a:ext cx="128335" cy="18840"/>
              </a:xfrm>
              <a:custGeom>
                <a:avLst/>
                <a:gdLst>
                  <a:gd name="connsiteX0" fmla="*/ 393 w 128335"/>
                  <a:gd name="connsiteY0" fmla="*/ 9588 h 18840"/>
                  <a:gd name="connsiteX1" fmla="*/ 10418 w 128335"/>
                  <a:gd name="connsiteY1" fmla="*/ 163 h 18840"/>
                  <a:gd name="connsiteX2" fmla="*/ 118717 w 128335"/>
                  <a:gd name="connsiteY2" fmla="*/ 163 h 18840"/>
                  <a:gd name="connsiteX3" fmla="*/ 128728 w 128335"/>
                  <a:gd name="connsiteY3" fmla="*/ 9588 h 18840"/>
                  <a:gd name="connsiteX4" fmla="*/ 118717 w 128335"/>
                  <a:gd name="connsiteY4" fmla="*/ 19003 h 18840"/>
                  <a:gd name="connsiteX5" fmla="*/ 10418 w 128335"/>
                  <a:gd name="connsiteY5" fmla="*/ 19003 h 18840"/>
                  <a:gd name="connsiteX6" fmla="*/ 393 w 128335"/>
                  <a:gd name="connsiteY6" fmla="*/ 9588 h 1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35" h="18840">
                    <a:moveTo>
                      <a:pt x="393" y="9588"/>
                    </a:moveTo>
                    <a:cubicBezTo>
                      <a:pt x="393" y="4408"/>
                      <a:pt x="4902" y="163"/>
                      <a:pt x="10418" y="163"/>
                    </a:cubicBezTo>
                    <a:lnTo>
                      <a:pt x="118717" y="163"/>
                    </a:lnTo>
                    <a:cubicBezTo>
                      <a:pt x="124228" y="163"/>
                      <a:pt x="128728" y="4408"/>
                      <a:pt x="128728" y="9588"/>
                    </a:cubicBezTo>
                    <a:cubicBezTo>
                      <a:pt x="128728" y="14776"/>
                      <a:pt x="124228" y="19003"/>
                      <a:pt x="118717" y="19003"/>
                    </a:cubicBezTo>
                    <a:lnTo>
                      <a:pt x="10418" y="19003"/>
                    </a:lnTo>
                    <a:cubicBezTo>
                      <a:pt x="4902" y="19003"/>
                      <a:pt x="393" y="14776"/>
                      <a:pt x="393" y="9588"/>
                    </a:cubicBezTo>
                  </a:path>
                </a:pathLst>
              </a:custGeom>
              <a:solidFill>
                <a:srgbClr val="FFFFFF"/>
              </a:solidFill>
              <a:ln w="2898" cap="flat">
                <a:noFill/>
                <a:prstDash val="solid"/>
                <a:miter/>
              </a:ln>
            </p:spPr>
            <p:txBody>
              <a:bodyPr rtlCol="0" anchor="ctr"/>
              <a:lstStyle/>
              <a:p>
                <a:endParaRPr lang="ja-JP" altLang="en-US"/>
              </a:p>
            </p:txBody>
          </p:sp>
          <p:sp>
            <p:nvSpPr>
              <p:cNvPr id="52" name="フリーフォーム: 図形 51">
                <a:extLst>
                  <a:ext uri="{FF2B5EF4-FFF2-40B4-BE49-F238E27FC236}">
                    <a16:creationId xmlns:a16="http://schemas.microsoft.com/office/drawing/2014/main" id="{9A0604BF-EFBF-17E7-D552-3C9D686A2801}"/>
                  </a:ext>
                </a:extLst>
              </p:cNvPr>
              <p:cNvSpPr/>
              <p:nvPr/>
            </p:nvSpPr>
            <p:spPr>
              <a:xfrm>
                <a:off x="415786" y="6487098"/>
                <a:ext cx="18837" cy="128387"/>
              </a:xfrm>
              <a:custGeom>
                <a:avLst/>
                <a:gdLst>
                  <a:gd name="connsiteX0" fmla="*/ 9859 w 18837"/>
                  <a:gd name="connsiteY0" fmla="*/ 264 h 128387"/>
                  <a:gd name="connsiteX1" fmla="*/ 19274 w 18837"/>
                  <a:gd name="connsiteY1" fmla="*/ 10284 h 128387"/>
                  <a:gd name="connsiteX2" fmla="*/ 19274 w 18837"/>
                  <a:gd name="connsiteY2" fmla="*/ 118633 h 128387"/>
                  <a:gd name="connsiteX3" fmla="*/ 9859 w 18837"/>
                  <a:gd name="connsiteY3" fmla="*/ 128652 h 128387"/>
                  <a:gd name="connsiteX4" fmla="*/ 437 w 18837"/>
                  <a:gd name="connsiteY4" fmla="*/ 118633 h 128387"/>
                  <a:gd name="connsiteX5" fmla="*/ 437 w 18837"/>
                  <a:gd name="connsiteY5" fmla="*/ 10284 h 128387"/>
                  <a:gd name="connsiteX6" fmla="*/ 9859 w 18837"/>
                  <a:gd name="connsiteY6" fmla="*/ 264 h 12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37" h="128387">
                    <a:moveTo>
                      <a:pt x="9859" y="264"/>
                    </a:moveTo>
                    <a:cubicBezTo>
                      <a:pt x="15030" y="264"/>
                      <a:pt x="19274" y="4773"/>
                      <a:pt x="19274" y="10284"/>
                    </a:cubicBezTo>
                    <a:lnTo>
                      <a:pt x="19274" y="118633"/>
                    </a:lnTo>
                    <a:cubicBezTo>
                      <a:pt x="19274" y="124129"/>
                      <a:pt x="15030" y="128652"/>
                      <a:pt x="9859" y="128652"/>
                    </a:cubicBezTo>
                    <a:cubicBezTo>
                      <a:pt x="4679" y="128652"/>
                      <a:pt x="437" y="124126"/>
                      <a:pt x="437" y="118633"/>
                    </a:cubicBezTo>
                    <a:lnTo>
                      <a:pt x="437" y="10284"/>
                    </a:lnTo>
                    <a:cubicBezTo>
                      <a:pt x="440" y="4773"/>
                      <a:pt x="4679" y="264"/>
                      <a:pt x="9859" y="264"/>
                    </a:cubicBezTo>
                  </a:path>
                </a:pathLst>
              </a:custGeom>
              <a:solidFill>
                <a:srgbClr val="FFFFFF"/>
              </a:solidFill>
              <a:ln w="2898" cap="flat">
                <a:noFill/>
                <a:prstDash val="solid"/>
                <a:miter/>
              </a:ln>
            </p:spPr>
            <p:txBody>
              <a:bodyPr rtlCol="0" anchor="ctr"/>
              <a:lstStyle/>
              <a:p>
                <a:endParaRPr lang="ja-JP" altLang="en-US"/>
              </a:p>
            </p:txBody>
          </p:sp>
          <p:sp>
            <p:nvSpPr>
              <p:cNvPr id="53" name="フリーフォーム: 図形 52">
                <a:extLst>
                  <a:ext uri="{FF2B5EF4-FFF2-40B4-BE49-F238E27FC236}">
                    <a16:creationId xmlns:a16="http://schemas.microsoft.com/office/drawing/2014/main" id="{61CA65F7-4E36-128E-AF34-BE60727F599E}"/>
                  </a:ext>
                </a:extLst>
              </p:cNvPr>
              <p:cNvSpPr/>
              <p:nvPr/>
            </p:nvSpPr>
            <p:spPr>
              <a:xfrm>
                <a:off x="482464" y="6596264"/>
                <a:ext cx="18857" cy="37758"/>
              </a:xfrm>
              <a:custGeom>
                <a:avLst/>
                <a:gdLst>
                  <a:gd name="connsiteX0" fmla="*/ 9935 w 18857"/>
                  <a:gd name="connsiteY0" fmla="*/ 37898 h 37758"/>
                  <a:gd name="connsiteX1" fmla="*/ 494 w 18857"/>
                  <a:gd name="connsiteY1" fmla="*/ 27879 h 37758"/>
                  <a:gd name="connsiteX2" fmla="*/ 494 w 18857"/>
                  <a:gd name="connsiteY2" fmla="*/ 10168 h 37758"/>
                  <a:gd name="connsiteX3" fmla="*/ 9935 w 18857"/>
                  <a:gd name="connsiteY3" fmla="*/ 140 h 37758"/>
                  <a:gd name="connsiteX4" fmla="*/ 19351 w 18857"/>
                  <a:gd name="connsiteY4" fmla="*/ 10168 h 37758"/>
                  <a:gd name="connsiteX5" fmla="*/ 19351 w 18857"/>
                  <a:gd name="connsiteY5" fmla="*/ 27879 h 37758"/>
                  <a:gd name="connsiteX6" fmla="*/ 9935 w 18857"/>
                  <a:gd name="connsiteY6" fmla="*/ 37898 h 3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7" h="37758">
                    <a:moveTo>
                      <a:pt x="9935" y="37898"/>
                    </a:moveTo>
                    <a:cubicBezTo>
                      <a:pt x="4730" y="37898"/>
                      <a:pt x="494" y="33389"/>
                      <a:pt x="494" y="27879"/>
                    </a:cubicBezTo>
                    <a:lnTo>
                      <a:pt x="494" y="10168"/>
                    </a:lnTo>
                    <a:cubicBezTo>
                      <a:pt x="494" y="4657"/>
                      <a:pt x="4730" y="140"/>
                      <a:pt x="9935" y="140"/>
                    </a:cubicBezTo>
                    <a:cubicBezTo>
                      <a:pt x="15106" y="140"/>
                      <a:pt x="19351" y="4657"/>
                      <a:pt x="19351" y="10168"/>
                    </a:cubicBezTo>
                    <a:lnTo>
                      <a:pt x="19351" y="27879"/>
                    </a:lnTo>
                    <a:cubicBezTo>
                      <a:pt x="19351" y="33389"/>
                      <a:pt x="15106" y="37898"/>
                      <a:pt x="9935" y="37898"/>
                    </a:cubicBezTo>
                  </a:path>
                </a:pathLst>
              </a:custGeom>
              <a:solidFill>
                <a:srgbClr val="FFFFFF"/>
              </a:solidFill>
              <a:ln w="2898" cap="flat">
                <a:noFill/>
                <a:prstDash val="solid"/>
                <a:miter/>
              </a:ln>
            </p:spPr>
            <p:txBody>
              <a:bodyPr rtlCol="0" anchor="ctr"/>
              <a:lstStyle/>
              <a:p>
                <a:endParaRPr lang="ja-JP" altLang="en-US"/>
              </a:p>
            </p:txBody>
          </p:sp>
        </p:grpSp>
      </p:grpSp>
    </p:spTree>
    <p:extLst>
      <p:ext uri="{BB962C8B-B14F-4D97-AF65-F5344CB8AC3E}">
        <p14:creationId xmlns:p14="http://schemas.microsoft.com/office/powerpoint/2010/main" val="4130009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5C80453-4EFD-4940-A451-9E602AAF2583}"/>
              </a:ext>
            </a:extLst>
          </p:cNvPr>
          <p:cNvSpPr/>
          <p:nvPr/>
        </p:nvSpPr>
        <p:spPr>
          <a:xfrm>
            <a:off x="-18000" y="-18000"/>
            <a:ext cx="9180000" cy="1350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t"/>
          <a:lstStyle/>
          <a:p>
            <a:pPr algn="l">
              <a:lnSpc>
                <a:spcPct val="90000"/>
              </a:lnSpc>
              <a:spcBef>
                <a:spcPts val="300"/>
              </a:spcBef>
              <a:spcAft>
                <a:spcPts val="100"/>
              </a:spcAft>
            </a:pPr>
            <a:endParaRPr kumimoji="1" lang="ja-JP" altLang="en-US" spc="120" baseline="0">
              <a:solidFill>
                <a:schemeClr val="bg1"/>
              </a:solidFill>
              <a:latin typeface="Segoe UI" panose="020B0502040204020203" pitchFamily="34" charset="0"/>
              <a:ea typeface="+mn-ea"/>
              <a:cs typeface="Segoe UI" panose="020B0502040204020203" pitchFamily="34" charset="0"/>
            </a:endParaRPr>
          </a:p>
        </p:txBody>
      </p:sp>
      <p:sp>
        <p:nvSpPr>
          <p:cNvPr id="2" name="タイトル 1">
            <a:extLst>
              <a:ext uri="{FF2B5EF4-FFF2-40B4-BE49-F238E27FC236}">
                <a16:creationId xmlns:a16="http://schemas.microsoft.com/office/drawing/2014/main" id="{F5DC03F9-51EA-6345-AA47-AE285D4747DC}"/>
              </a:ext>
            </a:extLst>
          </p:cNvPr>
          <p:cNvSpPr>
            <a:spLocks noGrp="1"/>
          </p:cNvSpPr>
          <p:nvPr>
            <p:ph type="title"/>
          </p:nvPr>
        </p:nvSpPr>
        <p:spPr/>
        <p:txBody>
          <a:bodyPr/>
          <a:lstStyle>
            <a:lvl1pPr>
              <a:defRPr baseline="0">
                <a:solidFill>
                  <a:schemeClr val="bg1"/>
                </a:solidFill>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9FBD7A5E-3F82-5840-B831-AF6309B11114}"/>
              </a:ext>
            </a:extLst>
          </p:cNvPr>
          <p:cNvSpPr>
            <a:spLocks noGrp="1"/>
          </p:cNvSpPr>
          <p:nvPr>
            <p:ph idx="1"/>
          </p:nvPr>
        </p:nvSpPr>
        <p:spPr/>
        <p:txBody>
          <a:bodyPr/>
          <a:lstStyle>
            <a:lvl1pPr>
              <a:defRPr spc="0" baseline="0"/>
            </a:lvl1pPr>
            <a:lvl2pPr marL="360000" indent="0">
              <a:defRPr spc="0" baseline="0"/>
            </a:lvl2pPr>
            <a:lvl3pPr marL="720000" indent="0">
              <a:defRPr spc="0" baseline="0"/>
            </a:lvl3pPr>
            <a:lvl4pPr marL="1008000" indent="0">
              <a:defRPr spc="0" baseline="0"/>
            </a:lvl4pPr>
            <a:lvl5pPr marL="1260000" indent="0">
              <a:defRPr spc="0" baseline="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スライド番号プレースホルダー 5">
            <a:extLst>
              <a:ext uri="{FF2B5EF4-FFF2-40B4-BE49-F238E27FC236}">
                <a16:creationId xmlns:a16="http://schemas.microsoft.com/office/drawing/2014/main" id="{236BE2F4-A3FC-6F4A-96E3-50D23E2D2329}"/>
              </a:ext>
            </a:extLst>
          </p:cNvPr>
          <p:cNvSpPr>
            <a:spLocks noGrp="1"/>
          </p:cNvSpPr>
          <p:nvPr>
            <p:ph type="sldNum" sz="quarter" idx="12"/>
          </p:nvPr>
        </p:nvSpPr>
        <p:spPr/>
        <p:txBody>
          <a:bodyPr/>
          <a:lstStyle>
            <a:lvl1pPr>
              <a:defRPr baseline="0"/>
            </a:lvl1pPr>
          </a:lstStyle>
          <a:p>
            <a:fld id="{B16735D3-C9E7-F649-AF37-A9D08763696D}" type="slidenum">
              <a:rPr lang="ja-JP" altLang="en-US" smtClean="0"/>
              <a:pPr/>
              <a:t>‹#›</a:t>
            </a:fld>
            <a:endParaRPr lang="ja-JP" altLang="en-US"/>
          </a:p>
        </p:txBody>
      </p:sp>
    </p:spTree>
    <p:extLst>
      <p:ext uri="{BB962C8B-B14F-4D97-AF65-F5344CB8AC3E}">
        <p14:creationId xmlns:p14="http://schemas.microsoft.com/office/powerpoint/2010/main" val="354226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enumerate)">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5C80453-4EFD-4940-A451-9E602AAF2583}"/>
              </a:ext>
            </a:extLst>
          </p:cNvPr>
          <p:cNvSpPr/>
          <p:nvPr/>
        </p:nvSpPr>
        <p:spPr>
          <a:xfrm>
            <a:off x="-18000" y="-18000"/>
            <a:ext cx="9180000" cy="1350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t"/>
          <a:lstStyle/>
          <a:p>
            <a:pPr algn="l">
              <a:lnSpc>
                <a:spcPct val="90000"/>
              </a:lnSpc>
              <a:spcBef>
                <a:spcPts val="300"/>
              </a:spcBef>
              <a:spcAft>
                <a:spcPts val="100"/>
              </a:spcAft>
            </a:pPr>
            <a:endParaRPr kumimoji="1" lang="ja-JP" altLang="en-US" spc="120" baseline="0">
              <a:solidFill>
                <a:schemeClr val="bg1"/>
              </a:solidFill>
              <a:latin typeface="Segoe UI" panose="020B0502040204020203" pitchFamily="34" charset="0"/>
              <a:ea typeface="+mn-ea"/>
              <a:cs typeface="Segoe UI" panose="020B0502040204020203" pitchFamily="34" charset="0"/>
            </a:endParaRPr>
          </a:p>
        </p:txBody>
      </p:sp>
      <p:sp>
        <p:nvSpPr>
          <p:cNvPr id="2" name="タイトル 1">
            <a:extLst>
              <a:ext uri="{FF2B5EF4-FFF2-40B4-BE49-F238E27FC236}">
                <a16:creationId xmlns:a16="http://schemas.microsoft.com/office/drawing/2014/main" id="{F5DC03F9-51EA-6345-AA47-AE285D4747DC}"/>
              </a:ext>
            </a:extLst>
          </p:cNvPr>
          <p:cNvSpPr>
            <a:spLocks noGrp="1"/>
          </p:cNvSpPr>
          <p:nvPr>
            <p:ph type="title"/>
          </p:nvPr>
        </p:nvSpPr>
        <p:spPr/>
        <p:txBody>
          <a:bodyPr/>
          <a:lstStyle>
            <a:lvl1pPr>
              <a:defRPr baseline="0">
                <a:solidFill>
                  <a:schemeClr val="bg1"/>
                </a:solidFill>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FBD7A5E-3F82-5840-B831-AF6309B11114}"/>
              </a:ext>
            </a:extLst>
          </p:cNvPr>
          <p:cNvSpPr>
            <a:spLocks noGrp="1"/>
          </p:cNvSpPr>
          <p:nvPr>
            <p:ph idx="1"/>
          </p:nvPr>
        </p:nvSpPr>
        <p:spPr/>
        <p:txBody>
          <a:bodyPr/>
          <a:lstStyle>
            <a:lvl1pPr marL="396000" indent="-396000">
              <a:buClr>
                <a:schemeClr val="tx1"/>
              </a:buClr>
              <a:buSzPct val="100000"/>
              <a:buFont typeface="+mj-lt"/>
              <a:buAutoNum type="arabicPeriod"/>
              <a:defRPr spc="0" baseline="0"/>
            </a:lvl1pPr>
            <a:lvl2pPr marL="770400" indent="-360000">
              <a:buClr>
                <a:schemeClr val="tx1"/>
              </a:buClr>
              <a:buSzPct val="100000"/>
              <a:buFont typeface="+mj-lt"/>
              <a:buAutoNum type="arabicPeriod"/>
              <a:defRPr spc="0" baseline="0"/>
            </a:lvl2pPr>
            <a:lvl3pPr marL="1116000" indent="-342000">
              <a:buClr>
                <a:schemeClr val="tx1"/>
              </a:buClr>
              <a:buSzPct val="100000"/>
              <a:buFont typeface="+mj-lt"/>
              <a:buAutoNum type="arabicPeriod"/>
              <a:defRPr spc="0" baseline="0"/>
            </a:lvl3pPr>
            <a:lvl4pPr marL="1425600" indent="-306900">
              <a:buClr>
                <a:schemeClr val="tx1"/>
              </a:buClr>
              <a:buSzPct val="100000"/>
              <a:buFont typeface="+mj-lt"/>
              <a:buAutoNum type="arabicPeriod"/>
              <a:defRPr spc="0" baseline="0"/>
            </a:lvl4pPr>
            <a:lvl5pPr marL="1620000" indent="-234000">
              <a:buClr>
                <a:schemeClr val="tx1"/>
              </a:buClr>
              <a:buSzPct val="100000"/>
              <a:buFont typeface="+mj-lt"/>
              <a:buAutoNum type="arabicPeriod"/>
              <a:defRPr spc="0" baseline="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スライド番号プレースホルダー 5">
            <a:extLst>
              <a:ext uri="{FF2B5EF4-FFF2-40B4-BE49-F238E27FC236}">
                <a16:creationId xmlns:a16="http://schemas.microsoft.com/office/drawing/2014/main" id="{236BE2F4-A3FC-6F4A-96E3-50D23E2D2329}"/>
              </a:ext>
            </a:extLst>
          </p:cNvPr>
          <p:cNvSpPr>
            <a:spLocks noGrp="1"/>
          </p:cNvSpPr>
          <p:nvPr>
            <p:ph type="sldNum" sz="quarter" idx="12"/>
          </p:nvPr>
        </p:nvSpPr>
        <p:spPr/>
        <p:txBody>
          <a:bodyPr/>
          <a:lstStyle>
            <a:lvl1pPr>
              <a:defRPr baseline="0"/>
            </a:lvl1pPr>
          </a:lstStyle>
          <a:p>
            <a:fld id="{B16735D3-C9E7-F649-AF37-A9D08763696D}" type="slidenum">
              <a:rPr lang="ja-JP" altLang="en-US" smtClean="0"/>
              <a:pPr/>
              <a:t>‹#›</a:t>
            </a:fld>
            <a:endParaRPr lang="ja-JP" altLang="en-US"/>
          </a:p>
        </p:txBody>
      </p:sp>
    </p:spTree>
    <p:extLst>
      <p:ext uri="{BB962C8B-B14F-4D97-AF65-F5344CB8AC3E}">
        <p14:creationId xmlns:p14="http://schemas.microsoft.com/office/powerpoint/2010/main" val="4003439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1B4CE64-2C95-5345-8A9C-CDEBCA6A75EE}"/>
              </a:ext>
            </a:extLst>
          </p:cNvPr>
          <p:cNvSpPr/>
          <p:nvPr/>
        </p:nvSpPr>
        <p:spPr>
          <a:xfrm>
            <a:off x="-18000" y="-18000"/>
            <a:ext cx="9180000" cy="1350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t"/>
          <a:lstStyle/>
          <a:p>
            <a:pPr algn="l">
              <a:lnSpc>
                <a:spcPct val="90000"/>
              </a:lnSpc>
              <a:spcBef>
                <a:spcPts val="300"/>
              </a:spcBef>
              <a:spcAft>
                <a:spcPts val="100"/>
              </a:spcAft>
            </a:pPr>
            <a:endParaRPr kumimoji="1" lang="ja-JP" altLang="en-US" spc="120" baseline="0">
              <a:solidFill>
                <a:schemeClr val="tx1"/>
              </a:solidFill>
              <a:latin typeface="Segoe UI" panose="020B0502040204020203" pitchFamily="34" charset="0"/>
              <a:ea typeface="+mn-ea"/>
              <a:cs typeface="Segoe UI" panose="020B0502040204020203" pitchFamily="34" charset="0"/>
            </a:endParaRPr>
          </a:p>
        </p:txBody>
      </p:sp>
      <p:sp>
        <p:nvSpPr>
          <p:cNvPr id="2" name="タイトル 1">
            <a:extLst>
              <a:ext uri="{FF2B5EF4-FFF2-40B4-BE49-F238E27FC236}">
                <a16:creationId xmlns:a16="http://schemas.microsoft.com/office/drawing/2014/main" id="{D07058A9-CF00-834B-AEB7-58F43DF73322}"/>
              </a:ext>
            </a:extLst>
          </p:cNvPr>
          <p:cNvSpPr>
            <a:spLocks noGrp="1"/>
          </p:cNvSpPr>
          <p:nvPr>
            <p:ph type="title"/>
          </p:nvPr>
        </p:nvSpPr>
        <p:spPr/>
        <p:txBody>
          <a:bodyPr/>
          <a:lstStyle>
            <a:lvl1pPr>
              <a:defRPr baseline="0">
                <a:solidFill>
                  <a:schemeClr val="bg1"/>
                </a:solidFill>
              </a:defRPr>
            </a:lvl1pPr>
          </a:lstStyle>
          <a:p>
            <a:r>
              <a:rPr kumimoji="1" lang="ja-JP" altLang="en-US"/>
              <a:t>マスター タイトルの書式設定</a:t>
            </a:r>
          </a:p>
        </p:txBody>
      </p:sp>
      <p:sp>
        <p:nvSpPr>
          <p:cNvPr id="5" name="スライド番号プレースホルダー 4">
            <a:extLst>
              <a:ext uri="{FF2B5EF4-FFF2-40B4-BE49-F238E27FC236}">
                <a16:creationId xmlns:a16="http://schemas.microsoft.com/office/drawing/2014/main" id="{C9C43D2A-587B-014C-BE92-3DE1C1A1E396}"/>
              </a:ext>
            </a:extLst>
          </p:cNvPr>
          <p:cNvSpPr>
            <a:spLocks noGrp="1"/>
          </p:cNvSpPr>
          <p:nvPr>
            <p:ph type="sldNum" sz="quarter" idx="12"/>
          </p:nvPr>
        </p:nvSpPr>
        <p:spPr/>
        <p:txBody>
          <a:bodyPr/>
          <a:lstStyle>
            <a:lvl1pPr>
              <a:defRPr baseline="0"/>
            </a:lvl1pPr>
          </a:lstStyle>
          <a:p>
            <a:fld id="{B16735D3-C9E7-F649-AF37-A9D08763696D}" type="slidenum">
              <a:rPr lang="ja-JP" altLang="en-US" smtClean="0"/>
              <a:pPr/>
              <a:t>‹#›</a:t>
            </a:fld>
            <a:endParaRPr lang="ja-JP" altLang="en-US"/>
          </a:p>
        </p:txBody>
      </p:sp>
    </p:spTree>
    <p:extLst>
      <p:ext uri="{BB962C8B-B14F-4D97-AF65-F5344CB8AC3E}">
        <p14:creationId xmlns:p14="http://schemas.microsoft.com/office/powerpoint/2010/main" val="1742421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B82BC98-42A1-2246-8A71-B27B2A8493AC}"/>
              </a:ext>
            </a:extLst>
          </p:cNvPr>
          <p:cNvSpPr>
            <a:spLocks noGrp="1"/>
          </p:cNvSpPr>
          <p:nvPr>
            <p:ph type="sldNum" sz="quarter" idx="12"/>
          </p:nvPr>
        </p:nvSpPr>
        <p:spPr/>
        <p:txBody>
          <a:bodyPr/>
          <a:lstStyle/>
          <a:p>
            <a:fld id="{B16735D3-C9E7-F649-AF37-A9D08763696D}" type="slidenum">
              <a:rPr kumimoji="1" lang="ja-JP" altLang="en-US" smtClean="0"/>
              <a:t>‹#›</a:t>
            </a:fld>
            <a:endParaRPr kumimoji="1" lang="ja-JP" altLang="en-US"/>
          </a:p>
        </p:txBody>
      </p:sp>
    </p:spTree>
    <p:extLst>
      <p:ext uri="{BB962C8B-B14F-4D97-AF65-F5344CB8AC3E}">
        <p14:creationId xmlns:p14="http://schemas.microsoft.com/office/powerpoint/2010/main" val="1517406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solidFill>
          <a:schemeClr val="accent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6B1F05-84DC-B54E-B42B-3844479302E9}"/>
              </a:ext>
            </a:extLst>
          </p:cNvPr>
          <p:cNvSpPr>
            <a:spLocks noGrp="1"/>
          </p:cNvSpPr>
          <p:nvPr>
            <p:ph type="title"/>
          </p:nvPr>
        </p:nvSpPr>
        <p:spPr>
          <a:xfrm>
            <a:off x="396000" y="395999"/>
            <a:ext cx="8352000" cy="3816000"/>
          </a:xfrm>
        </p:spPr>
        <p:txBody>
          <a:bodyPr anchor="b"/>
          <a:lstStyle>
            <a:lvl1pPr>
              <a:defRPr sz="3200" baseline="0">
                <a:ln>
                  <a:noFill/>
                </a:ln>
                <a:solidFill>
                  <a:schemeClr val="bg1"/>
                </a:solidFill>
              </a:defRPr>
            </a:lvl1p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070E8620-14A2-A849-A25C-8EDEBC53C9CF}"/>
              </a:ext>
            </a:extLst>
          </p:cNvPr>
          <p:cNvSpPr>
            <a:spLocks noGrp="1"/>
          </p:cNvSpPr>
          <p:nvPr>
            <p:ph type="body" idx="1"/>
          </p:nvPr>
        </p:nvSpPr>
        <p:spPr>
          <a:xfrm>
            <a:off x="396000" y="4625999"/>
            <a:ext cx="8352000" cy="1835999"/>
          </a:xfrm>
        </p:spPr>
        <p:txBody>
          <a:bodyPr lIns="72000"/>
          <a:lstStyle>
            <a:lvl1pPr marL="0" indent="0">
              <a:spcBef>
                <a:spcPts val="1000"/>
              </a:spcBef>
              <a:buNone/>
              <a:defRPr sz="2000" baseline="0">
                <a:ln>
                  <a:noFill/>
                </a:ln>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a:extLst>
              <a:ext uri="{FF2B5EF4-FFF2-40B4-BE49-F238E27FC236}">
                <a16:creationId xmlns:a16="http://schemas.microsoft.com/office/drawing/2014/main" id="{2D9DA668-149E-A14F-BB4A-CD2B7F597988}"/>
              </a:ext>
            </a:extLst>
          </p:cNvPr>
          <p:cNvSpPr>
            <a:spLocks noGrp="1"/>
          </p:cNvSpPr>
          <p:nvPr>
            <p:ph type="sldNum" sz="quarter" idx="12"/>
          </p:nvPr>
        </p:nvSpPr>
        <p:spPr/>
        <p:txBody>
          <a:bodyPr/>
          <a:lstStyle>
            <a:lvl1pPr>
              <a:defRPr baseline="0">
                <a:ln>
                  <a:noFill/>
                </a:ln>
                <a:solidFill>
                  <a:schemeClr val="bg1"/>
                </a:solidFill>
              </a:defRPr>
            </a:lvl1pPr>
          </a:lstStyle>
          <a:p>
            <a:fld id="{B16735D3-C9E7-F649-AF37-A9D08763696D}" type="slidenum">
              <a:rPr lang="ja-JP" altLang="en-US" smtClean="0"/>
              <a:pPr/>
              <a:t>‹#›</a:t>
            </a:fld>
            <a:endParaRPr lang="ja-JP" altLang="en-US"/>
          </a:p>
        </p:txBody>
      </p:sp>
    </p:spTree>
    <p:extLst>
      <p:ext uri="{BB962C8B-B14F-4D97-AF65-F5344CB8AC3E}">
        <p14:creationId xmlns:p14="http://schemas.microsoft.com/office/powerpoint/2010/main" val="11408371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173EFC5-CCEE-A64B-9495-2AB0AD758F79}"/>
              </a:ext>
            </a:extLst>
          </p:cNvPr>
          <p:cNvSpPr>
            <a:spLocks noGrp="1"/>
          </p:cNvSpPr>
          <p:nvPr>
            <p:ph type="title"/>
          </p:nvPr>
        </p:nvSpPr>
        <p:spPr>
          <a:xfrm>
            <a:off x="396000" y="396001"/>
            <a:ext cx="8352000" cy="540000"/>
          </a:xfrm>
          <a:prstGeom prst="rect">
            <a:avLst/>
          </a:prstGeom>
          <a:noFill/>
          <a:ln>
            <a:noFill/>
          </a:ln>
        </p:spPr>
        <p:txBody>
          <a:bodyPr vert="horz" wrap="none" lIns="72000" tIns="72000" rIns="72000" bIns="54000" rtlCol="0" anchor="t">
            <a:no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09C89C6E-2198-554A-922A-ABBF317A0AA9}"/>
              </a:ext>
            </a:extLst>
          </p:cNvPr>
          <p:cNvSpPr>
            <a:spLocks noGrp="1"/>
          </p:cNvSpPr>
          <p:nvPr>
            <p:ph type="body" idx="1"/>
          </p:nvPr>
        </p:nvSpPr>
        <p:spPr>
          <a:xfrm>
            <a:off x="396000" y="1728000"/>
            <a:ext cx="8352000" cy="4734000"/>
          </a:xfrm>
          <a:prstGeom prst="rect">
            <a:avLst/>
          </a:prstGeom>
          <a:noFill/>
          <a:ln>
            <a:noFill/>
          </a:ln>
        </p:spPr>
        <p:txBody>
          <a:bodyPr vert="horz" wrap="none" lIns="54000" tIns="54000" rIns="54000" bIns="5400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スライド番号プレースホルダー 5">
            <a:extLst>
              <a:ext uri="{FF2B5EF4-FFF2-40B4-BE49-F238E27FC236}">
                <a16:creationId xmlns:a16="http://schemas.microsoft.com/office/drawing/2014/main" id="{858DA620-8294-E843-B477-D866D1EC288D}"/>
              </a:ext>
            </a:extLst>
          </p:cNvPr>
          <p:cNvSpPr>
            <a:spLocks noGrp="1"/>
          </p:cNvSpPr>
          <p:nvPr>
            <p:ph type="sldNum" sz="quarter" idx="4"/>
          </p:nvPr>
        </p:nvSpPr>
        <p:spPr>
          <a:xfrm>
            <a:off x="6690600" y="6498000"/>
            <a:ext cx="2057400" cy="360000"/>
          </a:xfrm>
          <a:prstGeom prst="rect">
            <a:avLst/>
          </a:prstGeom>
          <a:noFill/>
          <a:ln>
            <a:noFill/>
          </a:ln>
        </p:spPr>
        <p:txBody>
          <a:bodyPr vert="horz" wrap="none" lIns="54000" tIns="54000" rIns="54000" bIns="54000" rtlCol="0" anchor="ctr">
            <a:noAutofit/>
          </a:bodyPr>
          <a:lstStyle>
            <a:lvl1pPr algn="r">
              <a:lnSpc>
                <a:spcPct val="100000"/>
              </a:lnSpc>
              <a:defRPr sz="2000">
                <a:solidFill>
                  <a:schemeClr val="bg1">
                    <a:lumMod val="50000"/>
                  </a:schemeClr>
                </a:solidFill>
                <a:latin typeface="Segoe UI" panose="020B0502040204020203" pitchFamily="34" charset="0"/>
                <a:ea typeface="+mn-ea"/>
                <a:cs typeface="Segoe UI" panose="020B0502040204020203" pitchFamily="34" charset="0"/>
              </a:defRPr>
            </a:lvl1pPr>
          </a:lstStyle>
          <a:p>
            <a:fld id="{B16735D3-C9E7-F649-AF37-A9D08763696D}" type="slidenum">
              <a:rPr lang="ja-JP" altLang="en-US" smtClean="0"/>
              <a:pPr/>
              <a:t>‹#›</a:t>
            </a:fld>
            <a:endParaRPr lang="ja-JP" altLang="en-US"/>
          </a:p>
        </p:txBody>
      </p:sp>
    </p:spTree>
    <p:extLst>
      <p:ext uri="{BB962C8B-B14F-4D97-AF65-F5344CB8AC3E}">
        <p14:creationId xmlns:p14="http://schemas.microsoft.com/office/powerpoint/2010/main" val="286551851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Lst>
  <p:hf hdr="0" ftr="0" dt="0"/>
  <p:txStyles>
    <p:titleStyle>
      <a:lvl1pPr algn="just" defTabSz="914400" rtl="0" eaLnBrk="1" latinLnBrk="0" hangingPunct="1">
        <a:lnSpc>
          <a:spcPct val="90000"/>
        </a:lnSpc>
        <a:spcBef>
          <a:spcPts val="1600"/>
        </a:spcBef>
        <a:spcAft>
          <a:spcPts val="0"/>
        </a:spcAft>
        <a:buNone/>
        <a:defRPr kumimoji="1" sz="3200" kern="1200" spc="0" baseline="0">
          <a:solidFill>
            <a:schemeClr val="tx1"/>
          </a:solidFill>
          <a:latin typeface="Segoe UI" panose="020B0502040204020203" pitchFamily="34" charset="0"/>
          <a:ea typeface="+mn-ea"/>
          <a:cs typeface="Segoe UI" panose="020B0502040204020203" pitchFamily="34" charset="0"/>
        </a:defRPr>
      </a:lvl1pPr>
    </p:titleStyle>
    <p:bodyStyle>
      <a:lvl1pPr marL="0" indent="0" algn="l" defTabSz="914400" rtl="0" eaLnBrk="1" latinLnBrk="0" hangingPunct="1">
        <a:lnSpc>
          <a:spcPct val="90000"/>
        </a:lnSpc>
        <a:spcBef>
          <a:spcPts val="1400"/>
        </a:spcBef>
        <a:spcAft>
          <a:spcPts val="0"/>
        </a:spcAft>
        <a:buClr>
          <a:schemeClr val="bg1"/>
        </a:buClr>
        <a:buSzPct val="25000"/>
        <a:buFont typeface="Arial" panose="020B0604020202020204" pitchFamily="34" charset="0"/>
        <a:buChar char="•"/>
        <a:defRPr kumimoji="1" sz="2800" kern="1200" spc="0" baseline="0">
          <a:solidFill>
            <a:schemeClr val="tx1"/>
          </a:solidFill>
          <a:latin typeface="Segoe UI" panose="020B0502040204020203" pitchFamily="34" charset="0"/>
          <a:ea typeface="+mn-ea"/>
          <a:cs typeface="Segoe UI" panose="020B0502040204020203" pitchFamily="34" charset="0"/>
        </a:defRPr>
      </a:lvl1pPr>
      <a:lvl2pPr marL="230400" indent="-228600" algn="l" defTabSz="914400" rtl="0" eaLnBrk="1" latinLnBrk="0" hangingPunct="1">
        <a:lnSpc>
          <a:spcPct val="90000"/>
        </a:lnSpc>
        <a:spcBef>
          <a:spcPts val="1200"/>
        </a:spcBef>
        <a:spcAft>
          <a:spcPts val="0"/>
        </a:spcAft>
        <a:buClr>
          <a:schemeClr val="bg1"/>
        </a:buClr>
        <a:buSzPct val="25000"/>
        <a:buFont typeface="Arial" panose="020B0604020202020204" pitchFamily="34" charset="0"/>
        <a:buChar char="•"/>
        <a:defRPr kumimoji="1" sz="2400" kern="1200" spc="0" baseline="0">
          <a:solidFill>
            <a:schemeClr val="tx1"/>
          </a:solidFill>
          <a:latin typeface="Segoe UI" panose="020B0502040204020203" pitchFamily="34" charset="0"/>
          <a:ea typeface="+mn-ea"/>
          <a:cs typeface="Segoe UI" panose="020B0502040204020203" pitchFamily="34" charset="0"/>
        </a:defRPr>
      </a:lvl2pPr>
      <a:lvl3pPr marL="684000" indent="-228600" algn="l" defTabSz="914400" rtl="0" eaLnBrk="1" latinLnBrk="0" hangingPunct="1">
        <a:lnSpc>
          <a:spcPct val="90000"/>
        </a:lnSpc>
        <a:spcBef>
          <a:spcPts val="1000"/>
        </a:spcBef>
        <a:spcAft>
          <a:spcPts val="0"/>
        </a:spcAft>
        <a:buClr>
          <a:schemeClr val="bg1"/>
        </a:buClr>
        <a:buSzPct val="25000"/>
        <a:buFont typeface="Arial" panose="020B0604020202020204" pitchFamily="34" charset="0"/>
        <a:buChar char="•"/>
        <a:defRPr kumimoji="1" sz="2000" kern="1200" spc="0" baseline="0">
          <a:solidFill>
            <a:schemeClr val="tx1"/>
          </a:solidFill>
          <a:latin typeface="Segoe UI" panose="020B0502040204020203" pitchFamily="34" charset="0"/>
          <a:ea typeface="+mn-ea"/>
          <a:cs typeface="Segoe UI" panose="020B0502040204020203" pitchFamily="34" charset="0"/>
        </a:defRPr>
      </a:lvl3pPr>
      <a:lvl4pPr marL="1144800" indent="-228600" algn="l" defTabSz="914400" rtl="0" eaLnBrk="1" latinLnBrk="0" hangingPunct="1">
        <a:lnSpc>
          <a:spcPct val="90000"/>
        </a:lnSpc>
        <a:spcBef>
          <a:spcPts val="900"/>
        </a:spcBef>
        <a:spcAft>
          <a:spcPts val="0"/>
        </a:spcAft>
        <a:buClr>
          <a:schemeClr val="bg1"/>
        </a:buClr>
        <a:buSzPct val="25000"/>
        <a:buFont typeface="Arial" panose="020B0604020202020204" pitchFamily="34" charset="0"/>
        <a:buChar char="•"/>
        <a:defRPr kumimoji="1" sz="1800" kern="1200" spc="0" baseline="0">
          <a:solidFill>
            <a:schemeClr val="tx1"/>
          </a:solidFill>
          <a:latin typeface="Segoe UI" panose="020B0502040204020203" pitchFamily="34" charset="0"/>
          <a:ea typeface="+mn-ea"/>
          <a:cs typeface="Segoe UI" panose="020B0502040204020203" pitchFamily="34" charset="0"/>
        </a:defRPr>
      </a:lvl4pPr>
      <a:lvl5pPr marL="1598400" indent="-228600" algn="l" defTabSz="914400" rtl="0" eaLnBrk="1" latinLnBrk="0" hangingPunct="1">
        <a:lnSpc>
          <a:spcPct val="90000"/>
        </a:lnSpc>
        <a:spcBef>
          <a:spcPts val="800"/>
        </a:spcBef>
        <a:spcAft>
          <a:spcPts val="0"/>
        </a:spcAft>
        <a:buClr>
          <a:schemeClr val="bg1"/>
        </a:buClr>
        <a:buSzPct val="25000"/>
        <a:buFont typeface="Arial" panose="020B0604020202020204" pitchFamily="34" charset="0"/>
        <a:buChar char="•"/>
        <a:defRPr kumimoji="1" sz="1600" kern="1200" spc="0" baseline="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chart" Target="../charts/chart1.xml"/><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chart" Target="../charts/chart2.xml"/><Relationship Id="rId7"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767DA5-0D66-42D5-B56B-6A4F8C0E6C57}"/>
              </a:ext>
            </a:extLst>
          </p:cNvPr>
          <p:cNvSpPr>
            <a:spLocks noGrp="1"/>
          </p:cNvSpPr>
          <p:nvPr>
            <p:ph type="ctrTitle"/>
          </p:nvPr>
        </p:nvSpPr>
        <p:spPr/>
        <p:txBody>
          <a:bodyPr/>
          <a:lstStyle/>
          <a:p>
            <a:r>
              <a:rPr kumimoji="1" lang="ja-JP" altLang="en-US"/>
              <a:t>異なるコードクローン検出ツールの結果を</a:t>
            </a:r>
            <a:br>
              <a:rPr kumimoji="1" lang="en-US" altLang="ja-JP" dirty="0"/>
            </a:br>
            <a:r>
              <a:rPr kumimoji="1" lang="ja-JP" altLang="en-US"/>
              <a:t>比較して表示する手法の提案</a:t>
            </a:r>
          </a:p>
        </p:txBody>
      </p:sp>
      <p:sp>
        <p:nvSpPr>
          <p:cNvPr id="3" name="字幕 2">
            <a:extLst>
              <a:ext uri="{FF2B5EF4-FFF2-40B4-BE49-F238E27FC236}">
                <a16:creationId xmlns:a16="http://schemas.microsoft.com/office/drawing/2014/main" id="{BEC07461-0284-490D-A6EB-9D9DBDB23B14}"/>
              </a:ext>
            </a:extLst>
          </p:cNvPr>
          <p:cNvSpPr>
            <a:spLocks noGrp="1"/>
          </p:cNvSpPr>
          <p:nvPr>
            <p:ph type="subTitle" idx="1"/>
          </p:nvPr>
        </p:nvSpPr>
        <p:spPr/>
        <p:txBody>
          <a:bodyPr/>
          <a:lstStyle/>
          <a:p>
            <a:r>
              <a:rPr lang="ja-JP" altLang="en-US"/>
              <a:t>大阪大学大学院情報科学研究科</a:t>
            </a:r>
            <a:endParaRPr lang="en-US" altLang="ja-JP" dirty="0"/>
          </a:p>
          <a:p>
            <a:r>
              <a:rPr lang="ja-JP" altLang="en-US"/>
              <a:t>コンピュータサイエンス専攻</a:t>
            </a:r>
            <a:endParaRPr lang="en-US" altLang="ja-JP" dirty="0"/>
          </a:p>
          <a:p>
            <a:r>
              <a:rPr lang="ja-JP" altLang="en-US"/>
              <a:t>肥後研究室</a:t>
            </a:r>
            <a:endParaRPr lang="en-US" altLang="ja-JP" dirty="0"/>
          </a:p>
          <a:p>
            <a:r>
              <a:rPr lang="ja-JP" altLang="en-US"/>
              <a:t>小林　亮太，松下　誠，肥後　芳樹</a:t>
            </a:r>
            <a:endParaRPr lang="en-US" altLang="ja-JP" dirty="0"/>
          </a:p>
        </p:txBody>
      </p:sp>
    </p:spTree>
    <p:extLst>
      <p:ext uri="{BB962C8B-B14F-4D97-AF65-F5344CB8AC3E}">
        <p14:creationId xmlns:p14="http://schemas.microsoft.com/office/powerpoint/2010/main" val="132382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 散布図&#10;&#10;自動的に生成された説明">
            <a:extLst>
              <a:ext uri="{FF2B5EF4-FFF2-40B4-BE49-F238E27FC236}">
                <a16:creationId xmlns:a16="http://schemas.microsoft.com/office/drawing/2014/main" id="{7C3E306A-F6A9-BCEB-4611-522F85F4F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600" y="3976705"/>
            <a:ext cx="2057399" cy="2216827"/>
          </a:xfrm>
          <a:prstGeom prst="rect">
            <a:avLst/>
          </a:prstGeom>
        </p:spPr>
      </p:pic>
      <p:sp>
        <p:nvSpPr>
          <p:cNvPr id="2" name="タイトル 1">
            <a:extLst>
              <a:ext uri="{FF2B5EF4-FFF2-40B4-BE49-F238E27FC236}">
                <a16:creationId xmlns:a16="http://schemas.microsoft.com/office/drawing/2014/main" id="{80BFDD9C-9B57-9105-771C-348BD23F6508}"/>
              </a:ext>
            </a:extLst>
          </p:cNvPr>
          <p:cNvSpPr>
            <a:spLocks noGrp="1"/>
          </p:cNvSpPr>
          <p:nvPr>
            <p:ph type="title"/>
          </p:nvPr>
        </p:nvSpPr>
        <p:spPr>
          <a:xfrm>
            <a:off x="396000" y="252308"/>
            <a:ext cx="8352000" cy="540000"/>
          </a:xfrm>
        </p:spPr>
        <p:txBody>
          <a:bodyPr/>
          <a:lstStyle/>
          <a:p>
            <a:r>
              <a:rPr kumimoji="1" lang="ja-JP" altLang="en-US"/>
              <a:t>問題点</a:t>
            </a:r>
            <a:r>
              <a:rPr lang="en-US" altLang="ja-JP" dirty="0"/>
              <a:t>3</a:t>
            </a:r>
            <a:r>
              <a:rPr lang="ja-JP" altLang="en-US"/>
              <a:t>：比較後の</a:t>
            </a:r>
            <a:r>
              <a:rPr lang="en-US" altLang="ja-JP" dirty="0"/>
              <a:t>CC</a:t>
            </a:r>
            <a:r>
              <a:rPr lang="ja-JP" altLang="en-US"/>
              <a:t>検出の差異（割合）しか</a:t>
            </a:r>
            <a:br>
              <a:rPr lang="en-US" altLang="ja-JP" dirty="0"/>
            </a:br>
            <a:r>
              <a:rPr lang="en-US" altLang="ja-JP" dirty="0"/>
              <a:t>                 </a:t>
            </a:r>
            <a:r>
              <a:rPr lang="ja-JP" altLang="en-US"/>
              <a:t>分からない</a:t>
            </a:r>
            <a:br>
              <a:rPr kumimoji="1" lang="en-US" altLang="ja-JP" dirty="0"/>
            </a:br>
            <a:endParaRPr kumimoji="1" lang="ja-JP" altLang="en-US"/>
          </a:p>
        </p:txBody>
      </p:sp>
      <p:sp>
        <p:nvSpPr>
          <p:cNvPr id="3" name="コンテンツ プレースホルダー 2">
            <a:extLst>
              <a:ext uri="{FF2B5EF4-FFF2-40B4-BE49-F238E27FC236}">
                <a16:creationId xmlns:a16="http://schemas.microsoft.com/office/drawing/2014/main" id="{3A0ABA05-96EA-5F4B-02B0-4460FEFB9AAE}"/>
              </a:ext>
            </a:extLst>
          </p:cNvPr>
          <p:cNvSpPr>
            <a:spLocks noGrp="1"/>
          </p:cNvSpPr>
          <p:nvPr>
            <p:ph idx="1"/>
          </p:nvPr>
        </p:nvSpPr>
        <p:spPr/>
        <p:txBody>
          <a:bodyPr/>
          <a:lstStyle/>
          <a:p>
            <a:r>
              <a:rPr kumimoji="1" lang="ja-JP" altLang="en-US"/>
              <a:t>散布図は比較結果の差異を閾値とした表示</a:t>
            </a:r>
            <a:endParaRPr kumimoji="1" lang="en-US" altLang="ja-JP" dirty="0"/>
          </a:p>
          <a:p>
            <a:pPr lvl="1"/>
            <a:r>
              <a:rPr lang="ja-JP" altLang="en-US"/>
              <a:t>赤（</a:t>
            </a:r>
            <a:r>
              <a:rPr lang="en-US" altLang="ja-JP" dirty="0"/>
              <a:t>100%</a:t>
            </a:r>
            <a:r>
              <a:rPr lang="ja-JP" altLang="en-US"/>
              <a:t>）から黄色（</a:t>
            </a:r>
            <a:r>
              <a:rPr lang="en-US" altLang="ja-JP" dirty="0"/>
              <a:t>1%</a:t>
            </a:r>
            <a:r>
              <a:rPr lang="ja-JP" altLang="en-US"/>
              <a:t>）の階調色，緑（</a:t>
            </a:r>
            <a:r>
              <a:rPr lang="en-US" altLang="ja-JP" dirty="0"/>
              <a:t>0%</a:t>
            </a:r>
            <a:r>
              <a:rPr lang="ja-JP" altLang="en-US"/>
              <a:t>）</a:t>
            </a:r>
            <a:endParaRPr lang="en-US" altLang="ja-JP" dirty="0"/>
          </a:p>
          <a:p>
            <a:r>
              <a:rPr kumimoji="1" lang="ja-JP" altLang="en-US"/>
              <a:t>ファイル単位での</a:t>
            </a:r>
            <a:r>
              <a:rPr kumimoji="1" lang="en-US" altLang="ja-JP" dirty="0"/>
              <a:t>CC</a:t>
            </a:r>
            <a:r>
              <a:rPr kumimoji="1" lang="ja-JP" altLang="en-US"/>
              <a:t>検出数は散布図からは</a:t>
            </a:r>
            <a:br>
              <a:rPr kumimoji="1" lang="en-US" altLang="ja-JP" dirty="0"/>
            </a:br>
            <a:r>
              <a:rPr kumimoji="1" lang="ja-JP" altLang="en-US"/>
              <a:t>理解できない</a:t>
            </a:r>
            <a:endParaRPr kumimoji="1" lang="en-US" altLang="ja-JP" dirty="0"/>
          </a:p>
          <a:p>
            <a:pPr lvl="1"/>
            <a:r>
              <a:rPr lang="ja-JP" altLang="en-US"/>
              <a:t>合計</a:t>
            </a:r>
            <a:r>
              <a:rPr lang="en-US" altLang="ja-JP" dirty="0"/>
              <a:t>CC</a:t>
            </a:r>
            <a:r>
              <a:rPr lang="ja-JP" altLang="en-US"/>
              <a:t>検出数に大きな違いが存在しても，</a:t>
            </a:r>
            <a:br>
              <a:rPr lang="en-US" altLang="ja-JP" dirty="0"/>
            </a:br>
            <a:r>
              <a:rPr lang="ja-JP" altLang="en-US"/>
              <a:t>差異が同じなら同色で表示</a:t>
            </a:r>
            <a:endParaRPr lang="en-US" altLang="ja-JP" dirty="0"/>
          </a:p>
        </p:txBody>
      </p:sp>
      <p:sp>
        <p:nvSpPr>
          <p:cNvPr id="6" name="スライド番号プレースホルダー 5">
            <a:extLst>
              <a:ext uri="{FF2B5EF4-FFF2-40B4-BE49-F238E27FC236}">
                <a16:creationId xmlns:a16="http://schemas.microsoft.com/office/drawing/2014/main" id="{1362B1C8-5E4D-AF8C-5278-9E09C38673DB}"/>
              </a:ext>
            </a:extLst>
          </p:cNvPr>
          <p:cNvSpPr>
            <a:spLocks noGrp="1"/>
          </p:cNvSpPr>
          <p:nvPr>
            <p:ph type="sldNum" sz="quarter" idx="12"/>
          </p:nvPr>
        </p:nvSpPr>
        <p:spPr/>
        <p:txBody>
          <a:bodyPr/>
          <a:lstStyle/>
          <a:p>
            <a:pPr>
              <a:defRPr/>
            </a:pPr>
            <a:fld id="{B12562F3-4A2F-4E07-B7D3-3E764FB0DEC6}" type="slidenum">
              <a:rPr lang="en-US" altLang="ja-JP" smtClean="0"/>
              <a:pPr>
                <a:defRPr/>
              </a:pPr>
              <a:t>9</a:t>
            </a:fld>
            <a:endParaRPr lang="en-US" altLang="ja-JP" dirty="0"/>
          </a:p>
        </p:txBody>
      </p:sp>
    </p:spTree>
    <p:extLst>
      <p:ext uri="{BB962C8B-B14F-4D97-AF65-F5344CB8AC3E}">
        <p14:creationId xmlns:p14="http://schemas.microsoft.com/office/powerpoint/2010/main" val="2400741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10B993-26CB-321D-8B99-CD4861835D44}"/>
              </a:ext>
            </a:extLst>
          </p:cNvPr>
          <p:cNvSpPr>
            <a:spLocks noGrp="1"/>
          </p:cNvSpPr>
          <p:nvPr>
            <p:ph type="title"/>
          </p:nvPr>
        </p:nvSpPr>
        <p:spPr/>
        <p:txBody>
          <a:bodyPr/>
          <a:lstStyle/>
          <a:p>
            <a:r>
              <a:rPr kumimoji="1" lang="ja-JP" altLang="en-US"/>
              <a:t>研究概要</a:t>
            </a:r>
          </a:p>
        </p:txBody>
      </p:sp>
      <p:sp>
        <p:nvSpPr>
          <p:cNvPr id="3" name="コンテンツ プレースホルダー 2">
            <a:extLst>
              <a:ext uri="{FF2B5EF4-FFF2-40B4-BE49-F238E27FC236}">
                <a16:creationId xmlns:a16="http://schemas.microsoft.com/office/drawing/2014/main" id="{0B020C1E-11CE-E2CA-0693-2E8EB79E2C6A}"/>
              </a:ext>
            </a:extLst>
          </p:cNvPr>
          <p:cNvSpPr>
            <a:spLocks noGrp="1"/>
          </p:cNvSpPr>
          <p:nvPr>
            <p:ph idx="1"/>
          </p:nvPr>
        </p:nvSpPr>
        <p:spPr/>
        <p:txBody>
          <a:bodyPr/>
          <a:lstStyle/>
          <a:p>
            <a:r>
              <a:rPr lang="ja-JP" altLang="en-US"/>
              <a:t>アイデアを実装したツールを，</a:t>
            </a:r>
            <a:r>
              <a:rPr lang="en-US" altLang="ja-JP" dirty="0"/>
              <a:t>CCX</a:t>
            </a:r>
            <a:r>
              <a:rPr lang="ja-JP" altLang="en-US"/>
              <a:t>上で作成</a:t>
            </a:r>
            <a:endParaRPr lang="en-US" altLang="ja-JP" dirty="0"/>
          </a:p>
          <a:p>
            <a:r>
              <a:rPr lang="ja-JP" altLang="en-US"/>
              <a:t>目的：</a:t>
            </a:r>
            <a:r>
              <a:rPr kumimoji="1" lang="en-US" altLang="ja-JP" dirty="0"/>
              <a:t>3</a:t>
            </a:r>
            <a:r>
              <a:rPr kumimoji="1" lang="ja-JP" altLang="en-US"/>
              <a:t>つの問題点の改善</a:t>
            </a:r>
            <a:endParaRPr kumimoji="1" lang="en-US" altLang="ja-JP" dirty="0"/>
          </a:p>
          <a:p>
            <a:pPr lvl="1"/>
            <a:r>
              <a:rPr kumimoji="1" lang="ja-JP" altLang="en-US"/>
              <a:t>ファイル探索が困難</a:t>
            </a:r>
            <a:endParaRPr lang="en-US" altLang="ja-JP" dirty="0"/>
          </a:p>
          <a:p>
            <a:pPr lvl="1"/>
            <a:r>
              <a:rPr lang="ja-JP" altLang="en-US"/>
              <a:t>全ての</a:t>
            </a:r>
            <a:r>
              <a:rPr lang="en-US" altLang="ja-JP" dirty="0"/>
              <a:t>CC</a:t>
            </a:r>
            <a:r>
              <a:rPr lang="ja-JP" altLang="en-US"/>
              <a:t>の確認に手間がかかる</a:t>
            </a:r>
            <a:endParaRPr lang="en-US" altLang="ja-JP" dirty="0"/>
          </a:p>
          <a:p>
            <a:pPr lvl="1"/>
            <a:r>
              <a:rPr lang="ja-JP" altLang="en-US"/>
              <a:t>比較後の</a:t>
            </a:r>
            <a:r>
              <a:rPr lang="en-US" altLang="ja-JP" dirty="0"/>
              <a:t>CC</a:t>
            </a:r>
            <a:r>
              <a:rPr lang="ja-JP" altLang="en-US"/>
              <a:t>検出の差異（割合）しか分からない</a:t>
            </a:r>
            <a:endParaRPr lang="en-US" altLang="ja-JP" dirty="0"/>
          </a:p>
          <a:p>
            <a:r>
              <a:rPr lang="ja-JP" altLang="en-US"/>
              <a:t>アイデア</a:t>
            </a:r>
            <a:endParaRPr lang="en-US" altLang="ja-JP" dirty="0"/>
          </a:p>
          <a:p>
            <a:pPr lvl="1"/>
            <a:r>
              <a:rPr lang="en-US" altLang="ja-JP" dirty="0"/>
              <a:t>1. </a:t>
            </a:r>
            <a:r>
              <a:rPr lang="ja-JP" altLang="en-US"/>
              <a:t>ファイルツリーの表示</a:t>
            </a:r>
            <a:endParaRPr lang="en-US" altLang="ja-JP" dirty="0"/>
          </a:p>
          <a:p>
            <a:pPr lvl="1"/>
            <a:r>
              <a:rPr kumimoji="1" lang="en-US" altLang="ja-JP" dirty="0"/>
              <a:t>2. </a:t>
            </a:r>
            <a:r>
              <a:rPr kumimoji="1" lang="ja-JP" altLang="en-US"/>
              <a:t>ファイル選択時にクローンセットの表示</a:t>
            </a:r>
            <a:endParaRPr kumimoji="1" lang="en-US" altLang="ja-JP" dirty="0"/>
          </a:p>
          <a:p>
            <a:pPr lvl="1"/>
            <a:r>
              <a:rPr lang="en-US" altLang="ja-JP" dirty="0"/>
              <a:t>3. </a:t>
            </a:r>
            <a:r>
              <a:rPr lang="ja-JP" altLang="en-US"/>
              <a:t>ファイル単位で一致率と</a:t>
            </a:r>
            <a:r>
              <a:rPr lang="en-US" altLang="ja-JP" dirty="0"/>
              <a:t>CC</a:t>
            </a:r>
            <a:r>
              <a:rPr lang="ja-JP" altLang="en-US"/>
              <a:t>検出数をグラフで表示</a:t>
            </a:r>
            <a:endParaRPr kumimoji="1" lang="en-US" altLang="ja-JP" dirty="0"/>
          </a:p>
        </p:txBody>
      </p:sp>
      <p:sp>
        <p:nvSpPr>
          <p:cNvPr id="6" name="スライド番号プレースホルダー 5">
            <a:extLst>
              <a:ext uri="{FF2B5EF4-FFF2-40B4-BE49-F238E27FC236}">
                <a16:creationId xmlns:a16="http://schemas.microsoft.com/office/drawing/2014/main" id="{C3AD241F-E903-BDE5-3B02-206A271DFA6B}"/>
              </a:ext>
            </a:extLst>
          </p:cNvPr>
          <p:cNvSpPr>
            <a:spLocks noGrp="1"/>
          </p:cNvSpPr>
          <p:nvPr>
            <p:ph type="sldNum" sz="quarter" idx="12"/>
          </p:nvPr>
        </p:nvSpPr>
        <p:spPr/>
        <p:txBody>
          <a:bodyPr/>
          <a:lstStyle/>
          <a:p>
            <a:pPr>
              <a:defRPr/>
            </a:pPr>
            <a:fld id="{B12562F3-4A2F-4E07-B7D3-3E764FB0DEC6}" type="slidenum">
              <a:rPr lang="en-US" altLang="ja-JP" smtClean="0"/>
              <a:pPr>
                <a:defRPr/>
              </a:pPr>
              <a:t>10</a:t>
            </a:fld>
            <a:endParaRPr lang="en-US" altLang="ja-JP" dirty="0"/>
          </a:p>
        </p:txBody>
      </p:sp>
    </p:spTree>
    <p:extLst>
      <p:ext uri="{BB962C8B-B14F-4D97-AF65-F5344CB8AC3E}">
        <p14:creationId xmlns:p14="http://schemas.microsoft.com/office/powerpoint/2010/main" val="304688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2D448D-18D4-9028-5420-5E6DE0FC5E1A}"/>
              </a:ext>
            </a:extLst>
          </p:cNvPr>
          <p:cNvSpPr>
            <a:spLocks noGrp="1"/>
          </p:cNvSpPr>
          <p:nvPr>
            <p:ph type="title"/>
          </p:nvPr>
        </p:nvSpPr>
        <p:spPr/>
        <p:txBody>
          <a:bodyPr/>
          <a:lstStyle/>
          <a:p>
            <a:r>
              <a:rPr lang="ja-JP" altLang="en-US"/>
              <a:t>アイデア</a:t>
            </a:r>
            <a:r>
              <a:rPr lang="en-US" altLang="ja-JP" dirty="0"/>
              <a:t>3</a:t>
            </a:r>
            <a:r>
              <a:rPr kumimoji="1" lang="ja-JP" altLang="en-US"/>
              <a:t>の正当性を示す調査</a:t>
            </a:r>
          </a:p>
        </p:txBody>
      </p:sp>
      <p:sp>
        <p:nvSpPr>
          <p:cNvPr id="3" name="コンテンツ プレースホルダー 2">
            <a:extLst>
              <a:ext uri="{FF2B5EF4-FFF2-40B4-BE49-F238E27FC236}">
                <a16:creationId xmlns:a16="http://schemas.microsoft.com/office/drawing/2014/main" id="{74654E6C-66E0-62B1-D6B6-45250DCF272F}"/>
              </a:ext>
            </a:extLst>
          </p:cNvPr>
          <p:cNvSpPr>
            <a:spLocks noGrp="1"/>
          </p:cNvSpPr>
          <p:nvPr>
            <p:ph idx="1"/>
          </p:nvPr>
        </p:nvSpPr>
        <p:spPr/>
        <p:txBody>
          <a:bodyPr/>
          <a:lstStyle/>
          <a:p>
            <a:r>
              <a:rPr lang="en-US" altLang="ja-JP" dirty="0"/>
              <a:t>Q: </a:t>
            </a:r>
            <a:r>
              <a:rPr lang="ja-JP" altLang="en-US"/>
              <a:t>ファイル単位の</a:t>
            </a:r>
            <a:r>
              <a:rPr lang="en-US" altLang="ja-JP" dirty="0"/>
              <a:t>CC</a:t>
            </a:r>
            <a:r>
              <a:rPr lang="ja-JP" altLang="en-US"/>
              <a:t>検出数を表示することに</a:t>
            </a:r>
            <a:br>
              <a:rPr lang="en-US" altLang="ja-JP" dirty="0"/>
            </a:br>
            <a:r>
              <a:rPr lang="en-US" altLang="ja-JP" dirty="0"/>
              <a:t>     </a:t>
            </a:r>
            <a:r>
              <a:rPr lang="ja-JP" altLang="en-US"/>
              <a:t>意味はあるのか</a:t>
            </a:r>
            <a:r>
              <a:rPr lang="en-US" altLang="ja-JP" dirty="0"/>
              <a:t>?</a:t>
            </a:r>
            <a:endParaRPr kumimoji="1" lang="en-US" altLang="ja-JP" dirty="0"/>
          </a:p>
          <a:p>
            <a:r>
              <a:rPr lang="ja-JP" altLang="en-US"/>
              <a:t>実際に修正されたコード片を含む</a:t>
            </a:r>
            <a:r>
              <a:rPr lang="en-US" altLang="ja-JP" dirty="0"/>
              <a:t>CC</a:t>
            </a:r>
            <a:r>
              <a:rPr lang="ja-JP" altLang="en-US"/>
              <a:t>と</a:t>
            </a:r>
            <a:br>
              <a:rPr lang="en-US" altLang="ja-JP" dirty="0"/>
            </a:br>
            <a:r>
              <a:rPr lang="ja-JP" altLang="en-US"/>
              <a:t>その</a:t>
            </a:r>
            <a:r>
              <a:rPr lang="en-US" altLang="ja-JP" dirty="0"/>
              <a:t>CC</a:t>
            </a:r>
            <a:r>
              <a:rPr lang="ja-JP" altLang="en-US"/>
              <a:t>が存在するファイルの</a:t>
            </a:r>
            <a:r>
              <a:rPr lang="en-US" altLang="ja-JP" dirty="0"/>
              <a:t>CC</a:t>
            </a:r>
            <a:r>
              <a:rPr lang="ja-JP" altLang="en-US"/>
              <a:t>検出数の関係を調査</a:t>
            </a:r>
            <a:endParaRPr lang="en-US" altLang="ja-JP" dirty="0"/>
          </a:p>
          <a:p>
            <a:r>
              <a:rPr lang="ja-JP" altLang="en-US"/>
              <a:t>調査対象</a:t>
            </a:r>
            <a:endParaRPr lang="en-US" altLang="ja-JP" dirty="0"/>
          </a:p>
          <a:p>
            <a:pPr lvl="1"/>
            <a:r>
              <a:rPr lang="en-US" altLang="ja-JP" dirty="0"/>
              <a:t>jEdit, Logisim, FreeMind</a:t>
            </a:r>
          </a:p>
          <a:p>
            <a:pPr lvl="1"/>
            <a:r>
              <a:rPr lang="ja-JP" altLang="en-US"/>
              <a:t>それぞれ</a:t>
            </a:r>
            <a:r>
              <a:rPr lang="en-US" altLang="ja-JP" dirty="0"/>
              <a:t>10</a:t>
            </a:r>
            <a:r>
              <a:rPr lang="ja-JP" altLang="en-US"/>
              <a:t>個の</a:t>
            </a:r>
            <a:r>
              <a:rPr lang="en-US" altLang="ja-JP" dirty="0"/>
              <a:t>revision</a:t>
            </a:r>
            <a:r>
              <a:rPr lang="ja-JP" altLang="en-US"/>
              <a:t>変化について調査</a:t>
            </a:r>
            <a:endParaRPr lang="en-US" altLang="ja-JP" dirty="0"/>
          </a:p>
          <a:p>
            <a:r>
              <a:rPr lang="ja-JP" altLang="en-US"/>
              <a:t>使用検出ツール</a:t>
            </a:r>
            <a:endParaRPr lang="en-US" altLang="ja-JP" dirty="0"/>
          </a:p>
          <a:p>
            <a:pPr lvl="1"/>
            <a:r>
              <a:rPr lang="en-US" altLang="ja-JP" dirty="0"/>
              <a:t>CCFinderSW, CCVolti, Nicad, Deckard</a:t>
            </a:r>
          </a:p>
        </p:txBody>
      </p:sp>
      <p:sp>
        <p:nvSpPr>
          <p:cNvPr id="6" name="スライド番号プレースホルダー 5">
            <a:extLst>
              <a:ext uri="{FF2B5EF4-FFF2-40B4-BE49-F238E27FC236}">
                <a16:creationId xmlns:a16="http://schemas.microsoft.com/office/drawing/2014/main" id="{91E6FF09-5682-CB1A-373B-88C351E5474B}"/>
              </a:ext>
            </a:extLst>
          </p:cNvPr>
          <p:cNvSpPr>
            <a:spLocks noGrp="1"/>
          </p:cNvSpPr>
          <p:nvPr>
            <p:ph type="sldNum" sz="quarter" idx="12"/>
          </p:nvPr>
        </p:nvSpPr>
        <p:spPr/>
        <p:txBody>
          <a:bodyPr/>
          <a:lstStyle/>
          <a:p>
            <a:pPr>
              <a:defRPr/>
            </a:pPr>
            <a:fld id="{B12562F3-4A2F-4E07-B7D3-3E764FB0DEC6}" type="slidenum">
              <a:rPr lang="en-US" altLang="ja-JP" smtClean="0"/>
              <a:pPr>
                <a:defRPr/>
              </a:pPr>
              <a:t>11</a:t>
            </a:fld>
            <a:endParaRPr lang="en-US" altLang="ja-JP" dirty="0"/>
          </a:p>
        </p:txBody>
      </p:sp>
    </p:spTree>
    <p:extLst>
      <p:ext uri="{BB962C8B-B14F-4D97-AF65-F5344CB8AC3E}">
        <p14:creationId xmlns:p14="http://schemas.microsoft.com/office/powerpoint/2010/main" val="1463318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図 48" descr="図形, 矢印&#10;&#10;自動的に生成された説明">
            <a:extLst>
              <a:ext uri="{FF2B5EF4-FFF2-40B4-BE49-F238E27FC236}">
                <a16:creationId xmlns:a16="http://schemas.microsoft.com/office/drawing/2014/main" id="{96AACE65-23CA-53D9-C698-B2106F440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0394" y="3549249"/>
            <a:ext cx="707929" cy="707929"/>
          </a:xfrm>
          <a:prstGeom prst="rect">
            <a:avLst/>
          </a:prstGeom>
        </p:spPr>
      </p:pic>
      <p:pic>
        <p:nvPicPr>
          <p:cNvPr id="50" name="図 49" descr="図形, 矢印&#10;&#10;自動的に生成された説明">
            <a:extLst>
              <a:ext uri="{FF2B5EF4-FFF2-40B4-BE49-F238E27FC236}">
                <a16:creationId xmlns:a16="http://schemas.microsoft.com/office/drawing/2014/main" id="{A43F0884-FCED-60AD-94C0-8F2BF6DC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559" y="2939147"/>
            <a:ext cx="705600" cy="705600"/>
          </a:xfrm>
          <a:prstGeom prst="rect">
            <a:avLst/>
          </a:prstGeom>
        </p:spPr>
      </p:pic>
      <p:pic>
        <p:nvPicPr>
          <p:cNvPr id="48" name="図 47" descr="図形, 矢印&#10;&#10;自動的に生成された説明">
            <a:extLst>
              <a:ext uri="{FF2B5EF4-FFF2-40B4-BE49-F238E27FC236}">
                <a16:creationId xmlns:a16="http://schemas.microsoft.com/office/drawing/2014/main" id="{31F84AED-DFA2-69F9-DDB9-7D23E1FC9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7044" y="2286068"/>
            <a:ext cx="707929" cy="707929"/>
          </a:xfrm>
          <a:prstGeom prst="rect">
            <a:avLst/>
          </a:prstGeom>
        </p:spPr>
      </p:pic>
      <p:pic>
        <p:nvPicPr>
          <p:cNvPr id="47" name="図 46" descr="図形, 矢印&#10;&#10;自動的に生成された説明">
            <a:extLst>
              <a:ext uri="{FF2B5EF4-FFF2-40B4-BE49-F238E27FC236}">
                <a16:creationId xmlns:a16="http://schemas.microsoft.com/office/drawing/2014/main" id="{9917F205-BF85-C065-FFB4-7202D1DDE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703" y="1685050"/>
            <a:ext cx="707929" cy="707929"/>
          </a:xfrm>
          <a:prstGeom prst="rect">
            <a:avLst/>
          </a:prstGeom>
        </p:spPr>
      </p:pic>
      <p:sp>
        <p:nvSpPr>
          <p:cNvPr id="30" name="1つの角を切り取り、1つの角を丸めた四角形 29">
            <a:extLst>
              <a:ext uri="{FF2B5EF4-FFF2-40B4-BE49-F238E27FC236}">
                <a16:creationId xmlns:a16="http://schemas.microsoft.com/office/drawing/2014/main" id="{CFF78736-FF0D-6034-D8F6-2F4633B41575}"/>
              </a:ext>
            </a:extLst>
          </p:cNvPr>
          <p:cNvSpPr/>
          <p:nvPr/>
        </p:nvSpPr>
        <p:spPr>
          <a:xfrm>
            <a:off x="222442" y="1924604"/>
            <a:ext cx="862148" cy="992777"/>
          </a:xfrm>
          <a:prstGeom prst="snipRoundRect">
            <a:avLst/>
          </a:prstGeom>
          <a:ln w="41275"/>
        </p:spPr>
        <p:style>
          <a:lnRef idx="2">
            <a:schemeClr val="dk1"/>
          </a:lnRef>
          <a:fillRef idx="1">
            <a:schemeClr val="lt1"/>
          </a:fillRef>
          <a:effectRef idx="0">
            <a:schemeClr val="dk1"/>
          </a:effectRef>
          <a:fontRef idx="minor">
            <a:schemeClr val="dk1"/>
          </a:fontRef>
        </p:style>
        <p:txBody>
          <a:bodyPr wrap="none" lIns="72000" tIns="72000" rIns="72000" bIns="72000" rtlCol="0" anchor="t"/>
          <a:lstStyle/>
          <a:p>
            <a:pPr algn="l">
              <a:lnSpc>
                <a:spcPct val="90000"/>
              </a:lnSpc>
              <a:spcBef>
                <a:spcPts val="300"/>
              </a:spcBef>
              <a:spcAft>
                <a:spcPts val="100"/>
              </a:spcAft>
            </a:pPr>
            <a:endParaRPr kumimoji="1" lang="ja-JP" altLang="en-US" sz="2000" spc="110" baseline="0">
              <a:solidFill>
                <a:schemeClr val="tx1"/>
              </a:solidFill>
              <a:latin typeface="Segoe UI" panose="020B0502040204020203" pitchFamily="34" charset="0"/>
              <a:cs typeface="Segoe UI" panose="020B0502040204020203" pitchFamily="34" charset="0"/>
            </a:endParaRPr>
          </a:p>
        </p:txBody>
      </p:sp>
      <p:sp>
        <p:nvSpPr>
          <p:cNvPr id="2" name="タイトル 1">
            <a:extLst>
              <a:ext uri="{FF2B5EF4-FFF2-40B4-BE49-F238E27FC236}">
                <a16:creationId xmlns:a16="http://schemas.microsoft.com/office/drawing/2014/main" id="{AE88C3FD-52EF-8794-947C-9DA6DF17C0C2}"/>
              </a:ext>
            </a:extLst>
          </p:cNvPr>
          <p:cNvSpPr>
            <a:spLocks noGrp="1"/>
          </p:cNvSpPr>
          <p:nvPr>
            <p:ph type="title"/>
          </p:nvPr>
        </p:nvSpPr>
        <p:spPr/>
        <p:txBody>
          <a:bodyPr/>
          <a:lstStyle/>
          <a:p>
            <a:r>
              <a:rPr kumimoji="1" lang="ja-JP" altLang="en-US"/>
              <a:t>調査手順</a:t>
            </a:r>
          </a:p>
        </p:txBody>
      </p:sp>
      <p:sp>
        <p:nvSpPr>
          <p:cNvPr id="4" name="スライド番号プレースホルダー 3">
            <a:extLst>
              <a:ext uri="{FF2B5EF4-FFF2-40B4-BE49-F238E27FC236}">
                <a16:creationId xmlns:a16="http://schemas.microsoft.com/office/drawing/2014/main" id="{BDD78BEA-CB8A-FD49-FED1-0C14C9383B03}"/>
              </a:ext>
            </a:extLst>
          </p:cNvPr>
          <p:cNvSpPr>
            <a:spLocks noGrp="1"/>
          </p:cNvSpPr>
          <p:nvPr>
            <p:ph type="sldNum" sz="quarter" idx="12"/>
          </p:nvPr>
        </p:nvSpPr>
        <p:spPr/>
        <p:txBody>
          <a:bodyPr/>
          <a:lstStyle/>
          <a:p>
            <a:fld id="{B16735D3-C9E7-F649-AF37-A9D08763696D}" type="slidenum">
              <a:rPr lang="ja-JP" altLang="en-US" smtClean="0"/>
              <a:pPr/>
              <a:t>12</a:t>
            </a:fld>
            <a:endParaRPr lang="ja-JP" altLang="en-US"/>
          </a:p>
        </p:txBody>
      </p:sp>
      <p:sp>
        <p:nvSpPr>
          <p:cNvPr id="29" name="1つの角を切り取り、1つの角を丸めた四角形 28">
            <a:extLst>
              <a:ext uri="{FF2B5EF4-FFF2-40B4-BE49-F238E27FC236}">
                <a16:creationId xmlns:a16="http://schemas.microsoft.com/office/drawing/2014/main" id="{2E32ED7E-5C1B-1547-349C-0BAE30933EAA}"/>
              </a:ext>
            </a:extLst>
          </p:cNvPr>
          <p:cNvSpPr/>
          <p:nvPr/>
        </p:nvSpPr>
        <p:spPr>
          <a:xfrm>
            <a:off x="483325" y="2137959"/>
            <a:ext cx="862148" cy="992777"/>
          </a:xfrm>
          <a:prstGeom prst="snipRoundRect">
            <a:avLst/>
          </a:prstGeom>
          <a:ln w="41275"/>
        </p:spPr>
        <p:style>
          <a:lnRef idx="2">
            <a:schemeClr val="dk1"/>
          </a:lnRef>
          <a:fillRef idx="1">
            <a:schemeClr val="lt1"/>
          </a:fillRef>
          <a:effectRef idx="0">
            <a:schemeClr val="dk1"/>
          </a:effectRef>
          <a:fontRef idx="minor">
            <a:schemeClr val="dk1"/>
          </a:fontRef>
        </p:style>
        <p:txBody>
          <a:bodyPr wrap="none" lIns="72000" tIns="72000" rIns="72000" bIns="72000" rtlCol="0" anchor="t"/>
          <a:lstStyle/>
          <a:p>
            <a:pPr algn="l">
              <a:lnSpc>
                <a:spcPct val="90000"/>
              </a:lnSpc>
              <a:spcBef>
                <a:spcPts val="300"/>
              </a:spcBef>
              <a:spcAft>
                <a:spcPts val="100"/>
              </a:spcAft>
            </a:pPr>
            <a:endParaRPr kumimoji="1" lang="ja-JP" altLang="en-US" sz="2000" spc="110" baseline="0">
              <a:solidFill>
                <a:schemeClr val="tx1"/>
              </a:solidFill>
              <a:latin typeface="Segoe UI" panose="020B0502040204020203" pitchFamily="34" charset="0"/>
              <a:cs typeface="Segoe UI" panose="020B0502040204020203" pitchFamily="34" charset="0"/>
            </a:endParaRPr>
          </a:p>
        </p:txBody>
      </p:sp>
      <p:sp>
        <p:nvSpPr>
          <p:cNvPr id="7" name="1つの角を切り取り、1つの角を丸めた四角形 6">
            <a:extLst>
              <a:ext uri="{FF2B5EF4-FFF2-40B4-BE49-F238E27FC236}">
                <a16:creationId xmlns:a16="http://schemas.microsoft.com/office/drawing/2014/main" id="{C8E37126-7DE1-DE49-2DAC-493B5B6726BD}"/>
              </a:ext>
            </a:extLst>
          </p:cNvPr>
          <p:cNvSpPr/>
          <p:nvPr/>
        </p:nvSpPr>
        <p:spPr>
          <a:xfrm>
            <a:off x="783770" y="2351315"/>
            <a:ext cx="862148" cy="992777"/>
          </a:xfrm>
          <a:prstGeom prst="snipRoundRect">
            <a:avLst/>
          </a:prstGeom>
          <a:ln w="41275"/>
        </p:spPr>
        <p:style>
          <a:lnRef idx="2">
            <a:schemeClr val="dk1"/>
          </a:lnRef>
          <a:fillRef idx="1">
            <a:schemeClr val="lt1"/>
          </a:fillRef>
          <a:effectRef idx="0">
            <a:schemeClr val="dk1"/>
          </a:effectRef>
          <a:fontRef idx="minor">
            <a:schemeClr val="dk1"/>
          </a:fontRef>
        </p:style>
        <p:txBody>
          <a:bodyPr wrap="none" lIns="72000" tIns="72000" rIns="72000" bIns="72000" rtlCol="0" anchor="t"/>
          <a:lstStyle/>
          <a:p>
            <a:pPr algn="l">
              <a:lnSpc>
                <a:spcPct val="90000"/>
              </a:lnSpc>
              <a:spcBef>
                <a:spcPts val="300"/>
              </a:spcBef>
              <a:spcAft>
                <a:spcPts val="100"/>
              </a:spcAft>
            </a:pPr>
            <a:endParaRPr kumimoji="1" lang="ja-JP" altLang="en-US" sz="2000" spc="110" baseline="0">
              <a:solidFill>
                <a:schemeClr val="tx1"/>
              </a:solidFill>
              <a:latin typeface="Segoe UI" panose="020B0502040204020203" pitchFamily="34" charset="0"/>
              <a:cs typeface="Segoe UI" panose="020B0502040204020203" pitchFamily="34" charset="0"/>
            </a:endParaRPr>
          </a:p>
        </p:txBody>
      </p:sp>
      <p:cxnSp>
        <p:nvCxnSpPr>
          <p:cNvPr id="13" name="直線コネクタ 12">
            <a:extLst>
              <a:ext uri="{FF2B5EF4-FFF2-40B4-BE49-F238E27FC236}">
                <a16:creationId xmlns:a16="http://schemas.microsoft.com/office/drawing/2014/main" id="{A95276C2-A1BA-1355-46A3-4FB8E59274B0}"/>
              </a:ext>
            </a:extLst>
          </p:cNvPr>
          <p:cNvCxnSpPr>
            <a:cxnSpLocks/>
          </p:cNvCxnSpPr>
          <p:nvPr/>
        </p:nvCxnSpPr>
        <p:spPr>
          <a:xfrm>
            <a:off x="914399" y="2599509"/>
            <a:ext cx="640452" cy="0"/>
          </a:xfrm>
          <a:prstGeom prst="line">
            <a:avLst/>
          </a:prstGeom>
          <a:ln w="28575">
            <a:tailEnd type="none"/>
          </a:ln>
        </p:spPr>
        <p:style>
          <a:lnRef idx="2">
            <a:schemeClr val="dk1"/>
          </a:lnRef>
          <a:fillRef idx="1">
            <a:schemeClr val="lt1"/>
          </a:fillRef>
          <a:effectRef idx="0">
            <a:schemeClr val="dk1"/>
          </a:effectRef>
          <a:fontRef idx="minor">
            <a:schemeClr val="dk1"/>
          </a:fontRef>
        </p:style>
      </p:cxnSp>
      <p:cxnSp>
        <p:nvCxnSpPr>
          <p:cNvPr id="14" name="直線コネクタ 13">
            <a:extLst>
              <a:ext uri="{FF2B5EF4-FFF2-40B4-BE49-F238E27FC236}">
                <a16:creationId xmlns:a16="http://schemas.microsoft.com/office/drawing/2014/main" id="{C5CE23E9-256F-7FCA-EF1E-6B8603C519FF}"/>
              </a:ext>
            </a:extLst>
          </p:cNvPr>
          <p:cNvCxnSpPr>
            <a:cxnSpLocks/>
          </p:cNvCxnSpPr>
          <p:nvPr/>
        </p:nvCxnSpPr>
        <p:spPr>
          <a:xfrm>
            <a:off x="914399" y="2756265"/>
            <a:ext cx="640452" cy="0"/>
          </a:xfrm>
          <a:prstGeom prst="line">
            <a:avLst/>
          </a:prstGeom>
          <a:ln w="28575">
            <a:tailEnd type="none"/>
          </a:ln>
        </p:spPr>
        <p:style>
          <a:lnRef idx="2">
            <a:schemeClr val="dk1"/>
          </a:lnRef>
          <a:fillRef idx="1">
            <a:schemeClr val="lt1"/>
          </a:fillRef>
          <a:effectRef idx="0">
            <a:schemeClr val="dk1"/>
          </a:effectRef>
          <a:fontRef idx="minor">
            <a:schemeClr val="dk1"/>
          </a:fontRef>
        </p:style>
      </p:cxnSp>
      <p:cxnSp>
        <p:nvCxnSpPr>
          <p:cNvPr id="15" name="直線コネクタ 14">
            <a:extLst>
              <a:ext uri="{FF2B5EF4-FFF2-40B4-BE49-F238E27FC236}">
                <a16:creationId xmlns:a16="http://schemas.microsoft.com/office/drawing/2014/main" id="{9787FA07-CFFB-3AB8-CB9A-0965FF880819}"/>
              </a:ext>
            </a:extLst>
          </p:cNvPr>
          <p:cNvCxnSpPr>
            <a:cxnSpLocks/>
          </p:cNvCxnSpPr>
          <p:nvPr/>
        </p:nvCxnSpPr>
        <p:spPr>
          <a:xfrm>
            <a:off x="914399" y="2939147"/>
            <a:ext cx="640452" cy="0"/>
          </a:xfrm>
          <a:prstGeom prst="line">
            <a:avLst/>
          </a:prstGeom>
          <a:ln w="28575">
            <a:tailEnd type="none"/>
          </a:ln>
        </p:spPr>
        <p:style>
          <a:lnRef idx="2">
            <a:schemeClr val="dk1"/>
          </a:lnRef>
          <a:fillRef idx="1">
            <a:schemeClr val="lt1"/>
          </a:fillRef>
          <a:effectRef idx="0">
            <a:schemeClr val="dk1"/>
          </a:effectRef>
          <a:fontRef idx="minor">
            <a:schemeClr val="dk1"/>
          </a:fontRef>
        </p:style>
      </p:cxnSp>
      <p:cxnSp>
        <p:nvCxnSpPr>
          <p:cNvPr id="16" name="直線コネクタ 15">
            <a:extLst>
              <a:ext uri="{FF2B5EF4-FFF2-40B4-BE49-F238E27FC236}">
                <a16:creationId xmlns:a16="http://schemas.microsoft.com/office/drawing/2014/main" id="{73A6D7AD-452F-366E-5B87-DA96DB23F196}"/>
              </a:ext>
            </a:extLst>
          </p:cNvPr>
          <p:cNvCxnSpPr>
            <a:cxnSpLocks/>
          </p:cNvCxnSpPr>
          <p:nvPr/>
        </p:nvCxnSpPr>
        <p:spPr>
          <a:xfrm>
            <a:off x="914399" y="3130736"/>
            <a:ext cx="640452" cy="0"/>
          </a:xfrm>
          <a:prstGeom prst="line">
            <a:avLst/>
          </a:prstGeom>
          <a:ln w="28575">
            <a:tailEnd type="none"/>
          </a:ln>
        </p:spPr>
        <p:style>
          <a:lnRef idx="2">
            <a:schemeClr val="dk1"/>
          </a:lnRef>
          <a:fillRef idx="1">
            <a:schemeClr val="lt1"/>
          </a:fillRef>
          <a:effectRef idx="0">
            <a:schemeClr val="dk1"/>
          </a:effectRef>
          <a:fontRef idx="minor">
            <a:schemeClr val="dk1"/>
          </a:fontRef>
        </p:style>
      </p:cxnSp>
      <p:cxnSp>
        <p:nvCxnSpPr>
          <p:cNvPr id="33" name="直線矢印コネクタ 32">
            <a:extLst>
              <a:ext uri="{FF2B5EF4-FFF2-40B4-BE49-F238E27FC236}">
                <a16:creationId xmlns:a16="http://schemas.microsoft.com/office/drawing/2014/main" id="{4B8ACD25-8FB6-7DC8-E39D-A836ADB92BE3}"/>
              </a:ext>
            </a:extLst>
          </p:cNvPr>
          <p:cNvCxnSpPr>
            <a:cxnSpLocks/>
            <a:stCxn id="7" idx="0"/>
          </p:cNvCxnSpPr>
          <p:nvPr/>
        </p:nvCxnSpPr>
        <p:spPr>
          <a:xfrm flipV="1">
            <a:off x="1645918" y="2037806"/>
            <a:ext cx="574768" cy="809898"/>
          </a:xfrm>
          <a:prstGeom prst="straightConnector1">
            <a:avLst/>
          </a:prstGeom>
          <a:ln w="3810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186FB424-1D89-5962-A7F3-991D01AA40D7}"/>
              </a:ext>
            </a:extLst>
          </p:cNvPr>
          <p:cNvCxnSpPr>
            <a:cxnSpLocks/>
            <a:stCxn id="7" idx="0"/>
          </p:cNvCxnSpPr>
          <p:nvPr/>
        </p:nvCxnSpPr>
        <p:spPr>
          <a:xfrm flipV="1">
            <a:off x="1645918" y="2442755"/>
            <a:ext cx="574768" cy="404949"/>
          </a:xfrm>
          <a:prstGeom prst="straightConnector1">
            <a:avLst/>
          </a:prstGeom>
          <a:ln w="3810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8A5413F1-FBA8-470F-5738-01D970BB6A77}"/>
              </a:ext>
            </a:extLst>
          </p:cNvPr>
          <p:cNvCxnSpPr>
            <a:cxnSpLocks/>
            <a:stCxn id="7" idx="0"/>
          </p:cNvCxnSpPr>
          <p:nvPr/>
        </p:nvCxnSpPr>
        <p:spPr>
          <a:xfrm>
            <a:off x="1645918" y="2847704"/>
            <a:ext cx="574768" cy="313509"/>
          </a:xfrm>
          <a:prstGeom prst="straightConnector1">
            <a:avLst/>
          </a:prstGeom>
          <a:ln w="3810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3612E603-F02F-21E8-E93A-16F331B27451}"/>
              </a:ext>
            </a:extLst>
          </p:cNvPr>
          <p:cNvCxnSpPr>
            <a:cxnSpLocks/>
            <a:stCxn id="7" idx="0"/>
          </p:cNvCxnSpPr>
          <p:nvPr/>
        </p:nvCxnSpPr>
        <p:spPr>
          <a:xfrm>
            <a:off x="1645918" y="2847704"/>
            <a:ext cx="574768" cy="809897"/>
          </a:xfrm>
          <a:prstGeom prst="straightConnector1">
            <a:avLst/>
          </a:prstGeom>
          <a:ln w="3810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正方形/長方形 51">
            <a:extLst>
              <a:ext uri="{FF2B5EF4-FFF2-40B4-BE49-F238E27FC236}">
                <a16:creationId xmlns:a16="http://schemas.microsoft.com/office/drawing/2014/main" id="{BFA76674-EB42-BD7F-C579-C83997871309}"/>
              </a:ext>
            </a:extLst>
          </p:cNvPr>
          <p:cNvSpPr/>
          <p:nvPr/>
        </p:nvSpPr>
        <p:spPr>
          <a:xfrm>
            <a:off x="2042691" y="1719947"/>
            <a:ext cx="1240972" cy="304796"/>
          </a:xfrm>
          <a:prstGeom prst="rect">
            <a:avLst/>
          </a:prstGeom>
          <a:ln>
            <a:noFill/>
          </a:ln>
        </p:spPr>
        <p:style>
          <a:lnRef idx="2">
            <a:schemeClr val="dk1"/>
          </a:lnRef>
          <a:fillRef idx="1">
            <a:schemeClr val="lt1"/>
          </a:fillRef>
          <a:effectRef idx="0">
            <a:schemeClr val="dk1"/>
          </a:effectRef>
          <a:fontRef idx="minor">
            <a:schemeClr val="dk1"/>
          </a:fontRef>
        </p:style>
        <p:txBody>
          <a:bodyPr wrap="none" lIns="72000" tIns="72000" rIns="72000" bIns="72000" rtlCol="0" anchor="t"/>
          <a:lstStyle/>
          <a:p>
            <a:pPr algn="l">
              <a:lnSpc>
                <a:spcPct val="90000"/>
              </a:lnSpc>
              <a:spcBef>
                <a:spcPts val="300"/>
              </a:spcBef>
              <a:spcAft>
                <a:spcPts val="100"/>
              </a:spcAft>
            </a:pPr>
            <a:r>
              <a:rPr lang="en-US" altLang="ja-JP" sz="1400" spc="110" dirty="0">
                <a:solidFill>
                  <a:schemeClr val="tx1"/>
                </a:solidFill>
                <a:latin typeface="Segoe UI" panose="020B0502040204020203" pitchFamily="34" charset="0"/>
                <a:cs typeface="Segoe UI" panose="020B0502040204020203" pitchFamily="34" charset="0"/>
              </a:rPr>
              <a:t>CCFinderSW</a:t>
            </a:r>
            <a:endParaRPr kumimoji="1" lang="ja-JP" altLang="en-US" sz="1400" spc="110" baseline="0">
              <a:solidFill>
                <a:schemeClr val="tx1"/>
              </a:solidFill>
              <a:latin typeface="Segoe UI" panose="020B0502040204020203" pitchFamily="34" charset="0"/>
              <a:cs typeface="Segoe UI" panose="020B0502040204020203" pitchFamily="34" charset="0"/>
            </a:endParaRPr>
          </a:p>
        </p:txBody>
      </p:sp>
      <p:sp>
        <p:nvSpPr>
          <p:cNvPr id="53" name="正方形/長方形 52">
            <a:extLst>
              <a:ext uri="{FF2B5EF4-FFF2-40B4-BE49-F238E27FC236}">
                <a16:creationId xmlns:a16="http://schemas.microsoft.com/office/drawing/2014/main" id="{2B71A982-50E4-89DA-B4F8-3E4AB56BE938}"/>
              </a:ext>
            </a:extLst>
          </p:cNvPr>
          <p:cNvSpPr/>
          <p:nvPr/>
        </p:nvSpPr>
        <p:spPr>
          <a:xfrm>
            <a:off x="2262795" y="2290192"/>
            <a:ext cx="862148" cy="304796"/>
          </a:xfrm>
          <a:prstGeom prst="rect">
            <a:avLst/>
          </a:prstGeom>
          <a:ln>
            <a:noFill/>
          </a:ln>
        </p:spPr>
        <p:style>
          <a:lnRef idx="2">
            <a:schemeClr val="dk1"/>
          </a:lnRef>
          <a:fillRef idx="1">
            <a:schemeClr val="lt1"/>
          </a:fillRef>
          <a:effectRef idx="0">
            <a:schemeClr val="dk1"/>
          </a:effectRef>
          <a:fontRef idx="minor">
            <a:schemeClr val="dk1"/>
          </a:fontRef>
        </p:style>
        <p:txBody>
          <a:bodyPr wrap="none" lIns="72000" tIns="72000" rIns="72000" bIns="72000" rtlCol="0" anchor="t"/>
          <a:lstStyle/>
          <a:p>
            <a:pPr algn="l">
              <a:lnSpc>
                <a:spcPct val="90000"/>
              </a:lnSpc>
              <a:spcBef>
                <a:spcPts val="300"/>
              </a:spcBef>
              <a:spcAft>
                <a:spcPts val="100"/>
              </a:spcAft>
            </a:pPr>
            <a:r>
              <a:rPr lang="en-US" altLang="ja-JP" sz="1400" spc="110" dirty="0">
                <a:solidFill>
                  <a:schemeClr val="tx1"/>
                </a:solidFill>
                <a:latin typeface="Segoe UI" panose="020B0502040204020203" pitchFamily="34" charset="0"/>
                <a:cs typeface="Segoe UI" panose="020B0502040204020203" pitchFamily="34" charset="0"/>
              </a:rPr>
              <a:t>CCVolti</a:t>
            </a:r>
            <a:endParaRPr kumimoji="1" lang="ja-JP" altLang="en-US" sz="1400" spc="110" baseline="0">
              <a:solidFill>
                <a:schemeClr val="tx1"/>
              </a:solidFill>
              <a:latin typeface="Segoe UI" panose="020B0502040204020203" pitchFamily="34" charset="0"/>
              <a:cs typeface="Segoe UI" panose="020B0502040204020203" pitchFamily="34" charset="0"/>
            </a:endParaRPr>
          </a:p>
        </p:txBody>
      </p:sp>
      <p:sp>
        <p:nvSpPr>
          <p:cNvPr id="54" name="正方形/長方形 53">
            <a:extLst>
              <a:ext uri="{FF2B5EF4-FFF2-40B4-BE49-F238E27FC236}">
                <a16:creationId xmlns:a16="http://schemas.microsoft.com/office/drawing/2014/main" id="{B2EC239C-6326-E00F-850D-B33219A595FF}"/>
              </a:ext>
            </a:extLst>
          </p:cNvPr>
          <p:cNvSpPr/>
          <p:nvPr/>
        </p:nvSpPr>
        <p:spPr>
          <a:xfrm>
            <a:off x="2309213" y="3024527"/>
            <a:ext cx="707929" cy="304796"/>
          </a:xfrm>
          <a:prstGeom prst="rect">
            <a:avLst/>
          </a:prstGeom>
          <a:ln>
            <a:noFill/>
          </a:ln>
        </p:spPr>
        <p:style>
          <a:lnRef idx="2">
            <a:schemeClr val="dk1"/>
          </a:lnRef>
          <a:fillRef idx="1">
            <a:schemeClr val="lt1"/>
          </a:fillRef>
          <a:effectRef idx="0">
            <a:schemeClr val="dk1"/>
          </a:effectRef>
          <a:fontRef idx="minor">
            <a:schemeClr val="dk1"/>
          </a:fontRef>
        </p:style>
        <p:txBody>
          <a:bodyPr wrap="none" lIns="72000" tIns="72000" rIns="72000" bIns="72000" rtlCol="0" anchor="t"/>
          <a:lstStyle/>
          <a:p>
            <a:pPr algn="l">
              <a:lnSpc>
                <a:spcPct val="90000"/>
              </a:lnSpc>
              <a:spcBef>
                <a:spcPts val="300"/>
              </a:spcBef>
              <a:spcAft>
                <a:spcPts val="100"/>
              </a:spcAft>
            </a:pPr>
            <a:r>
              <a:rPr kumimoji="1" lang="en-US" altLang="ja-JP" sz="1400" spc="110" baseline="0" dirty="0">
                <a:solidFill>
                  <a:schemeClr val="tx1"/>
                </a:solidFill>
                <a:latin typeface="Segoe UI" panose="020B0502040204020203" pitchFamily="34" charset="0"/>
                <a:cs typeface="Segoe UI" panose="020B0502040204020203" pitchFamily="34" charset="0"/>
              </a:rPr>
              <a:t>Nicad</a:t>
            </a:r>
            <a:endParaRPr kumimoji="1" lang="ja-JP" altLang="en-US" sz="1400" spc="110" baseline="0">
              <a:solidFill>
                <a:schemeClr val="tx1"/>
              </a:solidFill>
              <a:latin typeface="Segoe UI" panose="020B0502040204020203" pitchFamily="34" charset="0"/>
              <a:cs typeface="Segoe UI" panose="020B0502040204020203" pitchFamily="34" charset="0"/>
            </a:endParaRPr>
          </a:p>
        </p:txBody>
      </p:sp>
      <p:sp>
        <p:nvSpPr>
          <p:cNvPr id="55" name="正方形/長方形 54">
            <a:extLst>
              <a:ext uri="{FF2B5EF4-FFF2-40B4-BE49-F238E27FC236}">
                <a16:creationId xmlns:a16="http://schemas.microsoft.com/office/drawing/2014/main" id="{7D33C514-E0D3-B3E6-65C4-C8DE58E6C912}"/>
              </a:ext>
            </a:extLst>
          </p:cNvPr>
          <p:cNvSpPr/>
          <p:nvPr/>
        </p:nvSpPr>
        <p:spPr>
          <a:xfrm>
            <a:off x="2247245" y="3598419"/>
            <a:ext cx="877698" cy="304795"/>
          </a:xfrm>
          <a:prstGeom prst="rect">
            <a:avLst/>
          </a:prstGeom>
          <a:ln>
            <a:noFill/>
          </a:ln>
        </p:spPr>
        <p:style>
          <a:lnRef idx="2">
            <a:schemeClr val="dk1"/>
          </a:lnRef>
          <a:fillRef idx="1">
            <a:schemeClr val="lt1"/>
          </a:fillRef>
          <a:effectRef idx="0">
            <a:schemeClr val="dk1"/>
          </a:effectRef>
          <a:fontRef idx="minor">
            <a:schemeClr val="dk1"/>
          </a:fontRef>
        </p:style>
        <p:txBody>
          <a:bodyPr wrap="none" lIns="72000" tIns="72000" rIns="72000" bIns="72000" rtlCol="0" anchor="t"/>
          <a:lstStyle/>
          <a:p>
            <a:pPr algn="l">
              <a:lnSpc>
                <a:spcPct val="90000"/>
              </a:lnSpc>
              <a:spcBef>
                <a:spcPts val="300"/>
              </a:spcBef>
              <a:spcAft>
                <a:spcPts val="100"/>
              </a:spcAft>
            </a:pPr>
            <a:r>
              <a:rPr lang="en-US" altLang="ja-JP" sz="1400" spc="110" dirty="0">
                <a:solidFill>
                  <a:schemeClr val="tx1"/>
                </a:solidFill>
                <a:latin typeface="Segoe UI" panose="020B0502040204020203" pitchFamily="34" charset="0"/>
                <a:cs typeface="Segoe UI" panose="020B0502040204020203" pitchFamily="34" charset="0"/>
              </a:rPr>
              <a:t>Deckard</a:t>
            </a:r>
            <a:endParaRPr kumimoji="1" lang="ja-JP" altLang="en-US" sz="1400" spc="110" baseline="0">
              <a:solidFill>
                <a:schemeClr val="tx1"/>
              </a:solidFill>
              <a:latin typeface="Segoe UI" panose="020B0502040204020203" pitchFamily="34" charset="0"/>
              <a:cs typeface="Segoe UI" panose="020B0502040204020203" pitchFamily="34" charset="0"/>
            </a:endParaRPr>
          </a:p>
        </p:txBody>
      </p:sp>
      <p:cxnSp>
        <p:nvCxnSpPr>
          <p:cNvPr id="57" name="直線矢印コネクタ 56">
            <a:extLst>
              <a:ext uri="{FF2B5EF4-FFF2-40B4-BE49-F238E27FC236}">
                <a16:creationId xmlns:a16="http://schemas.microsoft.com/office/drawing/2014/main" id="{8C1DE725-A00A-BC84-2307-9D876D639C67}"/>
              </a:ext>
            </a:extLst>
          </p:cNvPr>
          <p:cNvCxnSpPr>
            <a:cxnSpLocks/>
            <a:endCxn id="60" idx="1"/>
          </p:cNvCxnSpPr>
          <p:nvPr/>
        </p:nvCxnSpPr>
        <p:spPr>
          <a:xfrm>
            <a:off x="3278031" y="1872345"/>
            <a:ext cx="743300" cy="1010897"/>
          </a:xfrm>
          <a:prstGeom prst="straightConnector1">
            <a:avLst/>
          </a:prstGeom>
          <a:ln w="3810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058FA16C-FE7A-B5A0-5EEB-4C84D02E55FD}"/>
              </a:ext>
            </a:extLst>
          </p:cNvPr>
          <p:cNvSpPr/>
          <p:nvPr/>
        </p:nvSpPr>
        <p:spPr>
          <a:xfrm>
            <a:off x="4021331" y="2442590"/>
            <a:ext cx="996869" cy="881304"/>
          </a:xfrm>
          <a:prstGeom prst="rect">
            <a:avLst/>
          </a:prstGeom>
          <a:ln>
            <a:solidFill>
              <a:schemeClr val="dk1"/>
            </a:solidFill>
          </a:ln>
        </p:spPr>
        <p:style>
          <a:lnRef idx="2">
            <a:schemeClr val="dk1"/>
          </a:lnRef>
          <a:fillRef idx="1">
            <a:schemeClr val="lt1"/>
          </a:fillRef>
          <a:effectRef idx="0">
            <a:schemeClr val="dk1"/>
          </a:effectRef>
          <a:fontRef idx="minor">
            <a:schemeClr val="dk1"/>
          </a:fontRef>
        </p:style>
        <p:txBody>
          <a:bodyPr wrap="none" lIns="72000" tIns="72000" rIns="72000" bIns="72000" rtlCol="0" anchor="ctr"/>
          <a:lstStyle/>
          <a:p>
            <a:pPr algn="ctr">
              <a:lnSpc>
                <a:spcPct val="90000"/>
              </a:lnSpc>
              <a:spcBef>
                <a:spcPts val="300"/>
              </a:spcBef>
              <a:spcAft>
                <a:spcPts val="100"/>
              </a:spcAft>
            </a:pPr>
            <a:r>
              <a:rPr kumimoji="1" lang="ja-JP" altLang="en-US" spc="110" baseline="0">
                <a:solidFill>
                  <a:schemeClr val="tx1"/>
                </a:solidFill>
                <a:latin typeface="Segoe UI" panose="020B0502040204020203" pitchFamily="34" charset="0"/>
                <a:cs typeface="Segoe UI" panose="020B0502040204020203" pitchFamily="34" charset="0"/>
              </a:rPr>
              <a:t>比較</a:t>
            </a:r>
          </a:p>
        </p:txBody>
      </p:sp>
      <p:cxnSp>
        <p:nvCxnSpPr>
          <p:cNvPr id="62" name="直線矢印コネクタ 61">
            <a:extLst>
              <a:ext uri="{FF2B5EF4-FFF2-40B4-BE49-F238E27FC236}">
                <a16:creationId xmlns:a16="http://schemas.microsoft.com/office/drawing/2014/main" id="{401041BA-86C7-978B-12C4-32973DA8D57B}"/>
              </a:ext>
            </a:extLst>
          </p:cNvPr>
          <p:cNvCxnSpPr>
            <a:cxnSpLocks/>
            <a:endCxn id="60" idx="1"/>
          </p:cNvCxnSpPr>
          <p:nvPr/>
        </p:nvCxnSpPr>
        <p:spPr>
          <a:xfrm>
            <a:off x="3278031" y="2442590"/>
            <a:ext cx="743300" cy="440652"/>
          </a:xfrm>
          <a:prstGeom prst="straightConnector1">
            <a:avLst/>
          </a:prstGeom>
          <a:ln w="3810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A3B17E69-28AD-0CAE-086E-4179977690B0}"/>
              </a:ext>
            </a:extLst>
          </p:cNvPr>
          <p:cNvCxnSpPr>
            <a:cxnSpLocks/>
            <a:endCxn id="60" idx="1"/>
          </p:cNvCxnSpPr>
          <p:nvPr/>
        </p:nvCxnSpPr>
        <p:spPr>
          <a:xfrm flipV="1">
            <a:off x="3267439" y="2883242"/>
            <a:ext cx="753892" cy="293683"/>
          </a:xfrm>
          <a:prstGeom prst="straightConnector1">
            <a:avLst/>
          </a:prstGeom>
          <a:ln w="3810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BBE3E30E-72C1-B8B0-D6C6-A1126FC737CD}"/>
              </a:ext>
            </a:extLst>
          </p:cNvPr>
          <p:cNvCxnSpPr>
            <a:cxnSpLocks/>
            <a:endCxn id="60" idx="1"/>
          </p:cNvCxnSpPr>
          <p:nvPr/>
        </p:nvCxnSpPr>
        <p:spPr>
          <a:xfrm flipV="1">
            <a:off x="3278031" y="2883242"/>
            <a:ext cx="743300" cy="867574"/>
          </a:xfrm>
          <a:prstGeom prst="straightConnector1">
            <a:avLst/>
          </a:prstGeom>
          <a:ln w="3810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正方形/長方形 70">
            <a:extLst>
              <a:ext uri="{FF2B5EF4-FFF2-40B4-BE49-F238E27FC236}">
                <a16:creationId xmlns:a16="http://schemas.microsoft.com/office/drawing/2014/main" id="{EDEA0625-F653-581D-12FA-E1D5E937224F}"/>
              </a:ext>
            </a:extLst>
          </p:cNvPr>
          <p:cNvSpPr/>
          <p:nvPr/>
        </p:nvSpPr>
        <p:spPr>
          <a:xfrm>
            <a:off x="2235824" y="2634347"/>
            <a:ext cx="996869" cy="345558"/>
          </a:xfrm>
          <a:prstGeom prst="rect">
            <a:avLst/>
          </a:prstGeom>
          <a:ln>
            <a:solidFill>
              <a:schemeClr val="dk1"/>
            </a:solidFill>
          </a:ln>
        </p:spPr>
        <p:style>
          <a:lnRef idx="2">
            <a:schemeClr val="dk1"/>
          </a:lnRef>
          <a:fillRef idx="1">
            <a:schemeClr val="lt1"/>
          </a:fillRef>
          <a:effectRef idx="0">
            <a:schemeClr val="dk1"/>
          </a:effectRef>
          <a:fontRef idx="minor">
            <a:schemeClr val="dk1"/>
          </a:fontRef>
        </p:style>
        <p:txBody>
          <a:bodyPr wrap="none" lIns="72000" tIns="72000" rIns="72000" bIns="72000" rtlCol="0" anchor="ctr"/>
          <a:lstStyle/>
          <a:p>
            <a:pPr algn="ctr">
              <a:lnSpc>
                <a:spcPct val="90000"/>
              </a:lnSpc>
              <a:spcBef>
                <a:spcPts val="300"/>
              </a:spcBef>
              <a:spcAft>
                <a:spcPts val="100"/>
              </a:spcAft>
            </a:pPr>
            <a:r>
              <a:rPr lang="en-US" altLang="ja-JP" spc="110" dirty="0">
                <a:solidFill>
                  <a:schemeClr val="tx1"/>
                </a:solidFill>
                <a:latin typeface="Segoe UI" panose="020B0502040204020203" pitchFamily="34" charset="0"/>
                <a:cs typeface="Segoe UI" panose="020B0502040204020203" pitchFamily="34" charset="0"/>
              </a:rPr>
              <a:t>CC</a:t>
            </a:r>
            <a:r>
              <a:rPr lang="ja-JP" altLang="en-US" spc="110">
                <a:solidFill>
                  <a:schemeClr val="tx1"/>
                </a:solidFill>
                <a:latin typeface="Segoe UI" panose="020B0502040204020203" pitchFamily="34" charset="0"/>
                <a:cs typeface="Segoe UI" panose="020B0502040204020203" pitchFamily="34" charset="0"/>
              </a:rPr>
              <a:t>検出</a:t>
            </a:r>
            <a:endParaRPr kumimoji="1" lang="ja-JP" altLang="en-US" spc="110" baseline="0">
              <a:solidFill>
                <a:schemeClr val="tx1"/>
              </a:solidFill>
              <a:latin typeface="Segoe UI" panose="020B0502040204020203" pitchFamily="34" charset="0"/>
              <a:cs typeface="Segoe UI" panose="020B0502040204020203" pitchFamily="34" charset="0"/>
            </a:endParaRPr>
          </a:p>
        </p:txBody>
      </p:sp>
      <p:sp>
        <p:nvSpPr>
          <p:cNvPr id="72" name="正方形/長方形 71">
            <a:extLst>
              <a:ext uri="{FF2B5EF4-FFF2-40B4-BE49-F238E27FC236}">
                <a16:creationId xmlns:a16="http://schemas.microsoft.com/office/drawing/2014/main" id="{39579DDE-256E-BEF5-FE27-54FF23A3782E}"/>
              </a:ext>
            </a:extLst>
          </p:cNvPr>
          <p:cNvSpPr/>
          <p:nvPr/>
        </p:nvSpPr>
        <p:spPr>
          <a:xfrm>
            <a:off x="5530508" y="2442591"/>
            <a:ext cx="1554699" cy="881304"/>
          </a:xfrm>
          <a:prstGeom prst="rect">
            <a:avLst/>
          </a:prstGeom>
          <a:ln>
            <a:solidFill>
              <a:schemeClr val="dk1"/>
            </a:solidFill>
          </a:ln>
        </p:spPr>
        <p:style>
          <a:lnRef idx="2">
            <a:schemeClr val="dk1"/>
          </a:lnRef>
          <a:fillRef idx="1">
            <a:schemeClr val="lt1"/>
          </a:fillRef>
          <a:effectRef idx="0">
            <a:schemeClr val="dk1"/>
          </a:effectRef>
          <a:fontRef idx="minor">
            <a:schemeClr val="dk1"/>
          </a:fontRef>
        </p:style>
        <p:txBody>
          <a:bodyPr wrap="none" lIns="72000" tIns="72000" rIns="72000" bIns="72000" rtlCol="0" anchor="ctr"/>
          <a:lstStyle/>
          <a:p>
            <a:pPr algn="ctr">
              <a:lnSpc>
                <a:spcPct val="90000"/>
              </a:lnSpc>
              <a:spcBef>
                <a:spcPts val="300"/>
              </a:spcBef>
              <a:spcAft>
                <a:spcPts val="100"/>
              </a:spcAft>
            </a:pPr>
            <a:r>
              <a:rPr lang="ja-JP" altLang="en-US" sz="1400" spc="110">
                <a:solidFill>
                  <a:schemeClr val="tx1"/>
                </a:solidFill>
                <a:latin typeface="Segoe UI" panose="020B0502040204020203" pitchFamily="34" charset="0"/>
                <a:cs typeface="Segoe UI" panose="020B0502040204020203" pitchFamily="34" charset="0"/>
              </a:rPr>
              <a:t>ファイル単位で</a:t>
            </a:r>
            <a:br>
              <a:rPr lang="en-US" altLang="ja-JP" sz="1400" spc="110" dirty="0">
                <a:solidFill>
                  <a:schemeClr val="tx1"/>
                </a:solidFill>
                <a:latin typeface="Segoe UI" panose="020B0502040204020203" pitchFamily="34" charset="0"/>
                <a:cs typeface="Segoe UI" panose="020B0502040204020203" pitchFamily="34" charset="0"/>
              </a:rPr>
            </a:br>
            <a:r>
              <a:rPr lang="ja-JP" altLang="en-US" sz="1400" spc="110">
                <a:solidFill>
                  <a:schemeClr val="tx1"/>
                </a:solidFill>
                <a:latin typeface="Segoe UI" panose="020B0502040204020203" pitchFamily="34" charset="0"/>
                <a:cs typeface="Segoe UI" panose="020B0502040204020203" pitchFamily="34" charset="0"/>
              </a:rPr>
              <a:t>検出</a:t>
            </a:r>
            <a:r>
              <a:rPr lang="en-US" altLang="ja-JP" sz="1400" spc="110" dirty="0">
                <a:solidFill>
                  <a:schemeClr val="tx1"/>
                </a:solidFill>
                <a:latin typeface="Segoe UI" panose="020B0502040204020203" pitchFamily="34" charset="0"/>
                <a:cs typeface="Segoe UI" panose="020B0502040204020203" pitchFamily="34" charset="0"/>
              </a:rPr>
              <a:t>CC</a:t>
            </a:r>
            <a:r>
              <a:rPr lang="ja-JP" altLang="en-US" sz="1400" spc="110">
                <a:solidFill>
                  <a:schemeClr val="tx1"/>
                </a:solidFill>
                <a:latin typeface="Segoe UI" panose="020B0502040204020203" pitchFamily="34" charset="0"/>
                <a:cs typeface="Segoe UI" panose="020B0502040204020203" pitchFamily="34" charset="0"/>
              </a:rPr>
              <a:t>数を計算</a:t>
            </a:r>
            <a:endParaRPr kumimoji="1" lang="ja-JP" altLang="en-US" sz="1400" spc="110" baseline="0">
              <a:solidFill>
                <a:schemeClr val="tx1"/>
              </a:solidFill>
              <a:latin typeface="Segoe UI" panose="020B0502040204020203" pitchFamily="34" charset="0"/>
              <a:cs typeface="Segoe UI" panose="020B0502040204020203" pitchFamily="34" charset="0"/>
            </a:endParaRPr>
          </a:p>
        </p:txBody>
      </p:sp>
      <p:sp>
        <p:nvSpPr>
          <p:cNvPr id="73" name="正方形/長方形 72">
            <a:extLst>
              <a:ext uri="{FF2B5EF4-FFF2-40B4-BE49-F238E27FC236}">
                <a16:creationId xmlns:a16="http://schemas.microsoft.com/office/drawing/2014/main" id="{1738400A-00C0-FD3C-A0F1-ECBB56E44CEE}"/>
              </a:ext>
            </a:extLst>
          </p:cNvPr>
          <p:cNvSpPr/>
          <p:nvPr/>
        </p:nvSpPr>
        <p:spPr>
          <a:xfrm>
            <a:off x="7498082" y="2442589"/>
            <a:ext cx="1554699" cy="881305"/>
          </a:xfrm>
          <a:prstGeom prst="rect">
            <a:avLst/>
          </a:prstGeom>
          <a:ln>
            <a:solidFill>
              <a:schemeClr val="dk1"/>
            </a:solidFill>
          </a:ln>
        </p:spPr>
        <p:style>
          <a:lnRef idx="2">
            <a:schemeClr val="dk1"/>
          </a:lnRef>
          <a:fillRef idx="1">
            <a:schemeClr val="lt1"/>
          </a:fillRef>
          <a:effectRef idx="0">
            <a:schemeClr val="dk1"/>
          </a:effectRef>
          <a:fontRef idx="minor">
            <a:schemeClr val="dk1"/>
          </a:fontRef>
        </p:style>
        <p:txBody>
          <a:bodyPr wrap="none" lIns="72000" tIns="72000" rIns="72000" bIns="72000" rtlCol="0" anchor="ctr"/>
          <a:lstStyle/>
          <a:p>
            <a:pPr algn="ctr">
              <a:lnSpc>
                <a:spcPct val="90000"/>
              </a:lnSpc>
              <a:spcBef>
                <a:spcPts val="300"/>
              </a:spcBef>
              <a:spcAft>
                <a:spcPts val="100"/>
              </a:spcAft>
            </a:pPr>
            <a:r>
              <a:rPr kumimoji="1" lang="ja-JP" altLang="en-US" sz="1400" spc="110" baseline="0">
                <a:solidFill>
                  <a:schemeClr val="tx1"/>
                </a:solidFill>
                <a:latin typeface="Segoe UI" panose="020B0502040204020203" pitchFamily="34" charset="0"/>
                <a:cs typeface="Segoe UI" panose="020B0502040204020203" pitchFamily="34" charset="0"/>
              </a:rPr>
              <a:t>検出数順に</a:t>
            </a:r>
            <a:br>
              <a:rPr kumimoji="1" lang="en-US" altLang="ja-JP" sz="1400" spc="110" baseline="0" dirty="0">
                <a:solidFill>
                  <a:schemeClr val="tx1"/>
                </a:solidFill>
                <a:latin typeface="Segoe UI" panose="020B0502040204020203" pitchFamily="34" charset="0"/>
                <a:cs typeface="Segoe UI" panose="020B0502040204020203" pitchFamily="34" charset="0"/>
              </a:rPr>
            </a:br>
            <a:r>
              <a:rPr kumimoji="1" lang="ja-JP" altLang="en-US" sz="1400" spc="110" baseline="0">
                <a:solidFill>
                  <a:schemeClr val="tx1"/>
                </a:solidFill>
                <a:latin typeface="Segoe UI" panose="020B0502040204020203" pitchFamily="34" charset="0"/>
                <a:cs typeface="Segoe UI" panose="020B0502040204020203" pitchFamily="34" charset="0"/>
              </a:rPr>
              <a:t>ランクづけ</a:t>
            </a:r>
          </a:p>
        </p:txBody>
      </p:sp>
      <p:cxnSp>
        <p:nvCxnSpPr>
          <p:cNvPr id="74" name="直線矢印コネクタ 73">
            <a:extLst>
              <a:ext uri="{FF2B5EF4-FFF2-40B4-BE49-F238E27FC236}">
                <a16:creationId xmlns:a16="http://schemas.microsoft.com/office/drawing/2014/main" id="{2B9B2E8B-82B8-4B33-5F7E-B487EAF651BF}"/>
              </a:ext>
            </a:extLst>
          </p:cNvPr>
          <p:cNvCxnSpPr>
            <a:cxnSpLocks/>
            <a:stCxn id="60" idx="3"/>
            <a:endCxn id="72" idx="1"/>
          </p:cNvCxnSpPr>
          <p:nvPr/>
        </p:nvCxnSpPr>
        <p:spPr>
          <a:xfrm>
            <a:off x="5018200" y="2883242"/>
            <a:ext cx="512308" cy="1"/>
          </a:xfrm>
          <a:prstGeom prst="straightConnector1">
            <a:avLst/>
          </a:prstGeom>
          <a:ln w="3810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8E875514-46BF-9BC7-D0AB-C82ED18C31D2}"/>
              </a:ext>
            </a:extLst>
          </p:cNvPr>
          <p:cNvCxnSpPr>
            <a:cxnSpLocks/>
            <a:stCxn id="72" idx="3"/>
            <a:endCxn id="73" idx="1"/>
          </p:cNvCxnSpPr>
          <p:nvPr/>
        </p:nvCxnSpPr>
        <p:spPr>
          <a:xfrm flipV="1">
            <a:off x="7085207" y="2883242"/>
            <a:ext cx="412875" cy="1"/>
          </a:xfrm>
          <a:prstGeom prst="straightConnector1">
            <a:avLst/>
          </a:prstGeom>
          <a:ln w="3810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4" name="1つの角を切り取り、1つの角を丸めた四角形 83">
            <a:extLst>
              <a:ext uri="{FF2B5EF4-FFF2-40B4-BE49-F238E27FC236}">
                <a16:creationId xmlns:a16="http://schemas.microsoft.com/office/drawing/2014/main" id="{54AEFB6F-5C6B-F862-D376-D60FB2154D5B}"/>
              </a:ext>
            </a:extLst>
          </p:cNvPr>
          <p:cNvSpPr/>
          <p:nvPr/>
        </p:nvSpPr>
        <p:spPr>
          <a:xfrm>
            <a:off x="313883" y="4498147"/>
            <a:ext cx="862148" cy="992777"/>
          </a:xfrm>
          <a:prstGeom prst="snipRoundRect">
            <a:avLst/>
          </a:prstGeom>
          <a:ln w="41275"/>
        </p:spPr>
        <p:style>
          <a:lnRef idx="2">
            <a:schemeClr val="dk1"/>
          </a:lnRef>
          <a:fillRef idx="1">
            <a:schemeClr val="lt1"/>
          </a:fillRef>
          <a:effectRef idx="0">
            <a:schemeClr val="dk1"/>
          </a:effectRef>
          <a:fontRef idx="minor">
            <a:schemeClr val="dk1"/>
          </a:fontRef>
        </p:style>
        <p:txBody>
          <a:bodyPr wrap="none" lIns="72000" tIns="72000" rIns="72000" bIns="72000" rtlCol="0" anchor="t"/>
          <a:lstStyle/>
          <a:p>
            <a:pPr algn="l">
              <a:lnSpc>
                <a:spcPct val="90000"/>
              </a:lnSpc>
              <a:spcBef>
                <a:spcPts val="300"/>
              </a:spcBef>
              <a:spcAft>
                <a:spcPts val="100"/>
              </a:spcAft>
            </a:pPr>
            <a:endParaRPr kumimoji="1" lang="ja-JP" altLang="en-US" sz="2000" spc="110" baseline="0">
              <a:solidFill>
                <a:schemeClr val="tx1"/>
              </a:solidFill>
              <a:latin typeface="Segoe UI" panose="020B0502040204020203" pitchFamily="34" charset="0"/>
              <a:cs typeface="Segoe UI" panose="020B0502040204020203" pitchFamily="34" charset="0"/>
            </a:endParaRPr>
          </a:p>
        </p:txBody>
      </p:sp>
      <p:cxnSp>
        <p:nvCxnSpPr>
          <p:cNvPr id="85" name="直線コネクタ 84">
            <a:extLst>
              <a:ext uri="{FF2B5EF4-FFF2-40B4-BE49-F238E27FC236}">
                <a16:creationId xmlns:a16="http://schemas.microsoft.com/office/drawing/2014/main" id="{1188BFF4-E89E-B20F-2F43-1B6E0B6D3758}"/>
              </a:ext>
            </a:extLst>
          </p:cNvPr>
          <p:cNvCxnSpPr>
            <a:cxnSpLocks/>
          </p:cNvCxnSpPr>
          <p:nvPr/>
        </p:nvCxnSpPr>
        <p:spPr>
          <a:xfrm>
            <a:off x="444512" y="4746341"/>
            <a:ext cx="640452" cy="0"/>
          </a:xfrm>
          <a:prstGeom prst="line">
            <a:avLst/>
          </a:prstGeom>
          <a:ln w="28575">
            <a:tailEnd type="none"/>
          </a:ln>
        </p:spPr>
        <p:style>
          <a:lnRef idx="2">
            <a:schemeClr val="dk1"/>
          </a:lnRef>
          <a:fillRef idx="1">
            <a:schemeClr val="lt1"/>
          </a:fillRef>
          <a:effectRef idx="0">
            <a:schemeClr val="dk1"/>
          </a:effectRef>
          <a:fontRef idx="minor">
            <a:schemeClr val="dk1"/>
          </a:fontRef>
        </p:style>
      </p:cxnSp>
      <p:cxnSp>
        <p:nvCxnSpPr>
          <p:cNvPr id="86" name="直線コネクタ 85">
            <a:extLst>
              <a:ext uri="{FF2B5EF4-FFF2-40B4-BE49-F238E27FC236}">
                <a16:creationId xmlns:a16="http://schemas.microsoft.com/office/drawing/2014/main" id="{472AA138-F5E1-6B5C-4287-9C7804ADC753}"/>
              </a:ext>
            </a:extLst>
          </p:cNvPr>
          <p:cNvCxnSpPr>
            <a:cxnSpLocks/>
          </p:cNvCxnSpPr>
          <p:nvPr/>
        </p:nvCxnSpPr>
        <p:spPr>
          <a:xfrm>
            <a:off x="444512" y="4903097"/>
            <a:ext cx="640452" cy="0"/>
          </a:xfrm>
          <a:prstGeom prst="line">
            <a:avLst/>
          </a:prstGeom>
          <a:ln w="28575">
            <a:tailEnd type="none"/>
          </a:ln>
        </p:spPr>
        <p:style>
          <a:lnRef idx="2">
            <a:schemeClr val="dk1"/>
          </a:lnRef>
          <a:fillRef idx="1">
            <a:schemeClr val="lt1"/>
          </a:fillRef>
          <a:effectRef idx="0">
            <a:schemeClr val="dk1"/>
          </a:effectRef>
          <a:fontRef idx="minor">
            <a:schemeClr val="dk1"/>
          </a:fontRef>
        </p:style>
      </p:cxnSp>
      <p:cxnSp>
        <p:nvCxnSpPr>
          <p:cNvPr id="87" name="直線コネクタ 86">
            <a:extLst>
              <a:ext uri="{FF2B5EF4-FFF2-40B4-BE49-F238E27FC236}">
                <a16:creationId xmlns:a16="http://schemas.microsoft.com/office/drawing/2014/main" id="{DEC1DE13-8D95-94C0-EBED-99DA723810CD}"/>
              </a:ext>
            </a:extLst>
          </p:cNvPr>
          <p:cNvCxnSpPr>
            <a:cxnSpLocks/>
          </p:cNvCxnSpPr>
          <p:nvPr/>
        </p:nvCxnSpPr>
        <p:spPr>
          <a:xfrm>
            <a:off x="444512" y="5085979"/>
            <a:ext cx="640452" cy="0"/>
          </a:xfrm>
          <a:prstGeom prst="line">
            <a:avLst/>
          </a:prstGeom>
          <a:ln w="28575">
            <a:tailEnd type="none"/>
          </a:ln>
        </p:spPr>
        <p:style>
          <a:lnRef idx="2">
            <a:schemeClr val="dk1"/>
          </a:lnRef>
          <a:fillRef idx="1">
            <a:schemeClr val="lt1"/>
          </a:fillRef>
          <a:effectRef idx="0">
            <a:schemeClr val="dk1"/>
          </a:effectRef>
          <a:fontRef idx="minor">
            <a:schemeClr val="dk1"/>
          </a:fontRef>
        </p:style>
      </p:cxnSp>
      <p:cxnSp>
        <p:nvCxnSpPr>
          <p:cNvPr id="88" name="直線コネクタ 87">
            <a:extLst>
              <a:ext uri="{FF2B5EF4-FFF2-40B4-BE49-F238E27FC236}">
                <a16:creationId xmlns:a16="http://schemas.microsoft.com/office/drawing/2014/main" id="{72D4E076-5E77-C542-5718-BA545FF62118}"/>
              </a:ext>
            </a:extLst>
          </p:cNvPr>
          <p:cNvCxnSpPr>
            <a:cxnSpLocks/>
          </p:cNvCxnSpPr>
          <p:nvPr/>
        </p:nvCxnSpPr>
        <p:spPr>
          <a:xfrm>
            <a:off x="444512" y="5277568"/>
            <a:ext cx="640452" cy="0"/>
          </a:xfrm>
          <a:prstGeom prst="line">
            <a:avLst/>
          </a:prstGeom>
          <a:ln w="28575">
            <a:tailEnd type="none"/>
          </a:ln>
        </p:spPr>
        <p:style>
          <a:lnRef idx="2">
            <a:schemeClr val="dk1"/>
          </a:lnRef>
          <a:fillRef idx="1">
            <a:schemeClr val="lt1"/>
          </a:fillRef>
          <a:effectRef idx="0">
            <a:schemeClr val="dk1"/>
          </a:effectRef>
          <a:fontRef idx="minor">
            <a:schemeClr val="dk1"/>
          </a:fontRef>
        </p:style>
      </p:cxnSp>
      <p:sp>
        <p:nvSpPr>
          <p:cNvPr id="94" name="1つの角を切り取り、1つの角を丸めた四角形 93">
            <a:extLst>
              <a:ext uri="{FF2B5EF4-FFF2-40B4-BE49-F238E27FC236}">
                <a16:creationId xmlns:a16="http://schemas.microsoft.com/office/drawing/2014/main" id="{31EE5383-E822-0D8F-86D2-AC380F8DFB92}"/>
              </a:ext>
            </a:extLst>
          </p:cNvPr>
          <p:cNvSpPr/>
          <p:nvPr/>
        </p:nvSpPr>
        <p:spPr>
          <a:xfrm>
            <a:off x="1387583" y="4498147"/>
            <a:ext cx="862148" cy="992777"/>
          </a:xfrm>
          <a:prstGeom prst="snipRoundRect">
            <a:avLst/>
          </a:prstGeom>
          <a:ln w="41275"/>
        </p:spPr>
        <p:style>
          <a:lnRef idx="2">
            <a:schemeClr val="dk1"/>
          </a:lnRef>
          <a:fillRef idx="1">
            <a:schemeClr val="lt1"/>
          </a:fillRef>
          <a:effectRef idx="0">
            <a:schemeClr val="dk1"/>
          </a:effectRef>
          <a:fontRef idx="minor">
            <a:schemeClr val="dk1"/>
          </a:fontRef>
        </p:style>
        <p:txBody>
          <a:bodyPr wrap="none" lIns="72000" tIns="72000" rIns="72000" bIns="72000" rtlCol="0" anchor="t"/>
          <a:lstStyle/>
          <a:p>
            <a:pPr algn="l">
              <a:lnSpc>
                <a:spcPct val="90000"/>
              </a:lnSpc>
              <a:spcBef>
                <a:spcPts val="300"/>
              </a:spcBef>
              <a:spcAft>
                <a:spcPts val="100"/>
              </a:spcAft>
            </a:pPr>
            <a:endParaRPr kumimoji="1" lang="ja-JP" altLang="en-US" sz="2000" spc="110" baseline="0">
              <a:solidFill>
                <a:schemeClr val="tx1"/>
              </a:solidFill>
              <a:latin typeface="Segoe UI" panose="020B0502040204020203" pitchFamily="34" charset="0"/>
              <a:cs typeface="Segoe UI" panose="020B0502040204020203" pitchFamily="34" charset="0"/>
            </a:endParaRPr>
          </a:p>
        </p:txBody>
      </p:sp>
      <p:cxnSp>
        <p:nvCxnSpPr>
          <p:cNvPr id="95" name="直線コネクタ 94">
            <a:extLst>
              <a:ext uri="{FF2B5EF4-FFF2-40B4-BE49-F238E27FC236}">
                <a16:creationId xmlns:a16="http://schemas.microsoft.com/office/drawing/2014/main" id="{51B2CF35-980E-D0A7-4700-8127D4DA8BAA}"/>
              </a:ext>
            </a:extLst>
          </p:cNvPr>
          <p:cNvCxnSpPr>
            <a:cxnSpLocks/>
          </p:cNvCxnSpPr>
          <p:nvPr/>
        </p:nvCxnSpPr>
        <p:spPr>
          <a:xfrm>
            <a:off x="1518212" y="4746341"/>
            <a:ext cx="640452" cy="0"/>
          </a:xfrm>
          <a:prstGeom prst="line">
            <a:avLst/>
          </a:prstGeom>
          <a:ln w="28575">
            <a:tailEnd type="none"/>
          </a:ln>
        </p:spPr>
        <p:style>
          <a:lnRef idx="2">
            <a:schemeClr val="dk1"/>
          </a:lnRef>
          <a:fillRef idx="1">
            <a:schemeClr val="lt1"/>
          </a:fillRef>
          <a:effectRef idx="0">
            <a:schemeClr val="dk1"/>
          </a:effectRef>
          <a:fontRef idx="minor">
            <a:schemeClr val="dk1"/>
          </a:fontRef>
        </p:style>
      </p:cxnSp>
      <p:cxnSp>
        <p:nvCxnSpPr>
          <p:cNvPr id="96" name="直線コネクタ 95">
            <a:extLst>
              <a:ext uri="{FF2B5EF4-FFF2-40B4-BE49-F238E27FC236}">
                <a16:creationId xmlns:a16="http://schemas.microsoft.com/office/drawing/2014/main" id="{50BEA9B0-E45B-6366-BC9E-0451A31B6741}"/>
              </a:ext>
            </a:extLst>
          </p:cNvPr>
          <p:cNvCxnSpPr>
            <a:cxnSpLocks/>
          </p:cNvCxnSpPr>
          <p:nvPr/>
        </p:nvCxnSpPr>
        <p:spPr>
          <a:xfrm>
            <a:off x="1518212" y="4903097"/>
            <a:ext cx="640452" cy="0"/>
          </a:xfrm>
          <a:prstGeom prst="line">
            <a:avLst/>
          </a:prstGeom>
          <a:ln w="28575">
            <a:tailEnd type="none"/>
          </a:ln>
        </p:spPr>
        <p:style>
          <a:lnRef idx="2">
            <a:schemeClr val="dk1"/>
          </a:lnRef>
          <a:fillRef idx="1">
            <a:schemeClr val="lt1"/>
          </a:fillRef>
          <a:effectRef idx="0">
            <a:schemeClr val="dk1"/>
          </a:effectRef>
          <a:fontRef idx="minor">
            <a:schemeClr val="dk1"/>
          </a:fontRef>
        </p:style>
      </p:cxnSp>
      <p:cxnSp>
        <p:nvCxnSpPr>
          <p:cNvPr id="97" name="直線コネクタ 96">
            <a:extLst>
              <a:ext uri="{FF2B5EF4-FFF2-40B4-BE49-F238E27FC236}">
                <a16:creationId xmlns:a16="http://schemas.microsoft.com/office/drawing/2014/main" id="{A8372548-5FC1-DD86-649B-FB9CE787E005}"/>
              </a:ext>
            </a:extLst>
          </p:cNvPr>
          <p:cNvCxnSpPr>
            <a:cxnSpLocks/>
          </p:cNvCxnSpPr>
          <p:nvPr/>
        </p:nvCxnSpPr>
        <p:spPr>
          <a:xfrm>
            <a:off x="1518212" y="5085979"/>
            <a:ext cx="640452" cy="0"/>
          </a:xfrm>
          <a:prstGeom prst="line">
            <a:avLst/>
          </a:prstGeom>
          <a:ln w="28575">
            <a:tailEnd type="none"/>
          </a:ln>
        </p:spPr>
        <p:style>
          <a:lnRef idx="2">
            <a:schemeClr val="dk1"/>
          </a:lnRef>
          <a:fillRef idx="1">
            <a:schemeClr val="lt1"/>
          </a:fillRef>
          <a:effectRef idx="0">
            <a:schemeClr val="dk1"/>
          </a:effectRef>
          <a:fontRef idx="minor">
            <a:schemeClr val="dk1"/>
          </a:fontRef>
        </p:style>
      </p:cxnSp>
      <p:cxnSp>
        <p:nvCxnSpPr>
          <p:cNvPr id="98" name="直線コネクタ 97">
            <a:extLst>
              <a:ext uri="{FF2B5EF4-FFF2-40B4-BE49-F238E27FC236}">
                <a16:creationId xmlns:a16="http://schemas.microsoft.com/office/drawing/2014/main" id="{5F9208E3-6115-B99E-174A-889908916114}"/>
              </a:ext>
            </a:extLst>
          </p:cNvPr>
          <p:cNvCxnSpPr>
            <a:cxnSpLocks/>
          </p:cNvCxnSpPr>
          <p:nvPr/>
        </p:nvCxnSpPr>
        <p:spPr>
          <a:xfrm>
            <a:off x="1518212" y="5277568"/>
            <a:ext cx="640452" cy="0"/>
          </a:xfrm>
          <a:prstGeom prst="line">
            <a:avLst/>
          </a:prstGeom>
          <a:ln w="28575">
            <a:tailEnd type="none"/>
          </a:ln>
        </p:spPr>
        <p:style>
          <a:lnRef idx="2">
            <a:schemeClr val="dk1"/>
          </a:lnRef>
          <a:fillRef idx="1">
            <a:schemeClr val="lt1"/>
          </a:fillRef>
          <a:effectRef idx="0">
            <a:schemeClr val="dk1"/>
          </a:effectRef>
          <a:fontRef idx="minor">
            <a:schemeClr val="dk1"/>
          </a:fontRef>
        </p:style>
      </p:cxnSp>
      <p:sp>
        <p:nvSpPr>
          <p:cNvPr id="99" name="正方形/長方形 98">
            <a:extLst>
              <a:ext uri="{FF2B5EF4-FFF2-40B4-BE49-F238E27FC236}">
                <a16:creationId xmlns:a16="http://schemas.microsoft.com/office/drawing/2014/main" id="{D5B8989B-31FE-2215-E040-EF0CC265A55A}"/>
              </a:ext>
            </a:extLst>
          </p:cNvPr>
          <p:cNvSpPr/>
          <p:nvPr/>
        </p:nvSpPr>
        <p:spPr>
          <a:xfrm>
            <a:off x="313883" y="4824719"/>
            <a:ext cx="862148" cy="339638"/>
          </a:xfrm>
          <a:prstGeom prst="rect">
            <a:avLst/>
          </a:prstGeom>
          <a:solidFill>
            <a:srgbClr val="F21F1D">
              <a:alpha val="50000"/>
            </a:srgbClr>
          </a:solidFill>
          <a:ln>
            <a:noFill/>
          </a:ln>
        </p:spPr>
        <p:style>
          <a:lnRef idx="0">
            <a:scrgbClr r="0" g="0" b="0"/>
          </a:lnRef>
          <a:fillRef idx="0">
            <a:scrgbClr r="0" g="0" b="0"/>
          </a:fillRef>
          <a:effectRef idx="0">
            <a:scrgbClr r="0" g="0" b="0"/>
          </a:effectRef>
          <a:fontRef idx="minor">
            <a:schemeClr val="lt1"/>
          </a:fontRef>
        </p:style>
        <p:txBody>
          <a:bodyPr wrap="none" lIns="72000" tIns="72000" rIns="72000" bIns="72000" rtlCol="0" anchor="t"/>
          <a:lstStyle/>
          <a:p>
            <a:pPr algn="l">
              <a:lnSpc>
                <a:spcPct val="90000"/>
              </a:lnSpc>
              <a:spcBef>
                <a:spcPts val="300"/>
              </a:spcBef>
              <a:spcAft>
                <a:spcPts val="100"/>
              </a:spcAft>
            </a:pPr>
            <a:endParaRPr kumimoji="1" lang="ja-JP" altLang="en-US" sz="2000" spc="110" baseline="0">
              <a:solidFill>
                <a:schemeClr val="tx1"/>
              </a:solidFill>
              <a:latin typeface="Segoe UI" panose="020B0502040204020203" pitchFamily="34" charset="0"/>
              <a:cs typeface="Segoe UI" panose="020B0502040204020203" pitchFamily="34" charset="0"/>
            </a:endParaRPr>
          </a:p>
        </p:txBody>
      </p:sp>
      <p:sp>
        <p:nvSpPr>
          <p:cNvPr id="100" name="正方形/長方形 99">
            <a:extLst>
              <a:ext uri="{FF2B5EF4-FFF2-40B4-BE49-F238E27FC236}">
                <a16:creationId xmlns:a16="http://schemas.microsoft.com/office/drawing/2014/main" id="{90A8867E-CBB5-83FC-5086-E1B3D4AD7692}"/>
              </a:ext>
            </a:extLst>
          </p:cNvPr>
          <p:cNvSpPr/>
          <p:nvPr/>
        </p:nvSpPr>
        <p:spPr>
          <a:xfrm>
            <a:off x="1385097" y="4824716"/>
            <a:ext cx="862148" cy="339638"/>
          </a:xfrm>
          <a:prstGeom prst="rect">
            <a:avLst/>
          </a:prstGeom>
          <a:solidFill>
            <a:srgbClr val="92D050">
              <a:alpha val="50000"/>
            </a:srgbClr>
          </a:solidFill>
          <a:ln>
            <a:noFill/>
          </a:ln>
        </p:spPr>
        <p:style>
          <a:lnRef idx="0">
            <a:scrgbClr r="0" g="0" b="0"/>
          </a:lnRef>
          <a:fillRef idx="0">
            <a:scrgbClr r="0" g="0" b="0"/>
          </a:fillRef>
          <a:effectRef idx="0">
            <a:scrgbClr r="0" g="0" b="0"/>
          </a:effectRef>
          <a:fontRef idx="minor">
            <a:schemeClr val="lt1"/>
          </a:fontRef>
        </p:style>
        <p:txBody>
          <a:bodyPr wrap="none" lIns="72000" tIns="72000" rIns="72000" bIns="72000" rtlCol="0" anchor="t"/>
          <a:lstStyle/>
          <a:p>
            <a:pPr algn="l">
              <a:lnSpc>
                <a:spcPct val="90000"/>
              </a:lnSpc>
              <a:spcBef>
                <a:spcPts val="300"/>
              </a:spcBef>
              <a:spcAft>
                <a:spcPts val="100"/>
              </a:spcAft>
            </a:pPr>
            <a:endParaRPr kumimoji="1" lang="ja-JP" altLang="en-US" sz="2000" spc="110" baseline="0">
              <a:solidFill>
                <a:schemeClr val="tx1"/>
              </a:solidFill>
              <a:latin typeface="Segoe UI" panose="020B0502040204020203" pitchFamily="34" charset="0"/>
              <a:cs typeface="Segoe UI" panose="020B0502040204020203" pitchFamily="34" charset="0"/>
            </a:endParaRPr>
          </a:p>
        </p:txBody>
      </p:sp>
      <p:sp>
        <p:nvSpPr>
          <p:cNvPr id="101" name="フローチャート: 判断 100">
            <a:extLst>
              <a:ext uri="{FF2B5EF4-FFF2-40B4-BE49-F238E27FC236}">
                <a16:creationId xmlns:a16="http://schemas.microsoft.com/office/drawing/2014/main" id="{4B82BC39-1D90-DD96-01CD-A265B82AADC1}"/>
              </a:ext>
            </a:extLst>
          </p:cNvPr>
          <p:cNvSpPr/>
          <p:nvPr/>
        </p:nvSpPr>
        <p:spPr>
          <a:xfrm>
            <a:off x="2977840" y="4239327"/>
            <a:ext cx="3083849" cy="1518747"/>
          </a:xfrm>
          <a:prstGeom prst="flowChartDecisi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t"/>
          <a:lstStyle/>
          <a:p>
            <a:pPr algn="l">
              <a:lnSpc>
                <a:spcPct val="90000"/>
              </a:lnSpc>
              <a:spcBef>
                <a:spcPts val="300"/>
              </a:spcBef>
              <a:spcAft>
                <a:spcPts val="100"/>
              </a:spcAft>
            </a:pPr>
            <a:r>
              <a:rPr kumimoji="1" lang="ja-JP" altLang="en-US" sz="1400" spc="110" baseline="0">
                <a:solidFill>
                  <a:schemeClr val="tx1"/>
                </a:solidFill>
                <a:latin typeface="Segoe UI" panose="020B0502040204020203" pitchFamily="34" charset="0"/>
                <a:cs typeface="Segoe UI" panose="020B0502040204020203" pitchFamily="34" charset="0"/>
              </a:rPr>
              <a:t>修正コード片を</a:t>
            </a:r>
            <a:br>
              <a:rPr kumimoji="1" lang="en-US" altLang="ja-JP" sz="1400" spc="110" baseline="0" dirty="0">
                <a:solidFill>
                  <a:schemeClr val="tx1"/>
                </a:solidFill>
                <a:latin typeface="Segoe UI" panose="020B0502040204020203" pitchFamily="34" charset="0"/>
                <a:cs typeface="Segoe UI" panose="020B0502040204020203" pitchFamily="34" charset="0"/>
              </a:rPr>
            </a:br>
            <a:r>
              <a:rPr kumimoji="1" lang="ja-JP" altLang="en-US" sz="1400" spc="110" baseline="0">
                <a:solidFill>
                  <a:schemeClr val="tx1"/>
                </a:solidFill>
                <a:latin typeface="Segoe UI" panose="020B0502040204020203" pitchFamily="34" charset="0"/>
                <a:cs typeface="Segoe UI" panose="020B0502040204020203" pitchFamily="34" charset="0"/>
              </a:rPr>
              <a:t>含んでいる</a:t>
            </a:r>
            <a:r>
              <a:rPr kumimoji="1" lang="en-US" altLang="ja-JP" sz="1400" spc="110" baseline="0" dirty="0">
                <a:solidFill>
                  <a:schemeClr val="tx1"/>
                </a:solidFill>
                <a:latin typeface="Segoe UI" panose="020B0502040204020203" pitchFamily="34" charset="0"/>
                <a:cs typeface="Segoe UI" panose="020B0502040204020203" pitchFamily="34" charset="0"/>
              </a:rPr>
              <a:t>CC</a:t>
            </a:r>
            <a:r>
              <a:rPr kumimoji="1" lang="ja-JP" altLang="en-US" sz="1400" spc="110" baseline="0">
                <a:solidFill>
                  <a:schemeClr val="tx1"/>
                </a:solidFill>
                <a:latin typeface="Segoe UI" panose="020B0502040204020203" pitchFamily="34" charset="0"/>
                <a:cs typeface="Segoe UI" panose="020B0502040204020203" pitchFamily="34" charset="0"/>
              </a:rPr>
              <a:t>が</a:t>
            </a:r>
            <a:br>
              <a:rPr kumimoji="1" lang="en-US" altLang="ja-JP" sz="1400" spc="110" baseline="0" dirty="0">
                <a:solidFill>
                  <a:schemeClr val="tx1"/>
                </a:solidFill>
                <a:latin typeface="Segoe UI" panose="020B0502040204020203" pitchFamily="34" charset="0"/>
                <a:cs typeface="Segoe UI" panose="020B0502040204020203" pitchFamily="34" charset="0"/>
              </a:rPr>
            </a:br>
            <a:r>
              <a:rPr kumimoji="1" lang="ja-JP" altLang="en-US" sz="1400" spc="110" baseline="0">
                <a:solidFill>
                  <a:schemeClr val="tx1"/>
                </a:solidFill>
                <a:latin typeface="Segoe UI" panose="020B0502040204020203" pitchFamily="34" charset="0"/>
                <a:cs typeface="Segoe UI" panose="020B0502040204020203" pitchFamily="34" charset="0"/>
              </a:rPr>
              <a:t>検出されているか</a:t>
            </a:r>
            <a:r>
              <a:rPr kumimoji="1" lang="en-US" altLang="ja-JP" sz="1400" spc="110" baseline="0" dirty="0">
                <a:solidFill>
                  <a:schemeClr val="tx1"/>
                </a:solidFill>
                <a:latin typeface="Segoe UI" panose="020B0502040204020203" pitchFamily="34" charset="0"/>
                <a:cs typeface="Segoe UI" panose="020B0502040204020203" pitchFamily="34" charset="0"/>
              </a:rPr>
              <a:t>?</a:t>
            </a:r>
            <a:endParaRPr kumimoji="1" lang="ja-JP" altLang="en-US" sz="1400" spc="110" baseline="0">
              <a:solidFill>
                <a:schemeClr val="tx1"/>
              </a:solidFill>
              <a:latin typeface="Segoe UI" panose="020B0502040204020203" pitchFamily="34" charset="0"/>
              <a:cs typeface="Segoe UI" panose="020B0502040204020203" pitchFamily="34" charset="0"/>
            </a:endParaRPr>
          </a:p>
        </p:txBody>
      </p:sp>
      <p:sp>
        <p:nvSpPr>
          <p:cNvPr id="103" name="正方形/長方形 102">
            <a:extLst>
              <a:ext uri="{FF2B5EF4-FFF2-40B4-BE49-F238E27FC236}">
                <a16:creationId xmlns:a16="http://schemas.microsoft.com/office/drawing/2014/main" id="{CE0C8F10-44ED-2915-6344-96042ED695BA}"/>
              </a:ext>
            </a:extLst>
          </p:cNvPr>
          <p:cNvSpPr/>
          <p:nvPr/>
        </p:nvSpPr>
        <p:spPr>
          <a:xfrm>
            <a:off x="6789798" y="4553883"/>
            <a:ext cx="1554699" cy="881304"/>
          </a:xfrm>
          <a:prstGeom prst="rect">
            <a:avLst/>
          </a:prstGeom>
          <a:ln>
            <a:solidFill>
              <a:schemeClr val="dk1"/>
            </a:solidFill>
          </a:ln>
        </p:spPr>
        <p:style>
          <a:lnRef idx="2">
            <a:schemeClr val="dk1"/>
          </a:lnRef>
          <a:fillRef idx="1">
            <a:schemeClr val="lt1"/>
          </a:fillRef>
          <a:effectRef idx="0">
            <a:schemeClr val="dk1"/>
          </a:effectRef>
          <a:fontRef idx="minor">
            <a:schemeClr val="dk1"/>
          </a:fontRef>
        </p:style>
        <p:txBody>
          <a:bodyPr wrap="none" lIns="72000" tIns="72000" rIns="72000" bIns="72000" rtlCol="0" anchor="ctr"/>
          <a:lstStyle/>
          <a:p>
            <a:pPr algn="ctr">
              <a:lnSpc>
                <a:spcPct val="90000"/>
              </a:lnSpc>
              <a:spcBef>
                <a:spcPts val="300"/>
              </a:spcBef>
              <a:spcAft>
                <a:spcPts val="100"/>
              </a:spcAft>
            </a:pPr>
            <a:r>
              <a:rPr lang="en-US" altLang="ja-JP" sz="1400" spc="110" dirty="0">
                <a:solidFill>
                  <a:schemeClr val="tx1"/>
                </a:solidFill>
                <a:latin typeface="Segoe UI" panose="020B0502040204020203" pitchFamily="34" charset="0"/>
                <a:cs typeface="Segoe UI" panose="020B0502040204020203" pitchFamily="34" charset="0"/>
              </a:rPr>
              <a:t>B</a:t>
            </a:r>
            <a:r>
              <a:rPr kumimoji="1" lang="en-US" altLang="ja-JP" sz="1400" spc="110" baseline="0" dirty="0">
                <a:solidFill>
                  <a:schemeClr val="tx1"/>
                </a:solidFill>
                <a:latin typeface="Segoe UI" panose="020B0502040204020203" pitchFamily="34" charset="0"/>
                <a:cs typeface="Segoe UI" panose="020B0502040204020203" pitchFamily="34" charset="0"/>
              </a:rPr>
              <a:t>,</a:t>
            </a:r>
            <a:r>
              <a:rPr lang="en-US" altLang="ja-JP" sz="1400" spc="110" dirty="0">
                <a:solidFill>
                  <a:schemeClr val="tx1"/>
                </a:solidFill>
                <a:latin typeface="Segoe UI" panose="020B0502040204020203" pitchFamily="34" charset="0"/>
                <a:cs typeface="Segoe UI" panose="020B0502040204020203" pitchFamily="34" charset="0"/>
              </a:rPr>
              <a:t>C</a:t>
            </a:r>
            <a:r>
              <a:rPr kumimoji="1" lang="ja-JP" altLang="en-US" sz="1400" spc="110" baseline="0">
                <a:solidFill>
                  <a:schemeClr val="tx1"/>
                </a:solidFill>
                <a:latin typeface="Segoe UI" panose="020B0502040204020203" pitchFamily="34" charset="0"/>
                <a:cs typeface="Segoe UI" panose="020B0502040204020203" pitchFamily="34" charset="0"/>
              </a:rPr>
              <a:t>の値を確認</a:t>
            </a:r>
          </a:p>
        </p:txBody>
      </p:sp>
      <p:cxnSp>
        <p:nvCxnSpPr>
          <p:cNvPr id="104" name="直線矢印コネクタ 103">
            <a:extLst>
              <a:ext uri="{FF2B5EF4-FFF2-40B4-BE49-F238E27FC236}">
                <a16:creationId xmlns:a16="http://schemas.microsoft.com/office/drawing/2014/main" id="{19B1E3A1-D471-5590-6753-D351C853D2F1}"/>
              </a:ext>
            </a:extLst>
          </p:cNvPr>
          <p:cNvCxnSpPr>
            <a:cxnSpLocks/>
            <a:stCxn id="94" idx="0"/>
            <a:endCxn id="101" idx="1"/>
          </p:cNvCxnSpPr>
          <p:nvPr/>
        </p:nvCxnSpPr>
        <p:spPr>
          <a:xfrm>
            <a:off x="2249731" y="4994536"/>
            <a:ext cx="728109" cy="4165"/>
          </a:xfrm>
          <a:prstGeom prst="straightConnector1">
            <a:avLst/>
          </a:prstGeom>
          <a:ln w="3810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矢印コネクタ 104">
            <a:extLst>
              <a:ext uri="{FF2B5EF4-FFF2-40B4-BE49-F238E27FC236}">
                <a16:creationId xmlns:a16="http://schemas.microsoft.com/office/drawing/2014/main" id="{625E3B54-D758-1F2D-4F17-CB3EBA60CED9}"/>
              </a:ext>
            </a:extLst>
          </p:cNvPr>
          <p:cNvCxnSpPr>
            <a:cxnSpLocks/>
            <a:stCxn id="101" idx="3"/>
            <a:endCxn id="103" idx="1"/>
          </p:cNvCxnSpPr>
          <p:nvPr/>
        </p:nvCxnSpPr>
        <p:spPr>
          <a:xfrm flipV="1">
            <a:off x="6061689" y="4994535"/>
            <a:ext cx="728109" cy="4166"/>
          </a:xfrm>
          <a:prstGeom prst="straightConnector1">
            <a:avLst/>
          </a:prstGeom>
          <a:ln w="3810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0" name="テキスト ボックス 109">
            <a:extLst>
              <a:ext uri="{FF2B5EF4-FFF2-40B4-BE49-F238E27FC236}">
                <a16:creationId xmlns:a16="http://schemas.microsoft.com/office/drawing/2014/main" id="{09B33703-2816-C633-E57D-4EECB5E0C5AA}"/>
              </a:ext>
            </a:extLst>
          </p:cNvPr>
          <p:cNvSpPr txBox="1"/>
          <p:nvPr/>
        </p:nvSpPr>
        <p:spPr>
          <a:xfrm>
            <a:off x="6127401" y="4655439"/>
            <a:ext cx="474425" cy="338554"/>
          </a:xfrm>
          <a:prstGeom prst="rect">
            <a:avLst/>
          </a:prstGeom>
          <a:noFill/>
        </p:spPr>
        <p:txBody>
          <a:bodyPr wrap="none" rtlCol="0">
            <a:spAutoFit/>
          </a:bodyPr>
          <a:lstStyle/>
          <a:p>
            <a:r>
              <a:rPr kumimoji="1" lang="en-US" altLang="ja-JP" sz="1600" dirty="0"/>
              <a:t>Yes</a:t>
            </a:r>
            <a:endParaRPr kumimoji="1" lang="ja-JP" altLang="en-US" sz="1600"/>
          </a:p>
        </p:txBody>
      </p:sp>
      <p:sp>
        <p:nvSpPr>
          <p:cNvPr id="111" name="テキスト ボックス 110">
            <a:extLst>
              <a:ext uri="{FF2B5EF4-FFF2-40B4-BE49-F238E27FC236}">
                <a16:creationId xmlns:a16="http://schemas.microsoft.com/office/drawing/2014/main" id="{1C099B26-2863-0DDD-3ABF-9C547C62F518}"/>
              </a:ext>
            </a:extLst>
          </p:cNvPr>
          <p:cNvSpPr txBox="1"/>
          <p:nvPr/>
        </p:nvSpPr>
        <p:spPr>
          <a:xfrm>
            <a:off x="5517548" y="2101402"/>
            <a:ext cx="317716" cy="369332"/>
          </a:xfrm>
          <a:prstGeom prst="rect">
            <a:avLst/>
          </a:prstGeom>
          <a:noFill/>
        </p:spPr>
        <p:txBody>
          <a:bodyPr wrap="none" rtlCol="0">
            <a:spAutoFit/>
          </a:bodyPr>
          <a:lstStyle/>
          <a:p>
            <a:r>
              <a:rPr kumimoji="1" lang="en-US" altLang="ja-JP" dirty="0"/>
              <a:t>B</a:t>
            </a:r>
            <a:endParaRPr kumimoji="1" lang="ja-JP" altLang="en-US"/>
          </a:p>
        </p:txBody>
      </p:sp>
      <p:sp>
        <p:nvSpPr>
          <p:cNvPr id="112" name="テキスト ボックス 111">
            <a:extLst>
              <a:ext uri="{FF2B5EF4-FFF2-40B4-BE49-F238E27FC236}">
                <a16:creationId xmlns:a16="http://schemas.microsoft.com/office/drawing/2014/main" id="{69C441FD-A985-29E4-2DC1-60E3C6A28726}"/>
              </a:ext>
            </a:extLst>
          </p:cNvPr>
          <p:cNvSpPr txBox="1"/>
          <p:nvPr/>
        </p:nvSpPr>
        <p:spPr>
          <a:xfrm>
            <a:off x="7471956" y="2101402"/>
            <a:ext cx="327334" cy="369332"/>
          </a:xfrm>
          <a:prstGeom prst="rect">
            <a:avLst/>
          </a:prstGeom>
          <a:noFill/>
        </p:spPr>
        <p:txBody>
          <a:bodyPr wrap="none" rtlCol="0">
            <a:spAutoFit/>
          </a:bodyPr>
          <a:lstStyle/>
          <a:p>
            <a:r>
              <a:rPr kumimoji="1" lang="en-US" altLang="ja-JP" dirty="0"/>
              <a:t>C</a:t>
            </a:r>
            <a:endParaRPr kumimoji="1" lang="ja-JP" altLang="en-US"/>
          </a:p>
        </p:txBody>
      </p:sp>
      <p:sp>
        <p:nvSpPr>
          <p:cNvPr id="114" name="テキスト ボックス 113">
            <a:extLst>
              <a:ext uri="{FF2B5EF4-FFF2-40B4-BE49-F238E27FC236}">
                <a16:creationId xmlns:a16="http://schemas.microsoft.com/office/drawing/2014/main" id="{24C7515A-4C47-D8F7-C5E5-1CC2CEE8812A}"/>
              </a:ext>
            </a:extLst>
          </p:cNvPr>
          <p:cNvSpPr txBox="1"/>
          <p:nvPr/>
        </p:nvSpPr>
        <p:spPr>
          <a:xfrm>
            <a:off x="120518" y="3435532"/>
            <a:ext cx="1659621" cy="646331"/>
          </a:xfrm>
          <a:prstGeom prst="rect">
            <a:avLst/>
          </a:prstGeom>
          <a:noFill/>
        </p:spPr>
        <p:txBody>
          <a:bodyPr wrap="none" rtlCol="0">
            <a:spAutoFit/>
          </a:bodyPr>
          <a:lstStyle/>
          <a:p>
            <a:r>
              <a:rPr lang="ja-JP" altLang="en-US"/>
              <a:t>ある</a:t>
            </a:r>
            <a:r>
              <a:rPr lang="en-US" altLang="ja-JP" dirty="0"/>
              <a:t>revision</a:t>
            </a:r>
            <a:r>
              <a:rPr lang="ja-JP" altLang="en-US"/>
              <a:t>の</a:t>
            </a:r>
            <a:br>
              <a:rPr lang="en-US" altLang="ja-JP" dirty="0"/>
            </a:br>
            <a:r>
              <a:rPr lang="ja-JP" altLang="en-US"/>
              <a:t>ソースコード</a:t>
            </a:r>
            <a:endParaRPr kumimoji="1" lang="ja-JP" altLang="en-US"/>
          </a:p>
        </p:txBody>
      </p:sp>
      <p:sp>
        <p:nvSpPr>
          <p:cNvPr id="115" name="テキスト ボックス 114">
            <a:extLst>
              <a:ext uri="{FF2B5EF4-FFF2-40B4-BE49-F238E27FC236}">
                <a16:creationId xmlns:a16="http://schemas.microsoft.com/office/drawing/2014/main" id="{75FCD9FF-84FB-D6DE-A965-684F27477714}"/>
              </a:ext>
            </a:extLst>
          </p:cNvPr>
          <p:cNvSpPr txBox="1"/>
          <p:nvPr/>
        </p:nvSpPr>
        <p:spPr>
          <a:xfrm>
            <a:off x="186198" y="1544840"/>
            <a:ext cx="333746" cy="369332"/>
          </a:xfrm>
          <a:prstGeom prst="rect">
            <a:avLst/>
          </a:prstGeom>
          <a:noFill/>
        </p:spPr>
        <p:txBody>
          <a:bodyPr wrap="none" rtlCol="0">
            <a:spAutoFit/>
          </a:bodyPr>
          <a:lstStyle/>
          <a:p>
            <a:r>
              <a:rPr kumimoji="1" lang="en-US" altLang="ja-JP" dirty="0"/>
              <a:t>A</a:t>
            </a:r>
            <a:endParaRPr kumimoji="1" lang="ja-JP" altLang="en-US"/>
          </a:p>
        </p:txBody>
      </p:sp>
      <p:sp>
        <p:nvSpPr>
          <p:cNvPr id="117" name="正方形/長方形 116">
            <a:extLst>
              <a:ext uri="{FF2B5EF4-FFF2-40B4-BE49-F238E27FC236}">
                <a16:creationId xmlns:a16="http://schemas.microsoft.com/office/drawing/2014/main" id="{4BC226B2-1698-DE93-65CB-CC46622F5F89}"/>
              </a:ext>
            </a:extLst>
          </p:cNvPr>
          <p:cNvSpPr/>
          <p:nvPr/>
        </p:nvSpPr>
        <p:spPr>
          <a:xfrm>
            <a:off x="191384" y="5654334"/>
            <a:ext cx="2909067" cy="955869"/>
          </a:xfrm>
          <a:prstGeom prst="rect">
            <a:avLst/>
          </a:prstGeom>
          <a:ln>
            <a:solidFill>
              <a:schemeClr val="dk1"/>
            </a:solidFill>
          </a:ln>
        </p:spPr>
        <p:style>
          <a:lnRef idx="2">
            <a:schemeClr val="dk1"/>
          </a:lnRef>
          <a:fillRef idx="1">
            <a:schemeClr val="lt1"/>
          </a:fillRef>
          <a:effectRef idx="0">
            <a:schemeClr val="dk1"/>
          </a:effectRef>
          <a:fontRef idx="minor">
            <a:schemeClr val="dk1"/>
          </a:fontRef>
        </p:style>
        <p:txBody>
          <a:bodyPr wrap="none" lIns="72000" tIns="72000" rIns="72000" bIns="72000" rtlCol="0" anchor="ctr"/>
          <a:lstStyle/>
          <a:p>
            <a:pPr algn="ctr">
              <a:lnSpc>
                <a:spcPct val="90000"/>
              </a:lnSpc>
              <a:spcBef>
                <a:spcPts val="300"/>
              </a:spcBef>
              <a:spcAft>
                <a:spcPts val="100"/>
              </a:spcAft>
            </a:pPr>
            <a:r>
              <a:rPr kumimoji="1" lang="en-US" altLang="ja-JP" dirty="0"/>
              <a:t>A</a:t>
            </a:r>
            <a:r>
              <a:rPr kumimoji="1" lang="ja-JP" altLang="en-US"/>
              <a:t>の</a:t>
            </a:r>
            <a:r>
              <a:rPr kumimoji="1" lang="en-US" altLang="ja-JP" dirty="0"/>
              <a:t>revision</a:t>
            </a:r>
            <a:r>
              <a:rPr kumimoji="1" lang="ja-JP" altLang="en-US"/>
              <a:t>とその次の</a:t>
            </a:r>
            <a:br>
              <a:rPr kumimoji="1" lang="en-US" altLang="ja-JP" dirty="0"/>
            </a:br>
            <a:r>
              <a:rPr lang="en-US" altLang="ja-JP" dirty="0"/>
              <a:t>revision</a:t>
            </a:r>
            <a:r>
              <a:rPr lang="ja-JP" altLang="en-US"/>
              <a:t>の間で修正された</a:t>
            </a:r>
            <a:br>
              <a:rPr lang="en-US" altLang="ja-JP" dirty="0"/>
            </a:br>
            <a:r>
              <a:rPr lang="ja-JP" altLang="en-US"/>
              <a:t>コード片を確認</a:t>
            </a:r>
            <a:endParaRPr kumimoji="1" lang="ja-JP" altLang="en-US"/>
          </a:p>
        </p:txBody>
      </p:sp>
      <p:sp>
        <p:nvSpPr>
          <p:cNvPr id="118" name="テキスト ボックス 117">
            <a:extLst>
              <a:ext uri="{FF2B5EF4-FFF2-40B4-BE49-F238E27FC236}">
                <a16:creationId xmlns:a16="http://schemas.microsoft.com/office/drawing/2014/main" id="{5D6E6DB0-11D8-933B-0057-FB20EB8A7A71}"/>
              </a:ext>
            </a:extLst>
          </p:cNvPr>
          <p:cNvSpPr txBox="1"/>
          <p:nvPr/>
        </p:nvSpPr>
        <p:spPr>
          <a:xfrm>
            <a:off x="91496" y="4729487"/>
            <a:ext cx="256802" cy="523220"/>
          </a:xfrm>
          <a:prstGeom prst="rect">
            <a:avLst/>
          </a:prstGeom>
          <a:noFill/>
        </p:spPr>
        <p:txBody>
          <a:bodyPr wrap="none" rtlCol="0">
            <a:spAutoFit/>
          </a:bodyPr>
          <a:lstStyle/>
          <a:p>
            <a:r>
              <a:rPr kumimoji="1" lang="en-US" altLang="ja-JP" sz="1400" dirty="0">
                <a:solidFill>
                  <a:srgbClr val="FF0000"/>
                </a:solidFill>
              </a:rPr>
              <a:t>-</a:t>
            </a:r>
          </a:p>
          <a:p>
            <a:r>
              <a:rPr lang="en-US" altLang="ja-JP" sz="1400" dirty="0">
                <a:solidFill>
                  <a:srgbClr val="FF0000"/>
                </a:solidFill>
              </a:rPr>
              <a:t>-</a:t>
            </a:r>
            <a:endParaRPr kumimoji="1" lang="ja-JP" altLang="en-US" sz="1400">
              <a:solidFill>
                <a:srgbClr val="FF0000"/>
              </a:solidFill>
            </a:endParaRPr>
          </a:p>
        </p:txBody>
      </p:sp>
      <p:sp>
        <p:nvSpPr>
          <p:cNvPr id="119" name="テキスト ボックス 118">
            <a:extLst>
              <a:ext uri="{FF2B5EF4-FFF2-40B4-BE49-F238E27FC236}">
                <a16:creationId xmlns:a16="http://schemas.microsoft.com/office/drawing/2014/main" id="{65F7F9CE-3064-0974-F336-8A4EE53FC5EB}"/>
              </a:ext>
            </a:extLst>
          </p:cNvPr>
          <p:cNvSpPr txBox="1"/>
          <p:nvPr/>
        </p:nvSpPr>
        <p:spPr>
          <a:xfrm>
            <a:off x="1129655" y="4737090"/>
            <a:ext cx="308098" cy="523220"/>
          </a:xfrm>
          <a:prstGeom prst="rect">
            <a:avLst/>
          </a:prstGeom>
          <a:noFill/>
        </p:spPr>
        <p:txBody>
          <a:bodyPr wrap="none" rtlCol="0">
            <a:spAutoFit/>
          </a:bodyPr>
          <a:lstStyle/>
          <a:p>
            <a:r>
              <a:rPr lang="en-US" altLang="ja-JP" sz="1400" dirty="0">
                <a:solidFill>
                  <a:srgbClr val="92D050"/>
                </a:solidFill>
              </a:rPr>
              <a:t>+</a:t>
            </a:r>
          </a:p>
          <a:p>
            <a:r>
              <a:rPr kumimoji="1" lang="en-US" altLang="ja-JP" sz="1400" dirty="0">
                <a:solidFill>
                  <a:srgbClr val="92D050"/>
                </a:solidFill>
              </a:rPr>
              <a:t>+</a:t>
            </a:r>
          </a:p>
        </p:txBody>
      </p:sp>
    </p:spTree>
    <p:extLst>
      <p:ext uri="{BB962C8B-B14F-4D97-AF65-F5344CB8AC3E}">
        <p14:creationId xmlns:p14="http://schemas.microsoft.com/office/powerpoint/2010/main" val="71632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40056-CD74-F915-C962-57ADF69088AA}"/>
              </a:ext>
            </a:extLst>
          </p:cNvPr>
          <p:cNvSpPr>
            <a:spLocks noGrp="1"/>
          </p:cNvSpPr>
          <p:nvPr>
            <p:ph type="title"/>
          </p:nvPr>
        </p:nvSpPr>
        <p:spPr/>
        <p:txBody>
          <a:bodyPr/>
          <a:lstStyle/>
          <a:p>
            <a:r>
              <a:rPr kumimoji="1" lang="ja-JP" altLang="en-US"/>
              <a:t>調査結果</a:t>
            </a:r>
          </a:p>
        </p:txBody>
      </p:sp>
      <p:sp>
        <p:nvSpPr>
          <p:cNvPr id="6" name="スライド番号プレースホルダー 5">
            <a:extLst>
              <a:ext uri="{FF2B5EF4-FFF2-40B4-BE49-F238E27FC236}">
                <a16:creationId xmlns:a16="http://schemas.microsoft.com/office/drawing/2014/main" id="{895A0A19-D5CE-3DF8-9289-501B320F28DB}"/>
              </a:ext>
            </a:extLst>
          </p:cNvPr>
          <p:cNvSpPr>
            <a:spLocks noGrp="1"/>
          </p:cNvSpPr>
          <p:nvPr>
            <p:ph type="sldNum" sz="quarter" idx="12"/>
          </p:nvPr>
        </p:nvSpPr>
        <p:spPr/>
        <p:txBody>
          <a:bodyPr/>
          <a:lstStyle/>
          <a:p>
            <a:pPr>
              <a:defRPr/>
            </a:pPr>
            <a:fld id="{B12562F3-4A2F-4E07-B7D3-3E764FB0DEC6}" type="slidenum">
              <a:rPr lang="en-US" altLang="ja-JP" smtClean="0"/>
              <a:pPr>
                <a:defRPr/>
              </a:pPr>
              <a:t>13</a:t>
            </a:fld>
            <a:endParaRPr lang="en-US" altLang="ja-JP" dirty="0"/>
          </a:p>
        </p:txBody>
      </p:sp>
      <p:sp>
        <p:nvSpPr>
          <p:cNvPr id="12" name="コンテンツ プレースホルダー 11">
            <a:extLst>
              <a:ext uri="{FF2B5EF4-FFF2-40B4-BE49-F238E27FC236}">
                <a16:creationId xmlns:a16="http://schemas.microsoft.com/office/drawing/2014/main" id="{EE7DC926-DC2D-109D-3A07-F6F393E7F691}"/>
              </a:ext>
            </a:extLst>
          </p:cNvPr>
          <p:cNvSpPr>
            <a:spLocks noGrp="1"/>
          </p:cNvSpPr>
          <p:nvPr>
            <p:ph idx="1"/>
          </p:nvPr>
        </p:nvSpPr>
        <p:spPr/>
        <p:txBody>
          <a:bodyPr/>
          <a:lstStyle/>
          <a:p>
            <a:endParaRPr lang="en-US" altLang="ja-JP" dirty="0"/>
          </a:p>
          <a:p>
            <a:endParaRPr lang="en-US" altLang="ja-JP" dirty="0"/>
          </a:p>
          <a:p>
            <a:pPr>
              <a:buNone/>
            </a:pPr>
            <a:endParaRPr lang="en-US" altLang="ja-JP" dirty="0"/>
          </a:p>
          <a:p>
            <a:endParaRPr lang="en-US" altLang="ja-JP" dirty="0"/>
          </a:p>
          <a:p>
            <a:r>
              <a:rPr lang="en-US" altLang="ja-JP" dirty="0"/>
              <a:t>revision</a:t>
            </a:r>
            <a:r>
              <a:rPr lang="ja-JP" altLang="en-US"/>
              <a:t>間で修正されたコード片を含んだ</a:t>
            </a:r>
            <a:r>
              <a:rPr lang="en-US" altLang="ja-JP" dirty="0"/>
              <a:t>CC</a:t>
            </a:r>
            <a:r>
              <a:rPr lang="ja-JP" altLang="en-US"/>
              <a:t>が</a:t>
            </a:r>
            <a:br>
              <a:rPr lang="en-US" altLang="ja-JP" dirty="0"/>
            </a:br>
            <a:r>
              <a:rPr lang="ja-JP" altLang="en-US"/>
              <a:t>存在するファイルの</a:t>
            </a:r>
            <a:r>
              <a:rPr lang="en-US" altLang="ja-JP" dirty="0"/>
              <a:t>CC</a:t>
            </a:r>
            <a:r>
              <a:rPr lang="ja-JP" altLang="en-US"/>
              <a:t>検出数は</a:t>
            </a:r>
            <a:br>
              <a:rPr lang="en-US" altLang="ja-JP" dirty="0"/>
            </a:br>
            <a:r>
              <a:rPr lang="ja-JP" altLang="en-US"/>
              <a:t>全体の上位何</a:t>
            </a:r>
            <a:r>
              <a:rPr lang="en-US" altLang="ja-JP" dirty="0"/>
              <a:t>%</a:t>
            </a:r>
            <a:r>
              <a:rPr lang="ja-JP" altLang="en-US"/>
              <a:t>に収まっているか</a:t>
            </a:r>
            <a:endParaRPr lang="en-US" altLang="ja-JP" dirty="0"/>
          </a:p>
          <a:p>
            <a:pPr lvl="1"/>
            <a:r>
              <a:rPr lang="en-US" altLang="ja-JP" dirty="0"/>
              <a:t>jEdit</a:t>
            </a:r>
            <a:r>
              <a:rPr lang="ja-JP" altLang="en-US"/>
              <a:t>：上位</a:t>
            </a:r>
            <a:r>
              <a:rPr lang="en-US" altLang="ja-JP" dirty="0"/>
              <a:t>11.9%</a:t>
            </a:r>
          </a:p>
          <a:p>
            <a:pPr lvl="1"/>
            <a:r>
              <a:rPr lang="en-US" altLang="ja-JP" dirty="0"/>
              <a:t>Logisim</a:t>
            </a:r>
            <a:r>
              <a:rPr lang="ja-JP" altLang="en-US"/>
              <a:t>：上位</a:t>
            </a:r>
            <a:r>
              <a:rPr lang="en-US" altLang="ja-JP" dirty="0"/>
              <a:t>25.5%</a:t>
            </a:r>
          </a:p>
          <a:p>
            <a:pPr lvl="1"/>
            <a:r>
              <a:rPr lang="en-US" altLang="ja-JP" dirty="0"/>
              <a:t>FreeMind</a:t>
            </a:r>
            <a:r>
              <a:rPr lang="ja-JP" altLang="en-US"/>
              <a:t>：上位</a:t>
            </a:r>
            <a:r>
              <a:rPr lang="en-US" altLang="ja-JP" dirty="0"/>
              <a:t>34.8%</a:t>
            </a:r>
          </a:p>
          <a:p>
            <a:pPr>
              <a:buNone/>
            </a:pPr>
            <a:endParaRPr lang="en-US" altLang="ja-JP" dirty="0"/>
          </a:p>
        </p:txBody>
      </p:sp>
      <p:graphicFrame>
        <p:nvGraphicFramePr>
          <p:cNvPr id="13" name="表 7">
            <a:extLst>
              <a:ext uri="{FF2B5EF4-FFF2-40B4-BE49-F238E27FC236}">
                <a16:creationId xmlns:a16="http://schemas.microsoft.com/office/drawing/2014/main" id="{D871DE89-FCCE-F608-9F81-209489AD79EF}"/>
              </a:ext>
            </a:extLst>
          </p:cNvPr>
          <p:cNvGraphicFramePr>
            <a:graphicFrameLocks/>
          </p:cNvGraphicFramePr>
          <p:nvPr>
            <p:extLst>
              <p:ext uri="{D42A27DB-BD31-4B8C-83A1-F6EECF244321}">
                <p14:modId xmlns:p14="http://schemas.microsoft.com/office/powerpoint/2010/main" val="689692073"/>
              </p:ext>
            </p:extLst>
          </p:nvPr>
        </p:nvGraphicFramePr>
        <p:xfrm>
          <a:off x="176348" y="1728000"/>
          <a:ext cx="8791304" cy="1979849"/>
        </p:xfrm>
        <a:graphic>
          <a:graphicData uri="http://schemas.openxmlformats.org/drawingml/2006/table">
            <a:tbl>
              <a:tblPr firstRow="1" bandRow="1">
                <a:tableStyleId>{5940675A-B579-460E-94D1-54222C63F5DA}</a:tableStyleId>
              </a:tblPr>
              <a:tblGrid>
                <a:gridCol w="2197826">
                  <a:extLst>
                    <a:ext uri="{9D8B030D-6E8A-4147-A177-3AD203B41FA5}">
                      <a16:colId xmlns:a16="http://schemas.microsoft.com/office/drawing/2014/main" val="1862542324"/>
                    </a:ext>
                  </a:extLst>
                </a:gridCol>
                <a:gridCol w="2197826">
                  <a:extLst>
                    <a:ext uri="{9D8B030D-6E8A-4147-A177-3AD203B41FA5}">
                      <a16:colId xmlns:a16="http://schemas.microsoft.com/office/drawing/2014/main" val="796627554"/>
                    </a:ext>
                  </a:extLst>
                </a:gridCol>
                <a:gridCol w="2197826">
                  <a:extLst>
                    <a:ext uri="{9D8B030D-6E8A-4147-A177-3AD203B41FA5}">
                      <a16:colId xmlns:a16="http://schemas.microsoft.com/office/drawing/2014/main" val="2997404175"/>
                    </a:ext>
                  </a:extLst>
                </a:gridCol>
                <a:gridCol w="2197826">
                  <a:extLst>
                    <a:ext uri="{9D8B030D-6E8A-4147-A177-3AD203B41FA5}">
                      <a16:colId xmlns:a16="http://schemas.microsoft.com/office/drawing/2014/main" val="2492001587"/>
                    </a:ext>
                  </a:extLst>
                </a:gridCol>
              </a:tblGrid>
              <a:tr h="375119">
                <a:tc>
                  <a:txBody>
                    <a:bodyPr/>
                    <a:lstStyle/>
                    <a:p>
                      <a:pPr algn="ctr"/>
                      <a:endParaRPr kumimoji="1" lang="ja-JP" altLang="en-US" sz="1400"/>
                    </a:p>
                  </a:txBody>
                  <a:tcPr marL="68580" marR="68580" marT="34290" marB="34290" anchor="ctr"/>
                </a:tc>
                <a:tc>
                  <a:txBody>
                    <a:bodyPr/>
                    <a:lstStyle/>
                    <a:p>
                      <a:pPr algn="ctr"/>
                      <a:r>
                        <a:rPr kumimoji="1" lang="en-US" altLang="ja-JP" sz="1400" dirty="0"/>
                        <a:t>jEdit</a:t>
                      </a:r>
                      <a:endParaRPr kumimoji="1" lang="ja-JP" altLang="en-US" sz="1400"/>
                    </a:p>
                  </a:txBody>
                  <a:tcPr marL="68580" marR="68580" marT="34290" marB="34290" anchor="ctr"/>
                </a:tc>
                <a:tc>
                  <a:txBody>
                    <a:bodyPr/>
                    <a:lstStyle/>
                    <a:p>
                      <a:pPr algn="ctr"/>
                      <a:r>
                        <a:rPr kumimoji="1" lang="en-US" altLang="ja-JP" sz="1400" dirty="0"/>
                        <a:t>Logisim</a:t>
                      </a:r>
                      <a:endParaRPr kumimoji="1" lang="ja-JP" altLang="en-US" sz="1400"/>
                    </a:p>
                  </a:txBody>
                  <a:tcPr marL="68580" marR="68580" marT="34290" marB="34290" anchor="ctr"/>
                </a:tc>
                <a:tc>
                  <a:txBody>
                    <a:bodyPr/>
                    <a:lstStyle/>
                    <a:p>
                      <a:pPr algn="ctr"/>
                      <a:r>
                        <a:rPr kumimoji="1" lang="en-US" altLang="ja-JP" sz="1400" dirty="0"/>
                        <a:t>FreeMind</a:t>
                      </a:r>
                    </a:p>
                  </a:txBody>
                  <a:tcPr marL="68580" marR="68580" marT="34290" marB="34290" anchor="ctr"/>
                </a:tc>
                <a:extLst>
                  <a:ext uri="{0D108BD9-81ED-4DB2-BD59-A6C34878D82A}">
                    <a16:rowId xmlns:a16="http://schemas.microsoft.com/office/drawing/2014/main" val="1166237947"/>
                  </a:ext>
                </a:extLst>
              </a:tr>
              <a:tr h="3698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a:t>対象のコード片の個数</a:t>
                      </a:r>
                    </a:p>
                  </a:txBody>
                  <a:tcPr marL="68580" marR="68580" marT="34290" marB="34290" anchor="ctr"/>
                </a:tc>
                <a:tc>
                  <a:txBody>
                    <a:bodyPr/>
                    <a:lstStyle/>
                    <a:p>
                      <a:pPr algn="ctr"/>
                      <a:r>
                        <a:rPr kumimoji="1" lang="en-US" altLang="ja-JP" sz="1400" dirty="0"/>
                        <a:t>30</a:t>
                      </a:r>
                      <a:endParaRPr kumimoji="1" lang="ja-JP" altLang="en-US" sz="1400"/>
                    </a:p>
                  </a:txBody>
                  <a:tcPr marL="68580" marR="68580" marT="34290" marB="34290" anchor="ctr"/>
                </a:tc>
                <a:tc>
                  <a:txBody>
                    <a:bodyPr/>
                    <a:lstStyle/>
                    <a:p>
                      <a:pPr algn="ctr"/>
                      <a:r>
                        <a:rPr kumimoji="1" lang="en-US" altLang="ja-JP" sz="1400" dirty="0"/>
                        <a:t>41</a:t>
                      </a:r>
                      <a:endParaRPr kumimoji="1" lang="ja-JP" altLang="en-US" sz="1400"/>
                    </a:p>
                  </a:txBody>
                  <a:tcPr marL="68580" marR="68580" marT="34290" marB="34290" anchor="ctr"/>
                </a:tc>
                <a:tc>
                  <a:txBody>
                    <a:bodyPr/>
                    <a:lstStyle/>
                    <a:p>
                      <a:pPr algn="ctr"/>
                      <a:r>
                        <a:rPr kumimoji="1" lang="en-US" altLang="ja-JP" sz="1400" dirty="0"/>
                        <a:t>4</a:t>
                      </a:r>
                      <a:endParaRPr kumimoji="1" lang="ja-JP" altLang="en-US" sz="1400"/>
                    </a:p>
                  </a:txBody>
                  <a:tcPr marL="68580" marR="68580" marT="34290" marB="34290" anchor="ctr"/>
                </a:tc>
                <a:extLst>
                  <a:ext uri="{0D108BD9-81ED-4DB2-BD59-A6C34878D82A}">
                    <a16:rowId xmlns:a16="http://schemas.microsoft.com/office/drawing/2014/main" val="117970566"/>
                  </a:ext>
                </a:extLst>
              </a:tr>
              <a:tr h="3698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a:t>対象コード片を含む</a:t>
                      </a:r>
                      <a:br>
                        <a:rPr kumimoji="1" lang="en-US" altLang="ja-JP" sz="1400" dirty="0"/>
                      </a:br>
                      <a:r>
                        <a:rPr kumimoji="1" lang="ja-JP" altLang="en-US" sz="1400"/>
                        <a:t>ファイルの</a:t>
                      </a:r>
                      <a:r>
                        <a:rPr kumimoji="1" lang="en-US" altLang="ja-JP" sz="1400" dirty="0"/>
                        <a:t>CC</a:t>
                      </a:r>
                      <a:r>
                        <a:rPr kumimoji="1" lang="ja-JP" altLang="en-US" sz="1400"/>
                        <a:t>検出数</a:t>
                      </a:r>
                    </a:p>
                  </a:txBody>
                  <a:tcPr marL="68580" marR="68580" marT="34290" marB="34290" anchor="ctr"/>
                </a:tc>
                <a:tc>
                  <a:txBody>
                    <a:bodyPr/>
                    <a:lstStyle/>
                    <a:p>
                      <a:pPr algn="ctr"/>
                      <a:r>
                        <a:rPr kumimoji="1" lang="en-US" altLang="ja-JP" sz="1400" dirty="0"/>
                        <a:t>61.5</a:t>
                      </a:r>
                      <a:endParaRPr kumimoji="1" lang="ja-JP" altLang="en-US" sz="1400"/>
                    </a:p>
                  </a:txBody>
                  <a:tcPr marL="68580" marR="68580" marT="34290" marB="34290" anchor="ctr"/>
                </a:tc>
                <a:tc>
                  <a:txBody>
                    <a:bodyPr/>
                    <a:lstStyle/>
                    <a:p>
                      <a:pPr algn="ctr"/>
                      <a:r>
                        <a:rPr kumimoji="1" lang="en-US" altLang="ja-JP" sz="1400" dirty="0"/>
                        <a:t>11.4</a:t>
                      </a:r>
                      <a:endParaRPr kumimoji="1" lang="ja-JP" altLang="en-US" sz="1400"/>
                    </a:p>
                  </a:txBody>
                  <a:tcPr marL="68580" marR="68580" marT="34290" marB="34290" anchor="ctr"/>
                </a:tc>
                <a:tc>
                  <a:txBody>
                    <a:bodyPr/>
                    <a:lstStyle/>
                    <a:p>
                      <a:pPr algn="ctr"/>
                      <a:r>
                        <a:rPr kumimoji="1" lang="en-US" altLang="ja-JP" sz="1400" dirty="0"/>
                        <a:t>7.0</a:t>
                      </a:r>
                      <a:endParaRPr kumimoji="1" lang="ja-JP" altLang="en-US" sz="1400"/>
                    </a:p>
                  </a:txBody>
                  <a:tcPr marL="68580" marR="68580" marT="34290" marB="34290" anchor="ctr"/>
                </a:tc>
                <a:extLst>
                  <a:ext uri="{0D108BD9-81ED-4DB2-BD59-A6C34878D82A}">
                    <a16:rowId xmlns:a16="http://schemas.microsoft.com/office/drawing/2014/main" val="2286375001"/>
                  </a:ext>
                </a:extLst>
              </a:tr>
              <a:tr h="3698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a:t>検出ファイル数</a:t>
                      </a:r>
                      <a:endParaRPr kumimoji="1" lang="en-US" altLang="ja-JP" sz="1400" dirty="0"/>
                    </a:p>
                  </a:txBody>
                  <a:tcPr marL="68580" marR="68580" marT="34290" marB="34290" anchor="ctr"/>
                </a:tc>
                <a:tc>
                  <a:txBody>
                    <a:bodyPr/>
                    <a:lstStyle/>
                    <a:p>
                      <a:pPr algn="ctr"/>
                      <a:r>
                        <a:rPr kumimoji="1" lang="en-US" altLang="ja-JP" sz="1400" dirty="0"/>
                        <a:t>170.0</a:t>
                      </a:r>
                      <a:endParaRPr kumimoji="1" lang="ja-JP" altLang="en-US" sz="1400"/>
                    </a:p>
                  </a:txBody>
                  <a:tcPr marL="68580" marR="68580" marT="34290" marB="34290" anchor="ctr"/>
                </a:tc>
                <a:tc>
                  <a:txBody>
                    <a:bodyPr/>
                    <a:lstStyle/>
                    <a:p>
                      <a:pPr algn="ctr"/>
                      <a:r>
                        <a:rPr kumimoji="1" lang="en-US" altLang="ja-JP" sz="1400" dirty="0"/>
                        <a:t>285.6</a:t>
                      </a:r>
                      <a:endParaRPr kumimoji="1" lang="ja-JP" altLang="en-US" sz="1400"/>
                    </a:p>
                  </a:txBody>
                  <a:tcPr marL="68580" marR="68580" marT="34290" marB="34290" anchor="ctr"/>
                </a:tc>
                <a:tc>
                  <a:txBody>
                    <a:bodyPr/>
                    <a:lstStyle/>
                    <a:p>
                      <a:pPr algn="ctr"/>
                      <a:r>
                        <a:rPr kumimoji="1" lang="en-US" altLang="ja-JP" sz="1400" dirty="0"/>
                        <a:t>291.5</a:t>
                      </a:r>
                      <a:endParaRPr kumimoji="1" lang="ja-JP" altLang="en-US" sz="1400"/>
                    </a:p>
                  </a:txBody>
                  <a:tcPr marL="68580" marR="68580" marT="34290" marB="34290" anchor="ctr"/>
                </a:tc>
                <a:extLst>
                  <a:ext uri="{0D108BD9-81ED-4DB2-BD59-A6C34878D82A}">
                    <a16:rowId xmlns:a16="http://schemas.microsoft.com/office/drawing/2014/main" val="3212081458"/>
                  </a:ext>
                </a:extLst>
              </a:tr>
              <a:tr h="3698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a:t>上位何番目か</a:t>
                      </a:r>
                      <a:endParaRPr kumimoji="1" lang="en-US" altLang="ja-JP" sz="1400" dirty="0"/>
                    </a:p>
                  </a:txBody>
                  <a:tcPr marL="68580" marR="68580" marT="34290" marB="34290" anchor="ctr"/>
                </a:tc>
                <a:tc>
                  <a:txBody>
                    <a:bodyPr/>
                    <a:lstStyle/>
                    <a:p>
                      <a:pPr algn="ctr"/>
                      <a:r>
                        <a:rPr kumimoji="1" lang="en-US" altLang="ja-JP" sz="1400" dirty="0"/>
                        <a:t>20.3</a:t>
                      </a:r>
                      <a:endParaRPr kumimoji="1" lang="ja-JP" altLang="en-US" sz="1400"/>
                    </a:p>
                  </a:txBody>
                  <a:tcPr marL="68580" marR="68580" marT="34290" marB="34290" anchor="ctr"/>
                </a:tc>
                <a:tc>
                  <a:txBody>
                    <a:bodyPr/>
                    <a:lstStyle/>
                    <a:p>
                      <a:pPr algn="ctr"/>
                      <a:r>
                        <a:rPr kumimoji="1" lang="en-US" altLang="ja-JP" sz="1400" dirty="0"/>
                        <a:t>73.1</a:t>
                      </a:r>
                      <a:endParaRPr kumimoji="1" lang="ja-JP" altLang="en-US" sz="1400"/>
                    </a:p>
                  </a:txBody>
                  <a:tcPr marL="68580" marR="68580" marT="34290" marB="34290" anchor="ctr"/>
                </a:tc>
                <a:tc>
                  <a:txBody>
                    <a:bodyPr/>
                    <a:lstStyle/>
                    <a:p>
                      <a:pPr algn="ctr"/>
                      <a:r>
                        <a:rPr kumimoji="1" lang="en-US" altLang="ja-JP" sz="1400" dirty="0"/>
                        <a:t>101.5</a:t>
                      </a:r>
                      <a:endParaRPr kumimoji="1" lang="ja-JP" altLang="en-US" sz="1400"/>
                    </a:p>
                  </a:txBody>
                  <a:tcPr marL="68580" marR="68580" marT="34290" marB="34290" anchor="ctr"/>
                </a:tc>
                <a:extLst>
                  <a:ext uri="{0D108BD9-81ED-4DB2-BD59-A6C34878D82A}">
                    <a16:rowId xmlns:a16="http://schemas.microsoft.com/office/drawing/2014/main" val="4184524437"/>
                  </a:ext>
                </a:extLst>
              </a:tr>
            </a:tbl>
          </a:graphicData>
        </a:graphic>
      </p:graphicFrame>
    </p:spTree>
    <p:extLst>
      <p:ext uri="{BB962C8B-B14F-4D97-AF65-F5344CB8AC3E}">
        <p14:creationId xmlns:p14="http://schemas.microsoft.com/office/powerpoint/2010/main" val="3809903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70E0EB-C964-24BE-3175-B370D3EFD26F}"/>
              </a:ext>
            </a:extLst>
          </p:cNvPr>
          <p:cNvSpPr>
            <a:spLocks noGrp="1"/>
          </p:cNvSpPr>
          <p:nvPr>
            <p:ph type="title"/>
          </p:nvPr>
        </p:nvSpPr>
        <p:spPr/>
        <p:txBody>
          <a:bodyPr/>
          <a:lstStyle/>
          <a:p>
            <a:r>
              <a:rPr kumimoji="1" lang="ja-JP" altLang="en-US"/>
              <a:t>調査結果からの考察</a:t>
            </a:r>
          </a:p>
        </p:txBody>
      </p:sp>
      <p:sp>
        <p:nvSpPr>
          <p:cNvPr id="3" name="コンテンツ プレースホルダー 2">
            <a:extLst>
              <a:ext uri="{FF2B5EF4-FFF2-40B4-BE49-F238E27FC236}">
                <a16:creationId xmlns:a16="http://schemas.microsoft.com/office/drawing/2014/main" id="{8F53F8B5-6E84-E68E-7984-B4B1DC1077C7}"/>
              </a:ext>
            </a:extLst>
          </p:cNvPr>
          <p:cNvSpPr>
            <a:spLocks noGrp="1"/>
          </p:cNvSpPr>
          <p:nvPr>
            <p:ph idx="1"/>
          </p:nvPr>
        </p:nvSpPr>
        <p:spPr>
          <a:xfrm>
            <a:off x="278433" y="1728000"/>
            <a:ext cx="8352000" cy="4734000"/>
          </a:xfrm>
        </p:spPr>
        <p:txBody>
          <a:bodyPr/>
          <a:lstStyle/>
          <a:p>
            <a:r>
              <a:rPr lang="ja-JP" altLang="en-US"/>
              <a:t>比較後の合計</a:t>
            </a:r>
            <a:r>
              <a:rPr lang="en-US" altLang="ja-JP" dirty="0"/>
              <a:t>CC</a:t>
            </a:r>
            <a:r>
              <a:rPr lang="ja-JP" altLang="en-US"/>
              <a:t>検出数が多いファイルには，</a:t>
            </a:r>
            <a:br>
              <a:rPr lang="en-US" altLang="ja-JP" dirty="0"/>
            </a:br>
            <a:r>
              <a:rPr lang="ja-JP" altLang="en-US"/>
              <a:t>修正されるコード片が存在する可能性が高い</a:t>
            </a:r>
            <a:endParaRPr lang="en-US" altLang="ja-JP" dirty="0"/>
          </a:p>
          <a:p>
            <a:pPr>
              <a:buNone/>
            </a:pPr>
            <a:endParaRPr lang="en-US" altLang="ja-JP" dirty="0"/>
          </a:p>
          <a:p>
            <a:endParaRPr lang="en-US" altLang="ja-JP" dirty="0"/>
          </a:p>
          <a:p>
            <a:r>
              <a:rPr lang="en-US" altLang="ja-JP" dirty="0"/>
              <a:t>Q:</a:t>
            </a:r>
            <a:r>
              <a:rPr lang="ja-JP" altLang="en-US"/>
              <a:t>ファイル単位の</a:t>
            </a:r>
            <a:r>
              <a:rPr lang="en-US" altLang="ja-JP" dirty="0"/>
              <a:t>CC</a:t>
            </a:r>
            <a:r>
              <a:rPr lang="ja-JP" altLang="en-US"/>
              <a:t>検出数を表示することに</a:t>
            </a:r>
            <a:br>
              <a:rPr lang="en-US" altLang="ja-JP" dirty="0"/>
            </a:br>
            <a:r>
              <a:rPr lang="en-US" altLang="ja-JP" dirty="0"/>
              <a:t>    </a:t>
            </a:r>
            <a:r>
              <a:rPr lang="ja-JP" altLang="en-US"/>
              <a:t>意味はあるのか</a:t>
            </a:r>
            <a:r>
              <a:rPr lang="en-US" altLang="ja-JP" dirty="0"/>
              <a:t>?</a:t>
            </a:r>
          </a:p>
          <a:p>
            <a:r>
              <a:rPr lang="ja-JP" altLang="en-US">
                <a:solidFill>
                  <a:srgbClr val="FF0000"/>
                </a:solidFill>
              </a:rPr>
              <a:t>ファイル間での検出</a:t>
            </a:r>
            <a:r>
              <a:rPr lang="en-US" altLang="ja-JP" dirty="0">
                <a:solidFill>
                  <a:srgbClr val="FF0000"/>
                </a:solidFill>
              </a:rPr>
              <a:t>CC</a:t>
            </a:r>
            <a:r>
              <a:rPr lang="ja-JP" altLang="en-US">
                <a:solidFill>
                  <a:srgbClr val="FF0000"/>
                </a:solidFill>
              </a:rPr>
              <a:t>数の違いを理解することは重要</a:t>
            </a:r>
            <a:endParaRPr lang="en-US" altLang="ja-JP" dirty="0">
              <a:solidFill>
                <a:srgbClr val="FF0000"/>
              </a:solidFill>
            </a:endParaRPr>
          </a:p>
          <a:p>
            <a:r>
              <a:rPr lang="ja-JP" altLang="en-US"/>
              <a:t>ファイルの組み合わせごとの差異（割合）しか</a:t>
            </a:r>
            <a:br>
              <a:rPr lang="en-US" altLang="ja-JP" dirty="0"/>
            </a:br>
            <a:r>
              <a:rPr lang="ja-JP" altLang="en-US"/>
              <a:t>理解できない散布図表示は見直すべき</a:t>
            </a:r>
            <a:br>
              <a:rPr lang="en-US" altLang="ja-JP" dirty="0"/>
            </a:br>
            <a:endParaRPr kumimoji="1" lang="ja-JP" altLang="en-US"/>
          </a:p>
        </p:txBody>
      </p:sp>
      <p:sp>
        <p:nvSpPr>
          <p:cNvPr id="6" name="スライド番号プレースホルダー 5">
            <a:extLst>
              <a:ext uri="{FF2B5EF4-FFF2-40B4-BE49-F238E27FC236}">
                <a16:creationId xmlns:a16="http://schemas.microsoft.com/office/drawing/2014/main" id="{89BA1FA7-37C1-AD41-ABED-47D9D8409CE5}"/>
              </a:ext>
            </a:extLst>
          </p:cNvPr>
          <p:cNvSpPr>
            <a:spLocks noGrp="1"/>
          </p:cNvSpPr>
          <p:nvPr>
            <p:ph type="sldNum" sz="quarter" idx="12"/>
          </p:nvPr>
        </p:nvSpPr>
        <p:spPr/>
        <p:txBody>
          <a:bodyPr/>
          <a:lstStyle/>
          <a:p>
            <a:pPr>
              <a:defRPr/>
            </a:pPr>
            <a:fld id="{B12562F3-4A2F-4E07-B7D3-3E764FB0DEC6}" type="slidenum">
              <a:rPr lang="en-US" altLang="ja-JP" smtClean="0"/>
              <a:pPr>
                <a:defRPr/>
              </a:pPr>
              <a:t>14</a:t>
            </a:fld>
            <a:endParaRPr lang="en-US" altLang="ja-JP" dirty="0"/>
          </a:p>
        </p:txBody>
      </p:sp>
      <p:sp>
        <p:nvSpPr>
          <p:cNvPr id="7" name="下矢印 6">
            <a:extLst>
              <a:ext uri="{FF2B5EF4-FFF2-40B4-BE49-F238E27FC236}">
                <a16:creationId xmlns:a16="http://schemas.microsoft.com/office/drawing/2014/main" id="{10226A16-FE35-552C-7B65-9E250BEEF30D}"/>
              </a:ext>
            </a:extLst>
          </p:cNvPr>
          <p:cNvSpPr/>
          <p:nvPr/>
        </p:nvSpPr>
        <p:spPr>
          <a:xfrm>
            <a:off x="3724604" y="2816002"/>
            <a:ext cx="1694793" cy="49070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350"/>
          </a:p>
        </p:txBody>
      </p:sp>
    </p:spTree>
    <p:extLst>
      <p:ext uri="{BB962C8B-B14F-4D97-AF65-F5344CB8AC3E}">
        <p14:creationId xmlns:p14="http://schemas.microsoft.com/office/powerpoint/2010/main" val="250028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78C450-01D3-FE9F-24BC-D6C0AAE1332C}"/>
              </a:ext>
            </a:extLst>
          </p:cNvPr>
          <p:cNvSpPr>
            <a:spLocks noGrp="1"/>
          </p:cNvSpPr>
          <p:nvPr>
            <p:ph type="title"/>
          </p:nvPr>
        </p:nvSpPr>
        <p:spPr/>
        <p:txBody>
          <a:bodyPr/>
          <a:lstStyle/>
          <a:p>
            <a:r>
              <a:rPr lang="ja-JP" altLang="en-US"/>
              <a:t>提案手法</a:t>
            </a:r>
            <a:endParaRPr kumimoji="1" lang="ja-JP" altLang="en-US"/>
          </a:p>
        </p:txBody>
      </p:sp>
      <p:sp>
        <p:nvSpPr>
          <p:cNvPr id="3" name="コンテンツ プレースホルダー 2">
            <a:extLst>
              <a:ext uri="{FF2B5EF4-FFF2-40B4-BE49-F238E27FC236}">
                <a16:creationId xmlns:a16="http://schemas.microsoft.com/office/drawing/2014/main" id="{D11464EC-F236-FBA8-79BB-DF6C066FBE4A}"/>
              </a:ext>
            </a:extLst>
          </p:cNvPr>
          <p:cNvSpPr>
            <a:spLocks noGrp="1"/>
          </p:cNvSpPr>
          <p:nvPr>
            <p:ph idx="1"/>
          </p:nvPr>
        </p:nvSpPr>
        <p:spPr/>
        <p:txBody>
          <a:bodyPr/>
          <a:lstStyle/>
          <a:p>
            <a:r>
              <a:rPr kumimoji="1" lang="en-US" altLang="ja-JP" dirty="0"/>
              <a:t>1. </a:t>
            </a:r>
            <a:r>
              <a:rPr kumimoji="1" lang="ja-JP" altLang="en-US"/>
              <a:t>ファイルツリーを表示</a:t>
            </a:r>
            <a:endParaRPr kumimoji="1" lang="en-US" altLang="ja-JP" dirty="0"/>
          </a:p>
          <a:p>
            <a:pPr lvl="1"/>
            <a:r>
              <a:rPr lang="ja-JP" altLang="en-US"/>
              <a:t>問題点</a:t>
            </a:r>
            <a:r>
              <a:rPr lang="en-US" altLang="ja-JP" dirty="0"/>
              <a:t>1</a:t>
            </a:r>
            <a:r>
              <a:rPr lang="ja-JP" altLang="en-US">
                <a:sym typeface="Wingdings" pitchFamily="2" charset="2"/>
              </a:rPr>
              <a:t>（ファイル探索）を解決</a:t>
            </a:r>
            <a:endParaRPr kumimoji="1" lang="en-US" altLang="ja-JP" dirty="0"/>
          </a:p>
          <a:p>
            <a:r>
              <a:rPr lang="en-US" altLang="ja-JP" dirty="0"/>
              <a:t>2. </a:t>
            </a:r>
            <a:r>
              <a:rPr lang="ja-JP" altLang="en-US"/>
              <a:t>ファイル選択時にクローンセットを表示</a:t>
            </a:r>
            <a:endParaRPr lang="en-US" altLang="ja-JP" dirty="0"/>
          </a:p>
          <a:p>
            <a:pPr lvl="1"/>
            <a:r>
              <a:rPr lang="ja-JP" altLang="en-US"/>
              <a:t>問題点</a:t>
            </a:r>
            <a:r>
              <a:rPr lang="en-US" altLang="ja-JP" dirty="0"/>
              <a:t>2</a:t>
            </a:r>
            <a:r>
              <a:rPr lang="ja-JP" altLang="en-US"/>
              <a:t>（全ての</a:t>
            </a:r>
            <a:r>
              <a:rPr lang="en-US" altLang="ja-JP" dirty="0"/>
              <a:t>CC</a:t>
            </a:r>
            <a:r>
              <a:rPr lang="ja-JP" altLang="en-US"/>
              <a:t>の確認）を解決</a:t>
            </a:r>
            <a:endParaRPr lang="en-US" altLang="ja-JP" dirty="0"/>
          </a:p>
          <a:p>
            <a:r>
              <a:rPr kumimoji="1" lang="en-US" altLang="ja-JP" dirty="0"/>
              <a:t>3. </a:t>
            </a:r>
            <a:r>
              <a:rPr kumimoji="1" lang="ja-JP" altLang="en-US"/>
              <a:t>一致率と</a:t>
            </a:r>
            <a:r>
              <a:rPr kumimoji="1" lang="en-US" altLang="ja-JP" dirty="0"/>
              <a:t>CC</a:t>
            </a:r>
            <a:r>
              <a:rPr kumimoji="1" lang="ja-JP" altLang="en-US"/>
              <a:t>検出数を表すグラフを表示</a:t>
            </a:r>
            <a:endParaRPr kumimoji="1" lang="en-US" altLang="ja-JP" dirty="0"/>
          </a:p>
          <a:p>
            <a:pPr lvl="1"/>
            <a:r>
              <a:rPr lang="ja-JP" altLang="en-US"/>
              <a:t>問題点</a:t>
            </a:r>
            <a:r>
              <a:rPr lang="en-US" altLang="ja-JP" dirty="0"/>
              <a:t>3</a:t>
            </a:r>
            <a:r>
              <a:rPr lang="ja-JP" altLang="en-US"/>
              <a:t>（</a:t>
            </a:r>
            <a:r>
              <a:rPr lang="en-US" altLang="ja-JP" dirty="0"/>
              <a:t>CC</a:t>
            </a:r>
            <a:r>
              <a:rPr lang="ja-JP" altLang="en-US"/>
              <a:t>検出の差異しか分からない）を解決</a:t>
            </a:r>
            <a:endParaRPr kumimoji="1" lang="en-US" altLang="ja-JP" dirty="0"/>
          </a:p>
        </p:txBody>
      </p:sp>
      <p:sp>
        <p:nvSpPr>
          <p:cNvPr id="6" name="スライド番号プレースホルダー 5">
            <a:extLst>
              <a:ext uri="{FF2B5EF4-FFF2-40B4-BE49-F238E27FC236}">
                <a16:creationId xmlns:a16="http://schemas.microsoft.com/office/drawing/2014/main" id="{EDD3B35C-A684-A3F8-BC73-F849B6067DE2}"/>
              </a:ext>
            </a:extLst>
          </p:cNvPr>
          <p:cNvSpPr>
            <a:spLocks noGrp="1"/>
          </p:cNvSpPr>
          <p:nvPr>
            <p:ph type="sldNum" sz="quarter" idx="12"/>
          </p:nvPr>
        </p:nvSpPr>
        <p:spPr/>
        <p:txBody>
          <a:bodyPr/>
          <a:lstStyle/>
          <a:p>
            <a:pPr>
              <a:defRPr/>
            </a:pPr>
            <a:fld id="{B12562F3-4A2F-4E07-B7D3-3E764FB0DEC6}" type="slidenum">
              <a:rPr lang="en-US" altLang="ja-JP" smtClean="0"/>
              <a:pPr>
                <a:defRPr/>
              </a:pPr>
              <a:t>15</a:t>
            </a:fld>
            <a:endParaRPr lang="en-US" altLang="ja-JP" dirty="0"/>
          </a:p>
        </p:txBody>
      </p:sp>
    </p:spTree>
    <p:extLst>
      <p:ext uri="{BB962C8B-B14F-4D97-AF65-F5344CB8AC3E}">
        <p14:creationId xmlns:p14="http://schemas.microsoft.com/office/powerpoint/2010/main" val="4041574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F4D954-776A-5BB0-201B-6CB753BB9DC4}"/>
              </a:ext>
            </a:extLst>
          </p:cNvPr>
          <p:cNvSpPr>
            <a:spLocks noGrp="1"/>
          </p:cNvSpPr>
          <p:nvPr>
            <p:ph type="title"/>
          </p:nvPr>
        </p:nvSpPr>
        <p:spPr/>
        <p:txBody>
          <a:bodyPr/>
          <a:lstStyle/>
          <a:p>
            <a:r>
              <a:rPr kumimoji="1" lang="ja-JP" altLang="en-US"/>
              <a:t>実装ツール</a:t>
            </a:r>
          </a:p>
        </p:txBody>
      </p:sp>
      <p:sp>
        <p:nvSpPr>
          <p:cNvPr id="5" name="スライド番号プレースホルダー 4">
            <a:extLst>
              <a:ext uri="{FF2B5EF4-FFF2-40B4-BE49-F238E27FC236}">
                <a16:creationId xmlns:a16="http://schemas.microsoft.com/office/drawing/2014/main" id="{C0207F61-C58C-25D3-6117-D40896A8E5AD}"/>
              </a:ext>
            </a:extLst>
          </p:cNvPr>
          <p:cNvSpPr>
            <a:spLocks noGrp="1"/>
          </p:cNvSpPr>
          <p:nvPr>
            <p:ph type="sldNum" sz="quarter" idx="12"/>
          </p:nvPr>
        </p:nvSpPr>
        <p:spPr/>
        <p:txBody>
          <a:bodyPr/>
          <a:lstStyle/>
          <a:p>
            <a:pPr>
              <a:defRPr/>
            </a:pPr>
            <a:fld id="{AC884F58-92E9-475B-A17B-82F418F27307}" type="slidenum">
              <a:rPr lang="en-US" altLang="ja-JP" smtClean="0"/>
              <a:pPr>
                <a:defRPr/>
              </a:pPr>
              <a:t>16</a:t>
            </a:fld>
            <a:endParaRPr lang="en-US" altLang="ja-JP" dirty="0"/>
          </a:p>
        </p:txBody>
      </p:sp>
      <p:pic>
        <p:nvPicPr>
          <p:cNvPr id="7" name="図 6" descr="グラフィカル ユーザー インターフェイス, アプリケーション&#10;&#10;自動的に生成された説明">
            <a:extLst>
              <a:ext uri="{FF2B5EF4-FFF2-40B4-BE49-F238E27FC236}">
                <a16:creationId xmlns:a16="http://schemas.microsoft.com/office/drawing/2014/main" id="{BA8CE7EB-3C86-7F29-86B4-8F4B81AB0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92" y="1687236"/>
            <a:ext cx="8519016" cy="4353496"/>
          </a:xfrm>
          <a:prstGeom prst="rect">
            <a:avLst/>
          </a:prstGeom>
        </p:spPr>
      </p:pic>
      <p:sp>
        <p:nvSpPr>
          <p:cNvPr id="8" name="正方形/長方形 7">
            <a:extLst>
              <a:ext uri="{FF2B5EF4-FFF2-40B4-BE49-F238E27FC236}">
                <a16:creationId xmlns:a16="http://schemas.microsoft.com/office/drawing/2014/main" id="{D2C47A7B-725C-BDF3-FADA-024EC7A80B53}"/>
              </a:ext>
            </a:extLst>
          </p:cNvPr>
          <p:cNvSpPr/>
          <p:nvPr/>
        </p:nvSpPr>
        <p:spPr>
          <a:xfrm>
            <a:off x="312491" y="1661425"/>
            <a:ext cx="8519018" cy="1327376"/>
          </a:xfrm>
          <a:prstGeom prst="rect">
            <a:avLst/>
          </a:prstGeom>
          <a:noFill/>
          <a:ln w="2540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
        <p:nvSpPr>
          <p:cNvPr id="9" name="正方形/長方形 8">
            <a:extLst>
              <a:ext uri="{FF2B5EF4-FFF2-40B4-BE49-F238E27FC236}">
                <a16:creationId xmlns:a16="http://schemas.microsoft.com/office/drawing/2014/main" id="{A0140BBA-0524-344E-E19E-174B3363C573}"/>
              </a:ext>
            </a:extLst>
          </p:cNvPr>
          <p:cNvSpPr/>
          <p:nvPr/>
        </p:nvSpPr>
        <p:spPr>
          <a:xfrm>
            <a:off x="327096" y="3014612"/>
            <a:ext cx="8504412" cy="3086423"/>
          </a:xfrm>
          <a:prstGeom prst="rect">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pic>
        <p:nvPicPr>
          <p:cNvPr id="21" name="図 20" descr="グラフィカル ユーザー インターフェイス, テキスト, アプリケーション&#10;&#10;自動的に生成された説明">
            <a:extLst>
              <a:ext uri="{FF2B5EF4-FFF2-40B4-BE49-F238E27FC236}">
                <a16:creationId xmlns:a16="http://schemas.microsoft.com/office/drawing/2014/main" id="{50413055-1B31-F6F6-5910-6DF0CD548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097" y="3014612"/>
            <a:ext cx="8489806" cy="3086423"/>
          </a:xfrm>
          <a:prstGeom prst="rect">
            <a:avLst/>
          </a:prstGeom>
        </p:spPr>
      </p:pic>
      <p:sp>
        <p:nvSpPr>
          <p:cNvPr id="12" name="正方形/長方形 11">
            <a:extLst>
              <a:ext uri="{FF2B5EF4-FFF2-40B4-BE49-F238E27FC236}">
                <a16:creationId xmlns:a16="http://schemas.microsoft.com/office/drawing/2014/main" id="{D98F8CC1-5A46-9079-2FD9-6A53CD4208AE}"/>
              </a:ext>
            </a:extLst>
          </p:cNvPr>
          <p:cNvSpPr/>
          <p:nvPr/>
        </p:nvSpPr>
        <p:spPr>
          <a:xfrm>
            <a:off x="327095" y="1687236"/>
            <a:ext cx="1200554" cy="2526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t>複合グラフ</a:t>
            </a:r>
          </a:p>
        </p:txBody>
      </p:sp>
      <p:sp>
        <p:nvSpPr>
          <p:cNvPr id="13" name="正方形/長方形 12">
            <a:extLst>
              <a:ext uri="{FF2B5EF4-FFF2-40B4-BE49-F238E27FC236}">
                <a16:creationId xmlns:a16="http://schemas.microsoft.com/office/drawing/2014/main" id="{37A27182-2CA8-ABE4-089A-062BC551D624}"/>
              </a:ext>
            </a:extLst>
          </p:cNvPr>
          <p:cNvSpPr/>
          <p:nvPr/>
        </p:nvSpPr>
        <p:spPr>
          <a:xfrm>
            <a:off x="327095" y="3040826"/>
            <a:ext cx="1467345" cy="2526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50" dirty="0"/>
              <a:t>CloneSet View</a:t>
            </a:r>
            <a:endParaRPr lang="ja-JP" altLang="en-US" sz="1050"/>
          </a:p>
        </p:txBody>
      </p:sp>
      <p:sp>
        <p:nvSpPr>
          <p:cNvPr id="28" name="角丸四角形吹き出し 27">
            <a:extLst>
              <a:ext uri="{FF2B5EF4-FFF2-40B4-BE49-F238E27FC236}">
                <a16:creationId xmlns:a16="http://schemas.microsoft.com/office/drawing/2014/main" id="{CFCBF20B-958E-265B-88B4-BB1EA1778975}"/>
              </a:ext>
            </a:extLst>
          </p:cNvPr>
          <p:cNvSpPr/>
          <p:nvPr/>
        </p:nvSpPr>
        <p:spPr>
          <a:xfrm>
            <a:off x="161468" y="4416559"/>
            <a:ext cx="1366181" cy="360905"/>
          </a:xfrm>
          <a:prstGeom prst="wedgeRoundRectCallout">
            <a:avLst>
              <a:gd name="adj1" fmla="val -49896"/>
              <a:gd name="adj2" fmla="val -315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50" b="1"/>
              <a:t>ファイルツリー</a:t>
            </a:r>
          </a:p>
        </p:txBody>
      </p:sp>
      <p:sp>
        <p:nvSpPr>
          <p:cNvPr id="29" name="角丸四角形吹き出し 28">
            <a:extLst>
              <a:ext uri="{FF2B5EF4-FFF2-40B4-BE49-F238E27FC236}">
                <a16:creationId xmlns:a16="http://schemas.microsoft.com/office/drawing/2014/main" id="{5664E1D6-10CF-0D86-35E8-4F76BBEB94DF}"/>
              </a:ext>
            </a:extLst>
          </p:cNvPr>
          <p:cNvSpPr/>
          <p:nvPr/>
        </p:nvSpPr>
        <p:spPr>
          <a:xfrm>
            <a:off x="161468" y="5855092"/>
            <a:ext cx="1366181" cy="360905"/>
          </a:xfrm>
          <a:prstGeom prst="wedgeRoundRectCallout">
            <a:avLst>
              <a:gd name="adj1" fmla="val -49896"/>
              <a:gd name="adj2" fmla="val -315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50" b="1"/>
              <a:t>クローンセット</a:t>
            </a:r>
          </a:p>
        </p:txBody>
      </p:sp>
      <p:sp>
        <p:nvSpPr>
          <p:cNvPr id="30" name="角丸四角形吹き出し 29">
            <a:extLst>
              <a:ext uri="{FF2B5EF4-FFF2-40B4-BE49-F238E27FC236}">
                <a16:creationId xmlns:a16="http://schemas.microsoft.com/office/drawing/2014/main" id="{3E4BB7E5-7933-CC2F-8AA3-32444453A497}"/>
              </a:ext>
            </a:extLst>
          </p:cNvPr>
          <p:cNvSpPr/>
          <p:nvPr/>
        </p:nvSpPr>
        <p:spPr>
          <a:xfrm>
            <a:off x="4012572" y="3167144"/>
            <a:ext cx="1488595" cy="454624"/>
          </a:xfrm>
          <a:prstGeom prst="wedgeRoundRectCallout">
            <a:avLst>
              <a:gd name="adj1" fmla="val -49896"/>
              <a:gd name="adj2" fmla="val -315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50" b="1"/>
              <a:t>選択ファイルの</a:t>
            </a:r>
            <a:br>
              <a:rPr lang="en-US" altLang="ja-JP" sz="1050" b="1" dirty="0"/>
            </a:br>
            <a:r>
              <a:rPr lang="ja-JP" altLang="en-US" sz="1050" b="1"/>
              <a:t>ソースコード</a:t>
            </a:r>
          </a:p>
        </p:txBody>
      </p:sp>
      <p:sp>
        <p:nvSpPr>
          <p:cNvPr id="31" name="角丸四角形吹き出し 30">
            <a:extLst>
              <a:ext uri="{FF2B5EF4-FFF2-40B4-BE49-F238E27FC236}">
                <a16:creationId xmlns:a16="http://schemas.microsoft.com/office/drawing/2014/main" id="{FA6DA9E7-D402-C440-4C72-22BCEE5519EE}"/>
              </a:ext>
            </a:extLst>
          </p:cNvPr>
          <p:cNvSpPr/>
          <p:nvPr/>
        </p:nvSpPr>
        <p:spPr>
          <a:xfrm>
            <a:off x="2515112" y="4328571"/>
            <a:ext cx="918234" cy="360905"/>
          </a:xfrm>
          <a:prstGeom prst="wedgeRoundRectCallout">
            <a:avLst>
              <a:gd name="adj1" fmla="val -49896"/>
              <a:gd name="adj2" fmla="val -315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50" b="1"/>
              <a:t>選択</a:t>
            </a:r>
            <a:r>
              <a:rPr lang="en-US" altLang="ja-JP" sz="1050" b="1" dirty="0"/>
              <a:t>CC</a:t>
            </a:r>
            <a:endParaRPr lang="ja-JP" altLang="en-US" sz="1050" b="1"/>
          </a:p>
        </p:txBody>
      </p:sp>
      <p:sp>
        <p:nvSpPr>
          <p:cNvPr id="32" name="角丸四角形吹き出し 31">
            <a:extLst>
              <a:ext uri="{FF2B5EF4-FFF2-40B4-BE49-F238E27FC236}">
                <a16:creationId xmlns:a16="http://schemas.microsoft.com/office/drawing/2014/main" id="{24876EDB-0A97-B7E2-23B1-5DAD0D3F650F}"/>
              </a:ext>
            </a:extLst>
          </p:cNvPr>
          <p:cNvSpPr/>
          <p:nvPr/>
        </p:nvSpPr>
        <p:spPr>
          <a:xfrm>
            <a:off x="7831786" y="3214003"/>
            <a:ext cx="916214" cy="360905"/>
          </a:xfrm>
          <a:prstGeom prst="wedgeRoundRectCallout">
            <a:avLst>
              <a:gd name="adj1" fmla="val -49896"/>
              <a:gd name="adj2" fmla="val -315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050" b="1" dirty="0"/>
              <a:t>CC</a:t>
            </a:r>
            <a:r>
              <a:rPr lang="ja-JP" altLang="en-US" sz="1050" b="1"/>
              <a:t>ペア</a:t>
            </a:r>
          </a:p>
        </p:txBody>
      </p:sp>
      <p:sp>
        <p:nvSpPr>
          <p:cNvPr id="33" name="正方形/長方形 32">
            <a:extLst>
              <a:ext uri="{FF2B5EF4-FFF2-40B4-BE49-F238E27FC236}">
                <a16:creationId xmlns:a16="http://schemas.microsoft.com/office/drawing/2014/main" id="{445B2AD7-8A24-0502-C731-B28FA0E758F1}"/>
              </a:ext>
            </a:extLst>
          </p:cNvPr>
          <p:cNvSpPr/>
          <p:nvPr/>
        </p:nvSpPr>
        <p:spPr>
          <a:xfrm>
            <a:off x="6886667" y="1401178"/>
            <a:ext cx="1925925" cy="5204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50" b="1" dirty="0"/>
              <a:t>2</a:t>
            </a:r>
            <a:r>
              <a:rPr lang="ja-JP" altLang="en-US" sz="1050" b="1"/>
              <a:t>つの検出結果の</a:t>
            </a:r>
            <a:br>
              <a:rPr lang="en-US" altLang="ja-JP" sz="1050" b="1" dirty="0"/>
            </a:br>
            <a:r>
              <a:rPr lang="en-US" altLang="ja-JP" sz="1050" b="1" dirty="0"/>
              <a:t>CC</a:t>
            </a:r>
            <a:r>
              <a:rPr lang="ja-JP" altLang="en-US" sz="1050" b="1"/>
              <a:t>の一致率と</a:t>
            </a:r>
            <a:r>
              <a:rPr lang="en-US" altLang="ja-JP" sz="1050" b="1" dirty="0"/>
              <a:t>CC</a:t>
            </a:r>
            <a:r>
              <a:rPr lang="ja-JP" altLang="en-US" sz="1050" b="1"/>
              <a:t>検出数を</a:t>
            </a:r>
            <a:br>
              <a:rPr lang="en-US" altLang="ja-JP" sz="1050" b="1" dirty="0"/>
            </a:br>
            <a:r>
              <a:rPr lang="ja-JP" altLang="en-US" sz="1050" b="1"/>
              <a:t>ファイルごとに表示</a:t>
            </a:r>
          </a:p>
        </p:txBody>
      </p:sp>
      <p:sp>
        <p:nvSpPr>
          <p:cNvPr id="34" name="正方形/長方形 33">
            <a:extLst>
              <a:ext uri="{FF2B5EF4-FFF2-40B4-BE49-F238E27FC236}">
                <a16:creationId xmlns:a16="http://schemas.microsoft.com/office/drawing/2014/main" id="{B03CB1A1-9FC8-674E-B7FF-72CC9846B495}"/>
              </a:ext>
            </a:extLst>
          </p:cNvPr>
          <p:cNvSpPr/>
          <p:nvPr/>
        </p:nvSpPr>
        <p:spPr>
          <a:xfrm>
            <a:off x="6185371" y="5170764"/>
            <a:ext cx="2653440" cy="1160195"/>
          </a:xfrm>
          <a:prstGeom prst="rect">
            <a:avLst/>
          </a:prstGeom>
          <a:ln w="508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350">
                <a:solidFill>
                  <a:srgbClr val="FF0000"/>
                </a:solidFill>
              </a:rPr>
              <a:t>修正コード片を含む</a:t>
            </a:r>
            <a:br>
              <a:rPr lang="en-US" altLang="ja-JP" sz="1350" dirty="0">
                <a:solidFill>
                  <a:srgbClr val="FF0000"/>
                </a:solidFill>
              </a:rPr>
            </a:br>
            <a:r>
              <a:rPr lang="ja-JP" altLang="en-US" sz="1350">
                <a:solidFill>
                  <a:srgbClr val="FF0000"/>
                </a:solidFill>
              </a:rPr>
              <a:t>ファイルの</a:t>
            </a:r>
            <a:r>
              <a:rPr lang="en-US" altLang="ja-JP" sz="1350" dirty="0">
                <a:solidFill>
                  <a:srgbClr val="FF0000"/>
                </a:solidFill>
              </a:rPr>
              <a:t>CC</a:t>
            </a:r>
            <a:r>
              <a:rPr lang="ja-JP" altLang="en-US" sz="1350">
                <a:solidFill>
                  <a:srgbClr val="FF0000"/>
                </a:solidFill>
              </a:rPr>
              <a:t>確認を</a:t>
            </a:r>
            <a:br>
              <a:rPr lang="en-US" altLang="ja-JP" sz="1350" dirty="0">
                <a:solidFill>
                  <a:srgbClr val="FF0000"/>
                </a:solidFill>
              </a:rPr>
            </a:br>
            <a:r>
              <a:rPr lang="ja-JP" altLang="en-US" sz="1350">
                <a:solidFill>
                  <a:srgbClr val="FF0000"/>
                </a:solidFill>
              </a:rPr>
              <a:t>画面遷移無しに実現</a:t>
            </a:r>
            <a:endParaRPr lang="en-US" altLang="ja-JP" sz="1350" dirty="0">
              <a:solidFill>
                <a:srgbClr val="FF0000"/>
              </a:solidFill>
            </a:endParaRPr>
          </a:p>
        </p:txBody>
      </p:sp>
    </p:spTree>
    <p:extLst>
      <p:ext uri="{BB962C8B-B14F-4D97-AF65-F5344CB8AC3E}">
        <p14:creationId xmlns:p14="http://schemas.microsoft.com/office/powerpoint/2010/main" val="838343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FCEA61-4AEF-5FFD-F3AF-EF071C00C3D8}"/>
              </a:ext>
            </a:extLst>
          </p:cNvPr>
          <p:cNvSpPr>
            <a:spLocks noGrp="1"/>
          </p:cNvSpPr>
          <p:nvPr>
            <p:ph type="title"/>
          </p:nvPr>
        </p:nvSpPr>
        <p:spPr/>
        <p:txBody>
          <a:bodyPr/>
          <a:lstStyle/>
          <a:p>
            <a:r>
              <a:rPr lang="ja-JP" altLang="en-US"/>
              <a:t>新規機能を使用した同時修正の検討方法</a:t>
            </a:r>
            <a:endParaRPr kumimoji="1" lang="ja-JP" altLang="en-US"/>
          </a:p>
        </p:txBody>
      </p:sp>
      <p:sp>
        <p:nvSpPr>
          <p:cNvPr id="5" name="スライド番号プレースホルダー 4">
            <a:extLst>
              <a:ext uri="{FF2B5EF4-FFF2-40B4-BE49-F238E27FC236}">
                <a16:creationId xmlns:a16="http://schemas.microsoft.com/office/drawing/2014/main" id="{2FAFD689-687E-D20C-EAE0-F681819351DC}"/>
              </a:ext>
            </a:extLst>
          </p:cNvPr>
          <p:cNvSpPr>
            <a:spLocks noGrp="1"/>
          </p:cNvSpPr>
          <p:nvPr>
            <p:ph type="sldNum" sz="quarter" idx="12"/>
          </p:nvPr>
        </p:nvSpPr>
        <p:spPr/>
        <p:txBody>
          <a:bodyPr/>
          <a:lstStyle/>
          <a:p>
            <a:pPr>
              <a:defRPr/>
            </a:pPr>
            <a:fld id="{AC884F58-92E9-475B-A17B-82F418F27307}" type="slidenum">
              <a:rPr lang="en-US" altLang="ja-JP" smtClean="0"/>
              <a:pPr>
                <a:defRPr/>
              </a:pPr>
              <a:t>17</a:t>
            </a:fld>
            <a:endParaRPr lang="en-US" altLang="ja-JP" dirty="0"/>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B6FEFA1F-94F1-8D97-D0FA-0786D2B99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446" y="1686016"/>
            <a:ext cx="8730342" cy="4461489"/>
          </a:xfrm>
          <a:prstGeom prst="rect">
            <a:avLst/>
          </a:prstGeom>
        </p:spPr>
      </p:pic>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87EC480A-DBDB-BBFE-5C23-C5B204D2A8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711" y="3110116"/>
            <a:ext cx="6873764" cy="2498920"/>
          </a:xfrm>
          <a:prstGeom prst="rect">
            <a:avLst/>
          </a:prstGeom>
        </p:spPr>
      </p:pic>
      <p:pic>
        <p:nvPicPr>
          <p:cNvPr id="19" name="図 18" descr="テキスト&#10;&#10;自動的に生成された説明">
            <a:extLst>
              <a:ext uri="{FF2B5EF4-FFF2-40B4-BE49-F238E27FC236}">
                <a16:creationId xmlns:a16="http://schemas.microsoft.com/office/drawing/2014/main" id="{AC148795-54AA-C66D-5CE5-B65E638B06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9711" y="3074042"/>
            <a:ext cx="6900147" cy="2478680"/>
          </a:xfrm>
          <a:prstGeom prst="rect">
            <a:avLst/>
          </a:prstGeom>
        </p:spPr>
      </p:pic>
      <p:pic>
        <p:nvPicPr>
          <p:cNvPr id="7" name="画面収録 2023-02-13 21.10.39.mov">
            <a:hlinkClick r:id="" action="ppaction://media"/>
            <a:extLst>
              <a:ext uri="{FF2B5EF4-FFF2-40B4-BE49-F238E27FC236}">
                <a16:creationId xmlns:a16="http://schemas.microsoft.com/office/drawing/2014/main" id="{D569E1AD-4FD8-50FF-ECF9-EFDD48E6018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28781" y="3074042"/>
            <a:ext cx="8702007" cy="3073463"/>
          </a:xfrm>
          <a:prstGeom prst="rect">
            <a:avLst/>
          </a:prstGeom>
        </p:spPr>
      </p:pic>
    </p:spTree>
    <p:extLst>
      <p:ext uri="{BB962C8B-B14F-4D97-AF65-F5344CB8AC3E}">
        <p14:creationId xmlns:p14="http://schemas.microsoft.com/office/powerpoint/2010/main" val="54393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4354E2-D063-F1D7-CF79-0D8E1DC1DD61}"/>
              </a:ext>
            </a:extLst>
          </p:cNvPr>
          <p:cNvSpPr>
            <a:spLocks noGrp="1"/>
          </p:cNvSpPr>
          <p:nvPr>
            <p:ph type="title"/>
          </p:nvPr>
        </p:nvSpPr>
        <p:spPr/>
        <p:txBody>
          <a:bodyPr/>
          <a:lstStyle/>
          <a:p>
            <a:r>
              <a:rPr kumimoji="1" lang="ja-JP" altLang="en-US"/>
              <a:t>既存ツールと新規ツールの比較</a:t>
            </a:r>
          </a:p>
        </p:txBody>
      </p:sp>
      <p:graphicFrame>
        <p:nvGraphicFramePr>
          <p:cNvPr id="7" name="表 7">
            <a:extLst>
              <a:ext uri="{FF2B5EF4-FFF2-40B4-BE49-F238E27FC236}">
                <a16:creationId xmlns:a16="http://schemas.microsoft.com/office/drawing/2014/main" id="{FE203563-8DB9-E006-6B76-DA7566C390E0}"/>
              </a:ext>
            </a:extLst>
          </p:cNvPr>
          <p:cNvGraphicFramePr>
            <a:graphicFrameLocks noGrp="1"/>
          </p:cNvGraphicFramePr>
          <p:nvPr>
            <p:ph idx="1"/>
          </p:nvPr>
        </p:nvGraphicFramePr>
        <p:xfrm>
          <a:off x="426244" y="2388475"/>
          <a:ext cx="8291514" cy="2591458"/>
        </p:xfrm>
        <a:graphic>
          <a:graphicData uri="http://schemas.openxmlformats.org/drawingml/2006/table">
            <a:tbl>
              <a:tblPr firstRow="1" bandRow="1">
                <a:tableStyleId>{5940675A-B579-460E-94D1-54222C63F5DA}</a:tableStyleId>
              </a:tblPr>
              <a:tblGrid>
                <a:gridCol w="1694793">
                  <a:extLst>
                    <a:ext uri="{9D8B030D-6E8A-4147-A177-3AD203B41FA5}">
                      <a16:colId xmlns:a16="http://schemas.microsoft.com/office/drawing/2014/main" val="1466511795"/>
                    </a:ext>
                  </a:extLst>
                </a:gridCol>
                <a:gridCol w="3365938">
                  <a:extLst>
                    <a:ext uri="{9D8B030D-6E8A-4147-A177-3AD203B41FA5}">
                      <a16:colId xmlns:a16="http://schemas.microsoft.com/office/drawing/2014/main" val="3501104352"/>
                    </a:ext>
                  </a:extLst>
                </a:gridCol>
                <a:gridCol w="3230783">
                  <a:extLst>
                    <a:ext uri="{9D8B030D-6E8A-4147-A177-3AD203B41FA5}">
                      <a16:colId xmlns:a16="http://schemas.microsoft.com/office/drawing/2014/main" val="1063838207"/>
                    </a:ext>
                  </a:extLst>
                </a:gridCol>
              </a:tblGrid>
              <a:tr h="385288">
                <a:tc>
                  <a:txBody>
                    <a:bodyPr/>
                    <a:lstStyle/>
                    <a:p>
                      <a:pPr algn="ctr"/>
                      <a:endParaRPr kumimoji="1" lang="ja-JP" altLang="en-US" sz="1400"/>
                    </a:p>
                  </a:txBody>
                  <a:tcPr marL="68580" marR="68580" marT="34290" marB="34290" anchor="ctr"/>
                </a:tc>
                <a:tc>
                  <a:txBody>
                    <a:bodyPr/>
                    <a:lstStyle/>
                    <a:p>
                      <a:pPr algn="ctr"/>
                      <a:r>
                        <a:rPr kumimoji="1" lang="ja-JP" altLang="en-US" sz="1400"/>
                        <a:t>既存ツール</a:t>
                      </a:r>
                    </a:p>
                  </a:txBody>
                  <a:tcPr marL="68580" marR="68580" marT="34290" marB="34290" anchor="ctr"/>
                </a:tc>
                <a:tc>
                  <a:txBody>
                    <a:bodyPr/>
                    <a:lstStyle/>
                    <a:p>
                      <a:pPr algn="ctr"/>
                      <a:r>
                        <a:rPr kumimoji="1" lang="ja-JP" altLang="en-US" sz="1400"/>
                        <a:t>新規ツール</a:t>
                      </a:r>
                    </a:p>
                  </a:txBody>
                  <a:tcPr marL="68580" marR="68580" marT="34290" marB="34290" anchor="ctr"/>
                </a:tc>
                <a:extLst>
                  <a:ext uri="{0D108BD9-81ED-4DB2-BD59-A6C34878D82A}">
                    <a16:rowId xmlns:a16="http://schemas.microsoft.com/office/drawing/2014/main" val="1051999430"/>
                  </a:ext>
                </a:extLst>
              </a:tr>
              <a:tr h="385288">
                <a:tc>
                  <a:txBody>
                    <a:bodyPr/>
                    <a:lstStyle/>
                    <a:p>
                      <a:pPr algn="ctr"/>
                      <a:r>
                        <a:rPr kumimoji="1" lang="ja-JP" altLang="en-US" sz="1400"/>
                        <a:t>比較単位</a:t>
                      </a:r>
                    </a:p>
                  </a:txBody>
                  <a:tcPr marL="68580" marR="68580" marT="34290" marB="34290" anchor="ctr"/>
                </a:tc>
                <a:tc>
                  <a:txBody>
                    <a:bodyPr/>
                    <a:lstStyle/>
                    <a:p>
                      <a:pPr algn="ctr"/>
                      <a:r>
                        <a:rPr kumimoji="1" lang="en-US" altLang="ja-JP" sz="1400" dirty="0"/>
                        <a:t>CC</a:t>
                      </a:r>
                      <a:r>
                        <a:rPr kumimoji="1" lang="ja-JP" altLang="en-US" sz="1400"/>
                        <a:t>ペア</a:t>
                      </a:r>
                    </a:p>
                  </a:txBody>
                  <a:tcPr marL="68580" marR="68580" marT="34290" marB="34290" anchor="ctr"/>
                </a:tc>
                <a:tc>
                  <a:txBody>
                    <a:bodyPr/>
                    <a:lstStyle/>
                    <a:p>
                      <a:pPr algn="ctr"/>
                      <a:r>
                        <a:rPr kumimoji="1" lang="en-US" altLang="ja-JP" sz="1400" dirty="0"/>
                        <a:t>CC</a:t>
                      </a:r>
                      <a:endParaRPr kumimoji="1" lang="ja-JP" altLang="en-US" sz="1400"/>
                    </a:p>
                  </a:txBody>
                  <a:tcPr marL="68580" marR="68580" marT="34290" marB="34290" anchor="ctr"/>
                </a:tc>
                <a:extLst>
                  <a:ext uri="{0D108BD9-81ED-4DB2-BD59-A6C34878D82A}">
                    <a16:rowId xmlns:a16="http://schemas.microsoft.com/office/drawing/2014/main" val="1218634664"/>
                  </a:ext>
                </a:extLst>
              </a:tr>
              <a:tr h="385288">
                <a:tc>
                  <a:txBody>
                    <a:bodyPr/>
                    <a:lstStyle/>
                    <a:p>
                      <a:pPr algn="ctr"/>
                      <a:r>
                        <a:rPr kumimoji="1" lang="ja-JP" altLang="en-US" sz="1400"/>
                        <a:t>表示単位</a:t>
                      </a:r>
                    </a:p>
                  </a:txBody>
                  <a:tcPr marL="68580" marR="68580" marT="34290" marB="34290" anchor="ctr"/>
                </a:tc>
                <a:tc>
                  <a:txBody>
                    <a:bodyPr/>
                    <a:lstStyle/>
                    <a:p>
                      <a:pPr algn="ctr"/>
                      <a:r>
                        <a:rPr kumimoji="1" lang="ja-JP" altLang="en-US" sz="1400"/>
                        <a:t>ファイルの組み合わせごと</a:t>
                      </a:r>
                    </a:p>
                  </a:txBody>
                  <a:tcPr marL="68580" marR="68580" marT="34290" marB="34290" anchor="ctr"/>
                </a:tc>
                <a:tc>
                  <a:txBody>
                    <a:bodyPr/>
                    <a:lstStyle/>
                    <a:p>
                      <a:pPr algn="ctr"/>
                      <a:r>
                        <a:rPr kumimoji="1" lang="ja-JP" altLang="en-US" sz="1400"/>
                        <a:t>ファイルごと</a:t>
                      </a:r>
                    </a:p>
                  </a:txBody>
                  <a:tcPr marL="68580" marR="68580" marT="34290" marB="34290" anchor="ctr"/>
                </a:tc>
                <a:extLst>
                  <a:ext uri="{0D108BD9-81ED-4DB2-BD59-A6C34878D82A}">
                    <a16:rowId xmlns:a16="http://schemas.microsoft.com/office/drawing/2014/main" val="1431018972"/>
                  </a:ext>
                </a:extLst>
              </a:tr>
              <a:tr h="385288">
                <a:tc>
                  <a:txBody>
                    <a:bodyPr/>
                    <a:lstStyle/>
                    <a:p>
                      <a:pPr algn="ctr"/>
                      <a:r>
                        <a:rPr kumimoji="1" lang="ja-JP" altLang="en-US" sz="1400"/>
                        <a:t>ファイル探索</a:t>
                      </a:r>
                    </a:p>
                  </a:txBody>
                  <a:tcPr marL="68580" marR="68580" marT="34290" marB="34290" anchor="ctr"/>
                </a:tc>
                <a:tc>
                  <a:txBody>
                    <a:bodyPr/>
                    <a:lstStyle/>
                    <a:p>
                      <a:pPr algn="ctr"/>
                      <a:r>
                        <a:rPr kumimoji="1" lang="ja-JP" altLang="en-US" sz="1400"/>
                        <a:t>複数回のマウスクリック</a:t>
                      </a:r>
                    </a:p>
                  </a:txBody>
                  <a:tcPr marL="68580" marR="68580" marT="34290" marB="34290" anchor="ctr"/>
                </a:tc>
                <a:tc>
                  <a:txBody>
                    <a:bodyPr/>
                    <a:lstStyle/>
                    <a:p>
                      <a:pPr algn="ctr"/>
                      <a:r>
                        <a:rPr kumimoji="1" lang="ja-JP" altLang="en-US" sz="1400"/>
                        <a:t>ファイルツリー</a:t>
                      </a:r>
                    </a:p>
                  </a:txBody>
                  <a:tcPr marL="68580" marR="68580" marT="34290" marB="34290" anchor="ctr"/>
                </a:tc>
                <a:extLst>
                  <a:ext uri="{0D108BD9-81ED-4DB2-BD59-A6C34878D82A}">
                    <a16:rowId xmlns:a16="http://schemas.microsoft.com/office/drawing/2014/main" val="1528370516"/>
                  </a:ext>
                </a:extLst>
              </a:tr>
              <a:tr h="385288">
                <a:tc>
                  <a:txBody>
                    <a:bodyPr/>
                    <a:lstStyle/>
                    <a:p>
                      <a:pPr algn="ctr"/>
                      <a:r>
                        <a:rPr kumimoji="1" lang="en-US" altLang="ja-JP" sz="1400" dirty="0"/>
                        <a:t>CC</a:t>
                      </a:r>
                      <a:r>
                        <a:rPr kumimoji="1" lang="ja-JP" altLang="en-US" sz="1400"/>
                        <a:t>の確認</a:t>
                      </a:r>
                    </a:p>
                  </a:txBody>
                  <a:tcPr marL="68580" marR="68580" marT="34290" marB="34290" anchor="ctr"/>
                </a:tc>
                <a:tc>
                  <a:txBody>
                    <a:bodyPr/>
                    <a:lstStyle/>
                    <a:p>
                      <a:pPr algn="ctr"/>
                      <a:r>
                        <a:rPr kumimoji="1" lang="ja-JP" altLang="en-US" sz="1400"/>
                        <a:t>散布図と</a:t>
                      </a:r>
                      <a:r>
                        <a:rPr kumimoji="1" lang="en-US" altLang="ja-JP" sz="1400" dirty="0"/>
                        <a:t>Code View</a:t>
                      </a:r>
                      <a:r>
                        <a:rPr kumimoji="1" lang="ja-JP" altLang="en-US" sz="1400"/>
                        <a:t>の行き来で確認</a:t>
                      </a:r>
                    </a:p>
                  </a:txBody>
                  <a:tcPr marL="68580" marR="68580" marT="34290" marB="34290" anchor="ctr"/>
                </a:tc>
                <a:tc>
                  <a:txBody>
                    <a:bodyPr/>
                    <a:lstStyle/>
                    <a:p>
                      <a:pPr algn="ctr"/>
                      <a:r>
                        <a:rPr kumimoji="1" lang="ja-JP" altLang="en-US" sz="1400"/>
                        <a:t>クローンセットを確認</a:t>
                      </a:r>
                    </a:p>
                  </a:txBody>
                  <a:tcPr marL="68580" marR="68580" marT="34290" marB="34290" anchor="ctr"/>
                </a:tc>
                <a:extLst>
                  <a:ext uri="{0D108BD9-81ED-4DB2-BD59-A6C34878D82A}">
                    <a16:rowId xmlns:a16="http://schemas.microsoft.com/office/drawing/2014/main" val="2317737574"/>
                  </a:ext>
                </a:extLst>
              </a:tr>
              <a:tr h="665018">
                <a:tc>
                  <a:txBody>
                    <a:bodyPr/>
                    <a:lstStyle/>
                    <a:p>
                      <a:pPr algn="ctr"/>
                      <a:r>
                        <a:rPr kumimoji="1" lang="ja-JP" altLang="en-US" sz="1400"/>
                        <a:t>表示情報</a:t>
                      </a:r>
                    </a:p>
                  </a:txBody>
                  <a:tcPr marL="68580" marR="68580" marT="34290" marB="34290" anchor="ctr"/>
                </a:tc>
                <a:tc>
                  <a:txBody>
                    <a:bodyPr/>
                    <a:lstStyle/>
                    <a:p>
                      <a:pPr algn="ctr"/>
                      <a:r>
                        <a:rPr kumimoji="1" lang="ja-JP" altLang="en-US" sz="1400"/>
                        <a:t>ファイルの組み合わせごとの</a:t>
                      </a:r>
                      <a:br>
                        <a:rPr kumimoji="1" lang="en-US" altLang="ja-JP" sz="1400" dirty="0"/>
                      </a:br>
                      <a:r>
                        <a:rPr kumimoji="1" lang="en-US" altLang="ja-JP" sz="1400" dirty="0"/>
                        <a:t>CC</a:t>
                      </a:r>
                      <a:r>
                        <a:rPr kumimoji="1" lang="ja-JP" altLang="en-US" sz="1400"/>
                        <a:t>ペアの差異（割合）</a:t>
                      </a:r>
                    </a:p>
                  </a:txBody>
                  <a:tcPr marL="68580" marR="68580" marT="34290" marB="34290" anchor="ctr"/>
                </a:tc>
                <a:tc>
                  <a:txBody>
                    <a:bodyPr/>
                    <a:lstStyle/>
                    <a:p>
                      <a:pPr algn="ctr"/>
                      <a:r>
                        <a:rPr kumimoji="1" lang="ja-JP" altLang="en-US" sz="1400"/>
                        <a:t>ファイルごとの</a:t>
                      </a:r>
                      <a:br>
                        <a:rPr kumimoji="1" lang="en-US" altLang="ja-JP" sz="1400" dirty="0"/>
                      </a:br>
                      <a:r>
                        <a:rPr kumimoji="1" lang="en-US" altLang="ja-JP" sz="1400" dirty="0"/>
                        <a:t>CC</a:t>
                      </a:r>
                      <a:r>
                        <a:rPr kumimoji="1" lang="ja-JP" altLang="en-US" sz="1400"/>
                        <a:t>の一致率と合計</a:t>
                      </a:r>
                      <a:r>
                        <a:rPr kumimoji="1" lang="en-US" altLang="ja-JP" sz="1400" dirty="0"/>
                        <a:t>CC</a:t>
                      </a:r>
                      <a:r>
                        <a:rPr kumimoji="1" lang="ja-JP" altLang="en-US" sz="1400"/>
                        <a:t>検出数</a:t>
                      </a:r>
                    </a:p>
                  </a:txBody>
                  <a:tcPr marL="68580" marR="68580" marT="34290" marB="34290" anchor="ctr"/>
                </a:tc>
                <a:extLst>
                  <a:ext uri="{0D108BD9-81ED-4DB2-BD59-A6C34878D82A}">
                    <a16:rowId xmlns:a16="http://schemas.microsoft.com/office/drawing/2014/main" val="2987136420"/>
                  </a:ext>
                </a:extLst>
              </a:tr>
            </a:tbl>
          </a:graphicData>
        </a:graphic>
      </p:graphicFrame>
      <p:sp>
        <p:nvSpPr>
          <p:cNvPr id="6" name="スライド番号プレースホルダー 5">
            <a:extLst>
              <a:ext uri="{FF2B5EF4-FFF2-40B4-BE49-F238E27FC236}">
                <a16:creationId xmlns:a16="http://schemas.microsoft.com/office/drawing/2014/main" id="{11868118-B65E-3C19-3C7B-52F1BEF8A7AE}"/>
              </a:ext>
            </a:extLst>
          </p:cNvPr>
          <p:cNvSpPr>
            <a:spLocks noGrp="1"/>
          </p:cNvSpPr>
          <p:nvPr>
            <p:ph type="sldNum" sz="quarter" idx="12"/>
          </p:nvPr>
        </p:nvSpPr>
        <p:spPr/>
        <p:txBody>
          <a:bodyPr/>
          <a:lstStyle/>
          <a:p>
            <a:pPr>
              <a:defRPr/>
            </a:pPr>
            <a:fld id="{B12562F3-4A2F-4E07-B7D3-3E764FB0DEC6}" type="slidenum">
              <a:rPr lang="en-US" altLang="ja-JP" smtClean="0"/>
              <a:pPr>
                <a:defRPr/>
              </a:pPr>
              <a:t>18</a:t>
            </a:fld>
            <a:endParaRPr lang="en-US" altLang="ja-JP" dirty="0"/>
          </a:p>
        </p:txBody>
      </p:sp>
    </p:spTree>
    <p:extLst>
      <p:ext uri="{BB962C8B-B14F-4D97-AF65-F5344CB8AC3E}">
        <p14:creationId xmlns:p14="http://schemas.microsoft.com/office/powerpoint/2010/main" val="2451128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ダイアグラム&#10;&#10;自動的に生成された説明">
            <a:extLst>
              <a:ext uri="{FF2B5EF4-FFF2-40B4-BE49-F238E27FC236}">
                <a16:creationId xmlns:a16="http://schemas.microsoft.com/office/drawing/2014/main" id="{31B19AC6-C0EB-B8B4-6448-C82500E6D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7579" y="1903077"/>
            <a:ext cx="4011430" cy="2376000"/>
          </a:xfrm>
          <a:prstGeom prst="rect">
            <a:avLst/>
          </a:prstGeom>
        </p:spPr>
      </p:pic>
      <p:sp>
        <p:nvSpPr>
          <p:cNvPr id="2" name="タイトル 1">
            <a:extLst>
              <a:ext uri="{FF2B5EF4-FFF2-40B4-BE49-F238E27FC236}">
                <a16:creationId xmlns:a16="http://schemas.microsoft.com/office/drawing/2014/main" id="{01B0806B-04CA-2F83-FB9A-87813AD9A043}"/>
              </a:ext>
            </a:extLst>
          </p:cNvPr>
          <p:cNvSpPr>
            <a:spLocks noGrp="1"/>
          </p:cNvSpPr>
          <p:nvPr>
            <p:ph type="title"/>
          </p:nvPr>
        </p:nvSpPr>
        <p:spPr/>
        <p:txBody>
          <a:bodyPr/>
          <a:lstStyle/>
          <a:p>
            <a:r>
              <a:rPr lang="ja-JP" altLang="en-US"/>
              <a:t>コードクローン（</a:t>
            </a:r>
            <a:r>
              <a:rPr lang="en-US" altLang="ja-JP" dirty="0"/>
              <a:t>CC</a:t>
            </a:r>
            <a:r>
              <a:rPr lang="ja-JP" altLang="en-US"/>
              <a:t>）</a:t>
            </a:r>
            <a:endParaRPr kumimoji="1" lang="ja-JP" altLang="en-US"/>
          </a:p>
        </p:txBody>
      </p:sp>
      <p:sp>
        <p:nvSpPr>
          <p:cNvPr id="3" name="コンテンツ プレースホルダー 2">
            <a:extLst>
              <a:ext uri="{FF2B5EF4-FFF2-40B4-BE49-F238E27FC236}">
                <a16:creationId xmlns:a16="http://schemas.microsoft.com/office/drawing/2014/main" id="{DA541C03-E8A4-9BCF-9255-152C86B85B07}"/>
              </a:ext>
            </a:extLst>
          </p:cNvPr>
          <p:cNvSpPr>
            <a:spLocks noGrp="1"/>
          </p:cNvSpPr>
          <p:nvPr>
            <p:ph idx="1"/>
          </p:nvPr>
        </p:nvSpPr>
        <p:spPr/>
        <p:txBody>
          <a:bodyPr/>
          <a:lstStyle/>
          <a:p>
            <a:r>
              <a:rPr lang="ja-JP" altLang="en-US"/>
              <a:t>一致または類似するコード片</a:t>
            </a:r>
            <a:endParaRPr lang="en-US" altLang="ja-JP" dirty="0"/>
          </a:p>
          <a:p>
            <a:r>
              <a:rPr lang="ja-JP" altLang="en-US"/>
              <a:t>クローン</a:t>
            </a:r>
            <a:r>
              <a:rPr kumimoji="1" lang="ja-JP" altLang="en-US"/>
              <a:t>ペア</a:t>
            </a:r>
            <a:endParaRPr kumimoji="1" lang="en-US" altLang="ja-JP" dirty="0"/>
          </a:p>
          <a:p>
            <a:pPr lvl="1"/>
            <a:r>
              <a:rPr lang="ja-JP" altLang="en-US"/>
              <a:t>互いに</a:t>
            </a:r>
            <a:r>
              <a:rPr lang="en-US" altLang="ja-JP" dirty="0"/>
              <a:t>CC</a:t>
            </a:r>
            <a:r>
              <a:rPr lang="ja-JP" altLang="en-US"/>
              <a:t>となるコード片の組</a:t>
            </a:r>
            <a:endParaRPr lang="en-US" altLang="ja-JP" dirty="0"/>
          </a:p>
          <a:p>
            <a:r>
              <a:rPr kumimoji="1" lang="ja-JP" altLang="en-US"/>
              <a:t>クローンセット</a:t>
            </a:r>
            <a:endParaRPr kumimoji="1" lang="en-US" altLang="ja-JP" dirty="0"/>
          </a:p>
          <a:p>
            <a:pPr lvl="1"/>
            <a:r>
              <a:rPr lang="en-US" altLang="ja-JP" dirty="0"/>
              <a:t>CC</a:t>
            </a:r>
            <a:r>
              <a:rPr lang="ja-JP" altLang="en-US"/>
              <a:t>の集合</a:t>
            </a:r>
            <a:endParaRPr kumimoji="1" lang="en-US" altLang="ja-JP" dirty="0"/>
          </a:p>
          <a:p>
            <a:r>
              <a:rPr kumimoji="1" lang="ja-JP" altLang="en-US"/>
              <a:t>ソフトウェア保守を困難にする原因の</a:t>
            </a:r>
            <a:r>
              <a:rPr kumimoji="1" lang="en-US" altLang="ja-JP" dirty="0"/>
              <a:t>1</a:t>
            </a:r>
            <a:r>
              <a:rPr kumimoji="1" lang="ja-JP" altLang="en-US"/>
              <a:t>つ</a:t>
            </a:r>
            <a:endParaRPr kumimoji="1" lang="en-US" altLang="ja-JP" dirty="0"/>
          </a:p>
          <a:p>
            <a:r>
              <a:rPr lang="ja-JP" altLang="en-US"/>
              <a:t>自動で検出する様々な</a:t>
            </a:r>
            <a:r>
              <a:rPr lang="en-US" altLang="ja-JP" dirty="0"/>
              <a:t>CC</a:t>
            </a:r>
            <a:r>
              <a:rPr lang="ja-JP" altLang="en-US"/>
              <a:t>検出ツールが存在</a:t>
            </a:r>
            <a:endParaRPr kumimoji="1" lang="en-US" altLang="ja-JP" dirty="0"/>
          </a:p>
        </p:txBody>
      </p:sp>
      <p:sp>
        <p:nvSpPr>
          <p:cNvPr id="6" name="スライド番号プレースホルダー 5">
            <a:extLst>
              <a:ext uri="{FF2B5EF4-FFF2-40B4-BE49-F238E27FC236}">
                <a16:creationId xmlns:a16="http://schemas.microsoft.com/office/drawing/2014/main" id="{5A9B707F-D0DE-E18E-DD04-071D5B2B40A4}"/>
              </a:ext>
            </a:extLst>
          </p:cNvPr>
          <p:cNvSpPr>
            <a:spLocks noGrp="1"/>
          </p:cNvSpPr>
          <p:nvPr>
            <p:ph type="sldNum" sz="quarter" idx="12"/>
          </p:nvPr>
        </p:nvSpPr>
        <p:spPr/>
        <p:txBody>
          <a:bodyPr/>
          <a:lstStyle/>
          <a:p>
            <a:pPr>
              <a:defRPr/>
            </a:pPr>
            <a:fld id="{B12562F3-4A2F-4E07-B7D3-3E764FB0DEC6}" type="slidenum">
              <a:rPr lang="en-US" altLang="ja-JP" smtClean="0"/>
              <a:pPr>
                <a:defRPr/>
              </a:pPr>
              <a:t>1</a:t>
            </a:fld>
            <a:endParaRPr lang="en-US" altLang="ja-JP" dirty="0"/>
          </a:p>
        </p:txBody>
      </p:sp>
    </p:spTree>
    <p:extLst>
      <p:ext uri="{BB962C8B-B14F-4D97-AF65-F5344CB8AC3E}">
        <p14:creationId xmlns:p14="http://schemas.microsoft.com/office/powerpoint/2010/main" val="1077948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49213E-9741-3729-0840-812980EB76D3}"/>
              </a:ext>
            </a:extLst>
          </p:cNvPr>
          <p:cNvSpPr>
            <a:spLocks noGrp="1"/>
          </p:cNvSpPr>
          <p:nvPr>
            <p:ph type="title"/>
          </p:nvPr>
        </p:nvSpPr>
        <p:spPr/>
        <p:txBody>
          <a:bodyPr/>
          <a:lstStyle/>
          <a:p>
            <a:r>
              <a:rPr kumimoji="1" lang="ja-JP" altLang="en-US"/>
              <a:t>評価実験</a:t>
            </a:r>
          </a:p>
        </p:txBody>
      </p:sp>
      <p:sp>
        <p:nvSpPr>
          <p:cNvPr id="3" name="コンテンツ プレースホルダー 2">
            <a:extLst>
              <a:ext uri="{FF2B5EF4-FFF2-40B4-BE49-F238E27FC236}">
                <a16:creationId xmlns:a16="http://schemas.microsoft.com/office/drawing/2014/main" id="{48D5D676-5FB0-7701-A041-8C6990F1F9E4}"/>
              </a:ext>
            </a:extLst>
          </p:cNvPr>
          <p:cNvSpPr>
            <a:spLocks noGrp="1"/>
          </p:cNvSpPr>
          <p:nvPr>
            <p:ph idx="1"/>
          </p:nvPr>
        </p:nvSpPr>
        <p:spPr/>
        <p:txBody>
          <a:bodyPr/>
          <a:lstStyle/>
          <a:p>
            <a:r>
              <a:rPr lang="ja-JP" altLang="en-US" sz="2400"/>
              <a:t>比較対象</a:t>
            </a:r>
            <a:endParaRPr lang="en-US" altLang="ja-JP" sz="2400" dirty="0"/>
          </a:p>
          <a:p>
            <a:pPr lvl="1"/>
            <a:r>
              <a:rPr lang="ja-JP" altLang="en-US" sz="2000"/>
              <a:t>散布図を利用した既存ツール，新規ツール</a:t>
            </a:r>
            <a:endParaRPr lang="en-US" altLang="ja-JP" sz="2000" dirty="0"/>
          </a:p>
          <a:p>
            <a:r>
              <a:rPr lang="ja-JP" altLang="en-US" sz="2400"/>
              <a:t>対象ソフトウェア</a:t>
            </a:r>
            <a:endParaRPr lang="en-US" altLang="ja-JP" sz="2400" dirty="0"/>
          </a:p>
          <a:p>
            <a:pPr lvl="1"/>
            <a:r>
              <a:rPr lang="en-US" altLang="ja-JP" sz="2000" dirty="0"/>
              <a:t>Sweet Home 3D, jEdit, Process Hacker, snns</a:t>
            </a:r>
          </a:p>
          <a:p>
            <a:r>
              <a:rPr lang="ja-JP" altLang="en-US" sz="2400"/>
              <a:t>使用する</a:t>
            </a:r>
            <a:r>
              <a:rPr lang="en-US" altLang="ja-JP" sz="2400" dirty="0"/>
              <a:t>CC</a:t>
            </a:r>
            <a:r>
              <a:rPr lang="ja-JP" altLang="en-US" sz="2400"/>
              <a:t>検出ツール</a:t>
            </a:r>
            <a:endParaRPr lang="en-US" altLang="ja-JP" sz="2400" dirty="0"/>
          </a:p>
          <a:p>
            <a:pPr lvl="1"/>
            <a:r>
              <a:rPr lang="en-US" altLang="ja-JP" sz="2000" dirty="0"/>
              <a:t>CCFinderSW, NiCad</a:t>
            </a:r>
          </a:p>
          <a:p>
            <a:r>
              <a:rPr lang="ja-JP" altLang="en-US" sz="2400"/>
              <a:t>修正するコード片の</a:t>
            </a:r>
            <a:r>
              <a:rPr lang="en-US" altLang="ja-JP" sz="2400" dirty="0"/>
              <a:t>CC</a:t>
            </a:r>
            <a:r>
              <a:rPr lang="ja-JP" altLang="en-US" sz="2400"/>
              <a:t>の同時修正を検討する状況を想定</a:t>
            </a:r>
            <a:endParaRPr lang="en-US" altLang="ja-JP" sz="2400" dirty="0"/>
          </a:p>
          <a:p>
            <a:pPr lvl="1"/>
            <a:r>
              <a:rPr lang="ja-JP" altLang="en-US" sz="2000"/>
              <a:t>修正するコード片は，実際に</a:t>
            </a:r>
            <a:r>
              <a:rPr lang="en-US" altLang="ja-JP" sz="2000" dirty="0"/>
              <a:t>revision</a:t>
            </a:r>
            <a:r>
              <a:rPr lang="ja-JP" altLang="en-US" sz="2000"/>
              <a:t>間で修正されたものが対象</a:t>
            </a:r>
            <a:endParaRPr lang="en-US" altLang="ja-JP" sz="2000" dirty="0"/>
          </a:p>
          <a:p>
            <a:r>
              <a:rPr lang="ja-JP" altLang="en-US" sz="2400"/>
              <a:t>マウスクリック回数，画面遷移回数，確認</a:t>
            </a:r>
            <a:r>
              <a:rPr lang="en-US" altLang="ja-JP" sz="2400" dirty="0"/>
              <a:t>CC</a:t>
            </a:r>
            <a:r>
              <a:rPr lang="ja-JP" altLang="en-US" sz="2400"/>
              <a:t>数と</a:t>
            </a:r>
            <a:br>
              <a:rPr lang="en-US" altLang="ja-JP" sz="2400" dirty="0"/>
            </a:br>
            <a:r>
              <a:rPr lang="ja-JP" altLang="en-US" sz="2400"/>
              <a:t>その行数を測定</a:t>
            </a:r>
            <a:endParaRPr lang="en-US" altLang="ja-JP" sz="2400" dirty="0"/>
          </a:p>
          <a:p>
            <a:endParaRPr lang="en-US" altLang="ja-JP" sz="2100" dirty="0"/>
          </a:p>
        </p:txBody>
      </p:sp>
      <p:sp>
        <p:nvSpPr>
          <p:cNvPr id="6" name="スライド番号プレースホルダー 5">
            <a:extLst>
              <a:ext uri="{FF2B5EF4-FFF2-40B4-BE49-F238E27FC236}">
                <a16:creationId xmlns:a16="http://schemas.microsoft.com/office/drawing/2014/main" id="{85255598-A3A1-ABC9-4667-61223036274B}"/>
              </a:ext>
            </a:extLst>
          </p:cNvPr>
          <p:cNvSpPr>
            <a:spLocks noGrp="1"/>
          </p:cNvSpPr>
          <p:nvPr>
            <p:ph type="sldNum" sz="quarter" idx="12"/>
          </p:nvPr>
        </p:nvSpPr>
        <p:spPr/>
        <p:txBody>
          <a:bodyPr/>
          <a:lstStyle/>
          <a:p>
            <a:pPr>
              <a:defRPr/>
            </a:pPr>
            <a:fld id="{B12562F3-4A2F-4E07-B7D3-3E764FB0DEC6}" type="slidenum">
              <a:rPr lang="en-US" altLang="ja-JP" smtClean="0"/>
              <a:pPr>
                <a:defRPr/>
              </a:pPr>
              <a:t>19</a:t>
            </a:fld>
            <a:endParaRPr lang="en-US" altLang="ja-JP" dirty="0"/>
          </a:p>
        </p:txBody>
      </p:sp>
    </p:spTree>
    <p:extLst>
      <p:ext uri="{BB962C8B-B14F-4D97-AF65-F5344CB8AC3E}">
        <p14:creationId xmlns:p14="http://schemas.microsoft.com/office/powerpoint/2010/main" val="963332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635904-91D8-FC00-3D6D-D45DED767EAF}"/>
              </a:ext>
            </a:extLst>
          </p:cNvPr>
          <p:cNvSpPr>
            <a:spLocks noGrp="1"/>
          </p:cNvSpPr>
          <p:nvPr>
            <p:ph type="title"/>
          </p:nvPr>
        </p:nvSpPr>
        <p:spPr/>
        <p:txBody>
          <a:bodyPr/>
          <a:lstStyle/>
          <a:p>
            <a:r>
              <a:rPr kumimoji="1" lang="ja-JP" altLang="en-US"/>
              <a:t>実験結果</a:t>
            </a:r>
            <a:r>
              <a:rPr kumimoji="1" lang="en-US" altLang="ja-JP" dirty="0"/>
              <a:t>(</a:t>
            </a:r>
            <a:r>
              <a:rPr kumimoji="1" lang="ja-JP" altLang="en-US"/>
              <a:t>平均値</a:t>
            </a:r>
            <a:r>
              <a:rPr kumimoji="1" lang="en-US" altLang="ja-JP" dirty="0"/>
              <a:t>)</a:t>
            </a:r>
            <a:endParaRPr kumimoji="1" lang="ja-JP" altLang="en-US"/>
          </a:p>
        </p:txBody>
      </p:sp>
      <p:graphicFrame>
        <p:nvGraphicFramePr>
          <p:cNvPr id="7" name="コンテンツ プレースホルダー 6">
            <a:extLst>
              <a:ext uri="{FF2B5EF4-FFF2-40B4-BE49-F238E27FC236}">
                <a16:creationId xmlns:a16="http://schemas.microsoft.com/office/drawing/2014/main" id="{D4BCF9B3-4DD2-CE5A-248F-304C87699CE6}"/>
              </a:ext>
            </a:extLst>
          </p:cNvPr>
          <p:cNvGraphicFramePr>
            <a:graphicFrameLocks noGrp="1"/>
          </p:cNvGraphicFramePr>
          <p:nvPr>
            <p:ph idx="1"/>
            <p:extLst>
              <p:ext uri="{D42A27DB-BD31-4B8C-83A1-F6EECF244321}">
                <p14:modId xmlns:p14="http://schemas.microsoft.com/office/powerpoint/2010/main" val="612112016"/>
              </p:ext>
            </p:extLst>
          </p:nvPr>
        </p:nvGraphicFramePr>
        <p:xfrm>
          <a:off x="261255" y="1776551"/>
          <a:ext cx="5832475" cy="3766764"/>
        </p:xfrm>
        <a:graphic>
          <a:graphicData uri="http://schemas.openxmlformats.org/drawingml/2006/chart">
            <c:chart xmlns:c="http://schemas.openxmlformats.org/drawingml/2006/chart" xmlns:r="http://schemas.openxmlformats.org/officeDocument/2006/relationships" r:id="rId3"/>
          </a:graphicData>
        </a:graphic>
      </p:graphicFrame>
      <p:sp>
        <p:nvSpPr>
          <p:cNvPr id="6" name="スライド番号プレースホルダー 5">
            <a:extLst>
              <a:ext uri="{FF2B5EF4-FFF2-40B4-BE49-F238E27FC236}">
                <a16:creationId xmlns:a16="http://schemas.microsoft.com/office/drawing/2014/main" id="{AAE7F283-34AE-6B90-689B-909A89213411}"/>
              </a:ext>
            </a:extLst>
          </p:cNvPr>
          <p:cNvSpPr>
            <a:spLocks noGrp="1"/>
          </p:cNvSpPr>
          <p:nvPr>
            <p:ph type="sldNum" sz="quarter" idx="12"/>
          </p:nvPr>
        </p:nvSpPr>
        <p:spPr/>
        <p:txBody>
          <a:bodyPr/>
          <a:lstStyle/>
          <a:p>
            <a:pPr>
              <a:defRPr/>
            </a:pPr>
            <a:fld id="{B12562F3-4A2F-4E07-B7D3-3E764FB0DEC6}" type="slidenum">
              <a:rPr lang="en-US" altLang="ja-JP" smtClean="0"/>
              <a:pPr>
                <a:defRPr/>
              </a:pPr>
              <a:t>20</a:t>
            </a:fld>
            <a:endParaRPr lang="en-US" altLang="ja-JP" dirty="0"/>
          </a:p>
        </p:txBody>
      </p:sp>
      <p:pic>
        <p:nvPicPr>
          <p:cNvPr id="5" name="図 4" descr="アイコン&#10;&#10;中程度の精度で自動的に生成された説明">
            <a:extLst>
              <a:ext uri="{FF2B5EF4-FFF2-40B4-BE49-F238E27FC236}">
                <a16:creationId xmlns:a16="http://schemas.microsoft.com/office/drawing/2014/main" id="{F5A72EE6-9960-56E2-337D-8A12711F45C8}"/>
              </a:ext>
            </a:extLst>
          </p:cNvPr>
          <p:cNvPicPr>
            <a:picLocks noChangeAspect="1"/>
          </p:cNvPicPr>
          <p:nvPr/>
        </p:nvPicPr>
        <p:blipFill>
          <a:blip r:embed="rId4"/>
          <a:stretch>
            <a:fillRect/>
          </a:stretch>
        </p:blipFill>
        <p:spPr>
          <a:xfrm>
            <a:off x="3558086" y="5278994"/>
            <a:ext cx="2235200" cy="342900"/>
          </a:xfrm>
          <a:prstGeom prst="rect">
            <a:avLst/>
          </a:prstGeom>
        </p:spPr>
      </p:pic>
      <p:pic>
        <p:nvPicPr>
          <p:cNvPr id="9" name="図 8" descr="グラフ, 棒グラフ&#10;&#10;自動的に生成された説明">
            <a:extLst>
              <a:ext uri="{FF2B5EF4-FFF2-40B4-BE49-F238E27FC236}">
                <a16:creationId xmlns:a16="http://schemas.microsoft.com/office/drawing/2014/main" id="{4B34015E-FD50-BEA4-A665-FACED4C30BE2}"/>
              </a:ext>
            </a:extLst>
          </p:cNvPr>
          <p:cNvPicPr>
            <a:picLocks noChangeAspect="1"/>
          </p:cNvPicPr>
          <p:nvPr/>
        </p:nvPicPr>
        <p:blipFill>
          <a:blip r:embed="rId5"/>
          <a:stretch>
            <a:fillRect/>
          </a:stretch>
        </p:blipFill>
        <p:spPr>
          <a:xfrm>
            <a:off x="5681379" y="1758681"/>
            <a:ext cx="1606481" cy="3256972"/>
          </a:xfrm>
          <a:prstGeom prst="rect">
            <a:avLst/>
          </a:prstGeom>
        </p:spPr>
      </p:pic>
      <p:pic>
        <p:nvPicPr>
          <p:cNvPr id="14" name="図 13" descr="図形 が含まれている画像&#10;&#10;自動的に生成された説明">
            <a:extLst>
              <a:ext uri="{FF2B5EF4-FFF2-40B4-BE49-F238E27FC236}">
                <a16:creationId xmlns:a16="http://schemas.microsoft.com/office/drawing/2014/main" id="{A5921393-C71D-0F4C-22EC-6C838F0ED9A6}"/>
              </a:ext>
            </a:extLst>
          </p:cNvPr>
          <p:cNvPicPr>
            <a:picLocks noChangeAspect="1"/>
          </p:cNvPicPr>
          <p:nvPr/>
        </p:nvPicPr>
        <p:blipFill>
          <a:blip r:embed="rId6"/>
          <a:stretch>
            <a:fillRect/>
          </a:stretch>
        </p:blipFill>
        <p:spPr>
          <a:xfrm>
            <a:off x="6452374" y="4582970"/>
            <a:ext cx="723900" cy="520700"/>
          </a:xfrm>
          <a:prstGeom prst="rect">
            <a:avLst/>
          </a:prstGeom>
        </p:spPr>
      </p:pic>
      <p:pic>
        <p:nvPicPr>
          <p:cNvPr id="11" name="図 10" descr="テキスト&#10;&#10;中程度の精度で自動的に生成された説明">
            <a:extLst>
              <a:ext uri="{FF2B5EF4-FFF2-40B4-BE49-F238E27FC236}">
                <a16:creationId xmlns:a16="http://schemas.microsoft.com/office/drawing/2014/main" id="{82BEB698-7C75-1FF8-6898-7CAC67957EE8}"/>
              </a:ext>
            </a:extLst>
          </p:cNvPr>
          <p:cNvPicPr>
            <a:picLocks noChangeAspect="1"/>
          </p:cNvPicPr>
          <p:nvPr/>
        </p:nvPicPr>
        <p:blipFill>
          <a:blip r:embed="rId7"/>
          <a:stretch>
            <a:fillRect/>
          </a:stretch>
        </p:blipFill>
        <p:spPr>
          <a:xfrm>
            <a:off x="6373295" y="4621070"/>
            <a:ext cx="635000" cy="482600"/>
          </a:xfrm>
          <a:prstGeom prst="rect">
            <a:avLst/>
          </a:prstGeom>
        </p:spPr>
      </p:pic>
      <p:pic>
        <p:nvPicPr>
          <p:cNvPr id="16" name="図 15" descr="グラフ, 棒グラフ&#10;&#10;自動的に生成された説明">
            <a:extLst>
              <a:ext uri="{FF2B5EF4-FFF2-40B4-BE49-F238E27FC236}">
                <a16:creationId xmlns:a16="http://schemas.microsoft.com/office/drawing/2014/main" id="{53D65127-12E3-669F-DB76-1FE0857BE3BD}"/>
              </a:ext>
            </a:extLst>
          </p:cNvPr>
          <p:cNvPicPr>
            <a:picLocks noChangeAspect="1"/>
          </p:cNvPicPr>
          <p:nvPr/>
        </p:nvPicPr>
        <p:blipFill>
          <a:blip r:embed="rId8"/>
          <a:stretch>
            <a:fillRect/>
          </a:stretch>
        </p:blipFill>
        <p:spPr>
          <a:xfrm>
            <a:off x="7254214" y="1800830"/>
            <a:ext cx="1693841" cy="3256972"/>
          </a:xfrm>
          <a:prstGeom prst="rect">
            <a:avLst/>
          </a:prstGeom>
        </p:spPr>
      </p:pic>
      <p:pic>
        <p:nvPicPr>
          <p:cNvPr id="19" name="図 18" descr="図形 が含まれている画像&#10;&#10;自動的に生成された説明">
            <a:extLst>
              <a:ext uri="{FF2B5EF4-FFF2-40B4-BE49-F238E27FC236}">
                <a16:creationId xmlns:a16="http://schemas.microsoft.com/office/drawing/2014/main" id="{A921A128-B815-BA31-7A49-00F45CCAB214}"/>
              </a:ext>
            </a:extLst>
          </p:cNvPr>
          <p:cNvPicPr>
            <a:picLocks noChangeAspect="1"/>
          </p:cNvPicPr>
          <p:nvPr/>
        </p:nvPicPr>
        <p:blipFill>
          <a:blip r:embed="rId6"/>
          <a:stretch>
            <a:fillRect/>
          </a:stretch>
        </p:blipFill>
        <p:spPr>
          <a:xfrm>
            <a:off x="8086394" y="4518720"/>
            <a:ext cx="723900" cy="520700"/>
          </a:xfrm>
          <a:prstGeom prst="rect">
            <a:avLst/>
          </a:prstGeom>
        </p:spPr>
      </p:pic>
      <p:pic>
        <p:nvPicPr>
          <p:cNvPr id="21" name="図 20" descr="テキスト&#10;&#10;中程度の精度で自動的に生成された説明">
            <a:extLst>
              <a:ext uri="{FF2B5EF4-FFF2-40B4-BE49-F238E27FC236}">
                <a16:creationId xmlns:a16="http://schemas.microsoft.com/office/drawing/2014/main" id="{4E9BB2FE-33C4-79C2-2FF2-AB78D8C619CA}"/>
              </a:ext>
            </a:extLst>
          </p:cNvPr>
          <p:cNvPicPr>
            <a:picLocks noChangeAspect="1"/>
          </p:cNvPicPr>
          <p:nvPr/>
        </p:nvPicPr>
        <p:blipFill>
          <a:blip r:embed="rId9"/>
          <a:stretch>
            <a:fillRect/>
          </a:stretch>
        </p:blipFill>
        <p:spPr>
          <a:xfrm>
            <a:off x="8008453" y="4621070"/>
            <a:ext cx="625303" cy="480143"/>
          </a:xfrm>
          <a:prstGeom prst="rect">
            <a:avLst/>
          </a:prstGeom>
        </p:spPr>
      </p:pic>
    </p:spTree>
    <p:extLst>
      <p:ext uri="{BB962C8B-B14F-4D97-AF65-F5344CB8AC3E}">
        <p14:creationId xmlns:p14="http://schemas.microsoft.com/office/powerpoint/2010/main" val="3870581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635904-91D8-FC00-3D6D-D45DED767EAF}"/>
              </a:ext>
            </a:extLst>
          </p:cNvPr>
          <p:cNvSpPr>
            <a:spLocks noGrp="1"/>
          </p:cNvSpPr>
          <p:nvPr>
            <p:ph type="title"/>
          </p:nvPr>
        </p:nvSpPr>
        <p:spPr/>
        <p:txBody>
          <a:bodyPr/>
          <a:lstStyle/>
          <a:p>
            <a:r>
              <a:rPr kumimoji="1" lang="ja-JP" altLang="en-US"/>
              <a:t>実験結果</a:t>
            </a:r>
            <a:r>
              <a:rPr kumimoji="1" lang="en-US" altLang="ja-JP" dirty="0"/>
              <a:t>(</a:t>
            </a:r>
            <a:r>
              <a:rPr kumimoji="1" lang="ja-JP" altLang="en-US"/>
              <a:t>平均値</a:t>
            </a:r>
            <a:r>
              <a:rPr kumimoji="1" lang="en-US" altLang="ja-JP" dirty="0"/>
              <a:t>)</a:t>
            </a:r>
            <a:endParaRPr kumimoji="1" lang="ja-JP" altLang="en-US"/>
          </a:p>
        </p:txBody>
      </p:sp>
      <p:graphicFrame>
        <p:nvGraphicFramePr>
          <p:cNvPr id="7" name="コンテンツ プレースホルダー 6">
            <a:extLst>
              <a:ext uri="{FF2B5EF4-FFF2-40B4-BE49-F238E27FC236}">
                <a16:creationId xmlns:a16="http://schemas.microsoft.com/office/drawing/2014/main" id="{D4BCF9B3-4DD2-CE5A-248F-304C87699CE6}"/>
              </a:ext>
            </a:extLst>
          </p:cNvPr>
          <p:cNvGraphicFramePr>
            <a:graphicFrameLocks noGrp="1"/>
          </p:cNvGraphicFramePr>
          <p:nvPr>
            <p:ph idx="1"/>
          </p:nvPr>
        </p:nvGraphicFramePr>
        <p:xfrm>
          <a:off x="261255" y="1776551"/>
          <a:ext cx="5832475" cy="3766764"/>
        </p:xfrm>
        <a:graphic>
          <a:graphicData uri="http://schemas.openxmlformats.org/drawingml/2006/chart">
            <c:chart xmlns:c="http://schemas.openxmlformats.org/drawingml/2006/chart" xmlns:r="http://schemas.openxmlformats.org/officeDocument/2006/relationships" r:id="rId3"/>
          </a:graphicData>
        </a:graphic>
      </p:graphicFrame>
      <p:sp>
        <p:nvSpPr>
          <p:cNvPr id="6" name="スライド番号プレースホルダー 5">
            <a:extLst>
              <a:ext uri="{FF2B5EF4-FFF2-40B4-BE49-F238E27FC236}">
                <a16:creationId xmlns:a16="http://schemas.microsoft.com/office/drawing/2014/main" id="{AAE7F283-34AE-6B90-689B-909A89213411}"/>
              </a:ext>
            </a:extLst>
          </p:cNvPr>
          <p:cNvSpPr>
            <a:spLocks noGrp="1"/>
          </p:cNvSpPr>
          <p:nvPr>
            <p:ph type="sldNum" sz="quarter" idx="12"/>
          </p:nvPr>
        </p:nvSpPr>
        <p:spPr/>
        <p:txBody>
          <a:bodyPr/>
          <a:lstStyle/>
          <a:p>
            <a:pPr>
              <a:defRPr/>
            </a:pPr>
            <a:fld id="{B12562F3-4A2F-4E07-B7D3-3E764FB0DEC6}" type="slidenum">
              <a:rPr lang="en-US" altLang="ja-JP" smtClean="0"/>
              <a:pPr>
                <a:defRPr/>
              </a:pPr>
              <a:t>21</a:t>
            </a:fld>
            <a:endParaRPr lang="en-US" altLang="ja-JP" dirty="0"/>
          </a:p>
        </p:txBody>
      </p:sp>
      <p:pic>
        <p:nvPicPr>
          <p:cNvPr id="5" name="図 4" descr="アイコン&#10;&#10;中程度の精度で自動的に生成された説明">
            <a:extLst>
              <a:ext uri="{FF2B5EF4-FFF2-40B4-BE49-F238E27FC236}">
                <a16:creationId xmlns:a16="http://schemas.microsoft.com/office/drawing/2014/main" id="{F5A72EE6-9960-56E2-337D-8A12711F45C8}"/>
              </a:ext>
            </a:extLst>
          </p:cNvPr>
          <p:cNvPicPr>
            <a:picLocks noChangeAspect="1"/>
          </p:cNvPicPr>
          <p:nvPr/>
        </p:nvPicPr>
        <p:blipFill>
          <a:blip r:embed="rId4"/>
          <a:stretch>
            <a:fillRect/>
          </a:stretch>
        </p:blipFill>
        <p:spPr>
          <a:xfrm>
            <a:off x="3558086" y="5278994"/>
            <a:ext cx="2235200" cy="342900"/>
          </a:xfrm>
          <a:prstGeom prst="rect">
            <a:avLst/>
          </a:prstGeom>
        </p:spPr>
      </p:pic>
      <p:pic>
        <p:nvPicPr>
          <p:cNvPr id="9" name="図 8" descr="グラフ, 棒グラフ&#10;&#10;自動的に生成された説明">
            <a:extLst>
              <a:ext uri="{FF2B5EF4-FFF2-40B4-BE49-F238E27FC236}">
                <a16:creationId xmlns:a16="http://schemas.microsoft.com/office/drawing/2014/main" id="{4B34015E-FD50-BEA4-A665-FACED4C30BE2}"/>
              </a:ext>
            </a:extLst>
          </p:cNvPr>
          <p:cNvPicPr>
            <a:picLocks noChangeAspect="1"/>
          </p:cNvPicPr>
          <p:nvPr/>
        </p:nvPicPr>
        <p:blipFill>
          <a:blip r:embed="rId5"/>
          <a:stretch>
            <a:fillRect/>
          </a:stretch>
        </p:blipFill>
        <p:spPr>
          <a:xfrm>
            <a:off x="5681379" y="1758681"/>
            <a:ext cx="1606481" cy="3256972"/>
          </a:xfrm>
          <a:prstGeom prst="rect">
            <a:avLst/>
          </a:prstGeom>
        </p:spPr>
      </p:pic>
      <p:pic>
        <p:nvPicPr>
          <p:cNvPr id="14" name="図 13" descr="図形 が含まれている画像&#10;&#10;自動的に生成された説明">
            <a:extLst>
              <a:ext uri="{FF2B5EF4-FFF2-40B4-BE49-F238E27FC236}">
                <a16:creationId xmlns:a16="http://schemas.microsoft.com/office/drawing/2014/main" id="{A5921393-C71D-0F4C-22EC-6C838F0ED9A6}"/>
              </a:ext>
            </a:extLst>
          </p:cNvPr>
          <p:cNvPicPr>
            <a:picLocks noChangeAspect="1"/>
          </p:cNvPicPr>
          <p:nvPr/>
        </p:nvPicPr>
        <p:blipFill>
          <a:blip r:embed="rId6"/>
          <a:stretch>
            <a:fillRect/>
          </a:stretch>
        </p:blipFill>
        <p:spPr>
          <a:xfrm>
            <a:off x="6452374" y="4582970"/>
            <a:ext cx="723900" cy="520700"/>
          </a:xfrm>
          <a:prstGeom prst="rect">
            <a:avLst/>
          </a:prstGeom>
        </p:spPr>
      </p:pic>
      <p:pic>
        <p:nvPicPr>
          <p:cNvPr id="11" name="図 10" descr="テキスト&#10;&#10;中程度の精度で自動的に生成された説明">
            <a:extLst>
              <a:ext uri="{FF2B5EF4-FFF2-40B4-BE49-F238E27FC236}">
                <a16:creationId xmlns:a16="http://schemas.microsoft.com/office/drawing/2014/main" id="{82BEB698-7C75-1FF8-6898-7CAC67957EE8}"/>
              </a:ext>
            </a:extLst>
          </p:cNvPr>
          <p:cNvPicPr>
            <a:picLocks noChangeAspect="1"/>
          </p:cNvPicPr>
          <p:nvPr/>
        </p:nvPicPr>
        <p:blipFill>
          <a:blip r:embed="rId7"/>
          <a:stretch>
            <a:fillRect/>
          </a:stretch>
        </p:blipFill>
        <p:spPr>
          <a:xfrm>
            <a:off x="6373295" y="4621070"/>
            <a:ext cx="635000" cy="482600"/>
          </a:xfrm>
          <a:prstGeom prst="rect">
            <a:avLst/>
          </a:prstGeom>
        </p:spPr>
      </p:pic>
      <p:pic>
        <p:nvPicPr>
          <p:cNvPr id="16" name="図 15" descr="グラフ, 棒グラフ&#10;&#10;自動的に生成された説明">
            <a:extLst>
              <a:ext uri="{FF2B5EF4-FFF2-40B4-BE49-F238E27FC236}">
                <a16:creationId xmlns:a16="http://schemas.microsoft.com/office/drawing/2014/main" id="{53D65127-12E3-669F-DB76-1FE0857BE3BD}"/>
              </a:ext>
            </a:extLst>
          </p:cNvPr>
          <p:cNvPicPr>
            <a:picLocks noChangeAspect="1"/>
          </p:cNvPicPr>
          <p:nvPr/>
        </p:nvPicPr>
        <p:blipFill>
          <a:blip r:embed="rId8"/>
          <a:stretch>
            <a:fillRect/>
          </a:stretch>
        </p:blipFill>
        <p:spPr>
          <a:xfrm>
            <a:off x="7254214" y="1800830"/>
            <a:ext cx="1693841" cy="3256972"/>
          </a:xfrm>
          <a:prstGeom prst="rect">
            <a:avLst/>
          </a:prstGeom>
        </p:spPr>
      </p:pic>
      <p:pic>
        <p:nvPicPr>
          <p:cNvPr id="19" name="図 18" descr="図形 が含まれている画像&#10;&#10;自動的に生成された説明">
            <a:extLst>
              <a:ext uri="{FF2B5EF4-FFF2-40B4-BE49-F238E27FC236}">
                <a16:creationId xmlns:a16="http://schemas.microsoft.com/office/drawing/2014/main" id="{A921A128-B815-BA31-7A49-00F45CCAB214}"/>
              </a:ext>
            </a:extLst>
          </p:cNvPr>
          <p:cNvPicPr>
            <a:picLocks noChangeAspect="1"/>
          </p:cNvPicPr>
          <p:nvPr/>
        </p:nvPicPr>
        <p:blipFill>
          <a:blip r:embed="rId6"/>
          <a:stretch>
            <a:fillRect/>
          </a:stretch>
        </p:blipFill>
        <p:spPr>
          <a:xfrm>
            <a:off x="8086394" y="4518720"/>
            <a:ext cx="723900" cy="520700"/>
          </a:xfrm>
          <a:prstGeom prst="rect">
            <a:avLst/>
          </a:prstGeom>
        </p:spPr>
      </p:pic>
      <p:pic>
        <p:nvPicPr>
          <p:cNvPr id="21" name="図 20" descr="テキスト&#10;&#10;中程度の精度で自動的に生成された説明">
            <a:extLst>
              <a:ext uri="{FF2B5EF4-FFF2-40B4-BE49-F238E27FC236}">
                <a16:creationId xmlns:a16="http://schemas.microsoft.com/office/drawing/2014/main" id="{4E9BB2FE-33C4-79C2-2FF2-AB78D8C619CA}"/>
              </a:ext>
            </a:extLst>
          </p:cNvPr>
          <p:cNvPicPr>
            <a:picLocks noChangeAspect="1"/>
          </p:cNvPicPr>
          <p:nvPr/>
        </p:nvPicPr>
        <p:blipFill>
          <a:blip r:embed="rId9"/>
          <a:stretch>
            <a:fillRect/>
          </a:stretch>
        </p:blipFill>
        <p:spPr>
          <a:xfrm>
            <a:off x="8008453" y="4621070"/>
            <a:ext cx="625303" cy="480143"/>
          </a:xfrm>
          <a:prstGeom prst="rect">
            <a:avLst/>
          </a:prstGeom>
        </p:spPr>
      </p:pic>
      <p:sp>
        <p:nvSpPr>
          <p:cNvPr id="3" name="正方形/長方形 2">
            <a:extLst>
              <a:ext uri="{FF2B5EF4-FFF2-40B4-BE49-F238E27FC236}">
                <a16:creationId xmlns:a16="http://schemas.microsoft.com/office/drawing/2014/main" id="{AF87C697-0C74-6559-93D0-318D19C5ECD6}"/>
              </a:ext>
            </a:extLst>
          </p:cNvPr>
          <p:cNvSpPr/>
          <p:nvPr/>
        </p:nvSpPr>
        <p:spPr>
          <a:xfrm>
            <a:off x="619026" y="2197760"/>
            <a:ext cx="1348700" cy="3002656"/>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
        <p:nvSpPr>
          <p:cNvPr id="4" name="テキスト ボックス 3">
            <a:extLst>
              <a:ext uri="{FF2B5EF4-FFF2-40B4-BE49-F238E27FC236}">
                <a16:creationId xmlns:a16="http://schemas.microsoft.com/office/drawing/2014/main" id="{7D5C1D89-C6C0-5741-A85D-C03DEB99AC5D}"/>
              </a:ext>
            </a:extLst>
          </p:cNvPr>
          <p:cNvSpPr txBox="1"/>
          <p:nvPr/>
        </p:nvSpPr>
        <p:spPr>
          <a:xfrm>
            <a:off x="839656" y="1933438"/>
            <a:ext cx="907438" cy="300082"/>
          </a:xfrm>
          <a:prstGeom prst="rect">
            <a:avLst/>
          </a:prstGeom>
          <a:noFill/>
        </p:spPr>
        <p:txBody>
          <a:bodyPr wrap="square" rtlCol="0">
            <a:spAutoFit/>
          </a:bodyPr>
          <a:lstStyle/>
          <a:p>
            <a:r>
              <a:rPr lang="en-US" altLang="ja-JP" sz="1350" dirty="0"/>
              <a:t>96.2%</a:t>
            </a:r>
            <a:r>
              <a:rPr lang="ja-JP" altLang="en-US" sz="1350"/>
              <a:t>減</a:t>
            </a:r>
          </a:p>
        </p:txBody>
      </p:sp>
      <p:sp>
        <p:nvSpPr>
          <p:cNvPr id="8" name="正方形/長方形 7">
            <a:extLst>
              <a:ext uri="{FF2B5EF4-FFF2-40B4-BE49-F238E27FC236}">
                <a16:creationId xmlns:a16="http://schemas.microsoft.com/office/drawing/2014/main" id="{05095EFF-5FE9-05F8-EB9A-CFB824C8BFB5}"/>
              </a:ext>
            </a:extLst>
          </p:cNvPr>
          <p:cNvSpPr/>
          <p:nvPr/>
        </p:nvSpPr>
        <p:spPr>
          <a:xfrm>
            <a:off x="3070932" y="1503381"/>
            <a:ext cx="2653440" cy="1160195"/>
          </a:xfrm>
          <a:prstGeom prst="rect">
            <a:avLst/>
          </a:prstGeom>
          <a:ln w="508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350">
                <a:solidFill>
                  <a:srgbClr val="FF0000"/>
                </a:solidFill>
              </a:rPr>
              <a:t>新規ツールの方が</a:t>
            </a:r>
            <a:br>
              <a:rPr lang="en-US" altLang="ja-JP" sz="1350" dirty="0">
                <a:solidFill>
                  <a:srgbClr val="FF0000"/>
                </a:solidFill>
              </a:rPr>
            </a:br>
            <a:r>
              <a:rPr lang="ja-JP" altLang="en-US" sz="1350">
                <a:solidFill>
                  <a:srgbClr val="FF0000"/>
                </a:solidFill>
              </a:rPr>
              <a:t>同時修正の検討に</a:t>
            </a:r>
            <a:br>
              <a:rPr lang="en-US" altLang="ja-JP" sz="1350" dirty="0">
                <a:solidFill>
                  <a:srgbClr val="FF0000"/>
                </a:solidFill>
              </a:rPr>
            </a:br>
            <a:r>
              <a:rPr lang="ja-JP" altLang="en-US" sz="1350">
                <a:solidFill>
                  <a:srgbClr val="FF0000"/>
                </a:solidFill>
              </a:rPr>
              <a:t>必要な工数が少ない</a:t>
            </a:r>
          </a:p>
        </p:txBody>
      </p:sp>
      <p:sp>
        <p:nvSpPr>
          <p:cNvPr id="10" name="テキスト ボックス 9">
            <a:extLst>
              <a:ext uri="{FF2B5EF4-FFF2-40B4-BE49-F238E27FC236}">
                <a16:creationId xmlns:a16="http://schemas.microsoft.com/office/drawing/2014/main" id="{932D18AF-D1E7-9F4F-3988-7739EEE7B692}"/>
              </a:ext>
            </a:extLst>
          </p:cNvPr>
          <p:cNvSpPr txBox="1"/>
          <p:nvPr/>
        </p:nvSpPr>
        <p:spPr>
          <a:xfrm>
            <a:off x="3613860" y="3504126"/>
            <a:ext cx="814647" cy="300082"/>
          </a:xfrm>
          <a:prstGeom prst="rect">
            <a:avLst/>
          </a:prstGeom>
          <a:noFill/>
        </p:spPr>
        <p:txBody>
          <a:bodyPr wrap="none" rtlCol="0">
            <a:spAutoFit/>
          </a:bodyPr>
          <a:lstStyle/>
          <a:p>
            <a:r>
              <a:rPr lang="en-US" altLang="ja-JP" sz="1350" dirty="0"/>
              <a:t>93.1%</a:t>
            </a:r>
            <a:r>
              <a:rPr lang="ja-JP" altLang="en-US" sz="1350"/>
              <a:t>減</a:t>
            </a:r>
          </a:p>
        </p:txBody>
      </p:sp>
      <p:sp>
        <p:nvSpPr>
          <p:cNvPr id="12" name="正方形/長方形 11">
            <a:extLst>
              <a:ext uri="{FF2B5EF4-FFF2-40B4-BE49-F238E27FC236}">
                <a16:creationId xmlns:a16="http://schemas.microsoft.com/office/drawing/2014/main" id="{7BB228E1-B030-3E98-9178-089701811BCC}"/>
              </a:ext>
            </a:extLst>
          </p:cNvPr>
          <p:cNvSpPr/>
          <p:nvPr/>
        </p:nvSpPr>
        <p:spPr>
          <a:xfrm>
            <a:off x="3439390" y="3822078"/>
            <a:ext cx="1081505" cy="1378337"/>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
        <p:nvSpPr>
          <p:cNvPr id="13" name="テキスト ボックス 12">
            <a:extLst>
              <a:ext uri="{FF2B5EF4-FFF2-40B4-BE49-F238E27FC236}">
                <a16:creationId xmlns:a16="http://schemas.microsoft.com/office/drawing/2014/main" id="{FE1A9736-0BFE-8006-8D44-22A7BD8654C8}"/>
              </a:ext>
            </a:extLst>
          </p:cNvPr>
          <p:cNvSpPr txBox="1"/>
          <p:nvPr/>
        </p:nvSpPr>
        <p:spPr>
          <a:xfrm>
            <a:off x="6334837" y="1838878"/>
            <a:ext cx="814647" cy="300082"/>
          </a:xfrm>
          <a:prstGeom prst="rect">
            <a:avLst/>
          </a:prstGeom>
          <a:noFill/>
        </p:spPr>
        <p:txBody>
          <a:bodyPr wrap="none" rtlCol="0">
            <a:spAutoFit/>
          </a:bodyPr>
          <a:lstStyle/>
          <a:p>
            <a:r>
              <a:rPr lang="en-US" altLang="ja-JP" sz="1350" dirty="0"/>
              <a:t>39.0%</a:t>
            </a:r>
            <a:r>
              <a:rPr lang="ja-JP" altLang="en-US" sz="1350"/>
              <a:t>減</a:t>
            </a:r>
          </a:p>
        </p:txBody>
      </p:sp>
      <p:sp>
        <p:nvSpPr>
          <p:cNvPr id="15" name="正方形/長方形 14">
            <a:extLst>
              <a:ext uri="{FF2B5EF4-FFF2-40B4-BE49-F238E27FC236}">
                <a16:creationId xmlns:a16="http://schemas.microsoft.com/office/drawing/2014/main" id="{352ACDE4-CCAB-28B4-67E2-FF7B51F88CD5}"/>
              </a:ext>
            </a:extLst>
          </p:cNvPr>
          <p:cNvSpPr/>
          <p:nvPr/>
        </p:nvSpPr>
        <p:spPr>
          <a:xfrm>
            <a:off x="6262376" y="2138960"/>
            <a:ext cx="913897" cy="3061455"/>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
        <p:nvSpPr>
          <p:cNvPr id="17" name="テキスト ボックス 16">
            <a:extLst>
              <a:ext uri="{FF2B5EF4-FFF2-40B4-BE49-F238E27FC236}">
                <a16:creationId xmlns:a16="http://schemas.microsoft.com/office/drawing/2014/main" id="{AEDFFB7B-6035-3D0E-CBC0-F68CC7CD1257}"/>
              </a:ext>
            </a:extLst>
          </p:cNvPr>
          <p:cNvSpPr txBox="1"/>
          <p:nvPr/>
        </p:nvSpPr>
        <p:spPr>
          <a:xfrm>
            <a:off x="8008453" y="1776551"/>
            <a:ext cx="814647" cy="300082"/>
          </a:xfrm>
          <a:prstGeom prst="rect">
            <a:avLst/>
          </a:prstGeom>
          <a:noFill/>
        </p:spPr>
        <p:txBody>
          <a:bodyPr wrap="none" rtlCol="0">
            <a:spAutoFit/>
          </a:bodyPr>
          <a:lstStyle/>
          <a:p>
            <a:r>
              <a:rPr lang="en-US" altLang="ja-JP" sz="1350" dirty="0"/>
              <a:t>19.8%</a:t>
            </a:r>
            <a:r>
              <a:rPr lang="ja-JP" altLang="en-US" sz="1350"/>
              <a:t>減</a:t>
            </a:r>
          </a:p>
        </p:txBody>
      </p:sp>
      <p:sp>
        <p:nvSpPr>
          <p:cNvPr id="18" name="正方形/長方形 17">
            <a:extLst>
              <a:ext uri="{FF2B5EF4-FFF2-40B4-BE49-F238E27FC236}">
                <a16:creationId xmlns:a16="http://schemas.microsoft.com/office/drawing/2014/main" id="{A0E18939-98EE-B2E7-4669-2EC2FEF8ED37}"/>
              </a:ext>
            </a:extLst>
          </p:cNvPr>
          <p:cNvSpPr/>
          <p:nvPr/>
        </p:nvSpPr>
        <p:spPr>
          <a:xfrm>
            <a:off x="7913338" y="2079462"/>
            <a:ext cx="958637" cy="3120953"/>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Tree>
    <p:extLst>
      <p:ext uri="{BB962C8B-B14F-4D97-AF65-F5344CB8AC3E}">
        <p14:creationId xmlns:p14="http://schemas.microsoft.com/office/powerpoint/2010/main" val="572470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0A5976-B3CF-1D26-6537-67BCCE73BAB7}"/>
              </a:ext>
            </a:extLst>
          </p:cNvPr>
          <p:cNvSpPr>
            <a:spLocks noGrp="1"/>
          </p:cNvSpPr>
          <p:nvPr>
            <p:ph type="title"/>
          </p:nvPr>
        </p:nvSpPr>
        <p:spPr/>
        <p:txBody>
          <a:bodyPr/>
          <a:lstStyle/>
          <a:p>
            <a:r>
              <a:rPr kumimoji="1" lang="ja-JP" altLang="en-US"/>
              <a:t>まとめと今後の課題</a:t>
            </a:r>
          </a:p>
        </p:txBody>
      </p:sp>
      <p:sp>
        <p:nvSpPr>
          <p:cNvPr id="3" name="コンテンツ プレースホルダー 2">
            <a:extLst>
              <a:ext uri="{FF2B5EF4-FFF2-40B4-BE49-F238E27FC236}">
                <a16:creationId xmlns:a16="http://schemas.microsoft.com/office/drawing/2014/main" id="{882B7CF8-5843-E35B-5ABE-5497FD94466C}"/>
              </a:ext>
            </a:extLst>
          </p:cNvPr>
          <p:cNvSpPr>
            <a:spLocks noGrp="1"/>
          </p:cNvSpPr>
          <p:nvPr>
            <p:ph idx="1"/>
          </p:nvPr>
        </p:nvSpPr>
        <p:spPr/>
        <p:txBody>
          <a:bodyPr/>
          <a:lstStyle/>
          <a:p>
            <a:r>
              <a:rPr kumimoji="1" lang="ja-JP" altLang="en-US"/>
              <a:t>まとめ</a:t>
            </a:r>
            <a:endParaRPr kumimoji="1" lang="en-US" altLang="ja-JP" dirty="0"/>
          </a:p>
          <a:p>
            <a:pPr lvl="1"/>
            <a:r>
              <a:rPr kumimoji="1" lang="ja-JP" altLang="en-US"/>
              <a:t>異なる</a:t>
            </a:r>
            <a:r>
              <a:rPr kumimoji="1" lang="en-US" altLang="ja-JP" dirty="0"/>
              <a:t>CC</a:t>
            </a:r>
            <a:r>
              <a:rPr kumimoji="1" lang="ja-JP" altLang="en-US"/>
              <a:t>検出ツールの結果を比較して表示する手法を提案</a:t>
            </a:r>
            <a:endParaRPr kumimoji="1" lang="en-US" altLang="ja-JP" dirty="0"/>
          </a:p>
          <a:p>
            <a:pPr lvl="2"/>
            <a:r>
              <a:rPr kumimoji="1" lang="ja-JP" altLang="en-US"/>
              <a:t>ファイルツリー，クローンセット，</a:t>
            </a:r>
            <a:r>
              <a:rPr kumimoji="1" lang="en-US" altLang="ja-JP" dirty="0"/>
              <a:t>CC</a:t>
            </a:r>
            <a:r>
              <a:rPr kumimoji="1" lang="ja-JP" altLang="en-US"/>
              <a:t>検出数を</a:t>
            </a:r>
            <a:r>
              <a:rPr lang="ja-JP" altLang="en-US"/>
              <a:t>表示</a:t>
            </a:r>
            <a:endParaRPr kumimoji="1" lang="en-US" altLang="ja-JP" dirty="0"/>
          </a:p>
          <a:p>
            <a:pPr lvl="1"/>
            <a:r>
              <a:rPr lang="ja-JP" altLang="en-US"/>
              <a:t>提案手法を採用した</a:t>
            </a:r>
            <a:r>
              <a:rPr kumimoji="1" lang="ja-JP" altLang="en-US"/>
              <a:t>ツールを</a:t>
            </a:r>
            <a:r>
              <a:rPr kumimoji="1" lang="en-US" altLang="ja-JP" dirty="0"/>
              <a:t>CCX</a:t>
            </a:r>
            <a:r>
              <a:rPr kumimoji="1" lang="ja-JP" altLang="en-US"/>
              <a:t>を拡張する形で実装</a:t>
            </a:r>
            <a:endParaRPr kumimoji="1" lang="en-US" altLang="ja-JP" dirty="0"/>
          </a:p>
          <a:p>
            <a:pPr lvl="1"/>
            <a:r>
              <a:rPr lang="ja-JP" altLang="en-US"/>
              <a:t>既存ツール</a:t>
            </a:r>
            <a:r>
              <a:rPr kumimoji="1" lang="ja-JP" altLang="en-US"/>
              <a:t>と新規ツールを用いて評価実験</a:t>
            </a:r>
            <a:endParaRPr kumimoji="1" lang="en-US" altLang="ja-JP" dirty="0"/>
          </a:p>
          <a:p>
            <a:pPr lvl="2"/>
            <a:r>
              <a:rPr lang="ja-JP" altLang="en-US"/>
              <a:t>新規ツールの方が，コードの同時修正の工数が少ないことを確認</a:t>
            </a:r>
            <a:endParaRPr lang="en-US" altLang="ja-JP" dirty="0"/>
          </a:p>
          <a:p>
            <a:r>
              <a:rPr kumimoji="1" lang="ja-JP" altLang="en-US"/>
              <a:t>今後の課題</a:t>
            </a:r>
            <a:endParaRPr kumimoji="1" lang="en-US" altLang="ja-JP" dirty="0"/>
          </a:p>
          <a:p>
            <a:pPr lvl="1"/>
            <a:r>
              <a:rPr lang="ja-JP" altLang="en-US"/>
              <a:t>グラフを利用した重要な</a:t>
            </a:r>
            <a:r>
              <a:rPr lang="en-US" altLang="ja-JP" dirty="0"/>
              <a:t>CC</a:t>
            </a:r>
            <a:r>
              <a:rPr lang="ja-JP" altLang="en-US"/>
              <a:t>が含まれるファイルの表示</a:t>
            </a:r>
            <a:endParaRPr lang="en-US" altLang="ja-JP" dirty="0"/>
          </a:p>
          <a:p>
            <a:pPr lvl="2"/>
            <a:r>
              <a:rPr kumimoji="1" lang="ja-JP" altLang="en-US"/>
              <a:t>一致率，検出数以外のメトリクスの追加</a:t>
            </a:r>
            <a:endParaRPr kumimoji="1" lang="en-US" altLang="ja-JP" dirty="0"/>
          </a:p>
        </p:txBody>
      </p:sp>
      <p:sp>
        <p:nvSpPr>
          <p:cNvPr id="6" name="スライド番号プレースホルダー 5">
            <a:extLst>
              <a:ext uri="{FF2B5EF4-FFF2-40B4-BE49-F238E27FC236}">
                <a16:creationId xmlns:a16="http://schemas.microsoft.com/office/drawing/2014/main" id="{9C57B453-DBE3-B4EF-BBC7-C8E245955DA5}"/>
              </a:ext>
            </a:extLst>
          </p:cNvPr>
          <p:cNvSpPr>
            <a:spLocks noGrp="1"/>
          </p:cNvSpPr>
          <p:nvPr>
            <p:ph type="sldNum" sz="quarter" idx="12"/>
          </p:nvPr>
        </p:nvSpPr>
        <p:spPr/>
        <p:txBody>
          <a:bodyPr/>
          <a:lstStyle/>
          <a:p>
            <a:pPr>
              <a:defRPr/>
            </a:pPr>
            <a:fld id="{B12562F3-4A2F-4E07-B7D3-3E764FB0DEC6}" type="slidenum">
              <a:rPr lang="en-US" altLang="ja-JP" smtClean="0"/>
              <a:pPr>
                <a:defRPr/>
              </a:pPr>
              <a:t>22</a:t>
            </a:fld>
            <a:endParaRPr lang="en-US" altLang="ja-JP" dirty="0"/>
          </a:p>
        </p:txBody>
      </p:sp>
    </p:spTree>
    <p:extLst>
      <p:ext uri="{BB962C8B-B14F-4D97-AF65-F5344CB8AC3E}">
        <p14:creationId xmlns:p14="http://schemas.microsoft.com/office/powerpoint/2010/main" val="1311310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FB53C7-C9F5-F3C0-4DF0-D70268E6A030}"/>
              </a:ext>
            </a:extLst>
          </p:cNvPr>
          <p:cNvSpPr>
            <a:spLocks noGrp="1"/>
          </p:cNvSpPr>
          <p:nvPr>
            <p:ph type="ctrTitle"/>
          </p:nvPr>
        </p:nvSpPr>
        <p:spPr/>
        <p:txBody>
          <a:bodyPr/>
          <a:lstStyle/>
          <a:p>
            <a:r>
              <a:rPr lang="ja-JP" altLang="en-US"/>
              <a:t>付録</a:t>
            </a:r>
            <a:endParaRPr kumimoji="1" lang="ja-JP" altLang="en-US"/>
          </a:p>
        </p:txBody>
      </p:sp>
    </p:spTree>
    <p:extLst>
      <p:ext uri="{BB962C8B-B14F-4D97-AF65-F5344CB8AC3E}">
        <p14:creationId xmlns:p14="http://schemas.microsoft.com/office/powerpoint/2010/main" val="1272011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9C67E3-E123-5923-C4AC-0C15377EF888}"/>
              </a:ext>
            </a:extLst>
          </p:cNvPr>
          <p:cNvSpPr>
            <a:spLocks noGrp="1"/>
          </p:cNvSpPr>
          <p:nvPr>
            <p:ph type="title"/>
          </p:nvPr>
        </p:nvSpPr>
        <p:spPr/>
        <p:txBody>
          <a:bodyPr/>
          <a:lstStyle/>
          <a:p>
            <a:r>
              <a:rPr kumimoji="1" lang="en-US" altLang="ja-JP" dirty="0"/>
              <a:t>CCX[3]</a:t>
            </a:r>
            <a:endParaRPr kumimoji="1" lang="ja-JP" altLang="en-US"/>
          </a:p>
        </p:txBody>
      </p:sp>
      <p:sp>
        <p:nvSpPr>
          <p:cNvPr id="3" name="コンテンツ プレースホルダー 2">
            <a:extLst>
              <a:ext uri="{FF2B5EF4-FFF2-40B4-BE49-F238E27FC236}">
                <a16:creationId xmlns:a16="http://schemas.microsoft.com/office/drawing/2014/main" id="{4A58B0FE-48C3-0541-1FCB-B0491792C9D3}"/>
              </a:ext>
            </a:extLst>
          </p:cNvPr>
          <p:cNvSpPr>
            <a:spLocks noGrp="1"/>
          </p:cNvSpPr>
          <p:nvPr>
            <p:ph idx="1"/>
          </p:nvPr>
        </p:nvSpPr>
        <p:spPr/>
        <p:txBody>
          <a:bodyPr/>
          <a:lstStyle/>
          <a:p>
            <a:r>
              <a:rPr kumimoji="1" lang="en-US" altLang="ja-JP" dirty="0"/>
              <a:t>CC</a:t>
            </a:r>
            <a:r>
              <a:rPr kumimoji="1" lang="ja-JP" altLang="en-US"/>
              <a:t>検出</a:t>
            </a:r>
            <a:r>
              <a:rPr kumimoji="1" lang="en-US" altLang="ja-JP" dirty="0"/>
              <a:t>, </a:t>
            </a:r>
            <a:r>
              <a:rPr kumimoji="1" lang="ja-JP" altLang="en-US"/>
              <a:t>分析ができる</a:t>
            </a:r>
            <a:r>
              <a:rPr kumimoji="1" lang="en-US" altLang="ja-JP" dirty="0"/>
              <a:t>Web</a:t>
            </a:r>
            <a:r>
              <a:rPr kumimoji="1" lang="ja-JP" altLang="en-US"/>
              <a:t>アプリケーション</a:t>
            </a:r>
            <a:endParaRPr kumimoji="1" lang="en-US" altLang="ja-JP" dirty="0"/>
          </a:p>
          <a:p>
            <a:r>
              <a:rPr lang="en-US" altLang="ja-JP" dirty="0"/>
              <a:t>4</a:t>
            </a:r>
            <a:r>
              <a:rPr lang="ja-JP" altLang="en-US"/>
              <a:t>種類の</a:t>
            </a:r>
            <a:r>
              <a:rPr lang="en-US" altLang="ja-JP" dirty="0"/>
              <a:t>CC</a:t>
            </a:r>
            <a:r>
              <a:rPr lang="ja-JP" altLang="en-US"/>
              <a:t>検出ツールを使用可能</a:t>
            </a:r>
            <a:endParaRPr lang="en-US" altLang="ja-JP" dirty="0"/>
          </a:p>
          <a:p>
            <a:r>
              <a:rPr lang="ja-JP" altLang="en-US"/>
              <a:t>同一のソースコードに対して，</a:t>
            </a:r>
            <a:br>
              <a:rPr lang="en-US" altLang="ja-JP" dirty="0"/>
            </a:br>
            <a:r>
              <a:rPr lang="ja-JP" altLang="en-US"/>
              <a:t>異なる</a:t>
            </a:r>
            <a:r>
              <a:rPr lang="en-US" altLang="ja-JP" dirty="0"/>
              <a:t>2</a:t>
            </a:r>
            <a:r>
              <a:rPr lang="ja-JP" altLang="en-US"/>
              <a:t>つの検出結果の比較が可能</a:t>
            </a:r>
            <a:endParaRPr lang="en-US" altLang="ja-JP" dirty="0"/>
          </a:p>
          <a:p>
            <a:pPr lvl="1"/>
            <a:r>
              <a:rPr lang="en-US" altLang="ja-JP" dirty="0"/>
              <a:t>CC</a:t>
            </a:r>
            <a:r>
              <a:rPr lang="ja-JP" altLang="en-US"/>
              <a:t>ペアの差異を表す散布図を表示</a:t>
            </a:r>
            <a:endParaRPr lang="en-US" altLang="ja-JP" dirty="0"/>
          </a:p>
          <a:p>
            <a:pPr lvl="2"/>
            <a:r>
              <a:rPr lang="ja-JP" altLang="en-US"/>
              <a:t>縦横にファイルが並ぶ</a:t>
            </a:r>
            <a:endParaRPr lang="en-US" altLang="ja-JP" dirty="0"/>
          </a:p>
          <a:p>
            <a:pPr lvl="2"/>
            <a:r>
              <a:rPr lang="ja-JP" altLang="en-US"/>
              <a:t>ファイルの組み合わせごとにマス目が存在</a:t>
            </a:r>
            <a:endParaRPr lang="en-US" altLang="ja-JP" dirty="0"/>
          </a:p>
          <a:p>
            <a:pPr lvl="1"/>
            <a:r>
              <a:rPr lang="ja-JP" altLang="en-US"/>
              <a:t>修正コード片の</a:t>
            </a:r>
            <a:r>
              <a:rPr lang="en-US" altLang="ja-JP" dirty="0"/>
              <a:t>CC</a:t>
            </a:r>
            <a:r>
              <a:rPr lang="ja-JP" altLang="en-US"/>
              <a:t>の同時修正を支援</a:t>
            </a:r>
            <a:endParaRPr lang="en-US" altLang="ja-JP" dirty="0"/>
          </a:p>
        </p:txBody>
      </p:sp>
      <p:sp>
        <p:nvSpPr>
          <p:cNvPr id="6" name="スライド番号プレースホルダー 5">
            <a:extLst>
              <a:ext uri="{FF2B5EF4-FFF2-40B4-BE49-F238E27FC236}">
                <a16:creationId xmlns:a16="http://schemas.microsoft.com/office/drawing/2014/main" id="{8B769643-5963-42BE-1D03-53AE775ADDD3}"/>
              </a:ext>
            </a:extLst>
          </p:cNvPr>
          <p:cNvSpPr>
            <a:spLocks noGrp="1"/>
          </p:cNvSpPr>
          <p:nvPr>
            <p:ph type="sldNum" sz="quarter" idx="12"/>
          </p:nvPr>
        </p:nvSpPr>
        <p:spPr/>
        <p:txBody>
          <a:bodyPr/>
          <a:lstStyle/>
          <a:p>
            <a:pPr>
              <a:defRPr/>
            </a:pPr>
            <a:fld id="{B12562F3-4A2F-4E07-B7D3-3E764FB0DEC6}" type="slidenum">
              <a:rPr lang="en-US" altLang="ja-JP" smtClean="0"/>
              <a:pPr>
                <a:defRPr/>
              </a:pPr>
              <a:t>24</a:t>
            </a:fld>
            <a:endParaRPr lang="en-US" altLang="ja-JP" dirty="0"/>
          </a:p>
        </p:txBody>
      </p:sp>
      <p:pic>
        <p:nvPicPr>
          <p:cNvPr id="10" name="図 9" descr="グラフ, 散布図&#10;&#10;自動的に生成された説明">
            <a:extLst>
              <a:ext uri="{FF2B5EF4-FFF2-40B4-BE49-F238E27FC236}">
                <a16:creationId xmlns:a16="http://schemas.microsoft.com/office/drawing/2014/main" id="{ACDA1C48-BC99-76F2-7F30-CA93E0B584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8493" y="2265176"/>
            <a:ext cx="2251276" cy="2181782"/>
          </a:xfrm>
          <a:prstGeom prst="rect">
            <a:avLst/>
          </a:prstGeom>
        </p:spPr>
      </p:pic>
      <p:sp>
        <p:nvSpPr>
          <p:cNvPr id="11" name="角丸四角形吹き出し 10">
            <a:extLst>
              <a:ext uri="{FF2B5EF4-FFF2-40B4-BE49-F238E27FC236}">
                <a16:creationId xmlns:a16="http://schemas.microsoft.com/office/drawing/2014/main" id="{6F16B2C5-4966-190B-3112-A208DA87E0B4}"/>
              </a:ext>
            </a:extLst>
          </p:cNvPr>
          <p:cNvSpPr/>
          <p:nvPr/>
        </p:nvSpPr>
        <p:spPr>
          <a:xfrm>
            <a:off x="6649679" y="4481496"/>
            <a:ext cx="1740090" cy="1514921"/>
          </a:xfrm>
          <a:prstGeom prst="wedgeRoundRectCallout">
            <a:avLst>
              <a:gd name="adj1" fmla="val -27068"/>
              <a:gd name="adj2" fmla="val -84604"/>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50"/>
              <a:t>有色点：</a:t>
            </a:r>
            <a:r>
              <a:rPr lang="en-US" altLang="ja-JP" sz="1050" dirty="0"/>
              <a:t>CC</a:t>
            </a:r>
            <a:r>
              <a:rPr lang="ja-JP" altLang="en-US" sz="1050"/>
              <a:t>ペアあり</a:t>
            </a:r>
            <a:endParaRPr lang="en-US" altLang="ja-JP" sz="1050" dirty="0"/>
          </a:p>
          <a:p>
            <a:r>
              <a:rPr lang="ja-JP" altLang="en-US" sz="1050"/>
              <a:t>無色点：</a:t>
            </a:r>
            <a:r>
              <a:rPr lang="en-US" altLang="ja-JP" sz="1050" dirty="0"/>
              <a:t>CC</a:t>
            </a:r>
            <a:r>
              <a:rPr lang="ja-JP" altLang="en-US" sz="1050"/>
              <a:t>ペアなし</a:t>
            </a:r>
            <a:endParaRPr lang="en-US" altLang="ja-JP" sz="1050" dirty="0"/>
          </a:p>
          <a:p>
            <a:r>
              <a:rPr lang="ja-JP" altLang="en-US" sz="1050"/>
              <a:t>赤色：差異が大きい</a:t>
            </a:r>
            <a:endParaRPr lang="en-US" altLang="ja-JP" sz="1050" dirty="0"/>
          </a:p>
          <a:p>
            <a:r>
              <a:rPr lang="ja-JP" altLang="en-US" sz="1050"/>
              <a:t>黄色：差異が小さい</a:t>
            </a:r>
            <a:endParaRPr lang="en-US" altLang="ja-JP" sz="1050" dirty="0"/>
          </a:p>
          <a:p>
            <a:r>
              <a:rPr lang="ja-JP" altLang="en-US" sz="1050"/>
              <a:t>緑色：差異なし</a:t>
            </a:r>
          </a:p>
        </p:txBody>
      </p:sp>
      <p:sp>
        <p:nvSpPr>
          <p:cNvPr id="12" name="テキスト ボックス 11">
            <a:extLst>
              <a:ext uri="{FF2B5EF4-FFF2-40B4-BE49-F238E27FC236}">
                <a16:creationId xmlns:a16="http://schemas.microsoft.com/office/drawing/2014/main" id="{1E371BCE-27D3-F51C-0D3E-165388A41EF6}"/>
              </a:ext>
            </a:extLst>
          </p:cNvPr>
          <p:cNvSpPr txBox="1"/>
          <p:nvPr/>
        </p:nvSpPr>
        <p:spPr>
          <a:xfrm>
            <a:off x="1213088" y="6099126"/>
            <a:ext cx="7878660" cy="253916"/>
          </a:xfrm>
          <a:prstGeom prst="rect">
            <a:avLst/>
          </a:prstGeom>
          <a:noFill/>
        </p:spPr>
        <p:txBody>
          <a:bodyPr wrap="square" rtlCol="0">
            <a:spAutoFit/>
          </a:bodyPr>
          <a:lstStyle/>
          <a:p>
            <a:r>
              <a:rPr lang="en-US" altLang="ja-JP" sz="1050" dirty="0"/>
              <a:t>[3]</a:t>
            </a:r>
            <a:r>
              <a:rPr lang="ja-JP" altLang="en-US" sz="1050"/>
              <a:t>松島一樹</a:t>
            </a:r>
            <a:r>
              <a:rPr lang="en-US" altLang="ja-JP" sz="1050" dirty="0"/>
              <a:t>, et al., CCX: SaaS</a:t>
            </a:r>
            <a:r>
              <a:rPr lang="ja-JP" altLang="en-US" sz="1050"/>
              <a:t>型コードクローン分析システム</a:t>
            </a:r>
            <a:r>
              <a:rPr lang="en-US" altLang="ja-JP" sz="1050" dirty="0"/>
              <a:t>. ,</a:t>
            </a:r>
            <a:r>
              <a:rPr lang="ja-JP" altLang="en-US" sz="1050"/>
              <a:t>コンピュータソフトウェア</a:t>
            </a:r>
            <a:r>
              <a:rPr lang="en-US" altLang="ja-JP" sz="1050" dirty="0"/>
              <a:t>, vol. 39, no. 4, pp. 129-143, July. 2022.</a:t>
            </a:r>
            <a:endParaRPr lang="ja-JP" altLang="en-US" sz="1050"/>
          </a:p>
        </p:txBody>
      </p:sp>
    </p:spTree>
    <p:extLst>
      <p:ext uri="{BB962C8B-B14F-4D97-AF65-F5344CB8AC3E}">
        <p14:creationId xmlns:p14="http://schemas.microsoft.com/office/powerpoint/2010/main" val="1128625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5A3D60-0796-542E-5339-150128A7130F}"/>
              </a:ext>
            </a:extLst>
          </p:cNvPr>
          <p:cNvSpPr>
            <a:spLocks noGrp="1"/>
          </p:cNvSpPr>
          <p:nvPr>
            <p:ph type="title"/>
          </p:nvPr>
        </p:nvSpPr>
        <p:spPr/>
        <p:txBody>
          <a:bodyPr/>
          <a:lstStyle/>
          <a:p>
            <a:r>
              <a:rPr kumimoji="1" lang="ja-JP" altLang="en-US"/>
              <a:t>比較機能を使用した</a:t>
            </a:r>
            <a:r>
              <a:rPr lang="ja-JP" altLang="en-US"/>
              <a:t>同時修正の検討</a:t>
            </a:r>
            <a:r>
              <a:rPr kumimoji="1" lang="ja-JP" altLang="en-US"/>
              <a:t>方法</a:t>
            </a:r>
          </a:p>
        </p:txBody>
      </p:sp>
      <p:sp>
        <p:nvSpPr>
          <p:cNvPr id="3" name="コンテンツ プレースホルダー 2">
            <a:extLst>
              <a:ext uri="{FF2B5EF4-FFF2-40B4-BE49-F238E27FC236}">
                <a16:creationId xmlns:a16="http://schemas.microsoft.com/office/drawing/2014/main" id="{BF37C275-EDE7-5C49-09A3-4612B9D35444}"/>
              </a:ext>
            </a:extLst>
          </p:cNvPr>
          <p:cNvSpPr>
            <a:spLocks noGrp="1"/>
          </p:cNvSpPr>
          <p:nvPr>
            <p:ph idx="1"/>
          </p:nvPr>
        </p:nvSpPr>
        <p:spPr>
          <a:xfrm>
            <a:off x="457200" y="1715372"/>
            <a:ext cx="8355725" cy="3736501"/>
          </a:xfrm>
        </p:spPr>
        <p:txBody>
          <a:bodyPr/>
          <a:lstStyle/>
          <a:p>
            <a:pPr marL="385763" indent="-385763">
              <a:buFont typeface="+mj-lt"/>
              <a:buAutoNum type="arabicPeriod"/>
            </a:pPr>
            <a:r>
              <a:rPr kumimoji="1" lang="ja-JP" altLang="en-US"/>
              <a:t>マスを順に</a:t>
            </a:r>
            <a:r>
              <a:rPr lang="ja-JP" altLang="en-US"/>
              <a:t>選択し，</a:t>
            </a:r>
            <a:r>
              <a:rPr kumimoji="1" lang="ja-JP" altLang="en-US"/>
              <a:t>修正するコード片を含む</a:t>
            </a:r>
            <a:br>
              <a:rPr kumimoji="1" lang="en-US" altLang="ja-JP" dirty="0"/>
            </a:br>
            <a:r>
              <a:rPr kumimoji="1" lang="ja-JP" altLang="en-US"/>
              <a:t>ファイルを探索</a:t>
            </a:r>
            <a:endParaRPr lang="en-US" altLang="ja-JP" dirty="0"/>
          </a:p>
          <a:p>
            <a:pPr marL="385763" indent="-385763">
              <a:buFont typeface="+mj-lt"/>
              <a:buAutoNum type="arabicPeriod"/>
            </a:pPr>
            <a:endParaRPr lang="en-US" altLang="ja-JP" dirty="0"/>
          </a:p>
          <a:p>
            <a:pPr marL="385763" indent="-385763">
              <a:buFont typeface="+mj-lt"/>
              <a:buAutoNum type="arabicPeriod"/>
            </a:pPr>
            <a:r>
              <a:rPr lang="ja-JP" altLang="en-US"/>
              <a:t>対象ファイルの縦の行の有色点を選択し</a:t>
            </a:r>
            <a:br>
              <a:rPr lang="en-US" altLang="ja-JP" dirty="0"/>
            </a:br>
            <a:r>
              <a:rPr lang="en-US" altLang="ja-JP" dirty="0"/>
              <a:t>Code View</a:t>
            </a:r>
            <a:r>
              <a:rPr lang="ja-JP" altLang="en-US"/>
              <a:t>を表示</a:t>
            </a:r>
            <a:endParaRPr lang="en-US" altLang="ja-JP" dirty="0"/>
          </a:p>
          <a:p>
            <a:pPr marL="385763" indent="-385763">
              <a:buFont typeface="+mj-lt"/>
              <a:buAutoNum type="arabicPeriod"/>
            </a:pPr>
            <a:r>
              <a:rPr lang="en-US" altLang="ja-JP" dirty="0"/>
              <a:t>CC</a:t>
            </a:r>
            <a:r>
              <a:rPr lang="ja-JP" altLang="en-US"/>
              <a:t>ペアのリストを確認</a:t>
            </a:r>
            <a:endParaRPr lang="en-US" altLang="ja-JP" dirty="0"/>
          </a:p>
          <a:p>
            <a:pPr marL="385763" indent="-385763">
              <a:buFont typeface="+mj-lt"/>
              <a:buAutoNum type="arabicPeriod"/>
            </a:pPr>
            <a:r>
              <a:rPr lang="ja-JP" altLang="en-US"/>
              <a:t>修正するコード片を含む</a:t>
            </a:r>
            <a:br>
              <a:rPr lang="en-US" altLang="ja-JP" dirty="0"/>
            </a:br>
            <a:r>
              <a:rPr lang="en-US" altLang="ja-JP" dirty="0"/>
              <a:t>CC</a:t>
            </a:r>
            <a:r>
              <a:rPr lang="ja-JP" altLang="en-US"/>
              <a:t>ペアがあればコードを確認</a:t>
            </a:r>
            <a:endParaRPr lang="en-US" altLang="ja-JP" dirty="0"/>
          </a:p>
          <a:p>
            <a:pPr marL="385763" indent="-385763">
              <a:buFont typeface="+mj-lt"/>
              <a:buAutoNum type="arabicPeriod"/>
            </a:pPr>
            <a:r>
              <a:rPr lang="ja-JP" altLang="en-US"/>
              <a:t>散布図のページに遷移</a:t>
            </a:r>
            <a:endParaRPr lang="en-US" altLang="ja-JP" dirty="0"/>
          </a:p>
          <a:p>
            <a:pPr marL="385763" indent="-385763">
              <a:buFont typeface="+mj-lt"/>
              <a:buAutoNum type="arabicPeriod"/>
            </a:pPr>
            <a:r>
              <a:rPr lang="en-US" altLang="ja-JP" dirty="0"/>
              <a:t>2</a:t>
            </a:r>
            <a:r>
              <a:rPr lang="ja-JP" altLang="en-US"/>
              <a:t>から</a:t>
            </a:r>
            <a:r>
              <a:rPr lang="en-US" altLang="ja-JP" dirty="0"/>
              <a:t>5</a:t>
            </a:r>
            <a:r>
              <a:rPr lang="ja-JP" altLang="en-US"/>
              <a:t>を繰り返し，全ての有色点を確認</a:t>
            </a:r>
            <a:endParaRPr lang="en-US" altLang="ja-JP" dirty="0"/>
          </a:p>
        </p:txBody>
      </p:sp>
      <p:sp>
        <p:nvSpPr>
          <p:cNvPr id="6" name="スライド番号プレースホルダー 5">
            <a:extLst>
              <a:ext uri="{FF2B5EF4-FFF2-40B4-BE49-F238E27FC236}">
                <a16:creationId xmlns:a16="http://schemas.microsoft.com/office/drawing/2014/main" id="{C4995275-7B58-6C80-A70E-DD9945CE0812}"/>
              </a:ext>
            </a:extLst>
          </p:cNvPr>
          <p:cNvSpPr>
            <a:spLocks noGrp="1"/>
          </p:cNvSpPr>
          <p:nvPr>
            <p:ph type="sldNum" sz="quarter" idx="12"/>
          </p:nvPr>
        </p:nvSpPr>
        <p:spPr/>
        <p:txBody>
          <a:bodyPr/>
          <a:lstStyle/>
          <a:p>
            <a:pPr>
              <a:defRPr/>
            </a:pPr>
            <a:fld id="{B12562F3-4A2F-4E07-B7D3-3E764FB0DEC6}" type="slidenum">
              <a:rPr lang="en-US" altLang="ja-JP" smtClean="0"/>
              <a:pPr>
                <a:defRPr/>
              </a:pPr>
              <a:t>25</a:t>
            </a:fld>
            <a:endParaRPr lang="en-US" altLang="ja-JP" dirty="0"/>
          </a:p>
        </p:txBody>
      </p:sp>
      <p:pic>
        <p:nvPicPr>
          <p:cNvPr id="8" name="図 7" descr="テーブル&#10;&#10;自動的に生成された説明">
            <a:extLst>
              <a:ext uri="{FF2B5EF4-FFF2-40B4-BE49-F238E27FC236}">
                <a16:creationId xmlns:a16="http://schemas.microsoft.com/office/drawing/2014/main" id="{FCA661CB-C482-B45D-9E1D-AE9FCEC38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9747" y="2632709"/>
            <a:ext cx="3204506" cy="468907"/>
          </a:xfrm>
          <a:prstGeom prst="rect">
            <a:avLst/>
          </a:prstGeom>
        </p:spPr>
      </p:pic>
      <p:pic>
        <p:nvPicPr>
          <p:cNvPr id="10" name="図 9">
            <a:extLst>
              <a:ext uri="{FF2B5EF4-FFF2-40B4-BE49-F238E27FC236}">
                <a16:creationId xmlns:a16="http://schemas.microsoft.com/office/drawing/2014/main" id="{82B41272-F2AB-2B56-81EC-BA05BA1B8B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3503" y="3728098"/>
            <a:ext cx="143423" cy="2191177"/>
          </a:xfrm>
          <a:prstGeom prst="rect">
            <a:avLst/>
          </a:prstGeom>
        </p:spPr>
      </p:pic>
      <p:sp>
        <p:nvSpPr>
          <p:cNvPr id="25" name="右矢印 24">
            <a:extLst>
              <a:ext uri="{FF2B5EF4-FFF2-40B4-BE49-F238E27FC236}">
                <a16:creationId xmlns:a16="http://schemas.microsoft.com/office/drawing/2014/main" id="{3540C069-D34A-2344-FC5A-0CDD0E1A7B10}"/>
              </a:ext>
            </a:extLst>
          </p:cNvPr>
          <p:cNvSpPr/>
          <p:nvPr/>
        </p:nvSpPr>
        <p:spPr>
          <a:xfrm>
            <a:off x="6420664" y="4129457"/>
            <a:ext cx="554895" cy="35866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350"/>
          </a:p>
        </p:txBody>
      </p:sp>
      <p:pic>
        <p:nvPicPr>
          <p:cNvPr id="30" name="図 29" descr="グラフィカル ユーザー インターフェイス, テキスト, アプリケーション&#10;&#10;自動的に生成された説明">
            <a:extLst>
              <a:ext uri="{FF2B5EF4-FFF2-40B4-BE49-F238E27FC236}">
                <a16:creationId xmlns:a16="http://schemas.microsoft.com/office/drawing/2014/main" id="{13B3D8C0-5042-0B27-4D2F-7016D5B92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6197" y="3756385"/>
            <a:ext cx="1370603" cy="2173500"/>
          </a:xfrm>
          <a:prstGeom prst="rect">
            <a:avLst/>
          </a:prstGeom>
        </p:spPr>
      </p:pic>
      <p:sp>
        <p:nvSpPr>
          <p:cNvPr id="31" name="右矢印 30">
            <a:extLst>
              <a:ext uri="{FF2B5EF4-FFF2-40B4-BE49-F238E27FC236}">
                <a16:creationId xmlns:a16="http://schemas.microsoft.com/office/drawing/2014/main" id="{5BCF7A78-D6C0-16AA-CE6E-4C4778CB5F06}"/>
              </a:ext>
            </a:extLst>
          </p:cNvPr>
          <p:cNvSpPr/>
          <p:nvPr/>
        </p:nvSpPr>
        <p:spPr>
          <a:xfrm rot="10800000">
            <a:off x="6417564" y="4893176"/>
            <a:ext cx="554895" cy="35866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350"/>
          </a:p>
        </p:txBody>
      </p:sp>
      <p:sp>
        <p:nvSpPr>
          <p:cNvPr id="33" name="円/楕円 32">
            <a:extLst>
              <a:ext uri="{FF2B5EF4-FFF2-40B4-BE49-F238E27FC236}">
                <a16:creationId xmlns:a16="http://schemas.microsoft.com/office/drawing/2014/main" id="{E7DEBC08-DCEA-A767-0C53-628621D94439}"/>
              </a:ext>
            </a:extLst>
          </p:cNvPr>
          <p:cNvSpPr/>
          <p:nvPr/>
        </p:nvSpPr>
        <p:spPr>
          <a:xfrm>
            <a:off x="5866500" y="3913155"/>
            <a:ext cx="277429" cy="291662"/>
          </a:xfrm>
          <a:prstGeom prst="ellipse">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
        <p:nvSpPr>
          <p:cNvPr id="34" name="円/楕円 33">
            <a:extLst>
              <a:ext uri="{FF2B5EF4-FFF2-40B4-BE49-F238E27FC236}">
                <a16:creationId xmlns:a16="http://schemas.microsoft.com/office/drawing/2014/main" id="{9D8BCB01-CDB1-6F8C-8EE0-1316B1FF93F1}"/>
              </a:ext>
            </a:extLst>
          </p:cNvPr>
          <p:cNvSpPr/>
          <p:nvPr/>
        </p:nvSpPr>
        <p:spPr>
          <a:xfrm>
            <a:off x="5859093" y="4532024"/>
            <a:ext cx="277429" cy="291662"/>
          </a:xfrm>
          <a:prstGeom prst="ellipse">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
        <p:nvSpPr>
          <p:cNvPr id="35" name="円/楕円 34">
            <a:extLst>
              <a:ext uri="{FF2B5EF4-FFF2-40B4-BE49-F238E27FC236}">
                <a16:creationId xmlns:a16="http://schemas.microsoft.com/office/drawing/2014/main" id="{86335688-2C80-BC57-D5BF-4F3B62417D5B}"/>
              </a:ext>
            </a:extLst>
          </p:cNvPr>
          <p:cNvSpPr/>
          <p:nvPr/>
        </p:nvSpPr>
        <p:spPr>
          <a:xfrm>
            <a:off x="5859092" y="4790660"/>
            <a:ext cx="277429" cy="291662"/>
          </a:xfrm>
          <a:prstGeom prst="ellipse">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
        <p:nvSpPr>
          <p:cNvPr id="36" name="円/楕円 35">
            <a:extLst>
              <a:ext uri="{FF2B5EF4-FFF2-40B4-BE49-F238E27FC236}">
                <a16:creationId xmlns:a16="http://schemas.microsoft.com/office/drawing/2014/main" id="{61EF9157-056B-5513-953C-2129D2BFEE23}"/>
              </a:ext>
            </a:extLst>
          </p:cNvPr>
          <p:cNvSpPr/>
          <p:nvPr/>
        </p:nvSpPr>
        <p:spPr>
          <a:xfrm>
            <a:off x="5859093" y="5051226"/>
            <a:ext cx="277429" cy="291662"/>
          </a:xfrm>
          <a:prstGeom prst="ellipse">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
        <p:nvSpPr>
          <p:cNvPr id="37" name="テキスト ボックス 36">
            <a:extLst>
              <a:ext uri="{FF2B5EF4-FFF2-40B4-BE49-F238E27FC236}">
                <a16:creationId xmlns:a16="http://schemas.microsoft.com/office/drawing/2014/main" id="{380D3BF7-3E1E-F867-565D-77861BAB2E82}"/>
              </a:ext>
            </a:extLst>
          </p:cNvPr>
          <p:cNvSpPr txBox="1"/>
          <p:nvPr/>
        </p:nvSpPr>
        <p:spPr>
          <a:xfrm>
            <a:off x="6452488" y="3844179"/>
            <a:ext cx="357790" cy="300082"/>
          </a:xfrm>
          <a:prstGeom prst="rect">
            <a:avLst/>
          </a:prstGeom>
          <a:noFill/>
        </p:spPr>
        <p:txBody>
          <a:bodyPr wrap="none" rtlCol="0">
            <a:spAutoFit/>
          </a:bodyPr>
          <a:lstStyle/>
          <a:p>
            <a:r>
              <a:rPr lang="ja-JP" altLang="en-US" sz="1350"/>
              <a:t>②</a:t>
            </a:r>
          </a:p>
        </p:txBody>
      </p:sp>
      <p:sp>
        <p:nvSpPr>
          <p:cNvPr id="38" name="テキスト ボックス 37">
            <a:extLst>
              <a:ext uri="{FF2B5EF4-FFF2-40B4-BE49-F238E27FC236}">
                <a16:creationId xmlns:a16="http://schemas.microsoft.com/office/drawing/2014/main" id="{2E43A1F3-13A3-77F9-15A6-ED194E57C3B8}"/>
              </a:ext>
            </a:extLst>
          </p:cNvPr>
          <p:cNvSpPr txBox="1"/>
          <p:nvPr/>
        </p:nvSpPr>
        <p:spPr>
          <a:xfrm>
            <a:off x="8240929" y="5174558"/>
            <a:ext cx="357790" cy="300082"/>
          </a:xfrm>
          <a:prstGeom prst="rect">
            <a:avLst/>
          </a:prstGeom>
          <a:noFill/>
        </p:spPr>
        <p:txBody>
          <a:bodyPr wrap="none" rtlCol="0">
            <a:spAutoFit/>
          </a:bodyPr>
          <a:lstStyle/>
          <a:p>
            <a:r>
              <a:rPr lang="ja-JP" altLang="en-US" sz="1350"/>
              <a:t>④</a:t>
            </a:r>
          </a:p>
        </p:txBody>
      </p:sp>
      <p:sp>
        <p:nvSpPr>
          <p:cNvPr id="39" name="テキスト ボックス 38">
            <a:extLst>
              <a:ext uri="{FF2B5EF4-FFF2-40B4-BE49-F238E27FC236}">
                <a16:creationId xmlns:a16="http://schemas.microsoft.com/office/drawing/2014/main" id="{1FF005A4-30AB-8688-5AF7-DC49F88DCD74}"/>
              </a:ext>
            </a:extLst>
          </p:cNvPr>
          <p:cNvSpPr txBox="1"/>
          <p:nvPr/>
        </p:nvSpPr>
        <p:spPr>
          <a:xfrm>
            <a:off x="8315581" y="3642326"/>
            <a:ext cx="357790" cy="300082"/>
          </a:xfrm>
          <a:prstGeom prst="rect">
            <a:avLst/>
          </a:prstGeom>
          <a:noFill/>
        </p:spPr>
        <p:txBody>
          <a:bodyPr wrap="none" rtlCol="0">
            <a:spAutoFit/>
          </a:bodyPr>
          <a:lstStyle/>
          <a:p>
            <a:r>
              <a:rPr lang="ja-JP" altLang="en-US" sz="1350"/>
              <a:t>③</a:t>
            </a:r>
          </a:p>
        </p:txBody>
      </p:sp>
      <p:sp>
        <p:nvSpPr>
          <p:cNvPr id="40" name="テキスト ボックス 39">
            <a:extLst>
              <a:ext uri="{FF2B5EF4-FFF2-40B4-BE49-F238E27FC236}">
                <a16:creationId xmlns:a16="http://schemas.microsoft.com/office/drawing/2014/main" id="{3773A07A-9D0E-2760-3E2C-64B38623E8A7}"/>
              </a:ext>
            </a:extLst>
          </p:cNvPr>
          <p:cNvSpPr txBox="1"/>
          <p:nvPr/>
        </p:nvSpPr>
        <p:spPr>
          <a:xfrm>
            <a:off x="6515011" y="5232016"/>
            <a:ext cx="357790" cy="300082"/>
          </a:xfrm>
          <a:prstGeom prst="rect">
            <a:avLst/>
          </a:prstGeom>
          <a:noFill/>
        </p:spPr>
        <p:txBody>
          <a:bodyPr wrap="none" rtlCol="0">
            <a:spAutoFit/>
          </a:bodyPr>
          <a:lstStyle/>
          <a:p>
            <a:r>
              <a:rPr lang="ja-JP" altLang="en-US" sz="1350"/>
              <a:t>⑤</a:t>
            </a:r>
          </a:p>
        </p:txBody>
      </p:sp>
    </p:spTree>
    <p:extLst>
      <p:ext uri="{BB962C8B-B14F-4D97-AF65-F5344CB8AC3E}">
        <p14:creationId xmlns:p14="http://schemas.microsoft.com/office/powerpoint/2010/main" val="2371050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8E0893-2214-E1A5-79BC-73F94513E188}"/>
              </a:ext>
            </a:extLst>
          </p:cNvPr>
          <p:cNvSpPr>
            <a:spLocks noGrp="1"/>
          </p:cNvSpPr>
          <p:nvPr>
            <p:ph type="title"/>
          </p:nvPr>
        </p:nvSpPr>
        <p:spPr/>
        <p:txBody>
          <a:bodyPr/>
          <a:lstStyle/>
          <a:p>
            <a:r>
              <a:rPr lang="ja-JP" altLang="en-US"/>
              <a:t>既存</a:t>
            </a:r>
            <a:r>
              <a:rPr kumimoji="1" lang="ja-JP" altLang="en-US"/>
              <a:t>機能を使用した同時修正の検討方法</a:t>
            </a:r>
          </a:p>
        </p:txBody>
      </p:sp>
      <p:sp>
        <p:nvSpPr>
          <p:cNvPr id="3" name="コンテンツ プレースホルダー 2">
            <a:extLst>
              <a:ext uri="{FF2B5EF4-FFF2-40B4-BE49-F238E27FC236}">
                <a16:creationId xmlns:a16="http://schemas.microsoft.com/office/drawing/2014/main" id="{613ED4FD-6C72-A2C4-E7B9-40C955617FDF}"/>
              </a:ext>
            </a:extLst>
          </p:cNvPr>
          <p:cNvSpPr>
            <a:spLocks noGrp="1"/>
          </p:cNvSpPr>
          <p:nvPr>
            <p:ph idx="1"/>
          </p:nvPr>
        </p:nvSpPr>
        <p:spPr/>
        <p:txBody>
          <a:bodyPr/>
          <a:lstStyle/>
          <a:p>
            <a:pPr marL="385763" indent="-385763">
              <a:buFont typeface="+mj-lt"/>
              <a:buAutoNum type="arabicPeriod"/>
            </a:pPr>
            <a:r>
              <a:rPr kumimoji="1" lang="ja-JP" altLang="en-US"/>
              <a:t>ファイルの探索</a:t>
            </a:r>
            <a:endParaRPr kumimoji="1" lang="en-US" altLang="ja-JP" dirty="0"/>
          </a:p>
          <a:p>
            <a:pPr marL="685800" lvl="1" indent="-385763"/>
            <a:r>
              <a:rPr lang="en-US" altLang="ja-JP" dirty="0"/>
              <a:t>1</a:t>
            </a:r>
            <a:r>
              <a:rPr lang="ja-JP" altLang="en-US"/>
              <a:t>つずつマス目をクリックして</a:t>
            </a:r>
            <a:br>
              <a:rPr lang="en-US" altLang="ja-JP" dirty="0"/>
            </a:br>
            <a:r>
              <a:rPr lang="ja-JP" altLang="en-US"/>
              <a:t>対象ファイルを探索</a:t>
            </a:r>
            <a:endParaRPr kumimoji="1" lang="ja-JP" altLang="en-US"/>
          </a:p>
        </p:txBody>
      </p:sp>
      <p:sp>
        <p:nvSpPr>
          <p:cNvPr id="6" name="スライド番号プレースホルダー 5">
            <a:extLst>
              <a:ext uri="{FF2B5EF4-FFF2-40B4-BE49-F238E27FC236}">
                <a16:creationId xmlns:a16="http://schemas.microsoft.com/office/drawing/2014/main" id="{540F107A-4DA6-13FE-F722-4086531BE249}"/>
              </a:ext>
            </a:extLst>
          </p:cNvPr>
          <p:cNvSpPr>
            <a:spLocks noGrp="1"/>
          </p:cNvSpPr>
          <p:nvPr>
            <p:ph type="sldNum" sz="quarter" idx="12"/>
          </p:nvPr>
        </p:nvSpPr>
        <p:spPr/>
        <p:txBody>
          <a:bodyPr/>
          <a:lstStyle/>
          <a:p>
            <a:pPr>
              <a:defRPr/>
            </a:pPr>
            <a:fld id="{B12562F3-4A2F-4E07-B7D3-3E764FB0DEC6}" type="slidenum">
              <a:rPr lang="en-US" altLang="ja-JP" smtClean="0"/>
              <a:pPr>
                <a:defRPr/>
              </a:pPr>
              <a:t>26</a:t>
            </a:fld>
            <a:endParaRPr lang="en-US" altLang="ja-JP" dirty="0"/>
          </a:p>
        </p:txBody>
      </p:sp>
      <p:pic>
        <p:nvPicPr>
          <p:cNvPr id="7" name="図 6" descr="グラフ, 散布図&#10;&#10;自動的に生成された説明">
            <a:extLst>
              <a:ext uri="{FF2B5EF4-FFF2-40B4-BE49-F238E27FC236}">
                <a16:creationId xmlns:a16="http://schemas.microsoft.com/office/drawing/2014/main" id="{5CC336E0-C6C2-1C92-4344-27EA17345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1336" y="2877454"/>
            <a:ext cx="3512137" cy="3403721"/>
          </a:xfrm>
          <a:prstGeom prst="rect">
            <a:avLst/>
          </a:prstGeom>
        </p:spPr>
      </p:pic>
      <p:sp>
        <p:nvSpPr>
          <p:cNvPr id="9" name="正方形/長方形 8">
            <a:extLst>
              <a:ext uri="{FF2B5EF4-FFF2-40B4-BE49-F238E27FC236}">
                <a16:creationId xmlns:a16="http://schemas.microsoft.com/office/drawing/2014/main" id="{D96695B8-FB83-E41A-F9B2-62DCA6F55303}"/>
              </a:ext>
            </a:extLst>
          </p:cNvPr>
          <p:cNvSpPr/>
          <p:nvPr/>
        </p:nvSpPr>
        <p:spPr>
          <a:xfrm>
            <a:off x="6628339" y="5114676"/>
            <a:ext cx="145800" cy="121500"/>
          </a:xfrm>
          <a:prstGeom prst="rect">
            <a:avLst/>
          </a:prstGeom>
          <a:solidFill>
            <a:srgbClr val="FF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350"/>
          </a:p>
        </p:txBody>
      </p:sp>
      <p:sp>
        <p:nvSpPr>
          <p:cNvPr id="10" name="正方形/長方形 9">
            <a:extLst>
              <a:ext uri="{FF2B5EF4-FFF2-40B4-BE49-F238E27FC236}">
                <a16:creationId xmlns:a16="http://schemas.microsoft.com/office/drawing/2014/main" id="{EA79E229-3ACE-455F-EEA6-0399277F50E2}"/>
              </a:ext>
            </a:extLst>
          </p:cNvPr>
          <p:cNvSpPr/>
          <p:nvPr/>
        </p:nvSpPr>
        <p:spPr>
          <a:xfrm>
            <a:off x="6635116" y="5405225"/>
            <a:ext cx="135000" cy="121500"/>
          </a:xfrm>
          <a:prstGeom prst="rect">
            <a:avLst/>
          </a:prstGeom>
          <a:solidFill>
            <a:srgbClr val="FF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350"/>
          </a:p>
        </p:txBody>
      </p:sp>
      <p:sp>
        <p:nvSpPr>
          <p:cNvPr id="11" name="円/楕円 10">
            <a:extLst>
              <a:ext uri="{FF2B5EF4-FFF2-40B4-BE49-F238E27FC236}">
                <a16:creationId xmlns:a16="http://schemas.microsoft.com/office/drawing/2014/main" id="{9A0168B2-5640-EB96-1E7B-43FFC837E0F1}"/>
              </a:ext>
            </a:extLst>
          </p:cNvPr>
          <p:cNvSpPr/>
          <p:nvPr/>
        </p:nvSpPr>
        <p:spPr>
          <a:xfrm>
            <a:off x="4683618" y="3217334"/>
            <a:ext cx="277429" cy="291662"/>
          </a:xfrm>
          <a:prstGeom prst="ellipse">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Tree>
    <p:extLst>
      <p:ext uri="{BB962C8B-B14F-4D97-AF65-F5344CB8AC3E}">
        <p14:creationId xmlns:p14="http://schemas.microsoft.com/office/powerpoint/2010/main" val="2262933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8E0893-2214-E1A5-79BC-73F94513E188}"/>
              </a:ext>
            </a:extLst>
          </p:cNvPr>
          <p:cNvSpPr>
            <a:spLocks noGrp="1"/>
          </p:cNvSpPr>
          <p:nvPr>
            <p:ph type="title"/>
          </p:nvPr>
        </p:nvSpPr>
        <p:spPr/>
        <p:txBody>
          <a:bodyPr/>
          <a:lstStyle/>
          <a:p>
            <a:r>
              <a:rPr lang="ja-JP" altLang="en-US"/>
              <a:t>既存</a:t>
            </a:r>
            <a:r>
              <a:rPr kumimoji="1" lang="ja-JP" altLang="en-US"/>
              <a:t>機能を使用した同時修正の検討方法</a:t>
            </a:r>
          </a:p>
        </p:txBody>
      </p:sp>
      <p:sp>
        <p:nvSpPr>
          <p:cNvPr id="3" name="コンテンツ プレースホルダー 2">
            <a:extLst>
              <a:ext uri="{FF2B5EF4-FFF2-40B4-BE49-F238E27FC236}">
                <a16:creationId xmlns:a16="http://schemas.microsoft.com/office/drawing/2014/main" id="{613ED4FD-6C72-A2C4-E7B9-40C955617FDF}"/>
              </a:ext>
            </a:extLst>
          </p:cNvPr>
          <p:cNvSpPr>
            <a:spLocks noGrp="1"/>
          </p:cNvSpPr>
          <p:nvPr>
            <p:ph idx="1"/>
          </p:nvPr>
        </p:nvSpPr>
        <p:spPr/>
        <p:txBody>
          <a:bodyPr/>
          <a:lstStyle/>
          <a:p>
            <a:pPr marL="385763" indent="-385763">
              <a:buFont typeface="+mj-lt"/>
              <a:buAutoNum type="arabicPeriod"/>
            </a:pPr>
            <a:r>
              <a:rPr kumimoji="1" lang="ja-JP" altLang="en-US"/>
              <a:t>ファイルの探索</a:t>
            </a:r>
            <a:endParaRPr kumimoji="1" lang="en-US" altLang="ja-JP" dirty="0"/>
          </a:p>
          <a:p>
            <a:pPr marL="685800" lvl="1" indent="-385763"/>
            <a:r>
              <a:rPr lang="en-US" altLang="ja-JP" dirty="0"/>
              <a:t>1</a:t>
            </a:r>
            <a:r>
              <a:rPr lang="ja-JP" altLang="en-US"/>
              <a:t>つずつマス目をクリックして</a:t>
            </a:r>
            <a:br>
              <a:rPr lang="en-US" altLang="ja-JP" dirty="0"/>
            </a:br>
            <a:r>
              <a:rPr lang="ja-JP" altLang="en-US"/>
              <a:t>対象ファイルを探索</a:t>
            </a:r>
            <a:endParaRPr kumimoji="1" lang="ja-JP" altLang="en-US"/>
          </a:p>
        </p:txBody>
      </p:sp>
      <p:sp>
        <p:nvSpPr>
          <p:cNvPr id="6" name="スライド番号プレースホルダー 5">
            <a:extLst>
              <a:ext uri="{FF2B5EF4-FFF2-40B4-BE49-F238E27FC236}">
                <a16:creationId xmlns:a16="http://schemas.microsoft.com/office/drawing/2014/main" id="{540F107A-4DA6-13FE-F722-4086531BE249}"/>
              </a:ext>
            </a:extLst>
          </p:cNvPr>
          <p:cNvSpPr>
            <a:spLocks noGrp="1"/>
          </p:cNvSpPr>
          <p:nvPr>
            <p:ph type="sldNum" sz="quarter" idx="12"/>
          </p:nvPr>
        </p:nvSpPr>
        <p:spPr/>
        <p:txBody>
          <a:bodyPr/>
          <a:lstStyle/>
          <a:p>
            <a:pPr>
              <a:defRPr/>
            </a:pPr>
            <a:fld id="{B12562F3-4A2F-4E07-B7D3-3E764FB0DEC6}" type="slidenum">
              <a:rPr lang="en-US" altLang="ja-JP" smtClean="0"/>
              <a:pPr>
                <a:defRPr/>
              </a:pPr>
              <a:t>27</a:t>
            </a:fld>
            <a:endParaRPr lang="en-US" altLang="ja-JP" dirty="0"/>
          </a:p>
        </p:txBody>
      </p:sp>
      <p:pic>
        <p:nvPicPr>
          <p:cNvPr id="7" name="図 6" descr="グラフ, 散布図&#10;&#10;自動的に生成された説明">
            <a:extLst>
              <a:ext uri="{FF2B5EF4-FFF2-40B4-BE49-F238E27FC236}">
                <a16:creationId xmlns:a16="http://schemas.microsoft.com/office/drawing/2014/main" id="{5CC336E0-C6C2-1C92-4344-27EA17345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1336" y="2877454"/>
            <a:ext cx="3512137" cy="3403721"/>
          </a:xfrm>
          <a:prstGeom prst="rect">
            <a:avLst/>
          </a:prstGeom>
        </p:spPr>
      </p:pic>
      <p:sp>
        <p:nvSpPr>
          <p:cNvPr id="9" name="正方形/長方形 8">
            <a:extLst>
              <a:ext uri="{FF2B5EF4-FFF2-40B4-BE49-F238E27FC236}">
                <a16:creationId xmlns:a16="http://schemas.microsoft.com/office/drawing/2014/main" id="{D96695B8-FB83-E41A-F9B2-62DCA6F55303}"/>
              </a:ext>
            </a:extLst>
          </p:cNvPr>
          <p:cNvSpPr/>
          <p:nvPr/>
        </p:nvSpPr>
        <p:spPr>
          <a:xfrm>
            <a:off x="6628339" y="5114676"/>
            <a:ext cx="145800" cy="121500"/>
          </a:xfrm>
          <a:prstGeom prst="rect">
            <a:avLst/>
          </a:prstGeom>
          <a:solidFill>
            <a:srgbClr val="FF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350"/>
          </a:p>
        </p:txBody>
      </p:sp>
      <p:sp>
        <p:nvSpPr>
          <p:cNvPr id="10" name="正方形/長方形 9">
            <a:extLst>
              <a:ext uri="{FF2B5EF4-FFF2-40B4-BE49-F238E27FC236}">
                <a16:creationId xmlns:a16="http://schemas.microsoft.com/office/drawing/2014/main" id="{EA79E229-3ACE-455F-EEA6-0399277F50E2}"/>
              </a:ext>
            </a:extLst>
          </p:cNvPr>
          <p:cNvSpPr/>
          <p:nvPr/>
        </p:nvSpPr>
        <p:spPr>
          <a:xfrm>
            <a:off x="6635116" y="5405225"/>
            <a:ext cx="135000" cy="121500"/>
          </a:xfrm>
          <a:prstGeom prst="rect">
            <a:avLst/>
          </a:prstGeom>
          <a:solidFill>
            <a:srgbClr val="FF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350"/>
          </a:p>
        </p:txBody>
      </p:sp>
      <p:sp>
        <p:nvSpPr>
          <p:cNvPr id="11" name="円/楕円 10">
            <a:extLst>
              <a:ext uri="{FF2B5EF4-FFF2-40B4-BE49-F238E27FC236}">
                <a16:creationId xmlns:a16="http://schemas.microsoft.com/office/drawing/2014/main" id="{9A0168B2-5640-EB96-1E7B-43FFC837E0F1}"/>
              </a:ext>
            </a:extLst>
          </p:cNvPr>
          <p:cNvSpPr/>
          <p:nvPr/>
        </p:nvSpPr>
        <p:spPr>
          <a:xfrm>
            <a:off x="4892626" y="3230397"/>
            <a:ext cx="277429" cy="291662"/>
          </a:xfrm>
          <a:prstGeom prst="ellipse">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pic>
        <p:nvPicPr>
          <p:cNvPr id="4" name="図 3">
            <a:extLst>
              <a:ext uri="{FF2B5EF4-FFF2-40B4-BE49-F238E27FC236}">
                <a16:creationId xmlns:a16="http://schemas.microsoft.com/office/drawing/2014/main" id="{0950D0B5-C4FA-9907-069D-E41EAB6D7D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0525" y="2897874"/>
            <a:ext cx="3377137" cy="345586"/>
          </a:xfrm>
          <a:prstGeom prst="rect">
            <a:avLst/>
          </a:prstGeom>
        </p:spPr>
      </p:pic>
    </p:spTree>
    <p:extLst>
      <p:ext uri="{BB962C8B-B14F-4D97-AF65-F5344CB8AC3E}">
        <p14:creationId xmlns:p14="http://schemas.microsoft.com/office/powerpoint/2010/main" val="854369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8E0893-2214-E1A5-79BC-73F94513E188}"/>
              </a:ext>
            </a:extLst>
          </p:cNvPr>
          <p:cNvSpPr>
            <a:spLocks noGrp="1"/>
          </p:cNvSpPr>
          <p:nvPr>
            <p:ph type="title"/>
          </p:nvPr>
        </p:nvSpPr>
        <p:spPr/>
        <p:txBody>
          <a:bodyPr/>
          <a:lstStyle/>
          <a:p>
            <a:r>
              <a:rPr lang="ja-JP" altLang="en-US"/>
              <a:t>既存</a:t>
            </a:r>
            <a:r>
              <a:rPr kumimoji="1" lang="ja-JP" altLang="en-US"/>
              <a:t>機能を使用した同時修正の検討方法</a:t>
            </a:r>
          </a:p>
        </p:txBody>
      </p:sp>
      <p:sp>
        <p:nvSpPr>
          <p:cNvPr id="3" name="コンテンツ プレースホルダー 2">
            <a:extLst>
              <a:ext uri="{FF2B5EF4-FFF2-40B4-BE49-F238E27FC236}">
                <a16:creationId xmlns:a16="http://schemas.microsoft.com/office/drawing/2014/main" id="{613ED4FD-6C72-A2C4-E7B9-40C955617FDF}"/>
              </a:ext>
            </a:extLst>
          </p:cNvPr>
          <p:cNvSpPr>
            <a:spLocks noGrp="1"/>
          </p:cNvSpPr>
          <p:nvPr>
            <p:ph idx="1"/>
          </p:nvPr>
        </p:nvSpPr>
        <p:spPr/>
        <p:txBody>
          <a:bodyPr/>
          <a:lstStyle/>
          <a:p>
            <a:pPr marL="385763" indent="-385763">
              <a:buFont typeface="+mj-lt"/>
              <a:buAutoNum type="arabicPeriod"/>
            </a:pPr>
            <a:r>
              <a:rPr kumimoji="1" lang="ja-JP" altLang="en-US"/>
              <a:t>ファイルの探索</a:t>
            </a:r>
            <a:endParaRPr kumimoji="1" lang="en-US" altLang="ja-JP" dirty="0"/>
          </a:p>
          <a:p>
            <a:pPr marL="685800" lvl="1" indent="-385763"/>
            <a:r>
              <a:rPr lang="en-US" altLang="ja-JP" dirty="0"/>
              <a:t>1</a:t>
            </a:r>
            <a:r>
              <a:rPr lang="ja-JP" altLang="en-US"/>
              <a:t>つずつマス目をクリックして</a:t>
            </a:r>
            <a:br>
              <a:rPr lang="en-US" altLang="ja-JP" dirty="0"/>
            </a:br>
            <a:r>
              <a:rPr lang="ja-JP" altLang="en-US"/>
              <a:t>対象ファイルを探索</a:t>
            </a:r>
            <a:endParaRPr kumimoji="1" lang="ja-JP" altLang="en-US"/>
          </a:p>
        </p:txBody>
      </p:sp>
      <p:sp>
        <p:nvSpPr>
          <p:cNvPr id="6" name="スライド番号プレースホルダー 5">
            <a:extLst>
              <a:ext uri="{FF2B5EF4-FFF2-40B4-BE49-F238E27FC236}">
                <a16:creationId xmlns:a16="http://schemas.microsoft.com/office/drawing/2014/main" id="{540F107A-4DA6-13FE-F722-4086531BE249}"/>
              </a:ext>
            </a:extLst>
          </p:cNvPr>
          <p:cNvSpPr>
            <a:spLocks noGrp="1"/>
          </p:cNvSpPr>
          <p:nvPr>
            <p:ph type="sldNum" sz="quarter" idx="12"/>
          </p:nvPr>
        </p:nvSpPr>
        <p:spPr/>
        <p:txBody>
          <a:bodyPr/>
          <a:lstStyle/>
          <a:p>
            <a:pPr>
              <a:defRPr/>
            </a:pPr>
            <a:fld id="{B12562F3-4A2F-4E07-B7D3-3E764FB0DEC6}" type="slidenum">
              <a:rPr lang="en-US" altLang="ja-JP" smtClean="0"/>
              <a:pPr>
                <a:defRPr/>
              </a:pPr>
              <a:t>28</a:t>
            </a:fld>
            <a:endParaRPr lang="en-US" altLang="ja-JP" dirty="0"/>
          </a:p>
        </p:txBody>
      </p:sp>
      <p:pic>
        <p:nvPicPr>
          <p:cNvPr id="7" name="図 6" descr="グラフ, 散布図&#10;&#10;自動的に生成された説明">
            <a:extLst>
              <a:ext uri="{FF2B5EF4-FFF2-40B4-BE49-F238E27FC236}">
                <a16:creationId xmlns:a16="http://schemas.microsoft.com/office/drawing/2014/main" id="{5CC336E0-C6C2-1C92-4344-27EA17345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1336" y="2877454"/>
            <a:ext cx="3512137" cy="3403721"/>
          </a:xfrm>
          <a:prstGeom prst="rect">
            <a:avLst/>
          </a:prstGeom>
        </p:spPr>
      </p:pic>
      <p:sp>
        <p:nvSpPr>
          <p:cNvPr id="9" name="正方形/長方形 8">
            <a:extLst>
              <a:ext uri="{FF2B5EF4-FFF2-40B4-BE49-F238E27FC236}">
                <a16:creationId xmlns:a16="http://schemas.microsoft.com/office/drawing/2014/main" id="{D96695B8-FB83-E41A-F9B2-62DCA6F55303}"/>
              </a:ext>
            </a:extLst>
          </p:cNvPr>
          <p:cNvSpPr/>
          <p:nvPr/>
        </p:nvSpPr>
        <p:spPr>
          <a:xfrm>
            <a:off x="6628339" y="5114676"/>
            <a:ext cx="145800" cy="121500"/>
          </a:xfrm>
          <a:prstGeom prst="rect">
            <a:avLst/>
          </a:prstGeom>
          <a:solidFill>
            <a:srgbClr val="FF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350"/>
          </a:p>
        </p:txBody>
      </p:sp>
      <p:sp>
        <p:nvSpPr>
          <p:cNvPr id="10" name="正方形/長方形 9">
            <a:extLst>
              <a:ext uri="{FF2B5EF4-FFF2-40B4-BE49-F238E27FC236}">
                <a16:creationId xmlns:a16="http://schemas.microsoft.com/office/drawing/2014/main" id="{EA79E229-3ACE-455F-EEA6-0399277F50E2}"/>
              </a:ext>
            </a:extLst>
          </p:cNvPr>
          <p:cNvSpPr/>
          <p:nvPr/>
        </p:nvSpPr>
        <p:spPr>
          <a:xfrm>
            <a:off x="6635116" y="5405225"/>
            <a:ext cx="135000" cy="121500"/>
          </a:xfrm>
          <a:prstGeom prst="rect">
            <a:avLst/>
          </a:prstGeom>
          <a:solidFill>
            <a:srgbClr val="FF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350"/>
          </a:p>
        </p:txBody>
      </p:sp>
      <p:sp>
        <p:nvSpPr>
          <p:cNvPr id="11" name="円/楕円 10">
            <a:extLst>
              <a:ext uri="{FF2B5EF4-FFF2-40B4-BE49-F238E27FC236}">
                <a16:creationId xmlns:a16="http://schemas.microsoft.com/office/drawing/2014/main" id="{9A0168B2-5640-EB96-1E7B-43FFC837E0F1}"/>
              </a:ext>
            </a:extLst>
          </p:cNvPr>
          <p:cNvSpPr/>
          <p:nvPr/>
        </p:nvSpPr>
        <p:spPr>
          <a:xfrm>
            <a:off x="6946432" y="3573214"/>
            <a:ext cx="277429" cy="291662"/>
          </a:xfrm>
          <a:prstGeom prst="ellipse">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pic>
        <p:nvPicPr>
          <p:cNvPr id="4" name="図 3">
            <a:extLst>
              <a:ext uri="{FF2B5EF4-FFF2-40B4-BE49-F238E27FC236}">
                <a16:creationId xmlns:a16="http://schemas.microsoft.com/office/drawing/2014/main" id="{AE37581A-953B-0EEA-3396-2191D590A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4516" y="2903978"/>
            <a:ext cx="3377750" cy="313356"/>
          </a:xfrm>
          <a:prstGeom prst="rect">
            <a:avLst/>
          </a:prstGeom>
        </p:spPr>
      </p:pic>
      <p:sp>
        <p:nvSpPr>
          <p:cNvPr id="5" name="正方形/長方形 4">
            <a:extLst>
              <a:ext uri="{FF2B5EF4-FFF2-40B4-BE49-F238E27FC236}">
                <a16:creationId xmlns:a16="http://schemas.microsoft.com/office/drawing/2014/main" id="{5E95F53B-F99A-4E80-047C-6E147B2D3980}"/>
              </a:ext>
            </a:extLst>
          </p:cNvPr>
          <p:cNvSpPr/>
          <p:nvPr/>
        </p:nvSpPr>
        <p:spPr>
          <a:xfrm>
            <a:off x="6946433" y="3253333"/>
            <a:ext cx="277429" cy="3027841"/>
          </a:xfrm>
          <a:prstGeom prst="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Tree>
    <p:extLst>
      <p:ext uri="{BB962C8B-B14F-4D97-AF65-F5344CB8AC3E}">
        <p14:creationId xmlns:p14="http://schemas.microsoft.com/office/powerpoint/2010/main" val="3313895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6D521A-39E2-E8A9-0A17-D1BF86BE572E}"/>
              </a:ext>
            </a:extLst>
          </p:cNvPr>
          <p:cNvSpPr>
            <a:spLocks noGrp="1"/>
          </p:cNvSpPr>
          <p:nvPr>
            <p:ph type="title"/>
          </p:nvPr>
        </p:nvSpPr>
        <p:spPr/>
        <p:txBody>
          <a:bodyPr/>
          <a:lstStyle/>
          <a:p>
            <a:r>
              <a:rPr lang="en-US" altLang="ja-JP" dirty="0"/>
              <a:t>CC</a:t>
            </a:r>
            <a:r>
              <a:rPr lang="ja-JP" altLang="en-US"/>
              <a:t>検出結果の違い</a:t>
            </a:r>
            <a:endParaRPr kumimoji="1" lang="ja-JP" altLang="en-US"/>
          </a:p>
        </p:txBody>
      </p:sp>
      <p:sp>
        <p:nvSpPr>
          <p:cNvPr id="3" name="コンテンツ プレースホルダー 2">
            <a:extLst>
              <a:ext uri="{FF2B5EF4-FFF2-40B4-BE49-F238E27FC236}">
                <a16:creationId xmlns:a16="http://schemas.microsoft.com/office/drawing/2014/main" id="{3BEAF6E0-2E47-A2A0-BF98-EF8C36486521}"/>
              </a:ext>
            </a:extLst>
          </p:cNvPr>
          <p:cNvSpPr>
            <a:spLocks noGrp="1"/>
          </p:cNvSpPr>
          <p:nvPr>
            <p:ph idx="1"/>
          </p:nvPr>
        </p:nvSpPr>
        <p:spPr/>
        <p:txBody>
          <a:bodyPr/>
          <a:lstStyle/>
          <a:p>
            <a:r>
              <a:rPr lang="ja-JP" altLang="en-US"/>
              <a:t>異なる</a:t>
            </a:r>
            <a:r>
              <a:rPr lang="en-US" altLang="ja-JP" dirty="0"/>
              <a:t>CC</a:t>
            </a:r>
            <a:r>
              <a:rPr kumimoji="1" lang="ja-JP" altLang="en-US"/>
              <a:t>検出ツールの検出結果には差異が存在</a:t>
            </a:r>
            <a:r>
              <a:rPr kumimoji="1" lang="en-US" altLang="ja-JP" dirty="0"/>
              <a:t>[1][2]</a:t>
            </a:r>
          </a:p>
          <a:p>
            <a:r>
              <a:rPr kumimoji="1" lang="ja-JP" altLang="en-US"/>
              <a:t>単独の検出ツールによる検出・分析では</a:t>
            </a:r>
            <a:br>
              <a:rPr kumimoji="1" lang="en-US" altLang="ja-JP" dirty="0"/>
            </a:br>
            <a:r>
              <a:rPr kumimoji="1" lang="ja-JP" altLang="en-US"/>
              <a:t>重要な</a:t>
            </a:r>
            <a:r>
              <a:rPr kumimoji="1" lang="en-US" altLang="ja-JP" dirty="0"/>
              <a:t>CC</a:t>
            </a:r>
            <a:r>
              <a:rPr kumimoji="1" lang="ja-JP" altLang="en-US"/>
              <a:t>を見逃す可能性</a:t>
            </a:r>
            <a:r>
              <a:rPr kumimoji="1" lang="en-US" altLang="ja-JP" dirty="0"/>
              <a:t>[3]</a:t>
            </a:r>
            <a:endParaRPr kumimoji="1" lang="ja-JP" altLang="en-US"/>
          </a:p>
        </p:txBody>
      </p:sp>
      <p:sp>
        <p:nvSpPr>
          <p:cNvPr id="6" name="スライド番号プレースホルダー 5">
            <a:extLst>
              <a:ext uri="{FF2B5EF4-FFF2-40B4-BE49-F238E27FC236}">
                <a16:creationId xmlns:a16="http://schemas.microsoft.com/office/drawing/2014/main" id="{80646DED-24B1-C4EE-4443-EB8F8B53418B}"/>
              </a:ext>
            </a:extLst>
          </p:cNvPr>
          <p:cNvSpPr>
            <a:spLocks noGrp="1"/>
          </p:cNvSpPr>
          <p:nvPr>
            <p:ph type="sldNum" sz="quarter" idx="12"/>
          </p:nvPr>
        </p:nvSpPr>
        <p:spPr/>
        <p:txBody>
          <a:bodyPr/>
          <a:lstStyle/>
          <a:p>
            <a:pPr>
              <a:defRPr/>
            </a:pPr>
            <a:fld id="{B12562F3-4A2F-4E07-B7D3-3E764FB0DEC6}" type="slidenum">
              <a:rPr lang="en-US" altLang="ja-JP" smtClean="0"/>
              <a:pPr>
                <a:defRPr/>
              </a:pPr>
              <a:t>2</a:t>
            </a:fld>
            <a:endParaRPr lang="en-US" altLang="ja-JP" dirty="0"/>
          </a:p>
        </p:txBody>
      </p:sp>
      <p:sp>
        <p:nvSpPr>
          <p:cNvPr id="7" name="テキスト ボックス 6">
            <a:extLst>
              <a:ext uri="{FF2B5EF4-FFF2-40B4-BE49-F238E27FC236}">
                <a16:creationId xmlns:a16="http://schemas.microsoft.com/office/drawing/2014/main" id="{84201A89-23DE-F539-7DC2-D0DCE77CB990}"/>
              </a:ext>
            </a:extLst>
          </p:cNvPr>
          <p:cNvSpPr txBox="1"/>
          <p:nvPr/>
        </p:nvSpPr>
        <p:spPr>
          <a:xfrm>
            <a:off x="165538" y="5661713"/>
            <a:ext cx="8978462" cy="577081"/>
          </a:xfrm>
          <a:prstGeom prst="rect">
            <a:avLst/>
          </a:prstGeom>
          <a:noFill/>
        </p:spPr>
        <p:txBody>
          <a:bodyPr wrap="square" rtlCol="0">
            <a:spAutoFit/>
          </a:bodyPr>
          <a:lstStyle/>
          <a:p>
            <a:r>
              <a:rPr lang="en-US" altLang="ja-JP" sz="1050" dirty="0"/>
              <a:t>[1] T. Wang, et al., Searching for better configurations: a rigorous approach to clone evaluation. In Proc. ESEC/FSE, pp. 455–465, Aug. 2013.</a:t>
            </a:r>
          </a:p>
          <a:p>
            <a:r>
              <a:rPr lang="en-US" altLang="ja-JP" sz="1050" dirty="0"/>
              <a:t>[2] S.Bellon, et al., Comparison and Evaluation of Code Detection Tools. IEEE Transactions on Software Engineering. Vol.33, No.9, pp. 577-591, 2007. </a:t>
            </a:r>
          </a:p>
          <a:p>
            <a:r>
              <a:rPr lang="en-US" altLang="ja-JP" sz="1050" dirty="0"/>
              <a:t>[3]</a:t>
            </a:r>
            <a:r>
              <a:rPr lang="ja-JP" altLang="en-US" sz="1050"/>
              <a:t>松島一樹</a:t>
            </a:r>
            <a:r>
              <a:rPr lang="en-US" altLang="ja-JP" sz="1050" dirty="0"/>
              <a:t>, et al., CCX: SaaS</a:t>
            </a:r>
            <a:r>
              <a:rPr lang="ja-JP" altLang="en-US" sz="1050"/>
              <a:t>型コードクローン分析システム</a:t>
            </a:r>
            <a:r>
              <a:rPr lang="en-US" altLang="ja-JP" sz="1050" dirty="0"/>
              <a:t>. ,</a:t>
            </a:r>
            <a:r>
              <a:rPr lang="ja-JP" altLang="en-US" sz="1050"/>
              <a:t>コンピュータソフトウェア</a:t>
            </a:r>
            <a:r>
              <a:rPr lang="en-US" altLang="ja-JP" sz="1050" dirty="0"/>
              <a:t>, vol. 39, no. 4, pp. 129-143, July. 2022.</a:t>
            </a:r>
            <a:endParaRPr lang="ja-JP" altLang="en-US" sz="1050"/>
          </a:p>
        </p:txBody>
      </p:sp>
      <p:sp>
        <p:nvSpPr>
          <p:cNvPr id="8" name="正方形/長方形 7">
            <a:extLst>
              <a:ext uri="{FF2B5EF4-FFF2-40B4-BE49-F238E27FC236}">
                <a16:creationId xmlns:a16="http://schemas.microsoft.com/office/drawing/2014/main" id="{9B2F21B6-32DC-0B8A-7AC4-F459CAD6CB50}"/>
              </a:ext>
            </a:extLst>
          </p:cNvPr>
          <p:cNvSpPr/>
          <p:nvPr/>
        </p:nvSpPr>
        <p:spPr>
          <a:xfrm>
            <a:off x="396000" y="3859412"/>
            <a:ext cx="8352000" cy="806874"/>
          </a:xfrm>
          <a:prstGeom prst="rect">
            <a:avLst/>
          </a:prstGeom>
          <a:ln w="508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2400">
                <a:solidFill>
                  <a:srgbClr val="FF0000"/>
                </a:solidFill>
              </a:rPr>
              <a:t>複数のツールで</a:t>
            </a:r>
            <a:r>
              <a:rPr lang="en-US" altLang="ja-JP" sz="2400" dirty="0">
                <a:solidFill>
                  <a:srgbClr val="FF0000"/>
                </a:solidFill>
              </a:rPr>
              <a:t>CC</a:t>
            </a:r>
            <a:r>
              <a:rPr lang="ja-JP" altLang="en-US" sz="2400">
                <a:solidFill>
                  <a:srgbClr val="FF0000"/>
                </a:solidFill>
              </a:rPr>
              <a:t>を検出した結果を比較することが重要</a:t>
            </a:r>
            <a:r>
              <a:rPr lang="en-US" altLang="ja-JP" sz="2400" dirty="0">
                <a:solidFill>
                  <a:srgbClr val="FF0000"/>
                </a:solidFill>
              </a:rPr>
              <a:t>[3]</a:t>
            </a:r>
            <a:endParaRPr lang="ja-JP" altLang="en-US" sz="2400">
              <a:solidFill>
                <a:srgbClr val="FF0000"/>
              </a:solidFill>
            </a:endParaRPr>
          </a:p>
        </p:txBody>
      </p:sp>
    </p:spTree>
    <p:extLst>
      <p:ext uri="{BB962C8B-B14F-4D97-AF65-F5344CB8AC3E}">
        <p14:creationId xmlns:p14="http://schemas.microsoft.com/office/powerpoint/2010/main" val="2426604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570C04-8E27-29C1-FD5E-B74FAF0D9055}"/>
              </a:ext>
            </a:extLst>
          </p:cNvPr>
          <p:cNvSpPr>
            <a:spLocks noGrp="1"/>
          </p:cNvSpPr>
          <p:nvPr>
            <p:ph type="title"/>
          </p:nvPr>
        </p:nvSpPr>
        <p:spPr/>
        <p:txBody>
          <a:bodyPr/>
          <a:lstStyle/>
          <a:p>
            <a:r>
              <a:rPr lang="ja-JP" altLang="en-US"/>
              <a:t>既存</a:t>
            </a:r>
            <a:r>
              <a:rPr kumimoji="1" lang="ja-JP" altLang="en-US"/>
              <a:t>機能を使用した同時修正の検討方法</a:t>
            </a:r>
          </a:p>
        </p:txBody>
      </p:sp>
      <p:sp>
        <p:nvSpPr>
          <p:cNvPr id="3" name="コンテンツ プレースホルダー 2">
            <a:extLst>
              <a:ext uri="{FF2B5EF4-FFF2-40B4-BE49-F238E27FC236}">
                <a16:creationId xmlns:a16="http://schemas.microsoft.com/office/drawing/2014/main" id="{992A05D5-382E-A4DB-95E4-46B2FFCF351D}"/>
              </a:ext>
            </a:extLst>
          </p:cNvPr>
          <p:cNvSpPr>
            <a:spLocks noGrp="1"/>
          </p:cNvSpPr>
          <p:nvPr>
            <p:ph idx="1"/>
          </p:nvPr>
        </p:nvSpPr>
        <p:spPr/>
        <p:txBody>
          <a:bodyPr/>
          <a:lstStyle/>
          <a:p>
            <a:pPr marL="385763" indent="-385763">
              <a:buFont typeface="+mj-lt"/>
              <a:buAutoNum type="arabicPeriod" startAt="2"/>
            </a:pPr>
            <a:r>
              <a:rPr kumimoji="1" lang="ja-JP" altLang="en-US"/>
              <a:t>全ての</a:t>
            </a:r>
            <a:r>
              <a:rPr kumimoji="1" lang="en-US" altLang="ja-JP" dirty="0"/>
              <a:t>CC</a:t>
            </a:r>
            <a:r>
              <a:rPr kumimoji="1" lang="ja-JP" altLang="en-US"/>
              <a:t>ペアの確認</a:t>
            </a:r>
          </a:p>
        </p:txBody>
      </p:sp>
      <p:sp>
        <p:nvSpPr>
          <p:cNvPr id="6" name="スライド番号プレースホルダー 5">
            <a:extLst>
              <a:ext uri="{FF2B5EF4-FFF2-40B4-BE49-F238E27FC236}">
                <a16:creationId xmlns:a16="http://schemas.microsoft.com/office/drawing/2014/main" id="{0D91A4A9-08A2-448F-803D-90E2B78EF5BF}"/>
              </a:ext>
            </a:extLst>
          </p:cNvPr>
          <p:cNvSpPr>
            <a:spLocks noGrp="1"/>
          </p:cNvSpPr>
          <p:nvPr>
            <p:ph type="sldNum" sz="quarter" idx="12"/>
          </p:nvPr>
        </p:nvSpPr>
        <p:spPr/>
        <p:txBody>
          <a:bodyPr/>
          <a:lstStyle/>
          <a:p>
            <a:pPr>
              <a:defRPr/>
            </a:pPr>
            <a:fld id="{B12562F3-4A2F-4E07-B7D3-3E764FB0DEC6}" type="slidenum">
              <a:rPr lang="en-US" altLang="ja-JP" smtClean="0"/>
              <a:pPr>
                <a:defRPr/>
              </a:pPr>
              <a:t>29</a:t>
            </a:fld>
            <a:endParaRPr lang="en-US" altLang="ja-JP" dirty="0"/>
          </a:p>
        </p:txBody>
      </p:sp>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83A76443-8943-8D70-B166-7D18D5ED7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307" y="2299063"/>
            <a:ext cx="7886551" cy="3788228"/>
          </a:xfrm>
          <a:prstGeom prst="rect">
            <a:avLst/>
          </a:prstGeom>
        </p:spPr>
      </p:pic>
      <p:pic>
        <p:nvPicPr>
          <p:cNvPr id="11" name="図 10" descr="グラフィカル ユーザー インターフェイス, テキスト, アプリケーション&#10;&#10;自動的に生成された説明">
            <a:extLst>
              <a:ext uri="{FF2B5EF4-FFF2-40B4-BE49-F238E27FC236}">
                <a16:creationId xmlns:a16="http://schemas.microsoft.com/office/drawing/2014/main" id="{EE88DF89-65FA-3EEF-B7D8-B764D703E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10" y="2299063"/>
            <a:ext cx="2070167" cy="3788228"/>
          </a:xfrm>
          <a:prstGeom prst="rect">
            <a:avLst/>
          </a:prstGeom>
        </p:spPr>
      </p:pic>
    </p:spTree>
    <p:extLst>
      <p:ext uri="{BB962C8B-B14F-4D97-AF65-F5344CB8AC3E}">
        <p14:creationId xmlns:p14="http://schemas.microsoft.com/office/powerpoint/2010/main" val="2748903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8E0893-2214-E1A5-79BC-73F94513E188}"/>
              </a:ext>
            </a:extLst>
          </p:cNvPr>
          <p:cNvSpPr>
            <a:spLocks noGrp="1"/>
          </p:cNvSpPr>
          <p:nvPr>
            <p:ph type="title"/>
          </p:nvPr>
        </p:nvSpPr>
        <p:spPr/>
        <p:txBody>
          <a:bodyPr/>
          <a:lstStyle/>
          <a:p>
            <a:r>
              <a:rPr lang="ja-JP" altLang="en-US"/>
              <a:t>既存</a:t>
            </a:r>
            <a:r>
              <a:rPr kumimoji="1" lang="ja-JP" altLang="en-US"/>
              <a:t>機能を使用した同時修正の検討方法</a:t>
            </a:r>
          </a:p>
        </p:txBody>
      </p:sp>
      <p:sp>
        <p:nvSpPr>
          <p:cNvPr id="3" name="コンテンツ プレースホルダー 2">
            <a:extLst>
              <a:ext uri="{FF2B5EF4-FFF2-40B4-BE49-F238E27FC236}">
                <a16:creationId xmlns:a16="http://schemas.microsoft.com/office/drawing/2014/main" id="{613ED4FD-6C72-A2C4-E7B9-40C955617FDF}"/>
              </a:ext>
            </a:extLst>
          </p:cNvPr>
          <p:cNvSpPr>
            <a:spLocks noGrp="1"/>
          </p:cNvSpPr>
          <p:nvPr>
            <p:ph idx="1"/>
          </p:nvPr>
        </p:nvSpPr>
        <p:spPr/>
        <p:txBody>
          <a:bodyPr/>
          <a:lstStyle/>
          <a:p>
            <a:pPr marL="385763" indent="-385763">
              <a:buFont typeface="+mj-lt"/>
              <a:buAutoNum type="arabicPeriod"/>
            </a:pPr>
            <a:r>
              <a:rPr kumimoji="1" lang="ja-JP" altLang="en-US"/>
              <a:t>ファイルの探索</a:t>
            </a:r>
            <a:endParaRPr kumimoji="1" lang="en-US" altLang="ja-JP" dirty="0"/>
          </a:p>
          <a:p>
            <a:pPr marL="685800" lvl="1" indent="-385763"/>
            <a:r>
              <a:rPr lang="en-US" altLang="ja-JP" dirty="0"/>
              <a:t>1</a:t>
            </a:r>
            <a:r>
              <a:rPr lang="ja-JP" altLang="en-US"/>
              <a:t>つずつマス目をクリックして</a:t>
            </a:r>
            <a:br>
              <a:rPr lang="en-US" altLang="ja-JP" dirty="0"/>
            </a:br>
            <a:r>
              <a:rPr lang="ja-JP" altLang="en-US"/>
              <a:t>対象ファイルを探索</a:t>
            </a:r>
            <a:endParaRPr kumimoji="1" lang="ja-JP" altLang="en-US"/>
          </a:p>
        </p:txBody>
      </p:sp>
      <p:sp>
        <p:nvSpPr>
          <p:cNvPr id="6" name="スライド番号プレースホルダー 5">
            <a:extLst>
              <a:ext uri="{FF2B5EF4-FFF2-40B4-BE49-F238E27FC236}">
                <a16:creationId xmlns:a16="http://schemas.microsoft.com/office/drawing/2014/main" id="{540F107A-4DA6-13FE-F722-4086531BE249}"/>
              </a:ext>
            </a:extLst>
          </p:cNvPr>
          <p:cNvSpPr>
            <a:spLocks noGrp="1"/>
          </p:cNvSpPr>
          <p:nvPr>
            <p:ph type="sldNum" sz="quarter" idx="12"/>
          </p:nvPr>
        </p:nvSpPr>
        <p:spPr/>
        <p:txBody>
          <a:bodyPr/>
          <a:lstStyle/>
          <a:p>
            <a:pPr>
              <a:defRPr/>
            </a:pPr>
            <a:fld id="{B12562F3-4A2F-4E07-B7D3-3E764FB0DEC6}" type="slidenum">
              <a:rPr lang="en-US" altLang="ja-JP" smtClean="0"/>
              <a:pPr>
                <a:defRPr/>
              </a:pPr>
              <a:t>30</a:t>
            </a:fld>
            <a:endParaRPr lang="en-US" altLang="ja-JP" dirty="0"/>
          </a:p>
        </p:txBody>
      </p:sp>
      <p:pic>
        <p:nvPicPr>
          <p:cNvPr id="7" name="図 6" descr="グラフ, 散布図&#10;&#10;自動的に生成された説明">
            <a:extLst>
              <a:ext uri="{FF2B5EF4-FFF2-40B4-BE49-F238E27FC236}">
                <a16:creationId xmlns:a16="http://schemas.microsoft.com/office/drawing/2014/main" id="{5CC336E0-C6C2-1C92-4344-27EA17345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1336" y="2877454"/>
            <a:ext cx="3512137" cy="3403721"/>
          </a:xfrm>
          <a:prstGeom prst="rect">
            <a:avLst/>
          </a:prstGeom>
        </p:spPr>
      </p:pic>
      <p:sp>
        <p:nvSpPr>
          <p:cNvPr id="9" name="正方形/長方形 8">
            <a:extLst>
              <a:ext uri="{FF2B5EF4-FFF2-40B4-BE49-F238E27FC236}">
                <a16:creationId xmlns:a16="http://schemas.microsoft.com/office/drawing/2014/main" id="{D96695B8-FB83-E41A-F9B2-62DCA6F55303}"/>
              </a:ext>
            </a:extLst>
          </p:cNvPr>
          <p:cNvSpPr/>
          <p:nvPr/>
        </p:nvSpPr>
        <p:spPr>
          <a:xfrm>
            <a:off x="6628339" y="5114676"/>
            <a:ext cx="145800" cy="121500"/>
          </a:xfrm>
          <a:prstGeom prst="rect">
            <a:avLst/>
          </a:prstGeom>
          <a:solidFill>
            <a:srgbClr val="FF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350"/>
          </a:p>
        </p:txBody>
      </p:sp>
      <p:sp>
        <p:nvSpPr>
          <p:cNvPr id="10" name="正方形/長方形 9">
            <a:extLst>
              <a:ext uri="{FF2B5EF4-FFF2-40B4-BE49-F238E27FC236}">
                <a16:creationId xmlns:a16="http://schemas.microsoft.com/office/drawing/2014/main" id="{EA79E229-3ACE-455F-EEA6-0399277F50E2}"/>
              </a:ext>
            </a:extLst>
          </p:cNvPr>
          <p:cNvSpPr/>
          <p:nvPr/>
        </p:nvSpPr>
        <p:spPr>
          <a:xfrm>
            <a:off x="6635116" y="5405225"/>
            <a:ext cx="135000" cy="121500"/>
          </a:xfrm>
          <a:prstGeom prst="rect">
            <a:avLst/>
          </a:prstGeom>
          <a:solidFill>
            <a:srgbClr val="FF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350"/>
          </a:p>
        </p:txBody>
      </p:sp>
      <p:sp>
        <p:nvSpPr>
          <p:cNvPr id="11" name="円/楕円 10">
            <a:extLst>
              <a:ext uri="{FF2B5EF4-FFF2-40B4-BE49-F238E27FC236}">
                <a16:creationId xmlns:a16="http://schemas.microsoft.com/office/drawing/2014/main" id="{9A0168B2-5640-EB96-1E7B-43FFC837E0F1}"/>
              </a:ext>
            </a:extLst>
          </p:cNvPr>
          <p:cNvSpPr/>
          <p:nvPr/>
        </p:nvSpPr>
        <p:spPr>
          <a:xfrm>
            <a:off x="6946432" y="4422308"/>
            <a:ext cx="277429" cy="291662"/>
          </a:xfrm>
          <a:prstGeom prst="ellipse">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pic>
        <p:nvPicPr>
          <p:cNvPr id="4" name="図 3">
            <a:extLst>
              <a:ext uri="{FF2B5EF4-FFF2-40B4-BE49-F238E27FC236}">
                <a16:creationId xmlns:a16="http://schemas.microsoft.com/office/drawing/2014/main" id="{AE37581A-953B-0EEA-3396-2191D590A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4516" y="2903978"/>
            <a:ext cx="3377750" cy="313356"/>
          </a:xfrm>
          <a:prstGeom prst="rect">
            <a:avLst/>
          </a:prstGeom>
        </p:spPr>
      </p:pic>
      <p:sp>
        <p:nvSpPr>
          <p:cNvPr id="5" name="正方形/長方形 4">
            <a:extLst>
              <a:ext uri="{FF2B5EF4-FFF2-40B4-BE49-F238E27FC236}">
                <a16:creationId xmlns:a16="http://schemas.microsoft.com/office/drawing/2014/main" id="{5E95F53B-F99A-4E80-047C-6E147B2D3980}"/>
              </a:ext>
            </a:extLst>
          </p:cNvPr>
          <p:cNvSpPr/>
          <p:nvPr/>
        </p:nvSpPr>
        <p:spPr>
          <a:xfrm>
            <a:off x="6946433" y="3253333"/>
            <a:ext cx="277429" cy="3027841"/>
          </a:xfrm>
          <a:prstGeom prst="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pic>
        <p:nvPicPr>
          <p:cNvPr id="8" name="図 7">
            <a:extLst>
              <a:ext uri="{FF2B5EF4-FFF2-40B4-BE49-F238E27FC236}">
                <a16:creationId xmlns:a16="http://schemas.microsoft.com/office/drawing/2014/main" id="{0726C678-BAA7-DFBF-2F6D-D33AC2EBC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4516" y="2928125"/>
            <a:ext cx="3377750" cy="313356"/>
          </a:xfrm>
          <a:prstGeom prst="rect">
            <a:avLst/>
          </a:prstGeom>
        </p:spPr>
      </p:pic>
    </p:spTree>
    <p:extLst>
      <p:ext uri="{BB962C8B-B14F-4D97-AF65-F5344CB8AC3E}">
        <p14:creationId xmlns:p14="http://schemas.microsoft.com/office/powerpoint/2010/main" val="2862442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図 6" descr="テキスト&#10;&#10;自動的に生成された説明">
            <a:extLst>
              <a:ext uri="{FF2B5EF4-FFF2-40B4-BE49-F238E27FC236}">
                <a16:creationId xmlns:a16="http://schemas.microsoft.com/office/drawing/2014/main" id="{3158C336-0AA9-6824-711A-3B7701519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307" y="2299063"/>
            <a:ext cx="7886551" cy="3788228"/>
          </a:xfrm>
          <a:prstGeom prst="rect">
            <a:avLst/>
          </a:prstGeom>
        </p:spPr>
      </p:pic>
      <p:sp>
        <p:nvSpPr>
          <p:cNvPr id="2" name="タイトル 1">
            <a:extLst>
              <a:ext uri="{FF2B5EF4-FFF2-40B4-BE49-F238E27FC236}">
                <a16:creationId xmlns:a16="http://schemas.microsoft.com/office/drawing/2014/main" id="{B7570C04-8E27-29C1-FD5E-B74FAF0D9055}"/>
              </a:ext>
            </a:extLst>
          </p:cNvPr>
          <p:cNvSpPr>
            <a:spLocks noGrp="1"/>
          </p:cNvSpPr>
          <p:nvPr>
            <p:ph type="title"/>
          </p:nvPr>
        </p:nvSpPr>
        <p:spPr/>
        <p:txBody>
          <a:bodyPr/>
          <a:lstStyle/>
          <a:p>
            <a:r>
              <a:rPr lang="ja-JP" altLang="en-US"/>
              <a:t>既存</a:t>
            </a:r>
            <a:r>
              <a:rPr kumimoji="1" lang="ja-JP" altLang="en-US"/>
              <a:t>機能を使用した同時修正の検討方法</a:t>
            </a:r>
          </a:p>
        </p:txBody>
      </p:sp>
      <p:sp>
        <p:nvSpPr>
          <p:cNvPr id="3" name="コンテンツ プレースホルダー 2">
            <a:extLst>
              <a:ext uri="{FF2B5EF4-FFF2-40B4-BE49-F238E27FC236}">
                <a16:creationId xmlns:a16="http://schemas.microsoft.com/office/drawing/2014/main" id="{992A05D5-382E-A4DB-95E4-46B2FFCF351D}"/>
              </a:ext>
            </a:extLst>
          </p:cNvPr>
          <p:cNvSpPr>
            <a:spLocks noGrp="1"/>
          </p:cNvSpPr>
          <p:nvPr>
            <p:ph idx="1"/>
          </p:nvPr>
        </p:nvSpPr>
        <p:spPr/>
        <p:txBody>
          <a:bodyPr/>
          <a:lstStyle/>
          <a:p>
            <a:pPr marL="385763" indent="-385763">
              <a:buFont typeface="+mj-lt"/>
              <a:buAutoNum type="arabicPeriod" startAt="2"/>
            </a:pPr>
            <a:r>
              <a:rPr kumimoji="1" lang="ja-JP" altLang="en-US"/>
              <a:t>全ての</a:t>
            </a:r>
            <a:r>
              <a:rPr kumimoji="1" lang="en-US" altLang="ja-JP" dirty="0"/>
              <a:t>CC</a:t>
            </a:r>
            <a:r>
              <a:rPr kumimoji="1" lang="ja-JP" altLang="en-US"/>
              <a:t>ペアの確認</a:t>
            </a:r>
          </a:p>
        </p:txBody>
      </p:sp>
      <p:sp>
        <p:nvSpPr>
          <p:cNvPr id="6" name="スライド番号プレースホルダー 5">
            <a:extLst>
              <a:ext uri="{FF2B5EF4-FFF2-40B4-BE49-F238E27FC236}">
                <a16:creationId xmlns:a16="http://schemas.microsoft.com/office/drawing/2014/main" id="{0D91A4A9-08A2-448F-803D-90E2B78EF5BF}"/>
              </a:ext>
            </a:extLst>
          </p:cNvPr>
          <p:cNvSpPr>
            <a:spLocks noGrp="1"/>
          </p:cNvSpPr>
          <p:nvPr>
            <p:ph type="sldNum" sz="quarter" idx="12"/>
          </p:nvPr>
        </p:nvSpPr>
        <p:spPr/>
        <p:txBody>
          <a:bodyPr/>
          <a:lstStyle/>
          <a:p>
            <a:pPr>
              <a:defRPr/>
            </a:pPr>
            <a:fld id="{B12562F3-4A2F-4E07-B7D3-3E764FB0DEC6}" type="slidenum">
              <a:rPr lang="en-US" altLang="ja-JP" smtClean="0"/>
              <a:pPr>
                <a:defRPr/>
              </a:pPr>
              <a:t>31</a:t>
            </a:fld>
            <a:endParaRPr lang="en-US" altLang="ja-JP" dirty="0"/>
          </a:p>
        </p:txBody>
      </p:sp>
      <p:pic>
        <p:nvPicPr>
          <p:cNvPr id="5" name="図 4" descr="グラフィカル ユーザー インターフェイス&#10;&#10;中程度の精度で自動的に生成された説明">
            <a:extLst>
              <a:ext uri="{FF2B5EF4-FFF2-40B4-BE49-F238E27FC236}">
                <a16:creationId xmlns:a16="http://schemas.microsoft.com/office/drawing/2014/main" id="{B1D2FD08-530A-A2E0-FA88-5A14A86F3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10" y="2299063"/>
            <a:ext cx="2072545" cy="3788228"/>
          </a:xfrm>
          <a:prstGeom prst="rect">
            <a:avLst/>
          </a:prstGeom>
        </p:spPr>
      </p:pic>
    </p:spTree>
    <p:extLst>
      <p:ext uri="{BB962C8B-B14F-4D97-AF65-F5344CB8AC3E}">
        <p14:creationId xmlns:p14="http://schemas.microsoft.com/office/powerpoint/2010/main" val="109007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8E0893-2214-E1A5-79BC-73F94513E188}"/>
              </a:ext>
            </a:extLst>
          </p:cNvPr>
          <p:cNvSpPr>
            <a:spLocks noGrp="1"/>
          </p:cNvSpPr>
          <p:nvPr>
            <p:ph type="title"/>
          </p:nvPr>
        </p:nvSpPr>
        <p:spPr/>
        <p:txBody>
          <a:bodyPr/>
          <a:lstStyle/>
          <a:p>
            <a:r>
              <a:rPr lang="ja-JP" altLang="en-US"/>
              <a:t>既存</a:t>
            </a:r>
            <a:r>
              <a:rPr kumimoji="1" lang="ja-JP" altLang="en-US"/>
              <a:t>機能を使用した同時修正の検討方法</a:t>
            </a:r>
          </a:p>
        </p:txBody>
      </p:sp>
      <p:sp>
        <p:nvSpPr>
          <p:cNvPr id="3" name="コンテンツ プレースホルダー 2">
            <a:extLst>
              <a:ext uri="{FF2B5EF4-FFF2-40B4-BE49-F238E27FC236}">
                <a16:creationId xmlns:a16="http://schemas.microsoft.com/office/drawing/2014/main" id="{613ED4FD-6C72-A2C4-E7B9-40C955617FDF}"/>
              </a:ext>
            </a:extLst>
          </p:cNvPr>
          <p:cNvSpPr>
            <a:spLocks noGrp="1"/>
          </p:cNvSpPr>
          <p:nvPr>
            <p:ph idx="1"/>
          </p:nvPr>
        </p:nvSpPr>
        <p:spPr/>
        <p:txBody>
          <a:bodyPr/>
          <a:lstStyle/>
          <a:p>
            <a:pPr marL="385763" indent="-385763">
              <a:buFont typeface="+mj-lt"/>
              <a:buAutoNum type="arabicPeriod"/>
            </a:pPr>
            <a:r>
              <a:rPr kumimoji="1" lang="ja-JP" altLang="en-US"/>
              <a:t>ファイルの探索</a:t>
            </a:r>
            <a:endParaRPr kumimoji="1" lang="en-US" altLang="ja-JP" dirty="0"/>
          </a:p>
          <a:p>
            <a:pPr marL="685800" lvl="1" indent="-385763"/>
            <a:r>
              <a:rPr lang="en-US" altLang="ja-JP" dirty="0"/>
              <a:t>1</a:t>
            </a:r>
            <a:r>
              <a:rPr lang="ja-JP" altLang="en-US"/>
              <a:t>つずつマス目をクリックして</a:t>
            </a:r>
            <a:br>
              <a:rPr lang="en-US" altLang="ja-JP" dirty="0"/>
            </a:br>
            <a:r>
              <a:rPr lang="ja-JP" altLang="en-US"/>
              <a:t>対象ファイルを探索</a:t>
            </a:r>
            <a:endParaRPr kumimoji="1" lang="ja-JP" altLang="en-US"/>
          </a:p>
        </p:txBody>
      </p:sp>
      <p:sp>
        <p:nvSpPr>
          <p:cNvPr id="6" name="スライド番号プレースホルダー 5">
            <a:extLst>
              <a:ext uri="{FF2B5EF4-FFF2-40B4-BE49-F238E27FC236}">
                <a16:creationId xmlns:a16="http://schemas.microsoft.com/office/drawing/2014/main" id="{540F107A-4DA6-13FE-F722-4086531BE249}"/>
              </a:ext>
            </a:extLst>
          </p:cNvPr>
          <p:cNvSpPr>
            <a:spLocks noGrp="1"/>
          </p:cNvSpPr>
          <p:nvPr>
            <p:ph type="sldNum" sz="quarter" idx="12"/>
          </p:nvPr>
        </p:nvSpPr>
        <p:spPr/>
        <p:txBody>
          <a:bodyPr/>
          <a:lstStyle/>
          <a:p>
            <a:pPr>
              <a:defRPr/>
            </a:pPr>
            <a:fld id="{B12562F3-4A2F-4E07-B7D3-3E764FB0DEC6}" type="slidenum">
              <a:rPr lang="en-US" altLang="ja-JP" smtClean="0"/>
              <a:pPr>
                <a:defRPr/>
              </a:pPr>
              <a:t>32</a:t>
            </a:fld>
            <a:endParaRPr lang="en-US" altLang="ja-JP" dirty="0"/>
          </a:p>
        </p:txBody>
      </p:sp>
      <p:pic>
        <p:nvPicPr>
          <p:cNvPr id="7" name="図 6" descr="グラフ, 散布図&#10;&#10;自動的に生成された説明">
            <a:extLst>
              <a:ext uri="{FF2B5EF4-FFF2-40B4-BE49-F238E27FC236}">
                <a16:creationId xmlns:a16="http://schemas.microsoft.com/office/drawing/2014/main" id="{5CC336E0-C6C2-1C92-4344-27EA17345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1336" y="2877454"/>
            <a:ext cx="3512137" cy="3403721"/>
          </a:xfrm>
          <a:prstGeom prst="rect">
            <a:avLst/>
          </a:prstGeom>
        </p:spPr>
      </p:pic>
      <p:sp>
        <p:nvSpPr>
          <p:cNvPr id="9" name="正方形/長方形 8">
            <a:extLst>
              <a:ext uri="{FF2B5EF4-FFF2-40B4-BE49-F238E27FC236}">
                <a16:creationId xmlns:a16="http://schemas.microsoft.com/office/drawing/2014/main" id="{D96695B8-FB83-E41A-F9B2-62DCA6F55303}"/>
              </a:ext>
            </a:extLst>
          </p:cNvPr>
          <p:cNvSpPr/>
          <p:nvPr/>
        </p:nvSpPr>
        <p:spPr>
          <a:xfrm>
            <a:off x="6628339" y="5114676"/>
            <a:ext cx="145800" cy="121500"/>
          </a:xfrm>
          <a:prstGeom prst="rect">
            <a:avLst/>
          </a:prstGeom>
          <a:solidFill>
            <a:srgbClr val="FF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350"/>
          </a:p>
        </p:txBody>
      </p:sp>
      <p:sp>
        <p:nvSpPr>
          <p:cNvPr id="10" name="正方形/長方形 9">
            <a:extLst>
              <a:ext uri="{FF2B5EF4-FFF2-40B4-BE49-F238E27FC236}">
                <a16:creationId xmlns:a16="http://schemas.microsoft.com/office/drawing/2014/main" id="{EA79E229-3ACE-455F-EEA6-0399277F50E2}"/>
              </a:ext>
            </a:extLst>
          </p:cNvPr>
          <p:cNvSpPr/>
          <p:nvPr/>
        </p:nvSpPr>
        <p:spPr>
          <a:xfrm>
            <a:off x="6635116" y="5405225"/>
            <a:ext cx="135000" cy="121500"/>
          </a:xfrm>
          <a:prstGeom prst="rect">
            <a:avLst/>
          </a:prstGeom>
          <a:solidFill>
            <a:srgbClr val="FF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350"/>
          </a:p>
        </p:txBody>
      </p:sp>
      <p:pic>
        <p:nvPicPr>
          <p:cNvPr id="4" name="図 3">
            <a:extLst>
              <a:ext uri="{FF2B5EF4-FFF2-40B4-BE49-F238E27FC236}">
                <a16:creationId xmlns:a16="http://schemas.microsoft.com/office/drawing/2014/main" id="{AE37581A-953B-0EEA-3396-2191D590A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4516" y="2903978"/>
            <a:ext cx="3377750" cy="313356"/>
          </a:xfrm>
          <a:prstGeom prst="rect">
            <a:avLst/>
          </a:prstGeom>
        </p:spPr>
      </p:pic>
      <p:sp>
        <p:nvSpPr>
          <p:cNvPr id="5" name="正方形/長方形 4">
            <a:extLst>
              <a:ext uri="{FF2B5EF4-FFF2-40B4-BE49-F238E27FC236}">
                <a16:creationId xmlns:a16="http://schemas.microsoft.com/office/drawing/2014/main" id="{5E95F53B-F99A-4E80-047C-6E147B2D3980}"/>
              </a:ext>
            </a:extLst>
          </p:cNvPr>
          <p:cNvSpPr/>
          <p:nvPr/>
        </p:nvSpPr>
        <p:spPr>
          <a:xfrm>
            <a:off x="6946433" y="3253333"/>
            <a:ext cx="277429" cy="3027841"/>
          </a:xfrm>
          <a:prstGeom prst="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pic>
        <p:nvPicPr>
          <p:cNvPr id="8" name="図 7">
            <a:extLst>
              <a:ext uri="{FF2B5EF4-FFF2-40B4-BE49-F238E27FC236}">
                <a16:creationId xmlns:a16="http://schemas.microsoft.com/office/drawing/2014/main" id="{0726C678-BAA7-DFBF-2F6D-D33AC2EBC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4516" y="2928125"/>
            <a:ext cx="3377750" cy="313356"/>
          </a:xfrm>
          <a:prstGeom prst="rect">
            <a:avLst/>
          </a:prstGeom>
        </p:spPr>
      </p:pic>
      <p:pic>
        <p:nvPicPr>
          <p:cNvPr id="12" name="図 11">
            <a:extLst>
              <a:ext uri="{FF2B5EF4-FFF2-40B4-BE49-F238E27FC236}">
                <a16:creationId xmlns:a16="http://schemas.microsoft.com/office/drawing/2014/main" id="{5087F811-101B-2DBF-88A0-52C0246815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4517" y="2916274"/>
            <a:ext cx="3441002" cy="301060"/>
          </a:xfrm>
          <a:prstGeom prst="rect">
            <a:avLst/>
          </a:prstGeom>
        </p:spPr>
      </p:pic>
      <p:sp>
        <p:nvSpPr>
          <p:cNvPr id="13" name="円/楕円 12">
            <a:extLst>
              <a:ext uri="{FF2B5EF4-FFF2-40B4-BE49-F238E27FC236}">
                <a16:creationId xmlns:a16="http://schemas.microsoft.com/office/drawing/2014/main" id="{C60F0781-CBC7-B7EC-BBB9-0F6E50C29947}"/>
              </a:ext>
            </a:extLst>
          </p:cNvPr>
          <p:cNvSpPr/>
          <p:nvPr/>
        </p:nvSpPr>
        <p:spPr>
          <a:xfrm>
            <a:off x="6955139" y="4783716"/>
            <a:ext cx="277429" cy="291662"/>
          </a:xfrm>
          <a:prstGeom prst="ellipse">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
        <p:nvSpPr>
          <p:cNvPr id="14" name="円/楕円 13">
            <a:extLst>
              <a:ext uri="{FF2B5EF4-FFF2-40B4-BE49-F238E27FC236}">
                <a16:creationId xmlns:a16="http://schemas.microsoft.com/office/drawing/2014/main" id="{4F7267A0-9EAA-5664-C8A7-026812C5DA9F}"/>
              </a:ext>
            </a:extLst>
          </p:cNvPr>
          <p:cNvSpPr/>
          <p:nvPr/>
        </p:nvSpPr>
        <p:spPr>
          <a:xfrm>
            <a:off x="6955139" y="5136411"/>
            <a:ext cx="277429" cy="291662"/>
          </a:xfrm>
          <a:prstGeom prst="ellipse">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Tree>
    <p:extLst>
      <p:ext uri="{BB962C8B-B14F-4D97-AF65-F5344CB8AC3E}">
        <p14:creationId xmlns:p14="http://schemas.microsoft.com/office/powerpoint/2010/main" val="209789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71FB5E-D2EA-6CDD-6160-8B3F26664598}"/>
              </a:ext>
            </a:extLst>
          </p:cNvPr>
          <p:cNvSpPr>
            <a:spLocks noGrp="1"/>
          </p:cNvSpPr>
          <p:nvPr>
            <p:ph type="title"/>
          </p:nvPr>
        </p:nvSpPr>
        <p:spPr/>
        <p:txBody>
          <a:bodyPr/>
          <a:lstStyle/>
          <a:p>
            <a:r>
              <a:rPr kumimoji="1" lang="ja-JP" altLang="en-US"/>
              <a:t>調査手順</a:t>
            </a:r>
          </a:p>
        </p:txBody>
      </p:sp>
      <p:sp>
        <p:nvSpPr>
          <p:cNvPr id="3" name="コンテンツ プレースホルダー 2">
            <a:extLst>
              <a:ext uri="{FF2B5EF4-FFF2-40B4-BE49-F238E27FC236}">
                <a16:creationId xmlns:a16="http://schemas.microsoft.com/office/drawing/2014/main" id="{930FEB90-D392-6D60-B227-F4971D783D9B}"/>
              </a:ext>
            </a:extLst>
          </p:cNvPr>
          <p:cNvSpPr>
            <a:spLocks noGrp="1"/>
          </p:cNvSpPr>
          <p:nvPr>
            <p:ph idx="1"/>
          </p:nvPr>
        </p:nvSpPr>
        <p:spPr/>
        <p:txBody>
          <a:bodyPr/>
          <a:lstStyle/>
          <a:p>
            <a:pPr>
              <a:buNone/>
            </a:pPr>
            <a:r>
              <a:rPr kumimoji="1" lang="en-US" altLang="ja-JP" dirty="0"/>
              <a:t>1. </a:t>
            </a:r>
            <a:r>
              <a:rPr kumimoji="1" lang="ja-JP" altLang="en-US"/>
              <a:t>ある</a:t>
            </a:r>
            <a:r>
              <a:rPr kumimoji="1" lang="en-US" altLang="ja-JP" dirty="0"/>
              <a:t>revision</a:t>
            </a:r>
            <a:r>
              <a:rPr kumimoji="1" lang="ja-JP" altLang="en-US"/>
              <a:t>のコードを</a:t>
            </a:r>
            <a:r>
              <a:rPr kumimoji="1" lang="en-US" altLang="ja-JP" dirty="0"/>
              <a:t>4</a:t>
            </a:r>
            <a:r>
              <a:rPr kumimoji="1" lang="ja-JP" altLang="en-US"/>
              <a:t>つの検出ツールで</a:t>
            </a:r>
            <a:r>
              <a:rPr kumimoji="1" lang="en-US" altLang="ja-JP" dirty="0"/>
              <a:t>CC</a:t>
            </a:r>
            <a:r>
              <a:rPr kumimoji="1" lang="ja-JP" altLang="en-US"/>
              <a:t>検出</a:t>
            </a:r>
            <a:endParaRPr kumimoji="1" lang="en-US" altLang="ja-JP" dirty="0"/>
          </a:p>
          <a:p>
            <a:pPr>
              <a:buNone/>
            </a:pPr>
            <a:r>
              <a:rPr lang="en-US" altLang="ja-JP" dirty="0"/>
              <a:t>2. </a:t>
            </a:r>
            <a:r>
              <a:rPr lang="ja-JP" altLang="en-US"/>
              <a:t>それぞれの検出結果を比較した後，ファイル単位</a:t>
            </a:r>
            <a:br>
              <a:rPr lang="en-US" altLang="ja-JP" dirty="0"/>
            </a:br>
            <a:r>
              <a:rPr lang="en-US" altLang="ja-JP" dirty="0"/>
              <a:t>    </a:t>
            </a:r>
            <a:r>
              <a:rPr lang="ja-JP" altLang="en-US"/>
              <a:t>で検出</a:t>
            </a:r>
            <a:r>
              <a:rPr lang="en-US" altLang="ja-JP" dirty="0"/>
              <a:t>CC</a:t>
            </a:r>
            <a:r>
              <a:rPr lang="ja-JP" altLang="en-US"/>
              <a:t>数を計算し，降順にソート</a:t>
            </a:r>
            <a:endParaRPr lang="en-US" altLang="ja-JP" dirty="0"/>
          </a:p>
          <a:p>
            <a:pPr>
              <a:buNone/>
            </a:pPr>
            <a:r>
              <a:rPr lang="en-US" altLang="ja-JP" dirty="0"/>
              <a:t>3. </a:t>
            </a:r>
            <a:r>
              <a:rPr lang="ja-JP" altLang="en-US"/>
              <a:t>手順</a:t>
            </a:r>
            <a:r>
              <a:rPr lang="en-US" altLang="ja-JP" dirty="0"/>
              <a:t>1</a:t>
            </a:r>
            <a:r>
              <a:rPr lang="ja-JP" altLang="en-US"/>
              <a:t>の</a:t>
            </a:r>
            <a:r>
              <a:rPr lang="en-US" altLang="ja-JP" dirty="0"/>
              <a:t>revision</a:t>
            </a:r>
            <a:r>
              <a:rPr lang="ja-JP" altLang="en-US"/>
              <a:t>と，その次の</a:t>
            </a:r>
            <a:r>
              <a:rPr lang="en-US" altLang="ja-JP" dirty="0"/>
              <a:t>revision</a:t>
            </a:r>
            <a:r>
              <a:rPr lang="ja-JP" altLang="en-US"/>
              <a:t>の間で</a:t>
            </a:r>
            <a:br>
              <a:rPr lang="en-US" altLang="ja-JP" dirty="0"/>
            </a:br>
            <a:r>
              <a:rPr lang="en-US" altLang="ja-JP" dirty="0"/>
              <a:t>    </a:t>
            </a:r>
            <a:r>
              <a:rPr lang="ja-JP" altLang="en-US"/>
              <a:t>修正が行われたコード片を確認</a:t>
            </a:r>
            <a:endParaRPr lang="en-US" altLang="ja-JP" dirty="0"/>
          </a:p>
          <a:p>
            <a:pPr>
              <a:buNone/>
            </a:pPr>
            <a:r>
              <a:rPr lang="en-US" altLang="ja-JP" dirty="0"/>
              <a:t>4. </a:t>
            </a:r>
            <a:r>
              <a:rPr lang="ja-JP" altLang="en-US"/>
              <a:t>手順</a:t>
            </a:r>
            <a:r>
              <a:rPr lang="en-US" altLang="ja-JP" dirty="0"/>
              <a:t>3</a:t>
            </a:r>
            <a:r>
              <a:rPr lang="ja-JP" altLang="en-US"/>
              <a:t>のコード片を含んでいる</a:t>
            </a:r>
            <a:r>
              <a:rPr lang="en-US" altLang="ja-JP" dirty="0"/>
              <a:t>CC</a:t>
            </a:r>
            <a:r>
              <a:rPr lang="ja-JP" altLang="en-US"/>
              <a:t>が，手順</a:t>
            </a:r>
            <a:r>
              <a:rPr lang="en-US" altLang="ja-JP" dirty="0"/>
              <a:t>1</a:t>
            </a:r>
            <a:r>
              <a:rPr lang="ja-JP" altLang="en-US"/>
              <a:t>で</a:t>
            </a:r>
            <a:br>
              <a:rPr lang="en-US" altLang="ja-JP" dirty="0"/>
            </a:br>
            <a:r>
              <a:rPr lang="en-US" altLang="ja-JP" dirty="0"/>
              <a:t>    </a:t>
            </a:r>
            <a:r>
              <a:rPr lang="ja-JP" altLang="en-US"/>
              <a:t>検出されているか確認</a:t>
            </a:r>
            <a:endParaRPr lang="en-US" altLang="ja-JP" dirty="0"/>
          </a:p>
          <a:p>
            <a:pPr>
              <a:buNone/>
            </a:pPr>
            <a:r>
              <a:rPr lang="en-US" altLang="ja-JP" dirty="0"/>
              <a:t>5. </a:t>
            </a:r>
            <a:r>
              <a:rPr lang="ja-JP" altLang="en-US"/>
              <a:t>検出されていれば，そのファイルの手順</a:t>
            </a:r>
            <a:r>
              <a:rPr lang="en-US" altLang="ja-JP" dirty="0"/>
              <a:t>2</a:t>
            </a:r>
            <a:r>
              <a:rPr lang="ja-JP" altLang="en-US"/>
              <a:t>での</a:t>
            </a:r>
            <a:br>
              <a:rPr lang="en-US" altLang="ja-JP" dirty="0"/>
            </a:br>
            <a:r>
              <a:rPr lang="en-US" altLang="ja-JP" dirty="0"/>
              <a:t>    CC</a:t>
            </a:r>
            <a:r>
              <a:rPr lang="ja-JP" altLang="en-US"/>
              <a:t>数と上位何番目であるかを確認</a:t>
            </a:r>
            <a:endParaRPr lang="en-US" altLang="ja-JP" dirty="0"/>
          </a:p>
        </p:txBody>
      </p:sp>
      <p:sp>
        <p:nvSpPr>
          <p:cNvPr id="6" name="スライド番号プレースホルダー 5">
            <a:extLst>
              <a:ext uri="{FF2B5EF4-FFF2-40B4-BE49-F238E27FC236}">
                <a16:creationId xmlns:a16="http://schemas.microsoft.com/office/drawing/2014/main" id="{E8AFB266-DB23-6CC7-BD83-20139B5786D7}"/>
              </a:ext>
            </a:extLst>
          </p:cNvPr>
          <p:cNvSpPr>
            <a:spLocks noGrp="1"/>
          </p:cNvSpPr>
          <p:nvPr>
            <p:ph type="sldNum" sz="quarter" idx="12"/>
          </p:nvPr>
        </p:nvSpPr>
        <p:spPr/>
        <p:txBody>
          <a:bodyPr/>
          <a:lstStyle/>
          <a:p>
            <a:pPr>
              <a:defRPr/>
            </a:pPr>
            <a:fld id="{B12562F3-4A2F-4E07-B7D3-3E764FB0DEC6}" type="slidenum">
              <a:rPr lang="en-US" altLang="ja-JP" smtClean="0"/>
              <a:pPr>
                <a:defRPr/>
              </a:pPr>
              <a:t>33</a:t>
            </a:fld>
            <a:endParaRPr lang="en-US" altLang="ja-JP" dirty="0"/>
          </a:p>
        </p:txBody>
      </p:sp>
    </p:spTree>
    <p:extLst>
      <p:ext uri="{BB962C8B-B14F-4D97-AF65-F5344CB8AC3E}">
        <p14:creationId xmlns:p14="http://schemas.microsoft.com/office/powerpoint/2010/main" val="1612269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3B76F0-47E7-F9D8-AA55-CC3EE893866E}"/>
              </a:ext>
            </a:extLst>
          </p:cNvPr>
          <p:cNvSpPr>
            <a:spLocks noGrp="1"/>
          </p:cNvSpPr>
          <p:nvPr>
            <p:ph type="title"/>
          </p:nvPr>
        </p:nvSpPr>
        <p:spPr/>
        <p:txBody>
          <a:bodyPr/>
          <a:lstStyle/>
          <a:p>
            <a:r>
              <a:rPr lang="ja-JP" altLang="en-US"/>
              <a:t>既存の</a:t>
            </a:r>
            <a:r>
              <a:rPr lang="en-US" altLang="ja-JP" dirty="0"/>
              <a:t>Code View</a:t>
            </a:r>
            <a:endParaRPr kumimoji="1" lang="ja-JP" altLang="en-US"/>
          </a:p>
        </p:txBody>
      </p:sp>
      <p:sp>
        <p:nvSpPr>
          <p:cNvPr id="5" name="スライド番号プレースホルダー 4">
            <a:extLst>
              <a:ext uri="{FF2B5EF4-FFF2-40B4-BE49-F238E27FC236}">
                <a16:creationId xmlns:a16="http://schemas.microsoft.com/office/drawing/2014/main" id="{72F1AB6A-A9D9-1498-6430-759A237F5504}"/>
              </a:ext>
            </a:extLst>
          </p:cNvPr>
          <p:cNvSpPr>
            <a:spLocks noGrp="1"/>
          </p:cNvSpPr>
          <p:nvPr>
            <p:ph type="sldNum" sz="quarter" idx="12"/>
          </p:nvPr>
        </p:nvSpPr>
        <p:spPr/>
        <p:txBody>
          <a:bodyPr/>
          <a:lstStyle/>
          <a:p>
            <a:pPr>
              <a:defRPr/>
            </a:pPr>
            <a:fld id="{AC884F58-92E9-475B-A17B-82F418F27307}" type="slidenum">
              <a:rPr lang="en-US" altLang="ja-JP" smtClean="0"/>
              <a:pPr>
                <a:defRPr/>
              </a:pPr>
              <a:t>34</a:t>
            </a:fld>
            <a:endParaRPr lang="en-US" altLang="ja-JP" dirty="0"/>
          </a:p>
        </p:txBody>
      </p:sp>
      <p:pic>
        <p:nvPicPr>
          <p:cNvPr id="6" name="図 5" descr="テキスト&#10;&#10;自動的に生成された説明">
            <a:extLst>
              <a:ext uri="{FF2B5EF4-FFF2-40B4-BE49-F238E27FC236}">
                <a16:creationId xmlns:a16="http://schemas.microsoft.com/office/drawing/2014/main" id="{A627AF41-D3A8-2378-E239-3F21775E1377}"/>
              </a:ext>
            </a:extLst>
          </p:cNvPr>
          <p:cNvPicPr>
            <a:picLocks noChangeAspect="1"/>
          </p:cNvPicPr>
          <p:nvPr/>
        </p:nvPicPr>
        <p:blipFill>
          <a:blip r:embed="rId2"/>
          <a:stretch>
            <a:fillRect/>
          </a:stretch>
        </p:blipFill>
        <p:spPr>
          <a:xfrm>
            <a:off x="85608" y="1673775"/>
            <a:ext cx="8972784" cy="4523779"/>
          </a:xfrm>
          <a:prstGeom prst="rect">
            <a:avLst/>
          </a:prstGeom>
        </p:spPr>
      </p:pic>
    </p:spTree>
    <p:extLst>
      <p:ext uri="{BB962C8B-B14F-4D97-AF65-F5344CB8AC3E}">
        <p14:creationId xmlns:p14="http://schemas.microsoft.com/office/powerpoint/2010/main" val="4168848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図 10" descr="グラフ&#10;&#10;自動的に生成された説明">
            <a:extLst>
              <a:ext uri="{FF2B5EF4-FFF2-40B4-BE49-F238E27FC236}">
                <a16:creationId xmlns:a16="http://schemas.microsoft.com/office/drawing/2014/main" id="{57666DE0-2B46-5223-440C-BA149A399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7075" y="3869571"/>
            <a:ext cx="3539543" cy="1371384"/>
          </a:xfrm>
          <a:prstGeom prst="rect">
            <a:avLst/>
          </a:prstGeom>
        </p:spPr>
      </p:pic>
      <p:sp>
        <p:nvSpPr>
          <p:cNvPr id="2" name="タイトル 1">
            <a:extLst>
              <a:ext uri="{FF2B5EF4-FFF2-40B4-BE49-F238E27FC236}">
                <a16:creationId xmlns:a16="http://schemas.microsoft.com/office/drawing/2014/main" id="{B217B242-160C-1CFE-A8A9-09B6FAF34B75}"/>
              </a:ext>
            </a:extLst>
          </p:cNvPr>
          <p:cNvSpPr>
            <a:spLocks noGrp="1"/>
          </p:cNvSpPr>
          <p:nvPr>
            <p:ph type="title"/>
          </p:nvPr>
        </p:nvSpPr>
        <p:spPr/>
        <p:txBody>
          <a:bodyPr/>
          <a:lstStyle/>
          <a:p>
            <a:r>
              <a:rPr kumimoji="1" lang="ja-JP" altLang="en-US"/>
              <a:t>複合グラフ</a:t>
            </a:r>
          </a:p>
        </p:txBody>
      </p:sp>
      <p:sp>
        <p:nvSpPr>
          <p:cNvPr id="3" name="コンテンツ プレースホルダー 2">
            <a:extLst>
              <a:ext uri="{FF2B5EF4-FFF2-40B4-BE49-F238E27FC236}">
                <a16:creationId xmlns:a16="http://schemas.microsoft.com/office/drawing/2014/main" id="{254BD9D4-D68B-26CD-4EAC-5A47BDBC91D7}"/>
              </a:ext>
            </a:extLst>
          </p:cNvPr>
          <p:cNvSpPr>
            <a:spLocks noGrp="1"/>
          </p:cNvSpPr>
          <p:nvPr>
            <p:ph idx="1"/>
          </p:nvPr>
        </p:nvSpPr>
        <p:spPr>
          <a:xfrm>
            <a:off x="396000" y="1675753"/>
            <a:ext cx="8352000" cy="4734000"/>
          </a:xfrm>
        </p:spPr>
        <p:txBody>
          <a:bodyPr/>
          <a:lstStyle/>
          <a:p>
            <a:r>
              <a:rPr kumimoji="1" lang="ja-JP" altLang="en-US"/>
              <a:t>一致率が低く，</a:t>
            </a:r>
            <a:r>
              <a:rPr kumimoji="1" lang="en-US" altLang="ja-JP" dirty="0"/>
              <a:t>CC</a:t>
            </a:r>
            <a:r>
              <a:rPr kumimoji="1" lang="ja-JP" altLang="en-US"/>
              <a:t>検出数が多いファイルから順に表示</a:t>
            </a:r>
            <a:endParaRPr kumimoji="1" lang="en-US" altLang="ja-JP" dirty="0"/>
          </a:p>
          <a:p>
            <a:pPr lvl="1"/>
            <a:r>
              <a:rPr lang="ja-JP" altLang="en-US"/>
              <a:t>問題点</a:t>
            </a:r>
            <a:r>
              <a:rPr lang="en-US" altLang="ja-JP" dirty="0"/>
              <a:t>3</a:t>
            </a:r>
            <a:r>
              <a:rPr lang="ja-JP" altLang="en-US"/>
              <a:t>を解決</a:t>
            </a:r>
            <a:endParaRPr kumimoji="1" lang="en-US" altLang="ja-JP" dirty="0"/>
          </a:p>
          <a:p>
            <a:r>
              <a:rPr kumimoji="1" lang="ja-JP" altLang="en-US"/>
              <a:t>折れ線グラフ</a:t>
            </a:r>
            <a:endParaRPr kumimoji="1" lang="en-US" altLang="ja-JP" dirty="0"/>
          </a:p>
          <a:p>
            <a:pPr lvl="1"/>
            <a:r>
              <a:rPr lang="ja-JP" altLang="en-US"/>
              <a:t>検出</a:t>
            </a:r>
            <a:r>
              <a:rPr lang="en-US" altLang="ja-JP" dirty="0"/>
              <a:t>CC</a:t>
            </a:r>
            <a:r>
              <a:rPr lang="ja-JP" altLang="en-US"/>
              <a:t>の一致率をファイル単位で表示</a:t>
            </a:r>
            <a:endParaRPr lang="en-US" altLang="ja-JP" dirty="0"/>
          </a:p>
          <a:p>
            <a:r>
              <a:rPr kumimoji="1" lang="ja-JP" altLang="en-US"/>
              <a:t>積み上げ棒グラフ</a:t>
            </a:r>
            <a:endParaRPr kumimoji="1" lang="en-US" altLang="ja-JP" dirty="0"/>
          </a:p>
          <a:p>
            <a:pPr lvl="1"/>
            <a:r>
              <a:rPr lang="ja-JP" altLang="en-US"/>
              <a:t>検出</a:t>
            </a:r>
            <a:r>
              <a:rPr lang="en-US" altLang="ja-JP" dirty="0"/>
              <a:t>CC</a:t>
            </a:r>
            <a:r>
              <a:rPr lang="ja-JP" altLang="en-US"/>
              <a:t>数をファイル単位で表示</a:t>
            </a:r>
            <a:endParaRPr lang="en-US" altLang="ja-JP" dirty="0"/>
          </a:p>
          <a:p>
            <a:pPr lvl="1"/>
            <a:r>
              <a:rPr lang="ja-JP" altLang="en-US"/>
              <a:t>紫：一致した</a:t>
            </a:r>
            <a:r>
              <a:rPr lang="en-US" altLang="ja-JP" dirty="0"/>
              <a:t>CC</a:t>
            </a:r>
            <a:r>
              <a:rPr lang="ja-JP" altLang="en-US"/>
              <a:t>数</a:t>
            </a:r>
            <a:endParaRPr lang="en-US" altLang="ja-JP" dirty="0"/>
          </a:p>
          <a:p>
            <a:pPr lvl="1"/>
            <a:r>
              <a:rPr kumimoji="1" lang="ja-JP" altLang="en-US"/>
              <a:t>赤：</a:t>
            </a:r>
            <a:r>
              <a:rPr kumimoji="1" lang="en-US" altLang="ja-JP" dirty="0"/>
              <a:t>1</a:t>
            </a:r>
            <a:r>
              <a:rPr kumimoji="1" lang="ja-JP" altLang="en-US"/>
              <a:t>つ目の検出結果の不一致</a:t>
            </a:r>
            <a:r>
              <a:rPr kumimoji="1" lang="en-US" altLang="ja-JP" dirty="0"/>
              <a:t>CC</a:t>
            </a:r>
            <a:r>
              <a:rPr kumimoji="1" lang="ja-JP" altLang="en-US"/>
              <a:t>数</a:t>
            </a:r>
            <a:endParaRPr kumimoji="1" lang="en-US" altLang="ja-JP" dirty="0"/>
          </a:p>
          <a:p>
            <a:pPr lvl="1"/>
            <a:r>
              <a:rPr lang="ja-JP" altLang="en-US"/>
              <a:t>青：</a:t>
            </a:r>
            <a:r>
              <a:rPr lang="en-US" altLang="ja-JP" dirty="0"/>
              <a:t>2</a:t>
            </a:r>
            <a:r>
              <a:rPr lang="ja-JP" altLang="en-US"/>
              <a:t>つ目の検出結果の不一致</a:t>
            </a:r>
            <a:r>
              <a:rPr lang="en-US" altLang="ja-JP" dirty="0"/>
              <a:t>CC</a:t>
            </a:r>
            <a:r>
              <a:rPr lang="ja-JP" altLang="en-US"/>
              <a:t>数</a:t>
            </a:r>
            <a:endParaRPr lang="en-US" altLang="ja-JP" dirty="0"/>
          </a:p>
        </p:txBody>
      </p:sp>
      <p:sp>
        <p:nvSpPr>
          <p:cNvPr id="6" name="スライド番号プレースホルダー 5">
            <a:extLst>
              <a:ext uri="{FF2B5EF4-FFF2-40B4-BE49-F238E27FC236}">
                <a16:creationId xmlns:a16="http://schemas.microsoft.com/office/drawing/2014/main" id="{B09836D6-608B-BFF0-A3B0-E3822CA61020}"/>
              </a:ext>
            </a:extLst>
          </p:cNvPr>
          <p:cNvSpPr>
            <a:spLocks noGrp="1"/>
          </p:cNvSpPr>
          <p:nvPr>
            <p:ph type="sldNum" sz="quarter" idx="12"/>
          </p:nvPr>
        </p:nvSpPr>
        <p:spPr/>
        <p:txBody>
          <a:bodyPr/>
          <a:lstStyle/>
          <a:p>
            <a:pPr>
              <a:defRPr/>
            </a:pPr>
            <a:fld id="{B12562F3-4A2F-4E07-B7D3-3E764FB0DEC6}" type="slidenum">
              <a:rPr lang="en-US" altLang="ja-JP" smtClean="0"/>
              <a:pPr>
                <a:defRPr/>
              </a:pPr>
              <a:t>35</a:t>
            </a:fld>
            <a:endParaRPr lang="en-US" altLang="ja-JP" dirty="0"/>
          </a:p>
        </p:txBody>
      </p:sp>
    </p:spTree>
    <p:extLst>
      <p:ext uri="{BB962C8B-B14F-4D97-AF65-F5344CB8AC3E}">
        <p14:creationId xmlns:p14="http://schemas.microsoft.com/office/powerpoint/2010/main" val="3990904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3015E0-C0F8-F1D0-F78F-9AE5E2262B27}"/>
              </a:ext>
            </a:extLst>
          </p:cNvPr>
          <p:cNvSpPr>
            <a:spLocks noGrp="1"/>
          </p:cNvSpPr>
          <p:nvPr>
            <p:ph type="title"/>
          </p:nvPr>
        </p:nvSpPr>
        <p:spPr/>
        <p:txBody>
          <a:bodyPr/>
          <a:lstStyle/>
          <a:p>
            <a:r>
              <a:rPr kumimoji="1" lang="en-US" altLang="ja-JP" dirty="0"/>
              <a:t>CloneSet View</a:t>
            </a:r>
            <a:endParaRPr kumimoji="1" lang="ja-JP" altLang="en-US"/>
          </a:p>
        </p:txBody>
      </p:sp>
      <p:sp>
        <p:nvSpPr>
          <p:cNvPr id="3" name="コンテンツ プレースホルダー 2">
            <a:extLst>
              <a:ext uri="{FF2B5EF4-FFF2-40B4-BE49-F238E27FC236}">
                <a16:creationId xmlns:a16="http://schemas.microsoft.com/office/drawing/2014/main" id="{6F9CCD86-4B8E-F80E-8C26-8F90BE37D324}"/>
              </a:ext>
            </a:extLst>
          </p:cNvPr>
          <p:cNvSpPr>
            <a:spLocks noGrp="1"/>
          </p:cNvSpPr>
          <p:nvPr>
            <p:ph idx="1"/>
          </p:nvPr>
        </p:nvSpPr>
        <p:spPr/>
        <p:txBody>
          <a:bodyPr/>
          <a:lstStyle/>
          <a:p>
            <a:r>
              <a:rPr lang="ja-JP" altLang="en-US"/>
              <a:t>ファイルツリーにより，特定のファイル探索が容易に</a:t>
            </a:r>
            <a:endParaRPr lang="en-US" altLang="ja-JP" dirty="0"/>
          </a:p>
          <a:p>
            <a:pPr lvl="1"/>
            <a:r>
              <a:rPr lang="ja-JP" altLang="en-US"/>
              <a:t>問題点</a:t>
            </a:r>
            <a:r>
              <a:rPr lang="en-US" altLang="ja-JP" dirty="0"/>
              <a:t>1</a:t>
            </a:r>
            <a:r>
              <a:rPr lang="ja-JP" altLang="en-US"/>
              <a:t>を解決</a:t>
            </a:r>
            <a:endParaRPr lang="en-US" altLang="ja-JP" dirty="0"/>
          </a:p>
          <a:p>
            <a:r>
              <a:rPr kumimoji="1" lang="ja-JP" altLang="en-US"/>
              <a:t>ファイル内で検出された</a:t>
            </a:r>
            <a:r>
              <a:rPr kumimoji="1" lang="en-US" altLang="ja-JP" dirty="0"/>
              <a:t>CC</a:t>
            </a:r>
            <a:r>
              <a:rPr kumimoji="1" lang="ja-JP" altLang="en-US"/>
              <a:t>のクローンセットを</a:t>
            </a:r>
            <a:br>
              <a:rPr kumimoji="1" lang="en-US" altLang="ja-JP" dirty="0"/>
            </a:br>
            <a:r>
              <a:rPr kumimoji="1" lang="en-US" altLang="ja-JP" dirty="0"/>
              <a:t>1</a:t>
            </a:r>
            <a:r>
              <a:rPr kumimoji="1" lang="ja-JP" altLang="en-US"/>
              <a:t>度に確認可能</a:t>
            </a:r>
            <a:endParaRPr kumimoji="1" lang="en-US" altLang="ja-JP" dirty="0"/>
          </a:p>
          <a:p>
            <a:pPr lvl="1"/>
            <a:r>
              <a:rPr lang="ja-JP" altLang="en-US"/>
              <a:t>トグル展開のみで，選択ファイル内で検出された</a:t>
            </a:r>
            <a:br>
              <a:rPr lang="en-US" altLang="ja-JP" dirty="0"/>
            </a:br>
            <a:r>
              <a:rPr lang="ja-JP" altLang="en-US"/>
              <a:t>全ての</a:t>
            </a:r>
            <a:r>
              <a:rPr lang="en-US" altLang="ja-JP" dirty="0"/>
              <a:t>CC</a:t>
            </a:r>
            <a:r>
              <a:rPr lang="ja-JP" altLang="en-US"/>
              <a:t>とそのクローンセットを確認可能</a:t>
            </a:r>
            <a:endParaRPr lang="en-US" altLang="ja-JP" dirty="0"/>
          </a:p>
          <a:p>
            <a:pPr lvl="1"/>
            <a:r>
              <a:rPr kumimoji="1" lang="en-US" altLang="ja-JP" dirty="0"/>
              <a:t>CC</a:t>
            </a:r>
            <a:r>
              <a:rPr kumimoji="1" lang="ja-JP" altLang="en-US"/>
              <a:t>の確認に</a:t>
            </a:r>
            <a:br>
              <a:rPr kumimoji="1" lang="en-US" altLang="ja-JP" dirty="0"/>
            </a:br>
            <a:r>
              <a:rPr kumimoji="1" lang="ja-JP" altLang="en-US"/>
              <a:t>画面遷移が不要</a:t>
            </a:r>
            <a:endParaRPr kumimoji="1" lang="en-US" altLang="ja-JP" dirty="0"/>
          </a:p>
          <a:p>
            <a:pPr lvl="1"/>
            <a:r>
              <a:rPr lang="ja-JP" altLang="en-US"/>
              <a:t>問題点</a:t>
            </a:r>
            <a:r>
              <a:rPr lang="en-US" altLang="ja-JP" dirty="0"/>
              <a:t>2</a:t>
            </a:r>
            <a:r>
              <a:rPr lang="ja-JP" altLang="en-US"/>
              <a:t>を解決</a:t>
            </a:r>
            <a:endParaRPr kumimoji="1" lang="en-US" altLang="ja-JP" dirty="0"/>
          </a:p>
        </p:txBody>
      </p:sp>
      <p:sp>
        <p:nvSpPr>
          <p:cNvPr id="6" name="スライド番号プレースホルダー 5">
            <a:extLst>
              <a:ext uri="{FF2B5EF4-FFF2-40B4-BE49-F238E27FC236}">
                <a16:creationId xmlns:a16="http://schemas.microsoft.com/office/drawing/2014/main" id="{F63430D3-AAFD-85CD-7BA9-C29449CB8F88}"/>
              </a:ext>
            </a:extLst>
          </p:cNvPr>
          <p:cNvSpPr>
            <a:spLocks noGrp="1"/>
          </p:cNvSpPr>
          <p:nvPr>
            <p:ph type="sldNum" sz="quarter" idx="12"/>
          </p:nvPr>
        </p:nvSpPr>
        <p:spPr/>
        <p:txBody>
          <a:bodyPr/>
          <a:lstStyle/>
          <a:p>
            <a:pPr>
              <a:defRPr/>
            </a:pPr>
            <a:fld id="{B12562F3-4A2F-4E07-B7D3-3E764FB0DEC6}" type="slidenum">
              <a:rPr lang="en-US" altLang="ja-JP" smtClean="0"/>
              <a:pPr>
                <a:defRPr/>
              </a:pPr>
              <a:t>36</a:t>
            </a:fld>
            <a:endParaRPr lang="en-US" altLang="ja-JP" dirty="0"/>
          </a:p>
        </p:txBody>
      </p:sp>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C632856A-510B-6F7A-C21B-84E41B08F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583" y="4360981"/>
            <a:ext cx="5878286" cy="2137019"/>
          </a:xfrm>
          <a:prstGeom prst="rect">
            <a:avLst/>
          </a:prstGeom>
        </p:spPr>
      </p:pic>
    </p:spTree>
    <p:extLst>
      <p:ext uri="{BB962C8B-B14F-4D97-AF65-F5344CB8AC3E}">
        <p14:creationId xmlns:p14="http://schemas.microsoft.com/office/powerpoint/2010/main" val="699685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図 7" descr="グラフィカル ユーザー インターフェイス, アプリケーション&#10;&#10;自動的に生成された説明">
            <a:extLst>
              <a:ext uri="{FF2B5EF4-FFF2-40B4-BE49-F238E27FC236}">
                <a16:creationId xmlns:a16="http://schemas.microsoft.com/office/drawing/2014/main" id="{D4ED4F13-FA52-66C2-5EB2-334609FD18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8710" y="3683309"/>
            <a:ext cx="1839010" cy="2814691"/>
          </a:xfrm>
          <a:prstGeom prst="rect">
            <a:avLst/>
          </a:prstGeom>
        </p:spPr>
      </p:pic>
      <p:sp>
        <p:nvSpPr>
          <p:cNvPr id="2" name="タイトル 1">
            <a:extLst>
              <a:ext uri="{FF2B5EF4-FFF2-40B4-BE49-F238E27FC236}">
                <a16:creationId xmlns:a16="http://schemas.microsoft.com/office/drawing/2014/main" id="{5B9682A6-ED93-6E09-8A85-C8F913E66BC7}"/>
              </a:ext>
            </a:extLst>
          </p:cNvPr>
          <p:cNvSpPr>
            <a:spLocks noGrp="1"/>
          </p:cNvSpPr>
          <p:nvPr>
            <p:ph type="title"/>
          </p:nvPr>
        </p:nvSpPr>
        <p:spPr/>
        <p:txBody>
          <a:bodyPr/>
          <a:lstStyle/>
          <a:p>
            <a:r>
              <a:rPr kumimoji="1" lang="ja-JP" altLang="en-US"/>
              <a:t>クローンリスト</a:t>
            </a:r>
          </a:p>
        </p:txBody>
      </p:sp>
      <p:sp>
        <p:nvSpPr>
          <p:cNvPr id="3" name="コンテンツ プレースホルダー 2">
            <a:extLst>
              <a:ext uri="{FF2B5EF4-FFF2-40B4-BE49-F238E27FC236}">
                <a16:creationId xmlns:a16="http://schemas.microsoft.com/office/drawing/2014/main" id="{B889AE48-8D39-0D40-BC23-3055875A7D67}"/>
              </a:ext>
            </a:extLst>
          </p:cNvPr>
          <p:cNvSpPr>
            <a:spLocks noGrp="1"/>
          </p:cNvSpPr>
          <p:nvPr>
            <p:ph idx="1"/>
          </p:nvPr>
        </p:nvSpPr>
        <p:spPr/>
        <p:txBody>
          <a:bodyPr/>
          <a:lstStyle/>
          <a:p>
            <a:r>
              <a:rPr lang="ja-JP" altLang="en-US"/>
              <a:t>選択ファイルにおいて，以下の内容を表示</a:t>
            </a:r>
            <a:endParaRPr lang="en-US" altLang="ja-JP" dirty="0"/>
          </a:p>
          <a:p>
            <a:pPr lvl="1"/>
            <a:r>
              <a:rPr lang="ja-JP" altLang="en-US"/>
              <a:t>そのファイル内で検出された全ての</a:t>
            </a:r>
            <a:r>
              <a:rPr lang="en-US" altLang="ja-JP" dirty="0"/>
              <a:t>CC</a:t>
            </a:r>
            <a:r>
              <a:rPr lang="ja-JP" altLang="en-US"/>
              <a:t>とそのクローンセット</a:t>
            </a:r>
            <a:endParaRPr lang="en-US" altLang="ja-JP" dirty="0"/>
          </a:p>
          <a:p>
            <a:r>
              <a:rPr lang="ja-JP" altLang="en-US"/>
              <a:t>表示順</a:t>
            </a:r>
            <a:endParaRPr lang="en-US" altLang="ja-JP" dirty="0"/>
          </a:p>
          <a:p>
            <a:pPr lvl="1"/>
            <a:r>
              <a:rPr lang="ja-JP" altLang="en-US"/>
              <a:t>少なくとも</a:t>
            </a:r>
            <a:r>
              <a:rPr lang="en-US" altLang="ja-JP" dirty="0"/>
              <a:t>1</a:t>
            </a:r>
            <a:r>
              <a:rPr lang="ja-JP" altLang="en-US"/>
              <a:t>つ，一致している</a:t>
            </a:r>
            <a:r>
              <a:rPr lang="en-US" altLang="ja-JP" dirty="0"/>
              <a:t>CC</a:t>
            </a:r>
            <a:r>
              <a:rPr lang="ja-JP" altLang="en-US"/>
              <a:t>があるクローンセット</a:t>
            </a:r>
            <a:endParaRPr lang="en-US" altLang="ja-JP" dirty="0"/>
          </a:p>
          <a:p>
            <a:pPr lvl="1"/>
            <a:r>
              <a:rPr lang="ja-JP" altLang="en-US"/>
              <a:t>上記以外の</a:t>
            </a:r>
            <a:r>
              <a:rPr lang="en-US" altLang="ja-JP" dirty="0"/>
              <a:t>1</a:t>
            </a:r>
            <a:r>
              <a:rPr lang="ja-JP" altLang="en-US"/>
              <a:t>つ目の検出結果のクローンセット</a:t>
            </a:r>
            <a:endParaRPr lang="en-US" altLang="ja-JP" dirty="0"/>
          </a:p>
          <a:p>
            <a:pPr lvl="1"/>
            <a:r>
              <a:rPr lang="ja-JP" altLang="en-US"/>
              <a:t>上記以外の</a:t>
            </a:r>
            <a:r>
              <a:rPr lang="en-US" altLang="ja-JP" dirty="0"/>
              <a:t>2</a:t>
            </a:r>
            <a:r>
              <a:rPr lang="ja-JP" altLang="en-US"/>
              <a:t>つ目の検出結果のクローンセット</a:t>
            </a:r>
            <a:endParaRPr lang="en-US" altLang="ja-JP" dirty="0"/>
          </a:p>
          <a:p>
            <a:r>
              <a:rPr kumimoji="1" lang="ja-JP" altLang="en-US"/>
              <a:t>選択すると，ソースコードで確認可能</a:t>
            </a:r>
          </a:p>
        </p:txBody>
      </p:sp>
      <p:sp>
        <p:nvSpPr>
          <p:cNvPr id="6" name="スライド番号プレースホルダー 5">
            <a:extLst>
              <a:ext uri="{FF2B5EF4-FFF2-40B4-BE49-F238E27FC236}">
                <a16:creationId xmlns:a16="http://schemas.microsoft.com/office/drawing/2014/main" id="{6678675C-D9CD-4D43-29FD-120A71A3B437}"/>
              </a:ext>
            </a:extLst>
          </p:cNvPr>
          <p:cNvSpPr>
            <a:spLocks noGrp="1"/>
          </p:cNvSpPr>
          <p:nvPr>
            <p:ph type="sldNum" sz="quarter" idx="12"/>
          </p:nvPr>
        </p:nvSpPr>
        <p:spPr/>
        <p:txBody>
          <a:bodyPr/>
          <a:lstStyle/>
          <a:p>
            <a:pPr>
              <a:defRPr/>
            </a:pPr>
            <a:fld id="{B12562F3-4A2F-4E07-B7D3-3E764FB0DEC6}" type="slidenum">
              <a:rPr lang="en-US" altLang="ja-JP" smtClean="0"/>
              <a:pPr>
                <a:defRPr/>
              </a:pPr>
              <a:t>37</a:t>
            </a:fld>
            <a:endParaRPr lang="en-US" altLang="ja-JP" dirty="0"/>
          </a:p>
        </p:txBody>
      </p:sp>
    </p:spTree>
    <p:extLst>
      <p:ext uri="{BB962C8B-B14F-4D97-AF65-F5344CB8AC3E}">
        <p14:creationId xmlns:p14="http://schemas.microsoft.com/office/powerpoint/2010/main" val="379172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FCEA61-4AEF-5FFD-F3AF-EF071C00C3D8}"/>
              </a:ext>
            </a:extLst>
          </p:cNvPr>
          <p:cNvSpPr>
            <a:spLocks noGrp="1"/>
          </p:cNvSpPr>
          <p:nvPr>
            <p:ph type="title"/>
          </p:nvPr>
        </p:nvSpPr>
        <p:spPr/>
        <p:txBody>
          <a:bodyPr/>
          <a:lstStyle/>
          <a:p>
            <a:r>
              <a:rPr lang="ja-JP" altLang="en-US"/>
              <a:t>新規機能を使用した同時修正の検討方法</a:t>
            </a:r>
            <a:endParaRPr kumimoji="1" lang="ja-JP" altLang="en-US"/>
          </a:p>
        </p:txBody>
      </p:sp>
      <p:sp>
        <p:nvSpPr>
          <p:cNvPr id="5" name="スライド番号プレースホルダー 4">
            <a:extLst>
              <a:ext uri="{FF2B5EF4-FFF2-40B4-BE49-F238E27FC236}">
                <a16:creationId xmlns:a16="http://schemas.microsoft.com/office/drawing/2014/main" id="{2FAFD689-687E-D20C-EAE0-F681819351DC}"/>
              </a:ext>
            </a:extLst>
          </p:cNvPr>
          <p:cNvSpPr>
            <a:spLocks noGrp="1"/>
          </p:cNvSpPr>
          <p:nvPr>
            <p:ph type="sldNum" sz="quarter" idx="12"/>
          </p:nvPr>
        </p:nvSpPr>
        <p:spPr/>
        <p:txBody>
          <a:bodyPr/>
          <a:lstStyle/>
          <a:p>
            <a:pPr>
              <a:defRPr/>
            </a:pPr>
            <a:fld id="{AC884F58-92E9-475B-A17B-82F418F27307}" type="slidenum">
              <a:rPr lang="en-US" altLang="ja-JP" smtClean="0"/>
              <a:pPr>
                <a:defRPr/>
              </a:pPr>
              <a:t>38</a:t>
            </a:fld>
            <a:endParaRPr lang="en-US" altLang="ja-JP" dirty="0"/>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B6FEFA1F-94F1-8D97-D0FA-0786D2B99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062" y="1991639"/>
            <a:ext cx="6900147" cy="3526200"/>
          </a:xfrm>
          <a:prstGeom prst="rect">
            <a:avLst/>
          </a:prstGeom>
        </p:spPr>
      </p:pic>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87EC480A-DBDB-BBFE-5C23-C5B204D2A8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711" y="3110116"/>
            <a:ext cx="6873764" cy="2498920"/>
          </a:xfrm>
          <a:prstGeom prst="rect">
            <a:avLst/>
          </a:prstGeom>
        </p:spPr>
      </p:pic>
      <p:pic>
        <p:nvPicPr>
          <p:cNvPr id="19" name="図 18" descr="テキスト&#10;&#10;自動的に生成された説明">
            <a:extLst>
              <a:ext uri="{FF2B5EF4-FFF2-40B4-BE49-F238E27FC236}">
                <a16:creationId xmlns:a16="http://schemas.microsoft.com/office/drawing/2014/main" id="{AC148795-54AA-C66D-5CE5-B65E638B06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9711" y="3074042"/>
            <a:ext cx="6900147" cy="2478680"/>
          </a:xfrm>
          <a:prstGeom prst="rect">
            <a:avLst/>
          </a:prstGeom>
        </p:spPr>
      </p:pic>
      <p:sp>
        <p:nvSpPr>
          <p:cNvPr id="20" name="正方形/長方形 19">
            <a:extLst>
              <a:ext uri="{FF2B5EF4-FFF2-40B4-BE49-F238E27FC236}">
                <a16:creationId xmlns:a16="http://schemas.microsoft.com/office/drawing/2014/main" id="{AD69A91A-F1F4-F4F7-40D5-A6DA8B73FEB6}"/>
              </a:ext>
            </a:extLst>
          </p:cNvPr>
          <p:cNvSpPr/>
          <p:nvPr/>
        </p:nvSpPr>
        <p:spPr>
          <a:xfrm>
            <a:off x="1206061" y="3074042"/>
            <a:ext cx="1505966" cy="1451199"/>
          </a:xfrm>
          <a:prstGeom prst="rect">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
        <p:nvSpPr>
          <p:cNvPr id="17" name="角丸四角形吹き出し 16">
            <a:extLst>
              <a:ext uri="{FF2B5EF4-FFF2-40B4-BE49-F238E27FC236}">
                <a16:creationId xmlns:a16="http://schemas.microsoft.com/office/drawing/2014/main" id="{F0675612-F463-BDC7-8E5E-B7D73D097F61}"/>
              </a:ext>
            </a:extLst>
          </p:cNvPr>
          <p:cNvSpPr/>
          <p:nvPr/>
        </p:nvSpPr>
        <p:spPr>
          <a:xfrm>
            <a:off x="139944" y="4139692"/>
            <a:ext cx="1444491" cy="598115"/>
          </a:xfrm>
          <a:prstGeom prst="wedgeRoundRectCallout">
            <a:avLst>
              <a:gd name="adj1" fmla="val 44512"/>
              <a:gd name="adj2" fmla="val -6642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257175" indent="-257175" algn="ctr">
              <a:buFont typeface="+mj-lt"/>
              <a:buAutoNum type="arabicPeriod"/>
            </a:pPr>
            <a:r>
              <a:rPr lang="ja-JP" altLang="en-US" sz="1050"/>
              <a:t>ファイルを選択</a:t>
            </a:r>
          </a:p>
        </p:txBody>
      </p:sp>
    </p:spTree>
    <p:extLst>
      <p:ext uri="{BB962C8B-B14F-4D97-AF65-F5344CB8AC3E}">
        <p14:creationId xmlns:p14="http://schemas.microsoft.com/office/powerpoint/2010/main" val="565081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774549-D120-5A13-0D8E-C608BEED7006}"/>
              </a:ext>
            </a:extLst>
          </p:cNvPr>
          <p:cNvSpPr>
            <a:spLocks noGrp="1"/>
          </p:cNvSpPr>
          <p:nvPr>
            <p:ph type="title"/>
          </p:nvPr>
        </p:nvSpPr>
        <p:spPr/>
        <p:txBody>
          <a:bodyPr/>
          <a:lstStyle/>
          <a:p>
            <a:r>
              <a:rPr kumimoji="1" lang="en-US" altLang="ja-JP" dirty="0"/>
              <a:t>CCX[3]</a:t>
            </a:r>
            <a:endParaRPr kumimoji="1" lang="ja-JP" altLang="en-US"/>
          </a:p>
        </p:txBody>
      </p:sp>
      <p:sp>
        <p:nvSpPr>
          <p:cNvPr id="3" name="コンテンツ プレースホルダー 2">
            <a:extLst>
              <a:ext uri="{FF2B5EF4-FFF2-40B4-BE49-F238E27FC236}">
                <a16:creationId xmlns:a16="http://schemas.microsoft.com/office/drawing/2014/main" id="{58B86C18-5529-FB6E-C3AA-18BC10FACD20}"/>
              </a:ext>
            </a:extLst>
          </p:cNvPr>
          <p:cNvSpPr>
            <a:spLocks noGrp="1"/>
          </p:cNvSpPr>
          <p:nvPr>
            <p:ph idx="1"/>
          </p:nvPr>
        </p:nvSpPr>
        <p:spPr/>
        <p:txBody>
          <a:bodyPr/>
          <a:lstStyle/>
          <a:p>
            <a:r>
              <a:rPr kumimoji="1" lang="en-US" altLang="ja-JP" dirty="0"/>
              <a:t>Web</a:t>
            </a:r>
            <a:r>
              <a:rPr kumimoji="1" lang="ja-JP" altLang="en-US"/>
              <a:t>ブラウザからアクセスするだけで利用可能</a:t>
            </a:r>
            <a:endParaRPr kumimoji="1" lang="en-US" altLang="ja-JP" dirty="0"/>
          </a:p>
          <a:p>
            <a:r>
              <a:rPr lang="ja-JP" altLang="en-US"/>
              <a:t>様々な検出ツールを用いた</a:t>
            </a:r>
            <a:r>
              <a:rPr lang="en-US" altLang="ja-JP" dirty="0"/>
              <a:t>CC</a:t>
            </a:r>
            <a:r>
              <a:rPr lang="ja-JP" altLang="en-US"/>
              <a:t>の検出・分析</a:t>
            </a:r>
            <a:endParaRPr lang="en-US" altLang="ja-JP" dirty="0"/>
          </a:p>
          <a:p>
            <a:r>
              <a:rPr lang="ja-JP" altLang="en-US" sz="2800"/>
              <a:t>同一のソースコード集合に対して</a:t>
            </a:r>
            <a:br>
              <a:rPr lang="en-US" altLang="ja-JP" sz="2800" dirty="0"/>
            </a:br>
            <a:r>
              <a:rPr lang="ja-JP" altLang="en-US" sz="2800"/>
              <a:t>異なる</a:t>
            </a:r>
            <a:r>
              <a:rPr lang="en-US" altLang="ja-JP" sz="2800" dirty="0"/>
              <a:t>2</a:t>
            </a:r>
            <a:r>
              <a:rPr lang="ja-JP" altLang="en-US" sz="2800"/>
              <a:t>つの検出結果の比較が可能</a:t>
            </a:r>
            <a:endParaRPr lang="en-US" altLang="ja-JP" sz="2800" dirty="0"/>
          </a:p>
        </p:txBody>
      </p:sp>
      <p:sp>
        <p:nvSpPr>
          <p:cNvPr id="4" name="スライド番号プレースホルダー 3">
            <a:extLst>
              <a:ext uri="{FF2B5EF4-FFF2-40B4-BE49-F238E27FC236}">
                <a16:creationId xmlns:a16="http://schemas.microsoft.com/office/drawing/2014/main" id="{92611737-22F0-21BE-603D-B5D61A394571}"/>
              </a:ext>
            </a:extLst>
          </p:cNvPr>
          <p:cNvSpPr>
            <a:spLocks noGrp="1"/>
          </p:cNvSpPr>
          <p:nvPr>
            <p:ph type="sldNum" sz="quarter" idx="12"/>
          </p:nvPr>
        </p:nvSpPr>
        <p:spPr/>
        <p:txBody>
          <a:bodyPr/>
          <a:lstStyle/>
          <a:p>
            <a:fld id="{B16735D3-C9E7-F649-AF37-A9D08763696D}" type="slidenum">
              <a:rPr lang="ja-JP" altLang="en-US" smtClean="0"/>
              <a:pPr/>
              <a:t>3</a:t>
            </a:fld>
            <a:endParaRPr lang="ja-JP" altLang="en-US"/>
          </a:p>
        </p:txBody>
      </p:sp>
      <p:sp>
        <p:nvSpPr>
          <p:cNvPr id="5" name="テキスト ボックス 4">
            <a:extLst>
              <a:ext uri="{FF2B5EF4-FFF2-40B4-BE49-F238E27FC236}">
                <a16:creationId xmlns:a16="http://schemas.microsoft.com/office/drawing/2014/main" id="{81F7BDB4-7BCC-2B7F-E380-B4F2284CDCD7}"/>
              </a:ext>
            </a:extLst>
          </p:cNvPr>
          <p:cNvSpPr txBox="1"/>
          <p:nvPr/>
        </p:nvSpPr>
        <p:spPr>
          <a:xfrm>
            <a:off x="1213088" y="6099126"/>
            <a:ext cx="7878660" cy="253916"/>
          </a:xfrm>
          <a:prstGeom prst="rect">
            <a:avLst/>
          </a:prstGeom>
          <a:noFill/>
        </p:spPr>
        <p:txBody>
          <a:bodyPr wrap="square" rtlCol="0">
            <a:spAutoFit/>
          </a:bodyPr>
          <a:lstStyle/>
          <a:p>
            <a:r>
              <a:rPr lang="en-US" altLang="ja-JP" sz="1050" dirty="0"/>
              <a:t>[3]</a:t>
            </a:r>
            <a:r>
              <a:rPr lang="ja-JP" altLang="en-US" sz="1050"/>
              <a:t>松島一樹</a:t>
            </a:r>
            <a:r>
              <a:rPr lang="en-US" altLang="ja-JP" sz="1050" dirty="0"/>
              <a:t>, et al., CCX: SaaS</a:t>
            </a:r>
            <a:r>
              <a:rPr lang="ja-JP" altLang="en-US" sz="1050"/>
              <a:t>型コードクローン分析システム</a:t>
            </a:r>
            <a:r>
              <a:rPr lang="en-US" altLang="ja-JP" sz="1050" dirty="0"/>
              <a:t>. ,</a:t>
            </a:r>
            <a:r>
              <a:rPr lang="ja-JP" altLang="en-US" sz="1050"/>
              <a:t>コンピュータソフトウェア</a:t>
            </a:r>
            <a:r>
              <a:rPr lang="en-US" altLang="ja-JP" sz="1050" dirty="0"/>
              <a:t>, vol. 39, no. 4, pp. 129-143, July. 2022.</a:t>
            </a:r>
            <a:endParaRPr lang="ja-JP" altLang="en-US" sz="1050"/>
          </a:p>
        </p:txBody>
      </p:sp>
      <p:pic>
        <p:nvPicPr>
          <p:cNvPr id="6" name="図 5">
            <a:extLst>
              <a:ext uri="{FF2B5EF4-FFF2-40B4-BE49-F238E27FC236}">
                <a16:creationId xmlns:a16="http://schemas.microsoft.com/office/drawing/2014/main" id="{1C7EB27D-D013-B98F-7923-1759964B4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61" y="3903774"/>
            <a:ext cx="8989187" cy="2050394"/>
          </a:xfrm>
          <a:prstGeom prst="rect">
            <a:avLst/>
          </a:prstGeom>
        </p:spPr>
      </p:pic>
    </p:spTree>
    <p:extLst>
      <p:ext uri="{BB962C8B-B14F-4D97-AF65-F5344CB8AC3E}">
        <p14:creationId xmlns:p14="http://schemas.microsoft.com/office/powerpoint/2010/main" val="4030993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FCEA61-4AEF-5FFD-F3AF-EF071C00C3D8}"/>
              </a:ext>
            </a:extLst>
          </p:cNvPr>
          <p:cNvSpPr>
            <a:spLocks noGrp="1"/>
          </p:cNvSpPr>
          <p:nvPr>
            <p:ph type="title"/>
          </p:nvPr>
        </p:nvSpPr>
        <p:spPr/>
        <p:txBody>
          <a:bodyPr/>
          <a:lstStyle/>
          <a:p>
            <a:r>
              <a:rPr lang="ja-JP" altLang="en-US"/>
              <a:t>新規機能を使用した同時修正の検討方法</a:t>
            </a:r>
            <a:endParaRPr kumimoji="1" lang="ja-JP" altLang="en-US"/>
          </a:p>
        </p:txBody>
      </p:sp>
      <p:sp>
        <p:nvSpPr>
          <p:cNvPr id="5" name="スライド番号プレースホルダー 4">
            <a:extLst>
              <a:ext uri="{FF2B5EF4-FFF2-40B4-BE49-F238E27FC236}">
                <a16:creationId xmlns:a16="http://schemas.microsoft.com/office/drawing/2014/main" id="{2FAFD689-687E-D20C-EAE0-F681819351DC}"/>
              </a:ext>
            </a:extLst>
          </p:cNvPr>
          <p:cNvSpPr>
            <a:spLocks noGrp="1"/>
          </p:cNvSpPr>
          <p:nvPr>
            <p:ph type="sldNum" sz="quarter" idx="12"/>
          </p:nvPr>
        </p:nvSpPr>
        <p:spPr/>
        <p:txBody>
          <a:bodyPr/>
          <a:lstStyle/>
          <a:p>
            <a:pPr>
              <a:defRPr/>
            </a:pPr>
            <a:fld id="{AC884F58-92E9-475B-A17B-82F418F27307}" type="slidenum">
              <a:rPr lang="en-US" altLang="ja-JP" smtClean="0"/>
              <a:pPr>
                <a:defRPr/>
              </a:pPr>
              <a:t>39</a:t>
            </a:fld>
            <a:endParaRPr lang="en-US" altLang="ja-JP" dirty="0"/>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B6FEFA1F-94F1-8D97-D0FA-0786D2B99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062" y="1991639"/>
            <a:ext cx="6900147" cy="3526200"/>
          </a:xfrm>
          <a:prstGeom prst="rect">
            <a:avLst/>
          </a:prstGeom>
        </p:spPr>
      </p:pic>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87EC480A-DBDB-BBFE-5C23-C5B204D2A8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711" y="3110116"/>
            <a:ext cx="6873764" cy="2498920"/>
          </a:xfrm>
          <a:prstGeom prst="rect">
            <a:avLst/>
          </a:prstGeom>
        </p:spPr>
      </p:pic>
      <p:pic>
        <p:nvPicPr>
          <p:cNvPr id="16" name="図 15" descr="テキスト&#10;&#10;自動的に生成された説明">
            <a:extLst>
              <a:ext uri="{FF2B5EF4-FFF2-40B4-BE49-F238E27FC236}">
                <a16:creationId xmlns:a16="http://schemas.microsoft.com/office/drawing/2014/main" id="{9CDA8673-C799-4014-C2DE-F0C5279A93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7885" y="3073496"/>
            <a:ext cx="6897415" cy="2515299"/>
          </a:xfrm>
          <a:prstGeom prst="rect">
            <a:avLst/>
          </a:prstGeom>
        </p:spPr>
      </p:pic>
      <p:pic>
        <p:nvPicPr>
          <p:cNvPr id="8" name="図 7" descr="グラフィカル ユーザー インターフェイス, テキスト&#10;&#10;自動的に生成された説明">
            <a:extLst>
              <a:ext uri="{FF2B5EF4-FFF2-40B4-BE49-F238E27FC236}">
                <a16:creationId xmlns:a16="http://schemas.microsoft.com/office/drawing/2014/main" id="{C1953AF8-BEBB-92DE-DDA7-238F0E722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7885" y="3087258"/>
            <a:ext cx="6909238" cy="2515299"/>
          </a:xfrm>
          <a:prstGeom prst="rect">
            <a:avLst/>
          </a:prstGeom>
        </p:spPr>
      </p:pic>
      <p:sp>
        <p:nvSpPr>
          <p:cNvPr id="9" name="正方形/長方形 8">
            <a:extLst>
              <a:ext uri="{FF2B5EF4-FFF2-40B4-BE49-F238E27FC236}">
                <a16:creationId xmlns:a16="http://schemas.microsoft.com/office/drawing/2014/main" id="{D264A97D-2E0B-3856-3D1B-8A58616F4BF0}"/>
              </a:ext>
            </a:extLst>
          </p:cNvPr>
          <p:cNvSpPr/>
          <p:nvPr/>
        </p:nvSpPr>
        <p:spPr>
          <a:xfrm>
            <a:off x="1203328" y="4552533"/>
            <a:ext cx="1505966" cy="1056503"/>
          </a:xfrm>
          <a:prstGeom prst="rect">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
        <p:nvSpPr>
          <p:cNvPr id="11" name="正方形/長方形 10">
            <a:extLst>
              <a:ext uri="{FF2B5EF4-FFF2-40B4-BE49-F238E27FC236}">
                <a16:creationId xmlns:a16="http://schemas.microsoft.com/office/drawing/2014/main" id="{6ED1057C-DD9F-7574-A4B3-50AFD3AD1250}"/>
              </a:ext>
            </a:extLst>
          </p:cNvPr>
          <p:cNvSpPr/>
          <p:nvPr/>
        </p:nvSpPr>
        <p:spPr>
          <a:xfrm>
            <a:off x="2709293" y="3073496"/>
            <a:ext cx="2735543" cy="2542824"/>
          </a:xfrm>
          <a:prstGeom prst="rect">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
        <p:nvSpPr>
          <p:cNvPr id="12" name="角丸四角形吹き出し 11">
            <a:extLst>
              <a:ext uri="{FF2B5EF4-FFF2-40B4-BE49-F238E27FC236}">
                <a16:creationId xmlns:a16="http://schemas.microsoft.com/office/drawing/2014/main" id="{B83E6C55-242C-6317-091B-CCBF76641A1D}"/>
              </a:ext>
            </a:extLst>
          </p:cNvPr>
          <p:cNvSpPr/>
          <p:nvPr/>
        </p:nvSpPr>
        <p:spPr>
          <a:xfrm>
            <a:off x="188332" y="5108552"/>
            <a:ext cx="1444491" cy="598115"/>
          </a:xfrm>
          <a:prstGeom prst="wedgeRoundRectCallout">
            <a:avLst>
              <a:gd name="adj1" fmla="val 32283"/>
              <a:gd name="adj2" fmla="val -43835"/>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50"/>
              <a:t>選択ファイルの</a:t>
            </a:r>
            <a:br>
              <a:rPr lang="en-US" altLang="ja-JP" sz="1050" dirty="0"/>
            </a:br>
            <a:r>
              <a:rPr lang="ja-JP" altLang="en-US" sz="1050"/>
              <a:t>クローンセットを表示</a:t>
            </a:r>
          </a:p>
        </p:txBody>
      </p:sp>
      <p:sp>
        <p:nvSpPr>
          <p:cNvPr id="13" name="角丸四角形吹き出し 12">
            <a:extLst>
              <a:ext uri="{FF2B5EF4-FFF2-40B4-BE49-F238E27FC236}">
                <a16:creationId xmlns:a16="http://schemas.microsoft.com/office/drawing/2014/main" id="{30C858C0-A96D-939A-BF7E-DFF5541805A9}"/>
              </a:ext>
            </a:extLst>
          </p:cNvPr>
          <p:cNvSpPr/>
          <p:nvPr/>
        </p:nvSpPr>
        <p:spPr>
          <a:xfrm>
            <a:off x="5491753" y="5035433"/>
            <a:ext cx="1444491" cy="598115"/>
          </a:xfrm>
          <a:prstGeom prst="wedgeRoundRectCallout">
            <a:avLst>
              <a:gd name="adj1" fmla="val 32283"/>
              <a:gd name="adj2" fmla="val -43835"/>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50"/>
              <a:t>選択ファイルの</a:t>
            </a:r>
            <a:br>
              <a:rPr lang="en-US" altLang="ja-JP" sz="1050" dirty="0"/>
            </a:br>
            <a:r>
              <a:rPr lang="ja-JP" altLang="en-US" sz="1050"/>
              <a:t>ソースコードを表示</a:t>
            </a:r>
          </a:p>
        </p:txBody>
      </p:sp>
    </p:spTree>
    <p:extLst>
      <p:ext uri="{BB962C8B-B14F-4D97-AF65-F5344CB8AC3E}">
        <p14:creationId xmlns:p14="http://schemas.microsoft.com/office/powerpoint/2010/main" val="2002739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FCEA61-4AEF-5FFD-F3AF-EF071C00C3D8}"/>
              </a:ext>
            </a:extLst>
          </p:cNvPr>
          <p:cNvSpPr>
            <a:spLocks noGrp="1"/>
          </p:cNvSpPr>
          <p:nvPr>
            <p:ph type="title"/>
          </p:nvPr>
        </p:nvSpPr>
        <p:spPr/>
        <p:txBody>
          <a:bodyPr/>
          <a:lstStyle/>
          <a:p>
            <a:r>
              <a:rPr lang="ja-JP" altLang="en-US"/>
              <a:t>新規機能を使用した同時修正の検討方法</a:t>
            </a:r>
            <a:endParaRPr kumimoji="1" lang="ja-JP" altLang="en-US"/>
          </a:p>
        </p:txBody>
      </p:sp>
      <p:sp>
        <p:nvSpPr>
          <p:cNvPr id="5" name="スライド番号プレースホルダー 4">
            <a:extLst>
              <a:ext uri="{FF2B5EF4-FFF2-40B4-BE49-F238E27FC236}">
                <a16:creationId xmlns:a16="http://schemas.microsoft.com/office/drawing/2014/main" id="{2FAFD689-687E-D20C-EAE0-F681819351DC}"/>
              </a:ext>
            </a:extLst>
          </p:cNvPr>
          <p:cNvSpPr>
            <a:spLocks noGrp="1"/>
          </p:cNvSpPr>
          <p:nvPr>
            <p:ph type="sldNum" sz="quarter" idx="12"/>
          </p:nvPr>
        </p:nvSpPr>
        <p:spPr/>
        <p:txBody>
          <a:bodyPr/>
          <a:lstStyle/>
          <a:p>
            <a:pPr>
              <a:defRPr/>
            </a:pPr>
            <a:fld id="{AC884F58-92E9-475B-A17B-82F418F27307}" type="slidenum">
              <a:rPr lang="en-US" altLang="ja-JP" smtClean="0"/>
              <a:pPr>
                <a:defRPr/>
              </a:pPr>
              <a:t>40</a:t>
            </a:fld>
            <a:endParaRPr lang="en-US" altLang="ja-JP" dirty="0"/>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B6FEFA1F-94F1-8D97-D0FA-0786D2B99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062" y="1991639"/>
            <a:ext cx="6900147" cy="3526200"/>
          </a:xfrm>
          <a:prstGeom prst="rect">
            <a:avLst/>
          </a:prstGeom>
        </p:spPr>
      </p:pic>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87EC480A-DBDB-BBFE-5C23-C5B204D2A8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711" y="3110116"/>
            <a:ext cx="6873764" cy="2498920"/>
          </a:xfrm>
          <a:prstGeom prst="rect">
            <a:avLst/>
          </a:prstGeom>
        </p:spPr>
      </p:pic>
      <p:pic>
        <p:nvPicPr>
          <p:cNvPr id="16" name="図 15" descr="テキスト&#10;&#10;自動的に生成された説明">
            <a:extLst>
              <a:ext uri="{FF2B5EF4-FFF2-40B4-BE49-F238E27FC236}">
                <a16:creationId xmlns:a16="http://schemas.microsoft.com/office/drawing/2014/main" id="{9CDA8673-C799-4014-C2DE-F0C5279A93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7885" y="3073496"/>
            <a:ext cx="6897415" cy="2515299"/>
          </a:xfrm>
          <a:prstGeom prst="rect">
            <a:avLst/>
          </a:prstGeom>
        </p:spPr>
      </p:pic>
      <p:pic>
        <p:nvPicPr>
          <p:cNvPr id="8" name="図 7" descr="グラフィカル ユーザー インターフェイス, テキスト&#10;&#10;自動的に生成された説明">
            <a:extLst>
              <a:ext uri="{FF2B5EF4-FFF2-40B4-BE49-F238E27FC236}">
                <a16:creationId xmlns:a16="http://schemas.microsoft.com/office/drawing/2014/main" id="{C1953AF8-BEBB-92DE-DDA7-238F0E722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7885" y="3087258"/>
            <a:ext cx="6909238" cy="2515299"/>
          </a:xfrm>
          <a:prstGeom prst="rect">
            <a:avLst/>
          </a:prstGeom>
        </p:spPr>
      </p:pic>
      <p:pic>
        <p:nvPicPr>
          <p:cNvPr id="9" name="図 8" descr="グラフィカル ユーザー インターフェイス, テキスト&#10;&#10;自動的に生成された説明">
            <a:extLst>
              <a:ext uri="{FF2B5EF4-FFF2-40B4-BE49-F238E27FC236}">
                <a16:creationId xmlns:a16="http://schemas.microsoft.com/office/drawing/2014/main" id="{84830AEA-A0B6-C480-1E24-C26C41BD66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6975" y="3096353"/>
            <a:ext cx="6900147" cy="2491250"/>
          </a:xfrm>
          <a:prstGeom prst="rect">
            <a:avLst/>
          </a:prstGeom>
        </p:spPr>
      </p:pic>
      <p:sp>
        <p:nvSpPr>
          <p:cNvPr id="12" name="正方形/長方形 11">
            <a:extLst>
              <a:ext uri="{FF2B5EF4-FFF2-40B4-BE49-F238E27FC236}">
                <a16:creationId xmlns:a16="http://schemas.microsoft.com/office/drawing/2014/main" id="{FA2A1DD2-0E29-B3CA-2192-2242189FE1AB}"/>
              </a:ext>
            </a:extLst>
          </p:cNvPr>
          <p:cNvSpPr/>
          <p:nvPr/>
        </p:nvSpPr>
        <p:spPr>
          <a:xfrm>
            <a:off x="1203328" y="4552533"/>
            <a:ext cx="1505966" cy="1056503"/>
          </a:xfrm>
          <a:prstGeom prst="rect">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
        <p:nvSpPr>
          <p:cNvPr id="11" name="角丸四角形吹き出し 10">
            <a:extLst>
              <a:ext uri="{FF2B5EF4-FFF2-40B4-BE49-F238E27FC236}">
                <a16:creationId xmlns:a16="http://schemas.microsoft.com/office/drawing/2014/main" id="{57B853EB-8426-0A85-2C3B-DB93A4ADCC94}"/>
              </a:ext>
            </a:extLst>
          </p:cNvPr>
          <p:cNvSpPr/>
          <p:nvPr/>
        </p:nvSpPr>
        <p:spPr>
          <a:xfrm>
            <a:off x="2174080" y="4962083"/>
            <a:ext cx="1444491" cy="598115"/>
          </a:xfrm>
          <a:prstGeom prst="wedgeRoundRectCallout">
            <a:avLst>
              <a:gd name="adj1" fmla="val -60265"/>
              <a:gd name="adj2" fmla="val -11066"/>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257175" indent="-257175" algn="ctr">
              <a:buFont typeface="+mj-lt"/>
              <a:buAutoNum type="arabicPeriod" startAt="2"/>
            </a:pPr>
            <a:r>
              <a:rPr lang="en-US" altLang="ja-JP" sz="1050" dirty="0"/>
              <a:t>CC</a:t>
            </a:r>
            <a:r>
              <a:rPr lang="ja-JP" altLang="en-US" sz="1050"/>
              <a:t>を選択</a:t>
            </a:r>
          </a:p>
        </p:txBody>
      </p:sp>
    </p:spTree>
    <p:extLst>
      <p:ext uri="{BB962C8B-B14F-4D97-AF65-F5344CB8AC3E}">
        <p14:creationId xmlns:p14="http://schemas.microsoft.com/office/powerpoint/2010/main" val="1256031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FCEA61-4AEF-5FFD-F3AF-EF071C00C3D8}"/>
              </a:ext>
            </a:extLst>
          </p:cNvPr>
          <p:cNvSpPr>
            <a:spLocks noGrp="1"/>
          </p:cNvSpPr>
          <p:nvPr>
            <p:ph type="title"/>
          </p:nvPr>
        </p:nvSpPr>
        <p:spPr/>
        <p:txBody>
          <a:bodyPr/>
          <a:lstStyle/>
          <a:p>
            <a:r>
              <a:rPr lang="ja-JP" altLang="en-US"/>
              <a:t>新規機能を使用した同時修正の検討方法</a:t>
            </a:r>
            <a:endParaRPr kumimoji="1" lang="ja-JP" altLang="en-US"/>
          </a:p>
        </p:txBody>
      </p:sp>
      <p:sp>
        <p:nvSpPr>
          <p:cNvPr id="5" name="スライド番号プレースホルダー 4">
            <a:extLst>
              <a:ext uri="{FF2B5EF4-FFF2-40B4-BE49-F238E27FC236}">
                <a16:creationId xmlns:a16="http://schemas.microsoft.com/office/drawing/2014/main" id="{2FAFD689-687E-D20C-EAE0-F681819351DC}"/>
              </a:ext>
            </a:extLst>
          </p:cNvPr>
          <p:cNvSpPr>
            <a:spLocks noGrp="1"/>
          </p:cNvSpPr>
          <p:nvPr>
            <p:ph type="sldNum" sz="quarter" idx="12"/>
          </p:nvPr>
        </p:nvSpPr>
        <p:spPr/>
        <p:txBody>
          <a:bodyPr/>
          <a:lstStyle/>
          <a:p>
            <a:pPr>
              <a:defRPr/>
            </a:pPr>
            <a:fld id="{AC884F58-92E9-475B-A17B-82F418F27307}" type="slidenum">
              <a:rPr lang="en-US" altLang="ja-JP" smtClean="0"/>
              <a:pPr>
                <a:defRPr/>
              </a:pPr>
              <a:t>41</a:t>
            </a:fld>
            <a:endParaRPr lang="en-US" altLang="ja-JP" dirty="0"/>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B6FEFA1F-94F1-8D97-D0FA-0786D2B99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062" y="1991639"/>
            <a:ext cx="6900147" cy="3526200"/>
          </a:xfrm>
          <a:prstGeom prst="rect">
            <a:avLst/>
          </a:prstGeom>
        </p:spPr>
      </p:pic>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87EC480A-DBDB-BBFE-5C23-C5B204D2A8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711" y="3110116"/>
            <a:ext cx="6873764" cy="2498920"/>
          </a:xfrm>
          <a:prstGeom prst="rect">
            <a:avLst/>
          </a:prstGeom>
        </p:spPr>
      </p:pic>
      <p:pic>
        <p:nvPicPr>
          <p:cNvPr id="16" name="図 15" descr="テキスト&#10;&#10;自動的に生成された説明">
            <a:extLst>
              <a:ext uri="{FF2B5EF4-FFF2-40B4-BE49-F238E27FC236}">
                <a16:creationId xmlns:a16="http://schemas.microsoft.com/office/drawing/2014/main" id="{9CDA8673-C799-4014-C2DE-F0C5279A93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7885" y="3073496"/>
            <a:ext cx="6897415" cy="2515299"/>
          </a:xfrm>
          <a:prstGeom prst="rect">
            <a:avLst/>
          </a:prstGeom>
        </p:spPr>
      </p:pic>
      <p:pic>
        <p:nvPicPr>
          <p:cNvPr id="8" name="図 7" descr="グラフィカル ユーザー インターフェイス, テキスト&#10;&#10;自動的に生成された説明">
            <a:extLst>
              <a:ext uri="{FF2B5EF4-FFF2-40B4-BE49-F238E27FC236}">
                <a16:creationId xmlns:a16="http://schemas.microsoft.com/office/drawing/2014/main" id="{C1953AF8-BEBB-92DE-DDA7-238F0E722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7885" y="3087258"/>
            <a:ext cx="6909238" cy="2515299"/>
          </a:xfrm>
          <a:prstGeom prst="rect">
            <a:avLst/>
          </a:prstGeom>
        </p:spPr>
      </p:pic>
      <p:pic>
        <p:nvPicPr>
          <p:cNvPr id="9" name="図 8" descr="グラフィカル ユーザー インターフェイス, テキスト&#10;&#10;自動的に生成された説明">
            <a:extLst>
              <a:ext uri="{FF2B5EF4-FFF2-40B4-BE49-F238E27FC236}">
                <a16:creationId xmlns:a16="http://schemas.microsoft.com/office/drawing/2014/main" id="{84830AEA-A0B6-C480-1E24-C26C41BD66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6975" y="3096353"/>
            <a:ext cx="6900147" cy="2491250"/>
          </a:xfrm>
          <a:prstGeom prst="rect">
            <a:avLst/>
          </a:prstGeom>
        </p:spPr>
      </p:pic>
      <p:pic>
        <p:nvPicPr>
          <p:cNvPr id="12" name="図 11" descr="グラフィカル ユーザー インターフェイス, テキスト, アプリケーション&#10;&#10;自動的に生成された説明">
            <a:extLst>
              <a:ext uri="{FF2B5EF4-FFF2-40B4-BE49-F238E27FC236}">
                <a16:creationId xmlns:a16="http://schemas.microsoft.com/office/drawing/2014/main" id="{FEA960B9-FB4F-ED25-F8E3-C1499E5039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6973" y="3088468"/>
            <a:ext cx="6909238" cy="2493848"/>
          </a:xfrm>
          <a:prstGeom prst="rect">
            <a:avLst/>
          </a:prstGeom>
        </p:spPr>
      </p:pic>
      <p:sp>
        <p:nvSpPr>
          <p:cNvPr id="15" name="正方形/長方形 14">
            <a:extLst>
              <a:ext uri="{FF2B5EF4-FFF2-40B4-BE49-F238E27FC236}">
                <a16:creationId xmlns:a16="http://schemas.microsoft.com/office/drawing/2014/main" id="{C681A97C-4826-0348-2FB4-4ED8FE767444}"/>
              </a:ext>
            </a:extLst>
          </p:cNvPr>
          <p:cNvSpPr/>
          <p:nvPr/>
        </p:nvSpPr>
        <p:spPr>
          <a:xfrm>
            <a:off x="5462571" y="3073496"/>
            <a:ext cx="2735543" cy="2542824"/>
          </a:xfrm>
          <a:prstGeom prst="rect">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
        <p:nvSpPr>
          <p:cNvPr id="13" name="角丸四角形吹き出し 12">
            <a:extLst>
              <a:ext uri="{FF2B5EF4-FFF2-40B4-BE49-F238E27FC236}">
                <a16:creationId xmlns:a16="http://schemas.microsoft.com/office/drawing/2014/main" id="{C946B4A3-F24F-BF90-5911-6AF8C50DF036}"/>
              </a:ext>
            </a:extLst>
          </p:cNvPr>
          <p:cNvSpPr/>
          <p:nvPr/>
        </p:nvSpPr>
        <p:spPr>
          <a:xfrm>
            <a:off x="6875530" y="5121466"/>
            <a:ext cx="1444491" cy="598115"/>
          </a:xfrm>
          <a:prstGeom prst="wedgeRoundRectCallout">
            <a:avLst>
              <a:gd name="adj1" fmla="val -55354"/>
              <a:gd name="adj2" fmla="val -40061"/>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257175" indent="-257175" algn="ctr">
              <a:buFont typeface="+mj-lt"/>
              <a:buAutoNum type="arabicPeriod" startAt="3"/>
            </a:pPr>
            <a:r>
              <a:rPr lang="en-US" altLang="ja-JP" sz="1050" dirty="0"/>
              <a:t>CC</a:t>
            </a:r>
            <a:r>
              <a:rPr lang="ja-JP" altLang="en-US" sz="1050"/>
              <a:t>を確認</a:t>
            </a:r>
          </a:p>
        </p:txBody>
      </p:sp>
      <p:sp>
        <p:nvSpPr>
          <p:cNvPr id="14" name="正方形/長方形 13">
            <a:extLst>
              <a:ext uri="{FF2B5EF4-FFF2-40B4-BE49-F238E27FC236}">
                <a16:creationId xmlns:a16="http://schemas.microsoft.com/office/drawing/2014/main" id="{0EF2B7D2-027D-FA51-3CC8-A5B46F611913}"/>
              </a:ext>
            </a:extLst>
          </p:cNvPr>
          <p:cNvSpPr/>
          <p:nvPr/>
        </p:nvSpPr>
        <p:spPr>
          <a:xfrm>
            <a:off x="2709293" y="3073496"/>
            <a:ext cx="2735543" cy="2542824"/>
          </a:xfrm>
          <a:prstGeom prst="rect">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Tree>
    <p:extLst>
      <p:ext uri="{BB962C8B-B14F-4D97-AF65-F5344CB8AC3E}">
        <p14:creationId xmlns:p14="http://schemas.microsoft.com/office/powerpoint/2010/main" val="2669857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445211-7F28-CC70-5535-25A392FFCFDE}"/>
              </a:ext>
            </a:extLst>
          </p:cNvPr>
          <p:cNvSpPr>
            <a:spLocks noGrp="1"/>
          </p:cNvSpPr>
          <p:nvPr>
            <p:ph type="title"/>
          </p:nvPr>
        </p:nvSpPr>
        <p:spPr/>
        <p:txBody>
          <a:bodyPr/>
          <a:lstStyle/>
          <a:p>
            <a:r>
              <a:rPr kumimoji="1" lang="ja-JP" altLang="en-US"/>
              <a:t>評価実験の流れ（既存ツール使用時）</a:t>
            </a:r>
          </a:p>
        </p:txBody>
      </p:sp>
      <p:sp>
        <p:nvSpPr>
          <p:cNvPr id="3" name="コンテンツ プレースホルダー 2">
            <a:extLst>
              <a:ext uri="{FF2B5EF4-FFF2-40B4-BE49-F238E27FC236}">
                <a16:creationId xmlns:a16="http://schemas.microsoft.com/office/drawing/2014/main" id="{4D6FE1F1-6F84-3649-6C3B-0B729D0BE7E4}"/>
              </a:ext>
            </a:extLst>
          </p:cNvPr>
          <p:cNvSpPr>
            <a:spLocks noGrp="1"/>
          </p:cNvSpPr>
          <p:nvPr>
            <p:ph idx="1"/>
          </p:nvPr>
        </p:nvSpPr>
        <p:spPr/>
        <p:txBody>
          <a:bodyPr/>
          <a:lstStyle/>
          <a:p>
            <a:pPr>
              <a:buNone/>
            </a:pPr>
            <a:r>
              <a:rPr kumimoji="1" lang="en-US" altLang="ja-JP" dirty="0"/>
              <a:t>1. </a:t>
            </a:r>
            <a:r>
              <a:rPr kumimoji="1" lang="ja-JP" altLang="en-US"/>
              <a:t>検出結果を比較し，散布図を表示</a:t>
            </a:r>
            <a:endParaRPr kumimoji="1" lang="en-US" altLang="ja-JP" dirty="0"/>
          </a:p>
          <a:p>
            <a:pPr>
              <a:buNone/>
            </a:pPr>
            <a:r>
              <a:rPr lang="en-US" altLang="ja-JP" dirty="0"/>
              <a:t>2. </a:t>
            </a:r>
            <a:r>
              <a:rPr lang="ja-JP" altLang="en-US"/>
              <a:t>散布図上で修正コード片を含むファイルを探索</a:t>
            </a:r>
            <a:endParaRPr lang="en-US" altLang="ja-JP" dirty="0"/>
          </a:p>
          <a:p>
            <a:pPr>
              <a:buNone/>
            </a:pPr>
            <a:r>
              <a:rPr lang="en-US" altLang="ja-JP" dirty="0"/>
              <a:t>3</a:t>
            </a:r>
            <a:r>
              <a:rPr kumimoji="1" lang="en-US" altLang="ja-JP" dirty="0"/>
              <a:t>. </a:t>
            </a:r>
            <a:r>
              <a:rPr kumimoji="1" lang="ja-JP" altLang="en-US"/>
              <a:t>そのファイル</a:t>
            </a:r>
            <a:r>
              <a:rPr lang="ja-JP" altLang="en-US"/>
              <a:t>の有色点のマスを選択し，</a:t>
            </a:r>
            <a:br>
              <a:rPr lang="en-US" altLang="ja-JP" dirty="0"/>
            </a:br>
            <a:r>
              <a:rPr lang="en-US" altLang="ja-JP" dirty="0"/>
              <a:t>    </a:t>
            </a:r>
            <a:r>
              <a:rPr lang="ja-JP" altLang="en-US"/>
              <a:t>全ての</a:t>
            </a:r>
            <a:r>
              <a:rPr lang="en-US" altLang="ja-JP" dirty="0"/>
              <a:t>CC</a:t>
            </a:r>
            <a:r>
              <a:rPr lang="ja-JP" altLang="en-US"/>
              <a:t>ペアを確認し，修正するコード片の</a:t>
            </a:r>
            <a:br>
              <a:rPr lang="en-US" altLang="ja-JP" dirty="0"/>
            </a:br>
            <a:r>
              <a:rPr lang="en-US" altLang="ja-JP" dirty="0"/>
              <a:t>    CC</a:t>
            </a:r>
            <a:r>
              <a:rPr lang="ja-JP" altLang="en-US"/>
              <a:t>ペアを探索</a:t>
            </a:r>
            <a:endParaRPr lang="en-US" altLang="ja-JP" dirty="0"/>
          </a:p>
          <a:p>
            <a:pPr>
              <a:buNone/>
            </a:pPr>
            <a:r>
              <a:rPr lang="en-US" altLang="ja-JP" dirty="0"/>
              <a:t>4. </a:t>
            </a:r>
            <a:r>
              <a:rPr lang="ja-JP" altLang="en-US"/>
              <a:t>修正するコード片の</a:t>
            </a:r>
            <a:r>
              <a:rPr lang="en-US" altLang="ja-JP" dirty="0"/>
              <a:t>CC</a:t>
            </a:r>
            <a:r>
              <a:rPr lang="ja-JP" altLang="en-US"/>
              <a:t>ペアを選択して，</a:t>
            </a:r>
            <a:br>
              <a:rPr lang="en-US" altLang="ja-JP" dirty="0"/>
            </a:br>
            <a:r>
              <a:rPr lang="en-US" altLang="ja-JP" dirty="0"/>
              <a:t>    </a:t>
            </a:r>
            <a:r>
              <a:rPr lang="ja-JP" altLang="en-US"/>
              <a:t>コードを確認</a:t>
            </a:r>
            <a:endParaRPr lang="en-US" altLang="ja-JP" dirty="0"/>
          </a:p>
        </p:txBody>
      </p:sp>
      <p:sp>
        <p:nvSpPr>
          <p:cNvPr id="6" name="スライド番号プレースホルダー 5">
            <a:extLst>
              <a:ext uri="{FF2B5EF4-FFF2-40B4-BE49-F238E27FC236}">
                <a16:creationId xmlns:a16="http://schemas.microsoft.com/office/drawing/2014/main" id="{ECF9C3F5-317F-E288-F9B9-6B79DBE88180}"/>
              </a:ext>
            </a:extLst>
          </p:cNvPr>
          <p:cNvSpPr>
            <a:spLocks noGrp="1"/>
          </p:cNvSpPr>
          <p:nvPr>
            <p:ph type="sldNum" sz="quarter" idx="12"/>
          </p:nvPr>
        </p:nvSpPr>
        <p:spPr/>
        <p:txBody>
          <a:bodyPr/>
          <a:lstStyle/>
          <a:p>
            <a:pPr>
              <a:defRPr/>
            </a:pPr>
            <a:fld id="{B12562F3-4A2F-4E07-B7D3-3E764FB0DEC6}" type="slidenum">
              <a:rPr lang="en-US" altLang="ja-JP" smtClean="0"/>
              <a:pPr>
                <a:defRPr/>
              </a:pPr>
              <a:t>42</a:t>
            </a:fld>
            <a:endParaRPr lang="en-US" altLang="ja-JP" dirty="0"/>
          </a:p>
        </p:txBody>
      </p:sp>
      <p:sp>
        <p:nvSpPr>
          <p:cNvPr id="8" name="正方形/長方形 7">
            <a:extLst>
              <a:ext uri="{FF2B5EF4-FFF2-40B4-BE49-F238E27FC236}">
                <a16:creationId xmlns:a16="http://schemas.microsoft.com/office/drawing/2014/main" id="{CAAA60D6-1415-F8F1-8358-5E316B4C0CD2}"/>
              </a:ext>
            </a:extLst>
          </p:cNvPr>
          <p:cNvSpPr/>
          <p:nvPr/>
        </p:nvSpPr>
        <p:spPr>
          <a:xfrm>
            <a:off x="6277384" y="5010647"/>
            <a:ext cx="2470616" cy="1280293"/>
          </a:xfrm>
          <a:prstGeom prst="rect">
            <a:avLst/>
          </a:prstGeom>
          <a:ln w="50800">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500">
                <a:solidFill>
                  <a:schemeClr val="accent2"/>
                </a:solidFill>
              </a:rPr>
              <a:t>マウスクリック数</a:t>
            </a:r>
            <a:endParaRPr lang="en-US" altLang="ja-JP" sz="1500" dirty="0">
              <a:solidFill>
                <a:schemeClr val="accent2"/>
              </a:solidFill>
            </a:endParaRPr>
          </a:p>
          <a:p>
            <a:pPr algn="ctr"/>
            <a:r>
              <a:rPr lang="ja-JP" altLang="en-US" sz="1500">
                <a:solidFill>
                  <a:schemeClr val="accent2"/>
                </a:solidFill>
              </a:rPr>
              <a:t>画面遷移回数</a:t>
            </a:r>
            <a:endParaRPr lang="en-US" altLang="ja-JP" sz="1500" dirty="0">
              <a:solidFill>
                <a:schemeClr val="accent2"/>
              </a:solidFill>
            </a:endParaRPr>
          </a:p>
          <a:p>
            <a:pPr algn="ctr"/>
            <a:r>
              <a:rPr lang="ja-JP" altLang="en-US" sz="1500">
                <a:solidFill>
                  <a:schemeClr val="accent2"/>
                </a:solidFill>
              </a:rPr>
              <a:t>確認した</a:t>
            </a:r>
            <a:r>
              <a:rPr lang="en-US" altLang="ja-JP" sz="1500" dirty="0">
                <a:solidFill>
                  <a:schemeClr val="accent2"/>
                </a:solidFill>
              </a:rPr>
              <a:t>CC</a:t>
            </a:r>
            <a:r>
              <a:rPr lang="ja-JP" altLang="en-US" sz="1500">
                <a:solidFill>
                  <a:schemeClr val="accent2"/>
                </a:solidFill>
              </a:rPr>
              <a:t>数とその行数</a:t>
            </a:r>
            <a:endParaRPr lang="en-US" altLang="ja-JP" sz="1500" dirty="0">
              <a:solidFill>
                <a:schemeClr val="accent2"/>
              </a:solidFill>
            </a:endParaRPr>
          </a:p>
          <a:p>
            <a:pPr algn="ctr"/>
            <a:r>
              <a:rPr lang="ja-JP" altLang="en-US" sz="1500">
                <a:solidFill>
                  <a:schemeClr val="accent2"/>
                </a:solidFill>
              </a:rPr>
              <a:t>を測定</a:t>
            </a:r>
          </a:p>
        </p:txBody>
      </p:sp>
    </p:spTree>
    <p:extLst>
      <p:ext uri="{BB962C8B-B14F-4D97-AF65-F5344CB8AC3E}">
        <p14:creationId xmlns:p14="http://schemas.microsoft.com/office/powerpoint/2010/main" val="387400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82A4F7-0D29-B391-057E-9D5C2C3F6521}"/>
              </a:ext>
            </a:extLst>
          </p:cNvPr>
          <p:cNvSpPr>
            <a:spLocks noGrp="1"/>
          </p:cNvSpPr>
          <p:nvPr>
            <p:ph type="title"/>
          </p:nvPr>
        </p:nvSpPr>
        <p:spPr/>
        <p:txBody>
          <a:bodyPr/>
          <a:lstStyle/>
          <a:p>
            <a:r>
              <a:rPr kumimoji="1" lang="ja-JP" altLang="en-US"/>
              <a:t>評価実験の流れ（新規ツール使用時）</a:t>
            </a:r>
          </a:p>
        </p:txBody>
      </p:sp>
      <p:sp>
        <p:nvSpPr>
          <p:cNvPr id="3" name="コンテンツ プレースホルダー 2">
            <a:extLst>
              <a:ext uri="{FF2B5EF4-FFF2-40B4-BE49-F238E27FC236}">
                <a16:creationId xmlns:a16="http://schemas.microsoft.com/office/drawing/2014/main" id="{7E8C12E4-7E16-1A9B-7409-4D8FCCB58C1F}"/>
              </a:ext>
            </a:extLst>
          </p:cNvPr>
          <p:cNvSpPr>
            <a:spLocks noGrp="1"/>
          </p:cNvSpPr>
          <p:nvPr>
            <p:ph idx="1"/>
          </p:nvPr>
        </p:nvSpPr>
        <p:spPr/>
        <p:txBody>
          <a:bodyPr/>
          <a:lstStyle/>
          <a:p>
            <a:pPr>
              <a:buNone/>
            </a:pPr>
            <a:r>
              <a:rPr kumimoji="1" lang="en-US" altLang="ja-JP" dirty="0"/>
              <a:t>1. </a:t>
            </a:r>
            <a:r>
              <a:rPr kumimoji="1" lang="ja-JP" altLang="en-US"/>
              <a:t>検出結果を比較し，複合グラフと</a:t>
            </a:r>
            <a:br>
              <a:rPr kumimoji="1" lang="en-US" altLang="ja-JP" dirty="0"/>
            </a:br>
            <a:r>
              <a:rPr kumimoji="1" lang="en-US" altLang="ja-JP" dirty="0"/>
              <a:t>    CloneSet View</a:t>
            </a:r>
            <a:r>
              <a:rPr kumimoji="1" lang="ja-JP" altLang="en-US"/>
              <a:t>を表示</a:t>
            </a:r>
            <a:endParaRPr kumimoji="1" lang="en-US" altLang="ja-JP" dirty="0"/>
          </a:p>
          <a:p>
            <a:pPr>
              <a:buNone/>
            </a:pPr>
            <a:r>
              <a:rPr kumimoji="1" lang="en-US" altLang="ja-JP" dirty="0"/>
              <a:t>2. </a:t>
            </a:r>
            <a:r>
              <a:rPr kumimoji="1" lang="ja-JP" altLang="en-US"/>
              <a:t>修正コード片を含むファイルが，複合グラフの</a:t>
            </a:r>
            <a:br>
              <a:rPr kumimoji="1" lang="en-US" altLang="ja-JP" dirty="0"/>
            </a:br>
            <a:r>
              <a:rPr kumimoji="1" lang="en-US" altLang="ja-JP" dirty="0"/>
              <a:t>    </a:t>
            </a:r>
            <a:r>
              <a:rPr kumimoji="1" lang="ja-JP" altLang="en-US"/>
              <a:t>左から何番目であるかを計測</a:t>
            </a:r>
            <a:endParaRPr kumimoji="1" lang="en-US" altLang="ja-JP" dirty="0"/>
          </a:p>
          <a:p>
            <a:pPr>
              <a:buNone/>
            </a:pPr>
            <a:r>
              <a:rPr lang="en-US" altLang="ja-JP" dirty="0"/>
              <a:t>3. </a:t>
            </a:r>
            <a:r>
              <a:rPr lang="ja-JP" altLang="en-US"/>
              <a:t>ファイルツリーで対象のファイルを選択</a:t>
            </a:r>
            <a:endParaRPr lang="en-US" altLang="ja-JP" dirty="0"/>
          </a:p>
          <a:p>
            <a:pPr>
              <a:buNone/>
            </a:pPr>
            <a:r>
              <a:rPr lang="en-US" altLang="ja-JP" dirty="0"/>
              <a:t>4. </a:t>
            </a:r>
            <a:r>
              <a:rPr lang="ja-JP" altLang="en-US"/>
              <a:t>表示される全てのクローンセットを確認し，</a:t>
            </a:r>
            <a:br>
              <a:rPr lang="en-US" altLang="ja-JP" dirty="0"/>
            </a:br>
            <a:r>
              <a:rPr lang="en-US" altLang="ja-JP" dirty="0"/>
              <a:t>    </a:t>
            </a:r>
            <a:r>
              <a:rPr lang="ja-JP" altLang="en-US"/>
              <a:t>修正するコード片の</a:t>
            </a:r>
            <a:r>
              <a:rPr lang="en-US" altLang="ja-JP" dirty="0"/>
              <a:t>CC</a:t>
            </a:r>
            <a:r>
              <a:rPr lang="ja-JP" altLang="en-US"/>
              <a:t>を含むクローンセットを探索</a:t>
            </a:r>
            <a:endParaRPr lang="en-US" altLang="ja-JP" dirty="0"/>
          </a:p>
          <a:p>
            <a:pPr>
              <a:buNone/>
            </a:pPr>
            <a:r>
              <a:rPr lang="en-US" altLang="ja-JP" dirty="0"/>
              <a:t>5. </a:t>
            </a:r>
            <a:r>
              <a:rPr lang="ja-JP" altLang="en-US"/>
              <a:t>修正するコード片のクローンセットを確認</a:t>
            </a:r>
            <a:endParaRPr kumimoji="1" lang="en-US" altLang="ja-JP" dirty="0"/>
          </a:p>
        </p:txBody>
      </p:sp>
      <p:sp>
        <p:nvSpPr>
          <p:cNvPr id="6" name="スライド番号プレースホルダー 5">
            <a:extLst>
              <a:ext uri="{FF2B5EF4-FFF2-40B4-BE49-F238E27FC236}">
                <a16:creationId xmlns:a16="http://schemas.microsoft.com/office/drawing/2014/main" id="{6AE36873-949C-AC03-E2EC-E7DB09AFD2A4}"/>
              </a:ext>
            </a:extLst>
          </p:cNvPr>
          <p:cNvSpPr>
            <a:spLocks noGrp="1"/>
          </p:cNvSpPr>
          <p:nvPr>
            <p:ph type="sldNum" sz="quarter" idx="12"/>
          </p:nvPr>
        </p:nvSpPr>
        <p:spPr/>
        <p:txBody>
          <a:bodyPr/>
          <a:lstStyle/>
          <a:p>
            <a:pPr>
              <a:defRPr/>
            </a:pPr>
            <a:fld id="{B12562F3-4A2F-4E07-B7D3-3E764FB0DEC6}" type="slidenum">
              <a:rPr lang="en-US" altLang="ja-JP" smtClean="0"/>
              <a:pPr>
                <a:defRPr/>
              </a:pPr>
              <a:t>43</a:t>
            </a:fld>
            <a:endParaRPr lang="en-US" altLang="ja-JP" dirty="0"/>
          </a:p>
        </p:txBody>
      </p:sp>
      <p:sp>
        <p:nvSpPr>
          <p:cNvPr id="9" name="正方形/長方形 8">
            <a:extLst>
              <a:ext uri="{FF2B5EF4-FFF2-40B4-BE49-F238E27FC236}">
                <a16:creationId xmlns:a16="http://schemas.microsoft.com/office/drawing/2014/main" id="{ED517FDC-78AF-369F-9621-35F2480BF581}"/>
              </a:ext>
            </a:extLst>
          </p:cNvPr>
          <p:cNvSpPr/>
          <p:nvPr/>
        </p:nvSpPr>
        <p:spPr>
          <a:xfrm>
            <a:off x="5802585" y="5610629"/>
            <a:ext cx="2462089" cy="1085236"/>
          </a:xfrm>
          <a:prstGeom prst="rect">
            <a:avLst/>
          </a:prstGeom>
          <a:ln w="50800">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500">
                <a:solidFill>
                  <a:schemeClr val="accent2"/>
                </a:solidFill>
              </a:rPr>
              <a:t>マウスクリック数</a:t>
            </a:r>
            <a:endParaRPr lang="en-US" altLang="ja-JP" sz="1500" dirty="0">
              <a:solidFill>
                <a:schemeClr val="accent2"/>
              </a:solidFill>
            </a:endParaRPr>
          </a:p>
          <a:p>
            <a:pPr algn="ctr"/>
            <a:r>
              <a:rPr lang="ja-JP" altLang="en-US" sz="1500">
                <a:solidFill>
                  <a:schemeClr val="accent2"/>
                </a:solidFill>
              </a:rPr>
              <a:t>画面遷移回数</a:t>
            </a:r>
            <a:endParaRPr lang="en-US" altLang="ja-JP" sz="1500" dirty="0">
              <a:solidFill>
                <a:schemeClr val="accent2"/>
              </a:solidFill>
            </a:endParaRPr>
          </a:p>
          <a:p>
            <a:pPr algn="ctr"/>
            <a:r>
              <a:rPr lang="ja-JP" altLang="en-US" sz="1500">
                <a:solidFill>
                  <a:schemeClr val="accent2"/>
                </a:solidFill>
              </a:rPr>
              <a:t>確認した</a:t>
            </a:r>
            <a:r>
              <a:rPr lang="en-US" altLang="ja-JP" sz="1500" dirty="0">
                <a:solidFill>
                  <a:schemeClr val="accent2"/>
                </a:solidFill>
              </a:rPr>
              <a:t>CC</a:t>
            </a:r>
            <a:r>
              <a:rPr lang="ja-JP" altLang="en-US" sz="1500">
                <a:solidFill>
                  <a:schemeClr val="accent2"/>
                </a:solidFill>
              </a:rPr>
              <a:t>数とその行数</a:t>
            </a:r>
            <a:endParaRPr lang="en-US" altLang="ja-JP" sz="1500" dirty="0">
              <a:solidFill>
                <a:schemeClr val="accent2"/>
              </a:solidFill>
            </a:endParaRPr>
          </a:p>
          <a:p>
            <a:pPr algn="ctr"/>
            <a:r>
              <a:rPr lang="ja-JP" altLang="en-US" sz="1500">
                <a:solidFill>
                  <a:schemeClr val="accent2"/>
                </a:solidFill>
              </a:rPr>
              <a:t>を測定</a:t>
            </a:r>
          </a:p>
        </p:txBody>
      </p:sp>
    </p:spTree>
    <p:extLst>
      <p:ext uri="{BB962C8B-B14F-4D97-AF65-F5344CB8AC3E}">
        <p14:creationId xmlns:p14="http://schemas.microsoft.com/office/powerpoint/2010/main" val="2927117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1B673D-989A-AB22-8737-992300F800E7}"/>
              </a:ext>
            </a:extLst>
          </p:cNvPr>
          <p:cNvSpPr>
            <a:spLocks noGrp="1"/>
          </p:cNvSpPr>
          <p:nvPr>
            <p:ph type="title"/>
          </p:nvPr>
        </p:nvSpPr>
        <p:spPr/>
        <p:txBody>
          <a:bodyPr/>
          <a:lstStyle/>
          <a:p>
            <a:r>
              <a:rPr lang="ja-JP" altLang="en-US"/>
              <a:t>実験対象</a:t>
            </a:r>
            <a:r>
              <a:rPr kumimoji="1" lang="ja-JP" altLang="en-US"/>
              <a:t>ソフトウェアの詳細</a:t>
            </a:r>
          </a:p>
        </p:txBody>
      </p:sp>
      <p:graphicFrame>
        <p:nvGraphicFramePr>
          <p:cNvPr id="7" name="表 7">
            <a:extLst>
              <a:ext uri="{FF2B5EF4-FFF2-40B4-BE49-F238E27FC236}">
                <a16:creationId xmlns:a16="http://schemas.microsoft.com/office/drawing/2014/main" id="{DEFBBAF0-DD36-C3E0-57F8-F3284D4FE079}"/>
              </a:ext>
            </a:extLst>
          </p:cNvPr>
          <p:cNvGraphicFramePr>
            <a:graphicFrameLocks noGrp="1"/>
          </p:cNvGraphicFramePr>
          <p:nvPr>
            <p:ph idx="1"/>
            <p:extLst>
              <p:ext uri="{D42A27DB-BD31-4B8C-83A1-F6EECF244321}">
                <p14:modId xmlns:p14="http://schemas.microsoft.com/office/powerpoint/2010/main" val="3611708268"/>
              </p:ext>
            </p:extLst>
          </p:nvPr>
        </p:nvGraphicFramePr>
        <p:xfrm>
          <a:off x="163285" y="2839063"/>
          <a:ext cx="8817430" cy="1844310"/>
        </p:xfrm>
        <a:graphic>
          <a:graphicData uri="http://schemas.openxmlformats.org/drawingml/2006/table">
            <a:tbl>
              <a:tblPr firstRow="1" bandRow="1">
                <a:tableStyleId>{5940675A-B579-460E-94D1-54222C63F5DA}</a:tableStyleId>
              </a:tblPr>
              <a:tblGrid>
                <a:gridCol w="1763486">
                  <a:extLst>
                    <a:ext uri="{9D8B030D-6E8A-4147-A177-3AD203B41FA5}">
                      <a16:colId xmlns:a16="http://schemas.microsoft.com/office/drawing/2014/main" val="3730840022"/>
                    </a:ext>
                  </a:extLst>
                </a:gridCol>
                <a:gridCol w="1763486">
                  <a:extLst>
                    <a:ext uri="{9D8B030D-6E8A-4147-A177-3AD203B41FA5}">
                      <a16:colId xmlns:a16="http://schemas.microsoft.com/office/drawing/2014/main" val="4129972190"/>
                    </a:ext>
                  </a:extLst>
                </a:gridCol>
                <a:gridCol w="1763486">
                  <a:extLst>
                    <a:ext uri="{9D8B030D-6E8A-4147-A177-3AD203B41FA5}">
                      <a16:colId xmlns:a16="http://schemas.microsoft.com/office/drawing/2014/main" val="3147183242"/>
                    </a:ext>
                  </a:extLst>
                </a:gridCol>
                <a:gridCol w="1763486">
                  <a:extLst>
                    <a:ext uri="{9D8B030D-6E8A-4147-A177-3AD203B41FA5}">
                      <a16:colId xmlns:a16="http://schemas.microsoft.com/office/drawing/2014/main" val="3120973386"/>
                    </a:ext>
                  </a:extLst>
                </a:gridCol>
                <a:gridCol w="1763486">
                  <a:extLst>
                    <a:ext uri="{9D8B030D-6E8A-4147-A177-3AD203B41FA5}">
                      <a16:colId xmlns:a16="http://schemas.microsoft.com/office/drawing/2014/main" val="2250952057"/>
                    </a:ext>
                  </a:extLst>
                </a:gridCol>
              </a:tblGrid>
              <a:tr h="368862">
                <a:tc>
                  <a:txBody>
                    <a:bodyPr/>
                    <a:lstStyle/>
                    <a:p>
                      <a:pPr algn="ctr"/>
                      <a:r>
                        <a:rPr kumimoji="1" lang="ja-JP" altLang="en-US" sz="1400"/>
                        <a:t>ソフトウェア名</a:t>
                      </a:r>
                    </a:p>
                  </a:txBody>
                  <a:tcPr marL="68580" marR="68580" marT="34290" marB="34290" anchor="ctr"/>
                </a:tc>
                <a:tc>
                  <a:txBody>
                    <a:bodyPr/>
                    <a:lstStyle/>
                    <a:p>
                      <a:pPr algn="ctr"/>
                      <a:r>
                        <a:rPr kumimoji="1" lang="en-US" altLang="ja-JP" sz="1400" dirty="0"/>
                        <a:t>revision</a:t>
                      </a:r>
                      <a:endParaRPr kumimoji="1" lang="ja-JP" altLang="en-US" sz="1400"/>
                    </a:p>
                  </a:txBody>
                  <a:tcPr marL="68580" marR="68580" marT="34290" marB="34290" anchor="ctr"/>
                </a:tc>
                <a:tc>
                  <a:txBody>
                    <a:bodyPr/>
                    <a:lstStyle/>
                    <a:p>
                      <a:pPr algn="ctr"/>
                      <a:r>
                        <a:rPr kumimoji="1" lang="ja-JP" altLang="en-US" sz="1400"/>
                        <a:t>ファイル数</a:t>
                      </a:r>
                    </a:p>
                  </a:txBody>
                  <a:tcPr marL="68580" marR="68580" marT="34290" marB="34290" anchor="ctr"/>
                </a:tc>
                <a:tc>
                  <a:txBody>
                    <a:bodyPr/>
                    <a:lstStyle/>
                    <a:p>
                      <a:pPr algn="ctr"/>
                      <a:r>
                        <a:rPr kumimoji="1" lang="en-US" altLang="ja-JP" sz="1400" dirty="0"/>
                        <a:t>LOC</a:t>
                      </a:r>
                      <a:endParaRPr kumimoji="1" lang="ja-JP" altLang="en-US" sz="1400"/>
                    </a:p>
                  </a:txBody>
                  <a:tcPr marL="68580" marR="68580" marT="34290" marB="34290" anchor="ctr"/>
                </a:tc>
                <a:tc>
                  <a:txBody>
                    <a:bodyPr/>
                    <a:lstStyle/>
                    <a:p>
                      <a:pPr algn="ctr"/>
                      <a:r>
                        <a:rPr kumimoji="1" lang="ja-JP" altLang="en-US" sz="1400"/>
                        <a:t>言語</a:t>
                      </a:r>
                    </a:p>
                  </a:txBody>
                  <a:tcPr marL="68580" marR="68580" marT="34290" marB="34290" anchor="ctr"/>
                </a:tc>
                <a:extLst>
                  <a:ext uri="{0D108BD9-81ED-4DB2-BD59-A6C34878D82A}">
                    <a16:rowId xmlns:a16="http://schemas.microsoft.com/office/drawing/2014/main" val="23096298"/>
                  </a:ext>
                </a:extLst>
              </a:tr>
              <a:tr h="368862">
                <a:tc>
                  <a:txBody>
                    <a:bodyPr/>
                    <a:lstStyle/>
                    <a:p>
                      <a:pPr algn="ctr"/>
                      <a:r>
                        <a:rPr kumimoji="1" lang="en-US" altLang="ja-JP" sz="1400" dirty="0"/>
                        <a:t>Sweet Home 3D</a:t>
                      </a:r>
                      <a:endParaRPr kumimoji="1" lang="ja-JP" altLang="en-US" sz="1400"/>
                    </a:p>
                  </a:txBody>
                  <a:tcPr marL="68580" marR="68580" marT="34290" marB="34290" anchor="ctr"/>
                </a:tc>
                <a:tc>
                  <a:txBody>
                    <a:bodyPr/>
                    <a:lstStyle/>
                    <a:p>
                      <a:pPr algn="ctr"/>
                      <a:r>
                        <a:rPr kumimoji="1" lang="en-US" altLang="ja-JP" sz="1400" dirty="0"/>
                        <a:t>r8383</a:t>
                      </a:r>
                      <a:endParaRPr kumimoji="1" lang="ja-JP" altLang="en-US" sz="1400"/>
                    </a:p>
                  </a:txBody>
                  <a:tcPr marL="68580" marR="68580" marT="34290" marB="34290" anchor="ctr"/>
                </a:tc>
                <a:tc>
                  <a:txBody>
                    <a:bodyPr/>
                    <a:lstStyle/>
                    <a:p>
                      <a:pPr algn="ctr"/>
                      <a:r>
                        <a:rPr kumimoji="1" lang="en-US" altLang="ja-JP" sz="1400" dirty="0"/>
                        <a:t>260</a:t>
                      </a:r>
                      <a:endParaRPr kumimoji="1" lang="ja-JP" altLang="en-US" sz="1400"/>
                    </a:p>
                  </a:txBody>
                  <a:tcPr marL="68580" marR="68580" marT="34290" marB="34290" anchor="ctr"/>
                </a:tc>
                <a:tc>
                  <a:txBody>
                    <a:bodyPr/>
                    <a:lstStyle/>
                    <a:p>
                      <a:pPr algn="ctr"/>
                      <a:r>
                        <a:rPr kumimoji="1" lang="en-US" altLang="ja-JP" sz="1400" dirty="0"/>
                        <a:t>115943</a:t>
                      </a:r>
                      <a:endParaRPr kumimoji="1" lang="ja-JP" altLang="en-US" sz="1400"/>
                    </a:p>
                  </a:txBody>
                  <a:tcPr marL="68580" marR="68580" marT="34290" marB="34290" anchor="ctr"/>
                </a:tc>
                <a:tc>
                  <a:txBody>
                    <a:bodyPr/>
                    <a:lstStyle/>
                    <a:p>
                      <a:pPr algn="ctr"/>
                      <a:r>
                        <a:rPr kumimoji="1" lang="en-US" altLang="ja-JP" sz="1400" dirty="0"/>
                        <a:t>Java</a:t>
                      </a:r>
                      <a:endParaRPr kumimoji="1" lang="ja-JP" altLang="en-US" sz="1400"/>
                    </a:p>
                  </a:txBody>
                  <a:tcPr marL="68580" marR="68580" marT="34290" marB="34290" anchor="ctr"/>
                </a:tc>
                <a:extLst>
                  <a:ext uri="{0D108BD9-81ED-4DB2-BD59-A6C34878D82A}">
                    <a16:rowId xmlns:a16="http://schemas.microsoft.com/office/drawing/2014/main" val="3671186324"/>
                  </a:ext>
                </a:extLst>
              </a:tr>
              <a:tr h="368862">
                <a:tc>
                  <a:txBody>
                    <a:bodyPr/>
                    <a:lstStyle/>
                    <a:p>
                      <a:pPr algn="ctr"/>
                      <a:r>
                        <a:rPr kumimoji="1" lang="en-US" altLang="ja-JP" sz="1400" dirty="0"/>
                        <a:t>jEdit</a:t>
                      </a:r>
                      <a:endParaRPr kumimoji="1" lang="ja-JP" altLang="en-US" sz="1400"/>
                    </a:p>
                  </a:txBody>
                  <a:tcPr marL="68580" marR="68580" marT="34290" marB="34290" anchor="ctr"/>
                </a:tc>
                <a:tc>
                  <a:txBody>
                    <a:bodyPr/>
                    <a:lstStyle/>
                    <a:p>
                      <a:pPr algn="ctr"/>
                      <a:r>
                        <a:rPr kumimoji="1" lang="en-US" altLang="ja-JP" sz="1400" dirty="0"/>
                        <a:t>r24577</a:t>
                      </a:r>
                      <a:endParaRPr kumimoji="1" lang="ja-JP" altLang="en-US" sz="1400"/>
                    </a:p>
                  </a:txBody>
                  <a:tcPr marL="68580" marR="68580" marT="34290" marB="34290" anchor="ctr"/>
                </a:tc>
                <a:tc>
                  <a:txBody>
                    <a:bodyPr/>
                    <a:lstStyle/>
                    <a:p>
                      <a:pPr algn="ctr"/>
                      <a:r>
                        <a:rPr kumimoji="1" lang="en-US" altLang="ja-JP" sz="1400" dirty="0"/>
                        <a:t>558</a:t>
                      </a:r>
                      <a:endParaRPr kumimoji="1" lang="ja-JP" altLang="en-US" sz="1400"/>
                    </a:p>
                  </a:txBody>
                  <a:tcPr marL="68580" marR="68580" marT="34290" marB="34290" anchor="ctr"/>
                </a:tc>
                <a:tc>
                  <a:txBody>
                    <a:bodyPr/>
                    <a:lstStyle/>
                    <a:p>
                      <a:pPr algn="ctr"/>
                      <a:r>
                        <a:rPr kumimoji="1" lang="en-US" altLang="ja-JP" sz="1400" dirty="0"/>
                        <a:t>113826</a:t>
                      </a:r>
                      <a:endParaRPr kumimoji="1" lang="ja-JP" altLang="en-US" sz="1400"/>
                    </a:p>
                  </a:txBody>
                  <a:tcPr marL="68580" marR="68580" marT="34290" marB="34290" anchor="ctr"/>
                </a:tc>
                <a:tc>
                  <a:txBody>
                    <a:bodyPr/>
                    <a:lstStyle/>
                    <a:p>
                      <a:pPr algn="ctr"/>
                      <a:r>
                        <a:rPr kumimoji="1" lang="en-US" altLang="ja-JP" sz="1400" dirty="0"/>
                        <a:t>Java</a:t>
                      </a:r>
                      <a:endParaRPr kumimoji="1" lang="ja-JP" altLang="en-US" sz="1400"/>
                    </a:p>
                  </a:txBody>
                  <a:tcPr marL="68580" marR="68580" marT="34290" marB="34290" anchor="ctr"/>
                </a:tc>
                <a:extLst>
                  <a:ext uri="{0D108BD9-81ED-4DB2-BD59-A6C34878D82A}">
                    <a16:rowId xmlns:a16="http://schemas.microsoft.com/office/drawing/2014/main" val="2109307707"/>
                  </a:ext>
                </a:extLst>
              </a:tr>
              <a:tr h="368862">
                <a:tc>
                  <a:txBody>
                    <a:bodyPr/>
                    <a:lstStyle/>
                    <a:p>
                      <a:pPr algn="ctr"/>
                      <a:r>
                        <a:rPr kumimoji="1" lang="en-US" altLang="ja-JP" sz="1400" dirty="0"/>
                        <a:t>Process Hacker</a:t>
                      </a:r>
                      <a:endParaRPr kumimoji="1" lang="ja-JP" altLang="en-US" sz="1400"/>
                    </a:p>
                  </a:txBody>
                  <a:tcPr marL="68580" marR="68580" marT="34290" marB="34290" anchor="ctr"/>
                </a:tc>
                <a:tc>
                  <a:txBody>
                    <a:bodyPr/>
                    <a:lstStyle/>
                    <a:p>
                      <a:pPr algn="ctr"/>
                      <a:r>
                        <a:rPr kumimoji="1" lang="en-US" altLang="ja-JP" sz="1400" dirty="0"/>
                        <a:t>r6322</a:t>
                      </a:r>
                      <a:endParaRPr kumimoji="1" lang="ja-JP" altLang="en-US" sz="1400"/>
                    </a:p>
                  </a:txBody>
                  <a:tcPr marL="68580" marR="68580" marT="34290" marB="34290" anchor="ctr"/>
                </a:tc>
                <a:tc>
                  <a:txBody>
                    <a:bodyPr/>
                    <a:lstStyle/>
                    <a:p>
                      <a:pPr algn="ctr"/>
                      <a:r>
                        <a:rPr kumimoji="1" lang="en-US" altLang="ja-JP" sz="1400" dirty="0"/>
                        <a:t>248</a:t>
                      </a:r>
                      <a:endParaRPr kumimoji="1" lang="ja-JP" altLang="en-US" sz="1400"/>
                    </a:p>
                  </a:txBody>
                  <a:tcPr marL="68580" marR="68580" marT="34290" marB="34290" anchor="ctr"/>
                </a:tc>
                <a:tc>
                  <a:txBody>
                    <a:bodyPr/>
                    <a:lstStyle/>
                    <a:p>
                      <a:pPr algn="ctr"/>
                      <a:r>
                        <a:rPr kumimoji="1" lang="en-US" altLang="ja-JP" sz="1400" dirty="0"/>
                        <a:t>167863</a:t>
                      </a:r>
                      <a:endParaRPr kumimoji="1" lang="ja-JP" altLang="en-US" sz="1400"/>
                    </a:p>
                  </a:txBody>
                  <a:tcPr marL="68580" marR="68580" marT="34290" marB="34290" anchor="ctr"/>
                </a:tc>
                <a:tc>
                  <a:txBody>
                    <a:bodyPr/>
                    <a:lstStyle/>
                    <a:p>
                      <a:pPr algn="ctr"/>
                      <a:r>
                        <a:rPr kumimoji="1" lang="en-US" altLang="ja-JP" sz="1400" dirty="0"/>
                        <a:t>C</a:t>
                      </a:r>
                      <a:endParaRPr kumimoji="1" lang="ja-JP" altLang="en-US" sz="1400"/>
                    </a:p>
                  </a:txBody>
                  <a:tcPr marL="68580" marR="68580" marT="34290" marB="34290" anchor="ctr"/>
                </a:tc>
                <a:extLst>
                  <a:ext uri="{0D108BD9-81ED-4DB2-BD59-A6C34878D82A}">
                    <a16:rowId xmlns:a16="http://schemas.microsoft.com/office/drawing/2014/main" val="4023709342"/>
                  </a:ext>
                </a:extLst>
              </a:tr>
              <a:tr h="368862">
                <a:tc>
                  <a:txBody>
                    <a:bodyPr/>
                    <a:lstStyle/>
                    <a:p>
                      <a:pPr algn="ctr"/>
                      <a:r>
                        <a:rPr kumimoji="1" lang="en-US" altLang="ja-JP" sz="1400" dirty="0"/>
                        <a:t>snns</a:t>
                      </a:r>
                      <a:endParaRPr kumimoji="1" lang="ja-JP" altLang="en-US" sz="1400"/>
                    </a:p>
                  </a:txBody>
                  <a:tcPr marL="68580" marR="68580" marT="34290" marB="34290" anchor="ctr"/>
                </a:tc>
                <a:tc>
                  <a:txBody>
                    <a:bodyPr/>
                    <a:lstStyle/>
                    <a:p>
                      <a:pPr algn="ctr"/>
                      <a:r>
                        <a:rPr kumimoji="1" lang="en-US" altLang="ja-JP" sz="1400" dirty="0"/>
                        <a:t>714d60</a:t>
                      </a:r>
                      <a:endParaRPr kumimoji="1" lang="ja-JP" altLang="en-US" sz="1400"/>
                    </a:p>
                  </a:txBody>
                  <a:tcPr marL="68580" marR="68580" marT="34290" marB="34290" anchor="ctr"/>
                </a:tc>
                <a:tc>
                  <a:txBody>
                    <a:bodyPr/>
                    <a:lstStyle/>
                    <a:p>
                      <a:pPr algn="ctr"/>
                      <a:r>
                        <a:rPr kumimoji="1" lang="en-US" altLang="ja-JP" sz="1400" dirty="0"/>
                        <a:t>149</a:t>
                      </a:r>
                      <a:endParaRPr kumimoji="1" lang="ja-JP" altLang="en-US" sz="1400"/>
                    </a:p>
                  </a:txBody>
                  <a:tcPr marL="68580" marR="68580" marT="34290" marB="34290" anchor="ctr"/>
                </a:tc>
                <a:tc>
                  <a:txBody>
                    <a:bodyPr/>
                    <a:lstStyle/>
                    <a:p>
                      <a:pPr algn="ctr"/>
                      <a:r>
                        <a:rPr kumimoji="1" lang="en-US" altLang="ja-JP" sz="1400" dirty="0"/>
                        <a:t>79512</a:t>
                      </a:r>
                      <a:endParaRPr kumimoji="1" lang="ja-JP" altLang="en-US" sz="1400"/>
                    </a:p>
                  </a:txBody>
                  <a:tcPr marL="68580" marR="68580" marT="34290" marB="34290" anchor="ctr"/>
                </a:tc>
                <a:tc>
                  <a:txBody>
                    <a:bodyPr/>
                    <a:lstStyle/>
                    <a:p>
                      <a:pPr algn="ctr"/>
                      <a:r>
                        <a:rPr kumimoji="1" lang="en-US" altLang="ja-JP" sz="1400" dirty="0"/>
                        <a:t>C</a:t>
                      </a:r>
                      <a:endParaRPr kumimoji="1" lang="ja-JP" altLang="en-US" sz="1400"/>
                    </a:p>
                  </a:txBody>
                  <a:tcPr marL="68580" marR="68580" marT="34290" marB="34290" anchor="ctr"/>
                </a:tc>
                <a:extLst>
                  <a:ext uri="{0D108BD9-81ED-4DB2-BD59-A6C34878D82A}">
                    <a16:rowId xmlns:a16="http://schemas.microsoft.com/office/drawing/2014/main" val="1082369333"/>
                  </a:ext>
                </a:extLst>
              </a:tr>
            </a:tbl>
          </a:graphicData>
        </a:graphic>
      </p:graphicFrame>
      <p:sp>
        <p:nvSpPr>
          <p:cNvPr id="6" name="スライド番号プレースホルダー 5">
            <a:extLst>
              <a:ext uri="{FF2B5EF4-FFF2-40B4-BE49-F238E27FC236}">
                <a16:creationId xmlns:a16="http://schemas.microsoft.com/office/drawing/2014/main" id="{172C6824-45BF-73BE-691A-3359FB99BE81}"/>
              </a:ext>
            </a:extLst>
          </p:cNvPr>
          <p:cNvSpPr>
            <a:spLocks noGrp="1"/>
          </p:cNvSpPr>
          <p:nvPr>
            <p:ph type="sldNum" sz="quarter" idx="12"/>
          </p:nvPr>
        </p:nvSpPr>
        <p:spPr/>
        <p:txBody>
          <a:bodyPr/>
          <a:lstStyle/>
          <a:p>
            <a:pPr>
              <a:defRPr/>
            </a:pPr>
            <a:fld id="{B12562F3-4A2F-4E07-B7D3-3E764FB0DEC6}" type="slidenum">
              <a:rPr lang="en-US" altLang="ja-JP" smtClean="0"/>
              <a:pPr>
                <a:defRPr/>
              </a:pPr>
              <a:t>44</a:t>
            </a:fld>
            <a:endParaRPr lang="en-US" altLang="ja-JP" dirty="0"/>
          </a:p>
        </p:txBody>
      </p:sp>
    </p:spTree>
    <p:extLst>
      <p:ext uri="{BB962C8B-B14F-4D97-AF65-F5344CB8AC3E}">
        <p14:creationId xmlns:p14="http://schemas.microsoft.com/office/powerpoint/2010/main" val="3516885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7CA4E3-6B10-8F17-FB91-D2A1299A7AAB}"/>
              </a:ext>
            </a:extLst>
          </p:cNvPr>
          <p:cNvSpPr>
            <a:spLocks noGrp="1"/>
          </p:cNvSpPr>
          <p:nvPr>
            <p:ph type="title"/>
          </p:nvPr>
        </p:nvSpPr>
        <p:spPr/>
        <p:txBody>
          <a:bodyPr/>
          <a:lstStyle/>
          <a:p>
            <a:r>
              <a:rPr kumimoji="1" lang="ja-JP" altLang="en-US"/>
              <a:t>実験結果</a:t>
            </a:r>
            <a:r>
              <a:rPr lang="en-US" altLang="ja-JP" dirty="0"/>
              <a:t>(Sweet Home 3D)</a:t>
            </a:r>
            <a:endParaRPr kumimoji="1" lang="ja-JP" altLang="en-US"/>
          </a:p>
        </p:txBody>
      </p:sp>
      <p:sp>
        <p:nvSpPr>
          <p:cNvPr id="6" name="スライド番号プレースホルダー 5">
            <a:extLst>
              <a:ext uri="{FF2B5EF4-FFF2-40B4-BE49-F238E27FC236}">
                <a16:creationId xmlns:a16="http://schemas.microsoft.com/office/drawing/2014/main" id="{8DA36E32-717F-5C7B-575D-53504ADF08A7}"/>
              </a:ext>
            </a:extLst>
          </p:cNvPr>
          <p:cNvSpPr>
            <a:spLocks noGrp="1"/>
          </p:cNvSpPr>
          <p:nvPr>
            <p:ph type="sldNum" sz="quarter" idx="12"/>
          </p:nvPr>
        </p:nvSpPr>
        <p:spPr/>
        <p:txBody>
          <a:bodyPr/>
          <a:lstStyle/>
          <a:p>
            <a:pPr>
              <a:defRPr/>
            </a:pPr>
            <a:fld id="{B12562F3-4A2F-4E07-B7D3-3E764FB0DEC6}" type="slidenum">
              <a:rPr lang="en-US" altLang="ja-JP" smtClean="0"/>
              <a:pPr>
                <a:defRPr/>
              </a:pPr>
              <a:t>45</a:t>
            </a:fld>
            <a:endParaRPr lang="en-US" altLang="ja-JP" dirty="0"/>
          </a:p>
        </p:txBody>
      </p:sp>
      <p:graphicFrame>
        <p:nvGraphicFramePr>
          <p:cNvPr id="7" name="表 10">
            <a:extLst>
              <a:ext uri="{FF2B5EF4-FFF2-40B4-BE49-F238E27FC236}">
                <a16:creationId xmlns:a16="http://schemas.microsoft.com/office/drawing/2014/main" id="{29BD0382-4A86-39A4-9819-51B1BD7D920C}"/>
              </a:ext>
            </a:extLst>
          </p:cNvPr>
          <p:cNvGraphicFramePr>
            <a:graphicFrameLocks/>
          </p:cNvGraphicFramePr>
          <p:nvPr>
            <p:extLst>
              <p:ext uri="{D42A27DB-BD31-4B8C-83A1-F6EECF244321}">
                <p14:modId xmlns:p14="http://schemas.microsoft.com/office/powerpoint/2010/main" val="1011289401"/>
              </p:ext>
            </p:extLst>
          </p:nvPr>
        </p:nvGraphicFramePr>
        <p:xfrm>
          <a:off x="457203" y="2794517"/>
          <a:ext cx="8229597" cy="2186940"/>
        </p:xfrm>
        <a:graphic>
          <a:graphicData uri="http://schemas.openxmlformats.org/drawingml/2006/table">
            <a:tbl>
              <a:tblPr firstRow="1" bandRow="1">
                <a:tableStyleId>{5940675A-B579-460E-94D1-54222C63F5DA}</a:tableStyleId>
              </a:tblPr>
              <a:tblGrid>
                <a:gridCol w="2743199">
                  <a:extLst>
                    <a:ext uri="{9D8B030D-6E8A-4147-A177-3AD203B41FA5}">
                      <a16:colId xmlns:a16="http://schemas.microsoft.com/office/drawing/2014/main" val="2342875624"/>
                    </a:ext>
                  </a:extLst>
                </a:gridCol>
                <a:gridCol w="2743199">
                  <a:extLst>
                    <a:ext uri="{9D8B030D-6E8A-4147-A177-3AD203B41FA5}">
                      <a16:colId xmlns:a16="http://schemas.microsoft.com/office/drawing/2014/main" val="3923792825"/>
                    </a:ext>
                  </a:extLst>
                </a:gridCol>
                <a:gridCol w="2743199">
                  <a:extLst>
                    <a:ext uri="{9D8B030D-6E8A-4147-A177-3AD203B41FA5}">
                      <a16:colId xmlns:a16="http://schemas.microsoft.com/office/drawing/2014/main" val="2632421177"/>
                    </a:ext>
                  </a:extLst>
                </a:gridCol>
              </a:tblGrid>
              <a:tr h="274320">
                <a:tc>
                  <a:txBody>
                    <a:bodyPr/>
                    <a:lstStyle/>
                    <a:p>
                      <a:pPr algn="ctr"/>
                      <a:endParaRPr kumimoji="1" lang="ja-JP" altLang="en-US" sz="1400"/>
                    </a:p>
                  </a:txBody>
                  <a:tcPr marL="68580" marR="68580" marT="34290" marB="34290" anchor="ctr"/>
                </a:tc>
                <a:tc>
                  <a:txBody>
                    <a:bodyPr/>
                    <a:lstStyle/>
                    <a:p>
                      <a:pPr algn="ctr"/>
                      <a:r>
                        <a:rPr kumimoji="1" lang="ja-JP" altLang="en-US" sz="1400"/>
                        <a:t>既存ツール</a:t>
                      </a:r>
                    </a:p>
                  </a:txBody>
                  <a:tcPr marL="68580" marR="68580" marT="34290" marB="34290" anchor="ctr"/>
                </a:tc>
                <a:tc>
                  <a:txBody>
                    <a:bodyPr/>
                    <a:lstStyle/>
                    <a:p>
                      <a:pPr algn="ctr"/>
                      <a:r>
                        <a:rPr kumimoji="1" lang="ja-JP" altLang="en-US" sz="1400"/>
                        <a:t>新規ツール</a:t>
                      </a:r>
                    </a:p>
                  </a:txBody>
                  <a:tcPr marL="68580" marR="68580" marT="34290" marB="34290" anchor="ctr"/>
                </a:tc>
                <a:extLst>
                  <a:ext uri="{0D108BD9-81ED-4DB2-BD59-A6C34878D82A}">
                    <a16:rowId xmlns:a16="http://schemas.microsoft.com/office/drawing/2014/main" val="892946493"/>
                  </a:ext>
                </a:extLst>
              </a:tr>
              <a:tr h="274320">
                <a:tc>
                  <a:txBody>
                    <a:bodyPr/>
                    <a:lstStyle/>
                    <a:p>
                      <a:pPr algn="ctr"/>
                      <a:r>
                        <a:rPr kumimoji="1" lang="ja-JP" altLang="en-US" sz="1400"/>
                        <a:t>複合グラフで左から何番目か</a:t>
                      </a:r>
                    </a:p>
                  </a:txBody>
                  <a:tcPr marL="68580" marR="68580" marT="34290" marB="34290" anchor="ctr"/>
                </a:tc>
                <a:tc>
                  <a:txBody>
                    <a:bodyPr/>
                    <a:lstStyle/>
                    <a:p>
                      <a:pPr algn="ctr"/>
                      <a:r>
                        <a:rPr kumimoji="1" lang="en-US" altLang="ja-JP" sz="1400" dirty="0"/>
                        <a:t>-</a:t>
                      </a:r>
                      <a:endParaRPr kumimoji="1" lang="ja-JP" altLang="en-US" sz="1400"/>
                    </a:p>
                  </a:txBody>
                  <a:tcPr marL="68580" marR="68580" marT="34290" marB="34290" anchor="ctr"/>
                </a:tc>
                <a:tc>
                  <a:txBody>
                    <a:bodyPr/>
                    <a:lstStyle/>
                    <a:p>
                      <a:pPr algn="ctr"/>
                      <a:r>
                        <a:rPr kumimoji="1" lang="en-US" altLang="ja-JP" sz="1400" dirty="0"/>
                        <a:t>49</a:t>
                      </a:r>
                      <a:r>
                        <a:rPr kumimoji="1" lang="ja-JP" altLang="en-US" sz="1400"/>
                        <a:t>番目</a:t>
                      </a:r>
                    </a:p>
                  </a:txBody>
                  <a:tcPr marL="68580" marR="68580" marT="34290" marB="34290" anchor="ctr"/>
                </a:tc>
                <a:extLst>
                  <a:ext uri="{0D108BD9-81ED-4DB2-BD59-A6C34878D82A}">
                    <a16:rowId xmlns:a16="http://schemas.microsoft.com/office/drawing/2014/main" val="3247956951"/>
                  </a:ext>
                </a:extLst>
              </a:tr>
              <a:tr h="480060">
                <a:tc>
                  <a:txBody>
                    <a:bodyPr/>
                    <a:lstStyle/>
                    <a:p>
                      <a:pPr algn="ctr"/>
                      <a:r>
                        <a:rPr kumimoji="1" lang="ja-JP" altLang="en-US" sz="1400"/>
                        <a:t>マウスクリック数（ファイル探索）</a:t>
                      </a:r>
                    </a:p>
                  </a:txBody>
                  <a:tcPr marL="68580" marR="68580" marT="34290" marB="34290" anchor="ctr"/>
                </a:tc>
                <a:tc>
                  <a:txBody>
                    <a:bodyPr/>
                    <a:lstStyle/>
                    <a:p>
                      <a:pPr algn="ctr"/>
                      <a:r>
                        <a:rPr kumimoji="1" lang="en-US" altLang="ja-JP" sz="1400" dirty="0"/>
                        <a:t>31</a:t>
                      </a:r>
                      <a:r>
                        <a:rPr kumimoji="1" lang="ja-JP" altLang="en-US" sz="1400"/>
                        <a:t>回</a:t>
                      </a:r>
                    </a:p>
                  </a:txBody>
                  <a:tcPr marL="68580" marR="68580" marT="34290" marB="34290" anchor="ctr"/>
                </a:tc>
                <a:tc>
                  <a:txBody>
                    <a:bodyPr/>
                    <a:lstStyle/>
                    <a:p>
                      <a:pPr algn="ctr"/>
                      <a:r>
                        <a:rPr kumimoji="1" lang="en-US" altLang="ja-JP" sz="1400" dirty="0"/>
                        <a:t>2</a:t>
                      </a:r>
                      <a:r>
                        <a:rPr kumimoji="1" lang="ja-JP" altLang="en-US" sz="1400"/>
                        <a:t>回</a:t>
                      </a:r>
                    </a:p>
                  </a:txBody>
                  <a:tcPr marL="68580" marR="68580" marT="34290" marB="34290" anchor="ctr"/>
                </a:tc>
                <a:extLst>
                  <a:ext uri="{0D108BD9-81ED-4DB2-BD59-A6C34878D82A}">
                    <a16:rowId xmlns:a16="http://schemas.microsoft.com/office/drawing/2014/main" val="1403189503"/>
                  </a:ext>
                </a:extLst>
              </a:tr>
              <a:tr h="274320">
                <a:tc>
                  <a:txBody>
                    <a:bodyPr/>
                    <a:lstStyle/>
                    <a:p>
                      <a:pPr algn="ctr"/>
                      <a:r>
                        <a:rPr kumimoji="1" lang="ja-JP" altLang="en-US" sz="1400"/>
                        <a:t>マウスクリック数（その他）</a:t>
                      </a:r>
                    </a:p>
                  </a:txBody>
                  <a:tcPr marL="68580" marR="68580" marT="34290" marB="34290" anchor="ctr"/>
                </a:tc>
                <a:tc>
                  <a:txBody>
                    <a:bodyPr/>
                    <a:lstStyle/>
                    <a:p>
                      <a:pPr algn="ctr"/>
                      <a:r>
                        <a:rPr kumimoji="1" lang="en-US" altLang="ja-JP" sz="1400" dirty="0"/>
                        <a:t>66</a:t>
                      </a:r>
                      <a:r>
                        <a:rPr kumimoji="1" lang="ja-JP" altLang="en-US" sz="1400"/>
                        <a:t>回</a:t>
                      </a:r>
                    </a:p>
                  </a:txBody>
                  <a:tcPr marL="68580" marR="68580" marT="34290" marB="34290" anchor="ctr"/>
                </a:tc>
                <a:tc>
                  <a:txBody>
                    <a:bodyPr/>
                    <a:lstStyle/>
                    <a:p>
                      <a:pPr algn="ctr"/>
                      <a:r>
                        <a:rPr kumimoji="1" lang="en-US" altLang="ja-JP" sz="1400" dirty="0"/>
                        <a:t>97</a:t>
                      </a:r>
                      <a:r>
                        <a:rPr kumimoji="1" lang="ja-JP" altLang="en-US" sz="1400"/>
                        <a:t>回</a:t>
                      </a:r>
                    </a:p>
                  </a:txBody>
                  <a:tcPr marL="68580" marR="68580" marT="34290" marB="34290" anchor="ctr"/>
                </a:tc>
                <a:extLst>
                  <a:ext uri="{0D108BD9-81ED-4DB2-BD59-A6C34878D82A}">
                    <a16:rowId xmlns:a16="http://schemas.microsoft.com/office/drawing/2014/main" val="4161162547"/>
                  </a:ext>
                </a:extLst>
              </a:tr>
              <a:tr h="274320">
                <a:tc>
                  <a:txBody>
                    <a:bodyPr/>
                    <a:lstStyle/>
                    <a:p>
                      <a:pPr algn="ctr"/>
                      <a:r>
                        <a:rPr kumimoji="1" lang="ja-JP" altLang="en-US" sz="1400"/>
                        <a:t>画面遷移回数（全体</a:t>
                      </a:r>
                      <a:r>
                        <a:rPr kumimoji="1" lang="en-US" altLang="ja-JP" sz="1400" dirty="0"/>
                        <a:t>/</a:t>
                      </a:r>
                      <a:r>
                        <a:rPr kumimoji="1" lang="ja-JP" altLang="en-US" sz="1400"/>
                        <a:t>一部）</a:t>
                      </a:r>
                    </a:p>
                  </a:txBody>
                  <a:tcPr marL="68580" marR="68580" marT="34290" marB="34290" anchor="ctr"/>
                </a:tc>
                <a:tc>
                  <a:txBody>
                    <a:bodyPr/>
                    <a:lstStyle/>
                    <a:p>
                      <a:pPr algn="ctr"/>
                      <a:r>
                        <a:rPr kumimoji="1" lang="en-US" altLang="ja-JP" sz="1400" dirty="0"/>
                        <a:t>23</a:t>
                      </a:r>
                      <a:r>
                        <a:rPr kumimoji="1" lang="ja-JP" altLang="en-US" sz="1400"/>
                        <a:t>回</a:t>
                      </a:r>
                      <a:r>
                        <a:rPr kumimoji="1" lang="en-US" altLang="ja-JP" sz="1400" dirty="0"/>
                        <a:t>/1</a:t>
                      </a:r>
                      <a:r>
                        <a:rPr kumimoji="1" lang="ja-JP" altLang="en-US" sz="1400"/>
                        <a:t>回</a:t>
                      </a:r>
                      <a:endParaRPr kumimoji="1" lang="en-US" altLang="ja-JP" sz="1400" dirty="0"/>
                    </a:p>
                  </a:txBody>
                  <a:tcPr marL="68580" marR="68580" marT="34290" marB="34290" anchor="ctr"/>
                </a:tc>
                <a:tc>
                  <a:txBody>
                    <a:bodyPr/>
                    <a:lstStyle/>
                    <a:p>
                      <a:pPr algn="ctr"/>
                      <a:r>
                        <a:rPr kumimoji="1" lang="en-US" altLang="ja-JP" sz="1400" dirty="0"/>
                        <a:t>1</a:t>
                      </a:r>
                      <a:r>
                        <a:rPr kumimoji="1" lang="ja-JP" altLang="en-US" sz="1400"/>
                        <a:t>回</a:t>
                      </a:r>
                      <a:r>
                        <a:rPr kumimoji="1" lang="en-US" altLang="ja-JP" sz="1400" dirty="0"/>
                        <a:t>/3</a:t>
                      </a:r>
                      <a:r>
                        <a:rPr kumimoji="1" lang="ja-JP" altLang="en-US" sz="1400"/>
                        <a:t>回</a:t>
                      </a:r>
                    </a:p>
                  </a:txBody>
                  <a:tcPr marL="68580" marR="68580" marT="34290" marB="34290" anchor="ctr"/>
                </a:tc>
                <a:extLst>
                  <a:ext uri="{0D108BD9-81ED-4DB2-BD59-A6C34878D82A}">
                    <a16:rowId xmlns:a16="http://schemas.microsoft.com/office/drawing/2014/main" val="3547509370"/>
                  </a:ext>
                </a:extLst>
              </a:tr>
              <a:tr h="274320">
                <a:tc>
                  <a:txBody>
                    <a:bodyPr/>
                    <a:lstStyle/>
                    <a:p>
                      <a:pPr algn="ctr"/>
                      <a:r>
                        <a:rPr kumimoji="1" lang="ja-JP" altLang="en-US" sz="1400"/>
                        <a:t>確認</a:t>
                      </a:r>
                      <a:r>
                        <a:rPr kumimoji="1" lang="en-US" altLang="ja-JP" sz="1400" dirty="0"/>
                        <a:t>CC</a:t>
                      </a:r>
                      <a:r>
                        <a:rPr kumimoji="1" lang="ja-JP" altLang="en-US" sz="1400"/>
                        <a:t>（個数）</a:t>
                      </a:r>
                    </a:p>
                  </a:txBody>
                  <a:tcPr marL="68580" marR="68580" marT="34290" marB="34290" anchor="ctr"/>
                </a:tc>
                <a:tc>
                  <a:txBody>
                    <a:bodyPr/>
                    <a:lstStyle/>
                    <a:p>
                      <a:pPr algn="ctr"/>
                      <a:r>
                        <a:rPr kumimoji="1" lang="en-US" altLang="ja-JP" sz="1400" dirty="0"/>
                        <a:t>402</a:t>
                      </a:r>
                      <a:r>
                        <a:rPr kumimoji="1" lang="ja-JP" altLang="en-US" sz="1400"/>
                        <a:t>個</a:t>
                      </a:r>
                    </a:p>
                  </a:txBody>
                  <a:tcPr marL="68580" marR="68580" marT="34290" marB="34290" anchor="ctr"/>
                </a:tc>
                <a:tc>
                  <a:txBody>
                    <a:bodyPr/>
                    <a:lstStyle/>
                    <a:p>
                      <a:pPr algn="ctr"/>
                      <a:r>
                        <a:rPr kumimoji="1" lang="en-US" altLang="ja-JP" sz="1400" dirty="0"/>
                        <a:t>239</a:t>
                      </a:r>
                      <a:r>
                        <a:rPr kumimoji="1" lang="ja-JP" altLang="en-US" sz="1400"/>
                        <a:t>個</a:t>
                      </a:r>
                    </a:p>
                  </a:txBody>
                  <a:tcPr marL="68580" marR="68580" marT="34290" marB="34290" anchor="ctr"/>
                </a:tc>
                <a:extLst>
                  <a:ext uri="{0D108BD9-81ED-4DB2-BD59-A6C34878D82A}">
                    <a16:rowId xmlns:a16="http://schemas.microsoft.com/office/drawing/2014/main" val="1297655557"/>
                  </a:ext>
                </a:extLst>
              </a:tr>
              <a:tr h="274320">
                <a:tc>
                  <a:txBody>
                    <a:bodyPr/>
                    <a:lstStyle/>
                    <a:p>
                      <a:pPr algn="ctr"/>
                      <a:r>
                        <a:rPr kumimoji="1" lang="ja-JP" altLang="en-US" sz="1400"/>
                        <a:t>確認</a:t>
                      </a:r>
                      <a:r>
                        <a:rPr kumimoji="1" lang="en-US" altLang="ja-JP" sz="1400" dirty="0"/>
                        <a:t>CC</a:t>
                      </a:r>
                      <a:r>
                        <a:rPr kumimoji="1" lang="ja-JP" altLang="en-US" sz="1400"/>
                        <a:t>（行数）</a:t>
                      </a:r>
                    </a:p>
                  </a:txBody>
                  <a:tcPr marL="68580" marR="68580" marT="34290" marB="34290" anchor="ctr"/>
                </a:tc>
                <a:tc>
                  <a:txBody>
                    <a:bodyPr/>
                    <a:lstStyle/>
                    <a:p>
                      <a:pPr algn="ctr"/>
                      <a:r>
                        <a:rPr kumimoji="1" lang="en-US" altLang="ja-JP" sz="1400" dirty="0"/>
                        <a:t>5190</a:t>
                      </a:r>
                      <a:r>
                        <a:rPr kumimoji="1" lang="ja-JP" altLang="en-US" sz="1400"/>
                        <a:t>行</a:t>
                      </a:r>
                    </a:p>
                  </a:txBody>
                  <a:tcPr marL="68580" marR="68580" marT="34290" marB="34290" anchor="ctr"/>
                </a:tc>
                <a:tc>
                  <a:txBody>
                    <a:bodyPr/>
                    <a:lstStyle/>
                    <a:p>
                      <a:pPr algn="ctr"/>
                      <a:r>
                        <a:rPr kumimoji="1" lang="en-US" altLang="ja-JP" sz="1400" dirty="0"/>
                        <a:t>3952</a:t>
                      </a:r>
                      <a:r>
                        <a:rPr kumimoji="1" lang="ja-JP" altLang="en-US" sz="1400"/>
                        <a:t>行</a:t>
                      </a:r>
                    </a:p>
                  </a:txBody>
                  <a:tcPr marL="68580" marR="68580" marT="34290" marB="34290" anchor="ctr"/>
                </a:tc>
                <a:extLst>
                  <a:ext uri="{0D108BD9-81ED-4DB2-BD59-A6C34878D82A}">
                    <a16:rowId xmlns:a16="http://schemas.microsoft.com/office/drawing/2014/main" val="1331736602"/>
                  </a:ext>
                </a:extLst>
              </a:tr>
            </a:tbl>
          </a:graphicData>
        </a:graphic>
      </p:graphicFrame>
    </p:spTree>
    <p:extLst>
      <p:ext uri="{BB962C8B-B14F-4D97-AF65-F5344CB8AC3E}">
        <p14:creationId xmlns:p14="http://schemas.microsoft.com/office/powerpoint/2010/main" val="1754580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7CA4E3-6B10-8F17-FB91-D2A1299A7AAB}"/>
              </a:ext>
            </a:extLst>
          </p:cNvPr>
          <p:cNvSpPr>
            <a:spLocks noGrp="1"/>
          </p:cNvSpPr>
          <p:nvPr>
            <p:ph type="title"/>
          </p:nvPr>
        </p:nvSpPr>
        <p:spPr/>
        <p:txBody>
          <a:bodyPr/>
          <a:lstStyle/>
          <a:p>
            <a:r>
              <a:rPr kumimoji="1" lang="ja-JP" altLang="en-US"/>
              <a:t>実験結果</a:t>
            </a:r>
            <a:r>
              <a:rPr lang="en-US" altLang="ja-JP" dirty="0"/>
              <a:t>(jEdit)</a:t>
            </a:r>
            <a:endParaRPr kumimoji="1" lang="ja-JP" altLang="en-US"/>
          </a:p>
        </p:txBody>
      </p:sp>
      <p:sp>
        <p:nvSpPr>
          <p:cNvPr id="6" name="スライド番号プレースホルダー 5">
            <a:extLst>
              <a:ext uri="{FF2B5EF4-FFF2-40B4-BE49-F238E27FC236}">
                <a16:creationId xmlns:a16="http://schemas.microsoft.com/office/drawing/2014/main" id="{8DA36E32-717F-5C7B-575D-53504ADF08A7}"/>
              </a:ext>
            </a:extLst>
          </p:cNvPr>
          <p:cNvSpPr>
            <a:spLocks noGrp="1"/>
          </p:cNvSpPr>
          <p:nvPr>
            <p:ph type="sldNum" sz="quarter" idx="12"/>
          </p:nvPr>
        </p:nvSpPr>
        <p:spPr/>
        <p:txBody>
          <a:bodyPr/>
          <a:lstStyle/>
          <a:p>
            <a:pPr>
              <a:defRPr/>
            </a:pPr>
            <a:fld id="{B12562F3-4A2F-4E07-B7D3-3E764FB0DEC6}" type="slidenum">
              <a:rPr lang="en-US" altLang="ja-JP" smtClean="0"/>
              <a:pPr>
                <a:defRPr/>
              </a:pPr>
              <a:t>46</a:t>
            </a:fld>
            <a:endParaRPr lang="en-US" altLang="ja-JP" dirty="0"/>
          </a:p>
        </p:txBody>
      </p:sp>
      <p:graphicFrame>
        <p:nvGraphicFramePr>
          <p:cNvPr id="7" name="表 10">
            <a:extLst>
              <a:ext uri="{FF2B5EF4-FFF2-40B4-BE49-F238E27FC236}">
                <a16:creationId xmlns:a16="http://schemas.microsoft.com/office/drawing/2014/main" id="{29BD0382-4A86-39A4-9819-51B1BD7D920C}"/>
              </a:ext>
            </a:extLst>
          </p:cNvPr>
          <p:cNvGraphicFramePr>
            <a:graphicFrameLocks/>
          </p:cNvGraphicFramePr>
          <p:nvPr/>
        </p:nvGraphicFramePr>
        <p:xfrm>
          <a:off x="457203" y="2794517"/>
          <a:ext cx="8229597" cy="2186940"/>
        </p:xfrm>
        <a:graphic>
          <a:graphicData uri="http://schemas.openxmlformats.org/drawingml/2006/table">
            <a:tbl>
              <a:tblPr firstRow="1" bandRow="1">
                <a:tableStyleId>{5940675A-B579-460E-94D1-54222C63F5DA}</a:tableStyleId>
              </a:tblPr>
              <a:tblGrid>
                <a:gridCol w="2743199">
                  <a:extLst>
                    <a:ext uri="{9D8B030D-6E8A-4147-A177-3AD203B41FA5}">
                      <a16:colId xmlns:a16="http://schemas.microsoft.com/office/drawing/2014/main" val="2342875624"/>
                    </a:ext>
                  </a:extLst>
                </a:gridCol>
                <a:gridCol w="2743199">
                  <a:extLst>
                    <a:ext uri="{9D8B030D-6E8A-4147-A177-3AD203B41FA5}">
                      <a16:colId xmlns:a16="http://schemas.microsoft.com/office/drawing/2014/main" val="3923792825"/>
                    </a:ext>
                  </a:extLst>
                </a:gridCol>
                <a:gridCol w="2743199">
                  <a:extLst>
                    <a:ext uri="{9D8B030D-6E8A-4147-A177-3AD203B41FA5}">
                      <a16:colId xmlns:a16="http://schemas.microsoft.com/office/drawing/2014/main" val="2632421177"/>
                    </a:ext>
                  </a:extLst>
                </a:gridCol>
              </a:tblGrid>
              <a:tr h="274320">
                <a:tc>
                  <a:txBody>
                    <a:bodyPr/>
                    <a:lstStyle/>
                    <a:p>
                      <a:pPr algn="ctr"/>
                      <a:endParaRPr kumimoji="1" lang="ja-JP" altLang="en-US" sz="1400"/>
                    </a:p>
                  </a:txBody>
                  <a:tcPr marL="68580" marR="68580" marT="34290" marB="34290" anchor="ctr"/>
                </a:tc>
                <a:tc>
                  <a:txBody>
                    <a:bodyPr/>
                    <a:lstStyle/>
                    <a:p>
                      <a:pPr algn="ctr"/>
                      <a:r>
                        <a:rPr kumimoji="1" lang="ja-JP" altLang="en-US" sz="1400"/>
                        <a:t>既存ツール</a:t>
                      </a:r>
                    </a:p>
                  </a:txBody>
                  <a:tcPr marL="68580" marR="68580" marT="34290" marB="34290" anchor="ctr"/>
                </a:tc>
                <a:tc>
                  <a:txBody>
                    <a:bodyPr/>
                    <a:lstStyle/>
                    <a:p>
                      <a:pPr algn="ctr"/>
                      <a:r>
                        <a:rPr kumimoji="1" lang="ja-JP" altLang="en-US" sz="1400"/>
                        <a:t>新規ツール</a:t>
                      </a:r>
                    </a:p>
                  </a:txBody>
                  <a:tcPr marL="68580" marR="68580" marT="34290" marB="34290" anchor="ctr"/>
                </a:tc>
                <a:extLst>
                  <a:ext uri="{0D108BD9-81ED-4DB2-BD59-A6C34878D82A}">
                    <a16:rowId xmlns:a16="http://schemas.microsoft.com/office/drawing/2014/main" val="892946493"/>
                  </a:ext>
                </a:extLst>
              </a:tr>
              <a:tr h="274320">
                <a:tc>
                  <a:txBody>
                    <a:bodyPr/>
                    <a:lstStyle/>
                    <a:p>
                      <a:pPr algn="ctr"/>
                      <a:r>
                        <a:rPr kumimoji="1" lang="ja-JP" altLang="en-US" sz="1400"/>
                        <a:t>複合グラフで左から何番目か</a:t>
                      </a:r>
                    </a:p>
                  </a:txBody>
                  <a:tcPr marL="68580" marR="68580" marT="34290" marB="34290" anchor="ctr"/>
                </a:tc>
                <a:tc>
                  <a:txBody>
                    <a:bodyPr/>
                    <a:lstStyle/>
                    <a:p>
                      <a:pPr algn="ctr"/>
                      <a:r>
                        <a:rPr kumimoji="1" lang="en-US" altLang="ja-JP" sz="1400" dirty="0"/>
                        <a:t>-</a:t>
                      </a:r>
                      <a:endParaRPr kumimoji="1" lang="ja-JP" altLang="en-US" sz="1400"/>
                    </a:p>
                  </a:txBody>
                  <a:tcPr marL="68580" marR="68580" marT="34290" marB="34290" anchor="ctr"/>
                </a:tc>
                <a:tc>
                  <a:txBody>
                    <a:bodyPr/>
                    <a:lstStyle/>
                    <a:p>
                      <a:pPr algn="ctr"/>
                      <a:r>
                        <a:rPr kumimoji="1" lang="en-US" altLang="ja-JP" sz="1400" dirty="0"/>
                        <a:t>78</a:t>
                      </a:r>
                      <a:r>
                        <a:rPr kumimoji="1" lang="ja-JP" altLang="en-US" sz="1400"/>
                        <a:t>番目</a:t>
                      </a:r>
                    </a:p>
                  </a:txBody>
                  <a:tcPr marL="68580" marR="68580" marT="34290" marB="34290" anchor="ctr"/>
                </a:tc>
                <a:extLst>
                  <a:ext uri="{0D108BD9-81ED-4DB2-BD59-A6C34878D82A}">
                    <a16:rowId xmlns:a16="http://schemas.microsoft.com/office/drawing/2014/main" val="3247956951"/>
                  </a:ext>
                </a:extLst>
              </a:tr>
              <a:tr h="480060">
                <a:tc>
                  <a:txBody>
                    <a:bodyPr/>
                    <a:lstStyle/>
                    <a:p>
                      <a:pPr algn="ctr"/>
                      <a:r>
                        <a:rPr kumimoji="1" lang="ja-JP" altLang="en-US" sz="1400"/>
                        <a:t>マウスクリック数（ファイル探索）</a:t>
                      </a:r>
                    </a:p>
                  </a:txBody>
                  <a:tcPr marL="68580" marR="68580" marT="34290" marB="34290" anchor="ctr"/>
                </a:tc>
                <a:tc>
                  <a:txBody>
                    <a:bodyPr/>
                    <a:lstStyle/>
                    <a:p>
                      <a:pPr algn="ctr"/>
                      <a:r>
                        <a:rPr kumimoji="1" lang="en-US" altLang="ja-JP" sz="1400" dirty="0"/>
                        <a:t>67</a:t>
                      </a:r>
                      <a:r>
                        <a:rPr kumimoji="1" lang="ja-JP" altLang="en-US" sz="1400"/>
                        <a:t>回</a:t>
                      </a:r>
                    </a:p>
                  </a:txBody>
                  <a:tcPr marL="68580" marR="68580" marT="34290" marB="34290" anchor="ctr"/>
                </a:tc>
                <a:tc>
                  <a:txBody>
                    <a:bodyPr/>
                    <a:lstStyle/>
                    <a:p>
                      <a:pPr algn="ctr"/>
                      <a:r>
                        <a:rPr kumimoji="1" lang="en-US" altLang="ja-JP" sz="1400" dirty="0"/>
                        <a:t>2</a:t>
                      </a:r>
                      <a:r>
                        <a:rPr kumimoji="1" lang="ja-JP" altLang="en-US" sz="1400"/>
                        <a:t>回</a:t>
                      </a:r>
                    </a:p>
                  </a:txBody>
                  <a:tcPr marL="68580" marR="68580" marT="34290" marB="34290" anchor="ctr"/>
                </a:tc>
                <a:extLst>
                  <a:ext uri="{0D108BD9-81ED-4DB2-BD59-A6C34878D82A}">
                    <a16:rowId xmlns:a16="http://schemas.microsoft.com/office/drawing/2014/main" val="1403189503"/>
                  </a:ext>
                </a:extLst>
              </a:tr>
              <a:tr h="274320">
                <a:tc>
                  <a:txBody>
                    <a:bodyPr/>
                    <a:lstStyle/>
                    <a:p>
                      <a:pPr algn="ctr"/>
                      <a:r>
                        <a:rPr kumimoji="1" lang="ja-JP" altLang="en-US" sz="1400"/>
                        <a:t>マウスクリック数（その他）</a:t>
                      </a:r>
                    </a:p>
                  </a:txBody>
                  <a:tcPr marL="68580" marR="68580" marT="34290" marB="34290" anchor="ctr"/>
                </a:tc>
                <a:tc>
                  <a:txBody>
                    <a:bodyPr/>
                    <a:lstStyle/>
                    <a:p>
                      <a:pPr algn="ctr"/>
                      <a:r>
                        <a:rPr kumimoji="1" lang="en-US" altLang="ja-JP" sz="1400" dirty="0"/>
                        <a:t>6</a:t>
                      </a:r>
                      <a:r>
                        <a:rPr kumimoji="1" lang="ja-JP" altLang="en-US" sz="1400"/>
                        <a:t>回</a:t>
                      </a:r>
                    </a:p>
                  </a:txBody>
                  <a:tcPr marL="68580" marR="68580" marT="34290" marB="34290" anchor="ctr"/>
                </a:tc>
                <a:tc>
                  <a:txBody>
                    <a:bodyPr/>
                    <a:lstStyle/>
                    <a:p>
                      <a:pPr algn="ctr"/>
                      <a:r>
                        <a:rPr kumimoji="1" lang="en-US" altLang="ja-JP" sz="1400" dirty="0"/>
                        <a:t>30</a:t>
                      </a:r>
                      <a:r>
                        <a:rPr kumimoji="1" lang="ja-JP" altLang="en-US" sz="1400"/>
                        <a:t>回</a:t>
                      </a:r>
                    </a:p>
                  </a:txBody>
                  <a:tcPr marL="68580" marR="68580" marT="34290" marB="34290" anchor="ctr"/>
                </a:tc>
                <a:extLst>
                  <a:ext uri="{0D108BD9-81ED-4DB2-BD59-A6C34878D82A}">
                    <a16:rowId xmlns:a16="http://schemas.microsoft.com/office/drawing/2014/main" val="4161162547"/>
                  </a:ext>
                </a:extLst>
              </a:tr>
              <a:tr h="274320">
                <a:tc>
                  <a:txBody>
                    <a:bodyPr/>
                    <a:lstStyle/>
                    <a:p>
                      <a:pPr algn="ctr"/>
                      <a:r>
                        <a:rPr kumimoji="1" lang="ja-JP" altLang="en-US" sz="1400"/>
                        <a:t>画面遷移回数（全体</a:t>
                      </a:r>
                      <a:r>
                        <a:rPr kumimoji="1" lang="en-US" altLang="ja-JP" sz="1400" dirty="0"/>
                        <a:t>/</a:t>
                      </a:r>
                      <a:r>
                        <a:rPr kumimoji="1" lang="ja-JP" altLang="en-US" sz="1400"/>
                        <a:t>一部）</a:t>
                      </a:r>
                    </a:p>
                  </a:txBody>
                  <a:tcPr marL="68580" marR="68580" marT="34290" marB="34290" anchor="ctr"/>
                </a:tc>
                <a:tc>
                  <a:txBody>
                    <a:bodyPr/>
                    <a:lstStyle/>
                    <a:p>
                      <a:pPr algn="ctr"/>
                      <a:r>
                        <a:rPr kumimoji="1" lang="en-US" altLang="ja-JP" sz="1400" dirty="0"/>
                        <a:t>5</a:t>
                      </a:r>
                      <a:r>
                        <a:rPr kumimoji="1" lang="ja-JP" altLang="en-US" sz="1400"/>
                        <a:t>回</a:t>
                      </a:r>
                      <a:r>
                        <a:rPr kumimoji="1" lang="en-US" altLang="ja-JP" sz="1400" dirty="0"/>
                        <a:t>/1</a:t>
                      </a:r>
                      <a:r>
                        <a:rPr kumimoji="1" lang="ja-JP" altLang="en-US" sz="1400"/>
                        <a:t>回</a:t>
                      </a:r>
                      <a:endParaRPr kumimoji="1" lang="en-US" altLang="ja-JP" sz="1400" dirty="0"/>
                    </a:p>
                  </a:txBody>
                  <a:tcPr marL="68580" marR="68580" marT="34290" marB="34290" anchor="ctr"/>
                </a:tc>
                <a:tc>
                  <a:txBody>
                    <a:bodyPr/>
                    <a:lstStyle/>
                    <a:p>
                      <a:pPr algn="ctr"/>
                      <a:r>
                        <a:rPr kumimoji="1" lang="en-US" altLang="ja-JP" sz="1400" dirty="0"/>
                        <a:t>1</a:t>
                      </a:r>
                      <a:r>
                        <a:rPr kumimoji="1" lang="ja-JP" altLang="en-US" sz="1400"/>
                        <a:t>回</a:t>
                      </a:r>
                      <a:r>
                        <a:rPr kumimoji="1" lang="en-US" altLang="ja-JP" sz="1400" dirty="0"/>
                        <a:t>/3</a:t>
                      </a:r>
                      <a:r>
                        <a:rPr kumimoji="1" lang="ja-JP" altLang="en-US" sz="1400"/>
                        <a:t>回</a:t>
                      </a:r>
                    </a:p>
                  </a:txBody>
                  <a:tcPr marL="68580" marR="68580" marT="34290" marB="34290" anchor="ctr"/>
                </a:tc>
                <a:extLst>
                  <a:ext uri="{0D108BD9-81ED-4DB2-BD59-A6C34878D82A}">
                    <a16:rowId xmlns:a16="http://schemas.microsoft.com/office/drawing/2014/main" val="3547509370"/>
                  </a:ext>
                </a:extLst>
              </a:tr>
              <a:tr h="274320">
                <a:tc>
                  <a:txBody>
                    <a:bodyPr/>
                    <a:lstStyle/>
                    <a:p>
                      <a:pPr algn="ctr"/>
                      <a:r>
                        <a:rPr kumimoji="1" lang="ja-JP" altLang="en-US" sz="1400"/>
                        <a:t>確認</a:t>
                      </a:r>
                      <a:r>
                        <a:rPr kumimoji="1" lang="en-US" altLang="ja-JP" sz="1400" dirty="0"/>
                        <a:t>CC</a:t>
                      </a:r>
                      <a:r>
                        <a:rPr kumimoji="1" lang="ja-JP" altLang="en-US" sz="1400"/>
                        <a:t>（個数）</a:t>
                      </a:r>
                    </a:p>
                  </a:txBody>
                  <a:tcPr marL="68580" marR="68580" marT="34290" marB="34290" anchor="ctr"/>
                </a:tc>
                <a:tc>
                  <a:txBody>
                    <a:bodyPr/>
                    <a:lstStyle/>
                    <a:p>
                      <a:pPr algn="ctr"/>
                      <a:r>
                        <a:rPr kumimoji="1" lang="en-US" altLang="ja-JP" sz="1400" dirty="0"/>
                        <a:t>68</a:t>
                      </a:r>
                      <a:r>
                        <a:rPr kumimoji="1" lang="ja-JP" altLang="en-US" sz="1400"/>
                        <a:t>個</a:t>
                      </a:r>
                    </a:p>
                  </a:txBody>
                  <a:tcPr marL="68580" marR="68580" marT="34290" marB="34290" anchor="ctr"/>
                </a:tc>
                <a:tc>
                  <a:txBody>
                    <a:bodyPr/>
                    <a:lstStyle/>
                    <a:p>
                      <a:pPr algn="ctr"/>
                      <a:r>
                        <a:rPr kumimoji="1" lang="en-US" altLang="ja-JP" sz="1400" dirty="0"/>
                        <a:t>56</a:t>
                      </a:r>
                      <a:r>
                        <a:rPr kumimoji="1" lang="ja-JP" altLang="en-US" sz="1400"/>
                        <a:t>個</a:t>
                      </a:r>
                    </a:p>
                  </a:txBody>
                  <a:tcPr marL="68580" marR="68580" marT="34290" marB="34290" anchor="ctr"/>
                </a:tc>
                <a:extLst>
                  <a:ext uri="{0D108BD9-81ED-4DB2-BD59-A6C34878D82A}">
                    <a16:rowId xmlns:a16="http://schemas.microsoft.com/office/drawing/2014/main" val="1297655557"/>
                  </a:ext>
                </a:extLst>
              </a:tr>
              <a:tr h="274320">
                <a:tc>
                  <a:txBody>
                    <a:bodyPr/>
                    <a:lstStyle/>
                    <a:p>
                      <a:pPr algn="ctr"/>
                      <a:r>
                        <a:rPr kumimoji="1" lang="ja-JP" altLang="en-US" sz="1400"/>
                        <a:t>確認</a:t>
                      </a:r>
                      <a:r>
                        <a:rPr kumimoji="1" lang="en-US" altLang="ja-JP" sz="1400" dirty="0"/>
                        <a:t>CC</a:t>
                      </a:r>
                      <a:r>
                        <a:rPr kumimoji="1" lang="ja-JP" altLang="en-US" sz="1400"/>
                        <a:t>（行数）</a:t>
                      </a:r>
                    </a:p>
                  </a:txBody>
                  <a:tcPr marL="68580" marR="68580" marT="34290" marB="34290" anchor="ctr"/>
                </a:tc>
                <a:tc>
                  <a:txBody>
                    <a:bodyPr/>
                    <a:lstStyle/>
                    <a:p>
                      <a:pPr algn="ctr"/>
                      <a:r>
                        <a:rPr kumimoji="1" lang="en-US" altLang="ja-JP" sz="1400" dirty="0"/>
                        <a:t>1033</a:t>
                      </a:r>
                      <a:r>
                        <a:rPr kumimoji="1" lang="ja-JP" altLang="en-US" sz="1400"/>
                        <a:t>行</a:t>
                      </a:r>
                    </a:p>
                  </a:txBody>
                  <a:tcPr marL="68580" marR="68580" marT="34290" marB="34290" anchor="ctr"/>
                </a:tc>
                <a:tc>
                  <a:txBody>
                    <a:bodyPr/>
                    <a:lstStyle/>
                    <a:p>
                      <a:pPr algn="ctr"/>
                      <a:r>
                        <a:rPr kumimoji="1" lang="en-US" altLang="ja-JP" sz="1400" dirty="0"/>
                        <a:t>886</a:t>
                      </a:r>
                      <a:r>
                        <a:rPr kumimoji="1" lang="ja-JP" altLang="en-US" sz="1400"/>
                        <a:t>行</a:t>
                      </a:r>
                    </a:p>
                  </a:txBody>
                  <a:tcPr marL="68580" marR="68580" marT="34290" marB="34290" anchor="ctr"/>
                </a:tc>
                <a:extLst>
                  <a:ext uri="{0D108BD9-81ED-4DB2-BD59-A6C34878D82A}">
                    <a16:rowId xmlns:a16="http://schemas.microsoft.com/office/drawing/2014/main" val="1331736602"/>
                  </a:ext>
                </a:extLst>
              </a:tr>
            </a:tbl>
          </a:graphicData>
        </a:graphic>
      </p:graphicFrame>
    </p:spTree>
    <p:extLst>
      <p:ext uri="{BB962C8B-B14F-4D97-AF65-F5344CB8AC3E}">
        <p14:creationId xmlns:p14="http://schemas.microsoft.com/office/powerpoint/2010/main" val="31661829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7CA4E3-6B10-8F17-FB91-D2A1299A7AAB}"/>
              </a:ext>
            </a:extLst>
          </p:cNvPr>
          <p:cNvSpPr>
            <a:spLocks noGrp="1"/>
          </p:cNvSpPr>
          <p:nvPr>
            <p:ph type="title"/>
          </p:nvPr>
        </p:nvSpPr>
        <p:spPr/>
        <p:txBody>
          <a:bodyPr/>
          <a:lstStyle/>
          <a:p>
            <a:r>
              <a:rPr kumimoji="1" lang="ja-JP" altLang="en-US"/>
              <a:t>実験結果</a:t>
            </a:r>
            <a:r>
              <a:rPr lang="en-US" altLang="ja-JP" dirty="0"/>
              <a:t>(Process Hacker)</a:t>
            </a:r>
            <a:endParaRPr kumimoji="1" lang="ja-JP" altLang="en-US"/>
          </a:p>
        </p:txBody>
      </p:sp>
      <p:sp>
        <p:nvSpPr>
          <p:cNvPr id="6" name="スライド番号プレースホルダー 5">
            <a:extLst>
              <a:ext uri="{FF2B5EF4-FFF2-40B4-BE49-F238E27FC236}">
                <a16:creationId xmlns:a16="http://schemas.microsoft.com/office/drawing/2014/main" id="{8DA36E32-717F-5C7B-575D-53504ADF08A7}"/>
              </a:ext>
            </a:extLst>
          </p:cNvPr>
          <p:cNvSpPr>
            <a:spLocks noGrp="1"/>
          </p:cNvSpPr>
          <p:nvPr>
            <p:ph type="sldNum" sz="quarter" idx="12"/>
          </p:nvPr>
        </p:nvSpPr>
        <p:spPr/>
        <p:txBody>
          <a:bodyPr/>
          <a:lstStyle/>
          <a:p>
            <a:pPr>
              <a:defRPr/>
            </a:pPr>
            <a:fld id="{B12562F3-4A2F-4E07-B7D3-3E764FB0DEC6}" type="slidenum">
              <a:rPr lang="en-US" altLang="ja-JP" smtClean="0"/>
              <a:pPr>
                <a:defRPr/>
              </a:pPr>
              <a:t>47</a:t>
            </a:fld>
            <a:endParaRPr lang="en-US" altLang="ja-JP" dirty="0"/>
          </a:p>
        </p:txBody>
      </p:sp>
      <p:graphicFrame>
        <p:nvGraphicFramePr>
          <p:cNvPr id="7" name="表 10">
            <a:extLst>
              <a:ext uri="{FF2B5EF4-FFF2-40B4-BE49-F238E27FC236}">
                <a16:creationId xmlns:a16="http://schemas.microsoft.com/office/drawing/2014/main" id="{29BD0382-4A86-39A4-9819-51B1BD7D920C}"/>
              </a:ext>
            </a:extLst>
          </p:cNvPr>
          <p:cNvGraphicFramePr>
            <a:graphicFrameLocks/>
          </p:cNvGraphicFramePr>
          <p:nvPr/>
        </p:nvGraphicFramePr>
        <p:xfrm>
          <a:off x="457203" y="2794517"/>
          <a:ext cx="8229597" cy="2186940"/>
        </p:xfrm>
        <a:graphic>
          <a:graphicData uri="http://schemas.openxmlformats.org/drawingml/2006/table">
            <a:tbl>
              <a:tblPr firstRow="1" bandRow="1">
                <a:tableStyleId>{5940675A-B579-460E-94D1-54222C63F5DA}</a:tableStyleId>
              </a:tblPr>
              <a:tblGrid>
                <a:gridCol w="2743199">
                  <a:extLst>
                    <a:ext uri="{9D8B030D-6E8A-4147-A177-3AD203B41FA5}">
                      <a16:colId xmlns:a16="http://schemas.microsoft.com/office/drawing/2014/main" val="2342875624"/>
                    </a:ext>
                  </a:extLst>
                </a:gridCol>
                <a:gridCol w="2743199">
                  <a:extLst>
                    <a:ext uri="{9D8B030D-6E8A-4147-A177-3AD203B41FA5}">
                      <a16:colId xmlns:a16="http://schemas.microsoft.com/office/drawing/2014/main" val="3923792825"/>
                    </a:ext>
                  </a:extLst>
                </a:gridCol>
                <a:gridCol w="2743199">
                  <a:extLst>
                    <a:ext uri="{9D8B030D-6E8A-4147-A177-3AD203B41FA5}">
                      <a16:colId xmlns:a16="http://schemas.microsoft.com/office/drawing/2014/main" val="2632421177"/>
                    </a:ext>
                  </a:extLst>
                </a:gridCol>
              </a:tblGrid>
              <a:tr h="274320">
                <a:tc>
                  <a:txBody>
                    <a:bodyPr/>
                    <a:lstStyle/>
                    <a:p>
                      <a:pPr algn="ctr"/>
                      <a:endParaRPr kumimoji="1" lang="ja-JP" altLang="en-US" sz="1400"/>
                    </a:p>
                  </a:txBody>
                  <a:tcPr marL="68580" marR="68580" marT="34290" marB="34290" anchor="ctr"/>
                </a:tc>
                <a:tc>
                  <a:txBody>
                    <a:bodyPr/>
                    <a:lstStyle/>
                    <a:p>
                      <a:pPr algn="ctr"/>
                      <a:r>
                        <a:rPr kumimoji="1" lang="ja-JP" altLang="en-US" sz="1400"/>
                        <a:t>既存ツール</a:t>
                      </a:r>
                    </a:p>
                  </a:txBody>
                  <a:tcPr marL="68580" marR="68580" marT="34290" marB="34290" anchor="ctr"/>
                </a:tc>
                <a:tc>
                  <a:txBody>
                    <a:bodyPr/>
                    <a:lstStyle/>
                    <a:p>
                      <a:pPr algn="ctr"/>
                      <a:r>
                        <a:rPr kumimoji="1" lang="ja-JP" altLang="en-US" sz="1400"/>
                        <a:t>新規ツール</a:t>
                      </a:r>
                    </a:p>
                  </a:txBody>
                  <a:tcPr marL="68580" marR="68580" marT="34290" marB="34290" anchor="ctr"/>
                </a:tc>
                <a:extLst>
                  <a:ext uri="{0D108BD9-81ED-4DB2-BD59-A6C34878D82A}">
                    <a16:rowId xmlns:a16="http://schemas.microsoft.com/office/drawing/2014/main" val="892946493"/>
                  </a:ext>
                </a:extLst>
              </a:tr>
              <a:tr h="274320">
                <a:tc>
                  <a:txBody>
                    <a:bodyPr/>
                    <a:lstStyle/>
                    <a:p>
                      <a:pPr algn="ctr"/>
                      <a:r>
                        <a:rPr kumimoji="1" lang="ja-JP" altLang="en-US" sz="1400"/>
                        <a:t>複合グラフで左から何番目か</a:t>
                      </a:r>
                    </a:p>
                  </a:txBody>
                  <a:tcPr marL="68580" marR="68580" marT="34290" marB="34290" anchor="ctr"/>
                </a:tc>
                <a:tc>
                  <a:txBody>
                    <a:bodyPr/>
                    <a:lstStyle/>
                    <a:p>
                      <a:pPr algn="ctr"/>
                      <a:r>
                        <a:rPr kumimoji="1" lang="en-US" altLang="ja-JP" sz="1400" dirty="0"/>
                        <a:t>-</a:t>
                      </a:r>
                      <a:endParaRPr kumimoji="1" lang="ja-JP" altLang="en-US" sz="1400"/>
                    </a:p>
                  </a:txBody>
                  <a:tcPr marL="68580" marR="68580" marT="34290" marB="34290" anchor="ctr"/>
                </a:tc>
                <a:tc>
                  <a:txBody>
                    <a:bodyPr/>
                    <a:lstStyle/>
                    <a:p>
                      <a:pPr algn="ctr"/>
                      <a:r>
                        <a:rPr kumimoji="1" lang="en-US" altLang="ja-JP" sz="1400" dirty="0"/>
                        <a:t>66</a:t>
                      </a:r>
                      <a:r>
                        <a:rPr kumimoji="1" lang="ja-JP" altLang="en-US" sz="1400"/>
                        <a:t>番目</a:t>
                      </a:r>
                    </a:p>
                  </a:txBody>
                  <a:tcPr marL="68580" marR="68580" marT="34290" marB="34290" anchor="ctr"/>
                </a:tc>
                <a:extLst>
                  <a:ext uri="{0D108BD9-81ED-4DB2-BD59-A6C34878D82A}">
                    <a16:rowId xmlns:a16="http://schemas.microsoft.com/office/drawing/2014/main" val="3247956951"/>
                  </a:ext>
                </a:extLst>
              </a:tr>
              <a:tr h="480060">
                <a:tc>
                  <a:txBody>
                    <a:bodyPr/>
                    <a:lstStyle/>
                    <a:p>
                      <a:pPr algn="ctr"/>
                      <a:r>
                        <a:rPr kumimoji="1" lang="ja-JP" altLang="en-US" sz="1400"/>
                        <a:t>マウスクリック数（ファイル探索）</a:t>
                      </a:r>
                    </a:p>
                  </a:txBody>
                  <a:tcPr marL="68580" marR="68580" marT="34290" marB="34290" anchor="ctr"/>
                </a:tc>
                <a:tc>
                  <a:txBody>
                    <a:bodyPr/>
                    <a:lstStyle/>
                    <a:p>
                      <a:pPr algn="ctr"/>
                      <a:r>
                        <a:rPr kumimoji="1" lang="en-US" altLang="ja-JP" sz="1400" dirty="0"/>
                        <a:t>74</a:t>
                      </a:r>
                      <a:r>
                        <a:rPr kumimoji="1" lang="ja-JP" altLang="en-US" sz="1400"/>
                        <a:t>回</a:t>
                      </a:r>
                    </a:p>
                  </a:txBody>
                  <a:tcPr marL="68580" marR="68580" marT="34290" marB="34290" anchor="ctr"/>
                </a:tc>
                <a:tc>
                  <a:txBody>
                    <a:bodyPr/>
                    <a:lstStyle/>
                    <a:p>
                      <a:pPr algn="ctr"/>
                      <a:r>
                        <a:rPr kumimoji="1" lang="en-US" altLang="ja-JP" sz="1400" dirty="0"/>
                        <a:t>3</a:t>
                      </a:r>
                      <a:r>
                        <a:rPr kumimoji="1" lang="ja-JP" altLang="en-US" sz="1400"/>
                        <a:t>回</a:t>
                      </a:r>
                    </a:p>
                  </a:txBody>
                  <a:tcPr marL="68580" marR="68580" marT="34290" marB="34290" anchor="ctr"/>
                </a:tc>
                <a:extLst>
                  <a:ext uri="{0D108BD9-81ED-4DB2-BD59-A6C34878D82A}">
                    <a16:rowId xmlns:a16="http://schemas.microsoft.com/office/drawing/2014/main" val="1403189503"/>
                  </a:ext>
                </a:extLst>
              </a:tr>
              <a:tr h="274320">
                <a:tc>
                  <a:txBody>
                    <a:bodyPr/>
                    <a:lstStyle/>
                    <a:p>
                      <a:pPr algn="ctr"/>
                      <a:r>
                        <a:rPr kumimoji="1" lang="ja-JP" altLang="en-US" sz="1400"/>
                        <a:t>マウスクリック数（その他）</a:t>
                      </a:r>
                    </a:p>
                  </a:txBody>
                  <a:tcPr marL="68580" marR="68580" marT="34290" marB="34290" anchor="ctr"/>
                </a:tc>
                <a:tc>
                  <a:txBody>
                    <a:bodyPr/>
                    <a:lstStyle/>
                    <a:p>
                      <a:pPr algn="ctr"/>
                      <a:r>
                        <a:rPr kumimoji="1" lang="en-US" altLang="ja-JP" sz="1400" dirty="0"/>
                        <a:t>42</a:t>
                      </a:r>
                      <a:r>
                        <a:rPr kumimoji="1" lang="ja-JP" altLang="en-US" sz="1400"/>
                        <a:t>回</a:t>
                      </a:r>
                    </a:p>
                  </a:txBody>
                  <a:tcPr marL="68580" marR="68580" marT="34290" marB="34290" anchor="ctr"/>
                </a:tc>
                <a:tc>
                  <a:txBody>
                    <a:bodyPr/>
                    <a:lstStyle/>
                    <a:p>
                      <a:pPr algn="ctr"/>
                      <a:r>
                        <a:rPr kumimoji="1" lang="en-US" altLang="ja-JP" sz="1400" dirty="0"/>
                        <a:t>27</a:t>
                      </a:r>
                      <a:r>
                        <a:rPr kumimoji="1" lang="ja-JP" altLang="en-US" sz="1400"/>
                        <a:t>回</a:t>
                      </a:r>
                    </a:p>
                  </a:txBody>
                  <a:tcPr marL="68580" marR="68580" marT="34290" marB="34290" anchor="ctr"/>
                </a:tc>
                <a:extLst>
                  <a:ext uri="{0D108BD9-81ED-4DB2-BD59-A6C34878D82A}">
                    <a16:rowId xmlns:a16="http://schemas.microsoft.com/office/drawing/2014/main" val="4161162547"/>
                  </a:ext>
                </a:extLst>
              </a:tr>
              <a:tr h="274320">
                <a:tc>
                  <a:txBody>
                    <a:bodyPr/>
                    <a:lstStyle/>
                    <a:p>
                      <a:pPr algn="ctr"/>
                      <a:r>
                        <a:rPr kumimoji="1" lang="ja-JP" altLang="en-US" sz="1400"/>
                        <a:t>画面遷移回数（全体</a:t>
                      </a:r>
                      <a:r>
                        <a:rPr kumimoji="1" lang="en-US" altLang="ja-JP" sz="1400" dirty="0"/>
                        <a:t>/</a:t>
                      </a:r>
                      <a:r>
                        <a:rPr kumimoji="1" lang="ja-JP" altLang="en-US" sz="1400"/>
                        <a:t>一部）</a:t>
                      </a:r>
                    </a:p>
                  </a:txBody>
                  <a:tcPr marL="68580" marR="68580" marT="34290" marB="34290" anchor="ctr"/>
                </a:tc>
                <a:tc>
                  <a:txBody>
                    <a:bodyPr/>
                    <a:lstStyle/>
                    <a:p>
                      <a:pPr algn="ctr"/>
                      <a:r>
                        <a:rPr kumimoji="1" lang="en-US" altLang="ja-JP" sz="1400" dirty="0"/>
                        <a:t>27</a:t>
                      </a:r>
                      <a:r>
                        <a:rPr kumimoji="1" lang="ja-JP" altLang="en-US" sz="1400"/>
                        <a:t>回</a:t>
                      </a:r>
                      <a:r>
                        <a:rPr kumimoji="1" lang="en-US" altLang="ja-JP" sz="1400" dirty="0"/>
                        <a:t>/1</a:t>
                      </a:r>
                      <a:r>
                        <a:rPr kumimoji="1" lang="ja-JP" altLang="en-US" sz="1400"/>
                        <a:t>回</a:t>
                      </a:r>
                      <a:endParaRPr kumimoji="1" lang="en-US" altLang="ja-JP" sz="1400" dirty="0"/>
                    </a:p>
                  </a:txBody>
                  <a:tcPr marL="68580" marR="68580" marT="34290" marB="34290" anchor="ctr"/>
                </a:tc>
                <a:tc>
                  <a:txBody>
                    <a:bodyPr/>
                    <a:lstStyle/>
                    <a:p>
                      <a:pPr algn="ctr"/>
                      <a:r>
                        <a:rPr kumimoji="1" lang="en-US" altLang="ja-JP" sz="1400" dirty="0"/>
                        <a:t>1</a:t>
                      </a:r>
                      <a:r>
                        <a:rPr kumimoji="1" lang="ja-JP" altLang="en-US" sz="1400"/>
                        <a:t>回</a:t>
                      </a:r>
                      <a:r>
                        <a:rPr kumimoji="1" lang="en-US" altLang="ja-JP" sz="1400" dirty="0"/>
                        <a:t>/3</a:t>
                      </a:r>
                      <a:r>
                        <a:rPr kumimoji="1" lang="ja-JP" altLang="en-US" sz="1400"/>
                        <a:t>回</a:t>
                      </a:r>
                    </a:p>
                  </a:txBody>
                  <a:tcPr marL="68580" marR="68580" marT="34290" marB="34290" anchor="ctr"/>
                </a:tc>
                <a:extLst>
                  <a:ext uri="{0D108BD9-81ED-4DB2-BD59-A6C34878D82A}">
                    <a16:rowId xmlns:a16="http://schemas.microsoft.com/office/drawing/2014/main" val="3547509370"/>
                  </a:ext>
                </a:extLst>
              </a:tr>
              <a:tr h="274320">
                <a:tc>
                  <a:txBody>
                    <a:bodyPr/>
                    <a:lstStyle/>
                    <a:p>
                      <a:pPr algn="ctr"/>
                      <a:r>
                        <a:rPr kumimoji="1" lang="ja-JP" altLang="en-US" sz="1400"/>
                        <a:t>確認</a:t>
                      </a:r>
                      <a:r>
                        <a:rPr kumimoji="1" lang="en-US" altLang="ja-JP" sz="1400" dirty="0"/>
                        <a:t>CC</a:t>
                      </a:r>
                      <a:r>
                        <a:rPr kumimoji="1" lang="ja-JP" altLang="en-US" sz="1400"/>
                        <a:t>（個数）</a:t>
                      </a:r>
                    </a:p>
                  </a:txBody>
                  <a:tcPr marL="68580" marR="68580" marT="34290" marB="34290" anchor="ctr"/>
                </a:tc>
                <a:tc>
                  <a:txBody>
                    <a:bodyPr/>
                    <a:lstStyle/>
                    <a:p>
                      <a:pPr algn="ctr"/>
                      <a:r>
                        <a:rPr kumimoji="1" lang="en-US" altLang="ja-JP" sz="1400" dirty="0"/>
                        <a:t>52</a:t>
                      </a:r>
                      <a:r>
                        <a:rPr kumimoji="1" lang="ja-JP" altLang="en-US" sz="1400"/>
                        <a:t>個</a:t>
                      </a:r>
                    </a:p>
                  </a:txBody>
                  <a:tcPr marL="68580" marR="68580" marT="34290" marB="34290" anchor="ctr"/>
                </a:tc>
                <a:tc>
                  <a:txBody>
                    <a:bodyPr/>
                    <a:lstStyle/>
                    <a:p>
                      <a:pPr algn="ctr"/>
                      <a:r>
                        <a:rPr kumimoji="1" lang="en-US" altLang="ja-JP" sz="1400" dirty="0"/>
                        <a:t>48</a:t>
                      </a:r>
                      <a:r>
                        <a:rPr kumimoji="1" lang="ja-JP" altLang="en-US" sz="1400"/>
                        <a:t>個</a:t>
                      </a:r>
                    </a:p>
                  </a:txBody>
                  <a:tcPr marL="68580" marR="68580" marT="34290" marB="34290" anchor="ctr"/>
                </a:tc>
                <a:extLst>
                  <a:ext uri="{0D108BD9-81ED-4DB2-BD59-A6C34878D82A}">
                    <a16:rowId xmlns:a16="http://schemas.microsoft.com/office/drawing/2014/main" val="1297655557"/>
                  </a:ext>
                </a:extLst>
              </a:tr>
              <a:tr h="274320">
                <a:tc>
                  <a:txBody>
                    <a:bodyPr/>
                    <a:lstStyle/>
                    <a:p>
                      <a:pPr algn="ctr"/>
                      <a:r>
                        <a:rPr kumimoji="1" lang="ja-JP" altLang="en-US" sz="1400"/>
                        <a:t>確認</a:t>
                      </a:r>
                      <a:r>
                        <a:rPr kumimoji="1" lang="en-US" altLang="ja-JP" sz="1400" dirty="0"/>
                        <a:t>CC</a:t>
                      </a:r>
                      <a:r>
                        <a:rPr kumimoji="1" lang="ja-JP" altLang="en-US" sz="1400"/>
                        <a:t>（行数）</a:t>
                      </a:r>
                    </a:p>
                  </a:txBody>
                  <a:tcPr marL="68580" marR="68580" marT="34290" marB="34290" anchor="ctr"/>
                </a:tc>
                <a:tc>
                  <a:txBody>
                    <a:bodyPr/>
                    <a:lstStyle/>
                    <a:p>
                      <a:pPr algn="ctr"/>
                      <a:r>
                        <a:rPr kumimoji="1" lang="en-US" altLang="ja-JP" sz="1400" dirty="0"/>
                        <a:t>1239</a:t>
                      </a:r>
                      <a:r>
                        <a:rPr kumimoji="1" lang="ja-JP" altLang="en-US" sz="1400"/>
                        <a:t>行</a:t>
                      </a:r>
                    </a:p>
                  </a:txBody>
                  <a:tcPr marL="68580" marR="68580" marT="34290" marB="34290" anchor="ctr"/>
                </a:tc>
                <a:tc>
                  <a:txBody>
                    <a:bodyPr/>
                    <a:lstStyle/>
                    <a:p>
                      <a:pPr algn="ctr"/>
                      <a:r>
                        <a:rPr kumimoji="1" lang="en-US" altLang="ja-JP" sz="1400" dirty="0"/>
                        <a:t>1156</a:t>
                      </a:r>
                      <a:r>
                        <a:rPr kumimoji="1" lang="ja-JP" altLang="en-US" sz="1400"/>
                        <a:t>行</a:t>
                      </a:r>
                    </a:p>
                  </a:txBody>
                  <a:tcPr marL="68580" marR="68580" marT="34290" marB="34290" anchor="ctr"/>
                </a:tc>
                <a:extLst>
                  <a:ext uri="{0D108BD9-81ED-4DB2-BD59-A6C34878D82A}">
                    <a16:rowId xmlns:a16="http://schemas.microsoft.com/office/drawing/2014/main" val="1331736602"/>
                  </a:ext>
                </a:extLst>
              </a:tr>
            </a:tbl>
          </a:graphicData>
        </a:graphic>
      </p:graphicFrame>
    </p:spTree>
    <p:extLst>
      <p:ext uri="{BB962C8B-B14F-4D97-AF65-F5344CB8AC3E}">
        <p14:creationId xmlns:p14="http://schemas.microsoft.com/office/powerpoint/2010/main" val="10738024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7CA4E3-6B10-8F17-FB91-D2A1299A7AAB}"/>
              </a:ext>
            </a:extLst>
          </p:cNvPr>
          <p:cNvSpPr>
            <a:spLocks noGrp="1"/>
          </p:cNvSpPr>
          <p:nvPr>
            <p:ph type="title"/>
          </p:nvPr>
        </p:nvSpPr>
        <p:spPr/>
        <p:txBody>
          <a:bodyPr/>
          <a:lstStyle/>
          <a:p>
            <a:r>
              <a:rPr kumimoji="1" lang="ja-JP" altLang="en-US"/>
              <a:t>実験結果</a:t>
            </a:r>
            <a:r>
              <a:rPr lang="en-US" altLang="ja-JP" dirty="0"/>
              <a:t>(snns)</a:t>
            </a:r>
            <a:endParaRPr kumimoji="1" lang="ja-JP" altLang="en-US"/>
          </a:p>
        </p:txBody>
      </p:sp>
      <p:sp>
        <p:nvSpPr>
          <p:cNvPr id="6" name="スライド番号プレースホルダー 5">
            <a:extLst>
              <a:ext uri="{FF2B5EF4-FFF2-40B4-BE49-F238E27FC236}">
                <a16:creationId xmlns:a16="http://schemas.microsoft.com/office/drawing/2014/main" id="{8DA36E32-717F-5C7B-575D-53504ADF08A7}"/>
              </a:ext>
            </a:extLst>
          </p:cNvPr>
          <p:cNvSpPr>
            <a:spLocks noGrp="1"/>
          </p:cNvSpPr>
          <p:nvPr>
            <p:ph type="sldNum" sz="quarter" idx="12"/>
          </p:nvPr>
        </p:nvSpPr>
        <p:spPr/>
        <p:txBody>
          <a:bodyPr/>
          <a:lstStyle/>
          <a:p>
            <a:pPr>
              <a:defRPr/>
            </a:pPr>
            <a:fld id="{B12562F3-4A2F-4E07-B7D3-3E764FB0DEC6}" type="slidenum">
              <a:rPr lang="en-US" altLang="ja-JP" smtClean="0"/>
              <a:pPr>
                <a:defRPr/>
              </a:pPr>
              <a:t>48</a:t>
            </a:fld>
            <a:endParaRPr lang="en-US" altLang="ja-JP" dirty="0"/>
          </a:p>
        </p:txBody>
      </p:sp>
      <p:graphicFrame>
        <p:nvGraphicFramePr>
          <p:cNvPr id="7" name="表 10">
            <a:extLst>
              <a:ext uri="{FF2B5EF4-FFF2-40B4-BE49-F238E27FC236}">
                <a16:creationId xmlns:a16="http://schemas.microsoft.com/office/drawing/2014/main" id="{29BD0382-4A86-39A4-9819-51B1BD7D920C}"/>
              </a:ext>
            </a:extLst>
          </p:cNvPr>
          <p:cNvGraphicFramePr>
            <a:graphicFrameLocks/>
          </p:cNvGraphicFramePr>
          <p:nvPr/>
        </p:nvGraphicFramePr>
        <p:xfrm>
          <a:off x="457203" y="2794517"/>
          <a:ext cx="8229597" cy="2186940"/>
        </p:xfrm>
        <a:graphic>
          <a:graphicData uri="http://schemas.openxmlformats.org/drawingml/2006/table">
            <a:tbl>
              <a:tblPr firstRow="1" bandRow="1">
                <a:tableStyleId>{5940675A-B579-460E-94D1-54222C63F5DA}</a:tableStyleId>
              </a:tblPr>
              <a:tblGrid>
                <a:gridCol w="2743199">
                  <a:extLst>
                    <a:ext uri="{9D8B030D-6E8A-4147-A177-3AD203B41FA5}">
                      <a16:colId xmlns:a16="http://schemas.microsoft.com/office/drawing/2014/main" val="2342875624"/>
                    </a:ext>
                  </a:extLst>
                </a:gridCol>
                <a:gridCol w="2743199">
                  <a:extLst>
                    <a:ext uri="{9D8B030D-6E8A-4147-A177-3AD203B41FA5}">
                      <a16:colId xmlns:a16="http://schemas.microsoft.com/office/drawing/2014/main" val="3923792825"/>
                    </a:ext>
                  </a:extLst>
                </a:gridCol>
                <a:gridCol w="2743199">
                  <a:extLst>
                    <a:ext uri="{9D8B030D-6E8A-4147-A177-3AD203B41FA5}">
                      <a16:colId xmlns:a16="http://schemas.microsoft.com/office/drawing/2014/main" val="2632421177"/>
                    </a:ext>
                  </a:extLst>
                </a:gridCol>
              </a:tblGrid>
              <a:tr h="274320">
                <a:tc>
                  <a:txBody>
                    <a:bodyPr/>
                    <a:lstStyle/>
                    <a:p>
                      <a:pPr algn="ctr"/>
                      <a:endParaRPr kumimoji="1" lang="ja-JP" altLang="en-US" sz="1400"/>
                    </a:p>
                  </a:txBody>
                  <a:tcPr marL="68580" marR="68580" marT="34290" marB="34290" anchor="ctr"/>
                </a:tc>
                <a:tc>
                  <a:txBody>
                    <a:bodyPr/>
                    <a:lstStyle/>
                    <a:p>
                      <a:pPr algn="ctr"/>
                      <a:r>
                        <a:rPr kumimoji="1" lang="ja-JP" altLang="en-US" sz="1400"/>
                        <a:t>既存ツール</a:t>
                      </a:r>
                    </a:p>
                  </a:txBody>
                  <a:tcPr marL="68580" marR="68580" marT="34290" marB="34290" anchor="ctr"/>
                </a:tc>
                <a:tc>
                  <a:txBody>
                    <a:bodyPr/>
                    <a:lstStyle/>
                    <a:p>
                      <a:pPr algn="ctr"/>
                      <a:r>
                        <a:rPr kumimoji="1" lang="ja-JP" altLang="en-US" sz="1400"/>
                        <a:t>新規ツール</a:t>
                      </a:r>
                    </a:p>
                  </a:txBody>
                  <a:tcPr marL="68580" marR="68580" marT="34290" marB="34290" anchor="ctr"/>
                </a:tc>
                <a:extLst>
                  <a:ext uri="{0D108BD9-81ED-4DB2-BD59-A6C34878D82A}">
                    <a16:rowId xmlns:a16="http://schemas.microsoft.com/office/drawing/2014/main" val="892946493"/>
                  </a:ext>
                </a:extLst>
              </a:tr>
              <a:tr h="274320">
                <a:tc>
                  <a:txBody>
                    <a:bodyPr/>
                    <a:lstStyle/>
                    <a:p>
                      <a:pPr algn="ctr"/>
                      <a:r>
                        <a:rPr kumimoji="1" lang="ja-JP" altLang="en-US" sz="1400"/>
                        <a:t>複合グラフで左から何番目か</a:t>
                      </a:r>
                    </a:p>
                  </a:txBody>
                  <a:tcPr marL="68580" marR="68580" marT="34290" marB="34290" anchor="ctr"/>
                </a:tc>
                <a:tc>
                  <a:txBody>
                    <a:bodyPr/>
                    <a:lstStyle/>
                    <a:p>
                      <a:pPr algn="ctr"/>
                      <a:r>
                        <a:rPr kumimoji="1" lang="en-US" altLang="ja-JP" sz="1400" dirty="0"/>
                        <a:t>-</a:t>
                      </a:r>
                      <a:endParaRPr kumimoji="1" lang="ja-JP" altLang="en-US" sz="1400"/>
                    </a:p>
                  </a:txBody>
                  <a:tcPr marL="68580" marR="68580" marT="34290" marB="34290" anchor="ctr"/>
                </a:tc>
                <a:tc>
                  <a:txBody>
                    <a:bodyPr/>
                    <a:lstStyle/>
                    <a:p>
                      <a:pPr algn="ctr"/>
                      <a:r>
                        <a:rPr kumimoji="1" lang="en-US" altLang="ja-JP" sz="1400" dirty="0"/>
                        <a:t>13</a:t>
                      </a:r>
                      <a:r>
                        <a:rPr kumimoji="1" lang="ja-JP" altLang="en-US" sz="1400"/>
                        <a:t>番目</a:t>
                      </a:r>
                    </a:p>
                  </a:txBody>
                  <a:tcPr marL="68580" marR="68580" marT="34290" marB="34290" anchor="ctr"/>
                </a:tc>
                <a:extLst>
                  <a:ext uri="{0D108BD9-81ED-4DB2-BD59-A6C34878D82A}">
                    <a16:rowId xmlns:a16="http://schemas.microsoft.com/office/drawing/2014/main" val="3247956951"/>
                  </a:ext>
                </a:extLst>
              </a:tr>
              <a:tr h="480060">
                <a:tc>
                  <a:txBody>
                    <a:bodyPr/>
                    <a:lstStyle/>
                    <a:p>
                      <a:pPr algn="ctr"/>
                      <a:r>
                        <a:rPr kumimoji="1" lang="ja-JP" altLang="en-US" sz="1400"/>
                        <a:t>マウスクリック数（ファイル探索）</a:t>
                      </a:r>
                    </a:p>
                  </a:txBody>
                  <a:tcPr marL="68580" marR="68580" marT="34290" marB="34290" anchor="ctr"/>
                </a:tc>
                <a:tc>
                  <a:txBody>
                    <a:bodyPr/>
                    <a:lstStyle/>
                    <a:p>
                      <a:pPr algn="ctr"/>
                      <a:r>
                        <a:rPr kumimoji="1" lang="en-US" altLang="ja-JP" sz="1400" dirty="0"/>
                        <a:t>65</a:t>
                      </a:r>
                      <a:r>
                        <a:rPr kumimoji="1" lang="ja-JP" altLang="en-US" sz="1400"/>
                        <a:t>回</a:t>
                      </a:r>
                    </a:p>
                  </a:txBody>
                  <a:tcPr marL="68580" marR="68580" marT="34290" marB="34290" anchor="ctr"/>
                </a:tc>
                <a:tc>
                  <a:txBody>
                    <a:bodyPr/>
                    <a:lstStyle/>
                    <a:p>
                      <a:pPr algn="ctr"/>
                      <a:r>
                        <a:rPr kumimoji="1" lang="en-US" altLang="ja-JP" sz="1400" dirty="0"/>
                        <a:t>2</a:t>
                      </a:r>
                      <a:r>
                        <a:rPr kumimoji="1" lang="ja-JP" altLang="en-US" sz="1400"/>
                        <a:t>回</a:t>
                      </a:r>
                    </a:p>
                  </a:txBody>
                  <a:tcPr marL="68580" marR="68580" marT="34290" marB="34290" anchor="ctr"/>
                </a:tc>
                <a:extLst>
                  <a:ext uri="{0D108BD9-81ED-4DB2-BD59-A6C34878D82A}">
                    <a16:rowId xmlns:a16="http://schemas.microsoft.com/office/drawing/2014/main" val="1403189503"/>
                  </a:ext>
                </a:extLst>
              </a:tr>
              <a:tr h="274320">
                <a:tc>
                  <a:txBody>
                    <a:bodyPr/>
                    <a:lstStyle/>
                    <a:p>
                      <a:pPr algn="ctr"/>
                      <a:r>
                        <a:rPr kumimoji="1" lang="ja-JP" altLang="en-US" sz="1400"/>
                        <a:t>マウスクリック数（その他）</a:t>
                      </a:r>
                    </a:p>
                  </a:txBody>
                  <a:tcPr marL="68580" marR="68580" marT="34290" marB="34290" anchor="ctr"/>
                </a:tc>
                <a:tc>
                  <a:txBody>
                    <a:bodyPr/>
                    <a:lstStyle/>
                    <a:p>
                      <a:pPr algn="ctr"/>
                      <a:r>
                        <a:rPr kumimoji="1" lang="en-US" altLang="ja-JP" sz="1400" dirty="0"/>
                        <a:t>4</a:t>
                      </a:r>
                      <a:r>
                        <a:rPr kumimoji="1" lang="ja-JP" altLang="en-US" sz="1400"/>
                        <a:t>回</a:t>
                      </a:r>
                    </a:p>
                  </a:txBody>
                  <a:tcPr marL="68580" marR="68580" marT="34290" marB="34290" anchor="ctr"/>
                </a:tc>
                <a:tc>
                  <a:txBody>
                    <a:bodyPr/>
                    <a:lstStyle/>
                    <a:p>
                      <a:pPr algn="ctr"/>
                      <a:r>
                        <a:rPr kumimoji="1" lang="en-US" altLang="ja-JP" sz="1400" dirty="0"/>
                        <a:t>13</a:t>
                      </a:r>
                      <a:r>
                        <a:rPr kumimoji="1" lang="ja-JP" altLang="en-US" sz="1400"/>
                        <a:t>回</a:t>
                      </a:r>
                    </a:p>
                  </a:txBody>
                  <a:tcPr marL="68580" marR="68580" marT="34290" marB="34290" anchor="ctr"/>
                </a:tc>
                <a:extLst>
                  <a:ext uri="{0D108BD9-81ED-4DB2-BD59-A6C34878D82A}">
                    <a16:rowId xmlns:a16="http://schemas.microsoft.com/office/drawing/2014/main" val="4161162547"/>
                  </a:ext>
                </a:extLst>
              </a:tr>
              <a:tr h="274320">
                <a:tc>
                  <a:txBody>
                    <a:bodyPr/>
                    <a:lstStyle/>
                    <a:p>
                      <a:pPr algn="ctr"/>
                      <a:r>
                        <a:rPr kumimoji="1" lang="ja-JP" altLang="en-US" sz="1400"/>
                        <a:t>画面遷移回数（全体</a:t>
                      </a:r>
                      <a:r>
                        <a:rPr kumimoji="1" lang="en-US" altLang="ja-JP" sz="1400" dirty="0"/>
                        <a:t>/</a:t>
                      </a:r>
                      <a:r>
                        <a:rPr kumimoji="1" lang="ja-JP" altLang="en-US" sz="1400"/>
                        <a:t>一部）</a:t>
                      </a:r>
                    </a:p>
                  </a:txBody>
                  <a:tcPr marL="68580" marR="68580" marT="34290" marB="34290" anchor="ctr"/>
                </a:tc>
                <a:tc>
                  <a:txBody>
                    <a:bodyPr/>
                    <a:lstStyle/>
                    <a:p>
                      <a:pPr algn="ctr"/>
                      <a:r>
                        <a:rPr kumimoji="1" lang="en-US" altLang="ja-JP" sz="1400" dirty="0"/>
                        <a:t>3</a:t>
                      </a:r>
                      <a:r>
                        <a:rPr kumimoji="1" lang="ja-JP" altLang="en-US" sz="1400"/>
                        <a:t>回</a:t>
                      </a:r>
                      <a:r>
                        <a:rPr kumimoji="1" lang="en-US" altLang="ja-JP" sz="1400" dirty="0"/>
                        <a:t>/1</a:t>
                      </a:r>
                      <a:r>
                        <a:rPr kumimoji="1" lang="ja-JP" altLang="en-US" sz="1400"/>
                        <a:t>回</a:t>
                      </a:r>
                      <a:endParaRPr kumimoji="1" lang="en-US" altLang="ja-JP" sz="1400" dirty="0"/>
                    </a:p>
                  </a:txBody>
                  <a:tcPr marL="68580" marR="68580" marT="34290" marB="34290" anchor="ctr"/>
                </a:tc>
                <a:tc>
                  <a:txBody>
                    <a:bodyPr/>
                    <a:lstStyle/>
                    <a:p>
                      <a:pPr algn="ctr"/>
                      <a:r>
                        <a:rPr kumimoji="1" lang="en-US" altLang="ja-JP" sz="1400" dirty="0"/>
                        <a:t>1</a:t>
                      </a:r>
                      <a:r>
                        <a:rPr kumimoji="1" lang="ja-JP" altLang="en-US" sz="1400"/>
                        <a:t>回</a:t>
                      </a:r>
                      <a:r>
                        <a:rPr kumimoji="1" lang="en-US" altLang="ja-JP" sz="1400" dirty="0"/>
                        <a:t>/3</a:t>
                      </a:r>
                      <a:r>
                        <a:rPr kumimoji="1" lang="ja-JP" altLang="en-US" sz="1400"/>
                        <a:t>回</a:t>
                      </a:r>
                    </a:p>
                  </a:txBody>
                  <a:tcPr marL="68580" marR="68580" marT="34290" marB="34290" anchor="ctr"/>
                </a:tc>
                <a:extLst>
                  <a:ext uri="{0D108BD9-81ED-4DB2-BD59-A6C34878D82A}">
                    <a16:rowId xmlns:a16="http://schemas.microsoft.com/office/drawing/2014/main" val="3547509370"/>
                  </a:ext>
                </a:extLst>
              </a:tr>
              <a:tr h="274320">
                <a:tc>
                  <a:txBody>
                    <a:bodyPr/>
                    <a:lstStyle/>
                    <a:p>
                      <a:pPr algn="ctr"/>
                      <a:r>
                        <a:rPr kumimoji="1" lang="ja-JP" altLang="en-US" sz="1400"/>
                        <a:t>確認</a:t>
                      </a:r>
                      <a:r>
                        <a:rPr kumimoji="1" lang="en-US" altLang="ja-JP" sz="1400" dirty="0"/>
                        <a:t>CC</a:t>
                      </a:r>
                      <a:r>
                        <a:rPr kumimoji="1" lang="ja-JP" altLang="en-US" sz="1400"/>
                        <a:t>（個数）</a:t>
                      </a:r>
                    </a:p>
                  </a:txBody>
                  <a:tcPr marL="68580" marR="68580" marT="34290" marB="34290" anchor="ctr"/>
                </a:tc>
                <a:tc>
                  <a:txBody>
                    <a:bodyPr/>
                    <a:lstStyle/>
                    <a:p>
                      <a:pPr algn="ctr"/>
                      <a:r>
                        <a:rPr kumimoji="1" lang="en-US" altLang="ja-JP" sz="1400" dirty="0"/>
                        <a:t>44</a:t>
                      </a:r>
                      <a:r>
                        <a:rPr kumimoji="1" lang="ja-JP" altLang="en-US" sz="1400"/>
                        <a:t>個</a:t>
                      </a:r>
                    </a:p>
                  </a:txBody>
                  <a:tcPr marL="68580" marR="68580" marT="34290" marB="34290" anchor="ctr"/>
                </a:tc>
                <a:tc>
                  <a:txBody>
                    <a:bodyPr/>
                    <a:lstStyle/>
                    <a:p>
                      <a:pPr algn="ctr"/>
                      <a:r>
                        <a:rPr kumimoji="1" lang="en-US" altLang="ja-JP" sz="1400" dirty="0"/>
                        <a:t>32</a:t>
                      </a:r>
                      <a:r>
                        <a:rPr kumimoji="1" lang="ja-JP" altLang="en-US" sz="1400"/>
                        <a:t>個</a:t>
                      </a:r>
                    </a:p>
                  </a:txBody>
                  <a:tcPr marL="68580" marR="68580" marT="34290" marB="34290" anchor="ctr"/>
                </a:tc>
                <a:extLst>
                  <a:ext uri="{0D108BD9-81ED-4DB2-BD59-A6C34878D82A}">
                    <a16:rowId xmlns:a16="http://schemas.microsoft.com/office/drawing/2014/main" val="1297655557"/>
                  </a:ext>
                </a:extLst>
              </a:tr>
              <a:tr h="274320">
                <a:tc>
                  <a:txBody>
                    <a:bodyPr/>
                    <a:lstStyle/>
                    <a:p>
                      <a:pPr algn="ctr"/>
                      <a:r>
                        <a:rPr kumimoji="1" lang="ja-JP" altLang="en-US" sz="1400"/>
                        <a:t>確認</a:t>
                      </a:r>
                      <a:r>
                        <a:rPr kumimoji="1" lang="en-US" altLang="ja-JP" sz="1400" dirty="0"/>
                        <a:t>CC</a:t>
                      </a:r>
                      <a:r>
                        <a:rPr kumimoji="1" lang="ja-JP" altLang="en-US" sz="1400"/>
                        <a:t>（行数）</a:t>
                      </a:r>
                    </a:p>
                  </a:txBody>
                  <a:tcPr marL="68580" marR="68580" marT="34290" marB="34290" anchor="ctr"/>
                </a:tc>
                <a:tc>
                  <a:txBody>
                    <a:bodyPr/>
                    <a:lstStyle/>
                    <a:p>
                      <a:pPr algn="ctr"/>
                      <a:r>
                        <a:rPr kumimoji="1" lang="en-US" altLang="ja-JP" sz="1400" dirty="0"/>
                        <a:t>463</a:t>
                      </a:r>
                      <a:r>
                        <a:rPr kumimoji="1" lang="ja-JP" altLang="en-US" sz="1400"/>
                        <a:t>行</a:t>
                      </a:r>
                    </a:p>
                  </a:txBody>
                  <a:tcPr marL="68580" marR="68580" marT="34290" marB="34290" anchor="ctr"/>
                </a:tc>
                <a:tc>
                  <a:txBody>
                    <a:bodyPr/>
                    <a:lstStyle/>
                    <a:p>
                      <a:pPr algn="ctr"/>
                      <a:r>
                        <a:rPr kumimoji="1" lang="en-US" altLang="ja-JP" sz="1400" dirty="0"/>
                        <a:t>356</a:t>
                      </a:r>
                      <a:r>
                        <a:rPr kumimoji="1" lang="ja-JP" altLang="en-US" sz="1400"/>
                        <a:t>行</a:t>
                      </a:r>
                    </a:p>
                  </a:txBody>
                  <a:tcPr marL="68580" marR="68580" marT="34290" marB="34290" anchor="ctr"/>
                </a:tc>
                <a:extLst>
                  <a:ext uri="{0D108BD9-81ED-4DB2-BD59-A6C34878D82A}">
                    <a16:rowId xmlns:a16="http://schemas.microsoft.com/office/drawing/2014/main" val="1331736602"/>
                  </a:ext>
                </a:extLst>
              </a:tr>
            </a:tbl>
          </a:graphicData>
        </a:graphic>
      </p:graphicFrame>
    </p:spTree>
    <p:extLst>
      <p:ext uri="{BB962C8B-B14F-4D97-AF65-F5344CB8AC3E}">
        <p14:creationId xmlns:p14="http://schemas.microsoft.com/office/powerpoint/2010/main" val="2344456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94F43F-CCBB-914C-E9AB-B96DBB443D2A}"/>
              </a:ext>
            </a:extLst>
          </p:cNvPr>
          <p:cNvSpPr>
            <a:spLocks noGrp="1"/>
          </p:cNvSpPr>
          <p:nvPr>
            <p:ph type="title"/>
          </p:nvPr>
        </p:nvSpPr>
        <p:spPr/>
        <p:txBody>
          <a:bodyPr/>
          <a:lstStyle/>
          <a:p>
            <a:r>
              <a:rPr lang="en-US" altLang="ja-JP" dirty="0"/>
              <a:t>CCX</a:t>
            </a:r>
            <a:r>
              <a:rPr lang="ja-JP" altLang="en-US"/>
              <a:t>における異なる検出結果の比較機能</a:t>
            </a:r>
            <a:endParaRPr kumimoji="1" lang="ja-JP" altLang="en-US"/>
          </a:p>
        </p:txBody>
      </p:sp>
      <p:sp>
        <p:nvSpPr>
          <p:cNvPr id="3" name="コンテンツ プレースホルダー 2">
            <a:extLst>
              <a:ext uri="{FF2B5EF4-FFF2-40B4-BE49-F238E27FC236}">
                <a16:creationId xmlns:a16="http://schemas.microsoft.com/office/drawing/2014/main" id="{89481FD7-0773-314C-7716-ED98C2A51D95}"/>
              </a:ext>
            </a:extLst>
          </p:cNvPr>
          <p:cNvSpPr>
            <a:spLocks noGrp="1"/>
          </p:cNvSpPr>
          <p:nvPr>
            <p:ph idx="1"/>
          </p:nvPr>
        </p:nvSpPr>
        <p:spPr/>
        <p:txBody>
          <a:bodyPr/>
          <a:lstStyle/>
          <a:p>
            <a:r>
              <a:rPr kumimoji="1" lang="en-US" altLang="ja-JP" dirty="0"/>
              <a:t>CC</a:t>
            </a:r>
            <a:r>
              <a:rPr lang="ja-JP" altLang="en-US"/>
              <a:t>ペアの差異を表す散布図を表示</a:t>
            </a:r>
            <a:endParaRPr lang="en-US" altLang="ja-JP" dirty="0"/>
          </a:p>
          <a:p>
            <a:pPr lvl="1"/>
            <a:r>
              <a:rPr kumimoji="1" lang="ja-JP" altLang="en-US"/>
              <a:t>縦横にはファイルが並ぶ</a:t>
            </a:r>
            <a:endParaRPr kumimoji="1" lang="en-US" altLang="ja-JP" dirty="0"/>
          </a:p>
          <a:p>
            <a:pPr lvl="1"/>
            <a:r>
              <a:rPr kumimoji="1" lang="ja-JP" altLang="en-US"/>
              <a:t>ファイルの組み合わせごとにマス目が存在</a:t>
            </a:r>
            <a:endParaRPr kumimoji="1" lang="en-US" altLang="ja-JP" dirty="0"/>
          </a:p>
          <a:p>
            <a:r>
              <a:rPr kumimoji="1" lang="ja-JP" altLang="en-US"/>
              <a:t>修正コード片を含んだ</a:t>
            </a:r>
            <a:r>
              <a:rPr kumimoji="1" lang="en-US" altLang="ja-JP" dirty="0"/>
              <a:t>CC</a:t>
            </a:r>
            <a:r>
              <a:rPr kumimoji="1" lang="ja-JP" altLang="en-US"/>
              <a:t>の同時修正を支援</a:t>
            </a:r>
            <a:endParaRPr kumimoji="1" lang="en-US" altLang="ja-JP" dirty="0"/>
          </a:p>
        </p:txBody>
      </p:sp>
      <p:sp>
        <p:nvSpPr>
          <p:cNvPr id="4" name="スライド番号プレースホルダー 3">
            <a:extLst>
              <a:ext uri="{FF2B5EF4-FFF2-40B4-BE49-F238E27FC236}">
                <a16:creationId xmlns:a16="http://schemas.microsoft.com/office/drawing/2014/main" id="{2E5C8911-348F-845D-CA84-3D22E92D8696}"/>
              </a:ext>
            </a:extLst>
          </p:cNvPr>
          <p:cNvSpPr>
            <a:spLocks noGrp="1"/>
          </p:cNvSpPr>
          <p:nvPr>
            <p:ph type="sldNum" sz="quarter" idx="12"/>
          </p:nvPr>
        </p:nvSpPr>
        <p:spPr/>
        <p:txBody>
          <a:bodyPr/>
          <a:lstStyle/>
          <a:p>
            <a:fld id="{B16735D3-C9E7-F649-AF37-A9D08763696D}" type="slidenum">
              <a:rPr lang="ja-JP" altLang="en-US" smtClean="0"/>
              <a:pPr/>
              <a:t>4</a:t>
            </a:fld>
            <a:endParaRPr lang="ja-JP" altLang="en-US"/>
          </a:p>
        </p:txBody>
      </p:sp>
      <p:pic>
        <p:nvPicPr>
          <p:cNvPr id="7" name="図 6" descr="グラフ, 散布図&#10;&#10;自動的に生成された説明">
            <a:extLst>
              <a:ext uri="{FF2B5EF4-FFF2-40B4-BE49-F238E27FC236}">
                <a16:creationId xmlns:a16="http://schemas.microsoft.com/office/drawing/2014/main" id="{CAD37180-67A5-3970-4153-421ADD48C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7566" y="3702091"/>
            <a:ext cx="3123073" cy="3026668"/>
          </a:xfrm>
          <a:prstGeom prst="rect">
            <a:avLst/>
          </a:prstGeom>
        </p:spPr>
      </p:pic>
      <p:sp>
        <p:nvSpPr>
          <p:cNvPr id="8" name="角丸四角形吹き出し 7">
            <a:extLst>
              <a:ext uri="{FF2B5EF4-FFF2-40B4-BE49-F238E27FC236}">
                <a16:creationId xmlns:a16="http://schemas.microsoft.com/office/drawing/2014/main" id="{0A680D70-882E-CC0E-25B7-5FFA582FAB5E}"/>
              </a:ext>
            </a:extLst>
          </p:cNvPr>
          <p:cNvSpPr/>
          <p:nvPr/>
        </p:nvSpPr>
        <p:spPr>
          <a:xfrm>
            <a:off x="5408024" y="4457964"/>
            <a:ext cx="2468877" cy="1799145"/>
          </a:xfrm>
          <a:prstGeom prst="wedgeRoundRectCallout">
            <a:avLst>
              <a:gd name="adj1" fmla="val -83371"/>
              <a:gd name="adj2" fmla="val -26831"/>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a:t>有色点：</a:t>
            </a:r>
            <a:r>
              <a:rPr lang="en-US" altLang="ja-JP" dirty="0"/>
              <a:t>CC</a:t>
            </a:r>
            <a:r>
              <a:rPr lang="ja-JP" altLang="en-US"/>
              <a:t>ペアあり</a:t>
            </a:r>
            <a:endParaRPr lang="en-US" altLang="ja-JP" dirty="0"/>
          </a:p>
          <a:p>
            <a:r>
              <a:rPr lang="ja-JP" altLang="en-US"/>
              <a:t>無色点：</a:t>
            </a:r>
            <a:r>
              <a:rPr lang="en-US" altLang="ja-JP" dirty="0"/>
              <a:t>CC</a:t>
            </a:r>
            <a:r>
              <a:rPr lang="ja-JP" altLang="en-US"/>
              <a:t>ペアなし</a:t>
            </a:r>
            <a:endParaRPr lang="en-US" altLang="ja-JP" dirty="0"/>
          </a:p>
          <a:p>
            <a:r>
              <a:rPr lang="ja-JP" altLang="en-US"/>
              <a:t>赤色：差異が大きい</a:t>
            </a:r>
            <a:endParaRPr lang="en-US" altLang="ja-JP" dirty="0"/>
          </a:p>
          <a:p>
            <a:r>
              <a:rPr lang="ja-JP" altLang="en-US"/>
              <a:t>黄色：差異が小さい</a:t>
            </a:r>
            <a:endParaRPr lang="en-US" altLang="ja-JP" dirty="0"/>
          </a:p>
          <a:p>
            <a:r>
              <a:rPr lang="ja-JP" altLang="en-US"/>
              <a:t>緑色：差異なし</a:t>
            </a:r>
          </a:p>
        </p:txBody>
      </p:sp>
    </p:spTree>
    <p:extLst>
      <p:ext uri="{BB962C8B-B14F-4D97-AF65-F5344CB8AC3E}">
        <p14:creationId xmlns:p14="http://schemas.microsoft.com/office/powerpoint/2010/main" val="10127609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9825E5-E978-3A3E-AE12-D492D6E2363A}"/>
              </a:ext>
            </a:extLst>
          </p:cNvPr>
          <p:cNvSpPr>
            <a:spLocks noGrp="1"/>
          </p:cNvSpPr>
          <p:nvPr>
            <p:ph type="title"/>
          </p:nvPr>
        </p:nvSpPr>
        <p:spPr/>
        <p:txBody>
          <a:bodyPr/>
          <a:lstStyle/>
          <a:p>
            <a:r>
              <a:rPr kumimoji="1" lang="ja-JP" altLang="en-US"/>
              <a:t>実験結果</a:t>
            </a:r>
            <a:r>
              <a:rPr kumimoji="1" lang="en-US" altLang="ja-JP" dirty="0"/>
              <a:t>(</a:t>
            </a:r>
            <a:r>
              <a:rPr kumimoji="1" lang="ja-JP" altLang="en-US"/>
              <a:t>平均値</a:t>
            </a:r>
            <a:r>
              <a:rPr kumimoji="1" lang="en-US" altLang="ja-JP" dirty="0"/>
              <a:t>)</a:t>
            </a:r>
            <a:endParaRPr kumimoji="1" lang="ja-JP" altLang="en-US"/>
          </a:p>
        </p:txBody>
      </p:sp>
      <p:sp>
        <p:nvSpPr>
          <p:cNvPr id="6" name="スライド番号プレースホルダー 5">
            <a:extLst>
              <a:ext uri="{FF2B5EF4-FFF2-40B4-BE49-F238E27FC236}">
                <a16:creationId xmlns:a16="http://schemas.microsoft.com/office/drawing/2014/main" id="{619947A1-AA2D-B98C-F1C3-EF8994FB0A62}"/>
              </a:ext>
            </a:extLst>
          </p:cNvPr>
          <p:cNvSpPr>
            <a:spLocks noGrp="1"/>
          </p:cNvSpPr>
          <p:nvPr>
            <p:ph type="sldNum" sz="quarter" idx="12"/>
          </p:nvPr>
        </p:nvSpPr>
        <p:spPr/>
        <p:txBody>
          <a:bodyPr/>
          <a:lstStyle/>
          <a:p>
            <a:pPr>
              <a:defRPr/>
            </a:pPr>
            <a:fld id="{B12562F3-4A2F-4E07-B7D3-3E764FB0DEC6}" type="slidenum">
              <a:rPr lang="en-US" altLang="ja-JP" smtClean="0"/>
              <a:pPr>
                <a:defRPr/>
              </a:pPr>
              <a:t>49</a:t>
            </a:fld>
            <a:endParaRPr lang="en-US" altLang="ja-JP" dirty="0"/>
          </a:p>
        </p:txBody>
      </p:sp>
      <p:sp>
        <p:nvSpPr>
          <p:cNvPr id="15" name="コンテンツ プレースホルダー 14">
            <a:extLst>
              <a:ext uri="{FF2B5EF4-FFF2-40B4-BE49-F238E27FC236}">
                <a16:creationId xmlns:a16="http://schemas.microsoft.com/office/drawing/2014/main" id="{6B84EAF6-1985-93DF-FCD6-3F49C34EF2B6}"/>
              </a:ext>
            </a:extLst>
          </p:cNvPr>
          <p:cNvSpPr>
            <a:spLocks noGrp="1"/>
          </p:cNvSpPr>
          <p:nvPr>
            <p:ph idx="1"/>
          </p:nvPr>
        </p:nvSpPr>
        <p:spPr/>
        <p:txBody>
          <a:bodyPr/>
          <a:lstStyle/>
          <a:p>
            <a:endParaRPr lang="en-US" altLang="ja-JP" dirty="0"/>
          </a:p>
          <a:p>
            <a:endParaRPr lang="en-US" altLang="ja-JP" dirty="0"/>
          </a:p>
          <a:p>
            <a:endParaRPr lang="en-US" altLang="ja-JP" dirty="0"/>
          </a:p>
          <a:p>
            <a:endParaRPr lang="en-US" altLang="ja-JP" dirty="0"/>
          </a:p>
          <a:p>
            <a:endParaRPr lang="en-US" altLang="ja-JP" dirty="0"/>
          </a:p>
          <a:p>
            <a:r>
              <a:rPr lang="ja-JP" altLang="en-US"/>
              <a:t>新規ツールを使用した方が以下の値が小さいことを確認</a:t>
            </a:r>
            <a:endParaRPr lang="en-US" altLang="ja-JP" dirty="0"/>
          </a:p>
          <a:p>
            <a:pPr lvl="1"/>
            <a:r>
              <a:rPr lang="ja-JP" altLang="en-US"/>
              <a:t>ファイル探索におけるマウスクリック回数</a:t>
            </a:r>
            <a:endParaRPr lang="en-US" altLang="ja-JP" dirty="0"/>
          </a:p>
          <a:p>
            <a:pPr lvl="1"/>
            <a:r>
              <a:rPr lang="ja-JP" altLang="en-US"/>
              <a:t>全体の画面遷移回数</a:t>
            </a:r>
            <a:endParaRPr lang="en-US" altLang="ja-JP" dirty="0"/>
          </a:p>
          <a:p>
            <a:pPr lvl="1"/>
            <a:r>
              <a:rPr lang="ja-JP" altLang="en-US"/>
              <a:t>確認</a:t>
            </a:r>
            <a:r>
              <a:rPr lang="en-US" altLang="ja-JP" dirty="0"/>
              <a:t>CC</a:t>
            </a:r>
            <a:r>
              <a:rPr lang="ja-JP" altLang="en-US"/>
              <a:t>数とその行数</a:t>
            </a:r>
            <a:endParaRPr lang="en-US" altLang="ja-JP" dirty="0"/>
          </a:p>
        </p:txBody>
      </p:sp>
      <p:graphicFrame>
        <p:nvGraphicFramePr>
          <p:cNvPr id="17" name="表 10">
            <a:extLst>
              <a:ext uri="{FF2B5EF4-FFF2-40B4-BE49-F238E27FC236}">
                <a16:creationId xmlns:a16="http://schemas.microsoft.com/office/drawing/2014/main" id="{51783209-2079-41B8-E75B-92E09734DF46}"/>
              </a:ext>
            </a:extLst>
          </p:cNvPr>
          <p:cNvGraphicFramePr>
            <a:graphicFrameLocks/>
          </p:cNvGraphicFramePr>
          <p:nvPr/>
        </p:nvGraphicFramePr>
        <p:xfrm>
          <a:off x="457203" y="1953488"/>
          <a:ext cx="8229597" cy="2186940"/>
        </p:xfrm>
        <a:graphic>
          <a:graphicData uri="http://schemas.openxmlformats.org/drawingml/2006/table">
            <a:tbl>
              <a:tblPr firstRow="1" bandRow="1">
                <a:tableStyleId>{5940675A-B579-460E-94D1-54222C63F5DA}</a:tableStyleId>
              </a:tblPr>
              <a:tblGrid>
                <a:gridCol w="2743199">
                  <a:extLst>
                    <a:ext uri="{9D8B030D-6E8A-4147-A177-3AD203B41FA5}">
                      <a16:colId xmlns:a16="http://schemas.microsoft.com/office/drawing/2014/main" val="2342875624"/>
                    </a:ext>
                  </a:extLst>
                </a:gridCol>
                <a:gridCol w="2743199">
                  <a:extLst>
                    <a:ext uri="{9D8B030D-6E8A-4147-A177-3AD203B41FA5}">
                      <a16:colId xmlns:a16="http://schemas.microsoft.com/office/drawing/2014/main" val="3923792825"/>
                    </a:ext>
                  </a:extLst>
                </a:gridCol>
                <a:gridCol w="2743199">
                  <a:extLst>
                    <a:ext uri="{9D8B030D-6E8A-4147-A177-3AD203B41FA5}">
                      <a16:colId xmlns:a16="http://schemas.microsoft.com/office/drawing/2014/main" val="2632421177"/>
                    </a:ext>
                  </a:extLst>
                </a:gridCol>
              </a:tblGrid>
              <a:tr h="274320">
                <a:tc>
                  <a:txBody>
                    <a:bodyPr/>
                    <a:lstStyle/>
                    <a:p>
                      <a:pPr algn="ctr"/>
                      <a:endParaRPr kumimoji="1" lang="ja-JP" altLang="en-US" sz="1400"/>
                    </a:p>
                  </a:txBody>
                  <a:tcPr marL="68580" marR="68580" marT="34290" marB="34290" anchor="ctr"/>
                </a:tc>
                <a:tc>
                  <a:txBody>
                    <a:bodyPr/>
                    <a:lstStyle/>
                    <a:p>
                      <a:pPr algn="ctr"/>
                      <a:r>
                        <a:rPr kumimoji="1" lang="ja-JP" altLang="en-US" sz="1400"/>
                        <a:t>既存ツール</a:t>
                      </a:r>
                    </a:p>
                  </a:txBody>
                  <a:tcPr marL="68580" marR="68580" marT="34290" marB="34290" anchor="ctr"/>
                </a:tc>
                <a:tc>
                  <a:txBody>
                    <a:bodyPr/>
                    <a:lstStyle/>
                    <a:p>
                      <a:pPr algn="ctr"/>
                      <a:r>
                        <a:rPr kumimoji="1" lang="ja-JP" altLang="en-US" sz="1400"/>
                        <a:t>新規ツール</a:t>
                      </a:r>
                    </a:p>
                  </a:txBody>
                  <a:tcPr marL="68580" marR="68580" marT="34290" marB="34290" anchor="ctr"/>
                </a:tc>
                <a:extLst>
                  <a:ext uri="{0D108BD9-81ED-4DB2-BD59-A6C34878D82A}">
                    <a16:rowId xmlns:a16="http://schemas.microsoft.com/office/drawing/2014/main" val="892946493"/>
                  </a:ext>
                </a:extLst>
              </a:tr>
              <a:tr h="480060">
                <a:tc>
                  <a:txBody>
                    <a:bodyPr/>
                    <a:lstStyle/>
                    <a:p>
                      <a:pPr algn="ctr"/>
                      <a:r>
                        <a:rPr kumimoji="1" lang="ja-JP" altLang="en-US" sz="1400"/>
                        <a:t>マウスクリック数（ファイル探索）</a:t>
                      </a:r>
                    </a:p>
                  </a:txBody>
                  <a:tcPr marL="68580" marR="68580" marT="34290" marB="34290" anchor="ctr"/>
                </a:tc>
                <a:tc>
                  <a:txBody>
                    <a:bodyPr/>
                    <a:lstStyle/>
                    <a:p>
                      <a:pPr algn="ctr"/>
                      <a:r>
                        <a:rPr kumimoji="1" lang="en-US" altLang="ja-JP" sz="1400" dirty="0"/>
                        <a:t>59.2</a:t>
                      </a:r>
                      <a:r>
                        <a:rPr kumimoji="1" lang="ja-JP" altLang="en-US" sz="1400"/>
                        <a:t>回</a:t>
                      </a:r>
                    </a:p>
                  </a:txBody>
                  <a:tcPr marL="68580" marR="68580" marT="34290" marB="34290" anchor="ctr"/>
                </a:tc>
                <a:tc>
                  <a:txBody>
                    <a:bodyPr/>
                    <a:lstStyle/>
                    <a:p>
                      <a:pPr algn="ctr"/>
                      <a:r>
                        <a:rPr kumimoji="1" lang="en-US" altLang="ja-JP" sz="1400" dirty="0"/>
                        <a:t>2.2</a:t>
                      </a:r>
                      <a:r>
                        <a:rPr kumimoji="1" lang="ja-JP" altLang="en-US" sz="1400"/>
                        <a:t>回</a:t>
                      </a:r>
                    </a:p>
                  </a:txBody>
                  <a:tcPr marL="68580" marR="68580" marT="34290" marB="34290" anchor="ctr"/>
                </a:tc>
                <a:extLst>
                  <a:ext uri="{0D108BD9-81ED-4DB2-BD59-A6C34878D82A}">
                    <a16:rowId xmlns:a16="http://schemas.microsoft.com/office/drawing/2014/main" val="1403189503"/>
                  </a:ext>
                </a:extLst>
              </a:tr>
              <a:tr h="274320">
                <a:tc>
                  <a:txBody>
                    <a:bodyPr/>
                    <a:lstStyle/>
                    <a:p>
                      <a:pPr algn="ctr"/>
                      <a:r>
                        <a:rPr kumimoji="1" lang="ja-JP" altLang="en-US" sz="1400"/>
                        <a:t>マウスクリック数（その他）</a:t>
                      </a:r>
                    </a:p>
                  </a:txBody>
                  <a:tcPr marL="68580" marR="68580" marT="34290" marB="34290" anchor="ctr"/>
                </a:tc>
                <a:tc>
                  <a:txBody>
                    <a:bodyPr/>
                    <a:lstStyle/>
                    <a:p>
                      <a:pPr algn="ctr"/>
                      <a:r>
                        <a:rPr kumimoji="1" lang="en-US" altLang="ja-JP" sz="1400" dirty="0"/>
                        <a:t>29.5</a:t>
                      </a:r>
                      <a:r>
                        <a:rPr kumimoji="1" lang="ja-JP" altLang="en-US" sz="1400"/>
                        <a:t>回</a:t>
                      </a:r>
                    </a:p>
                  </a:txBody>
                  <a:tcPr marL="68580" marR="68580" marT="34290" marB="34290" anchor="ctr"/>
                </a:tc>
                <a:tc>
                  <a:txBody>
                    <a:bodyPr/>
                    <a:lstStyle/>
                    <a:p>
                      <a:pPr algn="ctr"/>
                      <a:r>
                        <a:rPr kumimoji="1" lang="en-US" altLang="ja-JP" sz="1400" dirty="0"/>
                        <a:t>44</a:t>
                      </a:r>
                      <a:r>
                        <a:rPr kumimoji="1" lang="ja-JP" altLang="en-US" sz="1400"/>
                        <a:t>回</a:t>
                      </a:r>
                    </a:p>
                  </a:txBody>
                  <a:tcPr marL="68580" marR="68580" marT="34290" marB="34290" anchor="ctr"/>
                </a:tc>
                <a:extLst>
                  <a:ext uri="{0D108BD9-81ED-4DB2-BD59-A6C34878D82A}">
                    <a16:rowId xmlns:a16="http://schemas.microsoft.com/office/drawing/2014/main" val="4161162547"/>
                  </a:ext>
                </a:extLst>
              </a:tr>
              <a:tr h="274320">
                <a:tc>
                  <a:txBody>
                    <a:bodyPr/>
                    <a:lstStyle/>
                    <a:p>
                      <a:pPr algn="ctr"/>
                      <a:r>
                        <a:rPr kumimoji="1" lang="ja-JP" altLang="en-US" sz="1400"/>
                        <a:t>画面遷移回数（全体）</a:t>
                      </a:r>
                    </a:p>
                  </a:txBody>
                  <a:tcPr marL="68580" marR="68580" marT="34290" marB="34290" anchor="ctr"/>
                </a:tc>
                <a:tc>
                  <a:txBody>
                    <a:bodyPr/>
                    <a:lstStyle/>
                    <a:p>
                      <a:pPr algn="ctr"/>
                      <a:r>
                        <a:rPr kumimoji="1" lang="en-US" altLang="ja-JP" sz="1400" dirty="0"/>
                        <a:t>14.5</a:t>
                      </a:r>
                      <a:r>
                        <a:rPr kumimoji="1" lang="ja-JP" altLang="en-US" sz="1400"/>
                        <a:t>回</a:t>
                      </a:r>
                      <a:endParaRPr kumimoji="1" lang="en-US" altLang="ja-JP" sz="1400" dirty="0"/>
                    </a:p>
                  </a:txBody>
                  <a:tcPr marL="68580" marR="68580" marT="34290" marB="34290" anchor="ctr"/>
                </a:tc>
                <a:tc>
                  <a:txBody>
                    <a:bodyPr/>
                    <a:lstStyle/>
                    <a:p>
                      <a:pPr algn="ctr"/>
                      <a:r>
                        <a:rPr kumimoji="1" lang="en-US" altLang="ja-JP" sz="1400" dirty="0"/>
                        <a:t>1</a:t>
                      </a:r>
                      <a:r>
                        <a:rPr kumimoji="1" lang="ja-JP" altLang="en-US" sz="1400"/>
                        <a:t>回</a:t>
                      </a:r>
                    </a:p>
                  </a:txBody>
                  <a:tcPr marL="68580" marR="68580" marT="34290" marB="34290" anchor="ctr"/>
                </a:tc>
                <a:extLst>
                  <a:ext uri="{0D108BD9-81ED-4DB2-BD59-A6C34878D82A}">
                    <a16:rowId xmlns:a16="http://schemas.microsoft.com/office/drawing/2014/main" val="3547509370"/>
                  </a:ext>
                </a:extLst>
              </a:tr>
              <a:tr h="274320">
                <a:tc>
                  <a:txBody>
                    <a:bodyPr/>
                    <a:lstStyle/>
                    <a:p>
                      <a:pPr algn="ctr"/>
                      <a:r>
                        <a:rPr kumimoji="1" lang="ja-JP" altLang="en-US" sz="1400"/>
                        <a:t>画面遷移回数（一部）</a:t>
                      </a:r>
                    </a:p>
                  </a:txBody>
                  <a:tcPr marL="68580" marR="68580" marT="34290" marB="34290" anchor="ctr"/>
                </a:tc>
                <a:tc>
                  <a:txBody>
                    <a:bodyPr/>
                    <a:lstStyle/>
                    <a:p>
                      <a:pPr algn="ctr"/>
                      <a:r>
                        <a:rPr kumimoji="1" lang="en-US" altLang="ja-JP" sz="1400" dirty="0"/>
                        <a:t>1</a:t>
                      </a:r>
                      <a:r>
                        <a:rPr kumimoji="1" lang="ja-JP" altLang="en-US" sz="1400"/>
                        <a:t>回</a:t>
                      </a:r>
                    </a:p>
                  </a:txBody>
                  <a:tcPr marL="68580" marR="68580" marT="34290" marB="34290" anchor="ctr"/>
                </a:tc>
                <a:tc>
                  <a:txBody>
                    <a:bodyPr/>
                    <a:lstStyle/>
                    <a:p>
                      <a:pPr algn="ctr"/>
                      <a:r>
                        <a:rPr kumimoji="1" lang="en-US" altLang="ja-JP" sz="1400" dirty="0"/>
                        <a:t>3</a:t>
                      </a:r>
                      <a:r>
                        <a:rPr kumimoji="1" lang="ja-JP" altLang="en-US" sz="1400"/>
                        <a:t>回</a:t>
                      </a:r>
                    </a:p>
                  </a:txBody>
                  <a:tcPr marL="68580" marR="68580" marT="34290" marB="34290" anchor="ctr"/>
                </a:tc>
                <a:extLst>
                  <a:ext uri="{0D108BD9-81ED-4DB2-BD59-A6C34878D82A}">
                    <a16:rowId xmlns:a16="http://schemas.microsoft.com/office/drawing/2014/main" val="1300024101"/>
                  </a:ext>
                </a:extLst>
              </a:tr>
              <a:tr h="274320">
                <a:tc>
                  <a:txBody>
                    <a:bodyPr/>
                    <a:lstStyle/>
                    <a:p>
                      <a:pPr algn="ctr"/>
                      <a:r>
                        <a:rPr kumimoji="1" lang="ja-JP" altLang="en-US" sz="1400"/>
                        <a:t>確認</a:t>
                      </a:r>
                      <a:r>
                        <a:rPr kumimoji="1" lang="en-US" altLang="ja-JP" sz="1400" dirty="0"/>
                        <a:t>CC</a:t>
                      </a:r>
                      <a:r>
                        <a:rPr kumimoji="1" lang="ja-JP" altLang="en-US" sz="1400"/>
                        <a:t>（個数）</a:t>
                      </a:r>
                    </a:p>
                  </a:txBody>
                  <a:tcPr marL="68580" marR="68580" marT="34290" marB="34290" anchor="ctr"/>
                </a:tc>
                <a:tc>
                  <a:txBody>
                    <a:bodyPr/>
                    <a:lstStyle/>
                    <a:p>
                      <a:pPr algn="ctr"/>
                      <a:r>
                        <a:rPr kumimoji="1" lang="en-US" altLang="ja-JP" sz="1400" dirty="0"/>
                        <a:t>141.5</a:t>
                      </a:r>
                      <a:r>
                        <a:rPr kumimoji="1" lang="ja-JP" altLang="en-US" sz="1400"/>
                        <a:t>個</a:t>
                      </a:r>
                    </a:p>
                  </a:txBody>
                  <a:tcPr marL="68580" marR="68580" marT="34290" marB="34290" anchor="ctr"/>
                </a:tc>
                <a:tc>
                  <a:txBody>
                    <a:bodyPr/>
                    <a:lstStyle/>
                    <a:p>
                      <a:pPr algn="ctr"/>
                      <a:r>
                        <a:rPr kumimoji="1" lang="en-US" altLang="ja-JP" sz="1400" dirty="0"/>
                        <a:t>86.2</a:t>
                      </a:r>
                      <a:r>
                        <a:rPr kumimoji="1" lang="ja-JP" altLang="en-US" sz="1400"/>
                        <a:t>個</a:t>
                      </a:r>
                    </a:p>
                  </a:txBody>
                  <a:tcPr marL="68580" marR="68580" marT="34290" marB="34290" anchor="ctr"/>
                </a:tc>
                <a:extLst>
                  <a:ext uri="{0D108BD9-81ED-4DB2-BD59-A6C34878D82A}">
                    <a16:rowId xmlns:a16="http://schemas.microsoft.com/office/drawing/2014/main" val="2752552556"/>
                  </a:ext>
                </a:extLst>
              </a:tr>
              <a:tr h="274320">
                <a:tc>
                  <a:txBody>
                    <a:bodyPr/>
                    <a:lstStyle/>
                    <a:p>
                      <a:pPr algn="ctr"/>
                      <a:r>
                        <a:rPr kumimoji="1" lang="ja-JP" altLang="en-US" sz="1400"/>
                        <a:t>確認</a:t>
                      </a:r>
                      <a:r>
                        <a:rPr kumimoji="1" lang="en-US" altLang="ja-JP" sz="1400" dirty="0"/>
                        <a:t>CC</a:t>
                      </a:r>
                      <a:r>
                        <a:rPr kumimoji="1" lang="ja-JP" altLang="en-US" sz="1400"/>
                        <a:t>（行数）</a:t>
                      </a:r>
                    </a:p>
                  </a:txBody>
                  <a:tcPr marL="68580" marR="68580" marT="34290" marB="34290" anchor="ctr"/>
                </a:tc>
                <a:tc>
                  <a:txBody>
                    <a:bodyPr/>
                    <a:lstStyle/>
                    <a:p>
                      <a:pPr algn="ctr"/>
                      <a:r>
                        <a:rPr kumimoji="1" lang="en-US" altLang="ja-JP" sz="1400" dirty="0"/>
                        <a:t>1981.2</a:t>
                      </a:r>
                      <a:r>
                        <a:rPr kumimoji="1" lang="ja-JP" altLang="en-US" sz="1400"/>
                        <a:t>行</a:t>
                      </a:r>
                    </a:p>
                  </a:txBody>
                  <a:tcPr marL="68580" marR="68580" marT="34290" marB="34290" anchor="ctr"/>
                </a:tc>
                <a:tc>
                  <a:txBody>
                    <a:bodyPr/>
                    <a:lstStyle/>
                    <a:p>
                      <a:pPr algn="ctr"/>
                      <a:r>
                        <a:rPr kumimoji="1" lang="en-US" altLang="ja-JP" sz="1400" dirty="0"/>
                        <a:t>1587.5</a:t>
                      </a:r>
                      <a:r>
                        <a:rPr kumimoji="1" lang="ja-JP" altLang="en-US" sz="1400"/>
                        <a:t>行</a:t>
                      </a:r>
                    </a:p>
                  </a:txBody>
                  <a:tcPr marL="68580" marR="68580" marT="34290" marB="34290" anchor="ctr"/>
                </a:tc>
                <a:extLst>
                  <a:ext uri="{0D108BD9-81ED-4DB2-BD59-A6C34878D82A}">
                    <a16:rowId xmlns:a16="http://schemas.microsoft.com/office/drawing/2014/main" val="1467912892"/>
                  </a:ext>
                </a:extLst>
              </a:tr>
            </a:tbl>
          </a:graphicData>
        </a:graphic>
      </p:graphicFrame>
      <p:sp>
        <p:nvSpPr>
          <p:cNvPr id="18" name="正方形/長方形 17">
            <a:extLst>
              <a:ext uri="{FF2B5EF4-FFF2-40B4-BE49-F238E27FC236}">
                <a16:creationId xmlns:a16="http://schemas.microsoft.com/office/drawing/2014/main" id="{3460A1C4-8A71-2550-9A9E-CB3A49D7F71B}"/>
              </a:ext>
            </a:extLst>
          </p:cNvPr>
          <p:cNvSpPr/>
          <p:nvPr/>
        </p:nvSpPr>
        <p:spPr>
          <a:xfrm>
            <a:off x="5537994" y="5527293"/>
            <a:ext cx="2653440" cy="1160195"/>
          </a:xfrm>
          <a:prstGeom prst="rect">
            <a:avLst/>
          </a:prstGeom>
          <a:ln w="508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350">
                <a:solidFill>
                  <a:srgbClr val="FF0000"/>
                </a:solidFill>
              </a:rPr>
              <a:t>新規ツールの方が</a:t>
            </a:r>
            <a:br>
              <a:rPr lang="en-US" altLang="ja-JP" sz="1350" dirty="0">
                <a:solidFill>
                  <a:srgbClr val="FF0000"/>
                </a:solidFill>
              </a:rPr>
            </a:br>
            <a:r>
              <a:rPr lang="ja-JP" altLang="en-US" sz="1350">
                <a:solidFill>
                  <a:srgbClr val="FF0000"/>
                </a:solidFill>
              </a:rPr>
              <a:t>同時修正の検討に</a:t>
            </a:r>
            <a:br>
              <a:rPr lang="en-US" altLang="ja-JP" sz="1350" dirty="0">
                <a:solidFill>
                  <a:srgbClr val="FF0000"/>
                </a:solidFill>
              </a:rPr>
            </a:br>
            <a:r>
              <a:rPr lang="ja-JP" altLang="en-US" sz="1350">
                <a:solidFill>
                  <a:srgbClr val="FF0000"/>
                </a:solidFill>
              </a:rPr>
              <a:t>必要な工数が少ない</a:t>
            </a:r>
          </a:p>
        </p:txBody>
      </p:sp>
    </p:spTree>
    <p:extLst>
      <p:ext uri="{BB962C8B-B14F-4D97-AF65-F5344CB8AC3E}">
        <p14:creationId xmlns:p14="http://schemas.microsoft.com/office/powerpoint/2010/main" val="964209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6D3C5D-7D9B-8FAA-BFA8-ADC52F8E9054}"/>
              </a:ext>
            </a:extLst>
          </p:cNvPr>
          <p:cNvSpPr>
            <a:spLocks noGrp="1"/>
          </p:cNvSpPr>
          <p:nvPr>
            <p:ph type="title"/>
          </p:nvPr>
        </p:nvSpPr>
        <p:spPr/>
        <p:txBody>
          <a:bodyPr/>
          <a:lstStyle/>
          <a:p>
            <a:r>
              <a:rPr kumimoji="1" lang="ja-JP" altLang="en-US"/>
              <a:t>既存機能を使用した同時修正の検討方法</a:t>
            </a:r>
          </a:p>
        </p:txBody>
      </p:sp>
      <p:sp>
        <p:nvSpPr>
          <p:cNvPr id="6" name="スライド番号プレースホルダー 5">
            <a:extLst>
              <a:ext uri="{FF2B5EF4-FFF2-40B4-BE49-F238E27FC236}">
                <a16:creationId xmlns:a16="http://schemas.microsoft.com/office/drawing/2014/main" id="{94461FD9-26B9-89F2-0D89-723EC00AB540}"/>
              </a:ext>
            </a:extLst>
          </p:cNvPr>
          <p:cNvSpPr>
            <a:spLocks noGrp="1"/>
          </p:cNvSpPr>
          <p:nvPr>
            <p:ph type="sldNum" sz="quarter" idx="12"/>
          </p:nvPr>
        </p:nvSpPr>
        <p:spPr/>
        <p:txBody>
          <a:bodyPr/>
          <a:lstStyle/>
          <a:p>
            <a:pPr>
              <a:defRPr/>
            </a:pPr>
            <a:fld id="{B12562F3-4A2F-4E07-B7D3-3E764FB0DEC6}" type="slidenum">
              <a:rPr lang="en-US" altLang="ja-JP" smtClean="0"/>
              <a:pPr>
                <a:defRPr/>
              </a:pPr>
              <a:t>5</a:t>
            </a:fld>
            <a:endParaRPr lang="en-US" altLang="ja-JP" dirty="0"/>
          </a:p>
        </p:txBody>
      </p:sp>
      <p:sp>
        <p:nvSpPr>
          <p:cNvPr id="10" name="コンテンツ プレースホルダー 9">
            <a:extLst>
              <a:ext uri="{FF2B5EF4-FFF2-40B4-BE49-F238E27FC236}">
                <a16:creationId xmlns:a16="http://schemas.microsoft.com/office/drawing/2014/main" id="{93F5C674-35E0-FA9D-8D3B-275318F1BA41}"/>
              </a:ext>
            </a:extLst>
          </p:cNvPr>
          <p:cNvSpPr>
            <a:spLocks noGrp="1"/>
          </p:cNvSpPr>
          <p:nvPr>
            <p:ph idx="1"/>
          </p:nvPr>
        </p:nvSpPr>
        <p:spPr/>
        <p:txBody>
          <a:bodyPr/>
          <a:lstStyle/>
          <a:p>
            <a:pPr>
              <a:buNone/>
            </a:pPr>
            <a:r>
              <a:rPr lang="en-US" altLang="ja-JP" dirty="0"/>
              <a:t>1. </a:t>
            </a:r>
            <a:r>
              <a:rPr lang="ja-JP" altLang="en-US"/>
              <a:t>対象のコード片が存在する</a:t>
            </a:r>
            <a:br>
              <a:rPr lang="en-US" altLang="ja-JP" dirty="0"/>
            </a:br>
            <a:r>
              <a:rPr lang="en-US" altLang="ja-JP" dirty="0"/>
              <a:t>   </a:t>
            </a:r>
            <a:r>
              <a:rPr lang="ja-JP" altLang="en-US"/>
              <a:t>ファイルを探索</a:t>
            </a:r>
            <a:endParaRPr lang="en-US" altLang="ja-JP" dirty="0"/>
          </a:p>
          <a:p>
            <a:pPr>
              <a:buNone/>
            </a:pPr>
            <a:r>
              <a:rPr lang="en-US" altLang="ja-JP" dirty="0"/>
              <a:t>2. CC</a:t>
            </a:r>
            <a:r>
              <a:rPr lang="ja-JP" altLang="en-US"/>
              <a:t>ペアを全て確認</a:t>
            </a:r>
            <a:endParaRPr lang="en-US" altLang="ja-JP" dirty="0"/>
          </a:p>
        </p:txBody>
      </p:sp>
      <p:pic>
        <p:nvPicPr>
          <p:cNvPr id="12" name="画面収録 2023-02-13 12.07.34.mov">
            <a:hlinkClick r:id="" action="ppaction://media"/>
            <a:extLst>
              <a:ext uri="{FF2B5EF4-FFF2-40B4-BE49-F238E27FC236}">
                <a16:creationId xmlns:a16="http://schemas.microsoft.com/office/drawing/2014/main" id="{0E888DF7-06EE-D425-232B-B491AD9787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49485" y="2318658"/>
            <a:ext cx="4415245" cy="4298561"/>
          </a:xfrm>
          <a:prstGeom prst="rect">
            <a:avLst/>
          </a:prstGeom>
        </p:spPr>
      </p:pic>
    </p:spTree>
    <p:extLst>
      <p:ext uri="{BB962C8B-B14F-4D97-AF65-F5344CB8AC3E}">
        <p14:creationId xmlns:p14="http://schemas.microsoft.com/office/powerpoint/2010/main" val="103990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9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27FFEF-DEDF-76D7-770C-40D0CAA87B7E}"/>
              </a:ext>
            </a:extLst>
          </p:cNvPr>
          <p:cNvSpPr>
            <a:spLocks noGrp="1"/>
          </p:cNvSpPr>
          <p:nvPr>
            <p:ph type="title"/>
          </p:nvPr>
        </p:nvSpPr>
        <p:spPr/>
        <p:txBody>
          <a:bodyPr/>
          <a:lstStyle/>
          <a:p>
            <a:r>
              <a:rPr lang="ja-JP" altLang="en-US"/>
              <a:t>散布図表示の問題点</a:t>
            </a:r>
            <a:endParaRPr kumimoji="1" lang="ja-JP" altLang="en-US"/>
          </a:p>
        </p:txBody>
      </p:sp>
      <p:sp>
        <p:nvSpPr>
          <p:cNvPr id="3" name="コンテンツ プレースホルダー 2">
            <a:extLst>
              <a:ext uri="{FF2B5EF4-FFF2-40B4-BE49-F238E27FC236}">
                <a16:creationId xmlns:a16="http://schemas.microsoft.com/office/drawing/2014/main" id="{DA1EDBD2-7286-D7C4-4ECB-7118053B9C92}"/>
              </a:ext>
            </a:extLst>
          </p:cNvPr>
          <p:cNvSpPr>
            <a:spLocks noGrp="1"/>
          </p:cNvSpPr>
          <p:nvPr>
            <p:ph idx="1"/>
          </p:nvPr>
        </p:nvSpPr>
        <p:spPr/>
        <p:txBody>
          <a:bodyPr/>
          <a:lstStyle/>
          <a:p>
            <a:r>
              <a:rPr kumimoji="1" lang="ja-JP" altLang="en-US"/>
              <a:t>問題点</a:t>
            </a:r>
            <a:r>
              <a:rPr kumimoji="1" lang="en-US" altLang="ja-JP" dirty="0"/>
              <a:t>1</a:t>
            </a:r>
            <a:r>
              <a:rPr kumimoji="1" lang="ja-JP" altLang="en-US"/>
              <a:t>：ファイル探索が困難</a:t>
            </a:r>
            <a:endParaRPr kumimoji="1" lang="en-US" altLang="ja-JP" dirty="0"/>
          </a:p>
          <a:p>
            <a:r>
              <a:rPr lang="ja-JP" altLang="en-US"/>
              <a:t>問題点</a:t>
            </a:r>
            <a:r>
              <a:rPr lang="en-US" altLang="ja-JP" dirty="0"/>
              <a:t>2</a:t>
            </a:r>
            <a:r>
              <a:rPr lang="ja-JP" altLang="en-US"/>
              <a:t>：全ての</a:t>
            </a:r>
            <a:r>
              <a:rPr lang="en-US" altLang="ja-JP" dirty="0"/>
              <a:t>CC</a:t>
            </a:r>
            <a:r>
              <a:rPr lang="ja-JP" altLang="en-US"/>
              <a:t>の確認に手間がかかる</a:t>
            </a:r>
            <a:endParaRPr lang="en-US" altLang="ja-JP" dirty="0"/>
          </a:p>
          <a:p>
            <a:r>
              <a:rPr kumimoji="1" lang="ja-JP" altLang="en-US"/>
              <a:t>問題点</a:t>
            </a:r>
            <a:r>
              <a:rPr lang="en-US" altLang="ja-JP" dirty="0"/>
              <a:t>3</a:t>
            </a:r>
            <a:r>
              <a:rPr lang="ja-JP" altLang="en-US"/>
              <a:t>：比較後の</a:t>
            </a:r>
            <a:r>
              <a:rPr lang="en-US" altLang="ja-JP" dirty="0"/>
              <a:t>CC</a:t>
            </a:r>
            <a:r>
              <a:rPr lang="ja-JP" altLang="en-US"/>
              <a:t>検出の差異（割合）しか</a:t>
            </a:r>
            <a:br>
              <a:rPr lang="en-US" altLang="ja-JP" dirty="0"/>
            </a:br>
            <a:r>
              <a:rPr lang="en-US" altLang="ja-JP" dirty="0"/>
              <a:t>                 </a:t>
            </a:r>
            <a:r>
              <a:rPr lang="ja-JP" altLang="en-US"/>
              <a:t>分からない</a:t>
            </a:r>
            <a:endParaRPr kumimoji="1" lang="en-US" altLang="ja-JP" dirty="0"/>
          </a:p>
        </p:txBody>
      </p:sp>
      <p:sp>
        <p:nvSpPr>
          <p:cNvPr id="6" name="スライド番号プレースホルダー 5">
            <a:extLst>
              <a:ext uri="{FF2B5EF4-FFF2-40B4-BE49-F238E27FC236}">
                <a16:creationId xmlns:a16="http://schemas.microsoft.com/office/drawing/2014/main" id="{DFB2A541-75BE-276F-84C0-1457D024476D}"/>
              </a:ext>
            </a:extLst>
          </p:cNvPr>
          <p:cNvSpPr>
            <a:spLocks noGrp="1"/>
          </p:cNvSpPr>
          <p:nvPr>
            <p:ph type="sldNum" sz="quarter" idx="12"/>
          </p:nvPr>
        </p:nvSpPr>
        <p:spPr/>
        <p:txBody>
          <a:bodyPr/>
          <a:lstStyle/>
          <a:p>
            <a:pPr>
              <a:defRPr/>
            </a:pPr>
            <a:fld id="{B12562F3-4A2F-4E07-B7D3-3E764FB0DEC6}" type="slidenum">
              <a:rPr lang="en-US" altLang="ja-JP" smtClean="0"/>
              <a:pPr>
                <a:defRPr/>
              </a:pPr>
              <a:t>6</a:t>
            </a:fld>
            <a:endParaRPr lang="en-US" altLang="ja-JP" dirty="0"/>
          </a:p>
        </p:txBody>
      </p:sp>
    </p:spTree>
    <p:extLst>
      <p:ext uri="{BB962C8B-B14F-4D97-AF65-F5344CB8AC3E}">
        <p14:creationId xmlns:p14="http://schemas.microsoft.com/office/powerpoint/2010/main" val="64851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D8AAD5-9078-DC44-B8B6-DF927F46B511}"/>
              </a:ext>
            </a:extLst>
          </p:cNvPr>
          <p:cNvSpPr>
            <a:spLocks noGrp="1"/>
          </p:cNvSpPr>
          <p:nvPr>
            <p:ph type="title"/>
          </p:nvPr>
        </p:nvSpPr>
        <p:spPr/>
        <p:txBody>
          <a:bodyPr/>
          <a:lstStyle/>
          <a:p>
            <a:r>
              <a:rPr kumimoji="1" lang="ja-JP" altLang="en-US"/>
              <a:t>問題点</a:t>
            </a:r>
            <a:r>
              <a:rPr kumimoji="1" lang="en-US" altLang="ja-JP" dirty="0"/>
              <a:t>1</a:t>
            </a:r>
            <a:r>
              <a:rPr kumimoji="1" lang="ja-JP" altLang="en-US"/>
              <a:t>：ファイル探索が困難</a:t>
            </a:r>
          </a:p>
        </p:txBody>
      </p:sp>
      <p:sp>
        <p:nvSpPr>
          <p:cNvPr id="3" name="コンテンツ プレースホルダー 2">
            <a:extLst>
              <a:ext uri="{FF2B5EF4-FFF2-40B4-BE49-F238E27FC236}">
                <a16:creationId xmlns:a16="http://schemas.microsoft.com/office/drawing/2014/main" id="{4F0EB5D2-CA3C-9E34-C489-8C503046B7AC}"/>
              </a:ext>
            </a:extLst>
          </p:cNvPr>
          <p:cNvSpPr>
            <a:spLocks noGrp="1"/>
          </p:cNvSpPr>
          <p:nvPr>
            <p:ph idx="1"/>
          </p:nvPr>
        </p:nvSpPr>
        <p:spPr/>
        <p:txBody>
          <a:bodyPr/>
          <a:lstStyle/>
          <a:p>
            <a:r>
              <a:rPr kumimoji="1" lang="ja-JP" altLang="en-US"/>
              <a:t>同時修正の手順</a:t>
            </a:r>
            <a:r>
              <a:rPr kumimoji="1" lang="en-US" altLang="ja-JP" dirty="0"/>
              <a:t>1</a:t>
            </a:r>
            <a:r>
              <a:rPr kumimoji="1" lang="ja-JP" altLang="en-US"/>
              <a:t>で発生する問題</a:t>
            </a:r>
            <a:endParaRPr kumimoji="1" lang="en-US" altLang="ja-JP" dirty="0"/>
          </a:p>
          <a:p>
            <a:r>
              <a:rPr kumimoji="1" lang="ja-JP" altLang="en-US"/>
              <a:t>対象のファイルパスが表示されるまで</a:t>
            </a:r>
            <a:br>
              <a:rPr kumimoji="1" lang="en-US" altLang="ja-JP" dirty="0"/>
            </a:br>
            <a:r>
              <a:rPr lang="ja-JP" altLang="en-US"/>
              <a:t>繰り返し</a:t>
            </a:r>
            <a:r>
              <a:rPr kumimoji="1" lang="ja-JP" altLang="en-US"/>
              <a:t>クリックが必要</a:t>
            </a:r>
            <a:endParaRPr kumimoji="1" lang="en-US" altLang="ja-JP" dirty="0"/>
          </a:p>
          <a:p>
            <a:r>
              <a:rPr lang="ja-JP" altLang="en-US"/>
              <a:t>ファイルの並びは検出ツールの出力順</a:t>
            </a:r>
            <a:endParaRPr lang="en-US" altLang="ja-JP" dirty="0"/>
          </a:p>
          <a:p>
            <a:pPr lvl="1"/>
            <a:r>
              <a:rPr lang="ja-JP" altLang="en-US"/>
              <a:t>検出ツールに依存</a:t>
            </a:r>
            <a:endParaRPr lang="en-US" altLang="ja-JP" dirty="0"/>
          </a:p>
        </p:txBody>
      </p:sp>
      <p:sp>
        <p:nvSpPr>
          <p:cNvPr id="6" name="スライド番号プレースホルダー 5">
            <a:extLst>
              <a:ext uri="{FF2B5EF4-FFF2-40B4-BE49-F238E27FC236}">
                <a16:creationId xmlns:a16="http://schemas.microsoft.com/office/drawing/2014/main" id="{C3CF019A-50AF-0723-14E3-CC65F96AEC08}"/>
              </a:ext>
            </a:extLst>
          </p:cNvPr>
          <p:cNvSpPr>
            <a:spLocks noGrp="1"/>
          </p:cNvSpPr>
          <p:nvPr>
            <p:ph type="sldNum" sz="quarter" idx="12"/>
          </p:nvPr>
        </p:nvSpPr>
        <p:spPr/>
        <p:txBody>
          <a:bodyPr/>
          <a:lstStyle/>
          <a:p>
            <a:pPr>
              <a:defRPr/>
            </a:pPr>
            <a:fld id="{B12562F3-4A2F-4E07-B7D3-3E764FB0DEC6}" type="slidenum">
              <a:rPr lang="en-US" altLang="ja-JP" smtClean="0"/>
              <a:pPr>
                <a:defRPr/>
              </a:pPr>
              <a:t>7</a:t>
            </a:fld>
            <a:endParaRPr lang="en-US" altLang="ja-JP" dirty="0"/>
          </a:p>
        </p:txBody>
      </p:sp>
      <p:pic>
        <p:nvPicPr>
          <p:cNvPr id="7" name="図 6" descr="テーブル&#10;&#10;自動的に生成された説明">
            <a:extLst>
              <a:ext uri="{FF2B5EF4-FFF2-40B4-BE49-F238E27FC236}">
                <a16:creationId xmlns:a16="http://schemas.microsoft.com/office/drawing/2014/main" id="{4E55560C-2F8A-35E1-4072-19BD2B9E1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833" y="4572000"/>
            <a:ext cx="6992334" cy="1023169"/>
          </a:xfrm>
          <a:prstGeom prst="rect">
            <a:avLst/>
          </a:prstGeom>
        </p:spPr>
      </p:pic>
    </p:spTree>
    <p:extLst>
      <p:ext uri="{BB962C8B-B14F-4D97-AF65-F5344CB8AC3E}">
        <p14:creationId xmlns:p14="http://schemas.microsoft.com/office/powerpoint/2010/main" val="1994713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A1D508-C7BB-B327-071B-B0F261CC62B0}"/>
              </a:ext>
            </a:extLst>
          </p:cNvPr>
          <p:cNvSpPr>
            <a:spLocks noGrp="1"/>
          </p:cNvSpPr>
          <p:nvPr>
            <p:ph type="title"/>
          </p:nvPr>
        </p:nvSpPr>
        <p:spPr/>
        <p:txBody>
          <a:bodyPr/>
          <a:lstStyle/>
          <a:p>
            <a:r>
              <a:rPr lang="ja-JP" altLang="en-US"/>
              <a:t>問題点</a:t>
            </a:r>
            <a:r>
              <a:rPr lang="en-US" altLang="ja-JP" dirty="0"/>
              <a:t>2</a:t>
            </a:r>
            <a:r>
              <a:rPr lang="ja-JP" altLang="en-US"/>
              <a:t>：全ての</a:t>
            </a:r>
            <a:r>
              <a:rPr lang="en-US" altLang="ja-JP" dirty="0"/>
              <a:t>CC</a:t>
            </a:r>
            <a:r>
              <a:rPr lang="ja-JP" altLang="en-US"/>
              <a:t>の確認に手間がかかる</a:t>
            </a:r>
            <a:endParaRPr kumimoji="1" lang="ja-JP" altLang="en-US"/>
          </a:p>
        </p:txBody>
      </p:sp>
      <p:sp>
        <p:nvSpPr>
          <p:cNvPr id="3" name="コンテンツ プレースホルダー 2">
            <a:extLst>
              <a:ext uri="{FF2B5EF4-FFF2-40B4-BE49-F238E27FC236}">
                <a16:creationId xmlns:a16="http://schemas.microsoft.com/office/drawing/2014/main" id="{780F9C52-0815-EBE6-BE0F-E5D4B93E5BDF}"/>
              </a:ext>
            </a:extLst>
          </p:cNvPr>
          <p:cNvSpPr>
            <a:spLocks noGrp="1"/>
          </p:cNvSpPr>
          <p:nvPr>
            <p:ph idx="1"/>
          </p:nvPr>
        </p:nvSpPr>
        <p:spPr/>
        <p:txBody>
          <a:bodyPr/>
          <a:lstStyle/>
          <a:p>
            <a:r>
              <a:rPr lang="ja-JP" altLang="en-US"/>
              <a:t>同時修正の手順</a:t>
            </a:r>
            <a:r>
              <a:rPr lang="en-US" altLang="ja-JP" dirty="0"/>
              <a:t>2</a:t>
            </a:r>
            <a:r>
              <a:rPr lang="ja-JP" altLang="en-US"/>
              <a:t>で発生する問題</a:t>
            </a:r>
            <a:endParaRPr lang="en-US" altLang="ja-JP" dirty="0"/>
          </a:p>
          <a:p>
            <a:r>
              <a:rPr lang="en-US" altLang="ja-JP" dirty="0"/>
              <a:t>1</a:t>
            </a:r>
            <a:r>
              <a:rPr lang="ja-JP" altLang="en-US"/>
              <a:t>度に対象ファイルの</a:t>
            </a:r>
            <a:r>
              <a:rPr lang="en-US" altLang="ja-JP" dirty="0"/>
              <a:t>CC</a:t>
            </a:r>
            <a:r>
              <a:rPr lang="ja-JP" altLang="en-US"/>
              <a:t>を全て確認することは不可能</a:t>
            </a:r>
            <a:endParaRPr lang="en-US" altLang="ja-JP" dirty="0"/>
          </a:p>
          <a:p>
            <a:r>
              <a:rPr lang="ja-JP" altLang="en-US"/>
              <a:t>様々なファイルに</a:t>
            </a:r>
            <a:r>
              <a:rPr lang="en-US" altLang="ja-JP" dirty="0"/>
              <a:t>CC</a:t>
            </a:r>
            <a:r>
              <a:rPr lang="ja-JP" altLang="en-US"/>
              <a:t>ペアが広がっている程</a:t>
            </a:r>
            <a:br>
              <a:rPr lang="en-US" altLang="ja-JP" dirty="0"/>
            </a:br>
            <a:r>
              <a:rPr lang="ja-JP" altLang="en-US"/>
              <a:t>画面の切り替え回数が増加</a:t>
            </a:r>
            <a:endParaRPr lang="en-US" altLang="ja-JP" dirty="0"/>
          </a:p>
        </p:txBody>
      </p:sp>
      <p:sp>
        <p:nvSpPr>
          <p:cNvPr id="6" name="スライド番号プレースホルダー 5">
            <a:extLst>
              <a:ext uri="{FF2B5EF4-FFF2-40B4-BE49-F238E27FC236}">
                <a16:creationId xmlns:a16="http://schemas.microsoft.com/office/drawing/2014/main" id="{A9894BCB-CD22-ADAB-CEBC-56A00DA1FACC}"/>
              </a:ext>
            </a:extLst>
          </p:cNvPr>
          <p:cNvSpPr>
            <a:spLocks noGrp="1"/>
          </p:cNvSpPr>
          <p:nvPr>
            <p:ph type="sldNum" sz="quarter" idx="12"/>
          </p:nvPr>
        </p:nvSpPr>
        <p:spPr/>
        <p:txBody>
          <a:bodyPr/>
          <a:lstStyle/>
          <a:p>
            <a:pPr>
              <a:defRPr/>
            </a:pPr>
            <a:fld id="{B12562F3-4A2F-4E07-B7D3-3E764FB0DEC6}" type="slidenum">
              <a:rPr lang="en-US" altLang="ja-JP" smtClean="0"/>
              <a:pPr>
                <a:defRPr/>
              </a:pPr>
              <a:t>8</a:t>
            </a:fld>
            <a:endParaRPr lang="en-US" altLang="ja-JP" dirty="0"/>
          </a:p>
        </p:txBody>
      </p:sp>
      <p:pic>
        <p:nvPicPr>
          <p:cNvPr id="18" name="図 17">
            <a:extLst>
              <a:ext uri="{FF2B5EF4-FFF2-40B4-BE49-F238E27FC236}">
                <a16:creationId xmlns:a16="http://schemas.microsoft.com/office/drawing/2014/main" id="{A5FBDF77-6001-6EBA-07B9-9EE995FB3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804" y="3841022"/>
            <a:ext cx="143423" cy="2191177"/>
          </a:xfrm>
          <a:prstGeom prst="rect">
            <a:avLst/>
          </a:prstGeom>
        </p:spPr>
      </p:pic>
      <p:sp>
        <p:nvSpPr>
          <p:cNvPr id="19" name="右矢印 18">
            <a:extLst>
              <a:ext uri="{FF2B5EF4-FFF2-40B4-BE49-F238E27FC236}">
                <a16:creationId xmlns:a16="http://schemas.microsoft.com/office/drawing/2014/main" id="{F9E2D840-0A01-A907-1344-4BA90C4CBBB3}"/>
              </a:ext>
            </a:extLst>
          </p:cNvPr>
          <p:cNvSpPr/>
          <p:nvPr/>
        </p:nvSpPr>
        <p:spPr>
          <a:xfrm>
            <a:off x="6056965" y="3992994"/>
            <a:ext cx="554895" cy="35866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350"/>
          </a:p>
        </p:txBody>
      </p:sp>
      <p:pic>
        <p:nvPicPr>
          <p:cNvPr id="20" name="図 19" descr="グラフィカル ユーザー インターフェイス, テキスト, アプリケーション&#10;&#10;自動的に生成された説明">
            <a:extLst>
              <a:ext uri="{FF2B5EF4-FFF2-40B4-BE49-F238E27FC236}">
                <a16:creationId xmlns:a16="http://schemas.microsoft.com/office/drawing/2014/main" id="{9D73FC67-09F3-311C-FE93-1D47C1395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665" y="3275139"/>
            <a:ext cx="1771943" cy="2809946"/>
          </a:xfrm>
          <a:prstGeom prst="rect">
            <a:avLst/>
          </a:prstGeom>
        </p:spPr>
      </p:pic>
      <p:sp>
        <p:nvSpPr>
          <p:cNvPr id="21" name="円/楕円 20">
            <a:extLst>
              <a:ext uri="{FF2B5EF4-FFF2-40B4-BE49-F238E27FC236}">
                <a16:creationId xmlns:a16="http://schemas.microsoft.com/office/drawing/2014/main" id="{0E528CB6-2C6B-F04A-77F5-548749AAD125}"/>
              </a:ext>
            </a:extLst>
          </p:cNvPr>
          <p:cNvSpPr/>
          <p:nvPr/>
        </p:nvSpPr>
        <p:spPr>
          <a:xfrm>
            <a:off x="5502801" y="4026078"/>
            <a:ext cx="277429" cy="291662"/>
          </a:xfrm>
          <a:prstGeom prst="ellipse">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
        <p:nvSpPr>
          <p:cNvPr id="22" name="正方形/長方形 21">
            <a:extLst>
              <a:ext uri="{FF2B5EF4-FFF2-40B4-BE49-F238E27FC236}">
                <a16:creationId xmlns:a16="http://schemas.microsoft.com/office/drawing/2014/main" id="{0509B2BC-9B7C-25AA-33DD-5799C785C430}"/>
              </a:ext>
            </a:extLst>
          </p:cNvPr>
          <p:cNvSpPr/>
          <p:nvPr/>
        </p:nvSpPr>
        <p:spPr>
          <a:xfrm>
            <a:off x="5591236" y="5507563"/>
            <a:ext cx="113400" cy="110700"/>
          </a:xfrm>
          <a:prstGeom prst="rect">
            <a:avLst/>
          </a:prstGeom>
          <a:solidFill>
            <a:srgbClr val="FF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350"/>
          </a:p>
        </p:txBody>
      </p:sp>
      <p:sp>
        <p:nvSpPr>
          <p:cNvPr id="23" name="正方形/長方形 22">
            <a:extLst>
              <a:ext uri="{FF2B5EF4-FFF2-40B4-BE49-F238E27FC236}">
                <a16:creationId xmlns:a16="http://schemas.microsoft.com/office/drawing/2014/main" id="{1FBA6B6E-02EB-1F1E-34A8-1345183DB375}"/>
              </a:ext>
            </a:extLst>
          </p:cNvPr>
          <p:cNvSpPr/>
          <p:nvPr/>
        </p:nvSpPr>
        <p:spPr>
          <a:xfrm>
            <a:off x="5587299" y="5763749"/>
            <a:ext cx="113400" cy="110700"/>
          </a:xfrm>
          <a:prstGeom prst="rect">
            <a:avLst/>
          </a:prstGeom>
          <a:solidFill>
            <a:srgbClr val="FF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350"/>
          </a:p>
        </p:txBody>
      </p:sp>
      <p:sp>
        <p:nvSpPr>
          <p:cNvPr id="24" name="右矢印 23">
            <a:extLst>
              <a:ext uri="{FF2B5EF4-FFF2-40B4-BE49-F238E27FC236}">
                <a16:creationId xmlns:a16="http://schemas.microsoft.com/office/drawing/2014/main" id="{93ABC672-BF04-67A8-D559-715729751738}"/>
              </a:ext>
            </a:extLst>
          </p:cNvPr>
          <p:cNvSpPr/>
          <p:nvPr/>
        </p:nvSpPr>
        <p:spPr>
          <a:xfrm rot="10800000">
            <a:off x="6056965" y="4680112"/>
            <a:ext cx="554895" cy="35866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350"/>
          </a:p>
        </p:txBody>
      </p:sp>
      <p:sp>
        <p:nvSpPr>
          <p:cNvPr id="25" name="円/楕円 24">
            <a:extLst>
              <a:ext uri="{FF2B5EF4-FFF2-40B4-BE49-F238E27FC236}">
                <a16:creationId xmlns:a16="http://schemas.microsoft.com/office/drawing/2014/main" id="{618804F3-3153-BC3F-9FB4-3F9A19FE54B6}"/>
              </a:ext>
            </a:extLst>
          </p:cNvPr>
          <p:cNvSpPr/>
          <p:nvPr/>
        </p:nvSpPr>
        <p:spPr>
          <a:xfrm>
            <a:off x="5502801" y="4637837"/>
            <a:ext cx="277429" cy="291662"/>
          </a:xfrm>
          <a:prstGeom prst="ellipse">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
        <p:nvSpPr>
          <p:cNvPr id="26" name="円/楕円 25">
            <a:extLst>
              <a:ext uri="{FF2B5EF4-FFF2-40B4-BE49-F238E27FC236}">
                <a16:creationId xmlns:a16="http://schemas.microsoft.com/office/drawing/2014/main" id="{56A79C53-953B-9347-37A0-A5DCCEB8C7C5}"/>
              </a:ext>
            </a:extLst>
          </p:cNvPr>
          <p:cNvSpPr/>
          <p:nvPr/>
        </p:nvSpPr>
        <p:spPr>
          <a:xfrm>
            <a:off x="5499494" y="4891245"/>
            <a:ext cx="276146" cy="291662"/>
          </a:xfrm>
          <a:prstGeom prst="ellipse">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
        <p:nvSpPr>
          <p:cNvPr id="27" name="円/楕円 26">
            <a:extLst>
              <a:ext uri="{FF2B5EF4-FFF2-40B4-BE49-F238E27FC236}">
                <a16:creationId xmlns:a16="http://schemas.microsoft.com/office/drawing/2014/main" id="{9CBB4FBB-744E-AF71-465B-6192F4B383D0}"/>
              </a:ext>
            </a:extLst>
          </p:cNvPr>
          <p:cNvSpPr/>
          <p:nvPr/>
        </p:nvSpPr>
        <p:spPr>
          <a:xfrm>
            <a:off x="5504465" y="5163306"/>
            <a:ext cx="271817" cy="291662"/>
          </a:xfrm>
          <a:prstGeom prst="ellipse">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
        <p:nvSpPr>
          <p:cNvPr id="29" name="円/楕円 28">
            <a:extLst>
              <a:ext uri="{FF2B5EF4-FFF2-40B4-BE49-F238E27FC236}">
                <a16:creationId xmlns:a16="http://schemas.microsoft.com/office/drawing/2014/main" id="{CF6E1417-51C5-DFA8-2DFB-099AE8E922DC}"/>
              </a:ext>
            </a:extLst>
          </p:cNvPr>
          <p:cNvSpPr/>
          <p:nvPr/>
        </p:nvSpPr>
        <p:spPr>
          <a:xfrm>
            <a:off x="5506741" y="5672277"/>
            <a:ext cx="277429" cy="291662"/>
          </a:xfrm>
          <a:prstGeom prst="ellipse">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
        <p:nvSpPr>
          <p:cNvPr id="30" name="円/楕円 29">
            <a:extLst>
              <a:ext uri="{FF2B5EF4-FFF2-40B4-BE49-F238E27FC236}">
                <a16:creationId xmlns:a16="http://schemas.microsoft.com/office/drawing/2014/main" id="{47A42100-E7BC-9E55-C5B5-AE9256669801}"/>
              </a:ext>
            </a:extLst>
          </p:cNvPr>
          <p:cNvSpPr/>
          <p:nvPr/>
        </p:nvSpPr>
        <p:spPr>
          <a:xfrm>
            <a:off x="5500175" y="5411679"/>
            <a:ext cx="271817" cy="291662"/>
          </a:xfrm>
          <a:prstGeom prst="ellipse">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spTree>
    <p:extLst>
      <p:ext uri="{BB962C8B-B14F-4D97-AF65-F5344CB8AC3E}">
        <p14:creationId xmlns:p14="http://schemas.microsoft.com/office/powerpoint/2010/main" val="2559210527"/>
      </p:ext>
    </p:extLst>
  </p:cSld>
  <p:clrMapOvr>
    <a:masterClrMapping/>
  </p:clrMapOvr>
</p:sld>
</file>

<file path=ppt/theme/theme1.xml><?xml version="1.0" encoding="utf-8"?>
<a:theme xmlns:a="http://schemas.openxmlformats.org/drawingml/2006/main" name="higolab1">
  <a:themeElements>
    <a:clrScheme name="higolab1">
      <a:dk1>
        <a:srgbClr val="2F4F4F"/>
      </a:dk1>
      <a:lt1>
        <a:srgbClr val="F5F5F5"/>
      </a:lt1>
      <a:dk2>
        <a:srgbClr val="696969"/>
      </a:dk2>
      <a:lt2>
        <a:srgbClr val="DCDCDC"/>
      </a:lt2>
      <a:accent1>
        <a:srgbClr val="304A9E"/>
      </a:accent1>
      <a:accent2>
        <a:srgbClr val="136EAB"/>
      </a:accent2>
      <a:accent3>
        <a:srgbClr val="D59533"/>
      </a:accent3>
      <a:accent4>
        <a:srgbClr val="009353"/>
      </a:accent4>
      <a:accent5>
        <a:srgbClr val="CA4683"/>
      </a:accent5>
      <a:accent6>
        <a:srgbClr val="CB4828"/>
      </a:accent6>
      <a:hlink>
        <a:srgbClr val="0000CC"/>
      </a:hlink>
      <a:folHlink>
        <a:srgbClr val="551A8B"/>
      </a:folHlink>
    </a:clrScheme>
    <a:fontScheme name="sel_new">
      <a:majorFont>
        <a:latin typeface="Segoe UI"/>
        <a:ea typeface="游ゴシック"/>
        <a:cs typeface=""/>
      </a:majorFont>
      <a:minorFont>
        <a:latin typeface="Segoe UI"/>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chemeClr val="tx1"/>
          </a:solidFill>
        </a:ln>
      </a:spPr>
      <a:bodyPr wrap="none" lIns="72000" tIns="72000" rIns="72000" bIns="72000" rtlCol="0" anchor="t"/>
      <a:lstStyle>
        <a:defPPr algn="l">
          <a:lnSpc>
            <a:spcPct val="90000"/>
          </a:lnSpc>
          <a:spcBef>
            <a:spcPts val="300"/>
          </a:spcBef>
          <a:spcAft>
            <a:spcPts val="100"/>
          </a:spcAft>
          <a:defRPr kumimoji="1" sz="2000" spc="110" baseline="0" dirty="0">
            <a:solidFill>
              <a:schemeClr val="tx1"/>
            </a:solidFill>
            <a:latin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igolab1" id="{3F11E7F6-0886-410C-89C2-5CE2E378D12D}" vid="{8D4F5AC6-11BE-4257-BE97-A7109D366D92}"/>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higolab1-2</Template>
  <TotalTime>17677</TotalTime>
  <Words>6308</Words>
  <Application>Microsoft Macintosh PowerPoint</Application>
  <PresentationFormat>画面に合わせる (4:3)</PresentationFormat>
  <Paragraphs>690</Paragraphs>
  <Slides>50</Slides>
  <Notes>41</Notes>
  <HiddenSlides>27</HiddenSlides>
  <MMClips>2</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50</vt:i4>
      </vt:variant>
    </vt:vector>
  </HeadingPairs>
  <TitlesOfParts>
    <vt:vector size="54" baseType="lpstr">
      <vt:lpstr>游ゴシック</vt:lpstr>
      <vt:lpstr>Arial</vt:lpstr>
      <vt:lpstr>Segoe UI</vt:lpstr>
      <vt:lpstr>higolab1</vt:lpstr>
      <vt:lpstr>異なるコードクローン検出ツールの結果を 比較して表示する手法の提案</vt:lpstr>
      <vt:lpstr>コードクローン（CC）</vt:lpstr>
      <vt:lpstr>CC検出結果の違い</vt:lpstr>
      <vt:lpstr>CCX[3]</vt:lpstr>
      <vt:lpstr>CCXにおける異なる検出結果の比較機能</vt:lpstr>
      <vt:lpstr>既存機能を使用した同時修正の検討方法</vt:lpstr>
      <vt:lpstr>散布図表示の問題点</vt:lpstr>
      <vt:lpstr>問題点1：ファイル探索が困難</vt:lpstr>
      <vt:lpstr>問題点2：全てのCCの確認に手間がかかる</vt:lpstr>
      <vt:lpstr>問題点3：比較後のCC検出の差異（割合）しか                  分からない </vt:lpstr>
      <vt:lpstr>研究概要</vt:lpstr>
      <vt:lpstr>アイデア3の正当性を示す調査</vt:lpstr>
      <vt:lpstr>調査手順</vt:lpstr>
      <vt:lpstr>調査結果</vt:lpstr>
      <vt:lpstr>調査結果からの考察</vt:lpstr>
      <vt:lpstr>提案手法</vt:lpstr>
      <vt:lpstr>実装ツール</vt:lpstr>
      <vt:lpstr>新規機能を使用した同時修正の検討方法</vt:lpstr>
      <vt:lpstr>既存ツールと新規ツールの比較</vt:lpstr>
      <vt:lpstr>評価実験</vt:lpstr>
      <vt:lpstr>実験結果(平均値)</vt:lpstr>
      <vt:lpstr>実験結果(平均値)</vt:lpstr>
      <vt:lpstr>まとめと今後の課題</vt:lpstr>
      <vt:lpstr>付録</vt:lpstr>
      <vt:lpstr>CCX[3]</vt:lpstr>
      <vt:lpstr>比較機能を使用した同時修正の検討方法</vt:lpstr>
      <vt:lpstr>既存機能を使用した同時修正の検討方法</vt:lpstr>
      <vt:lpstr>既存機能を使用した同時修正の検討方法</vt:lpstr>
      <vt:lpstr>既存機能を使用した同時修正の検討方法</vt:lpstr>
      <vt:lpstr>既存機能を使用した同時修正の検討方法</vt:lpstr>
      <vt:lpstr>既存機能を使用した同時修正の検討方法</vt:lpstr>
      <vt:lpstr>既存機能を使用した同時修正の検討方法</vt:lpstr>
      <vt:lpstr>既存機能を使用した同時修正の検討方法</vt:lpstr>
      <vt:lpstr>調査手順</vt:lpstr>
      <vt:lpstr>既存のCode View</vt:lpstr>
      <vt:lpstr>複合グラフ</vt:lpstr>
      <vt:lpstr>CloneSet View</vt:lpstr>
      <vt:lpstr>クローンリスト</vt:lpstr>
      <vt:lpstr>新規機能を使用した同時修正の検討方法</vt:lpstr>
      <vt:lpstr>新規機能を使用した同時修正の検討方法</vt:lpstr>
      <vt:lpstr>新規機能を使用した同時修正の検討方法</vt:lpstr>
      <vt:lpstr>新規機能を使用した同時修正の検討方法</vt:lpstr>
      <vt:lpstr>評価実験の流れ（既存ツール使用時）</vt:lpstr>
      <vt:lpstr>評価実験の流れ（新規ツール使用時）</vt:lpstr>
      <vt:lpstr>実験対象ソフトウェアの詳細</vt:lpstr>
      <vt:lpstr>実験結果(Sweet Home 3D)</vt:lpstr>
      <vt:lpstr>実験結果(jEdit)</vt:lpstr>
      <vt:lpstr>実験結果(Process Hacker)</vt:lpstr>
      <vt:lpstr>実験結果(snns)</vt:lpstr>
      <vt:lpstr>実験結果(平均値)</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肥後研究室用 スライドテンプレートの使い方</dc:title>
  <dc:creator>TSURU Tomoaki</dc:creator>
  <cp:lastModifiedBy>亮太 小林</cp:lastModifiedBy>
  <cp:revision>217</cp:revision>
  <dcterms:created xsi:type="dcterms:W3CDTF">2023-02-24T03:37:54Z</dcterms:created>
  <dcterms:modified xsi:type="dcterms:W3CDTF">2023-07-21T07:22:41Z</dcterms:modified>
</cp:coreProperties>
</file>