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70" r:id="rId6"/>
    <p:sldId id="265" r:id="rId7"/>
    <p:sldId id="267" r:id="rId8"/>
    <p:sldId id="264" r:id="rId9"/>
    <p:sldId id="266" r:id="rId10"/>
    <p:sldId id="269" r:id="rId11"/>
    <p:sldId id="261" r:id="rId12"/>
    <p:sldId id="262" r:id="rId13"/>
    <p:sldId id="259" r:id="rId14"/>
    <p:sldId id="263" r:id="rId15"/>
    <p:sldId id="272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437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9A2C8-71E5-40AA-A14A-F6A6DA52DF5F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3AB9-0C2F-4A36-8BC6-6D24C70C44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日程，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AB9-0C2F-4A36-8BC6-6D24C70C44F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6297-9FD3-4EED-A1A4-A715840A1F50}" type="datetimeFigureOut">
              <a:rPr kumimoji="1" lang="ja-JP" altLang="en-US" smtClean="0"/>
              <a:pPr/>
              <a:t>2008/9/26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AB5D-807D-4B86-BBCD-6CA2E0C145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286808" cy="128588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回ソフトウェア工学国際会議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参加報告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1472" y="4243390"/>
            <a:ext cx="7786742" cy="2257444"/>
          </a:xfrm>
        </p:spPr>
        <p:txBody>
          <a:bodyPr>
            <a:normAutofit lnSpcReduction="10000"/>
          </a:bodyPr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肥後 </a:t>
            </a:r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芳樹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, </a:t>
            </a:r>
            <a:r>
              <a:rPr lang="ja-JP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○</a:t>
            </a:r>
            <a:r>
              <a:rPr lang="zh-TW" altLang="en-US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石尾 </a:t>
            </a:r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隆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, 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渡邊 結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出張 純也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, </a:t>
            </a:r>
            <a:r>
              <a:rPr lang="zh-TW" altLang="en-US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畑 </a:t>
            </a:r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秀明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三宅 達也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,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水野 修</a:t>
            </a:r>
            <a:r>
              <a:rPr lang="en-US" altLang="zh-TW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丸山 </a:t>
            </a:r>
            <a:r>
              <a:rPr lang="zh-TW" altLang="en-US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勝</a:t>
            </a:r>
            <a:r>
              <a:rPr lang="zh-TW" altLang="en-US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久</a:t>
            </a:r>
            <a:endParaRPr kumimoji="1" lang="ja-JP" altLang="en-US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928958" cy="25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論文投稿数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356</a:t>
            </a:r>
            <a:r>
              <a:rPr kumimoji="1" lang="ja-JP" altLang="en-US" dirty="0" smtClean="0"/>
              <a:t>本投稿</a:t>
            </a:r>
            <a:endParaRPr lang="en-US" altLang="ja-JP" dirty="0" smtClean="0"/>
          </a:p>
          <a:p>
            <a:r>
              <a:rPr kumimoji="1" lang="ja-JP" altLang="en-US" dirty="0" smtClean="0"/>
              <a:t> ２名の査読で</a:t>
            </a:r>
            <a:r>
              <a:rPr kumimoji="1" lang="en-US" altLang="ja-JP" dirty="0" smtClean="0"/>
              <a:t>165</a:t>
            </a:r>
            <a:r>
              <a:rPr kumimoji="1" lang="ja-JP" altLang="en-US" dirty="0" smtClean="0"/>
              <a:t>に削減</a:t>
            </a:r>
            <a:endParaRPr kumimoji="1" lang="en-US" altLang="ja-JP" dirty="0" smtClean="0"/>
          </a:p>
          <a:p>
            <a:r>
              <a:rPr lang="ja-JP" altLang="en-US" dirty="0" smtClean="0"/>
              <a:t> １名の追加査読で</a:t>
            </a:r>
            <a:r>
              <a:rPr lang="en-US" altLang="ja-JP" dirty="0" smtClean="0"/>
              <a:t>114</a:t>
            </a:r>
            <a:r>
              <a:rPr lang="ja-JP" altLang="en-US" dirty="0" smtClean="0"/>
              <a:t>に削減</a:t>
            </a:r>
            <a:endParaRPr lang="en-US" altLang="ja-JP" dirty="0" smtClean="0"/>
          </a:p>
          <a:p>
            <a:r>
              <a:rPr kumimoji="1" lang="ja-JP" altLang="en-US" dirty="0" smtClean="0"/>
              <a:t> </a:t>
            </a:r>
            <a:r>
              <a:rPr lang="en-US" altLang="ja-JP" dirty="0" smtClean="0"/>
              <a:t>PC Meeting </a:t>
            </a:r>
            <a:r>
              <a:rPr lang="ja-JP" altLang="en-US" dirty="0" smtClean="0"/>
              <a:t>で </a:t>
            </a:r>
            <a:r>
              <a:rPr lang="en-US" altLang="ja-JP" dirty="0" smtClean="0"/>
              <a:t>55</a:t>
            </a:r>
            <a:r>
              <a:rPr lang="ja-JP" altLang="en-US" dirty="0" smtClean="0"/>
              <a:t> を選択</a:t>
            </a:r>
            <a:endParaRPr lang="en-US" altLang="ja-JP" dirty="0" smtClean="0"/>
          </a:p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本取り消しで，</a:t>
            </a:r>
            <a:r>
              <a:rPr lang="en-US" altLang="ja-JP" dirty="0" smtClean="0"/>
              <a:t>54</a:t>
            </a:r>
            <a:r>
              <a:rPr lang="ja-JP" altLang="en-US" dirty="0" smtClean="0"/>
              <a:t> 採択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主なトピック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テクニカルセッションの中身：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Models, Specification I, Specification II, Formal Analysis, Testing I, Testing II, 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Empirical Software Engineering, </a:t>
            </a:r>
          </a:p>
          <a:p>
            <a:pPr>
              <a:buNone/>
            </a:pPr>
            <a:r>
              <a:rPr lang="en-US" altLang="ja-JP" dirty="0" smtClean="0"/>
              <a:t>	Empirical Software Process, Empirical Testing &amp; Analysis,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Program Analysis, Refactoring, Frameworks, </a:t>
            </a:r>
          </a:p>
          <a:p>
            <a:pPr>
              <a:buNone/>
            </a:pPr>
            <a:r>
              <a:rPr lang="en-US" altLang="ja-JP" dirty="0" smtClean="0"/>
              <a:t>	Program Comprehension,  Software Tools, </a:t>
            </a:r>
          </a:p>
          <a:p>
            <a:pPr>
              <a:buNone/>
            </a:pPr>
            <a:r>
              <a:rPr lang="en-US" altLang="ja-JP" dirty="0" smtClean="0"/>
              <a:t>	Components &amp; Reuse, Evolution,</a:t>
            </a:r>
          </a:p>
          <a:p>
            <a:pPr>
              <a:buNone/>
            </a:pPr>
            <a:r>
              <a:rPr lang="en-US" altLang="ja-JP" dirty="0" smtClean="0"/>
              <a:t>	</a:t>
            </a:r>
          </a:p>
          <a:p>
            <a:pPr>
              <a:buNone/>
            </a:pPr>
            <a:r>
              <a:rPr lang="en-US" altLang="ja-JP" dirty="0" smtClean="0"/>
              <a:t>	Architecture, Software Process, </a:t>
            </a:r>
          </a:p>
          <a:p>
            <a:pPr>
              <a:buNone/>
            </a:pPr>
            <a:r>
              <a:rPr lang="en-US" altLang="ja-JP" dirty="0" smtClean="0"/>
              <a:t>	Software Engineering Economics</a:t>
            </a:r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ツールの活用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手法の</a:t>
            </a:r>
            <a:r>
              <a:rPr kumimoji="1" lang="ja-JP" altLang="en-US" dirty="0" smtClean="0"/>
              <a:t>一部として，他の研究成果のツールを使用するものが目立つ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ソースコードから既存ツールでモデル</a:t>
            </a:r>
            <a:r>
              <a:rPr lang="ja-JP" altLang="en-US" dirty="0" smtClean="0"/>
              <a:t>抽出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  <a:r>
              <a:rPr kumimoji="1" lang="ja-JP" altLang="en-US" dirty="0" smtClean="0"/>
              <a:t>→ そこに新たなクラスタリング手法を適用して，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　 結果を洗練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コードクローン検出ツールへの入力データを，データ依存関係解析を使って事前に改変しておく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ツールデモも活発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Formal Demonstration 18</a:t>
            </a:r>
            <a:r>
              <a:rPr lang="ja-JP" altLang="en-US" dirty="0" smtClean="0"/>
              <a:t>件 </a:t>
            </a:r>
            <a:r>
              <a:rPr lang="en-US" altLang="ja-JP" dirty="0" smtClean="0"/>
              <a:t>(100</a:t>
            </a:r>
            <a:r>
              <a:rPr lang="ja-JP" altLang="en-US" dirty="0" smtClean="0"/>
              <a:t>件の投稿から採択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Informal  Demonstration 33</a:t>
            </a:r>
            <a:r>
              <a:rPr lang="ja-JP" altLang="en-US" dirty="0" smtClean="0"/>
              <a:t>件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Social </a:t>
            </a:r>
            <a:r>
              <a:rPr lang="en-US" altLang="ja-JP" dirty="0" smtClean="0"/>
              <a:t>Event: </a:t>
            </a:r>
            <a:r>
              <a:rPr kumimoji="1" lang="en-US" altLang="ja-JP" dirty="0" smtClean="0"/>
              <a:t>Concert at </a:t>
            </a:r>
            <a:r>
              <a:rPr kumimoji="1" lang="en-US" altLang="ja-JP" dirty="0" err="1" smtClean="0"/>
              <a:t>Gewandhaus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310446" cy="54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ICSE 2009 at Vancouver, Canada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本会議投稿 </a:t>
            </a:r>
            <a:r>
              <a:rPr lang="en-US" altLang="ja-JP" dirty="0" smtClean="0"/>
              <a:t>(Deadline: 9</a:t>
            </a:r>
            <a:r>
              <a:rPr lang="ja-JP" altLang="en-US" dirty="0" smtClean="0"/>
              <a:t>月 </a:t>
            </a:r>
            <a:r>
              <a:rPr lang="en-US" altLang="ja-JP" dirty="0" smtClean="0"/>
              <a:t>– </a:t>
            </a:r>
            <a:r>
              <a:rPr lang="ja-JP" altLang="en-US" dirty="0" smtClean="0"/>
              <a:t>既に締め切り</a:t>
            </a:r>
            <a:r>
              <a:rPr lang="en-US" altLang="ja-JP" dirty="0" smtClean="0"/>
              <a:t>) 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ツールデモ</a:t>
            </a:r>
            <a:r>
              <a:rPr lang="en-US" altLang="ja-JP" dirty="0" smtClean="0"/>
              <a:t>/</a:t>
            </a:r>
            <a:r>
              <a:rPr lang="ja-JP" altLang="en-US" dirty="0" smtClean="0"/>
              <a:t>ポスター投稿 </a:t>
            </a:r>
            <a:r>
              <a:rPr lang="en-US" altLang="ja-JP" dirty="0" smtClean="0"/>
              <a:t> (Deadline: 12/5)</a:t>
            </a:r>
          </a:p>
          <a:p>
            <a:pPr lvl="1"/>
            <a:r>
              <a:rPr lang="en-US" altLang="ja-JP" dirty="0" smtClean="0"/>
              <a:t>4 pages </a:t>
            </a:r>
            <a:r>
              <a:rPr lang="ja-JP" altLang="en-US" dirty="0" smtClean="0"/>
              <a:t>ツールについて解説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 pages </a:t>
            </a:r>
            <a:r>
              <a:rPr lang="ja-JP" altLang="en-US" dirty="0" smtClean="0"/>
              <a:t>デモシナリオ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4 pages </a:t>
            </a:r>
            <a:r>
              <a:rPr lang="ja-JP" altLang="en-US" dirty="0" smtClean="0"/>
              <a:t>スクリーンショットなど</a:t>
            </a:r>
            <a:r>
              <a:rPr lang="en-US" altLang="ja-JP" dirty="0" smtClean="0"/>
              <a:t>Appendix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併設ワークショップ投稿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まだ </a:t>
            </a:r>
            <a:r>
              <a:rPr lang="en-US" altLang="ja-JP" dirty="0" smtClean="0"/>
              <a:t>Workshop Proposal </a:t>
            </a:r>
            <a:r>
              <a:rPr lang="ja-JP" altLang="en-US" dirty="0" smtClean="0"/>
              <a:t>募集中の段階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経験的には，</a:t>
            </a:r>
            <a:r>
              <a:rPr kumimoji="1" lang="en-US" altLang="ja-JP" dirty="0" smtClean="0"/>
              <a:t>12</a:t>
            </a:r>
            <a:r>
              <a:rPr lang="ja-JP" altLang="en-US" dirty="0" smtClean="0"/>
              <a:t>月末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月頃締め切りとなる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併設カンファレンス投稿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International Conference on Program Comprehension </a:t>
            </a:r>
            <a:r>
              <a:rPr lang="ja-JP" altLang="en-US" dirty="0" smtClean="0"/>
              <a:t> 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16</a:t>
            </a:r>
            <a:r>
              <a:rPr lang="ja-JP" altLang="en-US" dirty="0" smtClean="0"/>
              <a:t>日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Mentor Program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2986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ICSE </a:t>
            </a:r>
            <a:r>
              <a:rPr kumimoji="1" lang="ja-JP" altLang="en-US" dirty="0" smtClean="0"/>
              <a:t>は大規模な国際会議です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発表のレベルが高く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多数のワークショップが併設されており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チュートリアルも充実している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ICSE 2008 </a:t>
            </a:r>
            <a:r>
              <a:rPr lang="ja-JP" altLang="en-US" dirty="0" smtClean="0"/>
              <a:t>開催概要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期間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2008 May 10-18</a:t>
            </a:r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開催地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ドイツ，ライプツィヒ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参加者数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参加登録 </a:t>
            </a:r>
            <a:r>
              <a:rPr lang="en-US" altLang="ja-JP" dirty="0" smtClean="0"/>
              <a:t>1053</a:t>
            </a:r>
            <a:r>
              <a:rPr lang="ja-JP" altLang="en-US" dirty="0" smtClean="0"/>
              <a:t>人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会議</a:t>
            </a:r>
            <a:r>
              <a:rPr lang="ja-JP" altLang="en-US" dirty="0" smtClean="0"/>
              <a:t>日程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2008/5/10-18</a:t>
            </a:r>
          </a:p>
          <a:p>
            <a:pPr lvl="1"/>
            <a:r>
              <a:rPr lang="en-US" altLang="ja-JP" dirty="0" smtClean="0"/>
              <a:t>10-11: Workshops (1)</a:t>
            </a:r>
          </a:p>
          <a:p>
            <a:pPr lvl="2"/>
            <a:r>
              <a:rPr lang="en-US" altLang="ja-JP" dirty="0" smtClean="0"/>
              <a:t>MSR, WOSQ, …  (3 two-days, 10 one-day workshops)</a:t>
            </a:r>
          </a:p>
          <a:p>
            <a:pPr lvl="2"/>
            <a:r>
              <a:rPr lang="en-US" altLang="ja-JP" dirty="0" smtClean="0"/>
              <a:t>International Conference on Software Process</a:t>
            </a:r>
          </a:p>
          <a:p>
            <a:pPr lvl="1"/>
            <a:r>
              <a:rPr kumimoji="1" lang="en-US" altLang="ja-JP" dirty="0" smtClean="0"/>
              <a:t>12-13: Workshops (2)</a:t>
            </a:r>
          </a:p>
          <a:p>
            <a:pPr lvl="2"/>
            <a:r>
              <a:rPr lang="en-US" altLang="ja-JP" dirty="0" smtClean="0"/>
              <a:t>2 two-days workshops, 11 one-day workshops</a:t>
            </a:r>
          </a:p>
          <a:p>
            <a:pPr lvl="2"/>
            <a:r>
              <a:rPr lang="en-US" altLang="ja-JP" dirty="0" smtClean="0"/>
              <a:t>6 full-day tutorials, 8 half-day tutorials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14-16: Conference</a:t>
            </a:r>
          </a:p>
          <a:p>
            <a:pPr lvl="1"/>
            <a:r>
              <a:rPr lang="en-US" altLang="ja-JP" dirty="0" smtClean="0"/>
              <a:t>17-18: Workshops (3)</a:t>
            </a:r>
          </a:p>
          <a:p>
            <a:pPr lvl="2"/>
            <a:r>
              <a:rPr kumimoji="1" lang="en-US" altLang="ja-JP" dirty="0" smtClean="0"/>
              <a:t>SESS, CVSM, FSE PC Meeting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en-US" altLang="ja-JP" dirty="0" smtClean="0"/>
              <a:t>Workshops: Westin Hotel Leipzig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algn="r">
              <a:buNone/>
            </a:pPr>
            <a:r>
              <a:rPr lang="en-US" altLang="ja-JP" dirty="0" smtClean="0"/>
              <a:t>Conference: Congress Center Leipzig </a:t>
            </a:r>
          </a:p>
          <a:p>
            <a:pPr algn="r">
              <a:buNone/>
            </a:pPr>
            <a:r>
              <a:rPr lang="en-US" altLang="ja-JP" dirty="0" err="1" smtClean="0"/>
              <a:t>Messegelende</a:t>
            </a:r>
            <a:endParaRPr lang="ja-JP" altLang="en-U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902424" cy="291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714876" cy="35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428596" y="4286256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会場移動には</a:t>
            </a:r>
            <a:r>
              <a:rPr kumimoji="1" lang="ja-JP" altLang="en-US" dirty="0" smtClean="0"/>
              <a:t>電車を使用</a:t>
            </a:r>
            <a:endParaRPr kumimoji="1" lang="en-US" altLang="ja-JP" dirty="0" smtClean="0"/>
          </a:p>
          <a:p>
            <a:r>
              <a:rPr lang="ja-JP" altLang="en-US" dirty="0" smtClean="0"/>
              <a:t>（</a:t>
            </a:r>
            <a:r>
              <a:rPr kumimoji="1" lang="ja-JP" altLang="en-US" dirty="0" smtClean="0"/>
              <a:t>無料チケットは配布される）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参加者数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28868"/>
            <a:ext cx="3824378" cy="342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1928794" y="1357298"/>
            <a:ext cx="570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Total: 1053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(Conference: 770)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Westin</a:t>
            </a:r>
            <a:r>
              <a:rPr kumimoji="1" lang="ja-JP" altLang="en-US" dirty="0" smtClean="0"/>
              <a:t> </a:t>
            </a:r>
            <a:r>
              <a:rPr lang="ja-JP" altLang="en-US" dirty="0" err="1" smtClean="0"/>
              <a:t>で</a:t>
            </a:r>
            <a:r>
              <a:rPr kumimoji="1" lang="ja-JP" altLang="en-US" dirty="0" err="1" smtClean="0"/>
              <a:t>の</a:t>
            </a:r>
            <a:r>
              <a:rPr kumimoji="1" lang="ja-JP" altLang="en-US" dirty="0" smtClean="0"/>
              <a:t>チュートリアルの様子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2" y="1393033"/>
            <a:ext cx="6905652" cy="517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CCL </a:t>
            </a:r>
            <a:r>
              <a:rPr kumimoji="1" lang="en-US" altLang="ja-JP" dirty="0" err="1" smtClean="0"/>
              <a:t>Messe</a:t>
            </a:r>
            <a:r>
              <a:rPr lang="en-US" altLang="ja-JP" dirty="0" err="1" smtClean="0"/>
              <a:t>gelende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48" y="1410892"/>
            <a:ext cx="6977090" cy="523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39074" cy="58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39140" cy="61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331</Words>
  <Application>Microsoft Office PowerPoint</Application>
  <PresentationFormat>画面に合わせる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 第30回ソフトウェア工学国際会議 参加報告</vt:lpstr>
      <vt:lpstr>ICSE 2008 開催概要</vt:lpstr>
      <vt:lpstr>会議日程</vt:lpstr>
      <vt:lpstr>スライド 4</vt:lpstr>
      <vt:lpstr>参加者数</vt:lpstr>
      <vt:lpstr>Westin でのチュートリアルの様子</vt:lpstr>
      <vt:lpstr>CCL Messegelende</vt:lpstr>
      <vt:lpstr>スライド 8</vt:lpstr>
      <vt:lpstr>スライド 9</vt:lpstr>
      <vt:lpstr>論文投稿数</vt:lpstr>
      <vt:lpstr>主なトピック</vt:lpstr>
      <vt:lpstr>ツールの活用</vt:lpstr>
      <vt:lpstr>Social Event: Concert at Gewandhaus</vt:lpstr>
      <vt:lpstr>ICSE 2009 at Vancouver, Canada</vt:lpstr>
      <vt:lpstr>Mentor Program</vt:lpstr>
      <vt:lpstr>まとめ</vt:lpstr>
    </vt:vector>
  </TitlesOfParts>
  <Company>Osaka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第30回ソフトウェア工学国際会議 参加報告</dc:title>
  <dc:creator>ishio</dc:creator>
  <cp:lastModifiedBy>ishio</cp:lastModifiedBy>
  <cp:revision>35</cp:revision>
  <dcterms:created xsi:type="dcterms:W3CDTF">2008-09-02T07:34:10Z</dcterms:created>
  <dcterms:modified xsi:type="dcterms:W3CDTF">2008-09-26T00:53:52Z</dcterms:modified>
</cp:coreProperties>
</file>