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71" r:id="rId4"/>
    <p:sldId id="347" r:id="rId5"/>
    <p:sldId id="272" r:id="rId6"/>
    <p:sldId id="283" r:id="rId7"/>
    <p:sldId id="288" r:id="rId8"/>
    <p:sldId id="289" r:id="rId9"/>
    <p:sldId id="305" r:id="rId10"/>
    <p:sldId id="292" r:id="rId11"/>
    <p:sldId id="306" r:id="rId12"/>
    <p:sldId id="293" r:id="rId13"/>
    <p:sldId id="307" r:id="rId14"/>
    <p:sldId id="338" r:id="rId15"/>
    <p:sldId id="297" r:id="rId16"/>
    <p:sldId id="296" r:id="rId17"/>
    <p:sldId id="341" r:id="rId18"/>
    <p:sldId id="342" r:id="rId19"/>
    <p:sldId id="343" r:id="rId20"/>
    <p:sldId id="344" r:id="rId21"/>
    <p:sldId id="299" r:id="rId22"/>
    <p:sldId id="331" r:id="rId23"/>
    <p:sldId id="334" r:id="rId24"/>
    <p:sldId id="335" r:id="rId25"/>
    <p:sldId id="336" r:id="rId26"/>
    <p:sldId id="339" r:id="rId27"/>
    <p:sldId id="340" r:id="rId28"/>
    <p:sldId id="346" r:id="rId29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B3FDA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9" autoAdjust="0"/>
    <p:restoredTop sz="82535" autoAdjust="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51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0785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65E73F7-52B4-4530-AFF2-805CC4348669}" type="datetimeFigureOut">
              <a:rPr kumimoji="1" lang="ja-JP" altLang="en-US" smtClean="0"/>
              <a:pPr/>
              <a:t>2008/10/16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721332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0785" y="9721332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B5A082B9-953C-4F33-8AC9-7952B5F85E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5E4069C2-35BB-4384-B6FB-0D5810D6A272}" type="datetimeFigureOut">
              <a:rPr kumimoji="1" lang="ja-JP" altLang="en-US" smtClean="0"/>
              <a:pPr/>
              <a:t>2008/10/16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533F4EF4-FE9D-4D0D-AD46-CA4177FEF8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work is an aspect-mining approach based on a pattern mining</a:t>
            </a:r>
            <a:r>
              <a:rPr kumimoji="1" lang="en-US" altLang="ja-JP" baseline="0" dirty="0" smtClean="0"/>
              <a:t> technique.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Finally, we classify the patterns into groups because a pattern implies various sub-patterns.</a:t>
            </a:r>
          </a:p>
          <a:p>
            <a:r>
              <a:rPr kumimoji="1" lang="en-US" altLang="ja-JP" baseline="0" dirty="0" smtClean="0"/>
              <a:t>For example, if PrefixSpan detected a pattern of four elements [A, B, C, D], the algorithm also detected the shorter patterns [A, B, C], [A, C, D] and so on.</a:t>
            </a:r>
          </a:p>
          <a:p>
            <a:r>
              <a:rPr kumimoji="1" lang="en-US" altLang="ja-JP" baseline="0" dirty="0" smtClean="0"/>
              <a:t>We classify such sub-patterns into a single pattern group using one simple rule: if an instance of a pattern overlaps with an instance of another pattern, the patterns are classified into the same group.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automated the</a:t>
            </a:r>
            <a:r>
              <a:rPr kumimoji="1" lang="en-US" altLang="ja-JP" baseline="0" dirty="0" smtClean="0"/>
              <a:t> pattern mining process as a tool.</a:t>
            </a:r>
          </a:p>
          <a:p>
            <a:r>
              <a:rPr kumimoji="1" lang="en-US" altLang="ja-JP" baseline="0" dirty="0" smtClean="0"/>
              <a:t>This tool takes as input a source code directory and several parameters, and outputs a list of detected patterns with summary information, the number of instances and the number of elements in the pattern. </a:t>
            </a:r>
          </a:p>
          <a:p>
            <a:r>
              <a:rPr kumimoji="1" lang="en-US" altLang="ja-JP" baseline="0" dirty="0" smtClean="0"/>
              <a:t>Selecting a pattern in the list highlights code fragments in the source code view and the class hierarchy view.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Using the tool, </a:t>
            </a:r>
            <a:r>
              <a:rPr kumimoji="1" lang="en-US" altLang="ja-JP" baseline="0" dirty="0" smtClean="0"/>
              <a:t>w</a:t>
            </a:r>
            <a:r>
              <a:rPr kumimoji="1" lang="en-US" altLang="ja-JP" dirty="0" smtClean="0"/>
              <a:t>e have investigated coding patterns in </a:t>
            </a:r>
            <a:r>
              <a:rPr kumimoji="1" lang="en-US" altLang="ja-JP" baseline="0" dirty="0" smtClean="0"/>
              <a:t>6 Java programs as a case study.</a:t>
            </a:r>
          </a:p>
          <a:p>
            <a:r>
              <a:rPr kumimoji="1" lang="en-US" altLang="ja-JP" baseline="0" dirty="0" smtClean="0"/>
              <a:t>We selected applications from different domains; two GUI tools JHotDraw and jEdit, two network systems Azureus and Tomcat, and two parser-generators ANTLR and SableCC.</a:t>
            </a:r>
          </a:p>
          <a:p>
            <a:r>
              <a:rPr kumimoji="1" lang="en-US" altLang="ja-JP" baseline="0" dirty="0" smtClean="0"/>
              <a:t>We have extracted patterns that has at least 10 instances and each of patterns involves at least 4 elements.</a:t>
            </a:r>
          </a:p>
          <a:p>
            <a:r>
              <a:rPr kumimoji="1" lang="en-US" altLang="ja-JP" baseline="0" dirty="0" smtClean="0"/>
              <a:t>The table shows version, size and the number of detected patterns in the programs.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</a:t>
            </a:r>
            <a:r>
              <a:rPr kumimoji="1" lang="en-US" altLang="ja-JP" dirty="0" smtClean="0"/>
              <a:t>have manually analyzed </a:t>
            </a:r>
            <a:r>
              <a:rPr kumimoji="1" lang="en-US" altLang="ja-JP" baseline="0" dirty="0" smtClean="0"/>
              <a:t>5 frequent pattern groups for each program.</a:t>
            </a:r>
          </a:p>
          <a:p>
            <a:r>
              <a:rPr kumimoji="1" lang="en-US" altLang="ja-JP" baseline="0" dirty="0" smtClean="0"/>
              <a:t>Before we choose 5 frequent patterns</a:t>
            </a:r>
            <a:r>
              <a:rPr kumimoji="1" lang="en-US" altLang="ja-JP" baseline="0" smtClean="0"/>
              <a:t>, we </a:t>
            </a:r>
            <a:r>
              <a:rPr kumimoji="1" lang="en-US" altLang="ja-JP" baseline="0" dirty="0" smtClean="0"/>
              <a:t>excluded patterns that comprises only JDK classes because most of them are well-known patterns for manipulating collections and strings.</a:t>
            </a:r>
          </a:p>
          <a:p>
            <a:r>
              <a:rPr kumimoji="1" lang="en-US" altLang="ja-JP" baseline="0" dirty="0" smtClean="0"/>
              <a:t>We found that 17 pattern groups are related to some functionality in applications.</a:t>
            </a:r>
          </a:p>
          <a:p>
            <a:r>
              <a:rPr kumimoji="1" lang="en-US" altLang="ja-JP" baseline="0" dirty="0" smtClean="0"/>
              <a:t>Others are implementation-level patterns such as null-check pattern that are not related to a particular function.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During the investigation, we recognized five categories</a:t>
            </a:r>
            <a:r>
              <a:rPr kumimoji="1" lang="en-US" altLang="ja-JP" baseline="0" dirty="0" smtClean="0"/>
              <a:t> of patterns.</a:t>
            </a:r>
          </a:p>
          <a:p>
            <a:r>
              <a:rPr kumimoji="1" lang="en-US" altLang="ja-JP" dirty="0" smtClean="0"/>
              <a:t>Two categories</a:t>
            </a:r>
            <a:r>
              <a:rPr kumimoji="1" lang="en-US" altLang="ja-JP" baseline="0" dirty="0" smtClean="0"/>
              <a:t> are patterns related to a method call that returns a Boolean value followed by an IF statement using the value.</a:t>
            </a:r>
          </a:p>
          <a:p>
            <a:r>
              <a:rPr kumimoji="1" lang="en-US" altLang="ja-JP" baseline="0" dirty="0" smtClean="0"/>
              <a:t>The third category is a pair of set-up and clean-up method calls.</a:t>
            </a:r>
          </a:p>
          <a:p>
            <a:r>
              <a:rPr kumimoji="1" lang="en-US" altLang="ja-JP" baseline="0" dirty="0" smtClean="0"/>
              <a:t>The fourth category is exception handling; every instance of patterns is a part of a try-catch statement.</a:t>
            </a:r>
          </a:p>
          <a:p>
            <a:r>
              <a:rPr kumimoji="1" lang="en-US" altLang="ja-JP" baseline="0" dirty="0" smtClean="0"/>
              <a:t>The final category is other patterns that are not covered by this categorization.</a:t>
            </a:r>
          </a:p>
          <a:p>
            <a:r>
              <a:rPr kumimoji="1" lang="en-US" altLang="ja-JP" baseline="0" dirty="0" smtClean="0"/>
              <a:t>I show the example patterns for each category.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first</a:t>
            </a:r>
            <a:r>
              <a:rPr kumimoji="1" lang="en-US" altLang="ja-JP" baseline="0" dirty="0" smtClean="0"/>
              <a:t> category is a </a:t>
            </a:r>
            <a:r>
              <a:rPr kumimoji="1" lang="en-US" altLang="ja-JP" baseline="0" dirty="0" err="1" smtClean="0"/>
              <a:t>boolean</a:t>
            </a:r>
            <a:r>
              <a:rPr kumimoji="1" lang="en-US" altLang="ja-JP" baseline="0" dirty="0" smtClean="0"/>
              <a:t> method followed by an IF statement that executes an additional action.</a:t>
            </a:r>
          </a:p>
          <a:p>
            <a:r>
              <a:rPr kumimoji="1" lang="en-US" altLang="ja-JP" dirty="0" smtClean="0"/>
              <a:t>A typical pattern in this category is this logging pattern in</a:t>
            </a:r>
            <a:r>
              <a:rPr kumimoji="1" lang="en-US" altLang="ja-JP" baseline="0" dirty="0" smtClean="0"/>
              <a:t> Tomcat.</a:t>
            </a:r>
          </a:p>
          <a:p>
            <a:r>
              <a:rPr kumimoji="1" lang="en-US" altLang="ja-JP" baseline="0" dirty="0" smtClean="0"/>
              <a:t>The return value of </a:t>
            </a:r>
            <a:r>
              <a:rPr kumimoji="1" lang="en-US" altLang="ja-JP" baseline="0" dirty="0" err="1" smtClean="0"/>
              <a:t>isDebugEnabled</a:t>
            </a:r>
            <a:r>
              <a:rPr kumimoji="1" lang="en-US" altLang="ja-JP" baseline="0" dirty="0" smtClean="0"/>
              <a:t> method controls a debug method call.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Logging is a typical crosscutting concern, we found many instances of this type of patterns in Tomcat and Azureus.</a:t>
            </a:r>
          </a:p>
          <a:p>
            <a:r>
              <a:rPr kumimoji="1" lang="en-US" altLang="ja-JP" baseline="0" dirty="0" smtClean="0"/>
              <a:t>Modularizing them into aspects is difficult because each instance uses a different debug message.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second category is a </a:t>
            </a:r>
            <a:r>
              <a:rPr kumimoji="1" lang="en-US" altLang="ja-JP" baseline="0" dirty="0" err="1" smtClean="0"/>
              <a:t>boolean</a:t>
            </a:r>
            <a:r>
              <a:rPr kumimoji="1" lang="en-US" altLang="ja-JP" baseline="0" dirty="0" smtClean="0"/>
              <a:t> method followed by an IF statement that switch the behavior of methods.</a:t>
            </a:r>
          </a:p>
          <a:p>
            <a:pPr defTabSz="946495">
              <a:defRPr/>
            </a:pPr>
            <a:r>
              <a:rPr kumimoji="1" lang="en-US" altLang="ja-JP" baseline="0" dirty="0" smtClean="0"/>
              <a:t>While the category 1 inserts an additional action such as logging, this category completely replace the original behavior.</a:t>
            </a:r>
          </a:p>
          <a:p>
            <a:r>
              <a:rPr kumimoji="1" lang="en-US" altLang="ja-JP" dirty="0" smtClean="0"/>
              <a:t>This is </a:t>
            </a:r>
            <a:r>
              <a:rPr kumimoji="1" lang="en-US" altLang="ja-JP" baseline="0" dirty="0" smtClean="0"/>
              <a:t>an example in jEdit that p</a:t>
            </a:r>
            <a:r>
              <a:rPr lang="en-US" altLang="ja-JP" dirty="0" smtClean="0"/>
              <a:t>revents a user from editing a read-only buffer.</a:t>
            </a:r>
          </a:p>
          <a:p>
            <a:r>
              <a:rPr lang="en-US" altLang="ja-JP" dirty="0" smtClean="0"/>
              <a:t>This pattern first calls 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 method. </a:t>
            </a:r>
          </a:p>
          <a:p>
            <a:r>
              <a:rPr kumimoji="1" lang="en-US" altLang="ja-JP" baseline="0" dirty="0" smtClean="0"/>
              <a:t>If a buffer is not editable, beep method is called and the action is skipped.</a:t>
            </a:r>
          </a:p>
          <a:p>
            <a:r>
              <a:rPr kumimoji="1" lang="en-US" altLang="ja-JP" baseline="0" dirty="0" smtClean="0"/>
              <a:t>Patterns in this category might be modularized using around advice in AspectJ.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third</a:t>
            </a:r>
            <a:r>
              <a:rPr kumimoji="1" lang="en-US" altLang="ja-JP" baseline="0" dirty="0" smtClean="0"/>
              <a:t> category is a pair of method calls for set-up and clean-up.</a:t>
            </a:r>
          </a:p>
          <a:p>
            <a:r>
              <a:rPr kumimoji="1" lang="en-US" altLang="ja-JP" baseline="0" dirty="0" smtClean="0"/>
              <a:t>An example is synchronization method calls in Azureus.</a:t>
            </a:r>
          </a:p>
          <a:p>
            <a:r>
              <a:rPr kumimoji="1" lang="en-US" altLang="ja-JP" baseline="0" dirty="0" smtClean="0"/>
              <a:t>This pattern comprises a pair of Enter and Exit method calls for a monitor object.</a:t>
            </a:r>
          </a:p>
          <a:p>
            <a:r>
              <a:rPr kumimoji="1" lang="en-US" altLang="ja-JP" baseline="0" dirty="0" smtClean="0"/>
              <a:t>Each instance executes method calls between Enter and Exit. </a:t>
            </a:r>
          </a:p>
          <a:p>
            <a:r>
              <a:rPr kumimoji="1" lang="en-US" altLang="ja-JP" dirty="0" smtClean="0"/>
              <a:t>These patterns</a:t>
            </a:r>
            <a:r>
              <a:rPr kumimoji="1" lang="en-US" altLang="ja-JP" baseline="0" dirty="0" smtClean="0"/>
              <a:t> may be replaced with te</a:t>
            </a:r>
            <a:r>
              <a:rPr kumimoji="1" lang="en-US" altLang="ja-JP" dirty="0" smtClean="0"/>
              <a:t>mplate-method or</a:t>
            </a:r>
            <a:r>
              <a:rPr kumimoji="1" lang="en-US" altLang="ja-JP" baseline="0" dirty="0" smtClean="0"/>
              <a:t> a pair of before and after advices in AspectJ.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fourth</a:t>
            </a:r>
            <a:r>
              <a:rPr kumimoji="1" lang="en-US" altLang="ja-JP" baseline="0" dirty="0" smtClean="0"/>
              <a:t> category is exception handling; every instance of patterns in this category is a part of a try-catch statement.</a:t>
            </a:r>
          </a:p>
          <a:p>
            <a:r>
              <a:rPr kumimoji="1" lang="en-US" altLang="ja-JP" dirty="0" smtClean="0"/>
              <a:t>For example, this</a:t>
            </a:r>
            <a:r>
              <a:rPr kumimoji="1" lang="en-US" altLang="ja-JP" baseline="0" dirty="0" smtClean="0"/>
              <a:t> pattern is found in ANTLR parser classes.</a:t>
            </a:r>
          </a:p>
          <a:p>
            <a:r>
              <a:rPr kumimoji="1" lang="en-US" altLang="ja-JP" baseline="0" dirty="0" smtClean="0"/>
              <a:t>The pattern calls LT and match methods to process tokens according to a grammar. </a:t>
            </a:r>
          </a:p>
          <a:p>
            <a:r>
              <a:rPr kumimoji="1" lang="en-US" altLang="ja-JP" baseline="0" dirty="0" smtClean="0"/>
              <a:t>If a </a:t>
            </a:r>
            <a:r>
              <a:rPr kumimoji="1" lang="en-US" altLang="ja-JP" baseline="0" dirty="0" err="1" smtClean="0"/>
              <a:t>RecognitionException</a:t>
            </a:r>
            <a:r>
              <a:rPr kumimoji="1" lang="en-US" altLang="ja-JP" baseline="0" dirty="0" smtClean="0"/>
              <a:t> is thrown, </a:t>
            </a:r>
            <a:r>
              <a:rPr kumimoji="1" lang="en-US" altLang="ja-JP" baseline="0" dirty="0" err="1" smtClean="0"/>
              <a:t>reportError</a:t>
            </a:r>
            <a:r>
              <a:rPr kumimoji="1" lang="en-US" altLang="ja-JP" baseline="0" dirty="0" smtClean="0"/>
              <a:t> and recover methods are called in catch block.</a:t>
            </a:r>
          </a:p>
          <a:p>
            <a:r>
              <a:rPr kumimoji="1" lang="en-US" altLang="ja-JP" baseline="0" dirty="0" smtClean="0"/>
              <a:t>To extract this kind of patterns automatically, we need to extend our normalization rules for try-catch statements.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Other</a:t>
            </a:r>
            <a:r>
              <a:rPr kumimoji="1" lang="en-US" altLang="ja-JP" baseline="0" dirty="0" smtClean="0"/>
              <a:t> patterns are duplicated code fragments that are not covered by other four categories.</a:t>
            </a:r>
          </a:p>
          <a:p>
            <a:r>
              <a:rPr kumimoji="1" lang="en-US" altLang="ja-JP" baseline="0" dirty="0" smtClean="0"/>
              <a:t>One example is duplicated code in ANTLR’s test cases.</a:t>
            </a:r>
          </a:p>
          <a:p>
            <a:r>
              <a:rPr kumimoji="1" lang="en-US" altLang="ja-JP" baseline="0" dirty="0" smtClean="0"/>
              <a:t>The pattern configures parsers for test cases using different grammar objects.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A coding pattern investigated in this work is a frequent code fragment involved in programs.  </a:t>
            </a:r>
          </a:p>
          <a:p>
            <a:r>
              <a:rPr kumimoji="1" lang="en-US" altLang="ja-JP" baseline="0" dirty="0" smtClean="0"/>
              <a:t>We have investigated coding patterns as candidates of crosscutting concerns because such code fragments are not modularized in programs.</a:t>
            </a:r>
          </a:p>
          <a:p>
            <a:r>
              <a:rPr kumimoji="1" lang="en-US" altLang="ja-JP" baseline="0" dirty="0" smtClean="0"/>
              <a:t>We propose a sequential pattern mining approach for Java source code.</a:t>
            </a:r>
          </a:p>
          <a:p>
            <a:r>
              <a:rPr kumimoji="1" lang="en-US" altLang="ja-JP" baseline="0" dirty="0" smtClean="0"/>
              <a:t>Our approach normalizes Java source code to a sequence database so that we extract sequential patterns from the database using PrefixSpan algorithm.</a:t>
            </a:r>
          </a:p>
          <a:p>
            <a:r>
              <a:rPr kumimoji="1" lang="en-US" altLang="ja-JP" baseline="0" dirty="0" smtClean="0"/>
              <a:t>We implemented our pattern mining as a tool and extracted patterns from six open-source Java programs listed here.</a:t>
            </a:r>
          </a:p>
          <a:p>
            <a:r>
              <a:rPr kumimoji="1" lang="en-US" altLang="ja-JP" baseline="0" dirty="0" smtClean="0"/>
              <a:t>The resultant patterns are code fragments implementing “consistent behavior” in the programs.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coding</a:t>
            </a:r>
            <a:r>
              <a:rPr kumimoji="1" lang="en-US" altLang="ja-JP" baseline="0" dirty="0" smtClean="0"/>
              <a:t> patterns we have investigated are to implement “consistent behavior” that is a crosscutting concern sort.</a:t>
            </a:r>
          </a:p>
          <a:p>
            <a:r>
              <a:rPr kumimoji="1" lang="en-US" altLang="ja-JP" baseline="0" dirty="0" smtClean="0"/>
              <a:t>The coding pattern information can be combined with several approaches to support software maintenance.</a:t>
            </a:r>
          </a:p>
          <a:p>
            <a:r>
              <a:rPr kumimoji="1" lang="en-US" altLang="ja-JP" baseline="0" dirty="0" smtClean="0"/>
              <a:t>One approach is refactoring  the patterns using AspectJ or other techniques.</a:t>
            </a:r>
          </a:p>
          <a:p>
            <a:r>
              <a:rPr kumimoji="1" lang="en-US" altLang="ja-JP" baseline="0" dirty="0" smtClean="0"/>
              <a:t>If refactoring is hard to perform, coding pattern information is still effective to consistently maintain the pattern instances and to write documentation for crosscutting concerns.</a:t>
            </a:r>
          </a:p>
          <a:p>
            <a:r>
              <a:rPr kumimoji="1" lang="en-US" altLang="ja-JP" baseline="0" dirty="0" smtClean="0"/>
              <a:t>Our case study has one limitation; we have investigated only frequent patterns. </a:t>
            </a:r>
          </a:p>
          <a:p>
            <a:r>
              <a:rPr kumimoji="1" lang="en-US" altLang="ja-JP" baseline="0" dirty="0" smtClean="0"/>
              <a:t>Less frequent patterns are not investigated yet.  Therefore, we need further investigation on coding patterns.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summary, we proposed</a:t>
            </a:r>
            <a:r>
              <a:rPr kumimoji="1" lang="en-US" altLang="ja-JP" baseline="0" dirty="0" smtClean="0"/>
              <a:t> a sequential pattern mining to detect coding patterns in Java programs.</a:t>
            </a:r>
          </a:p>
          <a:p>
            <a:r>
              <a:rPr kumimoji="1" lang="en-US" altLang="ja-JP" baseline="0" dirty="0" smtClean="0"/>
              <a:t>We have applied PrefixSpan algorithm to normalized Java source code.</a:t>
            </a:r>
          </a:p>
          <a:p>
            <a:r>
              <a:rPr kumimoji="1" lang="en-US" altLang="ja-JP" baseline="0" dirty="0" smtClean="0"/>
              <a:t>The resultant patterns we found in 6 Java programs include consistent behavior crosscutting concern sort.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future work, we would like to support try-catch and synchronized statements in pattern mining process.</a:t>
            </a:r>
          </a:p>
          <a:p>
            <a:r>
              <a:rPr kumimoji="1" lang="en-US" altLang="ja-JP" baseline="0" dirty="0" smtClean="0"/>
              <a:t>We are developing a new version of the tool to investigate more coding patterns with software metrics.  </a:t>
            </a:r>
          </a:p>
          <a:p>
            <a:r>
              <a:rPr kumimoji="1" lang="en-US" altLang="ja-JP" baseline="0" dirty="0" smtClean="0"/>
              <a:t>We are also interested in comparison between coding patterns and code clones because both approaches extract duplicated code fragments.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Thank you for your attention.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 method call</a:t>
            </a:r>
            <a:r>
              <a:rPr kumimoji="1" lang="en-US" altLang="ja-JP" baseline="0" dirty="0" smtClean="0"/>
              <a:t> in the source code is translated into a method call element, that is a method signature without its class name.</a:t>
            </a:r>
            <a:r>
              <a:rPr kumimoji="1" lang="ja-JP" altLang="en-US" baseline="0" dirty="0" smtClean="0"/>
              <a:t>  </a:t>
            </a:r>
            <a:r>
              <a:rPr kumimoji="1" lang="en-US" altLang="ja-JP" baseline="0" dirty="0" smtClean="0"/>
              <a:t>We ignore class names to handle dynamic binding.</a:t>
            </a:r>
          </a:p>
          <a:p>
            <a:r>
              <a:rPr kumimoji="1" lang="en-US" altLang="ja-JP" baseline="0" dirty="0" smtClean="0"/>
              <a:t>If two or more method calls are involved in an expression, the corresponding method call elements are sorted by control-flow.  If undefined, we use source code location.</a:t>
            </a:r>
          </a:p>
          <a:p>
            <a:r>
              <a:rPr kumimoji="1" lang="en-US" altLang="ja-JP" baseline="0" dirty="0" smtClean="0"/>
              <a:t>For example, “max” is called after these two methods, therefore the corresponding element is the end of the normalized code.  The order of two method calls </a:t>
            </a:r>
            <a:r>
              <a:rPr kumimoji="1" lang="en-US" altLang="ja-JP" baseline="0" dirty="0" err="1" smtClean="0"/>
              <a:t>getX</a:t>
            </a:r>
            <a:r>
              <a:rPr kumimoji="1" lang="en-US" altLang="ja-JP" baseline="0" dirty="0" smtClean="0"/>
              <a:t> and </a:t>
            </a:r>
            <a:r>
              <a:rPr kumimoji="1" lang="en-US" altLang="ja-JP" baseline="0" dirty="0" err="1" smtClean="0"/>
              <a:t>getY</a:t>
            </a:r>
            <a:r>
              <a:rPr kumimoji="1" lang="en-US" altLang="ja-JP" baseline="0" dirty="0" smtClean="0"/>
              <a:t> is not defined, so we simply place them in the textual order.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An If statement is translated into these elements.</a:t>
            </a:r>
          </a:p>
          <a:p>
            <a:r>
              <a:rPr kumimoji="1" lang="en-US" altLang="ja-JP" dirty="0" smtClean="0"/>
              <a:t>According to the control-flow, method call elements in a conditional predicate are inserted </a:t>
            </a:r>
            <a:r>
              <a:rPr kumimoji="1" lang="en-US" altLang="ja-JP" baseline="0" dirty="0" smtClean="0"/>
              <a:t>before the IF element. </a:t>
            </a:r>
          </a:p>
          <a:p>
            <a:r>
              <a:rPr kumimoji="1" lang="en-US" altLang="ja-JP" baseline="0" dirty="0" smtClean="0"/>
              <a:t>This rule translates these two fragments into the same sequence of elements.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Similarly,</a:t>
            </a:r>
            <a:r>
              <a:rPr kumimoji="1" lang="en-US" altLang="ja-JP" baseline="0" dirty="0" smtClean="0"/>
              <a:t> we defined rules for loop </a:t>
            </a:r>
            <a:r>
              <a:rPr kumimoji="1" lang="en-US" altLang="ja-JP" dirty="0" smtClean="0"/>
              <a:t>statements such as</a:t>
            </a:r>
            <a:r>
              <a:rPr kumimoji="1" lang="en-US" altLang="ja-JP" baseline="0" dirty="0" smtClean="0"/>
              <a:t> “for” and “while”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These rules simply extract</a:t>
            </a:r>
            <a:r>
              <a:rPr kumimoji="1" lang="en-US" altLang="ja-JP" baseline="0" dirty="0" smtClean="0"/>
              <a:t> the control-flow of loop statements.</a:t>
            </a:r>
          </a:p>
          <a:p>
            <a:r>
              <a:rPr kumimoji="1" lang="en-US" altLang="ja-JP" baseline="0" dirty="0" smtClean="0"/>
              <a:t>If a developer rewrites this “for” loop to this “while” loop, both loops are translated into this same sequence.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list of application-specific patterns.</a:t>
            </a:r>
          </a:p>
          <a:p>
            <a:pPr defTabSz="946495">
              <a:defRPr/>
            </a:pPr>
            <a:r>
              <a:rPr kumimoji="1" lang="en-US" altLang="ja-JP" dirty="0" smtClean="0"/>
              <a:t>According to the limited time,</a:t>
            </a:r>
            <a:r>
              <a:rPr kumimoji="1" lang="en-US" altLang="ja-JP" baseline="0" dirty="0" smtClean="0"/>
              <a:t> we show the underlined four patterns.</a:t>
            </a:r>
          </a:p>
          <a:p>
            <a:pPr defTabSz="946495">
              <a:defRPr/>
            </a:pPr>
            <a:r>
              <a:rPr kumimoji="1" lang="en-US" altLang="ja-JP" baseline="0" dirty="0" smtClean="0"/>
              <a:t>Two of them are Logging concerns and the other two patterns involve similar elements to Logging patterns.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pattern</a:t>
            </a:r>
            <a:r>
              <a:rPr kumimoji="1" lang="en-US" altLang="ja-JP" baseline="0" dirty="0" smtClean="0"/>
              <a:t> in Tomcat that switches the behavior if the package-protection is enabled.</a:t>
            </a:r>
          </a:p>
          <a:p>
            <a:r>
              <a:rPr kumimoji="1" lang="en-US" altLang="ja-JP" baseline="0" dirty="0" smtClean="0"/>
              <a:t>If </a:t>
            </a:r>
            <a:r>
              <a:rPr kumimoji="1" lang="en-US" altLang="ja-JP" baseline="0" dirty="0" err="1" smtClean="0"/>
              <a:t>isPackageProtectionEnabled</a:t>
            </a:r>
            <a:r>
              <a:rPr kumimoji="1" lang="en-US" altLang="ja-JP" baseline="0" dirty="0" smtClean="0"/>
              <a:t> method returns true, these methods use </a:t>
            </a:r>
            <a:r>
              <a:rPr kumimoji="1" lang="en-US" altLang="ja-JP" baseline="0" dirty="0" err="1" smtClean="0"/>
              <a:t>doPrivileged</a:t>
            </a:r>
            <a:r>
              <a:rPr kumimoji="1" lang="en-US" altLang="ja-JP" baseline="0" dirty="0" smtClean="0"/>
              <a:t> method instead of regular method calls.</a:t>
            </a:r>
          </a:p>
          <a:p>
            <a:r>
              <a:rPr kumimoji="1" lang="en-US" altLang="ja-JP" baseline="0" dirty="0" smtClean="0"/>
              <a:t>Developers might </a:t>
            </a:r>
            <a:r>
              <a:rPr kumimoji="1" lang="en-US" altLang="ja-JP" baseline="0" dirty="0" err="1" smtClean="0"/>
              <a:t>refactor</a:t>
            </a:r>
            <a:r>
              <a:rPr kumimoji="1" lang="en-US" altLang="ja-JP" baseline="0" dirty="0" smtClean="0"/>
              <a:t> this pattern using an interface and polymorphic method calls;  one class implements the protected mode and the other implements the regular mode.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To make the analysis process efficient, we extract a summary information for each pattern group.</a:t>
            </a:r>
          </a:p>
          <a:p>
            <a:r>
              <a:rPr kumimoji="1" lang="en-US" altLang="ja-JP" dirty="0" smtClean="0"/>
              <a:t>We extract</a:t>
            </a:r>
            <a:r>
              <a:rPr kumimoji="1" lang="en-US" altLang="ja-JP" baseline="0" dirty="0" smtClean="0"/>
              <a:t> the frequent tokens in the method call elements in the pattern.</a:t>
            </a:r>
          </a:p>
          <a:p>
            <a:r>
              <a:rPr kumimoji="1" lang="en-US" altLang="ja-JP" baseline="0" dirty="0" smtClean="0"/>
              <a:t>For example, this pattern includes four elements: </a:t>
            </a:r>
            <a:r>
              <a:rPr kumimoji="1" lang="en-US" altLang="ja-JP" baseline="0" dirty="0" err="1" smtClean="0"/>
              <a:t>setUndoActivity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createUndoActivity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getUndoActivity</a:t>
            </a:r>
            <a:r>
              <a:rPr kumimoji="1" lang="en-US" altLang="ja-JP" baseline="0" dirty="0" smtClean="0"/>
              <a:t>, and </a:t>
            </a:r>
            <a:r>
              <a:rPr kumimoji="1" lang="en-US" altLang="ja-JP" baseline="0" dirty="0" err="1" smtClean="0"/>
              <a:t>setAffectedFigures</a:t>
            </a:r>
            <a:r>
              <a:rPr kumimoji="1" lang="en-US" altLang="ja-JP" baseline="0" dirty="0" smtClean="0"/>
              <a:t>.  </a:t>
            </a:r>
          </a:p>
          <a:p>
            <a:r>
              <a:rPr kumimoji="1" lang="en-US" altLang="ja-JP" baseline="0" dirty="0" smtClean="0"/>
              <a:t>We decompose all method names into tokens, and select frequent tokens “activity”, “undo” and “set” as the representative of the pattern.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6B4A8-53CC-4032-95A2-A0F2A3E273EE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46495">
              <a:defRPr/>
            </a:pPr>
            <a:r>
              <a:rPr lang="en-US" altLang="ja-JP" baseline="0" dirty="0" smtClean="0"/>
              <a:t>Developers often copy-and-paste a source code fragment, or an idiom, to implement a particular kind of functionality.</a:t>
            </a:r>
          </a:p>
          <a:p>
            <a:pPr defTabSz="946495">
              <a:defRPr/>
            </a:pPr>
            <a:r>
              <a:rPr lang="en-US" altLang="ja-JP" baseline="0" dirty="0" smtClean="0"/>
              <a:t>For example, this is a loop using Iterator.</a:t>
            </a:r>
          </a:p>
          <a:p>
            <a:r>
              <a:rPr lang="en-US" altLang="ja-JP" baseline="0" dirty="0" smtClean="0"/>
              <a:t>Some developer copy-and-pastes the code to the different source code location.</a:t>
            </a:r>
          </a:p>
          <a:p>
            <a:r>
              <a:rPr lang="en-US" altLang="ja-JP" baseline="0" dirty="0" smtClean="0"/>
              <a:t>Some other developer reuses only the structure of the loop but modified the contents.</a:t>
            </a:r>
          </a:p>
          <a:p>
            <a:r>
              <a:rPr lang="en-US" altLang="ja-JP" baseline="0" dirty="0" smtClean="0"/>
              <a:t>In this case, a pattern comprises a while statement, </a:t>
            </a:r>
            <a:r>
              <a:rPr lang="en-US" altLang="ja-JP" baseline="0" dirty="0" err="1" smtClean="0"/>
              <a:t>hasNext</a:t>
            </a:r>
            <a:r>
              <a:rPr lang="en-US" altLang="ja-JP" baseline="0" dirty="0" smtClean="0"/>
              <a:t> method and next method as indicated by red color.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The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Iterator</a:t>
            </a:r>
            <a:r>
              <a:rPr lang="en-US" altLang="ja-JP" baseline="0" dirty="0" smtClean="0"/>
              <a:t> pattern </a:t>
            </a:r>
            <a:r>
              <a:rPr lang="en-US" altLang="ja-JP" dirty="0" smtClean="0"/>
              <a:t>is</a:t>
            </a:r>
            <a:r>
              <a:rPr lang="en-US" altLang="ja-JP" baseline="0" dirty="0" smtClean="0"/>
              <a:t> well-known and simple enough, therefore, it is not a problem.</a:t>
            </a:r>
          </a:p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a</a:t>
            </a:r>
            <a:r>
              <a:rPr kumimoji="1" lang="en-US" altLang="ja-JP" dirty="0" smtClean="0"/>
              <a:t>nother</a:t>
            </a:r>
            <a:r>
              <a:rPr kumimoji="1" lang="en-US" altLang="ja-JP" baseline="0" dirty="0" smtClean="0"/>
              <a:t> example of coding pattern in jEdit that is a text editor implemented in Java.</a:t>
            </a:r>
          </a:p>
          <a:p>
            <a:r>
              <a:rPr kumimoji="1" lang="en-US" altLang="ja-JP" baseline="0" dirty="0" smtClean="0"/>
              <a:t>These methods are somehow editing a text buffer.</a:t>
            </a:r>
          </a:p>
          <a:p>
            <a:r>
              <a:rPr kumimoji="1" lang="en-US" altLang="ja-JP" baseline="0" dirty="0" smtClean="0"/>
              <a:t>Before executing the actual action, </a:t>
            </a:r>
            <a:r>
              <a:rPr kumimoji="1" lang="en-US" altLang="ja-JP" baseline="0" dirty="0" err="1" smtClean="0"/>
              <a:t>isEditable</a:t>
            </a:r>
            <a:r>
              <a:rPr kumimoji="1" lang="en-US" altLang="ja-JP" baseline="0" dirty="0" smtClean="0"/>
              <a:t> method is called.</a:t>
            </a:r>
          </a:p>
          <a:p>
            <a:r>
              <a:rPr kumimoji="1" lang="en-US" altLang="ja-JP" baseline="0" dirty="0" smtClean="0"/>
              <a:t>If the target text buffer is read-only, beep method is called instead of their original behavior.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B4AEF-2E2E-4714-B634-41A6EFC297C2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aseline="0" dirty="0" smtClean="0"/>
              <a:t>Such nontrivial coding patterns make software maintenance difficult because they implicitly represent software design.</a:t>
            </a:r>
          </a:p>
          <a:p>
            <a:r>
              <a:rPr lang="en-US" altLang="ja-JP" baseline="0" dirty="0" smtClean="0"/>
              <a:t>Developers have to understand undocumented design from source code.</a:t>
            </a:r>
          </a:p>
          <a:p>
            <a:r>
              <a:rPr lang="en-US" altLang="ja-JP" baseline="0" dirty="0" smtClean="0"/>
              <a:t>Another problem of coding patterns is a sort of duplicated code.</a:t>
            </a:r>
          </a:p>
          <a:p>
            <a:r>
              <a:rPr lang="en-US" altLang="ja-JP" baseline="0" dirty="0" smtClean="0"/>
              <a:t>When an instance of a pattern involves a defect, developers have to inspect all instances of the pattern because the other instances might contain the same defect.  This problem is well-known in code-clone research, but the efficient code clone detection tools such as CCFinder are hard to detect code modified after copy-and-pasted.</a:t>
            </a:r>
          </a:p>
          <a:p>
            <a:r>
              <a:rPr lang="en-US" altLang="ja-JP" baseline="0" dirty="0" smtClean="0"/>
              <a:t>Therefore, we need another approach to detect coding patterns.</a:t>
            </a:r>
          </a:p>
          <a:p>
            <a:endParaRPr lang="en-US" altLang="ja-JP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3F55F-EE26-4098-BF8B-F96EBB62F262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In this research, we propose a pattern mining approach </a:t>
            </a:r>
            <a:r>
              <a:rPr lang="en-US" altLang="ja-JP" baseline="0" dirty="0" smtClean="0"/>
              <a:t>to detecting coding patterns in </a:t>
            </a:r>
            <a:r>
              <a:rPr lang="en-US" altLang="ja-JP" dirty="0" smtClean="0"/>
              <a:t>source code</a:t>
            </a:r>
            <a:r>
              <a:rPr lang="en-US" altLang="ja-JP" baseline="0" dirty="0" smtClean="0"/>
              <a:t>.</a:t>
            </a:r>
          </a:p>
          <a:p>
            <a:pPr defTabSz="946495">
              <a:defRPr/>
            </a:pPr>
            <a:r>
              <a:rPr lang="en-US" altLang="ja-JP" baseline="0" dirty="0" smtClean="0"/>
              <a:t>Our pattern mining comprises three steps: Normalization, Mining and Classification.</a:t>
            </a:r>
          </a:p>
          <a:p>
            <a:pPr defTabSz="946495">
              <a:defRPr/>
            </a:pPr>
            <a:r>
              <a:rPr lang="en-US" altLang="ja-JP" baseline="0" dirty="0" smtClean="0"/>
              <a:t>The Normalization step takes as input a Java program and normalizes each method to a sequence of method call and control elements.</a:t>
            </a:r>
          </a:p>
          <a:p>
            <a:r>
              <a:rPr lang="en-US" altLang="ja-JP" baseline="0" dirty="0" smtClean="0"/>
              <a:t>In the mining step, we apply PrefixSpan algorithm to the generated sequence database.</a:t>
            </a:r>
          </a:p>
          <a:p>
            <a:r>
              <a:rPr lang="en-US" altLang="ja-JP" baseline="0" dirty="0" smtClean="0"/>
              <a:t>Finally, the resultant patterns are classified into pattern groups and some meaningless patterns are filtered out.</a:t>
            </a:r>
          </a:p>
          <a:p>
            <a:r>
              <a:rPr lang="en-US" altLang="ja-JP" baseline="0" dirty="0" smtClean="0"/>
              <a:t>Next we talk the detail of these steps.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first step is normalizing Java source code.</a:t>
            </a:r>
          </a:p>
          <a:p>
            <a:r>
              <a:rPr kumimoji="1" lang="en-US" altLang="ja-JP" dirty="0" smtClean="0"/>
              <a:t>We have defined rules to translate</a:t>
            </a:r>
            <a:r>
              <a:rPr kumimoji="1" lang="en-US" altLang="ja-JP" baseline="0" dirty="0" smtClean="0"/>
              <a:t> each Java method</a:t>
            </a:r>
            <a:r>
              <a:rPr kumimoji="1" lang="en-US" altLang="ja-JP" dirty="0" smtClean="0"/>
              <a:t> into a sequence</a:t>
            </a:r>
            <a:r>
              <a:rPr kumimoji="1" lang="en-US" altLang="ja-JP" baseline="0" dirty="0" smtClean="0"/>
              <a:t> of three kind of elements representing method call, IF and LOOP statements.</a:t>
            </a:r>
          </a:p>
          <a:p>
            <a:r>
              <a:rPr kumimoji="1" lang="en-US" altLang="ja-JP" baseline="0" dirty="0" smtClean="0"/>
              <a:t>Normalized source code simply represents the control-flow of its original source code.</a:t>
            </a:r>
          </a:p>
          <a:p>
            <a:r>
              <a:rPr kumimoji="1" lang="en-US" altLang="ja-JP" baseline="0" dirty="0" smtClean="0"/>
              <a:t>In this example, method </a:t>
            </a:r>
            <a:r>
              <a:rPr kumimoji="1" lang="en-US" altLang="ja-JP" baseline="0" dirty="0" err="1" smtClean="0"/>
              <a:t>hasNext</a:t>
            </a:r>
            <a:r>
              <a:rPr kumimoji="1" lang="en-US" altLang="ja-JP" baseline="0" dirty="0" smtClean="0"/>
              <a:t> is called first, then, LOOP condition is evaluated. </a:t>
            </a:r>
          </a:p>
          <a:p>
            <a:r>
              <a:rPr kumimoji="1" lang="en-US" altLang="ja-JP" baseline="0" dirty="0" smtClean="0"/>
              <a:t>In the loop body, next and </a:t>
            </a:r>
            <a:r>
              <a:rPr kumimoji="1" lang="en-US" altLang="ja-JP" baseline="0" dirty="0" err="1" smtClean="0"/>
              <a:t>isActive</a:t>
            </a:r>
            <a:r>
              <a:rPr kumimoji="1" lang="en-US" altLang="ja-JP" baseline="0" dirty="0" smtClean="0"/>
              <a:t> methods are called, the IF statement is executed, and </a:t>
            </a:r>
            <a:r>
              <a:rPr kumimoji="1" lang="en-US" altLang="ja-JP" baseline="0" dirty="0" err="1" smtClean="0"/>
              <a:t>hasNext</a:t>
            </a:r>
            <a:r>
              <a:rPr kumimoji="1" lang="en-US" altLang="ja-JP" baseline="0" dirty="0" smtClean="0"/>
              <a:t> method is called again.</a:t>
            </a:r>
          </a:p>
          <a:p>
            <a:r>
              <a:rPr kumimoji="1" lang="en-US" altLang="ja-JP" baseline="0" dirty="0" smtClean="0"/>
              <a:t>A pair of LOOP and END-LOOP represents the while statement.</a:t>
            </a:r>
          </a:p>
          <a:p>
            <a:r>
              <a:rPr kumimoji="1" lang="en-US" altLang="ja-JP" baseline="0" dirty="0" smtClean="0"/>
              <a:t>A pair of IF and END-IF represents the IF statement.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304BA-474E-447F-9C63-1BA76ACF43AA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After a sequence database of a Java</a:t>
            </a:r>
            <a:r>
              <a:rPr lang="en-US" altLang="ja-JP" baseline="0" dirty="0" smtClean="0"/>
              <a:t> program is </a:t>
            </a:r>
            <a:r>
              <a:rPr lang="en-US" altLang="ja-JP" dirty="0" smtClean="0"/>
              <a:t>constructed, we use PrefixSpan algorithm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to extract </a:t>
            </a:r>
            <a:r>
              <a:rPr lang="en-US" altLang="ja-JP" baseline="0" dirty="0" smtClean="0"/>
              <a:t>sequential patterns.</a:t>
            </a:r>
          </a:p>
          <a:p>
            <a:r>
              <a:rPr lang="en-US" altLang="ja-JP" baseline="0" dirty="0" smtClean="0"/>
              <a:t>This algorithm takes as input a sequence database and the minimum support value that is the number of instances of a pattern to be extracted.</a:t>
            </a:r>
          </a:p>
          <a:p>
            <a:r>
              <a:rPr lang="en-US" altLang="ja-JP" baseline="0" dirty="0" smtClean="0"/>
              <a:t>I show how PrefixSpan work on an example database comprising four sequences, </a:t>
            </a:r>
            <a:r>
              <a:rPr lang="en-US" altLang="ja-JP" dirty="0" smtClean="0"/>
              <a:t>[a,</a:t>
            </a:r>
            <a:r>
              <a:rPr lang="en-US" altLang="ja-JP" baseline="0" dirty="0" smtClean="0"/>
              <a:t> c, d], [a, b, c], [c, b, a] and [a, a, b] and the minimum support value equals two.</a:t>
            </a:r>
          </a:p>
          <a:p>
            <a:r>
              <a:rPr lang="en-US" altLang="ja-JP" baseline="0" dirty="0" smtClean="0"/>
              <a:t>PrefixSpan first extracts frequent elements as the shortest pattern comprising only one element.</a:t>
            </a:r>
          </a:p>
          <a:p>
            <a:r>
              <a:rPr lang="en-US" altLang="ja-JP" baseline="0" dirty="0" smtClean="0"/>
              <a:t>Element “a” is a length-1 pattern involved in all of four sequences.</a:t>
            </a:r>
          </a:p>
          <a:p>
            <a:r>
              <a:rPr lang="en-US" altLang="ja-JP" baseline="0" dirty="0" smtClean="0"/>
              <a:t>Element “d” is not a pattern candidate because the only one sequence contains the element.  </a:t>
            </a:r>
          </a:p>
          <a:p>
            <a:r>
              <a:rPr lang="en-US" altLang="ja-JP" dirty="0" smtClean="0"/>
              <a:t>In</a:t>
            </a:r>
            <a:r>
              <a:rPr lang="en-US" altLang="ja-JP" baseline="0" dirty="0" smtClean="0"/>
              <a:t> the n</a:t>
            </a:r>
            <a:r>
              <a:rPr lang="en-US" altLang="ja-JP" dirty="0" smtClean="0"/>
              <a:t>ext step, PrefixSpan</a:t>
            </a:r>
            <a:r>
              <a:rPr lang="en-US" altLang="ja-JP" baseline="0" dirty="0" smtClean="0"/>
              <a:t> tries to extract length-two patterns based on one-element patterns.</a:t>
            </a:r>
          </a:p>
          <a:p>
            <a:r>
              <a:rPr lang="en-US" altLang="ja-JP" dirty="0" smtClean="0"/>
              <a:t>For each length-1 pattern, a new sequence database is constructed. </a:t>
            </a:r>
          </a:p>
          <a:p>
            <a:r>
              <a:rPr lang="en-US" altLang="ja-JP" dirty="0" smtClean="0"/>
              <a:t>Each sequence in the new database is</a:t>
            </a:r>
            <a:r>
              <a:rPr lang="en-US" altLang="ja-JP" baseline="0" dirty="0" smtClean="0"/>
              <a:t> a substring prefixed with a length-1 pattern.</a:t>
            </a:r>
          </a:p>
          <a:p>
            <a:r>
              <a:rPr lang="en-US" altLang="ja-JP" baseline="0" dirty="0" smtClean="0"/>
              <a:t>For example, the database for pattern “a” includes sequence “c d”, that is a suffix of “a” in the sequence “a c d”.</a:t>
            </a:r>
          </a:p>
          <a:p>
            <a:r>
              <a:rPr lang="en-US" altLang="ja-JP" baseline="0" dirty="0" smtClean="0"/>
              <a:t>“b c” comes from “a b c”, “a b” comes from “a </a:t>
            </a:r>
            <a:r>
              <a:rPr lang="en-US" altLang="ja-JP" baseline="0" dirty="0" err="1" smtClean="0"/>
              <a:t>a</a:t>
            </a:r>
            <a:r>
              <a:rPr lang="en-US" altLang="ja-JP" baseline="0" dirty="0" smtClean="0"/>
              <a:t> b”, respectively.</a:t>
            </a:r>
          </a:p>
          <a:p>
            <a:r>
              <a:rPr lang="en-US" altLang="ja-JP" baseline="0" dirty="0" smtClean="0"/>
              <a:t>Frequent elements in the new database are the second elements of length-2 patterns.</a:t>
            </a:r>
          </a:p>
          <a:p>
            <a:pPr defTabSz="946495">
              <a:defRPr/>
            </a:pPr>
            <a:r>
              <a:rPr lang="en-US" altLang="ja-JP" baseline="0" dirty="0" smtClean="0"/>
              <a:t>PrefixSpan repeatedly tries to extract longer patterns and terminates all pattern candidates are investigated.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After patterns are extracted, we filter</a:t>
            </a:r>
            <a:r>
              <a:rPr kumimoji="1" lang="en-US" altLang="ja-JP" baseline="0" dirty="0" smtClean="0"/>
              <a:t> out meaningless patterns.</a:t>
            </a:r>
          </a:p>
          <a:p>
            <a:r>
              <a:rPr kumimoji="1" lang="en-US" altLang="ja-JP" baseline="0" dirty="0" smtClean="0"/>
              <a:t>As I said in the normalization step, LOOP and IF elements are always generated with their corresponding END-LOOP and END-IF. </a:t>
            </a:r>
          </a:p>
          <a:p>
            <a:pPr defTabSz="946495">
              <a:defRPr/>
            </a:pPr>
            <a:r>
              <a:rPr kumimoji="1" lang="en-US" altLang="ja-JP" dirty="0" smtClean="0"/>
              <a:t>Therefore, i</a:t>
            </a:r>
            <a:r>
              <a:rPr kumimoji="1" lang="en-US" altLang="ja-JP" baseline="0" dirty="0" smtClean="0"/>
              <a:t>f a pattern includes such an element, the pattern must include its corresponding element that is generated from the same control statement. </a:t>
            </a:r>
          </a:p>
          <a:p>
            <a:pPr defTabSz="946495">
              <a:defRPr/>
            </a:pPr>
            <a:r>
              <a:rPr kumimoji="1" lang="en-US" altLang="ja-JP" dirty="0" smtClean="0"/>
              <a:t>We accept left two </a:t>
            </a:r>
            <a:r>
              <a:rPr kumimoji="1" lang="en-US" altLang="ja-JP" baseline="0" dirty="0" smtClean="0"/>
              <a:t>patterns but we filter out the right pattern because it includes LOOP but does not include its corresponding END-LOOP.  </a:t>
            </a:r>
            <a:endParaRPr kumimoji="1"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7786710" y="908050"/>
            <a:ext cx="110487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A0E8F52C-8A47-4A08-A209-E8FDE8C87605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38E0C2A-B09E-4281-863F-64561A740272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4E4C61E-F09A-4EF5-B2F5-9FE6B4C4D5A4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8305047-2E84-46B1-B5A8-07D8E063A2EF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3484348-5851-4941-95DF-EB7256EC4443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7165DCF-68D8-4CFF-824E-B63BC952351B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BD66350-9964-4FAB-B63D-AD244138DD53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10A65CB-B039-4747-923B-B9E0C7DB439B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124FE91-627C-4269-8AF9-75B33D1FD885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548A70D-DF7B-4CC9-839D-89C983A1A1F3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8721090-BE80-49EB-88C8-3B4F285937BD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C7C410F-D85C-4BC7-8CD3-059495228290}" type="datetime1">
              <a:rPr kumimoji="1" lang="ja-JP" altLang="en-US" smtClean="0"/>
              <a:t>2008/10/16</a:t>
            </a:fld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1125538"/>
            <a:ext cx="8074055" cy="1943100"/>
          </a:xfrm>
        </p:spPr>
        <p:txBody>
          <a:bodyPr/>
          <a:lstStyle/>
          <a:p>
            <a:r>
              <a:rPr lang="en-US" altLang="ja-JP" sz="3200" dirty="0" smtClean="0"/>
              <a:t>Mining Coding Patterns </a:t>
            </a:r>
            <a:br>
              <a:rPr lang="en-US" altLang="ja-JP" sz="3200" dirty="0" smtClean="0"/>
            </a:br>
            <a:r>
              <a:rPr lang="en-US" altLang="ja-JP" sz="3200" dirty="0" smtClean="0"/>
              <a:t>to Detect Crosscutting Concerns</a:t>
            </a:r>
            <a:br>
              <a:rPr lang="en-US" altLang="ja-JP" sz="3200" dirty="0" smtClean="0"/>
            </a:br>
            <a:r>
              <a:rPr lang="en-US" altLang="ja-JP" sz="3200" dirty="0" smtClean="0"/>
              <a:t>in Java Programs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716865" cy="2786082"/>
          </a:xfrm>
        </p:spPr>
        <p:txBody>
          <a:bodyPr/>
          <a:lstStyle/>
          <a:p>
            <a:r>
              <a:rPr lang="en-US" altLang="ja-JP" sz="2800" u="sng" dirty="0" smtClean="0"/>
              <a:t>Takashi Ishio</a:t>
            </a:r>
            <a:r>
              <a:rPr lang="en-US" altLang="ja-JP" sz="2800" dirty="0" smtClean="0"/>
              <a:t>, </a:t>
            </a:r>
          </a:p>
          <a:p>
            <a:r>
              <a:rPr lang="en-US" altLang="ja-JP" sz="2800" dirty="0" smtClean="0"/>
              <a:t>Hironori Date, Tatsuya Miyake, </a:t>
            </a:r>
            <a:r>
              <a:rPr lang="en-US" altLang="ja-JP" sz="2800" dirty="0" err="1" smtClean="0"/>
              <a:t>Katsuro</a:t>
            </a:r>
            <a:r>
              <a:rPr lang="en-US" altLang="ja-JP" sz="2800" dirty="0" smtClean="0"/>
              <a:t> Inoue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Classifying Patterns into Groups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pattern implies various sub-patterns.</a:t>
            </a:r>
          </a:p>
          <a:p>
            <a:pPr lvl="1"/>
            <a:r>
              <a:rPr lang="en-US" altLang="ja-JP" dirty="0" smtClean="0"/>
              <a:t>[A, B, C, D] implies [A, B, C], [A, C, D], …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We classify such sub-</a:t>
            </a:r>
            <a:r>
              <a:rPr kumimoji="1" lang="en-US" altLang="ja-JP" dirty="0" smtClean="0"/>
              <a:t>patterns into a single pattern group.</a:t>
            </a:r>
          </a:p>
          <a:p>
            <a:pPr lvl="1"/>
            <a:r>
              <a:rPr kumimoji="1" lang="en-US" altLang="ja-JP" dirty="0" smtClean="0"/>
              <a:t>If an instance of a pattern overlaps with an instance of another pattern, </a:t>
            </a:r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kumimoji="1" lang="en-US" altLang="ja-JP" dirty="0" smtClean="0"/>
              <a:t>the patterns are classified into the same group.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ishio\Documents\Window Clippings\Fung (3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12850"/>
            <a:ext cx="8242300" cy="5645150"/>
          </a:xfrm>
          <a:prstGeom prst="rect">
            <a:avLst/>
          </a:prstGeom>
          <a:noFill/>
        </p:spPr>
      </p:pic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screenshot of our tool</a:t>
            </a:r>
            <a:endParaRPr lang="ja-JP" altLang="en-US" dirty="0"/>
          </a:p>
        </p:txBody>
      </p:sp>
      <p:sp>
        <p:nvSpPr>
          <p:cNvPr id="445446" name="AutoShape 6"/>
          <p:cNvSpPr>
            <a:spLocks noChangeArrowheads="1"/>
          </p:cNvSpPr>
          <p:nvPr/>
        </p:nvSpPr>
        <p:spPr bwMode="auto">
          <a:xfrm>
            <a:off x="5715008" y="1857364"/>
            <a:ext cx="3024187" cy="863600"/>
          </a:xfrm>
          <a:prstGeom prst="wedgeRoundRectCallout">
            <a:avLst>
              <a:gd name="adj1" fmla="val -38560"/>
              <a:gd name="adj2" fmla="val 63894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b="1" dirty="0" smtClean="0"/>
              <a:t>Class Hierarchy View</a:t>
            </a:r>
            <a:endParaRPr lang="ja-JP" altLang="en-US" b="1" dirty="0" smtClean="0"/>
          </a:p>
          <a:p>
            <a:r>
              <a:rPr lang="en-US" altLang="ja-JP" b="1" dirty="0" smtClean="0"/>
              <a:t>highlights classes involving a pattern.</a:t>
            </a:r>
          </a:p>
        </p:txBody>
      </p:sp>
      <p:sp>
        <p:nvSpPr>
          <p:cNvPr id="445448" name="AutoShape 8"/>
          <p:cNvSpPr>
            <a:spLocks noChangeArrowheads="1"/>
          </p:cNvSpPr>
          <p:nvPr/>
        </p:nvSpPr>
        <p:spPr bwMode="auto">
          <a:xfrm>
            <a:off x="2857488" y="3143248"/>
            <a:ext cx="2000264" cy="936625"/>
          </a:xfrm>
          <a:prstGeom prst="wedgeRoundRectCallout">
            <a:avLst>
              <a:gd name="adj1" fmla="val -76427"/>
              <a:gd name="adj2" fmla="val -28405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b="1" dirty="0" smtClean="0"/>
              <a:t>Pattern Mining</a:t>
            </a:r>
          </a:p>
          <a:p>
            <a:r>
              <a:rPr lang="en-US" altLang="ja-JP" b="1" dirty="0" smtClean="0"/>
              <a:t>Configuration</a:t>
            </a:r>
            <a:endParaRPr lang="en-US" altLang="ja-JP" sz="1800" b="1" dirty="0" smtClean="0"/>
          </a:p>
        </p:txBody>
      </p:sp>
      <p:sp>
        <p:nvSpPr>
          <p:cNvPr id="445447" name="AutoShape 7"/>
          <p:cNvSpPr>
            <a:spLocks noChangeArrowheads="1"/>
          </p:cNvSpPr>
          <p:nvPr/>
        </p:nvSpPr>
        <p:spPr bwMode="auto">
          <a:xfrm>
            <a:off x="6429388" y="5421335"/>
            <a:ext cx="2500330" cy="1150937"/>
          </a:xfrm>
          <a:prstGeom prst="wedgeRoundRectCallout">
            <a:avLst>
              <a:gd name="adj1" fmla="val -52353"/>
              <a:gd name="adj2" fmla="val -72338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Source Code View</a:t>
            </a:r>
          </a:p>
          <a:p>
            <a:r>
              <a:rPr lang="en-US" altLang="ja-JP" b="1" dirty="0" smtClean="0"/>
              <a:t>indicates e</a:t>
            </a:r>
            <a:r>
              <a:rPr lang="en-US" altLang="ja-JP" sz="1800" b="1" dirty="0" smtClean="0"/>
              <a:t>lements of a pattern.</a:t>
            </a:r>
            <a:endParaRPr lang="ja-JP" altLang="en-US" sz="1800" b="1" dirty="0"/>
          </a:p>
        </p:txBody>
      </p:sp>
      <p:sp>
        <p:nvSpPr>
          <p:cNvPr id="445445" name="AutoShape 5"/>
          <p:cNvSpPr>
            <a:spLocks noChangeArrowheads="1"/>
          </p:cNvSpPr>
          <p:nvPr/>
        </p:nvSpPr>
        <p:spPr bwMode="auto">
          <a:xfrm>
            <a:off x="3143240" y="4357694"/>
            <a:ext cx="1857388" cy="722310"/>
          </a:xfrm>
          <a:prstGeom prst="wedgeRoundRectCallout">
            <a:avLst>
              <a:gd name="adj1" fmla="val -60498"/>
              <a:gd name="adj2" fmla="val 79960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The resultant patterns</a:t>
            </a:r>
            <a:endParaRPr lang="ja-JP" altLang="en-US" sz="1800" b="1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Study: 6 Java programs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714488"/>
          <a:ext cx="8072495" cy="3516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99"/>
                <a:gridCol w="1457335"/>
                <a:gridCol w="1771663"/>
                <a:gridCol w="1614499"/>
                <a:gridCol w="1614499"/>
              </a:tblGrid>
              <a:tr h="77314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400" dirty="0" smtClean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 smtClean="0"/>
                        <a:t>Version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Size(LOC)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#Pattern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#Group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JHotDraw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7.0.9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90,166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jEdit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4.3pre10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168,335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Azureus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3.0.2.2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552,021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4682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Tomcat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6.0.14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313,479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ANTLR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59,687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352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SableCC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35,388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642910" y="5500702"/>
            <a:ext cx="8072494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ja-JP" sz="2800" dirty="0" smtClean="0"/>
              <a:t>#instances </a:t>
            </a:r>
            <a:r>
              <a:rPr lang="ja-JP" altLang="en-US" sz="2800" dirty="0" smtClean="0"/>
              <a:t>≧</a:t>
            </a:r>
            <a:r>
              <a:rPr lang="en-US" altLang="ja-JP" sz="2800" dirty="0" smtClean="0"/>
              <a:t> 10,  </a:t>
            </a:r>
            <a:r>
              <a:rPr lang="en-US" altLang="ja-JP" sz="2800" dirty="0" smtClean="0"/>
              <a:t>#elements </a:t>
            </a:r>
            <a:r>
              <a:rPr lang="ja-JP" altLang="en-US" sz="2800" dirty="0" smtClean="0"/>
              <a:t>≧ </a:t>
            </a:r>
            <a:r>
              <a:rPr lang="en-US" altLang="ja-JP" sz="2800" dirty="0" smtClean="0"/>
              <a:t>4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Patterns in the programs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Manually </a:t>
            </a:r>
            <a:r>
              <a:rPr kumimoji="1" lang="en-US" altLang="ja-JP" sz="2800" dirty="0" smtClean="0"/>
              <a:t>analyzed </a:t>
            </a:r>
            <a:r>
              <a:rPr lang="en-US" altLang="ja-JP" sz="2800" dirty="0" smtClean="0"/>
              <a:t>5 frequent </a:t>
            </a:r>
            <a:r>
              <a:rPr kumimoji="1" lang="en-US" altLang="ja-JP" sz="2800" dirty="0" smtClean="0"/>
              <a:t>pattern groups for eac</a:t>
            </a:r>
            <a:r>
              <a:rPr lang="en-US" altLang="ja-JP" sz="2800" dirty="0" smtClean="0"/>
              <a:t>h program</a:t>
            </a:r>
            <a:r>
              <a:rPr kumimoji="1" lang="en-US" altLang="ja-JP" sz="2800" dirty="0" smtClean="0"/>
              <a:t>.</a:t>
            </a:r>
          </a:p>
          <a:p>
            <a:pPr lvl="1"/>
            <a:r>
              <a:rPr lang="en-US" altLang="ja-JP" sz="2400" dirty="0" smtClean="0"/>
              <a:t>Excluded pattern groups comprising only JDK methods</a:t>
            </a:r>
          </a:p>
          <a:p>
            <a:pPr lvl="2"/>
            <a:r>
              <a:rPr lang="en-US" altLang="ja-JP" sz="2000" dirty="0" smtClean="0"/>
              <a:t>because most of them are well-known patterns for manipulating collections and strings.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17 groups (about 55%) are related to some functionality in applications</a:t>
            </a:r>
          </a:p>
          <a:p>
            <a:pPr lvl="1"/>
            <a:r>
              <a:rPr lang="en-US" altLang="ja-JP" sz="2400" dirty="0" smtClean="0"/>
              <a:t>Others are implementation-level patterns</a:t>
            </a:r>
          </a:p>
          <a:p>
            <a:pPr lvl="2"/>
            <a:r>
              <a:rPr lang="en-US" altLang="ja-JP" sz="2000" dirty="0" smtClean="0"/>
              <a:t>E.g. null-check  if (</a:t>
            </a:r>
            <a:r>
              <a:rPr lang="en-US" altLang="ja-JP" sz="2000" dirty="0" err="1" smtClean="0"/>
              <a:t>getView</a:t>
            </a:r>
            <a:r>
              <a:rPr lang="en-US" altLang="ja-JP" sz="2000" dirty="0" smtClean="0"/>
              <a:t>() != null) </a:t>
            </a:r>
            <a:r>
              <a:rPr lang="en-US" altLang="ja-JP" sz="2000" dirty="0" err="1" smtClean="0"/>
              <a:t>getView</a:t>
            </a:r>
            <a:r>
              <a:rPr lang="en-US" altLang="ja-JP" sz="2000" dirty="0" smtClean="0"/>
              <a:t>().get…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Pattern Categorization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17 pattern groups into five Categories</a:t>
            </a:r>
          </a:p>
          <a:p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4" y="2031674"/>
          <a:ext cx="8858312" cy="4326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7286676"/>
                <a:gridCol w="1143008"/>
              </a:tblGrid>
              <a:tr h="59646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Pattern Description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#pattern groups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91066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A </a:t>
                      </a:r>
                      <a:r>
                        <a:rPr lang="en-US" altLang="ja-JP" sz="2000" dirty="0" err="1" smtClean="0"/>
                        <a:t>boolean</a:t>
                      </a:r>
                      <a:r>
                        <a:rPr lang="en-US" altLang="ja-JP" sz="2000" dirty="0" smtClean="0"/>
                        <a:t> method to insert an additional action:</a:t>
                      </a:r>
                    </a:p>
                    <a:p>
                      <a:r>
                        <a:rPr kumimoji="1" lang="en-US" altLang="ja-JP" dirty="0" smtClean="0"/>
                        <a:t>&lt;Boolean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method&gt;,</a:t>
                      </a:r>
                      <a:r>
                        <a:rPr kumimoji="1" lang="en-US" altLang="ja-JP" baseline="0" dirty="0" smtClean="0"/>
                        <a:t> &lt;IF&gt;, &lt;action-method&gt;, &lt;END-IF&gt;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80670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A </a:t>
                      </a:r>
                      <a:r>
                        <a:rPr lang="en-US" altLang="ja-JP" sz="2000" dirty="0" err="1" smtClean="0"/>
                        <a:t>boolean</a:t>
                      </a:r>
                      <a:r>
                        <a:rPr lang="en-US" altLang="ja-JP" sz="2000" dirty="0" smtClean="0"/>
                        <a:t> method to change the behavior of multiple methods:</a:t>
                      </a:r>
                      <a:endParaRPr lang="en-US" altLang="ja-JP" dirty="0" smtClean="0"/>
                    </a:p>
                    <a:p>
                      <a:r>
                        <a:rPr kumimoji="1" lang="en-US" altLang="ja-JP" dirty="0" smtClean="0"/>
                        <a:t>&lt;Boolean method&gt;, &lt;IF&gt;, &lt;action-method&gt;, &lt;END-IF&gt;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44414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b="0" dirty="0" smtClean="0"/>
                        <a:t>A pair of set-up and clean-up</a:t>
                      </a:r>
                      <a:r>
                        <a:rPr lang="en-US" altLang="ja-JP" sz="2000" dirty="0" smtClean="0"/>
                        <a:t>:</a:t>
                      </a:r>
                    </a:p>
                    <a:p>
                      <a:r>
                        <a:rPr lang="en-US" altLang="ja-JP" dirty="0" smtClean="0"/>
                        <a:t>&lt;set-up method&gt;, &lt;misc action&gt;, … , &lt;clean-up method&gt;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84107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b="0" dirty="0" smtClean="0"/>
                        <a:t>Exception Handling</a:t>
                      </a:r>
                      <a:r>
                        <a:rPr lang="en-US" altLang="ja-JP" b="0" dirty="0" smtClean="0"/>
                        <a:t>:</a:t>
                      </a:r>
                    </a:p>
                    <a:p>
                      <a:r>
                        <a:rPr kumimoji="1" lang="en-US" altLang="ja-JP" dirty="0" smtClean="0"/>
                        <a:t>Every </a:t>
                      </a:r>
                      <a:r>
                        <a:rPr kumimoji="1" lang="en-US" altLang="ja-JP" baseline="0" dirty="0" smtClean="0"/>
                        <a:t>instance is included in a try-catch statement.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8576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Other patterns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Category 1: </a:t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>Boolean method inserting an action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677306" cy="4824413"/>
          </a:xfrm>
        </p:spPr>
        <p:txBody>
          <a:bodyPr/>
          <a:lstStyle/>
          <a:p>
            <a:r>
              <a:rPr lang="en-US" altLang="ja-JP" dirty="0" smtClean="0"/>
              <a:t>Logging patterns in Tomcat and </a:t>
            </a:r>
            <a:r>
              <a:rPr lang="en-US" altLang="ja-JP" dirty="0" err="1" smtClean="0"/>
              <a:t>Azureus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2324393"/>
            <a:ext cx="8265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 </a:t>
            </a:r>
            <a:r>
              <a:rPr lang="en-US" altLang="ja-JP" sz="2400" dirty="0" err="1" smtClean="0"/>
              <a:t>isDebugEnabled</a:t>
            </a:r>
            <a:r>
              <a:rPr lang="en-US" altLang="ja-JP" sz="2400" dirty="0" smtClean="0"/>
              <a:t>(), </a:t>
            </a:r>
            <a:r>
              <a:rPr lang="en-US" altLang="ja-JP" sz="2400" i="1" dirty="0" smtClean="0"/>
              <a:t>IF</a:t>
            </a:r>
            <a:r>
              <a:rPr lang="en-US" altLang="ja-JP" sz="2400" dirty="0" smtClean="0"/>
              <a:t>, debug(String), </a:t>
            </a:r>
            <a:r>
              <a:rPr lang="en-US" altLang="ja-JP" sz="2400" i="1" dirty="0" smtClean="0"/>
              <a:t>END-IF </a:t>
            </a:r>
            <a:r>
              <a:rPr lang="en-US" altLang="ja-JP" sz="2400" dirty="0" smtClean="0"/>
              <a:t>] </a:t>
            </a:r>
            <a:r>
              <a:rPr kumimoji="1" lang="en-US" altLang="ja-JP" sz="2400" dirty="0" smtClean="0"/>
              <a:t>(in Tomcat)</a:t>
            </a:r>
            <a:endParaRPr kumimoji="1" lang="ja-JP" altLang="en-US" sz="2400" dirty="0"/>
          </a:p>
        </p:txBody>
      </p:sp>
      <p:sp>
        <p:nvSpPr>
          <p:cNvPr id="7" name="角丸四角形 6"/>
          <p:cNvSpPr/>
          <p:nvPr/>
        </p:nvSpPr>
        <p:spPr>
          <a:xfrm>
            <a:off x="357158" y="3112470"/>
            <a:ext cx="5000660" cy="3459802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1472" y="3112470"/>
            <a:ext cx="4863832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BasicAuthenticator.java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err="1" smtClean="0"/>
              <a:t>boolean</a:t>
            </a:r>
            <a:r>
              <a:rPr lang="en-US" altLang="ja-JP" dirty="0" smtClean="0"/>
              <a:t> authenticate(…)  … {</a:t>
            </a:r>
          </a:p>
          <a:p>
            <a:r>
              <a:rPr lang="en-US" altLang="ja-JP" dirty="0" smtClean="0"/>
              <a:t>  Principal </a:t>
            </a:r>
            <a:r>
              <a:rPr lang="en-US" altLang="ja-JP" dirty="0" err="1" smtClean="0"/>
              <a:t>principal</a:t>
            </a:r>
            <a:r>
              <a:rPr lang="en-US" altLang="ja-JP" dirty="0" smtClean="0"/>
              <a:t> = …</a:t>
            </a:r>
          </a:p>
          <a:p>
            <a:r>
              <a:rPr lang="en-US" altLang="ja-JP" dirty="0" smtClean="0"/>
              <a:t>  if (principal != null) {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log.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isDebugEnabled</a:t>
            </a:r>
            <a:r>
              <a:rPr lang="en-US" altLang="ja-JP" dirty="0" smtClean="0"/>
              <a:t>())</a:t>
            </a:r>
          </a:p>
          <a:p>
            <a:r>
              <a:rPr lang="en-US" altLang="ja-JP" dirty="0" smtClean="0"/>
              <a:t>       </a:t>
            </a:r>
            <a:r>
              <a:rPr lang="en-US" altLang="ja-JP" dirty="0" err="1" smtClean="0"/>
              <a:t>log.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debug</a:t>
            </a:r>
            <a:r>
              <a:rPr lang="en-US" altLang="ja-JP" dirty="0" smtClean="0"/>
              <a:t>("Already authenticated “ + …);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  return (true);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429256" y="3286124"/>
            <a:ext cx="35864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304 instances in Tomcat</a:t>
            </a:r>
          </a:p>
          <a:p>
            <a:r>
              <a:rPr lang="en-US" altLang="ja-JP" sz="2400" dirty="0" smtClean="0"/>
              <a:t>119 instances in </a:t>
            </a:r>
            <a:r>
              <a:rPr lang="en-US" altLang="ja-JP" sz="2400" dirty="0" err="1" smtClean="0"/>
              <a:t>Azureus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00694" y="4357694"/>
            <a:ext cx="358303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 well-known </a:t>
            </a:r>
          </a:p>
          <a:p>
            <a:r>
              <a:rPr kumimoji="1" lang="en-US" altLang="ja-JP" sz="2800" dirty="0" smtClean="0"/>
              <a:t>crosscutting concern,</a:t>
            </a:r>
          </a:p>
          <a:p>
            <a:r>
              <a:rPr lang="en-US" altLang="ja-JP" sz="2800" dirty="0" smtClean="0"/>
              <a:t>but</a:t>
            </a:r>
          </a:p>
          <a:p>
            <a:r>
              <a:rPr lang="en-US" altLang="ja-JP" sz="2800" dirty="0" smtClean="0"/>
              <a:t>hard to modularize</a:t>
            </a:r>
          </a:p>
          <a:p>
            <a:r>
              <a:rPr lang="en-US" altLang="ja-JP" sz="2800" dirty="0" smtClean="0"/>
              <a:t>various messages.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314" y="115888"/>
            <a:ext cx="8786842" cy="865187"/>
          </a:xfrm>
        </p:spPr>
        <p:txBody>
          <a:bodyPr/>
          <a:lstStyle/>
          <a:p>
            <a:r>
              <a:rPr lang="en-US" altLang="ja-JP" sz="3200" dirty="0" smtClean="0"/>
              <a:t>Category 2: Boolean method </a:t>
            </a:r>
            <a:br>
              <a:rPr lang="en-US" altLang="ja-JP" sz="3200" dirty="0" smtClean="0"/>
            </a:br>
            <a:r>
              <a:rPr lang="en-US" altLang="ja-JP" sz="3200" dirty="0" smtClean="0"/>
              <a:t>	to switch the behavior of multiple methods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err="1" smtClean="0"/>
              <a:t>jEdit</a:t>
            </a:r>
            <a:r>
              <a:rPr lang="en-US" altLang="ja-JP" sz="2800" dirty="0" smtClean="0"/>
              <a:t> has 34 instances of the pattern</a:t>
            </a:r>
          </a:p>
          <a:p>
            <a:pPr lvl="1"/>
            <a:r>
              <a:rPr lang="en-US" altLang="ja-JP" sz="2400" dirty="0" smtClean="0"/>
              <a:t>Preventing a user from editing a read-only buffer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0232" y="2500306"/>
            <a:ext cx="520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</a:t>
            </a:r>
            <a:r>
              <a:rPr lang="en-US" altLang="ja-JP" sz="2800" dirty="0" err="1" smtClean="0"/>
              <a:t>isEditable</a:t>
            </a:r>
            <a:r>
              <a:rPr lang="en-US" altLang="ja-JP" sz="2800" dirty="0" smtClean="0"/>
              <a:t>,  </a:t>
            </a:r>
            <a:r>
              <a:rPr kumimoji="1" lang="en-US" altLang="ja-JP" sz="2800" i="1" dirty="0" smtClean="0"/>
              <a:t>IF,  </a:t>
            </a:r>
            <a:r>
              <a:rPr lang="en-US" altLang="ja-JP" sz="2800" dirty="0" smtClean="0"/>
              <a:t>beep, </a:t>
            </a:r>
            <a:r>
              <a:rPr kumimoji="1" lang="en-US" altLang="ja-JP" sz="2800" i="1" dirty="0" smtClean="0"/>
              <a:t>END-IF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3112470"/>
            <a:ext cx="3809826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JEditBuffer.java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undo(…)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  if (</a:t>
            </a:r>
            <a:r>
              <a:rPr kumimoji="1" lang="en-US" altLang="ja-JP" dirty="0" err="1" smtClean="0"/>
              <a:t>undoMgr</a:t>
            </a:r>
            <a:r>
              <a:rPr kumimoji="1" lang="en-US" altLang="ja-JP" dirty="0" smtClean="0"/>
              <a:t> == null) </a:t>
            </a:r>
          </a:p>
          <a:p>
            <a:r>
              <a:rPr lang="en-US" altLang="ja-JP" dirty="0" smtClean="0"/>
              <a:t>    </a:t>
            </a:r>
            <a:r>
              <a:rPr kumimoji="1" lang="en-US" altLang="ja-JP" dirty="0" smtClean="0"/>
              <a:t>return;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Toolkit.getDefaultToolkit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  // undo an action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57158" y="3112470"/>
            <a:ext cx="4071966" cy="3214710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4000504"/>
            <a:ext cx="42220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i="1" dirty="0" smtClean="0"/>
              <a:t>Around</a:t>
            </a:r>
            <a:r>
              <a:rPr lang="en-US" altLang="ja-JP" sz="2800" dirty="0" smtClean="0"/>
              <a:t> advice in AspectJ</a:t>
            </a:r>
          </a:p>
          <a:p>
            <a:r>
              <a:rPr lang="en-US" altLang="ja-JP" sz="2800" dirty="0" smtClean="0"/>
              <a:t>may replace the pattern.</a:t>
            </a:r>
            <a:endParaRPr kumimoji="1" lang="en-US" altLang="ja-JP" sz="2800" dirty="0" smtClean="0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Category 3: set-up and clean-up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1087431"/>
          </a:xfrm>
        </p:spPr>
        <p:txBody>
          <a:bodyPr/>
          <a:lstStyle/>
          <a:p>
            <a:r>
              <a:rPr lang="en-US" altLang="ja-JP" dirty="0" smtClean="0"/>
              <a:t>Synchronization in </a:t>
            </a:r>
            <a:r>
              <a:rPr lang="en-US" altLang="ja-JP" dirty="0" err="1" smtClean="0"/>
              <a:t>Azureus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357158" y="3112470"/>
            <a:ext cx="3929090" cy="3245488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034" y="3214686"/>
            <a:ext cx="37147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smtClean="0"/>
              <a:t>DHTControlImpl.java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try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activity_mon.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enter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listeners.addListener</a:t>
            </a:r>
            <a:r>
              <a:rPr lang="en-US" altLang="ja-JP" dirty="0" smtClean="0"/>
              <a:t>( l );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for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=0;i&lt;</a:t>
            </a:r>
            <a:r>
              <a:rPr lang="en-US" altLang="ja-JP" dirty="0" err="1" smtClean="0"/>
              <a:t>activities.size</a:t>
            </a:r>
            <a:r>
              <a:rPr lang="en-US" altLang="ja-JP" dirty="0" smtClean="0"/>
              <a:t>();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listeners.dispatch</a:t>
            </a:r>
            <a:r>
              <a:rPr lang="en-US" altLang="ja-JP" dirty="0" smtClean="0"/>
              <a:t>(…);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} finally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activity_mon.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exit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43438" y="3071810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151 instances use</a:t>
            </a:r>
          </a:p>
          <a:p>
            <a:r>
              <a:rPr lang="en-US" altLang="ja-JP" sz="3200" dirty="0" err="1" smtClean="0"/>
              <a:t>AEMonitor.enter</a:t>
            </a:r>
            <a:r>
              <a:rPr lang="en-US" altLang="ja-JP" sz="3200" dirty="0" smtClean="0"/>
              <a:t> and</a:t>
            </a:r>
          </a:p>
          <a:p>
            <a:r>
              <a:rPr kumimoji="1" lang="en-US" altLang="ja-JP" sz="3200" dirty="0" err="1" smtClean="0"/>
              <a:t>AEMonitor.exit</a:t>
            </a:r>
            <a:endParaRPr kumimoji="1" lang="en-US" altLang="ja-JP" sz="32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28794" y="2285992"/>
            <a:ext cx="5510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enter,  </a:t>
            </a:r>
            <a:r>
              <a:rPr kumimoji="1" lang="en-US" altLang="ja-JP" sz="2800" i="1" dirty="0" smtClean="0"/>
              <a:t>LOOP</a:t>
            </a:r>
            <a:r>
              <a:rPr kumimoji="1" lang="en-US" altLang="ja-JP" sz="2800" dirty="0" smtClean="0"/>
              <a:t>,</a:t>
            </a:r>
            <a:r>
              <a:rPr kumimoji="1" lang="en-US" altLang="ja-JP" sz="2800" i="1" dirty="0" smtClean="0"/>
              <a:t> END-LOOP</a:t>
            </a:r>
            <a:r>
              <a:rPr kumimoji="1" lang="en-US" altLang="ja-JP" sz="2800" dirty="0" smtClean="0"/>
              <a:t>,</a:t>
            </a:r>
            <a:r>
              <a:rPr kumimoji="1" lang="en-US" altLang="ja-JP" sz="2800" i="1" dirty="0" smtClean="0"/>
              <a:t> </a:t>
            </a:r>
            <a:r>
              <a:rPr kumimoji="1" lang="en-US" altLang="ja-JP" sz="2800" dirty="0" smtClean="0"/>
              <a:t>exit</a:t>
            </a:r>
            <a:r>
              <a:rPr kumimoji="1" lang="en-US" altLang="ja-JP" sz="2800" i="1" dirty="0" smtClean="0"/>
              <a:t>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86314" y="4786322"/>
            <a:ext cx="33861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 smtClean="0"/>
              <a:t>Template-Method</a:t>
            </a:r>
            <a:r>
              <a:rPr kumimoji="1" lang="en-US" altLang="ja-JP" sz="2800" dirty="0" smtClean="0"/>
              <a:t> or</a:t>
            </a:r>
          </a:p>
          <a:p>
            <a:r>
              <a:rPr kumimoji="1" lang="en-US" altLang="ja-JP" sz="2800" i="1" dirty="0" smtClean="0"/>
              <a:t>before/after</a:t>
            </a:r>
            <a:r>
              <a:rPr kumimoji="1" lang="en-US" altLang="ja-JP" sz="2800" dirty="0" smtClean="0"/>
              <a:t> advices</a:t>
            </a:r>
          </a:p>
          <a:p>
            <a:r>
              <a:rPr lang="en-US" altLang="ja-JP" sz="2800" dirty="0" smtClean="0"/>
              <a:t>might be applicable.</a:t>
            </a:r>
            <a:endParaRPr kumimoji="1" lang="en-US" altLang="ja-JP" sz="2800" dirty="0" smtClean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Category 4: Exception Handling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“Report Error” pattern in</a:t>
            </a:r>
            <a:r>
              <a:rPr kumimoji="1" lang="en-US" altLang="ja-JP" dirty="0" smtClean="0"/>
              <a:t> ANTLR parser</a:t>
            </a:r>
          </a:p>
          <a:p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285720" y="2714620"/>
            <a:ext cx="4643470" cy="4000528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42910" y="2714620"/>
            <a:ext cx="40719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smtClean="0"/>
              <a:t>ANTLRParser.java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rewrite_block</a:t>
            </a:r>
            <a:r>
              <a:rPr lang="en-US" altLang="ja-JP" dirty="0" smtClean="0"/>
              <a:t>() throws … {</a:t>
            </a:r>
          </a:p>
          <a:p>
            <a:r>
              <a:rPr lang="en-US" altLang="ja-JP" dirty="0" smtClean="0"/>
              <a:t>  try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lp</a:t>
            </a:r>
            <a:r>
              <a:rPr lang="en-US" altLang="ja-JP" dirty="0" smtClean="0"/>
              <a:t> = </a:t>
            </a:r>
            <a:r>
              <a:rPr lang="en-US" altLang="ja-JP" b="1" dirty="0" smtClean="0">
                <a:solidFill>
                  <a:srgbClr val="FF0000"/>
                </a:solidFill>
              </a:rPr>
              <a:t>LT</a:t>
            </a:r>
            <a:r>
              <a:rPr lang="en-US" altLang="ja-JP" dirty="0" smtClean="0"/>
              <a:t>(1);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match</a:t>
            </a:r>
            <a:r>
              <a:rPr lang="en-US" altLang="ja-JP" dirty="0" smtClean="0"/>
              <a:t>(LPAREN);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} catch (</a:t>
            </a:r>
            <a:r>
              <a:rPr lang="en-US" altLang="ja-JP" dirty="0" err="1" smtClean="0"/>
              <a:t>RecognitionException</a:t>
            </a:r>
            <a:r>
              <a:rPr lang="en-US" altLang="ja-JP" dirty="0" smtClean="0"/>
              <a:t> ex) {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err="1" smtClean="0">
                <a:solidFill>
                  <a:srgbClr val="FF0000"/>
                </a:solidFill>
              </a:rPr>
              <a:t>reportError</a:t>
            </a:r>
            <a:r>
              <a:rPr lang="en-US" altLang="ja-JP" dirty="0" smtClean="0"/>
              <a:t>(ex);	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recover</a:t>
            </a:r>
            <a:r>
              <a:rPr lang="en-US" altLang="ja-JP" dirty="0" smtClean="0"/>
              <a:t>(ex,_tokenSet_34);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returnAST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rewrite_block_AST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57356" y="2143116"/>
            <a:ext cx="5631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LT, match, </a:t>
            </a:r>
            <a:r>
              <a:rPr lang="en-US" altLang="ja-JP" sz="2800" dirty="0" err="1" smtClean="0"/>
              <a:t>reportError</a:t>
            </a:r>
            <a:r>
              <a:rPr lang="en-US" altLang="ja-JP" sz="2800" dirty="0" smtClean="0"/>
              <a:t>, recover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5286380" y="3143248"/>
            <a:ext cx="325922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38 instances</a:t>
            </a:r>
          </a:p>
          <a:p>
            <a:r>
              <a:rPr lang="en-US" altLang="ja-JP" sz="3200" dirty="0" smtClean="0"/>
              <a:t>in parser classes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1" y="1412875"/>
            <a:ext cx="8320116" cy="1373183"/>
          </a:xfrm>
        </p:spPr>
        <p:txBody>
          <a:bodyPr/>
          <a:lstStyle/>
          <a:p>
            <a:r>
              <a:rPr lang="en-US" altLang="ja-JP" dirty="0" smtClean="0"/>
              <a:t>Duplicated code in ANTLR’s test cases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71670" y="1955061"/>
            <a:ext cx="52860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 </a:t>
            </a:r>
            <a:r>
              <a:rPr lang="en-US" altLang="ja-JP" sz="2400" dirty="0" err="1" smtClean="0"/>
              <a:t>setErrorListener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newTool</a:t>
            </a:r>
            <a:r>
              <a:rPr lang="en-US" altLang="ja-JP" sz="2400" dirty="0" smtClean="0"/>
              <a:t>, </a:t>
            </a:r>
          </a:p>
          <a:p>
            <a:r>
              <a:rPr lang="en-US" altLang="ja-JP" sz="2400" dirty="0" smtClean="0"/>
              <a:t>  </a:t>
            </a:r>
            <a:r>
              <a:rPr lang="en-US" altLang="ja-JP" sz="2400" dirty="0" err="1" smtClean="0"/>
              <a:t>setCodeGenerator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genRecognizer</a:t>
            </a:r>
            <a:r>
              <a:rPr lang="en-US" altLang="ja-JP" sz="2400" dirty="0" smtClean="0"/>
              <a:t> ]</a:t>
            </a:r>
            <a:endParaRPr lang="ja-JP" altLang="en-US" sz="2400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285720" y="2857496"/>
            <a:ext cx="4643470" cy="3857652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00066" y="300037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b="1" dirty="0" smtClean="0"/>
              <a:t>TestAttributes.java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</a:t>
            </a:r>
            <a:r>
              <a:rPr lang="en-US" altLang="ja-JP" dirty="0" err="1" smtClean="0"/>
              <a:t>testArguments</a:t>
            </a:r>
            <a:r>
              <a:rPr lang="en-US" altLang="ja-JP" dirty="0" smtClean="0"/>
              <a:t>()  … {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ErrorManager.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setErrorListener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equeue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Grammar g = new Grammar(…);</a:t>
            </a:r>
          </a:p>
          <a:p>
            <a:r>
              <a:rPr lang="en-US" altLang="ja-JP" dirty="0" smtClean="0"/>
              <a:t>  Tool </a:t>
            </a:r>
            <a:r>
              <a:rPr lang="en-US" altLang="ja-JP" dirty="0" err="1" smtClean="0"/>
              <a:t>antlr</a:t>
            </a:r>
            <a:r>
              <a:rPr lang="en-US" altLang="ja-JP" dirty="0" smtClean="0"/>
              <a:t> = </a:t>
            </a:r>
            <a:r>
              <a:rPr lang="en-US" altLang="ja-JP" b="1" dirty="0" err="1" smtClean="0">
                <a:solidFill>
                  <a:srgbClr val="FF0000"/>
                </a:solidFill>
              </a:rPr>
              <a:t>newTool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CodeGenerator</a:t>
            </a:r>
            <a:r>
              <a:rPr lang="en-US" altLang="ja-JP" dirty="0" smtClean="0"/>
              <a:t> generator = new … 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setCodeGenerator</a:t>
            </a:r>
            <a:r>
              <a:rPr lang="en-US" altLang="ja-JP" dirty="0" smtClean="0"/>
              <a:t>(generator);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generator.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genRecognizer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…  // extract a string from AST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  </a:t>
            </a:r>
            <a:r>
              <a:rPr lang="en-US" altLang="ja-JP" dirty="0" err="1" smtClean="0"/>
              <a:t>assertEquals</a:t>
            </a:r>
            <a:r>
              <a:rPr lang="en-US" altLang="ja-JP" dirty="0" smtClean="0"/>
              <a:t>(expecting, found);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14942" y="2928934"/>
            <a:ext cx="36567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107 instances </a:t>
            </a:r>
          </a:p>
          <a:p>
            <a:r>
              <a:rPr lang="en-US" altLang="ja-JP" sz="2400" dirty="0" smtClean="0"/>
              <a:t>in ANTLR test cases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The pattern configures</a:t>
            </a:r>
          </a:p>
          <a:p>
            <a:r>
              <a:rPr lang="en-US" altLang="ja-JP" sz="2400" dirty="0" smtClean="0"/>
              <a:t>parser for each test case.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Overview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What is a </a:t>
            </a:r>
            <a:r>
              <a:rPr lang="en-US" altLang="ja-JP" sz="2800" i="1" dirty="0" smtClean="0"/>
              <a:t>Coding Pattern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A frequent code fragment involved in programs</a:t>
            </a:r>
          </a:p>
          <a:p>
            <a:pPr lvl="1"/>
            <a:r>
              <a:rPr lang="en-US" altLang="ja-JP" sz="2400" dirty="0" smtClean="0"/>
              <a:t>“Not Modularized Code” == Crosscutting Concerns?</a:t>
            </a:r>
            <a:endParaRPr kumimoji="1" lang="en-US" altLang="ja-JP" sz="2400" dirty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Sequential pattern mining for Java source code</a:t>
            </a:r>
          </a:p>
          <a:p>
            <a:pPr lvl="1"/>
            <a:r>
              <a:rPr lang="en-US" altLang="ja-JP" sz="2400" dirty="0" smtClean="0"/>
              <a:t>Apply PrefixSpan algorithm to normalized source code</a:t>
            </a:r>
          </a:p>
          <a:p>
            <a:pPr lvl="1"/>
            <a:endParaRPr lang="en-US" altLang="ja-JP" sz="2400" dirty="0" smtClean="0"/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dirty="0" smtClean="0"/>
              <a:t>Coding patterns in 6 Java programs</a:t>
            </a:r>
          </a:p>
          <a:p>
            <a:pPr lvl="1"/>
            <a:r>
              <a:rPr lang="en-US" altLang="ja-JP" sz="2400" dirty="0" smtClean="0"/>
              <a:t>JHotDraw, jEdit, Tomcat, Azureus, ANTLR, SableCC</a:t>
            </a:r>
          </a:p>
          <a:p>
            <a:pPr lvl="1"/>
            <a:r>
              <a:rPr lang="en-US" altLang="ja-JP" sz="2400" dirty="0" smtClean="0"/>
              <a:t>“Consistent Behavior” crosscutting concern sort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Coding patterns are “Consistent Behavior” crosscutting concern sort </a:t>
            </a:r>
            <a:r>
              <a:rPr lang="en-US" altLang="ja-JP" sz="2400" dirty="0" smtClean="0"/>
              <a:t>[Marin, 2007</a:t>
            </a:r>
            <a:r>
              <a:rPr lang="en-US" altLang="ja-JP" sz="2400" dirty="0" smtClean="0"/>
              <a:t>]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M</a:t>
            </a:r>
            <a:r>
              <a:rPr lang="en-US" altLang="ja-JP" dirty="0" smtClean="0"/>
              <a:t>aintenance </a:t>
            </a:r>
            <a:r>
              <a:rPr lang="en-US" altLang="ja-JP" dirty="0" smtClean="0"/>
              <a:t>support using coding patterns</a:t>
            </a:r>
          </a:p>
          <a:p>
            <a:pPr lvl="1"/>
            <a:r>
              <a:rPr lang="en-US" altLang="ja-JP" dirty="0" smtClean="0"/>
              <a:t>Refactoring the patterns           (AO-Refactoring)</a:t>
            </a:r>
          </a:p>
          <a:p>
            <a:pPr lvl="1"/>
            <a:r>
              <a:rPr lang="en-US" altLang="ja-JP" dirty="0" smtClean="0"/>
              <a:t>Consistently edit the instances (Fluid AOP)</a:t>
            </a:r>
          </a:p>
          <a:p>
            <a:pPr lvl="1"/>
            <a:r>
              <a:rPr lang="en-US" altLang="ja-JP" dirty="0" smtClean="0"/>
              <a:t>Documenting the patterns        (</a:t>
            </a:r>
            <a:r>
              <a:rPr lang="en-US" altLang="ja-JP" dirty="0" err="1" smtClean="0"/>
              <a:t>SoQueT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Only </a:t>
            </a:r>
            <a:r>
              <a:rPr lang="en-US" altLang="ja-JP" dirty="0" smtClean="0"/>
              <a:t>frequent patterns are investigated.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Sequential pattern mining 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kumimoji="1" lang="en-US" altLang="ja-JP" sz="2800" dirty="0" smtClean="0"/>
              <a:t>to detect Coding Patterns in Java programs.</a:t>
            </a:r>
          </a:p>
          <a:p>
            <a:pPr lvl="1"/>
            <a:r>
              <a:rPr lang="en-US" altLang="ja-JP" sz="2400" dirty="0" smtClean="0"/>
              <a:t>Applied PrefixSpan algorithm to normalized source code.</a:t>
            </a:r>
          </a:p>
          <a:p>
            <a:pPr lvl="1"/>
            <a:r>
              <a:rPr lang="en-US" altLang="ja-JP" sz="2400" dirty="0" smtClean="0"/>
              <a:t>Frequent coding patterns implements “Consistent Behavior” in programs.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Future Work</a:t>
            </a:r>
          </a:p>
          <a:p>
            <a:pPr lvl="1"/>
            <a:r>
              <a:rPr lang="en-US" altLang="ja-JP" sz="2400" dirty="0" smtClean="0"/>
              <a:t>Support try-catch and synchronized statements</a:t>
            </a:r>
          </a:p>
          <a:p>
            <a:pPr lvl="1"/>
            <a:r>
              <a:rPr lang="en-US" altLang="ja-JP" sz="2400" dirty="0" smtClean="0"/>
              <a:t>Analyze more patterns with software metrics</a:t>
            </a:r>
          </a:p>
          <a:p>
            <a:pPr lvl="1"/>
            <a:r>
              <a:rPr lang="en-US" altLang="ja-JP" sz="2400" dirty="0" smtClean="0"/>
              <a:t>Compare </a:t>
            </a:r>
            <a:r>
              <a:rPr lang="en-US" altLang="ja-JP" sz="2400" dirty="0" smtClean="0"/>
              <a:t>coding patterns </a:t>
            </a:r>
            <a:r>
              <a:rPr lang="en-US" altLang="ja-JP" sz="2400" dirty="0" smtClean="0"/>
              <a:t>with code clones</a:t>
            </a:r>
          </a:p>
          <a:p>
            <a:pPr lvl="1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Normalization for method calls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500034" y="2928934"/>
            <a:ext cx="5227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Item </a:t>
            </a:r>
            <a:r>
              <a:rPr lang="en-US" altLang="ja-JP" sz="3200" dirty="0" err="1" smtClean="0"/>
              <a:t>item</a:t>
            </a:r>
            <a:r>
              <a:rPr lang="en-US" altLang="ja-JP" sz="3200" dirty="0" smtClean="0"/>
              <a:t> = (Item)</a:t>
            </a:r>
            <a:r>
              <a:rPr lang="en-US" altLang="ja-JP" sz="3200" dirty="0" err="1" smtClean="0"/>
              <a:t>iter.next</a:t>
            </a:r>
            <a:r>
              <a:rPr lang="en-US" altLang="ja-JP" sz="3200" dirty="0" smtClean="0"/>
              <a:t>();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43050"/>
            <a:ext cx="73116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Rule:  </a:t>
            </a:r>
            <a:r>
              <a:rPr lang="en-US" altLang="ja-JP" sz="3200" dirty="0" smtClean="0"/>
              <a:t>Extract only a method signature </a:t>
            </a:r>
          </a:p>
          <a:p>
            <a:r>
              <a:rPr lang="en-US" altLang="ja-JP" sz="3200" dirty="0" smtClean="0"/>
              <a:t>           without its class name. 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29388" y="3000372"/>
            <a:ext cx="2401619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next(): Object</a:t>
            </a:r>
          </a:p>
        </p:txBody>
      </p:sp>
      <p:sp>
        <p:nvSpPr>
          <p:cNvPr id="6" name="下矢印 5"/>
          <p:cNvSpPr/>
          <p:nvPr/>
        </p:nvSpPr>
        <p:spPr>
          <a:xfrm rot="16200000">
            <a:off x="5857884" y="3071810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00034" y="5273117"/>
            <a:ext cx="50465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p = max(</a:t>
            </a:r>
            <a:r>
              <a:rPr lang="en-US" altLang="ja-JP" sz="3200" dirty="0" err="1" smtClean="0"/>
              <a:t>getX</a:t>
            </a:r>
            <a:r>
              <a:rPr lang="en-US" altLang="ja-JP" sz="3200" dirty="0" smtClean="0"/>
              <a:t>(), </a:t>
            </a:r>
            <a:r>
              <a:rPr lang="en-US" altLang="ja-JP" sz="3200" dirty="0" err="1" smtClean="0"/>
              <a:t>getY</a:t>
            </a:r>
            <a:r>
              <a:rPr lang="en-US" altLang="ja-JP" sz="3200" dirty="0" smtClean="0"/>
              <a:t>());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57950" y="5187277"/>
            <a:ext cx="2642070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getX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dirty="0" err="1" smtClean="0"/>
              <a:t>getY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dirty="0" smtClean="0"/>
              <a:t>max(</a:t>
            </a:r>
            <a:r>
              <a:rPr lang="en-US" altLang="ja-JP" sz="2800" dirty="0" err="1" smtClean="0"/>
              <a:t>int</a:t>
            </a:r>
            <a:r>
              <a:rPr lang="en-US" altLang="ja-JP" sz="2800" dirty="0" smtClean="0"/>
              <a:t>, </a:t>
            </a:r>
            <a:r>
              <a:rPr lang="en-US" altLang="ja-JP" sz="2800" dirty="0" err="1" smtClean="0"/>
              <a:t>int</a:t>
            </a:r>
            <a:r>
              <a:rPr lang="en-US" altLang="ja-JP" sz="2800" dirty="0" smtClean="0"/>
              <a:t>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</p:txBody>
      </p:sp>
      <p:sp>
        <p:nvSpPr>
          <p:cNvPr id="9" name="下矢印 8"/>
          <p:cNvSpPr/>
          <p:nvPr/>
        </p:nvSpPr>
        <p:spPr>
          <a:xfrm rot="16200000">
            <a:off x="5635542" y="5403851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5224" y="4000504"/>
            <a:ext cx="85559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Rule: </a:t>
            </a:r>
            <a:r>
              <a:rPr lang="en-US" altLang="ja-JP" sz="3200" dirty="0" smtClean="0"/>
              <a:t>Two or more method calls are sorted by </a:t>
            </a:r>
          </a:p>
          <a:p>
            <a:r>
              <a:rPr lang="en-US" altLang="ja-JP" sz="3200" dirty="0" smtClean="0"/>
              <a:t>their control-flow and location in source code.</a:t>
            </a:r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Normalization for </a:t>
            </a:r>
            <a:r>
              <a:rPr lang="en-US" altLang="ja-JP" i="1" dirty="0" smtClean="0"/>
              <a:t>if</a:t>
            </a:r>
            <a:r>
              <a:rPr lang="en-US" altLang="ja-JP" dirty="0" smtClean="0"/>
              <a:t> statements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43042" y="1500174"/>
            <a:ext cx="3480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if (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) </a:t>
            </a:r>
            <a:r>
              <a:rPr lang="en-US" altLang="ja-JP" sz="2800" dirty="0" smtClean="0"/>
              <a:t>T</a:t>
            </a:r>
            <a:r>
              <a:rPr lang="en-US" altLang="ja-JP" sz="2800" b="1" dirty="0" smtClean="0"/>
              <a:t>; </a:t>
            </a:r>
            <a:r>
              <a:rPr kumimoji="1" lang="en-US" altLang="ja-JP" sz="2800" b="1" dirty="0" smtClean="0"/>
              <a:t>else </a:t>
            </a:r>
            <a:r>
              <a:rPr kumimoji="1" lang="en-US" altLang="ja-JP" sz="2800" dirty="0" smtClean="0"/>
              <a:t>F</a:t>
            </a:r>
            <a:r>
              <a:rPr kumimoji="1" lang="en-US" altLang="ja-JP" sz="2800" b="1" dirty="0" smtClean="0"/>
              <a:t>;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28794" y="2357430"/>
            <a:ext cx="1382110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COND</a:t>
            </a:r>
          </a:p>
          <a:p>
            <a:r>
              <a:rPr lang="en-US" altLang="ja-JP" sz="2800" b="1" i="1" dirty="0" smtClean="0"/>
              <a:t>IF</a:t>
            </a:r>
          </a:p>
          <a:p>
            <a:r>
              <a:rPr kumimoji="1" lang="en-US" altLang="ja-JP" sz="2800" dirty="0" smtClean="0"/>
              <a:t>T</a:t>
            </a:r>
          </a:p>
          <a:p>
            <a:r>
              <a:rPr lang="en-US" altLang="ja-JP" sz="2800" b="1" i="1" dirty="0" smtClean="0"/>
              <a:t>ELSE</a:t>
            </a:r>
          </a:p>
          <a:p>
            <a:r>
              <a:rPr lang="en-US" altLang="ja-JP" sz="2800" dirty="0" smtClean="0"/>
              <a:t>F</a:t>
            </a:r>
          </a:p>
          <a:p>
            <a:r>
              <a:rPr lang="en-US" altLang="ja-JP" sz="2800" b="1" i="1" dirty="0" smtClean="0"/>
              <a:t>END-IF</a:t>
            </a:r>
            <a:endParaRPr kumimoji="1" lang="ja-JP" altLang="en-US" sz="2800" b="1" i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82212" y="1643050"/>
            <a:ext cx="2533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1.   </a:t>
            </a:r>
            <a:r>
              <a:rPr kumimoji="1" lang="en-US" altLang="ja-JP" sz="2400" dirty="0" err="1" smtClean="0"/>
              <a:t>int</a:t>
            </a:r>
            <a:r>
              <a:rPr kumimoji="1" lang="en-US" altLang="ja-JP" sz="2400" dirty="0" smtClean="0"/>
              <a:t> x = </a:t>
            </a:r>
            <a:r>
              <a:rPr kumimoji="1" lang="en-US" altLang="ja-JP" sz="2400" dirty="0" err="1" smtClean="0"/>
              <a:t>getX</a:t>
            </a:r>
            <a:r>
              <a:rPr kumimoji="1" lang="en-US" altLang="ja-JP" sz="2400" dirty="0" smtClean="0"/>
              <a:t>();</a:t>
            </a:r>
          </a:p>
          <a:p>
            <a:r>
              <a:rPr lang="en-US" altLang="ja-JP" sz="2400" dirty="0" smtClean="0"/>
              <a:t>      if (a == x)  …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630209" y="2798200"/>
            <a:ext cx="315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2.   if (a == </a:t>
            </a:r>
            <a:r>
              <a:rPr lang="en-US" altLang="ja-JP" sz="2400" dirty="0" err="1" smtClean="0"/>
              <a:t>getX</a:t>
            </a:r>
            <a:r>
              <a:rPr lang="en-US" altLang="ja-JP" sz="2400" dirty="0" smtClean="0"/>
              <a:t>())  …</a:t>
            </a:r>
          </a:p>
        </p:txBody>
      </p:sp>
      <p:sp>
        <p:nvSpPr>
          <p:cNvPr id="14" name="下矢印 13"/>
          <p:cNvSpPr/>
          <p:nvPr/>
        </p:nvSpPr>
        <p:spPr>
          <a:xfrm>
            <a:off x="6653782" y="3429000"/>
            <a:ext cx="571504" cy="7144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010840" y="4399200"/>
            <a:ext cx="1742785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getX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b="1" i="1" dirty="0" smtClean="0"/>
              <a:t>IF</a:t>
            </a:r>
          </a:p>
          <a:p>
            <a:r>
              <a:rPr kumimoji="1" lang="en-US" altLang="ja-JP" sz="2800" dirty="0" smtClean="0"/>
              <a:t>…</a:t>
            </a:r>
          </a:p>
          <a:p>
            <a:r>
              <a:rPr lang="en-US" altLang="ja-JP" sz="2800" b="1" i="1" dirty="0" smtClean="0"/>
              <a:t>END-IF</a:t>
            </a:r>
            <a:endParaRPr kumimoji="1" lang="ja-JP" altLang="en-US" sz="2800" b="1" i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7158" y="1428736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Normalization for loop statements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85852" y="1285860"/>
            <a:ext cx="5232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for (</a:t>
            </a:r>
            <a:r>
              <a:rPr lang="en-US" altLang="ja-JP" sz="2800" dirty="0" smtClean="0"/>
              <a:t>INIT</a:t>
            </a:r>
            <a:r>
              <a:rPr lang="en-US" altLang="ja-JP" sz="2800" b="1" dirty="0" smtClean="0"/>
              <a:t>; 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; </a:t>
            </a:r>
            <a:r>
              <a:rPr lang="en-US" altLang="ja-JP" sz="2800" dirty="0" smtClean="0"/>
              <a:t>INC</a:t>
            </a:r>
            <a:r>
              <a:rPr lang="en-US" altLang="ja-JP" sz="2800" b="1" dirty="0" smtClean="0"/>
              <a:t>)  </a:t>
            </a:r>
            <a:r>
              <a:rPr lang="en-US" altLang="ja-JP" sz="2800" dirty="0" smtClean="0"/>
              <a:t>BODY</a:t>
            </a:r>
            <a:r>
              <a:rPr lang="en-US" altLang="ja-JP" sz="2800" b="1" dirty="0" smtClean="0"/>
              <a:t>;</a:t>
            </a:r>
            <a:endParaRPr kumimoji="1" lang="en-US" altLang="ja-JP" sz="2800" b="1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71604" y="1928802"/>
            <a:ext cx="157163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INIT</a:t>
            </a:r>
          </a:p>
          <a:p>
            <a:r>
              <a:rPr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BODY</a:t>
            </a:r>
          </a:p>
          <a:p>
            <a:r>
              <a:rPr lang="en-US" altLang="ja-JP" sz="2000" dirty="0" smtClean="0"/>
              <a:t>INC</a:t>
            </a:r>
          </a:p>
          <a:p>
            <a:r>
              <a:rPr kumimoji="1"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5852" y="4357694"/>
            <a:ext cx="3815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while (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)  </a:t>
            </a:r>
            <a:r>
              <a:rPr lang="en-US" altLang="ja-JP" sz="2800" dirty="0" smtClean="0"/>
              <a:t>BODY</a:t>
            </a:r>
            <a:r>
              <a:rPr lang="en-US" altLang="ja-JP" sz="2800" b="1" dirty="0" smtClean="0"/>
              <a:t>;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04036" y="4869618"/>
            <a:ext cx="1539204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BODY</a:t>
            </a:r>
          </a:p>
          <a:p>
            <a:r>
              <a:rPr kumimoji="1"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406" y="1285860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86116" y="4952068"/>
            <a:ext cx="30123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Iterator</a:t>
            </a:r>
            <a:r>
              <a:rPr lang="en-US" altLang="ja-JP" dirty="0" smtClean="0"/>
              <a:t> it = </a:t>
            </a:r>
            <a:r>
              <a:rPr lang="en-US" altLang="ja-JP" dirty="0" err="1" smtClean="0"/>
              <a:t>list.iterator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while (</a:t>
            </a:r>
            <a:r>
              <a:rPr lang="en-US" altLang="ja-JP" dirty="0" err="1" smtClean="0"/>
              <a:t>it.hasNext</a:t>
            </a:r>
            <a:r>
              <a:rPr lang="en-US" altLang="ja-JP" dirty="0" smtClean="0"/>
              <a:t>()) {</a:t>
            </a:r>
          </a:p>
          <a:p>
            <a:r>
              <a:rPr lang="en-US" altLang="ja-JP" dirty="0" smtClean="0"/>
              <a:t>  Item </a:t>
            </a:r>
            <a:r>
              <a:rPr lang="en-US" altLang="ja-JP" dirty="0" err="1" smtClean="0"/>
              <a:t>item</a:t>
            </a:r>
            <a:r>
              <a:rPr lang="en-US" altLang="ja-JP" dirty="0" smtClean="0"/>
              <a:t> = (Item)</a:t>
            </a:r>
            <a:r>
              <a:rPr lang="en-US" altLang="ja-JP" dirty="0" err="1" smtClean="0"/>
              <a:t>it.next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item.doSomething</a:t>
            </a:r>
            <a:r>
              <a:rPr lang="en-US" altLang="ja-JP" dirty="0" smtClean="0"/>
              <a:t>();</a:t>
            </a:r>
          </a:p>
          <a:p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4678" y="2000240"/>
            <a:ext cx="30508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 (</a:t>
            </a:r>
            <a:r>
              <a:rPr lang="en-US" altLang="ja-JP" dirty="0" err="1" smtClean="0"/>
              <a:t>Iterator</a:t>
            </a:r>
            <a:r>
              <a:rPr lang="en-US" altLang="ja-JP" dirty="0" smtClean="0"/>
              <a:t> it = </a:t>
            </a:r>
            <a:r>
              <a:rPr lang="en-US" altLang="ja-JP" dirty="0" err="1" smtClean="0"/>
              <a:t>list.iterator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   </a:t>
            </a:r>
            <a:r>
              <a:rPr lang="en-US" altLang="ja-JP" dirty="0" err="1" smtClean="0"/>
              <a:t>it.hasNext</a:t>
            </a:r>
            <a:r>
              <a:rPr lang="en-US" altLang="ja-JP" dirty="0" smtClean="0"/>
              <a:t>(); ) {</a:t>
            </a:r>
          </a:p>
          <a:p>
            <a:r>
              <a:rPr lang="en-US" altLang="ja-JP" dirty="0" smtClean="0"/>
              <a:t>  Item </a:t>
            </a:r>
            <a:r>
              <a:rPr lang="en-US" altLang="ja-JP" dirty="0" err="1" smtClean="0"/>
              <a:t>item</a:t>
            </a:r>
            <a:r>
              <a:rPr lang="en-US" altLang="ja-JP" dirty="0" smtClean="0"/>
              <a:t> = (Item)</a:t>
            </a:r>
            <a:r>
              <a:rPr lang="en-US" altLang="ja-JP" dirty="0" err="1" smtClean="0"/>
              <a:t>it.next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item.doSomething</a:t>
            </a:r>
            <a:r>
              <a:rPr lang="en-US" altLang="ja-JP" dirty="0" smtClean="0"/>
              <a:t>();</a:t>
            </a:r>
          </a:p>
          <a:p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29388" y="2857496"/>
            <a:ext cx="264320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err="1" smtClean="0"/>
              <a:t>iterator</a:t>
            </a:r>
            <a:r>
              <a:rPr lang="en-US" altLang="ja-JP" sz="2000" dirty="0" smtClean="0"/>
              <a:t>(): </a:t>
            </a:r>
            <a:r>
              <a:rPr lang="en-US" altLang="ja-JP" sz="2000" dirty="0" err="1" smtClean="0"/>
              <a:t>Iterator</a:t>
            </a:r>
            <a:endParaRPr lang="en-US" altLang="ja-JP" sz="2000" dirty="0" smtClean="0"/>
          </a:p>
          <a:p>
            <a:r>
              <a:rPr lang="en-US" altLang="ja-JP" sz="2000" dirty="0" err="1" smtClean="0"/>
              <a:t>hasNext</a:t>
            </a:r>
            <a:r>
              <a:rPr lang="en-US" altLang="ja-JP" sz="2000" dirty="0" smtClean="0"/>
              <a:t>(): </a:t>
            </a:r>
            <a:r>
              <a:rPr lang="en-US" altLang="ja-JP" sz="2000" dirty="0" err="1" smtClean="0"/>
              <a:t>boolean</a:t>
            </a:r>
            <a:endParaRPr lang="en-US" altLang="ja-JP" sz="2000" dirty="0" smtClean="0"/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next(): Object</a:t>
            </a:r>
          </a:p>
          <a:p>
            <a:r>
              <a:rPr lang="en-US" altLang="ja-JP" sz="2000" dirty="0" err="1" smtClean="0"/>
              <a:t>doSomething</a:t>
            </a:r>
            <a:r>
              <a:rPr lang="en-US" altLang="ja-JP" sz="2000" dirty="0" smtClean="0"/>
              <a:t>(): void</a:t>
            </a:r>
          </a:p>
          <a:p>
            <a:r>
              <a:rPr kumimoji="1" lang="en-US" altLang="ja-JP" sz="2000" dirty="0" err="1" smtClean="0"/>
              <a:t>hasNext</a:t>
            </a:r>
            <a:r>
              <a:rPr kumimoji="1" lang="en-US" altLang="ja-JP" sz="2000" dirty="0" smtClean="0"/>
              <a:t>()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1406" y="4344423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  <p:sp>
        <p:nvSpPr>
          <p:cNvPr id="12" name="AutoShape 82"/>
          <p:cNvSpPr>
            <a:spLocks noChangeArrowheads="1"/>
          </p:cNvSpPr>
          <p:nvPr/>
        </p:nvSpPr>
        <p:spPr bwMode="auto">
          <a:xfrm flipV="1">
            <a:off x="6429388" y="2285992"/>
            <a:ext cx="733425" cy="5032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AutoShape 82"/>
          <p:cNvSpPr>
            <a:spLocks noChangeArrowheads="1"/>
          </p:cNvSpPr>
          <p:nvPr/>
        </p:nvSpPr>
        <p:spPr bwMode="auto">
          <a:xfrm>
            <a:off x="6429388" y="5143512"/>
            <a:ext cx="733425" cy="56833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109568" y="142851"/>
          <a:ext cx="8820149" cy="6631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4345"/>
                <a:gridCol w="975804"/>
              </a:tblGrid>
              <a:tr h="562001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The List</a:t>
                      </a:r>
                      <a:r>
                        <a:rPr kumimoji="1" lang="en-US" altLang="ja-JP" sz="2800" baseline="0" dirty="0" smtClean="0">
                          <a:solidFill>
                            <a:schemeClr val="tx1"/>
                          </a:solidFill>
                        </a:rPr>
                        <a:t> of “App” Patterns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Sup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92591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	Open and close “scope” before and after 	visiting a node, respectively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88549">
                <a:tc>
                  <a:txBody>
                    <a:bodyPr/>
                    <a:lstStyle/>
                    <a:p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	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Alert if a read-only buffer is to be edited.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892591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Enter and exit a monitor before and after a 	     	loop, respectively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07607">
                <a:tc>
                  <a:txBody>
                    <a:bodyPr/>
                    <a:lstStyle/>
                    <a:p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Logging if enabled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Logging if debugging mode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004315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Execute a function in privileged mode if a   </a:t>
                      </a:r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protection mode is enabled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Create code generators for unit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Parse AST and report an error if necessary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Visit tree nodes to output a text</a:t>
                      </a:r>
                      <a:endParaRPr kumimoji="1" lang="ja-JP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“Execute an action in privileged mode” pattern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Tomcat has 46 instances of the pattern.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630355"/>
            <a:ext cx="4929222" cy="379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142844" y="2071678"/>
            <a:ext cx="8893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 </a:t>
            </a:r>
            <a:r>
              <a:rPr kumimoji="1" lang="en-US" altLang="ja-JP" sz="2400" dirty="0" err="1" smtClean="0"/>
              <a:t>isPackageProtectionEnabled</a:t>
            </a:r>
            <a:r>
              <a:rPr kumimoji="1" lang="en-US" altLang="ja-JP" sz="2400" dirty="0" smtClean="0"/>
              <a:t>, IF, </a:t>
            </a:r>
            <a:r>
              <a:rPr kumimoji="1" lang="en-US" altLang="ja-JP" sz="2400" dirty="0" err="1" smtClean="0"/>
              <a:t>doPrivileged</a:t>
            </a:r>
            <a:r>
              <a:rPr kumimoji="1" lang="en-US" altLang="ja-JP" sz="2400" dirty="0" smtClean="0"/>
              <a:t>, ELSE, END-IF ]</a:t>
            </a:r>
            <a:endParaRPr kumimoji="1" lang="ja-JP" altLang="en-US" sz="2400" dirty="0"/>
          </a:p>
        </p:txBody>
      </p:sp>
      <p:sp>
        <p:nvSpPr>
          <p:cNvPr id="8" name="右中かっこ 7"/>
          <p:cNvSpPr/>
          <p:nvPr/>
        </p:nvSpPr>
        <p:spPr>
          <a:xfrm>
            <a:off x="5786446" y="2928934"/>
            <a:ext cx="142876" cy="428628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5786446" y="3429000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>
            <a:off x="5786446" y="4500570"/>
            <a:ext cx="142876" cy="1071570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中かっこ 10"/>
          <p:cNvSpPr/>
          <p:nvPr/>
        </p:nvSpPr>
        <p:spPr>
          <a:xfrm>
            <a:off x="5786446" y="5643578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643702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215206" y="3429000"/>
            <a:ext cx="785818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stCxn id="12" idx="0"/>
          </p:cNvCxnSpPr>
          <p:nvPr/>
        </p:nvCxnSpPr>
        <p:spPr>
          <a:xfrm rot="5400000" flipH="1" flipV="1">
            <a:off x="6983032" y="3839769"/>
            <a:ext cx="571504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13" idx="0"/>
          </p:cNvCxnSpPr>
          <p:nvPr/>
        </p:nvCxnSpPr>
        <p:spPr>
          <a:xfrm rot="16200000" flipV="1">
            <a:off x="7697413" y="3804049"/>
            <a:ext cx="571504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715140" y="442913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>
            <a:stCxn id="8" idx="1"/>
            <a:endCxn id="22" idx="1"/>
          </p:cNvCxnSpPr>
          <p:nvPr/>
        </p:nvCxnSpPr>
        <p:spPr>
          <a:xfrm rot="10800000" flipH="1" flipV="1">
            <a:off x="5929322" y="3143248"/>
            <a:ext cx="785818" cy="1428760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6715140" y="478632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>
            <a:stCxn id="10" idx="1"/>
            <a:endCxn id="25" idx="1"/>
          </p:cNvCxnSpPr>
          <p:nvPr/>
        </p:nvCxnSpPr>
        <p:spPr>
          <a:xfrm rot="10800000" flipH="1">
            <a:off x="5929322" y="4929199"/>
            <a:ext cx="785818" cy="107157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9" idx="1"/>
          </p:cNvCxnSpPr>
          <p:nvPr/>
        </p:nvCxnSpPr>
        <p:spPr>
          <a:xfrm rot="10800000" flipH="1" flipV="1">
            <a:off x="5929322" y="3643314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7929586" y="442913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7929586" y="478632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>
            <a:stCxn id="11" idx="1"/>
            <a:endCxn id="33" idx="1"/>
          </p:cNvCxnSpPr>
          <p:nvPr/>
        </p:nvCxnSpPr>
        <p:spPr>
          <a:xfrm rot="10800000" flipH="1">
            <a:off x="5929322" y="4929198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5929322" y="3429000"/>
            <a:ext cx="2286016" cy="1285884"/>
          </a:xfrm>
          <a:prstGeom prst="rect">
            <a:avLst/>
          </a:prstGeom>
          <a:solidFill>
            <a:srgbClr val="B3F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Summarization of the pattern groups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Select the top three frequent tokens in a pattern group to summarize the pattern.</a:t>
            </a:r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780160" y="3357562"/>
            <a:ext cx="3863278" cy="1928826"/>
          </a:xfrm>
          <a:prstGeom prst="rect">
            <a:avLst/>
          </a:prstGeom>
          <a:solidFill>
            <a:srgbClr val="EAEAEA"/>
          </a:solidFill>
          <a:ln w="222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altLang="ja-JP" sz="2400" b="1" dirty="0" err="1"/>
              <a:t>setUndoActivity</a:t>
            </a:r>
            <a:r>
              <a:rPr lang="en-US" altLang="ja-JP" sz="2400" b="1" dirty="0"/>
              <a:t>()</a:t>
            </a:r>
          </a:p>
          <a:p>
            <a:pPr algn="l"/>
            <a:r>
              <a:rPr lang="en-US" altLang="ja-JP" sz="2400" b="1" dirty="0" err="1"/>
              <a:t>createUndoActivity</a:t>
            </a:r>
            <a:r>
              <a:rPr lang="en-US" altLang="ja-JP" sz="2400" b="1" dirty="0"/>
              <a:t>()</a:t>
            </a:r>
          </a:p>
          <a:p>
            <a:pPr algn="l"/>
            <a:r>
              <a:rPr lang="en-US" altLang="ja-JP" sz="2400" b="1" dirty="0" err="1" smtClean="0"/>
              <a:t>getUndoActivity</a:t>
            </a:r>
            <a:r>
              <a:rPr lang="en-US" altLang="ja-JP" sz="2400" b="1" dirty="0" smtClean="0"/>
              <a:t>()</a:t>
            </a:r>
            <a:endParaRPr lang="en-US" altLang="ja-JP" sz="2400" b="1" dirty="0"/>
          </a:p>
          <a:p>
            <a:pPr algn="l"/>
            <a:r>
              <a:rPr lang="en-US" altLang="ja-JP" sz="2400" b="1" dirty="0" err="1"/>
              <a:t>setAffectedFigures</a:t>
            </a:r>
            <a:r>
              <a:rPr lang="en-US" altLang="ja-JP" sz="2400" b="1" dirty="0"/>
              <a:t>()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94408" y="2857496"/>
            <a:ext cx="4618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Undo Pattern in JHotDraw 5.2b1</a:t>
            </a:r>
            <a:endParaRPr kumimoji="1" lang="ja-JP" altLang="en-US" sz="2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000760" y="3357562"/>
            <a:ext cx="223170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activity:	3</a:t>
            </a:r>
          </a:p>
          <a:p>
            <a:r>
              <a:rPr lang="en-US" altLang="ja-JP" sz="2800" dirty="0" smtClean="0"/>
              <a:t>undo:		3</a:t>
            </a:r>
          </a:p>
          <a:p>
            <a:r>
              <a:rPr lang="en-US" altLang="ja-JP" sz="2800" dirty="0" smtClean="0"/>
              <a:t>set:		2</a:t>
            </a:r>
          </a:p>
          <a:p>
            <a:r>
              <a:rPr lang="en-US" altLang="ja-JP" sz="2800" dirty="0" smtClean="0"/>
              <a:t>affected:	1</a:t>
            </a:r>
          </a:p>
          <a:p>
            <a:r>
              <a:rPr kumimoji="1" lang="en-US" altLang="ja-JP" sz="2800" dirty="0" smtClean="0"/>
              <a:t>create:	1</a:t>
            </a:r>
          </a:p>
          <a:p>
            <a:r>
              <a:rPr lang="en-US" altLang="ja-JP" sz="2800" dirty="0" smtClean="0"/>
              <a:t>figures:	1</a:t>
            </a:r>
            <a:endParaRPr lang="ja-JP" altLang="en-US" sz="2800" dirty="0" smtClean="0"/>
          </a:p>
          <a:p>
            <a:r>
              <a:rPr kumimoji="1" lang="en-US" altLang="ja-JP" sz="2800" dirty="0" smtClean="0"/>
              <a:t>get:		1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643570" y="2857496"/>
            <a:ext cx="3042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Tokens in the pattern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28662" y="5429264"/>
            <a:ext cx="3628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set</a:t>
            </a:r>
            <a:r>
              <a:rPr lang="ja-JP" altLang="en-US" sz="3200" b="1" dirty="0" smtClean="0"/>
              <a:t> </a:t>
            </a:r>
            <a:r>
              <a:rPr lang="en-US" altLang="ja-JP" sz="3200" b="1" dirty="0" smtClean="0"/>
              <a:t>Undo Activity</a:t>
            </a:r>
          </a:p>
        </p:txBody>
      </p:sp>
      <p:cxnSp>
        <p:nvCxnSpPr>
          <p:cNvPr id="15" name="直線コネクタ 14"/>
          <p:cNvCxnSpPr/>
          <p:nvPr/>
        </p:nvCxnSpPr>
        <p:spPr>
          <a:xfrm rot="5400000" flipH="1" flipV="1">
            <a:off x="1321571" y="5679297"/>
            <a:ext cx="642942" cy="1428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5400000" flipH="1" flipV="1">
            <a:off x="2500298" y="5715016"/>
            <a:ext cx="571504" cy="1428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Coding Pattern</a:t>
            </a:r>
            <a:endParaRPr lang="en-US" altLang="ja-JP" dirty="0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 coding pattern </a:t>
            </a:r>
            <a:r>
              <a:rPr lang="en-US" altLang="ja-JP" dirty="0"/>
              <a:t>is </a:t>
            </a:r>
            <a:r>
              <a:rPr lang="en-US" altLang="ja-JP" dirty="0" smtClean="0"/>
              <a:t>a frequent </a:t>
            </a:r>
            <a:r>
              <a:rPr lang="en-US" altLang="ja-JP" dirty="0"/>
              <a:t>code </a:t>
            </a:r>
            <a:r>
              <a:rPr lang="en-US" altLang="ja-JP" dirty="0" smtClean="0"/>
              <a:t>fragment </a:t>
            </a:r>
            <a:r>
              <a:rPr lang="en-US" altLang="ja-JP" dirty="0"/>
              <a:t>to implement a particular kind of </a:t>
            </a:r>
            <a:r>
              <a:rPr lang="en-US" altLang="ja-JP" dirty="0" smtClean="0"/>
              <a:t>functionality.</a:t>
            </a:r>
          </a:p>
          <a:p>
            <a:endParaRPr lang="en-US" altLang="ja-JP" dirty="0"/>
          </a:p>
        </p:txBody>
      </p:sp>
      <p:grpSp>
        <p:nvGrpSpPr>
          <p:cNvPr id="21" name="Group 4"/>
          <p:cNvGrpSpPr>
            <a:grpSpLocks/>
          </p:cNvGrpSpPr>
          <p:nvPr/>
        </p:nvGrpSpPr>
        <p:grpSpPr bwMode="auto">
          <a:xfrm>
            <a:off x="215931" y="2643182"/>
            <a:ext cx="8748713" cy="3675063"/>
            <a:chOff x="68" y="1706"/>
            <a:chExt cx="5511" cy="2315"/>
          </a:xfrm>
        </p:grpSpPr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158" y="2032"/>
              <a:ext cx="2035" cy="931"/>
            </a:xfrm>
            <a:prstGeom prst="rect">
              <a:avLst/>
            </a:prstGeom>
            <a:solidFill>
              <a:srgbClr val="FFFF99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altLang="ja-JP" b="1" i="1" dirty="0">
                  <a:solidFill>
                    <a:srgbClr val="FF0000"/>
                  </a:solidFill>
                </a:rPr>
                <a:t>while (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iter.hasNext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())</a:t>
              </a:r>
              <a:r>
                <a:rPr lang="en-US" altLang="ja-JP" dirty="0"/>
                <a:t> 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{</a:t>
              </a:r>
            </a:p>
            <a:p>
              <a:pPr algn="l"/>
              <a:r>
                <a:rPr lang="en-US" altLang="ja-JP" dirty="0"/>
                <a:t>  Item </a:t>
              </a:r>
              <a:r>
                <a:rPr lang="en-US" altLang="ja-JP" dirty="0" err="1"/>
                <a:t>item</a:t>
              </a:r>
              <a:r>
                <a:rPr lang="en-US" altLang="ja-JP" dirty="0"/>
                <a:t> = (Item)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/>
                <a:t>buf.append</a:t>
              </a:r>
              <a:r>
                <a:rPr lang="en-US" altLang="ja-JP" dirty="0"/>
                <a:t>(</a:t>
              </a:r>
              <a:r>
                <a:rPr lang="en-US" altLang="ja-JP" dirty="0" err="1"/>
                <a:t>item.toString</a:t>
              </a:r>
              <a:r>
                <a:rPr lang="en-US" altLang="ja-JP" dirty="0"/>
                <a:t>());</a:t>
              </a:r>
            </a:p>
            <a:p>
              <a:pPr algn="l">
                <a:lnSpc>
                  <a:spcPct val="150000"/>
                </a:lnSpc>
              </a:pPr>
              <a:r>
                <a:rPr lang="en-US" altLang="ja-JP" b="1" i="1" dirty="0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3288" y="1771"/>
              <a:ext cx="2035" cy="931"/>
            </a:xfrm>
            <a:prstGeom prst="rect">
              <a:avLst/>
            </a:prstGeom>
            <a:solidFill>
              <a:srgbClr val="FFFF99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altLang="ja-JP" b="1" i="1" dirty="0">
                  <a:solidFill>
                    <a:srgbClr val="FF0000"/>
                  </a:solidFill>
                </a:rPr>
                <a:t>while (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iter.hasNext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())</a:t>
              </a:r>
              <a:r>
                <a:rPr lang="en-US" altLang="ja-JP" dirty="0"/>
                <a:t> 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{</a:t>
              </a:r>
            </a:p>
            <a:p>
              <a:pPr algn="l"/>
              <a:r>
                <a:rPr lang="en-US" altLang="ja-JP" dirty="0"/>
                <a:t>  Item </a:t>
              </a:r>
              <a:r>
                <a:rPr lang="en-US" altLang="ja-JP" dirty="0" err="1"/>
                <a:t>item</a:t>
              </a:r>
              <a:r>
                <a:rPr lang="en-US" altLang="ja-JP" dirty="0"/>
                <a:t> = (Item)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/>
                <a:t>buf.append</a:t>
              </a:r>
              <a:r>
                <a:rPr lang="en-US" altLang="ja-JP" dirty="0"/>
                <a:t>(</a:t>
              </a:r>
              <a:r>
                <a:rPr lang="en-US" altLang="ja-JP" dirty="0" err="1"/>
                <a:t>item.toString</a:t>
              </a:r>
              <a:r>
                <a:rPr lang="en-US" altLang="ja-JP" dirty="0"/>
                <a:t>());</a:t>
              </a:r>
            </a:p>
            <a:p>
              <a:pPr algn="l">
                <a:lnSpc>
                  <a:spcPct val="150000"/>
                </a:lnSpc>
              </a:pPr>
              <a:r>
                <a:rPr lang="en-US" altLang="ja-JP" b="1" i="1" dirty="0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 flipV="1">
              <a:off x="2317" y="2354"/>
              <a:ext cx="990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AutoShape 8"/>
            <p:cNvSpPr>
              <a:spLocks noChangeArrowheads="1"/>
            </p:cNvSpPr>
            <p:nvPr/>
          </p:nvSpPr>
          <p:spPr bwMode="auto">
            <a:xfrm>
              <a:off x="3198" y="1706"/>
              <a:ext cx="2381" cy="1089"/>
            </a:xfrm>
            <a:prstGeom prst="foldedCorner">
              <a:avLst>
                <a:gd name="adj" fmla="val 125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26" name="AutoShape 9"/>
            <p:cNvSpPr>
              <a:spLocks noChangeArrowheads="1"/>
            </p:cNvSpPr>
            <p:nvPr/>
          </p:nvSpPr>
          <p:spPr bwMode="auto">
            <a:xfrm>
              <a:off x="2947" y="2931"/>
              <a:ext cx="2610" cy="1090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2542" y="1761"/>
              <a:ext cx="609" cy="640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ja-JP" sz="2000" b="1" dirty="0"/>
                <a:t>copy-</a:t>
              </a:r>
            </a:p>
            <a:p>
              <a:r>
                <a:rPr lang="en-US" altLang="ja-JP" sz="2000" b="1" dirty="0"/>
                <a:t>and-</a:t>
              </a:r>
            </a:p>
            <a:p>
              <a:r>
                <a:rPr lang="en-US" altLang="ja-JP" sz="2000" b="1" dirty="0"/>
                <a:t>paste</a:t>
              </a:r>
            </a:p>
          </p:txBody>
        </p:sp>
        <p:sp>
          <p:nvSpPr>
            <p:cNvPr id="29" name="Text Box 12"/>
            <p:cNvSpPr txBox="1">
              <a:spLocks noChangeArrowheads="1"/>
            </p:cNvSpPr>
            <p:nvPr/>
          </p:nvSpPr>
          <p:spPr bwMode="auto">
            <a:xfrm>
              <a:off x="2137" y="3063"/>
              <a:ext cx="816" cy="640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2000" b="1" dirty="0"/>
                <a:t>reuse</a:t>
              </a:r>
            </a:p>
            <a:p>
              <a:r>
                <a:rPr lang="en-US" altLang="ja-JP" sz="2000" b="1" dirty="0"/>
                <a:t>the </a:t>
              </a:r>
              <a:r>
                <a:rPr lang="en-US" altLang="ja-JP" sz="2000" b="1" dirty="0" smtClean="0"/>
                <a:t>loop</a:t>
              </a:r>
            </a:p>
            <a:p>
              <a:r>
                <a:rPr lang="en-US" altLang="ja-JP" sz="2000" b="1" dirty="0" smtClean="0"/>
                <a:t>structure</a:t>
              </a:r>
              <a:endParaRPr lang="en-US" altLang="ja-JP" sz="2000" b="1" dirty="0"/>
            </a:p>
          </p:txBody>
        </p:sp>
        <p:sp>
          <p:nvSpPr>
            <p:cNvPr id="30" name="AutoShape 13"/>
            <p:cNvSpPr>
              <a:spLocks noChangeArrowheads="1"/>
            </p:cNvSpPr>
            <p:nvPr/>
          </p:nvSpPr>
          <p:spPr bwMode="auto">
            <a:xfrm>
              <a:off x="68" y="1951"/>
              <a:ext cx="2381" cy="1089"/>
            </a:xfrm>
            <a:prstGeom prst="foldedCorner">
              <a:avLst>
                <a:gd name="adj" fmla="val 125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016" y="2976"/>
              <a:ext cx="2226" cy="931"/>
            </a:xfrm>
            <a:prstGeom prst="rect">
              <a:avLst/>
            </a:prstGeom>
            <a:solidFill>
              <a:srgbClr val="CDDEFF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while (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iter.hasNext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()) {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smtClean="0"/>
                <a:t>Item </a:t>
              </a:r>
              <a:r>
                <a:rPr lang="en-US" altLang="ja-JP" b="1" dirty="0"/>
                <a:t>data</a:t>
              </a:r>
              <a:r>
                <a:rPr lang="en-US" altLang="ja-JP" dirty="0"/>
                <a:t> = </a:t>
              </a:r>
              <a:r>
                <a:rPr lang="en-US" altLang="ja-JP" dirty="0" smtClean="0"/>
                <a:t>(Item)</a:t>
              </a:r>
              <a:r>
                <a:rPr lang="en-US" altLang="ja-JP" b="1" i="1" dirty="0" err="1" smtClean="0">
                  <a:solidFill>
                    <a:srgbClr val="FF0000"/>
                  </a:solidFill>
                </a:rPr>
                <a:t>iter.next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 smtClean="0"/>
                <a:t>buf</a:t>
              </a:r>
              <a:r>
                <a:rPr lang="en-US" altLang="ja-JP" b="1" dirty="0" err="1" smtClean="0"/>
                <a:t>.add</a:t>
              </a:r>
              <a:r>
                <a:rPr lang="en-US" altLang="ja-JP" b="1" dirty="0" smtClean="0"/>
                <a:t>(process(data</a:t>
              </a:r>
              <a:r>
                <a:rPr lang="en-US" altLang="ja-JP" b="1" dirty="0"/>
                <a:t>));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 smtClean="0"/>
                <a:t>buf.</a:t>
              </a:r>
              <a:r>
                <a:rPr lang="en-US" altLang="ja-JP" b="1" dirty="0" err="1" smtClean="0"/>
                <a:t>add</a:t>
              </a:r>
              <a:r>
                <a:rPr lang="en-US" altLang="ja-JP" dirty="0" smtClean="0"/>
                <a:t> (</a:t>
              </a:r>
              <a:r>
                <a:rPr lang="en-US" altLang="ja-JP" b="1" dirty="0" err="1" smtClean="0"/>
                <a:t>data</a:t>
              </a:r>
              <a:r>
                <a:rPr lang="en-US" altLang="ja-JP" dirty="0" err="1" smtClean="0"/>
                <a:t>.</a:t>
              </a:r>
              <a:r>
                <a:rPr lang="en-US" altLang="ja-JP" b="1" dirty="0" err="1" smtClean="0"/>
                <a:t>getItem</a:t>
              </a:r>
              <a:r>
                <a:rPr lang="en-US" altLang="ja-JP" dirty="0" smtClean="0"/>
                <a:t>());</a:t>
              </a:r>
              <a:endParaRPr lang="en-US" altLang="ja-JP" dirty="0"/>
            </a:p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2336" y="2659"/>
              <a:ext cx="746" cy="3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endParaRPr lang="ja-JP" altLang="en-US"/>
            </a:p>
          </p:txBody>
        </p:sp>
      </p:grp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357158" y="3398222"/>
            <a:ext cx="4071966" cy="3214710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Another Example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en-US" altLang="ja-JP" dirty="0" smtClean="0"/>
              <a:t>In jEdit, methods that modify a text buffer must check the buffer is editable.</a:t>
            </a:r>
          </a:p>
          <a:p>
            <a:pPr lvl="1"/>
            <a:r>
              <a:rPr kumimoji="1" lang="en-US" altLang="ja-JP" dirty="0" smtClean="0"/>
              <a:t>If the buffer is not editable, </a:t>
            </a:r>
            <a:r>
              <a:rPr kumimoji="1" lang="en-US" altLang="ja-JP" dirty="0" smtClean="0"/>
              <a:t>the methods execute </a:t>
            </a:r>
            <a:r>
              <a:rPr kumimoji="1" lang="en-US" altLang="ja-JP" b="1" dirty="0" smtClean="0"/>
              <a:t>beep() </a:t>
            </a:r>
            <a:r>
              <a:rPr kumimoji="1" lang="en-US" altLang="ja-JP" dirty="0" smtClean="0"/>
              <a:t>instead of </a:t>
            </a:r>
            <a:r>
              <a:rPr kumimoji="1" lang="en-US" altLang="ja-JP" dirty="0" smtClean="0"/>
              <a:t>the </a:t>
            </a:r>
            <a:r>
              <a:rPr kumimoji="1" lang="en-US" altLang="ja-JP" dirty="0" smtClean="0"/>
              <a:t>original behavior.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3398222"/>
            <a:ext cx="3809826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JEditBuffer.java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undo(…)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  if (</a:t>
            </a:r>
            <a:r>
              <a:rPr kumimoji="1" lang="en-US" altLang="ja-JP" dirty="0" err="1" smtClean="0"/>
              <a:t>undoMgr</a:t>
            </a:r>
            <a:r>
              <a:rPr kumimoji="1" lang="en-US" altLang="ja-JP" dirty="0" smtClean="0"/>
              <a:t> == null) </a:t>
            </a:r>
          </a:p>
          <a:p>
            <a:r>
              <a:rPr lang="en-US" altLang="ja-JP" dirty="0" smtClean="0"/>
              <a:t>    </a:t>
            </a:r>
            <a:r>
              <a:rPr kumimoji="1" lang="en-US" altLang="ja-JP" dirty="0" smtClean="0"/>
              <a:t>return;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Toolkit.getDefaultToolkit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  // undo an action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67235" y="3473611"/>
            <a:ext cx="38010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TextArea.java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</a:t>
            </a:r>
            <a:r>
              <a:rPr kumimoji="1" lang="en-US" altLang="ja-JP" dirty="0" err="1" smtClean="0"/>
              <a:t>insertEnterAndIndent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getToolkit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kumimoji="1" lang="en-US" altLang="ja-JP" dirty="0" smtClean="0"/>
              <a:t>  } else {</a:t>
            </a:r>
          </a:p>
          <a:p>
            <a:r>
              <a:rPr lang="en-US" altLang="ja-JP" dirty="0" smtClean="0"/>
              <a:t>     try { </a:t>
            </a:r>
          </a:p>
          <a:p>
            <a:r>
              <a:rPr lang="en-US" altLang="ja-JP" dirty="0" smtClean="0"/>
              <a:t>       // insert “\n” and indent</a:t>
            </a:r>
          </a:p>
          <a:p>
            <a:r>
              <a:rPr lang="en-US" altLang="ja-JP" dirty="0" smtClean="0"/>
              <a:t>      } …</a:t>
            </a:r>
          </a:p>
          <a:p>
            <a:r>
              <a:rPr lang="en-US" altLang="ja-JP" dirty="0" smtClean="0"/>
              <a:t>   </a:t>
            </a:r>
            <a:r>
              <a:rPr lang="en-US" altLang="ja-JP" b="1" dirty="0" smtClean="0">
                <a:solidFill>
                  <a:srgbClr val="FF0000"/>
                </a:solidFill>
              </a:rPr>
              <a:t>}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4643438" y="3398222"/>
            <a:ext cx="4071966" cy="3214710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Maintenance Problem</a:t>
            </a:r>
            <a:endParaRPr lang="en-US" altLang="ja-JP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en-US" altLang="ja-JP" dirty="0" smtClean="0"/>
              <a:t>Coding patterns make maintenance difficult.</a:t>
            </a:r>
          </a:p>
          <a:p>
            <a:pPr lvl="1"/>
            <a:r>
              <a:rPr lang="en-US" altLang="ja-JP" dirty="0" smtClean="0"/>
              <a:t>Some patterns </a:t>
            </a:r>
            <a:r>
              <a:rPr lang="en-US" altLang="ja-JP" dirty="0" smtClean="0"/>
              <a:t>reflect </a:t>
            </a:r>
            <a:r>
              <a:rPr lang="en-US" altLang="ja-JP" dirty="0" smtClean="0"/>
              <a:t>implicit </a:t>
            </a:r>
            <a:r>
              <a:rPr lang="en-US" altLang="ja-JP" dirty="0" smtClean="0"/>
              <a:t>design </a:t>
            </a:r>
            <a:r>
              <a:rPr lang="en-US" altLang="ja-JP" dirty="0" smtClean="0"/>
              <a:t>in a program.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Patterns are duplicated code</a:t>
            </a:r>
            <a:r>
              <a:rPr lang="en-US" altLang="ja-JP" dirty="0" smtClean="0"/>
              <a:t>.</a:t>
            </a:r>
          </a:p>
          <a:p>
            <a:pPr lvl="2"/>
            <a:r>
              <a:rPr lang="en-US" altLang="ja-JP" dirty="0" smtClean="0"/>
              <a:t>Developers have to consistently edit pattern instances.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Duplicated code is also known as code-clone.</a:t>
            </a:r>
          </a:p>
          <a:p>
            <a:pPr lvl="1"/>
            <a:r>
              <a:rPr lang="en-US" altLang="ja-JP" dirty="0" smtClean="0"/>
              <a:t>Efficient code-clone detection tools (e.g. CCFinder) are hard to detect </a:t>
            </a:r>
            <a:r>
              <a:rPr lang="en-US" altLang="ja-JP" dirty="0" smtClean="0"/>
              <a:t>small code fragments.  </a:t>
            </a:r>
          </a:p>
          <a:p>
            <a:pPr lvl="2"/>
            <a:r>
              <a:rPr lang="en-US" altLang="ja-JP" dirty="0" smtClean="0"/>
              <a:t>Some of them might be modified </a:t>
            </a:r>
            <a:r>
              <a:rPr lang="en-US" altLang="ja-JP" dirty="0" smtClean="0"/>
              <a:t>after copy-and-pasted.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Pattern Mining for Source Code</a:t>
            </a:r>
            <a:endParaRPr lang="ja-JP" altLang="en-US" dirty="0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-50121" y="2006734"/>
            <a:ext cx="21932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u="sng" dirty="0" smtClean="0"/>
              <a:t>Java source code</a:t>
            </a:r>
          </a:p>
          <a:p>
            <a:pPr algn="ctr"/>
            <a:r>
              <a:rPr lang="en-US" altLang="ja-JP" sz="2000" u="sng" dirty="0" smtClean="0"/>
              <a:t>(methods)</a:t>
            </a:r>
            <a:endParaRPr lang="ja-JP" altLang="en-US" sz="2000" u="sng" dirty="0"/>
          </a:p>
        </p:txBody>
      </p:sp>
      <p:sp>
        <p:nvSpPr>
          <p:cNvPr id="32796" name="AutoShape 28"/>
          <p:cNvSpPr>
            <a:spLocks noChangeArrowheads="1"/>
          </p:cNvSpPr>
          <p:nvPr/>
        </p:nvSpPr>
        <p:spPr bwMode="auto">
          <a:xfrm rot="5400000" flipV="1">
            <a:off x="2071670" y="5000636"/>
            <a:ext cx="500067" cy="78581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119669" y="5643578"/>
            <a:ext cx="2023439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</a:t>
            </a:r>
            <a:r>
              <a:rPr lang="ja-JP" altLang="en-US" sz="2000" u="sng" dirty="0" smtClean="0"/>
              <a:t> </a:t>
            </a:r>
            <a:r>
              <a:rPr lang="en-US" altLang="ja-JP" sz="2000" u="sng" dirty="0" smtClean="0"/>
              <a:t>Groups</a:t>
            </a:r>
          </a:p>
          <a:p>
            <a:pPr algn="ctr"/>
            <a:r>
              <a:rPr lang="en-US" altLang="ja-JP" sz="2000" u="sng" dirty="0" smtClean="0"/>
              <a:t>(an XML format)</a:t>
            </a:r>
            <a:endParaRPr lang="ja-JP" altLang="en-US" sz="2000" u="sng" dirty="0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642910" y="1285860"/>
            <a:ext cx="862013" cy="720725"/>
            <a:chOff x="1429" y="1752"/>
            <a:chExt cx="543" cy="454"/>
          </a:xfrm>
        </p:grpSpPr>
        <p:sp>
          <p:nvSpPr>
            <p:cNvPr id="32830" name="Rectangle 62"/>
            <p:cNvSpPr>
              <a:spLocks noChangeArrowheads="1"/>
            </p:cNvSpPr>
            <p:nvPr/>
          </p:nvSpPr>
          <p:spPr bwMode="auto">
            <a:xfrm>
              <a:off x="1429" y="175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1" name="Rectangle 63"/>
            <p:cNvSpPr>
              <a:spLocks noChangeArrowheads="1"/>
            </p:cNvSpPr>
            <p:nvPr/>
          </p:nvSpPr>
          <p:spPr bwMode="auto">
            <a:xfrm>
              <a:off x="1474" y="1797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2" name="Rectangle 64"/>
            <p:cNvSpPr>
              <a:spLocks noChangeArrowheads="1"/>
            </p:cNvSpPr>
            <p:nvPr/>
          </p:nvSpPr>
          <p:spPr bwMode="auto">
            <a:xfrm>
              <a:off x="1519" y="184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3" name="Rectangle 65"/>
            <p:cNvSpPr>
              <a:spLocks noChangeArrowheads="1"/>
            </p:cNvSpPr>
            <p:nvPr/>
          </p:nvSpPr>
          <p:spPr bwMode="auto">
            <a:xfrm>
              <a:off x="1565" y="1888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4" name="Rectangle 66"/>
            <p:cNvSpPr>
              <a:spLocks noChangeArrowheads="1"/>
            </p:cNvSpPr>
            <p:nvPr/>
          </p:nvSpPr>
          <p:spPr bwMode="auto">
            <a:xfrm>
              <a:off x="1610" y="1933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5" name="Rectangle 67"/>
            <p:cNvSpPr>
              <a:spLocks noChangeArrowheads="1"/>
            </p:cNvSpPr>
            <p:nvPr/>
          </p:nvSpPr>
          <p:spPr bwMode="auto">
            <a:xfrm>
              <a:off x="1655" y="1979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 dirty="0"/>
                <a:t>public B m1() {</a:t>
              </a:r>
            </a:p>
            <a:p>
              <a:r>
                <a:rPr lang="en-US" altLang="ja-JP" sz="600" dirty="0"/>
                <a:t>  …</a:t>
              </a:r>
            </a:p>
            <a:p>
              <a:r>
                <a:rPr lang="en-US" altLang="ja-JP" sz="600" dirty="0"/>
                <a:t>}</a:t>
              </a:r>
            </a:p>
          </p:txBody>
        </p:sp>
      </p:grpSp>
      <p:sp>
        <p:nvSpPr>
          <p:cNvPr id="32850" name="AutoShape 82"/>
          <p:cNvSpPr>
            <a:spLocks noChangeArrowheads="1"/>
          </p:cNvSpPr>
          <p:nvPr/>
        </p:nvSpPr>
        <p:spPr bwMode="auto">
          <a:xfrm flipV="1">
            <a:off x="2022458" y="1571612"/>
            <a:ext cx="733425" cy="5032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135176" y="2357430"/>
            <a:ext cx="865188" cy="1152525"/>
            <a:chOff x="4875" y="1479"/>
            <a:chExt cx="545" cy="726"/>
          </a:xfrm>
        </p:grpSpPr>
        <p:sp>
          <p:nvSpPr>
            <p:cNvPr id="32849" name="Rectangle 81"/>
            <p:cNvSpPr>
              <a:spLocks noChangeArrowheads="1"/>
            </p:cNvSpPr>
            <p:nvPr/>
          </p:nvSpPr>
          <p:spPr bwMode="auto">
            <a:xfrm>
              <a:off x="4875" y="1479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3" name="Rectangle 85"/>
            <p:cNvSpPr>
              <a:spLocks noChangeArrowheads="1"/>
            </p:cNvSpPr>
            <p:nvPr/>
          </p:nvSpPr>
          <p:spPr bwMode="auto">
            <a:xfrm>
              <a:off x="4920" y="152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4" name="Rectangle 86"/>
            <p:cNvSpPr>
              <a:spLocks noChangeArrowheads="1"/>
            </p:cNvSpPr>
            <p:nvPr/>
          </p:nvSpPr>
          <p:spPr bwMode="auto">
            <a:xfrm>
              <a:off x="4966" y="1570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5" name="Rectangle 87"/>
            <p:cNvSpPr>
              <a:spLocks noChangeArrowheads="1"/>
            </p:cNvSpPr>
            <p:nvPr/>
          </p:nvSpPr>
          <p:spPr bwMode="auto">
            <a:xfrm>
              <a:off x="5011" y="161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6" name="Rectangle 88"/>
            <p:cNvSpPr>
              <a:spLocks noChangeArrowheads="1"/>
            </p:cNvSpPr>
            <p:nvPr/>
          </p:nvSpPr>
          <p:spPr bwMode="auto">
            <a:xfrm>
              <a:off x="5057" y="1661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7" name="Rectangle 89"/>
            <p:cNvSpPr>
              <a:spLocks noChangeArrowheads="1"/>
            </p:cNvSpPr>
            <p:nvPr/>
          </p:nvSpPr>
          <p:spPr bwMode="auto">
            <a:xfrm>
              <a:off x="5102" y="1706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 dirty="0"/>
                <a:t>A.m1</a:t>
              </a:r>
            </a:p>
            <a:p>
              <a:r>
                <a:rPr lang="en-US" altLang="ja-JP" sz="600" dirty="0"/>
                <a:t>IF</a:t>
              </a:r>
            </a:p>
            <a:p>
              <a:r>
                <a:rPr lang="en-US" altLang="ja-JP" sz="600" dirty="0"/>
                <a:t>B.m2</a:t>
              </a:r>
            </a:p>
            <a:p>
              <a:r>
                <a:rPr lang="en-US" altLang="ja-JP" sz="600" dirty="0"/>
                <a:t>LOOP</a:t>
              </a:r>
            </a:p>
            <a:p>
              <a:r>
                <a:rPr lang="en-US" altLang="ja-JP" sz="600" dirty="0"/>
                <a:t>A.m2</a:t>
              </a:r>
            </a:p>
            <a:p>
              <a:r>
                <a:rPr lang="en-US" altLang="ja-JP" sz="600" dirty="0"/>
                <a:t>END-LOOP</a:t>
              </a:r>
            </a:p>
            <a:p>
              <a:r>
                <a:rPr lang="en-US" altLang="ja-JP" sz="600" dirty="0"/>
                <a:t>END-IF</a:t>
              </a:r>
            </a:p>
          </p:txBody>
        </p:sp>
      </p:grpSp>
      <p:sp>
        <p:nvSpPr>
          <p:cNvPr id="32864" name="Text Box 96"/>
          <p:cNvSpPr txBox="1">
            <a:spLocks noChangeArrowheads="1"/>
          </p:cNvSpPr>
          <p:nvPr/>
        </p:nvSpPr>
        <p:spPr bwMode="auto">
          <a:xfrm>
            <a:off x="3071802" y="2690336"/>
            <a:ext cx="2509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Sequence Database</a:t>
            </a:r>
            <a:endParaRPr lang="ja-JP" altLang="en-US" sz="2000" u="sng" dirty="0"/>
          </a:p>
        </p:txBody>
      </p: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714348" y="5000636"/>
            <a:ext cx="627748" cy="571504"/>
            <a:chOff x="431" y="1026"/>
            <a:chExt cx="362" cy="454"/>
          </a:xfrm>
        </p:grpSpPr>
        <p:sp>
          <p:nvSpPr>
            <p:cNvPr id="32878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79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0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1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2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15"/>
          <p:cNvGrpSpPr>
            <a:grpSpLocks/>
          </p:cNvGrpSpPr>
          <p:nvPr/>
        </p:nvGrpSpPr>
        <p:grpSpPr bwMode="auto">
          <a:xfrm>
            <a:off x="799394" y="5072074"/>
            <a:ext cx="627748" cy="571504"/>
            <a:chOff x="431" y="1026"/>
            <a:chExt cx="362" cy="454"/>
          </a:xfrm>
        </p:grpSpPr>
        <p:sp>
          <p:nvSpPr>
            <p:cNvPr id="32884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85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6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7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8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2835835" y="1587988"/>
            <a:ext cx="22188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Normalization</a:t>
            </a:r>
            <a:endParaRPr lang="ja-JP" altLang="en-US" sz="2400" b="1" dirty="0"/>
          </a:p>
        </p:txBody>
      </p:sp>
      <p:sp>
        <p:nvSpPr>
          <p:cNvPr id="77" name="Text Box 59"/>
          <p:cNvSpPr txBox="1">
            <a:spLocks noChangeArrowheads="1"/>
          </p:cNvSpPr>
          <p:nvPr/>
        </p:nvSpPr>
        <p:spPr bwMode="auto">
          <a:xfrm>
            <a:off x="2922398" y="3571876"/>
            <a:ext cx="11737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Mining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102332" y="1559470"/>
            <a:ext cx="3898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Each method is translated </a:t>
            </a:r>
          </a:p>
          <a:p>
            <a:r>
              <a:rPr lang="en-US" altLang="ja-JP" sz="2400" dirty="0" smtClean="0"/>
              <a:t>in</a:t>
            </a:r>
            <a:r>
              <a:rPr kumimoji="1" lang="en-US" altLang="ja-JP" sz="2400" dirty="0" smtClean="0"/>
              <a:t>to a sequence of method </a:t>
            </a:r>
          </a:p>
          <a:p>
            <a:r>
              <a:rPr kumimoji="1" lang="en-US" altLang="ja-JP" sz="2400" dirty="0" smtClean="0"/>
              <a:t>calls and control elements.</a:t>
            </a:r>
            <a:endParaRPr kumimoji="1" lang="ja-JP" altLang="en-US" sz="24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429124" y="357187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use PrefixSpan, </a:t>
            </a:r>
            <a:r>
              <a:rPr lang="en-US" altLang="ja-JP" sz="2400" dirty="0" smtClean="0"/>
              <a:t>an algorithm of </a:t>
            </a:r>
            <a:r>
              <a:rPr kumimoji="1" lang="en-US" altLang="ja-JP" sz="2400" dirty="0" smtClean="0"/>
              <a:t>sequential pattern mining.</a:t>
            </a:r>
          </a:p>
        </p:txBody>
      </p:sp>
      <p:sp>
        <p:nvSpPr>
          <p:cNvPr id="69" name="AutoShape 79"/>
          <p:cNvSpPr>
            <a:spLocks noChangeArrowheads="1"/>
          </p:cNvSpPr>
          <p:nvPr/>
        </p:nvSpPr>
        <p:spPr bwMode="auto">
          <a:xfrm rot="5400000">
            <a:off x="2323290" y="3593867"/>
            <a:ext cx="430214" cy="504825"/>
          </a:xfrm>
          <a:prstGeom prst="rightArrow">
            <a:avLst>
              <a:gd name="adj1" fmla="val 50000"/>
              <a:gd name="adj2" fmla="val 497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2" name="Group 50"/>
          <p:cNvGrpSpPr>
            <a:grpSpLocks/>
          </p:cNvGrpSpPr>
          <p:nvPr/>
        </p:nvGrpSpPr>
        <p:grpSpPr bwMode="auto">
          <a:xfrm>
            <a:off x="2214546" y="4143380"/>
            <a:ext cx="627748" cy="650873"/>
            <a:chOff x="431" y="1026"/>
            <a:chExt cx="362" cy="454"/>
          </a:xfrm>
        </p:grpSpPr>
        <p:sp>
          <p:nvSpPr>
            <p:cNvPr id="73" name="AutoShape 51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" name="Line 52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" name="Line 53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3" name="Line 54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4" name="Line 55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5" name="Group 97"/>
          <p:cNvGrpSpPr>
            <a:grpSpLocks/>
          </p:cNvGrpSpPr>
          <p:nvPr/>
        </p:nvGrpSpPr>
        <p:grpSpPr bwMode="auto">
          <a:xfrm>
            <a:off x="2287571" y="4214824"/>
            <a:ext cx="627748" cy="650873"/>
            <a:chOff x="431" y="1026"/>
            <a:chExt cx="362" cy="454"/>
          </a:xfrm>
        </p:grpSpPr>
        <p:sp>
          <p:nvSpPr>
            <p:cNvPr id="86" name="AutoShape 98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7" name="Line 99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" name="Line 100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Line 101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" name="Line 102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1" name="Group 109"/>
          <p:cNvGrpSpPr>
            <a:grpSpLocks/>
          </p:cNvGrpSpPr>
          <p:nvPr/>
        </p:nvGrpSpPr>
        <p:grpSpPr bwMode="auto">
          <a:xfrm>
            <a:off x="2359008" y="4294192"/>
            <a:ext cx="627748" cy="650873"/>
            <a:chOff x="431" y="1026"/>
            <a:chExt cx="362" cy="454"/>
          </a:xfrm>
        </p:grpSpPr>
        <p:sp>
          <p:nvSpPr>
            <p:cNvPr id="92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7" name="Group 115"/>
          <p:cNvGrpSpPr>
            <a:grpSpLocks/>
          </p:cNvGrpSpPr>
          <p:nvPr/>
        </p:nvGrpSpPr>
        <p:grpSpPr bwMode="auto">
          <a:xfrm>
            <a:off x="2444054" y="4349763"/>
            <a:ext cx="627748" cy="650873"/>
            <a:chOff x="431" y="1026"/>
            <a:chExt cx="362" cy="454"/>
          </a:xfrm>
        </p:grpSpPr>
        <p:sp>
          <p:nvSpPr>
            <p:cNvPr id="98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9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3" name="Text Box 96"/>
          <p:cNvSpPr txBox="1">
            <a:spLocks noChangeArrowheads="1"/>
          </p:cNvSpPr>
          <p:nvPr/>
        </p:nvSpPr>
        <p:spPr bwMode="auto">
          <a:xfrm>
            <a:off x="3214678" y="4476286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Patterns</a:t>
            </a:r>
            <a:endParaRPr lang="ja-JP" altLang="en-US" sz="2000" u="sng" dirty="0"/>
          </a:p>
        </p:txBody>
      </p:sp>
      <p:sp>
        <p:nvSpPr>
          <p:cNvPr id="104" name="Text Box 59"/>
          <p:cNvSpPr txBox="1">
            <a:spLocks noChangeArrowheads="1"/>
          </p:cNvSpPr>
          <p:nvPr/>
        </p:nvSpPr>
        <p:spPr bwMode="auto">
          <a:xfrm>
            <a:off x="2743976" y="5357826"/>
            <a:ext cx="2185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Classification</a:t>
            </a: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857784" y="5371943"/>
            <a:ext cx="4214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</a:t>
            </a:r>
            <a:r>
              <a:rPr lang="en-US" altLang="ja-JP" sz="2400" dirty="0" smtClean="0"/>
              <a:t>classify similar patterns</a:t>
            </a:r>
          </a:p>
          <a:p>
            <a:r>
              <a:rPr lang="en-US" altLang="ja-JP" sz="2400" dirty="0" smtClean="0"/>
              <a:t>into a </a:t>
            </a:r>
            <a:r>
              <a:rPr lang="en-US" altLang="ja-JP" sz="2400" dirty="0" smtClean="0"/>
              <a:t>group.</a:t>
            </a:r>
            <a:endParaRPr kumimoji="1" lang="en-US" altLang="ja-JP" sz="2400" dirty="0" smtClean="0"/>
          </a:p>
        </p:txBody>
      </p:sp>
      <p:sp>
        <p:nvSpPr>
          <p:cNvPr id="66" name="スライド番号プレースホルダ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115888"/>
            <a:ext cx="8677306" cy="865187"/>
          </a:xfrm>
        </p:spPr>
        <p:txBody>
          <a:bodyPr/>
          <a:lstStyle/>
          <a:p>
            <a:r>
              <a:rPr lang="en-US" altLang="ja-JP" sz="3600" dirty="0" smtClean="0"/>
              <a:t>Normalization Rules for Java source code</a:t>
            </a:r>
            <a:endParaRPr kumimoji="1" lang="ja-JP" altLang="en-US" sz="36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1472" y="1787902"/>
            <a:ext cx="4507965" cy="1569660"/>
          </a:xfrm>
          <a:prstGeom prst="rect">
            <a:avLst/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ja-JP" sz="2400" b="1" i="1" dirty="0">
                <a:solidFill>
                  <a:srgbClr val="FF0000"/>
                </a:solidFill>
              </a:rPr>
              <a:t>while (</a:t>
            </a:r>
            <a:r>
              <a:rPr lang="en-US" altLang="ja-JP" sz="2400" b="1" i="1" dirty="0" err="1">
                <a:solidFill>
                  <a:srgbClr val="FF0000"/>
                </a:solidFill>
              </a:rPr>
              <a:t>iter.hasNext</a:t>
            </a:r>
            <a:r>
              <a:rPr lang="en-US" altLang="ja-JP" sz="2400" b="1" i="1" dirty="0">
                <a:solidFill>
                  <a:srgbClr val="FF0000"/>
                </a:solidFill>
              </a:rPr>
              <a:t>())</a:t>
            </a:r>
            <a:r>
              <a:rPr lang="en-US" altLang="ja-JP" sz="2400" dirty="0"/>
              <a:t> {</a:t>
            </a:r>
          </a:p>
          <a:p>
            <a:pPr algn="l"/>
            <a:r>
              <a:rPr lang="en-US" altLang="ja-JP" sz="2400" dirty="0"/>
              <a:t>  Item </a:t>
            </a:r>
            <a:r>
              <a:rPr lang="en-US" altLang="ja-JP" sz="2400" dirty="0" err="1"/>
              <a:t>item</a:t>
            </a:r>
            <a:r>
              <a:rPr lang="en-US" altLang="ja-JP" sz="2400" dirty="0"/>
              <a:t> = (Item)</a:t>
            </a:r>
            <a:r>
              <a:rPr lang="en-US" altLang="ja-JP" sz="2400" i="1" dirty="0" err="1"/>
              <a:t>iter.next</a:t>
            </a:r>
            <a:r>
              <a:rPr lang="en-US" altLang="ja-JP" sz="2400" i="1" dirty="0" smtClean="0"/>
              <a:t>()</a:t>
            </a:r>
            <a:r>
              <a:rPr lang="en-US" altLang="ja-JP" sz="2400" dirty="0" smtClean="0"/>
              <a:t>;</a:t>
            </a:r>
          </a:p>
          <a:p>
            <a:pPr algn="l"/>
            <a:r>
              <a:rPr lang="en-US" altLang="ja-JP" sz="2400" dirty="0" smtClean="0"/>
              <a:t>  </a:t>
            </a:r>
            <a:r>
              <a:rPr lang="en-US" altLang="ja-JP" sz="2400" b="1" dirty="0" smtClean="0">
                <a:solidFill>
                  <a:srgbClr val="7030A0"/>
                </a:solidFill>
              </a:rPr>
              <a:t>if</a:t>
            </a:r>
            <a:r>
              <a:rPr lang="en-US" altLang="ja-JP" sz="2400" dirty="0" smtClean="0"/>
              <a:t> (</a:t>
            </a:r>
            <a:r>
              <a:rPr lang="en-US" altLang="ja-JP" sz="2400" b="1" dirty="0" err="1" smtClean="0">
                <a:solidFill>
                  <a:srgbClr val="7030A0"/>
                </a:solidFill>
              </a:rPr>
              <a:t>item.isActive</a:t>
            </a:r>
            <a:r>
              <a:rPr lang="en-US" altLang="ja-JP" sz="2400" dirty="0" smtClean="0"/>
              <a:t>()) item.foo();</a:t>
            </a:r>
            <a:endParaRPr lang="en-US" altLang="ja-JP" sz="2400" dirty="0"/>
          </a:p>
          <a:p>
            <a:pPr algn="l"/>
            <a:r>
              <a:rPr lang="en-US" altLang="ja-JP" sz="2400" b="1" i="1" dirty="0" smtClean="0">
                <a:solidFill>
                  <a:srgbClr val="FF0000"/>
                </a:solidFill>
              </a:rPr>
              <a:t>}</a:t>
            </a:r>
            <a:endParaRPr lang="en-US" altLang="ja-JP" sz="2400" b="1" i="1" dirty="0">
              <a:solidFill>
                <a:srgbClr val="FF0000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5429256" y="2428868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86512" y="1785926"/>
            <a:ext cx="2500330" cy="300039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 err="1" smtClean="0">
                <a:solidFill>
                  <a:srgbClr val="FF0000"/>
                </a:solidFill>
              </a:rPr>
              <a:t>hasNext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(): </a:t>
            </a:r>
            <a:r>
              <a:rPr lang="en-US" altLang="ja-JP" sz="2000" b="1" dirty="0" err="1" smtClean="0">
                <a:solidFill>
                  <a:srgbClr val="FF0000"/>
                </a:solidFill>
              </a:rPr>
              <a:t>boolean</a:t>
            </a:r>
            <a:endParaRPr lang="en-US" altLang="ja-JP" sz="2000" b="1" dirty="0" smtClean="0">
              <a:solidFill>
                <a:srgbClr val="FF0000"/>
              </a:solidFill>
            </a:endParaRPr>
          </a:p>
          <a:p>
            <a:r>
              <a:rPr lang="en-US" altLang="ja-JP" sz="2000" b="1" dirty="0" smtClean="0">
                <a:solidFill>
                  <a:srgbClr val="FF0000"/>
                </a:solidFill>
              </a:rPr>
              <a:t>LOOP</a:t>
            </a:r>
          </a:p>
          <a:p>
            <a:r>
              <a:rPr kumimoji="1" lang="en-US" altLang="ja-JP" sz="2000" dirty="0" smtClean="0">
                <a:solidFill>
                  <a:schemeClr val="tx1"/>
                </a:solidFill>
              </a:rPr>
              <a:t>next(): Object</a:t>
            </a:r>
          </a:p>
          <a:p>
            <a:r>
              <a:rPr lang="en-US" altLang="ja-JP" sz="2000" b="1" dirty="0" err="1" smtClean="0">
                <a:solidFill>
                  <a:srgbClr val="7030A0"/>
                </a:solidFill>
              </a:rPr>
              <a:t>isActive</a:t>
            </a:r>
            <a:r>
              <a:rPr lang="en-US" altLang="ja-JP" sz="2000" b="1" dirty="0" smtClean="0">
                <a:solidFill>
                  <a:srgbClr val="7030A0"/>
                </a:solidFill>
              </a:rPr>
              <a:t>(): </a:t>
            </a:r>
            <a:r>
              <a:rPr lang="en-US" altLang="ja-JP" sz="2000" b="1" dirty="0" err="1" smtClean="0">
                <a:solidFill>
                  <a:srgbClr val="7030A0"/>
                </a:solidFill>
              </a:rPr>
              <a:t>boolean</a:t>
            </a:r>
            <a:endParaRPr kumimoji="1" lang="en-US" altLang="ja-JP" sz="2000" b="1" dirty="0" smtClean="0">
              <a:solidFill>
                <a:srgbClr val="7030A0"/>
              </a:solidFill>
            </a:endParaRPr>
          </a:p>
          <a:p>
            <a:r>
              <a:rPr lang="en-US" altLang="ja-JP" sz="2000" b="1" dirty="0" smtClean="0">
                <a:solidFill>
                  <a:srgbClr val="7030A0"/>
                </a:solidFill>
              </a:rPr>
              <a:t>IF</a:t>
            </a:r>
            <a:endParaRPr kumimoji="1" lang="en-US" altLang="ja-JP" sz="2000" b="1" dirty="0" smtClean="0">
              <a:solidFill>
                <a:srgbClr val="7030A0"/>
              </a:solidFill>
            </a:endParaRPr>
          </a:p>
          <a:p>
            <a:r>
              <a:rPr lang="en-US" altLang="ja-JP" sz="2000" dirty="0" err="1" smtClean="0">
                <a:solidFill>
                  <a:schemeClr val="tx1"/>
                </a:solidFill>
              </a:rPr>
              <a:t>foo</a:t>
            </a:r>
            <a:r>
              <a:rPr lang="en-US" altLang="ja-JP" sz="2000" dirty="0" smtClean="0">
                <a:solidFill>
                  <a:schemeClr val="tx1"/>
                </a:solidFill>
              </a:rPr>
              <a:t>() : void</a:t>
            </a:r>
          </a:p>
          <a:p>
            <a:r>
              <a:rPr lang="en-US" altLang="ja-JP" sz="2000" b="1" dirty="0" smtClean="0">
                <a:solidFill>
                  <a:srgbClr val="7030A0"/>
                </a:solidFill>
              </a:rPr>
              <a:t>END-IF</a:t>
            </a:r>
          </a:p>
          <a:p>
            <a:r>
              <a:rPr kumimoji="1" lang="en-US" altLang="ja-JP" sz="2000" b="1" dirty="0" err="1" smtClean="0">
                <a:solidFill>
                  <a:srgbClr val="FF0000"/>
                </a:solidFill>
              </a:rPr>
              <a:t>hasNext</a:t>
            </a:r>
            <a:r>
              <a:rPr kumimoji="1" lang="en-US" altLang="ja-JP" sz="2000" b="1" dirty="0" smtClean="0">
                <a:solidFill>
                  <a:srgbClr val="FF0000"/>
                </a:solidFill>
              </a:rPr>
              <a:t>(): </a:t>
            </a:r>
            <a:r>
              <a:rPr kumimoji="1" lang="en-US" altLang="ja-JP" sz="2000" b="1" dirty="0" err="1" smtClean="0">
                <a:solidFill>
                  <a:srgbClr val="FF0000"/>
                </a:solidFill>
              </a:rPr>
              <a:t>boolean</a:t>
            </a:r>
            <a:endParaRPr kumimoji="1" lang="en-US" altLang="ja-JP" sz="2000" b="1" dirty="0" smtClean="0">
              <a:solidFill>
                <a:srgbClr val="FF0000"/>
              </a:solidFill>
            </a:endParaRPr>
          </a:p>
          <a:p>
            <a:r>
              <a:rPr kumimoji="1" lang="en-US" altLang="ja-JP" sz="2000" b="1" dirty="0" smtClean="0">
                <a:solidFill>
                  <a:srgbClr val="FF0000"/>
                </a:solidFill>
              </a:rPr>
              <a:t>END-LOOP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850" y="3841767"/>
            <a:ext cx="8569325" cy="2444753"/>
          </a:xfrm>
          <a:prstGeom prst="rect">
            <a:avLst/>
          </a:prstGeom>
        </p:spPr>
        <p:txBody>
          <a:bodyPr/>
          <a:lstStyle/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sym typeface="Wingdings" pitchFamily="2" charset="2"/>
              </a:rPr>
              <a:t>M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ethod call elements,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400" kern="0" dirty="0" smtClean="0"/>
              <a:t>method signature without class name</a:t>
            </a:r>
            <a:endParaRPr lang="en-US" altLang="ja-JP" sz="2800" kern="0" dirty="0" smtClean="0"/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800" kern="0" dirty="0" smtClean="0"/>
              <a:t>LOOP/END-LOOP elements, and </a:t>
            </a:r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800" kern="0" dirty="0" smtClean="0"/>
              <a:t>IF/ELSE/END-IF 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elements.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400" kern="0" dirty="0" smtClean="0"/>
              <a:t>Maintaining statement-to-element mapping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1472" y="1428736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Java Source Code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60886" y="1416594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Normalized Sequence</a:t>
            </a:r>
            <a:endParaRPr kumimoji="1" lang="ja-JP" altLang="en-US" dirty="0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58" y="115888"/>
            <a:ext cx="8501122" cy="865187"/>
          </a:xfrm>
        </p:spPr>
        <p:txBody>
          <a:bodyPr/>
          <a:lstStyle/>
          <a:p>
            <a:r>
              <a:rPr lang="en-US" altLang="ja-JP" sz="3600" dirty="0" smtClean="0"/>
              <a:t>Pattern Mining with </a:t>
            </a:r>
            <a:r>
              <a:rPr lang="en-US" altLang="ja-JP" sz="3600" dirty="0" err="1" smtClean="0"/>
              <a:t>PrefixSpan</a:t>
            </a:r>
            <a:r>
              <a:rPr lang="en-US" altLang="ja-JP" sz="3600" dirty="0" smtClean="0"/>
              <a:t> </a:t>
            </a:r>
            <a:r>
              <a:rPr lang="en-US" altLang="ja-JP" sz="2000" dirty="0" smtClean="0"/>
              <a:t>[Pei, 2004]</a:t>
            </a:r>
            <a:endParaRPr lang="ja-JP" altLang="en-US" sz="3600" baseline="30000" dirty="0"/>
          </a:p>
        </p:txBody>
      </p:sp>
      <p:sp>
        <p:nvSpPr>
          <p:cNvPr id="153742" name="Rectangle 142"/>
          <p:cNvSpPr>
            <a:spLocks noGrp="1" noChangeArrowheads="1"/>
          </p:cNvSpPr>
          <p:nvPr>
            <p:ph type="body" idx="1"/>
          </p:nvPr>
        </p:nvSpPr>
        <p:spPr>
          <a:xfrm>
            <a:off x="142875" y="1557339"/>
            <a:ext cx="2428861" cy="800091"/>
          </a:xfrm>
          <a:solidFill>
            <a:srgbClr val="FFFFFF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/>
              <a:t>Parameter: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b="1" dirty="0" err="1" smtClean="0"/>
              <a:t>min_support</a:t>
            </a:r>
            <a:r>
              <a:rPr lang="en-US" altLang="ja-JP" sz="2000" b="1" dirty="0" smtClean="0"/>
              <a:t> = 2</a:t>
            </a:r>
            <a:endParaRPr lang="ja-JP" altLang="en-US" sz="2000" b="1" dirty="0"/>
          </a:p>
        </p:txBody>
      </p:sp>
      <p:sp>
        <p:nvSpPr>
          <p:cNvPr id="153656" name="Rectangle 56"/>
          <p:cNvSpPr>
            <a:spLocks noChangeArrowheads="1"/>
          </p:cNvSpPr>
          <p:nvPr/>
        </p:nvSpPr>
        <p:spPr bwMode="auto">
          <a:xfrm>
            <a:off x="1760538" y="2851150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  d</a:t>
            </a:r>
          </a:p>
        </p:txBody>
      </p:sp>
      <p:sp>
        <p:nvSpPr>
          <p:cNvPr id="153657" name="Rectangle 57"/>
          <p:cNvSpPr>
            <a:spLocks noChangeArrowheads="1"/>
          </p:cNvSpPr>
          <p:nvPr/>
        </p:nvSpPr>
        <p:spPr bwMode="auto">
          <a:xfrm>
            <a:off x="1760538" y="32845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  c</a:t>
            </a:r>
          </a:p>
        </p:txBody>
      </p:sp>
      <p:sp>
        <p:nvSpPr>
          <p:cNvPr id="153658" name="Rectangle 58"/>
          <p:cNvSpPr>
            <a:spLocks noChangeArrowheads="1"/>
          </p:cNvSpPr>
          <p:nvPr/>
        </p:nvSpPr>
        <p:spPr bwMode="auto">
          <a:xfrm>
            <a:off x="1760538" y="37163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b  a</a:t>
            </a:r>
          </a:p>
        </p:txBody>
      </p:sp>
      <p:sp>
        <p:nvSpPr>
          <p:cNvPr id="153659" name="Rectangle 59"/>
          <p:cNvSpPr>
            <a:spLocks noChangeArrowheads="1"/>
          </p:cNvSpPr>
          <p:nvPr/>
        </p:nvSpPr>
        <p:spPr bwMode="auto">
          <a:xfrm>
            <a:off x="1760538" y="41481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a  b</a:t>
            </a:r>
          </a:p>
        </p:txBody>
      </p:sp>
      <p:sp>
        <p:nvSpPr>
          <p:cNvPr id="153660" name="Line 60"/>
          <p:cNvSpPr>
            <a:spLocks noChangeShapeType="1"/>
          </p:cNvSpPr>
          <p:nvPr/>
        </p:nvSpPr>
        <p:spPr bwMode="auto">
          <a:xfrm flipV="1">
            <a:off x="3416300" y="2633663"/>
            <a:ext cx="64770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1" name="Text Box 61"/>
          <p:cNvSpPr txBox="1">
            <a:spLocks noChangeArrowheads="1"/>
          </p:cNvSpPr>
          <p:nvPr/>
        </p:nvSpPr>
        <p:spPr bwMode="auto">
          <a:xfrm>
            <a:off x="3544888" y="26257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</a:t>
            </a:r>
          </a:p>
        </p:txBody>
      </p:sp>
      <p:sp>
        <p:nvSpPr>
          <p:cNvPr id="153662" name="AutoShape 62"/>
          <p:cNvSpPr>
            <a:spLocks noChangeArrowheads="1"/>
          </p:cNvSpPr>
          <p:nvPr/>
        </p:nvSpPr>
        <p:spPr bwMode="auto">
          <a:xfrm>
            <a:off x="1142977" y="4867276"/>
            <a:ext cx="2286015" cy="704864"/>
          </a:xfrm>
          <a:prstGeom prst="wedgeRoundRectCallout">
            <a:avLst>
              <a:gd name="adj1" fmla="val 30870"/>
              <a:gd name="adj2" fmla="val -10394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#instances</a:t>
            </a:r>
          </a:p>
          <a:p>
            <a:pPr algn="ctr"/>
            <a:r>
              <a:rPr lang="en-US" altLang="ja-JP" sz="1600" dirty="0" smtClean="0"/>
              <a:t>of length-1 patterns</a:t>
            </a:r>
            <a:endParaRPr lang="ja-JP" altLang="en-US" sz="1600" dirty="0"/>
          </a:p>
        </p:txBody>
      </p:sp>
      <p:sp>
        <p:nvSpPr>
          <p:cNvPr id="153663" name="AutoShape 63"/>
          <p:cNvSpPr>
            <a:spLocks noChangeArrowheads="1"/>
          </p:cNvSpPr>
          <p:nvPr/>
        </p:nvSpPr>
        <p:spPr bwMode="auto">
          <a:xfrm>
            <a:off x="2643174" y="1357298"/>
            <a:ext cx="3357586" cy="428628"/>
          </a:xfrm>
          <a:prstGeom prst="wedgeRoundRectCallout">
            <a:avLst>
              <a:gd name="adj1" fmla="val -16497"/>
              <a:gd name="adj2" fmla="val 24432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Extract suffix sequences of  “a”</a:t>
            </a:r>
            <a:endParaRPr lang="ja-JP" altLang="en-US" sz="1600" dirty="0"/>
          </a:p>
        </p:txBody>
      </p:sp>
      <p:sp>
        <p:nvSpPr>
          <p:cNvPr id="153665" name="Line 65"/>
          <p:cNvSpPr>
            <a:spLocks noChangeShapeType="1"/>
          </p:cNvSpPr>
          <p:nvPr/>
        </p:nvSpPr>
        <p:spPr bwMode="auto">
          <a:xfrm flipV="1">
            <a:off x="3416300" y="3794117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6" name="Text Box 66"/>
          <p:cNvSpPr txBox="1">
            <a:spLocks noChangeArrowheads="1"/>
          </p:cNvSpPr>
          <p:nvPr/>
        </p:nvSpPr>
        <p:spPr bwMode="auto">
          <a:xfrm>
            <a:off x="3560763" y="3502017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b</a:t>
            </a:r>
          </a:p>
        </p:txBody>
      </p:sp>
      <p:sp>
        <p:nvSpPr>
          <p:cNvPr id="153667" name="Line 67"/>
          <p:cNvSpPr>
            <a:spLocks noChangeShapeType="1"/>
          </p:cNvSpPr>
          <p:nvPr/>
        </p:nvSpPr>
        <p:spPr bwMode="auto">
          <a:xfrm>
            <a:off x="3416300" y="4156067"/>
            <a:ext cx="720725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8" name="Text Box 68"/>
          <p:cNvSpPr txBox="1">
            <a:spLocks noChangeArrowheads="1"/>
          </p:cNvSpPr>
          <p:nvPr/>
        </p:nvSpPr>
        <p:spPr bwMode="auto">
          <a:xfrm>
            <a:off x="3560763" y="4011605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c</a:t>
            </a:r>
          </a:p>
        </p:txBody>
      </p:sp>
      <p:sp>
        <p:nvSpPr>
          <p:cNvPr id="153673" name="Rectangle 73"/>
          <p:cNvSpPr>
            <a:spLocks noChangeArrowheads="1"/>
          </p:cNvSpPr>
          <p:nvPr/>
        </p:nvSpPr>
        <p:spPr bwMode="auto">
          <a:xfrm>
            <a:off x="4208463" y="19161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d</a:t>
            </a:r>
          </a:p>
        </p:txBody>
      </p:sp>
      <p:sp>
        <p:nvSpPr>
          <p:cNvPr id="153674" name="Rectangle 74"/>
          <p:cNvSpPr>
            <a:spLocks noChangeArrowheads="1"/>
          </p:cNvSpPr>
          <p:nvPr/>
        </p:nvSpPr>
        <p:spPr bwMode="auto">
          <a:xfrm>
            <a:off x="4208463" y="23479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c</a:t>
            </a:r>
          </a:p>
        </p:txBody>
      </p:sp>
      <p:sp>
        <p:nvSpPr>
          <p:cNvPr id="153675" name="Rectangle 75"/>
          <p:cNvSpPr>
            <a:spLocks noChangeArrowheads="1"/>
          </p:cNvSpPr>
          <p:nvPr/>
        </p:nvSpPr>
        <p:spPr bwMode="auto">
          <a:xfrm>
            <a:off x="4208463" y="27797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676" name="Rectangle 76"/>
          <p:cNvSpPr>
            <a:spLocks noChangeArrowheads="1"/>
          </p:cNvSpPr>
          <p:nvPr/>
        </p:nvSpPr>
        <p:spPr bwMode="auto">
          <a:xfrm>
            <a:off x="4208463" y="3436930"/>
            <a:ext cx="936625" cy="355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77" name="Rectangle 77"/>
          <p:cNvSpPr>
            <a:spLocks noChangeArrowheads="1"/>
          </p:cNvSpPr>
          <p:nvPr/>
        </p:nvSpPr>
        <p:spPr bwMode="auto">
          <a:xfrm>
            <a:off x="4208463" y="3868730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</a:t>
            </a:r>
          </a:p>
        </p:txBody>
      </p:sp>
      <p:sp>
        <p:nvSpPr>
          <p:cNvPr id="153678" name="Rectangle 78"/>
          <p:cNvSpPr>
            <a:spLocks noChangeArrowheads="1"/>
          </p:cNvSpPr>
          <p:nvPr/>
        </p:nvSpPr>
        <p:spPr bwMode="auto">
          <a:xfrm>
            <a:off x="4208463" y="4662481"/>
            <a:ext cx="936625" cy="3571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679" name="Rectangle 79"/>
          <p:cNvSpPr>
            <a:spLocks noChangeArrowheads="1"/>
          </p:cNvSpPr>
          <p:nvPr/>
        </p:nvSpPr>
        <p:spPr bwMode="auto">
          <a:xfrm>
            <a:off x="4208463" y="5091106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a</a:t>
            </a:r>
          </a:p>
        </p:txBody>
      </p:sp>
      <p:sp>
        <p:nvSpPr>
          <p:cNvPr id="153687" name="Line 87"/>
          <p:cNvSpPr>
            <a:spLocks noChangeShapeType="1"/>
          </p:cNvSpPr>
          <p:nvPr/>
        </p:nvSpPr>
        <p:spPr bwMode="auto">
          <a:xfrm flipV="1">
            <a:off x="5792788" y="2276475"/>
            <a:ext cx="7921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88" name="Text Box 88"/>
          <p:cNvSpPr txBox="1">
            <a:spLocks noChangeArrowheads="1"/>
          </p:cNvSpPr>
          <p:nvPr/>
        </p:nvSpPr>
        <p:spPr bwMode="auto">
          <a:xfrm>
            <a:off x="5937250" y="205263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b </a:t>
            </a:r>
          </a:p>
        </p:txBody>
      </p:sp>
      <p:sp>
        <p:nvSpPr>
          <p:cNvPr id="153689" name="Line 89"/>
          <p:cNvSpPr>
            <a:spLocks noChangeShapeType="1"/>
          </p:cNvSpPr>
          <p:nvPr/>
        </p:nvSpPr>
        <p:spPr bwMode="auto">
          <a:xfrm>
            <a:off x="5792788" y="2779713"/>
            <a:ext cx="792162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92" name="Rectangle 92"/>
          <p:cNvSpPr>
            <a:spLocks noChangeArrowheads="1"/>
          </p:cNvSpPr>
          <p:nvPr/>
        </p:nvSpPr>
        <p:spPr bwMode="auto">
          <a:xfrm>
            <a:off x="6656388" y="205898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93" name="AutoShape 93"/>
          <p:cNvSpPr>
            <a:spLocks noChangeArrowheads="1"/>
          </p:cNvSpPr>
          <p:nvPr/>
        </p:nvSpPr>
        <p:spPr bwMode="auto">
          <a:xfrm>
            <a:off x="2768600" y="2851150"/>
            <a:ext cx="504825" cy="16573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4</a:t>
            </a:r>
          </a:p>
          <a:p>
            <a:pPr algn="ctr"/>
            <a:r>
              <a:rPr lang="en-US" altLang="ja-JP"/>
              <a:t>b : 3</a:t>
            </a:r>
          </a:p>
          <a:p>
            <a:pPr algn="ctr"/>
            <a:r>
              <a:rPr lang="en-US" altLang="ja-JP"/>
              <a:t>c : 3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2840038" y="4003675"/>
            <a:ext cx="360362" cy="215900"/>
            <a:chOff x="3424" y="2432"/>
            <a:chExt cx="227" cy="227"/>
          </a:xfrm>
        </p:grpSpPr>
        <p:sp>
          <p:nvSpPr>
            <p:cNvPr id="153680" name="Line 8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81" name="Line 8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694" name="AutoShape 94"/>
          <p:cNvSpPr>
            <a:spLocks noChangeArrowheads="1"/>
          </p:cNvSpPr>
          <p:nvPr/>
        </p:nvSpPr>
        <p:spPr bwMode="auto">
          <a:xfrm>
            <a:off x="5216525" y="1916113"/>
            <a:ext cx="504825" cy="12255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2</a:t>
            </a:r>
          </a:p>
          <a:p>
            <a:pPr algn="ctr"/>
            <a:r>
              <a:rPr lang="en-US" altLang="ja-JP"/>
              <a:t>c : 2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5287963" y="2838450"/>
            <a:ext cx="360362" cy="215900"/>
            <a:chOff x="3424" y="2432"/>
            <a:chExt cx="227" cy="227"/>
          </a:xfrm>
        </p:grpSpPr>
        <p:sp>
          <p:nvSpPr>
            <p:cNvPr id="153696" name="Line 9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97" name="Line 9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5286375" y="2032000"/>
            <a:ext cx="360363" cy="215900"/>
            <a:chOff x="3424" y="2432"/>
            <a:chExt cx="227" cy="227"/>
          </a:xfrm>
        </p:grpSpPr>
        <p:sp>
          <p:nvSpPr>
            <p:cNvPr id="153699" name="Line 9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0" name="Line 10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01" name="Text Box 101"/>
          <p:cNvSpPr txBox="1">
            <a:spLocks noChangeArrowheads="1"/>
          </p:cNvSpPr>
          <p:nvPr/>
        </p:nvSpPr>
        <p:spPr bwMode="auto">
          <a:xfrm>
            <a:off x="5959475" y="255746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c </a:t>
            </a:r>
          </a:p>
        </p:txBody>
      </p:sp>
      <p:sp>
        <p:nvSpPr>
          <p:cNvPr id="153702" name="Rectangle 102"/>
          <p:cNvSpPr>
            <a:spLocks noChangeArrowheads="1"/>
          </p:cNvSpPr>
          <p:nvPr/>
        </p:nvSpPr>
        <p:spPr bwMode="auto">
          <a:xfrm>
            <a:off x="6656388" y="2781300"/>
            <a:ext cx="936625" cy="3587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703" name="AutoShape 103"/>
          <p:cNvSpPr>
            <a:spLocks noChangeArrowheads="1"/>
          </p:cNvSpPr>
          <p:nvPr/>
        </p:nvSpPr>
        <p:spPr bwMode="auto">
          <a:xfrm>
            <a:off x="7664450" y="2779713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 : 1</a:t>
            </a:r>
          </a:p>
        </p:txBody>
      </p:sp>
      <p:sp>
        <p:nvSpPr>
          <p:cNvPr id="153704" name="AutoShape 104"/>
          <p:cNvSpPr>
            <a:spLocks noChangeArrowheads="1"/>
          </p:cNvSpPr>
          <p:nvPr/>
        </p:nvSpPr>
        <p:spPr bwMode="auto">
          <a:xfrm>
            <a:off x="7664450" y="2058988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737475" y="2132013"/>
            <a:ext cx="360363" cy="215900"/>
            <a:chOff x="3424" y="2432"/>
            <a:chExt cx="227" cy="227"/>
          </a:xfrm>
        </p:grpSpPr>
        <p:sp>
          <p:nvSpPr>
            <p:cNvPr id="153706" name="Line 10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7" name="Line 10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6" name="Group 108"/>
          <p:cNvGrpSpPr>
            <a:grpSpLocks/>
          </p:cNvGrpSpPr>
          <p:nvPr/>
        </p:nvGrpSpPr>
        <p:grpSpPr bwMode="auto">
          <a:xfrm>
            <a:off x="7735888" y="2851150"/>
            <a:ext cx="360362" cy="215900"/>
            <a:chOff x="3424" y="2432"/>
            <a:chExt cx="227" cy="227"/>
          </a:xfrm>
        </p:grpSpPr>
        <p:sp>
          <p:nvSpPr>
            <p:cNvPr id="153709" name="Line 10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0" name="Line 11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1" name="AutoShape 111"/>
          <p:cNvSpPr>
            <a:spLocks noChangeArrowheads="1"/>
          </p:cNvSpPr>
          <p:nvPr/>
        </p:nvSpPr>
        <p:spPr bwMode="auto">
          <a:xfrm>
            <a:off x="5216525" y="3436930"/>
            <a:ext cx="504825" cy="7921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7" name="Group 112"/>
          <p:cNvGrpSpPr>
            <a:grpSpLocks/>
          </p:cNvGrpSpPr>
          <p:nvPr/>
        </p:nvGrpSpPr>
        <p:grpSpPr bwMode="auto">
          <a:xfrm>
            <a:off x="5287963" y="3594092"/>
            <a:ext cx="360362" cy="215900"/>
            <a:chOff x="3424" y="2432"/>
            <a:chExt cx="227" cy="227"/>
          </a:xfrm>
        </p:grpSpPr>
        <p:sp>
          <p:nvSpPr>
            <p:cNvPr id="153713" name="Line 11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4" name="Line 11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" name="Group 115"/>
          <p:cNvGrpSpPr>
            <a:grpSpLocks/>
          </p:cNvGrpSpPr>
          <p:nvPr/>
        </p:nvGrpSpPr>
        <p:grpSpPr bwMode="auto">
          <a:xfrm>
            <a:off x="5287963" y="3883017"/>
            <a:ext cx="360362" cy="215900"/>
            <a:chOff x="3424" y="2432"/>
            <a:chExt cx="227" cy="227"/>
          </a:xfrm>
        </p:grpSpPr>
        <p:sp>
          <p:nvSpPr>
            <p:cNvPr id="153716" name="Line 11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7" name="Line 11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8" name="AutoShape 118"/>
          <p:cNvSpPr>
            <a:spLocks noChangeArrowheads="1"/>
          </p:cNvSpPr>
          <p:nvPr/>
        </p:nvSpPr>
        <p:spPr bwMode="auto">
          <a:xfrm>
            <a:off x="5216525" y="4657719"/>
            <a:ext cx="504825" cy="7937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1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9" name="Group 119"/>
          <p:cNvGrpSpPr>
            <a:grpSpLocks/>
          </p:cNvGrpSpPr>
          <p:nvPr/>
        </p:nvGrpSpPr>
        <p:grpSpPr bwMode="auto">
          <a:xfrm>
            <a:off x="5287963" y="4702169"/>
            <a:ext cx="360362" cy="215900"/>
            <a:chOff x="3424" y="2432"/>
            <a:chExt cx="227" cy="227"/>
          </a:xfrm>
        </p:grpSpPr>
        <p:sp>
          <p:nvSpPr>
            <p:cNvPr id="153720" name="Line 12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1" name="Line 12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22"/>
          <p:cNvGrpSpPr>
            <a:grpSpLocks/>
          </p:cNvGrpSpPr>
          <p:nvPr/>
        </p:nvGrpSpPr>
        <p:grpSpPr bwMode="auto">
          <a:xfrm>
            <a:off x="5287963" y="4960931"/>
            <a:ext cx="360362" cy="215900"/>
            <a:chOff x="3424" y="2432"/>
            <a:chExt cx="227" cy="227"/>
          </a:xfrm>
        </p:grpSpPr>
        <p:sp>
          <p:nvSpPr>
            <p:cNvPr id="153723" name="Line 12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4" name="Line 12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" name="Group 125"/>
          <p:cNvGrpSpPr>
            <a:grpSpLocks/>
          </p:cNvGrpSpPr>
          <p:nvPr/>
        </p:nvGrpSpPr>
        <p:grpSpPr bwMode="auto">
          <a:xfrm>
            <a:off x="5287963" y="5219694"/>
            <a:ext cx="360362" cy="215900"/>
            <a:chOff x="3424" y="2432"/>
            <a:chExt cx="227" cy="227"/>
          </a:xfrm>
        </p:grpSpPr>
        <p:sp>
          <p:nvSpPr>
            <p:cNvPr id="153726" name="Line 12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7" name="Line 12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30" name="Oval 130"/>
          <p:cNvSpPr>
            <a:spLocks noChangeArrowheads="1"/>
          </p:cNvSpPr>
          <p:nvPr/>
        </p:nvSpPr>
        <p:spPr bwMode="auto">
          <a:xfrm>
            <a:off x="5937250" y="2058988"/>
            <a:ext cx="503238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1" name="Oval 131"/>
          <p:cNvSpPr>
            <a:spLocks noChangeArrowheads="1"/>
          </p:cNvSpPr>
          <p:nvPr/>
        </p:nvSpPr>
        <p:spPr bwMode="auto">
          <a:xfrm>
            <a:off x="5951538" y="2562225"/>
            <a:ext cx="503237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2" name="Rectangle 132"/>
          <p:cNvSpPr>
            <a:spLocks noChangeArrowheads="1"/>
          </p:cNvSpPr>
          <p:nvPr/>
        </p:nvSpPr>
        <p:spPr bwMode="auto">
          <a:xfrm>
            <a:off x="6804025" y="4364038"/>
            <a:ext cx="938213" cy="36036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735" name="Text Box 135"/>
          <p:cNvSpPr txBox="1">
            <a:spLocks noChangeArrowheads="1"/>
          </p:cNvSpPr>
          <p:nvPr/>
        </p:nvSpPr>
        <p:spPr bwMode="auto">
          <a:xfrm>
            <a:off x="7165975" y="3636963"/>
            <a:ext cx="1300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smtClean="0"/>
              <a:t>The Result</a:t>
            </a:r>
            <a:endParaRPr lang="ja-JP" altLang="en-US" dirty="0"/>
          </a:p>
        </p:txBody>
      </p:sp>
      <p:sp>
        <p:nvSpPr>
          <p:cNvPr id="153737" name="Rectangle 137"/>
          <p:cNvSpPr>
            <a:spLocks noChangeArrowheads="1"/>
          </p:cNvSpPr>
          <p:nvPr/>
        </p:nvSpPr>
        <p:spPr bwMode="auto">
          <a:xfrm>
            <a:off x="7742238" y="4365625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38" name="Rectangle 138"/>
          <p:cNvSpPr>
            <a:spLocks noChangeArrowheads="1"/>
          </p:cNvSpPr>
          <p:nvPr/>
        </p:nvSpPr>
        <p:spPr bwMode="auto">
          <a:xfrm>
            <a:off x="6804025" y="4724400"/>
            <a:ext cx="938213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</a:t>
            </a:r>
          </a:p>
        </p:txBody>
      </p:sp>
      <p:sp>
        <p:nvSpPr>
          <p:cNvPr id="153739" name="Rectangle 139"/>
          <p:cNvSpPr>
            <a:spLocks noChangeArrowheads="1"/>
          </p:cNvSpPr>
          <p:nvPr/>
        </p:nvSpPr>
        <p:spPr bwMode="auto">
          <a:xfrm>
            <a:off x="7742238" y="4725988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40" name="Rectangle 140"/>
          <p:cNvSpPr>
            <a:spLocks noChangeArrowheads="1"/>
          </p:cNvSpPr>
          <p:nvPr/>
        </p:nvSpPr>
        <p:spPr bwMode="auto">
          <a:xfrm>
            <a:off x="6805613" y="4003675"/>
            <a:ext cx="938212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Pattern</a:t>
            </a:r>
            <a:endParaRPr lang="ja-JP" altLang="en-US" u="sng" dirty="0"/>
          </a:p>
        </p:txBody>
      </p:sp>
      <p:sp>
        <p:nvSpPr>
          <p:cNvPr id="153741" name="Rectangle 141"/>
          <p:cNvSpPr>
            <a:spLocks noChangeArrowheads="1"/>
          </p:cNvSpPr>
          <p:nvPr/>
        </p:nvSpPr>
        <p:spPr bwMode="auto">
          <a:xfrm>
            <a:off x="7743825" y="4005263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Support</a:t>
            </a:r>
            <a:endParaRPr lang="ja-JP" altLang="en-US" u="sng" dirty="0"/>
          </a:p>
        </p:txBody>
      </p:sp>
      <p:sp>
        <p:nvSpPr>
          <p:cNvPr id="153733" name="Line 133"/>
          <p:cNvSpPr>
            <a:spLocks noChangeShapeType="1"/>
          </p:cNvSpPr>
          <p:nvPr/>
        </p:nvSpPr>
        <p:spPr bwMode="auto">
          <a:xfrm>
            <a:off x="6440488" y="2492375"/>
            <a:ext cx="647700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734" name="Line 134"/>
          <p:cNvSpPr>
            <a:spLocks noChangeShapeType="1"/>
          </p:cNvSpPr>
          <p:nvPr/>
        </p:nvSpPr>
        <p:spPr bwMode="auto">
          <a:xfrm>
            <a:off x="6153150" y="2924175"/>
            <a:ext cx="935038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28596" y="3425611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Sequence</a:t>
            </a:r>
          </a:p>
          <a:p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7" name="AutoShape 62"/>
          <p:cNvSpPr>
            <a:spLocks noChangeArrowheads="1"/>
          </p:cNvSpPr>
          <p:nvPr/>
        </p:nvSpPr>
        <p:spPr bwMode="auto">
          <a:xfrm>
            <a:off x="3714744" y="5795970"/>
            <a:ext cx="2206648" cy="704864"/>
          </a:xfrm>
          <a:prstGeom prst="wedgeRoundRectCallout">
            <a:avLst>
              <a:gd name="adj1" fmla="val 30870"/>
              <a:gd name="adj2" fmla="val -10394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#instances</a:t>
            </a:r>
          </a:p>
          <a:p>
            <a:pPr algn="ctr"/>
            <a:r>
              <a:rPr lang="en-US" altLang="ja-JP" sz="1600" dirty="0" smtClean="0"/>
              <a:t>of length-2 patterns</a:t>
            </a:r>
            <a:endParaRPr lang="ja-JP" altLang="en-US" sz="1600" dirty="0"/>
          </a:p>
        </p:txBody>
      </p:sp>
      <p:sp>
        <p:nvSpPr>
          <p:cNvPr id="78" name="スライド番号プレースホルダ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3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5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5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0" grpId="0" animBg="1"/>
      <p:bldP spid="153661" grpId="0"/>
      <p:bldP spid="153662" grpId="0" animBg="1"/>
      <p:bldP spid="153663" grpId="0" animBg="1"/>
      <p:bldP spid="153665" grpId="0" animBg="1"/>
      <p:bldP spid="153666" grpId="0"/>
      <p:bldP spid="153667" grpId="0" animBg="1"/>
      <p:bldP spid="153668" grpId="0"/>
      <p:bldP spid="153673" grpId="0" animBg="1"/>
      <p:bldP spid="153674" grpId="0" animBg="1"/>
      <p:bldP spid="153675" grpId="0" animBg="1"/>
      <p:bldP spid="153676" grpId="0" animBg="1"/>
      <p:bldP spid="153677" grpId="0" animBg="1"/>
      <p:bldP spid="153678" grpId="0" animBg="1"/>
      <p:bldP spid="153679" grpId="0" animBg="1"/>
      <p:bldP spid="153687" grpId="0" animBg="1"/>
      <p:bldP spid="153688" grpId="0"/>
      <p:bldP spid="153689" grpId="0" animBg="1"/>
      <p:bldP spid="153692" grpId="0" animBg="1"/>
      <p:bldP spid="153693" grpId="0" animBg="1"/>
      <p:bldP spid="153694" grpId="0" animBg="1"/>
      <p:bldP spid="153701" grpId="0"/>
      <p:bldP spid="153702" grpId="0" animBg="1"/>
      <p:bldP spid="153703" grpId="0" animBg="1"/>
      <p:bldP spid="153704" grpId="0" animBg="1"/>
      <p:bldP spid="153711" grpId="0" animBg="1"/>
      <p:bldP spid="153718" grpId="0" animBg="1"/>
      <p:bldP spid="153730" grpId="0" animBg="1"/>
      <p:bldP spid="153731" grpId="0" animBg="1"/>
      <p:bldP spid="153732" grpId="0" animBg="1"/>
      <p:bldP spid="153735" grpId="0"/>
      <p:bldP spid="153737" grpId="0" animBg="1"/>
      <p:bldP spid="153738" grpId="0" animBg="1"/>
      <p:bldP spid="153739" grpId="0" animBg="1"/>
      <p:bldP spid="153740" grpId="0" animBg="1"/>
      <p:bldP spid="153741" grpId="0" animBg="1"/>
      <p:bldP spid="153733" grpId="0" animBg="1"/>
      <p:bldP spid="153734" grpId="0" animBg="1"/>
      <p:bldP spid="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Filtering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5016521"/>
          </a:xfrm>
        </p:spPr>
        <p:txBody>
          <a:bodyPr/>
          <a:lstStyle/>
          <a:p>
            <a:r>
              <a:rPr lang="en-US" altLang="ja-JP" dirty="0" smtClean="0"/>
              <a:t>A constraint for control statements:</a:t>
            </a:r>
          </a:p>
          <a:p>
            <a:pPr lvl="1">
              <a:buNone/>
            </a:pPr>
            <a:r>
              <a:rPr lang="en-US" altLang="ja-JP" dirty="0" smtClean="0"/>
              <a:t>If a pattern includes a LOOP/IF element,</a:t>
            </a:r>
          </a:p>
          <a:p>
            <a:pPr lvl="1">
              <a:buNone/>
            </a:pPr>
            <a:r>
              <a:rPr lang="en-US" altLang="ja-JP" dirty="0" smtClean="0"/>
              <a:t>the pattern must include its corresponding element </a:t>
            </a:r>
          </a:p>
          <a:p>
            <a:pPr lvl="1">
              <a:buNone/>
            </a:pPr>
            <a:r>
              <a:rPr lang="en-US" altLang="ja-JP" dirty="0" smtClean="0"/>
              <a:t>generated from the same control statement.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52" y="4071942"/>
            <a:ext cx="18085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END-LOOP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43636" y="4286256"/>
            <a:ext cx="1519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71868" y="4500570"/>
            <a:ext cx="15199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000100" y="4071942"/>
            <a:ext cx="4214842" cy="20002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6512" y="6072206"/>
            <a:ext cx="252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END-LOOP is missing!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14414" y="3714752"/>
            <a:ext cx="232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Well-formed patterns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93227" y="3714752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Malformed patterns</a:t>
            </a:r>
            <a:endParaRPr kumimoji="1" lang="ja-JP" altLang="en-US" dirty="0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</Template>
  <TotalTime>3871</TotalTime>
  <Words>4168</Words>
  <Application>Microsoft Office PowerPoint</Application>
  <PresentationFormat>画面に合わせる (4:3)</PresentationFormat>
  <Paragraphs>730</Paragraphs>
  <Slides>28</Slides>
  <Notes>27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Sel-BlueMonday</vt:lpstr>
      <vt:lpstr>Mining Coding Patterns  to Detect Crosscutting Concerns in Java Programs</vt:lpstr>
      <vt:lpstr>Overview</vt:lpstr>
      <vt:lpstr>Coding Pattern</vt:lpstr>
      <vt:lpstr>Another Example</vt:lpstr>
      <vt:lpstr>Maintenance Problem</vt:lpstr>
      <vt:lpstr>Pattern Mining for Source Code</vt:lpstr>
      <vt:lpstr>Normalization Rules for Java source code</vt:lpstr>
      <vt:lpstr>Pattern Mining with PrefixSpan [Pei, 2004]</vt:lpstr>
      <vt:lpstr>Filtering Patterns</vt:lpstr>
      <vt:lpstr>Classifying Patterns into Groups</vt:lpstr>
      <vt:lpstr>A screenshot of our tool</vt:lpstr>
      <vt:lpstr>Case Study: 6 Java programs</vt:lpstr>
      <vt:lpstr>Patterns in the programs</vt:lpstr>
      <vt:lpstr>Pattern Categorization </vt:lpstr>
      <vt:lpstr>Category 1:  Boolean method inserting an action</vt:lpstr>
      <vt:lpstr>Category 2: Boolean method   to switch the behavior of multiple methods</vt:lpstr>
      <vt:lpstr>Category 3: set-up and clean-up</vt:lpstr>
      <vt:lpstr>Category 4: Exception Handling</vt:lpstr>
      <vt:lpstr>Other Patterns</vt:lpstr>
      <vt:lpstr>Discussion</vt:lpstr>
      <vt:lpstr>Conclusion</vt:lpstr>
      <vt:lpstr>スライド 22</vt:lpstr>
      <vt:lpstr>Normalization for method calls</vt:lpstr>
      <vt:lpstr>Normalization for if statements</vt:lpstr>
      <vt:lpstr>Normalization for loop statements</vt:lpstr>
      <vt:lpstr>スライド 26</vt:lpstr>
      <vt:lpstr>“Execute an action in privileged mode” pattern</vt:lpstr>
      <vt:lpstr>Summarization of the pattern groups</vt:lpstr>
    </vt:vector>
  </TitlesOfParts>
  <Company>Osaka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Application-Specific Coding Patterns for  Software Maintenance</dc:title>
  <dc:creator>ishio</dc:creator>
  <cp:lastModifiedBy>ishio</cp:lastModifiedBy>
  <cp:revision>829</cp:revision>
  <dcterms:created xsi:type="dcterms:W3CDTF">2008-03-14T05:40:49Z</dcterms:created>
  <dcterms:modified xsi:type="dcterms:W3CDTF">2008-10-16T09:18:56Z</dcterms:modified>
</cp:coreProperties>
</file>