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0" r:id="rId4"/>
    <p:sldId id="258" r:id="rId5"/>
    <p:sldId id="259" r:id="rId6"/>
    <p:sldId id="261" r:id="rId7"/>
    <p:sldId id="263" r:id="rId8"/>
    <p:sldId id="264" r:id="rId9"/>
    <p:sldId id="266" r:id="rId10"/>
    <p:sldId id="267" r:id="rId11"/>
    <p:sldId id="268" r:id="rId12"/>
    <p:sldId id="269" r:id="rId13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99FFCC"/>
    <a:srgbClr val="FFFFCC"/>
    <a:srgbClr val="FFFF66"/>
    <a:srgbClr val="FF99FF"/>
    <a:srgbClr val="00CC99"/>
    <a:srgbClr val="FF9900"/>
    <a:srgbClr val="66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325" autoAdjust="0"/>
    <p:restoredTop sz="70779" autoAdjust="0"/>
  </p:normalViewPr>
  <p:slideViewPr>
    <p:cSldViewPr>
      <p:cViewPr varScale="1">
        <p:scale>
          <a:sx n="51" d="100"/>
          <a:sy n="51" d="100"/>
        </p:scale>
        <p:origin x="-6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0A9270E-1EEE-4689-AB9D-A67B79012106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7288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28CC9E-2F56-4E41-8C8D-B068214B16EB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D97D1F-9B48-4361-BACB-560CAEC3333F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AF6AAF-0F49-4AA2-BE14-1B4D67F6956D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8CC9E-2F56-4E41-8C8D-B068214B16EB}" type="slidenum">
              <a:rPr lang="en-US" altLang="ja-JP" smtClean="0"/>
              <a:pPr/>
              <a:t>4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8CC9E-2F56-4E41-8C8D-B068214B16EB}" type="slidenum">
              <a:rPr lang="en-US" altLang="ja-JP" smtClean="0"/>
              <a:pPr/>
              <a:t>5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F40EAC-6041-4A54-822A-8F2C2E19794B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849A9E-FBF9-4E40-B6FF-C8E804AF0ECA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4BA6F2-35EF-4AD2-BBC5-75A81E71550F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21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8CC9E-2F56-4E41-8C8D-B068214B16EB}" type="slidenum">
              <a:rPr lang="en-US" altLang="ja-JP" smtClean="0"/>
              <a:pPr/>
              <a:t>11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 descr="横線"/>
          <p:cNvSpPr>
            <a:spLocks noChangeArrowheads="1"/>
          </p:cNvSpPr>
          <p:nvPr/>
        </p:nvSpPr>
        <p:spPr bwMode="auto">
          <a:xfrm>
            <a:off x="6699250" y="908050"/>
            <a:ext cx="2192338" cy="5473700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84225" y="1125538"/>
            <a:ext cx="5781675" cy="1943100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2376487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5129" name="Picture 9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</p:spPr>
      </p:pic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2484438" y="5805488"/>
            <a:ext cx="439261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 b="1" i="1">
                <a:solidFill>
                  <a:schemeClr val="accent2"/>
                </a:solidFill>
              </a:rPr>
              <a:t>Department of Computer Science, </a:t>
            </a:r>
          </a:p>
          <a:p>
            <a:r>
              <a:rPr lang="en-US" altLang="ja-JP" sz="1200" b="1" i="1">
                <a:solidFill>
                  <a:schemeClr val="accent2"/>
                </a:solidFill>
              </a:rPr>
              <a:t>Graduate School of Information Science &amp; Technology,</a:t>
            </a:r>
          </a:p>
          <a:p>
            <a:r>
              <a:rPr lang="en-US" altLang="ja-JP" sz="1200" b="1" i="1">
                <a:solidFill>
                  <a:schemeClr val="accent2"/>
                </a:solidFill>
              </a:rPr>
              <a:t>Osaka University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7372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endParaRPr lang="en-US" altLang="ja-JP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67625" y="6526213"/>
            <a:ext cx="1225550" cy="287337"/>
          </a:xfrm>
        </p:spPr>
        <p:txBody>
          <a:bodyPr/>
          <a:lstStyle>
            <a:lvl1pPr>
              <a:defRPr/>
            </a:lvl1pPr>
          </a:lstStyle>
          <a:p>
            <a:fld id="{1D073A64-5819-4ED4-AC56-51B9EF1F653D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D47223-A6CF-4701-988B-A50F8E528FBB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50050" y="115888"/>
            <a:ext cx="2143125" cy="6121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80150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CC525D-0488-4A76-B365-897C5D85938D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7500" y="115888"/>
            <a:ext cx="8574088" cy="865187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323850" y="1412875"/>
            <a:ext cx="8569325" cy="4824413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>
          <a:xfrm>
            <a:off x="1908175" y="6308725"/>
            <a:ext cx="5616575" cy="287338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>
          <a:xfrm>
            <a:off x="7596188" y="6308725"/>
            <a:ext cx="1414462" cy="287338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459788" y="6584950"/>
            <a:ext cx="550862" cy="273050"/>
          </a:xfrm>
        </p:spPr>
        <p:txBody>
          <a:bodyPr/>
          <a:lstStyle>
            <a:lvl1pPr>
              <a:defRPr/>
            </a:lvl1pPr>
          </a:lstStyle>
          <a:p>
            <a:fld id="{0D3BCDC2-D271-41B9-BC8D-CA13E52BA4FD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C9EA9-5483-4817-BF95-B1F4FFE67E82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203D7-50A6-44EF-B687-600FC23B6DB2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23850" y="1412875"/>
            <a:ext cx="4208463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84713" y="1412875"/>
            <a:ext cx="4208462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4C440-5C09-4C97-AC88-C0517EBAF36F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日付プレースホル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3710D4-9776-4005-B488-44BCAF1904B6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9CBC4-9ABC-41A9-ADC6-E88EBFB37CF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AB5E2F-9D82-456E-A74D-2B7BAB427FE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D550F4-F648-4940-92AF-FA6B0E64AB50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74FC8-3DB1-4365-9C2F-550ABCC0A6D0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69804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00" name="Rectangle 4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chemeClr val="bg2">
                <a:alpha val="50000"/>
              </a:schemeClr>
            </a:fgClr>
            <a:bgClr>
              <a:schemeClr val="bg1">
                <a:alpha val="50000"/>
              </a:schemeClr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412875"/>
            <a:ext cx="8569325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pic>
        <p:nvPicPr>
          <p:cNvPr id="4104" name="Picture 8" descr="sel-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</p:spPr>
      </p:pic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1835150" y="6608763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000" b="1" i="1">
                <a:solidFill>
                  <a:schemeClr val="accent2"/>
                </a:solidFill>
              </a:rPr>
              <a:t>Department of Computer Science, Graduate School of Information Science &amp; Technology, Osaka University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ja-JP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endParaRPr lang="en-US" altLang="ja-JP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B979BA4-FFE0-42E8-9F36-07C849E3C19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p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p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efactoring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C6F7897A-A435-44B9-A447-C1BF79A4D7B5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1125538"/>
            <a:ext cx="7177108" cy="1943100"/>
          </a:xfrm>
        </p:spPr>
        <p:txBody>
          <a:bodyPr/>
          <a:lstStyle/>
          <a:p>
            <a:r>
              <a:rPr lang="en-US" altLang="ja-JP" sz="2800" dirty="0" smtClean="0"/>
              <a:t>Towards an Assessment of </a:t>
            </a:r>
            <a:br>
              <a:rPr lang="en-US" altLang="ja-JP" sz="2800" dirty="0" smtClean="0"/>
            </a:br>
            <a:r>
              <a:rPr lang="en-US" altLang="ja-JP" sz="2800" dirty="0" smtClean="0"/>
              <a:t>the Quality of Refactoring Patterns</a:t>
            </a:r>
            <a:endParaRPr lang="en-US" altLang="ja-JP" sz="2800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3357563"/>
            <a:ext cx="6170612" cy="2376487"/>
          </a:xfrm>
        </p:spPr>
        <p:txBody>
          <a:bodyPr/>
          <a:lstStyle/>
          <a:p>
            <a:pPr algn="r"/>
            <a:r>
              <a:rPr lang="en-US" altLang="ja-JP" sz="2000" u="sng" dirty="0"/>
              <a:t>Norihiro </a:t>
            </a:r>
            <a:r>
              <a:rPr lang="en-US" altLang="ja-JP" sz="2000" u="sng" dirty="0" smtClean="0"/>
              <a:t>Yoshida</a:t>
            </a:r>
            <a:r>
              <a:rPr lang="en-US" altLang="ja-JP" sz="2000" dirty="0" smtClean="0"/>
              <a:t>, </a:t>
            </a:r>
            <a:r>
              <a:rPr lang="en-US" altLang="ja-JP" sz="2000" dirty="0" err="1" smtClean="0"/>
              <a:t>Masatomo</a:t>
            </a:r>
            <a:r>
              <a:rPr lang="en-US" altLang="ja-JP" sz="2000" dirty="0" smtClean="0"/>
              <a:t> Yoshida, </a:t>
            </a:r>
            <a:r>
              <a:rPr lang="en-US" altLang="ja-JP" sz="2000" dirty="0" err="1" smtClean="0"/>
              <a:t>Katsuro</a:t>
            </a:r>
            <a:r>
              <a:rPr lang="en-US" altLang="ja-JP" sz="2000" dirty="0" smtClean="0"/>
              <a:t> Inoue</a:t>
            </a:r>
            <a:endParaRPr lang="en-US" altLang="ja-JP" sz="2000" dirty="0"/>
          </a:p>
          <a:p>
            <a:pPr algn="r"/>
            <a:endParaRPr lang="en-US" altLang="ja-JP" sz="2000" dirty="0" smtClean="0"/>
          </a:p>
          <a:p>
            <a:pPr algn="r"/>
            <a:r>
              <a:rPr lang="en-US" altLang="ja-JP" sz="2000" dirty="0" smtClean="0"/>
              <a:t>Osaka University, Japan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Case Study</a:t>
            </a:r>
            <a:br>
              <a:rPr lang="en-US" altLang="ja-JP" sz="3600" dirty="0" smtClean="0"/>
            </a:br>
            <a:r>
              <a:rPr lang="en-US" altLang="ja-JP" sz="3600" dirty="0" smtClean="0"/>
              <a:t>Number of Refactoring Opportunities</a:t>
            </a:r>
            <a:endParaRPr kumimoji="1" lang="ja-JP" altLang="en-US" sz="36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C9EA9-5483-4817-BF95-B1F4FFE67E82}" type="slidenum">
              <a:rPr lang="en-US" altLang="ja-JP" smtClean="0"/>
              <a:pPr/>
              <a:t>10</a:t>
            </a:fld>
            <a:endParaRPr lang="en-US" altLang="ja-JP"/>
          </a:p>
        </p:txBody>
      </p:sp>
      <p:graphicFrame>
        <p:nvGraphicFramePr>
          <p:cNvPr id="6" name="Group 4"/>
          <p:cNvGraphicFramePr>
            <a:graphicFrameLocks noGrp="1"/>
          </p:cNvGraphicFramePr>
          <p:nvPr>
            <p:ph idx="1"/>
          </p:nvPr>
        </p:nvGraphicFramePr>
        <p:xfrm>
          <a:off x="323850" y="1412875"/>
          <a:ext cx="8677306" cy="4976806"/>
        </p:xfrm>
        <a:graphic>
          <a:graphicData uri="http://schemas.openxmlformats.org/drawingml/2006/table">
            <a:tbl>
              <a:tblPr/>
              <a:tblGrid>
                <a:gridCol w="1602140"/>
                <a:gridCol w="1074374"/>
                <a:gridCol w="1285884"/>
                <a:gridCol w="2357454"/>
                <a:gridCol w="2357454"/>
              </a:tblGrid>
              <a:tr h="58736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Target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LOC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# classes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# opportunities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en-US" altLang="ja-JP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en-US" altLang="ja-JP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en-US" altLang="ja-JP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1" lang="en-US" altLang="ja-JP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Target Pattern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Pull Up Method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ANTLR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32K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198K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994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Azureus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538K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2226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jEdit</a:t>
                      </a:r>
                      <a:endParaRPr kumimoji="1" lang="en-US" altLang="ja-JP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168K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922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JHotDraw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90K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SableCC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35K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Soot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352K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2298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WALA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210K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1565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AutoShape 23"/>
          <p:cNvSpPr>
            <a:spLocks noChangeArrowheads="1"/>
          </p:cNvSpPr>
          <p:nvPr/>
        </p:nvSpPr>
        <p:spPr bwMode="auto">
          <a:xfrm>
            <a:off x="357159" y="4429132"/>
            <a:ext cx="8501122" cy="2009061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altLang="ja-JP" sz="2800" dirty="0" smtClean="0"/>
              <a:t>Developers should inspect whether refactoring opportunities for </a:t>
            </a:r>
            <a:r>
              <a:rPr lang="en-US" altLang="ja-JP" sz="2800" i="1" dirty="0" smtClean="0">
                <a:solidFill>
                  <a:srgbClr val="FF0000"/>
                </a:solidFill>
              </a:rPr>
              <a:t>Pull Up Method</a:t>
            </a:r>
            <a:r>
              <a:rPr lang="en-US" altLang="ja-JP" sz="2800" i="1" dirty="0" smtClean="0"/>
              <a:t> </a:t>
            </a:r>
            <a:r>
              <a:rPr lang="en-US" altLang="ja-JP" sz="2800" dirty="0" smtClean="0"/>
              <a:t>are also are also for </a:t>
            </a:r>
            <a:r>
              <a:rPr lang="en-US" altLang="ja-JP" sz="2800" i="1" kern="0" dirty="0" smtClean="0">
                <a:solidFill>
                  <a:srgbClr val="FF0000"/>
                </a:solidFill>
              </a:rPr>
              <a:t>Introduce Polymorphic Creation with Factory Method</a:t>
            </a:r>
            <a:r>
              <a:rPr lang="en-US" altLang="ja-JP" sz="2800" i="1" kern="0" dirty="0" smtClean="0"/>
              <a:t>.</a:t>
            </a:r>
            <a:endParaRPr lang="en-US" altLang="ja-JP" sz="2800" dirty="0"/>
          </a:p>
        </p:txBody>
      </p:sp>
      <p:sp>
        <p:nvSpPr>
          <p:cNvPr id="9" name="AutoShape 26"/>
          <p:cNvSpPr>
            <a:spLocks noChangeArrowheads="1"/>
          </p:cNvSpPr>
          <p:nvPr/>
        </p:nvSpPr>
        <p:spPr bwMode="auto">
          <a:xfrm>
            <a:off x="3857620" y="3714752"/>
            <a:ext cx="1357322" cy="652457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ja-JP" altLang="en-US" dirty="0"/>
          </a:p>
        </p:txBody>
      </p:sp>
      <p:sp>
        <p:nvSpPr>
          <p:cNvPr id="16" name="AutoShape 23"/>
          <p:cNvSpPr>
            <a:spLocks noChangeArrowheads="1"/>
          </p:cNvSpPr>
          <p:nvPr/>
        </p:nvSpPr>
        <p:spPr bwMode="auto">
          <a:xfrm>
            <a:off x="357158" y="2000188"/>
            <a:ext cx="8501122" cy="1532334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altLang="ja-JP" sz="2800" dirty="0" smtClean="0"/>
              <a:t>17.9% of the refactoring opportunities for </a:t>
            </a:r>
            <a:r>
              <a:rPr lang="en-US" altLang="ja-JP" sz="2800" i="1" dirty="0" smtClean="0">
                <a:solidFill>
                  <a:srgbClr val="FF0000"/>
                </a:solidFill>
              </a:rPr>
              <a:t>Pull Up Method</a:t>
            </a:r>
            <a:r>
              <a:rPr lang="en-US" altLang="ja-JP" sz="2800" i="1" dirty="0" smtClean="0"/>
              <a:t> </a:t>
            </a:r>
            <a:r>
              <a:rPr lang="en-US" altLang="ja-JP" sz="2800" dirty="0" smtClean="0"/>
              <a:t>are also for </a:t>
            </a:r>
            <a:r>
              <a:rPr lang="en-US" altLang="ja-JP" sz="2800" i="1" kern="0" dirty="0" smtClean="0">
                <a:solidFill>
                  <a:srgbClr val="FF0000"/>
                </a:solidFill>
              </a:rPr>
              <a:t>Introduce Polymorphic Creation with Factory Method</a:t>
            </a:r>
            <a:r>
              <a:rPr lang="en-US" altLang="ja-JP" sz="2800" i="1" kern="0" dirty="0" smtClean="0"/>
              <a:t>.</a:t>
            </a:r>
            <a:endParaRPr lang="en-US" altLang="ja-JP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600" dirty="0" smtClean="0"/>
              <a:t>Case Study</a:t>
            </a:r>
            <a:br>
              <a:rPr kumimoji="1" lang="en-US" altLang="ja-JP" sz="3600" dirty="0" smtClean="0"/>
            </a:br>
            <a:r>
              <a:rPr lang="en-US" altLang="ja-JP" sz="3600" dirty="0" smtClean="0"/>
              <a:t>Ease of Refactoring</a:t>
            </a:r>
            <a:endParaRPr kumimoji="1" lang="ja-JP" altLang="en-US" sz="36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412875"/>
            <a:ext cx="8569325" cy="223043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Apply the target pattern to the refactoring opportunities in Ant and ANTLR.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dirty="0" smtClean="0"/>
              <a:t>Confirm the steps that are not described in the description of the target pattern.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C9EA9-5483-4817-BF95-B1F4FFE67E82}" type="slidenum">
              <a:rPr lang="en-US" altLang="ja-JP" smtClean="0"/>
              <a:pPr/>
              <a:t>11</a:t>
            </a:fld>
            <a:endParaRPr lang="en-US" altLang="ja-JP"/>
          </a:p>
        </p:txBody>
      </p:sp>
      <p:sp>
        <p:nvSpPr>
          <p:cNvPr id="5" name="AutoShape 23"/>
          <p:cNvSpPr>
            <a:spLocks noChangeArrowheads="1"/>
          </p:cNvSpPr>
          <p:nvPr/>
        </p:nvSpPr>
        <p:spPr bwMode="auto">
          <a:xfrm>
            <a:off x="357158" y="3714752"/>
            <a:ext cx="8501122" cy="1055608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altLang="ja-JP" sz="2800" dirty="0" smtClean="0"/>
              <a:t>We did not have to apply additional steps that are not described in the description of the target pattern.</a:t>
            </a:r>
            <a:endParaRPr lang="en-US" altLang="ja-JP" sz="2800" dirty="0"/>
          </a:p>
        </p:txBody>
      </p:sp>
      <p:sp>
        <p:nvSpPr>
          <p:cNvPr id="6" name="AutoShape 26"/>
          <p:cNvSpPr>
            <a:spLocks noChangeArrowheads="1"/>
          </p:cNvSpPr>
          <p:nvPr/>
        </p:nvSpPr>
        <p:spPr bwMode="auto">
          <a:xfrm>
            <a:off x="3643306" y="4919683"/>
            <a:ext cx="1214446" cy="652457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ja-JP" altLang="en-US" dirty="0"/>
          </a:p>
        </p:txBody>
      </p:sp>
      <p:sp>
        <p:nvSpPr>
          <p:cNvPr id="8" name="AutoShape 23"/>
          <p:cNvSpPr>
            <a:spLocks noChangeArrowheads="1"/>
          </p:cNvSpPr>
          <p:nvPr/>
        </p:nvSpPr>
        <p:spPr bwMode="auto">
          <a:xfrm>
            <a:off x="357158" y="5643578"/>
            <a:ext cx="8501122" cy="1055608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altLang="ja-JP" sz="2800" dirty="0" smtClean="0"/>
              <a:t>In terms of the ease of refactoring, the quality of the pattern presentation  is enough. </a:t>
            </a:r>
            <a:endParaRPr lang="en-US" altLang="ja-JP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Summary &amp; Future Work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Summary</a:t>
            </a:r>
          </a:p>
          <a:p>
            <a:pPr lvl="1"/>
            <a:r>
              <a:rPr lang="en-US" altLang="ja-JP" dirty="0" smtClean="0"/>
              <a:t>Two quality characteristics of refactoring patterns</a:t>
            </a:r>
          </a:p>
          <a:p>
            <a:pPr lvl="1"/>
            <a:r>
              <a:rPr lang="en-US" altLang="ja-JP" dirty="0" smtClean="0"/>
              <a:t>A case study on assessing those quality characteristics</a:t>
            </a:r>
          </a:p>
          <a:p>
            <a:r>
              <a:rPr kumimoji="1" lang="en-US" altLang="ja-JP" dirty="0" smtClean="0"/>
              <a:t>Future Work</a:t>
            </a:r>
          </a:p>
          <a:p>
            <a:pPr lvl="1"/>
            <a:r>
              <a:rPr lang="en-US" altLang="ja-JP" dirty="0" smtClean="0"/>
              <a:t>Assess other refactoring patterns</a:t>
            </a:r>
            <a:endParaRPr kumimoji="1" lang="en-US" altLang="ja-JP" dirty="0" smtClean="0"/>
          </a:p>
          <a:p>
            <a:pPr lvl="2"/>
            <a:r>
              <a:rPr lang="en-US" altLang="ja-JP" dirty="0" smtClean="0"/>
              <a:t>To compare refactoring patterns in terms of proposed quality characteristics</a:t>
            </a:r>
          </a:p>
          <a:p>
            <a:pPr lvl="1"/>
            <a:r>
              <a:rPr lang="en-US" altLang="ja-JP" dirty="0" smtClean="0"/>
              <a:t>Discuss change in maintainability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C9EA9-5483-4817-BF95-B1F4FFE67E82}" type="slidenum">
              <a:rPr lang="en-US" altLang="ja-JP" smtClean="0"/>
              <a:pPr/>
              <a:t>12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BBC76-1BDF-4E05-985C-B843507ED408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Refactoring 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569325" cy="2879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2800" dirty="0"/>
              <a:t>Refactoring is </a:t>
            </a:r>
            <a:r>
              <a:rPr lang="en-US" altLang="ja-JP" sz="2800" dirty="0" smtClean="0"/>
              <a:t>a process of restructuring </a:t>
            </a:r>
            <a:r>
              <a:rPr lang="en-US" altLang="ja-JP" sz="2800" dirty="0"/>
              <a:t>an existing </a:t>
            </a:r>
            <a:r>
              <a:rPr lang="en-US" altLang="ja-JP" sz="2800" dirty="0" smtClean="0"/>
              <a:t>code.</a:t>
            </a:r>
            <a:endParaRPr lang="en-US" altLang="ja-JP" sz="2800" dirty="0"/>
          </a:p>
          <a:p>
            <a:pPr lvl="1">
              <a:lnSpc>
                <a:spcPct val="90000"/>
              </a:lnSpc>
            </a:pPr>
            <a:r>
              <a:rPr lang="en-US" altLang="ja-JP" sz="2400" dirty="0"/>
              <a:t>Alter </a:t>
            </a:r>
            <a:r>
              <a:rPr lang="en-US" altLang="ja-JP" sz="2400" dirty="0" smtClean="0"/>
              <a:t>software’s </a:t>
            </a:r>
            <a:r>
              <a:rPr lang="en-US" altLang="ja-JP" sz="2400" dirty="0"/>
              <a:t>internal structure without changing its external behavior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/>
              <a:t>Improve the maintainability of </a:t>
            </a:r>
            <a:r>
              <a:rPr lang="en-US" altLang="ja-JP" sz="2400" dirty="0" smtClean="0"/>
              <a:t>software</a:t>
            </a:r>
          </a:p>
          <a:p>
            <a:pPr lvl="1">
              <a:lnSpc>
                <a:spcPct val="90000"/>
              </a:lnSpc>
            </a:pPr>
            <a:endParaRPr lang="en-US" altLang="ja-JP" sz="2400" dirty="0"/>
          </a:p>
          <a:p>
            <a:pPr>
              <a:lnSpc>
                <a:spcPct val="90000"/>
              </a:lnSpc>
            </a:pPr>
            <a:r>
              <a:rPr lang="en-US" altLang="ja-JP" sz="2800" dirty="0" smtClean="0"/>
              <a:t>Example of Refactoring</a:t>
            </a:r>
          </a:p>
          <a:p>
            <a:pPr lvl="1">
              <a:lnSpc>
                <a:spcPct val="90000"/>
              </a:lnSpc>
            </a:pPr>
            <a:r>
              <a:rPr lang="en-US" altLang="ja-JP" sz="2400" dirty="0" smtClean="0"/>
              <a:t>Merging code clones into a new method</a:t>
            </a:r>
            <a:endParaRPr lang="en-US" altLang="ja-JP" sz="2400" dirty="0"/>
          </a:p>
        </p:txBody>
      </p:sp>
      <p:sp>
        <p:nvSpPr>
          <p:cNvPr id="195588" name="AutoShape 4"/>
          <p:cNvSpPr>
            <a:spLocks noChangeArrowheads="1"/>
          </p:cNvSpPr>
          <p:nvPr/>
        </p:nvSpPr>
        <p:spPr bwMode="auto">
          <a:xfrm rot="10800000">
            <a:off x="2347913" y="4829195"/>
            <a:ext cx="1371600" cy="1600200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95589" name="Rectangle 5"/>
          <p:cNvSpPr>
            <a:spLocks noChangeArrowheads="1"/>
          </p:cNvSpPr>
          <p:nvPr/>
        </p:nvSpPr>
        <p:spPr bwMode="auto">
          <a:xfrm>
            <a:off x="2424113" y="5349895"/>
            <a:ext cx="1219200" cy="177800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95590" name="Rectangle 6"/>
          <p:cNvSpPr>
            <a:spLocks noChangeArrowheads="1"/>
          </p:cNvSpPr>
          <p:nvPr/>
        </p:nvSpPr>
        <p:spPr bwMode="auto">
          <a:xfrm>
            <a:off x="2424113" y="5883295"/>
            <a:ext cx="1219200" cy="177800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95591" name="Rectangle 7"/>
          <p:cNvSpPr>
            <a:spLocks noChangeArrowheads="1"/>
          </p:cNvSpPr>
          <p:nvPr/>
        </p:nvSpPr>
        <p:spPr bwMode="auto">
          <a:xfrm>
            <a:off x="2424113" y="6124595"/>
            <a:ext cx="1219200" cy="190500"/>
          </a:xfrm>
          <a:prstGeom prst="rect">
            <a:avLst/>
          </a:prstGeom>
          <a:solidFill>
            <a:srgbClr val="666699"/>
          </a:solidFill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95592" name="AutoShape 8"/>
          <p:cNvSpPr>
            <a:spLocks noChangeArrowheads="1"/>
          </p:cNvSpPr>
          <p:nvPr/>
        </p:nvSpPr>
        <p:spPr bwMode="auto">
          <a:xfrm rot="10800000">
            <a:off x="4405313" y="4829195"/>
            <a:ext cx="1371600" cy="1600200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95593" name="Rectangle 9"/>
          <p:cNvSpPr>
            <a:spLocks noChangeArrowheads="1"/>
          </p:cNvSpPr>
          <p:nvPr/>
        </p:nvSpPr>
        <p:spPr bwMode="auto">
          <a:xfrm>
            <a:off x="4481513" y="5057795"/>
            <a:ext cx="1219200" cy="177800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95594" name="AutoShape 10"/>
          <p:cNvSpPr>
            <a:spLocks noChangeArrowheads="1"/>
          </p:cNvSpPr>
          <p:nvPr/>
        </p:nvSpPr>
        <p:spPr bwMode="auto">
          <a:xfrm>
            <a:off x="3871913" y="5438795"/>
            <a:ext cx="381000" cy="457200"/>
          </a:xfrm>
          <a:prstGeom prst="rightArrow">
            <a:avLst>
              <a:gd name="adj1" fmla="val 50000"/>
              <a:gd name="adj2" fmla="val 61667"/>
            </a:avLst>
          </a:prstGeom>
          <a:solidFill>
            <a:schemeClr val="tx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95595" name="Text Box 11"/>
          <p:cNvSpPr txBox="1">
            <a:spLocks noChangeArrowheads="1"/>
          </p:cNvSpPr>
          <p:nvPr/>
        </p:nvSpPr>
        <p:spPr bwMode="auto">
          <a:xfrm>
            <a:off x="6197624" y="4889513"/>
            <a:ext cx="17319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 dirty="0">
                <a:latin typeface="Tahoma" pitchFamily="34" charset="0"/>
              </a:rPr>
              <a:t>New method</a:t>
            </a:r>
          </a:p>
        </p:txBody>
      </p:sp>
      <p:sp>
        <p:nvSpPr>
          <p:cNvPr id="195596" name="Text Box 12"/>
          <p:cNvSpPr txBox="1">
            <a:spLocks noChangeArrowheads="1"/>
          </p:cNvSpPr>
          <p:nvPr/>
        </p:nvSpPr>
        <p:spPr bwMode="auto">
          <a:xfrm>
            <a:off x="6197627" y="5286388"/>
            <a:ext cx="223202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 dirty="0">
                <a:latin typeface="Tahoma" pitchFamily="34" charset="0"/>
              </a:rPr>
              <a:t>Call statements</a:t>
            </a:r>
          </a:p>
        </p:txBody>
      </p:sp>
      <p:sp>
        <p:nvSpPr>
          <p:cNvPr id="195597" name="Line 13"/>
          <p:cNvSpPr>
            <a:spLocks noChangeShapeType="1"/>
          </p:cNvSpPr>
          <p:nvPr/>
        </p:nvSpPr>
        <p:spPr bwMode="auto">
          <a:xfrm flipH="1">
            <a:off x="5700713" y="5133995"/>
            <a:ext cx="4397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95598" name="Line 14"/>
          <p:cNvSpPr>
            <a:spLocks noChangeShapeType="1"/>
          </p:cNvSpPr>
          <p:nvPr/>
        </p:nvSpPr>
        <p:spPr bwMode="auto">
          <a:xfrm flipH="1" flipV="1">
            <a:off x="5700713" y="5362595"/>
            <a:ext cx="457200" cy="793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95599" name="Line 15"/>
          <p:cNvSpPr>
            <a:spLocks noChangeShapeType="1"/>
          </p:cNvSpPr>
          <p:nvPr/>
        </p:nvSpPr>
        <p:spPr bwMode="auto">
          <a:xfrm flipH="1">
            <a:off x="5700713" y="5438795"/>
            <a:ext cx="457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95600" name="Line 16"/>
          <p:cNvSpPr>
            <a:spLocks noChangeShapeType="1"/>
          </p:cNvSpPr>
          <p:nvPr/>
        </p:nvSpPr>
        <p:spPr bwMode="auto">
          <a:xfrm flipH="1">
            <a:off x="5700713" y="5438795"/>
            <a:ext cx="4572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95601" name="Line 17"/>
          <p:cNvSpPr>
            <a:spLocks noChangeShapeType="1"/>
          </p:cNvSpPr>
          <p:nvPr/>
        </p:nvSpPr>
        <p:spPr bwMode="auto">
          <a:xfrm flipV="1">
            <a:off x="4506913" y="6137295"/>
            <a:ext cx="1130300" cy="127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95602" name="Line 18"/>
          <p:cNvSpPr>
            <a:spLocks noChangeShapeType="1"/>
          </p:cNvSpPr>
          <p:nvPr/>
        </p:nvSpPr>
        <p:spPr bwMode="auto">
          <a:xfrm flipV="1">
            <a:off x="4519613" y="5857895"/>
            <a:ext cx="1130300" cy="127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ja-JP" altLang="en-US"/>
          </a:p>
        </p:txBody>
      </p:sp>
      <p:sp>
        <p:nvSpPr>
          <p:cNvPr id="195603" name="Line 19"/>
          <p:cNvSpPr>
            <a:spLocks noChangeShapeType="1"/>
          </p:cNvSpPr>
          <p:nvPr/>
        </p:nvSpPr>
        <p:spPr bwMode="auto">
          <a:xfrm flipV="1">
            <a:off x="4506913" y="5387995"/>
            <a:ext cx="1130300" cy="127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Refactoring Pattern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Typical process of restructuring existing code</a:t>
            </a:r>
          </a:p>
          <a:p>
            <a:pPr lvl="1"/>
            <a:r>
              <a:rPr lang="en-US" altLang="ja-JP" dirty="0" smtClean="0"/>
              <a:t>Extract Method, Pull Up Method, Extract Class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Each refactoring pattern includes</a:t>
            </a:r>
          </a:p>
          <a:p>
            <a:pPr lvl="1"/>
            <a:r>
              <a:rPr lang="en-US" altLang="ja-JP" dirty="0" smtClean="0"/>
              <a:t>refactoring opportunity (bad smell)</a:t>
            </a:r>
          </a:p>
          <a:p>
            <a:pPr lvl="2"/>
            <a:r>
              <a:rPr lang="en-US" altLang="ja-JP" dirty="0" smtClean="0"/>
              <a:t>a set of code fragments that should be </a:t>
            </a:r>
            <a:r>
              <a:rPr lang="en-US" altLang="ja-JP" dirty="0" err="1" smtClean="0"/>
              <a:t>refactored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procedure to perform refactoring</a:t>
            </a:r>
          </a:p>
          <a:p>
            <a:pPr lvl="2"/>
            <a:r>
              <a:rPr lang="en-US" altLang="ja-JP" dirty="0" smtClean="0"/>
              <a:t> how to perform refactoring</a:t>
            </a:r>
            <a:endParaRPr lang="ja-JP" altLang="en-US" dirty="0" smtClean="0">
              <a:solidFill>
                <a:srgbClr val="00B050"/>
              </a:solidFill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C9EA9-5483-4817-BF95-B1F4FFE67E82}" type="slidenum">
              <a:rPr lang="en-US" altLang="ja-JP" smtClean="0"/>
              <a:pPr/>
              <a:t>3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Literatures for Refactoring Patterns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412875"/>
            <a:ext cx="8569325" cy="3516323"/>
          </a:xfrm>
        </p:spPr>
        <p:txBody>
          <a:bodyPr/>
          <a:lstStyle/>
          <a:p>
            <a:r>
              <a:rPr lang="en-US" altLang="ja-JP" dirty="0" smtClean="0"/>
              <a:t>A lot of refactoring patterns are proposed in several literatures.</a:t>
            </a:r>
          </a:p>
          <a:p>
            <a:pPr lvl="1"/>
            <a:r>
              <a:rPr lang="en-US" altLang="ja-JP" dirty="0" smtClean="0"/>
              <a:t>M. Fowler, Refactoring: improving the design of existing code. Addison Wesley, 1999.</a:t>
            </a:r>
          </a:p>
          <a:p>
            <a:pPr lvl="1"/>
            <a:r>
              <a:rPr lang="en-US" altLang="ja-JP" dirty="0" smtClean="0"/>
              <a:t>M. Fowler, </a:t>
            </a:r>
            <a:r>
              <a:rPr lang="en-US" altLang="ja-JP" dirty="0" smtClean="0">
                <a:hlinkClick r:id="rId3"/>
              </a:rPr>
              <a:t>http://refactoring.com/</a:t>
            </a:r>
            <a:r>
              <a:rPr lang="en-US" altLang="ja-JP" dirty="0" smtClean="0"/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(93 patterns)</a:t>
            </a:r>
          </a:p>
          <a:p>
            <a:pPr lvl="1"/>
            <a:r>
              <a:rPr lang="en-US" altLang="ja-JP" dirty="0" smtClean="0"/>
              <a:t>J. </a:t>
            </a:r>
            <a:r>
              <a:rPr lang="en-US" altLang="ja-JP" dirty="0" err="1" smtClean="0"/>
              <a:t>Kerievsky</a:t>
            </a:r>
            <a:r>
              <a:rPr lang="en-US" altLang="ja-JP" dirty="0" smtClean="0"/>
              <a:t>, Refactoring to Patterns. Addison Wesley, 2004. </a:t>
            </a:r>
            <a:r>
              <a:rPr lang="en-US" altLang="ja-JP" dirty="0" smtClean="0">
                <a:solidFill>
                  <a:srgbClr val="00B050"/>
                </a:solidFill>
              </a:rPr>
              <a:t>(27 patterns)</a:t>
            </a:r>
          </a:p>
          <a:p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C9EA9-5483-4817-BF95-B1F4FFE67E82}" type="slidenum">
              <a:rPr lang="en-US" altLang="ja-JP" smtClean="0"/>
              <a:pPr/>
              <a:t>4</a:t>
            </a:fld>
            <a:endParaRPr lang="en-US" altLang="ja-JP"/>
          </a:p>
        </p:txBody>
      </p:sp>
      <p:sp>
        <p:nvSpPr>
          <p:cNvPr id="5" name="正方形/長方形 4"/>
          <p:cNvSpPr/>
          <p:nvPr/>
        </p:nvSpPr>
        <p:spPr>
          <a:xfrm>
            <a:off x="285752" y="5072074"/>
            <a:ext cx="8715404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3200" dirty="0" smtClean="0"/>
              <a:t>However, the quality of each refactoring pattern is mostly never assessed.</a:t>
            </a:r>
            <a:endParaRPr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Overview of Our Research 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412875"/>
            <a:ext cx="8569325" cy="4159265"/>
          </a:xfrm>
        </p:spPr>
        <p:txBody>
          <a:bodyPr/>
          <a:lstStyle/>
          <a:p>
            <a:r>
              <a:rPr lang="en-US" altLang="ja-JP" dirty="0" smtClean="0"/>
              <a:t>Propose the following quality characteristics of refactoring patterns</a:t>
            </a:r>
          </a:p>
          <a:p>
            <a:pPr lvl="1"/>
            <a:r>
              <a:rPr lang="en-US" altLang="ja-JP" dirty="0" smtClean="0"/>
              <a:t>Number of Refactoring Opportunities</a:t>
            </a:r>
          </a:p>
          <a:p>
            <a:pPr lvl="1"/>
            <a:r>
              <a:rPr lang="en-US" altLang="ja-JP" dirty="0" smtClean="0"/>
              <a:t>Ease of Refactoring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Perform a case study on assessing those quality characteristics</a:t>
            </a:r>
          </a:p>
          <a:p>
            <a:pPr lvl="1"/>
            <a:r>
              <a:rPr lang="en-US" altLang="ja-JP" dirty="0" smtClean="0"/>
              <a:t>A case study on </a:t>
            </a:r>
            <a:r>
              <a:rPr lang="en-US" altLang="ja-JP" i="1" dirty="0" smtClean="0"/>
              <a:t>Introduce Polymorphic Creation with Factory Method </a:t>
            </a:r>
            <a:r>
              <a:rPr lang="en-US" altLang="ja-JP" dirty="0" smtClean="0"/>
              <a:t>[1] that is a kind of Pull Up Method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C9EA9-5483-4817-BF95-B1F4FFE67E82}" type="slidenum">
              <a:rPr lang="en-US" altLang="ja-JP" smtClean="0"/>
              <a:pPr/>
              <a:t>5</a:t>
            </a:fld>
            <a:endParaRPr lang="en-US" altLang="ja-JP"/>
          </a:p>
        </p:txBody>
      </p:sp>
      <p:sp>
        <p:nvSpPr>
          <p:cNvPr id="5" name="正方形/長方形 4"/>
          <p:cNvSpPr/>
          <p:nvPr/>
        </p:nvSpPr>
        <p:spPr>
          <a:xfrm>
            <a:off x="1214414" y="6500834"/>
            <a:ext cx="7429552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2000" dirty="0" smtClean="0"/>
              <a:t>[1] J. </a:t>
            </a:r>
            <a:r>
              <a:rPr lang="en-US" altLang="ja-JP" sz="2000" dirty="0" err="1" smtClean="0"/>
              <a:t>Kerievsky</a:t>
            </a:r>
            <a:r>
              <a:rPr lang="en-US" altLang="ja-JP" sz="2000" dirty="0" smtClean="0"/>
              <a:t>, Refactoring to Patterns. Addison Wesley, 2004</a:t>
            </a:r>
            <a:endParaRPr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800" dirty="0" smtClean="0"/>
              <a:t>Propose Quality Characteristics of </a:t>
            </a:r>
            <a:br>
              <a:rPr lang="en-US" altLang="ja-JP" sz="2800" dirty="0" smtClean="0"/>
            </a:br>
            <a:r>
              <a:rPr lang="en-US" altLang="ja-JP" sz="2800" dirty="0" smtClean="0"/>
              <a:t>Refactoring Patterns</a:t>
            </a:r>
            <a:endParaRPr kumimoji="1" lang="ja-JP" altLang="en-US" sz="28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412875"/>
            <a:ext cx="8820150" cy="4824413"/>
          </a:xfrm>
        </p:spPr>
        <p:txBody>
          <a:bodyPr/>
          <a:lstStyle/>
          <a:p>
            <a:r>
              <a:rPr lang="en-US" altLang="ja-JP" dirty="0" smtClean="0"/>
              <a:t>Number of Refactoring Opportunities</a:t>
            </a:r>
          </a:p>
          <a:p>
            <a:pPr lvl="1"/>
            <a:r>
              <a:rPr lang="en-US" altLang="ja-JP" dirty="0" smtClean="0"/>
              <a:t>What kind of refactoring opportunities are involved in software systems?</a:t>
            </a:r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Ease of Refactoring</a:t>
            </a:r>
          </a:p>
          <a:p>
            <a:pPr lvl="1"/>
            <a:r>
              <a:rPr lang="en-US" altLang="ja-JP" dirty="0" smtClean="0"/>
              <a:t>It means that ease of applying each refactoring pattern to refactoring opportunities in source code.</a:t>
            </a:r>
          </a:p>
          <a:p>
            <a:pPr lvl="1"/>
            <a:r>
              <a:rPr kumimoji="1" lang="en-US" altLang="ja-JP" dirty="0" smtClean="0"/>
              <a:t>We focus on “Whether or not each refactoring pattern involves</a:t>
            </a:r>
            <a:r>
              <a:rPr lang="en-US" altLang="ja-JP" dirty="0" smtClean="0"/>
              <a:t> enough description to perform refactoring easily”.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C9EA9-5483-4817-BF95-B1F4FFE67E82}" type="slidenum">
              <a:rPr lang="en-US" altLang="ja-JP" smtClean="0"/>
              <a:pPr/>
              <a:t>6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662-550D-45A9-AA7A-BAC6EAFF9E18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Case Study</a:t>
            </a:r>
            <a:br>
              <a:rPr lang="en-US" altLang="ja-JP" sz="3600" dirty="0" smtClean="0"/>
            </a:br>
            <a:r>
              <a:rPr lang="en-US" altLang="ja-JP" sz="3600" dirty="0" smtClean="0"/>
              <a:t>Target Refactoring Pattern (1/2)</a:t>
            </a:r>
            <a:endParaRPr lang="en-US" altLang="ja-JP" sz="3600" dirty="0"/>
          </a:p>
        </p:txBody>
      </p:sp>
      <p:sp>
        <p:nvSpPr>
          <p:cNvPr id="209923" name="Rectangle 3"/>
          <p:cNvSpPr>
            <a:spLocks noChangeArrowheads="1"/>
          </p:cNvSpPr>
          <p:nvPr/>
        </p:nvSpPr>
        <p:spPr bwMode="auto">
          <a:xfrm>
            <a:off x="395288" y="3708400"/>
            <a:ext cx="1874837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9924" name="Text Box 4"/>
          <p:cNvSpPr txBox="1">
            <a:spLocks noChangeArrowheads="1"/>
          </p:cNvSpPr>
          <p:nvPr/>
        </p:nvSpPr>
        <p:spPr bwMode="auto">
          <a:xfrm>
            <a:off x="395288" y="3708400"/>
            <a:ext cx="1874837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DOMBuilderTest</a:t>
            </a:r>
          </a:p>
        </p:txBody>
      </p:sp>
      <p:sp>
        <p:nvSpPr>
          <p:cNvPr id="209925" name="Rectangle 5"/>
          <p:cNvSpPr>
            <a:spLocks noChangeArrowheads="1"/>
          </p:cNvSpPr>
          <p:nvPr/>
        </p:nvSpPr>
        <p:spPr bwMode="auto">
          <a:xfrm>
            <a:off x="2341563" y="3708400"/>
            <a:ext cx="1870075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9926" name="Text Box 6"/>
          <p:cNvSpPr txBox="1">
            <a:spLocks noChangeArrowheads="1"/>
          </p:cNvSpPr>
          <p:nvPr/>
        </p:nvSpPr>
        <p:spPr bwMode="auto">
          <a:xfrm>
            <a:off x="2341563" y="3708400"/>
            <a:ext cx="1870075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XMLBuilderTest</a:t>
            </a:r>
          </a:p>
        </p:txBody>
      </p:sp>
      <p:sp>
        <p:nvSpPr>
          <p:cNvPr id="209927" name="Line 7"/>
          <p:cNvSpPr>
            <a:spLocks noChangeShapeType="1"/>
          </p:cNvSpPr>
          <p:nvPr/>
        </p:nvSpPr>
        <p:spPr bwMode="auto">
          <a:xfrm>
            <a:off x="1333500" y="35639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09928" name="Line 8"/>
          <p:cNvSpPr>
            <a:spLocks noChangeShapeType="1"/>
          </p:cNvSpPr>
          <p:nvPr/>
        </p:nvSpPr>
        <p:spPr bwMode="auto">
          <a:xfrm>
            <a:off x="3422650" y="35639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09929" name="Line 9"/>
          <p:cNvSpPr>
            <a:spLocks noChangeShapeType="1"/>
          </p:cNvSpPr>
          <p:nvPr/>
        </p:nvSpPr>
        <p:spPr bwMode="auto">
          <a:xfrm>
            <a:off x="1333500" y="3563938"/>
            <a:ext cx="2089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09930" name="Line 10"/>
          <p:cNvSpPr>
            <a:spLocks noChangeShapeType="1"/>
          </p:cNvSpPr>
          <p:nvPr/>
        </p:nvSpPr>
        <p:spPr bwMode="auto">
          <a:xfrm>
            <a:off x="2268538" y="3357562"/>
            <a:ext cx="0" cy="21431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09931" name="Text Box 11"/>
          <p:cNvSpPr txBox="1">
            <a:spLocks noChangeArrowheads="1"/>
          </p:cNvSpPr>
          <p:nvPr/>
        </p:nvSpPr>
        <p:spPr bwMode="auto">
          <a:xfrm>
            <a:off x="1184275" y="2854324"/>
            <a:ext cx="24511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junit::framework::TestCase</a:t>
            </a:r>
          </a:p>
        </p:txBody>
      </p:sp>
      <p:sp>
        <p:nvSpPr>
          <p:cNvPr id="209932" name="AutoShape 12"/>
          <p:cNvSpPr>
            <a:spLocks noChangeArrowheads="1"/>
          </p:cNvSpPr>
          <p:nvPr/>
        </p:nvSpPr>
        <p:spPr bwMode="auto">
          <a:xfrm>
            <a:off x="2125663" y="3221037"/>
            <a:ext cx="255587" cy="136525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9933" name="AutoShape 13"/>
          <p:cNvSpPr>
            <a:spLocks noChangeArrowheads="1"/>
          </p:cNvSpPr>
          <p:nvPr/>
        </p:nvSpPr>
        <p:spPr bwMode="auto">
          <a:xfrm>
            <a:off x="484188" y="4141788"/>
            <a:ext cx="1701800" cy="331787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testAddAboveRoot</a:t>
            </a:r>
          </a:p>
        </p:txBody>
      </p:sp>
      <p:sp>
        <p:nvSpPr>
          <p:cNvPr id="209934" name="AutoShape 14"/>
          <p:cNvSpPr>
            <a:spLocks noChangeArrowheads="1"/>
          </p:cNvSpPr>
          <p:nvPr/>
        </p:nvSpPr>
        <p:spPr bwMode="auto">
          <a:xfrm>
            <a:off x="2427288" y="4152900"/>
            <a:ext cx="1701800" cy="331788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testAddAboveRoot</a:t>
            </a:r>
          </a:p>
        </p:txBody>
      </p:sp>
      <p:sp>
        <p:nvSpPr>
          <p:cNvPr id="209935" name="AutoShape 15"/>
          <p:cNvSpPr>
            <a:spLocks noChangeArrowheads="1"/>
          </p:cNvSpPr>
          <p:nvPr/>
        </p:nvSpPr>
        <p:spPr bwMode="auto">
          <a:xfrm rot="10800000" flipH="1">
            <a:off x="463550" y="4852988"/>
            <a:ext cx="2379663" cy="727075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anchor="ctr">
            <a:spAutoFit/>
          </a:bodyPr>
          <a:lstStyle/>
          <a:p>
            <a:r>
              <a:rPr lang="ja-JP" altLang="en-US" sz="1200"/>
              <a:t>・・・</a:t>
            </a:r>
          </a:p>
          <a:p>
            <a:r>
              <a:rPr lang="en-US" altLang="ja-JP" sz="1200"/>
              <a:t>builder = new DOMBuilder(…);</a:t>
            </a:r>
          </a:p>
          <a:p>
            <a:r>
              <a:rPr lang="ja-JP" altLang="en-US" sz="1200"/>
              <a:t>・・・</a:t>
            </a:r>
          </a:p>
        </p:txBody>
      </p:sp>
      <p:sp>
        <p:nvSpPr>
          <p:cNvPr id="209936" name="AutoShape 16"/>
          <p:cNvSpPr>
            <a:spLocks noChangeArrowheads="1"/>
          </p:cNvSpPr>
          <p:nvPr/>
        </p:nvSpPr>
        <p:spPr bwMode="auto">
          <a:xfrm rot="10800000" flipH="1">
            <a:off x="1835150" y="5653088"/>
            <a:ext cx="2305050" cy="727075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anchor="ctr">
            <a:spAutoFit/>
          </a:bodyPr>
          <a:lstStyle/>
          <a:p>
            <a:r>
              <a:rPr lang="ja-JP" altLang="en-US" sz="1200"/>
              <a:t>・・・</a:t>
            </a:r>
          </a:p>
          <a:p>
            <a:r>
              <a:rPr lang="en-US" altLang="ja-JP" sz="1200"/>
              <a:t>builder = new XMLBuilder(…);</a:t>
            </a:r>
          </a:p>
          <a:p>
            <a:r>
              <a:rPr lang="ja-JP" altLang="en-US" sz="1200"/>
              <a:t>・・・</a:t>
            </a:r>
          </a:p>
        </p:txBody>
      </p:sp>
      <p:sp>
        <p:nvSpPr>
          <p:cNvPr id="209937" name="Line 17"/>
          <p:cNvSpPr>
            <a:spLocks noChangeShapeType="1"/>
          </p:cNvSpPr>
          <p:nvPr/>
        </p:nvSpPr>
        <p:spPr bwMode="auto">
          <a:xfrm flipH="1">
            <a:off x="3492500" y="4500563"/>
            <a:ext cx="1588" cy="115252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09938" name="Line 18"/>
          <p:cNvSpPr>
            <a:spLocks noChangeShapeType="1"/>
          </p:cNvSpPr>
          <p:nvPr/>
        </p:nvSpPr>
        <p:spPr bwMode="auto">
          <a:xfrm flipH="1">
            <a:off x="1763713" y="4500563"/>
            <a:ext cx="1587" cy="36036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09939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323850" y="1285860"/>
            <a:ext cx="8569325" cy="503238"/>
          </a:xfrm>
        </p:spPr>
        <p:txBody>
          <a:bodyPr/>
          <a:lstStyle/>
          <a:p>
            <a:r>
              <a:rPr lang="en-US" altLang="ja-JP" sz="2400" dirty="0" smtClean="0"/>
              <a:t>We assess the quality characteristics of </a:t>
            </a:r>
            <a:r>
              <a:rPr lang="en-US" altLang="ja-JP" sz="2400" i="1" dirty="0" smtClean="0"/>
              <a:t>Introduce Polymorphic Creation with Factory Method.</a:t>
            </a:r>
          </a:p>
        </p:txBody>
      </p:sp>
      <p:sp>
        <p:nvSpPr>
          <p:cNvPr id="209940" name="Text Box 20"/>
          <p:cNvSpPr txBox="1">
            <a:spLocks noChangeArrowheads="1"/>
          </p:cNvSpPr>
          <p:nvPr/>
        </p:nvSpPr>
        <p:spPr bwMode="auto">
          <a:xfrm>
            <a:off x="396875" y="2386012"/>
            <a:ext cx="2447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/>
              <a:t>Before Refactoring</a:t>
            </a:r>
          </a:p>
        </p:txBody>
      </p:sp>
      <p:sp>
        <p:nvSpPr>
          <p:cNvPr id="209941" name="AutoShape 21"/>
          <p:cNvSpPr>
            <a:spLocks noChangeArrowheads="1"/>
          </p:cNvSpPr>
          <p:nvPr/>
        </p:nvSpPr>
        <p:spPr bwMode="auto">
          <a:xfrm>
            <a:off x="4286248" y="3071810"/>
            <a:ext cx="4392612" cy="936625"/>
          </a:xfrm>
          <a:prstGeom prst="wedgeRoundRectCallout">
            <a:avLst>
              <a:gd name="adj1" fmla="val -60589"/>
              <a:gd name="adj2" fmla="val 59053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altLang="ja-JP" sz="2000" b="1" dirty="0"/>
              <a:t>Condition 1</a:t>
            </a:r>
          </a:p>
          <a:p>
            <a:r>
              <a:rPr lang="en-US" altLang="ja-JP" dirty="0"/>
              <a:t>Similar methods belong to classes that have a common parent </a:t>
            </a:r>
            <a:r>
              <a:rPr lang="en-US" altLang="ja-JP" dirty="0" smtClean="0"/>
              <a:t>class.</a:t>
            </a:r>
            <a:endParaRPr lang="en-US" altLang="ja-JP" dirty="0"/>
          </a:p>
        </p:txBody>
      </p:sp>
      <p:sp>
        <p:nvSpPr>
          <p:cNvPr id="209942" name="AutoShape 22"/>
          <p:cNvSpPr>
            <a:spLocks noChangeArrowheads="1"/>
          </p:cNvSpPr>
          <p:nvPr/>
        </p:nvSpPr>
        <p:spPr bwMode="auto">
          <a:xfrm>
            <a:off x="4284663" y="4365625"/>
            <a:ext cx="4392612" cy="1008063"/>
          </a:xfrm>
          <a:prstGeom prst="wedgeRoundRectCallout">
            <a:avLst>
              <a:gd name="adj1" fmla="val -82093"/>
              <a:gd name="adj2" fmla="val 32204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altLang="ja-JP" sz="2000" b="1"/>
              <a:t>Condition 2</a:t>
            </a:r>
          </a:p>
          <a:p>
            <a:r>
              <a:rPr lang="en-US" altLang="ja-JP"/>
              <a:t>Only difference among similar methods is an object creation step.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C7576-1E10-4D3C-9A88-FEDF39C6FA01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Case Study</a:t>
            </a:r>
            <a:br>
              <a:rPr lang="en-US" altLang="ja-JP" sz="3600" dirty="0" smtClean="0"/>
            </a:br>
            <a:r>
              <a:rPr lang="en-US" altLang="ja-JP" sz="3600" dirty="0" smtClean="0"/>
              <a:t>Target Refactoring Pattern (2/2)</a:t>
            </a:r>
            <a:endParaRPr lang="en-US" altLang="ja-JP" sz="3600" dirty="0"/>
          </a:p>
        </p:txBody>
      </p:sp>
      <p:sp>
        <p:nvSpPr>
          <p:cNvPr id="211972" name="Rectangle 4"/>
          <p:cNvSpPr>
            <a:spLocks noChangeArrowheads="1"/>
          </p:cNvSpPr>
          <p:nvPr/>
        </p:nvSpPr>
        <p:spPr bwMode="auto">
          <a:xfrm>
            <a:off x="395288" y="3781425"/>
            <a:ext cx="1874837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1973" name="Text Box 5"/>
          <p:cNvSpPr txBox="1">
            <a:spLocks noChangeArrowheads="1"/>
          </p:cNvSpPr>
          <p:nvPr/>
        </p:nvSpPr>
        <p:spPr bwMode="auto">
          <a:xfrm>
            <a:off x="395288" y="3781425"/>
            <a:ext cx="1874837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DOMBuilderTest</a:t>
            </a:r>
          </a:p>
        </p:txBody>
      </p:sp>
      <p:sp>
        <p:nvSpPr>
          <p:cNvPr id="211974" name="Rectangle 6"/>
          <p:cNvSpPr>
            <a:spLocks noChangeArrowheads="1"/>
          </p:cNvSpPr>
          <p:nvPr/>
        </p:nvSpPr>
        <p:spPr bwMode="auto">
          <a:xfrm>
            <a:off x="2341563" y="3781425"/>
            <a:ext cx="1870075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1975" name="Text Box 7"/>
          <p:cNvSpPr txBox="1">
            <a:spLocks noChangeArrowheads="1"/>
          </p:cNvSpPr>
          <p:nvPr/>
        </p:nvSpPr>
        <p:spPr bwMode="auto">
          <a:xfrm>
            <a:off x="2341563" y="3781425"/>
            <a:ext cx="1870075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XMLBuilderTest</a:t>
            </a:r>
          </a:p>
        </p:txBody>
      </p:sp>
      <p:sp>
        <p:nvSpPr>
          <p:cNvPr id="211976" name="Line 8"/>
          <p:cNvSpPr>
            <a:spLocks noChangeShapeType="1"/>
          </p:cNvSpPr>
          <p:nvPr/>
        </p:nvSpPr>
        <p:spPr bwMode="auto">
          <a:xfrm>
            <a:off x="1333500" y="363696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1977" name="Line 9"/>
          <p:cNvSpPr>
            <a:spLocks noChangeShapeType="1"/>
          </p:cNvSpPr>
          <p:nvPr/>
        </p:nvSpPr>
        <p:spPr bwMode="auto">
          <a:xfrm>
            <a:off x="3422650" y="363696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1982" name="AutoShape 14"/>
          <p:cNvSpPr>
            <a:spLocks noChangeArrowheads="1"/>
          </p:cNvSpPr>
          <p:nvPr/>
        </p:nvSpPr>
        <p:spPr bwMode="auto">
          <a:xfrm>
            <a:off x="484188" y="4214813"/>
            <a:ext cx="1701800" cy="331787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testAddAboveRoot</a:t>
            </a:r>
          </a:p>
        </p:txBody>
      </p:sp>
      <p:sp>
        <p:nvSpPr>
          <p:cNvPr id="211983" name="AutoShape 15"/>
          <p:cNvSpPr>
            <a:spLocks noChangeArrowheads="1"/>
          </p:cNvSpPr>
          <p:nvPr/>
        </p:nvSpPr>
        <p:spPr bwMode="auto">
          <a:xfrm>
            <a:off x="2427288" y="4225925"/>
            <a:ext cx="1701800" cy="331788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testAddAboveRoot</a:t>
            </a:r>
          </a:p>
        </p:txBody>
      </p:sp>
      <p:sp>
        <p:nvSpPr>
          <p:cNvPr id="211984" name="AutoShape 16"/>
          <p:cNvSpPr>
            <a:spLocks noChangeArrowheads="1"/>
          </p:cNvSpPr>
          <p:nvPr/>
        </p:nvSpPr>
        <p:spPr bwMode="auto">
          <a:xfrm rot="10800000" flipH="1">
            <a:off x="463550" y="4926013"/>
            <a:ext cx="2379663" cy="727075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anchor="ctr">
            <a:spAutoFit/>
          </a:bodyPr>
          <a:lstStyle/>
          <a:p>
            <a:r>
              <a:rPr lang="ja-JP" altLang="en-US" sz="1200"/>
              <a:t>・・・</a:t>
            </a:r>
          </a:p>
          <a:p>
            <a:r>
              <a:rPr lang="en-US" altLang="ja-JP" sz="1200"/>
              <a:t>builder = new DOMBuilder(…);</a:t>
            </a:r>
          </a:p>
          <a:p>
            <a:r>
              <a:rPr lang="ja-JP" altLang="en-US" sz="1200"/>
              <a:t>・・・</a:t>
            </a:r>
          </a:p>
        </p:txBody>
      </p:sp>
      <p:sp>
        <p:nvSpPr>
          <p:cNvPr id="211985" name="AutoShape 17"/>
          <p:cNvSpPr>
            <a:spLocks noChangeArrowheads="1"/>
          </p:cNvSpPr>
          <p:nvPr/>
        </p:nvSpPr>
        <p:spPr bwMode="auto">
          <a:xfrm rot="10800000" flipH="1">
            <a:off x="1835150" y="5726113"/>
            <a:ext cx="2305050" cy="727075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anchor="ctr">
            <a:spAutoFit/>
          </a:bodyPr>
          <a:lstStyle/>
          <a:p>
            <a:r>
              <a:rPr lang="ja-JP" altLang="en-US" sz="1200"/>
              <a:t>・・・</a:t>
            </a:r>
          </a:p>
          <a:p>
            <a:r>
              <a:rPr lang="en-US" altLang="ja-JP" sz="1200"/>
              <a:t>builder = new XMLBuilder(…);</a:t>
            </a:r>
          </a:p>
          <a:p>
            <a:r>
              <a:rPr lang="ja-JP" altLang="en-US" sz="1200"/>
              <a:t>・・・</a:t>
            </a:r>
          </a:p>
        </p:txBody>
      </p:sp>
      <p:sp>
        <p:nvSpPr>
          <p:cNvPr id="211986" name="Line 18"/>
          <p:cNvSpPr>
            <a:spLocks noChangeShapeType="1"/>
          </p:cNvSpPr>
          <p:nvPr/>
        </p:nvSpPr>
        <p:spPr bwMode="auto">
          <a:xfrm flipH="1">
            <a:off x="3492500" y="4573588"/>
            <a:ext cx="1588" cy="115252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1987" name="Line 19"/>
          <p:cNvSpPr>
            <a:spLocks noChangeShapeType="1"/>
          </p:cNvSpPr>
          <p:nvPr/>
        </p:nvSpPr>
        <p:spPr bwMode="auto">
          <a:xfrm flipH="1">
            <a:off x="1763713" y="4573588"/>
            <a:ext cx="1587" cy="36036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1988" name="Rectangle 20"/>
          <p:cNvSpPr>
            <a:spLocks noChangeArrowheads="1"/>
          </p:cNvSpPr>
          <p:nvPr/>
        </p:nvSpPr>
        <p:spPr bwMode="auto">
          <a:xfrm>
            <a:off x="4716463" y="3141663"/>
            <a:ext cx="2087562" cy="158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1989" name="Text Box 21"/>
          <p:cNvSpPr txBox="1">
            <a:spLocks noChangeArrowheads="1"/>
          </p:cNvSpPr>
          <p:nvPr/>
        </p:nvSpPr>
        <p:spPr bwMode="auto">
          <a:xfrm>
            <a:off x="4716463" y="3141663"/>
            <a:ext cx="2087562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AbstractBuilderTest</a:t>
            </a:r>
          </a:p>
        </p:txBody>
      </p:sp>
      <p:sp>
        <p:nvSpPr>
          <p:cNvPr id="211990" name="Line 22"/>
          <p:cNvSpPr>
            <a:spLocks noChangeShapeType="1"/>
          </p:cNvSpPr>
          <p:nvPr/>
        </p:nvSpPr>
        <p:spPr bwMode="auto">
          <a:xfrm>
            <a:off x="5795963" y="299720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1991" name="Text Box 23"/>
          <p:cNvSpPr txBox="1">
            <a:spLocks noChangeArrowheads="1"/>
          </p:cNvSpPr>
          <p:nvPr/>
        </p:nvSpPr>
        <p:spPr bwMode="auto">
          <a:xfrm>
            <a:off x="4572000" y="2546350"/>
            <a:ext cx="24511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junit::framework::TestCase</a:t>
            </a:r>
          </a:p>
        </p:txBody>
      </p:sp>
      <p:sp>
        <p:nvSpPr>
          <p:cNvPr id="211992" name="AutoShape 24"/>
          <p:cNvSpPr>
            <a:spLocks noChangeArrowheads="1"/>
          </p:cNvSpPr>
          <p:nvPr/>
        </p:nvSpPr>
        <p:spPr bwMode="auto">
          <a:xfrm>
            <a:off x="5651500" y="2860675"/>
            <a:ext cx="255588" cy="136525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1993" name="AutoShape 25"/>
          <p:cNvSpPr>
            <a:spLocks noChangeArrowheads="1"/>
          </p:cNvSpPr>
          <p:nvPr/>
        </p:nvSpPr>
        <p:spPr bwMode="auto">
          <a:xfrm>
            <a:off x="4859338" y="3860800"/>
            <a:ext cx="1728787" cy="331788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createBuilder</a:t>
            </a:r>
          </a:p>
        </p:txBody>
      </p:sp>
      <p:sp>
        <p:nvSpPr>
          <p:cNvPr id="211994" name="Text Box 26"/>
          <p:cNvSpPr txBox="1">
            <a:spLocks noChangeArrowheads="1"/>
          </p:cNvSpPr>
          <p:nvPr/>
        </p:nvSpPr>
        <p:spPr bwMode="auto">
          <a:xfrm>
            <a:off x="4716463" y="3454400"/>
            <a:ext cx="2087562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#builder: OutputBuilder</a:t>
            </a:r>
          </a:p>
        </p:txBody>
      </p:sp>
      <p:sp>
        <p:nvSpPr>
          <p:cNvPr id="211995" name="AutoShape 27"/>
          <p:cNvSpPr>
            <a:spLocks noChangeArrowheads="1"/>
          </p:cNvSpPr>
          <p:nvPr/>
        </p:nvSpPr>
        <p:spPr bwMode="auto">
          <a:xfrm>
            <a:off x="4859338" y="4294188"/>
            <a:ext cx="1720850" cy="331787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testAddAboveRoot</a:t>
            </a:r>
          </a:p>
        </p:txBody>
      </p:sp>
      <p:sp>
        <p:nvSpPr>
          <p:cNvPr id="211996" name="Line 28"/>
          <p:cNvSpPr>
            <a:spLocks noChangeShapeType="1"/>
          </p:cNvSpPr>
          <p:nvPr/>
        </p:nvSpPr>
        <p:spPr bwMode="auto">
          <a:xfrm>
            <a:off x="6588125" y="4437063"/>
            <a:ext cx="360363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1997" name="AutoShape 29"/>
          <p:cNvSpPr>
            <a:spLocks noChangeArrowheads="1"/>
          </p:cNvSpPr>
          <p:nvPr/>
        </p:nvSpPr>
        <p:spPr bwMode="auto">
          <a:xfrm rot="10800000" flipH="1">
            <a:off x="6948488" y="3771900"/>
            <a:ext cx="1871662" cy="930275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anchor="ctr">
            <a:spAutoFit/>
          </a:bodyPr>
          <a:lstStyle/>
          <a:p>
            <a:r>
              <a:rPr lang="ja-JP" altLang="en-US" sz="1200"/>
              <a:t>・・・</a:t>
            </a:r>
          </a:p>
          <a:p>
            <a:r>
              <a:rPr lang="en-US" altLang="ja-JP" sz="1200"/>
              <a:t>builder = new createBuilder(“orders”);</a:t>
            </a:r>
          </a:p>
          <a:p>
            <a:r>
              <a:rPr lang="ja-JP" altLang="en-US" sz="1200"/>
              <a:t>・・・</a:t>
            </a:r>
          </a:p>
        </p:txBody>
      </p:sp>
      <p:sp>
        <p:nvSpPr>
          <p:cNvPr id="211998" name="Line 30"/>
          <p:cNvSpPr>
            <a:spLocks noChangeShapeType="1"/>
          </p:cNvSpPr>
          <p:nvPr/>
        </p:nvSpPr>
        <p:spPr bwMode="auto">
          <a:xfrm>
            <a:off x="7451725" y="5084763"/>
            <a:ext cx="1588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1999" name="Line 31"/>
          <p:cNvSpPr>
            <a:spLocks noChangeShapeType="1"/>
          </p:cNvSpPr>
          <p:nvPr/>
        </p:nvSpPr>
        <p:spPr bwMode="auto">
          <a:xfrm>
            <a:off x="6011863" y="5084763"/>
            <a:ext cx="1441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2000" name="Line 32"/>
          <p:cNvSpPr>
            <a:spLocks noChangeShapeType="1"/>
          </p:cNvSpPr>
          <p:nvPr/>
        </p:nvSpPr>
        <p:spPr bwMode="auto">
          <a:xfrm>
            <a:off x="6011863" y="4868863"/>
            <a:ext cx="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2001" name="AutoShape 33"/>
          <p:cNvSpPr>
            <a:spLocks noChangeArrowheads="1"/>
          </p:cNvSpPr>
          <p:nvPr/>
        </p:nvSpPr>
        <p:spPr bwMode="auto">
          <a:xfrm>
            <a:off x="5900738" y="4725988"/>
            <a:ext cx="255587" cy="136525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2002" name="Text Box 34"/>
          <p:cNvSpPr txBox="1">
            <a:spLocks noChangeArrowheads="1"/>
          </p:cNvSpPr>
          <p:nvPr/>
        </p:nvSpPr>
        <p:spPr bwMode="auto">
          <a:xfrm>
            <a:off x="4500563" y="5302250"/>
            <a:ext cx="1871662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DOMBuilderTest</a:t>
            </a:r>
          </a:p>
        </p:txBody>
      </p:sp>
      <p:sp>
        <p:nvSpPr>
          <p:cNvPr id="212003" name="Text Box 35"/>
          <p:cNvSpPr txBox="1">
            <a:spLocks noChangeArrowheads="1"/>
          </p:cNvSpPr>
          <p:nvPr/>
        </p:nvSpPr>
        <p:spPr bwMode="auto">
          <a:xfrm>
            <a:off x="6446838" y="5302250"/>
            <a:ext cx="1870075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XMLBuilderTest</a:t>
            </a:r>
          </a:p>
        </p:txBody>
      </p:sp>
      <p:sp>
        <p:nvSpPr>
          <p:cNvPr id="212004" name="AutoShape 36"/>
          <p:cNvSpPr>
            <a:spLocks noChangeArrowheads="1"/>
          </p:cNvSpPr>
          <p:nvPr/>
        </p:nvSpPr>
        <p:spPr bwMode="auto">
          <a:xfrm>
            <a:off x="6786563" y="3159125"/>
            <a:ext cx="288925" cy="215900"/>
          </a:xfrm>
          <a:prstGeom prst="leftArrow">
            <a:avLst>
              <a:gd name="adj1" fmla="val 50000"/>
              <a:gd name="adj2" fmla="val 33456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2005" name="Text Box 37"/>
          <p:cNvSpPr txBox="1">
            <a:spLocks noChangeArrowheads="1"/>
          </p:cNvSpPr>
          <p:nvPr/>
        </p:nvSpPr>
        <p:spPr bwMode="auto">
          <a:xfrm>
            <a:off x="7077075" y="3124200"/>
            <a:ext cx="15986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 sz="1400">
                <a:solidFill>
                  <a:srgbClr val="FF3300"/>
                </a:solidFill>
              </a:rPr>
              <a:t>Factory Method: Creator</a:t>
            </a:r>
          </a:p>
        </p:txBody>
      </p:sp>
      <p:sp>
        <p:nvSpPr>
          <p:cNvPr id="212006" name="Text Box 38"/>
          <p:cNvSpPr txBox="1">
            <a:spLocks noChangeArrowheads="1"/>
          </p:cNvSpPr>
          <p:nvPr/>
        </p:nvSpPr>
        <p:spPr bwMode="auto">
          <a:xfrm>
            <a:off x="4427538" y="4711700"/>
            <a:ext cx="15128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 sz="1400">
                <a:solidFill>
                  <a:srgbClr val="FF3300"/>
                </a:solidFill>
              </a:rPr>
              <a:t>Factory Method: </a:t>
            </a:r>
          </a:p>
          <a:p>
            <a:r>
              <a:rPr lang="en-US" altLang="ja-JP" sz="1400">
                <a:solidFill>
                  <a:srgbClr val="FF3300"/>
                </a:solidFill>
              </a:rPr>
              <a:t>ConcreteCreator</a:t>
            </a:r>
          </a:p>
        </p:txBody>
      </p:sp>
      <p:sp>
        <p:nvSpPr>
          <p:cNvPr id="212007" name="AutoShape 39"/>
          <p:cNvSpPr>
            <a:spLocks noChangeArrowheads="1"/>
          </p:cNvSpPr>
          <p:nvPr/>
        </p:nvSpPr>
        <p:spPr bwMode="auto">
          <a:xfrm rot="10800000" flipH="1">
            <a:off x="4497388" y="6257925"/>
            <a:ext cx="2162175" cy="320675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anchor="ctr">
            <a:spAutoFit/>
          </a:bodyPr>
          <a:lstStyle/>
          <a:p>
            <a:r>
              <a:rPr lang="en-US" altLang="ja-JP" sz="1200"/>
              <a:t>return new DOMBuilder(…);</a:t>
            </a:r>
          </a:p>
        </p:txBody>
      </p:sp>
      <p:sp>
        <p:nvSpPr>
          <p:cNvPr id="212008" name="AutoShape 40"/>
          <p:cNvSpPr>
            <a:spLocks noChangeArrowheads="1"/>
          </p:cNvSpPr>
          <p:nvPr/>
        </p:nvSpPr>
        <p:spPr bwMode="auto">
          <a:xfrm rot="10800000" flipH="1">
            <a:off x="6732588" y="6276975"/>
            <a:ext cx="2087562" cy="320675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anchor="ctr">
            <a:spAutoFit/>
          </a:bodyPr>
          <a:lstStyle/>
          <a:p>
            <a:r>
              <a:rPr lang="en-US" altLang="ja-JP" sz="1200"/>
              <a:t>return new XMLBuilder(…);</a:t>
            </a:r>
          </a:p>
        </p:txBody>
      </p:sp>
      <p:sp>
        <p:nvSpPr>
          <p:cNvPr id="212009" name="Rectangle 41"/>
          <p:cNvSpPr>
            <a:spLocks noChangeArrowheads="1"/>
          </p:cNvSpPr>
          <p:nvPr/>
        </p:nvSpPr>
        <p:spPr bwMode="auto">
          <a:xfrm>
            <a:off x="4500563" y="5302250"/>
            <a:ext cx="1871662" cy="719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2010" name="AutoShape 42"/>
          <p:cNvSpPr>
            <a:spLocks noChangeArrowheads="1"/>
          </p:cNvSpPr>
          <p:nvPr/>
        </p:nvSpPr>
        <p:spPr bwMode="auto">
          <a:xfrm>
            <a:off x="4581525" y="5662613"/>
            <a:ext cx="1712913" cy="331787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createBuilder</a:t>
            </a:r>
          </a:p>
        </p:txBody>
      </p:sp>
      <p:sp>
        <p:nvSpPr>
          <p:cNvPr id="212011" name="Rectangle 43"/>
          <p:cNvSpPr>
            <a:spLocks noChangeArrowheads="1"/>
          </p:cNvSpPr>
          <p:nvPr/>
        </p:nvSpPr>
        <p:spPr bwMode="auto">
          <a:xfrm>
            <a:off x="6445250" y="5302250"/>
            <a:ext cx="1871663" cy="719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2012" name="AutoShape 44"/>
          <p:cNvSpPr>
            <a:spLocks noChangeArrowheads="1"/>
          </p:cNvSpPr>
          <p:nvPr/>
        </p:nvSpPr>
        <p:spPr bwMode="auto">
          <a:xfrm>
            <a:off x="6526213" y="5662613"/>
            <a:ext cx="1712912" cy="331787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createBuilder</a:t>
            </a:r>
          </a:p>
        </p:txBody>
      </p:sp>
      <p:sp>
        <p:nvSpPr>
          <p:cNvPr id="212013" name="Line 45"/>
          <p:cNvSpPr>
            <a:spLocks noChangeShapeType="1"/>
          </p:cNvSpPr>
          <p:nvPr/>
        </p:nvSpPr>
        <p:spPr bwMode="auto">
          <a:xfrm>
            <a:off x="6156325" y="5878513"/>
            <a:ext cx="0" cy="36036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2014" name="Line 46"/>
          <p:cNvSpPr>
            <a:spLocks noChangeShapeType="1"/>
          </p:cNvSpPr>
          <p:nvPr/>
        </p:nvSpPr>
        <p:spPr bwMode="auto">
          <a:xfrm>
            <a:off x="8101013" y="5878513"/>
            <a:ext cx="0" cy="36036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2015" name="AutoShape 47"/>
          <p:cNvSpPr>
            <a:spLocks noChangeArrowheads="1"/>
          </p:cNvSpPr>
          <p:nvPr/>
        </p:nvSpPr>
        <p:spPr bwMode="auto">
          <a:xfrm rot="-5400000">
            <a:off x="4499769" y="5228432"/>
            <a:ext cx="217487" cy="215900"/>
          </a:xfrm>
          <a:prstGeom prst="leftArrow">
            <a:avLst>
              <a:gd name="adj1" fmla="val 50000"/>
              <a:gd name="adj2" fmla="val 25184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2016" name="Line 48"/>
          <p:cNvSpPr>
            <a:spLocks noChangeShapeType="1"/>
          </p:cNvSpPr>
          <p:nvPr/>
        </p:nvSpPr>
        <p:spPr bwMode="auto">
          <a:xfrm>
            <a:off x="4356100" y="2060575"/>
            <a:ext cx="0" cy="453707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2017" name="Text Box 49"/>
          <p:cNvSpPr txBox="1">
            <a:spLocks noChangeArrowheads="1"/>
          </p:cNvSpPr>
          <p:nvPr/>
        </p:nvSpPr>
        <p:spPr bwMode="auto">
          <a:xfrm>
            <a:off x="396875" y="2133600"/>
            <a:ext cx="2447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/>
              <a:t>Before Refactoring</a:t>
            </a:r>
          </a:p>
        </p:txBody>
      </p:sp>
      <p:sp>
        <p:nvSpPr>
          <p:cNvPr id="212018" name="Text Box 50"/>
          <p:cNvSpPr txBox="1">
            <a:spLocks noChangeArrowheads="1"/>
          </p:cNvSpPr>
          <p:nvPr/>
        </p:nvSpPr>
        <p:spPr bwMode="auto">
          <a:xfrm>
            <a:off x="4860925" y="2133600"/>
            <a:ext cx="2447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/>
              <a:t>After Refactoring</a:t>
            </a:r>
          </a:p>
        </p:txBody>
      </p:sp>
      <p:sp>
        <p:nvSpPr>
          <p:cNvPr id="212019" name="AutoShape 51"/>
          <p:cNvSpPr>
            <a:spLocks noChangeArrowheads="1"/>
          </p:cNvSpPr>
          <p:nvPr/>
        </p:nvSpPr>
        <p:spPr bwMode="auto">
          <a:xfrm>
            <a:off x="395288" y="4149725"/>
            <a:ext cx="3600450" cy="1008063"/>
          </a:xfrm>
          <a:prstGeom prst="wedgeRoundRectCallout">
            <a:avLst>
              <a:gd name="adj1" fmla="val 63227"/>
              <a:gd name="adj2" fmla="val 79606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altLang="ja-JP" sz="2400"/>
              <a:t>It’s easy to add new test class.</a:t>
            </a:r>
          </a:p>
        </p:txBody>
      </p:sp>
      <p:sp>
        <p:nvSpPr>
          <p:cNvPr id="55" name="Line 7"/>
          <p:cNvSpPr>
            <a:spLocks noChangeShapeType="1"/>
          </p:cNvSpPr>
          <p:nvPr/>
        </p:nvSpPr>
        <p:spPr bwMode="auto">
          <a:xfrm>
            <a:off x="1333500" y="35639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6" name="Line 8"/>
          <p:cNvSpPr>
            <a:spLocks noChangeShapeType="1"/>
          </p:cNvSpPr>
          <p:nvPr/>
        </p:nvSpPr>
        <p:spPr bwMode="auto">
          <a:xfrm>
            <a:off x="3422650" y="35639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7" name="Line 9"/>
          <p:cNvSpPr>
            <a:spLocks noChangeShapeType="1"/>
          </p:cNvSpPr>
          <p:nvPr/>
        </p:nvSpPr>
        <p:spPr bwMode="auto">
          <a:xfrm>
            <a:off x="1333500" y="3563938"/>
            <a:ext cx="2089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8" name="Line 10"/>
          <p:cNvSpPr>
            <a:spLocks noChangeShapeType="1"/>
          </p:cNvSpPr>
          <p:nvPr/>
        </p:nvSpPr>
        <p:spPr bwMode="auto">
          <a:xfrm>
            <a:off x="2268538" y="3357562"/>
            <a:ext cx="0" cy="21431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9" name="Text Box 11"/>
          <p:cNvSpPr txBox="1">
            <a:spLocks noChangeArrowheads="1"/>
          </p:cNvSpPr>
          <p:nvPr/>
        </p:nvSpPr>
        <p:spPr bwMode="auto">
          <a:xfrm>
            <a:off x="1184275" y="2854324"/>
            <a:ext cx="24511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junit::framework::TestCase</a:t>
            </a:r>
          </a:p>
        </p:txBody>
      </p:sp>
      <p:sp>
        <p:nvSpPr>
          <p:cNvPr id="60" name="AutoShape 12"/>
          <p:cNvSpPr>
            <a:spLocks noChangeArrowheads="1"/>
          </p:cNvSpPr>
          <p:nvPr/>
        </p:nvSpPr>
        <p:spPr bwMode="auto">
          <a:xfrm>
            <a:off x="2125663" y="3221037"/>
            <a:ext cx="255587" cy="136525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" name="Rectangle 19"/>
          <p:cNvSpPr txBox="1">
            <a:spLocks noChangeArrowheads="1"/>
          </p:cNvSpPr>
          <p:nvPr/>
        </p:nvSpPr>
        <p:spPr bwMode="auto">
          <a:xfrm>
            <a:off x="323850" y="1285860"/>
            <a:ext cx="85693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itchFamily="2" charset="2"/>
              <a:buChar char="n"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assess the quality characteristics of </a:t>
            </a:r>
            <a:r>
              <a:rPr kumimoji="1" lang="en-US" altLang="ja-JP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Introduce Polymorphic Creation with Factory Method.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0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F97AB-C435-41B5-A53B-E3C3C0DEE8D3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dirty="0" smtClean="0"/>
              <a:t>Case Study</a:t>
            </a:r>
            <a:br>
              <a:rPr lang="en-US" altLang="ja-JP" sz="3600" dirty="0" smtClean="0"/>
            </a:br>
            <a:r>
              <a:rPr lang="en-US" altLang="ja-JP" sz="3600" dirty="0" smtClean="0"/>
              <a:t>Automation of Identifying Opportunities </a:t>
            </a:r>
            <a:endParaRPr lang="en-US" altLang="ja-JP" sz="3600" dirty="0"/>
          </a:p>
        </p:txBody>
      </p:sp>
      <p:sp>
        <p:nvSpPr>
          <p:cNvPr id="214019" name="Rectangle 3"/>
          <p:cNvSpPr>
            <a:spLocks noChangeArrowheads="1"/>
          </p:cNvSpPr>
          <p:nvPr/>
        </p:nvSpPr>
        <p:spPr bwMode="auto">
          <a:xfrm>
            <a:off x="395288" y="3708400"/>
            <a:ext cx="1874837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4020" name="Text Box 4"/>
          <p:cNvSpPr txBox="1">
            <a:spLocks noChangeArrowheads="1"/>
          </p:cNvSpPr>
          <p:nvPr/>
        </p:nvSpPr>
        <p:spPr bwMode="auto">
          <a:xfrm>
            <a:off x="395288" y="3708400"/>
            <a:ext cx="1874837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DOMBuilderTest</a:t>
            </a:r>
          </a:p>
        </p:txBody>
      </p:sp>
      <p:sp>
        <p:nvSpPr>
          <p:cNvPr id="214021" name="Rectangle 5"/>
          <p:cNvSpPr>
            <a:spLocks noChangeArrowheads="1"/>
          </p:cNvSpPr>
          <p:nvPr/>
        </p:nvSpPr>
        <p:spPr bwMode="auto">
          <a:xfrm>
            <a:off x="2341563" y="3708400"/>
            <a:ext cx="1870075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4022" name="Text Box 6"/>
          <p:cNvSpPr txBox="1">
            <a:spLocks noChangeArrowheads="1"/>
          </p:cNvSpPr>
          <p:nvPr/>
        </p:nvSpPr>
        <p:spPr bwMode="auto">
          <a:xfrm>
            <a:off x="2341563" y="3708400"/>
            <a:ext cx="1870075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XMLBuilderTest</a:t>
            </a:r>
          </a:p>
        </p:txBody>
      </p:sp>
      <p:sp>
        <p:nvSpPr>
          <p:cNvPr id="214023" name="Line 7"/>
          <p:cNvSpPr>
            <a:spLocks noChangeShapeType="1"/>
          </p:cNvSpPr>
          <p:nvPr/>
        </p:nvSpPr>
        <p:spPr bwMode="auto">
          <a:xfrm>
            <a:off x="1333500" y="35639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4024" name="Line 8"/>
          <p:cNvSpPr>
            <a:spLocks noChangeShapeType="1"/>
          </p:cNvSpPr>
          <p:nvPr/>
        </p:nvSpPr>
        <p:spPr bwMode="auto">
          <a:xfrm>
            <a:off x="3422650" y="35639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4025" name="Line 9"/>
          <p:cNvSpPr>
            <a:spLocks noChangeShapeType="1"/>
          </p:cNvSpPr>
          <p:nvPr/>
        </p:nvSpPr>
        <p:spPr bwMode="auto">
          <a:xfrm>
            <a:off x="1333500" y="3563938"/>
            <a:ext cx="2089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4026" name="Line 10"/>
          <p:cNvSpPr>
            <a:spLocks noChangeShapeType="1"/>
          </p:cNvSpPr>
          <p:nvPr/>
        </p:nvSpPr>
        <p:spPr bwMode="auto">
          <a:xfrm>
            <a:off x="2268538" y="2995613"/>
            <a:ext cx="0" cy="568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4027" name="Text Box 11"/>
          <p:cNvSpPr txBox="1">
            <a:spLocks noChangeArrowheads="1"/>
          </p:cNvSpPr>
          <p:nvPr/>
        </p:nvSpPr>
        <p:spPr bwMode="auto">
          <a:xfrm>
            <a:off x="1184275" y="2492375"/>
            <a:ext cx="2451100" cy="314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junit::framework::TestCase</a:t>
            </a:r>
          </a:p>
        </p:txBody>
      </p:sp>
      <p:sp>
        <p:nvSpPr>
          <p:cNvPr id="214028" name="AutoShape 12"/>
          <p:cNvSpPr>
            <a:spLocks noChangeArrowheads="1"/>
          </p:cNvSpPr>
          <p:nvPr/>
        </p:nvSpPr>
        <p:spPr bwMode="auto">
          <a:xfrm>
            <a:off x="2125663" y="2859088"/>
            <a:ext cx="255587" cy="136525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4029" name="AutoShape 13"/>
          <p:cNvSpPr>
            <a:spLocks noChangeArrowheads="1"/>
          </p:cNvSpPr>
          <p:nvPr/>
        </p:nvSpPr>
        <p:spPr bwMode="auto">
          <a:xfrm>
            <a:off x="484188" y="4141788"/>
            <a:ext cx="1701800" cy="331787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testAddAboveRoot</a:t>
            </a:r>
          </a:p>
        </p:txBody>
      </p:sp>
      <p:sp>
        <p:nvSpPr>
          <p:cNvPr id="214030" name="AutoShape 14"/>
          <p:cNvSpPr>
            <a:spLocks noChangeArrowheads="1"/>
          </p:cNvSpPr>
          <p:nvPr/>
        </p:nvSpPr>
        <p:spPr bwMode="auto">
          <a:xfrm>
            <a:off x="2427288" y="4152900"/>
            <a:ext cx="1701800" cy="331788"/>
          </a:xfrm>
          <a:prstGeom prst="flowChartAlternateProcess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400"/>
              <a:t>testAddAboveRoot</a:t>
            </a:r>
          </a:p>
        </p:txBody>
      </p:sp>
      <p:sp>
        <p:nvSpPr>
          <p:cNvPr id="214031" name="AutoShape 15"/>
          <p:cNvSpPr>
            <a:spLocks noChangeArrowheads="1"/>
          </p:cNvSpPr>
          <p:nvPr/>
        </p:nvSpPr>
        <p:spPr bwMode="auto">
          <a:xfrm rot="10800000" flipH="1">
            <a:off x="463550" y="4852988"/>
            <a:ext cx="2379663" cy="727075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anchor="ctr">
            <a:spAutoFit/>
          </a:bodyPr>
          <a:lstStyle/>
          <a:p>
            <a:r>
              <a:rPr lang="ja-JP" altLang="en-US" sz="1200"/>
              <a:t>・・・</a:t>
            </a:r>
          </a:p>
          <a:p>
            <a:r>
              <a:rPr lang="en-US" altLang="ja-JP" sz="1200"/>
              <a:t>builder = new DOMBuilder(…);</a:t>
            </a:r>
          </a:p>
          <a:p>
            <a:r>
              <a:rPr lang="ja-JP" altLang="en-US" sz="1200"/>
              <a:t>・・・</a:t>
            </a:r>
          </a:p>
        </p:txBody>
      </p:sp>
      <p:sp>
        <p:nvSpPr>
          <p:cNvPr id="214032" name="AutoShape 16"/>
          <p:cNvSpPr>
            <a:spLocks noChangeArrowheads="1"/>
          </p:cNvSpPr>
          <p:nvPr/>
        </p:nvSpPr>
        <p:spPr bwMode="auto">
          <a:xfrm rot="10800000" flipH="1">
            <a:off x="1835150" y="5653088"/>
            <a:ext cx="2305050" cy="727075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rot="10800000" anchor="ctr">
            <a:spAutoFit/>
          </a:bodyPr>
          <a:lstStyle/>
          <a:p>
            <a:r>
              <a:rPr lang="ja-JP" altLang="en-US" sz="1200"/>
              <a:t>・・・</a:t>
            </a:r>
          </a:p>
          <a:p>
            <a:r>
              <a:rPr lang="en-US" altLang="ja-JP" sz="1200"/>
              <a:t>builder = new XMLBuilder(…);</a:t>
            </a:r>
          </a:p>
          <a:p>
            <a:r>
              <a:rPr lang="ja-JP" altLang="en-US" sz="1200"/>
              <a:t>・・・</a:t>
            </a:r>
          </a:p>
        </p:txBody>
      </p:sp>
      <p:sp>
        <p:nvSpPr>
          <p:cNvPr id="214033" name="Line 17"/>
          <p:cNvSpPr>
            <a:spLocks noChangeShapeType="1"/>
          </p:cNvSpPr>
          <p:nvPr/>
        </p:nvSpPr>
        <p:spPr bwMode="auto">
          <a:xfrm flipH="1">
            <a:off x="3492500" y="4500563"/>
            <a:ext cx="1588" cy="115252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4034" name="Line 18"/>
          <p:cNvSpPr>
            <a:spLocks noChangeShapeType="1"/>
          </p:cNvSpPr>
          <p:nvPr/>
        </p:nvSpPr>
        <p:spPr bwMode="auto">
          <a:xfrm flipH="1">
            <a:off x="1763713" y="4500563"/>
            <a:ext cx="1587" cy="360362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214036" name="Text Box 20"/>
          <p:cNvSpPr txBox="1">
            <a:spLocks noChangeArrowheads="1"/>
          </p:cNvSpPr>
          <p:nvPr/>
        </p:nvSpPr>
        <p:spPr bwMode="auto">
          <a:xfrm>
            <a:off x="396875" y="2024063"/>
            <a:ext cx="2447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2000" dirty="0"/>
              <a:t>Before Refactoring</a:t>
            </a:r>
          </a:p>
        </p:txBody>
      </p:sp>
      <p:sp>
        <p:nvSpPr>
          <p:cNvPr id="214037" name="AutoShape 21"/>
          <p:cNvSpPr>
            <a:spLocks noChangeArrowheads="1"/>
          </p:cNvSpPr>
          <p:nvPr/>
        </p:nvSpPr>
        <p:spPr bwMode="auto">
          <a:xfrm>
            <a:off x="4284663" y="1916113"/>
            <a:ext cx="4391025" cy="1008062"/>
          </a:xfrm>
          <a:prstGeom prst="wedgeRoundRectCallout">
            <a:avLst>
              <a:gd name="adj1" fmla="val -104773"/>
              <a:gd name="adj2" fmla="val 166222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altLang="ja-JP" sz="2000" dirty="0"/>
              <a:t>Condition 1</a:t>
            </a:r>
          </a:p>
          <a:p>
            <a:r>
              <a:rPr lang="en-US" altLang="ja-JP" dirty="0"/>
              <a:t>Similar methods belong to classes that have a common parent class.</a:t>
            </a:r>
          </a:p>
        </p:txBody>
      </p:sp>
      <p:sp>
        <p:nvSpPr>
          <p:cNvPr id="214038" name="AutoShape 22"/>
          <p:cNvSpPr>
            <a:spLocks noChangeArrowheads="1"/>
          </p:cNvSpPr>
          <p:nvPr/>
        </p:nvSpPr>
        <p:spPr bwMode="auto">
          <a:xfrm>
            <a:off x="4284663" y="4365625"/>
            <a:ext cx="4392612" cy="1008063"/>
          </a:xfrm>
          <a:prstGeom prst="wedgeRoundRectCallout">
            <a:avLst>
              <a:gd name="adj1" fmla="val -82093"/>
              <a:gd name="adj2" fmla="val 32204"/>
              <a:gd name="adj3" fmla="val 16667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altLang="ja-JP" sz="2000"/>
              <a:t>Condition 2</a:t>
            </a:r>
          </a:p>
          <a:p>
            <a:r>
              <a:rPr lang="en-US" altLang="ja-JP"/>
              <a:t>Only difference among similar methods is an object creation step.</a:t>
            </a:r>
          </a:p>
        </p:txBody>
      </p:sp>
      <p:sp>
        <p:nvSpPr>
          <p:cNvPr id="214039" name="AutoShape 23"/>
          <p:cNvSpPr>
            <a:spLocks noChangeArrowheads="1"/>
          </p:cNvSpPr>
          <p:nvPr/>
        </p:nvSpPr>
        <p:spPr bwMode="auto">
          <a:xfrm>
            <a:off x="4356100" y="3068638"/>
            <a:ext cx="4105275" cy="1150937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 dirty="0"/>
              <a:t>Step 1</a:t>
            </a:r>
          </a:p>
          <a:p>
            <a:r>
              <a:rPr lang="en-US" altLang="ja-JP" dirty="0"/>
              <a:t>Detect similar methods using a code </a:t>
            </a:r>
          </a:p>
          <a:p>
            <a:r>
              <a:rPr lang="en-US" altLang="ja-JP" dirty="0"/>
              <a:t>clone detection tool </a:t>
            </a:r>
            <a:r>
              <a:rPr lang="en-US" altLang="ja-JP" dirty="0" err="1" smtClean="0"/>
              <a:t>CCFinder</a:t>
            </a:r>
            <a:endParaRPr lang="en-US" altLang="ja-JP" dirty="0"/>
          </a:p>
        </p:txBody>
      </p:sp>
      <p:sp>
        <p:nvSpPr>
          <p:cNvPr id="214040" name="AutoShape 24"/>
          <p:cNvSpPr>
            <a:spLocks noChangeArrowheads="1"/>
          </p:cNvSpPr>
          <p:nvPr/>
        </p:nvSpPr>
        <p:spPr bwMode="auto">
          <a:xfrm>
            <a:off x="4354513" y="5516563"/>
            <a:ext cx="4105275" cy="1150937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2000"/>
              <a:t>Step 2</a:t>
            </a:r>
          </a:p>
          <a:p>
            <a:r>
              <a:rPr lang="en-US" altLang="ja-JP"/>
              <a:t>Evaluate whether detected methods </a:t>
            </a:r>
          </a:p>
          <a:p>
            <a:r>
              <a:rPr lang="en-US" altLang="ja-JP"/>
              <a:t>include object creation statements</a:t>
            </a:r>
          </a:p>
        </p:txBody>
      </p:sp>
      <p:sp>
        <p:nvSpPr>
          <p:cNvPr id="214041" name="AutoShape 25"/>
          <p:cNvSpPr>
            <a:spLocks noChangeArrowheads="1"/>
          </p:cNvSpPr>
          <p:nvPr/>
        </p:nvSpPr>
        <p:spPr bwMode="auto">
          <a:xfrm>
            <a:off x="5940425" y="5300663"/>
            <a:ext cx="865188" cy="360362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214042" name="AutoShape 26"/>
          <p:cNvSpPr>
            <a:spLocks noChangeArrowheads="1"/>
          </p:cNvSpPr>
          <p:nvPr/>
        </p:nvSpPr>
        <p:spPr bwMode="auto">
          <a:xfrm>
            <a:off x="5940425" y="2852738"/>
            <a:ext cx="865188" cy="360362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28" name="Rectangle 19"/>
          <p:cNvSpPr txBox="1">
            <a:spLocks noChangeArrowheads="1"/>
          </p:cNvSpPr>
          <p:nvPr/>
        </p:nvSpPr>
        <p:spPr bwMode="auto">
          <a:xfrm>
            <a:off x="323850" y="1285860"/>
            <a:ext cx="8820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n"/>
              <a:defRPr/>
            </a:pPr>
            <a:r>
              <a:rPr lang="en-US" altLang="ja-JP" sz="2400" dirty="0" smtClean="0"/>
              <a:t>We developed an automated tool that identifies opportunities</a:t>
            </a:r>
            <a:r>
              <a:rPr kumimoji="1" lang="en-US" altLang="ja-JP" sz="24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39" grpId="0" animBg="1"/>
      <p:bldP spid="214040" grpId="0" animBg="1"/>
      <p:bldP spid="214041" grpId="0" animBg="1"/>
      <p:bldP spid="214042" grpId="0" animBg="1"/>
    </p:bldLst>
  </p:timing>
</p:sld>
</file>

<file path=ppt/theme/theme1.xml><?xml version="1.0" encoding="utf-8"?>
<a:theme xmlns:a="http://schemas.openxmlformats.org/drawingml/2006/main" name="Sel-BlueMonday">
  <a:themeElements>
    <a:clrScheme name="Sel-BlueMonda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3399"/>
      </a:accent1>
      <a:accent2>
        <a:srgbClr val="3366CC"/>
      </a:accent2>
      <a:accent3>
        <a:srgbClr val="FFFFFF"/>
      </a:accent3>
      <a:accent4>
        <a:srgbClr val="000000"/>
      </a:accent4>
      <a:accent5>
        <a:srgbClr val="ADADCA"/>
      </a:accent5>
      <a:accent6>
        <a:srgbClr val="2D5CB9"/>
      </a:accent6>
      <a:hlink>
        <a:srgbClr val="6699FF"/>
      </a:hlink>
      <a:folHlink>
        <a:srgbClr val="000066"/>
      </a:folHlink>
    </a:clrScheme>
    <a:fontScheme name="Sel-BlueMonday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l-BlueMonda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3399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2D5CB9"/>
        </a:accent6>
        <a:hlink>
          <a:srgbClr val="6699FF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BlueMonday 2">
        <a:dk1>
          <a:srgbClr val="000000"/>
        </a:dk1>
        <a:lt1>
          <a:srgbClr val="F6F1E6"/>
        </a:lt1>
        <a:dk2>
          <a:srgbClr val="800000"/>
        </a:dk2>
        <a:lt2>
          <a:srgbClr val="825018"/>
        </a:lt2>
        <a:accent1>
          <a:srgbClr val="AD1F1F"/>
        </a:accent1>
        <a:accent2>
          <a:srgbClr val="CC0000"/>
        </a:accent2>
        <a:accent3>
          <a:srgbClr val="FAF7F0"/>
        </a:accent3>
        <a:accent4>
          <a:srgbClr val="000000"/>
        </a:accent4>
        <a:accent5>
          <a:srgbClr val="D3ABAB"/>
        </a:accent5>
        <a:accent6>
          <a:srgbClr val="B90000"/>
        </a:accent6>
        <a:hlink>
          <a:srgbClr val="ED7A33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BlueMonday 3">
        <a:dk1>
          <a:srgbClr val="808080"/>
        </a:dk1>
        <a:lt1>
          <a:srgbClr val="DDDDDD"/>
        </a:lt1>
        <a:dk2>
          <a:srgbClr val="080808"/>
        </a:dk2>
        <a:lt2>
          <a:srgbClr val="DDDDDD"/>
        </a:lt2>
        <a:accent1>
          <a:srgbClr val="333399"/>
        </a:accent1>
        <a:accent2>
          <a:srgbClr val="3366CC"/>
        </a:accent2>
        <a:accent3>
          <a:srgbClr val="AAAAAA"/>
        </a:accent3>
        <a:accent4>
          <a:srgbClr val="BDBDBD"/>
        </a:accent4>
        <a:accent5>
          <a:srgbClr val="ADADCA"/>
        </a:accent5>
        <a:accent6>
          <a:srgbClr val="2D5CB9"/>
        </a:accent6>
        <a:hlink>
          <a:srgbClr val="A7A9FB"/>
        </a:hlink>
        <a:folHlink>
          <a:srgbClr val="00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BlueMonday 4">
        <a:dk1>
          <a:srgbClr val="000000"/>
        </a:dk1>
        <a:lt1>
          <a:srgbClr val="FFFFFF"/>
        </a:lt1>
        <a:dk2>
          <a:srgbClr val="056400"/>
        </a:dk2>
        <a:lt2>
          <a:srgbClr val="94C8C3"/>
        </a:lt2>
        <a:accent1>
          <a:srgbClr val="4FB616"/>
        </a:accent1>
        <a:accent2>
          <a:srgbClr val="87E044"/>
        </a:accent2>
        <a:accent3>
          <a:srgbClr val="FFFFFF"/>
        </a:accent3>
        <a:accent4>
          <a:srgbClr val="000000"/>
        </a:accent4>
        <a:accent5>
          <a:srgbClr val="B2D7AB"/>
        </a:accent5>
        <a:accent6>
          <a:srgbClr val="7ACB3D"/>
        </a:accent6>
        <a:hlink>
          <a:srgbClr val="D6E739"/>
        </a:hlink>
        <a:folHlink>
          <a:srgbClr val="06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Sel-BlueMonday</Template>
  <TotalTime>5663</TotalTime>
  <Words>787</Words>
  <Application>Microsoft Office PowerPoint</Application>
  <PresentationFormat>画面に合わせる (4:3)</PresentationFormat>
  <Paragraphs>200</Paragraphs>
  <Slides>12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Sel-BlueMonday</vt:lpstr>
      <vt:lpstr>Towards an Assessment of  the Quality of Refactoring Patterns</vt:lpstr>
      <vt:lpstr>Refactoring </vt:lpstr>
      <vt:lpstr>Refactoring Pattern</vt:lpstr>
      <vt:lpstr>Literatures for Refactoring Patterns</vt:lpstr>
      <vt:lpstr>Overview of Our Research </vt:lpstr>
      <vt:lpstr>Propose Quality Characteristics of  Refactoring Patterns</vt:lpstr>
      <vt:lpstr>Case Study Target Refactoring Pattern (1/2)</vt:lpstr>
      <vt:lpstr>Case Study Target Refactoring Pattern (2/2)</vt:lpstr>
      <vt:lpstr>Case Study Automation of Identifying Opportunities </vt:lpstr>
      <vt:lpstr>Case Study Number of Refactoring Opportunities</vt:lpstr>
      <vt:lpstr>Case Study Ease of Refactoring</vt:lpstr>
      <vt:lpstr>Summary &amp; Future Work</vt:lpstr>
    </vt:vector>
  </TitlesOfParts>
  <Company>井上研究室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同様のバグを含むコード 検出手法の提案</dc:title>
  <dc:creator>thattori</dc:creator>
  <cp:lastModifiedBy>n-yosida</cp:lastModifiedBy>
  <cp:revision>722</cp:revision>
  <dcterms:created xsi:type="dcterms:W3CDTF">2007-06-04T09:48:04Z</dcterms:created>
  <dcterms:modified xsi:type="dcterms:W3CDTF">2009-11-06T05:39:43Z</dcterms:modified>
</cp:coreProperties>
</file>