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7"/>
  </p:notesMasterIdLst>
  <p:handoutMasterIdLst>
    <p:handoutMasterId r:id="rId18"/>
  </p:handoutMasterIdLst>
  <p:sldIdLst>
    <p:sldId id="256" r:id="rId2"/>
    <p:sldId id="257" r:id="rId3"/>
    <p:sldId id="272" r:id="rId4"/>
    <p:sldId id="273" r:id="rId5"/>
    <p:sldId id="276" r:id="rId6"/>
    <p:sldId id="277" r:id="rId7"/>
    <p:sldId id="259" r:id="rId8"/>
    <p:sldId id="268" r:id="rId9"/>
    <p:sldId id="271" r:id="rId10"/>
    <p:sldId id="269" r:id="rId11"/>
    <p:sldId id="270" r:id="rId12"/>
    <p:sldId id="264" r:id="rId13"/>
    <p:sldId id="265" r:id="rId14"/>
    <p:sldId id="266" r:id="rId15"/>
    <p:sldId id="267" r:id="rId16"/>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11" autoAdjust="0"/>
    <p:restoredTop sz="88980" autoAdjust="0"/>
  </p:normalViewPr>
  <p:slideViewPr>
    <p:cSldViewPr>
      <p:cViewPr varScale="1">
        <p:scale>
          <a:sx n="100" d="100"/>
          <a:sy n="100" d="100"/>
        </p:scale>
        <p:origin x="-16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13CD7E64-F0C4-476E-8B6D-AB97F61884E3}" type="datetimeFigureOut">
              <a:rPr kumimoji="1" lang="ja-JP" altLang="en-US" smtClean="0"/>
              <a:pPr/>
              <a:t>2010/1/19</a:t>
            </a:fld>
            <a:endParaRPr kumimoji="1" lang="ja-JP" altLang="en-US"/>
          </a:p>
        </p:txBody>
      </p:sp>
      <p:sp>
        <p:nvSpPr>
          <p:cNvPr id="4" name="フッター プレースホルダ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0775D13C-D6D6-4EED-8101-FFCDF3964D7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EE14B338-F32A-423F-8A3B-1087201E40DD}" type="datetimeFigureOut">
              <a:rPr kumimoji="1" lang="ja-JP" altLang="en-US" smtClean="0"/>
              <a:pPr/>
              <a:t>2010/1/19</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933B5F5D-3235-4CEA-AF72-8242907664E1}"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33B5F5D-3235-4CEA-AF72-8242907664E1}" type="slidenum">
              <a:rPr kumimoji="1" lang="ja-JP" altLang="en-US" smtClean="0"/>
              <a:pPr/>
              <a:t>1</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baseline="0" dirty="0" smtClean="0"/>
          </a:p>
        </p:txBody>
      </p:sp>
      <p:sp>
        <p:nvSpPr>
          <p:cNvPr id="4" name="スライド番号プレースホルダ 3"/>
          <p:cNvSpPr>
            <a:spLocks noGrp="1"/>
          </p:cNvSpPr>
          <p:nvPr>
            <p:ph type="sldNum" sz="quarter" idx="10"/>
          </p:nvPr>
        </p:nvSpPr>
        <p:spPr/>
        <p:txBody>
          <a:bodyPr/>
          <a:lstStyle/>
          <a:p>
            <a:fld id="{E429552B-7139-4567-B76F-EAE983280D8F}" type="slidenum">
              <a:rPr kumimoji="1" lang="ja-JP" altLang="en-US" smtClean="0"/>
              <a:pPr/>
              <a:t>11</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まず，背景として</a:t>
            </a:r>
            <a:r>
              <a:rPr kumimoji="1" lang="ja-JP" altLang="en-US" dirty="0" smtClean="0"/>
              <a:t>，近年コスト</a:t>
            </a:r>
            <a:r>
              <a:rPr kumimoji="1" lang="ja-JP" altLang="en-US" dirty="0" smtClean="0"/>
              <a:t>削減のため，オープンソースソフトウェアに含まれる関数やクラスといったソフトウェア部品の新規開発への利用が多くなってます．</a:t>
            </a:r>
            <a:endParaRPr kumimoji="1" lang="en-US" altLang="ja-JP" dirty="0" smtClean="0"/>
          </a:p>
          <a:p>
            <a:r>
              <a:rPr kumimoji="1" lang="ja-JP" altLang="en-US" dirty="0" smtClean="0"/>
              <a:t>このような</a:t>
            </a:r>
            <a:r>
              <a:rPr kumimoji="1" lang="en-US" altLang="ja-JP" dirty="0" smtClean="0"/>
              <a:t>OSS</a:t>
            </a:r>
            <a:r>
              <a:rPr kumimoji="1" lang="ja-JP" altLang="en-US" dirty="0" smtClean="0"/>
              <a:t>部品</a:t>
            </a:r>
            <a:r>
              <a:rPr kumimoji="1" lang="ja-JP" altLang="en-US" dirty="0" smtClean="0"/>
              <a:t>を使用するためには，</a:t>
            </a:r>
            <a:r>
              <a:rPr kumimoji="1" lang="ja-JP" altLang="en-US" dirty="0" smtClean="0"/>
              <a:t>部品に定められたソフトウェアライセンス</a:t>
            </a:r>
            <a:r>
              <a:rPr kumimoji="1" lang="ja-JP" altLang="en-US" dirty="0" smtClean="0"/>
              <a:t>を理解する必要があります．</a:t>
            </a:r>
            <a:endParaRPr kumimoji="1" lang="ja-JP" altLang="en-US" dirty="0"/>
          </a:p>
        </p:txBody>
      </p:sp>
      <p:sp>
        <p:nvSpPr>
          <p:cNvPr id="4" name="スライド番号プレースホルダ 3"/>
          <p:cNvSpPr>
            <a:spLocks noGrp="1"/>
          </p:cNvSpPr>
          <p:nvPr>
            <p:ph type="sldNum" sz="quarter" idx="10"/>
          </p:nvPr>
        </p:nvSpPr>
        <p:spPr/>
        <p:txBody>
          <a:bodyPr/>
          <a:lstStyle/>
          <a:p>
            <a:fld id="{933B5F5D-3235-4CEA-AF72-8242907664E1}" type="slidenum">
              <a:rPr kumimoji="1" lang="ja-JP" altLang="en-US" smtClean="0"/>
              <a:pPr/>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ソフトウェアライセンスとはソフトウェアの利用</a:t>
            </a:r>
            <a:r>
              <a:rPr kumimoji="1" lang="ja-JP" altLang="en-US" dirty="0" smtClean="0"/>
              <a:t>条件です．</a:t>
            </a:r>
            <a:r>
              <a:rPr kumimoji="1" lang="en-US" altLang="ja-JP" dirty="0" smtClean="0"/>
              <a:t/>
            </a:r>
            <a:br>
              <a:rPr kumimoji="1" lang="en-US" altLang="ja-JP" dirty="0" smtClean="0"/>
            </a:br>
            <a:r>
              <a:rPr kumimoji="1" lang="ja-JP" altLang="en-US" dirty="0" smtClean="0"/>
              <a:t>ソフトウェアライセンス</a:t>
            </a:r>
            <a:r>
              <a:rPr kumimoji="1" lang="ja-JP" altLang="en-US" dirty="0" smtClean="0"/>
              <a:t>は多くの場合，ソースファイルに含まれるコメントの中で記述されることにより指定されます</a:t>
            </a:r>
            <a:r>
              <a:rPr kumimoji="1" lang="ja-JP" altLang="en-US" dirty="0" smtClean="0"/>
              <a:t>．</a:t>
            </a:r>
            <a:endParaRPr kumimoji="1" lang="en-US" altLang="ja-JP" dirty="0" smtClean="0"/>
          </a:p>
          <a:p>
            <a:r>
              <a:rPr kumimoji="1" lang="ja-JP" altLang="en-US" dirty="0" smtClean="0"/>
              <a:t>この記述をライセンスの記述とし，ライセンスの記述を構成する文をライセンス文とします．</a:t>
            </a:r>
            <a:endParaRPr kumimoji="1" lang="en-US" altLang="ja-JP" dirty="0" smtClean="0"/>
          </a:p>
          <a:p>
            <a:r>
              <a:rPr kumimoji="1" lang="ja-JP" altLang="en-US" dirty="0" smtClean="0"/>
              <a:t>しかし，これを開発者が正確に読解することは難しい．なぜなら，ライセンスの記述は自然言語の長文であり，前提知識が必要になる場合もあり，</a:t>
            </a:r>
            <a:endParaRPr kumimoji="1" lang="en-US" altLang="ja-JP" dirty="0" smtClean="0"/>
          </a:p>
          <a:p>
            <a:r>
              <a:rPr kumimoji="1" lang="ja-JP" altLang="en-US" dirty="0" smtClean="0"/>
              <a:t>さらに他のファイルへの参照を含む場合があるためです．</a:t>
            </a:r>
            <a:endParaRPr kumimoji="1" lang="ja-JP" altLang="en-US" dirty="0"/>
          </a:p>
        </p:txBody>
      </p:sp>
      <p:sp>
        <p:nvSpPr>
          <p:cNvPr id="4" name="スライド番号プレースホルダ 3"/>
          <p:cNvSpPr>
            <a:spLocks noGrp="1"/>
          </p:cNvSpPr>
          <p:nvPr>
            <p:ph type="sldNum" sz="quarter" idx="10"/>
          </p:nvPr>
        </p:nvSpPr>
        <p:spPr/>
        <p:txBody>
          <a:bodyPr/>
          <a:lstStyle/>
          <a:p>
            <a:fld id="{933B5F5D-3235-4CEA-AF72-8242907664E1}"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そこで</a:t>
            </a:r>
            <a:r>
              <a:rPr kumimoji="1" lang="ja-JP" altLang="en-US" dirty="0" smtClean="0"/>
              <a:t>，</a:t>
            </a:r>
            <a:r>
              <a:rPr kumimoji="1" lang="en-US" altLang="ja-JP" dirty="0" smtClean="0"/>
              <a:t>OSS</a:t>
            </a:r>
            <a:r>
              <a:rPr kumimoji="1" lang="ja-JP" altLang="en-US" dirty="0" smtClean="0"/>
              <a:t>部品のライセンスは定型の文で構成された既知のライセンスが用いられている場合が多いことに着目します．</a:t>
            </a:r>
            <a:endParaRPr kumimoji="1" lang="en-US" altLang="ja-JP" dirty="0" smtClean="0"/>
          </a:p>
          <a:p>
            <a:r>
              <a:rPr kumimoji="1" lang="ja-JP" altLang="en-US" dirty="0" smtClean="0"/>
              <a:t>既知</a:t>
            </a:r>
            <a:r>
              <a:rPr kumimoji="1" lang="ja-JP" altLang="en-US" dirty="0" smtClean="0"/>
              <a:t>のライセンスにはそれらに対応するライセンスの記述が存在します．</a:t>
            </a:r>
            <a:endParaRPr kumimoji="1" lang="en-US" altLang="ja-JP" dirty="0" smtClean="0"/>
          </a:p>
          <a:p>
            <a:r>
              <a:rPr kumimoji="1" lang="ja-JP" altLang="en-US" dirty="0" smtClean="0"/>
              <a:t>そのため，ソースファイル中のライセンスの記述と，既知のライセンスの記述</a:t>
            </a:r>
            <a:r>
              <a:rPr kumimoji="1" lang="ja-JP" altLang="en-US" dirty="0" smtClean="0"/>
              <a:t>を照合し</a:t>
            </a:r>
            <a:r>
              <a:rPr kumimoji="1" lang="ja-JP" altLang="en-US" dirty="0" smtClean="0"/>
              <a:t>，</a:t>
            </a:r>
            <a:endParaRPr kumimoji="1" lang="en-US" altLang="ja-JP" dirty="0" smtClean="0"/>
          </a:p>
          <a:p>
            <a:r>
              <a:rPr kumimoji="1" lang="ja-JP" altLang="en-US" dirty="0" smtClean="0"/>
              <a:t>どのライセンスに合致するかを確認します．本研究では，この手続き</a:t>
            </a:r>
            <a:r>
              <a:rPr kumimoji="1" lang="ja-JP" altLang="en-US" dirty="0" smtClean="0"/>
              <a:t>をライセンスの特定</a:t>
            </a:r>
            <a:r>
              <a:rPr kumimoji="1" lang="ja-JP" altLang="en-US" dirty="0" smtClean="0"/>
              <a:t>と</a:t>
            </a:r>
            <a:r>
              <a:rPr kumimoji="1" lang="ja-JP" altLang="en-US" dirty="0" smtClean="0"/>
              <a:t>いい，</a:t>
            </a:r>
            <a:r>
              <a:rPr kumimoji="1" lang="en-US" altLang="ja-JP" dirty="0" smtClean="0"/>
              <a:t/>
            </a:r>
            <a:br>
              <a:rPr kumimoji="1" lang="en-US" altLang="ja-JP" dirty="0" smtClean="0"/>
            </a:br>
            <a:r>
              <a:rPr kumimoji="1" lang="ja-JP" altLang="en-US" dirty="0" smtClean="0"/>
              <a:t>既知のライセンス記述と既知のライセンスをライセンス知識と呼びます．</a:t>
            </a:r>
            <a:endParaRPr kumimoji="1" lang="en-US" altLang="ja-JP" dirty="0" smtClean="0"/>
          </a:p>
          <a:p>
            <a:r>
              <a:rPr kumimoji="1" lang="ja-JP" altLang="en-US" dirty="0" smtClean="0"/>
              <a:t>このようなライセンスの特定により既知のどのライセンスかが分かれば，比較的容易に利用条件を認識できます．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933B5F5D-3235-4CEA-AF72-8242907664E1}"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Font typeface="Arial" pitchFamily="34" charset="0"/>
              <a:buNone/>
            </a:pPr>
            <a:r>
              <a:rPr kumimoji="1" lang="ja-JP" altLang="en-US" dirty="0" smtClean="0"/>
              <a:t>しかし，このライセンスの特定も容易ではありません．なぜなら，ライセンスの記述には</a:t>
            </a:r>
            <a:r>
              <a:rPr lang="ja-JP" altLang="en-US" sz="1200" dirty="0" smtClean="0">
                <a:solidFill>
                  <a:schemeClr val="tx1"/>
                </a:solidFill>
              </a:rPr>
              <a:t>綴り間違いや単語の同義語への変更などがふくまれたり，</a:t>
            </a:r>
            <a:r>
              <a:rPr lang="en-US" altLang="ja-JP" sz="1200" dirty="0" smtClean="0">
                <a:solidFill>
                  <a:schemeClr val="tx1"/>
                </a:solidFill>
              </a:rPr>
              <a:t/>
            </a:r>
            <a:br>
              <a:rPr lang="en-US" altLang="ja-JP" sz="1200" dirty="0" smtClean="0">
                <a:solidFill>
                  <a:schemeClr val="tx1"/>
                </a:solidFill>
              </a:rPr>
            </a:br>
            <a:r>
              <a:rPr lang="ja-JP" altLang="en-US" sz="1200" dirty="0" smtClean="0">
                <a:solidFill>
                  <a:schemeClr val="tx1"/>
                </a:solidFill>
              </a:rPr>
              <a:t>また，著者名や組織名を含めることで表記ゆれが生じるためです．</a:t>
            </a:r>
            <a:endParaRPr kumimoji="1" lang="ja-JP" altLang="en-US" sz="1100"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33B5F5D-3235-4CEA-AF72-8242907664E1}"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そこで，実用的なライセンス</a:t>
            </a:r>
            <a:r>
              <a:rPr kumimoji="1" lang="ja-JP" altLang="en-US" dirty="0" smtClean="0"/>
              <a:t>特定</a:t>
            </a:r>
            <a:r>
              <a:rPr kumimoji="1" lang="ja-JP" altLang="en-US" dirty="0" smtClean="0"/>
              <a:t>ツールが満たすべき３つの要件を考えてみました．</a:t>
            </a:r>
            <a:endParaRPr kumimoji="1" lang="en-US" altLang="ja-JP" dirty="0" smtClean="0"/>
          </a:p>
          <a:p>
            <a:r>
              <a:rPr kumimoji="1" lang="ja-JP" altLang="en-US" dirty="0" smtClean="0"/>
              <a:t>まず</a:t>
            </a:r>
            <a:r>
              <a:rPr kumimoji="1" lang="ja-JP" altLang="en-US" dirty="0" smtClean="0"/>
              <a:t>，現状</a:t>
            </a:r>
            <a:r>
              <a:rPr kumimoji="1" lang="ja-JP" altLang="en-US" dirty="0" smtClean="0"/>
              <a:t>の調査に基づいていて，多くのライセンスを特定することができることです．</a:t>
            </a:r>
            <a:endParaRPr kumimoji="1" lang="en-US" altLang="ja-JP" dirty="0" smtClean="0"/>
          </a:p>
          <a:p>
            <a:r>
              <a:rPr kumimoji="1" lang="ja-JP" altLang="en-US" dirty="0" smtClean="0"/>
              <a:t>これは，現状，どのような表記ゆれが存在しているかと</a:t>
            </a:r>
            <a:r>
              <a:rPr kumimoji="1" lang="ja-JP" altLang="en-US" dirty="0" smtClean="0"/>
              <a:t>いうことが明らかでないためです．</a:t>
            </a:r>
            <a:endParaRPr kumimoji="1" lang="en-US" altLang="ja-JP" dirty="0" smtClean="0"/>
          </a:p>
          <a:p>
            <a:r>
              <a:rPr kumimoji="1" lang="ja-JP" altLang="en-US" dirty="0" smtClean="0"/>
              <a:t>実際の</a:t>
            </a:r>
            <a:r>
              <a:rPr kumimoji="1" lang="en-US" altLang="ja-JP" dirty="0" smtClean="0"/>
              <a:t>OSS</a:t>
            </a:r>
            <a:r>
              <a:rPr kumimoji="1" lang="ja-JP" altLang="en-US" dirty="0" smtClean="0"/>
              <a:t>を調査していくことで，このような表記揺れを多数検出することができ，その結果</a:t>
            </a:r>
            <a:endParaRPr kumimoji="1" lang="en-US" altLang="ja-JP" dirty="0" smtClean="0"/>
          </a:p>
          <a:p>
            <a:r>
              <a:rPr kumimoji="1" lang="ja-JP" altLang="en-US" dirty="0" smtClean="0"/>
              <a:t>多くのライセンスを特定できるのではと考えています．</a:t>
            </a:r>
            <a:endParaRPr kumimoji="1" lang="en-US" altLang="ja-JP" dirty="0" smtClean="0"/>
          </a:p>
          <a:p>
            <a:r>
              <a:rPr kumimoji="1" lang="ja-JP" altLang="en-US" dirty="0" smtClean="0"/>
              <a:t>次に，新しいライセンスへの適合が容易であるということ</a:t>
            </a:r>
            <a:r>
              <a:rPr kumimoji="1" lang="ja-JP" altLang="en-US" dirty="0" smtClean="0"/>
              <a:t>です．</a:t>
            </a:r>
            <a:endParaRPr kumimoji="1" lang="en-US" altLang="ja-JP" dirty="0" smtClean="0"/>
          </a:p>
          <a:p>
            <a:r>
              <a:rPr kumimoji="1" lang="ja-JP" altLang="en-US" dirty="0" smtClean="0"/>
              <a:t>これは</a:t>
            </a:r>
            <a:r>
              <a:rPr kumimoji="1" lang="ja-JP" altLang="en-US" dirty="0" smtClean="0"/>
              <a:t>，ライセンスは多く存在し，かつ各ライセンスに対応するライセンスの記述が一つとは限らないためです．</a:t>
            </a:r>
            <a:endParaRPr kumimoji="1" lang="en-US" altLang="ja-JP" dirty="0" smtClean="0"/>
          </a:p>
          <a:p>
            <a:r>
              <a:rPr kumimoji="1" lang="ja-JP" altLang="en-US" dirty="0" smtClean="0"/>
              <a:t>最後に，高速に処理できるということです．</a:t>
            </a:r>
            <a:endParaRPr kumimoji="1" lang="en-US" altLang="ja-JP" dirty="0" smtClean="0"/>
          </a:p>
          <a:p>
            <a:r>
              <a:rPr kumimoji="1" lang="ja-JP" altLang="en-US" dirty="0" smtClean="0"/>
              <a:t>これは</a:t>
            </a:r>
            <a:r>
              <a:rPr kumimoji="1" lang="ja-JP" altLang="en-US" dirty="0" smtClean="0"/>
              <a:t>，ライセンス特定の対象となるオープンソースソフトウェア</a:t>
            </a:r>
            <a:r>
              <a:rPr kumimoji="1" lang="ja-JP" altLang="en-US" dirty="0" smtClean="0"/>
              <a:t>が大規模化しているためです．</a:t>
            </a:r>
            <a:endParaRPr kumimoji="1" lang="en-US" altLang="ja-JP" dirty="0" smtClean="0"/>
          </a:p>
          <a:p>
            <a:r>
              <a:rPr kumimoji="1" lang="ja-JP" altLang="en-US" dirty="0" smtClean="0"/>
              <a:t>現状，既存のライセンス特定ツールでは，これら</a:t>
            </a:r>
            <a:r>
              <a:rPr kumimoji="1" lang="en-US" altLang="ja-JP" dirty="0" smtClean="0"/>
              <a:t>3</a:t>
            </a:r>
            <a:r>
              <a:rPr kumimoji="1" lang="ja-JP" altLang="en-US" dirty="0" err="1" smtClean="0"/>
              <a:t>つの</a:t>
            </a:r>
            <a:r>
              <a:rPr kumimoji="1" lang="ja-JP" altLang="en-US" dirty="0" smtClean="0"/>
              <a:t>要件</a:t>
            </a:r>
            <a:r>
              <a:rPr kumimoji="1" lang="ja-JP" altLang="en-US" dirty="0" smtClean="0"/>
              <a:t>をすべて満たした</a:t>
            </a:r>
            <a:r>
              <a:rPr kumimoji="1" lang="ja-JP" altLang="en-US" dirty="0" smtClean="0"/>
              <a:t>ツールは存在していません．</a:t>
            </a:r>
            <a:endParaRPr kumimoji="1" lang="ja-JP" altLang="en-US" dirty="0"/>
          </a:p>
        </p:txBody>
      </p:sp>
      <p:sp>
        <p:nvSpPr>
          <p:cNvPr id="4" name="スライド番号プレースホルダ 3"/>
          <p:cNvSpPr>
            <a:spLocks noGrp="1"/>
          </p:cNvSpPr>
          <p:nvPr>
            <p:ph type="sldNum" sz="quarter" idx="10"/>
          </p:nvPr>
        </p:nvSpPr>
        <p:spPr/>
        <p:txBody>
          <a:bodyPr/>
          <a:lstStyle/>
          <a:p>
            <a:fld id="{933B5F5D-3235-4CEA-AF72-8242907664E1}"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そこで，これらの要件を満たせるようなツールを設計してみました．</a:t>
            </a:r>
            <a:endParaRPr kumimoji="1" lang="en-US" altLang="ja-JP" dirty="0" smtClean="0"/>
          </a:p>
          <a:p>
            <a:r>
              <a:rPr kumimoji="1" lang="ja-JP" altLang="en-US" dirty="0" smtClean="0"/>
              <a:t>このツールはソースファイルを入力とし，特定したライセンス名を出力します．</a:t>
            </a:r>
            <a:endParaRPr kumimoji="1" lang="en-US" altLang="ja-JP" dirty="0" smtClean="0"/>
          </a:p>
          <a:p>
            <a:r>
              <a:rPr kumimoji="1" lang="ja-JP" altLang="en-US" dirty="0" smtClean="0"/>
              <a:t>ツールは大きくわけて</a:t>
            </a:r>
            <a:r>
              <a:rPr kumimoji="1" lang="en-US" altLang="ja-JP" dirty="0" smtClean="0"/>
              <a:t>5</a:t>
            </a:r>
            <a:r>
              <a:rPr kumimoji="1" lang="ja-JP" altLang="en-US" dirty="0" smtClean="0"/>
              <a:t>段階からなる処理</a:t>
            </a:r>
            <a:r>
              <a:rPr kumimoji="1" lang="ja-JP" altLang="en-US" dirty="0" smtClean="0"/>
              <a:t>と</a:t>
            </a:r>
            <a:r>
              <a:rPr kumimoji="1" lang="en-US" altLang="ja-JP" dirty="0" smtClean="0"/>
              <a:t>3</a:t>
            </a:r>
            <a:r>
              <a:rPr kumimoji="1" lang="ja-JP" altLang="en-US" dirty="0" smtClean="0"/>
              <a:t>種類のライセンス知識からなります．</a:t>
            </a:r>
            <a:endParaRPr kumimoji="1" lang="en-US" altLang="ja-JP" dirty="0" smtClean="0"/>
          </a:p>
          <a:p>
            <a:r>
              <a:rPr kumimoji="1" lang="ja-JP" altLang="en-US" dirty="0" smtClean="0"/>
              <a:t>まず</a:t>
            </a:r>
            <a:r>
              <a:rPr kumimoji="1" lang="ja-JP" altLang="en-US" dirty="0" smtClean="0"/>
              <a:t>，要件１をみたすため，ライセンス知識を大規模</a:t>
            </a:r>
            <a:r>
              <a:rPr kumimoji="1" lang="en-US" altLang="ja-JP" dirty="0" smtClean="0"/>
              <a:t>OSS</a:t>
            </a:r>
            <a:r>
              <a:rPr kumimoji="1" lang="ja-JP" altLang="en-US" dirty="0" smtClean="0"/>
              <a:t>群を調査することによって獲得します．</a:t>
            </a:r>
            <a:endParaRPr kumimoji="1" lang="en-US" altLang="ja-JP" dirty="0" smtClean="0"/>
          </a:p>
          <a:p>
            <a:r>
              <a:rPr kumimoji="1" lang="ja-JP" altLang="en-US" dirty="0" smtClean="0"/>
              <a:t>次に，要件</a:t>
            </a:r>
            <a:r>
              <a:rPr kumimoji="1" lang="en-US" altLang="ja-JP" dirty="0" smtClean="0"/>
              <a:t>2</a:t>
            </a:r>
            <a:r>
              <a:rPr kumimoji="1" lang="ja-JP" altLang="en-US" dirty="0" smtClean="0"/>
              <a:t>を満たすため</a:t>
            </a:r>
            <a:r>
              <a:rPr kumimoji="1" lang="ja-JP" altLang="en-US" dirty="0" smtClean="0"/>
              <a:t>，ライセンスの記述と既知のライセンスと</a:t>
            </a:r>
            <a:r>
              <a:rPr kumimoji="1" lang="ja-JP" altLang="en-US" dirty="0" smtClean="0"/>
              <a:t>の</a:t>
            </a:r>
            <a:r>
              <a:rPr kumimoji="1" lang="ja-JP" altLang="en-US" dirty="0" smtClean="0"/>
              <a:t>対応をライセンスの記述を構成する文であるライセンス文と文の対応，ライセンスとライセンス文の対応の</a:t>
            </a:r>
            <a:r>
              <a:rPr kumimoji="1" lang="en-US" altLang="ja-JP" dirty="0" smtClean="0"/>
              <a:t>2</a:t>
            </a:r>
            <a:r>
              <a:rPr kumimoji="1" lang="ja-JP" altLang="en-US" dirty="0" smtClean="0"/>
              <a:t>段階に</a:t>
            </a:r>
            <a:r>
              <a:rPr kumimoji="1" lang="ja-JP" altLang="en-US" dirty="0" smtClean="0"/>
              <a:t>分け，ライセンス知識として構成しました．</a:t>
            </a:r>
            <a:endParaRPr kumimoji="1" lang="en-US" altLang="ja-JP" dirty="0" smtClean="0"/>
          </a:p>
          <a:p>
            <a:r>
              <a:rPr kumimoji="1" lang="ja-JP" altLang="en-US" dirty="0" smtClean="0"/>
              <a:t>最後に，要件</a:t>
            </a:r>
            <a:r>
              <a:rPr kumimoji="1" lang="en-US" altLang="ja-JP" dirty="0" smtClean="0"/>
              <a:t>3</a:t>
            </a:r>
            <a:r>
              <a:rPr kumimoji="1" lang="ja-JP" altLang="en-US" dirty="0" smtClean="0"/>
              <a:t>を満たすため</a:t>
            </a:r>
            <a:r>
              <a:rPr kumimoji="1" lang="ja-JP" altLang="en-US" dirty="0" smtClean="0"/>
              <a:t>，照合を正規表現を用いて行い，また</a:t>
            </a:r>
            <a:r>
              <a:rPr kumimoji="1" lang="ja-JP" altLang="en-US" dirty="0" smtClean="0"/>
              <a:t>，ライセンスに関係の</a:t>
            </a:r>
            <a:r>
              <a:rPr kumimoji="1" lang="ja-JP" altLang="en-US" dirty="0" smtClean="0"/>
              <a:t>ない文を</a:t>
            </a:r>
            <a:endParaRPr kumimoji="1" lang="en-US" altLang="ja-JP" dirty="0" smtClean="0"/>
          </a:p>
          <a:p>
            <a:r>
              <a:rPr kumimoji="1" lang="ja-JP" altLang="en-US" dirty="0" smtClean="0"/>
              <a:t>取り除く</a:t>
            </a:r>
            <a:r>
              <a:rPr kumimoji="1" lang="ja-JP" altLang="en-US" dirty="0" smtClean="0"/>
              <a:t>ことで高速な処理を目指しました．</a:t>
            </a:r>
            <a:endParaRPr kumimoji="1" lang="ja-JP" altLang="en-US" dirty="0"/>
          </a:p>
        </p:txBody>
      </p:sp>
      <p:sp>
        <p:nvSpPr>
          <p:cNvPr id="4" name="スライド番号プレースホルダ 3"/>
          <p:cNvSpPr>
            <a:spLocks noGrp="1"/>
          </p:cNvSpPr>
          <p:nvPr>
            <p:ph type="sldNum" sz="quarter" idx="10"/>
          </p:nvPr>
        </p:nvSpPr>
        <p:spPr/>
        <p:txBody>
          <a:bodyPr/>
          <a:lstStyle/>
          <a:p>
            <a:fld id="{933B5F5D-3235-4CEA-AF72-8242907664E1}"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baseline="0" dirty="0" smtClean="0"/>
          </a:p>
        </p:txBody>
      </p:sp>
      <p:sp>
        <p:nvSpPr>
          <p:cNvPr id="4" name="スライド番号プレースホルダ 3"/>
          <p:cNvSpPr>
            <a:spLocks noGrp="1"/>
          </p:cNvSpPr>
          <p:nvPr>
            <p:ph type="sldNum" sz="quarter" idx="10"/>
          </p:nvPr>
        </p:nvSpPr>
        <p:spPr/>
        <p:txBody>
          <a:bodyPr/>
          <a:lstStyle/>
          <a:p>
            <a:fld id="{E429552B-7139-4567-B76F-EAE983280D8F}" type="slidenum">
              <a:rPr kumimoji="1" lang="ja-JP" altLang="en-US" smtClean="0"/>
              <a:pPr/>
              <a:t>9</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E429552B-7139-4567-B76F-EAE983280D8F}" type="slidenum">
              <a:rPr kumimoji="1" lang="ja-JP" altLang="en-US" smtClean="0"/>
              <a:pPr/>
              <a:t>10</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正方形/長方形 6"/>
          <p:cNvSpPr/>
          <p:nvPr/>
        </p:nvSpPr>
        <p:spPr>
          <a:xfrm>
            <a:off x="0" y="2000240"/>
            <a:ext cx="9144000" cy="1714512"/>
          </a:xfrm>
          <a:prstGeom prst="rect">
            <a:avLst/>
          </a:prstGeom>
          <a:solidFill>
            <a:schemeClr val="accent5">
              <a:lumMod val="40000"/>
              <a:lumOff val="60000"/>
            </a:schemeClr>
          </a:solidFill>
          <a:ln w="19050">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2743200" y="3857628"/>
            <a:ext cx="6400800" cy="1752600"/>
          </a:xfrm>
        </p:spPr>
        <p:txBody>
          <a:bodyPr/>
          <a:lstStyle>
            <a:lvl1pPr marL="0" indent="0" algn="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dirty="0"/>
          </a:p>
        </p:txBody>
      </p:sp>
      <p:sp>
        <p:nvSpPr>
          <p:cNvPr id="18" name="Rectangle 4"/>
          <p:cNvSpPr>
            <a:spLocks noGrp="1" noChangeArrowheads="1"/>
          </p:cNvSpPr>
          <p:nvPr>
            <p:ph type="dt" sz="half" idx="2"/>
          </p:nvPr>
        </p:nvSpPr>
        <p:spPr bwMode="auto">
          <a:xfrm>
            <a:off x="3714744" y="6429396"/>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r>
              <a:rPr kumimoji="1" lang="en-US" altLang="ja-JP" smtClean="0"/>
              <a:t>2010/1/21</a:t>
            </a:r>
            <a:endParaRPr kumimoji="1" lang="ja-JP" altLang="en-US"/>
          </a:p>
        </p:txBody>
      </p:sp>
      <p:sp>
        <p:nvSpPr>
          <p:cNvPr id="20"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A0923012-F3C7-43B0-8316-E466A477E2F2}"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bg>
      <p:bgPr>
        <a:solidFill>
          <a:schemeClr val="bg1"/>
        </a:solidFill>
        <a:effectLst/>
      </p:bgPr>
    </p:bg>
    <p:spTree>
      <p:nvGrpSpPr>
        <p:cNvPr id="1" name=""/>
        <p:cNvGrpSpPr/>
        <p:nvPr/>
      </p:nvGrpSpPr>
      <p:grpSpPr>
        <a:xfrm>
          <a:off x="0" y="0"/>
          <a:ext cx="0" cy="0"/>
          <a:chOff x="0" y="0"/>
          <a:chExt cx="0" cy="0"/>
        </a:xfrm>
      </p:grpSpPr>
      <p:sp>
        <p:nvSpPr>
          <p:cNvPr id="8" name="角丸四角形 7"/>
          <p:cNvSpPr/>
          <p:nvPr/>
        </p:nvSpPr>
        <p:spPr>
          <a:xfrm>
            <a:off x="142844" y="214290"/>
            <a:ext cx="8858312" cy="1285884"/>
          </a:xfrm>
          <a:prstGeom prst="roundRect">
            <a:avLst/>
          </a:prstGeom>
          <a:solidFill>
            <a:schemeClr val="accent5">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dirty="0"/>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9"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r>
              <a:rPr kumimoji="1" lang="en-US" altLang="ja-JP" smtClean="0"/>
              <a:t>2010/1/21</a:t>
            </a:r>
            <a:endParaRPr kumimoji="1" lang="ja-JP" altLang="en-US"/>
          </a:p>
        </p:txBody>
      </p:sp>
      <p:sp>
        <p:nvSpPr>
          <p:cNvPr id="10"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r>
              <a:rPr kumimoji="1" lang="ja-JP" altLang="en-US" smtClean="0"/>
              <a:t>ウィンターワークショップ</a:t>
            </a:r>
            <a:r>
              <a:rPr kumimoji="1" lang="en-US" altLang="ja-JP" smtClean="0"/>
              <a:t>2010</a:t>
            </a:r>
            <a:endParaRPr kumimoji="1" lang="ja-JP" altLang="en-US"/>
          </a:p>
        </p:txBody>
      </p:sp>
      <p:sp>
        <p:nvSpPr>
          <p:cNvPr id="11"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A0923012-F3C7-43B0-8316-E466A477E2F2}"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4F3962D-A40C-424E-88AD-C141539BDE0D}" type="datetimeFigureOut">
              <a:rPr kumimoji="1" lang="ja-JP" altLang="en-US" smtClean="0"/>
              <a:pPr/>
              <a:t>2010/1/19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1554B4DD-FB02-4046-9129-6677089B0A83}"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dirty="0" smtClean="0"/>
              <a:t>マスタ タイトルの書式設定</a:t>
            </a:r>
            <a:endParaRPr kumimoji="1" lang="ja-JP" altLang="en-US" dirty="0"/>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7"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r>
              <a:rPr kumimoji="1" lang="en-US" altLang="ja-JP" smtClean="0"/>
              <a:t>2010/1/21</a:t>
            </a:r>
            <a:endParaRPr kumimoji="1" lang="ja-JP" altLang="en-US"/>
          </a:p>
        </p:txBody>
      </p:sp>
      <p:sp>
        <p:nvSpPr>
          <p:cNvPr id="8"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r>
              <a:rPr kumimoji="1" lang="ja-JP" altLang="en-US" smtClean="0"/>
              <a:t>ウィンターワークショップ</a:t>
            </a:r>
            <a:r>
              <a:rPr kumimoji="1" lang="en-US" altLang="ja-JP" smtClean="0"/>
              <a:t>2010</a:t>
            </a:r>
            <a:endParaRPr kumimoji="1" lang="ja-JP" altLang="en-US"/>
          </a:p>
        </p:txBody>
      </p:sp>
      <p:sp>
        <p:nvSpPr>
          <p:cNvPr id="9"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A0923012-F3C7-43B0-8316-E466A477E2F2}" type="slidenum">
              <a:rPr kumimoji="1" lang="ja-JP" altLang="en-US" smtClean="0"/>
              <a:pPr/>
              <a:t>&lt;#&gt;</a:t>
            </a:fld>
            <a:endParaRPr kumimoji="1" lang="ja-JP" altLang="en-US"/>
          </a:p>
        </p:txBody>
      </p:sp>
      <p:sp>
        <p:nvSpPr>
          <p:cNvPr id="1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1" name="Picture 19" descr="sel-logo"/>
          <p:cNvPicPr>
            <a:picLocks noChangeAspect="1" noChangeArrowheads="1"/>
          </p:cNvPicPr>
          <p:nvPr/>
        </p:nvPicPr>
        <p:blipFill>
          <a:blip r:embed="rId5" cstate="print"/>
          <a:srcRect/>
          <a:stretch>
            <a:fillRect/>
          </a:stretch>
        </p:blipFill>
        <p:spPr bwMode="auto">
          <a:xfrm>
            <a:off x="73025" y="6330950"/>
            <a:ext cx="1403350" cy="482600"/>
          </a:xfrm>
          <a:prstGeom prst="rect">
            <a:avLst/>
          </a:prstGeom>
          <a:noFill/>
        </p:spPr>
      </p:pic>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Lst>
  <p:hf hdr="0"/>
  <p:txStyles>
    <p:titleStyle>
      <a:lvl1pPr algn="ctr" defTabSz="914400" rtl="0" eaLnBrk="1" latinLnBrk="0" hangingPunct="1">
        <a:spcBef>
          <a:spcPct val="0"/>
        </a:spcBef>
        <a:buNone/>
        <a:defRPr kumimoji="1" sz="4400" kern="1200">
          <a:solidFill>
            <a:schemeClr val="tx1"/>
          </a:solidFill>
          <a:latin typeface="メイリオ" pitchFamily="50" charset="-128"/>
          <a:ea typeface="メイリオ" pitchFamily="50" charset="-128"/>
          <a:cs typeface="+mj-cs"/>
        </a:defRPr>
      </a:lvl1pPr>
    </p:titleStyle>
    <p:bodyStyle>
      <a:lvl1pPr marL="342900" indent="-342900" algn="l" defTabSz="914400" rtl="0" eaLnBrk="1" latinLnBrk="0" hangingPunct="1">
        <a:spcBef>
          <a:spcPct val="20000"/>
        </a:spcBef>
        <a:buFont typeface="Arial" pitchFamily="34" charset="0"/>
        <a:buChar char="•"/>
        <a:defRPr kumimoji="1" sz="2800" kern="1200" spc="0" baseline="0">
          <a:solidFill>
            <a:schemeClr val="tx1"/>
          </a:solidFill>
          <a:latin typeface="メイリオ" pitchFamily="50" charset="-128"/>
          <a:ea typeface="メイリオ" pitchFamily="50" charset="-128"/>
          <a:cs typeface="+mn-cs"/>
        </a:defRPr>
      </a:lvl1pPr>
      <a:lvl2pPr marL="742950" indent="-285750" algn="l" defTabSz="914400" rtl="0" eaLnBrk="1" latinLnBrk="0" hangingPunct="1">
        <a:spcBef>
          <a:spcPct val="20000"/>
        </a:spcBef>
        <a:buFont typeface="Arial" pitchFamily="34" charset="0"/>
        <a:buChar char="–"/>
        <a:defRPr kumimoji="1" sz="2800" kern="1200" spc="0" baseline="0">
          <a:solidFill>
            <a:schemeClr val="tx1"/>
          </a:solidFill>
          <a:latin typeface="メイリオ" pitchFamily="50" charset="-128"/>
          <a:ea typeface="メイリオ" pitchFamily="50" charset="-128"/>
          <a:cs typeface="+mn-cs"/>
        </a:defRPr>
      </a:lvl2pPr>
      <a:lvl3pPr marL="1143000" indent="-228600" algn="l" defTabSz="914400" rtl="0" eaLnBrk="1" latinLnBrk="0" hangingPunct="1">
        <a:spcBef>
          <a:spcPct val="20000"/>
        </a:spcBef>
        <a:buFont typeface="Arial" pitchFamily="34" charset="0"/>
        <a:buChar char="•"/>
        <a:defRPr kumimoji="1" sz="2800" kern="1200" spc="0" baseline="0">
          <a:solidFill>
            <a:schemeClr val="tx1"/>
          </a:solidFill>
          <a:latin typeface="メイリオ" pitchFamily="50" charset="-128"/>
          <a:ea typeface="メイリオ" pitchFamily="50" charset="-128"/>
          <a:cs typeface="+mn-cs"/>
        </a:defRPr>
      </a:lvl3pPr>
      <a:lvl4pPr marL="1600200" indent="-228600" algn="l" defTabSz="914400" rtl="0" eaLnBrk="1" latinLnBrk="0" hangingPunct="1">
        <a:spcBef>
          <a:spcPct val="20000"/>
        </a:spcBef>
        <a:buFont typeface="Arial" pitchFamily="34" charset="0"/>
        <a:buChar char="–"/>
        <a:defRPr kumimoji="1" sz="2800" kern="1200" spc="0" baseline="0">
          <a:solidFill>
            <a:schemeClr val="tx1"/>
          </a:solidFill>
          <a:latin typeface="メイリオ" pitchFamily="50" charset="-128"/>
          <a:ea typeface="メイリオ" pitchFamily="50" charset="-128"/>
          <a:cs typeface="+mn-cs"/>
        </a:defRPr>
      </a:lvl4pPr>
      <a:lvl5pPr marL="2057400" indent="-228600" algn="l" defTabSz="914400" rtl="0" eaLnBrk="1" latinLnBrk="0" hangingPunct="1">
        <a:spcBef>
          <a:spcPct val="20000"/>
        </a:spcBef>
        <a:buFont typeface="Arial" pitchFamily="34" charset="0"/>
        <a:buChar char="»"/>
        <a:defRPr kumimoji="1" sz="2800" kern="1200" spc="0" baseline="0">
          <a:solidFill>
            <a:schemeClr val="tx1"/>
          </a:solidFill>
          <a:latin typeface="メイリオ" pitchFamily="50" charset="-128"/>
          <a:ea typeface="メイリオ"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ja-JP" altLang="en-US" dirty="0" smtClean="0"/>
              <a:t>ライセンス知識に基づく</a:t>
            </a:r>
            <a:r>
              <a:rPr lang="en-US" altLang="ja-JP" dirty="0" smtClean="0"/>
              <a:t/>
            </a:r>
            <a:br>
              <a:rPr lang="en-US" altLang="ja-JP" dirty="0" smtClean="0"/>
            </a:br>
            <a:r>
              <a:rPr lang="ja-JP" altLang="en-US" dirty="0" smtClean="0"/>
              <a:t>ライセンス特定ツールの設計</a:t>
            </a:r>
            <a:endParaRPr kumimoji="1" lang="ja-JP" altLang="en-US" dirty="0"/>
          </a:p>
        </p:txBody>
      </p:sp>
      <p:sp>
        <p:nvSpPr>
          <p:cNvPr id="3" name="サブタイトル 2"/>
          <p:cNvSpPr>
            <a:spLocks noGrp="1"/>
          </p:cNvSpPr>
          <p:nvPr>
            <p:ph type="subTitle" idx="1"/>
          </p:nvPr>
        </p:nvSpPr>
        <p:spPr>
          <a:xfrm>
            <a:off x="2743200" y="3857628"/>
            <a:ext cx="6400800" cy="2571768"/>
          </a:xfrm>
        </p:spPr>
        <p:txBody>
          <a:bodyPr>
            <a:normAutofit/>
          </a:bodyPr>
          <a:lstStyle/>
          <a:p>
            <a:r>
              <a:rPr lang="ja-JP" altLang="en-US" u="sng" dirty="0" smtClean="0"/>
              <a:t>真鍋雄貴</a:t>
            </a:r>
            <a:r>
              <a:rPr lang="en-US" altLang="ja-JP" dirty="0" smtClean="0"/>
              <a:t>†</a:t>
            </a:r>
          </a:p>
          <a:p>
            <a:r>
              <a:rPr lang="en-US" altLang="ja-JP" dirty="0" smtClean="0"/>
              <a:t>Daniel M. German‡</a:t>
            </a:r>
          </a:p>
          <a:p>
            <a:r>
              <a:rPr kumimoji="1" lang="ja-JP" altLang="en-US" dirty="0" smtClean="0"/>
              <a:t>井上克郎</a:t>
            </a:r>
            <a:r>
              <a:rPr lang="en-US" altLang="ja-JP" dirty="0" smtClean="0"/>
              <a:t>†</a:t>
            </a:r>
          </a:p>
          <a:p>
            <a:r>
              <a:rPr lang="en-US" altLang="ja-JP" dirty="0" smtClean="0"/>
              <a:t>†</a:t>
            </a:r>
            <a:r>
              <a:rPr lang="ja-JP" altLang="en-US" sz="2000" dirty="0" smtClean="0"/>
              <a:t>大阪大学情報科学研究科</a:t>
            </a:r>
            <a:endParaRPr lang="en-US" altLang="ja-JP" sz="2000" dirty="0" smtClean="0"/>
          </a:p>
          <a:p>
            <a:r>
              <a:rPr lang="en-US" altLang="ja-JP" sz="2000" dirty="0" smtClean="0"/>
              <a:t>‡</a:t>
            </a:r>
            <a:r>
              <a:rPr lang="ja-JP" altLang="en-US" sz="2000" dirty="0" smtClean="0"/>
              <a:t>ビクトリア大学</a:t>
            </a:r>
            <a:endParaRPr kumimoji="1" lang="ja-JP" altLang="en-US" sz="2000" dirty="0"/>
          </a:p>
        </p:txBody>
      </p:sp>
      <p:sp>
        <p:nvSpPr>
          <p:cNvPr id="4" name="日付プレースホルダ 3"/>
          <p:cNvSpPr>
            <a:spLocks noGrp="1"/>
          </p:cNvSpPr>
          <p:nvPr>
            <p:ph type="dt" sz="half" idx="2"/>
          </p:nvPr>
        </p:nvSpPr>
        <p:spPr/>
        <p:txBody>
          <a:bodyPr/>
          <a:lstStyle/>
          <a:p>
            <a:r>
              <a:rPr kumimoji="1" lang="en-US" altLang="ja-JP" smtClean="0"/>
              <a:t>2010/1/21</a:t>
            </a:r>
            <a:endParaRPr kumimoji="1" lang="ja-JP" altLang="en-US"/>
          </a:p>
        </p:txBody>
      </p:sp>
      <p:sp>
        <p:nvSpPr>
          <p:cNvPr id="5" name="スライド番号プレースホルダ 4"/>
          <p:cNvSpPr>
            <a:spLocks noGrp="1"/>
          </p:cNvSpPr>
          <p:nvPr>
            <p:ph type="sldNum" sz="quarter" idx="4"/>
          </p:nvPr>
        </p:nvSpPr>
        <p:spPr/>
        <p:txBody>
          <a:bodyPr/>
          <a:lstStyle/>
          <a:p>
            <a:fld id="{A0923012-F3C7-43B0-8316-E466A477E2F2}" type="slidenum">
              <a:rPr kumimoji="1" lang="ja-JP" altLang="en-US" smtClean="0"/>
              <a:pPr/>
              <a:t>1</a:t>
            </a:fld>
            <a:endParaRPr kumimoji="1" lang="ja-JP"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比較実験</a:t>
            </a:r>
            <a:endParaRPr kumimoji="1" lang="ja-JP" altLang="en-US" dirty="0"/>
          </a:p>
        </p:txBody>
      </p:sp>
      <p:sp>
        <p:nvSpPr>
          <p:cNvPr id="3" name="コンテンツ プレースホルダ 2"/>
          <p:cNvSpPr>
            <a:spLocks noGrp="1"/>
          </p:cNvSpPr>
          <p:nvPr>
            <p:ph idx="1"/>
          </p:nvPr>
        </p:nvSpPr>
        <p:spPr>
          <a:xfrm>
            <a:off x="457200" y="1600201"/>
            <a:ext cx="8229600" cy="2971808"/>
          </a:xfrm>
        </p:spPr>
        <p:txBody>
          <a:bodyPr>
            <a:normAutofit/>
          </a:bodyPr>
          <a:lstStyle/>
          <a:p>
            <a:pPr marL="571500" indent="-514350">
              <a:buFont typeface="+mj-lt"/>
              <a:buAutoNum type="arabicPeriod"/>
            </a:pPr>
            <a:r>
              <a:rPr lang="ja-JP" altLang="en-US" dirty="0" smtClean="0"/>
              <a:t>手作業で対象ソースファイルのライセンスを特定し，正解集合とする</a:t>
            </a:r>
            <a:endParaRPr lang="en-US" altLang="ja-JP" dirty="0" smtClean="0"/>
          </a:p>
          <a:p>
            <a:pPr marL="571500" indent="-514350">
              <a:buFont typeface="+mj-lt"/>
              <a:buAutoNum type="arabicPeriod"/>
            </a:pPr>
            <a:r>
              <a:rPr lang="ja-JP" altLang="en-US" dirty="0" smtClean="0"/>
              <a:t>各ツールを対象ソースファイルに適用する</a:t>
            </a:r>
            <a:endParaRPr lang="en-US" altLang="ja-JP" dirty="0" smtClean="0"/>
          </a:p>
          <a:p>
            <a:pPr marL="571500" indent="-514350">
              <a:buFont typeface="+mj-lt"/>
              <a:buAutoNum type="arabicPeriod"/>
            </a:pPr>
            <a:r>
              <a:rPr lang="ja-JP" altLang="en-US" dirty="0" smtClean="0"/>
              <a:t>適用結果を正解集合と比較し，各ファイルの結果を正解，不正解，不明に分類する</a:t>
            </a:r>
            <a:endParaRPr lang="en-US" altLang="ja-JP" dirty="0" smtClean="0"/>
          </a:p>
          <a:p>
            <a:pPr marL="571500" indent="-514350">
              <a:buFont typeface="+mj-lt"/>
              <a:buAutoNum type="arabicPeriod"/>
            </a:pPr>
            <a:r>
              <a:rPr lang="ja-JP" altLang="en-US" dirty="0" smtClean="0"/>
              <a:t>再現率，適合率を算出</a:t>
            </a:r>
            <a:endParaRPr lang="en-US" altLang="ja-JP" dirty="0" smtClean="0"/>
          </a:p>
          <a:p>
            <a:endParaRPr kumimoji="1" lang="ja-JP" altLang="en-US" dirty="0"/>
          </a:p>
        </p:txBody>
      </p:sp>
      <p:sp>
        <p:nvSpPr>
          <p:cNvPr id="4" name="スライド番号プレースホルダ 3"/>
          <p:cNvSpPr>
            <a:spLocks noGrp="1"/>
          </p:cNvSpPr>
          <p:nvPr>
            <p:ph type="sldNum" sz="quarter" idx="4294967295"/>
          </p:nvPr>
        </p:nvSpPr>
        <p:spPr>
          <a:xfrm>
            <a:off x="6553200" y="6356350"/>
            <a:ext cx="2133600" cy="365125"/>
          </a:xfrm>
          <a:prstGeom prst="rect">
            <a:avLst/>
          </a:prstGeom>
        </p:spPr>
        <p:txBody>
          <a:bodyPr/>
          <a:lstStyle/>
          <a:p>
            <a:fld id="{202A9595-BDE2-4F21-A7A4-663E41CE52FB}" type="slidenum">
              <a:rPr kumimoji="1" lang="ja-JP" altLang="en-US" smtClean="0"/>
              <a:pPr/>
              <a:t>10</a:t>
            </a:fld>
            <a:endParaRPr kumimoji="1" lang="ja-JP" altLang="en-US"/>
          </a:p>
        </p:txBody>
      </p:sp>
      <p:sp>
        <p:nvSpPr>
          <p:cNvPr id="5" name="テキスト ボックス 4"/>
          <p:cNvSpPr txBox="1"/>
          <p:nvPr/>
        </p:nvSpPr>
        <p:spPr>
          <a:xfrm>
            <a:off x="785786" y="4786322"/>
            <a:ext cx="3781869" cy="523220"/>
          </a:xfrm>
          <a:prstGeom prst="rect">
            <a:avLst/>
          </a:prstGeom>
          <a:noFill/>
        </p:spPr>
        <p:txBody>
          <a:bodyPr wrap="none" rtlCol="0">
            <a:spAutoFit/>
          </a:bodyPr>
          <a:lstStyle/>
          <a:p>
            <a:r>
              <a:rPr kumimoji="1" lang="en-US" altLang="ja-JP" sz="2800" dirty="0" smtClean="0"/>
              <a:t>Precision=|C|/(250-|U|)</a:t>
            </a:r>
            <a:endParaRPr kumimoji="1" lang="ja-JP" altLang="en-US" sz="2800" dirty="0"/>
          </a:p>
        </p:txBody>
      </p:sp>
      <p:sp>
        <p:nvSpPr>
          <p:cNvPr id="6" name="テキスト ボックス 5"/>
          <p:cNvSpPr txBox="1"/>
          <p:nvPr/>
        </p:nvSpPr>
        <p:spPr>
          <a:xfrm>
            <a:off x="785786" y="5500702"/>
            <a:ext cx="2424446" cy="523220"/>
          </a:xfrm>
          <a:prstGeom prst="rect">
            <a:avLst/>
          </a:prstGeom>
          <a:noFill/>
        </p:spPr>
        <p:txBody>
          <a:bodyPr wrap="none" rtlCol="0">
            <a:spAutoFit/>
          </a:bodyPr>
          <a:lstStyle/>
          <a:p>
            <a:r>
              <a:rPr kumimoji="1" lang="en-US" altLang="ja-JP" sz="2800" dirty="0" smtClean="0"/>
              <a:t>Recall=|C|/250</a:t>
            </a:r>
            <a:endParaRPr kumimoji="1" lang="ja-JP" altLang="en-US" sz="2800" dirty="0"/>
          </a:p>
        </p:txBody>
      </p:sp>
      <p:sp>
        <p:nvSpPr>
          <p:cNvPr id="7" name="テキスト ボックス 6"/>
          <p:cNvSpPr txBox="1"/>
          <p:nvPr/>
        </p:nvSpPr>
        <p:spPr>
          <a:xfrm>
            <a:off x="4643438" y="4857760"/>
            <a:ext cx="4471096" cy="1015663"/>
          </a:xfrm>
          <a:prstGeom prst="rect">
            <a:avLst/>
          </a:prstGeom>
          <a:noFill/>
        </p:spPr>
        <p:txBody>
          <a:bodyPr wrap="none" rtlCol="0">
            <a:spAutoFit/>
          </a:bodyPr>
          <a:lstStyle/>
          <a:p>
            <a:r>
              <a:rPr kumimoji="1" lang="en-US" altLang="ja-JP" sz="2000" dirty="0" smtClean="0"/>
              <a:t>N: </a:t>
            </a:r>
            <a:r>
              <a:rPr kumimoji="1" lang="ja-JP" altLang="en-US" sz="2000" dirty="0" smtClean="0"/>
              <a:t>対象ソースファイルのファイル</a:t>
            </a:r>
            <a:r>
              <a:rPr lang="ja-JP" altLang="en-US" sz="2000" dirty="0" smtClean="0"/>
              <a:t>数</a:t>
            </a:r>
            <a:r>
              <a:rPr kumimoji="1" lang="en-US" altLang="ja-JP" sz="2000" dirty="0" smtClean="0"/>
              <a:t>(250)</a:t>
            </a:r>
          </a:p>
          <a:p>
            <a:r>
              <a:rPr lang="en-US" altLang="ja-JP" sz="2000" dirty="0" smtClean="0"/>
              <a:t>C: </a:t>
            </a:r>
            <a:r>
              <a:rPr lang="ja-JP" altLang="en-US" sz="2000" dirty="0" smtClean="0"/>
              <a:t>正解ファイル数</a:t>
            </a:r>
            <a:endParaRPr lang="en-US" altLang="ja-JP" sz="2000" dirty="0" smtClean="0"/>
          </a:p>
          <a:p>
            <a:r>
              <a:rPr kumimoji="1" lang="en-US" altLang="ja-JP" sz="2000" dirty="0" smtClean="0"/>
              <a:t>U: </a:t>
            </a:r>
            <a:r>
              <a:rPr lang="ja-JP" altLang="en-US" sz="2000" dirty="0" smtClean="0"/>
              <a:t>不明と回答したファイル数</a:t>
            </a:r>
            <a:endParaRPr kumimoji="1" lang="ja-JP" alt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結果</a:t>
            </a:r>
            <a:endParaRPr lang="ja-JP" altLang="en-US" dirty="0"/>
          </a:p>
        </p:txBody>
      </p:sp>
      <p:sp>
        <p:nvSpPr>
          <p:cNvPr id="6" name="コンテンツ プレースホルダ 5"/>
          <p:cNvSpPr>
            <a:spLocks noGrp="1"/>
          </p:cNvSpPr>
          <p:nvPr>
            <p:ph idx="1"/>
          </p:nvPr>
        </p:nvSpPr>
        <p:spPr>
          <a:xfrm>
            <a:off x="457200" y="3286124"/>
            <a:ext cx="8229600" cy="2840039"/>
          </a:xfrm>
        </p:spPr>
        <p:txBody>
          <a:bodyPr/>
          <a:lstStyle/>
          <a:p>
            <a:r>
              <a:rPr lang="ja-JP" altLang="en-US" dirty="0" smtClean="0"/>
              <a:t>提案手法は他の手法より適合率，再現率が高い</a:t>
            </a:r>
            <a:endParaRPr lang="en-US" altLang="ja-JP" dirty="0" smtClean="0"/>
          </a:p>
          <a:p>
            <a:r>
              <a:rPr lang="ja-JP" altLang="en-US" dirty="0" smtClean="0"/>
              <a:t>実行時間も最も短かった</a:t>
            </a:r>
            <a:endParaRPr lang="en-US" altLang="ja-JP" dirty="0" smtClean="0"/>
          </a:p>
        </p:txBody>
      </p:sp>
      <p:graphicFrame>
        <p:nvGraphicFramePr>
          <p:cNvPr id="4" name="表 3"/>
          <p:cNvGraphicFramePr>
            <a:graphicFrameLocks noGrp="1"/>
          </p:cNvGraphicFramePr>
          <p:nvPr/>
        </p:nvGraphicFramePr>
        <p:xfrm>
          <a:off x="785786" y="1643050"/>
          <a:ext cx="7405720" cy="1518627"/>
        </p:xfrm>
        <a:graphic>
          <a:graphicData uri="http://schemas.openxmlformats.org/drawingml/2006/table">
            <a:tbl>
              <a:tblPr firstRow="1" bandRow="1">
                <a:tableStyleId>{5C22544A-7EE6-4342-B048-85BDC9FD1C3A}</a:tableStyleId>
              </a:tblPr>
              <a:tblGrid>
                <a:gridCol w="2000264"/>
                <a:gridCol w="962024"/>
                <a:gridCol w="1481144"/>
                <a:gridCol w="1481144"/>
                <a:gridCol w="1481144"/>
              </a:tblGrid>
              <a:tr h="335804">
                <a:tc>
                  <a:txBody>
                    <a:bodyPr/>
                    <a:lstStyle/>
                    <a:p>
                      <a:endParaRPr kumimoji="1" lang="ja-JP" altLang="en-US" dirty="0"/>
                    </a:p>
                  </a:txBody>
                  <a:tcPr/>
                </a:tc>
                <a:tc>
                  <a:txBody>
                    <a:bodyPr/>
                    <a:lstStyle/>
                    <a:p>
                      <a:r>
                        <a:rPr kumimoji="1" lang="en-US" altLang="ja-JP" dirty="0" smtClean="0"/>
                        <a:t>Ninka</a:t>
                      </a:r>
                      <a:endParaRPr kumimoji="1" lang="ja-JP" altLang="en-US" dirty="0"/>
                    </a:p>
                  </a:txBody>
                  <a:tcPr/>
                </a:tc>
                <a:tc>
                  <a:txBody>
                    <a:bodyPr/>
                    <a:lstStyle/>
                    <a:p>
                      <a:r>
                        <a:rPr kumimoji="1" lang="en-US" altLang="ja-JP" dirty="0" smtClean="0"/>
                        <a:t>FOSSology</a:t>
                      </a:r>
                      <a:endParaRPr kumimoji="1" lang="ja-JP" altLang="en-US" dirty="0"/>
                    </a:p>
                  </a:txBody>
                  <a:tcPr/>
                </a:tc>
                <a:tc>
                  <a:txBody>
                    <a:bodyPr/>
                    <a:lstStyle/>
                    <a:p>
                      <a:r>
                        <a:rPr kumimoji="1" lang="en-US" altLang="ja-JP" dirty="0" smtClean="0"/>
                        <a:t>ohcount</a:t>
                      </a:r>
                      <a:endParaRPr kumimoji="1" lang="ja-JP" altLang="en-US" dirty="0"/>
                    </a:p>
                  </a:txBody>
                  <a:tcPr/>
                </a:tc>
                <a:tc>
                  <a:txBody>
                    <a:bodyPr/>
                    <a:lstStyle/>
                    <a:p>
                      <a:r>
                        <a:rPr kumimoji="1" lang="en-US" altLang="ja-JP" dirty="0" smtClean="0"/>
                        <a:t>OSLC</a:t>
                      </a:r>
                      <a:endParaRPr kumimoji="1" lang="ja-JP" altLang="en-US" dirty="0"/>
                    </a:p>
                  </a:txBody>
                  <a:tcPr/>
                </a:tc>
              </a:tr>
              <a:tr h="335804">
                <a:tc>
                  <a:txBody>
                    <a:bodyPr/>
                    <a:lstStyle/>
                    <a:p>
                      <a:r>
                        <a:rPr kumimoji="1" lang="ja-JP" altLang="en-US" dirty="0" smtClean="0"/>
                        <a:t>再現率</a:t>
                      </a:r>
                      <a:r>
                        <a:rPr kumimoji="1" lang="en-US" altLang="ja-JP" dirty="0" smtClean="0"/>
                        <a:t>(%)</a:t>
                      </a:r>
                      <a:endParaRPr kumimoji="1" lang="ja-JP" altLang="en-US" dirty="0"/>
                    </a:p>
                  </a:txBody>
                  <a:tcPr/>
                </a:tc>
                <a:tc>
                  <a:txBody>
                    <a:bodyPr/>
                    <a:lstStyle/>
                    <a:p>
                      <a:r>
                        <a:rPr kumimoji="1" lang="en-US" altLang="ja-JP" dirty="0" smtClean="0"/>
                        <a:t>80.0</a:t>
                      </a:r>
                      <a:endParaRPr kumimoji="1" lang="ja-JP" altLang="en-US" dirty="0"/>
                    </a:p>
                  </a:txBody>
                  <a:tcPr/>
                </a:tc>
                <a:tc>
                  <a:txBody>
                    <a:bodyPr/>
                    <a:lstStyle/>
                    <a:p>
                      <a:r>
                        <a:rPr kumimoji="1" lang="en-US" altLang="ja-JP" dirty="0" smtClean="0"/>
                        <a:t>54.8</a:t>
                      </a:r>
                      <a:endParaRPr kumimoji="1" lang="ja-JP" altLang="en-US" dirty="0"/>
                    </a:p>
                  </a:txBody>
                  <a:tcPr/>
                </a:tc>
                <a:tc>
                  <a:txBody>
                    <a:bodyPr/>
                    <a:lstStyle/>
                    <a:p>
                      <a:r>
                        <a:rPr kumimoji="1" lang="en-US" altLang="ja-JP" dirty="0" smtClean="0"/>
                        <a:t>33.2</a:t>
                      </a:r>
                      <a:endParaRPr kumimoji="1" lang="ja-JP" altLang="en-US" dirty="0"/>
                    </a:p>
                  </a:txBody>
                  <a:tcPr/>
                </a:tc>
                <a:tc>
                  <a:txBody>
                    <a:bodyPr/>
                    <a:lstStyle/>
                    <a:p>
                      <a:r>
                        <a:rPr kumimoji="1" lang="en-US" altLang="ja-JP" dirty="0" smtClean="0"/>
                        <a:t>22.8</a:t>
                      </a:r>
                      <a:endParaRPr kumimoji="1" lang="ja-JP" altLang="en-US" dirty="0"/>
                    </a:p>
                  </a:txBody>
                  <a:tcPr/>
                </a:tc>
              </a:tr>
              <a:tr h="335804">
                <a:tc>
                  <a:txBody>
                    <a:bodyPr/>
                    <a:lstStyle/>
                    <a:p>
                      <a:r>
                        <a:rPr kumimoji="1" lang="ja-JP" altLang="en-US" dirty="0" smtClean="0"/>
                        <a:t>適合率</a:t>
                      </a:r>
                      <a:r>
                        <a:rPr kumimoji="1" lang="en-US" altLang="ja-JP" dirty="0" smtClean="0"/>
                        <a:t>(%)</a:t>
                      </a:r>
                      <a:endParaRPr kumimoji="1" lang="ja-JP" altLang="en-US" dirty="0"/>
                    </a:p>
                  </a:txBody>
                  <a:tcPr/>
                </a:tc>
                <a:tc>
                  <a:txBody>
                    <a:bodyPr/>
                    <a:lstStyle/>
                    <a:p>
                      <a:r>
                        <a:rPr kumimoji="1" lang="en-US" altLang="ja-JP" dirty="0" smtClean="0"/>
                        <a:t>96.6</a:t>
                      </a:r>
                      <a:endParaRPr kumimoji="1" lang="ja-JP" altLang="en-US" dirty="0"/>
                    </a:p>
                  </a:txBody>
                  <a:tcPr/>
                </a:tc>
                <a:tc>
                  <a:txBody>
                    <a:bodyPr/>
                    <a:lstStyle/>
                    <a:p>
                      <a:r>
                        <a:rPr kumimoji="1" lang="en-US" altLang="ja-JP" dirty="0" smtClean="0"/>
                        <a:t>55.0</a:t>
                      </a:r>
                      <a:endParaRPr kumimoji="1" lang="ja-JP" altLang="en-US" dirty="0"/>
                    </a:p>
                  </a:txBody>
                  <a:tcPr/>
                </a:tc>
                <a:tc>
                  <a:txBody>
                    <a:bodyPr/>
                    <a:lstStyle/>
                    <a:p>
                      <a:r>
                        <a:rPr kumimoji="1" lang="en-US" altLang="ja-JP" dirty="0" smtClean="0"/>
                        <a:t>33.2</a:t>
                      </a:r>
                      <a:endParaRPr kumimoji="1" lang="ja-JP" altLang="en-US" dirty="0"/>
                    </a:p>
                  </a:txBody>
                  <a:tcPr/>
                </a:tc>
                <a:tc>
                  <a:txBody>
                    <a:bodyPr/>
                    <a:lstStyle/>
                    <a:p>
                      <a:r>
                        <a:rPr kumimoji="1" lang="en-US" altLang="ja-JP" dirty="0" smtClean="0"/>
                        <a:t>22.8</a:t>
                      </a:r>
                      <a:endParaRPr kumimoji="1" lang="ja-JP" altLang="en-US" dirty="0"/>
                    </a:p>
                  </a:txBody>
                  <a:tcPr/>
                </a:tc>
              </a:tr>
              <a:tr h="421347">
                <a:tc>
                  <a:txBody>
                    <a:bodyPr/>
                    <a:lstStyle/>
                    <a:p>
                      <a:r>
                        <a:rPr kumimoji="1" lang="ja-JP" altLang="en-US" dirty="0" smtClean="0"/>
                        <a:t>実行時間</a:t>
                      </a:r>
                      <a:r>
                        <a:rPr kumimoji="1" lang="en-US" altLang="ja-JP" dirty="0" smtClean="0"/>
                        <a:t>(s)</a:t>
                      </a:r>
                      <a:endParaRPr kumimoji="1" lang="ja-JP" altLang="en-US" dirty="0"/>
                    </a:p>
                  </a:txBody>
                  <a:tcPr/>
                </a:tc>
                <a:tc>
                  <a:txBody>
                    <a:bodyPr/>
                    <a:lstStyle/>
                    <a:p>
                      <a:r>
                        <a:rPr kumimoji="1" lang="en-US" altLang="ja-JP" dirty="0" smtClean="0"/>
                        <a:t>22</a:t>
                      </a:r>
                      <a:endParaRPr kumimoji="1" lang="ja-JP" altLang="en-US" dirty="0"/>
                    </a:p>
                  </a:txBody>
                  <a:tcPr/>
                </a:tc>
                <a:tc>
                  <a:txBody>
                    <a:bodyPr/>
                    <a:lstStyle/>
                    <a:p>
                      <a:r>
                        <a:rPr kumimoji="1" lang="en-US" altLang="ja-JP" dirty="0" smtClean="0"/>
                        <a:t>923</a:t>
                      </a:r>
                      <a:endParaRPr kumimoji="1" lang="ja-JP" altLang="en-US" dirty="0"/>
                    </a:p>
                  </a:txBody>
                  <a:tcPr/>
                </a:tc>
                <a:tc>
                  <a:txBody>
                    <a:bodyPr/>
                    <a:lstStyle/>
                    <a:p>
                      <a:r>
                        <a:rPr kumimoji="1" lang="en-US" altLang="ja-JP" dirty="0" smtClean="0"/>
                        <a:t>27</a:t>
                      </a:r>
                      <a:endParaRPr kumimoji="1" lang="ja-JP" altLang="en-US" dirty="0"/>
                    </a:p>
                  </a:txBody>
                  <a:tcPr/>
                </a:tc>
                <a:tc>
                  <a:txBody>
                    <a:bodyPr/>
                    <a:lstStyle/>
                    <a:p>
                      <a:r>
                        <a:rPr kumimoji="1" lang="en-US" altLang="ja-JP" dirty="0" smtClean="0"/>
                        <a:t>372</a:t>
                      </a:r>
                      <a:endParaRPr kumimoji="1" lang="ja-JP" altLang="en-US" dirty="0"/>
                    </a:p>
                  </a:txBody>
                  <a:tcPr/>
                </a:tc>
              </a:tr>
            </a:tbl>
          </a:graphicData>
        </a:graphic>
      </p:graphicFrame>
      <p:sp>
        <p:nvSpPr>
          <p:cNvPr id="7" name="スライド番号プレースホルダ 6"/>
          <p:cNvSpPr>
            <a:spLocks noGrp="1"/>
          </p:cNvSpPr>
          <p:nvPr>
            <p:ph type="sldNum" sz="quarter" idx="4294967295"/>
          </p:nvPr>
        </p:nvSpPr>
        <p:spPr>
          <a:xfrm>
            <a:off x="6553200" y="6356350"/>
            <a:ext cx="2133600" cy="365125"/>
          </a:xfrm>
          <a:prstGeom prst="rect">
            <a:avLst/>
          </a:prstGeom>
        </p:spPr>
        <p:txBody>
          <a:bodyPr/>
          <a:lstStyle/>
          <a:p>
            <a:fld id="{202A9595-BDE2-4F21-A7A4-663E41CE52FB}" type="slidenum">
              <a:rPr kumimoji="1" lang="ja-JP" altLang="en-US" smtClean="0"/>
              <a:pPr/>
              <a:t>11</a:t>
            </a:fld>
            <a:endParaRPr kumimoji="1" lang="ja-JP"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endParaRPr kumimoji="1" lang="ja-JP" altLang="en-US"/>
          </a:p>
        </p:txBody>
      </p:sp>
      <p:sp>
        <p:nvSpPr>
          <p:cNvPr id="4" name="日付プレースホルダ 3"/>
          <p:cNvSpPr>
            <a:spLocks noGrp="1"/>
          </p:cNvSpPr>
          <p:nvPr>
            <p:ph type="dt" sz="half" idx="2"/>
          </p:nvPr>
        </p:nvSpPr>
        <p:spPr/>
        <p:txBody>
          <a:bodyPr/>
          <a:lstStyle/>
          <a:p>
            <a:r>
              <a:rPr kumimoji="1" lang="en-US" altLang="ja-JP" smtClean="0"/>
              <a:t>2010/1/21</a:t>
            </a:r>
            <a:endParaRPr kumimoji="1" lang="ja-JP" altLang="en-US"/>
          </a:p>
        </p:txBody>
      </p:sp>
      <p:sp>
        <p:nvSpPr>
          <p:cNvPr id="5" name="スライド番号プレースホルダ 4"/>
          <p:cNvSpPr>
            <a:spLocks noGrp="1"/>
          </p:cNvSpPr>
          <p:nvPr>
            <p:ph type="sldNum" sz="quarter" idx="4"/>
          </p:nvPr>
        </p:nvSpPr>
        <p:spPr/>
        <p:txBody>
          <a:bodyPr/>
          <a:lstStyle/>
          <a:p>
            <a:fld id="{A0923012-F3C7-43B0-8316-E466A477E2F2}" type="slidenum">
              <a:rPr kumimoji="1" lang="ja-JP" altLang="en-US" smtClean="0"/>
              <a:pPr/>
              <a:t>12</a:t>
            </a:fld>
            <a:endParaRPr kumimoji="1" lang="ja-JP" altLang="en-US"/>
          </a:p>
        </p:txBody>
      </p:sp>
      <p:sp>
        <p:nvSpPr>
          <p:cNvPr id="6" name="フッター プレースホルダ 5"/>
          <p:cNvSpPr>
            <a:spLocks noGrp="1"/>
          </p:cNvSpPr>
          <p:nvPr>
            <p:ph type="ftr" sz="quarter" idx="3"/>
          </p:nvPr>
        </p:nvSpPr>
        <p:spPr/>
        <p:txBody>
          <a:bodyPr/>
          <a:lstStyle/>
          <a:p>
            <a:r>
              <a:rPr kumimoji="1" lang="ja-JP" altLang="en-US" smtClean="0"/>
              <a:t>ウィンターワークショップ</a:t>
            </a:r>
            <a:r>
              <a:rPr kumimoji="1" lang="en-US" altLang="ja-JP" smtClean="0"/>
              <a:t>2010</a:t>
            </a:r>
            <a:endParaRPr kumimoji="1" lang="ja-JP"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キーワードの例</a:t>
            </a:r>
            <a:endParaRPr kumimoji="1" lang="ja-JP" altLang="en-US" dirty="0"/>
          </a:p>
        </p:txBody>
      </p:sp>
      <p:sp>
        <p:nvSpPr>
          <p:cNvPr id="3" name="コンテンツ プレースホルダ 2"/>
          <p:cNvSpPr>
            <a:spLocks noGrp="1"/>
          </p:cNvSpPr>
          <p:nvPr>
            <p:ph idx="1"/>
          </p:nvPr>
        </p:nvSpPr>
        <p:spPr>
          <a:xfrm>
            <a:off x="457200" y="1600200"/>
            <a:ext cx="3614734" cy="4686320"/>
          </a:xfrm>
        </p:spPr>
        <p:txBody>
          <a:bodyPr>
            <a:normAutofit/>
          </a:bodyPr>
          <a:lstStyle/>
          <a:p>
            <a:r>
              <a:rPr lang="en-US" altLang="ja-JP" dirty="0" smtClean="0"/>
              <a:t>as is</a:t>
            </a:r>
          </a:p>
          <a:p>
            <a:r>
              <a:rPr lang="en-US" altLang="ja-JP" dirty="0" smtClean="0"/>
              <a:t>authorization</a:t>
            </a:r>
          </a:p>
          <a:p>
            <a:r>
              <a:rPr lang="en-US" altLang="ja-JP" dirty="0" smtClean="0"/>
              <a:t>conditions</a:t>
            </a:r>
          </a:p>
          <a:p>
            <a:r>
              <a:rPr lang="en-US" altLang="ja-JP" dirty="0" smtClean="0"/>
              <a:t>distribute</a:t>
            </a:r>
          </a:p>
          <a:p>
            <a:r>
              <a:rPr lang="en-US" altLang="ja-JP" dirty="0" smtClean="0"/>
              <a:t>license</a:t>
            </a:r>
          </a:p>
          <a:p>
            <a:r>
              <a:rPr lang="en-US" altLang="ja-JP" dirty="0" smtClean="0"/>
              <a:t>notice</a:t>
            </a:r>
          </a:p>
          <a:p>
            <a:r>
              <a:rPr lang="en-US" altLang="ja-JP" dirty="0" smtClean="0"/>
              <a:t>redistribute</a:t>
            </a:r>
          </a:p>
          <a:p>
            <a:r>
              <a:rPr lang="en-US" altLang="ja-JP" dirty="0" smtClean="0"/>
              <a:t>use this software</a:t>
            </a:r>
          </a:p>
          <a:p>
            <a:r>
              <a:rPr lang="en-US" altLang="ja-JP" dirty="0" smtClean="0"/>
              <a:t>terms</a:t>
            </a:r>
            <a:endParaRPr kumimoji="1" lang="ja-JP" altLang="en-US" dirty="0"/>
          </a:p>
        </p:txBody>
      </p:sp>
      <p:sp>
        <p:nvSpPr>
          <p:cNvPr id="4" name="日付プレースホルダ 3"/>
          <p:cNvSpPr>
            <a:spLocks noGrp="1"/>
          </p:cNvSpPr>
          <p:nvPr>
            <p:ph type="dt" sz="half" idx="2"/>
          </p:nvPr>
        </p:nvSpPr>
        <p:spPr/>
        <p:txBody>
          <a:bodyPr/>
          <a:lstStyle/>
          <a:p>
            <a:r>
              <a:rPr kumimoji="1" lang="en-US" altLang="ja-JP" smtClean="0"/>
              <a:t>2010/1/21</a:t>
            </a:r>
            <a:endParaRPr kumimoji="1" lang="ja-JP" altLang="en-US"/>
          </a:p>
        </p:txBody>
      </p:sp>
      <p:sp>
        <p:nvSpPr>
          <p:cNvPr id="5" name="スライド番号プレースホルダ 4"/>
          <p:cNvSpPr>
            <a:spLocks noGrp="1"/>
          </p:cNvSpPr>
          <p:nvPr>
            <p:ph type="sldNum" sz="quarter" idx="4"/>
          </p:nvPr>
        </p:nvSpPr>
        <p:spPr/>
        <p:txBody>
          <a:bodyPr/>
          <a:lstStyle/>
          <a:p>
            <a:fld id="{A0923012-F3C7-43B0-8316-E466A477E2F2}" type="slidenum">
              <a:rPr kumimoji="1" lang="ja-JP" altLang="en-US" smtClean="0"/>
              <a:pPr/>
              <a:t>13</a:t>
            </a:fld>
            <a:endParaRPr kumimoji="1" lang="ja-JP" altLang="en-US"/>
          </a:p>
        </p:txBody>
      </p:sp>
      <p:sp>
        <p:nvSpPr>
          <p:cNvPr id="6" name="フッター プレースホルダ 5"/>
          <p:cNvSpPr>
            <a:spLocks noGrp="1"/>
          </p:cNvSpPr>
          <p:nvPr>
            <p:ph type="ftr" sz="quarter" idx="3"/>
          </p:nvPr>
        </p:nvSpPr>
        <p:spPr/>
        <p:txBody>
          <a:bodyPr/>
          <a:lstStyle/>
          <a:p>
            <a:r>
              <a:rPr kumimoji="1" lang="ja-JP" altLang="en-US" smtClean="0"/>
              <a:t>ウィンターワークショップ</a:t>
            </a:r>
            <a:r>
              <a:rPr kumimoji="1" lang="en-US" altLang="ja-JP" smtClean="0"/>
              <a:t>2010</a:t>
            </a:r>
            <a:endParaRPr kumimoji="1" lang="ja-JP" altLang="en-US"/>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ライセンス文の例</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en-US" altLang="ja-JP" dirty="0" err="1" smtClean="0"/>
              <a:t>GPLcopy</a:t>
            </a:r>
            <a:r>
              <a:rPr lang="en-US" altLang="ja-JP" dirty="0" smtClean="0"/>
              <a:t>:^You should have received a copy of the (Lesser |Library )?GPL with ([^,;]+); if not, write (to )?the Free Software Foundation(.+) USA$:</a:t>
            </a:r>
          </a:p>
          <a:p>
            <a:endParaRPr kumimoji="1" lang="en-US" altLang="ja-JP" dirty="0" smtClean="0"/>
          </a:p>
          <a:p>
            <a:r>
              <a:rPr lang="en-US" altLang="ja-JP" dirty="0" err="1" smtClean="0"/>
              <a:t>BSDcondBinary:Redistributions</a:t>
            </a:r>
            <a:r>
              <a:rPr lang="en-US" altLang="ja-JP" dirty="0" smtClean="0"/>
              <a:t> in binary form must reproduce the above copyright notice(\(s\))?, this list of conditions(,)? and the following disclaimer(s)? in the documentation and/or other materials provided with the distribution:</a:t>
            </a:r>
            <a:endParaRPr kumimoji="1" lang="ja-JP" altLang="en-US" dirty="0"/>
          </a:p>
        </p:txBody>
      </p:sp>
      <p:sp>
        <p:nvSpPr>
          <p:cNvPr id="4" name="日付プレースホルダ 3"/>
          <p:cNvSpPr>
            <a:spLocks noGrp="1"/>
          </p:cNvSpPr>
          <p:nvPr>
            <p:ph type="dt" sz="half" idx="2"/>
          </p:nvPr>
        </p:nvSpPr>
        <p:spPr/>
        <p:txBody>
          <a:bodyPr/>
          <a:lstStyle/>
          <a:p>
            <a:r>
              <a:rPr kumimoji="1" lang="en-US" altLang="ja-JP" smtClean="0"/>
              <a:t>2010/1/21</a:t>
            </a:r>
            <a:endParaRPr kumimoji="1" lang="ja-JP" altLang="en-US"/>
          </a:p>
        </p:txBody>
      </p:sp>
      <p:sp>
        <p:nvSpPr>
          <p:cNvPr id="5" name="スライド番号プレースホルダ 4"/>
          <p:cNvSpPr>
            <a:spLocks noGrp="1"/>
          </p:cNvSpPr>
          <p:nvPr>
            <p:ph type="sldNum" sz="quarter" idx="4"/>
          </p:nvPr>
        </p:nvSpPr>
        <p:spPr/>
        <p:txBody>
          <a:bodyPr/>
          <a:lstStyle/>
          <a:p>
            <a:fld id="{A0923012-F3C7-43B0-8316-E466A477E2F2}" type="slidenum">
              <a:rPr kumimoji="1" lang="ja-JP" altLang="en-US" smtClean="0"/>
              <a:pPr/>
              <a:t>14</a:t>
            </a:fld>
            <a:endParaRPr kumimoji="1" lang="ja-JP" altLang="en-US"/>
          </a:p>
        </p:txBody>
      </p:sp>
      <p:sp>
        <p:nvSpPr>
          <p:cNvPr id="6" name="フッター プレースホルダ 5"/>
          <p:cNvSpPr>
            <a:spLocks noGrp="1"/>
          </p:cNvSpPr>
          <p:nvPr>
            <p:ph type="ftr" sz="quarter" idx="3"/>
          </p:nvPr>
        </p:nvSpPr>
        <p:spPr/>
        <p:txBody>
          <a:bodyPr/>
          <a:lstStyle/>
          <a:p>
            <a:r>
              <a:rPr kumimoji="1" lang="ja-JP" altLang="en-US" smtClean="0"/>
              <a:t>ウィンターワークショップ</a:t>
            </a:r>
            <a:r>
              <a:rPr kumimoji="1" lang="en-US" altLang="ja-JP" smtClean="0"/>
              <a:t>2010</a:t>
            </a:r>
            <a:endParaRPr kumimoji="1" lang="ja-JP" altLang="en-US"/>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ライセンスの例</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GPLv3:GPLv3</a:t>
            </a:r>
          </a:p>
          <a:p>
            <a:endParaRPr kumimoji="1" lang="en-US" altLang="ja-JP" dirty="0" smtClean="0"/>
          </a:p>
          <a:p>
            <a:r>
              <a:rPr lang="en-US" altLang="ja-JP" dirty="0" smtClean="0"/>
              <a:t>BSD3:BSDpre,BSDcondSource,BSDcondBinary,BSDcondAdvPart1,BSDcondAdvPart2,BSDasIs,BSDWarr</a:t>
            </a:r>
          </a:p>
          <a:p>
            <a:endParaRPr lang="en-US" altLang="ja-JP" dirty="0" smtClean="0"/>
          </a:p>
          <a:p>
            <a:r>
              <a:rPr lang="en-US" altLang="ja-JP" dirty="0" smtClean="0"/>
              <a:t>BSD4:BSDpre,BSDcondSource,BSDcondBinary,BSDcondAdvPart1,BSDcondAdvPart2,BSDcondEndorseRULE,BSDasIs,BSDWarr</a:t>
            </a:r>
            <a:endParaRPr kumimoji="1" lang="ja-JP" altLang="en-US" dirty="0"/>
          </a:p>
        </p:txBody>
      </p:sp>
      <p:sp>
        <p:nvSpPr>
          <p:cNvPr id="4" name="日付プレースホルダ 3"/>
          <p:cNvSpPr>
            <a:spLocks noGrp="1"/>
          </p:cNvSpPr>
          <p:nvPr>
            <p:ph type="dt" sz="half" idx="2"/>
          </p:nvPr>
        </p:nvSpPr>
        <p:spPr/>
        <p:txBody>
          <a:bodyPr/>
          <a:lstStyle/>
          <a:p>
            <a:r>
              <a:rPr kumimoji="1" lang="en-US" altLang="ja-JP" smtClean="0"/>
              <a:t>2010/1/21</a:t>
            </a:r>
            <a:endParaRPr kumimoji="1" lang="ja-JP" altLang="en-US"/>
          </a:p>
        </p:txBody>
      </p:sp>
      <p:sp>
        <p:nvSpPr>
          <p:cNvPr id="5" name="スライド番号プレースホルダ 4"/>
          <p:cNvSpPr>
            <a:spLocks noGrp="1"/>
          </p:cNvSpPr>
          <p:nvPr>
            <p:ph type="sldNum" sz="quarter" idx="4"/>
          </p:nvPr>
        </p:nvSpPr>
        <p:spPr/>
        <p:txBody>
          <a:bodyPr/>
          <a:lstStyle/>
          <a:p>
            <a:fld id="{A0923012-F3C7-43B0-8316-E466A477E2F2}" type="slidenum">
              <a:rPr kumimoji="1" lang="ja-JP" altLang="en-US" smtClean="0"/>
              <a:pPr/>
              <a:t>15</a:t>
            </a:fld>
            <a:endParaRPr kumimoji="1" lang="ja-JP" altLang="en-US"/>
          </a:p>
        </p:txBody>
      </p:sp>
      <p:sp>
        <p:nvSpPr>
          <p:cNvPr id="6" name="フッター プレースホルダ 5"/>
          <p:cNvSpPr>
            <a:spLocks noGrp="1"/>
          </p:cNvSpPr>
          <p:nvPr>
            <p:ph type="ftr" sz="quarter" idx="3"/>
          </p:nvPr>
        </p:nvSpPr>
        <p:spPr/>
        <p:txBody>
          <a:bodyPr/>
          <a:lstStyle/>
          <a:p>
            <a:r>
              <a:rPr kumimoji="1" lang="ja-JP" altLang="en-US" smtClean="0"/>
              <a:t>ウィンターワークショップ</a:t>
            </a:r>
            <a:r>
              <a:rPr kumimoji="1" lang="en-US" altLang="ja-JP" smtClean="0"/>
              <a:t>2010</a:t>
            </a:r>
            <a:endParaRPr kumimoji="1" lang="ja-JP" altLang="en-US"/>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オープンソースソフトウェア（</a:t>
            </a:r>
            <a:r>
              <a:rPr lang="en-US" altLang="ja-JP" dirty="0" smtClean="0"/>
              <a:t>OSS)</a:t>
            </a:r>
            <a:r>
              <a:rPr lang="ja-JP" altLang="en-US" dirty="0" smtClean="0"/>
              <a:t>に含まれるソフトウェア部品（部品）の新規開発への利用が多い</a:t>
            </a:r>
            <a:endParaRPr lang="en-US" altLang="ja-JP" dirty="0" smtClean="0"/>
          </a:p>
          <a:p>
            <a:endParaRPr lang="en-US" altLang="ja-JP" dirty="0" smtClean="0"/>
          </a:p>
          <a:p>
            <a:r>
              <a:rPr lang="ja-JP" altLang="en-US" dirty="0" smtClean="0"/>
              <a:t>部品</a:t>
            </a:r>
            <a:r>
              <a:rPr lang="ja-JP" altLang="en-US" dirty="0" smtClean="0"/>
              <a:t>のソフトウェアライセンス（ライセンス）を理解する必要がある</a:t>
            </a:r>
            <a:endParaRPr lang="en-US" altLang="ja-JP" dirty="0" smtClean="0"/>
          </a:p>
        </p:txBody>
      </p:sp>
      <p:sp>
        <p:nvSpPr>
          <p:cNvPr id="4" name="日付プレースホルダ 3"/>
          <p:cNvSpPr>
            <a:spLocks noGrp="1"/>
          </p:cNvSpPr>
          <p:nvPr>
            <p:ph type="dt" sz="half" idx="2"/>
          </p:nvPr>
        </p:nvSpPr>
        <p:spPr/>
        <p:txBody>
          <a:bodyPr/>
          <a:lstStyle/>
          <a:p>
            <a:r>
              <a:rPr kumimoji="1" lang="en-US" altLang="ja-JP" smtClean="0"/>
              <a:t>2010/1/21</a:t>
            </a:r>
            <a:endParaRPr kumimoji="1" lang="ja-JP" altLang="en-US"/>
          </a:p>
        </p:txBody>
      </p:sp>
      <p:sp>
        <p:nvSpPr>
          <p:cNvPr id="5" name="スライド番号プレースホルダ 4"/>
          <p:cNvSpPr>
            <a:spLocks noGrp="1"/>
          </p:cNvSpPr>
          <p:nvPr>
            <p:ph type="sldNum" sz="quarter" idx="4"/>
          </p:nvPr>
        </p:nvSpPr>
        <p:spPr/>
        <p:txBody>
          <a:bodyPr/>
          <a:lstStyle/>
          <a:p>
            <a:fld id="{A0923012-F3C7-43B0-8316-E466A477E2F2}" type="slidenum">
              <a:rPr kumimoji="1" lang="ja-JP" altLang="en-US" smtClean="0"/>
              <a:pPr/>
              <a:t>2</a:t>
            </a:fld>
            <a:endParaRPr kumimoji="1" lang="ja-JP" altLang="en-US"/>
          </a:p>
        </p:txBody>
      </p:sp>
      <p:sp>
        <p:nvSpPr>
          <p:cNvPr id="6" name="フッター プレースホルダ 5"/>
          <p:cNvSpPr>
            <a:spLocks noGrp="1"/>
          </p:cNvSpPr>
          <p:nvPr>
            <p:ph type="ftr" sz="quarter" idx="3"/>
          </p:nvPr>
        </p:nvSpPr>
        <p:spPr/>
        <p:txBody>
          <a:bodyPr/>
          <a:lstStyle/>
          <a:p>
            <a:r>
              <a:rPr kumimoji="1" lang="ja-JP" altLang="en-US" smtClean="0"/>
              <a:t>ウィンターワークショップ</a:t>
            </a:r>
            <a:r>
              <a:rPr kumimoji="1" lang="en-US" altLang="ja-JP" smtClean="0"/>
              <a:t>2010</a:t>
            </a:r>
            <a:endParaRPr kumimoji="1" lang="ja-JP"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メモ 1"/>
          <p:cNvSpPr/>
          <p:nvPr/>
        </p:nvSpPr>
        <p:spPr>
          <a:xfrm>
            <a:off x="571472" y="2571744"/>
            <a:ext cx="2571768" cy="3071834"/>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857224" y="2928934"/>
            <a:ext cx="2071702" cy="8572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857224" y="4000504"/>
            <a:ext cx="2071702" cy="57150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857224" y="4786322"/>
            <a:ext cx="2071702" cy="35719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コネクタ 7"/>
          <p:cNvCxnSpPr/>
          <p:nvPr/>
        </p:nvCxnSpPr>
        <p:spPr>
          <a:xfrm>
            <a:off x="2071670" y="4143380"/>
            <a:ext cx="64294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1071538" y="3643314"/>
            <a:ext cx="107157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2285984" y="3643314"/>
            <a:ext cx="35719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1071538" y="4143380"/>
            <a:ext cx="8572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1071538" y="4429132"/>
            <a:ext cx="107157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角丸四角形 24"/>
          <p:cNvSpPr/>
          <p:nvPr/>
        </p:nvSpPr>
        <p:spPr>
          <a:xfrm>
            <a:off x="928662" y="3000372"/>
            <a:ext cx="1857388" cy="428628"/>
          </a:xfrm>
          <a:prstGeom prst="roundRect">
            <a:avLst/>
          </a:prstGeom>
          <a:solidFill>
            <a:srgbClr val="92D050">
              <a:alpha val="36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コネクタ 20"/>
          <p:cNvCxnSpPr/>
          <p:nvPr/>
        </p:nvCxnSpPr>
        <p:spPr>
          <a:xfrm>
            <a:off x="1071538" y="4929198"/>
            <a:ext cx="100013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2214546" y="4929198"/>
            <a:ext cx="50006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1071538" y="3071810"/>
            <a:ext cx="428628"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1071538" y="3357562"/>
            <a:ext cx="1571636"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1643042" y="3071810"/>
            <a:ext cx="1000132"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28" idx="1"/>
          </p:cNvCxnSpPr>
          <p:nvPr/>
        </p:nvCxnSpPr>
        <p:spPr>
          <a:xfrm rot="10800000" flipV="1">
            <a:off x="2000232" y="2302511"/>
            <a:ext cx="500066" cy="76929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2500298" y="2071678"/>
            <a:ext cx="1819729" cy="461665"/>
          </a:xfrm>
          <a:prstGeom prst="rect">
            <a:avLst/>
          </a:prstGeom>
          <a:noFill/>
        </p:spPr>
        <p:txBody>
          <a:bodyPr wrap="none" rtlCol="0">
            <a:spAutoFit/>
          </a:bodyPr>
          <a:lstStyle/>
          <a:p>
            <a:r>
              <a:rPr kumimoji="1" lang="ja-JP" altLang="en-US" sz="2400" dirty="0" smtClean="0"/>
              <a:t>ライセンス文</a:t>
            </a:r>
            <a:endParaRPr kumimoji="1" lang="ja-JP" altLang="en-US" sz="2400" dirty="0"/>
          </a:p>
        </p:txBody>
      </p:sp>
      <p:sp>
        <p:nvSpPr>
          <p:cNvPr id="30" name="テキスト ボックス 29"/>
          <p:cNvSpPr txBox="1"/>
          <p:nvPr/>
        </p:nvSpPr>
        <p:spPr>
          <a:xfrm>
            <a:off x="3214678" y="2714620"/>
            <a:ext cx="1511952" cy="830997"/>
          </a:xfrm>
          <a:prstGeom prst="rect">
            <a:avLst/>
          </a:prstGeom>
          <a:noFill/>
        </p:spPr>
        <p:txBody>
          <a:bodyPr wrap="none" rtlCol="0">
            <a:spAutoFit/>
          </a:bodyPr>
          <a:lstStyle/>
          <a:p>
            <a:r>
              <a:rPr kumimoji="1" lang="ja-JP" altLang="en-US" sz="2400" dirty="0" smtClean="0"/>
              <a:t>ライセンス</a:t>
            </a:r>
            <a:r>
              <a:rPr kumimoji="1" lang="en-US" altLang="ja-JP" sz="2400" dirty="0" smtClean="0"/>
              <a:t/>
            </a:r>
            <a:br>
              <a:rPr kumimoji="1" lang="en-US" altLang="ja-JP" sz="2400" dirty="0" smtClean="0"/>
            </a:br>
            <a:r>
              <a:rPr kumimoji="1" lang="ja-JP" altLang="en-US" sz="2400" dirty="0" smtClean="0"/>
              <a:t>の記述</a:t>
            </a:r>
            <a:endParaRPr kumimoji="1" lang="ja-JP" altLang="en-US" sz="2400" dirty="0"/>
          </a:p>
        </p:txBody>
      </p:sp>
      <p:cxnSp>
        <p:nvCxnSpPr>
          <p:cNvPr id="32" name="直線矢印コネクタ 31"/>
          <p:cNvCxnSpPr>
            <a:stCxn id="30" idx="1"/>
            <a:endCxn id="25" idx="3"/>
          </p:cNvCxnSpPr>
          <p:nvPr/>
        </p:nvCxnSpPr>
        <p:spPr>
          <a:xfrm rot="10800000" flipV="1">
            <a:off x="2786050" y="3130118"/>
            <a:ext cx="428628" cy="8456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1000100" y="5786454"/>
            <a:ext cx="2050561" cy="461665"/>
          </a:xfrm>
          <a:prstGeom prst="rect">
            <a:avLst/>
          </a:prstGeom>
          <a:noFill/>
        </p:spPr>
        <p:txBody>
          <a:bodyPr wrap="none" rtlCol="0">
            <a:spAutoFit/>
          </a:bodyPr>
          <a:lstStyle/>
          <a:p>
            <a:r>
              <a:rPr kumimoji="1" lang="ja-JP" altLang="en-US" sz="2400" dirty="0" smtClean="0"/>
              <a:t>ソースファイル</a:t>
            </a:r>
            <a:endParaRPr kumimoji="1" lang="ja-JP" altLang="en-US" sz="2400" dirty="0"/>
          </a:p>
        </p:txBody>
      </p:sp>
      <p:cxnSp>
        <p:nvCxnSpPr>
          <p:cNvPr id="35" name="直線矢印コネクタ 34"/>
          <p:cNvCxnSpPr>
            <a:stCxn id="36" idx="1"/>
            <a:endCxn id="4" idx="3"/>
          </p:cNvCxnSpPr>
          <p:nvPr/>
        </p:nvCxnSpPr>
        <p:spPr>
          <a:xfrm rot="10800000" flipV="1">
            <a:off x="2928926" y="3802708"/>
            <a:ext cx="500066" cy="48354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3428992" y="3571876"/>
            <a:ext cx="1117614" cy="461665"/>
          </a:xfrm>
          <a:prstGeom prst="rect">
            <a:avLst/>
          </a:prstGeom>
          <a:noFill/>
        </p:spPr>
        <p:txBody>
          <a:bodyPr wrap="none" rtlCol="0">
            <a:spAutoFit/>
          </a:bodyPr>
          <a:lstStyle/>
          <a:p>
            <a:r>
              <a:rPr kumimoji="1" lang="ja-JP" altLang="en-US" sz="2400" dirty="0" smtClean="0"/>
              <a:t>コメント</a:t>
            </a:r>
            <a:endParaRPr kumimoji="1" lang="ja-JP" altLang="en-US" sz="2400" dirty="0"/>
          </a:p>
        </p:txBody>
      </p:sp>
      <p:cxnSp>
        <p:nvCxnSpPr>
          <p:cNvPr id="67" name="直線矢印コネクタ 66"/>
          <p:cNvCxnSpPr>
            <a:stCxn id="68" idx="1"/>
          </p:cNvCxnSpPr>
          <p:nvPr/>
        </p:nvCxnSpPr>
        <p:spPr>
          <a:xfrm rot="10800000">
            <a:off x="2357422" y="4143381"/>
            <a:ext cx="1000132" cy="588023"/>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8" name="テキスト ボックス 67"/>
          <p:cNvSpPr txBox="1"/>
          <p:nvPr/>
        </p:nvSpPr>
        <p:spPr>
          <a:xfrm>
            <a:off x="3357554" y="4500570"/>
            <a:ext cx="492443" cy="461665"/>
          </a:xfrm>
          <a:prstGeom prst="rect">
            <a:avLst/>
          </a:prstGeom>
          <a:noFill/>
        </p:spPr>
        <p:txBody>
          <a:bodyPr wrap="none" rtlCol="0">
            <a:spAutoFit/>
          </a:bodyPr>
          <a:lstStyle/>
          <a:p>
            <a:r>
              <a:rPr kumimoji="1" lang="ja-JP" altLang="en-US" sz="2400" dirty="0" smtClean="0"/>
              <a:t>文</a:t>
            </a:r>
            <a:endParaRPr kumimoji="1" lang="ja-JP" altLang="en-US" sz="2400" dirty="0"/>
          </a:p>
        </p:txBody>
      </p:sp>
      <p:sp>
        <p:nvSpPr>
          <p:cNvPr id="31" name="タイトル 30"/>
          <p:cNvSpPr>
            <a:spLocks noGrp="1"/>
          </p:cNvSpPr>
          <p:nvPr>
            <p:ph type="title"/>
          </p:nvPr>
        </p:nvSpPr>
        <p:spPr/>
        <p:txBody>
          <a:bodyPr/>
          <a:lstStyle/>
          <a:p>
            <a:r>
              <a:rPr kumimoji="1" lang="ja-JP" altLang="en-US" dirty="0" smtClean="0"/>
              <a:t>ライセンス</a:t>
            </a:r>
            <a:endParaRPr kumimoji="1" lang="ja-JP" altLang="en-US" dirty="0"/>
          </a:p>
        </p:txBody>
      </p:sp>
      <p:sp>
        <p:nvSpPr>
          <p:cNvPr id="49" name="コンテンツ プレースホルダ 48"/>
          <p:cNvSpPr>
            <a:spLocks noGrp="1"/>
          </p:cNvSpPr>
          <p:nvPr>
            <p:ph idx="1"/>
          </p:nvPr>
        </p:nvSpPr>
        <p:spPr>
          <a:xfrm>
            <a:off x="4714876" y="1600200"/>
            <a:ext cx="3971924" cy="4525963"/>
          </a:xfrm>
        </p:spPr>
        <p:txBody>
          <a:bodyPr>
            <a:normAutofit/>
          </a:bodyPr>
          <a:lstStyle/>
          <a:p>
            <a:r>
              <a:rPr lang="ja-JP" altLang="en-US" dirty="0" smtClean="0"/>
              <a:t>ソフトウェアの利用</a:t>
            </a:r>
            <a:r>
              <a:rPr lang="ja-JP" altLang="en-US" dirty="0" smtClean="0"/>
              <a:t>条件</a:t>
            </a:r>
            <a:endParaRPr lang="en-US" altLang="ja-JP" dirty="0" smtClean="0"/>
          </a:p>
          <a:p>
            <a:r>
              <a:rPr lang="ja-JP" altLang="en-US" dirty="0" smtClean="0"/>
              <a:t>開発者</a:t>
            </a:r>
            <a:r>
              <a:rPr lang="ja-JP" altLang="en-US" dirty="0" smtClean="0"/>
              <a:t>が正確に読解することは難しい</a:t>
            </a:r>
            <a:endParaRPr lang="en-US" altLang="ja-JP" dirty="0" smtClean="0"/>
          </a:p>
          <a:p>
            <a:pPr lvl="1"/>
            <a:r>
              <a:rPr lang="ja-JP" altLang="en-US" dirty="0" smtClean="0"/>
              <a:t>自然言語の長文</a:t>
            </a:r>
            <a:endParaRPr lang="en-US" altLang="ja-JP" dirty="0" smtClean="0"/>
          </a:p>
          <a:p>
            <a:pPr lvl="1"/>
            <a:r>
              <a:rPr lang="ja-JP" altLang="en-US" dirty="0" smtClean="0"/>
              <a:t>前提知識が必要</a:t>
            </a:r>
            <a:endParaRPr lang="en-US" altLang="ja-JP" dirty="0" smtClean="0"/>
          </a:p>
          <a:p>
            <a:pPr lvl="1"/>
            <a:r>
              <a:rPr lang="ja-JP" altLang="en-US" dirty="0" smtClean="0"/>
              <a:t>他のファイルへの参照</a:t>
            </a:r>
          </a:p>
          <a:p>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角丸四角形 62"/>
          <p:cNvSpPr/>
          <p:nvPr/>
        </p:nvSpPr>
        <p:spPr>
          <a:xfrm>
            <a:off x="5715008" y="1928802"/>
            <a:ext cx="3143272" cy="46434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メモ 1"/>
          <p:cNvSpPr/>
          <p:nvPr/>
        </p:nvSpPr>
        <p:spPr>
          <a:xfrm>
            <a:off x="785786" y="2928934"/>
            <a:ext cx="2571768" cy="3071834"/>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1071538" y="3286124"/>
            <a:ext cx="2071702" cy="8572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1071538" y="4357694"/>
            <a:ext cx="2071702" cy="57150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1071538" y="5143512"/>
            <a:ext cx="2071702" cy="35719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コネクタ 7"/>
          <p:cNvCxnSpPr/>
          <p:nvPr/>
        </p:nvCxnSpPr>
        <p:spPr>
          <a:xfrm>
            <a:off x="2285984" y="4500570"/>
            <a:ext cx="64294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1285852" y="4000504"/>
            <a:ext cx="107157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2500298" y="4000504"/>
            <a:ext cx="35719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1285852" y="4500570"/>
            <a:ext cx="8572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1285852" y="4786322"/>
            <a:ext cx="107157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角丸四角形 24"/>
          <p:cNvSpPr/>
          <p:nvPr/>
        </p:nvSpPr>
        <p:spPr>
          <a:xfrm>
            <a:off x="1142976" y="3357562"/>
            <a:ext cx="1857388" cy="428628"/>
          </a:xfrm>
          <a:prstGeom prst="roundRect">
            <a:avLst/>
          </a:prstGeom>
          <a:solidFill>
            <a:srgbClr val="92D050">
              <a:alpha val="36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コネクタ 20"/>
          <p:cNvCxnSpPr/>
          <p:nvPr/>
        </p:nvCxnSpPr>
        <p:spPr>
          <a:xfrm>
            <a:off x="1285852" y="5286388"/>
            <a:ext cx="100013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2428860" y="5286388"/>
            <a:ext cx="50006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1285852" y="3429000"/>
            <a:ext cx="428628"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1285852" y="3714752"/>
            <a:ext cx="1571636"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1857356" y="3429000"/>
            <a:ext cx="1000132"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3500430" y="2928934"/>
            <a:ext cx="1872629" cy="369332"/>
          </a:xfrm>
          <a:prstGeom prst="rect">
            <a:avLst/>
          </a:prstGeom>
          <a:noFill/>
        </p:spPr>
        <p:txBody>
          <a:bodyPr wrap="none" rtlCol="0">
            <a:spAutoFit/>
          </a:bodyPr>
          <a:lstStyle/>
          <a:p>
            <a:r>
              <a:rPr kumimoji="1" lang="ja-JP" altLang="en-US" dirty="0" smtClean="0"/>
              <a:t>ライセンスの記述</a:t>
            </a:r>
            <a:endParaRPr kumimoji="1" lang="ja-JP" altLang="en-US" dirty="0"/>
          </a:p>
        </p:txBody>
      </p:sp>
      <p:cxnSp>
        <p:nvCxnSpPr>
          <p:cNvPr id="32" name="直線矢印コネクタ 31"/>
          <p:cNvCxnSpPr>
            <a:stCxn id="30" idx="1"/>
            <a:endCxn id="25" idx="3"/>
          </p:cNvCxnSpPr>
          <p:nvPr/>
        </p:nvCxnSpPr>
        <p:spPr>
          <a:xfrm rot="10800000" flipV="1">
            <a:off x="3000364" y="3113600"/>
            <a:ext cx="500066" cy="45827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1214414" y="6143644"/>
            <a:ext cx="1582484" cy="369332"/>
          </a:xfrm>
          <a:prstGeom prst="rect">
            <a:avLst/>
          </a:prstGeom>
          <a:noFill/>
        </p:spPr>
        <p:txBody>
          <a:bodyPr wrap="none" rtlCol="0">
            <a:spAutoFit/>
          </a:bodyPr>
          <a:lstStyle/>
          <a:p>
            <a:r>
              <a:rPr kumimoji="1" lang="ja-JP" altLang="en-US" dirty="0" smtClean="0"/>
              <a:t>ソースファイル</a:t>
            </a:r>
            <a:endParaRPr kumimoji="1" lang="ja-JP" altLang="en-US" dirty="0"/>
          </a:p>
        </p:txBody>
      </p:sp>
      <p:sp>
        <p:nvSpPr>
          <p:cNvPr id="31" name="タイトル 30"/>
          <p:cNvSpPr>
            <a:spLocks noGrp="1"/>
          </p:cNvSpPr>
          <p:nvPr>
            <p:ph type="title"/>
          </p:nvPr>
        </p:nvSpPr>
        <p:spPr/>
        <p:txBody>
          <a:bodyPr>
            <a:normAutofit/>
          </a:bodyPr>
          <a:lstStyle/>
          <a:p>
            <a:r>
              <a:rPr kumimoji="1" lang="ja-JP" altLang="en-US" dirty="0" smtClean="0"/>
              <a:t>ライセンスの特定</a:t>
            </a:r>
            <a:endParaRPr kumimoji="1" lang="ja-JP" altLang="en-US" dirty="0"/>
          </a:p>
        </p:txBody>
      </p:sp>
      <p:sp>
        <p:nvSpPr>
          <p:cNvPr id="29" name="1 つの角を丸めた四角形 28"/>
          <p:cNvSpPr/>
          <p:nvPr/>
        </p:nvSpPr>
        <p:spPr>
          <a:xfrm>
            <a:off x="6143636" y="4572008"/>
            <a:ext cx="1928826" cy="1143008"/>
          </a:xfrm>
          <a:prstGeom prst="round1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1 つの角を丸めた四角形 33"/>
          <p:cNvSpPr/>
          <p:nvPr/>
        </p:nvSpPr>
        <p:spPr>
          <a:xfrm>
            <a:off x="6296036" y="4724408"/>
            <a:ext cx="1928826" cy="1143008"/>
          </a:xfrm>
          <a:prstGeom prst="round1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1 つの角を丸めた四角形 36"/>
          <p:cNvSpPr/>
          <p:nvPr/>
        </p:nvSpPr>
        <p:spPr>
          <a:xfrm>
            <a:off x="6448436" y="4876808"/>
            <a:ext cx="1928826" cy="1143008"/>
          </a:xfrm>
          <a:prstGeom prst="round1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1 つの角を丸めた四角形 37"/>
          <p:cNvSpPr/>
          <p:nvPr/>
        </p:nvSpPr>
        <p:spPr>
          <a:xfrm>
            <a:off x="6600836" y="5029208"/>
            <a:ext cx="1928826" cy="1143008"/>
          </a:xfrm>
          <a:prstGeom prst="round1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6572264" y="6143644"/>
            <a:ext cx="1872629" cy="369332"/>
          </a:xfrm>
          <a:prstGeom prst="rect">
            <a:avLst/>
          </a:prstGeom>
          <a:noFill/>
        </p:spPr>
        <p:txBody>
          <a:bodyPr wrap="none" rtlCol="0">
            <a:spAutoFit/>
          </a:bodyPr>
          <a:lstStyle/>
          <a:p>
            <a:r>
              <a:rPr lang="ja-JP" altLang="en-US" dirty="0" smtClean="0"/>
              <a:t>既知</a:t>
            </a:r>
            <a:r>
              <a:rPr kumimoji="1" lang="ja-JP" altLang="en-US" dirty="0" smtClean="0"/>
              <a:t>のライセンス</a:t>
            </a:r>
            <a:endParaRPr kumimoji="1" lang="ja-JP" altLang="en-US" dirty="0"/>
          </a:p>
        </p:txBody>
      </p:sp>
      <p:sp>
        <p:nvSpPr>
          <p:cNvPr id="41" name="角丸四角形 40"/>
          <p:cNvSpPr/>
          <p:nvPr/>
        </p:nvSpPr>
        <p:spPr>
          <a:xfrm>
            <a:off x="6000760" y="2000240"/>
            <a:ext cx="1890730" cy="928694"/>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角丸四角形 41"/>
          <p:cNvSpPr/>
          <p:nvPr/>
        </p:nvSpPr>
        <p:spPr>
          <a:xfrm>
            <a:off x="6153160" y="2152640"/>
            <a:ext cx="1890730" cy="928694"/>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角丸四角形 42"/>
          <p:cNvSpPr/>
          <p:nvPr/>
        </p:nvSpPr>
        <p:spPr>
          <a:xfrm>
            <a:off x="6305560" y="2305040"/>
            <a:ext cx="1890730" cy="928694"/>
          </a:xfrm>
          <a:prstGeom prst="round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角丸四角形 43"/>
          <p:cNvSpPr/>
          <p:nvPr/>
        </p:nvSpPr>
        <p:spPr>
          <a:xfrm>
            <a:off x="6457960" y="2457440"/>
            <a:ext cx="1890730" cy="928694"/>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角丸四角形 44"/>
          <p:cNvSpPr/>
          <p:nvPr/>
        </p:nvSpPr>
        <p:spPr>
          <a:xfrm>
            <a:off x="6610360" y="2609840"/>
            <a:ext cx="1890730" cy="928694"/>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上下矢印 46"/>
          <p:cNvSpPr/>
          <p:nvPr/>
        </p:nvSpPr>
        <p:spPr>
          <a:xfrm>
            <a:off x="7000892" y="3929066"/>
            <a:ext cx="428628" cy="571504"/>
          </a:xfrm>
          <a:prstGeom prst="up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テキスト ボックス 47"/>
          <p:cNvSpPr txBox="1"/>
          <p:nvPr/>
        </p:nvSpPr>
        <p:spPr>
          <a:xfrm>
            <a:off x="7500958" y="4071942"/>
            <a:ext cx="1214446" cy="369332"/>
          </a:xfrm>
          <a:prstGeom prst="rect">
            <a:avLst/>
          </a:prstGeom>
          <a:noFill/>
        </p:spPr>
        <p:txBody>
          <a:bodyPr wrap="square" rtlCol="0">
            <a:spAutoFit/>
          </a:bodyPr>
          <a:lstStyle/>
          <a:p>
            <a:r>
              <a:rPr kumimoji="1" lang="ja-JP" altLang="en-US" dirty="0" smtClean="0"/>
              <a:t>対応関係</a:t>
            </a:r>
            <a:endParaRPr kumimoji="1" lang="ja-JP" altLang="en-US" dirty="0"/>
          </a:p>
        </p:txBody>
      </p:sp>
      <p:sp>
        <p:nvSpPr>
          <p:cNvPr id="53" name="左右矢印 52"/>
          <p:cNvSpPr/>
          <p:nvPr/>
        </p:nvSpPr>
        <p:spPr>
          <a:xfrm>
            <a:off x="3071802" y="3357562"/>
            <a:ext cx="2714644" cy="428628"/>
          </a:xfrm>
          <a:prstGeom prst="lef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4071934" y="3786190"/>
            <a:ext cx="646331" cy="369332"/>
          </a:xfrm>
          <a:prstGeom prst="rect">
            <a:avLst/>
          </a:prstGeom>
          <a:noFill/>
        </p:spPr>
        <p:txBody>
          <a:bodyPr wrap="none" rtlCol="0">
            <a:spAutoFit/>
          </a:bodyPr>
          <a:lstStyle/>
          <a:p>
            <a:r>
              <a:rPr kumimoji="1" lang="ja-JP" altLang="en-US" dirty="0" smtClean="0"/>
              <a:t>照合</a:t>
            </a:r>
            <a:endParaRPr kumimoji="1" lang="ja-JP" altLang="en-US" dirty="0"/>
          </a:p>
        </p:txBody>
      </p:sp>
      <p:sp>
        <p:nvSpPr>
          <p:cNvPr id="58" name="テキスト ボックス 57"/>
          <p:cNvSpPr txBox="1"/>
          <p:nvPr/>
        </p:nvSpPr>
        <p:spPr>
          <a:xfrm>
            <a:off x="6000760" y="3571876"/>
            <a:ext cx="2565126" cy="369332"/>
          </a:xfrm>
          <a:prstGeom prst="rect">
            <a:avLst/>
          </a:prstGeom>
          <a:noFill/>
        </p:spPr>
        <p:txBody>
          <a:bodyPr wrap="none" rtlCol="0">
            <a:spAutoFit/>
          </a:bodyPr>
          <a:lstStyle/>
          <a:p>
            <a:r>
              <a:rPr kumimoji="1" lang="ja-JP" altLang="en-US" dirty="0" smtClean="0"/>
              <a:t>既知のライセンスの記述</a:t>
            </a:r>
            <a:endParaRPr kumimoji="1" lang="ja-JP" altLang="en-US" dirty="0"/>
          </a:p>
        </p:txBody>
      </p:sp>
      <p:sp>
        <p:nvSpPr>
          <p:cNvPr id="60" name="テキスト ボックス 59"/>
          <p:cNvSpPr txBox="1"/>
          <p:nvPr/>
        </p:nvSpPr>
        <p:spPr>
          <a:xfrm>
            <a:off x="142844" y="1571612"/>
            <a:ext cx="5500726" cy="1200329"/>
          </a:xfrm>
          <a:prstGeom prst="rect">
            <a:avLst/>
          </a:prstGeom>
          <a:solidFill>
            <a:srgbClr val="FFC000"/>
          </a:solidFill>
          <a:ln w="28575">
            <a:solidFill>
              <a:schemeClr val="tx1"/>
            </a:solidFill>
          </a:ln>
        </p:spPr>
        <p:txBody>
          <a:bodyPr wrap="square" rtlCol="0">
            <a:spAutoFit/>
          </a:bodyPr>
          <a:lstStyle/>
          <a:p>
            <a:r>
              <a:rPr kumimoji="1" lang="en-US" altLang="ja-JP" sz="2400" dirty="0" smtClean="0"/>
              <a:t>OSS</a:t>
            </a:r>
            <a:r>
              <a:rPr kumimoji="1" lang="ja-JP" altLang="en-US" sz="2400" dirty="0" smtClean="0"/>
              <a:t>部品のライセンスは定型の文で構成された既知のライセンスが用いられている場合が多い</a:t>
            </a:r>
            <a:endParaRPr kumimoji="1" lang="en-US" altLang="ja-JP" sz="2400" dirty="0" smtClean="0"/>
          </a:p>
        </p:txBody>
      </p:sp>
      <p:sp>
        <p:nvSpPr>
          <p:cNvPr id="64" name="テキスト ボックス 63"/>
          <p:cNvSpPr txBox="1"/>
          <p:nvPr/>
        </p:nvSpPr>
        <p:spPr>
          <a:xfrm>
            <a:off x="6500826" y="1571612"/>
            <a:ext cx="1641796" cy="369332"/>
          </a:xfrm>
          <a:prstGeom prst="rect">
            <a:avLst/>
          </a:prstGeom>
          <a:noFill/>
        </p:spPr>
        <p:txBody>
          <a:bodyPr wrap="none" rtlCol="0">
            <a:spAutoFit/>
          </a:bodyPr>
          <a:lstStyle/>
          <a:p>
            <a:r>
              <a:rPr kumimoji="1" lang="ja-JP" altLang="en-US" dirty="0" smtClean="0"/>
              <a:t>ライセンス知識</a:t>
            </a:r>
            <a:endParaRPr kumimoji="1" lang="ja-JP" altLang="en-US" dirty="0"/>
          </a:p>
        </p:txBody>
      </p:sp>
      <p:sp>
        <p:nvSpPr>
          <p:cNvPr id="46" name="角丸四角形 45"/>
          <p:cNvSpPr/>
          <p:nvPr/>
        </p:nvSpPr>
        <p:spPr>
          <a:xfrm>
            <a:off x="500034" y="5572140"/>
            <a:ext cx="8215370" cy="8572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ライセンスの特定により，既知のどのライセンスか</a:t>
            </a:r>
            <a:r>
              <a:rPr kumimoji="1" lang="en-US" altLang="ja-JP" sz="2400" dirty="0" smtClean="0">
                <a:solidFill>
                  <a:schemeClr val="tx1"/>
                </a:solidFill>
              </a:rPr>
              <a:t/>
            </a:r>
            <a:br>
              <a:rPr kumimoji="1" lang="en-US" altLang="ja-JP" sz="2400" dirty="0" smtClean="0">
                <a:solidFill>
                  <a:schemeClr val="tx1"/>
                </a:solidFill>
              </a:rPr>
            </a:br>
            <a:r>
              <a:rPr kumimoji="1" lang="ja-JP" altLang="en-US" sz="2400" dirty="0" smtClean="0">
                <a:solidFill>
                  <a:schemeClr val="tx1"/>
                </a:solidFill>
              </a:rPr>
              <a:t>分かれば比較的容易に利用条件を認識で</a:t>
            </a:r>
            <a:r>
              <a:rPr lang="ja-JP" altLang="en-US" sz="2400" dirty="0" smtClean="0">
                <a:solidFill>
                  <a:schemeClr val="tx1"/>
                </a:solidFill>
              </a:rPr>
              <a:t>き</a:t>
            </a:r>
            <a:r>
              <a:rPr lang="ja-JP" altLang="en-US" sz="2400" dirty="0" smtClean="0">
                <a:solidFill>
                  <a:schemeClr val="tx1"/>
                </a:solidFill>
              </a:rPr>
              <a:t>る</a:t>
            </a:r>
            <a:endParaRPr kumimoji="1" lang="ja-JP" altLang="en-US" sz="2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blinds(horizontal)">
                                      <p:cBhvr>
                                        <p:cTn id="7"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角丸四角形 45"/>
          <p:cNvSpPr/>
          <p:nvPr/>
        </p:nvSpPr>
        <p:spPr>
          <a:xfrm>
            <a:off x="5715008" y="1928802"/>
            <a:ext cx="3143272" cy="46434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テキスト ボックス 48"/>
          <p:cNvSpPr txBox="1"/>
          <p:nvPr/>
        </p:nvSpPr>
        <p:spPr>
          <a:xfrm>
            <a:off x="6500826" y="1571612"/>
            <a:ext cx="1641796" cy="369332"/>
          </a:xfrm>
          <a:prstGeom prst="rect">
            <a:avLst/>
          </a:prstGeom>
          <a:noFill/>
        </p:spPr>
        <p:txBody>
          <a:bodyPr wrap="none" rtlCol="0">
            <a:spAutoFit/>
          </a:bodyPr>
          <a:lstStyle/>
          <a:p>
            <a:r>
              <a:rPr kumimoji="1" lang="ja-JP" altLang="en-US" dirty="0" smtClean="0"/>
              <a:t>ライセンス知識</a:t>
            </a:r>
            <a:endParaRPr kumimoji="1" lang="ja-JP" altLang="en-US" dirty="0"/>
          </a:p>
        </p:txBody>
      </p:sp>
      <p:sp>
        <p:nvSpPr>
          <p:cNvPr id="2" name="メモ 1"/>
          <p:cNvSpPr/>
          <p:nvPr/>
        </p:nvSpPr>
        <p:spPr>
          <a:xfrm>
            <a:off x="785786" y="2928934"/>
            <a:ext cx="2571768" cy="3071834"/>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1071538" y="3286124"/>
            <a:ext cx="2071702" cy="8572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1071538" y="4357694"/>
            <a:ext cx="2071702" cy="57150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1071538" y="5143512"/>
            <a:ext cx="2071702" cy="35719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コネクタ 7"/>
          <p:cNvCxnSpPr/>
          <p:nvPr/>
        </p:nvCxnSpPr>
        <p:spPr>
          <a:xfrm>
            <a:off x="2285984" y="4500570"/>
            <a:ext cx="64294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1285852" y="4000504"/>
            <a:ext cx="107157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2500298" y="4000504"/>
            <a:ext cx="35719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1285852" y="4500570"/>
            <a:ext cx="8572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1285852" y="4786322"/>
            <a:ext cx="107157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角丸四角形 24"/>
          <p:cNvSpPr/>
          <p:nvPr/>
        </p:nvSpPr>
        <p:spPr>
          <a:xfrm>
            <a:off x="1142976" y="3357562"/>
            <a:ext cx="1857388" cy="428628"/>
          </a:xfrm>
          <a:prstGeom prst="roundRect">
            <a:avLst/>
          </a:prstGeom>
          <a:solidFill>
            <a:srgbClr val="92D050">
              <a:alpha val="36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コネクタ 20"/>
          <p:cNvCxnSpPr/>
          <p:nvPr/>
        </p:nvCxnSpPr>
        <p:spPr>
          <a:xfrm>
            <a:off x="1285852" y="5286388"/>
            <a:ext cx="100013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2428860" y="5286388"/>
            <a:ext cx="50006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1285852" y="3429000"/>
            <a:ext cx="428628"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1285852" y="3714752"/>
            <a:ext cx="1571636"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1857356" y="3429000"/>
            <a:ext cx="1000132"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3500430" y="2928934"/>
            <a:ext cx="1872629" cy="369332"/>
          </a:xfrm>
          <a:prstGeom prst="rect">
            <a:avLst/>
          </a:prstGeom>
          <a:noFill/>
        </p:spPr>
        <p:txBody>
          <a:bodyPr wrap="none" rtlCol="0">
            <a:spAutoFit/>
          </a:bodyPr>
          <a:lstStyle/>
          <a:p>
            <a:r>
              <a:rPr kumimoji="1" lang="ja-JP" altLang="en-US" dirty="0" smtClean="0"/>
              <a:t>ライセンスの記述</a:t>
            </a:r>
            <a:endParaRPr kumimoji="1" lang="ja-JP" altLang="en-US" dirty="0"/>
          </a:p>
        </p:txBody>
      </p:sp>
      <p:cxnSp>
        <p:nvCxnSpPr>
          <p:cNvPr id="32" name="直線矢印コネクタ 31"/>
          <p:cNvCxnSpPr>
            <a:stCxn id="30" idx="1"/>
            <a:endCxn id="25" idx="3"/>
          </p:cNvCxnSpPr>
          <p:nvPr/>
        </p:nvCxnSpPr>
        <p:spPr>
          <a:xfrm rot="10800000" flipV="1">
            <a:off x="3000364" y="3113600"/>
            <a:ext cx="500066" cy="45827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1214414" y="6143644"/>
            <a:ext cx="1582484" cy="369332"/>
          </a:xfrm>
          <a:prstGeom prst="rect">
            <a:avLst/>
          </a:prstGeom>
          <a:noFill/>
        </p:spPr>
        <p:txBody>
          <a:bodyPr wrap="none" rtlCol="0">
            <a:spAutoFit/>
          </a:bodyPr>
          <a:lstStyle/>
          <a:p>
            <a:r>
              <a:rPr kumimoji="1" lang="ja-JP" altLang="en-US" dirty="0" smtClean="0"/>
              <a:t>ソースファイル</a:t>
            </a:r>
            <a:endParaRPr kumimoji="1" lang="ja-JP" altLang="en-US" dirty="0"/>
          </a:p>
        </p:txBody>
      </p:sp>
      <p:sp>
        <p:nvSpPr>
          <p:cNvPr id="31" name="タイトル 30"/>
          <p:cNvSpPr>
            <a:spLocks noGrp="1"/>
          </p:cNvSpPr>
          <p:nvPr>
            <p:ph type="title"/>
          </p:nvPr>
        </p:nvSpPr>
        <p:spPr/>
        <p:txBody>
          <a:bodyPr>
            <a:normAutofit/>
          </a:bodyPr>
          <a:lstStyle/>
          <a:p>
            <a:r>
              <a:rPr kumimoji="1" lang="ja-JP" altLang="en-US" dirty="0" smtClean="0"/>
              <a:t>ライセンスの特定における問題</a:t>
            </a:r>
            <a:endParaRPr kumimoji="1" lang="ja-JP" altLang="en-US" dirty="0"/>
          </a:p>
        </p:txBody>
      </p:sp>
      <p:sp>
        <p:nvSpPr>
          <p:cNvPr id="29" name="1 つの角を丸めた四角形 28"/>
          <p:cNvSpPr/>
          <p:nvPr/>
        </p:nvSpPr>
        <p:spPr>
          <a:xfrm>
            <a:off x="6143636" y="4572008"/>
            <a:ext cx="1928826" cy="1143008"/>
          </a:xfrm>
          <a:prstGeom prst="round1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1 つの角を丸めた四角形 33"/>
          <p:cNvSpPr/>
          <p:nvPr/>
        </p:nvSpPr>
        <p:spPr>
          <a:xfrm>
            <a:off x="6296036" y="4724408"/>
            <a:ext cx="1928826" cy="1143008"/>
          </a:xfrm>
          <a:prstGeom prst="round1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1 つの角を丸めた四角形 36"/>
          <p:cNvSpPr/>
          <p:nvPr/>
        </p:nvSpPr>
        <p:spPr>
          <a:xfrm>
            <a:off x="6448436" y="4876808"/>
            <a:ext cx="1928826" cy="1143008"/>
          </a:xfrm>
          <a:prstGeom prst="round1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1 つの角を丸めた四角形 37"/>
          <p:cNvSpPr/>
          <p:nvPr/>
        </p:nvSpPr>
        <p:spPr>
          <a:xfrm>
            <a:off x="6600836" y="5029208"/>
            <a:ext cx="1928826" cy="1143008"/>
          </a:xfrm>
          <a:prstGeom prst="round1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6572264" y="6143644"/>
            <a:ext cx="1872629" cy="369332"/>
          </a:xfrm>
          <a:prstGeom prst="rect">
            <a:avLst/>
          </a:prstGeom>
          <a:noFill/>
        </p:spPr>
        <p:txBody>
          <a:bodyPr wrap="none" rtlCol="0">
            <a:spAutoFit/>
          </a:bodyPr>
          <a:lstStyle/>
          <a:p>
            <a:r>
              <a:rPr lang="ja-JP" altLang="en-US" dirty="0" smtClean="0"/>
              <a:t>既知</a:t>
            </a:r>
            <a:r>
              <a:rPr kumimoji="1" lang="ja-JP" altLang="en-US" dirty="0" smtClean="0"/>
              <a:t>のライセンス</a:t>
            </a:r>
            <a:endParaRPr kumimoji="1" lang="ja-JP" altLang="en-US" dirty="0"/>
          </a:p>
        </p:txBody>
      </p:sp>
      <p:sp>
        <p:nvSpPr>
          <p:cNvPr id="41" name="角丸四角形 40"/>
          <p:cNvSpPr/>
          <p:nvPr/>
        </p:nvSpPr>
        <p:spPr>
          <a:xfrm>
            <a:off x="6000760" y="2000240"/>
            <a:ext cx="1890730" cy="928694"/>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角丸四角形 41"/>
          <p:cNvSpPr/>
          <p:nvPr/>
        </p:nvSpPr>
        <p:spPr>
          <a:xfrm>
            <a:off x="6153160" y="2152640"/>
            <a:ext cx="1890730" cy="928694"/>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角丸四角形 42"/>
          <p:cNvSpPr/>
          <p:nvPr/>
        </p:nvSpPr>
        <p:spPr>
          <a:xfrm>
            <a:off x="6305560" y="2305040"/>
            <a:ext cx="1890730" cy="928694"/>
          </a:xfrm>
          <a:prstGeom prst="round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角丸四角形 43"/>
          <p:cNvSpPr/>
          <p:nvPr/>
        </p:nvSpPr>
        <p:spPr>
          <a:xfrm>
            <a:off x="6457960" y="2457440"/>
            <a:ext cx="1890730" cy="928694"/>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角丸四角形 44"/>
          <p:cNvSpPr/>
          <p:nvPr/>
        </p:nvSpPr>
        <p:spPr>
          <a:xfrm>
            <a:off x="6610360" y="2609840"/>
            <a:ext cx="1890730" cy="928694"/>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上下矢印 46"/>
          <p:cNvSpPr/>
          <p:nvPr/>
        </p:nvSpPr>
        <p:spPr>
          <a:xfrm>
            <a:off x="7000892" y="3929066"/>
            <a:ext cx="428628" cy="571504"/>
          </a:xfrm>
          <a:prstGeom prst="up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テキスト ボックス 47"/>
          <p:cNvSpPr txBox="1"/>
          <p:nvPr/>
        </p:nvSpPr>
        <p:spPr>
          <a:xfrm>
            <a:off x="7500958" y="4071942"/>
            <a:ext cx="1214446" cy="369332"/>
          </a:xfrm>
          <a:prstGeom prst="rect">
            <a:avLst/>
          </a:prstGeom>
          <a:noFill/>
        </p:spPr>
        <p:txBody>
          <a:bodyPr wrap="square" rtlCol="0">
            <a:spAutoFit/>
          </a:bodyPr>
          <a:lstStyle/>
          <a:p>
            <a:r>
              <a:rPr kumimoji="1" lang="ja-JP" altLang="en-US" dirty="0" smtClean="0"/>
              <a:t>対応関係</a:t>
            </a:r>
            <a:endParaRPr kumimoji="1" lang="ja-JP" altLang="en-US" dirty="0"/>
          </a:p>
        </p:txBody>
      </p:sp>
      <p:sp>
        <p:nvSpPr>
          <p:cNvPr id="53" name="左右矢印 52"/>
          <p:cNvSpPr/>
          <p:nvPr/>
        </p:nvSpPr>
        <p:spPr>
          <a:xfrm>
            <a:off x="3071802" y="3357562"/>
            <a:ext cx="2714644" cy="428628"/>
          </a:xfrm>
          <a:prstGeom prst="lef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4071934" y="3786190"/>
            <a:ext cx="646331" cy="369332"/>
          </a:xfrm>
          <a:prstGeom prst="rect">
            <a:avLst/>
          </a:prstGeom>
          <a:noFill/>
        </p:spPr>
        <p:txBody>
          <a:bodyPr wrap="none" rtlCol="0">
            <a:spAutoFit/>
          </a:bodyPr>
          <a:lstStyle/>
          <a:p>
            <a:r>
              <a:rPr kumimoji="1" lang="ja-JP" altLang="en-US" dirty="0" smtClean="0"/>
              <a:t>照合</a:t>
            </a:r>
            <a:endParaRPr kumimoji="1" lang="ja-JP" altLang="en-US" dirty="0"/>
          </a:p>
        </p:txBody>
      </p:sp>
      <p:sp>
        <p:nvSpPr>
          <p:cNvPr id="58" name="テキスト ボックス 57"/>
          <p:cNvSpPr txBox="1"/>
          <p:nvPr/>
        </p:nvSpPr>
        <p:spPr>
          <a:xfrm>
            <a:off x="6000760" y="3571876"/>
            <a:ext cx="2565126" cy="369332"/>
          </a:xfrm>
          <a:prstGeom prst="rect">
            <a:avLst/>
          </a:prstGeom>
          <a:noFill/>
        </p:spPr>
        <p:txBody>
          <a:bodyPr wrap="none" rtlCol="0">
            <a:spAutoFit/>
          </a:bodyPr>
          <a:lstStyle/>
          <a:p>
            <a:r>
              <a:rPr kumimoji="1" lang="ja-JP" altLang="en-US" dirty="0" smtClean="0"/>
              <a:t>既知のライセンスの記述</a:t>
            </a:r>
            <a:endParaRPr kumimoji="1" lang="ja-JP" altLang="en-US" dirty="0"/>
          </a:p>
        </p:txBody>
      </p:sp>
      <p:sp>
        <p:nvSpPr>
          <p:cNvPr id="39" name="四角形吹き出し 38"/>
          <p:cNvSpPr/>
          <p:nvPr/>
        </p:nvSpPr>
        <p:spPr>
          <a:xfrm>
            <a:off x="214282" y="1643050"/>
            <a:ext cx="5500726" cy="1071570"/>
          </a:xfrm>
          <a:prstGeom prst="wedgeRectCallout">
            <a:avLst>
              <a:gd name="adj1" fmla="val 57829"/>
              <a:gd name="adj2" fmla="val 8396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ja-JP" altLang="en-US" sz="2400" dirty="0" smtClean="0">
                <a:solidFill>
                  <a:schemeClr val="tx1"/>
                </a:solidFill>
              </a:rPr>
              <a:t>綴り間違いや単語の同義語への変更などの表記揺れ</a:t>
            </a:r>
            <a:endParaRPr lang="en-US" altLang="ja-JP" sz="2400" dirty="0" smtClean="0">
              <a:solidFill>
                <a:schemeClr val="tx1"/>
              </a:solidFill>
            </a:endParaRPr>
          </a:p>
          <a:p>
            <a:pPr>
              <a:buFont typeface="Arial" pitchFamily="34" charset="0"/>
              <a:buChar char="•"/>
            </a:pPr>
            <a:r>
              <a:rPr lang="ja-JP" altLang="en-US" sz="2400" dirty="0" smtClean="0">
                <a:solidFill>
                  <a:schemeClr val="tx1"/>
                </a:solidFill>
              </a:rPr>
              <a:t>著者名や組織名が含まれる</a:t>
            </a:r>
            <a:endParaRPr kumimoji="1" lang="ja-JP" altLang="en-US"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角丸四角形 59"/>
          <p:cNvSpPr/>
          <p:nvPr/>
        </p:nvSpPr>
        <p:spPr>
          <a:xfrm>
            <a:off x="5715008" y="1928802"/>
            <a:ext cx="3143272" cy="46434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p:cNvSpPr txBox="1"/>
          <p:nvPr/>
        </p:nvSpPr>
        <p:spPr>
          <a:xfrm>
            <a:off x="6500826" y="1571612"/>
            <a:ext cx="1641796" cy="369332"/>
          </a:xfrm>
          <a:prstGeom prst="rect">
            <a:avLst/>
          </a:prstGeom>
          <a:noFill/>
        </p:spPr>
        <p:txBody>
          <a:bodyPr wrap="none" rtlCol="0">
            <a:spAutoFit/>
          </a:bodyPr>
          <a:lstStyle/>
          <a:p>
            <a:r>
              <a:rPr kumimoji="1" lang="ja-JP" altLang="en-US" dirty="0" smtClean="0"/>
              <a:t>ライセンス知識</a:t>
            </a:r>
            <a:endParaRPr kumimoji="1" lang="ja-JP" altLang="en-US" dirty="0"/>
          </a:p>
        </p:txBody>
      </p:sp>
      <p:sp>
        <p:nvSpPr>
          <p:cNvPr id="2" name="メモ 1"/>
          <p:cNvSpPr/>
          <p:nvPr/>
        </p:nvSpPr>
        <p:spPr>
          <a:xfrm>
            <a:off x="785786" y="2928934"/>
            <a:ext cx="2571768" cy="3071834"/>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1071538" y="3286124"/>
            <a:ext cx="2071702" cy="8572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1071538" y="4357694"/>
            <a:ext cx="2071702" cy="57150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1071538" y="5143512"/>
            <a:ext cx="2071702" cy="35719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コネクタ 7"/>
          <p:cNvCxnSpPr/>
          <p:nvPr/>
        </p:nvCxnSpPr>
        <p:spPr>
          <a:xfrm>
            <a:off x="2285984" y="4500570"/>
            <a:ext cx="64294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1285852" y="4000504"/>
            <a:ext cx="107157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2500298" y="4000504"/>
            <a:ext cx="35719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1285852" y="4500570"/>
            <a:ext cx="8572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1285852" y="4786322"/>
            <a:ext cx="107157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角丸四角形 24"/>
          <p:cNvSpPr/>
          <p:nvPr/>
        </p:nvSpPr>
        <p:spPr>
          <a:xfrm>
            <a:off x="1142976" y="3357562"/>
            <a:ext cx="1857388" cy="428628"/>
          </a:xfrm>
          <a:prstGeom prst="roundRect">
            <a:avLst/>
          </a:prstGeom>
          <a:solidFill>
            <a:srgbClr val="92D050">
              <a:alpha val="36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コネクタ 20"/>
          <p:cNvCxnSpPr/>
          <p:nvPr/>
        </p:nvCxnSpPr>
        <p:spPr>
          <a:xfrm>
            <a:off x="1285852" y="5286388"/>
            <a:ext cx="100013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2428860" y="5286388"/>
            <a:ext cx="50006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1285852" y="3429000"/>
            <a:ext cx="428628"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1285852" y="3714752"/>
            <a:ext cx="1571636"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1857356" y="3429000"/>
            <a:ext cx="1000132"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3500430" y="2928934"/>
            <a:ext cx="1872629" cy="369332"/>
          </a:xfrm>
          <a:prstGeom prst="rect">
            <a:avLst/>
          </a:prstGeom>
          <a:noFill/>
        </p:spPr>
        <p:txBody>
          <a:bodyPr wrap="none" rtlCol="0">
            <a:spAutoFit/>
          </a:bodyPr>
          <a:lstStyle/>
          <a:p>
            <a:r>
              <a:rPr kumimoji="1" lang="ja-JP" altLang="en-US" dirty="0" smtClean="0"/>
              <a:t>ライセンスの記述</a:t>
            </a:r>
            <a:endParaRPr kumimoji="1" lang="ja-JP" altLang="en-US" dirty="0"/>
          </a:p>
        </p:txBody>
      </p:sp>
      <p:cxnSp>
        <p:nvCxnSpPr>
          <p:cNvPr id="32" name="直線矢印コネクタ 31"/>
          <p:cNvCxnSpPr>
            <a:stCxn id="30" idx="1"/>
            <a:endCxn id="25" idx="3"/>
          </p:cNvCxnSpPr>
          <p:nvPr/>
        </p:nvCxnSpPr>
        <p:spPr>
          <a:xfrm rot="10800000" flipV="1">
            <a:off x="3000364" y="3113600"/>
            <a:ext cx="500066" cy="45827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1214414" y="6143644"/>
            <a:ext cx="1582484" cy="369332"/>
          </a:xfrm>
          <a:prstGeom prst="rect">
            <a:avLst/>
          </a:prstGeom>
          <a:noFill/>
        </p:spPr>
        <p:txBody>
          <a:bodyPr wrap="none" rtlCol="0">
            <a:spAutoFit/>
          </a:bodyPr>
          <a:lstStyle/>
          <a:p>
            <a:r>
              <a:rPr kumimoji="1" lang="ja-JP" altLang="en-US" dirty="0" smtClean="0"/>
              <a:t>ソースファイル</a:t>
            </a:r>
            <a:endParaRPr kumimoji="1" lang="ja-JP" altLang="en-US" dirty="0"/>
          </a:p>
        </p:txBody>
      </p:sp>
      <p:sp>
        <p:nvSpPr>
          <p:cNvPr id="31" name="タイトル 30"/>
          <p:cNvSpPr>
            <a:spLocks noGrp="1"/>
          </p:cNvSpPr>
          <p:nvPr>
            <p:ph type="title"/>
          </p:nvPr>
        </p:nvSpPr>
        <p:spPr/>
        <p:txBody>
          <a:bodyPr>
            <a:normAutofit fontScale="90000"/>
          </a:bodyPr>
          <a:lstStyle/>
          <a:p>
            <a:r>
              <a:rPr kumimoji="1" lang="ja-JP" altLang="en-US" dirty="0" smtClean="0"/>
              <a:t>ライセンス特定ツールに</a:t>
            </a:r>
            <a:r>
              <a:rPr kumimoji="1" lang="en-US" altLang="ja-JP" dirty="0" smtClean="0"/>
              <a:t/>
            </a:r>
            <a:br>
              <a:rPr kumimoji="1" lang="en-US" altLang="ja-JP" dirty="0" smtClean="0"/>
            </a:br>
            <a:r>
              <a:rPr kumimoji="1" lang="ja-JP" altLang="en-US" dirty="0" smtClean="0"/>
              <a:t>求められる要件</a:t>
            </a:r>
            <a:endParaRPr kumimoji="1" lang="ja-JP" altLang="en-US" dirty="0"/>
          </a:p>
        </p:txBody>
      </p:sp>
      <p:sp>
        <p:nvSpPr>
          <p:cNvPr id="29" name="1 つの角を丸めた四角形 28"/>
          <p:cNvSpPr/>
          <p:nvPr/>
        </p:nvSpPr>
        <p:spPr>
          <a:xfrm>
            <a:off x="6143636" y="4572008"/>
            <a:ext cx="1928826" cy="1143008"/>
          </a:xfrm>
          <a:prstGeom prst="round1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1 つの角を丸めた四角形 33"/>
          <p:cNvSpPr/>
          <p:nvPr/>
        </p:nvSpPr>
        <p:spPr>
          <a:xfrm>
            <a:off x="6296036" y="4724408"/>
            <a:ext cx="1928826" cy="1143008"/>
          </a:xfrm>
          <a:prstGeom prst="round1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1 つの角を丸めた四角形 36"/>
          <p:cNvSpPr/>
          <p:nvPr/>
        </p:nvSpPr>
        <p:spPr>
          <a:xfrm>
            <a:off x="6448436" y="4876808"/>
            <a:ext cx="1928826" cy="1143008"/>
          </a:xfrm>
          <a:prstGeom prst="round1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1 つの角を丸めた四角形 37"/>
          <p:cNvSpPr/>
          <p:nvPr/>
        </p:nvSpPr>
        <p:spPr>
          <a:xfrm>
            <a:off x="6600836" y="5029208"/>
            <a:ext cx="1928826" cy="1143008"/>
          </a:xfrm>
          <a:prstGeom prst="round1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6572264" y="6143644"/>
            <a:ext cx="1872629" cy="369332"/>
          </a:xfrm>
          <a:prstGeom prst="rect">
            <a:avLst/>
          </a:prstGeom>
          <a:noFill/>
        </p:spPr>
        <p:txBody>
          <a:bodyPr wrap="none" rtlCol="0">
            <a:spAutoFit/>
          </a:bodyPr>
          <a:lstStyle/>
          <a:p>
            <a:r>
              <a:rPr lang="ja-JP" altLang="en-US" dirty="0" smtClean="0"/>
              <a:t>既知</a:t>
            </a:r>
            <a:r>
              <a:rPr kumimoji="1" lang="ja-JP" altLang="en-US" dirty="0" smtClean="0"/>
              <a:t>のライセンス</a:t>
            </a:r>
            <a:endParaRPr kumimoji="1" lang="ja-JP" altLang="en-US" dirty="0"/>
          </a:p>
        </p:txBody>
      </p:sp>
      <p:sp>
        <p:nvSpPr>
          <p:cNvPr id="41" name="角丸四角形 40"/>
          <p:cNvSpPr/>
          <p:nvPr/>
        </p:nvSpPr>
        <p:spPr>
          <a:xfrm>
            <a:off x="6000760" y="2000240"/>
            <a:ext cx="1890730" cy="928694"/>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角丸四角形 41"/>
          <p:cNvSpPr/>
          <p:nvPr/>
        </p:nvSpPr>
        <p:spPr>
          <a:xfrm>
            <a:off x="6153160" y="2152640"/>
            <a:ext cx="1890730" cy="928694"/>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角丸四角形 42"/>
          <p:cNvSpPr/>
          <p:nvPr/>
        </p:nvSpPr>
        <p:spPr>
          <a:xfrm>
            <a:off x="6305560" y="2305040"/>
            <a:ext cx="1890730" cy="928694"/>
          </a:xfrm>
          <a:prstGeom prst="round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角丸四角形 43"/>
          <p:cNvSpPr/>
          <p:nvPr/>
        </p:nvSpPr>
        <p:spPr>
          <a:xfrm>
            <a:off x="6457960" y="2457440"/>
            <a:ext cx="1890730" cy="928694"/>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角丸四角形 44"/>
          <p:cNvSpPr/>
          <p:nvPr/>
        </p:nvSpPr>
        <p:spPr>
          <a:xfrm>
            <a:off x="6610360" y="2609840"/>
            <a:ext cx="1890730" cy="928694"/>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上下矢印 46"/>
          <p:cNvSpPr/>
          <p:nvPr/>
        </p:nvSpPr>
        <p:spPr>
          <a:xfrm>
            <a:off x="7000892" y="3929066"/>
            <a:ext cx="428628" cy="571504"/>
          </a:xfrm>
          <a:prstGeom prst="up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テキスト ボックス 47"/>
          <p:cNvSpPr txBox="1"/>
          <p:nvPr/>
        </p:nvSpPr>
        <p:spPr>
          <a:xfrm>
            <a:off x="7500958" y="4071942"/>
            <a:ext cx="1214446" cy="369332"/>
          </a:xfrm>
          <a:prstGeom prst="rect">
            <a:avLst/>
          </a:prstGeom>
          <a:noFill/>
        </p:spPr>
        <p:txBody>
          <a:bodyPr wrap="square" rtlCol="0">
            <a:spAutoFit/>
          </a:bodyPr>
          <a:lstStyle/>
          <a:p>
            <a:r>
              <a:rPr kumimoji="1" lang="ja-JP" altLang="en-US" dirty="0" smtClean="0"/>
              <a:t>対応関係</a:t>
            </a:r>
            <a:endParaRPr kumimoji="1" lang="ja-JP" altLang="en-US" dirty="0"/>
          </a:p>
        </p:txBody>
      </p:sp>
      <p:sp>
        <p:nvSpPr>
          <p:cNvPr id="53" name="左右矢印 52"/>
          <p:cNvSpPr/>
          <p:nvPr/>
        </p:nvSpPr>
        <p:spPr>
          <a:xfrm>
            <a:off x="3071802" y="3357562"/>
            <a:ext cx="2714644" cy="428628"/>
          </a:xfrm>
          <a:prstGeom prst="lef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4071934" y="3786190"/>
            <a:ext cx="646331" cy="369332"/>
          </a:xfrm>
          <a:prstGeom prst="rect">
            <a:avLst/>
          </a:prstGeom>
          <a:noFill/>
        </p:spPr>
        <p:txBody>
          <a:bodyPr wrap="none" rtlCol="0">
            <a:spAutoFit/>
          </a:bodyPr>
          <a:lstStyle/>
          <a:p>
            <a:r>
              <a:rPr kumimoji="1" lang="ja-JP" altLang="en-US" dirty="0" smtClean="0"/>
              <a:t>照合</a:t>
            </a:r>
            <a:endParaRPr kumimoji="1" lang="ja-JP" altLang="en-US" dirty="0"/>
          </a:p>
        </p:txBody>
      </p:sp>
      <p:sp>
        <p:nvSpPr>
          <p:cNvPr id="58" name="テキスト ボックス 57"/>
          <p:cNvSpPr txBox="1"/>
          <p:nvPr/>
        </p:nvSpPr>
        <p:spPr>
          <a:xfrm>
            <a:off x="6000760" y="3571876"/>
            <a:ext cx="2565126" cy="369332"/>
          </a:xfrm>
          <a:prstGeom prst="rect">
            <a:avLst/>
          </a:prstGeom>
          <a:noFill/>
        </p:spPr>
        <p:txBody>
          <a:bodyPr wrap="none" rtlCol="0">
            <a:spAutoFit/>
          </a:bodyPr>
          <a:lstStyle/>
          <a:p>
            <a:r>
              <a:rPr kumimoji="1" lang="ja-JP" altLang="en-US" dirty="0" smtClean="0"/>
              <a:t>既知のライセンスの記述</a:t>
            </a:r>
            <a:endParaRPr kumimoji="1" lang="ja-JP" altLang="en-US" dirty="0"/>
          </a:p>
        </p:txBody>
      </p:sp>
      <p:sp>
        <p:nvSpPr>
          <p:cNvPr id="46" name="角丸四角形 45"/>
          <p:cNvSpPr/>
          <p:nvPr/>
        </p:nvSpPr>
        <p:spPr>
          <a:xfrm>
            <a:off x="5643570" y="4429132"/>
            <a:ext cx="3286148" cy="214314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四角形吹き出し 48"/>
          <p:cNvSpPr/>
          <p:nvPr/>
        </p:nvSpPr>
        <p:spPr>
          <a:xfrm>
            <a:off x="571472" y="1714488"/>
            <a:ext cx="4643470" cy="1071570"/>
          </a:xfrm>
          <a:prstGeom prst="wedgeRectCallout">
            <a:avLst>
              <a:gd name="adj1" fmla="val 63213"/>
              <a:gd name="adj2" fmla="val 204448"/>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要件１：</a:t>
            </a:r>
            <a:r>
              <a:rPr lang="ja-JP" altLang="en-US" sz="2400" dirty="0" smtClean="0">
                <a:solidFill>
                  <a:schemeClr val="tx1"/>
                </a:solidFill>
              </a:rPr>
              <a:t>現状の調査に基づいていて，多くのライセンスを特定できる</a:t>
            </a:r>
            <a:endParaRPr kumimoji="1" lang="ja-JP" altLang="en-US" sz="2400" dirty="0">
              <a:solidFill>
                <a:schemeClr val="tx1"/>
              </a:solidFill>
            </a:endParaRPr>
          </a:p>
        </p:txBody>
      </p:sp>
      <p:sp>
        <p:nvSpPr>
          <p:cNvPr id="50" name="四角形吹き出し 49"/>
          <p:cNvSpPr/>
          <p:nvPr/>
        </p:nvSpPr>
        <p:spPr>
          <a:xfrm>
            <a:off x="571472" y="1714488"/>
            <a:ext cx="4643470" cy="1071570"/>
          </a:xfrm>
          <a:prstGeom prst="wedgeRectCallout">
            <a:avLst>
              <a:gd name="adj1" fmla="val 60357"/>
              <a:gd name="adj2" fmla="val 64061"/>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要件２：</a:t>
            </a:r>
            <a:r>
              <a:rPr lang="ja-JP" altLang="en-US" sz="2400" dirty="0" smtClean="0">
                <a:solidFill>
                  <a:schemeClr val="tx1"/>
                </a:solidFill>
              </a:rPr>
              <a:t>新しいライセンスの記述への適合が容易</a:t>
            </a:r>
            <a:endParaRPr lang="en-US" altLang="ja-JP" sz="2400" dirty="0" smtClean="0">
              <a:solidFill>
                <a:schemeClr val="tx1"/>
              </a:solidFill>
            </a:endParaRPr>
          </a:p>
        </p:txBody>
      </p:sp>
      <p:sp>
        <p:nvSpPr>
          <p:cNvPr id="51" name="四角形吹き出し 50"/>
          <p:cNvSpPr/>
          <p:nvPr/>
        </p:nvSpPr>
        <p:spPr>
          <a:xfrm>
            <a:off x="571472" y="1643050"/>
            <a:ext cx="4643470" cy="642942"/>
          </a:xfrm>
          <a:prstGeom prst="wedgeRectCallout">
            <a:avLst>
              <a:gd name="adj1" fmla="val -14399"/>
              <a:gd name="adj2" fmla="val 126209"/>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要件３：</a:t>
            </a:r>
            <a:r>
              <a:rPr lang="ja-JP" altLang="en-US" sz="2400" dirty="0" smtClean="0">
                <a:solidFill>
                  <a:schemeClr val="tx1"/>
                </a:solidFill>
              </a:rPr>
              <a:t>高速に処理できる</a:t>
            </a:r>
            <a:endParaRPr kumimoji="1" lang="ja-JP" altLang="en-US" sz="2400" dirty="0">
              <a:solidFill>
                <a:schemeClr val="tx1"/>
              </a:solidFill>
            </a:endParaRPr>
          </a:p>
        </p:txBody>
      </p:sp>
      <p:sp>
        <p:nvSpPr>
          <p:cNvPr id="52" name="角丸四角形 51"/>
          <p:cNvSpPr/>
          <p:nvPr/>
        </p:nvSpPr>
        <p:spPr>
          <a:xfrm>
            <a:off x="5715008" y="1857364"/>
            <a:ext cx="3286148" cy="214314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角丸四角形 56"/>
          <p:cNvSpPr/>
          <p:nvPr/>
        </p:nvSpPr>
        <p:spPr>
          <a:xfrm>
            <a:off x="500034" y="2786058"/>
            <a:ext cx="3071834" cy="3714776"/>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角丸四角形 58"/>
          <p:cNvSpPr/>
          <p:nvPr/>
        </p:nvSpPr>
        <p:spPr>
          <a:xfrm>
            <a:off x="1285852" y="5143512"/>
            <a:ext cx="6500858" cy="1357322"/>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latin typeface="メイリオ" pitchFamily="50" charset="-128"/>
                <a:ea typeface="メイリオ" pitchFamily="50" charset="-128"/>
              </a:rPr>
              <a:t>既存のライセンス特定</a:t>
            </a:r>
            <a:r>
              <a:rPr lang="ja-JP" altLang="en-US" sz="2800" dirty="0" smtClean="0">
                <a:solidFill>
                  <a:schemeClr val="tx1"/>
                </a:solidFill>
                <a:latin typeface="メイリオ" pitchFamily="50" charset="-128"/>
                <a:ea typeface="メイリオ" pitchFamily="50" charset="-128"/>
              </a:rPr>
              <a:t>ツールには，</a:t>
            </a:r>
            <a:endParaRPr lang="en-US" altLang="ja-JP" sz="2800" dirty="0" smtClean="0">
              <a:solidFill>
                <a:schemeClr val="tx1"/>
              </a:solidFill>
              <a:latin typeface="メイリオ" pitchFamily="50" charset="-128"/>
              <a:ea typeface="メイリオ" pitchFamily="50" charset="-128"/>
            </a:endParaRPr>
          </a:p>
          <a:p>
            <a:pPr algn="ctr"/>
            <a:r>
              <a:rPr lang="ja-JP" altLang="en-US" sz="2800" dirty="0" smtClean="0">
                <a:solidFill>
                  <a:schemeClr val="tx1"/>
                </a:solidFill>
                <a:latin typeface="メイリオ" pitchFamily="50" charset="-128"/>
                <a:ea typeface="メイリオ" pitchFamily="50" charset="-128"/>
              </a:rPr>
              <a:t>すべての要件</a:t>
            </a:r>
            <a:r>
              <a:rPr lang="ja-JP" altLang="en-US" sz="2800" dirty="0">
                <a:solidFill>
                  <a:schemeClr val="tx1"/>
                </a:solidFill>
                <a:latin typeface="メイリオ" pitchFamily="50" charset="-128"/>
                <a:ea typeface="メイリオ" pitchFamily="50" charset="-128"/>
              </a:rPr>
              <a:t>を</a:t>
            </a:r>
            <a:r>
              <a:rPr lang="ja-JP" altLang="en-US" sz="2800" dirty="0" smtClean="0">
                <a:solidFill>
                  <a:schemeClr val="tx1"/>
                </a:solidFill>
                <a:latin typeface="メイリオ" pitchFamily="50" charset="-128"/>
                <a:ea typeface="メイリオ" pitchFamily="50" charset="-128"/>
              </a:rPr>
              <a:t>満</a:t>
            </a:r>
            <a:r>
              <a:rPr lang="ja-JP" altLang="en-US" sz="2800" dirty="0" smtClean="0">
                <a:solidFill>
                  <a:schemeClr val="tx1"/>
                </a:solidFill>
                <a:latin typeface="メイリオ" pitchFamily="50" charset="-128"/>
                <a:ea typeface="メイリオ" pitchFamily="50" charset="-128"/>
              </a:rPr>
              <a:t>たすツールはない</a:t>
            </a:r>
            <a:endParaRPr kumimoji="1" lang="ja-JP" altLang="en-US" sz="20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blinds(horizontal)">
                                      <p:cBhvr>
                                        <p:cTn id="7" dur="500"/>
                                        <p:tgtEl>
                                          <p:spTgt spid="4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9"/>
                                        </p:tgtEl>
                                        <p:attrNameLst>
                                          <p:attrName>style.visibility</p:attrName>
                                        </p:attrNameLst>
                                      </p:cBhvr>
                                      <p:to>
                                        <p:strVal val="visible"/>
                                      </p:to>
                                    </p:set>
                                    <p:animEffect transition="in" filter="blinds(horizontal)">
                                      <p:cBhvr>
                                        <p:cTn id="10" dur="500"/>
                                        <p:tgtEl>
                                          <p:spTgt spid="49"/>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52"/>
                                        </p:tgtEl>
                                        <p:attrNameLst>
                                          <p:attrName>style.visibility</p:attrName>
                                        </p:attrNameLst>
                                      </p:cBhvr>
                                      <p:to>
                                        <p:strVal val="visible"/>
                                      </p:to>
                                    </p:set>
                                    <p:animEffect transition="in" filter="blinds(horizontal)">
                                      <p:cBhvr>
                                        <p:cTn id="15" dur="500"/>
                                        <p:tgtEl>
                                          <p:spTgt spid="52"/>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50"/>
                                        </p:tgtEl>
                                        <p:attrNameLst>
                                          <p:attrName>style.visibility</p:attrName>
                                        </p:attrNameLst>
                                      </p:cBhvr>
                                      <p:to>
                                        <p:strVal val="visible"/>
                                      </p:to>
                                    </p:set>
                                    <p:animEffect transition="in" filter="blinds(horizontal)">
                                      <p:cBhvr>
                                        <p:cTn id="18" dur="500"/>
                                        <p:tgtEl>
                                          <p:spTgt spid="50"/>
                                        </p:tgtEl>
                                      </p:cBhvr>
                                    </p:animEffect>
                                  </p:childTnLst>
                                </p:cTn>
                              </p:par>
                              <p:par>
                                <p:cTn id="19" presetID="3" presetClass="exit" presetSubtype="10" fill="hold" grpId="1" nodeType="withEffect">
                                  <p:stCondLst>
                                    <p:cond delay="0"/>
                                  </p:stCondLst>
                                  <p:childTnLst>
                                    <p:animEffect transition="out" filter="blinds(horizontal)">
                                      <p:cBhvr>
                                        <p:cTn id="20" dur="500"/>
                                        <p:tgtEl>
                                          <p:spTgt spid="49"/>
                                        </p:tgtEl>
                                      </p:cBhvr>
                                    </p:animEffect>
                                    <p:set>
                                      <p:cBhvr>
                                        <p:cTn id="21" dur="1" fill="hold">
                                          <p:stCondLst>
                                            <p:cond delay="499"/>
                                          </p:stCondLst>
                                        </p:cTn>
                                        <p:tgtEl>
                                          <p:spTgt spid="49"/>
                                        </p:tgtEl>
                                        <p:attrNameLst>
                                          <p:attrName>style.visibility</p:attrName>
                                        </p:attrNameLst>
                                      </p:cBhvr>
                                      <p:to>
                                        <p:strVal val="hidden"/>
                                      </p:to>
                                    </p:set>
                                  </p:childTnLst>
                                </p:cTn>
                              </p:par>
                              <p:par>
                                <p:cTn id="22" presetID="3" presetClass="exit" presetSubtype="10" fill="hold" grpId="1" nodeType="withEffect">
                                  <p:stCondLst>
                                    <p:cond delay="0"/>
                                  </p:stCondLst>
                                  <p:childTnLst>
                                    <p:animEffect transition="out" filter="blinds(horizontal)">
                                      <p:cBhvr>
                                        <p:cTn id="23" dur="500"/>
                                        <p:tgtEl>
                                          <p:spTgt spid="46"/>
                                        </p:tgtEl>
                                      </p:cBhvr>
                                    </p:animEffect>
                                    <p:set>
                                      <p:cBhvr>
                                        <p:cTn id="24" dur="1" fill="hold">
                                          <p:stCondLst>
                                            <p:cond delay="499"/>
                                          </p:stCondLst>
                                        </p:cTn>
                                        <p:tgtEl>
                                          <p:spTgt spid="46"/>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51"/>
                                        </p:tgtEl>
                                        <p:attrNameLst>
                                          <p:attrName>style.visibility</p:attrName>
                                        </p:attrNameLst>
                                      </p:cBhvr>
                                      <p:to>
                                        <p:strVal val="visible"/>
                                      </p:to>
                                    </p:set>
                                    <p:animEffect transition="in" filter="blinds(horizontal)">
                                      <p:cBhvr>
                                        <p:cTn id="29" dur="500"/>
                                        <p:tgtEl>
                                          <p:spTgt spid="51"/>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57"/>
                                        </p:tgtEl>
                                        <p:attrNameLst>
                                          <p:attrName>style.visibility</p:attrName>
                                        </p:attrNameLst>
                                      </p:cBhvr>
                                      <p:to>
                                        <p:strVal val="visible"/>
                                      </p:to>
                                    </p:set>
                                    <p:animEffect transition="in" filter="blinds(horizontal)">
                                      <p:cBhvr>
                                        <p:cTn id="32" dur="500"/>
                                        <p:tgtEl>
                                          <p:spTgt spid="57"/>
                                        </p:tgtEl>
                                      </p:cBhvr>
                                    </p:animEffect>
                                  </p:childTnLst>
                                </p:cTn>
                              </p:par>
                              <p:par>
                                <p:cTn id="33" presetID="3" presetClass="exit" presetSubtype="10" fill="hold" grpId="1" nodeType="withEffect">
                                  <p:stCondLst>
                                    <p:cond delay="0"/>
                                  </p:stCondLst>
                                  <p:childTnLst>
                                    <p:animEffect transition="out" filter="blinds(horizontal)">
                                      <p:cBhvr>
                                        <p:cTn id="34" dur="500"/>
                                        <p:tgtEl>
                                          <p:spTgt spid="50"/>
                                        </p:tgtEl>
                                      </p:cBhvr>
                                    </p:animEffect>
                                    <p:set>
                                      <p:cBhvr>
                                        <p:cTn id="35" dur="1" fill="hold">
                                          <p:stCondLst>
                                            <p:cond delay="499"/>
                                          </p:stCondLst>
                                        </p:cTn>
                                        <p:tgtEl>
                                          <p:spTgt spid="50"/>
                                        </p:tgtEl>
                                        <p:attrNameLst>
                                          <p:attrName>style.visibility</p:attrName>
                                        </p:attrNameLst>
                                      </p:cBhvr>
                                      <p:to>
                                        <p:strVal val="hidden"/>
                                      </p:to>
                                    </p:set>
                                  </p:childTnLst>
                                </p:cTn>
                              </p:par>
                              <p:par>
                                <p:cTn id="36" presetID="3" presetClass="exit" presetSubtype="10" fill="hold" grpId="1" nodeType="withEffect">
                                  <p:stCondLst>
                                    <p:cond delay="0"/>
                                  </p:stCondLst>
                                  <p:childTnLst>
                                    <p:animEffect transition="out" filter="blinds(horizontal)">
                                      <p:cBhvr>
                                        <p:cTn id="37" dur="500"/>
                                        <p:tgtEl>
                                          <p:spTgt spid="52"/>
                                        </p:tgtEl>
                                      </p:cBhvr>
                                    </p:animEffect>
                                    <p:set>
                                      <p:cBhvr>
                                        <p:cTn id="38" dur="1" fill="hold">
                                          <p:stCondLst>
                                            <p:cond delay="499"/>
                                          </p:stCondLst>
                                        </p:cTn>
                                        <p:tgtEl>
                                          <p:spTgt spid="52"/>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3" presetClass="exit" presetSubtype="10" fill="hold" grpId="1" nodeType="clickEffect">
                                  <p:stCondLst>
                                    <p:cond delay="0"/>
                                  </p:stCondLst>
                                  <p:childTnLst>
                                    <p:animEffect transition="out" filter="blinds(horizontal)">
                                      <p:cBhvr>
                                        <p:cTn id="42" dur="500"/>
                                        <p:tgtEl>
                                          <p:spTgt spid="51"/>
                                        </p:tgtEl>
                                      </p:cBhvr>
                                    </p:animEffect>
                                    <p:set>
                                      <p:cBhvr>
                                        <p:cTn id="43" dur="1" fill="hold">
                                          <p:stCondLst>
                                            <p:cond delay="499"/>
                                          </p:stCondLst>
                                        </p:cTn>
                                        <p:tgtEl>
                                          <p:spTgt spid="51"/>
                                        </p:tgtEl>
                                        <p:attrNameLst>
                                          <p:attrName>style.visibility</p:attrName>
                                        </p:attrNameLst>
                                      </p:cBhvr>
                                      <p:to>
                                        <p:strVal val="hidden"/>
                                      </p:to>
                                    </p:set>
                                  </p:childTnLst>
                                </p:cTn>
                              </p:par>
                              <p:par>
                                <p:cTn id="44" presetID="3" presetClass="exit" presetSubtype="10" fill="hold" grpId="1" nodeType="withEffect">
                                  <p:stCondLst>
                                    <p:cond delay="0"/>
                                  </p:stCondLst>
                                  <p:childTnLst>
                                    <p:animEffect transition="out" filter="blinds(horizontal)">
                                      <p:cBhvr>
                                        <p:cTn id="45" dur="500"/>
                                        <p:tgtEl>
                                          <p:spTgt spid="57"/>
                                        </p:tgtEl>
                                      </p:cBhvr>
                                    </p:animEffect>
                                    <p:set>
                                      <p:cBhvr>
                                        <p:cTn id="46" dur="1" fill="hold">
                                          <p:stCondLst>
                                            <p:cond delay="499"/>
                                          </p:stCondLst>
                                        </p:cTn>
                                        <p:tgtEl>
                                          <p:spTgt spid="57"/>
                                        </p:tgtEl>
                                        <p:attrNameLst>
                                          <p:attrName>style.visibility</p:attrName>
                                        </p:attrNameLst>
                                      </p:cBhvr>
                                      <p:to>
                                        <p:strVal val="hidden"/>
                                      </p:to>
                                    </p:set>
                                  </p:childTnLst>
                                </p:cTn>
                              </p:par>
                              <p:par>
                                <p:cTn id="47" presetID="3" presetClass="entr" presetSubtype="10" fill="hold" grpId="0" nodeType="withEffect">
                                  <p:stCondLst>
                                    <p:cond delay="0"/>
                                  </p:stCondLst>
                                  <p:childTnLst>
                                    <p:set>
                                      <p:cBhvr>
                                        <p:cTn id="48" dur="1" fill="hold">
                                          <p:stCondLst>
                                            <p:cond delay="0"/>
                                          </p:stCondLst>
                                        </p:cTn>
                                        <p:tgtEl>
                                          <p:spTgt spid="59"/>
                                        </p:tgtEl>
                                        <p:attrNameLst>
                                          <p:attrName>style.visibility</p:attrName>
                                        </p:attrNameLst>
                                      </p:cBhvr>
                                      <p:to>
                                        <p:strVal val="visible"/>
                                      </p:to>
                                    </p:set>
                                    <p:animEffect transition="in" filter="blinds(horizontal)">
                                      <p:cBhvr>
                                        <p:cTn id="49"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46" grpId="1" animBg="1"/>
      <p:bldP spid="49" grpId="0" animBg="1"/>
      <p:bldP spid="49" grpId="1" animBg="1"/>
      <p:bldP spid="50" grpId="0" animBg="1"/>
      <p:bldP spid="50" grpId="1" animBg="1"/>
      <p:bldP spid="51" grpId="0" animBg="1"/>
      <p:bldP spid="51" grpId="1" animBg="1"/>
      <p:bldP spid="52" grpId="0" animBg="1"/>
      <p:bldP spid="52" grpId="1" animBg="1"/>
      <p:bldP spid="57" grpId="0" animBg="1"/>
      <p:bldP spid="57" grpId="1" animBg="1"/>
      <p:bldP spid="5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ツールの</a:t>
            </a:r>
            <a:r>
              <a:rPr kumimoji="1" lang="ja-JP" altLang="en-US" dirty="0" smtClean="0"/>
              <a:t>設計</a:t>
            </a:r>
            <a:endParaRPr kumimoji="1" lang="ja-JP" altLang="en-US" dirty="0"/>
          </a:p>
        </p:txBody>
      </p:sp>
      <p:sp>
        <p:nvSpPr>
          <p:cNvPr id="5" name="円柱 4"/>
          <p:cNvSpPr/>
          <p:nvPr/>
        </p:nvSpPr>
        <p:spPr>
          <a:xfrm>
            <a:off x="4071934" y="1785926"/>
            <a:ext cx="2428892" cy="4786346"/>
          </a:xfrm>
          <a:prstGeom prst="can">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角丸四角形 5"/>
          <p:cNvSpPr/>
          <p:nvPr/>
        </p:nvSpPr>
        <p:spPr>
          <a:xfrm>
            <a:off x="285720" y="3000372"/>
            <a:ext cx="3429024" cy="360000"/>
          </a:xfrm>
          <a:prstGeom prst="roundRect">
            <a:avLst/>
          </a:prstGeom>
          <a:solidFill>
            <a:srgbClr val="FFC0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2. </a:t>
            </a:r>
            <a:r>
              <a:rPr kumimoji="1" lang="ja-JP" altLang="en-US" dirty="0" smtClean="0">
                <a:solidFill>
                  <a:schemeClr val="tx1"/>
                </a:solidFill>
              </a:rPr>
              <a:t>テキストの分割</a:t>
            </a:r>
            <a:endParaRPr kumimoji="1" lang="ja-JP" altLang="en-US" dirty="0">
              <a:solidFill>
                <a:schemeClr val="tx1"/>
              </a:solidFill>
            </a:endParaRPr>
          </a:p>
        </p:txBody>
      </p:sp>
      <p:sp>
        <p:nvSpPr>
          <p:cNvPr id="7" name="角丸四角形 6"/>
          <p:cNvSpPr/>
          <p:nvPr/>
        </p:nvSpPr>
        <p:spPr>
          <a:xfrm>
            <a:off x="285720" y="3929066"/>
            <a:ext cx="3429024" cy="360000"/>
          </a:xfrm>
          <a:prstGeom prst="roundRect">
            <a:avLst/>
          </a:prstGeom>
          <a:solidFill>
            <a:srgbClr val="FFC0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3. </a:t>
            </a:r>
            <a:r>
              <a:rPr kumimoji="1" lang="ja-JP" altLang="en-US" dirty="0" smtClean="0">
                <a:solidFill>
                  <a:schemeClr val="tx1"/>
                </a:solidFill>
              </a:rPr>
              <a:t>文のフィルタリング</a:t>
            </a:r>
            <a:endParaRPr kumimoji="1" lang="ja-JP" altLang="en-US" dirty="0">
              <a:solidFill>
                <a:schemeClr val="tx1"/>
              </a:solidFill>
            </a:endParaRPr>
          </a:p>
        </p:txBody>
      </p:sp>
      <p:sp>
        <p:nvSpPr>
          <p:cNvPr id="8" name="角丸四角形 7"/>
          <p:cNvSpPr/>
          <p:nvPr/>
        </p:nvSpPr>
        <p:spPr>
          <a:xfrm>
            <a:off x="285720" y="4857760"/>
            <a:ext cx="3429024" cy="360000"/>
          </a:xfrm>
          <a:prstGeom prst="roundRect">
            <a:avLst/>
          </a:prstGeom>
          <a:solidFill>
            <a:srgbClr val="FFC0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4. </a:t>
            </a:r>
            <a:r>
              <a:rPr kumimoji="1" lang="ja-JP" altLang="en-US" smtClean="0">
                <a:solidFill>
                  <a:schemeClr val="tx1"/>
                </a:solidFill>
              </a:rPr>
              <a:t>ライセンス文マッチング</a:t>
            </a:r>
            <a:endParaRPr kumimoji="1" lang="ja-JP" altLang="en-US" dirty="0">
              <a:solidFill>
                <a:schemeClr val="tx1"/>
              </a:solidFill>
            </a:endParaRPr>
          </a:p>
        </p:txBody>
      </p:sp>
      <p:sp>
        <p:nvSpPr>
          <p:cNvPr id="9" name="角丸四角形 8"/>
          <p:cNvSpPr/>
          <p:nvPr/>
        </p:nvSpPr>
        <p:spPr>
          <a:xfrm>
            <a:off x="285720" y="5786454"/>
            <a:ext cx="3429024" cy="360000"/>
          </a:xfrm>
          <a:prstGeom prst="roundRect">
            <a:avLst/>
          </a:prstGeom>
          <a:solidFill>
            <a:srgbClr val="FFC0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5. </a:t>
            </a:r>
            <a:r>
              <a:rPr kumimoji="1" lang="ja-JP" altLang="en-US" dirty="0" smtClean="0">
                <a:solidFill>
                  <a:schemeClr val="tx1"/>
                </a:solidFill>
              </a:rPr>
              <a:t>ライセンスルールマッチング</a:t>
            </a:r>
            <a:endParaRPr kumimoji="1" lang="ja-JP" altLang="en-US" dirty="0">
              <a:solidFill>
                <a:schemeClr val="tx1"/>
              </a:solidFill>
            </a:endParaRPr>
          </a:p>
        </p:txBody>
      </p:sp>
      <p:sp>
        <p:nvSpPr>
          <p:cNvPr id="10" name="角丸四角形 9"/>
          <p:cNvSpPr/>
          <p:nvPr/>
        </p:nvSpPr>
        <p:spPr>
          <a:xfrm>
            <a:off x="285720" y="2071678"/>
            <a:ext cx="3429024" cy="360000"/>
          </a:xfrm>
          <a:prstGeom prst="roundRect">
            <a:avLst/>
          </a:prstGeom>
          <a:solidFill>
            <a:srgbClr val="FFC0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AutoNum type="arabicPeriod"/>
            </a:pPr>
            <a:r>
              <a:rPr kumimoji="1" lang="ja-JP" altLang="en-US" dirty="0" smtClean="0">
                <a:solidFill>
                  <a:schemeClr val="tx1"/>
                </a:solidFill>
              </a:rPr>
              <a:t>コメントの抽出</a:t>
            </a:r>
            <a:endParaRPr kumimoji="1" lang="en-US" altLang="ja-JP" dirty="0" smtClean="0">
              <a:solidFill>
                <a:schemeClr val="tx1"/>
              </a:solidFill>
            </a:endParaRPr>
          </a:p>
        </p:txBody>
      </p:sp>
      <p:sp>
        <p:nvSpPr>
          <p:cNvPr id="11" name="フローチャート: 処理 10"/>
          <p:cNvSpPr/>
          <p:nvPr/>
        </p:nvSpPr>
        <p:spPr>
          <a:xfrm>
            <a:off x="571472" y="1643050"/>
            <a:ext cx="2857520" cy="288000"/>
          </a:xfrm>
          <a:prstGeom prst="flowChartProcess">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ソースファイル</a:t>
            </a:r>
            <a:endParaRPr kumimoji="1" lang="ja-JP" altLang="en-US" dirty="0">
              <a:solidFill>
                <a:schemeClr val="tx1"/>
              </a:solidFill>
            </a:endParaRPr>
          </a:p>
        </p:txBody>
      </p:sp>
      <p:sp>
        <p:nvSpPr>
          <p:cNvPr id="12" name="フローチャート: 処理 11"/>
          <p:cNvSpPr/>
          <p:nvPr/>
        </p:nvSpPr>
        <p:spPr>
          <a:xfrm>
            <a:off x="571472" y="2571744"/>
            <a:ext cx="2857521" cy="288000"/>
          </a:xfrm>
          <a:prstGeom prst="flowChartProcess">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コメント</a:t>
            </a:r>
            <a:endParaRPr kumimoji="1" lang="ja-JP" altLang="en-US" dirty="0">
              <a:solidFill>
                <a:schemeClr val="tx1"/>
              </a:solidFill>
            </a:endParaRPr>
          </a:p>
        </p:txBody>
      </p:sp>
      <p:sp>
        <p:nvSpPr>
          <p:cNvPr id="13" name="フローチャート: 処理 12"/>
          <p:cNvSpPr/>
          <p:nvPr/>
        </p:nvSpPr>
        <p:spPr>
          <a:xfrm>
            <a:off x="571472" y="3500438"/>
            <a:ext cx="2857520" cy="288000"/>
          </a:xfrm>
          <a:prstGeom prst="flowChartProcess">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文</a:t>
            </a:r>
            <a:endParaRPr kumimoji="1" lang="ja-JP" altLang="en-US" dirty="0">
              <a:solidFill>
                <a:schemeClr val="tx1"/>
              </a:solidFill>
            </a:endParaRPr>
          </a:p>
        </p:txBody>
      </p:sp>
      <p:sp>
        <p:nvSpPr>
          <p:cNvPr id="14" name="フローチャート: 処理 13"/>
          <p:cNvSpPr/>
          <p:nvPr/>
        </p:nvSpPr>
        <p:spPr>
          <a:xfrm>
            <a:off x="500034" y="4429132"/>
            <a:ext cx="3000396" cy="288000"/>
          </a:xfrm>
          <a:prstGeom prst="flowChartProcess">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ライセンスに関連する文</a:t>
            </a:r>
            <a:endParaRPr kumimoji="1" lang="ja-JP" altLang="en-US" dirty="0">
              <a:solidFill>
                <a:schemeClr val="tx1"/>
              </a:solidFill>
            </a:endParaRPr>
          </a:p>
        </p:txBody>
      </p:sp>
      <p:sp>
        <p:nvSpPr>
          <p:cNvPr id="15" name="フローチャート: 処理 14"/>
          <p:cNvSpPr/>
          <p:nvPr/>
        </p:nvSpPr>
        <p:spPr>
          <a:xfrm>
            <a:off x="500034" y="5357826"/>
            <a:ext cx="3000396" cy="288000"/>
          </a:xfrm>
          <a:prstGeom prst="flowChartProcess">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ライセンス文名</a:t>
            </a:r>
            <a:endParaRPr kumimoji="1" lang="ja-JP" altLang="en-US" dirty="0">
              <a:solidFill>
                <a:schemeClr val="tx1"/>
              </a:solidFill>
            </a:endParaRPr>
          </a:p>
        </p:txBody>
      </p:sp>
      <p:sp>
        <p:nvSpPr>
          <p:cNvPr id="16" name="フローチャート: 処理 15"/>
          <p:cNvSpPr/>
          <p:nvPr/>
        </p:nvSpPr>
        <p:spPr>
          <a:xfrm>
            <a:off x="4214810" y="4071942"/>
            <a:ext cx="2143140" cy="1143008"/>
          </a:xfrm>
          <a:prstGeom prst="flowChartProcess">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ライセンス文集合</a:t>
            </a:r>
            <a:r>
              <a:rPr lang="en-US" altLang="ja-JP" dirty="0" smtClean="0">
                <a:solidFill>
                  <a:schemeClr val="tx1"/>
                </a:solidFill>
              </a:rPr>
              <a:t>:</a:t>
            </a:r>
          </a:p>
          <a:p>
            <a:pPr algn="ctr"/>
            <a:r>
              <a:rPr lang="ja-JP" altLang="en-US" dirty="0">
                <a:solidFill>
                  <a:schemeClr val="tx1"/>
                </a:solidFill>
              </a:rPr>
              <a:t>文</a:t>
            </a:r>
            <a:r>
              <a:rPr lang="ja-JP" altLang="en-US" dirty="0" smtClean="0">
                <a:solidFill>
                  <a:schemeClr val="tx1"/>
                </a:solidFill>
              </a:rPr>
              <a:t>とライセンス文の対応ルール</a:t>
            </a:r>
            <a:r>
              <a:rPr lang="en-US" altLang="ja-JP" dirty="0" smtClean="0">
                <a:solidFill>
                  <a:schemeClr val="tx1"/>
                </a:solidFill>
              </a:rPr>
              <a:t/>
            </a:r>
            <a:br>
              <a:rPr lang="en-US" altLang="ja-JP" dirty="0" smtClean="0">
                <a:solidFill>
                  <a:schemeClr val="tx1"/>
                </a:solidFill>
              </a:rPr>
            </a:br>
            <a:r>
              <a:rPr lang="ja-JP" altLang="en-US" dirty="0" smtClean="0">
                <a:solidFill>
                  <a:schemeClr val="tx1"/>
                </a:solidFill>
              </a:rPr>
              <a:t>（正規表現）</a:t>
            </a:r>
            <a:endParaRPr lang="en-US" altLang="ja-JP" dirty="0" smtClean="0">
              <a:solidFill>
                <a:schemeClr val="tx1"/>
              </a:solidFill>
            </a:endParaRPr>
          </a:p>
        </p:txBody>
      </p:sp>
      <p:cxnSp>
        <p:nvCxnSpPr>
          <p:cNvPr id="17" name="直線矢印コネクタ 16"/>
          <p:cNvCxnSpPr>
            <a:stCxn id="11" idx="2"/>
            <a:endCxn id="10" idx="0"/>
          </p:cNvCxnSpPr>
          <p:nvPr/>
        </p:nvCxnSpPr>
        <p:spPr>
          <a:xfrm rot="5400000">
            <a:off x="1929918" y="2001364"/>
            <a:ext cx="140628" cy="158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10" idx="2"/>
            <a:endCxn id="12" idx="0"/>
          </p:cNvCxnSpPr>
          <p:nvPr/>
        </p:nvCxnSpPr>
        <p:spPr>
          <a:xfrm rot="16200000" flipH="1">
            <a:off x="1930199" y="2501710"/>
            <a:ext cx="140066" cy="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12" idx="2"/>
            <a:endCxn id="6" idx="0"/>
          </p:cNvCxnSpPr>
          <p:nvPr/>
        </p:nvCxnSpPr>
        <p:spPr>
          <a:xfrm rot="5400000">
            <a:off x="1929919" y="2930058"/>
            <a:ext cx="140628" cy="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13" idx="2"/>
            <a:endCxn id="7" idx="0"/>
          </p:cNvCxnSpPr>
          <p:nvPr/>
        </p:nvCxnSpPr>
        <p:spPr>
          <a:xfrm rot="5400000">
            <a:off x="1929918" y="3858752"/>
            <a:ext cx="140628" cy="158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7" idx="2"/>
            <a:endCxn id="14" idx="0"/>
          </p:cNvCxnSpPr>
          <p:nvPr/>
        </p:nvCxnSpPr>
        <p:spPr>
          <a:xfrm rot="5400000">
            <a:off x="1930199" y="4359099"/>
            <a:ext cx="140066" cy="158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14" idx="2"/>
            <a:endCxn id="8" idx="0"/>
          </p:cNvCxnSpPr>
          <p:nvPr/>
        </p:nvCxnSpPr>
        <p:spPr>
          <a:xfrm rot="5400000">
            <a:off x="1929918" y="4787446"/>
            <a:ext cx="140628" cy="158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16" idx="1"/>
            <a:endCxn id="8" idx="3"/>
          </p:cNvCxnSpPr>
          <p:nvPr/>
        </p:nvCxnSpPr>
        <p:spPr>
          <a:xfrm rot="10800000" flipV="1">
            <a:off x="3714744" y="4643446"/>
            <a:ext cx="500066" cy="39431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フローチャート: 処理 23"/>
          <p:cNvSpPr/>
          <p:nvPr/>
        </p:nvSpPr>
        <p:spPr>
          <a:xfrm>
            <a:off x="4214810" y="5286388"/>
            <a:ext cx="2143140" cy="1143008"/>
          </a:xfrm>
          <a:prstGeom prst="flowChartProcess">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ライセンス集合</a:t>
            </a:r>
            <a:r>
              <a:rPr lang="ja-JP" altLang="en-US" dirty="0" smtClean="0">
                <a:solidFill>
                  <a:schemeClr val="tx1"/>
                </a:solidFill>
              </a:rPr>
              <a:t>：</a:t>
            </a:r>
            <a:endParaRPr lang="en-US" altLang="ja-JP" dirty="0" smtClean="0">
              <a:solidFill>
                <a:schemeClr val="tx1"/>
              </a:solidFill>
            </a:endParaRPr>
          </a:p>
          <a:p>
            <a:pPr algn="ctr"/>
            <a:r>
              <a:rPr lang="ja-JP" altLang="en-US" dirty="0">
                <a:solidFill>
                  <a:schemeClr val="tx1"/>
                </a:solidFill>
                <a:latin typeface="Times New Roman" pitchFamily="18" charset="0"/>
                <a:cs typeface="Times New Roman" pitchFamily="18" charset="0"/>
              </a:rPr>
              <a:t>ライセンス</a:t>
            </a:r>
            <a:r>
              <a:rPr lang="ja-JP" altLang="en-US" dirty="0" smtClean="0">
                <a:solidFill>
                  <a:schemeClr val="tx1"/>
                </a:solidFill>
                <a:latin typeface="Times New Roman" pitchFamily="18" charset="0"/>
                <a:cs typeface="Times New Roman" pitchFamily="18" charset="0"/>
              </a:rPr>
              <a:t>とライセンス文の対応ルール</a:t>
            </a:r>
            <a:r>
              <a:rPr lang="en-US" altLang="ja-JP" dirty="0" smtClean="0">
                <a:solidFill>
                  <a:schemeClr val="tx1"/>
                </a:solidFill>
                <a:latin typeface="Times New Roman" pitchFamily="18" charset="0"/>
                <a:cs typeface="Times New Roman" pitchFamily="18" charset="0"/>
              </a:rPr>
              <a:t/>
            </a:r>
            <a:br>
              <a:rPr lang="en-US" altLang="ja-JP" dirty="0" smtClean="0">
                <a:solidFill>
                  <a:schemeClr val="tx1"/>
                </a:solidFill>
                <a:latin typeface="Times New Roman" pitchFamily="18" charset="0"/>
                <a:cs typeface="Times New Roman" pitchFamily="18" charset="0"/>
              </a:rPr>
            </a:br>
            <a:r>
              <a:rPr lang="ja-JP" altLang="en-US" dirty="0" smtClean="0">
                <a:solidFill>
                  <a:schemeClr val="tx1"/>
                </a:solidFill>
                <a:latin typeface="Times New Roman" pitchFamily="18" charset="0"/>
                <a:cs typeface="Times New Roman" pitchFamily="18" charset="0"/>
              </a:rPr>
              <a:t>（リスト）</a:t>
            </a:r>
            <a:endParaRPr lang="en-US" altLang="ja-JP" dirty="0" smtClean="0">
              <a:solidFill>
                <a:schemeClr val="tx1"/>
              </a:solidFill>
              <a:latin typeface="Times New Roman" pitchFamily="18" charset="0"/>
              <a:cs typeface="Times New Roman" pitchFamily="18" charset="0"/>
            </a:endParaRPr>
          </a:p>
        </p:txBody>
      </p:sp>
      <p:cxnSp>
        <p:nvCxnSpPr>
          <p:cNvPr id="25" name="直線矢印コネクタ 24"/>
          <p:cNvCxnSpPr>
            <a:stCxn id="24" idx="1"/>
            <a:endCxn id="9" idx="3"/>
          </p:cNvCxnSpPr>
          <p:nvPr/>
        </p:nvCxnSpPr>
        <p:spPr>
          <a:xfrm rot="10800000" flipV="1">
            <a:off x="3714744" y="5857892"/>
            <a:ext cx="500066" cy="10856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a:stCxn id="8" idx="2"/>
            <a:endCxn id="15" idx="0"/>
          </p:cNvCxnSpPr>
          <p:nvPr/>
        </p:nvCxnSpPr>
        <p:spPr>
          <a:xfrm rot="5400000">
            <a:off x="1930199" y="5287793"/>
            <a:ext cx="140066" cy="158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15" idx="2"/>
            <a:endCxn id="9" idx="0"/>
          </p:cNvCxnSpPr>
          <p:nvPr/>
        </p:nvCxnSpPr>
        <p:spPr>
          <a:xfrm rot="5400000">
            <a:off x="1929918" y="5716140"/>
            <a:ext cx="140628" cy="158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 name="フローチャート: 処理 27"/>
          <p:cNvSpPr/>
          <p:nvPr/>
        </p:nvSpPr>
        <p:spPr>
          <a:xfrm>
            <a:off x="4214810" y="2857496"/>
            <a:ext cx="2143140" cy="1143008"/>
          </a:xfrm>
          <a:prstGeom prst="flowChartProcess">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キーワード集合</a:t>
            </a:r>
            <a:r>
              <a:rPr lang="ja-JP" altLang="en-US" dirty="0" smtClean="0">
                <a:solidFill>
                  <a:schemeClr val="tx1"/>
                </a:solidFill>
              </a:rPr>
              <a:t>：</a:t>
            </a:r>
            <a:endParaRPr lang="en-US" altLang="ja-JP" dirty="0" smtClean="0">
              <a:solidFill>
                <a:schemeClr val="tx1"/>
              </a:solidFill>
            </a:endParaRPr>
          </a:p>
          <a:p>
            <a:pPr algn="ctr"/>
            <a:r>
              <a:rPr kumimoji="1" lang="ja-JP" altLang="en-US" dirty="0" smtClean="0">
                <a:solidFill>
                  <a:schemeClr val="tx1"/>
                </a:solidFill>
                <a:latin typeface="Times New Roman" pitchFamily="18" charset="0"/>
                <a:cs typeface="Times New Roman" pitchFamily="18" charset="0"/>
              </a:rPr>
              <a:t>ライセンス文に良く含まれる</a:t>
            </a:r>
            <a:r>
              <a:rPr lang="ja-JP" altLang="en-US" dirty="0" smtClean="0">
                <a:solidFill>
                  <a:schemeClr val="tx1"/>
                </a:solidFill>
                <a:latin typeface="Times New Roman" pitchFamily="18" charset="0"/>
                <a:cs typeface="Times New Roman" pitchFamily="18" charset="0"/>
              </a:rPr>
              <a:t>語句</a:t>
            </a:r>
            <a:endParaRPr kumimoji="1" lang="ja-JP" altLang="en-US" dirty="0">
              <a:solidFill>
                <a:schemeClr val="tx1"/>
              </a:solidFill>
              <a:latin typeface="Times New Roman" pitchFamily="18" charset="0"/>
              <a:cs typeface="Times New Roman" pitchFamily="18" charset="0"/>
            </a:endParaRPr>
          </a:p>
        </p:txBody>
      </p:sp>
      <p:cxnSp>
        <p:nvCxnSpPr>
          <p:cNvPr id="29" name="直線矢印コネクタ 28"/>
          <p:cNvCxnSpPr>
            <a:stCxn id="28" idx="1"/>
            <a:endCxn id="7" idx="3"/>
          </p:cNvCxnSpPr>
          <p:nvPr/>
        </p:nvCxnSpPr>
        <p:spPr>
          <a:xfrm rot="10800000" flipV="1">
            <a:off x="3714744" y="3429000"/>
            <a:ext cx="500066" cy="68006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4429124" y="2428868"/>
            <a:ext cx="1712328" cy="369332"/>
          </a:xfrm>
          <a:prstGeom prst="rect">
            <a:avLst/>
          </a:prstGeom>
          <a:noFill/>
          <a:ln w="38100">
            <a:noFill/>
          </a:ln>
        </p:spPr>
        <p:txBody>
          <a:bodyPr wrap="square" rtlCol="0">
            <a:spAutoFit/>
          </a:bodyPr>
          <a:lstStyle/>
          <a:p>
            <a:r>
              <a:rPr kumimoji="1" lang="ja-JP" altLang="en-US" dirty="0" smtClean="0"/>
              <a:t>ライセンス知識</a:t>
            </a:r>
            <a:endParaRPr kumimoji="1" lang="ja-JP" altLang="en-US" dirty="0"/>
          </a:p>
        </p:txBody>
      </p:sp>
      <p:sp>
        <p:nvSpPr>
          <p:cNvPr id="31" name="正方形/長方形 30"/>
          <p:cNvSpPr/>
          <p:nvPr/>
        </p:nvSpPr>
        <p:spPr>
          <a:xfrm>
            <a:off x="500034" y="6286520"/>
            <a:ext cx="3000396" cy="2880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特定したライセンス名</a:t>
            </a:r>
            <a:endParaRPr kumimoji="1" lang="ja-JP" altLang="en-US" dirty="0">
              <a:solidFill>
                <a:schemeClr val="tx1"/>
              </a:solidFill>
            </a:endParaRPr>
          </a:p>
        </p:txBody>
      </p:sp>
      <p:cxnSp>
        <p:nvCxnSpPr>
          <p:cNvPr id="32" name="直線矢印コネクタ 31"/>
          <p:cNvCxnSpPr>
            <a:stCxn id="9" idx="2"/>
            <a:endCxn id="31" idx="0"/>
          </p:cNvCxnSpPr>
          <p:nvPr/>
        </p:nvCxnSpPr>
        <p:spPr>
          <a:xfrm rot="5400000">
            <a:off x="1930199" y="6216487"/>
            <a:ext cx="140066" cy="158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正方形/長方形 32"/>
          <p:cNvSpPr/>
          <p:nvPr/>
        </p:nvSpPr>
        <p:spPr>
          <a:xfrm>
            <a:off x="6715140" y="2143116"/>
            <a:ext cx="2000264" cy="142873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 name="角丸四角形 33"/>
          <p:cNvSpPr/>
          <p:nvPr/>
        </p:nvSpPr>
        <p:spPr>
          <a:xfrm>
            <a:off x="6858016" y="2500306"/>
            <a:ext cx="1000132" cy="428628"/>
          </a:xfrm>
          <a:prstGeom prst="roundRect">
            <a:avLst/>
          </a:prstGeom>
          <a:solidFill>
            <a:srgbClr val="FFC0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p:cNvSpPr/>
          <p:nvPr/>
        </p:nvSpPr>
        <p:spPr>
          <a:xfrm>
            <a:off x="6858016" y="3000372"/>
            <a:ext cx="1000100" cy="42862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7858148" y="2571768"/>
            <a:ext cx="646331" cy="369332"/>
          </a:xfrm>
          <a:prstGeom prst="rect">
            <a:avLst/>
          </a:prstGeom>
          <a:noFill/>
        </p:spPr>
        <p:txBody>
          <a:bodyPr wrap="none" rtlCol="0">
            <a:spAutoFit/>
          </a:bodyPr>
          <a:lstStyle/>
          <a:p>
            <a:r>
              <a:rPr kumimoji="1" lang="ja-JP" altLang="en-US" dirty="0" smtClean="0"/>
              <a:t>処理</a:t>
            </a:r>
            <a:endParaRPr kumimoji="1" lang="ja-JP" altLang="en-US" dirty="0"/>
          </a:p>
        </p:txBody>
      </p:sp>
      <p:sp>
        <p:nvSpPr>
          <p:cNvPr id="37" name="テキスト ボックス 36"/>
          <p:cNvSpPr txBox="1"/>
          <p:nvPr/>
        </p:nvSpPr>
        <p:spPr>
          <a:xfrm>
            <a:off x="7858116" y="3059668"/>
            <a:ext cx="803425" cy="369332"/>
          </a:xfrm>
          <a:prstGeom prst="rect">
            <a:avLst/>
          </a:prstGeom>
          <a:noFill/>
        </p:spPr>
        <p:txBody>
          <a:bodyPr wrap="none" rtlCol="0">
            <a:spAutoFit/>
          </a:bodyPr>
          <a:lstStyle/>
          <a:p>
            <a:r>
              <a:rPr kumimoji="1" lang="ja-JP" altLang="en-US" dirty="0" smtClean="0"/>
              <a:t>データ</a:t>
            </a:r>
            <a:endParaRPr kumimoji="1" lang="ja-JP" altLang="en-US" dirty="0"/>
          </a:p>
        </p:txBody>
      </p:sp>
      <p:sp>
        <p:nvSpPr>
          <p:cNvPr id="38" name="テキスト ボックス 37"/>
          <p:cNvSpPr txBox="1"/>
          <p:nvPr/>
        </p:nvSpPr>
        <p:spPr>
          <a:xfrm>
            <a:off x="7358082" y="2143116"/>
            <a:ext cx="646331" cy="369332"/>
          </a:xfrm>
          <a:prstGeom prst="rect">
            <a:avLst/>
          </a:prstGeom>
          <a:noFill/>
        </p:spPr>
        <p:txBody>
          <a:bodyPr wrap="none" rtlCol="0">
            <a:spAutoFit/>
          </a:bodyPr>
          <a:lstStyle/>
          <a:p>
            <a:r>
              <a:rPr lang="ja-JP" altLang="en-US" dirty="0" smtClean="0"/>
              <a:t>凡例</a:t>
            </a:r>
            <a:endParaRPr kumimoji="1" lang="ja-JP" altLang="en-US" dirty="0"/>
          </a:p>
        </p:txBody>
      </p:sp>
      <p:cxnSp>
        <p:nvCxnSpPr>
          <p:cNvPr id="39" name="直線矢印コネクタ 38"/>
          <p:cNvCxnSpPr>
            <a:stCxn id="6" idx="2"/>
            <a:endCxn id="13" idx="0"/>
          </p:cNvCxnSpPr>
          <p:nvPr/>
        </p:nvCxnSpPr>
        <p:spPr>
          <a:xfrm rot="5400000">
            <a:off x="1930199" y="3430405"/>
            <a:ext cx="140066" cy="158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2" name="左矢印吹き出し 111"/>
          <p:cNvSpPr/>
          <p:nvPr/>
        </p:nvSpPr>
        <p:spPr>
          <a:xfrm>
            <a:off x="6500826" y="4214818"/>
            <a:ext cx="2071702" cy="1643074"/>
          </a:xfrm>
          <a:prstGeom prst="leftArrowCallout">
            <a:avLst>
              <a:gd name="adj1" fmla="val 25000"/>
              <a:gd name="adj2" fmla="val 25000"/>
              <a:gd name="adj3" fmla="val 22705"/>
              <a:gd name="adj4" fmla="val 75619"/>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FreeBSD</a:t>
            </a:r>
          </a:p>
          <a:p>
            <a:pPr algn="ctr"/>
            <a:r>
              <a:rPr kumimoji="1" lang="en-US" altLang="ja-JP" dirty="0" err="1" smtClean="0">
                <a:solidFill>
                  <a:schemeClr val="tx1"/>
                </a:solidFill>
              </a:rPr>
              <a:t>OpenBSD</a:t>
            </a:r>
            <a:endParaRPr kumimoji="1" lang="en-US" altLang="ja-JP" dirty="0" smtClean="0">
              <a:solidFill>
                <a:schemeClr val="tx1"/>
              </a:solidFill>
            </a:endParaRPr>
          </a:p>
          <a:p>
            <a:pPr algn="ctr"/>
            <a:r>
              <a:rPr lang="en-US" altLang="ja-JP" dirty="0" smtClean="0">
                <a:solidFill>
                  <a:schemeClr val="tx1"/>
                </a:solidFill>
              </a:rPr>
              <a:t>Linux</a:t>
            </a:r>
          </a:p>
          <a:p>
            <a:pPr algn="ctr"/>
            <a:r>
              <a:rPr kumimoji="1" lang="en-US" altLang="ja-JP" dirty="0" smtClean="0">
                <a:solidFill>
                  <a:schemeClr val="tx1"/>
                </a:solidFill>
              </a:rPr>
              <a:t>Eclipse JDT</a:t>
            </a:r>
          </a:p>
          <a:p>
            <a:pPr algn="ctr"/>
            <a:r>
              <a:rPr lang="en-US" altLang="ja-JP" dirty="0" smtClean="0">
                <a:solidFill>
                  <a:schemeClr val="tx1"/>
                </a:solidFill>
              </a:rPr>
              <a:t>Mozilla</a:t>
            </a:r>
          </a:p>
          <a:p>
            <a:pPr algn="ctr"/>
            <a:r>
              <a:rPr kumimoji="1" lang="en-US" altLang="ja-JP" dirty="0">
                <a:solidFill>
                  <a:schemeClr val="tx1"/>
                </a:solidFill>
              </a:rPr>
              <a:t>…</a:t>
            </a:r>
            <a:endParaRPr kumimoji="1" lang="ja-JP" altLang="en-US" dirty="0">
              <a:solidFill>
                <a:schemeClr val="tx1"/>
              </a:solidFill>
            </a:endParaRPr>
          </a:p>
        </p:txBody>
      </p:sp>
      <p:sp>
        <p:nvSpPr>
          <p:cNvPr id="113" name="テキスト ボックス 112"/>
          <p:cNvSpPr txBox="1"/>
          <p:nvPr/>
        </p:nvSpPr>
        <p:spPr>
          <a:xfrm>
            <a:off x="7143768" y="3714752"/>
            <a:ext cx="1241045" cy="369332"/>
          </a:xfrm>
          <a:prstGeom prst="rect">
            <a:avLst/>
          </a:prstGeom>
          <a:noFill/>
        </p:spPr>
        <p:txBody>
          <a:bodyPr wrap="none" rtlCol="0">
            <a:spAutoFit/>
          </a:bodyPr>
          <a:lstStyle/>
          <a:p>
            <a:r>
              <a:rPr kumimoji="1" lang="ja-JP" altLang="en-US" dirty="0" smtClean="0"/>
              <a:t>大規模</a:t>
            </a:r>
            <a:r>
              <a:rPr kumimoji="1" lang="en-US" altLang="ja-JP" dirty="0" smtClean="0"/>
              <a:t>OSS</a:t>
            </a:r>
            <a:endParaRPr kumimoji="1" lang="ja-JP" altLang="en-US" dirty="0"/>
          </a:p>
        </p:txBody>
      </p:sp>
      <p:sp>
        <p:nvSpPr>
          <p:cNvPr id="41" name="スライド番号プレースホルダ 40"/>
          <p:cNvSpPr>
            <a:spLocks noGrp="1"/>
          </p:cNvSpPr>
          <p:nvPr>
            <p:ph type="sldNum" sz="quarter" idx="4"/>
          </p:nvPr>
        </p:nvSpPr>
        <p:spPr/>
        <p:txBody>
          <a:bodyPr/>
          <a:lstStyle/>
          <a:p>
            <a:fld id="{A0923012-F3C7-43B0-8316-E466A477E2F2}" type="slidenum">
              <a:rPr kumimoji="1" lang="ja-JP" altLang="en-US" smtClean="0"/>
              <a:pPr/>
              <a:t>7</a:t>
            </a:fld>
            <a:endParaRPr kumimoji="1" lang="ja-JP" altLang="en-US"/>
          </a:p>
        </p:txBody>
      </p:sp>
      <p:sp>
        <p:nvSpPr>
          <p:cNvPr id="42" name="フッター プレースホルダ 41"/>
          <p:cNvSpPr>
            <a:spLocks noGrp="1"/>
          </p:cNvSpPr>
          <p:nvPr>
            <p:ph type="ftr" sz="quarter" idx="3"/>
          </p:nvPr>
        </p:nvSpPr>
        <p:spPr/>
        <p:txBody>
          <a:bodyPr/>
          <a:lstStyle/>
          <a:p>
            <a:r>
              <a:rPr kumimoji="1" lang="ja-JP" altLang="en-US" smtClean="0"/>
              <a:t>ウィンターワークショップ</a:t>
            </a:r>
            <a:r>
              <a:rPr kumimoji="1" lang="en-US" altLang="ja-JP" smtClean="0"/>
              <a:t>2010</a:t>
            </a:r>
            <a:endParaRPr kumimoji="1" lang="ja-JP"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endParaRPr kumimoji="1" lang="ja-JP" altLang="en-US"/>
          </a:p>
        </p:txBody>
      </p:sp>
      <p:sp>
        <p:nvSpPr>
          <p:cNvPr id="4" name="日付プレースホルダ 3"/>
          <p:cNvSpPr>
            <a:spLocks noGrp="1"/>
          </p:cNvSpPr>
          <p:nvPr>
            <p:ph type="dt" sz="half" idx="2"/>
          </p:nvPr>
        </p:nvSpPr>
        <p:spPr/>
        <p:txBody>
          <a:bodyPr/>
          <a:lstStyle/>
          <a:p>
            <a:r>
              <a:rPr kumimoji="1" lang="en-US" altLang="ja-JP" smtClean="0"/>
              <a:t>2010/1/21</a:t>
            </a:r>
            <a:endParaRPr kumimoji="1" lang="ja-JP" altLang="en-US"/>
          </a:p>
        </p:txBody>
      </p:sp>
      <p:sp>
        <p:nvSpPr>
          <p:cNvPr id="5" name="フッター プレースホルダ 4"/>
          <p:cNvSpPr>
            <a:spLocks noGrp="1"/>
          </p:cNvSpPr>
          <p:nvPr>
            <p:ph type="ftr" sz="quarter" idx="3"/>
          </p:nvPr>
        </p:nvSpPr>
        <p:spPr/>
        <p:txBody>
          <a:bodyPr/>
          <a:lstStyle/>
          <a:p>
            <a:r>
              <a:rPr kumimoji="1" lang="ja-JP" altLang="en-US" smtClean="0"/>
              <a:t>ウィンターワークショップ</a:t>
            </a:r>
            <a:r>
              <a:rPr kumimoji="1" lang="en-US" altLang="ja-JP" smtClean="0"/>
              <a:t>2010</a:t>
            </a:r>
            <a:endParaRPr kumimoji="1" lang="ja-JP" altLang="en-US"/>
          </a:p>
        </p:txBody>
      </p:sp>
      <p:sp>
        <p:nvSpPr>
          <p:cNvPr id="6" name="スライド番号プレースホルダ 5"/>
          <p:cNvSpPr>
            <a:spLocks noGrp="1"/>
          </p:cNvSpPr>
          <p:nvPr>
            <p:ph type="sldNum" sz="quarter" idx="4"/>
          </p:nvPr>
        </p:nvSpPr>
        <p:spPr/>
        <p:txBody>
          <a:bodyPr/>
          <a:lstStyle/>
          <a:p>
            <a:fld id="{A0923012-F3C7-43B0-8316-E466A477E2F2}" type="slidenum">
              <a:rPr kumimoji="1" lang="ja-JP" altLang="en-US" smtClean="0"/>
              <a:pPr/>
              <a:t>8</a:t>
            </a:fld>
            <a:endParaRPr kumimoji="1" lang="ja-JP"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a:t>
            </a:r>
            <a:endParaRPr kumimoji="1" lang="ja-JP" altLang="en-US" dirty="0"/>
          </a:p>
        </p:txBody>
      </p:sp>
      <p:sp>
        <p:nvSpPr>
          <p:cNvPr id="3" name="コンテンツ プレースホルダ 2"/>
          <p:cNvSpPr>
            <a:spLocks noGrp="1"/>
          </p:cNvSpPr>
          <p:nvPr>
            <p:ph idx="1"/>
          </p:nvPr>
        </p:nvSpPr>
        <p:spPr>
          <a:xfrm>
            <a:off x="457200" y="1600200"/>
            <a:ext cx="8229600" cy="4614882"/>
          </a:xfrm>
        </p:spPr>
        <p:txBody>
          <a:bodyPr>
            <a:normAutofit fontScale="92500" lnSpcReduction="20000"/>
          </a:bodyPr>
          <a:lstStyle/>
          <a:p>
            <a:r>
              <a:rPr lang="ja-JP" altLang="en-US" dirty="0" smtClean="0"/>
              <a:t>目的：他のライセンス特定ツールより優れているかを検証</a:t>
            </a:r>
            <a:endParaRPr kumimoji="1" lang="en-US" altLang="ja-JP" dirty="0" smtClean="0"/>
          </a:p>
          <a:p>
            <a:r>
              <a:rPr lang="ja-JP" altLang="en-US" dirty="0" smtClean="0"/>
              <a:t>対象ツール</a:t>
            </a:r>
            <a:r>
              <a:rPr kumimoji="1" lang="en-US" altLang="ja-JP" dirty="0" smtClean="0"/>
              <a:t>:</a:t>
            </a:r>
            <a:r>
              <a:rPr lang="en-US" altLang="ja-JP" dirty="0" smtClean="0"/>
              <a:t> </a:t>
            </a:r>
            <a:r>
              <a:rPr lang="ja-JP" altLang="en-US" dirty="0" smtClean="0"/>
              <a:t>提案手法</a:t>
            </a:r>
            <a:r>
              <a:rPr lang="en-US" altLang="ja-JP" dirty="0" smtClean="0"/>
              <a:t>(</a:t>
            </a:r>
            <a:r>
              <a:rPr lang="en-US" altLang="ja-JP" dirty="0" err="1" smtClean="0"/>
              <a:t>Ninka</a:t>
            </a:r>
            <a:r>
              <a:rPr lang="en-US" altLang="ja-JP" dirty="0" smtClean="0"/>
              <a:t>), Fossology, </a:t>
            </a:r>
            <a:r>
              <a:rPr lang="en-US" altLang="ja-JP" dirty="0" err="1" smtClean="0"/>
              <a:t>oslc</a:t>
            </a:r>
            <a:r>
              <a:rPr lang="en-US" altLang="ja-JP" dirty="0" smtClean="0"/>
              <a:t>, </a:t>
            </a:r>
            <a:r>
              <a:rPr lang="en-US" altLang="ja-JP" dirty="0" err="1" smtClean="0"/>
              <a:t>ohcount</a:t>
            </a:r>
            <a:endParaRPr lang="en-US" altLang="ja-JP" dirty="0" smtClean="0"/>
          </a:p>
          <a:p>
            <a:pPr lvl="1"/>
            <a:r>
              <a:rPr lang="en-US" altLang="ja-JP" dirty="0" err="1" smtClean="0"/>
              <a:t>Ninka</a:t>
            </a:r>
            <a:r>
              <a:rPr lang="en-US" altLang="ja-JP" dirty="0" smtClean="0"/>
              <a:t>, </a:t>
            </a:r>
            <a:r>
              <a:rPr lang="en-US" altLang="ja-JP" dirty="0" err="1" smtClean="0"/>
              <a:t>oslc</a:t>
            </a:r>
            <a:r>
              <a:rPr lang="en-US" altLang="ja-JP" dirty="0" smtClean="0"/>
              <a:t>, </a:t>
            </a:r>
            <a:r>
              <a:rPr lang="en-US" altLang="ja-JP" dirty="0" err="1" smtClean="0"/>
              <a:t>ohcount</a:t>
            </a:r>
            <a:r>
              <a:rPr lang="en-US" altLang="ja-JP" dirty="0" smtClean="0"/>
              <a:t>:</a:t>
            </a:r>
            <a:r>
              <a:rPr lang="ja-JP" altLang="en-US" dirty="0" smtClean="0"/>
              <a:t>正規表現</a:t>
            </a:r>
            <a:endParaRPr lang="en-US" altLang="ja-JP" dirty="0" smtClean="0"/>
          </a:p>
          <a:p>
            <a:pPr lvl="1"/>
            <a:r>
              <a:rPr lang="en-US" altLang="ja-JP" dirty="0" err="1" smtClean="0"/>
              <a:t>FOSSology</a:t>
            </a:r>
            <a:r>
              <a:rPr lang="en-US" altLang="ja-JP" dirty="0" smtClean="0"/>
              <a:t>: diff</a:t>
            </a:r>
            <a:r>
              <a:rPr lang="ja-JP" altLang="en-US" dirty="0" smtClean="0"/>
              <a:t>に近いアルゴリズム</a:t>
            </a:r>
            <a:endParaRPr lang="en-US" altLang="ja-JP" dirty="0" smtClean="0"/>
          </a:p>
          <a:p>
            <a:pPr lvl="1"/>
            <a:r>
              <a:rPr lang="en-US" altLang="ja-JP" dirty="0" err="1" smtClean="0"/>
              <a:t>Ninka</a:t>
            </a:r>
            <a:r>
              <a:rPr lang="ja-JP" altLang="en-US" dirty="0" smtClean="0"/>
              <a:t>と</a:t>
            </a:r>
            <a:r>
              <a:rPr lang="en-US" altLang="ja-JP" dirty="0" err="1" smtClean="0"/>
              <a:t>Fossology</a:t>
            </a:r>
            <a:r>
              <a:rPr lang="ja-JP" altLang="en-US" dirty="0" smtClean="0"/>
              <a:t>は</a:t>
            </a:r>
            <a:r>
              <a:rPr lang="en-US" altLang="ja-JP" dirty="0" smtClean="0"/>
              <a:t>"UNKNOWN"</a:t>
            </a:r>
            <a:r>
              <a:rPr lang="ja-JP" altLang="en-US" dirty="0" smtClean="0"/>
              <a:t>という回答も行う</a:t>
            </a:r>
            <a:endParaRPr lang="en-US" altLang="ja-JP" dirty="0" smtClean="0"/>
          </a:p>
          <a:p>
            <a:r>
              <a:rPr lang="ja-JP" altLang="en-US" dirty="0" smtClean="0"/>
              <a:t>対象ファイル</a:t>
            </a:r>
            <a:r>
              <a:rPr kumimoji="1" lang="en-US" altLang="ja-JP" dirty="0" smtClean="0"/>
              <a:t>: </a:t>
            </a:r>
            <a:r>
              <a:rPr kumimoji="1" lang="en-US" altLang="ja-JP" dirty="0" err="1" smtClean="0"/>
              <a:t>Debian</a:t>
            </a:r>
            <a:r>
              <a:rPr kumimoji="1" lang="en-US" altLang="ja-JP" dirty="0" smtClean="0"/>
              <a:t> Linux 5.0.2</a:t>
            </a:r>
            <a:r>
              <a:rPr kumimoji="1" lang="ja-JP" altLang="en-US" dirty="0" smtClean="0"/>
              <a:t>に含まれる</a:t>
            </a:r>
            <a:r>
              <a:rPr kumimoji="1" lang="en-US" altLang="ja-JP" dirty="0" smtClean="0"/>
              <a:t>250</a:t>
            </a:r>
            <a:r>
              <a:rPr kumimoji="1" lang="ja-JP" altLang="en-US" dirty="0" smtClean="0"/>
              <a:t>ファイル</a:t>
            </a:r>
            <a:endParaRPr kumimoji="1" lang="en-US" altLang="ja-JP" dirty="0" smtClean="0"/>
          </a:p>
          <a:p>
            <a:pPr lvl="2"/>
            <a:r>
              <a:rPr lang="en-US" altLang="ja-JP" dirty="0" smtClean="0"/>
              <a:t>250</a:t>
            </a:r>
            <a:r>
              <a:rPr lang="ja-JP" altLang="en-US" dirty="0" smtClean="0"/>
              <a:t>パッケージをランダムに選択し，各パッケージからランダムに</a:t>
            </a:r>
            <a:r>
              <a:rPr lang="en-US" altLang="ja-JP" dirty="0" smtClean="0"/>
              <a:t>1</a:t>
            </a:r>
            <a:r>
              <a:rPr lang="ja-JP" altLang="en-US" dirty="0" smtClean="0"/>
              <a:t>ファイル選択</a:t>
            </a:r>
            <a:endParaRPr kumimoji="1" lang="en-US" altLang="ja-JP" dirty="0" smtClean="0"/>
          </a:p>
        </p:txBody>
      </p:sp>
      <p:sp>
        <p:nvSpPr>
          <p:cNvPr id="8" name="スライド番号プレースホルダ 7"/>
          <p:cNvSpPr>
            <a:spLocks noGrp="1"/>
          </p:cNvSpPr>
          <p:nvPr>
            <p:ph type="sldNum" sz="quarter" idx="4294967295"/>
          </p:nvPr>
        </p:nvSpPr>
        <p:spPr>
          <a:xfrm>
            <a:off x="6553200" y="6356350"/>
            <a:ext cx="2133600" cy="365125"/>
          </a:xfrm>
          <a:prstGeom prst="rect">
            <a:avLst/>
          </a:prstGeom>
        </p:spPr>
        <p:txBody>
          <a:bodyPr/>
          <a:lstStyle/>
          <a:p>
            <a:fld id="{202A9595-BDE2-4F21-A7A4-663E41CE52FB}" type="slidenum">
              <a:rPr kumimoji="1" lang="ja-JP" altLang="en-US" smtClean="0"/>
              <a:pPr/>
              <a:t>9</a:t>
            </a:fld>
            <a:endParaRPr kumimoji="1"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y-manab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サンプルスライド</Template>
  <TotalTime>608</TotalTime>
  <Words>1213</Words>
  <Application>Microsoft Office PowerPoint</Application>
  <PresentationFormat>画面に合わせる (4:3)</PresentationFormat>
  <Paragraphs>207</Paragraphs>
  <Slides>15</Slides>
  <Notes>10</Notes>
  <HiddenSlides>3</HiddenSlides>
  <MMClips>0</MMClips>
  <ScaleCrop>false</ScaleCrop>
  <HeadingPairs>
    <vt:vector size="4" baseType="variant">
      <vt:variant>
        <vt:lpstr>テーマ</vt:lpstr>
      </vt:variant>
      <vt:variant>
        <vt:i4>1</vt:i4>
      </vt:variant>
      <vt:variant>
        <vt:lpstr>スライド タイトル</vt:lpstr>
      </vt:variant>
      <vt:variant>
        <vt:i4>15</vt:i4>
      </vt:variant>
    </vt:vector>
  </HeadingPairs>
  <TitlesOfParts>
    <vt:vector size="16" baseType="lpstr">
      <vt:lpstr>y-manabe</vt:lpstr>
      <vt:lpstr>ライセンス知識に基づく ライセンス特定ツールの設計</vt:lpstr>
      <vt:lpstr>背景</vt:lpstr>
      <vt:lpstr>ライセンス</vt:lpstr>
      <vt:lpstr>ライセンスの特定</vt:lpstr>
      <vt:lpstr>ライセンスの特定における問題</vt:lpstr>
      <vt:lpstr>ライセンス特定ツールに 求められる要件</vt:lpstr>
      <vt:lpstr>ツールの設計</vt:lpstr>
      <vt:lpstr>スライド 8</vt:lpstr>
      <vt:lpstr>評価</vt:lpstr>
      <vt:lpstr>比較実験</vt:lpstr>
      <vt:lpstr>結果</vt:lpstr>
      <vt:lpstr>スライド 12</vt:lpstr>
      <vt:lpstr>キーワードの例</vt:lpstr>
      <vt:lpstr>ライセンス文の例</vt:lpstr>
      <vt:lpstr>ライセンスの例</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tmp</dc:creator>
  <cp:lastModifiedBy>tmp</cp:lastModifiedBy>
  <cp:revision>52</cp:revision>
  <dcterms:created xsi:type="dcterms:W3CDTF">2010-01-15T06:06:11Z</dcterms:created>
  <dcterms:modified xsi:type="dcterms:W3CDTF">2010-01-19T04:42:03Z</dcterms:modified>
</cp:coreProperties>
</file>