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handoutMasterIdLst>
    <p:handoutMasterId r:id="rId31"/>
  </p:handoutMasterIdLst>
  <p:sldIdLst>
    <p:sldId id="300" r:id="rId2"/>
    <p:sldId id="301" r:id="rId3"/>
    <p:sldId id="306" r:id="rId4"/>
    <p:sldId id="328" r:id="rId5"/>
    <p:sldId id="322" r:id="rId6"/>
    <p:sldId id="323" r:id="rId7"/>
    <p:sldId id="297" r:id="rId8"/>
    <p:sldId id="298" r:id="rId9"/>
    <p:sldId id="308" r:id="rId10"/>
    <p:sldId id="310" r:id="rId11"/>
    <p:sldId id="309" r:id="rId12"/>
    <p:sldId id="311" r:id="rId13"/>
    <p:sldId id="338" r:id="rId14"/>
    <p:sldId id="319" r:id="rId15"/>
    <p:sldId id="336" r:id="rId16"/>
    <p:sldId id="313" r:id="rId17"/>
    <p:sldId id="304" r:id="rId18"/>
    <p:sldId id="314" r:id="rId19"/>
    <p:sldId id="320" r:id="rId20"/>
    <p:sldId id="330" r:id="rId21"/>
    <p:sldId id="331" r:id="rId22"/>
    <p:sldId id="335" r:id="rId23"/>
    <p:sldId id="315" r:id="rId24"/>
    <p:sldId id="317" r:id="rId25"/>
    <p:sldId id="333" r:id="rId26"/>
    <p:sldId id="329" r:id="rId27"/>
    <p:sldId id="337" r:id="rId28"/>
    <p:sldId id="334" r:id="rId29"/>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66FF66"/>
    <a:srgbClr val="FFFFE1"/>
    <a:srgbClr val="FFF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99" autoAdjust="0"/>
    <p:restoredTop sz="68262" autoAdjust="0"/>
  </p:normalViewPr>
  <p:slideViewPr>
    <p:cSldViewPr>
      <p:cViewPr varScale="1">
        <p:scale>
          <a:sx n="55" d="100"/>
          <a:sy n="55" d="100"/>
        </p:scale>
        <p:origin x="-130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93" d="100"/>
          <a:sy n="93" d="100"/>
        </p:scale>
        <p:origin x="-1542" y="-102"/>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F3D5DFAB-75DE-4161-9C83-780475FB7CFB}" type="datetimeFigureOut">
              <a:rPr kumimoji="1" lang="ja-JP" altLang="en-US" smtClean="0"/>
              <a:pPr/>
              <a:t>2010/8/6</a:t>
            </a:fld>
            <a:endParaRPr kumimoji="1" lang="ja-JP" altLang="en-US" dirty="0"/>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3D10E7D1-34A6-4D3F-BCC0-C3F30896F664}" type="slidenum">
              <a:rPr kumimoji="1" lang="ja-JP" altLang="en-US" smtClean="0"/>
              <a:pPr/>
              <a:t>‹#›</a:t>
            </a:fld>
            <a:endParaRPr kumimoji="1" lang="ja-JP" altLang="en-US" dirty="0"/>
          </a:p>
        </p:txBody>
      </p:sp>
    </p:spTree>
    <p:extLst>
      <p:ext uri="{BB962C8B-B14F-4D97-AF65-F5344CB8AC3E}">
        <p14:creationId xmlns:p14="http://schemas.microsoft.com/office/powerpoint/2010/main" val="817831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219BD15E-560B-4951-A4EA-53797CFF29E8}" type="datetimeFigureOut">
              <a:rPr kumimoji="1" lang="ja-JP" altLang="en-US" smtClean="0"/>
              <a:pPr/>
              <a:t>2010/8/6</a:t>
            </a:fld>
            <a:endParaRPr kumimoji="1" lang="ja-JP" altLang="en-US" dirty="0"/>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FA30D401-B3D4-4F37-8809-E6DE74EA9AD8}" type="slidenum">
              <a:rPr kumimoji="1" lang="ja-JP" altLang="en-US" smtClean="0"/>
              <a:pPr/>
              <a:t>‹#›</a:t>
            </a:fld>
            <a:endParaRPr kumimoji="1" lang="ja-JP" altLang="en-US" dirty="0"/>
          </a:p>
        </p:txBody>
      </p:sp>
    </p:spTree>
    <p:extLst>
      <p:ext uri="{BB962C8B-B14F-4D97-AF65-F5344CB8AC3E}">
        <p14:creationId xmlns:p14="http://schemas.microsoft.com/office/powerpoint/2010/main" val="13579363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初めに，識別子とコメントの収集を行います．</a:t>
            </a:r>
            <a:endParaRPr kumimoji="1" lang="en-US" altLang="ja-JP" dirty="0" smtClean="0"/>
          </a:p>
          <a:p>
            <a:endParaRPr kumimoji="1" lang="en-US" altLang="ja-JP" dirty="0" smtClean="0"/>
          </a:p>
          <a:p>
            <a:r>
              <a:rPr kumimoji="1" lang="ja-JP" altLang="en-US" dirty="0" smtClean="0"/>
              <a:t>ソースコードを解析し，クラス宣言とその識別子に対するコメントを収集する．</a:t>
            </a:r>
            <a:endParaRPr kumimoji="1" lang="en-US" altLang="ja-JP" dirty="0" smtClean="0"/>
          </a:p>
          <a:p>
            <a:r>
              <a:rPr kumimoji="1" lang="ja-JP" altLang="en-US" dirty="0" smtClean="0"/>
              <a:t>宣言の直前に記述された</a:t>
            </a:r>
            <a:r>
              <a:rPr kumimoji="1" lang="en-US" altLang="ja-JP" dirty="0" smtClean="0"/>
              <a:t>1</a:t>
            </a:r>
            <a:r>
              <a:rPr kumimoji="1" lang="ja-JP" altLang="en-US" dirty="0" err="1" smtClean="0"/>
              <a:t>つの</a:t>
            </a:r>
            <a:r>
              <a:rPr kumimoji="1" lang="ja-JP" altLang="en-US" dirty="0" smtClean="0"/>
              <a:t>ブロックコメントまたは</a:t>
            </a:r>
            <a:r>
              <a:rPr kumimoji="1" lang="en-US" altLang="ja-JP" dirty="0" smtClean="0"/>
              <a:t>1</a:t>
            </a:r>
            <a:r>
              <a:rPr kumimoji="1" lang="ja-JP" altLang="en-US" dirty="0" smtClean="0"/>
              <a:t>行以上の連続するラインコメントを，</a:t>
            </a:r>
            <a:endParaRPr kumimoji="1" lang="en-US" altLang="ja-JP" dirty="0" smtClean="0"/>
          </a:p>
          <a:p>
            <a:r>
              <a:rPr kumimoji="1" lang="ja-JP" altLang="en-US" dirty="0" smtClean="0"/>
              <a:t>その識別子に対するコメントとみなす．</a:t>
            </a:r>
            <a:endParaRPr kumimoji="1" lang="en-US" altLang="ja-JP" dirty="0" smtClean="0"/>
          </a:p>
          <a:p>
            <a:endParaRPr kumimoji="1" lang="en-US" altLang="ja-JP" dirty="0" smtClean="0"/>
          </a:p>
          <a:p>
            <a:r>
              <a:rPr kumimoji="1" lang="ja-JP" altLang="en-US" dirty="0" smtClean="0"/>
              <a:t>以下の例では</a:t>
            </a:r>
            <a:r>
              <a:rPr kumimoji="1" lang="en-US" altLang="ja-JP" dirty="0" err="1" smtClean="0"/>
              <a:t>Tempbuffer</a:t>
            </a:r>
            <a:r>
              <a:rPr kumimoji="1" lang="ja-JP" altLang="en-US" dirty="0" smtClean="0"/>
              <a:t>という識別子と宣言の直前に記述されているブロックコメントを収集する．</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10</a:t>
            </a:fld>
            <a:endParaRPr kumimoji="1" lang="ja-JP"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得られた識別子から名詞の抽出を行います．</a:t>
            </a:r>
            <a:endParaRPr kumimoji="1" lang="en-US" altLang="ja-JP" dirty="0" smtClean="0"/>
          </a:p>
          <a:p>
            <a:endParaRPr kumimoji="1" lang="en-US" altLang="ja-JP" dirty="0" smtClean="0"/>
          </a:p>
          <a:p>
            <a:r>
              <a:rPr kumimoji="1" lang="ja-JP" altLang="en-US" dirty="0" smtClean="0"/>
              <a:t>識別子は複数の単語から構成されることが多く，</a:t>
            </a:r>
            <a:endParaRPr kumimoji="1" lang="en-US" altLang="ja-JP" dirty="0" smtClean="0"/>
          </a:p>
          <a:p>
            <a:r>
              <a:rPr kumimoji="1" lang="ja-JP" altLang="en-US" dirty="0" smtClean="0"/>
              <a:t>その構成のルールには主に２つあり，</a:t>
            </a:r>
            <a:endParaRPr kumimoji="1" lang="en-US" altLang="ja-JP" dirty="0" smtClean="0"/>
          </a:p>
          <a:p>
            <a:r>
              <a:rPr kumimoji="1" lang="ja-JP" altLang="en-US" dirty="0" smtClean="0"/>
              <a:t>１つがキャメルケースであり，各単語の先頭を大文字として単語を連結する方法</a:t>
            </a:r>
            <a:endParaRPr kumimoji="1" lang="en-US" altLang="ja-JP" dirty="0" smtClean="0"/>
          </a:p>
          <a:p>
            <a:r>
              <a:rPr kumimoji="1" lang="ja-JP" altLang="en-US" dirty="0" smtClean="0"/>
              <a:t>もう一つがスネークケースといい，各単語の境界にアンダースコアを挿入し，単語を連結する方法がある．</a:t>
            </a:r>
            <a:endParaRPr kumimoji="1" lang="en-US" altLang="ja-JP" dirty="0" smtClean="0"/>
          </a:p>
          <a:p>
            <a:endParaRPr kumimoji="1" lang="en-US" altLang="ja-JP" dirty="0" smtClean="0"/>
          </a:p>
          <a:p>
            <a:r>
              <a:rPr kumimoji="1" lang="en-US" altLang="ja-JP" dirty="0" err="1" smtClean="0"/>
              <a:t>tempbuffer</a:t>
            </a:r>
            <a:r>
              <a:rPr kumimoji="1" lang="ja-JP" altLang="en-US" dirty="0" smtClean="0"/>
              <a:t>という識別子名があった時に，それぞれのルールに従って単語に分解すると</a:t>
            </a:r>
            <a:endParaRPr kumimoji="1" lang="en-US" altLang="ja-JP" dirty="0" smtClean="0"/>
          </a:p>
          <a:p>
            <a:r>
              <a:rPr kumimoji="1" lang="en-US" altLang="ja-JP" dirty="0" smtClean="0"/>
              <a:t>temp </a:t>
            </a:r>
            <a:r>
              <a:rPr kumimoji="1" lang="ja-JP" altLang="en-US" dirty="0" smtClean="0"/>
              <a:t>と</a:t>
            </a:r>
            <a:r>
              <a:rPr kumimoji="1" lang="en-US" altLang="ja-JP" dirty="0" smtClean="0"/>
              <a:t>buffer</a:t>
            </a:r>
            <a:r>
              <a:rPr kumimoji="1" lang="ja-JP" altLang="en-US" dirty="0" smtClean="0"/>
              <a:t>という二つの単語が得られる．</a:t>
            </a:r>
            <a:endParaRPr kumimoji="1" lang="en-US" altLang="ja-JP" dirty="0" smtClean="0"/>
          </a:p>
          <a:p>
            <a:endParaRPr kumimoji="1" lang="en-US" altLang="ja-JP" dirty="0" smtClean="0"/>
          </a:p>
          <a:p>
            <a:r>
              <a:rPr kumimoji="1" lang="ja-JP" altLang="en-US" dirty="0" smtClean="0"/>
              <a:t>その後，得られた単語列の品詞をそれぞれ決定し，名詞を抽出する</a:t>
            </a:r>
            <a:endParaRPr kumimoji="1" lang="en-US" altLang="ja-JP" dirty="0" smtClean="0"/>
          </a:p>
          <a:p>
            <a:r>
              <a:rPr kumimoji="1" lang="ja-JP" altLang="en-US" dirty="0" smtClean="0"/>
              <a:t>ここでは</a:t>
            </a:r>
            <a:r>
              <a:rPr kumimoji="1" lang="en-US" altLang="ja-JP" dirty="0" smtClean="0"/>
              <a:t>temp</a:t>
            </a:r>
            <a:r>
              <a:rPr kumimoji="1" lang="ja-JP" altLang="en-US" dirty="0" smtClean="0"/>
              <a:t>は形容詞であり，</a:t>
            </a:r>
            <a:r>
              <a:rPr kumimoji="1" lang="en-US" altLang="ja-JP" dirty="0" smtClean="0"/>
              <a:t>buffer</a:t>
            </a:r>
            <a:r>
              <a:rPr kumimoji="1" lang="ja-JP" altLang="en-US" dirty="0" smtClean="0"/>
              <a:t>が名詞であるために</a:t>
            </a:r>
            <a:r>
              <a:rPr kumimoji="1" lang="en-US" altLang="ja-JP" dirty="0" smtClean="0"/>
              <a:t>buffer</a:t>
            </a:r>
            <a:r>
              <a:rPr kumimoji="1" lang="ja-JP" altLang="en-US" dirty="0" err="1" smtClean="0"/>
              <a:t>を抽</a:t>
            </a:r>
            <a:r>
              <a:rPr kumimoji="1" lang="ja-JP" altLang="en-US" dirty="0" smtClean="0"/>
              <a:t>出する．</a:t>
            </a:r>
            <a:endParaRPr kumimoji="1" lang="en-US" altLang="ja-JP" dirty="0" smtClean="0"/>
          </a:p>
          <a:p>
            <a:endParaRPr kumimoji="1" lang="en-US" altLang="ja-JP" dirty="0" smtClean="0"/>
          </a:p>
          <a:p>
            <a:endParaRPr kumimoji="1" lang="en-US" altLang="ja-JP" dirty="0" smtClean="0"/>
          </a:p>
          <a:p>
            <a:r>
              <a:rPr kumimoji="1" lang="ja-JP" altLang="en-US" dirty="0" smtClean="0"/>
              <a:t>識別子名は複数の単語から構成されることが多いため、それを単語ごとに分解する</a:t>
            </a:r>
            <a:endParaRPr kumimoji="1" lang="en-US" altLang="ja-JP" dirty="0" smtClean="0"/>
          </a:p>
          <a:p>
            <a:r>
              <a:rPr kumimoji="1" lang="ja-JP" altLang="en-US" dirty="0" smtClean="0"/>
              <a:t>これらの２つのパターンがよく用いられる</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次に，今回に手法ではコメント中の自然言語文のみを利用するので，</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自然言語文以外の記述の除去を行います．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自然言語文以外の記述としてはアノテーションや</a:t>
            </a:r>
            <a:r>
              <a:rPr kumimoji="1" lang="en-US" altLang="ja-JP" dirty="0" smtClean="0"/>
              <a:t>HTML</a:t>
            </a:r>
            <a:r>
              <a:rPr kumimoji="1" lang="ja-JP" altLang="en-US" dirty="0" smtClean="0"/>
              <a:t>タグなどがある．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アノテーションでは，ソースコードの作成者や作成日などの情報が記述されている．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a:t>
            </a:r>
            <a:r>
              <a:rPr kumimoji="1" lang="en-US" altLang="ja-JP" dirty="0" smtClean="0"/>
              <a:t>HTML</a:t>
            </a:r>
            <a:r>
              <a:rPr kumimoji="1" lang="ja-JP" altLang="en-US" dirty="0" smtClean="0"/>
              <a:t>タグではコメントからドキュメンテーションを自動的に生成するために記述されている．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そのような記述を除去することで，</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このように自然言語文のみを取り出す．</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12</a:t>
            </a:fld>
            <a:endParaRPr kumimoji="1" lang="ja-JP"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いままでの処理の結果として，</a:t>
            </a:r>
            <a:endParaRPr kumimoji="1" lang="en-US" altLang="ja-JP" dirty="0" smtClean="0"/>
          </a:p>
          <a:p>
            <a:r>
              <a:rPr kumimoji="1" lang="ja-JP" altLang="en-US" dirty="0" smtClean="0"/>
              <a:t>識別子とコメントの組から名詞と整形したコメントの組が得られたので，</a:t>
            </a:r>
            <a:endParaRPr kumimoji="1" lang="en-US" altLang="ja-JP" dirty="0" smtClean="0"/>
          </a:p>
          <a:p>
            <a:r>
              <a:rPr kumimoji="1" lang="ja-JP" altLang="en-US" dirty="0" smtClean="0"/>
              <a:t>各名詞に対してコメントをまとめることで，名詞とコメント集合の組を作成する．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14</a:t>
            </a:fld>
            <a:endParaRPr kumimoji="1" lang="ja-JP"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ここまでで識別子とコメントの解析部から得られた名詞とコメント集合の組を利用し，</a:t>
            </a:r>
            <a:endParaRPr kumimoji="1" lang="en-US" altLang="ja-JP" dirty="0" smtClean="0"/>
          </a:p>
          <a:p>
            <a:r>
              <a:rPr kumimoji="1" lang="ja-JP" altLang="en-US" dirty="0" smtClean="0"/>
              <a:t>これから説明する説明文の生成部では，説明を抽出することで説明文の生成を行う．</a:t>
            </a:r>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15</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ここでは</a:t>
            </a:r>
            <a:endParaRPr lang="en-US" altLang="ja-JP" dirty="0" smtClean="0"/>
          </a:p>
          <a:p>
            <a:r>
              <a:rPr lang="ja-JP" altLang="en-US" dirty="0" smtClean="0"/>
              <a:t>名詞とコメント集合の組から，名詞への説明文の生成を行います．</a:t>
            </a:r>
            <a:endParaRPr lang="en-US" altLang="ja-JP" dirty="0" smtClean="0"/>
          </a:p>
          <a:p>
            <a:endParaRPr lang="en-US" altLang="ja-JP" dirty="0" smtClean="0"/>
          </a:p>
          <a:p>
            <a:r>
              <a:rPr lang="ja-JP" altLang="en-US" dirty="0" smtClean="0"/>
              <a:t>本手法では，</a:t>
            </a:r>
            <a:endParaRPr lang="en-US" altLang="ja-JP" dirty="0" smtClean="0"/>
          </a:p>
          <a:p>
            <a:r>
              <a:rPr lang="ja-JP" altLang="en-US" dirty="0" smtClean="0"/>
              <a:t>集めたコメント集合中に頻出する説明はその名詞の説明を行っているのではないかという考えに基づいて，</a:t>
            </a:r>
            <a:endParaRPr lang="en-US" altLang="ja-JP" dirty="0" smtClean="0"/>
          </a:p>
          <a:p>
            <a:r>
              <a:rPr lang="ja-JP" altLang="en-US" dirty="0" smtClean="0"/>
              <a:t>複数のコメントで共通して行われている説明を抽出することで</a:t>
            </a:r>
            <a:endParaRPr lang="en-US" altLang="ja-JP" dirty="0" smtClean="0"/>
          </a:p>
          <a:p>
            <a:r>
              <a:rPr lang="ja-JP" altLang="en-US" dirty="0" smtClean="0"/>
              <a:t>その名詞への説明文を生成します．</a:t>
            </a:r>
            <a:endParaRPr lang="en-US" altLang="ja-JP" dirty="0" smtClean="0"/>
          </a:p>
          <a:p>
            <a:endParaRPr lang="en-US" altLang="ja-JP" dirty="0" smtClean="0"/>
          </a:p>
          <a:p>
            <a:endParaRPr lang="en-US" altLang="ja-JP" dirty="0" smtClean="0"/>
          </a:p>
          <a:p>
            <a:endParaRPr lang="en-US" altLang="ja-JP" dirty="0" smtClean="0"/>
          </a:p>
          <a:p>
            <a:endParaRPr lang="en-US" altLang="ja-JP" dirty="0" smtClean="0"/>
          </a:p>
          <a:p>
            <a:r>
              <a:rPr lang="ja-JP" altLang="en-US" dirty="0" smtClean="0"/>
              <a:t>コメント集合に頻出する説明</a:t>
            </a:r>
            <a:endParaRPr lang="en-US" altLang="ja-JP" dirty="0" smtClean="0"/>
          </a:p>
          <a:p>
            <a:pPr lvl="1"/>
            <a:r>
              <a:rPr lang="ja-JP" altLang="en-US" dirty="0" smtClean="0"/>
              <a:t>名詞の説明を行っているのではないか</a:t>
            </a:r>
            <a:endParaRPr lang="en-US" altLang="ja-JP" dirty="0" smtClean="0"/>
          </a:p>
          <a:p>
            <a:endParaRPr kumimoji="1" lang="en-US" altLang="ja-JP" dirty="0" smtClean="0"/>
          </a:p>
          <a:p>
            <a:r>
              <a:rPr kumimoji="1" lang="ja-JP" altLang="en-US" dirty="0" smtClean="0"/>
              <a:t>ある名詞へのコメント集合中で複数のコメントに共通して行われている説明を</a:t>
            </a:r>
            <a:endParaRPr kumimoji="1" lang="en-US" altLang="ja-JP" dirty="0" smtClean="0"/>
          </a:p>
          <a:p>
            <a:r>
              <a:rPr kumimoji="1" lang="ja-JP" altLang="en-US" dirty="0" smtClean="0"/>
              <a:t>その名詞への説明文として抽出します</a:t>
            </a:r>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16</a:t>
            </a:fld>
            <a:endParaRPr kumimoji="1" lang="ja-JP"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頻出する説明を抽出するために</a:t>
            </a:r>
            <a:endParaRPr kumimoji="1" lang="en-US" altLang="ja-JP" dirty="0" smtClean="0"/>
          </a:p>
          <a:p>
            <a:r>
              <a:rPr kumimoji="1" lang="ja-JP" altLang="en-US" dirty="0" smtClean="0"/>
              <a:t>まず，文を構文解析することでグラフに変換します．</a:t>
            </a:r>
            <a:endParaRPr kumimoji="1" lang="en-US" altLang="ja-JP" dirty="0" smtClean="0"/>
          </a:p>
          <a:p>
            <a:endParaRPr kumimoji="1" lang="en-US" altLang="ja-JP" dirty="0" smtClean="0"/>
          </a:p>
          <a:p>
            <a:r>
              <a:rPr kumimoji="1" lang="ja-JP" altLang="en-US" dirty="0" smtClean="0"/>
              <a:t>コメント集合のコメント文をすべてに対して構文解析器</a:t>
            </a:r>
            <a:r>
              <a:rPr kumimoji="1" lang="en-US" altLang="ja-JP" dirty="0" err="1" smtClean="0"/>
              <a:t>Enju</a:t>
            </a:r>
            <a:r>
              <a:rPr kumimoji="1" lang="ja-JP" altLang="en-US" dirty="0" smtClean="0"/>
              <a:t>を用いて構文解析します．</a:t>
            </a:r>
            <a:endParaRPr kumimoji="1" lang="en-US" altLang="ja-JP" dirty="0" smtClean="0"/>
          </a:p>
          <a:p>
            <a:r>
              <a:rPr kumimoji="1" lang="ja-JP" altLang="en-US" dirty="0" smtClean="0"/>
              <a:t>構文解析をすることで文中の各単語間の修飾被就職関係および各単語の正規化したものが出力され，</a:t>
            </a:r>
            <a:endParaRPr kumimoji="1" lang="en-US" altLang="ja-JP" dirty="0" smtClean="0"/>
          </a:p>
          <a:p>
            <a:r>
              <a:rPr kumimoji="1" lang="ja-JP" altLang="en-US" dirty="0" smtClean="0"/>
              <a:t>単語の正規化というのは名詞を単数形にしたり，動詞を原型になおすことです．</a:t>
            </a:r>
            <a:endParaRPr kumimoji="1" lang="en-US" altLang="ja-JP" dirty="0" smtClean="0"/>
          </a:p>
          <a:p>
            <a:r>
              <a:rPr kumimoji="1" lang="ja-JP" altLang="en-US" dirty="0" smtClean="0"/>
              <a:t>その結果から正規化された単語を頂点，修飾被就職関係を有向辺とするようなグラフを得ることができます，</a:t>
            </a:r>
            <a:endParaRPr kumimoji="1" lang="en-US" altLang="ja-JP" dirty="0" smtClean="0"/>
          </a:p>
          <a:p>
            <a:endParaRPr kumimoji="1" lang="en-US" altLang="ja-JP" dirty="0" smtClean="0"/>
          </a:p>
          <a:p>
            <a:r>
              <a:rPr kumimoji="1" lang="ja-JP" altLang="en-US" dirty="0" smtClean="0"/>
              <a:t>ここで例として，</a:t>
            </a:r>
            <a:r>
              <a:rPr kumimoji="1" lang="en-US" altLang="ja-JP" dirty="0" smtClean="0"/>
              <a:t>There</a:t>
            </a:r>
            <a:r>
              <a:rPr kumimoji="1" lang="en-US" altLang="ja-JP" baseline="0" dirty="0" smtClean="0"/>
              <a:t> are cute cats . </a:t>
            </a:r>
            <a:r>
              <a:rPr kumimoji="1" lang="ja-JP" altLang="en-US" baseline="0" dirty="0" smtClean="0"/>
              <a:t>という文があった場合，構文解析により，</a:t>
            </a:r>
            <a:endParaRPr kumimoji="1" lang="en-US" altLang="ja-JP" baseline="0" dirty="0" smtClean="0"/>
          </a:p>
          <a:p>
            <a:r>
              <a:rPr kumimoji="1" lang="ja-JP" altLang="en-US" baseline="0" dirty="0" smtClean="0"/>
              <a:t>このような</a:t>
            </a:r>
            <a:r>
              <a:rPr kumimoji="1" lang="en-US" altLang="ja-JP" baseline="0" dirty="0" smtClean="0"/>
              <a:t>there</a:t>
            </a:r>
            <a:r>
              <a:rPr kumimoji="1" lang="ja-JP" altLang="en-US" baseline="0" dirty="0" smtClean="0"/>
              <a:t>と</a:t>
            </a:r>
            <a:r>
              <a:rPr kumimoji="1" lang="en-US" altLang="ja-JP" baseline="0" dirty="0" smtClean="0"/>
              <a:t>cat</a:t>
            </a:r>
            <a:r>
              <a:rPr kumimoji="1" lang="ja-JP" altLang="en-US" baseline="0" dirty="0" smtClean="0"/>
              <a:t>が</a:t>
            </a:r>
            <a:r>
              <a:rPr kumimoji="1" lang="en-US" altLang="ja-JP" baseline="0" dirty="0" smtClean="0"/>
              <a:t>be</a:t>
            </a:r>
            <a:r>
              <a:rPr kumimoji="1" lang="ja-JP" altLang="en-US" baseline="0" dirty="0" smtClean="0"/>
              <a:t>を修飾し，</a:t>
            </a:r>
            <a:r>
              <a:rPr kumimoji="1" lang="en-US" altLang="ja-JP" baseline="0" dirty="0" smtClean="0"/>
              <a:t>cute </a:t>
            </a:r>
            <a:r>
              <a:rPr kumimoji="1" lang="ja-JP" altLang="en-US" baseline="0" dirty="0" smtClean="0"/>
              <a:t>が　</a:t>
            </a:r>
            <a:r>
              <a:rPr kumimoji="1" lang="en-US" altLang="ja-JP" baseline="0" dirty="0" smtClean="0"/>
              <a:t>cat </a:t>
            </a:r>
            <a:r>
              <a:rPr kumimoji="1" lang="ja-JP" altLang="en-US" baseline="0" dirty="0" smtClean="0"/>
              <a:t>を修飾するような形のグラフが得られます．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コメント文　１文を一つのグラフに変換します。</a:t>
            </a:r>
            <a:endParaRPr kumimoji="1" lang="en-US" altLang="ja-JP" dirty="0" smtClean="0"/>
          </a:p>
          <a:p>
            <a:endParaRPr kumimoji="1" lang="en-US" altLang="ja-JP" dirty="0" smtClean="0"/>
          </a:p>
          <a:p>
            <a:endParaRPr kumimoji="1" lang="en-US" altLang="ja-JP" dirty="0" smtClean="0"/>
          </a:p>
          <a:p>
            <a:r>
              <a:rPr kumimoji="1" lang="ja-JP" altLang="en-US" dirty="0" smtClean="0"/>
              <a:t>コメント文に対して構文解析を行います</a:t>
            </a:r>
            <a:endParaRPr kumimoji="1" lang="en-US" altLang="ja-JP" dirty="0" smtClean="0"/>
          </a:p>
          <a:p>
            <a:r>
              <a:rPr kumimoji="1" lang="ja-JP" altLang="en-US" dirty="0" smtClean="0"/>
              <a:t>構文解析器</a:t>
            </a:r>
            <a:r>
              <a:rPr kumimoji="1" lang="en-US" altLang="ja-JP" dirty="0" err="1" smtClean="0"/>
              <a:t>Enju</a:t>
            </a:r>
            <a:r>
              <a:rPr kumimoji="1" lang="ja-JP" altLang="en-US" dirty="0" smtClean="0"/>
              <a:t>を用いて解析を行います</a:t>
            </a:r>
            <a:endParaRPr kumimoji="1" lang="en-US" altLang="ja-JP" dirty="0" smtClean="0"/>
          </a:p>
          <a:p>
            <a:endParaRPr kumimoji="1" lang="en-US" altLang="ja-JP" dirty="0" smtClean="0"/>
          </a:p>
          <a:p>
            <a:r>
              <a:rPr kumimoji="1" lang="ja-JP" altLang="en-US" dirty="0" smtClean="0"/>
              <a:t>解析結果から文内の単語間における修飾被修飾関係を抽出します</a:t>
            </a:r>
            <a:endParaRPr kumimoji="1" lang="en-US" altLang="ja-JP" dirty="0" smtClean="0"/>
          </a:p>
          <a:p>
            <a:r>
              <a:rPr kumimoji="1" lang="ja-JP" altLang="en-US" dirty="0" smtClean="0"/>
              <a:t>また　このとき単語の正規化も行います</a:t>
            </a:r>
            <a:endParaRPr kumimoji="1" lang="en-US" altLang="ja-JP" dirty="0" smtClean="0"/>
          </a:p>
          <a:p>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17</a:t>
            </a:fld>
            <a:endParaRPr kumimoji="1" lang="ja-JP"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次いで，すべてのコメント集合をグラフに変換したのちに</a:t>
            </a:r>
            <a:endParaRPr kumimoji="1" lang="en-US" altLang="ja-JP" dirty="0" smtClean="0"/>
          </a:p>
          <a:p>
            <a:r>
              <a:rPr kumimoji="1" lang="ja-JP" altLang="en-US" dirty="0" smtClean="0"/>
              <a:t>グラフ群に頻出する構造を抽出します．</a:t>
            </a:r>
            <a:endParaRPr kumimoji="1" lang="en-US" altLang="ja-JP" dirty="0" smtClean="0"/>
          </a:p>
          <a:p>
            <a:endParaRPr kumimoji="1" lang="en-US" altLang="ja-JP" dirty="0" smtClean="0"/>
          </a:p>
          <a:p>
            <a:r>
              <a:rPr kumimoji="1" lang="ja-JP" altLang="en-US" dirty="0" smtClean="0"/>
              <a:t>グラフ群に対して頻出グラフマイニングを適用してやることで頻出グラフ，</a:t>
            </a:r>
            <a:endParaRPr kumimoji="1" lang="en-US" altLang="ja-JP" dirty="0" smtClean="0"/>
          </a:p>
          <a:p>
            <a:r>
              <a:rPr kumimoji="1" lang="ja-JP" altLang="en-US" dirty="0" smtClean="0"/>
              <a:t>すなわち複数のグラフ中に出現する共通の構造を抽出します．</a:t>
            </a:r>
            <a:endParaRPr kumimoji="1" lang="en-US" altLang="ja-JP" dirty="0" smtClean="0"/>
          </a:p>
          <a:p>
            <a:endParaRPr kumimoji="1" lang="en-US" altLang="ja-JP" dirty="0" smtClean="0"/>
          </a:p>
          <a:p>
            <a:r>
              <a:rPr kumimoji="1" lang="ja-JP" altLang="en-US" dirty="0" smtClean="0"/>
              <a:t>例えば，このような</a:t>
            </a:r>
            <a:r>
              <a:rPr kumimoji="1" lang="en-US" altLang="ja-JP" dirty="0" smtClean="0"/>
              <a:t>3</a:t>
            </a:r>
            <a:r>
              <a:rPr kumimoji="1" lang="ja-JP" altLang="en-US" dirty="0" err="1" smtClean="0"/>
              <a:t>つの</a:t>
            </a:r>
            <a:r>
              <a:rPr kumimoji="1" lang="ja-JP" altLang="en-US" dirty="0" smtClean="0"/>
              <a:t>グラフがあった場合，</a:t>
            </a:r>
            <a:endParaRPr kumimoji="1" lang="en-US" altLang="ja-JP" dirty="0" smtClean="0"/>
          </a:p>
          <a:p>
            <a:r>
              <a:rPr kumimoji="1" lang="ja-JP" altLang="en-US" dirty="0" smtClean="0"/>
              <a:t>赤線で囲った頂点</a:t>
            </a:r>
            <a:r>
              <a:rPr kumimoji="1" lang="en-US" altLang="ja-JP" dirty="0" smtClean="0"/>
              <a:t>A,B,C,D,E</a:t>
            </a:r>
            <a:r>
              <a:rPr kumimoji="1" lang="ja-JP" altLang="en-US" dirty="0" smtClean="0"/>
              <a:t>間の関係は</a:t>
            </a:r>
            <a:r>
              <a:rPr kumimoji="1" lang="en-US" altLang="ja-JP" dirty="0" smtClean="0"/>
              <a:t>3</a:t>
            </a:r>
            <a:r>
              <a:rPr kumimoji="1" lang="ja-JP" altLang="en-US" dirty="0" err="1" smtClean="0"/>
              <a:t>つの</a:t>
            </a:r>
            <a:r>
              <a:rPr kumimoji="1" lang="ja-JP" altLang="en-US" dirty="0" smtClean="0"/>
              <a:t>グラフすべてに出現するので頻出グラフといえます．</a:t>
            </a:r>
            <a:endParaRPr kumimoji="1" lang="en-US" altLang="ja-JP" dirty="0" smtClean="0"/>
          </a:p>
          <a:p>
            <a:endParaRPr kumimoji="1" lang="en-US" altLang="ja-JP" dirty="0" smtClean="0"/>
          </a:p>
          <a:p>
            <a:r>
              <a:rPr kumimoji="1" lang="ja-JP" altLang="en-US" dirty="0" smtClean="0"/>
              <a:t>また，ここで抽出する</a:t>
            </a:r>
            <a:endParaRPr kumimoji="1" lang="en-US" altLang="ja-JP" dirty="0" smtClean="0"/>
          </a:p>
          <a:p>
            <a:r>
              <a:rPr kumimoji="1" lang="ja-JP" altLang="en-US" dirty="0" smtClean="0"/>
              <a:t>グラフ群に頻出する構造はコメント集合において頻出する説明に対応すると仮定しています．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コメント文をすべてグラフに変換したのちに</a:t>
            </a:r>
            <a:endParaRPr kumimoji="1" lang="en-US" altLang="ja-JP" dirty="0" smtClean="0"/>
          </a:p>
          <a:p>
            <a:r>
              <a:rPr kumimoji="1" lang="ja-JP" altLang="en-US" dirty="0" smtClean="0"/>
              <a:t>そのグラフ群に対して頻出グラフマイニングの適用を行います</a:t>
            </a:r>
            <a:endParaRPr kumimoji="1" lang="en-US" altLang="ja-JP" dirty="0" smtClean="0"/>
          </a:p>
          <a:p>
            <a:r>
              <a:rPr kumimoji="1" lang="ja-JP" altLang="en-US" dirty="0" smtClean="0"/>
              <a:t>頻出グラフマイニングは相関ルールマイニングの一種で</a:t>
            </a:r>
            <a:endParaRPr kumimoji="1" lang="en-US" altLang="ja-JP" dirty="0" smtClean="0"/>
          </a:p>
          <a:p>
            <a:r>
              <a:rPr kumimoji="1" lang="ja-JP" altLang="en-US" dirty="0" smtClean="0"/>
              <a:t>グラフ群の中に共通して出現する構造　部分グラフとして抽出します</a:t>
            </a:r>
            <a:endParaRPr kumimoji="1" lang="en-US" altLang="ja-JP" dirty="0" smtClean="0"/>
          </a:p>
          <a:p>
            <a:endParaRPr kumimoji="1" lang="en-US" altLang="ja-JP" dirty="0" smtClean="0"/>
          </a:p>
          <a:p>
            <a:endParaRPr kumimoji="1" lang="en-US" altLang="ja-JP" dirty="0" smtClean="0"/>
          </a:p>
          <a:p>
            <a:r>
              <a:rPr kumimoji="1" lang="ja-JP" altLang="en-US" dirty="0" smtClean="0"/>
              <a:t>ここでグラフ群に頻出する構造というものは</a:t>
            </a:r>
            <a:endParaRPr kumimoji="1" lang="en-US" altLang="ja-JP" dirty="0" smtClean="0"/>
          </a:p>
          <a:p>
            <a:r>
              <a:rPr kumimoji="1" lang="ja-JP" altLang="en-US" dirty="0" smtClean="0"/>
              <a:t>コメント文においては頻出する説明に相当します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18</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グラフを辞書に載せても利用者は読むことが困難であるために，</a:t>
            </a:r>
            <a:endParaRPr kumimoji="1" lang="en-US" altLang="ja-JP" dirty="0" smtClean="0"/>
          </a:p>
          <a:p>
            <a:r>
              <a:rPr kumimoji="1" lang="ja-JP" altLang="en-US" dirty="0" smtClean="0"/>
              <a:t>グラフを自然言語の文に変換することで，説明文の生成を行います．</a:t>
            </a:r>
            <a:endParaRPr kumimoji="1" lang="en-US" altLang="ja-JP" dirty="0" smtClean="0"/>
          </a:p>
          <a:p>
            <a:endParaRPr kumimoji="1" lang="en-US" altLang="ja-JP" dirty="0" smtClean="0"/>
          </a:p>
          <a:p>
            <a:r>
              <a:rPr kumimoji="1" lang="ja-JP" altLang="en-US" dirty="0" smtClean="0"/>
              <a:t>得られた頻出グラフには語順や単語の活用などの情報は含まれていないため</a:t>
            </a:r>
            <a:r>
              <a:rPr kumimoji="1" lang="ja-JP" altLang="en-US" dirty="0" smtClean="0"/>
              <a:t>に直接文に変換することが行えないです，</a:t>
            </a:r>
            <a:endParaRPr kumimoji="1" lang="en-US" altLang="ja-JP" dirty="0" smtClean="0"/>
          </a:p>
          <a:p>
            <a:endParaRPr kumimoji="1" lang="en-US" altLang="ja-JP" dirty="0" smtClean="0"/>
          </a:p>
          <a:p>
            <a:r>
              <a:rPr kumimoji="1" lang="ja-JP" altLang="en-US" dirty="0" smtClean="0"/>
              <a:t>コメント原文の語順などを利用し，文への変換を行います．</a:t>
            </a:r>
            <a:endParaRPr kumimoji="1" lang="en-US" altLang="ja-JP" dirty="0" smtClean="0"/>
          </a:p>
          <a:p>
            <a:endParaRPr kumimoji="1" lang="en-US" altLang="ja-JP" dirty="0" smtClean="0"/>
          </a:p>
          <a:p>
            <a:r>
              <a:rPr kumimoji="1" lang="en-US" altLang="ja-JP" dirty="0" smtClean="0"/>
              <a:t>This class handles the simple</a:t>
            </a:r>
            <a:r>
              <a:rPr kumimoji="1" lang="en-US" altLang="ja-JP" baseline="0" dirty="0" smtClean="0"/>
              <a:t> string case </a:t>
            </a:r>
            <a:r>
              <a:rPr kumimoji="1" lang="ja-JP" altLang="en-US" baseline="0" dirty="0" smtClean="0"/>
              <a:t>という文があり，</a:t>
            </a:r>
            <a:endParaRPr kumimoji="1" lang="en-US" altLang="ja-JP" baseline="0" dirty="0" smtClean="0"/>
          </a:p>
          <a:p>
            <a:r>
              <a:rPr kumimoji="1" lang="ja-JP" altLang="en-US" dirty="0" smtClean="0"/>
              <a:t>その文をグラフ化し右のグラフが得られ，さらに，赤で囲まれた部分の頻出グラフが得られたとすると．</a:t>
            </a:r>
            <a:endParaRPr kumimoji="1" lang="en-US" altLang="ja-JP" dirty="0" smtClean="0"/>
          </a:p>
          <a:p>
            <a:r>
              <a:rPr kumimoji="1" lang="ja-JP" altLang="en-US" dirty="0" smtClean="0"/>
              <a:t>各頂点が原文で対応する単語のみを抽出することで単語列を生成し，その単語列を説明文とします．</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グラフを辞書と提示しても，利用者は読みにくい</a:t>
            </a:r>
            <a:endParaRPr kumimoji="1" lang="en-US" altLang="ja-JP" dirty="0" smtClean="0"/>
          </a:p>
          <a:p>
            <a:r>
              <a:rPr kumimoji="1" lang="ja-JP" altLang="en-US" dirty="0" smtClean="0"/>
              <a:t>最終的な出力は自然言語による説明文であるために，グラフから説明文の生成を行います</a:t>
            </a:r>
            <a:endParaRPr kumimoji="1" lang="en-US" altLang="ja-JP" dirty="0" smtClean="0"/>
          </a:p>
          <a:p>
            <a:endParaRPr kumimoji="1" lang="en-US" altLang="ja-JP" dirty="0" smtClean="0"/>
          </a:p>
          <a:p>
            <a:r>
              <a:rPr kumimoji="1" lang="ja-JP" altLang="en-US" dirty="0" smtClean="0"/>
              <a:t>グラフでは，語順や単語の活用などの情報は失われているため，直接説明文を生成することはできません</a:t>
            </a:r>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19</a:t>
            </a:fld>
            <a:endParaRPr kumimoji="1" lang="ja-JP"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今回提案した</a:t>
            </a:r>
            <a:r>
              <a:rPr kumimoji="1" lang="ja-JP" altLang="en-US" dirty="0" smtClean="0"/>
              <a:t>手法のツールを試作し，</a:t>
            </a:r>
            <a:endParaRPr kumimoji="1" lang="en-US" altLang="ja-JP" dirty="0" smtClean="0"/>
          </a:p>
          <a:p>
            <a:r>
              <a:rPr kumimoji="1" lang="ja-JP" altLang="en-US" dirty="0" smtClean="0"/>
              <a:t>適用</a:t>
            </a:r>
            <a:r>
              <a:rPr kumimoji="1" lang="ja-JP" altLang="en-US" dirty="0" smtClean="0"/>
              <a:t>した実験を行ったのでその結果について述べます．</a:t>
            </a:r>
            <a:endParaRPr kumimoji="1" lang="en-US" altLang="ja-JP" dirty="0" smtClean="0"/>
          </a:p>
          <a:p>
            <a:endParaRPr kumimoji="1" lang="en-US" altLang="ja-JP" dirty="0" smtClean="0"/>
          </a:p>
          <a:p>
            <a:r>
              <a:rPr kumimoji="1" lang="ja-JP" altLang="en-US" dirty="0" smtClean="0"/>
              <a:t>入力として，</a:t>
            </a:r>
            <a:r>
              <a:rPr kumimoji="1" lang="en-US" altLang="ja-JP" dirty="0" smtClean="0"/>
              <a:t>Java</a:t>
            </a:r>
            <a:r>
              <a:rPr kumimoji="1" lang="ja-JP" altLang="en-US" dirty="0" smtClean="0"/>
              <a:t>のソースコード集合を用いた，それらはオープンソースソフトウェアであり，ソースコードの再利用に関する研究のために集められたものを用いました．</a:t>
            </a:r>
            <a:endParaRPr kumimoji="1" lang="en-US" altLang="ja-JP" dirty="0" smtClean="0"/>
          </a:p>
          <a:p>
            <a:r>
              <a:rPr kumimoji="1" lang="ja-JP" altLang="en-US" dirty="0" smtClean="0"/>
              <a:t>それらのソフトウェアプロダクト数は４４５個で</a:t>
            </a:r>
            <a:endParaRPr kumimoji="1" lang="en-US" altLang="ja-JP" dirty="0" smtClean="0"/>
          </a:p>
          <a:p>
            <a:r>
              <a:rPr kumimoji="1" lang="ja-JP" altLang="en-US" dirty="0" smtClean="0"/>
              <a:t>ファイル数では</a:t>
            </a:r>
            <a:r>
              <a:rPr kumimoji="1" lang="en-US" altLang="ja-JP" dirty="0" smtClean="0"/>
              <a:t>213159</a:t>
            </a:r>
            <a:r>
              <a:rPr kumimoji="1" lang="ja-JP" altLang="en-US" dirty="0" smtClean="0"/>
              <a:t>個となっています．</a:t>
            </a:r>
            <a:endParaRPr kumimoji="1" lang="en-US" altLang="ja-JP" dirty="0" smtClean="0"/>
          </a:p>
          <a:p>
            <a:endParaRPr kumimoji="1" lang="en-US" altLang="ja-JP" dirty="0" smtClean="0"/>
          </a:p>
          <a:p>
            <a:r>
              <a:rPr kumimoji="1" lang="ja-JP" altLang="en-US" dirty="0" smtClean="0"/>
              <a:t>得られた説明文を自身で見た結果</a:t>
            </a:r>
            <a:endParaRPr kumimoji="1" lang="en-US" altLang="ja-JP" dirty="0" smtClean="0"/>
          </a:p>
          <a:p>
            <a:r>
              <a:rPr kumimoji="1" lang="ja-JP" altLang="en-US" dirty="0" smtClean="0"/>
              <a:t>そのまま説明文になりそうな文は得ることができなかったです，</a:t>
            </a:r>
            <a:endParaRPr kumimoji="1" lang="en-US" altLang="ja-JP" dirty="0" smtClean="0"/>
          </a:p>
          <a:p>
            <a:r>
              <a:rPr kumimoji="1" lang="ja-JP" altLang="en-US" dirty="0" smtClean="0"/>
              <a:t>しかし，名詞に関して何らかの有用な知識を得られる記述は得られました．</a:t>
            </a:r>
            <a:endParaRPr kumimoji="1" lang="en-US" altLang="ja-JP" dirty="0" smtClean="0"/>
          </a:p>
          <a:p>
            <a:endParaRPr kumimoji="1" lang="en-US" altLang="ja-JP" dirty="0" smtClean="0"/>
          </a:p>
          <a:p>
            <a:endParaRPr kumimoji="1" lang="en-US" altLang="ja-JP" dirty="0" smtClean="0"/>
          </a:p>
          <a:p>
            <a:r>
              <a:rPr kumimoji="1" lang="ja-JP" altLang="en-US" dirty="0" smtClean="0"/>
              <a:t>ソフトウェアの再利用に関する研究のために集められたソースコード集合を利用</a:t>
            </a:r>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20</a:t>
            </a:fld>
            <a:endParaRPr kumimoji="1" lang="ja-JP" altLang="en-US" dirty="0"/>
          </a:p>
        </p:txBody>
      </p:sp>
    </p:spTree>
    <p:extLst>
      <p:ext uri="{BB962C8B-B14F-4D97-AF65-F5344CB8AC3E}">
        <p14:creationId xmlns:p14="http://schemas.microsoft.com/office/powerpoint/2010/main" val="3636349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z="1800" dirty="0" smtClean="0"/>
              <a:t>まず</a:t>
            </a:r>
            <a:r>
              <a:rPr kumimoji="1" lang="ja-JP" altLang="en-US" sz="1800" dirty="0" smtClean="0"/>
              <a:t>，研究の背景</a:t>
            </a:r>
            <a:r>
              <a:rPr kumimoji="1" lang="ja-JP" altLang="en-US" sz="1800" dirty="0" smtClean="0"/>
              <a:t>としてソフトウェアにおいて保守にかかるコストは非常に高く，</a:t>
            </a:r>
            <a:endParaRPr kumimoji="1" lang="en-US" altLang="ja-JP" sz="1800" dirty="0" smtClean="0"/>
          </a:p>
          <a:p>
            <a:r>
              <a:rPr kumimoji="1" lang="ja-JP" altLang="en-US" sz="1800" dirty="0" smtClean="0"/>
              <a:t>作業者はそのうちの多くをプログラム理解に費やします．</a:t>
            </a:r>
            <a:endParaRPr kumimoji="1" lang="en-US" altLang="ja-JP" sz="1800" dirty="0" smtClean="0"/>
          </a:p>
          <a:p>
            <a:r>
              <a:rPr kumimoji="1" lang="ja-JP" altLang="en-US" sz="1800" dirty="0" smtClean="0"/>
              <a:t>また，ソースコードやドキュメントの読解を行うことでプログラム理解を高めます．</a:t>
            </a:r>
            <a:endParaRPr kumimoji="1" lang="en-US" altLang="ja-JP" sz="1800" dirty="0" smtClean="0"/>
          </a:p>
          <a:p>
            <a:r>
              <a:rPr kumimoji="1" lang="ja-JP" altLang="en-US" sz="1800" dirty="0" smtClean="0"/>
              <a:t>ドキュメントは適切に変更されなかったり紛失していることなどもあり，</a:t>
            </a:r>
            <a:endParaRPr kumimoji="1" lang="en-US" altLang="ja-JP" sz="1800" dirty="0" smtClean="0"/>
          </a:p>
          <a:p>
            <a:r>
              <a:rPr kumimoji="1" lang="ja-JP" altLang="en-US" sz="1800" dirty="0" smtClean="0"/>
              <a:t>作業者にとってソースコードの読解は理解のために重要な方法であります</a:t>
            </a:r>
            <a:endParaRPr kumimoji="1" lang="en-US" altLang="ja-JP" sz="1800" dirty="0" smtClean="0"/>
          </a:p>
          <a:p>
            <a:endParaRPr kumimoji="1" lang="en-US" altLang="ja-JP" sz="1800" dirty="0" smtClean="0"/>
          </a:p>
          <a:p>
            <a:r>
              <a:rPr kumimoji="1" lang="ja-JP" altLang="en-US" sz="1800" dirty="0" smtClean="0"/>
              <a:t>そして，ソースコードの読解に要する時間は一定</a:t>
            </a:r>
            <a:r>
              <a:rPr kumimoji="1" lang="ja-JP" altLang="en-US" sz="1800" dirty="0" smtClean="0"/>
              <a:t>ではありません．</a:t>
            </a:r>
            <a:endParaRPr kumimoji="1" lang="en-US" altLang="ja-JP" sz="1800" dirty="0" smtClean="0"/>
          </a:p>
          <a:p>
            <a:r>
              <a:rPr kumimoji="1" lang="ja-JP" altLang="en-US" sz="1800" dirty="0" smtClean="0"/>
              <a:t>影響を与える要因</a:t>
            </a:r>
            <a:r>
              <a:rPr kumimoji="1" lang="ja-JP" altLang="en-US" sz="1800" dirty="0" smtClean="0"/>
              <a:t>としては主に</a:t>
            </a:r>
            <a:r>
              <a:rPr kumimoji="1" lang="en-US" altLang="ja-JP" sz="1800" dirty="0" smtClean="0"/>
              <a:t>2</a:t>
            </a:r>
            <a:r>
              <a:rPr kumimoji="1" lang="ja-JP" altLang="en-US" sz="1800" dirty="0" smtClean="0"/>
              <a:t>つ考えられ，</a:t>
            </a:r>
            <a:endParaRPr kumimoji="1" lang="en-US" altLang="ja-JP" sz="1800" dirty="0" smtClean="0"/>
          </a:p>
          <a:p>
            <a:r>
              <a:rPr kumimoji="1" lang="ja-JP" altLang="en-US" sz="1800" dirty="0" smtClean="0"/>
              <a:t>１つがソースコードの可読</a:t>
            </a:r>
            <a:r>
              <a:rPr kumimoji="1" lang="ja-JP" altLang="en-US" sz="1800" dirty="0" smtClean="0"/>
              <a:t>性です，</a:t>
            </a:r>
            <a:r>
              <a:rPr kumimoji="1" lang="ja-JP" altLang="en-US" sz="1800" dirty="0" smtClean="0"/>
              <a:t>ただ動作することだけを目的とするのではなく，後から再び見るときに理解しやすく記述しているか</a:t>
            </a:r>
            <a:endParaRPr kumimoji="1" lang="en-US" altLang="ja-JP" sz="1800" dirty="0" smtClean="0"/>
          </a:p>
          <a:p>
            <a:r>
              <a:rPr kumimoji="1" lang="ja-JP" altLang="en-US" sz="1800" dirty="0" smtClean="0"/>
              <a:t>また，もう一つが，開発者自身のソフトウェアに関する知識や経験が豊富であるかどうか</a:t>
            </a:r>
            <a:endParaRPr kumimoji="1" lang="en-US" altLang="ja-JP" sz="1800" dirty="0" smtClean="0"/>
          </a:p>
          <a:p>
            <a:r>
              <a:rPr kumimoji="1" lang="ja-JP" altLang="en-US" sz="1800" dirty="0" smtClean="0"/>
              <a:t>これらのことにより要する時間は変化します．</a:t>
            </a:r>
            <a:endParaRPr kumimoji="1" lang="en-US" altLang="ja-JP" sz="1800" dirty="0" smtClean="0"/>
          </a:p>
          <a:p>
            <a:endParaRPr kumimoji="1" lang="en-US" altLang="ja-JP" sz="1800" dirty="0" smtClean="0"/>
          </a:p>
          <a:p>
            <a:r>
              <a:rPr kumimoji="1" lang="ja-JP" altLang="en-US" sz="1800" dirty="0" smtClean="0"/>
              <a:t>ソースコードの読解を行う際には、作業者はソースコード中の様々な情報を活用することで理解を進めるが、</a:t>
            </a:r>
            <a:endParaRPr kumimoji="1" lang="en-US" altLang="ja-JP" sz="1800" dirty="0" smtClean="0"/>
          </a:p>
          <a:p>
            <a:r>
              <a:rPr kumimoji="1" lang="ja-JP" altLang="en-US" sz="1800" dirty="0" smtClean="0"/>
              <a:t>その中でも識別子は重要な手がかりであることが知られています．</a:t>
            </a:r>
            <a:endParaRPr kumimoji="1" lang="en-US" altLang="ja-JP" sz="1800" dirty="0" smtClean="0"/>
          </a:p>
          <a:p>
            <a:r>
              <a:rPr kumimoji="1" lang="ja-JP" altLang="en-US" sz="1800" dirty="0" smtClean="0"/>
              <a:t>具体的には，識別子名から関数や変数の役割や振る舞いを類推しながら、読解をすすめていきます．</a:t>
            </a:r>
            <a:endParaRPr kumimoji="1" lang="en-US" altLang="ja-JP" sz="1800" dirty="0" smtClean="0"/>
          </a:p>
          <a:p>
            <a:r>
              <a:rPr kumimoji="1" lang="ja-JP" altLang="en-US" sz="1800" dirty="0" smtClean="0"/>
              <a:t>類推を行うことで作業者は，ある程度の予測を持って読解を行うことや，その箇所が知りたい情報に関連しそうかどうかを判断することができます．</a:t>
            </a:r>
            <a:endParaRPr kumimoji="1" lang="en-US" altLang="ja-JP" sz="1800" dirty="0" smtClean="0"/>
          </a:p>
          <a:p>
            <a:endParaRPr kumimoji="1" lang="en-US" altLang="ja-JP" sz="1800" dirty="0" smtClean="0"/>
          </a:p>
          <a:p>
            <a:endParaRPr kumimoji="1" lang="en-US" altLang="ja-JP" sz="1800" dirty="0" smtClean="0"/>
          </a:p>
          <a:p>
            <a:endParaRPr kumimoji="1" lang="en-US" altLang="ja-JP" sz="1800" dirty="0" smtClean="0"/>
          </a:p>
          <a:p>
            <a:endParaRPr kumimoji="1" lang="en-US" altLang="ja-JP" sz="1800" dirty="0" smtClean="0"/>
          </a:p>
          <a:p>
            <a:endParaRPr kumimoji="1" lang="en-US" altLang="ja-JP" sz="1800" dirty="0" smtClean="0"/>
          </a:p>
          <a:p>
            <a:r>
              <a:rPr kumimoji="1" lang="ja-JP" altLang="en-US" sz="1800" dirty="0" smtClean="0"/>
              <a:t>ソフトウェアのライフサイクルにおいて保守にかかるコストは非常に高く，そのうちプログラム理解割くコストは大きなものである</a:t>
            </a:r>
            <a:endParaRPr kumimoji="1" lang="en-US" altLang="ja-JP" sz="1800" dirty="0" smtClean="0"/>
          </a:p>
          <a:p>
            <a:r>
              <a:rPr kumimoji="1" lang="ja-JP" altLang="en-US" sz="1800" dirty="0" smtClean="0"/>
              <a:t>作業者はソースコードやドキュメントの読解を行うことでプログラム理解を高める</a:t>
            </a:r>
            <a:endParaRPr kumimoji="1" lang="en-US" altLang="ja-JP" sz="1800" dirty="0" smtClean="0"/>
          </a:p>
          <a:p>
            <a:endParaRPr kumimoji="1" lang="en-US" altLang="ja-JP" sz="1800" dirty="0" smtClean="0"/>
          </a:p>
          <a:p>
            <a:r>
              <a:rPr kumimoji="1" lang="ja-JP" altLang="en-US" sz="1800" dirty="0" smtClean="0"/>
              <a:t>ここで，ソースコードの読解に要する時間は一定ではなく、状況によって増減します</a:t>
            </a:r>
            <a:endParaRPr kumimoji="1" lang="en-US" altLang="ja-JP" sz="1800" dirty="0" smtClean="0"/>
          </a:p>
          <a:p>
            <a:r>
              <a:rPr kumimoji="1" lang="ja-JP" altLang="en-US" sz="1800" dirty="0" smtClean="0"/>
              <a:t>変化する要因としては、ソースコードの可読性、ただ動作するだけを目的としたのではなく、後からソースコードを参照することを意識して記述されているか</a:t>
            </a:r>
            <a:endParaRPr kumimoji="1" lang="en-US" altLang="ja-JP" sz="1800" dirty="0" smtClean="0"/>
          </a:p>
          <a:p>
            <a:r>
              <a:rPr kumimoji="1" lang="ja-JP" altLang="en-US" sz="1800" dirty="0" smtClean="0"/>
              <a:t>また読解を行う作業者自身の知識や経験などにも依存する</a:t>
            </a:r>
            <a:r>
              <a:rPr kumimoji="1" lang="en-US" altLang="ja-JP" sz="1800" dirty="0" smtClean="0"/>
              <a:t>.</a:t>
            </a:r>
          </a:p>
          <a:p>
            <a:endParaRPr kumimoji="1" lang="en-US" altLang="ja-JP" sz="1800" dirty="0" smtClean="0"/>
          </a:p>
          <a:p>
            <a:r>
              <a:rPr kumimoji="1" lang="ja-JP" altLang="en-US" sz="1800" dirty="0" smtClean="0"/>
              <a:t>作業者がソースコードの読解を行う際に、ソースコード中の様々な情報を活用して理解を進めるが、</a:t>
            </a:r>
            <a:endParaRPr kumimoji="1" lang="en-US" altLang="ja-JP" sz="1800" dirty="0" smtClean="0"/>
          </a:p>
          <a:p>
            <a:r>
              <a:rPr kumimoji="1" lang="ja-JP" altLang="en-US" sz="1800" dirty="0" smtClean="0"/>
              <a:t>その中でも識別子は重要な手がかりであることが知られている．」</a:t>
            </a:r>
            <a:endParaRPr kumimoji="1" lang="en-US" altLang="ja-JP" sz="1800" dirty="0" smtClean="0"/>
          </a:p>
          <a:p>
            <a:r>
              <a:rPr kumimoji="1" lang="ja-JP" altLang="en-US" sz="1800" dirty="0" smtClean="0"/>
              <a:t>識別氏名から関数や変数の役割や振る舞いを類推し、読解をすすめる</a:t>
            </a:r>
            <a:endParaRPr kumimoji="1" lang="en-US" altLang="ja-JP" sz="1800" dirty="0" smtClean="0"/>
          </a:p>
          <a:p>
            <a:endParaRPr kumimoji="1" lang="en-US" altLang="ja-JP" dirty="0" smtClean="0"/>
          </a:p>
          <a:p>
            <a:r>
              <a:rPr kumimoji="1" lang="ja-JP" altLang="en-US" dirty="0" smtClean="0"/>
              <a:t>類推を行うことで作業者は，ある程度の予測を持って理解を行うことや今知りたい情報に関連しそうかどうかを判断できる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2</a:t>
            </a:fld>
            <a:endParaRPr kumimoji="1" lang="ja-JP"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実際の結果の例を示します．</a:t>
            </a:r>
            <a:endParaRPr kumimoji="1" lang="en-US" altLang="ja-JP" dirty="0" smtClean="0"/>
          </a:p>
          <a:p>
            <a:endParaRPr kumimoji="1" lang="en-US" altLang="ja-JP" dirty="0" smtClean="0"/>
          </a:p>
          <a:p>
            <a:r>
              <a:rPr kumimoji="1" lang="ja-JP" altLang="en-US" dirty="0" smtClean="0"/>
              <a:t>まず説明文としては不十分だが，その名詞に関して何らかの有用な知識が得られる記述の例です．</a:t>
            </a:r>
            <a:endParaRPr kumimoji="1" lang="en-US" altLang="ja-JP" dirty="0" smtClean="0"/>
          </a:p>
          <a:p>
            <a:r>
              <a:rPr kumimoji="1" lang="en-US" altLang="ja-JP" dirty="0" smtClean="0"/>
              <a:t>exception</a:t>
            </a:r>
            <a:r>
              <a:rPr kumimoji="1" lang="ja-JP" altLang="en-US" dirty="0" smtClean="0"/>
              <a:t>に対する説明として，</a:t>
            </a:r>
            <a:r>
              <a:rPr kumimoji="1" lang="en-US" altLang="ja-JP" dirty="0" smtClean="0"/>
              <a:t>control gathered error</a:t>
            </a:r>
            <a:r>
              <a:rPr kumimoji="1" lang="ja-JP" altLang="en-US" dirty="0" smtClean="0"/>
              <a:t>という記述からは</a:t>
            </a:r>
            <a:r>
              <a:rPr kumimoji="1" lang="en-US" altLang="ja-JP" dirty="0" smtClean="0"/>
              <a:t>exception</a:t>
            </a:r>
            <a:r>
              <a:rPr kumimoji="1" lang="ja-JP" altLang="en-US" dirty="0" smtClean="0"/>
              <a:t>がエラーを集めなんらかの処理を施すといった知識が得られる</a:t>
            </a:r>
            <a:endParaRPr kumimoji="1" lang="en-US" altLang="ja-JP" dirty="0" smtClean="0"/>
          </a:p>
          <a:p>
            <a:r>
              <a:rPr kumimoji="1" lang="ja-JP" altLang="en-US" dirty="0" smtClean="0"/>
              <a:t>次に，</a:t>
            </a:r>
            <a:r>
              <a:rPr kumimoji="1" lang="en-US" altLang="ja-JP" dirty="0" smtClean="0"/>
              <a:t>map</a:t>
            </a:r>
            <a:r>
              <a:rPr kumimoji="1" lang="ja-JP" altLang="en-US" dirty="0" smtClean="0"/>
              <a:t>に対しては，</a:t>
            </a:r>
            <a:r>
              <a:rPr kumimoji="1" lang="en-US" altLang="ja-JP" dirty="0" smtClean="0"/>
              <a:t>map</a:t>
            </a:r>
            <a:r>
              <a:rPr kumimoji="1" lang="ja-JP" altLang="en-US" dirty="0" smtClean="0"/>
              <a:t>に</a:t>
            </a:r>
            <a:r>
              <a:rPr kumimoji="1" lang="en-US" altLang="ja-JP" dirty="0" smtClean="0"/>
              <a:t>key</a:t>
            </a:r>
            <a:r>
              <a:rPr kumimoji="1" lang="ja-JP" altLang="en-US" dirty="0" smtClean="0"/>
              <a:t>や</a:t>
            </a:r>
            <a:r>
              <a:rPr kumimoji="1" lang="en-US" altLang="ja-JP" dirty="0" smtClean="0"/>
              <a:t>value</a:t>
            </a:r>
            <a:r>
              <a:rPr kumimoji="1" lang="ja-JP" altLang="en-US" dirty="0" smtClean="0"/>
              <a:t>といった要素が含まれるということが分かる</a:t>
            </a:r>
            <a:endParaRPr kumimoji="1" lang="en-US" altLang="ja-JP" dirty="0" smtClean="0"/>
          </a:p>
          <a:p>
            <a:endParaRPr kumimoji="1" lang="en-US" altLang="ja-JP" dirty="0" smtClean="0"/>
          </a:p>
          <a:p>
            <a:r>
              <a:rPr kumimoji="1" lang="ja-JP" altLang="en-US" dirty="0" smtClean="0"/>
              <a:t>一方，その名詞に対し有用な知識が得られない記述も多く得られたのでそのような例を示す</a:t>
            </a:r>
            <a:endParaRPr kumimoji="1" lang="en-US" altLang="ja-JP" dirty="0" smtClean="0"/>
          </a:p>
          <a:p>
            <a:r>
              <a:rPr kumimoji="1" lang="en-US" altLang="ja-JP" dirty="0" smtClean="0"/>
              <a:t>manager</a:t>
            </a:r>
            <a:r>
              <a:rPr kumimoji="1" lang="ja-JP" altLang="en-US" dirty="0" smtClean="0"/>
              <a:t>に対する説明文では，特定の識別子に対する説明がなされており，</a:t>
            </a:r>
            <a:r>
              <a:rPr kumimoji="1" lang="en-US" altLang="ja-JP" dirty="0" smtClean="0"/>
              <a:t>manager</a:t>
            </a:r>
            <a:r>
              <a:rPr kumimoji="1" lang="ja-JP" altLang="en-US" dirty="0" smtClean="0"/>
              <a:t>に関する有用な知識を得られない，</a:t>
            </a:r>
            <a:endParaRPr kumimoji="1" lang="en-US" altLang="ja-JP" dirty="0" smtClean="0"/>
          </a:p>
          <a:p>
            <a:r>
              <a:rPr kumimoji="1" lang="ja-JP" altLang="en-US" dirty="0" smtClean="0"/>
              <a:t>そして，</a:t>
            </a:r>
            <a:r>
              <a:rPr kumimoji="1" lang="en-US" altLang="ja-JP" dirty="0" smtClean="0"/>
              <a:t>xml</a:t>
            </a:r>
            <a:r>
              <a:rPr kumimoji="1" lang="ja-JP" altLang="en-US" dirty="0" smtClean="0"/>
              <a:t>では，説明が同語反復となってしまっており，新たな知識が得られない例である．</a:t>
            </a:r>
            <a:endParaRPr kumimoji="1" lang="en-US" altLang="ja-JP" dirty="0" smtClean="0"/>
          </a:p>
          <a:p>
            <a:endParaRPr kumimoji="1" lang="en-US" altLang="ja-JP" dirty="0" smtClean="0"/>
          </a:p>
          <a:p>
            <a:r>
              <a:rPr kumimoji="1" lang="ja-JP" altLang="en-US" dirty="0" smtClean="0"/>
              <a:t>このような結果を踏まえて適用実験に対する考察について述べる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21</a:t>
            </a:fld>
            <a:endParaRPr kumimoji="1" lang="ja-JP" altLang="en-US" dirty="0"/>
          </a:p>
        </p:txBody>
      </p:sp>
    </p:spTree>
    <p:extLst>
      <p:ext uri="{BB962C8B-B14F-4D97-AF65-F5344CB8AC3E}">
        <p14:creationId xmlns:p14="http://schemas.microsoft.com/office/powerpoint/2010/main" val="40394369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r>
              <a:rPr kumimoji="1" lang="ja-JP" altLang="en-US" dirty="0" smtClean="0"/>
              <a:t>まず，短いフレーズが多く生成されてしまうという問題</a:t>
            </a:r>
            <a:endParaRPr kumimoji="1" lang="en-US" altLang="ja-JP" dirty="0" smtClean="0"/>
          </a:p>
          <a:p>
            <a:r>
              <a:rPr kumimoji="1" lang="ja-JP" altLang="en-US" dirty="0" smtClean="0"/>
              <a:t>グラフマイニングの手法として長いフレーズを生成するためには，ある程度の数だけそれに対応するグラフが出現することが必要である．</a:t>
            </a:r>
            <a:endParaRPr kumimoji="1" lang="en-US" altLang="ja-JP" dirty="0" smtClean="0"/>
          </a:p>
          <a:p>
            <a:r>
              <a:rPr kumimoji="1" lang="ja-JP" altLang="en-US" dirty="0" smtClean="0"/>
              <a:t>その原因としては以下のことが考えられる．</a:t>
            </a:r>
            <a:endParaRPr kumimoji="1" lang="en-US" altLang="ja-JP" dirty="0" smtClean="0"/>
          </a:p>
          <a:p>
            <a:r>
              <a:rPr kumimoji="1" lang="ja-JP" altLang="en-US" dirty="0" smtClean="0"/>
              <a:t>１つがコメント量が不足してしまっていること</a:t>
            </a:r>
            <a:endParaRPr kumimoji="1" lang="en-US" altLang="ja-JP" dirty="0" smtClean="0"/>
          </a:p>
          <a:p>
            <a:r>
              <a:rPr kumimoji="1" lang="ja-JP" altLang="en-US" dirty="0" smtClean="0"/>
              <a:t>もう一つが類似しているが異なった構造としてそれぞれ別にカウントしてしまっていることがある．</a:t>
            </a:r>
            <a:endParaRPr kumimoji="1" lang="en-US" altLang="ja-JP" dirty="0" smtClean="0"/>
          </a:p>
          <a:p>
            <a:endParaRPr kumimoji="1" lang="en-US" altLang="ja-JP" dirty="0" smtClean="0"/>
          </a:p>
          <a:p>
            <a:endParaRPr kumimoji="1" lang="en-US" altLang="ja-JP" dirty="0" smtClean="0"/>
          </a:p>
          <a:p>
            <a:r>
              <a:rPr kumimoji="1" lang="ja-JP" altLang="en-US" dirty="0" smtClean="0"/>
              <a:t>それから，有用な知識が得られない記述を抽出する問題としては，</a:t>
            </a:r>
            <a:endParaRPr kumimoji="1" lang="en-US" altLang="ja-JP" dirty="0" smtClean="0"/>
          </a:p>
          <a:p>
            <a:r>
              <a:rPr kumimoji="1" lang="ja-JP" altLang="en-US" dirty="0" smtClean="0"/>
              <a:t>コメント集合にもともと名詞の説明に関連しない記述のみを含んだコメントが多数含まれてしまい，</a:t>
            </a:r>
            <a:endParaRPr kumimoji="1" lang="en-US" altLang="ja-JP" dirty="0" smtClean="0"/>
          </a:p>
          <a:p>
            <a:r>
              <a:rPr kumimoji="1" lang="ja-JP" altLang="en-US" dirty="0" smtClean="0"/>
              <a:t>そのようなコメントの中から説明が抽出されてしまうことが原因だと考えれる．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22</a:t>
            </a:fld>
            <a:endParaRPr kumimoji="1" lang="ja-JP" altLang="en-US" dirty="0"/>
          </a:p>
        </p:txBody>
      </p:sp>
    </p:spTree>
    <p:extLst>
      <p:ext uri="{BB962C8B-B14F-4D97-AF65-F5344CB8AC3E}">
        <p14:creationId xmlns:p14="http://schemas.microsoft.com/office/powerpoint/2010/main" val="42877833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今後の課題としては，</a:t>
            </a:r>
            <a:endParaRPr kumimoji="1" lang="en-US" altLang="ja-JP" dirty="0" smtClean="0"/>
          </a:p>
          <a:p>
            <a:r>
              <a:rPr kumimoji="1" lang="ja-JP" altLang="en-US" dirty="0" smtClean="0"/>
              <a:t>説明文の品質向上が必要であり，向上させる方法としては，以下のようなことが考えられる．」</a:t>
            </a:r>
            <a:endParaRPr kumimoji="1" lang="en-US" altLang="ja-JP" dirty="0" smtClean="0"/>
          </a:p>
          <a:p>
            <a:r>
              <a:rPr kumimoji="1" lang="ja-JP" altLang="en-US" dirty="0" smtClean="0"/>
              <a:t>一つ目が，コメント集合の量が不足しているといった問題では，より多くのソースコードを用いることで，コメントの量を増加させる．</a:t>
            </a:r>
            <a:endParaRPr kumimoji="1" lang="en-US" altLang="ja-JP" dirty="0" smtClean="0"/>
          </a:p>
          <a:p>
            <a:r>
              <a:rPr kumimoji="1" lang="en-US" altLang="ja-JP" dirty="0" smtClean="0"/>
              <a:t>2</a:t>
            </a:r>
            <a:r>
              <a:rPr kumimoji="1" lang="ja-JP" altLang="en-US" dirty="0" smtClean="0"/>
              <a:t>つ目では，類似する文の扱い，たとえば類義語や同義語が用いられていいたり，語順が大きく異なっている文などから同じグラフ構造を生成することで，</a:t>
            </a:r>
            <a:endParaRPr kumimoji="1" lang="en-US" altLang="ja-JP" dirty="0" smtClean="0"/>
          </a:p>
          <a:p>
            <a:r>
              <a:rPr kumimoji="1" lang="ja-JP" altLang="en-US" dirty="0" smtClean="0"/>
              <a:t>より多くの説明文を得られるようにする．</a:t>
            </a:r>
            <a:endParaRPr kumimoji="1" lang="en-US" altLang="ja-JP" dirty="0" smtClean="0"/>
          </a:p>
          <a:p>
            <a:r>
              <a:rPr kumimoji="1" lang="ja-JP" altLang="en-US" dirty="0" smtClean="0"/>
              <a:t>そして</a:t>
            </a:r>
            <a:r>
              <a:rPr kumimoji="1" lang="en-US" altLang="ja-JP" dirty="0" smtClean="0"/>
              <a:t>3</a:t>
            </a:r>
            <a:r>
              <a:rPr kumimoji="1" lang="ja-JP" altLang="en-US" dirty="0" smtClean="0"/>
              <a:t>つ目として，コメント集合に名詞に関連する記述が存在しないようなコメントを，コメントのフィルタリングを行うことによって取り除くこと</a:t>
            </a:r>
            <a:endParaRPr kumimoji="1" lang="en-US" altLang="ja-JP" dirty="0" smtClean="0"/>
          </a:p>
          <a:p>
            <a:r>
              <a:rPr kumimoji="1" lang="ja-JP" altLang="en-US" dirty="0" smtClean="0"/>
              <a:t>これらのことを試すことでより有用な説明文を得られるのではないかと考える．</a:t>
            </a:r>
            <a:endParaRPr kumimoji="1" lang="en-US" altLang="ja-JP" dirty="0" smtClean="0"/>
          </a:p>
          <a:p>
            <a:endParaRPr kumimoji="1" lang="en-US" altLang="ja-JP" dirty="0" smtClean="0"/>
          </a:p>
          <a:p>
            <a:r>
              <a:rPr kumimoji="1" lang="ja-JP" altLang="en-US" dirty="0" smtClean="0"/>
              <a:t>説明文の品質が上がったのちには，説明文作成の評価実験として，</a:t>
            </a:r>
            <a:endParaRPr kumimoji="1" lang="en-US" altLang="ja-JP" dirty="0" smtClean="0"/>
          </a:p>
          <a:p>
            <a:r>
              <a:rPr kumimoji="1" lang="ja-JP" altLang="en-US" dirty="0" smtClean="0"/>
              <a:t>被験者に単語と説明文の組を提示して，その名詞に対してその説明文から有用な知識が得られるかどうかを正誤で判断してもらう実験を考えています．</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単語によって収集できるコメント量に差がある</a:t>
            </a:r>
            <a:endParaRPr kumimoji="1" lang="en-US" altLang="ja-JP" dirty="0" smtClean="0"/>
          </a:p>
          <a:p>
            <a:r>
              <a:rPr kumimoji="1" lang="ja-JP" altLang="en-US" dirty="0" smtClean="0"/>
              <a:t>複数回出現するようなコメントを抽出するためにはある程度の量が必要</a:t>
            </a:r>
            <a:endParaRPr kumimoji="1" lang="en-US" altLang="ja-JP" dirty="0" smtClean="0"/>
          </a:p>
          <a:p>
            <a:endParaRPr kumimoji="1" lang="en-US" altLang="ja-JP" dirty="0" smtClean="0"/>
          </a:p>
          <a:p>
            <a:r>
              <a:rPr kumimoji="1" lang="ja-JP" altLang="en-US" dirty="0" smtClean="0"/>
              <a:t>類似する文をなるべく同一に近いものとして扱うことで、複数回出現したものとみなす</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23</a:t>
            </a:fld>
            <a:endParaRPr kumimoji="1" lang="ja-JP"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それでは最後に本発表のまとめですが，</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24</a:t>
            </a:fld>
            <a:endParaRPr kumimoji="1" lang="ja-JP"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26</a:t>
            </a:fld>
            <a:endParaRPr kumimoji="1" lang="ja-JP" altLang="en-US" dirty="0"/>
          </a:p>
        </p:txBody>
      </p:sp>
    </p:spTree>
    <p:extLst>
      <p:ext uri="{BB962C8B-B14F-4D97-AF65-F5344CB8AC3E}">
        <p14:creationId xmlns:p14="http://schemas.microsoft.com/office/powerpoint/2010/main" val="14222593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開発者がプログラム理解を行う際にソースコードの他にもドキュメント等を利用する、</a:t>
            </a:r>
            <a:endParaRPr kumimoji="1" lang="en-US" altLang="ja-JP" dirty="0" smtClean="0"/>
          </a:p>
          <a:p>
            <a:r>
              <a:rPr kumimoji="1" lang="ja-JP" altLang="en-US" dirty="0" smtClean="0"/>
              <a:t>仕様書や用語集，教科書</a:t>
            </a:r>
            <a:endParaRPr kumimoji="1" lang="en-US" altLang="ja-JP" dirty="0" smtClean="0"/>
          </a:p>
          <a:p>
            <a:endParaRPr kumimoji="1" lang="en-US" altLang="ja-JP" dirty="0" smtClean="0"/>
          </a:p>
          <a:p>
            <a:r>
              <a:rPr kumimoji="1" lang="ja-JP" altLang="en-US" dirty="0" smtClean="0"/>
              <a:t>しかし、ソフトウェアの変化に合わせてドキュメントが適切に変更されなかったり</a:t>
            </a:r>
            <a:endParaRPr kumimoji="1" lang="en-US" altLang="ja-JP" dirty="0" smtClean="0"/>
          </a:p>
          <a:p>
            <a:r>
              <a:rPr kumimoji="1" lang="ja-JP" altLang="en-US" dirty="0" smtClean="0"/>
              <a:t>仕様書が引き継がれずにそのまま失われたり、</a:t>
            </a:r>
            <a:endParaRPr kumimoji="1" lang="en-US" altLang="ja-JP" dirty="0" smtClean="0"/>
          </a:p>
          <a:p>
            <a:endParaRPr kumimoji="1" lang="en-US" altLang="ja-JP" dirty="0" smtClean="0"/>
          </a:p>
          <a:p>
            <a:r>
              <a:rPr kumimoji="1" lang="ja-JP" altLang="en-US" dirty="0" smtClean="0"/>
              <a:t>そのためソースコードの読解への比重が大きい</a:t>
            </a:r>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27</a:t>
            </a:fld>
            <a:endParaRPr kumimoji="1" lang="ja-JP" alt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識別子の理解支援の評価よりも、説明文の作成方法としての評価を目指す</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28</a:t>
            </a:fld>
            <a:endParaRPr kumimoji="1"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しかし，ここで作業者が識別子からの類推を行えない場合には理解に要する時間が増加するといった問題があります．</a:t>
            </a:r>
            <a:endParaRPr kumimoji="1" lang="en-US" altLang="ja-JP" dirty="0" smtClean="0"/>
          </a:p>
          <a:p>
            <a:r>
              <a:rPr kumimoji="1" lang="ja-JP" altLang="en-US" dirty="0" smtClean="0"/>
              <a:t>類推を行えないことで，作業者は多くのコードを直接追うことや，誤った理解をしてしまい後で手戻りが発生するといったことが起こります．</a:t>
            </a:r>
            <a:endParaRPr kumimoji="1" lang="en-US" altLang="ja-JP" dirty="0" smtClean="0"/>
          </a:p>
          <a:p>
            <a:r>
              <a:rPr kumimoji="1" lang="ja-JP" altLang="en-US" dirty="0" smtClean="0"/>
              <a:t>このような類推が行えない原因としては，作業者が対象ソフトウェアのドメインへの知識や，ソフトウェア開発経験そのものが不足していることが考えられます．</a:t>
            </a:r>
            <a:endParaRPr kumimoji="1" lang="en-US" altLang="ja-JP" dirty="0" smtClean="0"/>
          </a:p>
          <a:p>
            <a:endParaRPr kumimoji="1" lang="en-US" altLang="ja-JP" dirty="0" smtClean="0"/>
          </a:p>
          <a:p>
            <a:r>
              <a:rPr kumimoji="1" lang="ja-JP" altLang="en-US" dirty="0" smtClean="0"/>
              <a:t>ここで</a:t>
            </a:r>
            <a:r>
              <a:rPr kumimoji="1" lang="ja-JP" altLang="en-US" dirty="0" smtClean="0"/>
              <a:t>，作業者に類推を行わせにくくしている障害</a:t>
            </a:r>
            <a:r>
              <a:rPr kumimoji="1" lang="ja-JP" altLang="en-US" dirty="0" smtClean="0"/>
              <a:t>は２つ考えられ</a:t>
            </a:r>
            <a:endParaRPr kumimoji="1" lang="en-US" altLang="ja-JP" dirty="0" smtClean="0"/>
          </a:p>
          <a:p>
            <a:r>
              <a:rPr kumimoji="1" lang="en-US" altLang="ja-JP" dirty="0" smtClean="0"/>
              <a:t>1</a:t>
            </a:r>
            <a:r>
              <a:rPr kumimoji="1" lang="ja-JP" altLang="en-US" dirty="0" smtClean="0"/>
              <a:t>つめが，識別子に用いられる単語の意味や用法が自然言語のそれとは異なる用いられ方をしてることがあるため．</a:t>
            </a:r>
            <a:endParaRPr kumimoji="1" lang="en-US" altLang="ja-JP" dirty="0" smtClean="0"/>
          </a:p>
          <a:p>
            <a:r>
              <a:rPr kumimoji="1" lang="en-US" altLang="ja-JP" dirty="0" smtClean="0"/>
              <a:t>2</a:t>
            </a:r>
            <a:r>
              <a:rPr kumimoji="1" lang="ja-JP" altLang="en-US" dirty="0" smtClean="0"/>
              <a:t>つ目が，ドメイン固有の単語が存在するため，ある特定のドメインにしか出現しないような単語は，そのドメインに馴染みの薄い作業者には理解しがたい</a:t>
            </a:r>
            <a:endParaRPr kumimoji="1" lang="en-US" altLang="ja-JP" dirty="0" smtClean="0"/>
          </a:p>
          <a:p>
            <a:r>
              <a:rPr kumimoji="1" lang="ja-JP" altLang="en-US" dirty="0" smtClean="0"/>
              <a:t>といったこれらのことが考えられ．</a:t>
            </a:r>
            <a:endParaRPr kumimoji="1" lang="en-US" altLang="ja-JP" dirty="0" smtClean="0"/>
          </a:p>
          <a:p>
            <a:endParaRPr kumimoji="1" lang="en-US" altLang="ja-JP" dirty="0" smtClean="0"/>
          </a:p>
          <a:p>
            <a:endParaRPr kumimoji="1" lang="en-US" altLang="ja-JP" dirty="0" smtClean="0"/>
          </a:p>
          <a:p>
            <a:r>
              <a:rPr kumimoji="1" lang="ja-JP" altLang="en-US" dirty="0" smtClean="0"/>
              <a:t>そして，これらを乗り越え作業者が適切に類推を行えるようなるためには，実際に多くの事例を見ることで学習することが必要であります．</a:t>
            </a:r>
            <a:endParaRPr kumimoji="1" lang="en-US" altLang="ja-JP" dirty="0" smtClean="0"/>
          </a:p>
          <a:p>
            <a:r>
              <a:rPr kumimoji="1" lang="ja-JP" altLang="en-US" dirty="0" smtClean="0"/>
              <a:t>具体的には，多くのソフトウェア開発に参加することや，また，多様なドメインのソースコードを読むことであるが，</a:t>
            </a:r>
            <a:endParaRPr kumimoji="1" lang="en-US" altLang="ja-JP" dirty="0" smtClean="0"/>
          </a:p>
          <a:p>
            <a:r>
              <a:rPr kumimoji="1" lang="ja-JP" altLang="en-US" dirty="0" smtClean="0"/>
              <a:t>それらには大きな労力を要します．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しかし、ここで作業者が類推を行えない場合には、ソースコード中の多くのコードを直接追うことで動作の理解をしたり、</a:t>
            </a:r>
            <a:endParaRPr kumimoji="1" lang="en-US" altLang="ja-JP" dirty="0" smtClean="0"/>
          </a:p>
          <a:p>
            <a:r>
              <a:rPr kumimoji="1" lang="ja-JP" altLang="en-US" dirty="0" smtClean="0"/>
              <a:t>誤った理解を行い後で手戻りが発生することで、理解にようする時間が増加する、</a:t>
            </a:r>
            <a:endParaRPr kumimoji="1" lang="en-US" altLang="ja-JP" dirty="0" smtClean="0"/>
          </a:p>
          <a:p>
            <a:r>
              <a:rPr kumimoji="1" lang="ja-JP" altLang="en-US" dirty="0" smtClean="0"/>
              <a:t>このような類推が行えない原因としては作業者が対象ソフトウェアのドメインへの知識や、ソフトウェアの開発経験そのものが不足していることが考えられる</a:t>
            </a:r>
            <a:endParaRPr kumimoji="1" lang="en-US" altLang="ja-JP" dirty="0" smtClean="0"/>
          </a:p>
          <a:p>
            <a:endParaRPr kumimoji="1" lang="en-US" altLang="ja-JP" dirty="0" smtClean="0"/>
          </a:p>
          <a:p>
            <a:r>
              <a:rPr kumimoji="1" lang="ja-JP" altLang="en-US" dirty="0" smtClean="0"/>
              <a:t>以下のような原因があるために</a:t>
            </a:r>
            <a:endParaRPr kumimoji="1" lang="en-US" altLang="ja-JP" dirty="0" smtClean="0"/>
          </a:p>
          <a:p>
            <a:r>
              <a:rPr kumimoji="1" lang="ja-JP" altLang="en-US" dirty="0" smtClean="0"/>
              <a:t>識別子に用いられる単語の意味や用法が一般的な自然言語のものとは異なっていることや</a:t>
            </a:r>
            <a:endParaRPr kumimoji="1" lang="en-US" altLang="ja-JP" dirty="0" smtClean="0"/>
          </a:p>
          <a:p>
            <a:r>
              <a:rPr kumimoji="1" lang="ja-JP" altLang="en-US" dirty="0" smtClean="0"/>
              <a:t>特定のドメインにしか出現しない単語の存在などがあります</a:t>
            </a:r>
            <a:endParaRPr kumimoji="1" lang="en-US" altLang="ja-JP" dirty="0" smtClean="0"/>
          </a:p>
          <a:p>
            <a:endParaRPr kumimoji="1" lang="en-US" altLang="ja-JP" dirty="0" smtClean="0"/>
          </a:p>
          <a:p>
            <a:r>
              <a:rPr kumimoji="1" lang="ja-JP" altLang="en-US" dirty="0" smtClean="0"/>
              <a:t>そして，適切な類推を行うためには実際の多くの事例を見て学習することが必要である</a:t>
            </a:r>
            <a:endParaRPr kumimoji="1" lang="en-US" altLang="ja-JP" dirty="0" smtClean="0"/>
          </a:p>
          <a:p>
            <a:r>
              <a:rPr kumimoji="1" lang="ja-JP" altLang="en-US" dirty="0" smtClean="0"/>
              <a:t>多くのソフトウェア開発を行ったり，多様なドメインのソースコードを読んだりすることが必要ですが、</a:t>
            </a:r>
            <a:endParaRPr kumimoji="1" lang="en-US" altLang="ja-JP" dirty="0" smtClean="0"/>
          </a:p>
          <a:p>
            <a:r>
              <a:rPr kumimoji="1" lang="ja-JP" altLang="en-US" dirty="0" smtClean="0"/>
              <a:t>それらには非常大きな労力を要します</a:t>
            </a:r>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3</a:t>
            </a:fld>
            <a:endParaRPr kumimoji="1"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そこで，そのような問題への解決策として</a:t>
            </a:r>
            <a:endParaRPr kumimoji="1" lang="en-US" altLang="ja-JP" dirty="0" smtClean="0"/>
          </a:p>
          <a:p>
            <a:r>
              <a:rPr kumimoji="1" lang="ja-JP" altLang="en-US" dirty="0" smtClean="0"/>
              <a:t>ソフトウェア中に出現する単語の説明を集めた辞書を作成することが考えられます．</a:t>
            </a:r>
            <a:endParaRPr kumimoji="1" lang="en-US" altLang="ja-JP" dirty="0" smtClean="0"/>
          </a:p>
          <a:p>
            <a:r>
              <a:rPr kumimoji="1" lang="ja-JP" altLang="en-US" dirty="0" smtClean="0"/>
              <a:t>辞書があることで作業者は自身の知識や経験を補ったり学習に用いたりすることができる</a:t>
            </a:r>
            <a:endParaRPr kumimoji="1" lang="en-US" altLang="ja-JP" dirty="0" smtClean="0"/>
          </a:p>
          <a:p>
            <a:endParaRPr kumimoji="1" lang="en-US" altLang="ja-JP" dirty="0" smtClean="0"/>
          </a:p>
          <a:p>
            <a:r>
              <a:rPr kumimoji="1" lang="ja-JP" altLang="en-US" dirty="0" smtClean="0"/>
              <a:t>そして，</a:t>
            </a:r>
            <a:endParaRPr kumimoji="1" lang="en-US" altLang="ja-JP" dirty="0" smtClean="0"/>
          </a:p>
          <a:p>
            <a:r>
              <a:rPr kumimoji="1" lang="ja-JP" altLang="en-US" dirty="0" smtClean="0"/>
              <a:t>作業者がソースコードを読解している際に，</a:t>
            </a:r>
            <a:endParaRPr kumimoji="1" lang="en-US" altLang="ja-JP" dirty="0" smtClean="0"/>
          </a:p>
          <a:p>
            <a:r>
              <a:rPr kumimoji="1" lang="ja-JP" altLang="en-US" dirty="0" smtClean="0"/>
              <a:t>識別子中の単語が一般的にどのように扱われているかを説明した文を提示することで</a:t>
            </a:r>
            <a:endParaRPr kumimoji="1" lang="en-US" altLang="ja-JP" dirty="0" smtClean="0"/>
          </a:p>
          <a:p>
            <a:r>
              <a:rPr kumimoji="1" lang="ja-JP" altLang="en-US" dirty="0" smtClean="0"/>
              <a:t>類推を促し識別子の理解を</a:t>
            </a:r>
            <a:r>
              <a:rPr kumimoji="1" lang="ja-JP" altLang="en-US" dirty="0" smtClean="0"/>
              <a:t>支援できます．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4</a:t>
            </a:fld>
            <a:endParaRPr kumimoji="1"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ここで，作業者はソースコードのどのような情報を利用することで読解を行っているかを見てみると，</a:t>
            </a:r>
            <a:endParaRPr kumimoji="1" lang="en-US" altLang="ja-JP" dirty="0" smtClean="0"/>
          </a:p>
          <a:p>
            <a:r>
              <a:rPr kumimoji="1" lang="ja-JP" altLang="en-US" dirty="0" smtClean="0"/>
              <a:t>ソースコード中の、コメントや識別子、型、返り値、など様々なものをみることで理解を深めます</a:t>
            </a:r>
            <a:endParaRPr kumimoji="1" lang="en-US" altLang="ja-JP" dirty="0" smtClean="0"/>
          </a:p>
          <a:p>
            <a:endParaRPr kumimoji="1" lang="en-US" altLang="ja-JP" dirty="0" smtClean="0"/>
          </a:p>
          <a:p>
            <a:r>
              <a:rPr kumimoji="1" lang="ja-JP" altLang="en-US" dirty="0" smtClean="0"/>
              <a:t>そこで，</a:t>
            </a:r>
            <a:endParaRPr kumimoji="1" lang="en-US" altLang="ja-JP" dirty="0" smtClean="0"/>
          </a:p>
          <a:p>
            <a:r>
              <a:rPr kumimoji="1" lang="ja-JP" altLang="en-US" dirty="0" smtClean="0"/>
              <a:t>作業者</a:t>
            </a:r>
            <a:r>
              <a:rPr kumimoji="1" lang="ja-JP" altLang="en-US" dirty="0" smtClean="0"/>
              <a:t>は事例</a:t>
            </a:r>
            <a:r>
              <a:rPr kumimoji="1" lang="ja-JP" altLang="en-US" dirty="0" smtClean="0"/>
              <a:t>を多数見ることからソフトウェアに関する知識を学んでいくので，</a:t>
            </a:r>
            <a:endParaRPr kumimoji="1" lang="en-US" altLang="ja-JP" dirty="0" smtClean="0"/>
          </a:p>
          <a:p>
            <a:r>
              <a:rPr kumimoji="1" lang="ja-JP" altLang="en-US" dirty="0" smtClean="0"/>
              <a:t>多くの事例，すなわち，ソースコード中の記述を解析することで，ソースコードの読解に役立つ知識の抽出を行うことを考えました．</a:t>
            </a:r>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5</a:t>
            </a:fld>
            <a:endParaRPr kumimoji="1"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ここでコメントに着目してみると。</a:t>
            </a:r>
            <a:endParaRPr kumimoji="1" lang="en-US" altLang="ja-JP" dirty="0" smtClean="0"/>
          </a:p>
          <a:p>
            <a:endParaRPr kumimoji="1" lang="en-US" altLang="ja-JP" dirty="0" smtClean="0"/>
          </a:p>
          <a:p>
            <a:r>
              <a:rPr kumimoji="1" lang="ja-JP" altLang="en-US" dirty="0" smtClean="0"/>
              <a:t>コメント中で特定の識別子に対してなされている説明があるが、</a:t>
            </a:r>
            <a:endParaRPr kumimoji="1" lang="en-US" altLang="ja-JP" dirty="0" smtClean="0"/>
          </a:p>
          <a:p>
            <a:r>
              <a:rPr kumimoji="1" lang="ja-JP" altLang="en-US" dirty="0" smtClean="0"/>
              <a:t>その説明の一部では識別子名中の単語への説明が行われていることがある．</a:t>
            </a:r>
            <a:endParaRPr kumimoji="1" lang="en-US" altLang="ja-JP" dirty="0" smtClean="0"/>
          </a:p>
          <a:p>
            <a:endParaRPr kumimoji="1" lang="en-US" altLang="ja-JP" dirty="0" smtClean="0"/>
          </a:p>
          <a:p>
            <a:r>
              <a:rPr kumimoji="1" lang="ja-JP" altLang="en-US" dirty="0" smtClean="0"/>
              <a:t>例を示すと，この</a:t>
            </a:r>
            <a:r>
              <a:rPr kumimoji="1" lang="en-US" altLang="ja-JP" dirty="0" err="1" smtClean="0"/>
              <a:t>DelayedBufferWritter</a:t>
            </a:r>
            <a:r>
              <a:rPr kumimoji="1" lang="ja-JP" altLang="en-US" dirty="0" smtClean="0"/>
              <a:t>クラスへのコメント中の</a:t>
            </a:r>
            <a:r>
              <a:rPr kumimoji="1" lang="en-US" altLang="ja-JP" dirty="0" smtClean="0"/>
              <a:t>Stores data and write it if the</a:t>
            </a:r>
            <a:r>
              <a:rPr kumimoji="1" lang="en-US" altLang="ja-JP" baseline="0" dirty="0" smtClean="0"/>
              <a:t> buffer fills up </a:t>
            </a:r>
            <a:r>
              <a:rPr kumimoji="1" lang="ja-JP" altLang="en-US" baseline="0" dirty="0" smtClean="0"/>
              <a:t>という記述は</a:t>
            </a:r>
            <a:endParaRPr kumimoji="1" lang="en-US" altLang="ja-JP" baseline="0" dirty="0" smtClean="0"/>
          </a:p>
          <a:p>
            <a:r>
              <a:rPr kumimoji="1" lang="ja-JP" altLang="en-US" baseline="0" dirty="0" smtClean="0"/>
              <a:t>データを貯めて，ある程度たまったらどこかに書き出すという</a:t>
            </a:r>
            <a:endParaRPr kumimoji="1" lang="en-US" altLang="ja-JP" baseline="0" dirty="0" smtClean="0"/>
          </a:p>
          <a:p>
            <a:r>
              <a:rPr kumimoji="1" lang="en-US" altLang="ja-JP" baseline="0" dirty="0" smtClean="0"/>
              <a:t>Buffer</a:t>
            </a:r>
            <a:r>
              <a:rPr kumimoji="1" lang="ja-JP" altLang="en-US" baseline="0" dirty="0" smtClean="0"/>
              <a:t>に関する記述がなされている．</a:t>
            </a:r>
            <a:endParaRPr kumimoji="1" lang="en-US" altLang="ja-JP" baseline="0" dirty="0" smtClean="0"/>
          </a:p>
          <a:p>
            <a:endParaRPr kumimoji="1" lang="en-US" altLang="ja-JP" baseline="0" dirty="0" smtClean="0"/>
          </a:p>
          <a:p>
            <a:r>
              <a:rPr kumimoji="1" lang="ja-JP" altLang="en-US" baseline="0" dirty="0" smtClean="0"/>
              <a:t>また，次の例では，</a:t>
            </a:r>
            <a:r>
              <a:rPr kumimoji="1" lang="en-US" altLang="ja-JP" baseline="0" dirty="0" err="1" smtClean="0"/>
              <a:t>BitBuffer</a:t>
            </a:r>
            <a:r>
              <a:rPr kumimoji="1" lang="ja-JP" altLang="en-US" baseline="0" dirty="0" smtClean="0"/>
              <a:t>クラスへのコメント中の </a:t>
            </a:r>
            <a:r>
              <a:rPr kumimoji="1" lang="en-US" altLang="ja-JP" baseline="0" dirty="0" smtClean="0"/>
              <a:t>for reading from a byte array</a:t>
            </a:r>
            <a:r>
              <a:rPr kumimoji="1" lang="ja-JP" altLang="en-US" baseline="0" dirty="0" smtClean="0"/>
              <a:t>という記述も</a:t>
            </a:r>
            <a:endParaRPr kumimoji="1" lang="en-US" altLang="ja-JP" baseline="0" dirty="0" smtClean="0"/>
          </a:p>
          <a:p>
            <a:r>
              <a:rPr kumimoji="1" lang="ja-JP" altLang="en-US" dirty="0" smtClean="0"/>
              <a:t>なんらかの配列からデータを読み出すといったこと</a:t>
            </a:r>
            <a:r>
              <a:rPr kumimoji="1" lang="ja-JP" altLang="en-US" dirty="0" smtClean="0"/>
              <a:t>が記述されており</a:t>
            </a:r>
            <a:endParaRPr kumimoji="1" lang="en-US" altLang="ja-JP" dirty="0" smtClean="0"/>
          </a:p>
          <a:p>
            <a:r>
              <a:rPr kumimoji="1" lang="en-US" altLang="ja-JP" dirty="0" smtClean="0"/>
              <a:t>Buffer</a:t>
            </a:r>
            <a:r>
              <a:rPr kumimoji="1" lang="ja-JP" altLang="en-US" dirty="0" smtClean="0"/>
              <a:t>に関する記述である．</a:t>
            </a:r>
            <a:endParaRPr kumimoji="1" lang="en-US" altLang="ja-JP" dirty="0" smtClean="0"/>
          </a:p>
          <a:p>
            <a:endParaRPr kumimoji="1" lang="en-US" altLang="ja-JP" dirty="0" smtClean="0"/>
          </a:p>
          <a:p>
            <a:r>
              <a:rPr kumimoji="1" lang="ja-JP" altLang="en-US" dirty="0" smtClean="0"/>
              <a:t>そして，</a:t>
            </a:r>
            <a:endParaRPr kumimoji="1" lang="en-US" altLang="ja-JP" dirty="0" smtClean="0"/>
          </a:p>
          <a:p>
            <a:r>
              <a:rPr kumimoji="1" lang="ja-JP" altLang="en-US" dirty="0" smtClean="0"/>
              <a:t>そのような記述を機械的に抽出してやることで</a:t>
            </a:r>
            <a:endParaRPr kumimoji="1" lang="en-US" altLang="ja-JP" dirty="0" smtClean="0"/>
          </a:p>
          <a:p>
            <a:r>
              <a:rPr kumimoji="1" lang="ja-JP" altLang="en-US" dirty="0" smtClean="0"/>
              <a:t>単語の説明文を自動的に生成できるのではないかと考えます．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6</a:t>
            </a:fld>
            <a:endParaRPr kumimoji="1" lang="ja-JP"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それでは，</a:t>
            </a:r>
            <a:endParaRPr kumimoji="1" lang="en-US" altLang="ja-JP" dirty="0" smtClean="0"/>
          </a:p>
          <a:p>
            <a:r>
              <a:rPr kumimoji="1" lang="ja-JP" altLang="en-US" dirty="0" smtClean="0"/>
              <a:t>本研究の目的ですが，ソースコード中のコメントを利用することで，識別子名に用いられる名詞とそれに対する説明文を集めた辞書を作成することです</a:t>
            </a:r>
            <a:endParaRPr kumimoji="1" lang="en-US" altLang="ja-JP" dirty="0" smtClean="0"/>
          </a:p>
          <a:p>
            <a:endParaRPr kumimoji="1" lang="en-US" altLang="ja-JP" dirty="0" smtClean="0"/>
          </a:p>
          <a:p>
            <a:r>
              <a:rPr kumimoji="1" lang="ja-JP" altLang="en-US" dirty="0" smtClean="0"/>
              <a:t>そして，ここで名詞に着目した理由は</a:t>
            </a:r>
            <a:endParaRPr kumimoji="1" lang="en-US" altLang="ja-JP" dirty="0" smtClean="0"/>
          </a:p>
          <a:p>
            <a:r>
              <a:rPr kumimoji="1" lang="ja-JP" altLang="en-US" dirty="0" smtClean="0"/>
              <a:t>識別子名の多くには名詞が含まれており，</a:t>
            </a:r>
            <a:endParaRPr kumimoji="1" lang="en-US" altLang="ja-JP" dirty="0" smtClean="0"/>
          </a:p>
          <a:p>
            <a:r>
              <a:rPr kumimoji="1" lang="ja-JP" altLang="en-US" dirty="0" smtClean="0"/>
              <a:t>また，そこで使用される名詞の種類が多いことから，</a:t>
            </a:r>
            <a:endParaRPr kumimoji="1" lang="en-US" altLang="ja-JP" dirty="0" smtClean="0"/>
          </a:p>
          <a:p>
            <a:r>
              <a:rPr kumimoji="1" lang="ja-JP" altLang="en-US" dirty="0" smtClean="0"/>
              <a:t>辞書が適用できる機会が多いと</a:t>
            </a:r>
            <a:r>
              <a:rPr kumimoji="1" lang="ja-JP" altLang="en-US" dirty="0" smtClean="0"/>
              <a:t>考えられます</a:t>
            </a:r>
            <a:r>
              <a:rPr kumimoji="1" lang="ja-JP" altLang="en-US" dirty="0" smtClean="0"/>
              <a:t>．</a:t>
            </a:r>
            <a:endParaRPr kumimoji="1" lang="en-US" altLang="ja-JP" dirty="0" smtClean="0"/>
          </a:p>
          <a:p>
            <a:r>
              <a:rPr kumimoji="1" lang="ja-JP" altLang="en-US" dirty="0" smtClean="0"/>
              <a:t>さらに，識別子中の名詞を知ることで，識別子の対象や構造などを読み取ることができるからである</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7</a:t>
            </a:fld>
            <a:endParaRPr kumimoji="1" lang="ja-JP"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まず今回提案する手法の概要について述べます，</a:t>
            </a:r>
            <a:endParaRPr kumimoji="1" lang="en-US" altLang="ja-JP" dirty="0" smtClean="0"/>
          </a:p>
          <a:p>
            <a:endParaRPr kumimoji="1" lang="en-US" altLang="ja-JP" dirty="0" smtClean="0"/>
          </a:p>
          <a:p>
            <a:r>
              <a:rPr kumimoji="1" lang="ja-JP" altLang="en-US" dirty="0" smtClean="0"/>
              <a:t>本手法の入力はソースコード集合であり，出力はある</a:t>
            </a:r>
            <a:r>
              <a:rPr kumimoji="1" lang="ja-JP" altLang="en-US" dirty="0" smtClean="0"/>
              <a:t>名詞への説明文を</a:t>
            </a:r>
            <a:r>
              <a:rPr kumimoji="1" lang="ja-JP" altLang="en-US" dirty="0" smtClean="0"/>
              <a:t>集めた辞書になります．</a:t>
            </a:r>
            <a:endParaRPr kumimoji="1" lang="en-US" altLang="ja-JP" dirty="0" smtClean="0"/>
          </a:p>
          <a:p>
            <a:endParaRPr kumimoji="1" lang="en-US" altLang="ja-JP" dirty="0" smtClean="0"/>
          </a:p>
          <a:p>
            <a:r>
              <a:rPr kumimoji="1" lang="ja-JP" altLang="en-US" dirty="0" smtClean="0"/>
              <a:t>手法は大きく</a:t>
            </a:r>
            <a:r>
              <a:rPr kumimoji="1" lang="en-US" altLang="ja-JP" dirty="0" smtClean="0"/>
              <a:t>2</a:t>
            </a:r>
            <a:r>
              <a:rPr kumimoji="1" lang="ja-JP" altLang="en-US" dirty="0" err="1" smtClean="0"/>
              <a:t>つに</a:t>
            </a:r>
            <a:r>
              <a:rPr kumimoji="1" lang="ja-JP" altLang="en-US" dirty="0" smtClean="0"/>
              <a:t>分けられ，</a:t>
            </a:r>
            <a:endParaRPr kumimoji="1" lang="en-US" altLang="ja-JP" dirty="0" smtClean="0"/>
          </a:p>
          <a:p>
            <a:r>
              <a:rPr kumimoji="1" lang="ja-JP" altLang="en-US" dirty="0" smtClean="0"/>
              <a:t>前半の識別子とコメントの解析部では，ソースコード集合を解析することから</a:t>
            </a:r>
            <a:endParaRPr kumimoji="1" lang="en-US" altLang="ja-JP" dirty="0" smtClean="0"/>
          </a:p>
          <a:p>
            <a:r>
              <a:rPr kumimoji="1" lang="ja-JP" altLang="en-US" dirty="0" smtClean="0"/>
              <a:t>ある名詞についての説明を含むコメントを収集します．</a:t>
            </a:r>
            <a:endParaRPr kumimoji="1" lang="en-US" altLang="ja-JP" dirty="0" smtClean="0"/>
          </a:p>
          <a:p>
            <a:r>
              <a:rPr kumimoji="1" lang="ja-JP" altLang="en-US" dirty="0" smtClean="0"/>
              <a:t>後半の説明文の生成部では</a:t>
            </a:r>
            <a:endParaRPr kumimoji="1" lang="en-US" altLang="ja-JP" dirty="0" smtClean="0"/>
          </a:p>
          <a:p>
            <a:r>
              <a:rPr kumimoji="1" lang="ja-JP" altLang="en-US" dirty="0" smtClean="0"/>
              <a:t>あつめたコメント集合から名詞に対する説明を抽出してやることで説明文を生成します．</a:t>
            </a:r>
            <a:endParaRPr kumimoji="1" lang="en-US" altLang="ja-JP" dirty="0" smtClean="0"/>
          </a:p>
          <a:p>
            <a:endParaRPr kumimoji="1" lang="en-US" altLang="ja-JP" dirty="0" smtClean="0"/>
          </a:p>
          <a:p>
            <a:r>
              <a:rPr kumimoji="1" lang="ja-JP" altLang="en-US" dirty="0" smtClean="0"/>
              <a:t>それでは，手法について詳しく説明していきます．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名詞の説明が含まれているコメントをソースコードから収集します</a:t>
            </a:r>
            <a:endParaRPr kumimoji="1" lang="en-US" altLang="ja-JP" dirty="0" smtClean="0"/>
          </a:p>
          <a:p>
            <a:endParaRPr kumimoji="1" lang="en-US" altLang="ja-JP" dirty="0" smtClean="0"/>
          </a:p>
          <a:p>
            <a:r>
              <a:rPr kumimoji="1" lang="ja-JP" altLang="en-US" dirty="0" smtClean="0"/>
              <a:t>ある名詞に対して集められたコメント集合のなからその名詞への説明文を生成します</a:t>
            </a:r>
            <a:endParaRPr kumimoji="1" lang="en-US" altLang="ja-JP" dirty="0" smtClean="0"/>
          </a:p>
          <a:p>
            <a:endParaRPr kumimoji="1" lang="en-US" altLang="ja-JP" dirty="0" smtClean="0"/>
          </a:p>
          <a:p>
            <a:r>
              <a:rPr kumimoji="1" lang="ja-JP" altLang="en-US" dirty="0" smtClean="0"/>
              <a:t>手法について詳しく説明していきます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まず識別子とコメントの解析部について説明します．</a:t>
            </a:r>
            <a:endParaRPr kumimoji="1" lang="en-US" altLang="ja-JP" dirty="0" smtClean="0"/>
          </a:p>
          <a:p>
            <a:r>
              <a:rPr kumimoji="1" lang="ja-JP" altLang="en-US" dirty="0" smtClean="0"/>
              <a:t>ここではソースコード集合を解析することで名詞と名詞の説明が含まれたコメント集合の組を作成します．</a:t>
            </a:r>
            <a:endParaRPr kumimoji="1" lang="en-US" altLang="ja-JP" dirty="0" smtClean="0"/>
          </a:p>
          <a:p>
            <a:endParaRPr kumimoji="1" lang="en-US" altLang="ja-JP" dirty="0" smtClean="0"/>
          </a:p>
          <a:p>
            <a:r>
              <a:rPr kumimoji="1" lang="ja-JP" altLang="en-US" dirty="0" smtClean="0"/>
              <a:t>まず，ソースコードを解析し，識別子とコメントの組を取得します，</a:t>
            </a:r>
            <a:endParaRPr kumimoji="1" lang="en-US" altLang="ja-JP" dirty="0" smtClean="0"/>
          </a:p>
          <a:p>
            <a:r>
              <a:rPr kumimoji="1" lang="ja-JP" altLang="en-US" dirty="0" smtClean="0"/>
              <a:t>次に，その識別子から名詞を取り出し，コメントから自然言語以外の情報を除去します．</a:t>
            </a:r>
            <a:endParaRPr kumimoji="1" lang="en-US" altLang="ja-JP" dirty="0" smtClean="0"/>
          </a:p>
          <a:p>
            <a:r>
              <a:rPr kumimoji="1" lang="ja-JP" altLang="en-US" dirty="0" smtClean="0"/>
              <a:t>その名詞とコメントを対応づけることで名詞とコメント集合の組を作成します．</a:t>
            </a:r>
            <a:endParaRPr kumimoji="1" lang="en-US" altLang="ja-JP" dirty="0" smtClean="0"/>
          </a:p>
          <a:p>
            <a:endParaRPr kumimoji="1" lang="en-US" altLang="ja-JP" dirty="0" smtClean="0"/>
          </a:p>
          <a:p>
            <a:r>
              <a:rPr kumimoji="1" lang="ja-JP" altLang="en-US" dirty="0" smtClean="0"/>
              <a:t>各処理についてさらに詳しく説明します．</a:t>
            </a:r>
            <a:endParaRPr kumimoji="1" lang="en-US" altLang="ja-JP" dirty="0" smtClean="0"/>
          </a:p>
          <a:p>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dirty="0"/>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dirty="0"/>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dirty="0"/>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endParaRPr lang="ja-JP" altLang="en-US" dirty="0"/>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endParaRPr lang="ja-JP" altLang="en-US" dirty="0"/>
          </a:p>
        </p:txBody>
      </p:sp>
      <p:pic>
        <p:nvPicPr>
          <p:cNvPr id="3092"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p:spPr>
      </p:pic>
      <p:sp>
        <p:nvSpPr>
          <p:cNvPr id="3093" name="Rectangle 21"/>
          <p:cNvSpPr>
            <a:spLocks noChangeArrowheads="1"/>
          </p:cNvSpPr>
          <p:nvPr/>
        </p:nvSpPr>
        <p:spPr bwMode="auto">
          <a:xfrm>
            <a:off x="2484438" y="5805488"/>
            <a:ext cx="4392612" cy="574675"/>
          </a:xfrm>
          <a:prstGeom prst="rect">
            <a:avLst/>
          </a:prstGeom>
          <a:noFill/>
          <a:ln w="9525">
            <a:noFill/>
            <a:miter lim="800000"/>
            <a:headEnd/>
            <a:tailEnd/>
          </a:ln>
          <a:effectLst/>
        </p:spPr>
        <p:txBody>
          <a:bodyPr wrap="none" anchor="ctr"/>
          <a:lstStyle/>
          <a:p>
            <a:r>
              <a:rPr lang="en-US" altLang="ja-JP" sz="1200" b="1" i="1" dirty="0">
                <a:solidFill>
                  <a:srgbClr val="3366CC"/>
                </a:solidFill>
              </a:rPr>
              <a:t>Department of Computer Science, </a:t>
            </a:r>
          </a:p>
          <a:p>
            <a:r>
              <a:rPr lang="en-US" altLang="ja-JP" sz="1200" b="1" i="1" dirty="0">
                <a:solidFill>
                  <a:srgbClr val="3366CC"/>
                </a:solidFill>
              </a:rPr>
              <a:t>Graduate School of Information Science &amp; Technology,</a:t>
            </a:r>
          </a:p>
          <a:p>
            <a:r>
              <a:rPr lang="en-US" altLang="ja-JP" sz="1200" b="1" i="1" dirty="0">
                <a:solidFill>
                  <a:srgbClr val="3366CC"/>
                </a:solidFill>
              </a:rPr>
              <a:t>Osaka University</a:t>
            </a:r>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dirty="0"/>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dirty="0"/>
          </a:p>
        </p:txBody>
      </p:sp>
      <p:sp>
        <p:nvSpPr>
          <p:cNvPr id="16" name="Rectangle 41"/>
          <p:cNvSpPr>
            <a:spLocks noGrp="1" noChangeArrowheads="1"/>
          </p:cNvSpPr>
          <p:nvPr>
            <p:ph type="ftr" sz="quarter" idx="3"/>
          </p:nvPr>
        </p:nvSpPr>
        <p:spPr bwMode="auto">
          <a:xfrm>
            <a:off x="2071670" y="6570662"/>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kumimoji="1" lang="en-US" altLang="ja-JP" smtClean="0"/>
              <a:t>SIGSS</a:t>
            </a:r>
            <a:r>
              <a:rPr kumimoji="1" lang="ja-JP" altLang="en-US" smtClean="0"/>
              <a:t>８月研究会</a:t>
            </a:r>
            <a:endParaRPr kumimoji="1" lang="ja-JP" altLang="en-US" dirty="0"/>
          </a:p>
        </p:txBody>
      </p:sp>
      <p:sp>
        <p:nvSpPr>
          <p:cNvPr id="17" name="Rectangle 42"/>
          <p:cNvSpPr>
            <a:spLocks noGrp="1" noChangeArrowheads="1"/>
          </p:cNvSpPr>
          <p:nvPr>
            <p:ph type="dt" sz="half" idx="2"/>
          </p:nvPr>
        </p:nvSpPr>
        <p:spPr bwMode="auto">
          <a:xfrm>
            <a:off x="7000892" y="6570662"/>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F3556F10-DBB6-4F18-8AC3-A4BD30510455}" type="datetime1">
              <a:rPr kumimoji="1" lang="ja-JP" altLang="en-US" smtClean="0"/>
              <a:t>2010/8/6</a:t>
            </a:fld>
            <a:endParaRPr kumimoji="1" lang="ja-JP" altLang="en-US" dirty="0"/>
          </a:p>
        </p:txBody>
      </p:sp>
      <p:sp>
        <p:nvSpPr>
          <p:cNvPr id="18"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lvl1pPr>
              <a:defRPr/>
            </a:lvl1pPr>
          </a:lstStyle>
          <a:p>
            <a:fld id="{1B96BC82-8A5E-4892-A15A-67DF8EAEE73B}"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lvl1pPr>
              <a:defRPr/>
            </a:lvl1pPr>
          </a:lstStyle>
          <a:p>
            <a:fld id="{A2E1E985-3239-4ED7-98AB-D6E3A0993545}"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lvl1pPr>
              <a:buClr>
                <a:schemeClr val="accent2"/>
              </a:buClr>
              <a:buFont typeface="Wingdings" pitchFamily="2" charset="2"/>
              <a:buChar char="n"/>
              <a:defRPr/>
            </a:lvl1pPr>
            <a:lvl2pPr>
              <a:buClr>
                <a:schemeClr val="accent1"/>
              </a:buClr>
              <a:buFont typeface="Wingdings" pitchFamily="2" charset="2"/>
              <a:buChar char="p"/>
              <a:defRPr/>
            </a:lvl2pPr>
            <a:lvl3pPr>
              <a:buClr>
                <a:schemeClr val="accent1"/>
              </a:buClr>
              <a:buFont typeface="Arial" pitchFamily="34" charset="0"/>
              <a:buChar char="•"/>
              <a:defRPr/>
            </a:lvl3pPr>
            <a:lvl4pPr>
              <a:buClr>
                <a:schemeClr val="accent1"/>
              </a:buClr>
              <a:buFont typeface="Arial" pitchFamily="34" charset="0"/>
              <a:buChar char="•"/>
              <a:defRPr/>
            </a:lvl4pPr>
            <a:lvl5pPr>
              <a:buClr>
                <a:schemeClr val="accent1"/>
              </a:buClr>
              <a:buFont typeface="Arial" pitchFamily="34" charset="0"/>
              <a:buChar char="•"/>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フッター プレースホルダ 3"/>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lvl1pPr>
              <a:defRPr/>
            </a:lvl1pPr>
          </a:lstStyle>
          <a:p>
            <a:fld id="{4467F0AC-2FE4-43F4-8EC4-AE7A543FC78A}"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フッター プレースホルダ 3"/>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lvl1pPr>
              <a:defRPr/>
            </a:lvl1pPr>
          </a:lstStyle>
          <a:p>
            <a:fld id="{1AB04689-4BD2-4844-8D5D-0542B3323870}"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 4"/>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6" name="日付プレースホルダ 5"/>
          <p:cNvSpPr>
            <a:spLocks noGrp="1"/>
          </p:cNvSpPr>
          <p:nvPr>
            <p:ph type="dt" sz="half" idx="11"/>
          </p:nvPr>
        </p:nvSpPr>
        <p:spPr/>
        <p:txBody>
          <a:bodyPr/>
          <a:lstStyle>
            <a:lvl1pPr>
              <a:defRPr/>
            </a:lvl1pPr>
          </a:lstStyle>
          <a:p>
            <a:fld id="{BB626277-BA38-4C4A-ABD8-0753EA9D94CA}" type="datetime1">
              <a:rPr kumimoji="1" lang="ja-JP" altLang="en-US" smtClean="0"/>
              <a:t>2010/8/6</a:t>
            </a:fld>
            <a:endParaRPr kumimoji="1" lang="ja-JP" altLang="en-US" dirty="0"/>
          </a:p>
        </p:txBody>
      </p:sp>
      <p:sp>
        <p:nvSpPr>
          <p:cNvPr id="7" name="スライド番号プレースホルダ 6"/>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 6"/>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8" name="日付プレースホルダ 7"/>
          <p:cNvSpPr>
            <a:spLocks noGrp="1"/>
          </p:cNvSpPr>
          <p:nvPr>
            <p:ph type="dt" sz="half" idx="11"/>
          </p:nvPr>
        </p:nvSpPr>
        <p:spPr/>
        <p:txBody>
          <a:bodyPr/>
          <a:lstStyle>
            <a:lvl1pPr>
              <a:defRPr/>
            </a:lvl1pPr>
          </a:lstStyle>
          <a:p>
            <a:fld id="{BCC3218E-F757-4ADC-9E67-9D3952E94395}" type="datetime1">
              <a:rPr kumimoji="1" lang="ja-JP" altLang="en-US" smtClean="0"/>
              <a:t>2010/8/6</a:t>
            </a:fld>
            <a:endParaRPr kumimoji="1" lang="ja-JP" altLang="en-US" dirty="0"/>
          </a:p>
        </p:txBody>
      </p:sp>
      <p:sp>
        <p:nvSpPr>
          <p:cNvPr id="9" name="スライド番号プレースホルダ 8"/>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フッター プレースホルダ 2"/>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4" name="日付プレースホルダ 3"/>
          <p:cNvSpPr>
            <a:spLocks noGrp="1"/>
          </p:cNvSpPr>
          <p:nvPr>
            <p:ph type="dt" sz="half" idx="11"/>
          </p:nvPr>
        </p:nvSpPr>
        <p:spPr/>
        <p:txBody>
          <a:bodyPr/>
          <a:lstStyle>
            <a:lvl1pPr>
              <a:defRPr/>
            </a:lvl1pPr>
          </a:lstStyle>
          <a:p>
            <a:fld id="{4BA0673D-8AD7-466D-BE52-A452B319C863}" type="datetime1">
              <a:rPr kumimoji="1" lang="ja-JP" altLang="en-US" smtClean="0"/>
              <a:t>2010/8/6</a:t>
            </a:fld>
            <a:endParaRPr kumimoji="1" lang="ja-JP" altLang="en-US" dirty="0"/>
          </a:p>
        </p:txBody>
      </p:sp>
      <p:sp>
        <p:nvSpPr>
          <p:cNvPr id="5" name="スライド番号プレースホルダ 4"/>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 1"/>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3" name="日付プレースホルダ 2"/>
          <p:cNvSpPr>
            <a:spLocks noGrp="1"/>
          </p:cNvSpPr>
          <p:nvPr>
            <p:ph type="dt" sz="half" idx="11"/>
          </p:nvPr>
        </p:nvSpPr>
        <p:spPr/>
        <p:txBody>
          <a:bodyPr/>
          <a:lstStyle>
            <a:lvl1pPr>
              <a:defRPr/>
            </a:lvl1pPr>
          </a:lstStyle>
          <a:p>
            <a:fld id="{2DF8DF25-A3FB-436D-8C48-BF91EFA6611F}" type="datetime1">
              <a:rPr kumimoji="1" lang="ja-JP" altLang="en-US" smtClean="0"/>
              <a:t>2010/8/6</a:t>
            </a:fld>
            <a:endParaRPr kumimoji="1" lang="ja-JP" altLang="en-US" dirty="0"/>
          </a:p>
        </p:txBody>
      </p:sp>
      <p:sp>
        <p:nvSpPr>
          <p:cNvPr id="4" name="スライド番号プレースホルダ 3"/>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6" name="日付プレースホルダ 5"/>
          <p:cNvSpPr>
            <a:spLocks noGrp="1"/>
          </p:cNvSpPr>
          <p:nvPr>
            <p:ph type="dt" sz="half" idx="11"/>
          </p:nvPr>
        </p:nvSpPr>
        <p:spPr/>
        <p:txBody>
          <a:bodyPr/>
          <a:lstStyle>
            <a:lvl1pPr>
              <a:defRPr/>
            </a:lvl1pPr>
          </a:lstStyle>
          <a:p>
            <a:fld id="{21E8A174-80C0-4E03-97E9-577CD18AE478}" type="datetime1">
              <a:rPr kumimoji="1" lang="ja-JP" altLang="en-US" smtClean="0"/>
              <a:t>2010/8/6</a:t>
            </a:fld>
            <a:endParaRPr kumimoji="1" lang="ja-JP" altLang="en-US" dirty="0"/>
          </a:p>
        </p:txBody>
      </p:sp>
      <p:sp>
        <p:nvSpPr>
          <p:cNvPr id="7" name="スライド番号プレースホルダ 6"/>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アイコンをクリックして図を追加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r>
              <a:rPr kumimoji="1" lang="en-US" altLang="ja-JP" smtClean="0"/>
              <a:t>SIGSS</a:t>
            </a:r>
            <a:r>
              <a:rPr kumimoji="1" lang="ja-JP" altLang="en-US" smtClean="0"/>
              <a:t>８月研究会</a:t>
            </a:r>
            <a:endParaRPr kumimoji="1" lang="ja-JP" altLang="en-US" dirty="0"/>
          </a:p>
        </p:txBody>
      </p:sp>
      <p:sp>
        <p:nvSpPr>
          <p:cNvPr id="6" name="日付プレースホルダ 5"/>
          <p:cNvSpPr>
            <a:spLocks noGrp="1"/>
          </p:cNvSpPr>
          <p:nvPr>
            <p:ph type="dt" sz="half" idx="11"/>
          </p:nvPr>
        </p:nvSpPr>
        <p:spPr/>
        <p:txBody>
          <a:bodyPr/>
          <a:lstStyle>
            <a:lvl1pPr>
              <a:defRPr/>
            </a:lvl1pPr>
          </a:lstStyle>
          <a:p>
            <a:fld id="{13AFC498-62B4-497F-9705-8C2C6CE89AC0}" type="datetime1">
              <a:rPr kumimoji="1" lang="ja-JP" altLang="en-US" smtClean="0"/>
              <a:t>2010/8/6</a:t>
            </a:fld>
            <a:endParaRPr kumimoji="1" lang="ja-JP" altLang="en-US" dirty="0"/>
          </a:p>
        </p:txBody>
      </p:sp>
      <p:sp>
        <p:nvSpPr>
          <p:cNvPr id="7" name="スライド番号プレースホルダ 6"/>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endParaRPr lang="ja-JP" altLang="en-US" dirty="0"/>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dirty="0"/>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endParaRPr lang="ja-JP" altLang="en-US" dirty="0"/>
          </a:p>
        </p:txBody>
      </p:sp>
      <p:sp>
        <p:nvSpPr>
          <p:cNvPr id="1026"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62" name="Picture 38" descr="sel-logo"/>
          <p:cNvPicPr>
            <a:picLocks noChangeAspect="1" noChangeArrowheads="1"/>
          </p:cNvPicPr>
          <p:nvPr/>
        </p:nvPicPr>
        <p:blipFill>
          <a:blip r:embed="rId13" cstate="print"/>
          <a:srcRect/>
          <a:stretch>
            <a:fillRect/>
          </a:stretch>
        </p:blipFill>
        <p:spPr bwMode="auto">
          <a:xfrm>
            <a:off x="7429520" y="285728"/>
            <a:ext cx="1408113" cy="484188"/>
          </a:xfrm>
          <a:prstGeom prst="rect">
            <a:avLst/>
          </a:prstGeom>
          <a:noFill/>
        </p:spPr>
      </p:pic>
      <p:sp>
        <p:nvSpPr>
          <p:cNvPr id="1065" name="Rectangle 41"/>
          <p:cNvSpPr>
            <a:spLocks noGrp="1" noChangeArrowheads="1"/>
          </p:cNvSpPr>
          <p:nvPr>
            <p:ph type="ftr" sz="quarter" idx="3"/>
          </p:nvPr>
        </p:nvSpPr>
        <p:spPr bwMode="auto">
          <a:xfrm>
            <a:off x="2071670" y="6570662"/>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kumimoji="1" lang="en-US" altLang="ja-JP" smtClean="0"/>
              <a:t>SIGSS</a:t>
            </a:r>
            <a:r>
              <a:rPr kumimoji="1" lang="ja-JP" altLang="en-US" smtClean="0"/>
              <a:t>８月研究会</a:t>
            </a:r>
            <a:endParaRPr kumimoji="1" lang="ja-JP" altLang="en-US" dirty="0"/>
          </a:p>
        </p:txBody>
      </p:sp>
      <p:sp>
        <p:nvSpPr>
          <p:cNvPr id="1066" name="Rectangle 42"/>
          <p:cNvSpPr>
            <a:spLocks noGrp="1" noChangeArrowheads="1"/>
          </p:cNvSpPr>
          <p:nvPr>
            <p:ph type="dt" sz="half" idx="2"/>
          </p:nvPr>
        </p:nvSpPr>
        <p:spPr bwMode="auto">
          <a:xfrm>
            <a:off x="7000892" y="6570662"/>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3363E773-1D30-47F5-AC6F-46A0CBD03D64}" type="datetime1">
              <a:rPr kumimoji="1" lang="ja-JP" altLang="en-US" smtClean="0"/>
              <a:t>2010/8/6</a:t>
            </a:fld>
            <a:endParaRPr kumimoji="1" lang="ja-JP" altLang="en-US" dirty="0"/>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0DFAFFE7-B5EB-4D84-9784-5885F39C28C0}"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ctrTitle"/>
          </p:nvPr>
        </p:nvSpPr>
        <p:spPr/>
        <p:txBody>
          <a:bodyPr>
            <a:noAutofit/>
          </a:bodyPr>
          <a:lstStyle/>
          <a:p>
            <a:r>
              <a:rPr kumimoji="1" lang="ja-JP" altLang="en-US" sz="3200" dirty="0" smtClean="0"/>
              <a:t>コメント文によるプログラム中に出現する名詞の説明文生成</a:t>
            </a:r>
            <a:endParaRPr kumimoji="1" lang="ja-JP" altLang="en-US" sz="3200" dirty="0"/>
          </a:p>
        </p:txBody>
      </p:sp>
      <p:sp>
        <p:nvSpPr>
          <p:cNvPr id="8" name="サブタイトル 7"/>
          <p:cNvSpPr>
            <a:spLocks noGrp="1"/>
          </p:cNvSpPr>
          <p:nvPr>
            <p:ph type="subTitle" idx="1"/>
          </p:nvPr>
        </p:nvSpPr>
        <p:spPr>
          <a:xfrm>
            <a:off x="251521" y="3357562"/>
            <a:ext cx="6314380" cy="1826051"/>
          </a:xfrm>
        </p:spPr>
        <p:txBody>
          <a:bodyPr/>
          <a:lstStyle/>
          <a:p>
            <a:pPr algn="r"/>
            <a:r>
              <a:rPr lang="ja-JP" altLang="en-US" u="sng" dirty="0" smtClean="0"/>
              <a:t>藤木 哲也</a:t>
            </a:r>
            <a:r>
              <a:rPr lang="en-US" altLang="ja-JP" baseline="30000" dirty="0" smtClean="0"/>
              <a:t>†</a:t>
            </a:r>
            <a:r>
              <a:rPr lang="ja-JP" altLang="en-US" baseline="30000" dirty="0" smtClean="0"/>
              <a:t>　</a:t>
            </a:r>
            <a:r>
              <a:rPr lang="ja-JP" altLang="en-US" dirty="0" smtClean="0"/>
              <a:t>早瀬 康裕</a:t>
            </a:r>
            <a:r>
              <a:rPr lang="en-US" altLang="ja-JP" baseline="30000" dirty="0" smtClean="0"/>
              <a:t>‡</a:t>
            </a:r>
            <a:r>
              <a:rPr lang="ja-JP" altLang="en-US" baseline="30000" dirty="0" smtClean="0"/>
              <a:t>　</a:t>
            </a:r>
            <a:r>
              <a:rPr lang="ja-JP" altLang="en-US" dirty="0" smtClean="0"/>
              <a:t>井上 克郎</a:t>
            </a:r>
            <a:r>
              <a:rPr lang="en-US" altLang="ja-JP" baseline="30000" dirty="0" smtClean="0"/>
              <a:t>†</a:t>
            </a:r>
            <a:endParaRPr lang="ja-JP" altLang="en-US" baseline="30000" dirty="0" smtClean="0"/>
          </a:p>
          <a:p>
            <a:endParaRPr kumimoji="1" lang="ja-JP" altLang="en-US" dirty="0"/>
          </a:p>
        </p:txBody>
      </p:sp>
      <p:sp>
        <p:nvSpPr>
          <p:cNvPr id="4" name="フッター プレースホルダ 3"/>
          <p:cNvSpPr>
            <a:spLocks noGrp="1"/>
          </p:cNvSpPr>
          <p:nvPr>
            <p:ph type="ftr" sz="quarter" idx="3"/>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2"/>
          </p:nvPr>
        </p:nvSpPr>
        <p:spPr/>
        <p:txBody>
          <a:bodyPr/>
          <a:lstStyle/>
          <a:p>
            <a:fld id="{6893C237-DAB3-4250-BC3B-9E85D4B24A9B}" type="datetime1">
              <a:rPr kumimoji="1" lang="ja-JP" altLang="en-US" smtClean="0"/>
              <a:t>2010/8/6</a:t>
            </a:fld>
            <a:endParaRPr kumimoji="1" lang="ja-JP" altLang="en-US" dirty="0"/>
          </a:p>
        </p:txBody>
      </p:sp>
      <p:sp>
        <p:nvSpPr>
          <p:cNvPr id="6" name="スライド番号プレースホルダ 5"/>
          <p:cNvSpPr>
            <a:spLocks noGrp="1"/>
          </p:cNvSpPr>
          <p:nvPr>
            <p:ph type="sldNum" sz="quarter" idx="4"/>
          </p:nvPr>
        </p:nvSpPr>
        <p:spPr/>
        <p:txBody>
          <a:bodyPr/>
          <a:lstStyle/>
          <a:p>
            <a:fld id="{0DFAFFE7-B5EB-4D84-9784-5885F39C28C0}" type="slidenum">
              <a:rPr kumimoji="1" lang="ja-JP" altLang="en-US" smtClean="0"/>
              <a:pPr/>
              <a:t>1</a:t>
            </a:fld>
            <a:endParaRPr kumimoji="1" lang="ja-JP" altLang="en-US" dirty="0"/>
          </a:p>
        </p:txBody>
      </p:sp>
      <p:sp>
        <p:nvSpPr>
          <p:cNvPr id="2" name="テキスト ボックス 1"/>
          <p:cNvSpPr txBox="1"/>
          <p:nvPr/>
        </p:nvSpPr>
        <p:spPr>
          <a:xfrm>
            <a:off x="1125289" y="4419109"/>
            <a:ext cx="5412059" cy="954107"/>
          </a:xfrm>
          <a:prstGeom prst="rect">
            <a:avLst/>
          </a:prstGeom>
          <a:noFill/>
        </p:spPr>
        <p:txBody>
          <a:bodyPr wrap="none" rtlCol="0">
            <a:spAutoFit/>
          </a:bodyPr>
          <a:lstStyle/>
          <a:p>
            <a:pPr algn="r"/>
            <a:r>
              <a:rPr kumimoji="1" lang="en-US" altLang="ja-JP" sz="2800" dirty="0" smtClean="0"/>
              <a:t>†</a:t>
            </a:r>
            <a:r>
              <a:rPr kumimoji="1" lang="ja-JP" altLang="en-US" sz="2800" dirty="0" smtClean="0"/>
              <a:t>大阪大学大学院情報科学研究科</a:t>
            </a:r>
            <a:endParaRPr kumimoji="1" lang="en-US" altLang="ja-JP" sz="2800" dirty="0" smtClean="0"/>
          </a:p>
          <a:p>
            <a:pPr algn="r"/>
            <a:r>
              <a:rPr kumimoji="1" lang="en-US" altLang="ja-JP" sz="2800" dirty="0" smtClean="0"/>
              <a:t>‡</a:t>
            </a:r>
            <a:r>
              <a:rPr kumimoji="1" lang="ja-JP" altLang="en-US" sz="2800" dirty="0" smtClean="0"/>
              <a:t>東洋大学総合情報学部</a:t>
            </a:r>
            <a:endParaRPr kumimoji="1" lang="ja-JP" alt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識別子とコメントの収集</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クラス宣言と直前のコメントを収集</a:t>
            </a:r>
            <a:endParaRPr lang="en-US" altLang="ja-JP" dirty="0" smtClean="0"/>
          </a:p>
          <a:p>
            <a:pPr lvl="1"/>
            <a:r>
              <a:rPr lang="ja-JP" altLang="en-US" dirty="0" smtClean="0"/>
              <a:t>ブロックコメント</a:t>
            </a:r>
            <a:endParaRPr lang="en-US" altLang="ja-JP" dirty="0" smtClean="0"/>
          </a:p>
          <a:p>
            <a:pPr lvl="1"/>
            <a:r>
              <a:rPr kumimoji="1" lang="ja-JP" altLang="en-US" dirty="0" smtClean="0"/>
              <a:t>連続するラインコメント</a:t>
            </a:r>
            <a:r>
              <a:rPr lang="en-US" altLang="ja-JP" dirty="0" smtClean="0"/>
              <a:t/>
            </a:r>
            <a:br>
              <a:rPr lang="en-US" altLang="ja-JP" dirty="0" smtClean="0"/>
            </a:br>
            <a:endParaRPr lang="en-US" altLang="ja-JP" sz="1000" dirty="0" smtClean="0"/>
          </a:p>
          <a:p>
            <a:r>
              <a:rPr kumimoji="1" lang="ja-JP" altLang="en-US" dirty="0" smtClean="0"/>
              <a:t>例</a:t>
            </a:r>
            <a:r>
              <a:rPr kumimoji="1" lang="en-US" altLang="ja-JP" dirty="0" smtClean="0"/>
              <a:t>.</a:t>
            </a:r>
            <a:r>
              <a:rPr kumimoji="1" lang="en-US" altLang="ja-JP" dirty="0" err="1" smtClean="0"/>
              <a:t>TempBuffer</a:t>
            </a:r>
            <a:r>
              <a:rPr kumimoji="1" lang="ja-JP" altLang="en-US" dirty="0" smtClean="0"/>
              <a:t>クラス</a:t>
            </a:r>
            <a:endParaRPr kumimoji="1" lang="en-US" altLang="ja-JP" dirty="0" smtClean="0"/>
          </a:p>
          <a:p>
            <a:endParaRPr lang="en-US" altLang="ja-JP" dirty="0" smtClean="0"/>
          </a:p>
          <a:p>
            <a:endParaRPr kumimoji="1" lang="en-US" altLang="ja-JP" dirty="0" smtClean="0"/>
          </a:p>
          <a:p>
            <a:endParaRPr lang="en-US" altLang="ja-JP" dirty="0" smtClean="0"/>
          </a:p>
          <a:p>
            <a:pPr>
              <a:buNone/>
            </a:pPr>
            <a:endParaRPr kumimoji="1" lang="en-US" altLang="ja-JP" dirty="0" smtClean="0"/>
          </a:p>
          <a:p>
            <a:pPr lvl="1"/>
            <a:endParaRPr kumimoji="1" lang="ja-JP" altLang="en-US" dirty="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A90CC8B2-E0C9-47A4-B192-16CDF1C0D7D1}"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10</a:t>
            </a:fld>
            <a:endParaRPr kumimoji="1" lang="ja-JP" altLang="en-US" dirty="0"/>
          </a:p>
        </p:txBody>
      </p:sp>
      <p:sp>
        <p:nvSpPr>
          <p:cNvPr id="7" name="正方形/長方形 6"/>
          <p:cNvSpPr/>
          <p:nvPr/>
        </p:nvSpPr>
        <p:spPr>
          <a:xfrm>
            <a:off x="571472" y="3786190"/>
            <a:ext cx="4643470" cy="2714644"/>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 sz="1200" dirty="0" smtClean="0">
                <a:solidFill>
                  <a:schemeClr val="tx1"/>
                </a:solidFill>
              </a:rPr>
              <a:t>/**</a:t>
            </a:r>
            <a:endParaRPr lang="ja" altLang="en-US" sz="1200" dirty="0" smtClean="0">
              <a:solidFill>
                <a:schemeClr val="tx1"/>
              </a:solidFill>
            </a:endParaRPr>
          </a:p>
          <a:p>
            <a:r>
              <a:rPr lang="ja" altLang="en-US" sz="1200" dirty="0" smtClean="0">
                <a:solidFill>
                  <a:schemeClr val="tx1"/>
                </a:solidFill>
              </a:rPr>
              <a:t> * </a:t>
            </a:r>
            <a:r>
              <a:rPr lang="en-US" altLang="ja" sz="1200" dirty="0" smtClean="0">
                <a:solidFill>
                  <a:schemeClr val="tx1"/>
                </a:solidFill>
              </a:rPr>
              <a:t>Instances of this class provide a selectable user interface object</a:t>
            </a:r>
            <a:endParaRPr lang="ja" altLang="en-US" sz="1200" dirty="0" smtClean="0">
              <a:solidFill>
                <a:schemeClr val="tx1"/>
              </a:solidFill>
            </a:endParaRPr>
          </a:p>
          <a:p>
            <a:r>
              <a:rPr lang="ja" altLang="en-US" sz="1200" dirty="0" smtClean="0">
                <a:solidFill>
                  <a:schemeClr val="tx1"/>
                </a:solidFill>
              </a:rPr>
              <a:t> * </a:t>
            </a:r>
            <a:r>
              <a:rPr lang="en-US" altLang="ja" sz="1200" dirty="0" smtClean="0">
                <a:solidFill>
                  <a:schemeClr val="tx1"/>
                </a:solidFill>
              </a:rPr>
              <a:t>that displays a hierarchy of items and issue notification when an</a:t>
            </a:r>
            <a:endParaRPr lang="ja" altLang="en-US" sz="1200" dirty="0" smtClean="0">
              <a:solidFill>
                <a:schemeClr val="tx1"/>
              </a:solidFill>
            </a:endParaRPr>
          </a:p>
          <a:p>
            <a:r>
              <a:rPr lang="ja" altLang="en-US" sz="1200" dirty="0" smtClean="0">
                <a:solidFill>
                  <a:schemeClr val="tx1"/>
                </a:solidFill>
              </a:rPr>
              <a:t> * </a:t>
            </a:r>
            <a:r>
              <a:rPr lang="en-US" altLang="ja" sz="1200" dirty="0" smtClean="0">
                <a:solidFill>
                  <a:schemeClr val="tx1"/>
                </a:solidFill>
              </a:rPr>
              <a:t>item in the hierarchy is selected.</a:t>
            </a:r>
            <a:endParaRPr lang="ja" altLang="en-US" sz="1200" dirty="0" smtClean="0">
              <a:solidFill>
                <a:schemeClr val="tx1"/>
              </a:solidFill>
            </a:endParaRPr>
          </a:p>
          <a:p>
            <a:r>
              <a:rPr lang="ja" altLang="en-US" sz="1200" dirty="0" smtClean="0">
                <a:solidFill>
                  <a:schemeClr val="tx1"/>
                </a:solidFill>
              </a:rPr>
              <a:t> * </a:t>
            </a:r>
            <a:r>
              <a:rPr lang="en-US" altLang="ja" sz="1200" dirty="0" smtClean="0">
                <a:solidFill>
                  <a:schemeClr val="tx1"/>
                </a:solidFill>
              </a:rPr>
              <a:t>&lt;p&gt;</a:t>
            </a:r>
            <a:endParaRPr lang="ja" altLang="en-US" sz="1200" dirty="0" smtClean="0">
              <a:solidFill>
                <a:schemeClr val="tx1"/>
              </a:solidFill>
            </a:endParaRPr>
          </a:p>
          <a:p>
            <a:r>
              <a:rPr lang="ja" altLang="en-US" sz="1200" dirty="0" smtClean="0">
                <a:solidFill>
                  <a:schemeClr val="tx1"/>
                </a:solidFill>
              </a:rPr>
              <a:t> * </a:t>
            </a:r>
            <a:r>
              <a:rPr lang="en-US" altLang="ja" sz="1200" dirty="0" smtClean="0">
                <a:solidFill>
                  <a:schemeClr val="tx1"/>
                </a:solidFill>
              </a:rPr>
              <a:t>The item children that may be added to instances of this class</a:t>
            </a:r>
            <a:endParaRPr lang="ja" altLang="en-US" sz="1200" dirty="0" smtClean="0">
              <a:solidFill>
                <a:schemeClr val="tx1"/>
              </a:solidFill>
            </a:endParaRPr>
          </a:p>
          <a:p>
            <a:r>
              <a:rPr lang="ja" altLang="en-US" sz="1200" dirty="0" smtClean="0">
                <a:solidFill>
                  <a:schemeClr val="tx1"/>
                </a:solidFill>
              </a:rPr>
              <a:t> * </a:t>
            </a:r>
            <a:r>
              <a:rPr lang="en-US" altLang="ja" sz="1200" dirty="0" smtClean="0">
                <a:solidFill>
                  <a:schemeClr val="tx1"/>
                </a:solidFill>
              </a:rPr>
              <a:t>must be of type &lt;code&gt;</a:t>
            </a:r>
            <a:r>
              <a:rPr lang="en-US" altLang="ja" sz="1200" dirty="0" err="1" smtClean="0">
                <a:solidFill>
                  <a:schemeClr val="tx1"/>
                </a:solidFill>
              </a:rPr>
              <a:t>BufferItem</a:t>
            </a:r>
            <a:r>
              <a:rPr lang="en-US" altLang="ja" sz="1200" dirty="0" smtClean="0">
                <a:solidFill>
                  <a:schemeClr val="tx1"/>
                </a:solidFill>
              </a:rPr>
              <a:t>&lt;/code&gt;.</a:t>
            </a:r>
            <a:endParaRPr lang="ja" altLang="en-US" sz="1200" dirty="0" smtClean="0">
              <a:solidFill>
                <a:schemeClr val="tx1"/>
              </a:solidFill>
            </a:endParaRPr>
          </a:p>
          <a:p>
            <a:r>
              <a:rPr lang="ja" altLang="en-US" sz="1200" dirty="0" smtClean="0">
                <a:solidFill>
                  <a:schemeClr val="tx1"/>
                </a:solidFill>
              </a:rPr>
              <a:t> * </a:t>
            </a:r>
            <a:r>
              <a:rPr lang="en-US" altLang="ja" sz="1200" dirty="0" smtClean="0">
                <a:solidFill>
                  <a:schemeClr val="tx1"/>
                </a:solidFill>
              </a:rPr>
              <a:t>&lt;/p&gt;</a:t>
            </a:r>
            <a:endParaRPr lang="ja" altLang="en-US" sz="1200" dirty="0" smtClean="0">
              <a:solidFill>
                <a:schemeClr val="tx1"/>
              </a:solidFill>
            </a:endParaRPr>
          </a:p>
          <a:p>
            <a:r>
              <a:rPr lang="ja" altLang="en-US" sz="1200" dirty="0" smtClean="0">
                <a:solidFill>
                  <a:schemeClr val="tx1"/>
                </a:solidFill>
              </a:rPr>
              <a:t> * </a:t>
            </a:r>
            <a:r>
              <a:rPr lang="en-US" altLang="ja" sz="1200" dirty="0" smtClean="0">
                <a:solidFill>
                  <a:schemeClr val="tx1"/>
                </a:solidFill>
              </a:rPr>
              <a:t>@j2sPrefix</a:t>
            </a:r>
            <a:endParaRPr lang="ja" altLang="en-US" sz="1200" dirty="0" smtClean="0">
              <a:solidFill>
                <a:schemeClr val="tx1"/>
              </a:solidFill>
            </a:endParaRPr>
          </a:p>
          <a:p>
            <a:r>
              <a:rPr lang="ja" altLang="en-US" sz="1200" dirty="0" smtClean="0">
                <a:solidFill>
                  <a:schemeClr val="tx1"/>
                </a:solidFill>
              </a:rPr>
              <a:t> *</a:t>
            </a:r>
            <a:r>
              <a:rPr lang="en-US" altLang="ja" sz="1200" dirty="0" smtClean="0">
                <a:solidFill>
                  <a:schemeClr val="tx1"/>
                </a:solidFill>
              </a:rPr>
              <a:t>/</a:t>
            </a:r>
            <a:endParaRPr lang="ja" altLang="en-US" sz="1200" dirty="0" smtClean="0">
              <a:solidFill>
                <a:schemeClr val="tx1"/>
              </a:solidFill>
            </a:endParaRPr>
          </a:p>
          <a:p>
            <a:r>
              <a:rPr lang="en-US" altLang="ja" sz="1200" dirty="0" smtClean="0">
                <a:solidFill>
                  <a:schemeClr val="tx1"/>
                </a:solidFill>
              </a:rPr>
              <a:t>public class</a:t>
            </a:r>
            <a:r>
              <a:rPr lang="ja-JP" altLang="en-US" sz="1200" dirty="0" smtClean="0">
                <a:solidFill>
                  <a:schemeClr val="tx1"/>
                </a:solidFill>
              </a:rPr>
              <a:t>　</a:t>
            </a:r>
            <a:r>
              <a:rPr lang="en-US" altLang="ja-JP" dirty="0" err="1" smtClean="0">
                <a:solidFill>
                  <a:srgbClr val="FF0000"/>
                </a:solidFill>
              </a:rPr>
              <a:t>TempBuffer</a:t>
            </a:r>
            <a:r>
              <a:rPr lang="en-US" altLang="ja" sz="1200" dirty="0" smtClean="0">
                <a:solidFill>
                  <a:schemeClr val="tx1"/>
                </a:solidFill>
              </a:rPr>
              <a:t> extends Composite {</a:t>
            </a:r>
            <a:endParaRPr lang="ja" altLang="en-US" sz="1200" dirty="0" smtClean="0">
              <a:solidFill>
                <a:schemeClr val="tx1"/>
              </a:solidFill>
            </a:endParaRPr>
          </a:p>
          <a:p>
            <a:r>
              <a:rPr lang="en-US" altLang="ja" sz="1200" dirty="0" smtClean="0">
                <a:solidFill>
                  <a:schemeClr val="tx1"/>
                </a:solidFill>
              </a:rPr>
              <a:t>           </a:t>
            </a:r>
            <a:r>
              <a:rPr lang="ja-JP" altLang="en-US" sz="1200" dirty="0" smtClean="0">
                <a:solidFill>
                  <a:schemeClr val="tx1"/>
                </a:solidFill>
              </a:rPr>
              <a:t>・・・</a:t>
            </a:r>
            <a:endParaRPr lang="en-US" altLang="ja-JP" sz="1200" dirty="0" smtClean="0">
              <a:solidFill>
                <a:schemeClr val="tx1"/>
              </a:solidFill>
            </a:endParaRPr>
          </a:p>
          <a:p>
            <a:r>
              <a:rPr lang="en-US" altLang="ja-JP" sz="1200" dirty="0" smtClean="0">
                <a:solidFill>
                  <a:schemeClr val="tx1"/>
                </a:solidFill>
              </a:rPr>
              <a:t>}</a:t>
            </a:r>
            <a:endParaRPr kumimoji="1" lang="ja-JP" altLang="en-US" sz="1200" dirty="0">
              <a:solidFill>
                <a:schemeClr val="tx1"/>
              </a:solidFill>
            </a:endParaRPr>
          </a:p>
        </p:txBody>
      </p:sp>
      <p:sp>
        <p:nvSpPr>
          <p:cNvPr id="8" name="右中かっこ 7"/>
          <p:cNvSpPr/>
          <p:nvPr/>
        </p:nvSpPr>
        <p:spPr>
          <a:xfrm>
            <a:off x="4643438" y="3929066"/>
            <a:ext cx="1285884" cy="1785950"/>
          </a:xfrm>
          <a:prstGeom prst="rightBrace">
            <a:avLst>
              <a:gd name="adj1" fmla="val 6760"/>
              <a:gd name="adj2" fmla="val 50000"/>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solidFill>
                <a:srgbClr val="FF0000"/>
              </a:solidFill>
            </a:endParaRPr>
          </a:p>
        </p:txBody>
      </p:sp>
      <p:sp>
        <p:nvSpPr>
          <p:cNvPr id="9" name="テキスト ボックス 8"/>
          <p:cNvSpPr txBox="1"/>
          <p:nvPr/>
        </p:nvSpPr>
        <p:spPr>
          <a:xfrm>
            <a:off x="6072198" y="4568619"/>
            <a:ext cx="3000396" cy="646331"/>
          </a:xfrm>
          <a:prstGeom prst="rect">
            <a:avLst/>
          </a:prstGeom>
          <a:noFill/>
        </p:spPr>
        <p:txBody>
          <a:bodyPr wrap="square" rtlCol="0">
            <a:spAutoFit/>
          </a:bodyPr>
          <a:lstStyle/>
          <a:p>
            <a:r>
              <a:rPr kumimoji="1" lang="en-US" altLang="ja-JP" dirty="0" err="1" smtClean="0"/>
              <a:t>TempBuffer</a:t>
            </a:r>
            <a:r>
              <a:rPr kumimoji="1" lang="ja-JP" altLang="en-US" dirty="0" smtClean="0"/>
              <a:t>に対応する</a:t>
            </a:r>
            <a:endParaRPr kumimoji="1" lang="en-US" altLang="ja-JP" dirty="0" smtClean="0"/>
          </a:p>
          <a:p>
            <a:r>
              <a:rPr kumimoji="1" lang="ja-JP" altLang="en-US" dirty="0" smtClean="0"/>
              <a:t>コメントとして収集</a:t>
            </a:r>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識別子から名詞の抽出</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識別子名は複数単語からの構成が多い</a:t>
            </a:r>
            <a:endParaRPr kumimoji="1" lang="en-US" altLang="ja-JP" dirty="0" smtClean="0"/>
          </a:p>
          <a:p>
            <a:r>
              <a:rPr lang="ja-JP" altLang="en-US" dirty="0" smtClean="0"/>
              <a:t>識別子名を単語に分解</a:t>
            </a:r>
            <a:endParaRPr lang="en-US" altLang="ja-JP" dirty="0" smtClean="0"/>
          </a:p>
          <a:p>
            <a:pPr lvl="1"/>
            <a:r>
              <a:rPr kumimoji="1" lang="ja-JP" altLang="en-US" dirty="0" smtClean="0"/>
              <a:t>キャメルケース：</a:t>
            </a:r>
            <a:r>
              <a:rPr kumimoji="1" lang="en-US" altLang="ja-JP" dirty="0" err="1" smtClean="0"/>
              <a:t>TempBuffer</a:t>
            </a:r>
            <a:endParaRPr kumimoji="1" lang="en-US" altLang="ja-JP" dirty="0" smtClean="0"/>
          </a:p>
          <a:p>
            <a:pPr lvl="1"/>
            <a:r>
              <a:rPr lang="ja-JP" altLang="en-US" dirty="0" smtClean="0"/>
              <a:t>スネークケース：</a:t>
            </a:r>
            <a:r>
              <a:rPr lang="en-US" altLang="ja-JP" dirty="0" err="1" smtClean="0"/>
              <a:t>temp_buffer</a:t>
            </a:r>
            <a:endParaRPr lang="en-US" altLang="ja-JP" dirty="0" smtClean="0"/>
          </a:p>
          <a:p>
            <a:pPr lvl="1">
              <a:buNone/>
            </a:pPr>
            <a:r>
              <a:rPr lang="ja-JP" altLang="en-US" dirty="0" smtClean="0"/>
              <a:t>→</a:t>
            </a:r>
            <a:r>
              <a:rPr lang="en-US" altLang="ja-JP" dirty="0" smtClean="0"/>
              <a:t>temp buffer</a:t>
            </a:r>
          </a:p>
          <a:p>
            <a:r>
              <a:rPr lang="ja-JP" altLang="en-US" dirty="0" smtClean="0"/>
              <a:t>単語列の品詞を決定し名詞を抽出</a:t>
            </a:r>
            <a:endParaRPr lang="en-US" altLang="ja-JP" dirty="0" smtClean="0"/>
          </a:p>
          <a:p>
            <a:pPr lvl="1">
              <a:buNone/>
            </a:pPr>
            <a:r>
              <a:rPr lang="ja-JP" altLang="en-US" dirty="0" smtClean="0"/>
              <a:t>    </a:t>
            </a:r>
            <a:r>
              <a:rPr lang="en-US" altLang="ja-JP" dirty="0" smtClean="0"/>
              <a:t>temp</a:t>
            </a:r>
            <a:r>
              <a:rPr lang="ja-JP" altLang="en-US" dirty="0" smtClean="0"/>
              <a:t>：形容詞</a:t>
            </a:r>
            <a:r>
              <a:rPr lang="en-US" altLang="ja-JP" dirty="0" smtClean="0"/>
              <a:t>	</a:t>
            </a:r>
            <a:r>
              <a:rPr lang="en-US" altLang="ja-JP" u="sng" dirty="0" smtClean="0">
                <a:uFill>
                  <a:solidFill>
                    <a:srgbClr val="FF0000"/>
                  </a:solidFill>
                </a:uFill>
              </a:rPr>
              <a:t>buffer</a:t>
            </a:r>
            <a:r>
              <a:rPr lang="en-US" altLang="ja-JP" dirty="0" smtClean="0"/>
              <a:t>:</a:t>
            </a:r>
            <a:r>
              <a:rPr lang="ja-JP" altLang="en-US" dirty="0" smtClean="0"/>
              <a:t>名詞</a:t>
            </a:r>
            <a:endParaRPr lang="en-US" altLang="ja-JP" dirty="0" smtClean="0"/>
          </a:p>
          <a:p>
            <a:pPr>
              <a:buNone/>
            </a:pPr>
            <a:endParaRPr lang="en-US" altLang="ja-JP" dirty="0" smtClean="0"/>
          </a:p>
          <a:p>
            <a:endParaRPr lang="en-US" altLang="ja-JP" dirty="0" smtClean="0"/>
          </a:p>
        </p:txBody>
      </p:sp>
      <p:sp>
        <p:nvSpPr>
          <p:cNvPr id="4" name="日付プレースホルダ 3"/>
          <p:cNvSpPr>
            <a:spLocks noGrp="1"/>
          </p:cNvSpPr>
          <p:nvPr>
            <p:ph type="dt" sz="half" idx="11"/>
          </p:nvPr>
        </p:nvSpPr>
        <p:spPr/>
        <p:txBody>
          <a:bodyPr/>
          <a:lstStyle/>
          <a:p>
            <a:fld id="{D1B9554E-E04E-41CD-9A1B-891226A99DCD}" type="datetime1">
              <a:rPr kumimoji="1" lang="ja-JP" altLang="en-US" smtClean="0"/>
              <a:t>2010/8/6</a:t>
            </a:fld>
            <a:endParaRPr kumimoji="1" lang="ja-JP" altLang="en-US"/>
          </a:p>
        </p:txBody>
      </p:sp>
      <p:sp>
        <p:nvSpPr>
          <p:cNvPr id="5" name="スライド番号プレースホルダ 4"/>
          <p:cNvSpPr>
            <a:spLocks noGrp="1"/>
          </p:cNvSpPr>
          <p:nvPr>
            <p:ph type="sldNum" sz="quarter" idx="12"/>
          </p:nvPr>
        </p:nvSpPr>
        <p:spPr/>
        <p:txBody>
          <a:bodyPr/>
          <a:lstStyle/>
          <a:p>
            <a:fld id="{0DFAFFE7-B5EB-4D84-9784-5885F39C28C0}" type="slidenum">
              <a:rPr kumimoji="1" lang="ja-JP" altLang="en-US" smtClean="0"/>
              <a:pPr/>
              <a:t>11</a:t>
            </a:fld>
            <a:endParaRPr kumimoji="1" lang="ja-JP" altLang="en-US"/>
          </a:p>
        </p:txBody>
      </p:sp>
      <p:sp>
        <p:nvSpPr>
          <p:cNvPr id="6" name="フッター プレースホルダ 5"/>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Tree>
  </p:cSld>
  <p:clrMapOvr>
    <a:masterClrMapping/>
  </p:clrMapOvr>
  <p:transition advTm="328"/>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コメントの整形</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アノテーション除去</a:t>
            </a:r>
            <a:endParaRPr kumimoji="1" lang="en-US" altLang="ja-JP" dirty="0" smtClean="0"/>
          </a:p>
          <a:p>
            <a:pPr lvl="1"/>
            <a:r>
              <a:rPr lang="ja-JP" altLang="en-US" dirty="0" smtClean="0"/>
              <a:t>作者，作成日など</a:t>
            </a:r>
            <a:endParaRPr lang="en-US" altLang="ja-JP" dirty="0" smtClean="0"/>
          </a:p>
          <a:p>
            <a:r>
              <a:rPr lang="en-US" altLang="ja-JP" dirty="0" smtClean="0"/>
              <a:t>HTML</a:t>
            </a:r>
            <a:r>
              <a:rPr lang="ja-JP" altLang="en-US" dirty="0" smtClean="0"/>
              <a:t>タグ除去</a:t>
            </a:r>
            <a:endParaRPr lang="en-US" altLang="ja-JP" dirty="0" smtClean="0"/>
          </a:p>
          <a:p>
            <a:pPr lvl="1"/>
            <a:r>
              <a:rPr lang="ja-JP" altLang="en-US" dirty="0" smtClean="0"/>
              <a:t>ドキュメント生成用</a:t>
            </a:r>
            <a:endParaRPr lang="en-US" altLang="ja-JP" dirty="0" smtClean="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A6A20FF3-A0D1-4D2F-9462-2F822BBD74A7}"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12</a:t>
            </a:fld>
            <a:endParaRPr kumimoji="1" lang="ja-JP" altLang="en-US" dirty="0"/>
          </a:p>
        </p:txBody>
      </p:sp>
      <p:sp>
        <p:nvSpPr>
          <p:cNvPr id="7" name="正方形/長方形 6"/>
          <p:cNvSpPr/>
          <p:nvPr/>
        </p:nvSpPr>
        <p:spPr>
          <a:xfrm>
            <a:off x="1000100" y="3643314"/>
            <a:ext cx="7000924" cy="2928934"/>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 dirty="0" smtClean="0">
                <a:solidFill>
                  <a:schemeClr val="tx1"/>
                </a:solidFill>
              </a:rPr>
              <a:t>/**</a:t>
            </a:r>
            <a:endParaRPr lang="ja" altLang="en-US" dirty="0" smtClean="0">
              <a:solidFill>
                <a:schemeClr val="tx1"/>
              </a:solidFill>
            </a:endParaRPr>
          </a:p>
          <a:p>
            <a:r>
              <a:rPr lang="ja" altLang="en-US" dirty="0" smtClean="0">
                <a:solidFill>
                  <a:schemeClr val="tx1"/>
                </a:solidFill>
              </a:rPr>
              <a:t> * </a:t>
            </a:r>
            <a:r>
              <a:rPr lang="en-US" altLang="ja" dirty="0" smtClean="0">
                <a:solidFill>
                  <a:schemeClr val="tx1"/>
                </a:solidFill>
              </a:rPr>
              <a:t>Instances of this class provide a selectable user interface object</a:t>
            </a:r>
            <a:endParaRPr lang="ja" altLang="en-US" dirty="0" smtClean="0">
              <a:solidFill>
                <a:schemeClr val="tx1"/>
              </a:solidFill>
            </a:endParaRPr>
          </a:p>
          <a:p>
            <a:r>
              <a:rPr lang="ja" altLang="en-US" dirty="0" smtClean="0">
                <a:solidFill>
                  <a:schemeClr val="tx1"/>
                </a:solidFill>
              </a:rPr>
              <a:t> * </a:t>
            </a:r>
            <a:r>
              <a:rPr lang="en-US" altLang="ja" dirty="0" smtClean="0">
                <a:solidFill>
                  <a:schemeClr val="tx1"/>
                </a:solidFill>
              </a:rPr>
              <a:t>that displays a hierarchy of items and issue notification when an</a:t>
            </a:r>
            <a:endParaRPr lang="ja" altLang="en-US" dirty="0" smtClean="0">
              <a:solidFill>
                <a:schemeClr val="tx1"/>
              </a:solidFill>
            </a:endParaRPr>
          </a:p>
          <a:p>
            <a:r>
              <a:rPr lang="ja" altLang="en-US" dirty="0" smtClean="0">
                <a:solidFill>
                  <a:schemeClr val="tx1"/>
                </a:solidFill>
              </a:rPr>
              <a:t> * </a:t>
            </a:r>
            <a:r>
              <a:rPr lang="en-US" altLang="ja" dirty="0" smtClean="0">
                <a:solidFill>
                  <a:schemeClr val="tx1"/>
                </a:solidFill>
              </a:rPr>
              <a:t>item in the hierarchy is selected.</a:t>
            </a:r>
            <a:endParaRPr lang="ja" altLang="en-US" dirty="0" smtClean="0">
              <a:solidFill>
                <a:schemeClr val="tx1"/>
              </a:solidFill>
            </a:endParaRPr>
          </a:p>
          <a:p>
            <a:r>
              <a:rPr lang="ja" altLang="en-US" dirty="0" smtClean="0">
                <a:solidFill>
                  <a:schemeClr val="tx1"/>
                </a:solidFill>
              </a:rPr>
              <a:t> * </a:t>
            </a:r>
            <a:r>
              <a:rPr lang="en-US" altLang="ja" dirty="0" smtClean="0">
                <a:solidFill>
                  <a:schemeClr val="tx1"/>
                </a:solidFill>
              </a:rPr>
              <a:t>&lt;p&gt;</a:t>
            </a:r>
            <a:endParaRPr lang="ja" altLang="en-US" dirty="0" smtClean="0">
              <a:solidFill>
                <a:schemeClr val="tx1"/>
              </a:solidFill>
            </a:endParaRPr>
          </a:p>
          <a:p>
            <a:r>
              <a:rPr lang="ja" altLang="en-US" dirty="0" smtClean="0">
                <a:solidFill>
                  <a:schemeClr val="tx1"/>
                </a:solidFill>
              </a:rPr>
              <a:t> * </a:t>
            </a:r>
            <a:r>
              <a:rPr lang="en-US" altLang="ja" dirty="0" smtClean="0">
                <a:solidFill>
                  <a:schemeClr val="tx1"/>
                </a:solidFill>
              </a:rPr>
              <a:t>The item children that may be added to instances of this class</a:t>
            </a:r>
            <a:endParaRPr lang="ja" altLang="en-US" dirty="0" smtClean="0">
              <a:solidFill>
                <a:schemeClr val="tx1"/>
              </a:solidFill>
            </a:endParaRPr>
          </a:p>
          <a:p>
            <a:r>
              <a:rPr lang="ja" altLang="en-US" dirty="0" smtClean="0">
                <a:solidFill>
                  <a:schemeClr val="tx1"/>
                </a:solidFill>
              </a:rPr>
              <a:t> * </a:t>
            </a:r>
            <a:r>
              <a:rPr lang="en-US" altLang="ja" dirty="0" smtClean="0">
                <a:solidFill>
                  <a:schemeClr val="tx1"/>
                </a:solidFill>
              </a:rPr>
              <a:t>must be of type &lt;code&gt; </a:t>
            </a:r>
            <a:r>
              <a:rPr lang="en-US" altLang="ja" dirty="0" err="1" smtClean="0">
                <a:solidFill>
                  <a:schemeClr val="tx1"/>
                </a:solidFill>
              </a:rPr>
              <a:t>BufferItem</a:t>
            </a:r>
            <a:r>
              <a:rPr lang="en-US" altLang="ja" dirty="0" smtClean="0">
                <a:solidFill>
                  <a:schemeClr val="tx1"/>
                </a:solidFill>
              </a:rPr>
              <a:t>&lt; /code&gt; .</a:t>
            </a:r>
            <a:endParaRPr lang="ja" altLang="en-US" dirty="0" smtClean="0">
              <a:solidFill>
                <a:schemeClr val="tx1"/>
              </a:solidFill>
            </a:endParaRPr>
          </a:p>
          <a:p>
            <a:r>
              <a:rPr lang="ja" altLang="en-US" dirty="0" smtClean="0">
                <a:solidFill>
                  <a:schemeClr val="tx1"/>
                </a:solidFill>
              </a:rPr>
              <a:t> * </a:t>
            </a:r>
            <a:r>
              <a:rPr lang="en-US" altLang="ja" dirty="0" smtClean="0">
                <a:solidFill>
                  <a:schemeClr val="tx1"/>
                </a:solidFill>
              </a:rPr>
              <a:t>&lt;/p&gt;</a:t>
            </a:r>
            <a:endParaRPr lang="ja" altLang="en-US" dirty="0" smtClean="0">
              <a:solidFill>
                <a:schemeClr val="tx1"/>
              </a:solidFill>
            </a:endParaRPr>
          </a:p>
          <a:p>
            <a:r>
              <a:rPr lang="ja" altLang="en-US" dirty="0" smtClean="0">
                <a:solidFill>
                  <a:schemeClr val="tx1"/>
                </a:solidFill>
              </a:rPr>
              <a:t> * </a:t>
            </a:r>
            <a:r>
              <a:rPr lang="en-US" altLang="ja" dirty="0" smtClean="0">
                <a:solidFill>
                  <a:schemeClr val="tx1"/>
                </a:solidFill>
              </a:rPr>
              <a:t>@j2sPrefix</a:t>
            </a:r>
            <a:endParaRPr lang="ja" altLang="en-US" dirty="0" smtClean="0">
              <a:solidFill>
                <a:schemeClr val="tx1"/>
              </a:solidFill>
            </a:endParaRPr>
          </a:p>
          <a:p>
            <a:r>
              <a:rPr lang="ja" altLang="en-US" dirty="0" smtClean="0">
                <a:solidFill>
                  <a:schemeClr val="tx1"/>
                </a:solidFill>
              </a:rPr>
              <a:t> *</a:t>
            </a:r>
            <a:r>
              <a:rPr lang="en-US" altLang="ja" dirty="0" smtClean="0">
                <a:solidFill>
                  <a:schemeClr val="tx1"/>
                </a:solidFill>
              </a:rPr>
              <a:t>/</a:t>
            </a:r>
            <a:endParaRPr kumimoji="1" lang="ja-JP" altLang="en-US" dirty="0">
              <a:solidFill>
                <a:schemeClr val="tx1"/>
              </a:solidFill>
            </a:endParaRPr>
          </a:p>
        </p:txBody>
      </p:sp>
      <p:sp>
        <p:nvSpPr>
          <p:cNvPr id="11" name="フローチャート: 処理 10"/>
          <p:cNvSpPr/>
          <p:nvPr/>
        </p:nvSpPr>
        <p:spPr>
          <a:xfrm>
            <a:off x="1071538" y="3714752"/>
            <a:ext cx="214314" cy="2786082"/>
          </a:xfrm>
          <a:prstGeom prst="flowChartProcess">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フローチャート: 処理 13"/>
          <p:cNvSpPr/>
          <p:nvPr/>
        </p:nvSpPr>
        <p:spPr>
          <a:xfrm>
            <a:off x="1142976" y="3714752"/>
            <a:ext cx="1552588" cy="266704"/>
          </a:xfrm>
          <a:prstGeom prst="flowChartProcess">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ローチャート: 処理 14"/>
          <p:cNvSpPr/>
          <p:nvPr/>
        </p:nvSpPr>
        <p:spPr>
          <a:xfrm>
            <a:off x="2928926" y="5429264"/>
            <a:ext cx="785818" cy="357190"/>
          </a:xfrm>
          <a:prstGeom prst="flowChartProcess">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フローチャート: 処理 15"/>
          <p:cNvSpPr/>
          <p:nvPr/>
        </p:nvSpPr>
        <p:spPr>
          <a:xfrm>
            <a:off x="4814889" y="5357826"/>
            <a:ext cx="928694" cy="357190"/>
          </a:xfrm>
          <a:prstGeom prst="flowChartProcess">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フローチャート: 処理 16"/>
          <p:cNvSpPr/>
          <p:nvPr/>
        </p:nvSpPr>
        <p:spPr>
          <a:xfrm>
            <a:off x="1142976" y="5715016"/>
            <a:ext cx="1552588" cy="714380"/>
          </a:xfrm>
          <a:prstGeom prst="flowChartProcess">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処理 17"/>
          <p:cNvSpPr/>
          <p:nvPr/>
        </p:nvSpPr>
        <p:spPr>
          <a:xfrm>
            <a:off x="1214414" y="4857760"/>
            <a:ext cx="1552588" cy="266704"/>
          </a:xfrm>
          <a:prstGeom prst="flowChartProcess">
            <a:avLst/>
          </a:prstGeom>
          <a:solidFill>
            <a:srgbClr val="FFFFCC"/>
          </a:soli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blinds(horizontal)">
                                      <p:cBhvr>
                                        <p:cTn id="13" dur="500"/>
                                        <p:tgtEl>
                                          <p:spTgt spid="18"/>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blinds(horizontal)">
                                      <p:cBhvr>
                                        <p:cTn id="16" dur="500"/>
                                        <p:tgtEl>
                                          <p:spTgt spid="17"/>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blinds(horizontal)">
                                      <p:cBhvr>
                                        <p:cTn id="19" dur="500"/>
                                        <p:tgtEl>
                                          <p:spTgt spid="15"/>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P spid="15" grpId="0" animBg="1"/>
      <p:bldP spid="16" grpId="0" animBg="1"/>
      <p:bldP spid="17" grpId="0" animBg="1"/>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名詞とコメントの対応</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識別子</a:t>
            </a:r>
            <a:r>
              <a:rPr kumimoji="1" lang="ja-JP" altLang="en-US" dirty="0" smtClean="0"/>
              <a:t>へのコメントを識別子名に含まれる単語と対応づける</a:t>
            </a:r>
            <a:endParaRPr kumimoji="1" lang="ja-JP" altLang="en-US" dirty="0"/>
          </a:p>
        </p:txBody>
      </p:sp>
      <p:sp>
        <p:nvSpPr>
          <p:cNvPr id="4" name="フッター プレースホルダー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ー 4"/>
          <p:cNvSpPr>
            <a:spLocks noGrp="1"/>
          </p:cNvSpPr>
          <p:nvPr>
            <p:ph type="dt" sz="half" idx="11"/>
          </p:nvPr>
        </p:nvSpPr>
        <p:spPr/>
        <p:txBody>
          <a:bodyPr/>
          <a:lstStyle/>
          <a:p>
            <a:fld id="{4467F0AC-2FE4-43F4-8EC4-AE7A543FC78A}" type="datetime1">
              <a:rPr kumimoji="1" lang="ja-JP" altLang="en-US" smtClean="0"/>
              <a:t>2010/8/6</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13</a:t>
            </a:fld>
            <a:endParaRPr kumimoji="1" lang="ja-JP" altLang="en-US" dirty="0"/>
          </a:p>
        </p:txBody>
      </p:sp>
      <p:sp>
        <p:nvSpPr>
          <p:cNvPr id="7" name="テキスト ボックス 6"/>
          <p:cNvSpPr txBox="1"/>
          <p:nvPr/>
        </p:nvSpPr>
        <p:spPr>
          <a:xfrm>
            <a:off x="1403648" y="3126158"/>
            <a:ext cx="1727139" cy="461665"/>
          </a:xfrm>
          <a:prstGeom prst="rect">
            <a:avLst/>
          </a:prstGeom>
          <a:noFill/>
        </p:spPr>
        <p:txBody>
          <a:bodyPr wrap="none" rtlCol="0">
            <a:spAutoFit/>
          </a:bodyPr>
          <a:lstStyle/>
          <a:p>
            <a:r>
              <a:rPr kumimoji="1" lang="en-US" altLang="ja-JP" sz="2400" dirty="0" err="1" smtClean="0"/>
              <a:t>TempBuffe</a:t>
            </a:r>
            <a:r>
              <a:rPr kumimoji="1" lang="en-US" altLang="ja-JP" dirty="0" err="1" smtClean="0"/>
              <a:t>r</a:t>
            </a:r>
            <a:endParaRPr kumimoji="1" lang="ja-JP" altLang="en-US" dirty="0"/>
          </a:p>
        </p:txBody>
      </p:sp>
      <p:sp>
        <p:nvSpPr>
          <p:cNvPr id="8" name="正方形/長方形 7"/>
          <p:cNvSpPr/>
          <p:nvPr/>
        </p:nvSpPr>
        <p:spPr>
          <a:xfrm>
            <a:off x="194945" y="4437112"/>
            <a:ext cx="4144544" cy="1919706"/>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 sz="1050" dirty="0" smtClean="0">
                <a:solidFill>
                  <a:schemeClr val="tx1"/>
                </a:solidFill>
              </a:rPr>
              <a:t>/**</a:t>
            </a:r>
            <a:endParaRPr lang="ja" altLang="en-US" sz="1050" dirty="0" smtClean="0">
              <a:solidFill>
                <a:schemeClr val="tx1"/>
              </a:solidFill>
            </a:endParaRPr>
          </a:p>
          <a:p>
            <a:r>
              <a:rPr lang="ja" altLang="en-US" sz="1050" dirty="0" smtClean="0">
                <a:solidFill>
                  <a:schemeClr val="tx1"/>
                </a:solidFill>
              </a:rPr>
              <a:t> * </a:t>
            </a:r>
            <a:r>
              <a:rPr lang="en-US" altLang="ja" sz="1050" dirty="0" smtClean="0">
                <a:solidFill>
                  <a:schemeClr val="tx1"/>
                </a:solidFill>
              </a:rPr>
              <a:t>Instances of this class provide a selectable user interface object</a:t>
            </a:r>
            <a:endParaRPr lang="ja" altLang="en-US" sz="1050" dirty="0" smtClean="0">
              <a:solidFill>
                <a:schemeClr val="tx1"/>
              </a:solidFill>
            </a:endParaRPr>
          </a:p>
          <a:p>
            <a:r>
              <a:rPr lang="ja" altLang="en-US" sz="1050" dirty="0" smtClean="0">
                <a:solidFill>
                  <a:schemeClr val="tx1"/>
                </a:solidFill>
              </a:rPr>
              <a:t> * </a:t>
            </a:r>
            <a:r>
              <a:rPr lang="en-US" altLang="ja" sz="1050" dirty="0" smtClean="0">
                <a:solidFill>
                  <a:schemeClr val="tx1"/>
                </a:solidFill>
              </a:rPr>
              <a:t>that displays a hierarchy of items and issue notification when an</a:t>
            </a:r>
            <a:endParaRPr lang="ja" altLang="en-US" sz="1050" dirty="0" smtClean="0">
              <a:solidFill>
                <a:schemeClr val="tx1"/>
              </a:solidFill>
            </a:endParaRPr>
          </a:p>
          <a:p>
            <a:r>
              <a:rPr lang="ja" altLang="en-US" sz="1050" dirty="0" smtClean="0">
                <a:solidFill>
                  <a:schemeClr val="tx1"/>
                </a:solidFill>
              </a:rPr>
              <a:t> * </a:t>
            </a:r>
            <a:r>
              <a:rPr lang="en-US" altLang="ja" sz="1050" dirty="0" smtClean="0">
                <a:solidFill>
                  <a:schemeClr val="tx1"/>
                </a:solidFill>
              </a:rPr>
              <a:t>item in the hierarchy is selected.</a:t>
            </a:r>
            <a:endParaRPr lang="ja" altLang="en-US" sz="1050" dirty="0" smtClean="0">
              <a:solidFill>
                <a:schemeClr val="tx1"/>
              </a:solidFill>
            </a:endParaRPr>
          </a:p>
          <a:p>
            <a:r>
              <a:rPr lang="ja" altLang="en-US" sz="1050" dirty="0" smtClean="0">
                <a:solidFill>
                  <a:schemeClr val="tx1"/>
                </a:solidFill>
              </a:rPr>
              <a:t> * </a:t>
            </a:r>
            <a:r>
              <a:rPr lang="en-US" altLang="ja" sz="1050" dirty="0" smtClean="0">
                <a:solidFill>
                  <a:schemeClr val="tx1"/>
                </a:solidFill>
              </a:rPr>
              <a:t>&lt;p&gt;</a:t>
            </a:r>
            <a:endParaRPr lang="ja" altLang="en-US" sz="1050" dirty="0" smtClean="0">
              <a:solidFill>
                <a:schemeClr val="tx1"/>
              </a:solidFill>
            </a:endParaRPr>
          </a:p>
          <a:p>
            <a:r>
              <a:rPr lang="ja" altLang="en-US" sz="1050" dirty="0" smtClean="0">
                <a:solidFill>
                  <a:schemeClr val="tx1"/>
                </a:solidFill>
              </a:rPr>
              <a:t> * </a:t>
            </a:r>
            <a:r>
              <a:rPr lang="en-US" altLang="ja" sz="1050" dirty="0" smtClean="0">
                <a:solidFill>
                  <a:schemeClr val="tx1"/>
                </a:solidFill>
              </a:rPr>
              <a:t>The item children that may be added to instances of this class</a:t>
            </a:r>
            <a:endParaRPr lang="ja" altLang="en-US" sz="1050" dirty="0" smtClean="0">
              <a:solidFill>
                <a:schemeClr val="tx1"/>
              </a:solidFill>
            </a:endParaRPr>
          </a:p>
          <a:p>
            <a:r>
              <a:rPr lang="ja" altLang="en-US" sz="1050" dirty="0" smtClean="0">
                <a:solidFill>
                  <a:schemeClr val="tx1"/>
                </a:solidFill>
              </a:rPr>
              <a:t> * </a:t>
            </a:r>
            <a:r>
              <a:rPr lang="en-US" altLang="ja" sz="1050" dirty="0" smtClean="0">
                <a:solidFill>
                  <a:schemeClr val="tx1"/>
                </a:solidFill>
              </a:rPr>
              <a:t>must be of type &lt;code&gt;</a:t>
            </a:r>
            <a:r>
              <a:rPr lang="en-US" altLang="ja" sz="1050" dirty="0" err="1" smtClean="0">
                <a:solidFill>
                  <a:schemeClr val="tx1"/>
                </a:solidFill>
              </a:rPr>
              <a:t>BufferItem</a:t>
            </a:r>
            <a:r>
              <a:rPr lang="en-US" altLang="ja" sz="1050" dirty="0" smtClean="0">
                <a:solidFill>
                  <a:schemeClr val="tx1"/>
                </a:solidFill>
              </a:rPr>
              <a:t>&lt;/code&gt;.</a:t>
            </a:r>
            <a:endParaRPr lang="ja" altLang="en-US" sz="1050" dirty="0" smtClean="0">
              <a:solidFill>
                <a:schemeClr val="tx1"/>
              </a:solidFill>
            </a:endParaRPr>
          </a:p>
          <a:p>
            <a:r>
              <a:rPr lang="ja" altLang="en-US" sz="1050" dirty="0" smtClean="0">
                <a:solidFill>
                  <a:schemeClr val="tx1"/>
                </a:solidFill>
              </a:rPr>
              <a:t> * </a:t>
            </a:r>
            <a:r>
              <a:rPr lang="en-US" altLang="ja" sz="1050" dirty="0" smtClean="0">
                <a:solidFill>
                  <a:schemeClr val="tx1"/>
                </a:solidFill>
              </a:rPr>
              <a:t>&lt;/p&gt;</a:t>
            </a:r>
            <a:endParaRPr lang="ja" altLang="en-US" sz="1050" dirty="0" smtClean="0">
              <a:solidFill>
                <a:schemeClr val="tx1"/>
              </a:solidFill>
            </a:endParaRPr>
          </a:p>
          <a:p>
            <a:r>
              <a:rPr lang="ja" altLang="en-US" sz="1050" dirty="0" smtClean="0">
                <a:solidFill>
                  <a:schemeClr val="tx1"/>
                </a:solidFill>
              </a:rPr>
              <a:t> * </a:t>
            </a:r>
            <a:r>
              <a:rPr lang="en-US" altLang="ja" sz="1050" dirty="0" smtClean="0">
                <a:solidFill>
                  <a:schemeClr val="tx1"/>
                </a:solidFill>
              </a:rPr>
              <a:t>@j2sPrefix</a:t>
            </a:r>
            <a:endParaRPr lang="ja" altLang="en-US" sz="1050" dirty="0" smtClean="0">
              <a:solidFill>
                <a:schemeClr val="tx1"/>
              </a:solidFill>
            </a:endParaRPr>
          </a:p>
          <a:p>
            <a:r>
              <a:rPr lang="ja" altLang="en-US" sz="1050" dirty="0" smtClean="0">
                <a:solidFill>
                  <a:schemeClr val="tx1"/>
                </a:solidFill>
              </a:rPr>
              <a:t> *</a:t>
            </a:r>
            <a:r>
              <a:rPr lang="en-US" altLang="ja" sz="1050" dirty="0" smtClean="0">
                <a:solidFill>
                  <a:schemeClr val="tx1"/>
                </a:solidFill>
              </a:rPr>
              <a:t>/</a:t>
            </a:r>
            <a:endParaRPr lang="ja" altLang="en-US" sz="1050" dirty="0" smtClean="0">
              <a:solidFill>
                <a:schemeClr val="tx1"/>
              </a:solidFill>
            </a:endParaRPr>
          </a:p>
        </p:txBody>
      </p:sp>
      <p:cxnSp>
        <p:nvCxnSpPr>
          <p:cNvPr id="10" name="直線コネクタ 9"/>
          <p:cNvCxnSpPr>
            <a:stCxn id="7" idx="2"/>
            <a:endCxn id="8" idx="0"/>
          </p:cNvCxnSpPr>
          <p:nvPr/>
        </p:nvCxnSpPr>
        <p:spPr>
          <a:xfrm flipH="1">
            <a:off x="2267217" y="3587823"/>
            <a:ext cx="1" cy="84928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下矢印 10"/>
          <p:cNvSpPr/>
          <p:nvPr/>
        </p:nvSpPr>
        <p:spPr>
          <a:xfrm rot="16200000">
            <a:off x="4303770" y="3762815"/>
            <a:ext cx="71438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6300192" y="2967390"/>
            <a:ext cx="1800200" cy="7348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smtClean="0">
                <a:solidFill>
                  <a:schemeClr val="tx1"/>
                </a:solidFill>
              </a:rPr>
              <a:t>Buffer</a:t>
            </a:r>
            <a:endParaRPr kumimoji="1" lang="ja-JP" altLang="en-US" sz="2400" dirty="0">
              <a:solidFill>
                <a:schemeClr val="tx1"/>
              </a:solidFill>
            </a:endParaRPr>
          </a:p>
        </p:txBody>
      </p:sp>
      <p:sp>
        <p:nvSpPr>
          <p:cNvPr id="13" name="正方形/長方形 12"/>
          <p:cNvSpPr/>
          <p:nvPr/>
        </p:nvSpPr>
        <p:spPr>
          <a:xfrm>
            <a:off x="5569303" y="4617132"/>
            <a:ext cx="3261977" cy="1559666"/>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rPr>
              <a:t>・</a:t>
            </a:r>
            <a:r>
              <a:rPr lang="ja" altLang="en-US" sz="1050" dirty="0" smtClean="0">
                <a:solidFill>
                  <a:schemeClr val="tx1"/>
                </a:solidFill>
              </a:rPr>
              <a:t> </a:t>
            </a:r>
            <a:r>
              <a:rPr lang="en-US" altLang="ja" sz="1050" dirty="0" smtClean="0">
                <a:solidFill>
                  <a:schemeClr val="tx1"/>
                </a:solidFill>
              </a:rPr>
              <a:t>Instances of this class provide a selectable user interface object</a:t>
            </a:r>
            <a:r>
              <a:rPr lang="ja" altLang="en-US" sz="1050" dirty="0" smtClean="0">
                <a:solidFill>
                  <a:schemeClr val="tx1"/>
                </a:solidFill>
              </a:rPr>
              <a:t> </a:t>
            </a:r>
            <a:r>
              <a:rPr lang="en-US" altLang="ja" sz="1050" dirty="0" smtClean="0">
                <a:solidFill>
                  <a:schemeClr val="tx1"/>
                </a:solidFill>
              </a:rPr>
              <a:t>that displays a hierarchy of items and issue notification when an</a:t>
            </a:r>
            <a:r>
              <a:rPr lang="ja" altLang="en-US" sz="1050" dirty="0" smtClean="0">
                <a:solidFill>
                  <a:schemeClr val="tx1"/>
                </a:solidFill>
              </a:rPr>
              <a:t> </a:t>
            </a:r>
            <a:r>
              <a:rPr lang="en-US" altLang="ja" sz="1050" dirty="0" smtClean="0">
                <a:solidFill>
                  <a:schemeClr val="tx1"/>
                </a:solidFill>
              </a:rPr>
              <a:t>item in the hierarchy is selected.</a:t>
            </a:r>
            <a:endParaRPr lang="ja" altLang="en-US" sz="1050" dirty="0" smtClean="0">
              <a:solidFill>
                <a:schemeClr val="tx1"/>
              </a:solidFill>
            </a:endParaRPr>
          </a:p>
          <a:p>
            <a:endParaRPr lang="en-US" altLang="ja" sz="1050" dirty="0" smtClean="0">
              <a:solidFill>
                <a:schemeClr val="tx1"/>
              </a:solidFill>
            </a:endParaRPr>
          </a:p>
          <a:p>
            <a:r>
              <a:rPr lang="ja-JP" altLang="en-US" sz="1050" dirty="0" smtClean="0">
                <a:solidFill>
                  <a:schemeClr val="tx1"/>
                </a:solidFill>
              </a:rPr>
              <a:t>・</a:t>
            </a:r>
            <a:r>
              <a:rPr lang="ja" altLang="en-US" sz="1050" dirty="0" smtClean="0">
                <a:solidFill>
                  <a:schemeClr val="tx1"/>
                </a:solidFill>
              </a:rPr>
              <a:t> </a:t>
            </a:r>
            <a:r>
              <a:rPr lang="en-US" altLang="ja" sz="1050" dirty="0" smtClean="0">
                <a:solidFill>
                  <a:schemeClr val="tx1"/>
                </a:solidFill>
              </a:rPr>
              <a:t>The item children that may be added to instances of this class</a:t>
            </a:r>
            <a:r>
              <a:rPr lang="ja" altLang="en-US" sz="1050" dirty="0" smtClean="0">
                <a:solidFill>
                  <a:schemeClr val="tx1"/>
                </a:solidFill>
              </a:rPr>
              <a:t> </a:t>
            </a:r>
            <a:r>
              <a:rPr lang="en-US" altLang="ja" sz="1050" dirty="0" smtClean="0">
                <a:solidFill>
                  <a:schemeClr val="tx1"/>
                </a:solidFill>
              </a:rPr>
              <a:t>must be of type </a:t>
            </a:r>
            <a:r>
              <a:rPr lang="en-US" altLang="ja" sz="1050" dirty="0" err="1" smtClean="0">
                <a:solidFill>
                  <a:schemeClr val="tx1"/>
                </a:solidFill>
              </a:rPr>
              <a:t>BufferItem</a:t>
            </a:r>
            <a:r>
              <a:rPr lang="en-US" altLang="ja" sz="1050" dirty="0">
                <a:solidFill>
                  <a:schemeClr val="tx1"/>
                </a:solidFill>
              </a:rPr>
              <a:t>.</a:t>
            </a:r>
            <a:endParaRPr lang="ja" altLang="en-US" sz="1050" dirty="0" smtClean="0">
              <a:solidFill>
                <a:schemeClr val="tx1"/>
              </a:solidFill>
            </a:endParaRPr>
          </a:p>
          <a:p>
            <a:endParaRPr lang="ja" altLang="en-US" sz="1050" dirty="0" smtClean="0">
              <a:solidFill>
                <a:schemeClr val="tx1"/>
              </a:solidFill>
            </a:endParaRPr>
          </a:p>
        </p:txBody>
      </p:sp>
      <p:cxnSp>
        <p:nvCxnSpPr>
          <p:cNvPr id="15" name="直線コネクタ 14"/>
          <p:cNvCxnSpPr>
            <a:stCxn id="12" idx="4"/>
            <a:endCxn id="13" idx="0"/>
          </p:cNvCxnSpPr>
          <p:nvPr/>
        </p:nvCxnSpPr>
        <p:spPr>
          <a:xfrm>
            <a:off x="7200292" y="3702280"/>
            <a:ext cx="0" cy="91485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3616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2214546" y="3571876"/>
            <a:ext cx="3571900" cy="2928958"/>
          </a:xfrm>
          <a:prstGeom prst="rect">
            <a:avLst/>
          </a:prstGeom>
          <a:solidFill>
            <a:srgbClr val="FFFFE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 sz="800" dirty="0" smtClean="0">
                <a:solidFill>
                  <a:schemeClr val="tx1"/>
                </a:solidFill>
              </a:rPr>
              <a:t>Red-Black tree-based implementation of </a:t>
            </a:r>
            <a:r>
              <a:rPr lang="en-US" altLang="ja" sz="800" dirty="0" err="1" smtClean="0">
                <a:solidFill>
                  <a:schemeClr val="tx1"/>
                </a:solidFill>
              </a:rPr>
              <a:t>BidiMap</a:t>
            </a:r>
            <a:r>
              <a:rPr lang="en-US" altLang="ja" sz="800" dirty="0" smtClean="0">
                <a:solidFill>
                  <a:schemeClr val="tx1"/>
                </a:solidFill>
              </a:rPr>
              <a:t> where all objects added</a:t>
            </a:r>
            <a:r>
              <a:rPr lang="ja" altLang="en-US" sz="800" dirty="0" smtClean="0">
                <a:solidFill>
                  <a:schemeClr val="tx1"/>
                </a:solidFill>
              </a:rPr>
              <a:t> </a:t>
            </a:r>
            <a:r>
              <a:rPr lang="en-US" altLang="ja" sz="800" dirty="0" smtClean="0">
                <a:solidFill>
                  <a:schemeClr val="tx1"/>
                </a:solidFill>
              </a:rPr>
              <a:t>implement the Comparable interface.</a:t>
            </a:r>
            <a:endParaRPr lang="ja" altLang="en-US" sz="800" dirty="0" smtClean="0">
              <a:solidFill>
                <a:schemeClr val="tx1"/>
              </a:solidFill>
            </a:endParaRPr>
          </a:p>
          <a:p>
            <a:endParaRPr lang="en-US" altLang="ja" sz="800" dirty="0" smtClean="0">
              <a:solidFill>
                <a:schemeClr val="tx1"/>
              </a:solidFill>
            </a:endParaRPr>
          </a:p>
          <a:p>
            <a:r>
              <a:rPr lang="en-US" altLang="ja" sz="800" dirty="0" smtClean="0">
                <a:solidFill>
                  <a:schemeClr val="tx1"/>
                </a:solidFill>
              </a:rPr>
              <a:t>This class guarantees that the map will be in both ascending key order and ascending value order, sorted according to the natural order for</a:t>
            </a:r>
            <a:r>
              <a:rPr lang="ja" altLang="en-US" sz="800" dirty="0" smtClean="0">
                <a:solidFill>
                  <a:schemeClr val="tx1"/>
                </a:solidFill>
              </a:rPr>
              <a:t> </a:t>
            </a:r>
            <a:r>
              <a:rPr lang="en-US" altLang="ja" sz="800" dirty="0" smtClean="0">
                <a:solidFill>
                  <a:schemeClr val="tx1"/>
                </a:solidFill>
              </a:rPr>
              <a:t>the </a:t>
            </a:r>
            <a:r>
              <a:rPr lang="en-US" altLang="ja" sz="800" dirty="0" smtClean="0">
                <a:solidFill>
                  <a:schemeClr val="bg1">
                    <a:lumMod val="50000"/>
                  </a:schemeClr>
                </a:solidFill>
              </a:rPr>
              <a:t>key's and value's classes.</a:t>
            </a:r>
            <a:endParaRPr lang="ja" altLang="en-US" sz="800" dirty="0" smtClean="0">
              <a:solidFill>
                <a:schemeClr val="bg1">
                  <a:lumMod val="50000"/>
                </a:schemeClr>
              </a:solidFill>
            </a:endParaRPr>
          </a:p>
          <a:p>
            <a:r>
              <a:rPr lang="ja" altLang="en-US" sz="800" dirty="0" smtClean="0">
                <a:solidFill>
                  <a:schemeClr val="bg1">
                    <a:lumMod val="50000"/>
                  </a:schemeClr>
                </a:solidFill>
              </a:rPr>
              <a:t> </a:t>
            </a:r>
          </a:p>
          <a:p>
            <a:r>
              <a:rPr lang="en-US" altLang="ja" sz="800" dirty="0" smtClean="0">
                <a:solidFill>
                  <a:schemeClr val="bg1">
                    <a:lumMod val="50000"/>
                  </a:schemeClr>
                </a:solidFill>
              </a:rPr>
              <a:t>This Map is intended for applications that need to be able to look up a key-value pairing by either key or value, and need to do so</a:t>
            </a:r>
            <a:r>
              <a:rPr lang="ja" altLang="en-US" sz="800" dirty="0" smtClean="0">
                <a:solidFill>
                  <a:schemeClr val="bg1">
                    <a:lumMod val="50000"/>
                  </a:schemeClr>
                </a:solidFill>
              </a:rPr>
              <a:t> </a:t>
            </a:r>
            <a:r>
              <a:rPr lang="en-US" altLang="ja" sz="800" dirty="0" smtClean="0">
                <a:solidFill>
                  <a:schemeClr val="bg1">
                    <a:lumMod val="50000"/>
                  </a:schemeClr>
                </a:solidFill>
              </a:rPr>
              <a:t>with equal efficiency.</a:t>
            </a:r>
            <a:endParaRPr lang="ja" altLang="en-US" sz="800" dirty="0" smtClean="0">
              <a:solidFill>
                <a:schemeClr val="bg1">
                  <a:lumMod val="50000"/>
                </a:schemeClr>
              </a:solidFill>
            </a:endParaRPr>
          </a:p>
          <a:p>
            <a:endParaRPr lang="ja" altLang="en-US" sz="800" dirty="0" smtClean="0">
              <a:solidFill>
                <a:schemeClr val="bg1">
                  <a:lumMod val="50000"/>
                </a:schemeClr>
              </a:solidFill>
            </a:endParaRPr>
          </a:p>
          <a:p>
            <a:r>
              <a:rPr lang="en-US" altLang="ja" sz="800" dirty="0" smtClean="0">
                <a:solidFill>
                  <a:schemeClr val="bg1">
                    <a:lumMod val="50000"/>
                  </a:schemeClr>
                </a:solidFill>
              </a:rPr>
              <a:t>While that goal could be accomplished by taking a pair of </a:t>
            </a:r>
            <a:r>
              <a:rPr lang="en-US" altLang="ja" sz="800" dirty="0" err="1" smtClean="0">
                <a:solidFill>
                  <a:schemeClr val="bg1">
                    <a:lumMod val="50000"/>
                  </a:schemeClr>
                </a:solidFill>
              </a:rPr>
              <a:t>TreeMaps</a:t>
            </a:r>
            <a:r>
              <a:rPr lang="ja" altLang="en-US" sz="800" dirty="0" smtClean="0">
                <a:solidFill>
                  <a:schemeClr val="bg1">
                    <a:lumMod val="50000"/>
                  </a:schemeClr>
                </a:solidFill>
              </a:rPr>
              <a:t> </a:t>
            </a:r>
            <a:r>
              <a:rPr lang="en-US" altLang="ja" sz="800" dirty="0" smtClean="0">
                <a:solidFill>
                  <a:schemeClr val="bg1">
                    <a:lumMod val="50000"/>
                  </a:schemeClr>
                </a:solidFill>
              </a:rPr>
              <a:t>and redirecting requests to the appropriate </a:t>
            </a:r>
            <a:r>
              <a:rPr lang="en-US" altLang="ja" sz="800" dirty="0" err="1" smtClean="0">
                <a:solidFill>
                  <a:schemeClr val="bg1">
                    <a:lumMod val="50000"/>
                  </a:schemeClr>
                </a:solidFill>
              </a:rPr>
              <a:t>TreeMap</a:t>
            </a:r>
            <a:r>
              <a:rPr lang="en-US" altLang="ja" sz="800" dirty="0" smtClean="0">
                <a:solidFill>
                  <a:schemeClr val="bg1">
                    <a:lumMod val="50000"/>
                  </a:schemeClr>
                </a:solidFill>
              </a:rPr>
              <a:t> (</a:t>
            </a:r>
            <a:r>
              <a:rPr lang="en-US" altLang="ja" sz="800" dirty="0" err="1" smtClean="0">
                <a:solidFill>
                  <a:schemeClr val="bg1">
                    <a:lumMod val="50000"/>
                  </a:schemeClr>
                </a:solidFill>
              </a:rPr>
              <a:t>e.g.,containsKey</a:t>
            </a:r>
            <a:r>
              <a:rPr lang="en-US" altLang="ja" sz="800" dirty="0" smtClean="0">
                <a:solidFill>
                  <a:schemeClr val="bg1">
                    <a:lumMod val="50000"/>
                  </a:schemeClr>
                </a:solidFill>
              </a:rPr>
              <a:t> would be directed to the </a:t>
            </a:r>
            <a:r>
              <a:rPr lang="en-US" altLang="ja" sz="800" dirty="0" err="1" smtClean="0">
                <a:solidFill>
                  <a:schemeClr val="bg1">
                    <a:lumMod val="50000"/>
                  </a:schemeClr>
                </a:solidFill>
              </a:rPr>
              <a:t>TreeMap</a:t>
            </a:r>
            <a:r>
              <a:rPr lang="en-US" altLang="ja" sz="800" dirty="0" smtClean="0">
                <a:solidFill>
                  <a:schemeClr val="bg1">
                    <a:lumMod val="50000"/>
                  </a:schemeClr>
                </a:solidFill>
              </a:rPr>
              <a:t> that maps values to</a:t>
            </a:r>
            <a:r>
              <a:rPr lang="ja" altLang="en-US" sz="800" dirty="0" smtClean="0">
                <a:solidFill>
                  <a:schemeClr val="bg1">
                    <a:lumMod val="50000"/>
                  </a:schemeClr>
                </a:solidFill>
              </a:rPr>
              <a:t> </a:t>
            </a:r>
            <a:r>
              <a:rPr lang="en-US" altLang="ja" sz="800" dirty="0" smtClean="0">
                <a:solidFill>
                  <a:schemeClr val="bg1">
                    <a:lumMod val="50000"/>
                  </a:schemeClr>
                </a:solidFill>
              </a:rPr>
              <a:t>keys, </a:t>
            </a:r>
            <a:r>
              <a:rPr lang="en-US" altLang="ja" sz="800" dirty="0" err="1" smtClean="0">
                <a:solidFill>
                  <a:schemeClr val="bg1">
                    <a:lumMod val="50000"/>
                  </a:schemeClr>
                </a:solidFill>
              </a:rPr>
              <a:t>containsValue</a:t>
            </a:r>
            <a:r>
              <a:rPr lang="en-US" altLang="ja" sz="800" dirty="0" smtClean="0">
                <a:solidFill>
                  <a:schemeClr val="bg1">
                    <a:lumMod val="50000"/>
                  </a:schemeClr>
                </a:solidFill>
              </a:rPr>
              <a:t> would be directed to the </a:t>
            </a:r>
            <a:r>
              <a:rPr lang="en-US" altLang="ja" sz="800" dirty="0" err="1" smtClean="0">
                <a:solidFill>
                  <a:schemeClr val="bg1">
                    <a:lumMod val="50000"/>
                  </a:schemeClr>
                </a:solidFill>
              </a:rPr>
              <a:t>TreeMap</a:t>
            </a:r>
            <a:r>
              <a:rPr lang="en-US" altLang="ja" sz="800" dirty="0" smtClean="0">
                <a:solidFill>
                  <a:schemeClr val="bg1">
                    <a:lumMod val="50000"/>
                  </a:schemeClr>
                </a:solidFill>
              </a:rPr>
              <a:t> that maps keys</a:t>
            </a:r>
            <a:r>
              <a:rPr lang="ja" altLang="en-US" sz="800" dirty="0" smtClean="0">
                <a:solidFill>
                  <a:schemeClr val="bg1">
                    <a:lumMod val="50000"/>
                  </a:schemeClr>
                </a:solidFill>
              </a:rPr>
              <a:t> * </a:t>
            </a:r>
            <a:r>
              <a:rPr lang="en-US" altLang="ja" sz="800" dirty="0" smtClean="0">
                <a:solidFill>
                  <a:schemeClr val="bg1">
                    <a:lumMod val="50000"/>
                  </a:schemeClr>
                </a:solidFill>
              </a:rPr>
              <a:t>to values), there are </a:t>
            </a:r>
            <a:r>
              <a:rPr lang="en-US" altLang="ja" sz="800" dirty="0" err="1" smtClean="0">
                <a:solidFill>
                  <a:schemeClr val="bg1">
                    <a:lumMod val="50000"/>
                  </a:schemeClr>
                </a:solidFill>
              </a:rPr>
              <a:t>roblems</a:t>
            </a:r>
            <a:r>
              <a:rPr lang="en-US" altLang="ja" sz="800" dirty="0" smtClean="0">
                <a:solidFill>
                  <a:schemeClr val="bg1">
                    <a:lumMod val="50000"/>
                  </a:schemeClr>
                </a:solidFill>
              </a:rPr>
              <a:t> with that implementation.</a:t>
            </a:r>
          </a:p>
          <a:p>
            <a:endParaRPr lang="ja" altLang="en-US" sz="800" dirty="0" smtClean="0">
              <a:solidFill>
                <a:schemeClr val="bg1">
                  <a:lumMod val="50000"/>
                </a:schemeClr>
              </a:solidFill>
            </a:endParaRPr>
          </a:p>
          <a:p>
            <a:r>
              <a:rPr lang="ja" altLang="en-US" sz="800" dirty="0" smtClean="0">
                <a:solidFill>
                  <a:schemeClr val="bg1">
                    <a:lumMod val="50000"/>
                  </a:schemeClr>
                </a:solidFill>
              </a:rPr>
              <a:t> </a:t>
            </a:r>
            <a:r>
              <a:rPr lang="en-US" altLang="ja" sz="800" dirty="0" smtClean="0">
                <a:solidFill>
                  <a:schemeClr val="bg1">
                    <a:lumMod val="50000"/>
                  </a:schemeClr>
                </a:solidFill>
              </a:rPr>
              <a:t>If the data contained in the </a:t>
            </a:r>
            <a:r>
              <a:rPr lang="en-US" altLang="ja" sz="800" dirty="0" err="1" smtClean="0">
                <a:solidFill>
                  <a:schemeClr val="bg1">
                    <a:lumMod val="50000"/>
                  </a:schemeClr>
                </a:solidFill>
              </a:rPr>
              <a:t>TreeMaps</a:t>
            </a:r>
            <a:r>
              <a:rPr lang="en-US" altLang="ja" sz="800" dirty="0" smtClean="0">
                <a:solidFill>
                  <a:schemeClr val="bg1">
                    <a:lumMod val="50000"/>
                  </a:schemeClr>
                </a:solidFill>
              </a:rPr>
              <a:t> is large, the cost of redundant storage becomes significant. </a:t>
            </a:r>
          </a:p>
          <a:p>
            <a:endParaRPr lang="en-US" altLang="ja" sz="800" dirty="0" smtClean="0">
              <a:solidFill>
                <a:schemeClr val="bg1">
                  <a:lumMod val="50000"/>
                </a:schemeClr>
              </a:solidFill>
            </a:endParaRPr>
          </a:p>
          <a:p>
            <a:r>
              <a:rPr lang="en-US" altLang="ja" sz="800" dirty="0" smtClean="0">
                <a:solidFill>
                  <a:schemeClr val="bg1">
                    <a:lumMod val="50000"/>
                  </a:schemeClr>
                </a:solidFill>
              </a:rPr>
              <a:t>The </a:t>
            </a:r>
            <a:r>
              <a:rPr lang="en-US" altLang="ja" sz="800" dirty="0" err="1" smtClean="0">
                <a:solidFill>
                  <a:schemeClr val="bg1">
                    <a:lumMod val="50000"/>
                  </a:schemeClr>
                </a:solidFill>
              </a:rPr>
              <a:t>DualTreeBidiMap</a:t>
            </a:r>
            <a:r>
              <a:rPr lang="en-US" altLang="ja" sz="800" dirty="0" smtClean="0">
                <a:solidFill>
                  <a:schemeClr val="bg1">
                    <a:lumMod val="50000"/>
                  </a:schemeClr>
                </a:solidFill>
              </a:rPr>
              <a:t> and </a:t>
            </a:r>
            <a:r>
              <a:rPr lang="en-US" altLang="ja" sz="800" dirty="0" err="1" smtClean="0">
                <a:solidFill>
                  <a:schemeClr val="bg1">
                    <a:lumMod val="50000"/>
                  </a:schemeClr>
                </a:solidFill>
              </a:rPr>
              <a:t>DualHashBidiMap</a:t>
            </a:r>
            <a:r>
              <a:rPr lang="en-US" altLang="ja" sz="800" dirty="0" smtClean="0">
                <a:solidFill>
                  <a:schemeClr val="bg1">
                    <a:lumMod val="50000"/>
                  </a:schemeClr>
                </a:solidFill>
              </a:rPr>
              <a:t> implementations use this approach.</a:t>
            </a:r>
            <a:endParaRPr kumimoji="1" lang="ja-JP" altLang="en-US" sz="800" dirty="0">
              <a:solidFill>
                <a:schemeClr val="bg1">
                  <a:lumMod val="50000"/>
                </a:schemeClr>
              </a:solidFill>
            </a:endParaRPr>
          </a:p>
        </p:txBody>
      </p:sp>
      <p:sp>
        <p:nvSpPr>
          <p:cNvPr id="12" name="正方形/長方形 11"/>
          <p:cNvSpPr/>
          <p:nvPr/>
        </p:nvSpPr>
        <p:spPr>
          <a:xfrm>
            <a:off x="4500562" y="3643314"/>
            <a:ext cx="3571900" cy="1285884"/>
          </a:xfrm>
          <a:prstGeom prst="rect">
            <a:avLst/>
          </a:prstGeom>
          <a:solidFill>
            <a:srgbClr val="FFFFE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 sz="800" dirty="0" smtClean="0">
                <a:solidFill>
                  <a:schemeClr val="bg1">
                    <a:lumMod val="50000"/>
                  </a:schemeClr>
                </a:solidFill>
              </a:rPr>
              <a:t>Instances of this class provide a selectable user interface object that displays a hierarchy of items and issues notification when an</a:t>
            </a:r>
            <a:r>
              <a:rPr lang="ja" altLang="en-US" sz="800" dirty="0" smtClean="0">
                <a:solidFill>
                  <a:schemeClr val="bg1">
                    <a:lumMod val="50000"/>
                  </a:schemeClr>
                </a:solidFill>
              </a:rPr>
              <a:t> </a:t>
            </a:r>
            <a:r>
              <a:rPr lang="en-US" altLang="ja" sz="800" dirty="0" smtClean="0">
                <a:solidFill>
                  <a:schemeClr val="bg1">
                    <a:lumMod val="50000"/>
                  </a:schemeClr>
                </a:solidFill>
              </a:rPr>
              <a:t>item in the hierarchy is selected.</a:t>
            </a:r>
            <a:endParaRPr lang="ja" altLang="en-US" sz="800" dirty="0" smtClean="0">
              <a:solidFill>
                <a:schemeClr val="bg1">
                  <a:lumMod val="50000"/>
                </a:schemeClr>
              </a:solidFill>
            </a:endParaRPr>
          </a:p>
          <a:p>
            <a:endParaRPr lang="ja" altLang="en-US" sz="800" dirty="0" smtClean="0">
              <a:solidFill>
                <a:schemeClr val="bg1">
                  <a:lumMod val="50000"/>
                </a:schemeClr>
              </a:solidFill>
            </a:endParaRPr>
          </a:p>
          <a:p>
            <a:r>
              <a:rPr lang="en-US" altLang="ja" sz="800" dirty="0" smtClean="0">
                <a:solidFill>
                  <a:schemeClr val="bg1">
                    <a:lumMod val="50000"/>
                  </a:schemeClr>
                </a:solidFill>
              </a:rPr>
              <a:t>The item children that may be added to instances of this class</a:t>
            </a:r>
            <a:r>
              <a:rPr lang="ja" altLang="en-US" sz="800" dirty="0" smtClean="0">
                <a:solidFill>
                  <a:schemeClr val="bg1">
                    <a:lumMod val="50000"/>
                  </a:schemeClr>
                </a:solidFill>
              </a:rPr>
              <a:t> </a:t>
            </a:r>
            <a:r>
              <a:rPr lang="en-US" altLang="ja" sz="800" dirty="0" smtClean="0">
                <a:solidFill>
                  <a:schemeClr val="bg1">
                    <a:lumMod val="50000"/>
                  </a:schemeClr>
                </a:solidFill>
              </a:rPr>
              <a:t>must be of type &lt;code&gt;</a:t>
            </a:r>
            <a:r>
              <a:rPr lang="en-US" altLang="ja" sz="800" dirty="0" err="1" smtClean="0">
                <a:solidFill>
                  <a:schemeClr val="bg1">
                    <a:lumMod val="50000"/>
                  </a:schemeClr>
                </a:solidFill>
              </a:rPr>
              <a:t>TreeItem</a:t>
            </a:r>
            <a:r>
              <a:rPr lang="en-US" altLang="ja" sz="800" dirty="0" smtClean="0">
                <a:solidFill>
                  <a:schemeClr val="bg1">
                    <a:lumMod val="50000"/>
                  </a:schemeClr>
                </a:solidFill>
              </a:rPr>
              <a:t>&lt;/code&gt;.</a:t>
            </a:r>
            <a:endParaRPr lang="ja" altLang="en-US" sz="800" dirty="0" smtClean="0">
              <a:solidFill>
                <a:schemeClr val="bg1">
                  <a:lumMod val="50000"/>
                </a:schemeClr>
              </a:solidFill>
            </a:endParaRPr>
          </a:p>
        </p:txBody>
      </p:sp>
      <p:sp>
        <p:nvSpPr>
          <p:cNvPr id="11" name="正方形/長方形 10"/>
          <p:cNvSpPr/>
          <p:nvPr/>
        </p:nvSpPr>
        <p:spPr>
          <a:xfrm>
            <a:off x="1643042" y="3429000"/>
            <a:ext cx="3571900" cy="1714512"/>
          </a:xfrm>
          <a:prstGeom prst="rect">
            <a:avLst/>
          </a:prstGeom>
          <a:solidFill>
            <a:srgbClr val="FFFFE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 altLang="en-US" sz="800" dirty="0" smtClean="0">
                <a:solidFill>
                  <a:schemeClr val="bg1">
                    <a:lumMod val="50000"/>
                  </a:schemeClr>
                </a:solidFill>
              </a:rPr>
              <a:t> </a:t>
            </a:r>
            <a:r>
              <a:rPr lang="en-US" altLang="ja" sz="800" dirty="0" smtClean="0">
                <a:solidFill>
                  <a:schemeClr val="bg1">
                    <a:lumMod val="50000"/>
                  </a:schemeClr>
                </a:solidFill>
              </a:rPr>
              <a:t>A container which can be used to hold a tabular</a:t>
            </a:r>
            <a:r>
              <a:rPr lang="ja" altLang="en-US" sz="800" dirty="0" smtClean="0">
                <a:solidFill>
                  <a:schemeClr val="bg1">
                    <a:lumMod val="50000"/>
                  </a:schemeClr>
                </a:solidFill>
              </a:rPr>
              <a:t> </a:t>
            </a:r>
            <a:r>
              <a:rPr lang="en-US" altLang="ja" sz="800" dirty="0" smtClean="0">
                <a:solidFill>
                  <a:schemeClr val="bg1">
                    <a:lumMod val="50000"/>
                  </a:schemeClr>
                </a:solidFill>
              </a:rPr>
              <a:t>or hierarchical set of rows of elements.</a:t>
            </a:r>
            <a:endParaRPr lang="ja" altLang="en-US" sz="800" dirty="0" smtClean="0">
              <a:solidFill>
                <a:schemeClr val="bg1">
                  <a:lumMod val="50000"/>
                </a:schemeClr>
              </a:solidFill>
            </a:endParaRPr>
          </a:p>
          <a:p>
            <a:r>
              <a:rPr lang="ja" altLang="en-US" sz="800" dirty="0" smtClean="0">
                <a:solidFill>
                  <a:schemeClr val="bg1">
                    <a:lumMod val="50000"/>
                  </a:schemeClr>
                </a:solidFill>
              </a:rPr>
              <a:t> </a:t>
            </a:r>
          </a:p>
          <a:p>
            <a:r>
              <a:rPr lang="ja" altLang="en-US" sz="800" dirty="0" smtClean="0">
                <a:solidFill>
                  <a:schemeClr val="bg1">
                    <a:lumMod val="50000"/>
                  </a:schemeClr>
                </a:solidFill>
              </a:rPr>
              <a:t> </a:t>
            </a:r>
            <a:r>
              <a:rPr lang="en-US" altLang="ja" sz="800" dirty="0" err="1" smtClean="0">
                <a:solidFill>
                  <a:schemeClr val="bg1">
                    <a:lumMod val="50000"/>
                  </a:schemeClr>
                </a:solidFill>
              </a:rPr>
              <a:t>org.zkoss.zk.ui.event.SelectEvent</a:t>
            </a:r>
            <a:r>
              <a:rPr lang="en-US" altLang="ja" sz="800" dirty="0" smtClean="0">
                <a:solidFill>
                  <a:schemeClr val="bg1">
                    <a:lumMod val="50000"/>
                  </a:schemeClr>
                </a:solidFill>
              </a:rPr>
              <a:t> is sent when user changes</a:t>
            </a:r>
            <a:r>
              <a:rPr lang="ja" altLang="en-US" sz="800" dirty="0" smtClean="0">
                <a:solidFill>
                  <a:schemeClr val="bg1">
                    <a:lumMod val="50000"/>
                  </a:schemeClr>
                </a:solidFill>
              </a:rPr>
              <a:t> </a:t>
            </a:r>
            <a:r>
              <a:rPr lang="en-US" altLang="ja" sz="800" dirty="0" smtClean="0">
                <a:solidFill>
                  <a:schemeClr val="bg1">
                    <a:lumMod val="50000"/>
                  </a:schemeClr>
                </a:solidFill>
              </a:rPr>
              <a:t>the selection.</a:t>
            </a:r>
          </a:p>
          <a:p>
            <a:endParaRPr lang="en-US" altLang="ja" sz="800" dirty="0" smtClean="0">
              <a:solidFill>
                <a:schemeClr val="bg1">
                  <a:lumMod val="50000"/>
                </a:schemeClr>
              </a:solidFill>
            </a:endParaRPr>
          </a:p>
          <a:p>
            <a:r>
              <a:rPr lang="en-US" altLang="ja" sz="800" dirty="0" smtClean="0">
                <a:solidFill>
                  <a:schemeClr val="bg1">
                    <a:lumMod val="50000"/>
                  </a:schemeClr>
                </a:solidFill>
              </a:rPr>
              <a:t>Default </a:t>
            </a:r>
            <a:r>
              <a:rPr lang="en-US" altLang="ja" sz="800" dirty="0" err="1" smtClean="0">
                <a:solidFill>
                  <a:schemeClr val="bg1">
                    <a:lumMod val="50000"/>
                  </a:schemeClr>
                </a:solidFill>
              </a:rPr>
              <a:t>getZclass</a:t>
            </a:r>
            <a:r>
              <a:rPr lang="en-US" altLang="ja" sz="800" dirty="0" smtClean="0">
                <a:solidFill>
                  <a:schemeClr val="bg1">
                    <a:lumMod val="50000"/>
                  </a:schemeClr>
                </a:solidFill>
              </a:rPr>
              <a:t>: z-tree, and an other option is z-</a:t>
            </a:r>
            <a:r>
              <a:rPr lang="en-US" altLang="ja" sz="800" dirty="0" err="1" smtClean="0">
                <a:solidFill>
                  <a:schemeClr val="bg1">
                    <a:lumMod val="50000"/>
                  </a:schemeClr>
                </a:solidFill>
              </a:rPr>
              <a:t>dottree</a:t>
            </a:r>
            <a:r>
              <a:rPr lang="en-US" altLang="ja" sz="800" dirty="0" smtClean="0">
                <a:solidFill>
                  <a:schemeClr val="bg1">
                    <a:lumMod val="50000"/>
                  </a:schemeClr>
                </a:solidFill>
              </a:rPr>
              <a:t>. (since 3.5.0)</a:t>
            </a:r>
            <a:endParaRPr lang="ja" altLang="en-US" sz="800" dirty="0" smtClean="0">
              <a:solidFill>
                <a:schemeClr val="bg1">
                  <a:lumMod val="50000"/>
                </a:schemeClr>
              </a:solidFill>
            </a:endParaRPr>
          </a:p>
          <a:p>
            <a:r>
              <a:rPr lang="ja" altLang="en-US" sz="800" dirty="0" smtClean="0">
                <a:solidFill>
                  <a:schemeClr val="bg1">
                    <a:lumMod val="50000"/>
                  </a:schemeClr>
                </a:solidFill>
              </a:rPr>
              <a:t> </a:t>
            </a:r>
          </a:p>
        </p:txBody>
      </p:sp>
      <p:sp>
        <p:nvSpPr>
          <p:cNvPr id="2" name="タイトル 1"/>
          <p:cNvSpPr>
            <a:spLocks noGrp="1"/>
          </p:cNvSpPr>
          <p:nvPr>
            <p:ph type="title"/>
          </p:nvPr>
        </p:nvSpPr>
        <p:spPr/>
        <p:txBody>
          <a:bodyPr/>
          <a:lstStyle/>
          <a:p>
            <a:r>
              <a:rPr kumimoji="1" lang="ja-JP" altLang="en-US" dirty="0" smtClean="0"/>
              <a:t>名詞とコメント集合の</a:t>
            </a:r>
            <a:r>
              <a:rPr lang="ja-JP" altLang="en-US" dirty="0" smtClean="0"/>
              <a:t>組作成</a:t>
            </a:r>
            <a:endParaRPr kumimoji="1" lang="ja-JP" altLang="en-US" dirty="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A31DC26D-A174-4FDB-A568-77ACA96BA586}"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14</a:t>
            </a:fld>
            <a:endParaRPr kumimoji="1" lang="ja-JP" altLang="en-US" dirty="0"/>
          </a:p>
        </p:txBody>
      </p:sp>
      <p:sp>
        <p:nvSpPr>
          <p:cNvPr id="9" name="円/楕円 8"/>
          <p:cNvSpPr/>
          <p:nvPr/>
        </p:nvSpPr>
        <p:spPr>
          <a:xfrm>
            <a:off x="3643306" y="1643050"/>
            <a:ext cx="1500198" cy="642942"/>
          </a:xfrm>
          <a:prstGeom prst="ellipse">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buffer</a:t>
            </a:r>
            <a:endParaRPr kumimoji="1" lang="ja-JP" altLang="en-US" dirty="0">
              <a:solidFill>
                <a:schemeClr val="tx1"/>
              </a:solidFill>
            </a:endParaRPr>
          </a:p>
        </p:txBody>
      </p:sp>
      <p:cxnSp>
        <p:nvCxnSpPr>
          <p:cNvPr id="15" name="直線コネクタ 14"/>
          <p:cNvCxnSpPr>
            <a:stCxn id="9" idx="4"/>
            <a:endCxn id="8" idx="0"/>
          </p:cNvCxnSpPr>
          <p:nvPr/>
        </p:nvCxnSpPr>
        <p:spPr>
          <a:xfrm rot="16200000" flipH="1">
            <a:off x="4268388" y="2411008"/>
            <a:ext cx="785818" cy="53578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a:stCxn id="9" idx="4"/>
          </p:cNvCxnSpPr>
          <p:nvPr/>
        </p:nvCxnSpPr>
        <p:spPr>
          <a:xfrm rot="5400000">
            <a:off x="3339696" y="2375291"/>
            <a:ext cx="1143008" cy="96441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9" idx="4"/>
          </p:cNvCxnSpPr>
          <p:nvPr/>
        </p:nvCxnSpPr>
        <p:spPr>
          <a:xfrm rot="16200000" flipH="1">
            <a:off x="4697017" y="1982379"/>
            <a:ext cx="1357321" cy="196454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a:stCxn id="9" idx="4"/>
          </p:cNvCxnSpPr>
          <p:nvPr/>
        </p:nvCxnSpPr>
        <p:spPr>
          <a:xfrm rot="5400000">
            <a:off x="3018224" y="3268265"/>
            <a:ext cx="2357454" cy="392909"/>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3143240" y="3071810"/>
            <a:ext cx="3571900" cy="2286016"/>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 altLang="en-US" sz="800" dirty="0" smtClean="0">
                <a:solidFill>
                  <a:schemeClr val="tx1"/>
                </a:solidFill>
              </a:rPr>
              <a:t> </a:t>
            </a:r>
            <a:r>
              <a:rPr lang="en-US" altLang="ja" sz="800" dirty="0" smtClean="0">
                <a:solidFill>
                  <a:schemeClr val="tx1"/>
                </a:solidFill>
              </a:rPr>
              <a:t>Instances of this class provide a selectable user interface object</a:t>
            </a:r>
            <a:r>
              <a:rPr lang="ja" altLang="en-US" sz="800" dirty="0" smtClean="0">
                <a:solidFill>
                  <a:schemeClr val="tx1"/>
                </a:solidFill>
              </a:rPr>
              <a:t> </a:t>
            </a:r>
            <a:r>
              <a:rPr lang="en-US" altLang="ja" sz="800" dirty="0" smtClean="0">
                <a:solidFill>
                  <a:schemeClr val="tx1"/>
                </a:solidFill>
              </a:rPr>
              <a:t>that displays a hierarchy of items and issue notification when an</a:t>
            </a:r>
            <a:r>
              <a:rPr lang="ja" altLang="en-US" sz="800" dirty="0" smtClean="0">
                <a:solidFill>
                  <a:schemeClr val="tx1"/>
                </a:solidFill>
              </a:rPr>
              <a:t> </a:t>
            </a:r>
            <a:r>
              <a:rPr lang="en-US" altLang="ja" sz="800" dirty="0" smtClean="0">
                <a:solidFill>
                  <a:schemeClr val="tx1"/>
                </a:solidFill>
              </a:rPr>
              <a:t>item in the hierarchy is selected.</a:t>
            </a:r>
          </a:p>
          <a:p>
            <a:endParaRPr lang="ja" altLang="en-US" sz="800" dirty="0" smtClean="0">
              <a:solidFill>
                <a:schemeClr val="tx1"/>
              </a:solidFill>
            </a:endParaRPr>
          </a:p>
          <a:p>
            <a:r>
              <a:rPr lang="en-US" altLang="ja" sz="800" dirty="0" smtClean="0">
                <a:solidFill>
                  <a:schemeClr val="tx1"/>
                </a:solidFill>
              </a:rPr>
              <a:t>The item children that may be added to instances of this </a:t>
            </a:r>
            <a:r>
              <a:rPr lang="en-US" altLang="ja" sz="800" dirty="0" err="1" smtClean="0">
                <a:solidFill>
                  <a:schemeClr val="tx1"/>
                </a:solidFill>
              </a:rPr>
              <a:t>classmust</a:t>
            </a:r>
            <a:r>
              <a:rPr lang="en-US" altLang="ja" sz="800" dirty="0" smtClean="0">
                <a:solidFill>
                  <a:schemeClr val="tx1"/>
                </a:solidFill>
              </a:rPr>
              <a:t> be of type </a:t>
            </a:r>
            <a:r>
              <a:rPr lang="en-US" altLang="ja" sz="800" dirty="0" err="1" smtClean="0">
                <a:solidFill>
                  <a:schemeClr val="tx1"/>
                </a:solidFill>
              </a:rPr>
              <a:t>TreeItem</a:t>
            </a:r>
            <a:r>
              <a:rPr lang="en-US" altLang="ja" sz="800" dirty="0" smtClean="0">
                <a:solidFill>
                  <a:schemeClr val="tx1"/>
                </a:solidFill>
              </a:rPr>
              <a:t>.</a:t>
            </a:r>
            <a:endParaRPr lang="ja" altLang="en-US" sz="800" dirty="0" smtClean="0">
              <a:solidFill>
                <a:schemeClr val="tx1"/>
              </a:solidFill>
            </a:endParaRPr>
          </a:p>
          <a:p>
            <a:r>
              <a:rPr lang="ja" altLang="en-US" sz="800" dirty="0" smtClean="0">
                <a:solidFill>
                  <a:schemeClr val="tx1"/>
                </a:solidFill>
              </a:rPr>
              <a:t> </a:t>
            </a:r>
            <a:endParaRPr lang="en-US" altLang="ja" sz="800" dirty="0" smtClean="0">
              <a:solidFill>
                <a:schemeClr val="tx1"/>
              </a:solidFill>
            </a:endParaRPr>
          </a:p>
          <a:p>
            <a:r>
              <a:rPr lang="en-US" altLang="ja" sz="800" dirty="0" smtClean="0">
                <a:solidFill>
                  <a:schemeClr val="tx1"/>
                </a:solidFill>
              </a:rPr>
              <a:t>Note that although this class is a subclass of Composite,</a:t>
            </a:r>
            <a:r>
              <a:rPr lang="ja" altLang="en-US" sz="800" dirty="0" smtClean="0">
                <a:solidFill>
                  <a:schemeClr val="tx1"/>
                </a:solidFill>
              </a:rPr>
              <a:t> </a:t>
            </a:r>
            <a:r>
              <a:rPr lang="en-US" altLang="ja" sz="800" dirty="0" smtClean="0">
                <a:solidFill>
                  <a:schemeClr val="tx1"/>
                </a:solidFill>
              </a:rPr>
              <a:t>it does not make sense to add Control children to it,</a:t>
            </a:r>
            <a:r>
              <a:rPr lang="ja" altLang="en-US" sz="800" dirty="0" smtClean="0">
                <a:solidFill>
                  <a:schemeClr val="tx1"/>
                </a:solidFill>
              </a:rPr>
              <a:t> </a:t>
            </a:r>
            <a:r>
              <a:rPr lang="en-US" altLang="ja" sz="800" dirty="0" smtClean="0">
                <a:solidFill>
                  <a:schemeClr val="tx1"/>
                </a:solidFill>
              </a:rPr>
              <a:t>or set a layout on it.</a:t>
            </a:r>
            <a:endParaRPr lang="ja" altLang="en-US" sz="800" dirty="0" smtClean="0">
              <a:solidFill>
                <a:schemeClr val="tx1"/>
              </a:solidFill>
            </a:endParaRPr>
          </a:p>
          <a:p>
            <a:r>
              <a:rPr lang="ja-JP" altLang="en-US" sz="800" dirty="0" smtClean="0">
                <a:solidFill>
                  <a:schemeClr val="tx1"/>
                </a:solidFill>
              </a:rPr>
              <a:t> </a:t>
            </a:r>
            <a:endParaRPr lang="ja" altLang="en-US" sz="800" dirty="0" smtClean="0">
              <a:solidFill>
                <a:schemeClr val="tx1"/>
              </a:solidFill>
            </a:endParaRPr>
          </a:p>
          <a:p>
            <a:r>
              <a:rPr lang="ja" altLang="en-US" sz="800" dirty="0" smtClean="0">
                <a:solidFill>
                  <a:schemeClr val="tx1"/>
                </a:solidFill>
              </a:rPr>
              <a:t> </a:t>
            </a:r>
            <a:r>
              <a:rPr lang="en-US" altLang="ja" sz="800" dirty="0" smtClean="0">
                <a:solidFill>
                  <a:schemeClr val="tx1"/>
                </a:solidFill>
              </a:rPr>
              <a:t>SINGLE, MULTI, CHECK, FULL_SELECTION</a:t>
            </a:r>
          </a:p>
          <a:p>
            <a:endParaRPr lang="en-US" altLang="ja" sz="800" dirty="0" smtClean="0">
              <a:solidFill>
                <a:schemeClr val="tx1"/>
              </a:solidFill>
            </a:endParaRPr>
          </a:p>
          <a:p>
            <a:r>
              <a:rPr lang="en-US" altLang="ja" sz="800" dirty="0" smtClean="0">
                <a:solidFill>
                  <a:schemeClr val="tx1"/>
                </a:solidFill>
              </a:rPr>
              <a:t>Selection, </a:t>
            </a:r>
            <a:r>
              <a:rPr lang="en-US" altLang="ja" sz="800" dirty="0" err="1" smtClean="0">
                <a:solidFill>
                  <a:schemeClr val="tx1"/>
                </a:solidFill>
              </a:rPr>
              <a:t>DefaultSelection</a:t>
            </a:r>
            <a:r>
              <a:rPr lang="en-US" altLang="ja" sz="800" dirty="0" smtClean="0">
                <a:solidFill>
                  <a:schemeClr val="tx1"/>
                </a:solidFill>
              </a:rPr>
              <a:t>, Collapse, Expand</a:t>
            </a:r>
            <a:endParaRPr lang="ja" altLang="en-US" sz="800" dirty="0" smtClean="0">
              <a:solidFill>
                <a:schemeClr val="tx1"/>
              </a:solidFill>
            </a:endParaRPr>
          </a:p>
          <a:p>
            <a:endParaRPr lang="en-US" altLang="ja" sz="800" dirty="0" smtClean="0">
              <a:solidFill>
                <a:schemeClr val="tx1"/>
              </a:solidFill>
            </a:endParaRPr>
          </a:p>
          <a:p>
            <a:r>
              <a:rPr lang="ja" altLang="en-US" sz="800" dirty="0" smtClean="0">
                <a:solidFill>
                  <a:schemeClr val="tx1"/>
                </a:solidFill>
              </a:rPr>
              <a:t> </a:t>
            </a:r>
            <a:r>
              <a:rPr lang="en-US" altLang="ja" sz="800" dirty="0" smtClean="0">
                <a:solidFill>
                  <a:schemeClr val="tx1"/>
                </a:solidFill>
              </a:rPr>
              <a:t>$WTC$$.</a:t>
            </a:r>
            <a:r>
              <a:rPr lang="en-US" altLang="ja" sz="800" dirty="0" err="1" smtClean="0">
                <a:solidFill>
                  <a:schemeClr val="tx1"/>
                </a:solidFill>
              </a:rPr>
              <a:t>registerCSS</a:t>
            </a:r>
            <a:r>
              <a:rPr lang="en-US" altLang="ja" sz="800" dirty="0" smtClean="0">
                <a:solidFill>
                  <a:schemeClr val="tx1"/>
                </a:solidFill>
              </a:rPr>
              <a:t> (“$</a:t>
            </a:r>
            <a:r>
              <a:rPr lang="en-US" altLang="ja" sz="800" dirty="0" err="1" smtClean="0">
                <a:solidFill>
                  <a:schemeClr val="tx1"/>
                </a:solidFill>
              </a:rPr>
              <a:t>wt.widgets.Tree</a:t>
            </a:r>
            <a:r>
              <a:rPr lang="en-US" altLang="ja" sz="800" dirty="0" smtClean="0">
                <a:solidFill>
                  <a:schemeClr val="tx1"/>
                </a:solidFill>
              </a:rPr>
              <a:t>”);</a:t>
            </a:r>
            <a:endParaRPr lang="ja" altLang="en-US" sz="800" dirty="0" smtClean="0">
              <a:solidFill>
                <a:schemeClr val="tx1"/>
              </a:solidFill>
            </a:endParaRPr>
          </a:p>
          <a:p>
            <a:endParaRPr kumimoji="1" lang="ja-JP" altLang="en-US" sz="8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142"/>
          <p:cNvGrpSpPr/>
          <p:nvPr/>
        </p:nvGrpSpPr>
        <p:grpSpPr>
          <a:xfrm>
            <a:off x="6072198" y="2714620"/>
            <a:ext cx="571504" cy="785818"/>
            <a:chOff x="3143240" y="3071810"/>
            <a:chExt cx="571504" cy="785818"/>
          </a:xfrm>
        </p:grpSpPr>
        <p:sp>
          <p:nvSpPr>
            <p:cNvPr id="144" name="正方形/長方形 143"/>
            <p:cNvSpPr/>
            <p:nvPr/>
          </p:nvSpPr>
          <p:spPr>
            <a:xfrm>
              <a:off x="3143240" y="3071810"/>
              <a:ext cx="571504" cy="785818"/>
            </a:xfrm>
            <a:prstGeom prst="rect">
              <a:avLst/>
            </a:prstGeom>
            <a:solidFill>
              <a:schemeClr val="bg1"/>
            </a:solidFill>
            <a:ln w="9525">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145" name="直線コネクタ 144"/>
            <p:cNvCxnSpPr/>
            <p:nvPr/>
          </p:nvCxnSpPr>
          <p:spPr>
            <a:xfrm>
              <a:off x="3214678" y="314324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p:nvPr/>
          </p:nvCxnSpPr>
          <p:spPr>
            <a:xfrm>
              <a:off x="3214678" y="3286124"/>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p:cNvCxnSpPr/>
            <p:nvPr/>
          </p:nvCxnSpPr>
          <p:spPr>
            <a:xfrm>
              <a:off x="3214678" y="3357562"/>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8" name="直線コネクタ 147"/>
            <p:cNvCxnSpPr/>
            <p:nvPr/>
          </p:nvCxnSpPr>
          <p:spPr>
            <a:xfrm>
              <a:off x="3214678" y="350043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p:cNvCxnSpPr/>
            <p:nvPr/>
          </p:nvCxnSpPr>
          <p:spPr>
            <a:xfrm>
              <a:off x="3214678" y="3571876"/>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50" name="直線コネクタ 149"/>
            <p:cNvCxnSpPr/>
            <p:nvPr/>
          </p:nvCxnSpPr>
          <p:spPr>
            <a:xfrm>
              <a:off x="3214678" y="3643314"/>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51" name="直線コネクタ 150"/>
            <p:cNvCxnSpPr/>
            <p:nvPr/>
          </p:nvCxnSpPr>
          <p:spPr>
            <a:xfrm>
              <a:off x="3214678" y="3786190"/>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p:txBody>
          <a:bodyPr/>
          <a:lstStyle/>
          <a:p>
            <a:r>
              <a:rPr kumimoji="1" lang="ja-JP" altLang="en-US" dirty="0" smtClean="0"/>
              <a:t>手法の概要（再掲）</a:t>
            </a:r>
            <a:endParaRPr kumimoji="1" lang="ja-JP" altLang="en-US" dirty="0"/>
          </a:p>
        </p:txBody>
      </p:sp>
      <p:sp>
        <p:nvSpPr>
          <p:cNvPr id="3" name="コンテンツ プレースホルダ 2"/>
          <p:cNvSpPr>
            <a:spLocks noGrp="1"/>
          </p:cNvSpPr>
          <p:nvPr>
            <p:ph idx="1"/>
          </p:nvPr>
        </p:nvSpPr>
        <p:spPr>
          <a:xfrm>
            <a:off x="457200" y="1412875"/>
            <a:ext cx="8229600" cy="1301745"/>
          </a:xfrm>
        </p:spPr>
        <p:txBody>
          <a:bodyPr>
            <a:normAutofit/>
          </a:bodyPr>
          <a:lstStyle/>
          <a:p>
            <a:r>
              <a:rPr kumimoji="1" lang="ja-JP" altLang="en-US" dirty="0" smtClean="0"/>
              <a:t>ある名詞について</a:t>
            </a:r>
            <a:r>
              <a:rPr lang="ja-JP" altLang="en-US" dirty="0" smtClean="0"/>
              <a:t>説明する</a:t>
            </a:r>
            <a:r>
              <a:rPr kumimoji="1" lang="ja-JP" altLang="en-US" dirty="0" smtClean="0"/>
              <a:t>コメントを収集</a:t>
            </a:r>
            <a:endParaRPr kumimoji="1" lang="en-US" altLang="ja-JP" dirty="0" smtClean="0"/>
          </a:p>
          <a:p>
            <a:r>
              <a:rPr lang="ja-JP" altLang="en-US" dirty="0" smtClean="0"/>
              <a:t>収集したコメント集合から説明文を生成</a:t>
            </a:r>
            <a:endParaRPr lang="en-US" altLang="ja-JP" dirty="0" smtClean="0"/>
          </a:p>
          <a:p>
            <a:pPr>
              <a:buNone/>
            </a:pPr>
            <a:endParaRPr kumimoji="1" lang="en-US" altLang="ja-JP" dirty="0" smtClean="0"/>
          </a:p>
          <a:p>
            <a:endParaRPr kumimoji="1" lang="ja-JP" altLang="en-US" dirty="0"/>
          </a:p>
        </p:txBody>
      </p:sp>
      <p:sp>
        <p:nvSpPr>
          <p:cNvPr id="40" name="日付プレースホルダ 39"/>
          <p:cNvSpPr>
            <a:spLocks noGrp="1"/>
          </p:cNvSpPr>
          <p:nvPr>
            <p:ph type="dt" sz="half" idx="11"/>
          </p:nvPr>
        </p:nvSpPr>
        <p:spPr/>
        <p:txBody>
          <a:bodyPr/>
          <a:lstStyle/>
          <a:p>
            <a:fld id="{581FE86D-BA90-4762-8A40-0229DBC1F711}" type="datetime1">
              <a:rPr kumimoji="1" lang="ja-JP" altLang="en-US" smtClean="0"/>
              <a:t>2010/8/6</a:t>
            </a:fld>
            <a:endParaRPr kumimoji="1" lang="ja-JP" altLang="en-US"/>
          </a:p>
        </p:txBody>
      </p:sp>
      <p:sp>
        <p:nvSpPr>
          <p:cNvPr id="41" name="スライド番号プレースホルダ 40"/>
          <p:cNvSpPr>
            <a:spLocks noGrp="1"/>
          </p:cNvSpPr>
          <p:nvPr>
            <p:ph type="sldNum" sz="quarter" idx="12"/>
          </p:nvPr>
        </p:nvSpPr>
        <p:spPr/>
        <p:txBody>
          <a:bodyPr/>
          <a:lstStyle/>
          <a:p>
            <a:fld id="{0DFAFFE7-B5EB-4D84-9784-5885F39C28C0}" type="slidenum">
              <a:rPr kumimoji="1" lang="ja-JP" altLang="en-US" smtClean="0"/>
              <a:pPr/>
              <a:t>15</a:t>
            </a:fld>
            <a:endParaRPr kumimoji="1" lang="ja-JP" altLang="en-US"/>
          </a:p>
        </p:txBody>
      </p:sp>
      <p:pic>
        <p:nvPicPr>
          <p:cNvPr id="152" name="Picture 2" descr="C:\Documents and Settings\Administrator\デスクトップ\Diction.png"/>
          <p:cNvPicPr>
            <a:picLocks noChangeAspect="1" noChangeArrowheads="1"/>
          </p:cNvPicPr>
          <p:nvPr/>
        </p:nvPicPr>
        <p:blipFill>
          <a:blip r:embed="rId3" cstate="print"/>
          <a:srcRect/>
          <a:stretch>
            <a:fillRect/>
          </a:stretch>
        </p:blipFill>
        <p:spPr bwMode="auto">
          <a:xfrm>
            <a:off x="7353328" y="3567122"/>
            <a:ext cx="1219200" cy="1219200"/>
          </a:xfrm>
          <a:prstGeom prst="rect">
            <a:avLst/>
          </a:prstGeom>
          <a:noFill/>
        </p:spPr>
      </p:pic>
      <p:grpSp>
        <p:nvGrpSpPr>
          <p:cNvPr id="6" name="グループ化 133"/>
          <p:cNvGrpSpPr/>
          <p:nvPr/>
        </p:nvGrpSpPr>
        <p:grpSpPr>
          <a:xfrm>
            <a:off x="5929322" y="3714752"/>
            <a:ext cx="571504" cy="785818"/>
            <a:chOff x="3143240" y="3071810"/>
            <a:chExt cx="571504" cy="785818"/>
          </a:xfrm>
        </p:grpSpPr>
        <p:sp>
          <p:nvSpPr>
            <p:cNvPr id="135" name="正方形/長方形 134"/>
            <p:cNvSpPr/>
            <p:nvPr/>
          </p:nvSpPr>
          <p:spPr>
            <a:xfrm>
              <a:off x="3143240" y="3071810"/>
              <a:ext cx="571504" cy="78581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136" name="直線コネクタ 135"/>
            <p:cNvCxnSpPr/>
            <p:nvPr/>
          </p:nvCxnSpPr>
          <p:spPr>
            <a:xfrm>
              <a:off x="3214678" y="314324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p:cNvCxnSpPr/>
            <p:nvPr/>
          </p:nvCxnSpPr>
          <p:spPr>
            <a:xfrm>
              <a:off x="3214678" y="328612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p:cNvCxnSpPr/>
            <p:nvPr/>
          </p:nvCxnSpPr>
          <p:spPr>
            <a:xfrm>
              <a:off x="3214678" y="3357562"/>
              <a:ext cx="214314"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p:cNvCxnSpPr/>
            <p:nvPr/>
          </p:nvCxnSpPr>
          <p:spPr>
            <a:xfrm>
              <a:off x="3214678" y="350043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p:cNvCxnSpPr/>
            <p:nvPr/>
          </p:nvCxnSpPr>
          <p:spPr>
            <a:xfrm>
              <a:off x="3214678" y="357187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a:xfrm>
              <a:off x="3214678" y="3643314"/>
              <a:ext cx="214314"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2" name="直線コネクタ 141"/>
            <p:cNvCxnSpPr/>
            <p:nvPr/>
          </p:nvCxnSpPr>
          <p:spPr>
            <a:xfrm>
              <a:off x="3214678" y="378619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pic>
        <p:nvPicPr>
          <p:cNvPr id="42" name="図 41" descr="docu_txt64.png"/>
          <p:cNvPicPr>
            <a:picLocks noChangeAspect="1"/>
          </p:cNvPicPr>
          <p:nvPr/>
        </p:nvPicPr>
        <p:blipFill>
          <a:blip r:embed="rId4" cstate="print"/>
          <a:stretch>
            <a:fillRect/>
          </a:stretch>
        </p:blipFill>
        <p:spPr>
          <a:xfrm>
            <a:off x="928662" y="4786322"/>
            <a:ext cx="812698" cy="812698"/>
          </a:xfrm>
          <a:prstGeom prst="rect">
            <a:avLst/>
          </a:prstGeom>
        </p:spPr>
      </p:pic>
      <p:pic>
        <p:nvPicPr>
          <p:cNvPr id="43" name="図 42" descr="docu_txt64.png"/>
          <p:cNvPicPr>
            <a:picLocks noChangeAspect="1"/>
          </p:cNvPicPr>
          <p:nvPr/>
        </p:nvPicPr>
        <p:blipFill>
          <a:blip r:embed="rId4" cstate="print"/>
          <a:stretch>
            <a:fillRect/>
          </a:stretch>
        </p:blipFill>
        <p:spPr>
          <a:xfrm>
            <a:off x="928662" y="3786190"/>
            <a:ext cx="812698" cy="812698"/>
          </a:xfrm>
          <a:prstGeom prst="rect">
            <a:avLst/>
          </a:prstGeom>
        </p:spPr>
      </p:pic>
      <p:pic>
        <p:nvPicPr>
          <p:cNvPr id="44" name="図 43" descr="docu_txt64.png"/>
          <p:cNvPicPr>
            <a:picLocks noChangeAspect="1"/>
          </p:cNvPicPr>
          <p:nvPr/>
        </p:nvPicPr>
        <p:blipFill>
          <a:blip r:embed="rId4" cstate="print"/>
          <a:stretch>
            <a:fillRect/>
          </a:stretch>
        </p:blipFill>
        <p:spPr>
          <a:xfrm>
            <a:off x="928662" y="2786058"/>
            <a:ext cx="812698" cy="812698"/>
          </a:xfrm>
          <a:prstGeom prst="rect">
            <a:avLst/>
          </a:prstGeom>
        </p:spPr>
      </p:pic>
      <p:sp>
        <p:nvSpPr>
          <p:cNvPr id="9" name="四角形吹き出し 8"/>
          <p:cNvSpPr/>
          <p:nvPr/>
        </p:nvSpPr>
        <p:spPr>
          <a:xfrm>
            <a:off x="1677092" y="2857496"/>
            <a:ext cx="1180396" cy="403980"/>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 indicate </a:t>
            </a:r>
            <a:r>
              <a:rPr kumimoji="1" lang="en-US" altLang="ja-JP" sz="1050" dirty="0" smtClean="0">
                <a:solidFill>
                  <a:schemeClr val="tx1"/>
                </a:solidFill>
              </a:rPr>
              <a:t>…</a:t>
            </a:r>
          </a:p>
          <a:p>
            <a:pPr algn="ctr"/>
            <a:endParaRPr kumimoji="1" lang="ja-JP" altLang="en-US" sz="1050" dirty="0">
              <a:solidFill>
                <a:schemeClr val="tx1"/>
              </a:solidFill>
            </a:endParaRPr>
          </a:p>
        </p:txBody>
      </p:sp>
      <p:sp>
        <p:nvSpPr>
          <p:cNvPr id="10" name="四角形吹き出し 9"/>
          <p:cNvSpPr/>
          <p:nvPr/>
        </p:nvSpPr>
        <p:spPr>
          <a:xfrm>
            <a:off x="1677092" y="4852748"/>
            <a:ext cx="1180396" cy="505078"/>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 </a:t>
            </a:r>
            <a:r>
              <a:rPr lang="en-US" altLang="ja-JP" sz="1600" dirty="0" smtClean="0">
                <a:solidFill>
                  <a:schemeClr val="tx1"/>
                </a:solidFill>
              </a:rPr>
              <a:t>pool data</a:t>
            </a:r>
            <a:r>
              <a:rPr kumimoji="1" lang="en-US" altLang="ja-JP" sz="1600" dirty="0" smtClean="0">
                <a:solidFill>
                  <a:schemeClr val="tx1"/>
                </a:solidFill>
              </a:rPr>
              <a:t> … </a:t>
            </a:r>
            <a:endParaRPr kumimoji="1" lang="ja-JP" altLang="en-US" sz="1600" dirty="0">
              <a:solidFill>
                <a:schemeClr val="tx1"/>
              </a:solidFill>
            </a:endParaRPr>
          </a:p>
        </p:txBody>
      </p:sp>
      <p:sp>
        <p:nvSpPr>
          <p:cNvPr id="11" name="四角形吹き出し 10"/>
          <p:cNvSpPr/>
          <p:nvPr/>
        </p:nvSpPr>
        <p:spPr>
          <a:xfrm>
            <a:off x="1677092" y="3714752"/>
            <a:ext cx="1180396" cy="506680"/>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…use </a:t>
            </a:r>
            <a:r>
              <a:rPr lang="en-US" altLang="ja-JP" sz="1600" dirty="0" smtClean="0">
                <a:solidFill>
                  <a:schemeClr val="tx1"/>
                </a:solidFill>
              </a:rPr>
              <a:t>for…</a:t>
            </a:r>
            <a:r>
              <a:rPr kumimoji="1" lang="en-US" altLang="ja-JP" sz="1600" dirty="0" smtClean="0">
                <a:solidFill>
                  <a:schemeClr val="tx1"/>
                </a:solidFill>
              </a:rPr>
              <a:t> </a:t>
            </a:r>
            <a:endParaRPr kumimoji="1" lang="ja-JP" altLang="en-US" sz="1600" dirty="0">
              <a:solidFill>
                <a:schemeClr val="tx1"/>
              </a:solidFill>
            </a:endParaRPr>
          </a:p>
        </p:txBody>
      </p:sp>
      <p:sp>
        <p:nvSpPr>
          <p:cNvPr id="12" name="四角形吹き出し 11"/>
          <p:cNvSpPr/>
          <p:nvPr/>
        </p:nvSpPr>
        <p:spPr>
          <a:xfrm>
            <a:off x="1745858" y="3059486"/>
            <a:ext cx="1183067" cy="403980"/>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Buffer </a:t>
            </a:r>
            <a:r>
              <a:rPr kumimoji="1" lang="en-US" altLang="ja-JP" sz="1600" dirty="0" smtClean="0">
                <a:solidFill>
                  <a:schemeClr val="tx1"/>
                </a:solidFill>
              </a:rPr>
              <a:t>is ...</a:t>
            </a:r>
          </a:p>
        </p:txBody>
      </p:sp>
      <p:sp>
        <p:nvSpPr>
          <p:cNvPr id="15" name="テキスト ボックス 14"/>
          <p:cNvSpPr txBox="1"/>
          <p:nvPr/>
        </p:nvSpPr>
        <p:spPr>
          <a:xfrm>
            <a:off x="714348" y="4810066"/>
            <a:ext cx="184731" cy="369332"/>
          </a:xfrm>
          <a:prstGeom prst="rect">
            <a:avLst/>
          </a:prstGeom>
          <a:noFill/>
        </p:spPr>
        <p:txBody>
          <a:bodyPr wrap="none" rtlCol="0">
            <a:spAutoFit/>
          </a:bodyPr>
          <a:lstStyle/>
          <a:p>
            <a:endParaRPr kumimoji="1" lang="ja-JP" altLang="en-US" dirty="0"/>
          </a:p>
        </p:txBody>
      </p:sp>
      <p:sp>
        <p:nvSpPr>
          <p:cNvPr id="16" name="テキスト ボックス 15"/>
          <p:cNvSpPr txBox="1"/>
          <p:nvPr/>
        </p:nvSpPr>
        <p:spPr>
          <a:xfrm>
            <a:off x="714348" y="6022006"/>
            <a:ext cx="184731" cy="369332"/>
          </a:xfrm>
          <a:prstGeom prst="rect">
            <a:avLst/>
          </a:prstGeom>
          <a:noFill/>
        </p:spPr>
        <p:txBody>
          <a:bodyPr wrap="none" rtlCol="0">
            <a:spAutoFit/>
          </a:bodyPr>
          <a:lstStyle/>
          <a:p>
            <a:endParaRPr kumimoji="1" lang="ja-JP" altLang="en-US" dirty="0"/>
          </a:p>
        </p:txBody>
      </p:sp>
      <p:sp>
        <p:nvSpPr>
          <p:cNvPr id="27" name="ストライプ矢印 26"/>
          <p:cNvSpPr/>
          <p:nvPr/>
        </p:nvSpPr>
        <p:spPr>
          <a:xfrm>
            <a:off x="6559579" y="4044788"/>
            <a:ext cx="825209" cy="269320"/>
          </a:xfrm>
          <a:prstGeom prst="stripedRightArrow">
            <a:avLst>
              <a:gd name="adj1" fmla="val 56400"/>
              <a:gd name="adj2" fmla="val 50000"/>
            </a:avLst>
          </a:prstGeom>
          <a:solidFill>
            <a:schemeClr val="accent4">
              <a:lumMod val="7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8" name="ストライプ矢印 27"/>
          <p:cNvSpPr/>
          <p:nvPr/>
        </p:nvSpPr>
        <p:spPr>
          <a:xfrm rot="1590925">
            <a:off x="6577579" y="3403016"/>
            <a:ext cx="825209" cy="269320"/>
          </a:xfrm>
          <a:prstGeom prst="stripedRightArrow">
            <a:avLst>
              <a:gd name="adj1" fmla="val 56400"/>
              <a:gd name="adj2" fmla="val 50000"/>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ストライプ矢印 28"/>
          <p:cNvSpPr/>
          <p:nvPr/>
        </p:nvSpPr>
        <p:spPr>
          <a:xfrm rot="20320347">
            <a:off x="6581344" y="4721133"/>
            <a:ext cx="825209" cy="269320"/>
          </a:xfrm>
          <a:prstGeom prst="stripedRightArrow">
            <a:avLst>
              <a:gd name="adj1" fmla="val 56400"/>
              <a:gd name="adj2" fmla="val 50000"/>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四角形吹き出し 31"/>
          <p:cNvSpPr/>
          <p:nvPr/>
        </p:nvSpPr>
        <p:spPr>
          <a:xfrm>
            <a:off x="6357950" y="2928934"/>
            <a:ext cx="1785950" cy="754556"/>
          </a:xfrm>
          <a:prstGeom prst="wedgeRectCallout">
            <a:avLst>
              <a:gd name="adj1" fmla="val -57112"/>
              <a:gd name="adj2" fmla="val 89293"/>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Buffer</a:t>
            </a:r>
            <a:r>
              <a:rPr lang="ja-JP" altLang="en-US" sz="1600" dirty="0" smtClean="0">
                <a:solidFill>
                  <a:schemeClr val="tx1"/>
                </a:solidFill>
              </a:rPr>
              <a:t>：</a:t>
            </a:r>
            <a:r>
              <a:rPr lang="en-US" altLang="ja-JP" sz="1600" dirty="0" smtClean="0">
                <a:solidFill>
                  <a:schemeClr val="tx1"/>
                </a:solidFill>
              </a:rPr>
              <a:t> is … </a:t>
            </a:r>
          </a:p>
          <a:p>
            <a:r>
              <a:rPr lang="en-US" altLang="ja-JP" sz="1600" dirty="0" smtClean="0">
                <a:solidFill>
                  <a:schemeClr val="tx1"/>
                </a:solidFill>
              </a:rPr>
              <a:t>    use Buffer for …</a:t>
            </a:r>
          </a:p>
        </p:txBody>
      </p:sp>
      <p:grpSp>
        <p:nvGrpSpPr>
          <p:cNvPr id="7" name="グループ化 124"/>
          <p:cNvGrpSpPr/>
          <p:nvPr/>
        </p:nvGrpSpPr>
        <p:grpSpPr>
          <a:xfrm>
            <a:off x="6072198" y="4714884"/>
            <a:ext cx="571504" cy="785818"/>
            <a:chOff x="3143240" y="3071810"/>
            <a:chExt cx="571504" cy="785818"/>
          </a:xfrm>
        </p:grpSpPr>
        <p:sp>
          <p:nvSpPr>
            <p:cNvPr id="126" name="正方形/長方形 125"/>
            <p:cNvSpPr/>
            <p:nvPr/>
          </p:nvSpPr>
          <p:spPr>
            <a:xfrm>
              <a:off x="3143240" y="3071810"/>
              <a:ext cx="571504" cy="785818"/>
            </a:xfrm>
            <a:prstGeom prst="rect">
              <a:avLst/>
            </a:prstGeom>
            <a:solidFill>
              <a:schemeClr val="bg1"/>
            </a:solidFill>
            <a:ln w="9525">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127" name="直線コネクタ 126"/>
            <p:cNvCxnSpPr/>
            <p:nvPr/>
          </p:nvCxnSpPr>
          <p:spPr>
            <a:xfrm>
              <a:off x="3214678" y="314324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a:xfrm>
              <a:off x="3214678" y="3286124"/>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a:xfrm>
              <a:off x="3214678" y="3357562"/>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p:cNvCxnSpPr/>
            <p:nvPr/>
          </p:nvCxnSpPr>
          <p:spPr>
            <a:xfrm>
              <a:off x="3214678" y="350043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a:off x="3214678" y="3571876"/>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p:nvPr/>
          </p:nvCxnSpPr>
          <p:spPr>
            <a:xfrm>
              <a:off x="3214678" y="3643314"/>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p:cNvCxnSpPr/>
            <p:nvPr/>
          </p:nvCxnSpPr>
          <p:spPr>
            <a:xfrm>
              <a:off x="3214678" y="3786190"/>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grpSp>
      <p:sp>
        <p:nvSpPr>
          <p:cNvPr id="154" name="テキスト ボックス 153"/>
          <p:cNvSpPr txBox="1"/>
          <p:nvPr/>
        </p:nvSpPr>
        <p:spPr>
          <a:xfrm>
            <a:off x="428596" y="5500702"/>
            <a:ext cx="1838965" cy="369332"/>
          </a:xfrm>
          <a:prstGeom prst="rect">
            <a:avLst/>
          </a:prstGeom>
          <a:noFill/>
        </p:spPr>
        <p:txBody>
          <a:bodyPr wrap="none" rtlCol="0">
            <a:spAutoFit/>
          </a:bodyPr>
          <a:lstStyle/>
          <a:p>
            <a:r>
              <a:rPr kumimoji="1" lang="ja-JP" altLang="en-US" b="1" dirty="0" smtClean="0"/>
              <a:t>ソースコード集合</a:t>
            </a:r>
            <a:endParaRPr kumimoji="1" lang="ja-JP" altLang="en-US" b="1" dirty="0"/>
          </a:p>
        </p:txBody>
      </p:sp>
      <p:sp>
        <p:nvSpPr>
          <p:cNvPr id="155" name="テキスト ボックス 154"/>
          <p:cNvSpPr txBox="1"/>
          <p:nvPr/>
        </p:nvSpPr>
        <p:spPr>
          <a:xfrm>
            <a:off x="7715272" y="4929198"/>
            <a:ext cx="646331" cy="369332"/>
          </a:xfrm>
          <a:prstGeom prst="rect">
            <a:avLst/>
          </a:prstGeom>
          <a:noFill/>
        </p:spPr>
        <p:txBody>
          <a:bodyPr wrap="none" rtlCol="0">
            <a:spAutoFit/>
          </a:bodyPr>
          <a:lstStyle/>
          <a:p>
            <a:r>
              <a:rPr kumimoji="1" lang="ja-JP" altLang="en-US" b="1" dirty="0" smtClean="0"/>
              <a:t>辞書</a:t>
            </a:r>
            <a:endParaRPr kumimoji="1" lang="ja-JP" altLang="en-US" b="1" dirty="0"/>
          </a:p>
        </p:txBody>
      </p:sp>
      <p:sp>
        <p:nvSpPr>
          <p:cNvPr id="156" name="テキスト ボックス 155"/>
          <p:cNvSpPr txBox="1"/>
          <p:nvPr/>
        </p:nvSpPr>
        <p:spPr>
          <a:xfrm>
            <a:off x="5786446" y="4572008"/>
            <a:ext cx="877163" cy="369332"/>
          </a:xfrm>
          <a:prstGeom prst="rect">
            <a:avLst/>
          </a:prstGeom>
          <a:noFill/>
        </p:spPr>
        <p:txBody>
          <a:bodyPr wrap="none" rtlCol="0">
            <a:spAutoFit/>
          </a:bodyPr>
          <a:lstStyle/>
          <a:p>
            <a:r>
              <a:rPr kumimoji="1" lang="ja-JP" altLang="en-US" b="1" dirty="0" smtClean="0"/>
              <a:t>説明文</a:t>
            </a:r>
            <a:endParaRPr kumimoji="1" lang="ja-JP" altLang="en-US" b="1" dirty="0"/>
          </a:p>
        </p:txBody>
      </p:sp>
      <p:sp>
        <p:nvSpPr>
          <p:cNvPr id="160" name="フッター プレースホルダ 159"/>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grpSp>
        <p:nvGrpSpPr>
          <p:cNvPr id="8" name="グループ化 165"/>
          <p:cNvGrpSpPr/>
          <p:nvPr/>
        </p:nvGrpSpPr>
        <p:grpSpPr>
          <a:xfrm>
            <a:off x="3714744" y="3143248"/>
            <a:ext cx="1428760" cy="2071702"/>
            <a:chOff x="3714744" y="3500438"/>
            <a:chExt cx="1428760" cy="2071702"/>
          </a:xfrm>
        </p:grpSpPr>
        <p:sp>
          <p:nvSpPr>
            <p:cNvPr id="162" name="正方形/長方形 161"/>
            <p:cNvSpPr/>
            <p:nvPr/>
          </p:nvSpPr>
          <p:spPr>
            <a:xfrm>
              <a:off x="3786182" y="3500438"/>
              <a:ext cx="1357322" cy="207170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 name="グループ化 44"/>
            <p:cNvGrpSpPr/>
            <p:nvPr/>
          </p:nvGrpSpPr>
          <p:grpSpPr>
            <a:xfrm>
              <a:off x="4000496" y="4000504"/>
              <a:ext cx="857256" cy="1098962"/>
              <a:chOff x="1500166" y="4500570"/>
              <a:chExt cx="857256" cy="1098962"/>
            </a:xfrm>
          </p:grpSpPr>
          <p:grpSp>
            <p:nvGrpSpPr>
              <p:cNvPr id="14" name="グループ化 16"/>
              <p:cNvGrpSpPr/>
              <p:nvPr/>
            </p:nvGrpSpPr>
            <p:grpSpPr>
              <a:xfrm>
                <a:off x="1500166" y="4500570"/>
                <a:ext cx="714380" cy="956086"/>
                <a:chOff x="1785918" y="1928802"/>
                <a:chExt cx="714380" cy="956086"/>
              </a:xfrm>
            </p:grpSpPr>
            <p:sp>
              <p:nvSpPr>
                <p:cNvPr id="97" name="正方形/長方形 96"/>
                <p:cNvSpPr/>
                <p:nvPr/>
              </p:nvSpPr>
              <p:spPr>
                <a:xfrm>
                  <a:off x="1785918" y="1928802"/>
                  <a:ext cx="714380" cy="4411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98" name="直線コネクタ 97"/>
                <p:cNvCxnSpPr/>
                <p:nvPr/>
              </p:nvCxnSpPr>
              <p:spPr>
                <a:xfrm>
                  <a:off x="2000232" y="200024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9" name="正方形/長方形 98"/>
                <p:cNvSpPr/>
                <p:nvPr/>
              </p:nvSpPr>
              <p:spPr>
                <a:xfrm>
                  <a:off x="1785918" y="2416366"/>
                  <a:ext cx="714380" cy="11608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smtClean="0">
                    <a:solidFill>
                      <a:schemeClr val="tx1"/>
                    </a:solidFill>
                  </a:endParaRPr>
                </a:p>
              </p:txBody>
            </p:sp>
            <p:sp>
              <p:nvSpPr>
                <p:cNvPr id="100" name="正方形/長方形 99"/>
                <p:cNvSpPr/>
                <p:nvPr/>
              </p:nvSpPr>
              <p:spPr>
                <a:xfrm>
                  <a:off x="1785918" y="2578888"/>
                  <a:ext cx="714380" cy="306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tx1"/>
                    </a:solidFill>
                  </a:endParaRPr>
                </a:p>
              </p:txBody>
            </p:sp>
            <p:cxnSp>
              <p:nvCxnSpPr>
                <p:cNvPr id="101" name="直線コネクタ 100"/>
                <p:cNvCxnSpPr/>
                <p:nvPr/>
              </p:nvCxnSpPr>
              <p:spPr>
                <a:xfrm>
                  <a:off x="2000232" y="207167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a:off x="2000232" y="214311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a:off x="2000232" y="221455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2000232" y="2471941"/>
                  <a:ext cx="428400"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2000232" y="2643182"/>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a:off x="2000232" y="271462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a:off x="2000232" y="278605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a:cxnSpLocks noChangeAspect="1"/>
                </p:cNvCxnSpPr>
                <p:nvPr/>
              </p:nvCxnSpPr>
              <p:spPr>
                <a:xfrm rot="5400000">
                  <a:off x="1793061" y="198119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太陽 108"/>
                <p:cNvSpPr/>
                <p:nvPr/>
              </p:nvSpPr>
              <p:spPr>
                <a:xfrm>
                  <a:off x="1871650" y="197881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太陽 109"/>
                <p:cNvSpPr/>
                <p:nvPr/>
              </p:nvSpPr>
              <p:spPr>
                <a:xfrm>
                  <a:off x="1871642" y="207168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太陽 110"/>
                <p:cNvSpPr/>
                <p:nvPr/>
              </p:nvSpPr>
              <p:spPr>
                <a:xfrm>
                  <a:off x="1871642" y="2166918"/>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太陽 111"/>
                <p:cNvSpPr/>
                <p:nvPr/>
              </p:nvSpPr>
              <p:spPr>
                <a:xfrm>
                  <a:off x="1871170" y="225455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太陽 112"/>
                <p:cNvSpPr/>
                <p:nvPr/>
              </p:nvSpPr>
              <p:spPr>
                <a:xfrm>
                  <a:off x="1871642" y="269555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4" name="直線コネクタ 113"/>
                <p:cNvCxnSpPr>
                  <a:cxnSpLocks noChangeAspect="1"/>
                </p:cNvCxnSpPr>
                <p:nvPr/>
              </p:nvCxnSpPr>
              <p:spPr>
                <a:xfrm rot="5400000">
                  <a:off x="1912127" y="2271690"/>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a:cxnSpLocks noChangeAspect="1"/>
                </p:cNvCxnSpPr>
                <p:nvPr/>
              </p:nvCxnSpPr>
              <p:spPr>
                <a:xfrm rot="5400000">
                  <a:off x="1847824" y="245028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a:cxnSpLocks noChangeAspect="1"/>
                </p:cNvCxnSpPr>
                <p:nvPr/>
              </p:nvCxnSpPr>
              <p:spPr>
                <a:xfrm rot="5400000">
                  <a:off x="1795448" y="2450297"/>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a:cxnSpLocks noChangeAspect="1"/>
                </p:cNvCxnSpPr>
                <p:nvPr/>
              </p:nvCxnSpPr>
              <p:spPr>
                <a:xfrm rot="5400000">
                  <a:off x="1792581" y="261699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太陽 117"/>
                <p:cNvSpPr/>
                <p:nvPr/>
              </p:nvSpPr>
              <p:spPr>
                <a:xfrm>
                  <a:off x="1871170" y="2614610"/>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太陽 118"/>
                <p:cNvSpPr/>
                <p:nvPr/>
              </p:nvSpPr>
              <p:spPr>
                <a:xfrm>
                  <a:off x="1871170" y="2773673"/>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0" name="直線コネクタ 119"/>
                <p:cNvCxnSpPr>
                  <a:cxnSpLocks noChangeAspect="1"/>
                </p:cNvCxnSpPr>
                <p:nvPr/>
              </p:nvCxnSpPr>
              <p:spPr>
                <a:xfrm rot="5400000">
                  <a:off x="1912127" y="279081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グループ化 66"/>
              <p:cNvGrpSpPr/>
              <p:nvPr/>
            </p:nvGrpSpPr>
            <p:grpSpPr>
              <a:xfrm>
                <a:off x="1571604" y="4572008"/>
                <a:ext cx="714380" cy="956086"/>
                <a:chOff x="1785918" y="1928802"/>
                <a:chExt cx="714380" cy="956086"/>
              </a:xfrm>
            </p:grpSpPr>
            <p:sp>
              <p:nvSpPr>
                <p:cNvPr id="73" name="正方形/長方形 72"/>
                <p:cNvSpPr/>
                <p:nvPr/>
              </p:nvSpPr>
              <p:spPr>
                <a:xfrm>
                  <a:off x="1785918" y="1928802"/>
                  <a:ext cx="714380" cy="4411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74" name="直線コネクタ 73"/>
                <p:cNvCxnSpPr/>
                <p:nvPr/>
              </p:nvCxnSpPr>
              <p:spPr>
                <a:xfrm>
                  <a:off x="2000232" y="200024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1785918" y="2416366"/>
                  <a:ext cx="714380" cy="11608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smtClean="0">
                    <a:solidFill>
                      <a:schemeClr val="tx1"/>
                    </a:solidFill>
                  </a:endParaRPr>
                </a:p>
              </p:txBody>
            </p:sp>
            <p:sp>
              <p:nvSpPr>
                <p:cNvPr id="76" name="正方形/長方形 75"/>
                <p:cNvSpPr/>
                <p:nvPr/>
              </p:nvSpPr>
              <p:spPr>
                <a:xfrm>
                  <a:off x="1785918" y="2578888"/>
                  <a:ext cx="714380" cy="306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tx1"/>
                    </a:solidFill>
                  </a:endParaRPr>
                </a:p>
              </p:txBody>
            </p:sp>
            <p:cxnSp>
              <p:nvCxnSpPr>
                <p:cNvPr id="77" name="直線コネクタ 76"/>
                <p:cNvCxnSpPr/>
                <p:nvPr/>
              </p:nvCxnSpPr>
              <p:spPr>
                <a:xfrm>
                  <a:off x="2000232" y="207167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2000232" y="214311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2000232" y="221455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2000232" y="2471941"/>
                  <a:ext cx="428400"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2000232" y="2643182"/>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2000232" y="271462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2000232" y="278605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a:cxnSpLocks noChangeAspect="1"/>
                </p:cNvCxnSpPr>
                <p:nvPr/>
              </p:nvCxnSpPr>
              <p:spPr>
                <a:xfrm rot="5400000">
                  <a:off x="1793061" y="198119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太陽 84"/>
                <p:cNvSpPr/>
                <p:nvPr/>
              </p:nvSpPr>
              <p:spPr>
                <a:xfrm>
                  <a:off x="1871650" y="197881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太陽 85"/>
                <p:cNvSpPr/>
                <p:nvPr/>
              </p:nvSpPr>
              <p:spPr>
                <a:xfrm>
                  <a:off x="1871642" y="207168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太陽 86"/>
                <p:cNvSpPr/>
                <p:nvPr/>
              </p:nvSpPr>
              <p:spPr>
                <a:xfrm>
                  <a:off x="1871642" y="2166918"/>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太陽 87"/>
                <p:cNvSpPr/>
                <p:nvPr/>
              </p:nvSpPr>
              <p:spPr>
                <a:xfrm>
                  <a:off x="1871170" y="225455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太陽 88"/>
                <p:cNvSpPr/>
                <p:nvPr/>
              </p:nvSpPr>
              <p:spPr>
                <a:xfrm>
                  <a:off x="1871642" y="269555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0" name="直線コネクタ 89"/>
                <p:cNvCxnSpPr>
                  <a:cxnSpLocks noChangeAspect="1"/>
                </p:cNvCxnSpPr>
                <p:nvPr/>
              </p:nvCxnSpPr>
              <p:spPr>
                <a:xfrm rot="5400000">
                  <a:off x="1912127" y="2271690"/>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直線コネクタ 90"/>
                <p:cNvCxnSpPr>
                  <a:cxnSpLocks noChangeAspect="1"/>
                </p:cNvCxnSpPr>
                <p:nvPr/>
              </p:nvCxnSpPr>
              <p:spPr>
                <a:xfrm rot="5400000">
                  <a:off x="1847824" y="245028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a:cxnSpLocks noChangeAspect="1"/>
                </p:cNvCxnSpPr>
                <p:nvPr/>
              </p:nvCxnSpPr>
              <p:spPr>
                <a:xfrm rot="5400000">
                  <a:off x="1795448" y="2450297"/>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a:cxnSpLocks noChangeAspect="1"/>
                </p:cNvCxnSpPr>
                <p:nvPr/>
              </p:nvCxnSpPr>
              <p:spPr>
                <a:xfrm rot="5400000">
                  <a:off x="1792581" y="261699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太陽 93"/>
                <p:cNvSpPr/>
                <p:nvPr/>
              </p:nvSpPr>
              <p:spPr>
                <a:xfrm>
                  <a:off x="1871170" y="2614610"/>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太陽 94"/>
                <p:cNvSpPr/>
                <p:nvPr/>
              </p:nvSpPr>
              <p:spPr>
                <a:xfrm>
                  <a:off x="1871170" y="2773673"/>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6" name="直線コネクタ 95"/>
                <p:cNvCxnSpPr>
                  <a:cxnSpLocks noChangeAspect="1"/>
                </p:cNvCxnSpPr>
                <p:nvPr/>
              </p:nvCxnSpPr>
              <p:spPr>
                <a:xfrm rot="5400000">
                  <a:off x="1912127" y="279081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グループ化 41"/>
              <p:cNvGrpSpPr/>
              <p:nvPr/>
            </p:nvGrpSpPr>
            <p:grpSpPr>
              <a:xfrm>
                <a:off x="1643042" y="4643446"/>
                <a:ext cx="714380" cy="956086"/>
                <a:chOff x="1785918" y="1928802"/>
                <a:chExt cx="714380" cy="956086"/>
              </a:xfrm>
            </p:grpSpPr>
            <p:sp>
              <p:nvSpPr>
                <p:cNvPr id="49" name="正方形/長方形 48"/>
                <p:cNvSpPr/>
                <p:nvPr/>
              </p:nvSpPr>
              <p:spPr>
                <a:xfrm>
                  <a:off x="1785918" y="1928802"/>
                  <a:ext cx="714380" cy="4411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50" name="直線コネクタ 49"/>
                <p:cNvCxnSpPr/>
                <p:nvPr/>
              </p:nvCxnSpPr>
              <p:spPr>
                <a:xfrm>
                  <a:off x="2000232" y="200024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1" name="正方形/長方形 50"/>
                <p:cNvSpPr/>
                <p:nvPr/>
              </p:nvSpPr>
              <p:spPr>
                <a:xfrm>
                  <a:off x="1785918" y="2416366"/>
                  <a:ext cx="714380" cy="11608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smtClean="0">
                    <a:solidFill>
                      <a:schemeClr val="tx1"/>
                    </a:solidFill>
                  </a:endParaRPr>
                </a:p>
              </p:txBody>
            </p:sp>
            <p:sp>
              <p:nvSpPr>
                <p:cNvPr id="52" name="正方形/長方形 51"/>
                <p:cNvSpPr/>
                <p:nvPr/>
              </p:nvSpPr>
              <p:spPr>
                <a:xfrm>
                  <a:off x="1785918" y="2578888"/>
                  <a:ext cx="714380" cy="306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tx1"/>
                    </a:solidFill>
                  </a:endParaRPr>
                </a:p>
              </p:txBody>
            </p:sp>
            <p:cxnSp>
              <p:nvCxnSpPr>
                <p:cNvPr id="53" name="直線コネクタ 52"/>
                <p:cNvCxnSpPr/>
                <p:nvPr/>
              </p:nvCxnSpPr>
              <p:spPr>
                <a:xfrm>
                  <a:off x="2000232" y="207167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2000232" y="214311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2000232" y="221455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2000232" y="2471941"/>
                  <a:ext cx="428400"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a:off x="2000232" y="2643182"/>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000232" y="271462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2000232" y="278605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a:cxnSpLocks noChangeAspect="1"/>
                </p:cNvCxnSpPr>
                <p:nvPr/>
              </p:nvCxnSpPr>
              <p:spPr>
                <a:xfrm rot="5400000">
                  <a:off x="1793061" y="198119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太陽 60"/>
                <p:cNvSpPr/>
                <p:nvPr/>
              </p:nvSpPr>
              <p:spPr>
                <a:xfrm>
                  <a:off x="1871650" y="197881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太陽 61"/>
                <p:cNvSpPr/>
                <p:nvPr/>
              </p:nvSpPr>
              <p:spPr>
                <a:xfrm>
                  <a:off x="1871642" y="207168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太陽 62"/>
                <p:cNvSpPr/>
                <p:nvPr/>
              </p:nvSpPr>
              <p:spPr>
                <a:xfrm>
                  <a:off x="1871642" y="2166918"/>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太陽 63"/>
                <p:cNvSpPr/>
                <p:nvPr/>
              </p:nvSpPr>
              <p:spPr>
                <a:xfrm>
                  <a:off x="1871170" y="225455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太陽 64"/>
                <p:cNvSpPr/>
                <p:nvPr/>
              </p:nvSpPr>
              <p:spPr>
                <a:xfrm>
                  <a:off x="1871642" y="269555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6" name="直線コネクタ 65"/>
                <p:cNvCxnSpPr>
                  <a:cxnSpLocks noChangeAspect="1"/>
                </p:cNvCxnSpPr>
                <p:nvPr/>
              </p:nvCxnSpPr>
              <p:spPr>
                <a:xfrm rot="5400000">
                  <a:off x="1912127" y="2271690"/>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a:cxnSpLocks noChangeAspect="1"/>
                </p:cNvCxnSpPr>
                <p:nvPr/>
              </p:nvCxnSpPr>
              <p:spPr>
                <a:xfrm rot="5400000">
                  <a:off x="1847824" y="245028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a:cxnSpLocks noChangeAspect="1"/>
                </p:cNvCxnSpPr>
                <p:nvPr/>
              </p:nvCxnSpPr>
              <p:spPr>
                <a:xfrm rot="5400000">
                  <a:off x="1795448" y="2450297"/>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a:cxnSpLocks noChangeAspect="1"/>
                </p:cNvCxnSpPr>
                <p:nvPr/>
              </p:nvCxnSpPr>
              <p:spPr>
                <a:xfrm rot="5400000">
                  <a:off x="1792581" y="261699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太陽 69"/>
                <p:cNvSpPr/>
                <p:nvPr/>
              </p:nvSpPr>
              <p:spPr>
                <a:xfrm>
                  <a:off x="1871170" y="2614610"/>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太陽 70"/>
                <p:cNvSpPr/>
                <p:nvPr/>
              </p:nvSpPr>
              <p:spPr>
                <a:xfrm>
                  <a:off x="1871170" y="2773673"/>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 name="直線コネクタ 71"/>
                <p:cNvCxnSpPr>
                  <a:cxnSpLocks noChangeAspect="1"/>
                </p:cNvCxnSpPr>
                <p:nvPr/>
              </p:nvCxnSpPr>
              <p:spPr>
                <a:xfrm rot="5400000">
                  <a:off x="1912127" y="279081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57" name="テキスト ボックス 156"/>
            <p:cNvSpPr txBox="1"/>
            <p:nvPr/>
          </p:nvSpPr>
          <p:spPr>
            <a:xfrm>
              <a:off x="3786182" y="5143512"/>
              <a:ext cx="1345240" cy="369332"/>
            </a:xfrm>
            <a:prstGeom prst="rect">
              <a:avLst/>
            </a:prstGeom>
            <a:noFill/>
          </p:spPr>
          <p:txBody>
            <a:bodyPr wrap="none" rtlCol="0">
              <a:spAutoFit/>
            </a:bodyPr>
            <a:lstStyle/>
            <a:p>
              <a:r>
                <a:rPr kumimoji="1" lang="ja-JP" altLang="en-US" dirty="0" smtClean="0"/>
                <a:t>コメント集合</a:t>
              </a:r>
              <a:endParaRPr kumimoji="1" lang="ja-JP" altLang="en-US" dirty="0"/>
            </a:p>
          </p:txBody>
        </p:sp>
        <p:sp>
          <p:nvSpPr>
            <p:cNvPr id="161" name="テキスト ボックス 160"/>
            <p:cNvSpPr txBox="1"/>
            <p:nvPr/>
          </p:nvSpPr>
          <p:spPr>
            <a:xfrm>
              <a:off x="3714744" y="3559734"/>
              <a:ext cx="1373133" cy="369332"/>
            </a:xfrm>
            <a:prstGeom prst="rect">
              <a:avLst/>
            </a:prstGeom>
            <a:noFill/>
          </p:spPr>
          <p:txBody>
            <a:bodyPr wrap="none" rtlCol="0">
              <a:spAutoFit/>
            </a:bodyPr>
            <a:lstStyle/>
            <a:p>
              <a:r>
                <a:rPr lang="ja-JP" altLang="en-US" dirty="0" smtClean="0"/>
                <a:t>名詞：</a:t>
              </a:r>
              <a:r>
                <a:rPr lang="en-US" altLang="ja-JP" dirty="0" smtClean="0"/>
                <a:t>Buffer</a:t>
              </a:r>
              <a:endParaRPr kumimoji="1" lang="ja-JP" altLang="en-US" dirty="0"/>
            </a:p>
          </p:txBody>
        </p:sp>
      </p:grpSp>
      <p:cxnSp>
        <p:nvCxnSpPr>
          <p:cNvPr id="4" name="直線矢印コネクタ 3"/>
          <p:cNvCxnSpPr>
            <a:stCxn id="9" idx="3"/>
            <a:endCxn id="97" idx="1"/>
          </p:cNvCxnSpPr>
          <p:nvPr/>
        </p:nvCxnSpPr>
        <p:spPr>
          <a:xfrm>
            <a:off x="2857488" y="3059486"/>
            <a:ext cx="1143008" cy="804393"/>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2" idx="3"/>
            <a:endCxn id="99" idx="1"/>
          </p:cNvCxnSpPr>
          <p:nvPr/>
        </p:nvCxnSpPr>
        <p:spPr>
          <a:xfrm>
            <a:off x="2928925" y="3261476"/>
            <a:ext cx="1071571" cy="927446"/>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1" idx="3"/>
            <a:endCxn id="100" idx="1"/>
          </p:cNvCxnSpPr>
          <p:nvPr/>
        </p:nvCxnSpPr>
        <p:spPr>
          <a:xfrm>
            <a:off x="2857488" y="3968092"/>
            <a:ext cx="1143008" cy="478308"/>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0" idx="3"/>
            <a:endCxn id="100" idx="1"/>
          </p:cNvCxnSpPr>
          <p:nvPr/>
        </p:nvCxnSpPr>
        <p:spPr>
          <a:xfrm flipV="1">
            <a:off x="2857488" y="4446400"/>
            <a:ext cx="1143008" cy="658887"/>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nvGrpSpPr>
          <p:cNvPr id="22" name="グループ化 23"/>
          <p:cNvGrpSpPr/>
          <p:nvPr/>
        </p:nvGrpSpPr>
        <p:grpSpPr>
          <a:xfrm>
            <a:off x="4786314" y="4000504"/>
            <a:ext cx="1070611" cy="403980"/>
            <a:chOff x="4674258" y="4322818"/>
            <a:chExt cx="1112188" cy="428628"/>
          </a:xfrm>
        </p:grpSpPr>
        <p:sp>
          <p:nvSpPr>
            <p:cNvPr id="25" name="右矢印 24"/>
            <p:cNvSpPr/>
            <p:nvPr/>
          </p:nvSpPr>
          <p:spPr>
            <a:xfrm>
              <a:off x="5072066" y="4429131"/>
              <a:ext cx="714380" cy="214314"/>
            </a:xfrm>
            <a:prstGeom prst="rightArrow">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台形 25"/>
            <p:cNvSpPr/>
            <p:nvPr/>
          </p:nvSpPr>
          <p:spPr>
            <a:xfrm rot="5400000">
              <a:off x="4960010" y="4037066"/>
              <a:ext cx="428628" cy="1000132"/>
            </a:xfrm>
            <a:prstGeom prst="trapezoid">
              <a:avLst>
                <a:gd name="adj" fmla="val 39933"/>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3" name="テキスト ボックス 172"/>
          <p:cNvSpPr txBox="1"/>
          <p:nvPr/>
        </p:nvSpPr>
        <p:spPr>
          <a:xfrm>
            <a:off x="1195129" y="6000768"/>
            <a:ext cx="3230372" cy="430887"/>
          </a:xfrm>
          <a:prstGeom prst="rect">
            <a:avLst/>
          </a:prstGeom>
          <a:noFill/>
        </p:spPr>
        <p:txBody>
          <a:bodyPr wrap="none" rtlCol="0">
            <a:spAutoFit/>
          </a:bodyPr>
          <a:lstStyle/>
          <a:p>
            <a:r>
              <a:rPr lang="ja-JP" altLang="en-US" sz="2200" dirty="0" smtClean="0"/>
              <a:t>識別子</a:t>
            </a:r>
            <a:r>
              <a:rPr kumimoji="1" lang="ja-JP" altLang="en-US" sz="2200" dirty="0" smtClean="0"/>
              <a:t>とコメントの解析部</a:t>
            </a:r>
            <a:endParaRPr kumimoji="1" lang="ja-JP" altLang="en-US" sz="2200" dirty="0"/>
          </a:p>
        </p:txBody>
      </p:sp>
      <p:sp>
        <p:nvSpPr>
          <p:cNvPr id="174" name="テキスト ボックス 173"/>
          <p:cNvSpPr txBox="1"/>
          <p:nvPr/>
        </p:nvSpPr>
        <p:spPr>
          <a:xfrm>
            <a:off x="4714876" y="6000768"/>
            <a:ext cx="2159566" cy="430887"/>
          </a:xfrm>
          <a:prstGeom prst="rect">
            <a:avLst/>
          </a:prstGeom>
          <a:noFill/>
        </p:spPr>
        <p:txBody>
          <a:bodyPr wrap="none" rtlCol="0">
            <a:spAutoFit/>
          </a:bodyPr>
          <a:lstStyle/>
          <a:p>
            <a:r>
              <a:rPr kumimoji="1" lang="ja-JP" altLang="en-US" sz="2200" dirty="0" smtClean="0"/>
              <a:t>説明文の</a:t>
            </a:r>
            <a:r>
              <a:rPr lang="ja-JP" altLang="en-US" sz="2200" dirty="0" smtClean="0"/>
              <a:t>生成</a:t>
            </a:r>
            <a:r>
              <a:rPr kumimoji="1" lang="ja-JP" altLang="en-US" sz="2200" dirty="0" smtClean="0"/>
              <a:t>部</a:t>
            </a:r>
            <a:endParaRPr kumimoji="1" lang="ja-JP" altLang="en-US" sz="2200" dirty="0"/>
          </a:p>
        </p:txBody>
      </p:sp>
      <p:sp>
        <p:nvSpPr>
          <p:cNvPr id="177" name="左大かっこ 176"/>
          <p:cNvSpPr/>
          <p:nvPr/>
        </p:nvSpPr>
        <p:spPr>
          <a:xfrm rot="16200000">
            <a:off x="2571736" y="4286257"/>
            <a:ext cx="214314" cy="3357586"/>
          </a:xfrm>
          <a:prstGeom prst="leftBracket">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78" name="左大かっこ 177"/>
          <p:cNvSpPr/>
          <p:nvPr/>
        </p:nvSpPr>
        <p:spPr>
          <a:xfrm rot="16200000">
            <a:off x="5643570" y="4786322"/>
            <a:ext cx="214313" cy="2357454"/>
          </a:xfrm>
          <a:prstGeom prst="leftBracket">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Tree>
    <p:extLst>
      <p:ext uri="{BB962C8B-B14F-4D97-AF65-F5344CB8AC3E}">
        <p14:creationId xmlns:p14="http://schemas.microsoft.com/office/powerpoint/2010/main" val="4038876114"/>
      </p:ext>
    </p:extLst>
  </p:cSld>
  <p:clrMapOvr>
    <a:masterClrMapping/>
  </p:clrMapOvr>
  <p:transition advTm="1109"/>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説明文の</a:t>
            </a:r>
            <a:r>
              <a:rPr lang="ja-JP" altLang="en-US" dirty="0" smtClean="0"/>
              <a:t>生成</a:t>
            </a:r>
            <a:r>
              <a:rPr kumimoji="1" lang="ja-JP" altLang="en-US" dirty="0" smtClean="0"/>
              <a:t>部</a:t>
            </a:r>
            <a:endParaRPr kumimoji="1" lang="ja-JP" altLang="en-US" dirty="0"/>
          </a:p>
        </p:txBody>
      </p:sp>
      <p:sp>
        <p:nvSpPr>
          <p:cNvPr id="3" name="コンテンツ プレースホルダ 2"/>
          <p:cNvSpPr>
            <a:spLocks noGrp="1"/>
          </p:cNvSpPr>
          <p:nvPr>
            <p:ph idx="1"/>
          </p:nvPr>
        </p:nvSpPr>
        <p:spPr/>
        <p:txBody>
          <a:bodyPr/>
          <a:lstStyle/>
          <a:p>
            <a:pPr marL="514350" lvl="1" indent="-514350">
              <a:buClr>
                <a:schemeClr val="accent2"/>
              </a:buClr>
            </a:pPr>
            <a:r>
              <a:rPr lang="ja-JP" altLang="en-US" dirty="0" smtClean="0"/>
              <a:t>コメント集合から名詞の説明文を生成</a:t>
            </a:r>
            <a:endParaRPr lang="en-US" altLang="ja-JP" dirty="0" smtClean="0"/>
          </a:p>
          <a:p>
            <a:pPr marL="514350" lvl="1" indent="-514350">
              <a:buClr>
                <a:schemeClr val="accent2"/>
              </a:buClr>
            </a:pPr>
            <a:endParaRPr lang="en-US" altLang="ja-JP" dirty="0" smtClean="0"/>
          </a:p>
          <a:p>
            <a:pPr marL="514350" lvl="1" indent="-514350">
              <a:buClr>
                <a:schemeClr val="accent2"/>
              </a:buClr>
            </a:pPr>
            <a:endParaRPr lang="en-US" altLang="ja-JP" dirty="0" smtClean="0"/>
          </a:p>
          <a:p>
            <a:pPr marL="514350" lvl="1" indent="-514350">
              <a:buClr>
                <a:schemeClr val="accent2"/>
              </a:buClr>
            </a:pPr>
            <a:endParaRPr lang="en-US" altLang="ja-JP" dirty="0" smtClean="0"/>
          </a:p>
          <a:p>
            <a:pPr marL="514350" lvl="1" indent="-514350">
              <a:buClr>
                <a:schemeClr val="accent2"/>
              </a:buClr>
            </a:pPr>
            <a:endParaRPr lang="en-US" altLang="ja-JP" dirty="0" smtClean="0"/>
          </a:p>
          <a:p>
            <a:pPr marL="514350" lvl="1" indent="-514350">
              <a:buClr>
                <a:schemeClr val="accent2"/>
              </a:buClr>
            </a:pPr>
            <a:endParaRPr lang="en-US" altLang="ja-JP" dirty="0" smtClean="0"/>
          </a:p>
          <a:p>
            <a:pPr marL="514350" lvl="1" indent="-514350">
              <a:buClr>
                <a:schemeClr val="accent2"/>
              </a:buClr>
            </a:pPr>
            <a:endParaRPr lang="en-US" altLang="ja-JP" dirty="0" smtClean="0"/>
          </a:p>
          <a:p>
            <a:pPr marL="514350" lvl="1" indent="-514350">
              <a:buClr>
                <a:schemeClr val="accent2"/>
              </a:buClr>
            </a:pPr>
            <a:r>
              <a:rPr lang="ja-JP" altLang="en-US" dirty="0" smtClean="0"/>
              <a:t>複数のコメント中で共通して出現する説明を抽出することで説明文を生成</a:t>
            </a:r>
            <a:endParaRPr lang="en-US" altLang="ja-JP" dirty="0" smtClean="0"/>
          </a:p>
          <a:p>
            <a:endParaRPr lang="en-US" altLang="ja-JP" dirty="0" smtClean="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F1AAEE79-B2A1-4353-95A5-0D973CF30573}"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16</a:t>
            </a:fld>
            <a:endParaRPr kumimoji="1" lang="ja-JP" altLang="en-US" dirty="0"/>
          </a:p>
        </p:txBody>
      </p:sp>
      <p:grpSp>
        <p:nvGrpSpPr>
          <p:cNvPr id="10" name="グループ化 9"/>
          <p:cNvGrpSpPr/>
          <p:nvPr/>
        </p:nvGrpSpPr>
        <p:grpSpPr>
          <a:xfrm>
            <a:off x="142844" y="2285992"/>
            <a:ext cx="8501122" cy="2441034"/>
            <a:chOff x="142844" y="2357430"/>
            <a:chExt cx="8501122" cy="2441034"/>
          </a:xfrm>
        </p:grpSpPr>
        <p:sp>
          <p:nvSpPr>
            <p:cNvPr id="11" name="正方形/長方形 10"/>
            <p:cNvSpPr/>
            <p:nvPr/>
          </p:nvSpPr>
          <p:spPr>
            <a:xfrm>
              <a:off x="6143636" y="2357430"/>
              <a:ext cx="2500330" cy="164307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smtClean="0">
                  <a:solidFill>
                    <a:schemeClr val="tx1"/>
                  </a:solidFill>
                </a:rPr>
                <a:t>Buffer:</a:t>
              </a:r>
            </a:p>
            <a:p>
              <a:r>
                <a:rPr kumimoji="1" lang="ja-JP" altLang="en-US" dirty="0" smtClean="0">
                  <a:solidFill>
                    <a:schemeClr val="tx1"/>
                  </a:solidFill>
                </a:rPr>
                <a:t>・</a:t>
              </a:r>
              <a:r>
                <a:rPr lang="en-US" altLang="ja-JP" dirty="0" smtClean="0"/>
                <a:t> </a:t>
              </a:r>
              <a:r>
                <a:rPr lang="en-US" altLang="ja-JP" dirty="0" smtClean="0">
                  <a:solidFill>
                    <a:schemeClr val="tx1"/>
                  </a:solidFill>
                </a:rPr>
                <a:t>hold temporary data</a:t>
              </a:r>
            </a:p>
            <a:p>
              <a:r>
                <a:rPr lang="ja-JP" altLang="en-US" dirty="0" smtClean="0">
                  <a:solidFill>
                    <a:schemeClr val="tx1"/>
                  </a:solidFill>
                </a:rPr>
                <a:t>・</a:t>
              </a:r>
              <a:r>
                <a:rPr lang="en-US" altLang="ja-JP" dirty="0" smtClean="0"/>
                <a:t> </a:t>
              </a:r>
              <a:r>
                <a:rPr lang="en-US" altLang="ja-JP" dirty="0" smtClean="0">
                  <a:solidFill>
                    <a:schemeClr val="tx1"/>
                  </a:solidFill>
                </a:rPr>
                <a:t>buffer store while</a:t>
              </a:r>
              <a:r>
                <a:rPr lang="ja-JP" altLang="en-US" dirty="0" smtClean="0">
                  <a:solidFill>
                    <a:schemeClr val="tx1"/>
                  </a:solidFill>
                </a:rPr>
                <a:t>　</a:t>
              </a:r>
              <a:r>
                <a:rPr lang="en-US" altLang="ja-JP" dirty="0" smtClean="0">
                  <a:solidFill>
                    <a:schemeClr val="tx1"/>
                  </a:solidFill>
                </a:rPr>
                <a:t>receive and send</a:t>
              </a:r>
              <a:endParaRPr kumimoji="1" lang="ja-JP" altLang="en-US" dirty="0">
                <a:solidFill>
                  <a:schemeClr val="tx1"/>
                </a:solidFill>
              </a:endParaRPr>
            </a:p>
          </p:txBody>
        </p:sp>
        <p:sp>
          <p:nvSpPr>
            <p:cNvPr id="12" name="テキスト ボックス 11"/>
            <p:cNvSpPr txBox="1"/>
            <p:nvPr/>
          </p:nvSpPr>
          <p:spPr>
            <a:xfrm>
              <a:off x="6500826" y="4143380"/>
              <a:ext cx="1569660" cy="369332"/>
            </a:xfrm>
            <a:prstGeom prst="rect">
              <a:avLst/>
            </a:prstGeom>
            <a:noFill/>
          </p:spPr>
          <p:txBody>
            <a:bodyPr wrap="none" rtlCol="0">
              <a:spAutoFit/>
            </a:bodyPr>
            <a:lstStyle/>
            <a:p>
              <a:r>
                <a:rPr kumimoji="1" lang="ja-JP" altLang="en-US" dirty="0" smtClean="0"/>
                <a:t>名詞の説明文</a:t>
              </a:r>
              <a:endParaRPr kumimoji="1" lang="ja-JP" altLang="en-US" dirty="0"/>
            </a:p>
          </p:txBody>
        </p:sp>
        <p:sp>
          <p:nvSpPr>
            <p:cNvPr id="13" name="フローチャート : 代替処理 12"/>
            <p:cNvSpPr/>
            <p:nvPr/>
          </p:nvSpPr>
          <p:spPr>
            <a:xfrm>
              <a:off x="3643306" y="2571744"/>
              <a:ext cx="1928826" cy="1071570"/>
            </a:xfrm>
            <a:prstGeom prst="flowChartAlternateProcess">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説明文生成</a:t>
              </a:r>
              <a:endParaRPr lang="ja-JP" altLang="en-US" dirty="0">
                <a:solidFill>
                  <a:schemeClr val="tx1"/>
                </a:solidFill>
              </a:endParaRPr>
            </a:p>
          </p:txBody>
        </p:sp>
        <p:sp>
          <p:nvSpPr>
            <p:cNvPr id="14" name="ストライプ矢印 13"/>
            <p:cNvSpPr/>
            <p:nvPr/>
          </p:nvSpPr>
          <p:spPr>
            <a:xfrm>
              <a:off x="3143240" y="2928934"/>
              <a:ext cx="357190" cy="428628"/>
            </a:xfrm>
            <a:prstGeom prst="stripedRightArrow">
              <a:avLst>
                <a:gd name="adj1" fmla="val 56400"/>
                <a:gd name="adj2" fmla="val 50000"/>
              </a:avLst>
            </a:prstGeom>
            <a:solidFill>
              <a:schemeClr val="bg2"/>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ストライプ矢印 14"/>
            <p:cNvSpPr/>
            <p:nvPr/>
          </p:nvSpPr>
          <p:spPr>
            <a:xfrm>
              <a:off x="5715008" y="2928934"/>
              <a:ext cx="357190" cy="428628"/>
            </a:xfrm>
            <a:prstGeom prst="stripedRightArrow">
              <a:avLst>
                <a:gd name="adj1" fmla="val 56400"/>
                <a:gd name="adj2" fmla="val 50000"/>
              </a:avLst>
            </a:prstGeom>
            <a:solidFill>
              <a:schemeClr val="bg2"/>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45"/>
            <p:cNvGrpSpPr/>
            <p:nvPr/>
          </p:nvGrpSpPr>
          <p:grpSpPr>
            <a:xfrm>
              <a:off x="142844" y="2357430"/>
              <a:ext cx="2928958" cy="2441034"/>
              <a:chOff x="5786446" y="1928802"/>
              <a:chExt cx="2928958" cy="2441034"/>
            </a:xfrm>
          </p:grpSpPr>
          <p:cxnSp>
            <p:nvCxnSpPr>
              <p:cNvPr id="17" name="直線コネクタ 16"/>
              <p:cNvCxnSpPr>
                <a:stCxn id="26" idx="0"/>
                <a:endCxn id="23" idx="4"/>
              </p:cNvCxnSpPr>
              <p:nvPr/>
            </p:nvCxnSpPr>
            <p:spPr>
              <a:xfrm rot="16200000" flipV="1">
                <a:off x="7369871" y="2309922"/>
                <a:ext cx="512208" cy="892975"/>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25" idx="0"/>
                <a:endCxn id="23" idx="4"/>
              </p:cNvCxnSpPr>
              <p:nvPr/>
            </p:nvCxnSpPr>
            <p:spPr>
              <a:xfrm rot="5400000" flipH="1" flipV="1">
                <a:off x="6548333" y="2381361"/>
                <a:ext cx="512208" cy="750099"/>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a:stCxn id="24" idx="0"/>
                <a:endCxn id="23" idx="4"/>
              </p:cNvCxnSpPr>
              <p:nvPr/>
            </p:nvCxnSpPr>
            <p:spPr>
              <a:xfrm rot="16200000" flipV="1">
                <a:off x="7155557" y="2524236"/>
                <a:ext cx="226456" cy="178595"/>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a:endCxn id="23" idx="4"/>
              </p:cNvCxnSpPr>
              <p:nvPr/>
            </p:nvCxnSpPr>
            <p:spPr>
              <a:xfrm rot="5400000" flipH="1" flipV="1">
                <a:off x="6518685" y="2982513"/>
                <a:ext cx="1143008" cy="178595"/>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21" name="角丸四角形 20"/>
              <p:cNvSpPr/>
              <p:nvPr/>
            </p:nvSpPr>
            <p:spPr>
              <a:xfrm>
                <a:off x="6357950" y="3369704"/>
                <a:ext cx="1285884" cy="57150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sp>
            <p:nvSpPr>
              <p:cNvPr id="22" name="テキスト ボックス 21"/>
              <p:cNvSpPr txBox="1"/>
              <p:nvPr/>
            </p:nvSpPr>
            <p:spPr>
              <a:xfrm>
                <a:off x="6215074" y="4000504"/>
                <a:ext cx="1983235" cy="369332"/>
              </a:xfrm>
              <a:prstGeom prst="rect">
                <a:avLst/>
              </a:prstGeom>
              <a:noFill/>
            </p:spPr>
            <p:txBody>
              <a:bodyPr wrap="none" rtlCol="0">
                <a:spAutoFit/>
              </a:bodyPr>
              <a:lstStyle/>
              <a:p>
                <a:r>
                  <a:rPr kumimoji="1" lang="ja-JP" altLang="en-US" dirty="0" smtClean="0"/>
                  <a:t>名詞</a:t>
                </a:r>
                <a:r>
                  <a:rPr lang="ja-JP" altLang="en-US" dirty="0" smtClean="0"/>
                  <a:t>と</a:t>
                </a:r>
                <a:r>
                  <a:rPr kumimoji="1" lang="ja-JP" altLang="en-US" dirty="0" smtClean="0"/>
                  <a:t>コメント集合</a:t>
                </a:r>
                <a:endParaRPr kumimoji="1" lang="ja-JP" altLang="en-US" dirty="0"/>
              </a:p>
            </p:txBody>
          </p:sp>
          <p:sp>
            <p:nvSpPr>
              <p:cNvPr id="23" name="円/楕円 22"/>
              <p:cNvSpPr/>
              <p:nvPr/>
            </p:nvSpPr>
            <p:spPr>
              <a:xfrm>
                <a:off x="6500826" y="1928802"/>
                <a:ext cx="1357322" cy="5715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Buffer</a:t>
                </a:r>
                <a:endParaRPr kumimoji="1" lang="ja-JP" altLang="en-US" dirty="0">
                  <a:solidFill>
                    <a:schemeClr val="tx1"/>
                  </a:solidFill>
                </a:endParaRPr>
              </a:p>
            </p:txBody>
          </p:sp>
          <p:sp>
            <p:nvSpPr>
              <p:cNvPr id="24" name="角丸四角形 23"/>
              <p:cNvSpPr/>
              <p:nvPr/>
            </p:nvSpPr>
            <p:spPr>
              <a:xfrm>
                <a:off x="6715140" y="2726762"/>
                <a:ext cx="1285884" cy="57150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…made by… </a:t>
                </a:r>
                <a:endParaRPr kumimoji="1" lang="ja-JP" altLang="en-US" dirty="0">
                  <a:solidFill>
                    <a:schemeClr val="tx1"/>
                  </a:solidFill>
                </a:endParaRPr>
              </a:p>
            </p:txBody>
          </p:sp>
          <p:sp>
            <p:nvSpPr>
              <p:cNvPr id="25" name="角丸四角形 24"/>
              <p:cNvSpPr/>
              <p:nvPr/>
            </p:nvSpPr>
            <p:spPr>
              <a:xfrm>
                <a:off x="5786446" y="3012514"/>
                <a:ext cx="1285884" cy="57150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r>
                  <a:rPr lang="en-US" altLang="ja-JP" dirty="0" smtClean="0">
                    <a:solidFill>
                      <a:schemeClr val="tx1"/>
                    </a:solidFill>
                  </a:rPr>
                  <a:t>store temp</a:t>
                </a:r>
                <a:r>
                  <a:rPr kumimoji="1" lang="en-US" altLang="ja-JP" dirty="0" smtClean="0">
                    <a:solidFill>
                      <a:schemeClr val="tx1"/>
                    </a:solidFill>
                  </a:rPr>
                  <a:t> …</a:t>
                </a:r>
                <a:endParaRPr kumimoji="1" lang="ja-JP" altLang="en-US" dirty="0">
                  <a:solidFill>
                    <a:schemeClr val="tx1"/>
                  </a:solidFill>
                </a:endParaRPr>
              </a:p>
            </p:txBody>
          </p:sp>
          <p:sp>
            <p:nvSpPr>
              <p:cNvPr id="26" name="角丸四角形 25"/>
              <p:cNvSpPr/>
              <p:nvPr/>
            </p:nvSpPr>
            <p:spPr>
              <a:xfrm>
                <a:off x="7429520" y="3012514"/>
                <a:ext cx="1285884" cy="57150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Buffer</a:t>
                </a:r>
                <a:r>
                  <a:rPr kumimoji="1" lang="en-US" altLang="ja-JP" dirty="0" smtClean="0">
                    <a:solidFill>
                      <a:schemeClr val="tx1"/>
                    </a:solidFill>
                  </a:rPr>
                  <a:t> is …</a:t>
                </a:r>
                <a:endParaRPr kumimoji="1" lang="ja-JP" altLang="en-US" dirty="0">
                  <a:solidFill>
                    <a:schemeClr val="tx1"/>
                  </a:solidFill>
                </a:endParaRPr>
              </a:p>
            </p:txBody>
          </p:sp>
        </p:gr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marL="514350" indent="-514350"/>
            <a:r>
              <a:rPr lang="ja-JP" altLang="en-US" dirty="0" smtClean="0"/>
              <a:t>コメント文のグラフ化</a:t>
            </a:r>
            <a:endParaRPr lang="en-US" altLang="ja-JP" dirty="0" smtClean="0"/>
          </a:p>
        </p:txBody>
      </p:sp>
      <p:sp>
        <p:nvSpPr>
          <p:cNvPr id="3" name="コンテンツ プレースホルダ 2"/>
          <p:cNvSpPr>
            <a:spLocks noGrp="1"/>
          </p:cNvSpPr>
          <p:nvPr>
            <p:ph idx="1"/>
          </p:nvPr>
        </p:nvSpPr>
        <p:spPr>
          <a:xfrm>
            <a:off x="457200" y="1412875"/>
            <a:ext cx="8543956" cy="4824413"/>
          </a:xfrm>
        </p:spPr>
        <p:txBody>
          <a:bodyPr/>
          <a:lstStyle/>
          <a:p>
            <a:r>
              <a:rPr lang="ja-JP" altLang="en-US" dirty="0" smtClean="0"/>
              <a:t>コメント文を構文解析</a:t>
            </a:r>
            <a:endParaRPr lang="en-US" altLang="ja-JP" dirty="0" smtClean="0"/>
          </a:p>
          <a:p>
            <a:pPr lvl="1"/>
            <a:r>
              <a:rPr lang="ja-JP" altLang="en-US" dirty="0" smtClean="0"/>
              <a:t>構文解析器</a:t>
            </a:r>
            <a:r>
              <a:rPr lang="en-US" altLang="ja-JP" dirty="0" err="1" smtClean="0"/>
              <a:t>Enju</a:t>
            </a:r>
            <a:r>
              <a:rPr lang="en-US" altLang="ja-JP" dirty="0" smtClean="0"/>
              <a:t>[3]</a:t>
            </a:r>
            <a:r>
              <a:rPr lang="ja-JP" altLang="en-US" dirty="0" smtClean="0"/>
              <a:t>を利用</a:t>
            </a:r>
            <a:endParaRPr lang="en-US" altLang="ja-JP" dirty="0" smtClean="0"/>
          </a:p>
          <a:p>
            <a:pPr lvl="1"/>
            <a:r>
              <a:rPr lang="ja-JP" altLang="en-US" dirty="0" smtClean="0"/>
              <a:t>単語間</a:t>
            </a:r>
            <a:r>
              <a:rPr kumimoji="1" lang="ja-JP" altLang="en-US" dirty="0" smtClean="0"/>
              <a:t>の</a:t>
            </a:r>
            <a:r>
              <a:rPr kumimoji="1" lang="ja-JP" altLang="en-US" dirty="0" smtClean="0"/>
              <a:t>修飾被修飾</a:t>
            </a:r>
            <a:r>
              <a:rPr kumimoji="1" lang="ja-JP" altLang="en-US" dirty="0" smtClean="0"/>
              <a:t>関係の抽出</a:t>
            </a:r>
            <a:endParaRPr kumimoji="1" lang="en-US" altLang="ja-JP" dirty="0" smtClean="0"/>
          </a:p>
          <a:p>
            <a:pPr lvl="1"/>
            <a:r>
              <a:rPr lang="ja-JP" altLang="en-US" dirty="0" smtClean="0"/>
              <a:t>単語の正規化</a:t>
            </a:r>
            <a:endParaRPr lang="en-US" altLang="ja-JP" dirty="0" smtClean="0"/>
          </a:p>
          <a:p>
            <a:pPr lvl="2"/>
            <a:r>
              <a:rPr lang="en-US" altLang="ja-JP" dirty="0" smtClean="0"/>
              <a:t>Cats</a:t>
            </a:r>
            <a:r>
              <a:rPr lang="ja-JP" altLang="en-US" dirty="0" smtClean="0"/>
              <a:t>→</a:t>
            </a:r>
            <a:r>
              <a:rPr lang="en-US" altLang="ja-JP" dirty="0" smtClean="0"/>
              <a:t>cat</a:t>
            </a:r>
            <a:r>
              <a:rPr lang="ja-JP" altLang="en-US" dirty="0" err="1" smtClean="0"/>
              <a:t>，</a:t>
            </a:r>
            <a:r>
              <a:rPr lang="en-US" altLang="ja-JP" dirty="0" smtClean="0"/>
              <a:t>getting</a:t>
            </a:r>
            <a:r>
              <a:rPr lang="ja-JP" altLang="en-US" dirty="0" smtClean="0"/>
              <a:t>→</a:t>
            </a:r>
            <a:r>
              <a:rPr lang="en-US" altLang="ja-JP" dirty="0" smtClean="0"/>
              <a:t>get</a:t>
            </a:r>
            <a:r>
              <a:rPr lang="en-US" altLang="ja-JP" sz="1800" dirty="0" smtClean="0"/>
              <a:t/>
            </a:r>
            <a:br>
              <a:rPr lang="en-US" altLang="ja-JP" sz="1800" dirty="0" smtClean="0"/>
            </a:br>
            <a:endParaRPr lang="en-US" altLang="ja-JP" dirty="0" smtClean="0"/>
          </a:p>
          <a:p>
            <a:r>
              <a:rPr lang="ja-JP" altLang="en-US" dirty="0" smtClean="0"/>
              <a:t>単語を頂点，修飾被修飾を有向辺</a:t>
            </a:r>
            <a:endParaRPr lang="en-US" altLang="ja-JP" dirty="0" smtClean="0"/>
          </a:p>
          <a:p>
            <a:pPr lvl="1"/>
            <a:r>
              <a:rPr lang="ja-JP" altLang="en-US" dirty="0" smtClean="0"/>
              <a:t>例</a:t>
            </a:r>
            <a:r>
              <a:rPr lang="en-US" altLang="ja-JP" dirty="0" smtClean="0"/>
              <a:t>.There are cute cats.</a:t>
            </a:r>
            <a:endParaRPr kumimoji="1" lang="ja-JP" altLang="en-US" dirty="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5E9A99B3-8192-49AB-A9B4-AFE07D4E7AA9}"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17</a:t>
            </a:fld>
            <a:endParaRPr kumimoji="1" lang="ja-JP" altLang="en-US" dirty="0"/>
          </a:p>
        </p:txBody>
      </p:sp>
      <p:sp>
        <p:nvSpPr>
          <p:cNvPr id="16" name="テキスト ボックス 15"/>
          <p:cNvSpPr txBox="1"/>
          <p:nvPr/>
        </p:nvSpPr>
        <p:spPr>
          <a:xfrm>
            <a:off x="500034" y="6438149"/>
            <a:ext cx="3855543" cy="276999"/>
          </a:xfrm>
          <a:prstGeom prst="rect">
            <a:avLst/>
          </a:prstGeom>
          <a:noFill/>
        </p:spPr>
        <p:txBody>
          <a:bodyPr wrap="none" rtlCol="0">
            <a:spAutoFit/>
          </a:bodyPr>
          <a:lstStyle/>
          <a:p>
            <a:r>
              <a:rPr lang="arn-CL" altLang="ja-JP" sz="1200" dirty="0" smtClean="0"/>
              <a:t>[3]http://www-tsujii.is.s.u-tokyo.ac.jp/enju/index.ja.html</a:t>
            </a:r>
            <a:endParaRPr kumimoji="1" lang="ja-JP" altLang="en-US" sz="1200" dirty="0"/>
          </a:p>
        </p:txBody>
      </p:sp>
      <p:grpSp>
        <p:nvGrpSpPr>
          <p:cNvPr id="31" name="グループ化 30"/>
          <p:cNvGrpSpPr/>
          <p:nvPr/>
        </p:nvGrpSpPr>
        <p:grpSpPr>
          <a:xfrm>
            <a:off x="4572000" y="4929198"/>
            <a:ext cx="3000396" cy="1785950"/>
            <a:chOff x="5786446" y="4643446"/>
            <a:chExt cx="3000396" cy="1785950"/>
          </a:xfrm>
        </p:grpSpPr>
        <p:sp>
          <p:nvSpPr>
            <p:cNvPr id="9" name="円/楕円 8"/>
            <p:cNvSpPr/>
            <p:nvPr/>
          </p:nvSpPr>
          <p:spPr>
            <a:xfrm>
              <a:off x="7719661" y="5293994"/>
              <a:ext cx="1067181" cy="42102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cat</a:t>
              </a:r>
              <a:endParaRPr kumimoji="1" lang="ja-JP" altLang="en-US" sz="1600" dirty="0">
                <a:solidFill>
                  <a:schemeClr val="tx1"/>
                </a:solidFill>
              </a:endParaRPr>
            </a:p>
          </p:txBody>
        </p:sp>
        <p:sp>
          <p:nvSpPr>
            <p:cNvPr id="13" name="円/楕円 12"/>
            <p:cNvSpPr/>
            <p:nvPr/>
          </p:nvSpPr>
          <p:spPr>
            <a:xfrm>
              <a:off x="5786446" y="5286388"/>
              <a:ext cx="1218835" cy="42102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there</a:t>
              </a:r>
              <a:endParaRPr kumimoji="1" lang="ja-JP" altLang="en-US" sz="1600" dirty="0">
                <a:solidFill>
                  <a:schemeClr val="tx1"/>
                </a:solidFill>
              </a:endParaRPr>
            </a:p>
          </p:txBody>
        </p:sp>
        <p:sp>
          <p:nvSpPr>
            <p:cNvPr id="14" name="円/楕円 13"/>
            <p:cNvSpPr/>
            <p:nvPr/>
          </p:nvSpPr>
          <p:spPr>
            <a:xfrm>
              <a:off x="6721645" y="4643446"/>
              <a:ext cx="922189" cy="42102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be</a:t>
              </a:r>
              <a:endParaRPr kumimoji="1" lang="ja-JP" altLang="en-US" sz="1600" dirty="0">
                <a:solidFill>
                  <a:schemeClr val="tx1"/>
                </a:solidFill>
              </a:endParaRPr>
            </a:p>
          </p:txBody>
        </p:sp>
        <p:cxnSp>
          <p:nvCxnSpPr>
            <p:cNvPr id="15" name="直線矢印コネクタ 14"/>
            <p:cNvCxnSpPr>
              <a:stCxn id="13" idx="0"/>
              <a:endCxn id="14" idx="3"/>
            </p:cNvCxnSpPr>
            <p:nvPr/>
          </p:nvCxnSpPr>
          <p:spPr>
            <a:xfrm rot="5400000" flipH="1" flipV="1">
              <a:off x="6484492" y="4914184"/>
              <a:ext cx="283577" cy="460833"/>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9" idx="0"/>
              <a:endCxn id="14" idx="5"/>
            </p:cNvCxnSpPr>
            <p:nvPr/>
          </p:nvCxnSpPr>
          <p:spPr>
            <a:xfrm rot="16200000" flipV="1">
              <a:off x="7735426" y="4776168"/>
              <a:ext cx="291183" cy="744470"/>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7" name="円/楕円 16"/>
            <p:cNvSpPr/>
            <p:nvPr/>
          </p:nvSpPr>
          <p:spPr>
            <a:xfrm>
              <a:off x="7786710" y="6008374"/>
              <a:ext cx="928662" cy="42102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cute</a:t>
              </a:r>
            </a:p>
          </p:txBody>
        </p:sp>
        <p:cxnSp>
          <p:nvCxnSpPr>
            <p:cNvPr id="18" name="直線矢印コネクタ 17"/>
            <p:cNvCxnSpPr>
              <a:stCxn id="17" idx="0"/>
              <a:endCxn id="9" idx="4"/>
            </p:cNvCxnSpPr>
            <p:nvPr/>
          </p:nvCxnSpPr>
          <p:spPr>
            <a:xfrm rot="5400000" flipH="1" flipV="1">
              <a:off x="8105467" y="5860590"/>
              <a:ext cx="293358" cy="2211"/>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共通構造の抽出</a:t>
            </a:r>
            <a:endParaRPr kumimoji="1" lang="ja-JP" altLang="en-US" dirty="0"/>
          </a:p>
        </p:txBody>
      </p:sp>
      <p:sp>
        <p:nvSpPr>
          <p:cNvPr id="3" name="コンテンツ プレースホルダ 2"/>
          <p:cNvSpPr>
            <a:spLocks noGrp="1"/>
          </p:cNvSpPr>
          <p:nvPr>
            <p:ph idx="1"/>
          </p:nvPr>
        </p:nvSpPr>
        <p:spPr>
          <a:xfrm>
            <a:off x="457200" y="1412875"/>
            <a:ext cx="8543956" cy="5230835"/>
          </a:xfrm>
        </p:spPr>
        <p:txBody>
          <a:bodyPr/>
          <a:lstStyle/>
          <a:p>
            <a:r>
              <a:rPr lang="ja-JP" altLang="en-US" dirty="0" smtClean="0"/>
              <a:t>グラフ群への頻出グラフマイニング</a:t>
            </a:r>
            <a:r>
              <a:rPr lang="en-US" altLang="ja-JP" dirty="0" smtClean="0"/>
              <a:t>[4]</a:t>
            </a:r>
            <a:r>
              <a:rPr lang="ja-JP" altLang="en-US" dirty="0" smtClean="0"/>
              <a:t>の適用</a:t>
            </a:r>
            <a:endParaRPr lang="en-US" altLang="ja-JP" dirty="0" smtClean="0"/>
          </a:p>
          <a:p>
            <a:pPr lvl="1"/>
            <a:r>
              <a:rPr lang="ja-JP" altLang="en-US" dirty="0" smtClean="0"/>
              <a:t>相関ルールマイニング</a:t>
            </a:r>
            <a:endParaRPr lang="en-US" altLang="ja-JP" dirty="0" smtClean="0"/>
          </a:p>
          <a:p>
            <a:pPr lvl="1"/>
            <a:r>
              <a:rPr lang="ja-JP" altLang="en-US" dirty="0" smtClean="0"/>
              <a:t>グラフ群から共通の構造（部分グラフ）を抽出</a:t>
            </a:r>
            <a:endParaRPr lang="en-US" altLang="ja-JP" dirty="0" smtClean="0"/>
          </a:p>
          <a:p>
            <a:endParaRPr lang="en-US" altLang="ja-JP" dirty="0" smtClean="0"/>
          </a:p>
          <a:p>
            <a:endParaRPr lang="en-US" altLang="ja-JP" dirty="0" smtClean="0"/>
          </a:p>
          <a:p>
            <a:endParaRPr lang="en-US" altLang="ja-JP" dirty="0" smtClean="0"/>
          </a:p>
          <a:p>
            <a:endParaRPr lang="en-US" altLang="ja-JP" dirty="0" smtClean="0"/>
          </a:p>
          <a:p>
            <a:r>
              <a:rPr lang="ja-JP" altLang="en-US" dirty="0" smtClean="0"/>
              <a:t>グラフ群に頻出の構造</a:t>
            </a:r>
            <a:r>
              <a:rPr lang="ja-JP" altLang="en-US" dirty="0"/>
              <a:t>を</a:t>
            </a:r>
            <a:r>
              <a:rPr lang="ja-JP" altLang="en-US" dirty="0" smtClean="0"/>
              <a:t>頻出する説明と仮定</a:t>
            </a:r>
            <a:endParaRPr lang="en-US" altLang="ja-JP" dirty="0" smtClean="0"/>
          </a:p>
          <a:p>
            <a:endParaRPr lang="en-US" altLang="ja-JP" dirty="0" smtClean="0"/>
          </a:p>
          <a:p>
            <a:pPr lvl="1"/>
            <a:endParaRPr lang="en-US" altLang="ja-JP" dirty="0" smtClean="0"/>
          </a:p>
          <a:p>
            <a:pPr lvl="1"/>
            <a:endParaRPr lang="en-US" altLang="ja-JP" dirty="0" smtClean="0"/>
          </a:p>
          <a:p>
            <a:pPr lvl="1"/>
            <a:endParaRPr lang="en-US" altLang="ja-JP" dirty="0" smtClean="0"/>
          </a:p>
          <a:p>
            <a:pPr lvl="1"/>
            <a:endParaRPr lang="en-US" altLang="ja-JP" dirty="0" smtClean="0"/>
          </a:p>
        </p:txBody>
      </p:sp>
      <p:sp>
        <p:nvSpPr>
          <p:cNvPr id="5" name="日付プレースホルダ 4"/>
          <p:cNvSpPr>
            <a:spLocks noGrp="1"/>
          </p:cNvSpPr>
          <p:nvPr>
            <p:ph type="dt" sz="half" idx="11"/>
          </p:nvPr>
        </p:nvSpPr>
        <p:spPr/>
        <p:txBody>
          <a:bodyPr/>
          <a:lstStyle/>
          <a:p>
            <a:fld id="{5D964137-35D0-419E-8BF0-C2044A820AC3}" type="datetime1">
              <a:rPr kumimoji="1" lang="ja-JP" altLang="en-US" smtClean="0"/>
              <a:t>2010/8/6</a:t>
            </a:fld>
            <a:endParaRPr kumimoji="1" lang="ja-JP" altLang="en-US"/>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18</a:t>
            </a:fld>
            <a:endParaRPr kumimoji="1" lang="ja-JP" altLang="en-US"/>
          </a:p>
        </p:txBody>
      </p:sp>
      <p:sp>
        <p:nvSpPr>
          <p:cNvPr id="7" name="フッター プレースホルダ 6"/>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grpSp>
        <p:nvGrpSpPr>
          <p:cNvPr id="102" name="グループ化 101"/>
          <p:cNvGrpSpPr/>
          <p:nvPr/>
        </p:nvGrpSpPr>
        <p:grpSpPr>
          <a:xfrm>
            <a:off x="78611" y="3286124"/>
            <a:ext cx="8993983" cy="1741892"/>
            <a:chOff x="0" y="4830380"/>
            <a:chExt cx="8993983" cy="1741892"/>
          </a:xfrm>
        </p:grpSpPr>
        <p:sp>
          <p:nvSpPr>
            <p:cNvPr id="23" name="フリーフォーム 22"/>
            <p:cNvSpPr/>
            <p:nvPr/>
          </p:nvSpPr>
          <p:spPr>
            <a:xfrm>
              <a:off x="6072198" y="4830380"/>
              <a:ext cx="2921785" cy="1509505"/>
            </a:xfrm>
            <a:custGeom>
              <a:avLst/>
              <a:gdLst>
                <a:gd name="connsiteX0" fmla="*/ 1610591 w 3248892"/>
                <a:gd name="connsiteY0" fmla="*/ 36368 h 1520536"/>
                <a:gd name="connsiteX1" fmla="*/ 550719 w 3248892"/>
                <a:gd name="connsiteY1" fmla="*/ 306531 h 1520536"/>
                <a:gd name="connsiteX2" fmla="*/ 51955 w 3248892"/>
                <a:gd name="connsiteY2" fmla="*/ 722168 h 1520536"/>
                <a:gd name="connsiteX3" fmla="*/ 238991 w 3248892"/>
                <a:gd name="connsiteY3" fmla="*/ 1002722 h 1520536"/>
                <a:gd name="connsiteX4" fmla="*/ 748146 w 3248892"/>
                <a:gd name="connsiteY4" fmla="*/ 1013113 h 1520536"/>
                <a:gd name="connsiteX5" fmla="*/ 1153391 w 3248892"/>
                <a:gd name="connsiteY5" fmla="*/ 1002722 h 1520536"/>
                <a:gd name="connsiteX6" fmla="*/ 1610591 w 3248892"/>
                <a:gd name="connsiteY6" fmla="*/ 1033895 h 1520536"/>
                <a:gd name="connsiteX7" fmla="*/ 1963882 w 3248892"/>
                <a:gd name="connsiteY7" fmla="*/ 1210540 h 1520536"/>
                <a:gd name="connsiteX8" fmla="*/ 2150919 w 3248892"/>
                <a:gd name="connsiteY8" fmla="*/ 1407968 h 1520536"/>
                <a:gd name="connsiteX9" fmla="*/ 2514600 w 3248892"/>
                <a:gd name="connsiteY9" fmla="*/ 1511877 h 1520536"/>
                <a:gd name="connsiteX10" fmla="*/ 2971800 w 3248892"/>
                <a:gd name="connsiteY10" fmla="*/ 1459922 h 1520536"/>
                <a:gd name="connsiteX11" fmla="*/ 3148446 w 3248892"/>
                <a:gd name="connsiteY11" fmla="*/ 1158586 h 1520536"/>
                <a:gd name="connsiteX12" fmla="*/ 3179619 w 3248892"/>
                <a:gd name="connsiteY12" fmla="*/ 722168 h 1520536"/>
                <a:gd name="connsiteX13" fmla="*/ 2732810 w 3248892"/>
                <a:gd name="connsiteY13" fmla="*/ 337704 h 1520536"/>
                <a:gd name="connsiteX14" fmla="*/ 2140528 w 3248892"/>
                <a:gd name="connsiteY14" fmla="*/ 88322 h 1520536"/>
                <a:gd name="connsiteX15" fmla="*/ 1610591 w 3248892"/>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63882 w 3193034"/>
                <a:gd name="connsiteY7" fmla="*/ 1210540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22709 w 3205152"/>
                <a:gd name="connsiteY0" fmla="*/ 49356 h 1533524"/>
                <a:gd name="connsiteX1" fmla="*/ 635549 w 3205152"/>
                <a:gd name="connsiteY1" fmla="*/ 397449 h 1533524"/>
                <a:gd name="connsiteX2" fmla="*/ 64073 w 3205152"/>
                <a:gd name="connsiteY2" fmla="*/ 735156 h 1533524"/>
                <a:gd name="connsiteX3" fmla="*/ 251109 w 3205152"/>
                <a:gd name="connsiteY3" fmla="*/ 1015710 h 1533524"/>
                <a:gd name="connsiteX4" fmla="*/ 760264 w 3205152"/>
                <a:gd name="connsiteY4" fmla="*/ 1026101 h 1533524"/>
                <a:gd name="connsiteX5" fmla="*/ 1165509 w 3205152"/>
                <a:gd name="connsiteY5" fmla="*/ 1015710 h 1533524"/>
                <a:gd name="connsiteX6" fmla="*/ 1622709 w 3205152"/>
                <a:gd name="connsiteY6" fmla="*/ 1046883 h 1533524"/>
                <a:gd name="connsiteX7" fmla="*/ 1992871 w 3205152"/>
                <a:gd name="connsiteY7" fmla="*/ 1111829 h 1533524"/>
                <a:gd name="connsiteX8" fmla="*/ 2163037 w 3205152"/>
                <a:gd name="connsiteY8" fmla="*/ 1420956 h 1533524"/>
                <a:gd name="connsiteX9" fmla="*/ 2526718 w 3205152"/>
                <a:gd name="connsiteY9" fmla="*/ 1524865 h 1533524"/>
                <a:gd name="connsiteX10" fmla="*/ 2983918 w 3205152"/>
                <a:gd name="connsiteY10" fmla="*/ 1472910 h 1533524"/>
                <a:gd name="connsiteX11" fmla="*/ 3160564 w 3205152"/>
                <a:gd name="connsiteY11" fmla="*/ 1171574 h 1533524"/>
                <a:gd name="connsiteX12" fmla="*/ 3135879 w 3205152"/>
                <a:gd name="connsiteY12" fmla="*/ 754639 h 1533524"/>
                <a:gd name="connsiteX13" fmla="*/ 2744928 w 3205152"/>
                <a:gd name="connsiteY13" fmla="*/ 350692 h 1533524"/>
                <a:gd name="connsiteX14" fmla="*/ 2152646 w 3205152"/>
                <a:gd name="connsiteY14" fmla="*/ 101310 h 1533524"/>
                <a:gd name="connsiteX15" fmla="*/ 1622709 w 3205152"/>
                <a:gd name="connsiteY15" fmla="*/ 49356 h 1533524"/>
                <a:gd name="connsiteX0" fmla="*/ 1635681 w 3205152"/>
                <a:gd name="connsiteY0" fmla="*/ 109751 h 1460140"/>
                <a:gd name="connsiteX1" fmla="*/ 635549 w 3205152"/>
                <a:gd name="connsiteY1" fmla="*/ 324065 h 1460140"/>
                <a:gd name="connsiteX2" fmla="*/ 64073 w 3205152"/>
                <a:gd name="connsiteY2" fmla="*/ 661772 h 1460140"/>
                <a:gd name="connsiteX3" fmla="*/ 251109 w 3205152"/>
                <a:gd name="connsiteY3" fmla="*/ 942326 h 1460140"/>
                <a:gd name="connsiteX4" fmla="*/ 760264 w 3205152"/>
                <a:gd name="connsiteY4" fmla="*/ 952717 h 1460140"/>
                <a:gd name="connsiteX5" fmla="*/ 1165509 w 3205152"/>
                <a:gd name="connsiteY5" fmla="*/ 942326 h 1460140"/>
                <a:gd name="connsiteX6" fmla="*/ 1622709 w 3205152"/>
                <a:gd name="connsiteY6" fmla="*/ 973499 h 1460140"/>
                <a:gd name="connsiteX7" fmla="*/ 1992871 w 3205152"/>
                <a:gd name="connsiteY7" fmla="*/ 1038445 h 1460140"/>
                <a:gd name="connsiteX8" fmla="*/ 2163037 w 3205152"/>
                <a:gd name="connsiteY8" fmla="*/ 1347572 h 1460140"/>
                <a:gd name="connsiteX9" fmla="*/ 2526718 w 3205152"/>
                <a:gd name="connsiteY9" fmla="*/ 1451481 h 1460140"/>
                <a:gd name="connsiteX10" fmla="*/ 2983918 w 3205152"/>
                <a:gd name="connsiteY10" fmla="*/ 1399526 h 1460140"/>
                <a:gd name="connsiteX11" fmla="*/ 3160564 w 3205152"/>
                <a:gd name="connsiteY11" fmla="*/ 1098190 h 1460140"/>
                <a:gd name="connsiteX12" fmla="*/ 3135879 w 3205152"/>
                <a:gd name="connsiteY12" fmla="*/ 681255 h 1460140"/>
                <a:gd name="connsiteX13" fmla="*/ 2744928 w 3205152"/>
                <a:gd name="connsiteY13" fmla="*/ 277308 h 1460140"/>
                <a:gd name="connsiteX14" fmla="*/ 2152646 w 3205152"/>
                <a:gd name="connsiteY14" fmla="*/ 27926 h 1460140"/>
                <a:gd name="connsiteX15" fmla="*/ 1635681 w 3205152"/>
                <a:gd name="connsiteY15" fmla="*/ 109751 h 1460140"/>
                <a:gd name="connsiteX0" fmla="*/ 1635681 w 3205152"/>
                <a:gd name="connsiteY0" fmla="*/ 49356 h 1542621"/>
                <a:gd name="connsiteX1" fmla="*/ 635549 w 3205152"/>
                <a:gd name="connsiteY1" fmla="*/ 406546 h 1542621"/>
                <a:gd name="connsiteX2" fmla="*/ 64073 w 3205152"/>
                <a:gd name="connsiteY2" fmla="*/ 744253 h 1542621"/>
                <a:gd name="connsiteX3" fmla="*/ 251109 w 3205152"/>
                <a:gd name="connsiteY3" fmla="*/ 1024807 h 1542621"/>
                <a:gd name="connsiteX4" fmla="*/ 760264 w 3205152"/>
                <a:gd name="connsiteY4" fmla="*/ 1035198 h 1542621"/>
                <a:gd name="connsiteX5" fmla="*/ 1165509 w 3205152"/>
                <a:gd name="connsiteY5" fmla="*/ 1024807 h 1542621"/>
                <a:gd name="connsiteX6" fmla="*/ 1622709 w 3205152"/>
                <a:gd name="connsiteY6" fmla="*/ 1055980 h 1542621"/>
                <a:gd name="connsiteX7" fmla="*/ 1992871 w 3205152"/>
                <a:gd name="connsiteY7" fmla="*/ 1120926 h 1542621"/>
                <a:gd name="connsiteX8" fmla="*/ 2163037 w 3205152"/>
                <a:gd name="connsiteY8" fmla="*/ 1430053 h 1542621"/>
                <a:gd name="connsiteX9" fmla="*/ 2526718 w 3205152"/>
                <a:gd name="connsiteY9" fmla="*/ 1533962 h 1542621"/>
                <a:gd name="connsiteX10" fmla="*/ 2983918 w 3205152"/>
                <a:gd name="connsiteY10" fmla="*/ 1482007 h 1542621"/>
                <a:gd name="connsiteX11" fmla="*/ 3160564 w 3205152"/>
                <a:gd name="connsiteY11" fmla="*/ 1180671 h 1542621"/>
                <a:gd name="connsiteX12" fmla="*/ 3135879 w 3205152"/>
                <a:gd name="connsiteY12" fmla="*/ 763736 h 1542621"/>
                <a:gd name="connsiteX13" fmla="*/ 2744928 w 3205152"/>
                <a:gd name="connsiteY13" fmla="*/ 359789 h 1542621"/>
                <a:gd name="connsiteX14" fmla="*/ 2152646 w 3205152"/>
                <a:gd name="connsiteY14" fmla="*/ 110407 h 1542621"/>
                <a:gd name="connsiteX15" fmla="*/ 1635681 w 3205152"/>
                <a:gd name="connsiteY15" fmla="*/ 49356 h 1542621"/>
                <a:gd name="connsiteX0" fmla="*/ 1635681 w 3205152"/>
                <a:gd name="connsiteY0" fmla="*/ 35719 h 1528984"/>
                <a:gd name="connsiteX1" fmla="*/ 635549 w 3205152"/>
                <a:gd name="connsiteY1" fmla="*/ 392909 h 1528984"/>
                <a:gd name="connsiteX2" fmla="*/ 64073 w 3205152"/>
                <a:gd name="connsiteY2" fmla="*/ 730616 h 1528984"/>
                <a:gd name="connsiteX3" fmla="*/ 251109 w 3205152"/>
                <a:gd name="connsiteY3" fmla="*/ 1011170 h 1528984"/>
                <a:gd name="connsiteX4" fmla="*/ 760264 w 3205152"/>
                <a:gd name="connsiteY4" fmla="*/ 1021561 h 1528984"/>
                <a:gd name="connsiteX5" fmla="*/ 1165509 w 3205152"/>
                <a:gd name="connsiteY5" fmla="*/ 1011170 h 1528984"/>
                <a:gd name="connsiteX6" fmla="*/ 1622709 w 3205152"/>
                <a:gd name="connsiteY6" fmla="*/ 1042343 h 1528984"/>
                <a:gd name="connsiteX7" fmla="*/ 1992871 w 3205152"/>
                <a:gd name="connsiteY7" fmla="*/ 1107289 h 1528984"/>
                <a:gd name="connsiteX8" fmla="*/ 2163037 w 3205152"/>
                <a:gd name="connsiteY8" fmla="*/ 1416416 h 1528984"/>
                <a:gd name="connsiteX9" fmla="*/ 2526718 w 3205152"/>
                <a:gd name="connsiteY9" fmla="*/ 1520325 h 1528984"/>
                <a:gd name="connsiteX10" fmla="*/ 2983918 w 3205152"/>
                <a:gd name="connsiteY10" fmla="*/ 1468370 h 1528984"/>
                <a:gd name="connsiteX11" fmla="*/ 3160564 w 3205152"/>
                <a:gd name="connsiteY11" fmla="*/ 1167034 h 1528984"/>
                <a:gd name="connsiteX12" fmla="*/ 3135879 w 3205152"/>
                <a:gd name="connsiteY12" fmla="*/ 750099 h 1528984"/>
                <a:gd name="connsiteX13" fmla="*/ 2744928 w 3205152"/>
                <a:gd name="connsiteY13" fmla="*/ 346152 h 1528984"/>
                <a:gd name="connsiteX14" fmla="*/ 2135747 w 3205152"/>
                <a:gd name="connsiteY14" fmla="*/ 178596 h 1528984"/>
                <a:gd name="connsiteX15" fmla="*/ 1635681 w 3205152"/>
                <a:gd name="connsiteY15" fmla="*/ 35719 h 1528984"/>
                <a:gd name="connsiteX0" fmla="*/ 1635681 w 3223338"/>
                <a:gd name="connsiteY0" fmla="*/ 35719 h 1528984"/>
                <a:gd name="connsiteX1" fmla="*/ 635549 w 3223338"/>
                <a:gd name="connsiteY1" fmla="*/ 392909 h 1528984"/>
                <a:gd name="connsiteX2" fmla="*/ 64073 w 3223338"/>
                <a:gd name="connsiteY2" fmla="*/ 730616 h 1528984"/>
                <a:gd name="connsiteX3" fmla="*/ 251109 w 3223338"/>
                <a:gd name="connsiteY3" fmla="*/ 1011170 h 1528984"/>
                <a:gd name="connsiteX4" fmla="*/ 760264 w 3223338"/>
                <a:gd name="connsiteY4" fmla="*/ 1021561 h 1528984"/>
                <a:gd name="connsiteX5" fmla="*/ 1165509 w 3223338"/>
                <a:gd name="connsiteY5" fmla="*/ 1011170 h 1528984"/>
                <a:gd name="connsiteX6" fmla="*/ 1622709 w 3223338"/>
                <a:gd name="connsiteY6" fmla="*/ 1042343 h 1528984"/>
                <a:gd name="connsiteX7" fmla="*/ 1992871 w 3223338"/>
                <a:gd name="connsiteY7" fmla="*/ 1107289 h 1528984"/>
                <a:gd name="connsiteX8" fmla="*/ 2163037 w 3223338"/>
                <a:gd name="connsiteY8" fmla="*/ 1416416 h 1528984"/>
                <a:gd name="connsiteX9" fmla="*/ 2526718 w 3223338"/>
                <a:gd name="connsiteY9" fmla="*/ 1520325 h 1528984"/>
                <a:gd name="connsiteX10" fmla="*/ 2983918 w 3223338"/>
                <a:gd name="connsiteY10" fmla="*/ 1468370 h 1528984"/>
                <a:gd name="connsiteX11" fmla="*/ 3160564 w 3223338"/>
                <a:gd name="connsiteY11" fmla="*/ 1167034 h 1528984"/>
                <a:gd name="connsiteX12" fmla="*/ 3135879 w 3223338"/>
                <a:gd name="connsiteY12" fmla="*/ 750099 h 1528984"/>
                <a:gd name="connsiteX13" fmla="*/ 2635813 w 3223338"/>
                <a:gd name="connsiteY13" fmla="*/ 392909 h 1528984"/>
                <a:gd name="connsiteX14" fmla="*/ 2135747 w 3223338"/>
                <a:gd name="connsiteY14" fmla="*/ 178596 h 1528984"/>
                <a:gd name="connsiteX15" fmla="*/ 1635681 w 3223338"/>
                <a:gd name="connsiteY15" fmla="*/ 35719 h 1528984"/>
                <a:gd name="connsiteX0" fmla="*/ 1635681 w 3223338"/>
                <a:gd name="connsiteY0" fmla="*/ 35719 h 1457546"/>
                <a:gd name="connsiteX1" fmla="*/ 635549 w 3223338"/>
                <a:gd name="connsiteY1" fmla="*/ 321471 h 1457546"/>
                <a:gd name="connsiteX2" fmla="*/ 64073 w 3223338"/>
                <a:gd name="connsiteY2" fmla="*/ 659178 h 1457546"/>
                <a:gd name="connsiteX3" fmla="*/ 251109 w 3223338"/>
                <a:gd name="connsiteY3" fmla="*/ 939732 h 1457546"/>
                <a:gd name="connsiteX4" fmla="*/ 760264 w 3223338"/>
                <a:gd name="connsiteY4" fmla="*/ 950123 h 1457546"/>
                <a:gd name="connsiteX5" fmla="*/ 1165509 w 3223338"/>
                <a:gd name="connsiteY5" fmla="*/ 939732 h 1457546"/>
                <a:gd name="connsiteX6" fmla="*/ 1622709 w 3223338"/>
                <a:gd name="connsiteY6" fmla="*/ 970905 h 1457546"/>
                <a:gd name="connsiteX7" fmla="*/ 1992871 w 3223338"/>
                <a:gd name="connsiteY7" fmla="*/ 1035851 h 1457546"/>
                <a:gd name="connsiteX8" fmla="*/ 2163037 w 3223338"/>
                <a:gd name="connsiteY8" fmla="*/ 1344978 h 1457546"/>
                <a:gd name="connsiteX9" fmla="*/ 2526718 w 3223338"/>
                <a:gd name="connsiteY9" fmla="*/ 1448887 h 1457546"/>
                <a:gd name="connsiteX10" fmla="*/ 2983918 w 3223338"/>
                <a:gd name="connsiteY10" fmla="*/ 1396932 h 1457546"/>
                <a:gd name="connsiteX11" fmla="*/ 3160564 w 3223338"/>
                <a:gd name="connsiteY11" fmla="*/ 1095596 h 1457546"/>
                <a:gd name="connsiteX12" fmla="*/ 3135879 w 3223338"/>
                <a:gd name="connsiteY12" fmla="*/ 678661 h 1457546"/>
                <a:gd name="connsiteX13" fmla="*/ 2635813 w 3223338"/>
                <a:gd name="connsiteY13" fmla="*/ 321471 h 1457546"/>
                <a:gd name="connsiteX14" fmla="*/ 2135747 w 3223338"/>
                <a:gd name="connsiteY14" fmla="*/ 107158 h 1457546"/>
                <a:gd name="connsiteX15" fmla="*/ 1635681 w 3223338"/>
                <a:gd name="connsiteY15" fmla="*/ 35719 h 1457546"/>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21565 w 3223338"/>
                <a:gd name="connsiteY10" fmla="*/ 1321603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93003 w 3223338"/>
                <a:gd name="connsiteY10" fmla="*/ 1321604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48887"/>
                <a:gd name="connsiteX1" fmla="*/ 635549 w 3223338"/>
                <a:gd name="connsiteY1" fmla="*/ 321471 h 1448887"/>
                <a:gd name="connsiteX2" fmla="*/ 64073 w 3223338"/>
                <a:gd name="connsiteY2" fmla="*/ 659178 h 1448887"/>
                <a:gd name="connsiteX3" fmla="*/ 251109 w 3223338"/>
                <a:gd name="connsiteY3" fmla="*/ 939732 h 1448887"/>
                <a:gd name="connsiteX4" fmla="*/ 760264 w 3223338"/>
                <a:gd name="connsiteY4" fmla="*/ 950123 h 1448887"/>
                <a:gd name="connsiteX5" fmla="*/ 1165509 w 3223338"/>
                <a:gd name="connsiteY5" fmla="*/ 939732 h 1448887"/>
                <a:gd name="connsiteX6" fmla="*/ 1622709 w 3223338"/>
                <a:gd name="connsiteY6" fmla="*/ 970905 h 1448887"/>
                <a:gd name="connsiteX7" fmla="*/ 1992871 w 3223338"/>
                <a:gd name="connsiteY7" fmla="*/ 1035851 h 1448887"/>
                <a:gd name="connsiteX8" fmla="*/ 2278623 w 3223338"/>
                <a:gd name="connsiteY8" fmla="*/ 1321604 h 1448887"/>
                <a:gd name="connsiteX9" fmla="*/ 2526718 w 3223338"/>
                <a:gd name="connsiteY9" fmla="*/ 1448887 h 1448887"/>
                <a:gd name="connsiteX10" fmla="*/ 2993003 w 3223338"/>
                <a:gd name="connsiteY10" fmla="*/ 1321604 h 1448887"/>
                <a:gd name="connsiteX11" fmla="*/ 3160564 w 3223338"/>
                <a:gd name="connsiteY11" fmla="*/ 1095596 h 1448887"/>
                <a:gd name="connsiteX12" fmla="*/ 3135879 w 3223338"/>
                <a:gd name="connsiteY12" fmla="*/ 678661 h 1448887"/>
                <a:gd name="connsiteX13" fmla="*/ 2635813 w 3223338"/>
                <a:gd name="connsiteY13" fmla="*/ 321471 h 1448887"/>
                <a:gd name="connsiteX14" fmla="*/ 2135747 w 3223338"/>
                <a:gd name="connsiteY14" fmla="*/ 107158 h 1448887"/>
                <a:gd name="connsiteX15" fmla="*/ 1635681 w 3223338"/>
                <a:gd name="connsiteY15" fmla="*/ 35719 h 1448887"/>
                <a:gd name="connsiteX0" fmla="*/ 1462214 w 3049871"/>
                <a:gd name="connsiteY0" fmla="*/ 35719 h 1448887"/>
                <a:gd name="connsiteX1" fmla="*/ 462082 w 3049871"/>
                <a:gd name="connsiteY1" fmla="*/ 321471 h 1448887"/>
                <a:gd name="connsiteX2" fmla="*/ 120945 w 3049871"/>
                <a:gd name="connsiteY2" fmla="*/ 571504 h 1448887"/>
                <a:gd name="connsiteX3" fmla="*/ 77642 w 3049871"/>
                <a:gd name="connsiteY3" fmla="*/ 939732 h 1448887"/>
                <a:gd name="connsiteX4" fmla="*/ 586797 w 3049871"/>
                <a:gd name="connsiteY4" fmla="*/ 950123 h 1448887"/>
                <a:gd name="connsiteX5" fmla="*/ 992042 w 3049871"/>
                <a:gd name="connsiteY5" fmla="*/ 939732 h 1448887"/>
                <a:gd name="connsiteX6" fmla="*/ 1449242 w 3049871"/>
                <a:gd name="connsiteY6" fmla="*/ 970905 h 1448887"/>
                <a:gd name="connsiteX7" fmla="*/ 1819404 w 3049871"/>
                <a:gd name="connsiteY7" fmla="*/ 1035851 h 1448887"/>
                <a:gd name="connsiteX8" fmla="*/ 2105156 w 3049871"/>
                <a:gd name="connsiteY8" fmla="*/ 1321604 h 1448887"/>
                <a:gd name="connsiteX9" fmla="*/ 2353251 w 3049871"/>
                <a:gd name="connsiteY9" fmla="*/ 1448887 h 1448887"/>
                <a:gd name="connsiteX10" fmla="*/ 2819536 w 3049871"/>
                <a:gd name="connsiteY10" fmla="*/ 1321604 h 1448887"/>
                <a:gd name="connsiteX11" fmla="*/ 2987097 w 3049871"/>
                <a:gd name="connsiteY11" fmla="*/ 1095596 h 1448887"/>
                <a:gd name="connsiteX12" fmla="*/ 2962412 w 3049871"/>
                <a:gd name="connsiteY12" fmla="*/ 678661 h 1448887"/>
                <a:gd name="connsiteX13" fmla="*/ 2462346 w 3049871"/>
                <a:gd name="connsiteY13" fmla="*/ 321471 h 1448887"/>
                <a:gd name="connsiteX14" fmla="*/ 1962280 w 3049871"/>
                <a:gd name="connsiteY14" fmla="*/ 107158 h 1448887"/>
                <a:gd name="connsiteX15" fmla="*/ 1462214 w 3049871"/>
                <a:gd name="connsiteY15" fmla="*/ 35719 h 1448887"/>
                <a:gd name="connsiteX0" fmla="*/ 1386219 w 2973876"/>
                <a:gd name="connsiteY0" fmla="*/ 35719 h 1448887"/>
                <a:gd name="connsiteX1" fmla="*/ 386087 w 2973876"/>
                <a:gd name="connsiteY1" fmla="*/ 321471 h 1448887"/>
                <a:gd name="connsiteX2" fmla="*/ 44950 w 2973876"/>
                <a:gd name="connsiteY2" fmla="*/ 571504 h 1448887"/>
                <a:gd name="connsiteX3" fmla="*/ 116388 w 2973876"/>
                <a:gd name="connsiteY3" fmla="*/ 928694 h 1448887"/>
                <a:gd name="connsiteX4" fmla="*/ 510802 w 2973876"/>
                <a:gd name="connsiteY4" fmla="*/ 950123 h 1448887"/>
                <a:gd name="connsiteX5" fmla="*/ 916047 w 2973876"/>
                <a:gd name="connsiteY5" fmla="*/ 939732 h 1448887"/>
                <a:gd name="connsiteX6" fmla="*/ 1373247 w 2973876"/>
                <a:gd name="connsiteY6" fmla="*/ 970905 h 1448887"/>
                <a:gd name="connsiteX7" fmla="*/ 1743409 w 2973876"/>
                <a:gd name="connsiteY7" fmla="*/ 1035851 h 1448887"/>
                <a:gd name="connsiteX8" fmla="*/ 2029161 w 2973876"/>
                <a:gd name="connsiteY8" fmla="*/ 1321604 h 1448887"/>
                <a:gd name="connsiteX9" fmla="*/ 2277256 w 2973876"/>
                <a:gd name="connsiteY9" fmla="*/ 1448887 h 1448887"/>
                <a:gd name="connsiteX10" fmla="*/ 2743541 w 2973876"/>
                <a:gd name="connsiteY10" fmla="*/ 1321604 h 1448887"/>
                <a:gd name="connsiteX11" fmla="*/ 2911102 w 2973876"/>
                <a:gd name="connsiteY11" fmla="*/ 1095596 h 1448887"/>
                <a:gd name="connsiteX12" fmla="*/ 2886417 w 2973876"/>
                <a:gd name="connsiteY12" fmla="*/ 678661 h 1448887"/>
                <a:gd name="connsiteX13" fmla="*/ 2386351 w 2973876"/>
                <a:gd name="connsiteY13" fmla="*/ 321471 h 1448887"/>
                <a:gd name="connsiteX14" fmla="*/ 1886285 w 2973876"/>
                <a:gd name="connsiteY14" fmla="*/ 107158 h 1448887"/>
                <a:gd name="connsiteX15" fmla="*/ 1386219 w 2973876"/>
                <a:gd name="connsiteY15" fmla="*/ 35719 h 1448887"/>
                <a:gd name="connsiteX0" fmla="*/ 1386219 w 2973876"/>
                <a:gd name="connsiteY0" fmla="*/ 35719 h 1487642"/>
                <a:gd name="connsiteX1" fmla="*/ 386087 w 2973876"/>
                <a:gd name="connsiteY1" fmla="*/ 321471 h 1487642"/>
                <a:gd name="connsiteX2" fmla="*/ 44950 w 2973876"/>
                <a:gd name="connsiteY2" fmla="*/ 571504 h 1487642"/>
                <a:gd name="connsiteX3" fmla="*/ 116388 w 2973876"/>
                <a:gd name="connsiteY3" fmla="*/ 928694 h 1487642"/>
                <a:gd name="connsiteX4" fmla="*/ 510802 w 2973876"/>
                <a:gd name="connsiteY4" fmla="*/ 950123 h 1487642"/>
                <a:gd name="connsiteX5" fmla="*/ 916047 w 2973876"/>
                <a:gd name="connsiteY5" fmla="*/ 939732 h 1487642"/>
                <a:gd name="connsiteX6" fmla="*/ 1373247 w 2973876"/>
                <a:gd name="connsiteY6" fmla="*/ 970905 h 1487642"/>
                <a:gd name="connsiteX7" fmla="*/ 1743409 w 2973876"/>
                <a:gd name="connsiteY7" fmla="*/ 1035851 h 1487642"/>
                <a:gd name="connsiteX8" fmla="*/ 2029161 w 2973876"/>
                <a:gd name="connsiteY8" fmla="*/ 1321604 h 1487642"/>
                <a:gd name="connsiteX9" fmla="*/ 2277256 w 2973876"/>
                <a:gd name="connsiteY9" fmla="*/ 1448887 h 1487642"/>
                <a:gd name="connsiteX10" fmla="*/ 2786082 w 2973876"/>
                <a:gd name="connsiteY10" fmla="*/ 1428760 h 1487642"/>
                <a:gd name="connsiteX11" fmla="*/ 2911102 w 2973876"/>
                <a:gd name="connsiteY11" fmla="*/ 1095596 h 1487642"/>
                <a:gd name="connsiteX12" fmla="*/ 2886417 w 2973876"/>
                <a:gd name="connsiteY12" fmla="*/ 678661 h 1487642"/>
                <a:gd name="connsiteX13" fmla="*/ 2386351 w 2973876"/>
                <a:gd name="connsiteY13" fmla="*/ 321471 h 1487642"/>
                <a:gd name="connsiteX14" fmla="*/ 1886285 w 2973876"/>
                <a:gd name="connsiteY14" fmla="*/ 107158 h 1487642"/>
                <a:gd name="connsiteX15" fmla="*/ 1386219 w 2973876"/>
                <a:gd name="connsiteY15" fmla="*/ 35719 h 1487642"/>
                <a:gd name="connsiteX0" fmla="*/ 1386219 w 3088524"/>
                <a:gd name="connsiteY0" fmla="*/ 35719 h 1491646"/>
                <a:gd name="connsiteX1" fmla="*/ 386087 w 3088524"/>
                <a:gd name="connsiteY1" fmla="*/ 321471 h 1491646"/>
                <a:gd name="connsiteX2" fmla="*/ 44950 w 3088524"/>
                <a:gd name="connsiteY2" fmla="*/ 571504 h 1491646"/>
                <a:gd name="connsiteX3" fmla="*/ 116388 w 3088524"/>
                <a:gd name="connsiteY3" fmla="*/ 928694 h 1491646"/>
                <a:gd name="connsiteX4" fmla="*/ 510802 w 3088524"/>
                <a:gd name="connsiteY4" fmla="*/ 950123 h 1491646"/>
                <a:gd name="connsiteX5" fmla="*/ 916047 w 3088524"/>
                <a:gd name="connsiteY5" fmla="*/ 939732 h 1491646"/>
                <a:gd name="connsiteX6" fmla="*/ 1373247 w 3088524"/>
                <a:gd name="connsiteY6" fmla="*/ 970905 h 1491646"/>
                <a:gd name="connsiteX7" fmla="*/ 1743409 w 3088524"/>
                <a:gd name="connsiteY7" fmla="*/ 1035851 h 1491646"/>
                <a:gd name="connsiteX8" fmla="*/ 2029161 w 3088524"/>
                <a:gd name="connsiteY8" fmla="*/ 1321604 h 1491646"/>
                <a:gd name="connsiteX9" fmla="*/ 2277256 w 3088524"/>
                <a:gd name="connsiteY9" fmla="*/ 1448887 h 1491646"/>
                <a:gd name="connsiteX10" fmla="*/ 2786082 w 3088524"/>
                <a:gd name="connsiteY10" fmla="*/ 1428760 h 1491646"/>
                <a:gd name="connsiteX11" fmla="*/ 3071802 w 3088524"/>
                <a:gd name="connsiteY11" fmla="*/ 1071569 h 1491646"/>
                <a:gd name="connsiteX12" fmla="*/ 2886417 w 3088524"/>
                <a:gd name="connsiteY12" fmla="*/ 678661 h 1491646"/>
                <a:gd name="connsiteX13" fmla="*/ 2386351 w 3088524"/>
                <a:gd name="connsiteY13" fmla="*/ 321471 h 1491646"/>
                <a:gd name="connsiteX14" fmla="*/ 1886285 w 3088524"/>
                <a:gd name="connsiteY14" fmla="*/ 107158 h 1491646"/>
                <a:gd name="connsiteX15" fmla="*/ 1386219 w 3088524"/>
                <a:gd name="connsiteY15" fmla="*/ 35719 h 1491646"/>
                <a:gd name="connsiteX0" fmla="*/ 1386219 w 2976852"/>
                <a:gd name="connsiteY0" fmla="*/ 35719 h 1491646"/>
                <a:gd name="connsiteX1" fmla="*/ 386087 w 2976852"/>
                <a:gd name="connsiteY1" fmla="*/ 321471 h 1491646"/>
                <a:gd name="connsiteX2" fmla="*/ 44950 w 2976852"/>
                <a:gd name="connsiteY2" fmla="*/ 571504 h 1491646"/>
                <a:gd name="connsiteX3" fmla="*/ 116388 w 2976852"/>
                <a:gd name="connsiteY3" fmla="*/ 928694 h 1491646"/>
                <a:gd name="connsiteX4" fmla="*/ 510802 w 2976852"/>
                <a:gd name="connsiteY4" fmla="*/ 950123 h 1491646"/>
                <a:gd name="connsiteX5" fmla="*/ 916047 w 2976852"/>
                <a:gd name="connsiteY5" fmla="*/ 939732 h 1491646"/>
                <a:gd name="connsiteX6" fmla="*/ 1373247 w 2976852"/>
                <a:gd name="connsiteY6" fmla="*/ 970905 h 1491646"/>
                <a:gd name="connsiteX7" fmla="*/ 1743409 w 2976852"/>
                <a:gd name="connsiteY7" fmla="*/ 1035851 h 1491646"/>
                <a:gd name="connsiteX8" fmla="*/ 2029161 w 2976852"/>
                <a:gd name="connsiteY8" fmla="*/ 1321604 h 1491646"/>
                <a:gd name="connsiteX9" fmla="*/ 2277256 w 2976852"/>
                <a:gd name="connsiteY9" fmla="*/ 1448887 h 1491646"/>
                <a:gd name="connsiteX10" fmla="*/ 2786082 w 2976852"/>
                <a:gd name="connsiteY10" fmla="*/ 1428760 h 1491646"/>
                <a:gd name="connsiteX11" fmla="*/ 2928958 w 2976852"/>
                <a:gd name="connsiteY11" fmla="*/ 1071569 h 1491646"/>
                <a:gd name="connsiteX12" fmla="*/ 2886417 w 2976852"/>
                <a:gd name="connsiteY12" fmla="*/ 678661 h 1491646"/>
                <a:gd name="connsiteX13" fmla="*/ 2386351 w 2976852"/>
                <a:gd name="connsiteY13" fmla="*/ 321471 h 1491646"/>
                <a:gd name="connsiteX14" fmla="*/ 1886285 w 2976852"/>
                <a:gd name="connsiteY14" fmla="*/ 107158 h 1491646"/>
                <a:gd name="connsiteX15" fmla="*/ 1386219 w 2976852"/>
                <a:gd name="connsiteY15" fmla="*/ 35719 h 1491646"/>
                <a:gd name="connsiteX0" fmla="*/ 1331152 w 2921785"/>
                <a:gd name="connsiteY0" fmla="*/ 35719 h 1491646"/>
                <a:gd name="connsiteX1" fmla="*/ 331020 w 2921785"/>
                <a:gd name="connsiteY1" fmla="*/ 321471 h 1491646"/>
                <a:gd name="connsiteX2" fmla="*/ 87809 w 2921785"/>
                <a:gd name="connsiteY2" fmla="*/ 642941 h 1491646"/>
                <a:gd name="connsiteX3" fmla="*/ 61321 w 2921785"/>
                <a:gd name="connsiteY3" fmla="*/ 928694 h 1491646"/>
                <a:gd name="connsiteX4" fmla="*/ 455735 w 2921785"/>
                <a:gd name="connsiteY4" fmla="*/ 950123 h 1491646"/>
                <a:gd name="connsiteX5" fmla="*/ 860980 w 2921785"/>
                <a:gd name="connsiteY5" fmla="*/ 939732 h 1491646"/>
                <a:gd name="connsiteX6" fmla="*/ 1318180 w 2921785"/>
                <a:gd name="connsiteY6" fmla="*/ 970905 h 1491646"/>
                <a:gd name="connsiteX7" fmla="*/ 1688342 w 2921785"/>
                <a:gd name="connsiteY7" fmla="*/ 1035851 h 1491646"/>
                <a:gd name="connsiteX8" fmla="*/ 1974094 w 2921785"/>
                <a:gd name="connsiteY8" fmla="*/ 1321604 h 1491646"/>
                <a:gd name="connsiteX9" fmla="*/ 2222189 w 2921785"/>
                <a:gd name="connsiteY9" fmla="*/ 1448887 h 1491646"/>
                <a:gd name="connsiteX10" fmla="*/ 2731015 w 2921785"/>
                <a:gd name="connsiteY10" fmla="*/ 1428760 h 1491646"/>
                <a:gd name="connsiteX11" fmla="*/ 2873891 w 2921785"/>
                <a:gd name="connsiteY11" fmla="*/ 1071569 h 1491646"/>
                <a:gd name="connsiteX12" fmla="*/ 2831350 w 2921785"/>
                <a:gd name="connsiteY12" fmla="*/ 678661 h 1491646"/>
                <a:gd name="connsiteX13" fmla="*/ 2331284 w 2921785"/>
                <a:gd name="connsiteY13" fmla="*/ 321471 h 1491646"/>
                <a:gd name="connsiteX14" fmla="*/ 1831218 w 2921785"/>
                <a:gd name="connsiteY14" fmla="*/ 107158 h 1491646"/>
                <a:gd name="connsiteX15" fmla="*/ 1331152 w 2921785"/>
                <a:gd name="connsiteY15" fmla="*/ 35719 h 1491646"/>
                <a:gd name="connsiteX0" fmla="*/ 1331152 w 2921785"/>
                <a:gd name="connsiteY0" fmla="*/ 53578 h 1509505"/>
                <a:gd name="connsiteX1" fmla="*/ 373561 w 2921785"/>
                <a:gd name="connsiteY1" fmla="*/ 446486 h 1509505"/>
                <a:gd name="connsiteX2" fmla="*/ 87809 w 2921785"/>
                <a:gd name="connsiteY2" fmla="*/ 660800 h 1509505"/>
                <a:gd name="connsiteX3" fmla="*/ 61321 w 2921785"/>
                <a:gd name="connsiteY3" fmla="*/ 946553 h 1509505"/>
                <a:gd name="connsiteX4" fmla="*/ 455735 w 2921785"/>
                <a:gd name="connsiteY4" fmla="*/ 967982 h 1509505"/>
                <a:gd name="connsiteX5" fmla="*/ 860980 w 2921785"/>
                <a:gd name="connsiteY5" fmla="*/ 957591 h 1509505"/>
                <a:gd name="connsiteX6" fmla="*/ 1318180 w 2921785"/>
                <a:gd name="connsiteY6" fmla="*/ 988764 h 1509505"/>
                <a:gd name="connsiteX7" fmla="*/ 1688342 w 2921785"/>
                <a:gd name="connsiteY7" fmla="*/ 1053710 h 1509505"/>
                <a:gd name="connsiteX8" fmla="*/ 1974094 w 2921785"/>
                <a:gd name="connsiteY8" fmla="*/ 1339463 h 1509505"/>
                <a:gd name="connsiteX9" fmla="*/ 2222189 w 2921785"/>
                <a:gd name="connsiteY9" fmla="*/ 1466746 h 1509505"/>
                <a:gd name="connsiteX10" fmla="*/ 2731015 w 2921785"/>
                <a:gd name="connsiteY10" fmla="*/ 1446619 h 1509505"/>
                <a:gd name="connsiteX11" fmla="*/ 2873891 w 2921785"/>
                <a:gd name="connsiteY11" fmla="*/ 1089428 h 1509505"/>
                <a:gd name="connsiteX12" fmla="*/ 2831350 w 2921785"/>
                <a:gd name="connsiteY12" fmla="*/ 696520 h 1509505"/>
                <a:gd name="connsiteX13" fmla="*/ 2331284 w 2921785"/>
                <a:gd name="connsiteY13" fmla="*/ 339330 h 1509505"/>
                <a:gd name="connsiteX14" fmla="*/ 1831218 w 2921785"/>
                <a:gd name="connsiteY14" fmla="*/ 125017 h 1509505"/>
                <a:gd name="connsiteX15" fmla="*/ 1331152 w 2921785"/>
                <a:gd name="connsiteY15" fmla="*/ 53578 h 1509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21785" h="1509505">
                  <a:moveTo>
                    <a:pt x="1331152" y="53578"/>
                  </a:moveTo>
                  <a:cubicBezTo>
                    <a:pt x="1088209" y="107156"/>
                    <a:pt x="580785" y="345282"/>
                    <a:pt x="373561" y="446486"/>
                  </a:cubicBezTo>
                  <a:cubicBezTo>
                    <a:pt x="166337" y="547690"/>
                    <a:pt x="139849" y="577456"/>
                    <a:pt x="87809" y="660800"/>
                  </a:cubicBezTo>
                  <a:cubicBezTo>
                    <a:pt x="35769" y="744144"/>
                    <a:pt x="0" y="895356"/>
                    <a:pt x="61321" y="946553"/>
                  </a:cubicBezTo>
                  <a:cubicBezTo>
                    <a:pt x="122642" y="997750"/>
                    <a:pt x="322459" y="966142"/>
                    <a:pt x="455735" y="967982"/>
                  </a:cubicBezTo>
                  <a:cubicBezTo>
                    <a:pt x="589011" y="969822"/>
                    <a:pt x="717239" y="954127"/>
                    <a:pt x="860980" y="957591"/>
                  </a:cubicBezTo>
                  <a:cubicBezTo>
                    <a:pt x="1004721" y="961055"/>
                    <a:pt x="1180286" y="972744"/>
                    <a:pt x="1318180" y="988764"/>
                  </a:cubicBezTo>
                  <a:cubicBezTo>
                    <a:pt x="1456074" y="1004784"/>
                    <a:pt x="1579023" y="995260"/>
                    <a:pt x="1688342" y="1053710"/>
                  </a:cubicBezTo>
                  <a:cubicBezTo>
                    <a:pt x="1797661" y="1112160"/>
                    <a:pt x="1885120" y="1270624"/>
                    <a:pt x="1974094" y="1339463"/>
                  </a:cubicBezTo>
                  <a:cubicBezTo>
                    <a:pt x="2063068" y="1408302"/>
                    <a:pt x="2096036" y="1448887"/>
                    <a:pt x="2222189" y="1466746"/>
                  </a:cubicBezTo>
                  <a:cubicBezTo>
                    <a:pt x="2348342" y="1484605"/>
                    <a:pt x="2622398" y="1509505"/>
                    <a:pt x="2731015" y="1446619"/>
                  </a:cubicBezTo>
                  <a:cubicBezTo>
                    <a:pt x="2839632" y="1383733"/>
                    <a:pt x="2857169" y="1214444"/>
                    <a:pt x="2873891" y="1089428"/>
                  </a:cubicBezTo>
                  <a:cubicBezTo>
                    <a:pt x="2890613" y="964412"/>
                    <a:pt x="2921785" y="821536"/>
                    <a:pt x="2831350" y="696520"/>
                  </a:cubicBezTo>
                  <a:cubicBezTo>
                    <a:pt x="2740916" y="571504"/>
                    <a:pt x="2497973" y="434580"/>
                    <a:pt x="2331284" y="339330"/>
                  </a:cubicBezTo>
                  <a:cubicBezTo>
                    <a:pt x="2164595" y="244080"/>
                    <a:pt x="1997907" y="172642"/>
                    <a:pt x="1831218" y="125017"/>
                  </a:cubicBezTo>
                  <a:cubicBezTo>
                    <a:pt x="1664529" y="77392"/>
                    <a:pt x="1574095" y="0"/>
                    <a:pt x="1331152" y="53578"/>
                  </a:cubicBezTo>
                  <a:close/>
                </a:path>
              </a:pathLst>
            </a:cu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リーフォーム 23"/>
            <p:cNvSpPr/>
            <p:nvPr/>
          </p:nvSpPr>
          <p:spPr>
            <a:xfrm>
              <a:off x="3026853" y="4919677"/>
              <a:ext cx="3045314" cy="1448887"/>
            </a:xfrm>
            <a:custGeom>
              <a:avLst/>
              <a:gdLst>
                <a:gd name="connsiteX0" fmla="*/ 1610591 w 3248892"/>
                <a:gd name="connsiteY0" fmla="*/ 36368 h 1520536"/>
                <a:gd name="connsiteX1" fmla="*/ 550719 w 3248892"/>
                <a:gd name="connsiteY1" fmla="*/ 306531 h 1520536"/>
                <a:gd name="connsiteX2" fmla="*/ 51955 w 3248892"/>
                <a:gd name="connsiteY2" fmla="*/ 722168 h 1520536"/>
                <a:gd name="connsiteX3" fmla="*/ 238991 w 3248892"/>
                <a:gd name="connsiteY3" fmla="*/ 1002722 h 1520536"/>
                <a:gd name="connsiteX4" fmla="*/ 748146 w 3248892"/>
                <a:gd name="connsiteY4" fmla="*/ 1013113 h 1520536"/>
                <a:gd name="connsiteX5" fmla="*/ 1153391 w 3248892"/>
                <a:gd name="connsiteY5" fmla="*/ 1002722 h 1520536"/>
                <a:gd name="connsiteX6" fmla="*/ 1610591 w 3248892"/>
                <a:gd name="connsiteY6" fmla="*/ 1033895 h 1520536"/>
                <a:gd name="connsiteX7" fmla="*/ 1963882 w 3248892"/>
                <a:gd name="connsiteY7" fmla="*/ 1210540 h 1520536"/>
                <a:gd name="connsiteX8" fmla="*/ 2150919 w 3248892"/>
                <a:gd name="connsiteY8" fmla="*/ 1407968 h 1520536"/>
                <a:gd name="connsiteX9" fmla="*/ 2514600 w 3248892"/>
                <a:gd name="connsiteY9" fmla="*/ 1511877 h 1520536"/>
                <a:gd name="connsiteX10" fmla="*/ 2971800 w 3248892"/>
                <a:gd name="connsiteY10" fmla="*/ 1459922 h 1520536"/>
                <a:gd name="connsiteX11" fmla="*/ 3148446 w 3248892"/>
                <a:gd name="connsiteY11" fmla="*/ 1158586 h 1520536"/>
                <a:gd name="connsiteX12" fmla="*/ 3179619 w 3248892"/>
                <a:gd name="connsiteY12" fmla="*/ 722168 h 1520536"/>
                <a:gd name="connsiteX13" fmla="*/ 2732810 w 3248892"/>
                <a:gd name="connsiteY13" fmla="*/ 337704 h 1520536"/>
                <a:gd name="connsiteX14" fmla="*/ 2140528 w 3248892"/>
                <a:gd name="connsiteY14" fmla="*/ 88322 h 1520536"/>
                <a:gd name="connsiteX15" fmla="*/ 1610591 w 3248892"/>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63882 w 3193034"/>
                <a:gd name="connsiteY7" fmla="*/ 1210540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22709 w 3205152"/>
                <a:gd name="connsiteY0" fmla="*/ 49356 h 1533524"/>
                <a:gd name="connsiteX1" fmla="*/ 635549 w 3205152"/>
                <a:gd name="connsiteY1" fmla="*/ 397449 h 1533524"/>
                <a:gd name="connsiteX2" fmla="*/ 64073 w 3205152"/>
                <a:gd name="connsiteY2" fmla="*/ 735156 h 1533524"/>
                <a:gd name="connsiteX3" fmla="*/ 251109 w 3205152"/>
                <a:gd name="connsiteY3" fmla="*/ 1015710 h 1533524"/>
                <a:gd name="connsiteX4" fmla="*/ 760264 w 3205152"/>
                <a:gd name="connsiteY4" fmla="*/ 1026101 h 1533524"/>
                <a:gd name="connsiteX5" fmla="*/ 1165509 w 3205152"/>
                <a:gd name="connsiteY5" fmla="*/ 1015710 h 1533524"/>
                <a:gd name="connsiteX6" fmla="*/ 1622709 w 3205152"/>
                <a:gd name="connsiteY6" fmla="*/ 1046883 h 1533524"/>
                <a:gd name="connsiteX7" fmla="*/ 1992871 w 3205152"/>
                <a:gd name="connsiteY7" fmla="*/ 1111829 h 1533524"/>
                <a:gd name="connsiteX8" fmla="*/ 2163037 w 3205152"/>
                <a:gd name="connsiteY8" fmla="*/ 1420956 h 1533524"/>
                <a:gd name="connsiteX9" fmla="*/ 2526718 w 3205152"/>
                <a:gd name="connsiteY9" fmla="*/ 1524865 h 1533524"/>
                <a:gd name="connsiteX10" fmla="*/ 2983918 w 3205152"/>
                <a:gd name="connsiteY10" fmla="*/ 1472910 h 1533524"/>
                <a:gd name="connsiteX11" fmla="*/ 3160564 w 3205152"/>
                <a:gd name="connsiteY11" fmla="*/ 1171574 h 1533524"/>
                <a:gd name="connsiteX12" fmla="*/ 3135879 w 3205152"/>
                <a:gd name="connsiteY12" fmla="*/ 754639 h 1533524"/>
                <a:gd name="connsiteX13" fmla="*/ 2744928 w 3205152"/>
                <a:gd name="connsiteY13" fmla="*/ 350692 h 1533524"/>
                <a:gd name="connsiteX14" fmla="*/ 2152646 w 3205152"/>
                <a:gd name="connsiteY14" fmla="*/ 101310 h 1533524"/>
                <a:gd name="connsiteX15" fmla="*/ 1622709 w 3205152"/>
                <a:gd name="connsiteY15" fmla="*/ 49356 h 1533524"/>
                <a:gd name="connsiteX0" fmla="*/ 1635681 w 3205152"/>
                <a:gd name="connsiteY0" fmla="*/ 109751 h 1460140"/>
                <a:gd name="connsiteX1" fmla="*/ 635549 w 3205152"/>
                <a:gd name="connsiteY1" fmla="*/ 324065 h 1460140"/>
                <a:gd name="connsiteX2" fmla="*/ 64073 w 3205152"/>
                <a:gd name="connsiteY2" fmla="*/ 661772 h 1460140"/>
                <a:gd name="connsiteX3" fmla="*/ 251109 w 3205152"/>
                <a:gd name="connsiteY3" fmla="*/ 942326 h 1460140"/>
                <a:gd name="connsiteX4" fmla="*/ 760264 w 3205152"/>
                <a:gd name="connsiteY4" fmla="*/ 952717 h 1460140"/>
                <a:gd name="connsiteX5" fmla="*/ 1165509 w 3205152"/>
                <a:gd name="connsiteY5" fmla="*/ 942326 h 1460140"/>
                <a:gd name="connsiteX6" fmla="*/ 1622709 w 3205152"/>
                <a:gd name="connsiteY6" fmla="*/ 973499 h 1460140"/>
                <a:gd name="connsiteX7" fmla="*/ 1992871 w 3205152"/>
                <a:gd name="connsiteY7" fmla="*/ 1038445 h 1460140"/>
                <a:gd name="connsiteX8" fmla="*/ 2163037 w 3205152"/>
                <a:gd name="connsiteY8" fmla="*/ 1347572 h 1460140"/>
                <a:gd name="connsiteX9" fmla="*/ 2526718 w 3205152"/>
                <a:gd name="connsiteY9" fmla="*/ 1451481 h 1460140"/>
                <a:gd name="connsiteX10" fmla="*/ 2983918 w 3205152"/>
                <a:gd name="connsiteY10" fmla="*/ 1399526 h 1460140"/>
                <a:gd name="connsiteX11" fmla="*/ 3160564 w 3205152"/>
                <a:gd name="connsiteY11" fmla="*/ 1098190 h 1460140"/>
                <a:gd name="connsiteX12" fmla="*/ 3135879 w 3205152"/>
                <a:gd name="connsiteY12" fmla="*/ 681255 h 1460140"/>
                <a:gd name="connsiteX13" fmla="*/ 2744928 w 3205152"/>
                <a:gd name="connsiteY13" fmla="*/ 277308 h 1460140"/>
                <a:gd name="connsiteX14" fmla="*/ 2152646 w 3205152"/>
                <a:gd name="connsiteY14" fmla="*/ 27926 h 1460140"/>
                <a:gd name="connsiteX15" fmla="*/ 1635681 w 3205152"/>
                <a:gd name="connsiteY15" fmla="*/ 109751 h 1460140"/>
                <a:gd name="connsiteX0" fmla="*/ 1635681 w 3205152"/>
                <a:gd name="connsiteY0" fmla="*/ 49356 h 1542621"/>
                <a:gd name="connsiteX1" fmla="*/ 635549 w 3205152"/>
                <a:gd name="connsiteY1" fmla="*/ 406546 h 1542621"/>
                <a:gd name="connsiteX2" fmla="*/ 64073 w 3205152"/>
                <a:gd name="connsiteY2" fmla="*/ 744253 h 1542621"/>
                <a:gd name="connsiteX3" fmla="*/ 251109 w 3205152"/>
                <a:gd name="connsiteY3" fmla="*/ 1024807 h 1542621"/>
                <a:gd name="connsiteX4" fmla="*/ 760264 w 3205152"/>
                <a:gd name="connsiteY4" fmla="*/ 1035198 h 1542621"/>
                <a:gd name="connsiteX5" fmla="*/ 1165509 w 3205152"/>
                <a:gd name="connsiteY5" fmla="*/ 1024807 h 1542621"/>
                <a:gd name="connsiteX6" fmla="*/ 1622709 w 3205152"/>
                <a:gd name="connsiteY6" fmla="*/ 1055980 h 1542621"/>
                <a:gd name="connsiteX7" fmla="*/ 1992871 w 3205152"/>
                <a:gd name="connsiteY7" fmla="*/ 1120926 h 1542621"/>
                <a:gd name="connsiteX8" fmla="*/ 2163037 w 3205152"/>
                <a:gd name="connsiteY8" fmla="*/ 1430053 h 1542621"/>
                <a:gd name="connsiteX9" fmla="*/ 2526718 w 3205152"/>
                <a:gd name="connsiteY9" fmla="*/ 1533962 h 1542621"/>
                <a:gd name="connsiteX10" fmla="*/ 2983918 w 3205152"/>
                <a:gd name="connsiteY10" fmla="*/ 1482007 h 1542621"/>
                <a:gd name="connsiteX11" fmla="*/ 3160564 w 3205152"/>
                <a:gd name="connsiteY11" fmla="*/ 1180671 h 1542621"/>
                <a:gd name="connsiteX12" fmla="*/ 3135879 w 3205152"/>
                <a:gd name="connsiteY12" fmla="*/ 763736 h 1542621"/>
                <a:gd name="connsiteX13" fmla="*/ 2744928 w 3205152"/>
                <a:gd name="connsiteY13" fmla="*/ 359789 h 1542621"/>
                <a:gd name="connsiteX14" fmla="*/ 2152646 w 3205152"/>
                <a:gd name="connsiteY14" fmla="*/ 110407 h 1542621"/>
                <a:gd name="connsiteX15" fmla="*/ 1635681 w 3205152"/>
                <a:gd name="connsiteY15" fmla="*/ 49356 h 1542621"/>
                <a:gd name="connsiteX0" fmla="*/ 1635681 w 3205152"/>
                <a:gd name="connsiteY0" fmla="*/ 35719 h 1528984"/>
                <a:gd name="connsiteX1" fmla="*/ 635549 w 3205152"/>
                <a:gd name="connsiteY1" fmla="*/ 392909 h 1528984"/>
                <a:gd name="connsiteX2" fmla="*/ 64073 w 3205152"/>
                <a:gd name="connsiteY2" fmla="*/ 730616 h 1528984"/>
                <a:gd name="connsiteX3" fmla="*/ 251109 w 3205152"/>
                <a:gd name="connsiteY3" fmla="*/ 1011170 h 1528984"/>
                <a:gd name="connsiteX4" fmla="*/ 760264 w 3205152"/>
                <a:gd name="connsiteY4" fmla="*/ 1021561 h 1528984"/>
                <a:gd name="connsiteX5" fmla="*/ 1165509 w 3205152"/>
                <a:gd name="connsiteY5" fmla="*/ 1011170 h 1528984"/>
                <a:gd name="connsiteX6" fmla="*/ 1622709 w 3205152"/>
                <a:gd name="connsiteY6" fmla="*/ 1042343 h 1528984"/>
                <a:gd name="connsiteX7" fmla="*/ 1992871 w 3205152"/>
                <a:gd name="connsiteY7" fmla="*/ 1107289 h 1528984"/>
                <a:gd name="connsiteX8" fmla="*/ 2163037 w 3205152"/>
                <a:gd name="connsiteY8" fmla="*/ 1416416 h 1528984"/>
                <a:gd name="connsiteX9" fmla="*/ 2526718 w 3205152"/>
                <a:gd name="connsiteY9" fmla="*/ 1520325 h 1528984"/>
                <a:gd name="connsiteX10" fmla="*/ 2983918 w 3205152"/>
                <a:gd name="connsiteY10" fmla="*/ 1468370 h 1528984"/>
                <a:gd name="connsiteX11" fmla="*/ 3160564 w 3205152"/>
                <a:gd name="connsiteY11" fmla="*/ 1167034 h 1528984"/>
                <a:gd name="connsiteX12" fmla="*/ 3135879 w 3205152"/>
                <a:gd name="connsiteY12" fmla="*/ 750099 h 1528984"/>
                <a:gd name="connsiteX13" fmla="*/ 2744928 w 3205152"/>
                <a:gd name="connsiteY13" fmla="*/ 346152 h 1528984"/>
                <a:gd name="connsiteX14" fmla="*/ 2135747 w 3205152"/>
                <a:gd name="connsiteY14" fmla="*/ 178596 h 1528984"/>
                <a:gd name="connsiteX15" fmla="*/ 1635681 w 3205152"/>
                <a:gd name="connsiteY15" fmla="*/ 35719 h 1528984"/>
                <a:gd name="connsiteX0" fmla="*/ 1635681 w 3223338"/>
                <a:gd name="connsiteY0" fmla="*/ 35719 h 1528984"/>
                <a:gd name="connsiteX1" fmla="*/ 635549 w 3223338"/>
                <a:gd name="connsiteY1" fmla="*/ 392909 h 1528984"/>
                <a:gd name="connsiteX2" fmla="*/ 64073 w 3223338"/>
                <a:gd name="connsiteY2" fmla="*/ 730616 h 1528984"/>
                <a:gd name="connsiteX3" fmla="*/ 251109 w 3223338"/>
                <a:gd name="connsiteY3" fmla="*/ 1011170 h 1528984"/>
                <a:gd name="connsiteX4" fmla="*/ 760264 w 3223338"/>
                <a:gd name="connsiteY4" fmla="*/ 1021561 h 1528984"/>
                <a:gd name="connsiteX5" fmla="*/ 1165509 w 3223338"/>
                <a:gd name="connsiteY5" fmla="*/ 1011170 h 1528984"/>
                <a:gd name="connsiteX6" fmla="*/ 1622709 w 3223338"/>
                <a:gd name="connsiteY6" fmla="*/ 1042343 h 1528984"/>
                <a:gd name="connsiteX7" fmla="*/ 1992871 w 3223338"/>
                <a:gd name="connsiteY7" fmla="*/ 1107289 h 1528984"/>
                <a:gd name="connsiteX8" fmla="*/ 2163037 w 3223338"/>
                <a:gd name="connsiteY8" fmla="*/ 1416416 h 1528984"/>
                <a:gd name="connsiteX9" fmla="*/ 2526718 w 3223338"/>
                <a:gd name="connsiteY9" fmla="*/ 1520325 h 1528984"/>
                <a:gd name="connsiteX10" fmla="*/ 2983918 w 3223338"/>
                <a:gd name="connsiteY10" fmla="*/ 1468370 h 1528984"/>
                <a:gd name="connsiteX11" fmla="*/ 3160564 w 3223338"/>
                <a:gd name="connsiteY11" fmla="*/ 1167034 h 1528984"/>
                <a:gd name="connsiteX12" fmla="*/ 3135879 w 3223338"/>
                <a:gd name="connsiteY12" fmla="*/ 750099 h 1528984"/>
                <a:gd name="connsiteX13" fmla="*/ 2635813 w 3223338"/>
                <a:gd name="connsiteY13" fmla="*/ 392909 h 1528984"/>
                <a:gd name="connsiteX14" fmla="*/ 2135747 w 3223338"/>
                <a:gd name="connsiteY14" fmla="*/ 178596 h 1528984"/>
                <a:gd name="connsiteX15" fmla="*/ 1635681 w 3223338"/>
                <a:gd name="connsiteY15" fmla="*/ 35719 h 1528984"/>
                <a:gd name="connsiteX0" fmla="*/ 1635681 w 3223338"/>
                <a:gd name="connsiteY0" fmla="*/ 35719 h 1457546"/>
                <a:gd name="connsiteX1" fmla="*/ 635549 w 3223338"/>
                <a:gd name="connsiteY1" fmla="*/ 321471 h 1457546"/>
                <a:gd name="connsiteX2" fmla="*/ 64073 w 3223338"/>
                <a:gd name="connsiteY2" fmla="*/ 659178 h 1457546"/>
                <a:gd name="connsiteX3" fmla="*/ 251109 w 3223338"/>
                <a:gd name="connsiteY3" fmla="*/ 939732 h 1457546"/>
                <a:gd name="connsiteX4" fmla="*/ 760264 w 3223338"/>
                <a:gd name="connsiteY4" fmla="*/ 950123 h 1457546"/>
                <a:gd name="connsiteX5" fmla="*/ 1165509 w 3223338"/>
                <a:gd name="connsiteY5" fmla="*/ 939732 h 1457546"/>
                <a:gd name="connsiteX6" fmla="*/ 1622709 w 3223338"/>
                <a:gd name="connsiteY6" fmla="*/ 970905 h 1457546"/>
                <a:gd name="connsiteX7" fmla="*/ 1992871 w 3223338"/>
                <a:gd name="connsiteY7" fmla="*/ 1035851 h 1457546"/>
                <a:gd name="connsiteX8" fmla="*/ 2163037 w 3223338"/>
                <a:gd name="connsiteY8" fmla="*/ 1344978 h 1457546"/>
                <a:gd name="connsiteX9" fmla="*/ 2526718 w 3223338"/>
                <a:gd name="connsiteY9" fmla="*/ 1448887 h 1457546"/>
                <a:gd name="connsiteX10" fmla="*/ 2983918 w 3223338"/>
                <a:gd name="connsiteY10" fmla="*/ 1396932 h 1457546"/>
                <a:gd name="connsiteX11" fmla="*/ 3160564 w 3223338"/>
                <a:gd name="connsiteY11" fmla="*/ 1095596 h 1457546"/>
                <a:gd name="connsiteX12" fmla="*/ 3135879 w 3223338"/>
                <a:gd name="connsiteY12" fmla="*/ 678661 h 1457546"/>
                <a:gd name="connsiteX13" fmla="*/ 2635813 w 3223338"/>
                <a:gd name="connsiteY13" fmla="*/ 321471 h 1457546"/>
                <a:gd name="connsiteX14" fmla="*/ 2135747 w 3223338"/>
                <a:gd name="connsiteY14" fmla="*/ 107158 h 1457546"/>
                <a:gd name="connsiteX15" fmla="*/ 1635681 w 3223338"/>
                <a:gd name="connsiteY15" fmla="*/ 35719 h 1457546"/>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21565 w 3223338"/>
                <a:gd name="connsiteY10" fmla="*/ 1321603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93003 w 3223338"/>
                <a:gd name="connsiteY10" fmla="*/ 1321604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48887"/>
                <a:gd name="connsiteX1" fmla="*/ 635549 w 3223338"/>
                <a:gd name="connsiteY1" fmla="*/ 321471 h 1448887"/>
                <a:gd name="connsiteX2" fmla="*/ 64073 w 3223338"/>
                <a:gd name="connsiteY2" fmla="*/ 659178 h 1448887"/>
                <a:gd name="connsiteX3" fmla="*/ 251109 w 3223338"/>
                <a:gd name="connsiteY3" fmla="*/ 939732 h 1448887"/>
                <a:gd name="connsiteX4" fmla="*/ 760264 w 3223338"/>
                <a:gd name="connsiteY4" fmla="*/ 950123 h 1448887"/>
                <a:gd name="connsiteX5" fmla="*/ 1165509 w 3223338"/>
                <a:gd name="connsiteY5" fmla="*/ 939732 h 1448887"/>
                <a:gd name="connsiteX6" fmla="*/ 1622709 w 3223338"/>
                <a:gd name="connsiteY6" fmla="*/ 970905 h 1448887"/>
                <a:gd name="connsiteX7" fmla="*/ 1992871 w 3223338"/>
                <a:gd name="connsiteY7" fmla="*/ 1035851 h 1448887"/>
                <a:gd name="connsiteX8" fmla="*/ 2278623 w 3223338"/>
                <a:gd name="connsiteY8" fmla="*/ 1321604 h 1448887"/>
                <a:gd name="connsiteX9" fmla="*/ 2526718 w 3223338"/>
                <a:gd name="connsiteY9" fmla="*/ 1448887 h 1448887"/>
                <a:gd name="connsiteX10" fmla="*/ 2993003 w 3223338"/>
                <a:gd name="connsiteY10" fmla="*/ 1321604 h 1448887"/>
                <a:gd name="connsiteX11" fmla="*/ 3160564 w 3223338"/>
                <a:gd name="connsiteY11" fmla="*/ 1095596 h 1448887"/>
                <a:gd name="connsiteX12" fmla="*/ 3135879 w 3223338"/>
                <a:gd name="connsiteY12" fmla="*/ 678661 h 1448887"/>
                <a:gd name="connsiteX13" fmla="*/ 2635813 w 3223338"/>
                <a:gd name="connsiteY13" fmla="*/ 321471 h 1448887"/>
                <a:gd name="connsiteX14" fmla="*/ 2135747 w 3223338"/>
                <a:gd name="connsiteY14" fmla="*/ 107158 h 1448887"/>
                <a:gd name="connsiteX15" fmla="*/ 1635681 w 3223338"/>
                <a:gd name="connsiteY15" fmla="*/ 35719 h 1448887"/>
                <a:gd name="connsiteX0" fmla="*/ 1476780 w 3064437"/>
                <a:gd name="connsiteY0" fmla="*/ 35719 h 1448887"/>
                <a:gd name="connsiteX1" fmla="*/ 476648 w 3064437"/>
                <a:gd name="connsiteY1" fmla="*/ 321471 h 1448887"/>
                <a:gd name="connsiteX2" fmla="*/ 64073 w 3064437"/>
                <a:gd name="connsiteY2" fmla="*/ 642942 h 1448887"/>
                <a:gd name="connsiteX3" fmla="*/ 92208 w 3064437"/>
                <a:gd name="connsiteY3" fmla="*/ 939732 h 1448887"/>
                <a:gd name="connsiteX4" fmla="*/ 601363 w 3064437"/>
                <a:gd name="connsiteY4" fmla="*/ 950123 h 1448887"/>
                <a:gd name="connsiteX5" fmla="*/ 1006608 w 3064437"/>
                <a:gd name="connsiteY5" fmla="*/ 939732 h 1448887"/>
                <a:gd name="connsiteX6" fmla="*/ 1463808 w 3064437"/>
                <a:gd name="connsiteY6" fmla="*/ 970905 h 1448887"/>
                <a:gd name="connsiteX7" fmla="*/ 1833970 w 3064437"/>
                <a:gd name="connsiteY7" fmla="*/ 1035851 h 1448887"/>
                <a:gd name="connsiteX8" fmla="*/ 2119722 w 3064437"/>
                <a:gd name="connsiteY8" fmla="*/ 1321604 h 1448887"/>
                <a:gd name="connsiteX9" fmla="*/ 2367817 w 3064437"/>
                <a:gd name="connsiteY9" fmla="*/ 1448887 h 1448887"/>
                <a:gd name="connsiteX10" fmla="*/ 2834102 w 3064437"/>
                <a:gd name="connsiteY10" fmla="*/ 1321604 h 1448887"/>
                <a:gd name="connsiteX11" fmla="*/ 3001663 w 3064437"/>
                <a:gd name="connsiteY11" fmla="*/ 1095596 h 1448887"/>
                <a:gd name="connsiteX12" fmla="*/ 2976978 w 3064437"/>
                <a:gd name="connsiteY12" fmla="*/ 678661 h 1448887"/>
                <a:gd name="connsiteX13" fmla="*/ 2476912 w 3064437"/>
                <a:gd name="connsiteY13" fmla="*/ 321471 h 1448887"/>
                <a:gd name="connsiteX14" fmla="*/ 1976846 w 3064437"/>
                <a:gd name="connsiteY14" fmla="*/ 107158 h 1448887"/>
                <a:gd name="connsiteX15" fmla="*/ 1476780 w 3064437"/>
                <a:gd name="connsiteY15" fmla="*/ 35719 h 1448887"/>
                <a:gd name="connsiteX0" fmla="*/ 1457657 w 3045314"/>
                <a:gd name="connsiteY0" fmla="*/ 35719 h 1448887"/>
                <a:gd name="connsiteX1" fmla="*/ 457525 w 3045314"/>
                <a:gd name="connsiteY1" fmla="*/ 321471 h 1448887"/>
                <a:gd name="connsiteX2" fmla="*/ 44950 w 3045314"/>
                <a:gd name="connsiteY2" fmla="*/ 642942 h 1448887"/>
                <a:gd name="connsiteX3" fmla="*/ 187826 w 3045314"/>
                <a:gd name="connsiteY3" fmla="*/ 857256 h 1448887"/>
                <a:gd name="connsiteX4" fmla="*/ 582240 w 3045314"/>
                <a:gd name="connsiteY4" fmla="*/ 950123 h 1448887"/>
                <a:gd name="connsiteX5" fmla="*/ 987485 w 3045314"/>
                <a:gd name="connsiteY5" fmla="*/ 939732 h 1448887"/>
                <a:gd name="connsiteX6" fmla="*/ 1444685 w 3045314"/>
                <a:gd name="connsiteY6" fmla="*/ 970905 h 1448887"/>
                <a:gd name="connsiteX7" fmla="*/ 1814847 w 3045314"/>
                <a:gd name="connsiteY7" fmla="*/ 1035851 h 1448887"/>
                <a:gd name="connsiteX8" fmla="*/ 2100599 w 3045314"/>
                <a:gd name="connsiteY8" fmla="*/ 1321604 h 1448887"/>
                <a:gd name="connsiteX9" fmla="*/ 2348694 w 3045314"/>
                <a:gd name="connsiteY9" fmla="*/ 1448887 h 1448887"/>
                <a:gd name="connsiteX10" fmla="*/ 2814979 w 3045314"/>
                <a:gd name="connsiteY10" fmla="*/ 1321604 h 1448887"/>
                <a:gd name="connsiteX11" fmla="*/ 2982540 w 3045314"/>
                <a:gd name="connsiteY11" fmla="*/ 1095596 h 1448887"/>
                <a:gd name="connsiteX12" fmla="*/ 2957855 w 3045314"/>
                <a:gd name="connsiteY12" fmla="*/ 678661 h 1448887"/>
                <a:gd name="connsiteX13" fmla="*/ 2457789 w 3045314"/>
                <a:gd name="connsiteY13" fmla="*/ 321471 h 1448887"/>
                <a:gd name="connsiteX14" fmla="*/ 1957723 w 3045314"/>
                <a:gd name="connsiteY14" fmla="*/ 107158 h 1448887"/>
                <a:gd name="connsiteX15" fmla="*/ 1457657 w 3045314"/>
                <a:gd name="connsiteY15" fmla="*/ 35719 h 1448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045314" h="1448887">
                  <a:moveTo>
                    <a:pt x="1457657" y="35719"/>
                  </a:moveTo>
                  <a:cubicBezTo>
                    <a:pt x="1207624" y="71438"/>
                    <a:pt x="692976" y="220267"/>
                    <a:pt x="457525" y="321471"/>
                  </a:cubicBezTo>
                  <a:cubicBezTo>
                    <a:pt x="222074" y="422675"/>
                    <a:pt x="89900" y="553645"/>
                    <a:pt x="44950" y="642942"/>
                  </a:cubicBezTo>
                  <a:cubicBezTo>
                    <a:pt x="0" y="732239"/>
                    <a:pt x="98278" y="806059"/>
                    <a:pt x="187826" y="857256"/>
                  </a:cubicBezTo>
                  <a:cubicBezTo>
                    <a:pt x="277374" y="908453"/>
                    <a:pt x="448964" y="936377"/>
                    <a:pt x="582240" y="950123"/>
                  </a:cubicBezTo>
                  <a:cubicBezTo>
                    <a:pt x="715516" y="963869"/>
                    <a:pt x="843744" y="936268"/>
                    <a:pt x="987485" y="939732"/>
                  </a:cubicBezTo>
                  <a:cubicBezTo>
                    <a:pt x="1131226" y="943196"/>
                    <a:pt x="1306791" y="954885"/>
                    <a:pt x="1444685" y="970905"/>
                  </a:cubicBezTo>
                  <a:cubicBezTo>
                    <a:pt x="1582579" y="986925"/>
                    <a:pt x="1705528" y="977401"/>
                    <a:pt x="1814847" y="1035851"/>
                  </a:cubicBezTo>
                  <a:cubicBezTo>
                    <a:pt x="1924166" y="1094301"/>
                    <a:pt x="2011625" y="1252765"/>
                    <a:pt x="2100599" y="1321604"/>
                  </a:cubicBezTo>
                  <a:cubicBezTo>
                    <a:pt x="2189573" y="1390443"/>
                    <a:pt x="2229631" y="1448887"/>
                    <a:pt x="2348694" y="1448887"/>
                  </a:cubicBezTo>
                  <a:cubicBezTo>
                    <a:pt x="2467757" y="1448887"/>
                    <a:pt x="2709338" y="1380486"/>
                    <a:pt x="2814979" y="1321604"/>
                  </a:cubicBezTo>
                  <a:cubicBezTo>
                    <a:pt x="2920620" y="1262722"/>
                    <a:pt x="2958727" y="1202753"/>
                    <a:pt x="2982540" y="1095596"/>
                  </a:cubicBezTo>
                  <a:cubicBezTo>
                    <a:pt x="3006353" y="988439"/>
                    <a:pt x="3045314" y="807682"/>
                    <a:pt x="2957855" y="678661"/>
                  </a:cubicBezTo>
                  <a:cubicBezTo>
                    <a:pt x="2870397" y="549640"/>
                    <a:pt x="2624478" y="416721"/>
                    <a:pt x="2457789" y="321471"/>
                  </a:cubicBezTo>
                  <a:cubicBezTo>
                    <a:pt x="2291100" y="226221"/>
                    <a:pt x="2124412" y="154783"/>
                    <a:pt x="1957723" y="107158"/>
                  </a:cubicBezTo>
                  <a:cubicBezTo>
                    <a:pt x="1791034" y="59533"/>
                    <a:pt x="1707690" y="0"/>
                    <a:pt x="1457657" y="35719"/>
                  </a:cubicBezTo>
                  <a:close/>
                </a:path>
              </a:pathLst>
            </a:cu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フリーフォーム 24"/>
            <p:cNvSpPr/>
            <p:nvPr/>
          </p:nvSpPr>
          <p:spPr>
            <a:xfrm>
              <a:off x="0" y="4883957"/>
              <a:ext cx="3079163" cy="1448887"/>
            </a:xfrm>
            <a:custGeom>
              <a:avLst/>
              <a:gdLst>
                <a:gd name="connsiteX0" fmla="*/ 1610591 w 3248892"/>
                <a:gd name="connsiteY0" fmla="*/ 36368 h 1520536"/>
                <a:gd name="connsiteX1" fmla="*/ 550719 w 3248892"/>
                <a:gd name="connsiteY1" fmla="*/ 306531 h 1520536"/>
                <a:gd name="connsiteX2" fmla="*/ 51955 w 3248892"/>
                <a:gd name="connsiteY2" fmla="*/ 722168 h 1520536"/>
                <a:gd name="connsiteX3" fmla="*/ 238991 w 3248892"/>
                <a:gd name="connsiteY3" fmla="*/ 1002722 h 1520536"/>
                <a:gd name="connsiteX4" fmla="*/ 748146 w 3248892"/>
                <a:gd name="connsiteY4" fmla="*/ 1013113 h 1520536"/>
                <a:gd name="connsiteX5" fmla="*/ 1153391 w 3248892"/>
                <a:gd name="connsiteY5" fmla="*/ 1002722 h 1520536"/>
                <a:gd name="connsiteX6" fmla="*/ 1610591 w 3248892"/>
                <a:gd name="connsiteY6" fmla="*/ 1033895 h 1520536"/>
                <a:gd name="connsiteX7" fmla="*/ 1963882 w 3248892"/>
                <a:gd name="connsiteY7" fmla="*/ 1210540 h 1520536"/>
                <a:gd name="connsiteX8" fmla="*/ 2150919 w 3248892"/>
                <a:gd name="connsiteY8" fmla="*/ 1407968 h 1520536"/>
                <a:gd name="connsiteX9" fmla="*/ 2514600 w 3248892"/>
                <a:gd name="connsiteY9" fmla="*/ 1511877 h 1520536"/>
                <a:gd name="connsiteX10" fmla="*/ 2971800 w 3248892"/>
                <a:gd name="connsiteY10" fmla="*/ 1459922 h 1520536"/>
                <a:gd name="connsiteX11" fmla="*/ 3148446 w 3248892"/>
                <a:gd name="connsiteY11" fmla="*/ 1158586 h 1520536"/>
                <a:gd name="connsiteX12" fmla="*/ 3179619 w 3248892"/>
                <a:gd name="connsiteY12" fmla="*/ 722168 h 1520536"/>
                <a:gd name="connsiteX13" fmla="*/ 2732810 w 3248892"/>
                <a:gd name="connsiteY13" fmla="*/ 337704 h 1520536"/>
                <a:gd name="connsiteX14" fmla="*/ 2140528 w 3248892"/>
                <a:gd name="connsiteY14" fmla="*/ 88322 h 1520536"/>
                <a:gd name="connsiteX15" fmla="*/ 1610591 w 3248892"/>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63882 w 3193034"/>
                <a:gd name="connsiteY7" fmla="*/ 1210540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22709 w 3205152"/>
                <a:gd name="connsiteY0" fmla="*/ 49356 h 1533524"/>
                <a:gd name="connsiteX1" fmla="*/ 635549 w 3205152"/>
                <a:gd name="connsiteY1" fmla="*/ 397449 h 1533524"/>
                <a:gd name="connsiteX2" fmla="*/ 64073 w 3205152"/>
                <a:gd name="connsiteY2" fmla="*/ 735156 h 1533524"/>
                <a:gd name="connsiteX3" fmla="*/ 251109 w 3205152"/>
                <a:gd name="connsiteY3" fmla="*/ 1015710 h 1533524"/>
                <a:gd name="connsiteX4" fmla="*/ 760264 w 3205152"/>
                <a:gd name="connsiteY4" fmla="*/ 1026101 h 1533524"/>
                <a:gd name="connsiteX5" fmla="*/ 1165509 w 3205152"/>
                <a:gd name="connsiteY5" fmla="*/ 1015710 h 1533524"/>
                <a:gd name="connsiteX6" fmla="*/ 1622709 w 3205152"/>
                <a:gd name="connsiteY6" fmla="*/ 1046883 h 1533524"/>
                <a:gd name="connsiteX7" fmla="*/ 1992871 w 3205152"/>
                <a:gd name="connsiteY7" fmla="*/ 1111829 h 1533524"/>
                <a:gd name="connsiteX8" fmla="*/ 2163037 w 3205152"/>
                <a:gd name="connsiteY8" fmla="*/ 1420956 h 1533524"/>
                <a:gd name="connsiteX9" fmla="*/ 2526718 w 3205152"/>
                <a:gd name="connsiteY9" fmla="*/ 1524865 h 1533524"/>
                <a:gd name="connsiteX10" fmla="*/ 2983918 w 3205152"/>
                <a:gd name="connsiteY10" fmla="*/ 1472910 h 1533524"/>
                <a:gd name="connsiteX11" fmla="*/ 3160564 w 3205152"/>
                <a:gd name="connsiteY11" fmla="*/ 1171574 h 1533524"/>
                <a:gd name="connsiteX12" fmla="*/ 3135879 w 3205152"/>
                <a:gd name="connsiteY12" fmla="*/ 754639 h 1533524"/>
                <a:gd name="connsiteX13" fmla="*/ 2744928 w 3205152"/>
                <a:gd name="connsiteY13" fmla="*/ 350692 h 1533524"/>
                <a:gd name="connsiteX14" fmla="*/ 2152646 w 3205152"/>
                <a:gd name="connsiteY14" fmla="*/ 101310 h 1533524"/>
                <a:gd name="connsiteX15" fmla="*/ 1622709 w 3205152"/>
                <a:gd name="connsiteY15" fmla="*/ 49356 h 1533524"/>
                <a:gd name="connsiteX0" fmla="*/ 1635681 w 3205152"/>
                <a:gd name="connsiteY0" fmla="*/ 109751 h 1460140"/>
                <a:gd name="connsiteX1" fmla="*/ 635549 w 3205152"/>
                <a:gd name="connsiteY1" fmla="*/ 324065 h 1460140"/>
                <a:gd name="connsiteX2" fmla="*/ 64073 w 3205152"/>
                <a:gd name="connsiteY2" fmla="*/ 661772 h 1460140"/>
                <a:gd name="connsiteX3" fmla="*/ 251109 w 3205152"/>
                <a:gd name="connsiteY3" fmla="*/ 942326 h 1460140"/>
                <a:gd name="connsiteX4" fmla="*/ 760264 w 3205152"/>
                <a:gd name="connsiteY4" fmla="*/ 952717 h 1460140"/>
                <a:gd name="connsiteX5" fmla="*/ 1165509 w 3205152"/>
                <a:gd name="connsiteY5" fmla="*/ 942326 h 1460140"/>
                <a:gd name="connsiteX6" fmla="*/ 1622709 w 3205152"/>
                <a:gd name="connsiteY6" fmla="*/ 973499 h 1460140"/>
                <a:gd name="connsiteX7" fmla="*/ 1992871 w 3205152"/>
                <a:gd name="connsiteY7" fmla="*/ 1038445 h 1460140"/>
                <a:gd name="connsiteX8" fmla="*/ 2163037 w 3205152"/>
                <a:gd name="connsiteY8" fmla="*/ 1347572 h 1460140"/>
                <a:gd name="connsiteX9" fmla="*/ 2526718 w 3205152"/>
                <a:gd name="connsiteY9" fmla="*/ 1451481 h 1460140"/>
                <a:gd name="connsiteX10" fmla="*/ 2983918 w 3205152"/>
                <a:gd name="connsiteY10" fmla="*/ 1399526 h 1460140"/>
                <a:gd name="connsiteX11" fmla="*/ 3160564 w 3205152"/>
                <a:gd name="connsiteY11" fmla="*/ 1098190 h 1460140"/>
                <a:gd name="connsiteX12" fmla="*/ 3135879 w 3205152"/>
                <a:gd name="connsiteY12" fmla="*/ 681255 h 1460140"/>
                <a:gd name="connsiteX13" fmla="*/ 2744928 w 3205152"/>
                <a:gd name="connsiteY13" fmla="*/ 277308 h 1460140"/>
                <a:gd name="connsiteX14" fmla="*/ 2152646 w 3205152"/>
                <a:gd name="connsiteY14" fmla="*/ 27926 h 1460140"/>
                <a:gd name="connsiteX15" fmla="*/ 1635681 w 3205152"/>
                <a:gd name="connsiteY15" fmla="*/ 109751 h 1460140"/>
                <a:gd name="connsiteX0" fmla="*/ 1635681 w 3205152"/>
                <a:gd name="connsiteY0" fmla="*/ 49356 h 1542621"/>
                <a:gd name="connsiteX1" fmla="*/ 635549 w 3205152"/>
                <a:gd name="connsiteY1" fmla="*/ 406546 h 1542621"/>
                <a:gd name="connsiteX2" fmla="*/ 64073 w 3205152"/>
                <a:gd name="connsiteY2" fmla="*/ 744253 h 1542621"/>
                <a:gd name="connsiteX3" fmla="*/ 251109 w 3205152"/>
                <a:gd name="connsiteY3" fmla="*/ 1024807 h 1542621"/>
                <a:gd name="connsiteX4" fmla="*/ 760264 w 3205152"/>
                <a:gd name="connsiteY4" fmla="*/ 1035198 h 1542621"/>
                <a:gd name="connsiteX5" fmla="*/ 1165509 w 3205152"/>
                <a:gd name="connsiteY5" fmla="*/ 1024807 h 1542621"/>
                <a:gd name="connsiteX6" fmla="*/ 1622709 w 3205152"/>
                <a:gd name="connsiteY6" fmla="*/ 1055980 h 1542621"/>
                <a:gd name="connsiteX7" fmla="*/ 1992871 w 3205152"/>
                <a:gd name="connsiteY7" fmla="*/ 1120926 h 1542621"/>
                <a:gd name="connsiteX8" fmla="*/ 2163037 w 3205152"/>
                <a:gd name="connsiteY8" fmla="*/ 1430053 h 1542621"/>
                <a:gd name="connsiteX9" fmla="*/ 2526718 w 3205152"/>
                <a:gd name="connsiteY9" fmla="*/ 1533962 h 1542621"/>
                <a:gd name="connsiteX10" fmla="*/ 2983918 w 3205152"/>
                <a:gd name="connsiteY10" fmla="*/ 1482007 h 1542621"/>
                <a:gd name="connsiteX11" fmla="*/ 3160564 w 3205152"/>
                <a:gd name="connsiteY11" fmla="*/ 1180671 h 1542621"/>
                <a:gd name="connsiteX12" fmla="*/ 3135879 w 3205152"/>
                <a:gd name="connsiteY12" fmla="*/ 763736 h 1542621"/>
                <a:gd name="connsiteX13" fmla="*/ 2744928 w 3205152"/>
                <a:gd name="connsiteY13" fmla="*/ 359789 h 1542621"/>
                <a:gd name="connsiteX14" fmla="*/ 2152646 w 3205152"/>
                <a:gd name="connsiteY14" fmla="*/ 110407 h 1542621"/>
                <a:gd name="connsiteX15" fmla="*/ 1635681 w 3205152"/>
                <a:gd name="connsiteY15" fmla="*/ 49356 h 1542621"/>
                <a:gd name="connsiteX0" fmla="*/ 1635681 w 3205152"/>
                <a:gd name="connsiteY0" fmla="*/ 35719 h 1528984"/>
                <a:gd name="connsiteX1" fmla="*/ 635549 w 3205152"/>
                <a:gd name="connsiteY1" fmla="*/ 392909 h 1528984"/>
                <a:gd name="connsiteX2" fmla="*/ 64073 w 3205152"/>
                <a:gd name="connsiteY2" fmla="*/ 730616 h 1528984"/>
                <a:gd name="connsiteX3" fmla="*/ 251109 w 3205152"/>
                <a:gd name="connsiteY3" fmla="*/ 1011170 h 1528984"/>
                <a:gd name="connsiteX4" fmla="*/ 760264 w 3205152"/>
                <a:gd name="connsiteY4" fmla="*/ 1021561 h 1528984"/>
                <a:gd name="connsiteX5" fmla="*/ 1165509 w 3205152"/>
                <a:gd name="connsiteY5" fmla="*/ 1011170 h 1528984"/>
                <a:gd name="connsiteX6" fmla="*/ 1622709 w 3205152"/>
                <a:gd name="connsiteY6" fmla="*/ 1042343 h 1528984"/>
                <a:gd name="connsiteX7" fmla="*/ 1992871 w 3205152"/>
                <a:gd name="connsiteY7" fmla="*/ 1107289 h 1528984"/>
                <a:gd name="connsiteX8" fmla="*/ 2163037 w 3205152"/>
                <a:gd name="connsiteY8" fmla="*/ 1416416 h 1528984"/>
                <a:gd name="connsiteX9" fmla="*/ 2526718 w 3205152"/>
                <a:gd name="connsiteY9" fmla="*/ 1520325 h 1528984"/>
                <a:gd name="connsiteX10" fmla="*/ 2983918 w 3205152"/>
                <a:gd name="connsiteY10" fmla="*/ 1468370 h 1528984"/>
                <a:gd name="connsiteX11" fmla="*/ 3160564 w 3205152"/>
                <a:gd name="connsiteY11" fmla="*/ 1167034 h 1528984"/>
                <a:gd name="connsiteX12" fmla="*/ 3135879 w 3205152"/>
                <a:gd name="connsiteY12" fmla="*/ 750099 h 1528984"/>
                <a:gd name="connsiteX13" fmla="*/ 2744928 w 3205152"/>
                <a:gd name="connsiteY13" fmla="*/ 346152 h 1528984"/>
                <a:gd name="connsiteX14" fmla="*/ 2135747 w 3205152"/>
                <a:gd name="connsiteY14" fmla="*/ 178596 h 1528984"/>
                <a:gd name="connsiteX15" fmla="*/ 1635681 w 3205152"/>
                <a:gd name="connsiteY15" fmla="*/ 35719 h 1528984"/>
                <a:gd name="connsiteX0" fmla="*/ 1635681 w 3223338"/>
                <a:gd name="connsiteY0" fmla="*/ 35719 h 1528984"/>
                <a:gd name="connsiteX1" fmla="*/ 635549 w 3223338"/>
                <a:gd name="connsiteY1" fmla="*/ 392909 h 1528984"/>
                <a:gd name="connsiteX2" fmla="*/ 64073 w 3223338"/>
                <a:gd name="connsiteY2" fmla="*/ 730616 h 1528984"/>
                <a:gd name="connsiteX3" fmla="*/ 251109 w 3223338"/>
                <a:gd name="connsiteY3" fmla="*/ 1011170 h 1528984"/>
                <a:gd name="connsiteX4" fmla="*/ 760264 w 3223338"/>
                <a:gd name="connsiteY4" fmla="*/ 1021561 h 1528984"/>
                <a:gd name="connsiteX5" fmla="*/ 1165509 w 3223338"/>
                <a:gd name="connsiteY5" fmla="*/ 1011170 h 1528984"/>
                <a:gd name="connsiteX6" fmla="*/ 1622709 w 3223338"/>
                <a:gd name="connsiteY6" fmla="*/ 1042343 h 1528984"/>
                <a:gd name="connsiteX7" fmla="*/ 1992871 w 3223338"/>
                <a:gd name="connsiteY7" fmla="*/ 1107289 h 1528984"/>
                <a:gd name="connsiteX8" fmla="*/ 2163037 w 3223338"/>
                <a:gd name="connsiteY8" fmla="*/ 1416416 h 1528984"/>
                <a:gd name="connsiteX9" fmla="*/ 2526718 w 3223338"/>
                <a:gd name="connsiteY9" fmla="*/ 1520325 h 1528984"/>
                <a:gd name="connsiteX10" fmla="*/ 2983918 w 3223338"/>
                <a:gd name="connsiteY10" fmla="*/ 1468370 h 1528984"/>
                <a:gd name="connsiteX11" fmla="*/ 3160564 w 3223338"/>
                <a:gd name="connsiteY11" fmla="*/ 1167034 h 1528984"/>
                <a:gd name="connsiteX12" fmla="*/ 3135879 w 3223338"/>
                <a:gd name="connsiteY12" fmla="*/ 750099 h 1528984"/>
                <a:gd name="connsiteX13" fmla="*/ 2635813 w 3223338"/>
                <a:gd name="connsiteY13" fmla="*/ 392909 h 1528984"/>
                <a:gd name="connsiteX14" fmla="*/ 2135747 w 3223338"/>
                <a:gd name="connsiteY14" fmla="*/ 178596 h 1528984"/>
                <a:gd name="connsiteX15" fmla="*/ 1635681 w 3223338"/>
                <a:gd name="connsiteY15" fmla="*/ 35719 h 1528984"/>
                <a:gd name="connsiteX0" fmla="*/ 1635681 w 3223338"/>
                <a:gd name="connsiteY0" fmla="*/ 35719 h 1457546"/>
                <a:gd name="connsiteX1" fmla="*/ 635549 w 3223338"/>
                <a:gd name="connsiteY1" fmla="*/ 321471 h 1457546"/>
                <a:gd name="connsiteX2" fmla="*/ 64073 w 3223338"/>
                <a:gd name="connsiteY2" fmla="*/ 659178 h 1457546"/>
                <a:gd name="connsiteX3" fmla="*/ 251109 w 3223338"/>
                <a:gd name="connsiteY3" fmla="*/ 939732 h 1457546"/>
                <a:gd name="connsiteX4" fmla="*/ 760264 w 3223338"/>
                <a:gd name="connsiteY4" fmla="*/ 950123 h 1457546"/>
                <a:gd name="connsiteX5" fmla="*/ 1165509 w 3223338"/>
                <a:gd name="connsiteY5" fmla="*/ 939732 h 1457546"/>
                <a:gd name="connsiteX6" fmla="*/ 1622709 w 3223338"/>
                <a:gd name="connsiteY6" fmla="*/ 970905 h 1457546"/>
                <a:gd name="connsiteX7" fmla="*/ 1992871 w 3223338"/>
                <a:gd name="connsiteY7" fmla="*/ 1035851 h 1457546"/>
                <a:gd name="connsiteX8" fmla="*/ 2163037 w 3223338"/>
                <a:gd name="connsiteY8" fmla="*/ 1344978 h 1457546"/>
                <a:gd name="connsiteX9" fmla="*/ 2526718 w 3223338"/>
                <a:gd name="connsiteY9" fmla="*/ 1448887 h 1457546"/>
                <a:gd name="connsiteX10" fmla="*/ 2983918 w 3223338"/>
                <a:gd name="connsiteY10" fmla="*/ 1396932 h 1457546"/>
                <a:gd name="connsiteX11" fmla="*/ 3160564 w 3223338"/>
                <a:gd name="connsiteY11" fmla="*/ 1095596 h 1457546"/>
                <a:gd name="connsiteX12" fmla="*/ 3135879 w 3223338"/>
                <a:gd name="connsiteY12" fmla="*/ 678661 h 1457546"/>
                <a:gd name="connsiteX13" fmla="*/ 2635813 w 3223338"/>
                <a:gd name="connsiteY13" fmla="*/ 321471 h 1457546"/>
                <a:gd name="connsiteX14" fmla="*/ 2135747 w 3223338"/>
                <a:gd name="connsiteY14" fmla="*/ 107158 h 1457546"/>
                <a:gd name="connsiteX15" fmla="*/ 1635681 w 3223338"/>
                <a:gd name="connsiteY15" fmla="*/ 35719 h 1457546"/>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21565 w 3223338"/>
                <a:gd name="connsiteY10" fmla="*/ 1321603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93003 w 3223338"/>
                <a:gd name="connsiteY10" fmla="*/ 1321604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48887"/>
                <a:gd name="connsiteX1" fmla="*/ 635549 w 3223338"/>
                <a:gd name="connsiteY1" fmla="*/ 321471 h 1448887"/>
                <a:gd name="connsiteX2" fmla="*/ 64073 w 3223338"/>
                <a:gd name="connsiteY2" fmla="*/ 659178 h 1448887"/>
                <a:gd name="connsiteX3" fmla="*/ 251109 w 3223338"/>
                <a:gd name="connsiteY3" fmla="*/ 939732 h 1448887"/>
                <a:gd name="connsiteX4" fmla="*/ 760264 w 3223338"/>
                <a:gd name="connsiteY4" fmla="*/ 950123 h 1448887"/>
                <a:gd name="connsiteX5" fmla="*/ 1165509 w 3223338"/>
                <a:gd name="connsiteY5" fmla="*/ 939732 h 1448887"/>
                <a:gd name="connsiteX6" fmla="*/ 1622709 w 3223338"/>
                <a:gd name="connsiteY6" fmla="*/ 970905 h 1448887"/>
                <a:gd name="connsiteX7" fmla="*/ 1992871 w 3223338"/>
                <a:gd name="connsiteY7" fmla="*/ 1035851 h 1448887"/>
                <a:gd name="connsiteX8" fmla="*/ 2278623 w 3223338"/>
                <a:gd name="connsiteY8" fmla="*/ 1321604 h 1448887"/>
                <a:gd name="connsiteX9" fmla="*/ 2526718 w 3223338"/>
                <a:gd name="connsiteY9" fmla="*/ 1448887 h 1448887"/>
                <a:gd name="connsiteX10" fmla="*/ 2993003 w 3223338"/>
                <a:gd name="connsiteY10" fmla="*/ 1321604 h 1448887"/>
                <a:gd name="connsiteX11" fmla="*/ 3160564 w 3223338"/>
                <a:gd name="connsiteY11" fmla="*/ 1095596 h 1448887"/>
                <a:gd name="connsiteX12" fmla="*/ 3135879 w 3223338"/>
                <a:gd name="connsiteY12" fmla="*/ 678661 h 1448887"/>
                <a:gd name="connsiteX13" fmla="*/ 2635813 w 3223338"/>
                <a:gd name="connsiteY13" fmla="*/ 321471 h 1448887"/>
                <a:gd name="connsiteX14" fmla="*/ 2135747 w 3223338"/>
                <a:gd name="connsiteY14" fmla="*/ 107158 h 1448887"/>
                <a:gd name="connsiteX15" fmla="*/ 1635681 w 3223338"/>
                <a:gd name="connsiteY15" fmla="*/ 35719 h 1448887"/>
                <a:gd name="connsiteX0" fmla="*/ 1555579 w 3143236"/>
                <a:gd name="connsiteY0" fmla="*/ 35719 h 1448887"/>
                <a:gd name="connsiteX1" fmla="*/ 555447 w 3143236"/>
                <a:gd name="connsiteY1" fmla="*/ 321471 h 1448887"/>
                <a:gd name="connsiteX2" fmla="*/ 64073 w 3143236"/>
                <a:gd name="connsiteY2" fmla="*/ 678662 h 1448887"/>
                <a:gd name="connsiteX3" fmla="*/ 171007 w 3143236"/>
                <a:gd name="connsiteY3" fmla="*/ 939732 h 1448887"/>
                <a:gd name="connsiteX4" fmla="*/ 680162 w 3143236"/>
                <a:gd name="connsiteY4" fmla="*/ 950123 h 1448887"/>
                <a:gd name="connsiteX5" fmla="*/ 1085407 w 3143236"/>
                <a:gd name="connsiteY5" fmla="*/ 939732 h 1448887"/>
                <a:gd name="connsiteX6" fmla="*/ 1542607 w 3143236"/>
                <a:gd name="connsiteY6" fmla="*/ 970905 h 1448887"/>
                <a:gd name="connsiteX7" fmla="*/ 1912769 w 3143236"/>
                <a:gd name="connsiteY7" fmla="*/ 1035851 h 1448887"/>
                <a:gd name="connsiteX8" fmla="*/ 2198521 w 3143236"/>
                <a:gd name="connsiteY8" fmla="*/ 1321604 h 1448887"/>
                <a:gd name="connsiteX9" fmla="*/ 2446616 w 3143236"/>
                <a:gd name="connsiteY9" fmla="*/ 1448887 h 1448887"/>
                <a:gd name="connsiteX10" fmla="*/ 2912901 w 3143236"/>
                <a:gd name="connsiteY10" fmla="*/ 1321604 h 1448887"/>
                <a:gd name="connsiteX11" fmla="*/ 3080462 w 3143236"/>
                <a:gd name="connsiteY11" fmla="*/ 1095596 h 1448887"/>
                <a:gd name="connsiteX12" fmla="*/ 3055777 w 3143236"/>
                <a:gd name="connsiteY12" fmla="*/ 678661 h 1448887"/>
                <a:gd name="connsiteX13" fmla="*/ 2555711 w 3143236"/>
                <a:gd name="connsiteY13" fmla="*/ 321471 h 1448887"/>
                <a:gd name="connsiteX14" fmla="*/ 2055645 w 3143236"/>
                <a:gd name="connsiteY14" fmla="*/ 107158 h 1448887"/>
                <a:gd name="connsiteX15" fmla="*/ 1555579 w 3143236"/>
                <a:gd name="connsiteY15" fmla="*/ 35719 h 1448887"/>
                <a:gd name="connsiteX0" fmla="*/ 1537688 w 3125345"/>
                <a:gd name="connsiteY0" fmla="*/ 35719 h 1448887"/>
                <a:gd name="connsiteX1" fmla="*/ 537556 w 3125345"/>
                <a:gd name="connsiteY1" fmla="*/ 321471 h 1448887"/>
                <a:gd name="connsiteX2" fmla="*/ 46182 w 3125345"/>
                <a:gd name="connsiteY2" fmla="*/ 678662 h 1448887"/>
                <a:gd name="connsiteX3" fmla="*/ 260464 w 3125345"/>
                <a:gd name="connsiteY3" fmla="*/ 964414 h 1448887"/>
                <a:gd name="connsiteX4" fmla="*/ 662271 w 3125345"/>
                <a:gd name="connsiteY4" fmla="*/ 950123 h 1448887"/>
                <a:gd name="connsiteX5" fmla="*/ 1067516 w 3125345"/>
                <a:gd name="connsiteY5" fmla="*/ 939732 h 1448887"/>
                <a:gd name="connsiteX6" fmla="*/ 1524716 w 3125345"/>
                <a:gd name="connsiteY6" fmla="*/ 970905 h 1448887"/>
                <a:gd name="connsiteX7" fmla="*/ 1894878 w 3125345"/>
                <a:gd name="connsiteY7" fmla="*/ 1035851 h 1448887"/>
                <a:gd name="connsiteX8" fmla="*/ 2180630 w 3125345"/>
                <a:gd name="connsiteY8" fmla="*/ 1321604 h 1448887"/>
                <a:gd name="connsiteX9" fmla="*/ 2428725 w 3125345"/>
                <a:gd name="connsiteY9" fmla="*/ 1448887 h 1448887"/>
                <a:gd name="connsiteX10" fmla="*/ 2895010 w 3125345"/>
                <a:gd name="connsiteY10" fmla="*/ 1321604 h 1448887"/>
                <a:gd name="connsiteX11" fmla="*/ 3062571 w 3125345"/>
                <a:gd name="connsiteY11" fmla="*/ 1095596 h 1448887"/>
                <a:gd name="connsiteX12" fmla="*/ 3037886 w 3125345"/>
                <a:gd name="connsiteY12" fmla="*/ 678661 h 1448887"/>
                <a:gd name="connsiteX13" fmla="*/ 2537820 w 3125345"/>
                <a:gd name="connsiteY13" fmla="*/ 321471 h 1448887"/>
                <a:gd name="connsiteX14" fmla="*/ 2037754 w 3125345"/>
                <a:gd name="connsiteY14" fmla="*/ 107158 h 1448887"/>
                <a:gd name="connsiteX15" fmla="*/ 1537688 w 3125345"/>
                <a:gd name="connsiteY15" fmla="*/ 35719 h 1448887"/>
                <a:gd name="connsiteX0" fmla="*/ 1537688 w 3125345"/>
                <a:gd name="connsiteY0" fmla="*/ 35719 h 1448887"/>
                <a:gd name="connsiteX1" fmla="*/ 537556 w 3125345"/>
                <a:gd name="connsiteY1" fmla="*/ 321471 h 1448887"/>
                <a:gd name="connsiteX2" fmla="*/ 46182 w 3125345"/>
                <a:gd name="connsiteY2" fmla="*/ 678662 h 1448887"/>
                <a:gd name="connsiteX3" fmla="*/ 260464 w 3125345"/>
                <a:gd name="connsiteY3" fmla="*/ 964414 h 1448887"/>
                <a:gd name="connsiteX4" fmla="*/ 662271 w 3125345"/>
                <a:gd name="connsiteY4" fmla="*/ 950123 h 1448887"/>
                <a:gd name="connsiteX5" fmla="*/ 1067516 w 3125345"/>
                <a:gd name="connsiteY5" fmla="*/ 939732 h 1448887"/>
                <a:gd name="connsiteX6" fmla="*/ 1524716 w 3125345"/>
                <a:gd name="connsiteY6" fmla="*/ 970905 h 1448887"/>
                <a:gd name="connsiteX7" fmla="*/ 1894878 w 3125345"/>
                <a:gd name="connsiteY7" fmla="*/ 1035851 h 1448887"/>
                <a:gd name="connsiteX8" fmla="*/ 2180630 w 3125345"/>
                <a:gd name="connsiteY8" fmla="*/ 1321604 h 1448887"/>
                <a:gd name="connsiteX9" fmla="*/ 2428725 w 3125345"/>
                <a:gd name="connsiteY9" fmla="*/ 1448887 h 1448887"/>
                <a:gd name="connsiteX10" fmla="*/ 2895010 w 3125345"/>
                <a:gd name="connsiteY10" fmla="*/ 1321604 h 1448887"/>
                <a:gd name="connsiteX11" fmla="*/ 3062571 w 3125345"/>
                <a:gd name="connsiteY11" fmla="*/ 1095596 h 1448887"/>
                <a:gd name="connsiteX12" fmla="*/ 3037886 w 3125345"/>
                <a:gd name="connsiteY12" fmla="*/ 678661 h 1448887"/>
                <a:gd name="connsiteX13" fmla="*/ 2537820 w 3125345"/>
                <a:gd name="connsiteY13" fmla="*/ 321471 h 1448887"/>
                <a:gd name="connsiteX14" fmla="*/ 2037754 w 3125345"/>
                <a:gd name="connsiteY14" fmla="*/ 107158 h 1448887"/>
                <a:gd name="connsiteX15" fmla="*/ 1537688 w 3125345"/>
                <a:gd name="connsiteY15" fmla="*/ 35719 h 1448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25345" h="1448887">
                  <a:moveTo>
                    <a:pt x="1537688" y="35719"/>
                  </a:moveTo>
                  <a:cubicBezTo>
                    <a:pt x="1287655" y="71438"/>
                    <a:pt x="786140" y="214314"/>
                    <a:pt x="537556" y="321471"/>
                  </a:cubicBezTo>
                  <a:cubicBezTo>
                    <a:pt x="288972" y="428628"/>
                    <a:pt x="92364" y="571505"/>
                    <a:pt x="46182" y="678662"/>
                  </a:cubicBezTo>
                  <a:cubicBezTo>
                    <a:pt x="0" y="785819"/>
                    <a:pt x="157783" y="919171"/>
                    <a:pt x="260464" y="964414"/>
                  </a:cubicBezTo>
                  <a:cubicBezTo>
                    <a:pt x="363146" y="1009658"/>
                    <a:pt x="527762" y="954237"/>
                    <a:pt x="662271" y="950123"/>
                  </a:cubicBezTo>
                  <a:cubicBezTo>
                    <a:pt x="796780" y="946009"/>
                    <a:pt x="923775" y="936268"/>
                    <a:pt x="1067516" y="939732"/>
                  </a:cubicBezTo>
                  <a:cubicBezTo>
                    <a:pt x="1211257" y="943196"/>
                    <a:pt x="1386822" y="954885"/>
                    <a:pt x="1524716" y="970905"/>
                  </a:cubicBezTo>
                  <a:cubicBezTo>
                    <a:pt x="1662610" y="986925"/>
                    <a:pt x="1785559" y="977401"/>
                    <a:pt x="1894878" y="1035851"/>
                  </a:cubicBezTo>
                  <a:cubicBezTo>
                    <a:pt x="2004197" y="1094301"/>
                    <a:pt x="2091656" y="1252765"/>
                    <a:pt x="2180630" y="1321604"/>
                  </a:cubicBezTo>
                  <a:cubicBezTo>
                    <a:pt x="2269604" y="1390443"/>
                    <a:pt x="2309662" y="1448887"/>
                    <a:pt x="2428725" y="1448887"/>
                  </a:cubicBezTo>
                  <a:cubicBezTo>
                    <a:pt x="2547788" y="1448887"/>
                    <a:pt x="2789369" y="1380486"/>
                    <a:pt x="2895010" y="1321604"/>
                  </a:cubicBezTo>
                  <a:cubicBezTo>
                    <a:pt x="3000651" y="1262722"/>
                    <a:pt x="3038758" y="1202753"/>
                    <a:pt x="3062571" y="1095596"/>
                  </a:cubicBezTo>
                  <a:cubicBezTo>
                    <a:pt x="3086384" y="988439"/>
                    <a:pt x="3125345" y="807682"/>
                    <a:pt x="3037886" y="678661"/>
                  </a:cubicBezTo>
                  <a:cubicBezTo>
                    <a:pt x="2950428" y="549640"/>
                    <a:pt x="2704509" y="416721"/>
                    <a:pt x="2537820" y="321471"/>
                  </a:cubicBezTo>
                  <a:cubicBezTo>
                    <a:pt x="2371131" y="226221"/>
                    <a:pt x="2204443" y="154783"/>
                    <a:pt x="2037754" y="107158"/>
                  </a:cubicBezTo>
                  <a:cubicBezTo>
                    <a:pt x="1871065" y="59533"/>
                    <a:pt x="1787721" y="0"/>
                    <a:pt x="1537688" y="35719"/>
                  </a:cubicBezTo>
                  <a:close/>
                </a:path>
              </a:pathLst>
            </a:cu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8"/>
            <p:cNvGrpSpPr/>
            <p:nvPr/>
          </p:nvGrpSpPr>
          <p:grpSpPr>
            <a:xfrm>
              <a:off x="2920263" y="5133989"/>
              <a:ext cx="3000394" cy="1210643"/>
              <a:chOff x="4318462" y="285728"/>
              <a:chExt cx="4459668" cy="2054190"/>
            </a:xfrm>
          </p:grpSpPr>
          <p:sp>
            <p:nvSpPr>
              <p:cNvPr id="53" name="円/楕円 7"/>
              <p:cNvSpPr/>
              <p:nvPr/>
            </p:nvSpPr>
            <p:spPr>
              <a:xfrm>
                <a:off x="7635122" y="1723707"/>
                <a:ext cx="1143008"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E</a:t>
                </a:r>
                <a:endParaRPr kumimoji="1" lang="ja-JP" altLang="en-US" sz="1000" dirty="0">
                  <a:solidFill>
                    <a:schemeClr val="tx1"/>
                  </a:solidFill>
                </a:endParaRPr>
              </a:p>
            </p:txBody>
          </p:sp>
          <p:sp>
            <p:nvSpPr>
              <p:cNvPr id="54" name="円/楕円 53"/>
              <p:cNvSpPr/>
              <p:nvPr/>
            </p:nvSpPr>
            <p:spPr>
              <a:xfrm>
                <a:off x="7577623" y="914872"/>
                <a:ext cx="1163916"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D</a:t>
                </a:r>
                <a:endParaRPr kumimoji="1" lang="ja-JP" altLang="en-US" sz="1000" dirty="0">
                  <a:solidFill>
                    <a:schemeClr val="tx1"/>
                  </a:solidFill>
                </a:endParaRPr>
              </a:p>
            </p:txBody>
          </p:sp>
          <p:sp>
            <p:nvSpPr>
              <p:cNvPr id="55" name="円/楕円 54"/>
              <p:cNvSpPr/>
              <p:nvPr/>
            </p:nvSpPr>
            <p:spPr>
              <a:xfrm>
                <a:off x="6284770" y="914872"/>
                <a:ext cx="928694"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C</a:t>
                </a:r>
                <a:endParaRPr kumimoji="1" lang="ja-JP" altLang="en-US" sz="1000" dirty="0">
                  <a:solidFill>
                    <a:schemeClr val="tx1"/>
                  </a:solidFill>
                </a:endParaRPr>
              </a:p>
            </p:txBody>
          </p:sp>
          <p:sp>
            <p:nvSpPr>
              <p:cNvPr id="56" name="円/楕円 55"/>
              <p:cNvSpPr/>
              <p:nvPr/>
            </p:nvSpPr>
            <p:spPr>
              <a:xfrm>
                <a:off x="5534735" y="1982728"/>
                <a:ext cx="928694" cy="357190"/>
              </a:xfrm>
              <a:prstGeom prst="ellipse">
                <a:avLst/>
              </a:prstGeom>
              <a:solidFill>
                <a:schemeClr val="bg1">
                  <a:lumMod val="75000"/>
                </a:schemeClr>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I</a:t>
                </a:r>
                <a:endParaRPr kumimoji="1" lang="ja-JP" altLang="en-US" sz="1000" dirty="0">
                  <a:solidFill>
                    <a:schemeClr val="tx1"/>
                  </a:solidFill>
                </a:endParaRPr>
              </a:p>
            </p:txBody>
          </p:sp>
          <p:sp>
            <p:nvSpPr>
              <p:cNvPr id="57" name="円/楕円 56"/>
              <p:cNvSpPr/>
              <p:nvPr/>
            </p:nvSpPr>
            <p:spPr>
              <a:xfrm>
                <a:off x="4318462" y="1982728"/>
                <a:ext cx="1097330" cy="357190"/>
              </a:xfrm>
              <a:prstGeom prst="ellipse">
                <a:avLst/>
              </a:prstGeom>
              <a:solidFill>
                <a:schemeClr val="bg1">
                  <a:lumMod val="75000"/>
                </a:schemeClr>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H</a:t>
                </a:r>
                <a:endParaRPr kumimoji="1" lang="ja-JP" altLang="en-US" sz="1000" dirty="0">
                  <a:solidFill>
                    <a:schemeClr val="tx1"/>
                  </a:solidFill>
                </a:endParaRPr>
              </a:p>
            </p:txBody>
          </p:sp>
          <p:sp>
            <p:nvSpPr>
              <p:cNvPr id="58" name="円/楕円 57"/>
              <p:cNvSpPr/>
              <p:nvPr/>
            </p:nvSpPr>
            <p:spPr>
              <a:xfrm>
                <a:off x="4622530" y="914872"/>
                <a:ext cx="1309702"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B</a:t>
                </a:r>
                <a:endParaRPr kumimoji="1" lang="ja-JP" altLang="en-US" sz="1000" dirty="0">
                  <a:solidFill>
                    <a:schemeClr val="tx1"/>
                  </a:solidFill>
                </a:endParaRPr>
              </a:p>
            </p:txBody>
          </p:sp>
          <p:sp>
            <p:nvSpPr>
              <p:cNvPr id="59" name="円/楕円 58"/>
              <p:cNvSpPr/>
              <p:nvPr/>
            </p:nvSpPr>
            <p:spPr>
              <a:xfrm>
                <a:off x="6286512" y="285728"/>
                <a:ext cx="928694"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A</a:t>
                </a:r>
                <a:endParaRPr kumimoji="1" lang="ja-JP" altLang="en-US" sz="1000" dirty="0">
                  <a:solidFill>
                    <a:schemeClr val="tx1"/>
                  </a:solidFill>
                </a:endParaRPr>
              </a:p>
            </p:txBody>
          </p:sp>
          <p:cxnSp>
            <p:nvCxnSpPr>
              <p:cNvPr id="60" name="直線矢印コネクタ 59"/>
              <p:cNvCxnSpPr>
                <a:stCxn id="58" idx="0"/>
                <a:endCxn id="59" idx="3"/>
              </p:cNvCxnSpPr>
              <p:nvPr/>
            </p:nvCxnSpPr>
            <p:spPr>
              <a:xfrm rot="5400000" flipH="1" flipV="1">
                <a:off x="5687818" y="180173"/>
                <a:ext cx="324263" cy="1145136"/>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a:stCxn id="57" idx="0"/>
                <a:endCxn id="58" idx="4"/>
              </p:cNvCxnSpPr>
              <p:nvPr/>
            </p:nvCxnSpPr>
            <p:spPr>
              <a:xfrm rot="5400000" flipH="1" flipV="1">
                <a:off x="4716922" y="1422269"/>
                <a:ext cx="710666" cy="410255"/>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62" name="直線矢印コネクタ 61"/>
              <p:cNvCxnSpPr>
                <a:stCxn id="56" idx="0"/>
                <a:endCxn id="58" idx="4"/>
              </p:cNvCxnSpPr>
              <p:nvPr/>
            </p:nvCxnSpPr>
            <p:spPr>
              <a:xfrm rot="16200000" flipV="1">
                <a:off x="5282900" y="1266546"/>
                <a:ext cx="710666" cy="721700"/>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a:stCxn id="55" idx="0"/>
                <a:endCxn id="59" idx="4"/>
              </p:cNvCxnSpPr>
              <p:nvPr/>
            </p:nvCxnSpPr>
            <p:spPr>
              <a:xfrm rot="5400000" flipH="1" flipV="1">
                <a:off x="6614011" y="778023"/>
                <a:ext cx="271954" cy="1743"/>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a:stCxn id="54" idx="0"/>
                <a:endCxn id="59" idx="5"/>
              </p:cNvCxnSpPr>
              <p:nvPr/>
            </p:nvCxnSpPr>
            <p:spPr>
              <a:xfrm rot="16200000" flipV="1">
                <a:off x="7457262" y="212551"/>
                <a:ext cx="324263" cy="108037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a:endCxn id="54" idx="4"/>
              </p:cNvCxnSpPr>
              <p:nvPr/>
            </p:nvCxnSpPr>
            <p:spPr>
              <a:xfrm rot="16200000" flipV="1">
                <a:off x="7957281" y="1474361"/>
                <a:ext cx="451646" cy="47045"/>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grpSp>
          <p:nvGrpSpPr>
            <p:cNvPr id="9" name="グループ化 78"/>
            <p:cNvGrpSpPr/>
            <p:nvPr/>
          </p:nvGrpSpPr>
          <p:grpSpPr>
            <a:xfrm>
              <a:off x="62753" y="5143513"/>
              <a:ext cx="2786089" cy="1428759"/>
              <a:chOff x="4622529" y="285728"/>
              <a:chExt cx="4155601" cy="2424285"/>
            </a:xfrm>
          </p:grpSpPr>
          <p:sp>
            <p:nvSpPr>
              <p:cNvPr id="40" name="円/楕円 39"/>
              <p:cNvSpPr/>
              <p:nvPr/>
            </p:nvSpPr>
            <p:spPr>
              <a:xfrm>
                <a:off x="7635122" y="1723707"/>
                <a:ext cx="1143008"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rPr>
                  <a:t>E</a:t>
                </a:r>
                <a:endParaRPr kumimoji="1" lang="ja-JP" altLang="en-US" sz="900" dirty="0">
                  <a:solidFill>
                    <a:schemeClr val="tx1"/>
                  </a:solidFill>
                </a:endParaRPr>
              </a:p>
            </p:txBody>
          </p:sp>
          <p:sp>
            <p:nvSpPr>
              <p:cNvPr id="41" name="円/楕円 40"/>
              <p:cNvSpPr/>
              <p:nvPr/>
            </p:nvSpPr>
            <p:spPr>
              <a:xfrm>
                <a:off x="7577623" y="914872"/>
                <a:ext cx="1163916"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rPr>
                  <a:t>D</a:t>
                </a:r>
                <a:endParaRPr kumimoji="1" lang="ja-JP" altLang="en-US" sz="900" dirty="0">
                  <a:solidFill>
                    <a:schemeClr val="tx1"/>
                  </a:solidFill>
                </a:endParaRPr>
              </a:p>
            </p:txBody>
          </p:sp>
          <p:sp>
            <p:nvSpPr>
              <p:cNvPr id="42" name="円/楕円 41"/>
              <p:cNvSpPr/>
              <p:nvPr/>
            </p:nvSpPr>
            <p:spPr>
              <a:xfrm>
                <a:off x="6284770" y="914872"/>
                <a:ext cx="928694"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rPr>
                  <a:t>C</a:t>
                </a:r>
                <a:endParaRPr kumimoji="1" lang="ja-JP" altLang="en-US" sz="900" dirty="0">
                  <a:solidFill>
                    <a:schemeClr val="tx1"/>
                  </a:solidFill>
                </a:endParaRPr>
              </a:p>
            </p:txBody>
          </p:sp>
          <p:sp>
            <p:nvSpPr>
              <p:cNvPr id="43" name="円/楕円 42"/>
              <p:cNvSpPr/>
              <p:nvPr/>
            </p:nvSpPr>
            <p:spPr>
              <a:xfrm>
                <a:off x="4807223" y="2352823"/>
                <a:ext cx="928694" cy="357190"/>
              </a:xfrm>
              <a:prstGeom prst="ellipse">
                <a:avLst/>
              </a:prstGeom>
              <a:solidFill>
                <a:schemeClr val="bg1">
                  <a:lumMod val="75000"/>
                </a:schemeClr>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rPr>
                  <a:t>G</a:t>
                </a:r>
                <a:endParaRPr kumimoji="1" lang="ja-JP" altLang="en-US" sz="900" dirty="0">
                  <a:solidFill>
                    <a:schemeClr val="tx1"/>
                  </a:solidFill>
                </a:endParaRPr>
              </a:p>
            </p:txBody>
          </p:sp>
          <p:sp>
            <p:nvSpPr>
              <p:cNvPr id="44" name="円/楕円 43"/>
              <p:cNvSpPr/>
              <p:nvPr/>
            </p:nvSpPr>
            <p:spPr>
              <a:xfrm>
                <a:off x="4714877" y="1633833"/>
                <a:ext cx="1097330" cy="357190"/>
              </a:xfrm>
              <a:prstGeom prst="ellipse">
                <a:avLst/>
              </a:prstGeom>
              <a:solidFill>
                <a:schemeClr val="bg1">
                  <a:lumMod val="75000"/>
                </a:schemeClr>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rPr>
                  <a:t>F</a:t>
                </a:r>
                <a:endParaRPr kumimoji="1" lang="ja-JP" altLang="en-US" sz="900" dirty="0">
                  <a:solidFill>
                    <a:schemeClr val="tx1"/>
                  </a:solidFill>
                </a:endParaRPr>
              </a:p>
            </p:txBody>
          </p:sp>
          <p:sp>
            <p:nvSpPr>
              <p:cNvPr id="45" name="円/楕円 44"/>
              <p:cNvSpPr/>
              <p:nvPr/>
            </p:nvSpPr>
            <p:spPr>
              <a:xfrm>
                <a:off x="4622529" y="914872"/>
                <a:ext cx="1309702"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rPr>
                  <a:t>B</a:t>
                </a:r>
                <a:endParaRPr kumimoji="1" lang="ja-JP" altLang="en-US" sz="900" dirty="0">
                  <a:solidFill>
                    <a:schemeClr val="tx1"/>
                  </a:solidFill>
                </a:endParaRPr>
              </a:p>
            </p:txBody>
          </p:sp>
          <p:sp>
            <p:nvSpPr>
              <p:cNvPr id="46" name="円/楕円 45"/>
              <p:cNvSpPr/>
              <p:nvPr/>
            </p:nvSpPr>
            <p:spPr>
              <a:xfrm>
                <a:off x="6286512" y="285728"/>
                <a:ext cx="928694"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rPr>
                  <a:t>A</a:t>
                </a:r>
                <a:endParaRPr kumimoji="1" lang="ja-JP" altLang="en-US" sz="900" dirty="0">
                  <a:solidFill>
                    <a:schemeClr val="tx1"/>
                  </a:solidFill>
                </a:endParaRPr>
              </a:p>
            </p:txBody>
          </p:sp>
          <p:cxnSp>
            <p:nvCxnSpPr>
              <p:cNvPr id="47" name="直線矢印コネクタ 46"/>
              <p:cNvCxnSpPr>
                <a:stCxn id="45" idx="0"/>
                <a:endCxn id="46" idx="3"/>
              </p:cNvCxnSpPr>
              <p:nvPr/>
            </p:nvCxnSpPr>
            <p:spPr>
              <a:xfrm rot="5400000" flipH="1" flipV="1">
                <a:off x="5687818" y="180173"/>
                <a:ext cx="324263" cy="1145136"/>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44" idx="0"/>
                <a:endCxn id="45" idx="4"/>
              </p:cNvCxnSpPr>
              <p:nvPr/>
            </p:nvCxnSpPr>
            <p:spPr>
              <a:xfrm rot="5400000" flipH="1" flipV="1">
                <a:off x="5089575" y="1446028"/>
                <a:ext cx="361772" cy="1383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a:stCxn id="43" idx="0"/>
                <a:endCxn id="44" idx="4"/>
              </p:cNvCxnSpPr>
              <p:nvPr/>
            </p:nvCxnSpPr>
            <p:spPr>
              <a:xfrm rot="16200000" flipV="1">
                <a:off x="5086657" y="2167908"/>
                <a:ext cx="361800" cy="802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stCxn id="42" idx="0"/>
                <a:endCxn id="46" idx="4"/>
              </p:cNvCxnSpPr>
              <p:nvPr/>
            </p:nvCxnSpPr>
            <p:spPr>
              <a:xfrm rot="5400000" flipH="1" flipV="1">
                <a:off x="6614011" y="778023"/>
                <a:ext cx="271954" cy="1743"/>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a:stCxn id="41" idx="0"/>
                <a:endCxn id="46" idx="5"/>
              </p:cNvCxnSpPr>
              <p:nvPr/>
            </p:nvCxnSpPr>
            <p:spPr>
              <a:xfrm rot="16200000" flipV="1">
                <a:off x="7457262" y="212551"/>
                <a:ext cx="324263" cy="108037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a:stCxn id="40" idx="0"/>
                <a:endCxn id="41" idx="4"/>
              </p:cNvCxnSpPr>
              <p:nvPr/>
            </p:nvCxnSpPr>
            <p:spPr>
              <a:xfrm rot="16200000" flipV="1">
                <a:off x="7957281" y="1474361"/>
                <a:ext cx="451646" cy="47045"/>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grpSp>
          <p:nvGrpSpPr>
            <p:cNvPr id="10" name="グループ化 78"/>
            <p:cNvGrpSpPr/>
            <p:nvPr/>
          </p:nvGrpSpPr>
          <p:grpSpPr>
            <a:xfrm>
              <a:off x="6151348" y="5133989"/>
              <a:ext cx="2714645" cy="1067767"/>
              <a:chOff x="4622530" y="285728"/>
              <a:chExt cx="4155600" cy="1811761"/>
            </a:xfrm>
          </p:grpSpPr>
          <p:sp>
            <p:nvSpPr>
              <p:cNvPr id="29" name="円/楕円 28"/>
              <p:cNvSpPr/>
              <p:nvPr/>
            </p:nvSpPr>
            <p:spPr>
              <a:xfrm>
                <a:off x="7635122" y="1723707"/>
                <a:ext cx="1143008"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E</a:t>
                </a:r>
                <a:endParaRPr kumimoji="1" lang="ja-JP" altLang="en-US" sz="1000" dirty="0">
                  <a:solidFill>
                    <a:schemeClr val="tx1"/>
                  </a:solidFill>
                </a:endParaRPr>
              </a:p>
            </p:txBody>
          </p:sp>
          <p:sp>
            <p:nvSpPr>
              <p:cNvPr id="30" name="円/楕円 29"/>
              <p:cNvSpPr/>
              <p:nvPr/>
            </p:nvSpPr>
            <p:spPr>
              <a:xfrm>
                <a:off x="7577623" y="914872"/>
                <a:ext cx="1163916"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D</a:t>
                </a:r>
                <a:endParaRPr kumimoji="1" lang="ja-JP" altLang="en-US" sz="1000" dirty="0">
                  <a:solidFill>
                    <a:schemeClr val="tx1"/>
                  </a:solidFill>
                </a:endParaRPr>
              </a:p>
            </p:txBody>
          </p:sp>
          <p:sp>
            <p:nvSpPr>
              <p:cNvPr id="31" name="円/楕円 30"/>
              <p:cNvSpPr/>
              <p:nvPr/>
            </p:nvSpPr>
            <p:spPr>
              <a:xfrm>
                <a:off x="6284770" y="914872"/>
                <a:ext cx="928694"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C</a:t>
                </a:r>
                <a:endParaRPr kumimoji="1" lang="ja-JP" altLang="en-US" sz="1000" dirty="0">
                  <a:solidFill>
                    <a:schemeClr val="tx1"/>
                  </a:solidFill>
                </a:endParaRPr>
              </a:p>
            </p:txBody>
          </p:sp>
          <p:sp>
            <p:nvSpPr>
              <p:cNvPr id="32" name="円/楕円 31"/>
              <p:cNvSpPr/>
              <p:nvPr/>
            </p:nvSpPr>
            <p:spPr>
              <a:xfrm>
                <a:off x="6345584" y="1740299"/>
                <a:ext cx="928694" cy="357190"/>
              </a:xfrm>
              <a:prstGeom prst="ellipse">
                <a:avLst/>
              </a:prstGeom>
              <a:solidFill>
                <a:schemeClr val="bg1">
                  <a:lumMod val="75000"/>
                </a:schemeClr>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J</a:t>
                </a:r>
                <a:endParaRPr kumimoji="1" lang="ja-JP" altLang="en-US" sz="1000" dirty="0">
                  <a:solidFill>
                    <a:schemeClr val="tx1"/>
                  </a:solidFill>
                </a:endParaRPr>
              </a:p>
            </p:txBody>
          </p:sp>
          <p:sp>
            <p:nvSpPr>
              <p:cNvPr id="33" name="円/楕円 32"/>
              <p:cNvSpPr/>
              <p:nvPr/>
            </p:nvSpPr>
            <p:spPr>
              <a:xfrm>
                <a:off x="4622530" y="914872"/>
                <a:ext cx="1309702"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B</a:t>
                </a:r>
                <a:endParaRPr kumimoji="1" lang="ja-JP" altLang="en-US" sz="1000" dirty="0">
                  <a:solidFill>
                    <a:schemeClr val="tx1"/>
                  </a:solidFill>
                </a:endParaRPr>
              </a:p>
            </p:txBody>
          </p:sp>
          <p:sp>
            <p:nvSpPr>
              <p:cNvPr id="34" name="円/楕円 33"/>
              <p:cNvSpPr/>
              <p:nvPr/>
            </p:nvSpPr>
            <p:spPr>
              <a:xfrm>
                <a:off x="6286512" y="285728"/>
                <a:ext cx="928694" cy="357190"/>
              </a:xfrm>
              <a:prstGeom prst="ellipse">
                <a:avLst/>
              </a:prstGeom>
              <a:solidFill>
                <a:srgbClr val="66FF66"/>
              </a:solidFill>
              <a:ln>
                <a:solidFill>
                  <a:schemeClr val="tx1"/>
                </a:solidFill>
              </a:ln>
              <a:scene3d>
                <a:camera prst="orthographicFront"/>
                <a:lightRig rig="threePt" dir="t"/>
              </a:scene3d>
              <a:sp3d extrusionH="76200">
                <a:bevelT/>
                <a:extrusionClr>
                  <a:schemeClr val="tx1"/>
                </a:extrusionClr>
                <a:contourClr>
                  <a:schemeClr val="tx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A</a:t>
                </a:r>
                <a:endParaRPr kumimoji="1" lang="ja-JP" altLang="en-US" sz="1000" dirty="0">
                  <a:solidFill>
                    <a:schemeClr val="tx1"/>
                  </a:solidFill>
                </a:endParaRPr>
              </a:p>
            </p:txBody>
          </p:sp>
          <p:cxnSp>
            <p:nvCxnSpPr>
              <p:cNvPr id="35" name="直線矢印コネクタ 34"/>
              <p:cNvCxnSpPr>
                <a:stCxn id="33" idx="0"/>
                <a:endCxn id="34" idx="3"/>
              </p:cNvCxnSpPr>
              <p:nvPr/>
            </p:nvCxnSpPr>
            <p:spPr>
              <a:xfrm rot="5400000" flipH="1" flipV="1">
                <a:off x="5687818" y="180173"/>
                <a:ext cx="324263" cy="1145136"/>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32" idx="0"/>
                <a:endCxn id="31" idx="4"/>
              </p:cNvCxnSpPr>
              <p:nvPr/>
            </p:nvCxnSpPr>
            <p:spPr>
              <a:xfrm rot="16200000" flipV="1">
                <a:off x="6545407" y="1475773"/>
                <a:ext cx="468237" cy="60814"/>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31" idx="0"/>
                <a:endCxn id="34" idx="4"/>
              </p:cNvCxnSpPr>
              <p:nvPr/>
            </p:nvCxnSpPr>
            <p:spPr>
              <a:xfrm rot="5400000" flipH="1" flipV="1">
                <a:off x="6614011" y="778023"/>
                <a:ext cx="271954" cy="1743"/>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a:stCxn id="30" idx="0"/>
                <a:endCxn id="34" idx="5"/>
              </p:cNvCxnSpPr>
              <p:nvPr/>
            </p:nvCxnSpPr>
            <p:spPr>
              <a:xfrm rot="16200000" flipV="1">
                <a:off x="7457262" y="212551"/>
                <a:ext cx="324263" cy="108037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29" idx="0"/>
                <a:endCxn id="30" idx="4"/>
              </p:cNvCxnSpPr>
              <p:nvPr/>
            </p:nvCxnSpPr>
            <p:spPr>
              <a:xfrm rot="16200000" flipV="1">
                <a:off x="7957281" y="1474361"/>
                <a:ext cx="451646" cy="47045"/>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grpSp>
      <p:sp>
        <p:nvSpPr>
          <p:cNvPr id="103" name="テキスト ボックス 102"/>
          <p:cNvSpPr txBox="1"/>
          <p:nvPr/>
        </p:nvSpPr>
        <p:spPr>
          <a:xfrm>
            <a:off x="428596" y="6357958"/>
            <a:ext cx="7400937" cy="276999"/>
          </a:xfrm>
          <a:prstGeom prst="rect">
            <a:avLst/>
          </a:prstGeom>
          <a:noFill/>
        </p:spPr>
        <p:txBody>
          <a:bodyPr wrap="none" rtlCol="0">
            <a:spAutoFit/>
          </a:bodyPr>
          <a:lstStyle/>
          <a:p>
            <a:r>
              <a:rPr lang="en-US" altLang="ja-JP" sz="1200" dirty="0" smtClean="0"/>
              <a:t>[4]</a:t>
            </a:r>
            <a:r>
              <a:rPr lang="ja-JP" altLang="en-US" sz="1200" dirty="0" smtClean="0"/>
              <a:t>多頻度グラフマイニング手法の一般化</a:t>
            </a:r>
            <a:r>
              <a:rPr lang="en-US" altLang="ja-JP" sz="1200" dirty="0" smtClean="0"/>
              <a:t>, </a:t>
            </a:r>
            <a:r>
              <a:rPr lang="ja-JP" altLang="en-US" sz="1200" dirty="0" smtClean="0"/>
              <a:t>猪 口，鷲尾</a:t>
            </a:r>
            <a:r>
              <a:rPr lang="en-US" altLang="ja-JP" sz="1200" dirty="0" smtClean="0"/>
              <a:t>, </a:t>
            </a:r>
            <a:r>
              <a:rPr lang="ja-JP" altLang="en-US" sz="1200" dirty="0" smtClean="0"/>
              <a:t>元田</a:t>
            </a:r>
            <a:r>
              <a:rPr lang="en-US" altLang="ja-JP" sz="1200" dirty="0" smtClean="0"/>
              <a:t>, </a:t>
            </a:r>
            <a:r>
              <a:rPr lang="ja-JP" altLang="en-US" sz="1200" dirty="0" smtClean="0"/>
              <a:t>人工知能学会論文誌</a:t>
            </a:r>
            <a:r>
              <a:rPr lang="en-US" altLang="ja-JP" sz="1200" dirty="0" smtClean="0"/>
              <a:t>, Vol. 19, No. 5, pp.368-378</a:t>
            </a:r>
            <a:endParaRPr kumimoji="1" lang="ja-JP" altLang="en-US" sz="1200" dirty="0"/>
          </a:p>
        </p:txBody>
      </p:sp>
    </p:spTree>
  </p:cSld>
  <p:clrMapOvr>
    <a:masterClrMapping/>
  </p:clrMapOvr>
  <p:transition advTm="156"/>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グラフから文への変換</a:t>
            </a:r>
            <a:endParaRPr kumimoji="1" lang="ja-JP" altLang="en-US" dirty="0"/>
          </a:p>
        </p:txBody>
      </p:sp>
      <p:sp>
        <p:nvSpPr>
          <p:cNvPr id="26" name="コンテンツ プレースホルダ 25"/>
          <p:cNvSpPr>
            <a:spLocks noGrp="1"/>
          </p:cNvSpPr>
          <p:nvPr>
            <p:ph idx="1"/>
          </p:nvPr>
        </p:nvSpPr>
        <p:spPr>
          <a:xfrm>
            <a:off x="457200" y="1412875"/>
            <a:ext cx="8472518" cy="4824413"/>
          </a:xfrm>
        </p:spPr>
        <p:txBody>
          <a:bodyPr/>
          <a:lstStyle/>
          <a:p>
            <a:r>
              <a:rPr lang="ja-JP" altLang="en-US" dirty="0" smtClean="0"/>
              <a:t>グラフから説明文を生成</a:t>
            </a:r>
            <a:endParaRPr lang="en-US" altLang="ja-JP" dirty="0" smtClean="0"/>
          </a:p>
          <a:p>
            <a:pPr lvl="1"/>
            <a:r>
              <a:rPr lang="ja-JP" altLang="en-US" dirty="0" smtClean="0"/>
              <a:t>グラフには語順や活用の情報が存在しない</a:t>
            </a:r>
            <a:endParaRPr lang="en-US" altLang="ja-JP" dirty="0"/>
          </a:p>
          <a:p>
            <a:pPr lvl="1"/>
            <a:endParaRPr lang="en-US" altLang="ja-JP" dirty="0" smtClean="0"/>
          </a:p>
          <a:p>
            <a:r>
              <a:rPr lang="ja-JP" altLang="en-US" dirty="0" smtClean="0"/>
              <a:t>コメント原文の語順などを利用</a:t>
            </a:r>
          </a:p>
          <a:p>
            <a:pPr lvl="1"/>
            <a:r>
              <a:rPr kumimoji="1" lang="ja-JP" altLang="en-US" dirty="0" smtClean="0"/>
              <a:t>原文</a:t>
            </a:r>
            <a:r>
              <a:rPr lang="ja-JP" altLang="en-US" dirty="0" smtClean="0"/>
              <a:t>から対応する単語のみ抽出</a:t>
            </a:r>
            <a:endParaRPr lang="en-US" altLang="ja-JP" dirty="0" smtClean="0"/>
          </a:p>
          <a:p>
            <a:pPr lvl="1"/>
            <a:endParaRPr kumimoji="1" lang="en-US" altLang="ja-JP" dirty="0" smtClean="0"/>
          </a:p>
          <a:p>
            <a:pPr lvl="1"/>
            <a:endParaRPr lang="en-US" altLang="ja-JP" dirty="0" smtClean="0"/>
          </a:p>
          <a:p>
            <a:pPr lvl="1"/>
            <a:endParaRPr kumimoji="1" lang="en-US" altLang="ja-JP" dirty="0" smtClean="0"/>
          </a:p>
          <a:p>
            <a:pPr lvl="1"/>
            <a:endParaRPr lang="en-US" altLang="ja-JP" dirty="0" smtClean="0"/>
          </a:p>
          <a:p>
            <a:pPr lvl="1"/>
            <a:endParaRPr kumimoji="1" lang="en-US" altLang="ja-JP" dirty="0" smtClean="0"/>
          </a:p>
          <a:p>
            <a:pPr lvl="1">
              <a:buNone/>
            </a:pPr>
            <a:endParaRPr kumimoji="1" lang="en-US" altLang="ja-JP" dirty="0" smtClean="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15042B13-0CF6-4886-AA02-14657BF7CCA2}"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19</a:t>
            </a:fld>
            <a:endParaRPr kumimoji="1" lang="ja-JP" altLang="en-US" dirty="0"/>
          </a:p>
        </p:txBody>
      </p:sp>
      <p:sp>
        <p:nvSpPr>
          <p:cNvPr id="21" name="フリーフォーム 20"/>
          <p:cNvSpPr/>
          <p:nvPr/>
        </p:nvSpPr>
        <p:spPr>
          <a:xfrm>
            <a:off x="5072066" y="4145212"/>
            <a:ext cx="4071934" cy="1932613"/>
          </a:xfrm>
          <a:custGeom>
            <a:avLst/>
            <a:gdLst>
              <a:gd name="connsiteX0" fmla="*/ 1610591 w 3248892"/>
              <a:gd name="connsiteY0" fmla="*/ 36368 h 1520536"/>
              <a:gd name="connsiteX1" fmla="*/ 550719 w 3248892"/>
              <a:gd name="connsiteY1" fmla="*/ 306531 h 1520536"/>
              <a:gd name="connsiteX2" fmla="*/ 51955 w 3248892"/>
              <a:gd name="connsiteY2" fmla="*/ 722168 h 1520536"/>
              <a:gd name="connsiteX3" fmla="*/ 238991 w 3248892"/>
              <a:gd name="connsiteY3" fmla="*/ 1002722 h 1520536"/>
              <a:gd name="connsiteX4" fmla="*/ 748146 w 3248892"/>
              <a:gd name="connsiteY4" fmla="*/ 1013113 h 1520536"/>
              <a:gd name="connsiteX5" fmla="*/ 1153391 w 3248892"/>
              <a:gd name="connsiteY5" fmla="*/ 1002722 h 1520536"/>
              <a:gd name="connsiteX6" fmla="*/ 1610591 w 3248892"/>
              <a:gd name="connsiteY6" fmla="*/ 1033895 h 1520536"/>
              <a:gd name="connsiteX7" fmla="*/ 1963882 w 3248892"/>
              <a:gd name="connsiteY7" fmla="*/ 1210540 h 1520536"/>
              <a:gd name="connsiteX8" fmla="*/ 2150919 w 3248892"/>
              <a:gd name="connsiteY8" fmla="*/ 1407968 h 1520536"/>
              <a:gd name="connsiteX9" fmla="*/ 2514600 w 3248892"/>
              <a:gd name="connsiteY9" fmla="*/ 1511877 h 1520536"/>
              <a:gd name="connsiteX10" fmla="*/ 2971800 w 3248892"/>
              <a:gd name="connsiteY10" fmla="*/ 1459922 h 1520536"/>
              <a:gd name="connsiteX11" fmla="*/ 3148446 w 3248892"/>
              <a:gd name="connsiteY11" fmla="*/ 1158586 h 1520536"/>
              <a:gd name="connsiteX12" fmla="*/ 3179619 w 3248892"/>
              <a:gd name="connsiteY12" fmla="*/ 722168 h 1520536"/>
              <a:gd name="connsiteX13" fmla="*/ 2732810 w 3248892"/>
              <a:gd name="connsiteY13" fmla="*/ 337704 h 1520536"/>
              <a:gd name="connsiteX14" fmla="*/ 2140528 w 3248892"/>
              <a:gd name="connsiteY14" fmla="*/ 88322 h 1520536"/>
              <a:gd name="connsiteX15" fmla="*/ 1610591 w 3248892"/>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63882 w 3193034"/>
              <a:gd name="connsiteY7" fmla="*/ 1210540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22709 w 3205152"/>
              <a:gd name="connsiteY0" fmla="*/ 49356 h 1533524"/>
              <a:gd name="connsiteX1" fmla="*/ 635549 w 3205152"/>
              <a:gd name="connsiteY1" fmla="*/ 397449 h 1533524"/>
              <a:gd name="connsiteX2" fmla="*/ 64073 w 3205152"/>
              <a:gd name="connsiteY2" fmla="*/ 735156 h 1533524"/>
              <a:gd name="connsiteX3" fmla="*/ 251109 w 3205152"/>
              <a:gd name="connsiteY3" fmla="*/ 1015710 h 1533524"/>
              <a:gd name="connsiteX4" fmla="*/ 760264 w 3205152"/>
              <a:gd name="connsiteY4" fmla="*/ 1026101 h 1533524"/>
              <a:gd name="connsiteX5" fmla="*/ 1165509 w 3205152"/>
              <a:gd name="connsiteY5" fmla="*/ 1015710 h 1533524"/>
              <a:gd name="connsiteX6" fmla="*/ 1622709 w 3205152"/>
              <a:gd name="connsiteY6" fmla="*/ 1046883 h 1533524"/>
              <a:gd name="connsiteX7" fmla="*/ 1992871 w 3205152"/>
              <a:gd name="connsiteY7" fmla="*/ 1111829 h 1533524"/>
              <a:gd name="connsiteX8" fmla="*/ 2163037 w 3205152"/>
              <a:gd name="connsiteY8" fmla="*/ 1420956 h 1533524"/>
              <a:gd name="connsiteX9" fmla="*/ 2526718 w 3205152"/>
              <a:gd name="connsiteY9" fmla="*/ 1524865 h 1533524"/>
              <a:gd name="connsiteX10" fmla="*/ 2983918 w 3205152"/>
              <a:gd name="connsiteY10" fmla="*/ 1472910 h 1533524"/>
              <a:gd name="connsiteX11" fmla="*/ 3160564 w 3205152"/>
              <a:gd name="connsiteY11" fmla="*/ 1171574 h 1533524"/>
              <a:gd name="connsiteX12" fmla="*/ 3135879 w 3205152"/>
              <a:gd name="connsiteY12" fmla="*/ 754639 h 1533524"/>
              <a:gd name="connsiteX13" fmla="*/ 2744928 w 3205152"/>
              <a:gd name="connsiteY13" fmla="*/ 350692 h 1533524"/>
              <a:gd name="connsiteX14" fmla="*/ 2152646 w 3205152"/>
              <a:gd name="connsiteY14" fmla="*/ 101310 h 1533524"/>
              <a:gd name="connsiteX15" fmla="*/ 1622709 w 3205152"/>
              <a:gd name="connsiteY15" fmla="*/ 49356 h 1533524"/>
              <a:gd name="connsiteX0" fmla="*/ 1635681 w 3205152"/>
              <a:gd name="connsiteY0" fmla="*/ 109751 h 1460140"/>
              <a:gd name="connsiteX1" fmla="*/ 635549 w 3205152"/>
              <a:gd name="connsiteY1" fmla="*/ 324065 h 1460140"/>
              <a:gd name="connsiteX2" fmla="*/ 64073 w 3205152"/>
              <a:gd name="connsiteY2" fmla="*/ 661772 h 1460140"/>
              <a:gd name="connsiteX3" fmla="*/ 251109 w 3205152"/>
              <a:gd name="connsiteY3" fmla="*/ 942326 h 1460140"/>
              <a:gd name="connsiteX4" fmla="*/ 760264 w 3205152"/>
              <a:gd name="connsiteY4" fmla="*/ 952717 h 1460140"/>
              <a:gd name="connsiteX5" fmla="*/ 1165509 w 3205152"/>
              <a:gd name="connsiteY5" fmla="*/ 942326 h 1460140"/>
              <a:gd name="connsiteX6" fmla="*/ 1622709 w 3205152"/>
              <a:gd name="connsiteY6" fmla="*/ 973499 h 1460140"/>
              <a:gd name="connsiteX7" fmla="*/ 1992871 w 3205152"/>
              <a:gd name="connsiteY7" fmla="*/ 1038445 h 1460140"/>
              <a:gd name="connsiteX8" fmla="*/ 2163037 w 3205152"/>
              <a:gd name="connsiteY8" fmla="*/ 1347572 h 1460140"/>
              <a:gd name="connsiteX9" fmla="*/ 2526718 w 3205152"/>
              <a:gd name="connsiteY9" fmla="*/ 1451481 h 1460140"/>
              <a:gd name="connsiteX10" fmla="*/ 2983918 w 3205152"/>
              <a:gd name="connsiteY10" fmla="*/ 1399526 h 1460140"/>
              <a:gd name="connsiteX11" fmla="*/ 3160564 w 3205152"/>
              <a:gd name="connsiteY11" fmla="*/ 1098190 h 1460140"/>
              <a:gd name="connsiteX12" fmla="*/ 3135879 w 3205152"/>
              <a:gd name="connsiteY12" fmla="*/ 681255 h 1460140"/>
              <a:gd name="connsiteX13" fmla="*/ 2744928 w 3205152"/>
              <a:gd name="connsiteY13" fmla="*/ 277308 h 1460140"/>
              <a:gd name="connsiteX14" fmla="*/ 2152646 w 3205152"/>
              <a:gd name="connsiteY14" fmla="*/ 27926 h 1460140"/>
              <a:gd name="connsiteX15" fmla="*/ 1635681 w 3205152"/>
              <a:gd name="connsiteY15" fmla="*/ 109751 h 1460140"/>
              <a:gd name="connsiteX0" fmla="*/ 1635681 w 3205152"/>
              <a:gd name="connsiteY0" fmla="*/ 49356 h 1542621"/>
              <a:gd name="connsiteX1" fmla="*/ 635549 w 3205152"/>
              <a:gd name="connsiteY1" fmla="*/ 406546 h 1542621"/>
              <a:gd name="connsiteX2" fmla="*/ 64073 w 3205152"/>
              <a:gd name="connsiteY2" fmla="*/ 744253 h 1542621"/>
              <a:gd name="connsiteX3" fmla="*/ 251109 w 3205152"/>
              <a:gd name="connsiteY3" fmla="*/ 1024807 h 1542621"/>
              <a:gd name="connsiteX4" fmla="*/ 760264 w 3205152"/>
              <a:gd name="connsiteY4" fmla="*/ 1035198 h 1542621"/>
              <a:gd name="connsiteX5" fmla="*/ 1165509 w 3205152"/>
              <a:gd name="connsiteY5" fmla="*/ 1024807 h 1542621"/>
              <a:gd name="connsiteX6" fmla="*/ 1622709 w 3205152"/>
              <a:gd name="connsiteY6" fmla="*/ 1055980 h 1542621"/>
              <a:gd name="connsiteX7" fmla="*/ 1992871 w 3205152"/>
              <a:gd name="connsiteY7" fmla="*/ 1120926 h 1542621"/>
              <a:gd name="connsiteX8" fmla="*/ 2163037 w 3205152"/>
              <a:gd name="connsiteY8" fmla="*/ 1430053 h 1542621"/>
              <a:gd name="connsiteX9" fmla="*/ 2526718 w 3205152"/>
              <a:gd name="connsiteY9" fmla="*/ 1533962 h 1542621"/>
              <a:gd name="connsiteX10" fmla="*/ 2983918 w 3205152"/>
              <a:gd name="connsiteY10" fmla="*/ 1482007 h 1542621"/>
              <a:gd name="connsiteX11" fmla="*/ 3160564 w 3205152"/>
              <a:gd name="connsiteY11" fmla="*/ 1180671 h 1542621"/>
              <a:gd name="connsiteX12" fmla="*/ 3135879 w 3205152"/>
              <a:gd name="connsiteY12" fmla="*/ 763736 h 1542621"/>
              <a:gd name="connsiteX13" fmla="*/ 2744928 w 3205152"/>
              <a:gd name="connsiteY13" fmla="*/ 359789 h 1542621"/>
              <a:gd name="connsiteX14" fmla="*/ 2152646 w 3205152"/>
              <a:gd name="connsiteY14" fmla="*/ 110407 h 1542621"/>
              <a:gd name="connsiteX15" fmla="*/ 1635681 w 3205152"/>
              <a:gd name="connsiteY15" fmla="*/ 49356 h 1542621"/>
              <a:gd name="connsiteX0" fmla="*/ 1635681 w 3205152"/>
              <a:gd name="connsiteY0" fmla="*/ 35719 h 1528984"/>
              <a:gd name="connsiteX1" fmla="*/ 635549 w 3205152"/>
              <a:gd name="connsiteY1" fmla="*/ 392909 h 1528984"/>
              <a:gd name="connsiteX2" fmla="*/ 64073 w 3205152"/>
              <a:gd name="connsiteY2" fmla="*/ 730616 h 1528984"/>
              <a:gd name="connsiteX3" fmla="*/ 251109 w 3205152"/>
              <a:gd name="connsiteY3" fmla="*/ 1011170 h 1528984"/>
              <a:gd name="connsiteX4" fmla="*/ 760264 w 3205152"/>
              <a:gd name="connsiteY4" fmla="*/ 1021561 h 1528984"/>
              <a:gd name="connsiteX5" fmla="*/ 1165509 w 3205152"/>
              <a:gd name="connsiteY5" fmla="*/ 1011170 h 1528984"/>
              <a:gd name="connsiteX6" fmla="*/ 1622709 w 3205152"/>
              <a:gd name="connsiteY6" fmla="*/ 1042343 h 1528984"/>
              <a:gd name="connsiteX7" fmla="*/ 1992871 w 3205152"/>
              <a:gd name="connsiteY7" fmla="*/ 1107289 h 1528984"/>
              <a:gd name="connsiteX8" fmla="*/ 2163037 w 3205152"/>
              <a:gd name="connsiteY8" fmla="*/ 1416416 h 1528984"/>
              <a:gd name="connsiteX9" fmla="*/ 2526718 w 3205152"/>
              <a:gd name="connsiteY9" fmla="*/ 1520325 h 1528984"/>
              <a:gd name="connsiteX10" fmla="*/ 2983918 w 3205152"/>
              <a:gd name="connsiteY10" fmla="*/ 1468370 h 1528984"/>
              <a:gd name="connsiteX11" fmla="*/ 3160564 w 3205152"/>
              <a:gd name="connsiteY11" fmla="*/ 1167034 h 1528984"/>
              <a:gd name="connsiteX12" fmla="*/ 3135879 w 3205152"/>
              <a:gd name="connsiteY12" fmla="*/ 750099 h 1528984"/>
              <a:gd name="connsiteX13" fmla="*/ 2744928 w 3205152"/>
              <a:gd name="connsiteY13" fmla="*/ 346152 h 1528984"/>
              <a:gd name="connsiteX14" fmla="*/ 2135747 w 3205152"/>
              <a:gd name="connsiteY14" fmla="*/ 178596 h 1528984"/>
              <a:gd name="connsiteX15" fmla="*/ 1635681 w 3205152"/>
              <a:gd name="connsiteY15" fmla="*/ 35719 h 1528984"/>
              <a:gd name="connsiteX0" fmla="*/ 1635681 w 3223338"/>
              <a:gd name="connsiteY0" fmla="*/ 35719 h 1528984"/>
              <a:gd name="connsiteX1" fmla="*/ 635549 w 3223338"/>
              <a:gd name="connsiteY1" fmla="*/ 392909 h 1528984"/>
              <a:gd name="connsiteX2" fmla="*/ 64073 w 3223338"/>
              <a:gd name="connsiteY2" fmla="*/ 730616 h 1528984"/>
              <a:gd name="connsiteX3" fmla="*/ 251109 w 3223338"/>
              <a:gd name="connsiteY3" fmla="*/ 1011170 h 1528984"/>
              <a:gd name="connsiteX4" fmla="*/ 760264 w 3223338"/>
              <a:gd name="connsiteY4" fmla="*/ 1021561 h 1528984"/>
              <a:gd name="connsiteX5" fmla="*/ 1165509 w 3223338"/>
              <a:gd name="connsiteY5" fmla="*/ 1011170 h 1528984"/>
              <a:gd name="connsiteX6" fmla="*/ 1622709 w 3223338"/>
              <a:gd name="connsiteY6" fmla="*/ 1042343 h 1528984"/>
              <a:gd name="connsiteX7" fmla="*/ 1992871 w 3223338"/>
              <a:gd name="connsiteY7" fmla="*/ 1107289 h 1528984"/>
              <a:gd name="connsiteX8" fmla="*/ 2163037 w 3223338"/>
              <a:gd name="connsiteY8" fmla="*/ 1416416 h 1528984"/>
              <a:gd name="connsiteX9" fmla="*/ 2526718 w 3223338"/>
              <a:gd name="connsiteY9" fmla="*/ 1520325 h 1528984"/>
              <a:gd name="connsiteX10" fmla="*/ 2983918 w 3223338"/>
              <a:gd name="connsiteY10" fmla="*/ 1468370 h 1528984"/>
              <a:gd name="connsiteX11" fmla="*/ 3160564 w 3223338"/>
              <a:gd name="connsiteY11" fmla="*/ 1167034 h 1528984"/>
              <a:gd name="connsiteX12" fmla="*/ 3135879 w 3223338"/>
              <a:gd name="connsiteY12" fmla="*/ 750099 h 1528984"/>
              <a:gd name="connsiteX13" fmla="*/ 2635813 w 3223338"/>
              <a:gd name="connsiteY13" fmla="*/ 392909 h 1528984"/>
              <a:gd name="connsiteX14" fmla="*/ 2135747 w 3223338"/>
              <a:gd name="connsiteY14" fmla="*/ 178596 h 1528984"/>
              <a:gd name="connsiteX15" fmla="*/ 1635681 w 3223338"/>
              <a:gd name="connsiteY15" fmla="*/ 35719 h 1528984"/>
              <a:gd name="connsiteX0" fmla="*/ 1635681 w 3223338"/>
              <a:gd name="connsiteY0" fmla="*/ 35719 h 1457546"/>
              <a:gd name="connsiteX1" fmla="*/ 635549 w 3223338"/>
              <a:gd name="connsiteY1" fmla="*/ 321471 h 1457546"/>
              <a:gd name="connsiteX2" fmla="*/ 64073 w 3223338"/>
              <a:gd name="connsiteY2" fmla="*/ 659178 h 1457546"/>
              <a:gd name="connsiteX3" fmla="*/ 251109 w 3223338"/>
              <a:gd name="connsiteY3" fmla="*/ 939732 h 1457546"/>
              <a:gd name="connsiteX4" fmla="*/ 760264 w 3223338"/>
              <a:gd name="connsiteY4" fmla="*/ 950123 h 1457546"/>
              <a:gd name="connsiteX5" fmla="*/ 1165509 w 3223338"/>
              <a:gd name="connsiteY5" fmla="*/ 939732 h 1457546"/>
              <a:gd name="connsiteX6" fmla="*/ 1622709 w 3223338"/>
              <a:gd name="connsiteY6" fmla="*/ 970905 h 1457546"/>
              <a:gd name="connsiteX7" fmla="*/ 1992871 w 3223338"/>
              <a:gd name="connsiteY7" fmla="*/ 1035851 h 1457546"/>
              <a:gd name="connsiteX8" fmla="*/ 2163037 w 3223338"/>
              <a:gd name="connsiteY8" fmla="*/ 1344978 h 1457546"/>
              <a:gd name="connsiteX9" fmla="*/ 2526718 w 3223338"/>
              <a:gd name="connsiteY9" fmla="*/ 1448887 h 1457546"/>
              <a:gd name="connsiteX10" fmla="*/ 2983918 w 3223338"/>
              <a:gd name="connsiteY10" fmla="*/ 1396932 h 1457546"/>
              <a:gd name="connsiteX11" fmla="*/ 3160564 w 3223338"/>
              <a:gd name="connsiteY11" fmla="*/ 1095596 h 1457546"/>
              <a:gd name="connsiteX12" fmla="*/ 3135879 w 3223338"/>
              <a:gd name="connsiteY12" fmla="*/ 678661 h 1457546"/>
              <a:gd name="connsiteX13" fmla="*/ 2635813 w 3223338"/>
              <a:gd name="connsiteY13" fmla="*/ 321471 h 1457546"/>
              <a:gd name="connsiteX14" fmla="*/ 2135747 w 3223338"/>
              <a:gd name="connsiteY14" fmla="*/ 107158 h 1457546"/>
              <a:gd name="connsiteX15" fmla="*/ 1635681 w 3223338"/>
              <a:gd name="connsiteY15" fmla="*/ 35719 h 1457546"/>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21565 w 3223338"/>
              <a:gd name="connsiteY10" fmla="*/ 1321603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93003 w 3223338"/>
              <a:gd name="connsiteY10" fmla="*/ 1321604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48887"/>
              <a:gd name="connsiteX1" fmla="*/ 635549 w 3223338"/>
              <a:gd name="connsiteY1" fmla="*/ 321471 h 1448887"/>
              <a:gd name="connsiteX2" fmla="*/ 64073 w 3223338"/>
              <a:gd name="connsiteY2" fmla="*/ 659178 h 1448887"/>
              <a:gd name="connsiteX3" fmla="*/ 251109 w 3223338"/>
              <a:gd name="connsiteY3" fmla="*/ 939732 h 1448887"/>
              <a:gd name="connsiteX4" fmla="*/ 760264 w 3223338"/>
              <a:gd name="connsiteY4" fmla="*/ 950123 h 1448887"/>
              <a:gd name="connsiteX5" fmla="*/ 1165509 w 3223338"/>
              <a:gd name="connsiteY5" fmla="*/ 939732 h 1448887"/>
              <a:gd name="connsiteX6" fmla="*/ 1622709 w 3223338"/>
              <a:gd name="connsiteY6" fmla="*/ 970905 h 1448887"/>
              <a:gd name="connsiteX7" fmla="*/ 1992871 w 3223338"/>
              <a:gd name="connsiteY7" fmla="*/ 1035851 h 1448887"/>
              <a:gd name="connsiteX8" fmla="*/ 2278623 w 3223338"/>
              <a:gd name="connsiteY8" fmla="*/ 1321604 h 1448887"/>
              <a:gd name="connsiteX9" fmla="*/ 2526718 w 3223338"/>
              <a:gd name="connsiteY9" fmla="*/ 1448887 h 1448887"/>
              <a:gd name="connsiteX10" fmla="*/ 2993003 w 3223338"/>
              <a:gd name="connsiteY10" fmla="*/ 1321604 h 1448887"/>
              <a:gd name="connsiteX11" fmla="*/ 3160564 w 3223338"/>
              <a:gd name="connsiteY11" fmla="*/ 1095596 h 1448887"/>
              <a:gd name="connsiteX12" fmla="*/ 3135879 w 3223338"/>
              <a:gd name="connsiteY12" fmla="*/ 678661 h 1448887"/>
              <a:gd name="connsiteX13" fmla="*/ 2635813 w 3223338"/>
              <a:gd name="connsiteY13" fmla="*/ 321471 h 1448887"/>
              <a:gd name="connsiteX14" fmla="*/ 2135747 w 3223338"/>
              <a:gd name="connsiteY14" fmla="*/ 107158 h 1448887"/>
              <a:gd name="connsiteX15" fmla="*/ 1635681 w 3223338"/>
              <a:gd name="connsiteY15" fmla="*/ 35719 h 1448887"/>
              <a:gd name="connsiteX0" fmla="*/ 1555579 w 3143236"/>
              <a:gd name="connsiteY0" fmla="*/ 35719 h 1448887"/>
              <a:gd name="connsiteX1" fmla="*/ 555447 w 3143236"/>
              <a:gd name="connsiteY1" fmla="*/ 321471 h 1448887"/>
              <a:gd name="connsiteX2" fmla="*/ 64073 w 3143236"/>
              <a:gd name="connsiteY2" fmla="*/ 678662 h 1448887"/>
              <a:gd name="connsiteX3" fmla="*/ 171007 w 3143236"/>
              <a:gd name="connsiteY3" fmla="*/ 939732 h 1448887"/>
              <a:gd name="connsiteX4" fmla="*/ 680162 w 3143236"/>
              <a:gd name="connsiteY4" fmla="*/ 950123 h 1448887"/>
              <a:gd name="connsiteX5" fmla="*/ 1085407 w 3143236"/>
              <a:gd name="connsiteY5" fmla="*/ 939732 h 1448887"/>
              <a:gd name="connsiteX6" fmla="*/ 1542607 w 3143236"/>
              <a:gd name="connsiteY6" fmla="*/ 970905 h 1448887"/>
              <a:gd name="connsiteX7" fmla="*/ 1912769 w 3143236"/>
              <a:gd name="connsiteY7" fmla="*/ 1035851 h 1448887"/>
              <a:gd name="connsiteX8" fmla="*/ 2198521 w 3143236"/>
              <a:gd name="connsiteY8" fmla="*/ 1321604 h 1448887"/>
              <a:gd name="connsiteX9" fmla="*/ 2446616 w 3143236"/>
              <a:gd name="connsiteY9" fmla="*/ 1448887 h 1448887"/>
              <a:gd name="connsiteX10" fmla="*/ 2912901 w 3143236"/>
              <a:gd name="connsiteY10" fmla="*/ 1321604 h 1448887"/>
              <a:gd name="connsiteX11" fmla="*/ 3080462 w 3143236"/>
              <a:gd name="connsiteY11" fmla="*/ 1095596 h 1448887"/>
              <a:gd name="connsiteX12" fmla="*/ 3055777 w 3143236"/>
              <a:gd name="connsiteY12" fmla="*/ 678661 h 1448887"/>
              <a:gd name="connsiteX13" fmla="*/ 2555711 w 3143236"/>
              <a:gd name="connsiteY13" fmla="*/ 321471 h 1448887"/>
              <a:gd name="connsiteX14" fmla="*/ 2055645 w 3143236"/>
              <a:gd name="connsiteY14" fmla="*/ 107158 h 1448887"/>
              <a:gd name="connsiteX15" fmla="*/ 1555579 w 3143236"/>
              <a:gd name="connsiteY15" fmla="*/ 35719 h 1448887"/>
              <a:gd name="connsiteX0" fmla="*/ 1537688 w 3125345"/>
              <a:gd name="connsiteY0" fmla="*/ 35719 h 1448887"/>
              <a:gd name="connsiteX1" fmla="*/ 537556 w 3125345"/>
              <a:gd name="connsiteY1" fmla="*/ 321471 h 1448887"/>
              <a:gd name="connsiteX2" fmla="*/ 46182 w 3125345"/>
              <a:gd name="connsiteY2" fmla="*/ 678662 h 1448887"/>
              <a:gd name="connsiteX3" fmla="*/ 260464 w 3125345"/>
              <a:gd name="connsiteY3" fmla="*/ 964414 h 1448887"/>
              <a:gd name="connsiteX4" fmla="*/ 662271 w 3125345"/>
              <a:gd name="connsiteY4" fmla="*/ 950123 h 1448887"/>
              <a:gd name="connsiteX5" fmla="*/ 1067516 w 3125345"/>
              <a:gd name="connsiteY5" fmla="*/ 939732 h 1448887"/>
              <a:gd name="connsiteX6" fmla="*/ 1524716 w 3125345"/>
              <a:gd name="connsiteY6" fmla="*/ 970905 h 1448887"/>
              <a:gd name="connsiteX7" fmla="*/ 1894878 w 3125345"/>
              <a:gd name="connsiteY7" fmla="*/ 1035851 h 1448887"/>
              <a:gd name="connsiteX8" fmla="*/ 2180630 w 3125345"/>
              <a:gd name="connsiteY8" fmla="*/ 1321604 h 1448887"/>
              <a:gd name="connsiteX9" fmla="*/ 2428725 w 3125345"/>
              <a:gd name="connsiteY9" fmla="*/ 1448887 h 1448887"/>
              <a:gd name="connsiteX10" fmla="*/ 2895010 w 3125345"/>
              <a:gd name="connsiteY10" fmla="*/ 1321604 h 1448887"/>
              <a:gd name="connsiteX11" fmla="*/ 3062571 w 3125345"/>
              <a:gd name="connsiteY11" fmla="*/ 1095596 h 1448887"/>
              <a:gd name="connsiteX12" fmla="*/ 3037886 w 3125345"/>
              <a:gd name="connsiteY12" fmla="*/ 678661 h 1448887"/>
              <a:gd name="connsiteX13" fmla="*/ 2537820 w 3125345"/>
              <a:gd name="connsiteY13" fmla="*/ 321471 h 1448887"/>
              <a:gd name="connsiteX14" fmla="*/ 2037754 w 3125345"/>
              <a:gd name="connsiteY14" fmla="*/ 107158 h 1448887"/>
              <a:gd name="connsiteX15" fmla="*/ 1537688 w 3125345"/>
              <a:gd name="connsiteY15" fmla="*/ 35719 h 1448887"/>
              <a:gd name="connsiteX0" fmla="*/ 1537688 w 3125345"/>
              <a:gd name="connsiteY0" fmla="*/ 35719 h 1448887"/>
              <a:gd name="connsiteX1" fmla="*/ 537556 w 3125345"/>
              <a:gd name="connsiteY1" fmla="*/ 321471 h 1448887"/>
              <a:gd name="connsiteX2" fmla="*/ 46182 w 3125345"/>
              <a:gd name="connsiteY2" fmla="*/ 678662 h 1448887"/>
              <a:gd name="connsiteX3" fmla="*/ 260464 w 3125345"/>
              <a:gd name="connsiteY3" fmla="*/ 964414 h 1448887"/>
              <a:gd name="connsiteX4" fmla="*/ 662271 w 3125345"/>
              <a:gd name="connsiteY4" fmla="*/ 950123 h 1448887"/>
              <a:gd name="connsiteX5" fmla="*/ 1067516 w 3125345"/>
              <a:gd name="connsiteY5" fmla="*/ 939732 h 1448887"/>
              <a:gd name="connsiteX6" fmla="*/ 1524716 w 3125345"/>
              <a:gd name="connsiteY6" fmla="*/ 970905 h 1448887"/>
              <a:gd name="connsiteX7" fmla="*/ 1894878 w 3125345"/>
              <a:gd name="connsiteY7" fmla="*/ 1035851 h 1448887"/>
              <a:gd name="connsiteX8" fmla="*/ 2180630 w 3125345"/>
              <a:gd name="connsiteY8" fmla="*/ 1321604 h 1448887"/>
              <a:gd name="connsiteX9" fmla="*/ 2428725 w 3125345"/>
              <a:gd name="connsiteY9" fmla="*/ 1448887 h 1448887"/>
              <a:gd name="connsiteX10" fmla="*/ 2895010 w 3125345"/>
              <a:gd name="connsiteY10" fmla="*/ 1321604 h 1448887"/>
              <a:gd name="connsiteX11" fmla="*/ 3062571 w 3125345"/>
              <a:gd name="connsiteY11" fmla="*/ 1095596 h 1448887"/>
              <a:gd name="connsiteX12" fmla="*/ 3037886 w 3125345"/>
              <a:gd name="connsiteY12" fmla="*/ 678661 h 1448887"/>
              <a:gd name="connsiteX13" fmla="*/ 2537820 w 3125345"/>
              <a:gd name="connsiteY13" fmla="*/ 321471 h 1448887"/>
              <a:gd name="connsiteX14" fmla="*/ 2037754 w 3125345"/>
              <a:gd name="connsiteY14" fmla="*/ 107158 h 1448887"/>
              <a:gd name="connsiteX15" fmla="*/ 1537688 w 3125345"/>
              <a:gd name="connsiteY15" fmla="*/ 35719 h 1448887"/>
              <a:gd name="connsiteX0" fmla="*/ 1537688 w 3125345"/>
              <a:gd name="connsiteY0" fmla="*/ 35719 h 1448887"/>
              <a:gd name="connsiteX1" fmla="*/ 537556 w 3125345"/>
              <a:gd name="connsiteY1" fmla="*/ 321471 h 1448887"/>
              <a:gd name="connsiteX2" fmla="*/ 46182 w 3125345"/>
              <a:gd name="connsiteY2" fmla="*/ 678662 h 1448887"/>
              <a:gd name="connsiteX3" fmla="*/ 260464 w 3125345"/>
              <a:gd name="connsiteY3" fmla="*/ 964414 h 1448887"/>
              <a:gd name="connsiteX4" fmla="*/ 662271 w 3125345"/>
              <a:gd name="connsiteY4" fmla="*/ 950123 h 1448887"/>
              <a:gd name="connsiteX5" fmla="*/ 1067516 w 3125345"/>
              <a:gd name="connsiteY5" fmla="*/ 939732 h 1448887"/>
              <a:gd name="connsiteX6" fmla="*/ 1689185 w 3125345"/>
              <a:gd name="connsiteY6" fmla="*/ 433752 h 1448887"/>
              <a:gd name="connsiteX7" fmla="*/ 1894878 w 3125345"/>
              <a:gd name="connsiteY7" fmla="*/ 1035851 h 1448887"/>
              <a:gd name="connsiteX8" fmla="*/ 2180630 w 3125345"/>
              <a:gd name="connsiteY8" fmla="*/ 1321604 h 1448887"/>
              <a:gd name="connsiteX9" fmla="*/ 2428725 w 3125345"/>
              <a:gd name="connsiteY9" fmla="*/ 1448887 h 1448887"/>
              <a:gd name="connsiteX10" fmla="*/ 2895010 w 3125345"/>
              <a:gd name="connsiteY10" fmla="*/ 1321604 h 1448887"/>
              <a:gd name="connsiteX11" fmla="*/ 3062571 w 3125345"/>
              <a:gd name="connsiteY11" fmla="*/ 1095596 h 1448887"/>
              <a:gd name="connsiteX12" fmla="*/ 3037886 w 3125345"/>
              <a:gd name="connsiteY12" fmla="*/ 678661 h 1448887"/>
              <a:gd name="connsiteX13" fmla="*/ 2537820 w 3125345"/>
              <a:gd name="connsiteY13" fmla="*/ 321471 h 1448887"/>
              <a:gd name="connsiteX14" fmla="*/ 2037754 w 3125345"/>
              <a:gd name="connsiteY14" fmla="*/ 107158 h 1448887"/>
              <a:gd name="connsiteX15" fmla="*/ 1537688 w 3125345"/>
              <a:gd name="connsiteY15" fmla="*/ 35719 h 1448887"/>
              <a:gd name="connsiteX0" fmla="*/ 1537688 w 3125345"/>
              <a:gd name="connsiteY0" fmla="*/ 35719 h 1448887"/>
              <a:gd name="connsiteX1" fmla="*/ 537556 w 3125345"/>
              <a:gd name="connsiteY1" fmla="*/ 321471 h 1448887"/>
              <a:gd name="connsiteX2" fmla="*/ 46182 w 3125345"/>
              <a:gd name="connsiteY2" fmla="*/ 678662 h 1448887"/>
              <a:gd name="connsiteX3" fmla="*/ 260464 w 3125345"/>
              <a:gd name="connsiteY3" fmla="*/ 964414 h 1448887"/>
              <a:gd name="connsiteX4" fmla="*/ 662271 w 3125345"/>
              <a:gd name="connsiteY4" fmla="*/ 950123 h 1448887"/>
              <a:gd name="connsiteX5" fmla="*/ 1067516 w 3125345"/>
              <a:gd name="connsiteY5" fmla="*/ 724860 h 1448887"/>
              <a:gd name="connsiteX6" fmla="*/ 1689185 w 3125345"/>
              <a:gd name="connsiteY6" fmla="*/ 433752 h 1448887"/>
              <a:gd name="connsiteX7" fmla="*/ 1894878 w 3125345"/>
              <a:gd name="connsiteY7" fmla="*/ 1035851 h 1448887"/>
              <a:gd name="connsiteX8" fmla="*/ 2180630 w 3125345"/>
              <a:gd name="connsiteY8" fmla="*/ 1321604 h 1448887"/>
              <a:gd name="connsiteX9" fmla="*/ 2428725 w 3125345"/>
              <a:gd name="connsiteY9" fmla="*/ 1448887 h 1448887"/>
              <a:gd name="connsiteX10" fmla="*/ 2895010 w 3125345"/>
              <a:gd name="connsiteY10" fmla="*/ 1321604 h 1448887"/>
              <a:gd name="connsiteX11" fmla="*/ 3062571 w 3125345"/>
              <a:gd name="connsiteY11" fmla="*/ 1095596 h 1448887"/>
              <a:gd name="connsiteX12" fmla="*/ 3037886 w 3125345"/>
              <a:gd name="connsiteY12" fmla="*/ 678661 h 1448887"/>
              <a:gd name="connsiteX13" fmla="*/ 2537820 w 3125345"/>
              <a:gd name="connsiteY13" fmla="*/ 321471 h 1448887"/>
              <a:gd name="connsiteX14" fmla="*/ 2037754 w 3125345"/>
              <a:gd name="connsiteY14" fmla="*/ 107158 h 1448887"/>
              <a:gd name="connsiteX15" fmla="*/ 1537688 w 3125345"/>
              <a:gd name="connsiteY15" fmla="*/ 35719 h 1448887"/>
              <a:gd name="connsiteX0" fmla="*/ 1537688 w 3125345"/>
              <a:gd name="connsiteY0" fmla="*/ 35719 h 1453112"/>
              <a:gd name="connsiteX1" fmla="*/ 537556 w 3125345"/>
              <a:gd name="connsiteY1" fmla="*/ 321471 h 1453112"/>
              <a:gd name="connsiteX2" fmla="*/ 46182 w 3125345"/>
              <a:gd name="connsiteY2" fmla="*/ 678662 h 1453112"/>
              <a:gd name="connsiteX3" fmla="*/ 260464 w 3125345"/>
              <a:gd name="connsiteY3" fmla="*/ 964414 h 1453112"/>
              <a:gd name="connsiteX4" fmla="*/ 662271 w 3125345"/>
              <a:gd name="connsiteY4" fmla="*/ 950123 h 1453112"/>
              <a:gd name="connsiteX5" fmla="*/ 1067516 w 3125345"/>
              <a:gd name="connsiteY5" fmla="*/ 724860 h 1453112"/>
              <a:gd name="connsiteX6" fmla="*/ 1689185 w 3125345"/>
              <a:gd name="connsiteY6" fmla="*/ 433752 h 1453112"/>
              <a:gd name="connsiteX7" fmla="*/ 2059346 w 3125345"/>
              <a:gd name="connsiteY7" fmla="*/ 659839 h 1453112"/>
              <a:gd name="connsiteX8" fmla="*/ 2180630 w 3125345"/>
              <a:gd name="connsiteY8" fmla="*/ 1321604 h 1453112"/>
              <a:gd name="connsiteX9" fmla="*/ 2428725 w 3125345"/>
              <a:gd name="connsiteY9" fmla="*/ 1448887 h 1453112"/>
              <a:gd name="connsiteX10" fmla="*/ 2895010 w 3125345"/>
              <a:gd name="connsiteY10" fmla="*/ 1321604 h 1453112"/>
              <a:gd name="connsiteX11" fmla="*/ 3062571 w 3125345"/>
              <a:gd name="connsiteY11" fmla="*/ 1095596 h 1453112"/>
              <a:gd name="connsiteX12" fmla="*/ 3037886 w 3125345"/>
              <a:gd name="connsiteY12" fmla="*/ 678661 h 1453112"/>
              <a:gd name="connsiteX13" fmla="*/ 2537820 w 3125345"/>
              <a:gd name="connsiteY13" fmla="*/ 321471 h 1453112"/>
              <a:gd name="connsiteX14" fmla="*/ 2037754 w 3125345"/>
              <a:gd name="connsiteY14" fmla="*/ 107158 h 1453112"/>
              <a:gd name="connsiteX15" fmla="*/ 1537688 w 3125345"/>
              <a:gd name="connsiteY15" fmla="*/ 35719 h 1453112"/>
              <a:gd name="connsiteX0" fmla="*/ 1537688 w 3125345"/>
              <a:gd name="connsiteY0" fmla="*/ 35719 h 1453112"/>
              <a:gd name="connsiteX1" fmla="*/ 537556 w 3125345"/>
              <a:gd name="connsiteY1" fmla="*/ 321471 h 1453112"/>
              <a:gd name="connsiteX2" fmla="*/ 46182 w 3125345"/>
              <a:gd name="connsiteY2" fmla="*/ 678662 h 1453112"/>
              <a:gd name="connsiteX3" fmla="*/ 260464 w 3125345"/>
              <a:gd name="connsiteY3" fmla="*/ 964414 h 1453112"/>
              <a:gd name="connsiteX4" fmla="*/ 662271 w 3125345"/>
              <a:gd name="connsiteY4" fmla="*/ 950123 h 1453112"/>
              <a:gd name="connsiteX5" fmla="*/ 1067516 w 3125345"/>
              <a:gd name="connsiteY5" fmla="*/ 724860 h 1453112"/>
              <a:gd name="connsiteX6" fmla="*/ 1689185 w 3125345"/>
              <a:gd name="connsiteY6" fmla="*/ 433752 h 1453112"/>
              <a:gd name="connsiteX7" fmla="*/ 2059346 w 3125345"/>
              <a:gd name="connsiteY7" fmla="*/ 659839 h 1453112"/>
              <a:gd name="connsiteX8" fmla="*/ 2180630 w 3125345"/>
              <a:gd name="connsiteY8" fmla="*/ 1321604 h 1453112"/>
              <a:gd name="connsiteX9" fmla="*/ 2428725 w 3125345"/>
              <a:gd name="connsiteY9" fmla="*/ 1448887 h 1453112"/>
              <a:gd name="connsiteX10" fmla="*/ 2895010 w 3125345"/>
              <a:gd name="connsiteY10" fmla="*/ 1321604 h 1453112"/>
              <a:gd name="connsiteX11" fmla="*/ 3062571 w 3125345"/>
              <a:gd name="connsiteY11" fmla="*/ 1095596 h 1453112"/>
              <a:gd name="connsiteX12" fmla="*/ 3037886 w 3125345"/>
              <a:gd name="connsiteY12" fmla="*/ 678661 h 1453112"/>
              <a:gd name="connsiteX13" fmla="*/ 2537820 w 3125345"/>
              <a:gd name="connsiteY13" fmla="*/ 321471 h 1453112"/>
              <a:gd name="connsiteX14" fmla="*/ 2037754 w 3125345"/>
              <a:gd name="connsiteY14" fmla="*/ 107158 h 1453112"/>
              <a:gd name="connsiteX15" fmla="*/ 1537688 w 3125345"/>
              <a:gd name="connsiteY15" fmla="*/ 35719 h 1453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25345" h="1453112">
                <a:moveTo>
                  <a:pt x="1537688" y="35719"/>
                </a:moveTo>
                <a:cubicBezTo>
                  <a:pt x="1287655" y="71438"/>
                  <a:pt x="786140" y="214314"/>
                  <a:pt x="537556" y="321471"/>
                </a:cubicBezTo>
                <a:cubicBezTo>
                  <a:pt x="288972" y="428628"/>
                  <a:pt x="92364" y="571505"/>
                  <a:pt x="46182" y="678662"/>
                </a:cubicBezTo>
                <a:cubicBezTo>
                  <a:pt x="0" y="785819"/>
                  <a:pt x="157783" y="919171"/>
                  <a:pt x="260464" y="964414"/>
                </a:cubicBezTo>
                <a:cubicBezTo>
                  <a:pt x="363146" y="1009658"/>
                  <a:pt x="527762" y="990049"/>
                  <a:pt x="662271" y="950123"/>
                </a:cubicBezTo>
                <a:cubicBezTo>
                  <a:pt x="796780" y="910197"/>
                  <a:pt x="896364" y="810922"/>
                  <a:pt x="1067516" y="724860"/>
                </a:cubicBezTo>
                <a:cubicBezTo>
                  <a:pt x="1238668" y="638798"/>
                  <a:pt x="1523880" y="444589"/>
                  <a:pt x="1689185" y="433752"/>
                </a:cubicBezTo>
                <a:cubicBezTo>
                  <a:pt x="1854490" y="422915"/>
                  <a:pt x="1977439" y="511864"/>
                  <a:pt x="2059346" y="659839"/>
                </a:cubicBezTo>
                <a:cubicBezTo>
                  <a:pt x="2141254" y="807814"/>
                  <a:pt x="2119067" y="1190096"/>
                  <a:pt x="2180630" y="1321604"/>
                </a:cubicBezTo>
                <a:cubicBezTo>
                  <a:pt x="2242193" y="1453112"/>
                  <a:pt x="2309662" y="1448887"/>
                  <a:pt x="2428725" y="1448887"/>
                </a:cubicBezTo>
                <a:cubicBezTo>
                  <a:pt x="2547788" y="1448887"/>
                  <a:pt x="2789369" y="1380486"/>
                  <a:pt x="2895010" y="1321604"/>
                </a:cubicBezTo>
                <a:cubicBezTo>
                  <a:pt x="3000651" y="1262722"/>
                  <a:pt x="3038758" y="1202753"/>
                  <a:pt x="3062571" y="1095596"/>
                </a:cubicBezTo>
                <a:cubicBezTo>
                  <a:pt x="3086384" y="988439"/>
                  <a:pt x="3125345" y="807682"/>
                  <a:pt x="3037886" y="678661"/>
                </a:cubicBezTo>
                <a:cubicBezTo>
                  <a:pt x="2950428" y="549640"/>
                  <a:pt x="2704509" y="416721"/>
                  <a:pt x="2537820" y="321471"/>
                </a:cubicBezTo>
                <a:cubicBezTo>
                  <a:pt x="2371131" y="226221"/>
                  <a:pt x="2204443" y="154783"/>
                  <a:pt x="2037754" y="107158"/>
                </a:cubicBezTo>
                <a:cubicBezTo>
                  <a:pt x="1871065" y="59533"/>
                  <a:pt x="1787721" y="0"/>
                  <a:pt x="1537688" y="35719"/>
                </a:cubicBezTo>
                <a:close/>
              </a:path>
            </a:pathLst>
          </a:cu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grpSp>
        <p:nvGrpSpPr>
          <p:cNvPr id="7" name="グループ化 78"/>
          <p:cNvGrpSpPr/>
          <p:nvPr/>
        </p:nvGrpSpPr>
        <p:grpSpPr>
          <a:xfrm>
            <a:off x="5286380" y="4286256"/>
            <a:ext cx="3732673" cy="2126515"/>
            <a:chOff x="4622530" y="285728"/>
            <a:chExt cx="4232631" cy="2424285"/>
          </a:xfrm>
        </p:grpSpPr>
        <p:sp>
          <p:nvSpPr>
            <p:cNvPr id="8" name="円/楕円 7"/>
            <p:cNvSpPr/>
            <p:nvPr/>
          </p:nvSpPr>
          <p:spPr>
            <a:xfrm>
              <a:off x="7597090" y="1723707"/>
              <a:ext cx="1258071"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simple</a:t>
              </a:r>
              <a:endParaRPr kumimoji="1" lang="ja-JP" altLang="en-US" sz="1600" dirty="0">
                <a:solidFill>
                  <a:schemeClr val="tx1"/>
                </a:solidFill>
              </a:endParaRPr>
            </a:p>
          </p:txBody>
        </p:sp>
        <p:sp>
          <p:nvSpPr>
            <p:cNvPr id="9" name="円/楕円 8"/>
            <p:cNvSpPr/>
            <p:nvPr/>
          </p:nvSpPr>
          <p:spPr>
            <a:xfrm>
              <a:off x="7577623" y="914872"/>
              <a:ext cx="1163916"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string</a:t>
              </a:r>
              <a:endParaRPr kumimoji="1" lang="ja-JP" altLang="en-US" sz="1600" dirty="0">
                <a:solidFill>
                  <a:schemeClr val="tx1"/>
                </a:solidFill>
              </a:endParaRPr>
            </a:p>
          </p:txBody>
        </p:sp>
        <p:sp>
          <p:nvSpPr>
            <p:cNvPr id="10" name="円/楕円 9"/>
            <p:cNvSpPr/>
            <p:nvPr/>
          </p:nvSpPr>
          <p:spPr>
            <a:xfrm>
              <a:off x="6323666" y="937258"/>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the</a:t>
              </a:r>
              <a:endParaRPr kumimoji="1" lang="ja-JP" altLang="en-US" sz="1600" dirty="0">
                <a:solidFill>
                  <a:schemeClr val="tx1"/>
                </a:solidFill>
              </a:endParaRPr>
            </a:p>
          </p:txBody>
        </p:sp>
        <p:sp>
          <p:nvSpPr>
            <p:cNvPr id="11" name="円/楕円 10"/>
            <p:cNvSpPr/>
            <p:nvPr/>
          </p:nvSpPr>
          <p:spPr>
            <a:xfrm>
              <a:off x="4807223" y="2352823"/>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This</a:t>
              </a:r>
              <a:endParaRPr kumimoji="1" lang="ja-JP" altLang="en-US" sz="1600" dirty="0">
                <a:solidFill>
                  <a:schemeClr val="tx1"/>
                </a:solidFill>
              </a:endParaRPr>
            </a:p>
          </p:txBody>
        </p:sp>
        <p:sp>
          <p:nvSpPr>
            <p:cNvPr id="12" name="円/楕円 11"/>
            <p:cNvSpPr/>
            <p:nvPr/>
          </p:nvSpPr>
          <p:spPr>
            <a:xfrm>
              <a:off x="4714877" y="1633833"/>
              <a:ext cx="1097330"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class</a:t>
              </a:r>
              <a:endParaRPr kumimoji="1" lang="ja-JP" altLang="en-US" sz="1600" dirty="0">
                <a:solidFill>
                  <a:schemeClr val="tx1"/>
                </a:solidFill>
              </a:endParaRPr>
            </a:p>
          </p:txBody>
        </p:sp>
        <p:sp>
          <p:nvSpPr>
            <p:cNvPr id="13" name="円/楕円 12"/>
            <p:cNvSpPr/>
            <p:nvPr/>
          </p:nvSpPr>
          <p:spPr>
            <a:xfrm>
              <a:off x="4622530" y="914872"/>
              <a:ext cx="1309702"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handle</a:t>
              </a:r>
              <a:endParaRPr kumimoji="1" lang="ja-JP" altLang="en-US" sz="1600" dirty="0">
                <a:solidFill>
                  <a:schemeClr val="tx1"/>
                </a:solidFill>
              </a:endParaRPr>
            </a:p>
          </p:txBody>
        </p:sp>
        <p:sp>
          <p:nvSpPr>
            <p:cNvPr id="14" name="円/楕円 13"/>
            <p:cNvSpPr/>
            <p:nvPr/>
          </p:nvSpPr>
          <p:spPr>
            <a:xfrm>
              <a:off x="6286512" y="285728"/>
              <a:ext cx="1067558"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case</a:t>
              </a:r>
              <a:endParaRPr kumimoji="1" lang="ja-JP" altLang="en-US" sz="1600" dirty="0">
                <a:solidFill>
                  <a:schemeClr val="tx1"/>
                </a:solidFill>
              </a:endParaRPr>
            </a:p>
          </p:txBody>
        </p:sp>
        <p:cxnSp>
          <p:nvCxnSpPr>
            <p:cNvPr id="15" name="直線矢印コネクタ 14"/>
            <p:cNvCxnSpPr>
              <a:stCxn id="13" idx="0"/>
              <a:endCxn id="14" idx="3"/>
            </p:cNvCxnSpPr>
            <p:nvPr/>
          </p:nvCxnSpPr>
          <p:spPr>
            <a:xfrm rot="5400000" flipH="1" flipV="1">
              <a:off x="5697985" y="170006"/>
              <a:ext cx="324264" cy="1165471"/>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12" idx="0"/>
              <a:endCxn id="13" idx="4"/>
            </p:cNvCxnSpPr>
            <p:nvPr/>
          </p:nvCxnSpPr>
          <p:spPr>
            <a:xfrm rot="5400000" flipH="1" flipV="1">
              <a:off x="5089575" y="1446028"/>
              <a:ext cx="361772" cy="13839"/>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1" idx="0"/>
              <a:endCxn id="12" idx="4"/>
            </p:cNvCxnSpPr>
            <p:nvPr/>
          </p:nvCxnSpPr>
          <p:spPr>
            <a:xfrm rot="16200000" flipV="1">
              <a:off x="5086657" y="2167908"/>
              <a:ext cx="361800" cy="8029"/>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0" idx="0"/>
              <a:endCxn id="14" idx="4"/>
            </p:cNvCxnSpPr>
            <p:nvPr/>
          </p:nvCxnSpPr>
          <p:spPr>
            <a:xfrm rot="5400000" flipH="1" flipV="1">
              <a:off x="6656982" y="773950"/>
              <a:ext cx="294340" cy="32278"/>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9" idx="0"/>
              <a:endCxn id="14" idx="5"/>
            </p:cNvCxnSpPr>
            <p:nvPr/>
          </p:nvCxnSpPr>
          <p:spPr>
            <a:xfrm rot="16200000" flipV="1">
              <a:off x="7516525" y="271815"/>
              <a:ext cx="324264" cy="961851"/>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8" idx="0"/>
              <a:endCxn id="9" idx="4"/>
            </p:cNvCxnSpPr>
            <p:nvPr/>
          </p:nvCxnSpPr>
          <p:spPr>
            <a:xfrm rot="16200000" flipV="1">
              <a:off x="7967031" y="1464613"/>
              <a:ext cx="451645" cy="66544"/>
            </a:xfrm>
            <a:prstGeom prst="straightConnector1">
              <a:avLst/>
            </a:prstGeom>
            <a:ln>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sp>
        <p:nvSpPr>
          <p:cNvPr id="23" name="下矢印 22"/>
          <p:cNvSpPr/>
          <p:nvPr/>
        </p:nvSpPr>
        <p:spPr>
          <a:xfrm>
            <a:off x="2500298" y="4714884"/>
            <a:ext cx="42862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500034" y="4309126"/>
            <a:ext cx="8215370" cy="1477328"/>
          </a:xfrm>
          <a:prstGeom prst="rect">
            <a:avLst/>
          </a:prstGeom>
          <a:noFill/>
        </p:spPr>
        <p:txBody>
          <a:bodyPr wrap="square" rtlCol="0">
            <a:spAutoFit/>
          </a:bodyPr>
          <a:lstStyle/>
          <a:p>
            <a:pPr>
              <a:buNone/>
            </a:pPr>
            <a:r>
              <a:rPr lang="en-US" altLang="ja-JP" dirty="0" smtClean="0"/>
              <a:t>This class handles the simple string case</a:t>
            </a:r>
          </a:p>
          <a:p>
            <a:pPr>
              <a:buNone/>
            </a:pPr>
            <a:endParaRPr lang="en-US" altLang="ja-JP" dirty="0" smtClean="0"/>
          </a:p>
          <a:p>
            <a:pPr>
              <a:buNone/>
            </a:pPr>
            <a:endParaRPr lang="en-US" altLang="ja-JP" dirty="0" smtClean="0"/>
          </a:p>
          <a:p>
            <a:pPr>
              <a:buNone/>
            </a:pPr>
            <a:r>
              <a:rPr lang="en-US" altLang="ja-JP" dirty="0" smtClean="0">
                <a:solidFill>
                  <a:schemeClr val="bg1">
                    <a:lumMod val="50000"/>
                  </a:schemeClr>
                </a:solidFill>
              </a:rPr>
              <a:t>This class </a:t>
            </a:r>
            <a:r>
              <a:rPr lang="en-US" altLang="ja-JP" dirty="0" smtClean="0">
                <a:solidFill>
                  <a:srgbClr val="FF0000"/>
                </a:solidFill>
              </a:rPr>
              <a:t>handles </a:t>
            </a:r>
            <a:r>
              <a:rPr lang="en-US" altLang="ja-JP" dirty="0" smtClean="0">
                <a:solidFill>
                  <a:schemeClr val="bg1">
                    <a:lumMod val="50000"/>
                  </a:schemeClr>
                </a:solidFill>
              </a:rPr>
              <a:t>the</a:t>
            </a:r>
            <a:r>
              <a:rPr lang="en-US" altLang="ja-JP" dirty="0" smtClean="0">
                <a:solidFill>
                  <a:srgbClr val="FF0000"/>
                </a:solidFill>
              </a:rPr>
              <a:t> simple string case</a:t>
            </a:r>
          </a:p>
          <a:p>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背景</a:t>
            </a:r>
            <a:endParaRPr kumimoji="1" lang="ja-JP" altLang="en-US" dirty="0"/>
          </a:p>
        </p:txBody>
      </p:sp>
      <p:sp>
        <p:nvSpPr>
          <p:cNvPr id="3" name="コンテンツ プレースホルダ 2"/>
          <p:cNvSpPr>
            <a:spLocks noGrp="1"/>
          </p:cNvSpPr>
          <p:nvPr>
            <p:ph idx="1"/>
          </p:nvPr>
        </p:nvSpPr>
        <p:spPr>
          <a:xfrm>
            <a:off x="457200" y="1412875"/>
            <a:ext cx="8579296" cy="5159397"/>
          </a:xfrm>
        </p:spPr>
        <p:txBody>
          <a:bodyPr/>
          <a:lstStyle/>
          <a:p>
            <a:r>
              <a:rPr lang="ja-JP" altLang="en-US" dirty="0" smtClean="0"/>
              <a:t>ソフトウェア</a:t>
            </a:r>
            <a:r>
              <a:rPr kumimoji="1" lang="ja-JP" altLang="en-US" dirty="0" smtClean="0"/>
              <a:t>の保守コストは高い</a:t>
            </a:r>
            <a:endParaRPr kumimoji="1" lang="en-US" altLang="ja-JP" dirty="0" smtClean="0"/>
          </a:p>
          <a:p>
            <a:pPr lvl="1"/>
            <a:r>
              <a:rPr lang="ja-JP" altLang="en-US" dirty="0" smtClean="0"/>
              <a:t>プログラム理解が多く占める</a:t>
            </a:r>
            <a:r>
              <a:rPr lang="en-US" altLang="ja-JP" dirty="0" smtClean="0"/>
              <a:t>[1]</a:t>
            </a:r>
          </a:p>
          <a:p>
            <a:pPr lvl="2"/>
            <a:r>
              <a:rPr lang="ja-JP" altLang="en-US" dirty="0" smtClean="0"/>
              <a:t>ソースコードやドキュメントの</a:t>
            </a:r>
            <a:r>
              <a:rPr lang="ja-JP" altLang="en-US" dirty="0"/>
              <a:t>活用</a:t>
            </a:r>
            <a:endParaRPr lang="en-US" altLang="ja-JP" dirty="0" smtClean="0"/>
          </a:p>
          <a:p>
            <a:r>
              <a:rPr lang="ja-JP" altLang="en-US" dirty="0" smtClean="0"/>
              <a:t>ソースコードの読解に要する時間は一定でない</a:t>
            </a:r>
            <a:endParaRPr lang="en-US" altLang="ja-JP" dirty="0" smtClean="0"/>
          </a:p>
          <a:p>
            <a:pPr lvl="1"/>
            <a:r>
              <a:rPr kumimoji="1" lang="ja-JP" altLang="en-US" dirty="0" smtClean="0"/>
              <a:t>可読性</a:t>
            </a:r>
            <a:endParaRPr kumimoji="1" lang="en-US" altLang="ja-JP" dirty="0" smtClean="0"/>
          </a:p>
          <a:p>
            <a:pPr lvl="1"/>
            <a:r>
              <a:rPr kumimoji="1" lang="ja-JP" altLang="en-US" dirty="0" smtClean="0"/>
              <a:t>開発者の</a:t>
            </a:r>
            <a:r>
              <a:rPr lang="ja-JP" altLang="en-US" dirty="0"/>
              <a:t>知識</a:t>
            </a:r>
            <a:r>
              <a:rPr lang="ja-JP" altLang="en-US" dirty="0" smtClean="0"/>
              <a:t>や経験</a:t>
            </a:r>
            <a:endParaRPr kumimoji="1" lang="en-US" altLang="ja-JP" dirty="0" smtClean="0"/>
          </a:p>
          <a:p>
            <a:pPr lvl="1"/>
            <a:endParaRPr lang="en-US" altLang="ja-JP" dirty="0" smtClean="0"/>
          </a:p>
          <a:p>
            <a:r>
              <a:rPr lang="ja-JP" altLang="en-US" dirty="0" smtClean="0"/>
              <a:t>開発者はソースコードを読解する際，識別子名から関数や変数の役割や振舞いを類推</a:t>
            </a:r>
            <a:r>
              <a:rPr lang="en-US" altLang="ja-JP" dirty="0" smtClean="0"/>
              <a:t>[2]</a:t>
            </a:r>
          </a:p>
        </p:txBody>
      </p:sp>
      <p:sp>
        <p:nvSpPr>
          <p:cNvPr id="4" name="日付プレースホルダ 3"/>
          <p:cNvSpPr>
            <a:spLocks noGrp="1"/>
          </p:cNvSpPr>
          <p:nvPr>
            <p:ph type="dt" sz="half" idx="11"/>
          </p:nvPr>
        </p:nvSpPr>
        <p:spPr/>
        <p:txBody>
          <a:bodyPr/>
          <a:lstStyle/>
          <a:p>
            <a:fld id="{CE95CA2A-6466-4A9A-A002-4614DBA3C0A5}" type="datetime1">
              <a:rPr kumimoji="1" lang="ja-JP" altLang="en-US" smtClean="0"/>
              <a:t>2010/8/6</a:t>
            </a:fld>
            <a:endParaRPr kumimoji="1" lang="ja-JP" altLang="en-US" dirty="0"/>
          </a:p>
        </p:txBody>
      </p:sp>
      <p:sp>
        <p:nvSpPr>
          <p:cNvPr id="5" name="スライド番号プレースホルダ 4"/>
          <p:cNvSpPr>
            <a:spLocks noGrp="1"/>
          </p:cNvSpPr>
          <p:nvPr>
            <p:ph type="sldNum" sz="quarter" idx="12"/>
          </p:nvPr>
        </p:nvSpPr>
        <p:spPr/>
        <p:txBody>
          <a:bodyPr/>
          <a:lstStyle/>
          <a:p>
            <a:fld id="{0DFAFFE7-B5EB-4D84-9784-5885F39C28C0}" type="slidenum">
              <a:rPr kumimoji="1" lang="ja-JP" altLang="en-US" smtClean="0"/>
              <a:pPr/>
              <a:t>2</a:t>
            </a:fld>
            <a:endParaRPr kumimoji="1" lang="ja-JP" altLang="en-US" dirty="0"/>
          </a:p>
        </p:txBody>
      </p:sp>
      <p:sp>
        <p:nvSpPr>
          <p:cNvPr id="6" name="フッター プレースホルダ 5"/>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7" name="テキスト ボックス 6"/>
          <p:cNvSpPr txBox="1"/>
          <p:nvPr/>
        </p:nvSpPr>
        <p:spPr>
          <a:xfrm>
            <a:off x="107504" y="6093296"/>
            <a:ext cx="8928992" cy="738664"/>
          </a:xfrm>
          <a:prstGeom prst="rect">
            <a:avLst/>
          </a:prstGeom>
          <a:noFill/>
        </p:spPr>
        <p:txBody>
          <a:bodyPr wrap="square" rtlCol="0">
            <a:spAutoFit/>
          </a:bodyPr>
          <a:lstStyle/>
          <a:p>
            <a:r>
              <a:rPr lang="en-US" altLang="ja-JP" sz="1400" dirty="0"/>
              <a:t>[1] </a:t>
            </a:r>
            <a:r>
              <a:rPr lang="en-US" altLang="ja-JP" sz="1400" dirty="0" err="1"/>
              <a:t>Corbi</a:t>
            </a:r>
            <a:r>
              <a:rPr lang="en-US" altLang="ja-JP" sz="1400" dirty="0"/>
              <a:t> T. A. Program understanding. In </a:t>
            </a:r>
            <a:r>
              <a:rPr lang="en-US" altLang="ja-JP" sz="1400" i="1" dirty="0"/>
              <a:t>challenge for </a:t>
            </a:r>
            <a:r>
              <a:rPr lang="en-US" altLang="ja-JP" sz="1400" i="1" dirty="0" smtClean="0"/>
              <a:t>the </a:t>
            </a:r>
            <a:r>
              <a:rPr lang="nl-NL" altLang="ja-JP" sz="1400" i="1" dirty="0" smtClean="0"/>
              <a:t>1990's</a:t>
            </a:r>
            <a:r>
              <a:rPr lang="nl-NL" altLang="ja-JP" sz="1400" i="1" dirty="0"/>
              <a:t>, IBM Syst. J.</a:t>
            </a:r>
            <a:r>
              <a:rPr lang="nl-NL" altLang="ja-JP" sz="1400" dirty="0"/>
              <a:t>, Vol. 28, pp. </a:t>
            </a:r>
            <a:r>
              <a:rPr lang="nl-NL" altLang="ja-JP" sz="1400" dirty="0" smtClean="0"/>
              <a:t>294-306</a:t>
            </a:r>
            <a:r>
              <a:rPr lang="nl-NL" altLang="ja-JP" sz="1400" dirty="0"/>
              <a:t>, 1989</a:t>
            </a:r>
            <a:r>
              <a:rPr lang="nl-NL" altLang="ja-JP" sz="1400" dirty="0" smtClean="0"/>
              <a:t>.</a:t>
            </a:r>
          </a:p>
          <a:p>
            <a:r>
              <a:rPr lang="it-IT" altLang="ja-JP" sz="1400" dirty="0" smtClean="0"/>
              <a:t>[2] </a:t>
            </a:r>
            <a:r>
              <a:rPr lang="it-IT" altLang="ja-JP" sz="1400" dirty="0"/>
              <a:t>Pennington N. Comprehension strategies in </a:t>
            </a:r>
            <a:r>
              <a:rPr lang="it-IT" altLang="ja-JP" sz="1400" dirty="0" smtClean="0"/>
              <a:t>programming.</a:t>
            </a:r>
            <a:r>
              <a:rPr lang="en-US" altLang="ja-JP" sz="1400" dirty="0" smtClean="0"/>
              <a:t>In </a:t>
            </a:r>
            <a:r>
              <a:rPr lang="en-US" altLang="ja-JP" sz="1400" i="1" dirty="0"/>
              <a:t>Eds. Empirical Studies of Programmers: </a:t>
            </a:r>
            <a:r>
              <a:rPr lang="en-US" altLang="ja-JP" sz="1400" i="1" dirty="0" smtClean="0"/>
              <a:t>2nd</a:t>
            </a:r>
            <a:r>
              <a:rPr lang="ja-JP" altLang="en-US" sz="1400" i="1" dirty="0" smtClean="0"/>
              <a:t>　</a:t>
            </a:r>
            <a:r>
              <a:rPr lang="en-US" altLang="ja-JP" sz="1400" i="1" dirty="0" err="1" smtClean="0"/>
              <a:t>Workshop</a:t>
            </a:r>
            <a:r>
              <a:rPr lang="en-US" altLang="ja-JP" sz="1400" dirty="0" err="1" smtClean="0"/>
              <a:t>,pp</a:t>
            </a:r>
            <a:r>
              <a:rPr lang="en-US" altLang="ja-JP" sz="1400" dirty="0"/>
              <a:t>. </a:t>
            </a:r>
            <a:r>
              <a:rPr lang="en-US" altLang="ja-JP" sz="1400" dirty="0" smtClean="0"/>
              <a:t>100-113</a:t>
            </a:r>
            <a:r>
              <a:rPr lang="en-US" altLang="ja-JP" sz="1400" dirty="0"/>
              <a:t>, 1987.</a:t>
            </a:r>
            <a:endParaRPr kumimoji="1" lang="ja-JP" altLang="en-US" sz="1400" dirty="0"/>
          </a:p>
        </p:txBody>
      </p:sp>
    </p:spTree>
  </p:cSld>
  <p:clrMapOvr>
    <a:masterClrMapping/>
  </p:clrMapOvr>
  <p:transition advTm="172"/>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適用実験</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入力：</a:t>
            </a:r>
            <a:r>
              <a:rPr kumimoji="1" lang="en-US" altLang="ja-JP" dirty="0" smtClean="0"/>
              <a:t>Java</a:t>
            </a:r>
            <a:r>
              <a:rPr kumimoji="1" lang="ja-JP" altLang="en-US" dirty="0" smtClean="0"/>
              <a:t>ソースコード集合</a:t>
            </a:r>
            <a:endParaRPr kumimoji="1" lang="en-US" altLang="ja-JP" dirty="0" smtClean="0"/>
          </a:p>
          <a:p>
            <a:pPr lvl="1"/>
            <a:r>
              <a:rPr kumimoji="1" lang="ja-JP" altLang="en-US" dirty="0" smtClean="0"/>
              <a:t>オープンソースソフトウェア</a:t>
            </a:r>
            <a:endParaRPr kumimoji="1" lang="en-US" altLang="ja-JP" dirty="0" smtClean="0"/>
          </a:p>
          <a:p>
            <a:pPr lvl="2"/>
            <a:r>
              <a:rPr lang="ja-JP" altLang="en-US" dirty="0" smtClean="0"/>
              <a:t>ソースコードの再利用向けリポジトリ</a:t>
            </a:r>
            <a:endParaRPr kumimoji="1" lang="en-US" altLang="ja-JP" dirty="0" smtClean="0"/>
          </a:p>
          <a:p>
            <a:pPr lvl="1"/>
            <a:r>
              <a:rPr kumimoji="1" lang="ja-JP" altLang="en-US" dirty="0" smtClean="0"/>
              <a:t>ソフトウェアプロダクト数：４４５個</a:t>
            </a:r>
            <a:endParaRPr kumimoji="1" lang="en-US" altLang="ja-JP" dirty="0" smtClean="0"/>
          </a:p>
          <a:p>
            <a:pPr lvl="1"/>
            <a:r>
              <a:rPr lang="ja-JP" altLang="en-US" dirty="0"/>
              <a:t>ファイル数：２１３</a:t>
            </a:r>
            <a:r>
              <a:rPr lang="en-US" altLang="ja-JP" dirty="0"/>
              <a:t>,</a:t>
            </a:r>
            <a:r>
              <a:rPr lang="ja-JP" altLang="en-US" dirty="0"/>
              <a:t>１５９個</a:t>
            </a:r>
            <a:endParaRPr lang="en-US" altLang="ja-JP" dirty="0"/>
          </a:p>
          <a:p>
            <a:pPr lvl="1"/>
            <a:endParaRPr kumimoji="1" lang="en-US" altLang="ja-JP" dirty="0" smtClean="0"/>
          </a:p>
          <a:p>
            <a:r>
              <a:rPr lang="ja-JP" altLang="en-US" dirty="0" smtClean="0"/>
              <a:t>結果</a:t>
            </a:r>
            <a:endParaRPr lang="en-US" altLang="ja-JP" dirty="0" smtClean="0"/>
          </a:p>
          <a:p>
            <a:pPr lvl="1"/>
            <a:r>
              <a:rPr lang="ja-JP" altLang="en-US" dirty="0"/>
              <a:t>その</a:t>
            </a:r>
            <a:r>
              <a:rPr lang="ja-JP" altLang="en-US" dirty="0" smtClean="0"/>
              <a:t>まま説明</a:t>
            </a:r>
            <a:r>
              <a:rPr kumimoji="1" lang="ja-JP" altLang="en-US" dirty="0" smtClean="0"/>
              <a:t>文</a:t>
            </a:r>
            <a:r>
              <a:rPr lang="ja-JP" altLang="en-US" dirty="0" smtClean="0"/>
              <a:t>になりそうな文は</a:t>
            </a:r>
            <a:r>
              <a:rPr kumimoji="1" lang="ja-JP" altLang="en-US" dirty="0" smtClean="0"/>
              <a:t>得られず</a:t>
            </a:r>
            <a:endParaRPr kumimoji="1" lang="en-US" altLang="ja-JP" dirty="0" smtClean="0"/>
          </a:p>
          <a:p>
            <a:pPr lvl="1"/>
            <a:r>
              <a:rPr lang="ja-JP" altLang="en-US" dirty="0"/>
              <a:t>名詞に</a:t>
            </a:r>
            <a:r>
              <a:rPr lang="ja-JP" altLang="en-US" dirty="0" smtClean="0"/>
              <a:t>関する有用な知識を得られる記述は存在</a:t>
            </a:r>
            <a:endParaRPr kumimoji="1" lang="ja-JP" altLang="en-US" dirty="0"/>
          </a:p>
        </p:txBody>
      </p:sp>
      <p:sp>
        <p:nvSpPr>
          <p:cNvPr id="4" name="フッター プレースホルダー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ー 4"/>
          <p:cNvSpPr>
            <a:spLocks noGrp="1"/>
          </p:cNvSpPr>
          <p:nvPr>
            <p:ph type="dt" sz="half" idx="11"/>
          </p:nvPr>
        </p:nvSpPr>
        <p:spPr/>
        <p:txBody>
          <a:bodyPr/>
          <a:lstStyle/>
          <a:p>
            <a:fld id="{B98CBD48-ED9C-41FB-89F4-578C60711EEF}" type="datetime1">
              <a:rPr kumimoji="1" lang="ja-JP" altLang="en-US" smtClean="0"/>
              <a:t>2010/8/6</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20</a:t>
            </a:fld>
            <a:endParaRPr kumimoji="1" lang="ja-JP" altLang="en-US" dirty="0"/>
          </a:p>
        </p:txBody>
      </p:sp>
    </p:spTree>
    <p:extLst>
      <p:ext uri="{BB962C8B-B14F-4D97-AF65-F5344CB8AC3E}">
        <p14:creationId xmlns:p14="http://schemas.microsoft.com/office/powerpoint/2010/main" val="8609297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結果の例</a:t>
            </a:r>
            <a:endParaRPr kumimoji="1" lang="ja-JP" altLang="en-US" dirty="0"/>
          </a:p>
        </p:txBody>
      </p:sp>
      <p:sp>
        <p:nvSpPr>
          <p:cNvPr id="3" name="コンテンツ プレースホルダー 2"/>
          <p:cNvSpPr>
            <a:spLocks noGrp="1"/>
          </p:cNvSpPr>
          <p:nvPr>
            <p:ph idx="1"/>
          </p:nvPr>
        </p:nvSpPr>
        <p:spPr>
          <a:xfrm>
            <a:off x="457200" y="1412875"/>
            <a:ext cx="8686800" cy="4824413"/>
          </a:xfrm>
        </p:spPr>
        <p:txBody>
          <a:bodyPr/>
          <a:lstStyle/>
          <a:p>
            <a:r>
              <a:rPr lang="ja-JP" altLang="en-US" dirty="0" smtClean="0"/>
              <a:t>有用な知識が得られる</a:t>
            </a:r>
            <a:r>
              <a:rPr kumimoji="1" lang="ja-JP" altLang="en-US" dirty="0" smtClean="0"/>
              <a:t>記述</a:t>
            </a:r>
            <a:endParaRPr kumimoji="1" lang="en-US" altLang="ja-JP" dirty="0" smtClean="0"/>
          </a:p>
          <a:p>
            <a:pPr lvl="1"/>
            <a:r>
              <a:rPr kumimoji="1" lang="en-US" altLang="ja-JP" dirty="0" smtClean="0"/>
              <a:t>exception</a:t>
            </a:r>
            <a:r>
              <a:rPr kumimoji="1" lang="ja-JP" altLang="en-US" dirty="0" smtClean="0"/>
              <a:t>：</a:t>
            </a:r>
            <a:r>
              <a:rPr kumimoji="1" lang="en-US" altLang="ja-JP" dirty="0" smtClean="0"/>
              <a:t>control gathered error</a:t>
            </a:r>
          </a:p>
          <a:p>
            <a:pPr lvl="1"/>
            <a:r>
              <a:rPr lang="en-US" altLang="ja-JP" dirty="0" smtClean="0"/>
              <a:t>map</a:t>
            </a:r>
            <a:r>
              <a:rPr lang="ja-JP" altLang="en-US" dirty="0" smtClean="0"/>
              <a:t>：</a:t>
            </a:r>
            <a:r>
              <a:rPr lang="en-US" altLang="ja-JP" dirty="0" err="1" smtClean="0"/>
              <a:t>estimateSet</a:t>
            </a:r>
            <a:r>
              <a:rPr lang="en-US" altLang="ja-JP" dirty="0" smtClean="0"/>
              <a:t> find key and value</a:t>
            </a:r>
          </a:p>
          <a:p>
            <a:pPr lvl="1"/>
            <a:endParaRPr kumimoji="1" lang="en-US" altLang="ja-JP" dirty="0" smtClean="0"/>
          </a:p>
          <a:p>
            <a:r>
              <a:rPr lang="ja-JP" altLang="en-US" dirty="0" smtClean="0"/>
              <a:t>有用な知識が得られない記述</a:t>
            </a:r>
            <a:endParaRPr lang="en-US" altLang="ja-JP" dirty="0" smtClean="0"/>
          </a:p>
          <a:p>
            <a:pPr lvl="1"/>
            <a:r>
              <a:rPr kumimoji="1" lang="en-US" altLang="ja-JP" dirty="0" smtClean="0"/>
              <a:t>manager</a:t>
            </a:r>
            <a:r>
              <a:rPr kumimoji="1" lang="ja-JP" altLang="en-US" dirty="0" smtClean="0"/>
              <a:t>：</a:t>
            </a:r>
            <a:r>
              <a:rPr kumimoji="1" lang="en-US" altLang="ja-JP" dirty="0" smtClean="0"/>
              <a:t>set </a:t>
            </a:r>
            <a:r>
              <a:rPr kumimoji="1" lang="en-US" altLang="ja-JP" dirty="0" err="1" smtClean="0"/>
              <a:t>dataTypeManager</a:t>
            </a:r>
            <a:r>
              <a:rPr kumimoji="1" lang="en-US" altLang="ja-JP" dirty="0" smtClean="0"/>
              <a:t> our lazy number</a:t>
            </a:r>
          </a:p>
          <a:p>
            <a:pPr lvl="1"/>
            <a:r>
              <a:rPr lang="en-US" altLang="ja-JP" dirty="0" smtClean="0"/>
              <a:t>xml</a:t>
            </a:r>
            <a:r>
              <a:rPr lang="ja-JP" altLang="en-US" dirty="0" smtClean="0"/>
              <a:t>：</a:t>
            </a:r>
            <a:r>
              <a:rPr lang="en-US" altLang="ja-JP" dirty="0" smtClean="0"/>
              <a:t>this is xml</a:t>
            </a:r>
            <a:endParaRPr kumimoji="1" lang="ja-JP" altLang="en-US" dirty="0"/>
          </a:p>
        </p:txBody>
      </p:sp>
      <p:sp>
        <p:nvSpPr>
          <p:cNvPr id="4" name="フッター プレースホルダー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ー 4"/>
          <p:cNvSpPr>
            <a:spLocks noGrp="1"/>
          </p:cNvSpPr>
          <p:nvPr>
            <p:ph type="dt" sz="half" idx="11"/>
          </p:nvPr>
        </p:nvSpPr>
        <p:spPr/>
        <p:txBody>
          <a:bodyPr/>
          <a:lstStyle/>
          <a:p>
            <a:fld id="{26157F8C-F33F-49E7-A660-EC84C4417243}" type="datetime1">
              <a:rPr kumimoji="1" lang="ja-JP" altLang="en-US" smtClean="0"/>
              <a:t>2010/8/6</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21</a:t>
            </a:fld>
            <a:endParaRPr kumimoji="1" lang="ja-JP" altLang="en-US" dirty="0"/>
          </a:p>
        </p:txBody>
      </p:sp>
    </p:spTree>
    <p:extLst>
      <p:ext uri="{BB962C8B-B14F-4D97-AF65-F5344CB8AC3E}">
        <p14:creationId xmlns:p14="http://schemas.microsoft.com/office/powerpoint/2010/main" val="1591520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a:xfrm>
            <a:off x="457200" y="1412776"/>
            <a:ext cx="9083352" cy="4824413"/>
          </a:xfrm>
        </p:spPr>
        <p:txBody>
          <a:bodyPr/>
          <a:lstStyle/>
          <a:p>
            <a:r>
              <a:rPr lang="ja-JP" altLang="en-US" dirty="0" smtClean="0"/>
              <a:t>短いフレーズが多く生成</a:t>
            </a:r>
            <a:endParaRPr lang="en-US" altLang="ja-JP" dirty="0" smtClean="0"/>
          </a:p>
          <a:p>
            <a:pPr lvl="1"/>
            <a:r>
              <a:rPr lang="ja-JP" altLang="en-US" dirty="0" smtClean="0"/>
              <a:t>一定以上出現するある程度のサイズのグラフがない</a:t>
            </a:r>
            <a:endParaRPr lang="en-US" altLang="ja-JP" dirty="0" smtClean="0"/>
          </a:p>
          <a:p>
            <a:pPr lvl="2"/>
            <a:r>
              <a:rPr lang="ja-JP" altLang="en-US" dirty="0" smtClean="0"/>
              <a:t>コメント量の不足</a:t>
            </a:r>
            <a:endParaRPr lang="en-US" altLang="ja-JP" dirty="0" smtClean="0"/>
          </a:p>
          <a:p>
            <a:pPr lvl="2"/>
            <a:r>
              <a:rPr kumimoji="1" lang="ja-JP" altLang="en-US" dirty="0" smtClean="0"/>
              <a:t>類似する文を異なる文として処理</a:t>
            </a:r>
            <a:endParaRPr kumimoji="1" lang="en-US" altLang="ja-JP" dirty="0" smtClean="0"/>
          </a:p>
          <a:p>
            <a:pPr lvl="1"/>
            <a:endParaRPr lang="en-US" altLang="ja-JP" dirty="0"/>
          </a:p>
          <a:p>
            <a:r>
              <a:rPr lang="ja-JP" altLang="en-US" dirty="0"/>
              <a:t>有用</a:t>
            </a:r>
            <a:r>
              <a:rPr lang="ja-JP" altLang="en-US" dirty="0" smtClean="0"/>
              <a:t>な知識を得られない記述</a:t>
            </a:r>
            <a:r>
              <a:rPr lang="ja-JP" altLang="en-US" dirty="0" smtClean="0"/>
              <a:t>を</a:t>
            </a:r>
            <a:r>
              <a:rPr lang="ja-JP" altLang="en-US" dirty="0"/>
              <a:t>生成</a:t>
            </a:r>
            <a:endParaRPr lang="en-US" altLang="ja-JP" dirty="0"/>
          </a:p>
          <a:p>
            <a:pPr lvl="1"/>
            <a:r>
              <a:rPr lang="ja-JP" altLang="en-US" dirty="0" smtClean="0"/>
              <a:t>コメント集合に説明に関連しない</a:t>
            </a:r>
            <a:r>
              <a:rPr lang="ja-JP" altLang="en-US" dirty="0" smtClean="0"/>
              <a:t>コメント</a:t>
            </a:r>
            <a:endParaRPr lang="en-US" altLang="ja-JP" dirty="0"/>
          </a:p>
          <a:p>
            <a:pPr lvl="1"/>
            <a:endParaRPr lang="en-US" altLang="ja-JP" dirty="0" smtClean="0"/>
          </a:p>
          <a:p>
            <a:pPr lvl="1"/>
            <a:endParaRPr lang="ja-JP" altLang="en-US" dirty="0" smtClean="0"/>
          </a:p>
        </p:txBody>
      </p:sp>
      <p:sp>
        <p:nvSpPr>
          <p:cNvPr id="4" name="フッター プレースホルダー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ー 4"/>
          <p:cNvSpPr>
            <a:spLocks noGrp="1"/>
          </p:cNvSpPr>
          <p:nvPr>
            <p:ph type="dt" sz="half" idx="11"/>
          </p:nvPr>
        </p:nvSpPr>
        <p:spPr/>
        <p:txBody>
          <a:bodyPr/>
          <a:lstStyle/>
          <a:p>
            <a:fld id="{EF5C80CE-FF9A-4DC8-9C3C-474C7B2DB17C}" type="datetime1">
              <a:rPr kumimoji="1" lang="ja-JP" altLang="en-US" smtClean="0"/>
              <a:t>2010/8/6</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22</a:t>
            </a:fld>
            <a:endParaRPr kumimoji="1" lang="ja-JP" altLang="en-US" dirty="0"/>
          </a:p>
        </p:txBody>
      </p:sp>
    </p:spTree>
    <p:extLst>
      <p:ext uri="{BB962C8B-B14F-4D97-AF65-F5344CB8AC3E}">
        <p14:creationId xmlns:p14="http://schemas.microsoft.com/office/powerpoint/2010/main" val="38895931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今後の課題</a:t>
            </a:r>
            <a:endParaRPr kumimoji="1" lang="ja-JP" altLang="en-US" dirty="0"/>
          </a:p>
        </p:txBody>
      </p:sp>
      <p:sp>
        <p:nvSpPr>
          <p:cNvPr id="3" name="コンテンツ プレースホルダ 2"/>
          <p:cNvSpPr>
            <a:spLocks noGrp="1"/>
          </p:cNvSpPr>
          <p:nvPr>
            <p:ph idx="1"/>
          </p:nvPr>
        </p:nvSpPr>
        <p:spPr>
          <a:xfrm>
            <a:off x="457200" y="1412875"/>
            <a:ext cx="8229600" cy="5040461"/>
          </a:xfrm>
        </p:spPr>
        <p:txBody>
          <a:bodyPr/>
          <a:lstStyle/>
          <a:p>
            <a:r>
              <a:rPr kumimoji="1" lang="ja-JP" altLang="en-US" dirty="0" smtClean="0"/>
              <a:t>説明文の品質向上</a:t>
            </a:r>
            <a:endParaRPr kumimoji="1" lang="en-US" altLang="ja-JP" dirty="0" smtClean="0"/>
          </a:p>
          <a:p>
            <a:pPr lvl="1"/>
            <a:r>
              <a:rPr lang="ja-JP" altLang="en-US" dirty="0" smtClean="0"/>
              <a:t>コメント集合の量の不足</a:t>
            </a:r>
            <a:endParaRPr lang="en-US" altLang="ja-JP" dirty="0" smtClean="0"/>
          </a:p>
          <a:p>
            <a:pPr lvl="2"/>
            <a:r>
              <a:rPr kumimoji="1" lang="ja-JP" altLang="en-US" dirty="0" smtClean="0"/>
              <a:t>入力ソースコードの増加</a:t>
            </a:r>
            <a:endParaRPr kumimoji="1" lang="en-US" altLang="ja-JP" dirty="0" smtClean="0"/>
          </a:p>
          <a:p>
            <a:pPr lvl="1"/>
            <a:r>
              <a:rPr lang="ja-JP" altLang="en-US" dirty="0" smtClean="0"/>
              <a:t>類似する文の扱い</a:t>
            </a:r>
            <a:endParaRPr lang="en-US" altLang="ja-JP" dirty="0" smtClean="0"/>
          </a:p>
          <a:p>
            <a:pPr lvl="2"/>
            <a:r>
              <a:rPr lang="ja-JP" altLang="en-US" dirty="0" smtClean="0"/>
              <a:t>類似する文から同じグラフ構造を生成</a:t>
            </a:r>
            <a:endParaRPr kumimoji="1" lang="en-US" altLang="ja-JP" dirty="0" smtClean="0"/>
          </a:p>
          <a:p>
            <a:pPr lvl="1"/>
            <a:r>
              <a:rPr lang="ja-JP" altLang="en-US" dirty="0" smtClean="0"/>
              <a:t>コメント集合に関連しない記述の混入</a:t>
            </a:r>
            <a:endParaRPr lang="en-US" altLang="ja-JP" dirty="0" smtClean="0"/>
          </a:p>
          <a:p>
            <a:pPr lvl="2"/>
            <a:r>
              <a:rPr kumimoji="1" lang="ja-JP" altLang="en-US" dirty="0" smtClean="0"/>
              <a:t>コメントのフィルタリング</a:t>
            </a:r>
            <a:endParaRPr kumimoji="1" lang="en-US" altLang="ja-JP" dirty="0" smtClean="0"/>
          </a:p>
          <a:p>
            <a:pPr lvl="2"/>
            <a:endParaRPr kumimoji="1" lang="en-US" altLang="ja-JP" dirty="0" smtClean="0"/>
          </a:p>
          <a:p>
            <a:r>
              <a:rPr lang="ja-JP" altLang="en-US" dirty="0"/>
              <a:t>説明文作成</a:t>
            </a:r>
            <a:r>
              <a:rPr lang="ja-JP" altLang="en-US" dirty="0" smtClean="0"/>
              <a:t>の評価</a:t>
            </a:r>
            <a:endParaRPr lang="en-US" altLang="ja-JP" dirty="0" smtClean="0"/>
          </a:p>
          <a:p>
            <a:pPr lvl="1"/>
            <a:r>
              <a:rPr lang="ja-JP" altLang="en-US" dirty="0" smtClean="0"/>
              <a:t>被験者に単語</a:t>
            </a:r>
            <a:r>
              <a:rPr lang="ja-JP" altLang="en-US" dirty="0"/>
              <a:t>と説</a:t>
            </a:r>
            <a:r>
              <a:rPr lang="ja-JP" altLang="en-US" dirty="0" smtClean="0"/>
              <a:t>明文の組を提示</a:t>
            </a:r>
            <a:endParaRPr lang="en-US" altLang="ja-JP" dirty="0"/>
          </a:p>
          <a:p>
            <a:endParaRPr kumimoji="1" lang="en-US" altLang="ja-JP" dirty="0" smtClean="0"/>
          </a:p>
          <a:p>
            <a:endParaRPr lang="en-US" altLang="ja-JP" dirty="0" smtClean="0"/>
          </a:p>
          <a:p>
            <a:pPr lvl="1"/>
            <a:endParaRPr kumimoji="1" lang="ja-JP" altLang="en-US" dirty="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2CC2382B-A67A-4D13-A886-E0C5B61862A7}"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23</a:t>
            </a:fld>
            <a:endParaRPr kumimoji="1" lang="ja-JP"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ソフトウェアで用いられる単語の辞書を作ることで開発者のプログラム理解を支援</a:t>
            </a:r>
            <a:endParaRPr lang="en-US" altLang="ja-JP" dirty="0" smtClean="0"/>
          </a:p>
          <a:p>
            <a:endParaRPr kumimoji="1" lang="en-US" altLang="ja-JP" dirty="0" smtClean="0"/>
          </a:p>
          <a:p>
            <a:r>
              <a:rPr lang="ja-JP" altLang="en-US" dirty="0" smtClean="0"/>
              <a:t>識別子理解用の辞書の自動的な作成</a:t>
            </a:r>
            <a:endParaRPr lang="en-US" altLang="ja-JP" dirty="0" smtClean="0"/>
          </a:p>
          <a:p>
            <a:r>
              <a:rPr lang="ja-JP" altLang="en-US" dirty="0" smtClean="0"/>
              <a:t>説明文にはソースコード中のコメントを利用</a:t>
            </a:r>
          </a:p>
          <a:p>
            <a:pPr>
              <a:buNone/>
            </a:pPr>
            <a:endParaRPr lang="en-US" altLang="ja-JP" dirty="0" smtClean="0"/>
          </a:p>
          <a:p>
            <a:endParaRPr kumimoji="1" lang="ja-JP" altLang="en-US" dirty="0"/>
          </a:p>
        </p:txBody>
      </p:sp>
      <p:sp>
        <p:nvSpPr>
          <p:cNvPr id="4" name="日付プレースホルダ 3"/>
          <p:cNvSpPr>
            <a:spLocks noGrp="1"/>
          </p:cNvSpPr>
          <p:nvPr>
            <p:ph type="dt" sz="half" idx="11"/>
          </p:nvPr>
        </p:nvSpPr>
        <p:spPr/>
        <p:txBody>
          <a:bodyPr/>
          <a:lstStyle/>
          <a:p>
            <a:fld id="{7C0BA5C1-A4D4-4CD1-985E-0A61F65815D0}" type="datetime1">
              <a:rPr kumimoji="1" lang="ja-JP" altLang="en-US" smtClean="0"/>
              <a:t>2010/8/6</a:t>
            </a:fld>
            <a:endParaRPr kumimoji="1" lang="ja-JP" altLang="en-US" dirty="0"/>
          </a:p>
        </p:txBody>
      </p:sp>
      <p:sp>
        <p:nvSpPr>
          <p:cNvPr id="5" name="スライド番号プレースホルダ 4"/>
          <p:cNvSpPr>
            <a:spLocks noGrp="1"/>
          </p:cNvSpPr>
          <p:nvPr>
            <p:ph type="sldNum" sz="quarter" idx="12"/>
          </p:nvPr>
        </p:nvSpPr>
        <p:spPr/>
        <p:txBody>
          <a:bodyPr/>
          <a:lstStyle/>
          <a:p>
            <a:fld id="{0DFAFFE7-B5EB-4D84-9784-5885F39C28C0}" type="slidenum">
              <a:rPr kumimoji="1" lang="ja-JP" altLang="en-US" smtClean="0"/>
              <a:pPr/>
              <a:t>24</a:t>
            </a:fld>
            <a:endParaRPr kumimoji="1" lang="ja-JP" altLang="en-US" dirty="0"/>
          </a:p>
        </p:txBody>
      </p:sp>
      <p:sp>
        <p:nvSpPr>
          <p:cNvPr id="6" name="フッター プレースホルダ 5"/>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Tree>
  </p:cSld>
  <p:clrMapOvr>
    <a:masterClrMapping/>
  </p:clrMapOvr>
  <p:transition advTm="94"/>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フッター プレースホルダー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ー 4"/>
          <p:cNvSpPr>
            <a:spLocks noGrp="1"/>
          </p:cNvSpPr>
          <p:nvPr>
            <p:ph type="dt" sz="half" idx="11"/>
          </p:nvPr>
        </p:nvSpPr>
        <p:spPr/>
        <p:txBody>
          <a:bodyPr/>
          <a:lstStyle/>
          <a:p>
            <a:fld id="{96C57FA9-1177-471F-9669-C59A81F2971B}" type="datetime1">
              <a:rPr kumimoji="1" lang="ja-JP" altLang="en-US" smtClean="0"/>
              <a:t>2010/8/6</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25</a:t>
            </a:fld>
            <a:endParaRPr kumimoji="1" lang="ja-JP" altLang="en-US" dirty="0"/>
          </a:p>
        </p:txBody>
      </p:sp>
    </p:spTree>
    <p:extLst>
      <p:ext uri="{BB962C8B-B14F-4D97-AF65-F5344CB8AC3E}">
        <p14:creationId xmlns:p14="http://schemas.microsoft.com/office/powerpoint/2010/main" val="5917492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発表内容</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背景</a:t>
            </a:r>
            <a:endParaRPr lang="en-US" altLang="ja-JP" dirty="0" smtClean="0"/>
          </a:p>
          <a:p>
            <a:pPr lvl="1"/>
            <a:r>
              <a:rPr lang="ja-JP" altLang="en-US" dirty="0" smtClean="0"/>
              <a:t>プログラム理解における問題</a:t>
            </a:r>
            <a:endParaRPr lang="en-US" altLang="ja-JP" dirty="0" smtClean="0"/>
          </a:p>
          <a:p>
            <a:pPr lvl="1"/>
            <a:r>
              <a:rPr lang="ja-JP" altLang="en-US" dirty="0" smtClean="0"/>
              <a:t>本研究の目的</a:t>
            </a:r>
            <a:endParaRPr lang="en-US" altLang="ja-JP" dirty="0" smtClean="0"/>
          </a:p>
          <a:p>
            <a:r>
              <a:rPr kumimoji="1" lang="ja-JP" altLang="en-US" dirty="0"/>
              <a:t>提案</a:t>
            </a:r>
            <a:r>
              <a:rPr kumimoji="1" lang="ja-JP" altLang="en-US" dirty="0" smtClean="0"/>
              <a:t>手法</a:t>
            </a:r>
            <a:endParaRPr kumimoji="1" lang="en-US" altLang="ja-JP" dirty="0" smtClean="0"/>
          </a:p>
          <a:p>
            <a:r>
              <a:rPr lang="ja-JP" altLang="en-US" dirty="0"/>
              <a:t>手法</a:t>
            </a:r>
            <a:r>
              <a:rPr lang="ja-JP" altLang="en-US" dirty="0" smtClean="0"/>
              <a:t>の適用実験と考察</a:t>
            </a:r>
            <a:endParaRPr kumimoji="1" lang="en-US" altLang="ja-JP" dirty="0" smtClean="0"/>
          </a:p>
          <a:p>
            <a:endParaRPr kumimoji="1" lang="ja-JP" altLang="en-US" dirty="0"/>
          </a:p>
        </p:txBody>
      </p:sp>
      <p:sp>
        <p:nvSpPr>
          <p:cNvPr id="4" name="フッター プレースホルダー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ー 4"/>
          <p:cNvSpPr>
            <a:spLocks noGrp="1"/>
          </p:cNvSpPr>
          <p:nvPr>
            <p:ph type="dt" sz="half" idx="11"/>
          </p:nvPr>
        </p:nvSpPr>
        <p:spPr/>
        <p:txBody>
          <a:bodyPr/>
          <a:lstStyle/>
          <a:p>
            <a:fld id="{51D16BD3-1540-4513-A169-07198337E714}" type="datetime1">
              <a:rPr kumimoji="1" lang="ja-JP" altLang="en-US" smtClean="0"/>
              <a:t>2010/8/6</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26</a:t>
            </a:fld>
            <a:endParaRPr kumimoji="1" lang="ja-JP" altLang="en-US" dirty="0"/>
          </a:p>
        </p:txBody>
      </p:sp>
    </p:spTree>
    <p:extLst>
      <p:ext uri="{BB962C8B-B14F-4D97-AF65-F5344CB8AC3E}">
        <p14:creationId xmlns:p14="http://schemas.microsoft.com/office/powerpoint/2010/main" val="724786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プログラム理解</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プログラムに関連する資料の活用</a:t>
            </a:r>
            <a:endParaRPr kumimoji="1" lang="en-US" altLang="ja-JP" dirty="0" smtClean="0"/>
          </a:p>
          <a:p>
            <a:pPr lvl="1"/>
            <a:r>
              <a:rPr lang="ja-JP" altLang="en-US" dirty="0" smtClean="0"/>
              <a:t>仕様書、用語集、教科書、開発履歴</a:t>
            </a:r>
            <a:endParaRPr lang="en-US" altLang="ja-JP" dirty="0" smtClean="0"/>
          </a:p>
          <a:p>
            <a:pPr lvl="1"/>
            <a:endParaRPr kumimoji="1" lang="en-US" altLang="ja-JP" dirty="0" smtClean="0"/>
          </a:p>
          <a:p>
            <a:r>
              <a:rPr lang="ja-JP" altLang="en-US" dirty="0" smtClean="0"/>
              <a:t>資料</a:t>
            </a:r>
            <a:r>
              <a:rPr lang="ja-JP" altLang="en-US" dirty="0"/>
              <a:t>が</a:t>
            </a:r>
            <a:r>
              <a:rPr lang="ja-JP" altLang="en-US" dirty="0" smtClean="0"/>
              <a:t>常に存在するとは限らない</a:t>
            </a:r>
            <a:endParaRPr lang="en-US" altLang="ja-JP" dirty="0" smtClean="0"/>
          </a:p>
          <a:p>
            <a:pPr lvl="1"/>
            <a:r>
              <a:rPr lang="ja-JP" altLang="en-US" dirty="0" smtClean="0"/>
              <a:t>古い情報，資料の紛失</a:t>
            </a:r>
            <a:endParaRPr lang="en-US" altLang="ja-JP" dirty="0" smtClean="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A6B46B59-00CE-477E-9475-4851DCF37CC1}"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27</a:t>
            </a:fld>
            <a:endParaRPr kumimoji="1" lang="ja-JP" altLang="en-US" dirty="0"/>
          </a:p>
        </p:txBody>
      </p:sp>
    </p:spTree>
    <p:extLst>
      <p:ext uri="{BB962C8B-B14F-4D97-AF65-F5344CB8AC3E}">
        <p14:creationId xmlns:p14="http://schemas.microsoft.com/office/powerpoint/2010/main" val="28246721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評価実験の計画</a:t>
            </a:r>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説明文作成の妥当性評価</a:t>
            </a:r>
            <a:endParaRPr lang="en-US" altLang="ja-JP" dirty="0" smtClean="0"/>
          </a:p>
          <a:p>
            <a:pPr lvl="1"/>
            <a:r>
              <a:rPr lang="ja-JP" altLang="en-US" dirty="0" smtClean="0"/>
              <a:t>単語と説明文ペアを正誤で判定</a:t>
            </a:r>
            <a:endParaRPr lang="en-US" altLang="ja-JP" dirty="0" smtClean="0"/>
          </a:p>
          <a:p>
            <a:pPr lvl="1"/>
            <a:r>
              <a:rPr kumimoji="1" lang="ja-JP" altLang="en-US" dirty="0" smtClean="0"/>
              <a:t>正答率の高さで評価</a:t>
            </a:r>
            <a:endParaRPr kumimoji="1" lang="en-US" altLang="ja-JP" dirty="0" smtClean="0"/>
          </a:p>
          <a:p>
            <a:pPr lvl="1"/>
            <a:endParaRPr lang="en-US" altLang="ja-JP" dirty="0" smtClean="0"/>
          </a:p>
          <a:p>
            <a:r>
              <a:rPr kumimoji="1" lang="ja-JP" altLang="en-US" dirty="0" smtClean="0"/>
              <a:t>実験用の辞書作成</a:t>
            </a:r>
            <a:endParaRPr kumimoji="1" lang="en-US" altLang="ja-JP" dirty="0" smtClean="0"/>
          </a:p>
          <a:p>
            <a:pPr lvl="1"/>
            <a:r>
              <a:rPr kumimoji="1" lang="ja-JP" altLang="en-US" dirty="0" smtClean="0"/>
              <a:t>入力ソースコード</a:t>
            </a:r>
            <a:endParaRPr kumimoji="1" lang="en-US" altLang="ja-JP" dirty="0" smtClean="0"/>
          </a:p>
          <a:p>
            <a:pPr lvl="2"/>
            <a:r>
              <a:rPr lang="en-US" altLang="ja-JP" dirty="0" smtClean="0"/>
              <a:t>J</a:t>
            </a:r>
            <a:r>
              <a:rPr kumimoji="1" lang="en-US" altLang="ja-JP" dirty="0" smtClean="0"/>
              <a:t>ava</a:t>
            </a:r>
            <a:r>
              <a:rPr kumimoji="1" lang="ja-JP" altLang="en-US" dirty="0" smtClean="0"/>
              <a:t>一般</a:t>
            </a:r>
          </a:p>
          <a:p>
            <a:pPr lvl="2"/>
            <a:r>
              <a:rPr lang="ja-JP" altLang="en-US" dirty="0" smtClean="0"/>
              <a:t>特定ドメインのみ</a:t>
            </a:r>
            <a:endParaRPr kumimoji="1" lang="en-US" altLang="ja-JP" dirty="0" smtClean="0"/>
          </a:p>
        </p:txBody>
      </p:sp>
      <p:sp>
        <p:nvSpPr>
          <p:cNvPr id="4" name="日付プレースホルダ 3"/>
          <p:cNvSpPr>
            <a:spLocks noGrp="1"/>
          </p:cNvSpPr>
          <p:nvPr>
            <p:ph type="dt" sz="half" idx="11"/>
          </p:nvPr>
        </p:nvSpPr>
        <p:spPr/>
        <p:txBody>
          <a:bodyPr/>
          <a:lstStyle/>
          <a:p>
            <a:fld id="{33789D48-E4C8-4AD8-9A44-450B13B03FAC}" type="datetime1">
              <a:rPr kumimoji="1" lang="ja-JP" altLang="en-US" smtClean="0"/>
              <a:t>2010/8/6</a:t>
            </a:fld>
            <a:endParaRPr kumimoji="1" lang="ja-JP" altLang="en-US" dirty="0"/>
          </a:p>
        </p:txBody>
      </p:sp>
      <p:sp>
        <p:nvSpPr>
          <p:cNvPr id="5" name="スライド番号プレースホルダ 4"/>
          <p:cNvSpPr>
            <a:spLocks noGrp="1"/>
          </p:cNvSpPr>
          <p:nvPr>
            <p:ph type="sldNum" sz="quarter" idx="12"/>
          </p:nvPr>
        </p:nvSpPr>
        <p:spPr/>
        <p:txBody>
          <a:bodyPr/>
          <a:lstStyle/>
          <a:p>
            <a:fld id="{0DFAFFE7-B5EB-4D84-9784-5885F39C28C0}" type="slidenum">
              <a:rPr kumimoji="1" lang="ja-JP" altLang="en-US" smtClean="0"/>
              <a:pPr/>
              <a:t>28</a:t>
            </a:fld>
            <a:endParaRPr kumimoji="1" lang="ja-JP" altLang="en-US" dirty="0"/>
          </a:p>
        </p:txBody>
      </p:sp>
      <p:sp>
        <p:nvSpPr>
          <p:cNvPr id="6" name="フッター プレースホルダ 5"/>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Tree>
    <p:extLst>
      <p:ext uri="{BB962C8B-B14F-4D97-AF65-F5344CB8AC3E}">
        <p14:creationId xmlns:p14="http://schemas.microsoft.com/office/powerpoint/2010/main" val="12398458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類推での問題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類推が行えないと理解に要する時間が増加</a:t>
            </a:r>
            <a:endParaRPr kumimoji="1" lang="en-US" altLang="ja-JP" dirty="0" smtClean="0"/>
          </a:p>
          <a:p>
            <a:pPr lvl="1"/>
            <a:r>
              <a:rPr kumimoji="1" lang="ja-JP" altLang="en-US" dirty="0" smtClean="0"/>
              <a:t>ドメインへの知識や開発経験の不足が原因</a:t>
            </a:r>
            <a:endParaRPr kumimoji="1" lang="en-US" altLang="ja-JP" dirty="0" smtClean="0"/>
          </a:p>
          <a:p>
            <a:r>
              <a:rPr kumimoji="1" lang="ja-JP" altLang="en-US" dirty="0" smtClean="0"/>
              <a:t>類推することへの障害</a:t>
            </a:r>
            <a:endParaRPr kumimoji="1" lang="en-US" altLang="ja-JP" dirty="0" smtClean="0"/>
          </a:p>
          <a:p>
            <a:pPr lvl="1"/>
            <a:r>
              <a:rPr kumimoji="1" lang="ja-JP" altLang="en-US" dirty="0" smtClean="0"/>
              <a:t>自然言語とは異なる意味用法</a:t>
            </a:r>
            <a:endParaRPr kumimoji="1" lang="en-US" altLang="ja-JP" dirty="0" smtClean="0"/>
          </a:p>
          <a:p>
            <a:pPr lvl="1"/>
            <a:r>
              <a:rPr kumimoji="1" lang="ja-JP" altLang="en-US" dirty="0" smtClean="0"/>
              <a:t>ドメイン固有の単語</a:t>
            </a:r>
            <a:endParaRPr kumimoji="1" lang="en-US" altLang="ja-JP" dirty="0" smtClean="0"/>
          </a:p>
          <a:p>
            <a:pPr lvl="1"/>
            <a:endParaRPr kumimoji="1" lang="en-US" altLang="ja-JP" dirty="0" smtClean="0"/>
          </a:p>
          <a:p>
            <a:r>
              <a:rPr kumimoji="1" lang="ja-JP" altLang="en-US" dirty="0" smtClean="0"/>
              <a:t>学習には多大な労力が必要</a:t>
            </a:r>
            <a:endParaRPr kumimoji="1" lang="en-US" altLang="ja-JP" dirty="0" smtClean="0"/>
          </a:p>
          <a:p>
            <a:pPr lvl="1"/>
            <a:r>
              <a:rPr kumimoji="1" lang="ja-JP" altLang="en-US" dirty="0" smtClean="0"/>
              <a:t>多くのソフトウェアに携わり学習</a:t>
            </a:r>
            <a:endParaRPr kumimoji="1" lang="ja-JP" altLang="en-US" dirty="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816BC5AA-86BB-4C92-832F-41A47C68FE16}"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3</a:t>
            </a:fld>
            <a:endParaRPr kumimoji="1" lang="ja-JP" altLang="en-US" dirty="0"/>
          </a:p>
        </p:txBody>
      </p:sp>
      <p:sp>
        <p:nvSpPr>
          <p:cNvPr id="7" name="下矢印 6"/>
          <p:cNvSpPr/>
          <p:nvPr/>
        </p:nvSpPr>
        <p:spPr>
          <a:xfrm>
            <a:off x="2714612" y="4071942"/>
            <a:ext cx="71438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解決策</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ソフトウェア中に出現する単語の説明を集めた辞書</a:t>
            </a:r>
            <a:r>
              <a:rPr lang="ja-JP" altLang="en-US" dirty="0" smtClean="0"/>
              <a:t>を作成</a:t>
            </a:r>
            <a:endParaRPr kumimoji="1" lang="en-US" altLang="ja-JP" dirty="0" smtClean="0"/>
          </a:p>
          <a:p>
            <a:pPr lvl="1"/>
            <a:r>
              <a:rPr lang="ja-JP" altLang="en-US" dirty="0" smtClean="0"/>
              <a:t>開発者の知識や経験を補う</a:t>
            </a:r>
            <a:endParaRPr lang="en-US" altLang="ja-JP" dirty="0" smtClean="0"/>
          </a:p>
          <a:p>
            <a:endParaRPr lang="en-US" altLang="ja-JP" dirty="0" smtClean="0"/>
          </a:p>
          <a:p>
            <a:endParaRPr lang="en-US" altLang="ja-JP" dirty="0" smtClean="0"/>
          </a:p>
          <a:p>
            <a:r>
              <a:rPr lang="ja-JP" altLang="en-US" dirty="0" smtClean="0"/>
              <a:t>識別子理解の支援</a:t>
            </a:r>
            <a:endParaRPr lang="en-US" altLang="ja-JP" dirty="0" smtClean="0"/>
          </a:p>
          <a:p>
            <a:pPr lvl="1"/>
            <a:r>
              <a:rPr lang="ja-JP" altLang="en-US" dirty="0" smtClean="0"/>
              <a:t>開発者に単語の説明を提示</a:t>
            </a:r>
            <a:endParaRPr lang="en-US" altLang="ja-JP" dirty="0" smtClean="0"/>
          </a:p>
          <a:p>
            <a:pPr lvl="1"/>
            <a:endParaRPr kumimoji="1" lang="ja-JP" altLang="en-US" dirty="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F6D9A5B8-62AC-4046-B16D-A4B34BFECE43}"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4</a:t>
            </a:fld>
            <a:endParaRPr kumimoji="1" lang="ja-JP" altLang="en-US" dirty="0"/>
          </a:p>
        </p:txBody>
      </p:sp>
      <p:sp>
        <p:nvSpPr>
          <p:cNvPr id="8" name="下矢印 7"/>
          <p:cNvSpPr/>
          <p:nvPr/>
        </p:nvSpPr>
        <p:spPr>
          <a:xfrm>
            <a:off x="2214546" y="3214686"/>
            <a:ext cx="71438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a:t>
            </a:r>
            <a:r>
              <a:rPr lang="ja-JP" altLang="en-US" dirty="0" smtClean="0"/>
              <a:t>の読解</a:t>
            </a:r>
            <a:endParaRPr kumimoji="1" lang="ja-JP" altLang="en-US" dirty="0"/>
          </a:p>
        </p:txBody>
      </p:sp>
      <p:sp>
        <p:nvSpPr>
          <p:cNvPr id="3" name="コンテンツ プレースホルダ 2"/>
          <p:cNvSpPr>
            <a:spLocks noGrp="1"/>
          </p:cNvSpPr>
          <p:nvPr>
            <p:ph idx="1"/>
          </p:nvPr>
        </p:nvSpPr>
        <p:spPr/>
        <p:txBody>
          <a:bodyPr/>
          <a:lstStyle/>
          <a:p>
            <a:r>
              <a:rPr lang="ja-JP" altLang="en-US" u="sng" dirty="0" smtClean="0"/>
              <a:t>コメント</a:t>
            </a:r>
            <a:r>
              <a:rPr lang="ja-JP" altLang="en-US" dirty="0" smtClean="0"/>
              <a:t>，</a:t>
            </a:r>
            <a:r>
              <a:rPr lang="ja-JP" altLang="en-US" u="sng" dirty="0" smtClean="0"/>
              <a:t>識別子</a:t>
            </a:r>
            <a:r>
              <a:rPr lang="ja-JP" altLang="en-US" dirty="0" smtClean="0"/>
              <a:t>，</a:t>
            </a:r>
            <a:r>
              <a:rPr lang="ja-JP" altLang="en-US" u="sng" dirty="0" smtClean="0"/>
              <a:t>型</a:t>
            </a:r>
            <a:r>
              <a:rPr lang="ja-JP" altLang="en-US" dirty="0" smtClean="0"/>
              <a:t>，</a:t>
            </a:r>
            <a:r>
              <a:rPr lang="ja-JP" altLang="en-US" u="sng" dirty="0" smtClean="0"/>
              <a:t>返り値</a:t>
            </a:r>
            <a:r>
              <a:rPr lang="ja-JP" altLang="en-US" dirty="0" smtClean="0"/>
              <a:t>，</a:t>
            </a:r>
            <a:r>
              <a:rPr lang="en-US" altLang="ja-JP" dirty="0" smtClean="0"/>
              <a:t>etc…</a:t>
            </a:r>
            <a:endParaRPr kumimoji="1" lang="ja-JP" altLang="en-US" dirty="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C4FC9DA3-947E-42D4-A925-1A764BCFB904}"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5</a:t>
            </a:fld>
            <a:endParaRPr kumimoji="1" lang="ja-JP" altLang="en-US" dirty="0"/>
          </a:p>
        </p:txBody>
      </p:sp>
      <p:sp>
        <p:nvSpPr>
          <p:cNvPr id="7" name="正方形/長方形 6"/>
          <p:cNvSpPr/>
          <p:nvPr/>
        </p:nvSpPr>
        <p:spPr>
          <a:xfrm>
            <a:off x="428596" y="2285992"/>
            <a:ext cx="8215370" cy="4357718"/>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a:t>
            </a:r>
          </a:p>
          <a:p>
            <a:r>
              <a:rPr lang="en-US" altLang="ja-JP" dirty="0" smtClean="0">
                <a:solidFill>
                  <a:schemeClr val="tx1"/>
                </a:solidFill>
              </a:rPr>
              <a:t> *  A </a:t>
            </a:r>
            <a:r>
              <a:rPr lang="en-US" altLang="ja-JP" dirty="0" err="1" smtClean="0">
                <a:solidFill>
                  <a:schemeClr val="tx1"/>
                </a:solidFill>
              </a:rPr>
              <a:t>CursorBuffer</a:t>
            </a:r>
            <a:r>
              <a:rPr lang="en-US" altLang="ja-JP" dirty="0" smtClean="0">
                <a:solidFill>
                  <a:schemeClr val="tx1"/>
                </a:solidFill>
              </a:rPr>
              <a:t> is a holder for a {@link </a:t>
            </a:r>
            <a:r>
              <a:rPr lang="en-US" altLang="ja-JP" dirty="0" err="1" smtClean="0">
                <a:solidFill>
                  <a:schemeClr val="tx1"/>
                </a:solidFill>
              </a:rPr>
              <a:t>StringBuffer</a:t>
            </a:r>
            <a:r>
              <a:rPr lang="en-US" altLang="ja-JP" dirty="0" smtClean="0">
                <a:solidFill>
                  <a:schemeClr val="tx1"/>
                </a:solidFill>
              </a:rPr>
              <a:t>} that</a:t>
            </a:r>
          </a:p>
          <a:p>
            <a:r>
              <a:rPr lang="en-US" altLang="ja-JP" dirty="0" smtClean="0">
                <a:solidFill>
                  <a:schemeClr val="tx1"/>
                </a:solidFill>
              </a:rPr>
              <a:t> *  also contains the current cursor position.</a:t>
            </a:r>
          </a:p>
          <a:p>
            <a:r>
              <a:rPr lang="en-US" altLang="ja-JP" dirty="0" smtClean="0">
                <a:solidFill>
                  <a:schemeClr val="tx1"/>
                </a:solidFill>
              </a:rPr>
              <a:t> *</a:t>
            </a:r>
          </a:p>
          <a:p>
            <a:r>
              <a:rPr lang="fr-FR" altLang="ja-JP" dirty="0" smtClean="0">
                <a:solidFill>
                  <a:schemeClr val="tx1"/>
                </a:solidFill>
              </a:rPr>
              <a:t> *  @author  &lt;a href="mailto:mwp1@cornell.edu"&gt;Marc Prud'hommeaux&lt;/a&gt;</a:t>
            </a:r>
          </a:p>
          <a:p>
            <a:r>
              <a:rPr lang="en-US" altLang="ja-JP" dirty="0" smtClean="0">
                <a:solidFill>
                  <a:schemeClr val="tx1"/>
                </a:solidFill>
              </a:rPr>
              <a:t> */</a:t>
            </a:r>
          </a:p>
          <a:p>
            <a:r>
              <a:rPr lang="en-US" altLang="ja-JP" dirty="0" smtClean="0">
                <a:solidFill>
                  <a:schemeClr val="tx1"/>
                </a:solidFill>
              </a:rPr>
              <a:t>public class </a:t>
            </a:r>
            <a:r>
              <a:rPr lang="en-US" altLang="ja-JP" dirty="0" err="1" smtClean="0">
                <a:solidFill>
                  <a:schemeClr val="tx1"/>
                </a:solidFill>
              </a:rPr>
              <a:t>CursorBuffer</a:t>
            </a:r>
            <a:r>
              <a:rPr lang="en-US" altLang="ja-JP" dirty="0" smtClean="0">
                <a:solidFill>
                  <a:schemeClr val="tx1"/>
                </a:solidFill>
              </a:rPr>
              <a:t> {</a:t>
            </a:r>
          </a:p>
          <a:p>
            <a:r>
              <a:rPr lang="en-US" altLang="ja-JP" dirty="0" smtClean="0">
                <a:solidFill>
                  <a:schemeClr val="tx1"/>
                </a:solidFill>
              </a:rPr>
              <a:t>	public </a:t>
            </a:r>
            <a:r>
              <a:rPr lang="en-US" altLang="ja-JP" dirty="0" err="1" smtClean="0">
                <a:solidFill>
                  <a:schemeClr val="tx1"/>
                </a:solidFill>
              </a:rPr>
              <a:t>int</a:t>
            </a:r>
            <a:r>
              <a:rPr lang="en-US" altLang="ja-JP" dirty="0" smtClean="0">
                <a:solidFill>
                  <a:schemeClr val="tx1"/>
                </a:solidFill>
              </a:rPr>
              <a:t> cursor = 0;</a:t>
            </a:r>
          </a:p>
          <a:p>
            <a:r>
              <a:rPr lang="en-US" altLang="ja-JP" dirty="0" smtClean="0">
                <a:solidFill>
                  <a:schemeClr val="tx1"/>
                </a:solidFill>
              </a:rPr>
              <a:t>	public final </a:t>
            </a:r>
            <a:r>
              <a:rPr lang="en-US" altLang="ja-JP" dirty="0" err="1" smtClean="0">
                <a:solidFill>
                  <a:schemeClr val="tx1"/>
                </a:solidFill>
              </a:rPr>
              <a:t>StringBuffer</a:t>
            </a:r>
            <a:r>
              <a:rPr lang="en-US" altLang="ja-JP" dirty="0" smtClean="0">
                <a:solidFill>
                  <a:schemeClr val="tx1"/>
                </a:solidFill>
              </a:rPr>
              <a:t> buffer = new </a:t>
            </a:r>
            <a:r>
              <a:rPr lang="en-US" altLang="ja-JP" dirty="0" err="1" smtClean="0">
                <a:solidFill>
                  <a:schemeClr val="tx1"/>
                </a:solidFill>
              </a:rPr>
              <a:t>StringBuffer</a:t>
            </a:r>
            <a:r>
              <a:rPr lang="en-US" altLang="ja-JP" dirty="0" smtClean="0">
                <a:solidFill>
                  <a:schemeClr val="tx1"/>
                </a:solidFill>
              </a:rPr>
              <a:t> ();</a:t>
            </a:r>
          </a:p>
          <a:p>
            <a:endParaRPr lang="en-US" altLang="ja-JP" dirty="0" smtClean="0">
              <a:solidFill>
                <a:schemeClr val="tx1"/>
              </a:solidFill>
            </a:endParaRPr>
          </a:p>
          <a:p>
            <a:r>
              <a:rPr lang="en-US" altLang="ja-JP" dirty="0" smtClean="0">
                <a:solidFill>
                  <a:schemeClr val="tx1"/>
                </a:solidFill>
              </a:rPr>
              <a:t>	public </a:t>
            </a:r>
            <a:r>
              <a:rPr lang="en-US" altLang="ja-JP" dirty="0" err="1" smtClean="0">
                <a:solidFill>
                  <a:schemeClr val="tx1"/>
                </a:solidFill>
              </a:rPr>
              <a:t>int</a:t>
            </a:r>
            <a:r>
              <a:rPr lang="en-US" altLang="ja-JP" dirty="0" smtClean="0">
                <a:solidFill>
                  <a:schemeClr val="tx1"/>
                </a:solidFill>
              </a:rPr>
              <a:t> length ()</a:t>
            </a:r>
            <a:r>
              <a:rPr lang="ja-JP" altLang="en-US" dirty="0" smtClean="0">
                <a:solidFill>
                  <a:schemeClr val="tx1"/>
                </a:solidFill>
              </a:rPr>
              <a:t> </a:t>
            </a:r>
            <a:r>
              <a:rPr lang="en-US" altLang="ja-JP" dirty="0" smtClean="0">
                <a:solidFill>
                  <a:schemeClr val="tx1"/>
                </a:solidFill>
              </a:rPr>
              <a:t>{</a:t>
            </a:r>
          </a:p>
          <a:p>
            <a:r>
              <a:rPr lang="en-US" altLang="ja-JP" dirty="0" smtClean="0">
                <a:solidFill>
                  <a:schemeClr val="tx1"/>
                </a:solidFill>
              </a:rPr>
              <a:t>		return </a:t>
            </a:r>
            <a:r>
              <a:rPr lang="en-US" altLang="ja-JP" dirty="0" err="1" smtClean="0">
                <a:solidFill>
                  <a:schemeClr val="tx1"/>
                </a:solidFill>
              </a:rPr>
              <a:t>buffer.length</a:t>
            </a:r>
            <a:r>
              <a:rPr lang="en-US" altLang="ja-JP" dirty="0" smtClean="0">
                <a:solidFill>
                  <a:schemeClr val="tx1"/>
                </a:solidFill>
              </a:rPr>
              <a:t> ();</a:t>
            </a:r>
          </a:p>
          <a:p>
            <a:r>
              <a:rPr lang="en-US" altLang="ja-JP" dirty="0" smtClean="0">
                <a:solidFill>
                  <a:schemeClr val="tx1"/>
                </a:solidFill>
              </a:rPr>
              <a:t>	}</a:t>
            </a:r>
          </a:p>
          <a:p>
            <a:endParaRPr lang="en-US" altLang="ja-JP" dirty="0" smtClean="0">
              <a:solidFill>
                <a:schemeClr val="tx1"/>
              </a:solidFill>
            </a:endParaRPr>
          </a:p>
          <a:p>
            <a:r>
              <a:rPr lang="en-US" altLang="ja-JP" dirty="0" smtClean="0">
                <a:solidFill>
                  <a:schemeClr val="tx1"/>
                </a:solidFill>
              </a:rPr>
              <a:t>}</a:t>
            </a:r>
          </a:p>
          <a:p>
            <a:endParaRPr lang="en-US" altLang="ja-JP" dirty="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コメントの利用</a:t>
            </a:r>
            <a:endParaRPr kumimoji="1" lang="ja-JP" altLang="en-US" dirty="0"/>
          </a:p>
        </p:txBody>
      </p:sp>
      <p:sp>
        <p:nvSpPr>
          <p:cNvPr id="3" name="コンテンツ プレースホルダ 2"/>
          <p:cNvSpPr>
            <a:spLocks noGrp="1"/>
          </p:cNvSpPr>
          <p:nvPr>
            <p:ph idx="1"/>
          </p:nvPr>
        </p:nvSpPr>
        <p:spPr/>
        <p:txBody>
          <a:bodyPr/>
          <a:lstStyle/>
          <a:p>
            <a:pPr lvl="1"/>
            <a:endParaRPr kumimoji="1" lang="ja-JP" altLang="en-US" dirty="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9EE5B7C3-1DDC-4AF1-AF4F-51802EA0F64A}"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6</a:t>
            </a:fld>
            <a:endParaRPr kumimoji="1" lang="ja-JP" altLang="en-US" dirty="0"/>
          </a:p>
        </p:txBody>
      </p:sp>
      <p:sp>
        <p:nvSpPr>
          <p:cNvPr id="9" name="正方形/長方形 8"/>
          <p:cNvSpPr/>
          <p:nvPr/>
        </p:nvSpPr>
        <p:spPr>
          <a:xfrm>
            <a:off x="214282" y="1428736"/>
            <a:ext cx="6661974" cy="2214578"/>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 sz="1400" dirty="0" smtClean="0">
                <a:solidFill>
                  <a:schemeClr val="tx1"/>
                </a:solidFill>
              </a:rPr>
              <a:t>/*</a:t>
            </a:r>
            <a:r>
              <a:rPr lang="ja-JP" altLang="en-US" sz="1400" dirty="0" smtClean="0">
                <a:solidFill>
                  <a:schemeClr val="tx1"/>
                </a:solidFill>
              </a:rPr>
              <a:t>*</a:t>
            </a:r>
            <a:endParaRPr lang="en-US" altLang="ja-JP" sz="1400" dirty="0" smtClean="0">
              <a:solidFill>
                <a:schemeClr val="tx1"/>
              </a:solidFill>
            </a:endParaRPr>
          </a:p>
          <a:p>
            <a:r>
              <a:rPr lang="en-US" altLang="ja" sz="1400" dirty="0">
                <a:solidFill>
                  <a:schemeClr val="tx1"/>
                </a:solidFill>
              </a:rPr>
              <a:t> </a:t>
            </a:r>
            <a:r>
              <a:rPr lang="en-US" altLang="ja" sz="1400" dirty="0" smtClean="0">
                <a:solidFill>
                  <a:schemeClr val="tx1"/>
                </a:solidFill>
              </a:rPr>
              <a:t>* </a:t>
            </a:r>
            <a:r>
              <a:rPr lang="en-US" altLang="ja" sz="2000" dirty="0" smtClean="0">
                <a:solidFill>
                  <a:srgbClr val="FF0000"/>
                </a:solidFill>
              </a:rPr>
              <a:t>Stores data</a:t>
            </a:r>
            <a:r>
              <a:rPr lang="en-US" altLang="ja" sz="1400" dirty="0" smtClean="0">
                <a:solidFill>
                  <a:schemeClr val="tx1"/>
                </a:solidFill>
              </a:rPr>
              <a:t> within a buffer </a:t>
            </a:r>
            <a:r>
              <a:rPr lang="en-US" altLang="ja" sz="2000" dirty="0" smtClean="0">
                <a:solidFill>
                  <a:srgbClr val="FF0000"/>
                </a:solidFill>
              </a:rPr>
              <a:t>and writes it</a:t>
            </a:r>
            <a:r>
              <a:rPr lang="en-US" altLang="ja" sz="1400" dirty="0" smtClean="0">
                <a:solidFill>
                  <a:schemeClr val="tx1"/>
                </a:solidFill>
              </a:rPr>
              <a:t> out after a configurable delay</a:t>
            </a:r>
          </a:p>
          <a:p>
            <a:r>
              <a:rPr lang="en-US" altLang="ja" sz="1400" dirty="0">
                <a:solidFill>
                  <a:schemeClr val="tx1"/>
                </a:solidFill>
              </a:rPr>
              <a:t> </a:t>
            </a:r>
            <a:r>
              <a:rPr lang="en-US" altLang="ja" sz="1400" dirty="0" smtClean="0">
                <a:solidFill>
                  <a:schemeClr val="tx1"/>
                </a:solidFill>
              </a:rPr>
              <a:t>* or</a:t>
            </a:r>
            <a:r>
              <a:rPr lang="en-US" altLang="ja" sz="2000" dirty="0" smtClean="0">
                <a:solidFill>
                  <a:srgbClr val="FF0000"/>
                </a:solidFill>
              </a:rPr>
              <a:t> if the buffer fills up</a:t>
            </a:r>
            <a:r>
              <a:rPr lang="en-US" altLang="ja" sz="1400" dirty="0" smtClean="0">
                <a:solidFill>
                  <a:schemeClr val="tx1"/>
                </a:solidFill>
              </a:rPr>
              <a:t>.</a:t>
            </a:r>
            <a:endParaRPr lang="ja" altLang="en-US" sz="1400" dirty="0" smtClean="0">
              <a:solidFill>
                <a:schemeClr val="tx1"/>
              </a:solidFill>
            </a:endParaRPr>
          </a:p>
          <a:p>
            <a:r>
              <a:rPr lang="ja" altLang="en-US" sz="1400" dirty="0" smtClean="0">
                <a:solidFill>
                  <a:schemeClr val="tx1"/>
                </a:solidFill>
              </a:rPr>
              <a:t> * *</a:t>
            </a:r>
            <a:r>
              <a:rPr lang="en-US" altLang="ja" sz="1400" dirty="0" smtClean="0">
                <a:solidFill>
                  <a:schemeClr val="tx1"/>
                </a:solidFill>
              </a:rPr>
              <a:t>/</a:t>
            </a:r>
            <a:endParaRPr lang="ja" altLang="en-US" sz="1400" dirty="0" smtClean="0">
              <a:solidFill>
                <a:schemeClr val="tx1"/>
              </a:solidFill>
            </a:endParaRPr>
          </a:p>
          <a:p>
            <a:r>
              <a:rPr lang="en-US" altLang="ja" sz="1400" dirty="0" smtClean="0">
                <a:solidFill>
                  <a:schemeClr val="tx1"/>
                </a:solidFill>
              </a:rPr>
              <a:t>public class </a:t>
            </a:r>
            <a:r>
              <a:rPr lang="en-US" altLang="ja" sz="1400" dirty="0" err="1" smtClean="0">
                <a:solidFill>
                  <a:schemeClr val="tx1"/>
                </a:solidFill>
              </a:rPr>
              <a:t>Delayed</a:t>
            </a:r>
            <a:r>
              <a:rPr lang="en-US" altLang="ja" sz="2000" b="1" dirty="0" err="1" smtClean="0">
                <a:solidFill>
                  <a:schemeClr val="accent1">
                    <a:lumMod val="50000"/>
                  </a:schemeClr>
                </a:solidFill>
              </a:rPr>
              <a:t>Buffer</a:t>
            </a:r>
            <a:r>
              <a:rPr lang="en-US" altLang="ja" sz="1400" dirty="0" err="1">
                <a:solidFill>
                  <a:schemeClr val="tx1"/>
                </a:solidFill>
              </a:rPr>
              <a:t>Writer</a:t>
            </a:r>
            <a:r>
              <a:rPr lang="en-US" altLang="ja" sz="1400" dirty="0">
                <a:solidFill>
                  <a:schemeClr val="tx1"/>
                </a:solidFill>
              </a:rPr>
              <a:t> {</a:t>
            </a:r>
            <a:endParaRPr lang="en-US" altLang="ja" sz="1400" dirty="0" smtClean="0">
              <a:solidFill>
                <a:schemeClr val="tx1"/>
              </a:solidFill>
            </a:endParaRPr>
          </a:p>
          <a:p>
            <a:r>
              <a:rPr lang="ja" altLang="en-US" sz="1400" dirty="0" smtClean="0">
                <a:solidFill>
                  <a:schemeClr val="tx1"/>
                </a:solidFill>
              </a:rPr>
              <a:t>        </a:t>
            </a:r>
            <a:r>
              <a:rPr lang="ja-JP" altLang="en-US" sz="1400" dirty="0" smtClean="0">
                <a:solidFill>
                  <a:schemeClr val="tx1"/>
                </a:solidFill>
              </a:rPr>
              <a:t>・・・</a:t>
            </a:r>
            <a:endParaRPr lang="ja" altLang="en-US" sz="1400" dirty="0" smtClean="0">
              <a:solidFill>
                <a:schemeClr val="tx1"/>
              </a:solidFill>
            </a:endParaRPr>
          </a:p>
          <a:p>
            <a:r>
              <a:rPr lang="en-US" altLang="ja" sz="1400" dirty="0" smtClean="0">
                <a:solidFill>
                  <a:schemeClr val="tx1"/>
                </a:solidFill>
              </a:rPr>
              <a:t>}</a:t>
            </a:r>
            <a:endParaRPr lang="ja" altLang="en-US" sz="1400" dirty="0" smtClean="0">
              <a:solidFill>
                <a:schemeClr val="tx1"/>
              </a:solidFill>
            </a:endParaRPr>
          </a:p>
        </p:txBody>
      </p:sp>
      <p:sp>
        <p:nvSpPr>
          <p:cNvPr id="12" name="正方形/長方形 11"/>
          <p:cNvSpPr/>
          <p:nvPr/>
        </p:nvSpPr>
        <p:spPr>
          <a:xfrm>
            <a:off x="214282" y="4000504"/>
            <a:ext cx="6661974" cy="1928826"/>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 sz="1400" dirty="0" smtClean="0">
                <a:solidFill>
                  <a:schemeClr val="tx1"/>
                </a:solidFill>
              </a:rPr>
              <a:t>/**</a:t>
            </a:r>
            <a:endParaRPr lang="ja" altLang="en-US" sz="1400" dirty="0" smtClean="0">
              <a:solidFill>
                <a:schemeClr val="tx1"/>
              </a:solidFill>
            </a:endParaRPr>
          </a:p>
          <a:p>
            <a:r>
              <a:rPr lang="ja" altLang="en-US" sz="1400" dirty="0" smtClean="0">
                <a:solidFill>
                  <a:schemeClr val="tx1"/>
                </a:solidFill>
              </a:rPr>
              <a:t> * </a:t>
            </a:r>
            <a:r>
              <a:rPr lang="en-US" altLang="ja" sz="1400" dirty="0" smtClean="0">
                <a:solidFill>
                  <a:schemeClr val="tx1"/>
                </a:solidFill>
              </a:rPr>
              <a:t>A class </a:t>
            </a:r>
            <a:r>
              <a:rPr lang="en-US" altLang="ja" sz="2000" dirty="0" smtClean="0">
                <a:solidFill>
                  <a:srgbClr val="FF0000"/>
                </a:solidFill>
              </a:rPr>
              <a:t>for reading </a:t>
            </a:r>
            <a:r>
              <a:rPr lang="en-US" altLang="ja" sz="1400" dirty="0" smtClean="0">
                <a:solidFill>
                  <a:schemeClr val="tx1"/>
                </a:solidFill>
              </a:rPr>
              <a:t>arbitrary numbers of bits </a:t>
            </a:r>
            <a:r>
              <a:rPr lang="en-US" altLang="ja" sz="2000" dirty="0" smtClean="0">
                <a:solidFill>
                  <a:srgbClr val="FF0000"/>
                </a:solidFill>
              </a:rPr>
              <a:t>from a byte array</a:t>
            </a:r>
            <a:r>
              <a:rPr lang="en-US" altLang="ja" dirty="0" smtClean="0">
                <a:solidFill>
                  <a:schemeClr val="tx1"/>
                </a:solidFill>
              </a:rPr>
              <a:t>.</a:t>
            </a:r>
            <a:endParaRPr lang="ja" altLang="en-US" dirty="0" smtClean="0">
              <a:solidFill>
                <a:schemeClr val="tx1"/>
              </a:solidFill>
            </a:endParaRPr>
          </a:p>
          <a:p>
            <a:r>
              <a:rPr lang="ja" altLang="en-US" sz="1400" dirty="0" smtClean="0">
                <a:solidFill>
                  <a:schemeClr val="tx1"/>
                </a:solidFill>
              </a:rPr>
              <a:t> * </a:t>
            </a:r>
            <a:r>
              <a:rPr lang="nn-NO" altLang="ja" sz="1400" dirty="0" smtClean="0">
                <a:solidFill>
                  <a:schemeClr val="tx1"/>
                </a:solidFill>
              </a:rPr>
              <a:t>@since 1.0</a:t>
            </a:r>
            <a:endParaRPr lang="ja" altLang="en-US" sz="1400" dirty="0" smtClean="0">
              <a:solidFill>
                <a:schemeClr val="tx1"/>
              </a:solidFill>
            </a:endParaRPr>
          </a:p>
          <a:p>
            <a:r>
              <a:rPr lang="ja" altLang="en-US" sz="1400" dirty="0" smtClean="0">
                <a:solidFill>
                  <a:schemeClr val="tx1"/>
                </a:solidFill>
              </a:rPr>
              <a:t> *</a:t>
            </a:r>
            <a:r>
              <a:rPr lang="en-US" altLang="ja" sz="1400" dirty="0" smtClean="0">
                <a:solidFill>
                  <a:schemeClr val="tx1"/>
                </a:solidFill>
              </a:rPr>
              <a:t>/</a:t>
            </a:r>
            <a:endParaRPr lang="ja" altLang="en-US" sz="1400" dirty="0" smtClean="0">
              <a:solidFill>
                <a:schemeClr val="tx1"/>
              </a:solidFill>
            </a:endParaRPr>
          </a:p>
          <a:p>
            <a:r>
              <a:rPr lang="en-US" altLang="ja" sz="1400" dirty="0" smtClean="0">
                <a:solidFill>
                  <a:schemeClr val="tx1"/>
                </a:solidFill>
              </a:rPr>
              <a:t>public class </a:t>
            </a:r>
            <a:r>
              <a:rPr lang="en-US" altLang="ja" sz="1400" dirty="0" err="1" smtClean="0">
                <a:solidFill>
                  <a:schemeClr val="tx1"/>
                </a:solidFill>
              </a:rPr>
              <a:t>Bit</a:t>
            </a:r>
            <a:r>
              <a:rPr lang="en-US" altLang="ja" sz="2000" b="1" dirty="0" err="1" smtClean="0">
                <a:solidFill>
                  <a:schemeClr val="accent1">
                    <a:lumMod val="50000"/>
                  </a:schemeClr>
                </a:solidFill>
              </a:rPr>
              <a:t>Buffer</a:t>
            </a:r>
            <a:r>
              <a:rPr lang="en-US" altLang="ja" sz="2000" b="1" dirty="0" smtClean="0">
                <a:solidFill>
                  <a:schemeClr val="accent1">
                    <a:lumMod val="50000"/>
                  </a:schemeClr>
                </a:solidFill>
              </a:rPr>
              <a:t> </a:t>
            </a:r>
            <a:r>
              <a:rPr lang="en-US" altLang="ja" sz="1400" dirty="0" smtClean="0">
                <a:solidFill>
                  <a:schemeClr val="tx1"/>
                </a:solidFill>
              </a:rPr>
              <a:t>{</a:t>
            </a:r>
          </a:p>
          <a:p>
            <a:r>
              <a:rPr lang="ja-JP" altLang="en-US" sz="1400" dirty="0" smtClean="0">
                <a:solidFill>
                  <a:schemeClr val="tx1"/>
                </a:solidFill>
              </a:rPr>
              <a:t>        ・・・</a:t>
            </a:r>
            <a:endParaRPr lang="ja" altLang="en-US" sz="1400" dirty="0" smtClean="0">
              <a:solidFill>
                <a:schemeClr val="tx1"/>
              </a:solidFill>
            </a:endParaRPr>
          </a:p>
          <a:p>
            <a:r>
              <a:rPr lang="en-US" altLang="ja" sz="1400" dirty="0" smtClean="0">
                <a:solidFill>
                  <a:schemeClr val="tx1"/>
                </a:solidFill>
              </a:rPr>
              <a:t>}</a:t>
            </a:r>
            <a:endParaRPr lang="ja" altLang="en-US" sz="1400" dirty="0" smtClean="0">
              <a:solidFill>
                <a:schemeClr val="tx1"/>
              </a:solidFill>
            </a:endParaRPr>
          </a:p>
        </p:txBody>
      </p:sp>
      <p:pic>
        <p:nvPicPr>
          <p:cNvPr id="10" name="Picture 2" descr="C:\Documents and Settings\Administrator\デスクトップ\Diction.png"/>
          <p:cNvPicPr>
            <a:picLocks noChangeAspect="1" noChangeArrowheads="1"/>
          </p:cNvPicPr>
          <p:nvPr/>
        </p:nvPicPr>
        <p:blipFill>
          <a:blip r:embed="rId3" cstate="print"/>
          <a:srcRect/>
          <a:stretch>
            <a:fillRect/>
          </a:stretch>
        </p:blipFill>
        <p:spPr bwMode="auto">
          <a:xfrm>
            <a:off x="7786710" y="3138494"/>
            <a:ext cx="1219200" cy="1219200"/>
          </a:xfrm>
          <a:prstGeom prst="rect">
            <a:avLst/>
          </a:prstGeom>
          <a:noFill/>
        </p:spPr>
      </p:pic>
      <p:sp>
        <p:nvSpPr>
          <p:cNvPr id="13" name="正方形/長方形 12"/>
          <p:cNvSpPr/>
          <p:nvPr/>
        </p:nvSpPr>
        <p:spPr>
          <a:xfrm>
            <a:off x="928662" y="4286256"/>
            <a:ext cx="5429288" cy="4286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 sz="2000" dirty="0" smtClean="0">
                <a:solidFill>
                  <a:srgbClr val="FF0000"/>
                </a:solidFill>
              </a:rPr>
              <a:t>for reading</a:t>
            </a:r>
            <a:r>
              <a:rPr lang="ja-JP" altLang="en-US" sz="2000" dirty="0" smtClean="0">
                <a:solidFill>
                  <a:srgbClr val="FF0000"/>
                </a:solidFill>
              </a:rPr>
              <a:t>　　　　　　　　　　　　</a:t>
            </a:r>
            <a:r>
              <a:rPr lang="en-US" altLang="ja" sz="2000" dirty="0" smtClean="0">
                <a:solidFill>
                  <a:srgbClr val="FF0000"/>
                </a:solidFill>
              </a:rPr>
              <a:t> from a byte array</a:t>
            </a:r>
            <a:r>
              <a:rPr lang="ja-JP" altLang="en-US" sz="2000" dirty="0" smtClean="0">
                <a:solidFill>
                  <a:srgbClr val="FF0000"/>
                </a:solidFill>
              </a:rPr>
              <a:t>　</a:t>
            </a:r>
            <a:r>
              <a:rPr lang="en-US" altLang="ja" sz="2000" dirty="0" smtClean="0">
                <a:solidFill>
                  <a:srgbClr val="FF0000"/>
                </a:solidFill>
              </a:rPr>
              <a:t> </a:t>
            </a:r>
            <a:endParaRPr kumimoji="1" lang="ja-JP" altLang="en-US" sz="2000" dirty="0"/>
          </a:p>
        </p:txBody>
      </p:sp>
      <p:sp>
        <p:nvSpPr>
          <p:cNvPr id="14" name="正方形/長方形 13"/>
          <p:cNvSpPr/>
          <p:nvPr/>
        </p:nvSpPr>
        <p:spPr>
          <a:xfrm>
            <a:off x="395536" y="1772816"/>
            <a:ext cx="4173731" cy="8192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 sz="1400" dirty="0">
                <a:solidFill>
                  <a:schemeClr val="tx1"/>
                </a:solidFill>
              </a:rPr>
              <a:t> </a:t>
            </a:r>
            <a:r>
              <a:rPr lang="en-US" altLang="ja" sz="2000" dirty="0" smtClean="0">
                <a:solidFill>
                  <a:srgbClr val="FF0000"/>
                </a:solidFill>
              </a:rPr>
              <a:t>Stores </a:t>
            </a:r>
            <a:r>
              <a:rPr lang="en-US" altLang="ja" sz="2000" dirty="0">
                <a:solidFill>
                  <a:srgbClr val="FF0000"/>
                </a:solidFill>
              </a:rPr>
              <a:t>data</a:t>
            </a:r>
            <a:r>
              <a:rPr lang="en-US" altLang="ja" sz="1400" dirty="0">
                <a:solidFill>
                  <a:schemeClr val="tx1"/>
                </a:solidFill>
              </a:rPr>
              <a:t>  </a:t>
            </a:r>
            <a:r>
              <a:rPr lang="en-US" altLang="ja" sz="1400" dirty="0" smtClean="0">
                <a:solidFill>
                  <a:schemeClr val="tx1"/>
                </a:solidFill>
              </a:rPr>
              <a:t>                 </a:t>
            </a:r>
            <a:r>
              <a:rPr lang="en-US" altLang="ja" sz="2000" dirty="0" smtClean="0">
                <a:solidFill>
                  <a:srgbClr val="FF0000"/>
                </a:solidFill>
              </a:rPr>
              <a:t>and </a:t>
            </a:r>
            <a:r>
              <a:rPr lang="en-US" altLang="ja" sz="2000" dirty="0">
                <a:solidFill>
                  <a:srgbClr val="FF0000"/>
                </a:solidFill>
              </a:rPr>
              <a:t>writes it</a:t>
            </a:r>
            <a:r>
              <a:rPr lang="en-US" altLang="ja" sz="2000" dirty="0">
                <a:solidFill>
                  <a:schemeClr val="tx1"/>
                </a:solidFill>
              </a:rPr>
              <a:t> </a:t>
            </a:r>
            <a:endParaRPr lang="en-US" altLang="ja" sz="1400" dirty="0">
              <a:solidFill>
                <a:schemeClr val="tx1"/>
              </a:solidFill>
            </a:endParaRPr>
          </a:p>
          <a:p>
            <a:r>
              <a:rPr lang="en-US" altLang="ja" sz="1400" dirty="0">
                <a:solidFill>
                  <a:schemeClr val="tx1"/>
                </a:solidFill>
              </a:rPr>
              <a:t>  </a:t>
            </a:r>
            <a:r>
              <a:rPr lang="en-US" altLang="ja" sz="1400" dirty="0" smtClean="0">
                <a:solidFill>
                  <a:schemeClr val="tx1"/>
                </a:solidFill>
              </a:rPr>
              <a:t> </a:t>
            </a:r>
            <a:r>
              <a:rPr lang="en-US" altLang="ja" sz="1400" dirty="0" smtClean="0">
                <a:solidFill>
                  <a:srgbClr val="FF0000"/>
                </a:solidFill>
              </a:rPr>
              <a:t> </a:t>
            </a:r>
            <a:r>
              <a:rPr lang="en-US" altLang="ja" sz="2000" dirty="0">
                <a:solidFill>
                  <a:srgbClr val="FF0000"/>
                </a:solidFill>
              </a:rPr>
              <a:t>if the buffer fills up</a:t>
            </a:r>
            <a:r>
              <a:rPr lang="en-US" altLang="ja" sz="1400" dirty="0">
                <a:solidFill>
                  <a:schemeClr val="tx1"/>
                </a:solidFill>
              </a:rPr>
              <a:t>.</a:t>
            </a:r>
            <a:endParaRPr lang="ja" altLang="en-US" sz="1400" dirty="0">
              <a:solidFill>
                <a:schemeClr val="tx1"/>
              </a:solidFill>
            </a:endParaRPr>
          </a:p>
        </p:txBody>
      </p:sp>
      <p:cxnSp>
        <p:nvCxnSpPr>
          <p:cNvPr id="16" name="直線矢印コネクタ 15"/>
          <p:cNvCxnSpPr>
            <a:stCxn id="14" idx="3"/>
          </p:cNvCxnSpPr>
          <p:nvPr/>
        </p:nvCxnSpPr>
        <p:spPr>
          <a:xfrm>
            <a:off x="4569267" y="2182444"/>
            <a:ext cx="3217443" cy="1088290"/>
          </a:xfrm>
          <a:prstGeom prst="straightConnector1">
            <a:avLst/>
          </a:prstGeom>
          <a:ln w="762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stCxn id="13" idx="3"/>
          </p:cNvCxnSpPr>
          <p:nvPr/>
        </p:nvCxnSpPr>
        <p:spPr>
          <a:xfrm flipV="1">
            <a:off x="6357950" y="4000504"/>
            <a:ext cx="1428760" cy="500066"/>
          </a:xfrm>
          <a:prstGeom prst="straightConnector1">
            <a:avLst/>
          </a:prstGeom>
          <a:ln w="762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6477779" y="4681847"/>
            <a:ext cx="2023311" cy="461665"/>
          </a:xfrm>
          <a:prstGeom prst="rect">
            <a:avLst/>
          </a:prstGeom>
          <a:noFill/>
        </p:spPr>
        <p:txBody>
          <a:bodyPr wrap="none" rtlCol="0">
            <a:spAutoFit/>
          </a:bodyPr>
          <a:lstStyle/>
          <a:p>
            <a:r>
              <a:rPr kumimoji="1" lang="ja-JP" altLang="en-US" sz="2400" b="1" dirty="0" smtClean="0"/>
              <a:t>機械的に抽出</a:t>
            </a:r>
            <a:endParaRPr kumimoji="1" lang="ja-JP" altLang="en-US" sz="24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本研究の目的</a:t>
            </a:r>
            <a:endParaRPr kumimoji="1" lang="ja-JP" altLang="en-US" dirty="0"/>
          </a:p>
        </p:txBody>
      </p:sp>
      <p:sp>
        <p:nvSpPr>
          <p:cNvPr id="3" name="コンテンツ プレースホルダ 2"/>
          <p:cNvSpPr>
            <a:spLocks noGrp="1"/>
          </p:cNvSpPr>
          <p:nvPr>
            <p:ph idx="1"/>
          </p:nvPr>
        </p:nvSpPr>
        <p:spPr>
          <a:xfrm>
            <a:off x="457200" y="1412875"/>
            <a:ext cx="8435280" cy="4824413"/>
          </a:xfrm>
        </p:spPr>
        <p:txBody>
          <a:bodyPr/>
          <a:lstStyle/>
          <a:p>
            <a:r>
              <a:rPr lang="ja-JP" altLang="en-US" dirty="0" smtClean="0"/>
              <a:t>コメントを利用した</a:t>
            </a:r>
            <a:r>
              <a:rPr kumimoji="1" lang="ja-JP" altLang="en-US" dirty="0" smtClean="0"/>
              <a:t>識別子名に用いられる名詞とそれに対する説明文を</a:t>
            </a:r>
            <a:r>
              <a:rPr lang="ja-JP" altLang="en-US" dirty="0" smtClean="0"/>
              <a:t>集めた辞書の作成</a:t>
            </a:r>
            <a:endParaRPr kumimoji="1" lang="en-US" altLang="ja-JP" dirty="0" smtClean="0"/>
          </a:p>
          <a:p>
            <a:endParaRPr lang="en-US" altLang="ja-JP" dirty="0" smtClean="0"/>
          </a:p>
          <a:p>
            <a:r>
              <a:rPr lang="ja-JP" altLang="en-US" dirty="0" smtClean="0"/>
              <a:t>名詞に着目する理由</a:t>
            </a:r>
            <a:endParaRPr lang="en-US" altLang="ja-JP" dirty="0" smtClean="0"/>
          </a:p>
          <a:p>
            <a:pPr lvl="1"/>
            <a:r>
              <a:rPr lang="ja-JP" altLang="en-US" dirty="0" smtClean="0"/>
              <a:t>識別子名の多くに名詞が含まれる</a:t>
            </a:r>
            <a:endParaRPr lang="en-US" altLang="ja-JP" dirty="0" smtClean="0"/>
          </a:p>
          <a:p>
            <a:pPr lvl="1"/>
            <a:r>
              <a:rPr kumimoji="1" lang="ja-JP" altLang="en-US" dirty="0" smtClean="0"/>
              <a:t>使用される名詞の種類は膨大</a:t>
            </a:r>
            <a:endParaRPr kumimoji="1" lang="en-US" altLang="ja-JP" dirty="0" smtClean="0"/>
          </a:p>
          <a:p>
            <a:pPr lvl="1"/>
            <a:r>
              <a:rPr lang="ja-JP" altLang="en-US" dirty="0" smtClean="0"/>
              <a:t>識別子の対象，構造など</a:t>
            </a:r>
            <a:endParaRPr lang="en-US" altLang="ja-JP" dirty="0" smtClean="0"/>
          </a:p>
          <a:p>
            <a:pPr lvl="1"/>
            <a:endParaRPr kumimoji="1" lang="en-US" altLang="ja-JP" dirty="0" smtClean="0"/>
          </a:p>
          <a:p>
            <a:pPr lvl="1"/>
            <a:endParaRPr kumimoji="1" lang="ja-JP" altLang="en-US" dirty="0"/>
          </a:p>
        </p:txBody>
      </p:sp>
      <p:sp>
        <p:nvSpPr>
          <p:cNvPr id="4" name="フッター プレースホルダ 3"/>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5" name="日付プレースホルダ 4"/>
          <p:cNvSpPr>
            <a:spLocks noGrp="1"/>
          </p:cNvSpPr>
          <p:nvPr>
            <p:ph type="dt" sz="half" idx="11"/>
          </p:nvPr>
        </p:nvSpPr>
        <p:spPr/>
        <p:txBody>
          <a:bodyPr/>
          <a:lstStyle/>
          <a:p>
            <a:fld id="{E98A7B99-E1CB-4439-8C1F-062742A9595A}" type="datetime1">
              <a:rPr kumimoji="1" lang="ja-JP" altLang="en-US" smtClean="0"/>
              <a:t>2010/8/6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7</a:t>
            </a:fld>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142"/>
          <p:cNvGrpSpPr/>
          <p:nvPr/>
        </p:nvGrpSpPr>
        <p:grpSpPr>
          <a:xfrm>
            <a:off x="6072198" y="2714620"/>
            <a:ext cx="571504" cy="785818"/>
            <a:chOff x="3143240" y="3071810"/>
            <a:chExt cx="571504" cy="785818"/>
          </a:xfrm>
        </p:grpSpPr>
        <p:sp>
          <p:nvSpPr>
            <p:cNvPr id="144" name="正方形/長方形 143"/>
            <p:cNvSpPr/>
            <p:nvPr/>
          </p:nvSpPr>
          <p:spPr>
            <a:xfrm>
              <a:off x="3143240" y="3071810"/>
              <a:ext cx="571504" cy="785818"/>
            </a:xfrm>
            <a:prstGeom prst="rect">
              <a:avLst/>
            </a:prstGeom>
            <a:solidFill>
              <a:schemeClr val="bg1"/>
            </a:solidFill>
            <a:ln w="9525">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145" name="直線コネクタ 144"/>
            <p:cNvCxnSpPr/>
            <p:nvPr/>
          </p:nvCxnSpPr>
          <p:spPr>
            <a:xfrm>
              <a:off x="3214678" y="314324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p:nvPr/>
          </p:nvCxnSpPr>
          <p:spPr>
            <a:xfrm>
              <a:off x="3214678" y="3286124"/>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p:cNvCxnSpPr/>
            <p:nvPr/>
          </p:nvCxnSpPr>
          <p:spPr>
            <a:xfrm>
              <a:off x="3214678" y="3357562"/>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8" name="直線コネクタ 147"/>
            <p:cNvCxnSpPr/>
            <p:nvPr/>
          </p:nvCxnSpPr>
          <p:spPr>
            <a:xfrm>
              <a:off x="3214678" y="350043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p:cNvCxnSpPr/>
            <p:nvPr/>
          </p:nvCxnSpPr>
          <p:spPr>
            <a:xfrm>
              <a:off x="3214678" y="3571876"/>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50" name="直線コネクタ 149"/>
            <p:cNvCxnSpPr/>
            <p:nvPr/>
          </p:nvCxnSpPr>
          <p:spPr>
            <a:xfrm>
              <a:off x="3214678" y="3643314"/>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51" name="直線コネクタ 150"/>
            <p:cNvCxnSpPr/>
            <p:nvPr/>
          </p:nvCxnSpPr>
          <p:spPr>
            <a:xfrm>
              <a:off x="3214678" y="3786190"/>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p:txBody>
          <a:bodyPr/>
          <a:lstStyle/>
          <a:p>
            <a:r>
              <a:rPr kumimoji="1" lang="ja-JP" altLang="en-US" dirty="0" smtClean="0"/>
              <a:t>手法の概要</a:t>
            </a:r>
            <a:endParaRPr kumimoji="1" lang="ja-JP" altLang="en-US" dirty="0"/>
          </a:p>
        </p:txBody>
      </p:sp>
      <p:sp>
        <p:nvSpPr>
          <p:cNvPr id="3" name="コンテンツ プレースホルダ 2"/>
          <p:cNvSpPr>
            <a:spLocks noGrp="1"/>
          </p:cNvSpPr>
          <p:nvPr>
            <p:ph idx="1"/>
          </p:nvPr>
        </p:nvSpPr>
        <p:spPr>
          <a:xfrm>
            <a:off x="457200" y="1412875"/>
            <a:ext cx="8229600" cy="1301745"/>
          </a:xfrm>
        </p:spPr>
        <p:txBody>
          <a:bodyPr>
            <a:normAutofit/>
          </a:bodyPr>
          <a:lstStyle/>
          <a:p>
            <a:r>
              <a:rPr kumimoji="1" lang="ja-JP" altLang="en-US" dirty="0" smtClean="0"/>
              <a:t>ある名詞について</a:t>
            </a:r>
            <a:r>
              <a:rPr lang="ja-JP" altLang="en-US" dirty="0" smtClean="0"/>
              <a:t>説明する</a:t>
            </a:r>
            <a:r>
              <a:rPr kumimoji="1" lang="ja-JP" altLang="en-US" dirty="0" smtClean="0"/>
              <a:t>コメントを収集</a:t>
            </a:r>
            <a:endParaRPr kumimoji="1" lang="en-US" altLang="ja-JP" dirty="0" smtClean="0"/>
          </a:p>
          <a:p>
            <a:r>
              <a:rPr lang="ja-JP" altLang="en-US" dirty="0" smtClean="0"/>
              <a:t>収集したコメント集合から説明文を生成</a:t>
            </a:r>
            <a:endParaRPr lang="en-US" altLang="ja-JP" dirty="0" smtClean="0"/>
          </a:p>
          <a:p>
            <a:pPr>
              <a:buNone/>
            </a:pPr>
            <a:endParaRPr kumimoji="1" lang="en-US" altLang="ja-JP" dirty="0" smtClean="0"/>
          </a:p>
          <a:p>
            <a:endParaRPr kumimoji="1" lang="ja-JP" altLang="en-US" dirty="0"/>
          </a:p>
        </p:txBody>
      </p:sp>
      <p:sp>
        <p:nvSpPr>
          <p:cNvPr id="40" name="日付プレースホルダ 39"/>
          <p:cNvSpPr>
            <a:spLocks noGrp="1"/>
          </p:cNvSpPr>
          <p:nvPr>
            <p:ph type="dt" sz="half" idx="11"/>
          </p:nvPr>
        </p:nvSpPr>
        <p:spPr/>
        <p:txBody>
          <a:bodyPr/>
          <a:lstStyle/>
          <a:p>
            <a:fld id="{6DF48E99-6DE8-4BE4-9B8D-1D76D922DD13}" type="datetime1">
              <a:rPr kumimoji="1" lang="ja-JP" altLang="en-US" smtClean="0"/>
              <a:t>2010/8/6</a:t>
            </a:fld>
            <a:endParaRPr kumimoji="1" lang="ja-JP" altLang="en-US"/>
          </a:p>
        </p:txBody>
      </p:sp>
      <p:sp>
        <p:nvSpPr>
          <p:cNvPr id="41" name="スライド番号プレースホルダ 40"/>
          <p:cNvSpPr>
            <a:spLocks noGrp="1"/>
          </p:cNvSpPr>
          <p:nvPr>
            <p:ph type="sldNum" sz="quarter" idx="12"/>
          </p:nvPr>
        </p:nvSpPr>
        <p:spPr/>
        <p:txBody>
          <a:bodyPr/>
          <a:lstStyle/>
          <a:p>
            <a:fld id="{0DFAFFE7-B5EB-4D84-9784-5885F39C28C0}" type="slidenum">
              <a:rPr kumimoji="1" lang="ja-JP" altLang="en-US" smtClean="0"/>
              <a:pPr/>
              <a:t>8</a:t>
            </a:fld>
            <a:endParaRPr kumimoji="1" lang="ja-JP" altLang="en-US"/>
          </a:p>
        </p:txBody>
      </p:sp>
      <p:pic>
        <p:nvPicPr>
          <p:cNvPr id="152" name="Picture 2" descr="C:\Documents and Settings\Administrator\デスクトップ\Diction.png"/>
          <p:cNvPicPr>
            <a:picLocks noChangeAspect="1" noChangeArrowheads="1"/>
          </p:cNvPicPr>
          <p:nvPr/>
        </p:nvPicPr>
        <p:blipFill>
          <a:blip r:embed="rId3" cstate="print"/>
          <a:srcRect/>
          <a:stretch>
            <a:fillRect/>
          </a:stretch>
        </p:blipFill>
        <p:spPr bwMode="auto">
          <a:xfrm>
            <a:off x="7353328" y="3567122"/>
            <a:ext cx="1219200" cy="1219200"/>
          </a:xfrm>
          <a:prstGeom prst="rect">
            <a:avLst/>
          </a:prstGeom>
          <a:noFill/>
        </p:spPr>
      </p:pic>
      <p:grpSp>
        <p:nvGrpSpPr>
          <p:cNvPr id="6" name="グループ化 133"/>
          <p:cNvGrpSpPr/>
          <p:nvPr/>
        </p:nvGrpSpPr>
        <p:grpSpPr>
          <a:xfrm>
            <a:off x="5929322" y="3714752"/>
            <a:ext cx="571504" cy="785818"/>
            <a:chOff x="3143240" y="3071810"/>
            <a:chExt cx="571504" cy="785818"/>
          </a:xfrm>
        </p:grpSpPr>
        <p:sp>
          <p:nvSpPr>
            <p:cNvPr id="135" name="正方形/長方形 134"/>
            <p:cNvSpPr/>
            <p:nvPr/>
          </p:nvSpPr>
          <p:spPr>
            <a:xfrm>
              <a:off x="3143240" y="3071810"/>
              <a:ext cx="571504" cy="78581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136" name="直線コネクタ 135"/>
            <p:cNvCxnSpPr/>
            <p:nvPr/>
          </p:nvCxnSpPr>
          <p:spPr>
            <a:xfrm>
              <a:off x="3214678" y="314324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p:cNvCxnSpPr/>
            <p:nvPr/>
          </p:nvCxnSpPr>
          <p:spPr>
            <a:xfrm>
              <a:off x="3214678" y="328612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p:cNvCxnSpPr/>
            <p:nvPr/>
          </p:nvCxnSpPr>
          <p:spPr>
            <a:xfrm>
              <a:off x="3214678" y="3357562"/>
              <a:ext cx="214314"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p:cNvCxnSpPr/>
            <p:nvPr/>
          </p:nvCxnSpPr>
          <p:spPr>
            <a:xfrm>
              <a:off x="3214678" y="350043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p:cNvCxnSpPr/>
            <p:nvPr/>
          </p:nvCxnSpPr>
          <p:spPr>
            <a:xfrm>
              <a:off x="3214678" y="357187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a:xfrm>
              <a:off x="3214678" y="3643314"/>
              <a:ext cx="214314"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2" name="直線コネクタ 141"/>
            <p:cNvCxnSpPr/>
            <p:nvPr/>
          </p:nvCxnSpPr>
          <p:spPr>
            <a:xfrm>
              <a:off x="3214678" y="378619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pic>
        <p:nvPicPr>
          <p:cNvPr id="42" name="図 41" descr="docu_txt64.png"/>
          <p:cNvPicPr>
            <a:picLocks noChangeAspect="1"/>
          </p:cNvPicPr>
          <p:nvPr/>
        </p:nvPicPr>
        <p:blipFill>
          <a:blip r:embed="rId4" cstate="print"/>
          <a:stretch>
            <a:fillRect/>
          </a:stretch>
        </p:blipFill>
        <p:spPr>
          <a:xfrm>
            <a:off x="928662" y="4786322"/>
            <a:ext cx="812698" cy="812698"/>
          </a:xfrm>
          <a:prstGeom prst="rect">
            <a:avLst/>
          </a:prstGeom>
        </p:spPr>
      </p:pic>
      <p:pic>
        <p:nvPicPr>
          <p:cNvPr id="43" name="図 42" descr="docu_txt64.png"/>
          <p:cNvPicPr>
            <a:picLocks noChangeAspect="1"/>
          </p:cNvPicPr>
          <p:nvPr/>
        </p:nvPicPr>
        <p:blipFill>
          <a:blip r:embed="rId4" cstate="print"/>
          <a:stretch>
            <a:fillRect/>
          </a:stretch>
        </p:blipFill>
        <p:spPr>
          <a:xfrm>
            <a:off x="928662" y="3786190"/>
            <a:ext cx="812698" cy="812698"/>
          </a:xfrm>
          <a:prstGeom prst="rect">
            <a:avLst/>
          </a:prstGeom>
        </p:spPr>
      </p:pic>
      <p:pic>
        <p:nvPicPr>
          <p:cNvPr id="44" name="図 43" descr="docu_txt64.png"/>
          <p:cNvPicPr>
            <a:picLocks noChangeAspect="1"/>
          </p:cNvPicPr>
          <p:nvPr/>
        </p:nvPicPr>
        <p:blipFill>
          <a:blip r:embed="rId4" cstate="print"/>
          <a:stretch>
            <a:fillRect/>
          </a:stretch>
        </p:blipFill>
        <p:spPr>
          <a:xfrm>
            <a:off x="928662" y="2786058"/>
            <a:ext cx="812698" cy="812698"/>
          </a:xfrm>
          <a:prstGeom prst="rect">
            <a:avLst/>
          </a:prstGeom>
        </p:spPr>
      </p:pic>
      <p:sp>
        <p:nvSpPr>
          <p:cNvPr id="9" name="四角形吹き出し 8"/>
          <p:cNvSpPr/>
          <p:nvPr/>
        </p:nvSpPr>
        <p:spPr>
          <a:xfrm>
            <a:off x="1677092" y="2857496"/>
            <a:ext cx="1180396" cy="403980"/>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 indicate </a:t>
            </a:r>
            <a:r>
              <a:rPr kumimoji="1" lang="en-US" altLang="ja-JP" sz="1050" dirty="0" smtClean="0">
                <a:solidFill>
                  <a:schemeClr val="tx1"/>
                </a:solidFill>
              </a:rPr>
              <a:t>…</a:t>
            </a:r>
          </a:p>
          <a:p>
            <a:pPr algn="ctr"/>
            <a:endParaRPr kumimoji="1" lang="ja-JP" altLang="en-US" sz="1050" dirty="0">
              <a:solidFill>
                <a:schemeClr val="tx1"/>
              </a:solidFill>
            </a:endParaRPr>
          </a:p>
        </p:txBody>
      </p:sp>
      <p:sp>
        <p:nvSpPr>
          <p:cNvPr id="10" name="四角形吹き出し 9"/>
          <p:cNvSpPr/>
          <p:nvPr/>
        </p:nvSpPr>
        <p:spPr>
          <a:xfrm>
            <a:off x="1677092" y="4852748"/>
            <a:ext cx="1180396" cy="505078"/>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 </a:t>
            </a:r>
            <a:r>
              <a:rPr lang="en-US" altLang="ja-JP" sz="1600" dirty="0" smtClean="0">
                <a:solidFill>
                  <a:schemeClr val="tx1"/>
                </a:solidFill>
              </a:rPr>
              <a:t>pool data</a:t>
            </a:r>
            <a:r>
              <a:rPr kumimoji="1" lang="en-US" altLang="ja-JP" sz="1600" dirty="0" smtClean="0">
                <a:solidFill>
                  <a:schemeClr val="tx1"/>
                </a:solidFill>
              </a:rPr>
              <a:t> … </a:t>
            </a:r>
            <a:endParaRPr kumimoji="1" lang="ja-JP" altLang="en-US" sz="1600" dirty="0">
              <a:solidFill>
                <a:schemeClr val="tx1"/>
              </a:solidFill>
            </a:endParaRPr>
          </a:p>
        </p:txBody>
      </p:sp>
      <p:sp>
        <p:nvSpPr>
          <p:cNvPr id="11" name="四角形吹き出し 10"/>
          <p:cNvSpPr/>
          <p:nvPr/>
        </p:nvSpPr>
        <p:spPr>
          <a:xfrm>
            <a:off x="1677092" y="3714752"/>
            <a:ext cx="1180396" cy="506680"/>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…use </a:t>
            </a:r>
            <a:r>
              <a:rPr lang="en-US" altLang="ja-JP" sz="1600" dirty="0" smtClean="0">
                <a:solidFill>
                  <a:schemeClr val="tx1"/>
                </a:solidFill>
              </a:rPr>
              <a:t>for…</a:t>
            </a:r>
            <a:r>
              <a:rPr kumimoji="1" lang="en-US" altLang="ja-JP" sz="1600" dirty="0" smtClean="0">
                <a:solidFill>
                  <a:schemeClr val="tx1"/>
                </a:solidFill>
              </a:rPr>
              <a:t> </a:t>
            </a:r>
            <a:endParaRPr kumimoji="1" lang="ja-JP" altLang="en-US" sz="1600" dirty="0">
              <a:solidFill>
                <a:schemeClr val="tx1"/>
              </a:solidFill>
            </a:endParaRPr>
          </a:p>
        </p:txBody>
      </p:sp>
      <p:sp>
        <p:nvSpPr>
          <p:cNvPr id="12" name="四角形吹き出し 11"/>
          <p:cNvSpPr/>
          <p:nvPr/>
        </p:nvSpPr>
        <p:spPr>
          <a:xfrm>
            <a:off x="1745858" y="3059486"/>
            <a:ext cx="1183067" cy="403980"/>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rPr>
              <a:t>Buffer </a:t>
            </a:r>
            <a:r>
              <a:rPr kumimoji="1" lang="en-US" altLang="ja-JP" sz="1600" dirty="0" smtClean="0">
                <a:solidFill>
                  <a:schemeClr val="tx1"/>
                </a:solidFill>
              </a:rPr>
              <a:t>is ...</a:t>
            </a:r>
          </a:p>
        </p:txBody>
      </p:sp>
      <p:sp>
        <p:nvSpPr>
          <p:cNvPr id="15" name="テキスト ボックス 14"/>
          <p:cNvSpPr txBox="1"/>
          <p:nvPr/>
        </p:nvSpPr>
        <p:spPr>
          <a:xfrm>
            <a:off x="714348" y="4810066"/>
            <a:ext cx="184731" cy="369332"/>
          </a:xfrm>
          <a:prstGeom prst="rect">
            <a:avLst/>
          </a:prstGeom>
          <a:noFill/>
        </p:spPr>
        <p:txBody>
          <a:bodyPr wrap="none" rtlCol="0">
            <a:spAutoFit/>
          </a:bodyPr>
          <a:lstStyle/>
          <a:p>
            <a:endParaRPr kumimoji="1" lang="ja-JP" altLang="en-US" dirty="0"/>
          </a:p>
        </p:txBody>
      </p:sp>
      <p:sp>
        <p:nvSpPr>
          <p:cNvPr id="16" name="テキスト ボックス 15"/>
          <p:cNvSpPr txBox="1"/>
          <p:nvPr/>
        </p:nvSpPr>
        <p:spPr>
          <a:xfrm>
            <a:off x="714348" y="6022006"/>
            <a:ext cx="184731" cy="369332"/>
          </a:xfrm>
          <a:prstGeom prst="rect">
            <a:avLst/>
          </a:prstGeom>
          <a:noFill/>
        </p:spPr>
        <p:txBody>
          <a:bodyPr wrap="none" rtlCol="0">
            <a:spAutoFit/>
          </a:bodyPr>
          <a:lstStyle/>
          <a:p>
            <a:endParaRPr kumimoji="1" lang="ja-JP" altLang="en-US" dirty="0"/>
          </a:p>
        </p:txBody>
      </p:sp>
      <p:sp>
        <p:nvSpPr>
          <p:cNvPr id="27" name="ストライプ矢印 26"/>
          <p:cNvSpPr/>
          <p:nvPr/>
        </p:nvSpPr>
        <p:spPr>
          <a:xfrm>
            <a:off x="6559579" y="4044788"/>
            <a:ext cx="825209" cy="269320"/>
          </a:xfrm>
          <a:prstGeom prst="stripedRightArrow">
            <a:avLst>
              <a:gd name="adj1" fmla="val 56400"/>
              <a:gd name="adj2" fmla="val 50000"/>
            </a:avLst>
          </a:prstGeom>
          <a:solidFill>
            <a:schemeClr val="accent4">
              <a:lumMod val="7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8" name="ストライプ矢印 27"/>
          <p:cNvSpPr/>
          <p:nvPr/>
        </p:nvSpPr>
        <p:spPr>
          <a:xfrm rot="1590925">
            <a:off x="6577579" y="3403016"/>
            <a:ext cx="825209" cy="269320"/>
          </a:xfrm>
          <a:prstGeom prst="stripedRightArrow">
            <a:avLst>
              <a:gd name="adj1" fmla="val 56400"/>
              <a:gd name="adj2" fmla="val 50000"/>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ストライプ矢印 28"/>
          <p:cNvSpPr/>
          <p:nvPr/>
        </p:nvSpPr>
        <p:spPr>
          <a:xfrm rot="20320347">
            <a:off x="6581344" y="4721133"/>
            <a:ext cx="825209" cy="269320"/>
          </a:xfrm>
          <a:prstGeom prst="stripedRightArrow">
            <a:avLst>
              <a:gd name="adj1" fmla="val 56400"/>
              <a:gd name="adj2" fmla="val 50000"/>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四角形吹き出し 31"/>
          <p:cNvSpPr/>
          <p:nvPr/>
        </p:nvSpPr>
        <p:spPr>
          <a:xfrm>
            <a:off x="6357950" y="2928934"/>
            <a:ext cx="1785950" cy="754556"/>
          </a:xfrm>
          <a:prstGeom prst="wedgeRectCallout">
            <a:avLst>
              <a:gd name="adj1" fmla="val -57112"/>
              <a:gd name="adj2" fmla="val 89293"/>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Buffer</a:t>
            </a:r>
            <a:r>
              <a:rPr lang="ja-JP" altLang="en-US" sz="1600" dirty="0" smtClean="0">
                <a:solidFill>
                  <a:schemeClr val="tx1"/>
                </a:solidFill>
              </a:rPr>
              <a:t>：</a:t>
            </a:r>
            <a:r>
              <a:rPr lang="en-US" altLang="ja-JP" sz="1600" dirty="0" smtClean="0">
                <a:solidFill>
                  <a:schemeClr val="tx1"/>
                </a:solidFill>
              </a:rPr>
              <a:t> is … </a:t>
            </a:r>
          </a:p>
          <a:p>
            <a:r>
              <a:rPr lang="en-US" altLang="ja-JP" sz="1600" dirty="0" smtClean="0">
                <a:solidFill>
                  <a:schemeClr val="tx1"/>
                </a:solidFill>
              </a:rPr>
              <a:t>    use Buffer for …</a:t>
            </a:r>
          </a:p>
        </p:txBody>
      </p:sp>
      <p:grpSp>
        <p:nvGrpSpPr>
          <p:cNvPr id="7" name="グループ化 124"/>
          <p:cNvGrpSpPr/>
          <p:nvPr/>
        </p:nvGrpSpPr>
        <p:grpSpPr>
          <a:xfrm>
            <a:off x="6072198" y="4714884"/>
            <a:ext cx="571504" cy="785818"/>
            <a:chOff x="3143240" y="3071810"/>
            <a:chExt cx="571504" cy="785818"/>
          </a:xfrm>
        </p:grpSpPr>
        <p:sp>
          <p:nvSpPr>
            <p:cNvPr id="126" name="正方形/長方形 125"/>
            <p:cNvSpPr/>
            <p:nvPr/>
          </p:nvSpPr>
          <p:spPr>
            <a:xfrm>
              <a:off x="3143240" y="3071810"/>
              <a:ext cx="571504" cy="785818"/>
            </a:xfrm>
            <a:prstGeom prst="rect">
              <a:avLst/>
            </a:prstGeom>
            <a:solidFill>
              <a:schemeClr val="bg1"/>
            </a:solidFill>
            <a:ln w="9525">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127" name="直線コネクタ 126"/>
            <p:cNvCxnSpPr/>
            <p:nvPr/>
          </p:nvCxnSpPr>
          <p:spPr>
            <a:xfrm>
              <a:off x="3214678" y="314324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a:xfrm>
              <a:off x="3214678" y="3286124"/>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a:xfrm>
              <a:off x="3214678" y="3357562"/>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p:cNvCxnSpPr/>
            <p:nvPr/>
          </p:nvCxnSpPr>
          <p:spPr>
            <a:xfrm>
              <a:off x="3214678" y="350043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a:off x="3214678" y="3571876"/>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p:nvPr/>
          </p:nvCxnSpPr>
          <p:spPr>
            <a:xfrm>
              <a:off x="3214678" y="3643314"/>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p:cNvCxnSpPr/>
            <p:nvPr/>
          </p:nvCxnSpPr>
          <p:spPr>
            <a:xfrm>
              <a:off x="3214678" y="3786190"/>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grpSp>
      <p:sp>
        <p:nvSpPr>
          <p:cNvPr id="154" name="テキスト ボックス 153"/>
          <p:cNvSpPr txBox="1"/>
          <p:nvPr/>
        </p:nvSpPr>
        <p:spPr>
          <a:xfrm>
            <a:off x="428596" y="5500702"/>
            <a:ext cx="1838965" cy="369332"/>
          </a:xfrm>
          <a:prstGeom prst="rect">
            <a:avLst/>
          </a:prstGeom>
          <a:noFill/>
        </p:spPr>
        <p:txBody>
          <a:bodyPr wrap="none" rtlCol="0">
            <a:spAutoFit/>
          </a:bodyPr>
          <a:lstStyle/>
          <a:p>
            <a:r>
              <a:rPr kumimoji="1" lang="ja-JP" altLang="en-US" b="1" dirty="0" smtClean="0"/>
              <a:t>ソースコード集合</a:t>
            </a:r>
            <a:endParaRPr kumimoji="1" lang="ja-JP" altLang="en-US" b="1" dirty="0"/>
          </a:p>
        </p:txBody>
      </p:sp>
      <p:sp>
        <p:nvSpPr>
          <p:cNvPr id="155" name="テキスト ボックス 154"/>
          <p:cNvSpPr txBox="1"/>
          <p:nvPr/>
        </p:nvSpPr>
        <p:spPr>
          <a:xfrm>
            <a:off x="7715272" y="4929198"/>
            <a:ext cx="646331" cy="369332"/>
          </a:xfrm>
          <a:prstGeom prst="rect">
            <a:avLst/>
          </a:prstGeom>
          <a:noFill/>
        </p:spPr>
        <p:txBody>
          <a:bodyPr wrap="none" rtlCol="0">
            <a:spAutoFit/>
          </a:bodyPr>
          <a:lstStyle/>
          <a:p>
            <a:r>
              <a:rPr kumimoji="1" lang="ja-JP" altLang="en-US" b="1" dirty="0" smtClean="0"/>
              <a:t>辞書</a:t>
            </a:r>
            <a:endParaRPr kumimoji="1" lang="ja-JP" altLang="en-US" b="1" dirty="0"/>
          </a:p>
        </p:txBody>
      </p:sp>
      <p:sp>
        <p:nvSpPr>
          <p:cNvPr id="156" name="テキスト ボックス 155"/>
          <p:cNvSpPr txBox="1"/>
          <p:nvPr/>
        </p:nvSpPr>
        <p:spPr>
          <a:xfrm>
            <a:off x="5786446" y="4572008"/>
            <a:ext cx="877163" cy="369332"/>
          </a:xfrm>
          <a:prstGeom prst="rect">
            <a:avLst/>
          </a:prstGeom>
          <a:noFill/>
        </p:spPr>
        <p:txBody>
          <a:bodyPr wrap="none" rtlCol="0">
            <a:spAutoFit/>
          </a:bodyPr>
          <a:lstStyle/>
          <a:p>
            <a:r>
              <a:rPr kumimoji="1" lang="ja-JP" altLang="en-US" b="1" dirty="0" smtClean="0"/>
              <a:t>説明文</a:t>
            </a:r>
            <a:endParaRPr kumimoji="1" lang="ja-JP" altLang="en-US" b="1" dirty="0"/>
          </a:p>
        </p:txBody>
      </p:sp>
      <p:sp>
        <p:nvSpPr>
          <p:cNvPr id="160" name="フッター プレースホルダ 159"/>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grpSp>
        <p:nvGrpSpPr>
          <p:cNvPr id="8" name="グループ化 165"/>
          <p:cNvGrpSpPr/>
          <p:nvPr/>
        </p:nvGrpSpPr>
        <p:grpSpPr>
          <a:xfrm>
            <a:off x="3714744" y="3143248"/>
            <a:ext cx="1428760" cy="2071702"/>
            <a:chOff x="3714744" y="3500438"/>
            <a:chExt cx="1428760" cy="2071702"/>
          </a:xfrm>
        </p:grpSpPr>
        <p:sp>
          <p:nvSpPr>
            <p:cNvPr id="162" name="正方形/長方形 161"/>
            <p:cNvSpPr/>
            <p:nvPr/>
          </p:nvSpPr>
          <p:spPr>
            <a:xfrm>
              <a:off x="3786182" y="3500438"/>
              <a:ext cx="1357322" cy="207170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 name="グループ化 44"/>
            <p:cNvGrpSpPr/>
            <p:nvPr/>
          </p:nvGrpSpPr>
          <p:grpSpPr>
            <a:xfrm>
              <a:off x="4000496" y="4000504"/>
              <a:ext cx="857256" cy="1098962"/>
              <a:chOff x="1500166" y="4500570"/>
              <a:chExt cx="857256" cy="1098962"/>
            </a:xfrm>
          </p:grpSpPr>
          <p:grpSp>
            <p:nvGrpSpPr>
              <p:cNvPr id="14" name="グループ化 16"/>
              <p:cNvGrpSpPr/>
              <p:nvPr/>
            </p:nvGrpSpPr>
            <p:grpSpPr>
              <a:xfrm>
                <a:off x="1500166" y="4500570"/>
                <a:ext cx="714380" cy="956086"/>
                <a:chOff x="1785918" y="1928802"/>
                <a:chExt cx="714380" cy="956086"/>
              </a:xfrm>
            </p:grpSpPr>
            <p:sp>
              <p:nvSpPr>
                <p:cNvPr id="97" name="正方形/長方形 96"/>
                <p:cNvSpPr/>
                <p:nvPr/>
              </p:nvSpPr>
              <p:spPr>
                <a:xfrm>
                  <a:off x="1785918" y="1928802"/>
                  <a:ext cx="714380" cy="4411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98" name="直線コネクタ 97"/>
                <p:cNvCxnSpPr/>
                <p:nvPr/>
              </p:nvCxnSpPr>
              <p:spPr>
                <a:xfrm>
                  <a:off x="2000232" y="200024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9" name="正方形/長方形 98"/>
                <p:cNvSpPr/>
                <p:nvPr/>
              </p:nvSpPr>
              <p:spPr>
                <a:xfrm>
                  <a:off x="1785918" y="2416366"/>
                  <a:ext cx="714380" cy="11608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smtClean="0">
                    <a:solidFill>
                      <a:schemeClr val="tx1"/>
                    </a:solidFill>
                  </a:endParaRPr>
                </a:p>
              </p:txBody>
            </p:sp>
            <p:sp>
              <p:nvSpPr>
                <p:cNvPr id="100" name="正方形/長方形 99"/>
                <p:cNvSpPr/>
                <p:nvPr/>
              </p:nvSpPr>
              <p:spPr>
                <a:xfrm>
                  <a:off x="1785918" y="2578888"/>
                  <a:ext cx="714380" cy="306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tx1"/>
                    </a:solidFill>
                  </a:endParaRPr>
                </a:p>
              </p:txBody>
            </p:sp>
            <p:cxnSp>
              <p:nvCxnSpPr>
                <p:cNvPr id="101" name="直線コネクタ 100"/>
                <p:cNvCxnSpPr/>
                <p:nvPr/>
              </p:nvCxnSpPr>
              <p:spPr>
                <a:xfrm>
                  <a:off x="2000232" y="207167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a:off x="2000232" y="214311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a:off x="2000232" y="221455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2000232" y="2471941"/>
                  <a:ext cx="428400"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2000232" y="2643182"/>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a:off x="2000232" y="271462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a:off x="2000232" y="278605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a:cxnSpLocks noChangeAspect="1"/>
                </p:cNvCxnSpPr>
                <p:nvPr/>
              </p:nvCxnSpPr>
              <p:spPr>
                <a:xfrm rot="5400000">
                  <a:off x="1793061" y="198119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太陽 108"/>
                <p:cNvSpPr/>
                <p:nvPr/>
              </p:nvSpPr>
              <p:spPr>
                <a:xfrm>
                  <a:off x="1871650" y="197881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太陽 109"/>
                <p:cNvSpPr/>
                <p:nvPr/>
              </p:nvSpPr>
              <p:spPr>
                <a:xfrm>
                  <a:off x="1871642" y="207168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太陽 110"/>
                <p:cNvSpPr/>
                <p:nvPr/>
              </p:nvSpPr>
              <p:spPr>
                <a:xfrm>
                  <a:off x="1871642" y="2166918"/>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太陽 111"/>
                <p:cNvSpPr/>
                <p:nvPr/>
              </p:nvSpPr>
              <p:spPr>
                <a:xfrm>
                  <a:off x="1871170" y="225455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太陽 112"/>
                <p:cNvSpPr/>
                <p:nvPr/>
              </p:nvSpPr>
              <p:spPr>
                <a:xfrm>
                  <a:off x="1871642" y="269555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4" name="直線コネクタ 113"/>
                <p:cNvCxnSpPr>
                  <a:cxnSpLocks noChangeAspect="1"/>
                </p:cNvCxnSpPr>
                <p:nvPr/>
              </p:nvCxnSpPr>
              <p:spPr>
                <a:xfrm rot="5400000">
                  <a:off x="1912127" y="2271690"/>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a:cxnSpLocks noChangeAspect="1"/>
                </p:cNvCxnSpPr>
                <p:nvPr/>
              </p:nvCxnSpPr>
              <p:spPr>
                <a:xfrm rot="5400000">
                  <a:off x="1847824" y="245028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a:cxnSpLocks noChangeAspect="1"/>
                </p:cNvCxnSpPr>
                <p:nvPr/>
              </p:nvCxnSpPr>
              <p:spPr>
                <a:xfrm rot="5400000">
                  <a:off x="1795448" y="2450297"/>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a:cxnSpLocks noChangeAspect="1"/>
                </p:cNvCxnSpPr>
                <p:nvPr/>
              </p:nvCxnSpPr>
              <p:spPr>
                <a:xfrm rot="5400000">
                  <a:off x="1792581" y="261699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太陽 117"/>
                <p:cNvSpPr/>
                <p:nvPr/>
              </p:nvSpPr>
              <p:spPr>
                <a:xfrm>
                  <a:off x="1871170" y="2614610"/>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太陽 118"/>
                <p:cNvSpPr/>
                <p:nvPr/>
              </p:nvSpPr>
              <p:spPr>
                <a:xfrm>
                  <a:off x="1871170" y="2773673"/>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0" name="直線コネクタ 119"/>
                <p:cNvCxnSpPr>
                  <a:cxnSpLocks noChangeAspect="1"/>
                </p:cNvCxnSpPr>
                <p:nvPr/>
              </p:nvCxnSpPr>
              <p:spPr>
                <a:xfrm rot="5400000">
                  <a:off x="1912127" y="279081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グループ化 66"/>
              <p:cNvGrpSpPr/>
              <p:nvPr/>
            </p:nvGrpSpPr>
            <p:grpSpPr>
              <a:xfrm>
                <a:off x="1571604" y="4572008"/>
                <a:ext cx="714380" cy="956086"/>
                <a:chOff x="1785918" y="1928802"/>
                <a:chExt cx="714380" cy="956086"/>
              </a:xfrm>
            </p:grpSpPr>
            <p:sp>
              <p:nvSpPr>
                <p:cNvPr id="73" name="正方形/長方形 72"/>
                <p:cNvSpPr/>
                <p:nvPr/>
              </p:nvSpPr>
              <p:spPr>
                <a:xfrm>
                  <a:off x="1785918" y="1928802"/>
                  <a:ext cx="714380" cy="4411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74" name="直線コネクタ 73"/>
                <p:cNvCxnSpPr/>
                <p:nvPr/>
              </p:nvCxnSpPr>
              <p:spPr>
                <a:xfrm>
                  <a:off x="2000232" y="200024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1785918" y="2416366"/>
                  <a:ext cx="714380" cy="11608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smtClean="0">
                    <a:solidFill>
                      <a:schemeClr val="tx1"/>
                    </a:solidFill>
                  </a:endParaRPr>
                </a:p>
              </p:txBody>
            </p:sp>
            <p:sp>
              <p:nvSpPr>
                <p:cNvPr id="76" name="正方形/長方形 75"/>
                <p:cNvSpPr/>
                <p:nvPr/>
              </p:nvSpPr>
              <p:spPr>
                <a:xfrm>
                  <a:off x="1785918" y="2578888"/>
                  <a:ext cx="714380" cy="306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tx1"/>
                    </a:solidFill>
                  </a:endParaRPr>
                </a:p>
              </p:txBody>
            </p:sp>
            <p:cxnSp>
              <p:nvCxnSpPr>
                <p:cNvPr id="77" name="直線コネクタ 76"/>
                <p:cNvCxnSpPr/>
                <p:nvPr/>
              </p:nvCxnSpPr>
              <p:spPr>
                <a:xfrm>
                  <a:off x="2000232" y="207167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2000232" y="214311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2000232" y="221455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2000232" y="2471941"/>
                  <a:ext cx="428400"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2000232" y="2643182"/>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2000232" y="271462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2000232" y="278605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a:cxnSpLocks noChangeAspect="1"/>
                </p:cNvCxnSpPr>
                <p:nvPr/>
              </p:nvCxnSpPr>
              <p:spPr>
                <a:xfrm rot="5400000">
                  <a:off x="1793061" y="198119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太陽 84"/>
                <p:cNvSpPr/>
                <p:nvPr/>
              </p:nvSpPr>
              <p:spPr>
                <a:xfrm>
                  <a:off x="1871650" y="197881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太陽 85"/>
                <p:cNvSpPr/>
                <p:nvPr/>
              </p:nvSpPr>
              <p:spPr>
                <a:xfrm>
                  <a:off x="1871642" y="207168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太陽 86"/>
                <p:cNvSpPr/>
                <p:nvPr/>
              </p:nvSpPr>
              <p:spPr>
                <a:xfrm>
                  <a:off x="1871642" y="2166918"/>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太陽 87"/>
                <p:cNvSpPr/>
                <p:nvPr/>
              </p:nvSpPr>
              <p:spPr>
                <a:xfrm>
                  <a:off x="1871170" y="225455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太陽 88"/>
                <p:cNvSpPr/>
                <p:nvPr/>
              </p:nvSpPr>
              <p:spPr>
                <a:xfrm>
                  <a:off x="1871642" y="269555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0" name="直線コネクタ 89"/>
                <p:cNvCxnSpPr>
                  <a:cxnSpLocks noChangeAspect="1"/>
                </p:cNvCxnSpPr>
                <p:nvPr/>
              </p:nvCxnSpPr>
              <p:spPr>
                <a:xfrm rot="5400000">
                  <a:off x="1912127" y="2271690"/>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直線コネクタ 90"/>
                <p:cNvCxnSpPr>
                  <a:cxnSpLocks noChangeAspect="1"/>
                </p:cNvCxnSpPr>
                <p:nvPr/>
              </p:nvCxnSpPr>
              <p:spPr>
                <a:xfrm rot="5400000">
                  <a:off x="1847824" y="245028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a:cxnSpLocks noChangeAspect="1"/>
                </p:cNvCxnSpPr>
                <p:nvPr/>
              </p:nvCxnSpPr>
              <p:spPr>
                <a:xfrm rot="5400000">
                  <a:off x="1795448" y="2450297"/>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a:cxnSpLocks noChangeAspect="1"/>
                </p:cNvCxnSpPr>
                <p:nvPr/>
              </p:nvCxnSpPr>
              <p:spPr>
                <a:xfrm rot="5400000">
                  <a:off x="1792581" y="261699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太陽 93"/>
                <p:cNvSpPr/>
                <p:nvPr/>
              </p:nvSpPr>
              <p:spPr>
                <a:xfrm>
                  <a:off x="1871170" y="2614610"/>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太陽 94"/>
                <p:cNvSpPr/>
                <p:nvPr/>
              </p:nvSpPr>
              <p:spPr>
                <a:xfrm>
                  <a:off x="1871170" y="2773673"/>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6" name="直線コネクタ 95"/>
                <p:cNvCxnSpPr>
                  <a:cxnSpLocks noChangeAspect="1"/>
                </p:cNvCxnSpPr>
                <p:nvPr/>
              </p:nvCxnSpPr>
              <p:spPr>
                <a:xfrm rot="5400000">
                  <a:off x="1912127" y="279081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グループ化 41"/>
              <p:cNvGrpSpPr/>
              <p:nvPr/>
            </p:nvGrpSpPr>
            <p:grpSpPr>
              <a:xfrm>
                <a:off x="1643042" y="4643446"/>
                <a:ext cx="714380" cy="956086"/>
                <a:chOff x="1785918" y="1928802"/>
                <a:chExt cx="714380" cy="956086"/>
              </a:xfrm>
            </p:grpSpPr>
            <p:sp>
              <p:nvSpPr>
                <p:cNvPr id="49" name="正方形/長方形 48"/>
                <p:cNvSpPr/>
                <p:nvPr/>
              </p:nvSpPr>
              <p:spPr>
                <a:xfrm>
                  <a:off x="1785918" y="1928802"/>
                  <a:ext cx="714380" cy="4411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50" name="直線コネクタ 49"/>
                <p:cNvCxnSpPr/>
                <p:nvPr/>
              </p:nvCxnSpPr>
              <p:spPr>
                <a:xfrm>
                  <a:off x="2000232" y="200024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1" name="正方形/長方形 50"/>
                <p:cNvSpPr/>
                <p:nvPr/>
              </p:nvSpPr>
              <p:spPr>
                <a:xfrm>
                  <a:off x="1785918" y="2416366"/>
                  <a:ext cx="714380" cy="11608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smtClean="0">
                    <a:solidFill>
                      <a:schemeClr val="tx1"/>
                    </a:solidFill>
                  </a:endParaRPr>
                </a:p>
              </p:txBody>
            </p:sp>
            <p:sp>
              <p:nvSpPr>
                <p:cNvPr id="52" name="正方形/長方形 51"/>
                <p:cNvSpPr/>
                <p:nvPr/>
              </p:nvSpPr>
              <p:spPr>
                <a:xfrm>
                  <a:off x="1785918" y="2578888"/>
                  <a:ext cx="714380" cy="306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tx1"/>
                    </a:solidFill>
                  </a:endParaRPr>
                </a:p>
              </p:txBody>
            </p:sp>
            <p:cxnSp>
              <p:nvCxnSpPr>
                <p:cNvPr id="53" name="直線コネクタ 52"/>
                <p:cNvCxnSpPr/>
                <p:nvPr/>
              </p:nvCxnSpPr>
              <p:spPr>
                <a:xfrm>
                  <a:off x="2000232" y="207167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2000232" y="214311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2000232" y="221455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2000232" y="2471941"/>
                  <a:ext cx="428400"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a:off x="2000232" y="2643182"/>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000232" y="271462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2000232" y="278605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a:cxnSpLocks noChangeAspect="1"/>
                </p:cNvCxnSpPr>
                <p:nvPr/>
              </p:nvCxnSpPr>
              <p:spPr>
                <a:xfrm rot="5400000">
                  <a:off x="1793061" y="198119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太陽 60"/>
                <p:cNvSpPr/>
                <p:nvPr/>
              </p:nvSpPr>
              <p:spPr>
                <a:xfrm>
                  <a:off x="1871650" y="197881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太陽 61"/>
                <p:cNvSpPr/>
                <p:nvPr/>
              </p:nvSpPr>
              <p:spPr>
                <a:xfrm>
                  <a:off x="1871642" y="207168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太陽 62"/>
                <p:cNvSpPr/>
                <p:nvPr/>
              </p:nvSpPr>
              <p:spPr>
                <a:xfrm>
                  <a:off x="1871642" y="2166918"/>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太陽 63"/>
                <p:cNvSpPr/>
                <p:nvPr/>
              </p:nvSpPr>
              <p:spPr>
                <a:xfrm>
                  <a:off x="1871170" y="225455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太陽 64"/>
                <p:cNvSpPr/>
                <p:nvPr/>
              </p:nvSpPr>
              <p:spPr>
                <a:xfrm>
                  <a:off x="1871642" y="269555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6" name="直線コネクタ 65"/>
                <p:cNvCxnSpPr>
                  <a:cxnSpLocks noChangeAspect="1"/>
                </p:cNvCxnSpPr>
                <p:nvPr/>
              </p:nvCxnSpPr>
              <p:spPr>
                <a:xfrm rot="5400000">
                  <a:off x="1912127" y="2271690"/>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a:cxnSpLocks noChangeAspect="1"/>
                </p:cNvCxnSpPr>
                <p:nvPr/>
              </p:nvCxnSpPr>
              <p:spPr>
                <a:xfrm rot="5400000">
                  <a:off x="1847824" y="245028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a:cxnSpLocks noChangeAspect="1"/>
                </p:cNvCxnSpPr>
                <p:nvPr/>
              </p:nvCxnSpPr>
              <p:spPr>
                <a:xfrm rot="5400000">
                  <a:off x="1795448" y="2450297"/>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a:cxnSpLocks noChangeAspect="1"/>
                </p:cNvCxnSpPr>
                <p:nvPr/>
              </p:nvCxnSpPr>
              <p:spPr>
                <a:xfrm rot="5400000">
                  <a:off x="1792581" y="261699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太陽 69"/>
                <p:cNvSpPr/>
                <p:nvPr/>
              </p:nvSpPr>
              <p:spPr>
                <a:xfrm>
                  <a:off x="1871170" y="2614610"/>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太陽 70"/>
                <p:cNvSpPr/>
                <p:nvPr/>
              </p:nvSpPr>
              <p:spPr>
                <a:xfrm>
                  <a:off x="1871170" y="2773673"/>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 name="直線コネクタ 71"/>
                <p:cNvCxnSpPr>
                  <a:cxnSpLocks noChangeAspect="1"/>
                </p:cNvCxnSpPr>
                <p:nvPr/>
              </p:nvCxnSpPr>
              <p:spPr>
                <a:xfrm rot="5400000">
                  <a:off x="1912127" y="279081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57" name="テキスト ボックス 156"/>
            <p:cNvSpPr txBox="1"/>
            <p:nvPr/>
          </p:nvSpPr>
          <p:spPr>
            <a:xfrm>
              <a:off x="3786182" y="5143512"/>
              <a:ext cx="1345240" cy="369332"/>
            </a:xfrm>
            <a:prstGeom prst="rect">
              <a:avLst/>
            </a:prstGeom>
            <a:noFill/>
          </p:spPr>
          <p:txBody>
            <a:bodyPr wrap="none" rtlCol="0">
              <a:spAutoFit/>
            </a:bodyPr>
            <a:lstStyle/>
            <a:p>
              <a:r>
                <a:rPr kumimoji="1" lang="ja-JP" altLang="en-US" dirty="0" smtClean="0"/>
                <a:t>コメント集合</a:t>
              </a:r>
              <a:endParaRPr kumimoji="1" lang="ja-JP" altLang="en-US" dirty="0"/>
            </a:p>
          </p:txBody>
        </p:sp>
        <p:sp>
          <p:nvSpPr>
            <p:cNvPr id="161" name="テキスト ボックス 160"/>
            <p:cNvSpPr txBox="1"/>
            <p:nvPr/>
          </p:nvSpPr>
          <p:spPr>
            <a:xfrm>
              <a:off x="3714744" y="3559734"/>
              <a:ext cx="1373133" cy="369332"/>
            </a:xfrm>
            <a:prstGeom prst="rect">
              <a:avLst/>
            </a:prstGeom>
            <a:noFill/>
          </p:spPr>
          <p:txBody>
            <a:bodyPr wrap="none" rtlCol="0">
              <a:spAutoFit/>
            </a:bodyPr>
            <a:lstStyle/>
            <a:p>
              <a:r>
                <a:rPr lang="ja-JP" altLang="en-US" dirty="0" smtClean="0"/>
                <a:t>名詞：</a:t>
              </a:r>
              <a:r>
                <a:rPr lang="en-US" altLang="ja-JP" dirty="0" smtClean="0"/>
                <a:t>Buffer</a:t>
              </a:r>
              <a:endParaRPr kumimoji="1" lang="ja-JP" altLang="en-US" dirty="0"/>
            </a:p>
          </p:txBody>
        </p:sp>
      </p:grpSp>
      <p:cxnSp>
        <p:nvCxnSpPr>
          <p:cNvPr id="4" name="直線矢印コネクタ 3"/>
          <p:cNvCxnSpPr>
            <a:stCxn id="9" idx="3"/>
            <a:endCxn id="97" idx="1"/>
          </p:cNvCxnSpPr>
          <p:nvPr/>
        </p:nvCxnSpPr>
        <p:spPr>
          <a:xfrm>
            <a:off x="2857488" y="3059486"/>
            <a:ext cx="1143008" cy="804393"/>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12" idx="3"/>
            <a:endCxn id="99" idx="1"/>
          </p:cNvCxnSpPr>
          <p:nvPr/>
        </p:nvCxnSpPr>
        <p:spPr>
          <a:xfrm>
            <a:off x="2928925" y="3261476"/>
            <a:ext cx="1071571" cy="927446"/>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1" idx="3"/>
            <a:endCxn id="100" idx="1"/>
          </p:cNvCxnSpPr>
          <p:nvPr/>
        </p:nvCxnSpPr>
        <p:spPr>
          <a:xfrm>
            <a:off x="2857488" y="3968092"/>
            <a:ext cx="1143008" cy="478308"/>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0" idx="3"/>
            <a:endCxn id="100" idx="1"/>
          </p:cNvCxnSpPr>
          <p:nvPr/>
        </p:nvCxnSpPr>
        <p:spPr>
          <a:xfrm flipV="1">
            <a:off x="2857488" y="4446400"/>
            <a:ext cx="1143008" cy="658887"/>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nvGrpSpPr>
          <p:cNvPr id="22" name="グループ化 23"/>
          <p:cNvGrpSpPr/>
          <p:nvPr/>
        </p:nvGrpSpPr>
        <p:grpSpPr>
          <a:xfrm>
            <a:off x="4786314" y="4000504"/>
            <a:ext cx="1070611" cy="403980"/>
            <a:chOff x="4674258" y="4322818"/>
            <a:chExt cx="1112188" cy="428628"/>
          </a:xfrm>
        </p:grpSpPr>
        <p:sp>
          <p:nvSpPr>
            <p:cNvPr id="25" name="右矢印 24"/>
            <p:cNvSpPr/>
            <p:nvPr/>
          </p:nvSpPr>
          <p:spPr>
            <a:xfrm>
              <a:off x="5072066" y="4429131"/>
              <a:ext cx="714380" cy="214314"/>
            </a:xfrm>
            <a:prstGeom prst="rightArrow">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台形 25"/>
            <p:cNvSpPr/>
            <p:nvPr/>
          </p:nvSpPr>
          <p:spPr>
            <a:xfrm rot="5400000">
              <a:off x="4960010" y="4037066"/>
              <a:ext cx="428628" cy="1000132"/>
            </a:xfrm>
            <a:prstGeom prst="trapezoid">
              <a:avLst>
                <a:gd name="adj" fmla="val 39933"/>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3" name="テキスト ボックス 172"/>
          <p:cNvSpPr txBox="1"/>
          <p:nvPr/>
        </p:nvSpPr>
        <p:spPr>
          <a:xfrm>
            <a:off x="1195129" y="6000768"/>
            <a:ext cx="3230372" cy="430887"/>
          </a:xfrm>
          <a:prstGeom prst="rect">
            <a:avLst/>
          </a:prstGeom>
          <a:noFill/>
        </p:spPr>
        <p:txBody>
          <a:bodyPr wrap="none" rtlCol="0">
            <a:spAutoFit/>
          </a:bodyPr>
          <a:lstStyle/>
          <a:p>
            <a:r>
              <a:rPr lang="ja-JP" altLang="en-US" sz="2200" dirty="0" smtClean="0"/>
              <a:t>識別子</a:t>
            </a:r>
            <a:r>
              <a:rPr kumimoji="1" lang="ja-JP" altLang="en-US" sz="2200" dirty="0" smtClean="0"/>
              <a:t>とコメントの解析部</a:t>
            </a:r>
            <a:endParaRPr kumimoji="1" lang="ja-JP" altLang="en-US" sz="2200" dirty="0"/>
          </a:p>
        </p:txBody>
      </p:sp>
      <p:sp>
        <p:nvSpPr>
          <p:cNvPr id="174" name="テキスト ボックス 173"/>
          <p:cNvSpPr txBox="1"/>
          <p:nvPr/>
        </p:nvSpPr>
        <p:spPr>
          <a:xfrm>
            <a:off x="4714876" y="6000768"/>
            <a:ext cx="2159566" cy="430887"/>
          </a:xfrm>
          <a:prstGeom prst="rect">
            <a:avLst/>
          </a:prstGeom>
          <a:noFill/>
        </p:spPr>
        <p:txBody>
          <a:bodyPr wrap="none" rtlCol="0">
            <a:spAutoFit/>
          </a:bodyPr>
          <a:lstStyle/>
          <a:p>
            <a:r>
              <a:rPr kumimoji="1" lang="ja-JP" altLang="en-US" sz="2200" dirty="0" smtClean="0"/>
              <a:t>説明文の</a:t>
            </a:r>
            <a:r>
              <a:rPr lang="ja-JP" altLang="en-US" sz="2200" dirty="0" smtClean="0"/>
              <a:t>生成</a:t>
            </a:r>
            <a:r>
              <a:rPr kumimoji="1" lang="ja-JP" altLang="en-US" sz="2200" dirty="0" smtClean="0"/>
              <a:t>部</a:t>
            </a:r>
            <a:endParaRPr kumimoji="1" lang="ja-JP" altLang="en-US" sz="2200" dirty="0"/>
          </a:p>
        </p:txBody>
      </p:sp>
      <p:sp>
        <p:nvSpPr>
          <p:cNvPr id="177" name="左大かっこ 176"/>
          <p:cNvSpPr/>
          <p:nvPr/>
        </p:nvSpPr>
        <p:spPr>
          <a:xfrm rot="16200000">
            <a:off x="2571736" y="4286257"/>
            <a:ext cx="214314" cy="3357586"/>
          </a:xfrm>
          <a:prstGeom prst="leftBracket">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78" name="左大かっこ 177"/>
          <p:cNvSpPr/>
          <p:nvPr/>
        </p:nvSpPr>
        <p:spPr>
          <a:xfrm rot="16200000">
            <a:off x="5643570" y="4786322"/>
            <a:ext cx="214313" cy="2357454"/>
          </a:xfrm>
          <a:prstGeom prst="leftBracket">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Tree>
  </p:cSld>
  <p:clrMapOvr>
    <a:masterClrMapping/>
  </p:clrMapOvr>
  <p:transition advTm="1109"/>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smtClean="0"/>
              <a:t>識別子とコメントの解析部</a:t>
            </a:r>
            <a:endParaRPr kumimoji="1" lang="ja-JP" altLang="en-US" dirty="0"/>
          </a:p>
        </p:txBody>
      </p:sp>
      <p:sp>
        <p:nvSpPr>
          <p:cNvPr id="35" name="コンテンツ プレースホルダ 34"/>
          <p:cNvSpPr>
            <a:spLocks noGrp="1"/>
          </p:cNvSpPr>
          <p:nvPr>
            <p:ph idx="1"/>
          </p:nvPr>
        </p:nvSpPr>
        <p:spPr/>
        <p:txBody>
          <a:bodyPr/>
          <a:lstStyle/>
          <a:p>
            <a:r>
              <a:rPr kumimoji="1" lang="ja-JP" altLang="en-US" dirty="0" smtClean="0"/>
              <a:t>ソースコードを解析</a:t>
            </a:r>
            <a:endParaRPr kumimoji="1" lang="en-US" altLang="ja-JP" dirty="0" smtClean="0"/>
          </a:p>
          <a:p>
            <a:pPr lvl="1"/>
            <a:r>
              <a:rPr kumimoji="1" lang="ja-JP" altLang="en-US" dirty="0" smtClean="0"/>
              <a:t>ある単語を含む識別子に対するコメントを収集</a:t>
            </a:r>
            <a:endParaRPr kumimoji="1" lang="en-US" altLang="ja-JP" dirty="0" smtClean="0"/>
          </a:p>
          <a:p>
            <a:pPr lvl="1"/>
            <a:r>
              <a:rPr kumimoji="1" lang="ja-JP" altLang="en-US" dirty="0" smtClean="0"/>
              <a:t>名詞とコメント集合の</a:t>
            </a:r>
            <a:r>
              <a:rPr lang="ja-JP" altLang="en-US" dirty="0"/>
              <a:t>組</a:t>
            </a:r>
            <a:r>
              <a:rPr kumimoji="1" lang="ja-JP" altLang="en-US" dirty="0" smtClean="0"/>
              <a:t>を作成</a:t>
            </a:r>
            <a:endParaRPr kumimoji="1" lang="ja-JP" altLang="en-US" dirty="0"/>
          </a:p>
        </p:txBody>
      </p:sp>
      <p:sp>
        <p:nvSpPr>
          <p:cNvPr id="22" name="フッター プレースホルダ 21"/>
          <p:cNvSpPr>
            <a:spLocks noGrp="1"/>
          </p:cNvSpPr>
          <p:nvPr>
            <p:ph type="ftr" sz="quarter" idx="10"/>
          </p:nvPr>
        </p:nvSpPr>
        <p:spPr/>
        <p:txBody>
          <a:bodyPr/>
          <a:lstStyle/>
          <a:p>
            <a:r>
              <a:rPr kumimoji="1" lang="en-US" altLang="ja-JP" smtClean="0"/>
              <a:t>SIGSS</a:t>
            </a:r>
            <a:r>
              <a:rPr kumimoji="1" lang="ja-JP" altLang="en-US" smtClean="0"/>
              <a:t>８月研究会</a:t>
            </a:r>
            <a:endParaRPr kumimoji="1" lang="ja-JP" altLang="en-US" dirty="0"/>
          </a:p>
        </p:txBody>
      </p:sp>
      <p:sp>
        <p:nvSpPr>
          <p:cNvPr id="2" name="日付プレースホルダ 1"/>
          <p:cNvSpPr>
            <a:spLocks noGrp="1"/>
          </p:cNvSpPr>
          <p:nvPr>
            <p:ph type="dt" sz="half" idx="11"/>
          </p:nvPr>
        </p:nvSpPr>
        <p:spPr/>
        <p:txBody>
          <a:bodyPr/>
          <a:lstStyle/>
          <a:p>
            <a:fld id="{FA061549-728F-40C8-942D-BC4297B3A13C}" type="datetime1">
              <a:rPr kumimoji="1" lang="ja-JP" altLang="en-US" smtClean="0"/>
              <a:t>2010/8/6</a:t>
            </a:fld>
            <a:endParaRPr kumimoji="1" lang="ja-JP" altLang="en-US"/>
          </a:p>
        </p:txBody>
      </p:sp>
      <p:sp>
        <p:nvSpPr>
          <p:cNvPr id="3" name="スライド番号プレースホルダ 2"/>
          <p:cNvSpPr>
            <a:spLocks noGrp="1"/>
          </p:cNvSpPr>
          <p:nvPr>
            <p:ph type="sldNum" sz="quarter" idx="12"/>
          </p:nvPr>
        </p:nvSpPr>
        <p:spPr/>
        <p:txBody>
          <a:bodyPr/>
          <a:lstStyle/>
          <a:p>
            <a:fld id="{0DFAFFE7-B5EB-4D84-9784-5885F39C28C0}" type="slidenum">
              <a:rPr kumimoji="1" lang="ja-JP" altLang="en-US" smtClean="0"/>
              <a:pPr/>
              <a:t>9</a:t>
            </a:fld>
            <a:endParaRPr kumimoji="1" lang="ja-JP" altLang="en-US"/>
          </a:p>
        </p:txBody>
      </p:sp>
      <p:grpSp>
        <p:nvGrpSpPr>
          <p:cNvPr id="5" name="グループ化 47"/>
          <p:cNvGrpSpPr/>
          <p:nvPr/>
        </p:nvGrpSpPr>
        <p:grpSpPr>
          <a:xfrm>
            <a:off x="714348" y="3357562"/>
            <a:ext cx="8001056" cy="3429024"/>
            <a:chOff x="571472" y="1357298"/>
            <a:chExt cx="8143932" cy="4000528"/>
          </a:xfrm>
        </p:grpSpPr>
        <p:pic>
          <p:nvPicPr>
            <p:cNvPr id="7" name="図 6" descr="docu_txt64.png"/>
            <p:cNvPicPr>
              <a:picLocks noChangeAspect="1"/>
            </p:cNvPicPr>
            <p:nvPr/>
          </p:nvPicPr>
          <p:blipFill>
            <a:blip r:embed="rId3" cstate="print"/>
            <a:stretch>
              <a:fillRect/>
            </a:stretch>
          </p:blipFill>
          <p:spPr>
            <a:xfrm>
              <a:off x="857224" y="2786058"/>
              <a:ext cx="812698" cy="812698"/>
            </a:xfrm>
            <a:prstGeom prst="rect">
              <a:avLst/>
            </a:prstGeom>
          </p:spPr>
        </p:pic>
        <p:sp>
          <p:nvSpPr>
            <p:cNvPr id="8" name="テキスト ボックス 7"/>
            <p:cNvSpPr txBox="1"/>
            <p:nvPr/>
          </p:nvSpPr>
          <p:spPr>
            <a:xfrm>
              <a:off x="571472" y="3643314"/>
              <a:ext cx="1393738" cy="430887"/>
            </a:xfrm>
            <a:prstGeom prst="rect">
              <a:avLst/>
            </a:prstGeom>
            <a:noFill/>
          </p:spPr>
          <p:txBody>
            <a:bodyPr wrap="none" rtlCol="0">
              <a:spAutoFit/>
            </a:bodyPr>
            <a:lstStyle/>
            <a:p>
              <a:r>
                <a:rPr lang="ja-JP" altLang="en-US" dirty="0" smtClean="0"/>
                <a:t>ソースコード</a:t>
              </a:r>
              <a:endParaRPr kumimoji="1" lang="ja-JP" altLang="en-US" dirty="0"/>
            </a:p>
          </p:txBody>
        </p:sp>
        <p:sp>
          <p:nvSpPr>
            <p:cNvPr id="9" name="テキスト ボックス 8"/>
            <p:cNvSpPr txBox="1"/>
            <p:nvPr/>
          </p:nvSpPr>
          <p:spPr>
            <a:xfrm>
              <a:off x="4500562" y="2643182"/>
              <a:ext cx="1075570" cy="538609"/>
            </a:xfrm>
            <a:prstGeom prst="rect">
              <a:avLst/>
            </a:prstGeom>
            <a:noFill/>
          </p:spPr>
          <p:txBody>
            <a:bodyPr wrap="none" rtlCol="0">
              <a:spAutoFit/>
            </a:bodyPr>
            <a:lstStyle/>
            <a:p>
              <a:r>
                <a:rPr kumimoji="1" lang="en-US" altLang="ja-JP" sz="2400" b="1" dirty="0" smtClean="0"/>
                <a:t>buffer</a:t>
              </a:r>
              <a:endParaRPr kumimoji="1" lang="ja-JP" altLang="en-US" sz="2400" b="1" dirty="0"/>
            </a:p>
          </p:txBody>
        </p:sp>
        <p:cxnSp>
          <p:nvCxnSpPr>
            <p:cNvPr id="10" name="直線矢印コネクタ 9"/>
            <p:cNvCxnSpPr>
              <a:stCxn id="9" idx="3"/>
              <a:endCxn id="24" idx="2"/>
            </p:cNvCxnSpPr>
            <p:nvPr/>
          </p:nvCxnSpPr>
          <p:spPr>
            <a:xfrm flipV="1">
              <a:off x="5576132" y="2702479"/>
              <a:ext cx="924694" cy="210008"/>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1" name="正方形/長方形 10"/>
            <p:cNvSpPr/>
            <p:nvPr/>
          </p:nvSpPr>
          <p:spPr>
            <a:xfrm>
              <a:off x="2071670" y="2786058"/>
              <a:ext cx="1928826" cy="1071570"/>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i="1" dirty="0" err="1" smtClean="0">
                  <a:solidFill>
                    <a:schemeClr val="tx1"/>
                  </a:solidFill>
                </a:rPr>
                <a:t>createBuffer</a:t>
              </a:r>
              <a:r>
                <a:rPr lang="ja-JP" altLang="en-US" dirty="0" smtClean="0">
                  <a:solidFill>
                    <a:schemeClr val="tx1"/>
                  </a:solidFill>
                </a:rPr>
                <a:t>：</a:t>
              </a:r>
              <a:endParaRPr lang="en-US" altLang="ja-JP" dirty="0" smtClean="0">
                <a:solidFill>
                  <a:schemeClr val="tx1"/>
                </a:solidFill>
              </a:endParaRPr>
            </a:p>
            <a:p>
              <a:r>
                <a:rPr lang="ja-JP" altLang="en-US" dirty="0" smtClean="0">
                  <a:solidFill>
                    <a:schemeClr val="tx1"/>
                  </a:solidFill>
                </a:rPr>
                <a:t> ・</a:t>
              </a:r>
              <a:r>
                <a:rPr lang="en-US" altLang="ja-JP" dirty="0" smtClean="0">
                  <a:solidFill>
                    <a:schemeClr val="tx1"/>
                  </a:solidFill>
                </a:rPr>
                <a:t>…this read …</a:t>
              </a:r>
            </a:p>
          </p:txBody>
        </p:sp>
        <p:sp>
          <p:nvSpPr>
            <p:cNvPr id="13" name="ストライプ矢印 12"/>
            <p:cNvSpPr/>
            <p:nvPr/>
          </p:nvSpPr>
          <p:spPr>
            <a:xfrm>
              <a:off x="1285852" y="3143248"/>
              <a:ext cx="691413" cy="269320"/>
            </a:xfrm>
            <a:prstGeom prst="stripedRightArrow">
              <a:avLst>
                <a:gd name="adj1" fmla="val 56400"/>
                <a:gd name="adj2" fmla="val 50000"/>
              </a:avLst>
            </a:prstGeom>
            <a:solidFill>
              <a:schemeClr val="bg2"/>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p:cNvCxnSpPr>
              <a:endCxn id="9" idx="1"/>
            </p:cNvCxnSpPr>
            <p:nvPr/>
          </p:nvCxnSpPr>
          <p:spPr>
            <a:xfrm flipV="1">
              <a:off x="3643306" y="2912487"/>
              <a:ext cx="857257" cy="159325"/>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endCxn id="26" idx="1"/>
            </p:cNvCxnSpPr>
            <p:nvPr/>
          </p:nvCxnSpPr>
          <p:spPr>
            <a:xfrm>
              <a:off x="3428992" y="3500438"/>
              <a:ext cx="2357454" cy="285752"/>
            </a:xfrm>
            <a:prstGeom prst="straightConnector1">
              <a:avLst/>
            </a:prstGeom>
            <a:ln w="254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2071670" y="1357298"/>
              <a:ext cx="1928826" cy="1071570"/>
            </a:xfrm>
            <a:prstGeom prst="rect">
              <a:avLst/>
            </a:prstGeom>
            <a:solidFill>
              <a:schemeClr val="bg1"/>
            </a:solidFill>
            <a:ln w="22225">
              <a:solidFill>
                <a:schemeClr val="tx1">
                  <a:alpha val="1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i="1" dirty="0" err="1" smtClean="0">
                  <a:solidFill>
                    <a:schemeClr val="bg1">
                      <a:lumMod val="65000"/>
                    </a:schemeClr>
                  </a:solidFill>
                </a:rPr>
                <a:t>newBuffer</a:t>
              </a:r>
              <a:r>
                <a:rPr lang="ja-JP" altLang="en-US" dirty="0" smtClean="0">
                  <a:solidFill>
                    <a:schemeClr val="bg1">
                      <a:lumMod val="65000"/>
                    </a:schemeClr>
                  </a:solidFill>
                </a:rPr>
                <a:t>：</a:t>
              </a:r>
              <a:endParaRPr lang="en-US" altLang="ja-JP" dirty="0" smtClean="0">
                <a:solidFill>
                  <a:schemeClr val="bg1">
                    <a:lumMod val="65000"/>
                  </a:schemeClr>
                </a:solidFill>
              </a:endParaRPr>
            </a:p>
            <a:p>
              <a:r>
                <a:rPr lang="ja-JP" altLang="en-US" dirty="0" smtClean="0">
                  <a:solidFill>
                    <a:schemeClr val="bg1">
                      <a:lumMod val="65000"/>
                    </a:schemeClr>
                  </a:solidFill>
                </a:rPr>
                <a:t> ・</a:t>
              </a:r>
              <a:r>
                <a:rPr lang="en-US" altLang="ja-JP" dirty="0" smtClean="0">
                  <a:solidFill>
                    <a:schemeClr val="bg1">
                      <a:lumMod val="65000"/>
                    </a:schemeClr>
                  </a:solidFill>
                </a:rPr>
                <a:t>… made by </a:t>
              </a:r>
            </a:p>
          </p:txBody>
        </p:sp>
        <p:sp>
          <p:nvSpPr>
            <p:cNvPr id="17" name="正方形/長方形 16"/>
            <p:cNvSpPr/>
            <p:nvPr/>
          </p:nvSpPr>
          <p:spPr>
            <a:xfrm>
              <a:off x="2071670" y="4286256"/>
              <a:ext cx="1928826" cy="1071570"/>
            </a:xfrm>
            <a:prstGeom prst="rect">
              <a:avLst/>
            </a:prstGeom>
            <a:solidFill>
              <a:schemeClr val="bg1">
                <a:alpha val="21000"/>
              </a:schemeClr>
            </a:solidFill>
            <a:ln w="22225">
              <a:solidFill>
                <a:schemeClr val="tx1">
                  <a:alpha val="1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i="1" dirty="0" err="1" smtClean="0">
                  <a:solidFill>
                    <a:schemeClr val="bg1">
                      <a:lumMod val="65000"/>
                    </a:schemeClr>
                  </a:solidFill>
                </a:rPr>
                <a:t>bufferList</a:t>
              </a:r>
              <a:r>
                <a:rPr lang="ja-JP" altLang="en-US" dirty="0" smtClean="0">
                  <a:solidFill>
                    <a:schemeClr val="bg1">
                      <a:lumMod val="65000"/>
                    </a:schemeClr>
                  </a:solidFill>
                </a:rPr>
                <a:t>：</a:t>
              </a:r>
              <a:endParaRPr lang="en-US" altLang="ja-JP" dirty="0" smtClean="0">
                <a:solidFill>
                  <a:schemeClr val="bg1">
                    <a:lumMod val="65000"/>
                  </a:schemeClr>
                </a:solidFill>
              </a:endParaRPr>
            </a:p>
            <a:p>
              <a:r>
                <a:rPr lang="ja-JP" altLang="en-US" dirty="0" smtClean="0">
                  <a:solidFill>
                    <a:schemeClr val="bg1">
                      <a:lumMod val="65000"/>
                    </a:schemeClr>
                  </a:solidFill>
                </a:rPr>
                <a:t> ・</a:t>
              </a:r>
              <a:r>
                <a:rPr lang="en-US" altLang="ja-JP" dirty="0" smtClean="0">
                  <a:solidFill>
                    <a:schemeClr val="bg1">
                      <a:lumMod val="65000"/>
                    </a:schemeClr>
                  </a:solidFill>
                </a:rPr>
                <a:t>… from stream</a:t>
              </a:r>
            </a:p>
          </p:txBody>
        </p:sp>
        <p:cxnSp>
          <p:nvCxnSpPr>
            <p:cNvPr id="18" name="直線矢印コネクタ 17"/>
            <p:cNvCxnSpPr/>
            <p:nvPr/>
          </p:nvCxnSpPr>
          <p:spPr>
            <a:xfrm flipV="1">
              <a:off x="3714744" y="4429132"/>
              <a:ext cx="1643074" cy="500066"/>
            </a:xfrm>
            <a:prstGeom prst="straightConnector1">
              <a:avLst/>
            </a:prstGeom>
            <a:ln w="25400">
              <a:solidFill>
                <a:schemeClr val="accent2">
                  <a:alpha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3571868" y="2000240"/>
              <a:ext cx="1714512" cy="428628"/>
            </a:xfrm>
            <a:prstGeom prst="straightConnector1">
              <a:avLst/>
            </a:prstGeom>
            <a:ln w="25400">
              <a:solidFill>
                <a:schemeClr val="accent2">
                  <a:alpha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2285984" y="3925677"/>
              <a:ext cx="1369262" cy="754053"/>
            </a:xfrm>
            <a:prstGeom prst="rect">
              <a:avLst/>
            </a:prstGeom>
            <a:solidFill>
              <a:schemeClr val="bg1"/>
            </a:solidFill>
          </p:spPr>
          <p:txBody>
            <a:bodyPr wrap="none" rtlCol="0">
              <a:spAutoFit/>
            </a:bodyPr>
            <a:lstStyle/>
            <a:p>
              <a:r>
                <a:rPr kumimoji="1" lang="ja-JP" altLang="en-US" dirty="0" smtClean="0"/>
                <a:t>識別子と</a:t>
              </a:r>
              <a:endParaRPr kumimoji="1" lang="en-US" altLang="ja-JP" dirty="0" smtClean="0"/>
            </a:p>
            <a:p>
              <a:r>
                <a:rPr kumimoji="1" lang="ja-JP" altLang="en-US" dirty="0" smtClean="0"/>
                <a:t>コメントの</a:t>
              </a:r>
              <a:r>
                <a:rPr lang="ja-JP" altLang="en-US" dirty="0"/>
                <a:t>組</a:t>
              </a:r>
              <a:endParaRPr kumimoji="1" lang="ja-JP" altLang="en-US" dirty="0"/>
            </a:p>
          </p:txBody>
        </p:sp>
        <p:grpSp>
          <p:nvGrpSpPr>
            <p:cNvPr id="6" name="グループ化 37"/>
            <p:cNvGrpSpPr/>
            <p:nvPr/>
          </p:nvGrpSpPr>
          <p:grpSpPr>
            <a:xfrm>
              <a:off x="5786446" y="2416726"/>
              <a:ext cx="2928958" cy="2800483"/>
              <a:chOff x="5786446" y="1928802"/>
              <a:chExt cx="2928958" cy="2800483"/>
            </a:xfrm>
          </p:grpSpPr>
          <p:cxnSp>
            <p:nvCxnSpPr>
              <p:cNvPr id="33" name="直線コネクタ 32"/>
              <p:cNvCxnSpPr>
                <a:stCxn id="27" idx="0"/>
                <a:endCxn id="24" idx="4"/>
              </p:cNvCxnSpPr>
              <p:nvPr/>
            </p:nvCxnSpPr>
            <p:spPr>
              <a:xfrm rot="16200000" flipV="1">
                <a:off x="7369871" y="2309922"/>
                <a:ext cx="512208" cy="892975"/>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stCxn id="26" idx="0"/>
                <a:endCxn id="24" idx="4"/>
              </p:cNvCxnSpPr>
              <p:nvPr/>
            </p:nvCxnSpPr>
            <p:spPr>
              <a:xfrm rot="5400000" flipH="1" flipV="1">
                <a:off x="6548333" y="2381361"/>
                <a:ext cx="512208" cy="750099"/>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a:stCxn id="25" idx="0"/>
                <a:endCxn id="24" idx="4"/>
              </p:cNvCxnSpPr>
              <p:nvPr/>
            </p:nvCxnSpPr>
            <p:spPr>
              <a:xfrm rot="16200000" flipV="1">
                <a:off x="7155557" y="2524236"/>
                <a:ext cx="226456" cy="178595"/>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a:endCxn id="24" idx="4"/>
              </p:cNvCxnSpPr>
              <p:nvPr/>
            </p:nvCxnSpPr>
            <p:spPr>
              <a:xfrm rot="5400000" flipH="1" flipV="1">
                <a:off x="6518685" y="2982513"/>
                <a:ext cx="1143008" cy="178595"/>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34" name="角丸四角形 33"/>
              <p:cNvSpPr/>
              <p:nvPr/>
            </p:nvSpPr>
            <p:spPr>
              <a:xfrm>
                <a:off x="6357950" y="3369704"/>
                <a:ext cx="1285884" cy="57150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sp>
            <p:nvSpPr>
              <p:cNvPr id="21" name="テキスト ボックス 20"/>
              <p:cNvSpPr txBox="1"/>
              <p:nvPr/>
            </p:nvSpPr>
            <p:spPr>
              <a:xfrm>
                <a:off x="6183770" y="4298398"/>
                <a:ext cx="2488559" cy="430887"/>
              </a:xfrm>
              <a:prstGeom prst="rect">
                <a:avLst/>
              </a:prstGeom>
              <a:noFill/>
            </p:spPr>
            <p:txBody>
              <a:bodyPr wrap="none" rtlCol="0">
                <a:spAutoFit/>
              </a:bodyPr>
              <a:lstStyle/>
              <a:p>
                <a:r>
                  <a:rPr kumimoji="1" lang="ja-JP" altLang="en-US" dirty="0" smtClean="0"/>
                  <a:t>名詞</a:t>
                </a:r>
                <a:r>
                  <a:rPr lang="ja-JP" altLang="en-US" dirty="0" smtClean="0"/>
                  <a:t>と</a:t>
                </a:r>
                <a:r>
                  <a:rPr kumimoji="1" lang="ja-JP" altLang="en-US" dirty="0" smtClean="0"/>
                  <a:t>コメント集合の組</a:t>
                </a:r>
                <a:endParaRPr kumimoji="1" lang="ja-JP" altLang="en-US" dirty="0"/>
              </a:p>
            </p:txBody>
          </p:sp>
          <p:sp>
            <p:nvSpPr>
              <p:cNvPr id="24" name="円/楕円 23"/>
              <p:cNvSpPr/>
              <p:nvPr/>
            </p:nvSpPr>
            <p:spPr>
              <a:xfrm>
                <a:off x="6500826" y="1928802"/>
                <a:ext cx="1357322" cy="57150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buffer</a:t>
                </a:r>
                <a:endParaRPr kumimoji="1" lang="ja-JP" altLang="en-US" dirty="0">
                  <a:solidFill>
                    <a:schemeClr val="tx1"/>
                  </a:solidFill>
                </a:endParaRPr>
              </a:p>
            </p:txBody>
          </p:sp>
          <p:sp>
            <p:nvSpPr>
              <p:cNvPr id="25" name="角丸四角形 24"/>
              <p:cNvSpPr/>
              <p:nvPr/>
            </p:nvSpPr>
            <p:spPr>
              <a:xfrm>
                <a:off x="6715140" y="2726762"/>
                <a:ext cx="1285884" cy="57150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…made by… </a:t>
                </a:r>
                <a:endParaRPr kumimoji="1" lang="ja-JP" altLang="en-US" dirty="0">
                  <a:solidFill>
                    <a:schemeClr val="tx1"/>
                  </a:solidFill>
                </a:endParaRPr>
              </a:p>
            </p:txBody>
          </p:sp>
          <p:sp>
            <p:nvSpPr>
              <p:cNvPr id="26" name="角丸四角形 25"/>
              <p:cNvSpPr/>
              <p:nvPr/>
            </p:nvSpPr>
            <p:spPr>
              <a:xfrm>
                <a:off x="5786446" y="3012514"/>
                <a:ext cx="1285884" cy="57150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…this </a:t>
                </a:r>
                <a:r>
                  <a:rPr lang="en-US" altLang="ja-JP" dirty="0" smtClean="0">
                    <a:solidFill>
                      <a:schemeClr val="tx1"/>
                    </a:solidFill>
                  </a:rPr>
                  <a:t>read</a:t>
                </a:r>
                <a:r>
                  <a:rPr kumimoji="1" lang="en-US" altLang="ja-JP" dirty="0" smtClean="0">
                    <a:solidFill>
                      <a:schemeClr val="tx1"/>
                    </a:solidFill>
                  </a:rPr>
                  <a:t> …</a:t>
                </a:r>
                <a:endParaRPr kumimoji="1" lang="ja-JP" altLang="en-US" dirty="0">
                  <a:solidFill>
                    <a:schemeClr val="tx1"/>
                  </a:solidFill>
                </a:endParaRPr>
              </a:p>
            </p:txBody>
          </p:sp>
          <p:sp>
            <p:nvSpPr>
              <p:cNvPr id="27" name="角丸四角形 26"/>
              <p:cNvSpPr/>
              <p:nvPr/>
            </p:nvSpPr>
            <p:spPr>
              <a:xfrm>
                <a:off x="7429520" y="3012514"/>
                <a:ext cx="1285884" cy="57150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 from stream</a:t>
                </a:r>
                <a:endParaRPr kumimoji="1" lang="ja-JP" altLang="en-US" dirty="0">
                  <a:solidFill>
                    <a:schemeClr val="tx1"/>
                  </a:solidFill>
                </a:endParaRPr>
              </a:p>
            </p:txBody>
          </p:sp>
        </p:gr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Sel-BlueMonday-white">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Sel-BlueMonday-white</Template>
  <TotalTime>42686</TotalTime>
  <Words>5604</Words>
  <Application>Microsoft Office PowerPoint</Application>
  <PresentationFormat>画面に合わせる (4:3)</PresentationFormat>
  <Paragraphs>789</Paragraphs>
  <Slides>28</Slides>
  <Notes>26</Notes>
  <HiddenSlides>3</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Sel-BlueMonday-white</vt:lpstr>
      <vt:lpstr>コメント文によるプログラム中に出現する名詞の説明文生成</vt:lpstr>
      <vt:lpstr>背景</vt:lpstr>
      <vt:lpstr>類推での問題</vt:lpstr>
      <vt:lpstr>解決策</vt:lpstr>
      <vt:lpstr>ソースコードの読解</vt:lpstr>
      <vt:lpstr>コメントの利用</vt:lpstr>
      <vt:lpstr>本研究の目的</vt:lpstr>
      <vt:lpstr>手法の概要</vt:lpstr>
      <vt:lpstr>識別子とコメントの解析部</vt:lpstr>
      <vt:lpstr>識別子とコメントの収集</vt:lpstr>
      <vt:lpstr>識別子から名詞の抽出</vt:lpstr>
      <vt:lpstr>コメントの整形</vt:lpstr>
      <vt:lpstr>名詞とコメントの対応</vt:lpstr>
      <vt:lpstr>名詞とコメント集合の組作成</vt:lpstr>
      <vt:lpstr>手法の概要（再掲）</vt:lpstr>
      <vt:lpstr>説明文の生成部</vt:lpstr>
      <vt:lpstr>コメント文のグラフ化</vt:lpstr>
      <vt:lpstr>共通構造の抽出</vt:lpstr>
      <vt:lpstr>グラフから文への変換</vt:lpstr>
      <vt:lpstr>適用実験</vt:lpstr>
      <vt:lpstr>結果の例</vt:lpstr>
      <vt:lpstr>考察</vt:lpstr>
      <vt:lpstr>今後の課題</vt:lpstr>
      <vt:lpstr>まとめ</vt:lpstr>
      <vt:lpstr>PowerPoint プレゼンテーション</vt:lpstr>
      <vt:lpstr>発表内容</vt:lpstr>
      <vt:lpstr>プログラム理解</vt:lpstr>
      <vt:lpstr>評価実験の計画</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識別子の読解と命名の支援を 目的とした名詞辞書の生成</dc:title>
  <dc:creator>tetuya-f</dc:creator>
  <cp:lastModifiedBy>Tetsuya Fujiki</cp:lastModifiedBy>
  <cp:revision>189</cp:revision>
  <cp:lastPrinted>2010-08-02T07:46:59Z</cp:lastPrinted>
  <dcterms:created xsi:type="dcterms:W3CDTF">2009-11-13T04:46:48Z</dcterms:created>
  <dcterms:modified xsi:type="dcterms:W3CDTF">2010-08-06T07:19:43Z</dcterms:modified>
</cp:coreProperties>
</file>