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98" r:id="rId3"/>
    <p:sldId id="257" r:id="rId4"/>
    <p:sldId id="258" r:id="rId5"/>
    <p:sldId id="289" r:id="rId6"/>
    <p:sldId id="259" r:id="rId7"/>
    <p:sldId id="291" r:id="rId8"/>
    <p:sldId id="297" r:id="rId9"/>
    <p:sldId id="310" r:id="rId10"/>
    <p:sldId id="292" r:id="rId11"/>
    <p:sldId id="294" r:id="rId12"/>
    <p:sldId id="305" r:id="rId13"/>
    <p:sldId id="301" r:id="rId14"/>
    <p:sldId id="295" r:id="rId15"/>
    <p:sldId id="311" r:id="rId16"/>
    <p:sldId id="307" r:id="rId17"/>
    <p:sldId id="313" r:id="rId18"/>
    <p:sldId id="303" r:id="rId19"/>
  </p:sldIdLst>
  <p:sldSz cx="9144000" cy="6858000" type="screen4x3"/>
  <p:notesSz cx="6797675" cy="9926638"/>
  <p:defaultTextStyle>
    <a:defPPr>
      <a:defRPr lang="ja-JP"/>
    </a:defPPr>
    <a:lvl1pPr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1pPr>
    <a:lvl2pPr marL="4572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2pPr>
    <a:lvl3pPr marL="9144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charset="0"/>
        <a:ea typeface="ＭＳ Ｐゴシック" pitchFamily="50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CC0000"/>
    <a:srgbClr val="E7BFB7"/>
    <a:srgbClr val="EAF5F6"/>
    <a:srgbClr val="EDF2AC"/>
    <a:srgbClr val="CCECF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317" autoAdjust="0"/>
  </p:normalViewPr>
  <p:slideViewPr>
    <p:cSldViewPr>
      <p:cViewPr varScale="1">
        <p:scale>
          <a:sx n="67" d="100"/>
          <a:sy n="67" d="100"/>
        </p:scale>
        <p:origin x="-60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D05E66AE-C04C-44CC-81C1-76810548F317}" type="datetimeFigureOut">
              <a:rPr kumimoji="1" lang="ja-JP" altLang="en-US" smtClean="0"/>
              <a:pPr/>
              <a:t>2010/11/12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2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4343EC5E-3966-4E7D-8E58-3131127B5546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5CC3A6BC-8166-454D-A5FE-944E61BA66FB}" type="datetimeFigureOut">
              <a:rPr kumimoji="1" lang="ja-JP" altLang="en-US" smtClean="0"/>
              <a:pPr/>
              <a:t>2010/11/12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31" tIns="45715" rIns="91431" bIns="45715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1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633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CF3BE27D-B5A6-455E-BB8C-E523E5DFBB3B}" type="slidenum">
              <a:rPr kumimoji="1" lang="ja-JP" altLang="en-US" smtClean="0"/>
              <a:pPr/>
              <a:t>&lt;#&gt;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10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11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18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2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kumimoji="1"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3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4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5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6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7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8</a:t>
            </a:fld>
            <a:endParaRPr kumimoji="1" lang="ja-JP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defTabSz="913120"/>
            <a:endParaRPr lang="ja-JP" altLang="en-US" dirty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3BE27D-B5A6-455E-BB8C-E523E5DFBB3B}" type="slidenum">
              <a:rPr kumimoji="1" lang="ja-JP" altLang="en-US" smtClean="0"/>
              <a:pPr/>
              <a:t>9</a:t>
            </a:fld>
            <a:endParaRPr kumimoji="1" lang="ja-JP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91" name="Picture 19" descr="bottom_ba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3079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3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484313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573463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pic>
        <p:nvPicPr>
          <p:cNvPr id="3081" name="Picture 9" descr="sel-log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877050" y="260350"/>
            <a:ext cx="2051050" cy="703263"/>
          </a:xfrm>
          <a:prstGeom prst="rect">
            <a:avLst/>
          </a:prstGeom>
          <a:noFill/>
        </p:spPr>
      </p:pic>
      <p:sp>
        <p:nvSpPr>
          <p:cNvPr id="3086" name="Line 14"/>
          <p:cNvSpPr>
            <a:spLocks noChangeShapeType="1"/>
          </p:cNvSpPr>
          <p:nvPr/>
        </p:nvSpPr>
        <p:spPr bwMode="auto">
          <a:xfrm>
            <a:off x="1331913" y="3213100"/>
            <a:ext cx="64801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sp>
        <p:nvSpPr>
          <p:cNvPr id="3093" name="Text Box 21"/>
          <p:cNvSpPr txBox="1">
            <a:spLocks noChangeArrowheads="1"/>
          </p:cNvSpPr>
          <p:nvPr userDrawn="1"/>
        </p:nvSpPr>
        <p:spPr bwMode="auto">
          <a:xfrm>
            <a:off x="452438" y="6640513"/>
            <a:ext cx="8239125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4" name="Rectangle 22"/>
          <p:cNvSpPr>
            <a:spLocks noGrp="1" noChangeArrowheads="1"/>
          </p:cNvSpPr>
          <p:nvPr>
            <p:ph type="dt" sz="half" idx="2"/>
          </p:nvPr>
        </p:nvSpPr>
        <p:spPr>
          <a:xfrm>
            <a:off x="457200" y="6245225"/>
            <a:ext cx="2133600" cy="279400"/>
          </a:xfrm>
        </p:spPr>
        <p:txBody>
          <a:bodyPr/>
          <a:lstStyle>
            <a:lvl1pPr algn="l">
              <a:defRPr>
                <a:solidFill>
                  <a:schemeClr val="tx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3095" name="Rectangle 23"/>
          <p:cNvSpPr>
            <a:spLocks noGrp="1" noChangeArrowheads="1"/>
          </p:cNvSpPr>
          <p:nvPr>
            <p:ph type="ftr" sz="quarter" idx="3"/>
          </p:nvPr>
        </p:nvSpPr>
        <p:spPr>
          <a:xfrm>
            <a:off x="2700338" y="6245225"/>
            <a:ext cx="3743325" cy="279400"/>
          </a:xfrm>
        </p:spPr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3096" name="Rectangle 24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553200" y="6245225"/>
            <a:ext cx="2133600" cy="279400"/>
          </a:xfrm>
        </p:spPr>
        <p:txBody>
          <a:bodyPr/>
          <a:lstStyle>
            <a:lvl1pPr>
              <a:defRPr/>
            </a:lvl1pPr>
          </a:lstStyle>
          <a:p>
            <a:fld id="{1D4BE88F-AC79-404B-A366-58BAA02F4B18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5FCEDA-DDFE-4B7C-AE5E-57A6BEDB3E14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750888B-3E6B-4ACB-8BA9-DE98B16EC5AE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5033E9-932D-4E41-95C3-341F9A6DAE17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4C7DCA-020D-4247-A22F-0BC24CC97F92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8A75B4-47F8-43D9-9E5B-0E2C9B0AE409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ECBEA5-8BEA-4480-82CA-444B6C1D4F6C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4FF597C-9423-4BA2-89DC-CB3C381FCB2F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7BD3AAF-9B93-4EBD-9D6A-7C8E767CC810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EEF7108-8B0F-4C66-BCD7-C2DCCA69B2C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アイコンをクリックして図を追加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ja-JP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0558E3-F664-4FB8-BEDB-E46489ABEAB3}" type="slidenum">
              <a:rPr lang="en-US" altLang="ja-JP"/>
              <a:pPr/>
              <a:t>&lt;#&gt;</a:t>
            </a:fld>
            <a:endParaRPr lang="en-US" alt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8" name="Picture 14" descr="bottom_ban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0" y="6597650"/>
            <a:ext cx="9144000" cy="260350"/>
          </a:xfrm>
          <a:prstGeom prst="rect">
            <a:avLst/>
          </a:prstGeom>
          <a:noFill/>
        </p:spPr>
      </p:pic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18488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1031" name="Rectangle 7" descr="ban"/>
          <p:cNvSpPr>
            <a:spLocks noChangeArrowheads="1"/>
          </p:cNvSpPr>
          <p:nvPr/>
        </p:nvSpPr>
        <p:spPr bwMode="auto">
          <a:xfrm>
            <a:off x="0" y="0"/>
            <a:ext cx="9144000" cy="188913"/>
          </a:xfrm>
          <a:prstGeom prst="rect">
            <a:avLst/>
          </a:prstGeom>
          <a:blipFill dpi="0" rotWithShape="1">
            <a:blip r:embed="rId14" cstate="print"/>
            <a:srcRect/>
            <a:stretch>
              <a:fillRect/>
            </a:stretch>
          </a:blip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ja-JP" altLang="en-US"/>
          </a:p>
        </p:txBody>
      </p:sp>
      <p:sp>
        <p:nvSpPr>
          <p:cNvPr id="1036" name="Line 12"/>
          <p:cNvSpPr>
            <a:spLocks noChangeShapeType="1"/>
          </p:cNvSpPr>
          <p:nvPr/>
        </p:nvSpPr>
        <p:spPr bwMode="auto">
          <a:xfrm>
            <a:off x="468313" y="1484313"/>
            <a:ext cx="82073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ja-JP" altLang="en-US"/>
          </a:p>
        </p:txBody>
      </p:sp>
      <p:pic>
        <p:nvPicPr>
          <p:cNvPr id="1043" name="Picture 19" descr="sel-logo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468313" y="6299200"/>
            <a:ext cx="1081087" cy="369888"/>
          </a:xfrm>
          <a:prstGeom prst="rect">
            <a:avLst/>
          </a:prstGeom>
          <a:noFill/>
        </p:spPr>
      </p:pic>
      <p:sp>
        <p:nvSpPr>
          <p:cNvPr id="1045" name="Rectangle 2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7308850" y="6596063"/>
            <a:ext cx="1439863" cy="261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endParaRPr lang="en-US" altLang="ja-JP"/>
          </a:p>
        </p:txBody>
      </p:sp>
      <p:sp>
        <p:nvSpPr>
          <p:cNvPr id="1046" name="Rectangle 2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655763" y="6310313"/>
            <a:ext cx="5832475" cy="35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r>
              <a:rPr lang="en-US" altLang="ja-JP"/>
              <a:t>Software Engineering Laboratory, Department of Computer Science, Graduate School of Information Science and Technology, Osaka University</a:t>
            </a:r>
          </a:p>
        </p:txBody>
      </p:sp>
      <p:sp>
        <p:nvSpPr>
          <p:cNvPr id="1047" name="Rectangle 2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597775" y="6308725"/>
            <a:ext cx="1150938" cy="2889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7D5496B1-25AB-42E4-9FB2-6D8F98E71759}" type="slidenum">
              <a:rPr lang="en-US" altLang="ja-JP"/>
              <a:pPr/>
              <a:t>&lt;#&gt;</a:t>
            </a:fld>
            <a:endParaRPr lang="en-US" altLang="ja-JP"/>
          </a:p>
        </p:txBody>
      </p:sp>
      <p:sp>
        <p:nvSpPr>
          <p:cNvPr id="1048" name="Text Box 24"/>
          <p:cNvSpPr txBox="1">
            <a:spLocks noChangeArrowheads="1"/>
          </p:cNvSpPr>
          <p:nvPr/>
        </p:nvSpPr>
        <p:spPr bwMode="auto">
          <a:xfrm>
            <a:off x="334963" y="6640513"/>
            <a:ext cx="6324600" cy="244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altLang="ja-JP" sz="1000">
                <a:solidFill>
                  <a:srgbClr val="DDDDDD"/>
                </a:solidFill>
              </a:rPr>
              <a:t>Department of Computer Science, Graduate School of Information Science and Technology, Osaka University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pitchFamily="50" charset="-128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395536" y="1603474"/>
            <a:ext cx="8424936" cy="1470025"/>
          </a:xfrm>
        </p:spPr>
        <p:txBody>
          <a:bodyPr/>
          <a:lstStyle/>
          <a:p>
            <a:r>
              <a:rPr lang="ja-JP" altLang="en-US" sz="3600" dirty="0" smtClean="0"/>
              <a:t>コード片に共通した特性を自動抽出する</a:t>
            </a:r>
            <a:r>
              <a:rPr lang="en-US" altLang="ja-JP" sz="3600" dirty="0" smtClean="0"/>
              <a:t/>
            </a:r>
            <a:br>
              <a:rPr lang="en-US" altLang="ja-JP" sz="3600" dirty="0" smtClean="0"/>
            </a:br>
            <a:r>
              <a:rPr lang="ja-JP" altLang="en-US" sz="3600" dirty="0" smtClean="0"/>
              <a:t>ソースコード閲覧ツールの試作</a:t>
            </a:r>
            <a:endParaRPr lang="en-US" altLang="ja-JP" sz="3600" dirty="0" smtClean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692624"/>
            <a:ext cx="6400800" cy="1752600"/>
          </a:xfrm>
        </p:spPr>
        <p:txBody>
          <a:bodyPr/>
          <a:lstStyle/>
          <a:p>
            <a:endParaRPr kumimoji="1" lang="en-US" altLang="ja-JP" sz="1800" dirty="0" smtClean="0"/>
          </a:p>
          <a:p>
            <a:r>
              <a:rPr lang="ja-JP" altLang="en-US" dirty="0" smtClean="0"/>
              <a:t>石尾 隆 　　井上 克郎</a:t>
            </a:r>
            <a:endParaRPr kumimoji="1" lang="en-US" altLang="ja-JP" sz="2800" dirty="0" smtClean="0"/>
          </a:p>
        </p:txBody>
      </p:sp>
      <p:sp>
        <p:nvSpPr>
          <p:cNvPr id="7" name="正方形/長方形 6"/>
          <p:cNvSpPr/>
          <p:nvPr/>
        </p:nvSpPr>
        <p:spPr>
          <a:xfrm>
            <a:off x="3995936" y="6237312"/>
            <a:ext cx="110799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ja-JP" altLang="en-US" dirty="0" smtClean="0"/>
              <a:t>大阪大学</a:t>
            </a:r>
            <a:endParaRPr lang="ja-JP" altLang="en-US" dirty="0"/>
          </a:p>
        </p:txBody>
      </p:sp>
      <p:pic>
        <p:nvPicPr>
          <p:cNvPr id="5122" name="Picture 2" descr="C:\Home\sdoc\lab\misc\logo\rogo400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229720" y="5661248"/>
            <a:ext cx="609654" cy="601281"/>
          </a:xfrm>
          <a:prstGeom prst="rect">
            <a:avLst/>
          </a:prstGeom>
          <a:noFill/>
        </p:spPr>
      </p:pic>
      <p:sp>
        <p:nvSpPr>
          <p:cNvPr id="9" name="スライド番号プレースホルダ 8"/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4BE88F-AC79-404B-A366-58BAA02F4B18}" type="slidenum">
              <a:rPr lang="en-US" altLang="ja-JP" smtClean="0"/>
              <a:pPr/>
              <a:t>1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メソッド</a:t>
            </a:r>
            <a:r>
              <a:rPr lang="en-US" altLang="ja-JP" dirty="0" smtClean="0"/>
              <a:t>-</a:t>
            </a:r>
            <a:r>
              <a:rPr lang="ja-JP" altLang="en-US" dirty="0" smtClean="0"/>
              <a:t>属性 表</a:t>
            </a:r>
            <a:endParaRPr kumimoji="1" lang="ja-JP" altLang="en-US" dirty="0"/>
          </a:p>
        </p:txBody>
      </p:sp>
      <p:graphicFrame>
        <p:nvGraphicFramePr>
          <p:cNvPr id="4" name="表 3"/>
          <p:cNvGraphicFramePr>
            <a:graphicFrameLocks noGrp="1"/>
          </p:cNvGraphicFramePr>
          <p:nvPr/>
        </p:nvGraphicFramePr>
        <p:xfrm>
          <a:off x="107504" y="2309859"/>
          <a:ext cx="8964489" cy="380431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926254"/>
                <a:gridCol w="1602138"/>
                <a:gridCol w="1296144"/>
                <a:gridCol w="2304256"/>
                <a:gridCol w="1835697"/>
              </a:tblGrid>
              <a:tr h="903117"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Methods</a:t>
                      </a:r>
                    </a:p>
                    <a:p>
                      <a:r>
                        <a:rPr kumimoji="1" lang="en-US" altLang="ja-JP" dirty="0" smtClean="0"/>
                        <a:t>found by grep</a:t>
                      </a:r>
                    </a:p>
                    <a:p>
                      <a:r>
                        <a:rPr kumimoji="1" lang="en-US" altLang="ja-JP" dirty="0" smtClean="0"/>
                        <a:t>(93 methods)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Call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dirty="0" smtClean="0"/>
                        <a:t>beep</a:t>
                      </a:r>
                    </a:p>
                    <a:p>
                      <a:r>
                        <a:rPr kumimoji="1" lang="en-US" altLang="ja-JP" dirty="0" smtClean="0"/>
                        <a:t>(85</a:t>
                      </a:r>
                      <a:r>
                        <a:rPr kumimoji="1" lang="en-US" altLang="ja-JP" baseline="0" dirty="0" smtClean="0"/>
                        <a:t> methods)</a:t>
                      </a:r>
                      <a:endParaRPr kumimoji="1" lang="en-US" altLang="ja-JP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Call</a:t>
                      </a:r>
                      <a:r>
                        <a:rPr kumimoji="1" lang="en-US" altLang="ja-JP" baseline="0" dirty="0" smtClean="0"/>
                        <a:t> </a:t>
                      </a:r>
                      <a:r>
                        <a:rPr kumimoji="1" lang="en-US" altLang="ja-JP" baseline="0" dirty="0" err="1" smtClean="0"/>
                        <a:t>isEditable</a:t>
                      </a:r>
                      <a:endParaRPr kumimoji="1" lang="en-US" altLang="ja-JP" baseline="0" dirty="0" smtClean="0"/>
                    </a:p>
                    <a:p>
                      <a:r>
                        <a:rPr kumimoji="1" lang="en-US" altLang="ja-JP" baseline="0" dirty="0" smtClean="0"/>
                        <a:t>(34 methods)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Call </a:t>
                      </a:r>
                    </a:p>
                    <a:p>
                      <a:r>
                        <a:rPr kumimoji="1" lang="en-US" altLang="ja-JP" dirty="0" err="1" smtClean="0"/>
                        <a:t>moveCaretPosition</a:t>
                      </a:r>
                      <a:endParaRPr kumimoji="1" lang="en-US" altLang="ja-JP" dirty="0" smtClean="0"/>
                    </a:p>
                    <a:p>
                      <a:r>
                        <a:rPr kumimoji="1" lang="en-US" altLang="ja-JP" dirty="0" smtClean="0"/>
                        <a:t>(21 methods)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Accesses</a:t>
                      </a:r>
                    </a:p>
                    <a:p>
                      <a:r>
                        <a:rPr kumimoji="1" lang="en-US" altLang="ja-JP" sz="1800" b="1" kern="1200" dirty="0" err="1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undoMgr</a:t>
                      </a:r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 field</a:t>
                      </a:r>
                    </a:p>
                    <a:p>
                      <a:r>
                        <a:rPr kumimoji="1" lang="en-US" altLang="ja-JP" sz="1800" b="1" kern="1200" dirty="0" smtClean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(2 methods)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504056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JEditBuffer.undo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760147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EditPane</a:t>
                      </a:r>
                      <a:r>
                        <a:rPr kumimoji="1" lang="en-US" altLang="ja-JP" dirty="0" smtClean="0"/>
                        <a:t>.</a:t>
                      </a:r>
                    </a:p>
                    <a:p>
                      <a:r>
                        <a:rPr kumimoji="1" lang="en-US" altLang="ja-JP" dirty="0" err="1" smtClean="0"/>
                        <a:t>goToNextMarker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675695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EditPane</a:t>
                      </a:r>
                      <a:r>
                        <a:rPr kumimoji="1" lang="en-US" altLang="ja-JP" dirty="0" smtClean="0"/>
                        <a:t>.</a:t>
                      </a:r>
                    </a:p>
                    <a:p>
                      <a:r>
                        <a:rPr kumimoji="1" lang="en-US" altLang="ja-JP" dirty="0" err="1" smtClean="0"/>
                        <a:t>goToPrevMarker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  <a:tr h="675695">
                <a:tc>
                  <a:txBody>
                    <a:bodyPr/>
                    <a:lstStyle/>
                    <a:p>
                      <a:r>
                        <a:rPr kumimoji="1" lang="en-US" altLang="ja-JP" dirty="0" err="1" smtClean="0"/>
                        <a:t>Abbrevs</a:t>
                      </a:r>
                      <a:r>
                        <a:rPr kumimoji="1" lang="en-US" altLang="ja-JP" dirty="0" smtClean="0"/>
                        <a:t>.</a:t>
                      </a:r>
                    </a:p>
                    <a:p>
                      <a:r>
                        <a:rPr kumimoji="1" lang="en-US" altLang="ja-JP" dirty="0" err="1" smtClean="0"/>
                        <a:t>expandAbbrev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テキスト ボックス 4"/>
          <p:cNvSpPr txBox="1"/>
          <p:nvPr/>
        </p:nvSpPr>
        <p:spPr>
          <a:xfrm>
            <a:off x="251520" y="1628800"/>
            <a:ext cx="524534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 err="1" smtClean="0"/>
              <a:t>JEdit</a:t>
            </a:r>
            <a:r>
              <a:rPr kumimoji="1" lang="en-US" altLang="ja-JP" dirty="0" smtClean="0"/>
              <a:t> </a:t>
            </a:r>
            <a:r>
              <a:rPr kumimoji="1" lang="ja-JP" altLang="en-US" dirty="0" smtClean="0"/>
              <a:t>のソースコードに </a:t>
            </a:r>
            <a:r>
              <a:rPr kumimoji="1" lang="en-US" altLang="ja-JP" dirty="0" smtClean="0"/>
              <a:t> “beep”</a:t>
            </a:r>
            <a:r>
              <a:rPr kumimoji="1" lang="ja-JP" altLang="en-US" dirty="0" smtClean="0"/>
              <a:t> で検索をかけた場合</a:t>
            </a:r>
            <a:endParaRPr kumimoji="1" lang="ja-JP" altLang="en-US" dirty="0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10</a:t>
            </a:fld>
            <a:endParaRPr lang="en-US" altLang="ja-JP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形式概念分析の適用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ja-JP" altLang="en-US" dirty="0" smtClean="0"/>
              <a:t>形式概念分析は，メソッドと属性をグループ化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非排他的，階層的分類</a:t>
            </a:r>
            <a:endParaRPr lang="en-US" altLang="ja-JP" dirty="0" smtClean="0"/>
          </a:p>
          <a:p>
            <a:pPr lvl="1"/>
            <a:endParaRPr lang="en-US" altLang="ja-JP" dirty="0" smtClean="0"/>
          </a:p>
          <a:p>
            <a:r>
              <a:rPr lang="ja-JP" altLang="en-US" dirty="0" smtClean="0"/>
              <a:t>「概念」とは </a:t>
            </a:r>
            <a:r>
              <a:rPr lang="en-US" altLang="ja-JP" dirty="0" smtClean="0"/>
              <a:t> [M, P]</a:t>
            </a:r>
          </a:p>
          <a:p>
            <a:pPr lvl="1"/>
            <a:r>
              <a:rPr lang="ja-JP" altLang="en-US" dirty="0" smtClean="0"/>
              <a:t>メソッド集合 </a:t>
            </a:r>
            <a:r>
              <a:rPr lang="en-US" altLang="ja-JP" dirty="0" smtClean="0"/>
              <a:t>M </a:t>
            </a:r>
            <a:r>
              <a:rPr lang="ja-JP" altLang="en-US" dirty="0" smtClean="0"/>
              <a:t>と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属性集合 </a:t>
            </a:r>
            <a:r>
              <a:rPr lang="en-US" altLang="ja-JP" dirty="0" smtClean="0"/>
              <a:t>P</a:t>
            </a:r>
            <a:r>
              <a:rPr lang="ja-JP" altLang="en-US" dirty="0" smtClean="0"/>
              <a:t> の組</a:t>
            </a:r>
            <a:endParaRPr lang="en-US" altLang="ja-JP" dirty="0" smtClean="0"/>
          </a:p>
          <a:p>
            <a:pPr lvl="1"/>
            <a:r>
              <a:rPr lang="en-US" altLang="ja-JP" dirty="0" smtClean="0"/>
              <a:t>M</a:t>
            </a:r>
            <a:r>
              <a:rPr lang="ja-JP" altLang="en-US" dirty="0" smtClean="0"/>
              <a:t> に属するメソッドは，</a:t>
            </a:r>
            <a:r>
              <a:rPr lang="en-US" altLang="ja-JP" dirty="0" smtClean="0"/>
              <a:t>P</a:t>
            </a:r>
            <a:r>
              <a:rPr lang="ja-JP" altLang="en-US" dirty="0" smtClean="0"/>
              <a:t>のすべての属性を満たす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他のメソッドは，</a:t>
            </a:r>
            <a:r>
              <a:rPr lang="en-US" altLang="ja-JP" dirty="0" smtClean="0"/>
              <a:t>P</a:t>
            </a:r>
            <a:r>
              <a:rPr lang="ja-JP" altLang="en-US" dirty="0" smtClean="0"/>
              <a:t>の属性を１つ以上満たさない．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他の属性は，</a:t>
            </a:r>
            <a:r>
              <a:rPr lang="en-US" altLang="ja-JP" dirty="0" smtClean="0"/>
              <a:t>M</a:t>
            </a:r>
            <a:r>
              <a:rPr lang="ja-JP" altLang="en-US" dirty="0" smtClean="0"/>
              <a:t> の１つ以上のメソッドが満たさない．</a:t>
            </a:r>
            <a:endParaRPr lang="en-US" altLang="ja-JP" dirty="0" smtClean="0"/>
          </a:p>
        </p:txBody>
      </p:sp>
      <p:graphicFrame>
        <p:nvGraphicFramePr>
          <p:cNvPr id="4" name="コンテンツ プレースホルダ 51"/>
          <p:cNvGraphicFramePr>
            <a:graphicFrameLocks/>
          </p:cNvGraphicFramePr>
          <p:nvPr/>
        </p:nvGraphicFramePr>
        <p:xfrm>
          <a:off x="5508104" y="2830056"/>
          <a:ext cx="3538746" cy="146304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58421"/>
                <a:gridCol w="720081"/>
                <a:gridCol w="720082"/>
                <a:gridCol w="720078"/>
                <a:gridCol w="720084"/>
              </a:tblGrid>
              <a:tr h="307514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P1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P2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P3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P4</a:t>
                      </a:r>
                    </a:p>
                  </a:txBody>
                  <a:tcPr/>
                </a:tc>
              </a:tr>
              <a:tr h="3075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M1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075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M2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07514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b="1" dirty="0" smtClean="0"/>
                        <a:t>M3</a:t>
                      </a:r>
                      <a:endParaRPr kumimoji="1" lang="ja-JP" altLang="en-US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dirty="0" smtClean="0"/>
                        <a:t>X</a:t>
                      </a: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11</a:t>
            </a:fld>
            <a:endParaRPr lang="en-US" altLang="ja-JP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分析ツールとしての形式概念分析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利点：メソッド集合に必ず共通の属性がある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グループになっている理由の解釈が容易．</a:t>
            </a:r>
            <a:endParaRPr lang="en-US" altLang="ja-JP" dirty="0" smtClean="0"/>
          </a:p>
          <a:p>
            <a:r>
              <a:rPr lang="ja-JP" altLang="en-US" dirty="0" smtClean="0"/>
              <a:t>制限：大きな表になると「概念」の数が増加し，分析が困難となる．</a:t>
            </a:r>
            <a:endParaRPr lang="en-US" altLang="ja-JP" dirty="0" smtClean="0"/>
          </a:p>
          <a:p>
            <a:pPr lvl="1"/>
            <a:endParaRPr lang="en-US" altLang="ja-JP" sz="1400" dirty="0" smtClean="0"/>
          </a:p>
          <a:p>
            <a:pPr marL="342900" lvl="1" indent="-342900">
              <a:buFontTx/>
              <a:buChar char="•"/>
            </a:pPr>
            <a:r>
              <a:rPr lang="ja-JP" altLang="en-US" sz="3200" dirty="0" smtClean="0"/>
              <a:t>対話的ツールとして「概念の抽出」の実装</a:t>
            </a:r>
            <a:endParaRPr lang="en-US" altLang="ja-JP" dirty="0" smtClean="0"/>
          </a:p>
          <a:p>
            <a:pPr lvl="1"/>
            <a:r>
              <a:rPr lang="ja-JP" altLang="en-US" dirty="0" smtClean="0">
                <a:sym typeface="Wingdings" pitchFamily="2" charset="2"/>
              </a:rPr>
              <a:t>選択したメソッドに共通する属性を抽出．</a:t>
            </a:r>
            <a:endParaRPr lang="en-US" altLang="ja-JP" dirty="0" smtClean="0">
              <a:sym typeface="Wingdings" pitchFamily="2" charset="2"/>
            </a:endParaRPr>
          </a:p>
          <a:p>
            <a:pPr lvl="2"/>
            <a:r>
              <a:rPr lang="ja-JP" altLang="en-US" dirty="0" smtClean="0">
                <a:sym typeface="Wingdings" pitchFamily="2" charset="2"/>
              </a:rPr>
              <a:t>抽出された属性を満たす関連メソッドも抽出．</a:t>
            </a:r>
            <a:endParaRPr lang="en-US" altLang="ja-JP" dirty="0" smtClean="0">
              <a:sym typeface="Wingdings" pitchFamily="2" charset="2"/>
            </a:endParaRPr>
          </a:p>
          <a:p>
            <a:pPr lvl="1"/>
            <a:r>
              <a:rPr lang="ja-JP" altLang="en-US" dirty="0" smtClean="0">
                <a:sym typeface="Wingdings" pitchFamily="2" charset="2"/>
              </a:rPr>
              <a:t>選択した属性に共通のメソッドを抽出．</a:t>
            </a:r>
            <a:endParaRPr lang="en-US" altLang="ja-JP" dirty="0" smtClean="0">
              <a:sym typeface="Wingdings" pitchFamily="2" charset="2"/>
            </a:endParaRPr>
          </a:p>
          <a:p>
            <a:pPr lvl="2"/>
            <a:r>
              <a:rPr lang="ja-JP" altLang="en-US" dirty="0" smtClean="0">
                <a:sym typeface="Wingdings" pitchFamily="2" charset="2"/>
              </a:rPr>
              <a:t>抽出されたメソッドが他にどの属性を満たすかも抽出．</a:t>
            </a:r>
            <a:endParaRPr lang="en-US" altLang="ja-JP" dirty="0" smtClean="0">
              <a:sym typeface="Wingdings" pitchFamily="2" charset="2"/>
            </a:endParaRP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12</a:t>
            </a:fld>
            <a:endParaRPr lang="en-US" altLang="ja-JP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ツールデモ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対象</a:t>
            </a:r>
            <a:r>
              <a:rPr kumimoji="1" lang="en-US" altLang="ja-JP" dirty="0" smtClean="0"/>
              <a:t>: </a:t>
            </a:r>
            <a:r>
              <a:rPr kumimoji="1" lang="ja-JP" altLang="en-US" dirty="0" smtClean="0"/>
              <a:t>テキストエディタ </a:t>
            </a:r>
            <a:r>
              <a:rPr kumimoji="1" lang="en-US" altLang="ja-JP" dirty="0" err="1" smtClean="0"/>
              <a:t>JEdit</a:t>
            </a:r>
            <a:endParaRPr kumimoji="1" lang="en-US" altLang="ja-JP" dirty="0" smtClean="0"/>
          </a:p>
          <a:p>
            <a:pPr lvl="1"/>
            <a:r>
              <a:rPr kumimoji="1" lang="en-US" altLang="ja-JP" dirty="0" smtClean="0"/>
              <a:t>Beep </a:t>
            </a:r>
            <a:r>
              <a:rPr lang="ja-JP" altLang="en-US" dirty="0" smtClean="0"/>
              <a:t>音が鳴る状況の調査</a:t>
            </a:r>
            <a:endParaRPr kumimoji="1" lang="en-US" altLang="ja-JP" dirty="0" smtClean="0"/>
          </a:p>
          <a:p>
            <a:pPr>
              <a:buNone/>
            </a:pPr>
            <a:endParaRPr kumimoji="1" lang="en-US" altLang="ja-JP" dirty="0" smtClean="0"/>
          </a:p>
          <a:p>
            <a:pPr>
              <a:buNone/>
            </a:pPr>
            <a:r>
              <a:rPr lang="ja-JP" altLang="en-US" sz="2800" dirty="0" smtClean="0"/>
              <a:t>ツールへの入力</a:t>
            </a:r>
            <a:r>
              <a:rPr lang="en-US" altLang="ja-JP" sz="2800" dirty="0" smtClean="0"/>
              <a:t>: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smtClean="0"/>
              <a:t>	</a:t>
            </a:r>
            <a:r>
              <a:rPr lang="en-US" altLang="ja-JP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java</a:t>
            </a:r>
            <a:r>
              <a:rPr lang="en-US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-cp </a:t>
            </a:r>
            <a:r>
              <a:rPr lang="en-US" altLang="ja-JP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jedit</a:t>
            </a:r>
            <a:r>
              <a:rPr lang="en-US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-bin </a:t>
            </a:r>
            <a:r>
              <a:rPr lang="en-US" altLang="ja-JP" dirty="0" smtClean="0">
                <a:solidFill>
                  <a:schemeClr val="tx2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Main</a:t>
            </a:r>
            <a:r>
              <a:rPr lang="en-US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 </a:t>
            </a:r>
            <a:r>
              <a:rPr lang="en-US" altLang="ja-JP" dirty="0" err="1" smtClean="0">
                <a:latin typeface="Tahoma" pitchFamily="34" charset="0"/>
                <a:ea typeface="Tahoma" pitchFamily="34" charset="0"/>
                <a:cs typeface="Tahoma" pitchFamily="34" charset="0"/>
              </a:rPr>
              <a:t>jedit</a:t>
            </a:r>
            <a:r>
              <a:rPr lang="en-US" altLang="ja-JP" dirty="0" smtClean="0">
                <a:latin typeface="Tahoma" pitchFamily="34" charset="0"/>
                <a:ea typeface="Tahoma" pitchFamily="34" charset="0"/>
                <a:cs typeface="Tahoma" pitchFamily="34" charset="0"/>
              </a:rPr>
              <a:t>-source  beep</a:t>
            </a:r>
          </a:p>
          <a:p>
            <a:pPr>
              <a:buNone/>
            </a:pPr>
            <a:endParaRPr kumimoji="1" lang="en-US" altLang="ja-JP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endParaRPr lang="en-US" altLang="ja-JP" sz="1800" dirty="0" smtClean="0">
              <a:latin typeface="Tahoma" pitchFamily="34" charset="0"/>
              <a:cs typeface="Tahoma" pitchFamily="34" charset="0"/>
            </a:endParaRPr>
          </a:p>
          <a:p>
            <a:pPr>
              <a:buNone/>
            </a:pPr>
            <a:r>
              <a:rPr kumimoji="1" lang="ja-JP" altLang="en-US" sz="2800" dirty="0" smtClean="0">
                <a:latin typeface="Tahoma" pitchFamily="34" charset="0"/>
                <a:cs typeface="Tahoma" pitchFamily="34" charset="0"/>
              </a:rPr>
              <a:t>　解析対象から </a:t>
            </a:r>
            <a:r>
              <a:rPr kumimoji="1" lang="en-US" altLang="ja-JP" sz="2800" dirty="0" smtClean="0">
                <a:latin typeface="Tahoma" pitchFamily="34" charset="0"/>
                <a:cs typeface="Tahoma" pitchFamily="34" charset="0"/>
              </a:rPr>
              <a:t>JDK </a:t>
            </a:r>
            <a:r>
              <a:rPr lang="ja-JP" altLang="en-US" sz="2800" dirty="0" smtClean="0">
                <a:latin typeface="Tahoma" pitchFamily="34" charset="0"/>
                <a:cs typeface="Tahoma" pitchFamily="34" charset="0"/>
              </a:rPr>
              <a:t>のメソッド呼び出しは，</a:t>
            </a:r>
            <a:r>
              <a:rPr lang="en-US" altLang="ja-JP" sz="2800" dirty="0" smtClean="0">
                <a:latin typeface="Tahoma" pitchFamily="34" charset="0"/>
                <a:cs typeface="Tahoma" pitchFamily="34" charset="0"/>
              </a:rPr>
              <a:t>beep </a:t>
            </a:r>
            <a:r>
              <a:rPr lang="ja-JP" altLang="en-US" sz="2800" dirty="0" smtClean="0">
                <a:latin typeface="Tahoma" pitchFamily="34" charset="0"/>
                <a:cs typeface="Tahoma" pitchFamily="34" charset="0"/>
              </a:rPr>
              <a:t>メソッド以外は除去した．</a:t>
            </a:r>
            <a:endParaRPr kumimoji="1" lang="en-US" altLang="ja-JP" sz="2800" dirty="0" smtClean="0">
              <a:latin typeface="Tahoma" pitchFamily="34" charset="0"/>
              <a:cs typeface="Tahoma" pitchFamily="34" charset="0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547664" y="4437112"/>
            <a:ext cx="748883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400" dirty="0" smtClean="0"/>
              <a:t>　</a:t>
            </a:r>
            <a:r>
              <a:rPr lang="en-US" altLang="ja-JP" sz="2400" dirty="0" smtClean="0"/>
              <a:t>[</a:t>
            </a:r>
            <a:r>
              <a:rPr lang="en-US" altLang="ja-JP" sz="2400" dirty="0" err="1" smtClean="0"/>
              <a:t>JEdit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のバイナリ</a:t>
            </a:r>
            <a:r>
              <a:rPr lang="en-US" altLang="ja-JP" sz="2400" dirty="0" smtClean="0"/>
              <a:t>]          [</a:t>
            </a:r>
            <a:r>
              <a:rPr lang="en-US" altLang="ja-JP" sz="2400" dirty="0" err="1" smtClean="0"/>
              <a:t>JEdit</a:t>
            </a:r>
            <a:r>
              <a:rPr lang="ja-JP" altLang="en-US" sz="2400" dirty="0" smtClean="0"/>
              <a:t> のソース</a:t>
            </a:r>
            <a:r>
              <a:rPr lang="en-US" altLang="ja-JP" sz="2400" dirty="0" smtClean="0"/>
              <a:t>]   [</a:t>
            </a:r>
            <a:r>
              <a:rPr lang="ja-JP" altLang="en-US" sz="2400" dirty="0" smtClean="0"/>
              <a:t>キーワード</a:t>
            </a:r>
            <a:r>
              <a:rPr lang="en-US" altLang="ja-JP" sz="2400" dirty="0" smtClean="0"/>
              <a:t>]</a:t>
            </a:r>
            <a:endParaRPr kumimoji="1" lang="ja-JP" altLang="en-US" sz="2400" dirty="0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13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z="4000" dirty="0" smtClean="0"/>
              <a:t>メインウィンドウ</a:t>
            </a:r>
            <a:r>
              <a:rPr kumimoji="1" lang="en-US" altLang="ja-JP" sz="4000" dirty="0" smtClean="0"/>
              <a:t>: </a:t>
            </a:r>
            <a:r>
              <a:rPr kumimoji="1" lang="ja-JP" altLang="en-US" sz="4000" dirty="0" smtClean="0"/>
              <a:t>メソッド</a:t>
            </a:r>
            <a:r>
              <a:rPr kumimoji="1" lang="en-US" altLang="ja-JP" sz="4000" dirty="0" smtClean="0"/>
              <a:t>-</a:t>
            </a:r>
            <a:r>
              <a:rPr kumimoji="1" lang="ja-JP" altLang="en-US" sz="4000" dirty="0" smtClean="0"/>
              <a:t>属性表</a:t>
            </a:r>
            <a:endParaRPr kumimoji="1" lang="ja-JP" altLang="en-US" sz="4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835696" y="1972394"/>
            <a:ext cx="6229350" cy="4552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角丸四角形吹き出し 6"/>
          <p:cNvSpPr/>
          <p:nvPr/>
        </p:nvSpPr>
        <p:spPr>
          <a:xfrm>
            <a:off x="3491880" y="1628800"/>
            <a:ext cx="3456384" cy="720080"/>
          </a:xfrm>
          <a:prstGeom prst="wedgeRoundRectCallout">
            <a:avLst>
              <a:gd name="adj1" fmla="val -27888"/>
              <a:gd name="adj2" fmla="val 71735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dirty="0" smtClean="0"/>
              <a:t>１列が１属性に対応．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属性を満たすメソッド数が多い順</a:t>
            </a:r>
            <a:endParaRPr lang="en-US" altLang="ja-JP" dirty="0" smtClean="0"/>
          </a:p>
        </p:txBody>
      </p:sp>
      <p:sp>
        <p:nvSpPr>
          <p:cNvPr id="8" name="角丸四角形吹き出し 7"/>
          <p:cNvSpPr/>
          <p:nvPr/>
        </p:nvSpPr>
        <p:spPr>
          <a:xfrm>
            <a:off x="179512" y="4941168"/>
            <a:ext cx="2592288" cy="1008112"/>
          </a:xfrm>
          <a:prstGeom prst="wedgeRoundRectCallout">
            <a:avLst>
              <a:gd name="adj1" fmla="val 33681"/>
              <a:gd name="adj2" fmla="val -87574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１行１メソッド．</a:t>
            </a:r>
            <a:endParaRPr kumimoji="1" lang="en-US" altLang="ja-JP" dirty="0" smtClean="0"/>
          </a:p>
          <a:p>
            <a:pPr algn="ctr"/>
            <a:r>
              <a:rPr lang="ja-JP" altLang="en-US" dirty="0" smtClean="0"/>
              <a:t>キーワードを持つ</a:t>
            </a:r>
            <a:endParaRPr lang="en-US" altLang="ja-JP" dirty="0" smtClean="0"/>
          </a:p>
          <a:p>
            <a:pPr algn="ctr"/>
            <a:r>
              <a:rPr lang="ja-JP" altLang="en-US" dirty="0" smtClean="0"/>
              <a:t>メソッドを表示．</a:t>
            </a:r>
            <a:endParaRPr kumimoji="1" lang="ja-JP" altLang="en-US" dirty="0"/>
          </a:p>
        </p:txBody>
      </p:sp>
      <p:sp>
        <p:nvSpPr>
          <p:cNvPr id="9" name="角丸四角形吹き出し 8"/>
          <p:cNvSpPr/>
          <p:nvPr/>
        </p:nvSpPr>
        <p:spPr>
          <a:xfrm>
            <a:off x="3923928" y="5661248"/>
            <a:ext cx="3672408" cy="576064"/>
          </a:xfrm>
          <a:prstGeom prst="wedgeRoundRectCallout">
            <a:avLst>
              <a:gd name="adj1" fmla="val 24249"/>
              <a:gd name="adj2" fmla="val -137936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メソッドが属性を満たすことを</a:t>
            </a:r>
            <a:r>
              <a:rPr lang="ja-JP" altLang="en-US" dirty="0" smtClean="0"/>
              <a:t>示す</a:t>
            </a:r>
            <a:endParaRPr kumimoji="1" lang="ja-JP" altLang="en-US" dirty="0"/>
          </a:p>
        </p:txBody>
      </p:sp>
      <p:sp>
        <p:nvSpPr>
          <p:cNvPr id="10" name="角丸四角形吹き出し 9"/>
          <p:cNvSpPr/>
          <p:nvPr/>
        </p:nvSpPr>
        <p:spPr>
          <a:xfrm>
            <a:off x="6444208" y="2564904"/>
            <a:ext cx="2592288" cy="720080"/>
          </a:xfrm>
          <a:prstGeom prst="wedgeRoundRectCallout">
            <a:avLst>
              <a:gd name="adj1" fmla="val -59955"/>
              <a:gd name="adj2" fmla="val 4633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 smtClean="0"/>
              <a:t>属性の詳細は</a:t>
            </a:r>
            <a:endParaRPr kumimoji="1" lang="en-US" altLang="ja-JP" dirty="0" smtClean="0"/>
          </a:p>
          <a:p>
            <a:pPr algn="ctr"/>
            <a:r>
              <a:rPr kumimoji="1" lang="ja-JP" altLang="en-US" dirty="0" smtClean="0"/>
              <a:t>ツールチップで表示</a:t>
            </a:r>
            <a:endParaRPr kumimoji="1" lang="ja-JP" altLang="en-US" dirty="0"/>
          </a:p>
        </p:txBody>
      </p:sp>
      <p:sp>
        <p:nvSpPr>
          <p:cNvPr id="12" name="スライド番号プレースホルダ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14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フィルタ＆ソース閲覧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23528" y="1628800"/>
            <a:ext cx="4571008" cy="31803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角丸四角形吹き出し 6"/>
          <p:cNvSpPr/>
          <p:nvPr/>
        </p:nvSpPr>
        <p:spPr>
          <a:xfrm>
            <a:off x="4283968" y="2636912"/>
            <a:ext cx="4680520" cy="1656184"/>
          </a:xfrm>
          <a:prstGeom prst="wedgeRoundRectCallout">
            <a:avLst>
              <a:gd name="adj1" fmla="val -59812"/>
              <a:gd name="adj2" fmla="val -15729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ja-JP" altLang="en-US" sz="2400" dirty="0" smtClean="0"/>
              <a:t>列を選んで，その属性を</a:t>
            </a:r>
            <a:endParaRPr lang="en-US" altLang="ja-JP" sz="2400" dirty="0" smtClean="0"/>
          </a:p>
          <a:p>
            <a:pPr algn="ctr"/>
            <a:r>
              <a:rPr lang="ja-JP" altLang="en-US" sz="2400" dirty="0" smtClean="0"/>
              <a:t>持つメソッドだけ，あるいは</a:t>
            </a:r>
            <a:endParaRPr lang="en-US" altLang="ja-JP" sz="2400" dirty="0" smtClean="0"/>
          </a:p>
          <a:p>
            <a:pPr algn="ctr"/>
            <a:r>
              <a:rPr lang="ja-JP" altLang="en-US" sz="2400" dirty="0" smtClean="0"/>
              <a:t>持たないメソッドだけ表示</a:t>
            </a:r>
            <a:endParaRPr lang="en-US" altLang="ja-JP" sz="2400" dirty="0" smtClean="0"/>
          </a:p>
        </p:txBody>
      </p:sp>
      <p:sp>
        <p:nvSpPr>
          <p:cNvPr id="9" name="角丸四角形吹き出し 8"/>
          <p:cNvSpPr/>
          <p:nvPr/>
        </p:nvSpPr>
        <p:spPr>
          <a:xfrm>
            <a:off x="3131840" y="5229200"/>
            <a:ext cx="5400600" cy="1080120"/>
          </a:xfrm>
          <a:prstGeom prst="wedgeRoundRectCallout">
            <a:avLst>
              <a:gd name="adj1" fmla="val -56420"/>
              <a:gd name="adj2" fmla="val -101428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000" dirty="0" smtClean="0"/>
              <a:t>行のダブルクリックでソースコード表示．</a:t>
            </a:r>
            <a:endParaRPr kumimoji="1" lang="en-US" altLang="ja-JP" sz="2000" dirty="0" smtClean="0"/>
          </a:p>
          <a:p>
            <a:pPr algn="ctr"/>
            <a:r>
              <a:rPr kumimoji="1" lang="ja-JP" altLang="en-US" sz="2000" dirty="0" smtClean="0"/>
              <a:t>封筒マークは「未閲覧」を示す</a:t>
            </a:r>
            <a:endParaRPr kumimoji="1" lang="ja-JP" altLang="en-US" sz="2000" dirty="0"/>
          </a:p>
        </p:txBody>
      </p:sp>
      <p:sp>
        <p:nvSpPr>
          <p:cNvPr id="10" name="スライド番号プレースホルダ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15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16</a:t>
            </a:fld>
            <a:endParaRPr lang="en-US" altLang="ja-JP" dirty="0"/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95536" y="476672"/>
            <a:ext cx="4104456" cy="30425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角丸四角形吹き出し 8"/>
          <p:cNvSpPr/>
          <p:nvPr/>
        </p:nvSpPr>
        <p:spPr>
          <a:xfrm>
            <a:off x="3779912" y="1484784"/>
            <a:ext cx="3888432" cy="1008112"/>
          </a:xfrm>
          <a:prstGeom prst="wedgeRoundRectCallout">
            <a:avLst>
              <a:gd name="adj1" fmla="val -67357"/>
              <a:gd name="adj2" fmla="val 182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属性を持ったメソッドを隠す</a:t>
            </a:r>
            <a:endParaRPr kumimoji="1" lang="ja-JP" altLang="en-US" sz="2400" dirty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899592" y="2852936"/>
            <a:ext cx="4104456" cy="3863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角丸四角形吹き出し 5"/>
          <p:cNvSpPr/>
          <p:nvPr/>
        </p:nvSpPr>
        <p:spPr>
          <a:xfrm>
            <a:off x="3527376" y="3861048"/>
            <a:ext cx="5616624" cy="1944216"/>
          </a:xfrm>
          <a:prstGeom prst="wedgeRoundRectCallout">
            <a:avLst>
              <a:gd name="adj1" fmla="val -56026"/>
              <a:gd name="adj2" fmla="val -47604"/>
              <a:gd name="adj3" fmla="val 16667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2400" dirty="0" smtClean="0"/>
              <a:t>現在表示中のメソッドに共通した</a:t>
            </a:r>
            <a:r>
              <a:rPr lang="ja-JP" altLang="en-US" sz="2400" dirty="0" smtClean="0"/>
              <a:t>属性を</a:t>
            </a:r>
            <a:endParaRPr lang="en-US" altLang="ja-JP" sz="2400" dirty="0" smtClean="0"/>
          </a:p>
          <a:p>
            <a:pPr algn="ctr"/>
            <a:r>
              <a:rPr kumimoji="1" lang="ja-JP" altLang="en-US" sz="2400" dirty="0" smtClean="0"/>
              <a:t>優先して，属性を並べ替え，</a:t>
            </a:r>
            <a:endParaRPr kumimoji="1" lang="en-US" altLang="ja-JP" sz="2400" dirty="0" smtClean="0"/>
          </a:p>
          <a:p>
            <a:pPr algn="ctr"/>
            <a:r>
              <a:rPr lang="ja-JP" altLang="en-US" sz="2400" dirty="0" smtClean="0"/>
              <a:t>次に特徴的な属性を探す</a:t>
            </a:r>
            <a:endParaRPr kumimoji="1" lang="en-US" altLang="ja-JP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調査は効果的か？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kumimoji="1" lang="en-US" altLang="ja-JP" dirty="0" err="1" smtClean="0"/>
              <a:t>JEdit</a:t>
            </a:r>
            <a:r>
              <a:rPr kumimoji="1" lang="ja-JP" altLang="en-US" dirty="0" smtClean="0"/>
              <a:t> における </a:t>
            </a:r>
            <a:r>
              <a:rPr kumimoji="1" lang="en-US" altLang="ja-JP" dirty="0" smtClean="0"/>
              <a:t>beep </a:t>
            </a:r>
            <a:r>
              <a:rPr kumimoji="1" lang="ja-JP" altLang="en-US" dirty="0" smtClean="0"/>
              <a:t>メソッドの場合</a:t>
            </a:r>
            <a:endParaRPr lang="en-US" altLang="ja-JP" dirty="0" smtClean="0"/>
          </a:p>
          <a:p>
            <a:pPr lvl="1"/>
            <a:r>
              <a:rPr kumimoji="1" lang="en-US" altLang="ja-JP" dirty="0" smtClean="0"/>
              <a:t>93</a:t>
            </a:r>
            <a:r>
              <a:rPr kumimoji="1" lang="ja-JP" altLang="en-US" dirty="0" smtClean="0"/>
              <a:t>メソッド中，</a:t>
            </a:r>
            <a:r>
              <a:rPr kumimoji="1" lang="en-US" altLang="ja-JP" dirty="0" smtClean="0"/>
              <a:t>52</a:t>
            </a:r>
            <a:r>
              <a:rPr kumimoji="1" lang="ja-JP" altLang="en-US" dirty="0" smtClean="0"/>
              <a:t>のメソッドが </a:t>
            </a:r>
            <a:r>
              <a:rPr kumimoji="1" lang="en-US" altLang="ja-JP" dirty="0" smtClean="0"/>
              <a:t>“call</a:t>
            </a:r>
            <a:r>
              <a:rPr kumimoji="1" lang="ja-JP" altLang="en-US" dirty="0" smtClean="0"/>
              <a:t> </a:t>
            </a:r>
            <a:r>
              <a:rPr kumimoji="1" lang="en-US" altLang="ja-JP" dirty="0" err="1" smtClean="0"/>
              <a:t>isEditable</a:t>
            </a:r>
            <a:r>
              <a:rPr kumimoji="1" lang="en-US" altLang="ja-JP" dirty="0" smtClean="0"/>
              <a:t>”</a:t>
            </a:r>
            <a:r>
              <a:rPr kumimoji="1" lang="ja-JP" altLang="en-US" dirty="0" err="1" smtClean="0"/>
              <a:t>，</a:t>
            </a:r>
            <a:r>
              <a:rPr lang="en-US" altLang="ja-JP" dirty="0" smtClean="0"/>
              <a:t> “call </a:t>
            </a:r>
            <a:r>
              <a:rPr lang="en-US" altLang="ja-JP" dirty="0" err="1" smtClean="0"/>
              <a:t>moveCaretPosition</a:t>
            </a:r>
            <a:r>
              <a:rPr kumimoji="1" lang="en-US" altLang="ja-JP" dirty="0" smtClean="0"/>
              <a:t>”</a:t>
            </a:r>
            <a:r>
              <a:rPr kumimoji="1" lang="ja-JP" altLang="en-US" dirty="0" smtClean="0"/>
              <a:t> の２つでカバーされた</a:t>
            </a:r>
            <a:endParaRPr kumimoji="1" lang="en-US" altLang="ja-JP" dirty="0" smtClean="0"/>
          </a:p>
          <a:p>
            <a:endParaRPr kumimoji="1" lang="en-US" altLang="ja-JP" sz="1800" dirty="0" smtClean="0"/>
          </a:p>
          <a:p>
            <a:r>
              <a:rPr kumimoji="1" lang="ja-JP" altLang="en-US" dirty="0" smtClean="0"/>
              <a:t>その他の分析経験</a:t>
            </a:r>
            <a:r>
              <a:rPr lang="ja-JP" altLang="en-US" dirty="0" smtClean="0"/>
              <a:t>：一般的なキーワードで検索して，興味あるグループだけを調査</a:t>
            </a:r>
            <a:endParaRPr lang="en-US" altLang="ja-JP" dirty="0" smtClean="0"/>
          </a:p>
          <a:p>
            <a:pPr lvl="1"/>
            <a:r>
              <a:rPr kumimoji="1" lang="en-US" altLang="ja-JP" dirty="0" err="1" smtClean="0"/>
              <a:t>JEdit</a:t>
            </a:r>
            <a:r>
              <a:rPr lang="ja-JP" altLang="en-US" dirty="0" smtClean="0"/>
              <a:t> のソースコードを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“save” </a:t>
            </a:r>
            <a:r>
              <a:rPr kumimoji="1" lang="ja-JP" altLang="en-US" dirty="0" smtClean="0"/>
              <a:t>で検索．テキストファイルの保存と，各種設定の保存とを区別した．</a:t>
            </a:r>
            <a:endParaRPr kumimoji="1" lang="en-US" altLang="ja-JP" dirty="0" smtClean="0"/>
          </a:p>
          <a:p>
            <a:pPr lvl="1"/>
            <a:r>
              <a:rPr kumimoji="1" lang="ja-JP" altLang="en-US" dirty="0" smtClean="0"/>
              <a:t>例外処理の一貫性検査： </a:t>
            </a:r>
            <a:r>
              <a:rPr kumimoji="1" lang="en-US" altLang="ja-JP" dirty="0" smtClean="0"/>
              <a:t>“try” </a:t>
            </a:r>
            <a:r>
              <a:rPr kumimoji="1" lang="ja-JP" altLang="en-US" dirty="0" smtClean="0"/>
              <a:t>を検索して，同種の例外</a:t>
            </a:r>
            <a:r>
              <a:rPr lang="ja-JP" altLang="en-US" dirty="0" smtClean="0"/>
              <a:t>処理だけを検査した．</a:t>
            </a:r>
            <a:endParaRPr kumimoji="1"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17</a:t>
            </a:fld>
            <a:endParaRPr lang="en-US" altLang="ja-JP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579296" cy="4525963"/>
          </a:xfrm>
        </p:spPr>
        <p:txBody>
          <a:bodyPr/>
          <a:lstStyle/>
          <a:p>
            <a:pPr>
              <a:buNone/>
            </a:pPr>
            <a:r>
              <a:rPr lang="ja-JP" altLang="en-US" sz="2800" dirty="0" smtClean="0"/>
              <a:t>キーワード検索の結果を分類，閲覧するツールの試作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共通のメソッド呼び出し等を自動抽出</a:t>
            </a:r>
            <a:endParaRPr lang="en-US" altLang="ja-JP" sz="2400" dirty="0" smtClean="0"/>
          </a:p>
          <a:p>
            <a:pPr lvl="1"/>
            <a:r>
              <a:rPr lang="ja-JP" altLang="en-US" sz="2400" dirty="0" smtClean="0"/>
              <a:t>形式概念分析の適用</a:t>
            </a:r>
            <a:endParaRPr lang="en-US" altLang="ja-JP" sz="2400" dirty="0" smtClean="0"/>
          </a:p>
          <a:p>
            <a:pPr lvl="2"/>
            <a:r>
              <a:rPr lang="ja-JP" altLang="en-US" sz="2000" dirty="0" smtClean="0"/>
              <a:t>分類理由の解釈が容易</a:t>
            </a:r>
            <a:endParaRPr lang="en-US" altLang="ja-JP" sz="2000" dirty="0" smtClean="0"/>
          </a:p>
          <a:p>
            <a:pPr lvl="2"/>
            <a:r>
              <a:rPr lang="ja-JP" altLang="en-US" sz="2000" dirty="0" smtClean="0"/>
              <a:t>ソースコードの変更に分類結果が影響されにくい</a:t>
            </a:r>
            <a:endParaRPr lang="en-US" altLang="ja-JP" sz="2000" dirty="0" smtClean="0"/>
          </a:p>
          <a:p>
            <a:pPr lvl="2"/>
            <a:endParaRPr lang="en-US" altLang="ja-JP" sz="2000" dirty="0" smtClean="0"/>
          </a:p>
          <a:p>
            <a:pPr>
              <a:buNone/>
            </a:pPr>
            <a:r>
              <a:rPr lang="ja-JP" altLang="en-US" sz="2800" dirty="0" smtClean="0"/>
              <a:t>今後の課題</a:t>
            </a:r>
            <a:endParaRPr lang="en-US" altLang="ja-JP" sz="2800" dirty="0" smtClean="0"/>
          </a:p>
          <a:p>
            <a:pPr lvl="1"/>
            <a:r>
              <a:rPr lang="ja-JP" altLang="en-US" sz="2400" dirty="0" smtClean="0"/>
              <a:t>分析経験の蓄積による有用性の評価</a:t>
            </a:r>
            <a:endParaRPr lang="en-US" altLang="ja-JP" sz="2400" dirty="0" smtClean="0"/>
          </a:p>
          <a:p>
            <a:pPr lvl="1"/>
            <a:r>
              <a:rPr kumimoji="1" lang="ja-JP" altLang="en-US" sz="2400" dirty="0" smtClean="0"/>
              <a:t>似ているコードがある理由を理解するための属性の検討</a:t>
            </a:r>
            <a:endParaRPr kumimoji="1" lang="en-US" altLang="ja-JP" sz="24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18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34"/>
          <p:cNvGrpSpPr>
            <a:grpSpLocks noChangeAspect="1"/>
          </p:cNvGrpSpPr>
          <p:nvPr/>
        </p:nvGrpSpPr>
        <p:grpSpPr bwMode="auto">
          <a:xfrm>
            <a:off x="6515943" y="3501008"/>
            <a:ext cx="1872481" cy="2437266"/>
            <a:chOff x="3424" y="2704"/>
            <a:chExt cx="862" cy="1122"/>
          </a:xfrm>
        </p:grpSpPr>
        <p:sp>
          <p:nvSpPr>
            <p:cNvPr id="23" name="AutoShape 33"/>
            <p:cNvSpPr>
              <a:spLocks noChangeAspect="1" noChangeArrowheads="1" noTextEdit="1"/>
            </p:cNvSpPr>
            <p:nvPr/>
          </p:nvSpPr>
          <p:spPr bwMode="auto">
            <a:xfrm>
              <a:off x="3424" y="2704"/>
              <a:ext cx="862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4" name="Freeform 35"/>
            <p:cNvSpPr>
              <a:spLocks/>
            </p:cNvSpPr>
            <p:nvPr/>
          </p:nvSpPr>
          <p:spPr bwMode="auto">
            <a:xfrm>
              <a:off x="3436" y="2715"/>
              <a:ext cx="833" cy="1094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4"/>
                </a:cxn>
                <a:cxn ang="0">
                  <a:pos x="833" y="1094"/>
                </a:cxn>
                <a:cxn ang="0">
                  <a:pos x="833" y="199"/>
                </a:cxn>
                <a:cxn ang="0">
                  <a:pos x="624" y="0"/>
                </a:cxn>
                <a:cxn ang="0">
                  <a:pos x="0" y="0"/>
                </a:cxn>
              </a:cxnLst>
              <a:rect l="0" t="0" r="r" b="b"/>
              <a:pathLst>
                <a:path w="833" h="1094">
                  <a:moveTo>
                    <a:pt x="0" y="0"/>
                  </a:moveTo>
                  <a:lnTo>
                    <a:pt x="0" y="1094"/>
                  </a:lnTo>
                  <a:lnTo>
                    <a:pt x="833" y="1094"/>
                  </a:lnTo>
                  <a:lnTo>
                    <a:pt x="833" y="199"/>
                  </a:lnTo>
                  <a:lnTo>
                    <a:pt x="624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5" name="Freeform 36"/>
            <p:cNvSpPr>
              <a:spLocks/>
            </p:cNvSpPr>
            <p:nvPr/>
          </p:nvSpPr>
          <p:spPr bwMode="auto">
            <a:xfrm>
              <a:off x="4060" y="2715"/>
              <a:ext cx="209" cy="19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199"/>
                </a:cxn>
                <a:cxn ang="0">
                  <a:pos x="0" y="199"/>
                </a:cxn>
                <a:cxn ang="0">
                  <a:pos x="0" y="0"/>
                </a:cxn>
              </a:cxnLst>
              <a:rect l="0" t="0" r="r" b="b"/>
              <a:pathLst>
                <a:path w="209" h="199">
                  <a:moveTo>
                    <a:pt x="0" y="0"/>
                  </a:moveTo>
                  <a:lnTo>
                    <a:pt x="209" y="199"/>
                  </a:lnTo>
                  <a:lnTo>
                    <a:pt x="0" y="19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6" name="Freeform 37"/>
            <p:cNvSpPr>
              <a:spLocks/>
            </p:cNvSpPr>
            <p:nvPr/>
          </p:nvSpPr>
          <p:spPr bwMode="auto">
            <a:xfrm>
              <a:off x="3488" y="3014"/>
              <a:ext cx="729" cy="21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29" y="0"/>
                </a:cxn>
                <a:cxn ang="0">
                  <a:pos x="729" y="99"/>
                </a:cxn>
                <a:cxn ang="0">
                  <a:pos x="468" y="99"/>
                </a:cxn>
                <a:cxn ang="0">
                  <a:pos x="468" y="149"/>
                </a:cxn>
                <a:cxn ang="0">
                  <a:pos x="0" y="149"/>
                </a:cxn>
                <a:cxn ang="0">
                  <a:pos x="0" y="0"/>
                </a:cxn>
              </a:cxnLst>
              <a:rect l="0" t="0" r="r" b="b"/>
              <a:pathLst>
                <a:path w="729" h="149">
                  <a:moveTo>
                    <a:pt x="0" y="0"/>
                  </a:moveTo>
                  <a:lnTo>
                    <a:pt x="729" y="0"/>
                  </a:lnTo>
                  <a:lnTo>
                    <a:pt x="729" y="99"/>
                  </a:lnTo>
                  <a:lnTo>
                    <a:pt x="468" y="99"/>
                  </a:lnTo>
                  <a:lnTo>
                    <a:pt x="468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  <a:ln w="9525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7" name="Line 38"/>
            <p:cNvSpPr>
              <a:spLocks noChangeShapeType="1"/>
            </p:cNvSpPr>
            <p:nvPr/>
          </p:nvSpPr>
          <p:spPr bwMode="auto">
            <a:xfrm flipV="1">
              <a:off x="3490" y="3396"/>
              <a:ext cx="729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8" name="Line 39"/>
            <p:cNvSpPr>
              <a:spLocks noChangeShapeType="1"/>
            </p:cNvSpPr>
            <p:nvPr/>
          </p:nvSpPr>
          <p:spPr bwMode="auto">
            <a:xfrm>
              <a:off x="3488" y="3461"/>
              <a:ext cx="428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9" name="Line 40"/>
            <p:cNvSpPr>
              <a:spLocks noChangeShapeType="1"/>
            </p:cNvSpPr>
            <p:nvPr/>
          </p:nvSpPr>
          <p:spPr bwMode="auto">
            <a:xfrm>
              <a:off x="3488" y="3527"/>
              <a:ext cx="549" cy="1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0" name="Line 41"/>
            <p:cNvSpPr>
              <a:spLocks noChangeShapeType="1"/>
            </p:cNvSpPr>
            <p:nvPr/>
          </p:nvSpPr>
          <p:spPr bwMode="auto">
            <a:xfrm flipV="1">
              <a:off x="3490" y="3329"/>
              <a:ext cx="597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1" name="Line 42"/>
            <p:cNvSpPr>
              <a:spLocks noChangeShapeType="1"/>
            </p:cNvSpPr>
            <p:nvPr/>
          </p:nvSpPr>
          <p:spPr bwMode="auto">
            <a:xfrm flipV="1">
              <a:off x="3490" y="2903"/>
              <a:ext cx="398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2" name="Line 43"/>
            <p:cNvSpPr>
              <a:spLocks noChangeShapeType="1"/>
            </p:cNvSpPr>
            <p:nvPr/>
          </p:nvSpPr>
          <p:spPr bwMode="auto">
            <a:xfrm>
              <a:off x="3488" y="2964"/>
              <a:ext cx="533" cy="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0" name="Freeform 37"/>
          <p:cNvSpPr>
            <a:spLocks/>
          </p:cNvSpPr>
          <p:nvPr/>
        </p:nvSpPr>
        <p:spPr bwMode="auto">
          <a:xfrm>
            <a:off x="6660836" y="5418047"/>
            <a:ext cx="1583572" cy="360040"/>
          </a:xfrm>
          <a:custGeom>
            <a:avLst/>
            <a:gdLst/>
            <a:ahLst/>
            <a:cxnLst>
              <a:cxn ang="0">
                <a:pos x="0" y="0"/>
              </a:cxn>
              <a:cxn ang="0">
                <a:pos x="729" y="0"/>
              </a:cxn>
              <a:cxn ang="0">
                <a:pos x="729" y="99"/>
              </a:cxn>
              <a:cxn ang="0">
                <a:pos x="468" y="99"/>
              </a:cxn>
              <a:cxn ang="0">
                <a:pos x="468" y="149"/>
              </a:cxn>
              <a:cxn ang="0">
                <a:pos x="0" y="149"/>
              </a:cxn>
              <a:cxn ang="0">
                <a:pos x="0" y="0"/>
              </a:cxn>
            </a:cxnLst>
            <a:rect l="0" t="0" r="r" b="b"/>
            <a:pathLst>
              <a:path w="729" h="149">
                <a:moveTo>
                  <a:pt x="0" y="0"/>
                </a:moveTo>
                <a:lnTo>
                  <a:pt x="729" y="0"/>
                </a:lnTo>
                <a:lnTo>
                  <a:pt x="729" y="99"/>
                </a:lnTo>
                <a:lnTo>
                  <a:pt x="468" y="99"/>
                </a:lnTo>
                <a:lnTo>
                  <a:pt x="468" y="149"/>
                </a:lnTo>
                <a:lnTo>
                  <a:pt x="0" y="149"/>
                </a:lnTo>
                <a:lnTo>
                  <a:pt x="0" y="0"/>
                </a:lnTo>
                <a:close/>
              </a:path>
            </a:pathLst>
          </a:custGeom>
          <a:solidFill>
            <a:srgbClr val="CDCDCD"/>
          </a:solidFill>
          <a:ln w="9525">
            <a:solidFill>
              <a:srgbClr val="000000"/>
            </a:solidFill>
            <a:prstDash val="solid"/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研究の背景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kumimoji="1" lang="ja-JP" altLang="en-US" dirty="0" smtClean="0"/>
              <a:t>複数の場所に，似たようなコードが記述される</a:t>
            </a:r>
            <a:endParaRPr kumimoji="1" lang="en-US" altLang="ja-JP" dirty="0" smtClean="0"/>
          </a:p>
          <a:p>
            <a:pPr lvl="1"/>
            <a:r>
              <a:rPr lang="ja-JP" altLang="en-US" dirty="0" smtClean="0"/>
              <a:t>関数，アルゴリズム，イディオムの再利用</a:t>
            </a:r>
            <a:endParaRPr lang="en-US" altLang="ja-JP" dirty="0" smtClean="0"/>
          </a:p>
          <a:p>
            <a:pPr lvl="1"/>
            <a:r>
              <a:rPr kumimoji="1" lang="ja-JP" altLang="en-US" dirty="0" smtClean="0"/>
              <a:t>横断的関心事の実装</a:t>
            </a:r>
            <a:endParaRPr kumimoji="1" lang="ja-JP" altLang="en-US" dirty="0"/>
          </a:p>
        </p:txBody>
      </p:sp>
      <p:grpSp>
        <p:nvGrpSpPr>
          <p:cNvPr id="4" name="Group 15"/>
          <p:cNvGrpSpPr>
            <a:grpSpLocks noChangeAspect="1"/>
          </p:cNvGrpSpPr>
          <p:nvPr/>
        </p:nvGrpSpPr>
        <p:grpSpPr bwMode="auto">
          <a:xfrm>
            <a:off x="2483769" y="3429000"/>
            <a:ext cx="1944216" cy="2527705"/>
            <a:chOff x="1348" y="2578"/>
            <a:chExt cx="863" cy="1122"/>
          </a:xfrm>
        </p:grpSpPr>
        <p:sp>
          <p:nvSpPr>
            <p:cNvPr id="5" name="AutoShape 14"/>
            <p:cNvSpPr>
              <a:spLocks noChangeAspect="1" noChangeArrowheads="1" noTextEdit="1"/>
            </p:cNvSpPr>
            <p:nvPr/>
          </p:nvSpPr>
          <p:spPr bwMode="auto">
            <a:xfrm>
              <a:off x="1348" y="2578"/>
              <a:ext cx="863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" name="Freeform 16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" name="Freeform 17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" name="Freeform 19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0" name="Freeform 20"/>
            <p:cNvSpPr>
              <a:spLocks/>
            </p:cNvSpPr>
            <p:nvPr/>
          </p:nvSpPr>
          <p:spPr bwMode="auto">
            <a:xfrm>
              <a:off x="1414" y="3001"/>
              <a:ext cx="732" cy="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100"/>
                </a:cxn>
                <a:cxn ang="0">
                  <a:pos x="470" y="100"/>
                </a:cxn>
                <a:cxn ang="0">
                  <a:pos x="470" y="150"/>
                </a:cxn>
                <a:cxn ang="0">
                  <a:pos x="0" y="150"/>
                </a:cxn>
                <a:cxn ang="0">
                  <a:pos x="0" y="0"/>
                </a:cxn>
              </a:cxnLst>
              <a:rect l="0" t="0" r="r" b="b"/>
              <a:pathLst>
                <a:path w="732" h="150">
                  <a:moveTo>
                    <a:pt x="0" y="0"/>
                  </a:moveTo>
                  <a:lnTo>
                    <a:pt x="732" y="0"/>
                  </a:lnTo>
                  <a:lnTo>
                    <a:pt x="732" y="100"/>
                  </a:lnTo>
                  <a:lnTo>
                    <a:pt x="470" y="100"/>
                  </a:lnTo>
                  <a:lnTo>
                    <a:pt x="470" y="150"/>
                  </a:lnTo>
                  <a:lnTo>
                    <a:pt x="0" y="1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1" name="Freeform 21"/>
            <p:cNvSpPr>
              <a:spLocks/>
            </p:cNvSpPr>
            <p:nvPr/>
          </p:nvSpPr>
          <p:spPr bwMode="auto">
            <a:xfrm>
              <a:off x="1414" y="3001"/>
              <a:ext cx="732" cy="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100"/>
                </a:cxn>
                <a:cxn ang="0">
                  <a:pos x="470" y="100"/>
                </a:cxn>
                <a:cxn ang="0">
                  <a:pos x="470" y="150"/>
                </a:cxn>
                <a:cxn ang="0">
                  <a:pos x="0" y="150"/>
                </a:cxn>
                <a:cxn ang="0">
                  <a:pos x="0" y="0"/>
                </a:cxn>
              </a:cxnLst>
              <a:rect l="0" t="0" r="r" b="b"/>
              <a:pathLst>
                <a:path w="732" h="150">
                  <a:moveTo>
                    <a:pt x="0" y="0"/>
                  </a:moveTo>
                  <a:lnTo>
                    <a:pt x="732" y="0"/>
                  </a:lnTo>
                  <a:lnTo>
                    <a:pt x="732" y="100"/>
                  </a:lnTo>
                  <a:lnTo>
                    <a:pt x="470" y="100"/>
                  </a:lnTo>
                  <a:lnTo>
                    <a:pt x="470" y="150"/>
                  </a:lnTo>
                  <a:lnTo>
                    <a:pt x="0" y="15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auto">
            <a:xfrm>
              <a:off x="1414" y="3339"/>
              <a:ext cx="732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99"/>
                </a:cxn>
                <a:cxn ang="0">
                  <a:pos x="470" y="99"/>
                </a:cxn>
                <a:cxn ang="0">
                  <a:pos x="470" y="149"/>
                </a:cxn>
                <a:cxn ang="0">
                  <a:pos x="0" y="149"/>
                </a:cxn>
                <a:cxn ang="0">
                  <a:pos x="0" y="0"/>
                </a:cxn>
              </a:cxnLst>
              <a:rect l="0" t="0" r="r" b="b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3" name="Freeform 23"/>
            <p:cNvSpPr>
              <a:spLocks/>
            </p:cNvSpPr>
            <p:nvPr/>
          </p:nvSpPr>
          <p:spPr bwMode="auto">
            <a:xfrm>
              <a:off x="1414" y="3339"/>
              <a:ext cx="732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99"/>
                </a:cxn>
                <a:cxn ang="0">
                  <a:pos x="470" y="99"/>
                </a:cxn>
                <a:cxn ang="0">
                  <a:pos x="470" y="149"/>
                </a:cxn>
                <a:cxn ang="0">
                  <a:pos x="0" y="149"/>
                </a:cxn>
                <a:cxn ang="0">
                  <a:pos x="0" y="0"/>
                </a:cxn>
              </a:cxnLst>
              <a:rect l="0" t="0" r="r" b="b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Line 24"/>
            <p:cNvSpPr>
              <a:spLocks noChangeShapeType="1"/>
            </p:cNvSpPr>
            <p:nvPr/>
          </p:nvSpPr>
          <p:spPr bwMode="auto">
            <a:xfrm>
              <a:off x="1435" y="2890"/>
              <a:ext cx="711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Line 25"/>
            <p:cNvSpPr>
              <a:spLocks noChangeShapeType="1"/>
            </p:cNvSpPr>
            <p:nvPr/>
          </p:nvSpPr>
          <p:spPr bwMode="auto">
            <a:xfrm>
              <a:off x="1435" y="2940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Line 27"/>
            <p:cNvSpPr>
              <a:spLocks noChangeShapeType="1"/>
            </p:cNvSpPr>
            <p:nvPr/>
          </p:nvSpPr>
          <p:spPr bwMode="auto">
            <a:xfrm>
              <a:off x="1435" y="3239"/>
              <a:ext cx="606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Line 28"/>
            <p:cNvSpPr>
              <a:spLocks noChangeShapeType="1"/>
            </p:cNvSpPr>
            <p:nvPr/>
          </p:nvSpPr>
          <p:spPr bwMode="auto">
            <a:xfrm>
              <a:off x="1435" y="3288"/>
              <a:ext cx="397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Line 29"/>
            <p:cNvSpPr>
              <a:spLocks noChangeShapeType="1"/>
            </p:cNvSpPr>
            <p:nvPr/>
          </p:nvSpPr>
          <p:spPr bwMode="auto">
            <a:xfrm>
              <a:off x="1435" y="2840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Line 30"/>
            <p:cNvSpPr>
              <a:spLocks noChangeShapeType="1"/>
            </p:cNvSpPr>
            <p:nvPr/>
          </p:nvSpPr>
          <p:spPr bwMode="auto">
            <a:xfrm>
              <a:off x="1414" y="3538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1" name="Line 31"/>
            <p:cNvSpPr>
              <a:spLocks noChangeShapeType="1"/>
            </p:cNvSpPr>
            <p:nvPr/>
          </p:nvSpPr>
          <p:spPr bwMode="auto">
            <a:xfrm>
              <a:off x="1414" y="3587"/>
              <a:ext cx="554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33" name="Rectangle 46"/>
          <p:cNvSpPr>
            <a:spLocks noChangeArrowheads="1"/>
          </p:cNvSpPr>
          <p:nvPr/>
        </p:nvSpPr>
        <p:spPr bwMode="auto">
          <a:xfrm>
            <a:off x="305475" y="4437112"/>
            <a:ext cx="1890261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kumimoji="1" lang="en-US" altLang="ja-JP" dirty="0" smtClean="0"/>
              <a:t>copy-and-modify</a:t>
            </a:r>
            <a:endParaRPr kumimoji="1" lang="en-US" altLang="ja-JP" dirty="0"/>
          </a:p>
        </p:txBody>
      </p:sp>
      <p:sp>
        <p:nvSpPr>
          <p:cNvPr id="34" name="Rectangle 47"/>
          <p:cNvSpPr>
            <a:spLocks noChangeArrowheads="1"/>
          </p:cNvSpPr>
          <p:nvPr/>
        </p:nvSpPr>
        <p:spPr bwMode="auto">
          <a:xfrm>
            <a:off x="4572000" y="4409935"/>
            <a:ext cx="2080326" cy="36933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kumimoji="1" lang="en-US" altLang="ja-JP" dirty="0" smtClean="0"/>
              <a:t>copy-and-modify</a:t>
            </a:r>
            <a:endParaRPr kumimoji="1" lang="en-US" altLang="ja-JP" dirty="0"/>
          </a:p>
        </p:txBody>
      </p:sp>
      <p:sp>
        <p:nvSpPr>
          <p:cNvPr id="35" name="フリーフォーム 34"/>
          <p:cNvSpPr/>
          <p:nvPr/>
        </p:nvSpPr>
        <p:spPr>
          <a:xfrm>
            <a:off x="1835696" y="4725144"/>
            <a:ext cx="859489" cy="500066"/>
          </a:xfrm>
          <a:custGeom>
            <a:avLst/>
            <a:gdLst>
              <a:gd name="connsiteX0" fmla="*/ 650875 w 650875"/>
              <a:gd name="connsiteY0" fmla="*/ 0 h 571500"/>
              <a:gd name="connsiteX1" fmla="*/ 3175 w 650875"/>
              <a:gd name="connsiteY1" fmla="*/ 314325 h 571500"/>
              <a:gd name="connsiteX2" fmla="*/ 631825 w 650875"/>
              <a:gd name="connsiteY2" fmla="*/ 571500 h 571500"/>
              <a:gd name="connsiteX3" fmla="*/ 631825 w 650875"/>
              <a:gd name="connsiteY3" fmla="*/ 571500 h 571500"/>
              <a:gd name="connsiteX4" fmla="*/ 631825 w 650875"/>
              <a:gd name="connsiteY4" fmla="*/ 571500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875" h="571500">
                <a:moveTo>
                  <a:pt x="650875" y="0"/>
                </a:moveTo>
                <a:cubicBezTo>
                  <a:pt x="328612" y="109537"/>
                  <a:pt x="6350" y="219075"/>
                  <a:pt x="3175" y="314325"/>
                </a:cubicBezTo>
                <a:cubicBezTo>
                  <a:pt x="0" y="409575"/>
                  <a:pt x="631825" y="571500"/>
                  <a:pt x="631825" y="571500"/>
                </a:cubicBezTo>
                <a:lnTo>
                  <a:pt x="631825" y="571500"/>
                </a:lnTo>
                <a:lnTo>
                  <a:pt x="631825" y="571500"/>
                </a:lnTo>
              </a:path>
            </a:pathLst>
          </a:cu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6" name="フリーフォーム 35"/>
          <p:cNvSpPr/>
          <p:nvPr/>
        </p:nvSpPr>
        <p:spPr>
          <a:xfrm>
            <a:off x="4283968" y="4325118"/>
            <a:ext cx="2303983" cy="172995"/>
          </a:xfrm>
          <a:custGeom>
            <a:avLst/>
            <a:gdLst>
              <a:gd name="connsiteX0" fmla="*/ 0 w 2019300"/>
              <a:gd name="connsiteY0" fmla="*/ 114300 h 114300"/>
              <a:gd name="connsiteX1" fmla="*/ 1076325 w 2019300"/>
              <a:gd name="connsiteY1" fmla="*/ 19050 h 114300"/>
              <a:gd name="connsiteX2" fmla="*/ 2019300 w 2019300"/>
              <a:gd name="connsiteY2" fmla="*/ 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19300" h="114300">
                <a:moveTo>
                  <a:pt x="0" y="114300"/>
                </a:moveTo>
                <a:cubicBezTo>
                  <a:pt x="369887" y="76200"/>
                  <a:pt x="739775" y="38100"/>
                  <a:pt x="1076325" y="19050"/>
                </a:cubicBezTo>
                <a:cubicBezTo>
                  <a:pt x="1412875" y="0"/>
                  <a:pt x="1716087" y="0"/>
                  <a:pt x="2019300" y="0"/>
                </a:cubicBezTo>
              </a:path>
            </a:pathLst>
          </a:cu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1026" name="Picture 2" descr="C:\Documents and Settings\ishio\Local Settings\Temporary Internet Files\Content.IE5\PN118630\MC9003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6256" y="5381526"/>
            <a:ext cx="648072" cy="396561"/>
          </a:xfrm>
          <a:prstGeom prst="rect">
            <a:avLst/>
          </a:prstGeom>
          <a:noFill/>
        </p:spPr>
      </p:pic>
      <p:pic>
        <p:nvPicPr>
          <p:cNvPr id="39" name="Picture 2" descr="C:\Documents and Settings\ishio\Local Settings\Temporary Internet Files\Content.IE5\PN118630\MC90032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4210082"/>
            <a:ext cx="706066" cy="432048"/>
          </a:xfrm>
          <a:prstGeom prst="rect">
            <a:avLst/>
          </a:prstGeom>
          <a:noFill/>
        </p:spPr>
      </p:pic>
      <p:sp>
        <p:nvSpPr>
          <p:cNvPr id="41" name="フリーフォーム 40"/>
          <p:cNvSpPr/>
          <p:nvPr/>
        </p:nvSpPr>
        <p:spPr>
          <a:xfrm>
            <a:off x="5940152" y="4553951"/>
            <a:ext cx="720080" cy="1080120"/>
          </a:xfrm>
          <a:custGeom>
            <a:avLst/>
            <a:gdLst>
              <a:gd name="connsiteX0" fmla="*/ 650875 w 650875"/>
              <a:gd name="connsiteY0" fmla="*/ 0 h 571500"/>
              <a:gd name="connsiteX1" fmla="*/ 3175 w 650875"/>
              <a:gd name="connsiteY1" fmla="*/ 314325 h 571500"/>
              <a:gd name="connsiteX2" fmla="*/ 631825 w 650875"/>
              <a:gd name="connsiteY2" fmla="*/ 571500 h 571500"/>
              <a:gd name="connsiteX3" fmla="*/ 631825 w 650875"/>
              <a:gd name="connsiteY3" fmla="*/ 571500 h 571500"/>
              <a:gd name="connsiteX4" fmla="*/ 631825 w 650875"/>
              <a:gd name="connsiteY4" fmla="*/ 571500 h 5715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650875" h="571500">
                <a:moveTo>
                  <a:pt x="650875" y="0"/>
                </a:moveTo>
                <a:cubicBezTo>
                  <a:pt x="328612" y="109537"/>
                  <a:pt x="6350" y="219075"/>
                  <a:pt x="3175" y="314325"/>
                </a:cubicBezTo>
                <a:cubicBezTo>
                  <a:pt x="0" y="409575"/>
                  <a:pt x="631825" y="571500"/>
                  <a:pt x="631825" y="571500"/>
                </a:cubicBezTo>
                <a:lnTo>
                  <a:pt x="631825" y="571500"/>
                </a:lnTo>
                <a:lnTo>
                  <a:pt x="631825" y="571500"/>
                </a:lnTo>
              </a:path>
            </a:pathLst>
          </a:cu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cxnSp>
        <p:nvCxnSpPr>
          <p:cNvPr id="44" name="直線コネクタ 43"/>
          <p:cNvCxnSpPr/>
          <p:nvPr/>
        </p:nvCxnSpPr>
        <p:spPr>
          <a:xfrm rot="5400000">
            <a:off x="6804248" y="4049895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45" name="正方形/長方形 44"/>
          <p:cNvSpPr/>
          <p:nvPr/>
        </p:nvSpPr>
        <p:spPr>
          <a:xfrm>
            <a:off x="7020272" y="3761863"/>
            <a:ext cx="504056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b="1" dirty="0"/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6948264" y="3689855"/>
            <a:ext cx="641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latin typeface="Tahoma" pitchFamily="34" charset="0"/>
                <a:cs typeface="Tahoma" pitchFamily="34" charset="0"/>
              </a:rPr>
              <a:t>bug</a:t>
            </a:r>
            <a:endParaRPr kumimoji="1" lang="ja-JP" altLang="en-US" dirty="0">
              <a:latin typeface="Tahoma" pitchFamily="34" charset="0"/>
              <a:cs typeface="Tahoma" pitchFamily="34" charset="0"/>
            </a:endParaRPr>
          </a:p>
        </p:txBody>
      </p:sp>
      <p:cxnSp>
        <p:nvCxnSpPr>
          <p:cNvPr id="49" name="直線コネクタ 48"/>
          <p:cNvCxnSpPr/>
          <p:nvPr/>
        </p:nvCxnSpPr>
        <p:spPr>
          <a:xfrm rot="5400000">
            <a:off x="6882933" y="5274031"/>
            <a:ext cx="432048" cy="0"/>
          </a:xfrm>
          <a:prstGeom prst="line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</p:cxnSp>
      <p:sp>
        <p:nvSpPr>
          <p:cNvPr id="50" name="正方形/長方形 49"/>
          <p:cNvSpPr/>
          <p:nvPr/>
        </p:nvSpPr>
        <p:spPr>
          <a:xfrm>
            <a:off x="7098957" y="5058007"/>
            <a:ext cx="504056" cy="2880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 sz="1200" b="1" dirty="0"/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7026949" y="4976707"/>
            <a:ext cx="64139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dirty="0" smtClean="0">
                <a:latin typeface="Tahoma" pitchFamily="34" charset="0"/>
                <a:cs typeface="Tahoma" pitchFamily="34" charset="0"/>
              </a:rPr>
              <a:t>bug</a:t>
            </a:r>
            <a:endParaRPr kumimoji="1" lang="ja-JP" altLang="en-US" dirty="0">
              <a:latin typeface="Tahoma" pitchFamily="34" charset="0"/>
              <a:cs typeface="Tahoma" pitchFamily="34" charset="0"/>
            </a:endParaRPr>
          </a:p>
        </p:txBody>
      </p:sp>
      <p:grpSp>
        <p:nvGrpSpPr>
          <p:cNvPr id="52" name="Group 15"/>
          <p:cNvGrpSpPr>
            <a:grpSpLocks noChangeAspect="1"/>
          </p:cNvGrpSpPr>
          <p:nvPr/>
        </p:nvGrpSpPr>
        <p:grpSpPr bwMode="auto">
          <a:xfrm>
            <a:off x="4860032" y="4948261"/>
            <a:ext cx="936104" cy="1217043"/>
            <a:chOff x="1348" y="2578"/>
            <a:chExt cx="863" cy="1122"/>
          </a:xfrm>
        </p:grpSpPr>
        <p:sp>
          <p:nvSpPr>
            <p:cNvPr id="53" name="AutoShape 14"/>
            <p:cNvSpPr>
              <a:spLocks noChangeAspect="1" noChangeArrowheads="1" noTextEdit="1"/>
            </p:cNvSpPr>
            <p:nvPr/>
          </p:nvSpPr>
          <p:spPr bwMode="auto">
            <a:xfrm>
              <a:off x="1348" y="2578"/>
              <a:ext cx="863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4" name="Freeform 16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5" name="Freeform 17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6" name="Freeform 18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7" name="Freeform 19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8" name="Freeform 20"/>
            <p:cNvSpPr>
              <a:spLocks/>
            </p:cNvSpPr>
            <p:nvPr/>
          </p:nvSpPr>
          <p:spPr bwMode="auto">
            <a:xfrm>
              <a:off x="1414" y="3001"/>
              <a:ext cx="732" cy="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100"/>
                </a:cxn>
                <a:cxn ang="0">
                  <a:pos x="470" y="100"/>
                </a:cxn>
                <a:cxn ang="0">
                  <a:pos x="470" y="150"/>
                </a:cxn>
                <a:cxn ang="0">
                  <a:pos x="0" y="150"/>
                </a:cxn>
                <a:cxn ang="0">
                  <a:pos x="0" y="0"/>
                </a:cxn>
              </a:cxnLst>
              <a:rect l="0" t="0" r="r" b="b"/>
              <a:pathLst>
                <a:path w="732" h="150">
                  <a:moveTo>
                    <a:pt x="0" y="0"/>
                  </a:moveTo>
                  <a:lnTo>
                    <a:pt x="732" y="0"/>
                  </a:lnTo>
                  <a:lnTo>
                    <a:pt x="732" y="100"/>
                  </a:lnTo>
                  <a:lnTo>
                    <a:pt x="470" y="100"/>
                  </a:lnTo>
                  <a:lnTo>
                    <a:pt x="470" y="150"/>
                  </a:lnTo>
                  <a:lnTo>
                    <a:pt x="0" y="15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59" name="Freeform 21"/>
            <p:cNvSpPr>
              <a:spLocks/>
            </p:cNvSpPr>
            <p:nvPr/>
          </p:nvSpPr>
          <p:spPr bwMode="auto">
            <a:xfrm>
              <a:off x="1414" y="3001"/>
              <a:ext cx="732" cy="188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100"/>
                </a:cxn>
                <a:cxn ang="0">
                  <a:pos x="470" y="100"/>
                </a:cxn>
                <a:cxn ang="0">
                  <a:pos x="470" y="150"/>
                </a:cxn>
                <a:cxn ang="0">
                  <a:pos x="0" y="150"/>
                </a:cxn>
                <a:cxn ang="0">
                  <a:pos x="0" y="0"/>
                </a:cxn>
              </a:cxnLst>
              <a:rect l="0" t="0" r="r" b="b"/>
              <a:pathLst>
                <a:path w="732" h="150">
                  <a:moveTo>
                    <a:pt x="0" y="0"/>
                  </a:moveTo>
                  <a:lnTo>
                    <a:pt x="732" y="0"/>
                  </a:lnTo>
                  <a:lnTo>
                    <a:pt x="732" y="100"/>
                  </a:lnTo>
                  <a:lnTo>
                    <a:pt x="470" y="100"/>
                  </a:lnTo>
                  <a:lnTo>
                    <a:pt x="470" y="150"/>
                  </a:lnTo>
                  <a:lnTo>
                    <a:pt x="0" y="15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0" name="Freeform 22"/>
            <p:cNvSpPr>
              <a:spLocks/>
            </p:cNvSpPr>
            <p:nvPr/>
          </p:nvSpPr>
          <p:spPr bwMode="auto">
            <a:xfrm>
              <a:off x="1414" y="3339"/>
              <a:ext cx="732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99"/>
                </a:cxn>
                <a:cxn ang="0">
                  <a:pos x="470" y="99"/>
                </a:cxn>
                <a:cxn ang="0">
                  <a:pos x="470" y="149"/>
                </a:cxn>
                <a:cxn ang="0">
                  <a:pos x="0" y="149"/>
                </a:cxn>
                <a:cxn ang="0">
                  <a:pos x="0" y="0"/>
                </a:cxn>
              </a:cxnLst>
              <a:rect l="0" t="0" r="r" b="b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DCDCD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1" name="Freeform 23"/>
            <p:cNvSpPr>
              <a:spLocks/>
            </p:cNvSpPr>
            <p:nvPr/>
          </p:nvSpPr>
          <p:spPr bwMode="auto">
            <a:xfrm>
              <a:off x="1414" y="3339"/>
              <a:ext cx="732" cy="149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732" y="0"/>
                </a:cxn>
                <a:cxn ang="0">
                  <a:pos x="732" y="99"/>
                </a:cxn>
                <a:cxn ang="0">
                  <a:pos x="470" y="99"/>
                </a:cxn>
                <a:cxn ang="0">
                  <a:pos x="470" y="149"/>
                </a:cxn>
                <a:cxn ang="0">
                  <a:pos x="0" y="149"/>
                </a:cxn>
                <a:cxn ang="0">
                  <a:pos x="0" y="0"/>
                </a:cxn>
              </a:cxnLst>
              <a:rect l="0" t="0" r="r" b="b"/>
              <a:pathLst>
                <a:path w="732" h="149">
                  <a:moveTo>
                    <a:pt x="0" y="0"/>
                  </a:moveTo>
                  <a:lnTo>
                    <a:pt x="732" y="0"/>
                  </a:lnTo>
                  <a:lnTo>
                    <a:pt x="732" y="99"/>
                  </a:lnTo>
                  <a:lnTo>
                    <a:pt x="470" y="99"/>
                  </a:lnTo>
                  <a:lnTo>
                    <a:pt x="470" y="149"/>
                  </a:lnTo>
                  <a:lnTo>
                    <a:pt x="0" y="149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2" name="Line 24"/>
            <p:cNvSpPr>
              <a:spLocks noChangeShapeType="1"/>
            </p:cNvSpPr>
            <p:nvPr/>
          </p:nvSpPr>
          <p:spPr bwMode="auto">
            <a:xfrm>
              <a:off x="1435" y="2890"/>
              <a:ext cx="711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3" name="Line 25"/>
            <p:cNvSpPr>
              <a:spLocks noChangeShapeType="1"/>
            </p:cNvSpPr>
            <p:nvPr/>
          </p:nvSpPr>
          <p:spPr bwMode="auto">
            <a:xfrm>
              <a:off x="1435" y="2940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4" name="Line 27"/>
            <p:cNvSpPr>
              <a:spLocks noChangeShapeType="1"/>
            </p:cNvSpPr>
            <p:nvPr/>
          </p:nvSpPr>
          <p:spPr bwMode="auto">
            <a:xfrm>
              <a:off x="1435" y="3239"/>
              <a:ext cx="606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5" name="Line 28"/>
            <p:cNvSpPr>
              <a:spLocks noChangeShapeType="1"/>
            </p:cNvSpPr>
            <p:nvPr/>
          </p:nvSpPr>
          <p:spPr bwMode="auto">
            <a:xfrm>
              <a:off x="1435" y="3288"/>
              <a:ext cx="397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6" name="Line 29"/>
            <p:cNvSpPr>
              <a:spLocks noChangeShapeType="1"/>
            </p:cNvSpPr>
            <p:nvPr/>
          </p:nvSpPr>
          <p:spPr bwMode="auto">
            <a:xfrm>
              <a:off x="1435" y="2840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7" name="Line 30"/>
            <p:cNvSpPr>
              <a:spLocks noChangeShapeType="1"/>
            </p:cNvSpPr>
            <p:nvPr/>
          </p:nvSpPr>
          <p:spPr bwMode="auto">
            <a:xfrm>
              <a:off x="1414" y="3538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8" name="Line 31"/>
            <p:cNvSpPr>
              <a:spLocks noChangeShapeType="1"/>
            </p:cNvSpPr>
            <p:nvPr/>
          </p:nvSpPr>
          <p:spPr bwMode="auto">
            <a:xfrm>
              <a:off x="1414" y="3587"/>
              <a:ext cx="554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69" name="フリーフォーム 68"/>
          <p:cNvSpPr/>
          <p:nvPr/>
        </p:nvSpPr>
        <p:spPr>
          <a:xfrm flipV="1">
            <a:off x="4283969" y="5258179"/>
            <a:ext cx="648072" cy="619093"/>
          </a:xfrm>
          <a:custGeom>
            <a:avLst/>
            <a:gdLst>
              <a:gd name="connsiteX0" fmla="*/ 0 w 2019300"/>
              <a:gd name="connsiteY0" fmla="*/ 114300 h 114300"/>
              <a:gd name="connsiteX1" fmla="*/ 1076325 w 2019300"/>
              <a:gd name="connsiteY1" fmla="*/ 19050 h 114300"/>
              <a:gd name="connsiteX2" fmla="*/ 2019300 w 2019300"/>
              <a:gd name="connsiteY2" fmla="*/ 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19300" h="114300">
                <a:moveTo>
                  <a:pt x="0" y="114300"/>
                </a:moveTo>
                <a:cubicBezTo>
                  <a:pt x="369887" y="76200"/>
                  <a:pt x="739775" y="38100"/>
                  <a:pt x="1076325" y="19050"/>
                </a:cubicBezTo>
                <a:cubicBezTo>
                  <a:pt x="1412875" y="0"/>
                  <a:pt x="1716087" y="0"/>
                  <a:pt x="2019300" y="0"/>
                </a:cubicBezTo>
              </a:path>
            </a:pathLst>
          </a:cu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0" name="フリーフォーム 69"/>
          <p:cNvSpPr/>
          <p:nvPr/>
        </p:nvSpPr>
        <p:spPr>
          <a:xfrm flipV="1">
            <a:off x="4283968" y="5229200"/>
            <a:ext cx="648072" cy="216024"/>
          </a:xfrm>
          <a:custGeom>
            <a:avLst/>
            <a:gdLst>
              <a:gd name="connsiteX0" fmla="*/ 0 w 2019300"/>
              <a:gd name="connsiteY0" fmla="*/ 114300 h 114300"/>
              <a:gd name="connsiteX1" fmla="*/ 1076325 w 2019300"/>
              <a:gd name="connsiteY1" fmla="*/ 19050 h 114300"/>
              <a:gd name="connsiteX2" fmla="*/ 2019300 w 2019300"/>
              <a:gd name="connsiteY2" fmla="*/ 0 h 1143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2019300" h="114300">
                <a:moveTo>
                  <a:pt x="0" y="114300"/>
                </a:moveTo>
                <a:cubicBezTo>
                  <a:pt x="369887" y="76200"/>
                  <a:pt x="739775" y="38100"/>
                  <a:pt x="1076325" y="19050"/>
                </a:cubicBezTo>
                <a:cubicBezTo>
                  <a:pt x="1412875" y="0"/>
                  <a:pt x="1716087" y="0"/>
                  <a:pt x="2019300" y="0"/>
                </a:cubicBezTo>
              </a:path>
            </a:pathLst>
          </a:custGeom>
          <a:ln>
            <a:tailEnd type="triangle" w="lg" len="med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1" name="スライド番号プレースホルダ 7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2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6800" cy="1143000"/>
          </a:xfrm>
        </p:spPr>
        <p:txBody>
          <a:bodyPr/>
          <a:lstStyle/>
          <a:p>
            <a:r>
              <a:rPr kumimoji="1" lang="ja-JP" altLang="en-US" sz="3600" dirty="0" smtClean="0"/>
              <a:t>複製</a:t>
            </a:r>
            <a:r>
              <a:rPr lang="ja-JP" altLang="en-US" sz="3600" dirty="0" smtClean="0"/>
              <a:t>されているかもしれない欠陥の考慮</a:t>
            </a:r>
            <a:endParaRPr kumimoji="1" lang="ja-JP" altLang="en-US" sz="36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514350" indent="-514350">
              <a:lnSpc>
                <a:spcPct val="150000"/>
              </a:lnSpc>
              <a:buNone/>
            </a:pPr>
            <a:r>
              <a:rPr lang="ja-JP" altLang="en-US" sz="2800" dirty="0" smtClean="0"/>
              <a:t>バグ修正のプロセス</a:t>
            </a:r>
            <a:endParaRPr lang="en-US" altLang="ja-JP" sz="36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ja-JP" altLang="en-US" sz="2800" dirty="0" smtClean="0"/>
              <a:t>ユーザからバグが報告される．</a:t>
            </a:r>
            <a:endParaRPr lang="en-US" altLang="ja-JP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ja-JP" altLang="en-US" sz="2800" dirty="0" smtClean="0"/>
              <a:t>バグの原因を分析する．</a:t>
            </a:r>
            <a:endParaRPr lang="en-US" altLang="ja-JP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ja-JP" altLang="en-US" sz="2800" dirty="0" smtClean="0"/>
              <a:t>同じ問題が，他のコードでも起きてないか検査する．</a:t>
            </a:r>
            <a:endParaRPr lang="en-US" altLang="ja-JP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ja-JP" altLang="en-US" sz="2800" dirty="0" smtClean="0"/>
              <a:t>バグを修正し，テスト実施．</a:t>
            </a:r>
            <a:endParaRPr lang="en-US" altLang="ja-JP" sz="2800" dirty="0" smtClean="0"/>
          </a:p>
          <a:p>
            <a:pPr marL="514350" indent="-514350">
              <a:lnSpc>
                <a:spcPct val="150000"/>
              </a:lnSpc>
              <a:buFont typeface="+mj-lt"/>
              <a:buAutoNum type="arabicPeriod"/>
            </a:pPr>
            <a:r>
              <a:rPr lang="ja-JP" altLang="en-US" sz="2800" dirty="0" smtClean="0"/>
              <a:t>修正したソフトウェアをユーザに渡す．</a:t>
            </a:r>
            <a:endParaRPr lang="en-US" altLang="ja-JP" sz="2800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3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51520" y="274638"/>
            <a:ext cx="8686800" cy="1143000"/>
          </a:xfrm>
        </p:spPr>
        <p:txBody>
          <a:bodyPr/>
          <a:lstStyle/>
          <a:p>
            <a:r>
              <a:rPr kumimoji="1" lang="ja-JP" altLang="en-US" sz="4000" dirty="0" smtClean="0"/>
              <a:t>「同じ」欠陥を見つける手順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23528" y="1600200"/>
            <a:ext cx="8424936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ja-JP" altLang="en-US" sz="2800" dirty="0" smtClean="0"/>
              <a:t>バグに関連したキーワードを開発者が特定する．</a:t>
            </a:r>
            <a:endParaRPr lang="en-US" altLang="ja-JP" sz="2800" dirty="0" smtClean="0"/>
          </a:p>
          <a:p>
            <a:pPr marL="514350" indent="-514350">
              <a:buFont typeface="+mj-lt"/>
              <a:buAutoNum type="arabicPeriod"/>
            </a:pPr>
            <a:endParaRPr lang="en-US" altLang="ja-JP" sz="105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 smtClean="0"/>
              <a:t>開発者が</a:t>
            </a:r>
            <a:r>
              <a:rPr lang="en-US" altLang="ja-JP" sz="2800" dirty="0" smtClean="0"/>
              <a:t> </a:t>
            </a:r>
            <a:r>
              <a:rPr lang="en-US" altLang="ja-JP" sz="2800" b="1" dirty="0" err="1" smtClean="0"/>
              <a:t>grep</a:t>
            </a:r>
            <a:r>
              <a:rPr lang="en-US" altLang="ja-JP" sz="2800" b="1" dirty="0" smtClean="0"/>
              <a:t> </a:t>
            </a:r>
            <a:r>
              <a:rPr lang="ja-JP" altLang="en-US" sz="2800" dirty="0" smtClean="0"/>
              <a:t>を実行してキーワード検索する．</a:t>
            </a:r>
            <a:r>
              <a:rPr lang="en-US" altLang="ja-JP" sz="2800" dirty="0" smtClean="0"/>
              <a:t>  </a:t>
            </a:r>
          </a:p>
          <a:p>
            <a:pPr marL="514350" indent="-514350">
              <a:buFont typeface="+mj-lt"/>
              <a:buAutoNum type="arabicPeriod"/>
            </a:pPr>
            <a:endParaRPr lang="en-US" altLang="ja-JP" sz="1050" dirty="0" smtClean="0"/>
          </a:p>
          <a:p>
            <a:pPr marL="514350" indent="-514350">
              <a:buFont typeface="+mj-lt"/>
              <a:buAutoNum type="arabicPeriod"/>
            </a:pPr>
            <a:r>
              <a:rPr lang="ja-JP" altLang="en-US" sz="2800" dirty="0" smtClean="0"/>
              <a:t>キーワードの各出現について，</a:t>
            </a:r>
            <a:endParaRPr lang="en-US" altLang="ja-JP" sz="2800" dirty="0" smtClean="0"/>
          </a:p>
          <a:p>
            <a:pPr marL="514350" indent="-514350">
              <a:buNone/>
            </a:pPr>
            <a:r>
              <a:rPr lang="en-US" altLang="ja-JP" sz="2800" dirty="0" smtClean="0"/>
              <a:t>	</a:t>
            </a:r>
            <a:r>
              <a:rPr lang="ja-JP" altLang="en-US" sz="2800" dirty="0" smtClean="0"/>
              <a:t>修正の要・不要を判断する．</a:t>
            </a:r>
            <a:endParaRPr lang="en-US" altLang="ja-JP" sz="1050" dirty="0" smtClean="0"/>
          </a:p>
          <a:p>
            <a:pPr marL="514350" indent="-514350">
              <a:buFont typeface="+mj-lt"/>
              <a:buAutoNum type="arabicPeriod"/>
            </a:pPr>
            <a:endParaRPr lang="en-US" altLang="ja-JP" sz="2800" dirty="0" smtClean="0"/>
          </a:p>
          <a:p>
            <a:pPr marL="514350" indent="-514350">
              <a:buNone/>
            </a:pPr>
            <a:endParaRPr lang="en-US" altLang="ja-JP" sz="2800" b="1" dirty="0" smtClean="0"/>
          </a:p>
          <a:p>
            <a:pPr marL="514350" indent="-514350">
              <a:buNone/>
            </a:pPr>
            <a:endParaRPr lang="en-US" altLang="ja-JP" sz="2800" dirty="0" smtClean="0"/>
          </a:p>
          <a:p>
            <a:pPr lvl="1"/>
            <a:endParaRPr lang="en-US" altLang="ja-JP" dirty="0" smtClean="0"/>
          </a:p>
        </p:txBody>
      </p:sp>
      <p:pic>
        <p:nvPicPr>
          <p:cNvPr id="1030" name="Picture 6" descr="C:\Documents and Settings\ishio\Local Settings\Temporary Internet Files\Content.IE5\OXMRKLQF\MC90029534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88224" y="3573016"/>
            <a:ext cx="1995295" cy="2232248"/>
          </a:xfrm>
          <a:prstGeom prst="rect">
            <a:avLst/>
          </a:prstGeom>
          <a:noFill/>
        </p:spPr>
      </p:pic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4</a:t>
            </a:fld>
            <a:endParaRPr lang="en-US" altLang="ja-JP"/>
          </a:p>
        </p:txBody>
      </p:sp>
      <p:sp>
        <p:nvSpPr>
          <p:cNvPr id="7" name="角丸四角形 6"/>
          <p:cNvSpPr/>
          <p:nvPr/>
        </p:nvSpPr>
        <p:spPr>
          <a:xfrm>
            <a:off x="467544" y="4725144"/>
            <a:ext cx="5400600" cy="1080120"/>
          </a:xfrm>
          <a:prstGeom prst="round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514350" indent="-514350">
              <a:buNone/>
            </a:pPr>
            <a:r>
              <a:rPr lang="en-US" altLang="ja-JP" sz="2400" dirty="0" smtClean="0"/>
              <a:t>	</a:t>
            </a:r>
            <a:r>
              <a:rPr lang="en-US" altLang="ja-JP" sz="2400" dirty="0" err="1" smtClean="0"/>
              <a:t>grep</a:t>
            </a:r>
            <a:r>
              <a:rPr lang="en-US" altLang="ja-JP" sz="2400" dirty="0" smtClean="0"/>
              <a:t> </a:t>
            </a:r>
            <a:r>
              <a:rPr lang="ja-JP" altLang="en-US" sz="2400" dirty="0" smtClean="0"/>
              <a:t>の出力を逐一確認するのは，</a:t>
            </a:r>
            <a:endParaRPr lang="en-US" altLang="ja-JP" sz="2400" dirty="0" smtClean="0"/>
          </a:p>
          <a:p>
            <a:pPr marL="514350" indent="-514350">
              <a:buNone/>
            </a:pPr>
            <a:r>
              <a:rPr lang="en-US" altLang="ja-JP" sz="2400" dirty="0" smtClean="0"/>
              <a:t>	</a:t>
            </a:r>
            <a:r>
              <a:rPr lang="ja-JP" altLang="en-US" sz="2400" dirty="0" smtClean="0"/>
              <a:t>開発者にとって大きな負担</a:t>
            </a:r>
            <a:endParaRPr kumimoji="1" lang="ja-JP" alt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dirty="0" smtClean="0"/>
              <a:t>なぜ</a:t>
            </a:r>
            <a:r>
              <a:rPr lang="en-US" altLang="ja-JP" dirty="0" smtClean="0"/>
              <a:t> </a:t>
            </a:r>
            <a:r>
              <a:rPr lang="en-US" altLang="ja-JP" b="1" dirty="0" err="1" smtClean="0"/>
              <a:t>grep</a:t>
            </a:r>
            <a:r>
              <a:rPr lang="ja-JP" altLang="en-US" b="1" dirty="0" smtClean="0"/>
              <a:t> </a:t>
            </a:r>
            <a:r>
              <a:rPr lang="ja-JP" altLang="en-US" dirty="0" smtClean="0"/>
              <a:t>を使うのか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ja-JP" altLang="en-US" sz="5400" dirty="0" smtClean="0"/>
              <a:t>再現率</a:t>
            </a:r>
            <a:r>
              <a:rPr lang="en-US" altLang="ja-JP" sz="5400" dirty="0" smtClean="0"/>
              <a:t>100%</a:t>
            </a:r>
            <a:r>
              <a:rPr lang="ja-JP" altLang="en-US" sz="5400" dirty="0" smtClean="0"/>
              <a:t> </a:t>
            </a:r>
            <a:r>
              <a:rPr lang="ja-JP" altLang="en-US" sz="2000" dirty="0" smtClean="0"/>
              <a:t>低適合率</a:t>
            </a:r>
            <a:endParaRPr lang="en-US" altLang="ja-JP" sz="5400" dirty="0" smtClean="0"/>
          </a:p>
          <a:p>
            <a:pPr>
              <a:buNone/>
            </a:pPr>
            <a:r>
              <a:rPr lang="ja-JP" altLang="en-US" sz="2400" dirty="0" smtClean="0"/>
              <a:t>＋検証可能性：</a:t>
            </a:r>
            <a:endParaRPr lang="en-US" altLang="ja-JP" sz="2400" dirty="0" smtClean="0"/>
          </a:p>
          <a:p>
            <a:pPr lvl="1">
              <a:buNone/>
            </a:pPr>
            <a:r>
              <a:rPr lang="ja-JP" altLang="en-US" sz="2000" dirty="0" smtClean="0"/>
              <a:t>どのキーワードで，何が検査したかが明白．</a:t>
            </a:r>
            <a:endParaRPr lang="en-US" altLang="ja-JP" sz="2000" dirty="0" smtClean="0"/>
          </a:p>
          <a:p>
            <a:pPr lvl="1">
              <a:buNone/>
            </a:pPr>
            <a:r>
              <a:rPr lang="en-US" altLang="ja-JP" sz="2000" dirty="0" err="1" smtClean="0"/>
              <a:t>CCFinder</a:t>
            </a:r>
            <a:r>
              <a:rPr lang="ja-JP" altLang="en-US" sz="2000" dirty="0" smtClean="0"/>
              <a:t> などの検出ツールは，</a:t>
            </a:r>
            <a:endParaRPr lang="en-US" altLang="ja-JP" sz="2000" dirty="0" smtClean="0"/>
          </a:p>
          <a:p>
            <a:pPr lvl="1">
              <a:buNone/>
            </a:pPr>
            <a:r>
              <a:rPr lang="ja-JP" altLang="en-US" sz="2000" dirty="0" smtClean="0"/>
              <a:t>閾値の設定等が明確ではない．</a:t>
            </a:r>
            <a:endParaRPr lang="en-US" altLang="ja-JP" sz="2000" dirty="0" smtClean="0"/>
          </a:p>
          <a:p>
            <a:pPr>
              <a:buNone/>
            </a:pPr>
            <a:endParaRPr lang="en-US" altLang="ja-JP" sz="2800" dirty="0" smtClean="0"/>
          </a:p>
          <a:p>
            <a:pPr>
              <a:buNone/>
            </a:pPr>
            <a:r>
              <a:rPr lang="ja-JP" altLang="en-US" sz="2800" dirty="0" smtClean="0"/>
              <a:t>同じバグの再発は防ぎたい</a:t>
            </a:r>
            <a:endParaRPr lang="en-US" altLang="ja-JP" sz="2400" dirty="0" smtClean="0"/>
          </a:p>
          <a:p>
            <a:pPr>
              <a:buNone/>
            </a:pPr>
            <a:r>
              <a:rPr lang="en-US" altLang="ja-JP" sz="2400" dirty="0" smtClean="0"/>
              <a:t>	</a:t>
            </a:r>
            <a:r>
              <a:rPr lang="ja-JP" altLang="en-US" sz="2400" dirty="0" smtClean="0"/>
              <a:t>「修正した」報告の直後に，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　　別のコードで同じ問題が発生したら</a:t>
            </a:r>
            <a:r>
              <a:rPr lang="en-US" altLang="ja-JP" sz="2400" dirty="0" smtClean="0"/>
              <a:t>…</a:t>
            </a:r>
            <a:r>
              <a:rPr lang="ja-JP" altLang="en-US" sz="2400" dirty="0" smtClean="0"/>
              <a:t>？</a:t>
            </a:r>
            <a:endParaRPr kumimoji="1" lang="ja-JP" altLang="en-US" dirty="0"/>
          </a:p>
        </p:txBody>
      </p:sp>
      <p:pic>
        <p:nvPicPr>
          <p:cNvPr id="2052" name="Picture 4" descr="C:\Documents and Settings\ishio\Local Settings\Temporary Internet Files\Content.IE5\496F0DYZ\MC900334302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4248" y="3675406"/>
            <a:ext cx="1800200" cy="2777930"/>
          </a:xfrm>
          <a:prstGeom prst="rect">
            <a:avLst/>
          </a:prstGeom>
          <a:noFill/>
        </p:spPr>
      </p:pic>
      <p:sp>
        <p:nvSpPr>
          <p:cNvPr id="21" name="円形吹き出し 20"/>
          <p:cNvSpPr/>
          <p:nvPr/>
        </p:nvSpPr>
        <p:spPr>
          <a:xfrm>
            <a:off x="5940152" y="2708920"/>
            <a:ext cx="2520280" cy="720080"/>
          </a:xfrm>
          <a:prstGeom prst="wedgeEllipseCallout">
            <a:avLst>
              <a:gd name="adj1" fmla="val 1103"/>
              <a:gd name="adj2" fmla="val 80356"/>
            </a:avLst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/>
              <a:t>There is no</a:t>
            </a:r>
            <a:r>
              <a:rPr kumimoji="1" lang="ja-JP" altLang="en-US" dirty="0" smtClean="0"/>
              <a:t> </a:t>
            </a:r>
            <a:r>
              <a:rPr kumimoji="1" lang="en-US" altLang="ja-JP" dirty="0" smtClean="0"/>
              <a:t>perfect system.</a:t>
            </a:r>
            <a:endParaRPr kumimoji="1" lang="ja-JP" altLang="en-US" dirty="0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5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本研究の提案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507288" cy="4525963"/>
          </a:xfrm>
        </p:spPr>
        <p:txBody>
          <a:bodyPr/>
          <a:lstStyle/>
          <a:p>
            <a:r>
              <a:rPr lang="ja-JP" altLang="en-US" dirty="0" smtClean="0"/>
              <a:t>維持するもの</a:t>
            </a:r>
            <a:r>
              <a:rPr lang="en-US" altLang="ja-JP" dirty="0" smtClean="0"/>
              <a:t>: </a:t>
            </a:r>
            <a:r>
              <a:rPr lang="ja-JP" altLang="en-US" dirty="0" smtClean="0"/>
              <a:t>再現率 </a:t>
            </a:r>
            <a:r>
              <a:rPr lang="en-US" altLang="ja-JP" dirty="0" smtClean="0"/>
              <a:t>100%</a:t>
            </a:r>
          </a:p>
          <a:p>
            <a:pPr lvl="1">
              <a:buNone/>
            </a:pPr>
            <a:r>
              <a:rPr lang="en-US" altLang="ja-JP" dirty="0" smtClean="0"/>
              <a:t>	</a:t>
            </a:r>
            <a:r>
              <a:rPr lang="ja-JP" altLang="en-US" dirty="0" smtClean="0"/>
              <a:t>　　　　　　　　　</a:t>
            </a:r>
            <a:r>
              <a:rPr lang="en-US" altLang="ja-JP" dirty="0" smtClean="0"/>
              <a:t> 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ja-JP" altLang="en-US" dirty="0" smtClean="0">
                <a:latin typeface="Times New Roman" pitchFamily="18" charset="0"/>
                <a:cs typeface="Times New Roman" pitchFamily="18" charset="0"/>
              </a:rPr>
              <a:t>キーワードは正しいものとして</a:t>
            </a:r>
            <a:r>
              <a:rPr lang="en-US" altLang="ja-JP" dirty="0" smtClean="0">
                <a:latin typeface="Times New Roman" pitchFamily="18" charset="0"/>
                <a:cs typeface="Times New Roman" pitchFamily="18" charset="0"/>
              </a:rPr>
              <a:t>)</a:t>
            </a:r>
            <a:r>
              <a:rPr lang="en-US" altLang="ja-JP" dirty="0" smtClean="0"/>
              <a:t> </a:t>
            </a:r>
          </a:p>
          <a:p>
            <a:pPr lvl="1"/>
            <a:endParaRPr lang="en-US" altLang="ja-JP" sz="2000" dirty="0" smtClean="0"/>
          </a:p>
          <a:p>
            <a:r>
              <a:rPr lang="en-US" altLang="ja-JP" b="1" dirty="0" err="1" smtClean="0"/>
              <a:t>grep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の結果を「分類」する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似たコードを同時にまとめて検査すれば，学習効果が働いて効率化が見込める</a:t>
            </a:r>
            <a:endParaRPr lang="en-US" altLang="ja-JP" dirty="0" smtClean="0"/>
          </a:p>
          <a:p>
            <a:pPr lvl="1">
              <a:buNone/>
            </a:pPr>
            <a:r>
              <a:rPr lang="en-US" altLang="ja-JP" sz="2000" dirty="0" smtClean="0"/>
              <a:t>	</a:t>
            </a:r>
            <a:endParaRPr lang="en-US" altLang="ja-JP" sz="2400" dirty="0" smtClean="0"/>
          </a:p>
          <a:p>
            <a:r>
              <a:rPr lang="ja-JP" altLang="en-US" dirty="0" smtClean="0"/>
              <a:t>現在の対象は </a:t>
            </a:r>
            <a:r>
              <a:rPr lang="en-US" altLang="ja-JP" dirty="0" smtClean="0"/>
              <a:t>Java</a:t>
            </a:r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6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角丸四角形 9"/>
          <p:cNvSpPr/>
          <p:nvPr/>
        </p:nvSpPr>
        <p:spPr>
          <a:xfrm>
            <a:off x="4139952" y="2564904"/>
            <a:ext cx="4608512" cy="3888432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角丸四角形 8"/>
          <p:cNvSpPr/>
          <p:nvPr/>
        </p:nvSpPr>
        <p:spPr>
          <a:xfrm>
            <a:off x="251520" y="2564904"/>
            <a:ext cx="3672408" cy="3024336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0" y="274638"/>
            <a:ext cx="9144000" cy="1143000"/>
          </a:xfrm>
        </p:spPr>
        <p:txBody>
          <a:bodyPr/>
          <a:lstStyle/>
          <a:p>
            <a:r>
              <a:rPr lang="ja-JP" altLang="en-US" sz="4000" dirty="0" smtClean="0"/>
              <a:t>例</a:t>
            </a:r>
            <a:r>
              <a:rPr kumimoji="1" lang="en-US" altLang="ja-JP" sz="4000" dirty="0" smtClean="0"/>
              <a:t>: </a:t>
            </a:r>
            <a:r>
              <a:rPr kumimoji="1" lang="en-US" altLang="ja-JP" sz="4000" dirty="0" err="1" smtClean="0"/>
              <a:t>JEdit</a:t>
            </a:r>
            <a:r>
              <a:rPr kumimoji="1" lang="ja-JP" altLang="en-US" sz="4000" dirty="0" smtClean="0"/>
              <a:t> はいつ </a:t>
            </a:r>
            <a:r>
              <a:rPr kumimoji="1" lang="en-US" altLang="ja-JP" sz="4000" dirty="0" smtClean="0"/>
              <a:t>beep </a:t>
            </a:r>
            <a:r>
              <a:rPr kumimoji="1" lang="ja-JP" altLang="en-US" sz="4000" dirty="0" smtClean="0"/>
              <a:t>音を鳴らすか？</a:t>
            </a:r>
            <a:endParaRPr kumimoji="1" lang="ja-JP" altLang="en-US" sz="4000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251520" y="1600200"/>
            <a:ext cx="8712968" cy="4525963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ja-JP" altLang="en-US" sz="2400" dirty="0" smtClean="0"/>
              <a:t>「編集禁止」文書を編集しようとした</a:t>
            </a:r>
            <a:r>
              <a:rPr lang="en-US" altLang="ja-JP" sz="2400" dirty="0" smtClean="0"/>
              <a:t>. (34 methods)</a:t>
            </a:r>
          </a:p>
          <a:p>
            <a:pPr marL="514350" indent="-514350">
              <a:buFont typeface="+mj-lt"/>
              <a:buAutoNum type="arabicPeriod"/>
            </a:pPr>
            <a:r>
              <a:rPr lang="ja-JP" altLang="en-US" sz="2400" dirty="0" smtClean="0"/>
              <a:t>キャレットを移動しようとしたが，できなかった</a:t>
            </a:r>
            <a:r>
              <a:rPr lang="en-US" altLang="ja-JP" sz="2400" dirty="0" smtClean="0"/>
              <a:t>. (22 methods)</a:t>
            </a:r>
          </a:p>
        </p:txBody>
      </p:sp>
      <p:sp>
        <p:nvSpPr>
          <p:cNvPr id="6" name="正方形/長方形 5"/>
          <p:cNvSpPr/>
          <p:nvPr/>
        </p:nvSpPr>
        <p:spPr>
          <a:xfrm>
            <a:off x="467544" y="2636912"/>
            <a:ext cx="4248472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Case 1 (class </a:t>
            </a:r>
            <a:r>
              <a:rPr lang="en-US" altLang="ja-JP" dirty="0" err="1" smtClean="0"/>
              <a:t>JEditBuffer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public void undo(…) {</a:t>
            </a:r>
          </a:p>
          <a:p>
            <a:r>
              <a:rPr lang="en-US" altLang="ja-JP" dirty="0" smtClean="0"/>
              <a:t>  if(</a:t>
            </a:r>
            <a:r>
              <a:rPr lang="en-US" altLang="ja-JP" dirty="0" err="1" smtClean="0"/>
              <a:t>undoMgr</a:t>
            </a:r>
            <a:r>
              <a:rPr lang="en-US" altLang="ja-JP" dirty="0" smtClean="0"/>
              <a:t> == null) return;</a:t>
            </a:r>
          </a:p>
          <a:p>
            <a:r>
              <a:rPr lang="en-US" altLang="ja-JP" dirty="0" smtClean="0"/>
              <a:t>  if(!</a:t>
            </a:r>
            <a:r>
              <a:rPr lang="en-US" altLang="ja-JP" dirty="0" err="1" smtClean="0"/>
              <a:t>i</a:t>
            </a:r>
            <a:r>
              <a:rPr lang="en-US" altLang="ja-JP" dirty="0" err="1" smtClean="0">
                <a:solidFill>
                  <a:srgbClr val="FF0000"/>
                </a:solidFill>
              </a:rPr>
              <a:t>sEditable</a:t>
            </a:r>
            <a:r>
              <a:rPr lang="en-US" altLang="ja-JP" dirty="0" smtClean="0">
                <a:solidFill>
                  <a:srgbClr val="FF0000"/>
                </a:solidFill>
              </a:rPr>
              <a:t>())</a:t>
            </a:r>
            <a:r>
              <a:rPr lang="en-US" altLang="ja-JP" dirty="0" smtClean="0"/>
              <a:t>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textArea.getToolkit</a:t>
            </a:r>
            <a:r>
              <a:rPr lang="en-US" altLang="ja-JP" dirty="0" smtClean="0"/>
              <a:t>().</a:t>
            </a:r>
            <a:r>
              <a:rPr lang="en-US" altLang="ja-JP" dirty="0" smtClean="0">
                <a:solidFill>
                  <a:srgbClr val="FF0000"/>
                </a:solidFill>
              </a:rPr>
              <a:t>beep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  return;</a:t>
            </a:r>
          </a:p>
          <a:p>
            <a:r>
              <a:rPr lang="en-US" altLang="ja-JP" dirty="0" smtClean="0"/>
              <a:t>  }</a:t>
            </a:r>
          </a:p>
          <a:p>
            <a:r>
              <a:rPr lang="en-US" altLang="ja-JP" dirty="0" smtClean="0"/>
              <a:t>  … // undo the previous action</a:t>
            </a:r>
          </a:p>
          <a:p>
            <a:r>
              <a:rPr lang="en-US" altLang="ja-JP" dirty="0" smtClean="0"/>
              <a:t>}</a:t>
            </a:r>
            <a:endParaRPr lang="en-US" altLang="ja-JP" dirty="0"/>
          </a:p>
        </p:txBody>
      </p:sp>
      <p:sp>
        <p:nvSpPr>
          <p:cNvPr id="7" name="正方形/長方形 6"/>
          <p:cNvSpPr/>
          <p:nvPr/>
        </p:nvSpPr>
        <p:spPr>
          <a:xfrm>
            <a:off x="4608512" y="2636912"/>
            <a:ext cx="4139952" cy="37444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dirty="0" smtClean="0"/>
              <a:t>Case 2  (class </a:t>
            </a:r>
            <a:r>
              <a:rPr lang="en-US" altLang="ja-JP" dirty="0" err="1" smtClean="0"/>
              <a:t>TextPane</a:t>
            </a:r>
            <a:r>
              <a:rPr lang="en-US" altLang="ja-JP" dirty="0" smtClean="0"/>
              <a:t>)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public void </a:t>
            </a:r>
            <a:r>
              <a:rPr lang="en-US" altLang="ja-JP" dirty="0" err="1" smtClean="0"/>
              <a:t>goToNextMarker</a:t>
            </a:r>
            <a:r>
              <a:rPr lang="en-US" altLang="ja-JP" dirty="0" smtClean="0"/>
              <a:t>(…) {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java.util.List</a:t>
            </a:r>
            <a:r>
              <a:rPr lang="en-US" altLang="ja-JP" dirty="0" smtClean="0"/>
              <a:t>&lt;Marker&gt; markers = … </a:t>
            </a:r>
          </a:p>
          <a:p>
            <a:r>
              <a:rPr lang="en-US" altLang="ja-JP" dirty="0" smtClean="0"/>
              <a:t>  if(</a:t>
            </a:r>
            <a:r>
              <a:rPr lang="en-US" altLang="ja-JP" dirty="0" err="1" smtClean="0"/>
              <a:t>markers.isEmpty</a:t>
            </a:r>
            <a:r>
              <a:rPr lang="en-US" altLang="ja-JP" dirty="0" smtClean="0"/>
              <a:t>()) {</a:t>
            </a:r>
          </a:p>
          <a:p>
            <a:r>
              <a:rPr lang="en-US" altLang="ja-JP" dirty="0" smtClean="0"/>
              <a:t>    </a:t>
            </a:r>
            <a:r>
              <a:rPr lang="en-US" altLang="ja-JP" dirty="0" err="1" smtClean="0"/>
              <a:t>getToolkit</a:t>
            </a:r>
            <a:r>
              <a:rPr lang="en-US" altLang="ja-JP" dirty="0" smtClean="0"/>
              <a:t>().</a:t>
            </a:r>
            <a:r>
              <a:rPr lang="en-US" altLang="ja-JP" dirty="0" smtClean="0">
                <a:solidFill>
                  <a:srgbClr val="FF0000"/>
                </a:solidFill>
              </a:rPr>
              <a:t>beep</a:t>
            </a:r>
            <a:r>
              <a:rPr lang="en-US" altLang="ja-JP" dirty="0" smtClean="0"/>
              <a:t>();</a:t>
            </a:r>
          </a:p>
          <a:p>
            <a:r>
              <a:rPr lang="en-US" altLang="ja-JP" dirty="0" smtClean="0"/>
              <a:t>    return;</a:t>
            </a:r>
          </a:p>
          <a:p>
            <a:r>
              <a:rPr lang="en-US" altLang="ja-JP" dirty="0" smtClean="0"/>
              <a:t>  }</a:t>
            </a:r>
          </a:p>
          <a:p>
            <a:r>
              <a:rPr lang="en-US" altLang="ja-JP" dirty="0" smtClean="0"/>
              <a:t>  Marker </a:t>
            </a:r>
            <a:r>
              <a:rPr lang="en-US" altLang="ja-JP" dirty="0" err="1" smtClean="0"/>
              <a:t>marker</a:t>
            </a:r>
            <a:r>
              <a:rPr lang="en-US" altLang="ja-JP" dirty="0" smtClean="0"/>
              <a:t> = …</a:t>
            </a:r>
          </a:p>
          <a:p>
            <a:r>
              <a:rPr lang="en-US" altLang="ja-JP" dirty="0" smtClean="0"/>
              <a:t>  </a:t>
            </a:r>
            <a:r>
              <a:rPr lang="en-US" altLang="ja-JP" dirty="0" err="1" smtClean="0"/>
              <a:t>textArea.</a:t>
            </a:r>
            <a:r>
              <a:rPr lang="en-US" altLang="ja-JP" dirty="0" err="1" smtClean="0">
                <a:solidFill>
                  <a:srgbClr val="FF0000"/>
                </a:solidFill>
              </a:rPr>
              <a:t>moveCaretPosition</a:t>
            </a:r>
            <a:r>
              <a:rPr lang="en-US" altLang="ja-JP" dirty="0" smtClean="0"/>
              <a:t>(</a:t>
            </a:r>
          </a:p>
          <a:p>
            <a:r>
              <a:rPr lang="en-US" altLang="ja-JP" dirty="0" smtClean="0"/>
              <a:t>     </a:t>
            </a:r>
            <a:r>
              <a:rPr lang="en-US" altLang="ja-JP" dirty="0" err="1" smtClean="0"/>
              <a:t>marker.getPosition</a:t>
            </a:r>
            <a:r>
              <a:rPr lang="en-US" altLang="ja-JP" dirty="0" smtClean="0"/>
              <a:t>());</a:t>
            </a:r>
          </a:p>
          <a:p>
            <a:r>
              <a:rPr lang="en-US" altLang="ja-JP" dirty="0" smtClean="0"/>
              <a:t>  …</a:t>
            </a:r>
          </a:p>
          <a:p>
            <a:r>
              <a:rPr lang="en-US" altLang="ja-JP" dirty="0" smtClean="0"/>
              <a:t>}</a:t>
            </a:r>
          </a:p>
        </p:txBody>
      </p:sp>
      <p:sp>
        <p:nvSpPr>
          <p:cNvPr id="12" name="テキスト ボックス 11"/>
          <p:cNvSpPr txBox="1"/>
          <p:nvPr/>
        </p:nvSpPr>
        <p:spPr>
          <a:xfrm>
            <a:off x="1691680" y="5805264"/>
            <a:ext cx="224131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このようなグループを</a:t>
            </a:r>
            <a:endParaRPr kumimoji="1" lang="en-US" altLang="ja-JP" dirty="0" smtClean="0"/>
          </a:p>
          <a:p>
            <a:r>
              <a:rPr kumimoji="1" lang="ja-JP" altLang="en-US" dirty="0" smtClean="0"/>
              <a:t>自動的に検出したい</a:t>
            </a:r>
            <a:endParaRPr kumimoji="1" lang="ja-JP" altLang="en-US" dirty="0"/>
          </a:p>
        </p:txBody>
      </p:sp>
      <p:sp>
        <p:nvSpPr>
          <p:cNvPr id="14" name="スライド番号プレースホルダ 13"/>
          <p:cNvSpPr>
            <a:spLocks noGrp="1"/>
          </p:cNvSpPr>
          <p:nvPr>
            <p:ph type="sldNum" sz="quarter" idx="12"/>
          </p:nvPr>
        </p:nvSpPr>
        <p:spPr>
          <a:xfrm>
            <a:off x="7597775" y="6308725"/>
            <a:ext cx="1150938" cy="288925"/>
          </a:xfrm>
        </p:spPr>
        <p:txBody>
          <a:bodyPr/>
          <a:lstStyle/>
          <a:p>
            <a:fld id="{9F5033E9-932D-4E41-95C3-341F9A6DAE17}" type="slidenum">
              <a:rPr lang="en-US" altLang="ja-JP" smtClean="0"/>
              <a:pPr/>
              <a:t>7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コード片の分類法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r>
              <a:rPr lang="en-US" altLang="ja-JP" dirty="0" err="1" smtClean="0"/>
              <a:t>grep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の結果を手続き単位で扱う</a:t>
            </a:r>
            <a:endParaRPr lang="en-US" altLang="ja-JP" dirty="0" smtClean="0"/>
          </a:p>
          <a:p>
            <a:endParaRPr lang="en-US" altLang="ja-JP" sz="1800" dirty="0" smtClean="0"/>
          </a:p>
          <a:p>
            <a:r>
              <a:rPr lang="ja-JP" altLang="en-US" dirty="0" smtClean="0"/>
              <a:t>手続きの類似性 ＝ 共通の属性を持つこと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振舞いに関する属性 </a:t>
            </a:r>
            <a:r>
              <a:rPr lang="ja-JP" altLang="en-US" sz="2000" dirty="0" smtClean="0"/>
              <a:t>（抜粋）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２つの手続きが，共通のメソッドを呼び出す．</a:t>
            </a:r>
            <a:endParaRPr lang="en-US" altLang="ja-JP" dirty="0" smtClean="0"/>
          </a:p>
          <a:p>
            <a:pPr lvl="3"/>
            <a:r>
              <a:rPr lang="ja-JP" altLang="en-US" dirty="0" smtClean="0"/>
              <a:t>同一メソッド</a:t>
            </a:r>
            <a:r>
              <a:rPr lang="en-US" altLang="ja-JP" dirty="0" smtClean="0"/>
              <a:t>, </a:t>
            </a:r>
            <a:r>
              <a:rPr lang="ja-JP" altLang="en-US" dirty="0" smtClean="0"/>
              <a:t>同一シグネチャ</a:t>
            </a:r>
            <a:r>
              <a:rPr lang="en-US" altLang="ja-JP" dirty="0" smtClean="0"/>
              <a:t>, </a:t>
            </a:r>
            <a:r>
              <a:rPr lang="ja-JP" altLang="en-US" dirty="0" smtClean="0"/>
              <a:t>同一の名前，と複数段階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２つの手続きが，共通のフィールドにアクセスする．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構造に関する属性 </a:t>
            </a:r>
            <a:r>
              <a:rPr lang="ja-JP" altLang="en-US" sz="2000" dirty="0" smtClean="0"/>
              <a:t>（抜粋）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２つの手続きが，同じクラスに宣言されている．</a:t>
            </a:r>
            <a:endParaRPr lang="en-US" altLang="ja-JP" dirty="0" smtClean="0"/>
          </a:p>
          <a:p>
            <a:pPr lvl="2"/>
            <a:r>
              <a:rPr lang="ja-JP" altLang="en-US" dirty="0" smtClean="0"/>
              <a:t>２つの手続きが，同じメソッドをオーバーライドしている．</a:t>
            </a:r>
            <a:endParaRPr lang="en-US" altLang="ja-JP" dirty="0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8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属性の抽出手順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525963"/>
          </a:xfrm>
        </p:spPr>
        <p:txBody>
          <a:bodyPr/>
          <a:lstStyle/>
          <a:p>
            <a:pPr marL="342900" lvl="1" indent="-342900">
              <a:buNone/>
            </a:pPr>
            <a:r>
              <a:rPr lang="ja-JP" altLang="en-US" dirty="0" smtClean="0"/>
              <a:t>すべての属性は，メソッドに対して真偽値を返す述語</a:t>
            </a:r>
            <a:endParaRPr lang="en-US" altLang="ja-JP" dirty="0" smtClean="0"/>
          </a:p>
          <a:p>
            <a:pPr marL="342900" lvl="1" indent="-342900">
              <a:buNone/>
            </a:pPr>
            <a:r>
              <a:rPr lang="en-US" altLang="ja-JP" dirty="0" smtClean="0"/>
              <a:t>		P(m: method) =&gt; </a:t>
            </a:r>
            <a:r>
              <a:rPr lang="en-US" altLang="ja-JP" dirty="0" err="1" smtClean="0"/>
              <a:t>boolean</a:t>
            </a:r>
            <a:endParaRPr lang="en-US" altLang="ja-JP" dirty="0" smtClean="0"/>
          </a:p>
        </p:txBody>
      </p:sp>
      <p:grpSp>
        <p:nvGrpSpPr>
          <p:cNvPr id="4" name="Group 15"/>
          <p:cNvGrpSpPr>
            <a:grpSpLocks noChangeAspect="1"/>
          </p:cNvGrpSpPr>
          <p:nvPr/>
        </p:nvGrpSpPr>
        <p:grpSpPr bwMode="auto">
          <a:xfrm>
            <a:off x="323528" y="3638424"/>
            <a:ext cx="1728192" cy="2310856"/>
            <a:chOff x="1348" y="2578"/>
            <a:chExt cx="863" cy="1122"/>
          </a:xfrm>
        </p:grpSpPr>
        <p:sp>
          <p:nvSpPr>
            <p:cNvPr id="5" name="AutoShape 14"/>
            <p:cNvSpPr>
              <a:spLocks noChangeAspect="1" noChangeArrowheads="1" noTextEdit="1"/>
            </p:cNvSpPr>
            <p:nvPr/>
          </p:nvSpPr>
          <p:spPr bwMode="auto">
            <a:xfrm>
              <a:off x="1348" y="2578"/>
              <a:ext cx="863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6" name="Freeform 16"/>
            <p:cNvSpPr>
              <a:spLocks/>
            </p:cNvSpPr>
            <p:nvPr/>
          </p:nvSpPr>
          <p:spPr bwMode="auto">
            <a:xfrm>
              <a:off x="1375" y="2578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7" name="Freeform 17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9" name="Freeform 19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4" name="Line 24"/>
            <p:cNvSpPr>
              <a:spLocks noChangeShapeType="1"/>
            </p:cNvSpPr>
            <p:nvPr/>
          </p:nvSpPr>
          <p:spPr bwMode="auto">
            <a:xfrm>
              <a:off x="1456" y="2931"/>
              <a:ext cx="539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5" name="Line 25"/>
            <p:cNvSpPr>
              <a:spLocks noChangeShapeType="1"/>
            </p:cNvSpPr>
            <p:nvPr/>
          </p:nvSpPr>
          <p:spPr bwMode="auto">
            <a:xfrm flipV="1">
              <a:off x="1456" y="2717"/>
              <a:ext cx="416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7" name="Line 28"/>
            <p:cNvSpPr>
              <a:spLocks noChangeShapeType="1"/>
            </p:cNvSpPr>
            <p:nvPr/>
          </p:nvSpPr>
          <p:spPr bwMode="auto">
            <a:xfrm>
              <a:off x="1456" y="3211"/>
              <a:ext cx="397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8" name="Line 29"/>
            <p:cNvSpPr>
              <a:spLocks noChangeShapeType="1"/>
            </p:cNvSpPr>
            <p:nvPr/>
          </p:nvSpPr>
          <p:spPr bwMode="auto">
            <a:xfrm>
              <a:off x="1459" y="2840"/>
              <a:ext cx="428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19" name="Line 30"/>
            <p:cNvSpPr>
              <a:spLocks noChangeShapeType="1"/>
            </p:cNvSpPr>
            <p:nvPr/>
          </p:nvSpPr>
          <p:spPr bwMode="auto">
            <a:xfrm flipV="1">
              <a:off x="1456" y="3525"/>
              <a:ext cx="288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20" name="Line 31"/>
            <p:cNvSpPr>
              <a:spLocks noChangeShapeType="1"/>
            </p:cNvSpPr>
            <p:nvPr/>
          </p:nvSpPr>
          <p:spPr bwMode="auto">
            <a:xfrm flipV="1">
              <a:off x="1492" y="3595"/>
              <a:ext cx="180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23" name="Line 25"/>
          <p:cNvSpPr>
            <a:spLocks noChangeShapeType="1"/>
          </p:cNvSpPr>
          <p:nvPr/>
        </p:nvSpPr>
        <p:spPr bwMode="auto">
          <a:xfrm>
            <a:off x="539552" y="4437111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4" name="Line 25"/>
          <p:cNvSpPr>
            <a:spLocks noChangeShapeType="1"/>
          </p:cNvSpPr>
          <p:nvPr/>
        </p:nvSpPr>
        <p:spPr bwMode="auto">
          <a:xfrm>
            <a:off x="539552" y="4581127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5" name="Line 25"/>
          <p:cNvSpPr>
            <a:spLocks noChangeShapeType="1"/>
          </p:cNvSpPr>
          <p:nvPr/>
        </p:nvSpPr>
        <p:spPr bwMode="auto">
          <a:xfrm>
            <a:off x="539552" y="4725143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6" name="Line 25"/>
          <p:cNvSpPr>
            <a:spLocks noChangeShapeType="1"/>
          </p:cNvSpPr>
          <p:nvPr/>
        </p:nvSpPr>
        <p:spPr bwMode="auto">
          <a:xfrm>
            <a:off x="539552" y="5085183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7" name="Line 25"/>
          <p:cNvSpPr>
            <a:spLocks noChangeShapeType="1"/>
          </p:cNvSpPr>
          <p:nvPr/>
        </p:nvSpPr>
        <p:spPr bwMode="auto">
          <a:xfrm>
            <a:off x="539552" y="5229199"/>
            <a:ext cx="1080120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8" name="Line 25"/>
          <p:cNvSpPr>
            <a:spLocks noChangeShapeType="1"/>
          </p:cNvSpPr>
          <p:nvPr/>
        </p:nvSpPr>
        <p:spPr bwMode="auto">
          <a:xfrm>
            <a:off x="539552" y="5373215"/>
            <a:ext cx="1080120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29" name="正方形/長方形 28"/>
          <p:cNvSpPr/>
          <p:nvPr/>
        </p:nvSpPr>
        <p:spPr>
          <a:xfrm>
            <a:off x="539552" y="4005064"/>
            <a:ext cx="864096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正方形/長方形 29"/>
          <p:cNvSpPr/>
          <p:nvPr/>
        </p:nvSpPr>
        <p:spPr>
          <a:xfrm>
            <a:off x="539552" y="4725144"/>
            <a:ext cx="1224136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2" name="テキスト ボックス 31"/>
          <p:cNvSpPr txBox="1"/>
          <p:nvPr/>
        </p:nvSpPr>
        <p:spPr>
          <a:xfrm>
            <a:off x="323528" y="3212976"/>
            <a:ext cx="144142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b="1" dirty="0" err="1" smtClean="0"/>
              <a:t>grep</a:t>
            </a:r>
            <a:r>
              <a:rPr kumimoji="1" lang="ja-JP" altLang="en-US" b="1" dirty="0" smtClean="0"/>
              <a:t> </a:t>
            </a:r>
            <a:r>
              <a:rPr kumimoji="1" lang="ja-JP" altLang="en-US" dirty="0" smtClean="0"/>
              <a:t>の結果</a:t>
            </a:r>
            <a:endParaRPr kumimoji="1" lang="ja-JP" altLang="en-US" dirty="0"/>
          </a:p>
        </p:txBody>
      </p:sp>
      <p:grpSp>
        <p:nvGrpSpPr>
          <p:cNvPr id="10" name="Group 15"/>
          <p:cNvGrpSpPr>
            <a:grpSpLocks noChangeAspect="1"/>
          </p:cNvGrpSpPr>
          <p:nvPr/>
        </p:nvGrpSpPr>
        <p:grpSpPr bwMode="auto">
          <a:xfrm>
            <a:off x="2844151" y="3645024"/>
            <a:ext cx="1728192" cy="2310856"/>
            <a:chOff x="1348" y="2578"/>
            <a:chExt cx="863" cy="1122"/>
          </a:xfrm>
        </p:grpSpPr>
        <p:sp>
          <p:nvSpPr>
            <p:cNvPr id="34" name="AutoShape 14"/>
            <p:cNvSpPr>
              <a:spLocks noChangeAspect="1" noChangeArrowheads="1" noTextEdit="1"/>
            </p:cNvSpPr>
            <p:nvPr/>
          </p:nvSpPr>
          <p:spPr bwMode="auto">
            <a:xfrm>
              <a:off x="1348" y="2578"/>
              <a:ext cx="863" cy="112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5" name="Freeform 16"/>
            <p:cNvSpPr>
              <a:spLocks/>
            </p:cNvSpPr>
            <p:nvPr/>
          </p:nvSpPr>
          <p:spPr bwMode="auto">
            <a:xfrm>
              <a:off x="1375" y="2578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6" name="Freeform 17"/>
            <p:cNvSpPr>
              <a:spLocks/>
            </p:cNvSpPr>
            <p:nvPr/>
          </p:nvSpPr>
          <p:spPr bwMode="auto">
            <a:xfrm>
              <a:off x="1362" y="2591"/>
              <a:ext cx="836" cy="109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096"/>
                </a:cxn>
                <a:cxn ang="0">
                  <a:pos x="836" y="1096"/>
                </a:cxn>
                <a:cxn ang="0">
                  <a:pos x="836" y="200"/>
                </a:cxn>
                <a:cxn ang="0">
                  <a:pos x="627" y="0"/>
                </a:cxn>
                <a:cxn ang="0">
                  <a:pos x="0" y="0"/>
                </a:cxn>
              </a:cxnLst>
              <a:rect l="0" t="0" r="r" b="b"/>
              <a:pathLst>
                <a:path w="836" h="1096">
                  <a:moveTo>
                    <a:pt x="0" y="0"/>
                  </a:moveTo>
                  <a:lnTo>
                    <a:pt x="0" y="1096"/>
                  </a:lnTo>
                  <a:lnTo>
                    <a:pt x="836" y="1096"/>
                  </a:lnTo>
                  <a:lnTo>
                    <a:pt x="836" y="200"/>
                  </a:lnTo>
                  <a:lnTo>
                    <a:pt x="627" y="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7" name="Freeform 18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8" name="Freeform 19"/>
            <p:cNvSpPr>
              <a:spLocks/>
            </p:cNvSpPr>
            <p:nvPr/>
          </p:nvSpPr>
          <p:spPr bwMode="auto">
            <a:xfrm>
              <a:off x="1989" y="2591"/>
              <a:ext cx="209" cy="20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209" y="200"/>
                </a:cxn>
                <a:cxn ang="0">
                  <a:pos x="0" y="200"/>
                </a:cxn>
                <a:cxn ang="0">
                  <a:pos x="0" y="0"/>
                </a:cxn>
              </a:cxnLst>
              <a:rect l="0" t="0" r="r" b="b"/>
              <a:pathLst>
                <a:path w="209" h="200">
                  <a:moveTo>
                    <a:pt x="0" y="0"/>
                  </a:moveTo>
                  <a:lnTo>
                    <a:pt x="209" y="200"/>
                  </a:lnTo>
                  <a:lnTo>
                    <a:pt x="0" y="200"/>
                  </a:lnTo>
                  <a:lnTo>
                    <a:pt x="0" y="0"/>
                  </a:lnTo>
                  <a:close/>
                </a:path>
              </a:pathLst>
            </a:custGeom>
            <a:noFill/>
            <a:ln w="7938" cap="rnd">
              <a:solidFill>
                <a:srgbClr val="000000"/>
              </a:solidFill>
              <a:prstDash val="solid"/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39" name="Line 24"/>
            <p:cNvSpPr>
              <a:spLocks noChangeShapeType="1"/>
            </p:cNvSpPr>
            <p:nvPr/>
          </p:nvSpPr>
          <p:spPr bwMode="auto">
            <a:xfrm>
              <a:off x="1456" y="2928"/>
              <a:ext cx="539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0" name="Line 25"/>
            <p:cNvSpPr>
              <a:spLocks noChangeShapeType="1"/>
            </p:cNvSpPr>
            <p:nvPr/>
          </p:nvSpPr>
          <p:spPr bwMode="auto">
            <a:xfrm flipV="1">
              <a:off x="1456" y="2717"/>
              <a:ext cx="416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1" name="Line 28"/>
            <p:cNvSpPr>
              <a:spLocks noChangeShapeType="1"/>
            </p:cNvSpPr>
            <p:nvPr/>
          </p:nvSpPr>
          <p:spPr bwMode="auto">
            <a:xfrm>
              <a:off x="1456" y="3211"/>
              <a:ext cx="397" cy="1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2" name="Line 29"/>
            <p:cNvSpPr>
              <a:spLocks noChangeShapeType="1"/>
            </p:cNvSpPr>
            <p:nvPr/>
          </p:nvSpPr>
          <p:spPr bwMode="auto">
            <a:xfrm flipV="1">
              <a:off x="1456" y="2858"/>
              <a:ext cx="431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3" name="Line 30"/>
            <p:cNvSpPr>
              <a:spLocks noChangeShapeType="1"/>
            </p:cNvSpPr>
            <p:nvPr/>
          </p:nvSpPr>
          <p:spPr bwMode="auto">
            <a:xfrm flipV="1">
              <a:off x="1456" y="3525"/>
              <a:ext cx="288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  <p:sp>
          <p:nvSpPr>
            <p:cNvPr id="44" name="Line 31"/>
            <p:cNvSpPr>
              <a:spLocks noChangeShapeType="1"/>
            </p:cNvSpPr>
            <p:nvPr/>
          </p:nvSpPr>
          <p:spPr bwMode="auto">
            <a:xfrm flipV="1">
              <a:off x="1492" y="3595"/>
              <a:ext cx="180" cy="0"/>
            </a:xfrm>
            <a:prstGeom prst="line">
              <a:avLst/>
            </a:prstGeom>
            <a:noFill/>
            <a:ln w="7938" cap="rnd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ja-JP" altLang="en-US"/>
            </a:p>
          </p:txBody>
        </p:sp>
      </p:grpSp>
      <p:sp>
        <p:nvSpPr>
          <p:cNvPr id="45" name="Line 25"/>
          <p:cNvSpPr>
            <a:spLocks noChangeShapeType="1"/>
          </p:cNvSpPr>
          <p:nvPr/>
        </p:nvSpPr>
        <p:spPr bwMode="auto">
          <a:xfrm>
            <a:off x="3060175" y="4443711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6" name="Line 25"/>
          <p:cNvSpPr>
            <a:spLocks noChangeShapeType="1"/>
          </p:cNvSpPr>
          <p:nvPr/>
        </p:nvSpPr>
        <p:spPr bwMode="auto">
          <a:xfrm>
            <a:off x="3060175" y="4587727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7" name="Line 25"/>
          <p:cNvSpPr>
            <a:spLocks noChangeShapeType="1"/>
          </p:cNvSpPr>
          <p:nvPr/>
        </p:nvSpPr>
        <p:spPr bwMode="auto">
          <a:xfrm>
            <a:off x="3060175" y="4731743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8" name="Line 25"/>
          <p:cNvSpPr>
            <a:spLocks noChangeShapeType="1"/>
          </p:cNvSpPr>
          <p:nvPr/>
        </p:nvSpPr>
        <p:spPr bwMode="auto">
          <a:xfrm>
            <a:off x="3060175" y="5091783"/>
            <a:ext cx="936105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49" name="Line 25"/>
          <p:cNvSpPr>
            <a:spLocks noChangeShapeType="1"/>
          </p:cNvSpPr>
          <p:nvPr/>
        </p:nvSpPr>
        <p:spPr bwMode="auto">
          <a:xfrm>
            <a:off x="3060175" y="5235799"/>
            <a:ext cx="1080120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0" name="Line 25"/>
          <p:cNvSpPr>
            <a:spLocks noChangeShapeType="1"/>
          </p:cNvSpPr>
          <p:nvPr/>
        </p:nvSpPr>
        <p:spPr bwMode="auto">
          <a:xfrm>
            <a:off x="3060175" y="5379815"/>
            <a:ext cx="1080120" cy="1"/>
          </a:xfrm>
          <a:prstGeom prst="line">
            <a:avLst/>
          </a:prstGeom>
          <a:noFill/>
          <a:ln w="7938" cap="rnd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ja-JP" altLang="en-US"/>
          </a:p>
        </p:txBody>
      </p:sp>
      <p:sp>
        <p:nvSpPr>
          <p:cNvPr id="52" name="正方形/長方形 51"/>
          <p:cNvSpPr/>
          <p:nvPr/>
        </p:nvSpPr>
        <p:spPr>
          <a:xfrm>
            <a:off x="3060175" y="4731744"/>
            <a:ext cx="1224136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627784" y="3068960"/>
            <a:ext cx="244490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手続き単位で</a:t>
            </a:r>
            <a:endParaRPr kumimoji="1" lang="en-US" altLang="ja-JP" dirty="0" smtClean="0"/>
          </a:p>
          <a:p>
            <a:r>
              <a:rPr lang="en-US" altLang="ja-JP" b="1" dirty="0" err="1" smtClean="0"/>
              <a:t>grep</a:t>
            </a:r>
            <a:r>
              <a:rPr lang="en-US" altLang="ja-JP" dirty="0" smtClean="0"/>
              <a:t> </a:t>
            </a:r>
            <a:r>
              <a:rPr lang="ja-JP" altLang="en-US" dirty="0" smtClean="0"/>
              <a:t>の結果をまとめる</a:t>
            </a:r>
            <a:endParaRPr kumimoji="1" lang="ja-JP" altLang="en-US" dirty="0"/>
          </a:p>
        </p:txBody>
      </p:sp>
      <p:sp>
        <p:nvSpPr>
          <p:cNvPr id="54" name="正方形/長方形 53"/>
          <p:cNvSpPr/>
          <p:nvPr/>
        </p:nvSpPr>
        <p:spPr>
          <a:xfrm>
            <a:off x="2988167" y="3789040"/>
            <a:ext cx="1080120" cy="504056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5" name="正方形/長方形 54"/>
          <p:cNvSpPr/>
          <p:nvPr/>
        </p:nvSpPr>
        <p:spPr>
          <a:xfrm>
            <a:off x="3060175" y="4005064"/>
            <a:ext cx="864096" cy="72008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6" name="正方形/長方形 55"/>
          <p:cNvSpPr/>
          <p:nvPr/>
        </p:nvSpPr>
        <p:spPr>
          <a:xfrm>
            <a:off x="2988167" y="4653136"/>
            <a:ext cx="1368152" cy="360040"/>
          </a:xfrm>
          <a:prstGeom prst="rect">
            <a:avLst/>
          </a:prstGeom>
          <a:noFill/>
          <a:ln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7" name="テキスト ボックス 56"/>
          <p:cNvSpPr txBox="1"/>
          <p:nvPr/>
        </p:nvSpPr>
        <p:spPr>
          <a:xfrm>
            <a:off x="5148064" y="3861048"/>
            <a:ext cx="396044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dirty="0" smtClean="0"/>
              <a:t>B1(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 calls “</a:t>
            </a:r>
            <a:r>
              <a:rPr lang="en-US" altLang="ja-JP" dirty="0" err="1" smtClean="0"/>
              <a:t>isEditable</a:t>
            </a:r>
            <a:r>
              <a:rPr lang="en-US" altLang="ja-JP" dirty="0" smtClean="0"/>
              <a:t>”. </a:t>
            </a:r>
          </a:p>
          <a:p>
            <a:r>
              <a:rPr lang="en-US" altLang="ja-JP" dirty="0" smtClean="0"/>
              <a:t>B2(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 calls “</a:t>
            </a:r>
            <a:r>
              <a:rPr lang="en-US" altLang="ja-JP" dirty="0" err="1" smtClean="0"/>
              <a:t>moveCaretPosition</a:t>
            </a:r>
            <a:r>
              <a:rPr lang="en-US" altLang="ja-JP" dirty="0" smtClean="0"/>
              <a:t>”.</a:t>
            </a:r>
          </a:p>
          <a:p>
            <a:r>
              <a:rPr lang="en-US" altLang="ja-JP" dirty="0" smtClean="0"/>
              <a:t>B3(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…</a:t>
            </a:r>
            <a:endParaRPr lang="ja-JP" altLang="en-US" dirty="0" smtClean="0"/>
          </a:p>
          <a:p>
            <a:r>
              <a:rPr lang="en-US" altLang="ja-JP" dirty="0" smtClean="0"/>
              <a:t>…</a:t>
            </a:r>
          </a:p>
          <a:p>
            <a:endParaRPr lang="en-US" altLang="ja-JP" dirty="0" smtClean="0"/>
          </a:p>
          <a:p>
            <a:r>
              <a:rPr lang="en-US" altLang="ja-JP" dirty="0" smtClean="0"/>
              <a:t>S1(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</a:t>
            </a:r>
            <a:r>
              <a:rPr lang="en-US" altLang="ja-JP" b="1" i="1" dirty="0" smtClean="0"/>
              <a:t>m</a:t>
            </a:r>
            <a:r>
              <a:rPr lang="en-US" altLang="ja-JP" b="1" dirty="0" smtClean="0"/>
              <a:t> </a:t>
            </a:r>
            <a:r>
              <a:rPr lang="en-US" altLang="ja-JP" dirty="0" smtClean="0"/>
              <a:t>is defined in class “</a:t>
            </a:r>
            <a:r>
              <a:rPr lang="en-US" altLang="ja-JP" dirty="0" err="1" smtClean="0"/>
              <a:t>JEdit</a:t>
            </a:r>
            <a:r>
              <a:rPr lang="en-US" altLang="ja-JP" dirty="0" smtClean="0"/>
              <a:t>”.</a:t>
            </a:r>
          </a:p>
          <a:p>
            <a:r>
              <a:rPr lang="en-US" altLang="ja-JP" dirty="0" smtClean="0"/>
              <a:t>S2(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 have the name “set*”.</a:t>
            </a:r>
          </a:p>
          <a:p>
            <a:r>
              <a:rPr lang="en-US" altLang="ja-JP" dirty="0" smtClean="0"/>
              <a:t>S3(</a:t>
            </a:r>
            <a:r>
              <a:rPr lang="en-US" altLang="ja-JP" b="1" i="1" dirty="0" smtClean="0"/>
              <a:t>m</a:t>
            </a:r>
            <a:r>
              <a:rPr lang="en-US" altLang="ja-JP" dirty="0" smtClean="0"/>
              <a:t>) = …</a:t>
            </a:r>
          </a:p>
          <a:p>
            <a:r>
              <a:rPr lang="en-US" altLang="ja-JP" dirty="0" smtClean="0"/>
              <a:t>… </a:t>
            </a:r>
          </a:p>
        </p:txBody>
      </p:sp>
      <p:sp>
        <p:nvSpPr>
          <p:cNvPr id="58" name="テキスト ボックス 57"/>
          <p:cNvSpPr txBox="1"/>
          <p:nvPr/>
        </p:nvSpPr>
        <p:spPr>
          <a:xfrm>
            <a:off x="5508104" y="3212976"/>
            <a:ext cx="30267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/>
              <a:t>全手続きに対して属性を評価</a:t>
            </a:r>
            <a:endParaRPr kumimoji="1" lang="ja-JP" altLang="en-US" dirty="0"/>
          </a:p>
        </p:txBody>
      </p:sp>
      <p:sp>
        <p:nvSpPr>
          <p:cNvPr id="59" name="右矢印 58"/>
          <p:cNvSpPr/>
          <p:nvPr/>
        </p:nvSpPr>
        <p:spPr>
          <a:xfrm>
            <a:off x="2267744" y="4653136"/>
            <a:ext cx="432048" cy="2880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0" name="右矢印 59"/>
          <p:cNvSpPr/>
          <p:nvPr/>
        </p:nvSpPr>
        <p:spPr>
          <a:xfrm>
            <a:off x="4716016" y="4653136"/>
            <a:ext cx="432048" cy="288032"/>
          </a:xfrm>
          <a:prstGeom prst="rightArrow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1" name="スライド番号プレースホルダ 6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5033E9-932D-4E41-95C3-341F9A6DAE17}" type="slidenum">
              <a:rPr lang="en-US" altLang="ja-JP" smtClean="0"/>
              <a:pPr/>
              <a:t>9</a:t>
            </a:fld>
            <a:endParaRPr lang="en-US" altLang="ja-JP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ProgramSlicing">
  <a:themeElements>
    <a:clrScheme name="標準デザイン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標準デザイン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標準デザイン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標準デザイン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標準デザイン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ProgramSlicing</Template>
  <TotalTime>0</TotalTime>
  <Words>1062</Words>
  <Application>Microsoft Office PowerPoint</Application>
  <PresentationFormat>画面に合わせる (4:3)</PresentationFormat>
  <Paragraphs>256</Paragraphs>
  <Slides>18</Slides>
  <Notes>18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18</vt:i4>
      </vt:variant>
    </vt:vector>
  </HeadingPairs>
  <TitlesOfParts>
    <vt:vector size="19" baseType="lpstr">
      <vt:lpstr>ProgramSlicing</vt:lpstr>
      <vt:lpstr>コード片に共通した特性を自動抽出する ソースコード閲覧ツールの試作</vt:lpstr>
      <vt:lpstr>研究の背景</vt:lpstr>
      <vt:lpstr>複製されているかもしれない欠陥の考慮</vt:lpstr>
      <vt:lpstr>「同じ」欠陥を見つける手順</vt:lpstr>
      <vt:lpstr>なぜ grep を使うのか</vt:lpstr>
      <vt:lpstr>本研究の提案</vt:lpstr>
      <vt:lpstr>例: JEdit はいつ beep 音を鳴らすか？</vt:lpstr>
      <vt:lpstr>コード片の分類法</vt:lpstr>
      <vt:lpstr>属性の抽出手順</vt:lpstr>
      <vt:lpstr>メソッド-属性 表</vt:lpstr>
      <vt:lpstr>形式概念分析の適用</vt:lpstr>
      <vt:lpstr>分析ツールとしての形式概念分析</vt:lpstr>
      <vt:lpstr>ツールデモ</vt:lpstr>
      <vt:lpstr>メインウィンドウ: メソッド-属性表</vt:lpstr>
      <vt:lpstr>フィルタ＆ソース閲覧</vt:lpstr>
      <vt:lpstr>スライド 16</vt:lpstr>
      <vt:lpstr>調査は効果的か？</vt:lpstr>
      <vt:lpstr>まとめ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SIGSE170発表スライド</dc:title>
  <dc:creator/>
  <dc:description/>
  <cp:lastModifiedBy/>
  <cp:revision>1</cp:revision>
  <dcterms:created xsi:type="dcterms:W3CDTF">2010-11-12T01:02:26Z</dcterms:created>
  <dcterms:modified xsi:type="dcterms:W3CDTF">2010-11-12T01:03:24Z</dcterms:modified>
</cp:coreProperties>
</file>