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9975" cy="42808525"/>
  <p:notesSz cx="6805613" cy="9939338"/>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70F"/>
    <a:srgbClr val="7F7FFF"/>
    <a:srgbClr val="00C8FF"/>
    <a:srgbClr val="0000FF"/>
    <a:srgbClr val="01FF07"/>
    <a:srgbClr val="3FFF8F"/>
    <a:srgbClr val="FF8F3F"/>
    <a:srgbClr val="00FFC8"/>
    <a:srgbClr val="00FF74"/>
    <a:srgbClr val="0095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9899" autoAdjust="0"/>
  </p:normalViewPr>
  <p:slideViewPr>
    <p:cSldViewPr>
      <p:cViewPr>
        <p:scale>
          <a:sx n="50" d="100"/>
          <a:sy n="50" d="100"/>
        </p:scale>
        <p:origin x="-924" y="7380"/>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798" y="-12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51A8E59F-51FD-4948-9DF0-544D56AB8CE4}" type="datetimeFigureOut">
              <a:rPr kumimoji="1" lang="ja-JP" altLang="en-US" smtClean="0"/>
              <a:pPr/>
              <a:t>2010/11/17</a:t>
            </a:fld>
            <a:endParaRPr kumimoji="1" lang="ja-JP" altLang="en-US" dirty="0"/>
          </a:p>
        </p:txBody>
      </p:sp>
      <p:sp>
        <p:nvSpPr>
          <p:cNvPr id="4" name="フッター プレースホル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484167D-68D2-4CC7-B8DF-EC0F7F52708F}"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B5314967-A7C1-42A1-8FB0-1A3E522E00DA}" type="datetimeFigureOut">
              <a:rPr kumimoji="1" lang="ja-JP" altLang="en-US" smtClean="0"/>
              <a:pPr/>
              <a:t>2010/11/17</a:t>
            </a:fld>
            <a:endParaRPr kumimoji="1" lang="ja-JP" altLang="en-US" dirty="0"/>
          </a:p>
        </p:txBody>
      </p:sp>
      <p:sp>
        <p:nvSpPr>
          <p:cNvPr id="4" name="スライド イメージ プレースホルダ 3"/>
          <p:cNvSpPr>
            <a:spLocks noGrp="1" noRot="1" noChangeAspect="1"/>
          </p:cNvSpPr>
          <p:nvPr>
            <p:ph type="sldImg" idx="2"/>
          </p:nvPr>
        </p:nvSpPr>
        <p:spPr>
          <a:xfrm>
            <a:off x="2085975" y="746125"/>
            <a:ext cx="263525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7E9957E7-D33E-41CD-ACD6-01A3852347D3}"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9957E7-D33E-41CD-ACD6-01A3852347D3}" type="slidenum">
              <a:rPr kumimoji="1" lang="ja-JP" altLang="en-US" smtClean="0"/>
              <a:pPr/>
              <a:t>1</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8"/>
            <a:ext cx="25737979" cy="917608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33"/>
            <a:ext cx="6812994" cy="36525976"/>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999" y="1714333"/>
            <a:ext cx="19934317" cy="36525976"/>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10" y="27508442"/>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10" y="18144085"/>
            <a:ext cx="25737979" cy="9364360"/>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999"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92320"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4001" y="9582373"/>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10" y="9582373"/>
            <a:ext cx="13384168"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10"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1" y="1704415"/>
            <a:ext cx="9961904"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1" y="8958084"/>
            <a:ext cx="9961904" cy="292822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70"/>
            <a:ext cx="18167985" cy="3537654"/>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19"/>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dirty="0"/>
          </a:p>
        </p:txBody>
      </p:sp>
      <p:sp>
        <p:nvSpPr>
          <p:cNvPr id="4" name="テキスト プレースホルダ 3"/>
          <p:cNvSpPr>
            <a:spLocks noGrp="1"/>
          </p:cNvSpPr>
          <p:nvPr>
            <p:ph type="body" sz="half" idx="2"/>
          </p:nvPr>
        </p:nvSpPr>
        <p:spPr>
          <a:xfrm>
            <a:off x="5935087" y="33503624"/>
            <a:ext cx="18167985" cy="502405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63784F-1913-418F-AD68-8CEDD3BDC472}" type="datetimeFigureOut">
              <a:rPr kumimoji="1" lang="ja-JP" altLang="en-US" smtClean="0"/>
              <a:pPr/>
              <a:t>2010/11/17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881E360D-61BD-4353-85E8-E59AF6AA27DD}"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8663784F-1913-418F-AD68-8CEDD3BDC472}" type="datetimeFigureOut">
              <a:rPr kumimoji="1" lang="ja-JP" altLang="en-US" smtClean="0"/>
              <a:pPr/>
              <a:t>2010/11/17</a:t>
            </a:fld>
            <a:endParaRPr kumimoji="1" lang="ja-JP" altLang="en-US" dirty="0"/>
          </a:p>
        </p:txBody>
      </p:sp>
      <p:sp>
        <p:nvSpPr>
          <p:cNvPr id="5" name="フッター プレースホルダ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881E360D-61BD-4353-85E8-E59AF6AA27DD}"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テキスト ボックス 108"/>
          <p:cNvSpPr txBox="1"/>
          <p:nvPr/>
        </p:nvSpPr>
        <p:spPr>
          <a:xfrm>
            <a:off x="378347" y="20372310"/>
            <a:ext cx="29523280" cy="21975247"/>
          </a:xfrm>
          <a:prstGeom prst="rect">
            <a:avLst/>
          </a:prstGeom>
          <a:solidFill>
            <a:schemeClr val="accent3">
              <a:lumMod val="20000"/>
              <a:lumOff val="80000"/>
            </a:schemeClr>
          </a:solidFill>
        </p:spPr>
        <p:txBody>
          <a:bodyPr wrap="square" rtlCol="0">
            <a:spAutoFit/>
          </a:bodyPr>
          <a:lstStyle/>
          <a:p>
            <a:pPr marL="1503000" indent="-1143000"/>
            <a:r>
              <a:rPr lang="en-US" altLang="ja-JP" sz="6600" dirty="0" smtClean="0"/>
              <a:t>1. </a:t>
            </a:r>
            <a:r>
              <a:rPr lang="ja-JP" altLang="en-US" sz="6600" dirty="0" smtClean="0"/>
              <a:t>プログラムの</a:t>
            </a:r>
            <a:r>
              <a:rPr lang="ja-JP" altLang="en-US" sz="6600" dirty="0" smtClean="0">
                <a:solidFill>
                  <a:srgbClr val="FF0000"/>
                </a:solidFill>
              </a:rPr>
              <a:t>実行履歴</a:t>
            </a:r>
            <a:r>
              <a:rPr lang="ja-JP" altLang="en-US" sz="6600" dirty="0" smtClean="0"/>
              <a:t>から</a:t>
            </a:r>
            <a:r>
              <a:rPr lang="ja-JP" altLang="en-US" sz="6600" dirty="0" smtClean="0">
                <a:solidFill>
                  <a:srgbClr val="FF0000"/>
                </a:solidFill>
              </a:rPr>
              <a:t>指定区間</a:t>
            </a:r>
            <a:r>
              <a:rPr lang="ja-JP" altLang="en-US" sz="6600" dirty="0" smtClean="0"/>
              <a:t>におけるオブジェクトの</a:t>
            </a:r>
            <a:r>
              <a:rPr lang="ja-JP" altLang="en-US" sz="6600" dirty="0" smtClean="0">
                <a:solidFill>
                  <a:srgbClr val="FF0000"/>
                </a:solidFill>
              </a:rPr>
              <a:t>生成関係</a:t>
            </a:r>
            <a:r>
              <a:rPr lang="ja-JP" altLang="en-US" sz="6600" dirty="0" smtClean="0"/>
              <a:t>を抽出</a:t>
            </a:r>
            <a:endParaRPr lang="en-US" altLang="ja-JP" sz="6600" dirty="0" smtClean="0"/>
          </a:p>
          <a:p>
            <a:pPr marL="1503000" indent="-1143000"/>
            <a:r>
              <a:rPr lang="en-US" altLang="ja-JP" sz="6600" dirty="0" smtClean="0"/>
              <a:t>2. </a:t>
            </a:r>
            <a:r>
              <a:rPr lang="ja-JP" altLang="en-US" sz="6600" dirty="0" smtClean="0"/>
              <a:t>生成関係を</a:t>
            </a:r>
            <a:r>
              <a:rPr lang="ja-JP" altLang="en-US" sz="6600" dirty="0" smtClean="0">
                <a:solidFill>
                  <a:srgbClr val="FF0000"/>
                </a:solidFill>
              </a:rPr>
              <a:t>要約</a:t>
            </a:r>
            <a:r>
              <a:rPr lang="ja-JP" altLang="en-US" sz="6600" dirty="0" smtClean="0"/>
              <a:t>することにより，簡潔なものにする</a:t>
            </a:r>
            <a:endParaRPr lang="en-US" altLang="ja-JP" sz="6600" dirty="0" smtClean="0"/>
          </a:p>
          <a:p>
            <a:endParaRPr lang="en-US" altLang="ja-JP" sz="6600" dirty="0" smtClean="0"/>
          </a:p>
          <a:p>
            <a:endParaRPr lang="en-US" altLang="ja-JP" sz="6600" dirty="0" smtClean="0"/>
          </a:p>
          <a:p>
            <a:endParaRPr lang="en-US" altLang="ja-JP" sz="6600" dirty="0" smtClean="0"/>
          </a:p>
          <a:p>
            <a:endParaRPr lang="en-US" altLang="ja-JP" sz="7200" b="1"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6000" dirty="0" smtClean="0"/>
          </a:p>
          <a:p>
            <a:pPr marL="360000" lvl="1">
              <a:buFont typeface="Arial" pitchFamily="34" charset="0"/>
              <a:buChar char="•"/>
            </a:pPr>
            <a:endParaRPr lang="en-US" altLang="ja-JP" sz="5400" dirty="0" smtClean="0"/>
          </a:p>
          <a:p>
            <a:pPr marL="360000" lvl="1">
              <a:buFont typeface="Arial" pitchFamily="34" charset="0"/>
              <a:buChar char="•"/>
            </a:pPr>
            <a:endParaRPr lang="en-US" altLang="ja-JP" sz="3600" dirty="0" smtClean="0"/>
          </a:p>
          <a:p>
            <a:pPr marL="360000" lvl="1"/>
            <a:endParaRPr lang="en-US" altLang="ja-JP" sz="1800" dirty="0" smtClean="0"/>
          </a:p>
          <a:p>
            <a:pPr marL="360000" lvl="1"/>
            <a:endParaRPr lang="en-US" altLang="ja-JP" sz="1800" dirty="0" smtClean="0"/>
          </a:p>
          <a:p>
            <a:pPr marL="360000" lvl="1"/>
            <a:endParaRPr lang="en-US" altLang="ja-JP" sz="1800" dirty="0" smtClean="0"/>
          </a:p>
          <a:p>
            <a:pPr marL="360000" lvl="1"/>
            <a:endParaRPr lang="en-US" altLang="ja-JP" sz="1800" dirty="0" smtClean="0"/>
          </a:p>
          <a:p>
            <a:pPr marL="360000" lvl="1"/>
            <a:endParaRPr lang="en-US" altLang="ja-JP" sz="1800" dirty="0" smtClean="0"/>
          </a:p>
        </p:txBody>
      </p:sp>
      <p:sp>
        <p:nvSpPr>
          <p:cNvPr id="2" name="テキスト ボックス 1"/>
          <p:cNvSpPr txBox="1"/>
          <p:nvPr/>
        </p:nvSpPr>
        <p:spPr>
          <a:xfrm>
            <a:off x="378347" y="340173"/>
            <a:ext cx="29541588" cy="5386090"/>
          </a:xfrm>
          <a:prstGeom prst="rect">
            <a:avLst/>
          </a:prstGeom>
          <a:solidFill>
            <a:srgbClr val="0070C0"/>
          </a:solidFill>
        </p:spPr>
        <p:txBody>
          <a:bodyPr wrap="square" rtlCol="0">
            <a:spAutoFit/>
          </a:bodyPr>
          <a:lstStyle/>
          <a:p>
            <a:pPr algn="ctr"/>
            <a:r>
              <a:rPr lang="ja-JP" altLang="en-US" sz="10800" b="1" dirty="0" smtClean="0">
                <a:solidFill>
                  <a:schemeClr val="bg1"/>
                </a:solidFill>
              </a:rPr>
              <a:t>オブジェクト生成関係抽出ツール</a:t>
            </a:r>
            <a:endParaRPr lang="en-US" altLang="ja-JP" sz="10800" b="1" dirty="0" smtClean="0">
              <a:solidFill>
                <a:schemeClr val="bg1"/>
              </a:solidFill>
            </a:endParaRPr>
          </a:p>
          <a:p>
            <a:pPr algn="ctr"/>
            <a:r>
              <a:rPr lang="en-US" altLang="ja-JP" sz="14000" b="1" dirty="0" smtClean="0">
                <a:solidFill>
                  <a:schemeClr val="bg1"/>
                </a:solidFill>
              </a:rPr>
              <a:t>ROBIN</a:t>
            </a:r>
          </a:p>
          <a:p>
            <a:pPr algn="ctr"/>
            <a:endParaRPr lang="en-US" altLang="ja-JP" sz="800" dirty="0" smtClean="0">
              <a:solidFill>
                <a:schemeClr val="bg1"/>
              </a:solidFill>
            </a:endParaRPr>
          </a:p>
          <a:p>
            <a:pPr marL="360000" algn="r"/>
            <a:r>
              <a:rPr lang="ja-JP" altLang="en-US" sz="4400" dirty="0" smtClean="0">
                <a:solidFill>
                  <a:schemeClr val="bg1"/>
                </a:solidFill>
              </a:rPr>
              <a:t>中野 佑紀　伊達 浩典　渡邊 結　石尾 隆　井上 克郎</a:t>
            </a:r>
            <a:r>
              <a:rPr lang="en-US" altLang="ja-JP" sz="4400" dirty="0" smtClean="0">
                <a:solidFill>
                  <a:srgbClr val="0070C0"/>
                </a:solidFill>
              </a:rPr>
              <a:t>_</a:t>
            </a:r>
          </a:p>
          <a:p>
            <a:pPr marL="360000" algn="r"/>
            <a:r>
              <a:rPr lang="ja-JP" altLang="en-US" sz="4400" dirty="0" smtClean="0">
                <a:solidFill>
                  <a:schemeClr val="bg1"/>
                </a:solidFill>
              </a:rPr>
              <a:t>大阪大学大学院情報科学研究科</a:t>
            </a:r>
            <a:r>
              <a:rPr lang="en-US" altLang="ja-JP" sz="4400" dirty="0" smtClean="0">
                <a:solidFill>
                  <a:srgbClr val="0070C0"/>
                </a:solidFill>
              </a:rPr>
              <a:t>_</a:t>
            </a:r>
            <a:endParaRPr lang="ja-JP" altLang="en-US" sz="4400" dirty="0" smtClean="0">
              <a:solidFill>
                <a:srgbClr val="0070C0"/>
              </a:solidFill>
            </a:endParaRPr>
          </a:p>
        </p:txBody>
      </p:sp>
      <p:sp>
        <p:nvSpPr>
          <p:cNvPr id="4" name="テキスト ボックス 3"/>
          <p:cNvSpPr txBox="1"/>
          <p:nvPr/>
        </p:nvSpPr>
        <p:spPr>
          <a:xfrm>
            <a:off x="378347" y="5936461"/>
            <a:ext cx="29523280" cy="1446550"/>
          </a:xfrm>
          <a:prstGeom prst="rect">
            <a:avLst/>
          </a:prstGeom>
          <a:solidFill>
            <a:srgbClr val="00B050"/>
          </a:solidFill>
        </p:spPr>
        <p:txBody>
          <a:bodyPr wrap="square" rtlCol="0">
            <a:spAutoFit/>
          </a:bodyPr>
          <a:lstStyle/>
          <a:p>
            <a:r>
              <a:rPr kumimoji="1" lang="ja-JP" altLang="en-US" sz="8000" b="1" dirty="0" smtClean="0">
                <a:solidFill>
                  <a:schemeClr val="bg1"/>
                </a:solidFill>
              </a:rPr>
              <a:t> </a:t>
            </a:r>
            <a:r>
              <a:rPr kumimoji="1" lang="ja-JP" altLang="en-US" sz="8800" b="1" dirty="0" smtClean="0">
                <a:solidFill>
                  <a:schemeClr val="bg1"/>
                </a:solidFill>
              </a:rPr>
              <a:t> 背景</a:t>
            </a:r>
            <a:endParaRPr kumimoji="1" lang="ja-JP" altLang="en-US" sz="8800" b="1" dirty="0">
              <a:solidFill>
                <a:schemeClr val="bg1"/>
              </a:solidFill>
            </a:endParaRPr>
          </a:p>
        </p:txBody>
      </p:sp>
      <p:sp>
        <p:nvSpPr>
          <p:cNvPr id="5" name="テキスト ボックス 4"/>
          <p:cNvSpPr txBox="1"/>
          <p:nvPr/>
        </p:nvSpPr>
        <p:spPr>
          <a:xfrm>
            <a:off x="378347" y="7383011"/>
            <a:ext cx="29523280" cy="11356955"/>
          </a:xfrm>
          <a:prstGeom prst="rect">
            <a:avLst/>
          </a:prstGeom>
          <a:solidFill>
            <a:schemeClr val="accent3">
              <a:lumMod val="20000"/>
              <a:lumOff val="80000"/>
            </a:schemeClr>
          </a:solidFill>
        </p:spPr>
        <p:txBody>
          <a:bodyPr wrap="square" rtlCol="0">
            <a:spAutoFit/>
          </a:bodyPr>
          <a:lstStyle/>
          <a:p>
            <a:pPr marL="360000">
              <a:buFont typeface="Arial" pitchFamily="34" charset="0"/>
              <a:buChar char="•"/>
            </a:pPr>
            <a:r>
              <a:rPr lang="en-US" altLang="ja-JP" sz="6600" dirty="0" smtClean="0"/>
              <a:t> </a:t>
            </a:r>
            <a:r>
              <a:rPr lang="ja-JP" altLang="en-US" sz="6600" dirty="0" smtClean="0"/>
              <a:t>ソフトウェアのデバッグや保守作業ではプログラムの動作理解が重要</a:t>
            </a:r>
            <a:endParaRPr lang="en-US" altLang="ja-JP" sz="6600" dirty="0" smtClean="0"/>
          </a:p>
          <a:p>
            <a:pPr marL="360000">
              <a:buFont typeface="Arial" pitchFamily="34" charset="0"/>
              <a:buChar char="•"/>
            </a:pPr>
            <a:r>
              <a:rPr lang="ja-JP" altLang="en-US" sz="6600" dirty="0" smtClean="0"/>
              <a:t> プログラムはデータを生成していくことで処理を実現</a:t>
            </a:r>
            <a:endParaRPr lang="en-US" altLang="ja-JP" sz="6600" dirty="0" smtClean="0"/>
          </a:p>
          <a:p>
            <a:pPr marL="360000">
              <a:buFont typeface="Arial" pitchFamily="34" charset="0"/>
              <a:buChar char="•"/>
            </a:pPr>
            <a:endParaRPr lang="en-US" altLang="ja-JP" sz="800" dirty="0" smtClean="0"/>
          </a:p>
          <a:p>
            <a:r>
              <a:rPr lang="ja-JP" altLang="en-US" sz="7200" dirty="0" smtClean="0">
                <a:solidFill>
                  <a:srgbClr val="FF0000"/>
                </a:solidFill>
              </a:rPr>
              <a:t>     </a:t>
            </a:r>
            <a:r>
              <a:rPr lang="ja-JP" altLang="en-US" sz="8000" dirty="0" smtClean="0">
                <a:solidFill>
                  <a:srgbClr val="FF0000"/>
                </a:solidFill>
              </a:rPr>
              <a:t>データの生成プロセスを理解 </a:t>
            </a:r>
            <a:r>
              <a:rPr lang="en-US" altLang="ja-JP" sz="8000" dirty="0" smtClean="0">
                <a:solidFill>
                  <a:srgbClr val="FF0000"/>
                </a:solidFill>
              </a:rPr>
              <a:t/>
            </a:r>
            <a:br>
              <a:rPr lang="en-US" altLang="ja-JP" sz="8000" dirty="0" smtClean="0">
                <a:solidFill>
                  <a:srgbClr val="FF0000"/>
                </a:solidFill>
              </a:rPr>
            </a:br>
            <a:r>
              <a:rPr lang="ja-JP" altLang="en-US" sz="8000" dirty="0" smtClean="0">
                <a:solidFill>
                  <a:srgbClr val="FF0000"/>
                </a:solidFill>
              </a:rPr>
              <a:t>             ⇒ プログラム動作の理解が可能</a:t>
            </a:r>
            <a:endParaRPr lang="en-US" altLang="ja-JP" sz="8000" dirty="0" smtClean="0">
              <a:solidFill>
                <a:srgbClr val="FF0000"/>
              </a:solidFill>
            </a:endParaRPr>
          </a:p>
          <a:p>
            <a:endParaRPr lang="en-US" altLang="ja-JP" sz="1600" dirty="0" smtClean="0">
              <a:solidFill>
                <a:srgbClr val="FF0000"/>
              </a:solidFill>
            </a:endParaRPr>
          </a:p>
          <a:p>
            <a:r>
              <a:rPr lang="en-US" altLang="ja-JP" sz="6600" dirty="0" smtClean="0"/>
              <a:t> </a:t>
            </a:r>
            <a:r>
              <a:rPr lang="ja-JP" altLang="en-US" sz="7200" b="1" dirty="0" smtClean="0"/>
              <a:t>問題 </a:t>
            </a:r>
            <a:r>
              <a:rPr lang="en-US" altLang="ja-JP" sz="7200" b="1" dirty="0" smtClean="0"/>
              <a:t>: </a:t>
            </a:r>
            <a:r>
              <a:rPr lang="ja-JP" altLang="en-US" sz="7200" b="1" dirty="0" smtClean="0"/>
              <a:t>全データの生成プロセスを</a:t>
            </a:r>
            <a:r>
              <a:rPr lang="en-US" altLang="ja-JP" sz="7200" b="1" dirty="0" smtClean="0"/>
              <a:t/>
            </a:r>
            <a:br>
              <a:rPr lang="en-US" altLang="ja-JP" sz="7200" b="1" dirty="0" smtClean="0"/>
            </a:br>
            <a:r>
              <a:rPr lang="ja-JP" altLang="en-US" sz="7200" b="1" dirty="0" smtClean="0"/>
              <a:t>             理解することは困難</a:t>
            </a:r>
            <a:endParaRPr lang="en-US" altLang="ja-JP" sz="7200" b="1" dirty="0" smtClean="0"/>
          </a:p>
          <a:p>
            <a:pPr marL="1800000">
              <a:buSzPct val="40000"/>
              <a:buFont typeface="Wingdings" pitchFamily="2" charset="2"/>
              <a:buChar char="n"/>
            </a:pPr>
            <a:r>
              <a:rPr lang="ja-JP" altLang="en-US" sz="6000" dirty="0" smtClean="0"/>
              <a:t> </a:t>
            </a:r>
            <a:r>
              <a:rPr lang="ja-JP" altLang="en-US" sz="5400" dirty="0" smtClean="0"/>
              <a:t>プログラム中では大量の中間データが生成</a:t>
            </a:r>
            <a:endParaRPr lang="en-US" altLang="ja-JP" sz="6000" dirty="0" smtClean="0"/>
          </a:p>
          <a:p>
            <a:pPr>
              <a:buFont typeface="Arial" pitchFamily="34" charset="0"/>
              <a:buChar char="•"/>
            </a:pPr>
            <a:endParaRPr lang="en-US" altLang="ja-JP" sz="6000" dirty="0" smtClean="0"/>
          </a:p>
          <a:p>
            <a:pPr>
              <a:buFont typeface="Arial" pitchFamily="34" charset="0"/>
              <a:buChar char="•"/>
            </a:pPr>
            <a:endParaRPr lang="en-US" altLang="ja-JP" sz="2800" dirty="0" smtClean="0"/>
          </a:p>
          <a:p>
            <a:pPr>
              <a:buFont typeface="Arial" pitchFamily="34" charset="0"/>
              <a:buChar char="•"/>
            </a:pPr>
            <a:endParaRPr lang="en-US" altLang="ja-JP" sz="2800" dirty="0" smtClean="0"/>
          </a:p>
          <a:p>
            <a:pPr>
              <a:buFont typeface="Arial" pitchFamily="34" charset="0"/>
              <a:buChar char="•"/>
            </a:pPr>
            <a:endParaRPr lang="en-US" altLang="ja-JP" sz="2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a:p>
            <a:pPr>
              <a:buFont typeface="Arial" pitchFamily="34" charset="0"/>
              <a:buChar char="•"/>
            </a:pPr>
            <a:endParaRPr lang="en-US" altLang="ja-JP" sz="800" dirty="0" smtClean="0"/>
          </a:p>
        </p:txBody>
      </p:sp>
      <p:sp>
        <p:nvSpPr>
          <p:cNvPr id="108" name="テキスト ボックス 107"/>
          <p:cNvSpPr txBox="1"/>
          <p:nvPr/>
        </p:nvSpPr>
        <p:spPr>
          <a:xfrm>
            <a:off x="378347" y="18925760"/>
            <a:ext cx="29523280" cy="1446550"/>
          </a:xfrm>
          <a:prstGeom prst="rect">
            <a:avLst/>
          </a:prstGeom>
          <a:solidFill>
            <a:srgbClr val="00B050"/>
          </a:solidFill>
        </p:spPr>
        <p:txBody>
          <a:bodyPr wrap="square" rtlCol="0">
            <a:spAutoFit/>
          </a:bodyPr>
          <a:lstStyle/>
          <a:p>
            <a:r>
              <a:rPr kumimoji="1" lang="ja-JP" altLang="en-US" sz="8000" b="1" dirty="0" smtClean="0">
                <a:solidFill>
                  <a:schemeClr val="bg1"/>
                </a:solidFill>
              </a:rPr>
              <a:t>　</a:t>
            </a:r>
            <a:r>
              <a:rPr kumimoji="1" lang="ja-JP" altLang="en-US" sz="8800" b="1" dirty="0" smtClean="0">
                <a:solidFill>
                  <a:schemeClr val="bg1"/>
                </a:solidFill>
              </a:rPr>
              <a:t>提案手法 </a:t>
            </a:r>
            <a:r>
              <a:rPr kumimoji="1" lang="en-US" altLang="ja-JP" sz="8800" b="1" dirty="0" smtClean="0">
                <a:solidFill>
                  <a:schemeClr val="bg1"/>
                </a:solidFill>
              </a:rPr>
              <a:t>: </a:t>
            </a:r>
            <a:r>
              <a:rPr kumimoji="1" lang="ja-JP" altLang="en-US" sz="8800" b="1" dirty="0" smtClean="0">
                <a:solidFill>
                  <a:schemeClr val="bg1"/>
                </a:solidFill>
              </a:rPr>
              <a:t>オブジェクトがどのように生成されるかを</a:t>
            </a:r>
            <a:r>
              <a:rPr lang="ja-JP" altLang="en-US" sz="8800" b="1" dirty="0" smtClean="0">
                <a:solidFill>
                  <a:schemeClr val="bg1"/>
                </a:solidFill>
              </a:rPr>
              <a:t>可視化</a:t>
            </a:r>
            <a:endParaRPr kumimoji="1" lang="ja-JP" altLang="en-US" sz="8800" b="1" dirty="0">
              <a:solidFill>
                <a:schemeClr val="bg1"/>
              </a:solidFill>
            </a:endParaRPr>
          </a:p>
        </p:txBody>
      </p:sp>
      <p:sp>
        <p:nvSpPr>
          <p:cNvPr id="192" name="テキスト ボックス 191"/>
          <p:cNvSpPr txBox="1"/>
          <p:nvPr/>
        </p:nvSpPr>
        <p:spPr>
          <a:xfrm>
            <a:off x="4253275" y="15427598"/>
            <a:ext cx="10022616" cy="2954655"/>
          </a:xfrm>
          <a:prstGeom prst="rect">
            <a:avLst/>
          </a:prstGeom>
          <a:solidFill>
            <a:schemeClr val="tx2">
              <a:lumMod val="20000"/>
              <a:lumOff val="80000"/>
            </a:schemeClr>
          </a:solidFill>
          <a:ln>
            <a:solidFill>
              <a:schemeClr val="tx1"/>
            </a:solidFill>
          </a:ln>
        </p:spPr>
        <p:txBody>
          <a:bodyPr wrap="none" rtlCol="0">
            <a:spAutoFit/>
          </a:bodyPr>
          <a:lstStyle/>
          <a:p>
            <a:pPr marL="360000" lvl="1" algn="ctr"/>
            <a:r>
              <a:rPr lang="ja-JP" altLang="en-US" sz="5400" dirty="0" smtClean="0"/>
              <a:t>予定管理プログラムの場合</a:t>
            </a:r>
            <a:endParaRPr lang="en-US" altLang="ja-JP" sz="5400" dirty="0" smtClean="0"/>
          </a:p>
          <a:p>
            <a:pPr marL="180000" lvl="2" algn="ctr">
              <a:buSzPct val="100000"/>
            </a:pPr>
            <a:r>
              <a:rPr lang="ja-JP" altLang="en-US" sz="4400" dirty="0" smtClean="0"/>
              <a:t>実行内容  </a:t>
            </a:r>
            <a:r>
              <a:rPr lang="en-US" altLang="ja-JP" sz="4400" dirty="0" smtClean="0"/>
              <a:t>: </a:t>
            </a:r>
            <a:r>
              <a:rPr lang="ja-JP" altLang="en-US" sz="4400" dirty="0" smtClean="0"/>
              <a:t> 起動，予定の追加１回，終了</a:t>
            </a:r>
            <a:endParaRPr lang="en-US" altLang="ja-JP" sz="4400" dirty="0" smtClean="0"/>
          </a:p>
          <a:p>
            <a:pPr marL="180000" lvl="2">
              <a:buSzPct val="100000"/>
              <a:buFont typeface="Arial" pitchFamily="34" charset="0"/>
              <a:buChar char="•"/>
            </a:pPr>
            <a:r>
              <a:rPr lang="en-US" altLang="ja-JP" sz="4400" dirty="0" smtClean="0"/>
              <a:t> </a:t>
            </a:r>
            <a:r>
              <a:rPr lang="ja-JP" altLang="en-US" sz="4400" dirty="0" smtClean="0"/>
              <a:t>２４７６８ヶ所でデータの観測が必要</a:t>
            </a:r>
            <a:endParaRPr lang="en-US" altLang="ja-JP" sz="4400" dirty="0" smtClean="0"/>
          </a:p>
          <a:p>
            <a:pPr marL="180000" lvl="2">
              <a:buSzPct val="100000"/>
              <a:buFont typeface="Arial" pitchFamily="34" charset="0"/>
              <a:buChar char="•"/>
            </a:pPr>
            <a:r>
              <a:rPr lang="en-US" altLang="ja-JP" sz="4400" dirty="0" smtClean="0"/>
              <a:t> </a:t>
            </a:r>
            <a:r>
              <a:rPr lang="ja-JP" altLang="en-US" sz="4400" dirty="0" smtClean="0"/>
              <a:t>予定の追加部分だけでも７５１ヶ所</a:t>
            </a:r>
            <a:endParaRPr kumimoji="1" lang="ja-JP" altLang="en-US" sz="4400" dirty="0"/>
          </a:p>
        </p:txBody>
      </p:sp>
      <p:grpSp>
        <p:nvGrpSpPr>
          <p:cNvPr id="378" name="グループ化 377"/>
          <p:cNvGrpSpPr/>
          <p:nvPr/>
        </p:nvGrpSpPr>
        <p:grpSpPr>
          <a:xfrm>
            <a:off x="17948299" y="9666958"/>
            <a:ext cx="11593288" cy="8691264"/>
            <a:chOff x="17876291" y="9522942"/>
            <a:chExt cx="11593288" cy="8691264"/>
          </a:xfrm>
        </p:grpSpPr>
        <p:sp>
          <p:nvSpPr>
            <p:cNvPr id="189" name="正方形/長方形 188"/>
            <p:cNvSpPr/>
            <p:nvPr/>
          </p:nvSpPr>
          <p:spPr>
            <a:xfrm>
              <a:off x="17876291" y="9522942"/>
              <a:ext cx="11593288" cy="82089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1" name="グループ化 420"/>
            <p:cNvGrpSpPr/>
            <p:nvPr/>
          </p:nvGrpSpPr>
          <p:grpSpPr>
            <a:xfrm>
              <a:off x="18020307" y="9720963"/>
              <a:ext cx="11287779" cy="7599749"/>
              <a:chOff x="17516251" y="8895179"/>
              <a:chExt cx="11287779" cy="7599749"/>
            </a:xfrm>
          </p:grpSpPr>
          <p:pic>
            <p:nvPicPr>
              <p:cNvPr id="36" name="Picture 3"/>
              <p:cNvPicPr>
                <a:picLocks noChangeAspect="1" noChangeArrowheads="1"/>
              </p:cNvPicPr>
              <p:nvPr/>
            </p:nvPicPr>
            <p:blipFill>
              <a:blip r:embed="rId3" cstate="print"/>
              <a:srcRect/>
              <a:stretch>
                <a:fillRect/>
              </a:stretch>
            </p:blipFill>
            <p:spPr bwMode="auto">
              <a:xfrm>
                <a:off x="17516251" y="8895179"/>
                <a:ext cx="3582923" cy="1800200"/>
              </a:xfrm>
              <a:prstGeom prst="rect">
                <a:avLst/>
              </a:prstGeom>
              <a:noFill/>
              <a:ln w="9525">
                <a:noFill/>
                <a:miter lim="800000"/>
                <a:headEnd/>
                <a:tailEnd/>
              </a:ln>
            </p:spPr>
          </p:pic>
          <p:pic>
            <p:nvPicPr>
              <p:cNvPr id="37" name="Picture 4"/>
              <p:cNvPicPr>
                <a:picLocks noChangeAspect="1" noChangeArrowheads="1"/>
              </p:cNvPicPr>
              <p:nvPr/>
            </p:nvPicPr>
            <p:blipFill>
              <a:blip r:embed="rId4" cstate="print"/>
              <a:srcRect/>
              <a:stretch>
                <a:fillRect/>
              </a:stretch>
            </p:blipFill>
            <p:spPr bwMode="auto">
              <a:xfrm>
                <a:off x="21980747" y="9255219"/>
                <a:ext cx="2382101" cy="1224136"/>
              </a:xfrm>
              <a:prstGeom prst="rect">
                <a:avLst/>
              </a:prstGeom>
              <a:noFill/>
              <a:ln w="9525">
                <a:noFill/>
                <a:miter lim="800000"/>
                <a:headEnd/>
                <a:tailEnd/>
              </a:ln>
            </p:spPr>
          </p:pic>
          <p:pic>
            <p:nvPicPr>
              <p:cNvPr id="38" name="Picture 5"/>
              <p:cNvPicPr>
                <a:picLocks noChangeAspect="1" noChangeArrowheads="1"/>
              </p:cNvPicPr>
              <p:nvPr/>
            </p:nvPicPr>
            <p:blipFill>
              <a:blip r:embed="rId5" cstate="print"/>
              <a:srcRect/>
              <a:stretch>
                <a:fillRect/>
              </a:stretch>
            </p:blipFill>
            <p:spPr bwMode="auto">
              <a:xfrm>
                <a:off x="25221107" y="8895179"/>
                <a:ext cx="3582923" cy="1800200"/>
              </a:xfrm>
              <a:prstGeom prst="rect">
                <a:avLst/>
              </a:prstGeom>
              <a:noFill/>
              <a:ln w="9525">
                <a:noFill/>
                <a:miter lim="800000"/>
                <a:headEnd/>
                <a:tailEnd/>
              </a:ln>
            </p:spPr>
          </p:pic>
          <p:sp>
            <p:nvSpPr>
              <p:cNvPr id="42" name="右矢印 41"/>
              <p:cNvSpPr/>
              <p:nvPr/>
            </p:nvSpPr>
            <p:spPr>
              <a:xfrm>
                <a:off x="21332675" y="9687267"/>
                <a:ext cx="43204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18234180" y="10844619"/>
                <a:ext cx="803425" cy="830997"/>
              </a:xfrm>
              <a:prstGeom prst="rect">
                <a:avLst/>
              </a:prstGeom>
              <a:noFill/>
            </p:spPr>
            <p:txBody>
              <a:bodyPr wrap="none" rtlCol="0">
                <a:spAutoFit/>
              </a:bodyPr>
              <a:lstStyle/>
              <a:p>
                <a:pPr algn="ctr"/>
                <a:r>
                  <a:rPr lang="ja-JP" altLang="en-US" sz="2400" b="1" i="1" dirty="0" smtClean="0"/>
                  <a:t>処理</a:t>
                </a:r>
                <a:endParaRPr lang="en-US" altLang="ja-JP" sz="2400" b="1" i="1" dirty="0" smtClean="0"/>
              </a:p>
              <a:p>
                <a:pPr algn="ctr"/>
                <a:r>
                  <a:rPr lang="ja-JP" altLang="en-US" sz="2400" b="1" i="1" dirty="0" smtClean="0"/>
                  <a:t>内容</a:t>
                </a:r>
                <a:endParaRPr kumimoji="1" lang="ja-JP" altLang="en-US" sz="2400" b="1" i="1" dirty="0"/>
              </a:p>
            </p:txBody>
          </p:sp>
          <p:sp>
            <p:nvSpPr>
              <p:cNvPr id="44" name="テキスト ボックス 43"/>
              <p:cNvSpPr txBox="1"/>
              <p:nvPr/>
            </p:nvSpPr>
            <p:spPr>
              <a:xfrm>
                <a:off x="18092315" y="11904413"/>
                <a:ext cx="1015021" cy="461665"/>
              </a:xfrm>
              <a:prstGeom prst="rect">
                <a:avLst/>
              </a:prstGeom>
              <a:noFill/>
            </p:spPr>
            <p:txBody>
              <a:bodyPr wrap="none" rtlCol="0">
                <a:spAutoFit/>
              </a:bodyPr>
              <a:lstStyle/>
              <a:p>
                <a:pPr algn="ctr"/>
                <a:r>
                  <a:rPr kumimoji="1" lang="ja-JP" altLang="en-US" sz="2400" b="1" i="1" dirty="0" smtClean="0"/>
                  <a:t>データ</a:t>
                </a:r>
                <a:endParaRPr kumimoji="1" lang="ja-JP" altLang="en-US" sz="2400" b="1" i="1" dirty="0"/>
              </a:p>
            </p:txBody>
          </p:sp>
          <p:sp>
            <p:nvSpPr>
              <p:cNvPr id="45" name="テキスト ボックス 44"/>
              <p:cNvSpPr txBox="1"/>
              <p:nvPr/>
            </p:nvSpPr>
            <p:spPr>
              <a:xfrm>
                <a:off x="19353409" y="10839395"/>
                <a:ext cx="1547218" cy="830997"/>
              </a:xfrm>
              <a:prstGeom prst="rect">
                <a:avLst/>
              </a:prstGeom>
              <a:noFill/>
            </p:spPr>
            <p:txBody>
              <a:bodyPr wrap="none" rtlCol="0">
                <a:spAutoFit/>
              </a:bodyPr>
              <a:lstStyle/>
              <a:p>
                <a:pPr algn="ctr"/>
                <a:r>
                  <a:rPr kumimoji="1" lang="ja-JP" altLang="en-US" sz="2400" dirty="0" smtClean="0"/>
                  <a:t>カレンダー</a:t>
                </a:r>
                <a:endParaRPr kumimoji="1" lang="en-US" altLang="ja-JP" sz="2400" dirty="0" smtClean="0"/>
              </a:p>
              <a:p>
                <a:pPr algn="ctr"/>
                <a:r>
                  <a:rPr lang="ja-JP" altLang="en-US" sz="2400" dirty="0" smtClean="0"/>
                  <a:t>表示</a:t>
                </a:r>
                <a:endParaRPr kumimoji="1" lang="ja-JP" altLang="en-US" sz="2400" dirty="0"/>
              </a:p>
            </p:txBody>
          </p:sp>
          <p:sp>
            <p:nvSpPr>
              <p:cNvPr id="46" name="テキスト ボックス 45"/>
              <p:cNvSpPr txBox="1"/>
              <p:nvPr/>
            </p:nvSpPr>
            <p:spPr>
              <a:xfrm>
                <a:off x="21540568" y="10839395"/>
                <a:ext cx="800219" cy="830997"/>
              </a:xfrm>
              <a:prstGeom prst="rect">
                <a:avLst/>
              </a:prstGeom>
              <a:noFill/>
            </p:spPr>
            <p:txBody>
              <a:bodyPr wrap="none" rtlCol="0">
                <a:spAutoFit/>
              </a:bodyPr>
              <a:lstStyle/>
              <a:p>
                <a:pPr algn="ctr"/>
                <a:r>
                  <a:rPr kumimoji="1" lang="ja-JP" altLang="en-US" sz="2400" dirty="0" smtClean="0"/>
                  <a:t>日付</a:t>
                </a:r>
                <a:endParaRPr kumimoji="1" lang="en-US" altLang="ja-JP" sz="2400" dirty="0" smtClean="0"/>
              </a:p>
              <a:p>
                <a:pPr algn="ctr"/>
                <a:r>
                  <a:rPr kumimoji="1" lang="ja-JP" altLang="en-US" sz="2400" dirty="0" smtClean="0"/>
                  <a:t>選択</a:t>
                </a:r>
                <a:endParaRPr kumimoji="1" lang="ja-JP" altLang="en-US" sz="2400" dirty="0"/>
              </a:p>
            </p:txBody>
          </p:sp>
          <p:sp>
            <p:nvSpPr>
              <p:cNvPr id="47" name="テキスト ボックス 46"/>
              <p:cNvSpPr txBox="1"/>
              <p:nvPr/>
            </p:nvSpPr>
            <p:spPr>
              <a:xfrm>
                <a:off x="23060867" y="10839395"/>
                <a:ext cx="1415772" cy="830997"/>
              </a:xfrm>
              <a:prstGeom prst="rect">
                <a:avLst/>
              </a:prstGeom>
              <a:noFill/>
            </p:spPr>
            <p:txBody>
              <a:bodyPr wrap="none" rtlCol="0">
                <a:spAutoFit/>
              </a:bodyPr>
              <a:lstStyle/>
              <a:p>
                <a:pPr algn="ctr"/>
                <a:r>
                  <a:rPr kumimoji="1" lang="ja-JP" altLang="en-US" sz="2400" dirty="0" smtClean="0"/>
                  <a:t>予定入力</a:t>
                </a:r>
                <a:endParaRPr kumimoji="1" lang="en-US" altLang="ja-JP" sz="2400" dirty="0" smtClean="0"/>
              </a:p>
              <a:p>
                <a:pPr algn="ctr"/>
                <a:r>
                  <a:rPr kumimoji="1" lang="ja-JP" altLang="en-US" sz="2400" dirty="0" smtClean="0"/>
                  <a:t>画面表示</a:t>
                </a:r>
                <a:endParaRPr kumimoji="1" lang="ja-JP" altLang="en-US" sz="2400" dirty="0"/>
              </a:p>
            </p:txBody>
          </p:sp>
          <p:sp>
            <p:nvSpPr>
              <p:cNvPr id="48" name="テキスト ボックス 47"/>
              <p:cNvSpPr txBox="1"/>
              <p:nvPr/>
            </p:nvSpPr>
            <p:spPr>
              <a:xfrm>
                <a:off x="25221107" y="10839395"/>
                <a:ext cx="800219" cy="830997"/>
              </a:xfrm>
              <a:prstGeom prst="rect">
                <a:avLst/>
              </a:prstGeom>
              <a:noFill/>
            </p:spPr>
            <p:txBody>
              <a:bodyPr wrap="none" rtlCol="0">
                <a:spAutoFit/>
              </a:bodyPr>
              <a:lstStyle/>
              <a:p>
                <a:pPr algn="ctr"/>
                <a:r>
                  <a:rPr kumimoji="1" lang="ja-JP" altLang="en-US" sz="2400" dirty="0" smtClean="0"/>
                  <a:t>予定</a:t>
                </a:r>
                <a:endParaRPr kumimoji="1" lang="en-US" altLang="ja-JP" sz="2400" dirty="0" smtClean="0"/>
              </a:p>
              <a:p>
                <a:pPr algn="ctr"/>
                <a:r>
                  <a:rPr kumimoji="1" lang="ja-JP" altLang="en-US" sz="2400" dirty="0" smtClean="0"/>
                  <a:t>登録</a:t>
                </a:r>
                <a:endParaRPr kumimoji="1" lang="ja-JP" altLang="en-US" sz="2400" dirty="0"/>
              </a:p>
            </p:txBody>
          </p:sp>
          <p:sp>
            <p:nvSpPr>
              <p:cNvPr id="49" name="テキスト ボックス 48"/>
              <p:cNvSpPr txBox="1"/>
              <p:nvPr/>
            </p:nvSpPr>
            <p:spPr>
              <a:xfrm>
                <a:off x="26698225" y="10839395"/>
                <a:ext cx="1547218" cy="830997"/>
              </a:xfrm>
              <a:prstGeom prst="rect">
                <a:avLst/>
              </a:prstGeom>
              <a:noFill/>
            </p:spPr>
            <p:txBody>
              <a:bodyPr wrap="none" rtlCol="0">
                <a:spAutoFit/>
              </a:bodyPr>
              <a:lstStyle/>
              <a:p>
                <a:pPr algn="ctr"/>
                <a:r>
                  <a:rPr kumimoji="1" lang="ja-JP" altLang="en-US" sz="2400" dirty="0" smtClean="0"/>
                  <a:t>カレンダー</a:t>
                </a:r>
                <a:endParaRPr kumimoji="1" lang="en-US" altLang="ja-JP" sz="2400" dirty="0" smtClean="0"/>
              </a:p>
              <a:p>
                <a:pPr algn="ctr"/>
                <a:r>
                  <a:rPr lang="ja-JP" altLang="en-US" sz="2400" dirty="0" smtClean="0"/>
                  <a:t>再表示</a:t>
                </a:r>
                <a:endParaRPr kumimoji="1" lang="ja-JP" altLang="en-US" sz="2400" dirty="0"/>
              </a:p>
            </p:txBody>
          </p:sp>
          <p:cxnSp>
            <p:nvCxnSpPr>
              <p:cNvPr id="51" name="直線コネクタ 50"/>
              <p:cNvCxnSpPr/>
              <p:nvPr/>
            </p:nvCxnSpPr>
            <p:spPr>
              <a:xfrm>
                <a:off x="18092315" y="11775499"/>
                <a:ext cx="101531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9621022" y="11880606"/>
                <a:ext cx="1013418" cy="830997"/>
              </a:xfrm>
              <a:prstGeom prst="rect">
                <a:avLst/>
              </a:prstGeom>
              <a:noFill/>
            </p:spPr>
            <p:txBody>
              <a:bodyPr wrap="none" rtlCol="0">
                <a:spAutoFit/>
              </a:bodyPr>
              <a:lstStyle/>
              <a:p>
                <a:pPr algn="ctr"/>
                <a:r>
                  <a:rPr kumimoji="1" lang="ja-JP" altLang="en-US" sz="2400" dirty="0" smtClean="0"/>
                  <a:t>予定</a:t>
                </a:r>
                <a:endParaRPr kumimoji="1" lang="en-US" altLang="ja-JP" sz="2400" dirty="0" smtClean="0"/>
              </a:p>
              <a:p>
                <a:pPr algn="ctr"/>
                <a:r>
                  <a:rPr kumimoji="1" lang="ja-JP" altLang="en-US" sz="2400" dirty="0" smtClean="0"/>
                  <a:t>データ</a:t>
                </a:r>
                <a:endParaRPr kumimoji="1" lang="ja-JP" altLang="en-US" sz="2400" dirty="0"/>
              </a:p>
            </p:txBody>
          </p:sp>
          <p:sp>
            <p:nvSpPr>
              <p:cNvPr id="53" name="テキスト ボックス 52"/>
              <p:cNvSpPr txBox="1"/>
              <p:nvPr/>
            </p:nvSpPr>
            <p:spPr>
              <a:xfrm>
                <a:off x="19576607" y="13176746"/>
                <a:ext cx="1107996" cy="830997"/>
              </a:xfrm>
              <a:prstGeom prst="rect">
                <a:avLst/>
              </a:prstGeom>
              <a:noFill/>
            </p:spPr>
            <p:txBody>
              <a:bodyPr wrap="none" rtlCol="0">
                <a:spAutoFit/>
              </a:bodyPr>
              <a:lstStyle/>
              <a:p>
                <a:pPr algn="ctr"/>
                <a:r>
                  <a:rPr kumimoji="1" lang="ja-JP" altLang="en-US" sz="2400" dirty="0" smtClean="0"/>
                  <a:t>表示用</a:t>
                </a:r>
                <a:endParaRPr kumimoji="1" lang="en-US" altLang="ja-JP" sz="2400" dirty="0" smtClean="0"/>
              </a:p>
              <a:p>
                <a:pPr algn="ctr"/>
                <a:r>
                  <a:rPr kumimoji="1" lang="ja-JP" altLang="en-US" sz="2400" dirty="0" smtClean="0"/>
                  <a:t>データ</a:t>
                </a:r>
                <a:endParaRPr kumimoji="1" lang="ja-JP" altLang="en-US" sz="2400" dirty="0"/>
              </a:p>
            </p:txBody>
          </p:sp>
          <p:sp>
            <p:nvSpPr>
              <p:cNvPr id="54" name="テキスト ボックス 53"/>
              <p:cNvSpPr txBox="1"/>
              <p:nvPr/>
            </p:nvSpPr>
            <p:spPr>
              <a:xfrm>
                <a:off x="21143864" y="14472894"/>
                <a:ext cx="1628971" cy="830997"/>
              </a:xfrm>
              <a:prstGeom prst="rect">
                <a:avLst/>
              </a:prstGeom>
              <a:noFill/>
            </p:spPr>
            <p:txBody>
              <a:bodyPr wrap="none" rtlCol="0">
                <a:spAutoFit/>
              </a:bodyPr>
              <a:lstStyle/>
              <a:p>
                <a:pPr algn="ctr"/>
                <a:r>
                  <a:rPr kumimoji="1" lang="ja-JP" altLang="en-US" sz="2400" dirty="0" smtClean="0"/>
                  <a:t>クリック</a:t>
                </a:r>
                <a:endParaRPr kumimoji="1" lang="en-US" altLang="ja-JP" sz="2400" dirty="0" smtClean="0"/>
              </a:p>
              <a:p>
                <a:pPr algn="ctr"/>
                <a:r>
                  <a:rPr lang="ja-JP" altLang="en-US" sz="2400" dirty="0" smtClean="0"/>
                  <a:t>位置データ</a:t>
                </a:r>
                <a:endParaRPr kumimoji="1" lang="ja-JP" altLang="en-US" sz="2400" dirty="0"/>
              </a:p>
            </p:txBody>
          </p:sp>
          <p:sp>
            <p:nvSpPr>
              <p:cNvPr id="55" name="テキスト ボックス 54"/>
              <p:cNvSpPr txBox="1"/>
              <p:nvPr/>
            </p:nvSpPr>
            <p:spPr>
              <a:xfrm>
                <a:off x="21438865" y="13176746"/>
                <a:ext cx="1013418" cy="830997"/>
              </a:xfrm>
              <a:prstGeom prst="rect">
                <a:avLst/>
              </a:prstGeom>
              <a:noFill/>
            </p:spPr>
            <p:txBody>
              <a:bodyPr wrap="none" rtlCol="0">
                <a:spAutoFit/>
              </a:bodyPr>
              <a:lstStyle/>
              <a:p>
                <a:pPr algn="ctr"/>
                <a:r>
                  <a:rPr kumimoji="1" lang="ja-JP" altLang="en-US" sz="2400" dirty="0" smtClean="0"/>
                  <a:t>日付</a:t>
                </a:r>
                <a:endParaRPr kumimoji="1" lang="en-US" altLang="ja-JP" sz="2400" dirty="0" smtClean="0"/>
              </a:p>
              <a:p>
                <a:pPr algn="ctr"/>
                <a:r>
                  <a:rPr kumimoji="1" lang="ja-JP" altLang="en-US" sz="2400" dirty="0" smtClean="0"/>
                  <a:t>データ</a:t>
                </a:r>
                <a:endParaRPr kumimoji="1" lang="ja-JP" altLang="en-US" sz="2400" dirty="0"/>
              </a:p>
            </p:txBody>
          </p:sp>
          <p:sp>
            <p:nvSpPr>
              <p:cNvPr id="56" name="テキスト ボックス 55"/>
              <p:cNvSpPr txBox="1"/>
              <p:nvPr/>
            </p:nvSpPr>
            <p:spPr>
              <a:xfrm>
                <a:off x="22912208" y="14472894"/>
                <a:ext cx="1723549" cy="830997"/>
              </a:xfrm>
              <a:prstGeom prst="rect">
                <a:avLst/>
              </a:prstGeom>
              <a:noFill/>
            </p:spPr>
            <p:txBody>
              <a:bodyPr wrap="none" rtlCol="0">
                <a:spAutoFit/>
              </a:bodyPr>
              <a:lstStyle/>
              <a:p>
                <a:pPr algn="ctr"/>
                <a:r>
                  <a:rPr kumimoji="1" lang="ja-JP" altLang="en-US" sz="2400" dirty="0" smtClean="0"/>
                  <a:t>入力画面用</a:t>
                </a:r>
                <a:endParaRPr kumimoji="1" lang="en-US" altLang="ja-JP" sz="2400" dirty="0" smtClean="0"/>
              </a:p>
              <a:p>
                <a:pPr algn="ctr"/>
                <a:r>
                  <a:rPr lang="ja-JP" altLang="en-US" sz="2400" dirty="0" smtClean="0"/>
                  <a:t>データ</a:t>
                </a:r>
                <a:endParaRPr kumimoji="1" lang="ja-JP" altLang="en-US" sz="2400" dirty="0"/>
              </a:p>
            </p:txBody>
          </p:sp>
          <p:sp>
            <p:nvSpPr>
              <p:cNvPr id="57" name="テキスト ボックス 56"/>
              <p:cNvSpPr txBox="1"/>
              <p:nvPr/>
            </p:nvSpPr>
            <p:spPr>
              <a:xfrm>
                <a:off x="25143793" y="13176750"/>
                <a:ext cx="1013418" cy="830997"/>
              </a:xfrm>
              <a:prstGeom prst="rect">
                <a:avLst/>
              </a:prstGeom>
              <a:noFill/>
            </p:spPr>
            <p:txBody>
              <a:bodyPr wrap="none" rtlCol="0">
                <a:spAutoFit/>
              </a:bodyPr>
              <a:lstStyle/>
              <a:p>
                <a:pPr algn="ctr"/>
                <a:r>
                  <a:rPr lang="ja-JP" altLang="en-US" sz="2400" dirty="0" smtClean="0"/>
                  <a:t>登録</a:t>
                </a:r>
                <a:endParaRPr kumimoji="1" lang="en-US" altLang="ja-JP" sz="2400" dirty="0" smtClean="0"/>
              </a:p>
              <a:p>
                <a:pPr algn="ctr"/>
                <a:r>
                  <a:rPr lang="ja-JP" altLang="en-US" sz="2400" dirty="0" smtClean="0"/>
                  <a:t>データ</a:t>
                </a:r>
                <a:endParaRPr kumimoji="1" lang="ja-JP" altLang="en-US" sz="2400" dirty="0"/>
              </a:p>
            </p:txBody>
          </p:sp>
          <p:sp>
            <p:nvSpPr>
              <p:cNvPr id="58" name="テキスト ボックス 57"/>
              <p:cNvSpPr txBox="1"/>
              <p:nvPr/>
            </p:nvSpPr>
            <p:spPr>
              <a:xfrm>
                <a:off x="25143793" y="14472894"/>
                <a:ext cx="1013418" cy="830997"/>
              </a:xfrm>
              <a:prstGeom prst="rect">
                <a:avLst/>
              </a:prstGeom>
              <a:noFill/>
            </p:spPr>
            <p:txBody>
              <a:bodyPr wrap="none" rtlCol="0">
                <a:spAutoFit/>
              </a:bodyPr>
              <a:lstStyle/>
              <a:p>
                <a:pPr algn="ctr"/>
                <a:r>
                  <a:rPr kumimoji="1" lang="ja-JP" altLang="en-US" sz="2400" dirty="0" smtClean="0"/>
                  <a:t>入力</a:t>
                </a:r>
                <a:endParaRPr kumimoji="1" lang="en-US" altLang="ja-JP" sz="2400" dirty="0" smtClean="0"/>
              </a:p>
              <a:p>
                <a:pPr algn="ctr"/>
                <a:r>
                  <a:rPr lang="ja-JP" altLang="en-US" sz="2400" dirty="0" smtClean="0"/>
                  <a:t>データ</a:t>
                </a:r>
                <a:endParaRPr kumimoji="1" lang="ja-JP" altLang="en-US" sz="2400" dirty="0"/>
              </a:p>
            </p:txBody>
          </p:sp>
          <p:sp>
            <p:nvSpPr>
              <p:cNvPr id="59" name="テキスト ボックス 58"/>
              <p:cNvSpPr txBox="1"/>
              <p:nvPr/>
            </p:nvSpPr>
            <p:spPr>
              <a:xfrm>
                <a:off x="24816272" y="11880606"/>
                <a:ext cx="1628971" cy="830997"/>
              </a:xfrm>
              <a:prstGeom prst="rect">
                <a:avLst/>
              </a:prstGeom>
              <a:noFill/>
            </p:spPr>
            <p:txBody>
              <a:bodyPr wrap="none" rtlCol="0">
                <a:spAutoFit/>
              </a:bodyPr>
              <a:lstStyle/>
              <a:p>
                <a:pPr algn="ctr"/>
                <a:r>
                  <a:rPr kumimoji="1" lang="ja-JP" altLang="en-US" sz="2400" dirty="0" smtClean="0"/>
                  <a:t>更新後の</a:t>
                </a:r>
                <a:endParaRPr kumimoji="1" lang="en-US" altLang="ja-JP" sz="2400" dirty="0" smtClean="0"/>
              </a:p>
              <a:p>
                <a:pPr algn="ctr"/>
                <a:r>
                  <a:rPr lang="ja-JP" altLang="en-US" sz="2400" dirty="0" smtClean="0"/>
                  <a:t>予定データ</a:t>
                </a:r>
                <a:endParaRPr kumimoji="1" lang="ja-JP" altLang="en-US" sz="2400" dirty="0"/>
              </a:p>
            </p:txBody>
          </p:sp>
          <p:sp>
            <p:nvSpPr>
              <p:cNvPr id="60" name="テキスト ボックス 59"/>
              <p:cNvSpPr txBox="1"/>
              <p:nvPr/>
            </p:nvSpPr>
            <p:spPr>
              <a:xfrm>
                <a:off x="25684671" y="15663931"/>
                <a:ext cx="1811714" cy="830997"/>
              </a:xfrm>
              <a:prstGeom prst="rect">
                <a:avLst/>
              </a:prstGeom>
              <a:noFill/>
            </p:spPr>
            <p:txBody>
              <a:bodyPr wrap="none" rtlCol="0">
                <a:spAutoFit/>
              </a:bodyPr>
              <a:lstStyle/>
              <a:p>
                <a:pPr algn="ctr"/>
                <a:r>
                  <a:rPr kumimoji="1" lang="ja-JP" altLang="en-US" sz="2400" dirty="0" smtClean="0"/>
                  <a:t>予定登録</a:t>
                </a:r>
                <a:endParaRPr kumimoji="1" lang="en-US" altLang="ja-JP" sz="2400" dirty="0" smtClean="0"/>
              </a:p>
              <a:p>
                <a:pPr algn="ctr"/>
                <a:r>
                  <a:rPr lang="ja-JP" altLang="en-US" sz="2400" dirty="0" smtClean="0"/>
                  <a:t>終了イベント</a:t>
                </a:r>
                <a:endParaRPr kumimoji="1" lang="ja-JP" altLang="en-US" sz="2400" dirty="0"/>
              </a:p>
            </p:txBody>
          </p:sp>
          <p:sp>
            <p:nvSpPr>
              <p:cNvPr id="61" name="テキスト ボックス 60"/>
              <p:cNvSpPr txBox="1"/>
              <p:nvPr/>
            </p:nvSpPr>
            <p:spPr>
              <a:xfrm>
                <a:off x="20071123" y="15663931"/>
                <a:ext cx="1981632" cy="830997"/>
              </a:xfrm>
              <a:prstGeom prst="rect">
                <a:avLst/>
              </a:prstGeom>
              <a:noFill/>
            </p:spPr>
            <p:txBody>
              <a:bodyPr wrap="none" rtlCol="0">
                <a:spAutoFit/>
              </a:bodyPr>
              <a:lstStyle/>
              <a:p>
                <a:pPr algn="ctr"/>
                <a:r>
                  <a:rPr lang="ja-JP" altLang="en-US" sz="2400" dirty="0" smtClean="0"/>
                  <a:t>マウスクリック</a:t>
                </a:r>
                <a:endParaRPr lang="en-US" altLang="ja-JP" sz="2400" dirty="0" smtClean="0"/>
              </a:p>
              <a:p>
                <a:pPr algn="ctr"/>
                <a:r>
                  <a:rPr lang="ja-JP" altLang="en-US" sz="2400" dirty="0" smtClean="0"/>
                  <a:t>イベント</a:t>
                </a:r>
                <a:endParaRPr kumimoji="1" lang="ja-JP" altLang="en-US" sz="2400" dirty="0"/>
              </a:p>
            </p:txBody>
          </p:sp>
          <p:sp>
            <p:nvSpPr>
              <p:cNvPr id="63" name="テキスト ボックス 62"/>
              <p:cNvSpPr txBox="1"/>
              <p:nvPr/>
            </p:nvSpPr>
            <p:spPr>
              <a:xfrm>
                <a:off x="23060867" y="15562306"/>
                <a:ext cx="1422184" cy="461665"/>
              </a:xfrm>
              <a:prstGeom prst="rect">
                <a:avLst/>
              </a:prstGeom>
              <a:noFill/>
            </p:spPr>
            <p:txBody>
              <a:bodyPr wrap="none" rtlCol="0">
                <a:spAutoFit/>
              </a:bodyPr>
              <a:lstStyle/>
              <a:p>
                <a:pPr algn="ctr"/>
                <a:r>
                  <a:rPr kumimoji="1" lang="ja-JP" altLang="en-US" sz="2400" b="1" dirty="0" smtClean="0"/>
                  <a:t>実行区間</a:t>
                </a:r>
                <a:endParaRPr kumimoji="1" lang="ja-JP" altLang="en-US" sz="2400" b="1" dirty="0"/>
              </a:p>
            </p:txBody>
          </p:sp>
          <p:cxnSp>
            <p:nvCxnSpPr>
              <p:cNvPr id="64" name="直線コネクタ 63"/>
              <p:cNvCxnSpPr>
                <a:endCxn id="61" idx="0"/>
              </p:cNvCxnSpPr>
              <p:nvPr/>
            </p:nvCxnSpPr>
            <p:spPr>
              <a:xfrm rot="16200000" flipH="1">
                <a:off x="19112270" y="13714262"/>
                <a:ext cx="3882042" cy="17296"/>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endCxn id="60" idx="0"/>
              </p:cNvCxnSpPr>
              <p:nvPr/>
            </p:nvCxnSpPr>
            <p:spPr>
              <a:xfrm rot="16200000" flipH="1">
                <a:off x="24625825" y="13699228"/>
                <a:ext cx="3888430" cy="40976"/>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1044643" y="15447907"/>
                <a:ext cx="5544616" cy="0"/>
              </a:xfrm>
              <a:prstGeom prst="line">
                <a:avLst/>
              </a:prstGeom>
              <a:ln w="3175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52" idx="3"/>
                <a:endCxn id="59" idx="1"/>
              </p:cNvCxnSpPr>
              <p:nvPr/>
            </p:nvCxnSpPr>
            <p:spPr>
              <a:xfrm>
                <a:off x="20634440" y="12296105"/>
                <a:ext cx="4181832" cy="0"/>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53" idx="3"/>
                <a:endCxn id="55" idx="1"/>
              </p:cNvCxnSpPr>
              <p:nvPr/>
            </p:nvCxnSpPr>
            <p:spPr>
              <a:xfrm>
                <a:off x="20684603" y="13592245"/>
                <a:ext cx="754262" cy="0"/>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16200000" flipH="1">
                <a:off x="22484803" y="14007747"/>
                <a:ext cx="432048" cy="432048"/>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55" idx="3"/>
                <a:endCxn id="57" idx="1"/>
              </p:cNvCxnSpPr>
              <p:nvPr/>
            </p:nvCxnSpPr>
            <p:spPr>
              <a:xfrm>
                <a:off x="22452283" y="13592245"/>
                <a:ext cx="2691510" cy="4"/>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stCxn id="58" idx="0"/>
                <a:endCxn id="57" idx="2"/>
              </p:cNvCxnSpPr>
              <p:nvPr/>
            </p:nvCxnSpPr>
            <p:spPr>
              <a:xfrm rot="5400000" flipH="1" flipV="1">
                <a:off x="25417929" y="14240321"/>
                <a:ext cx="465147" cy="0"/>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endCxn id="58" idx="1"/>
              </p:cNvCxnSpPr>
              <p:nvPr/>
            </p:nvCxnSpPr>
            <p:spPr>
              <a:xfrm>
                <a:off x="24640400" y="14888393"/>
                <a:ext cx="503393" cy="0"/>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右矢印 82"/>
              <p:cNvSpPr/>
              <p:nvPr/>
            </p:nvSpPr>
            <p:spPr>
              <a:xfrm>
                <a:off x="24573035" y="9687267"/>
                <a:ext cx="43204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3" name="直線コネクタ 262"/>
              <p:cNvCxnSpPr/>
              <p:nvPr/>
            </p:nvCxnSpPr>
            <p:spPr>
              <a:xfrm rot="5400000" flipH="1" flipV="1">
                <a:off x="25420582" y="12890768"/>
                <a:ext cx="465147" cy="0"/>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0" name="直線コネクタ 419"/>
              <p:cNvCxnSpPr/>
              <p:nvPr/>
            </p:nvCxnSpPr>
            <p:spPr>
              <a:xfrm rot="5400000" flipH="1" flipV="1">
                <a:off x="21748173" y="14220012"/>
                <a:ext cx="465147" cy="0"/>
              </a:xfrm>
              <a:prstGeom prst="line">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77" name="大かっこ 376"/>
            <p:cNvSpPr/>
            <p:nvPr/>
          </p:nvSpPr>
          <p:spPr>
            <a:xfrm>
              <a:off x="20612595" y="17299806"/>
              <a:ext cx="6192688" cy="914400"/>
            </a:xfrm>
            <a:prstGeom prst="bracketPair">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2800" b="1" dirty="0" smtClean="0"/>
                <a:t>日付選択前から予定登録後までの</a:t>
              </a:r>
              <a:endParaRPr lang="en-US" altLang="ja-JP" sz="2800" b="1" dirty="0" smtClean="0"/>
            </a:p>
            <a:p>
              <a:pPr algn="ctr"/>
              <a:r>
                <a:rPr lang="ja-JP" altLang="en-US" sz="2800" b="1" dirty="0" smtClean="0"/>
                <a:t>実行区間におけるデータ加工プロセス</a:t>
              </a:r>
              <a:endParaRPr lang="ja-JP" altLang="en-US" sz="2800" b="1" dirty="0"/>
            </a:p>
          </p:txBody>
        </p:sp>
      </p:grpSp>
      <p:sp>
        <p:nvSpPr>
          <p:cNvPr id="368" name="線吹き出し 1 (枠付き) 367"/>
          <p:cNvSpPr/>
          <p:nvPr/>
        </p:nvSpPr>
        <p:spPr>
          <a:xfrm>
            <a:off x="666379" y="32109614"/>
            <a:ext cx="5472608" cy="8568952"/>
          </a:xfrm>
          <a:prstGeom prst="borderCallout1">
            <a:avLst>
              <a:gd name="adj1" fmla="val 2"/>
              <a:gd name="adj2" fmla="val 99982"/>
              <a:gd name="adj3" fmla="val 100012"/>
              <a:gd name="adj4" fmla="val 100058"/>
            </a:avLst>
          </a:prstGeom>
          <a:solidFill>
            <a:schemeClr val="accent5">
              <a:lumMod val="20000"/>
              <a:lumOff val="80000"/>
            </a:schemeClr>
          </a:solidFill>
          <a:ln w="3175">
            <a:solidFill>
              <a:schemeClr val="tx1"/>
            </a:solid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smtClean="0">
                <a:solidFill>
                  <a:schemeClr val="tx1"/>
                </a:solidFill>
              </a:rPr>
              <a:t>実行履歴</a:t>
            </a:r>
            <a:endParaRPr lang="en-US" altLang="ja-JP" sz="5400" b="1" dirty="0" smtClean="0">
              <a:solidFill>
                <a:schemeClr val="tx1"/>
              </a:solidFill>
            </a:endParaRPr>
          </a:p>
          <a:p>
            <a:pPr marL="180000">
              <a:buFont typeface="Arial" pitchFamily="34" charset="0"/>
              <a:buChar char="•"/>
            </a:pPr>
            <a:r>
              <a:rPr lang="ja-JP" altLang="en-US" sz="4400" dirty="0" smtClean="0">
                <a:solidFill>
                  <a:schemeClr val="tx1"/>
                </a:solidFill>
              </a:rPr>
              <a:t> プログラム実行時に</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　発生したイベント列</a:t>
            </a:r>
            <a:endParaRPr lang="en-US" altLang="ja-JP" sz="4400" dirty="0" smtClean="0">
              <a:solidFill>
                <a:schemeClr val="tx1"/>
              </a:solidFill>
            </a:endParaRPr>
          </a:p>
          <a:p>
            <a:pPr marL="180000">
              <a:buFont typeface="Arial" pitchFamily="34" charset="0"/>
              <a:buChar char="•"/>
            </a:pPr>
            <a:r>
              <a:rPr lang="en-US" altLang="ja-JP" sz="4400" dirty="0" smtClean="0">
                <a:solidFill>
                  <a:schemeClr val="tx1"/>
                </a:solidFill>
              </a:rPr>
              <a:t> </a:t>
            </a:r>
            <a:r>
              <a:rPr lang="ja-JP" altLang="en-US" sz="4400" dirty="0" smtClean="0">
                <a:solidFill>
                  <a:schemeClr val="tx1"/>
                </a:solidFill>
              </a:rPr>
              <a:t>各イベントに関する</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　情報を記録</a:t>
            </a:r>
            <a:endParaRPr lang="en-US" altLang="ja-JP" sz="4400" dirty="0" smtClean="0">
              <a:solidFill>
                <a:schemeClr val="tx1"/>
              </a:solidFill>
            </a:endParaRPr>
          </a:p>
          <a:p>
            <a:pPr marL="180000">
              <a:buFont typeface="Arial" pitchFamily="34" charset="0"/>
              <a:buChar char="•"/>
            </a:pPr>
            <a:r>
              <a:rPr lang="en-US" altLang="ja-JP" sz="4400" dirty="0" smtClean="0">
                <a:solidFill>
                  <a:schemeClr val="tx1"/>
                </a:solidFill>
              </a:rPr>
              <a:t> </a:t>
            </a:r>
            <a:r>
              <a:rPr lang="ja-JP" altLang="en-US" sz="4400" dirty="0" smtClean="0">
                <a:solidFill>
                  <a:schemeClr val="tx1"/>
                </a:solidFill>
              </a:rPr>
              <a:t>記録イベント</a:t>
            </a:r>
            <a:endParaRPr lang="en-US" altLang="ja-JP" sz="4400" dirty="0" smtClean="0">
              <a:solidFill>
                <a:schemeClr val="tx1"/>
              </a:solidFill>
            </a:endParaRPr>
          </a:p>
          <a:p>
            <a:pPr marL="720000">
              <a:buSzPct val="50000"/>
              <a:buFont typeface="Wingdings" pitchFamily="2" charset="2"/>
              <a:buChar char="n"/>
            </a:pPr>
            <a:r>
              <a:rPr lang="en-US" altLang="ja-JP" sz="3600" dirty="0" smtClean="0">
                <a:solidFill>
                  <a:schemeClr val="tx1"/>
                </a:solidFill>
              </a:rPr>
              <a:t> </a:t>
            </a:r>
            <a:r>
              <a:rPr lang="ja-JP" altLang="en-US" sz="3600" dirty="0" smtClean="0">
                <a:solidFill>
                  <a:schemeClr val="tx1"/>
                </a:solidFill>
              </a:rPr>
              <a:t>コンストラクタ呼び出し</a:t>
            </a:r>
            <a:endParaRPr lang="en-US" altLang="ja-JP" sz="3600" dirty="0" smtClean="0">
              <a:solidFill>
                <a:schemeClr val="tx1"/>
              </a:solidFill>
            </a:endParaRPr>
          </a:p>
          <a:p>
            <a:pPr marL="720000">
              <a:buSzPct val="50000"/>
              <a:buFont typeface="Wingdings" pitchFamily="2" charset="2"/>
              <a:buChar char="n"/>
            </a:pPr>
            <a:r>
              <a:rPr lang="en-US" altLang="ja-JP" sz="3600" dirty="0" smtClean="0">
                <a:solidFill>
                  <a:schemeClr val="tx1"/>
                </a:solidFill>
              </a:rPr>
              <a:t> </a:t>
            </a:r>
            <a:r>
              <a:rPr lang="ja-JP" altLang="en-US" sz="3600" dirty="0" smtClean="0">
                <a:solidFill>
                  <a:schemeClr val="tx1"/>
                </a:solidFill>
              </a:rPr>
              <a:t>メソッド呼び出し</a:t>
            </a:r>
            <a:endParaRPr lang="en-US" altLang="ja-JP" sz="3600" dirty="0" smtClean="0">
              <a:solidFill>
                <a:schemeClr val="tx1"/>
              </a:solidFill>
            </a:endParaRPr>
          </a:p>
          <a:p>
            <a:pPr marL="720000">
              <a:buSzPct val="50000"/>
              <a:buFont typeface="Wingdings" pitchFamily="2" charset="2"/>
              <a:buChar char="n"/>
            </a:pPr>
            <a:r>
              <a:rPr lang="en-US" altLang="ja-JP" sz="3600" dirty="0" smtClean="0">
                <a:solidFill>
                  <a:schemeClr val="tx1"/>
                </a:solidFill>
              </a:rPr>
              <a:t> </a:t>
            </a:r>
            <a:r>
              <a:rPr lang="ja-JP" altLang="en-US" sz="3600" dirty="0" smtClean="0">
                <a:solidFill>
                  <a:schemeClr val="tx1"/>
                </a:solidFill>
              </a:rPr>
              <a:t>フィールドアクセス</a:t>
            </a:r>
            <a:endParaRPr lang="en-US" altLang="ja-JP" sz="3600" dirty="0" smtClean="0">
              <a:solidFill>
                <a:schemeClr val="tx1"/>
              </a:solidFill>
            </a:endParaRPr>
          </a:p>
          <a:p>
            <a:pPr marL="720000">
              <a:buSzPct val="50000"/>
              <a:buFont typeface="Wingdings" pitchFamily="2" charset="2"/>
              <a:buChar char="n"/>
            </a:pPr>
            <a:r>
              <a:rPr lang="en-US" altLang="ja-JP" sz="3600" dirty="0" smtClean="0">
                <a:solidFill>
                  <a:schemeClr val="tx1"/>
                </a:solidFill>
              </a:rPr>
              <a:t> </a:t>
            </a:r>
            <a:r>
              <a:rPr lang="ja-JP" altLang="en-US" sz="3600" dirty="0" smtClean="0">
                <a:solidFill>
                  <a:schemeClr val="tx1"/>
                </a:solidFill>
              </a:rPr>
              <a:t>配列アクセス</a:t>
            </a:r>
            <a:endParaRPr lang="en-US" altLang="ja-JP" sz="3600" dirty="0" smtClean="0">
              <a:solidFill>
                <a:schemeClr val="tx1"/>
              </a:solidFill>
            </a:endParaRPr>
          </a:p>
          <a:p>
            <a:pPr marL="720000">
              <a:buSzPct val="50000"/>
              <a:buFont typeface="Wingdings" pitchFamily="2" charset="2"/>
              <a:buChar char="n"/>
            </a:pPr>
            <a:r>
              <a:rPr lang="en-US" altLang="ja-JP" sz="3600" dirty="0" smtClean="0">
                <a:solidFill>
                  <a:schemeClr val="tx1"/>
                </a:solidFill>
              </a:rPr>
              <a:t> </a:t>
            </a:r>
            <a:r>
              <a:rPr lang="ja-JP" altLang="en-US" sz="3600" dirty="0" smtClean="0">
                <a:solidFill>
                  <a:schemeClr val="tx1"/>
                </a:solidFill>
              </a:rPr>
              <a:t>ローカル変数アクセス</a:t>
            </a:r>
            <a:endParaRPr lang="en-US" altLang="ja-JP" sz="3600" dirty="0" smtClean="0">
              <a:solidFill>
                <a:schemeClr val="tx1"/>
              </a:solidFill>
            </a:endParaRPr>
          </a:p>
          <a:p>
            <a:pPr marL="180000">
              <a:buSzPct val="100000"/>
              <a:buFont typeface="Arial" pitchFamily="34" charset="0"/>
              <a:buChar char="•"/>
            </a:pPr>
            <a:r>
              <a:rPr lang="ja-JP" altLang="en-US" sz="4400" dirty="0" smtClean="0">
                <a:solidFill>
                  <a:schemeClr val="tx1"/>
                </a:solidFill>
              </a:rPr>
              <a:t> 既存のツールを</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　用いて取得</a:t>
            </a:r>
          </a:p>
        </p:txBody>
      </p:sp>
      <p:sp>
        <p:nvSpPr>
          <p:cNvPr id="369" name="線吹き出し 1 (枠付き) 368"/>
          <p:cNvSpPr/>
          <p:nvPr/>
        </p:nvSpPr>
        <p:spPr>
          <a:xfrm>
            <a:off x="6427019" y="30021382"/>
            <a:ext cx="6768752" cy="5832648"/>
          </a:xfrm>
          <a:prstGeom prst="borderCallout1">
            <a:avLst>
              <a:gd name="adj1" fmla="val 144"/>
              <a:gd name="adj2" fmla="val 100025"/>
              <a:gd name="adj3" fmla="val 99828"/>
              <a:gd name="adj4" fmla="val 99971"/>
            </a:avLst>
          </a:prstGeom>
          <a:solidFill>
            <a:schemeClr val="accent5">
              <a:lumMod val="20000"/>
              <a:lumOff val="80000"/>
            </a:schemeClr>
          </a:solidFill>
          <a:ln w="3175">
            <a:solidFill>
              <a:schemeClr val="tx1"/>
            </a:solid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b="1" dirty="0" smtClean="0">
                <a:solidFill>
                  <a:schemeClr val="tx1"/>
                </a:solidFill>
              </a:rPr>
              <a:t>1. </a:t>
            </a:r>
            <a:r>
              <a:rPr lang="ja-JP" altLang="en-US" sz="5400" b="1" dirty="0" smtClean="0">
                <a:solidFill>
                  <a:schemeClr val="tx1"/>
                </a:solidFill>
              </a:rPr>
              <a:t>抽出</a:t>
            </a:r>
            <a:endParaRPr lang="en-US" altLang="ja-JP" sz="5400" b="1" dirty="0" smtClean="0">
              <a:solidFill>
                <a:schemeClr val="tx1"/>
              </a:solidFill>
            </a:endParaRPr>
          </a:p>
          <a:p>
            <a:pPr marL="180000">
              <a:buFont typeface="+mj-lt"/>
              <a:buAutoNum type="arabicPeriod"/>
            </a:pPr>
            <a:r>
              <a:rPr lang="ja-JP" altLang="en-US" sz="4400" dirty="0" smtClean="0">
                <a:solidFill>
                  <a:schemeClr val="tx1"/>
                </a:solidFill>
              </a:rPr>
              <a:t> 指定区間で利用された</a:t>
            </a:r>
            <a:r>
              <a:rPr lang="en-US" altLang="ja-JP" sz="4400" dirty="0" smtClean="0">
                <a:solidFill>
                  <a:schemeClr val="tx1"/>
                </a:solidFill>
              </a:rPr>
              <a:t/>
            </a:r>
            <a:br>
              <a:rPr lang="en-US" altLang="ja-JP" sz="4400" dirty="0" smtClean="0">
                <a:solidFill>
                  <a:schemeClr val="tx1"/>
                </a:solidFill>
              </a:rPr>
            </a:br>
            <a:r>
              <a:rPr lang="en-US" altLang="ja-JP" sz="4400" dirty="0" smtClean="0">
                <a:solidFill>
                  <a:schemeClr val="tx1"/>
                </a:solidFill>
              </a:rPr>
              <a:t>     </a:t>
            </a:r>
            <a:r>
              <a:rPr lang="ja-JP" altLang="en-US" sz="4400" dirty="0" smtClean="0">
                <a:solidFill>
                  <a:schemeClr val="tx1"/>
                </a:solidFill>
              </a:rPr>
              <a:t>オブジェクトを抽出</a:t>
            </a:r>
            <a:endParaRPr lang="en-US" altLang="ja-JP" sz="4400" dirty="0" smtClean="0">
              <a:solidFill>
                <a:schemeClr val="tx1"/>
              </a:solidFill>
            </a:endParaRPr>
          </a:p>
          <a:p>
            <a:pPr marL="180000">
              <a:buFont typeface="+mj-lt"/>
              <a:buAutoNum type="arabicPeriod"/>
            </a:pPr>
            <a:r>
              <a:rPr lang="en-US" altLang="ja-JP" sz="4400" dirty="0" smtClean="0">
                <a:solidFill>
                  <a:schemeClr val="tx1"/>
                </a:solidFill>
              </a:rPr>
              <a:t> </a:t>
            </a:r>
            <a:r>
              <a:rPr lang="ja-JP" altLang="en-US" sz="4400" dirty="0" smtClean="0">
                <a:solidFill>
                  <a:schemeClr val="tx1"/>
                </a:solidFill>
              </a:rPr>
              <a:t>抽出されたオブジェクトを</a:t>
            </a:r>
            <a:r>
              <a:rPr lang="en-US" altLang="ja-JP" sz="4400" dirty="0" smtClean="0">
                <a:solidFill>
                  <a:schemeClr val="tx1"/>
                </a:solidFill>
              </a:rPr>
              <a:t/>
            </a:r>
            <a:br>
              <a:rPr lang="en-US" altLang="ja-JP" sz="4400" dirty="0" smtClean="0">
                <a:solidFill>
                  <a:schemeClr val="tx1"/>
                </a:solidFill>
              </a:rPr>
            </a:br>
            <a:r>
              <a:rPr lang="en-US" altLang="ja-JP" sz="4400" dirty="0" smtClean="0">
                <a:solidFill>
                  <a:schemeClr val="tx1"/>
                </a:solidFill>
              </a:rPr>
              <a:t>     </a:t>
            </a:r>
            <a:r>
              <a:rPr lang="ja-JP" altLang="en-US" sz="4400" dirty="0" smtClean="0">
                <a:solidFill>
                  <a:schemeClr val="tx1"/>
                </a:solidFill>
              </a:rPr>
              <a:t>入力，出力，内部に分類</a:t>
            </a:r>
            <a:endParaRPr lang="en-US" altLang="ja-JP" sz="4400" dirty="0" smtClean="0">
              <a:solidFill>
                <a:schemeClr val="tx1"/>
              </a:solidFill>
            </a:endParaRPr>
          </a:p>
          <a:p>
            <a:pPr marL="180000">
              <a:buFont typeface="+mj-lt"/>
              <a:buAutoNum type="arabicPeriod"/>
            </a:pPr>
            <a:r>
              <a:rPr lang="en-US" altLang="ja-JP" sz="4400" dirty="0" smtClean="0">
                <a:solidFill>
                  <a:schemeClr val="tx1"/>
                </a:solidFill>
              </a:rPr>
              <a:t> </a:t>
            </a:r>
            <a:r>
              <a:rPr lang="ja-JP" altLang="en-US" sz="4400" dirty="0" smtClean="0">
                <a:solidFill>
                  <a:schemeClr val="tx1"/>
                </a:solidFill>
              </a:rPr>
              <a:t>区間内で生成された</a:t>
            </a:r>
            <a:r>
              <a:rPr lang="en-US" altLang="ja-JP" sz="4400" dirty="0" smtClean="0">
                <a:solidFill>
                  <a:schemeClr val="tx1"/>
                </a:solidFill>
              </a:rPr>
              <a:t/>
            </a:r>
            <a:br>
              <a:rPr lang="en-US" altLang="ja-JP" sz="4400" dirty="0" smtClean="0">
                <a:solidFill>
                  <a:schemeClr val="tx1"/>
                </a:solidFill>
              </a:rPr>
            </a:br>
            <a:r>
              <a:rPr lang="en-US" altLang="ja-JP" sz="4400" dirty="0" smtClean="0">
                <a:solidFill>
                  <a:schemeClr val="tx1"/>
                </a:solidFill>
              </a:rPr>
              <a:t>     </a:t>
            </a:r>
            <a:r>
              <a:rPr lang="ja-JP" altLang="en-US" sz="4400" dirty="0" smtClean="0">
                <a:solidFill>
                  <a:schemeClr val="tx1"/>
                </a:solidFill>
              </a:rPr>
              <a:t>オブジェクトの生成関係</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     を特定</a:t>
            </a:r>
            <a:endParaRPr lang="en-US" altLang="ja-JP" sz="4400" dirty="0" smtClean="0">
              <a:solidFill>
                <a:schemeClr val="tx1"/>
              </a:solidFill>
            </a:endParaRPr>
          </a:p>
        </p:txBody>
      </p:sp>
      <p:sp>
        <p:nvSpPr>
          <p:cNvPr id="122" name="線吹き出し 1 (枠付き) 121"/>
          <p:cNvSpPr/>
          <p:nvPr/>
        </p:nvSpPr>
        <p:spPr>
          <a:xfrm>
            <a:off x="7075091" y="36741966"/>
            <a:ext cx="21458384" cy="5256584"/>
          </a:xfrm>
          <a:prstGeom prst="borderCallout1">
            <a:avLst>
              <a:gd name="adj1" fmla="val 99910"/>
              <a:gd name="adj2" fmla="val 99988"/>
              <a:gd name="adj3" fmla="val 140"/>
              <a:gd name="adj4" fmla="val 100014"/>
            </a:avLst>
          </a:prstGeom>
          <a:solidFill>
            <a:schemeClr val="accent5">
              <a:lumMod val="20000"/>
              <a:lumOff val="80000"/>
            </a:schemeClr>
          </a:solidFill>
          <a:ln w="3175">
            <a:solidFill>
              <a:schemeClr val="tx1"/>
            </a:solid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smtClean="0">
                <a:solidFill>
                  <a:schemeClr val="tx1"/>
                </a:solidFill>
              </a:rPr>
              <a:t>生成関係</a:t>
            </a:r>
          </a:p>
          <a:p>
            <a:pPr marL="180000"/>
            <a:r>
              <a:rPr lang="ja-JP" altLang="en-US" sz="4400" dirty="0" smtClean="0">
                <a:solidFill>
                  <a:schemeClr val="tx1"/>
                </a:solidFill>
              </a:rPr>
              <a:t>オブジェクトが</a:t>
            </a:r>
            <a:endParaRPr lang="en-US" altLang="ja-JP" sz="4400" dirty="0" smtClean="0">
              <a:solidFill>
                <a:schemeClr val="tx1"/>
              </a:solidFill>
            </a:endParaRPr>
          </a:p>
          <a:p>
            <a:pPr marL="180000"/>
            <a:r>
              <a:rPr lang="ja-JP" altLang="en-US" sz="4400" u="sng" dirty="0" smtClean="0">
                <a:solidFill>
                  <a:srgbClr val="F5770F"/>
                </a:solidFill>
              </a:rPr>
              <a:t>どのオブジェクトにより</a:t>
            </a:r>
            <a:r>
              <a:rPr lang="ja-JP" altLang="en-US" sz="4400" dirty="0" smtClean="0">
                <a:solidFill>
                  <a:schemeClr val="tx1"/>
                </a:solidFill>
              </a:rPr>
              <a:t>，</a:t>
            </a:r>
            <a:endParaRPr lang="en-US" altLang="ja-JP" sz="4400" dirty="0" smtClean="0">
              <a:solidFill>
                <a:schemeClr val="tx1"/>
              </a:solidFill>
            </a:endParaRPr>
          </a:p>
          <a:p>
            <a:pPr marL="180000"/>
            <a:endParaRPr lang="en-US" altLang="ja-JP" sz="4800" u="sng" dirty="0" smtClean="0">
              <a:solidFill>
                <a:schemeClr val="tx1"/>
              </a:solidFill>
            </a:endParaRPr>
          </a:p>
          <a:p>
            <a:pPr marL="180000"/>
            <a:r>
              <a:rPr lang="ja-JP" altLang="en-US" sz="4400" u="sng" dirty="0" smtClean="0">
                <a:solidFill>
                  <a:srgbClr val="0000FF"/>
                </a:solidFill>
              </a:rPr>
              <a:t>どのオブジェクトを利用して</a:t>
            </a:r>
            <a:endParaRPr lang="en-US" altLang="ja-JP" sz="4400" u="sng" dirty="0" smtClean="0">
              <a:solidFill>
                <a:srgbClr val="0000FF"/>
              </a:solidFill>
            </a:endParaRPr>
          </a:p>
          <a:p>
            <a:pPr marL="180000"/>
            <a:endParaRPr lang="en-US" altLang="ja-JP" sz="4800" u="sng" dirty="0" smtClean="0">
              <a:solidFill>
                <a:srgbClr val="0000FF"/>
              </a:solidFill>
            </a:endParaRPr>
          </a:p>
          <a:p>
            <a:pPr marL="180000"/>
            <a:r>
              <a:rPr lang="ja-JP" altLang="en-US" sz="4400" dirty="0" smtClean="0">
                <a:solidFill>
                  <a:schemeClr val="tx1"/>
                </a:solidFill>
              </a:rPr>
              <a:t>生成されたかを表す</a:t>
            </a:r>
            <a:endParaRPr lang="en-US" altLang="ja-JP" sz="4400" dirty="0" smtClean="0">
              <a:solidFill>
                <a:schemeClr val="tx1"/>
              </a:solidFill>
            </a:endParaRPr>
          </a:p>
        </p:txBody>
      </p:sp>
      <p:grpSp>
        <p:nvGrpSpPr>
          <p:cNvPr id="179" name="グループ化 178"/>
          <p:cNvGrpSpPr/>
          <p:nvPr/>
        </p:nvGrpSpPr>
        <p:grpSpPr>
          <a:xfrm>
            <a:off x="738387" y="22604558"/>
            <a:ext cx="29091232" cy="7776864"/>
            <a:chOff x="738387" y="22604558"/>
            <a:chExt cx="29091232" cy="7776864"/>
          </a:xfrm>
        </p:grpSpPr>
        <p:sp>
          <p:nvSpPr>
            <p:cNvPr id="271" name="正方形/長方形 270"/>
            <p:cNvSpPr/>
            <p:nvPr/>
          </p:nvSpPr>
          <p:spPr>
            <a:xfrm>
              <a:off x="738387" y="22604558"/>
              <a:ext cx="28803200" cy="7128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75" name="大かっこ 374"/>
            <p:cNvSpPr/>
            <p:nvPr/>
          </p:nvSpPr>
          <p:spPr>
            <a:xfrm>
              <a:off x="17516251" y="29106982"/>
              <a:ext cx="7920880" cy="1274440"/>
            </a:xfrm>
            <a:prstGeom prst="bracketPair">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3600" b="1" dirty="0" smtClean="0"/>
                <a:t>日付選択前から予定登録後までの</a:t>
              </a:r>
              <a:endParaRPr lang="en-US" altLang="ja-JP" sz="3600" b="1" dirty="0" smtClean="0"/>
            </a:p>
            <a:p>
              <a:pPr algn="ctr"/>
              <a:r>
                <a:rPr lang="ja-JP" altLang="en-US" sz="3600" b="1" dirty="0" smtClean="0"/>
                <a:t>実行区間を対象とした本手法の適用例</a:t>
              </a:r>
            </a:p>
          </p:txBody>
        </p:sp>
        <p:sp>
          <p:nvSpPr>
            <p:cNvPr id="268" name="テキスト ボックス 267"/>
            <p:cNvSpPr txBox="1"/>
            <p:nvPr/>
          </p:nvSpPr>
          <p:spPr>
            <a:xfrm>
              <a:off x="13152959" y="25196846"/>
              <a:ext cx="1410964" cy="584775"/>
            </a:xfrm>
            <a:prstGeom prst="rect">
              <a:avLst/>
            </a:prstGeom>
            <a:noFill/>
          </p:spPr>
          <p:txBody>
            <a:bodyPr wrap="none" rtlCol="0">
              <a:spAutoFit/>
            </a:bodyPr>
            <a:lstStyle/>
            <a:p>
              <a:r>
                <a:rPr kumimoji="1" lang="en-US" altLang="ja-JP" sz="3200" dirty="0" smtClean="0"/>
                <a:t>2. </a:t>
              </a:r>
              <a:r>
                <a:rPr kumimoji="1" lang="ja-JP" altLang="en-US" sz="3200" dirty="0" smtClean="0"/>
                <a:t>要約</a:t>
              </a:r>
              <a:endParaRPr kumimoji="1" lang="ja-JP" altLang="en-US" sz="3200" dirty="0"/>
            </a:p>
          </p:txBody>
        </p:sp>
        <p:grpSp>
          <p:nvGrpSpPr>
            <p:cNvPr id="128" name="グループ化 127"/>
            <p:cNvGrpSpPr/>
            <p:nvPr/>
          </p:nvGrpSpPr>
          <p:grpSpPr>
            <a:xfrm>
              <a:off x="954411" y="22820582"/>
              <a:ext cx="10467101" cy="6669798"/>
              <a:chOff x="856462" y="23060446"/>
              <a:chExt cx="10467101" cy="6669798"/>
            </a:xfrm>
          </p:grpSpPr>
          <p:pic>
            <p:nvPicPr>
              <p:cNvPr id="1028" name="Picture 4"/>
              <p:cNvPicPr>
                <a:picLocks noChangeAspect="1" noChangeArrowheads="1"/>
              </p:cNvPicPr>
              <p:nvPr/>
            </p:nvPicPr>
            <p:blipFill>
              <a:blip r:embed="rId6" cstate="print"/>
              <a:srcRect/>
              <a:stretch>
                <a:fillRect/>
              </a:stretch>
            </p:blipFill>
            <p:spPr bwMode="auto">
              <a:xfrm>
                <a:off x="1000478" y="25776377"/>
                <a:ext cx="8353425" cy="1524000"/>
              </a:xfrm>
              <a:prstGeom prst="rect">
                <a:avLst/>
              </a:prstGeom>
              <a:noFill/>
              <a:ln w="9525">
                <a:noFill/>
                <a:miter lim="800000"/>
                <a:headEnd/>
                <a:tailEnd/>
              </a:ln>
            </p:spPr>
          </p:pic>
          <p:pic>
            <p:nvPicPr>
              <p:cNvPr id="6" name="Picture 5"/>
              <p:cNvPicPr>
                <a:picLocks noChangeAspect="1" noChangeArrowheads="1"/>
              </p:cNvPicPr>
              <p:nvPr/>
            </p:nvPicPr>
            <p:blipFill>
              <a:blip r:embed="rId7" cstate="print"/>
              <a:srcRect/>
              <a:stretch>
                <a:fillRect/>
              </a:stretch>
            </p:blipFill>
            <p:spPr bwMode="auto">
              <a:xfrm>
                <a:off x="1000478" y="27622050"/>
                <a:ext cx="8353425" cy="168592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1000478" y="23645221"/>
                <a:ext cx="8343900" cy="1800225"/>
              </a:xfrm>
              <a:prstGeom prst="rect">
                <a:avLst/>
              </a:prstGeom>
              <a:noFill/>
              <a:ln w="9525">
                <a:noFill/>
                <a:miter lim="800000"/>
                <a:headEnd/>
                <a:tailEnd/>
              </a:ln>
            </p:spPr>
          </p:pic>
          <p:sp>
            <p:nvSpPr>
              <p:cNvPr id="223" name="テキスト ボックス 222"/>
              <p:cNvSpPr txBox="1"/>
              <p:nvPr/>
            </p:nvSpPr>
            <p:spPr>
              <a:xfrm rot="5400000">
                <a:off x="5019107" y="25315225"/>
                <a:ext cx="468398" cy="584775"/>
              </a:xfrm>
              <a:prstGeom prst="rect">
                <a:avLst/>
              </a:prstGeom>
              <a:noFill/>
            </p:spPr>
            <p:txBody>
              <a:bodyPr wrap="none" rtlCol="0">
                <a:spAutoFit/>
              </a:bodyPr>
              <a:lstStyle/>
              <a:p>
                <a:r>
                  <a:rPr kumimoji="1" lang="en-US" altLang="ja-JP" sz="3200" dirty="0" smtClean="0"/>
                  <a:t>…</a:t>
                </a:r>
                <a:endParaRPr kumimoji="1" lang="ja-JP" altLang="en-US" sz="3200" dirty="0"/>
              </a:p>
            </p:txBody>
          </p:sp>
          <p:sp>
            <p:nvSpPr>
              <p:cNvPr id="246" name="テキスト ボックス 245"/>
              <p:cNvSpPr txBox="1"/>
              <p:nvPr/>
            </p:nvSpPr>
            <p:spPr>
              <a:xfrm rot="5400000">
                <a:off x="5010395" y="27187433"/>
                <a:ext cx="468398" cy="584775"/>
              </a:xfrm>
              <a:prstGeom prst="rect">
                <a:avLst/>
              </a:prstGeom>
              <a:noFill/>
            </p:spPr>
            <p:txBody>
              <a:bodyPr wrap="none" rtlCol="0">
                <a:spAutoFit/>
              </a:bodyPr>
              <a:lstStyle/>
              <a:p>
                <a:r>
                  <a:rPr kumimoji="1" lang="en-US" altLang="ja-JP" sz="3200" dirty="0" smtClean="0"/>
                  <a:t>…</a:t>
                </a:r>
                <a:endParaRPr kumimoji="1" lang="ja-JP" altLang="en-US" sz="3200" dirty="0"/>
              </a:p>
            </p:txBody>
          </p:sp>
          <p:sp>
            <p:nvSpPr>
              <p:cNvPr id="254" name="テキスト ボックス 253"/>
              <p:cNvSpPr txBox="1"/>
              <p:nvPr/>
            </p:nvSpPr>
            <p:spPr>
              <a:xfrm>
                <a:off x="4240838" y="23060446"/>
                <a:ext cx="1826141" cy="584775"/>
              </a:xfrm>
              <a:prstGeom prst="rect">
                <a:avLst/>
              </a:prstGeom>
              <a:noFill/>
            </p:spPr>
            <p:txBody>
              <a:bodyPr wrap="none" rtlCol="0">
                <a:spAutoFit/>
              </a:bodyPr>
              <a:lstStyle/>
              <a:p>
                <a:r>
                  <a:rPr lang="ja-JP" altLang="en-US" sz="3200" dirty="0" smtClean="0"/>
                  <a:t>実行履歴</a:t>
                </a:r>
                <a:endParaRPr kumimoji="1" lang="ja-JP" altLang="en-US" sz="3200" dirty="0"/>
              </a:p>
            </p:txBody>
          </p:sp>
          <p:sp>
            <p:nvSpPr>
              <p:cNvPr id="256" name="テキスト ボックス 255"/>
              <p:cNvSpPr txBox="1"/>
              <p:nvPr/>
            </p:nvSpPr>
            <p:spPr>
              <a:xfrm rot="5400000">
                <a:off x="5010395" y="29203657"/>
                <a:ext cx="468398" cy="584775"/>
              </a:xfrm>
              <a:prstGeom prst="rect">
                <a:avLst/>
              </a:prstGeom>
              <a:noFill/>
            </p:spPr>
            <p:txBody>
              <a:bodyPr wrap="none" rtlCol="0">
                <a:spAutoFit/>
              </a:bodyPr>
              <a:lstStyle/>
              <a:p>
                <a:r>
                  <a:rPr kumimoji="1" lang="en-US" altLang="ja-JP" sz="3200" dirty="0" smtClean="0"/>
                  <a:t>…</a:t>
                </a:r>
                <a:endParaRPr kumimoji="1" lang="ja-JP" altLang="en-US" sz="3200" dirty="0"/>
              </a:p>
            </p:txBody>
          </p:sp>
          <p:sp>
            <p:nvSpPr>
              <p:cNvPr id="257" name="テキスト ボックス 256"/>
              <p:cNvSpPr txBox="1"/>
              <p:nvPr/>
            </p:nvSpPr>
            <p:spPr>
              <a:xfrm>
                <a:off x="9497422" y="27228199"/>
                <a:ext cx="1826141" cy="584775"/>
              </a:xfrm>
              <a:prstGeom prst="rect">
                <a:avLst/>
              </a:prstGeom>
              <a:noFill/>
            </p:spPr>
            <p:txBody>
              <a:bodyPr wrap="none" rtlCol="0">
                <a:spAutoFit/>
              </a:bodyPr>
              <a:lstStyle/>
              <a:p>
                <a:r>
                  <a:rPr kumimoji="1" lang="ja-JP" altLang="en-US" sz="3200" dirty="0" smtClean="0"/>
                  <a:t>指定区間</a:t>
                </a:r>
                <a:endParaRPr kumimoji="1" lang="ja-JP" altLang="en-US" sz="3200" dirty="0"/>
              </a:p>
            </p:txBody>
          </p:sp>
          <p:cxnSp>
            <p:nvCxnSpPr>
              <p:cNvPr id="261" name="直線コネクタ 260"/>
              <p:cNvCxnSpPr/>
              <p:nvPr/>
            </p:nvCxnSpPr>
            <p:spPr>
              <a:xfrm>
                <a:off x="856462" y="26525541"/>
                <a:ext cx="878497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a:off x="856462" y="28541765"/>
                <a:ext cx="8784976"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rot="5400000">
                <a:off x="8489310" y="27533653"/>
                <a:ext cx="2016224" cy="0"/>
              </a:xfrm>
              <a:prstGeom prst="line">
                <a:avLst/>
              </a:prstGeom>
              <a:ln w="1587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67" name="テキスト ボックス 266"/>
            <p:cNvSpPr txBox="1"/>
            <p:nvPr/>
          </p:nvSpPr>
          <p:spPr>
            <a:xfrm>
              <a:off x="9811395" y="24980822"/>
              <a:ext cx="1410964" cy="584775"/>
            </a:xfrm>
            <a:prstGeom prst="rect">
              <a:avLst/>
            </a:prstGeom>
            <a:noFill/>
          </p:spPr>
          <p:txBody>
            <a:bodyPr wrap="none" rtlCol="0">
              <a:spAutoFit/>
            </a:bodyPr>
            <a:lstStyle/>
            <a:p>
              <a:r>
                <a:rPr kumimoji="1" lang="en-US" altLang="ja-JP" sz="3200" dirty="0" smtClean="0"/>
                <a:t>1. </a:t>
              </a:r>
              <a:r>
                <a:rPr kumimoji="1" lang="ja-JP" altLang="en-US" sz="3200" dirty="0" smtClean="0"/>
                <a:t>抽出</a:t>
              </a:r>
              <a:endParaRPr kumimoji="1" lang="ja-JP" altLang="en-US" sz="3200" dirty="0"/>
            </a:p>
          </p:txBody>
        </p:sp>
        <p:sp>
          <p:nvSpPr>
            <p:cNvPr id="266" name="右矢印 265"/>
            <p:cNvSpPr/>
            <p:nvPr/>
          </p:nvSpPr>
          <p:spPr>
            <a:xfrm>
              <a:off x="9839256" y="25628894"/>
              <a:ext cx="1340291" cy="84686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49" name="右矢印 248"/>
            <p:cNvSpPr/>
            <p:nvPr/>
          </p:nvSpPr>
          <p:spPr>
            <a:xfrm>
              <a:off x="13195771" y="25700902"/>
              <a:ext cx="1270203" cy="78257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71" name="テキスト ボックス 370"/>
            <p:cNvSpPr txBox="1"/>
            <p:nvPr/>
          </p:nvSpPr>
          <p:spPr>
            <a:xfrm>
              <a:off x="19892515" y="23531951"/>
              <a:ext cx="3339376" cy="584775"/>
            </a:xfrm>
            <a:prstGeom prst="rect">
              <a:avLst/>
            </a:prstGeom>
            <a:noFill/>
          </p:spPr>
          <p:txBody>
            <a:bodyPr wrap="none" rtlCol="0">
              <a:spAutoFit/>
            </a:bodyPr>
            <a:lstStyle/>
            <a:p>
              <a:r>
                <a:rPr lang="ja-JP" altLang="en-US" sz="3200" dirty="0" smtClean="0"/>
                <a:t>要約した</a:t>
              </a:r>
              <a:r>
                <a:rPr kumimoji="1" lang="ja-JP" altLang="en-US" sz="3200" dirty="0" smtClean="0"/>
                <a:t>生成関係</a:t>
              </a:r>
              <a:endParaRPr kumimoji="1" lang="ja-JP" altLang="en-US" sz="3200" dirty="0"/>
            </a:p>
          </p:txBody>
        </p:sp>
        <p:pic>
          <p:nvPicPr>
            <p:cNvPr id="160" name="図 159" descr="sub3.emf"/>
            <p:cNvPicPr>
              <a:picLocks noChangeAspect="1"/>
            </p:cNvPicPr>
            <p:nvPr/>
          </p:nvPicPr>
          <p:blipFill>
            <a:blip r:embed="rId9" cstate="print"/>
            <a:stretch>
              <a:fillRect/>
            </a:stretch>
          </p:blipFill>
          <p:spPr>
            <a:xfrm>
              <a:off x="14563923" y="24197445"/>
              <a:ext cx="14559986" cy="4527793"/>
            </a:xfrm>
            <a:prstGeom prst="rect">
              <a:avLst/>
            </a:prstGeom>
          </p:spPr>
        </p:pic>
        <p:grpSp>
          <p:nvGrpSpPr>
            <p:cNvPr id="130" name="グループ化 129"/>
            <p:cNvGrpSpPr/>
            <p:nvPr/>
          </p:nvGrpSpPr>
          <p:grpSpPr>
            <a:xfrm>
              <a:off x="11251555" y="22748574"/>
              <a:ext cx="3644229" cy="6761617"/>
              <a:chOff x="18674539" y="22802829"/>
              <a:chExt cx="3644229" cy="6761617"/>
            </a:xfrm>
          </p:grpSpPr>
          <p:sp>
            <p:nvSpPr>
              <p:cNvPr id="276" name="テキスト ボックス 275"/>
              <p:cNvSpPr txBox="1"/>
              <p:nvPr/>
            </p:nvSpPr>
            <p:spPr>
              <a:xfrm>
                <a:off x="18749278" y="22802829"/>
                <a:ext cx="1826141" cy="584775"/>
              </a:xfrm>
              <a:prstGeom prst="rect">
                <a:avLst/>
              </a:prstGeom>
              <a:noFill/>
            </p:spPr>
            <p:txBody>
              <a:bodyPr wrap="none" rtlCol="0">
                <a:spAutoFit/>
              </a:bodyPr>
              <a:lstStyle/>
              <a:p>
                <a:r>
                  <a:rPr kumimoji="1" lang="ja-JP" altLang="en-US" sz="3200" dirty="0" smtClean="0"/>
                  <a:t>生成関係</a:t>
                </a:r>
                <a:endParaRPr kumimoji="1" lang="ja-JP" altLang="en-US" sz="3200" dirty="0"/>
              </a:p>
            </p:txBody>
          </p:sp>
          <p:pic>
            <p:nvPicPr>
              <p:cNvPr id="125" name="図 124" descr="all2.emf"/>
              <p:cNvPicPr>
                <a:picLocks noChangeAspect="1"/>
              </p:cNvPicPr>
              <p:nvPr/>
            </p:nvPicPr>
            <p:blipFill>
              <a:blip r:embed="rId10" cstate="print"/>
              <a:stretch>
                <a:fillRect/>
              </a:stretch>
            </p:blipFill>
            <p:spPr>
              <a:xfrm>
                <a:off x="18674539" y="23486537"/>
                <a:ext cx="1828872" cy="6077909"/>
              </a:xfrm>
              <a:prstGeom prst="rect">
                <a:avLst/>
              </a:prstGeom>
            </p:spPr>
          </p:pic>
          <p:sp>
            <p:nvSpPr>
              <p:cNvPr id="278" name="テキスト ボックス 277"/>
              <p:cNvSpPr txBox="1"/>
              <p:nvPr/>
            </p:nvSpPr>
            <p:spPr>
              <a:xfrm>
                <a:off x="20330723" y="23587782"/>
                <a:ext cx="1988045" cy="1077218"/>
              </a:xfrm>
              <a:prstGeom prst="rect">
                <a:avLst/>
              </a:prstGeom>
              <a:noFill/>
            </p:spPr>
            <p:txBody>
              <a:bodyPr wrap="none" rtlCol="0">
                <a:spAutoFit/>
              </a:bodyPr>
              <a:lstStyle/>
              <a:p>
                <a:pPr algn="ctr"/>
                <a:r>
                  <a:rPr kumimoji="1" lang="ja-JP" altLang="en-US" sz="3200" b="1" dirty="0" smtClean="0">
                    <a:solidFill>
                      <a:srgbClr val="FF0000"/>
                    </a:solidFill>
                  </a:rPr>
                  <a:t>ノード数が</a:t>
                </a:r>
                <a:endParaRPr kumimoji="1" lang="en-US" altLang="ja-JP" sz="3200" b="1" dirty="0" smtClean="0">
                  <a:solidFill>
                    <a:srgbClr val="FF0000"/>
                  </a:solidFill>
                </a:endParaRPr>
              </a:p>
              <a:p>
                <a:pPr algn="ctr"/>
                <a:r>
                  <a:rPr kumimoji="1" lang="ja-JP" altLang="en-US" sz="3200" b="1" dirty="0" smtClean="0">
                    <a:solidFill>
                      <a:srgbClr val="FF0000"/>
                    </a:solidFill>
                  </a:rPr>
                  <a:t>多すぎる</a:t>
                </a:r>
                <a:endParaRPr kumimoji="1" lang="ja-JP" altLang="en-US" sz="3200" b="1" dirty="0">
                  <a:solidFill>
                    <a:srgbClr val="FF0000"/>
                  </a:solidFill>
                </a:endParaRPr>
              </a:p>
            </p:txBody>
          </p:sp>
        </p:grpSp>
        <p:grpSp>
          <p:nvGrpSpPr>
            <p:cNvPr id="124" name="グループ化 123"/>
            <p:cNvGrpSpPr/>
            <p:nvPr/>
          </p:nvGrpSpPr>
          <p:grpSpPr>
            <a:xfrm>
              <a:off x="26021796" y="22628398"/>
              <a:ext cx="3807823" cy="1512168"/>
              <a:chOff x="6499027" y="34221686"/>
              <a:chExt cx="3807823" cy="1512168"/>
            </a:xfrm>
          </p:grpSpPr>
          <p:sp>
            <p:nvSpPr>
              <p:cNvPr id="360" name="正方形/長方形 359"/>
              <p:cNvSpPr/>
              <p:nvPr/>
            </p:nvSpPr>
            <p:spPr>
              <a:xfrm>
                <a:off x="6653492" y="34755359"/>
                <a:ext cx="576064" cy="360040"/>
              </a:xfrm>
              <a:prstGeom prst="rect">
                <a:avLst/>
              </a:prstGeom>
              <a:solidFill>
                <a:srgbClr val="FFC8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361" name="正方形/長方形 360"/>
              <p:cNvSpPr/>
              <p:nvPr/>
            </p:nvSpPr>
            <p:spPr>
              <a:xfrm>
                <a:off x="6653492" y="35259415"/>
                <a:ext cx="576064" cy="360040"/>
              </a:xfrm>
              <a:prstGeom prst="rect">
                <a:avLst/>
              </a:prstGeom>
              <a:solidFill>
                <a:srgbClr val="C8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362" name="正方形/長方形 361"/>
              <p:cNvSpPr/>
              <p:nvPr/>
            </p:nvSpPr>
            <p:spPr>
              <a:xfrm>
                <a:off x="8453692" y="34755359"/>
                <a:ext cx="576064" cy="360040"/>
              </a:xfrm>
              <a:prstGeom prst="rect">
                <a:avLst/>
              </a:prstGeom>
              <a:solidFill>
                <a:srgbClr val="FF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363" name="正方形/長方形 362"/>
              <p:cNvSpPr/>
              <p:nvPr/>
            </p:nvSpPr>
            <p:spPr>
              <a:xfrm>
                <a:off x="8453692" y="35259415"/>
                <a:ext cx="576064" cy="360040"/>
              </a:xfrm>
              <a:prstGeom prst="rect">
                <a:avLst/>
              </a:prstGeom>
              <a:solidFill>
                <a:srgbClr val="C8FF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367" name="テキスト ボックス 366"/>
              <p:cNvSpPr txBox="1"/>
              <p:nvPr/>
            </p:nvSpPr>
            <p:spPr>
              <a:xfrm>
                <a:off x="7157548" y="34683351"/>
                <a:ext cx="1296144" cy="461665"/>
              </a:xfrm>
              <a:prstGeom prst="rect">
                <a:avLst/>
              </a:prstGeom>
              <a:noFill/>
            </p:spPr>
            <p:txBody>
              <a:bodyPr wrap="square" rtlCol="0">
                <a:spAutoFit/>
              </a:bodyPr>
              <a:lstStyle/>
              <a:p>
                <a:r>
                  <a:rPr kumimoji="1" lang="en-US" altLang="ja-JP" sz="2400" dirty="0" smtClean="0"/>
                  <a:t> : STATIC</a:t>
                </a:r>
                <a:endParaRPr kumimoji="1" lang="ja-JP" altLang="en-US" sz="2400" dirty="0"/>
              </a:p>
            </p:txBody>
          </p:sp>
          <p:sp>
            <p:nvSpPr>
              <p:cNvPr id="382" name="テキスト ボックス 381"/>
              <p:cNvSpPr txBox="1"/>
              <p:nvPr/>
            </p:nvSpPr>
            <p:spPr>
              <a:xfrm>
                <a:off x="7157548" y="35157790"/>
                <a:ext cx="1296144" cy="461665"/>
              </a:xfrm>
              <a:prstGeom prst="rect">
                <a:avLst/>
              </a:prstGeom>
              <a:noFill/>
            </p:spPr>
            <p:txBody>
              <a:bodyPr wrap="square" rtlCol="0">
                <a:spAutoFit/>
              </a:bodyPr>
              <a:lstStyle/>
              <a:p>
                <a:r>
                  <a:rPr kumimoji="1" lang="en-US" altLang="ja-JP" sz="2400" dirty="0" smtClean="0"/>
                  <a:t> : </a:t>
                </a:r>
                <a:r>
                  <a:rPr kumimoji="1" lang="ja-JP" altLang="en-US" sz="2400" dirty="0" smtClean="0"/>
                  <a:t>入力</a:t>
                </a:r>
                <a:endParaRPr kumimoji="1" lang="ja-JP" altLang="en-US" sz="2400" dirty="0"/>
              </a:p>
            </p:txBody>
          </p:sp>
          <p:sp>
            <p:nvSpPr>
              <p:cNvPr id="383" name="テキスト ボックス 382"/>
              <p:cNvSpPr txBox="1"/>
              <p:nvPr/>
            </p:nvSpPr>
            <p:spPr>
              <a:xfrm>
                <a:off x="9010706" y="34653734"/>
                <a:ext cx="1296144" cy="461665"/>
              </a:xfrm>
              <a:prstGeom prst="rect">
                <a:avLst/>
              </a:prstGeom>
              <a:noFill/>
            </p:spPr>
            <p:txBody>
              <a:bodyPr wrap="square" rtlCol="0">
                <a:spAutoFit/>
              </a:bodyPr>
              <a:lstStyle/>
              <a:p>
                <a:r>
                  <a:rPr kumimoji="1" lang="en-US" altLang="ja-JP" sz="2400" dirty="0" smtClean="0"/>
                  <a:t> : </a:t>
                </a:r>
                <a:r>
                  <a:rPr kumimoji="1" lang="ja-JP" altLang="en-US" sz="2400" dirty="0" smtClean="0"/>
                  <a:t>内部</a:t>
                </a:r>
                <a:endParaRPr kumimoji="1" lang="ja-JP" altLang="en-US" sz="2400" dirty="0"/>
              </a:p>
            </p:txBody>
          </p:sp>
          <p:sp>
            <p:nvSpPr>
              <p:cNvPr id="386" name="テキスト ボックス 385"/>
              <p:cNvSpPr txBox="1"/>
              <p:nvPr/>
            </p:nvSpPr>
            <p:spPr>
              <a:xfrm>
                <a:off x="9010706" y="35187407"/>
                <a:ext cx="1296144" cy="461665"/>
              </a:xfrm>
              <a:prstGeom prst="rect">
                <a:avLst/>
              </a:prstGeom>
              <a:noFill/>
            </p:spPr>
            <p:txBody>
              <a:bodyPr wrap="square" rtlCol="0">
                <a:spAutoFit/>
              </a:bodyPr>
              <a:lstStyle/>
              <a:p>
                <a:r>
                  <a:rPr kumimoji="1" lang="en-US" altLang="ja-JP" sz="2400" dirty="0" smtClean="0"/>
                  <a:t> : </a:t>
                </a:r>
                <a:r>
                  <a:rPr kumimoji="1" lang="ja-JP" altLang="en-US" sz="2400" dirty="0" smtClean="0"/>
                  <a:t>出力</a:t>
                </a:r>
                <a:endParaRPr kumimoji="1" lang="ja-JP" altLang="en-US" sz="2400" dirty="0"/>
              </a:p>
            </p:txBody>
          </p:sp>
          <p:sp>
            <p:nvSpPr>
              <p:cNvPr id="393" name="テキスト ボックス 392"/>
              <p:cNvSpPr txBox="1"/>
              <p:nvPr/>
            </p:nvSpPr>
            <p:spPr>
              <a:xfrm>
                <a:off x="7406339" y="34221686"/>
                <a:ext cx="1791816" cy="461665"/>
              </a:xfrm>
              <a:prstGeom prst="rect">
                <a:avLst/>
              </a:prstGeom>
              <a:noFill/>
            </p:spPr>
            <p:txBody>
              <a:bodyPr wrap="square" rtlCol="0">
                <a:spAutoFit/>
              </a:bodyPr>
              <a:lstStyle/>
              <a:p>
                <a:r>
                  <a:rPr lang="ja-JP" altLang="en-US" sz="2400" dirty="0" smtClean="0"/>
                  <a:t>オブジェクト</a:t>
                </a:r>
                <a:endParaRPr kumimoji="1" lang="ja-JP" altLang="en-US" sz="2400" dirty="0"/>
              </a:p>
            </p:txBody>
          </p:sp>
          <p:sp>
            <p:nvSpPr>
              <p:cNvPr id="395" name="正方形/長方形 394"/>
              <p:cNvSpPr/>
              <p:nvPr/>
            </p:nvSpPr>
            <p:spPr>
              <a:xfrm>
                <a:off x="6499027" y="34221686"/>
                <a:ext cx="3528392"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7" name="グループ化 126"/>
            <p:cNvGrpSpPr/>
            <p:nvPr/>
          </p:nvGrpSpPr>
          <p:grpSpPr>
            <a:xfrm>
              <a:off x="27381347" y="27740966"/>
              <a:ext cx="2160240" cy="2016224"/>
              <a:chOff x="20359395" y="33789638"/>
              <a:chExt cx="2160240" cy="2016224"/>
            </a:xfrm>
          </p:grpSpPr>
          <p:cxnSp>
            <p:nvCxnSpPr>
              <p:cNvPr id="364" name="直線矢印コネクタ 363"/>
              <p:cNvCxnSpPr/>
              <p:nvPr/>
            </p:nvCxnSpPr>
            <p:spPr>
              <a:xfrm>
                <a:off x="20503411" y="34509718"/>
                <a:ext cx="576064"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5" name="直線矢印コネクタ 364"/>
              <p:cNvCxnSpPr/>
              <p:nvPr/>
            </p:nvCxnSpPr>
            <p:spPr>
              <a:xfrm>
                <a:off x="20503411" y="35015362"/>
                <a:ext cx="576064" cy="1588"/>
              </a:xfrm>
              <a:prstGeom prst="straightConnector1">
                <a:avLst/>
              </a:prstGeom>
              <a:ln w="28575">
                <a:solidFill>
                  <a:srgbClr val="7F7F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6" name="直線矢印コネクタ 365"/>
              <p:cNvCxnSpPr/>
              <p:nvPr/>
            </p:nvCxnSpPr>
            <p:spPr>
              <a:xfrm>
                <a:off x="20503411" y="35519418"/>
                <a:ext cx="576064" cy="1588"/>
              </a:xfrm>
              <a:prstGeom prst="straightConnector1">
                <a:avLst/>
              </a:prstGeom>
              <a:ln w="28575">
                <a:solidFill>
                  <a:srgbClr val="FF7FFF"/>
                </a:solidFill>
                <a:tailEnd type="triangle" w="lg" len="lg"/>
              </a:ln>
            </p:spPr>
            <p:style>
              <a:lnRef idx="1">
                <a:schemeClr val="accent1"/>
              </a:lnRef>
              <a:fillRef idx="0">
                <a:schemeClr val="accent1"/>
              </a:fillRef>
              <a:effectRef idx="0">
                <a:schemeClr val="accent1"/>
              </a:effectRef>
              <a:fontRef idx="minor">
                <a:schemeClr val="tx1"/>
              </a:fontRef>
            </p:style>
          </p:cxnSp>
          <p:sp>
            <p:nvSpPr>
              <p:cNvPr id="387" name="テキスト ボックス 386"/>
              <p:cNvSpPr txBox="1"/>
              <p:nvPr/>
            </p:nvSpPr>
            <p:spPr>
              <a:xfrm>
                <a:off x="21007467" y="34264077"/>
                <a:ext cx="1512168" cy="461665"/>
              </a:xfrm>
              <a:prstGeom prst="rect">
                <a:avLst/>
              </a:prstGeom>
              <a:noFill/>
            </p:spPr>
            <p:txBody>
              <a:bodyPr wrap="square" rtlCol="0">
                <a:spAutoFit/>
              </a:bodyPr>
              <a:lstStyle/>
              <a:p>
                <a:r>
                  <a:rPr kumimoji="1" lang="en-US" altLang="ja-JP" sz="2400" dirty="0" smtClean="0"/>
                  <a:t> : TRIGGER</a:t>
                </a:r>
                <a:endParaRPr kumimoji="1" lang="ja-JP" altLang="en-US" sz="2400" dirty="0"/>
              </a:p>
            </p:txBody>
          </p:sp>
          <p:sp>
            <p:nvSpPr>
              <p:cNvPr id="391" name="テキスト ボックス 390"/>
              <p:cNvSpPr txBox="1"/>
              <p:nvPr/>
            </p:nvSpPr>
            <p:spPr>
              <a:xfrm>
                <a:off x="21007467" y="34768133"/>
                <a:ext cx="1296144" cy="461665"/>
              </a:xfrm>
              <a:prstGeom prst="rect">
                <a:avLst/>
              </a:prstGeom>
              <a:noFill/>
            </p:spPr>
            <p:txBody>
              <a:bodyPr wrap="square" rtlCol="0">
                <a:spAutoFit/>
              </a:bodyPr>
              <a:lstStyle/>
              <a:p>
                <a:r>
                  <a:rPr kumimoji="1" lang="en-US" altLang="ja-JP" sz="2400" dirty="0" smtClean="0"/>
                  <a:t> : BASE</a:t>
                </a:r>
                <a:endParaRPr kumimoji="1" lang="ja-JP" altLang="en-US" sz="2400" dirty="0"/>
              </a:p>
            </p:txBody>
          </p:sp>
          <p:sp>
            <p:nvSpPr>
              <p:cNvPr id="392" name="テキスト ボックス 391"/>
              <p:cNvSpPr txBox="1"/>
              <p:nvPr/>
            </p:nvSpPr>
            <p:spPr>
              <a:xfrm>
                <a:off x="21007467" y="35272189"/>
                <a:ext cx="1296144" cy="461665"/>
              </a:xfrm>
              <a:prstGeom prst="rect">
                <a:avLst/>
              </a:prstGeom>
              <a:noFill/>
            </p:spPr>
            <p:txBody>
              <a:bodyPr wrap="square" rtlCol="0">
                <a:spAutoFit/>
              </a:bodyPr>
              <a:lstStyle/>
              <a:p>
                <a:r>
                  <a:rPr kumimoji="1" lang="en-US" altLang="ja-JP" sz="2400" dirty="0" smtClean="0"/>
                  <a:t> : </a:t>
                </a:r>
                <a:r>
                  <a:rPr kumimoji="1" lang="ja-JP" altLang="en-US" sz="2400" dirty="0" smtClean="0"/>
                  <a:t>両方</a:t>
                </a:r>
                <a:endParaRPr kumimoji="1" lang="ja-JP" altLang="en-US" sz="2400" dirty="0"/>
              </a:p>
            </p:txBody>
          </p:sp>
          <p:sp>
            <p:nvSpPr>
              <p:cNvPr id="394" name="テキスト ボックス 393"/>
              <p:cNvSpPr txBox="1"/>
              <p:nvPr/>
            </p:nvSpPr>
            <p:spPr>
              <a:xfrm>
                <a:off x="20791443" y="33861646"/>
                <a:ext cx="1440160" cy="461665"/>
              </a:xfrm>
              <a:prstGeom prst="rect">
                <a:avLst/>
              </a:prstGeom>
              <a:noFill/>
            </p:spPr>
            <p:txBody>
              <a:bodyPr wrap="square" rtlCol="0">
                <a:spAutoFit/>
              </a:bodyPr>
              <a:lstStyle/>
              <a:p>
                <a:r>
                  <a:rPr kumimoji="1" lang="ja-JP" altLang="en-US" sz="2400" dirty="0" smtClean="0"/>
                  <a:t>生成関係</a:t>
                </a:r>
                <a:endParaRPr kumimoji="1" lang="ja-JP" altLang="en-US" sz="2400" dirty="0"/>
              </a:p>
            </p:txBody>
          </p:sp>
          <p:sp>
            <p:nvSpPr>
              <p:cNvPr id="396" name="正方形/長方形 395"/>
              <p:cNvSpPr/>
              <p:nvPr/>
            </p:nvSpPr>
            <p:spPr>
              <a:xfrm>
                <a:off x="20359395" y="33789638"/>
                <a:ext cx="2160240"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67" name="直線コネクタ 166"/>
            <p:cNvCxnSpPr/>
            <p:nvPr/>
          </p:nvCxnSpPr>
          <p:spPr>
            <a:xfrm rot="16200000" flipV="1">
              <a:off x="9625902" y="26456576"/>
              <a:ext cx="4461965" cy="2680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0" name="直線コネクタ 169"/>
          <p:cNvCxnSpPr/>
          <p:nvPr/>
        </p:nvCxnSpPr>
        <p:spPr>
          <a:xfrm rot="5400000" flipH="1" flipV="1">
            <a:off x="11263014" y="28003635"/>
            <a:ext cx="4817437" cy="37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669131" y="29397150"/>
            <a:ext cx="4461744" cy="2718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p:cNvSpPr txBox="1"/>
          <p:nvPr/>
        </p:nvSpPr>
        <p:spPr>
          <a:xfrm>
            <a:off x="8659267" y="38902206"/>
            <a:ext cx="2568652" cy="830997"/>
          </a:xfrm>
          <a:prstGeom prst="rect">
            <a:avLst/>
          </a:prstGeom>
          <a:noFill/>
        </p:spPr>
        <p:txBody>
          <a:bodyPr wrap="none" rtlCol="0">
            <a:spAutoFit/>
          </a:bodyPr>
          <a:lstStyle/>
          <a:p>
            <a:pPr marL="180000"/>
            <a:r>
              <a:rPr lang="en-US" altLang="ja-JP" sz="4800" dirty="0" smtClean="0">
                <a:solidFill>
                  <a:srgbClr val="F5770F"/>
                </a:solidFill>
              </a:rPr>
              <a:t>TRIGGER</a:t>
            </a:r>
          </a:p>
        </p:txBody>
      </p:sp>
      <p:grpSp>
        <p:nvGrpSpPr>
          <p:cNvPr id="280" name="グループ化 279"/>
          <p:cNvGrpSpPr/>
          <p:nvPr/>
        </p:nvGrpSpPr>
        <p:grpSpPr>
          <a:xfrm>
            <a:off x="13483803" y="30597446"/>
            <a:ext cx="16129792" cy="5760640"/>
            <a:chOff x="13483803" y="30597446"/>
            <a:chExt cx="16129792" cy="5760640"/>
          </a:xfrm>
        </p:grpSpPr>
        <p:sp>
          <p:nvSpPr>
            <p:cNvPr id="370" name="線吹き出し 1 (枠付き) 369"/>
            <p:cNvSpPr/>
            <p:nvPr/>
          </p:nvSpPr>
          <p:spPr>
            <a:xfrm>
              <a:off x="13483803" y="30597446"/>
              <a:ext cx="16129792" cy="5760640"/>
            </a:xfrm>
            <a:prstGeom prst="borderCallout1">
              <a:avLst>
                <a:gd name="adj1" fmla="val 29"/>
                <a:gd name="adj2" fmla="val 99982"/>
                <a:gd name="adj3" fmla="val 99812"/>
                <a:gd name="adj4" fmla="val 100012"/>
              </a:avLst>
            </a:prstGeom>
            <a:solidFill>
              <a:schemeClr val="accent5">
                <a:lumMod val="20000"/>
                <a:lumOff val="80000"/>
              </a:schemeClr>
            </a:solidFill>
            <a:ln w="3175">
              <a:solidFill>
                <a:schemeClr val="tx1"/>
              </a:solid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b="1" dirty="0" smtClean="0">
                  <a:solidFill>
                    <a:schemeClr val="tx1"/>
                  </a:solidFill>
                </a:rPr>
                <a:t>2. </a:t>
              </a:r>
              <a:r>
                <a:rPr lang="ja-JP" altLang="en-US" sz="5400" b="1" dirty="0" smtClean="0">
                  <a:solidFill>
                    <a:schemeClr val="tx1"/>
                  </a:solidFill>
                </a:rPr>
                <a:t>要約</a:t>
              </a:r>
              <a:endParaRPr lang="en-US" altLang="ja-JP" sz="800" b="1" dirty="0" smtClean="0">
                <a:solidFill>
                  <a:schemeClr val="tx1"/>
                </a:solidFill>
              </a:endParaRPr>
            </a:p>
            <a:p>
              <a:pPr marL="180000"/>
              <a:r>
                <a:rPr lang="en-US" altLang="ja-JP" sz="4800" dirty="0" smtClean="0">
                  <a:solidFill>
                    <a:schemeClr val="tx1"/>
                  </a:solidFill>
                </a:rPr>
                <a:t>a.</a:t>
              </a:r>
              <a:r>
                <a:rPr lang="ja-JP" altLang="en-US" sz="4800" dirty="0" smtClean="0">
                  <a:solidFill>
                    <a:schemeClr val="tx1"/>
                  </a:solidFill>
                </a:rPr>
                <a:t> オブジェクトの省略</a:t>
              </a:r>
              <a:r>
                <a:rPr lang="en-US" altLang="ja-JP" sz="800" dirty="0" smtClean="0">
                  <a:solidFill>
                    <a:schemeClr val="tx1"/>
                  </a:solidFill>
                </a:rPr>
                <a:t/>
              </a:r>
              <a:br>
                <a:rPr lang="en-US" altLang="ja-JP" sz="800" dirty="0" smtClean="0">
                  <a:solidFill>
                    <a:schemeClr val="tx1"/>
                  </a:solidFill>
                </a:rPr>
              </a:br>
              <a:r>
                <a:rPr lang="ja-JP" altLang="en-US" sz="4400" dirty="0" smtClean="0">
                  <a:solidFill>
                    <a:schemeClr val="tx1"/>
                  </a:solidFill>
                </a:rPr>
                <a:t>重要でないと考えられる</a:t>
              </a:r>
              <a:r>
                <a:rPr lang="en-US" altLang="ja-JP" sz="4400" dirty="0" smtClean="0">
                  <a:solidFill>
                    <a:schemeClr val="tx1"/>
                  </a:solidFill>
                </a:rPr>
                <a:t/>
              </a:r>
              <a:br>
                <a:rPr lang="en-US" altLang="ja-JP" sz="4400" dirty="0" smtClean="0">
                  <a:solidFill>
                    <a:schemeClr val="tx1"/>
                  </a:solidFill>
                </a:rPr>
              </a:br>
              <a:r>
                <a:rPr lang="ja-JP" altLang="en-US" sz="4400" dirty="0" smtClean="0">
                  <a:solidFill>
                    <a:schemeClr val="tx1"/>
                  </a:solidFill>
                </a:rPr>
                <a:t>オブジェクトを省略</a:t>
              </a:r>
              <a:endParaRPr lang="en-US" altLang="ja-JP" sz="4400" dirty="0" smtClean="0">
                <a:solidFill>
                  <a:schemeClr val="tx1"/>
                </a:solidFill>
              </a:endParaRPr>
            </a:p>
            <a:p>
              <a:pPr marL="180000">
                <a:buFont typeface="+mj-lt"/>
                <a:buAutoNum type="alphaLcPeriod"/>
              </a:pPr>
              <a:endParaRPr lang="en-US" altLang="ja-JP" sz="3600" dirty="0" smtClean="0">
                <a:solidFill>
                  <a:schemeClr val="tx1"/>
                </a:solidFill>
              </a:endParaRPr>
            </a:p>
            <a:p>
              <a:pPr marL="180000"/>
              <a:endParaRPr lang="en-US" altLang="ja-JP" sz="2800" dirty="0" smtClean="0">
                <a:solidFill>
                  <a:schemeClr val="tx1"/>
                </a:solidFill>
              </a:endParaRPr>
            </a:p>
            <a:p>
              <a:pPr marL="180000"/>
              <a:endParaRPr lang="en-US" altLang="ja-JP" sz="2800" dirty="0" smtClean="0">
                <a:solidFill>
                  <a:schemeClr val="tx1"/>
                </a:solidFill>
              </a:endParaRPr>
            </a:p>
            <a:p>
              <a:pPr marL="180000"/>
              <a:endParaRPr lang="en-US" altLang="ja-JP" sz="2800" dirty="0" smtClean="0">
                <a:solidFill>
                  <a:schemeClr val="tx1"/>
                </a:solidFill>
              </a:endParaRPr>
            </a:p>
            <a:p>
              <a:pPr marL="180000"/>
              <a:endParaRPr lang="en-US" altLang="ja-JP" sz="2800" dirty="0" smtClean="0">
                <a:solidFill>
                  <a:schemeClr val="tx1"/>
                </a:solidFill>
              </a:endParaRPr>
            </a:p>
            <a:p>
              <a:pPr marL="180000"/>
              <a:endParaRPr lang="en-US" altLang="ja-JP" sz="2800" dirty="0" smtClean="0">
                <a:solidFill>
                  <a:schemeClr val="tx1"/>
                </a:solidFill>
              </a:endParaRPr>
            </a:p>
          </p:txBody>
        </p:sp>
        <p:sp>
          <p:nvSpPr>
            <p:cNvPr id="428" name="テキスト ボックス 427"/>
            <p:cNvSpPr txBox="1"/>
            <p:nvPr/>
          </p:nvSpPr>
          <p:spPr>
            <a:xfrm>
              <a:off x="13812834" y="33861646"/>
              <a:ext cx="5544616" cy="2016224"/>
            </a:xfrm>
            <a:prstGeom prst="rect">
              <a:avLst/>
            </a:prstGeom>
            <a:solidFill>
              <a:schemeClr val="bg1"/>
            </a:solidFill>
            <a:ln>
              <a:solidFill>
                <a:schemeClr val="bg1"/>
              </a:solidFill>
            </a:ln>
          </p:spPr>
          <p:txBody>
            <a:bodyPr wrap="square" rtlCol="0" anchor="ctr" anchorCtr="0">
              <a:normAutofit/>
            </a:bodyPr>
            <a:lstStyle/>
            <a:p>
              <a:pPr marL="180000" algn="ctr"/>
              <a:r>
                <a:rPr lang="ja-JP" altLang="en-US" sz="3200" dirty="0" smtClean="0"/>
                <a:t>省略基準例</a:t>
              </a:r>
              <a:endParaRPr lang="en-US" altLang="ja-JP" sz="3200" dirty="0" smtClean="0"/>
            </a:p>
            <a:p>
              <a:pPr marL="180000" algn="ctr"/>
              <a:endParaRPr lang="en-US" altLang="ja-JP" sz="800" dirty="0" smtClean="0"/>
            </a:p>
            <a:p>
              <a:pPr marL="180000">
                <a:buSzPct val="100000"/>
                <a:buFont typeface="Arial" pitchFamily="34" charset="0"/>
                <a:buChar char="•"/>
              </a:pPr>
              <a:r>
                <a:rPr lang="ja-JP" altLang="en-US" sz="2400" dirty="0" smtClean="0"/>
                <a:t>入出力オブジェクトに無関係</a:t>
              </a:r>
              <a:endParaRPr lang="en-US" altLang="ja-JP" sz="2400" dirty="0" smtClean="0"/>
            </a:p>
            <a:p>
              <a:pPr marL="180000">
                <a:buSzPct val="100000"/>
                <a:buFont typeface="Arial" pitchFamily="34" charset="0"/>
                <a:buChar char="•"/>
              </a:pPr>
              <a:r>
                <a:rPr lang="en-US" altLang="ja-JP" sz="2400" dirty="0" smtClean="0"/>
                <a:t> </a:t>
              </a:r>
              <a:r>
                <a:rPr lang="ja-JP" altLang="en-US" sz="2400" dirty="0" smtClean="0"/>
                <a:t>呼び出し階層の深い部分のみで利用</a:t>
              </a:r>
              <a:endParaRPr lang="en-US" altLang="ja-JP" sz="2400" dirty="0" smtClean="0"/>
            </a:p>
            <a:p>
              <a:pPr marL="180000">
                <a:buSzPct val="100000"/>
                <a:buFont typeface="Arial" pitchFamily="34" charset="0"/>
                <a:buChar char="•"/>
              </a:pPr>
              <a:r>
                <a:rPr lang="en-US" altLang="ja-JP" sz="2400" dirty="0" smtClean="0"/>
                <a:t> </a:t>
              </a:r>
              <a:r>
                <a:rPr lang="ja-JP" altLang="en-US" sz="2400" dirty="0" smtClean="0"/>
                <a:t>データの経由のみに利用</a:t>
              </a:r>
              <a:endParaRPr lang="en-US" altLang="ja-JP" sz="2400" dirty="0" smtClean="0"/>
            </a:p>
          </p:txBody>
        </p:sp>
        <p:sp>
          <p:nvSpPr>
            <p:cNvPr id="111" name="テキスト ボックス 110"/>
            <p:cNvSpPr txBox="1"/>
            <p:nvPr/>
          </p:nvSpPr>
          <p:spPr>
            <a:xfrm>
              <a:off x="19645482" y="31460408"/>
              <a:ext cx="9968113" cy="2185214"/>
            </a:xfrm>
            <a:prstGeom prst="rect">
              <a:avLst/>
            </a:prstGeom>
            <a:noFill/>
          </p:spPr>
          <p:txBody>
            <a:bodyPr wrap="none" rtlCol="0">
              <a:spAutoFit/>
            </a:bodyPr>
            <a:lstStyle/>
            <a:p>
              <a:pPr marL="180000"/>
              <a:r>
                <a:rPr lang="en-US" altLang="ja-JP" sz="4800" dirty="0" smtClean="0"/>
                <a:t>b. </a:t>
              </a:r>
              <a:r>
                <a:rPr lang="ja-JP" altLang="en-US" sz="4800" dirty="0" smtClean="0"/>
                <a:t>オブジェクトの集約</a:t>
              </a:r>
              <a:endParaRPr lang="en-US" altLang="ja-JP" sz="4800" dirty="0" smtClean="0"/>
            </a:p>
            <a:p>
              <a:pPr marL="180000"/>
              <a:r>
                <a:rPr lang="ja-JP" altLang="en-US" sz="4400" dirty="0" smtClean="0"/>
                <a:t>対応するオブジェクトのクラスと生成関係</a:t>
              </a:r>
              <a:endParaRPr lang="en-US" altLang="ja-JP" sz="4400" dirty="0" smtClean="0"/>
            </a:p>
            <a:p>
              <a:pPr marL="180000"/>
              <a:r>
                <a:rPr lang="ja-JP" altLang="en-US" sz="4400" dirty="0" smtClean="0"/>
                <a:t>が等しいオブジェクト集合を集約</a:t>
              </a:r>
              <a:endParaRPr lang="en-US" altLang="ja-JP" sz="4400" dirty="0" smtClean="0"/>
            </a:p>
          </p:txBody>
        </p:sp>
        <p:grpSp>
          <p:nvGrpSpPr>
            <p:cNvPr id="245" name="グループ化 244"/>
            <p:cNvGrpSpPr/>
            <p:nvPr/>
          </p:nvGrpSpPr>
          <p:grpSpPr>
            <a:xfrm>
              <a:off x="20324563" y="33645622"/>
              <a:ext cx="8640960" cy="2520280"/>
              <a:chOff x="20396571" y="33645622"/>
              <a:chExt cx="8640960" cy="2520280"/>
            </a:xfrm>
          </p:grpSpPr>
          <p:sp>
            <p:nvSpPr>
              <p:cNvPr id="413" name="正方形/長方形 412"/>
              <p:cNvSpPr/>
              <p:nvPr/>
            </p:nvSpPr>
            <p:spPr>
              <a:xfrm>
                <a:off x="20396571" y="33645622"/>
                <a:ext cx="8640960" cy="25202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テキスト ボックス 429"/>
              <p:cNvSpPr txBox="1"/>
              <p:nvPr/>
            </p:nvSpPr>
            <p:spPr>
              <a:xfrm>
                <a:off x="23996971" y="33708919"/>
                <a:ext cx="1415772" cy="584775"/>
              </a:xfrm>
              <a:prstGeom prst="rect">
                <a:avLst/>
              </a:prstGeom>
              <a:noFill/>
            </p:spPr>
            <p:txBody>
              <a:bodyPr wrap="none" rtlCol="0">
                <a:spAutoFit/>
              </a:bodyPr>
              <a:lstStyle/>
              <a:p>
                <a:r>
                  <a:rPr kumimoji="1" lang="ja-JP" altLang="en-US" sz="3200" dirty="0" smtClean="0"/>
                  <a:t>集約例</a:t>
                </a:r>
                <a:endParaRPr kumimoji="1" lang="ja-JP" altLang="en-US" sz="3200" dirty="0"/>
              </a:p>
            </p:txBody>
          </p:sp>
          <p:sp>
            <p:nvSpPr>
              <p:cNvPr id="411" name="右矢印 410"/>
              <p:cNvSpPr/>
              <p:nvPr/>
            </p:nvSpPr>
            <p:spPr>
              <a:xfrm>
                <a:off x="24212995" y="34725742"/>
                <a:ext cx="936104" cy="6480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412" name="テキスト ボックス 411"/>
              <p:cNvSpPr txBox="1"/>
              <p:nvPr/>
            </p:nvSpPr>
            <p:spPr>
              <a:xfrm>
                <a:off x="24174280" y="34293694"/>
                <a:ext cx="902811" cy="523220"/>
              </a:xfrm>
              <a:prstGeom prst="rect">
                <a:avLst/>
              </a:prstGeom>
              <a:noFill/>
            </p:spPr>
            <p:txBody>
              <a:bodyPr wrap="none" rtlCol="0">
                <a:spAutoFit/>
              </a:bodyPr>
              <a:lstStyle/>
              <a:p>
                <a:r>
                  <a:rPr kumimoji="1" lang="ja-JP" altLang="en-US" sz="2800" dirty="0" smtClean="0"/>
                  <a:t>集約</a:t>
                </a:r>
                <a:endParaRPr kumimoji="1" lang="ja-JP" altLang="en-US" sz="2800" dirty="0"/>
              </a:p>
            </p:txBody>
          </p:sp>
          <p:sp>
            <p:nvSpPr>
              <p:cNvPr id="117" name="円/楕円 116"/>
              <p:cNvSpPr/>
              <p:nvPr/>
            </p:nvSpPr>
            <p:spPr>
              <a:xfrm>
                <a:off x="27360055" y="34857882"/>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22467945" y="34935828"/>
                <a:ext cx="216024"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22463024" y="34653734"/>
                <a:ext cx="101312" cy="1001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2" name="図 241" descr="pre.emf"/>
            <p:cNvPicPr>
              <a:picLocks noChangeAspect="1"/>
            </p:cNvPicPr>
            <p:nvPr/>
          </p:nvPicPr>
          <p:blipFill>
            <a:blip r:embed="rId11" cstate="print"/>
            <a:stretch>
              <a:fillRect/>
            </a:stretch>
          </p:blipFill>
          <p:spPr>
            <a:xfrm>
              <a:off x="20509578" y="34149678"/>
              <a:ext cx="3577774" cy="1872208"/>
            </a:xfrm>
            <a:prstGeom prst="rect">
              <a:avLst/>
            </a:prstGeom>
          </p:spPr>
        </p:pic>
        <p:pic>
          <p:nvPicPr>
            <p:cNvPr id="243" name="図 242" descr="post.emf"/>
            <p:cNvPicPr>
              <a:picLocks noChangeAspect="1"/>
            </p:cNvPicPr>
            <p:nvPr/>
          </p:nvPicPr>
          <p:blipFill>
            <a:blip r:embed="rId12" cstate="print"/>
            <a:stretch>
              <a:fillRect/>
            </a:stretch>
          </p:blipFill>
          <p:spPr>
            <a:xfrm>
              <a:off x="25334114" y="34437710"/>
              <a:ext cx="3583700" cy="1296144"/>
            </a:xfrm>
            <a:prstGeom prst="rect">
              <a:avLst/>
            </a:prstGeom>
          </p:spPr>
        </p:pic>
      </p:grpSp>
      <p:sp>
        <p:nvSpPr>
          <p:cNvPr id="178" name="テキスト ボックス 177"/>
          <p:cNvSpPr txBox="1"/>
          <p:nvPr/>
        </p:nvSpPr>
        <p:spPr>
          <a:xfrm>
            <a:off x="9595371" y="40342366"/>
            <a:ext cx="1634486" cy="830997"/>
          </a:xfrm>
          <a:prstGeom prst="rect">
            <a:avLst/>
          </a:prstGeom>
          <a:noFill/>
        </p:spPr>
        <p:txBody>
          <a:bodyPr wrap="none" rtlCol="0">
            <a:spAutoFit/>
          </a:bodyPr>
          <a:lstStyle/>
          <a:p>
            <a:pPr marL="180000"/>
            <a:r>
              <a:rPr lang="en-US" altLang="ja-JP" sz="4800" dirty="0" smtClean="0">
                <a:solidFill>
                  <a:srgbClr val="0000FF"/>
                </a:solidFill>
              </a:rPr>
              <a:t>BASE</a:t>
            </a:r>
          </a:p>
        </p:txBody>
      </p:sp>
      <p:grpSp>
        <p:nvGrpSpPr>
          <p:cNvPr id="322" name="グループ化 321"/>
          <p:cNvGrpSpPr/>
          <p:nvPr/>
        </p:nvGrpSpPr>
        <p:grpSpPr>
          <a:xfrm>
            <a:off x="14131875" y="37822086"/>
            <a:ext cx="14185576" cy="4032448"/>
            <a:chOff x="11395571" y="38110118"/>
            <a:chExt cx="14185576" cy="4032448"/>
          </a:xfrm>
        </p:grpSpPr>
        <p:sp>
          <p:nvSpPr>
            <p:cNvPr id="258" name="正方形/長方形 257"/>
            <p:cNvSpPr/>
            <p:nvPr/>
          </p:nvSpPr>
          <p:spPr>
            <a:xfrm>
              <a:off x="11395571" y="38110118"/>
              <a:ext cx="1418557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13915851" y="38686182"/>
              <a:ext cx="1728192" cy="12961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Register</a:t>
              </a:r>
            </a:p>
            <a:p>
              <a:pPr algn="ctr"/>
              <a:r>
                <a:rPr kumimoji="1" lang="en-US" altLang="ja-JP" sz="3600" dirty="0" smtClean="0">
                  <a:solidFill>
                    <a:schemeClr val="tx1"/>
                  </a:solidFill>
                </a:rPr>
                <a:t>Dialog</a:t>
              </a:r>
              <a:endParaRPr kumimoji="1" lang="ja-JP" altLang="en-US" sz="3600" dirty="0">
                <a:solidFill>
                  <a:schemeClr val="tx1"/>
                </a:solidFill>
              </a:endParaRPr>
            </a:p>
          </p:txBody>
        </p:sp>
        <p:sp>
          <p:nvSpPr>
            <p:cNvPr id="248" name="正方形/長方形 247"/>
            <p:cNvSpPr/>
            <p:nvPr/>
          </p:nvSpPr>
          <p:spPr>
            <a:xfrm>
              <a:off x="16508139" y="39406262"/>
              <a:ext cx="1368152"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String</a:t>
              </a:r>
              <a:endParaRPr kumimoji="1" lang="ja-JP" altLang="en-US" sz="3600" dirty="0">
                <a:solidFill>
                  <a:schemeClr val="tx1"/>
                </a:solidFill>
              </a:endParaRPr>
            </a:p>
          </p:txBody>
        </p:sp>
        <p:sp>
          <p:nvSpPr>
            <p:cNvPr id="250" name="正方形/長方形 249"/>
            <p:cNvSpPr/>
            <p:nvPr/>
          </p:nvSpPr>
          <p:spPr>
            <a:xfrm>
              <a:off x="15932075" y="38614174"/>
              <a:ext cx="1152128"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Time</a:t>
              </a:r>
              <a:endParaRPr kumimoji="1" lang="ja-JP" altLang="en-US" sz="3600" dirty="0">
                <a:solidFill>
                  <a:schemeClr val="tx1"/>
                </a:solidFill>
              </a:endParaRPr>
            </a:p>
          </p:txBody>
        </p:sp>
        <p:sp>
          <p:nvSpPr>
            <p:cNvPr id="251" name="正方形/長方形 250"/>
            <p:cNvSpPr/>
            <p:nvPr/>
          </p:nvSpPr>
          <p:spPr>
            <a:xfrm>
              <a:off x="17228219" y="38614174"/>
              <a:ext cx="1080120"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Date</a:t>
              </a:r>
              <a:endParaRPr kumimoji="1" lang="ja-JP" altLang="en-US" sz="3600" dirty="0">
                <a:solidFill>
                  <a:schemeClr val="tx1"/>
                </a:solidFill>
              </a:endParaRPr>
            </a:p>
          </p:txBody>
        </p:sp>
        <p:sp>
          <p:nvSpPr>
            <p:cNvPr id="252" name="正方形/長方形 251"/>
            <p:cNvSpPr/>
            <p:nvPr/>
          </p:nvSpPr>
          <p:spPr>
            <a:xfrm>
              <a:off x="16724163" y="41134454"/>
              <a:ext cx="1872208"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Schedule</a:t>
              </a:r>
              <a:endParaRPr kumimoji="1" lang="ja-JP" altLang="en-US" sz="3600" dirty="0">
                <a:solidFill>
                  <a:schemeClr val="tx1"/>
                </a:solidFill>
              </a:endParaRPr>
            </a:p>
          </p:txBody>
        </p:sp>
        <p:sp>
          <p:nvSpPr>
            <p:cNvPr id="259" name="角丸四角形 258"/>
            <p:cNvSpPr/>
            <p:nvPr/>
          </p:nvSpPr>
          <p:spPr>
            <a:xfrm>
              <a:off x="15788059" y="38470158"/>
              <a:ext cx="2664296" cy="172819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角丸四角形 259"/>
            <p:cNvSpPr/>
            <p:nvPr/>
          </p:nvSpPr>
          <p:spPr>
            <a:xfrm>
              <a:off x="13771835" y="38326142"/>
              <a:ext cx="4824536" cy="2016224"/>
            </a:xfrm>
            <a:prstGeom prst="roundRect">
              <a:avLst/>
            </a:prstGeom>
            <a:noFill/>
            <a:ln>
              <a:solidFill>
                <a:srgbClr val="00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テキスト ボックス 263"/>
            <p:cNvSpPr txBox="1"/>
            <p:nvPr/>
          </p:nvSpPr>
          <p:spPr>
            <a:xfrm>
              <a:off x="11395571" y="38830198"/>
              <a:ext cx="2452916" cy="1200329"/>
            </a:xfrm>
            <a:prstGeom prst="rect">
              <a:avLst/>
            </a:prstGeom>
            <a:noFill/>
          </p:spPr>
          <p:txBody>
            <a:bodyPr wrap="none" rtlCol="0">
              <a:spAutoFit/>
            </a:bodyPr>
            <a:lstStyle/>
            <a:p>
              <a:pPr algn="ctr"/>
              <a:r>
                <a:rPr kumimoji="1" lang="ja-JP" altLang="en-US" sz="3600" dirty="0" smtClean="0"/>
                <a:t>既存</a:t>
              </a:r>
              <a:endParaRPr kumimoji="1" lang="en-US" altLang="ja-JP" sz="3600" dirty="0" smtClean="0"/>
            </a:p>
            <a:p>
              <a:pPr algn="ctr"/>
              <a:r>
                <a:rPr kumimoji="1" lang="ja-JP" altLang="en-US" sz="3600" dirty="0" smtClean="0"/>
                <a:t>オブジェクト</a:t>
              </a:r>
              <a:endParaRPr kumimoji="1" lang="ja-JP" altLang="en-US" sz="3600" dirty="0"/>
            </a:p>
          </p:txBody>
        </p:sp>
        <p:sp>
          <p:nvSpPr>
            <p:cNvPr id="269" name="円/楕円 268"/>
            <p:cNvSpPr/>
            <p:nvPr/>
          </p:nvSpPr>
          <p:spPr>
            <a:xfrm>
              <a:off x="11539587" y="40990438"/>
              <a:ext cx="3960440" cy="93610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solidFill>
                </a:rPr>
                <a:t>new Schedule</a:t>
              </a:r>
              <a:endParaRPr kumimoji="1" lang="ja-JP" altLang="en-US" sz="3600" dirty="0">
                <a:solidFill>
                  <a:schemeClr val="tx1"/>
                </a:solidFill>
              </a:endParaRPr>
            </a:p>
          </p:txBody>
        </p:sp>
        <p:sp>
          <p:nvSpPr>
            <p:cNvPr id="270" name="テキスト ボックス 269"/>
            <p:cNvSpPr txBox="1"/>
            <p:nvPr/>
          </p:nvSpPr>
          <p:spPr>
            <a:xfrm>
              <a:off x="12807855" y="40198350"/>
              <a:ext cx="1107996" cy="646331"/>
            </a:xfrm>
            <a:prstGeom prst="rect">
              <a:avLst/>
            </a:prstGeom>
            <a:noFill/>
          </p:spPr>
          <p:txBody>
            <a:bodyPr wrap="none" rtlCol="0">
              <a:spAutoFit/>
            </a:bodyPr>
            <a:lstStyle/>
            <a:p>
              <a:r>
                <a:rPr kumimoji="1" lang="ja-JP" altLang="en-US" sz="3600" dirty="0" smtClean="0"/>
                <a:t>実行</a:t>
              </a:r>
              <a:endParaRPr kumimoji="1" lang="ja-JP" altLang="en-US" sz="3600" dirty="0"/>
            </a:p>
          </p:txBody>
        </p:sp>
        <p:sp>
          <p:nvSpPr>
            <p:cNvPr id="281" name="テキスト ボックス 280"/>
            <p:cNvSpPr txBox="1"/>
            <p:nvPr/>
          </p:nvSpPr>
          <p:spPr>
            <a:xfrm>
              <a:off x="14491915" y="40344107"/>
              <a:ext cx="1107996" cy="646331"/>
            </a:xfrm>
            <a:prstGeom prst="rect">
              <a:avLst/>
            </a:prstGeom>
            <a:noFill/>
          </p:spPr>
          <p:txBody>
            <a:bodyPr wrap="none" rtlCol="0">
              <a:spAutoFit/>
            </a:bodyPr>
            <a:lstStyle/>
            <a:p>
              <a:r>
                <a:rPr kumimoji="1" lang="ja-JP" altLang="en-US" sz="3600" dirty="0" smtClean="0"/>
                <a:t>利用</a:t>
              </a:r>
              <a:endParaRPr kumimoji="1" lang="ja-JP" altLang="en-US" sz="3600" dirty="0"/>
            </a:p>
          </p:txBody>
        </p:sp>
        <p:sp>
          <p:nvSpPr>
            <p:cNvPr id="282" name="テキスト ボックス 281"/>
            <p:cNvSpPr txBox="1"/>
            <p:nvPr/>
          </p:nvSpPr>
          <p:spPr>
            <a:xfrm>
              <a:off x="15544159" y="40848163"/>
              <a:ext cx="1107996" cy="646331"/>
            </a:xfrm>
            <a:prstGeom prst="rect">
              <a:avLst/>
            </a:prstGeom>
            <a:noFill/>
          </p:spPr>
          <p:txBody>
            <a:bodyPr wrap="none" rtlCol="0">
              <a:spAutoFit/>
            </a:bodyPr>
            <a:lstStyle/>
            <a:p>
              <a:r>
                <a:rPr lang="ja-JP" altLang="en-US" sz="3600" dirty="0" smtClean="0"/>
                <a:t>生成</a:t>
              </a:r>
              <a:endParaRPr kumimoji="1" lang="ja-JP" altLang="en-US" sz="3600" dirty="0"/>
            </a:p>
          </p:txBody>
        </p:sp>
        <p:cxnSp>
          <p:nvCxnSpPr>
            <p:cNvPr id="284" name="直線矢印コネクタ 283"/>
            <p:cNvCxnSpPr>
              <a:stCxn id="269" idx="6"/>
              <a:endCxn id="252" idx="1"/>
            </p:cNvCxnSpPr>
            <p:nvPr/>
          </p:nvCxnSpPr>
          <p:spPr>
            <a:xfrm>
              <a:off x="15500027" y="41458490"/>
              <a:ext cx="1224136" cy="158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7" name="直線矢印コネクタ 286"/>
            <p:cNvCxnSpPr>
              <a:stCxn id="247" idx="2"/>
              <a:endCxn id="269" idx="0"/>
            </p:cNvCxnSpPr>
            <p:nvPr/>
          </p:nvCxnSpPr>
          <p:spPr>
            <a:xfrm rot="5400000">
              <a:off x="13645821" y="39856312"/>
              <a:ext cx="1008112" cy="126014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0" name="直線矢印コネクタ 289"/>
            <p:cNvCxnSpPr>
              <a:stCxn id="259" idx="2"/>
              <a:endCxn id="269" idx="7"/>
            </p:cNvCxnSpPr>
            <p:nvPr/>
          </p:nvCxnSpPr>
          <p:spPr>
            <a:xfrm rot="5400000">
              <a:off x="15555533" y="39562852"/>
              <a:ext cx="929177" cy="220017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4" name="正方形/長方形 293"/>
            <p:cNvSpPr/>
            <p:nvPr/>
          </p:nvSpPr>
          <p:spPr>
            <a:xfrm>
              <a:off x="20468579" y="38542166"/>
              <a:ext cx="1728192" cy="12961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Register</a:t>
              </a:r>
            </a:p>
            <a:p>
              <a:pPr algn="ctr"/>
              <a:r>
                <a:rPr kumimoji="1" lang="en-US" altLang="ja-JP" sz="3600" dirty="0" smtClean="0">
                  <a:solidFill>
                    <a:schemeClr val="tx1"/>
                  </a:solidFill>
                </a:rPr>
                <a:t>Dialog</a:t>
              </a:r>
              <a:endParaRPr kumimoji="1" lang="ja-JP" altLang="en-US" sz="3600" dirty="0">
                <a:solidFill>
                  <a:schemeClr val="tx1"/>
                </a:solidFill>
              </a:endParaRPr>
            </a:p>
          </p:txBody>
        </p:sp>
        <p:sp>
          <p:nvSpPr>
            <p:cNvPr id="296" name="正方形/長方形 295"/>
            <p:cNvSpPr/>
            <p:nvPr/>
          </p:nvSpPr>
          <p:spPr>
            <a:xfrm>
              <a:off x="23564923" y="39694294"/>
              <a:ext cx="1872208"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Schedule</a:t>
              </a:r>
              <a:endParaRPr kumimoji="1" lang="ja-JP" altLang="en-US" sz="3600" dirty="0">
                <a:solidFill>
                  <a:schemeClr val="tx1"/>
                </a:solidFill>
              </a:endParaRPr>
            </a:p>
          </p:txBody>
        </p:sp>
        <p:sp>
          <p:nvSpPr>
            <p:cNvPr id="297" name="正方形/長方形 296"/>
            <p:cNvSpPr/>
            <p:nvPr/>
          </p:nvSpPr>
          <p:spPr>
            <a:xfrm>
              <a:off x="20684603" y="40918430"/>
              <a:ext cx="1368152"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String</a:t>
              </a:r>
              <a:endParaRPr kumimoji="1" lang="ja-JP" altLang="en-US" sz="3600" dirty="0">
                <a:solidFill>
                  <a:schemeClr val="tx1"/>
                </a:solidFill>
              </a:endParaRPr>
            </a:p>
          </p:txBody>
        </p:sp>
        <p:sp>
          <p:nvSpPr>
            <p:cNvPr id="298" name="正方形/長方形 297"/>
            <p:cNvSpPr/>
            <p:nvPr/>
          </p:nvSpPr>
          <p:spPr>
            <a:xfrm>
              <a:off x="20108539" y="40126342"/>
              <a:ext cx="1152128"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Time</a:t>
              </a:r>
              <a:endParaRPr kumimoji="1" lang="ja-JP" altLang="en-US" sz="3600" dirty="0">
                <a:solidFill>
                  <a:schemeClr val="tx1"/>
                </a:solidFill>
              </a:endParaRPr>
            </a:p>
          </p:txBody>
        </p:sp>
        <p:sp>
          <p:nvSpPr>
            <p:cNvPr id="299" name="正方形/長方形 298"/>
            <p:cNvSpPr/>
            <p:nvPr/>
          </p:nvSpPr>
          <p:spPr>
            <a:xfrm>
              <a:off x="21404683" y="40126342"/>
              <a:ext cx="1080120" cy="6480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solidFill>
                </a:rPr>
                <a:t>Date</a:t>
              </a:r>
              <a:endParaRPr kumimoji="1" lang="ja-JP" altLang="en-US" sz="3600" dirty="0">
                <a:solidFill>
                  <a:schemeClr val="tx1"/>
                </a:solidFill>
              </a:endParaRPr>
            </a:p>
          </p:txBody>
        </p:sp>
        <p:sp>
          <p:nvSpPr>
            <p:cNvPr id="300" name="角丸四角形 299"/>
            <p:cNvSpPr/>
            <p:nvPr/>
          </p:nvSpPr>
          <p:spPr>
            <a:xfrm>
              <a:off x="19964523" y="39982326"/>
              <a:ext cx="2664296" cy="172819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2" name="直線矢印コネクタ 301"/>
            <p:cNvCxnSpPr>
              <a:stCxn id="294" idx="3"/>
            </p:cNvCxnSpPr>
            <p:nvPr/>
          </p:nvCxnSpPr>
          <p:spPr>
            <a:xfrm>
              <a:off x="22196771" y="39190238"/>
              <a:ext cx="1368152" cy="64807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5" name="直線矢印コネクタ 304"/>
            <p:cNvCxnSpPr>
              <a:stCxn id="300" idx="3"/>
            </p:cNvCxnSpPr>
            <p:nvPr/>
          </p:nvCxnSpPr>
          <p:spPr>
            <a:xfrm flipV="1">
              <a:off x="22628819" y="40198350"/>
              <a:ext cx="936104" cy="648072"/>
            </a:xfrm>
            <a:prstGeom prst="straightConnector1">
              <a:avLst/>
            </a:prstGeom>
            <a:ln>
              <a:solidFill>
                <a:srgbClr val="7F7FFF"/>
              </a:solidFill>
              <a:tailEnd type="triangle" w="lg" len="med"/>
            </a:ln>
          </p:spPr>
          <p:style>
            <a:lnRef idx="1">
              <a:schemeClr val="accent1"/>
            </a:lnRef>
            <a:fillRef idx="0">
              <a:schemeClr val="accent1"/>
            </a:fillRef>
            <a:effectRef idx="0">
              <a:schemeClr val="accent1"/>
            </a:effectRef>
            <a:fontRef idx="minor">
              <a:schemeClr val="tx1"/>
            </a:fontRef>
          </p:style>
        </p:cxnSp>
        <p:sp>
          <p:nvSpPr>
            <p:cNvPr id="307" name="テキスト ボックス 306"/>
            <p:cNvSpPr txBox="1"/>
            <p:nvPr/>
          </p:nvSpPr>
          <p:spPr>
            <a:xfrm>
              <a:off x="22268779" y="38687923"/>
              <a:ext cx="1835759" cy="646331"/>
            </a:xfrm>
            <a:prstGeom prst="rect">
              <a:avLst/>
            </a:prstGeom>
            <a:noFill/>
          </p:spPr>
          <p:txBody>
            <a:bodyPr wrap="none" rtlCol="0">
              <a:spAutoFit/>
            </a:bodyPr>
            <a:lstStyle/>
            <a:p>
              <a:r>
                <a:rPr kumimoji="1" lang="en-US" altLang="ja-JP" sz="3600" dirty="0" smtClean="0"/>
                <a:t>TRIGGER</a:t>
              </a:r>
              <a:endParaRPr kumimoji="1" lang="ja-JP" altLang="en-US" sz="3600" dirty="0"/>
            </a:p>
          </p:txBody>
        </p:sp>
        <p:sp>
          <p:nvSpPr>
            <p:cNvPr id="308" name="テキスト ボックス 307"/>
            <p:cNvSpPr txBox="1"/>
            <p:nvPr/>
          </p:nvSpPr>
          <p:spPr>
            <a:xfrm>
              <a:off x="22844843" y="40558390"/>
              <a:ext cx="1137171" cy="646331"/>
            </a:xfrm>
            <a:prstGeom prst="rect">
              <a:avLst/>
            </a:prstGeom>
            <a:noFill/>
          </p:spPr>
          <p:txBody>
            <a:bodyPr wrap="none" rtlCol="0">
              <a:spAutoFit/>
            </a:bodyPr>
            <a:lstStyle/>
            <a:p>
              <a:r>
                <a:rPr kumimoji="1" lang="en-US" altLang="ja-JP" sz="3600" dirty="0" smtClean="0"/>
                <a:t>BASE</a:t>
              </a:r>
              <a:endParaRPr kumimoji="1" lang="ja-JP" altLang="en-US" sz="3600" dirty="0"/>
            </a:p>
          </p:txBody>
        </p:sp>
      </p:grpSp>
      <p:sp>
        <p:nvSpPr>
          <p:cNvPr id="317" name="右矢印 316"/>
          <p:cNvSpPr/>
          <p:nvPr/>
        </p:nvSpPr>
        <p:spPr>
          <a:xfrm>
            <a:off x="21620707" y="39694294"/>
            <a:ext cx="936104" cy="6480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2203</TotalTime>
  <Words>340</Words>
  <Application>Microsoft Office PowerPoint</Application>
  <PresentationFormat>ユーザー設定</PresentationFormat>
  <Paragraphs>171</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スライド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yuuki-n</dc:creator>
  <cp:lastModifiedBy>yuuki-n</cp:lastModifiedBy>
  <cp:revision>224</cp:revision>
  <dcterms:created xsi:type="dcterms:W3CDTF">2010-08-16T09:45:15Z</dcterms:created>
  <dcterms:modified xsi:type="dcterms:W3CDTF">2010-11-17T04:39:38Z</dcterms:modified>
</cp:coreProperties>
</file>