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9" r:id="rId3"/>
    <p:sldId id="268" r:id="rId4"/>
    <p:sldId id="266" r:id="rId5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FF7F"/>
    <a:srgbClr val="7F7FFF"/>
    <a:srgbClr val="FFE18B"/>
    <a:srgbClr val="FFD10D"/>
    <a:srgbClr val="C8FFC8"/>
    <a:srgbClr val="FFFFC8"/>
    <a:srgbClr val="C8FFFF"/>
    <a:srgbClr val="FFC8C8"/>
    <a:srgbClr val="D1FFEC"/>
    <a:srgbClr val="9FFFD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29B97-E993-4177-BF3B-0A42BBF9F869}" type="datetimeFigureOut">
              <a:rPr kumimoji="1" lang="ja-JP" altLang="en-US" smtClean="0"/>
              <a:pPr/>
              <a:t>2010/11/15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117EC-E7A8-4C3D-B101-FF78F297A71D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22EA5-4ABB-49E7-AEC7-000877D0039B}" type="datetimeFigureOut">
              <a:rPr kumimoji="1" lang="ja-JP" altLang="en-US" smtClean="0"/>
              <a:pPr/>
              <a:t>2010/11/15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44F98-2529-4699-A57D-970D2F1A188A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 dirty="0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アイコンをクリックして図を追加</a:t>
            </a:r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 dirty="0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 dirty="0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&lt;#&gt;</a:t>
            </a:fld>
            <a:endParaRPr lang="en-US" altLang="ja-JP" dirty="0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1454919"/>
            <a:ext cx="7918648" cy="1470025"/>
          </a:xfrm>
        </p:spPr>
        <p:txBody>
          <a:bodyPr/>
          <a:lstStyle/>
          <a:p>
            <a:r>
              <a:rPr kumimoji="1" lang="ja-JP" altLang="en-US" dirty="0" smtClean="0"/>
              <a:t>オブジェクト生成関係抽出ツール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ROBIN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大阪大学大学院情報科学研究科</a:t>
            </a:r>
            <a:endParaRPr lang="en-US" altLang="ja-JP" dirty="0" smtClean="0"/>
          </a:p>
          <a:p>
            <a:r>
              <a:rPr kumimoji="1" lang="ja-JP" altLang="en-US" dirty="0" smtClean="0"/>
              <a:t>○中野 </a:t>
            </a:r>
            <a:r>
              <a:rPr lang="ja-JP" altLang="en-US" dirty="0" smtClean="0"/>
              <a:t>佑紀，伊達 浩典，渡邊 結</a:t>
            </a:r>
            <a:endParaRPr lang="en-US" altLang="ja-JP" dirty="0" smtClean="0"/>
          </a:p>
          <a:p>
            <a:r>
              <a:rPr kumimoji="1" lang="ja-JP" altLang="en-US" dirty="0" smtClean="0"/>
              <a:t>石尾</a:t>
            </a:r>
            <a:r>
              <a:rPr lang="en-US" altLang="ja-JP" dirty="0" smtClean="0"/>
              <a:t> </a:t>
            </a:r>
            <a:r>
              <a:rPr lang="ja-JP" altLang="en-US" dirty="0" smtClean="0"/>
              <a:t>隆，井上 克郎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目的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データの生成プロセスを理解すれば，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プログラム動作の理解が可能</a:t>
            </a:r>
            <a:endParaRPr lang="en-US" altLang="ja-JP" dirty="0" smtClean="0"/>
          </a:p>
          <a:p>
            <a:r>
              <a:rPr kumimoji="1" lang="ja-JP" altLang="en-US" dirty="0" smtClean="0"/>
              <a:t>生成プロセスの理解は困難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多くの中間データが存在</a:t>
            </a:r>
            <a:endParaRPr lang="en-US" altLang="ja-JP" dirty="0" smtClean="0"/>
          </a:p>
          <a:p>
            <a:pPr lvl="8"/>
            <a:endParaRPr kumimoji="1" lang="en-US" altLang="ja-JP" sz="1200" dirty="0" smtClean="0"/>
          </a:p>
          <a:p>
            <a:pPr algn="ctr">
              <a:buNone/>
            </a:pPr>
            <a:r>
              <a:rPr kumimoji="1" lang="ja-JP" altLang="en-US" b="1" dirty="0" smtClean="0"/>
              <a:t>既存データ</a:t>
            </a:r>
            <a:r>
              <a:rPr lang="ja-JP" altLang="en-US" b="1" dirty="0" smtClean="0"/>
              <a:t>からどのよう</a:t>
            </a:r>
            <a:r>
              <a:rPr lang="ja-JP" altLang="en-US" b="1" dirty="0" smtClean="0"/>
              <a:t>に</a:t>
            </a:r>
            <a:endParaRPr lang="en-US" altLang="ja-JP" b="1" dirty="0" smtClean="0"/>
          </a:p>
          <a:p>
            <a:pPr algn="ctr">
              <a:buNone/>
            </a:pPr>
            <a:r>
              <a:rPr lang="ja-JP" altLang="en-US" b="1" dirty="0" smtClean="0"/>
              <a:t>新しい</a:t>
            </a:r>
            <a:r>
              <a:rPr lang="ja-JP" altLang="en-US" b="1" dirty="0" smtClean="0"/>
              <a:t>データを生成しているかを可視化</a:t>
            </a:r>
            <a:endParaRPr kumimoji="1" lang="en-US" altLang="ja-JP" b="1" dirty="0" smtClean="0"/>
          </a:p>
          <a:p>
            <a:pPr algn="ctr"/>
            <a:endParaRPr lang="en-US" altLang="ja-JP" sz="4000" b="1" dirty="0" smtClean="0"/>
          </a:p>
          <a:p>
            <a:pPr algn="ctr">
              <a:buNone/>
            </a:pPr>
            <a:r>
              <a:rPr kumimoji="1" lang="ja-JP" altLang="en-US" b="1" dirty="0" smtClean="0"/>
              <a:t>プログラム動作の理解を支援</a:t>
            </a:r>
            <a:endParaRPr kumimoji="1" lang="en-US" altLang="ja-JP" b="1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 dirty="0"/>
          </a:p>
        </p:txBody>
      </p:sp>
      <p:sp>
        <p:nvSpPr>
          <p:cNvPr id="5" name="右矢印 4"/>
          <p:cNvSpPr/>
          <p:nvPr/>
        </p:nvSpPr>
        <p:spPr>
          <a:xfrm rot="5400000">
            <a:off x="4355976" y="4797152"/>
            <a:ext cx="576064" cy="720080"/>
          </a:xfrm>
          <a:prstGeom prst="rightArrow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オブジェクト生成関係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5536" y="1600200"/>
            <a:ext cx="8363272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kumimoji="1" lang="ja-JP" altLang="en-US" dirty="0" smtClean="0"/>
              <a:t>オブジェクトが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どのオブジェクトによって　</a:t>
            </a:r>
            <a:r>
              <a:rPr lang="en-US" altLang="ja-JP" dirty="0" smtClean="0"/>
              <a:t>(TRIGGER)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どのオブジェクトを利用して　</a:t>
            </a:r>
            <a:r>
              <a:rPr kumimoji="1" lang="en-US" altLang="ja-JP" dirty="0" smtClean="0"/>
              <a:t>(BASE)</a:t>
            </a:r>
          </a:p>
          <a:p>
            <a:pPr>
              <a:buNone/>
            </a:pPr>
            <a:r>
              <a:rPr kumimoji="1" lang="ja-JP" altLang="en-US" dirty="0" smtClean="0"/>
              <a:t>生成されたかを表す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 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 dirty="0"/>
          </a:p>
        </p:txBody>
      </p:sp>
      <p:sp>
        <p:nvSpPr>
          <p:cNvPr id="51" name="正方形/長方形 50"/>
          <p:cNvSpPr/>
          <p:nvPr/>
        </p:nvSpPr>
        <p:spPr>
          <a:xfrm>
            <a:off x="1043608" y="4437112"/>
            <a:ext cx="1080120" cy="7200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Register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Dialog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3563888" y="5805264"/>
            <a:ext cx="1152128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Schedule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915816" y="4662428"/>
            <a:ext cx="720080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Date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411760" y="4086364"/>
            <a:ext cx="800472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String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99592" y="3933056"/>
            <a:ext cx="1224136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Scheduler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491880" y="4086364"/>
            <a:ext cx="720080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Time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43608" y="530120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773541" y="537321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利用</a:t>
            </a:r>
            <a:endParaRPr kumimoji="1" lang="ja-JP" altLang="en-US" dirty="0"/>
          </a:p>
        </p:txBody>
      </p:sp>
      <p:sp>
        <p:nvSpPr>
          <p:cNvPr id="59" name="角丸四角形 58"/>
          <p:cNvSpPr/>
          <p:nvPr/>
        </p:nvSpPr>
        <p:spPr>
          <a:xfrm>
            <a:off x="2267744" y="3942348"/>
            <a:ext cx="2088232" cy="1224136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785837" y="3429000"/>
            <a:ext cx="1778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既存オブジェクト</a:t>
            </a:r>
            <a:endParaRPr kumimoji="1" lang="ja-JP" altLang="en-US" dirty="0"/>
          </a:p>
        </p:txBody>
      </p:sp>
      <p:cxnSp>
        <p:nvCxnSpPr>
          <p:cNvPr id="61" name="直線矢印コネクタ 60"/>
          <p:cNvCxnSpPr>
            <a:stCxn id="73" idx="3"/>
          </p:cNvCxnSpPr>
          <p:nvPr/>
        </p:nvCxnSpPr>
        <p:spPr>
          <a:xfrm flipV="1">
            <a:off x="6804248" y="4797152"/>
            <a:ext cx="720080" cy="540060"/>
          </a:xfrm>
          <a:prstGeom prst="straightConnector1">
            <a:avLst/>
          </a:prstGeom>
          <a:ln w="9525">
            <a:solidFill>
              <a:srgbClr val="7F7F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円/楕円 61"/>
          <p:cNvSpPr/>
          <p:nvPr/>
        </p:nvSpPr>
        <p:spPr>
          <a:xfrm>
            <a:off x="539552" y="5733256"/>
            <a:ext cx="2304256" cy="43204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new Schedule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755576" y="3789040"/>
            <a:ext cx="3744416" cy="1512168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64" name="直線矢印コネクタ 63"/>
          <p:cNvCxnSpPr/>
          <p:nvPr/>
        </p:nvCxnSpPr>
        <p:spPr>
          <a:xfrm rot="10800000" flipV="1">
            <a:off x="2123728" y="5157192"/>
            <a:ext cx="1224136" cy="576064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stCxn id="51" idx="2"/>
            <a:endCxn id="62" idx="0"/>
          </p:cNvCxnSpPr>
          <p:nvPr/>
        </p:nvCxnSpPr>
        <p:spPr>
          <a:xfrm rot="16200000" flipH="1">
            <a:off x="1349642" y="5391218"/>
            <a:ext cx="576064" cy="108012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矢印コネクタ 65"/>
          <p:cNvCxnSpPr/>
          <p:nvPr/>
        </p:nvCxnSpPr>
        <p:spPr>
          <a:xfrm flipV="1">
            <a:off x="2844602" y="5949280"/>
            <a:ext cx="719286" cy="794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右矢印 66"/>
          <p:cNvSpPr/>
          <p:nvPr/>
        </p:nvSpPr>
        <p:spPr>
          <a:xfrm>
            <a:off x="4778784" y="4797152"/>
            <a:ext cx="729320" cy="694440"/>
          </a:xfrm>
          <a:prstGeom prst="right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7524328" y="4509120"/>
            <a:ext cx="1152128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Schedule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5724128" y="3645024"/>
            <a:ext cx="1080120" cy="7200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Register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Dialog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5868144" y="4653136"/>
            <a:ext cx="720080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Date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5868144" y="5661248"/>
            <a:ext cx="800472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String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5868144" y="5157192"/>
            <a:ext cx="720080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Time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3" name="角丸四角形 72"/>
          <p:cNvSpPr/>
          <p:nvPr/>
        </p:nvSpPr>
        <p:spPr>
          <a:xfrm>
            <a:off x="5724128" y="4509120"/>
            <a:ext cx="1080120" cy="165618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6804248" y="4005064"/>
            <a:ext cx="720080" cy="576064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/>
          <p:cNvSpPr txBox="1"/>
          <p:nvPr/>
        </p:nvSpPr>
        <p:spPr>
          <a:xfrm>
            <a:off x="6948264" y="3923764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TRIGGER</a:t>
            </a:r>
            <a:endParaRPr kumimoji="1" lang="ja-JP" altLang="en-US" dirty="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7020272" y="508518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BASE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52192" y="594928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生成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オブジェクト生成関係抽出ツール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ROBIN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05680" y="1600200"/>
            <a:ext cx="8686800" cy="4525963"/>
          </a:xfrm>
        </p:spPr>
        <p:txBody>
          <a:bodyPr/>
          <a:lstStyle/>
          <a:p>
            <a:pPr algn="ctr">
              <a:buNone/>
            </a:pPr>
            <a:r>
              <a:rPr lang="ja-JP" altLang="en-US" dirty="0" smtClean="0"/>
              <a:t>対象プログラムの実行時情報を解析し，</a:t>
            </a:r>
            <a:endParaRPr lang="en-US" altLang="ja-JP" dirty="0" smtClean="0"/>
          </a:p>
          <a:p>
            <a:pPr algn="ctr">
              <a:buNone/>
            </a:pPr>
            <a:r>
              <a:rPr lang="ja-JP" altLang="en-US" dirty="0" smtClean="0"/>
              <a:t>実際の実行におけるオブジェクト生成関係を図示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527103" y="630872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 dirty="0"/>
          </a:p>
        </p:txBody>
      </p:sp>
      <p:pic>
        <p:nvPicPr>
          <p:cNvPr id="80" name="図 79" descr="slide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2837646"/>
            <a:ext cx="5625008" cy="3471673"/>
          </a:xfrm>
          <a:prstGeom prst="rect">
            <a:avLst/>
          </a:prstGeom>
        </p:spPr>
      </p:pic>
      <p:sp>
        <p:nvSpPr>
          <p:cNvPr id="84" name="角丸四角形吹き出し 83"/>
          <p:cNvSpPr/>
          <p:nvPr/>
        </p:nvSpPr>
        <p:spPr>
          <a:xfrm>
            <a:off x="403920" y="4293096"/>
            <a:ext cx="2267744" cy="1944216"/>
          </a:xfrm>
          <a:prstGeom prst="wedgeRoundRectCallout">
            <a:avLst>
              <a:gd name="adj1" fmla="val 86527"/>
              <a:gd name="adj2" fmla="val -20942"/>
              <a:gd name="adj3" fmla="val 16667"/>
            </a:avLst>
          </a:prstGeom>
          <a:solidFill>
            <a:srgbClr val="D1FFE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 smtClean="0">
                <a:solidFill>
                  <a:schemeClr val="tx1"/>
                </a:solidFill>
              </a:rPr>
              <a:t>オブジェクト</a:t>
            </a:r>
            <a:endParaRPr lang="en-US" altLang="ja-JP" sz="2000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kumimoji="1" lang="en-US" altLang="ja-JP" sz="2000" dirty="0" smtClean="0">
                <a:solidFill>
                  <a:schemeClr val="tx1"/>
                </a:solidFill>
              </a:rPr>
              <a:t> </a:t>
            </a:r>
            <a:r>
              <a:rPr kumimoji="1" lang="ja-JP" altLang="en-US" sz="2000" dirty="0" smtClean="0">
                <a:solidFill>
                  <a:schemeClr val="tx1"/>
                </a:solidFill>
              </a:rPr>
              <a:t>パケージ名</a:t>
            </a:r>
            <a:endParaRPr kumimoji="1" lang="en-US" altLang="ja-JP" sz="20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altLang="ja-JP" sz="2000" dirty="0" smtClean="0">
                <a:solidFill>
                  <a:schemeClr val="tx1"/>
                </a:solidFill>
              </a:rPr>
              <a:t> </a:t>
            </a:r>
            <a:r>
              <a:rPr lang="ja-JP" altLang="en-US" sz="2000" dirty="0" smtClean="0">
                <a:solidFill>
                  <a:schemeClr val="tx1"/>
                </a:solidFill>
              </a:rPr>
              <a:t>クラス名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altLang="ja-JP" sz="2000" dirty="0" smtClean="0">
                <a:solidFill>
                  <a:schemeClr val="tx1"/>
                </a:solidFill>
              </a:rPr>
              <a:t> </a:t>
            </a:r>
            <a:r>
              <a:rPr lang="ja-JP" altLang="en-US" sz="2000" dirty="0" smtClean="0">
                <a:solidFill>
                  <a:schemeClr val="tx1"/>
                </a:solidFill>
              </a:rPr>
              <a:t>オブジェクトＩＤ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kumimoji="1" lang="en-US" altLang="ja-JP" sz="2000" dirty="0" smtClean="0">
                <a:solidFill>
                  <a:schemeClr val="tx1"/>
                </a:solidFill>
              </a:rPr>
              <a:t> </a:t>
            </a:r>
            <a:r>
              <a:rPr lang="ja-JP" altLang="en-US" sz="2000" dirty="0" smtClean="0">
                <a:solidFill>
                  <a:schemeClr val="tx1"/>
                </a:solidFill>
              </a:rPr>
              <a:t>値</a:t>
            </a:r>
            <a:endParaRPr kumimoji="1" lang="en-US" altLang="ja-JP" sz="2000" dirty="0" smtClean="0">
              <a:solidFill>
                <a:schemeClr val="tx1"/>
              </a:solidFill>
            </a:endParaRPr>
          </a:p>
          <a:p>
            <a:pPr marL="180000">
              <a:buSzPct val="50000"/>
              <a:buFont typeface="Wingdings" pitchFamily="2" charset="2"/>
              <a:buChar char="n"/>
            </a:pPr>
            <a:r>
              <a:rPr lang="en-US" altLang="ja-JP" sz="1600" dirty="0" smtClean="0">
                <a:solidFill>
                  <a:schemeClr val="tx1"/>
                </a:solidFill>
              </a:rPr>
              <a:t> </a:t>
            </a:r>
            <a:r>
              <a:rPr lang="ja-JP" altLang="en-US" sz="1600" dirty="0" smtClean="0">
                <a:solidFill>
                  <a:schemeClr val="tx1"/>
                </a:solidFill>
              </a:rPr>
              <a:t>一部のクラスのみ</a:t>
            </a:r>
            <a:endParaRPr lang="en-US" altLang="ja-JP" sz="1600" dirty="0" smtClean="0">
              <a:solidFill>
                <a:schemeClr val="tx1"/>
              </a:solidFill>
            </a:endParaRPr>
          </a:p>
        </p:txBody>
      </p:sp>
      <p:sp>
        <p:nvSpPr>
          <p:cNvPr id="85" name="角丸四角形吹き出し 84"/>
          <p:cNvSpPr/>
          <p:nvPr/>
        </p:nvSpPr>
        <p:spPr>
          <a:xfrm>
            <a:off x="1475656" y="3140968"/>
            <a:ext cx="1656184" cy="1008112"/>
          </a:xfrm>
          <a:prstGeom prst="wedgeRoundRectCallout">
            <a:avLst>
              <a:gd name="adj1" fmla="val 179413"/>
              <a:gd name="adj2" fmla="val 82305"/>
              <a:gd name="adj3" fmla="val 16667"/>
            </a:avLst>
          </a:prstGeom>
          <a:solidFill>
            <a:srgbClr val="D1FFE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 smtClean="0">
                <a:solidFill>
                  <a:schemeClr val="tx1"/>
                </a:solidFill>
              </a:rPr>
              <a:t>生成関係</a:t>
            </a:r>
            <a:endParaRPr lang="en-US" altLang="ja-JP" sz="2000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altLang="ja-JP" sz="2000" dirty="0" smtClean="0">
                <a:solidFill>
                  <a:schemeClr val="tx1"/>
                </a:solidFill>
              </a:rPr>
              <a:t> TRIGGER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>
              <a:buSzPct val="100000"/>
              <a:buFont typeface="Arial" pitchFamily="34" charset="0"/>
              <a:buChar char="•"/>
            </a:pPr>
            <a:r>
              <a:rPr lang="en-US" altLang="ja-JP" sz="2000" dirty="0" smtClean="0">
                <a:solidFill>
                  <a:schemeClr val="tx1"/>
                </a:solidFill>
              </a:rPr>
              <a:t> BASE</a:t>
            </a:r>
          </a:p>
        </p:txBody>
      </p:sp>
      <p:sp>
        <p:nvSpPr>
          <p:cNvPr id="86" name="コンテンツ プレースホルダ 13"/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1126</TotalTime>
  <Words>117</Words>
  <Application>Microsoft Office PowerPoint</Application>
  <PresentationFormat>画面に合わせる (4:3)</PresentationFormat>
  <Paragraphs>59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Sel-CoolMetal-white</vt:lpstr>
      <vt:lpstr>オブジェクト生成関係抽出ツール ROBIN</vt:lpstr>
      <vt:lpstr>目的</vt:lpstr>
      <vt:lpstr>オブジェクト生成関係</vt:lpstr>
      <vt:lpstr>オブジェクト生成関係抽出ツール ROBIN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yuuki-n</dc:creator>
  <cp:lastModifiedBy>yuuki-n</cp:lastModifiedBy>
  <cp:revision>106</cp:revision>
  <dcterms:created xsi:type="dcterms:W3CDTF">2010-11-02T08:28:45Z</dcterms:created>
  <dcterms:modified xsi:type="dcterms:W3CDTF">2010-11-15T02:51:12Z</dcterms:modified>
</cp:coreProperties>
</file>