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1.xml" ContentType="application/vnd.openxmlformats-officedocument.drawingml.char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72" r:id="rId1"/>
  </p:sldMasterIdLst>
  <p:notesMasterIdLst>
    <p:notesMasterId r:id="rId35"/>
  </p:notesMasterIdLst>
  <p:handoutMasterIdLst>
    <p:handoutMasterId r:id="rId36"/>
  </p:handoutMasterIdLst>
  <p:sldIdLst>
    <p:sldId id="256" r:id="rId2"/>
    <p:sldId id="317" r:id="rId3"/>
    <p:sldId id="355" r:id="rId4"/>
    <p:sldId id="409" r:id="rId5"/>
    <p:sldId id="420" r:id="rId6"/>
    <p:sldId id="444" r:id="rId7"/>
    <p:sldId id="451" r:id="rId8"/>
    <p:sldId id="437" r:id="rId9"/>
    <p:sldId id="452" r:id="rId10"/>
    <p:sldId id="455" r:id="rId11"/>
    <p:sldId id="443" r:id="rId12"/>
    <p:sldId id="358" r:id="rId13"/>
    <p:sldId id="450" r:id="rId14"/>
    <p:sldId id="430" r:id="rId15"/>
    <p:sldId id="454" r:id="rId16"/>
    <p:sldId id="364" r:id="rId17"/>
    <p:sldId id="456" r:id="rId18"/>
    <p:sldId id="395" r:id="rId19"/>
    <p:sldId id="449" r:id="rId20"/>
    <p:sldId id="374" r:id="rId21"/>
    <p:sldId id="263" r:id="rId22"/>
    <p:sldId id="447" r:id="rId23"/>
    <p:sldId id="424" r:id="rId24"/>
    <p:sldId id="446" r:id="rId25"/>
    <p:sldId id="423" r:id="rId26"/>
    <p:sldId id="385" r:id="rId27"/>
    <p:sldId id="448" r:id="rId28"/>
    <p:sldId id="422" r:id="rId29"/>
    <p:sldId id="387" r:id="rId30"/>
    <p:sldId id="388" r:id="rId31"/>
    <p:sldId id="419" r:id="rId32"/>
    <p:sldId id="442" r:id="rId33"/>
    <p:sldId id="445" r:id="rId34"/>
  </p:sldIdLst>
  <p:sldSz cx="9144000" cy="6858000" type="screen4x3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FFF7"/>
    <a:srgbClr val="FFFFD9"/>
    <a:srgbClr val="E7F4F5"/>
    <a:srgbClr val="FFCC00"/>
    <a:srgbClr val="FFF0FF"/>
    <a:srgbClr val="FEDE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78" autoAdjust="0"/>
    <p:restoredTop sz="78092" autoAdjust="0"/>
  </p:normalViewPr>
  <p:slideViewPr>
    <p:cSldViewPr>
      <p:cViewPr varScale="1">
        <p:scale>
          <a:sx n="56" d="100"/>
          <a:sy n="56" d="100"/>
        </p:scale>
        <p:origin x="-85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05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ygwin\home\s-etuda\m2\re_expreriment\Score2.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Sheet3!$F$5</c:f>
              <c:strCache>
                <c:ptCount val="1"/>
                <c:pt idx="0">
                  <c:v>25%</c:v>
                </c:pt>
              </c:strCache>
            </c:strRef>
          </c:tx>
          <c:spPr>
            <a:noFill/>
            <a:ln>
              <a:noFill/>
            </a:ln>
          </c:spPr>
          <c:invertIfNegative val="0"/>
          <c:errBars>
            <c:errBarType val="minus"/>
            <c:errValType val="cust"/>
            <c:noEndCap val="0"/>
            <c:plus>
              <c:numRef>
                <c:f>Sheet3!$H$10</c:f>
                <c:numCache>
                  <c:formatCode>General</c:formatCode>
                  <c:ptCount val="1"/>
                </c:numCache>
              </c:numRef>
            </c:plus>
            <c:minus>
              <c:numRef>
                <c:f>Sheet3!$G$6:$H$6</c:f>
                <c:numCache>
                  <c:formatCode>General</c:formatCode>
                  <c:ptCount val="2"/>
                  <c:pt idx="0">
                    <c:v>0.28422619047619052</c:v>
                  </c:pt>
                  <c:pt idx="1">
                    <c:v>0.1844494047619048</c:v>
                  </c:pt>
                </c:numCache>
              </c:numRef>
            </c:minus>
            <c:spPr>
              <a:ln w="28575">
                <a:solidFill>
                  <a:srgbClr val="00B0F0"/>
                </a:solidFill>
              </a:ln>
            </c:spPr>
          </c:errBars>
          <c:cat>
            <c:strRef>
              <c:f>Sheet3!$C$1:$D$1</c:f>
              <c:strCache>
                <c:ptCount val="2"/>
                <c:pt idx="0">
                  <c:v>ツールあり</c:v>
                </c:pt>
                <c:pt idx="1">
                  <c:v>ツールなし</c:v>
                </c:pt>
              </c:strCache>
            </c:strRef>
          </c:cat>
          <c:val>
            <c:numRef>
              <c:f>Sheet3!$G$5:$H$5</c:f>
              <c:numCache>
                <c:formatCode>General</c:formatCode>
                <c:ptCount val="2"/>
                <c:pt idx="0">
                  <c:v>0.71279761904761907</c:v>
                </c:pt>
                <c:pt idx="1">
                  <c:v>0.61302083333333335</c:v>
                </c:pt>
              </c:numCache>
            </c:numRef>
          </c:val>
        </c:ser>
        <c:ser>
          <c:idx val="1"/>
          <c:order val="1"/>
          <c:tx>
            <c:strRef>
              <c:f>Sheet3!$F$4</c:f>
              <c:strCache>
                <c:ptCount val="1"/>
                <c:pt idx="0">
                  <c:v>中央値 - 25%</c:v>
                </c:pt>
              </c:strCache>
            </c:strRef>
          </c:tx>
          <c:spPr>
            <a:noFill/>
            <a:ln w="28575">
              <a:solidFill>
                <a:srgbClr val="00B0F0"/>
              </a:solidFill>
            </a:ln>
          </c:spPr>
          <c:invertIfNegative val="0"/>
          <c:cat>
            <c:strRef>
              <c:f>Sheet3!$C$1:$D$1</c:f>
              <c:strCache>
                <c:ptCount val="2"/>
                <c:pt idx="0">
                  <c:v>ツールあり</c:v>
                </c:pt>
                <c:pt idx="1">
                  <c:v>ツールなし</c:v>
                </c:pt>
              </c:strCache>
            </c:strRef>
          </c:cat>
          <c:val>
            <c:numRef>
              <c:f>Sheet3!$G$4:$H$4</c:f>
              <c:numCache>
                <c:formatCode>General</c:formatCode>
                <c:ptCount val="2"/>
                <c:pt idx="0">
                  <c:v>0.12410714285714275</c:v>
                </c:pt>
                <c:pt idx="1">
                  <c:v>0.10126488095238095</c:v>
                </c:pt>
              </c:numCache>
            </c:numRef>
          </c:val>
        </c:ser>
        <c:ser>
          <c:idx val="2"/>
          <c:order val="2"/>
          <c:tx>
            <c:strRef>
              <c:f>Sheet3!$F$3</c:f>
              <c:strCache>
                <c:ptCount val="1"/>
                <c:pt idx="0">
                  <c:v>75% - 中央値</c:v>
                </c:pt>
              </c:strCache>
            </c:strRef>
          </c:tx>
          <c:spPr>
            <a:noFill/>
            <a:ln w="28575">
              <a:solidFill>
                <a:srgbClr val="00B0F0"/>
              </a:solidFill>
            </a:ln>
          </c:spPr>
          <c:invertIfNegative val="0"/>
          <c:errBars>
            <c:errBarType val="plus"/>
            <c:errValType val="cust"/>
            <c:noEndCap val="0"/>
            <c:plus>
              <c:numRef>
                <c:f>Sheet3!$G$2:$H$2</c:f>
                <c:numCache>
                  <c:formatCode>General</c:formatCode>
                  <c:ptCount val="2"/>
                  <c:pt idx="0">
                    <c:v>0.13749999999999996</c:v>
                  </c:pt>
                  <c:pt idx="1">
                    <c:v>0.1997767857142857</c:v>
                  </c:pt>
                </c:numCache>
              </c:numRef>
            </c:plus>
            <c:minus>
              <c:numRef>
                <c:f>Sheet3!$H$10</c:f>
                <c:numCache>
                  <c:formatCode>General</c:formatCode>
                  <c:ptCount val="1"/>
                </c:numCache>
              </c:numRef>
            </c:minus>
            <c:spPr>
              <a:ln w="28575">
                <a:solidFill>
                  <a:srgbClr val="00B0F0"/>
                </a:solidFill>
              </a:ln>
            </c:spPr>
          </c:errBars>
          <c:cat>
            <c:strRef>
              <c:f>Sheet3!$C$1:$D$1</c:f>
              <c:strCache>
                <c:ptCount val="2"/>
                <c:pt idx="0">
                  <c:v>ツールあり</c:v>
                </c:pt>
                <c:pt idx="1">
                  <c:v>ツールなし</c:v>
                </c:pt>
              </c:strCache>
            </c:strRef>
          </c:cat>
          <c:val>
            <c:numRef>
              <c:f>Sheet3!$G$3:$H$3</c:f>
              <c:numCache>
                <c:formatCode>General</c:formatCode>
                <c:ptCount val="2"/>
                <c:pt idx="0">
                  <c:v>2.5595238095238226E-2</c:v>
                </c:pt>
                <c:pt idx="1">
                  <c:v>8.59375E-2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2"/>
        <c:overlap val="100"/>
        <c:axId val="36259712"/>
        <c:axId val="36261248"/>
      </c:barChart>
      <c:catAx>
        <c:axId val="3625971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 baseline="0"/>
            </a:pPr>
            <a:endParaRPr lang="ja-JP"/>
          </a:p>
        </c:txPr>
        <c:crossAx val="36261248"/>
        <c:crosses val="autoZero"/>
        <c:auto val="1"/>
        <c:lblAlgn val="ctr"/>
        <c:lblOffset val="100"/>
        <c:noMultiLvlLbl val="0"/>
      </c:catAx>
      <c:valAx>
        <c:axId val="36261248"/>
        <c:scaling>
          <c:orientation val="minMax"/>
          <c:max val="1.1000000000000001"/>
          <c:min val="0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ja-JP"/>
          </a:p>
        </c:txPr>
        <c:crossAx val="36259712"/>
        <c:crosses val="autoZero"/>
        <c:crossBetween val="between"/>
        <c:majorUnit val="0.2"/>
      </c:valAx>
      <c:spPr>
        <a:ln>
          <a:solidFill>
            <a:prstClr val="black"/>
          </a:solidFill>
        </a:ln>
      </c:spPr>
    </c:plotArea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575E8E-8E21-4D9E-A8D3-A9E863DF8E1A}" type="datetimeFigureOut">
              <a:rPr kumimoji="1" lang="ja-JP" altLang="en-US" smtClean="0"/>
              <a:pPr/>
              <a:t>2011/6/1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2CDC27-5E97-489F-92AC-2D3D190697E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16717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94D84B-FE61-4A23-AF70-1DC1C1A8CEDC}" type="datetimeFigureOut">
              <a:rPr kumimoji="1" lang="ja-JP" altLang="en-US" smtClean="0"/>
              <a:pPr/>
              <a:t>2011/6/1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992729-75D3-4CC3-9EE3-5909329C0DD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083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992729-75D3-4CC3-9EE3-5909329C0DD0}" type="slidenum">
              <a:rPr kumimoji="1" lang="ja-JP" altLang="en-US" smtClean="0"/>
              <a:pPr/>
              <a:t>1</a:t>
            </a:fld>
            <a:endParaRPr kumimoji="1" lang="ja-JP" alt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ja-JP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992729-75D3-4CC3-9EE3-5909329C0DD0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endParaRPr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992729-75D3-4CC3-9EE3-5909329C0DD0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992729-75D3-4CC3-9EE3-5909329C0DD0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ja-JP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992729-75D3-4CC3-9EE3-5909329C0DD0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3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992729-75D3-4CC3-9EE3-5909329C0DD0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992729-75D3-4CC3-9EE3-5909329C0DD0}" type="slidenum">
              <a:rPr kumimoji="1" lang="ja-JP" altLang="en-US" smtClean="0"/>
              <a:pPr/>
              <a:t>20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3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992729-75D3-4CC3-9EE3-5909329C0DD0}" type="slidenum">
              <a:rPr kumimoji="1" lang="ja-JP" altLang="en-US" smtClean="0"/>
              <a:pPr/>
              <a:t>25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860925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992729-75D3-4CC3-9EE3-5909329C0DD0}" type="slidenum">
              <a:rPr kumimoji="1" lang="ja-JP" altLang="en-US" smtClean="0"/>
              <a:pPr/>
              <a:t>30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ja-JP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992729-75D3-4CC3-9EE3-5909329C0DD0}" type="slidenum">
              <a:rPr kumimoji="1" lang="ja-JP" altLang="en-US" smtClean="0"/>
              <a:pPr/>
              <a:t>31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ja-JP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992729-75D3-4CC3-9EE3-5909329C0DD0}" type="slidenum">
              <a:rPr kumimoji="1" lang="ja-JP" altLang="en-US" smtClean="0"/>
              <a:pPr/>
              <a:t>2</a:t>
            </a:fld>
            <a:endParaRPr kumimoji="1" lang="ja-JP" alt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992729-75D3-4CC3-9EE3-5909329C0DD0}" type="slidenum">
              <a:rPr kumimoji="1" lang="ja-JP" altLang="en-US" smtClean="0"/>
              <a:pPr/>
              <a:t>32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ja-JP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992729-75D3-4CC3-9EE3-5909329C0DD0}" type="slidenum">
              <a:rPr kumimoji="1" lang="ja-JP" altLang="en-US" smtClean="0"/>
              <a:pPr/>
              <a:t>33</a:t>
            </a:fld>
            <a:endParaRPr kumimoji="1" lang="ja-JP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ja-JP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992729-75D3-4CC3-9EE3-5909329C0DD0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992729-75D3-4CC3-9EE3-5909329C0DD0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ja-JP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992729-75D3-4CC3-9EE3-5909329C0DD0}" type="slidenum">
              <a:rPr kumimoji="1" lang="ja-JP" altLang="en-US" smtClean="0"/>
              <a:pPr/>
              <a:t>5</a:t>
            </a:fld>
            <a:endParaRPr kumimoji="1" lang="ja-JP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992729-75D3-4CC3-9EE3-5909329C0DD0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ja-JP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992729-75D3-4CC3-9EE3-5909329C0DD0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992729-75D3-4CC3-9EE3-5909329C0DD0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ja-JP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992729-75D3-4CC3-9EE3-5909329C0DD0}" type="slidenum">
              <a:rPr kumimoji="1" lang="ja-JP" altLang="en-US" smtClean="0"/>
              <a:pPr/>
              <a:t>11</a:t>
            </a:fld>
            <a:endParaRPr kumimoji="1" lang="ja-JP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" name="Rectangle 10" descr="横線"/>
          <p:cNvSpPr>
            <a:spLocks noChangeArrowheads="1"/>
          </p:cNvSpPr>
          <p:nvPr/>
        </p:nvSpPr>
        <p:spPr bwMode="auto">
          <a:xfrm>
            <a:off x="6699250" y="908050"/>
            <a:ext cx="2192338" cy="5473700"/>
          </a:xfrm>
          <a:prstGeom prst="rect">
            <a:avLst/>
          </a:prstGeom>
          <a:pattFill prst="ltHorz">
            <a:fgClr>
              <a:srgbClr val="C0C0C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84225" y="2133600"/>
            <a:ext cx="5781675" cy="1008063"/>
          </a:xfrm>
        </p:spPr>
        <p:txBody>
          <a:bodyPr/>
          <a:lstStyle>
            <a:lvl1pPr>
              <a:defRPr sz="44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84225" y="3357563"/>
            <a:ext cx="5781675" cy="792162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317500" y="404813"/>
            <a:ext cx="6381750" cy="503237"/>
          </a:xfrm>
          <a:prstGeom prst="rect">
            <a:avLst/>
          </a:prstGeom>
          <a:gradFill rotWithShape="1">
            <a:gsLst>
              <a:gs pos="0">
                <a:srgbClr val="333399"/>
              </a:gs>
              <a:gs pos="100000">
                <a:srgbClr val="333399">
                  <a:gamma/>
                  <a:tint val="7372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6699250" y="404813"/>
            <a:ext cx="2193925" cy="503237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000066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317500" y="901700"/>
            <a:ext cx="8574088" cy="144463"/>
          </a:xfrm>
          <a:prstGeom prst="rect">
            <a:avLst/>
          </a:prstGeom>
          <a:gradFill rotWithShape="1">
            <a:gsLst>
              <a:gs pos="0">
                <a:schemeClr val="bg2">
                  <a:alpha val="39999"/>
                </a:schemeClr>
              </a:gs>
              <a:gs pos="100000">
                <a:schemeClr val="bg1">
                  <a:alpha val="39999"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89" name="Line 17"/>
          <p:cNvSpPr>
            <a:spLocks noChangeShapeType="1"/>
          </p:cNvSpPr>
          <p:nvPr/>
        </p:nvSpPr>
        <p:spPr bwMode="auto">
          <a:xfrm>
            <a:off x="450850" y="3213100"/>
            <a:ext cx="6116638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pic>
        <p:nvPicPr>
          <p:cNvPr id="3092" name="Picture 20" descr="sel-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5824538"/>
            <a:ext cx="1624012" cy="557212"/>
          </a:xfrm>
          <a:prstGeom prst="rect">
            <a:avLst/>
          </a:prstGeom>
          <a:noFill/>
        </p:spPr>
      </p:pic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2500298" y="5857892"/>
            <a:ext cx="1373182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 sz="1200" b="1" i="1" dirty="0" smtClean="0">
                <a:solidFill>
                  <a:srgbClr val="3366CC"/>
                </a:solidFill>
              </a:rPr>
              <a:t>Department of Computer Science, </a:t>
            </a:r>
          </a:p>
          <a:p>
            <a:r>
              <a:rPr lang="en-US" altLang="ja-JP" sz="1200" b="1" i="1" dirty="0" smtClean="0">
                <a:solidFill>
                  <a:srgbClr val="3366CC"/>
                </a:solidFill>
              </a:rPr>
              <a:t>Graduate School of Information Science &amp; Technology,</a:t>
            </a:r>
          </a:p>
          <a:p>
            <a:r>
              <a:rPr lang="en-US" altLang="ja-JP" sz="1200" b="1" i="1" dirty="0" smtClean="0">
                <a:solidFill>
                  <a:srgbClr val="3366CC"/>
                </a:solidFill>
              </a:rPr>
              <a:t>Osaka University</a:t>
            </a:r>
            <a:endParaRPr lang="en-US" altLang="ja-JP" sz="1200" b="1" i="1" dirty="0">
              <a:solidFill>
                <a:srgbClr val="3366CC"/>
              </a:solidFill>
            </a:endParaRPr>
          </a:p>
        </p:txBody>
      </p:sp>
      <p:sp>
        <p:nvSpPr>
          <p:cNvPr id="3098" name="Rectangle 26"/>
          <p:cNvSpPr>
            <a:spLocks noChangeArrowheads="1"/>
          </p:cNvSpPr>
          <p:nvPr/>
        </p:nvSpPr>
        <p:spPr bwMode="auto">
          <a:xfrm>
            <a:off x="439738" y="3201988"/>
            <a:ext cx="4614862" cy="125412"/>
          </a:xfrm>
          <a:prstGeom prst="rect">
            <a:avLst/>
          </a:prstGeom>
          <a:gradFill rotWithShape="1">
            <a:gsLst>
              <a:gs pos="0">
                <a:srgbClr val="333399"/>
              </a:gs>
              <a:gs pos="100000">
                <a:srgbClr val="333399">
                  <a:gamma/>
                  <a:tint val="7372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99" name="Rectangle 27"/>
          <p:cNvSpPr>
            <a:spLocks noChangeArrowheads="1"/>
          </p:cNvSpPr>
          <p:nvPr/>
        </p:nvSpPr>
        <p:spPr bwMode="auto">
          <a:xfrm>
            <a:off x="5054600" y="3201988"/>
            <a:ext cx="1511300" cy="125412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000066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107" name="Rectangle 35"/>
          <p:cNvSpPr>
            <a:spLocks noGrp="1" noChangeArrowheads="1"/>
          </p:cNvSpPr>
          <p:nvPr>
            <p:ph type="dt" sz="half" idx="2"/>
          </p:nvPr>
        </p:nvSpPr>
        <p:spPr>
          <a:xfrm>
            <a:off x="539750" y="6526213"/>
            <a:ext cx="1511300" cy="287337"/>
          </a:xfrm>
        </p:spPr>
        <p:txBody>
          <a:bodyPr/>
          <a:lstStyle>
            <a:lvl1pPr algn="l">
              <a:defRPr/>
            </a:lvl1pPr>
          </a:lstStyle>
          <a:p>
            <a:r>
              <a:rPr kumimoji="1" lang="en-US" altLang="ja-JP" smtClean="0"/>
              <a:t>2010/12/21</a:t>
            </a:r>
            <a:endParaRPr kumimoji="1" lang="ja-JP" altLang="en-US"/>
          </a:p>
        </p:txBody>
      </p:sp>
      <p:sp>
        <p:nvSpPr>
          <p:cNvPr id="3108" name="Rectangle 36"/>
          <p:cNvSpPr>
            <a:spLocks noGrp="1" noChangeArrowheads="1"/>
          </p:cNvSpPr>
          <p:nvPr>
            <p:ph type="ftr" sz="quarter" idx="3"/>
          </p:nvPr>
        </p:nvSpPr>
        <p:spPr>
          <a:xfrm>
            <a:off x="2087563" y="6526213"/>
            <a:ext cx="4968875" cy="287337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12</a:t>
            </a:r>
            <a:r>
              <a:rPr kumimoji="1" lang="ja-JP" altLang="en-US" smtClean="0"/>
              <a:t>月中間報告</a:t>
            </a:r>
            <a:endParaRPr kumimoji="1" lang="ja-JP" altLang="en-US"/>
          </a:p>
        </p:txBody>
      </p:sp>
      <p:sp>
        <p:nvSpPr>
          <p:cNvPr id="3110" name="Rectangle 38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67625" y="6526213"/>
            <a:ext cx="1225550" cy="287337"/>
          </a:xfrm>
        </p:spPr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12</a:t>
            </a:r>
            <a:r>
              <a:rPr kumimoji="1" lang="ja-JP" altLang="en-US" smtClean="0"/>
              <a:t>月中間報告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2010/12/21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48463" y="115888"/>
            <a:ext cx="2143125" cy="61214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17500" y="115888"/>
            <a:ext cx="6278563" cy="6121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12</a:t>
            </a:r>
            <a:r>
              <a:rPr kumimoji="1" lang="ja-JP" altLang="en-US" smtClean="0"/>
              <a:t>月中間報告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2010/12/21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12</a:t>
            </a:r>
            <a:r>
              <a:rPr kumimoji="1" lang="ja-JP" altLang="en-US" smtClean="0"/>
              <a:t>月中間報告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2010/12/21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12</a:t>
            </a:r>
            <a:r>
              <a:rPr kumimoji="1" lang="ja-JP" altLang="en-US" smtClean="0"/>
              <a:t>月中間報告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2010/12/21</a:t>
            </a:r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412875"/>
            <a:ext cx="4038600" cy="4824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412875"/>
            <a:ext cx="4038600" cy="4824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12</a:t>
            </a:r>
            <a:r>
              <a:rPr kumimoji="1" lang="ja-JP" altLang="en-US" smtClean="0"/>
              <a:t>月中間報告</a:t>
            </a:r>
            <a:endParaRPr kumimoji="1" lang="ja-JP" alt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2010/12/21</a:t>
            </a:r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12</a:t>
            </a:r>
            <a:r>
              <a:rPr kumimoji="1" lang="ja-JP" altLang="en-US" smtClean="0"/>
              <a:t>月中間報告</a:t>
            </a:r>
            <a:endParaRPr kumimoji="1" lang="ja-JP" altLang="en-US"/>
          </a:p>
        </p:txBody>
      </p:sp>
      <p:sp>
        <p:nvSpPr>
          <p:cNvPr id="8" name="日付プレースホルダ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2010/12/21</a:t>
            </a:r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12</a:t>
            </a:r>
            <a:r>
              <a:rPr kumimoji="1" lang="ja-JP" altLang="en-US" smtClean="0"/>
              <a:t>月中間報告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2010/12/21</a:t>
            </a:r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12</a:t>
            </a:r>
            <a:r>
              <a:rPr kumimoji="1" lang="ja-JP" altLang="en-US" smtClean="0"/>
              <a:t>月中間報告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2010/12/21</a:t>
            </a:r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12</a:t>
            </a:r>
            <a:r>
              <a:rPr kumimoji="1" lang="ja-JP" altLang="en-US" smtClean="0"/>
              <a:t>月中間報告</a:t>
            </a:r>
            <a:endParaRPr kumimoji="1" lang="ja-JP" alt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2010/12/21</a:t>
            </a:r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12</a:t>
            </a:r>
            <a:r>
              <a:rPr kumimoji="1" lang="ja-JP" altLang="en-US" smtClean="0"/>
              <a:t>月中間報告</a:t>
            </a:r>
            <a:endParaRPr kumimoji="1" lang="ja-JP" alt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2010/12/21</a:t>
            </a:r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317500" y="1052513"/>
            <a:ext cx="6381750" cy="144462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59" name="Rectangle 35" descr="横線"/>
          <p:cNvSpPr>
            <a:spLocks noChangeArrowheads="1"/>
          </p:cNvSpPr>
          <p:nvPr/>
        </p:nvSpPr>
        <p:spPr bwMode="auto">
          <a:xfrm>
            <a:off x="6699250" y="1138238"/>
            <a:ext cx="2192338" cy="274637"/>
          </a:xfrm>
          <a:prstGeom prst="rect">
            <a:avLst/>
          </a:prstGeom>
          <a:pattFill prst="ltHorz">
            <a:fgClr>
              <a:srgbClr val="C0C0C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auto">
          <a:xfrm>
            <a:off x="6699250" y="1052513"/>
            <a:ext cx="2193925" cy="144462"/>
          </a:xfrm>
          <a:prstGeom prst="rect">
            <a:avLst/>
          </a:prstGeom>
          <a:solidFill>
            <a:srgbClr val="0000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17500" y="115888"/>
            <a:ext cx="8574088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12875"/>
            <a:ext cx="8229600" cy="482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pic>
        <p:nvPicPr>
          <p:cNvPr id="1062" name="Picture 38" descr="sel-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55600" y="6381750"/>
            <a:ext cx="1408113" cy="484188"/>
          </a:xfrm>
          <a:prstGeom prst="rect">
            <a:avLst/>
          </a:prstGeom>
          <a:noFill/>
        </p:spPr>
      </p:pic>
      <p:sp>
        <p:nvSpPr>
          <p:cNvPr id="1065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08175" y="6308725"/>
            <a:ext cx="5616575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r>
              <a:rPr kumimoji="1" lang="en-US" altLang="ja-JP" smtClean="0"/>
              <a:t>12</a:t>
            </a:r>
            <a:r>
              <a:rPr kumimoji="1" lang="ja-JP" altLang="en-US" smtClean="0"/>
              <a:t>月中間報告</a:t>
            </a:r>
            <a:endParaRPr kumimoji="1" lang="ja-JP" altLang="en-US"/>
          </a:p>
        </p:txBody>
      </p:sp>
      <p:sp>
        <p:nvSpPr>
          <p:cNvPr id="1066" name="Rectangle 4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596188" y="6308725"/>
            <a:ext cx="1414462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r>
              <a:rPr kumimoji="1" lang="en-US" altLang="ja-JP" smtClean="0"/>
              <a:t>2010/12/21</a:t>
            </a:r>
            <a:endParaRPr kumimoji="1" lang="ja-JP" altLang="en-US"/>
          </a:p>
        </p:txBody>
      </p:sp>
      <p:sp>
        <p:nvSpPr>
          <p:cNvPr id="1067" name="Rectangle 4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59788" y="6584950"/>
            <a:ext cx="550862" cy="27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14" name="Rectangle 37" descr="横線"/>
          <p:cNvSpPr>
            <a:spLocks noChangeArrowheads="1"/>
          </p:cNvSpPr>
          <p:nvPr/>
        </p:nvSpPr>
        <p:spPr bwMode="auto">
          <a:xfrm>
            <a:off x="1908175" y="6588125"/>
            <a:ext cx="6551613" cy="274638"/>
          </a:xfrm>
          <a:prstGeom prst="rect">
            <a:avLst/>
          </a:prstGeom>
          <a:pattFill prst="ltHorz">
            <a:fgClr>
              <a:srgbClr val="C0C0C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5" name="Rectangle 39"/>
          <p:cNvSpPr>
            <a:spLocks noChangeArrowheads="1"/>
          </p:cNvSpPr>
          <p:nvPr/>
        </p:nvSpPr>
        <p:spPr bwMode="auto">
          <a:xfrm>
            <a:off x="1857356" y="6613525"/>
            <a:ext cx="66897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altLang="ja-JP" sz="1000" b="1" i="1" dirty="0">
                <a:solidFill>
                  <a:srgbClr val="3366CC"/>
                </a:solidFill>
              </a:rPr>
              <a:t>Department of Computer Science, Graduate School of Information Science &amp; Technology, Osaka University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1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67544" y="1772816"/>
            <a:ext cx="6696744" cy="1512863"/>
          </a:xfrm>
        </p:spPr>
        <p:txBody>
          <a:bodyPr/>
          <a:lstStyle/>
          <a:p>
            <a:r>
              <a:rPr lang="ja-JP" altLang="en-US" sz="3200" dirty="0" smtClean="0"/>
              <a:t>変数間データフローグラフを用いた</a:t>
            </a:r>
            <a:br>
              <a:rPr lang="ja-JP" altLang="en-US" sz="3200" dirty="0" smtClean="0"/>
            </a:br>
            <a:r>
              <a:rPr lang="ja-JP" altLang="en-US" sz="3200" dirty="0" smtClean="0"/>
              <a:t>ソースコード間の移動支援</a:t>
            </a:r>
            <a:endParaRPr kumimoji="1" lang="ja-JP" altLang="en-US" sz="32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ja-JP" altLang="en-US" sz="2400" dirty="0" smtClean="0"/>
              <a:t>大阪大学大学院情報科学研究科</a:t>
            </a:r>
          </a:p>
          <a:p>
            <a:pPr algn="r"/>
            <a:r>
              <a:rPr lang="ja-JP" altLang="en-US" sz="2400" dirty="0" smtClean="0"/>
              <a:t>○悦田翔悟　石尾隆　井上克郎</a:t>
            </a:r>
            <a:endParaRPr lang="ja-JP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グラフの抽出（</a:t>
            </a:r>
            <a:r>
              <a:rPr lang="en-US" altLang="ja-JP" dirty="0" smtClean="0"/>
              <a:t>2/2</a:t>
            </a:r>
            <a:r>
              <a:rPr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2800" dirty="0" smtClean="0"/>
              <a:t>開発者が閲覧中のコード片からは，読み取れないデータフロー情報を抽出</a:t>
            </a:r>
            <a:endParaRPr lang="en-US" altLang="ja-JP" dirty="0" smtClean="0"/>
          </a:p>
          <a:p>
            <a:pPr lvl="1"/>
            <a:r>
              <a:rPr lang="ja-JP" altLang="en-US" sz="2400" dirty="0" smtClean="0"/>
              <a:t>クエリ例：メソッド呼び出し</a:t>
            </a:r>
            <a:endParaRPr lang="en-US" altLang="ja-JP" sz="2400" dirty="0" smtClean="0"/>
          </a:p>
          <a:p>
            <a:pPr lvl="2"/>
            <a:r>
              <a:rPr lang="ja-JP" altLang="en-US" sz="2000" dirty="0" smtClean="0"/>
              <a:t>引数　</a:t>
            </a:r>
            <a:r>
              <a:rPr lang="en-US" altLang="ja-JP" sz="2000" dirty="0" smtClean="0">
                <a:sym typeface="Wingdings" pitchFamily="2" charset="2"/>
              </a:rPr>
              <a:t></a:t>
            </a:r>
            <a:r>
              <a:rPr lang="ja-JP" altLang="en-US" sz="2000" dirty="0" smtClean="0">
                <a:sym typeface="Wingdings" pitchFamily="2" charset="2"/>
              </a:rPr>
              <a:t>　</a:t>
            </a:r>
            <a:r>
              <a:rPr lang="en-US" altLang="ja-JP" sz="2000" dirty="0" smtClean="0">
                <a:sym typeface="Wingdings" pitchFamily="2" charset="2"/>
              </a:rPr>
              <a:t>Forward</a:t>
            </a:r>
            <a:r>
              <a:rPr lang="ja-JP" altLang="en-US" sz="2000" dirty="0" smtClean="0">
                <a:sym typeface="Wingdings" pitchFamily="2" charset="2"/>
              </a:rPr>
              <a:t>探索</a:t>
            </a:r>
            <a:endParaRPr lang="en-US" altLang="ja-JP" sz="2000" dirty="0" smtClean="0"/>
          </a:p>
          <a:p>
            <a:pPr lvl="2"/>
            <a:r>
              <a:rPr lang="ja-JP" altLang="en-US" sz="2000" dirty="0" smtClean="0"/>
              <a:t>戻り値　</a:t>
            </a:r>
            <a:r>
              <a:rPr lang="en-US" altLang="ja-JP" sz="2000" dirty="0" smtClean="0">
                <a:sym typeface="Wingdings" pitchFamily="2" charset="2"/>
              </a:rPr>
              <a:t></a:t>
            </a:r>
            <a:r>
              <a:rPr lang="ja-JP" altLang="en-US" sz="2000" dirty="0" smtClean="0">
                <a:sym typeface="Wingdings" pitchFamily="2" charset="2"/>
              </a:rPr>
              <a:t>　</a:t>
            </a:r>
            <a:r>
              <a:rPr lang="en-US" altLang="ja-JP" sz="2000" dirty="0" smtClean="0">
                <a:sym typeface="Wingdings" pitchFamily="2" charset="2"/>
              </a:rPr>
              <a:t>Backward</a:t>
            </a:r>
            <a:r>
              <a:rPr lang="ja-JP" altLang="en-US" sz="2000" dirty="0" smtClean="0">
                <a:sym typeface="Wingdings" pitchFamily="2" charset="2"/>
              </a:rPr>
              <a:t>探索</a:t>
            </a:r>
            <a:endParaRPr lang="en-US" altLang="ja-JP" sz="2000" dirty="0" smtClean="0"/>
          </a:p>
          <a:p>
            <a:pPr lvl="1"/>
            <a:r>
              <a:rPr kumimoji="1" lang="ja-JP" altLang="en-US" sz="2400" dirty="0" smtClean="0"/>
              <a:t>クエリ例：フィールド</a:t>
            </a:r>
            <a:endParaRPr kumimoji="1" lang="en-US" altLang="ja-JP" sz="2400" dirty="0" smtClean="0"/>
          </a:p>
          <a:p>
            <a:pPr lvl="2"/>
            <a:r>
              <a:rPr lang="ja-JP" altLang="en-US" sz="2000" dirty="0" smtClean="0"/>
              <a:t>フィールド　</a:t>
            </a:r>
            <a:r>
              <a:rPr lang="en-US" altLang="ja-JP" sz="2000" dirty="0" smtClean="0">
                <a:sym typeface="Wingdings" pitchFamily="2" charset="2"/>
              </a:rPr>
              <a:t></a:t>
            </a:r>
            <a:r>
              <a:rPr lang="ja-JP" altLang="en-US" sz="2000" dirty="0" smtClean="0">
                <a:sym typeface="Wingdings" pitchFamily="2" charset="2"/>
              </a:rPr>
              <a:t>　</a:t>
            </a:r>
            <a:r>
              <a:rPr lang="en-US" altLang="ja-JP" sz="2000" dirty="0" smtClean="0">
                <a:sym typeface="Wingdings" pitchFamily="2" charset="2"/>
              </a:rPr>
              <a:t>Backward</a:t>
            </a:r>
            <a:r>
              <a:rPr lang="ja-JP" altLang="en-US" sz="2000" dirty="0" smtClean="0">
                <a:sym typeface="Wingdings" pitchFamily="2" charset="2"/>
              </a:rPr>
              <a:t>探索，</a:t>
            </a:r>
            <a:r>
              <a:rPr lang="en-US" altLang="ja-JP" sz="2000" dirty="0" smtClean="0">
                <a:sym typeface="Wingdings" pitchFamily="2" charset="2"/>
              </a:rPr>
              <a:t>Forward</a:t>
            </a:r>
            <a:r>
              <a:rPr lang="ja-JP" altLang="en-US" sz="2000" dirty="0" smtClean="0">
                <a:sym typeface="Wingdings" pitchFamily="2" charset="2"/>
              </a:rPr>
              <a:t>探索</a:t>
            </a:r>
            <a:endParaRPr lang="en-US" altLang="ja-JP" sz="2000" dirty="0" smtClean="0"/>
          </a:p>
          <a:p>
            <a:r>
              <a:rPr lang="ja-JP" altLang="en-US" sz="2800" dirty="0" smtClean="0"/>
              <a:t>表示するノード数の削減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演算子はエッジ上に表記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抽出するノード数に</a:t>
            </a:r>
            <a:r>
              <a:rPr kumimoji="1" lang="ja-JP" altLang="en-US" sz="2400" dirty="0" smtClean="0"/>
              <a:t>閾値</a:t>
            </a:r>
            <a:r>
              <a:rPr lang="ja-JP" altLang="en-US" sz="2400" dirty="0" smtClean="0"/>
              <a:t>として</a:t>
            </a:r>
            <a:r>
              <a:rPr lang="en-US" altLang="ja-JP" sz="2400" dirty="0" smtClean="0"/>
              <a:t>Fractal Value</a:t>
            </a:r>
            <a:r>
              <a:rPr lang="en-US" altLang="ja-JP" sz="1800" dirty="0" smtClean="0"/>
              <a:t>[6]</a:t>
            </a:r>
            <a:r>
              <a:rPr kumimoji="1" lang="ja-JP" altLang="en-US" sz="2400" dirty="0" smtClean="0"/>
              <a:t>を設定</a:t>
            </a:r>
            <a:endParaRPr kumimoji="1" lang="en-US" altLang="ja-JP" sz="240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  <p:sp>
        <p:nvSpPr>
          <p:cNvPr id="20" name="正方形/長方形 19"/>
          <p:cNvSpPr/>
          <p:nvPr/>
        </p:nvSpPr>
        <p:spPr>
          <a:xfrm>
            <a:off x="1475656" y="6093296"/>
            <a:ext cx="6408712" cy="461665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olid"/>
          </a:ln>
        </p:spPr>
        <p:txBody>
          <a:bodyPr wrap="square">
            <a:spAutoFit/>
          </a:bodyPr>
          <a:lstStyle/>
          <a:p>
            <a:r>
              <a:rPr lang="en-US" altLang="ja-JP" sz="1200" dirty="0" smtClean="0"/>
              <a:t>[6] Koike, H.: Fractal views: a fractal-based method for controlling information display,</a:t>
            </a:r>
          </a:p>
          <a:p>
            <a:r>
              <a:rPr lang="en-US" altLang="ja-JP" sz="1200" i="1" dirty="0" smtClean="0"/>
              <a:t>ACM Trans. Inf. Syst., Vol.13, pp.305–323 (1995).</a:t>
            </a:r>
            <a:endParaRPr lang="en-US" altLang="ja-JP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実装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824413"/>
          </a:xfrm>
        </p:spPr>
        <p:txBody>
          <a:bodyPr/>
          <a:lstStyle/>
          <a:p>
            <a:r>
              <a:rPr lang="en-US" altLang="ja-JP" sz="2800" dirty="0" smtClean="0"/>
              <a:t>Eclipse </a:t>
            </a:r>
            <a:r>
              <a:rPr lang="en-US" altLang="ja-JP" sz="2800" dirty="0" err="1" smtClean="0"/>
              <a:t>plugin</a:t>
            </a:r>
            <a:r>
              <a:rPr lang="ja-JP" altLang="en-US" sz="2800" dirty="0" smtClean="0"/>
              <a:t>として提案手法を実装</a:t>
            </a:r>
            <a:endParaRPr lang="en-US" altLang="ja-JP" sz="2800" dirty="0" smtClean="0"/>
          </a:p>
          <a:p>
            <a:pPr lvl="1">
              <a:buNone/>
            </a:pPr>
            <a:endParaRPr lang="en-US" altLang="ja-JP" sz="2400" dirty="0" smtClean="0"/>
          </a:p>
          <a:p>
            <a:endParaRPr lang="en-US" altLang="ja-JP" sz="2800" dirty="0" smtClean="0"/>
          </a:p>
          <a:p>
            <a:endParaRPr lang="en-US" altLang="ja-JP" sz="2800" dirty="0" smtClean="0"/>
          </a:p>
          <a:p>
            <a:endParaRPr lang="en-US" altLang="ja-JP" sz="2800" dirty="0" smtClean="0"/>
          </a:p>
          <a:p>
            <a:endParaRPr lang="en-US" altLang="ja-JP" sz="2800" dirty="0" smtClean="0"/>
          </a:p>
          <a:p>
            <a:pPr>
              <a:buNone/>
            </a:pPr>
            <a:r>
              <a:rPr lang="ja-JP" altLang="en-US" sz="2800" dirty="0" smtClean="0">
                <a:sym typeface="Wingdings" pitchFamily="2" charset="2"/>
              </a:rPr>
              <a:t>　</a:t>
            </a:r>
            <a:endParaRPr lang="en-US" altLang="ja-JP" sz="600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  <p:pic>
        <p:nvPicPr>
          <p:cNvPr id="5" name="Picture 2" descr="C:\cygwin\home\s-etuda\m2\master_thesis\slide\pic1.1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1916832"/>
            <a:ext cx="7272808" cy="44545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18" name="テキスト ボックス 17"/>
          <p:cNvSpPr txBox="1"/>
          <p:nvPr/>
        </p:nvSpPr>
        <p:spPr>
          <a:xfrm>
            <a:off x="5940152" y="6237312"/>
            <a:ext cx="1512168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 smtClean="0"/>
              <a:t>グラフビュー</a:t>
            </a:r>
            <a:r>
              <a:rPr kumimoji="1" lang="ja-JP" altLang="en-US" sz="1400" dirty="0" smtClean="0"/>
              <a:t> </a:t>
            </a:r>
            <a:endParaRPr kumimoji="1" lang="en-US" altLang="ja-JP" sz="1400" dirty="0" smtClean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475656" y="6165304"/>
            <a:ext cx="1512168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 smtClean="0"/>
              <a:t>エディタ</a:t>
            </a:r>
            <a:endParaRPr kumimoji="1" lang="en-US" altLang="ja-JP" dirty="0" smtClean="0"/>
          </a:p>
        </p:txBody>
      </p:sp>
      <p:sp>
        <p:nvSpPr>
          <p:cNvPr id="28" name="円/楕円 27"/>
          <p:cNvSpPr/>
          <p:nvPr/>
        </p:nvSpPr>
        <p:spPr>
          <a:xfrm>
            <a:off x="6660232" y="4581128"/>
            <a:ext cx="936104" cy="432048"/>
          </a:xfrm>
          <a:prstGeom prst="ellipse">
            <a:avLst/>
          </a:prstGeom>
          <a:noFill/>
          <a:ln w="25400">
            <a:solidFill>
              <a:srgbClr val="FF33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419872" y="6381328"/>
            <a:ext cx="22322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/>
              <a:t>実装した</a:t>
            </a:r>
            <a:r>
              <a:rPr kumimoji="1" lang="en-US" altLang="ja-JP" sz="1400" dirty="0" smtClean="0"/>
              <a:t>Eclipse </a:t>
            </a:r>
            <a:r>
              <a:rPr kumimoji="1" lang="en-US" altLang="ja-JP" sz="1400" dirty="0" err="1" smtClean="0"/>
              <a:t>plugin</a:t>
            </a:r>
            <a:endParaRPr kumimoji="1" lang="ja-JP" altLang="en-US" sz="1400" dirty="0"/>
          </a:p>
        </p:txBody>
      </p:sp>
      <p:sp>
        <p:nvSpPr>
          <p:cNvPr id="11" name="正方形/長方形 10"/>
          <p:cNvSpPr/>
          <p:nvPr/>
        </p:nvSpPr>
        <p:spPr>
          <a:xfrm>
            <a:off x="1547664" y="3573016"/>
            <a:ext cx="648072" cy="288032"/>
          </a:xfrm>
          <a:prstGeom prst="rect">
            <a:avLst/>
          </a:prstGeom>
          <a:noFill/>
          <a:ln w="28575">
            <a:solidFill>
              <a:srgbClr val="FF33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683568" y="1844824"/>
            <a:ext cx="7488832" cy="4752528"/>
          </a:xfrm>
          <a:prstGeom prst="rect">
            <a:avLst/>
          </a:prstGeom>
          <a:solidFill>
            <a:schemeClr val="bg1">
              <a:lumMod val="85000"/>
              <a:alpha val="71000"/>
            </a:scheme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grpSp>
        <p:nvGrpSpPr>
          <p:cNvPr id="13" name="グループ化 10"/>
          <p:cNvGrpSpPr/>
          <p:nvPr/>
        </p:nvGrpSpPr>
        <p:grpSpPr>
          <a:xfrm>
            <a:off x="1259632" y="2348880"/>
            <a:ext cx="4248472" cy="2908389"/>
            <a:chOff x="35496" y="1189115"/>
            <a:chExt cx="4248472" cy="2599923"/>
          </a:xfrm>
        </p:grpSpPr>
        <p:sp>
          <p:nvSpPr>
            <p:cNvPr id="14" name="四角形吹き出し 13"/>
            <p:cNvSpPr/>
            <p:nvPr/>
          </p:nvSpPr>
          <p:spPr>
            <a:xfrm>
              <a:off x="35496" y="1189115"/>
              <a:ext cx="4248472" cy="2599923"/>
            </a:xfrm>
            <a:prstGeom prst="wedgeRectCallout">
              <a:avLst>
                <a:gd name="adj1" fmla="val 60326"/>
                <a:gd name="adj2" fmla="val 35897"/>
              </a:avLst>
            </a:prstGeom>
            <a:solidFill>
              <a:schemeClr val="bg1"/>
            </a:solidFill>
            <a:ln w="2540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000" dirty="0" smtClean="0">
                  <a:solidFill>
                    <a:sysClr val="windowText" lastClr="000000"/>
                  </a:solidFill>
                </a:rPr>
                <a:t>注目するノードを</a:t>
              </a:r>
              <a:r>
                <a:rPr lang="ja-JP" altLang="en-US" sz="2000" dirty="0" smtClean="0">
                  <a:solidFill>
                    <a:sysClr val="windowText" lastClr="000000"/>
                  </a:solidFill>
                </a:rPr>
                <a:t>選択</a:t>
              </a:r>
              <a:endParaRPr kumimoji="1" lang="en-US" altLang="ja-JP" sz="2000" dirty="0" smtClean="0">
                <a:solidFill>
                  <a:sysClr val="windowText" lastClr="000000"/>
                </a:solidFill>
              </a:endParaRPr>
            </a:p>
            <a:p>
              <a:pPr algn="ctr"/>
              <a:endParaRPr kumimoji="1" lang="en-US" altLang="ja-JP" sz="2000" dirty="0" smtClean="0">
                <a:solidFill>
                  <a:sysClr val="windowText" lastClr="000000"/>
                </a:solidFill>
              </a:endParaRPr>
            </a:p>
            <a:p>
              <a:pPr algn="ctr"/>
              <a:endParaRPr lang="en-US" altLang="ja-JP" dirty="0" smtClean="0">
                <a:solidFill>
                  <a:sysClr val="windowText" lastClr="000000"/>
                </a:solidFill>
              </a:endParaRPr>
            </a:p>
            <a:p>
              <a:pPr algn="ctr"/>
              <a:endParaRPr kumimoji="1" lang="en-US" altLang="ja-JP" dirty="0" smtClean="0">
                <a:solidFill>
                  <a:sysClr val="windowText" lastClr="000000"/>
                </a:solidFill>
              </a:endParaRPr>
            </a:p>
            <a:p>
              <a:pPr algn="ctr"/>
              <a:endParaRPr lang="en-US" altLang="ja-JP" dirty="0" smtClean="0">
                <a:solidFill>
                  <a:sysClr val="windowText" lastClr="000000"/>
                </a:solidFill>
              </a:endParaRPr>
            </a:p>
            <a:p>
              <a:pPr algn="ctr"/>
              <a:endParaRPr kumimoji="1" lang="en-US" altLang="ja-JP" dirty="0" smtClean="0">
                <a:solidFill>
                  <a:sysClr val="windowText" lastClr="000000"/>
                </a:solidFill>
              </a:endParaRPr>
            </a:p>
            <a:p>
              <a:pPr algn="ctr"/>
              <a:endParaRPr lang="en-US" altLang="ja-JP" dirty="0" smtClean="0">
                <a:solidFill>
                  <a:sysClr val="windowText" lastClr="000000"/>
                </a:solidFill>
              </a:endParaRPr>
            </a:p>
            <a:p>
              <a:pPr algn="ctr"/>
              <a:endParaRPr kumimoji="1" lang="en-US" altLang="ja-JP" dirty="0" smtClean="0">
                <a:solidFill>
                  <a:sysClr val="windowText" lastClr="000000"/>
                </a:solidFill>
              </a:endParaRPr>
            </a:p>
            <a:p>
              <a:pPr algn="ctr"/>
              <a:endParaRPr kumimoji="1" lang="ja-JP" altLang="en-US" dirty="0" smtClea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15" name="Picture 3" descr="C:\cygwin\home\s-etuda\m2\master_thesis\tex\fig\bmp\CenterClickAction.bmp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51520" y="1768452"/>
              <a:ext cx="3838576" cy="1914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</p:pic>
      </p:grpSp>
      <p:sp>
        <p:nvSpPr>
          <p:cNvPr id="16" name="円/楕円 15"/>
          <p:cNvSpPr/>
          <p:nvPr/>
        </p:nvSpPr>
        <p:spPr>
          <a:xfrm>
            <a:off x="2339752" y="4365104"/>
            <a:ext cx="1224136" cy="360040"/>
          </a:xfrm>
          <a:prstGeom prst="ellipse">
            <a:avLst/>
          </a:prstGeom>
          <a:noFill/>
          <a:ln w="25400">
            <a:solidFill>
              <a:srgbClr val="FF33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17" name="円/楕円 16"/>
          <p:cNvSpPr/>
          <p:nvPr/>
        </p:nvSpPr>
        <p:spPr>
          <a:xfrm>
            <a:off x="3563888" y="4365104"/>
            <a:ext cx="1152128" cy="360040"/>
          </a:xfrm>
          <a:prstGeom prst="ellipse">
            <a:avLst/>
          </a:prstGeom>
          <a:noFill/>
          <a:ln w="25400">
            <a:solidFill>
              <a:srgbClr val="FF33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11" grpId="0" animBg="1"/>
      <p:bldP spid="12" grpId="0" animBg="1"/>
      <p:bldP spid="16" grpId="0" animBg="1"/>
      <p:bldP spid="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実験概要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412875"/>
            <a:ext cx="8435280" cy="5184477"/>
          </a:xfrm>
        </p:spPr>
        <p:txBody>
          <a:bodyPr/>
          <a:lstStyle/>
          <a:p>
            <a:r>
              <a:rPr lang="ja-JP" altLang="en-US" sz="2800" dirty="0" smtClean="0"/>
              <a:t>実装したツールの有効性を検証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ツールによって移動が支援されているか評価</a:t>
            </a:r>
            <a:endParaRPr lang="en-US" altLang="ja-JP" sz="2400" dirty="0" smtClean="0"/>
          </a:p>
          <a:p>
            <a:r>
              <a:rPr lang="ja-JP" altLang="en-US" sz="2800" dirty="0" smtClean="0"/>
              <a:t>実験内容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学生１２名，企業の開発者</a:t>
            </a:r>
            <a:r>
              <a:rPr lang="en-US" altLang="ja-JP" sz="2400" dirty="0" smtClean="0"/>
              <a:t>4</a:t>
            </a:r>
            <a:r>
              <a:rPr lang="ja-JP" altLang="en-US" sz="2400" dirty="0" smtClean="0"/>
              <a:t>名を対象に，ツールの有無による対照実験</a:t>
            </a:r>
            <a:endParaRPr lang="en-US" altLang="ja-JP" sz="2400" dirty="0" smtClean="0"/>
          </a:p>
          <a:p>
            <a:pPr lvl="2"/>
            <a:r>
              <a:rPr lang="ja-JP" altLang="en-US" sz="2000" dirty="0" smtClean="0"/>
              <a:t>ツールあり： </a:t>
            </a:r>
            <a:r>
              <a:rPr lang="en-US" altLang="ja-JP" sz="2000" dirty="0" smtClean="0"/>
              <a:t>Eclipse + </a:t>
            </a:r>
            <a:r>
              <a:rPr lang="ja-JP" altLang="en-US" sz="2000" dirty="0" smtClean="0"/>
              <a:t>実装したツール</a:t>
            </a:r>
            <a:endParaRPr lang="en-US" altLang="ja-JP" sz="2000" dirty="0" smtClean="0"/>
          </a:p>
          <a:p>
            <a:pPr lvl="2"/>
            <a:r>
              <a:rPr lang="ja-JP" altLang="en-US" sz="2000" dirty="0" smtClean="0"/>
              <a:t>ツールなし： </a:t>
            </a:r>
            <a:r>
              <a:rPr lang="en-US" altLang="ja-JP" sz="2000" dirty="0" smtClean="0"/>
              <a:t>Eclipse </a:t>
            </a:r>
            <a:r>
              <a:rPr lang="ja-JP" altLang="en-US" sz="2000" dirty="0" smtClean="0"/>
              <a:t>のみ</a:t>
            </a:r>
            <a:endParaRPr lang="en-US" altLang="ja-JP" sz="2000" dirty="0" smtClean="0"/>
          </a:p>
          <a:p>
            <a:pPr lvl="1"/>
            <a:r>
              <a:rPr lang="en-US" altLang="ja-JP" sz="2400" dirty="0" err="1" smtClean="0"/>
              <a:t>jEdit</a:t>
            </a:r>
            <a:r>
              <a:rPr lang="ja-JP" altLang="en-US" sz="2400" dirty="0" smtClean="0"/>
              <a:t>を調査対象とするタスク</a:t>
            </a:r>
            <a:r>
              <a:rPr lang="en-US" altLang="ja-JP" sz="2400" dirty="0" smtClean="0"/>
              <a:t>A</a:t>
            </a:r>
            <a:r>
              <a:rPr lang="ja-JP" altLang="en-US" sz="2400" dirty="0" err="1" smtClean="0"/>
              <a:t>，</a:t>
            </a:r>
            <a:r>
              <a:rPr lang="en-US" altLang="ja-JP" sz="2400" dirty="0" smtClean="0"/>
              <a:t>B</a:t>
            </a:r>
            <a:r>
              <a:rPr lang="ja-JP" altLang="en-US" sz="2400" dirty="0" smtClean="0"/>
              <a:t>を用意</a:t>
            </a:r>
            <a:endParaRPr lang="en-US" altLang="ja-JP" sz="2400" dirty="0" smtClean="0"/>
          </a:p>
          <a:p>
            <a:pPr lvl="2"/>
            <a:r>
              <a:rPr lang="ja-JP" altLang="en-US" sz="2000" dirty="0" smtClean="0"/>
              <a:t>課題に対する習熟度を考慮し，課題とツールの有無の順番を入れ替えて実験</a:t>
            </a:r>
            <a:endParaRPr lang="en-US" altLang="ja-JP" sz="1600" dirty="0" smtClean="0"/>
          </a:p>
          <a:p>
            <a:pPr lvl="1"/>
            <a:r>
              <a:rPr lang="ja-JP" altLang="en-US" sz="2400" dirty="0" smtClean="0"/>
              <a:t>実験の流れ</a:t>
            </a:r>
            <a:endParaRPr lang="en-US" altLang="ja-JP" sz="2400" dirty="0" smtClean="0"/>
          </a:p>
          <a:p>
            <a:pPr lvl="2"/>
            <a:r>
              <a:rPr lang="ja-JP" altLang="en-US" sz="2000" dirty="0" smtClean="0"/>
              <a:t>ツール，タスクの説明</a:t>
            </a:r>
            <a:r>
              <a:rPr lang="en-US" altLang="ja-JP" sz="2000" dirty="0" smtClean="0"/>
              <a:t>30</a:t>
            </a:r>
            <a:r>
              <a:rPr lang="ja-JP" altLang="en-US" sz="2000" dirty="0" smtClean="0"/>
              <a:t>分，タスク</a:t>
            </a:r>
            <a:r>
              <a:rPr lang="en-US" altLang="ja-JP" sz="2000" dirty="0" smtClean="0"/>
              <a:t>A</a:t>
            </a:r>
            <a:r>
              <a:rPr lang="ja-JP" altLang="en-US" sz="2000" dirty="0" err="1" smtClean="0"/>
              <a:t>，</a:t>
            </a:r>
            <a:r>
              <a:rPr lang="en-US" altLang="ja-JP" sz="2000" dirty="0" smtClean="0"/>
              <a:t>B</a:t>
            </a:r>
            <a:r>
              <a:rPr lang="ja-JP" altLang="en-US" sz="2000" dirty="0" smtClean="0"/>
              <a:t>共に</a:t>
            </a:r>
            <a:r>
              <a:rPr lang="en-US" altLang="ja-JP" sz="2000" dirty="0" smtClean="0"/>
              <a:t>30</a:t>
            </a:r>
            <a:r>
              <a:rPr lang="ja-JP" altLang="en-US" sz="2000" dirty="0" smtClean="0"/>
              <a:t>分間調査</a:t>
            </a:r>
            <a:endParaRPr lang="en-US" altLang="ja-JP" sz="2000" dirty="0" smtClean="0"/>
          </a:p>
          <a:p>
            <a:pPr lvl="1"/>
            <a:endParaRPr lang="en-US" altLang="ja-JP" dirty="0" smtClean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実験タスク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z="2800" dirty="0" err="1" smtClean="0"/>
              <a:t>jEdit</a:t>
            </a:r>
            <a:r>
              <a:rPr lang="ja-JP" altLang="en-US" sz="2800" dirty="0" smtClean="0"/>
              <a:t>を調査対象とするタスク</a:t>
            </a:r>
            <a:r>
              <a:rPr lang="en-US" altLang="ja-JP" sz="2800" dirty="0" smtClean="0"/>
              <a:t>A</a:t>
            </a:r>
            <a:r>
              <a:rPr lang="ja-JP" altLang="en-US" sz="2800" dirty="0" err="1" smtClean="0"/>
              <a:t>，</a:t>
            </a:r>
            <a:r>
              <a:rPr lang="en-US" altLang="ja-JP" sz="2800" dirty="0" smtClean="0"/>
              <a:t>B</a:t>
            </a:r>
            <a:r>
              <a:rPr lang="ja-JP" altLang="en-US" sz="2800" dirty="0" smtClean="0"/>
              <a:t>を用意</a:t>
            </a:r>
            <a:endParaRPr lang="en-US" altLang="ja-JP" sz="2800" dirty="0" smtClean="0"/>
          </a:p>
          <a:p>
            <a:pPr lvl="1"/>
            <a:r>
              <a:rPr lang="en-US" altLang="ja-JP" sz="2000" dirty="0" smtClean="0"/>
              <a:t>EditAbbervDialog.java</a:t>
            </a:r>
            <a:r>
              <a:rPr lang="ja-JP" altLang="en-US" sz="2000" dirty="0" smtClean="0"/>
              <a:t>（</a:t>
            </a:r>
            <a:r>
              <a:rPr lang="en-US" altLang="ja-JP" sz="2000" dirty="0" smtClean="0"/>
              <a:t>153</a:t>
            </a:r>
            <a:r>
              <a:rPr lang="ja-JP" altLang="en-US" sz="2000" dirty="0" smtClean="0"/>
              <a:t>行目）</a:t>
            </a:r>
            <a:endParaRPr lang="en-US" altLang="ja-JP" sz="2000" dirty="0" smtClean="0"/>
          </a:p>
          <a:p>
            <a:pPr lvl="1"/>
            <a:r>
              <a:rPr lang="en-US" altLang="ja-JP" sz="2000" dirty="0" smtClean="0"/>
              <a:t>JEditBuffer.java</a:t>
            </a:r>
            <a:r>
              <a:rPr lang="ja-JP" altLang="en-US" sz="2000" dirty="0" smtClean="0"/>
              <a:t>（</a:t>
            </a:r>
            <a:r>
              <a:rPr lang="en-US" altLang="ja-JP" sz="2000" dirty="0" smtClean="0"/>
              <a:t>2038</a:t>
            </a:r>
            <a:r>
              <a:rPr lang="ja-JP" altLang="en-US" sz="2000" dirty="0" smtClean="0"/>
              <a:t>行目）</a:t>
            </a:r>
            <a:endParaRPr lang="en-US" altLang="ja-JP" sz="2400" dirty="0" smtClean="0"/>
          </a:p>
          <a:p>
            <a:r>
              <a:rPr lang="ja-JP" altLang="en-US" sz="2800" dirty="0" smtClean="0"/>
              <a:t>どのような条件の時に警告音が鳴るかデータフローを調査し，</a:t>
            </a:r>
            <a:r>
              <a:rPr lang="ja-JP" altLang="en-US" sz="2800" u="sng" dirty="0" smtClean="0"/>
              <a:t>原因箇所</a:t>
            </a:r>
            <a:r>
              <a:rPr lang="ja-JP" altLang="en-US" sz="2800" dirty="0" smtClean="0"/>
              <a:t>と</a:t>
            </a:r>
            <a:r>
              <a:rPr lang="ja-JP" altLang="en-US" sz="2800" u="sng" dirty="0" smtClean="0"/>
              <a:t>調査中に探索したコード片</a:t>
            </a:r>
            <a:r>
              <a:rPr lang="ja-JP" altLang="en-US" sz="2800" dirty="0" smtClean="0"/>
              <a:t>を解答用紙に記述</a:t>
            </a:r>
            <a:endParaRPr lang="en-US" altLang="ja-JP" sz="2800" dirty="0" smtClean="0"/>
          </a:p>
          <a:p>
            <a:pPr lvl="2"/>
            <a:endParaRPr lang="en-US" altLang="ja-JP" sz="180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  <p:grpSp>
        <p:nvGrpSpPr>
          <p:cNvPr id="5" name="グループ化 4"/>
          <p:cNvGrpSpPr/>
          <p:nvPr/>
        </p:nvGrpSpPr>
        <p:grpSpPr>
          <a:xfrm>
            <a:off x="539552" y="4573782"/>
            <a:ext cx="7992888" cy="1159474"/>
            <a:chOff x="899592" y="4293096"/>
            <a:chExt cx="7992888" cy="1159474"/>
          </a:xfrm>
        </p:grpSpPr>
        <p:pic>
          <p:nvPicPr>
            <p:cNvPr id="6" name="Picture 2" descr="C:\cygwin\home\s-etuda\m2\12_interim_report\isEditable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99592" y="4293096"/>
              <a:ext cx="3529955" cy="11594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</p:pic>
        <p:sp>
          <p:nvSpPr>
            <p:cNvPr id="7" name="四角形吹き出し 6"/>
            <p:cNvSpPr/>
            <p:nvPr/>
          </p:nvSpPr>
          <p:spPr>
            <a:xfrm>
              <a:off x="4499992" y="4293096"/>
              <a:ext cx="4392488" cy="576064"/>
            </a:xfrm>
            <a:prstGeom prst="wedgeRectCallout">
              <a:avLst>
                <a:gd name="adj1" fmla="val -86122"/>
                <a:gd name="adj2" fmla="val -25658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 smtClean="0">
                  <a:solidFill>
                    <a:sysClr val="windowText" lastClr="000000"/>
                  </a:solidFill>
                </a:rPr>
                <a:t>どのような条件の時に警告音を鳴らすかデータフローを逆上って調査する</a:t>
              </a:r>
            </a:p>
          </p:txBody>
        </p:sp>
      </p:grpSp>
      <p:sp>
        <p:nvSpPr>
          <p:cNvPr id="8" name="四角形吹き出し 7"/>
          <p:cNvSpPr/>
          <p:nvPr/>
        </p:nvSpPr>
        <p:spPr>
          <a:xfrm>
            <a:off x="4139952" y="5301208"/>
            <a:ext cx="2376264" cy="504056"/>
          </a:xfrm>
          <a:prstGeom prst="wedgeRectCallout">
            <a:avLst>
              <a:gd name="adj1" fmla="val -73453"/>
              <a:gd name="adj2" fmla="val -60329"/>
            </a:avLst>
          </a:prstGeom>
          <a:solidFill>
            <a:schemeClr val="bg1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ysClr val="windowText" lastClr="000000"/>
                </a:solidFill>
              </a:rPr>
              <a:t>警告音を鳴らすメソッド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実験の評価基準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95536" y="1412875"/>
            <a:ext cx="8280920" cy="4824413"/>
          </a:xfrm>
        </p:spPr>
        <p:txBody>
          <a:bodyPr/>
          <a:lstStyle/>
          <a:p>
            <a:r>
              <a:rPr lang="ja-JP" altLang="en-US" sz="2800" dirty="0" smtClean="0"/>
              <a:t>正解集合の決定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原因箇所：ユーザ操作，外部データの状態に関する条件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正解パス：原因箇所から探索の起点までのデータフローパス</a:t>
            </a:r>
            <a:endParaRPr lang="en-US" altLang="ja-JP" sz="2400" dirty="0" smtClean="0"/>
          </a:p>
          <a:p>
            <a:r>
              <a:rPr lang="ja-JP" altLang="en-US" sz="2800" dirty="0" smtClean="0"/>
              <a:t>時間内に調査できた正解パスの範囲を評価</a:t>
            </a:r>
            <a:endParaRPr lang="en-US" altLang="ja-JP" sz="2000" dirty="0" smtClean="0"/>
          </a:p>
          <a:p>
            <a:pPr lvl="1">
              <a:buNone/>
            </a:pPr>
            <a:endParaRPr lang="ja-JP" altLang="en-US" sz="1600" dirty="0" smtClean="0"/>
          </a:p>
          <a:p>
            <a:endParaRPr kumimoji="1" lang="ja-JP" altLang="en-US" sz="2800" dirty="0"/>
          </a:p>
        </p:txBody>
      </p:sp>
      <p:grpSp>
        <p:nvGrpSpPr>
          <p:cNvPr id="4" name="グループ化 16"/>
          <p:cNvGrpSpPr/>
          <p:nvPr/>
        </p:nvGrpSpPr>
        <p:grpSpPr>
          <a:xfrm>
            <a:off x="5796136" y="3563724"/>
            <a:ext cx="2664296" cy="2601580"/>
            <a:chOff x="5796136" y="2843644"/>
            <a:chExt cx="2664296" cy="2601580"/>
          </a:xfrm>
        </p:grpSpPr>
        <p:sp>
          <p:nvSpPr>
            <p:cNvPr id="7" name="円/楕円 6"/>
            <p:cNvSpPr/>
            <p:nvPr/>
          </p:nvSpPr>
          <p:spPr>
            <a:xfrm>
              <a:off x="5796136" y="3222268"/>
              <a:ext cx="1080120" cy="432048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/>
                <a:t>0.5</a:t>
              </a:r>
              <a:endParaRPr kumimoji="1" lang="ja-JP" altLang="en-US" dirty="0"/>
            </a:p>
          </p:txBody>
        </p:sp>
        <p:sp>
          <p:nvSpPr>
            <p:cNvPr id="8" name="円/楕円 7"/>
            <p:cNvSpPr/>
            <p:nvPr/>
          </p:nvSpPr>
          <p:spPr>
            <a:xfrm>
              <a:off x="6588224" y="4077072"/>
              <a:ext cx="1080120" cy="432048"/>
            </a:xfrm>
            <a:prstGeom prst="ellipse">
              <a:avLst/>
            </a:prstGeom>
            <a:solidFill>
              <a:srgbClr val="EDF2AC"/>
            </a:solidFill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" name="円/楕円 8"/>
            <p:cNvSpPr/>
            <p:nvPr/>
          </p:nvSpPr>
          <p:spPr>
            <a:xfrm>
              <a:off x="6588224" y="5013176"/>
              <a:ext cx="1080120" cy="432048"/>
            </a:xfrm>
            <a:prstGeom prst="ellipse">
              <a:avLst/>
            </a:prstGeom>
            <a:solidFill>
              <a:srgbClr val="EDF2AC"/>
            </a:solidFill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cxnSp>
          <p:nvCxnSpPr>
            <p:cNvPr id="10" name="直線矢印コネクタ 9"/>
            <p:cNvCxnSpPr>
              <a:stCxn id="8" idx="4"/>
              <a:endCxn id="9" idx="0"/>
            </p:cNvCxnSpPr>
            <p:nvPr/>
          </p:nvCxnSpPr>
          <p:spPr>
            <a:xfrm>
              <a:off x="7128284" y="4509120"/>
              <a:ext cx="0" cy="504056"/>
            </a:xfrm>
            <a:prstGeom prst="straightConnector1">
              <a:avLst/>
            </a:prstGeom>
            <a:ln w="57150">
              <a:solidFill>
                <a:srgbClr val="CC0000"/>
              </a:solidFill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1" name="円/楕円 10"/>
            <p:cNvSpPr/>
            <p:nvPr/>
          </p:nvSpPr>
          <p:spPr>
            <a:xfrm>
              <a:off x="7380312" y="3212976"/>
              <a:ext cx="1080120" cy="432048"/>
            </a:xfrm>
            <a:prstGeom prst="ellipse">
              <a:avLst/>
            </a:prstGeom>
            <a:solidFill>
              <a:srgbClr val="EDF2AC"/>
            </a:solidFill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 smtClean="0"/>
                <a:t>0.5</a:t>
              </a:r>
              <a:endParaRPr kumimoji="1" lang="ja-JP" altLang="en-US" dirty="0"/>
            </a:p>
          </p:txBody>
        </p:sp>
        <p:cxnSp>
          <p:nvCxnSpPr>
            <p:cNvPr id="12" name="直線矢印コネクタ 11"/>
            <p:cNvCxnSpPr>
              <a:stCxn id="11" idx="4"/>
              <a:endCxn id="8" idx="7"/>
            </p:cNvCxnSpPr>
            <p:nvPr/>
          </p:nvCxnSpPr>
          <p:spPr>
            <a:xfrm flipH="1">
              <a:off x="7510164" y="3645024"/>
              <a:ext cx="410208" cy="495320"/>
            </a:xfrm>
            <a:prstGeom prst="straightConnector1">
              <a:avLst/>
            </a:prstGeom>
            <a:ln w="57150">
              <a:solidFill>
                <a:srgbClr val="CC0000"/>
              </a:solidFill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直線矢印コネクタ 12"/>
            <p:cNvCxnSpPr>
              <a:stCxn id="7" idx="4"/>
              <a:endCxn id="8" idx="1"/>
            </p:cNvCxnSpPr>
            <p:nvPr/>
          </p:nvCxnSpPr>
          <p:spPr>
            <a:xfrm>
              <a:off x="6336196" y="3654316"/>
              <a:ext cx="410208" cy="48602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4" name="テキスト ボックス 13"/>
            <p:cNvSpPr txBox="1"/>
            <p:nvPr/>
          </p:nvSpPr>
          <p:spPr>
            <a:xfrm>
              <a:off x="6975775" y="5013176"/>
              <a:ext cx="3770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m</a:t>
              </a:r>
              <a:endParaRPr kumimoji="1" lang="ja-JP" altLang="en-US" dirty="0"/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6082822" y="2852936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/>
                <a:t>v1</a:t>
              </a:r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7668344" y="2843644"/>
              <a:ext cx="4283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dirty="0" smtClean="0"/>
                <a:t>v2</a:t>
              </a:r>
              <a:endParaRPr kumimoji="1" lang="ja-JP" altLang="en-US" dirty="0"/>
            </a:p>
          </p:txBody>
        </p:sp>
      </p:grpSp>
      <p:graphicFrame>
        <p:nvGraphicFramePr>
          <p:cNvPr id="20" name="オブジェクト 19"/>
          <p:cNvGraphicFramePr>
            <a:graphicFrameLocks noChangeAspect="1"/>
          </p:cNvGraphicFramePr>
          <p:nvPr/>
        </p:nvGraphicFramePr>
        <p:xfrm>
          <a:off x="401638" y="3765277"/>
          <a:ext cx="4930775" cy="1031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380" name="数式" r:id="rId4" imgW="2311200" imgH="469800" progId="Equation.3">
                  <p:embed/>
                </p:oleObj>
              </mc:Choice>
              <mc:Fallback>
                <p:oleObj name="数式" r:id="rId4" imgW="2311200" imgH="4698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638" y="3765277"/>
                        <a:ext cx="4930775" cy="1031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195736" y="6021288"/>
          <a:ext cx="3472513" cy="3993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381" name="数式" r:id="rId6" imgW="1549080" imgH="177480" progId="Equation.3">
                  <p:embed/>
                </p:oleObj>
              </mc:Choice>
              <mc:Fallback>
                <p:oleObj name="数式" r:id="rId6" imgW="1549080" imgH="177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6021288"/>
                        <a:ext cx="3472513" cy="39938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スライド番号プレースホル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  <p:cxnSp>
        <p:nvCxnSpPr>
          <p:cNvPr id="19" name="直線矢印コネクタ 18"/>
          <p:cNvCxnSpPr/>
          <p:nvPr/>
        </p:nvCxnSpPr>
        <p:spPr>
          <a:xfrm flipV="1">
            <a:off x="7954392" y="5166484"/>
            <a:ext cx="794072" cy="643"/>
          </a:xfrm>
          <a:prstGeom prst="straightConnector1">
            <a:avLst/>
          </a:prstGeom>
          <a:ln w="38100">
            <a:solidFill>
              <a:srgbClr val="CC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直線矢印コネクタ 20"/>
          <p:cNvCxnSpPr/>
          <p:nvPr/>
        </p:nvCxnSpPr>
        <p:spPr>
          <a:xfrm>
            <a:off x="7956376" y="5742548"/>
            <a:ext cx="792088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テキスト ボックス 21"/>
          <p:cNvSpPr txBox="1"/>
          <p:nvPr/>
        </p:nvSpPr>
        <p:spPr>
          <a:xfrm>
            <a:off x="7524328" y="5238492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/>
              <a:t>探索済みのパス</a:t>
            </a:r>
            <a:endParaRPr kumimoji="1" lang="ja-JP" altLang="en-US" sz="1600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7703840" y="5877272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/>
              <a:t>未探索のパス</a:t>
            </a:r>
            <a:endParaRPr kumimoji="1" lang="ja-JP" altLang="en-US" sz="1600" dirty="0"/>
          </a:p>
        </p:txBody>
      </p:sp>
      <p:sp>
        <p:nvSpPr>
          <p:cNvPr id="24" name="右矢印 23"/>
          <p:cNvSpPr/>
          <p:nvPr/>
        </p:nvSpPr>
        <p:spPr>
          <a:xfrm rot="16200000">
            <a:off x="5632523" y="4888757"/>
            <a:ext cx="975299" cy="216023"/>
          </a:xfrm>
          <a:prstGeom prst="rightArrow">
            <a:avLst/>
          </a:prstGeom>
          <a:solidFill>
            <a:schemeClr val="accent2">
              <a:lumMod val="75000"/>
            </a:scheme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508104" y="5589240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探索方向</a:t>
            </a:r>
            <a:endParaRPr lang="en-US" altLang="ja-JP" dirty="0" smtClean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683568" y="4725144"/>
            <a:ext cx="424847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 smtClean="0"/>
              <a:t>weight(v):v</a:t>
            </a:r>
            <a:r>
              <a:rPr lang="ja-JP" altLang="en-US" sz="1400" dirty="0" smtClean="0"/>
              <a:t>の重み付け</a:t>
            </a:r>
            <a:endParaRPr lang="en-US" altLang="ja-JP" sz="1400" dirty="0" smtClean="0"/>
          </a:p>
          <a:p>
            <a:r>
              <a:rPr kumimoji="1" lang="en-US" altLang="ja-JP" sz="1400" dirty="0" smtClean="0"/>
              <a:t>A</a:t>
            </a:r>
            <a:r>
              <a:rPr kumimoji="1" lang="ja-JP" altLang="en-US" sz="1400" dirty="0" smtClean="0"/>
              <a:t>：被験</a:t>
            </a:r>
            <a:r>
              <a:rPr lang="ja-JP" altLang="en-US" sz="1400" dirty="0" smtClean="0"/>
              <a:t>者探索したパスの集合</a:t>
            </a:r>
            <a:endParaRPr lang="en-US" altLang="ja-JP" sz="1400" dirty="0" smtClean="0"/>
          </a:p>
          <a:p>
            <a:r>
              <a:rPr lang="en-US" altLang="ja-JP" sz="1400" dirty="0" smtClean="0"/>
              <a:t>V</a:t>
            </a:r>
            <a:r>
              <a:rPr lang="ja-JP" altLang="en-US" sz="1400" dirty="0" smtClean="0"/>
              <a:t>：原因箇所の集合</a:t>
            </a:r>
            <a:endParaRPr lang="en-US" altLang="ja-JP" sz="1400" dirty="0" smtClean="0"/>
          </a:p>
          <a:p>
            <a:r>
              <a:rPr lang="en-US" altLang="ja-JP" sz="1400" dirty="0" smtClean="0"/>
              <a:t>m:</a:t>
            </a:r>
            <a:r>
              <a:rPr lang="ja-JP" altLang="en-US" sz="1400" dirty="0" smtClean="0"/>
              <a:t>探索の起点</a:t>
            </a:r>
            <a:endParaRPr lang="en-US" altLang="ja-JP" sz="1400" dirty="0" smtClean="0"/>
          </a:p>
          <a:p>
            <a:r>
              <a:rPr lang="en-US" altLang="ja-JP" sz="1400" dirty="0" smtClean="0"/>
              <a:t>path(</a:t>
            </a:r>
            <a:r>
              <a:rPr lang="en-US" altLang="ja-JP" sz="1400" dirty="0" err="1" smtClean="0"/>
              <a:t>v,m</a:t>
            </a:r>
            <a:r>
              <a:rPr lang="en-US" altLang="ja-JP" sz="1400" dirty="0" smtClean="0"/>
              <a:t>):v</a:t>
            </a:r>
            <a:r>
              <a:rPr lang="ja-JP" altLang="en-US" sz="1400" dirty="0" smtClean="0"/>
              <a:t>から</a:t>
            </a:r>
            <a:r>
              <a:rPr lang="en-US" altLang="ja-JP" sz="1400" dirty="0" smtClean="0"/>
              <a:t>m</a:t>
            </a:r>
            <a:r>
              <a:rPr lang="ja-JP" altLang="en-US" sz="1400" dirty="0" err="1" smtClean="0"/>
              <a:t>までの</a:t>
            </a:r>
            <a:r>
              <a:rPr lang="ja-JP" altLang="en-US" sz="1400" dirty="0" smtClean="0"/>
              <a:t>パスの集合</a:t>
            </a:r>
            <a:endParaRPr lang="en-US" altLang="ja-JP" sz="1400" dirty="0" smtClean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6516216" y="6309320"/>
            <a:ext cx="15121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/>
              <a:t>調査範囲を評価</a:t>
            </a:r>
            <a:endParaRPr kumimoji="1" lang="ja-JP" altLang="en-US" sz="1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コンテンツ プレースホルダ 8"/>
          <p:cNvSpPr>
            <a:spLocks noGrp="1"/>
          </p:cNvSpPr>
          <p:nvPr>
            <p:ph idx="1"/>
          </p:nvPr>
        </p:nvSpPr>
        <p:spPr>
          <a:xfrm>
            <a:off x="179512" y="1412776"/>
            <a:ext cx="4896544" cy="4824413"/>
          </a:xfrm>
        </p:spPr>
        <p:txBody>
          <a:bodyPr/>
          <a:lstStyle/>
          <a:p>
            <a:r>
              <a:rPr lang="ja-JP" altLang="en-US" sz="2800" dirty="0" smtClean="0"/>
              <a:t>スコアの平均値</a:t>
            </a:r>
            <a:endParaRPr lang="en-US" altLang="ja-JP" sz="2800" dirty="0" smtClean="0"/>
          </a:p>
          <a:p>
            <a:pPr lvl="1"/>
            <a:r>
              <a:rPr lang="ja-JP" altLang="en-US" sz="2000" dirty="0" smtClean="0"/>
              <a:t>ツール有り：</a:t>
            </a:r>
            <a:r>
              <a:rPr lang="en-US" altLang="ja-JP" sz="2000" dirty="0" smtClean="0"/>
              <a:t>0.79</a:t>
            </a:r>
          </a:p>
          <a:p>
            <a:pPr lvl="1"/>
            <a:r>
              <a:rPr lang="ja-JP" altLang="en-US" sz="2000" dirty="0" smtClean="0"/>
              <a:t>ツールなし：</a:t>
            </a:r>
            <a:r>
              <a:rPr lang="en-US" altLang="ja-JP" sz="2000" dirty="0" smtClean="0"/>
              <a:t>0.71</a:t>
            </a:r>
          </a:p>
          <a:p>
            <a:pPr lvl="1"/>
            <a:endParaRPr lang="en-US" altLang="ja-JP" sz="2000" dirty="0" smtClean="0"/>
          </a:p>
          <a:p>
            <a:r>
              <a:rPr lang="ja-JP" altLang="en-US" sz="2400" dirty="0" smtClean="0"/>
              <a:t>ウィルコクソンの符号順位和検定</a:t>
            </a:r>
            <a:endParaRPr lang="en-US" altLang="ja-JP" sz="2000" dirty="0" smtClean="0"/>
          </a:p>
          <a:p>
            <a:pPr lvl="1"/>
            <a:r>
              <a:rPr lang="ja-JP" altLang="en-US" sz="2000" dirty="0" smtClean="0"/>
              <a:t>有意水準 </a:t>
            </a:r>
            <a:r>
              <a:rPr lang="en-US" altLang="ja-JP" sz="2000" dirty="0" smtClean="0"/>
              <a:t>0.05</a:t>
            </a:r>
            <a:r>
              <a:rPr lang="ja-JP" altLang="en-US" sz="2000" dirty="0" smtClean="0"/>
              <a:t>として，片側検定で有意差あり</a:t>
            </a:r>
            <a:endParaRPr lang="en-US" altLang="ja-JP" sz="2000" dirty="0" smtClean="0"/>
          </a:p>
          <a:p>
            <a:pPr lvl="1">
              <a:buNone/>
            </a:pPr>
            <a:endParaRPr lang="en-US" altLang="ja-JP" sz="2000" dirty="0" smtClean="0">
              <a:sym typeface="Wingdings" pitchFamily="2" charset="2"/>
            </a:endParaRPr>
          </a:p>
          <a:p>
            <a:pPr>
              <a:buNone/>
            </a:pPr>
            <a:r>
              <a:rPr lang="en-US" altLang="ja-JP" sz="2400" dirty="0" smtClean="0">
                <a:sym typeface="Wingdings" pitchFamily="2" charset="2"/>
              </a:rPr>
              <a:t></a:t>
            </a:r>
            <a:r>
              <a:rPr lang="ja-JP" altLang="en-US" sz="2400" dirty="0" smtClean="0"/>
              <a:t>ツールを使用した方が，同一時間でより広範囲を調査できる</a:t>
            </a:r>
          </a:p>
          <a:p>
            <a:endParaRPr lang="en-US" altLang="ja-JP" sz="2400" dirty="0" smtClean="0">
              <a:sym typeface="Wingdings" pitchFamily="2" charset="2"/>
            </a:endParaRPr>
          </a:p>
          <a:p>
            <a:pPr lvl="1">
              <a:buNone/>
            </a:pPr>
            <a:endParaRPr lang="en-US" altLang="ja-JP" sz="2000" dirty="0" smtClean="0">
              <a:sym typeface="Wingdings" pitchFamily="2" charset="2"/>
            </a:endParaRPr>
          </a:p>
          <a:p>
            <a:pPr lvl="1">
              <a:buNone/>
            </a:pPr>
            <a:endParaRPr lang="en-US" altLang="ja-JP" sz="2000" dirty="0" smtClean="0">
              <a:sym typeface="Wingdings" pitchFamily="2" charset="2"/>
            </a:endParaRPr>
          </a:p>
          <a:p>
            <a:pPr>
              <a:buNone/>
            </a:pPr>
            <a:endParaRPr lang="en-US" altLang="ja-JP" sz="2400" dirty="0" smtClean="0">
              <a:sym typeface="Wingdings" pitchFamily="2" charset="2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実験結果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012160" y="4941168"/>
            <a:ext cx="20162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 smtClean="0"/>
              <a:t>実験のスコアの分布</a:t>
            </a:r>
            <a:endParaRPr kumimoji="1" lang="ja-JP" altLang="en-US" sz="1600" b="1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792909" y="3996593"/>
            <a:ext cx="58034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2400" dirty="0"/>
          </a:p>
        </p:txBody>
      </p:sp>
      <p:graphicFrame>
        <p:nvGraphicFramePr>
          <p:cNvPr id="12" name="グラフ 11"/>
          <p:cNvGraphicFramePr/>
          <p:nvPr/>
        </p:nvGraphicFramePr>
        <p:xfrm>
          <a:off x="5220072" y="1556792"/>
          <a:ext cx="3257550" cy="34671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実験の考察</a:t>
            </a:r>
            <a:r>
              <a:rPr kumimoji="1" lang="en-US" altLang="ja-JP" dirty="0" smtClean="0"/>
              <a:t>(1/3)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ツール</a:t>
            </a:r>
            <a:r>
              <a:rPr lang="ja-JP" altLang="en-US" dirty="0" smtClean="0"/>
              <a:t>が有効利用された例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推移的なデータフローを調査する時</a:t>
            </a:r>
            <a:endParaRPr lang="en-US" altLang="ja-JP" dirty="0" smtClean="0"/>
          </a:p>
          <a:p>
            <a:pPr lvl="2"/>
            <a:r>
              <a:rPr kumimoji="1" lang="ja-JP" altLang="en-US" dirty="0" smtClean="0"/>
              <a:t>グラフを使ってパスの末端を確認することで，優先して調査すべきパスを決定できた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網羅的にデータフローを調査する時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分岐が現れたグラフを調査の起点に利用することで，漏れなく調査できた</a:t>
            </a:r>
            <a:endParaRPr kumimoji="1" lang="en-US" altLang="ja-JP" dirty="0" smtClean="0"/>
          </a:p>
          <a:p>
            <a:pPr lvl="2"/>
            <a:r>
              <a:rPr lang="ja-JP" altLang="en-US" dirty="0" smtClean="0"/>
              <a:t>以前に調査したパスをグラフ上で容易に再確認できた</a:t>
            </a:r>
            <a:endParaRPr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実験の考察</a:t>
            </a:r>
            <a:r>
              <a:rPr lang="en-US" altLang="ja-JP" dirty="0" smtClean="0"/>
              <a:t>(2/3)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被験者間でのスキルの差について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被験者間で，合計スコアの差が最大で</a:t>
            </a:r>
            <a:r>
              <a:rPr lang="en-US" altLang="ja-JP" dirty="0" smtClean="0"/>
              <a:t>1.8 </a:t>
            </a:r>
            <a:r>
              <a:rPr lang="ja-JP" altLang="en-US" dirty="0" smtClean="0"/>
              <a:t>倍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Eclipse</a:t>
            </a:r>
            <a:r>
              <a:rPr lang="ja-JP" altLang="en-US" dirty="0" smtClean="0"/>
              <a:t>操作の熟練度，</a:t>
            </a:r>
            <a:r>
              <a:rPr lang="en-US" altLang="ja-JP" dirty="0" smtClean="0"/>
              <a:t>GUI</a:t>
            </a:r>
            <a:r>
              <a:rPr lang="ja-JP" altLang="en-US" dirty="0" smtClean="0"/>
              <a:t>ツールの知識の有無が大きく影響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熟練者はツールなしの状態でも高速にデータフローを調査していた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ツール操作の練習を十分行った後，比較実験を行うとより大きな差が生じると予想できる</a:t>
            </a:r>
            <a:endParaRPr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実験の考察</a:t>
            </a:r>
            <a:r>
              <a:rPr lang="en-US" altLang="ja-JP" dirty="0" smtClean="0"/>
              <a:t>(3/3)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2800" dirty="0" smtClean="0"/>
              <a:t>グラフ上に実際には起こりえないデータフローが</a:t>
            </a:r>
            <a:r>
              <a:rPr lang="en-US" altLang="ja-JP" sz="2800" dirty="0" smtClean="0"/>
              <a:t>1</a:t>
            </a:r>
            <a:r>
              <a:rPr lang="ja-JP" altLang="en-US" sz="2800" dirty="0" smtClean="0"/>
              <a:t>件出現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使用しているグラフが制御フローを考慮していないものであるため</a:t>
            </a:r>
            <a:endParaRPr lang="en-US" altLang="ja-JP" sz="2400" dirty="0" smtClean="0"/>
          </a:p>
          <a:p>
            <a:pPr lvl="2"/>
            <a:r>
              <a:rPr lang="ja-JP" altLang="en-US" sz="2000" dirty="0" smtClean="0"/>
              <a:t>該当タスクをツール有りで行った被験者は</a:t>
            </a:r>
            <a:r>
              <a:rPr lang="en-US" altLang="ja-JP" sz="2000" dirty="0" smtClean="0"/>
              <a:t>8</a:t>
            </a:r>
            <a:r>
              <a:rPr lang="ja-JP" altLang="en-US" sz="2000" dirty="0" smtClean="0"/>
              <a:t>名，うち</a:t>
            </a:r>
            <a:r>
              <a:rPr lang="en-US" altLang="ja-JP" sz="2000" dirty="0" smtClean="0"/>
              <a:t>7</a:t>
            </a:r>
            <a:r>
              <a:rPr lang="ja-JP" altLang="en-US" sz="2000" dirty="0" smtClean="0"/>
              <a:t>名は該当箇所の制御フローをソースコード上で確認していたため，問題なかった</a:t>
            </a:r>
            <a:endParaRPr lang="en-US" altLang="ja-JP" sz="2000" dirty="0" smtClean="0"/>
          </a:p>
          <a:p>
            <a:r>
              <a:rPr lang="ja-JP" altLang="en-US" sz="2800" dirty="0" smtClean="0"/>
              <a:t>対策案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グラフの辺に代入文の行番号を表記する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グラフ上でソースコードをポップアップ表示する</a:t>
            </a:r>
            <a:endParaRPr lang="en-US" altLang="ja-JP" sz="2400" dirty="0" smtClean="0"/>
          </a:p>
          <a:p>
            <a:pPr lvl="1">
              <a:buNone/>
            </a:pPr>
            <a:r>
              <a:rPr lang="en-US" altLang="ja-JP" sz="2400" dirty="0" smtClean="0">
                <a:sym typeface="Wingdings" pitchFamily="2" charset="2"/>
              </a:rPr>
              <a:t></a:t>
            </a:r>
            <a:r>
              <a:rPr lang="ja-JP" altLang="en-US" sz="2400" dirty="0" smtClean="0">
                <a:sym typeface="Wingdings" pitchFamily="2" charset="2"/>
              </a:rPr>
              <a:t>ソースコード上での</a:t>
            </a:r>
            <a:r>
              <a:rPr lang="ja-JP" altLang="en-US" sz="2400" dirty="0" smtClean="0"/>
              <a:t>制御フローの確認を促すことができる</a:t>
            </a:r>
            <a:endParaRPr lang="en-US" altLang="ja-JP" sz="240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アンケート結果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良かった点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ツールが効果的に使用できるケース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他人が書いたソースコードを調査したいとき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変数の影響範囲を調査するとき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操作性</a:t>
            </a:r>
            <a:endParaRPr kumimoji="1" lang="en-US" altLang="ja-JP" dirty="0" smtClean="0"/>
          </a:p>
          <a:p>
            <a:pPr lvl="2"/>
            <a:r>
              <a:rPr kumimoji="1" lang="ja-JP" altLang="en-US" dirty="0" smtClean="0"/>
              <a:t>エディタとグラフが連動している点</a:t>
            </a:r>
            <a:endParaRPr kumimoji="1" lang="en-US" altLang="ja-JP" dirty="0" smtClean="0"/>
          </a:p>
          <a:p>
            <a:r>
              <a:rPr lang="ja-JP" altLang="en-US" dirty="0" smtClean="0"/>
              <a:t>改良点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操作性</a:t>
            </a:r>
            <a:endParaRPr lang="en-US" altLang="ja-JP" dirty="0" smtClean="0"/>
          </a:p>
          <a:p>
            <a:pPr lvl="2"/>
            <a:r>
              <a:rPr kumimoji="1" lang="ja-JP" altLang="en-US" dirty="0" smtClean="0"/>
              <a:t>ノードの移動</a:t>
            </a:r>
            <a:endParaRPr kumimoji="1" lang="en-US" altLang="ja-JP" dirty="0" smtClean="0"/>
          </a:p>
          <a:p>
            <a:pPr lvl="2"/>
            <a:r>
              <a:rPr lang="ja-JP" altLang="en-US" dirty="0" smtClean="0"/>
              <a:t>エッジの強調表示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研究概要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2800" dirty="0" smtClean="0"/>
              <a:t>ソースコード間の移動を支援することが目的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移動とは，表示しているコード片を切り替える操作</a:t>
            </a:r>
            <a:endParaRPr lang="en-US" altLang="ja-JP" sz="2400" dirty="0" smtClean="0"/>
          </a:p>
          <a:p>
            <a:pPr lvl="2"/>
            <a:r>
              <a:rPr lang="ja-JP" altLang="en-US" sz="2000" dirty="0" smtClean="0"/>
              <a:t>例：ファイルを開いて，読解する行までカーソルを動かす</a:t>
            </a:r>
            <a:endParaRPr lang="en-US" altLang="ja-JP" sz="2000" dirty="0" smtClean="0"/>
          </a:p>
          <a:p>
            <a:r>
              <a:rPr lang="ja-JP" altLang="en-US" sz="2800" dirty="0" smtClean="0"/>
              <a:t>データフロー調査に特化した移動支援ツールを提案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エディタ上で選択された識別子のデータフロー情報を可視化</a:t>
            </a:r>
            <a:endParaRPr lang="en-US" altLang="ja-JP" sz="1600" dirty="0" smtClean="0"/>
          </a:p>
          <a:p>
            <a:r>
              <a:rPr lang="ja-JP" altLang="en-US" sz="2800" dirty="0" smtClean="0"/>
              <a:t>実装したツールの有無による対照実験を行い，提案手法の有用性を確認</a:t>
            </a:r>
            <a:endParaRPr lang="en-US" altLang="ja-JP" sz="2800" dirty="0" smtClean="0"/>
          </a:p>
          <a:p>
            <a:pPr lvl="1"/>
            <a:endParaRPr lang="en-US" altLang="ja-JP" sz="2400" dirty="0" smtClean="0"/>
          </a:p>
          <a:p>
            <a:pPr lvl="1">
              <a:buNone/>
            </a:pPr>
            <a:endParaRPr kumimoji="1" lang="en-US" altLang="ja-JP" sz="320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まとめ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2800" dirty="0" smtClean="0"/>
              <a:t>変数間データフローグラフを用いたソースコード間の移動支援ツールを提案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複数のコード片を横断してデータフローを調査することが可能</a:t>
            </a:r>
            <a:endParaRPr lang="en-US" altLang="ja-JP" sz="1600" dirty="0" smtClean="0"/>
          </a:p>
          <a:p>
            <a:r>
              <a:rPr lang="ja-JP" altLang="en-US" sz="2800" dirty="0" smtClean="0"/>
              <a:t>対照実験の結果，実装したツールを使用した方が，同一時間でより広範囲を調査できる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推移的な調査，網羅的な調査で有効性を発揮</a:t>
            </a:r>
            <a:endParaRPr lang="en-US" altLang="ja-JP" sz="1600" dirty="0" smtClean="0"/>
          </a:p>
          <a:p>
            <a:r>
              <a:rPr kumimoji="1" lang="ja-JP" altLang="en-US" sz="2800" dirty="0" smtClean="0"/>
              <a:t>今後の課題</a:t>
            </a:r>
            <a:endParaRPr kumimoji="1" lang="en-US" altLang="ja-JP" sz="2800" dirty="0" smtClean="0"/>
          </a:p>
          <a:p>
            <a:pPr lvl="1"/>
            <a:r>
              <a:rPr lang="ja-JP" altLang="en-US" sz="2400" dirty="0" smtClean="0"/>
              <a:t>グラフの操作性の向上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長期の試用実験を行い，ツールの有効性を調査</a:t>
            </a:r>
            <a:endParaRPr kumimoji="1" lang="en-US" altLang="ja-JP" sz="240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20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以下</a:t>
            </a:r>
            <a:r>
              <a:rPr kumimoji="1" lang="ja-JP" altLang="en-US" dirty="0" smtClean="0"/>
              <a:t>，補足資料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21</a:t>
            </a:fld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タスク割り当て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22</a:t>
            </a:fld>
            <a:endParaRPr kumimoji="1" lang="ja-JP" altLang="en-US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2196253"/>
              </p:ext>
            </p:extLst>
          </p:nvPr>
        </p:nvGraphicFramePr>
        <p:xfrm>
          <a:off x="467544" y="1772816"/>
          <a:ext cx="8424936" cy="205015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16224"/>
                <a:gridCol w="2088232"/>
                <a:gridCol w="2016224"/>
                <a:gridCol w="2304256"/>
              </a:tblGrid>
              <a:tr h="648072">
                <a:tc>
                  <a:txBody>
                    <a:bodyPr/>
                    <a:lstStyle/>
                    <a:p>
                      <a:r>
                        <a:rPr kumimoji="1" lang="ja-JP" altLang="en-US" sz="2000" dirty="0" smtClean="0"/>
                        <a:t>被験者</a:t>
                      </a:r>
                      <a:r>
                        <a:rPr kumimoji="1" lang="en-US" altLang="ja-JP" sz="2000" dirty="0" smtClean="0"/>
                        <a:t> 1</a:t>
                      </a:r>
                      <a:r>
                        <a:rPr kumimoji="1" lang="ja-JP" altLang="en-US" sz="2000" dirty="0" err="1" smtClean="0"/>
                        <a:t>，</a:t>
                      </a:r>
                      <a:r>
                        <a:rPr kumimoji="1" lang="en-US" altLang="ja-JP" sz="2000" dirty="0" smtClean="0"/>
                        <a:t>2</a:t>
                      </a:r>
                      <a:r>
                        <a:rPr kumimoji="1" lang="ja-JP" altLang="en-US" sz="2000" dirty="0" err="1" smtClean="0"/>
                        <a:t>，</a:t>
                      </a:r>
                      <a:r>
                        <a:rPr kumimoji="1" lang="en-US" altLang="ja-JP" sz="2000" dirty="0" smtClean="0"/>
                        <a:t>3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dirty="0" smtClean="0"/>
                        <a:t>被験者</a:t>
                      </a:r>
                      <a:r>
                        <a:rPr kumimoji="1" lang="en-US" altLang="ja-JP" sz="2000" dirty="0" smtClean="0"/>
                        <a:t> 4</a:t>
                      </a:r>
                      <a:r>
                        <a:rPr kumimoji="1" lang="ja-JP" altLang="en-US" sz="2000" dirty="0" err="1" smtClean="0"/>
                        <a:t>，</a:t>
                      </a:r>
                      <a:r>
                        <a:rPr kumimoji="1" lang="en-US" altLang="ja-JP" sz="2000" dirty="0" smtClean="0"/>
                        <a:t>5</a:t>
                      </a:r>
                      <a:r>
                        <a:rPr kumimoji="1" lang="ja-JP" altLang="en-US" sz="2000" dirty="0" err="1" smtClean="0"/>
                        <a:t>，</a:t>
                      </a:r>
                      <a:r>
                        <a:rPr kumimoji="1" lang="en-US" altLang="ja-JP" sz="2000" dirty="0" smtClean="0"/>
                        <a:t>6</a:t>
                      </a:r>
                      <a:endParaRPr kumimoji="1" lang="ja-JP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dirty="0" smtClean="0"/>
                        <a:t>被験者</a:t>
                      </a:r>
                      <a:r>
                        <a:rPr kumimoji="1" lang="en-US" altLang="ja-JP" sz="2000" dirty="0" smtClean="0"/>
                        <a:t> 7</a:t>
                      </a:r>
                      <a:r>
                        <a:rPr kumimoji="1" lang="ja-JP" altLang="en-US" sz="2000" dirty="0" err="1" smtClean="0"/>
                        <a:t>，</a:t>
                      </a:r>
                      <a:r>
                        <a:rPr kumimoji="1" lang="en-US" altLang="ja-JP" sz="2000" dirty="0" smtClean="0"/>
                        <a:t>8</a:t>
                      </a:r>
                      <a:r>
                        <a:rPr kumimoji="1" lang="ja-JP" altLang="en-US" sz="2000" dirty="0" err="1" smtClean="0"/>
                        <a:t>，</a:t>
                      </a:r>
                      <a:r>
                        <a:rPr kumimoji="1" lang="en-US" altLang="ja-JP" sz="2000" dirty="0" smtClean="0"/>
                        <a:t>9</a:t>
                      </a:r>
                      <a:endParaRPr kumimoji="1" lang="ja-JP" alt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dirty="0" smtClean="0"/>
                        <a:t>被験者</a:t>
                      </a:r>
                      <a:r>
                        <a:rPr kumimoji="1" lang="en-US" altLang="ja-JP" sz="2000" dirty="0" smtClean="0"/>
                        <a:t> 10</a:t>
                      </a:r>
                      <a:r>
                        <a:rPr kumimoji="1" lang="ja-JP" altLang="en-US" sz="2000" dirty="0" err="1" smtClean="0"/>
                        <a:t>，</a:t>
                      </a:r>
                      <a:r>
                        <a:rPr kumimoji="1" lang="en-US" altLang="ja-JP" sz="2000" dirty="0" smtClean="0"/>
                        <a:t>11</a:t>
                      </a:r>
                      <a:r>
                        <a:rPr kumimoji="1" lang="ja-JP" altLang="en-US" sz="2000" dirty="0" err="1" smtClean="0"/>
                        <a:t>，</a:t>
                      </a:r>
                      <a:r>
                        <a:rPr kumimoji="1" lang="en-US" altLang="ja-JP" sz="2000" dirty="0" smtClean="0"/>
                        <a:t>12</a:t>
                      </a:r>
                      <a:endParaRPr kumimoji="1" lang="ja-JP" altLang="en-US" sz="2000" dirty="0" smtClean="0"/>
                    </a:p>
                  </a:txBody>
                  <a:tcPr/>
                </a:tc>
              </a:tr>
              <a:tr h="576064">
                <a:tc>
                  <a:txBody>
                    <a:bodyPr/>
                    <a:lstStyle/>
                    <a:p>
                      <a:r>
                        <a:rPr kumimoji="1" lang="ja-JP" altLang="en-US" sz="2000" dirty="0" smtClean="0"/>
                        <a:t>タスク</a:t>
                      </a:r>
                      <a:r>
                        <a:rPr kumimoji="1" lang="en-US" altLang="ja-JP" sz="2000" dirty="0" smtClean="0"/>
                        <a:t>A</a:t>
                      </a:r>
                      <a:r>
                        <a:rPr kumimoji="1" lang="ja-JP" altLang="en-US" sz="2000" dirty="0" smtClean="0"/>
                        <a:t>　</a:t>
                      </a:r>
                      <a:endParaRPr kumimoji="1" lang="en-US" altLang="ja-JP" sz="2000" dirty="0" smtClean="0"/>
                    </a:p>
                    <a:p>
                      <a:r>
                        <a:rPr kumimoji="1" lang="ja-JP" altLang="en-US" sz="2000" dirty="0" smtClean="0"/>
                        <a:t>ツール有り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 smtClean="0"/>
                        <a:t>タスク</a:t>
                      </a:r>
                      <a:r>
                        <a:rPr kumimoji="1" lang="en-US" altLang="ja-JP" sz="2000" dirty="0" smtClean="0"/>
                        <a:t>B</a:t>
                      </a:r>
                    </a:p>
                    <a:p>
                      <a:r>
                        <a:rPr kumimoji="1" lang="ja-JP" altLang="en-US" sz="2000" dirty="0" smtClean="0"/>
                        <a:t>ツールなし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 smtClean="0"/>
                        <a:t>タスク</a:t>
                      </a:r>
                      <a:r>
                        <a:rPr kumimoji="1" lang="en-US" altLang="ja-JP" sz="2000" dirty="0" smtClean="0"/>
                        <a:t>A</a:t>
                      </a:r>
                      <a:r>
                        <a:rPr kumimoji="1" lang="ja-JP" altLang="en-US" sz="2000" dirty="0" smtClean="0"/>
                        <a:t>　</a:t>
                      </a:r>
                      <a:endParaRPr kumimoji="1" lang="en-US" altLang="ja-JP" sz="2000" dirty="0" smtClean="0"/>
                    </a:p>
                    <a:p>
                      <a:r>
                        <a:rPr kumimoji="1" lang="ja-JP" altLang="en-US" sz="2000" dirty="0" smtClean="0"/>
                        <a:t>ツールなし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 smtClean="0"/>
                        <a:t>タスク</a:t>
                      </a:r>
                      <a:r>
                        <a:rPr kumimoji="1" lang="en-US" altLang="ja-JP" sz="2000" dirty="0" smtClean="0"/>
                        <a:t>B</a:t>
                      </a:r>
                    </a:p>
                    <a:p>
                      <a:r>
                        <a:rPr kumimoji="1" lang="ja-JP" altLang="en-US" sz="2000" dirty="0" smtClean="0"/>
                        <a:t>ツール有り</a:t>
                      </a:r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kumimoji="1" lang="ja-JP" altLang="en-US" sz="2000" dirty="0" smtClean="0"/>
                        <a:t>タスク</a:t>
                      </a:r>
                      <a:r>
                        <a:rPr kumimoji="1" lang="en-US" altLang="ja-JP" sz="2000" dirty="0" smtClean="0"/>
                        <a:t>B</a:t>
                      </a:r>
                    </a:p>
                    <a:p>
                      <a:r>
                        <a:rPr kumimoji="1" lang="ja-JP" altLang="en-US" sz="2000" dirty="0" smtClean="0"/>
                        <a:t>ツールなし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 smtClean="0"/>
                        <a:t>タスク</a:t>
                      </a:r>
                      <a:r>
                        <a:rPr kumimoji="1" lang="en-US" altLang="ja-JP" sz="2000" dirty="0" smtClean="0"/>
                        <a:t>A</a:t>
                      </a:r>
                    </a:p>
                    <a:p>
                      <a:r>
                        <a:rPr kumimoji="1" lang="ja-JP" altLang="en-US" sz="2000" dirty="0" smtClean="0"/>
                        <a:t>ツール有り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 smtClean="0"/>
                        <a:t>タスク</a:t>
                      </a:r>
                      <a:r>
                        <a:rPr kumimoji="1" lang="en-US" altLang="ja-JP" sz="2000" dirty="0" smtClean="0"/>
                        <a:t>B</a:t>
                      </a:r>
                    </a:p>
                    <a:p>
                      <a:r>
                        <a:rPr kumimoji="1" lang="ja-JP" altLang="en-US" sz="2000" dirty="0" smtClean="0"/>
                        <a:t>ツール有り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 smtClean="0"/>
                        <a:t>タスク</a:t>
                      </a:r>
                      <a:r>
                        <a:rPr kumimoji="1" lang="en-US" altLang="ja-JP" sz="2000" dirty="0" smtClean="0"/>
                        <a:t>A</a:t>
                      </a:r>
                      <a:r>
                        <a:rPr kumimoji="1" lang="ja-JP" altLang="en-US" sz="2000" dirty="0" smtClean="0"/>
                        <a:t>　</a:t>
                      </a:r>
                      <a:endParaRPr kumimoji="1" lang="en-US" altLang="ja-JP" sz="2000" dirty="0" smtClean="0"/>
                    </a:p>
                    <a:p>
                      <a:r>
                        <a:rPr kumimoji="1" lang="ja-JP" altLang="en-US" sz="2000" dirty="0" smtClean="0"/>
                        <a:t>ツールなし</a:t>
                      </a:r>
                      <a:endParaRPr kumimoji="1" lang="ja-JP" altLang="en-US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データフローの特性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412875"/>
            <a:ext cx="3034680" cy="1224037"/>
          </a:xfrm>
        </p:spPr>
        <p:txBody>
          <a:bodyPr/>
          <a:lstStyle/>
          <a:p>
            <a:pPr>
              <a:buNone/>
            </a:pPr>
            <a:r>
              <a:rPr kumimoji="1" lang="ja-JP" altLang="en-US" dirty="0" smtClean="0"/>
              <a:t>推移的な関係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23</a:t>
            </a:fld>
            <a:endParaRPr kumimoji="1" lang="ja-JP" altLang="en-US"/>
          </a:p>
        </p:txBody>
      </p:sp>
      <p:grpSp>
        <p:nvGrpSpPr>
          <p:cNvPr id="5" name="グループ化 4"/>
          <p:cNvGrpSpPr/>
          <p:nvPr/>
        </p:nvGrpSpPr>
        <p:grpSpPr>
          <a:xfrm>
            <a:off x="683567" y="2060849"/>
            <a:ext cx="7776865" cy="3103915"/>
            <a:chOff x="822164" y="1046834"/>
            <a:chExt cx="4933710" cy="1424748"/>
          </a:xfrm>
        </p:grpSpPr>
        <p:sp>
          <p:nvSpPr>
            <p:cNvPr id="6" name="テキスト ボックス 5"/>
            <p:cNvSpPr txBox="1"/>
            <p:nvPr/>
          </p:nvSpPr>
          <p:spPr>
            <a:xfrm>
              <a:off x="3289019" y="1046834"/>
              <a:ext cx="2466855" cy="94653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ja-JP" sz="3200" dirty="0" smtClean="0"/>
                <a:t>1     if (x &gt; y)</a:t>
              </a:r>
            </a:p>
            <a:p>
              <a:r>
                <a:rPr lang="en-US" altLang="ja-JP" sz="3200" dirty="0" smtClean="0"/>
                <a:t>2            max = x;</a:t>
              </a:r>
            </a:p>
            <a:p>
              <a:r>
                <a:rPr kumimoji="1" lang="en-US" altLang="ja-JP" sz="3200" dirty="0" smtClean="0"/>
                <a:t>3     else</a:t>
              </a:r>
            </a:p>
            <a:p>
              <a:r>
                <a:rPr lang="en-US" altLang="ja-JP" sz="3200" dirty="0" smtClean="0"/>
                <a:t>4            max = y;</a:t>
              </a:r>
              <a:endParaRPr kumimoji="1" lang="ja-JP" altLang="en-US" sz="3200" dirty="0"/>
            </a:p>
          </p:txBody>
        </p:sp>
        <p:sp>
          <p:nvSpPr>
            <p:cNvPr id="7" name="テキスト ボックス 6"/>
            <p:cNvSpPr txBox="1"/>
            <p:nvPr/>
          </p:nvSpPr>
          <p:spPr>
            <a:xfrm>
              <a:off x="822164" y="1079886"/>
              <a:ext cx="1598887" cy="72050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ja-JP" sz="3200" dirty="0" smtClean="0"/>
                <a:t>1     b = a;</a:t>
              </a:r>
            </a:p>
            <a:p>
              <a:pPr marL="342900" indent="-342900"/>
              <a:r>
                <a:rPr lang="en-US" altLang="ja-JP" sz="3200" dirty="0" smtClean="0"/>
                <a:t>2     c = b;</a:t>
              </a:r>
            </a:p>
            <a:p>
              <a:pPr marL="342900" indent="-342900"/>
              <a:r>
                <a:rPr kumimoji="1" lang="en-US" altLang="ja-JP" sz="3200" dirty="0" smtClean="0"/>
                <a:t>3     d = c;</a:t>
              </a:r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1553085" y="1873155"/>
              <a:ext cx="50405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 smtClean="0"/>
                <a:t>(a)</a:t>
              </a:r>
              <a:endParaRPr kumimoji="1" lang="ja-JP" altLang="en-US" sz="2000" dirty="0"/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4202669" y="2071472"/>
              <a:ext cx="50405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2000" dirty="0" smtClean="0"/>
                <a:t>(b)</a:t>
              </a:r>
              <a:endParaRPr kumimoji="1" lang="ja-JP" altLang="en-US" sz="2000" dirty="0"/>
            </a:p>
          </p:txBody>
        </p:sp>
      </p:grpSp>
      <p:sp>
        <p:nvSpPr>
          <p:cNvPr id="10" name="コンテンツ プレースホルダ 2"/>
          <p:cNvSpPr txBox="1">
            <a:spLocks/>
          </p:cNvSpPr>
          <p:nvPr/>
        </p:nvSpPr>
        <p:spPr bwMode="auto">
          <a:xfrm>
            <a:off x="4716016" y="1340768"/>
            <a:ext cx="3458344" cy="7836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1" lang="en-US" altLang="ja-JP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  <a:r>
              <a:rPr lang="ja-JP" altLang="en-US" sz="3200" kern="0" dirty="0" smtClean="0"/>
              <a:t>対多の関係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574088" cy="865187"/>
          </a:xfrm>
        </p:spPr>
        <p:txBody>
          <a:bodyPr/>
          <a:lstStyle/>
          <a:p>
            <a:r>
              <a:rPr lang="ja-JP" altLang="en-US" dirty="0" smtClean="0"/>
              <a:t>推移的なデータフロー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24</a:t>
            </a:fld>
            <a:endParaRPr kumimoji="1" lang="ja-JP" altLang="en-US"/>
          </a:p>
        </p:txBody>
      </p:sp>
      <p:grpSp>
        <p:nvGrpSpPr>
          <p:cNvPr id="6" name="グループ化 45"/>
          <p:cNvGrpSpPr/>
          <p:nvPr/>
        </p:nvGrpSpPr>
        <p:grpSpPr>
          <a:xfrm>
            <a:off x="3959933" y="2780924"/>
            <a:ext cx="828091" cy="2664300"/>
            <a:chOff x="4162077" y="2420888"/>
            <a:chExt cx="697955" cy="2160240"/>
          </a:xfrm>
        </p:grpSpPr>
        <p:grpSp>
          <p:nvGrpSpPr>
            <p:cNvPr id="9" name="グループ化 15"/>
            <p:cNvGrpSpPr/>
            <p:nvPr/>
          </p:nvGrpSpPr>
          <p:grpSpPr>
            <a:xfrm>
              <a:off x="4162077" y="2420888"/>
              <a:ext cx="697955" cy="2160240"/>
              <a:chOff x="7546453" y="2051556"/>
              <a:chExt cx="697955" cy="2160240"/>
            </a:xfrm>
          </p:grpSpPr>
          <p:sp>
            <p:nvSpPr>
              <p:cNvPr id="12" name="円/楕円 11"/>
              <p:cNvSpPr/>
              <p:nvPr/>
            </p:nvSpPr>
            <p:spPr>
              <a:xfrm>
                <a:off x="7546453" y="2051556"/>
                <a:ext cx="697955" cy="432048"/>
              </a:xfrm>
              <a:prstGeom prst="ellips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400" dirty="0"/>
              </a:p>
            </p:txBody>
          </p:sp>
          <p:sp>
            <p:nvSpPr>
              <p:cNvPr id="13" name="円/楕円 12"/>
              <p:cNvSpPr/>
              <p:nvPr/>
            </p:nvSpPr>
            <p:spPr>
              <a:xfrm>
                <a:off x="7546453" y="2924943"/>
                <a:ext cx="697955" cy="432048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400" dirty="0"/>
              </a:p>
            </p:txBody>
          </p:sp>
          <p:sp>
            <p:nvSpPr>
              <p:cNvPr id="14" name="円/楕円 13"/>
              <p:cNvSpPr/>
              <p:nvPr/>
            </p:nvSpPr>
            <p:spPr>
              <a:xfrm>
                <a:off x="7546453" y="3779748"/>
                <a:ext cx="697955" cy="432048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400" dirty="0"/>
              </a:p>
            </p:txBody>
          </p:sp>
          <p:cxnSp>
            <p:nvCxnSpPr>
              <p:cNvPr id="15" name="直線矢印コネクタ 14"/>
              <p:cNvCxnSpPr>
                <a:stCxn id="13" idx="4"/>
                <a:endCxn id="14" idx="0"/>
              </p:cNvCxnSpPr>
              <p:nvPr/>
            </p:nvCxnSpPr>
            <p:spPr>
              <a:xfrm rot="5400000">
                <a:off x="7684053" y="3567846"/>
                <a:ext cx="422757" cy="3848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  <a:effectLst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" name="直線矢印コネクタ 15"/>
              <p:cNvCxnSpPr>
                <a:stCxn id="12" idx="4"/>
                <a:endCxn id="13" idx="0"/>
              </p:cNvCxnSpPr>
              <p:nvPr/>
            </p:nvCxnSpPr>
            <p:spPr>
              <a:xfrm rot="5400000">
                <a:off x="7674762" y="2703750"/>
                <a:ext cx="441339" cy="3848"/>
              </a:xfrm>
              <a:prstGeom prst="straightConnector1">
                <a:avLst/>
              </a:prstGeom>
              <a:ln w="12700">
                <a:solidFill>
                  <a:schemeClr val="dk1"/>
                </a:solidFill>
                <a:tailEnd type="arrow"/>
              </a:ln>
              <a:effectLst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7" name="テキスト ボックス 16"/>
              <p:cNvSpPr txBox="1"/>
              <p:nvPr/>
            </p:nvSpPr>
            <p:spPr>
              <a:xfrm>
                <a:off x="7758874" y="3803099"/>
                <a:ext cx="285350" cy="37432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2400" dirty="0" smtClean="0"/>
                  <a:t>x</a:t>
                </a:r>
              </a:p>
            </p:txBody>
          </p:sp>
        </p:grpSp>
        <p:sp>
          <p:nvSpPr>
            <p:cNvPr id="10" name="テキスト ボックス 9"/>
            <p:cNvSpPr txBox="1"/>
            <p:nvPr/>
          </p:nvSpPr>
          <p:spPr>
            <a:xfrm>
              <a:off x="4374498" y="3296660"/>
              <a:ext cx="285350" cy="374322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rtlCol="0">
              <a:spAutoFit/>
            </a:bodyPr>
            <a:lstStyle/>
            <a:p>
              <a:r>
                <a:rPr kumimoji="1" lang="en-US" altLang="ja-JP" sz="2400" dirty="0" smtClean="0"/>
                <a:t>y</a:t>
              </a:r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4374498" y="2479273"/>
              <a:ext cx="285350" cy="3743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2400" dirty="0" smtClean="0"/>
                <a:t>z</a:t>
              </a:r>
              <a:endParaRPr kumimoji="1" lang="en-US" altLang="ja-JP" sz="2400" dirty="0" smtClean="0"/>
            </a:p>
          </p:txBody>
        </p:sp>
      </p:grpSp>
      <p:grpSp>
        <p:nvGrpSpPr>
          <p:cNvPr id="22" name="グループ化 21"/>
          <p:cNvGrpSpPr/>
          <p:nvPr/>
        </p:nvGrpSpPr>
        <p:grpSpPr>
          <a:xfrm>
            <a:off x="971600" y="2996952"/>
            <a:ext cx="2691299" cy="1253786"/>
            <a:chOff x="2411760" y="2543724"/>
            <a:chExt cx="2691299" cy="1253786"/>
          </a:xfrm>
        </p:grpSpPr>
        <p:sp>
          <p:nvSpPr>
            <p:cNvPr id="7" name="正方形/長方形 6"/>
            <p:cNvSpPr/>
            <p:nvPr/>
          </p:nvSpPr>
          <p:spPr>
            <a:xfrm>
              <a:off x="3032829" y="2700448"/>
              <a:ext cx="1420932" cy="919916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indent="-342900" algn="ctr"/>
              <a:endParaRPr kumimoji="1" lang="ja-JP" alt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2411760" y="2543724"/>
              <a:ext cx="2691299" cy="1253786"/>
            </a:xfrm>
            <a:prstGeom prst="rect">
              <a:avLst/>
            </a:prstGeom>
            <a:noFill/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indent="-342900" algn="ctr"/>
              <a:r>
                <a:rPr kumimoji="1" lang="en-US" altLang="ja-JP" sz="2400" dirty="0" smtClean="0">
                  <a:solidFill>
                    <a:schemeClr val="tx1"/>
                  </a:solidFill>
                </a:rPr>
                <a:t>1    y = z ;</a:t>
              </a:r>
            </a:p>
            <a:p>
              <a:pPr marL="342900" indent="-342900" algn="ctr"/>
              <a:r>
                <a:rPr lang="en-US" altLang="ja-JP" sz="2400" dirty="0" smtClean="0">
                  <a:solidFill>
                    <a:schemeClr val="tx1"/>
                  </a:solidFill>
                </a:rPr>
                <a:t>2    x = y ;</a:t>
              </a:r>
              <a:endParaRPr kumimoji="1" lang="ja-JP" altLang="en-US" sz="24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3" name="グループ化 22"/>
          <p:cNvGrpSpPr/>
          <p:nvPr/>
        </p:nvGrpSpPr>
        <p:grpSpPr>
          <a:xfrm>
            <a:off x="5364088" y="2996952"/>
            <a:ext cx="2691299" cy="1253786"/>
            <a:chOff x="5796136" y="2564904"/>
            <a:chExt cx="2691299" cy="1253786"/>
          </a:xfrm>
        </p:grpSpPr>
        <p:sp>
          <p:nvSpPr>
            <p:cNvPr id="20" name="正方形/長方形 19"/>
            <p:cNvSpPr/>
            <p:nvPr/>
          </p:nvSpPr>
          <p:spPr>
            <a:xfrm>
              <a:off x="6417205" y="2721628"/>
              <a:ext cx="1420932" cy="919916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indent="-342900" algn="ctr"/>
              <a:endParaRPr kumimoji="1" lang="ja-JP" alt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21" name="正方形/長方形 20"/>
            <p:cNvSpPr/>
            <p:nvPr/>
          </p:nvSpPr>
          <p:spPr>
            <a:xfrm>
              <a:off x="5796136" y="2564904"/>
              <a:ext cx="2691299" cy="1253786"/>
            </a:xfrm>
            <a:prstGeom prst="rect">
              <a:avLst/>
            </a:prstGeom>
            <a:noFill/>
            <a:ln w="158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indent="-342900" algn="ctr"/>
              <a:r>
                <a:rPr kumimoji="1" lang="en-US" altLang="ja-JP" sz="2400" dirty="0" smtClean="0">
                  <a:solidFill>
                    <a:schemeClr val="tx1"/>
                  </a:solidFill>
                </a:rPr>
                <a:t>1    x = y ;</a:t>
              </a:r>
            </a:p>
            <a:p>
              <a:pPr marL="342900" indent="-342900" algn="ctr"/>
              <a:r>
                <a:rPr lang="en-US" altLang="ja-JP" sz="2400" dirty="0" smtClean="0">
                  <a:solidFill>
                    <a:schemeClr val="tx1"/>
                  </a:solidFill>
                </a:rPr>
                <a:t>2    y = z ;</a:t>
              </a:r>
              <a:endParaRPr kumimoji="1" lang="ja-JP" altLang="en-US" sz="2400" dirty="0">
                <a:solidFill>
                  <a:schemeClr val="tx1"/>
                </a:solidFill>
              </a:endParaRPr>
            </a:p>
          </p:txBody>
        </p:sp>
      </p:grpSp>
      <p:sp>
        <p:nvSpPr>
          <p:cNvPr id="24" name="タイトル 1"/>
          <p:cNvSpPr txBox="1">
            <a:spLocks/>
          </p:cNvSpPr>
          <p:nvPr/>
        </p:nvSpPr>
        <p:spPr bwMode="auto">
          <a:xfrm>
            <a:off x="323528" y="2060848"/>
            <a:ext cx="36004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推移的なデータフロー有り</a:t>
            </a:r>
            <a:endParaRPr kumimoji="1" lang="ja-JP" altLang="en-US" sz="2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5" name="タイトル 1"/>
          <p:cNvSpPr txBox="1">
            <a:spLocks/>
          </p:cNvSpPr>
          <p:nvPr/>
        </p:nvSpPr>
        <p:spPr bwMode="auto">
          <a:xfrm>
            <a:off x="5220072" y="2060848"/>
            <a:ext cx="36004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推移的なデータフローなし</a:t>
            </a:r>
            <a:endParaRPr kumimoji="1" lang="ja-JP" altLang="en-US" sz="24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実験の考察</a:t>
            </a:r>
            <a:r>
              <a:rPr lang="en-US" altLang="ja-JP" dirty="0" smtClean="0"/>
              <a:t>(2/2)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制御フローを考慮していない</a:t>
            </a:r>
            <a:endParaRPr lang="en-US" altLang="ja-JP" dirty="0" smtClean="0"/>
          </a:p>
          <a:p>
            <a:pPr lvl="1"/>
            <a:endParaRPr lang="en-US" altLang="ja-JP" dirty="0" smtClean="0"/>
          </a:p>
        </p:txBody>
      </p:sp>
      <p:pic>
        <p:nvPicPr>
          <p:cNvPr id="7" name="Picture 2" descr="C:\cygwin\home\s-etuda\m2\master_thesis\tex\fig\bmp\GraphMiss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564904"/>
            <a:ext cx="9144000" cy="22745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8" name="Picture 2" descr="C:\cygwin\home\s-etuda\m2\master_thesis\tex\fig\bmp\GraphMiss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4941168"/>
            <a:ext cx="8133680" cy="11521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6" name="円/楕円 5"/>
          <p:cNvSpPr/>
          <p:nvPr/>
        </p:nvSpPr>
        <p:spPr>
          <a:xfrm>
            <a:off x="467544" y="5805264"/>
            <a:ext cx="3672408" cy="360040"/>
          </a:xfrm>
          <a:prstGeom prst="ellipse">
            <a:avLst/>
          </a:prstGeom>
          <a:noFill/>
          <a:ln w="3175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9" name="円/楕円 8"/>
          <p:cNvSpPr/>
          <p:nvPr/>
        </p:nvSpPr>
        <p:spPr>
          <a:xfrm>
            <a:off x="2843808" y="5013176"/>
            <a:ext cx="3672408" cy="360040"/>
          </a:xfrm>
          <a:prstGeom prst="ellipse">
            <a:avLst/>
          </a:prstGeom>
          <a:noFill/>
          <a:ln w="3175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10" name="円/楕円 9"/>
          <p:cNvSpPr/>
          <p:nvPr/>
        </p:nvSpPr>
        <p:spPr>
          <a:xfrm>
            <a:off x="467544" y="3520063"/>
            <a:ext cx="3672408" cy="864096"/>
          </a:xfrm>
          <a:prstGeom prst="ellipse">
            <a:avLst/>
          </a:prstGeom>
          <a:noFill/>
          <a:ln w="3175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11" name="スライド番号プレースホルダ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25</a:t>
            </a:fld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グラフの構築速度</a:t>
            </a:r>
            <a:endParaRPr kumimoji="1" lang="ja-JP" altLang="en-US" dirty="0"/>
          </a:p>
        </p:txBody>
      </p:sp>
      <p:graphicFrame>
        <p:nvGraphicFramePr>
          <p:cNvPr id="5" name="コンテンツ プレースホルダー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8094240"/>
              </p:ext>
            </p:extLst>
          </p:nvPr>
        </p:nvGraphicFramePr>
        <p:xfrm>
          <a:off x="457200" y="1600200"/>
          <a:ext cx="8435280" cy="3505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54560"/>
                <a:gridCol w="1080120"/>
                <a:gridCol w="2160240"/>
                <a:gridCol w="1872208"/>
                <a:gridCol w="1368152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対象ソフトウェア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行数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baseline="0" dirty="0" smtClean="0"/>
                        <a:t>ソースコード</a:t>
                      </a:r>
                      <a:endParaRPr kumimoji="1" lang="en-US" altLang="ja-JP" baseline="0" dirty="0" smtClean="0"/>
                    </a:p>
                    <a:p>
                      <a:r>
                        <a:rPr kumimoji="1" lang="ja-JP" altLang="en-US" baseline="0" dirty="0" smtClean="0"/>
                        <a:t>解析時間</a:t>
                      </a:r>
                      <a:r>
                        <a:rPr kumimoji="1" lang="en-US" altLang="ja-JP" baseline="0" dirty="0" smtClean="0"/>
                        <a:t>(</a:t>
                      </a:r>
                      <a:r>
                        <a:rPr kumimoji="1" lang="ja-JP" altLang="en-US" baseline="0" dirty="0" smtClean="0"/>
                        <a:t>秒</a:t>
                      </a:r>
                      <a:r>
                        <a:rPr kumimoji="1" lang="en-US" altLang="ja-JP" baseline="0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データフロー</a:t>
                      </a:r>
                      <a:endParaRPr kumimoji="1" lang="en-US" altLang="ja-JP" dirty="0" smtClean="0"/>
                    </a:p>
                    <a:p>
                      <a:r>
                        <a:rPr kumimoji="1" lang="ja-JP" altLang="en-US" dirty="0" smtClean="0"/>
                        <a:t>解析時間</a:t>
                      </a:r>
                      <a:r>
                        <a:rPr kumimoji="1" lang="en-US" altLang="ja-JP" dirty="0" smtClean="0"/>
                        <a:t>(</a:t>
                      </a:r>
                      <a:r>
                        <a:rPr kumimoji="1" lang="ja-JP" altLang="en-US" dirty="0" smtClean="0"/>
                        <a:t>秒</a:t>
                      </a:r>
                      <a:r>
                        <a:rPr kumimoji="1" lang="en-US" altLang="ja-JP" dirty="0" smtClean="0"/>
                        <a:t>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合計時間</a:t>
                      </a:r>
                      <a:r>
                        <a:rPr kumimoji="1" lang="en-US" altLang="ja-JP" dirty="0" smtClean="0"/>
                        <a:t>(</a:t>
                      </a:r>
                      <a:r>
                        <a:rPr kumimoji="1" lang="ja-JP" altLang="en-US" dirty="0" smtClean="0"/>
                        <a:t>秒</a:t>
                      </a:r>
                      <a:r>
                        <a:rPr kumimoji="1" lang="en-US" altLang="ja-JP" dirty="0" smtClean="0"/>
                        <a:t>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ANTLR 3.0.1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71,845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39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50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JEdit</a:t>
                      </a:r>
                      <a:r>
                        <a:rPr kumimoji="1" lang="en-US" altLang="ja-JP" dirty="0" smtClean="0"/>
                        <a:t> 4.3pre11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168,872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108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125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Apache Batik 1.6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297,320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155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33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188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Apache Cocoon 2.1.11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505,715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490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71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561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Azureus</a:t>
                      </a:r>
                      <a:r>
                        <a:rPr kumimoji="1" lang="en-US" altLang="ja-JP" dirty="0" smtClean="0"/>
                        <a:t> 3.0.3.4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552,295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353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115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468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Jboss</a:t>
                      </a:r>
                      <a:r>
                        <a:rPr kumimoji="1" lang="en-US" altLang="ja-JP" dirty="0" smtClean="0"/>
                        <a:t> 4.2.3GA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696,761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703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348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1,051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JDK 1.5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885,887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1,054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1,001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2,055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26</a:t>
            </a:fld>
            <a:endParaRPr lang="en-US" altLang="ja-JP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23528" y="5703639"/>
            <a:ext cx="83592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/>
              <a:t>Windows Vista SP2, Intel® Core2 Duo 1.80 GHz, 2GB RAM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6260438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スキルとスコア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最大で</a:t>
            </a:r>
            <a:r>
              <a:rPr kumimoji="1" lang="en-US" altLang="ja-JP" dirty="0" smtClean="0"/>
              <a:t>1.8</a:t>
            </a:r>
            <a:r>
              <a:rPr kumimoji="1" lang="ja-JP" altLang="en-US" dirty="0" smtClean="0"/>
              <a:t>倍の</a:t>
            </a:r>
            <a:r>
              <a:rPr lang="ja-JP" altLang="en-US" dirty="0" smtClean="0"/>
              <a:t>差</a:t>
            </a:r>
            <a:endParaRPr lang="en-US" altLang="ja-JP" dirty="0" smtClean="0"/>
          </a:p>
          <a:p>
            <a:r>
              <a:rPr lang="ja-JP" altLang="en-US" dirty="0" smtClean="0"/>
              <a:t>開発経験で</a:t>
            </a:r>
            <a:r>
              <a:rPr kumimoji="1" lang="ja-JP" altLang="en-US" dirty="0" smtClean="0"/>
              <a:t>二分</a:t>
            </a:r>
            <a:endParaRPr kumimoji="1" lang="en-US" altLang="ja-JP" dirty="0" smtClean="0"/>
          </a:p>
          <a:p>
            <a:pPr lvl="1"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27</a:t>
            </a:fld>
            <a:endParaRPr kumimoji="1" lang="ja-JP" altLang="en-US"/>
          </a:p>
        </p:txBody>
      </p:sp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1043608" y="2780928"/>
          <a:ext cx="6096000" cy="18288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熟練者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初級者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ツール有り</a:t>
                      </a:r>
                      <a:endParaRPr kumimoji="1" lang="en-US" altLang="ja-JP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0.84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0.83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ツールなし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0.81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0.63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327640"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差文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0.03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0.20</a:t>
                      </a:r>
                      <a:endParaRPr kumimoji="1" lang="ja-JP" altLang="en-US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以下</a:t>
            </a:r>
            <a:r>
              <a:rPr kumimoji="1" lang="ja-JP" altLang="en-US" dirty="0" smtClean="0"/>
              <a:t>，ボツ</a:t>
            </a:r>
            <a:r>
              <a:rPr lang="ja-JP" altLang="en-US" dirty="0" smtClean="0"/>
              <a:t>スライド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28</a:t>
            </a:fld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グラフの探索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2800" dirty="0" smtClean="0"/>
              <a:t>変数間データフローグラフ（</a:t>
            </a:r>
            <a:r>
              <a:rPr lang="en-US" altLang="ja-JP" sz="2800" dirty="0" smtClean="0"/>
              <a:t>IVDFG</a:t>
            </a:r>
            <a:r>
              <a:rPr lang="ja-JP" altLang="en-US" sz="2800" dirty="0" smtClean="0"/>
              <a:t>）を構築、以下のルールに基づいて探索し、グラフを描画する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入力：</a:t>
            </a:r>
            <a:r>
              <a:rPr kumimoji="1" lang="ja-JP" altLang="en-US" sz="2400" dirty="0" smtClean="0"/>
              <a:t>メソッド定義</a:t>
            </a:r>
            <a:endParaRPr kumimoji="1" lang="en-US" altLang="ja-JP" sz="2400" dirty="0" smtClean="0"/>
          </a:p>
          <a:p>
            <a:pPr lvl="2"/>
            <a:r>
              <a:rPr lang="ja-JP" altLang="en-US" sz="2000" dirty="0" smtClean="0"/>
              <a:t>引数、参照するフィールド　</a:t>
            </a:r>
            <a:r>
              <a:rPr lang="en-US" altLang="ja-JP" sz="2000" dirty="0" smtClean="0">
                <a:sym typeface="Wingdings" pitchFamily="2" charset="2"/>
              </a:rPr>
              <a:t></a:t>
            </a:r>
            <a:r>
              <a:rPr lang="ja-JP" altLang="en-US" sz="2000" dirty="0" smtClean="0">
                <a:sym typeface="Wingdings" pitchFamily="2" charset="2"/>
              </a:rPr>
              <a:t>　</a:t>
            </a:r>
            <a:r>
              <a:rPr lang="en-US" altLang="ja-JP" sz="2000" dirty="0" smtClean="0">
                <a:sym typeface="Wingdings" pitchFamily="2" charset="2"/>
              </a:rPr>
              <a:t>Backward</a:t>
            </a:r>
            <a:r>
              <a:rPr lang="ja-JP" altLang="en-US" sz="2000" dirty="0" smtClean="0">
                <a:sym typeface="Wingdings" pitchFamily="2" charset="2"/>
              </a:rPr>
              <a:t>探索</a:t>
            </a:r>
            <a:endParaRPr lang="en-US" altLang="ja-JP" sz="2000" dirty="0" smtClean="0"/>
          </a:p>
          <a:p>
            <a:pPr lvl="2"/>
            <a:r>
              <a:rPr lang="ja-JP" altLang="en-US" sz="2000" dirty="0" smtClean="0"/>
              <a:t>戻り値、代入するフィールド　</a:t>
            </a:r>
            <a:r>
              <a:rPr lang="en-US" altLang="ja-JP" sz="2000" dirty="0" smtClean="0">
                <a:sym typeface="Wingdings" pitchFamily="2" charset="2"/>
              </a:rPr>
              <a:t></a:t>
            </a:r>
            <a:r>
              <a:rPr lang="ja-JP" altLang="en-US" sz="2000" dirty="0" smtClean="0">
                <a:sym typeface="Wingdings" pitchFamily="2" charset="2"/>
              </a:rPr>
              <a:t>　</a:t>
            </a:r>
            <a:r>
              <a:rPr lang="en-US" altLang="ja-JP" sz="2000" dirty="0" smtClean="0">
                <a:sym typeface="Wingdings" pitchFamily="2" charset="2"/>
              </a:rPr>
              <a:t>Forward</a:t>
            </a:r>
            <a:r>
              <a:rPr lang="ja-JP" altLang="en-US" sz="2000" dirty="0" smtClean="0">
                <a:sym typeface="Wingdings" pitchFamily="2" charset="2"/>
              </a:rPr>
              <a:t>探索</a:t>
            </a:r>
            <a:endParaRPr kumimoji="1" lang="en-US" altLang="ja-JP" sz="2000" dirty="0" smtClean="0"/>
          </a:p>
          <a:p>
            <a:pPr lvl="1"/>
            <a:endParaRPr kumimoji="1" lang="ja-JP" altLang="en-US" sz="2400" dirty="0"/>
          </a:p>
        </p:txBody>
      </p:sp>
      <p:sp>
        <p:nvSpPr>
          <p:cNvPr id="7" name="正方形/長方形 6"/>
          <p:cNvSpPr/>
          <p:nvPr/>
        </p:nvSpPr>
        <p:spPr>
          <a:xfrm>
            <a:off x="755576" y="3789040"/>
            <a:ext cx="2592288" cy="2304256"/>
          </a:xfrm>
          <a:prstGeom prst="rect">
            <a:avLst/>
          </a:prstGeom>
          <a:solidFill>
            <a:srgbClr val="FFFFD9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600" dirty="0" smtClean="0">
                <a:solidFill>
                  <a:sysClr val="windowText" lastClr="000000"/>
                </a:solidFill>
              </a:rPr>
              <a:t>void </a:t>
            </a:r>
            <a:r>
              <a:rPr kumimoji="1" lang="en-US" altLang="ja-JP" sz="1600" dirty="0" err="1" smtClean="0">
                <a:solidFill>
                  <a:sysClr val="windowText" lastClr="000000"/>
                </a:solidFill>
              </a:rPr>
              <a:t>setData</a:t>
            </a:r>
            <a:r>
              <a:rPr kumimoji="1" lang="en-US" altLang="ja-JP" sz="1600" dirty="0" smtClean="0">
                <a:solidFill>
                  <a:sysClr val="windowText" lastClr="000000"/>
                </a:solidFill>
              </a:rPr>
              <a:t>(Data d){</a:t>
            </a:r>
          </a:p>
          <a:p>
            <a:r>
              <a:rPr lang="en-US" altLang="ja-JP" sz="1600" dirty="0" smtClean="0">
                <a:solidFill>
                  <a:sysClr val="windowText" lastClr="000000"/>
                </a:solidFill>
              </a:rPr>
              <a:t>   this.f1 = d;</a:t>
            </a:r>
          </a:p>
          <a:p>
            <a:r>
              <a:rPr lang="en-US" altLang="ja-JP" sz="1600" dirty="0" smtClean="0">
                <a:solidFill>
                  <a:sysClr val="windowText" lastClr="000000"/>
                </a:solidFill>
              </a:rPr>
              <a:t>}</a:t>
            </a:r>
          </a:p>
          <a:p>
            <a:endParaRPr kumimoji="1" lang="en-US" altLang="ja-JP" sz="1600" dirty="0" smtClean="0">
              <a:solidFill>
                <a:sysClr val="windowText" lastClr="000000"/>
              </a:solidFill>
            </a:endParaRPr>
          </a:p>
          <a:p>
            <a:r>
              <a:rPr lang="en-US" altLang="ja-JP" sz="1600" dirty="0" smtClean="0">
                <a:solidFill>
                  <a:sysClr val="windowText" lastClr="000000"/>
                </a:solidFill>
              </a:rPr>
              <a:t>Data </a:t>
            </a:r>
            <a:r>
              <a:rPr lang="en-US" altLang="ja-JP" sz="1600" dirty="0" err="1" smtClean="0">
                <a:solidFill>
                  <a:sysClr val="windowText" lastClr="000000"/>
                </a:solidFill>
              </a:rPr>
              <a:t>getData</a:t>
            </a:r>
            <a:r>
              <a:rPr lang="en-US" altLang="ja-JP" sz="1600" dirty="0" smtClean="0">
                <a:solidFill>
                  <a:sysClr val="windowText" lastClr="000000"/>
                </a:solidFill>
              </a:rPr>
              <a:t>(){</a:t>
            </a:r>
          </a:p>
          <a:p>
            <a:r>
              <a:rPr kumimoji="1" lang="en-US" altLang="ja-JP" sz="1600" dirty="0" smtClean="0">
                <a:solidFill>
                  <a:sysClr val="windowText" lastClr="000000"/>
                </a:solidFill>
              </a:rPr>
              <a:t>   Data r = this.f2;</a:t>
            </a:r>
          </a:p>
          <a:p>
            <a:r>
              <a:rPr lang="en-US" altLang="ja-JP" sz="1600" dirty="0" smtClean="0">
                <a:solidFill>
                  <a:sysClr val="windowText" lastClr="000000"/>
                </a:solidFill>
              </a:rPr>
              <a:t>    return r;</a:t>
            </a:r>
            <a:endParaRPr kumimoji="1" lang="en-US" altLang="ja-JP" sz="1600" dirty="0" smtClean="0">
              <a:solidFill>
                <a:sysClr val="windowText" lastClr="000000"/>
              </a:solidFill>
            </a:endParaRPr>
          </a:p>
          <a:p>
            <a:r>
              <a:rPr lang="en-US" altLang="ja-JP" sz="1600" dirty="0" smtClean="0">
                <a:solidFill>
                  <a:sysClr val="windowText" lastClr="000000"/>
                </a:solidFill>
              </a:rPr>
              <a:t>}</a:t>
            </a:r>
            <a:endParaRPr kumimoji="1" lang="ja-JP" altLang="en-US" sz="1600" dirty="0" smtClean="0">
              <a:solidFill>
                <a:sysClr val="windowText" lastClr="000000"/>
              </a:solidFill>
            </a:endParaRPr>
          </a:p>
        </p:txBody>
      </p:sp>
      <p:grpSp>
        <p:nvGrpSpPr>
          <p:cNvPr id="4" name="グループ化 26"/>
          <p:cNvGrpSpPr/>
          <p:nvPr/>
        </p:nvGrpSpPr>
        <p:grpSpPr>
          <a:xfrm>
            <a:off x="4716015" y="3717032"/>
            <a:ext cx="2664297" cy="864096"/>
            <a:chOff x="4067943" y="3717032"/>
            <a:chExt cx="2664297" cy="864096"/>
          </a:xfrm>
        </p:grpSpPr>
        <p:sp>
          <p:nvSpPr>
            <p:cNvPr id="8" name="正方形/長方形 7"/>
            <p:cNvSpPr/>
            <p:nvPr/>
          </p:nvSpPr>
          <p:spPr>
            <a:xfrm>
              <a:off x="4788024" y="3717032"/>
              <a:ext cx="1944216" cy="864096"/>
            </a:xfrm>
            <a:prstGeom prst="rect">
              <a:avLst/>
            </a:prstGeom>
            <a:solidFill>
              <a:srgbClr val="FEDEF9"/>
            </a:solidFill>
            <a:ln w="2222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dirty="0" smtClea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4860032" y="3717032"/>
              <a:ext cx="187220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400" dirty="0" smtClean="0"/>
                <a:t>void </a:t>
              </a:r>
              <a:r>
                <a:rPr lang="en-US" altLang="ja-JP" sz="1400" dirty="0" err="1" smtClean="0"/>
                <a:t>setData</a:t>
              </a:r>
              <a:r>
                <a:rPr lang="en-US" altLang="ja-JP" sz="1400" dirty="0" smtClean="0"/>
                <a:t>( Data )</a:t>
              </a:r>
              <a:endParaRPr kumimoji="1" lang="ja-JP" altLang="en-US" sz="1400" dirty="0"/>
            </a:p>
          </p:txBody>
        </p:sp>
        <p:sp>
          <p:nvSpPr>
            <p:cNvPr id="16" name="円/楕円 15"/>
            <p:cNvSpPr/>
            <p:nvPr/>
          </p:nvSpPr>
          <p:spPr>
            <a:xfrm>
              <a:off x="5436096" y="4077073"/>
              <a:ext cx="504056" cy="360039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400" dirty="0" smtClean="0">
                  <a:solidFill>
                    <a:schemeClr val="tx1"/>
                  </a:solidFill>
                </a:rPr>
                <a:t>d</a:t>
              </a:r>
            </a:p>
          </p:txBody>
        </p:sp>
        <p:cxnSp>
          <p:nvCxnSpPr>
            <p:cNvPr id="17" name="直線矢印コネクタ 16"/>
            <p:cNvCxnSpPr>
              <a:stCxn id="16" idx="2"/>
              <a:endCxn id="19" idx="6"/>
            </p:cNvCxnSpPr>
            <p:nvPr/>
          </p:nvCxnSpPr>
          <p:spPr>
            <a:xfrm rot="10800000">
              <a:off x="4572000" y="4257093"/>
              <a:ext cx="864096" cy="1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円/楕円 18"/>
            <p:cNvSpPr/>
            <p:nvPr/>
          </p:nvSpPr>
          <p:spPr>
            <a:xfrm>
              <a:off x="4067943" y="4077072"/>
              <a:ext cx="504057" cy="360039"/>
            </a:xfrm>
            <a:prstGeom prst="ellipse">
              <a:avLst/>
            </a:prstGeom>
            <a:solidFill>
              <a:srgbClr val="E7F4F5"/>
            </a:solidFill>
            <a:ln w="2222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400" dirty="0" smtClean="0">
                  <a:solidFill>
                    <a:schemeClr val="tx1"/>
                  </a:solidFill>
                </a:rPr>
                <a:t>f1</a:t>
              </a:r>
              <a:endParaRPr kumimoji="1" lang="en-US" altLang="ja-JP" sz="1400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5" name="グループ化 27"/>
          <p:cNvGrpSpPr/>
          <p:nvPr/>
        </p:nvGrpSpPr>
        <p:grpSpPr>
          <a:xfrm>
            <a:off x="4860032" y="4797152"/>
            <a:ext cx="2592288" cy="1368152"/>
            <a:chOff x="4716016" y="3717032"/>
            <a:chExt cx="2592288" cy="1368152"/>
          </a:xfrm>
        </p:grpSpPr>
        <p:sp>
          <p:nvSpPr>
            <p:cNvPr id="29" name="正方形/長方形 28"/>
            <p:cNvSpPr/>
            <p:nvPr/>
          </p:nvSpPr>
          <p:spPr>
            <a:xfrm>
              <a:off x="4716016" y="3717032"/>
              <a:ext cx="1728192" cy="1368152"/>
            </a:xfrm>
            <a:prstGeom prst="rect">
              <a:avLst/>
            </a:prstGeom>
            <a:solidFill>
              <a:srgbClr val="FEDEF9"/>
            </a:solidFill>
            <a:ln w="2222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dirty="0" smtClea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4860032" y="3717032"/>
              <a:ext cx="16561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400" dirty="0" smtClean="0"/>
                <a:t>Data </a:t>
              </a:r>
              <a:r>
                <a:rPr lang="en-US" altLang="ja-JP" sz="1400" dirty="0" err="1" smtClean="0"/>
                <a:t>getData</a:t>
              </a:r>
              <a:r>
                <a:rPr lang="en-US" altLang="ja-JP" sz="1400" dirty="0" smtClean="0"/>
                <a:t>( )</a:t>
              </a:r>
              <a:endParaRPr kumimoji="1" lang="ja-JP" altLang="en-US" sz="1400" dirty="0"/>
            </a:p>
          </p:txBody>
        </p:sp>
        <p:sp>
          <p:nvSpPr>
            <p:cNvPr id="31" name="円/楕円 30"/>
            <p:cNvSpPr/>
            <p:nvPr/>
          </p:nvSpPr>
          <p:spPr>
            <a:xfrm>
              <a:off x="4860031" y="4149081"/>
              <a:ext cx="504057" cy="360039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400" dirty="0" smtClean="0">
                  <a:solidFill>
                    <a:schemeClr val="tx1"/>
                  </a:solidFill>
                </a:rPr>
                <a:t>r</a:t>
              </a:r>
              <a:endParaRPr kumimoji="1" lang="en-US" altLang="ja-JP" sz="14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32" name="直線矢印コネクタ 31"/>
            <p:cNvCxnSpPr>
              <a:stCxn id="33" idx="2"/>
              <a:endCxn id="31" idx="6"/>
            </p:cNvCxnSpPr>
            <p:nvPr/>
          </p:nvCxnSpPr>
          <p:spPr>
            <a:xfrm rot="10800000" flipV="1">
              <a:off x="5364089" y="4329099"/>
              <a:ext cx="1440159" cy="1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円/楕円 32"/>
            <p:cNvSpPr/>
            <p:nvPr/>
          </p:nvSpPr>
          <p:spPr>
            <a:xfrm>
              <a:off x="6804247" y="4149080"/>
              <a:ext cx="504057" cy="360039"/>
            </a:xfrm>
            <a:prstGeom prst="ellipse">
              <a:avLst/>
            </a:prstGeom>
            <a:solidFill>
              <a:srgbClr val="E7F4F5"/>
            </a:solidFill>
            <a:ln w="2222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400" dirty="0" smtClean="0">
                  <a:solidFill>
                    <a:schemeClr val="tx1"/>
                  </a:solidFill>
                </a:rPr>
                <a:t>f2</a:t>
              </a:r>
              <a:endParaRPr kumimoji="1" lang="en-US" altLang="ja-JP" sz="1400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46" name="円/楕円 45"/>
          <p:cNvSpPr/>
          <p:nvPr/>
        </p:nvSpPr>
        <p:spPr>
          <a:xfrm>
            <a:off x="5148064" y="5733256"/>
            <a:ext cx="936105" cy="360039"/>
          </a:xfrm>
          <a:prstGeom prst="ellipse">
            <a:avLst/>
          </a:prstGeom>
          <a:noFill/>
          <a:ln w="222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>
                <a:solidFill>
                  <a:schemeClr val="tx1"/>
                </a:solidFill>
              </a:rPr>
              <a:t>return</a:t>
            </a:r>
            <a:endParaRPr kumimoji="1" lang="en-US" altLang="ja-JP" sz="1400" dirty="0" smtClean="0">
              <a:solidFill>
                <a:schemeClr val="tx1"/>
              </a:solidFill>
            </a:endParaRPr>
          </a:p>
        </p:txBody>
      </p:sp>
      <p:cxnSp>
        <p:nvCxnSpPr>
          <p:cNvPr id="47" name="直線矢印コネクタ 46"/>
          <p:cNvCxnSpPr>
            <a:stCxn id="31" idx="4"/>
            <a:endCxn id="46" idx="0"/>
          </p:cNvCxnSpPr>
          <p:nvPr/>
        </p:nvCxnSpPr>
        <p:spPr>
          <a:xfrm rot="16200000" flipH="1">
            <a:off x="5364088" y="5481227"/>
            <a:ext cx="144016" cy="360041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四角形吹き出し 49"/>
          <p:cNvSpPr/>
          <p:nvPr/>
        </p:nvSpPr>
        <p:spPr>
          <a:xfrm>
            <a:off x="7308304" y="3429000"/>
            <a:ext cx="1152128" cy="576064"/>
          </a:xfrm>
          <a:prstGeom prst="wedgeRectCallout">
            <a:avLst>
              <a:gd name="adj1" fmla="val -123477"/>
              <a:gd name="adj2" fmla="val 93917"/>
            </a:avLst>
          </a:prstGeom>
          <a:solidFill>
            <a:srgbClr val="FFFFD9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>
                <a:solidFill>
                  <a:sysClr val="windowText" lastClr="000000"/>
                </a:solidFill>
              </a:rPr>
              <a:t>どこから</a:t>
            </a:r>
            <a:endParaRPr lang="en-US" altLang="ja-JP" sz="1600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ja-JP" altLang="en-US" sz="1600" dirty="0" smtClean="0">
                <a:solidFill>
                  <a:sysClr val="windowText" lastClr="000000"/>
                </a:solidFill>
              </a:rPr>
              <a:t>来たの？</a:t>
            </a:r>
            <a:endParaRPr kumimoji="1" lang="ja-JP" altLang="en-US" sz="16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51" name="四角形吹き出し 50"/>
          <p:cNvSpPr/>
          <p:nvPr/>
        </p:nvSpPr>
        <p:spPr>
          <a:xfrm>
            <a:off x="7668344" y="4653136"/>
            <a:ext cx="1152128" cy="576064"/>
          </a:xfrm>
          <a:prstGeom prst="wedgeRectCallout">
            <a:avLst>
              <a:gd name="adj1" fmla="val -81314"/>
              <a:gd name="adj2" fmla="val 79035"/>
            </a:avLst>
          </a:prstGeom>
          <a:solidFill>
            <a:srgbClr val="FFFFD9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>
                <a:solidFill>
                  <a:sysClr val="windowText" lastClr="000000"/>
                </a:solidFill>
              </a:rPr>
              <a:t>どこから</a:t>
            </a:r>
            <a:endParaRPr lang="en-US" altLang="ja-JP" sz="1600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ja-JP" altLang="en-US" sz="1600" dirty="0" smtClean="0">
                <a:solidFill>
                  <a:sysClr val="windowText" lastClr="000000"/>
                </a:solidFill>
              </a:rPr>
              <a:t>来たの？</a:t>
            </a:r>
            <a:endParaRPr kumimoji="1" lang="ja-JP" altLang="en-US" sz="16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52" name="四角形吹き出し 51"/>
          <p:cNvSpPr/>
          <p:nvPr/>
        </p:nvSpPr>
        <p:spPr>
          <a:xfrm>
            <a:off x="3419872" y="3501008"/>
            <a:ext cx="1224136" cy="504056"/>
          </a:xfrm>
          <a:prstGeom prst="wedgeRectCallout">
            <a:avLst>
              <a:gd name="adj1" fmla="val 63316"/>
              <a:gd name="adj2" fmla="val 100689"/>
            </a:avLst>
          </a:prstGeom>
          <a:solidFill>
            <a:srgbClr val="FFFFD9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>
                <a:solidFill>
                  <a:sysClr val="windowText" lastClr="000000"/>
                </a:solidFill>
              </a:rPr>
              <a:t>どこへ</a:t>
            </a:r>
            <a:endParaRPr lang="en-US" altLang="ja-JP" sz="1600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ja-JP" altLang="en-US" sz="1600" dirty="0" smtClean="0">
                <a:solidFill>
                  <a:sysClr val="windowText" lastClr="000000"/>
                </a:solidFill>
              </a:rPr>
              <a:t>行くの？</a:t>
            </a:r>
            <a:endParaRPr kumimoji="1" lang="ja-JP" altLang="en-US" sz="16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53" name="四角形吹き出し 52"/>
          <p:cNvSpPr/>
          <p:nvPr/>
        </p:nvSpPr>
        <p:spPr>
          <a:xfrm>
            <a:off x="3563888" y="5445224"/>
            <a:ext cx="1224136" cy="504056"/>
          </a:xfrm>
          <a:prstGeom prst="wedgeRectCallout">
            <a:avLst>
              <a:gd name="adj1" fmla="val 88993"/>
              <a:gd name="adj2" fmla="val 42109"/>
            </a:avLst>
          </a:prstGeom>
          <a:solidFill>
            <a:srgbClr val="FFFFD9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>
                <a:solidFill>
                  <a:sysClr val="windowText" lastClr="000000"/>
                </a:solidFill>
              </a:rPr>
              <a:t>どこへ</a:t>
            </a:r>
            <a:endParaRPr lang="en-US" altLang="ja-JP" sz="1600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ja-JP" altLang="en-US" sz="1600" dirty="0" smtClean="0">
                <a:solidFill>
                  <a:sysClr val="windowText" lastClr="000000"/>
                </a:solidFill>
              </a:rPr>
              <a:t>行くの？</a:t>
            </a:r>
            <a:endParaRPr kumimoji="1" lang="ja-JP" altLang="en-US" sz="16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3" name="スライド番号プレースホル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29</a:t>
            </a:fld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1" grpId="0" animBg="1"/>
      <p:bldP spid="52" grpId="0" animBg="1"/>
      <p:bldP spid="5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背景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2800" dirty="0" smtClean="0"/>
              <a:t>開発者はプログラム理解作業時に，ソースコードの読解，移動に開発時間の多くを費やす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プログラム理解では，データフロー調査が必要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データフローは複数のコード片を横断する</a:t>
            </a:r>
            <a:endParaRPr lang="en-US" altLang="ja-JP" sz="2400" dirty="0" smtClean="0"/>
          </a:p>
          <a:p>
            <a:pPr lvl="1"/>
            <a:endParaRPr lang="en-US" altLang="ja-JP" sz="2400" dirty="0" smtClean="0"/>
          </a:p>
          <a:p>
            <a:pPr>
              <a:buNone/>
            </a:pPr>
            <a:endParaRPr lang="en-US" altLang="ja-JP" dirty="0" smtClean="0"/>
          </a:p>
          <a:p>
            <a:endParaRPr lang="en-US" altLang="ja-JP" dirty="0" smtClean="0"/>
          </a:p>
        </p:txBody>
      </p:sp>
      <p:sp>
        <p:nvSpPr>
          <p:cNvPr id="4" name="正方形/長方形 3"/>
          <p:cNvSpPr/>
          <p:nvPr/>
        </p:nvSpPr>
        <p:spPr>
          <a:xfrm>
            <a:off x="1043608" y="3429000"/>
            <a:ext cx="1440160" cy="1872208"/>
          </a:xfrm>
          <a:prstGeom prst="rect">
            <a:avLst/>
          </a:prstGeom>
          <a:solidFill>
            <a:srgbClr val="FFFFD9"/>
          </a:solidFill>
          <a:ln w="158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b="1" dirty="0" smtClean="0">
                <a:solidFill>
                  <a:sysClr val="windowText" lastClr="000000"/>
                </a:solidFill>
              </a:rPr>
              <a:t>void a(){</a:t>
            </a:r>
          </a:p>
          <a:p>
            <a:pPr algn="ctr"/>
            <a:r>
              <a:rPr lang="en-US" altLang="ja-JP" b="1" dirty="0" smtClean="0">
                <a:solidFill>
                  <a:sysClr val="windowText" lastClr="000000"/>
                </a:solidFill>
              </a:rPr>
              <a:t>…</a:t>
            </a:r>
          </a:p>
          <a:p>
            <a:pPr algn="ctr"/>
            <a:r>
              <a:rPr lang="en-US" altLang="ja-JP" b="1" dirty="0" smtClean="0">
                <a:solidFill>
                  <a:sysClr val="windowText" lastClr="000000"/>
                </a:solidFill>
              </a:rPr>
              <a:t>x</a:t>
            </a:r>
            <a:r>
              <a:rPr lang="ja-JP" altLang="en-US" b="1" dirty="0" smtClean="0">
                <a:solidFill>
                  <a:sysClr val="windowText" lastClr="000000"/>
                </a:solidFill>
              </a:rPr>
              <a:t>  </a:t>
            </a:r>
            <a:r>
              <a:rPr lang="en-US" altLang="ja-JP" b="1" dirty="0" smtClean="0">
                <a:solidFill>
                  <a:sysClr val="windowText" lastClr="000000"/>
                </a:solidFill>
              </a:rPr>
              <a:t>=  b(p);</a:t>
            </a:r>
          </a:p>
          <a:p>
            <a:pPr algn="ctr"/>
            <a:r>
              <a:rPr lang="en-US" altLang="ja-JP" b="1" dirty="0" smtClean="0">
                <a:solidFill>
                  <a:sysClr val="windowText" lastClr="000000"/>
                </a:solidFill>
              </a:rPr>
              <a:t>…  </a:t>
            </a:r>
            <a:r>
              <a:rPr kumimoji="1" lang="en-US" altLang="ja-JP" b="1" dirty="0" smtClean="0">
                <a:solidFill>
                  <a:sysClr val="windowText" lastClr="000000"/>
                </a:solidFill>
              </a:rPr>
              <a:t>=  d(x);</a:t>
            </a:r>
          </a:p>
          <a:p>
            <a:pPr algn="ctr"/>
            <a:r>
              <a:rPr lang="en-US" altLang="ja-JP" b="1" dirty="0" smtClean="0">
                <a:solidFill>
                  <a:sysClr val="windowText" lastClr="000000"/>
                </a:solidFill>
              </a:rPr>
              <a:t>…</a:t>
            </a:r>
            <a:endParaRPr kumimoji="1" lang="en-US" altLang="ja-JP" b="1" dirty="0" smtClean="0">
              <a:solidFill>
                <a:sysClr val="windowText" lastClr="000000"/>
              </a:solidFill>
            </a:endParaRPr>
          </a:p>
          <a:p>
            <a:r>
              <a:rPr lang="en-US" altLang="ja-JP" b="1" dirty="0" smtClean="0">
                <a:solidFill>
                  <a:sysClr val="windowText" lastClr="000000"/>
                </a:solidFill>
              </a:rPr>
              <a:t>}</a:t>
            </a:r>
            <a:endParaRPr kumimoji="1" lang="ja-JP" altLang="en-US" b="1" dirty="0" smtClean="0">
              <a:solidFill>
                <a:sysClr val="windowText" lastClr="000000"/>
              </a:solidFill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707904" y="3429000"/>
            <a:ext cx="1656184" cy="1368152"/>
          </a:xfrm>
          <a:prstGeom prst="rect">
            <a:avLst/>
          </a:prstGeom>
          <a:solidFill>
            <a:srgbClr val="FFFFD9"/>
          </a:solidFill>
          <a:ln w="158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b="1" dirty="0" err="1" smtClean="0">
                <a:solidFill>
                  <a:sysClr val="windowText" lastClr="000000"/>
                </a:solidFill>
              </a:rPr>
              <a:t>int</a:t>
            </a:r>
            <a:r>
              <a:rPr kumimoji="1" lang="en-US" altLang="ja-JP" b="1" dirty="0" smtClean="0">
                <a:solidFill>
                  <a:sysClr val="windowText" lastClr="000000"/>
                </a:solidFill>
              </a:rPr>
              <a:t> b (</a:t>
            </a:r>
            <a:r>
              <a:rPr kumimoji="1" lang="en-US" altLang="ja-JP" b="1" dirty="0" err="1" smtClean="0">
                <a:solidFill>
                  <a:sysClr val="windowText" lastClr="000000"/>
                </a:solidFill>
              </a:rPr>
              <a:t>int</a:t>
            </a:r>
            <a:r>
              <a:rPr kumimoji="1" lang="en-US" altLang="ja-JP" b="1" dirty="0" smtClean="0">
                <a:solidFill>
                  <a:sysClr val="windowText" lastClr="000000"/>
                </a:solidFill>
              </a:rPr>
              <a:t> p){</a:t>
            </a:r>
          </a:p>
          <a:p>
            <a:pPr algn="ctr"/>
            <a:r>
              <a:rPr lang="en-US" altLang="ja-JP" b="1" dirty="0" smtClean="0">
                <a:solidFill>
                  <a:sysClr val="windowText" lastClr="000000"/>
                </a:solidFill>
              </a:rPr>
              <a:t>…</a:t>
            </a:r>
          </a:p>
          <a:p>
            <a:pPr algn="ctr"/>
            <a:r>
              <a:rPr lang="en-US" altLang="ja-JP" b="1" dirty="0" smtClean="0">
                <a:solidFill>
                  <a:sysClr val="windowText" lastClr="000000"/>
                </a:solidFill>
              </a:rPr>
              <a:t>return  c(q);</a:t>
            </a:r>
          </a:p>
          <a:p>
            <a:r>
              <a:rPr lang="en-US" altLang="ja-JP" b="1" dirty="0" smtClean="0">
                <a:solidFill>
                  <a:sysClr val="windowText" lastClr="000000"/>
                </a:solidFill>
              </a:rPr>
              <a:t>}</a:t>
            </a:r>
            <a:endParaRPr kumimoji="1" lang="ja-JP" altLang="en-US" b="1" dirty="0" smtClean="0">
              <a:solidFill>
                <a:sysClr val="windowText" lastClr="000000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707904" y="5013176"/>
            <a:ext cx="1584176" cy="1224136"/>
          </a:xfrm>
          <a:prstGeom prst="rect">
            <a:avLst/>
          </a:prstGeom>
          <a:solidFill>
            <a:srgbClr val="FFFFD9"/>
          </a:solidFill>
          <a:ln w="158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b="1" dirty="0" err="1" smtClean="0">
                <a:solidFill>
                  <a:sysClr val="windowText" lastClr="000000"/>
                </a:solidFill>
              </a:rPr>
              <a:t>int</a:t>
            </a:r>
            <a:r>
              <a:rPr kumimoji="1" lang="en-US" altLang="ja-JP" b="1" dirty="0" smtClean="0">
                <a:solidFill>
                  <a:sysClr val="windowText" lastClr="000000"/>
                </a:solidFill>
              </a:rPr>
              <a:t> d (</a:t>
            </a:r>
            <a:r>
              <a:rPr kumimoji="1" lang="en-US" altLang="ja-JP" b="1" dirty="0" err="1" smtClean="0">
                <a:solidFill>
                  <a:sysClr val="windowText" lastClr="000000"/>
                </a:solidFill>
              </a:rPr>
              <a:t>int</a:t>
            </a:r>
            <a:r>
              <a:rPr kumimoji="1" lang="en-US" altLang="ja-JP" b="1" dirty="0" smtClean="0">
                <a:solidFill>
                  <a:sysClr val="windowText" lastClr="000000"/>
                </a:solidFill>
              </a:rPr>
              <a:t> x){</a:t>
            </a:r>
          </a:p>
          <a:p>
            <a:pPr algn="ctr"/>
            <a:r>
              <a:rPr lang="en-US" altLang="ja-JP" b="1" dirty="0" smtClean="0">
                <a:solidFill>
                  <a:sysClr val="windowText" lastClr="000000"/>
                </a:solidFill>
              </a:rPr>
              <a:t>…</a:t>
            </a:r>
          </a:p>
          <a:p>
            <a:r>
              <a:rPr lang="en-US" altLang="ja-JP" b="1" dirty="0" smtClean="0">
                <a:solidFill>
                  <a:sysClr val="windowText" lastClr="000000"/>
                </a:solidFill>
              </a:rPr>
              <a:t>}</a:t>
            </a:r>
            <a:endParaRPr kumimoji="1" lang="ja-JP" altLang="en-US" b="1" dirty="0" smtClean="0">
              <a:solidFill>
                <a:sysClr val="windowText" lastClr="000000"/>
              </a:solidFill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6372200" y="3933056"/>
            <a:ext cx="1728192" cy="1440160"/>
          </a:xfrm>
          <a:prstGeom prst="rect">
            <a:avLst/>
          </a:prstGeom>
          <a:solidFill>
            <a:srgbClr val="FFFFD9"/>
          </a:solidFill>
          <a:ln w="158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b="1" dirty="0" err="1" smtClean="0">
                <a:solidFill>
                  <a:sysClr val="windowText" lastClr="000000"/>
                </a:solidFill>
              </a:rPr>
              <a:t>int</a:t>
            </a:r>
            <a:r>
              <a:rPr kumimoji="1" lang="en-US" altLang="ja-JP" b="1" dirty="0" smtClean="0">
                <a:solidFill>
                  <a:sysClr val="windowText" lastClr="000000"/>
                </a:solidFill>
              </a:rPr>
              <a:t> c (</a:t>
            </a:r>
            <a:r>
              <a:rPr kumimoji="1" lang="en-US" altLang="ja-JP" b="1" dirty="0" err="1" smtClean="0">
                <a:solidFill>
                  <a:sysClr val="windowText" lastClr="000000"/>
                </a:solidFill>
              </a:rPr>
              <a:t>int</a:t>
            </a:r>
            <a:r>
              <a:rPr kumimoji="1" lang="en-US" altLang="ja-JP" b="1" dirty="0" smtClean="0">
                <a:solidFill>
                  <a:sysClr val="windowText" lastClr="000000"/>
                </a:solidFill>
              </a:rPr>
              <a:t> q){</a:t>
            </a:r>
          </a:p>
          <a:p>
            <a:pPr algn="ctr"/>
            <a:r>
              <a:rPr lang="en-US" altLang="ja-JP" b="1" dirty="0" smtClean="0">
                <a:solidFill>
                  <a:sysClr val="windowText" lastClr="000000"/>
                </a:solidFill>
              </a:rPr>
              <a:t>…</a:t>
            </a:r>
          </a:p>
          <a:p>
            <a:pPr algn="ctr"/>
            <a:r>
              <a:rPr lang="en-US" altLang="ja-JP" b="1" dirty="0" smtClean="0">
                <a:solidFill>
                  <a:sysClr val="windowText" lastClr="000000"/>
                </a:solidFill>
              </a:rPr>
              <a:t>return  r;</a:t>
            </a:r>
          </a:p>
          <a:p>
            <a:r>
              <a:rPr lang="en-US" altLang="ja-JP" b="1" dirty="0" smtClean="0">
                <a:solidFill>
                  <a:sysClr val="windowText" lastClr="000000"/>
                </a:solidFill>
              </a:rPr>
              <a:t>}</a:t>
            </a:r>
            <a:endParaRPr kumimoji="1" lang="ja-JP" altLang="en-US" b="1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2" name="スライド番号プレースホルダ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  <p:sp>
        <p:nvSpPr>
          <p:cNvPr id="37" name="Text Box 24"/>
          <p:cNvSpPr txBox="1">
            <a:spLocks noChangeArrowheads="1"/>
          </p:cNvSpPr>
          <p:nvPr/>
        </p:nvSpPr>
        <p:spPr bwMode="auto">
          <a:xfrm>
            <a:off x="1187624" y="5575730"/>
            <a:ext cx="1358335" cy="30154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13860" rIns="0" bIns="0"/>
          <a:lstStyle/>
          <a:p>
            <a:pPr hangingPunct="1">
              <a:lnSpc>
                <a:spcPct val="95000"/>
              </a:lnSpc>
              <a:spcAft>
                <a:spcPts val="1425"/>
              </a:spcAft>
              <a:tabLst>
                <a:tab pos="723900" algn="l"/>
                <a:tab pos="1447800" algn="l"/>
              </a:tabLst>
            </a:pPr>
            <a:r>
              <a:rPr lang="en-US" sz="1600" dirty="0" err="1" smtClean="0">
                <a:solidFill>
                  <a:srgbClr val="000000"/>
                </a:solidFill>
                <a:latin typeface="Times New Roman" pitchFamily="16" charset="0"/>
              </a:rPr>
              <a:t>データフロ</a:t>
            </a:r>
            <a:r>
              <a:rPr lang="en-US" sz="1600" dirty="0" smtClean="0">
                <a:solidFill>
                  <a:srgbClr val="000000"/>
                </a:solidFill>
                <a:latin typeface="Times New Roman" pitchFamily="16" charset="0"/>
              </a:rPr>
              <a:t>ー</a:t>
            </a:r>
            <a:endParaRPr lang="en-US" sz="1600" dirty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9" name="Line 26"/>
          <p:cNvSpPr>
            <a:spLocks noChangeShapeType="1"/>
          </p:cNvSpPr>
          <p:nvPr/>
        </p:nvSpPr>
        <p:spPr bwMode="auto">
          <a:xfrm flipV="1">
            <a:off x="1331640" y="5535855"/>
            <a:ext cx="648072" cy="0"/>
          </a:xfrm>
          <a:prstGeom prst="line">
            <a:avLst/>
          </a:prstGeom>
          <a:noFill/>
          <a:ln w="19050">
            <a:solidFill>
              <a:schemeClr val="accent2">
                <a:lumMod val="75000"/>
              </a:schemeClr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 sz="1200"/>
          </a:p>
        </p:txBody>
      </p:sp>
      <p:cxnSp>
        <p:nvCxnSpPr>
          <p:cNvPr id="42" name="直線矢印コネクタ 41"/>
          <p:cNvCxnSpPr/>
          <p:nvPr/>
        </p:nvCxnSpPr>
        <p:spPr>
          <a:xfrm flipV="1">
            <a:off x="2267744" y="3717032"/>
            <a:ext cx="1512168" cy="504056"/>
          </a:xfrm>
          <a:prstGeom prst="straightConnector1">
            <a:avLst/>
          </a:prstGeom>
          <a:ln w="3175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矢印コネクタ 43"/>
          <p:cNvCxnSpPr/>
          <p:nvPr/>
        </p:nvCxnSpPr>
        <p:spPr>
          <a:xfrm>
            <a:off x="5229922" y="4183607"/>
            <a:ext cx="1214286" cy="37481"/>
          </a:xfrm>
          <a:prstGeom prst="straightConnector1">
            <a:avLst/>
          </a:prstGeom>
          <a:ln w="3175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矢印コネクタ 47"/>
          <p:cNvCxnSpPr/>
          <p:nvPr/>
        </p:nvCxnSpPr>
        <p:spPr>
          <a:xfrm rot="10800000">
            <a:off x="5148064" y="4437112"/>
            <a:ext cx="1512168" cy="360040"/>
          </a:xfrm>
          <a:prstGeom prst="straightConnector1">
            <a:avLst/>
          </a:prstGeom>
          <a:ln w="3175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矢印コネクタ 50"/>
          <p:cNvCxnSpPr/>
          <p:nvPr/>
        </p:nvCxnSpPr>
        <p:spPr>
          <a:xfrm rot="10800000">
            <a:off x="2267744" y="4293096"/>
            <a:ext cx="1512168" cy="1588"/>
          </a:xfrm>
          <a:prstGeom prst="straightConnector1">
            <a:avLst/>
          </a:prstGeom>
          <a:ln w="3175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矢印コネクタ 53"/>
          <p:cNvCxnSpPr/>
          <p:nvPr/>
        </p:nvCxnSpPr>
        <p:spPr>
          <a:xfrm>
            <a:off x="2323500" y="4497969"/>
            <a:ext cx="1445612" cy="845365"/>
          </a:xfrm>
          <a:prstGeom prst="straightConnector1">
            <a:avLst/>
          </a:prstGeom>
          <a:ln w="3175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テキスト ボックス 23"/>
          <p:cNvSpPr txBox="1"/>
          <p:nvPr/>
        </p:nvSpPr>
        <p:spPr>
          <a:xfrm>
            <a:off x="2987824" y="6259378"/>
            <a:ext cx="568863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/>
            <a:r>
              <a:rPr lang="ja-JP" altLang="en-US" sz="1600" dirty="0" smtClean="0"/>
              <a:t>変数 </a:t>
            </a:r>
            <a:r>
              <a:rPr lang="en-US" altLang="ja-JP" sz="1600" dirty="0" smtClean="0"/>
              <a:t>x</a:t>
            </a:r>
            <a:r>
              <a:rPr lang="ja-JP" altLang="en-US" sz="1600" dirty="0" smtClean="0"/>
              <a:t> に関連したデータフロー調査</a:t>
            </a:r>
            <a:endParaRPr lang="en-US" altLang="ja-JP" sz="1600" dirty="0" smtClean="0"/>
          </a:p>
          <a:p>
            <a:endParaRPr kumimoji="1" lang="ja-JP" alt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グラフの探索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2800" dirty="0" smtClean="0"/>
              <a:t>変数間データフローグラフ（</a:t>
            </a:r>
            <a:r>
              <a:rPr lang="en-US" altLang="ja-JP" sz="2800" dirty="0" smtClean="0"/>
              <a:t>IVDFG</a:t>
            </a:r>
            <a:r>
              <a:rPr lang="ja-JP" altLang="en-US" sz="2800" dirty="0" smtClean="0"/>
              <a:t>）を構築、以下のルールに基づいて探索し、グラフを描画する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入力：メソッド呼び出し</a:t>
            </a:r>
          </a:p>
          <a:p>
            <a:pPr lvl="2"/>
            <a:r>
              <a:rPr lang="ja-JP" altLang="en-US" sz="2000" dirty="0" smtClean="0"/>
              <a:t>引数　</a:t>
            </a:r>
            <a:r>
              <a:rPr lang="en-US" altLang="ja-JP" sz="2000" dirty="0" smtClean="0">
                <a:sym typeface="Wingdings" pitchFamily="2" charset="2"/>
              </a:rPr>
              <a:t></a:t>
            </a:r>
            <a:r>
              <a:rPr lang="ja-JP" altLang="en-US" sz="2000" dirty="0" smtClean="0">
                <a:sym typeface="Wingdings" pitchFamily="2" charset="2"/>
              </a:rPr>
              <a:t>　</a:t>
            </a:r>
            <a:r>
              <a:rPr lang="en-US" altLang="ja-JP" sz="2000" dirty="0" smtClean="0">
                <a:sym typeface="Wingdings" pitchFamily="2" charset="2"/>
              </a:rPr>
              <a:t>Forward</a:t>
            </a:r>
            <a:r>
              <a:rPr lang="ja-JP" altLang="en-US" sz="2000" dirty="0" smtClean="0">
                <a:sym typeface="Wingdings" pitchFamily="2" charset="2"/>
              </a:rPr>
              <a:t>探索</a:t>
            </a:r>
            <a:endParaRPr lang="en-US" altLang="ja-JP" sz="2000" dirty="0" smtClean="0"/>
          </a:p>
          <a:p>
            <a:pPr lvl="2"/>
            <a:r>
              <a:rPr lang="ja-JP" altLang="en-US" sz="2000" dirty="0" smtClean="0"/>
              <a:t>戻り値　</a:t>
            </a:r>
            <a:r>
              <a:rPr lang="en-US" altLang="ja-JP" sz="2000" dirty="0" smtClean="0">
                <a:sym typeface="Wingdings" pitchFamily="2" charset="2"/>
              </a:rPr>
              <a:t></a:t>
            </a:r>
            <a:r>
              <a:rPr lang="ja-JP" altLang="en-US" sz="2000" dirty="0" smtClean="0">
                <a:sym typeface="Wingdings" pitchFamily="2" charset="2"/>
              </a:rPr>
              <a:t>　</a:t>
            </a:r>
            <a:r>
              <a:rPr lang="en-US" altLang="ja-JP" sz="2000" dirty="0" smtClean="0">
                <a:sym typeface="Wingdings" pitchFamily="2" charset="2"/>
              </a:rPr>
              <a:t> Backward</a:t>
            </a:r>
            <a:r>
              <a:rPr lang="ja-JP" altLang="en-US" sz="2000" dirty="0" smtClean="0">
                <a:sym typeface="Wingdings" pitchFamily="2" charset="2"/>
              </a:rPr>
              <a:t>探索</a:t>
            </a:r>
            <a:endParaRPr lang="en-US" altLang="ja-JP" sz="2000" dirty="0" smtClean="0"/>
          </a:p>
          <a:p>
            <a:pPr lvl="1"/>
            <a:endParaRPr kumimoji="1" lang="ja-JP" altLang="en-US" sz="2400" dirty="0"/>
          </a:p>
        </p:txBody>
      </p:sp>
      <p:sp>
        <p:nvSpPr>
          <p:cNvPr id="12" name="正方形/長方形 11"/>
          <p:cNvSpPr/>
          <p:nvPr/>
        </p:nvSpPr>
        <p:spPr>
          <a:xfrm>
            <a:off x="755576" y="4005064"/>
            <a:ext cx="2592288" cy="1296144"/>
          </a:xfrm>
          <a:prstGeom prst="rect">
            <a:avLst/>
          </a:prstGeom>
          <a:solidFill>
            <a:srgbClr val="FFFFD9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600" dirty="0" smtClean="0">
                <a:solidFill>
                  <a:sysClr val="windowText" lastClr="000000"/>
                </a:solidFill>
              </a:rPr>
              <a:t>void </a:t>
            </a:r>
            <a:r>
              <a:rPr lang="en-US" altLang="ja-JP" sz="1600" dirty="0" err="1" smtClean="0">
                <a:solidFill>
                  <a:sysClr val="windowText" lastClr="000000"/>
                </a:solidFill>
              </a:rPr>
              <a:t>fuga</a:t>
            </a:r>
            <a:r>
              <a:rPr kumimoji="1" lang="en-US" altLang="ja-JP" sz="1600" dirty="0" smtClean="0">
                <a:solidFill>
                  <a:sysClr val="windowText" lastClr="000000"/>
                </a:solidFill>
              </a:rPr>
              <a:t>(){</a:t>
            </a:r>
          </a:p>
          <a:p>
            <a:r>
              <a:rPr lang="en-US" altLang="ja-JP" sz="1600" dirty="0" smtClean="0">
                <a:solidFill>
                  <a:sysClr val="windowText" lastClr="000000"/>
                </a:solidFill>
              </a:rPr>
              <a:t>    Data d = o1.getData();</a:t>
            </a:r>
          </a:p>
          <a:p>
            <a:r>
              <a:rPr lang="en-US" altLang="ja-JP" sz="1600" dirty="0" smtClean="0">
                <a:solidFill>
                  <a:sysClr val="windowText" lastClr="000000"/>
                </a:solidFill>
              </a:rPr>
              <a:t>    o2.setData(d);</a:t>
            </a:r>
          </a:p>
          <a:p>
            <a:r>
              <a:rPr lang="en-US" altLang="ja-JP" sz="1600" dirty="0" smtClean="0">
                <a:solidFill>
                  <a:sysClr val="windowText" lastClr="000000"/>
                </a:solidFill>
              </a:rPr>
              <a:t>}</a:t>
            </a:r>
          </a:p>
        </p:txBody>
      </p:sp>
      <p:grpSp>
        <p:nvGrpSpPr>
          <p:cNvPr id="4" name="グループ化 79"/>
          <p:cNvGrpSpPr/>
          <p:nvPr/>
        </p:nvGrpSpPr>
        <p:grpSpPr>
          <a:xfrm>
            <a:off x="4499992" y="3645024"/>
            <a:ext cx="2880320" cy="2160240"/>
            <a:chOff x="3275856" y="3645024"/>
            <a:chExt cx="2880320" cy="2160240"/>
          </a:xfrm>
        </p:grpSpPr>
        <p:grpSp>
          <p:nvGrpSpPr>
            <p:cNvPr id="5" name="グループ化 13"/>
            <p:cNvGrpSpPr/>
            <p:nvPr/>
          </p:nvGrpSpPr>
          <p:grpSpPr>
            <a:xfrm>
              <a:off x="3275856" y="3645024"/>
              <a:ext cx="2880320" cy="2160240"/>
              <a:chOff x="4572000" y="3501008"/>
              <a:chExt cx="2880320" cy="2160240"/>
            </a:xfrm>
          </p:grpSpPr>
          <p:sp>
            <p:nvSpPr>
              <p:cNvPr id="15" name="正方形/長方形 14"/>
              <p:cNvSpPr/>
              <p:nvPr/>
            </p:nvSpPr>
            <p:spPr>
              <a:xfrm>
                <a:off x="4572000" y="3501008"/>
                <a:ext cx="2880320" cy="2160240"/>
              </a:xfrm>
              <a:prstGeom prst="rect">
                <a:avLst/>
              </a:prstGeom>
              <a:solidFill>
                <a:srgbClr val="FEDEF9"/>
              </a:solidFill>
              <a:ln w="2222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400" dirty="0" smtClea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16" name="テキスト ボックス 15"/>
              <p:cNvSpPr txBox="1"/>
              <p:nvPr/>
            </p:nvSpPr>
            <p:spPr>
              <a:xfrm>
                <a:off x="5436096" y="3573016"/>
                <a:ext cx="165618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ja-JP" sz="1400" dirty="0" smtClean="0"/>
                  <a:t>void  </a:t>
                </a:r>
                <a:r>
                  <a:rPr lang="en-US" altLang="ja-JP" sz="1400" dirty="0" err="1" smtClean="0"/>
                  <a:t>fuga</a:t>
                </a:r>
                <a:r>
                  <a:rPr lang="en-US" altLang="ja-JP" sz="1400" dirty="0" smtClean="0"/>
                  <a:t>( )</a:t>
                </a:r>
                <a:endParaRPr kumimoji="1" lang="ja-JP" altLang="en-US" sz="1400" dirty="0"/>
              </a:p>
            </p:txBody>
          </p:sp>
          <p:sp>
            <p:nvSpPr>
              <p:cNvPr id="17" name="円/楕円 16"/>
              <p:cNvSpPr/>
              <p:nvPr/>
            </p:nvSpPr>
            <p:spPr>
              <a:xfrm>
                <a:off x="5292080" y="4581128"/>
                <a:ext cx="576064" cy="360040"/>
              </a:xfrm>
              <a:prstGeom prst="ellipse">
                <a:avLst/>
              </a:prstGeom>
              <a:noFill/>
              <a:ln w="2222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sz="1400" dirty="0" smtClean="0">
                    <a:solidFill>
                      <a:schemeClr val="tx1"/>
                    </a:solidFill>
                  </a:rPr>
                  <a:t>d</a:t>
                </a:r>
              </a:p>
            </p:txBody>
          </p:sp>
        </p:grpSp>
        <p:sp>
          <p:nvSpPr>
            <p:cNvPr id="23" name="正方形/長方形 22"/>
            <p:cNvSpPr/>
            <p:nvPr/>
          </p:nvSpPr>
          <p:spPr>
            <a:xfrm>
              <a:off x="4283968" y="4149080"/>
              <a:ext cx="1656184" cy="360040"/>
            </a:xfrm>
            <a:prstGeom prst="rect">
              <a:avLst/>
            </a:prstGeom>
            <a:solidFill>
              <a:srgbClr val="E7F4F5"/>
            </a:solidFill>
            <a:ln w="1270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400" dirty="0" smtClean="0">
                  <a:solidFill>
                    <a:sysClr val="windowText" lastClr="000000"/>
                  </a:solidFill>
                </a:rPr>
                <a:t>Data </a:t>
              </a:r>
              <a:r>
                <a:rPr lang="en-US" altLang="ja-JP" sz="1400" dirty="0" err="1" smtClean="0">
                  <a:solidFill>
                    <a:sysClr val="windowText" lastClr="000000"/>
                  </a:solidFill>
                </a:rPr>
                <a:t>getData</a:t>
              </a:r>
              <a:r>
                <a:rPr lang="en-US" altLang="ja-JP" sz="1400" dirty="0" smtClean="0">
                  <a:solidFill>
                    <a:sysClr val="windowText" lastClr="000000"/>
                  </a:solidFill>
                </a:rPr>
                <a:t>()</a:t>
              </a:r>
              <a:endParaRPr kumimoji="1" lang="ja-JP" altLang="en-US" sz="1400" dirty="0" smtClea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43" name="正方形/長方形 42"/>
            <p:cNvSpPr/>
            <p:nvPr/>
          </p:nvSpPr>
          <p:spPr>
            <a:xfrm>
              <a:off x="3419872" y="5229200"/>
              <a:ext cx="1944216" cy="360040"/>
            </a:xfrm>
            <a:prstGeom prst="rect">
              <a:avLst/>
            </a:prstGeom>
            <a:solidFill>
              <a:srgbClr val="E7F4F5"/>
            </a:solidFill>
            <a:ln w="1270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400" dirty="0" smtClean="0">
                  <a:solidFill>
                    <a:sysClr val="windowText" lastClr="000000"/>
                  </a:solidFill>
                </a:rPr>
                <a:t>void </a:t>
              </a:r>
              <a:r>
                <a:rPr lang="en-US" altLang="ja-JP" sz="1400" dirty="0" err="1" smtClean="0">
                  <a:solidFill>
                    <a:sysClr val="windowText" lastClr="000000"/>
                  </a:solidFill>
                </a:rPr>
                <a:t>setData</a:t>
              </a:r>
              <a:r>
                <a:rPr lang="en-US" altLang="ja-JP" sz="1400" dirty="0" smtClean="0">
                  <a:solidFill>
                    <a:sysClr val="windowText" lastClr="000000"/>
                  </a:solidFill>
                </a:rPr>
                <a:t>( Data)</a:t>
              </a:r>
              <a:endParaRPr kumimoji="1" lang="ja-JP" altLang="en-US" sz="1400" dirty="0" smtClean="0">
                <a:solidFill>
                  <a:sysClr val="windowText" lastClr="000000"/>
                </a:solidFill>
              </a:endParaRPr>
            </a:p>
          </p:txBody>
        </p:sp>
        <p:cxnSp>
          <p:nvCxnSpPr>
            <p:cNvPr id="51" name="直線矢印コネクタ 50"/>
            <p:cNvCxnSpPr/>
            <p:nvPr/>
          </p:nvCxnSpPr>
          <p:spPr>
            <a:xfrm rot="10800000" flipV="1">
              <a:off x="4283968" y="4437112"/>
              <a:ext cx="288034" cy="288032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矢印コネクタ 54"/>
            <p:cNvCxnSpPr/>
            <p:nvPr/>
          </p:nvCxnSpPr>
          <p:spPr>
            <a:xfrm rot="16200000" flipH="1">
              <a:off x="4539459" y="4980634"/>
              <a:ext cx="268751" cy="372395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7" name="四角形吹き出し 76"/>
          <p:cNvSpPr/>
          <p:nvPr/>
        </p:nvSpPr>
        <p:spPr>
          <a:xfrm>
            <a:off x="7380312" y="4797152"/>
            <a:ext cx="1224136" cy="504056"/>
          </a:xfrm>
          <a:prstGeom prst="wedgeRectCallout">
            <a:avLst>
              <a:gd name="adj1" fmla="val -143658"/>
              <a:gd name="adj2" fmla="val 70454"/>
            </a:avLst>
          </a:prstGeom>
          <a:solidFill>
            <a:srgbClr val="FFFFD9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>
                <a:solidFill>
                  <a:sysClr val="windowText" lastClr="000000"/>
                </a:solidFill>
              </a:rPr>
              <a:t>どこへ</a:t>
            </a:r>
            <a:endParaRPr lang="en-US" altLang="ja-JP" sz="1600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ja-JP" altLang="en-US" sz="1600" dirty="0" smtClean="0">
                <a:solidFill>
                  <a:sysClr val="windowText" lastClr="000000"/>
                </a:solidFill>
              </a:rPr>
              <a:t>行くの？</a:t>
            </a:r>
            <a:endParaRPr kumimoji="1" lang="ja-JP" altLang="en-US" sz="16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79" name="四角形吹き出し 78"/>
          <p:cNvSpPr/>
          <p:nvPr/>
        </p:nvSpPr>
        <p:spPr>
          <a:xfrm>
            <a:off x="6732240" y="2852936"/>
            <a:ext cx="1152128" cy="504056"/>
          </a:xfrm>
          <a:prstGeom prst="wedgeRectCallout">
            <a:avLst>
              <a:gd name="adj1" fmla="val -108488"/>
              <a:gd name="adj2" fmla="val 236745"/>
            </a:avLst>
          </a:prstGeom>
          <a:solidFill>
            <a:srgbClr val="FFFFD9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>
                <a:solidFill>
                  <a:sysClr val="windowText" lastClr="000000"/>
                </a:solidFill>
              </a:rPr>
              <a:t>どこから</a:t>
            </a:r>
            <a:endParaRPr lang="en-US" altLang="ja-JP" sz="1600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ja-JP" altLang="en-US" sz="1600" dirty="0" smtClean="0">
                <a:solidFill>
                  <a:sysClr val="windowText" lastClr="000000"/>
                </a:solidFill>
              </a:rPr>
              <a:t>来たの？</a:t>
            </a:r>
            <a:endParaRPr kumimoji="1" lang="ja-JP" altLang="en-US" sz="16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18" name="スライド番号プレースホル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30</a:t>
            </a:fld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animBg="1"/>
      <p:bldP spid="79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Eclipse </a:t>
            </a:r>
            <a:r>
              <a:rPr lang="en-US" altLang="ja-JP" dirty="0" err="1" smtClean="0"/>
              <a:t>plugin</a:t>
            </a:r>
            <a:r>
              <a:rPr lang="en-US" altLang="ja-JP" dirty="0" smtClean="0"/>
              <a:t> </a:t>
            </a:r>
            <a:r>
              <a:rPr lang="ja-JP" altLang="en-US" dirty="0" smtClean="0"/>
              <a:t>として実装</a:t>
            </a:r>
            <a:r>
              <a:rPr lang="en-US" altLang="ja-JP" dirty="0" smtClean="0"/>
              <a:t>(1/2)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3074" name="Picture 2" descr="C:\cygwin\home\s-etuda\m2\master_thesis\slide\pic1.1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412776"/>
            <a:ext cx="8464612" cy="5184576"/>
          </a:xfrm>
          <a:prstGeom prst="rect">
            <a:avLst/>
          </a:prstGeom>
          <a:noFill/>
        </p:spPr>
      </p:pic>
      <p:sp>
        <p:nvSpPr>
          <p:cNvPr id="12" name="正方形/長方形 11"/>
          <p:cNvSpPr/>
          <p:nvPr/>
        </p:nvSpPr>
        <p:spPr>
          <a:xfrm>
            <a:off x="323528" y="1412776"/>
            <a:ext cx="8424936" cy="5112568"/>
          </a:xfrm>
          <a:prstGeom prst="rect">
            <a:avLst/>
          </a:prstGeom>
          <a:solidFill>
            <a:schemeClr val="bg1">
              <a:lumMod val="85000"/>
              <a:alpha val="71000"/>
            </a:scheme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grpSp>
        <p:nvGrpSpPr>
          <p:cNvPr id="4" name="グループ化 10"/>
          <p:cNvGrpSpPr/>
          <p:nvPr/>
        </p:nvGrpSpPr>
        <p:grpSpPr>
          <a:xfrm>
            <a:off x="1619672" y="1700808"/>
            <a:ext cx="4320480" cy="2664296"/>
            <a:chOff x="-36512" y="1124744"/>
            <a:chExt cx="4320480" cy="2664296"/>
          </a:xfrm>
        </p:grpSpPr>
        <p:sp>
          <p:nvSpPr>
            <p:cNvPr id="10" name="四角形吹き出し 9"/>
            <p:cNvSpPr/>
            <p:nvPr/>
          </p:nvSpPr>
          <p:spPr>
            <a:xfrm>
              <a:off x="-36512" y="1124744"/>
              <a:ext cx="4320480" cy="2664296"/>
            </a:xfrm>
            <a:prstGeom prst="wedgeRectCallout">
              <a:avLst>
                <a:gd name="adj1" fmla="val 74055"/>
                <a:gd name="adj2" fmla="val 65377"/>
              </a:avLst>
            </a:prstGeom>
            <a:solidFill>
              <a:schemeClr val="bg1"/>
            </a:solidFill>
            <a:ln w="2540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 smtClean="0">
                  <a:solidFill>
                    <a:sysClr val="windowText" lastClr="000000"/>
                  </a:solidFill>
                </a:rPr>
                <a:t>注目するノードをエディタで開く</a:t>
              </a:r>
              <a:endParaRPr kumimoji="1" lang="en-US" altLang="ja-JP" dirty="0" smtClean="0">
                <a:solidFill>
                  <a:sysClr val="windowText" lastClr="000000"/>
                </a:solidFill>
              </a:endParaRPr>
            </a:p>
            <a:p>
              <a:pPr algn="ctr"/>
              <a:endParaRPr lang="en-US" altLang="ja-JP" dirty="0" smtClean="0">
                <a:solidFill>
                  <a:sysClr val="windowText" lastClr="000000"/>
                </a:solidFill>
              </a:endParaRPr>
            </a:p>
            <a:p>
              <a:pPr algn="ctr"/>
              <a:endParaRPr kumimoji="1" lang="en-US" altLang="ja-JP" dirty="0" smtClean="0">
                <a:solidFill>
                  <a:sysClr val="windowText" lastClr="000000"/>
                </a:solidFill>
              </a:endParaRPr>
            </a:p>
            <a:p>
              <a:pPr algn="ctr"/>
              <a:endParaRPr lang="en-US" altLang="ja-JP" dirty="0" smtClean="0">
                <a:solidFill>
                  <a:sysClr val="windowText" lastClr="000000"/>
                </a:solidFill>
              </a:endParaRPr>
            </a:p>
            <a:p>
              <a:pPr algn="ctr"/>
              <a:endParaRPr kumimoji="1" lang="en-US" altLang="ja-JP" dirty="0" smtClean="0">
                <a:solidFill>
                  <a:sysClr val="windowText" lastClr="000000"/>
                </a:solidFill>
              </a:endParaRPr>
            </a:p>
            <a:p>
              <a:pPr algn="ctr"/>
              <a:endParaRPr lang="en-US" altLang="ja-JP" dirty="0" smtClean="0">
                <a:solidFill>
                  <a:sysClr val="windowText" lastClr="000000"/>
                </a:solidFill>
              </a:endParaRPr>
            </a:p>
            <a:p>
              <a:pPr algn="ctr"/>
              <a:endParaRPr kumimoji="1" lang="en-US" altLang="ja-JP" dirty="0" smtClean="0">
                <a:solidFill>
                  <a:sysClr val="windowText" lastClr="000000"/>
                </a:solidFill>
              </a:endParaRPr>
            </a:p>
            <a:p>
              <a:pPr algn="ctr"/>
              <a:endParaRPr kumimoji="1" lang="ja-JP" altLang="en-US" dirty="0" smtClea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9" name="Picture 3" descr="C:\cygwin\home\s-etuda\m2\master_thesis\tex\fig\bmp\CenterClickAction.bmp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51520" y="1700808"/>
              <a:ext cx="3838576" cy="1914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</p:pic>
      </p:grpSp>
      <p:sp>
        <p:nvSpPr>
          <p:cNvPr id="13" name="スライド番号プレースホルダ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31</a:t>
            </a:fld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グラフを使った調査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2800" dirty="0" smtClean="0"/>
              <a:t>開発者が閲覧中のコード片からは，読み取れないデータフロー情報を抽出</a:t>
            </a:r>
          </a:p>
          <a:p>
            <a:pPr lvl="1"/>
            <a:r>
              <a:rPr lang="ja-JP" altLang="en-US" sz="2400" dirty="0" smtClean="0"/>
              <a:t>クエリの例：</a:t>
            </a:r>
            <a:r>
              <a:rPr kumimoji="1" lang="ja-JP" altLang="en-US" sz="2400" dirty="0" smtClean="0"/>
              <a:t>メソッド定義</a:t>
            </a:r>
            <a:endParaRPr kumimoji="1" lang="en-US" altLang="ja-JP" sz="2400" dirty="0" smtClean="0"/>
          </a:p>
          <a:p>
            <a:pPr lvl="2"/>
            <a:r>
              <a:rPr lang="ja-JP" altLang="en-US" sz="2000" dirty="0" smtClean="0"/>
              <a:t>引数，参照するフィールド　</a:t>
            </a:r>
            <a:r>
              <a:rPr lang="en-US" altLang="ja-JP" sz="2000" dirty="0" smtClean="0">
                <a:sym typeface="Wingdings" pitchFamily="2" charset="2"/>
              </a:rPr>
              <a:t></a:t>
            </a:r>
            <a:r>
              <a:rPr lang="ja-JP" altLang="en-US" sz="2000" dirty="0" smtClean="0">
                <a:sym typeface="Wingdings" pitchFamily="2" charset="2"/>
              </a:rPr>
              <a:t>　</a:t>
            </a:r>
            <a:r>
              <a:rPr lang="en-US" altLang="ja-JP" sz="2000" dirty="0" smtClean="0">
                <a:sym typeface="Wingdings" pitchFamily="2" charset="2"/>
              </a:rPr>
              <a:t>Backward</a:t>
            </a:r>
            <a:r>
              <a:rPr lang="ja-JP" altLang="en-US" sz="2000" dirty="0" smtClean="0">
                <a:sym typeface="Wingdings" pitchFamily="2" charset="2"/>
              </a:rPr>
              <a:t>探索</a:t>
            </a:r>
            <a:endParaRPr lang="en-US" altLang="ja-JP" sz="2000" dirty="0" smtClean="0"/>
          </a:p>
          <a:p>
            <a:pPr lvl="2"/>
            <a:r>
              <a:rPr lang="ja-JP" altLang="en-US" sz="2000" dirty="0" smtClean="0"/>
              <a:t>戻り値，代入するフィールド　</a:t>
            </a:r>
            <a:r>
              <a:rPr lang="en-US" altLang="ja-JP" sz="2000" dirty="0" smtClean="0">
                <a:sym typeface="Wingdings" pitchFamily="2" charset="2"/>
              </a:rPr>
              <a:t></a:t>
            </a:r>
            <a:r>
              <a:rPr lang="ja-JP" altLang="en-US" sz="2000" dirty="0" smtClean="0">
                <a:sym typeface="Wingdings" pitchFamily="2" charset="2"/>
              </a:rPr>
              <a:t>　</a:t>
            </a:r>
            <a:r>
              <a:rPr lang="en-US" altLang="ja-JP" sz="2000" dirty="0" smtClean="0">
                <a:sym typeface="Wingdings" pitchFamily="2" charset="2"/>
              </a:rPr>
              <a:t>Forward</a:t>
            </a:r>
            <a:r>
              <a:rPr lang="ja-JP" altLang="en-US" sz="2000" dirty="0" smtClean="0">
                <a:sym typeface="Wingdings" pitchFamily="2" charset="2"/>
              </a:rPr>
              <a:t>探索</a:t>
            </a:r>
            <a:endParaRPr kumimoji="1" lang="en-US" altLang="ja-JP" sz="2000" dirty="0" smtClean="0"/>
          </a:p>
          <a:p>
            <a:pPr lvl="1"/>
            <a:endParaRPr kumimoji="1" lang="ja-JP" altLang="en-US" sz="2400" dirty="0"/>
          </a:p>
        </p:txBody>
      </p:sp>
      <p:sp>
        <p:nvSpPr>
          <p:cNvPr id="7" name="正方形/長方形 6"/>
          <p:cNvSpPr/>
          <p:nvPr/>
        </p:nvSpPr>
        <p:spPr>
          <a:xfrm>
            <a:off x="323528" y="3861048"/>
            <a:ext cx="2592288" cy="2304256"/>
          </a:xfrm>
          <a:prstGeom prst="rect">
            <a:avLst/>
          </a:prstGeom>
          <a:solidFill>
            <a:srgbClr val="FFFFD9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600" dirty="0" smtClean="0">
                <a:solidFill>
                  <a:sysClr val="windowText" lastClr="000000"/>
                </a:solidFill>
              </a:rPr>
              <a:t>void </a:t>
            </a:r>
            <a:r>
              <a:rPr lang="en-US" altLang="ja-JP" sz="1600" dirty="0" err="1" smtClean="0">
                <a:solidFill>
                  <a:sysClr val="windowText" lastClr="000000"/>
                </a:solidFill>
              </a:rPr>
              <a:t>setData</a:t>
            </a:r>
            <a:r>
              <a:rPr lang="en-US" altLang="ja-JP" sz="1600" dirty="0" smtClean="0">
                <a:solidFill>
                  <a:sysClr val="windowText" lastClr="000000"/>
                </a:solidFill>
              </a:rPr>
              <a:t>(Data d){</a:t>
            </a:r>
          </a:p>
          <a:p>
            <a:r>
              <a:rPr lang="en-US" altLang="ja-JP" sz="1600" dirty="0" smtClean="0">
                <a:solidFill>
                  <a:sysClr val="windowText" lastClr="000000"/>
                </a:solidFill>
              </a:rPr>
              <a:t>   this.f1 = d;</a:t>
            </a:r>
          </a:p>
          <a:p>
            <a:r>
              <a:rPr lang="en-US" altLang="ja-JP" sz="1600" dirty="0" smtClean="0">
                <a:solidFill>
                  <a:sysClr val="windowText" lastClr="000000"/>
                </a:solidFill>
              </a:rPr>
              <a:t>}</a:t>
            </a:r>
          </a:p>
          <a:p>
            <a:endParaRPr lang="en-US" altLang="ja-JP" sz="1600" dirty="0" smtClean="0">
              <a:solidFill>
                <a:sysClr val="windowText" lastClr="000000"/>
              </a:solidFill>
            </a:endParaRPr>
          </a:p>
          <a:p>
            <a:r>
              <a:rPr lang="en-US" altLang="ja-JP" sz="1600" dirty="0" smtClean="0">
                <a:solidFill>
                  <a:sysClr val="windowText" lastClr="000000"/>
                </a:solidFill>
              </a:rPr>
              <a:t>Data </a:t>
            </a:r>
            <a:r>
              <a:rPr lang="en-US" altLang="ja-JP" sz="1600" dirty="0" err="1" smtClean="0">
                <a:solidFill>
                  <a:sysClr val="windowText" lastClr="000000"/>
                </a:solidFill>
              </a:rPr>
              <a:t>getData</a:t>
            </a:r>
            <a:r>
              <a:rPr lang="en-US" altLang="ja-JP" sz="1600" dirty="0" smtClean="0">
                <a:solidFill>
                  <a:sysClr val="windowText" lastClr="000000"/>
                </a:solidFill>
              </a:rPr>
              <a:t>(){</a:t>
            </a:r>
          </a:p>
          <a:p>
            <a:r>
              <a:rPr lang="en-US" altLang="ja-JP" sz="1600" dirty="0" smtClean="0">
                <a:solidFill>
                  <a:sysClr val="windowText" lastClr="000000"/>
                </a:solidFill>
              </a:rPr>
              <a:t>   Data r = this.f1;</a:t>
            </a:r>
          </a:p>
          <a:p>
            <a:r>
              <a:rPr lang="en-US" altLang="ja-JP" sz="1600" dirty="0" smtClean="0">
                <a:solidFill>
                  <a:sysClr val="windowText" lastClr="000000"/>
                </a:solidFill>
              </a:rPr>
              <a:t>    return r;</a:t>
            </a:r>
          </a:p>
          <a:p>
            <a:r>
              <a:rPr lang="en-US" altLang="ja-JP" sz="1600" dirty="0" smtClean="0">
                <a:solidFill>
                  <a:sysClr val="windowText" lastClr="000000"/>
                </a:solidFill>
              </a:rPr>
              <a:t>}</a:t>
            </a:r>
          </a:p>
        </p:txBody>
      </p:sp>
      <p:sp>
        <p:nvSpPr>
          <p:cNvPr id="23" name="スライド番号プレースホル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32</a:t>
            </a:fld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6588225" y="3789040"/>
            <a:ext cx="1944216" cy="864096"/>
          </a:xfrm>
          <a:prstGeom prst="rect">
            <a:avLst/>
          </a:prstGeom>
          <a:solidFill>
            <a:srgbClr val="FFF0FF"/>
          </a:solidFill>
          <a:ln w="222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6660233" y="3789040"/>
            <a:ext cx="18722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 smtClean="0"/>
              <a:t>void </a:t>
            </a:r>
            <a:r>
              <a:rPr lang="en-US" altLang="ja-JP" sz="1400" dirty="0" err="1" smtClean="0"/>
              <a:t>setData</a:t>
            </a:r>
            <a:r>
              <a:rPr lang="en-US" altLang="ja-JP" sz="1400" dirty="0" smtClean="0"/>
              <a:t>( Data )</a:t>
            </a:r>
            <a:endParaRPr kumimoji="1" lang="ja-JP" altLang="en-US" sz="1400" dirty="0"/>
          </a:p>
        </p:txBody>
      </p:sp>
      <p:sp>
        <p:nvSpPr>
          <p:cNvPr id="36" name="円/楕円 35"/>
          <p:cNvSpPr/>
          <p:nvPr/>
        </p:nvSpPr>
        <p:spPr>
          <a:xfrm>
            <a:off x="7236297" y="4149081"/>
            <a:ext cx="504056" cy="360039"/>
          </a:xfrm>
          <a:prstGeom prst="ellipse">
            <a:avLst/>
          </a:prstGeom>
          <a:noFill/>
          <a:ln w="222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>
                <a:solidFill>
                  <a:schemeClr val="tx1"/>
                </a:solidFill>
              </a:rPr>
              <a:t>d</a:t>
            </a:r>
          </a:p>
        </p:txBody>
      </p:sp>
      <p:cxnSp>
        <p:nvCxnSpPr>
          <p:cNvPr id="38" name="直線矢印コネクタ 37"/>
          <p:cNvCxnSpPr>
            <a:stCxn id="36" idx="2"/>
            <a:endCxn id="39" idx="6"/>
          </p:cNvCxnSpPr>
          <p:nvPr/>
        </p:nvCxnSpPr>
        <p:spPr>
          <a:xfrm rot="10800000">
            <a:off x="6372201" y="4329101"/>
            <a:ext cx="864096" cy="1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円/楕円 38"/>
          <p:cNvSpPr/>
          <p:nvPr/>
        </p:nvSpPr>
        <p:spPr>
          <a:xfrm>
            <a:off x="5868144" y="4149080"/>
            <a:ext cx="504057" cy="360039"/>
          </a:xfrm>
          <a:prstGeom prst="ellipse">
            <a:avLst/>
          </a:prstGeom>
          <a:solidFill>
            <a:srgbClr val="E7F4F5"/>
          </a:solidFill>
          <a:ln w="222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>
                <a:solidFill>
                  <a:schemeClr val="tx1"/>
                </a:solidFill>
              </a:rPr>
              <a:t>f1</a:t>
            </a:r>
            <a:endParaRPr kumimoji="1" lang="en-US" altLang="ja-JP" sz="1400" dirty="0" smtClean="0">
              <a:solidFill>
                <a:schemeClr val="tx1"/>
              </a:solidFill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4499992" y="4869160"/>
            <a:ext cx="1728192" cy="1368152"/>
          </a:xfrm>
          <a:prstGeom prst="rect">
            <a:avLst/>
          </a:prstGeom>
          <a:solidFill>
            <a:srgbClr val="FFF0FF"/>
          </a:solidFill>
          <a:ln w="222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4644008" y="4869160"/>
            <a:ext cx="16561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 smtClean="0"/>
              <a:t>Data </a:t>
            </a:r>
            <a:r>
              <a:rPr lang="en-US" altLang="ja-JP" sz="1400" dirty="0" err="1" smtClean="0"/>
              <a:t>getData</a:t>
            </a:r>
            <a:r>
              <a:rPr lang="en-US" altLang="ja-JP" sz="1400" dirty="0" smtClean="0"/>
              <a:t>( )</a:t>
            </a:r>
            <a:endParaRPr kumimoji="1" lang="ja-JP" altLang="en-US" sz="1400" dirty="0"/>
          </a:p>
        </p:txBody>
      </p:sp>
      <p:sp>
        <p:nvSpPr>
          <p:cNvPr id="42" name="円/楕円 41"/>
          <p:cNvSpPr/>
          <p:nvPr/>
        </p:nvSpPr>
        <p:spPr>
          <a:xfrm>
            <a:off x="4644007" y="5301209"/>
            <a:ext cx="504057" cy="360039"/>
          </a:xfrm>
          <a:prstGeom prst="ellipse">
            <a:avLst/>
          </a:prstGeom>
          <a:noFill/>
          <a:ln w="222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>
                <a:solidFill>
                  <a:schemeClr val="tx1"/>
                </a:solidFill>
              </a:rPr>
              <a:t>r</a:t>
            </a:r>
            <a:endParaRPr kumimoji="1" lang="en-US" altLang="ja-JP" sz="1400" dirty="0" smtClean="0">
              <a:solidFill>
                <a:schemeClr val="tx1"/>
              </a:solidFill>
            </a:endParaRPr>
          </a:p>
        </p:txBody>
      </p:sp>
      <p:cxnSp>
        <p:nvCxnSpPr>
          <p:cNvPr id="43" name="直線矢印コネクタ 42"/>
          <p:cNvCxnSpPr>
            <a:stCxn id="48" idx="2"/>
            <a:endCxn id="42" idx="6"/>
          </p:cNvCxnSpPr>
          <p:nvPr/>
        </p:nvCxnSpPr>
        <p:spPr>
          <a:xfrm rot="10800000" flipV="1">
            <a:off x="5148065" y="5481227"/>
            <a:ext cx="1440159" cy="1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円/楕円 47"/>
          <p:cNvSpPr/>
          <p:nvPr/>
        </p:nvSpPr>
        <p:spPr>
          <a:xfrm>
            <a:off x="6588223" y="5301208"/>
            <a:ext cx="504057" cy="360039"/>
          </a:xfrm>
          <a:prstGeom prst="ellipse">
            <a:avLst/>
          </a:prstGeom>
          <a:solidFill>
            <a:srgbClr val="E7F4F5"/>
          </a:solidFill>
          <a:ln w="222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>
                <a:solidFill>
                  <a:schemeClr val="tx1"/>
                </a:solidFill>
              </a:rPr>
              <a:t>f1</a:t>
            </a:r>
            <a:endParaRPr kumimoji="1" lang="en-US" altLang="ja-JP" sz="1400" dirty="0" smtClean="0">
              <a:solidFill>
                <a:schemeClr val="tx1"/>
              </a:solidFill>
            </a:endParaRPr>
          </a:p>
        </p:txBody>
      </p:sp>
      <p:sp>
        <p:nvSpPr>
          <p:cNvPr id="49" name="円/楕円 48"/>
          <p:cNvSpPr/>
          <p:nvPr/>
        </p:nvSpPr>
        <p:spPr>
          <a:xfrm>
            <a:off x="5076055" y="5805264"/>
            <a:ext cx="936105" cy="360039"/>
          </a:xfrm>
          <a:prstGeom prst="ellipse">
            <a:avLst/>
          </a:prstGeom>
          <a:noFill/>
          <a:ln w="222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>
                <a:solidFill>
                  <a:schemeClr val="tx1"/>
                </a:solidFill>
              </a:rPr>
              <a:t>return</a:t>
            </a:r>
            <a:endParaRPr kumimoji="1" lang="en-US" altLang="ja-JP" sz="1400" dirty="0" smtClean="0">
              <a:solidFill>
                <a:schemeClr val="tx1"/>
              </a:solidFill>
            </a:endParaRPr>
          </a:p>
        </p:txBody>
      </p:sp>
      <p:cxnSp>
        <p:nvCxnSpPr>
          <p:cNvPr id="50" name="直線矢印コネクタ 49"/>
          <p:cNvCxnSpPr>
            <a:stCxn id="42" idx="5"/>
            <a:endCxn id="49" idx="0"/>
          </p:cNvCxnSpPr>
          <p:nvPr/>
        </p:nvCxnSpPr>
        <p:spPr>
          <a:xfrm rot="16200000" flipH="1">
            <a:off x="5210806" y="5471962"/>
            <a:ext cx="196742" cy="469861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矢印コネクタ 50"/>
          <p:cNvCxnSpPr/>
          <p:nvPr/>
        </p:nvCxnSpPr>
        <p:spPr>
          <a:xfrm rot="10800000" flipV="1">
            <a:off x="7668344" y="3501008"/>
            <a:ext cx="720080" cy="70079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矢印コネクタ 51"/>
          <p:cNvCxnSpPr>
            <a:stCxn id="49" idx="2"/>
          </p:cNvCxnSpPr>
          <p:nvPr/>
        </p:nvCxnSpPr>
        <p:spPr>
          <a:xfrm rot="10800000" flipV="1">
            <a:off x="4305851" y="5985284"/>
            <a:ext cx="770205" cy="911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正方形/長方形 52"/>
          <p:cNvSpPr/>
          <p:nvPr/>
        </p:nvSpPr>
        <p:spPr>
          <a:xfrm>
            <a:off x="7740352" y="3068960"/>
            <a:ext cx="1160513" cy="440432"/>
          </a:xfrm>
          <a:prstGeom prst="rect">
            <a:avLst/>
          </a:prstGeom>
          <a:solidFill>
            <a:srgbClr val="FFF0FF"/>
          </a:solidFill>
          <a:ln w="222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>
                <a:solidFill>
                  <a:sysClr val="windowText" lastClr="000000"/>
                </a:solidFill>
              </a:rPr>
              <a:t>some code</a:t>
            </a:r>
            <a:endParaRPr kumimoji="1" lang="ja-JP" altLang="en-US" sz="1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3059832" y="5805264"/>
            <a:ext cx="1232521" cy="432048"/>
          </a:xfrm>
          <a:prstGeom prst="rect">
            <a:avLst/>
          </a:prstGeom>
          <a:solidFill>
            <a:srgbClr val="FFF0FF"/>
          </a:solidFill>
          <a:ln w="222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>
                <a:solidFill>
                  <a:sysClr val="windowText" lastClr="000000"/>
                </a:solidFill>
              </a:rPr>
              <a:t>some code</a:t>
            </a:r>
            <a:endParaRPr kumimoji="1" lang="ja-JP" altLang="en-US" sz="1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59" name="四角形吹き出し 58"/>
          <p:cNvSpPr/>
          <p:nvPr/>
        </p:nvSpPr>
        <p:spPr>
          <a:xfrm>
            <a:off x="7668344" y="3068960"/>
            <a:ext cx="1152128" cy="576064"/>
          </a:xfrm>
          <a:prstGeom prst="wedgeRectCallout">
            <a:avLst>
              <a:gd name="adj1" fmla="val -60144"/>
              <a:gd name="adj2" fmla="val 137208"/>
            </a:avLst>
          </a:prstGeom>
          <a:solidFill>
            <a:srgbClr val="FFFFD9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>
                <a:solidFill>
                  <a:sysClr val="windowText" lastClr="000000"/>
                </a:solidFill>
              </a:rPr>
              <a:t>どこから</a:t>
            </a:r>
            <a:endParaRPr lang="en-US" altLang="ja-JP" sz="1600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ja-JP" altLang="en-US" sz="1600" dirty="0" smtClean="0">
                <a:solidFill>
                  <a:sysClr val="windowText" lastClr="000000"/>
                </a:solidFill>
              </a:rPr>
              <a:t>来たの？</a:t>
            </a:r>
            <a:endParaRPr kumimoji="1" lang="ja-JP" altLang="en-US" sz="16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60" name="四角形吹き出し 59"/>
          <p:cNvSpPr/>
          <p:nvPr/>
        </p:nvSpPr>
        <p:spPr>
          <a:xfrm>
            <a:off x="7452320" y="4797152"/>
            <a:ext cx="1152128" cy="576064"/>
          </a:xfrm>
          <a:prstGeom prst="wedgeRectCallout">
            <a:avLst>
              <a:gd name="adj1" fmla="val -86124"/>
              <a:gd name="adj2" fmla="val 53381"/>
            </a:avLst>
          </a:prstGeom>
          <a:solidFill>
            <a:srgbClr val="FFFFD9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>
                <a:solidFill>
                  <a:sysClr val="windowText" lastClr="000000"/>
                </a:solidFill>
              </a:rPr>
              <a:t>どこから</a:t>
            </a:r>
            <a:endParaRPr lang="en-US" altLang="ja-JP" sz="1600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ja-JP" altLang="en-US" sz="1600" dirty="0" smtClean="0">
                <a:solidFill>
                  <a:sysClr val="windowText" lastClr="000000"/>
                </a:solidFill>
              </a:rPr>
              <a:t>来たの？</a:t>
            </a:r>
            <a:endParaRPr kumimoji="1" lang="ja-JP" altLang="en-US" sz="16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61" name="四角形吹き出し 60"/>
          <p:cNvSpPr/>
          <p:nvPr/>
        </p:nvSpPr>
        <p:spPr>
          <a:xfrm>
            <a:off x="4499992" y="3501008"/>
            <a:ext cx="1224136" cy="504056"/>
          </a:xfrm>
          <a:prstGeom prst="wedgeRectCallout">
            <a:avLst>
              <a:gd name="adj1" fmla="val 63316"/>
              <a:gd name="adj2" fmla="val 100689"/>
            </a:avLst>
          </a:prstGeom>
          <a:solidFill>
            <a:srgbClr val="FFFFD9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>
                <a:solidFill>
                  <a:sysClr val="windowText" lastClr="000000"/>
                </a:solidFill>
              </a:rPr>
              <a:t>どこへ</a:t>
            </a:r>
            <a:endParaRPr lang="en-US" altLang="ja-JP" sz="1600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ja-JP" altLang="en-US" sz="1600" dirty="0" smtClean="0">
                <a:solidFill>
                  <a:sysClr val="windowText" lastClr="000000"/>
                </a:solidFill>
              </a:rPr>
              <a:t>行くの？</a:t>
            </a:r>
            <a:endParaRPr kumimoji="1" lang="ja-JP" altLang="en-US" sz="16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62" name="四角形吹き出し 61"/>
          <p:cNvSpPr/>
          <p:nvPr/>
        </p:nvSpPr>
        <p:spPr>
          <a:xfrm>
            <a:off x="3347864" y="5517232"/>
            <a:ext cx="1224136" cy="504056"/>
          </a:xfrm>
          <a:prstGeom prst="wedgeRectCallout">
            <a:avLst>
              <a:gd name="adj1" fmla="val 88993"/>
              <a:gd name="adj2" fmla="val 42109"/>
            </a:avLst>
          </a:prstGeom>
          <a:solidFill>
            <a:srgbClr val="FFFFD9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>
                <a:solidFill>
                  <a:sysClr val="windowText" lastClr="000000"/>
                </a:solidFill>
              </a:rPr>
              <a:t>どこへ</a:t>
            </a:r>
            <a:endParaRPr lang="en-US" altLang="ja-JP" sz="1600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ja-JP" altLang="en-US" sz="1600" dirty="0" smtClean="0">
                <a:solidFill>
                  <a:sysClr val="windowText" lastClr="000000"/>
                </a:solidFill>
              </a:rPr>
              <a:t>行くの？</a:t>
            </a:r>
            <a:endParaRPr kumimoji="1" lang="ja-JP" altLang="en-US" sz="16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63" name="円/楕円 62"/>
          <p:cNvSpPr/>
          <p:nvPr/>
        </p:nvSpPr>
        <p:spPr>
          <a:xfrm>
            <a:off x="6372200" y="4869160"/>
            <a:ext cx="504057" cy="360039"/>
          </a:xfrm>
          <a:prstGeom prst="ellipse">
            <a:avLst/>
          </a:prstGeom>
          <a:solidFill>
            <a:srgbClr val="E7F4F5"/>
          </a:solidFill>
          <a:ln w="222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>
                <a:solidFill>
                  <a:schemeClr val="tx1"/>
                </a:solidFill>
              </a:rPr>
              <a:t>f1</a:t>
            </a:r>
            <a:endParaRPr kumimoji="1" lang="en-US" altLang="ja-JP" sz="1400" dirty="0" smtClean="0">
              <a:solidFill>
                <a:schemeClr val="tx1"/>
              </a:solidFill>
            </a:endParaRPr>
          </a:p>
        </p:txBody>
      </p:sp>
      <p:cxnSp>
        <p:nvCxnSpPr>
          <p:cNvPr id="64" name="直線矢印コネクタ 63"/>
          <p:cNvCxnSpPr>
            <a:stCxn id="36" idx="3"/>
            <a:endCxn id="63" idx="7"/>
          </p:cNvCxnSpPr>
          <p:nvPr/>
        </p:nvCxnSpPr>
        <p:spPr>
          <a:xfrm rot="5400000">
            <a:off x="6823531" y="4435303"/>
            <a:ext cx="465492" cy="507674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線矢印コネクタ 64"/>
          <p:cNvCxnSpPr>
            <a:stCxn id="63" idx="3"/>
            <a:endCxn id="42" idx="6"/>
          </p:cNvCxnSpPr>
          <p:nvPr/>
        </p:nvCxnSpPr>
        <p:spPr>
          <a:xfrm rot="5400000">
            <a:off x="5644663" y="4679875"/>
            <a:ext cx="304756" cy="1297953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8" grpId="0" animBg="1"/>
      <p:bldP spid="53" grpId="0" animBg="1"/>
      <p:bldP spid="58" grpId="0" animBg="1"/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62" grpId="0" animBg="1"/>
      <p:bldP spid="62" grpId="1" animBg="1"/>
      <p:bldP spid="63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実装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824413"/>
          </a:xfrm>
        </p:spPr>
        <p:txBody>
          <a:bodyPr/>
          <a:lstStyle/>
          <a:p>
            <a:r>
              <a:rPr lang="en-US" altLang="ja-JP" sz="2800" dirty="0" smtClean="0"/>
              <a:t>Eclipse </a:t>
            </a:r>
            <a:r>
              <a:rPr lang="en-US" altLang="ja-JP" sz="2800" dirty="0" err="1" smtClean="0"/>
              <a:t>plugin</a:t>
            </a:r>
            <a:r>
              <a:rPr lang="ja-JP" altLang="en-US" sz="2800" dirty="0" smtClean="0"/>
              <a:t>として提案手法を実装</a:t>
            </a:r>
            <a:endParaRPr lang="en-US" altLang="ja-JP" sz="2800" dirty="0" smtClean="0"/>
          </a:p>
          <a:p>
            <a:pPr lvl="1">
              <a:buNone/>
            </a:pPr>
            <a:endParaRPr lang="en-US" altLang="ja-JP" sz="2400" dirty="0" smtClean="0"/>
          </a:p>
          <a:p>
            <a:endParaRPr lang="en-US" altLang="ja-JP" sz="2800" dirty="0" smtClean="0"/>
          </a:p>
          <a:p>
            <a:endParaRPr lang="en-US" altLang="ja-JP" sz="2800" dirty="0" smtClean="0"/>
          </a:p>
          <a:p>
            <a:endParaRPr lang="en-US" altLang="ja-JP" sz="2800" dirty="0" smtClean="0"/>
          </a:p>
          <a:p>
            <a:endParaRPr lang="en-US" altLang="ja-JP" sz="2800" dirty="0" smtClean="0"/>
          </a:p>
          <a:p>
            <a:pPr>
              <a:buNone/>
            </a:pPr>
            <a:r>
              <a:rPr lang="ja-JP" altLang="en-US" sz="2800" dirty="0" smtClean="0">
                <a:sym typeface="Wingdings" pitchFamily="2" charset="2"/>
              </a:rPr>
              <a:t>　</a:t>
            </a:r>
            <a:endParaRPr lang="en-US" altLang="ja-JP" sz="600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33</a:t>
            </a:fld>
            <a:endParaRPr kumimoji="1" lang="ja-JP" altLang="en-US"/>
          </a:p>
        </p:txBody>
      </p:sp>
      <p:pic>
        <p:nvPicPr>
          <p:cNvPr id="5" name="Picture 2" descr="C:\cygwin\home\s-etuda\m2\master_thesis\slide\pic1.1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648" y="2379484"/>
            <a:ext cx="6768752" cy="4145862"/>
          </a:xfrm>
          <a:prstGeom prst="rect">
            <a:avLst/>
          </a:prstGeom>
          <a:noFill/>
        </p:spPr>
      </p:pic>
      <p:sp>
        <p:nvSpPr>
          <p:cNvPr id="10" name="四角形吹き出し 9"/>
          <p:cNvSpPr/>
          <p:nvPr/>
        </p:nvSpPr>
        <p:spPr>
          <a:xfrm>
            <a:off x="683568" y="4869160"/>
            <a:ext cx="3384376" cy="936104"/>
          </a:xfrm>
          <a:prstGeom prst="wedgeRectCallout">
            <a:avLst>
              <a:gd name="adj1" fmla="val -800"/>
              <a:gd name="adj2" fmla="val -129514"/>
            </a:avLst>
          </a:prstGeom>
          <a:solidFill>
            <a:schemeClr val="bg1"/>
          </a:solidFill>
          <a:ln w="254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solidFill>
                  <a:sysClr val="windowText" lastClr="000000"/>
                </a:solidFill>
              </a:rPr>
              <a:t>識別子を選択して</a:t>
            </a:r>
            <a:endParaRPr kumimoji="1" lang="en-US" altLang="ja-JP" sz="2400" dirty="0" smtClean="0">
              <a:solidFill>
                <a:sysClr val="windowText" lastClr="000000"/>
              </a:solidFill>
            </a:endParaRPr>
          </a:p>
          <a:p>
            <a:pPr algn="ctr"/>
            <a:r>
              <a:rPr kumimoji="1" lang="ja-JP" altLang="en-US" sz="2400" dirty="0" smtClean="0">
                <a:solidFill>
                  <a:sysClr val="windowText" lastClr="000000"/>
                </a:solidFill>
              </a:rPr>
              <a:t>クエリを作成する</a:t>
            </a:r>
          </a:p>
        </p:txBody>
      </p:sp>
      <p:sp>
        <p:nvSpPr>
          <p:cNvPr id="11" name="四角形吹き出し 10"/>
          <p:cNvSpPr/>
          <p:nvPr/>
        </p:nvSpPr>
        <p:spPr>
          <a:xfrm>
            <a:off x="4932040" y="3068960"/>
            <a:ext cx="3096344" cy="864096"/>
          </a:xfrm>
          <a:prstGeom prst="wedgeRectCallout">
            <a:avLst>
              <a:gd name="adj1" fmla="val 18708"/>
              <a:gd name="adj2" fmla="val 169581"/>
            </a:avLst>
          </a:prstGeom>
          <a:solidFill>
            <a:schemeClr val="bg1"/>
          </a:solidFill>
          <a:ln w="254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solidFill>
                  <a:sysClr val="windowText" lastClr="000000"/>
                </a:solidFill>
              </a:rPr>
              <a:t>クエリ</a:t>
            </a:r>
            <a:r>
              <a:rPr kumimoji="1" lang="ja-JP" altLang="en-US" sz="2400" dirty="0" smtClean="0">
                <a:solidFill>
                  <a:sysClr val="windowText" lastClr="000000"/>
                </a:solidFill>
              </a:rPr>
              <a:t>を起点とした</a:t>
            </a:r>
            <a:endParaRPr kumimoji="1" lang="en-US" altLang="ja-JP" sz="2400" dirty="0" smtClean="0">
              <a:solidFill>
                <a:sysClr val="windowText" lastClr="000000"/>
              </a:solidFill>
            </a:endParaRPr>
          </a:p>
          <a:p>
            <a:pPr algn="ctr"/>
            <a:r>
              <a:rPr kumimoji="1" lang="ja-JP" altLang="en-US" sz="2400" dirty="0" smtClean="0">
                <a:solidFill>
                  <a:sysClr val="windowText" lastClr="000000"/>
                </a:solidFill>
              </a:rPr>
              <a:t>グラフを表示する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572000" y="5733256"/>
            <a:ext cx="3384376" cy="800219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グラフビュー</a:t>
            </a:r>
            <a:endParaRPr lang="en-US" altLang="ja-JP" dirty="0" smtClean="0"/>
          </a:p>
          <a:p>
            <a:r>
              <a:rPr kumimoji="1" lang="ja-JP" altLang="en-US" sz="1400" dirty="0" smtClean="0"/>
              <a:t>  変数間データフローグラフを可視</a:t>
            </a:r>
            <a:endParaRPr kumimoji="1" lang="en-US" altLang="ja-JP" sz="1400" dirty="0" smtClean="0"/>
          </a:p>
          <a:p>
            <a:r>
              <a:rPr lang="ja-JP" altLang="en-US" sz="1400" dirty="0" smtClean="0"/>
              <a:t>  </a:t>
            </a:r>
            <a:r>
              <a:rPr kumimoji="1" lang="ja-JP" altLang="en-US" sz="1400" dirty="0" smtClean="0"/>
              <a:t>演算子条件の省略，</a:t>
            </a:r>
            <a:r>
              <a:rPr lang="ja-JP" altLang="en-US" sz="1400" dirty="0" smtClean="0"/>
              <a:t>探索打ち切りを行う</a:t>
            </a:r>
            <a:endParaRPr kumimoji="1" lang="en-US" altLang="ja-JP" sz="1400" dirty="0" smtClean="0"/>
          </a:p>
        </p:txBody>
      </p:sp>
      <p:sp>
        <p:nvSpPr>
          <p:cNvPr id="13" name="正方形/長方形 12"/>
          <p:cNvSpPr/>
          <p:nvPr/>
        </p:nvSpPr>
        <p:spPr>
          <a:xfrm>
            <a:off x="611560" y="2348880"/>
            <a:ext cx="7776864" cy="4248472"/>
          </a:xfrm>
          <a:prstGeom prst="rect">
            <a:avLst/>
          </a:prstGeom>
          <a:solidFill>
            <a:schemeClr val="bg1">
              <a:lumMod val="85000"/>
              <a:alpha val="71000"/>
            </a:schemeClr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grpSp>
        <p:nvGrpSpPr>
          <p:cNvPr id="6" name="グループ化 10"/>
          <p:cNvGrpSpPr/>
          <p:nvPr/>
        </p:nvGrpSpPr>
        <p:grpSpPr>
          <a:xfrm>
            <a:off x="1115616" y="2780928"/>
            <a:ext cx="4320480" cy="2664296"/>
            <a:chOff x="-36512" y="1124744"/>
            <a:chExt cx="4320480" cy="2664296"/>
          </a:xfrm>
        </p:grpSpPr>
        <p:sp>
          <p:nvSpPr>
            <p:cNvPr id="9" name="四角形吹き出し 8"/>
            <p:cNvSpPr/>
            <p:nvPr/>
          </p:nvSpPr>
          <p:spPr>
            <a:xfrm>
              <a:off x="-36512" y="1124744"/>
              <a:ext cx="4320480" cy="2664296"/>
            </a:xfrm>
            <a:prstGeom prst="wedgeRectCallout">
              <a:avLst>
                <a:gd name="adj1" fmla="val 58031"/>
                <a:gd name="adj2" fmla="val 47726"/>
              </a:avLst>
            </a:prstGeom>
            <a:solidFill>
              <a:schemeClr val="bg1"/>
            </a:solidFill>
            <a:ln w="2540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400" dirty="0" smtClean="0">
                  <a:solidFill>
                    <a:sysClr val="windowText" lastClr="000000"/>
                  </a:solidFill>
                </a:rPr>
                <a:t>注目するノードをエディタで開く</a:t>
              </a:r>
              <a:endParaRPr kumimoji="1" lang="en-US" altLang="ja-JP" sz="2400" dirty="0" smtClean="0">
                <a:solidFill>
                  <a:sysClr val="windowText" lastClr="000000"/>
                </a:solidFill>
              </a:endParaRPr>
            </a:p>
            <a:p>
              <a:pPr algn="ctr"/>
              <a:endParaRPr lang="en-US" altLang="ja-JP" dirty="0" smtClean="0">
                <a:solidFill>
                  <a:sysClr val="windowText" lastClr="000000"/>
                </a:solidFill>
              </a:endParaRPr>
            </a:p>
            <a:p>
              <a:pPr algn="ctr"/>
              <a:endParaRPr kumimoji="1" lang="en-US" altLang="ja-JP" dirty="0" smtClean="0">
                <a:solidFill>
                  <a:sysClr val="windowText" lastClr="000000"/>
                </a:solidFill>
              </a:endParaRPr>
            </a:p>
            <a:p>
              <a:pPr algn="ctr"/>
              <a:endParaRPr lang="en-US" altLang="ja-JP" dirty="0" smtClean="0">
                <a:solidFill>
                  <a:sysClr val="windowText" lastClr="000000"/>
                </a:solidFill>
              </a:endParaRPr>
            </a:p>
            <a:p>
              <a:pPr algn="ctr"/>
              <a:endParaRPr kumimoji="1" lang="en-US" altLang="ja-JP" dirty="0" smtClean="0">
                <a:solidFill>
                  <a:sysClr val="windowText" lastClr="000000"/>
                </a:solidFill>
              </a:endParaRPr>
            </a:p>
            <a:p>
              <a:pPr algn="ctr"/>
              <a:endParaRPr lang="en-US" altLang="ja-JP" dirty="0" smtClean="0">
                <a:solidFill>
                  <a:sysClr val="windowText" lastClr="000000"/>
                </a:solidFill>
              </a:endParaRPr>
            </a:p>
            <a:p>
              <a:pPr algn="ctr"/>
              <a:endParaRPr kumimoji="1" lang="en-US" altLang="ja-JP" dirty="0" smtClean="0">
                <a:solidFill>
                  <a:sysClr val="windowText" lastClr="000000"/>
                </a:solidFill>
              </a:endParaRPr>
            </a:p>
            <a:p>
              <a:pPr algn="ctr"/>
              <a:endParaRPr kumimoji="1" lang="ja-JP" altLang="en-US" dirty="0" smtClean="0">
                <a:solidFill>
                  <a:sysClr val="windowText" lastClr="000000"/>
                </a:solidFill>
              </a:endParaRPr>
            </a:p>
          </p:txBody>
        </p:sp>
        <p:pic>
          <p:nvPicPr>
            <p:cNvPr id="12" name="Picture 3" descr="C:\cygwin\home\s-etuda\m2\master_thesis\tex\fig\bmp\CenterClickAction.bmp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51520" y="1700808"/>
              <a:ext cx="3838576" cy="19145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</p:pic>
      </p:grpSp>
      <p:grpSp>
        <p:nvGrpSpPr>
          <p:cNvPr id="7" name="グループ化 14"/>
          <p:cNvGrpSpPr/>
          <p:nvPr/>
        </p:nvGrpSpPr>
        <p:grpSpPr>
          <a:xfrm>
            <a:off x="323528" y="3933056"/>
            <a:ext cx="8496944" cy="864096"/>
            <a:chOff x="539552" y="2924944"/>
            <a:chExt cx="2592288" cy="1462444"/>
          </a:xfrm>
          <a:solidFill>
            <a:srgbClr val="E7F4F5"/>
          </a:solidFill>
        </p:grpSpPr>
        <p:sp>
          <p:nvSpPr>
            <p:cNvPr id="16" name="角丸四角形 15"/>
            <p:cNvSpPr/>
            <p:nvPr/>
          </p:nvSpPr>
          <p:spPr>
            <a:xfrm>
              <a:off x="539552" y="2924944"/>
              <a:ext cx="2592288" cy="1224136"/>
            </a:xfrm>
            <a:prstGeom prst="roundRect">
              <a:avLst/>
            </a:prstGeom>
            <a:grpFill/>
            <a:ln w="2540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dirty="0" smtClea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605458" y="3068959"/>
              <a:ext cx="2504414" cy="13184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400" dirty="0" smtClean="0"/>
                <a:t>複数のコード片を横断したデータフローの効果的な調査が可能</a:t>
              </a:r>
              <a:endParaRPr lang="ja-JP" altLang="en-US" sz="2400" dirty="0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プログラム詳細理解</a:t>
            </a:r>
            <a:r>
              <a:rPr lang="ja-JP" altLang="en-US" dirty="0" smtClean="0"/>
              <a:t>時の</a:t>
            </a:r>
            <a:r>
              <a:rPr kumimoji="1" lang="ja-JP" altLang="en-US" dirty="0" smtClean="0"/>
              <a:t>問題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412875"/>
            <a:ext cx="8229600" cy="4968453"/>
          </a:xfrm>
        </p:spPr>
        <p:txBody>
          <a:bodyPr/>
          <a:lstStyle/>
          <a:p>
            <a:r>
              <a:rPr lang="ja-JP" altLang="en-US" sz="2800" dirty="0" smtClean="0"/>
              <a:t>データフローを調査する作業では，</a:t>
            </a:r>
            <a:r>
              <a:rPr lang="ja-JP" altLang="en-US" sz="2800" u="sng" dirty="0" smtClean="0"/>
              <a:t>頻繁に</a:t>
            </a:r>
            <a:r>
              <a:rPr lang="ja-JP" altLang="en-US" sz="2800" dirty="0" smtClean="0"/>
              <a:t>ソースコード上を移動する必要がある</a:t>
            </a:r>
            <a:endParaRPr lang="en-US" altLang="ja-JP" sz="2800" dirty="0" smtClean="0"/>
          </a:p>
          <a:p>
            <a:pPr>
              <a:buNone/>
            </a:pPr>
            <a:endParaRPr lang="en-US" altLang="ja-JP" dirty="0" smtClean="0">
              <a:sym typeface="Wingdings" pitchFamily="2" charset="2"/>
            </a:endParaRPr>
          </a:p>
          <a:p>
            <a:pPr>
              <a:buNone/>
            </a:pPr>
            <a:endParaRPr lang="en-US" altLang="ja-JP" dirty="0" smtClean="0">
              <a:sym typeface="Wingdings" pitchFamily="2" charset="2"/>
            </a:endParaRPr>
          </a:p>
          <a:p>
            <a:pPr>
              <a:buNone/>
            </a:pPr>
            <a:endParaRPr lang="en-US" altLang="ja-JP" dirty="0" smtClean="0">
              <a:sym typeface="Wingdings" pitchFamily="2" charset="2"/>
            </a:endParaRPr>
          </a:p>
          <a:p>
            <a:pPr>
              <a:buNone/>
            </a:pPr>
            <a:endParaRPr lang="en-US" altLang="ja-JP" dirty="0" smtClean="0">
              <a:sym typeface="Wingdings" pitchFamily="2" charset="2"/>
            </a:endParaRPr>
          </a:p>
          <a:p>
            <a:pPr>
              <a:buNone/>
            </a:pPr>
            <a:endParaRPr lang="en-US" altLang="ja-JP" sz="500" dirty="0" smtClean="0">
              <a:sym typeface="Wingdings" pitchFamily="2" charset="2"/>
            </a:endParaRPr>
          </a:p>
          <a:p>
            <a:r>
              <a:rPr lang="ja-JP" altLang="en-US" sz="2800" dirty="0" smtClean="0">
                <a:sym typeface="Wingdings" pitchFamily="2" charset="2"/>
              </a:rPr>
              <a:t>データフロー調査を支援するツールが必要</a:t>
            </a:r>
            <a:endParaRPr lang="en-US" altLang="ja-JP" sz="2800" dirty="0" smtClean="0">
              <a:sym typeface="Wingdings" pitchFamily="2" charset="2"/>
            </a:endParaRPr>
          </a:p>
          <a:p>
            <a:pPr lvl="1"/>
            <a:r>
              <a:rPr lang="ja-JP" altLang="en-US" sz="2400" dirty="0" smtClean="0"/>
              <a:t>複数のデータフローを同時に把握するために</a:t>
            </a:r>
            <a:r>
              <a:rPr lang="ja-JP" altLang="en-US" sz="2400" dirty="0" smtClean="0">
                <a:sym typeface="Wingdings" pitchFamily="2" charset="2"/>
              </a:rPr>
              <a:t>，グラフとして可視化する手法が有効</a:t>
            </a:r>
            <a:endParaRPr lang="en-US" altLang="ja-JP" sz="600" dirty="0" smtClean="0">
              <a:sym typeface="Wingdings" pitchFamily="2" charset="2"/>
            </a:endParaRPr>
          </a:p>
          <a:p>
            <a:pPr lvl="2">
              <a:buNone/>
            </a:pPr>
            <a:endParaRPr lang="en-US" altLang="ja-JP" sz="2000" dirty="0" smtClean="0">
              <a:sym typeface="Wingdings" pitchFamily="2" charset="2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  <p:grpSp>
        <p:nvGrpSpPr>
          <p:cNvPr id="12" name="グループ化 11"/>
          <p:cNvGrpSpPr/>
          <p:nvPr/>
        </p:nvGrpSpPr>
        <p:grpSpPr>
          <a:xfrm>
            <a:off x="467544" y="2924945"/>
            <a:ext cx="2664296" cy="1442522"/>
            <a:chOff x="539552" y="2924944"/>
            <a:chExt cx="2592288" cy="1224136"/>
          </a:xfrm>
          <a:solidFill>
            <a:srgbClr val="E7F4F5"/>
          </a:solidFill>
        </p:grpSpPr>
        <p:sp>
          <p:nvSpPr>
            <p:cNvPr id="6" name="角丸四角形 5"/>
            <p:cNvSpPr/>
            <p:nvPr/>
          </p:nvSpPr>
          <p:spPr>
            <a:xfrm>
              <a:off x="539552" y="2924944"/>
              <a:ext cx="2592288" cy="1224136"/>
            </a:xfrm>
            <a:prstGeom prst="roundRect">
              <a:avLst/>
            </a:prstGeom>
            <a:grpFill/>
            <a:ln w="2540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dirty="0" smtClea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755576" y="3068959"/>
              <a:ext cx="2232248" cy="9141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400" dirty="0" smtClean="0"/>
                <a:t>推移的な関係</a:t>
              </a:r>
              <a:endParaRPr lang="en-US" altLang="ja-JP" sz="2400" dirty="0" smtClean="0"/>
            </a:p>
            <a:p>
              <a:endParaRPr lang="en-US" altLang="ja-JP" sz="1400" dirty="0" smtClean="0"/>
            </a:p>
            <a:p>
              <a:r>
                <a:rPr lang="en-US" altLang="ja-JP" sz="2400" dirty="0" smtClean="0"/>
                <a:t>1</a:t>
              </a:r>
              <a:r>
                <a:rPr lang="ja-JP" altLang="en-US" sz="2400" dirty="0" smtClean="0"/>
                <a:t>対多の関係</a:t>
              </a:r>
              <a:endParaRPr kumimoji="1" lang="ja-JP" altLang="en-US" sz="2400" dirty="0"/>
            </a:p>
          </p:txBody>
        </p:sp>
      </p:grpSp>
      <p:grpSp>
        <p:nvGrpSpPr>
          <p:cNvPr id="11" name="グループ化 10"/>
          <p:cNvGrpSpPr/>
          <p:nvPr/>
        </p:nvGrpSpPr>
        <p:grpSpPr>
          <a:xfrm>
            <a:off x="4067944" y="2780930"/>
            <a:ext cx="4932040" cy="1728192"/>
            <a:chOff x="4067944" y="2708920"/>
            <a:chExt cx="4104456" cy="1172702"/>
          </a:xfrm>
          <a:solidFill>
            <a:srgbClr val="E7F4F5"/>
          </a:solidFill>
        </p:grpSpPr>
        <p:sp>
          <p:nvSpPr>
            <p:cNvPr id="7" name="角丸四角形 6"/>
            <p:cNvSpPr/>
            <p:nvPr/>
          </p:nvSpPr>
          <p:spPr>
            <a:xfrm>
              <a:off x="4067944" y="2708920"/>
              <a:ext cx="4032448" cy="1172702"/>
            </a:xfrm>
            <a:prstGeom prst="roundRect">
              <a:avLst/>
            </a:prstGeom>
            <a:grpFill/>
            <a:ln w="25400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dirty="0" smtClea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4211960" y="2806645"/>
              <a:ext cx="3960440" cy="9815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2400" dirty="0" smtClean="0"/>
                <a:t>網羅的に探索することが難しい</a:t>
              </a:r>
              <a:endParaRPr lang="en-US" altLang="ja-JP" sz="2400" dirty="0" smtClean="0"/>
            </a:p>
            <a:p>
              <a:endParaRPr lang="en-US" altLang="ja-JP" sz="1600" dirty="0" smtClean="0"/>
            </a:p>
            <a:p>
              <a:r>
                <a:rPr lang="ja-JP" altLang="en-US" sz="2400" dirty="0" smtClean="0"/>
                <a:t>優先順位をつけて探索することが難しい</a:t>
              </a:r>
              <a:endParaRPr kumimoji="1" lang="ja-JP" altLang="en-US" dirty="0"/>
            </a:p>
          </p:txBody>
        </p:sp>
      </p:grpSp>
      <p:sp>
        <p:nvSpPr>
          <p:cNvPr id="10" name="右矢印 9"/>
          <p:cNvSpPr/>
          <p:nvPr/>
        </p:nvSpPr>
        <p:spPr>
          <a:xfrm>
            <a:off x="3419872" y="3356992"/>
            <a:ext cx="432048" cy="360040"/>
          </a:xfrm>
          <a:prstGeom prst="rightArrow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611560" y="2564904"/>
            <a:ext cx="2376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/>
              <a:t>データフローの特性</a:t>
            </a:r>
            <a:endParaRPr kumimoji="1" lang="ja-JP" altLang="en-US" sz="20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508104" y="2420888"/>
            <a:ext cx="18722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調査の難しさ</a:t>
            </a:r>
            <a:endParaRPr kumimoji="1" lang="ja-JP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824413"/>
          </a:xfrm>
        </p:spPr>
        <p:txBody>
          <a:bodyPr/>
          <a:lstStyle/>
          <a:p>
            <a:r>
              <a:rPr lang="ja-JP" altLang="en-US" sz="2800" dirty="0" smtClean="0"/>
              <a:t>データフロー情報を用いたソースコード間の移動支援ツールを提案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エディタ上の識別子を選択して，変数間データフローグラフ</a:t>
            </a:r>
            <a:r>
              <a:rPr lang="en-US" altLang="ja-JP" sz="1400" dirty="0" smtClean="0"/>
              <a:t>[11]</a:t>
            </a:r>
            <a:r>
              <a:rPr lang="ja-JP" altLang="en-US" sz="2400" dirty="0" smtClean="0"/>
              <a:t>を可視化</a:t>
            </a:r>
            <a:endParaRPr lang="en-US" altLang="ja-JP" sz="1600" dirty="0" smtClean="0"/>
          </a:p>
          <a:p>
            <a:pPr lvl="1"/>
            <a:endParaRPr lang="en-US" altLang="ja-JP" sz="2400" dirty="0" smtClean="0"/>
          </a:p>
          <a:p>
            <a:endParaRPr lang="en-US" altLang="ja-JP" sz="2800" dirty="0" smtClean="0"/>
          </a:p>
          <a:p>
            <a:endParaRPr lang="en-US" altLang="ja-JP" sz="2800" dirty="0" smtClean="0"/>
          </a:p>
          <a:p>
            <a:endParaRPr lang="en-US" altLang="ja-JP" sz="2800" dirty="0" smtClean="0"/>
          </a:p>
          <a:p>
            <a:endParaRPr lang="en-US" altLang="ja-JP" sz="2800" dirty="0" smtClean="0"/>
          </a:p>
          <a:p>
            <a:endParaRPr lang="en-US" altLang="ja-JP" sz="2800" dirty="0" smtClean="0"/>
          </a:p>
          <a:p>
            <a:pPr>
              <a:buNone/>
            </a:pPr>
            <a:r>
              <a:rPr lang="ja-JP" altLang="en-US" sz="2800" dirty="0" smtClean="0">
                <a:sym typeface="Wingdings" pitchFamily="2" charset="2"/>
              </a:rPr>
              <a:t>　</a:t>
            </a:r>
            <a:endParaRPr lang="en-US" altLang="ja-JP" sz="6000" dirty="0" smtClean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提案手法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  <p:pic>
        <p:nvPicPr>
          <p:cNvPr id="46083" name="Picture 3" descr="C:\Users\s-etuda\Desktop\code1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3933056"/>
            <a:ext cx="3475356" cy="18922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18" name="四角形吹き出し 17"/>
          <p:cNvSpPr/>
          <p:nvPr/>
        </p:nvSpPr>
        <p:spPr>
          <a:xfrm>
            <a:off x="2195736" y="3789040"/>
            <a:ext cx="1368152" cy="576064"/>
          </a:xfrm>
          <a:prstGeom prst="wedgeRectCallout">
            <a:avLst>
              <a:gd name="adj1" fmla="val -60144"/>
              <a:gd name="adj2" fmla="val 137208"/>
            </a:avLst>
          </a:prstGeom>
          <a:solidFill>
            <a:srgbClr val="FFFFD9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>
                <a:solidFill>
                  <a:sysClr val="windowText" lastClr="000000"/>
                </a:solidFill>
              </a:rPr>
              <a:t>戻り値は？</a:t>
            </a:r>
            <a:endParaRPr kumimoji="1" lang="ja-JP" altLang="en-US" sz="16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1403648" y="6309320"/>
            <a:ext cx="6408712" cy="461665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olid"/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altLang="ja-JP" sz="1200" dirty="0" smtClean="0"/>
              <a:t>[11]</a:t>
            </a:r>
            <a:r>
              <a:rPr lang="ja-JP" altLang="en-US" sz="1200" dirty="0" smtClean="0"/>
              <a:t> 柳 慶吾</a:t>
            </a:r>
            <a:r>
              <a:rPr lang="en-US" altLang="ja-JP" sz="1200" dirty="0" smtClean="0"/>
              <a:t>, </a:t>
            </a:r>
            <a:r>
              <a:rPr lang="ja-JP" altLang="en-US" sz="1200" dirty="0" smtClean="0"/>
              <a:t>石尾隆</a:t>
            </a:r>
            <a:r>
              <a:rPr lang="en-US" altLang="ja-JP" sz="1200" dirty="0" smtClean="0"/>
              <a:t>, </a:t>
            </a:r>
            <a:r>
              <a:rPr lang="ja-JP" altLang="en-US" sz="1200" dirty="0" smtClean="0"/>
              <a:t>井上克郎</a:t>
            </a:r>
            <a:r>
              <a:rPr lang="en-US" altLang="ja-JP" sz="1200" dirty="0" smtClean="0"/>
              <a:t>, </a:t>
            </a:r>
            <a:r>
              <a:rPr lang="ja-JP" altLang="en-US" sz="1200" dirty="0" smtClean="0"/>
              <a:t>ソフトウェア部品利用例抽出のためのデータフロー解析手法の提案と評価</a:t>
            </a:r>
            <a:r>
              <a:rPr lang="en-US" altLang="ja-JP" sz="1200" dirty="0" smtClean="0"/>
              <a:t>. </a:t>
            </a:r>
            <a:r>
              <a:rPr lang="ja-JP" altLang="en-US" sz="1200" dirty="0" smtClean="0"/>
              <a:t>情報処理学会研究報告 第</a:t>
            </a:r>
            <a:r>
              <a:rPr lang="en-US" altLang="ja-JP" sz="1200" dirty="0" smtClean="0"/>
              <a:t>167</a:t>
            </a:r>
            <a:r>
              <a:rPr lang="ja-JP" altLang="en-US" sz="1200" dirty="0" smtClean="0"/>
              <a:t>回ソフトウェア工学研究報告会，第</a:t>
            </a:r>
            <a:r>
              <a:rPr lang="en-US" altLang="ja-JP" sz="1200" dirty="0" smtClean="0"/>
              <a:t>29</a:t>
            </a:r>
            <a:r>
              <a:rPr lang="ja-JP" altLang="en-US" sz="1200" dirty="0" smtClean="0"/>
              <a:t>巻，</a:t>
            </a:r>
            <a:r>
              <a:rPr lang="en-US" altLang="ja-JP" sz="1200" dirty="0" smtClean="0"/>
              <a:t>2010. </a:t>
            </a:r>
          </a:p>
        </p:txBody>
      </p:sp>
      <p:grpSp>
        <p:nvGrpSpPr>
          <p:cNvPr id="40" name="グループ化 39"/>
          <p:cNvGrpSpPr/>
          <p:nvPr/>
        </p:nvGrpSpPr>
        <p:grpSpPr>
          <a:xfrm>
            <a:off x="5580112" y="3717032"/>
            <a:ext cx="2520280" cy="2160240"/>
            <a:chOff x="3563888" y="1988840"/>
            <a:chExt cx="2520280" cy="2160240"/>
          </a:xfrm>
        </p:grpSpPr>
        <p:sp>
          <p:nvSpPr>
            <p:cNvPr id="41" name="正方形/長方形 40"/>
            <p:cNvSpPr/>
            <p:nvPr/>
          </p:nvSpPr>
          <p:spPr>
            <a:xfrm>
              <a:off x="3563888" y="2132856"/>
              <a:ext cx="2520280" cy="2016224"/>
            </a:xfrm>
            <a:prstGeom prst="rect">
              <a:avLst/>
            </a:prstGeom>
            <a:solidFill>
              <a:srgbClr val="E7F4F5"/>
            </a:solidFill>
            <a:ln w="2222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dirty="0" smtClea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42" name="円/楕円 41"/>
            <p:cNvSpPr/>
            <p:nvPr/>
          </p:nvSpPr>
          <p:spPr>
            <a:xfrm>
              <a:off x="3779912" y="3501008"/>
              <a:ext cx="864096" cy="504056"/>
            </a:xfrm>
            <a:prstGeom prst="ellipse">
              <a:avLst/>
            </a:prstGeom>
            <a:solidFill>
              <a:srgbClr val="FFCC00"/>
            </a:solidFill>
            <a:ln w="2222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en-US" altLang="ja-JP" sz="1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43" name="正方形/長方形 42"/>
            <p:cNvSpPr/>
            <p:nvPr/>
          </p:nvSpPr>
          <p:spPr>
            <a:xfrm>
              <a:off x="3707904" y="2564904"/>
              <a:ext cx="1008112" cy="720080"/>
            </a:xfrm>
            <a:prstGeom prst="rect">
              <a:avLst/>
            </a:prstGeom>
            <a:solidFill>
              <a:srgbClr val="FFF0FF"/>
            </a:solidFill>
            <a:ln w="2222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dirty="0" smtClean="0">
                <a:solidFill>
                  <a:sysClr val="windowText" lastClr="000000"/>
                </a:solidFill>
              </a:endParaRPr>
            </a:p>
          </p:txBody>
        </p:sp>
        <p:cxnSp>
          <p:nvCxnSpPr>
            <p:cNvPr id="44" name="直線矢印コネクタ 43"/>
            <p:cNvCxnSpPr>
              <a:stCxn id="51" idx="5"/>
              <a:endCxn id="52" idx="1"/>
            </p:cNvCxnSpPr>
            <p:nvPr/>
          </p:nvCxnSpPr>
          <p:spPr>
            <a:xfrm rot="16200000" flipH="1">
              <a:off x="4169779" y="2832822"/>
              <a:ext cx="84362" cy="184244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円/楕円 50"/>
            <p:cNvSpPr/>
            <p:nvPr/>
          </p:nvSpPr>
          <p:spPr>
            <a:xfrm>
              <a:off x="3779912" y="2636912"/>
              <a:ext cx="398248" cy="288032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en-US" altLang="ja-JP" sz="1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52" name="円/楕円 51"/>
            <p:cNvSpPr/>
            <p:nvPr/>
          </p:nvSpPr>
          <p:spPr>
            <a:xfrm>
              <a:off x="4245760" y="2924944"/>
              <a:ext cx="398248" cy="288031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en-US" altLang="ja-JP" sz="14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54" name="直線矢印コネクタ 53"/>
            <p:cNvCxnSpPr>
              <a:stCxn id="52" idx="4"/>
              <a:endCxn id="42" idx="0"/>
            </p:cNvCxnSpPr>
            <p:nvPr/>
          </p:nvCxnSpPr>
          <p:spPr>
            <a:xfrm rot="5400000">
              <a:off x="4184406" y="3240529"/>
              <a:ext cx="288033" cy="232924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円/楕円 54"/>
            <p:cNvSpPr/>
            <p:nvPr/>
          </p:nvSpPr>
          <p:spPr>
            <a:xfrm>
              <a:off x="4932040" y="2348880"/>
              <a:ext cx="398248" cy="288032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en-US" altLang="ja-JP" sz="14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57" name="直線矢印コネクタ 56"/>
            <p:cNvCxnSpPr>
              <a:stCxn id="55" idx="2"/>
              <a:endCxn id="52" idx="7"/>
            </p:cNvCxnSpPr>
            <p:nvPr/>
          </p:nvCxnSpPr>
          <p:spPr>
            <a:xfrm rot="10800000" flipV="1">
              <a:off x="4585686" y="2492895"/>
              <a:ext cx="346354" cy="474229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正方形/長方形 57"/>
            <p:cNvSpPr/>
            <p:nvPr/>
          </p:nvSpPr>
          <p:spPr>
            <a:xfrm>
              <a:off x="4860032" y="3068960"/>
              <a:ext cx="1008112" cy="936104"/>
            </a:xfrm>
            <a:prstGeom prst="rect">
              <a:avLst/>
            </a:prstGeom>
            <a:solidFill>
              <a:srgbClr val="FFF0FF"/>
            </a:solidFill>
            <a:ln w="2222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dirty="0" smtClean="0">
                <a:solidFill>
                  <a:sysClr val="windowText" lastClr="000000"/>
                </a:solidFill>
              </a:endParaRPr>
            </a:p>
          </p:txBody>
        </p:sp>
        <p:cxnSp>
          <p:nvCxnSpPr>
            <p:cNvPr id="61" name="直線矢印コネクタ 60"/>
            <p:cNvCxnSpPr>
              <a:stCxn id="62" idx="5"/>
              <a:endCxn id="63" idx="0"/>
            </p:cNvCxnSpPr>
            <p:nvPr/>
          </p:nvCxnSpPr>
          <p:spPr>
            <a:xfrm rot="16200000" flipH="1">
              <a:off x="5396499" y="3406302"/>
              <a:ext cx="114189" cy="219238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円/楕円 61"/>
            <p:cNvSpPr/>
            <p:nvPr/>
          </p:nvSpPr>
          <p:spPr>
            <a:xfrm>
              <a:off x="5004048" y="3212976"/>
              <a:ext cx="398248" cy="288032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en-US" altLang="ja-JP" sz="1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63" name="円/楕円 62"/>
            <p:cNvSpPr/>
            <p:nvPr/>
          </p:nvSpPr>
          <p:spPr>
            <a:xfrm>
              <a:off x="5364088" y="3573016"/>
              <a:ext cx="398248" cy="288031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en-US" altLang="ja-JP" sz="14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64" name="直線矢印コネクタ 63"/>
            <p:cNvCxnSpPr>
              <a:stCxn id="42" idx="6"/>
              <a:endCxn id="62" idx="3"/>
            </p:cNvCxnSpPr>
            <p:nvPr/>
          </p:nvCxnSpPr>
          <p:spPr>
            <a:xfrm flipV="1">
              <a:off x="4644008" y="3458827"/>
              <a:ext cx="418362" cy="294209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円/楕円 64"/>
            <p:cNvSpPr/>
            <p:nvPr/>
          </p:nvSpPr>
          <p:spPr>
            <a:xfrm>
              <a:off x="5253872" y="2636912"/>
              <a:ext cx="398248" cy="288032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en-US" altLang="ja-JP" sz="14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66" name="直線矢印コネクタ 65"/>
            <p:cNvCxnSpPr>
              <a:stCxn id="63" idx="7"/>
              <a:endCxn id="65" idx="4"/>
            </p:cNvCxnSpPr>
            <p:nvPr/>
          </p:nvCxnSpPr>
          <p:spPr>
            <a:xfrm rot="16200000" flipV="1">
              <a:off x="5233379" y="3144562"/>
              <a:ext cx="690253" cy="251018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矢印コネクタ 66"/>
            <p:cNvCxnSpPr/>
            <p:nvPr/>
          </p:nvCxnSpPr>
          <p:spPr>
            <a:xfrm flipV="1">
              <a:off x="5652120" y="2492896"/>
              <a:ext cx="343140" cy="216024"/>
            </a:xfrm>
            <a:prstGeom prst="straightConnector1">
              <a:avLst/>
            </a:prstGeom>
            <a:ln w="22225">
              <a:solidFill>
                <a:schemeClr val="tx1"/>
              </a:solidFill>
              <a:prstDash val="soli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矢印コネクタ 67"/>
            <p:cNvCxnSpPr>
              <a:endCxn id="51" idx="0"/>
            </p:cNvCxnSpPr>
            <p:nvPr/>
          </p:nvCxnSpPr>
          <p:spPr>
            <a:xfrm>
              <a:off x="3707904" y="2420888"/>
              <a:ext cx="271132" cy="216024"/>
            </a:xfrm>
            <a:prstGeom prst="straightConnector1">
              <a:avLst/>
            </a:prstGeom>
            <a:ln w="22225">
              <a:solidFill>
                <a:schemeClr val="tx1"/>
              </a:solidFill>
              <a:prstDash val="soli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矢印コネクタ 68"/>
            <p:cNvCxnSpPr>
              <a:endCxn id="55" idx="6"/>
            </p:cNvCxnSpPr>
            <p:nvPr/>
          </p:nvCxnSpPr>
          <p:spPr>
            <a:xfrm rot="10800000" flipV="1">
              <a:off x="5330288" y="2276872"/>
              <a:ext cx="427640" cy="216024"/>
            </a:xfrm>
            <a:prstGeom prst="straightConnector1">
              <a:avLst/>
            </a:prstGeom>
            <a:ln w="22225">
              <a:solidFill>
                <a:schemeClr val="tx1"/>
              </a:solidFill>
              <a:prstDash val="soli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テキスト ボックス 69"/>
            <p:cNvSpPr txBox="1"/>
            <p:nvPr/>
          </p:nvSpPr>
          <p:spPr>
            <a:xfrm>
              <a:off x="3707904" y="1988840"/>
              <a:ext cx="2232248" cy="30777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1400" b="1" dirty="0" smtClean="0"/>
                <a:t>変数間データフローグラフ</a:t>
              </a:r>
              <a:endParaRPr kumimoji="1" lang="ja-JP" altLang="en-US" sz="1400" b="1" dirty="0"/>
            </a:p>
          </p:txBody>
        </p:sp>
      </p:grpSp>
      <p:sp>
        <p:nvSpPr>
          <p:cNvPr id="78" name="右矢印 77"/>
          <p:cNvSpPr/>
          <p:nvPr/>
        </p:nvSpPr>
        <p:spPr>
          <a:xfrm flipV="1">
            <a:off x="4355976" y="4797152"/>
            <a:ext cx="1097981" cy="236601"/>
          </a:xfrm>
          <a:prstGeom prst="rightArrow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4283968" y="4149080"/>
            <a:ext cx="1224136" cy="584775"/>
          </a:xfrm>
          <a:prstGeom prst="rect">
            <a:avLst/>
          </a:prstGeom>
          <a:solidFill>
            <a:srgbClr val="FFFFD9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600" dirty="0" smtClean="0"/>
              <a:t>グラフ上で探索</a:t>
            </a:r>
            <a:endParaRPr kumimoji="1" lang="ja-JP" altLang="en-US" sz="1600" dirty="0"/>
          </a:p>
        </p:txBody>
      </p:sp>
      <p:grpSp>
        <p:nvGrpSpPr>
          <p:cNvPr id="36" name="グループ化 35"/>
          <p:cNvGrpSpPr/>
          <p:nvPr/>
        </p:nvGrpSpPr>
        <p:grpSpPr>
          <a:xfrm>
            <a:off x="5724128" y="4005709"/>
            <a:ext cx="2049322" cy="1223492"/>
            <a:chOff x="5724128" y="4005709"/>
            <a:chExt cx="2049322" cy="1223492"/>
          </a:xfrm>
        </p:grpSpPr>
        <p:cxnSp>
          <p:nvCxnSpPr>
            <p:cNvPr id="31" name="直線矢印コネクタ 30"/>
            <p:cNvCxnSpPr/>
            <p:nvPr/>
          </p:nvCxnSpPr>
          <p:spPr>
            <a:xfrm rot="16200000" flipH="1">
              <a:off x="6186003" y="4561014"/>
              <a:ext cx="84362" cy="184244"/>
            </a:xfrm>
            <a:prstGeom prst="straightConnector1">
              <a:avLst/>
            </a:prstGeom>
            <a:ln w="22225">
              <a:solidFill>
                <a:srgbClr val="FF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線矢印コネクタ 31"/>
            <p:cNvCxnSpPr>
              <a:endCxn id="42" idx="0"/>
            </p:cNvCxnSpPr>
            <p:nvPr/>
          </p:nvCxnSpPr>
          <p:spPr>
            <a:xfrm rot="5400000">
              <a:off x="6200630" y="4968721"/>
              <a:ext cx="288034" cy="232925"/>
            </a:xfrm>
            <a:prstGeom prst="straightConnector1">
              <a:avLst/>
            </a:prstGeom>
            <a:ln w="22225">
              <a:solidFill>
                <a:srgbClr val="FF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線矢印コネクタ 32"/>
            <p:cNvCxnSpPr/>
            <p:nvPr/>
          </p:nvCxnSpPr>
          <p:spPr>
            <a:xfrm rot="10800000" flipV="1">
              <a:off x="6601910" y="4221087"/>
              <a:ext cx="346354" cy="474229"/>
            </a:xfrm>
            <a:prstGeom prst="straightConnector1">
              <a:avLst/>
            </a:prstGeom>
            <a:ln w="22225">
              <a:solidFill>
                <a:srgbClr val="FF33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矢印コネクタ 33"/>
            <p:cNvCxnSpPr/>
            <p:nvPr/>
          </p:nvCxnSpPr>
          <p:spPr>
            <a:xfrm>
              <a:off x="5724128" y="4149080"/>
              <a:ext cx="271132" cy="216024"/>
            </a:xfrm>
            <a:prstGeom prst="straightConnector1">
              <a:avLst/>
            </a:prstGeom>
            <a:ln w="22225">
              <a:solidFill>
                <a:srgbClr val="FF3300"/>
              </a:solidFill>
              <a:prstDash val="soli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線矢印コネクタ 34"/>
            <p:cNvCxnSpPr/>
            <p:nvPr/>
          </p:nvCxnSpPr>
          <p:spPr>
            <a:xfrm rot="10800000" flipV="1">
              <a:off x="7345810" y="4005709"/>
              <a:ext cx="427640" cy="216024"/>
            </a:xfrm>
            <a:prstGeom prst="straightConnector1">
              <a:avLst/>
            </a:prstGeom>
            <a:ln w="22225">
              <a:solidFill>
                <a:srgbClr val="FF3300"/>
              </a:solidFill>
              <a:prstDash val="soli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正方形/長方形 44"/>
          <p:cNvSpPr/>
          <p:nvPr/>
        </p:nvSpPr>
        <p:spPr>
          <a:xfrm>
            <a:off x="5868144" y="5301208"/>
            <a:ext cx="7489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600" dirty="0" smtClean="0">
                <a:solidFill>
                  <a:sysClr val="windowText" lastClr="000000"/>
                </a:solidFill>
              </a:rPr>
              <a:t>戻り値</a:t>
            </a:r>
            <a:endParaRPr lang="ja-JP" altLang="en-US" sz="1600" dirty="0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3419872" y="5949280"/>
            <a:ext cx="27363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/>
              <a:t>グラフを使ったデータフロー調査</a:t>
            </a:r>
            <a:endParaRPr kumimoji="1" lang="ja-JP" alt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78" grpId="0" animBg="1"/>
      <p:bldP spid="72" grpId="0" animBg="1"/>
      <p:bldP spid="4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変数間データフロー</a:t>
            </a:r>
            <a:r>
              <a:rPr lang="ja-JP" altLang="en-US" dirty="0" smtClean="0"/>
              <a:t>グラフ</a:t>
            </a:r>
            <a:r>
              <a:rPr lang="en-US" altLang="ja-JP" dirty="0" smtClean="0"/>
              <a:t>(1/2)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51520" y="1412875"/>
            <a:ext cx="7920880" cy="1152029"/>
          </a:xfrm>
        </p:spPr>
        <p:txBody>
          <a:bodyPr bIns="36000"/>
          <a:lstStyle/>
          <a:p>
            <a:pPr marL="431800" indent="-323850">
              <a:spcAft>
                <a:spcPts val="2275"/>
              </a:spcAft>
              <a:buSzPct val="45000"/>
              <a:buFont typeface="Wingdings" charset="2"/>
              <a:buChar char="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altLang="ja-JP" sz="2400" dirty="0" err="1" smtClean="0"/>
              <a:t>変数間のデータの流れに着目</a:t>
            </a:r>
            <a:r>
              <a:rPr lang="ja-JP" altLang="en-US" sz="2400" dirty="0" smtClean="0"/>
              <a:t>し，</a:t>
            </a:r>
            <a:r>
              <a:rPr lang="en-US" altLang="ja-JP" sz="2400" dirty="0" err="1" smtClean="0"/>
              <a:t>プログラム依存グラフを簡略化したグラフ</a:t>
            </a:r>
            <a:endParaRPr lang="en-US" altLang="ja-JP" sz="2400" dirty="0" smtClean="0"/>
          </a:p>
        </p:txBody>
      </p:sp>
      <p:grpSp>
        <p:nvGrpSpPr>
          <p:cNvPr id="4" name="グループ化 32"/>
          <p:cNvGrpSpPr/>
          <p:nvPr/>
        </p:nvGrpSpPr>
        <p:grpSpPr>
          <a:xfrm>
            <a:off x="5653459" y="1916832"/>
            <a:ext cx="3705665" cy="4806255"/>
            <a:chOff x="4392613" y="1719263"/>
            <a:chExt cx="3907861" cy="5094287"/>
          </a:xfrm>
        </p:grpSpPr>
        <p:cxnSp>
          <p:nvCxnSpPr>
            <p:cNvPr id="7" name="AutoShape 1"/>
            <p:cNvCxnSpPr>
              <a:cxnSpLocks noChangeShapeType="1"/>
              <a:stCxn id="12" idx="4"/>
              <a:endCxn id="15" idx="0"/>
            </p:cNvCxnSpPr>
            <p:nvPr/>
          </p:nvCxnSpPr>
          <p:spPr bwMode="auto">
            <a:xfrm flipH="1">
              <a:off x="4595813" y="2519363"/>
              <a:ext cx="201612" cy="1836737"/>
            </a:xfrm>
            <a:prstGeom prst="curvedConnector3">
              <a:avLst>
                <a:gd name="adj1" fmla="val 50000"/>
              </a:avLst>
            </a:prstGeom>
            <a:noFill/>
            <a:ln w="3175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8" name="AutoShape 4"/>
            <p:cNvCxnSpPr>
              <a:cxnSpLocks noChangeShapeType="1"/>
              <a:stCxn id="9" idx="2"/>
              <a:endCxn id="19" idx="0"/>
            </p:cNvCxnSpPr>
            <p:nvPr/>
          </p:nvCxnSpPr>
          <p:spPr bwMode="auto">
            <a:xfrm>
              <a:off x="5418138" y="3325813"/>
              <a:ext cx="1587" cy="288925"/>
            </a:xfrm>
            <a:prstGeom prst="bentConnector3">
              <a:avLst>
                <a:gd name="adj1" fmla="val 50000"/>
              </a:avLst>
            </a:prstGeom>
            <a:noFill/>
            <a:ln w="3175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9" name="AutoShape 5"/>
            <p:cNvSpPr>
              <a:spLocks noChangeArrowheads="1"/>
            </p:cNvSpPr>
            <p:nvPr/>
          </p:nvSpPr>
          <p:spPr bwMode="auto">
            <a:xfrm>
              <a:off x="5075238" y="2916238"/>
              <a:ext cx="684212" cy="411162"/>
            </a:xfrm>
            <a:prstGeom prst="roundRect">
              <a:avLst>
                <a:gd name="adj" fmla="val 384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90000" tIns="66168" rIns="90000" bIns="45000" anchor="ctr" anchorCtr="1"/>
            <a:lstStyle/>
            <a:p>
              <a:pPr algn="ctr"/>
              <a:r>
                <a:rPr lang="en-US" sz="1600">
                  <a:solidFill>
                    <a:srgbClr val="000000"/>
                  </a:solidFill>
                </a:rPr>
                <a:t>&gt;</a:t>
              </a:r>
            </a:p>
          </p:txBody>
        </p:sp>
        <p:cxnSp>
          <p:nvCxnSpPr>
            <p:cNvPr id="10" name="AutoShape 6"/>
            <p:cNvCxnSpPr>
              <a:cxnSpLocks noChangeShapeType="1"/>
              <a:stCxn id="21" idx="4"/>
              <a:endCxn id="9" idx="0"/>
            </p:cNvCxnSpPr>
            <p:nvPr/>
          </p:nvCxnSpPr>
          <p:spPr bwMode="auto">
            <a:xfrm flipH="1">
              <a:off x="5614988" y="2540000"/>
              <a:ext cx="301625" cy="376238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1" name="AutoShape 7"/>
            <p:cNvCxnSpPr>
              <a:cxnSpLocks noChangeShapeType="1"/>
              <a:stCxn id="12" idx="4"/>
              <a:endCxn id="9" idx="0"/>
            </p:cNvCxnSpPr>
            <p:nvPr/>
          </p:nvCxnSpPr>
          <p:spPr bwMode="auto">
            <a:xfrm>
              <a:off x="5026025" y="2519363"/>
              <a:ext cx="230188" cy="396875"/>
            </a:xfrm>
            <a:prstGeom prst="straightConnector1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2" name="Oval 8"/>
            <p:cNvSpPr>
              <a:spLocks noChangeArrowheads="1"/>
            </p:cNvSpPr>
            <p:nvPr/>
          </p:nvSpPr>
          <p:spPr bwMode="auto">
            <a:xfrm>
              <a:off x="4572000" y="2268538"/>
              <a:ext cx="684213" cy="41116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90000" tIns="62640" rIns="90000" bIns="45000" anchor="ctr" anchorCtr="1"/>
            <a:lstStyle/>
            <a:p>
              <a:pPr algn="ctr"/>
              <a:r>
                <a:rPr lang="en-US" sz="1400" dirty="0">
                  <a:solidFill>
                    <a:srgbClr val="000000"/>
                  </a:solidFill>
                </a:rPr>
                <a:t>x</a:t>
              </a:r>
            </a:p>
          </p:txBody>
        </p:sp>
        <p:sp>
          <p:nvSpPr>
            <p:cNvPr id="13" name="Oval 9"/>
            <p:cNvSpPr>
              <a:spLocks noChangeArrowheads="1"/>
            </p:cNvSpPr>
            <p:nvPr/>
          </p:nvSpPr>
          <p:spPr bwMode="auto">
            <a:xfrm>
              <a:off x="4945063" y="5846763"/>
              <a:ext cx="985837" cy="43180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90000" tIns="62640" rIns="90000" bIns="45000" anchor="ctr" anchorCtr="1"/>
            <a:lstStyle/>
            <a:p>
              <a:pPr algn="ctr">
                <a:tabLst>
                  <a:tab pos="723900" algn="l"/>
                </a:tabLst>
              </a:pPr>
              <a:r>
                <a:rPr lang="en-US" sz="1400" dirty="0">
                  <a:solidFill>
                    <a:srgbClr val="000000"/>
                  </a:solidFill>
                </a:rPr>
                <a:t>return</a:t>
              </a:r>
            </a:p>
          </p:txBody>
        </p:sp>
        <p:sp>
          <p:nvSpPr>
            <p:cNvPr id="14" name="Oval 10"/>
            <p:cNvSpPr>
              <a:spLocks noChangeArrowheads="1"/>
            </p:cNvSpPr>
            <p:nvPr/>
          </p:nvSpPr>
          <p:spPr bwMode="auto">
            <a:xfrm>
              <a:off x="4895850" y="5111750"/>
              <a:ext cx="1079500" cy="411163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90000" tIns="62640" rIns="90000" bIns="45000" anchor="ctr" anchorCtr="1"/>
            <a:lstStyle/>
            <a:p>
              <a:pPr algn="ctr">
                <a:tabLst>
                  <a:tab pos="723900" algn="l"/>
                </a:tabLst>
              </a:pPr>
              <a:r>
                <a:rPr lang="en-US" sz="1400">
                  <a:solidFill>
                    <a:srgbClr val="000000"/>
                  </a:solidFill>
                </a:rPr>
                <a:t>result</a:t>
              </a:r>
            </a:p>
          </p:txBody>
        </p:sp>
        <p:sp>
          <p:nvSpPr>
            <p:cNvPr id="15" name="AutoShape 11"/>
            <p:cNvSpPr>
              <a:spLocks noChangeArrowheads="1"/>
            </p:cNvSpPr>
            <p:nvPr/>
          </p:nvSpPr>
          <p:spPr bwMode="auto">
            <a:xfrm>
              <a:off x="4392613" y="4356100"/>
              <a:ext cx="684212" cy="411163"/>
            </a:xfrm>
            <a:prstGeom prst="roundRect">
              <a:avLst>
                <a:gd name="adj" fmla="val 384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90000" tIns="66168" rIns="90000" bIns="45000" anchor="ctr" anchorCtr="1"/>
            <a:lstStyle/>
            <a:p>
              <a:pPr algn="ctr"/>
              <a:r>
                <a:rPr lang="en-US" sz="1600">
                  <a:solidFill>
                    <a:srgbClr val="000000"/>
                  </a:solidFill>
                </a:rPr>
                <a:t>=</a:t>
              </a:r>
            </a:p>
          </p:txBody>
        </p:sp>
        <p:cxnSp>
          <p:nvCxnSpPr>
            <p:cNvPr id="16" name="AutoShape 12"/>
            <p:cNvCxnSpPr>
              <a:cxnSpLocks noChangeShapeType="1"/>
              <a:stCxn id="14" idx="4"/>
              <a:endCxn id="13" idx="0"/>
            </p:cNvCxnSpPr>
            <p:nvPr/>
          </p:nvCxnSpPr>
          <p:spPr bwMode="auto">
            <a:xfrm>
              <a:off x="5435600" y="5522913"/>
              <a:ext cx="3175" cy="325437"/>
            </a:xfrm>
            <a:prstGeom prst="straightConnector1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7" name="AutoShape 15"/>
            <p:cNvSpPr>
              <a:spLocks noChangeArrowheads="1"/>
            </p:cNvSpPr>
            <p:nvPr/>
          </p:nvSpPr>
          <p:spPr bwMode="auto">
            <a:xfrm>
              <a:off x="5759450" y="4356100"/>
              <a:ext cx="684213" cy="411163"/>
            </a:xfrm>
            <a:prstGeom prst="roundRect">
              <a:avLst>
                <a:gd name="adj" fmla="val 384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90000" tIns="66168" rIns="90000" bIns="45000" anchor="ctr" anchorCtr="1"/>
            <a:lstStyle/>
            <a:p>
              <a:pPr algn="ctr"/>
              <a:r>
                <a:rPr lang="en-US" sz="1600">
                  <a:solidFill>
                    <a:srgbClr val="000000"/>
                  </a:solidFill>
                </a:rPr>
                <a:t>=</a:t>
              </a:r>
            </a:p>
          </p:txBody>
        </p:sp>
        <p:cxnSp>
          <p:nvCxnSpPr>
            <p:cNvPr id="18" name="AutoShape 16"/>
            <p:cNvCxnSpPr>
              <a:cxnSpLocks noChangeShapeType="1"/>
              <a:stCxn id="19" idx="5"/>
              <a:endCxn id="15" idx="0"/>
            </p:cNvCxnSpPr>
            <p:nvPr/>
          </p:nvCxnSpPr>
          <p:spPr bwMode="auto">
            <a:xfrm flipH="1">
              <a:off x="4843463" y="3975100"/>
              <a:ext cx="420687" cy="381000"/>
            </a:xfrm>
            <a:prstGeom prst="straightConnector1">
              <a:avLst/>
            </a:prstGeom>
            <a:noFill/>
            <a:ln w="31750">
              <a:solidFill>
                <a:srgbClr val="000000"/>
              </a:solidFill>
              <a:prstDash val="sysDot"/>
              <a:round/>
              <a:headEnd/>
              <a:tailEnd type="triangle" w="med" len="med"/>
            </a:ln>
            <a:effectLst/>
          </p:spPr>
        </p:cxnSp>
        <p:sp>
          <p:nvSpPr>
            <p:cNvPr id="19" name="AutoShape 17"/>
            <p:cNvSpPr>
              <a:spLocks noChangeArrowheads="1"/>
            </p:cNvSpPr>
            <p:nvPr/>
          </p:nvSpPr>
          <p:spPr bwMode="auto">
            <a:xfrm>
              <a:off x="4967288" y="3614738"/>
              <a:ext cx="900112" cy="539750"/>
            </a:xfrm>
            <a:prstGeom prst="diamond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000" tIns="64404" rIns="90000" bIns="45000" anchor="ctr"/>
            <a:lstStyle/>
            <a:p>
              <a:pPr algn="ctr">
                <a:tabLst>
                  <a:tab pos="723900" algn="l"/>
                </a:tabLst>
              </a:pPr>
              <a:r>
                <a:rPr lang="en-US" sz="1600">
                  <a:solidFill>
                    <a:srgbClr val="000000"/>
                  </a:solidFill>
                </a:rPr>
                <a:t>if</a:t>
              </a:r>
            </a:p>
          </p:txBody>
        </p:sp>
        <p:cxnSp>
          <p:nvCxnSpPr>
            <p:cNvPr id="20" name="AutoShape 18"/>
            <p:cNvCxnSpPr>
              <a:cxnSpLocks noChangeShapeType="1"/>
              <a:stCxn id="21" idx="4"/>
              <a:endCxn id="17" idx="0"/>
            </p:cNvCxnSpPr>
            <p:nvPr/>
          </p:nvCxnSpPr>
          <p:spPr bwMode="auto">
            <a:xfrm>
              <a:off x="6175375" y="2530475"/>
              <a:ext cx="90488" cy="1825625"/>
            </a:xfrm>
            <a:prstGeom prst="curvedConnector3">
              <a:avLst>
                <a:gd name="adj1" fmla="val 50000"/>
              </a:avLst>
            </a:prstGeom>
            <a:noFill/>
            <a:ln w="3175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5688013" y="2282825"/>
              <a:ext cx="720725" cy="43180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lIns="90000" tIns="62640" rIns="90000" bIns="45000" anchor="ctr" anchorCtr="1"/>
            <a:lstStyle/>
            <a:p>
              <a:pPr algn="ctr"/>
              <a:r>
                <a:rPr lang="en-US" sz="1400">
                  <a:solidFill>
                    <a:srgbClr val="000000"/>
                  </a:solidFill>
                </a:rPr>
                <a:t>y</a:t>
              </a:r>
            </a:p>
          </p:txBody>
        </p:sp>
        <p:cxnSp>
          <p:nvCxnSpPr>
            <p:cNvPr id="22" name="AutoShape 20"/>
            <p:cNvCxnSpPr>
              <a:cxnSpLocks noChangeShapeType="1"/>
              <a:stCxn id="15" idx="2"/>
              <a:endCxn id="14" idx="0"/>
            </p:cNvCxnSpPr>
            <p:nvPr/>
          </p:nvCxnSpPr>
          <p:spPr bwMode="auto">
            <a:xfrm>
              <a:off x="4733925" y="4765675"/>
              <a:ext cx="500063" cy="346075"/>
            </a:xfrm>
            <a:prstGeom prst="straightConnector1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23" name="AutoShape 21"/>
            <p:cNvCxnSpPr>
              <a:cxnSpLocks noChangeShapeType="1"/>
              <a:stCxn id="17" idx="2"/>
              <a:endCxn id="14" idx="0"/>
            </p:cNvCxnSpPr>
            <p:nvPr/>
          </p:nvCxnSpPr>
          <p:spPr bwMode="auto">
            <a:xfrm flipH="1">
              <a:off x="5605463" y="4765675"/>
              <a:ext cx="495300" cy="346075"/>
            </a:xfrm>
            <a:prstGeom prst="straightConnector1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24" name="Text Box 22"/>
            <p:cNvSpPr txBox="1">
              <a:spLocks noChangeArrowheads="1"/>
            </p:cNvSpPr>
            <p:nvPr/>
          </p:nvSpPr>
          <p:spPr bwMode="auto">
            <a:xfrm>
              <a:off x="6443663" y="1908175"/>
              <a:ext cx="1619250" cy="5095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0" tIns="12600" rIns="0" bIns="0"/>
            <a:lstStyle/>
            <a:p>
              <a:pPr algn="ctr" hangingPunct="1">
                <a:lnSpc>
                  <a:spcPct val="95000"/>
                </a:lnSpc>
                <a:spcAft>
                  <a:spcPts val="1425"/>
                </a:spcAft>
                <a:tabLst>
                  <a:tab pos="723900" algn="l"/>
                  <a:tab pos="1447800" algn="l"/>
                </a:tabLst>
              </a:pPr>
              <a:r>
                <a:rPr lang="en-US" sz="1400">
                  <a:solidFill>
                    <a:srgbClr val="000000"/>
                  </a:solidFill>
                  <a:latin typeface="Times New Roman" pitchFamily="16" charset="0"/>
                </a:rPr>
                <a:t>呼び出し側の</a:t>
              </a:r>
              <a:br>
                <a:rPr lang="en-US" sz="1400">
                  <a:solidFill>
                    <a:srgbClr val="000000"/>
                  </a:solidFill>
                  <a:latin typeface="Times New Roman" pitchFamily="16" charset="0"/>
                </a:rPr>
              </a:br>
              <a:r>
                <a:rPr lang="en-US" sz="1400">
                  <a:solidFill>
                    <a:srgbClr val="000000"/>
                  </a:solidFill>
                  <a:latin typeface="Times New Roman" pitchFamily="16" charset="0"/>
                </a:rPr>
                <a:t>実引数から</a:t>
              </a:r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6745249" y="3856316"/>
              <a:ext cx="1432451" cy="3196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0" tIns="13860" rIns="0" bIns="0"/>
            <a:lstStyle/>
            <a:p>
              <a:pPr hangingPunct="1">
                <a:lnSpc>
                  <a:spcPct val="95000"/>
                </a:lnSpc>
                <a:spcAft>
                  <a:spcPts val="1425"/>
                </a:spcAft>
                <a:tabLst>
                  <a:tab pos="723900" algn="l"/>
                  <a:tab pos="1447800" algn="l"/>
                </a:tabLst>
              </a:pPr>
              <a:r>
                <a:rPr lang="en-US" sz="1600" dirty="0" err="1" smtClean="0">
                  <a:solidFill>
                    <a:srgbClr val="000000"/>
                  </a:solidFill>
                  <a:latin typeface="Times New Roman" pitchFamily="16" charset="0"/>
                </a:rPr>
                <a:t>データフロ</a:t>
              </a:r>
              <a:r>
                <a:rPr lang="en-US" sz="1600" dirty="0" smtClean="0">
                  <a:solidFill>
                    <a:srgbClr val="000000"/>
                  </a:solidFill>
                  <a:latin typeface="Times New Roman" pitchFamily="16" charset="0"/>
                </a:rPr>
                <a:t>ー</a:t>
              </a:r>
              <a:endParaRPr lang="en-US" sz="1600" dirty="0">
                <a:solidFill>
                  <a:srgbClr val="000000"/>
                </a:solidFill>
                <a:latin typeface="Times New Roman" pitchFamily="16" charset="0"/>
              </a:endParaRPr>
            </a:p>
          </p:txBody>
        </p:sp>
        <p:sp>
          <p:nvSpPr>
            <p:cNvPr id="26" name="Text Box 25"/>
            <p:cNvSpPr txBox="1">
              <a:spLocks noChangeArrowheads="1"/>
            </p:cNvSpPr>
            <p:nvPr/>
          </p:nvSpPr>
          <p:spPr bwMode="auto">
            <a:xfrm>
              <a:off x="6897123" y="4772196"/>
              <a:ext cx="1403351" cy="3119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0" tIns="13860" rIns="0" bIns="0"/>
            <a:lstStyle/>
            <a:p>
              <a:pPr hangingPunct="1">
                <a:lnSpc>
                  <a:spcPct val="95000"/>
                </a:lnSpc>
                <a:spcAft>
                  <a:spcPts val="1425"/>
                </a:spcAft>
                <a:tabLst>
                  <a:tab pos="723900" algn="l"/>
                </a:tabLst>
              </a:pPr>
              <a:r>
                <a:rPr lang="en-US" sz="1600" dirty="0" err="1" smtClean="0">
                  <a:solidFill>
                    <a:srgbClr val="000000"/>
                  </a:solidFill>
                  <a:latin typeface="Times New Roman" pitchFamily="16" charset="0"/>
                </a:rPr>
                <a:t>制御フロ</a:t>
              </a:r>
              <a:r>
                <a:rPr lang="en-US" sz="1600" dirty="0" smtClean="0">
                  <a:solidFill>
                    <a:srgbClr val="000000"/>
                  </a:solidFill>
                  <a:latin typeface="Times New Roman" pitchFamily="16" charset="0"/>
                </a:rPr>
                <a:t>ー</a:t>
              </a:r>
              <a:endParaRPr lang="en-US" sz="1600" dirty="0">
                <a:solidFill>
                  <a:srgbClr val="000000"/>
                </a:solidFill>
                <a:latin typeface="Times New Roman" pitchFamily="16" charset="0"/>
              </a:endParaRPr>
            </a:p>
          </p:txBody>
        </p:sp>
        <p:sp>
          <p:nvSpPr>
            <p:cNvPr id="27" name="Line 26"/>
            <p:cNvSpPr>
              <a:spLocks noChangeShapeType="1"/>
            </p:cNvSpPr>
            <p:nvPr/>
          </p:nvSpPr>
          <p:spPr bwMode="auto">
            <a:xfrm flipV="1">
              <a:off x="6973060" y="3779993"/>
              <a:ext cx="683433" cy="0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ja-JP" altLang="en-US" sz="1200"/>
            </a:p>
          </p:txBody>
        </p:sp>
        <p:sp>
          <p:nvSpPr>
            <p:cNvPr id="28" name="Line 27"/>
            <p:cNvSpPr>
              <a:spLocks noChangeShapeType="1"/>
            </p:cNvSpPr>
            <p:nvPr/>
          </p:nvSpPr>
          <p:spPr bwMode="auto">
            <a:xfrm flipV="1">
              <a:off x="6973061" y="4695873"/>
              <a:ext cx="683432" cy="0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prstDash val="sysDot"/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ja-JP" altLang="en-US" sz="1200"/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4895850" y="1719263"/>
              <a:ext cx="1588" cy="5492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526"/>
                </a:cxn>
              </a:cxnLst>
              <a:rect l="0" t="0" r="r" b="b"/>
              <a:pathLst>
                <a:path w="1" h="1527">
                  <a:moveTo>
                    <a:pt x="0" y="0"/>
                  </a:moveTo>
                  <a:lnTo>
                    <a:pt x="0" y="1526"/>
                  </a:lnTo>
                </a:path>
              </a:pathLst>
            </a:custGeom>
            <a:noFill/>
            <a:ln w="72000">
              <a:solidFill>
                <a:srgbClr val="004586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ja-JP" altLang="en-US" sz="1200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6048375" y="1719263"/>
              <a:ext cx="1588" cy="5492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526"/>
                </a:cxn>
              </a:cxnLst>
              <a:rect l="0" t="0" r="r" b="b"/>
              <a:pathLst>
                <a:path w="1" h="1527">
                  <a:moveTo>
                    <a:pt x="0" y="0"/>
                  </a:moveTo>
                  <a:lnTo>
                    <a:pt x="0" y="1526"/>
                  </a:lnTo>
                </a:path>
              </a:pathLst>
            </a:custGeom>
            <a:noFill/>
            <a:ln w="72000">
              <a:solidFill>
                <a:srgbClr val="004586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ja-JP" altLang="en-US" sz="1200"/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5435600" y="6264275"/>
              <a:ext cx="1588" cy="5492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526"/>
                </a:cxn>
              </a:cxnLst>
              <a:rect l="0" t="0" r="r" b="b"/>
              <a:pathLst>
                <a:path w="1" h="1527">
                  <a:moveTo>
                    <a:pt x="0" y="0"/>
                  </a:moveTo>
                  <a:lnTo>
                    <a:pt x="0" y="1526"/>
                  </a:lnTo>
                </a:path>
              </a:pathLst>
            </a:custGeom>
            <a:noFill/>
            <a:ln w="72000">
              <a:solidFill>
                <a:srgbClr val="004586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ja-JP" altLang="en-US" sz="1200"/>
            </a:p>
          </p:txBody>
        </p:sp>
        <p:sp>
          <p:nvSpPr>
            <p:cNvPr id="32" name="Text Box 31"/>
            <p:cNvSpPr txBox="1">
              <a:spLocks noChangeArrowheads="1"/>
            </p:cNvSpPr>
            <p:nvPr/>
          </p:nvSpPr>
          <p:spPr bwMode="auto">
            <a:xfrm>
              <a:off x="6048375" y="6007100"/>
              <a:ext cx="1619250" cy="5095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0" tIns="12600" rIns="0" bIns="0"/>
            <a:lstStyle/>
            <a:p>
              <a:pPr algn="ctr" hangingPunct="1">
                <a:lnSpc>
                  <a:spcPct val="95000"/>
                </a:lnSpc>
                <a:spcAft>
                  <a:spcPts val="1425"/>
                </a:spcAft>
                <a:tabLst>
                  <a:tab pos="723900" algn="l"/>
                  <a:tab pos="1447800" algn="l"/>
                </a:tabLst>
              </a:pPr>
              <a:r>
                <a:rPr lang="en-US" sz="1400">
                  <a:solidFill>
                    <a:srgbClr val="000000"/>
                  </a:solidFill>
                  <a:latin typeface="Times New Roman" pitchFamily="16" charset="0"/>
                </a:rPr>
                <a:t>呼び出し側の</a:t>
              </a:r>
              <a:br>
                <a:rPr lang="en-US" sz="1400">
                  <a:solidFill>
                    <a:srgbClr val="000000"/>
                  </a:solidFill>
                  <a:latin typeface="Times New Roman" pitchFamily="16" charset="0"/>
                </a:rPr>
              </a:br>
              <a:r>
                <a:rPr lang="en-US" sz="1400">
                  <a:solidFill>
                    <a:srgbClr val="000000"/>
                  </a:solidFill>
                  <a:latin typeface="Times New Roman" pitchFamily="16" charset="0"/>
                </a:rPr>
                <a:t>戻り値へ</a:t>
              </a:r>
            </a:p>
          </p:txBody>
        </p:sp>
      </p:grpSp>
      <p:grpSp>
        <p:nvGrpSpPr>
          <p:cNvPr id="5" name="グループ化 36"/>
          <p:cNvGrpSpPr/>
          <p:nvPr/>
        </p:nvGrpSpPr>
        <p:grpSpPr>
          <a:xfrm>
            <a:off x="1619672" y="3645024"/>
            <a:ext cx="2844750" cy="2736304"/>
            <a:chOff x="684213" y="3851275"/>
            <a:chExt cx="3132137" cy="2752725"/>
          </a:xfrm>
        </p:grpSpPr>
        <p:sp>
          <p:nvSpPr>
            <p:cNvPr id="35" name="AutoShape 13"/>
            <p:cNvSpPr>
              <a:spLocks noChangeArrowheads="1"/>
            </p:cNvSpPr>
            <p:nvPr/>
          </p:nvSpPr>
          <p:spPr bwMode="auto">
            <a:xfrm>
              <a:off x="684213" y="3851275"/>
              <a:ext cx="3132137" cy="2752725"/>
            </a:xfrm>
            <a:prstGeom prst="roundRect">
              <a:avLst>
                <a:gd name="adj" fmla="val 56"/>
              </a:avLst>
            </a:prstGeom>
            <a:solidFill>
              <a:srgbClr val="CC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6" name="Text Box 14"/>
            <p:cNvSpPr txBox="1">
              <a:spLocks noChangeArrowheads="1"/>
            </p:cNvSpPr>
            <p:nvPr/>
          </p:nvSpPr>
          <p:spPr bwMode="auto">
            <a:xfrm>
              <a:off x="876924" y="4087223"/>
              <a:ext cx="2678112" cy="173028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0" tIns="19404" rIns="0" bIns="0"/>
            <a:lstStyle/>
            <a:p>
              <a:pPr hangingPunct="1">
                <a:spcAft>
                  <a:spcPts val="1700"/>
                </a:spcAft>
                <a:tabLst>
                  <a:tab pos="723900" algn="l"/>
                  <a:tab pos="1447800" algn="l"/>
                  <a:tab pos="2171700" algn="l"/>
                </a:tabLst>
              </a:pPr>
              <a:r>
                <a:rPr lang="en-US" sz="2000" dirty="0" err="1">
                  <a:solidFill>
                    <a:srgbClr val="000000"/>
                  </a:solidFill>
                </a:rPr>
                <a:t>int</a:t>
              </a:r>
              <a:r>
                <a:rPr lang="en-US" sz="2000" dirty="0">
                  <a:solidFill>
                    <a:srgbClr val="000000"/>
                  </a:solidFill>
                </a:rPr>
                <a:t> max ( </a:t>
              </a:r>
              <a:r>
                <a:rPr lang="en-US" sz="2000" dirty="0" err="1">
                  <a:solidFill>
                    <a:srgbClr val="000000"/>
                  </a:solidFill>
                </a:rPr>
                <a:t>int</a:t>
              </a:r>
              <a:r>
                <a:rPr lang="en-US" sz="2000" dirty="0">
                  <a:solidFill>
                    <a:srgbClr val="000000"/>
                  </a:solidFill>
                </a:rPr>
                <a:t> x, </a:t>
              </a:r>
              <a:r>
                <a:rPr lang="en-US" sz="2000" dirty="0" err="1">
                  <a:solidFill>
                    <a:srgbClr val="000000"/>
                  </a:solidFill>
                </a:rPr>
                <a:t>int</a:t>
              </a:r>
              <a:r>
                <a:rPr lang="en-US" sz="2000" dirty="0">
                  <a:solidFill>
                    <a:srgbClr val="000000"/>
                  </a:solidFill>
                </a:rPr>
                <a:t> y ) {</a:t>
              </a:r>
            </a:p>
            <a:p>
              <a:pPr hangingPunct="1">
                <a:spcAft>
                  <a:spcPts val="850"/>
                </a:spcAft>
                <a:tabLst>
                  <a:tab pos="723900" algn="l"/>
                  <a:tab pos="1447800" algn="l"/>
                  <a:tab pos="2171700" algn="l"/>
                </a:tabLst>
              </a:pPr>
              <a:r>
                <a:rPr lang="en-US" sz="2000" dirty="0">
                  <a:solidFill>
                    <a:srgbClr val="000000"/>
                  </a:solidFill>
                </a:rPr>
                <a:t>     </a:t>
              </a:r>
              <a:r>
                <a:rPr lang="en-US" sz="2000" dirty="0" err="1">
                  <a:solidFill>
                    <a:srgbClr val="000000"/>
                  </a:solidFill>
                </a:rPr>
                <a:t>int</a:t>
              </a:r>
              <a:r>
                <a:rPr lang="en-US" sz="2000" dirty="0">
                  <a:solidFill>
                    <a:srgbClr val="000000"/>
                  </a:solidFill>
                </a:rPr>
                <a:t> result = y ;</a:t>
              </a:r>
            </a:p>
            <a:p>
              <a:pPr hangingPunct="1">
                <a:spcAft>
                  <a:spcPts val="850"/>
                </a:spcAft>
                <a:tabLst>
                  <a:tab pos="723900" algn="l"/>
                  <a:tab pos="1447800" algn="l"/>
                  <a:tab pos="2171700" algn="l"/>
                </a:tabLst>
              </a:pPr>
              <a:r>
                <a:rPr lang="en-US" sz="2000" dirty="0">
                  <a:solidFill>
                    <a:srgbClr val="000000"/>
                  </a:solidFill>
                </a:rPr>
                <a:t>     if ( x &gt; y )</a:t>
              </a:r>
            </a:p>
            <a:p>
              <a:pPr hangingPunct="1">
                <a:spcAft>
                  <a:spcPts val="850"/>
                </a:spcAft>
                <a:tabLst>
                  <a:tab pos="723900" algn="l"/>
                  <a:tab pos="1447800" algn="l"/>
                  <a:tab pos="2171700" algn="l"/>
                </a:tabLst>
              </a:pPr>
              <a:r>
                <a:rPr lang="en-US" sz="2000" dirty="0">
                  <a:solidFill>
                    <a:srgbClr val="000000"/>
                  </a:solidFill>
                </a:rPr>
                <a:t>          result = x ;</a:t>
              </a:r>
            </a:p>
            <a:p>
              <a:pPr hangingPunct="1">
                <a:tabLst>
                  <a:tab pos="723900" algn="l"/>
                  <a:tab pos="1447800" algn="l"/>
                  <a:tab pos="2171700" algn="l"/>
                </a:tabLst>
              </a:pPr>
              <a:r>
                <a:rPr lang="en-US" sz="2000" dirty="0">
                  <a:solidFill>
                    <a:srgbClr val="000000"/>
                  </a:solidFill>
                </a:rPr>
                <a:t>     return result ;</a:t>
              </a:r>
            </a:p>
            <a:p>
              <a:pPr hangingPunct="1">
                <a:spcAft>
                  <a:spcPts val="850"/>
                </a:spcAft>
                <a:tabLst>
                  <a:tab pos="723900" algn="l"/>
                  <a:tab pos="1447800" algn="l"/>
                  <a:tab pos="2171700" algn="l"/>
                </a:tabLst>
              </a:pPr>
              <a:r>
                <a:rPr lang="en-US" sz="2000" dirty="0">
                  <a:solidFill>
                    <a:srgbClr val="000000"/>
                  </a:solidFill>
                </a:rPr>
                <a:t>} </a:t>
              </a:r>
            </a:p>
          </p:txBody>
        </p:sp>
      </p:grpSp>
      <p:sp>
        <p:nvSpPr>
          <p:cNvPr id="34" name="スライド番号プレースホルダ 3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  <p:sp>
        <p:nvSpPr>
          <p:cNvPr id="37" name="コンテンツ プレースホルダ 2"/>
          <p:cNvSpPr txBox="1">
            <a:spLocks/>
          </p:cNvSpPr>
          <p:nvPr/>
        </p:nvSpPr>
        <p:spPr bwMode="auto">
          <a:xfrm>
            <a:off x="251520" y="2276971"/>
            <a:ext cx="4896544" cy="15120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36000" numCol="1" anchor="t" anchorCtr="0" compatLnSpc="1">
            <a:prstTxWarp prst="textNoShape">
              <a:avLst/>
            </a:prstTxWarp>
          </a:bodyPr>
          <a:lstStyle/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1" lang="en-US" altLang="ja-JP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</a:rPr>
              <a:t>変数</a:t>
            </a:r>
            <a:r>
              <a:rPr kumimoji="1" lang="ja-JP" alt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</a:rPr>
              <a:t>，</a:t>
            </a:r>
            <a:r>
              <a:rPr kumimoji="1" lang="en-US" altLang="ja-JP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</a:rPr>
              <a:t>演算子</a:t>
            </a:r>
            <a:r>
              <a:rPr kumimoji="1" lang="ja-JP" alt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</a:rPr>
              <a:t>，</a:t>
            </a:r>
            <a:r>
              <a:rPr kumimoji="1" lang="en-US" altLang="ja-JP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</a:rPr>
              <a:t>制御文につき</a:t>
            </a:r>
            <a:r>
              <a:rPr kumimoji="1" lang="ja-JP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</a:rPr>
              <a:t>ノードを</a:t>
            </a:r>
            <a:r>
              <a:rPr kumimoji="1" lang="en-US" altLang="ja-JP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</a:rPr>
              <a:t>1つ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1" lang="ja-JP" alt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</a:rPr>
              <a:t>制御フローを考慮しないため，高速に構築できる</a:t>
            </a:r>
            <a:endParaRPr kumimoji="1" lang="ja-JP" alt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AutoShape 13"/>
          <p:cNvSpPr>
            <a:spLocks noChangeArrowheads="1"/>
          </p:cNvSpPr>
          <p:nvPr/>
        </p:nvSpPr>
        <p:spPr bwMode="auto">
          <a:xfrm>
            <a:off x="3563888" y="4293096"/>
            <a:ext cx="5112568" cy="1368152"/>
          </a:xfrm>
          <a:prstGeom prst="roundRect">
            <a:avLst>
              <a:gd name="adj" fmla="val 56"/>
            </a:avLst>
          </a:prstGeom>
          <a:solidFill>
            <a:srgbClr val="CCFFFF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2" name="正方形/長方形 41"/>
          <p:cNvSpPr/>
          <p:nvPr/>
        </p:nvSpPr>
        <p:spPr>
          <a:xfrm>
            <a:off x="3563888" y="2852936"/>
            <a:ext cx="5112568" cy="1152128"/>
          </a:xfrm>
          <a:prstGeom prst="rect">
            <a:avLst/>
          </a:prstGeom>
          <a:solidFill>
            <a:srgbClr val="FFFFCC"/>
          </a:solidFill>
          <a:ln w="0">
            <a:solidFill>
              <a:srgbClr val="000000"/>
            </a:solidFill>
            <a:prstDash val="solid"/>
          </a:ln>
        </p:spPr>
        <p:txBody>
          <a:bodyPr vert="horz" lIns="90000" tIns="45000" rIns="90000" bIns="45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Arial" pitchFamily="18"/>
              <a:ea typeface="ＭＳ Ｐゴシック" pitchFamily="2"/>
              <a:cs typeface="Tahoma" pitchFamily="2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変数間データフローグラフ</a:t>
            </a:r>
            <a:r>
              <a:rPr lang="en-US" altLang="ja-JP" dirty="0" smtClean="0"/>
              <a:t>(2/2)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824413"/>
          </a:xfrm>
        </p:spPr>
        <p:txBody>
          <a:bodyPr/>
          <a:lstStyle/>
          <a:p>
            <a:r>
              <a:rPr kumimoji="1" lang="ja-JP" altLang="en-US" dirty="0" smtClean="0"/>
              <a:t>メソッド呼び出し，メソッド定義の間でデータフローを接続する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  <p:sp>
        <p:nvSpPr>
          <p:cNvPr id="24" name="角丸四角形 23"/>
          <p:cNvSpPr/>
          <p:nvPr/>
        </p:nvSpPr>
        <p:spPr>
          <a:xfrm>
            <a:off x="3665440" y="3140968"/>
            <a:ext cx="4608512" cy="7441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400" dirty="0" smtClean="0"/>
              <a:t>＜メソッド呼び出し＞</a:t>
            </a:r>
            <a:endParaRPr lang="en-US" altLang="ja-JP" sz="1600" dirty="0"/>
          </a:p>
          <a:p>
            <a:r>
              <a:rPr lang="en-US" altLang="ja-JP" sz="2400" dirty="0" smtClean="0"/>
              <a:t>max(x, y)</a:t>
            </a:r>
            <a:endParaRPr kumimoji="1" lang="en-US" altLang="ja-JP" sz="2400" dirty="0" smtClean="0"/>
          </a:p>
        </p:txBody>
      </p:sp>
      <p:sp>
        <p:nvSpPr>
          <p:cNvPr id="25" name="正方形/長方形 24"/>
          <p:cNvSpPr/>
          <p:nvPr/>
        </p:nvSpPr>
        <p:spPr>
          <a:xfrm>
            <a:off x="5377443" y="3237076"/>
            <a:ext cx="792088" cy="50405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/>
              <a:t>x</a:t>
            </a:r>
            <a:endParaRPr kumimoji="1" lang="ja-JP" altLang="en-US" dirty="0"/>
          </a:p>
        </p:txBody>
      </p:sp>
      <p:sp>
        <p:nvSpPr>
          <p:cNvPr id="26" name="正方形/長方形 25"/>
          <p:cNvSpPr/>
          <p:nvPr/>
        </p:nvSpPr>
        <p:spPr>
          <a:xfrm>
            <a:off x="6268500" y="3237076"/>
            <a:ext cx="792037" cy="50405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y</a:t>
            </a:r>
            <a:endParaRPr kumimoji="1" lang="ja-JP" altLang="en-US" dirty="0"/>
          </a:p>
        </p:txBody>
      </p:sp>
      <p:sp>
        <p:nvSpPr>
          <p:cNvPr id="27" name="正方形/長方形 26"/>
          <p:cNvSpPr/>
          <p:nvPr/>
        </p:nvSpPr>
        <p:spPr>
          <a:xfrm>
            <a:off x="7193832" y="3237076"/>
            <a:ext cx="792037" cy="504056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return</a:t>
            </a:r>
            <a:endParaRPr kumimoji="1" lang="ja-JP" altLang="en-US" dirty="0"/>
          </a:p>
        </p:txBody>
      </p:sp>
      <p:sp>
        <p:nvSpPr>
          <p:cNvPr id="28" name="角丸四角形 27"/>
          <p:cNvSpPr/>
          <p:nvPr/>
        </p:nvSpPr>
        <p:spPr>
          <a:xfrm>
            <a:off x="3665440" y="4437112"/>
            <a:ext cx="4867000" cy="7920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600" dirty="0" smtClean="0"/>
              <a:t>＜メソッド定義＞</a:t>
            </a:r>
            <a:endParaRPr lang="en-US" altLang="ja-JP" dirty="0" smtClean="0"/>
          </a:p>
          <a:p>
            <a:r>
              <a:rPr lang="en-US" altLang="ja-JP" sz="2400" dirty="0" smtClean="0"/>
              <a:t>max(x, y)</a:t>
            </a:r>
            <a:endParaRPr kumimoji="1" lang="en-US" altLang="ja-JP" sz="2400" dirty="0" smtClean="0"/>
          </a:p>
        </p:txBody>
      </p:sp>
      <p:sp>
        <p:nvSpPr>
          <p:cNvPr id="29" name="円/楕円 28"/>
          <p:cNvSpPr/>
          <p:nvPr/>
        </p:nvSpPr>
        <p:spPr>
          <a:xfrm>
            <a:off x="5436453" y="4548622"/>
            <a:ext cx="693527" cy="47325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/>
              <a:t>x</a:t>
            </a:r>
            <a:endParaRPr kumimoji="1" lang="ja-JP" altLang="en-US" sz="1600" dirty="0"/>
          </a:p>
        </p:txBody>
      </p:sp>
      <p:sp>
        <p:nvSpPr>
          <p:cNvPr id="30" name="円/楕円 29"/>
          <p:cNvSpPr/>
          <p:nvPr/>
        </p:nvSpPr>
        <p:spPr>
          <a:xfrm>
            <a:off x="6257728" y="4539924"/>
            <a:ext cx="693527" cy="47325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/>
              <a:t>y</a:t>
            </a:r>
            <a:endParaRPr kumimoji="1" lang="ja-JP" altLang="en-US" sz="1600" dirty="0"/>
          </a:p>
        </p:txBody>
      </p:sp>
      <p:sp>
        <p:nvSpPr>
          <p:cNvPr id="31" name="円/楕円 30"/>
          <p:cNvSpPr/>
          <p:nvPr/>
        </p:nvSpPr>
        <p:spPr>
          <a:xfrm>
            <a:off x="7060538" y="4539924"/>
            <a:ext cx="1327886" cy="48195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400" dirty="0" smtClean="0"/>
              <a:t>result</a:t>
            </a:r>
            <a:endParaRPr kumimoji="1" lang="ja-JP" altLang="en-US" sz="1600" dirty="0"/>
          </a:p>
        </p:txBody>
      </p:sp>
      <p:cxnSp>
        <p:nvCxnSpPr>
          <p:cNvPr id="32" name="直線矢印コネクタ 31"/>
          <p:cNvCxnSpPr>
            <a:stCxn id="26" idx="2"/>
            <a:endCxn id="30" idx="0"/>
          </p:cNvCxnSpPr>
          <p:nvPr/>
        </p:nvCxnSpPr>
        <p:spPr>
          <a:xfrm rot="5400000">
            <a:off x="6235110" y="4110515"/>
            <a:ext cx="798792" cy="60027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直線矢印コネクタ 32"/>
          <p:cNvCxnSpPr>
            <a:endCxn id="29" idx="0"/>
          </p:cNvCxnSpPr>
          <p:nvPr/>
        </p:nvCxnSpPr>
        <p:spPr>
          <a:xfrm rot="16200000" flipH="1">
            <a:off x="5333907" y="4099312"/>
            <a:ext cx="888364" cy="10256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直線矢印コネクタ 33"/>
          <p:cNvCxnSpPr/>
          <p:nvPr/>
        </p:nvCxnSpPr>
        <p:spPr>
          <a:xfrm rot="16200000" flipV="1">
            <a:off x="7131927" y="4116719"/>
            <a:ext cx="922333" cy="6486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8" name="グループ化 37"/>
          <p:cNvGrpSpPr/>
          <p:nvPr/>
        </p:nvGrpSpPr>
        <p:grpSpPr>
          <a:xfrm>
            <a:off x="395536" y="2636912"/>
            <a:ext cx="2952328" cy="1800200"/>
            <a:chOff x="399670" y="1556792"/>
            <a:chExt cx="3708000" cy="3044096"/>
          </a:xfrm>
        </p:grpSpPr>
        <p:sp>
          <p:nvSpPr>
            <p:cNvPr id="35" name="正方形/長方形 34"/>
            <p:cNvSpPr/>
            <p:nvPr/>
          </p:nvSpPr>
          <p:spPr>
            <a:xfrm>
              <a:off x="399670" y="1556792"/>
              <a:ext cx="3708000" cy="2869722"/>
            </a:xfrm>
            <a:prstGeom prst="rect">
              <a:avLst/>
            </a:prstGeom>
            <a:solidFill>
              <a:srgbClr val="FFFFCC"/>
            </a:solidFill>
            <a:ln w="0">
              <a:solidFill>
                <a:srgbClr val="000000"/>
              </a:solidFill>
              <a:prstDash val="solid"/>
            </a:ln>
          </p:spPr>
          <p:txBody>
            <a:bodyPr vert="horz" lIns="90000" tIns="45000" rIns="90000" bIns="45000" anchor="ctr" anchorCtr="1" compatLnSpc="0"/>
            <a:lstStyle/>
            <a:p>
              <a:pPr marL="0" marR="0" lvl="0" indent="0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endParaRPr lang="en-US" sz="1800" b="0" i="0" u="none" strike="noStrike" kern="1200">
                <a:ln>
                  <a:noFill/>
                </a:ln>
                <a:latin typeface="Arial" pitchFamily="18"/>
                <a:ea typeface="ＭＳ Ｐゴシック" pitchFamily="2"/>
                <a:cs typeface="Tahoma" pitchFamily="2"/>
              </a:endParaRPr>
            </a:p>
          </p:txBody>
        </p:sp>
        <p:sp>
          <p:nvSpPr>
            <p:cNvPr id="37" name="正方形/長方形 36"/>
            <p:cNvSpPr/>
            <p:nvPr/>
          </p:nvSpPr>
          <p:spPr>
            <a:xfrm>
              <a:off x="517385" y="1628801"/>
              <a:ext cx="3409407" cy="29720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>
                <a:spcAft>
                  <a:spcPts val="0"/>
                </a:spcAft>
                <a:buNone/>
              </a:pPr>
              <a:r>
                <a:rPr lang="en-US" altLang="ja-JP" sz="2000" dirty="0" smtClean="0">
                  <a:latin typeface="Arial" pitchFamily="34"/>
                </a:rPr>
                <a:t>void m() {</a:t>
              </a:r>
            </a:p>
            <a:p>
              <a:pPr lvl="0">
                <a:spcAft>
                  <a:spcPts val="0"/>
                </a:spcAft>
                <a:buNone/>
              </a:pPr>
              <a:r>
                <a:rPr lang="ja-JP" altLang="en-US" sz="2000" dirty="0" smtClean="0">
                  <a:latin typeface="Arial" pitchFamily="34"/>
                </a:rPr>
                <a:t>    </a:t>
              </a:r>
              <a:r>
                <a:rPr lang="ja-JP" altLang="en-US" sz="1200" dirty="0" smtClean="0">
                  <a:latin typeface="Arial" pitchFamily="34"/>
                </a:rPr>
                <a:t>・・・</a:t>
              </a:r>
              <a:endParaRPr lang="en-US" altLang="ja-JP" sz="2000" dirty="0" smtClean="0">
                <a:latin typeface="Arial" pitchFamily="34"/>
              </a:endParaRPr>
            </a:p>
            <a:p>
              <a:pPr lvl="0">
                <a:spcAft>
                  <a:spcPts val="0"/>
                </a:spcAft>
                <a:buNone/>
              </a:pPr>
              <a:r>
                <a:rPr lang="en-US" altLang="ja-JP" sz="2000" dirty="0" smtClean="0">
                  <a:latin typeface="Arial" pitchFamily="34"/>
                </a:rPr>
                <a:t>    </a:t>
              </a:r>
              <a:r>
                <a:rPr lang="en-US" altLang="ja-JP" sz="2000" dirty="0" err="1" smtClean="0">
                  <a:latin typeface="Arial" pitchFamily="34"/>
                </a:rPr>
                <a:t>int</a:t>
              </a:r>
              <a:r>
                <a:rPr lang="en-US" altLang="ja-JP" sz="2000" dirty="0" smtClean="0">
                  <a:latin typeface="Arial" pitchFamily="34"/>
                </a:rPr>
                <a:t> </a:t>
              </a:r>
              <a:r>
                <a:rPr lang="en-US" altLang="ja-JP" sz="2000" dirty="0">
                  <a:latin typeface="Arial" pitchFamily="34"/>
                </a:rPr>
                <a:t>size = </a:t>
              </a:r>
              <a:r>
                <a:rPr lang="en-US" altLang="ja-JP" sz="2000" dirty="0" smtClean="0">
                  <a:latin typeface="Arial" pitchFamily="34"/>
                </a:rPr>
                <a:t>max(x, y);</a:t>
              </a:r>
            </a:p>
            <a:p>
              <a:pPr lvl="0">
                <a:spcAft>
                  <a:spcPts val="0"/>
                </a:spcAft>
                <a:buNone/>
              </a:pPr>
              <a:r>
                <a:rPr lang="en-US" altLang="ja-JP" sz="2000" dirty="0" smtClean="0">
                  <a:latin typeface="Arial" pitchFamily="34"/>
                </a:rPr>
                <a:t>    </a:t>
              </a:r>
              <a:r>
                <a:rPr lang="ja-JP" altLang="en-US" sz="1200" dirty="0" smtClean="0">
                  <a:latin typeface="Arial" pitchFamily="34"/>
                </a:rPr>
                <a:t>・・・</a:t>
              </a:r>
              <a:endParaRPr lang="en-US" altLang="ja-JP" sz="2000" dirty="0" smtClean="0">
                <a:latin typeface="Arial" pitchFamily="34"/>
              </a:endParaRPr>
            </a:p>
            <a:p>
              <a:pPr lvl="0">
                <a:spcAft>
                  <a:spcPts val="0"/>
                </a:spcAft>
                <a:buNone/>
              </a:pPr>
              <a:r>
                <a:rPr lang="ja-JP" altLang="en-US" sz="2000" dirty="0" smtClean="0">
                  <a:latin typeface="Arial" pitchFamily="34"/>
                </a:rPr>
                <a:t>  </a:t>
              </a:r>
              <a:r>
                <a:rPr lang="en-US" altLang="ja-JP" sz="2000" dirty="0" smtClean="0">
                  <a:latin typeface="Arial" pitchFamily="34"/>
                </a:rPr>
                <a:t>}</a:t>
              </a:r>
            </a:p>
            <a:p>
              <a:pPr lvl="0">
                <a:spcAft>
                  <a:spcPts val="0"/>
                </a:spcAft>
                <a:buNone/>
              </a:pPr>
              <a:endParaRPr lang="en-US" altLang="ja-JP" sz="2000" dirty="0">
                <a:latin typeface="Arial" pitchFamily="34"/>
              </a:endParaRPr>
            </a:p>
          </p:txBody>
        </p:sp>
      </p:grpSp>
      <p:grpSp>
        <p:nvGrpSpPr>
          <p:cNvPr id="39" name="グループ化 36"/>
          <p:cNvGrpSpPr/>
          <p:nvPr/>
        </p:nvGrpSpPr>
        <p:grpSpPr>
          <a:xfrm>
            <a:off x="395536" y="4437112"/>
            <a:ext cx="2952328" cy="1872208"/>
            <a:chOff x="684213" y="3957149"/>
            <a:chExt cx="3250583" cy="2752725"/>
          </a:xfrm>
        </p:grpSpPr>
        <p:sp>
          <p:nvSpPr>
            <p:cNvPr id="40" name="AutoShape 13"/>
            <p:cNvSpPr>
              <a:spLocks noChangeArrowheads="1"/>
            </p:cNvSpPr>
            <p:nvPr/>
          </p:nvSpPr>
          <p:spPr bwMode="auto">
            <a:xfrm>
              <a:off x="684213" y="3957149"/>
              <a:ext cx="3250583" cy="2752725"/>
            </a:xfrm>
            <a:prstGeom prst="roundRect">
              <a:avLst>
                <a:gd name="adj" fmla="val 56"/>
              </a:avLst>
            </a:prstGeom>
            <a:solidFill>
              <a:srgbClr val="CCFFFF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41" name="Text Box 14"/>
            <p:cNvSpPr txBox="1">
              <a:spLocks noChangeArrowheads="1"/>
            </p:cNvSpPr>
            <p:nvPr/>
          </p:nvSpPr>
          <p:spPr bwMode="auto">
            <a:xfrm>
              <a:off x="876924" y="4087223"/>
              <a:ext cx="2678112" cy="173028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0" tIns="19404" rIns="0" bIns="0"/>
            <a:lstStyle/>
            <a:p>
              <a:pPr hangingPunct="1">
                <a:spcAft>
                  <a:spcPts val="1700"/>
                </a:spcAft>
                <a:tabLst>
                  <a:tab pos="723900" algn="l"/>
                  <a:tab pos="1447800" algn="l"/>
                  <a:tab pos="2171700" algn="l"/>
                </a:tabLst>
              </a:pPr>
              <a:r>
                <a:rPr lang="en-US" sz="2000" dirty="0" err="1">
                  <a:solidFill>
                    <a:srgbClr val="000000"/>
                  </a:solidFill>
                </a:rPr>
                <a:t>int</a:t>
              </a:r>
              <a:r>
                <a:rPr lang="en-US" sz="2000" dirty="0">
                  <a:solidFill>
                    <a:srgbClr val="000000"/>
                  </a:solidFill>
                </a:rPr>
                <a:t> max ( </a:t>
              </a:r>
              <a:r>
                <a:rPr lang="en-US" sz="2000" dirty="0" err="1">
                  <a:solidFill>
                    <a:srgbClr val="000000"/>
                  </a:solidFill>
                </a:rPr>
                <a:t>int</a:t>
              </a:r>
              <a:r>
                <a:rPr lang="en-US" sz="2000" dirty="0">
                  <a:solidFill>
                    <a:srgbClr val="000000"/>
                  </a:solidFill>
                </a:rPr>
                <a:t> x, </a:t>
              </a:r>
              <a:r>
                <a:rPr lang="en-US" sz="2000" dirty="0" err="1">
                  <a:solidFill>
                    <a:srgbClr val="000000"/>
                  </a:solidFill>
                </a:rPr>
                <a:t>int</a:t>
              </a:r>
              <a:r>
                <a:rPr lang="en-US" sz="2000" dirty="0">
                  <a:solidFill>
                    <a:srgbClr val="000000"/>
                  </a:solidFill>
                </a:rPr>
                <a:t> y ) {</a:t>
              </a:r>
            </a:p>
            <a:p>
              <a:pPr hangingPunct="1">
                <a:spcAft>
                  <a:spcPts val="850"/>
                </a:spcAft>
                <a:tabLst>
                  <a:tab pos="723900" algn="l"/>
                  <a:tab pos="1447800" algn="l"/>
                  <a:tab pos="2171700" algn="l"/>
                </a:tabLst>
              </a:pPr>
              <a:r>
                <a:rPr lang="en-US" sz="1200" dirty="0">
                  <a:solidFill>
                    <a:srgbClr val="000000"/>
                  </a:solidFill>
                </a:rPr>
                <a:t>     </a:t>
              </a:r>
              <a:r>
                <a:rPr lang="ja-JP" altLang="en-US" sz="1200" dirty="0" smtClean="0">
                  <a:solidFill>
                    <a:srgbClr val="000000"/>
                  </a:solidFill>
                </a:rPr>
                <a:t>・・・</a:t>
              </a:r>
              <a:endParaRPr lang="en-US" sz="2000" dirty="0">
                <a:solidFill>
                  <a:srgbClr val="000000"/>
                </a:solidFill>
              </a:endParaRPr>
            </a:p>
            <a:p>
              <a:pPr hangingPunct="1">
                <a:tabLst>
                  <a:tab pos="723900" algn="l"/>
                  <a:tab pos="1447800" algn="l"/>
                  <a:tab pos="2171700" algn="l"/>
                </a:tabLst>
              </a:pPr>
              <a:r>
                <a:rPr lang="en-US" sz="2000" dirty="0">
                  <a:solidFill>
                    <a:srgbClr val="000000"/>
                  </a:solidFill>
                </a:rPr>
                <a:t>     return result ;</a:t>
              </a:r>
            </a:p>
            <a:p>
              <a:pPr hangingPunct="1">
                <a:spcAft>
                  <a:spcPts val="850"/>
                </a:spcAft>
                <a:tabLst>
                  <a:tab pos="723900" algn="l"/>
                  <a:tab pos="1447800" algn="l"/>
                  <a:tab pos="2171700" algn="l"/>
                </a:tabLst>
              </a:pPr>
              <a:r>
                <a:rPr lang="en-US" sz="2000" dirty="0">
                  <a:solidFill>
                    <a:srgbClr val="000000"/>
                  </a:solidFill>
                </a:rPr>
                <a:t>}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グラフを使ったデータフロー</a:t>
            </a:r>
            <a:r>
              <a:rPr kumimoji="1" lang="ja-JP" altLang="en-US" dirty="0" smtClean="0"/>
              <a:t>調査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2800" dirty="0" smtClean="0"/>
              <a:t>グラフ上で複数のコード片を横断してデータフローを調査することが可能</a:t>
            </a:r>
          </a:p>
          <a:p>
            <a:pPr lvl="1"/>
            <a:endParaRPr kumimoji="1" lang="ja-JP" altLang="en-US" sz="2400" dirty="0"/>
          </a:p>
        </p:txBody>
      </p:sp>
      <p:sp>
        <p:nvSpPr>
          <p:cNvPr id="23" name="スライド番号プレースホル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  <p:sp>
        <p:nvSpPr>
          <p:cNvPr id="69" name="正方形/長方形 68"/>
          <p:cNvSpPr/>
          <p:nvPr/>
        </p:nvSpPr>
        <p:spPr>
          <a:xfrm>
            <a:off x="4724394" y="2564904"/>
            <a:ext cx="3520014" cy="1786640"/>
          </a:xfrm>
          <a:prstGeom prst="rect">
            <a:avLst/>
          </a:prstGeom>
          <a:solidFill>
            <a:srgbClr val="FFFFCC"/>
          </a:solidFill>
          <a:ln w="38100">
            <a:noFill/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正方形/長方形 69"/>
          <p:cNvSpPr/>
          <p:nvPr/>
        </p:nvSpPr>
        <p:spPr>
          <a:xfrm>
            <a:off x="560400" y="2564904"/>
            <a:ext cx="3708000" cy="1872208"/>
          </a:xfrm>
          <a:prstGeom prst="rect">
            <a:avLst/>
          </a:prstGeom>
          <a:solidFill>
            <a:srgbClr val="FFFFCC"/>
          </a:solidFill>
          <a:ln w="0">
            <a:solidFill>
              <a:srgbClr val="000000"/>
            </a:solidFill>
            <a:prstDash val="solid"/>
          </a:ln>
        </p:spPr>
        <p:txBody>
          <a:bodyPr vert="horz" lIns="90000" tIns="45000" rIns="90000" bIns="45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Arial" pitchFamily="18"/>
              <a:ea typeface="ＭＳ Ｐゴシック" pitchFamily="2"/>
              <a:cs typeface="Tahoma" pitchFamily="2"/>
            </a:endParaRPr>
          </a:p>
        </p:txBody>
      </p:sp>
      <p:sp>
        <p:nvSpPr>
          <p:cNvPr id="71" name="円/楕円 70"/>
          <p:cNvSpPr/>
          <p:nvPr/>
        </p:nvSpPr>
        <p:spPr>
          <a:xfrm>
            <a:off x="6876256" y="2780926"/>
            <a:ext cx="1008112" cy="399261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000" dirty="0" smtClean="0"/>
              <a:t>data</a:t>
            </a:r>
            <a:endParaRPr kumimoji="1" lang="ja-JP" altLang="en-US" sz="1200" dirty="0"/>
          </a:p>
        </p:txBody>
      </p:sp>
      <p:sp>
        <p:nvSpPr>
          <p:cNvPr id="72" name="正方形/長方形 71"/>
          <p:cNvSpPr/>
          <p:nvPr/>
        </p:nvSpPr>
        <p:spPr>
          <a:xfrm>
            <a:off x="683567" y="2636912"/>
            <a:ext cx="340940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  <a:buNone/>
            </a:pPr>
            <a:r>
              <a:rPr lang="en-US" altLang="ja-JP" dirty="0" smtClean="0">
                <a:latin typeface="Arial" pitchFamily="34"/>
              </a:rPr>
              <a:t>class C {</a:t>
            </a:r>
          </a:p>
          <a:p>
            <a:pPr lvl="0">
              <a:spcAft>
                <a:spcPts val="0"/>
              </a:spcAft>
              <a:buNone/>
            </a:pPr>
            <a:r>
              <a:rPr lang="en-US" altLang="ja-JP" dirty="0" smtClean="0">
                <a:latin typeface="Arial" pitchFamily="34"/>
              </a:rPr>
              <a:t>  void m() {</a:t>
            </a:r>
          </a:p>
          <a:p>
            <a:pPr lvl="0">
              <a:spcAft>
                <a:spcPts val="0"/>
              </a:spcAft>
              <a:buNone/>
            </a:pPr>
            <a:r>
              <a:rPr lang="en-US" altLang="ja-JP" dirty="0" smtClean="0">
                <a:latin typeface="Arial" pitchFamily="34"/>
              </a:rPr>
              <a:t>    Data </a:t>
            </a:r>
            <a:r>
              <a:rPr lang="en-US" altLang="ja-JP" dirty="0" err="1" smtClean="0">
                <a:latin typeface="Arial" pitchFamily="34"/>
              </a:rPr>
              <a:t>data</a:t>
            </a:r>
            <a:r>
              <a:rPr lang="en-US" altLang="ja-JP" dirty="0" smtClean="0">
                <a:latin typeface="Arial" pitchFamily="34"/>
              </a:rPr>
              <a:t> =</a:t>
            </a:r>
            <a:r>
              <a:rPr lang="ja-JP" altLang="en-US" dirty="0" smtClean="0">
                <a:latin typeface="Arial" pitchFamily="34"/>
              </a:rPr>
              <a:t> </a:t>
            </a:r>
            <a:r>
              <a:rPr lang="en-US" altLang="ja-JP" dirty="0" smtClean="0">
                <a:latin typeface="Arial" pitchFamily="34"/>
              </a:rPr>
              <a:t>….</a:t>
            </a:r>
            <a:endParaRPr lang="en-US" altLang="ja-JP" dirty="0">
              <a:latin typeface="Arial" pitchFamily="34"/>
            </a:endParaRPr>
          </a:p>
          <a:p>
            <a:pPr lvl="0">
              <a:spcAft>
                <a:spcPts val="0"/>
              </a:spcAft>
              <a:buNone/>
            </a:pPr>
            <a:r>
              <a:rPr lang="en-US" altLang="ja-JP" dirty="0" smtClean="0">
                <a:latin typeface="Arial" pitchFamily="34"/>
              </a:rPr>
              <a:t>    </a:t>
            </a:r>
            <a:r>
              <a:rPr lang="en-US" altLang="ja-JP" dirty="0" err="1" smtClean="0">
                <a:latin typeface="Arial" pitchFamily="34"/>
              </a:rPr>
              <a:t>d.setData</a:t>
            </a:r>
            <a:r>
              <a:rPr lang="en-US" altLang="ja-JP" dirty="0" smtClean="0">
                <a:latin typeface="Arial" pitchFamily="34"/>
              </a:rPr>
              <a:t>(data);</a:t>
            </a:r>
          </a:p>
          <a:p>
            <a:pPr lvl="0">
              <a:spcAft>
                <a:spcPts val="0"/>
              </a:spcAft>
              <a:buNone/>
            </a:pPr>
            <a:r>
              <a:rPr lang="en-US" altLang="ja-JP" dirty="0">
                <a:latin typeface="Arial" pitchFamily="34"/>
              </a:rPr>
              <a:t> </a:t>
            </a:r>
            <a:r>
              <a:rPr lang="en-US" altLang="ja-JP" dirty="0" smtClean="0">
                <a:latin typeface="Arial" pitchFamily="34"/>
              </a:rPr>
              <a:t> }</a:t>
            </a:r>
          </a:p>
          <a:p>
            <a:pPr lvl="0">
              <a:spcAft>
                <a:spcPts val="0"/>
              </a:spcAft>
              <a:buNone/>
            </a:pPr>
            <a:r>
              <a:rPr lang="en-US" altLang="ja-JP" dirty="0">
                <a:latin typeface="Arial" pitchFamily="34"/>
              </a:rPr>
              <a:t>}</a:t>
            </a:r>
          </a:p>
        </p:txBody>
      </p:sp>
      <p:cxnSp>
        <p:nvCxnSpPr>
          <p:cNvPr id="73" name="直線矢印コネクタ 72"/>
          <p:cNvCxnSpPr>
            <a:endCxn id="71" idx="1"/>
          </p:cNvCxnSpPr>
          <p:nvPr/>
        </p:nvCxnSpPr>
        <p:spPr>
          <a:xfrm>
            <a:off x="6444208" y="2780928"/>
            <a:ext cx="579683" cy="5846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74" name="グループ化 73"/>
          <p:cNvGrpSpPr/>
          <p:nvPr/>
        </p:nvGrpSpPr>
        <p:grpSpPr>
          <a:xfrm>
            <a:off x="4932039" y="3356992"/>
            <a:ext cx="3184014" cy="864096"/>
            <a:chOff x="5508104" y="2780928"/>
            <a:chExt cx="3184014" cy="864096"/>
          </a:xfrm>
        </p:grpSpPr>
        <p:sp>
          <p:nvSpPr>
            <p:cNvPr id="75" name="角丸四角形 74"/>
            <p:cNvSpPr/>
            <p:nvPr/>
          </p:nvSpPr>
          <p:spPr>
            <a:xfrm>
              <a:off x="5508104" y="2780928"/>
              <a:ext cx="3184014" cy="864096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kumimoji="1" lang="en-US" altLang="ja-JP" sz="2000" dirty="0" err="1" smtClean="0"/>
                <a:t>setData</a:t>
              </a:r>
              <a:r>
                <a:rPr kumimoji="1" lang="en-US" altLang="ja-JP" sz="2000" dirty="0" smtClean="0"/>
                <a:t>(             ) call</a:t>
              </a:r>
            </a:p>
          </p:txBody>
        </p:sp>
        <p:sp>
          <p:nvSpPr>
            <p:cNvPr id="76" name="正方形/長方形 75"/>
            <p:cNvSpPr/>
            <p:nvPr/>
          </p:nvSpPr>
          <p:spPr>
            <a:xfrm>
              <a:off x="6651854" y="2924944"/>
              <a:ext cx="779642" cy="520182"/>
            </a:xfrm>
            <a:prstGeom prst="rect">
              <a:avLst/>
            </a:prstGeom>
            <a:solidFill>
              <a:schemeClr val="accent5"/>
            </a:solidFill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ja-JP" dirty="0" err="1" smtClean="0"/>
                <a:t>arg</a:t>
              </a:r>
              <a:endParaRPr kumimoji="1" lang="ja-JP" altLang="en-US" dirty="0"/>
            </a:p>
          </p:txBody>
        </p:sp>
      </p:grpSp>
      <p:cxnSp>
        <p:nvCxnSpPr>
          <p:cNvPr id="77" name="直線矢印コネクタ 76"/>
          <p:cNvCxnSpPr>
            <a:stCxn id="71" idx="4"/>
          </p:cNvCxnSpPr>
          <p:nvPr/>
        </p:nvCxnSpPr>
        <p:spPr>
          <a:xfrm rot="5400000">
            <a:off x="6717264" y="2837959"/>
            <a:ext cx="320821" cy="100527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8" name="正方形/長方形 77"/>
          <p:cNvSpPr/>
          <p:nvPr/>
        </p:nvSpPr>
        <p:spPr>
          <a:xfrm>
            <a:off x="576063" y="4509120"/>
            <a:ext cx="3635896" cy="1656184"/>
          </a:xfrm>
          <a:prstGeom prst="rect">
            <a:avLst/>
          </a:prstGeom>
          <a:solidFill>
            <a:srgbClr val="CCFFFF"/>
          </a:solidFill>
          <a:ln w="0">
            <a:solidFill>
              <a:srgbClr val="000000"/>
            </a:solidFill>
            <a:prstDash val="solid"/>
          </a:ln>
        </p:spPr>
        <p:txBody>
          <a:bodyPr vert="horz" lIns="90000" tIns="45000" rIns="90000" bIns="45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1800" b="0" i="0" u="none" strike="noStrike" kern="1200">
              <a:ln>
                <a:noFill/>
              </a:ln>
              <a:latin typeface="Arial" pitchFamily="18"/>
              <a:ea typeface="ＭＳ Ｐゴシック" pitchFamily="2"/>
              <a:cs typeface="Tahoma" pitchFamily="2"/>
            </a:endParaRPr>
          </a:p>
        </p:txBody>
      </p:sp>
      <p:sp>
        <p:nvSpPr>
          <p:cNvPr id="79" name="正方形/長方形 78"/>
          <p:cNvSpPr/>
          <p:nvPr/>
        </p:nvSpPr>
        <p:spPr>
          <a:xfrm>
            <a:off x="667999" y="4635386"/>
            <a:ext cx="345110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  <a:buNone/>
            </a:pPr>
            <a:r>
              <a:rPr lang="en-US" altLang="ja-JP" dirty="0" smtClean="0">
                <a:latin typeface="Arial" pitchFamily="34"/>
              </a:rPr>
              <a:t>class D { </a:t>
            </a:r>
          </a:p>
          <a:p>
            <a:pPr lvl="0">
              <a:spcAft>
                <a:spcPts val="0"/>
              </a:spcAft>
              <a:buNone/>
            </a:pPr>
            <a:r>
              <a:rPr lang="en-US" altLang="ja-JP" dirty="0">
                <a:latin typeface="Arial" pitchFamily="34"/>
              </a:rPr>
              <a:t> </a:t>
            </a:r>
            <a:r>
              <a:rPr lang="en-US" altLang="ja-JP" dirty="0" smtClean="0">
                <a:latin typeface="Arial" pitchFamily="34"/>
              </a:rPr>
              <a:t>   void </a:t>
            </a:r>
            <a:r>
              <a:rPr lang="en-US" altLang="ja-JP" dirty="0" err="1" smtClean="0">
                <a:latin typeface="Arial" pitchFamily="34"/>
              </a:rPr>
              <a:t>setData</a:t>
            </a:r>
            <a:r>
              <a:rPr lang="en-US" altLang="ja-JP" dirty="0" smtClean="0">
                <a:latin typeface="Arial" pitchFamily="34"/>
              </a:rPr>
              <a:t> (Data d) {</a:t>
            </a:r>
          </a:p>
          <a:p>
            <a:pPr lvl="0">
              <a:spcAft>
                <a:spcPts val="0"/>
              </a:spcAft>
              <a:buNone/>
            </a:pPr>
            <a:r>
              <a:rPr lang="en-US" altLang="ja-JP" dirty="0">
                <a:latin typeface="Arial" pitchFamily="34"/>
              </a:rPr>
              <a:t> </a:t>
            </a:r>
            <a:r>
              <a:rPr lang="en-US" altLang="ja-JP" dirty="0" smtClean="0">
                <a:latin typeface="Arial" pitchFamily="34"/>
              </a:rPr>
              <a:t>      </a:t>
            </a:r>
            <a:r>
              <a:rPr lang="en-US" altLang="ja-JP" dirty="0" err="1" smtClean="0">
                <a:latin typeface="Arial" pitchFamily="34"/>
              </a:rPr>
              <a:t>this.data</a:t>
            </a:r>
            <a:r>
              <a:rPr lang="en-US" altLang="ja-JP" dirty="0" smtClean="0">
                <a:latin typeface="Arial" pitchFamily="34"/>
              </a:rPr>
              <a:t> = d;</a:t>
            </a:r>
          </a:p>
          <a:p>
            <a:pPr lvl="0">
              <a:spcAft>
                <a:spcPts val="0"/>
              </a:spcAft>
              <a:buNone/>
            </a:pPr>
            <a:r>
              <a:rPr lang="en-US" altLang="ja-JP" dirty="0">
                <a:latin typeface="Arial" pitchFamily="34"/>
              </a:rPr>
              <a:t> </a:t>
            </a:r>
            <a:r>
              <a:rPr lang="en-US" altLang="ja-JP" dirty="0" smtClean="0">
                <a:latin typeface="Arial" pitchFamily="34"/>
              </a:rPr>
              <a:t>   }</a:t>
            </a:r>
          </a:p>
          <a:p>
            <a:pPr lvl="0">
              <a:spcAft>
                <a:spcPts val="0"/>
              </a:spcAft>
              <a:buNone/>
            </a:pPr>
            <a:r>
              <a:rPr lang="en-US" altLang="ja-JP" dirty="0" smtClean="0">
                <a:latin typeface="Arial" pitchFamily="34"/>
              </a:rPr>
              <a:t>}</a:t>
            </a:r>
          </a:p>
        </p:txBody>
      </p:sp>
      <p:sp>
        <p:nvSpPr>
          <p:cNvPr id="81" name="正方形/長方形 80"/>
          <p:cNvSpPr/>
          <p:nvPr/>
        </p:nvSpPr>
        <p:spPr>
          <a:xfrm>
            <a:off x="4716015" y="4509120"/>
            <a:ext cx="3168353" cy="1872208"/>
          </a:xfrm>
          <a:prstGeom prst="rect">
            <a:avLst/>
          </a:prstGeom>
          <a:solidFill>
            <a:srgbClr val="CCFFFF"/>
          </a:solidFill>
          <a:ln w="38100">
            <a:noFill/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u="sng" dirty="0"/>
          </a:p>
        </p:txBody>
      </p:sp>
      <p:sp>
        <p:nvSpPr>
          <p:cNvPr id="82" name="円/楕円 81"/>
          <p:cNvSpPr/>
          <p:nvPr/>
        </p:nvSpPr>
        <p:spPr>
          <a:xfrm>
            <a:off x="6588223" y="4893260"/>
            <a:ext cx="648073" cy="40794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000" dirty="0" smtClean="0"/>
              <a:t>d</a:t>
            </a:r>
            <a:endParaRPr kumimoji="1" lang="ja-JP" altLang="en-US" sz="1200" dirty="0"/>
          </a:p>
        </p:txBody>
      </p:sp>
      <p:sp>
        <p:nvSpPr>
          <p:cNvPr id="83" name="円/楕円 82"/>
          <p:cNvSpPr/>
          <p:nvPr/>
        </p:nvSpPr>
        <p:spPr>
          <a:xfrm>
            <a:off x="5948529" y="5805264"/>
            <a:ext cx="1584176" cy="43204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000" dirty="0" err="1" smtClean="0"/>
              <a:t>D.data</a:t>
            </a:r>
            <a:endParaRPr kumimoji="1" lang="ja-JP" altLang="en-US" sz="2000" dirty="0"/>
          </a:p>
        </p:txBody>
      </p:sp>
      <p:cxnSp>
        <p:nvCxnSpPr>
          <p:cNvPr id="84" name="直線矢印コネクタ 83"/>
          <p:cNvCxnSpPr>
            <a:stCxn id="82" idx="4"/>
            <a:endCxn id="83" idx="0"/>
          </p:cNvCxnSpPr>
          <p:nvPr/>
        </p:nvCxnSpPr>
        <p:spPr>
          <a:xfrm rot="5400000">
            <a:off x="6574411" y="5467415"/>
            <a:ext cx="504056" cy="17164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5" name="角丸四角形 84"/>
          <p:cNvSpPr/>
          <p:nvPr/>
        </p:nvSpPr>
        <p:spPr>
          <a:xfrm>
            <a:off x="4868409" y="4725144"/>
            <a:ext cx="2871942" cy="72008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en-US" altLang="ja-JP" sz="2000" dirty="0" err="1" smtClean="0"/>
              <a:t>setData</a:t>
            </a:r>
            <a:r>
              <a:rPr kumimoji="1" lang="en-US" altLang="ja-JP" sz="2000" dirty="0" smtClean="0"/>
              <a:t>( Data     </a:t>
            </a:r>
            <a:r>
              <a:rPr kumimoji="1" lang="en-US" altLang="ja-JP" dirty="0" smtClean="0"/>
              <a:t>       )</a:t>
            </a:r>
            <a:endParaRPr kumimoji="1" lang="en-US" altLang="ja-JP" sz="2000" dirty="0" smtClean="0"/>
          </a:p>
        </p:txBody>
      </p:sp>
      <p:cxnSp>
        <p:nvCxnSpPr>
          <p:cNvPr id="86" name="直線矢印コネクタ 85"/>
          <p:cNvCxnSpPr>
            <a:stCxn id="76" idx="2"/>
          </p:cNvCxnSpPr>
          <p:nvPr/>
        </p:nvCxnSpPr>
        <p:spPr>
          <a:xfrm rot="16200000" flipH="1">
            <a:off x="6257850" y="4228949"/>
            <a:ext cx="855944" cy="440425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9" name="直線矢印コネクタ 88"/>
          <p:cNvCxnSpPr/>
          <p:nvPr/>
        </p:nvCxnSpPr>
        <p:spPr>
          <a:xfrm rot="10800000" flipV="1">
            <a:off x="5436096" y="6021288"/>
            <a:ext cx="504056" cy="7200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グラフの抽出（</a:t>
            </a:r>
            <a:r>
              <a:rPr lang="en-US" altLang="ja-JP" dirty="0" smtClean="0"/>
              <a:t>1/2</a:t>
            </a:r>
            <a:r>
              <a:rPr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2800" dirty="0" smtClean="0"/>
              <a:t>グラフ表示のクエリ</a:t>
            </a:r>
            <a:endParaRPr lang="en-US" altLang="ja-JP" sz="2800" dirty="0" smtClean="0"/>
          </a:p>
          <a:p>
            <a:pPr lvl="1"/>
            <a:r>
              <a:rPr kumimoji="1" lang="ja-JP" altLang="en-US" sz="2400" dirty="0" smtClean="0"/>
              <a:t>メソッド定義，メソッド呼び出し，フィールド</a:t>
            </a:r>
            <a:endParaRPr kumimoji="1" lang="en-US" altLang="ja-JP" sz="2400" dirty="0" smtClean="0"/>
          </a:p>
          <a:p>
            <a:r>
              <a:rPr lang="ja-JP" altLang="en-US" sz="2400" dirty="0" smtClean="0"/>
              <a:t>開発者が閲覧中のコード片からは，読み取れないデータフロー情報を抽出</a:t>
            </a:r>
          </a:p>
          <a:p>
            <a:pPr lvl="1"/>
            <a:r>
              <a:rPr lang="ja-JP" altLang="en-US" sz="2000" dirty="0" smtClean="0"/>
              <a:t>クエリの例：メソッド定義</a:t>
            </a:r>
            <a:endParaRPr lang="en-US" altLang="ja-JP" sz="2000" dirty="0" smtClean="0"/>
          </a:p>
          <a:p>
            <a:pPr lvl="2"/>
            <a:r>
              <a:rPr lang="ja-JP" altLang="en-US" sz="1800" dirty="0" smtClean="0"/>
              <a:t>引数，参照するフィールド　</a:t>
            </a:r>
            <a:r>
              <a:rPr lang="en-US" altLang="ja-JP" sz="1800" dirty="0" smtClean="0">
                <a:sym typeface="Wingdings" pitchFamily="2" charset="2"/>
              </a:rPr>
              <a:t></a:t>
            </a:r>
            <a:r>
              <a:rPr lang="ja-JP" altLang="en-US" sz="1800" dirty="0" smtClean="0">
                <a:sym typeface="Wingdings" pitchFamily="2" charset="2"/>
              </a:rPr>
              <a:t>　</a:t>
            </a:r>
            <a:r>
              <a:rPr lang="en-US" altLang="ja-JP" sz="1800" dirty="0" smtClean="0">
                <a:sym typeface="Wingdings" pitchFamily="2" charset="2"/>
              </a:rPr>
              <a:t>Backward</a:t>
            </a:r>
            <a:r>
              <a:rPr lang="ja-JP" altLang="en-US" sz="1800" dirty="0" smtClean="0">
                <a:sym typeface="Wingdings" pitchFamily="2" charset="2"/>
              </a:rPr>
              <a:t>探索</a:t>
            </a:r>
            <a:endParaRPr lang="en-US" altLang="ja-JP" sz="1800" dirty="0" smtClean="0"/>
          </a:p>
          <a:p>
            <a:pPr lvl="2"/>
            <a:r>
              <a:rPr lang="ja-JP" altLang="en-US" sz="1800" dirty="0" smtClean="0"/>
              <a:t>戻り値，代入するフィールド　</a:t>
            </a:r>
            <a:r>
              <a:rPr lang="en-US" altLang="ja-JP" sz="1800" dirty="0" smtClean="0">
                <a:sym typeface="Wingdings" pitchFamily="2" charset="2"/>
              </a:rPr>
              <a:t></a:t>
            </a:r>
            <a:r>
              <a:rPr lang="ja-JP" altLang="en-US" sz="1800" dirty="0" smtClean="0">
                <a:sym typeface="Wingdings" pitchFamily="2" charset="2"/>
              </a:rPr>
              <a:t>　</a:t>
            </a:r>
            <a:r>
              <a:rPr lang="en-US" altLang="ja-JP" sz="1800" dirty="0" smtClean="0">
                <a:sym typeface="Wingdings" pitchFamily="2" charset="2"/>
              </a:rPr>
              <a:t>Forward</a:t>
            </a:r>
            <a:r>
              <a:rPr lang="ja-JP" altLang="en-US" sz="1800" dirty="0" smtClean="0">
                <a:sym typeface="Wingdings" pitchFamily="2" charset="2"/>
              </a:rPr>
              <a:t>探索</a:t>
            </a:r>
            <a:endParaRPr lang="ja-JP" altLang="en-US" sz="2000" dirty="0" smtClean="0"/>
          </a:p>
          <a:p>
            <a:pPr lvl="1"/>
            <a:endParaRPr kumimoji="1" lang="ja-JP" altLang="en-US" sz="2400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683568" y="4221088"/>
            <a:ext cx="2592288" cy="2304256"/>
          </a:xfrm>
          <a:prstGeom prst="rect">
            <a:avLst/>
          </a:prstGeom>
          <a:solidFill>
            <a:srgbClr val="FFFFD9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600" dirty="0" smtClean="0">
                <a:solidFill>
                  <a:sysClr val="windowText" lastClr="000000"/>
                </a:solidFill>
              </a:rPr>
              <a:t>void </a:t>
            </a:r>
            <a:r>
              <a:rPr kumimoji="1" lang="en-US" altLang="ja-JP" sz="1600" dirty="0" err="1" smtClean="0">
                <a:solidFill>
                  <a:sysClr val="windowText" lastClr="000000"/>
                </a:solidFill>
              </a:rPr>
              <a:t>setData</a:t>
            </a:r>
            <a:r>
              <a:rPr kumimoji="1" lang="en-US" altLang="ja-JP" sz="1600" dirty="0" smtClean="0">
                <a:solidFill>
                  <a:sysClr val="windowText" lastClr="000000"/>
                </a:solidFill>
              </a:rPr>
              <a:t>(Data d){</a:t>
            </a:r>
          </a:p>
          <a:p>
            <a:r>
              <a:rPr lang="en-US" altLang="ja-JP" sz="1600" dirty="0" smtClean="0">
                <a:solidFill>
                  <a:sysClr val="windowText" lastClr="000000"/>
                </a:solidFill>
              </a:rPr>
              <a:t>   this.f1 = d;</a:t>
            </a:r>
          </a:p>
          <a:p>
            <a:r>
              <a:rPr lang="en-US" altLang="ja-JP" sz="1600" dirty="0" smtClean="0">
                <a:solidFill>
                  <a:sysClr val="windowText" lastClr="000000"/>
                </a:solidFill>
              </a:rPr>
              <a:t>}</a:t>
            </a:r>
          </a:p>
          <a:p>
            <a:endParaRPr kumimoji="1" lang="en-US" altLang="ja-JP" sz="1600" dirty="0" smtClean="0">
              <a:solidFill>
                <a:sysClr val="windowText" lastClr="000000"/>
              </a:solidFill>
            </a:endParaRPr>
          </a:p>
          <a:p>
            <a:r>
              <a:rPr lang="en-US" altLang="ja-JP" sz="1600" dirty="0" smtClean="0">
                <a:solidFill>
                  <a:sysClr val="windowText" lastClr="000000"/>
                </a:solidFill>
              </a:rPr>
              <a:t>Data </a:t>
            </a:r>
            <a:r>
              <a:rPr lang="en-US" altLang="ja-JP" sz="1600" dirty="0" err="1" smtClean="0">
                <a:solidFill>
                  <a:sysClr val="windowText" lastClr="000000"/>
                </a:solidFill>
              </a:rPr>
              <a:t>getData</a:t>
            </a:r>
            <a:r>
              <a:rPr lang="en-US" altLang="ja-JP" sz="1600" dirty="0" smtClean="0">
                <a:solidFill>
                  <a:sysClr val="windowText" lastClr="000000"/>
                </a:solidFill>
              </a:rPr>
              <a:t>(){</a:t>
            </a:r>
          </a:p>
          <a:p>
            <a:r>
              <a:rPr kumimoji="1" lang="en-US" altLang="ja-JP" sz="1600" dirty="0" smtClean="0">
                <a:solidFill>
                  <a:sysClr val="windowText" lastClr="000000"/>
                </a:solidFill>
              </a:rPr>
              <a:t>   Data r = this.f1;</a:t>
            </a:r>
          </a:p>
          <a:p>
            <a:r>
              <a:rPr lang="en-US" altLang="ja-JP" sz="1600" dirty="0" smtClean="0">
                <a:solidFill>
                  <a:sysClr val="windowText" lastClr="000000"/>
                </a:solidFill>
              </a:rPr>
              <a:t>    return r;</a:t>
            </a:r>
            <a:endParaRPr kumimoji="1" lang="en-US" altLang="ja-JP" sz="1600" dirty="0" smtClean="0">
              <a:solidFill>
                <a:sysClr val="windowText" lastClr="000000"/>
              </a:solidFill>
            </a:endParaRPr>
          </a:p>
          <a:p>
            <a:r>
              <a:rPr lang="en-US" altLang="ja-JP" sz="1600" dirty="0" smtClean="0">
                <a:solidFill>
                  <a:sysClr val="windowText" lastClr="000000"/>
                </a:solidFill>
              </a:rPr>
              <a:t>}</a:t>
            </a:r>
            <a:endParaRPr kumimoji="1" lang="ja-JP" altLang="en-US" sz="1600" dirty="0" smtClean="0">
              <a:solidFill>
                <a:sysClr val="windowText" lastClr="000000"/>
              </a:solidFill>
            </a:endParaRPr>
          </a:p>
        </p:txBody>
      </p:sp>
      <p:grpSp>
        <p:nvGrpSpPr>
          <p:cNvPr id="6" name="グループ化 26"/>
          <p:cNvGrpSpPr/>
          <p:nvPr/>
        </p:nvGrpSpPr>
        <p:grpSpPr>
          <a:xfrm>
            <a:off x="4644007" y="4149080"/>
            <a:ext cx="2664297" cy="864096"/>
            <a:chOff x="4067943" y="3717032"/>
            <a:chExt cx="2664297" cy="864096"/>
          </a:xfrm>
        </p:grpSpPr>
        <p:sp>
          <p:nvSpPr>
            <p:cNvPr id="7" name="正方形/長方形 6"/>
            <p:cNvSpPr/>
            <p:nvPr/>
          </p:nvSpPr>
          <p:spPr>
            <a:xfrm>
              <a:off x="4788024" y="3717032"/>
              <a:ext cx="1944216" cy="864096"/>
            </a:xfrm>
            <a:prstGeom prst="rect">
              <a:avLst/>
            </a:prstGeom>
            <a:solidFill>
              <a:srgbClr val="FEDEF9"/>
            </a:solidFill>
            <a:ln w="2222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dirty="0" smtClea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4860032" y="3717032"/>
              <a:ext cx="187220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400" dirty="0" smtClean="0"/>
                <a:t>void </a:t>
              </a:r>
              <a:r>
                <a:rPr lang="en-US" altLang="ja-JP" sz="1400" dirty="0" err="1" smtClean="0"/>
                <a:t>setData</a:t>
              </a:r>
              <a:r>
                <a:rPr lang="en-US" altLang="ja-JP" sz="1400" dirty="0" smtClean="0"/>
                <a:t>( Data )</a:t>
              </a:r>
              <a:endParaRPr kumimoji="1" lang="ja-JP" altLang="en-US" sz="1400" dirty="0"/>
            </a:p>
          </p:txBody>
        </p:sp>
        <p:sp>
          <p:nvSpPr>
            <p:cNvPr id="9" name="円/楕円 8"/>
            <p:cNvSpPr/>
            <p:nvPr/>
          </p:nvSpPr>
          <p:spPr>
            <a:xfrm>
              <a:off x="5436096" y="4077073"/>
              <a:ext cx="504056" cy="360039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sz="1400" dirty="0" smtClean="0">
                  <a:solidFill>
                    <a:schemeClr val="tx1"/>
                  </a:solidFill>
                </a:rPr>
                <a:t>d</a:t>
              </a:r>
            </a:p>
          </p:txBody>
        </p:sp>
        <p:cxnSp>
          <p:nvCxnSpPr>
            <p:cNvPr id="10" name="直線矢印コネクタ 9"/>
            <p:cNvCxnSpPr>
              <a:stCxn id="9" idx="2"/>
              <a:endCxn id="11" idx="6"/>
            </p:cNvCxnSpPr>
            <p:nvPr/>
          </p:nvCxnSpPr>
          <p:spPr>
            <a:xfrm rot="10800000">
              <a:off x="4572000" y="4257093"/>
              <a:ext cx="864096" cy="1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円/楕円 10"/>
            <p:cNvSpPr/>
            <p:nvPr/>
          </p:nvSpPr>
          <p:spPr>
            <a:xfrm>
              <a:off x="4067943" y="4077072"/>
              <a:ext cx="504057" cy="360039"/>
            </a:xfrm>
            <a:prstGeom prst="ellipse">
              <a:avLst/>
            </a:prstGeom>
            <a:solidFill>
              <a:srgbClr val="E7F4F5"/>
            </a:solidFill>
            <a:ln w="2222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400" dirty="0" smtClean="0">
                  <a:solidFill>
                    <a:schemeClr val="tx1"/>
                  </a:solidFill>
                </a:rPr>
                <a:t>f1</a:t>
              </a:r>
              <a:endParaRPr kumimoji="1" lang="en-US" altLang="ja-JP" sz="1400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12" name="グループ化 27"/>
          <p:cNvGrpSpPr/>
          <p:nvPr/>
        </p:nvGrpSpPr>
        <p:grpSpPr>
          <a:xfrm>
            <a:off x="4788024" y="5229200"/>
            <a:ext cx="2592288" cy="1368152"/>
            <a:chOff x="4716016" y="3717032"/>
            <a:chExt cx="2592288" cy="1368152"/>
          </a:xfrm>
        </p:grpSpPr>
        <p:sp>
          <p:nvSpPr>
            <p:cNvPr id="13" name="正方形/長方形 12"/>
            <p:cNvSpPr/>
            <p:nvPr/>
          </p:nvSpPr>
          <p:spPr>
            <a:xfrm>
              <a:off x="4716016" y="3717032"/>
              <a:ext cx="1728192" cy="1368152"/>
            </a:xfrm>
            <a:prstGeom prst="rect">
              <a:avLst/>
            </a:prstGeom>
            <a:solidFill>
              <a:srgbClr val="FEDEF9"/>
            </a:solidFill>
            <a:ln w="2222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dirty="0" smtClea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4860032" y="3717032"/>
              <a:ext cx="165618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1400" dirty="0" smtClean="0"/>
                <a:t>Data </a:t>
              </a:r>
              <a:r>
                <a:rPr lang="en-US" altLang="ja-JP" sz="1400" dirty="0" err="1" smtClean="0"/>
                <a:t>getData</a:t>
              </a:r>
              <a:r>
                <a:rPr lang="en-US" altLang="ja-JP" sz="1400" dirty="0" smtClean="0"/>
                <a:t>( )</a:t>
              </a:r>
              <a:endParaRPr kumimoji="1" lang="ja-JP" altLang="en-US" sz="1400" dirty="0"/>
            </a:p>
          </p:txBody>
        </p:sp>
        <p:sp>
          <p:nvSpPr>
            <p:cNvPr id="15" name="円/楕円 14"/>
            <p:cNvSpPr/>
            <p:nvPr/>
          </p:nvSpPr>
          <p:spPr>
            <a:xfrm>
              <a:off x="4860031" y="4149081"/>
              <a:ext cx="504057" cy="360039"/>
            </a:xfrm>
            <a:prstGeom prst="ellipse">
              <a:avLst/>
            </a:prstGeom>
            <a:noFill/>
            <a:ln w="2222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400" dirty="0" smtClean="0">
                  <a:solidFill>
                    <a:schemeClr val="tx1"/>
                  </a:solidFill>
                </a:rPr>
                <a:t>r</a:t>
              </a:r>
              <a:endParaRPr kumimoji="1" lang="en-US" altLang="ja-JP" sz="1400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16" name="直線矢印コネクタ 15"/>
            <p:cNvCxnSpPr>
              <a:stCxn id="17" idx="2"/>
              <a:endCxn id="15" idx="6"/>
            </p:cNvCxnSpPr>
            <p:nvPr/>
          </p:nvCxnSpPr>
          <p:spPr>
            <a:xfrm rot="10800000" flipV="1">
              <a:off x="5364089" y="4329099"/>
              <a:ext cx="1440159" cy="1"/>
            </a:xfrm>
            <a:prstGeom prst="straightConnector1">
              <a:avLst/>
            </a:prstGeom>
            <a:ln w="2222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円/楕円 16"/>
            <p:cNvSpPr/>
            <p:nvPr/>
          </p:nvSpPr>
          <p:spPr>
            <a:xfrm>
              <a:off x="6804247" y="4149080"/>
              <a:ext cx="504057" cy="360039"/>
            </a:xfrm>
            <a:prstGeom prst="ellipse">
              <a:avLst/>
            </a:prstGeom>
            <a:solidFill>
              <a:srgbClr val="E7F4F5"/>
            </a:solidFill>
            <a:ln w="2222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400" dirty="0" smtClean="0">
                  <a:solidFill>
                    <a:schemeClr val="tx1"/>
                  </a:solidFill>
                </a:rPr>
                <a:t>f1</a:t>
              </a:r>
              <a:endParaRPr kumimoji="1" lang="en-US" altLang="ja-JP" sz="1400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18" name="円/楕円 17"/>
          <p:cNvSpPr/>
          <p:nvPr/>
        </p:nvSpPr>
        <p:spPr>
          <a:xfrm>
            <a:off x="5076056" y="6165304"/>
            <a:ext cx="936105" cy="360039"/>
          </a:xfrm>
          <a:prstGeom prst="ellipse">
            <a:avLst/>
          </a:prstGeom>
          <a:noFill/>
          <a:ln w="222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400" dirty="0" smtClean="0">
                <a:solidFill>
                  <a:schemeClr val="tx1"/>
                </a:solidFill>
              </a:rPr>
              <a:t>return</a:t>
            </a:r>
            <a:endParaRPr kumimoji="1" lang="en-US" altLang="ja-JP" sz="1400" dirty="0" smtClean="0">
              <a:solidFill>
                <a:schemeClr val="tx1"/>
              </a:solidFill>
            </a:endParaRPr>
          </a:p>
        </p:txBody>
      </p:sp>
      <p:cxnSp>
        <p:nvCxnSpPr>
          <p:cNvPr id="19" name="直線矢印コネクタ 18"/>
          <p:cNvCxnSpPr>
            <a:endCxn id="18" idx="0"/>
          </p:cNvCxnSpPr>
          <p:nvPr/>
        </p:nvCxnSpPr>
        <p:spPr>
          <a:xfrm rot="16200000" flipH="1">
            <a:off x="5292080" y="5913275"/>
            <a:ext cx="144016" cy="360041"/>
          </a:xfrm>
          <a:prstGeom prst="straightConnector1">
            <a:avLst/>
          </a:prstGeom>
          <a:ln w="222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四角形吹き出し 19"/>
          <p:cNvSpPr/>
          <p:nvPr/>
        </p:nvSpPr>
        <p:spPr>
          <a:xfrm>
            <a:off x="7236296" y="3861048"/>
            <a:ext cx="1152128" cy="576064"/>
          </a:xfrm>
          <a:prstGeom prst="wedgeRectCallout">
            <a:avLst>
              <a:gd name="adj1" fmla="val -123477"/>
              <a:gd name="adj2" fmla="val 93917"/>
            </a:avLst>
          </a:prstGeom>
          <a:solidFill>
            <a:srgbClr val="FFFFD9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>
                <a:solidFill>
                  <a:sysClr val="windowText" lastClr="000000"/>
                </a:solidFill>
              </a:rPr>
              <a:t>どこから</a:t>
            </a:r>
            <a:endParaRPr lang="en-US" altLang="ja-JP" sz="1600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ja-JP" altLang="en-US" sz="1600" dirty="0" smtClean="0">
                <a:solidFill>
                  <a:sysClr val="windowText" lastClr="000000"/>
                </a:solidFill>
              </a:rPr>
              <a:t>来た？</a:t>
            </a:r>
            <a:endParaRPr kumimoji="1" lang="ja-JP" altLang="en-US" sz="16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1" name="四角形吹き出し 20"/>
          <p:cNvSpPr/>
          <p:nvPr/>
        </p:nvSpPr>
        <p:spPr>
          <a:xfrm>
            <a:off x="7596336" y="5013176"/>
            <a:ext cx="1152128" cy="576064"/>
          </a:xfrm>
          <a:prstGeom prst="wedgeRectCallout">
            <a:avLst>
              <a:gd name="adj1" fmla="val -81314"/>
              <a:gd name="adj2" fmla="val 79035"/>
            </a:avLst>
          </a:prstGeom>
          <a:solidFill>
            <a:srgbClr val="FFFFD9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>
                <a:solidFill>
                  <a:sysClr val="windowText" lastClr="000000"/>
                </a:solidFill>
              </a:rPr>
              <a:t>どこから</a:t>
            </a:r>
            <a:endParaRPr lang="en-US" altLang="ja-JP" sz="1600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ja-JP" altLang="en-US" sz="1600" dirty="0" smtClean="0">
                <a:solidFill>
                  <a:sysClr val="windowText" lastClr="000000"/>
                </a:solidFill>
              </a:rPr>
              <a:t>来た？</a:t>
            </a:r>
            <a:endParaRPr kumimoji="1" lang="ja-JP" altLang="en-US" sz="16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2" name="四角形吹き出し 21"/>
          <p:cNvSpPr/>
          <p:nvPr/>
        </p:nvSpPr>
        <p:spPr>
          <a:xfrm>
            <a:off x="3347864" y="4221088"/>
            <a:ext cx="1224136" cy="504056"/>
          </a:xfrm>
          <a:prstGeom prst="wedgeRectCallout">
            <a:avLst>
              <a:gd name="adj1" fmla="val 68716"/>
              <a:gd name="adj2" fmla="val 39491"/>
            </a:avLst>
          </a:prstGeom>
          <a:solidFill>
            <a:srgbClr val="FFFFD9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>
                <a:solidFill>
                  <a:sysClr val="windowText" lastClr="000000"/>
                </a:solidFill>
              </a:rPr>
              <a:t>どこへ</a:t>
            </a:r>
            <a:endParaRPr lang="en-US" altLang="ja-JP" sz="1600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ja-JP" altLang="en-US" sz="1600" dirty="0" smtClean="0">
                <a:solidFill>
                  <a:sysClr val="windowText" lastClr="000000"/>
                </a:solidFill>
              </a:rPr>
              <a:t>行く？</a:t>
            </a:r>
            <a:endParaRPr kumimoji="1" lang="ja-JP" altLang="en-US" sz="16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3" name="四角形吹き出し 22"/>
          <p:cNvSpPr/>
          <p:nvPr/>
        </p:nvSpPr>
        <p:spPr>
          <a:xfrm>
            <a:off x="3491880" y="5877272"/>
            <a:ext cx="1224136" cy="504056"/>
          </a:xfrm>
          <a:prstGeom prst="wedgeRectCallout">
            <a:avLst>
              <a:gd name="adj1" fmla="val 88993"/>
              <a:gd name="adj2" fmla="val 42109"/>
            </a:avLst>
          </a:prstGeom>
          <a:solidFill>
            <a:srgbClr val="FFFFD9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>
                <a:solidFill>
                  <a:sysClr val="windowText" lastClr="000000"/>
                </a:solidFill>
              </a:rPr>
              <a:t>どこへ</a:t>
            </a:r>
            <a:endParaRPr lang="en-US" altLang="ja-JP" sz="1600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ja-JP" altLang="en-US" sz="1600" dirty="0" smtClean="0">
                <a:solidFill>
                  <a:sysClr val="windowText" lastClr="000000"/>
                </a:solidFill>
              </a:rPr>
              <a:t>行く？</a:t>
            </a:r>
            <a:endParaRPr kumimoji="1" lang="ja-JP" altLang="en-US" sz="1600" dirty="0" smtClean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</p:bldLst>
  </p:timing>
</p:sld>
</file>

<file path=ppt/theme/theme1.xml><?xml version="1.0" encoding="utf-8"?>
<a:theme xmlns:a="http://schemas.openxmlformats.org/drawingml/2006/main" name="lab">
  <a:themeElements>
    <a:clrScheme name="sel-new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el-new2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00">
          <a:solidFill>
            <a:schemeClr val="tx1"/>
          </a:solidFill>
          <a:prstDash val="solid"/>
        </a:ln>
      </a:spPr>
      <a:bodyPr rtlCol="0" anchor="ctr"/>
      <a:lstStyle>
        <a:defPPr algn="ctr">
          <a:defRPr kumimoji="1" sz="2400" dirty="0" smtClean="0">
            <a:solidFill>
              <a:sysClr val="windowText" lastClr="00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sel-new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new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new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new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new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l-new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l-new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lab</Template>
  <TotalTime>0</TotalTime>
  <Words>2074</Words>
  <Application>Microsoft Office PowerPoint</Application>
  <PresentationFormat>画面に合わせる (4:3)</PresentationFormat>
  <Paragraphs>541</Paragraphs>
  <Slides>33</Slides>
  <Notes>21</Notes>
  <HiddenSlides>13</HiddenSlides>
  <MMClips>0</MMClips>
  <ScaleCrop>false</ScaleCrop>
  <HeadingPairs>
    <vt:vector size="6" baseType="variant"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33</vt:i4>
      </vt:variant>
    </vt:vector>
  </HeadingPairs>
  <TitlesOfParts>
    <vt:vector size="35" baseType="lpstr">
      <vt:lpstr>lab</vt:lpstr>
      <vt:lpstr>数式</vt:lpstr>
      <vt:lpstr>変数間データフローグラフを用いた ソースコード間の移動支援</vt:lpstr>
      <vt:lpstr>研究概要</vt:lpstr>
      <vt:lpstr>背景</vt:lpstr>
      <vt:lpstr>プログラム詳細理解時の問題</vt:lpstr>
      <vt:lpstr>提案手法</vt:lpstr>
      <vt:lpstr>変数間データフローグラフ(1/2)</vt:lpstr>
      <vt:lpstr>変数間データフローグラフ(2/2)</vt:lpstr>
      <vt:lpstr>グラフを使ったデータフロー調査</vt:lpstr>
      <vt:lpstr>グラフの抽出（1/2）</vt:lpstr>
      <vt:lpstr>グラフの抽出（2/2）</vt:lpstr>
      <vt:lpstr>実装</vt:lpstr>
      <vt:lpstr>実験概要</vt:lpstr>
      <vt:lpstr>実験タスク</vt:lpstr>
      <vt:lpstr>実験の評価基準</vt:lpstr>
      <vt:lpstr>実験結果</vt:lpstr>
      <vt:lpstr>実験の考察(1/3)</vt:lpstr>
      <vt:lpstr>実験の考察(2/3)</vt:lpstr>
      <vt:lpstr>実験の考察(3/3)</vt:lpstr>
      <vt:lpstr>アンケート結果</vt:lpstr>
      <vt:lpstr>まとめ</vt:lpstr>
      <vt:lpstr>以下，補足資料</vt:lpstr>
      <vt:lpstr>タスク割り当て</vt:lpstr>
      <vt:lpstr>データフローの特性</vt:lpstr>
      <vt:lpstr>推移的なデータフロー</vt:lpstr>
      <vt:lpstr>実験の考察(2/2)</vt:lpstr>
      <vt:lpstr>グラフの構築速度</vt:lpstr>
      <vt:lpstr>スキルとスコア</vt:lpstr>
      <vt:lpstr>以下，ボツスライド</vt:lpstr>
      <vt:lpstr>グラフの探索</vt:lpstr>
      <vt:lpstr>グラフの探索</vt:lpstr>
      <vt:lpstr>Eclipse plugin として実装(1/2)</vt:lpstr>
      <vt:lpstr>グラフを使った調査</vt:lpstr>
      <vt:lpstr>実装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2011-06-01T03:39:42Z</dcterms:created>
  <dcterms:modified xsi:type="dcterms:W3CDTF">2011-06-01T03:39:50Z</dcterms:modified>
</cp:coreProperties>
</file>