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6" r:id="rId3"/>
    <p:sldId id="367" r:id="rId4"/>
    <p:sldId id="318" r:id="rId5"/>
    <p:sldId id="321" r:id="rId6"/>
    <p:sldId id="323" r:id="rId7"/>
    <p:sldId id="338" r:id="rId8"/>
    <p:sldId id="324" r:id="rId9"/>
    <p:sldId id="368" r:id="rId10"/>
    <p:sldId id="327" r:id="rId11"/>
    <p:sldId id="336" r:id="rId12"/>
    <p:sldId id="329" r:id="rId13"/>
    <p:sldId id="369" r:id="rId14"/>
    <p:sldId id="372" r:id="rId15"/>
    <p:sldId id="346" r:id="rId16"/>
    <p:sldId id="345" r:id="rId17"/>
    <p:sldId id="328" r:id="rId18"/>
    <p:sldId id="330" r:id="rId19"/>
    <p:sldId id="360" r:id="rId20"/>
    <p:sldId id="333" r:id="rId21"/>
    <p:sldId id="370" r:id="rId22"/>
    <p:sldId id="343" r:id="rId23"/>
    <p:sldId id="341" r:id="rId24"/>
    <p:sldId id="354" r:id="rId25"/>
    <p:sldId id="334" r:id="rId26"/>
    <p:sldId id="331" r:id="rId27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AC"/>
    <a:srgbClr val="FFFFCC"/>
    <a:srgbClr val="CC0000"/>
    <a:srgbClr val="CCFFFF"/>
    <a:srgbClr val="CCECFF"/>
    <a:srgbClr val="FF99FF"/>
    <a:srgbClr val="E7BFB7"/>
    <a:srgbClr val="EA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87590" autoAdjust="0"/>
  </p:normalViewPr>
  <p:slideViewPr>
    <p:cSldViewPr>
      <p:cViewPr varScale="1">
        <p:scale>
          <a:sx n="73" d="100"/>
          <a:sy n="73" d="100"/>
        </p:scale>
        <p:origin x="-4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0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2011/10/19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0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5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2011/10/19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4" tIns="45772" rIns="91544" bIns="4577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3"/>
          </a:xfrm>
          <a:prstGeom prst="rect">
            <a:avLst/>
          </a:prstGeom>
        </p:spPr>
        <p:txBody>
          <a:bodyPr vert="horz" lIns="91544" tIns="45772" rIns="91544" bIns="4577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7" cy="496966"/>
          </a:xfrm>
          <a:prstGeom prst="rect">
            <a:avLst/>
          </a:prstGeom>
        </p:spPr>
        <p:txBody>
          <a:bodyPr vert="horz" lIns="91544" tIns="45772" rIns="91544" bIns="45772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69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439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523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7227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91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828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15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20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754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7567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609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17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4121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641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172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3230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5477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8558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1710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335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44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37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382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24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657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805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26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en-US" altLang="ja-JP" sz="3600" dirty="0" smtClean="0"/>
              <a:t>Towards Program Understanding Supported by Data-flow Visualization</a:t>
            </a:r>
            <a:endParaRPr lang="en-US" altLang="ja-JP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txBody>
          <a:bodyPr/>
          <a:lstStyle/>
          <a:p>
            <a:endParaRPr kumimoji="1" lang="en-US" altLang="ja-JP" sz="2000" dirty="0" smtClean="0"/>
          </a:p>
          <a:p>
            <a:r>
              <a:rPr kumimoji="1" lang="en-US" altLang="ja-JP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Takashi Ishio</a:t>
            </a:r>
            <a:endParaRPr kumimoji="1" lang="en-US" altLang="ja-JP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382348" y="5807005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Osaka </a:t>
            </a:r>
          </a:p>
          <a:p>
            <a:r>
              <a:rPr lang="en-US" altLang="ja-JP" dirty="0" smtClean="0"/>
              <a:t>University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05264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 flipV="1">
            <a:off x="4860032" y="476672"/>
            <a:ext cx="4104456" cy="61206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341784"/>
            <a:ext cx="4834880" cy="1143000"/>
          </a:xfrm>
        </p:spPr>
        <p:txBody>
          <a:bodyPr/>
          <a:lstStyle/>
          <a:p>
            <a:r>
              <a:rPr lang="en-US" altLang="ja-JP" dirty="0" smtClean="0"/>
              <a:t>A method graph</a:t>
            </a:r>
            <a:endParaRPr kumimoji="1" lang="ja-JP" altLang="en-US" dirty="0"/>
          </a:p>
        </p:txBody>
      </p:sp>
      <p:cxnSp>
        <p:nvCxnSpPr>
          <p:cNvPr id="5" name="曲線コネクタ 4"/>
          <p:cNvCxnSpPr/>
          <p:nvPr/>
        </p:nvCxnSpPr>
        <p:spPr>
          <a:xfrm rot="5400000">
            <a:off x="4975038" y="2396196"/>
            <a:ext cx="1723008" cy="127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6748012" y="1442220"/>
            <a:ext cx="301320" cy="375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6158332" y="1421700"/>
            <a:ext cx="230400" cy="39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647976" y="2022329"/>
            <a:ext cx="3708000" cy="3278879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16" name="テキスト プレースホルダー 14"/>
          <p:cNvSpPr txBox="1">
            <a:spLocks/>
          </p:cNvSpPr>
          <p:nvPr/>
        </p:nvSpPr>
        <p:spPr bwMode="auto">
          <a:xfrm>
            <a:off x="611560" y="2318544"/>
            <a:ext cx="3650008" cy="24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tabLst/>
              <a:defRPr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defPPr>
            <a:lvl1pPr marL="432000" lvl="0" indent="-324000" algn="l" rtl="0" eaLnBrk="1" fontAlgn="base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kumimoji="1" lang="en-US" sz="3200" b="0" i="0" u="none" strike="noStrike" kern="120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/>
                <a:cs typeface="Tahoma" pitchFamily="2"/>
              </a:defRPr>
            </a:lvl1pPr>
            <a:lvl2pPr marL="864000" lvl="1" indent="-324000" algn="l" rtl="0" eaLnBrk="1" fontAlgn="base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tabLst/>
              <a:defRPr kumimoji="1" lang="en-US" sz="24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2pPr>
            <a:lvl3pPr marL="1295999" lvl="2" indent="-288000" algn="l" rtl="0" eaLnBrk="1" fontAlgn="base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3pPr>
            <a:lvl4pPr marL="1728000" lvl="3" indent="-216000" algn="l" rtl="0" eaLnBrk="1" fontAlgn="base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4pPr>
            <a:lvl5pPr marL="2160000" lvl="4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5pPr>
            <a:lvl6pPr marL="2592000" lvl="5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6pPr>
            <a:lvl7pPr marL="3024000" lvl="6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7pPr>
            <a:lvl8pPr marL="3456000" lvl="7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8pPr>
            <a:lvl9pPr marL="3887999" lvl="8" indent="-216000" algn="l" rtl="0" eaLnBrk="1" fontAlgn="base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tabLst/>
              <a:defRPr kumimoji="1" lang="en-US" sz="20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ＭＳ Ｐゴシック"/>
                <a:cs typeface="Tahoma" pitchFamily="2"/>
              </a:defRPr>
            </a:lvl9pPr>
          </a:lstStyle>
          <a:p>
            <a:pPr>
              <a:spcAft>
                <a:spcPts val="1701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static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max (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x,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y ) {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</a:t>
            </a:r>
            <a:r>
              <a:rPr lang="en-US" sz="2200" dirty="0" err="1" smtClean="0">
                <a:latin typeface="Arial" pitchFamily="34"/>
              </a:rPr>
              <a:t>int</a:t>
            </a:r>
            <a:r>
              <a:rPr lang="en-US" sz="2200" dirty="0" smtClean="0">
                <a:latin typeface="Arial" pitchFamily="34"/>
              </a:rPr>
              <a:t> result = y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if ( x &gt; y )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     result = x ;</a:t>
            </a:r>
          </a:p>
          <a:p>
            <a:pPr>
              <a:spcAft>
                <a:spcPts val="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     return result ;</a:t>
            </a:r>
          </a:p>
          <a:p>
            <a:pPr>
              <a:spcAft>
                <a:spcPts val="850"/>
              </a:spcAft>
              <a:buFont typeface="StarSymbol"/>
              <a:buNone/>
            </a:pPr>
            <a:r>
              <a:rPr lang="en-US" sz="2200" dirty="0" smtClean="0">
                <a:latin typeface="Arial" pitchFamily="34"/>
              </a:rPr>
              <a:t>}</a:t>
            </a:r>
            <a:endParaRPr lang="en-US" sz="2200" dirty="0">
              <a:latin typeface="Arial" pitchFamily="34"/>
            </a:endParaRPr>
          </a:p>
        </p:txBody>
      </p:sp>
      <p:cxnSp>
        <p:nvCxnSpPr>
          <p:cNvPr id="18" name="直線矢印コネクタ 17"/>
          <p:cNvCxnSpPr>
            <a:stCxn id="30" idx="2"/>
          </p:cNvCxnSpPr>
          <p:nvPr/>
        </p:nvCxnSpPr>
        <p:spPr>
          <a:xfrm flipH="1">
            <a:off x="5976532" y="2234449"/>
            <a:ext cx="655830" cy="102325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曲線コネクタ 19"/>
          <p:cNvCxnSpPr>
            <a:stCxn id="29" idx="5"/>
            <a:endCxn id="45" idx="0"/>
          </p:cNvCxnSpPr>
          <p:nvPr/>
        </p:nvCxnSpPr>
        <p:spPr>
          <a:xfrm rot="16200000" flipH="1">
            <a:off x="6589597" y="2377775"/>
            <a:ext cx="1756294" cy="5742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円/楕円 27"/>
          <p:cNvSpPr/>
          <p:nvPr/>
        </p:nvSpPr>
        <p:spPr>
          <a:xfrm>
            <a:off x="5694941" y="1106848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29" name="円/楕円 28"/>
          <p:cNvSpPr/>
          <p:nvPr/>
        </p:nvSpPr>
        <p:spPr>
          <a:xfrm>
            <a:off x="6847069" y="1124396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30" name="角丸四角形 29"/>
          <p:cNvSpPr/>
          <p:nvPr/>
        </p:nvSpPr>
        <p:spPr>
          <a:xfrm>
            <a:off x="6012160" y="1817700"/>
            <a:ext cx="1240404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x &gt; y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6804248" y="3284636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y</a:t>
            </a:r>
          </a:p>
        </p:txBody>
      </p:sp>
      <p:cxnSp>
        <p:nvCxnSpPr>
          <p:cNvPr id="46" name="直線矢印コネクタ 45"/>
          <p:cNvCxnSpPr>
            <a:stCxn id="45" idx="2"/>
            <a:endCxn id="48" idx="7"/>
          </p:cNvCxnSpPr>
          <p:nvPr/>
        </p:nvCxnSpPr>
        <p:spPr>
          <a:xfrm flipH="1">
            <a:off x="7233684" y="3701385"/>
            <a:ext cx="262774" cy="300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5884412" y="3932708"/>
            <a:ext cx="1580770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</a:t>
            </a:r>
            <a:endParaRPr kumimoji="1" lang="ja-JP" altLang="en-US" sz="1100" dirty="0"/>
          </a:p>
        </p:txBody>
      </p:sp>
      <p:sp>
        <p:nvSpPr>
          <p:cNvPr id="50" name="角丸四角形 49"/>
          <p:cNvSpPr/>
          <p:nvPr/>
        </p:nvSpPr>
        <p:spPr>
          <a:xfrm>
            <a:off x="5220072" y="3284636"/>
            <a:ext cx="1384420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result </a:t>
            </a:r>
            <a:r>
              <a:rPr kumimoji="1" lang="en-US" altLang="ja-JP" dirty="0" smtClean="0"/>
              <a:t>= x</a:t>
            </a:r>
          </a:p>
        </p:txBody>
      </p:sp>
      <p:cxnSp>
        <p:nvCxnSpPr>
          <p:cNvPr id="52" name="直線矢印コネクタ 51"/>
          <p:cNvCxnSpPr>
            <a:stCxn id="50" idx="2"/>
            <a:endCxn id="48" idx="1"/>
          </p:cNvCxnSpPr>
          <p:nvPr/>
        </p:nvCxnSpPr>
        <p:spPr>
          <a:xfrm>
            <a:off x="5912282" y="3701385"/>
            <a:ext cx="203628" cy="300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角丸四角形 55"/>
          <p:cNvSpPr/>
          <p:nvPr/>
        </p:nvSpPr>
        <p:spPr>
          <a:xfrm>
            <a:off x="5590735" y="4724796"/>
            <a:ext cx="2168124" cy="416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 result;</a:t>
            </a:r>
            <a:endParaRPr kumimoji="1" lang="en-US" altLang="ja-JP" dirty="0" smtClean="0"/>
          </a:p>
        </p:txBody>
      </p:sp>
      <p:cxnSp>
        <p:nvCxnSpPr>
          <p:cNvPr id="57" name="直線矢印コネクタ 56"/>
          <p:cNvCxnSpPr>
            <a:stCxn id="48" idx="4"/>
            <a:endCxn id="56" idx="0"/>
          </p:cNvCxnSpPr>
          <p:nvPr/>
        </p:nvCxnSpPr>
        <p:spPr>
          <a:xfrm>
            <a:off x="6674797" y="4405960"/>
            <a:ext cx="0" cy="3188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円/楕円 62"/>
          <p:cNvSpPr/>
          <p:nvPr/>
        </p:nvSpPr>
        <p:spPr>
          <a:xfrm>
            <a:off x="5652120" y="5444876"/>
            <a:ext cx="2016224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&lt;&lt;return&gt;&gt;</a:t>
            </a:r>
            <a:endParaRPr kumimoji="1" lang="ja-JP" altLang="en-US" sz="1100" dirty="0"/>
          </a:p>
        </p:txBody>
      </p:sp>
      <p:cxnSp>
        <p:nvCxnSpPr>
          <p:cNvPr id="64" name="直線矢印コネクタ 63"/>
          <p:cNvCxnSpPr/>
          <p:nvPr/>
        </p:nvCxnSpPr>
        <p:spPr>
          <a:xfrm>
            <a:off x="6676500" y="515684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endCxn id="28" idx="0"/>
          </p:cNvCxnSpPr>
          <p:nvPr/>
        </p:nvCxnSpPr>
        <p:spPr>
          <a:xfrm>
            <a:off x="6041705" y="548680"/>
            <a:ext cx="0" cy="55816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7380312" y="476672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dataflow </a:t>
            </a:r>
          </a:p>
          <a:p>
            <a:r>
              <a:rPr kumimoji="1" lang="en-US" altLang="ja-JP" dirty="0" smtClean="0"/>
              <a:t>from </a:t>
            </a:r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  <p:cxnSp>
        <p:nvCxnSpPr>
          <p:cNvPr id="79" name="直線矢印コネクタ 78"/>
          <p:cNvCxnSpPr>
            <a:endCxn id="29" idx="0"/>
          </p:cNvCxnSpPr>
          <p:nvPr/>
        </p:nvCxnSpPr>
        <p:spPr>
          <a:xfrm>
            <a:off x="7193833" y="548680"/>
            <a:ext cx="0" cy="5757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63" idx="4"/>
          </p:cNvCxnSpPr>
          <p:nvPr/>
        </p:nvCxnSpPr>
        <p:spPr>
          <a:xfrm>
            <a:off x="6660232" y="5918128"/>
            <a:ext cx="0" cy="4945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6910516" y="622802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to </a:t>
            </a:r>
            <a:r>
              <a:rPr kumimoji="1" lang="en-US" altLang="ja-JP" dirty="0" err="1" smtClean="0"/>
              <a:t>callsites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712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Inter-procedural Edges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txBody>
          <a:bodyPr/>
          <a:lstStyle/>
          <a:p>
            <a:r>
              <a:rPr lang="en-US" altLang="ja-JP" dirty="0" smtClean="0"/>
              <a:t>Method Call</a:t>
            </a:r>
          </a:p>
          <a:p>
            <a:pPr lvl="1"/>
            <a:r>
              <a:rPr lang="en-US" altLang="ja-JP" sz="2000" dirty="0" smtClean="0"/>
              <a:t>Dynamic binding is </a:t>
            </a:r>
          </a:p>
          <a:p>
            <a:pPr lvl="1">
              <a:buNone/>
            </a:pPr>
            <a:r>
              <a:rPr lang="en-US" altLang="ja-JP" sz="2000" dirty="0" smtClean="0"/>
              <a:t>	resolved by CHA </a:t>
            </a:r>
            <a:endParaRPr lang="en-US" altLang="ja-JP" sz="2400" dirty="0"/>
          </a:p>
          <a:p>
            <a:pPr lvl="1"/>
            <a:endParaRPr lang="en-US" altLang="ja-JP" sz="2400" dirty="0" smtClean="0"/>
          </a:p>
          <a:p>
            <a:r>
              <a:rPr lang="en-US" altLang="ja-JP" dirty="0" smtClean="0"/>
              <a:t>Field Access</a:t>
            </a:r>
          </a:p>
          <a:p>
            <a:pPr lvl="1"/>
            <a:r>
              <a:rPr kumimoji="1" lang="en-US" altLang="ja-JP" sz="2000" dirty="0" smtClean="0"/>
              <a:t>A field is also a variable vertex.</a:t>
            </a:r>
          </a:p>
          <a:p>
            <a:pPr lvl="1"/>
            <a:r>
              <a:rPr lang="en-US" altLang="ja-JP" sz="2000" dirty="0" smtClean="0"/>
              <a:t>Object-insensitive</a:t>
            </a:r>
            <a:endParaRPr kumimoji="1"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08427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11" name="角丸四角形 10"/>
          <p:cNvSpPr/>
          <p:nvPr/>
        </p:nvSpPr>
        <p:spPr>
          <a:xfrm>
            <a:off x="3635896" y="1700808"/>
            <a:ext cx="4608512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5347899" y="179691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6238956" y="179691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7164288" y="179691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19" name="角丸四角形 18"/>
          <p:cNvSpPr/>
          <p:nvPr/>
        </p:nvSpPr>
        <p:spPr>
          <a:xfrm>
            <a:off x="3635896" y="2636912"/>
            <a:ext cx="5299048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&lt;&lt;Method&gt;&gt;</a:t>
            </a:r>
            <a:endParaRPr lang="en-US" altLang="ja-JP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23" name="円/楕円 22"/>
          <p:cNvSpPr/>
          <p:nvPr/>
        </p:nvSpPr>
        <p:spPr>
          <a:xfrm>
            <a:off x="5406909" y="2748422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24" name="円/楕円 23"/>
          <p:cNvSpPr/>
          <p:nvPr/>
        </p:nvSpPr>
        <p:spPr>
          <a:xfrm>
            <a:off x="6228184" y="2739724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26" name="円/楕円 25"/>
          <p:cNvSpPr/>
          <p:nvPr/>
        </p:nvSpPr>
        <p:spPr>
          <a:xfrm>
            <a:off x="7030994" y="2739724"/>
            <a:ext cx="1831942" cy="481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&lt;&lt;</a:t>
            </a:r>
            <a:r>
              <a:rPr lang="en-US" altLang="ja-JP" dirty="0" smtClean="0"/>
              <a:t>return</a:t>
            </a:r>
            <a:r>
              <a:rPr lang="en-US" altLang="ja-JP" sz="1600" dirty="0" smtClean="0"/>
              <a:t>&gt;&gt;</a:t>
            </a:r>
            <a:endParaRPr kumimoji="1" lang="ja-JP" altLang="en-US" sz="1100" dirty="0"/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6634449" y="2220098"/>
            <a:ext cx="7826" cy="6001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5743417" y="2220098"/>
            <a:ext cx="52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7560306" y="2218635"/>
            <a:ext cx="0" cy="57899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角丸四角形 31"/>
          <p:cNvSpPr/>
          <p:nvPr/>
        </p:nvSpPr>
        <p:spPr>
          <a:xfrm>
            <a:off x="1907704" y="4797152"/>
            <a:ext cx="3816424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34" name="円/楕円 33"/>
          <p:cNvSpPr/>
          <p:nvPr/>
        </p:nvSpPr>
        <p:spPr>
          <a:xfrm>
            <a:off x="6300192" y="4797152"/>
            <a:ext cx="1800200" cy="6962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&lt;&lt;Field&gt;&gt;</a:t>
            </a:r>
          </a:p>
          <a:p>
            <a:pPr algn="ctr"/>
            <a:r>
              <a:rPr lang="en-US" altLang="ja-JP" sz="2200" dirty="0" smtClean="0"/>
              <a:t>size</a:t>
            </a:r>
            <a:endParaRPr kumimoji="1" lang="ja-JP" altLang="en-US" sz="2200" dirty="0"/>
          </a:p>
        </p:txBody>
      </p:sp>
      <p:sp>
        <p:nvSpPr>
          <p:cNvPr id="37" name="正方形/長方形 36"/>
          <p:cNvSpPr/>
          <p:nvPr/>
        </p:nvSpPr>
        <p:spPr>
          <a:xfrm>
            <a:off x="3779912" y="4869160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4670443" y="4869160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size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38" idx="3"/>
            <a:endCxn id="34" idx="2"/>
          </p:cNvCxnSpPr>
          <p:nvPr/>
        </p:nvCxnSpPr>
        <p:spPr>
          <a:xfrm>
            <a:off x="5462481" y="5121188"/>
            <a:ext cx="837711" cy="2410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角丸四角形 45"/>
          <p:cNvSpPr/>
          <p:nvPr/>
        </p:nvSpPr>
        <p:spPr>
          <a:xfrm>
            <a:off x="5321624" y="5709156"/>
            <a:ext cx="3642864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Read&gt;&gt;</a:t>
            </a:r>
            <a:endParaRPr lang="en-US" altLang="ja-JP" dirty="0"/>
          </a:p>
        </p:txBody>
      </p:sp>
      <p:sp>
        <p:nvSpPr>
          <p:cNvPr id="47" name="正方形/長方形 46"/>
          <p:cNvSpPr/>
          <p:nvPr/>
        </p:nvSpPr>
        <p:spPr>
          <a:xfrm>
            <a:off x="7121824" y="5781164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8028434" y="5781164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</a:t>
            </a:r>
            <a:endParaRPr kumimoji="1" lang="ja-JP" altLang="en-US" dirty="0"/>
          </a:p>
        </p:txBody>
      </p:sp>
      <p:cxnSp>
        <p:nvCxnSpPr>
          <p:cNvPr id="58" name="曲線コネクタ 57"/>
          <p:cNvCxnSpPr>
            <a:stCxn id="34" idx="6"/>
            <a:endCxn id="48" idx="0"/>
          </p:cNvCxnSpPr>
          <p:nvPr/>
        </p:nvCxnSpPr>
        <p:spPr>
          <a:xfrm>
            <a:off x="8100392" y="5145288"/>
            <a:ext cx="324061" cy="635876"/>
          </a:xfrm>
          <a:prstGeom prst="curvedConnector2">
            <a:avLst/>
          </a:prstGeom>
          <a:ln w="762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7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004048" y="1757014"/>
            <a:ext cx="4045879" cy="2578728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4792342" y="4509120"/>
            <a:ext cx="4036508" cy="1512168"/>
          </a:xfrm>
          <a:prstGeom prst="rect">
            <a:avLst/>
          </a:prstGeom>
          <a:solidFill>
            <a:srgbClr val="CCFFFF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角丸四角形 85"/>
          <p:cNvSpPr/>
          <p:nvPr/>
        </p:nvSpPr>
        <p:spPr>
          <a:xfrm>
            <a:off x="4986300" y="5229200"/>
            <a:ext cx="3664024" cy="6721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&lt;&lt;Field Write&gt;&gt;</a:t>
            </a:r>
            <a:endParaRPr lang="en-US" altLang="ja-JP" dirty="0"/>
          </a:p>
        </p:txBody>
      </p:sp>
      <p:sp>
        <p:nvSpPr>
          <p:cNvPr id="29" name="正方形/長方形 28"/>
          <p:cNvSpPr/>
          <p:nvPr/>
        </p:nvSpPr>
        <p:spPr>
          <a:xfrm>
            <a:off x="128353" y="2060848"/>
            <a:ext cx="3558703" cy="1428539"/>
          </a:xfrm>
          <a:prstGeom prst="rect">
            <a:avLst/>
          </a:prstGeom>
          <a:solidFill>
            <a:srgbClr val="FFFFCC"/>
          </a:solidFill>
          <a:ln w="0">
            <a:noFill/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5192" y="346646"/>
            <a:ext cx="8363272" cy="994122"/>
          </a:xfrm>
        </p:spPr>
        <p:txBody>
          <a:bodyPr/>
          <a:lstStyle/>
          <a:p>
            <a:r>
              <a:rPr lang="en-US" altLang="ja-JP" dirty="0" smtClean="0"/>
              <a:t>Graph Traversal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634287" y="629040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z="1200" smtClean="0"/>
              <a:pPr/>
              <a:t>12</a:t>
            </a:fld>
            <a:endParaRPr lang="en-US" altLang="ja-JP" sz="1200"/>
          </a:p>
        </p:txBody>
      </p:sp>
      <p:sp>
        <p:nvSpPr>
          <p:cNvPr id="6" name="角丸四角形 5"/>
          <p:cNvSpPr/>
          <p:nvPr/>
        </p:nvSpPr>
        <p:spPr>
          <a:xfrm>
            <a:off x="5102440" y="1892732"/>
            <a:ext cx="3862048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kumimoji="1" lang="en-US" altLang="ja-JP" sz="2400" dirty="0" smtClean="0"/>
              <a:t>max(</a:t>
            </a:r>
            <a:r>
              <a:rPr kumimoji="1" lang="en-US" altLang="ja-JP" sz="2400" dirty="0" err="1" smtClean="0"/>
              <a:t>int,int</a:t>
            </a:r>
            <a:r>
              <a:rPr kumimoji="1" lang="en-US" altLang="ja-JP" sz="2400" dirty="0" smtClean="0"/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3937156" y="1451546"/>
            <a:ext cx="104914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C.p</a:t>
            </a:r>
            <a:endParaRPr kumimoji="1" lang="ja-JP" altLang="en-US" sz="2200" dirty="0"/>
          </a:p>
        </p:txBody>
      </p:sp>
      <p:sp>
        <p:nvSpPr>
          <p:cNvPr id="18" name="円/楕円 17"/>
          <p:cNvSpPr/>
          <p:nvPr/>
        </p:nvSpPr>
        <p:spPr>
          <a:xfrm>
            <a:off x="7843033" y="2852936"/>
            <a:ext cx="1049447" cy="3868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size</a:t>
            </a:r>
            <a:endParaRPr kumimoji="1" lang="ja-JP" altLang="en-US" sz="1400" dirty="0"/>
          </a:p>
        </p:txBody>
      </p:sp>
      <p:sp>
        <p:nvSpPr>
          <p:cNvPr id="7" name="正方形/長方形 6"/>
          <p:cNvSpPr/>
          <p:nvPr/>
        </p:nvSpPr>
        <p:spPr>
          <a:xfrm>
            <a:off x="277649" y="1628800"/>
            <a:ext cx="34094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void m()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  </a:t>
            </a:r>
            <a:r>
              <a:rPr lang="en-US" altLang="ja-JP" sz="2400" dirty="0" err="1" smtClean="0">
                <a:latin typeface="Arial" pitchFamily="34"/>
              </a:rPr>
              <a:t>int</a:t>
            </a:r>
            <a:r>
              <a:rPr lang="en-US" altLang="ja-JP" sz="2400" dirty="0" smtClean="0">
                <a:latin typeface="Arial" pitchFamily="34"/>
              </a:rPr>
              <a:t> </a:t>
            </a:r>
            <a:r>
              <a:rPr lang="en-US" altLang="ja-JP" sz="2400" dirty="0">
                <a:latin typeface="Arial" pitchFamily="34"/>
              </a:rPr>
              <a:t>size = </a:t>
            </a:r>
            <a:r>
              <a:rPr lang="en-US" altLang="ja-JP" sz="2400" dirty="0" smtClean="0">
                <a:latin typeface="Arial" pitchFamily="34"/>
              </a:rPr>
              <a:t>max(p, q);</a:t>
            </a:r>
            <a:endParaRPr lang="en-US" altLang="ja-JP" sz="2400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    </a:t>
            </a:r>
            <a:r>
              <a:rPr lang="en-US" altLang="ja-JP" sz="2400" dirty="0" err="1" smtClean="0">
                <a:latin typeface="Arial" pitchFamily="34"/>
              </a:rPr>
              <a:t>y.setSize</a:t>
            </a:r>
            <a:r>
              <a:rPr lang="en-US" altLang="ja-JP" sz="2400" dirty="0" smtClean="0">
                <a:latin typeface="Arial" pitchFamily="34"/>
              </a:rPr>
              <a:t>(size);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}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6717419" y="2012940"/>
            <a:ext cx="66289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arg1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8172400" y="2012940"/>
            <a:ext cx="656450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>
            <a:stCxn id="23" idx="2"/>
            <a:endCxn id="18" idx="0"/>
          </p:cNvCxnSpPr>
          <p:nvPr/>
        </p:nvCxnSpPr>
        <p:spPr>
          <a:xfrm flipH="1">
            <a:off x="8367757" y="2516996"/>
            <a:ext cx="132868" cy="3359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角丸四角形 29"/>
          <p:cNvSpPr/>
          <p:nvPr/>
        </p:nvSpPr>
        <p:spPr>
          <a:xfrm>
            <a:off x="5091719" y="3404900"/>
            <a:ext cx="3600400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&lt;&lt;invoke&gt;&gt;</a:t>
            </a:r>
            <a:endParaRPr lang="en-US" altLang="ja-JP" dirty="0"/>
          </a:p>
          <a:p>
            <a:r>
              <a:rPr kumimoji="1" lang="en-US" altLang="ja-JP" sz="2400" dirty="0" err="1" smtClean="0"/>
              <a:t>setSize</a:t>
            </a:r>
            <a:r>
              <a:rPr kumimoji="1" lang="en-US" altLang="ja-JP" sz="2400" dirty="0" smtClean="0"/>
              <a:t>()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6803722" y="3501008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7694779" y="3501008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>
            <a:stCxn id="18" idx="4"/>
            <a:endCxn id="32" idx="0"/>
          </p:cNvCxnSpPr>
          <p:nvPr/>
        </p:nvCxnSpPr>
        <p:spPr>
          <a:xfrm flipH="1">
            <a:off x="8090798" y="3239820"/>
            <a:ext cx="276959" cy="2611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3941348" y="3140968"/>
            <a:ext cx="1062700" cy="42042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C.y</a:t>
            </a:r>
            <a:endParaRPr kumimoji="1" lang="ja-JP" altLang="en-US" sz="2200" dirty="0"/>
          </a:p>
        </p:txBody>
      </p:sp>
      <p:cxnSp>
        <p:nvCxnSpPr>
          <p:cNvPr id="43" name="直線矢印コネクタ 42"/>
          <p:cNvCxnSpPr>
            <a:stCxn id="32" idx="2"/>
            <a:endCxn id="47" idx="0"/>
          </p:cNvCxnSpPr>
          <p:nvPr/>
        </p:nvCxnSpPr>
        <p:spPr>
          <a:xfrm>
            <a:off x="8090798" y="4005064"/>
            <a:ext cx="7826" cy="6001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円/楕円 46"/>
          <p:cNvSpPr/>
          <p:nvPr/>
        </p:nvSpPr>
        <p:spPr>
          <a:xfrm>
            <a:off x="7666576" y="4605228"/>
            <a:ext cx="864096" cy="4079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s</a:t>
            </a:r>
            <a:endParaRPr kumimoji="1" lang="ja-JP" altLang="en-US" sz="1600" dirty="0"/>
          </a:p>
        </p:txBody>
      </p:sp>
      <p:sp>
        <p:nvSpPr>
          <p:cNvPr id="48" name="正方形/長方形 47"/>
          <p:cNvSpPr/>
          <p:nvPr/>
        </p:nvSpPr>
        <p:spPr>
          <a:xfrm>
            <a:off x="107504" y="4725144"/>
            <a:ext cx="3708000" cy="1212086"/>
          </a:xfrm>
          <a:prstGeom prst="rect">
            <a:avLst/>
          </a:prstGeom>
          <a:solidFill>
            <a:srgbClr val="CCFFFF"/>
          </a:solidFill>
          <a:ln w="0">
            <a:noFill/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35952" y="4347354"/>
            <a:ext cx="34511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sz="2400" dirty="0" smtClean="0">
                <a:latin typeface="Arial" pitchFamily="34"/>
              </a:rPr>
              <a:t>class D { 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void </a:t>
            </a:r>
            <a:r>
              <a:rPr lang="en-US" altLang="ja-JP" sz="2400" dirty="0" err="1" smtClean="0">
                <a:latin typeface="Arial" pitchFamily="34"/>
              </a:rPr>
              <a:t>setSize</a:t>
            </a:r>
            <a:r>
              <a:rPr lang="en-US" altLang="ja-JP" sz="2400" dirty="0" smtClean="0">
                <a:latin typeface="Arial" pitchFamily="34"/>
              </a:rPr>
              <a:t> (</a:t>
            </a:r>
            <a:r>
              <a:rPr lang="en-US" altLang="ja-JP" sz="2400" dirty="0" err="1" smtClean="0">
                <a:latin typeface="Arial" pitchFamily="34"/>
              </a:rPr>
              <a:t>int</a:t>
            </a:r>
            <a:r>
              <a:rPr lang="en-US" altLang="ja-JP" sz="2400" dirty="0" smtClean="0">
                <a:latin typeface="Arial" pitchFamily="34"/>
              </a:rPr>
              <a:t> s)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   </a:t>
            </a:r>
            <a:r>
              <a:rPr lang="en-US" altLang="ja-JP" sz="2400" dirty="0" err="1" smtClean="0">
                <a:latin typeface="Arial" pitchFamily="34"/>
              </a:rPr>
              <a:t>this.size</a:t>
            </a:r>
            <a:r>
              <a:rPr lang="en-US" altLang="ja-JP" sz="2400" dirty="0" smtClean="0">
                <a:latin typeface="Arial" pitchFamily="34"/>
              </a:rPr>
              <a:t> = s;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 </a:t>
            </a:r>
            <a:r>
              <a:rPr lang="en-US" altLang="ja-JP" sz="2400" dirty="0" smtClean="0">
                <a:latin typeface="Arial" pitchFamily="34"/>
              </a:rPr>
              <a:t>  ….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sz="2400" dirty="0">
                <a:latin typeface="Arial" pitchFamily="34"/>
              </a:rPr>
              <a:t>}</a:t>
            </a:r>
            <a:endParaRPr lang="en-US" altLang="ja-JP" sz="2400" dirty="0" smtClean="0">
              <a:latin typeface="Arial" pitchFamily="34"/>
            </a:endParaRPr>
          </a:p>
        </p:txBody>
      </p:sp>
      <p:sp>
        <p:nvSpPr>
          <p:cNvPr id="50" name="円/楕円 49"/>
          <p:cNvSpPr/>
          <p:nvPr/>
        </p:nvSpPr>
        <p:spPr>
          <a:xfrm>
            <a:off x="5147736" y="6153492"/>
            <a:ext cx="1368480" cy="44386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D.size</a:t>
            </a:r>
            <a:endParaRPr kumimoji="1" lang="ja-JP" altLang="en-US" sz="2200" dirty="0"/>
          </a:p>
        </p:txBody>
      </p:sp>
      <p:cxnSp>
        <p:nvCxnSpPr>
          <p:cNvPr id="53" name="直線矢印コネクタ 52"/>
          <p:cNvCxnSpPr>
            <a:stCxn id="47" idx="4"/>
            <a:endCxn id="88" idx="0"/>
          </p:cNvCxnSpPr>
          <p:nvPr/>
        </p:nvCxnSpPr>
        <p:spPr>
          <a:xfrm flipH="1">
            <a:off x="8090798" y="5013176"/>
            <a:ext cx="782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endCxn id="23" idx="0"/>
          </p:cNvCxnSpPr>
          <p:nvPr/>
        </p:nvCxnSpPr>
        <p:spPr>
          <a:xfrm flipH="1">
            <a:off x="8500625" y="1645920"/>
            <a:ext cx="247135" cy="36702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V="1">
            <a:off x="7956376" y="1628800"/>
            <a:ext cx="441442" cy="3841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8000508" y="1268760"/>
            <a:ext cx="1005403" cy="369332"/>
          </a:xfrm>
          <a:prstGeom prst="rect">
            <a:avLst/>
          </a:prstGeom>
          <a:solidFill>
            <a:schemeClr val="accent3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max(…)</a:t>
            </a:r>
            <a:endParaRPr kumimoji="1" lang="ja-JP" altLang="en-US" dirty="0"/>
          </a:p>
        </p:txBody>
      </p:sp>
      <p:cxnSp>
        <p:nvCxnSpPr>
          <p:cNvPr id="82" name="直線矢印コネクタ 81"/>
          <p:cNvCxnSpPr>
            <a:stCxn id="31" idx="2"/>
            <a:endCxn id="85" idx="0"/>
          </p:cNvCxnSpPr>
          <p:nvPr/>
        </p:nvCxnSpPr>
        <p:spPr>
          <a:xfrm>
            <a:off x="7199766" y="4005064"/>
            <a:ext cx="52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円/楕円 84"/>
          <p:cNvSpPr/>
          <p:nvPr/>
        </p:nvSpPr>
        <p:spPr>
          <a:xfrm>
            <a:off x="6735414" y="4581128"/>
            <a:ext cx="929755" cy="4217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(this)</a:t>
            </a:r>
            <a:endParaRPr kumimoji="1" lang="ja-JP" altLang="en-US" sz="1600" dirty="0"/>
          </a:p>
        </p:txBody>
      </p:sp>
      <p:sp>
        <p:nvSpPr>
          <p:cNvPr id="87" name="正方形/長方形 86"/>
          <p:cNvSpPr/>
          <p:nvPr/>
        </p:nvSpPr>
        <p:spPr>
          <a:xfrm>
            <a:off x="6804248" y="5301208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obj</a:t>
            </a:r>
            <a:endParaRPr kumimoji="1" lang="ja-JP" altLang="en-US" dirty="0"/>
          </a:p>
        </p:txBody>
      </p:sp>
      <p:sp>
        <p:nvSpPr>
          <p:cNvPr id="88" name="正方形/長方形 87"/>
          <p:cNvSpPr/>
          <p:nvPr/>
        </p:nvSpPr>
        <p:spPr>
          <a:xfrm>
            <a:off x="7694779" y="5301208"/>
            <a:ext cx="79203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arg</a:t>
            </a:r>
            <a:endParaRPr kumimoji="1" lang="ja-JP" altLang="en-US" dirty="0"/>
          </a:p>
        </p:txBody>
      </p:sp>
      <p:cxnSp>
        <p:nvCxnSpPr>
          <p:cNvPr id="98" name="直線矢印コネクタ 97"/>
          <p:cNvCxnSpPr>
            <a:stCxn id="85" idx="4"/>
            <a:endCxn id="87" idx="0"/>
          </p:cNvCxnSpPr>
          <p:nvPr/>
        </p:nvCxnSpPr>
        <p:spPr>
          <a:xfrm>
            <a:off x="7200292" y="5002852"/>
            <a:ext cx="0" cy="2983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直線矢印コネクタ 104"/>
          <p:cNvCxnSpPr>
            <a:stCxn id="88" idx="2"/>
            <a:endCxn id="50" idx="6"/>
          </p:cNvCxnSpPr>
          <p:nvPr/>
        </p:nvCxnSpPr>
        <p:spPr>
          <a:xfrm flipH="1">
            <a:off x="6516216" y="5805264"/>
            <a:ext cx="1574582" cy="5701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V="1">
            <a:off x="7380312" y="1628800"/>
            <a:ext cx="620196" cy="36702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7452320" y="2015064"/>
            <a:ext cx="662893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arg2</a:t>
            </a:r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3941591" y="2636912"/>
            <a:ext cx="1049144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200" dirty="0" err="1" smtClean="0"/>
              <a:t>C.q</a:t>
            </a:r>
            <a:endParaRPr kumimoji="1" lang="ja-JP" altLang="en-US" sz="2200" dirty="0"/>
          </a:p>
        </p:txBody>
      </p:sp>
      <p:cxnSp>
        <p:nvCxnSpPr>
          <p:cNvPr id="41" name="カギ線コネクタ 40"/>
          <p:cNvCxnSpPr>
            <a:stCxn id="17" idx="6"/>
            <a:endCxn id="16" idx="0"/>
          </p:cNvCxnSpPr>
          <p:nvPr/>
        </p:nvCxnSpPr>
        <p:spPr>
          <a:xfrm>
            <a:off x="4986300" y="1667570"/>
            <a:ext cx="2062566" cy="345370"/>
          </a:xfrm>
          <a:prstGeom prst="bent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カギ線コネクタ 61"/>
          <p:cNvCxnSpPr>
            <a:endCxn id="40" idx="2"/>
          </p:cNvCxnSpPr>
          <p:nvPr/>
        </p:nvCxnSpPr>
        <p:spPr>
          <a:xfrm flipV="1">
            <a:off x="5004048" y="2519120"/>
            <a:ext cx="2779719" cy="333196"/>
          </a:xfrm>
          <a:prstGeom prst="bentConnector2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stCxn id="38" idx="6"/>
          </p:cNvCxnSpPr>
          <p:nvPr/>
        </p:nvCxnSpPr>
        <p:spPr>
          <a:xfrm>
            <a:off x="5004048" y="3351182"/>
            <a:ext cx="1872208" cy="14982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70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Heuristic edges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Library classes are ignored.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Heuristic edges between set/get methods</a:t>
            </a:r>
            <a:endParaRPr lang="en-US" altLang="ja-JP" dirty="0" smtClean="0"/>
          </a:p>
          <a:p>
            <a:pPr lvl="2">
              <a:buNone/>
            </a:pPr>
            <a:r>
              <a:rPr kumimoji="1" lang="en-US" altLang="ja-JP" dirty="0" smtClean="0"/>
              <a:t>Example: Actual-parameter of </a:t>
            </a:r>
            <a:r>
              <a:rPr kumimoji="1" lang="en-US" altLang="ja-JP" dirty="0" err="1" smtClean="0"/>
              <a:t>setText</a:t>
            </a:r>
            <a:r>
              <a:rPr kumimoji="1" lang="en-US" altLang="ja-JP" dirty="0" smtClean="0"/>
              <a:t>(String) </a:t>
            </a:r>
          </a:p>
          <a:p>
            <a:pPr marL="914400" lvl="2" indent="0">
              <a:buNone/>
            </a:pPr>
            <a:r>
              <a:rPr lang="en-US" altLang="ja-JP" dirty="0" smtClean="0">
                <a:sym typeface="Wingdings" pitchFamily="2" charset="2"/>
              </a:rPr>
              <a:t>	</a:t>
            </a:r>
            <a:r>
              <a:rPr kumimoji="1" lang="en-US" altLang="ja-JP" dirty="0" smtClean="0">
                <a:sym typeface="Wingdings" pitchFamily="2" charset="2"/>
              </a:rPr>
              <a:t> a return value of </a:t>
            </a:r>
            <a:r>
              <a:rPr kumimoji="1" lang="en-US" altLang="ja-JP" dirty="0" err="1" smtClean="0"/>
              <a:t>getText</a:t>
            </a:r>
            <a:r>
              <a:rPr kumimoji="1" lang="en-US" altLang="ja-JP" dirty="0" smtClean="0"/>
              <a:t>()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79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Fractal Value Filter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Fractal Value </a:t>
            </a:r>
            <a:r>
              <a:rPr lang="en-US" altLang="ja-JP" sz="1800" dirty="0" smtClean="0"/>
              <a:t>[Koike, 1995]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A value of a node is </a:t>
            </a:r>
          </a:p>
          <a:p>
            <a:pPr lvl="1">
              <a:buNone/>
            </a:pPr>
            <a:r>
              <a:rPr lang="en-US" altLang="ja-JP" sz="2400" dirty="0" smtClean="0"/>
              <a:t>   divided to fan-in nodes.</a:t>
            </a:r>
          </a:p>
          <a:p>
            <a:pPr marL="457200" lvl="1" indent="0"/>
            <a:r>
              <a:rPr lang="en-US" altLang="ja-JP" sz="2400" dirty="0" smtClean="0"/>
              <a:t> A node whose fractal value </a:t>
            </a:r>
          </a:p>
          <a:p>
            <a:pPr marL="457200" lvl="1" indent="0">
              <a:buNone/>
            </a:pPr>
            <a:r>
              <a:rPr lang="en-US" altLang="ja-JP" sz="2400" dirty="0" smtClean="0"/>
              <a:t>    is less than 0.1 is filtered out.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 dirty="0"/>
          </a:p>
        </p:txBody>
      </p:sp>
      <p:sp>
        <p:nvSpPr>
          <p:cNvPr id="5" name="円/楕円 4"/>
          <p:cNvSpPr/>
          <p:nvPr/>
        </p:nvSpPr>
        <p:spPr>
          <a:xfrm>
            <a:off x="4716016" y="2636912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0.125</a:t>
            </a:r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6372200" y="2132856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0.125</a:t>
            </a:r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7740352" y="3356992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5724128" y="3356992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732240" y="4149080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1.0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>
            <a:stCxn id="8" idx="4"/>
            <a:endCxn id="9" idx="1"/>
          </p:cNvCxnSpPr>
          <p:nvPr/>
        </p:nvCxnSpPr>
        <p:spPr>
          <a:xfrm>
            <a:off x="6264188" y="3789040"/>
            <a:ext cx="626232" cy="423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>
            <a:stCxn id="7" idx="4"/>
            <a:endCxn id="9" idx="7"/>
          </p:cNvCxnSpPr>
          <p:nvPr/>
        </p:nvCxnSpPr>
        <p:spPr>
          <a:xfrm flipH="1">
            <a:off x="7654180" y="3789040"/>
            <a:ext cx="626232" cy="423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円/楕円 11"/>
          <p:cNvSpPr/>
          <p:nvPr/>
        </p:nvSpPr>
        <p:spPr>
          <a:xfrm>
            <a:off x="7740352" y="2564904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12" idx="4"/>
            <a:endCxn id="7" idx="0"/>
          </p:cNvCxnSpPr>
          <p:nvPr/>
        </p:nvCxnSpPr>
        <p:spPr>
          <a:xfrm>
            <a:off x="8280412" y="299695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5" idx="5"/>
            <a:endCxn id="8" idx="1"/>
          </p:cNvCxnSpPr>
          <p:nvPr/>
        </p:nvCxnSpPr>
        <p:spPr>
          <a:xfrm>
            <a:off x="5637956" y="3005688"/>
            <a:ext cx="244352" cy="4145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>
            <a:stCxn id="6" idx="3"/>
            <a:endCxn id="8" idx="0"/>
          </p:cNvCxnSpPr>
          <p:nvPr/>
        </p:nvCxnSpPr>
        <p:spPr>
          <a:xfrm flipH="1">
            <a:off x="6264188" y="2501632"/>
            <a:ext cx="266192" cy="8553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5220072" y="2132856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0.125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>
            <a:stCxn id="16" idx="4"/>
          </p:cNvCxnSpPr>
          <p:nvPr/>
        </p:nvCxnSpPr>
        <p:spPr>
          <a:xfrm>
            <a:off x="5760132" y="2564904"/>
            <a:ext cx="252028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円/楕円 17"/>
          <p:cNvSpPr/>
          <p:nvPr/>
        </p:nvSpPr>
        <p:spPr>
          <a:xfrm>
            <a:off x="6588224" y="2636912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0.125</a:t>
            </a:r>
            <a:endParaRPr kumimoji="1" lang="ja-JP" altLang="en-US" dirty="0"/>
          </a:p>
        </p:txBody>
      </p:sp>
      <p:cxnSp>
        <p:nvCxnSpPr>
          <p:cNvPr id="19" name="直線矢印コネクタ 18"/>
          <p:cNvCxnSpPr>
            <a:stCxn id="18" idx="4"/>
            <a:endCxn id="8" idx="7"/>
          </p:cNvCxnSpPr>
          <p:nvPr/>
        </p:nvCxnSpPr>
        <p:spPr>
          <a:xfrm flipH="1">
            <a:off x="6646068" y="3068960"/>
            <a:ext cx="482216" cy="3513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>
          <a:xfrm>
            <a:off x="7740352" y="1772816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>
            <a:stCxn id="20" idx="4"/>
          </p:cNvCxnSpPr>
          <p:nvPr/>
        </p:nvCxnSpPr>
        <p:spPr>
          <a:xfrm>
            <a:off x="8280412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Implementation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pic>
        <p:nvPicPr>
          <p:cNvPr id="2050" name="Picture 2" descr="C:\Users\ishio\AppData\Local\Temp\B2Temp\Attach\pic2.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3663"/>
            <a:ext cx="9144000" cy="54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四角形吹き出し 5"/>
          <p:cNvSpPr/>
          <p:nvPr/>
        </p:nvSpPr>
        <p:spPr>
          <a:xfrm>
            <a:off x="3779912" y="5733256"/>
            <a:ext cx="5184576" cy="936104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Data-flow edges are automatically traversed from a method where the caret is located.</a:t>
            </a:r>
          </a:p>
        </p:txBody>
      </p:sp>
      <p:sp>
        <p:nvSpPr>
          <p:cNvPr id="7" name="四角形吹き出し 6"/>
          <p:cNvSpPr/>
          <p:nvPr/>
        </p:nvSpPr>
        <p:spPr>
          <a:xfrm>
            <a:off x="3563888" y="1700808"/>
            <a:ext cx="5472608" cy="936104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Graph Construction: a batch system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2400" dirty="0" smtClean="0"/>
              <a:t>Viewer: an Eclipse plug-in</a:t>
            </a:r>
          </a:p>
        </p:txBody>
      </p:sp>
    </p:spTree>
    <p:extLst>
      <p:ext uri="{BB962C8B-B14F-4D97-AF65-F5344CB8AC3E}">
        <p14:creationId xmlns:p14="http://schemas.microsoft.com/office/powerpoint/2010/main" val="412331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Implementation 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pic>
        <p:nvPicPr>
          <p:cNvPr id="1026" name="Picture 2" descr="C:\Users\ishio\AppData\Local\Temp\B2Temp\Attach\pic2.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54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四角形吹き出し 7"/>
          <p:cNvSpPr/>
          <p:nvPr/>
        </p:nvSpPr>
        <p:spPr>
          <a:xfrm>
            <a:off x="5364088" y="5597624"/>
            <a:ext cx="3456384" cy="711696"/>
          </a:xfrm>
          <a:prstGeom prst="wedgeRectCallout">
            <a:avLst>
              <a:gd name="adj1" fmla="val -23061"/>
              <a:gd name="adj2" fmla="val -5027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Only method calls, parameters and fields are visible.</a:t>
            </a:r>
          </a:p>
        </p:txBody>
      </p:sp>
    </p:spTree>
    <p:extLst>
      <p:ext uri="{BB962C8B-B14F-4D97-AF65-F5344CB8AC3E}">
        <p14:creationId xmlns:p14="http://schemas.microsoft.com/office/powerpoint/2010/main" val="30575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Tradeoff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en-US" altLang="ja-JP" dirty="0" smtClean="0"/>
              <a:t>Simplified analysis</a:t>
            </a:r>
          </a:p>
          <a:p>
            <a:pPr lvl="1"/>
            <a:r>
              <a:rPr lang="en-US" altLang="ja-JP" dirty="0" smtClean="0"/>
              <a:t>AST and symbol table</a:t>
            </a:r>
          </a:p>
          <a:p>
            <a:pPr lvl="1"/>
            <a:r>
              <a:rPr lang="en-US" altLang="ja-JP" dirty="0" smtClean="0"/>
              <a:t>Class Hierarchy Analysis</a:t>
            </a:r>
          </a:p>
          <a:p>
            <a:pPr marL="914400" lvl="2" indent="0">
              <a:buNone/>
            </a:pPr>
            <a:endParaRPr lang="en-US" altLang="ja-JP" sz="1000" dirty="0" smtClean="0"/>
          </a:p>
          <a:p>
            <a:pPr marL="914400" lvl="2" indent="0">
              <a:buNone/>
            </a:pPr>
            <a:r>
              <a:rPr lang="en-US" altLang="ja-JP" dirty="0" smtClean="0"/>
              <a:t>No control-flow graph, no </a:t>
            </a:r>
            <a:r>
              <a:rPr lang="en-US" altLang="ja-JP" dirty="0" err="1" smtClean="0"/>
              <a:t>def</a:t>
            </a:r>
            <a:r>
              <a:rPr lang="en-US" altLang="ja-JP" dirty="0" smtClean="0"/>
              <a:t>-use analysis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pPr>
              <a:buFont typeface="Arial" pitchFamily="34" charset="0"/>
              <a:buChar char="×"/>
            </a:pP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smtClean="0"/>
              <a:t>Infeasible paths, unrealizable paths</a:t>
            </a:r>
          </a:p>
          <a:p>
            <a:pPr lvl="1"/>
            <a:r>
              <a:rPr lang="en-US" altLang="ja-JP" dirty="0" smtClean="0"/>
              <a:t>Because of c</a:t>
            </a:r>
            <a:r>
              <a:rPr kumimoji="1" lang="en-US" altLang="ja-JP" dirty="0" smtClean="0"/>
              <a:t>ontrol-flow insensitivity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180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Is it </a:t>
            </a:r>
            <a:r>
              <a:rPr lang="en-US" altLang="ja-JP" dirty="0"/>
              <a:t>efficient</a:t>
            </a:r>
            <a:r>
              <a:rPr lang="en-US" altLang="ja-JP" dirty="0" smtClean="0"/>
              <a:t>?</a:t>
            </a:r>
          </a:p>
          <a:p>
            <a:pPr lvl="1"/>
            <a:r>
              <a:rPr lang="en-US" altLang="ja-JP" dirty="0" smtClean="0"/>
              <a:t>Analyzed several Java programs</a:t>
            </a:r>
          </a:p>
          <a:p>
            <a:pPr lvl="1"/>
            <a:endParaRPr lang="en-US" altLang="ja-JP" dirty="0"/>
          </a:p>
          <a:p>
            <a:r>
              <a:rPr lang="en-US" altLang="ja-JP" dirty="0"/>
              <a:t>Is </a:t>
            </a:r>
            <a:r>
              <a:rPr lang="en-US" altLang="ja-JP" dirty="0" smtClean="0"/>
              <a:t>it effective for program understanding? </a:t>
            </a:r>
            <a:endParaRPr lang="en-US" altLang="ja-JP" dirty="0"/>
          </a:p>
          <a:p>
            <a:pPr lvl="1"/>
            <a:r>
              <a:rPr lang="en-US" altLang="ja-JP" dirty="0" smtClean="0"/>
              <a:t>Assigned </a:t>
            </a:r>
            <a:r>
              <a:rPr lang="en-US" altLang="ja-JP" dirty="0"/>
              <a:t>program </a:t>
            </a:r>
            <a:r>
              <a:rPr lang="en-US" altLang="ja-JP"/>
              <a:t>understanding </a:t>
            </a:r>
            <a:r>
              <a:rPr lang="en-US" altLang="ja-JP" smtClean="0"/>
              <a:t>tasks to    16 developers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8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Performance Measurement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094240"/>
              </p:ext>
            </p:extLst>
          </p:nvPr>
        </p:nvGraphicFramePr>
        <p:xfrm>
          <a:off x="457200" y="1600200"/>
          <a:ext cx="8435280" cy="3779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4560"/>
                <a:gridCol w="1080120"/>
                <a:gridCol w="2160240"/>
                <a:gridCol w="1872208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Software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Size</a:t>
                      </a:r>
                      <a:r>
                        <a:rPr kumimoji="1" lang="en-US" altLang="ja-JP" baseline="0" dirty="0" smtClean="0"/>
                        <a:t> </a:t>
                      </a:r>
                    </a:p>
                    <a:p>
                      <a:r>
                        <a:rPr kumimoji="1" lang="en-US" altLang="ja-JP" baseline="0" dirty="0" smtClean="0"/>
                        <a:t>(LOC)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</a:t>
                      </a:r>
                      <a:r>
                        <a:rPr kumimoji="1" lang="en-US" altLang="ja-JP" baseline="0" dirty="0" smtClean="0"/>
                        <a:t> to construct AST and symbol table (sec.)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Time to analyze</a:t>
                      </a:r>
                      <a:r>
                        <a:rPr kumimoji="1" lang="en-US" altLang="ja-JP" baseline="0" dirty="0" smtClean="0"/>
                        <a:t> d</a:t>
                      </a:r>
                      <a:r>
                        <a:rPr kumimoji="1" lang="en-US" altLang="ja-JP" dirty="0" smtClean="0"/>
                        <a:t>ataflow (sec.)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Total Time</a:t>
                      </a:r>
                    </a:p>
                    <a:p>
                      <a:r>
                        <a:rPr kumimoji="1" lang="en-US" altLang="ja-JP" dirty="0" smtClean="0"/>
                        <a:t>(sec.)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71,845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Cocoon 2.1.11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505,715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Jboss</a:t>
                      </a:r>
                      <a:r>
                        <a:rPr kumimoji="1" lang="en-US" altLang="ja-JP" dirty="0" smtClean="0"/>
                        <a:t> 4.2.3GA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696,761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885,887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2,055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5703639"/>
            <a:ext cx="8787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on 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60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en-US" altLang="ja-JP" dirty="0" smtClean="0"/>
              <a:t>Modularization techniques decompose a </a:t>
            </a:r>
            <a:r>
              <a:rPr lang="en-US" altLang="ja-JP" dirty="0" smtClean="0"/>
              <a:t>single feature into modules. </a:t>
            </a:r>
          </a:p>
          <a:p>
            <a:pPr lvl="1"/>
            <a:r>
              <a:rPr kumimoji="1" lang="en-US" altLang="ja-JP" dirty="0" smtClean="0"/>
              <a:t>To understand the feature, developers hav</a:t>
            </a:r>
            <a:r>
              <a:rPr lang="en-US" altLang="ja-JP" dirty="0" smtClean="0"/>
              <a:t>e to </a:t>
            </a:r>
            <a:r>
              <a:rPr kumimoji="1" lang="en-US" altLang="ja-JP" dirty="0" smtClean="0"/>
              <a:t>read multiple modules.</a:t>
            </a:r>
            <a:endParaRPr lang="en-US" altLang="ja-JP" dirty="0" smtClean="0"/>
          </a:p>
          <a:p>
            <a:pPr lvl="1">
              <a:buNone/>
            </a:pPr>
            <a:endParaRPr lang="en-US" altLang="ja-JP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3600" dirty="0" smtClean="0"/>
              <a:t>	</a:t>
            </a:r>
            <a:r>
              <a:rPr lang="en-US" altLang="ja-JP" sz="2800" dirty="0" smtClean="0"/>
              <a:t>Can we reduce #modules that </a:t>
            </a:r>
          </a:p>
          <a:p>
            <a:pPr>
              <a:buNone/>
            </a:pPr>
            <a:r>
              <a:rPr lang="en-US" altLang="ja-JP" sz="2800" dirty="0" smtClean="0"/>
              <a:t>	    developers have to read?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pic>
        <p:nvPicPr>
          <p:cNvPr id="5" name="Picture 6" descr="C:\Documents and Settings\ishio\Local Settings\Temporary Internet Files\Content.IE5\OXMRKLQF\MC9002953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365104"/>
            <a:ext cx="1656184" cy="18528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02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 Understanding Tasks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9208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dirty="0"/>
              <a:t>Identify </a:t>
            </a:r>
            <a:r>
              <a:rPr lang="en-US" altLang="ja-JP" sz="2400" dirty="0" smtClean="0"/>
              <a:t>how an invalid user’s action is prevented in JEdit.</a:t>
            </a:r>
          </a:p>
          <a:p>
            <a:pPr marL="0" indent="0">
              <a:buNone/>
            </a:pPr>
            <a:r>
              <a:rPr lang="en-US" altLang="ja-JP" sz="2000" dirty="0" smtClean="0"/>
              <a:t>	EditAbbervDialog.java,	Line 153   (Task A)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	JEditBuffer.java, 	Line 2038 (Task B)</a:t>
            </a:r>
            <a:endParaRPr lang="en-US" altLang="ja-JP" sz="2400" dirty="0"/>
          </a:p>
          <a:p>
            <a:endParaRPr lang="en-US" altLang="ja-JP" sz="1200" dirty="0" smtClean="0"/>
          </a:p>
          <a:p>
            <a:pPr marL="0" indent="0">
              <a:buNone/>
            </a:pPr>
            <a:r>
              <a:rPr lang="en-US" altLang="ja-JP" sz="2400" dirty="0" smtClean="0"/>
              <a:t>    30 minutes for each task (excluding graph construction)</a:t>
            </a:r>
          </a:p>
          <a:p>
            <a:pPr marL="0" indent="0">
              <a:buNone/>
            </a:pPr>
            <a:r>
              <a:rPr lang="en-US" altLang="ja-JP" sz="2400" dirty="0" smtClean="0"/>
              <a:t>    16 participants (4 industrial + 12 graduate)</a:t>
            </a:r>
          </a:p>
          <a:p>
            <a:pPr marL="0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196253"/>
              </p:ext>
            </p:extLst>
          </p:nvPr>
        </p:nvGraphicFramePr>
        <p:xfrm>
          <a:off x="611560" y="4437112"/>
          <a:ext cx="8064896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Group 4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with</a:t>
                      </a:r>
                      <a:r>
                        <a:rPr kumimoji="1" lang="en-US" altLang="ja-JP" sz="2000" baseline="0" dirty="0" smtClean="0"/>
                        <a:t>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w/o</a:t>
                      </a:r>
                      <a:r>
                        <a:rPr kumimoji="1" lang="en-US" altLang="ja-JP" sz="2000" baseline="0" dirty="0" smtClean="0"/>
                        <a:t> </a:t>
                      </a:r>
                      <a:r>
                        <a:rPr kumimoji="1" lang="en-US" altLang="ja-JP" sz="2000" dirty="0" smtClean="0"/>
                        <a:t>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 B with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w/o Tool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Task</a:t>
                      </a:r>
                      <a:r>
                        <a:rPr kumimoji="1" lang="en-US" altLang="ja-JP" sz="2000" baseline="0" dirty="0" smtClean="0"/>
                        <a:t> A with Tool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691680" y="6165304"/>
            <a:ext cx="627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“w/o Tool” means a regular Eclipse SDK without our plug-in.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082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Answer as a data-flow graph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5416319" y="2960948"/>
            <a:ext cx="3075363" cy="5400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err="1"/>
              <a:t>AbbrevsOptionPane</a:t>
            </a:r>
            <a:r>
              <a:rPr lang="en-US" altLang="ja-JP" sz="1600" dirty="0" smtClean="0"/>
              <a:t>.</a:t>
            </a:r>
          </a:p>
          <a:p>
            <a:pPr algn="ctr"/>
            <a:r>
              <a:rPr lang="en-US" altLang="ja-JP" sz="1600" dirty="0" err="1" smtClean="0"/>
              <a:t>actionPerformed</a:t>
            </a:r>
            <a:r>
              <a:rPr lang="en-US" altLang="ja-JP" sz="1600" dirty="0" smtClean="0"/>
              <a:t> is called.</a:t>
            </a:r>
            <a:endParaRPr kumimoji="1" lang="ja-JP" altLang="en-US" sz="1600" dirty="0"/>
          </a:p>
        </p:txBody>
      </p:sp>
      <p:cxnSp>
        <p:nvCxnSpPr>
          <p:cNvPr id="8" name="直線矢印コネクタ 7"/>
          <p:cNvCxnSpPr>
            <a:stCxn id="6" idx="2"/>
            <a:endCxn id="14" idx="0"/>
          </p:cNvCxnSpPr>
          <p:nvPr/>
        </p:nvCxnSpPr>
        <p:spPr>
          <a:xfrm>
            <a:off x="6954001" y="3501008"/>
            <a:ext cx="1887" cy="3364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5652120" y="2204864"/>
            <a:ext cx="2592288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“add” button is pushed.</a:t>
            </a:r>
            <a:endParaRPr kumimoji="1" lang="ja-JP" altLang="en-US" sz="1600" dirty="0"/>
          </a:p>
        </p:txBody>
      </p:sp>
      <p:sp>
        <p:nvSpPr>
          <p:cNvPr id="14" name="角丸四角形 13"/>
          <p:cNvSpPr/>
          <p:nvPr/>
        </p:nvSpPr>
        <p:spPr>
          <a:xfrm>
            <a:off x="5683371" y="3837505"/>
            <a:ext cx="2545033" cy="5275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second argument of </a:t>
            </a:r>
          </a:p>
          <a:p>
            <a:pPr algn="ctr"/>
            <a:r>
              <a:rPr lang="en-US" altLang="ja-JP" sz="1600" dirty="0" smtClean="0"/>
              <a:t>new </a:t>
            </a:r>
            <a:r>
              <a:rPr lang="en-US" altLang="ja-JP" sz="1600" dirty="0" err="1" smtClean="0"/>
              <a:t>EditAbbrevDialog</a:t>
            </a:r>
            <a:endParaRPr lang="en-US" altLang="ja-JP" sz="1600" dirty="0"/>
          </a:p>
        </p:txBody>
      </p:sp>
      <p:sp>
        <p:nvSpPr>
          <p:cNvPr id="18" name="角丸四角形 17"/>
          <p:cNvSpPr/>
          <p:nvPr/>
        </p:nvSpPr>
        <p:spPr>
          <a:xfrm>
            <a:off x="5683371" y="4797152"/>
            <a:ext cx="2545033" cy="5400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first argument of </a:t>
            </a:r>
          </a:p>
          <a:p>
            <a:pPr algn="ctr"/>
            <a:r>
              <a:rPr lang="en-US" altLang="ja-JP" sz="1600" dirty="0" err="1" smtClean="0"/>
              <a:t>EditAbbrevDialog.init</a:t>
            </a:r>
            <a:endParaRPr lang="en-US" altLang="ja-JP" sz="1600" dirty="0"/>
          </a:p>
        </p:txBody>
      </p:sp>
      <p:cxnSp>
        <p:nvCxnSpPr>
          <p:cNvPr id="19" name="直線矢印コネクタ 18"/>
          <p:cNvCxnSpPr>
            <a:stCxn id="14" idx="2"/>
            <a:endCxn id="18" idx="0"/>
          </p:cNvCxnSpPr>
          <p:nvPr/>
        </p:nvCxnSpPr>
        <p:spPr>
          <a:xfrm>
            <a:off x="6955888" y="436510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5375214" y="5732910"/>
            <a:ext cx="3188477" cy="5764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argument of </a:t>
            </a:r>
          </a:p>
          <a:p>
            <a:pPr algn="ctr"/>
            <a:r>
              <a:rPr lang="en-US" altLang="ja-JP" sz="1600" dirty="0" err="1" smtClean="0"/>
              <a:t>AbbrevEditor.setAbbrev</a:t>
            </a:r>
            <a:r>
              <a:rPr lang="en-US" altLang="ja-JP" sz="1600" dirty="0" smtClean="0"/>
              <a:t>(String)</a:t>
            </a:r>
            <a:endParaRPr lang="en-US" altLang="ja-JP" sz="1600" dirty="0"/>
          </a:p>
        </p:txBody>
      </p:sp>
      <p:sp>
        <p:nvSpPr>
          <p:cNvPr id="23" name="角丸四角形 22"/>
          <p:cNvSpPr/>
          <p:nvPr/>
        </p:nvSpPr>
        <p:spPr>
          <a:xfrm>
            <a:off x="971601" y="5732911"/>
            <a:ext cx="3631650" cy="5764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value is the argument of </a:t>
            </a:r>
            <a:r>
              <a:rPr lang="en-US" altLang="ja-JP" sz="1600" dirty="0" err="1" smtClean="0"/>
              <a:t>JTextField.setText</a:t>
            </a:r>
            <a:r>
              <a:rPr lang="en-US" altLang="ja-JP" sz="1600" dirty="0" smtClean="0"/>
              <a:t>(String)</a:t>
            </a:r>
            <a:endParaRPr lang="en-US" altLang="ja-JP" sz="1600" dirty="0"/>
          </a:p>
        </p:txBody>
      </p:sp>
      <p:sp>
        <p:nvSpPr>
          <p:cNvPr id="24" name="角丸四角形 23"/>
          <p:cNvSpPr/>
          <p:nvPr/>
        </p:nvSpPr>
        <p:spPr>
          <a:xfrm>
            <a:off x="971601" y="4772919"/>
            <a:ext cx="3631650" cy="5282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value is a return value of </a:t>
            </a:r>
            <a:r>
              <a:rPr lang="en-US" altLang="ja-JP" sz="1600" dirty="0" err="1" smtClean="0"/>
              <a:t>JTextField.getText</a:t>
            </a:r>
            <a:r>
              <a:rPr lang="en-US" altLang="ja-JP" sz="1600" dirty="0" smtClean="0"/>
              <a:t>()</a:t>
            </a:r>
            <a:endParaRPr lang="en-US" altLang="ja-JP" sz="1600" dirty="0"/>
          </a:p>
        </p:txBody>
      </p:sp>
      <p:sp>
        <p:nvSpPr>
          <p:cNvPr id="25" name="角丸四角形 24"/>
          <p:cNvSpPr/>
          <p:nvPr/>
        </p:nvSpPr>
        <p:spPr>
          <a:xfrm>
            <a:off x="971601" y="3765038"/>
            <a:ext cx="3631650" cy="60006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The string is a return value of </a:t>
            </a:r>
          </a:p>
          <a:p>
            <a:pPr algn="ctr"/>
            <a:r>
              <a:rPr lang="en-US" altLang="ja-JP" sz="1600" dirty="0" err="1" smtClean="0"/>
              <a:t>AbbrevEditor.getAbbrev</a:t>
            </a:r>
            <a:r>
              <a:rPr lang="en-US" altLang="ja-JP" sz="1600" dirty="0" smtClean="0"/>
              <a:t>().</a:t>
            </a:r>
            <a:endParaRPr lang="en-US" altLang="ja-JP" sz="1600" dirty="0"/>
          </a:p>
        </p:txBody>
      </p:sp>
      <p:sp>
        <p:nvSpPr>
          <p:cNvPr id="26" name="角丸四角形 25"/>
          <p:cNvSpPr/>
          <p:nvPr/>
        </p:nvSpPr>
        <p:spPr>
          <a:xfrm>
            <a:off x="971600" y="2996952"/>
            <a:ext cx="3631650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IF statement: A string is null  or “”.</a:t>
            </a:r>
            <a:endParaRPr lang="en-US" altLang="ja-JP" sz="1600" dirty="0"/>
          </a:p>
        </p:txBody>
      </p:sp>
      <p:cxnSp>
        <p:nvCxnSpPr>
          <p:cNvPr id="28" name="直線矢印コネクタ 27"/>
          <p:cNvCxnSpPr>
            <a:stCxn id="25" idx="0"/>
            <a:endCxn id="26" idx="2"/>
          </p:cNvCxnSpPr>
          <p:nvPr/>
        </p:nvCxnSpPr>
        <p:spPr>
          <a:xfrm flipH="1" flipV="1">
            <a:off x="2787425" y="3356992"/>
            <a:ext cx="1" cy="4080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24" idx="0"/>
            <a:endCxn id="25" idx="2"/>
          </p:cNvCxnSpPr>
          <p:nvPr/>
        </p:nvCxnSpPr>
        <p:spPr>
          <a:xfrm flipV="1">
            <a:off x="2787426" y="4365104"/>
            <a:ext cx="0" cy="4078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23" idx="0"/>
            <a:endCxn id="24" idx="2"/>
          </p:cNvCxnSpPr>
          <p:nvPr/>
        </p:nvCxnSpPr>
        <p:spPr>
          <a:xfrm flipV="1">
            <a:off x="2787426" y="5301208"/>
            <a:ext cx="0" cy="4317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22" idx="1"/>
            <a:endCxn id="23" idx="3"/>
          </p:cNvCxnSpPr>
          <p:nvPr/>
        </p:nvCxnSpPr>
        <p:spPr>
          <a:xfrm flipH="1">
            <a:off x="4603251" y="6021115"/>
            <a:ext cx="771963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stCxn id="10" idx="2"/>
            <a:endCxn id="6" idx="0"/>
          </p:cNvCxnSpPr>
          <p:nvPr/>
        </p:nvCxnSpPr>
        <p:spPr>
          <a:xfrm>
            <a:off x="6948264" y="2564904"/>
            <a:ext cx="5737" cy="39604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stCxn id="18" idx="2"/>
            <a:endCxn id="22" idx="0"/>
          </p:cNvCxnSpPr>
          <p:nvPr/>
        </p:nvCxnSpPr>
        <p:spPr>
          <a:xfrm>
            <a:off x="6955888" y="5337212"/>
            <a:ext cx="13565" cy="3956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6" name="角丸四角形 105"/>
          <p:cNvSpPr/>
          <p:nvPr/>
        </p:nvSpPr>
        <p:spPr>
          <a:xfrm>
            <a:off x="1002850" y="2204864"/>
            <a:ext cx="3600401" cy="3600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Task A: the dialog is not closed.</a:t>
            </a:r>
            <a:endParaRPr lang="en-US" altLang="ja-JP" sz="1600" dirty="0"/>
          </a:p>
        </p:txBody>
      </p:sp>
      <p:cxnSp>
        <p:nvCxnSpPr>
          <p:cNvPr id="110" name="直線矢印コネクタ 109"/>
          <p:cNvCxnSpPr>
            <a:stCxn id="26" idx="0"/>
            <a:endCxn id="106" idx="2"/>
          </p:cNvCxnSpPr>
          <p:nvPr/>
        </p:nvCxnSpPr>
        <p:spPr>
          <a:xfrm flipV="1">
            <a:off x="2787425" y="2564904"/>
            <a:ext cx="15626" cy="432048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323528" y="1628800"/>
            <a:ext cx="8665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The conditions are explained by a user’s action on GUI or the external environment.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71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Correctness of answer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34888" y="3861048"/>
            <a:ext cx="8229600" cy="2749964"/>
          </a:xfrm>
        </p:spPr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Score = </a:t>
            </a:r>
          </a:p>
          <a:p>
            <a:pPr marL="0" indent="0">
              <a:buNone/>
            </a:pPr>
            <a:r>
              <a:rPr kumimoji="1" lang="en-US" altLang="ja-JP" sz="2400" i="1" dirty="0" smtClean="0"/>
              <a:t>path(v1, m):	</a:t>
            </a:r>
            <a:r>
              <a:rPr kumimoji="1" lang="en-US" altLang="ja-JP" dirty="0" smtClean="0"/>
              <a:t>0.5 * (1 edge / 2 edges) +</a:t>
            </a:r>
          </a:p>
          <a:p>
            <a:pPr marL="0" indent="0">
              <a:buNone/>
            </a:pPr>
            <a:r>
              <a:rPr lang="en-US" altLang="ja-JP" sz="2400" i="1" dirty="0" smtClean="0"/>
              <a:t>path(v2, m):	</a:t>
            </a:r>
            <a:r>
              <a:rPr lang="en-US" altLang="ja-JP" dirty="0" smtClean="0"/>
              <a:t>0.5 * (2 edge / 2 edges) = 0.75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7" name="円/楕円 6"/>
          <p:cNvSpPr/>
          <p:nvPr/>
        </p:nvSpPr>
        <p:spPr>
          <a:xfrm>
            <a:off x="6372200" y="2070140"/>
            <a:ext cx="1080120" cy="43204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7164288" y="2924944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7164288" y="3861048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6" name="直線矢印コネクタ 15"/>
          <p:cNvCxnSpPr>
            <a:stCxn id="8" idx="4"/>
            <a:endCxn id="11" idx="0"/>
          </p:cNvCxnSpPr>
          <p:nvPr/>
        </p:nvCxnSpPr>
        <p:spPr>
          <a:xfrm>
            <a:off x="7704348" y="3356992"/>
            <a:ext cx="0" cy="504056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円/楕円 18"/>
          <p:cNvSpPr/>
          <p:nvPr/>
        </p:nvSpPr>
        <p:spPr>
          <a:xfrm>
            <a:off x="7956376" y="2060848"/>
            <a:ext cx="1080120" cy="432048"/>
          </a:xfrm>
          <a:prstGeom prst="ellipse">
            <a:avLst/>
          </a:prstGeom>
          <a:solidFill>
            <a:srgbClr val="EDF2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0.5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>
            <a:stCxn id="19" idx="4"/>
            <a:endCxn id="8" idx="7"/>
          </p:cNvCxnSpPr>
          <p:nvPr/>
        </p:nvCxnSpPr>
        <p:spPr>
          <a:xfrm flipH="1">
            <a:off x="8086228" y="2492896"/>
            <a:ext cx="410208" cy="495320"/>
          </a:xfrm>
          <a:prstGeom prst="straightConnector1">
            <a:avLst/>
          </a:prstGeom>
          <a:ln w="5715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7" idx="4"/>
            <a:endCxn id="8" idx="1"/>
          </p:cNvCxnSpPr>
          <p:nvPr/>
        </p:nvCxnSpPr>
        <p:spPr>
          <a:xfrm>
            <a:off x="6912260" y="2502188"/>
            <a:ext cx="410208" cy="4860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7551839" y="386104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658886" y="170080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v1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244408" y="169151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v2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22697" y="2988216"/>
            <a:ext cx="5249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[Example</a:t>
            </a:r>
            <a:r>
              <a:rPr lang="en-US" altLang="ja-JP" sz="2400" dirty="0"/>
              <a:t>]</a:t>
            </a:r>
            <a:endParaRPr lang="en-US" altLang="ja-JP" sz="2400" dirty="0" smtClean="0"/>
          </a:p>
          <a:p>
            <a:r>
              <a:rPr lang="en-US" altLang="ja-JP" sz="2400" dirty="0" smtClean="0"/>
              <a:t>Correct Answer: V = {v1, v2}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A participant identified two red edges</a:t>
            </a:r>
            <a:r>
              <a:rPr lang="en-US" altLang="ja-JP" sz="2400" dirty="0"/>
              <a:t>.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539552" y="1772816"/>
                <a:ext cx="5558780" cy="9951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/>
                        </a:rPr>
                        <m:t>𝑆𝑐𝑜𝑟𝑒</m:t>
                      </m:r>
                      <m:r>
                        <a:rPr kumimoji="1" lang="pt-BR" altLang="ja-JP" sz="240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1" lang="pt-BR" altLang="ja-JP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kumimoji="1" lang="en-US" altLang="ja-JP" sz="240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altLang="ja-JP" sz="2400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sz="2400" b="0" i="1" smtClean="0">
                              <a:latin typeface="Cambria Math"/>
                              <a:ea typeface="Cambria Math"/>
                            </a:rPr>
                            <m:t>𝑉</m:t>
                          </m:r>
                        </m:sub>
                        <m:sup/>
                        <m:e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𝑤𝑒𝑖𝑔h𝑡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𝑣</m:t>
                          </m:r>
                          <m:r>
                            <a:rPr kumimoji="1" lang="en-US" altLang="ja-JP" sz="2400" b="0" i="1" smtClean="0">
                              <a:latin typeface="Cambria Math"/>
                            </a:rPr>
                            <m:t>)</m:t>
                          </m:r>
                          <m:f>
                            <m:fPr>
                              <m:ctrlPr>
                                <a:rPr kumimoji="1" lang="pt-BR" altLang="ja-JP" sz="24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kumimoji="1" lang="pt-BR" altLang="ja-JP" sz="2400" i="1" smtClean="0">
                                  <a:latin typeface="Cambria Math"/>
                                  <a:ea typeface="Cambria Math"/>
                                </a:rPr>
                                <m:t>∩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𝑝𝑎𝑡h</m:t>
                              </m:r>
                              <m:d>
                                <m:dPr>
                                  <m:ctrlPr>
                                    <a:rPr kumimoji="1" lang="en-US" altLang="ja-JP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𝑣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, </m:t>
                                  </m:r>
                                  <m:r>
                                    <a:rPr kumimoji="1" lang="en-US" altLang="ja-JP" sz="2400" b="0" i="1" smtClean="0"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</m:d>
                              <m:r>
                                <a:rPr kumimoji="1" lang="en-US" altLang="ja-JP" sz="2400" b="0" i="1" smtClean="0">
                                  <a:latin typeface="Cambria Math"/>
                                </a:rPr>
                                <m:t>|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772816"/>
                <a:ext cx="5558780" cy="99514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62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7584" y="1700808"/>
            <a:ext cx="736550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Average Score: </a:t>
            </a:r>
          </a:p>
          <a:p>
            <a:pPr marL="0" indent="0">
              <a:buNone/>
            </a:pPr>
            <a:r>
              <a:rPr lang="en-US" altLang="ja-JP" dirty="0" smtClean="0"/>
              <a:t>with tool:  0.79</a:t>
            </a:r>
          </a:p>
          <a:p>
            <a:pPr marL="0" indent="0">
              <a:buNone/>
            </a:pPr>
            <a:r>
              <a:rPr lang="en-US" altLang="ja-JP" dirty="0" smtClean="0"/>
              <a:t>w/o tool: 0.71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800" dirty="0" smtClean="0"/>
              <a:t>t-test (a=0.05) </a:t>
            </a:r>
          </a:p>
          <a:p>
            <a:pPr marL="0" indent="0">
              <a:buNone/>
            </a:pPr>
            <a:r>
              <a:rPr lang="en-US" altLang="ja-JP" sz="2800" dirty="0" smtClean="0"/>
              <a:t>shows the difference</a:t>
            </a:r>
          </a:p>
          <a:p>
            <a:pPr marL="0" indent="0">
              <a:buNone/>
            </a:pPr>
            <a:r>
              <a:rPr lang="en-US" altLang="ja-JP" sz="2800" dirty="0" smtClean="0"/>
              <a:t>is significant</a:t>
            </a:r>
            <a:r>
              <a:rPr lang="en-US" altLang="ja-JP" sz="2800" dirty="0"/>
              <a:t>.</a:t>
            </a:r>
            <a:endParaRPr lang="en-US" altLang="ja-JP" sz="2800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907168"/>
            <a:ext cx="4194423" cy="425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8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Observation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dirty="0" smtClean="0"/>
              <a:t>No </a:t>
            </a:r>
            <a:r>
              <a:rPr lang="en-US" altLang="ja-JP" dirty="0"/>
              <a:t>problem caused by infeasible </a:t>
            </a:r>
            <a:r>
              <a:rPr lang="en-US" altLang="ja-JP" dirty="0" smtClean="0"/>
              <a:t>data-flow edges.</a:t>
            </a:r>
            <a:endParaRPr lang="en-US" altLang="ja-JP" dirty="0"/>
          </a:p>
          <a:p>
            <a:pPr lvl="1"/>
            <a:r>
              <a:rPr lang="en-US" altLang="ja-JP" sz="2400" dirty="0" smtClean="0"/>
              <a:t>Participants quickly confirmed source code and went back to the graph view.</a:t>
            </a:r>
          </a:p>
          <a:p>
            <a:pPr lvl="1"/>
            <a:endParaRPr lang="en-US" altLang="ja-JP" sz="1400" dirty="0" smtClean="0"/>
          </a:p>
          <a:p>
            <a:r>
              <a:rPr lang="en-US" altLang="ja-JP" sz="2800" dirty="0" smtClean="0"/>
              <a:t>A data-flow graph allowed developers to know the progress of investigation tasks.</a:t>
            </a:r>
          </a:p>
          <a:p>
            <a:pPr lvl="1"/>
            <a:endParaRPr lang="en-US" altLang="ja-JP" sz="2400" dirty="0" smtClean="0"/>
          </a:p>
          <a:p>
            <a:r>
              <a:rPr lang="en-US" altLang="ja-JP" sz="2800" dirty="0" smtClean="0"/>
              <a:t>A detailed graph was never used.</a:t>
            </a:r>
          </a:p>
          <a:p>
            <a:pPr lvl="1"/>
            <a:r>
              <a:rPr lang="en-US" altLang="ja-JP" sz="2400" dirty="0" smtClean="0"/>
              <a:t>Participants combined data dependence among parameters with source code.</a:t>
            </a:r>
          </a:p>
          <a:p>
            <a:pPr lvl="1"/>
            <a:r>
              <a:rPr lang="en-US" altLang="ja-JP" sz="2400" dirty="0" smtClean="0"/>
              <a:t>An “abstract” data-flow graph is enough for developers.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28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Related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ja-JP" dirty="0" smtClean="0"/>
              <a:t>Execution-After </a:t>
            </a:r>
            <a:r>
              <a:rPr lang="en-US" altLang="ja-JP" dirty="0"/>
              <a:t>Relation </a:t>
            </a:r>
            <a:r>
              <a:rPr lang="en-US" altLang="ja-JP" sz="2400" dirty="0"/>
              <a:t>[</a:t>
            </a:r>
            <a:r>
              <a:rPr lang="en-US" altLang="ja-JP" sz="2400" dirty="0" err="1" smtClean="0"/>
              <a:t>Beszédes</a:t>
            </a:r>
            <a:r>
              <a:rPr lang="en-US" altLang="ja-JP" sz="2400" dirty="0" smtClean="0"/>
              <a:t>, ICSM2007]</a:t>
            </a:r>
            <a:endParaRPr lang="en-US" altLang="ja-JP" dirty="0"/>
          </a:p>
          <a:p>
            <a:pPr lvl="1"/>
            <a:r>
              <a:rPr lang="en-US" altLang="ja-JP" dirty="0" smtClean="0"/>
              <a:t>Control-flow based approximation of SDG </a:t>
            </a:r>
          </a:p>
          <a:p>
            <a:endParaRPr lang="en-US" altLang="ja-JP" dirty="0" smtClean="0"/>
          </a:p>
          <a:p>
            <a:r>
              <a:rPr lang="en-US" altLang="ja-JP" dirty="0" err="1" smtClean="0"/>
              <a:t>GrouMiner</a:t>
            </a:r>
            <a:r>
              <a:rPr lang="en-US" altLang="ja-JP" dirty="0" smtClean="0"/>
              <a:t> </a:t>
            </a:r>
            <a:r>
              <a:rPr lang="en-US" altLang="ja-JP" sz="2400" dirty="0" smtClean="0"/>
              <a:t>[Nguyen, FSE2009]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sz="2400" dirty="0" smtClean="0"/>
              <a:t>API Usage Mining based on Graph Mining</a:t>
            </a:r>
          </a:p>
          <a:p>
            <a:pPr lvl="1"/>
            <a:r>
              <a:rPr lang="en-US" altLang="ja-JP" sz="2400" dirty="0" smtClean="0"/>
              <a:t>Each method is translated to a “</a:t>
            </a:r>
            <a:r>
              <a:rPr lang="en-US" altLang="ja-JP" sz="2400" dirty="0" err="1" smtClean="0"/>
              <a:t>groum</a:t>
            </a:r>
            <a:r>
              <a:rPr lang="en-US" altLang="ja-JP" sz="2400" dirty="0" smtClean="0"/>
              <a:t>” that approximates control- and data-flow.</a:t>
            </a:r>
          </a:p>
          <a:p>
            <a:pPr lvl="2"/>
            <a:r>
              <a:rPr lang="en-US" altLang="ja-JP" sz="2000" dirty="0" smtClean="0"/>
              <a:t>Intra-procedural analysis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756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kumimoji="1" lang="en-US" altLang="ja-JP" dirty="0" smtClean="0"/>
              <a:t>Simple data-flow analysis</a:t>
            </a:r>
          </a:p>
          <a:p>
            <a:pPr lvl="1"/>
            <a:r>
              <a:rPr lang="en-US" altLang="ja-JP" sz="2400" dirty="0" smtClean="0"/>
              <a:t>Faster than regular dependence analysis</a:t>
            </a:r>
          </a:p>
          <a:p>
            <a:pPr lvl="1"/>
            <a:r>
              <a:rPr lang="en-US" altLang="ja-JP" sz="2400" dirty="0" smtClean="0"/>
              <a:t>The analysis may generate infeasible paths, but it is still effective.</a:t>
            </a:r>
          </a:p>
          <a:p>
            <a:pPr lvl="1"/>
            <a:endParaRPr kumimoji="1" lang="en-US" altLang="ja-JP" dirty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sz="2400" smtClean="0"/>
              <a:t>Experiment </a:t>
            </a:r>
            <a:r>
              <a:rPr lang="en-US" altLang="ja-JP" sz="2400" dirty="0" smtClean="0"/>
              <a:t>on other systems</a:t>
            </a:r>
          </a:p>
          <a:p>
            <a:pPr lvl="1"/>
            <a:r>
              <a:rPr lang="en-US" altLang="ja-JP" sz="2400" dirty="0" smtClean="0"/>
              <a:t>Summarization of a long data-flow path for visualization</a:t>
            </a:r>
          </a:p>
          <a:p>
            <a:pPr lvl="1"/>
            <a:r>
              <a:rPr lang="en-US" altLang="ja-JP" sz="2400" dirty="0" smtClean="0"/>
              <a:t>Evaluate how infeasible data-flow paths affect automated analysis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99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sz="3600" dirty="0" smtClean="0"/>
              <a:t>Example: When a dialog is not closed?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00808"/>
            <a:ext cx="8291264" cy="4133056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000" dirty="0"/>
              <a:t>public void </a:t>
            </a:r>
            <a:r>
              <a:rPr lang="en-US" altLang="ja-JP" sz="2000" dirty="0" err="1"/>
              <a:t>actionPerformed</a:t>
            </a:r>
            <a:r>
              <a:rPr lang="en-US" altLang="ja-JP" sz="2000" dirty="0"/>
              <a:t>(</a:t>
            </a:r>
            <a:r>
              <a:rPr lang="en-US" altLang="ja-JP" sz="2000" dirty="0" err="1"/>
              <a:t>ActionEvent</a:t>
            </a:r>
            <a:r>
              <a:rPr lang="en-US" altLang="ja-JP" sz="2000" dirty="0"/>
              <a:t> </a:t>
            </a:r>
            <a:r>
              <a:rPr lang="en-US" altLang="ja-JP" sz="2000" dirty="0" err="1"/>
              <a:t>evt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if </a:t>
            </a:r>
            <a:r>
              <a:rPr lang="en-US" altLang="ja-JP" sz="2000" dirty="0"/>
              <a:t>(</a:t>
            </a:r>
            <a:r>
              <a:rPr lang="en-US" altLang="ja-JP" sz="2000" dirty="0" err="1"/>
              <a:t>evt.getSource</a:t>
            </a:r>
            <a:r>
              <a:rPr lang="en-US" altLang="ja-JP" sz="2000" dirty="0"/>
              <a:t>() == ok</a:t>
            </a:r>
            <a:r>
              <a:rPr lang="en-US" altLang="ja-JP" sz="2000" dirty="0" smtClean="0"/>
              <a:t>) {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</a:t>
            </a:r>
            <a:r>
              <a:rPr lang="en-US" altLang="ja-JP" sz="2000" b="1" dirty="0" err="1">
                <a:solidFill>
                  <a:srgbClr val="FF0000"/>
                </a:solidFill>
              </a:rPr>
              <a:t>editor.getAbbrev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()==null  || </a:t>
            </a:r>
            <a:r>
              <a:rPr lang="en-US" altLang="ja-JP" sz="2000" b="1" dirty="0" err="1">
                <a:solidFill>
                  <a:srgbClr val="FF0000"/>
                </a:solidFill>
              </a:rPr>
              <a:t>editor.getAbbrev</a:t>
            </a:r>
            <a:r>
              <a:rPr lang="en-US" altLang="ja-JP" sz="2000" b="1" dirty="0">
                <a:solidFill>
                  <a:srgbClr val="FF0000"/>
                </a:solidFill>
              </a:rPr>
              <a:t>().length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()==0</a:t>
            </a:r>
            <a:r>
              <a:rPr lang="en-US" altLang="ja-JP" sz="2000" dirty="0"/>
              <a:t>) {</a:t>
            </a:r>
          </a:p>
          <a:p>
            <a:pPr marL="0" indent="0">
              <a:buNone/>
            </a:pPr>
            <a:r>
              <a:rPr lang="en-US" altLang="ja-JP" sz="2400" b="1" dirty="0" smtClean="0">
                <a:solidFill>
                  <a:srgbClr val="FF0000"/>
                </a:solidFill>
              </a:rPr>
              <a:t>         </a:t>
            </a:r>
            <a:r>
              <a:rPr lang="en-US" altLang="ja-JP" sz="2000" dirty="0" err="1" smtClean="0"/>
              <a:t>getToolkit</a:t>
            </a:r>
            <a:r>
              <a:rPr lang="en-US" altLang="ja-JP" sz="2000" dirty="0"/>
              <a:t>().beep</a:t>
            </a:r>
            <a:r>
              <a:rPr lang="en-US" altLang="ja-JP" sz="2000" dirty="0" smtClean="0"/>
              <a:t>();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      </a:t>
            </a:r>
            <a:r>
              <a:rPr lang="en-US" altLang="ja-JP" sz="2000" dirty="0" smtClean="0">
                <a:solidFill>
                  <a:srgbClr val="FF0000"/>
                </a:solidFill>
              </a:rPr>
              <a:t>return</a:t>
            </a:r>
            <a:r>
              <a:rPr lang="en-US" altLang="ja-JP" sz="2000" dirty="0" smtClean="0"/>
              <a:t>; 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}</a:t>
            </a:r>
          </a:p>
          <a:p>
            <a:pPr marL="0" indent="0">
              <a:buNone/>
            </a:pPr>
            <a:r>
              <a:rPr lang="en-US" altLang="ja-JP" sz="2000" dirty="0" smtClean="0"/>
              <a:t>        // process the input ...</a:t>
            </a:r>
          </a:p>
          <a:p>
            <a:pPr marL="0" indent="0">
              <a:buNone/>
            </a:pPr>
            <a:r>
              <a:rPr lang="en-US" altLang="ja-JP" sz="2000" dirty="0" smtClean="0"/>
              <a:t>        if </a:t>
            </a:r>
            <a:r>
              <a:rPr lang="en-US" altLang="ja-JP" sz="2000" dirty="0"/>
              <a:t>(!</a:t>
            </a:r>
            <a:r>
              <a:rPr lang="en-US" altLang="ja-JP" sz="2000" dirty="0" err="1"/>
              <a:t>checkForExistingAbbrev</a:t>
            </a:r>
            <a:r>
              <a:rPr lang="en-US" altLang="ja-JP" sz="2000" dirty="0" smtClean="0"/>
              <a:t>()) return;</a:t>
            </a:r>
          </a:p>
          <a:p>
            <a:pPr marL="0" indent="0">
              <a:buNone/>
            </a:pPr>
            <a:r>
              <a:rPr lang="en-US" altLang="ja-JP" sz="2000" dirty="0" smtClean="0"/>
              <a:t>        …</a:t>
            </a:r>
          </a:p>
          <a:p>
            <a:pPr marL="0" indent="0">
              <a:buNone/>
            </a:pPr>
            <a:r>
              <a:rPr lang="en-US" altLang="ja-JP" sz="2000" dirty="0" smtClean="0"/>
              <a:t>        // close the dialog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    dispose();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}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4283968" y="4077073"/>
            <a:ext cx="3960440" cy="43204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  <a:r>
              <a:rPr lang="en-US" altLang="ja-JP" dirty="0" err="1" smtClean="0"/>
              <a:t>setText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sp>
        <p:nvSpPr>
          <p:cNvPr id="7" name="角丸四角形 6"/>
          <p:cNvSpPr/>
          <p:nvPr/>
        </p:nvSpPr>
        <p:spPr>
          <a:xfrm>
            <a:off x="4283968" y="3356992"/>
            <a:ext cx="3960440" cy="3600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 return value of </a:t>
            </a:r>
            <a:r>
              <a:rPr lang="en-US" altLang="ja-JP" dirty="0" err="1" smtClean="0"/>
              <a:t>JTextField.getText</a:t>
            </a:r>
            <a:r>
              <a:rPr lang="en-US" altLang="ja-JP" dirty="0" smtClean="0"/>
              <a:t>()</a:t>
            </a:r>
            <a:endParaRPr lang="en-US" altLang="ja-JP" dirty="0"/>
          </a:p>
        </p:txBody>
      </p:sp>
      <p:cxnSp>
        <p:nvCxnSpPr>
          <p:cNvPr id="11" name="直線矢印コネクタ 10"/>
          <p:cNvCxnSpPr>
            <a:stCxn id="7" idx="0"/>
          </p:cNvCxnSpPr>
          <p:nvPr/>
        </p:nvCxnSpPr>
        <p:spPr>
          <a:xfrm flipH="1" flipV="1">
            <a:off x="6228184" y="2924944"/>
            <a:ext cx="36004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6" idx="0"/>
            <a:endCxn id="7" idx="2"/>
          </p:cNvCxnSpPr>
          <p:nvPr/>
        </p:nvCxnSpPr>
        <p:spPr>
          <a:xfrm flipV="1">
            <a:off x="6264188" y="3717031"/>
            <a:ext cx="0" cy="3600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角丸四角形 27"/>
          <p:cNvSpPr/>
          <p:nvPr/>
        </p:nvSpPr>
        <p:spPr>
          <a:xfrm>
            <a:off x="539552" y="5733256"/>
            <a:ext cx="396044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/>
              <a:t>AbbrevsOptionPane</a:t>
            </a:r>
            <a:r>
              <a:rPr lang="en-US" altLang="ja-JP" dirty="0" smtClean="0"/>
              <a:t>.</a:t>
            </a:r>
          </a:p>
          <a:p>
            <a:pPr algn="ctr"/>
            <a:r>
              <a:rPr lang="en-US" altLang="ja-JP" dirty="0" err="1" smtClean="0"/>
              <a:t>actionPerformed</a:t>
            </a:r>
            <a:r>
              <a:rPr lang="en-US" altLang="ja-JP" dirty="0" smtClean="0"/>
              <a:t> is called.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>
            <a:stCxn id="38" idx="0"/>
            <a:endCxn id="6" idx="2"/>
          </p:cNvCxnSpPr>
          <p:nvPr/>
        </p:nvCxnSpPr>
        <p:spPr>
          <a:xfrm flipV="1">
            <a:off x="6264188" y="4509121"/>
            <a:ext cx="0" cy="402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4283968" y="4911951"/>
            <a:ext cx="3960440" cy="6052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The argument of </a:t>
            </a:r>
          </a:p>
          <a:p>
            <a:pPr algn="ctr"/>
            <a:r>
              <a:rPr lang="en-US" altLang="ja-JP" dirty="0" err="1" smtClean="0"/>
              <a:t>AbbrevEditor.setAbbrev</a:t>
            </a:r>
            <a:r>
              <a:rPr lang="en-US" altLang="ja-JP" dirty="0" smtClean="0"/>
              <a:t>(String)</a:t>
            </a:r>
            <a:endParaRPr lang="en-US" altLang="ja-JP" dirty="0"/>
          </a:p>
        </p:txBody>
      </p:sp>
      <p:cxnSp>
        <p:nvCxnSpPr>
          <p:cNvPr id="60" name="カギ線コネクタ 59"/>
          <p:cNvCxnSpPr>
            <a:stCxn id="28" idx="3"/>
            <a:endCxn id="38" idx="2"/>
          </p:cNvCxnSpPr>
          <p:nvPr/>
        </p:nvCxnSpPr>
        <p:spPr>
          <a:xfrm flipV="1">
            <a:off x="4499992" y="5517232"/>
            <a:ext cx="1764196" cy="540060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860032" y="5661248"/>
            <a:ext cx="1095172" cy="369332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(omitted)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403648" y="5373216"/>
            <a:ext cx="23647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“Add” Butto</a:t>
            </a:r>
            <a:r>
              <a:rPr lang="en-US" altLang="ja-JP" dirty="0" smtClean="0"/>
              <a:t>n Clicked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70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8" grpId="0" animBg="1"/>
      <p:bldP spid="38" grpId="0" animBg="1"/>
      <p:bldP spid="61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Program slicing is promising, but …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en-US" altLang="ja-JP" sz="2800" dirty="0" smtClean="0"/>
              <a:t>A slicing tool based on Soot framework takes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20 minutes</a:t>
            </a:r>
            <a:r>
              <a:rPr lang="en-US" altLang="ja-JP" sz="2800" dirty="0" smtClean="0"/>
              <a:t> to construct SDG for </a:t>
            </a:r>
            <a:r>
              <a:rPr lang="en-US" altLang="ja-JP" sz="2800" dirty="0" err="1" smtClean="0"/>
              <a:t>JEdit</a:t>
            </a:r>
            <a:r>
              <a:rPr lang="en-US" altLang="ja-JP" sz="2800" dirty="0" smtClean="0"/>
              <a:t> </a:t>
            </a:r>
            <a:r>
              <a:rPr lang="en-US" altLang="ja-JP" sz="2400" dirty="0" smtClean="0"/>
              <a:t>(160KLOC)</a:t>
            </a:r>
            <a:r>
              <a:rPr lang="en-US" altLang="ja-JP" sz="2800" dirty="0" smtClean="0"/>
              <a:t>.</a:t>
            </a:r>
          </a:p>
          <a:p>
            <a:pPr lvl="1"/>
            <a:r>
              <a:rPr lang="en-US" altLang="ja-JP" sz="2400" dirty="0" smtClean="0"/>
              <a:t>Most is spent for pointer analysis.</a:t>
            </a:r>
          </a:p>
          <a:p>
            <a:pPr lvl="1"/>
            <a:r>
              <a:rPr lang="en-US" altLang="ja-JP" sz="2400" dirty="0" smtClean="0"/>
              <a:t>Few seconds to compute a program slice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It is impractical for daily work. </a:t>
            </a:r>
          </a:p>
          <a:p>
            <a:pPr lvl="1"/>
            <a:r>
              <a:rPr lang="en-US" altLang="ja-JP" sz="2400" dirty="0" smtClean="0"/>
              <a:t>A typical day: </a:t>
            </a:r>
            <a:r>
              <a:rPr lang="en-US" altLang="ja-JP" sz="1800" dirty="0" smtClean="0"/>
              <a:t>[</a:t>
            </a:r>
            <a:r>
              <a:rPr lang="en-US" altLang="ja-JP" sz="1800" dirty="0" err="1" smtClean="0"/>
              <a:t>Parnin</a:t>
            </a:r>
            <a:r>
              <a:rPr lang="en-US" altLang="ja-JP" sz="1800" dirty="0" smtClean="0"/>
              <a:t>, Software Quality Journal, 2011]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sz="2400" dirty="0" smtClean="0"/>
              <a:t>	a 2-hour programming session </a:t>
            </a:r>
          </a:p>
          <a:p>
            <a:pPr lvl="1">
              <a:buNone/>
            </a:pPr>
            <a:r>
              <a:rPr lang="en-US" altLang="ja-JP" sz="2400" dirty="0" smtClean="0"/>
              <a:t>    + several 30 minute sessions      </a:t>
            </a:r>
          </a:p>
          <a:p>
            <a:pPr lvl="1">
              <a:buNone/>
            </a:pPr>
            <a:r>
              <a:rPr lang="en-US" altLang="ja-JP" sz="2400" dirty="0" smtClean="0"/>
              <a:t>		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562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sz="2800" dirty="0" smtClean="0"/>
              <a:t>Our Approach: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>  </a:t>
            </a:r>
            <a:r>
              <a:rPr kumimoji="1" lang="en-US" altLang="ja-JP" sz="3600" dirty="0" smtClean="0"/>
              <a:t>Simplified Data-flow Analysis for Java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600" b="1" dirty="0" smtClean="0"/>
              <a:t>Imprecise</a:t>
            </a:r>
            <a:r>
              <a:rPr lang="en-US" altLang="ja-JP" sz="3600" b="1" dirty="0"/>
              <a:t>, but </a:t>
            </a:r>
            <a:r>
              <a:rPr lang="en-US" altLang="ja-JP" sz="3600" b="1" dirty="0" smtClean="0"/>
              <a:t>efficient 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kumimoji="1" lang="en-US" altLang="ja-JP" b="1" dirty="0" smtClean="0">
                <a:solidFill>
                  <a:srgbClr val="00B050"/>
                </a:solidFill>
              </a:rPr>
              <a:t>Control-flow insensitive</a:t>
            </a:r>
            <a:endParaRPr lang="en-US" altLang="ja-JP" sz="2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altLang="ja-JP" sz="2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ja-JP" sz="2800" b="1" dirty="0" smtClean="0">
                <a:solidFill>
                  <a:srgbClr val="00B050"/>
                </a:solidFill>
              </a:rPr>
              <a:t>	</a:t>
            </a:r>
            <a:r>
              <a:rPr lang="en-US" altLang="ja-JP" sz="2800" dirty="0" smtClean="0"/>
              <a:t>Object insensitive</a:t>
            </a:r>
            <a:endParaRPr lang="en-US" altLang="ja-JP" sz="2800" dirty="0"/>
          </a:p>
          <a:p>
            <a:pPr marL="0" indent="0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r>
              <a:rPr kumimoji="1" lang="en-US" altLang="ja-JP" sz="2800" dirty="0" smtClean="0"/>
              <a:t>	Inter-procedural</a:t>
            </a:r>
          </a:p>
          <a:p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47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Variable Data-flow Graph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 directed graph</a:t>
            </a:r>
          </a:p>
          <a:p>
            <a:r>
              <a:rPr lang="en-US" altLang="ja-JP" sz="2800" dirty="0" smtClean="0"/>
              <a:t>Node: variable, statement</a:t>
            </a:r>
          </a:p>
          <a:p>
            <a:r>
              <a:rPr lang="en-US" altLang="ja-JP" sz="2800" dirty="0" smtClean="0"/>
              <a:t>Edge: </a:t>
            </a:r>
            <a:r>
              <a:rPr lang="en-US" altLang="ja-JP" sz="2800" dirty="0" err="1" smtClean="0"/>
              <a:t>apporximated</a:t>
            </a:r>
            <a:r>
              <a:rPr lang="en-US" altLang="ja-JP" sz="2800" dirty="0" smtClean="0"/>
              <a:t> control- and data-flow</a:t>
            </a:r>
          </a:p>
          <a:p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We directly extract </a:t>
            </a:r>
            <a:r>
              <a:rPr lang="en-US" altLang="ja-JP" sz="2800" dirty="0" smtClean="0"/>
              <a:t>a data-flow graph from AST.</a:t>
            </a:r>
          </a:p>
          <a:p>
            <a:pPr lvl="1"/>
            <a:r>
              <a:rPr lang="en-US" altLang="ja-JP" sz="2400" dirty="0" smtClean="0"/>
              <a:t>without a control-flow graph</a:t>
            </a:r>
          </a:p>
          <a:p>
            <a:pPr marL="0" indent="0">
              <a:buNone/>
            </a:pPr>
            <a:endParaRPr lang="en-US" alt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91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Data-flow Extraction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15616" y="3356992"/>
            <a:ext cx="7725544" cy="936104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A </a:t>
            </a:r>
            <a:r>
              <a:rPr lang="en-US" altLang="ja-JP" dirty="0"/>
              <a:t>statement “a = b + c;” is translated to: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3779912" y="4437112"/>
            <a:ext cx="201622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&lt;&lt;Statement&gt;&gt;</a:t>
            </a:r>
            <a:endParaRPr lang="en-US" altLang="ja-JP" dirty="0"/>
          </a:p>
          <a:p>
            <a:pPr algn="ctr"/>
            <a:r>
              <a:rPr kumimoji="1" lang="en-US" altLang="ja-JP" sz="3200" dirty="0" smtClean="0"/>
              <a:t>a = b + c;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3131840" y="465313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>
            <a:off x="5796136" y="494116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円/楕円 7"/>
          <p:cNvSpPr/>
          <p:nvPr/>
        </p:nvSpPr>
        <p:spPr>
          <a:xfrm>
            <a:off x="1223628" y="429309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b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444208" y="4553339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r>
              <a:rPr lang="en-US" altLang="ja-JP" sz="3200" dirty="0" smtClean="0"/>
              <a:t>a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59832" y="422108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96136" y="450912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59632" y="5301208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c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12" idx="7"/>
          </p:cNvCxnSpPr>
          <p:nvPr/>
        </p:nvCxnSpPr>
        <p:spPr>
          <a:xfrm flipV="1">
            <a:off x="2888393" y="5301208"/>
            <a:ext cx="891519" cy="1159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915816" y="50131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95536" y="1556792"/>
            <a:ext cx="75608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altLang="ja-JP" sz="1600" i="1" dirty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lhs</a:t>
            </a:r>
            <a:r>
              <a:rPr lang="en-US" altLang="ja-JP" sz="3600" dirty="0"/>
              <a:t> = </a:t>
            </a:r>
            <a:r>
              <a:rPr lang="en-US" altLang="ja-JP" sz="3600" i="1" dirty="0" err="1">
                <a:latin typeface="Bookman Old Style" pitchFamily="18" charset="0"/>
              </a:rPr>
              <a:t>rhs</a:t>
            </a:r>
            <a:r>
              <a:rPr lang="en-US" altLang="ja-JP" sz="3600" dirty="0"/>
              <a:t>;  </a:t>
            </a:r>
            <a:r>
              <a:rPr lang="en-US" altLang="ja-JP" sz="2400" dirty="0"/>
              <a:t>is regarded as</a:t>
            </a:r>
          </a:p>
          <a:p>
            <a:pPr marL="0" indent="0">
              <a:buNone/>
            </a:pPr>
            <a:r>
              <a:rPr lang="en-US" altLang="ja-JP" sz="3600" i="1" dirty="0">
                <a:latin typeface="Bookman Old Style" pitchFamily="18" charset="0"/>
              </a:rPr>
              <a:t>		</a:t>
            </a:r>
            <a:r>
              <a:rPr lang="en-US" altLang="ja-JP" sz="2800" dirty="0" smtClean="0">
                <a:latin typeface="+mn-lt"/>
              </a:rPr>
              <a:t>a dataflow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3600" i="1" dirty="0" err="1" smtClean="0">
                <a:latin typeface="Bookman Old Style" pitchFamily="18" charset="0"/>
              </a:rPr>
              <a:t>rhs</a:t>
            </a:r>
            <a:r>
              <a:rPr lang="en-US" altLang="ja-JP" sz="3600" i="1" dirty="0" smtClean="0">
                <a:latin typeface="Bookman Old Style" pitchFamily="18" charset="0"/>
              </a:rPr>
              <a:t> </a:t>
            </a:r>
            <a:r>
              <a:rPr lang="en-US" altLang="ja-JP" sz="2800" dirty="0" smtClean="0">
                <a:latin typeface="+mn-lt"/>
                <a:sym typeface="Wingdings" pitchFamily="2" charset="2"/>
              </a:rPr>
              <a:t></a:t>
            </a:r>
            <a:r>
              <a:rPr lang="en-US" altLang="ja-JP" sz="3600" i="1" dirty="0" smtClean="0">
                <a:latin typeface="Bookman Old Style" pitchFamily="18" charset="0"/>
              </a:rPr>
              <a:t> lhs.</a:t>
            </a:r>
            <a:endParaRPr lang="en-US" altLang="ja-JP" sz="3600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Control-flow Insensitivity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15406"/>
            <a:ext cx="8435280" cy="1645642"/>
          </a:xfrm>
        </p:spPr>
        <p:txBody>
          <a:bodyPr/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lang="en-US" altLang="ja-JP" sz="1100" dirty="0" smtClean="0"/>
          </a:p>
          <a:p>
            <a:pPr marL="400050" lvl="1" indent="0">
              <a:buNone/>
            </a:pPr>
            <a:r>
              <a:rPr lang="en-US" altLang="ja-JP" dirty="0" smtClean="0"/>
              <a:t>(a)  X = Y;                 	(b) Y = Z;</a:t>
            </a:r>
          </a:p>
          <a:p>
            <a:pPr marL="400050" lvl="1" indent="0">
              <a:buNone/>
            </a:pPr>
            <a:r>
              <a:rPr lang="en-US" altLang="ja-JP" dirty="0" smtClean="0"/>
              <a:t>(b)  Y = Z;                 	(a) X = Y;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5724128" y="4326195"/>
            <a:ext cx="1512168" cy="84957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600" dirty="0"/>
          </a:p>
          <a:p>
            <a:pPr algn="ctr"/>
            <a:r>
              <a:rPr kumimoji="1" lang="en-US" altLang="ja-JP" sz="3200" dirty="0" smtClean="0"/>
              <a:t>X = Y;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7740352" y="4335487"/>
            <a:ext cx="1331640" cy="84028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X</a:t>
            </a:r>
          </a:p>
        </p:txBody>
      </p:sp>
      <p:cxnSp>
        <p:nvCxnSpPr>
          <p:cNvPr id="8" name="直線矢印コネクタ 7"/>
          <p:cNvCxnSpPr>
            <a:stCxn id="5" idx="3"/>
            <a:endCxn id="7" idx="1"/>
          </p:cNvCxnSpPr>
          <p:nvPr/>
        </p:nvCxnSpPr>
        <p:spPr>
          <a:xfrm>
            <a:off x="7236296" y="4750982"/>
            <a:ext cx="504056" cy="46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107504" y="4314755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lang="en-US" altLang="ja-JP" sz="3200" dirty="0"/>
              <a:t>Z</a:t>
            </a:r>
            <a:endParaRPr kumimoji="1" lang="en-US" altLang="ja-JP" sz="3200" dirty="0" smtClean="0"/>
          </a:p>
        </p:txBody>
      </p:sp>
      <p:sp>
        <p:nvSpPr>
          <p:cNvPr id="11" name="角丸四角形 10"/>
          <p:cNvSpPr/>
          <p:nvPr/>
        </p:nvSpPr>
        <p:spPr>
          <a:xfrm>
            <a:off x="1979712" y="4311672"/>
            <a:ext cx="1512168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&lt;&lt;Statement&gt;&gt;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 = Z;</a:t>
            </a:r>
          </a:p>
        </p:txBody>
      </p:sp>
      <p:cxnSp>
        <p:nvCxnSpPr>
          <p:cNvPr id="12" name="直線矢印コネクタ 11"/>
          <p:cNvCxnSpPr>
            <a:stCxn id="10" idx="3"/>
            <a:endCxn id="11" idx="1"/>
          </p:cNvCxnSpPr>
          <p:nvPr/>
        </p:nvCxnSpPr>
        <p:spPr>
          <a:xfrm flipV="1">
            <a:off x="1475656" y="4743720"/>
            <a:ext cx="504056" cy="30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11" idx="3"/>
            <a:endCxn id="36" idx="1"/>
          </p:cNvCxnSpPr>
          <p:nvPr/>
        </p:nvCxnSpPr>
        <p:spPr>
          <a:xfrm>
            <a:off x="3491880" y="474372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>
          <a:xfrm>
            <a:off x="3923928" y="4311672"/>
            <a:ext cx="1368152" cy="8640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&lt;&lt;Variable&gt;&gt;</a:t>
            </a:r>
            <a:endParaRPr lang="en-US" altLang="ja-JP" sz="1400" dirty="0"/>
          </a:p>
          <a:p>
            <a:pPr algn="ctr"/>
            <a:r>
              <a:rPr kumimoji="1" lang="en-US" altLang="ja-JP" sz="3200" dirty="0" smtClean="0"/>
              <a:t>Y</a:t>
            </a:r>
          </a:p>
        </p:txBody>
      </p:sp>
      <p:cxnSp>
        <p:nvCxnSpPr>
          <p:cNvPr id="40" name="直線矢印コネクタ 39"/>
          <p:cNvCxnSpPr>
            <a:stCxn id="36" idx="3"/>
            <a:endCxn id="5" idx="1"/>
          </p:cNvCxnSpPr>
          <p:nvPr/>
        </p:nvCxnSpPr>
        <p:spPr>
          <a:xfrm>
            <a:off x="5292080" y="4743720"/>
            <a:ext cx="432048" cy="72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5292080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23629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75656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57134" y="426347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(b)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08116" y="5733256"/>
            <a:ext cx="768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The transitive path Z </a:t>
            </a:r>
            <a:r>
              <a:rPr lang="en-US" altLang="ja-JP" sz="2400" dirty="0" smtClean="0">
                <a:sym typeface="Wingdings" pitchFamily="2" charset="2"/>
              </a:rPr>
              <a:t> X is infeasible for the left code.</a:t>
            </a:r>
          </a:p>
        </p:txBody>
      </p:sp>
      <p:sp>
        <p:nvSpPr>
          <p:cNvPr id="9" name="左カーブ矢印 8"/>
          <p:cNvSpPr/>
          <p:nvPr/>
        </p:nvSpPr>
        <p:spPr>
          <a:xfrm>
            <a:off x="6804248" y="2892077"/>
            <a:ext cx="360040" cy="64807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308304" y="2820069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43808" y="2892077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 Data</a:t>
            </a:r>
          </a:p>
          <a:p>
            <a:r>
              <a:rPr lang="en-US" altLang="ja-JP" dirty="0" smtClean="0"/>
              <a:t>Dependence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71600" y="1815207"/>
            <a:ext cx="760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The same graph may be extracted from different code.</a:t>
            </a:r>
            <a:endParaRPr lang="en-US" altLang="ja-JP" sz="24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5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Approximated Control-Dependence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conditional predicate of </a:t>
            </a:r>
            <a:r>
              <a:rPr lang="en-US" altLang="ja-JP" dirty="0" smtClean="0">
                <a:latin typeface="Courier New" pitchFamily="49" charset="0"/>
                <a:cs typeface="Courier New" pitchFamily="49" charset="0"/>
              </a:rPr>
              <a:t>if/for/while</a:t>
            </a:r>
            <a:r>
              <a:rPr lang="en-US" altLang="ja-JP" dirty="0" smtClean="0"/>
              <a:t> controls the enclosed statements.</a:t>
            </a:r>
            <a:endParaRPr lang="en-US" altLang="ja-JP" dirty="0"/>
          </a:p>
          <a:p>
            <a:pPr lvl="1"/>
            <a:r>
              <a:rPr lang="en-US" altLang="ja-JP" dirty="0" smtClean="0"/>
              <a:t>“if (X) { Y = Z; }” is translated to: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3635896" y="4941168"/>
            <a:ext cx="2016224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&lt;&lt;Statement&gt;&gt;</a:t>
            </a:r>
            <a:endParaRPr lang="en-US" altLang="ja-JP" dirty="0"/>
          </a:p>
          <a:p>
            <a:pPr algn="ctr"/>
            <a:r>
              <a:rPr kumimoji="1" lang="en-US" altLang="ja-JP" sz="3200" dirty="0" smtClean="0"/>
              <a:t>Y = Z;</a:t>
            </a:r>
          </a:p>
        </p:txBody>
      </p:sp>
      <p:cxnSp>
        <p:nvCxnSpPr>
          <p:cNvPr id="8" name="直線矢印コネクタ 7"/>
          <p:cNvCxnSpPr>
            <a:endCxn id="5" idx="1"/>
          </p:cNvCxnSpPr>
          <p:nvPr/>
        </p:nvCxnSpPr>
        <p:spPr>
          <a:xfrm>
            <a:off x="2987824" y="54452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5652120" y="54452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endCxn id="5" idx="0"/>
          </p:cNvCxnSpPr>
          <p:nvPr/>
        </p:nvCxnSpPr>
        <p:spPr>
          <a:xfrm>
            <a:off x="4644008" y="4365104"/>
            <a:ext cx="0" cy="576064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716016" y="443711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control</a:t>
            </a:r>
            <a:endParaRPr kumimoji="1" lang="ja-JP" altLang="en-US" dirty="0"/>
          </a:p>
        </p:txBody>
      </p:sp>
      <p:sp>
        <p:nvSpPr>
          <p:cNvPr id="14" name="円/楕円 13"/>
          <p:cNvSpPr/>
          <p:nvPr/>
        </p:nvSpPr>
        <p:spPr>
          <a:xfrm>
            <a:off x="6300192" y="5049180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Y</a:t>
            </a:r>
            <a:endParaRPr kumimoji="1" lang="ja-JP" altLang="en-US" dirty="0"/>
          </a:p>
        </p:txBody>
      </p:sp>
      <p:sp>
        <p:nvSpPr>
          <p:cNvPr id="15" name="円/楕円 14"/>
          <p:cNvSpPr/>
          <p:nvPr/>
        </p:nvSpPr>
        <p:spPr>
          <a:xfrm>
            <a:off x="1097868" y="5049180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Z</a:t>
            </a:r>
            <a:endParaRPr kumimoji="1"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3689902" y="3573016"/>
            <a:ext cx="1908212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&lt;&lt;Variable&gt;&gt;</a:t>
            </a:r>
            <a:endParaRPr kumimoji="1" lang="en-US" altLang="ja-JP" dirty="0" smtClean="0"/>
          </a:p>
          <a:p>
            <a:pPr algn="ctr"/>
            <a:r>
              <a:rPr lang="en-US" altLang="ja-JP" sz="3200" dirty="0" smtClean="0"/>
              <a:t>X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15816" y="50131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652120" y="500388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142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1272</Words>
  <Application>Microsoft Office PowerPoint</Application>
  <PresentationFormat>画面に合わせる (4:3)</PresentationFormat>
  <Paragraphs>411</Paragraphs>
  <Slides>26</Slides>
  <Notes>26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ProgramSlicing</vt:lpstr>
      <vt:lpstr>Towards Program Understanding Supported by Data-flow Visualization</vt:lpstr>
      <vt:lpstr>Research Background</vt:lpstr>
      <vt:lpstr>Example: When a dialog is not closed?</vt:lpstr>
      <vt:lpstr>Program slicing is promising, but …</vt:lpstr>
      <vt:lpstr>Our Approach:   Simplified Data-flow Analysis for Java</vt:lpstr>
      <vt:lpstr>Variable Data-flow Graph</vt:lpstr>
      <vt:lpstr>Data-flow Extraction</vt:lpstr>
      <vt:lpstr>Control-flow Insensitivity</vt:lpstr>
      <vt:lpstr>Approximated Control-Dependence</vt:lpstr>
      <vt:lpstr>A method graph</vt:lpstr>
      <vt:lpstr>Inter-procedural Edges</vt:lpstr>
      <vt:lpstr>Graph Traversal</vt:lpstr>
      <vt:lpstr>Heuristic edges</vt:lpstr>
      <vt:lpstr>Fractal Value Filter</vt:lpstr>
      <vt:lpstr>Implementation (1/2)</vt:lpstr>
      <vt:lpstr>Implementation (2/2)</vt:lpstr>
      <vt:lpstr>Tradeoff</vt:lpstr>
      <vt:lpstr>Experiment</vt:lpstr>
      <vt:lpstr>Performance Measurement</vt:lpstr>
      <vt:lpstr>Program Understanding Tasks</vt:lpstr>
      <vt:lpstr>Answer as a data-flow graph</vt:lpstr>
      <vt:lpstr>Correctness of answer</vt:lpstr>
      <vt:lpstr>Result</vt:lpstr>
      <vt:lpstr>Observation</vt:lpstr>
      <vt:lpstr>Related Work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2011-10-19T00:35:12Z</dcterms:created>
  <dcterms:modified xsi:type="dcterms:W3CDTF">2011-10-19T00:35:50Z</dcterms:modified>
</cp:coreProperties>
</file>