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3" r:id="rId3"/>
    <p:sldId id="258" r:id="rId4"/>
    <p:sldId id="275" r:id="rId5"/>
    <p:sldId id="274" r:id="rId6"/>
    <p:sldId id="291" r:id="rId7"/>
    <p:sldId id="271" r:id="rId8"/>
    <p:sldId id="295" r:id="rId9"/>
    <p:sldId id="298" r:id="rId10"/>
    <p:sldId id="259" r:id="rId11"/>
    <p:sldId id="292" r:id="rId12"/>
    <p:sldId id="276" r:id="rId13"/>
    <p:sldId id="261" r:id="rId14"/>
    <p:sldId id="262" r:id="rId15"/>
    <p:sldId id="263" r:id="rId16"/>
    <p:sldId id="264" r:id="rId17"/>
    <p:sldId id="294" r:id="rId18"/>
    <p:sldId id="279" r:id="rId19"/>
    <p:sldId id="280" r:id="rId20"/>
    <p:sldId id="296" r:id="rId21"/>
    <p:sldId id="300" r:id="rId22"/>
    <p:sldId id="281" r:id="rId23"/>
    <p:sldId id="282" r:id="rId24"/>
    <p:sldId id="285" r:id="rId25"/>
    <p:sldId id="284" r:id="rId26"/>
    <p:sldId id="297" r:id="rId27"/>
    <p:sldId id="269" r:id="rId28"/>
    <p:sldId id="286" r:id="rId29"/>
    <p:sldId id="299" r:id="rId3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ixia\Desktop\sshtoo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ixia\Desktop\sshtoo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ixia\Desktop\sshtoo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public domain</c:v>
          </c:tx>
          <c:spPr>
            <a:ln w="66675">
              <a:noFill/>
            </a:ln>
          </c:spPr>
          <c:xVal>
            <c:numRef>
              <c:f>Sheet2!$I$2:$I$38</c:f>
              <c:numCache>
                <c:formatCode>[$-409]mmm\-yy;@</c:formatCode>
                <c:ptCount val="37"/>
                <c:pt idx="0">
                  <c:v>39935</c:v>
                </c:pt>
                <c:pt idx="1">
                  <c:v>40458</c:v>
                </c:pt>
                <c:pt idx="2">
                  <c:v>39867</c:v>
                </c:pt>
                <c:pt idx="3">
                  <c:v>40498</c:v>
                </c:pt>
                <c:pt idx="4">
                  <c:v>40014</c:v>
                </c:pt>
                <c:pt idx="5">
                  <c:v>39867</c:v>
                </c:pt>
                <c:pt idx="6">
                  <c:v>40763</c:v>
                </c:pt>
                <c:pt idx="7">
                  <c:v>40452</c:v>
                </c:pt>
                <c:pt idx="8">
                  <c:v>39791</c:v>
                </c:pt>
                <c:pt idx="9">
                  <c:v>40111</c:v>
                </c:pt>
                <c:pt idx="10">
                  <c:v>40693</c:v>
                </c:pt>
                <c:pt idx="11">
                  <c:v>39538</c:v>
                </c:pt>
                <c:pt idx="12">
                  <c:v>40171</c:v>
                </c:pt>
                <c:pt idx="13">
                  <c:v>39690</c:v>
                </c:pt>
                <c:pt idx="14">
                  <c:v>40287</c:v>
                </c:pt>
                <c:pt idx="15">
                  <c:v>39682</c:v>
                </c:pt>
                <c:pt idx="16">
                  <c:v>40786</c:v>
                </c:pt>
                <c:pt idx="17">
                  <c:v>39098</c:v>
                </c:pt>
                <c:pt idx="18">
                  <c:v>39380</c:v>
                </c:pt>
                <c:pt idx="19">
                  <c:v>40479</c:v>
                </c:pt>
                <c:pt idx="20">
                  <c:v>40212</c:v>
                </c:pt>
                <c:pt idx="21">
                  <c:v>40023</c:v>
                </c:pt>
                <c:pt idx="22">
                  <c:v>39417</c:v>
                </c:pt>
                <c:pt idx="23">
                  <c:v>39602</c:v>
                </c:pt>
                <c:pt idx="24">
                  <c:v>39351</c:v>
                </c:pt>
                <c:pt idx="25">
                  <c:v>40498</c:v>
                </c:pt>
                <c:pt idx="26">
                  <c:v>39407</c:v>
                </c:pt>
                <c:pt idx="27">
                  <c:v>40643</c:v>
                </c:pt>
                <c:pt idx="28">
                  <c:v>40554</c:v>
                </c:pt>
                <c:pt idx="29">
                  <c:v>39989</c:v>
                </c:pt>
                <c:pt idx="30">
                  <c:v>40123</c:v>
                </c:pt>
                <c:pt idx="31">
                  <c:v>40141</c:v>
                </c:pt>
                <c:pt idx="32">
                  <c:v>40581</c:v>
                </c:pt>
                <c:pt idx="33">
                  <c:v>40233</c:v>
                </c:pt>
                <c:pt idx="34">
                  <c:v>40723</c:v>
                </c:pt>
                <c:pt idx="35">
                  <c:v>40474</c:v>
                </c:pt>
                <c:pt idx="36">
                  <c:v>40316</c:v>
                </c:pt>
              </c:numCache>
            </c:numRef>
          </c:xVal>
          <c:yVal>
            <c:numRef>
              <c:f>Sheet2!$H$2:$H$38</c:f>
              <c:numCache>
                <c:formatCode>General</c:formatCode>
                <c:ptCount val="37"/>
                <c:pt idx="0">
                  <c:v>0.96947320000000003</c:v>
                </c:pt>
                <c:pt idx="1">
                  <c:v>0.96947320000000003</c:v>
                </c:pt>
                <c:pt idx="2">
                  <c:v>0.96947320000000003</c:v>
                </c:pt>
                <c:pt idx="3">
                  <c:v>0.96898079999999998</c:v>
                </c:pt>
                <c:pt idx="4">
                  <c:v>0.96898079999999998</c:v>
                </c:pt>
                <c:pt idx="5">
                  <c:v>0.96307235999999996</c:v>
                </c:pt>
                <c:pt idx="6">
                  <c:v>0.93943869999999996</c:v>
                </c:pt>
                <c:pt idx="7">
                  <c:v>0.93451499999999998</c:v>
                </c:pt>
                <c:pt idx="8">
                  <c:v>0.93353030000000004</c:v>
                </c:pt>
                <c:pt idx="9">
                  <c:v>0.93254554000000001</c:v>
                </c:pt>
                <c:pt idx="10">
                  <c:v>0.88724769999999997</c:v>
                </c:pt>
                <c:pt idx="11">
                  <c:v>0.88724769999999997</c:v>
                </c:pt>
                <c:pt idx="12">
                  <c:v>0.84835059999999995</c:v>
                </c:pt>
                <c:pt idx="13">
                  <c:v>0.68242245999999995</c:v>
                </c:pt>
                <c:pt idx="14">
                  <c:v>0.44066962999999998</c:v>
                </c:pt>
                <c:pt idx="15">
                  <c:v>0.43082225000000002</c:v>
                </c:pt>
                <c:pt idx="16">
                  <c:v>0.43082225000000002</c:v>
                </c:pt>
                <c:pt idx="17">
                  <c:v>0.43082225000000002</c:v>
                </c:pt>
                <c:pt idx="18">
                  <c:v>0.43082225000000002</c:v>
                </c:pt>
                <c:pt idx="19">
                  <c:v>0.43082225000000002</c:v>
                </c:pt>
                <c:pt idx="20">
                  <c:v>0.43082225000000002</c:v>
                </c:pt>
                <c:pt idx="21">
                  <c:v>0.43082225000000002</c:v>
                </c:pt>
                <c:pt idx="22">
                  <c:v>0.39143280000000003</c:v>
                </c:pt>
                <c:pt idx="23">
                  <c:v>0.39143280000000003</c:v>
                </c:pt>
                <c:pt idx="24">
                  <c:v>0.39143280000000003</c:v>
                </c:pt>
                <c:pt idx="25">
                  <c:v>0.39143280000000003</c:v>
                </c:pt>
                <c:pt idx="26">
                  <c:v>0.39143280000000003</c:v>
                </c:pt>
                <c:pt idx="27">
                  <c:v>0.39143280000000003</c:v>
                </c:pt>
                <c:pt idx="28">
                  <c:v>0.31363859999999999</c:v>
                </c:pt>
                <c:pt idx="29">
                  <c:v>0.29197440000000002</c:v>
                </c:pt>
                <c:pt idx="30">
                  <c:v>0.27375676999999998</c:v>
                </c:pt>
                <c:pt idx="31">
                  <c:v>0.27375676999999998</c:v>
                </c:pt>
                <c:pt idx="32">
                  <c:v>0.27375676999999998</c:v>
                </c:pt>
                <c:pt idx="33">
                  <c:v>0.25800097</c:v>
                </c:pt>
                <c:pt idx="34">
                  <c:v>0.25800097</c:v>
                </c:pt>
                <c:pt idx="35">
                  <c:v>0.25800097</c:v>
                </c:pt>
                <c:pt idx="36">
                  <c:v>0.25800097</c:v>
                </c:pt>
              </c:numCache>
            </c:numRef>
          </c:yVal>
          <c:smooth val="0"/>
        </c:ser>
        <c:ser>
          <c:idx val="1"/>
          <c:order val="1"/>
          <c:tx>
            <c:v>MIT license</c:v>
          </c:tx>
          <c:spPr>
            <a:ln w="66675">
              <a:noFill/>
            </a:ln>
          </c:spPr>
          <c:xVal>
            <c:numRef>
              <c:f>Sheet2!$I$39</c:f>
              <c:numCache>
                <c:formatCode>[$-409]mmm\-yy;@</c:formatCode>
                <c:ptCount val="1"/>
                <c:pt idx="0">
                  <c:v>39883</c:v>
                </c:pt>
              </c:numCache>
            </c:numRef>
          </c:xVal>
          <c:yVal>
            <c:numRef>
              <c:f>Sheet2!$H$39</c:f>
              <c:numCache>
                <c:formatCode>General</c:formatCode>
                <c:ptCount val="1"/>
                <c:pt idx="0">
                  <c:v>0.43082225000000002</c:v>
                </c:pt>
              </c:numCache>
            </c:numRef>
          </c:yVal>
          <c:smooth val="0"/>
        </c:ser>
        <c:ser>
          <c:idx val="2"/>
          <c:order val="2"/>
          <c:tx>
            <c:v>LGPL</c:v>
          </c:tx>
          <c:spPr>
            <a:ln w="66675">
              <a:noFill/>
            </a:ln>
          </c:spPr>
          <c:xVal>
            <c:numRef>
              <c:f>Sheet2!$I$40</c:f>
              <c:numCache>
                <c:formatCode>[$-409]mmm\-yy;@</c:formatCode>
                <c:ptCount val="1"/>
                <c:pt idx="0">
                  <c:v>39069</c:v>
                </c:pt>
              </c:numCache>
            </c:numRef>
          </c:xVal>
          <c:yVal>
            <c:numRef>
              <c:f>Sheet2!$H$40</c:f>
              <c:numCache>
                <c:formatCode>General</c:formatCode>
                <c:ptCount val="1"/>
                <c:pt idx="0">
                  <c:v>0.43082225000000002</c:v>
                </c:pt>
              </c:numCache>
            </c:numRef>
          </c:yVal>
          <c:smooth val="0"/>
        </c:ser>
        <c:ser>
          <c:idx val="3"/>
          <c:order val="3"/>
          <c:tx>
            <c:v>GPL</c:v>
          </c:tx>
          <c:spPr>
            <a:ln w="66675">
              <a:noFill/>
            </a:ln>
          </c:spPr>
          <c:marker>
            <c:symbol val="square"/>
            <c:size val="13"/>
          </c:marker>
          <c:xVal>
            <c:numRef>
              <c:f>Sheet2!$I$41:$I$45</c:f>
              <c:numCache>
                <c:formatCode>[$-409]mmm\-yy;@</c:formatCode>
                <c:ptCount val="5"/>
                <c:pt idx="0">
                  <c:v>39686</c:v>
                </c:pt>
                <c:pt idx="1">
                  <c:v>39874</c:v>
                </c:pt>
                <c:pt idx="2">
                  <c:v>40733</c:v>
                </c:pt>
                <c:pt idx="3">
                  <c:v>39632</c:v>
                </c:pt>
                <c:pt idx="4">
                  <c:v>40086</c:v>
                </c:pt>
              </c:numCache>
            </c:numRef>
          </c:xVal>
          <c:yVal>
            <c:numRef>
              <c:f>Sheet2!$H$41:$H$45</c:f>
              <c:numCache>
                <c:formatCode>General</c:formatCode>
                <c:ptCount val="5"/>
                <c:pt idx="0">
                  <c:v>0.43082225000000002</c:v>
                </c:pt>
                <c:pt idx="1">
                  <c:v>0.39143280000000003</c:v>
                </c:pt>
                <c:pt idx="2">
                  <c:v>0.39143280000000003</c:v>
                </c:pt>
                <c:pt idx="3">
                  <c:v>0.39143280000000003</c:v>
                </c:pt>
                <c:pt idx="4">
                  <c:v>0.27375676999999998</c:v>
                </c:pt>
              </c:numCache>
            </c:numRef>
          </c:yVal>
          <c:smooth val="0"/>
        </c:ser>
        <c:ser>
          <c:idx val="4"/>
          <c:order val="4"/>
          <c:tx>
            <c:v>BSD</c:v>
          </c:tx>
          <c:spPr>
            <a:ln w="66675">
              <a:noFill/>
            </a:ln>
          </c:spPr>
          <c:marker>
            <c:symbol val="square"/>
            <c:size val="13"/>
          </c:marker>
          <c:xVal>
            <c:numRef>
              <c:f>Sheet2!$I$46:$I$48</c:f>
              <c:numCache>
                <c:formatCode>[$-409]mmm\-yy;@</c:formatCode>
                <c:ptCount val="3"/>
                <c:pt idx="0">
                  <c:v>40230</c:v>
                </c:pt>
                <c:pt idx="1">
                  <c:v>39819</c:v>
                </c:pt>
                <c:pt idx="2">
                  <c:v>40214</c:v>
                </c:pt>
              </c:numCache>
            </c:numRef>
          </c:xVal>
          <c:yVal>
            <c:numRef>
              <c:f>Sheet2!$H$46:$H$48</c:f>
              <c:numCache>
                <c:formatCode>General</c:formatCode>
                <c:ptCount val="3"/>
                <c:pt idx="0">
                  <c:v>0.39143280000000003</c:v>
                </c:pt>
                <c:pt idx="1">
                  <c:v>0.39143280000000003</c:v>
                </c:pt>
                <c:pt idx="2">
                  <c:v>0.37961595999999997</c:v>
                </c:pt>
              </c:numCache>
            </c:numRef>
          </c:yVal>
          <c:smooth val="0"/>
        </c:ser>
        <c:ser>
          <c:idx val="5"/>
          <c:order val="5"/>
          <c:tx>
            <c:v>Apache</c:v>
          </c:tx>
          <c:spPr>
            <a:ln w="66675">
              <a:noFill/>
            </a:ln>
          </c:spPr>
          <c:xVal>
            <c:numRef>
              <c:f>Sheet2!$I$49:$I$56</c:f>
              <c:numCache>
                <c:formatCode>[$-409]mmm\-yy;@</c:formatCode>
                <c:ptCount val="8"/>
                <c:pt idx="0">
                  <c:v>38155</c:v>
                </c:pt>
                <c:pt idx="1">
                  <c:v>38931</c:v>
                </c:pt>
                <c:pt idx="2">
                  <c:v>40471</c:v>
                </c:pt>
                <c:pt idx="3">
                  <c:v>39833</c:v>
                </c:pt>
                <c:pt idx="4">
                  <c:v>40554</c:v>
                </c:pt>
                <c:pt idx="5">
                  <c:v>39698</c:v>
                </c:pt>
                <c:pt idx="6">
                  <c:v>40678</c:v>
                </c:pt>
                <c:pt idx="7">
                  <c:v>40685</c:v>
                </c:pt>
              </c:numCache>
            </c:numRef>
          </c:xVal>
          <c:yVal>
            <c:numRef>
              <c:f>Sheet2!$H$49:$H$56</c:f>
              <c:numCache>
                <c:formatCode>General</c:formatCode>
                <c:ptCount val="8"/>
                <c:pt idx="0">
                  <c:v>0.99753815000000001</c:v>
                </c:pt>
                <c:pt idx="1">
                  <c:v>0.66863614000000005</c:v>
                </c:pt>
                <c:pt idx="2">
                  <c:v>0.63023143999999998</c:v>
                </c:pt>
                <c:pt idx="3">
                  <c:v>0.39143280000000003</c:v>
                </c:pt>
                <c:pt idx="4">
                  <c:v>0.39143280000000003</c:v>
                </c:pt>
                <c:pt idx="5">
                  <c:v>0.39143280000000003</c:v>
                </c:pt>
                <c:pt idx="6">
                  <c:v>0.37715409999999999</c:v>
                </c:pt>
                <c:pt idx="7">
                  <c:v>0.25800097</c:v>
                </c:pt>
              </c:numCache>
            </c:numRef>
          </c:yVal>
          <c:smooth val="0"/>
        </c:ser>
        <c:ser>
          <c:idx val="6"/>
          <c:order val="6"/>
          <c:tx>
            <c:v>AGPL</c:v>
          </c:tx>
          <c:spPr>
            <a:ln w="66675">
              <a:noFill/>
            </a:ln>
          </c:spPr>
          <c:marker>
            <c:symbol val="triangle"/>
            <c:size val="13"/>
          </c:marker>
          <c:xVal>
            <c:numRef>
              <c:f>Sheet2!$I$57</c:f>
              <c:numCache>
                <c:formatCode>[$-409]mmm\-yy;@</c:formatCode>
                <c:ptCount val="1"/>
                <c:pt idx="0">
                  <c:v>40219</c:v>
                </c:pt>
              </c:numCache>
            </c:numRef>
          </c:xVal>
          <c:yVal>
            <c:numRef>
              <c:f>Sheet2!$H$57</c:f>
              <c:numCache>
                <c:formatCode>General</c:formatCode>
                <c:ptCount val="1"/>
                <c:pt idx="0">
                  <c:v>0.39143280000000003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09376"/>
        <c:axId val="104509952"/>
      </c:scatterChart>
      <c:valAx>
        <c:axId val="104509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Last modified time</a:t>
                </a:r>
                <a:endParaRPr lang="ja-JP"/>
              </a:p>
            </c:rich>
          </c:tx>
          <c:layout/>
          <c:overlay val="0"/>
        </c:title>
        <c:numFmt formatCode="[$-409]mmm\-yy;@" sourceLinked="1"/>
        <c:majorTickMark val="out"/>
        <c:minorTickMark val="none"/>
        <c:tickLblPos val="nextTo"/>
        <c:crossAx val="104509952"/>
        <c:crosses val="autoZero"/>
        <c:crossBetween val="midCat"/>
      </c:valAx>
      <c:valAx>
        <c:axId val="10450995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Cover Ratio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50937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public domain</c:v>
          </c:tx>
          <c:spPr>
            <a:ln w="66675">
              <a:noFill/>
            </a:ln>
          </c:spPr>
          <c:xVal>
            <c:numRef>
              <c:f>Sheet2!$I$2:$I$38</c:f>
              <c:numCache>
                <c:formatCode>[$-409]mmm\-yy;@</c:formatCode>
                <c:ptCount val="37"/>
                <c:pt idx="0">
                  <c:v>39935</c:v>
                </c:pt>
                <c:pt idx="1">
                  <c:v>40458</c:v>
                </c:pt>
                <c:pt idx="2">
                  <c:v>39867</c:v>
                </c:pt>
                <c:pt idx="3">
                  <c:v>40498</c:v>
                </c:pt>
                <c:pt idx="4">
                  <c:v>40014</c:v>
                </c:pt>
                <c:pt idx="5">
                  <c:v>39867</c:v>
                </c:pt>
                <c:pt idx="6">
                  <c:v>40763</c:v>
                </c:pt>
                <c:pt idx="7">
                  <c:v>40452</c:v>
                </c:pt>
                <c:pt idx="8">
                  <c:v>39791</c:v>
                </c:pt>
                <c:pt idx="9">
                  <c:v>40111</c:v>
                </c:pt>
                <c:pt idx="10">
                  <c:v>40693</c:v>
                </c:pt>
                <c:pt idx="11">
                  <c:v>39538</c:v>
                </c:pt>
                <c:pt idx="12">
                  <c:v>40171</c:v>
                </c:pt>
                <c:pt idx="13">
                  <c:v>39690</c:v>
                </c:pt>
                <c:pt idx="14">
                  <c:v>40287</c:v>
                </c:pt>
                <c:pt idx="15">
                  <c:v>39682</c:v>
                </c:pt>
                <c:pt idx="16">
                  <c:v>40786</c:v>
                </c:pt>
                <c:pt idx="17">
                  <c:v>39098</c:v>
                </c:pt>
                <c:pt idx="18">
                  <c:v>39380</c:v>
                </c:pt>
                <c:pt idx="19">
                  <c:v>40479</c:v>
                </c:pt>
                <c:pt idx="20">
                  <c:v>40212</c:v>
                </c:pt>
                <c:pt idx="21">
                  <c:v>40023</c:v>
                </c:pt>
                <c:pt idx="22">
                  <c:v>39417</c:v>
                </c:pt>
                <c:pt idx="23">
                  <c:v>39602</c:v>
                </c:pt>
                <c:pt idx="24">
                  <c:v>39351</c:v>
                </c:pt>
                <c:pt idx="25">
                  <c:v>40498</c:v>
                </c:pt>
                <c:pt idx="26">
                  <c:v>39407</c:v>
                </c:pt>
                <c:pt idx="27">
                  <c:v>40643</c:v>
                </c:pt>
                <c:pt idx="28">
                  <c:v>40554</c:v>
                </c:pt>
                <c:pt idx="29">
                  <c:v>39989</c:v>
                </c:pt>
                <c:pt idx="30">
                  <c:v>40123</c:v>
                </c:pt>
                <c:pt idx="31">
                  <c:v>40141</c:v>
                </c:pt>
                <c:pt idx="32">
                  <c:v>40581</c:v>
                </c:pt>
                <c:pt idx="33">
                  <c:v>40233</c:v>
                </c:pt>
                <c:pt idx="34">
                  <c:v>40723</c:v>
                </c:pt>
                <c:pt idx="35">
                  <c:v>40474</c:v>
                </c:pt>
                <c:pt idx="36">
                  <c:v>40316</c:v>
                </c:pt>
              </c:numCache>
            </c:numRef>
          </c:xVal>
          <c:yVal>
            <c:numRef>
              <c:f>Sheet2!$H$2:$H$38</c:f>
              <c:numCache>
                <c:formatCode>General</c:formatCode>
                <c:ptCount val="37"/>
                <c:pt idx="0">
                  <c:v>0.96947320000000003</c:v>
                </c:pt>
                <c:pt idx="1">
                  <c:v>0.96947320000000003</c:v>
                </c:pt>
                <c:pt idx="2">
                  <c:v>0.96947320000000003</c:v>
                </c:pt>
                <c:pt idx="3">
                  <c:v>0.96898079999999998</c:v>
                </c:pt>
                <c:pt idx="4">
                  <c:v>0.96898079999999998</c:v>
                </c:pt>
                <c:pt idx="5">
                  <c:v>0.96307235999999996</c:v>
                </c:pt>
                <c:pt idx="6">
                  <c:v>0.93943869999999996</c:v>
                </c:pt>
                <c:pt idx="7">
                  <c:v>0.93451499999999998</c:v>
                </c:pt>
                <c:pt idx="8">
                  <c:v>0.93353030000000004</c:v>
                </c:pt>
                <c:pt idx="9">
                  <c:v>0.93254554000000001</c:v>
                </c:pt>
                <c:pt idx="10">
                  <c:v>0.88724769999999997</c:v>
                </c:pt>
                <c:pt idx="11">
                  <c:v>0.88724769999999997</c:v>
                </c:pt>
                <c:pt idx="12">
                  <c:v>0.84835059999999995</c:v>
                </c:pt>
                <c:pt idx="13">
                  <c:v>0.68242245999999995</c:v>
                </c:pt>
                <c:pt idx="14">
                  <c:v>0.44066962999999998</c:v>
                </c:pt>
                <c:pt idx="15">
                  <c:v>0.43082225000000002</c:v>
                </c:pt>
                <c:pt idx="16">
                  <c:v>0.43082225000000002</c:v>
                </c:pt>
                <c:pt idx="17">
                  <c:v>0.43082225000000002</c:v>
                </c:pt>
                <c:pt idx="18">
                  <c:v>0.43082225000000002</c:v>
                </c:pt>
                <c:pt idx="19">
                  <c:v>0.43082225000000002</c:v>
                </c:pt>
                <c:pt idx="20">
                  <c:v>0.43082225000000002</c:v>
                </c:pt>
                <c:pt idx="21">
                  <c:v>0.43082225000000002</c:v>
                </c:pt>
                <c:pt idx="22">
                  <c:v>0.39143280000000003</c:v>
                </c:pt>
                <c:pt idx="23">
                  <c:v>0.39143280000000003</c:v>
                </c:pt>
                <c:pt idx="24">
                  <c:v>0.39143280000000003</c:v>
                </c:pt>
                <c:pt idx="25">
                  <c:v>0.39143280000000003</c:v>
                </c:pt>
                <c:pt idx="26">
                  <c:v>0.39143280000000003</c:v>
                </c:pt>
                <c:pt idx="27">
                  <c:v>0.39143280000000003</c:v>
                </c:pt>
                <c:pt idx="28">
                  <c:v>0.31363859999999999</c:v>
                </c:pt>
                <c:pt idx="29">
                  <c:v>0.29197440000000002</c:v>
                </c:pt>
                <c:pt idx="30">
                  <c:v>0.27375676999999998</c:v>
                </c:pt>
                <c:pt idx="31">
                  <c:v>0.27375676999999998</c:v>
                </c:pt>
                <c:pt idx="32">
                  <c:v>0.27375676999999998</c:v>
                </c:pt>
                <c:pt idx="33">
                  <c:v>0.25800097</c:v>
                </c:pt>
                <c:pt idx="34">
                  <c:v>0.25800097</c:v>
                </c:pt>
                <c:pt idx="35">
                  <c:v>0.25800097</c:v>
                </c:pt>
                <c:pt idx="36">
                  <c:v>0.25800097</c:v>
                </c:pt>
              </c:numCache>
            </c:numRef>
          </c:yVal>
          <c:smooth val="0"/>
        </c:ser>
        <c:ser>
          <c:idx val="1"/>
          <c:order val="1"/>
          <c:tx>
            <c:v>MIT license</c:v>
          </c:tx>
          <c:spPr>
            <a:ln w="66675">
              <a:noFill/>
            </a:ln>
          </c:spPr>
          <c:xVal>
            <c:numRef>
              <c:f>Sheet2!$I$39</c:f>
              <c:numCache>
                <c:formatCode>[$-409]mmm\-yy;@</c:formatCode>
                <c:ptCount val="1"/>
                <c:pt idx="0">
                  <c:v>39883</c:v>
                </c:pt>
              </c:numCache>
            </c:numRef>
          </c:xVal>
          <c:yVal>
            <c:numRef>
              <c:f>Sheet2!$H$39</c:f>
              <c:numCache>
                <c:formatCode>General</c:formatCode>
                <c:ptCount val="1"/>
                <c:pt idx="0">
                  <c:v>0.43082225000000002</c:v>
                </c:pt>
              </c:numCache>
            </c:numRef>
          </c:yVal>
          <c:smooth val="0"/>
        </c:ser>
        <c:ser>
          <c:idx val="2"/>
          <c:order val="2"/>
          <c:tx>
            <c:v>LGPL</c:v>
          </c:tx>
          <c:spPr>
            <a:ln w="66675">
              <a:noFill/>
            </a:ln>
          </c:spPr>
          <c:xVal>
            <c:numRef>
              <c:f>Sheet2!$I$40</c:f>
              <c:numCache>
                <c:formatCode>[$-409]mmm\-yy;@</c:formatCode>
                <c:ptCount val="1"/>
                <c:pt idx="0">
                  <c:v>39069</c:v>
                </c:pt>
              </c:numCache>
            </c:numRef>
          </c:xVal>
          <c:yVal>
            <c:numRef>
              <c:f>Sheet2!$H$40</c:f>
              <c:numCache>
                <c:formatCode>General</c:formatCode>
                <c:ptCount val="1"/>
                <c:pt idx="0">
                  <c:v>0.43082225000000002</c:v>
                </c:pt>
              </c:numCache>
            </c:numRef>
          </c:yVal>
          <c:smooth val="0"/>
        </c:ser>
        <c:ser>
          <c:idx val="3"/>
          <c:order val="3"/>
          <c:tx>
            <c:v>GPL</c:v>
          </c:tx>
          <c:spPr>
            <a:ln w="66675">
              <a:noFill/>
            </a:ln>
          </c:spPr>
          <c:marker>
            <c:symbol val="square"/>
            <c:size val="13"/>
          </c:marker>
          <c:xVal>
            <c:numRef>
              <c:f>Sheet2!$I$41:$I$45</c:f>
              <c:numCache>
                <c:formatCode>[$-409]mmm\-yy;@</c:formatCode>
                <c:ptCount val="5"/>
                <c:pt idx="0">
                  <c:v>39686</c:v>
                </c:pt>
                <c:pt idx="1">
                  <c:v>39874</c:v>
                </c:pt>
                <c:pt idx="2">
                  <c:v>40733</c:v>
                </c:pt>
                <c:pt idx="3">
                  <c:v>39632</c:v>
                </c:pt>
                <c:pt idx="4">
                  <c:v>40086</c:v>
                </c:pt>
              </c:numCache>
            </c:numRef>
          </c:xVal>
          <c:yVal>
            <c:numRef>
              <c:f>Sheet2!$H$41:$H$45</c:f>
              <c:numCache>
                <c:formatCode>General</c:formatCode>
                <c:ptCount val="5"/>
                <c:pt idx="0">
                  <c:v>0.43082225000000002</c:v>
                </c:pt>
                <c:pt idx="1">
                  <c:v>0.39143280000000003</c:v>
                </c:pt>
                <c:pt idx="2">
                  <c:v>0.39143280000000003</c:v>
                </c:pt>
                <c:pt idx="3">
                  <c:v>0.39143280000000003</c:v>
                </c:pt>
                <c:pt idx="4">
                  <c:v>0.27375676999999998</c:v>
                </c:pt>
              </c:numCache>
            </c:numRef>
          </c:yVal>
          <c:smooth val="0"/>
        </c:ser>
        <c:ser>
          <c:idx val="4"/>
          <c:order val="4"/>
          <c:tx>
            <c:v>BSD</c:v>
          </c:tx>
          <c:spPr>
            <a:ln w="66675">
              <a:noFill/>
            </a:ln>
          </c:spPr>
          <c:marker>
            <c:symbol val="square"/>
            <c:size val="13"/>
          </c:marker>
          <c:xVal>
            <c:numRef>
              <c:f>Sheet2!$I$46:$I$48</c:f>
              <c:numCache>
                <c:formatCode>[$-409]mmm\-yy;@</c:formatCode>
                <c:ptCount val="3"/>
                <c:pt idx="0">
                  <c:v>40230</c:v>
                </c:pt>
                <c:pt idx="1">
                  <c:v>39819</c:v>
                </c:pt>
                <c:pt idx="2">
                  <c:v>40214</c:v>
                </c:pt>
              </c:numCache>
            </c:numRef>
          </c:xVal>
          <c:yVal>
            <c:numRef>
              <c:f>Sheet2!$H$46:$H$48</c:f>
              <c:numCache>
                <c:formatCode>General</c:formatCode>
                <c:ptCount val="3"/>
                <c:pt idx="0">
                  <c:v>0.39143280000000003</c:v>
                </c:pt>
                <c:pt idx="1">
                  <c:v>0.39143280000000003</c:v>
                </c:pt>
                <c:pt idx="2">
                  <c:v>0.37961595999999997</c:v>
                </c:pt>
              </c:numCache>
            </c:numRef>
          </c:yVal>
          <c:smooth val="0"/>
        </c:ser>
        <c:ser>
          <c:idx val="5"/>
          <c:order val="5"/>
          <c:tx>
            <c:v>Apache</c:v>
          </c:tx>
          <c:spPr>
            <a:ln w="66675">
              <a:noFill/>
            </a:ln>
          </c:spPr>
          <c:xVal>
            <c:numRef>
              <c:f>Sheet2!$I$49:$I$56</c:f>
              <c:numCache>
                <c:formatCode>[$-409]mmm\-yy;@</c:formatCode>
                <c:ptCount val="8"/>
                <c:pt idx="0">
                  <c:v>38155</c:v>
                </c:pt>
                <c:pt idx="1">
                  <c:v>38931</c:v>
                </c:pt>
                <c:pt idx="2">
                  <c:v>40471</c:v>
                </c:pt>
                <c:pt idx="3">
                  <c:v>39833</c:v>
                </c:pt>
                <c:pt idx="4">
                  <c:v>40554</c:v>
                </c:pt>
                <c:pt idx="5">
                  <c:v>39698</c:v>
                </c:pt>
                <c:pt idx="6">
                  <c:v>40678</c:v>
                </c:pt>
                <c:pt idx="7">
                  <c:v>40685</c:v>
                </c:pt>
              </c:numCache>
            </c:numRef>
          </c:xVal>
          <c:yVal>
            <c:numRef>
              <c:f>Sheet2!$H$49:$H$56</c:f>
              <c:numCache>
                <c:formatCode>General</c:formatCode>
                <c:ptCount val="8"/>
                <c:pt idx="0">
                  <c:v>0.99753815000000001</c:v>
                </c:pt>
                <c:pt idx="1">
                  <c:v>0.66863614000000005</c:v>
                </c:pt>
                <c:pt idx="2">
                  <c:v>0.63023143999999998</c:v>
                </c:pt>
                <c:pt idx="3">
                  <c:v>0.39143280000000003</c:v>
                </c:pt>
                <c:pt idx="4">
                  <c:v>0.39143280000000003</c:v>
                </c:pt>
                <c:pt idx="5">
                  <c:v>0.39143280000000003</c:v>
                </c:pt>
                <c:pt idx="6">
                  <c:v>0.37715409999999999</c:v>
                </c:pt>
                <c:pt idx="7">
                  <c:v>0.25800097</c:v>
                </c:pt>
              </c:numCache>
            </c:numRef>
          </c:yVal>
          <c:smooth val="0"/>
        </c:ser>
        <c:ser>
          <c:idx val="6"/>
          <c:order val="6"/>
          <c:tx>
            <c:v>AGPL</c:v>
          </c:tx>
          <c:spPr>
            <a:ln w="66675">
              <a:noFill/>
            </a:ln>
          </c:spPr>
          <c:marker>
            <c:symbol val="triangle"/>
            <c:size val="13"/>
          </c:marker>
          <c:xVal>
            <c:numRef>
              <c:f>Sheet2!$I$57</c:f>
              <c:numCache>
                <c:formatCode>[$-409]mmm\-yy;@</c:formatCode>
                <c:ptCount val="1"/>
                <c:pt idx="0">
                  <c:v>40219</c:v>
                </c:pt>
              </c:numCache>
            </c:numRef>
          </c:xVal>
          <c:yVal>
            <c:numRef>
              <c:f>Sheet2!$H$57</c:f>
              <c:numCache>
                <c:formatCode>General</c:formatCode>
                <c:ptCount val="1"/>
                <c:pt idx="0">
                  <c:v>0.39143280000000003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12832"/>
        <c:axId val="139083776"/>
      </c:scatterChart>
      <c:valAx>
        <c:axId val="10451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Last modified time</a:t>
                </a:r>
                <a:endParaRPr lang="ja-JP"/>
              </a:p>
            </c:rich>
          </c:tx>
          <c:layout/>
          <c:overlay val="0"/>
        </c:title>
        <c:numFmt formatCode="[$-409]mmm\-yy;@" sourceLinked="1"/>
        <c:majorTickMark val="out"/>
        <c:minorTickMark val="none"/>
        <c:tickLblPos val="nextTo"/>
        <c:crossAx val="139083776"/>
        <c:crosses val="autoZero"/>
        <c:crossBetween val="midCat"/>
      </c:valAx>
      <c:valAx>
        <c:axId val="1390837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Cover Ratio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51283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Sheet19!$A$1:$A$8</c:f>
              <c:strCache>
                <c:ptCount val="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&gt;30</c:v>
                </c:pt>
              </c:strCache>
            </c:strRef>
          </c:cat>
          <c:val>
            <c:numRef>
              <c:f>Sheet19!$B$1:$B$8</c:f>
              <c:numCache>
                <c:formatCode>General</c:formatCode>
                <c:ptCount val="8"/>
                <c:pt idx="0">
                  <c:v>34</c:v>
                </c:pt>
                <c:pt idx="1">
                  <c:v>143</c:v>
                </c:pt>
                <c:pt idx="2">
                  <c:v>132</c:v>
                </c:pt>
                <c:pt idx="3">
                  <c:v>16</c:v>
                </c:pt>
                <c:pt idx="4">
                  <c:v>10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25568"/>
        <c:axId val="139089536"/>
      </c:barChart>
      <c:catAx>
        <c:axId val="14372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#similar files found by Open CCFinder </a:t>
                </a:r>
                <a:endParaRPr lang="ja-JP"/>
              </a:p>
            </c:rich>
          </c:tx>
          <c:layout/>
          <c:overlay val="0"/>
        </c:title>
        <c:majorTickMark val="out"/>
        <c:minorTickMark val="none"/>
        <c:tickLblPos val="nextTo"/>
        <c:crossAx val="139089536"/>
        <c:crosses val="autoZero"/>
        <c:auto val="1"/>
        <c:lblAlgn val="ctr"/>
        <c:lblOffset val="100"/>
        <c:noMultiLvlLbl val="0"/>
      </c:catAx>
      <c:valAx>
        <c:axId val="13908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#input files 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72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32D90-3A90-456B-A5ED-C04C7B2C9120}" type="datetimeFigureOut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52460-A8EA-4DDA-9A72-F34A0FAD0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9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990" cy="4961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49" y="1"/>
            <a:ext cx="2950077" cy="4961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0635-0C4F-49CA-892C-6104B41A611B}" type="datetimeFigureOut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53" y="4720432"/>
            <a:ext cx="5444708" cy="44723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8990" cy="496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49" y="9440864"/>
            <a:ext cx="2950077" cy="496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496C1-6A7A-4234-8D5B-BEDED7217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56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want to start</a:t>
            </a:r>
            <a:r>
              <a:rPr kumimoji="1" lang="en-US" altLang="ja-JP" baseline="0" dirty="0" smtClean="0"/>
              <a:t> with a short story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96C1-6A7A-4234-8D5B-BEDED7217AF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29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96C1-6A7A-4234-8D5B-BEDED7217AF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67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96C1-6A7A-4234-8D5B-BEDED7217AF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67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96C1-6A7A-4234-8D5B-BEDED7217AF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25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1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1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4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49" y="260350"/>
            <a:ext cx="2051051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9" y="6640514"/>
            <a:ext cx="831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6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FC00191-CBDF-46F0-9568-24847CE5563F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9" y="6245226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6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4DD94-706D-4233-8D76-F4724141088D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5EBFD-C275-4C8F-905F-4ABCBDF54E86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A652A-A4AF-42C7-AEA6-073AB81A1B93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35FD0-B098-438A-8E30-6AAD879B09D3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A053E-60C3-4232-A27B-6840CD964D47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D7477-2F29-4267-BDBE-2E2196912AF8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41309-789F-4F79-940D-4767A769CB01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3A5E-A22A-4AFA-A95F-364AAA330F6E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E8CC2-3AD8-4E56-A117-8B65F82D2370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D34AB-42ED-4080-A41C-858694A4FB1B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1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1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4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9405C8E-42DE-4275-80B7-DD6948AC8FCB}" type="datetime1">
              <a:rPr kumimoji="1" lang="ja-JP" altLang="en-US" smtClean="0"/>
              <a:t>2011/10/31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4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6"/>
            <a:ext cx="115093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995204-6C53-408C-9BF8-5539A0F80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4"/>
            <a:ext cx="63850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484314"/>
            <a:ext cx="8568952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Development of a code clone search tool for open source repositories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573463"/>
            <a:ext cx="7016824" cy="1752600"/>
          </a:xfrm>
        </p:spPr>
        <p:txBody>
          <a:bodyPr/>
          <a:lstStyle/>
          <a:p>
            <a:r>
              <a:rPr lang="es-ES" altLang="ja-JP" dirty="0" smtClean="0"/>
              <a:t>Pei Xia</a:t>
            </a:r>
            <a:r>
              <a:rPr lang="en-US" altLang="ja-JP" baseline="30000" dirty="0" smtClean="0"/>
              <a:t>†</a:t>
            </a:r>
            <a:r>
              <a:rPr lang="es-ES" altLang="ja-JP" dirty="0" smtClean="0"/>
              <a:t>, Yuki Manabe</a:t>
            </a:r>
            <a:r>
              <a:rPr lang="en-US" altLang="ja-JP" baseline="30000" dirty="0"/>
              <a:t>†</a:t>
            </a:r>
            <a:r>
              <a:rPr lang="es-ES" altLang="ja-JP" dirty="0" smtClean="0"/>
              <a:t>,</a:t>
            </a:r>
          </a:p>
          <a:p>
            <a:r>
              <a:rPr lang="es-ES" altLang="ja-JP" dirty="0" smtClean="0"/>
              <a:t> </a:t>
            </a:r>
            <a:r>
              <a:rPr lang="es-ES" altLang="ja-JP" dirty="0"/>
              <a:t>Norihiro </a:t>
            </a:r>
            <a:r>
              <a:rPr lang="es-ES" altLang="ja-JP" dirty="0" smtClean="0"/>
              <a:t>Yoshida</a:t>
            </a:r>
            <a:r>
              <a:rPr lang="en-US" altLang="ja-JP" baseline="30000" dirty="0" smtClean="0"/>
              <a:t>††</a:t>
            </a:r>
            <a:r>
              <a:rPr lang="es-ES" altLang="ja-JP" dirty="0" smtClean="0"/>
              <a:t>, </a:t>
            </a:r>
            <a:r>
              <a:rPr lang="es-ES" altLang="ja-JP" dirty="0"/>
              <a:t>Katsuro </a:t>
            </a:r>
            <a:r>
              <a:rPr lang="es-ES" altLang="ja-JP" dirty="0" smtClean="0"/>
              <a:t>Inoue</a:t>
            </a:r>
            <a:r>
              <a:rPr lang="en-US" altLang="ja-JP" baseline="30000" dirty="0" smtClean="0"/>
              <a:t>†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5877273"/>
            <a:ext cx="6956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† Graduate School of Information Science and Technology, Osaka University</a:t>
            </a:r>
          </a:p>
          <a:p>
            <a:r>
              <a:rPr lang="en-US" altLang="ja-JP" sz="1400" dirty="0"/>
              <a:t>†† Graduate School of Information Science, Nara Institute of Science and Technology</a:t>
            </a:r>
            <a:endParaRPr kumimoji="1" lang="ja-JP" altLang="en-US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0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85"/>
    </mc:Choice>
    <mc:Fallback xmlns="">
      <p:transition spd="slow" advTm="185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Overview of the Proposed method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0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5"/>
    </mc:Choice>
    <mc:Fallback xmlns="">
      <p:transition spd="slow" advTm="738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0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Overview of the Proposed method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1115616" y="1916832"/>
            <a:ext cx="5544616" cy="2952328"/>
          </a:xfrm>
          <a:prstGeom prst="wedgeRoundRectCallout">
            <a:avLst>
              <a:gd name="adj1" fmla="val 58746"/>
              <a:gd name="adj2" fmla="val 566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6507"/>
              </p:ext>
            </p:extLst>
          </p:nvPr>
        </p:nvGraphicFramePr>
        <p:xfrm>
          <a:off x="1212359" y="2045842"/>
          <a:ext cx="5351129" cy="20207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2704"/>
                <a:gridCol w="3988425"/>
              </a:tblGrid>
              <a:tr h="336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URL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where </a:t>
                      </a:r>
                      <a:r>
                        <a:rPr lang="en-US" sz="1200" kern="100" dirty="0" smtClean="0">
                          <a:effectLst/>
                        </a:rPr>
                        <a:t>the</a:t>
                      </a:r>
                      <a:r>
                        <a:rPr lang="en-US" sz="1200" kern="100" baseline="0" dirty="0" smtClean="0">
                          <a:effectLst/>
                        </a:rPr>
                        <a:t> file </a:t>
                      </a:r>
                      <a:r>
                        <a:rPr lang="en-US" sz="1200" kern="100" dirty="0" smtClean="0">
                          <a:effectLst/>
                        </a:rPr>
                        <a:t>can </a:t>
                      </a:r>
                      <a:r>
                        <a:rPr lang="en-US" sz="1200" kern="100" dirty="0">
                          <a:effectLst/>
                        </a:rPr>
                        <a:t>be accessed on the Internet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File path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 smtClean="0">
                          <a:effectLst/>
                        </a:rPr>
                        <a:t>the path </a:t>
                      </a:r>
                      <a:r>
                        <a:rPr lang="en-US" sz="1200" kern="100" dirty="0">
                          <a:effectLst/>
                        </a:rPr>
                        <a:t>in </a:t>
                      </a:r>
                      <a:r>
                        <a:rPr lang="en-US" sz="1200" kern="100" dirty="0" smtClean="0">
                          <a:effectLst/>
                        </a:rPr>
                        <a:t>the file’s own project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LOC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line of </a:t>
                      </a:r>
                      <a:r>
                        <a:rPr lang="en-US" sz="1200" kern="100" dirty="0" smtClean="0">
                          <a:effectLst/>
                        </a:rPr>
                        <a:t>code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>
                          <a:effectLst/>
                        </a:rPr>
                        <a:t>License</a:t>
                      </a:r>
                      <a:endParaRPr lang="ja-JP" sz="12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the software license of </a:t>
                      </a:r>
                      <a:r>
                        <a:rPr lang="en-US" sz="1200" kern="100" dirty="0" smtClean="0">
                          <a:effectLst/>
                        </a:rPr>
                        <a:t>the </a:t>
                      </a:r>
                      <a:r>
                        <a:rPr lang="en-US" sz="1200" kern="100" dirty="0">
                          <a:effectLst/>
                        </a:rPr>
                        <a:t>file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Copyright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the copyright of </a:t>
                      </a:r>
                      <a:r>
                        <a:rPr lang="en-US" sz="1200" kern="100" dirty="0" smtClean="0">
                          <a:effectLst/>
                        </a:rPr>
                        <a:t>the </a:t>
                      </a:r>
                      <a:r>
                        <a:rPr lang="en-US" sz="1200" kern="100" dirty="0">
                          <a:effectLst/>
                        </a:rPr>
                        <a:t>file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Last modified time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the latest committed time of </a:t>
                      </a:r>
                      <a:r>
                        <a:rPr lang="en-US" sz="1200" kern="100" dirty="0" smtClean="0">
                          <a:effectLst/>
                        </a:rPr>
                        <a:t>the</a:t>
                      </a:r>
                      <a:r>
                        <a:rPr lang="en-US" sz="1200" kern="100" baseline="0" dirty="0" smtClean="0">
                          <a:effectLst/>
                        </a:rPr>
                        <a:t> file </a:t>
                      </a:r>
                      <a:r>
                        <a:rPr lang="en-US" sz="1200" kern="100" dirty="0" smtClean="0">
                          <a:effectLst/>
                        </a:rPr>
                        <a:t>in </a:t>
                      </a:r>
                      <a:r>
                        <a:rPr lang="en-US" sz="1200" kern="100" dirty="0">
                          <a:effectLst/>
                        </a:rPr>
                        <a:t>its repository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84477"/>
              </p:ext>
            </p:extLst>
          </p:nvPr>
        </p:nvGraphicFramePr>
        <p:xfrm>
          <a:off x="1215323" y="4102977"/>
          <a:ext cx="5351129" cy="6735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2704"/>
                <a:gridCol w="3988425"/>
              </a:tblGrid>
              <a:tr h="336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Cover ratio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200" kern="100" dirty="0" smtClean="0">
                          <a:effectLst/>
                        </a:rPr>
                        <a:t>the </a:t>
                      </a:r>
                      <a:r>
                        <a:rPr lang="en-US" sz="1200" kern="100" dirty="0">
                          <a:effectLst/>
                        </a:rPr>
                        <a:t>percentage of the queried </a:t>
                      </a:r>
                      <a:r>
                        <a:rPr lang="en-US" sz="1200" kern="100" dirty="0" smtClean="0">
                          <a:effectLst/>
                        </a:rPr>
                        <a:t>code </a:t>
                      </a:r>
                      <a:r>
                        <a:rPr lang="en-US" sz="1200" kern="100" dirty="0">
                          <a:effectLst/>
                        </a:rPr>
                        <a:t>that reused by </a:t>
                      </a:r>
                      <a:r>
                        <a:rPr lang="en-US" sz="1200" kern="100" dirty="0" smtClean="0">
                          <a:effectLst/>
                        </a:rPr>
                        <a:t>the</a:t>
                      </a:r>
                      <a:r>
                        <a:rPr lang="en-US" sz="1200" kern="100" baseline="0" dirty="0" smtClean="0">
                          <a:effectLst/>
                        </a:rPr>
                        <a:t> file</a:t>
                      </a:r>
                      <a:endParaRPr lang="ja-JP" sz="12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7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kumimoji="1" lang="en-US" altLang="ja-JP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 clone detail</a:t>
                      </a:r>
                      <a:endParaRPr kumimoji="1" lang="ja-JP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kumimoji="1" lang="en-US" altLang="ja-JP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part of the file has</a:t>
                      </a:r>
                      <a:r>
                        <a:rPr kumimoji="1" lang="en-US" altLang="ja-JP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been</a:t>
                      </a:r>
                      <a:r>
                        <a:rPr kumimoji="1" lang="en-US" altLang="ja-JP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detected as code clone</a:t>
                      </a:r>
                      <a:endParaRPr kumimoji="1" lang="ja-JP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"/>
    </mc:Choice>
    <mc:Fallback xmlns="">
      <p:transition spd="slow" advTm="5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Search Process of Open CCFinder</a:t>
            </a:r>
            <a:endParaRPr kumimoji="1" lang="ja-JP" altLang="en-US" sz="4000" dirty="0"/>
          </a:p>
        </p:txBody>
      </p:sp>
      <p:pic>
        <p:nvPicPr>
          <p:cNvPr id="4" name="Picture 3" descr="C:\Users\peixia\Pictures\無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87583"/>
            <a:ext cx="601796" cy="6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194190" y="1547012"/>
            <a:ext cx="878439" cy="1881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Token1</a:t>
            </a:r>
          </a:p>
          <a:p>
            <a:pPr algn="ctr"/>
            <a:r>
              <a:rPr lang="en-US" altLang="ja-JP" sz="1200" dirty="0" smtClean="0"/>
              <a:t>Token2</a:t>
            </a:r>
          </a:p>
          <a:p>
            <a:pPr algn="ctr"/>
            <a:r>
              <a:rPr kumimoji="1" lang="en-US" altLang="ja-JP" sz="1200" dirty="0" smtClean="0"/>
              <a:t>Token3</a:t>
            </a:r>
          </a:p>
          <a:p>
            <a:pPr algn="ctr"/>
            <a:r>
              <a:rPr lang="en-US" altLang="ja-JP" sz="1200" dirty="0" smtClean="0"/>
              <a:t>Token4</a:t>
            </a:r>
          </a:p>
          <a:p>
            <a:pPr algn="ctr"/>
            <a:r>
              <a:rPr lang="en-US" altLang="ja-JP" sz="1200" dirty="0" smtClean="0"/>
              <a:t>Token5</a:t>
            </a:r>
          </a:p>
          <a:p>
            <a:pPr algn="ctr"/>
            <a:r>
              <a:rPr lang="en-US" altLang="ja-JP" sz="1200" dirty="0" smtClean="0"/>
              <a:t>Token6</a:t>
            </a:r>
          </a:p>
          <a:p>
            <a:pPr algn="ctr"/>
            <a:r>
              <a:rPr kumimoji="1" lang="en-US" altLang="ja-JP" sz="800" dirty="0" smtClean="0"/>
              <a:t>…….</a:t>
            </a:r>
          </a:p>
          <a:p>
            <a:pPr algn="ctr"/>
            <a:r>
              <a:rPr lang="en-US" altLang="ja-JP" sz="1200" dirty="0" smtClean="0"/>
              <a:t>Filename</a:t>
            </a:r>
            <a:endParaRPr lang="ja-JP" altLang="en-US" sz="1200" dirty="0"/>
          </a:p>
        </p:txBody>
      </p:sp>
      <p:sp>
        <p:nvSpPr>
          <p:cNvPr id="8" name="正方形/長方形 7"/>
          <p:cNvSpPr/>
          <p:nvPr/>
        </p:nvSpPr>
        <p:spPr>
          <a:xfrm>
            <a:off x="3864716" y="1547012"/>
            <a:ext cx="974920" cy="1881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Keyword 6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Keyword 4</a:t>
            </a:r>
          </a:p>
          <a:p>
            <a:pPr algn="ctr"/>
            <a:r>
              <a:rPr lang="en-US" altLang="ja-JP" sz="1200" dirty="0" smtClean="0"/>
              <a:t>Keyword 1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Keyword 3</a:t>
            </a:r>
          </a:p>
          <a:p>
            <a:pPr algn="ctr"/>
            <a:r>
              <a:rPr lang="en-US" altLang="ja-JP" sz="1200" dirty="0" smtClean="0"/>
              <a:t>Keyword 2</a:t>
            </a:r>
          </a:p>
          <a:p>
            <a:pPr algn="ctr"/>
            <a:r>
              <a:rPr lang="en-US" altLang="ja-JP" sz="1200" dirty="0" smtClean="0"/>
              <a:t>Keyword 5</a:t>
            </a:r>
          </a:p>
          <a:p>
            <a:pPr algn="ctr"/>
            <a:r>
              <a:rPr kumimoji="1" lang="en-US" altLang="ja-JP" sz="800" dirty="0" smtClean="0"/>
              <a:t>…….</a:t>
            </a:r>
            <a:endParaRPr kumimoji="1" lang="ja-JP" altLang="en-US" sz="800" dirty="0"/>
          </a:p>
        </p:txBody>
      </p:sp>
      <p:sp>
        <p:nvSpPr>
          <p:cNvPr id="10" name="右矢印 9"/>
          <p:cNvSpPr/>
          <p:nvPr/>
        </p:nvSpPr>
        <p:spPr>
          <a:xfrm>
            <a:off x="1429380" y="2268162"/>
            <a:ext cx="635136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157572" y="2268162"/>
            <a:ext cx="635136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/>
          <p:cNvSpPr/>
          <p:nvPr/>
        </p:nvSpPr>
        <p:spPr>
          <a:xfrm>
            <a:off x="4858060" y="1791430"/>
            <a:ext cx="317568" cy="3240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/>
          <p:cNvSpPr/>
          <p:nvPr/>
        </p:nvSpPr>
        <p:spPr>
          <a:xfrm>
            <a:off x="4872828" y="2628201"/>
            <a:ext cx="302800" cy="53517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中かっこ 14"/>
          <p:cNvSpPr/>
          <p:nvPr/>
        </p:nvSpPr>
        <p:spPr>
          <a:xfrm>
            <a:off x="4872828" y="2196153"/>
            <a:ext cx="317568" cy="3240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5365719" y="1883886"/>
            <a:ext cx="635136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5376884" y="2345060"/>
            <a:ext cx="635136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5376884" y="2849115"/>
            <a:ext cx="635136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 rot="2529662">
            <a:off x="6257199" y="2947561"/>
            <a:ext cx="144016" cy="504056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rot="2529662">
            <a:off x="6508783" y="3158362"/>
            <a:ext cx="144016" cy="50405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2529662">
            <a:off x="6729287" y="3369007"/>
            <a:ext cx="144016" cy="50405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吹き出し 22"/>
          <p:cNvSpPr/>
          <p:nvPr/>
        </p:nvSpPr>
        <p:spPr>
          <a:xfrm rot="2529662">
            <a:off x="5657751" y="3527254"/>
            <a:ext cx="1008112" cy="64807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7" name="正方形/長方形 26"/>
          <p:cNvSpPr/>
          <p:nvPr/>
        </p:nvSpPr>
        <p:spPr>
          <a:xfrm>
            <a:off x="4839636" y="3933056"/>
            <a:ext cx="1074496" cy="929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File1</a:t>
            </a:r>
          </a:p>
          <a:p>
            <a:pPr algn="ctr"/>
            <a:r>
              <a:rPr lang="en-US" altLang="ja-JP" sz="1400" dirty="0" smtClean="0"/>
              <a:t>File2</a:t>
            </a:r>
          </a:p>
          <a:p>
            <a:pPr algn="ctr"/>
            <a:r>
              <a:rPr kumimoji="1" lang="en-US" altLang="ja-JP" sz="1400" dirty="0" smtClean="0"/>
              <a:t>File3</a:t>
            </a:r>
          </a:p>
          <a:p>
            <a:pPr algn="ctr"/>
            <a:r>
              <a:rPr lang="en-US" altLang="ja-JP" sz="1400" dirty="0" smtClean="0"/>
              <a:t>….</a:t>
            </a:r>
            <a:endParaRPr kumimoji="1" lang="en-US" altLang="ja-JP" sz="1400" dirty="0" smtClean="0"/>
          </a:p>
        </p:txBody>
      </p:sp>
      <p:sp>
        <p:nvSpPr>
          <p:cNvPr id="34" name="右矢印 33"/>
          <p:cNvSpPr/>
          <p:nvPr/>
        </p:nvSpPr>
        <p:spPr>
          <a:xfrm rot="4124610">
            <a:off x="7300179" y="3423459"/>
            <a:ext cx="1137912" cy="1684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 rot="14822285">
            <a:off x="7025059" y="3536806"/>
            <a:ext cx="1137912" cy="1684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>
            <a:off x="6097104" y="4716434"/>
            <a:ext cx="635136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10800000">
            <a:off x="6098083" y="5148483"/>
            <a:ext cx="635136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851141" y="4941057"/>
            <a:ext cx="1074496" cy="929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Related information</a:t>
            </a:r>
          </a:p>
        </p:txBody>
      </p:sp>
      <p:sp>
        <p:nvSpPr>
          <p:cNvPr id="40" name="右矢印 39"/>
          <p:cNvSpPr/>
          <p:nvPr/>
        </p:nvSpPr>
        <p:spPr>
          <a:xfrm rot="10800000">
            <a:off x="4426518" y="4577307"/>
            <a:ext cx="317569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直方体 40"/>
          <p:cNvSpPr/>
          <p:nvPr/>
        </p:nvSpPr>
        <p:spPr>
          <a:xfrm>
            <a:off x="3131840" y="4068473"/>
            <a:ext cx="1224136" cy="787087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Code Clone Detector</a:t>
            </a:r>
            <a:endParaRPr kumimoji="1" lang="ja-JP" altLang="en-US" sz="1400" dirty="0"/>
          </a:p>
        </p:txBody>
      </p:sp>
      <p:sp>
        <p:nvSpPr>
          <p:cNvPr id="42" name="右矢印 41"/>
          <p:cNvSpPr/>
          <p:nvPr/>
        </p:nvSpPr>
        <p:spPr>
          <a:xfrm rot="10800000">
            <a:off x="2660132" y="4585556"/>
            <a:ext cx="412496" cy="1308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1527268" y="3997283"/>
            <a:ext cx="1074496" cy="929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Code Clone information</a:t>
            </a:r>
          </a:p>
        </p:txBody>
      </p:sp>
      <p:sp>
        <p:nvSpPr>
          <p:cNvPr id="44" name="右矢印 43"/>
          <p:cNvSpPr/>
          <p:nvPr/>
        </p:nvSpPr>
        <p:spPr>
          <a:xfrm rot="10800000">
            <a:off x="971601" y="5369394"/>
            <a:ext cx="3731481" cy="1391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 rot="8556795">
            <a:off x="878777" y="4837292"/>
            <a:ext cx="655895" cy="1248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0163" y="1753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Input Q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0" y="51377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Output R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02080" y="18988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20398" y="18988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524654" y="14760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070275" y="32042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012160" y="36270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⑤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244734" y="442840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⑥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693214" y="40123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⑦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32166" y="49951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⑧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64150" y="5934204"/>
            <a:ext cx="722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① </a:t>
            </a:r>
            <a:r>
              <a:rPr lang="en-US" altLang="ja-JP" sz="1200" dirty="0" smtClean="0"/>
              <a:t>Word Extraction</a:t>
            </a:r>
            <a:r>
              <a:rPr kumimoji="1" lang="en-US" altLang="ja-JP" sz="1200" dirty="0" smtClean="0"/>
              <a:t>       </a:t>
            </a:r>
            <a:r>
              <a:rPr kumimoji="1" lang="ja-JP" altLang="en-US" sz="1200" dirty="0" smtClean="0"/>
              <a:t>② </a:t>
            </a:r>
            <a:r>
              <a:rPr kumimoji="1" lang="en-US" altLang="ja-JP" sz="1200" dirty="0" smtClean="0"/>
              <a:t>Keyword Ranking   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> </a:t>
            </a:r>
            <a:r>
              <a:rPr lang="ja-JP" altLang="en-US" sz="1200" dirty="0"/>
              <a:t> </a:t>
            </a:r>
            <a:r>
              <a:rPr kumimoji="1" lang="ja-JP" altLang="en-US" sz="1200" dirty="0" smtClean="0"/>
              <a:t>③ </a:t>
            </a:r>
            <a:r>
              <a:rPr kumimoji="1" lang="en-US" altLang="ja-JP" sz="1200" dirty="0" smtClean="0"/>
              <a:t>Generating request  </a:t>
            </a:r>
            <a:r>
              <a:rPr kumimoji="1" lang="ja-JP" altLang="en-US" sz="1200" dirty="0" smtClean="0"/>
              <a:t>④</a:t>
            </a:r>
            <a:r>
              <a:rPr lang="en-US" altLang="ja-JP" sz="1200" dirty="0"/>
              <a:t> searching for </a:t>
            </a:r>
            <a:r>
              <a:rPr lang="en-US" altLang="ja-JP" sz="1200" dirty="0" smtClean="0"/>
              <a:t>Candidate files</a:t>
            </a:r>
          </a:p>
          <a:p>
            <a:r>
              <a:rPr lang="ja-JP" altLang="en-US" sz="1200" dirty="0" smtClean="0"/>
              <a:t>⑤ </a:t>
            </a:r>
            <a:r>
              <a:rPr lang="en-US" altLang="ja-JP" sz="1200" dirty="0" smtClean="0"/>
              <a:t>Merging candidates </a:t>
            </a:r>
            <a:r>
              <a:rPr lang="ja-JP" altLang="en-US" sz="1200" dirty="0" smtClean="0"/>
              <a:t>⑥ </a:t>
            </a:r>
            <a:r>
              <a:rPr lang="en-US" altLang="ja-JP" sz="1200" dirty="0" smtClean="0"/>
              <a:t>crawling information    </a:t>
            </a:r>
            <a:r>
              <a:rPr lang="ja-JP" altLang="en-US" sz="1200" dirty="0" smtClean="0"/>
              <a:t>⑦ </a:t>
            </a:r>
            <a:r>
              <a:rPr lang="en-US" altLang="ja-JP" sz="1200" dirty="0" smtClean="0"/>
              <a:t>clone analysis </a:t>
            </a:r>
            <a:r>
              <a:rPr lang="ja-JP" altLang="en-US" sz="1200" dirty="0" smtClean="0"/>
              <a:t>　   　  ⑧ </a:t>
            </a:r>
            <a:r>
              <a:rPr lang="en-US" altLang="ja-JP" sz="1200" dirty="0" smtClean="0"/>
              <a:t>Result forming</a:t>
            </a:r>
            <a:endParaRPr kumimoji="1" lang="ja-JP" altLang="en-US" sz="1200" dirty="0"/>
          </a:p>
        </p:txBody>
      </p:sp>
      <p:sp>
        <p:nvSpPr>
          <p:cNvPr id="60" name="直方体 59"/>
          <p:cNvSpPr/>
          <p:nvPr/>
        </p:nvSpPr>
        <p:spPr>
          <a:xfrm>
            <a:off x="6244735" y="1898830"/>
            <a:ext cx="1825541" cy="996957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External code search engines</a:t>
            </a:r>
            <a:endParaRPr kumimoji="1" lang="ja-JP" altLang="en-US" dirty="0"/>
          </a:p>
        </p:txBody>
      </p:sp>
      <p:sp>
        <p:nvSpPr>
          <p:cNvPr id="61" name="雲 60"/>
          <p:cNvSpPr/>
          <p:nvPr/>
        </p:nvSpPr>
        <p:spPr>
          <a:xfrm>
            <a:off x="6869399" y="4325008"/>
            <a:ext cx="2095144" cy="162427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円柱 61"/>
          <p:cNvSpPr/>
          <p:nvPr/>
        </p:nvSpPr>
        <p:spPr>
          <a:xfrm>
            <a:off x="7229939" y="4907427"/>
            <a:ext cx="286271" cy="46579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柱 62"/>
          <p:cNvSpPr/>
          <p:nvPr/>
        </p:nvSpPr>
        <p:spPr>
          <a:xfrm>
            <a:off x="7492819" y="4907427"/>
            <a:ext cx="286271" cy="46579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柱 63"/>
          <p:cNvSpPr/>
          <p:nvPr/>
        </p:nvSpPr>
        <p:spPr>
          <a:xfrm>
            <a:off x="7708843" y="4907427"/>
            <a:ext cx="286271" cy="46579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柱 64"/>
          <p:cNvSpPr/>
          <p:nvPr/>
        </p:nvSpPr>
        <p:spPr>
          <a:xfrm>
            <a:off x="8318178" y="4903403"/>
            <a:ext cx="286271" cy="46579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979479" y="4849263"/>
            <a:ext cx="3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901766" y="5316388"/>
            <a:ext cx="1898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Open source repositories</a:t>
            </a:r>
            <a:endParaRPr kumimoji="1"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6" name="屈折矢印 45"/>
          <p:cNvSpPr/>
          <p:nvPr/>
        </p:nvSpPr>
        <p:spPr>
          <a:xfrm rot="5400000">
            <a:off x="2019112" y="1784548"/>
            <a:ext cx="1026422" cy="2959613"/>
          </a:xfrm>
          <a:custGeom>
            <a:avLst/>
            <a:gdLst>
              <a:gd name="connsiteX0" fmla="*/ 0 w 1317328"/>
              <a:gd name="connsiteY0" fmla="*/ 3212092 h 3288945"/>
              <a:gd name="connsiteX1" fmla="*/ 949570 w 1317328"/>
              <a:gd name="connsiteY1" fmla="*/ 3212092 h 3288945"/>
              <a:gd name="connsiteX2" fmla="*/ 949570 w 1317328"/>
              <a:gd name="connsiteY2" fmla="*/ 329332 h 3288945"/>
              <a:gd name="connsiteX3" fmla="*/ 658664 w 1317328"/>
              <a:gd name="connsiteY3" fmla="*/ 329332 h 3288945"/>
              <a:gd name="connsiteX4" fmla="*/ 987996 w 1317328"/>
              <a:gd name="connsiteY4" fmla="*/ 0 h 3288945"/>
              <a:gd name="connsiteX5" fmla="*/ 1317328 w 1317328"/>
              <a:gd name="connsiteY5" fmla="*/ 329332 h 3288945"/>
              <a:gd name="connsiteX6" fmla="*/ 1026422 w 1317328"/>
              <a:gd name="connsiteY6" fmla="*/ 329332 h 3288945"/>
              <a:gd name="connsiteX7" fmla="*/ 1026422 w 1317328"/>
              <a:gd name="connsiteY7" fmla="*/ 3288945 h 3288945"/>
              <a:gd name="connsiteX8" fmla="*/ 0 w 1317328"/>
              <a:gd name="connsiteY8" fmla="*/ 3288945 h 3288945"/>
              <a:gd name="connsiteX9" fmla="*/ 0 w 1317328"/>
              <a:gd name="connsiteY9" fmla="*/ 3212092 h 3288945"/>
              <a:gd name="connsiteX0" fmla="*/ 0 w 1317328"/>
              <a:gd name="connsiteY0" fmla="*/ 3212092 h 3288945"/>
              <a:gd name="connsiteX1" fmla="*/ 949570 w 1317328"/>
              <a:gd name="connsiteY1" fmla="*/ 3212092 h 3288945"/>
              <a:gd name="connsiteX2" fmla="*/ 949570 w 1317328"/>
              <a:gd name="connsiteY2" fmla="*/ 329332 h 3288945"/>
              <a:gd name="connsiteX3" fmla="*/ 987996 w 1317328"/>
              <a:gd name="connsiteY3" fmla="*/ 0 h 3288945"/>
              <a:gd name="connsiteX4" fmla="*/ 1317328 w 1317328"/>
              <a:gd name="connsiteY4" fmla="*/ 329332 h 3288945"/>
              <a:gd name="connsiteX5" fmla="*/ 1026422 w 1317328"/>
              <a:gd name="connsiteY5" fmla="*/ 329332 h 3288945"/>
              <a:gd name="connsiteX6" fmla="*/ 1026422 w 1317328"/>
              <a:gd name="connsiteY6" fmla="*/ 3288945 h 3288945"/>
              <a:gd name="connsiteX7" fmla="*/ 0 w 1317328"/>
              <a:gd name="connsiteY7" fmla="*/ 3288945 h 3288945"/>
              <a:gd name="connsiteX8" fmla="*/ 0 w 1317328"/>
              <a:gd name="connsiteY8" fmla="*/ 3212092 h 3288945"/>
              <a:gd name="connsiteX0" fmla="*/ 0 w 1317328"/>
              <a:gd name="connsiteY0" fmla="*/ 2882760 h 2959613"/>
              <a:gd name="connsiteX1" fmla="*/ 949570 w 1317328"/>
              <a:gd name="connsiteY1" fmla="*/ 2882760 h 2959613"/>
              <a:gd name="connsiteX2" fmla="*/ 949570 w 1317328"/>
              <a:gd name="connsiteY2" fmla="*/ 0 h 2959613"/>
              <a:gd name="connsiteX3" fmla="*/ 1317328 w 1317328"/>
              <a:gd name="connsiteY3" fmla="*/ 0 h 2959613"/>
              <a:gd name="connsiteX4" fmla="*/ 1026422 w 1317328"/>
              <a:gd name="connsiteY4" fmla="*/ 0 h 2959613"/>
              <a:gd name="connsiteX5" fmla="*/ 1026422 w 1317328"/>
              <a:gd name="connsiteY5" fmla="*/ 2959613 h 2959613"/>
              <a:gd name="connsiteX6" fmla="*/ 0 w 1317328"/>
              <a:gd name="connsiteY6" fmla="*/ 2959613 h 2959613"/>
              <a:gd name="connsiteX7" fmla="*/ 0 w 1317328"/>
              <a:gd name="connsiteY7" fmla="*/ 2882760 h 2959613"/>
              <a:gd name="connsiteX0" fmla="*/ 0 w 1026422"/>
              <a:gd name="connsiteY0" fmla="*/ 2882760 h 2959613"/>
              <a:gd name="connsiteX1" fmla="*/ 949570 w 1026422"/>
              <a:gd name="connsiteY1" fmla="*/ 2882760 h 2959613"/>
              <a:gd name="connsiteX2" fmla="*/ 949570 w 1026422"/>
              <a:gd name="connsiteY2" fmla="*/ 0 h 2959613"/>
              <a:gd name="connsiteX3" fmla="*/ 1026422 w 1026422"/>
              <a:gd name="connsiteY3" fmla="*/ 0 h 2959613"/>
              <a:gd name="connsiteX4" fmla="*/ 1026422 w 1026422"/>
              <a:gd name="connsiteY4" fmla="*/ 2959613 h 2959613"/>
              <a:gd name="connsiteX5" fmla="*/ 0 w 1026422"/>
              <a:gd name="connsiteY5" fmla="*/ 2959613 h 2959613"/>
              <a:gd name="connsiteX6" fmla="*/ 0 w 1026422"/>
              <a:gd name="connsiteY6" fmla="*/ 2882760 h 29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422" h="2959613">
                <a:moveTo>
                  <a:pt x="0" y="2882760"/>
                </a:moveTo>
                <a:lnTo>
                  <a:pt x="949570" y="2882760"/>
                </a:lnTo>
                <a:lnTo>
                  <a:pt x="949570" y="0"/>
                </a:lnTo>
                <a:lnTo>
                  <a:pt x="1026422" y="0"/>
                </a:lnTo>
                <a:lnTo>
                  <a:pt x="1026422" y="2959613"/>
                </a:lnTo>
                <a:lnTo>
                  <a:pt x="0" y="2959613"/>
                </a:lnTo>
                <a:lnTo>
                  <a:pt x="0" y="288276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U ターン矢印 58"/>
          <p:cNvSpPr/>
          <p:nvPr/>
        </p:nvSpPr>
        <p:spPr>
          <a:xfrm rot="5400000">
            <a:off x="3995765" y="3717257"/>
            <a:ext cx="764685" cy="731957"/>
          </a:xfrm>
          <a:prstGeom prst="uturnArrow">
            <a:avLst>
              <a:gd name="adj1" fmla="val 9143"/>
              <a:gd name="adj2" fmla="val 10128"/>
              <a:gd name="adj3" fmla="val 12766"/>
              <a:gd name="adj4" fmla="val 43750"/>
              <a:gd name="adj5" fmla="val 407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1"/>
    </mc:Choice>
    <mc:Fallback xmlns="">
      <p:transition spd="slow" advTm="7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Demo – Tokenize </a:t>
            </a:r>
            <a:r>
              <a:rPr lang="en-US" altLang="ja-JP" dirty="0" smtClean="0"/>
              <a:t>View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①</a:t>
            </a:r>
            <a:r>
              <a:rPr lang="en-US" altLang="ja-JP" sz="2200" dirty="0"/>
              <a:t>query input area</a:t>
            </a:r>
          </a:p>
          <a:p>
            <a:pPr marL="457200" lvl="1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②</a:t>
            </a:r>
            <a:r>
              <a:rPr lang="en-US" altLang="ja-JP" sz="2200" dirty="0"/>
              <a:t>keywords list</a:t>
            </a:r>
          </a:p>
          <a:p>
            <a:pPr marL="457200" lvl="1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③</a:t>
            </a:r>
            <a:r>
              <a:rPr lang="en-US" altLang="ja-JP" sz="2200" dirty="0"/>
              <a:t>log area</a:t>
            </a:r>
          </a:p>
          <a:p>
            <a:pPr marL="457200" lvl="1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④</a:t>
            </a:r>
            <a:r>
              <a:rPr lang="en-US" altLang="ja-JP" sz="2200" dirty="0"/>
              <a:t>Tokenize</a:t>
            </a:r>
            <a:r>
              <a:rPr lang="ja-JP" altLang="en-US" sz="2200" dirty="0"/>
              <a:t> </a:t>
            </a:r>
            <a:r>
              <a:rPr lang="en-US" altLang="ja-JP" sz="2200" dirty="0"/>
              <a:t>button</a:t>
            </a:r>
          </a:p>
          <a:p>
            <a:pPr marL="457200" lvl="1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⑤</a:t>
            </a:r>
            <a:r>
              <a:rPr lang="en-US" altLang="ja-JP" sz="2200" dirty="0"/>
              <a:t>Search button</a:t>
            </a:r>
          </a:p>
          <a:p>
            <a:pPr marL="457200" lvl="1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⑥</a:t>
            </a:r>
            <a:r>
              <a:rPr lang="en-US" altLang="ja-JP" sz="2200" dirty="0"/>
              <a:t>Shuffle button</a:t>
            </a:r>
            <a:endParaRPr lang="ja-JP" altLang="en-US" sz="2200" dirty="0"/>
          </a:p>
          <a:p>
            <a:endParaRPr kumimoji="1" lang="en-US" altLang="ja-JP" dirty="0" smtClean="0"/>
          </a:p>
        </p:txBody>
      </p:sp>
      <p:pic>
        <p:nvPicPr>
          <p:cNvPr id="1025" name="Picture 1" descr="C:\Users\peixia\AppData\Roaming\Tencent\Users\172220884\QQ\WinTemp\RichOle\D0D[$7}0@Q]NX]RSW}T4K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9202"/>
            <a:ext cx="8496944" cy="52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 3"/>
          <p:cNvSpPr/>
          <p:nvPr/>
        </p:nvSpPr>
        <p:spPr>
          <a:xfrm>
            <a:off x="2283807" y="2794233"/>
            <a:ext cx="2023039" cy="98150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Query input area</a:t>
            </a:r>
            <a:endParaRPr kumimoji="1" lang="ja-JP" altLang="en-US" dirty="0"/>
          </a:p>
        </p:txBody>
      </p:sp>
      <p:sp>
        <p:nvSpPr>
          <p:cNvPr id="13" name="雲 12"/>
          <p:cNvSpPr/>
          <p:nvPr/>
        </p:nvSpPr>
        <p:spPr>
          <a:xfrm>
            <a:off x="6629896" y="2761967"/>
            <a:ext cx="1374967" cy="70768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Keyword list</a:t>
            </a:r>
            <a:endParaRPr kumimoji="1" lang="ja-JP" altLang="en-US" sz="1400" dirty="0"/>
          </a:p>
        </p:txBody>
      </p:sp>
      <p:sp>
        <p:nvSpPr>
          <p:cNvPr id="15" name="雲 14"/>
          <p:cNvSpPr/>
          <p:nvPr/>
        </p:nvSpPr>
        <p:spPr>
          <a:xfrm>
            <a:off x="3707904" y="5327818"/>
            <a:ext cx="1368152" cy="83748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Log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6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"/>
    </mc:Choice>
    <mc:Fallback xmlns="">
      <p:transition spd="slow" advTm="73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Demo</a:t>
            </a:r>
            <a:r>
              <a:rPr lang="en-US" altLang="ja-JP" dirty="0"/>
              <a:t> – </a:t>
            </a:r>
            <a:r>
              <a:rPr lang="en-US" altLang="ja-JP" dirty="0" smtClean="0"/>
              <a:t>Candidates View</a:t>
            </a:r>
            <a:endParaRPr kumimoji="1" lang="ja-JP" altLang="en-US" dirty="0"/>
          </a:p>
        </p:txBody>
      </p:sp>
      <p:pic>
        <p:nvPicPr>
          <p:cNvPr id="12" name="図 11" descr="C:\Users\peixia\AppData\Roaming\Tencent\Users\172220884\QQ\WinTemp\RichOle\EI((}@0F0[SDVH}`5]Q{O1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雲 9"/>
          <p:cNvSpPr/>
          <p:nvPr/>
        </p:nvSpPr>
        <p:spPr>
          <a:xfrm>
            <a:off x="3707904" y="4981083"/>
            <a:ext cx="1368152" cy="83748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Log</a:t>
            </a:r>
            <a:endParaRPr kumimoji="1" lang="ja-JP" altLang="en-US" dirty="0"/>
          </a:p>
        </p:txBody>
      </p:sp>
      <p:sp>
        <p:nvSpPr>
          <p:cNvPr id="11" name="雲 10"/>
          <p:cNvSpPr/>
          <p:nvPr/>
        </p:nvSpPr>
        <p:spPr>
          <a:xfrm>
            <a:off x="3491880" y="2564904"/>
            <a:ext cx="2088232" cy="83748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Candidates file list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4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"/>
    </mc:Choice>
    <mc:Fallback xmlns="">
      <p:transition spd="slow" advTm="14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Demo</a:t>
            </a:r>
            <a:r>
              <a:rPr lang="en-US" altLang="ja-JP" dirty="0"/>
              <a:t> – </a:t>
            </a:r>
            <a:r>
              <a:rPr kumimoji="1" lang="en-US" altLang="ja-JP" dirty="0" smtClean="0"/>
              <a:t>Results View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Results view</a:t>
            </a:r>
          </a:p>
          <a:p>
            <a:pPr marL="457200" lvl="1" indent="0">
              <a:buNone/>
            </a:pPr>
            <a:r>
              <a:rPr lang="ja-JP" altLang="en-US" sz="2200" b="1" dirty="0">
                <a:solidFill>
                  <a:srgbClr val="FF0000"/>
                </a:solidFill>
              </a:rPr>
              <a:t>①</a:t>
            </a:r>
            <a:r>
              <a:rPr lang="en-US" altLang="ja-JP" sz="2200" dirty="0"/>
              <a:t>results detail</a:t>
            </a:r>
          </a:p>
          <a:p>
            <a:pPr marL="457200" lvl="1" indent="0">
              <a:buNone/>
            </a:pPr>
            <a:r>
              <a:rPr lang="ja-JP" altLang="en-US" sz="2200" b="1" dirty="0">
                <a:solidFill>
                  <a:srgbClr val="FF0000"/>
                </a:solidFill>
              </a:rPr>
              <a:t>②</a:t>
            </a:r>
            <a:r>
              <a:rPr lang="en-US" altLang="ja-JP" sz="2200" dirty="0"/>
              <a:t>log area</a:t>
            </a:r>
          </a:p>
          <a:p>
            <a:pPr marL="457200" lvl="1" indent="0">
              <a:buNone/>
            </a:pPr>
            <a:endParaRPr lang="ja-JP" altLang="en-US" sz="2200" dirty="0"/>
          </a:p>
          <a:p>
            <a:endParaRPr kumimoji="1" lang="ja-JP" altLang="en-US" dirty="0"/>
          </a:p>
        </p:txBody>
      </p:sp>
      <p:pic>
        <p:nvPicPr>
          <p:cNvPr id="6145" name="Picture 1" descr="C:\Users\peixia\AppData\Roaming\Tencent\Users\172220884\QQ\WinTemp\RichOle\S`OBY8_(S{T[{Y)H_0J($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870"/>
            <a:ext cx="8352928" cy="52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雲 7"/>
          <p:cNvSpPr/>
          <p:nvPr/>
        </p:nvSpPr>
        <p:spPr>
          <a:xfrm>
            <a:off x="3851920" y="5111794"/>
            <a:ext cx="1368152" cy="83748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Log</a:t>
            </a:r>
            <a:endParaRPr kumimoji="1" lang="ja-JP" altLang="en-US" dirty="0"/>
          </a:p>
        </p:txBody>
      </p:sp>
      <p:sp>
        <p:nvSpPr>
          <p:cNvPr id="9" name="雲 8"/>
          <p:cNvSpPr/>
          <p:nvPr/>
        </p:nvSpPr>
        <p:spPr>
          <a:xfrm>
            <a:off x="3707904" y="2780928"/>
            <a:ext cx="1872208" cy="102956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Code</a:t>
            </a:r>
            <a:r>
              <a:rPr lang="ja-JP" altLang="en-US" dirty="0"/>
              <a:t> </a:t>
            </a:r>
            <a:r>
              <a:rPr lang="en-US" altLang="ja-JP" dirty="0"/>
              <a:t>a</a:t>
            </a:r>
            <a:r>
              <a:rPr lang="en-US" altLang="ja-JP" dirty="0" smtClean="0"/>
              <a:t>ttributes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31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"/>
    </mc:Choice>
    <mc:Fallback xmlns="">
      <p:transition spd="slow" advTm="1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Demo</a:t>
            </a:r>
            <a:r>
              <a:rPr lang="en-US" altLang="ja-JP" dirty="0"/>
              <a:t> – Results </a:t>
            </a:r>
            <a:r>
              <a:rPr lang="en-US" altLang="ja-JP" dirty="0" smtClean="0"/>
              <a:t>View</a:t>
            </a:r>
            <a:endParaRPr kumimoji="1" lang="ja-JP" altLang="en-US" dirty="0"/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Results view</a:t>
            </a:r>
          </a:p>
          <a:p>
            <a:pPr marL="457200" lvl="1" indent="0">
              <a:buNone/>
            </a:pPr>
            <a:r>
              <a:rPr lang="ja-JP" altLang="en-US" sz="2200" b="1" dirty="0">
                <a:solidFill>
                  <a:srgbClr val="FF0000"/>
                </a:solidFill>
              </a:rPr>
              <a:t>①</a:t>
            </a:r>
            <a:r>
              <a:rPr lang="en-US" altLang="ja-JP" sz="2200" dirty="0"/>
              <a:t>results detail</a:t>
            </a:r>
          </a:p>
          <a:p>
            <a:pPr marL="457200" lvl="1" indent="0">
              <a:buNone/>
            </a:pPr>
            <a:r>
              <a:rPr lang="ja-JP" altLang="en-US" sz="2200" b="1" dirty="0">
                <a:solidFill>
                  <a:srgbClr val="FF0000"/>
                </a:solidFill>
              </a:rPr>
              <a:t>②</a:t>
            </a:r>
            <a:r>
              <a:rPr lang="en-US" altLang="ja-JP" sz="2200" dirty="0"/>
              <a:t>log area</a:t>
            </a:r>
          </a:p>
          <a:p>
            <a:pPr marL="457200" lvl="1" indent="0">
              <a:buNone/>
            </a:pPr>
            <a:r>
              <a:rPr lang="ja-JP" altLang="en-US" sz="2200" b="1" dirty="0">
                <a:solidFill>
                  <a:srgbClr val="FF0000"/>
                </a:solidFill>
              </a:rPr>
              <a:t>③</a:t>
            </a:r>
            <a:r>
              <a:rPr lang="en-US" altLang="ja-JP" sz="2200" dirty="0"/>
              <a:t>code clone detail</a:t>
            </a:r>
            <a:endParaRPr lang="ja-JP" altLang="en-US" sz="2200" dirty="0"/>
          </a:p>
          <a:p>
            <a:endParaRPr kumimoji="1" lang="ja-JP" altLang="en-US" dirty="0"/>
          </a:p>
        </p:txBody>
      </p:sp>
      <p:pic>
        <p:nvPicPr>
          <p:cNvPr id="8193" name="Picture 1" descr="C:\Users\peixia\AppData\Roaming\Tencent\Users\172220884\QQ\WinTemp\RichOle\4_[LA{$_HZ9P52%6I(16(`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9" name="雲 8"/>
          <p:cNvSpPr/>
          <p:nvPr/>
        </p:nvSpPr>
        <p:spPr>
          <a:xfrm>
            <a:off x="3707904" y="2780928"/>
            <a:ext cx="2088232" cy="108012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Code clone detail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1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"/>
    </mc:Choice>
    <mc:Fallback xmlns="">
      <p:transition spd="slow" advTm="26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altLang="ja-JP" dirty="0" smtClean="0"/>
              <a:t>Question: When </a:t>
            </a:r>
            <a:r>
              <a:rPr lang="en-US" altLang="ja-JP" dirty="0"/>
              <a:t>we find a useful source </a:t>
            </a:r>
            <a:endParaRPr lang="en-US" altLang="ja-JP" dirty="0" smtClean="0"/>
          </a:p>
          <a:p>
            <a:pPr marL="5715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code</a:t>
            </a:r>
            <a:r>
              <a:rPr lang="ja-JP" altLang="en-US" dirty="0" smtClean="0"/>
              <a:t> </a:t>
            </a:r>
            <a:r>
              <a:rPr lang="en-US" altLang="ja-JP" dirty="0" smtClean="0"/>
              <a:t>file</a:t>
            </a:r>
            <a:r>
              <a:rPr lang="en-US" altLang="ja-JP" dirty="0"/>
              <a:t>, </a:t>
            </a:r>
            <a:r>
              <a:rPr lang="en-US" altLang="ja-JP" dirty="0" smtClean="0"/>
              <a:t>can </a:t>
            </a:r>
            <a:r>
              <a:rPr lang="en-US" altLang="ja-JP" dirty="0"/>
              <a:t>we reuse it safely?</a:t>
            </a:r>
          </a:p>
          <a:p>
            <a:pPr marL="57150" indent="0">
              <a:buNone/>
            </a:pPr>
            <a:r>
              <a:rPr lang="en-US" altLang="ja-JP" dirty="0" smtClean="0"/>
              <a:t>Subjects: base</a:t>
            </a:r>
            <a:r>
              <a:rPr kumimoji="1" lang="en-US" altLang="ja-JP" dirty="0" smtClean="0"/>
              <a:t>64.java</a:t>
            </a:r>
          </a:p>
          <a:p>
            <a:pPr marL="57150" indent="0">
              <a:buNone/>
            </a:pPr>
            <a:r>
              <a:rPr lang="en-US" altLang="ja-JP" dirty="0" smtClean="0"/>
              <a:t>Purpose: To find the files from open source 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r>
              <a:rPr lang="en-US" altLang="ja-JP" dirty="0" smtClean="0"/>
              <a:t>repositories that we should check </a:t>
            </a:r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r>
              <a:rPr lang="en-US" altLang="ja-JP" dirty="0" smtClean="0"/>
              <a:t>while reusing this file.</a:t>
            </a:r>
          </a:p>
          <a:p>
            <a:pPr lvl="1"/>
            <a:endParaRPr kumimoji="1"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"/>
    </mc:Choice>
    <mc:Fallback xmlns="">
      <p:transition spd="slow" advTm="7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 1</a:t>
            </a:r>
            <a:r>
              <a:rPr lang="en-US" altLang="ja-JP" dirty="0"/>
              <a:t> </a:t>
            </a:r>
            <a:r>
              <a:rPr lang="en-US" altLang="ja-JP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Subjects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base</a:t>
            </a:r>
            <a:r>
              <a:rPr kumimoji="1" lang="en-US" altLang="ja-JP" dirty="0" smtClean="0"/>
              <a:t>64.java</a:t>
            </a:r>
          </a:p>
          <a:p>
            <a:pPr lvl="1"/>
            <a:r>
              <a:rPr lang="en-US" altLang="ja-JP" dirty="0"/>
              <a:t>Apache </a:t>
            </a:r>
            <a:r>
              <a:rPr lang="en-US" altLang="ja-JP" dirty="0" err="1" smtClean="0"/>
              <a:t>ObJectRelationBridge</a:t>
            </a:r>
            <a:r>
              <a:rPr lang="en-US" altLang="ja-JP" dirty="0" smtClean="0"/>
              <a:t> </a:t>
            </a:r>
            <a:r>
              <a:rPr lang="en-US" altLang="ja-JP" dirty="0"/>
              <a:t>(Apache OJB) open source project 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Apache license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6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"/>
    </mc:Choice>
    <mc:Fallback xmlns="">
      <p:transition spd="slow" advTm="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 1</a:t>
            </a:r>
            <a:r>
              <a:rPr lang="en-US" altLang="ja-JP" dirty="0"/>
              <a:t> –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 smtClean="0"/>
              <a:t>Files that contain </a:t>
            </a:r>
            <a:r>
              <a:rPr lang="en-US" altLang="ja-JP" sz="2800" dirty="0"/>
              <a:t>code clones with</a:t>
            </a:r>
            <a:r>
              <a:rPr lang="en-US" altLang="ja-JP" sz="2800" i="1" dirty="0"/>
              <a:t> base64.java</a:t>
            </a:r>
            <a:endParaRPr kumimoji="1" lang="en-US" altLang="ja-JP" sz="28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683568" y="5949280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Files that contain code clones with</a:t>
            </a:r>
            <a:r>
              <a:rPr lang="en-US" altLang="ja-JP" sz="1600" i="1" dirty="0"/>
              <a:t> base64.java</a:t>
            </a:r>
            <a:r>
              <a:rPr lang="en-US" altLang="ja-JP" sz="1600" dirty="0"/>
              <a:t> found</a:t>
            </a:r>
            <a:r>
              <a:rPr lang="en-US" altLang="ja-JP" sz="1600" i="1" dirty="0"/>
              <a:t> by Open </a:t>
            </a:r>
            <a:r>
              <a:rPr lang="en-US" altLang="ja-JP" sz="1600" i="1" dirty="0" err="1"/>
              <a:t>CCFinder</a:t>
            </a:r>
            <a:r>
              <a:rPr lang="en-US" altLang="ja-JP" sz="1600" i="1" dirty="0"/>
              <a:t> </a:t>
            </a:r>
            <a:r>
              <a:rPr lang="en-US" altLang="ja-JP" sz="1600" dirty="0"/>
              <a:t>(57 results)</a:t>
            </a:r>
            <a:endParaRPr lang="ja-JP" altLang="ja-JP" sz="1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194342"/>
              </p:ext>
            </p:extLst>
          </p:nvPr>
        </p:nvGraphicFramePr>
        <p:xfrm>
          <a:off x="899592" y="2420888"/>
          <a:ext cx="74168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下矢印 7"/>
          <p:cNvSpPr/>
          <p:nvPr/>
        </p:nvSpPr>
        <p:spPr>
          <a:xfrm rot="3022043" flipH="1">
            <a:off x="2096682" y="2267681"/>
            <a:ext cx="87233" cy="22747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71152" y="2106001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Query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738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"/>
    </mc:Choice>
    <mc:Fallback xmlns="">
      <p:transition spd="slow" advTm="1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ja-JP" dirty="0"/>
              <a:t>Jacobsen v. </a:t>
            </a:r>
            <a:r>
              <a:rPr lang="en-US" altLang="ja-JP" dirty="0" err="1" smtClean="0"/>
              <a:t>Katzer</a:t>
            </a:r>
            <a:r>
              <a:rPr lang="en-US" altLang="ja-JP" sz="3600" baseline="30000" dirty="0" smtClean="0"/>
              <a:t>[1]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1600201"/>
            <a:ext cx="8507288" cy="45259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A lawsuit </a:t>
            </a:r>
            <a:r>
              <a:rPr lang="en-US" altLang="ja-JP" sz="2800" dirty="0"/>
              <a:t>b</a:t>
            </a:r>
            <a:r>
              <a:rPr kumimoji="1" lang="en-US" altLang="ja-JP" sz="2800" dirty="0" smtClean="0"/>
              <a:t>etween two open source software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JMRI and KAMIND, in the U.S. federal court, 2008.</a:t>
            </a:r>
          </a:p>
          <a:p>
            <a:r>
              <a:rPr kumimoji="1" lang="en-US" altLang="ja-JP" sz="2800" dirty="0" smtClean="0"/>
              <a:t>KAMIND reused some source code from JMRI, but deleted the copyright notice.</a:t>
            </a:r>
          </a:p>
          <a:p>
            <a:r>
              <a:rPr kumimoji="1" lang="en-US" altLang="ja-JP" sz="2800" dirty="0" smtClean="0"/>
              <a:t> Settlement:</a:t>
            </a:r>
          </a:p>
          <a:p>
            <a:pPr lvl="1"/>
            <a:r>
              <a:rPr lang="en-US" altLang="ja-JP" sz="2400" dirty="0" err="1" smtClean="0"/>
              <a:t>Katzer</a:t>
            </a:r>
            <a:r>
              <a:rPr lang="en-US" altLang="ja-JP" sz="2400" dirty="0" smtClean="0"/>
              <a:t> paid Jacobsen </a:t>
            </a:r>
            <a:r>
              <a:rPr lang="en-US" altLang="ja-JP" sz="2400" dirty="0"/>
              <a:t>$</a:t>
            </a:r>
            <a:r>
              <a:rPr lang="en-US" altLang="ja-JP" sz="2400" dirty="0" smtClean="0"/>
              <a:t>100,000 for infringement</a:t>
            </a:r>
          </a:p>
          <a:p>
            <a:pPr lvl="1"/>
            <a:r>
              <a:rPr lang="en-US" altLang="ja-JP" sz="2400" dirty="0" smtClean="0"/>
              <a:t>ceased </a:t>
            </a:r>
            <a:r>
              <a:rPr lang="en-US" altLang="ja-JP" sz="2400" dirty="0"/>
              <a:t>using the JMRI </a:t>
            </a:r>
            <a:r>
              <a:rPr lang="en-US" altLang="ja-JP" sz="2400" dirty="0" smtClean="0"/>
              <a:t>code</a:t>
            </a:r>
          </a:p>
          <a:p>
            <a:pPr lvl="1"/>
            <a:r>
              <a:rPr lang="en-US" altLang="ja-JP" sz="2400" dirty="0" smtClean="0"/>
              <a:t>etc.</a:t>
            </a:r>
            <a:endParaRPr kumimoji="1"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5" y="5877273"/>
            <a:ext cx="683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[1] Arne, P.H. 2008. </a:t>
            </a:r>
            <a:r>
              <a:rPr lang="en-US" altLang="ja-JP" sz="1200" dirty="0" smtClean="0"/>
              <a:t>“Jacobsen </a:t>
            </a:r>
            <a:r>
              <a:rPr lang="en-US" altLang="ja-JP" sz="1200" dirty="0"/>
              <a:t>v. </a:t>
            </a:r>
            <a:r>
              <a:rPr lang="en-US" altLang="ja-JP" sz="1200" dirty="0" err="1"/>
              <a:t>Katzer</a:t>
            </a:r>
            <a:r>
              <a:rPr lang="en-US" altLang="ja-JP" sz="1200" dirty="0"/>
              <a:t> - Open Source License Validation: How Far Does It Go</a:t>
            </a:r>
            <a:r>
              <a:rPr lang="en-US" altLang="ja-JP" sz="1200" dirty="0" smtClean="0"/>
              <a:t>?”,</a:t>
            </a:r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   </a:t>
            </a:r>
            <a:r>
              <a:rPr lang="en-US" altLang="ja-JP" sz="1200" dirty="0"/>
              <a:t>The Computer &amp; Internet Lawyer (25:11), </a:t>
            </a:r>
            <a:r>
              <a:rPr lang="en-US" altLang="ja-JP" sz="1200" dirty="0" err="1"/>
              <a:t>pp</a:t>
            </a:r>
            <a:r>
              <a:rPr lang="en-US" altLang="ja-JP" sz="1200" dirty="0"/>
              <a:t> 27-31.</a:t>
            </a:r>
            <a:endParaRPr kumimoji="1" lang="ja-JP" altLang="en-US" sz="1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3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8"/>
    </mc:Choice>
    <mc:Fallback xmlns="">
      <p:transition spd="slow" advTm="5314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703755"/>
              </p:ext>
            </p:extLst>
          </p:nvPr>
        </p:nvGraphicFramePr>
        <p:xfrm>
          <a:off x="899592" y="2420888"/>
          <a:ext cx="74168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 </a:t>
            </a:r>
            <a:r>
              <a:rPr lang="en-US" altLang="ja-JP" dirty="0" smtClean="0"/>
              <a:t>1</a:t>
            </a:r>
            <a:r>
              <a:rPr lang="en-US" altLang="ja-JP" dirty="0"/>
              <a:t> –</a:t>
            </a:r>
            <a:r>
              <a:rPr lang="zh-CN" altLang="en-US" dirty="0" smtClean="0"/>
              <a:t> </a:t>
            </a:r>
            <a:r>
              <a:rPr lang="en-US" altLang="zh-CN" dirty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/>
              <a:t>Files that contain code clones with</a:t>
            </a:r>
            <a:r>
              <a:rPr lang="en-US" altLang="ja-JP" sz="2800" i="1" dirty="0"/>
              <a:t> base64.java</a:t>
            </a:r>
            <a:endParaRPr lang="en-US" altLang="ja-JP" sz="2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四角形吹き出し 3"/>
          <p:cNvSpPr/>
          <p:nvPr/>
        </p:nvSpPr>
        <p:spPr>
          <a:xfrm>
            <a:off x="2024881" y="4725144"/>
            <a:ext cx="5904656" cy="792088"/>
          </a:xfrm>
          <a:prstGeom prst="wedgeRectCallout">
            <a:avLst>
              <a:gd name="adj1" fmla="val 5370"/>
              <a:gd name="adj2" fmla="val -77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With these information, developers would </a:t>
            </a:r>
            <a:r>
              <a:rPr lang="en-US" altLang="ja-JP" dirty="0" smtClean="0"/>
              <a:t>know</a:t>
            </a:r>
            <a:r>
              <a:rPr kumimoji="1" lang="en-US" altLang="ja-JP" dirty="0" smtClean="0"/>
              <a:t> what files they should check while reusing the query code.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83568" y="5949280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Files that contain code clones with</a:t>
            </a:r>
            <a:r>
              <a:rPr lang="en-US" altLang="ja-JP" sz="1600" i="1" dirty="0"/>
              <a:t> base64.java</a:t>
            </a:r>
            <a:r>
              <a:rPr lang="en-US" altLang="ja-JP" sz="1600" dirty="0"/>
              <a:t> found</a:t>
            </a:r>
            <a:r>
              <a:rPr lang="en-US" altLang="ja-JP" sz="1600" i="1" dirty="0"/>
              <a:t> by Open </a:t>
            </a:r>
            <a:r>
              <a:rPr lang="en-US" altLang="ja-JP" sz="1600" i="1" dirty="0" err="1"/>
              <a:t>CCFinder</a:t>
            </a:r>
            <a:r>
              <a:rPr lang="en-US" altLang="ja-JP" sz="1600" i="1" dirty="0"/>
              <a:t> </a:t>
            </a:r>
            <a:r>
              <a:rPr lang="en-US" altLang="ja-JP" sz="1600" dirty="0"/>
              <a:t>(57 results)</a:t>
            </a:r>
            <a:endParaRPr lang="ja-JP" altLang="ja-JP" sz="1600" dirty="0"/>
          </a:p>
        </p:txBody>
      </p:sp>
      <p:sp>
        <p:nvSpPr>
          <p:cNvPr id="10" name="下矢印 9"/>
          <p:cNvSpPr/>
          <p:nvPr/>
        </p:nvSpPr>
        <p:spPr>
          <a:xfrm rot="3022043" flipH="1">
            <a:off x="2096682" y="2267681"/>
            <a:ext cx="87233" cy="22747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71152" y="2106001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Query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414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"/>
    </mc:Choice>
    <mc:Fallback xmlns="">
      <p:transition spd="slow" advTm="13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Case Study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altLang="ja-JP" dirty="0" smtClean="0"/>
              <a:t>Question</a:t>
            </a:r>
            <a:r>
              <a:rPr lang="en-US" altLang="ja-JP" dirty="0"/>
              <a:t>: Are our own open source projects </a:t>
            </a:r>
            <a:r>
              <a:rPr lang="en-US" altLang="ja-JP" dirty="0" smtClean="0"/>
              <a:t> </a:t>
            </a:r>
          </a:p>
          <a:p>
            <a:pPr marL="5715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illegally </a:t>
            </a:r>
            <a:r>
              <a:rPr lang="en-US" altLang="ja-JP" dirty="0"/>
              <a:t>reused by </a:t>
            </a:r>
            <a:r>
              <a:rPr lang="en-US" altLang="ja-JP" dirty="0" smtClean="0"/>
              <a:t>other </a:t>
            </a:r>
            <a:r>
              <a:rPr lang="en-US" altLang="ja-JP" dirty="0"/>
              <a:t>people?</a:t>
            </a:r>
          </a:p>
          <a:p>
            <a:pPr marL="57150" indent="0">
              <a:buNone/>
            </a:pPr>
            <a:r>
              <a:rPr lang="en-US" altLang="ja-JP" dirty="0"/>
              <a:t>Subjects: SSHTools project</a:t>
            </a:r>
          </a:p>
          <a:p>
            <a:pPr marL="57150" indent="0">
              <a:buNone/>
            </a:pPr>
            <a:r>
              <a:rPr lang="en-US" altLang="ja-JP" dirty="0"/>
              <a:t>Purpose: To find similar files in open source </a:t>
            </a:r>
            <a:r>
              <a:rPr lang="en-US" altLang="ja-JP" dirty="0" smtClean="0"/>
              <a:t> </a:t>
            </a:r>
          </a:p>
          <a:p>
            <a:pPr marL="5715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repositories</a:t>
            </a:r>
            <a:r>
              <a:rPr lang="en-US" altLang="ja-JP" dirty="0"/>
              <a:t>, </a:t>
            </a:r>
            <a:r>
              <a:rPr lang="en-US" altLang="ja-JP" dirty="0" smtClean="0"/>
              <a:t>especially the              </a:t>
            </a:r>
          </a:p>
          <a:p>
            <a:pPr marL="5715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different </a:t>
            </a:r>
            <a:r>
              <a:rPr lang="en-US" altLang="ja-JP" dirty="0"/>
              <a:t>licensed similar files.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3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 2 </a:t>
            </a:r>
            <a:r>
              <a:rPr lang="en-US" altLang="ja-JP" dirty="0"/>
              <a:t>–</a:t>
            </a:r>
            <a:r>
              <a:rPr kumimoji="1" lang="en-US" altLang="ja-JP" dirty="0" smtClean="0"/>
              <a:t> Subjects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SSHTools</a:t>
            </a:r>
          </a:p>
          <a:p>
            <a:pPr lvl="1"/>
            <a:r>
              <a:rPr kumimoji="1" lang="en-US" altLang="ja-JP" dirty="0" smtClean="0"/>
              <a:t>A java open source projects</a:t>
            </a:r>
          </a:p>
          <a:p>
            <a:pPr lvl="1"/>
            <a:r>
              <a:rPr lang="en-US" altLang="ja-JP" dirty="0" smtClean="0"/>
              <a:t>A SSH </a:t>
            </a:r>
            <a:r>
              <a:rPr lang="en-US" altLang="ja-JP" dirty="0"/>
              <a:t>application providing Java SSH API, terminal and so </a:t>
            </a:r>
            <a:r>
              <a:rPr lang="en-US" altLang="ja-JP" dirty="0" smtClean="0"/>
              <a:t>on.</a:t>
            </a:r>
          </a:p>
          <a:p>
            <a:pPr lvl="1"/>
            <a:r>
              <a:rPr kumimoji="1" lang="en-US" altLang="ja-JP" dirty="0" smtClean="0"/>
              <a:t>Under GPL license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8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"/>
    </mc:Choice>
    <mc:Fallback xmlns="">
      <p:transition spd="slow" advTm="17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</a:t>
            </a:r>
            <a:r>
              <a:rPr lang="en-US" altLang="ja-JP" dirty="0"/>
              <a:t>S</a:t>
            </a:r>
            <a:r>
              <a:rPr kumimoji="1" lang="en-US" altLang="ja-JP" dirty="0" smtClean="0"/>
              <a:t>tudy</a:t>
            </a:r>
            <a:r>
              <a:rPr lang="ja-JP" altLang="en-US" dirty="0" smtClean="0"/>
              <a:t> </a:t>
            </a:r>
            <a:r>
              <a:rPr lang="en-US" altLang="ja-JP" dirty="0" smtClean="0"/>
              <a:t>2 – Result (1/3)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#Similar files* </a:t>
            </a:r>
            <a:r>
              <a:rPr lang="en-US" altLang="ja-JP" dirty="0"/>
              <a:t>found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339 files have been checked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09117899"/>
              </p:ext>
            </p:extLst>
          </p:nvPr>
        </p:nvGraphicFramePr>
        <p:xfrm>
          <a:off x="971600" y="2852936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899592" y="5379775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The histogram of #input files in terms of #similar files found by </a:t>
            </a:r>
            <a:r>
              <a:rPr lang="en-US" altLang="ja-JP" sz="1600" i="1" dirty="0"/>
              <a:t>Open </a:t>
            </a:r>
            <a:r>
              <a:rPr lang="en-US" altLang="ja-JP" sz="1600" i="1" dirty="0" err="1"/>
              <a:t>CCFinder</a:t>
            </a:r>
            <a:endParaRPr lang="ja-JP" altLang="ja-JP" sz="1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5838110"/>
            <a:ext cx="7035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* Similar files: files that contain code clones with query code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38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"/>
    </mc:Choice>
    <mc:Fallback xmlns="">
      <p:transition spd="slow" advTm="10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</a:t>
            </a:r>
            <a:r>
              <a:rPr lang="ja-JP" altLang="en-US" dirty="0"/>
              <a:t> </a:t>
            </a:r>
            <a:r>
              <a:rPr lang="en-US" altLang="ja-JP" dirty="0"/>
              <a:t>2 – Result </a:t>
            </a:r>
            <a:r>
              <a:rPr lang="en-US" altLang="ja-JP" dirty="0" smtClean="0"/>
              <a:t>(2/3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#Different licensed similar files found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339 files have been checked</a:t>
            </a:r>
          </a:p>
          <a:p>
            <a:pPr lvl="1"/>
            <a:r>
              <a:rPr lang="en-GB" altLang="ja-JP" dirty="0" smtClean="0"/>
              <a:t>305 </a:t>
            </a:r>
            <a:r>
              <a:rPr lang="en-GB" altLang="ja-JP" dirty="0"/>
              <a:t>files </a:t>
            </a:r>
            <a:r>
              <a:rPr lang="en-GB" altLang="ja-JP" dirty="0" smtClean="0"/>
              <a:t>have similar files found from </a:t>
            </a:r>
            <a:r>
              <a:rPr lang="en-GB" altLang="ja-JP" dirty="0"/>
              <a:t>open source repositories. </a:t>
            </a:r>
            <a:endParaRPr lang="en-GB" altLang="ja-JP" dirty="0" smtClean="0"/>
          </a:p>
          <a:p>
            <a:pPr lvl="2"/>
            <a:r>
              <a:rPr lang="en-GB" altLang="ja-JP" dirty="0"/>
              <a:t>285 files in SSHTools have similar </a:t>
            </a:r>
            <a:r>
              <a:rPr lang="en-GB" altLang="ja-JP" dirty="0" smtClean="0"/>
              <a:t>files </a:t>
            </a:r>
            <a:r>
              <a:rPr lang="en-GB" altLang="ja-JP" dirty="0"/>
              <a:t>with 1 different </a:t>
            </a:r>
            <a:r>
              <a:rPr lang="en-GB" altLang="ja-JP" dirty="0" smtClean="0"/>
              <a:t>license </a:t>
            </a:r>
          </a:p>
          <a:p>
            <a:pPr lvl="2"/>
            <a:r>
              <a:rPr lang="en-GB" altLang="ja-JP" dirty="0" smtClean="0"/>
              <a:t>10 </a:t>
            </a:r>
            <a:r>
              <a:rPr lang="en-GB" altLang="ja-JP" dirty="0"/>
              <a:t>files in </a:t>
            </a:r>
            <a:r>
              <a:rPr lang="en-GB" altLang="ja-JP" dirty="0" err="1"/>
              <a:t>SSHTools</a:t>
            </a:r>
            <a:r>
              <a:rPr lang="en-GB" altLang="ja-JP" dirty="0"/>
              <a:t> have similar files with 2 different </a:t>
            </a:r>
            <a:r>
              <a:rPr lang="en-GB" altLang="ja-JP" dirty="0" smtClean="0"/>
              <a:t>licenses </a:t>
            </a:r>
          </a:p>
          <a:p>
            <a:pPr lvl="2"/>
            <a:r>
              <a:rPr lang="en-GB" altLang="ja-JP" dirty="0" smtClean="0"/>
              <a:t>1 </a:t>
            </a:r>
            <a:r>
              <a:rPr lang="en-GB" altLang="ja-JP" dirty="0"/>
              <a:t>file in </a:t>
            </a:r>
            <a:r>
              <a:rPr lang="en-GB" altLang="ja-JP" dirty="0" err="1"/>
              <a:t>SSHTools</a:t>
            </a:r>
            <a:r>
              <a:rPr lang="en-GB" altLang="ja-JP" dirty="0"/>
              <a:t> have similar files with 3 different licenses.</a:t>
            </a:r>
            <a:endParaRPr lang="ja-JP" altLang="ja-JP" dirty="0"/>
          </a:p>
          <a:p>
            <a:pPr lvl="2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"/>
    </mc:Choice>
    <mc:Fallback xmlns="">
      <p:transition spd="slow" advTm="15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</a:t>
            </a:r>
            <a:r>
              <a:rPr lang="ja-JP" altLang="en-US" dirty="0"/>
              <a:t> </a:t>
            </a:r>
            <a:r>
              <a:rPr lang="en-US" altLang="ja-JP" dirty="0"/>
              <a:t>2 – Result </a:t>
            </a:r>
            <a:r>
              <a:rPr lang="en-US" altLang="ja-JP" dirty="0" smtClean="0"/>
              <a:t>(3/3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Result example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/</a:t>
            </a:r>
            <a:r>
              <a:rPr lang="en-US" altLang="ja-JP" dirty="0" err="1" smtClean="0"/>
              <a:t>sshtools</a:t>
            </a:r>
            <a:r>
              <a:rPr lang="en-US" altLang="ja-JP" dirty="0" smtClean="0"/>
              <a:t>/common/</a:t>
            </a:r>
            <a:r>
              <a:rPr lang="en-US" altLang="ja-JP" dirty="0" err="1" smtClean="0"/>
              <a:t>util</a:t>
            </a:r>
            <a:r>
              <a:rPr lang="en-US" altLang="ja-JP" dirty="0" smtClean="0"/>
              <a:t>/BrowserLauncher.java</a:t>
            </a:r>
            <a:endParaRPr kumimoji="1"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611560" y="608459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Part of  </a:t>
            </a:r>
            <a:r>
              <a:rPr lang="en-US" altLang="ja-JP" sz="1600" dirty="0"/>
              <a:t>the similar files returned by </a:t>
            </a:r>
            <a:r>
              <a:rPr lang="en-US" altLang="ja-JP" sz="1600" i="1" dirty="0"/>
              <a:t>Open </a:t>
            </a:r>
            <a:r>
              <a:rPr lang="en-US" altLang="ja-JP" sz="1600" i="1" dirty="0" err="1"/>
              <a:t>CCFinder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with 3 </a:t>
            </a:r>
            <a:r>
              <a:rPr lang="en-US" altLang="ja-JP" sz="1600" dirty="0"/>
              <a:t>other different licenses </a:t>
            </a:r>
            <a:endParaRPr lang="ja-JP" altLang="ja-JP" sz="1600" dirty="0"/>
          </a:p>
        </p:txBody>
      </p:sp>
      <p:graphicFrame>
        <p:nvGraphicFramePr>
          <p:cNvPr id="6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153525"/>
              </p:ext>
            </p:extLst>
          </p:nvPr>
        </p:nvGraphicFramePr>
        <p:xfrm>
          <a:off x="611560" y="2761858"/>
          <a:ext cx="8064898" cy="335181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455467"/>
                <a:gridCol w="1406887"/>
                <a:gridCol w="1093754"/>
                <a:gridCol w="846458"/>
                <a:gridCol w="1262332"/>
              </a:tblGrid>
              <a:tr h="523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file path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Project name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Cover ratio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license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Last modified 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1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/j2ssh-fork/src/com/sshtools/common/util/BrowserLauncher.java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j2ssh-fork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0.91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b="1" kern="100" dirty="0">
                          <a:effectLst/>
                        </a:rPr>
                        <a:t>GPL</a:t>
                      </a:r>
                      <a:endParaRPr lang="ja-JP" sz="1400" b="1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2008/6/17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1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/de.fzj.unicore.rcp.terminal.ssh.gsissh/.../sshtools/common/util/BrowserLauncher.java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 err="1">
                          <a:effectLst/>
                        </a:rPr>
                        <a:t>unicore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0.89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b="1" kern="100" dirty="0">
                          <a:solidFill>
                            <a:srgbClr val="C00000"/>
                          </a:solidFill>
                          <a:effectLst/>
                        </a:rPr>
                        <a:t>LGPL</a:t>
                      </a:r>
                      <a:endParaRPr lang="ja-JP" sz="14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>
                          <a:effectLst/>
                        </a:rPr>
                        <a:t>2010/2/3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/openfire/launcher/BrowserLauncher.java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openfire-tomcat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0.88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b="1" kern="100" dirty="0">
                          <a:solidFill>
                            <a:srgbClr val="C00000"/>
                          </a:solidFill>
                          <a:effectLst/>
                        </a:rPr>
                        <a:t>Apache</a:t>
                      </a:r>
                      <a:endParaRPr lang="ja-JP" sz="14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>
                          <a:effectLst/>
                        </a:rPr>
                        <a:t>2010/4/19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7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/dg/hipster/BrowserLauncher.java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hipster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0.84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b="1" kern="100" dirty="0">
                          <a:solidFill>
                            <a:srgbClr val="C00000"/>
                          </a:solidFill>
                          <a:effectLst/>
                        </a:rPr>
                        <a:t>BSD</a:t>
                      </a:r>
                      <a:endParaRPr lang="ja-JP" sz="14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>
                          <a:effectLst/>
                        </a:rPr>
                        <a:t>2006/10/12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…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…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…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…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…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5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"/>
    </mc:Choice>
    <mc:Fallback xmlns="">
      <p:transition spd="slow" advTm="30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</a:t>
            </a:r>
            <a:r>
              <a:rPr lang="ja-JP" altLang="en-US" dirty="0"/>
              <a:t> </a:t>
            </a:r>
            <a:r>
              <a:rPr lang="en-US" altLang="ja-JP" dirty="0"/>
              <a:t>2 – Result </a:t>
            </a:r>
            <a:r>
              <a:rPr lang="en-US" altLang="ja-JP" dirty="0" smtClean="0"/>
              <a:t>(3/3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Result example</a:t>
            </a:r>
          </a:p>
          <a:p>
            <a:pPr marL="457200" lvl="1" indent="0">
              <a:buNone/>
            </a:pPr>
            <a:r>
              <a:rPr lang="en-US" altLang="ja-JP" dirty="0" smtClean="0"/>
              <a:t>/</a:t>
            </a:r>
            <a:r>
              <a:rPr lang="en-US" altLang="ja-JP" dirty="0" err="1" smtClean="0"/>
              <a:t>sshtools</a:t>
            </a:r>
            <a:r>
              <a:rPr lang="en-US" altLang="ja-JP" dirty="0" smtClean="0"/>
              <a:t>/common/</a:t>
            </a:r>
            <a:r>
              <a:rPr lang="en-US" altLang="ja-JP" dirty="0" err="1" smtClean="0"/>
              <a:t>util</a:t>
            </a:r>
            <a:r>
              <a:rPr lang="en-US" altLang="ja-JP" dirty="0" smtClean="0"/>
              <a:t>/BrowserLauncher.java</a:t>
            </a:r>
            <a:endParaRPr kumimoji="1"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611560" y="608459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Part of  </a:t>
            </a:r>
            <a:r>
              <a:rPr lang="en-US" altLang="ja-JP" sz="1600" dirty="0"/>
              <a:t>the similar files returned by </a:t>
            </a:r>
            <a:r>
              <a:rPr lang="en-US" altLang="ja-JP" sz="1600" i="1" dirty="0"/>
              <a:t>Open </a:t>
            </a:r>
            <a:r>
              <a:rPr lang="en-US" altLang="ja-JP" sz="1600" i="1" dirty="0" err="1"/>
              <a:t>CCFinder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with 3 </a:t>
            </a:r>
            <a:r>
              <a:rPr lang="en-US" altLang="ja-JP" sz="1600" dirty="0"/>
              <a:t>other different licenses </a:t>
            </a:r>
            <a:endParaRPr lang="ja-JP" altLang="ja-JP" sz="1600" dirty="0"/>
          </a:p>
        </p:txBody>
      </p:sp>
      <p:graphicFrame>
        <p:nvGraphicFramePr>
          <p:cNvPr id="6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431346"/>
              </p:ext>
            </p:extLst>
          </p:nvPr>
        </p:nvGraphicFramePr>
        <p:xfrm>
          <a:off x="611560" y="2761858"/>
          <a:ext cx="8064898" cy="335181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455467"/>
                <a:gridCol w="1406887"/>
                <a:gridCol w="1093754"/>
                <a:gridCol w="846458"/>
                <a:gridCol w="1262332"/>
              </a:tblGrid>
              <a:tr h="523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file path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Project name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Cover ratio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license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Last modified 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/j2ssh-fork/src/com/sshtools/common/util/BrowserLauncher.java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j2ssh-fork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0.91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GPL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2008/6/17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de.fzj.unicore.rcp.terminal.ssh.gsissh</a:t>
                      </a:r>
                      <a:r>
                        <a:rPr lang="en-US" sz="1400" kern="100" dirty="0">
                          <a:effectLst/>
                        </a:rPr>
                        <a:t>/.../</a:t>
                      </a:r>
                      <a:r>
                        <a:rPr lang="en-US" sz="1400" kern="100" dirty="0" err="1">
                          <a:effectLst/>
                        </a:rPr>
                        <a:t>sshtools</a:t>
                      </a:r>
                      <a:r>
                        <a:rPr lang="en-US" sz="1400" kern="100" dirty="0">
                          <a:effectLst/>
                        </a:rPr>
                        <a:t>/common/</a:t>
                      </a:r>
                      <a:r>
                        <a:rPr lang="en-US" sz="1400" kern="100" dirty="0" err="1">
                          <a:effectLst/>
                        </a:rPr>
                        <a:t>util</a:t>
                      </a:r>
                      <a:r>
                        <a:rPr lang="en-US" sz="1400" kern="100" dirty="0">
                          <a:effectLst/>
                        </a:rPr>
                        <a:t>/BrowserLauncher.java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 err="1">
                          <a:effectLst/>
                        </a:rPr>
                        <a:t>unicore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0.89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b="1" kern="100" dirty="0">
                          <a:solidFill>
                            <a:srgbClr val="C00000"/>
                          </a:solidFill>
                          <a:effectLst/>
                        </a:rPr>
                        <a:t>LGPL</a:t>
                      </a:r>
                      <a:endParaRPr lang="ja-JP" sz="14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2010/2/3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/openfire/launcher/BrowserLauncher.java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openfire-tomcat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0.88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b="1" kern="100">
                          <a:solidFill>
                            <a:srgbClr val="C00000"/>
                          </a:solidFill>
                          <a:effectLst/>
                        </a:rPr>
                        <a:t>Apache</a:t>
                      </a:r>
                      <a:endParaRPr lang="ja-JP" sz="1400" b="1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2010/4/19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/dg/hipster/BrowserLauncher.java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hipster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0.84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b="1" kern="100" dirty="0">
                          <a:solidFill>
                            <a:srgbClr val="C00000"/>
                          </a:solidFill>
                          <a:effectLst/>
                        </a:rPr>
                        <a:t>BSD</a:t>
                      </a:r>
                      <a:endParaRPr lang="ja-JP" sz="14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2006/10/12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…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>
                          <a:effectLst/>
                        </a:rPr>
                        <a:t>…</a:t>
                      </a:r>
                      <a:endParaRPr lang="ja-JP" sz="1400" kern="1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…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  <a:tab pos="53340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…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575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…</a:t>
                      </a:r>
                      <a:endParaRPr lang="ja-JP" sz="1400" kern="1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1691680" y="3501008"/>
            <a:ext cx="5904656" cy="936104"/>
          </a:xfrm>
          <a:prstGeom prst="wedgeRectCallout">
            <a:avLst>
              <a:gd name="adj1" fmla="val 29536"/>
              <a:gd name="adj2" fmla="val 787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With these information, code owners can get </a:t>
            </a:r>
            <a:r>
              <a:rPr lang="en-US" altLang="ja-JP" dirty="0"/>
              <a:t>suspicious </a:t>
            </a:r>
            <a:r>
              <a:rPr kumimoji="1" lang="en-US" altLang="ja-JP" dirty="0" smtClean="0"/>
              <a:t>candidates about illegally reused source code.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5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"/>
    </mc:Choice>
    <mc:Fallback xmlns="">
      <p:transition spd="slow" advTm="9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Usability</a:t>
            </a:r>
          </a:p>
          <a:p>
            <a:pPr lvl="1"/>
            <a:r>
              <a:rPr lang="en-US" altLang="ja-JP" dirty="0" smtClean="0"/>
              <a:t>Open CCFinder is helpful to solve the raised problems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It cannot find all the code clones in the world</a:t>
            </a:r>
          </a:p>
          <a:p>
            <a:pPr lvl="2"/>
            <a:r>
              <a:rPr lang="en-US" altLang="ja-JP" sz="2200" dirty="0" smtClean="0"/>
              <a:t>Time limit, space limit, external search engines, etc.</a:t>
            </a:r>
            <a:endParaRPr kumimoji="1" lang="en-US" altLang="ja-JP" sz="2200" dirty="0" smtClean="0"/>
          </a:p>
          <a:p>
            <a:pPr lvl="1"/>
            <a:r>
              <a:rPr kumimoji="1" lang="en-US" altLang="ja-JP" dirty="0" smtClean="0"/>
              <a:t>It could only provides clues to get evidence, but could not make the judgment. </a:t>
            </a:r>
          </a:p>
          <a:p>
            <a:r>
              <a:rPr lang="en-US" altLang="ja-JP" dirty="0"/>
              <a:t>Performance</a:t>
            </a:r>
          </a:p>
          <a:p>
            <a:pPr lvl="1"/>
            <a:r>
              <a:rPr lang="en-US" altLang="ja-JP" dirty="0" smtClean="0"/>
              <a:t>It tak</a:t>
            </a:r>
            <a:r>
              <a:rPr lang="en-US" altLang="ja-JP" dirty="0" smtClean="0"/>
              <a:t>es</a:t>
            </a:r>
            <a:r>
              <a:rPr lang="en-US" altLang="ja-JP" dirty="0" smtClean="0"/>
              <a:t>1-2 </a:t>
            </a:r>
            <a:r>
              <a:rPr lang="en-US" altLang="ja-JP" dirty="0"/>
              <a:t>minutes for analyzing one file</a:t>
            </a:r>
          </a:p>
          <a:p>
            <a:pPr lvl="2"/>
            <a:r>
              <a:rPr lang="en-US" altLang="ja-JP" dirty="0" smtClean="0"/>
              <a:t>Case study 1: About 2 </a:t>
            </a:r>
            <a:r>
              <a:rPr lang="en-US" altLang="ja-JP" dirty="0"/>
              <a:t>minute for 1 </a:t>
            </a:r>
            <a:r>
              <a:rPr lang="en-US" altLang="ja-JP" dirty="0" smtClean="0"/>
              <a:t>file</a:t>
            </a:r>
          </a:p>
          <a:p>
            <a:pPr lvl="2"/>
            <a:r>
              <a:rPr lang="en-US" altLang="ja-JP" dirty="0" smtClean="0"/>
              <a:t>Case study 2: About </a:t>
            </a:r>
            <a:r>
              <a:rPr lang="en-US" altLang="ja-JP" dirty="0"/>
              <a:t>7 hours for 339 </a:t>
            </a:r>
            <a:r>
              <a:rPr lang="en-US" altLang="ja-JP" dirty="0" smtClean="0"/>
              <a:t>files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2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35">
        <p:cut/>
      </p:transition>
    </mc:Choice>
    <mc:Fallback xmlns="">
      <p:transition advTm="43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&amp; Future </a:t>
            </a:r>
            <a:r>
              <a:rPr lang="en-US" altLang="ja-JP" dirty="0"/>
              <a:t>W</a:t>
            </a:r>
            <a:r>
              <a:rPr kumimoji="1" lang="en-US" altLang="ja-JP" dirty="0" smtClean="0"/>
              <a:t>ork 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</a:p>
          <a:p>
            <a:pPr lvl="1"/>
            <a:r>
              <a:rPr lang="en-US" altLang="ja-JP" dirty="0" smtClean="0"/>
              <a:t>We proposed a tool that detect code clones and collect related information from open source repositories</a:t>
            </a:r>
          </a:p>
          <a:p>
            <a:pPr lvl="1"/>
            <a:r>
              <a:rPr kumimoji="1" lang="en-US" altLang="ja-JP" dirty="0" smtClean="0"/>
              <a:t>We launched two case studies to show the usability of our tool.</a:t>
            </a:r>
          </a:p>
          <a:p>
            <a:r>
              <a:rPr lang="en-US" altLang="ja-JP" dirty="0" smtClean="0"/>
              <a:t>Future work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Implement better keyword ranking algorithm</a:t>
            </a:r>
          </a:p>
          <a:p>
            <a:pPr lvl="1"/>
            <a:r>
              <a:rPr lang="en-US" altLang="ja-JP" dirty="0"/>
              <a:t>Import other external search engines</a:t>
            </a:r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en-US" altLang="ja-JP" sz="4400" dirty="0" smtClean="0"/>
              <a:t>Thank you!</a:t>
            </a:r>
            <a:endParaRPr kumimoji="1" lang="ja-JP" altLang="en-US" sz="6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9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 4"/>
          <p:cNvSpPr/>
          <p:nvPr/>
        </p:nvSpPr>
        <p:spPr>
          <a:xfrm>
            <a:off x="937829" y="1844824"/>
            <a:ext cx="7666620" cy="439248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Open Source </a:t>
            </a:r>
            <a:r>
              <a:rPr lang="en-US" altLang="ja-JP" dirty="0"/>
              <a:t>R</a:t>
            </a:r>
            <a:r>
              <a:rPr lang="en-US" altLang="ja-JP" dirty="0" smtClean="0"/>
              <a:t>epositories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27359" y="371790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……</a:t>
            </a:r>
          </a:p>
          <a:p>
            <a:endParaRPr kumimoji="1" lang="ja-JP" altLang="en-US" dirty="0"/>
          </a:p>
        </p:txBody>
      </p:sp>
      <p:sp>
        <p:nvSpPr>
          <p:cNvPr id="4" name="円柱 3"/>
          <p:cNvSpPr/>
          <p:nvPr/>
        </p:nvSpPr>
        <p:spPr>
          <a:xfrm>
            <a:off x="2051720" y="3068951"/>
            <a:ext cx="1325119" cy="209750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97" y="3868754"/>
            <a:ext cx="1163737" cy="52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円柱 10"/>
          <p:cNvSpPr/>
          <p:nvPr/>
        </p:nvSpPr>
        <p:spPr>
          <a:xfrm>
            <a:off x="3376841" y="3068951"/>
            <a:ext cx="1201548" cy="209750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96" y="3893710"/>
            <a:ext cx="1415829" cy="55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円柱 11"/>
          <p:cNvSpPr/>
          <p:nvPr/>
        </p:nvSpPr>
        <p:spPr>
          <a:xfrm>
            <a:off x="4578389" y="3081460"/>
            <a:ext cx="1289756" cy="208499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37" y="3748622"/>
            <a:ext cx="1163065" cy="76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円柱 12"/>
          <p:cNvSpPr/>
          <p:nvPr/>
        </p:nvSpPr>
        <p:spPr>
          <a:xfrm>
            <a:off x="5740755" y="3068951"/>
            <a:ext cx="1296144" cy="212252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28" y="3942475"/>
            <a:ext cx="1168755" cy="51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106949" y="371790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……..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1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9"/>
    </mc:Choice>
    <mc:Fallback xmlns="">
      <p:transition spd="slow" advTm="212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Code Reuse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Developers reuse code from existing open source projects [2]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83568" y="594928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1400" dirty="0" smtClean="0"/>
              <a:t>[2]C</a:t>
            </a:r>
            <a:r>
              <a:rPr lang="en-US" altLang="ja-JP" sz="1400" dirty="0"/>
              <a:t>. Ebert (ed.), “Open Source Software in Industry”, IEEE Software, Vol. 25, No. 3, pp. 52-53, May/June 2008.</a:t>
            </a:r>
          </a:p>
        </p:txBody>
      </p:sp>
      <p:sp>
        <p:nvSpPr>
          <p:cNvPr id="6" name="雲 5"/>
          <p:cNvSpPr/>
          <p:nvPr/>
        </p:nvSpPr>
        <p:spPr>
          <a:xfrm>
            <a:off x="937829" y="2924944"/>
            <a:ext cx="3346140" cy="251101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098" name="Picture 2" descr="キーボード,コンピューター,ハードウェア,パソコン,マウス,モニター,人,年配,技術,男,男性,高齢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447939" cy="24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 rot="10800000">
            <a:off x="4283968" y="3429000"/>
            <a:ext cx="1008112" cy="4320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柱 3"/>
          <p:cNvSpPr/>
          <p:nvPr/>
        </p:nvSpPr>
        <p:spPr>
          <a:xfrm>
            <a:off x="1691680" y="3789040"/>
            <a:ext cx="457200" cy="72008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柱 8"/>
          <p:cNvSpPr/>
          <p:nvPr/>
        </p:nvSpPr>
        <p:spPr>
          <a:xfrm>
            <a:off x="1954560" y="3789040"/>
            <a:ext cx="457200" cy="72008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柱 9"/>
          <p:cNvSpPr/>
          <p:nvPr/>
        </p:nvSpPr>
        <p:spPr>
          <a:xfrm>
            <a:off x="2170584" y="3789040"/>
            <a:ext cx="457200" cy="72008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柱 10"/>
          <p:cNvSpPr/>
          <p:nvPr/>
        </p:nvSpPr>
        <p:spPr>
          <a:xfrm>
            <a:off x="3106688" y="3789040"/>
            <a:ext cx="457200" cy="72008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5948" y="39957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"/>
    </mc:Choice>
    <mc:Fallback xmlns="">
      <p:transition spd="slow" advTm="5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Code Clones Among OSS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There are many code clones exist among open source software [3].</a:t>
            </a:r>
          </a:p>
        </p:txBody>
      </p:sp>
      <p:sp>
        <p:nvSpPr>
          <p:cNvPr id="23" name="雲 22"/>
          <p:cNvSpPr/>
          <p:nvPr/>
        </p:nvSpPr>
        <p:spPr>
          <a:xfrm>
            <a:off x="937829" y="2924944"/>
            <a:ext cx="3346140" cy="251101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code</a:t>
            </a:r>
          </a:p>
          <a:p>
            <a:pPr algn="ctr"/>
            <a:r>
              <a:rPr kumimoji="1" lang="en-US" altLang="ja-JP" dirty="0" smtClean="0"/>
              <a:t>clones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58052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sz="1200" dirty="0" smtClean="0"/>
              <a:t>[3]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S. </a:t>
            </a:r>
            <a:r>
              <a:rPr lang="en-US" altLang="ja-JP" sz="1200" dirty="0" err="1"/>
              <a:t>Livieri</a:t>
            </a:r>
            <a:r>
              <a:rPr lang="en-US" altLang="ja-JP" sz="1200" dirty="0"/>
              <a:t>, Y. Higo, M. Matsushita, K. Inoue, “Very-Large Scale Code Clone Analysis and Visualization of Open Source Programs Using Distributed CCFinder: D-CCFinder”, Proc. of 29th International Conference on Software Engineering (ICSE 2007), pp.106-115, Minneapolis, MN, May 2007.</a:t>
            </a:r>
          </a:p>
          <a:p>
            <a:endParaRPr kumimoji="1" lang="ja-JP" altLang="en-US" dirty="0"/>
          </a:p>
        </p:txBody>
      </p:sp>
      <p:pic>
        <p:nvPicPr>
          <p:cNvPr id="9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98" y="4678117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2019826" y="3595671"/>
            <a:ext cx="769299" cy="44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9" idx="3"/>
          </p:cNvCxnSpPr>
          <p:nvPr/>
        </p:nvCxnSpPr>
        <p:spPr>
          <a:xfrm flipV="1">
            <a:off x="2752533" y="4527632"/>
            <a:ext cx="388617" cy="42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キーボード,コンピューター,ハードウェア,パソコン,マウス,モニター,人,年配,技術,男,男性,高齢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447939" cy="24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右矢印 24"/>
          <p:cNvSpPr/>
          <p:nvPr/>
        </p:nvSpPr>
        <p:spPr>
          <a:xfrm rot="10800000">
            <a:off x="4283968" y="3429000"/>
            <a:ext cx="1008112" cy="4320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69" y="3910186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98" y="3277414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2" y="3987101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矢印コネクタ 28"/>
          <p:cNvCxnSpPr/>
          <p:nvPr/>
        </p:nvCxnSpPr>
        <p:spPr>
          <a:xfrm>
            <a:off x="2019827" y="4450716"/>
            <a:ext cx="223971" cy="22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"/>
    </mc:Choice>
    <mc:Fallback xmlns="">
      <p:transition spd="slow" advTm="3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Code Clones </a:t>
            </a:r>
            <a:r>
              <a:rPr lang="en-US" altLang="ja-JP" dirty="0" smtClean="0"/>
              <a:t>Among </a:t>
            </a:r>
            <a:r>
              <a:rPr lang="en-US" altLang="ja-JP" dirty="0"/>
              <a:t>OSS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There are many code clones exist among open source software [3].</a:t>
            </a:r>
          </a:p>
        </p:txBody>
      </p:sp>
      <p:sp>
        <p:nvSpPr>
          <p:cNvPr id="23" name="雲 22"/>
          <p:cNvSpPr/>
          <p:nvPr/>
        </p:nvSpPr>
        <p:spPr>
          <a:xfrm>
            <a:off x="937829" y="2924944"/>
            <a:ext cx="3346140" cy="251101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code</a:t>
            </a:r>
          </a:p>
          <a:p>
            <a:pPr algn="ctr"/>
            <a:r>
              <a:rPr kumimoji="1" lang="en-US" altLang="ja-JP" dirty="0" smtClean="0"/>
              <a:t>clones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574603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sz="1200" dirty="0" smtClean="0"/>
              <a:t>[3]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S. </a:t>
            </a:r>
            <a:r>
              <a:rPr lang="en-US" altLang="ja-JP" sz="1200" dirty="0" err="1"/>
              <a:t>Livieri</a:t>
            </a:r>
            <a:r>
              <a:rPr lang="en-US" altLang="ja-JP" sz="1200" dirty="0"/>
              <a:t>, Y. Higo, M. Matsushita, K. Inoue, “Very-Large Scale Code Clone Analysis and Visualization of Open Source Programs Using Distributed CCFinder: D-CCFinder”, Proc. of 29th International Conference on Software Engineering (ICSE 2007), pp.106-115, Minneapolis, MN, May 2007.</a:t>
            </a:r>
          </a:p>
          <a:p>
            <a:endParaRPr kumimoji="1" lang="ja-JP" altLang="en-US" dirty="0"/>
          </a:p>
        </p:txBody>
      </p:sp>
      <p:pic>
        <p:nvPicPr>
          <p:cNvPr id="9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98" y="4678117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2019826" y="3595671"/>
            <a:ext cx="769299" cy="44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9" idx="3"/>
          </p:cNvCxnSpPr>
          <p:nvPr/>
        </p:nvCxnSpPr>
        <p:spPr>
          <a:xfrm flipV="1">
            <a:off x="2752533" y="4527632"/>
            <a:ext cx="388617" cy="42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キーボード,コンピューター,ハードウェア,パソコン,マウス,モニター,人,年配,技術,男,男性,高齢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447939" cy="24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右矢印 24"/>
          <p:cNvSpPr/>
          <p:nvPr/>
        </p:nvSpPr>
        <p:spPr>
          <a:xfrm rot="10800000">
            <a:off x="4283968" y="3429000"/>
            <a:ext cx="1008112" cy="4320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69" y="3910186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98" y="3277414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peixia\Pictures\無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2" y="3987101"/>
            <a:ext cx="508735" cy="5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矢印コネクタ 28"/>
          <p:cNvCxnSpPr/>
          <p:nvPr/>
        </p:nvCxnSpPr>
        <p:spPr>
          <a:xfrm>
            <a:off x="2019827" y="4450716"/>
            <a:ext cx="223971" cy="22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1334314" y="2780928"/>
            <a:ext cx="6262022" cy="890320"/>
          </a:xfrm>
          <a:prstGeom prst="wedgeRoundRectCallout">
            <a:avLst>
              <a:gd name="adj1" fmla="val -29324"/>
              <a:gd name="adj2" fmla="val 99995"/>
              <a:gd name="adj3" fmla="val 16667"/>
            </a:avLst>
          </a:prstGeom>
          <a:solidFill>
            <a:schemeClr val="lt1">
              <a:alpha val="93000"/>
            </a:schemeClr>
          </a:solidFill>
          <a:ln>
            <a:solidFill>
              <a:schemeClr val="dk1">
                <a:alpha val="47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 smtClean="0"/>
              <a:t>Code clone: Identical </a:t>
            </a:r>
            <a:r>
              <a:rPr lang="en-US" altLang="ja-JP" b="1" dirty="0"/>
              <a:t>or </a:t>
            </a:r>
            <a:r>
              <a:rPr lang="en-US" altLang="ja-JP" b="1" dirty="0" smtClean="0"/>
              <a:t>similar source code fragments in a program or among different programs.</a:t>
            </a:r>
          </a:p>
          <a:p>
            <a:pPr algn="ctr"/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092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2"/>
    </mc:Choice>
    <mc:Fallback xmlns="">
      <p:transition spd="slow" advTm="45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When we find </a:t>
            </a:r>
            <a:r>
              <a:rPr lang="en-US" altLang="ja-JP" dirty="0"/>
              <a:t>a useful source code file, can </a:t>
            </a:r>
            <a:r>
              <a:rPr lang="en-US" altLang="ja-JP" dirty="0" smtClean="0"/>
              <a:t>we reuse </a:t>
            </a:r>
            <a:r>
              <a:rPr lang="en-US" altLang="ja-JP" dirty="0"/>
              <a:t>it safely?</a:t>
            </a:r>
          </a:p>
          <a:p>
            <a:r>
              <a:rPr lang="en-US" altLang="ja-JP" dirty="0" smtClean="0"/>
              <a:t>Are our own </a:t>
            </a:r>
            <a:r>
              <a:rPr lang="en-US" altLang="ja-JP" dirty="0"/>
              <a:t>open source projects illegally reused by other people</a:t>
            </a:r>
            <a:r>
              <a:rPr lang="en-US" altLang="ja-JP" dirty="0" smtClean="0"/>
              <a:t>?</a:t>
            </a:r>
          </a:p>
          <a:p>
            <a:pPr lvl="1"/>
            <a:endParaRPr lang="en-US" altLang="ja-JP" sz="2400" dirty="0" smtClean="0"/>
          </a:p>
          <a:p>
            <a:pPr lvl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162005" y="3933056"/>
            <a:ext cx="504056" cy="64807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5013176"/>
            <a:ext cx="5979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It is necessary to detect code clones</a:t>
            </a:r>
          </a:p>
          <a:p>
            <a:r>
              <a:rPr lang="en-US" altLang="ja-JP" sz="2800" dirty="0" smtClean="0"/>
              <a:t>in open source repositories.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41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4"/>
    </mc:Choice>
    <mc:Fallback xmlns="">
      <p:transition spd="slow" advTm="720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Existing technology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Code clone detection</a:t>
            </a:r>
          </a:p>
          <a:p>
            <a:pPr lvl="1"/>
            <a:r>
              <a:rPr lang="en-US" altLang="ja-JP" dirty="0" smtClean="0"/>
              <a:t>CCFinder, DECKARD, etc.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Code search engine</a:t>
            </a:r>
          </a:p>
          <a:p>
            <a:pPr lvl="1"/>
            <a:r>
              <a:rPr lang="en-US" altLang="ja-JP" dirty="0" smtClean="0"/>
              <a:t>Google code search, SPARS, etc.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2780928"/>
            <a:ext cx="6620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200" dirty="0"/>
              <a:t>Can only detect clones of the code in local machine</a:t>
            </a:r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3870" y="4325754"/>
            <a:ext cx="596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200" dirty="0"/>
              <a:t>Do not provide enough code clone information</a:t>
            </a:r>
          </a:p>
          <a:p>
            <a:endParaRPr kumimoji="1" lang="ja-JP" altLang="en-US" dirty="0"/>
          </a:p>
        </p:txBody>
      </p:sp>
      <p:sp>
        <p:nvSpPr>
          <p:cNvPr id="11" name="乗算記号 10"/>
          <p:cNvSpPr/>
          <p:nvPr/>
        </p:nvSpPr>
        <p:spPr>
          <a:xfrm>
            <a:off x="1574066" y="2802876"/>
            <a:ext cx="360040" cy="338554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乗算記号 11"/>
          <p:cNvSpPr/>
          <p:nvPr/>
        </p:nvSpPr>
        <p:spPr>
          <a:xfrm>
            <a:off x="1574066" y="4365104"/>
            <a:ext cx="360040" cy="338554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"/>
    </mc:Choice>
    <mc:Fallback xmlns="">
      <p:transition spd="slow" advTm="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Solution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Using Code clone detection and code search technology to build up a mash-up tool.</a:t>
            </a:r>
          </a:p>
          <a:p>
            <a:pPr lvl="1"/>
            <a:r>
              <a:rPr lang="en-US" altLang="ja-JP" dirty="0" smtClean="0"/>
              <a:t>Be able to detect code clones in open source repositories</a:t>
            </a:r>
          </a:p>
          <a:p>
            <a:pPr lvl="1"/>
            <a:r>
              <a:rPr lang="en-US" altLang="ja-JP" dirty="0" smtClean="0"/>
              <a:t>Be able to </a:t>
            </a:r>
            <a:r>
              <a:rPr lang="en-US" altLang="ja-JP" dirty="0"/>
              <a:t>p</a:t>
            </a:r>
            <a:r>
              <a:rPr lang="en-US" altLang="ja-JP" dirty="0" smtClean="0"/>
              <a:t>rovide related information about the files which contain code clones. 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5204-6C53-408C-9BF8-5539A0F80A8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"/>
    </mc:Choice>
    <mc:Fallback xmlns="">
      <p:transition spd="slow" advTm="18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14900</TotalTime>
  <Words>1347</Words>
  <Application>Microsoft Office PowerPoint</Application>
  <PresentationFormat>画面に合わせる (4:3)</PresentationFormat>
  <Paragraphs>301</Paragraphs>
  <Slides>29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Sel-CoolMetal-white</vt:lpstr>
      <vt:lpstr>Development of a code clone search tool for open source repositories</vt:lpstr>
      <vt:lpstr>Jacobsen v. Katzer[1] </vt:lpstr>
      <vt:lpstr>Open Source Repositories</vt:lpstr>
      <vt:lpstr>Code Reuse</vt:lpstr>
      <vt:lpstr>Code Clones Among OSS</vt:lpstr>
      <vt:lpstr>Code Clones Among OSS</vt:lpstr>
      <vt:lpstr>Questions</vt:lpstr>
      <vt:lpstr>Existing technology</vt:lpstr>
      <vt:lpstr>Solution</vt:lpstr>
      <vt:lpstr>Overview of the Proposed method</vt:lpstr>
      <vt:lpstr>Overview of the Proposed method</vt:lpstr>
      <vt:lpstr>Search Process of Open CCFinder</vt:lpstr>
      <vt:lpstr>Demo – Tokenize View</vt:lpstr>
      <vt:lpstr>Demo – Candidates View</vt:lpstr>
      <vt:lpstr>Demo – Results View</vt:lpstr>
      <vt:lpstr>Demo – Results View</vt:lpstr>
      <vt:lpstr>Case Study 1</vt:lpstr>
      <vt:lpstr>Case Study 1 – Subjects</vt:lpstr>
      <vt:lpstr>Case Study 1 – Result</vt:lpstr>
      <vt:lpstr>Case Study 1 – Result</vt:lpstr>
      <vt:lpstr>Case Study 2</vt:lpstr>
      <vt:lpstr>Case Study 2 – Subjects</vt:lpstr>
      <vt:lpstr>Case Study 2 – Result (1/3)</vt:lpstr>
      <vt:lpstr>Case Study 2 – Result (2/3)</vt:lpstr>
      <vt:lpstr>Case Study 2 – Result (3/3)</vt:lpstr>
      <vt:lpstr>Case Study 2 – Result (3/3)</vt:lpstr>
      <vt:lpstr>Discussion</vt:lpstr>
      <vt:lpstr>Summary &amp; Future Work 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OpenCCFinder: A code clone search tool for open source repositories</dc:title>
  <dc:creator>peixia</dc:creator>
  <cp:lastModifiedBy>peixia</cp:lastModifiedBy>
  <cp:revision>414</cp:revision>
  <cp:lastPrinted>2011-10-26T08:23:06Z</cp:lastPrinted>
  <dcterms:created xsi:type="dcterms:W3CDTF">2011-09-07T10:35:42Z</dcterms:created>
  <dcterms:modified xsi:type="dcterms:W3CDTF">2011-10-31T02:40:01Z</dcterms:modified>
</cp:coreProperties>
</file>