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handoutMasterIdLst>
    <p:handoutMasterId r:id="rId45"/>
  </p:handoutMasterIdLst>
  <p:sldIdLst>
    <p:sldId id="256" r:id="rId2"/>
    <p:sldId id="257" r:id="rId3"/>
    <p:sldId id="348" r:id="rId4"/>
    <p:sldId id="343" r:id="rId5"/>
    <p:sldId id="357" r:id="rId6"/>
    <p:sldId id="353" r:id="rId7"/>
    <p:sldId id="349" r:id="rId8"/>
    <p:sldId id="351" r:id="rId9"/>
    <p:sldId id="360" r:id="rId10"/>
    <p:sldId id="292" r:id="rId11"/>
    <p:sldId id="302" r:id="rId12"/>
    <p:sldId id="303" r:id="rId13"/>
    <p:sldId id="367" r:id="rId14"/>
    <p:sldId id="305" r:id="rId15"/>
    <p:sldId id="277" r:id="rId16"/>
    <p:sldId id="346" r:id="rId17"/>
    <p:sldId id="262" r:id="rId18"/>
    <p:sldId id="265" r:id="rId19"/>
    <p:sldId id="272" r:id="rId20"/>
    <p:sldId id="266" r:id="rId21"/>
    <p:sldId id="298" r:id="rId22"/>
    <p:sldId id="334" r:id="rId23"/>
    <p:sldId id="345" r:id="rId24"/>
    <p:sldId id="269" r:id="rId25"/>
    <p:sldId id="347" r:id="rId26"/>
    <p:sldId id="342" r:id="rId27"/>
    <p:sldId id="338" r:id="rId28"/>
    <p:sldId id="337" r:id="rId29"/>
    <p:sldId id="329" r:id="rId30"/>
    <p:sldId id="327" r:id="rId31"/>
    <p:sldId id="340" r:id="rId32"/>
    <p:sldId id="341" r:id="rId33"/>
    <p:sldId id="354" r:id="rId34"/>
    <p:sldId id="355" r:id="rId35"/>
    <p:sldId id="356" r:id="rId36"/>
    <p:sldId id="358" r:id="rId37"/>
    <p:sldId id="361" r:id="rId38"/>
    <p:sldId id="362" r:id="rId39"/>
    <p:sldId id="363" r:id="rId40"/>
    <p:sldId id="364" r:id="rId41"/>
    <p:sldId id="365" r:id="rId42"/>
    <p:sldId id="366" r:id="rId43"/>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clrMru>
    <a:srgbClr val="EDFE12"/>
    <a:srgbClr val="CC0000"/>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1296" autoAdjust="0"/>
  </p:normalViewPr>
  <p:slideViewPr>
    <p:cSldViewPr>
      <p:cViewPr varScale="1">
        <p:scale>
          <a:sx n="71" d="100"/>
          <a:sy n="71" d="100"/>
        </p:scale>
        <p:origin x="-85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ArgoUML!$A$2:$A$23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ArgoUML!$B$2:$B$23</c:f>
              <c:numCache>
                <c:formatCode>General</c:formatCode>
                <c:ptCount val="22"/>
                <c:pt idx="0">
                  <c:v>10020</c:v>
                </c:pt>
                <c:pt idx="1">
                  <c:v>1564</c:v>
                </c:pt>
                <c:pt idx="2">
                  <c:v>636</c:v>
                </c:pt>
                <c:pt idx="3">
                  <c:v>642</c:v>
                </c:pt>
                <c:pt idx="4">
                  <c:v>337</c:v>
                </c:pt>
                <c:pt idx="5">
                  <c:v>420</c:v>
                </c:pt>
                <c:pt idx="6">
                  <c:v>249</c:v>
                </c:pt>
                <c:pt idx="7">
                  <c:v>122</c:v>
                </c:pt>
                <c:pt idx="8">
                  <c:v>137</c:v>
                </c:pt>
                <c:pt idx="9">
                  <c:v>75</c:v>
                </c:pt>
                <c:pt idx="10">
                  <c:v>144</c:v>
                </c:pt>
                <c:pt idx="11">
                  <c:v>79</c:v>
                </c:pt>
                <c:pt idx="12">
                  <c:v>87</c:v>
                </c:pt>
                <c:pt idx="13">
                  <c:v>39</c:v>
                </c:pt>
                <c:pt idx="14">
                  <c:v>43</c:v>
                </c:pt>
                <c:pt idx="15">
                  <c:v>64</c:v>
                </c:pt>
                <c:pt idx="16">
                  <c:v>17</c:v>
                </c:pt>
                <c:pt idx="17">
                  <c:v>15</c:v>
                </c:pt>
                <c:pt idx="18">
                  <c:v>10</c:v>
                </c:pt>
                <c:pt idx="19">
                  <c:v>27</c:v>
                </c:pt>
                <c:pt idx="20">
                  <c:v>28</c:v>
                </c:pt>
                <c:pt idx="21">
                  <c:v>1109</c:v>
                </c:pt>
              </c:numCache>
            </c:numRef>
          </c:val>
        </c:ser>
        <c:dLbls>
          <c:showLegendKey val="0"/>
          <c:showVal val="0"/>
          <c:showCatName val="0"/>
          <c:showSerName val="0"/>
          <c:showPercent val="0"/>
          <c:showBubbleSize val="0"/>
        </c:dLbls>
        <c:gapWidth val="150"/>
        <c:axId val="27903872"/>
        <c:axId val="27905408"/>
      </c:barChart>
      <c:catAx>
        <c:axId val="27903872"/>
        <c:scaling>
          <c:orientation val="minMax"/>
        </c:scaling>
        <c:delete val="0"/>
        <c:axPos val="b"/>
        <c:numFmt formatCode="General" sourceLinked="1"/>
        <c:majorTickMark val="out"/>
        <c:minorTickMark val="none"/>
        <c:tickLblPos val="nextTo"/>
        <c:crossAx val="27905408"/>
        <c:crosses val="autoZero"/>
        <c:auto val="1"/>
        <c:lblAlgn val="ctr"/>
        <c:lblOffset val="100"/>
        <c:noMultiLvlLbl val="0"/>
      </c:catAx>
      <c:valAx>
        <c:axId val="27905408"/>
        <c:scaling>
          <c:orientation val="minMax"/>
          <c:max val="14000"/>
        </c:scaling>
        <c:delete val="0"/>
        <c:axPos val="l"/>
        <c:majorGridlines/>
        <c:numFmt formatCode="General" sourceLinked="1"/>
        <c:majorTickMark val="out"/>
        <c:minorTickMark val="none"/>
        <c:tickLblPos val="nextTo"/>
        <c:crossAx val="27903872"/>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ArgoUML!$A$2:$A$23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ArgoUML!$B$2:$B$23</c:f>
              <c:numCache>
                <c:formatCode>General</c:formatCode>
                <c:ptCount val="22"/>
                <c:pt idx="0">
                  <c:v>10020</c:v>
                </c:pt>
                <c:pt idx="1">
                  <c:v>1564</c:v>
                </c:pt>
                <c:pt idx="2">
                  <c:v>636</c:v>
                </c:pt>
                <c:pt idx="3">
                  <c:v>642</c:v>
                </c:pt>
                <c:pt idx="4">
                  <c:v>337</c:v>
                </c:pt>
                <c:pt idx="5">
                  <c:v>420</c:v>
                </c:pt>
                <c:pt idx="6">
                  <c:v>249</c:v>
                </c:pt>
                <c:pt idx="7">
                  <c:v>122</c:v>
                </c:pt>
                <c:pt idx="8">
                  <c:v>137</c:v>
                </c:pt>
                <c:pt idx="9">
                  <c:v>75</c:v>
                </c:pt>
                <c:pt idx="10">
                  <c:v>144</c:v>
                </c:pt>
                <c:pt idx="11">
                  <c:v>79</c:v>
                </c:pt>
                <c:pt idx="12">
                  <c:v>87</c:v>
                </c:pt>
                <c:pt idx="13">
                  <c:v>39</c:v>
                </c:pt>
                <c:pt idx="14">
                  <c:v>43</c:v>
                </c:pt>
                <c:pt idx="15">
                  <c:v>64</c:v>
                </c:pt>
                <c:pt idx="16">
                  <c:v>17</c:v>
                </c:pt>
                <c:pt idx="17">
                  <c:v>15</c:v>
                </c:pt>
                <c:pt idx="18">
                  <c:v>10</c:v>
                </c:pt>
                <c:pt idx="19">
                  <c:v>27</c:v>
                </c:pt>
                <c:pt idx="20">
                  <c:v>28</c:v>
                </c:pt>
                <c:pt idx="21">
                  <c:v>1109</c:v>
                </c:pt>
              </c:numCache>
            </c:numRef>
          </c:val>
        </c:ser>
        <c:dLbls>
          <c:showLegendKey val="0"/>
          <c:showVal val="0"/>
          <c:showCatName val="0"/>
          <c:showSerName val="0"/>
          <c:showPercent val="0"/>
          <c:showBubbleSize val="0"/>
        </c:dLbls>
        <c:gapWidth val="150"/>
        <c:axId val="66624512"/>
        <c:axId val="66630400"/>
      </c:barChart>
      <c:catAx>
        <c:axId val="66624512"/>
        <c:scaling>
          <c:orientation val="minMax"/>
        </c:scaling>
        <c:delete val="0"/>
        <c:axPos val="b"/>
        <c:numFmt formatCode="General" sourceLinked="1"/>
        <c:majorTickMark val="out"/>
        <c:minorTickMark val="none"/>
        <c:tickLblPos val="nextTo"/>
        <c:crossAx val="66630400"/>
        <c:crosses val="autoZero"/>
        <c:auto val="1"/>
        <c:lblAlgn val="ctr"/>
        <c:lblOffset val="100"/>
        <c:noMultiLvlLbl val="0"/>
      </c:catAx>
      <c:valAx>
        <c:axId val="66630400"/>
        <c:scaling>
          <c:orientation val="minMax"/>
          <c:max val="14000"/>
        </c:scaling>
        <c:delete val="0"/>
        <c:axPos val="l"/>
        <c:majorGridlines/>
        <c:numFmt formatCode="General" sourceLinked="1"/>
        <c:majorTickMark val="out"/>
        <c:minorTickMark val="none"/>
        <c:tickLblPos val="nextTo"/>
        <c:crossAx val="66624512"/>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ArgoUML!$A$2:$A$23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ArgoUML!$C$2:$C$23</c:f>
              <c:numCache>
                <c:formatCode>General</c:formatCode>
                <c:ptCount val="22"/>
                <c:pt idx="0">
                  <c:v>13400</c:v>
                </c:pt>
                <c:pt idx="1">
                  <c:v>792</c:v>
                </c:pt>
                <c:pt idx="2">
                  <c:v>379</c:v>
                </c:pt>
                <c:pt idx="3">
                  <c:v>263</c:v>
                </c:pt>
                <c:pt idx="4">
                  <c:v>96</c:v>
                </c:pt>
                <c:pt idx="5">
                  <c:v>86</c:v>
                </c:pt>
                <c:pt idx="6">
                  <c:v>37</c:v>
                </c:pt>
                <c:pt idx="7">
                  <c:v>42</c:v>
                </c:pt>
                <c:pt idx="8">
                  <c:v>21</c:v>
                </c:pt>
                <c:pt idx="9">
                  <c:v>54</c:v>
                </c:pt>
                <c:pt idx="10">
                  <c:v>100</c:v>
                </c:pt>
                <c:pt idx="11">
                  <c:v>53</c:v>
                </c:pt>
                <c:pt idx="12">
                  <c:v>30</c:v>
                </c:pt>
                <c:pt idx="13">
                  <c:v>24</c:v>
                </c:pt>
                <c:pt idx="14">
                  <c:v>13</c:v>
                </c:pt>
                <c:pt idx="15">
                  <c:v>3</c:v>
                </c:pt>
                <c:pt idx="16">
                  <c:v>6</c:v>
                </c:pt>
                <c:pt idx="17">
                  <c:v>1</c:v>
                </c:pt>
                <c:pt idx="18">
                  <c:v>13</c:v>
                </c:pt>
                <c:pt idx="19">
                  <c:v>2</c:v>
                </c:pt>
                <c:pt idx="20">
                  <c:v>3</c:v>
                </c:pt>
                <c:pt idx="21">
                  <c:v>446</c:v>
                </c:pt>
              </c:numCache>
            </c:numRef>
          </c:val>
        </c:ser>
        <c:dLbls>
          <c:showLegendKey val="0"/>
          <c:showVal val="0"/>
          <c:showCatName val="0"/>
          <c:showSerName val="0"/>
          <c:showPercent val="0"/>
          <c:showBubbleSize val="0"/>
        </c:dLbls>
        <c:gapWidth val="150"/>
        <c:axId val="66641920"/>
        <c:axId val="66643456"/>
      </c:barChart>
      <c:catAx>
        <c:axId val="66641920"/>
        <c:scaling>
          <c:orientation val="minMax"/>
        </c:scaling>
        <c:delete val="0"/>
        <c:axPos val="b"/>
        <c:numFmt formatCode="General" sourceLinked="1"/>
        <c:majorTickMark val="out"/>
        <c:minorTickMark val="none"/>
        <c:tickLblPos val="nextTo"/>
        <c:crossAx val="66643456"/>
        <c:crosses val="autoZero"/>
        <c:auto val="1"/>
        <c:lblAlgn val="ctr"/>
        <c:lblOffset val="100"/>
        <c:noMultiLvlLbl val="0"/>
      </c:catAx>
      <c:valAx>
        <c:axId val="66643456"/>
        <c:scaling>
          <c:orientation val="minMax"/>
          <c:max val="14000"/>
        </c:scaling>
        <c:delete val="0"/>
        <c:axPos val="l"/>
        <c:majorGridlines/>
        <c:numFmt formatCode="General" sourceLinked="1"/>
        <c:majorTickMark val="out"/>
        <c:minorTickMark val="none"/>
        <c:tickLblPos val="nextTo"/>
        <c:crossAx val="66641920"/>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ArgoUML!$A$2:$A$23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ArgoUML!$D$2:$D$23</c:f>
              <c:numCache>
                <c:formatCode>General</c:formatCode>
                <c:ptCount val="22"/>
                <c:pt idx="0">
                  <c:v>12605</c:v>
                </c:pt>
                <c:pt idx="1">
                  <c:v>1298</c:v>
                </c:pt>
                <c:pt idx="2">
                  <c:v>388</c:v>
                </c:pt>
                <c:pt idx="3">
                  <c:v>186</c:v>
                </c:pt>
                <c:pt idx="4">
                  <c:v>249</c:v>
                </c:pt>
                <c:pt idx="5">
                  <c:v>103</c:v>
                </c:pt>
                <c:pt idx="6">
                  <c:v>61</c:v>
                </c:pt>
                <c:pt idx="7">
                  <c:v>63</c:v>
                </c:pt>
                <c:pt idx="8">
                  <c:v>42</c:v>
                </c:pt>
                <c:pt idx="9">
                  <c:v>74</c:v>
                </c:pt>
                <c:pt idx="10">
                  <c:v>66</c:v>
                </c:pt>
                <c:pt idx="11">
                  <c:v>96</c:v>
                </c:pt>
                <c:pt idx="12">
                  <c:v>25</c:v>
                </c:pt>
                <c:pt idx="13">
                  <c:v>21</c:v>
                </c:pt>
                <c:pt idx="14">
                  <c:v>8</c:v>
                </c:pt>
                <c:pt idx="15">
                  <c:v>10</c:v>
                </c:pt>
                <c:pt idx="16">
                  <c:v>5</c:v>
                </c:pt>
                <c:pt idx="17">
                  <c:v>12</c:v>
                </c:pt>
                <c:pt idx="18">
                  <c:v>8</c:v>
                </c:pt>
                <c:pt idx="19">
                  <c:v>8</c:v>
                </c:pt>
                <c:pt idx="20">
                  <c:v>15</c:v>
                </c:pt>
                <c:pt idx="21">
                  <c:v>521</c:v>
                </c:pt>
              </c:numCache>
            </c:numRef>
          </c:val>
        </c:ser>
        <c:dLbls>
          <c:showLegendKey val="0"/>
          <c:showVal val="0"/>
          <c:showCatName val="0"/>
          <c:showSerName val="0"/>
          <c:showPercent val="0"/>
          <c:showBubbleSize val="0"/>
        </c:dLbls>
        <c:gapWidth val="150"/>
        <c:axId val="66654976"/>
        <c:axId val="66656512"/>
      </c:barChart>
      <c:catAx>
        <c:axId val="66654976"/>
        <c:scaling>
          <c:orientation val="minMax"/>
        </c:scaling>
        <c:delete val="0"/>
        <c:axPos val="b"/>
        <c:numFmt formatCode="General" sourceLinked="1"/>
        <c:majorTickMark val="out"/>
        <c:minorTickMark val="none"/>
        <c:tickLblPos val="nextTo"/>
        <c:crossAx val="66656512"/>
        <c:crosses val="autoZero"/>
        <c:auto val="1"/>
        <c:lblAlgn val="ctr"/>
        <c:lblOffset val="100"/>
        <c:noMultiLvlLbl val="0"/>
      </c:catAx>
      <c:valAx>
        <c:axId val="66656512"/>
        <c:scaling>
          <c:orientation val="minMax"/>
        </c:scaling>
        <c:delete val="0"/>
        <c:axPos val="l"/>
        <c:majorGridlines/>
        <c:numFmt formatCode="General" sourceLinked="1"/>
        <c:majorTickMark val="out"/>
        <c:minorTickMark val="none"/>
        <c:tickLblPos val="nextTo"/>
        <c:crossAx val="66654976"/>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GanttProject!$A$2:$A$23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GanttProject!$B$2:$B$23</c:f>
              <c:numCache>
                <c:formatCode>General</c:formatCode>
                <c:ptCount val="22"/>
                <c:pt idx="0">
                  <c:v>3198</c:v>
                </c:pt>
                <c:pt idx="1">
                  <c:v>345</c:v>
                </c:pt>
                <c:pt idx="2">
                  <c:v>148</c:v>
                </c:pt>
                <c:pt idx="3">
                  <c:v>120</c:v>
                </c:pt>
                <c:pt idx="4">
                  <c:v>69</c:v>
                </c:pt>
                <c:pt idx="5">
                  <c:v>37</c:v>
                </c:pt>
                <c:pt idx="6">
                  <c:v>24</c:v>
                </c:pt>
                <c:pt idx="7">
                  <c:v>23</c:v>
                </c:pt>
                <c:pt idx="8">
                  <c:v>20</c:v>
                </c:pt>
                <c:pt idx="9">
                  <c:v>24</c:v>
                </c:pt>
                <c:pt idx="10">
                  <c:v>18</c:v>
                </c:pt>
                <c:pt idx="11">
                  <c:v>15</c:v>
                </c:pt>
                <c:pt idx="12">
                  <c:v>20</c:v>
                </c:pt>
                <c:pt idx="13">
                  <c:v>17</c:v>
                </c:pt>
                <c:pt idx="14">
                  <c:v>16</c:v>
                </c:pt>
                <c:pt idx="15">
                  <c:v>2</c:v>
                </c:pt>
                <c:pt idx="16">
                  <c:v>5</c:v>
                </c:pt>
                <c:pt idx="17">
                  <c:v>4</c:v>
                </c:pt>
                <c:pt idx="18">
                  <c:v>3</c:v>
                </c:pt>
                <c:pt idx="19">
                  <c:v>2</c:v>
                </c:pt>
                <c:pt idx="20">
                  <c:v>2</c:v>
                </c:pt>
                <c:pt idx="21">
                  <c:v>1347</c:v>
                </c:pt>
              </c:numCache>
            </c:numRef>
          </c:val>
        </c:ser>
        <c:dLbls>
          <c:showLegendKey val="0"/>
          <c:showVal val="0"/>
          <c:showCatName val="0"/>
          <c:showSerName val="0"/>
          <c:showPercent val="0"/>
          <c:showBubbleSize val="0"/>
        </c:dLbls>
        <c:gapWidth val="150"/>
        <c:axId val="66704896"/>
        <c:axId val="66706432"/>
      </c:barChart>
      <c:catAx>
        <c:axId val="66704896"/>
        <c:scaling>
          <c:orientation val="minMax"/>
        </c:scaling>
        <c:delete val="0"/>
        <c:axPos val="b"/>
        <c:majorTickMark val="out"/>
        <c:minorTickMark val="none"/>
        <c:tickLblPos val="nextTo"/>
        <c:crossAx val="66706432"/>
        <c:crosses val="autoZero"/>
        <c:auto val="1"/>
        <c:lblAlgn val="ctr"/>
        <c:lblOffset val="100"/>
        <c:noMultiLvlLbl val="0"/>
      </c:catAx>
      <c:valAx>
        <c:axId val="66706432"/>
        <c:scaling>
          <c:orientation val="minMax"/>
          <c:max val="4000"/>
        </c:scaling>
        <c:delete val="0"/>
        <c:axPos val="l"/>
        <c:majorGridlines/>
        <c:numFmt formatCode="General" sourceLinked="1"/>
        <c:majorTickMark val="out"/>
        <c:minorTickMark val="none"/>
        <c:tickLblPos val="nextTo"/>
        <c:spPr>
          <a:ln>
            <a:solidFill>
              <a:schemeClr val="accent1"/>
            </a:solidFill>
          </a:ln>
        </c:spPr>
        <c:crossAx val="66704896"/>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GanttProject!$A$2:$A$23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GanttProject!$C$2:$C$23</c:f>
              <c:numCache>
                <c:formatCode>General</c:formatCode>
                <c:ptCount val="22"/>
                <c:pt idx="0">
                  <c:v>3574</c:v>
                </c:pt>
                <c:pt idx="1">
                  <c:v>191</c:v>
                </c:pt>
                <c:pt idx="2">
                  <c:v>137</c:v>
                </c:pt>
                <c:pt idx="3">
                  <c:v>92</c:v>
                </c:pt>
                <c:pt idx="4">
                  <c:v>543</c:v>
                </c:pt>
                <c:pt idx="5">
                  <c:v>227</c:v>
                </c:pt>
                <c:pt idx="6">
                  <c:v>128</c:v>
                </c:pt>
                <c:pt idx="7">
                  <c:v>53</c:v>
                </c:pt>
                <c:pt idx="8">
                  <c:v>52</c:v>
                </c:pt>
                <c:pt idx="9">
                  <c:v>42</c:v>
                </c:pt>
                <c:pt idx="10">
                  <c:v>36</c:v>
                </c:pt>
                <c:pt idx="11">
                  <c:v>28</c:v>
                </c:pt>
                <c:pt idx="12">
                  <c:v>39</c:v>
                </c:pt>
                <c:pt idx="13">
                  <c:v>23</c:v>
                </c:pt>
                <c:pt idx="14">
                  <c:v>11</c:v>
                </c:pt>
                <c:pt idx="15">
                  <c:v>25</c:v>
                </c:pt>
                <c:pt idx="16">
                  <c:v>10</c:v>
                </c:pt>
                <c:pt idx="17">
                  <c:v>14</c:v>
                </c:pt>
                <c:pt idx="18">
                  <c:v>4</c:v>
                </c:pt>
                <c:pt idx="19">
                  <c:v>9</c:v>
                </c:pt>
                <c:pt idx="20">
                  <c:v>54</c:v>
                </c:pt>
                <c:pt idx="21">
                  <c:v>167</c:v>
                </c:pt>
              </c:numCache>
            </c:numRef>
          </c:val>
        </c:ser>
        <c:dLbls>
          <c:showLegendKey val="0"/>
          <c:showVal val="0"/>
          <c:showCatName val="0"/>
          <c:showSerName val="0"/>
          <c:showPercent val="0"/>
          <c:showBubbleSize val="0"/>
        </c:dLbls>
        <c:gapWidth val="150"/>
        <c:axId val="66722048"/>
        <c:axId val="66727936"/>
      </c:barChart>
      <c:catAx>
        <c:axId val="66722048"/>
        <c:scaling>
          <c:orientation val="minMax"/>
        </c:scaling>
        <c:delete val="0"/>
        <c:axPos val="b"/>
        <c:majorTickMark val="out"/>
        <c:minorTickMark val="none"/>
        <c:tickLblPos val="nextTo"/>
        <c:crossAx val="66727936"/>
        <c:crosses val="autoZero"/>
        <c:auto val="1"/>
        <c:lblAlgn val="ctr"/>
        <c:lblOffset val="100"/>
        <c:noMultiLvlLbl val="0"/>
      </c:catAx>
      <c:valAx>
        <c:axId val="66727936"/>
        <c:scaling>
          <c:orientation val="minMax"/>
          <c:max val="4000"/>
        </c:scaling>
        <c:delete val="0"/>
        <c:axPos val="l"/>
        <c:majorGridlines/>
        <c:numFmt formatCode="General" sourceLinked="1"/>
        <c:majorTickMark val="out"/>
        <c:minorTickMark val="none"/>
        <c:tickLblPos val="nextTo"/>
        <c:crossAx val="66722048"/>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GanttProject!$A$2:$A$23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GanttProject!$D$2:$D$23</c:f>
              <c:numCache>
                <c:formatCode>General</c:formatCode>
                <c:ptCount val="22"/>
                <c:pt idx="0">
                  <c:v>3941</c:v>
                </c:pt>
                <c:pt idx="1">
                  <c:v>87</c:v>
                </c:pt>
                <c:pt idx="2">
                  <c:v>40</c:v>
                </c:pt>
                <c:pt idx="3">
                  <c:v>16</c:v>
                </c:pt>
                <c:pt idx="4">
                  <c:v>11</c:v>
                </c:pt>
                <c:pt idx="5">
                  <c:v>8</c:v>
                </c:pt>
                <c:pt idx="6">
                  <c:v>6</c:v>
                </c:pt>
                <c:pt idx="7">
                  <c:v>4</c:v>
                </c:pt>
                <c:pt idx="8">
                  <c:v>2</c:v>
                </c:pt>
                <c:pt idx="9">
                  <c:v>1</c:v>
                </c:pt>
                <c:pt idx="10">
                  <c:v>3</c:v>
                </c:pt>
                <c:pt idx="11">
                  <c:v>0</c:v>
                </c:pt>
                <c:pt idx="12">
                  <c:v>1</c:v>
                </c:pt>
                <c:pt idx="13">
                  <c:v>0</c:v>
                </c:pt>
                <c:pt idx="14">
                  <c:v>0</c:v>
                </c:pt>
                <c:pt idx="15">
                  <c:v>0</c:v>
                </c:pt>
                <c:pt idx="16">
                  <c:v>0</c:v>
                </c:pt>
                <c:pt idx="17">
                  <c:v>0</c:v>
                </c:pt>
                <c:pt idx="18">
                  <c:v>0</c:v>
                </c:pt>
                <c:pt idx="19">
                  <c:v>0</c:v>
                </c:pt>
                <c:pt idx="20">
                  <c:v>1</c:v>
                </c:pt>
                <c:pt idx="21">
                  <c:v>1338</c:v>
                </c:pt>
              </c:numCache>
            </c:numRef>
          </c:val>
        </c:ser>
        <c:dLbls>
          <c:showLegendKey val="0"/>
          <c:showVal val="0"/>
          <c:showCatName val="0"/>
          <c:showSerName val="0"/>
          <c:showPercent val="0"/>
          <c:showBubbleSize val="0"/>
        </c:dLbls>
        <c:gapWidth val="150"/>
        <c:axId val="66751488"/>
        <c:axId val="66753280"/>
      </c:barChart>
      <c:catAx>
        <c:axId val="66751488"/>
        <c:scaling>
          <c:orientation val="minMax"/>
        </c:scaling>
        <c:delete val="0"/>
        <c:axPos val="b"/>
        <c:majorTickMark val="out"/>
        <c:minorTickMark val="none"/>
        <c:tickLblPos val="nextTo"/>
        <c:crossAx val="66753280"/>
        <c:crosses val="autoZero"/>
        <c:auto val="1"/>
        <c:lblAlgn val="ctr"/>
        <c:lblOffset val="100"/>
        <c:noMultiLvlLbl val="0"/>
      </c:catAx>
      <c:valAx>
        <c:axId val="66753280"/>
        <c:scaling>
          <c:orientation val="minMax"/>
          <c:max val="4000"/>
        </c:scaling>
        <c:delete val="0"/>
        <c:axPos val="l"/>
        <c:majorGridlines/>
        <c:numFmt formatCode="General" sourceLinked="1"/>
        <c:majorTickMark val="out"/>
        <c:minorTickMark val="none"/>
        <c:tickLblPos val="nextTo"/>
        <c:crossAx val="66751488"/>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F2A37942-41E7-4340-89A5-146865531D1C}" type="datetimeFigureOut">
              <a:rPr kumimoji="1" lang="ja-JP" altLang="en-US" smtClean="0"/>
              <a:t>2012/8/28</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04E1CD25-E73E-48BF-9C8B-7B5DCC3EAAB7}" type="slidenum">
              <a:rPr kumimoji="1" lang="ja-JP" altLang="en-US" smtClean="0"/>
              <a:t>‹#›</a:t>
            </a:fld>
            <a:endParaRPr kumimoji="1" lang="ja-JP" altLang="en-US"/>
          </a:p>
        </p:txBody>
      </p:sp>
    </p:spTree>
    <p:extLst>
      <p:ext uri="{BB962C8B-B14F-4D97-AF65-F5344CB8AC3E}">
        <p14:creationId xmlns:p14="http://schemas.microsoft.com/office/powerpoint/2010/main" val="1393247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A5726527-FBF7-4780-B7C2-58DF8E1CEBBE}" type="datetimeFigureOut">
              <a:rPr kumimoji="1" lang="ja-JP" altLang="en-US" smtClean="0"/>
              <a:t>2012/8/28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3537"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2665E640-AF87-41E2-A2FF-3B1187005993}" type="slidenum">
              <a:rPr kumimoji="1" lang="ja-JP" altLang="en-US" smtClean="0"/>
              <a:t>‹#›</a:t>
            </a:fld>
            <a:endParaRPr kumimoji="1" lang="ja-JP" altLang="en-US"/>
          </a:p>
        </p:txBody>
      </p:sp>
    </p:spTree>
    <p:extLst>
      <p:ext uri="{BB962C8B-B14F-4D97-AF65-F5344CB8AC3E}">
        <p14:creationId xmlns:p14="http://schemas.microsoft.com/office/powerpoint/2010/main" val="6658439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これも</a:t>
            </a:r>
            <a:r>
              <a:rPr kumimoji="1" lang="en-US" altLang="ja-JP" dirty="0" err="1" smtClean="0"/>
              <a:t>validateForm</a:t>
            </a:r>
            <a:r>
              <a:rPr kumimoji="1" lang="ja-JP" altLang="en-US" dirty="0" smtClean="0"/>
              <a:t>に変更できるとなお良い？</a:t>
            </a:r>
            <a:endParaRPr kumimoji="1" lang="en-US" altLang="ja-JP" dirty="0" smtClean="0"/>
          </a:p>
          <a:p>
            <a:endParaRPr kumimoji="1" lang="en-US" altLang="ja-JP" dirty="0" smtClean="0"/>
          </a:p>
          <a:p>
            <a:r>
              <a:rPr kumimoji="1" lang="ja-JP" altLang="en-US" dirty="0" smtClean="0"/>
              <a:t>経路検索が必要</a:t>
            </a:r>
            <a:endParaRPr kumimoji="1" lang="ja-JP" altLang="en-US" dirty="0"/>
          </a:p>
        </p:txBody>
      </p:sp>
      <p:sp>
        <p:nvSpPr>
          <p:cNvPr id="4" name="スライド番号プレースホルダー 3"/>
          <p:cNvSpPr>
            <a:spLocks noGrp="1"/>
          </p:cNvSpPr>
          <p:nvPr>
            <p:ph type="sldNum" sz="quarter" idx="10"/>
          </p:nvPr>
        </p:nvSpPr>
        <p:spPr/>
        <p:txBody>
          <a:bodyPr/>
          <a:lstStyle/>
          <a:p>
            <a:fld id="{2665E640-AF87-41E2-A2FF-3B1187005993}" type="slidenum">
              <a:rPr kumimoji="1" lang="ja-JP" altLang="en-US" smtClean="0"/>
              <a:t>5</a:t>
            </a:fld>
            <a:endParaRPr kumimoji="1" lang="ja-JP" altLang="en-US"/>
          </a:p>
        </p:txBody>
      </p:sp>
    </p:spTree>
    <p:extLst>
      <p:ext uri="{BB962C8B-B14F-4D97-AF65-F5344CB8AC3E}">
        <p14:creationId xmlns:p14="http://schemas.microsoft.com/office/powerpoint/2010/main" val="243966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そしてステップ</a:t>
            </a:r>
            <a:r>
              <a:rPr kumimoji="1" lang="en-US" altLang="ja-JP" dirty="0" smtClean="0"/>
              <a:t>1</a:t>
            </a:r>
            <a:r>
              <a:rPr kumimoji="1" lang="ja-JP" altLang="en-US" dirty="0" smtClean="0"/>
              <a:t>の別名解析を行います．</a:t>
            </a:r>
            <a:endParaRPr kumimoji="1" lang="en-US" altLang="ja-JP" dirty="0" smtClean="0"/>
          </a:p>
          <a:p>
            <a:r>
              <a:rPr kumimoji="1" lang="ja-JP" altLang="en-US" dirty="0" smtClean="0"/>
              <a:t>変数は例えばメソッド呼び出しの引数として使われた場合，当然呼び出し先では別の変数として参照され，</a:t>
            </a:r>
            <a:endParaRPr kumimoji="1" lang="en-US" altLang="ja-JP" dirty="0" smtClean="0"/>
          </a:p>
          <a:p>
            <a:r>
              <a:rPr kumimoji="1" lang="ja-JP" altLang="en-US" dirty="0" smtClean="0"/>
              <a:t>その呼び出し先</a:t>
            </a:r>
            <a:r>
              <a:rPr kumimoji="1" lang="ja-JP" altLang="en-US" dirty="0" smtClean="0"/>
              <a:t>でフィールド</a:t>
            </a:r>
            <a:r>
              <a:rPr kumimoji="1" lang="ja-JP" altLang="en-US" dirty="0" smtClean="0"/>
              <a:t>を使用するということがあります．</a:t>
            </a:r>
            <a:endParaRPr kumimoji="1" lang="en-US" altLang="ja-JP" dirty="0" smtClean="0"/>
          </a:p>
          <a:p>
            <a:r>
              <a:rPr kumimoji="1" lang="ja-JP" altLang="en-US" dirty="0" smtClean="0"/>
              <a:t>そのよう</a:t>
            </a:r>
            <a:r>
              <a:rPr kumimoji="1" lang="ja-JP" altLang="en-US" dirty="0" smtClean="0"/>
              <a:t>な場合</a:t>
            </a:r>
            <a:r>
              <a:rPr kumimoji="1" lang="ja-JP" altLang="en-US" dirty="0" smtClean="0"/>
              <a:t>に対処するため</a:t>
            </a:r>
            <a:r>
              <a:rPr kumimoji="1" lang="ja-JP" altLang="en-US" dirty="0" smtClean="0"/>
              <a:t>，このステップでは出自</a:t>
            </a:r>
            <a:r>
              <a:rPr kumimoji="1" lang="ja-JP" altLang="en-US" dirty="0" smtClean="0"/>
              <a:t>が同じ変数をグループ化するという処理を行います．</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2665E640-AF87-41E2-A2FF-3B1187005993}" type="slidenum">
              <a:rPr kumimoji="1" lang="ja-JP" altLang="en-US" smtClean="0"/>
              <a:t>10</a:t>
            </a:fld>
            <a:endParaRPr kumimoji="1" lang="ja-JP" altLang="en-US"/>
          </a:p>
        </p:txBody>
      </p:sp>
    </p:spTree>
    <p:extLst>
      <p:ext uri="{BB962C8B-B14F-4D97-AF65-F5344CB8AC3E}">
        <p14:creationId xmlns:p14="http://schemas.microsoft.com/office/powerpoint/2010/main" val="2675538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このステップ</a:t>
            </a:r>
            <a:r>
              <a:rPr kumimoji="1" lang="en-US" altLang="ja-JP" dirty="0" smtClean="0"/>
              <a:t>2</a:t>
            </a:r>
            <a:r>
              <a:rPr kumimoji="1" lang="ja-JP" altLang="en-US" dirty="0" smtClean="0"/>
              <a:t>で，具体的にどのようなアクセスが列挙</a:t>
            </a:r>
            <a:r>
              <a:rPr kumimoji="1" lang="ja-JP" altLang="en-US" smtClean="0"/>
              <a:t>される</a:t>
            </a:r>
            <a:r>
              <a:rPr kumimoji="1" lang="ja-JP" altLang="en-US" smtClean="0"/>
              <a:t>かあるいはされないかと</a:t>
            </a:r>
            <a:r>
              <a:rPr kumimoji="1" lang="ja-JP" altLang="en-US" dirty="0" smtClean="0"/>
              <a:t>いうのを例を上げて説明します．</a:t>
            </a:r>
            <a:endParaRPr kumimoji="1" lang="en-US" altLang="ja-JP" dirty="0" smtClean="0"/>
          </a:p>
          <a:p>
            <a:r>
              <a:rPr kumimoji="1" lang="ja-JP" altLang="en-US" dirty="0" smtClean="0"/>
              <a:t>このメソッドでは，引数の</a:t>
            </a:r>
            <a:r>
              <a:rPr kumimoji="1" lang="en-US" altLang="ja-JP" dirty="0" smtClean="0"/>
              <a:t>a</a:t>
            </a:r>
            <a:r>
              <a:rPr kumimoji="1" lang="ja-JP" altLang="en-US" dirty="0" smtClean="0"/>
              <a:t>が</a:t>
            </a:r>
            <a:r>
              <a:rPr kumimoji="1" lang="en-US" altLang="ja-JP" dirty="0" smtClean="0"/>
              <a:t>a3</a:t>
            </a:r>
            <a:r>
              <a:rPr kumimoji="1" lang="ja-JP" altLang="en-US" dirty="0" smtClean="0"/>
              <a:t>に代入され，</a:t>
            </a:r>
            <a:r>
              <a:rPr kumimoji="1" lang="en-US" altLang="ja-JP" dirty="0" smtClean="0"/>
              <a:t>a3</a:t>
            </a:r>
            <a:r>
              <a:rPr kumimoji="1" lang="ja-JP" altLang="en-US" dirty="0" smtClean="0"/>
              <a:t>はその後フィールドアクセスされています．</a:t>
            </a:r>
            <a:endParaRPr kumimoji="1" lang="en-US" altLang="ja-JP" dirty="0" smtClean="0"/>
          </a:p>
          <a:p>
            <a:r>
              <a:rPr kumimoji="1" lang="ja-JP" altLang="en-US" dirty="0" smtClean="0"/>
              <a:t>そのため，これら二つのフィールドアクセスがステップ</a:t>
            </a:r>
            <a:r>
              <a:rPr kumimoji="1" lang="en-US" altLang="ja-JP" dirty="0" smtClean="0"/>
              <a:t>2</a:t>
            </a:r>
            <a:r>
              <a:rPr kumimoji="1" lang="ja-JP" altLang="en-US" dirty="0" smtClean="0"/>
              <a:t>の出力として取得されます．</a:t>
            </a:r>
            <a:endParaRPr kumimoji="1" lang="en-US" altLang="ja-JP" dirty="0" smtClean="0"/>
          </a:p>
          <a:p>
            <a:r>
              <a:rPr kumimoji="1" lang="ja-JP" altLang="en-US" dirty="0" smtClean="0"/>
              <a:t>ここで，</a:t>
            </a:r>
            <a:r>
              <a:rPr kumimoji="1" lang="en-US" altLang="ja-JP" dirty="0" smtClean="0"/>
              <a:t>a2</a:t>
            </a:r>
            <a:r>
              <a:rPr kumimoji="1" lang="ja-JP" altLang="en-US" dirty="0" smtClean="0"/>
              <a:t>という変数についてもフィールドアクセスがありますが，このアクセスはステップ</a:t>
            </a:r>
            <a:r>
              <a:rPr kumimoji="1" lang="en-US" altLang="ja-JP" dirty="0" smtClean="0"/>
              <a:t>2</a:t>
            </a:r>
            <a:r>
              <a:rPr kumimoji="1" lang="ja-JP" altLang="en-US" dirty="0" smtClean="0"/>
              <a:t>の出力には含まれません．</a:t>
            </a:r>
            <a:endParaRPr kumimoji="1" lang="en-US" altLang="ja-JP" dirty="0" smtClean="0"/>
          </a:p>
          <a:p>
            <a:r>
              <a:rPr kumimoji="1" lang="ja-JP" altLang="en-US" dirty="0" smtClean="0"/>
              <a:t>なぜなら，</a:t>
            </a:r>
            <a:r>
              <a:rPr kumimoji="1" lang="en-US" altLang="ja-JP" dirty="0" smtClean="0"/>
              <a:t>a2</a:t>
            </a:r>
            <a:r>
              <a:rPr kumimoji="1" lang="ja-JP" altLang="en-US" dirty="0" smtClean="0"/>
              <a:t>は外部の変数とエイリアスにはなっておらず，メソッド実行後に初期化される変数であり，</a:t>
            </a:r>
            <a:endParaRPr kumimoji="1" lang="en-US" altLang="ja-JP" dirty="0" smtClean="0"/>
          </a:p>
          <a:p>
            <a:r>
              <a:rPr kumimoji="1" lang="ja-JP" altLang="en-US" dirty="0" smtClean="0"/>
              <a:t>メソッドの入力ではないからです．</a:t>
            </a:r>
            <a:endParaRPr kumimoji="1" lang="en-US" altLang="ja-JP" dirty="0" smtClean="0"/>
          </a:p>
          <a:p>
            <a:endParaRPr kumimoji="1" lang="en-US" altLang="ja-JP" dirty="0" smtClean="0"/>
          </a:p>
          <a:p>
            <a:r>
              <a:rPr kumimoji="1" lang="ja-JP" altLang="en-US" dirty="0" smtClean="0"/>
              <a:t>このように本手法では，メソッドの外部から渡されたデータのアクセスのみを出力します．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665E640-AF87-41E2-A2FF-3B1187005993}" type="slidenum">
              <a:rPr kumimoji="1" lang="ja-JP" altLang="en-US" smtClean="0"/>
              <a:t>13</a:t>
            </a:fld>
            <a:endParaRPr kumimoji="1" lang="ja-JP" altLang="en-US"/>
          </a:p>
        </p:txBody>
      </p:sp>
    </p:spTree>
    <p:extLst>
      <p:ext uri="{BB962C8B-B14F-4D97-AF65-F5344CB8AC3E}">
        <p14:creationId xmlns:p14="http://schemas.microsoft.com/office/powerpoint/2010/main" val="1660553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読みでは：</a:t>
            </a:r>
            <a:endParaRPr kumimoji="1" lang="en-US" altLang="ja-JP" dirty="0" smtClean="0"/>
          </a:p>
          <a:p>
            <a:r>
              <a:rPr kumimoji="1" lang="ja-JP" altLang="en-US" dirty="0" smtClean="0"/>
              <a:t> </a:t>
            </a:r>
            <a:r>
              <a:rPr kumimoji="1" lang="en-US" altLang="ja-JP" dirty="0" err="1" smtClean="0"/>
              <a:t>ArgoUML</a:t>
            </a:r>
            <a:r>
              <a:rPr kumimoji="1" lang="ja-JP" altLang="en-US" dirty="0" smtClean="0"/>
              <a:t>では，元々ある機能を変更する際に，変更する必要があるクラスを探してもらった．</a:t>
            </a:r>
            <a:endParaRPr kumimoji="1" lang="en-US" altLang="ja-JP" dirty="0" smtClean="0"/>
          </a:p>
          <a:p>
            <a:r>
              <a:rPr kumimoji="1" lang="en-US" altLang="ja-JP" dirty="0" err="1" smtClean="0"/>
              <a:t>GanttProject</a:t>
            </a:r>
            <a:r>
              <a:rPr kumimoji="1" lang="ja-JP" altLang="en-US" dirty="0" smtClean="0"/>
              <a:t>では，ある起動が実装されているコードを探してもらった．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665E640-AF87-41E2-A2FF-3B1187005993}" type="slidenum">
              <a:rPr kumimoji="1" lang="ja-JP" altLang="en-US" smtClean="0"/>
              <a:t>18</a:t>
            </a:fld>
            <a:endParaRPr kumimoji="1" lang="ja-JP" altLang="en-US"/>
          </a:p>
        </p:txBody>
      </p:sp>
    </p:spTree>
    <p:extLst>
      <p:ext uri="{BB962C8B-B14F-4D97-AF65-F5344CB8AC3E}">
        <p14:creationId xmlns:p14="http://schemas.microsoft.com/office/powerpoint/2010/main" val="1105233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ArgoUML</a:t>
            </a:r>
            <a:r>
              <a:rPr kumimoji="1" lang="ja-JP" altLang="en-US" dirty="0" smtClean="0"/>
              <a:t>と</a:t>
            </a:r>
            <a:r>
              <a:rPr kumimoji="1" lang="en-US" altLang="ja-JP" dirty="0" err="1" smtClean="0"/>
              <a:t>GanttProject</a:t>
            </a:r>
            <a:r>
              <a:rPr kumimoji="1" lang="ja-JP" altLang="en-US" dirty="0" smtClean="0"/>
              <a:t>については，二つのアプリケーションで難易度の差はあまり無かったと言う．</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2665E640-AF87-41E2-A2FF-3B1187005993}" type="slidenum">
              <a:rPr kumimoji="1" lang="ja-JP" altLang="en-US" smtClean="0"/>
              <a:t>20</a:t>
            </a:fld>
            <a:endParaRPr kumimoji="1" lang="ja-JP" altLang="en-US"/>
          </a:p>
        </p:txBody>
      </p:sp>
    </p:spTree>
    <p:extLst>
      <p:ext uri="{BB962C8B-B14F-4D97-AF65-F5344CB8AC3E}">
        <p14:creationId xmlns:p14="http://schemas.microsoft.com/office/powerpoint/2010/main" val="831133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これも</a:t>
            </a:r>
            <a:r>
              <a:rPr kumimoji="1" lang="en-US" altLang="ja-JP" dirty="0" err="1" smtClean="0"/>
              <a:t>validateForm</a:t>
            </a:r>
            <a:r>
              <a:rPr kumimoji="1" lang="ja-JP" altLang="en-US" dirty="0" smtClean="0"/>
              <a:t>に変更できるとなお良い？</a:t>
            </a:r>
            <a:endParaRPr kumimoji="1" lang="en-US" altLang="ja-JP" dirty="0" smtClean="0"/>
          </a:p>
          <a:p>
            <a:endParaRPr kumimoji="1" lang="en-US" altLang="ja-JP" dirty="0" smtClean="0"/>
          </a:p>
          <a:p>
            <a:r>
              <a:rPr kumimoji="1" lang="ja-JP" altLang="en-US" dirty="0" smtClean="0"/>
              <a:t>経路検索が必要</a:t>
            </a:r>
            <a:endParaRPr kumimoji="1" lang="ja-JP" altLang="en-US" dirty="0"/>
          </a:p>
        </p:txBody>
      </p:sp>
      <p:sp>
        <p:nvSpPr>
          <p:cNvPr id="4" name="スライド番号プレースホルダー 3"/>
          <p:cNvSpPr>
            <a:spLocks noGrp="1"/>
          </p:cNvSpPr>
          <p:nvPr>
            <p:ph type="sldNum" sz="quarter" idx="10"/>
          </p:nvPr>
        </p:nvSpPr>
        <p:spPr/>
        <p:txBody>
          <a:bodyPr/>
          <a:lstStyle/>
          <a:p>
            <a:fld id="{2665E640-AF87-41E2-A2FF-3B1187005993}" type="slidenum">
              <a:rPr kumimoji="1" lang="ja-JP" altLang="en-US" smtClean="0"/>
              <a:t>36</a:t>
            </a:fld>
            <a:endParaRPr kumimoji="1" lang="ja-JP" altLang="en-US"/>
          </a:p>
        </p:txBody>
      </p:sp>
    </p:spTree>
    <p:extLst>
      <p:ext uri="{BB962C8B-B14F-4D97-AF65-F5344CB8AC3E}">
        <p14:creationId xmlns:p14="http://schemas.microsoft.com/office/powerpoint/2010/main" val="2439666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chemeClr val="bg2">
                <a:alpha val="50000"/>
              </a:schemeClr>
            </a:fgClr>
            <a:bgClr>
              <a:schemeClr val="bg1">
                <a:alpha val="50000"/>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 name="Rectangle 2"/>
          <p:cNvSpPr>
            <a:spLocks noGrp="1" noChangeArrowheads="1"/>
          </p:cNvSpPr>
          <p:nvPr>
            <p:ph type="ctrTitle"/>
          </p:nvPr>
        </p:nvSpPr>
        <p:spPr>
          <a:xfrm>
            <a:off x="784225" y="1125538"/>
            <a:ext cx="5781675" cy="1943100"/>
          </a:xfrm>
        </p:spPr>
        <p:txBody>
          <a:bodyPr anchor="b"/>
          <a:lstStyle>
            <a:lvl1pPr>
              <a:defRPr sz="4400" b="1"/>
            </a:lvl1pPr>
          </a:lstStyle>
          <a:p>
            <a:pPr lvl="0"/>
            <a:r>
              <a:rPr lang="ja-JP" altLang="en-US" noProof="0" smtClean="0"/>
              <a:t>マスター タイトルの書式設定</a:t>
            </a:r>
          </a:p>
        </p:txBody>
      </p:sp>
      <p:sp>
        <p:nvSpPr>
          <p:cNvPr id="3075" name="Rectangle 3"/>
          <p:cNvSpPr>
            <a:spLocks noGrp="1" noChangeArrowheads="1"/>
          </p:cNvSpPr>
          <p:nvPr>
            <p:ph type="subTitle" idx="1"/>
          </p:nvPr>
        </p:nvSpPr>
        <p:spPr>
          <a:xfrm>
            <a:off x="784225" y="3357563"/>
            <a:ext cx="5781675" cy="2376487"/>
          </a:xfrm>
        </p:spPr>
        <p:txBody>
          <a:bodyPr/>
          <a:lstStyle>
            <a:lvl1pPr marL="0" indent="0">
              <a:buFont typeface="Wingdings" pitchFamily="2" charset="2"/>
              <a:buNone/>
              <a:defRPr/>
            </a:lvl1pPr>
          </a:lstStyle>
          <a:p>
            <a:pPr lvl="0"/>
            <a:r>
              <a:rPr lang="ja-JP" altLang="en-US" noProof="0" smtClean="0"/>
              <a:t>マスター サブタイトルの書式設定</a:t>
            </a:r>
          </a:p>
        </p:txBody>
      </p:sp>
      <p:sp>
        <p:nvSpPr>
          <p:cNvPr id="3085" name="Rectangle 13"/>
          <p:cNvSpPr>
            <a:spLocks noChangeArrowheads="1"/>
          </p:cNvSpPr>
          <p:nvPr/>
        </p:nvSpPr>
        <p:spPr bwMode="auto">
          <a:xfrm>
            <a:off x="317500" y="404813"/>
            <a:ext cx="6381750" cy="503237"/>
          </a:xfrm>
          <a:prstGeom prst="rect">
            <a:avLst/>
          </a:prstGeom>
          <a:gradFill rotWithShape="1">
            <a:gsLst>
              <a:gs pos="0">
                <a:schemeClr val="accent1"/>
              </a:gs>
              <a:gs pos="100000">
                <a:schemeClr val="accent1">
                  <a:gamma/>
                  <a:tint val="7372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chemeClr val="folHlink"/>
              </a:gs>
              <a:gs pos="100000">
                <a:schemeClr val="fo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pic>
        <p:nvPicPr>
          <p:cNvPr id="3092" name="Picture 20" descr="sel-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088" y="5824538"/>
            <a:ext cx="1624012" cy="557212"/>
          </a:xfrm>
          <a:prstGeom prst="rect">
            <a:avLst/>
          </a:prstGeom>
          <a:noFill/>
          <a:extLst>
            <a:ext uri="{909E8E84-426E-40DD-AFC4-6F175D3DCCD1}">
              <a14:hiddenFill xmlns:a14="http://schemas.microsoft.com/office/drawing/2010/main">
                <a:solidFill>
                  <a:srgbClr val="FFFFFF"/>
                </a:solidFill>
              </a14:hiddenFill>
            </a:ext>
          </a:extLst>
        </p:spPr>
      </p:pic>
      <p:sp>
        <p:nvSpPr>
          <p:cNvPr id="3093" name="Rectangle 21"/>
          <p:cNvSpPr>
            <a:spLocks noChangeArrowheads="1"/>
          </p:cNvSpPr>
          <p:nvPr/>
        </p:nvSpPr>
        <p:spPr bwMode="auto">
          <a:xfrm>
            <a:off x="2484438" y="5805488"/>
            <a:ext cx="4392612"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sz="1200" b="1" i="1">
                <a:solidFill>
                  <a:schemeClr val="accent2"/>
                </a:solidFill>
              </a:rPr>
              <a:t>Department of Computer Science, </a:t>
            </a:r>
          </a:p>
          <a:p>
            <a:r>
              <a:rPr lang="en-US" altLang="ja-JP" sz="1200" b="1" i="1">
                <a:solidFill>
                  <a:schemeClr val="accent2"/>
                </a:solidFill>
              </a:rPr>
              <a:t>Graduate School of Information Science &amp; Technology,</a:t>
            </a:r>
          </a:p>
          <a:p>
            <a:r>
              <a:rPr lang="en-US" altLang="ja-JP" sz="1200" b="1" i="1">
                <a:solidFill>
                  <a:schemeClr val="accent2"/>
                </a:solidFill>
              </a:rPr>
              <a:t>Osaka University</a:t>
            </a:r>
          </a:p>
        </p:txBody>
      </p:sp>
      <p:sp>
        <p:nvSpPr>
          <p:cNvPr id="3098" name="Rectangle 26"/>
          <p:cNvSpPr>
            <a:spLocks noChangeArrowheads="1"/>
          </p:cNvSpPr>
          <p:nvPr/>
        </p:nvSpPr>
        <p:spPr bwMode="auto">
          <a:xfrm>
            <a:off x="439738" y="3201988"/>
            <a:ext cx="4614862" cy="125412"/>
          </a:xfrm>
          <a:prstGeom prst="rect">
            <a:avLst/>
          </a:prstGeom>
          <a:gradFill rotWithShape="1">
            <a:gsLst>
              <a:gs pos="0">
                <a:schemeClr val="accent1"/>
              </a:gs>
              <a:gs pos="100000">
                <a:schemeClr val="accent1">
                  <a:gamma/>
                  <a:tint val="7372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chemeClr val="folHlink"/>
              </a:gs>
              <a:gs pos="100000">
                <a:schemeClr val="fo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7" name="Rectangle 35"/>
          <p:cNvSpPr>
            <a:spLocks noGrp="1" noChangeArrowheads="1"/>
          </p:cNvSpPr>
          <p:nvPr>
            <p:ph type="dt" sz="half" idx="2"/>
          </p:nvPr>
        </p:nvSpPr>
        <p:spPr>
          <a:xfrm>
            <a:off x="539750" y="6526213"/>
            <a:ext cx="1511300" cy="287337"/>
          </a:xfrm>
        </p:spPr>
        <p:txBody>
          <a:bodyPr/>
          <a:lstStyle>
            <a:lvl1pPr algn="l">
              <a:defRPr/>
            </a:lvl1pPr>
          </a:lstStyle>
          <a:p>
            <a:fld id="{7EA1D355-0047-4930-A2F4-FF0BE1A623BE}" type="datetime1">
              <a:rPr kumimoji="1" lang="ja-JP" altLang="en-US" smtClean="0"/>
              <a:t>2012/8/28</a:t>
            </a:fld>
            <a:endParaRPr kumimoji="1" lang="ja-JP" altLang="en-US"/>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kumimoji="1" lang="ja-JP" altLang="en-US"/>
          </a:p>
        </p:txBody>
      </p:sp>
      <p:sp>
        <p:nvSpPr>
          <p:cNvPr id="3110" name="Rectangle 38"/>
          <p:cNvSpPr>
            <a:spLocks noGrp="1" noChangeArrowheads="1"/>
          </p:cNvSpPr>
          <p:nvPr>
            <p:ph type="sldNum" sz="quarter" idx="4"/>
          </p:nvPr>
        </p:nvSpPr>
        <p:spPr>
          <a:xfrm>
            <a:off x="7667625" y="6526213"/>
            <a:ext cx="1225550" cy="287337"/>
          </a:xfrm>
        </p:spPr>
        <p:txBody>
          <a:bodyPr/>
          <a:lstStyle>
            <a:lvl1pPr>
              <a:defRPr/>
            </a:lvl1p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日付プレースホルダー 4"/>
          <p:cNvSpPr>
            <a:spLocks noGrp="1"/>
          </p:cNvSpPr>
          <p:nvPr>
            <p:ph type="dt" sz="half" idx="11"/>
          </p:nvPr>
        </p:nvSpPr>
        <p:spPr/>
        <p:txBody>
          <a:bodyPr/>
          <a:lstStyle>
            <a:lvl1pPr>
              <a:defRPr/>
            </a:lvl1pPr>
          </a:lstStyle>
          <a:p>
            <a:fld id="{10BF9D3A-1960-42BF-AB47-AD1BE8CA38D1}" type="datetime1">
              <a:rPr kumimoji="1" lang="ja-JP" altLang="en-US" smtClean="0"/>
              <a:t>2012/8/28</a:t>
            </a:fld>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182240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50050" y="115888"/>
            <a:ext cx="2143125" cy="6121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0" y="115888"/>
            <a:ext cx="6280150" cy="6121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日付プレースホルダー 4"/>
          <p:cNvSpPr>
            <a:spLocks noGrp="1"/>
          </p:cNvSpPr>
          <p:nvPr>
            <p:ph type="dt" sz="half" idx="11"/>
          </p:nvPr>
        </p:nvSpPr>
        <p:spPr/>
        <p:txBody>
          <a:bodyPr/>
          <a:lstStyle>
            <a:lvl1pPr>
              <a:defRPr/>
            </a:lvl1pPr>
          </a:lstStyle>
          <a:p>
            <a:fld id="{766B2902-931D-468B-AFAD-78C6546E3DFE}" type="datetime1">
              <a:rPr kumimoji="1" lang="ja-JP" altLang="en-US" smtClean="0"/>
              <a:t>2012/8/28</a:t>
            </a:fld>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14168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日付プレースホルダー 4"/>
          <p:cNvSpPr>
            <a:spLocks noGrp="1"/>
          </p:cNvSpPr>
          <p:nvPr>
            <p:ph type="dt" sz="half" idx="11"/>
          </p:nvPr>
        </p:nvSpPr>
        <p:spPr/>
        <p:txBody>
          <a:bodyPr/>
          <a:lstStyle>
            <a:lvl1pPr>
              <a:defRPr/>
            </a:lvl1pPr>
          </a:lstStyle>
          <a:p>
            <a:fld id="{41C476C1-D7EE-4E12-A884-F1110732C738}" type="datetime1">
              <a:rPr kumimoji="1" lang="ja-JP" altLang="en-US" smtClean="0"/>
              <a:t>2012/8/28</a:t>
            </a:fld>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05102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日付プレースホルダー 4"/>
          <p:cNvSpPr>
            <a:spLocks noGrp="1"/>
          </p:cNvSpPr>
          <p:nvPr>
            <p:ph type="dt" sz="half" idx="11"/>
          </p:nvPr>
        </p:nvSpPr>
        <p:spPr/>
        <p:txBody>
          <a:bodyPr/>
          <a:lstStyle>
            <a:lvl1pPr>
              <a:defRPr/>
            </a:lvl1pPr>
          </a:lstStyle>
          <a:p>
            <a:fld id="{1D4FF8C2-5E9C-467E-BBAB-E51BC233E91F}" type="datetime1">
              <a:rPr kumimoji="1" lang="ja-JP" altLang="en-US" smtClean="0"/>
              <a:t>2012/8/28</a:t>
            </a:fld>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860121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323850" y="1412875"/>
            <a:ext cx="4208463"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84713" y="1412875"/>
            <a:ext cx="4208462"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日付プレースホルダー 5"/>
          <p:cNvSpPr>
            <a:spLocks noGrp="1"/>
          </p:cNvSpPr>
          <p:nvPr>
            <p:ph type="dt" sz="half" idx="11"/>
          </p:nvPr>
        </p:nvSpPr>
        <p:spPr/>
        <p:txBody>
          <a:bodyPr/>
          <a:lstStyle>
            <a:lvl1pPr>
              <a:defRPr/>
            </a:lvl1pPr>
          </a:lstStyle>
          <a:p>
            <a:fld id="{5C44BA2A-EA7D-49DF-AF38-5ED54DA9D2B1}" type="datetime1">
              <a:rPr kumimoji="1" lang="ja-JP" altLang="en-US" smtClean="0"/>
              <a:t>2012/8/28</a:t>
            </a:fld>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21741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ー 6"/>
          <p:cNvSpPr>
            <a:spLocks noGrp="1"/>
          </p:cNvSpPr>
          <p:nvPr>
            <p:ph type="ftr" sz="quarter" idx="10"/>
          </p:nvPr>
        </p:nvSpPr>
        <p:spPr/>
        <p:txBody>
          <a:bodyPr/>
          <a:lstStyle>
            <a:lvl1pPr>
              <a:defRPr/>
            </a:lvl1pPr>
          </a:lstStyle>
          <a:p>
            <a:endParaRPr kumimoji="1" lang="ja-JP" altLang="en-US"/>
          </a:p>
        </p:txBody>
      </p:sp>
      <p:sp>
        <p:nvSpPr>
          <p:cNvPr id="8" name="日付プレースホルダー 7"/>
          <p:cNvSpPr>
            <a:spLocks noGrp="1"/>
          </p:cNvSpPr>
          <p:nvPr>
            <p:ph type="dt" sz="half" idx="11"/>
          </p:nvPr>
        </p:nvSpPr>
        <p:spPr/>
        <p:txBody>
          <a:bodyPr/>
          <a:lstStyle>
            <a:lvl1pPr>
              <a:defRPr/>
            </a:lvl1pPr>
          </a:lstStyle>
          <a:p>
            <a:fld id="{3B140404-1F49-43DD-9A4E-4E7855342FAF}" type="datetime1">
              <a:rPr kumimoji="1" lang="ja-JP" altLang="en-US" smtClean="0"/>
              <a:t>2012/8/28</a:t>
            </a:fld>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367492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フッター プレースホルダー 2"/>
          <p:cNvSpPr>
            <a:spLocks noGrp="1"/>
          </p:cNvSpPr>
          <p:nvPr>
            <p:ph type="ftr" sz="quarter" idx="10"/>
          </p:nvPr>
        </p:nvSpPr>
        <p:spPr/>
        <p:txBody>
          <a:bodyPr/>
          <a:lstStyle>
            <a:lvl1pPr>
              <a:defRPr/>
            </a:lvl1pPr>
          </a:lstStyle>
          <a:p>
            <a:endParaRPr kumimoji="1" lang="ja-JP" altLang="en-US"/>
          </a:p>
        </p:txBody>
      </p:sp>
      <p:sp>
        <p:nvSpPr>
          <p:cNvPr id="4" name="日付プレースホルダー 3"/>
          <p:cNvSpPr>
            <a:spLocks noGrp="1"/>
          </p:cNvSpPr>
          <p:nvPr>
            <p:ph type="dt" sz="half" idx="11"/>
          </p:nvPr>
        </p:nvSpPr>
        <p:spPr/>
        <p:txBody>
          <a:bodyPr/>
          <a:lstStyle>
            <a:lvl1pPr>
              <a:defRPr/>
            </a:lvl1pPr>
          </a:lstStyle>
          <a:p>
            <a:fld id="{C31E7CAD-D370-41A5-8463-513364361E93}" type="datetime1">
              <a:rPr kumimoji="1" lang="ja-JP" altLang="en-US" smtClean="0"/>
              <a:t>2012/8/28</a:t>
            </a:fld>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046368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endParaRPr kumimoji="1" lang="ja-JP" altLang="en-US"/>
          </a:p>
        </p:txBody>
      </p:sp>
      <p:sp>
        <p:nvSpPr>
          <p:cNvPr id="3" name="日付プレースホルダー 2"/>
          <p:cNvSpPr>
            <a:spLocks noGrp="1"/>
          </p:cNvSpPr>
          <p:nvPr>
            <p:ph type="dt" sz="half" idx="11"/>
          </p:nvPr>
        </p:nvSpPr>
        <p:spPr/>
        <p:txBody>
          <a:bodyPr/>
          <a:lstStyle>
            <a:lvl1pPr>
              <a:defRPr/>
            </a:lvl1pPr>
          </a:lstStyle>
          <a:p>
            <a:fld id="{DEEA514B-EA8D-49EE-8CFA-E259084F45E0}" type="datetime1">
              <a:rPr kumimoji="1" lang="ja-JP" altLang="en-US" smtClean="0"/>
              <a:t>2012/8/28</a:t>
            </a:fld>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652318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日付プレースホルダー 5"/>
          <p:cNvSpPr>
            <a:spLocks noGrp="1"/>
          </p:cNvSpPr>
          <p:nvPr>
            <p:ph type="dt" sz="half" idx="11"/>
          </p:nvPr>
        </p:nvSpPr>
        <p:spPr/>
        <p:txBody>
          <a:bodyPr/>
          <a:lstStyle>
            <a:lvl1pPr>
              <a:defRPr/>
            </a:lvl1pPr>
          </a:lstStyle>
          <a:p>
            <a:fld id="{95D4B7F6-2D4E-4B21-8505-D9CF438F1543}" type="datetime1">
              <a:rPr kumimoji="1" lang="ja-JP" altLang="en-US" smtClean="0"/>
              <a:t>2012/8/28</a:t>
            </a:fld>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535724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日付プレースホルダー 5"/>
          <p:cNvSpPr>
            <a:spLocks noGrp="1"/>
          </p:cNvSpPr>
          <p:nvPr>
            <p:ph type="dt" sz="half" idx="11"/>
          </p:nvPr>
        </p:nvSpPr>
        <p:spPr/>
        <p:txBody>
          <a:bodyPr/>
          <a:lstStyle>
            <a:lvl1pPr>
              <a:defRPr/>
            </a:lvl1pPr>
          </a:lstStyle>
          <a:p>
            <a:fld id="{2AF0BBA9-A32A-474E-82E2-D4FC5D10A043}" type="datetime1">
              <a:rPr kumimoji="1" lang="ja-JP" altLang="en-US" smtClean="0"/>
              <a:t>2012/8/28</a:t>
            </a:fld>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7781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chemeClr val="bg2">
                <a:alpha val="50000"/>
              </a:schemeClr>
            </a:fgClr>
            <a:bgClr>
              <a:schemeClr val="bg1">
                <a:alpha val="50000"/>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7" name="Rectangle 33"/>
          <p:cNvSpPr>
            <a:spLocks noChangeArrowheads="1"/>
          </p:cNvSpPr>
          <p:nvPr/>
        </p:nvSpPr>
        <p:spPr bwMode="auto">
          <a:xfrm>
            <a:off x="317500" y="1052513"/>
            <a:ext cx="6381750" cy="144462"/>
          </a:xfrm>
          <a:prstGeom prst="rect">
            <a:avLst/>
          </a:prstGeom>
          <a:gradFill rotWithShape="1">
            <a:gsLst>
              <a:gs pos="0">
                <a:schemeClr val="accent1"/>
              </a:gs>
              <a:gs pos="100000">
                <a:schemeClr val="accent1">
                  <a:gamma/>
                  <a:tint val="69804"/>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chemeClr val="bg2">
                <a:alpha val="50000"/>
              </a:schemeClr>
            </a:fgClr>
            <a:bgClr>
              <a:schemeClr val="bg1">
                <a:alpha val="50000"/>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gradFill rotWithShape="1">
            <a:gsLst>
              <a:gs pos="0">
                <a:schemeClr val="folHlink"/>
              </a:gs>
              <a:gs pos="100000">
                <a:schemeClr val="fo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23850" y="1412875"/>
            <a:ext cx="8569325" cy="4824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62" name="Picture 38" descr="sel-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55600" y="6381750"/>
            <a:ext cx="1408113" cy="484188"/>
          </a:xfrm>
          <a:prstGeom prst="rect">
            <a:avLst/>
          </a:prstGeom>
          <a:noFill/>
          <a:extLst>
            <a:ext uri="{909E8E84-426E-40DD-AFC4-6F175D3DCCD1}">
              <a14:hiddenFill xmlns:a14="http://schemas.microsoft.com/office/drawing/2010/main">
                <a:solidFill>
                  <a:srgbClr val="FFFFFF"/>
                </a:solidFill>
              </a14:hiddenFill>
            </a:ext>
          </a:extLst>
        </p:spPr>
      </p:pic>
      <p:sp>
        <p:nvSpPr>
          <p:cNvPr id="1063" name="Rectangle 39"/>
          <p:cNvSpPr>
            <a:spLocks noChangeArrowheads="1"/>
          </p:cNvSpPr>
          <p:nvPr/>
        </p:nvSpPr>
        <p:spPr bwMode="auto">
          <a:xfrm>
            <a:off x="1835150" y="6608763"/>
            <a:ext cx="66897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ja-JP" sz="1000" b="1" i="1">
                <a:solidFill>
                  <a:schemeClr val="accent2"/>
                </a:solidFill>
              </a:rPr>
              <a:t>Department of Computer Science, Graduate School of Information Science &amp; Technology, Osaka University</a:t>
            </a:r>
          </a:p>
        </p:txBody>
      </p:sp>
      <p:sp>
        <p:nvSpPr>
          <p:cNvPr id="1065" name="Rectangle 41"/>
          <p:cNvSpPr>
            <a:spLocks noGrp="1" noChangeArrowheads="1"/>
          </p:cNvSpPr>
          <p:nvPr>
            <p:ph type="ftr" sz="quarter" idx="3"/>
          </p:nvPr>
        </p:nvSpPr>
        <p:spPr bwMode="auto">
          <a:xfrm>
            <a:off x="1908175" y="6308725"/>
            <a:ext cx="5616575"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kumimoji="1" lang="ja-JP" altLang="en-US"/>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9720BA6D-6003-4075-B400-5776EA750604}" type="datetime1">
              <a:rPr kumimoji="1" lang="ja-JP" altLang="en-US" smtClean="0"/>
              <a:t>2012/8/28</a:t>
            </a:fld>
            <a:endParaRPr kumimoji="1" lang="ja-JP" altLang="en-US"/>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charset="-128"/>
        </a:defRPr>
      </a:lvl2pPr>
      <a:lvl3pPr algn="l" rtl="0" eaLnBrk="1" fontAlgn="base" hangingPunct="1">
        <a:spcBef>
          <a:spcPct val="0"/>
        </a:spcBef>
        <a:spcAft>
          <a:spcPct val="0"/>
        </a:spcAft>
        <a:defRPr kumimoji="1" sz="4000">
          <a:solidFill>
            <a:schemeClr val="tx2"/>
          </a:solidFill>
          <a:latin typeface="Arial" charset="0"/>
          <a:ea typeface="ＭＳ Ｐゴシック" charset="-128"/>
        </a:defRPr>
      </a:lvl3pPr>
      <a:lvl4pPr algn="l" rtl="0" eaLnBrk="1" fontAlgn="base" hangingPunct="1">
        <a:spcBef>
          <a:spcPct val="0"/>
        </a:spcBef>
        <a:spcAft>
          <a:spcPct val="0"/>
        </a:spcAft>
        <a:defRPr kumimoji="1" sz="4000">
          <a:solidFill>
            <a:schemeClr val="tx2"/>
          </a:solidFill>
          <a:latin typeface="Arial" charset="0"/>
          <a:ea typeface="ＭＳ Ｐゴシック" charset="-128"/>
        </a:defRPr>
      </a:lvl4pPr>
      <a:lvl5pPr algn="l" rtl="0" eaLnBrk="1" fontAlgn="base" hangingPunct="1">
        <a:spcBef>
          <a:spcPct val="0"/>
        </a:spcBef>
        <a:spcAft>
          <a:spcPct val="0"/>
        </a:spcAft>
        <a:defRPr kumimoji="1" sz="4000">
          <a:solidFill>
            <a:schemeClr val="tx2"/>
          </a:solidFill>
          <a:latin typeface="Arial" charset="0"/>
          <a:ea typeface="ＭＳ Ｐゴシック"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lr>
          <a:schemeClr val="accent1"/>
        </a:buClr>
        <a:buSzPct val="80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80000"/>
        <a:buFont typeface="Wingdings" pitchFamily="2" charset="2"/>
        <a:buChar char="p"/>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accent1"/>
        </a:buClr>
        <a:buSzPct val="80000"/>
        <a:buFont typeface="Wingdings" pitchFamily="2" charset="2"/>
        <a:buChar char="p"/>
        <a:defRPr kumimoji="1" sz="2000">
          <a:solidFill>
            <a:schemeClr val="tx1"/>
          </a:solidFill>
          <a:latin typeface="+mn-lt"/>
          <a:ea typeface="+mn-ea"/>
        </a:defRPr>
      </a:lvl4pPr>
      <a:lvl5pPr marL="20574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3.xml"/><Relationship Id="rId7" Type="http://schemas.openxmlformats.org/officeDocument/2006/relationships/chart" Target="../charts/chart7.xml"/><Relationship Id="rId2" Type="http://schemas.openxmlformats.org/officeDocument/2006/relationships/chart" Target="../charts/chart2.xml"/><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chart" Target="../charts/chart4.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b="0" dirty="0"/>
              <a:t>エイリアス解析を用いた</a:t>
            </a:r>
            <a:br>
              <a:rPr lang="ja-JP" altLang="en-US" b="0" dirty="0"/>
            </a:br>
            <a:r>
              <a:rPr lang="ja-JP" altLang="en-US" b="0" dirty="0"/>
              <a:t>メソッドの入力データ</a:t>
            </a:r>
            <a:r>
              <a:rPr lang="ja-JP" altLang="en-US" b="0" dirty="0" smtClean="0"/>
              <a:t>の</a:t>
            </a:r>
            <a:r>
              <a:rPr lang="en-US" altLang="ja-JP" b="0" dirty="0" smtClean="0"/>
              <a:t/>
            </a:r>
            <a:br>
              <a:rPr lang="en-US" altLang="ja-JP" b="0" dirty="0" smtClean="0"/>
            </a:br>
            <a:r>
              <a:rPr lang="ja-JP" altLang="en-US" b="0" dirty="0" smtClean="0"/>
              <a:t>利用法</a:t>
            </a:r>
            <a:r>
              <a:rPr lang="ja-JP" altLang="en-US" b="0" dirty="0"/>
              <a:t>可視化ツール</a:t>
            </a:r>
            <a:endParaRPr kumimoji="1" lang="ja-JP" altLang="en-US" dirty="0"/>
          </a:p>
        </p:txBody>
      </p:sp>
      <p:sp>
        <p:nvSpPr>
          <p:cNvPr id="3" name="サブタイトル 2"/>
          <p:cNvSpPr>
            <a:spLocks noGrp="1"/>
          </p:cNvSpPr>
          <p:nvPr>
            <p:ph type="subTitle" idx="1"/>
          </p:nvPr>
        </p:nvSpPr>
        <p:spPr/>
        <p:txBody>
          <a:bodyPr/>
          <a:lstStyle/>
          <a:p>
            <a:r>
              <a:rPr kumimoji="1" lang="ja-JP" altLang="en-US" sz="3000" dirty="0" smtClean="0"/>
              <a:t>大阪大学</a:t>
            </a:r>
            <a:endParaRPr kumimoji="1" lang="en-US" altLang="ja-JP" sz="3000" dirty="0" smtClean="0"/>
          </a:p>
          <a:p>
            <a:r>
              <a:rPr kumimoji="1" lang="ja-JP" altLang="en-US" dirty="0" smtClean="0"/>
              <a:t>鹿島 悠，</a:t>
            </a:r>
            <a:r>
              <a:rPr lang="ja-JP" altLang="en-US" dirty="0"/>
              <a:t>石尾</a:t>
            </a:r>
            <a:r>
              <a:rPr lang="ja-JP" altLang="en-US" dirty="0" smtClean="0"/>
              <a:t>隆，井上克郎</a:t>
            </a:r>
            <a:endParaRPr kumimoji="1" lang="ja-JP" altLang="en-US" dirty="0"/>
          </a:p>
        </p:txBody>
      </p:sp>
      <p:sp>
        <p:nvSpPr>
          <p:cNvPr id="4" name="スライド番号プレースホルダー 3"/>
          <p:cNvSpPr>
            <a:spLocks noGrp="1"/>
          </p:cNvSpPr>
          <p:nvPr>
            <p:ph type="sldNum" sz="quarter" idx="4"/>
          </p:nvPr>
        </p:nvSpPr>
        <p:spPr/>
        <p:txBody>
          <a:bodyPr/>
          <a:lstStyle/>
          <a:p>
            <a:fld id="{D2D8002D-B5B0-4BAC-B1F6-782DDCCE6D9C}" type="slidenum">
              <a:rPr kumimoji="1" lang="ja-JP" altLang="en-US" smtClean="0"/>
              <a:t>1</a:t>
            </a:fld>
            <a:endParaRPr kumimoji="1" lang="ja-JP" altLang="en-US"/>
          </a:p>
        </p:txBody>
      </p:sp>
    </p:spTree>
    <p:extLst>
      <p:ext uri="{BB962C8B-B14F-4D97-AF65-F5344CB8AC3E}">
        <p14:creationId xmlns:p14="http://schemas.microsoft.com/office/powerpoint/2010/main" val="34053311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テキスト ボックス 51"/>
          <p:cNvSpPr txBox="1"/>
          <p:nvPr/>
        </p:nvSpPr>
        <p:spPr>
          <a:xfrm>
            <a:off x="2383606" y="1571308"/>
            <a:ext cx="1673856" cy="1569660"/>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en-US" altLang="ja-JP" sz="1200" dirty="0" err="1" smtClean="0"/>
              <a:t>validateForm</a:t>
            </a:r>
            <a:r>
              <a:rPr kumimoji="1" lang="en-US" altLang="ja-JP" sz="1200" dirty="0" smtClean="0"/>
              <a:t> (form) {</a:t>
            </a:r>
          </a:p>
          <a:p>
            <a:r>
              <a:rPr lang="en-US" altLang="ja-JP" sz="1200" dirty="0"/>
              <a:t> </a:t>
            </a:r>
            <a:r>
              <a:rPr lang="en-US" altLang="ja-JP" sz="1200" dirty="0" smtClean="0"/>
              <a:t>    …</a:t>
            </a:r>
            <a:endParaRPr kumimoji="1" lang="en-US" altLang="ja-JP" sz="1200" dirty="0" smtClean="0"/>
          </a:p>
          <a:p>
            <a:r>
              <a:rPr lang="en-US" altLang="ja-JP" sz="1200" dirty="0"/>
              <a:t> </a:t>
            </a:r>
            <a:r>
              <a:rPr lang="en-US" altLang="ja-JP" sz="1200" dirty="0" smtClean="0"/>
              <a:t>if (</a:t>
            </a:r>
            <a:r>
              <a:rPr lang="en-US" altLang="ja-JP" sz="1200" dirty="0" err="1" smtClean="0"/>
              <a:t>form.getId</a:t>
            </a:r>
            <a:r>
              <a:rPr lang="en-US" altLang="ja-JP" sz="1200" dirty="0" smtClean="0"/>
              <a:t>()) { </a:t>
            </a:r>
          </a:p>
          <a:p>
            <a:r>
              <a:rPr lang="en-US" altLang="ja-JP" sz="1200" dirty="0"/>
              <a:t> </a:t>
            </a:r>
            <a:r>
              <a:rPr lang="en-US" altLang="ja-JP" sz="1200" dirty="0" smtClean="0"/>
              <a:t>  … </a:t>
            </a:r>
            <a:r>
              <a:rPr lang="en-US" altLang="ja-JP" sz="1200" dirty="0" err="1"/>
              <a:t>form.getUserId</a:t>
            </a:r>
            <a:r>
              <a:rPr lang="en-US" altLang="ja-JP" sz="1200" dirty="0" smtClean="0"/>
              <a:t>() </a:t>
            </a:r>
          </a:p>
          <a:p>
            <a:r>
              <a:rPr lang="en-US" altLang="ja-JP" sz="1200" dirty="0"/>
              <a:t> </a:t>
            </a:r>
            <a:r>
              <a:rPr lang="en-US" altLang="ja-JP" sz="1200" dirty="0" smtClean="0"/>
              <a:t>   …</a:t>
            </a:r>
          </a:p>
          <a:p>
            <a:r>
              <a:rPr lang="en-US" altLang="ja-JP" sz="1200" dirty="0"/>
              <a:t> </a:t>
            </a:r>
            <a:r>
              <a:rPr lang="en-US" altLang="ja-JP" sz="1200" dirty="0" smtClean="0"/>
              <a:t>}</a:t>
            </a:r>
          </a:p>
          <a:p>
            <a:r>
              <a:rPr lang="en-US" altLang="ja-JP" sz="1200" dirty="0" smtClean="0"/>
              <a:t> …</a:t>
            </a:r>
            <a:endParaRPr lang="en-US" altLang="ja-JP" sz="1200" dirty="0"/>
          </a:p>
          <a:p>
            <a:r>
              <a:rPr lang="en-US" altLang="ja-JP" sz="1200" dirty="0" smtClean="0"/>
              <a:t>}</a:t>
            </a:r>
            <a:endParaRPr kumimoji="1" lang="ja-JP" altLang="en-US" sz="1200" dirty="0"/>
          </a:p>
        </p:txBody>
      </p:sp>
      <p:sp>
        <p:nvSpPr>
          <p:cNvPr id="45" name="テキスト ボックス 44"/>
          <p:cNvSpPr txBox="1"/>
          <p:nvPr/>
        </p:nvSpPr>
        <p:spPr>
          <a:xfrm>
            <a:off x="251520" y="4509120"/>
            <a:ext cx="1659429"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t>this.Id</a:t>
            </a:r>
            <a:r>
              <a:rPr lang="en-US" altLang="ja-JP" dirty="0" smtClean="0"/>
              <a:t>;</a:t>
            </a:r>
          </a:p>
          <a:p>
            <a:r>
              <a:rPr kumimoji="1" lang="en-US" altLang="ja-JP" dirty="0" smtClean="0"/>
              <a:t>}</a:t>
            </a:r>
            <a:endParaRPr kumimoji="1" lang="ja-JP" altLang="en-US" dirty="0"/>
          </a:p>
        </p:txBody>
      </p:sp>
      <p:sp>
        <p:nvSpPr>
          <p:cNvPr id="44" name="テキスト ボックス 43"/>
          <p:cNvSpPr txBox="1"/>
          <p:nvPr/>
        </p:nvSpPr>
        <p:spPr>
          <a:xfrm>
            <a:off x="179512" y="4442777"/>
            <a:ext cx="1659429"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t>this.Id</a:t>
            </a:r>
            <a:r>
              <a:rPr lang="en-US" altLang="ja-JP" dirty="0" smtClean="0"/>
              <a:t>;</a:t>
            </a:r>
          </a:p>
          <a:p>
            <a:r>
              <a:rPr kumimoji="1" lang="en-US" altLang="ja-JP" dirty="0" smtClean="0"/>
              <a:t>}</a:t>
            </a:r>
            <a:endParaRPr kumimoji="1" lang="ja-JP" altLang="en-US" dirty="0"/>
          </a:p>
        </p:txBody>
      </p:sp>
      <p:sp>
        <p:nvSpPr>
          <p:cNvPr id="41" name="テキスト ボックス 40"/>
          <p:cNvSpPr txBox="1"/>
          <p:nvPr/>
        </p:nvSpPr>
        <p:spPr>
          <a:xfrm>
            <a:off x="65332" y="1610798"/>
            <a:ext cx="1673856" cy="1569660"/>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en-US" altLang="ja-JP" sz="1200" dirty="0" err="1" smtClean="0"/>
              <a:t>validateForm</a:t>
            </a:r>
            <a:r>
              <a:rPr kumimoji="1" lang="en-US" altLang="ja-JP" sz="1200" dirty="0" smtClean="0"/>
              <a:t> (form) {</a:t>
            </a:r>
          </a:p>
          <a:p>
            <a:r>
              <a:rPr lang="en-US" altLang="ja-JP" sz="1200" dirty="0"/>
              <a:t> </a:t>
            </a:r>
            <a:r>
              <a:rPr lang="en-US" altLang="ja-JP" sz="1200" dirty="0" smtClean="0"/>
              <a:t>    …</a:t>
            </a:r>
            <a:endParaRPr kumimoji="1" lang="en-US" altLang="ja-JP" sz="1200" dirty="0" smtClean="0"/>
          </a:p>
          <a:p>
            <a:r>
              <a:rPr lang="en-US" altLang="ja-JP" sz="1200" dirty="0"/>
              <a:t> </a:t>
            </a:r>
            <a:r>
              <a:rPr lang="en-US" altLang="ja-JP" sz="1200" dirty="0" smtClean="0"/>
              <a:t>if (</a:t>
            </a:r>
            <a:r>
              <a:rPr lang="en-US" altLang="ja-JP" sz="1200" dirty="0" err="1" smtClean="0"/>
              <a:t>form.getId</a:t>
            </a:r>
            <a:r>
              <a:rPr lang="en-US" altLang="ja-JP" sz="1200" dirty="0" smtClean="0"/>
              <a:t>()) { </a:t>
            </a:r>
          </a:p>
          <a:p>
            <a:r>
              <a:rPr lang="en-US" altLang="ja-JP" sz="1200" dirty="0"/>
              <a:t> </a:t>
            </a:r>
            <a:r>
              <a:rPr lang="en-US" altLang="ja-JP" sz="1200" dirty="0" smtClean="0"/>
              <a:t>  … </a:t>
            </a:r>
            <a:r>
              <a:rPr lang="en-US" altLang="ja-JP" sz="1200" dirty="0" err="1"/>
              <a:t>form.getUserId</a:t>
            </a:r>
            <a:r>
              <a:rPr lang="en-US" altLang="ja-JP" sz="1200" dirty="0" smtClean="0"/>
              <a:t>() </a:t>
            </a:r>
          </a:p>
          <a:p>
            <a:r>
              <a:rPr lang="en-US" altLang="ja-JP" sz="1200" dirty="0"/>
              <a:t> </a:t>
            </a:r>
            <a:r>
              <a:rPr lang="en-US" altLang="ja-JP" sz="1200" dirty="0" smtClean="0"/>
              <a:t>   …</a:t>
            </a:r>
          </a:p>
          <a:p>
            <a:r>
              <a:rPr lang="en-US" altLang="ja-JP" sz="1200" dirty="0"/>
              <a:t> </a:t>
            </a:r>
            <a:r>
              <a:rPr lang="en-US" altLang="ja-JP" sz="1200" dirty="0" smtClean="0"/>
              <a:t>}</a:t>
            </a:r>
          </a:p>
          <a:p>
            <a:r>
              <a:rPr lang="en-US" altLang="ja-JP" sz="1200" dirty="0" smtClean="0"/>
              <a:t> …</a:t>
            </a:r>
            <a:endParaRPr lang="en-US" altLang="ja-JP" sz="1200" dirty="0"/>
          </a:p>
          <a:p>
            <a:r>
              <a:rPr lang="en-US" altLang="ja-JP" sz="1200" dirty="0" smtClean="0"/>
              <a:t>}</a:t>
            </a:r>
            <a:endParaRPr kumimoji="1" lang="ja-JP" altLang="en-US" sz="1200" dirty="0"/>
          </a:p>
        </p:txBody>
      </p:sp>
      <p:sp>
        <p:nvSpPr>
          <p:cNvPr id="2" name="タイトル 1"/>
          <p:cNvSpPr>
            <a:spLocks noGrp="1"/>
          </p:cNvSpPr>
          <p:nvPr>
            <p:ph type="title"/>
          </p:nvPr>
        </p:nvSpPr>
        <p:spPr/>
        <p:txBody>
          <a:bodyPr/>
          <a:lstStyle/>
          <a:p>
            <a:r>
              <a:rPr kumimoji="1" lang="ja-JP" altLang="en-US" dirty="0" smtClean="0"/>
              <a:t>提案手法詳細</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10</a:t>
            </a:fld>
            <a:endParaRPr kumimoji="1" lang="ja-JP" altLang="en-US"/>
          </a:p>
        </p:txBody>
      </p:sp>
      <p:sp>
        <p:nvSpPr>
          <p:cNvPr id="25" name="テキスト ボックス 24"/>
          <p:cNvSpPr txBox="1"/>
          <p:nvPr/>
        </p:nvSpPr>
        <p:spPr>
          <a:xfrm>
            <a:off x="49022" y="1268760"/>
            <a:ext cx="1752403" cy="369332"/>
          </a:xfrm>
          <a:prstGeom prst="rect">
            <a:avLst/>
          </a:prstGeom>
          <a:noFill/>
        </p:spPr>
        <p:txBody>
          <a:bodyPr wrap="none" rtlCol="0">
            <a:spAutoFit/>
          </a:bodyPr>
          <a:lstStyle/>
          <a:p>
            <a:r>
              <a:rPr kumimoji="1" lang="ja-JP" altLang="en-US" dirty="0" smtClean="0"/>
              <a:t>注目するメソッド</a:t>
            </a:r>
            <a:endParaRPr kumimoji="1" lang="ja-JP" altLang="en-US" dirty="0"/>
          </a:p>
        </p:txBody>
      </p:sp>
      <p:graphicFrame>
        <p:nvGraphicFramePr>
          <p:cNvPr id="33" name="表 32"/>
          <p:cNvGraphicFramePr>
            <a:graphicFrameLocks noGrp="1"/>
          </p:cNvGraphicFramePr>
          <p:nvPr>
            <p:extLst>
              <p:ext uri="{D42A27DB-BD31-4B8C-83A1-F6EECF244321}">
                <p14:modId xmlns:p14="http://schemas.microsoft.com/office/powerpoint/2010/main" val="2310501319"/>
              </p:ext>
            </p:extLst>
          </p:nvPr>
        </p:nvGraphicFramePr>
        <p:xfrm>
          <a:off x="4932040" y="2564904"/>
          <a:ext cx="1944216" cy="1463040"/>
        </p:xfrm>
        <a:graphic>
          <a:graphicData uri="http://schemas.openxmlformats.org/drawingml/2006/table">
            <a:tbl>
              <a:tblPr firstRow="1" bandRow="1">
                <a:tableStyleId>{5C22544A-7EE6-4342-B048-85BDC9FD1C3A}</a:tableStyleId>
              </a:tblPr>
              <a:tblGrid>
                <a:gridCol w="709067"/>
                <a:gridCol w="709067"/>
                <a:gridCol w="526082"/>
              </a:tblGrid>
              <a:tr h="119047">
                <a:tc>
                  <a:txBody>
                    <a:bodyPr/>
                    <a:lstStyle/>
                    <a:p>
                      <a:r>
                        <a:rPr kumimoji="1" lang="ja-JP" altLang="en-US" sz="1200" dirty="0" smtClean="0"/>
                        <a:t>対象</a:t>
                      </a:r>
                      <a:endParaRPr kumimoji="1" lang="ja-JP" altLang="en-US" sz="1200" dirty="0"/>
                    </a:p>
                  </a:txBody>
                  <a:tcPr/>
                </a:tc>
                <a:tc>
                  <a:txBody>
                    <a:bodyPr/>
                    <a:lstStyle/>
                    <a:p>
                      <a:r>
                        <a:rPr kumimoji="1" lang="ja-JP" altLang="en-US" sz="1200" dirty="0" smtClean="0"/>
                        <a:t>メソッド</a:t>
                      </a:r>
                      <a:endParaRPr kumimoji="1" lang="ja-JP" altLang="en-US" sz="1200" dirty="0"/>
                    </a:p>
                  </a:txBody>
                  <a:tcPr/>
                </a:tc>
                <a:tc>
                  <a:txBody>
                    <a:bodyPr/>
                    <a:lstStyle/>
                    <a:p>
                      <a:r>
                        <a:rPr kumimoji="1" lang="ja-JP" altLang="en-US" sz="1200" dirty="0" smtClean="0"/>
                        <a:t>読み書き</a:t>
                      </a:r>
                      <a:endParaRPr kumimoji="1" lang="ja-JP" altLang="en-US" sz="1200" dirty="0"/>
                    </a:p>
                  </a:txBody>
                  <a:tcPr/>
                </a:tc>
              </a:tr>
              <a:tr h="197015">
                <a:tc>
                  <a:txBody>
                    <a:bodyPr/>
                    <a:lstStyle/>
                    <a:p>
                      <a:r>
                        <a:rPr kumimoji="1" lang="en-US" altLang="ja-JP" sz="1200" dirty="0" err="1" smtClean="0"/>
                        <a:t>form.Id</a:t>
                      </a:r>
                      <a:endParaRPr kumimoji="1" lang="ja-JP" altLang="en-US" sz="1200" dirty="0"/>
                    </a:p>
                  </a:txBody>
                  <a:tcPr/>
                </a:tc>
                <a:tc>
                  <a:txBody>
                    <a:bodyPr/>
                    <a:lstStyle/>
                    <a:p>
                      <a:r>
                        <a:rPr kumimoji="1" lang="en-US" altLang="ja-JP" sz="1200" dirty="0" err="1" smtClean="0"/>
                        <a:t>getId</a:t>
                      </a:r>
                      <a:endParaRPr kumimoji="1" lang="ja-JP" altLang="en-US" sz="1200" dirty="0"/>
                    </a:p>
                  </a:txBody>
                  <a:tcPr/>
                </a:tc>
                <a:tc>
                  <a:txBody>
                    <a:bodyPr/>
                    <a:lstStyle/>
                    <a:p>
                      <a:r>
                        <a:rPr kumimoji="1" lang="en-US" altLang="ja-JP" sz="1200" dirty="0" smtClean="0"/>
                        <a:t>R</a:t>
                      </a:r>
                      <a:endParaRPr kumimoji="1" lang="ja-JP" altLang="en-US" sz="1200" dirty="0"/>
                    </a:p>
                  </a:txBody>
                  <a:tcPr/>
                </a:tc>
              </a:tr>
              <a:tr h="197015">
                <a:tc>
                  <a:txBody>
                    <a:bodyPr/>
                    <a:lstStyle/>
                    <a:p>
                      <a:r>
                        <a:rPr kumimoji="1" lang="en-US" altLang="ja-JP" sz="1200" dirty="0" err="1" smtClean="0"/>
                        <a:t>form.userId</a:t>
                      </a:r>
                      <a:endParaRPr kumimoji="1" lang="en-US" altLang="ja-JP" sz="1200" dirty="0" smtClean="0"/>
                    </a:p>
                  </a:txBody>
                  <a:tcPr/>
                </a:tc>
                <a:tc>
                  <a:txBody>
                    <a:bodyPr/>
                    <a:lstStyle/>
                    <a:p>
                      <a:r>
                        <a:rPr kumimoji="1" lang="en-US" altLang="ja-JP" sz="1200" dirty="0" err="1" smtClean="0"/>
                        <a:t>getUserId</a:t>
                      </a:r>
                      <a:endParaRPr kumimoji="1" lang="ja-JP" altLang="en-US" sz="1200" dirty="0"/>
                    </a:p>
                  </a:txBody>
                  <a:tcPr/>
                </a:tc>
                <a:tc>
                  <a:txBody>
                    <a:bodyPr/>
                    <a:lstStyle/>
                    <a:p>
                      <a:r>
                        <a:rPr kumimoji="1" lang="en-US" altLang="ja-JP" sz="1200" dirty="0" smtClean="0"/>
                        <a:t>R</a:t>
                      </a:r>
                      <a:endParaRPr kumimoji="1" lang="ja-JP" altLang="en-US" sz="1200" dirty="0"/>
                    </a:p>
                  </a:txBody>
                  <a:tcPr/>
                </a:tc>
              </a:tr>
              <a:tr h="197015">
                <a:tc>
                  <a:txBody>
                    <a:bodyPr/>
                    <a:lstStyle/>
                    <a:p>
                      <a:r>
                        <a:rPr kumimoji="1" lang="en-US" altLang="ja-JP" sz="1200" dirty="0" smtClean="0"/>
                        <a:t>…</a:t>
                      </a:r>
                    </a:p>
                  </a:txBody>
                  <a:tcPr/>
                </a:tc>
                <a:tc>
                  <a:txBody>
                    <a:bodyPr/>
                    <a:lstStyle/>
                    <a:p>
                      <a:r>
                        <a:rPr kumimoji="1" lang="en-US" altLang="ja-JP" sz="1200" dirty="0" smtClean="0"/>
                        <a:t>…</a:t>
                      </a:r>
                      <a:endParaRPr kumimoji="1" lang="ja-JP" altLang="en-US" sz="1200" dirty="0"/>
                    </a:p>
                  </a:txBody>
                  <a:tcPr/>
                </a:tc>
                <a:tc>
                  <a:txBody>
                    <a:bodyPr/>
                    <a:lstStyle/>
                    <a:p>
                      <a:r>
                        <a:rPr kumimoji="1" lang="en-US" altLang="ja-JP" sz="1200" dirty="0" smtClean="0"/>
                        <a:t>…</a:t>
                      </a:r>
                      <a:endParaRPr kumimoji="1" lang="ja-JP" altLang="en-US" sz="1200" dirty="0"/>
                    </a:p>
                  </a:txBody>
                  <a:tcPr/>
                </a:tc>
              </a:tr>
            </a:tbl>
          </a:graphicData>
        </a:graphic>
      </p:graphicFrame>
      <p:sp>
        <p:nvSpPr>
          <p:cNvPr id="35" name="テキスト ボックス 34"/>
          <p:cNvSpPr txBox="1"/>
          <p:nvPr/>
        </p:nvSpPr>
        <p:spPr>
          <a:xfrm>
            <a:off x="7829947" y="2479464"/>
            <a:ext cx="1071127" cy="276999"/>
          </a:xfrm>
          <a:prstGeom prst="rect">
            <a:avLst/>
          </a:prstGeom>
          <a:noFill/>
        </p:spPr>
        <p:txBody>
          <a:bodyPr wrap="none" rtlCol="0">
            <a:spAutoFit/>
          </a:bodyPr>
          <a:lstStyle/>
          <a:p>
            <a:r>
              <a:rPr lang="en-US" altLang="ja-JP" sz="1200" dirty="0" err="1" smtClean="0"/>
              <a:t>validateForm</a:t>
            </a:r>
            <a:endParaRPr kumimoji="1" lang="ja-JP" altLang="en-US" sz="1200" dirty="0"/>
          </a:p>
        </p:txBody>
      </p:sp>
      <p:sp>
        <p:nvSpPr>
          <p:cNvPr id="36" name="テキスト ボックス 35"/>
          <p:cNvSpPr txBox="1"/>
          <p:nvPr/>
        </p:nvSpPr>
        <p:spPr>
          <a:xfrm>
            <a:off x="8519122" y="2756463"/>
            <a:ext cx="492443" cy="276999"/>
          </a:xfrm>
          <a:prstGeom prst="rect">
            <a:avLst/>
          </a:prstGeom>
          <a:noFill/>
        </p:spPr>
        <p:txBody>
          <a:bodyPr wrap="none" rtlCol="0">
            <a:spAutoFit/>
          </a:bodyPr>
          <a:lstStyle/>
          <a:p>
            <a:r>
              <a:rPr lang="en-US" altLang="ja-JP" sz="1200" dirty="0" smtClean="0"/>
              <a:t>form</a:t>
            </a:r>
            <a:endParaRPr kumimoji="1" lang="ja-JP" altLang="en-US" sz="1200" dirty="0"/>
          </a:p>
        </p:txBody>
      </p:sp>
      <p:cxnSp>
        <p:nvCxnSpPr>
          <p:cNvPr id="37" name="カギ線コネクタ 36"/>
          <p:cNvCxnSpPr/>
          <p:nvPr/>
        </p:nvCxnSpPr>
        <p:spPr>
          <a:xfrm rot="16200000" flipH="1">
            <a:off x="8366338" y="2748061"/>
            <a:ext cx="144381" cy="16118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9" name="カギ線コネクタ 38"/>
          <p:cNvCxnSpPr>
            <a:stCxn id="35" idx="2"/>
          </p:cNvCxnSpPr>
          <p:nvPr/>
        </p:nvCxnSpPr>
        <p:spPr>
          <a:xfrm rot="16200000" flipH="1">
            <a:off x="8057396" y="3064577"/>
            <a:ext cx="657548" cy="41319"/>
          </a:xfrm>
          <a:prstGeom prst="bentConnector2">
            <a:avLst/>
          </a:prstGeom>
        </p:spPr>
        <p:style>
          <a:lnRef idx="1">
            <a:schemeClr val="accent1"/>
          </a:lnRef>
          <a:fillRef idx="0">
            <a:schemeClr val="accent1"/>
          </a:fillRef>
          <a:effectRef idx="0">
            <a:schemeClr val="accent1"/>
          </a:effectRef>
          <a:fontRef idx="minor">
            <a:schemeClr val="tx1"/>
          </a:fontRef>
        </p:style>
      </p:cxnSp>
      <p:grpSp>
        <p:nvGrpSpPr>
          <p:cNvPr id="49" name="グループ化 48"/>
          <p:cNvGrpSpPr/>
          <p:nvPr/>
        </p:nvGrpSpPr>
        <p:grpSpPr>
          <a:xfrm>
            <a:off x="1487629" y="2153516"/>
            <a:ext cx="1068147" cy="2457564"/>
            <a:chOff x="926310" y="1957474"/>
            <a:chExt cx="1537267" cy="2731159"/>
          </a:xfrm>
        </p:grpSpPr>
        <p:sp>
          <p:nvSpPr>
            <p:cNvPr id="27" name="右矢印 26"/>
            <p:cNvSpPr/>
            <p:nvPr/>
          </p:nvSpPr>
          <p:spPr>
            <a:xfrm>
              <a:off x="926310" y="1957474"/>
              <a:ext cx="1537267" cy="27311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テキスト ボックス 47"/>
            <p:cNvSpPr txBox="1"/>
            <p:nvPr/>
          </p:nvSpPr>
          <p:spPr>
            <a:xfrm>
              <a:off x="926310" y="2965152"/>
              <a:ext cx="1520793" cy="649877"/>
            </a:xfrm>
            <a:prstGeom prst="rect">
              <a:avLst/>
            </a:prstGeom>
            <a:noFill/>
          </p:spPr>
          <p:txBody>
            <a:bodyPr wrap="none" rtlCol="0">
              <a:spAutoFit/>
            </a:bodyPr>
            <a:lstStyle/>
            <a:p>
              <a:r>
                <a:rPr kumimoji="1" lang="ja-JP" altLang="en-US" sz="1600" dirty="0" smtClean="0">
                  <a:solidFill>
                    <a:schemeClr val="bg1"/>
                  </a:solidFill>
                </a:rPr>
                <a:t>ステップ</a:t>
              </a:r>
              <a:r>
                <a:rPr kumimoji="1" lang="en-US" altLang="ja-JP" sz="1600" dirty="0" smtClean="0">
                  <a:solidFill>
                    <a:schemeClr val="bg1"/>
                  </a:solidFill>
                </a:rPr>
                <a:t>1:</a:t>
              </a:r>
            </a:p>
            <a:p>
              <a:r>
                <a:rPr lang="ja-JP" altLang="en-US" sz="1600" dirty="0" smtClean="0">
                  <a:solidFill>
                    <a:schemeClr val="bg1"/>
                  </a:solidFill>
                </a:rPr>
                <a:t>別名</a:t>
              </a:r>
              <a:r>
                <a:rPr kumimoji="1" lang="ja-JP" altLang="en-US" sz="1600" dirty="0" smtClean="0">
                  <a:solidFill>
                    <a:schemeClr val="bg1"/>
                  </a:solidFill>
                </a:rPr>
                <a:t>解析</a:t>
              </a:r>
              <a:endParaRPr kumimoji="1" lang="ja-JP" altLang="en-US" sz="1600" dirty="0">
                <a:solidFill>
                  <a:schemeClr val="bg1"/>
                </a:solidFill>
              </a:endParaRPr>
            </a:p>
          </p:txBody>
        </p:sp>
      </p:grpSp>
      <p:sp>
        <p:nvSpPr>
          <p:cNvPr id="56" name="テキスト ボックス 55"/>
          <p:cNvSpPr txBox="1"/>
          <p:nvPr/>
        </p:nvSpPr>
        <p:spPr>
          <a:xfrm>
            <a:off x="41167" y="3429000"/>
            <a:ext cx="1473480" cy="646331"/>
          </a:xfrm>
          <a:prstGeom prst="rect">
            <a:avLst/>
          </a:prstGeom>
          <a:noFill/>
        </p:spPr>
        <p:txBody>
          <a:bodyPr wrap="none" rtlCol="0">
            <a:spAutoFit/>
          </a:bodyPr>
          <a:lstStyle/>
          <a:p>
            <a:r>
              <a:rPr kumimoji="1" lang="ja-JP" altLang="en-US" dirty="0" smtClean="0"/>
              <a:t>呼び出される</a:t>
            </a:r>
            <a:endParaRPr kumimoji="1" lang="en-US" altLang="ja-JP" dirty="0" smtClean="0"/>
          </a:p>
          <a:p>
            <a:r>
              <a:rPr kumimoji="1" lang="ja-JP" altLang="en-US" dirty="0" smtClean="0"/>
              <a:t>メソッド</a:t>
            </a:r>
            <a:endParaRPr kumimoji="1" lang="ja-JP" altLang="en-US" dirty="0"/>
          </a:p>
        </p:txBody>
      </p:sp>
      <p:grpSp>
        <p:nvGrpSpPr>
          <p:cNvPr id="65" name="グループ化 64"/>
          <p:cNvGrpSpPr/>
          <p:nvPr/>
        </p:nvGrpSpPr>
        <p:grpSpPr>
          <a:xfrm>
            <a:off x="3707904" y="2142148"/>
            <a:ext cx="1190816" cy="2237609"/>
            <a:chOff x="4101264" y="2266358"/>
            <a:chExt cx="1190816" cy="2237609"/>
          </a:xfrm>
        </p:grpSpPr>
        <p:sp>
          <p:nvSpPr>
            <p:cNvPr id="34" name="右矢印 33"/>
            <p:cNvSpPr/>
            <p:nvPr/>
          </p:nvSpPr>
          <p:spPr>
            <a:xfrm>
              <a:off x="4101264" y="2266358"/>
              <a:ext cx="1190816" cy="2237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smtClean="0"/>
            </a:p>
          </p:txBody>
        </p:sp>
        <p:sp>
          <p:nvSpPr>
            <p:cNvPr id="64" name="テキスト ボックス 63"/>
            <p:cNvSpPr txBox="1"/>
            <p:nvPr/>
          </p:nvSpPr>
          <p:spPr>
            <a:xfrm>
              <a:off x="4101264" y="2915597"/>
              <a:ext cx="1190816" cy="830997"/>
            </a:xfrm>
            <a:prstGeom prst="rect">
              <a:avLst/>
            </a:prstGeom>
            <a:noFill/>
          </p:spPr>
          <p:txBody>
            <a:bodyPr wrap="square" rtlCol="0">
              <a:spAutoFit/>
            </a:bodyPr>
            <a:lstStyle/>
            <a:p>
              <a:r>
                <a:rPr kumimoji="1" lang="ja-JP" altLang="en-US" sz="1600" dirty="0" smtClean="0">
                  <a:solidFill>
                    <a:schemeClr val="bg1"/>
                  </a:solidFill>
                </a:rPr>
                <a:t>ステップ</a:t>
              </a:r>
              <a:r>
                <a:rPr kumimoji="1" lang="en-US" altLang="ja-JP" sz="1600" dirty="0" smtClean="0">
                  <a:solidFill>
                    <a:schemeClr val="bg1"/>
                  </a:solidFill>
                </a:rPr>
                <a:t>2:</a:t>
              </a:r>
              <a:endParaRPr lang="en-US" altLang="ja-JP" sz="1600" dirty="0" smtClean="0">
                <a:solidFill>
                  <a:schemeClr val="bg1"/>
                </a:solidFill>
              </a:endParaRPr>
            </a:p>
            <a:p>
              <a:r>
                <a:rPr kumimoji="1" lang="ja-JP" altLang="en-US" sz="1600" dirty="0" smtClean="0">
                  <a:solidFill>
                    <a:schemeClr val="bg1"/>
                  </a:solidFill>
                </a:rPr>
                <a:t>アクセス</a:t>
              </a:r>
              <a:r>
                <a:rPr lang="ja-JP" altLang="en-US" sz="1600" dirty="0">
                  <a:solidFill>
                    <a:schemeClr val="bg1"/>
                  </a:solidFill>
                </a:rPr>
                <a:t>の</a:t>
              </a:r>
              <a:r>
                <a:rPr kumimoji="1" lang="ja-JP" altLang="en-US" sz="1600" dirty="0" smtClean="0">
                  <a:solidFill>
                    <a:schemeClr val="bg1"/>
                  </a:solidFill>
                </a:rPr>
                <a:t>列挙</a:t>
              </a:r>
              <a:endParaRPr kumimoji="1" lang="en-US" altLang="ja-JP" sz="1600" dirty="0" smtClean="0">
                <a:solidFill>
                  <a:schemeClr val="bg1"/>
                </a:solidFill>
              </a:endParaRPr>
            </a:p>
          </p:txBody>
        </p:sp>
      </p:grpSp>
      <p:sp>
        <p:nvSpPr>
          <p:cNvPr id="68" name="テキスト ボックス 67"/>
          <p:cNvSpPr txBox="1"/>
          <p:nvPr/>
        </p:nvSpPr>
        <p:spPr>
          <a:xfrm>
            <a:off x="8841958" y="3041959"/>
            <a:ext cx="338554" cy="276999"/>
          </a:xfrm>
          <a:prstGeom prst="rect">
            <a:avLst/>
          </a:prstGeom>
          <a:noFill/>
        </p:spPr>
        <p:txBody>
          <a:bodyPr wrap="none" rtlCol="0">
            <a:spAutoFit/>
          </a:bodyPr>
          <a:lstStyle/>
          <a:p>
            <a:r>
              <a:rPr lang="en-US" altLang="ja-JP" sz="1200" dirty="0" smtClean="0"/>
              <a:t>…</a:t>
            </a:r>
            <a:endParaRPr kumimoji="1" lang="ja-JP" altLang="en-US" sz="1200" dirty="0"/>
          </a:p>
        </p:txBody>
      </p:sp>
      <p:cxnSp>
        <p:nvCxnSpPr>
          <p:cNvPr id="70" name="カギ線コネクタ 69"/>
          <p:cNvCxnSpPr>
            <a:stCxn id="36" idx="2"/>
            <a:endCxn id="68" idx="1"/>
          </p:cNvCxnSpPr>
          <p:nvPr/>
        </p:nvCxnSpPr>
        <p:spPr>
          <a:xfrm rot="16200000" flipH="1">
            <a:off x="8730153" y="3068653"/>
            <a:ext cx="146997" cy="7661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9" name="右矢印 78"/>
          <p:cNvSpPr/>
          <p:nvPr/>
        </p:nvSpPr>
        <p:spPr>
          <a:xfrm>
            <a:off x="6966575" y="2348881"/>
            <a:ext cx="1190816" cy="1872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p:cNvSpPr txBox="1"/>
          <p:nvPr/>
        </p:nvSpPr>
        <p:spPr>
          <a:xfrm>
            <a:off x="6909576" y="2852936"/>
            <a:ext cx="1190816" cy="830997"/>
          </a:xfrm>
          <a:prstGeom prst="rect">
            <a:avLst/>
          </a:prstGeom>
          <a:noFill/>
        </p:spPr>
        <p:txBody>
          <a:bodyPr wrap="square" rtlCol="0">
            <a:spAutoFit/>
          </a:bodyPr>
          <a:lstStyle/>
          <a:p>
            <a:r>
              <a:rPr kumimoji="1" lang="ja-JP" altLang="en-US" sz="1600" dirty="0" smtClean="0">
                <a:solidFill>
                  <a:schemeClr val="bg1"/>
                </a:solidFill>
              </a:rPr>
              <a:t>ステッ</a:t>
            </a:r>
            <a:r>
              <a:rPr lang="ja-JP" altLang="en-US" sz="1600" dirty="0" smtClean="0">
                <a:solidFill>
                  <a:schemeClr val="bg1"/>
                </a:solidFill>
              </a:rPr>
              <a:t>プ</a:t>
            </a:r>
            <a:r>
              <a:rPr lang="en-US" altLang="ja-JP" sz="1600" dirty="0" smtClean="0">
                <a:solidFill>
                  <a:schemeClr val="bg1"/>
                </a:solidFill>
              </a:rPr>
              <a:t>3:</a:t>
            </a:r>
          </a:p>
          <a:p>
            <a:r>
              <a:rPr lang="ja-JP" altLang="en-US" sz="1600" dirty="0">
                <a:solidFill>
                  <a:schemeClr val="bg1"/>
                </a:solidFill>
              </a:rPr>
              <a:t>ツリー</a:t>
            </a:r>
            <a:r>
              <a:rPr lang="ja-JP" altLang="en-US" sz="1600" dirty="0" smtClean="0">
                <a:solidFill>
                  <a:schemeClr val="bg1"/>
                </a:solidFill>
              </a:rPr>
              <a:t>構造での可視化</a:t>
            </a:r>
            <a:endParaRPr lang="en-US" altLang="ja-JP" sz="1600" dirty="0" smtClean="0">
              <a:solidFill>
                <a:schemeClr val="bg1"/>
              </a:solidFill>
            </a:endParaRPr>
          </a:p>
        </p:txBody>
      </p:sp>
      <p:sp>
        <p:nvSpPr>
          <p:cNvPr id="81" name="テキスト ボックス 80"/>
          <p:cNvSpPr txBox="1"/>
          <p:nvPr/>
        </p:nvSpPr>
        <p:spPr>
          <a:xfrm>
            <a:off x="4644008" y="4075469"/>
            <a:ext cx="2704587" cy="1200329"/>
          </a:xfrm>
          <a:prstGeom prst="rect">
            <a:avLst/>
          </a:prstGeom>
          <a:noFill/>
        </p:spPr>
        <p:txBody>
          <a:bodyPr wrap="none" rtlCol="0">
            <a:spAutoFit/>
          </a:bodyPr>
          <a:lstStyle/>
          <a:p>
            <a:r>
              <a:rPr lang="ja-JP" altLang="en-US" dirty="0"/>
              <a:t>クラス</a:t>
            </a:r>
            <a:r>
              <a:rPr lang="ja-JP" altLang="en-US" dirty="0" smtClean="0"/>
              <a:t>変数へのアクセスと</a:t>
            </a:r>
            <a:endParaRPr lang="en-US" altLang="ja-JP" dirty="0" smtClean="0"/>
          </a:p>
          <a:p>
            <a:r>
              <a:rPr kumimoji="1" lang="ja-JP" altLang="en-US" dirty="0" smtClean="0"/>
              <a:t>引数・</a:t>
            </a:r>
            <a:r>
              <a:rPr lang="ja-JP" altLang="en-US" dirty="0" smtClean="0"/>
              <a:t>メソッドを実行する</a:t>
            </a:r>
            <a:endParaRPr lang="en-US" altLang="ja-JP" dirty="0" smtClean="0"/>
          </a:p>
          <a:p>
            <a:r>
              <a:rPr kumimoji="1" lang="ja-JP" altLang="en-US" dirty="0" smtClean="0"/>
              <a:t>オブジェクト・</a:t>
            </a:r>
            <a:r>
              <a:rPr lang="ja-JP" altLang="en-US" dirty="0" smtClean="0"/>
              <a:t>クラス変数の</a:t>
            </a:r>
            <a:endParaRPr lang="en-US" altLang="ja-JP" dirty="0" smtClean="0"/>
          </a:p>
          <a:p>
            <a:r>
              <a:rPr lang="ja-JP" altLang="en-US" dirty="0" smtClean="0"/>
              <a:t>フィールドへの</a:t>
            </a:r>
            <a:r>
              <a:rPr kumimoji="1" lang="ja-JP" altLang="en-US" dirty="0" smtClean="0"/>
              <a:t>アクセス</a:t>
            </a:r>
            <a:endParaRPr kumimoji="1" lang="ja-JP" altLang="en-US" dirty="0"/>
          </a:p>
        </p:txBody>
      </p:sp>
      <p:sp>
        <p:nvSpPr>
          <p:cNvPr id="82" name="テキスト ボックス 81"/>
          <p:cNvSpPr txBox="1"/>
          <p:nvPr/>
        </p:nvSpPr>
        <p:spPr>
          <a:xfrm>
            <a:off x="2411760" y="5385990"/>
            <a:ext cx="2015295" cy="923330"/>
          </a:xfrm>
          <a:prstGeom prst="rect">
            <a:avLst/>
          </a:prstGeom>
          <a:noFill/>
        </p:spPr>
        <p:txBody>
          <a:bodyPr wrap="none" rtlCol="0">
            <a:spAutoFit/>
          </a:bodyPr>
          <a:lstStyle/>
          <a:p>
            <a:r>
              <a:rPr kumimoji="1" lang="ja-JP" altLang="en-US" dirty="0" smtClean="0"/>
              <a:t>注目するメソッド</a:t>
            </a:r>
            <a:r>
              <a:rPr lang="ja-JP" altLang="en-US" dirty="0"/>
              <a:t>の</a:t>
            </a:r>
            <a:endParaRPr kumimoji="1" lang="en-US" altLang="ja-JP" dirty="0" smtClean="0"/>
          </a:p>
          <a:p>
            <a:r>
              <a:rPr lang="ja-JP" altLang="en-US" dirty="0" smtClean="0"/>
              <a:t>変数と同じポインタ</a:t>
            </a:r>
            <a:endParaRPr lang="en-US" altLang="ja-JP" dirty="0" smtClean="0"/>
          </a:p>
          <a:p>
            <a:r>
              <a:rPr lang="ja-JP" altLang="en-US" dirty="0" smtClean="0"/>
              <a:t>を持つ変数を取得</a:t>
            </a:r>
            <a:endParaRPr lang="en-US" altLang="ja-JP" dirty="0" smtClean="0"/>
          </a:p>
        </p:txBody>
      </p:sp>
      <p:sp>
        <p:nvSpPr>
          <p:cNvPr id="42" name="テキスト ボックス 41"/>
          <p:cNvSpPr txBox="1"/>
          <p:nvPr/>
        </p:nvSpPr>
        <p:spPr>
          <a:xfrm>
            <a:off x="120725" y="4346437"/>
            <a:ext cx="1659429"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t>this.Id</a:t>
            </a:r>
            <a:r>
              <a:rPr lang="en-US" altLang="ja-JP" dirty="0" smtClean="0"/>
              <a:t>;</a:t>
            </a:r>
          </a:p>
          <a:p>
            <a:r>
              <a:rPr kumimoji="1" lang="en-US" altLang="ja-JP" dirty="0" smtClean="0"/>
              <a:t>}</a:t>
            </a:r>
            <a:endParaRPr kumimoji="1" lang="ja-JP" altLang="en-US" dirty="0"/>
          </a:p>
        </p:txBody>
      </p:sp>
      <p:sp>
        <p:nvSpPr>
          <p:cNvPr id="46" name="テキスト ボックス 45"/>
          <p:cNvSpPr txBox="1"/>
          <p:nvPr/>
        </p:nvSpPr>
        <p:spPr>
          <a:xfrm>
            <a:off x="2528828" y="4449886"/>
            <a:ext cx="1659429"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t>this.Id</a:t>
            </a:r>
            <a:r>
              <a:rPr lang="en-US" altLang="ja-JP" dirty="0" smtClean="0"/>
              <a:t>;</a:t>
            </a:r>
          </a:p>
          <a:p>
            <a:r>
              <a:rPr kumimoji="1" lang="en-US" altLang="ja-JP" dirty="0" smtClean="0"/>
              <a:t>}</a:t>
            </a:r>
            <a:endParaRPr kumimoji="1" lang="ja-JP" altLang="en-US" dirty="0"/>
          </a:p>
        </p:txBody>
      </p:sp>
      <p:sp>
        <p:nvSpPr>
          <p:cNvPr id="47" name="テキスト ボックス 46"/>
          <p:cNvSpPr txBox="1"/>
          <p:nvPr/>
        </p:nvSpPr>
        <p:spPr>
          <a:xfrm>
            <a:off x="2456820" y="4383543"/>
            <a:ext cx="1659429"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t>this.Id</a:t>
            </a:r>
            <a:r>
              <a:rPr lang="en-US" altLang="ja-JP" dirty="0" smtClean="0"/>
              <a:t>;</a:t>
            </a:r>
          </a:p>
          <a:p>
            <a:r>
              <a:rPr kumimoji="1" lang="en-US" altLang="ja-JP" dirty="0" smtClean="0"/>
              <a:t>}</a:t>
            </a:r>
            <a:endParaRPr kumimoji="1" lang="ja-JP" altLang="en-US" dirty="0"/>
          </a:p>
        </p:txBody>
      </p:sp>
      <p:sp>
        <p:nvSpPr>
          <p:cNvPr id="51" name="テキスト ボックス 50"/>
          <p:cNvSpPr txBox="1"/>
          <p:nvPr/>
        </p:nvSpPr>
        <p:spPr>
          <a:xfrm>
            <a:off x="2398033" y="4287203"/>
            <a:ext cx="1762021"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solidFill>
                  <a:srgbClr val="FF0000"/>
                </a:solidFill>
              </a:rPr>
              <a:t>form</a:t>
            </a:r>
            <a:r>
              <a:rPr lang="en-US" altLang="ja-JP" dirty="0" err="1" smtClean="0"/>
              <a:t>.Id</a:t>
            </a:r>
            <a:r>
              <a:rPr lang="en-US" altLang="ja-JP" dirty="0" smtClean="0"/>
              <a:t>;</a:t>
            </a:r>
          </a:p>
          <a:p>
            <a:r>
              <a:rPr kumimoji="1" lang="en-US" altLang="ja-JP" dirty="0" smtClean="0"/>
              <a:t>}</a:t>
            </a:r>
            <a:endParaRPr kumimoji="1" lang="ja-JP" altLang="en-US" dirty="0"/>
          </a:p>
        </p:txBody>
      </p:sp>
    </p:spTree>
    <p:extLst>
      <p:ext uri="{BB962C8B-B14F-4D97-AF65-F5344CB8AC3E}">
        <p14:creationId xmlns:p14="http://schemas.microsoft.com/office/powerpoint/2010/main" val="131724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ステップ</a:t>
            </a:r>
            <a:r>
              <a:rPr kumimoji="1" lang="en-US" altLang="ja-JP" dirty="0" smtClean="0"/>
              <a:t>1: </a:t>
            </a:r>
            <a:r>
              <a:rPr lang="ja-JP" altLang="en-US" dirty="0" smtClean="0"/>
              <a:t>別名解析</a:t>
            </a:r>
            <a:endParaRPr kumimoji="1" lang="ja-JP" altLang="en-US" dirty="0"/>
          </a:p>
        </p:txBody>
      </p:sp>
      <p:sp>
        <p:nvSpPr>
          <p:cNvPr id="3" name="コンテンツ プレースホルダー 2"/>
          <p:cNvSpPr>
            <a:spLocks noGrp="1"/>
          </p:cNvSpPr>
          <p:nvPr>
            <p:ph idx="1"/>
          </p:nvPr>
        </p:nvSpPr>
        <p:spPr>
          <a:xfrm>
            <a:off x="323850" y="1412875"/>
            <a:ext cx="8569325" cy="1728093"/>
          </a:xfrm>
        </p:spPr>
        <p:txBody>
          <a:bodyPr>
            <a:normAutofit/>
          </a:bodyPr>
          <a:lstStyle/>
          <a:p>
            <a:r>
              <a:rPr lang="ja-JP" altLang="en-US" dirty="0" smtClean="0"/>
              <a:t>代入や関数呼び出しにより，ポインタがコピーされた変数をグループ化</a:t>
            </a:r>
            <a:endParaRPr lang="en-US" altLang="ja-JP" dirty="0" smtClean="0"/>
          </a:p>
          <a:p>
            <a:pPr lvl="1"/>
            <a:r>
              <a:rPr lang="en-US" altLang="ja-JP" dirty="0" smtClean="0"/>
              <a:t>Yan</a:t>
            </a:r>
            <a:r>
              <a:rPr lang="ja-JP" altLang="en-US" dirty="0" smtClean="0"/>
              <a:t>ら</a:t>
            </a:r>
            <a:r>
              <a:rPr lang="en-US" altLang="ja-JP" dirty="0" smtClean="0"/>
              <a:t>[4]</a:t>
            </a:r>
            <a:r>
              <a:rPr lang="ja-JP" altLang="en-US" dirty="0" smtClean="0"/>
              <a:t>の</a:t>
            </a:r>
            <a:r>
              <a:rPr lang="ja-JP" altLang="en-US" dirty="0"/>
              <a:t>エイリアス解析</a:t>
            </a:r>
            <a:r>
              <a:rPr lang="ja-JP" altLang="en-US" dirty="0" smtClean="0"/>
              <a:t>を使用</a:t>
            </a:r>
            <a:endParaRPr lang="en-US" altLang="ja-JP" dirty="0" smtClean="0"/>
          </a:p>
          <a:p>
            <a:pPr lvl="1"/>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11</a:t>
            </a:fld>
            <a:endParaRPr kumimoji="1" lang="ja-JP" altLang="en-US"/>
          </a:p>
        </p:txBody>
      </p:sp>
      <p:sp>
        <p:nvSpPr>
          <p:cNvPr id="33" name="テキスト ボックス 32"/>
          <p:cNvSpPr txBox="1"/>
          <p:nvPr/>
        </p:nvSpPr>
        <p:spPr>
          <a:xfrm>
            <a:off x="1856718" y="6231421"/>
            <a:ext cx="7035900" cy="430887"/>
          </a:xfrm>
          <a:prstGeom prst="rect">
            <a:avLst/>
          </a:prstGeom>
          <a:noFill/>
        </p:spPr>
        <p:txBody>
          <a:bodyPr wrap="none" rtlCol="0">
            <a:spAutoFit/>
          </a:bodyPr>
          <a:lstStyle/>
          <a:p>
            <a:r>
              <a:rPr lang="en-US" altLang="ja-JP" sz="1100" dirty="0" smtClean="0"/>
              <a:t>[4]:  </a:t>
            </a:r>
            <a:r>
              <a:rPr lang="en-US" altLang="ja-JP" sz="1100" dirty="0" err="1"/>
              <a:t>Dacong</a:t>
            </a:r>
            <a:r>
              <a:rPr lang="en-US" altLang="ja-JP" sz="1100" dirty="0"/>
              <a:t> Yan, </a:t>
            </a:r>
            <a:r>
              <a:rPr lang="en-US" altLang="ja-JP" sz="1100" dirty="0" err="1"/>
              <a:t>Guoqing</a:t>
            </a:r>
            <a:r>
              <a:rPr lang="en-US" altLang="ja-JP" sz="1100" dirty="0"/>
              <a:t> </a:t>
            </a:r>
            <a:r>
              <a:rPr lang="en-US" altLang="ja-JP" sz="1100" dirty="0" err="1"/>
              <a:t>Xu</a:t>
            </a:r>
            <a:r>
              <a:rPr lang="en-US" altLang="ja-JP" sz="1100" dirty="0"/>
              <a:t>, and </a:t>
            </a:r>
            <a:r>
              <a:rPr lang="en-US" altLang="ja-JP" sz="1100" dirty="0" err="1"/>
              <a:t>Atanas</a:t>
            </a:r>
            <a:r>
              <a:rPr lang="en-US" altLang="ja-JP" sz="1100" dirty="0"/>
              <a:t> </a:t>
            </a:r>
            <a:r>
              <a:rPr lang="en-US" altLang="ja-JP" sz="1100" dirty="0" err="1"/>
              <a:t>Rountev</a:t>
            </a:r>
            <a:r>
              <a:rPr lang="en-US" altLang="ja-JP" sz="1100" dirty="0"/>
              <a:t>. Demand-driven context-sensitive alias analysis for Java. </a:t>
            </a:r>
          </a:p>
          <a:p>
            <a:r>
              <a:rPr lang="en-US" altLang="ja-JP" sz="1100" dirty="0"/>
              <a:t>ISSTA '11 . ,155-165. New York, NY, USA , 2011. </a:t>
            </a:r>
            <a:endParaRPr lang="ja-JP" altLang="en-US" sz="1100" dirty="0"/>
          </a:p>
        </p:txBody>
      </p:sp>
      <p:sp>
        <p:nvSpPr>
          <p:cNvPr id="17" name="テキスト ボックス 16"/>
          <p:cNvSpPr txBox="1"/>
          <p:nvPr/>
        </p:nvSpPr>
        <p:spPr>
          <a:xfrm>
            <a:off x="5501478" y="3697407"/>
            <a:ext cx="2829621" cy="203132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sz="1400" dirty="0" smtClean="0"/>
              <a:t>static Session </a:t>
            </a:r>
            <a:r>
              <a:rPr lang="en-US" altLang="ja-JP" sz="1400" dirty="0" err="1" smtClean="0"/>
              <a:t>currentSession</a:t>
            </a:r>
            <a:r>
              <a:rPr lang="en-US" altLang="ja-JP" sz="1400" dirty="0" smtClean="0"/>
              <a:t>() {</a:t>
            </a:r>
          </a:p>
          <a:p>
            <a:r>
              <a:rPr lang="en-US" altLang="ja-JP" sz="1400" dirty="0" smtClean="0"/>
              <a:t>        Session s = </a:t>
            </a:r>
            <a:r>
              <a:rPr lang="en-US" altLang="ja-JP" sz="1400" i="1" dirty="0" err="1" smtClean="0"/>
              <a:t>SESSION.get</a:t>
            </a:r>
            <a:r>
              <a:rPr lang="en-US" altLang="ja-JP" sz="1400" i="1" dirty="0" smtClean="0"/>
              <a:t>();</a:t>
            </a:r>
          </a:p>
          <a:p>
            <a:r>
              <a:rPr lang="en-US" altLang="ja-JP" sz="1400" dirty="0" smtClean="0"/>
              <a:t>        if (s == null) {</a:t>
            </a:r>
          </a:p>
          <a:p>
            <a:r>
              <a:rPr lang="en-US" altLang="ja-JP" sz="1400" dirty="0" smtClean="0"/>
              <a:t>            s = </a:t>
            </a:r>
            <a:r>
              <a:rPr lang="en-US" altLang="ja-JP" sz="1400" i="1" dirty="0" smtClean="0"/>
              <a:t>SESSION_FACTORY</a:t>
            </a:r>
          </a:p>
          <a:p>
            <a:r>
              <a:rPr lang="en-US" altLang="ja-JP" sz="1400" i="1" dirty="0" smtClean="0"/>
              <a:t>                   .</a:t>
            </a:r>
            <a:r>
              <a:rPr lang="en-US" altLang="ja-JP" sz="1400" i="1" dirty="0" err="1" smtClean="0"/>
              <a:t>openSession</a:t>
            </a:r>
            <a:r>
              <a:rPr lang="en-US" altLang="ja-JP" sz="1400" i="1" dirty="0" smtClean="0"/>
              <a:t>();</a:t>
            </a:r>
          </a:p>
          <a:p>
            <a:r>
              <a:rPr lang="en-US" altLang="ja-JP" sz="1400" dirty="0" smtClean="0"/>
              <a:t>            </a:t>
            </a:r>
            <a:r>
              <a:rPr lang="en-US" altLang="ja-JP" sz="1400" i="1" dirty="0" err="1" smtClean="0"/>
              <a:t>SESSION.set</a:t>
            </a:r>
            <a:r>
              <a:rPr lang="en-US" altLang="ja-JP" sz="1400" i="1" dirty="0" smtClean="0"/>
              <a:t>(s);</a:t>
            </a:r>
          </a:p>
          <a:p>
            <a:r>
              <a:rPr lang="ja-JP" altLang="en-US" sz="1400" dirty="0" smtClean="0"/>
              <a:t>        </a:t>
            </a:r>
            <a:r>
              <a:rPr lang="en-US" altLang="ja-JP" sz="1400" dirty="0" smtClean="0"/>
              <a:t>}</a:t>
            </a:r>
          </a:p>
          <a:p>
            <a:r>
              <a:rPr lang="en-US" altLang="ja-JP" sz="1400" dirty="0" smtClean="0"/>
              <a:t>        return s;</a:t>
            </a:r>
          </a:p>
          <a:p>
            <a:r>
              <a:rPr lang="ja-JP" altLang="en-US" sz="1400" dirty="0" smtClean="0"/>
              <a:t>    </a:t>
            </a:r>
            <a:r>
              <a:rPr lang="en-US" altLang="ja-JP" sz="1400" dirty="0" smtClean="0"/>
              <a:t>}</a:t>
            </a:r>
            <a:endParaRPr kumimoji="1" lang="ja-JP" altLang="en-US" sz="1400" dirty="0"/>
          </a:p>
        </p:txBody>
      </p:sp>
      <p:sp>
        <p:nvSpPr>
          <p:cNvPr id="19" name="テキスト ボックス 18"/>
          <p:cNvSpPr txBox="1"/>
          <p:nvPr/>
        </p:nvSpPr>
        <p:spPr>
          <a:xfrm>
            <a:off x="5429470" y="3566299"/>
            <a:ext cx="2829621" cy="203132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sz="1400" dirty="0" smtClean="0"/>
              <a:t>static Session </a:t>
            </a:r>
            <a:r>
              <a:rPr lang="en-US" altLang="ja-JP" sz="1400" dirty="0" err="1" smtClean="0"/>
              <a:t>currentSession</a:t>
            </a:r>
            <a:r>
              <a:rPr lang="en-US" altLang="ja-JP" sz="1400" dirty="0" smtClean="0"/>
              <a:t>() {</a:t>
            </a:r>
          </a:p>
          <a:p>
            <a:r>
              <a:rPr lang="en-US" altLang="ja-JP" sz="1400" dirty="0" smtClean="0"/>
              <a:t>        Session s = </a:t>
            </a:r>
            <a:r>
              <a:rPr lang="en-US" altLang="ja-JP" sz="1400" i="1" dirty="0" err="1" smtClean="0"/>
              <a:t>SESSION.get</a:t>
            </a:r>
            <a:r>
              <a:rPr lang="en-US" altLang="ja-JP" sz="1400" i="1" dirty="0" smtClean="0"/>
              <a:t>();</a:t>
            </a:r>
          </a:p>
          <a:p>
            <a:r>
              <a:rPr lang="en-US" altLang="ja-JP" sz="1400" dirty="0" smtClean="0"/>
              <a:t>        if (s == null) {</a:t>
            </a:r>
          </a:p>
          <a:p>
            <a:r>
              <a:rPr lang="en-US" altLang="ja-JP" sz="1400" dirty="0" smtClean="0"/>
              <a:t>            s = </a:t>
            </a:r>
            <a:r>
              <a:rPr lang="en-US" altLang="ja-JP" sz="1400" i="1" dirty="0" smtClean="0"/>
              <a:t>SESSION_FACTORY</a:t>
            </a:r>
          </a:p>
          <a:p>
            <a:r>
              <a:rPr lang="en-US" altLang="ja-JP" sz="1400" i="1" dirty="0" smtClean="0"/>
              <a:t>                   .</a:t>
            </a:r>
            <a:r>
              <a:rPr lang="en-US" altLang="ja-JP" sz="1400" i="1" dirty="0" err="1" smtClean="0"/>
              <a:t>openSession</a:t>
            </a:r>
            <a:r>
              <a:rPr lang="en-US" altLang="ja-JP" sz="1400" i="1" dirty="0" smtClean="0"/>
              <a:t>();</a:t>
            </a:r>
          </a:p>
          <a:p>
            <a:r>
              <a:rPr lang="en-US" altLang="ja-JP" sz="1400" dirty="0" smtClean="0"/>
              <a:t>            </a:t>
            </a:r>
            <a:r>
              <a:rPr lang="en-US" altLang="ja-JP" sz="1400" i="1" dirty="0" err="1" smtClean="0"/>
              <a:t>SESSION.set</a:t>
            </a:r>
            <a:r>
              <a:rPr lang="en-US" altLang="ja-JP" sz="1400" i="1" dirty="0" smtClean="0"/>
              <a:t>(s);</a:t>
            </a:r>
          </a:p>
          <a:p>
            <a:r>
              <a:rPr lang="ja-JP" altLang="en-US" sz="1400" dirty="0" smtClean="0"/>
              <a:t>        </a:t>
            </a:r>
            <a:r>
              <a:rPr lang="en-US" altLang="ja-JP" sz="1400" dirty="0" smtClean="0"/>
              <a:t>}</a:t>
            </a:r>
          </a:p>
          <a:p>
            <a:r>
              <a:rPr lang="en-US" altLang="ja-JP" sz="1400" dirty="0" smtClean="0"/>
              <a:t>        return s;</a:t>
            </a:r>
          </a:p>
          <a:p>
            <a:r>
              <a:rPr lang="ja-JP" altLang="en-US" sz="1400" dirty="0" smtClean="0"/>
              <a:t>    </a:t>
            </a:r>
            <a:r>
              <a:rPr lang="en-US" altLang="ja-JP" sz="1400" dirty="0" smtClean="0"/>
              <a:t>}</a:t>
            </a:r>
            <a:endParaRPr kumimoji="1" lang="ja-JP" altLang="en-US" sz="1400" dirty="0"/>
          </a:p>
        </p:txBody>
      </p:sp>
      <p:sp>
        <p:nvSpPr>
          <p:cNvPr id="21" name="テキスト ボックス 20"/>
          <p:cNvSpPr txBox="1"/>
          <p:nvPr/>
        </p:nvSpPr>
        <p:spPr>
          <a:xfrm>
            <a:off x="244894" y="3430588"/>
            <a:ext cx="2416046" cy="2308324"/>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en-US" altLang="ja-JP" dirty="0" err="1" smtClean="0"/>
              <a:t>validateForm</a:t>
            </a:r>
            <a:r>
              <a:rPr kumimoji="1" lang="en-US" altLang="ja-JP" dirty="0" smtClean="0"/>
              <a:t> (form) {</a:t>
            </a:r>
          </a:p>
          <a:p>
            <a:r>
              <a:rPr lang="en-US" altLang="ja-JP" dirty="0"/>
              <a:t> </a:t>
            </a:r>
            <a:r>
              <a:rPr lang="en-US" altLang="ja-JP" dirty="0" smtClean="0"/>
              <a:t>    …</a:t>
            </a:r>
            <a:endParaRPr kumimoji="1" lang="en-US" altLang="ja-JP" dirty="0" smtClean="0"/>
          </a:p>
          <a:p>
            <a:r>
              <a:rPr lang="en-US" altLang="ja-JP" dirty="0"/>
              <a:t> </a:t>
            </a:r>
            <a:r>
              <a:rPr lang="en-US" altLang="ja-JP" dirty="0" smtClean="0"/>
              <a:t>if (</a:t>
            </a:r>
            <a:r>
              <a:rPr lang="en-US" altLang="ja-JP" dirty="0" err="1" smtClean="0"/>
              <a:t>form.getId</a:t>
            </a:r>
            <a:r>
              <a:rPr lang="en-US" altLang="ja-JP" dirty="0" smtClean="0"/>
              <a:t>()) { </a:t>
            </a:r>
          </a:p>
          <a:p>
            <a:r>
              <a:rPr lang="en-US" altLang="ja-JP" dirty="0"/>
              <a:t> </a:t>
            </a:r>
            <a:r>
              <a:rPr lang="en-US" altLang="ja-JP" dirty="0" smtClean="0"/>
              <a:t>  … </a:t>
            </a:r>
            <a:r>
              <a:rPr lang="en-US" altLang="ja-JP" dirty="0" err="1"/>
              <a:t>form.getUserId</a:t>
            </a:r>
            <a:r>
              <a:rPr lang="en-US" altLang="ja-JP" dirty="0" smtClean="0"/>
              <a:t>() </a:t>
            </a:r>
          </a:p>
          <a:p>
            <a:r>
              <a:rPr lang="en-US" altLang="ja-JP" dirty="0"/>
              <a:t> </a:t>
            </a:r>
            <a:r>
              <a:rPr lang="en-US" altLang="ja-JP" dirty="0" smtClean="0"/>
              <a:t>   …</a:t>
            </a:r>
          </a:p>
          <a:p>
            <a:r>
              <a:rPr lang="en-US" altLang="ja-JP" dirty="0"/>
              <a:t> </a:t>
            </a:r>
            <a:r>
              <a:rPr lang="en-US" altLang="ja-JP" dirty="0" smtClean="0"/>
              <a:t>}</a:t>
            </a:r>
          </a:p>
          <a:p>
            <a:r>
              <a:rPr lang="en-US" altLang="ja-JP" dirty="0" smtClean="0"/>
              <a:t> …</a:t>
            </a:r>
            <a:endParaRPr lang="en-US" altLang="ja-JP" dirty="0"/>
          </a:p>
          <a:p>
            <a:r>
              <a:rPr lang="en-US" altLang="ja-JP" dirty="0" smtClean="0"/>
              <a:t>}</a:t>
            </a:r>
            <a:endParaRPr kumimoji="1" lang="ja-JP" altLang="en-US" dirty="0"/>
          </a:p>
        </p:txBody>
      </p:sp>
      <p:sp>
        <p:nvSpPr>
          <p:cNvPr id="22" name="テキスト ボックス 21"/>
          <p:cNvSpPr txBox="1"/>
          <p:nvPr/>
        </p:nvSpPr>
        <p:spPr>
          <a:xfrm>
            <a:off x="3002507" y="3496484"/>
            <a:ext cx="1659429"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t>this.Id</a:t>
            </a:r>
            <a:r>
              <a:rPr lang="en-US" altLang="ja-JP" dirty="0" smtClean="0"/>
              <a:t>;</a:t>
            </a:r>
          </a:p>
          <a:p>
            <a:r>
              <a:rPr kumimoji="1" lang="en-US" altLang="ja-JP" dirty="0" smtClean="0"/>
              <a:t>}</a:t>
            </a:r>
            <a:endParaRPr kumimoji="1" lang="ja-JP" altLang="en-US" dirty="0"/>
          </a:p>
        </p:txBody>
      </p:sp>
      <p:sp>
        <p:nvSpPr>
          <p:cNvPr id="24" name="テキスト ボックス 23"/>
          <p:cNvSpPr txBox="1"/>
          <p:nvPr/>
        </p:nvSpPr>
        <p:spPr>
          <a:xfrm>
            <a:off x="3005367" y="4733394"/>
            <a:ext cx="2146742"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smtClean="0"/>
              <a:t>String </a:t>
            </a:r>
            <a:r>
              <a:rPr lang="en-US" altLang="ja-JP" dirty="0" err="1" smtClean="0"/>
              <a:t>getUserId</a:t>
            </a:r>
            <a:r>
              <a:rPr lang="en-US" altLang="ja-JP" dirty="0" smtClean="0"/>
              <a:t>() {</a:t>
            </a:r>
          </a:p>
          <a:p>
            <a:r>
              <a:rPr lang="en-US" altLang="ja-JP" dirty="0"/>
              <a:t> </a:t>
            </a:r>
            <a:r>
              <a:rPr lang="en-US" altLang="ja-JP" dirty="0" smtClean="0"/>
              <a:t> return </a:t>
            </a:r>
            <a:r>
              <a:rPr lang="en-US" altLang="ja-JP" dirty="0" err="1" smtClean="0"/>
              <a:t>this.userId</a:t>
            </a:r>
            <a:r>
              <a:rPr lang="en-US" altLang="ja-JP" dirty="0" smtClean="0"/>
              <a:t>;</a:t>
            </a:r>
            <a:endParaRPr kumimoji="1" lang="en-US" altLang="ja-JP" dirty="0" smtClean="0"/>
          </a:p>
          <a:p>
            <a:r>
              <a:rPr kumimoji="1" lang="en-US" altLang="ja-JP" dirty="0" smtClean="0"/>
              <a:t>}</a:t>
            </a:r>
            <a:endParaRPr kumimoji="1" lang="ja-JP" altLang="en-US" dirty="0"/>
          </a:p>
        </p:txBody>
      </p:sp>
      <p:sp>
        <p:nvSpPr>
          <p:cNvPr id="25" name="テキスト ボックス 24"/>
          <p:cNvSpPr txBox="1"/>
          <p:nvPr/>
        </p:nvSpPr>
        <p:spPr>
          <a:xfrm>
            <a:off x="5357462" y="3413899"/>
            <a:ext cx="2829621" cy="203132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sz="1400" dirty="0" smtClean="0"/>
              <a:t>static </a:t>
            </a:r>
            <a:r>
              <a:rPr lang="en-US" altLang="ja-JP" sz="1400" dirty="0"/>
              <a:t>Session </a:t>
            </a:r>
            <a:r>
              <a:rPr lang="en-US" altLang="ja-JP" sz="1400" dirty="0" err="1"/>
              <a:t>currentSession</a:t>
            </a:r>
            <a:r>
              <a:rPr lang="en-US" altLang="ja-JP" sz="1400" dirty="0"/>
              <a:t>() {</a:t>
            </a:r>
          </a:p>
          <a:p>
            <a:r>
              <a:rPr lang="en-US" altLang="ja-JP" sz="1400" dirty="0"/>
              <a:t>        Session s = </a:t>
            </a:r>
            <a:r>
              <a:rPr lang="en-US" altLang="ja-JP" sz="1400" i="1" dirty="0" err="1">
                <a:solidFill>
                  <a:srgbClr val="00B050"/>
                </a:solidFill>
              </a:rPr>
              <a:t>SESSION</a:t>
            </a:r>
            <a:r>
              <a:rPr lang="en-US" altLang="ja-JP" sz="1400" i="1" dirty="0" err="1">
                <a:solidFill>
                  <a:srgbClr val="FF0000"/>
                </a:solidFill>
              </a:rPr>
              <a:t>.</a:t>
            </a:r>
            <a:r>
              <a:rPr lang="en-US" altLang="ja-JP" sz="1400" i="1" dirty="0" err="1"/>
              <a:t>get</a:t>
            </a:r>
            <a:r>
              <a:rPr lang="en-US" altLang="ja-JP" sz="1400" i="1" dirty="0"/>
              <a:t>();</a:t>
            </a:r>
          </a:p>
          <a:p>
            <a:r>
              <a:rPr lang="en-US" altLang="ja-JP" sz="1400" dirty="0"/>
              <a:t>        if (s == null) {</a:t>
            </a:r>
          </a:p>
          <a:p>
            <a:r>
              <a:rPr lang="en-US" altLang="ja-JP" sz="1400" dirty="0"/>
              <a:t>            s = </a:t>
            </a:r>
            <a:r>
              <a:rPr lang="en-US" altLang="ja-JP" sz="1400" i="1" dirty="0" smtClean="0">
                <a:solidFill>
                  <a:srgbClr val="00B050"/>
                </a:solidFill>
              </a:rPr>
              <a:t>SESSION_FACTORY</a:t>
            </a:r>
          </a:p>
          <a:p>
            <a:r>
              <a:rPr lang="en-US" altLang="ja-JP" sz="1400" i="1" dirty="0"/>
              <a:t> </a:t>
            </a:r>
            <a:r>
              <a:rPr lang="en-US" altLang="ja-JP" sz="1400" i="1" dirty="0" smtClean="0"/>
              <a:t>                  .</a:t>
            </a:r>
            <a:r>
              <a:rPr lang="en-US" altLang="ja-JP" sz="1400" i="1" dirty="0" err="1" smtClean="0"/>
              <a:t>openSession</a:t>
            </a:r>
            <a:r>
              <a:rPr lang="en-US" altLang="ja-JP" sz="1400" i="1" dirty="0"/>
              <a:t>();</a:t>
            </a:r>
          </a:p>
          <a:p>
            <a:r>
              <a:rPr lang="en-US" altLang="ja-JP" sz="1400" dirty="0"/>
              <a:t>            </a:t>
            </a:r>
            <a:r>
              <a:rPr lang="en-US" altLang="ja-JP" sz="1400" i="1" dirty="0" err="1"/>
              <a:t>SESSION.set</a:t>
            </a:r>
            <a:r>
              <a:rPr lang="en-US" altLang="ja-JP" sz="1400" i="1" dirty="0"/>
              <a:t>(s);</a:t>
            </a:r>
          </a:p>
          <a:p>
            <a:r>
              <a:rPr lang="ja-JP" altLang="en-US" sz="1400" dirty="0"/>
              <a:t>        </a:t>
            </a:r>
            <a:r>
              <a:rPr lang="en-US" altLang="ja-JP" sz="1400" dirty="0"/>
              <a:t>}</a:t>
            </a:r>
          </a:p>
          <a:p>
            <a:r>
              <a:rPr lang="en-US" altLang="ja-JP" sz="1400" dirty="0"/>
              <a:t>        return s;</a:t>
            </a:r>
          </a:p>
          <a:p>
            <a:r>
              <a:rPr lang="ja-JP" altLang="en-US" sz="1400" dirty="0"/>
              <a:t>    </a:t>
            </a:r>
            <a:r>
              <a:rPr lang="en-US" altLang="ja-JP" sz="1400" dirty="0"/>
              <a:t>}</a:t>
            </a:r>
            <a:endParaRPr kumimoji="1" lang="ja-JP" altLang="en-US" sz="1400" dirty="0"/>
          </a:p>
        </p:txBody>
      </p:sp>
      <p:cxnSp>
        <p:nvCxnSpPr>
          <p:cNvPr id="29" name="直線矢印コネクタ 28"/>
          <p:cNvCxnSpPr/>
          <p:nvPr/>
        </p:nvCxnSpPr>
        <p:spPr>
          <a:xfrm flipH="1">
            <a:off x="1036982" y="3697407"/>
            <a:ext cx="936104" cy="380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flipH="1">
            <a:off x="1189382" y="3792066"/>
            <a:ext cx="783704" cy="6081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6588224" y="3012876"/>
            <a:ext cx="2149948" cy="369332"/>
          </a:xfrm>
          <a:prstGeom prst="rect">
            <a:avLst/>
          </a:prstGeom>
          <a:noFill/>
        </p:spPr>
        <p:txBody>
          <a:bodyPr wrap="none" rtlCol="0">
            <a:spAutoFit/>
          </a:bodyPr>
          <a:lstStyle/>
          <a:p>
            <a:r>
              <a:rPr kumimoji="1" lang="ja-JP" altLang="en-US" dirty="0" smtClean="0">
                <a:solidFill>
                  <a:srgbClr val="00B050"/>
                </a:solidFill>
              </a:rPr>
              <a:t>緑文字</a:t>
            </a:r>
            <a:r>
              <a:rPr kumimoji="1" lang="ja-JP" altLang="en-US" dirty="0" smtClean="0"/>
              <a:t>はクラス変数</a:t>
            </a:r>
            <a:endParaRPr kumimoji="1" lang="ja-JP" altLang="en-US" dirty="0"/>
          </a:p>
        </p:txBody>
      </p:sp>
      <p:sp>
        <p:nvSpPr>
          <p:cNvPr id="32" name="テキスト ボックス 31"/>
          <p:cNvSpPr txBox="1"/>
          <p:nvPr/>
        </p:nvSpPr>
        <p:spPr>
          <a:xfrm>
            <a:off x="3002400" y="3495600"/>
            <a:ext cx="1762021"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solidFill>
                  <a:srgbClr val="FF0000"/>
                </a:solidFill>
              </a:rPr>
              <a:t>form</a:t>
            </a:r>
            <a:r>
              <a:rPr lang="en-US" altLang="ja-JP" dirty="0" err="1" smtClean="0"/>
              <a:t>.Id</a:t>
            </a:r>
            <a:r>
              <a:rPr lang="en-US" altLang="ja-JP" dirty="0" smtClean="0"/>
              <a:t>;</a:t>
            </a:r>
          </a:p>
          <a:p>
            <a:r>
              <a:rPr kumimoji="1" lang="en-US" altLang="ja-JP" dirty="0" smtClean="0"/>
              <a:t>}</a:t>
            </a:r>
            <a:endParaRPr kumimoji="1" lang="ja-JP" altLang="en-US" dirty="0"/>
          </a:p>
        </p:txBody>
      </p:sp>
      <p:sp>
        <p:nvSpPr>
          <p:cNvPr id="34" name="テキスト ボックス 33"/>
          <p:cNvSpPr txBox="1"/>
          <p:nvPr/>
        </p:nvSpPr>
        <p:spPr>
          <a:xfrm>
            <a:off x="2987824" y="4737918"/>
            <a:ext cx="2210862"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smtClean="0"/>
              <a:t>String </a:t>
            </a:r>
            <a:r>
              <a:rPr lang="en-US" altLang="ja-JP" dirty="0" err="1" smtClean="0"/>
              <a:t>getUserId</a:t>
            </a:r>
            <a:r>
              <a:rPr lang="en-US" altLang="ja-JP" dirty="0" smtClean="0"/>
              <a:t>() {</a:t>
            </a:r>
          </a:p>
          <a:p>
            <a:r>
              <a:rPr lang="en-US" altLang="ja-JP" dirty="0"/>
              <a:t> </a:t>
            </a:r>
            <a:r>
              <a:rPr lang="en-US" altLang="ja-JP" dirty="0" smtClean="0"/>
              <a:t> return </a:t>
            </a:r>
            <a:r>
              <a:rPr lang="en-US" altLang="ja-JP" dirty="0" err="1" smtClean="0">
                <a:solidFill>
                  <a:srgbClr val="FF0000"/>
                </a:solidFill>
              </a:rPr>
              <a:t>form</a:t>
            </a:r>
            <a:r>
              <a:rPr lang="en-US" altLang="ja-JP" dirty="0" err="1" smtClean="0"/>
              <a:t>.userId</a:t>
            </a:r>
            <a:r>
              <a:rPr lang="en-US" altLang="ja-JP" dirty="0" smtClean="0"/>
              <a:t>;</a:t>
            </a:r>
            <a:endParaRPr kumimoji="1" lang="en-US" altLang="ja-JP" dirty="0" smtClean="0"/>
          </a:p>
          <a:p>
            <a:r>
              <a:rPr kumimoji="1" lang="en-US" altLang="ja-JP" dirty="0" smtClean="0"/>
              <a:t>}</a:t>
            </a:r>
            <a:endParaRPr kumimoji="1" lang="ja-JP" altLang="en-US" dirty="0"/>
          </a:p>
        </p:txBody>
      </p:sp>
      <p:cxnSp>
        <p:nvCxnSpPr>
          <p:cNvPr id="26" name="直線矢印コネクタ 25"/>
          <p:cNvCxnSpPr/>
          <p:nvPr/>
        </p:nvCxnSpPr>
        <p:spPr>
          <a:xfrm flipV="1">
            <a:off x="1261390" y="3938600"/>
            <a:ext cx="2612112" cy="2779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1261390" y="4432588"/>
            <a:ext cx="2612112" cy="7624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9436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par>
                                <p:cTn id="8" presetID="10" presetClass="entr" presetSubtype="0" fill="hold"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fade">
                                      <p:cBhvr>
                                        <p:cTn id="10" dur="500"/>
                                        <p:tgtEl>
                                          <p:spTgt spid="3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fade">
                                      <p:cBhvr>
                                        <p:cTn id="15" dur="500"/>
                                        <p:tgtEl>
                                          <p:spTgt spid="28"/>
                                        </p:tgtEl>
                                      </p:cBhvr>
                                    </p:animEffect>
                                  </p:childTnLst>
                                </p:cTn>
                              </p:par>
                              <p:par>
                                <p:cTn id="16" presetID="10" presetClass="entr" presetSubtype="0" fill="hold" nodeType="with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500"/>
                                        <p:tgtEl>
                                          <p:spTgt spid="2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fade">
                                      <p:cBhvr>
                                        <p:cTn id="23" dur="500"/>
                                        <p:tgtEl>
                                          <p:spTgt spid="3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fade">
                                      <p:cBhvr>
                                        <p:cTn id="2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ステップ</a:t>
            </a:r>
            <a:r>
              <a:rPr kumimoji="1" lang="en-US" altLang="ja-JP" dirty="0" smtClean="0"/>
              <a:t>2: </a:t>
            </a:r>
            <a:r>
              <a:rPr kumimoji="1" lang="ja-JP" altLang="en-US" dirty="0" smtClean="0"/>
              <a:t>アクセスの列挙</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12</a:t>
            </a:fld>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3608441992"/>
              </p:ext>
            </p:extLst>
          </p:nvPr>
        </p:nvGraphicFramePr>
        <p:xfrm>
          <a:off x="5234692" y="3316129"/>
          <a:ext cx="3801805" cy="2392680"/>
        </p:xfrm>
        <a:graphic>
          <a:graphicData uri="http://schemas.openxmlformats.org/drawingml/2006/table">
            <a:tbl>
              <a:tblPr firstRow="1" bandRow="1">
                <a:tableStyleId>{5C22544A-7EE6-4342-B048-85BDC9FD1C3A}</a:tableStyleId>
              </a:tblPr>
              <a:tblGrid>
                <a:gridCol w="1503330"/>
                <a:gridCol w="1503330"/>
                <a:gridCol w="795145"/>
              </a:tblGrid>
              <a:tr h="370840">
                <a:tc>
                  <a:txBody>
                    <a:bodyPr/>
                    <a:lstStyle/>
                    <a:p>
                      <a:r>
                        <a:rPr kumimoji="1" lang="ja-JP" altLang="en-US" dirty="0" smtClean="0"/>
                        <a:t>対象</a:t>
                      </a:r>
                      <a:endParaRPr kumimoji="1" lang="ja-JP" altLang="en-US" dirty="0"/>
                    </a:p>
                  </a:txBody>
                  <a:tcPr/>
                </a:tc>
                <a:tc>
                  <a:txBody>
                    <a:bodyPr/>
                    <a:lstStyle/>
                    <a:p>
                      <a:r>
                        <a:rPr kumimoji="1" lang="ja-JP" altLang="en-US" dirty="0" smtClean="0"/>
                        <a:t>メソッド</a:t>
                      </a:r>
                      <a:endParaRPr kumimoji="1" lang="ja-JP" altLang="en-US" dirty="0"/>
                    </a:p>
                  </a:txBody>
                  <a:tcPr/>
                </a:tc>
                <a:tc>
                  <a:txBody>
                    <a:bodyPr/>
                    <a:lstStyle/>
                    <a:p>
                      <a:r>
                        <a:rPr kumimoji="1" lang="ja-JP" altLang="en-US" dirty="0" smtClean="0"/>
                        <a:t>読み書き</a:t>
                      </a:r>
                      <a:endParaRPr kumimoji="1" lang="ja-JP" altLang="en-US" dirty="0"/>
                    </a:p>
                  </a:txBody>
                  <a:tcPr/>
                </a:tc>
              </a:tr>
              <a:tr h="370840">
                <a:tc>
                  <a:txBody>
                    <a:bodyPr/>
                    <a:lstStyle/>
                    <a:p>
                      <a:r>
                        <a:rPr kumimoji="1" lang="en-US" altLang="ja-JP" dirty="0" err="1" smtClean="0">
                          <a:solidFill>
                            <a:srgbClr val="FF0000"/>
                          </a:solidFill>
                        </a:rPr>
                        <a:t>form.Id</a:t>
                      </a:r>
                      <a:endParaRPr kumimoji="1" lang="en-US" altLang="ja-JP" dirty="0" smtClean="0">
                        <a:solidFill>
                          <a:srgbClr val="FF0000"/>
                        </a:solidFill>
                      </a:endParaRPr>
                    </a:p>
                  </a:txBody>
                  <a:tcPr/>
                </a:tc>
                <a:tc>
                  <a:txBody>
                    <a:bodyPr/>
                    <a:lstStyle/>
                    <a:p>
                      <a:r>
                        <a:rPr kumimoji="1" lang="en-US" altLang="ja-JP" dirty="0" err="1" smtClean="0"/>
                        <a:t>getId</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form.UserId</a:t>
                      </a:r>
                      <a:endParaRPr kumimoji="1" lang="en-US" altLang="ja-JP" dirty="0" smtClean="0">
                        <a:solidFill>
                          <a:srgbClr val="FF0000"/>
                        </a:solidFill>
                      </a:endParaRPr>
                    </a:p>
                  </a:txBody>
                  <a:tcPr/>
                </a:tc>
                <a:tc>
                  <a:txBody>
                    <a:bodyPr/>
                    <a:lstStyle/>
                    <a:p>
                      <a:r>
                        <a:rPr kumimoji="1" lang="en-US" altLang="ja-JP" dirty="0" err="1" smtClean="0"/>
                        <a:t>getUserId</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smtClean="0">
                          <a:solidFill>
                            <a:srgbClr val="00B050"/>
                          </a:solidFill>
                        </a:rPr>
                        <a:t>SESSION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err="1" smtClean="0"/>
                        <a:t>currentSession</a:t>
                      </a:r>
                      <a:endParaRPr kumimoji="1" lang="ja-JP" altLang="en-US" sz="1400" dirty="0" smtClean="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smtClean="0">
                          <a:solidFill>
                            <a:srgbClr val="00B050"/>
                          </a:solidFill>
                        </a:rPr>
                        <a:t>SESSION_</a:t>
                      </a:r>
                    </a:p>
                    <a:p>
                      <a:r>
                        <a:rPr kumimoji="1" lang="en-US" altLang="ja-JP" dirty="0" smtClean="0">
                          <a:solidFill>
                            <a:srgbClr val="00B050"/>
                          </a:solidFill>
                        </a:rPr>
                        <a:t>FACTORY</a:t>
                      </a:r>
                    </a:p>
                  </a:txBody>
                  <a:tcPr/>
                </a:tc>
                <a:tc>
                  <a:txBody>
                    <a:bodyPr/>
                    <a:lstStyle/>
                    <a:p>
                      <a:r>
                        <a:rPr kumimoji="1" lang="en-US" altLang="ja-JP" sz="1400" dirty="0" err="1" smtClean="0"/>
                        <a:t>currentSession</a:t>
                      </a:r>
                      <a:endParaRPr kumimoji="1" lang="ja-JP" altLang="en-US" sz="1400" dirty="0"/>
                    </a:p>
                  </a:txBody>
                  <a:tcPr/>
                </a:tc>
                <a:tc>
                  <a:txBody>
                    <a:bodyPr/>
                    <a:lstStyle/>
                    <a:p>
                      <a:r>
                        <a:rPr kumimoji="1" lang="en-US" altLang="ja-JP" dirty="0" smtClean="0"/>
                        <a:t>R</a:t>
                      </a:r>
                      <a:endParaRPr kumimoji="1" lang="ja-JP" altLang="en-US" dirty="0"/>
                    </a:p>
                  </a:txBody>
                  <a:tcPr/>
                </a:tc>
              </a:tr>
            </a:tbl>
          </a:graphicData>
        </a:graphic>
      </p:graphicFrame>
      <p:sp>
        <p:nvSpPr>
          <p:cNvPr id="10" name="コンテンツ プレースホルダー 2"/>
          <p:cNvSpPr>
            <a:spLocks noGrp="1"/>
          </p:cNvSpPr>
          <p:nvPr>
            <p:ph idx="1"/>
          </p:nvPr>
        </p:nvSpPr>
        <p:spPr>
          <a:xfrm>
            <a:off x="323850" y="1412875"/>
            <a:ext cx="8569325" cy="1512069"/>
          </a:xfrm>
        </p:spPr>
        <p:txBody>
          <a:bodyPr>
            <a:normAutofit fontScale="70000" lnSpcReduction="20000"/>
          </a:bodyPr>
          <a:lstStyle/>
          <a:p>
            <a:r>
              <a:rPr kumimoji="1" lang="ja-JP" altLang="en-US" dirty="0" smtClean="0"/>
              <a:t>以下</a:t>
            </a:r>
            <a:r>
              <a:rPr lang="ja-JP" altLang="en-US" dirty="0"/>
              <a:t>へ</a:t>
            </a:r>
            <a:r>
              <a:rPr lang="ja-JP" altLang="en-US" dirty="0" smtClean="0"/>
              <a:t>のアクセスを検索し，アクセスの</a:t>
            </a:r>
            <a:r>
              <a:rPr lang="ja-JP" altLang="en-US" dirty="0"/>
              <a:t>対象</a:t>
            </a:r>
            <a:r>
              <a:rPr lang="ja-JP" altLang="en-US" dirty="0" smtClean="0"/>
              <a:t>・出現</a:t>
            </a:r>
            <a:r>
              <a:rPr lang="ja-JP" altLang="en-US" dirty="0"/>
              <a:t>する</a:t>
            </a:r>
            <a:r>
              <a:rPr lang="ja-JP" altLang="en-US" dirty="0" smtClean="0"/>
              <a:t>メソッド・読み書きの種類</a:t>
            </a:r>
            <a:r>
              <a:rPr lang="en-US" altLang="ja-JP" dirty="0" smtClean="0"/>
              <a:t>(RW)</a:t>
            </a:r>
            <a:r>
              <a:rPr lang="ja-JP" altLang="en-US" dirty="0" err="1" smtClean="0"/>
              <a:t>，</a:t>
            </a:r>
            <a:r>
              <a:rPr lang="ja-JP" altLang="en-US" dirty="0" smtClean="0"/>
              <a:t>という三つ組を列挙</a:t>
            </a:r>
            <a:endParaRPr kumimoji="1" lang="en-US" altLang="ja-JP" dirty="0" smtClean="0"/>
          </a:p>
          <a:p>
            <a:pPr lvl="1"/>
            <a:r>
              <a:rPr kumimoji="1" lang="ja-JP" altLang="en-US" dirty="0" smtClean="0"/>
              <a:t>クラス変数へのアクセス</a:t>
            </a:r>
            <a:endParaRPr kumimoji="1" lang="en-US" altLang="ja-JP" dirty="0" smtClean="0"/>
          </a:p>
          <a:p>
            <a:pPr lvl="1"/>
            <a:r>
              <a:rPr kumimoji="1" lang="ja-JP" altLang="en-US" dirty="0" smtClean="0"/>
              <a:t>クラス変数・引数・注目するメソッドのオブジェクトが持つフィールドへのアクセス</a:t>
            </a:r>
            <a:endParaRPr kumimoji="1" lang="en-US" altLang="ja-JP" dirty="0" smtClean="0"/>
          </a:p>
        </p:txBody>
      </p:sp>
      <p:sp>
        <p:nvSpPr>
          <p:cNvPr id="3" name="右矢印 2"/>
          <p:cNvSpPr/>
          <p:nvPr/>
        </p:nvSpPr>
        <p:spPr>
          <a:xfrm>
            <a:off x="4446706" y="4001163"/>
            <a:ext cx="599645" cy="9409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07504" y="2879438"/>
            <a:ext cx="2175596" cy="2092881"/>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en-US" altLang="ja-JP" sz="1600" dirty="0" err="1" smtClean="0"/>
              <a:t>validateForm</a:t>
            </a:r>
            <a:r>
              <a:rPr kumimoji="1" lang="en-US" altLang="ja-JP" sz="1600" dirty="0" smtClean="0"/>
              <a:t> (form) {</a:t>
            </a:r>
          </a:p>
          <a:p>
            <a:r>
              <a:rPr lang="en-US" altLang="ja-JP" sz="1600" dirty="0"/>
              <a:t> </a:t>
            </a:r>
            <a:r>
              <a:rPr lang="en-US" altLang="ja-JP" sz="1600" dirty="0" smtClean="0"/>
              <a:t>    …</a:t>
            </a:r>
            <a:endParaRPr kumimoji="1" lang="en-US" altLang="ja-JP" sz="1600" dirty="0" smtClean="0"/>
          </a:p>
          <a:p>
            <a:r>
              <a:rPr lang="en-US" altLang="ja-JP" sz="1600" dirty="0"/>
              <a:t> </a:t>
            </a:r>
            <a:r>
              <a:rPr lang="en-US" altLang="ja-JP" sz="1600" dirty="0" smtClean="0"/>
              <a:t>if (</a:t>
            </a:r>
            <a:r>
              <a:rPr lang="en-US" altLang="ja-JP" sz="1600" dirty="0" err="1" smtClean="0"/>
              <a:t>form.getId</a:t>
            </a:r>
            <a:r>
              <a:rPr lang="en-US" altLang="ja-JP" sz="1600" dirty="0" smtClean="0"/>
              <a:t>()) { </a:t>
            </a:r>
          </a:p>
          <a:p>
            <a:r>
              <a:rPr lang="en-US" altLang="ja-JP" sz="1600" dirty="0"/>
              <a:t> </a:t>
            </a:r>
            <a:r>
              <a:rPr lang="en-US" altLang="ja-JP" sz="1600" dirty="0" smtClean="0"/>
              <a:t>  … </a:t>
            </a:r>
            <a:r>
              <a:rPr lang="en-US" altLang="ja-JP" sz="1600" dirty="0" err="1"/>
              <a:t>form.getUserId</a:t>
            </a:r>
            <a:r>
              <a:rPr lang="en-US" altLang="ja-JP" sz="1600" dirty="0" smtClean="0"/>
              <a:t>() </a:t>
            </a:r>
          </a:p>
          <a:p>
            <a:r>
              <a:rPr lang="en-US" altLang="ja-JP" sz="1600" dirty="0"/>
              <a:t> </a:t>
            </a:r>
            <a:r>
              <a:rPr lang="en-US" altLang="ja-JP" sz="1600" dirty="0" smtClean="0"/>
              <a:t>   …</a:t>
            </a:r>
          </a:p>
          <a:p>
            <a:r>
              <a:rPr lang="en-US" altLang="ja-JP" sz="1600" dirty="0"/>
              <a:t> </a:t>
            </a:r>
            <a:r>
              <a:rPr lang="en-US" altLang="ja-JP" sz="1600" dirty="0" smtClean="0"/>
              <a:t>}</a:t>
            </a:r>
          </a:p>
          <a:p>
            <a:r>
              <a:rPr lang="en-US" altLang="ja-JP" sz="1600" dirty="0" smtClean="0"/>
              <a:t> …</a:t>
            </a:r>
            <a:endParaRPr lang="en-US" altLang="ja-JP" sz="1600" dirty="0"/>
          </a:p>
          <a:p>
            <a:r>
              <a:rPr lang="en-US" altLang="ja-JP" sz="1600" dirty="0" smtClean="0"/>
              <a:t>}</a:t>
            </a:r>
            <a:endParaRPr kumimoji="1" lang="ja-JP" altLang="en-US" sz="1600" dirty="0"/>
          </a:p>
        </p:txBody>
      </p:sp>
      <p:sp>
        <p:nvSpPr>
          <p:cNvPr id="13" name="テキスト ボックス 12"/>
          <p:cNvSpPr txBox="1"/>
          <p:nvPr/>
        </p:nvSpPr>
        <p:spPr>
          <a:xfrm>
            <a:off x="1632365" y="4177901"/>
            <a:ext cx="2829621" cy="203132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sz="1400" dirty="0" smtClean="0"/>
              <a:t>static </a:t>
            </a:r>
            <a:r>
              <a:rPr lang="en-US" altLang="ja-JP" sz="1400" dirty="0"/>
              <a:t>Session </a:t>
            </a:r>
            <a:r>
              <a:rPr lang="en-US" altLang="ja-JP" sz="1400" dirty="0" err="1"/>
              <a:t>currentSession</a:t>
            </a:r>
            <a:r>
              <a:rPr lang="en-US" altLang="ja-JP" sz="1400" dirty="0"/>
              <a:t>() {</a:t>
            </a:r>
          </a:p>
          <a:p>
            <a:r>
              <a:rPr lang="en-US" altLang="ja-JP" sz="1400" dirty="0"/>
              <a:t>        Session s = </a:t>
            </a:r>
            <a:r>
              <a:rPr lang="en-US" altLang="ja-JP" sz="1400" i="1" dirty="0" err="1">
                <a:solidFill>
                  <a:srgbClr val="00B050"/>
                </a:solidFill>
              </a:rPr>
              <a:t>SESSION</a:t>
            </a:r>
            <a:r>
              <a:rPr lang="en-US" altLang="ja-JP" sz="1400" i="1" dirty="0" err="1">
                <a:solidFill>
                  <a:schemeClr val="tx1"/>
                </a:solidFill>
              </a:rPr>
              <a:t>.</a:t>
            </a:r>
            <a:r>
              <a:rPr lang="en-US" altLang="ja-JP" sz="1400" i="1" dirty="0" err="1"/>
              <a:t>get</a:t>
            </a:r>
            <a:r>
              <a:rPr lang="en-US" altLang="ja-JP" sz="1400" i="1" dirty="0"/>
              <a:t>();</a:t>
            </a:r>
          </a:p>
          <a:p>
            <a:r>
              <a:rPr lang="en-US" altLang="ja-JP" sz="1400" dirty="0"/>
              <a:t>        if (s == null) {</a:t>
            </a:r>
          </a:p>
          <a:p>
            <a:r>
              <a:rPr lang="en-US" altLang="ja-JP" sz="1400" dirty="0"/>
              <a:t>            s = </a:t>
            </a:r>
            <a:r>
              <a:rPr lang="en-US" altLang="ja-JP" sz="1400" i="1" dirty="0" smtClean="0">
                <a:solidFill>
                  <a:srgbClr val="00B050"/>
                </a:solidFill>
              </a:rPr>
              <a:t>SESSION_FACTORY</a:t>
            </a:r>
          </a:p>
          <a:p>
            <a:r>
              <a:rPr lang="en-US" altLang="ja-JP" sz="1400" i="1" dirty="0"/>
              <a:t> </a:t>
            </a:r>
            <a:r>
              <a:rPr lang="en-US" altLang="ja-JP" sz="1400" i="1" dirty="0" smtClean="0"/>
              <a:t>                  .</a:t>
            </a:r>
            <a:r>
              <a:rPr lang="en-US" altLang="ja-JP" sz="1400" i="1" dirty="0" err="1" smtClean="0"/>
              <a:t>openSession</a:t>
            </a:r>
            <a:r>
              <a:rPr lang="en-US" altLang="ja-JP" sz="1400" i="1" dirty="0"/>
              <a:t>();</a:t>
            </a:r>
          </a:p>
          <a:p>
            <a:r>
              <a:rPr lang="en-US" altLang="ja-JP" sz="1400" dirty="0"/>
              <a:t>            </a:t>
            </a:r>
            <a:r>
              <a:rPr lang="en-US" altLang="ja-JP" sz="1400" i="1" dirty="0" err="1"/>
              <a:t>SESSION.set</a:t>
            </a:r>
            <a:r>
              <a:rPr lang="en-US" altLang="ja-JP" sz="1400" i="1" dirty="0"/>
              <a:t>(s);</a:t>
            </a:r>
          </a:p>
          <a:p>
            <a:r>
              <a:rPr lang="ja-JP" altLang="en-US" sz="1400" dirty="0"/>
              <a:t>        </a:t>
            </a:r>
            <a:r>
              <a:rPr lang="en-US" altLang="ja-JP" sz="1400" dirty="0"/>
              <a:t>}</a:t>
            </a:r>
          </a:p>
          <a:p>
            <a:r>
              <a:rPr lang="en-US" altLang="ja-JP" sz="1400" dirty="0"/>
              <a:t>        return s;</a:t>
            </a:r>
          </a:p>
          <a:p>
            <a:r>
              <a:rPr lang="ja-JP" altLang="en-US" sz="1400" dirty="0"/>
              <a:t>    </a:t>
            </a:r>
            <a:r>
              <a:rPr lang="en-US" altLang="ja-JP" sz="1400" dirty="0"/>
              <a:t>}</a:t>
            </a:r>
            <a:endParaRPr kumimoji="1" lang="ja-JP" altLang="en-US" sz="1400" dirty="0"/>
          </a:p>
        </p:txBody>
      </p:sp>
      <p:sp>
        <p:nvSpPr>
          <p:cNvPr id="14" name="テキスト ボックス 13"/>
          <p:cNvSpPr txBox="1"/>
          <p:nvPr/>
        </p:nvSpPr>
        <p:spPr>
          <a:xfrm>
            <a:off x="116280" y="5193564"/>
            <a:ext cx="1593706" cy="86177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sz="1600" dirty="0" err="1" smtClean="0"/>
              <a:t>int</a:t>
            </a:r>
            <a:r>
              <a:rPr lang="en-US" altLang="ja-JP" sz="1600" dirty="0" smtClean="0"/>
              <a:t> </a:t>
            </a:r>
            <a:r>
              <a:rPr lang="en-US" altLang="ja-JP" sz="1600" dirty="0" err="1" smtClean="0"/>
              <a:t>getId</a:t>
            </a:r>
            <a:r>
              <a:rPr lang="en-US" altLang="ja-JP" sz="1600" dirty="0" smtClean="0"/>
              <a:t>() {</a:t>
            </a:r>
          </a:p>
          <a:p>
            <a:r>
              <a:rPr lang="en-US" altLang="ja-JP" sz="1600" dirty="0"/>
              <a:t> </a:t>
            </a:r>
            <a:r>
              <a:rPr lang="en-US" altLang="ja-JP" sz="1600" dirty="0" smtClean="0"/>
              <a:t> return </a:t>
            </a:r>
            <a:r>
              <a:rPr lang="en-US" altLang="ja-JP" sz="1600" dirty="0" err="1" smtClean="0">
                <a:solidFill>
                  <a:srgbClr val="FF0000"/>
                </a:solidFill>
              </a:rPr>
              <a:t>form</a:t>
            </a:r>
            <a:r>
              <a:rPr lang="en-US" altLang="ja-JP" sz="1600" dirty="0" err="1" smtClean="0"/>
              <a:t>.Id</a:t>
            </a:r>
            <a:r>
              <a:rPr lang="en-US" altLang="ja-JP" sz="1600" dirty="0" smtClean="0"/>
              <a:t>;</a:t>
            </a:r>
          </a:p>
          <a:p>
            <a:r>
              <a:rPr kumimoji="1" lang="en-US" altLang="ja-JP" sz="1600" dirty="0" smtClean="0"/>
              <a:t>}</a:t>
            </a:r>
            <a:endParaRPr kumimoji="1" lang="ja-JP" altLang="en-US" sz="1600" dirty="0"/>
          </a:p>
        </p:txBody>
      </p:sp>
      <p:sp>
        <p:nvSpPr>
          <p:cNvPr id="16" name="テキスト ボックス 15"/>
          <p:cNvSpPr txBox="1"/>
          <p:nvPr/>
        </p:nvSpPr>
        <p:spPr>
          <a:xfrm>
            <a:off x="2483768" y="2937718"/>
            <a:ext cx="2210862"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smtClean="0"/>
              <a:t>String </a:t>
            </a:r>
            <a:r>
              <a:rPr lang="en-US" altLang="ja-JP" dirty="0" err="1" smtClean="0"/>
              <a:t>getUserId</a:t>
            </a:r>
            <a:r>
              <a:rPr lang="en-US" altLang="ja-JP" dirty="0" smtClean="0"/>
              <a:t>() {</a:t>
            </a:r>
          </a:p>
          <a:p>
            <a:r>
              <a:rPr lang="en-US" altLang="ja-JP" dirty="0"/>
              <a:t> </a:t>
            </a:r>
            <a:r>
              <a:rPr lang="en-US" altLang="ja-JP" dirty="0" smtClean="0"/>
              <a:t> return </a:t>
            </a:r>
            <a:r>
              <a:rPr lang="en-US" altLang="ja-JP" dirty="0" err="1" smtClean="0">
                <a:solidFill>
                  <a:srgbClr val="FF0000"/>
                </a:solidFill>
              </a:rPr>
              <a:t>form</a:t>
            </a:r>
            <a:r>
              <a:rPr lang="en-US" altLang="ja-JP" dirty="0" err="1" smtClean="0"/>
              <a:t>.userId</a:t>
            </a:r>
            <a:r>
              <a:rPr lang="en-US" altLang="ja-JP" dirty="0" smtClean="0"/>
              <a:t>;</a:t>
            </a:r>
            <a:endParaRPr kumimoji="1" lang="en-US" altLang="ja-JP" dirty="0" smtClean="0"/>
          </a:p>
          <a:p>
            <a:r>
              <a:rPr kumimoji="1" lang="en-US" altLang="ja-JP" dirty="0" smtClean="0"/>
              <a:t>}</a:t>
            </a:r>
            <a:endParaRPr kumimoji="1" lang="ja-JP" altLang="en-US" dirty="0"/>
          </a:p>
        </p:txBody>
      </p:sp>
    </p:spTree>
    <p:extLst>
      <p:ext uri="{BB962C8B-B14F-4D97-AF65-F5344CB8AC3E}">
        <p14:creationId xmlns:p14="http://schemas.microsoft.com/office/powerpoint/2010/main" val="3762240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ステップ</a:t>
            </a:r>
            <a:r>
              <a:rPr kumimoji="1" lang="en-US" altLang="ja-JP" dirty="0" smtClean="0"/>
              <a:t>2 : </a:t>
            </a:r>
            <a:r>
              <a:rPr kumimoji="1" lang="ja-JP" altLang="en-US" dirty="0" smtClean="0"/>
              <a:t>補足</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13</a:t>
            </a:fld>
            <a:endParaRPr kumimoji="1" lang="ja-JP" altLang="en-US"/>
          </a:p>
        </p:txBody>
      </p:sp>
      <p:sp>
        <p:nvSpPr>
          <p:cNvPr id="5" name="テキスト ボックス 4"/>
          <p:cNvSpPr txBox="1"/>
          <p:nvPr/>
        </p:nvSpPr>
        <p:spPr>
          <a:xfrm>
            <a:off x="842203" y="1688609"/>
            <a:ext cx="2789995" cy="3108543"/>
          </a:xfrm>
          <a:prstGeom prst="rect">
            <a:avLst/>
          </a:prstGeom>
          <a:noFill/>
        </p:spPr>
        <p:txBody>
          <a:bodyPr wrap="none" rtlCol="0">
            <a:spAutoFit/>
          </a:bodyPr>
          <a:lstStyle/>
          <a:p>
            <a:r>
              <a:rPr lang="en-US" altLang="ja-JP" sz="2800" dirty="0" smtClean="0"/>
              <a:t>void main(A a) {</a:t>
            </a:r>
          </a:p>
          <a:p>
            <a:r>
              <a:rPr kumimoji="1" lang="en-US" altLang="ja-JP" sz="2800" dirty="0" smtClean="0"/>
              <a:t>     A a2 = new();</a:t>
            </a:r>
          </a:p>
          <a:p>
            <a:r>
              <a:rPr lang="en-US" altLang="ja-JP" sz="2800" dirty="0"/>
              <a:t> </a:t>
            </a:r>
            <a:r>
              <a:rPr lang="en-US" altLang="ja-JP" sz="2800" dirty="0" smtClean="0"/>
              <a:t>    A a3  = a;</a:t>
            </a:r>
          </a:p>
          <a:p>
            <a:r>
              <a:rPr kumimoji="1" lang="en-US" altLang="ja-JP" sz="2800" dirty="0"/>
              <a:t> </a:t>
            </a:r>
            <a:r>
              <a:rPr kumimoji="1" lang="en-US" altLang="ja-JP" sz="2800" dirty="0" smtClean="0"/>
              <a:t>    a2.f = “foo”;</a:t>
            </a:r>
          </a:p>
          <a:p>
            <a:r>
              <a:rPr lang="en-US" altLang="ja-JP" sz="2800" dirty="0"/>
              <a:t> </a:t>
            </a:r>
            <a:r>
              <a:rPr lang="en-US" altLang="ja-JP" sz="2800" dirty="0" smtClean="0"/>
              <a:t>    print(a3.g);</a:t>
            </a:r>
            <a:endParaRPr kumimoji="1" lang="en-US" altLang="ja-JP" sz="2800" dirty="0" smtClean="0"/>
          </a:p>
          <a:p>
            <a:r>
              <a:rPr lang="en-US" altLang="ja-JP" sz="2800" dirty="0"/>
              <a:t> </a:t>
            </a:r>
            <a:r>
              <a:rPr lang="en-US" altLang="ja-JP" sz="2800" dirty="0" smtClean="0"/>
              <a:t>    a3.h = </a:t>
            </a:r>
            <a:r>
              <a:rPr lang="en-US" altLang="ja-JP" sz="2800" dirty="0" smtClean="0"/>
              <a:t>“</a:t>
            </a:r>
            <a:r>
              <a:rPr lang="en-US" altLang="ja-JP" sz="2800" dirty="0" smtClean="0"/>
              <a:t>bar</a:t>
            </a:r>
            <a:r>
              <a:rPr lang="en-US" altLang="ja-JP" sz="2800" dirty="0" smtClean="0"/>
              <a:t>”;</a:t>
            </a:r>
            <a:endParaRPr lang="en-US" altLang="ja-JP" sz="2800" dirty="0"/>
          </a:p>
          <a:p>
            <a:r>
              <a:rPr kumimoji="1" lang="en-US" altLang="ja-JP" sz="2800" dirty="0" smtClean="0"/>
              <a:t>}</a:t>
            </a:r>
            <a:endParaRPr kumimoji="1" lang="ja-JP" altLang="en-US" sz="2800" dirty="0"/>
          </a:p>
        </p:txBody>
      </p:sp>
      <p:graphicFrame>
        <p:nvGraphicFramePr>
          <p:cNvPr id="6" name="表 5"/>
          <p:cNvGraphicFramePr>
            <a:graphicFrameLocks noGrp="1"/>
          </p:cNvGraphicFramePr>
          <p:nvPr>
            <p:extLst>
              <p:ext uri="{D42A27DB-BD31-4B8C-83A1-F6EECF244321}">
                <p14:modId xmlns:p14="http://schemas.microsoft.com/office/powerpoint/2010/main" val="3623964050"/>
              </p:ext>
            </p:extLst>
          </p:nvPr>
        </p:nvGraphicFramePr>
        <p:xfrm>
          <a:off x="4355976" y="2046079"/>
          <a:ext cx="3801805" cy="1752600"/>
        </p:xfrm>
        <a:graphic>
          <a:graphicData uri="http://schemas.openxmlformats.org/drawingml/2006/table">
            <a:tbl>
              <a:tblPr firstRow="1" bandRow="1">
                <a:tableStyleId>{5C22544A-7EE6-4342-B048-85BDC9FD1C3A}</a:tableStyleId>
              </a:tblPr>
              <a:tblGrid>
                <a:gridCol w="1503330"/>
                <a:gridCol w="1503330"/>
                <a:gridCol w="795145"/>
              </a:tblGrid>
              <a:tr h="370840">
                <a:tc>
                  <a:txBody>
                    <a:bodyPr/>
                    <a:lstStyle/>
                    <a:p>
                      <a:r>
                        <a:rPr kumimoji="1" lang="ja-JP" altLang="en-US" dirty="0" smtClean="0"/>
                        <a:t>対象</a:t>
                      </a:r>
                      <a:endParaRPr kumimoji="1" lang="ja-JP" altLang="en-US" dirty="0"/>
                    </a:p>
                  </a:txBody>
                  <a:tcPr/>
                </a:tc>
                <a:tc>
                  <a:txBody>
                    <a:bodyPr/>
                    <a:lstStyle/>
                    <a:p>
                      <a:r>
                        <a:rPr kumimoji="1" lang="ja-JP" altLang="en-US" dirty="0" smtClean="0"/>
                        <a:t>メソッド</a:t>
                      </a:r>
                      <a:endParaRPr kumimoji="1" lang="ja-JP" altLang="en-US" dirty="0"/>
                    </a:p>
                  </a:txBody>
                  <a:tcPr/>
                </a:tc>
                <a:tc>
                  <a:txBody>
                    <a:bodyPr/>
                    <a:lstStyle/>
                    <a:p>
                      <a:r>
                        <a:rPr kumimoji="1" lang="ja-JP" altLang="en-US" dirty="0" smtClean="0"/>
                        <a:t>読み書き</a:t>
                      </a:r>
                      <a:endParaRPr kumimoji="1" lang="ja-JP" altLang="en-US" dirty="0"/>
                    </a:p>
                  </a:txBody>
                  <a:tcPr/>
                </a:tc>
              </a:tr>
              <a:tr h="370840">
                <a:tc>
                  <a:txBody>
                    <a:bodyPr/>
                    <a:lstStyle/>
                    <a:p>
                      <a:r>
                        <a:rPr kumimoji="1" lang="en-US" altLang="ja-JP" dirty="0" err="1" smtClean="0">
                          <a:solidFill>
                            <a:srgbClr val="FF0000"/>
                          </a:solidFill>
                        </a:rPr>
                        <a:t>a.g</a:t>
                      </a:r>
                      <a:endParaRPr kumimoji="1" lang="en-US" altLang="ja-JP" dirty="0" smtClean="0">
                        <a:solidFill>
                          <a:srgbClr val="FF0000"/>
                        </a:solidFill>
                      </a:endParaRPr>
                    </a:p>
                  </a:txBody>
                  <a:tcPr/>
                </a:tc>
                <a:tc>
                  <a:txBody>
                    <a:bodyPr/>
                    <a:lstStyle/>
                    <a:p>
                      <a:r>
                        <a:rPr kumimoji="1" lang="en-US" altLang="ja-JP" dirty="0" smtClean="0"/>
                        <a:t>main</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a.h</a:t>
                      </a:r>
                      <a:endParaRPr kumimoji="1" lang="en-US" altLang="ja-JP" dirty="0" smtClean="0">
                        <a:solidFill>
                          <a:srgbClr val="FF0000"/>
                        </a:solidFill>
                      </a:endParaRPr>
                    </a:p>
                  </a:txBody>
                  <a:tcPr/>
                </a:tc>
                <a:tc>
                  <a:txBody>
                    <a:bodyPr/>
                    <a:lstStyle/>
                    <a:p>
                      <a:r>
                        <a:rPr kumimoji="1" lang="en-US" altLang="ja-JP" dirty="0" smtClean="0"/>
                        <a:t>main</a:t>
                      </a:r>
                      <a:endParaRPr kumimoji="1" lang="ja-JP" altLang="en-US" dirty="0"/>
                    </a:p>
                  </a:txBody>
                  <a:tcPr/>
                </a:tc>
                <a:tc>
                  <a:txBody>
                    <a:bodyPr/>
                    <a:lstStyle/>
                    <a:p>
                      <a:r>
                        <a:rPr kumimoji="1" lang="en-US" altLang="ja-JP" dirty="0" smtClean="0"/>
                        <a:t>W</a:t>
                      </a:r>
                      <a:endParaRPr kumimoji="1" lang="ja-JP" altLang="en-US" dirty="0"/>
                    </a:p>
                  </a:txBody>
                  <a:tcPr/>
                </a:tc>
              </a:tr>
              <a:tr h="370840">
                <a:tc>
                  <a:txBody>
                    <a:bodyPr/>
                    <a:lstStyle/>
                    <a:p>
                      <a:r>
                        <a:rPr kumimoji="1" lang="en-US" altLang="ja-JP" dirty="0" smtClean="0">
                          <a:solidFill>
                            <a:schemeClr val="tx1"/>
                          </a:solidFill>
                        </a:rPr>
                        <a:t>a2.f</a:t>
                      </a:r>
                    </a:p>
                  </a:txBody>
                  <a:tcPr/>
                </a:tc>
                <a:tc>
                  <a:txBody>
                    <a:bodyPr/>
                    <a:lstStyle/>
                    <a:p>
                      <a:r>
                        <a:rPr kumimoji="1" lang="en-US" altLang="ja-JP" dirty="0" smtClean="0"/>
                        <a:t>main</a:t>
                      </a:r>
                      <a:endParaRPr kumimoji="1" lang="ja-JP" altLang="en-US" dirty="0"/>
                    </a:p>
                  </a:txBody>
                  <a:tcPr/>
                </a:tc>
                <a:tc>
                  <a:txBody>
                    <a:bodyPr/>
                    <a:lstStyle/>
                    <a:p>
                      <a:r>
                        <a:rPr kumimoji="1" lang="en-US" altLang="ja-JP" dirty="0" smtClean="0"/>
                        <a:t>W</a:t>
                      </a:r>
                      <a:endParaRPr kumimoji="1" lang="ja-JP" altLang="en-US" dirty="0"/>
                    </a:p>
                  </a:txBody>
                  <a:tcPr/>
                </a:tc>
              </a:tr>
            </a:tbl>
          </a:graphicData>
        </a:graphic>
      </p:graphicFrame>
      <p:cxnSp>
        <p:nvCxnSpPr>
          <p:cNvPr id="8" name="直線矢印コネクタ 7"/>
          <p:cNvCxnSpPr/>
          <p:nvPr/>
        </p:nvCxnSpPr>
        <p:spPr>
          <a:xfrm>
            <a:off x="1979712" y="2851775"/>
            <a:ext cx="468058"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flipH="1">
            <a:off x="1619672" y="2851775"/>
            <a:ext cx="360040"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803279" y="5013176"/>
            <a:ext cx="6965368" cy="830997"/>
          </a:xfrm>
          <a:prstGeom prst="rect">
            <a:avLst/>
          </a:prstGeom>
          <a:noFill/>
        </p:spPr>
        <p:txBody>
          <a:bodyPr wrap="none" rtlCol="0">
            <a:spAutoFit/>
          </a:bodyPr>
          <a:lstStyle/>
          <a:p>
            <a:r>
              <a:rPr lang="ja-JP" altLang="en-US" sz="2400" dirty="0" smtClean="0"/>
              <a:t>メソッド呼び出し後に作成されたオブジェクトと</a:t>
            </a:r>
            <a:endParaRPr lang="en-US" altLang="ja-JP" sz="2400" dirty="0" smtClean="0"/>
          </a:p>
          <a:p>
            <a:r>
              <a:rPr lang="ja-JP" altLang="en-US" sz="2400" dirty="0" smtClean="0"/>
              <a:t>そのフィールドに対する</a:t>
            </a:r>
            <a:r>
              <a:rPr kumimoji="1" lang="ja-JP" altLang="en-US" sz="2400" dirty="0" smtClean="0"/>
              <a:t>アクセスは出力には含まない</a:t>
            </a:r>
            <a:endParaRPr kumimoji="1" lang="ja-JP" altLang="en-US" sz="2400" dirty="0"/>
          </a:p>
        </p:txBody>
      </p:sp>
      <p:cxnSp>
        <p:nvCxnSpPr>
          <p:cNvPr id="15" name="直線コネクタ 14"/>
          <p:cNvCxnSpPr/>
          <p:nvPr/>
        </p:nvCxnSpPr>
        <p:spPr>
          <a:xfrm>
            <a:off x="4197354" y="3573016"/>
            <a:ext cx="4191070" cy="144016"/>
          </a:xfrm>
          <a:prstGeom prst="line">
            <a:avLst/>
          </a:prstGeom>
          <a:ln w="25400">
            <a:solidFill>
              <a:srgbClr val="FF0000"/>
            </a:solidFill>
          </a:ln>
        </p:spPr>
        <p:style>
          <a:lnRef idx="1">
            <a:schemeClr val="dk1"/>
          </a:lnRef>
          <a:fillRef idx="0">
            <a:schemeClr val="dk1"/>
          </a:fillRef>
          <a:effectRef idx="0">
            <a:schemeClr val="dk1"/>
          </a:effectRef>
          <a:fontRef idx="minor">
            <a:schemeClr val="tx1"/>
          </a:fontRef>
        </p:style>
      </p:cxnSp>
      <p:cxnSp>
        <p:nvCxnSpPr>
          <p:cNvPr id="18" name="直線コネクタ 17"/>
          <p:cNvCxnSpPr/>
          <p:nvPr/>
        </p:nvCxnSpPr>
        <p:spPr>
          <a:xfrm flipV="1">
            <a:off x="4197354" y="3573016"/>
            <a:ext cx="4191070" cy="144016"/>
          </a:xfrm>
          <a:prstGeom prst="line">
            <a:avLst/>
          </a:prstGeom>
          <a:ln w="25400">
            <a:solidFill>
              <a:srgbClr val="FF0000"/>
            </a:solidFill>
          </a:ln>
        </p:spPr>
        <p:style>
          <a:lnRef idx="1">
            <a:schemeClr val="dk1"/>
          </a:lnRef>
          <a:fillRef idx="0">
            <a:schemeClr val="dk1"/>
          </a:fillRef>
          <a:effectRef idx="0">
            <a:schemeClr val="dk1"/>
          </a:effectRef>
          <a:fontRef idx="minor">
            <a:schemeClr val="tx1"/>
          </a:fontRef>
        </p:style>
      </p:cxnSp>
      <p:cxnSp>
        <p:nvCxnSpPr>
          <p:cNvPr id="11" name="直線矢印コネクタ 10"/>
          <p:cNvCxnSpPr/>
          <p:nvPr/>
        </p:nvCxnSpPr>
        <p:spPr>
          <a:xfrm>
            <a:off x="2915816" y="2203703"/>
            <a:ext cx="0" cy="5772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3402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par>
                                <p:cTn id="13" presetID="10"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500"/>
                                        <p:tgtEl>
                                          <p:spTgt spid="15"/>
                                        </p:tgtEl>
                                      </p:cBhvr>
                                    </p:animEffect>
                                  </p:childTnLst>
                                </p:cTn>
                              </p:par>
                              <p:par>
                                <p:cTn id="26" presetID="10" presetClass="entr" presetSubtype="0"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fade">
                                      <p:cBhvr>
                                        <p:cTn id="28" dur="500"/>
                                        <p:tgtEl>
                                          <p:spTgt spid="1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ステップ</a:t>
            </a:r>
            <a:r>
              <a:rPr lang="en-US" altLang="ja-JP" dirty="0"/>
              <a:t>3</a:t>
            </a:r>
            <a:r>
              <a:rPr lang="ja-JP" altLang="en-US" dirty="0" smtClean="0"/>
              <a:t>：</a:t>
            </a:r>
            <a:r>
              <a:rPr lang="ja-JP" altLang="en-US" dirty="0"/>
              <a:t>ツリー</a:t>
            </a:r>
            <a:r>
              <a:rPr lang="ja-JP" altLang="en-US" dirty="0" smtClean="0"/>
              <a:t>構造での可視化</a:t>
            </a:r>
            <a:endParaRPr kumimoji="1" lang="ja-JP" altLang="en-US" dirty="0"/>
          </a:p>
        </p:txBody>
      </p:sp>
      <p:sp>
        <p:nvSpPr>
          <p:cNvPr id="5" name="右矢印 4"/>
          <p:cNvSpPr/>
          <p:nvPr/>
        </p:nvSpPr>
        <p:spPr>
          <a:xfrm>
            <a:off x="3923928" y="4001506"/>
            <a:ext cx="648072" cy="100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598886" y="2671098"/>
            <a:ext cx="4108817" cy="369332"/>
          </a:xfrm>
          <a:prstGeom prst="rect">
            <a:avLst/>
          </a:prstGeom>
          <a:noFill/>
        </p:spPr>
        <p:txBody>
          <a:bodyPr wrap="none" rtlCol="0">
            <a:spAutoFit/>
          </a:bodyPr>
          <a:lstStyle/>
          <a:p>
            <a:r>
              <a:rPr lang="en-US" altLang="ja-JP" dirty="0" err="1" smtClean="0"/>
              <a:t>boolean</a:t>
            </a:r>
            <a:r>
              <a:rPr lang="en-US" altLang="ja-JP" dirty="0" smtClean="0"/>
              <a:t> </a:t>
            </a:r>
            <a:r>
              <a:rPr lang="en-US" altLang="ja-JP" dirty="0" err="1" smtClean="0"/>
              <a:t>validateForm</a:t>
            </a:r>
            <a:r>
              <a:rPr lang="en-US" altLang="ja-JP" dirty="0" smtClean="0"/>
              <a:t>(request,  form) </a:t>
            </a:r>
            <a:endParaRPr kumimoji="1" lang="en-US" altLang="ja-JP" dirty="0" smtClean="0"/>
          </a:p>
        </p:txBody>
      </p:sp>
      <p:sp>
        <p:nvSpPr>
          <p:cNvPr id="18" name="テキスト ボックス 17"/>
          <p:cNvSpPr txBox="1"/>
          <p:nvPr/>
        </p:nvSpPr>
        <p:spPr>
          <a:xfrm>
            <a:off x="5083304" y="3300255"/>
            <a:ext cx="710451" cy="369332"/>
          </a:xfrm>
          <a:prstGeom prst="rect">
            <a:avLst/>
          </a:prstGeom>
          <a:noFill/>
        </p:spPr>
        <p:txBody>
          <a:bodyPr wrap="none" rtlCol="0">
            <a:spAutoFit/>
          </a:bodyPr>
          <a:lstStyle/>
          <a:p>
            <a:r>
              <a:rPr lang="en-US" altLang="ja-JP" dirty="0" smtClean="0">
                <a:solidFill>
                  <a:srgbClr val="FF0000"/>
                </a:solidFill>
              </a:rPr>
              <a:t>form </a:t>
            </a:r>
            <a:endParaRPr kumimoji="1" lang="ja-JP" altLang="en-US" dirty="0">
              <a:solidFill>
                <a:srgbClr val="FF0000"/>
              </a:solidFill>
            </a:endParaRPr>
          </a:p>
        </p:txBody>
      </p:sp>
      <p:cxnSp>
        <p:nvCxnSpPr>
          <p:cNvPr id="20" name="カギ線コネクタ 19"/>
          <p:cNvCxnSpPr>
            <a:stCxn id="6" idx="2"/>
            <a:endCxn id="18" idx="1"/>
          </p:cNvCxnSpPr>
          <p:nvPr/>
        </p:nvCxnSpPr>
        <p:spPr>
          <a:xfrm rot="16200000" flipH="1">
            <a:off x="4646054" y="3047670"/>
            <a:ext cx="444491" cy="43000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4788024" y="5157192"/>
            <a:ext cx="1569660" cy="369332"/>
          </a:xfrm>
          <a:prstGeom prst="rect">
            <a:avLst/>
          </a:prstGeom>
          <a:noFill/>
        </p:spPr>
        <p:txBody>
          <a:bodyPr wrap="none" rtlCol="0">
            <a:spAutoFit/>
          </a:bodyPr>
          <a:lstStyle/>
          <a:p>
            <a:r>
              <a:rPr lang="en-US" altLang="ja-JP" dirty="0" smtClean="0">
                <a:solidFill>
                  <a:srgbClr val="00B050"/>
                </a:solidFill>
              </a:rPr>
              <a:t>SESSION </a:t>
            </a:r>
            <a:r>
              <a:rPr kumimoji="1" lang="en-US" altLang="ja-JP" dirty="0" smtClean="0"/>
              <a:t>: R</a:t>
            </a:r>
            <a:endParaRPr kumimoji="1" lang="ja-JP" altLang="en-US" dirty="0"/>
          </a:p>
        </p:txBody>
      </p:sp>
      <p:cxnSp>
        <p:nvCxnSpPr>
          <p:cNvPr id="32" name="カギ線コネクタ 31"/>
          <p:cNvCxnSpPr>
            <a:stCxn id="6" idx="2"/>
            <a:endCxn id="30" idx="1"/>
          </p:cNvCxnSpPr>
          <p:nvPr/>
        </p:nvCxnSpPr>
        <p:spPr>
          <a:xfrm rot="16200000" flipH="1">
            <a:off x="3569945" y="4123779"/>
            <a:ext cx="2301428" cy="13472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0" name="コンテンツ プレースホルダー 2"/>
          <p:cNvSpPr>
            <a:spLocks noGrp="1"/>
          </p:cNvSpPr>
          <p:nvPr>
            <p:ph idx="1"/>
          </p:nvPr>
        </p:nvSpPr>
        <p:spPr>
          <a:xfrm>
            <a:off x="323850" y="1412875"/>
            <a:ext cx="8569325" cy="1224037"/>
          </a:xfrm>
        </p:spPr>
        <p:txBody>
          <a:bodyPr>
            <a:normAutofit fontScale="85000" lnSpcReduction="20000"/>
          </a:bodyPr>
          <a:lstStyle/>
          <a:p>
            <a:r>
              <a:rPr kumimoji="1" lang="ja-JP" altLang="en-US" dirty="0" smtClean="0"/>
              <a:t>ステップ</a:t>
            </a:r>
            <a:r>
              <a:rPr lang="en-US" altLang="ja-JP" dirty="0"/>
              <a:t>2</a:t>
            </a:r>
            <a:r>
              <a:rPr lang="ja-JP" altLang="en-US" dirty="0" smtClean="0"/>
              <a:t>の</a:t>
            </a:r>
            <a:r>
              <a:rPr lang="ja-JP" altLang="en-US" dirty="0"/>
              <a:t>出力</a:t>
            </a:r>
            <a:r>
              <a:rPr kumimoji="1" lang="ja-JP" altLang="en-US" dirty="0" smtClean="0"/>
              <a:t>を変数とフィールドの階層構造に合わせツリー状に表示</a:t>
            </a:r>
            <a:endParaRPr kumimoji="1" lang="en-US" altLang="ja-JP" dirty="0" smtClean="0"/>
          </a:p>
          <a:p>
            <a:pPr lvl="1"/>
            <a:r>
              <a:rPr lang="ja-JP" altLang="en-US" dirty="0" smtClean="0"/>
              <a:t>変数・フィールドごと，メソッドごとに</a:t>
            </a:r>
            <a:r>
              <a:rPr lang="en-US" altLang="ja-JP" dirty="0" smtClean="0"/>
              <a:t>RW</a:t>
            </a:r>
            <a:r>
              <a:rPr lang="ja-JP" altLang="en-US" dirty="0" smtClean="0"/>
              <a:t>をまとめて表示</a:t>
            </a:r>
            <a:endParaRPr kumimoji="1" lang="en-US" altLang="ja-JP" dirty="0" smtClean="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14</a:t>
            </a:fld>
            <a:endParaRPr kumimoji="1" lang="ja-JP" altLang="en-US"/>
          </a:p>
        </p:txBody>
      </p:sp>
      <p:sp>
        <p:nvSpPr>
          <p:cNvPr id="39" name="四角形吹き出し 38"/>
          <p:cNvSpPr/>
          <p:nvPr/>
        </p:nvSpPr>
        <p:spPr>
          <a:xfrm>
            <a:off x="6588224" y="4937526"/>
            <a:ext cx="2448272" cy="404331"/>
          </a:xfrm>
          <a:prstGeom prst="wedgeRectCallout">
            <a:avLst>
              <a:gd name="adj1" fmla="val -59606"/>
              <a:gd name="adj2" fmla="val 42188"/>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smtClean="0">
                <a:solidFill>
                  <a:schemeClr val="tx1"/>
                </a:solidFill>
              </a:rPr>
              <a:t>currentSession</a:t>
            </a:r>
            <a:r>
              <a:rPr lang="en-US" altLang="ja-JP" i="1" dirty="0" smtClean="0">
                <a:solidFill>
                  <a:schemeClr val="tx1"/>
                </a:solidFill>
              </a:rPr>
              <a:t>() : R</a:t>
            </a:r>
            <a:endParaRPr lang="en-US" altLang="ja-JP" i="1" dirty="0">
              <a:solidFill>
                <a:schemeClr val="tx1"/>
              </a:solidFill>
            </a:endParaRPr>
          </a:p>
        </p:txBody>
      </p:sp>
      <p:graphicFrame>
        <p:nvGraphicFramePr>
          <p:cNvPr id="24" name="表 23"/>
          <p:cNvGraphicFramePr>
            <a:graphicFrameLocks noGrp="1"/>
          </p:cNvGraphicFramePr>
          <p:nvPr>
            <p:extLst>
              <p:ext uri="{D42A27DB-BD31-4B8C-83A1-F6EECF244321}">
                <p14:modId xmlns:p14="http://schemas.microsoft.com/office/powerpoint/2010/main" val="296829693"/>
              </p:ext>
            </p:extLst>
          </p:nvPr>
        </p:nvGraphicFramePr>
        <p:xfrm>
          <a:off x="175051" y="3159776"/>
          <a:ext cx="3801805" cy="2392680"/>
        </p:xfrm>
        <a:graphic>
          <a:graphicData uri="http://schemas.openxmlformats.org/drawingml/2006/table">
            <a:tbl>
              <a:tblPr firstRow="1" bandRow="1">
                <a:tableStyleId>{5C22544A-7EE6-4342-B048-85BDC9FD1C3A}</a:tableStyleId>
              </a:tblPr>
              <a:tblGrid>
                <a:gridCol w="1503330"/>
                <a:gridCol w="1503330"/>
                <a:gridCol w="795145"/>
              </a:tblGrid>
              <a:tr h="370840">
                <a:tc>
                  <a:txBody>
                    <a:bodyPr/>
                    <a:lstStyle/>
                    <a:p>
                      <a:r>
                        <a:rPr kumimoji="1" lang="ja-JP" altLang="en-US" dirty="0" smtClean="0"/>
                        <a:t>対象</a:t>
                      </a:r>
                      <a:endParaRPr kumimoji="1" lang="ja-JP" altLang="en-US" dirty="0"/>
                    </a:p>
                  </a:txBody>
                  <a:tcPr/>
                </a:tc>
                <a:tc>
                  <a:txBody>
                    <a:bodyPr/>
                    <a:lstStyle/>
                    <a:p>
                      <a:r>
                        <a:rPr kumimoji="1" lang="ja-JP" altLang="en-US" dirty="0" smtClean="0"/>
                        <a:t>メソッド</a:t>
                      </a:r>
                      <a:endParaRPr kumimoji="1" lang="ja-JP" altLang="en-US" dirty="0"/>
                    </a:p>
                  </a:txBody>
                  <a:tcPr/>
                </a:tc>
                <a:tc>
                  <a:txBody>
                    <a:bodyPr/>
                    <a:lstStyle/>
                    <a:p>
                      <a:r>
                        <a:rPr kumimoji="1" lang="ja-JP" altLang="en-US" dirty="0" smtClean="0"/>
                        <a:t>読み書き</a:t>
                      </a:r>
                      <a:endParaRPr kumimoji="1" lang="ja-JP" altLang="en-US" dirty="0"/>
                    </a:p>
                  </a:txBody>
                  <a:tcPr/>
                </a:tc>
              </a:tr>
              <a:tr h="370840">
                <a:tc>
                  <a:txBody>
                    <a:bodyPr/>
                    <a:lstStyle/>
                    <a:p>
                      <a:r>
                        <a:rPr kumimoji="1" lang="en-US" altLang="ja-JP" dirty="0" err="1" smtClean="0">
                          <a:solidFill>
                            <a:srgbClr val="FF0000"/>
                          </a:solidFill>
                        </a:rPr>
                        <a:t>form.Id</a:t>
                      </a:r>
                      <a:endParaRPr kumimoji="1" lang="en-US" altLang="ja-JP" dirty="0" smtClean="0">
                        <a:solidFill>
                          <a:srgbClr val="FF0000"/>
                        </a:solidFill>
                      </a:endParaRPr>
                    </a:p>
                  </a:txBody>
                  <a:tcPr/>
                </a:tc>
                <a:tc>
                  <a:txBody>
                    <a:bodyPr/>
                    <a:lstStyle/>
                    <a:p>
                      <a:r>
                        <a:rPr kumimoji="1" lang="en-US" altLang="ja-JP" dirty="0" err="1" smtClean="0"/>
                        <a:t>getId</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form.UserId</a:t>
                      </a:r>
                      <a:endParaRPr kumimoji="1" lang="en-US" altLang="ja-JP" dirty="0" smtClean="0">
                        <a:solidFill>
                          <a:srgbClr val="FF0000"/>
                        </a:solidFill>
                      </a:endParaRPr>
                    </a:p>
                  </a:txBody>
                  <a:tcPr/>
                </a:tc>
                <a:tc>
                  <a:txBody>
                    <a:bodyPr/>
                    <a:lstStyle/>
                    <a:p>
                      <a:r>
                        <a:rPr kumimoji="1" lang="en-US" altLang="ja-JP" dirty="0" err="1" smtClean="0"/>
                        <a:t>getUserId</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smtClean="0">
                          <a:solidFill>
                            <a:srgbClr val="00B050"/>
                          </a:solidFill>
                        </a:rPr>
                        <a:t>SESSION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err="1" smtClean="0"/>
                        <a:t>currentSession</a:t>
                      </a:r>
                      <a:endParaRPr kumimoji="1" lang="ja-JP" altLang="en-US" sz="1400" dirty="0" smtClean="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smtClean="0">
                          <a:solidFill>
                            <a:srgbClr val="00B050"/>
                          </a:solidFill>
                        </a:rPr>
                        <a:t>SESSION_</a:t>
                      </a:r>
                    </a:p>
                    <a:p>
                      <a:r>
                        <a:rPr kumimoji="1" lang="en-US" altLang="ja-JP" dirty="0" smtClean="0">
                          <a:solidFill>
                            <a:srgbClr val="00B050"/>
                          </a:solidFill>
                        </a:rPr>
                        <a:t>FACTORY</a:t>
                      </a:r>
                    </a:p>
                  </a:txBody>
                  <a:tcPr/>
                </a:tc>
                <a:tc>
                  <a:txBody>
                    <a:bodyPr/>
                    <a:lstStyle/>
                    <a:p>
                      <a:r>
                        <a:rPr kumimoji="1" lang="en-US" altLang="ja-JP" sz="1400" dirty="0" err="1" smtClean="0"/>
                        <a:t>currentSession</a:t>
                      </a:r>
                      <a:endParaRPr kumimoji="1" lang="ja-JP" altLang="en-US" sz="1400" dirty="0"/>
                    </a:p>
                  </a:txBody>
                  <a:tcPr/>
                </a:tc>
                <a:tc>
                  <a:txBody>
                    <a:bodyPr/>
                    <a:lstStyle/>
                    <a:p>
                      <a:r>
                        <a:rPr kumimoji="1" lang="en-US" altLang="ja-JP" dirty="0" smtClean="0"/>
                        <a:t>R</a:t>
                      </a:r>
                      <a:endParaRPr kumimoji="1" lang="ja-JP" altLang="en-US" dirty="0"/>
                    </a:p>
                  </a:txBody>
                  <a:tcPr/>
                </a:tc>
              </a:tr>
            </a:tbl>
          </a:graphicData>
        </a:graphic>
      </p:graphicFrame>
      <p:sp>
        <p:nvSpPr>
          <p:cNvPr id="36" name="テキスト ボックス 35"/>
          <p:cNvSpPr txBox="1"/>
          <p:nvPr/>
        </p:nvSpPr>
        <p:spPr>
          <a:xfrm>
            <a:off x="5724128" y="3779748"/>
            <a:ext cx="736099" cy="369332"/>
          </a:xfrm>
          <a:prstGeom prst="rect">
            <a:avLst/>
          </a:prstGeom>
          <a:noFill/>
        </p:spPr>
        <p:txBody>
          <a:bodyPr wrap="none" rtlCol="0">
            <a:spAutoFit/>
          </a:bodyPr>
          <a:lstStyle/>
          <a:p>
            <a:r>
              <a:rPr lang="en-US" altLang="ja-JP" dirty="0" smtClean="0">
                <a:solidFill>
                  <a:srgbClr val="FF0000"/>
                </a:solidFill>
              </a:rPr>
              <a:t>Id : R</a:t>
            </a:r>
            <a:endParaRPr kumimoji="1" lang="ja-JP" altLang="en-US" dirty="0">
              <a:solidFill>
                <a:srgbClr val="FF0000"/>
              </a:solidFill>
            </a:endParaRPr>
          </a:p>
        </p:txBody>
      </p:sp>
      <p:sp>
        <p:nvSpPr>
          <p:cNvPr id="38" name="テキスト ボックス 37"/>
          <p:cNvSpPr txBox="1"/>
          <p:nvPr/>
        </p:nvSpPr>
        <p:spPr>
          <a:xfrm>
            <a:off x="5724852" y="4147081"/>
            <a:ext cx="1223412" cy="369332"/>
          </a:xfrm>
          <a:prstGeom prst="rect">
            <a:avLst/>
          </a:prstGeom>
          <a:noFill/>
        </p:spPr>
        <p:txBody>
          <a:bodyPr wrap="none" rtlCol="0">
            <a:spAutoFit/>
          </a:bodyPr>
          <a:lstStyle/>
          <a:p>
            <a:r>
              <a:rPr lang="en-US" altLang="ja-JP" dirty="0" err="1" smtClean="0">
                <a:solidFill>
                  <a:srgbClr val="FF0000"/>
                </a:solidFill>
              </a:rPr>
              <a:t>UserId</a:t>
            </a:r>
            <a:r>
              <a:rPr lang="en-US" altLang="ja-JP" dirty="0" smtClean="0">
                <a:solidFill>
                  <a:srgbClr val="FF0000"/>
                </a:solidFill>
              </a:rPr>
              <a:t> : R</a:t>
            </a:r>
            <a:endParaRPr kumimoji="1" lang="ja-JP" altLang="en-US" dirty="0">
              <a:solidFill>
                <a:srgbClr val="FF0000"/>
              </a:solidFill>
            </a:endParaRPr>
          </a:p>
        </p:txBody>
      </p:sp>
      <p:cxnSp>
        <p:nvCxnSpPr>
          <p:cNvPr id="31" name="カギ線コネクタ 30"/>
          <p:cNvCxnSpPr>
            <a:stCxn id="18" idx="2"/>
            <a:endCxn id="36" idx="1"/>
          </p:cNvCxnSpPr>
          <p:nvPr/>
        </p:nvCxnSpPr>
        <p:spPr>
          <a:xfrm rot="16200000" flipH="1">
            <a:off x="5433916" y="3674201"/>
            <a:ext cx="294827" cy="28559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0" name="カギ線コネクタ 39"/>
          <p:cNvCxnSpPr>
            <a:stCxn id="18" idx="2"/>
            <a:endCxn id="38" idx="1"/>
          </p:cNvCxnSpPr>
          <p:nvPr/>
        </p:nvCxnSpPr>
        <p:spPr>
          <a:xfrm rot="16200000" flipH="1">
            <a:off x="5250611" y="3857506"/>
            <a:ext cx="662160" cy="286322"/>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4860032" y="5723964"/>
            <a:ext cx="2775503" cy="369332"/>
          </a:xfrm>
          <a:prstGeom prst="rect">
            <a:avLst/>
          </a:prstGeom>
          <a:noFill/>
        </p:spPr>
        <p:txBody>
          <a:bodyPr wrap="none" rtlCol="0">
            <a:spAutoFit/>
          </a:bodyPr>
          <a:lstStyle/>
          <a:p>
            <a:r>
              <a:rPr lang="en-US" altLang="ja-JP" dirty="0" smtClean="0">
                <a:solidFill>
                  <a:srgbClr val="00B050"/>
                </a:solidFill>
              </a:rPr>
              <a:t>SESSION_FACTORY </a:t>
            </a:r>
            <a:r>
              <a:rPr kumimoji="1" lang="en-US" altLang="ja-JP" dirty="0" smtClean="0"/>
              <a:t>: R</a:t>
            </a:r>
            <a:endParaRPr kumimoji="1" lang="ja-JP" altLang="en-US" dirty="0"/>
          </a:p>
        </p:txBody>
      </p:sp>
      <p:cxnSp>
        <p:nvCxnSpPr>
          <p:cNvPr id="45" name="カギ線コネクタ 44"/>
          <p:cNvCxnSpPr>
            <a:stCxn id="6" idx="2"/>
            <a:endCxn id="44" idx="1"/>
          </p:cNvCxnSpPr>
          <p:nvPr/>
        </p:nvCxnSpPr>
        <p:spPr>
          <a:xfrm rot="16200000" flipH="1">
            <a:off x="3322563" y="4371161"/>
            <a:ext cx="2868200" cy="206737"/>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8" name="四角形吹き出し 47"/>
          <p:cNvSpPr/>
          <p:nvPr/>
        </p:nvSpPr>
        <p:spPr>
          <a:xfrm>
            <a:off x="6588224" y="6085914"/>
            <a:ext cx="2448272" cy="404331"/>
          </a:xfrm>
          <a:prstGeom prst="wedgeRectCallout">
            <a:avLst>
              <a:gd name="adj1" fmla="val -62096"/>
              <a:gd name="adj2" fmla="val -33196"/>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smtClean="0">
                <a:solidFill>
                  <a:schemeClr val="tx1"/>
                </a:solidFill>
              </a:rPr>
              <a:t>currentSession</a:t>
            </a:r>
            <a:r>
              <a:rPr lang="en-US" altLang="ja-JP" i="1" dirty="0" smtClean="0">
                <a:solidFill>
                  <a:schemeClr val="tx1"/>
                </a:solidFill>
              </a:rPr>
              <a:t>() : R</a:t>
            </a:r>
            <a:endParaRPr lang="en-US" altLang="ja-JP" i="1" dirty="0">
              <a:solidFill>
                <a:schemeClr val="tx1"/>
              </a:solidFill>
            </a:endParaRPr>
          </a:p>
        </p:txBody>
      </p:sp>
      <p:sp>
        <p:nvSpPr>
          <p:cNvPr id="50" name="四角形吹き出し 49"/>
          <p:cNvSpPr/>
          <p:nvPr/>
        </p:nvSpPr>
        <p:spPr>
          <a:xfrm>
            <a:off x="6615608" y="3484921"/>
            <a:ext cx="1368152" cy="404331"/>
          </a:xfrm>
          <a:prstGeom prst="wedgeRectCallout">
            <a:avLst>
              <a:gd name="adj1" fmla="val -59606"/>
              <a:gd name="adj2" fmla="val 42188"/>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smtClean="0">
                <a:solidFill>
                  <a:schemeClr val="tx1"/>
                </a:solidFill>
              </a:rPr>
              <a:t>getId</a:t>
            </a:r>
            <a:r>
              <a:rPr lang="en-US" altLang="ja-JP" i="1" dirty="0" smtClean="0">
                <a:solidFill>
                  <a:schemeClr val="tx1"/>
                </a:solidFill>
              </a:rPr>
              <a:t>(): R</a:t>
            </a:r>
            <a:endParaRPr lang="en-US" altLang="ja-JP" i="1" dirty="0">
              <a:solidFill>
                <a:schemeClr val="tx1"/>
              </a:solidFill>
            </a:endParaRPr>
          </a:p>
        </p:txBody>
      </p:sp>
      <p:sp>
        <p:nvSpPr>
          <p:cNvPr id="51" name="四角形吹き出し 50"/>
          <p:cNvSpPr/>
          <p:nvPr/>
        </p:nvSpPr>
        <p:spPr>
          <a:xfrm>
            <a:off x="7128284" y="4202462"/>
            <a:ext cx="1692188" cy="404331"/>
          </a:xfrm>
          <a:prstGeom prst="wedgeRectCallout">
            <a:avLst>
              <a:gd name="adj1" fmla="val -60460"/>
              <a:gd name="adj2" fmla="val -1058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smtClean="0">
                <a:solidFill>
                  <a:schemeClr val="tx1"/>
                </a:solidFill>
              </a:rPr>
              <a:t>getUserId</a:t>
            </a:r>
            <a:r>
              <a:rPr lang="en-US" altLang="ja-JP" i="1" dirty="0" smtClean="0">
                <a:solidFill>
                  <a:schemeClr val="tx1"/>
                </a:solidFill>
              </a:rPr>
              <a:t>(): R</a:t>
            </a:r>
            <a:endParaRPr lang="en-US" altLang="ja-JP" i="1" dirty="0">
              <a:solidFill>
                <a:schemeClr val="tx1"/>
              </a:solidFill>
            </a:endParaRPr>
          </a:p>
        </p:txBody>
      </p:sp>
    </p:spTree>
    <p:extLst>
      <p:ext uri="{BB962C8B-B14F-4D97-AF65-F5344CB8AC3E}">
        <p14:creationId xmlns:p14="http://schemas.microsoft.com/office/powerpoint/2010/main" val="1600659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実装</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表示機能は</a:t>
            </a:r>
            <a:r>
              <a:rPr kumimoji="1" lang="en-US" altLang="ja-JP" dirty="0" smtClean="0"/>
              <a:t>Eclipse</a:t>
            </a:r>
            <a:r>
              <a:rPr kumimoji="1" lang="ja-JP" altLang="en-US" dirty="0" smtClean="0"/>
              <a:t>プラグインとして実装</a:t>
            </a:r>
            <a:endParaRPr kumimoji="1" lang="en-US" altLang="ja-JP" dirty="0" smtClean="0"/>
          </a:p>
          <a:p>
            <a:pPr lvl="1"/>
            <a:r>
              <a:rPr lang="ja-JP" altLang="en-US" dirty="0"/>
              <a:t>プラグイン起動時に解析結果を読み込み</a:t>
            </a:r>
            <a:r>
              <a:rPr lang="ja-JP" altLang="en-US" dirty="0" smtClean="0"/>
              <a:t>，</a:t>
            </a:r>
            <a:r>
              <a:rPr lang="en-US" altLang="ja-JP" dirty="0" smtClean="0"/>
              <a:t>Java</a:t>
            </a:r>
            <a:r>
              <a:rPr lang="ja-JP" altLang="en-US" dirty="0" smtClean="0"/>
              <a:t>エディタ上でクリックされたメソッドの情報を表示する</a:t>
            </a:r>
            <a:r>
              <a:rPr lang="en-US" altLang="ja-JP" dirty="0" smtClean="0"/>
              <a: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016" y="2996952"/>
            <a:ext cx="8748464"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テキスト ボックス 3"/>
          <p:cNvSpPr txBox="1"/>
          <p:nvPr/>
        </p:nvSpPr>
        <p:spPr>
          <a:xfrm>
            <a:off x="4518248" y="5877272"/>
            <a:ext cx="4342856" cy="646331"/>
          </a:xfrm>
          <a:prstGeom prst="rect">
            <a:avLst/>
          </a:prstGeom>
          <a:noFill/>
        </p:spPr>
        <p:txBody>
          <a:bodyPr wrap="none" rtlCol="0">
            <a:spAutoFit/>
          </a:bodyPr>
          <a:lstStyle/>
          <a:p>
            <a:r>
              <a:rPr kumimoji="1" lang="ja-JP" altLang="en-US" dirty="0" smtClean="0"/>
              <a:t>表示されているメソッド名をクリックすれば，</a:t>
            </a:r>
            <a:endParaRPr kumimoji="1" lang="en-US" altLang="ja-JP" dirty="0" smtClean="0"/>
          </a:p>
          <a:p>
            <a:r>
              <a:rPr lang="ja-JP" altLang="en-US" dirty="0" smtClean="0"/>
              <a:t>そのメソッドがあるクラスにジャンプ可能</a:t>
            </a:r>
            <a:endParaRPr kumimoji="1" lang="ja-JP" altLang="en-US" dirty="0"/>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15</a:t>
            </a:fld>
            <a:endParaRPr kumimoji="1" lang="ja-JP" altLang="en-US"/>
          </a:p>
        </p:txBody>
      </p:sp>
    </p:spTree>
    <p:extLst>
      <p:ext uri="{BB962C8B-B14F-4D97-AF65-F5344CB8AC3E}">
        <p14:creationId xmlns:p14="http://schemas.microsoft.com/office/powerpoint/2010/main" val="37777292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validateForm</a:t>
            </a:r>
            <a:r>
              <a:rPr lang="ja-JP" altLang="en-US" dirty="0" smtClean="0"/>
              <a:t>に対する表示</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16</a:t>
            </a:fld>
            <a:endParaRPr kumimoji="1" lang="ja-JP" alt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96752"/>
            <a:ext cx="8807691" cy="5183287"/>
          </a:xfrm>
          <a:prstGeom prst="rect">
            <a:avLst/>
          </a:prstGeom>
          <a:solidFill>
            <a:schemeClr val="lt1"/>
          </a:solidFill>
          <a:ln>
            <a:noFill/>
          </a:ln>
          <a:effectLst/>
          <a:extLst/>
        </p:spPr>
      </p:pic>
      <p:sp>
        <p:nvSpPr>
          <p:cNvPr id="7" name="正方形/長方形 6"/>
          <p:cNvSpPr/>
          <p:nvPr/>
        </p:nvSpPr>
        <p:spPr>
          <a:xfrm>
            <a:off x="4583356" y="1916832"/>
            <a:ext cx="3517035" cy="1152128"/>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8" name="正方形/長方形 7"/>
          <p:cNvSpPr/>
          <p:nvPr/>
        </p:nvSpPr>
        <p:spPr>
          <a:xfrm>
            <a:off x="4583356" y="3068961"/>
            <a:ext cx="4021091" cy="576064"/>
          </a:xfrm>
          <a:prstGeom prst="rect">
            <a:avLst/>
          </a:prstGeom>
          <a:noFill/>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4139952" y="1459287"/>
            <a:ext cx="4700326" cy="400110"/>
          </a:xfrm>
          <a:prstGeom prst="rect">
            <a:avLst/>
          </a:prstGeom>
          <a:solidFill>
            <a:schemeClr val="lt1"/>
          </a:solidFill>
        </p:spPr>
        <p:txBody>
          <a:bodyPr wrap="none" rtlCol="0">
            <a:spAutoFit/>
          </a:bodyPr>
          <a:lstStyle/>
          <a:p>
            <a:r>
              <a:rPr kumimoji="1" lang="ja-JP" altLang="en-US" sz="2000" dirty="0" smtClean="0"/>
              <a:t>引数</a:t>
            </a:r>
            <a:r>
              <a:rPr kumimoji="1" lang="en-US" altLang="ja-JP" sz="2000" dirty="0" smtClean="0"/>
              <a:t>form</a:t>
            </a:r>
            <a:r>
              <a:rPr lang="ja-JP" altLang="en-US" sz="2000" dirty="0" smtClean="0"/>
              <a:t>中の使用されるフィールドを表示</a:t>
            </a:r>
            <a:endParaRPr kumimoji="1" lang="ja-JP" altLang="en-US" sz="2000" dirty="0"/>
          </a:p>
        </p:txBody>
      </p:sp>
      <p:sp>
        <p:nvSpPr>
          <p:cNvPr id="10" name="テキスト ボックス 9"/>
          <p:cNvSpPr txBox="1"/>
          <p:nvPr/>
        </p:nvSpPr>
        <p:spPr>
          <a:xfrm>
            <a:off x="4532530" y="3681898"/>
            <a:ext cx="3474028" cy="707886"/>
          </a:xfrm>
          <a:prstGeom prst="rect">
            <a:avLst/>
          </a:prstGeom>
          <a:solidFill>
            <a:schemeClr val="lt1"/>
          </a:solidFill>
        </p:spPr>
        <p:txBody>
          <a:bodyPr wrap="none" rtlCol="0">
            <a:spAutoFit/>
          </a:bodyPr>
          <a:lstStyle/>
          <a:p>
            <a:r>
              <a:rPr kumimoji="1" lang="ja-JP" altLang="en-US" sz="2000" dirty="0" smtClean="0"/>
              <a:t>データベースアクセスに関わる</a:t>
            </a:r>
            <a:endParaRPr kumimoji="1" lang="en-US" altLang="ja-JP" sz="2000" dirty="0" smtClean="0"/>
          </a:p>
          <a:p>
            <a:r>
              <a:rPr lang="ja-JP" altLang="en-US" sz="2000" dirty="0" smtClean="0"/>
              <a:t>大域変数を表示</a:t>
            </a:r>
            <a:endParaRPr kumimoji="1" lang="ja-JP" altLang="en-US" sz="2000" dirty="0"/>
          </a:p>
        </p:txBody>
      </p:sp>
    </p:spTree>
    <p:extLst>
      <p:ext uri="{BB962C8B-B14F-4D97-AF65-F5344CB8AC3E}">
        <p14:creationId xmlns:p14="http://schemas.microsoft.com/office/powerpoint/2010/main" val="34252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実際のプログラム理解でのツールの有用性を評価</a:t>
            </a:r>
            <a:endParaRPr lang="en-US" altLang="ja-JP" dirty="0" smtClean="0"/>
          </a:p>
          <a:p>
            <a:pPr lvl="1"/>
            <a:r>
              <a:rPr lang="ja-JP" altLang="en-US" dirty="0" smtClean="0"/>
              <a:t>２つのアプリケーションを対象に，被験者にプログラム理解の課題を解いてもらう</a:t>
            </a:r>
            <a:endParaRPr lang="en-US" altLang="ja-JP" dirty="0" smtClean="0"/>
          </a:p>
          <a:p>
            <a:pPr lvl="2"/>
            <a:r>
              <a:rPr lang="ja-JP" altLang="en-US" dirty="0" smtClean="0"/>
              <a:t>解答時間と正答率を測定</a:t>
            </a:r>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17</a:t>
            </a:fld>
            <a:endParaRPr kumimoji="1" lang="ja-JP" altLang="en-US"/>
          </a:p>
        </p:txBody>
      </p:sp>
    </p:spTree>
    <p:extLst>
      <p:ext uri="{BB962C8B-B14F-4D97-AF65-F5344CB8AC3E}">
        <p14:creationId xmlns:p14="http://schemas.microsoft.com/office/powerpoint/2010/main" val="41460825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アプリケーションと課題</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en-US" dirty="0" smtClean="0"/>
              <a:t>対象アプリケーション</a:t>
            </a:r>
            <a:endParaRPr lang="en-US" altLang="ja-JP" dirty="0" smtClean="0"/>
          </a:p>
          <a:p>
            <a:pPr lvl="1"/>
            <a:r>
              <a:rPr kumimoji="1" lang="en-US" altLang="ja-JP" dirty="0" err="1" smtClean="0"/>
              <a:t>ArgoUML</a:t>
            </a:r>
            <a:r>
              <a:rPr kumimoji="1" lang="en-US" altLang="ja-JP" dirty="0" smtClean="0"/>
              <a:t> </a:t>
            </a:r>
          </a:p>
          <a:p>
            <a:pPr lvl="2"/>
            <a:r>
              <a:rPr kumimoji="1" lang="en-US" altLang="ja-JP" dirty="0" smtClean="0"/>
              <a:t>UML</a:t>
            </a:r>
            <a:r>
              <a:rPr kumimoji="1" lang="ja-JP" altLang="en-US" dirty="0" smtClean="0"/>
              <a:t>図作成ツール</a:t>
            </a:r>
            <a:endParaRPr kumimoji="1" lang="en-US" altLang="ja-JP" dirty="0" smtClean="0"/>
          </a:p>
          <a:p>
            <a:pPr lvl="1"/>
            <a:r>
              <a:rPr lang="en-US" altLang="ja-JP" dirty="0" err="1" smtClean="0"/>
              <a:t>GanttProject</a:t>
            </a:r>
            <a:r>
              <a:rPr lang="en-US" altLang="ja-JP" dirty="0" smtClean="0"/>
              <a:t> </a:t>
            </a:r>
          </a:p>
          <a:p>
            <a:pPr lvl="2"/>
            <a:r>
              <a:rPr lang="ja-JP" altLang="en-US" dirty="0" smtClean="0"/>
              <a:t>ガントチャート作成ツール</a:t>
            </a:r>
            <a:endParaRPr lang="en-US" altLang="ja-JP" dirty="0" smtClean="0"/>
          </a:p>
          <a:p>
            <a:pPr lvl="2"/>
            <a:endParaRPr lang="en-US" altLang="ja-JP" dirty="0" smtClean="0"/>
          </a:p>
          <a:p>
            <a:r>
              <a:rPr lang="ja-JP" altLang="en-US" dirty="0" smtClean="0"/>
              <a:t>課題 （制限時間各</a:t>
            </a:r>
            <a:r>
              <a:rPr lang="en-US" altLang="ja-JP" dirty="0" smtClean="0"/>
              <a:t>45</a:t>
            </a:r>
            <a:r>
              <a:rPr lang="ja-JP" altLang="en-US" dirty="0" smtClean="0"/>
              <a:t>分）</a:t>
            </a:r>
            <a:endParaRPr lang="en-US" altLang="ja-JP" dirty="0" smtClean="0"/>
          </a:p>
          <a:p>
            <a:pPr lvl="1"/>
            <a:r>
              <a:rPr lang="en-US" altLang="ja-JP" dirty="0" err="1" smtClean="0"/>
              <a:t>ArgoUML</a:t>
            </a:r>
            <a:endParaRPr lang="en-US" altLang="ja-JP" dirty="0" smtClean="0"/>
          </a:p>
          <a:p>
            <a:pPr lvl="2"/>
            <a:r>
              <a:rPr lang="en-US" altLang="ja-JP" dirty="0" err="1" smtClean="0"/>
              <a:t>ArgoUML</a:t>
            </a:r>
            <a:r>
              <a:rPr lang="ja-JP" altLang="en-US" dirty="0" smtClean="0"/>
              <a:t>は起動直後に</a:t>
            </a:r>
            <a:r>
              <a:rPr lang="ja-JP" altLang="ja-JP" dirty="0" smtClean="0"/>
              <a:t>空</a:t>
            </a:r>
            <a:r>
              <a:rPr lang="ja-JP" altLang="ja-JP" dirty="0"/>
              <a:t>の</a:t>
            </a:r>
            <a:r>
              <a:rPr lang="ja-JP" altLang="ja-JP" dirty="0" smtClean="0"/>
              <a:t>クラス図</a:t>
            </a:r>
            <a:r>
              <a:rPr lang="ja-JP" altLang="en-US" dirty="0" smtClean="0"/>
              <a:t>を出している．これを</a:t>
            </a:r>
            <a:r>
              <a:rPr lang="ja-JP" altLang="ja-JP" dirty="0" smtClean="0"/>
              <a:t>空</a:t>
            </a:r>
            <a:r>
              <a:rPr lang="ja-JP" altLang="ja-JP" dirty="0"/>
              <a:t>のシーケンス図を出すよう改造するとしたら，どのクラスを変更する必要があるか，クラス名を答えよ</a:t>
            </a:r>
            <a:r>
              <a:rPr lang="ja-JP" altLang="ja-JP" dirty="0" smtClean="0"/>
              <a:t>．</a:t>
            </a:r>
            <a:endParaRPr lang="en-US" altLang="ja-JP" dirty="0" smtClean="0"/>
          </a:p>
          <a:p>
            <a:pPr lvl="1"/>
            <a:r>
              <a:rPr lang="en-US" altLang="ja-JP" dirty="0" err="1" smtClean="0"/>
              <a:t>GanttProject</a:t>
            </a:r>
            <a:endParaRPr lang="en-US" altLang="ja-JP" dirty="0" smtClean="0"/>
          </a:p>
          <a:p>
            <a:pPr lvl="2"/>
            <a:r>
              <a:rPr lang="en-US" altLang="ja-JP" dirty="0" err="1" smtClean="0"/>
              <a:t>GanttProject</a:t>
            </a:r>
            <a:r>
              <a:rPr lang="ja-JP" altLang="en-US" dirty="0" smtClean="0"/>
              <a:t>では，あるタスクの終了後に，別のタスクが始まる，といったタスクどうしの関係を設定する機能をサポートしている．</a:t>
            </a:r>
            <a:r>
              <a:rPr lang="ja-JP" altLang="en-US" dirty="0"/>
              <a:t>ある</a:t>
            </a:r>
            <a:r>
              <a:rPr lang="ja-JP" altLang="ja-JP" dirty="0" smtClean="0"/>
              <a:t>タスク</a:t>
            </a:r>
            <a:r>
              <a:rPr lang="ja-JP" altLang="en-US" dirty="0" smtClean="0"/>
              <a:t>の</a:t>
            </a:r>
            <a:r>
              <a:rPr lang="ja-JP" altLang="ja-JP" dirty="0" smtClean="0"/>
              <a:t>期間</a:t>
            </a:r>
            <a:r>
              <a:rPr lang="ja-JP" altLang="ja-JP" dirty="0"/>
              <a:t>が変化したとき</a:t>
            </a:r>
            <a:r>
              <a:rPr lang="ja-JP" altLang="ja-JP" dirty="0" smtClean="0"/>
              <a:t>，</a:t>
            </a:r>
            <a:r>
              <a:rPr lang="ja-JP" altLang="en-US" dirty="0"/>
              <a:t>その</a:t>
            </a:r>
            <a:r>
              <a:rPr lang="ja-JP" altLang="ja-JP" dirty="0" smtClean="0"/>
              <a:t>タスク</a:t>
            </a:r>
            <a:r>
              <a:rPr lang="ja-JP" altLang="en-US" dirty="0" smtClean="0"/>
              <a:t>と関係</a:t>
            </a:r>
            <a:r>
              <a:rPr lang="ja-JP" altLang="ja-JP" dirty="0" smtClean="0"/>
              <a:t>して</a:t>
            </a:r>
            <a:r>
              <a:rPr lang="ja-JP" altLang="ja-JP" dirty="0"/>
              <a:t>いるタスク</a:t>
            </a:r>
            <a:r>
              <a:rPr lang="ja-JP" altLang="ja-JP" dirty="0" smtClean="0"/>
              <a:t>の期間</a:t>
            </a:r>
            <a:r>
              <a:rPr lang="ja-JP" altLang="ja-JP" dirty="0"/>
              <a:t>を更新するのは，どのコードか，メソッド名と行番号を答えよ</a:t>
            </a:r>
            <a:r>
              <a:rPr lang="ja-JP" altLang="ja-JP" dirty="0" smtClean="0"/>
              <a:t>．</a:t>
            </a:r>
            <a:endParaRPr lang="en-US" altLang="ja-JP" dirty="0" smtClean="0"/>
          </a:p>
          <a:p>
            <a:pPr lvl="1"/>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18</a:t>
            </a:fld>
            <a:endParaRPr kumimoji="1" lang="ja-JP" altLang="en-US"/>
          </a:p>
        </p:txBody>
      </p:sp>
    </p:spTree>
    <p:extLst>
      <p:ext uri="{BB962C8B-B14F-4D97-AF65-F5344CB8AC3E}">
        <p14:creationId xmlns:p14="http://schemas.microsoft.com/office/powerpoint/2010/main" val="37762475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被験者と割り当て</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被験者</a:t>
            </a:r>
            <a:endParaRPr kumimoji="1" lang="en-US" altLang="ja-JP" dirty="0" smtClean="0"/>
          </a:p>
          <a:p>
            <a:pPr lvl="1"/>
            <a:r>
              <a:rPr lang="ja-JP" altLang="en-US" dirty="0" smtClean="0"/>
              <a:t>学生８名</a:t>
            </a:r>
            <a:endParaRPr lang="en-US" altLang="ja-JP" dirty="0" smtClean="0"/>
          </a:p>
          <a:p>
            <a:r>
              <a:rPr kumimoji="1" lang="ja-JP" altLang="en-US" dirty="0" smtClean="0"/>
              <a:t>アプリケーションの順番とツールの有無で，４グループに分割</a:t>
            </a:r>
            <a:endParaRPr kumimoji="1" lang="en-US" altLang="ja-JP" dirty="0" smtClean="0"/>
          </a:p>
          <a:p>
            <a:endParaRPr kumimoji="1" lang="ja-JP" altLang="en-US" dirty="0"/>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19</a:t>
            </a:fld>
            <a:endParaRPr kumimoji="1" lang="ja-JP" altLang="en-US"/>
          </a:p>
        </p:txBody>
      </p:sp>
      <p:graphicFrame>
        <p:nvGraphicFramePr>
          <p:cNvPr id="8" name="表 7"/>
          <p:cNvGraphicFramePr>
            <a:graphicFrameLocks noGrp="1"/>
          </p:cNvGraphicFramePr>
          <p:nvPr>
            <p:extLst>
              <p:ext uri="{D42A27DB-BD31-4B8C-83A1-F6EECF244321}">
                <p14:modId xmlns:p14="http://schemas.microsoft.com/office/powerpoint/2010/main" val="3137318383"/>
              </p:ext>
            </p:extLst>
          </p:nvPr>
        </p:nvGraphicFramePr>
        <p:xfrm>
          <a:off x="971600" y="3789040"/>
          <a:ext cx="7344816" cy="1779592"/>
        </p:xfrm>
        <a:graphic>
          <a:graphicData uri="http://schemas.openxmlformats.org/drawingml/2006/table">
            <a:tbl>
              <a:tblPr firstRow="1" bandRow="1">
                <a:tableStyleId>{5C22544A-7EE6-4342-B048-85BDC9FD1C3A}</a:tableStyleId>
              </a:tblPr>
              <a:tblGrid>
                <a:gridCol w="860202"/>
                <a:gridCol w="1540988"/>
                <a:gridCol w="1635150"/>
                <a:gridCol w="1720409"/>
                <a:gridCol w="1588067"/>
              </a:tblGrid>
              <a:tr h="499432">
                <a:tc>
                  <a:txBody>
                    <a:bodyPr/>
                    <a:lstStyle/>
                    <a:p>
                      <a:pPr algn="r"/>
                      <a:endParaRPr kumimoji="1" lang="ja-JP" altLang="en-US" dirty="0"/>
                    </a:p>
                  </a:txBody>
                  <a:tcPr/>
                </a:tc>
                <a:tc>
                  <a:txBody>
                    <a:bodyPr/>
                    <a:lstStyle/>
                    <a:p>
                      <a:pPr algn="ctr"/>
                      <a:r>
                        <a:rPr kumimoji="1" lang="ja-JP" altLang="en-US" dirty="0" smtClean="0"/>
                        <a:t>グループ</a:t>
                      </a:r>
                      <a:r>
                        <a:rPr kumimoji="1" lang="en-US" altLang="ja-JP" dirty="0" smtClean="0"/>
                        <a:t>1</a:t>
                      </a:r>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グループ</a:t>
                      </a:r>
                      <a:r>
                        <a:rPr kumimoji="1" lang="en-US" altLang="ja-JP" dirty="0" smtClean="0"/>
                        <a:t>2</a:t>
                      </a:r>
                      <a:endParaRPr kumimoji="1" lang="ja-JP"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グループ</a:t>
                      </a:r>
                      <a:r>
                        <a:rPr kumimoji="1" lang="en-US" altLang="ja-JP" dirty="0" smtClean="0"/>
                        <a:t>3</a:t>
                      </a:r>
                      <a:endParaRPr kumimoji="1" lang="ja-JP"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グループ</a:t>
                      </a:r>
                      <a:r>
                        <a:rPr kumimoji="1" lang="en-US" altLang="ja-JP" dirty="0" smtClean="0"/>
                        <a:t>4</a:t>
                      </a:r>
                      <a:endParaRPr kumimoji="1" lang="ja-JP" altLang="en-US" dirty="0" smtClean="0"/>
                    </a:p>
                  </a:txBody>
                  <a:tcPr/>
                </a:tc>
              </a:tr>
              <a:tr h="506368">
                <a:tc>
                  <a:txBody>
                    <a:bodyPr/>
                    <a:lstStyle/>
                    <a:p>
                      <a:pPr algn="r"/>
                      <a:r>
                        <a:rPr kumimoji="1" lang="ja-JP" altLang="en-US" dirty="0" smtClean="0"/>
                        <a:t>１回目</a:t>
                      </a:r>
                      <a:endParaRPr kumimoji="1" lang="ja-JP" altLang="en-US" dirty="0"/>
                    </a:p>
                  </a:txBody>
                  <a:tcPr/>
                </a:tc>
                <a:tc>
                  <a:txBody>
                    <a:bodyPr/>
                    <a:lstStyle/>
                    <a:p>
                      <a:pPr algn="ctr"/>
                      <a:r>
                        <a:rPr kumimoji="1" lang="en-US" altLang="ja-JP" dirty="0" err="1" smtClean="0"/>
                        <a:t>ArgoUML</a:t>
                      </a:r>
                      <a:endParaRPr kumimoji="1" lang="en-US" altLang="ja-JP" dirty="0" smtClean="0"/>
                    </a:p>
                    <a:p>
                      <a:pPr algn="ctr"/>
                      <a:r>
                        <a:rPr kumimoji="1" lang="en-US" altLang="ja-JP" dirty="0" smtClean="0"/>
                        <a:t>(</a:t>
                      </a:r>
                      <a:r>
                        <a:rPr kumimoji="1" lang="ja-JP" altLang="en-US" dirty="0" smtClean="0"/>
                        <a:t>ツール有り</a:t>
                      </a:r>
                      <a:r>
                        <a:rPr kumimoji="1" lang="en-US" altLang="ja-JP" dirty="0" smtClean="0"/>
                        <a:t>)</a:t>
                      </a:r>
                      <a:endParaRPr kumimoji="1" lang="ja-JP" altLang="en-US" dirty="0"/>
                    </a:p>
                  </a:txBody>
                  <a:tcPr/>
                </a:tc>
                <a:tc>
                  <a:txBody>
                    <a:bodyPr/>
                    <a:lstStyle/>
                    <a:p>
                      <a:pPr algn="ctr"/>
                      <a:r>
                        <a:rPr kumimoji="1" lang="en-US" altLang="ja-JP" dirty="0" err="1" smtClean="0"/>
                        <a:t>ArgoUML</a:t>
                      </a:r>
                      <a:endParaRPr kumimoji="1" lang="ja-JP" altLang="en-US" dirty="0"/>
                    </a:p>
                  </a:txBody>
                  <a:tcPr/>
                </a:tc>
                <a:tc>
                  <a:txBody>
                    <a:bodyPr/>
                    <a:lstStyle/>
                    <a:p>
                      <a:pPr algn="ctr"/>
                      <a:r>
                        <a:rPr kumimoji="1" lang="en-US" altLang="ja-JP" dirty="0" err="1" smtClean="0"/>
                        <a:t>GanttProject</a:t>
                      </a:r>
                      <a:endParaRPr kumimoji="1" lang="en-US" altLang="ja-JP" dirty="0" smtClean="0"/>
                    </a:p>
                    <a:p>
                      <a:pPr algn="ctr"/>
                      <a:r>
                        <a:rPr kumimoji="1" lang="en-US" altLang="ja-JP" dirty="0" smtClean="0"/>
                        <a:t>(</a:t>
                      </a:r>
                      <a:r>
                        <a:rPr kumimoji="1" lang="ja-JP" altLang="en-US" dirty="0" smtClean="0"/>
                        <a:t>ツール有り</a:t>
                      </a:r>
                      <a:r>
                        <a:rPr kumimoji="1" lang="en-US" altLang="ja-JP" dirty="0" smtClean="0"/>
                        <a:t>)</a:t>
                      </a:r>
                      <a:endParaRPr kumimoji="1" lang="ja-JP" altLang="en-US" dirty="0"/>
                    </a:p>
                  </a:txBody>
                  <a:tcPr/>
                </a:tc>
                <a:tc>
                  <a:txBody>
                    <a:bodyPr/>
                    <a:lstStyle/>
                    <a:p>
                      <a:pPr algn="ctr"/>
                      <a:r>
                        <a:rPr kumimoji="1" lang="en-US" altLang="ja-JP" dirty="0" err="1" smtClean="0"/>
                        <a:t>GanttProject</a:t>
                      </a:r>
                      <a:endParaRPr kumimoji="1" lang="ja-JP" altLang="en-US" dirty="0"/>
                    </a:p>
                  </a:txBody>
                  <a:tcPr/>
                </a:tc>
              </a:tr>
              <a:tr h="506368">
                <a:tc>
                  <a:txBody>
                    <a:bodyPr/>
                    <a:lstStyle/>
                    <a:p>
                      <a:pPr algn="r"/>
                      <a:r>
                        <a:rPr kumimoji="1" lang="en-US" altLang="ja-JP" dirty="0" smtClean="0"/>
                        <a:t>2</a:t>
                      </a:r>
                      <a:r>
                        <a:rPr kumimoji="1" lang="ja-JP" altLang="en-US" dirty="0" smtClean="0"/>
                        <a:t>回目</a:t>
                      </a:r>
                      <a:endParaRPr kumimoji="1" lang="ja-JP" altLang="en-US" dirty="0"/>
                    </a:p>
                  </a:txBody>
                  <a:tcPr/>
                </a:tc>
                <a:tc>
                  <a:txBody>
                    <a:bodyPr/>
                    <a:lstStyle/>
                    <a:p>
                      <a:pPr algn="ctr"/>
                      <a:r>
                        <a:rPr kumimoji="1" lang="en-US" altLang="ja-JP" dirty="0" err="1" smtClean="0"/>
                        <a:t>GanttProject</a:t>
                      </a:r>
                      <a:endParaRPr kumimoji="1" lang="ja-JP" altLang="en-US" dirty="0"/>
                    </a:p>
                  </a:txBody>
                  <a:tcPr/>
                </a:tc>
                <a:tc>
                  <a:txBody>
                    <a:bodyPr/>
                    <a:lstStyle/>
                    <a:p>
                      <a:pPr algn="ctr"/>
                      <a:r>
                        <a:rPr kumimoji="1" lang="en-US" altLang="ja-JP" dirty="0" err="1" smtClean="0"/>
                        <a:t>GanttProject</a:t>
                      </a:r>
                      <a:endParaRPr kumimoji="1" lang="en-US" altLang="ja-JP" dirty="0" smtClean="0"/>
                    </a:p>
                    <a:p>
                      <a:pPr algn="ctr"/>
                      <a:r>
                        <a:rPr kumimoji="1" lang="en-US" altLang="ja-JP" dirty="0" smtClean="0"/>
                        <a:t>(</a:t>
                      </a:r>
                      <a:r>
                        <a:rPr kumimoji="1" lang="ja-JP" altLang="en-US" dirty="0" smtClean="0"/>
                        <a:t>ツール有り</a:t>
                      </a:r>
                      <a:r>
                        <a:rPr kumimoji="1" lang="en-US" altLang="ja-JP" dirty="0" smtClean="0"/>
                        <a:t>)</a:t>
                      </a:r>
                      <a:endParaRPr kumimoji="1" lang="ja-JP" altLang="en-US" dirty="0"/>
                    </a:p>
                  </a:txBody>
                  <a:tcPr/>
                </a:tc>
                <a:tc>
                  <a:txBody>
                    <a:bodyPr/>
                    <a:lstStyle/>
                    <a:p>
                      <a:pPr algn="ctr"/>
                      <a:r>
                        <a:rPr kumimoji="1" lang="en-US" altLang="ja-JP" dirty="0" err="1" smtClean="0"/>
                        <a:t>ArgoUML</a:t>
                      </a:r>
                      <a:endParaRPr kumimoji="1" lang="ja-JP" altLang="en-US" dirty="0"/>
                    </a:p>
                  </a:txBody>
                  <a:tcPr/>
                </a:tc>
                <a:tc>
                  <a:txBody>
                    <a:bodyPr/>
                    <a:lstStyle/>
                    <a:p>
                      <a:pPr algn="ctr"/>
                      <a:r>
                        <a:rPr kumimoji="1" lang="en-US" altLang="ja-JP" dirty="0" err="1" smtClean="0"/>
                        <a:t>ArgoUML</a:t>
                      </a:r>
                      <a:endParaRPr kumimoji="1" lang="en-US" altLang="ja-JP" dirty="0" smtClean="0"/>
                    </a:p>
                    <a:p>
                      <a:pPr algn="ctr"/>
                      <a:r>
                        <a:rPr kumimoji="1" lang="en-US" altLang="ja-JP" dirty="0" smtClean="0"/>
                        <a:t>(</a:t>
                      </a:r>
                      <a:r>
                        <a:rPr kumimoji="1" lang="ja-JP" altLang="en-US" dirty="0" smtClean="0"/>
                        <a:t>ツール有り</a:t>
                      </a:r>
                      <a:r>
                        <a:rPr kumimoji="1" lang="en-US" altLang="ja-JP" dirty="0" smtClean="0"/>
                        <a:t>)</a:t>
                      </a:r>
                    </a:p>
                  </a:txBody>
                  <a:tcPr/>
                </a:tc>
              </a:tr>
            </a:tbl>
          </a:graphicData>
        </a:graphic>
      </p:graphicFrame>
    </p:spTree>
    <p:extLst>
      <p:ext uri="{BB962C8B-B14F-4D97-AF65-F5344CB8AC3E}">
        <p14:creationId xmlns:p14="http://schemas.microsoft.com/office/powerpoint/2010/main" val="962885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a:xfrm>
            <a:off x="323850" y="1412875"/>
            <a:ext cx="8569325" cy="4232753"/>
          </a:xfrm>
        </p:spPr>
        <p:txBody>
          <a:bodyPr>
            <a:normAutofit/>
          </a:bodyPr>
          <a:lstStyle/>
          <a:p>
            <a:r>
              <a:rPr kumimoji="1" lang="ja-JP" altLang="en-US" dirty="0" smtClean="0"/>
              <a:t>開発者は多くの時間を保守作業に費やしており，その半分以上はプログラム理解</a:t>
            </a:r>
            <a:r>
              <a:rPr lang="ja-JP" altLang="en-US" dirty="0" smtClean="0"/>
              <a:t>が占める</a:t>
            </a:r>
            <a:endParaRPr kumimoji="1" lang="en-US" altLang="ja-JP" dirty="0" smtClean="0"/>
          </a:p>
          <a:p>
            <a:r>
              <a:rPr kumimoji="1" lang="ja-JP" altLang="en-US" dirty="0" smtClean="0"/>
              <a:t>プログラム理解で，メソッドの入出力の理解にしばしば時間が費やされている</a:t>
            </a:r>
            <a:r>
              <a:rPr kumimoji="1" lang="en-US" altLang="ja-JP" dirty="0" smtClean="0"/>
              <a:t>[1]</a:t>
            </a:r>
          </a:p>
          <a:p>
            <a:pPr lvl="1"/>
            <a:r>
              <a:rPr lang="ja-JP" altLang="en-US" sz="2400" dirty="0" smtClean="0"/>
              <a:t>例</a:t>
            </a:r>
            <a:r>
              <a:rPr lang="en-US" altLang="ja-JP" sz="2400" dirty="0" smtClean="0"/>
              <a:t>: </a:t>
            </a:r>
            <a:r>
              <a:rPr lang="ja-JP" altLang="en-US" sz="2400" dirty="0" smtClean="0"/>
              <a:t>メソッド実行中に読み書きされるフィールドの理解</a:t>
            </a:r>
            <a:endParaRPr lang="en-US" altLang="ja-JP" sz="2400" dirty="0"/>
          </a:p>
          <a:p>
            <a:pPr marL="457200" lvl="1" indent="0">
              <a:buNone/>
            </a:pPr>
            <a:endParaRPr lang="en-US" altLang="ja-JP" dirty="0"/>
          </a:p>
        </p:txBody>
      </p:sp>
      <p:sp>
        <p:nvSpPr>
          <p:cNvPr id="5" name="テキスト ボックス 4"/>
          <p:cNvSpPr txBox="1"/>
          <p:nvPr/>
        </p:nvSpPr>
        <p:spPr>
          <a:xfrm>
            <a:off x="395536" y="5733256"/>
            <a:ext cx="8640960" cy="523220"/>
          </a:xfrm>
          <a:prstGeom prst="rect">
            <a:avLst/>
          </a:prstGeom>
          <a:noFill/>
        </p:spPr>
        <p:txBody>
          <a:bodyPr wrap="square" rtlCol="0">
            <a:spAutoFit/>
          </a:bodyPr>
          <a:lstStyle/>
          <a:p>
            <a:r>
              <a:rPr lang="en-US" altLang="ja-JP" sz="1400" dirty="0" smtClean="0"/>
              <a:t>[1]: Thomas D. </a:t>
            </a:r>
            <a:r>
              <a:rPr lang="en-US" altLang="ja-JP" sz="1400" dirty="0" err="1" smtClean="0"/>
              <a:t>LaToza</a:t>
            </a:r>
            <a:r>
              <a:rPr lang="en-US" altLang="ja-JP" sz="1400" dirty="0" smtClean="0"/>
              <a:t> and Brad A. Myers. Developers ask reachability questions. In </a:t>
            </a:r>
            <a:r>
              <a:rPr lang="en-US" altLang="ja-JP" sz="1400" i="1" dirty="0" smtClean="0"/>
              <a:t>Proc. </a:t>
            </a:r>
            <a:r>
              <a:rPr lang="en-US" altLang="ja-JP" sz="1400" dirty="0" smtClean="0"/>
              <a:t>ICSE '10, New York, NY, USA, 2010</a:t>
            </a:r>
            <a:endParaRPr kumimoji="1" lang="ja-JP" altLang="en-US" sz="1400" dirty="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
        <p:nvSpPr>
          <p:cNvPr id="4" name="テキスト ボックス 3"/>
          <p:cNvSpPr txBox="1"/>
          <p:nvPr/>
        </p:nvSpPr>
        <p:spPr>
          <a:xfrm>
            <a:off x="994480" y="4509120"/>
            <a:ext cx="184731" cy="523220"/>
          </a:xfrm>
          <a:prstGeom prst="rect">
            <a:avLst/>
          </a:prstGeom>
          <a:noFill/>
        </p:spPr>
        <p:txBody>
          <a:bodyPr wrap="none" rtlCol="0">
            <a:spAutoFit/>
          </a:bodyPr>
          <a:lstStyle/>
          <a:p>
            <a:endParaRPr kumimoji="1" lang="ja-JP" altLang="en-US" sz="2800" dirty="0"/>
          </a:p>
        </p:txBody>
      </p:sp>
      <p:sp>
        <p:nvSpPr>
          <p:cNvPr id="6" name="正方形/長方形 5"/>
          <p:cNvSpPr/>
          <p:nvPr/>
        </p:nvSpPr>
        <p:spPr>
          <a:xfrm>
            <a:off x="875576" y="4313530"/>
            <a:ext cx="6864776" cy="91440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r>
              <a:rPr lang="ja-JP" altLang="en-US" sz="2800" dirty="0" smtClean="0"/>
              <a:t> 本研究</a:t>
            </a:r>
            <a:r>
              <a:rPr lang="ja-JP" altLang="en-US" sz="2800" dirty="0"/>
              <a:t>ではメソッドの入力の理解支援を行う</a:t>
            </a:r>
          </a:p>
        </p:txBody>
      </p:sp>
    </p:spTree>
    <p:extLst>
      <p:ext uri="{BB962C8B-B14F-4D97-AF65-F5344CB8AC3E}">
        <p14:creationId xmlns:p14="http://schemas.microsoft.com/office/powerpoint/2010/main" val="6043431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r>
              <a:rPr lang="en-US" altLang="ja-JP" dirty="0" smtClean="0"/>
              <a:t>(1/2)</a:t>
            </a:r>
            <a:endParaRPr kumimoji="1" lang="ja-JP" altLang="en-US" dirty="0"/>
          </a:p>
        </p:txBody>
      </p:sp>
      <p:sp>
        <p:nvSpPr>
          <p:cNvPr id="3" name="コンテンツ プレースホルダー 2"/>
          <p:cNvSpPr>
            <a:spLocks noGrp="1"/>
          </p:cNvSpPr>
          <p:nvPr>
            <p:ph idx="1"/>
          </p:nvPr>
        </p:nvSpPr>
        <p:spPr>
          <a:xfrm>
            <a:off x="251520" y="1412776"/>
            <a:ext cx="8569325" cy="4824413"/>
          </a:xfrm>
        </p:spPr>
        <p:txBody>
          <a:bodyPr/>
          <a:lstStyle/>
          <a:p>
            <a:r>
              <a:rPr lang="ja-JP" altLang="en-US" dirty="0"/>
              <a:t>解答時間の分布</a:t>
            </a:r>
            <a:endParaRPr lang="en-US" altLang="ja-JP" dirty="0"/>
          </a:p>
          <a:p>
            <a:endParaRPr kumimoji="1" lang="en-US" altLang="ja-JP" dirty="0" smtClean="0"/>
          </a:p>
          <a:p>
            <a:endParaRPr kumimoji="1" lang="en-US" altLang="ja-JP" dirty="0" smtClean="0"/>
          </a:p>
          <a:p>
            <a:endParaRPr lang="en-US" altLang="ja-JP" dirty="0"/>
          </a:p>
          <a:p>
            <a:pPr marL="0" indent="0">
              <a:buNone/>
            </a:pPr>
            <a:endParaRPr kumimoji="1" lang="en-US" altLang="ja-JP" dirty="0" smtClean="0"/>
          </a:p>
          <a:p>
            <a:pPr marL="0" indent="0">
              <a:buNone/>
            </a:pPr>
            <a:endParaRPr kumimoji="1" lang="en-US" altLang="ja-JP" dirty="0" smtClean="0"/>
          </a:p>
          <a:p>
            <a:r>
              <a:rPr kumimoji="1" lang="ja-JP" altLang="en-US" dirty="0" smtClean="0"/>
              <a:t>正答率</a:t>
            </a:r>
            <a:endParaRPr kumimoji="1" lang="en-US" altLang="ja-JP" dirty="0" smtClean="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20</a:t>
            </a:fld>
            <a:endParaRPr kumimoji="1" lang="ja-JP" altLang="en-US"/>
          </a:p>
        </p:txBody>
      </p:sp>
      <p:graphicFrame>
        <p:nvGraphicFramePr>
          <p:cNvPr id="8" name="表 7"/>
          <p:cNvGraphicFramePr>
            <a:graphicFrameLocks noGrp="1"/>
          </p:cNvGraphicFramePr>
          <p:nvPr>
            <p:extLst>
              <p:ext uri="{D42A27DB-BD31-4B8C-83A1-F6EECF244321}">
                <p14:modId xmlns:p14="http://schemas.microsoft.com/office/powerpoint/2010/main" val="572769219"/>
              </p:ext>
            </p:extLst>
          </p:nvPr>
        </p:nvGraphicFramePr>
        <p:xfrm>
          <a:off x="1403648" y="5489912"/>
          <a:ext cx="5234154" cy="1107440"/>
        </p:xfrm>
        <a:graphic>
          <a:graphicData uri="http://schemas.openxmlformats.org/drawingml/2006/table">
            <a:tbl>
              <a:tblPr firstRow="1" firstCol="1" bandRow="1">
                <a:tableStyleId>{5C22544A-7EE6-4342-B048-85BDC9FD1C3A}</a:tableStyleId>
              </a:tblPr>
              <a:tblGrid>
                <a:gridCol w="1744718"/>
                <a:gridCol w="1744718"/>
                <a:gridCol w="1744718"/>
              </a:tblGrid>
              <a:tr h="338440">
                <a:tc>
                  <a:txBody>
                    <a:bodyPr/>
                    <a:lstStyle/>
                    <a:p>
                      <a:endParaRPr kumimoji="1" lang="ja-JP" altLang="en-US" dirty="0"/>
                    </a:p>
                  </a:txBody>
                  <a:tcPr/>
                </a:tc>
                <a:tc>
                  <a:txBody>
                    <a:bodyPr/>
                    <a:lstStyle/>
                    <a:p>
                      <a:r>
                        <a:rPr kumimoji="1" lang="en-US" altLang="ja-JP" dirty="0" err="1" smtClean="0"/>
                        <a:t>ArgoUML</a:t>
                      </a:r>
                      <a:endParaRPr kumimoji="1" lang="ja-JP" altLang="en-US" dirty="0"/>
                    </a:p>
                  </a:txBody>
                  <a:tcPr/>
                </a:tc>
                <a:tc>
                  <a:txBody>
                    <a:bodyPr/>
                    <a:lstStyle/>
                    <a:p>
                      <a:r>
                        <a:rPr kumimoji="1" lang="en-US" altLang="ja-JP" dirty="0" err="1" smtClean="0"/>
                        <a:t>GanttProject</a:t>
                      </a:r>
                      <a:endParaRPr kumimoji="1" lang="ja-JP" altLang="en-US" dirty="0"/>
                    </a:p>
                  </a:txBody>
                  <a:tcPr/>
                </a:tc>
              </a:tr>
              <a:tr h="370840">
                <a:tc>
                  <a:txBody>
                    <a:bodyPr/>
                    <a:lstStyle/>
                    <a:p>
                      <a:r>
                        <a:rPr kumimoji="1" lang="ja-JP" altLang="en-US" dirty="0" smtClean="0"/>
                        <a:t>ツール有り</a:t>
                      </a:r>
                      <a:endParaRPr kumimoji="1" lang="ja-JP" altLang="en-US" dirty="0"/>
                    </a:p>
                  </a:txBody>
                  <a:tcPr/>
                </a:tc>
                <a:tc>
                  <a:txBody>
                    <a:bodyPr/>
                    <a:lstStyle/>
                    <a:p>
                      <a:pPr algn="r"/>
                      <a:r>
                        <a:rPr lang="en-US" altLang="ja-JP" dirty="0" smtClean="0"/>
                        <a:t>0.5</a:t>
                      </a:r>
                      <a:r>
                        <a:rPr lang="en-US" altLang="ja-JP" baseline="0" dirty="0" smtClean="0"/>
                        <a:t> (2/4)</a:t>
                      </a:r>
                      <a:endParaRPr lang="ja-JP" altLang="en-US" dirty="0"/>
                    </a:p>
                  </a:txBody>
                  <a:tcPr/>
                </a:tc>
                <a:tc>
                  <a:txBody>
                    <a:bodyPr/>
                    <a:lstStyle/>
                    <a:p>
                      <a:pPr algn="r"/>
                      <a:r>
                        <a:rPr lang="en-US" altLang="ja-JP" dirty="0" smtClean="0"/>
                        <a:t>0.25 (1/4)</a:t>
                      </a:r>
                      <a:endParaRPr lang="ja-JP" altLang="en-US" dirty="0"/>
                    </a:p>
                  </a:txBody>
                  <a:tcPr/>
                </a:tc>
              </a:tr>
              <a:tr h="370840">
                <a:tc>
                  <a:txBody>
                    <a:bodyPr/>
                    <a:lstStyle/>
                    <a:p>
                      <a:r>
                        <a:rPr kumimoji="1" lang="ja-JP" altLang="en-US" dirty="0" smtClean="0"/>
                        <a:t>ツール無し</a:t>
                      </a:r>
                      <a:endParaRPr kumimoji="1" lang="ja-JP" altLang="en-US" dirty="0"/>
                    </a:p>
                  </a:txBody>
                  <a:tcPr/>
                </a:tc>
                <a:tc>
                  <a:txBody>
                    <a:bodyPr/>
                    <a:lstStyle/>
                    <a:p>
                      <a:pPr algn="r"/>
                      <a:r>
                        <a:rPr lang="en-US" altLang="ja-JP" dirty="0" smtClean="0"/>
                        <a:t>0.25 (1/4) </a:t>
                      </a:r>
                      <a:endParaRPr lang="ja-JP" altLang="en-US" dirty="0"/>
                    </a:p>
                  </a:txBody>
                  <a:tcPr/>
                </a:tc>
                <a:tc>
                  <a:txBody>
                    <a:bodyPr/>
                    <a:lstStyle/>
                    <a:p>
                      <a:pPr algn="r"/>
                      <a:r>
                        <a:rPr lang="en-US" altLang="ja-JP" dirty="0" smtClean="0"/>
                        <a:t>0.25</a:t>
                      </a:r>
                      <a:r>
                        <a:rPr lang="en-US" altLang="ja-JP" baseline="0" dirty="0" smtClean="0"/>
                        <a:t> (1/4)</a:t>
                      </a:r>
                      <a:endParaRPr lang="ja-JP" altLang="en-US" dirty="0"/>
                    </a:p>
                  </a:txBody>
                  <a:tcPr/>
                </a:tc>
              </a:tr>
            </a:tbl>
          </a:graphicData>
        </a:graphic>
      </p:graphicFrame>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916832"/>
            <a:ext cx="3050815" cy="2280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テキスト ボックス 8"/>
          <p:cNvSpPr txBox="1"/>
          <p:nvPr/>
        </p:nvSpPr>
        <p:spPr>
          <a:xfrm>
            <a:off x="1403648" y="3933056"/>
            <a:ext cx="1237839" cy="369332"/>
          </a:xfrm>
          <a:prstGeom prst="rect">
            <a:avLst/>
          </a:prstGeom>
          <a:solidFill>
            <a:schemeClr val="bg1"/>
          </a:solidFill>
        </p:spPr>
        <p:txBody>
          <a:bodyPr wrap="none" rtlCol="0">
            <a:spAutoFit/>
          </a:bodyPr>
          <a:lstStyle/>
          <a:p>
            <a:r>
              <a:rPr kumimoji="1" lang="ja-JP" altLang="en-US" dirty="0" smtClean="0"/>
              <a:t>ツール有り</a:t>
            </a:r>
            <a:endParaRPr kumimoji="1" lang="ja-JP" altLang="en-US" dirty="0"/>
          </a:p>
        </p:txBody>
      </p:sp>
      <p:sp>
        <p:nvSpPr>
          <p:cNvPr id="11" name="テキスト ボックス 10"/>
          <p:cNvSpPr txBox="1"/>
          <p:nvPr/>
        </p:nvSpPr>
        <p:spPr>
          <a:xfrm>
            <a:off x="2699792" y="3933056"/>
            <a:ext cx="1242648" cy="369332"/>
          </a:xfrm>
          <a:prstGeom prst="rect">
            <a:avLst/>
          </a:prstGeom>
          <a:solidFill>
            <a:schemeClr val="bg1"/>
          </a:solidFill>
        </p:spPr>
        <p:txBody>
          <a:bodyPr wrap="none" rtlCol="0">
            <a:spAutoFit/>
          </a:bodyPr>
          <a:lstStyle/>
          <a:p>
            <a:r>
              <a:rPr kumimoji="1" lang="ja-JP" altLang="en-US" dirty="0" smtClean="0"/>
              <a:t>ツール無し</a:t>
            </a:r>
            <a:endParaRPr kumimoji="1" lang="ja-JP" altLang="en-US" dirty="0"/>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1996231"/>
            <a:ext cx="2971800" cy="215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テキスト ボックス 13"/>
          <p:cNvSpPr txBox="1"/>
          <p:nvPr/>
        </p:nvSpPr>
        <p:spPr>
          <a:xfrm>
            <a:off x="5148064" y="3957052"/>
            <a:ext cx="1159292" cy="369332"/>
          </a:xfrm>
          <a:prstGeom prst="rect">
            <a:avLst/>
          </a:prstGeom>
          <a:solidFill>
            <a:schemeClr val="bg1"/>
          </a:solidFill>
        </p:spPr>
        <p:txBody>
          <a:bodyPr wrap="none" rtlCol="0">
            <a:spAutoFit/>
          </a:bodyPr>
          <a:lstStyle/>
          <a:p>
            <a:r>
              <a:rPr lang="en-US" altLang="ja-JP" dirty="0" err="1" smtClean="0"/>
              <a:t>ArgoUML</a:t>
            </a:r>
            <a:endParaRPr kumimoji="1" lang="ja-JP" altLang="en-US" dirty="0"/>
          </a:p>
        </p:txBody>
      </p:sp>
      <p:sp>
        <p:nvSpPr>
          <p:cNvPr id="15" name="テキスト ボックス 14"/>
          <p:cNvSpPr txBox="1"/>
          <p:nvPr/>
        </p:nvSpPr>
        <p:spPr>
          <a:xfrm>
            <a:off x="6458168" y="3957052"/>
            <a:ext cx="1467068" cy="369332"/>
          </a:xfrm>
          <a:prstGeom prst="rect">
            <a:avLst/>
          </a:prstGeom>
          <a:solidFill>
            <a:schemeClr val="bg1"/>
          </a:solidFill>
        </p:spPr>
        <p:txBody>
          <a:bodyPr wrap="none" rtlCol="0">
            <a:spAutoFit/>
          </a:bodyPr>
          <a:lstStyle/>
          <a:p>
            <a:r>
              <a:rPr lang="en-US" altLang="ja-JP" dirty="0" err="1" smtClean="0"/>
              <a:t>GanttProject</a:t>
            </a:r>
            <a:endParaRPr kumimoji="1" lang="ja-JP" altLang="en-US" dirty="0"/>
          </a:p>
        </p:txBody>
      </p:sp>
      <p:cxnSp>
        <p:nvCxnSpPr>
          <p:cNvPr id="5" name="直線矢印コネクタ 4"/>
          <p:cNvCxnSpPr/>
          <p:nvPr/>
        </p:nvCxnSpPr>
        <p:spPr>
          <a:xfrm flipV="1">
            <a:off x="971600" y="1996233"/>
            <a:ext cx="0" cy="21214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37927" y="1988840"/>
            <a:ext cx="461665" cy="2092881"/>
          </a:xfrm>
          <a:prstGeom prst="rect">
            <a:avLst/>
          </a:prstGeom>
          <a:noFill/>
        </p:spPr>
        <p:txBody>
          <a:bodyPr vert="eaVert" wrap="none" rtlCol="0">
            <a:spAutoFit/>
          </a:bodyPr>
          <a:lstStyle/>
          <a:p>
            <a:r>
              <a:rPr lang="ja-JP" altLang="en-US" dirty="0" smtClean="0"/>
              <a:t>長：  </a:t>
            </a:r>
            <a:r>
              <a:rPr lang="ja-JP" altLang="en-US" dirty="0"/>
              <a:t>解答</a:t>
            </a:r>
            <a:r>
              <a:rPr kumimoji="1" lang="ja-JP" altLang="en-US" dirty="0" smtClean="0"/>
              <a:t>時間    ：短</a:t>
            </a:r>
            <a:endParaRPr kumimoji="1" lang="ja-JP" altLang="en-US" dirty="0"/>
          </a:p>
        </p:txBody>
      </p:sp>
      <p:sp>
        <p:nvSpPr>
          <p:cNvPr id="16" name="テキスト ボックス 15"/>
          <p:cNvSpPr txBox="1"/>
          <p:nvPr/>
        </p:nvSpPr>
        <p:spPr>
          <a:xfrm>
            <a:off x="1403648" y="4571836"/>
            <a:ext cx="5814412"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ツール有りの被験者の方が</a:t>
            </a:r>
            <a:r>
              <a:rPr lang="ja-JP" altLang="en-US" dirty="0" smtClean="0"/>
              <a:t>作業を早く終える</a:t>
            </a:r>
            <a:r>
              <a:rPr kumimoji="1" lang="ja-JP" altLang="en-US" dirty="0" smtClean="0"/>
              <a:t>傾向にあった</a:t>
            </a:r>
            <a:endParaRPr kumimoji="1" lang="ja-JP" altLang="en-US" dirty="0"/>
          </a:p>
        </p:txBody>
      </p:sp>
    </p:spTree>
    <p:extLst>
      <p:ext uri="{BB962C8B-B14F-4D97-AF65-F5344CB8AC3E}">
        <p14:creationId xmlns:p14="http://schemas.microsoft.com/office/powerpoint/2010/main" val="34258257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ja-JP" altLang="en-US" dirty="0" smtClean="0"/>
              <a:t>結果 </a:t>
            </a:r>
            <a:r>
              <a:rPr lang="en-US" altLang="ja-JP" dirty="0" smtClean="0"/>
              <a:t>(2/2)</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ツール</a:t>
            </a:r>
            <a:r>
              <a:rPr lang="ja-JP" altLang="en-US" dirty="0"/>
              <a:t>の</a:t>
            </a:r>
            <a:r>
              <a:rPr kumimoji="1" lang="ja-JP" altLang="en-US" dirty="0" smtClean="0"/>
              <a:t>利用</a:t>
            </a:r>
            <a:r>
              <a:rPr lang="ja-JP" altLang="en-US" dirty="0" smtClean="0"/>
              <a:t>のされ方</a:t>
            </a:r>
            <a:endParaRPr kumimoji="1" lang="en-US" altLang="ja-JP" dirty="0" smtClean="0"/>
          </a:p>
          <a:p>
            <a:pPr lvl="1"/>
            <a:r>
              <a:rPr lang="ja-JP" altLang="en-US" dirty="0" smtClean="0"/>
              <a:t>メソッド内での変数の使われ方の確認</a:t>
            </a:r>
            <a:endParaRPr lang="en-US" altLang="ja-JP" dirty="0" smtClean="0"/>
          </a:p>
          <a:p>
            <a:pPr lvl="1"/>
            <a:r>
              <a:rPr lang="ja-JP" altLang="en-US" dirty="0" smtClean="0"/>
              <a:t>メソッドがアクセスするフィールドの調査</a:t>
            </a:r>
            <a:endParaRPr lang="en-US" altLang="ja-JP" dirty="0" smtClean="0"/>
          </a:p>
          <a:p>
            <a:pPr lvl="1"/>
            <a:r>
              <a:rPr lang="ja-JP" altLang="en-US" dirty="0" smtClean="0"/>
              <a:t>フィールドにアクセスしているメソッドの把握</a:t>
            </a:r>
            <a:endParaRPr lang="en-US" altLang="ja-JP" dirty="0" smtClean="0"/>
          </a:p>
          <a:p>
            <a:pPr lvl="2"/>
            <a:r>
              <a:rPr lang="ja-JP" altLang="en-US" dirty="0" smtClean="0"/>
              <a:t>メソッドがあるクラスへのジャンプ機能も使用された</a:t>
            </a:r>
            <a:endParaRPr lang="en-US" altLang="ja-JP" dirty="0"/>
          </a:p>
          <a:p>
            <a:pPr lvl="2"/>
            <a:endParaRPr lang="en-US" altLang="ja-JP" dirty="0"/>
          </a:p>
          <a:p>
            <a:r>
              <a:rPr lang="ja-JP" altLang="en-US" dirty="0" smtClean="0"/>
              <a:t>ツールが使われなかった場面</a:t>
            </a:r>
            <a:endParaRPr lang="en-US" altLang="ja-JP" dirty="0" smtClean="0"/>
          </a:p>
          <a:p>
            <a:pPr lvl="1"/>
            <a:r>
              <a:rPr lang="ja-JP" altLang="en-US" dirty="0" smtClean="0"/>
              <a:t>ツールに大量の情報が出された場合，ツール出力はあまり見られなかった</a:t>
            </a:r>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21</a:t>
            </a:fld>
            <a:endParaRPr kumimoji="1" lang="ja-JP" altLang="en-US"/>
          </a:p>
        </p:txBody>
      </p:sp>
    </p:spTree>
    <p:extLst>
      <p:ext uri="{BB962C8B-B14F-4D97-AF65-F5344CB8AC3E}">
        <p14:creationId xmlns:p14="http://schemas.microsoft.com/office/powerpoint/2010/main" val="37610232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400" dirty="0" smtClean="0"/>
              <a:t>表示されたフィールド・クラス変数の数と</a:t>
            </a:r>
            <a:r>
              <a:rPr lang="en-US" altLang="ja-JP" sz="3400" dirty="0" smtClean="0"/>
              <a:t/>
            </a:r>
            <a:br>
              <a:rPr lang="en-US" altLang="ja-JP" sz="3400" dirty="0" smtClean="0"/>
            </a:br>
            <a:r>
              <a:rPr lang="ja-JP" altLang="en-US" sz="3400" dirty="0" smtClean="0"/>
              <a:t>メソッド数のヒストグラム</a:t>
            </a:r>
            <a:endParaRPr kumimoji="1" lang="ja-JP" altLang="en-US" sz="34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22</a:t>
            </a:fld>
            <a:endParaRPr kumimoji="1" lang="ja-JP" altLang="en-US"/>
          </a:p>
        </p:txBody>
      </p:sp>
      <p:graphicFrame>
        <p:nvGraphicFramePr>
          <p:cNvPr id="5" name="グラフ 4"/>
          <p:cNvGraphicFramePr>
            <a:graphicFrameLocks/>
          </p:cNvGraphicFramePr>
          <p:nvPr>
            <p:extLst>
              <p:ext uri="{D42A27DB-BD31-4B8C-83A1-F6EECF244321}">
                <p14:modId xmlns:p14="http://schemas.microsoft.com/office/powerpoint/2010/main" val="635694937"/>
              </p:ext>
            </p:extLst>
          </p:nvPr>
        </p:nvGraphicFramePr>
        <p:xfrm>
          <a:off x="420142" y="1823363"/>
          <a:ext cx="6624736" cy="3333829"/>
        </p:xfrm>
        <a:graphic>
          <a:graphicData uri="http://schemas.openxmlformats.org/drawingml/2006/chart">
            <c:chart xmlns:c="http://schemas.openxmlformats.org/drawingml/2006/chart" xmlns:r="http://schemas.openxmlformats.org/officeDocument/2006/relationships" r:id="rId2"/>
          </a:graphicData>
        </a:graphic>
      </p:graphicFrame>
      <p:sp>
        <p:nvSpPr>
          <p:cNvPr id="12" name="テキスト ボックス 11"/>
          <p:cNvSpPr txBox="1"/>
          <p:nvPr/>
        </p:nvSpPr>
        <p:spPr>
          <a:xfrm>
            <a:off x="2339752" y="1340768"/>
            <a:ext cx="3252622" cy="461665"/>
          </a:xfrm>
          <a:prstGeom prst="rect">
            <a:avLst/>
          </a:prstGeom>
          <a:solidFill>
            <a:schemeClr val="bg1"/>
          </a:solidFill>
        </p:spPr>
        <p:txBody>
          <a:bodyPr wrap="none" rtlCol="0">
            <a:spAutoFit/>
          </a:bodyPr>
          <a:lstStyle/>
          <a:p>
            <a:r>
              <a:rPr kumimoji="1" lang="en-US" altLang="ja-JP" sz="2400" dirty="0" err="1" smtClean="0"/>
              <a:t>ArgoUML</a:t>
            </a:r>
            <a:r>
              <a:rPr kumimoji="1" lang="en-US" altLang="ja-JP" sz="2400" dirty="0" smtClean="0"/>
              <a:t>  :  Read</a:t>
            </a:r>
            <a:r>
              <a:rPr kumimoji="1" lang="ja-JP" altLang="en-US" sz="2400" dirty="0" smtClean="0"/>
              <a:t>のみ</a:t>
            </a:r>
            <a:endParaRPr kumimoji="1" lang="ja-JP" altLang="en-US" sz="2400" dirty="0"/>
          </a:p>
        </p:txBody>
      </p:sp>
      <p:sp>
        <p:nvSpPr>
          <p:cNvPr id="11" name="テキスト ボックス 10"/>
          <p:cNvSpPr txBox="1"/>
          <p:nvPr/>
        </p:nvSpPr>
        <p:spPr>
          <a:xfrm>
            <a:off x="-36512" y="2627620"/>
            <a:ext cx="461665" cy="1097416"/>
          </a:xfrm>
          <a:prstGeom prst="rect">
            <a:avLst/>
          </a:prstGeom>
          <a:noFill/>
        </p:spPr>
        <p:txBody>
          <a:bodyPr vert="eaVert" wrap="none" rtlCol="0">
            <a:spAutoFit/>
          </a:bodyPr>
          <a:lstStyle/>
          <a:p>
            <a:r>
              <a:rPr kumimoji="1" lang="ja-JP" altLang="en-US" dirty="0" smtClean="0"/>
              <a:t>メソッド数</a:t>
            </a:r>
            <a:endParaRPr kumimoji="1" lang="ja-JP" altLang="en-US" dirty="0"/>
          </a:p>
        </p:txBody>
      </p:sp>
      <p:sp>
        <p:nvSpPr>
          <p:cNvPr id="15" name="テキスト ボックス 14"/>
          <p:cNvSpPr txBox="1"/>
          <p:nvPr/>
        </p:nvSpPr>
        <p:spPr>
          <a:xfrm>
            <a:off x="1907704" y="4911024"/>
            <a:ext cx="3837910" cy="369332"/>
          </a:xfrm>
          <a:prstGeom prst="rect">
            <a:avLst/>
          </a:prstGeom>
          <a:noFill/>
        </p:spPr>
        <p:txBody>
          <a:bodyPr wrap="none" rtlCol="0">
            <a:spAutoFit/>
          </a:bodyPr>
          <a:lstStyle/>
          <a:p>
            <a:r>
              <a:rPr kumimoji="1" lang="ja-JP" altLang="en-US" dirty="0" smtClean="0"/>
              <a:t>表示されたフィールド・クラス変数の数</a:t>
            </a:r>
            <a:endParaRPr kumimoji="1" lang="ja-JP" altLang="en-US" dirty="0"/>
          </a:p>
        </p:txBody>
      </p:sp>
      <p:sp>
        <p:nvSpPr>
          <p:cNvPr id="7" name="テキスト ボックス 6"/>
          <p:cNvSpPr txBox="1"/>
          <p:nvPr/>
        </p:nvSpPr>
        <p:spPr>
          <a:xfrm>
            <a:off x="6932781" y="3513782"/>
            <a:ext cx="2247731" cy="923330"/>
          </a:xfrm>
          <a:prstGeom prst="rect">
            <a:avLst/>
          </a:prstGeom>
          <a:noFill/>
        </p:spPr>
        <p:txBody>
          <a:bodyPr wrap="none" rtlCol="0">
            <a:spAutoFit/>
          </a:bodyPr>
          <a:lstStyle/>
          <a:p>
            <a:pPr marL="285750" indent="-285750">
              <a:buFont typeface="Arial" pitchFamily="34" charset="0"/>
              <a:buChar char="•"/>
            </a:pPr>
            <a:r>
              <a:rPr kumimoji="1" lang="ja-JP" altLang="en-US" dirty="0" smtClean="0"/>
              <a:t>イベントハンドラ</a:t>
            </a:r>
            <a:endParaRPr kumimoji="1" lang="en-US" altLang="ja-JP" dirty="0" smtClean="0"/>
          </a:p>
          <a:p>
            <a:pPr marL="285750" indent="-285750">
              <a:buFont typeface="Arial" pitchFamily="34" charset="0"/>
              <a:buChar char="•"/>
            </a:pPr>
            <a:r>
              <a:rPr lang="ja-JP" altLang="en-US" dirty="0" smtClean="0"/>
              <a:t>コンストラクタ</a:t>
            </a:r>
            <a:endParaRPr lang="en-US" altLang="ja-JP" dirty="0" smtClean="0"/>
          </a:p>
          <a:p>
            <a:pPr marL="285750" indent="-285750">
              <a:buFont typeface="Arial" pitchFamily="34" charset="0"/>
              <a:buChar char="•"/>
            </a:pPr>
            <a:r>
              <a:rPr lang="ja-JP" altLang="en-US" dirty="0" smtClean="0"/>
              <a:t>ファクトリーメソッド</a:t>
            </a:r>
            <a:endParaRPr lang="en-US" altLang="ja-JP" dirty="0" smtClean="0"/>
          </a:p>
        </p:txBody>
      </p:sp>
      <p:sp>
        <p:nvSpPr>
          <p:cNvPr id="16" name="円/楕円 15"/>
          <p:cNvSpPr/>
          <p:nvPr/>
        </p:nvSpPr>
        <p:spPr>
          <a:xfrm>
            <a:off x="6612830" y="4221088"/>
            <a:ext cx="288032" cy="48235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p>
        </p:txBody>
      </p:sp>
      <p:sp>
        <p:nvSpPr>
          <p:cNvPr id="13" name="コンテンツ プレースホルダー 2"/>
          <p:cNvSpPr>
            <a:spLocks noGrp="1"/>
          </p:cNvSpPr>
          <p:nvPr>
            <p:ph idx="1"/>
          </p:nvPr>
        </p:nvSpPr>
        <p:spPr>
          <a:xfrm>
            <a:off x="395536" y="5445224"/>
            <a:ext cx="8569325" cy="1008112"/>
          </a:xfrm>
          <a:solidFill>
            <a:schemeClr val="bg1"/>
          </a:solidFill>
        </p:spPr>
        <p:txBody>
          <a:bodyPr/>
          <a:lstStyle/>
          <a:p>
            <a:r>
              <a:rPr lang="ja-JP" altLang="en-US" sz="2000" dirty="0"/>
              <a:t>多くのメソッドでは数個の要素が出力される</a:t>
            </a:r>
            <a:endParaRPr lang="en-US" altLang="ja-JP" sz="2000" dirty="0"/>
          </a:p>
          <a:p>
            <a:r>
              <a:rPr lang="ja-JP" altLang="en-US" sz="2000" dirty="0"/>
              <a:t>しかし，イベントハンドラやコンストラクタ，ファクトリーメソッド等で</a:t>
            </a:r>
            <a:r>
              <a:rPr lang="ja-JP" altLang="en-US" sz="2000" dirty="0" smtClean="0"/>
              <a:t>，多くの要素が出力</a:t>
            </a:r>
            <a:r>
              <a:rPr lang="ja-JP" altLang="en-US" sz="2000" dirty="0"/>
              <a:t>が</a:t>
            </a:r>
            <a:r>
              <a:rPr lang="ja-JP" altLang="en-US" sz="2000" dirty="0" smtClean="0"/>
              <a:t>される場合があった</a:t>
            </a:r>
            <a:endParaRPr lang="en-US" altLang="ja-JP" sz="2000" dirty="0" smtClean="0"/>
          </a:p>
          <a:p>
            <a:pPr marL="0" indent="0">
              <a:buNone/>
            </a:pPr>
            <a:endParaRPr lang="en-US" altLang="ja-JP" sz="2000" dirty="0" smtClean="0"/>
          </a:p>
        </p:txBody>
      </p:sp>
      <p:cxnSp>
        <p:nvCxnSpPr>
          <p:cNvPr id="6" name="直線矢印コネクタ 5"/>
          <p:cNvCxnSpPr>
            <a:stCxn id="7" idx="2"/>
            <a:endCxn id="14" idx="0"/>
          </p:cNvCxnSpPr>
          <p:nvPr/>
        </p:nvCxnSpPr>
        <p:spPr>
          <a:xfrm flipH="1">
            <a:off x="8051036" y="4437112"/>
            <a:ext cx="5611" cy="2663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7048197" y="4703440"/>
            <a:ext cx="2005677" cy="923330"/>
          </a:xfrm>
          <a:prstGeom prst="rect">
            <a:avLst/>
          </a:prstGeom>
          <a:noFill/>
        </p:spPr>
        <p:txBody>
          <a:bodyPr wrap="none" rtlCol="0">
            <a:spAutoFit/>
          </a:bodyPr>
          <a:lstStyle/>
          <a:p>
            <a:r>
              <a:rPr kumimoji="1" lang="ja-JP" altLang="en-US" dirty="0" smtClean="0"/>
              <a:t>多数のフィールドと</a:t>
            </a:r>
            <a:endParaRPr kumimoji="1" lang="en-US" altLang="ja-JP" dirty="0" smtClean="0"/>
          </a:p>
          <a:p>
            <a:r>
              <a:rPr kumimoji="1" lang="ja-JP" altLang="en-US" dirty="0" smtClean="0"/>
              <a:t>クラス変数</a:t>
            </a:r>
            <a:r>
              <a:rPr lang="ja-JP" altLang="en-US" dirty="0" smtClean="0"/>
              <a:t>に</a:t>
            </a:r>
            <a:endParaRPr lang="en-US" altLang="ja-JP" dirty="0" smtClean="0"/>
          </a:p>
          <a:p>
            <a:r>
              <a:rPr lang="ja-JP" altLang="en-US" dirty="0" smtClean="0"/>
              <a:t>アクセスしている</a:t>
            </a:r>
            <a:endParaRPr kumimoji="1" lang="ja-JP" altLang="en-US" dirty="0"/>
          </a:p>
        </p:txBody>
      </p:sp>
    </p:spTree>
    <p:extLst>
      <p:ext uri="{BB962C8B-B14F-4D97-AF65-F5344CB8AC3E}">
        <p14:creationId xmlns:p14="http://schemas.microsoft.com/office/powerpoint/2010/main" val="40310288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考察</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検定</a:t>
            </a:r>
            <a:endParaRPr kumimoji="1" lang="en-US" altLang="ja-JP" dirty="0" smtClean="0"/>
          </a:p>
          <a:p>
            <a:pPr lvl="1"/>
            <a:r>
              <a:rPr kumimoji="1" lang="ja-JP" altLang="en-US" dirty="0" smtClean="0"/>
              <a:t>ツール有りの作業時間 </a:t>
            </a:r>
            <a:r>
              <a:rPr lang="ja-JP" altLang="en-US" dirty="0"/>
              <a:t>が</a:t>
            </a:r>
            <a:r>
              <a:rPr lang="ja-JP" altLang="en-US" dirty="0" smtClean="0"/>
              <a:t> ツール</a:t>
            </a:r>
            <a:r>
              <a:rPr lang="ja-JP" altLang="en-US" dirty="0"/>
              <a:t>無し</a:t>
            </a:r>
            <a:r>
              <a:rPr lang="ja-JP" altLang="en-US" dirty="0" smtClean="0"/>
              <a:t>の作業時間より有意に少ないかをウィルコクソンの符号順位和検定で調査</a:t>
            </a:r>
            <a:endParaRPr lang="en-US" altLang="ja-JP" dirty="0" smtClean="0"/>
          </a:p>
          <a:p>
            <a:pPr lvl="2"/>
            <a:r>
              <a:rPr lang="en-US" altLang="ja-JP" dirty="0" smtClean="0"/>
              <a:t>p</a:t>
            </a:r>
            <a:r>
              <a:rPr lang="ja-JP" altLang="en-US" dirty="0"/>
              <a:t>値</a:t>
            </a:r>
            <a:r>
              <a:rPr lang="en-US" altLang="ja-JP" dirty="0"/>
              <a:t>=</a:t>
            </a:r>
            <a:r>
              <a:rPr lang="en-US" altLang="ja-JP" dirty="0" smtClean="0"/>
              <a:t>0.077 </a:t>
            </a:r>
            <a:r>
              <a:rPr lang="ja-JP" altLang="en-US" dirty="0" smtClean="0"/>
              <a:t>（</a:t>
            </a:r>
            <a:r>
              <a:rPr lang="ja-JP" altLang="en-US" dirty="0"/>
              <a:t>有意</a:t>
            </a:r>
            <a:r>
              <a:rPr lang="ja-JP" altLang="en-US" dirty="0" smtClean="0"/>
              <a:t>水準 </a:t>
            </a:r>
            <a:r>
              <a:rPr lang="en-US" altLang="ja-JP" dirty="0" smtClean="0"/>
              <a:t>0.05</a:t>
            </a:r>
            <a:r>
              <a:rPr lang="ja-JP" altLang="en-US" dirty="0" smtClean="0"/>
              <a:t>では有意差無し）</a:t>
            </a:r>
            <a:endParaRPr lang="en-US" altLang="ja-JP" dirty="0" smtClean="0"/>
          </a:p>
          <a:p>
            <a:r>
              <a:rPr kumimoji="1" lang="ja-JP" altLang="en-US" dirty="0" smtClean="0"/>
              <a:t>既存研究との比較</a:t>
            </a:r>
            <a:endParaRPr lang="en-US" altLang="ja-JP" dirty="0"/>
          </a:p>
          <a:p>
            <a:pPr lvl="1"/>
            <a:r>
              <a:rPr lang="ja-JP" altLang="en-US" dirty="0" smtClean="0"/>
              <a:t>データフローグラフを用いた</a:t>
            </a:r>
            <a:r>
              <a:rPr kumimoji="1" lang="ja-JP" altLang="en-US" dirty="0" smtClean="0"/>
              <a:t>手法</a:t>
            </a:r>
            <a:r>
              <a:rPr lang="en-US" altLang="ja-JP" dirty="0" smtClean="0"/>
              <a:t>[3]</a:t>
            </a:r>
            <a:r>
              <a:rPr kumimoji="1" lang="ja-JP" altLang="en-US" dirty="0" smtClean="0"/>
              <a:t>は有意水準</a:t>
            </a:r>
            <a:r>
              <a:rPr kumimoji="1" lang="en-US" altLang="ja-JP" dirty="0" smtClean="0"/>
              <a:t>0.05</a:t>
            </a:r>
            <a:r>
              <a:rPr kumimoji="1" lang="ja-JP" altLang="en-US" dirty="0" smtClean="0"/>
              <a:t>で有意差有り</a:t>
            </a:r>
            <a:r>
              <a:rPr lang="ja-JP" altLang="en-US" dirty="0" smtClean="0"/>
              <a:t>のため彼らの手法と比べると効果が薄い</a:t>
            </a:r>
            <a:endParaRPr kumimoji="1" lang="en-US" altLang="ja-JP" dirty="0" smtClean="0"/>
          </a:p>
          <a:p>
            <a:r>
              <a:rPr kumimoji="1" lang="ja-JP" altLang="en-US" dirty="0" smtClean="0"/>
              <a:t>考えられる理由</a:t>
            </a:r>
            <a:endParaRPr kumimoji="1" lang="en-US" altLang="ja-JP" dirty="0" smtClean="0"/>
          </a:p>
          <a:p>
            <a:pPr lvl="1"/>
            <a:r>
              <a:rPr lang="ja-JP" altLang="en-US" dirty="0" smtClean="0"/>
              <a:t>未知のプログラムが対象の場合，変数名を見てもどういう役割を果たしているのか分からない</a:t>
            </a:r>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23</a:t>
            </a:fld>
            <a:endParaRPr kumimoji="1" lang="ja-JP" altLang="en-US"/>
          </a:p>
        </p:txBody>
      </p:sp>
      <p:sp>
        <p:nvSpPr>
          <p:cNvPr id="6" name="テキスト ボックス 5"/>
          <p:cNvSpPr txBox="1"/>
          <p:nvPr/>
        </p:nvSpPr>
        <p:spPr>
          <a:xfrm>
            <a:off x="1908893" y="6135687"/>
            <a:ext cx="6407523" cy="461665"/>
          </a:xfrm>
          <a:prstGeom prst="rect">
            <a:avLst/>
          </a:prstGeom>
          <a:noFill/>
        </p:spPr>
        <p:txBody>
          <a:bodyPr wrap="none" rtlCol="0">
            <a:spAutoFit/>
          </a:bodyPr>
          <a:lstStyle/>
          <a:p>
            <a:r>
              <a:rPr lang="en-US" altLang="zh-CN" sz="1200" dirty="0" smtClean="0">
                <a:ea typeface="ＭＳ Ｐゴシック" pitchFamily="50" charset="-128"/>
              </a:rPr>
              <a:t>[3]:</a:t>
            </a:r>
            <a:r>
              <a:rPr lang="en-US" altLang="ja-JP" sz="1200" dirty="0"/>
              <a:t>A Lightweight Visualization of </a:t>
            </a:r>
            <a:r>
              <a:rPr lang="en-US" altLang="ja-JP" sz="1200" dirty="0" err="1"/>
              <a:t>Interprocedural</a:t>
            </a:r>
            <a:r>
              <a:rPr lang="en-US" altLang="ja-JP" sz="1200" dirty="0"/>
              <a:t> Data-Flow Paths for Source Code Reading</a:t>
            </a:r>
            <a:br>
              <a:rPr lang="en-US" altLang="ja-JP" sz="1200" dirty="0"/>
            </a:br>
            <a:r>
              <a:rPr lang="en-US" altLang="ja-JP" sz="1200" dirty="0"/>
              <a:t>Takashi </a:t>
            </a:r>
            <a:r>
              <a:rPr lang="en-US" altLang="ja-JP" sz="1200" dirty="0" err="1"/>
              <a:t>Ishio</a:t>
            </a:r>
            <a:r>
              <a:rPr lang="en-US" altLang="ja-JP" sz="1200" dirty="0"/>
              <a:t>, Shogo </a:t>
            </a:r>
            <a:r>
              <a:rPr lang="en-US" altLang="ja-JP" sz="1200" dirty="0" err="1"/>
              <a:t>Etsuda</a:t>
            </a:r>
            <a:r>
              <a:rPr lang="en-US" altLang="ja-JP" sz="1200" dirty="0"/>
              <a:t>, and </a:t>
            </a:r>
            <a:r>
              <a:rPr lang="en-US" altLang="ja-JP" sz="1200" dirty="0" err="1"/>
              <a:t>Katsuro</a:t>
            </a:r>
            <a:r>
              <a:rPr lang="en-US" altLang="ja-JP" sz="1200" dirty="0"/>
              <a:t> Inoue, </a:t>
            </a:r>
            <a:r>
              <a:rPr lang="en-US" altLang="ja-JP" sz="1200" dirty="0" smtClean="0"/>
              <a:t>ICPC2012, pp.37-46</a:t>
            </a:r>
            <a:r>
              <a:rPr lang="en-US" altLang="ja-JP" sz="1200" dirty="0"/>
              <a:t>, 11-13</a:t>
            </a:r>
            <a:endParaRPr lang="ja-JP" altLang="en-US" sz="1200" dirty="0">
              <a:latin typeface="ＭＳ Ｐゴシック" pitchFamily="50" charset="-128"/>
              <a:ea typeface="ＭＳ Ｐゴシック" pitchFamily="50" charset="-128"/>
            </a:endParaRPr>
          </a:p>
        </p:txBody>
      </p:sp>
    </p:spTree>
    <p:extLst>
      <p:ext uri="{BB962C8B-B14F-4D97-AF65-F5344CB8AC3E}">
        <p14:creationId xmlns:p14="http://schemas.microsoft.com/office/powerpoint/2010/main" val="10871552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まとめ</a:t>
            </a:r>
            <a:endParaRPr lang="en-US" altLang="ja-JP" dirty="0" smtClean="0"/>
          </a:p>
          <a:p>
            <a:pPr lvl="1"/>
            <a:r>
              <a:rPr lang="ja-JP" altLang="en-US" dirty="0" smtClean="0"/>
              <a:t>メソッドの入力のうち，実際にアクセスされるデータとアクセス箇所・種類を</a:t>
            </a:r>
            <a:r>
              <a:rPr lang="ja-JP" altLang="en-US" dirty="0"/>
              <a:t>可視化</a:t>
            </a:r>
            <a:r>
              <a:rPr lang="ja-JP" altLang="en-US" dirty="0" smtClean="0"/>
              <a:t>するツールを作成</a:t>
            </a:r>
            <a:endParaRPr lang="en-US" altLang="ja-JP" dirty="0" smtClean="0"/>
          </a:p>
          <a:p>
            <a:pPr lvl="2"/>
            <a:r>
              <a:rPr lang="ja-JP" altLang="en-US" dirty="0" smtClean="0"/>
              <a:t>ツール有りの作業者が早くソースコードの探索を終えることを確認</a:t>
            </a:r>
            <a:endParaRPr lang="en-US" altLang="ja-JP" dirty="0"/>
          </a:p>
          <a:p>
            <a:pPr lvl="2"/>
            <a:endParaRPr lang="en-US" altLang="ja-JP" dirty="0" smtClean="0"/>
          </a:p>
          <a:p>
            <a:r>
              <a:rPr lang="ja-JP" altLang="en-US" dirty="0" smtClean="0"/>
              <a:t>今後の課題</a:t>
            </a:r>
            <a:endParaRPr lang="en-US" altLang="ja-JP" dirty="0" smtClean="0"/>
          </a:p>
          <a:p>
            <a:pPr lvl="1"/>
            <a:r>
              <a:rPr lang="ja-JP" altLang="en-US" dirty="0" smtClean="0"/>
              <a:t>大量に出力されるデータ項目の要約</a:t>
            </a:r>
            <a:endParaRPr lang="en-US" altLang="ja-JP" dirty="0" smtClean="0"/>
          </a:p>
          <a:p>
            <a:pPr lvl="1"/>
            <a:r>
              <a:rPr lang="ja-JP" altLang="en-US" dirty="0" smtClean="0"/>
              <a:t>変数名に適切な解説を</a:t>
            </a:r>
            <a:r>
              <a:rPr lang="ja-JP" altLang="en-US" dirty="0"/>
              <a:t>付与</a:t>
            </a:r>
            <a:endParaRPr lang="en-US" altLang="ja-JP" dirty="0" smtClean="0"/>
          </a:p>
          <a:p>
            <a:pPr lvl="1"/>
            <a:r>
              <a:rPr lang="ja-JP" altLang="en-US" dirty="0" smtClean="0"/>
              <a:t>オンデマンド解析の実装</a:t>
            </a:r>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24</a:t>
            </a:fld>
            <a:endParaRPr kumimoji="1" lang="ja-JP" altLang="en-US"/>
          </a:p>
        </p:txBody>
      </p:sp>
    </p:spTree>
    <p:extLst>
      <p:ext uri="{BB962C8B-B14F-4D97-AF65-F5344CB8AC3E}">
        <p14:creationId xmlns:p14="http://schemas.microsoft.com/office/powerpoint/2010/main" val="26733104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メソッドの入力</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smtClean="0"/>
              <a:t>オブジェクト指向プログラムで，メソッドに対し，データを入力する</a:t>
            </a:r>
            <a:r>
              <a:rPr lang="ja-JP" altLang="en-US" dirty="0"/>
              <a:t>方法</a:t>
            </a:r>
            <a:endParaRPr kumimoji="1" lang="en-US" altLang="ja-JP" dirty="0" smtClean="0"/>
          </a:p>
          <a:p>
            <a:pPr lvl="1"/>
            <a:r>
              <a:rPr kumimoji="1" lang="ja-JP" altLang="en-US" dirty="0" smtClean="0"/>
              <a:t>引数にデータを渡す</a:t>
            </a:r>
            <a:endParaRPr kumimoji="1" lang="en-US" altLang="ja-JP" dirty="0" smtClean="0"/>
          </a:p>
          <a:p>
            <a:pPr lvl="1"/>
            <a:r>
              <a:rPr lang="ja-JP" altLang="en-US" dirty="0" smtClean="0"/>
              <a:t>メソッドを実行するオブジェクトのフィールドに，事前にデータを渡しておく</a:t>
            </a:r>
            <a:endParaRPr lang="en-US" altLang="ja-JP" dirty="0"/>
          </a:p>
          <a:p>
            <a:pPr lvl="1"/>
            <a:r>
              <a:rPr kumimoji="1" lang="ja-JP" altLang="en-US" dirty="0" smtClean="0"/>
              <a:t>クラス変数（グローバル変数）を使用する</a:t>
            </a:r>
            <a:endParaRPr kumimoji="1" lang="en-US" altLang="ja-JP" dirty="0" smtClean="0"/>
          </a:p>
          <a:p>
            <a:endParaRPr kumimoji="1" lang="en-US" altLang="ja-JP" dirty="0" smtClean="0"/>
          </a:p>
          <a:p>
            <a:r>
              <a:rPr lang="ja-JP" altLang="en-US" dirty="0" smtClean="0"/>
              <a:t>メソッドの入力を把握するときの問題</a:t>
            </a:r>
            <a:endParaRPr kumimoji="1" lang="en-US" altLang="ja-JP" dirty="0" smtClean="0"/>
          </a:p>
          <a:p>
            <a:pPr lvl="1"/>
            <a:r>
              <a:rPr lang="ja-JP" altLang="en-US" dirty="0" smtClean="0"/>
              <a:t>メソッド実行中に使用したクラス変数</a:t>
            </a:r>
            <a:r>
              <a:rPr lang="ja-JP" altLang="en-US" dirty="0"/>
              <a:t>を</a:t>
            </a:r>
            <a:r>
              <a:rPr lang="ja-JP" altLang="en-US" dirty="0" smtClean="0"/>
              <a:t>把握するには，メソッドの呼び出し関係を追う必要がある</a:t>
            </a:r>
            <a:endParaRPr lang="en-US" altLang="ja-JP" dirty="0" smtClean="0"/>
          </a:p>
          <a:p>
            <a:pPr lvl="1"/>
            <a:r>
              <a:rPr lang="ja-JP" altLang="en-US" dirty="0" smtClean="0"/>
              <a:t>引数やオブジェクトの持つフィールドは全てが使われるわけではない</a:t>
            </a:r>
            <a:endParaRPr kumimoji="1" lang="en-US" altLang="ja-JP" dirty="0" smtClean="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25</a:t>
            </a:fld>
            <a:endParaRPr kumimoji="1" lang="ja-JP" altLang="en-US"/>
          </a:p>
        </p:txBody>
      </p:sp>
    </p:spTree>
    <p:extLst>
      <p:ext uri="{BB962C8B-B14F-4D97-AF65-F5344CB8AC3E}">
        <p14:creationId xmlns:p14="http://schemas.microsoft.com/office/powerpoint/2010/main" val="326575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正解者のみの解答時間プロット</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26</a:t>
            </a:fld>
            <a:endParaRPr kumimoji="1" lang="ja-JP" alt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385163"/>
            <a:ext cx="5337398" cy="4846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テキスト ボックス 4"/>
          <p:cNvSpPr txBox="1"/>
          <p:nvPr/>
        </p:nvSpPr>
        <p:spPr>
          <a:xfrm>
            <a:off x="2699792" y="5764614"/>
            <a:ext cx="1237839" cy="369332"/>
          </a:xfrm>
          <a:prstGeom prst="rect">
            <a:avLst/>
          </a:prstGeom>
          <a:solidFill>
            <a:schemeClr val="bg1"/>
          </a:solidFill>
        </p:spPr>
        <p:txBody>
          <a:bodyPr wrap="none" rtlCol="0">
            <a:spAutoFit/>
          </a:bodyPr>
          <a:lstStyle/>
          <a:p>
            <a:r>
              <a:rPr lang="ja-JP" altLang="en-US" dirty="0" smtClean="0"/>
              <a:t>ツール有り</a:t>
            </a:r>
            <a:endParaRPr kumimoji="1" lang="ja-JP" altLang="en-US" dirty="0"/>
          </a:p>
        </p:txBody>
      </p:sp>
      <p:sp>
        <p:nvSpPr>
          <p:cNvPr id="7" name="テキスト ボックス 6"/>
          <p:cNvSpPr txBox="1"/>
          <p:nvPr/>
        </p:nvSpPr>
        <p:spPr>
          <a:xfrm>
            <a:off x="4788024" y="5764614"/>
            <a:ext cx="1242648" cy="369332"/>
          </a:xfrm>
          <a:prstGeom prst="rect">
            <a:avLst/>
          </a:prstGeom>
          <a:solidFill>
            <a:schemeClr val="bg1"/>
          </a:solidFill>
        </p:spPr>
        <p:txBody>
          <a:bodyPr wrap="none" rtlCol="0">
            <a:spAutoFit/>
          </a:bodyPr>
          <a:lstStyle/>
          <a:p>
            <a:r>
              <a:rPr lang="ja-JP" altLang="en-US" dirty="0" smtClean="0"/>
              <a:t>ツール無し</a:t>
            </a:r>
            <a:endParaRPr kumimoji="1" lang="ja-JP" altLang="en-US" dirty="0"/>
          </a:p>
        </p:txBody>
      </p:sp>
    </p:spTree>
    <p:extLst>
      <p:ext uri="{BB962C8B-B14F-4D97-AF65-F5344CB8AC3E}">
        <p14:creationId xmlns:p14="http://schemas.microsoft.com/office/powerpoint/2010/main" val="1672742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400" dirty="0" smtClean="0"/>
              <a:t>表示された要素数とメソッド数のヒストグラム</a:t>
            </a:r>
            <a:endParaRPr kumimoji="1" lang="ja-JP" altLang="en-US" sz="34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27</a:t>
            </a:fld>
            <a:endParaRPr kumimoji="1" lang="ja-JP" altLang="en-US"/>
          </a:p>
        </p:txBody>
      </p:sp>
      <p:graphicFrame>
        <p:nvGraphicFramePr>
          <p:cNvPr id="5" name="グラフ 4"/>
          <p:cNvGraphicFramePr>
            <a:graphicFrameLocks/>
          </p:cNvGraphicFramePr>
          <p:nvPr>
            <p:extLst>
              <p:ext uri="{D42A27DB-BD31-4B8C-83A1-F6EECF244321}">
                <p14:modId xmlns:p14="http://schemas.microsoft.com/office/powerpoint/2010/main" val="2512297041"/>
              </p:ext>
            </p:extLst>
          </p:nvPr>
        </p:nvGraphicFramePr>
        <p:xfrm>
          <a:off x="107504" y="1556792"/>
          <a:ext cx="2880320" cy="21815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p:cNvGraphicFramePr>
            <a:graphicFrameLocks/>
          </p:cNvGraphicFramePr>
          <p:nvPr>
            <p:extLst>
              <p:ext uri="{D42A27DB-BD31-4B8C-83A1-F6EECF244321}">
                <p14:modId xmlns:p14="http://schemas.microsoft.com/office/powerpoint/2010/main" val="3483585897"/>
              </p:ext>
            </p:extLst>
          </p:nvPr>
        </p:nvGraphicFramePr>
        <p:xfrm>
          <a:off x="3059832" y="1543641"/>
          <a:ext cx="2880320" cy="216024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p:cNvGraphicFramePr>
            <a:graphicFrameLocks/>
          </p:cNvGraphicFramePr>
          <p:nvPr>
            <p:extLst>
              <p:ext uri="{D42A27DB-BD31-4B8C-83A1-F6EECF244321}">
                <p14:modId xmlns:p14="http://schemas.microsoft.com/office/powerpoint/2010/main" val="4129076226"/>
              </p:ext>
            </p:extLst>
          </p:nvPr>
        </p:nvGraphicFramePr>
        <p:xfrm>
          <a:off x="6084168" y="1556792"/>
          <a:ext cx="2736304" cy="2160240"/>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直線コネクタ 8"/>
          <p:cNvCxnSpPr/>
          <p:nvPr/>
        </p:nvCxnSpPr>
        <p:spPr>
          <a:xfrm>
            <a:off x="179512" y="3861048"/>
            <a:ext cx="8784976"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0" y="1196752"/>
            <a:ext cx="1159292" cy="369332"/>
          </a:xfrm>
          <a:prstGeom prst="rect">
            <a:avLst/>
          </a:prstGeom>
          <a:noFill/>
        </p:spPr>
        <p:txBody>
          <a:bodyPr wrap="none" rtlCol="0">
            <a:spAutoFit/>
          </a:bodyPr>
          <a:lstStyle/>
          <a:p>
            <a:r>
              <a:rPr kumimoji="1" lang="en-US" altLang="ja-JP" dirty="0" err="1" smtClean="0">
                <a:solidFill>
                  <a:srgbClr val="CC0000"/>
                </a:solidFill>
              </a:rPr>
              <a:t>ArgoUML</a:t>
            </a:r>
            <a:endParaRPr kumimoji="1" lang="ja-JP" altLang="en-US" dirty="0">
              <a:solidFill>
                <a:srgbClr val="CC0000"/>
              </a:solidFill>
            </a:endParaRPr>
          </a:p>
        </p:txBody>
      </p:sp>
      <p:sp>
        <p:nvSpPr>
          <p:cNvPr id="12" name="テキスト ボックス 11"/>
          <p:cNvSpPr txBox="1"/>
          <p:nvPr/>
        </p:nvSpPr>
        <p:spPr>
          <a:xfrm>
            <a:off x="1331640" y="3738364"/>
            <a:ext cx="1197764" cy="369332"/>
          </a:xfrm>
          <a:prstGeom prst="rect">
            <a:avLst/>
          </a:prstGeom>
          <a:solidFill>
            <a:schemeClr val="bg1"/>
          </a:solidFill>
        </p:spPr>
        <p:txBody>
          <a:bodyPr wrap="none" rtlCol="0">
            <a:spAutoFit/>
          </a:bodyPr>
          <a:lstStyle/>
          <a:p>
            <a:r>
              <a:rPr kumimoji="1" lang="en-US" altLang="ja-JP" dirty="0" smtClean="0"/>
              <a:t>Read</a:t>
            </a:r>
            <a:r>
              <a:rPr kumimoji="1" lang="ja-JP" altLang="en-US" dirty="0" smtClean="0"/>
              <a:t>のみ</a:t>
            </a:r>
            <a:endParaRPr kumimoji="1" lang="ja-JP" altLang="en-US" dirty="0"/>
          </a:p>
        </p:txBody>
      </p:sp>
      <p:sp>
        <p:nvSpPr>
          <p:cNvPr id="13" name="テキスト ボックス 12"/>
          <p:cNvSpPr txBox="1"/>
          <p:nvPr/>
        </p:nvSpPr>
        <p:spPr>
          <a:xfrm>
            <a:off x="3981614" y="3726964"/>
            <a:ext cx="1180772" cy="369332"/>
          </a:xfrm>
          <a:prstGeom prst="rect">
            <a:avLst/>
          </a:prstGeom>
          <a:solidFill>
            <a:schemeClr val="bg1"/>
          </a:solidFill>
        </p:spPr>
        <p:txBody>
          <a:bodyPr wrap="none" rtlCol="0">
            <a:spAutoFit/>
          </a:bodyPr>
          <a:lstStyle/>
          <a:p>
            <a:r>
              <a:rPr kumimoji="1" lang="en-US" altLang="ja-JP" dirty="0" smtClean="0"/>
              <a:t>Write</a:t>
            </a:r>
            <a:r>
              <a:rPr kumimoji="1" lang="ja-JP" altLang="en-US" dirty="0" smtClean="0"/>
              <a:t>のみ</a:t>
            </a:r>
            <a:endParaRPr kumimoji="1" lang="ja-JP" altLang="en-US" dirty="0"/>
          </a:p>
        </p:txBody>
      </p:sp>
      <p:sp>
        <p:nvSpPr>
          <p:cNvPr id="14" name="テキスト ボックス 13"/>
          <p:cNvSpPr txBox="1"/>
          <p:nvPr/>
        </p:nvSpPr>
        <p:spPr>
          <a:xfrm>
            <a:off x="6935648" y="3703881"/>
            <a:ext cx="1334661" cy="369332"/>
          </a:xfrm>
          <a:prstGeom prst="rect">
            <a:avLst/>
          </a:prstGeom>
          <a:solidFill>
            <a:schemeClr val="bg1"/>
          </a:solidFill>
        </p:spPr>
        <p:txBody>
          <a:bodyPr wrap="none" rtlCol="0">
            <a:spAutoFit/>
          </a:bodyPr>
          <a:lstStyle/>
          <a:p>
            <a:r>
              <a:rPr kumimoji="1" lang="en-US" altLang="ja-JP" dirty="0" smtClean="0"/>
              <a:t>Read Write</a:t>
            </a:r>
            <a:endParaRPr kumimoji="1" lang="ja-JP" altLang="en-US" dirty="0"/>
          </a:p>
        </p:txBody>
      </p:sp>
      <p:graphicFrame>
        <p:nvGraphicFramePr>
          <p:cNvPr id="15" name="グラフ 14"/>
          <p:cNvGraphicFramePr>
            <a:graphicFrameLocks/>
          </p:cNvGraphicFramePr>
          <p:nvPr>
            <p:extLst>
              <p:ext uri="{D42A27DB-BD31-4B8C-83A1-F6EECF244321}">
                <p14:modId xmlns:p14="http://schemas.microsoft.com/office/powerpoint/2010/main" val="3091981049"/>
              </p:ext>
            </p:extLst>
          </p:nvPr>
        </p:nvGraphicFramePr>
        <p:xfrm>
          <a:off x="395536" y="4221088"/>
          <a:ext cx="2552332" cy="223224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グラフ 15"/>
          <p:cNvGraphicFramePr>
            <a:graphicFrameLocks/>
          </p:cNvGraphicFramePr>
          <p:nvPr>
            <p:extLst>
              <p:ext uri="{D42A27DB-BD31-4B8C-83A1-F6EECF244321}">
                <p14:modId xmlns:p14="http://schemas.microsoft.com/office/powerpoint/2010/main" val="2367974991"/>
              </p:ext>
            </p:extLst>
          </p:nvPr>
        </p:nvGraphicFramePr>
        <p:xfrm>
          <a:off x="3059832" y="4149080"/>
          <a:ext cx="2664296" cy="223224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7" name="グラフ 16"/>
          <p:cNvGraphicFramePr>
            <a:graphicFrameLocks/>
          </p:cNvGraphicFramePr>
          <p:nvPr>
            <p:extLst>
              <p:ext uri="{D42A27DB-BD31-4B8C-83A1-F6EECF244321}">
                <p14:modId xmlns:p14="http://schemas.microsoft.com/office/powerpoint/2010/main" val="939021518"/>
              </p:ext>
            </p:extLst>
          </p:nvPr>
        </p:nvGraphicFramePr>
        <p:xfrm>
          <a:off x="6012160" y="4063259"/>
          <a:ext cx="2736304" cy="2318069"/>
        </p:xfrm>
        <a:graphic>
          <a:graphicData uri="http://schemas.openxmlformats.org/drawingml/2006/chart">
            <c:chart xmlns:c="http://schemas.openxmlformats.org/drawingml/2006/chart" xmlns:r="http://schemas.openxmlformats.org/officeDocument/2006/relationships" r:id="rId7"/>
          </a:graphicData>
        </a:graphic>
      </p:graphicFrame>
      <p:sp>
        <p:nvSpPr>
          <p:cNvPr id="18" name="テキスト ボックス 17"/>
          <p:cNvSpPr txBox="1"/>
          <p:nvPr/>
        </p:nvSpPr>
        <p:spPr>
          <a:xfrm>
            <a:off x="1236" y="3861847"/>
            <a:ext cx="1467068" cy="369332"/>
          </a:xfrm>
          <a:prstGeom prst="rect">
            <a:avLst/>
          </a:prstGeom>
          <a:noFill/>
        </p:spPr>
        <p:txBody>
          <a:bodyPr wrap="none" rtlCol="0">
            <a:spAutoFit/>
          </a:bodyPr>
          <a:lstStyle/>
          <a:p>
            <a:r>
              <a:rPr lang="en-US" altLang="ja-JP" dirty="0" err="1">
                <a:solidFill>
                  <a:srgbClr val="CC0000"/>
                </a:solidFill>
              </a:rPr>
              <a:t>GanttProject</a:t>
            </a:r>
            <a:endParaRPr kumimoji="1" lang="ja-JP" altLang="en-US" dirty="0">
              <a:solidFill>
                <a:srgbClr val="CC0000"/>
              </a:solidFill>
            </a:endParaRPr>
          </a:p>
        </p:txBody>
      </p:sp>
    </p:spTree>
    <p:extLst>
      <p:ext uri="{BB962C8B-B14F-4D97-AF65-F5344CB8AC3E}">
        <p14:creationId xmlns:p14="http://schemas.microsoft.com/office/powerpoint/2010/main" val="39693416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表示された</a:t>
            </a:r>
            <a:r>
              <a:rPr lang="ja-JP" altLang="en-US" dirty="0" smtClean="0"/>
              <a:t>要素数の分布</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28</a:t>
            </a:fld>
            <a:endParaRPr kumimoji="1" lang="ja-JP" alt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772816"/>
            <a:ext cx="3993171" cy="3819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806441"/>
            <a:ext cx="4122929" cy="3782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テキスト ボックス 13"/>
          <p:cNvSpPr txBox="1"/>
          <p:nvPr/>
        </p:nvSpPr>
        <p:spPr>
          <a:xfrm>
            <a:off x="1691680" y="1381418"/>
            <a:ext cx="1159292" cy="369332"/>
          </a:xfrm>
          <a:prstGeom prst="rect">
            <a:avLst/>
          </a:prstGeom>
          <a:noFill/>
        </p:spPr>
        <p:txBody>
          <a:bodyPr wrap="none" rtlCol="0">
            <a:spAutoFit/>
          </a:bodyPr>
          <a:lstStyle/>
          <a:p>
            <a:r>
              <a:rPr kumimoji="1" lang="en-US" altLang="ja-JP" dirty="0" err="1" smtClean="0">
                <a:solidFill>
                  <a:srgbClr val="CC0000"/>
                </a:solidFill>
              </a:rPr>
              <a:t>ArgoUML</a:t>
            </a:r>
            <a:endParaRPr kumimoji="1" lang="ja-JP" altLang="en-US" dirty="0">
              <a:solidFill>
                <a:srgbClr val="CC0000"/>
              </a:solidFill>
            </a:endParaRPr>
          </a:p>
        </p:txBody>
      </p:sp>
      <p:sp>
        <p:nvSpPr>
          <p:cNvPr id="15" name="テキスト ボックス 14"/>
          <p:cNvSpPr txBox="1"/>
          <p:nvPr/>
        </p:nvSpPr>
        <p:spPr>
          <a:xfrm>
            <a:off x="5899930" y="1403484"/>
            <a:ext cx="1467068" cy="369332"/>
          </a:xfrm>
          <a:prstGeom prst="rect">
            <a:avLst/>
          </a:prstGeom>
          <a:noFill/>
        </p:spPr>
        <p:txBody>
          <a:bodyPr wrap="none" rtlCol="0">
            <a:spAutoFit/>
          </a:bodyPr>
          <a:lstStyle/>
          <a:p>
            <a:r>
              <a:rPr lang="en-US" altLang="ja-JP" dirty="0" err="1">
                <a:solidFill>
                  <a:srgbClr val="CC0000"/>
                </a:solidFill>
              </a:rPr>
              <a:t>GanttProject</a:t>
            </a:r>
            <a:endParaRPr kumimoji="1" lang="ja-JP" altLang="en-US" dirty="0">
              <a:solidFill>
                <a:srgbClr val="CC0000"/>
              </a:solidFill>
            </a:endParaRPr>
          </a:p>
        </p:txBody>
      </p:sp>
    </p:spTree>
    <p:extLst>
      <p:ext uri="{BB962C8B-B14F-4D97-AF65-F5344CB8AC3E}">
        <p14:creationId xmlns:p14="http://schemas.microsoft.com/office/powerpoint/2010/main" val="4021283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表示された要素数の分布</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29</a:t>
            </a:fld>
            <a:endParaRPr kumimoji="1" lang="ja-JP"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96752"/>
            <a:ext cx="2706812" cy="2546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1280101"/>
            <a:ext cx="2641286" cy="2436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781" y="1268760"/>
            <a:ext cx="2678379" cy="247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直線コネクタ 5"/>
          <p:cNvCxnSpPr/>
          <p:nvPr/>
        </p:nvCxnSpPr>
        <p:spPr>
          <a:xfrm>
            <a:off x="107504" y="3861048"/>
            <a:ext cx="8928992" cy="0"/>
          </a:xfrm>
          <a:prstGeom prst="line">
            <a:avLst/>
          </a:prstGeom>
        </p:spPr>
        <p:style>
          <a:lnRef idx="1">
            <a:schemeClr val="accent1"/>
          </a:lnRef>
          <a:fillRef idx="0">
            <a:schemeClr val="accent1"/>
          </a:fillRef>
          <a:effectRef idx="0">
            <a:schemeClr val="accent1"/>
          </a:effectRef>
          <a:fontRef idx="minor">
            <a:schemeClr val="tx1"/>
          </a:fontRef>
        </p:style>
      </p:cxnSp>
      <p:pic>
        <p:nvPicPr>
          <p:cNvPr id="205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0833" y="4005065"/>
            <a:ext cx="2776991" cy="2177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6176" y="3996577"/>
            <a:ext cx="2739811" cy="2206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5632" y="4077306"/>
            <a:ext cx="2676862" cy="20327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7628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5232617" y="4837982"/>
            <a:ext cx="2088232"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正方形/長方形 10"/>
          <p:cNvSpPr/>
          <p:nvPr/>
        </p:nvSpPr>
        <p:spPr>
          <a:xfrm>
            <a:off x="5232617" y="3992832"/>
            <a:ext cx="2664296" cy="8451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0" name="正方形/長方形 9"/>
          <p:cNvSpPr/>
          <p:nvPr/>
        </p:nvSpPr>
        <p:spPr>
          <a:xfrm>
            <a:off x="5232617" y="3078432"/>
            <a:ext cx="2376264"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メソッドへデータを入力する方法</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
        <p:nvSpPr>
          <p:cNvPr id="5" name="テキスト ボックス 4"/>
          <p:cNvSpPr txBox="1"/>
          <p:nvPr/>
        </p:nvSpPr>
        <p:spPr>
          <a:xfrm>
            <a:off x="5232617" y="3078432"/>
            <a:ext cx="2723759" cy="2677656"/>
          </a:xfrm>
          <a:prstGeom prst="rect">
            <a:avLst/>
          </a:prstGeom>
          <a:noFill/>
        </p:spPr>
        <p:txBody>
          <a:bodyPr wrap="none" rtlCol="0">
            <a:spAutoFit/>
          </a:bodyPr>
          <a:lstStyle/>
          <a:p>
            <a:r>
              <a:rPr kumimoji="1" lang="en-US" altLang="ja-JP" sz="2800" dirty="0" smtClean="0"/>
              <a:t>  a = 20;</a:t>
            </a:r>
          </a:p>
          <a:p>
            <a:r>
              <a:rPr lang="en-US" altLang="ja-JP" sz="2800" dirty="0"/>
              <a:t> </a:t>
            </a:r>
            <a:r>
              <a:rPr lang="en-US" altLang="ja-JP" sz="2800" dirty="0" smtClean="0"/>
              <a:t> b = new B();</a:t>
            </a:r>
          </a:p>
          <a:p>
            <a:r>
              <a:rPr kumimoji="1" lang="en-US" altLang="ja-JP" sz="2800" dirty="0"/>
              <a:t> </a:t>
            </a:r>
            <a:r>
              <a:rPr kumimoji="1" lang="en-US" altLang="ja-JP" sz="2800" dirty="0" smtClean="0"/>
              <a:t> </a:t>
            </a:r>
            <a:r>
              <a:rPr kumimoji="1" lang="en-US" altLang="ja-JP" sz="2800" dirty="0" err="1" smtClean="0"/>
              <a:t>b.f</a:t>
            </a:r>
            <a:r>
              <a:rPr kumimoji="1" lang="en-US" altLang="ja-JP" sz="2800" dirty="0" smtClean="0"/>
              <a:t> = “Hello”;</a:t>
            </a:r>
          </a:p>
          <a:p>
            <a:r>
              <a:rPr lang="en-US" altLang="ja-JP" sz="2800" dirty="0" smtClean="0"/>
              <a:t>  </a:t>
            </a:r>
            <a:r>
              <a:rPr lang="en-US" altLang="ja-JP" sz="2800" dirty="0" err="1" smtClean="0"/>
              <a:t>this.f</a:t>
            </a:r>
            <a:r>
              <a:rPr lang="en-US" altLang="ja-JP" sz="2800" dirty="0" smtClean="0"/>
              <a:t> = “World”</a:t>
            </a:r>
          </a:p>
          <a:p>
            <a:r>
              <a:rPr lang="en-US" altLang="ja-JP" sz="2800" dirty="0"/>
              <a:t> </a:t>
            </a:r>
            <a:r>
              <a:rPr lang="en-US" altLang="ja-JP" sz="2800" dirty="0" smtClean="0"/>
              <a:t> </a:t>
            </a:r>
            <a:r>
              <a:rPr lang="en-US" altLang="ja-JP" sz="2800" dirty="0"/>
              <a:t>G.T = 200</a:t>
            </a:r>
            <a:r>
              <a:rPr lang="en-US" altLang="ja-JP" sz="2800" dirty="0" smtClean="0"/>
              <a:t>;</a:t>
            </a:r>
            <a:endParaRPr lang="en-US" altLang="ja-JP" sz="2800" dirty="0"/>
          </a:p>
          <a:p>
            <a:r>
              <a:rPr kumimoji="1" lang="en-US" altLang="ja-JP" sz="2800" b="1" i="1" dirty="0" smtClean="0"/>
              <a:t>  m(a, b)</a:t>
            </a:r>
            <a:r>
              <a:rPr kumimoji="1" lang="en-US" altLang="ja-JP" sz="2800" dirty="0" smtClean="0"/>
              <a:t>;</a:t>
            </a:r>
          </a:p>
        </p:txBody>
      </p:sp>
      <p:sp>
        <p:nvSpPr>
          <p:cNvPr id="6" name="テキスト ボックス 5"/>
          <p:cNvSpPr txBox="1"/>
          <p:nvPr/>
        </p:nvSpPr>
        <p:spPr>
          <a:xfrm>
            <a:off x="179512" y="3265820"/>
            <a:ext cx="3616696" cy="523220"/>
          </a:xfrm>
          <a:prstGeom prst="rect">
            <a:avLst/>
          </a:prstGeom>
          <a:noFill/>
        </p:spPr>
        <p:txBody>
          <a:bodyPr wrap="none" rtlCol="0">
            <a:spAutoFit/>
          </a:bodyPr>
          <a:lstStyle/>
          <a:p>
            <a:r>
              <a:rPr kumimoji="1" lang="en-US" altLang="ja-JP" sz="2800" dirty="0" smtClean="0"/>
              <a:t>1. </a:t>
            </a:r>
            <a:r>
              <a:rPr kumimoji="1" lang="ja-JP" altLang="en-US" sz="2800" dirty="0" smtClean="0"/>
              <a:t>引数にデータを渡す</a:t>
            </a:r>
            <a:endParaRPr kumimoji="1" lang="en-US" altLang="ja-JP" sz="2800" dirty="0" smtClean="0"/>
          </a:p>
        </p:txBody>
      </p:sp>
      <p:sp>
        <p:nvSpPr>
          <p:cNvPr id="7" name="テキスト ボックス 6"/>
          <p:cNvSpPr txBox="1"/>
          <p:nvPr/>
        </p:nvSpPr>
        <p:spPr>
          <a:xfrm>
            <a:off x="193624" y="3933056"/>
            <a:ext cx="4522392" cy="954107"/>
          </a:xfrm>
          <a:prstGeom prst="rect">
            <a:avLst/>
          </a:prstGeom>
          <a:noFill/>
        </p:spPr>
        <p:txBody>
          <a:bodyPr wrap="none" rtlCol="0">
            <a:spAutoFit/>
          </a:bodyPr>
          <a:lstStyle/>
          <a:p>
            <a:r>
              <a:rPr lang="en-US" altLang="ja-JP" sz="2800" dirty="0" smtClean="0"/>
              <a:t>2. </a:t>
            </a:r>
            <a:r>
              <a:rPr lang="ja-JP" altLang="en-US" sz="2800" dirty="0" smtClean="0"/>
              <a:t>オブジェクトのフィールドに</a:t>
            </a:r>
            <a:endParaRPr lang="en-US" altLang="ja-JP" sz="2800" dirty="0" smtClean="0"/>
          </a:p>
          <a:p>
            <a:r>
              <a:rPr lang="en-US" altLang="ja-JP" sz="2800" dirty="0"/>
              <a:t> </a:t>
            </a:r>
            <a:r>
              <a:rPr lang="en-US" altLang="ja-JP" sz="2800" dirty="0" smtClean="0"/>
              <a:t>   </a:t>
            </a:r>
            <a:r>
              <a:rPr lang="ja-JP" altLang="en-US" sz="2800" dirty="0" smtClean="0"/>
              <a:t>データを渡す</a:t>
            </a:r>
            <a:endParaRPr kumimoji="1" lang="ja-JP" altLang="en-US" sz="2800" dirty="0"/>
          </a:p>
        </p:txBody>
      </p:sp>
      <p:sp>
        <p:nvSpPr>
          <p:cNvPr id="8" name="テキスト ボックス 7"/>
          <p:cNvSpPr txBox="1"/>
          <p:nvPr/>
        </p:nvSpPr>
        <p:spPr>
          <a:xfrm>
            <a:off x="179512" y="4849996"/>
            <a:ext cx="4519186" cy="1384995"/>
          </a:xfrm>
          <a:prstGeom prst="rect">
            <a:avLst/>
          </a:prstGeom>
          <a:noFill/>
        </p:spPr>
        <p:txBody>
          <a:bodyPr wrap="none" rtlCol="0">
            <a:spAutoFit/>
          </a:bodyPr>
          <a:lstStyle/>
          <a:p>
            <a:r>
              <a:rPr kumimoji="1" lang="en-US" altLang="ja-JP" sz="2800" dirty="0" smtClean="0"/>
              <a:t>3. </a:t>
            </a:r>
            <a:r>
              <a:rPr kumimoji="1" lang="ja-JP" altLang="en-US" sz="2800" dirty="0" smtClean="0"/>
              <a:t>クラス変数にデータを渡す</a:t>
            </a:r>
            <a:endParaRPr kumimoji="1" lang="en-US" altLang="ja-JP" sz="2800" dirty="0" smtClean="0"/>
          </a:p>
          <a:p>
            <a:r>
              <a:rPr lang="en-US" altLang="ja-JP" sz="2800" dirty="0"/>
              <a:t> </a:t>
            </a:r>
            <a:r>
              <a:rPr lang="en-US" altLang="ja-JP" sz="2800" dirty="0" smtClean="0"/>
              <a:t>  </a:t>
            </a:r>
            <a:r>
              <a:rPr lang="ja-JP" altLang="en-US" sz="2800" dirty="0" smtClean="0"/>
              <a:t>（クラス変数のフィールドに</a:t>
            </a:r>
            <a:endParaRPr lang="en-US" altLang="ja-JP" sz="2800" dirty="0" smtClean="0"/>
          </a:p>
          <a:p>
            <a:r>
              <a:rPr kumimoji="1" lang="en-US" altLang="ja-JP" sz="2800" dirty="0"/>
              <a:t> </a:t>
            </a:r>
            <a:r>
              <a:rPr kumimoji="1" lang="en-US" altLang="ja-JP" sz="2800" dirty="0" smtClean="0"/>
              <a:t>    </a:t>
            </a:r>
            <a:r>
              <a:rPr kumimoji="1" lang="ja-JP" altLang="en-US" sz="2800" dirty="0" smtClean="0"/>
              <a:t>データを渡す）</a:t>
            </a:r>
            <a:endParaRPr kumimoji="1" lang="ja-JP" altLang="en-US" sz="2800" dirty="0"/>
          </a:p>
        </p:txBody>
      </p:sp>
      <p:sp>
        <p:nvSpPr>
          <p:cNvPr id="3" name="テキスト ボックス 2"/>
          <p:cNvSpPr txBox="1"/>
          <p:nvPr/>
        </p:nvSpPr>
        <p:spPr>
          <a:xfrm>
            <a:off x="554731" y="1201976"/>
            <a:ext cx="3009157" cy="1938992"/>
          </a:xfrm>
          <a:prstGeom prst="rect">
            <a:avLst/>
          </a:prstGeom>
          <a:noFill/>
        </p:spPr>
        <p:txBody>
          <a:bodyPr wrap="none" rtlCol="0">
            <a:spAutoFit/>
          </a:bodyPr>
          <a:lstStyle/>
          <a:p>
            <a:r>
              <a:rPr lang="en-US" altLang="ja-JP" sz="2400" dirty="0"/>
              <a:t> </a:t>
            </a:r>
            <a:r>
              <a:rPr lang="en-US" altLang="ja-JP" sz="2400" dirty="0" smtClean="0"/>
              <a:t>void </a:t>
            </a:r>
            <a:r>
              <a:rPr lang="en-US" altLang="ja-JP" sz="2400" b="1" i="1" dirty="0" smtClean="0"/>
              <a:t>m(</a:t>
            </a:r>
            <a:r>
              <a:rPr lang="en-US" altLang="ja-JP" sz="2400" b="1" i="1" dirty="0" err="1" smtClean="0"/>
              <a:t>int</a:t>
            </a:r>
            <a:r>
              <a:rPr lang="en-US" altLang="ja-JP" sz="2400" b="1" i="1" dirty="0" smtClean="0"/>
              <a:t> a</a:t>
            </a:r>
            <a:r>
              <a:rPr lang="en-US" altLang="ja-JP" sz="2400" b="1" i="1" dirty="0"/>
              <a:t>, </a:t>
            </a:r>
            <a:r>
              <a:rPr lang="en-US" altLang="ja-JP" sz="2400" b="1" i="1" dirty="0" smtClean="0"/>
              <a:t>B b</a:t>
            </a:r>
            <a:r>
              <a:rPr lang="en-US" altLang="ja-JP" sz="2400" b="1" i="1" dirty="0"/>
              <a:t>)</a:t>
            </a:r>
            <a:r>
              <a:rPr lang="en-US" altLang="ja-JP" sz="2400" i="1" dirty="0"/>
              <a:t> </a:t>
            </a:r>
            <a:r>
              <a:rPr lang="en-US" altLang="ja-JP" sz="2400" dirty="0"/>
              <a:t>{</a:t>
            </a:r>
          </a:p>
          <a:p>
            <a:r>
              <a:rPr lang="en-US" altLang="ja-JP" sz="2400" dirty="0"/>
              <a:t>      print(</a:t>
            </a:r>
            <a:r>
              <a:rPr lang="en-US" altLang="ja-JP" sz="2400" dirty="0" err="1"/>
              <a:t>b.f</a:t>
            </a:r>
            <a:r>
              <a:rPr lang="en-US" altLang="ja-JP" sz="2400" dirty="0"/>
              <a:t> + </a:t>
            </a:r>
            <a:r>
              <a:rPr lang="en-US" altLang="ja-JP" sz="2400" dirty="0" err="1"/>
              <a:t>this.f</a:t>
            </a:r>
            <a:r>
              <a:rPr lang="en-US" altLang="ja-JP" sz="2400" dirty="0"/>
              <a:t>); </a:t>
            </a:r>
          </a:p>
          <a:p>
            <a:r>
              <a:rPr lang="en-US" altLang="ja-JP" sz="2400" dirty="0"/>
              <a:t>      G.T += a;</a:t>
            </a:r>
          </a:p>
          <a:p>
            <a:r>
              <a:rPr lang="en-US" altLang="ja-JP" sz="2400" dirty="0"/>
              <a:t>     …</a:t>
            </a:r>
          </a:p>
          <a:p>
            <a:r>
              <a:rPr lang="en-US" altLang="ja-JP" sz="2400" dirty="0"/>
              <a:t>  }</a:t>
            </a:r>
            <a:endParaRPr kumimoji="1" lang="ja-JP" altLang="en-US" sz="2400" dirty="0"/>
          </a:p>
        </p:txBody>
      </p:sp>
      <p:cxnSp>
        <p:nvCxnSpPr>
          <p:cNvPr id="13" name="直線矢印コネクタ 12"/>
          <p:cNvCxnSpPr>
            <a:stCxn id="6" idx="3"/>
            <a:endCxn id="10" idx="1"/>
          </p:cNvCxnSpPr>
          <p:nvPr/>
        </p:nvCxnSpPr>
        <p:spPr>
          <a:xfrm>
            <a:off x="3796208" y="3527430"/>
            <a:ext cx="1436409" cy="82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7" idx="3"/>
            <a:endCxn id="5" idx="1"/>
          </p:cNvCxnSpPr>
          <p:nvPr/>
        </p:nvCxnSpPr>
        <p:spPr>
          <a:xfrm>
            <a:off x="4716016" y="4410110"/>
            <a:ext cx="516601" cy="71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8" idx="3"/>
            <a:endCxn id="12" idx="1"/>
          </p:cNvCxnSpPr>
          <p:nvPr/>
        </p:nvCxnSpPr>
        <p:spPr>
          <a:xfrm flipV="1">
            <a:off x="4698698" y="5066582"/>
            <a:ext cx="533919" cy="4759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98559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解答</a:t>
            </a:r>
            <a:r>
              <a:rPr lang="ja-JP" altLang="en-US" dirty="0" smtClean="0"/>
              <a:t>時間には有意な差があったか？</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ツール有りの被験者とツール無しの被験者の解答時間の統計</a:t>
            </a:r>
            <a:endParaRPr lang="en-US" altLang="ja-JP" dirty="0" smtClean="0"/>
          </a:p>
          <a:p>
            <a:pPr lvl="1"/>
            <a:r>
              <a:rPr lang="ja-JP" altLang="en-US" dirty="0" smtClean="0"/>
              <a:t>ウィルコクソンの符号順位検定を使用</a:t>
            </a:r>
            <a:endParaRPr lang="en-US" altLang="ja-JP" dirty="0" smtClean="0"/>
          </a:p>
          <a:p>
            <a:pPr lvl="2"/>
            <a:r>
              <a:rPr lang="ja-JP" altLang="en-US" dirty="0"/>
              <a:t>帰</a:t>
            </a:r>
            <a:r>
              <a:rPr lang="ja-JP" altLang="en-US" dirty="0" smtClean="0"/>
              <a:t>無仮説 「</a:t>
            </a:r>
            <a:r>
              <a:rPr lang="ja-JP" altLang="en-US" dirty="0"/>
              <a:t>それぞれ</a:t>
            </a:r>
            <a:r>
              <a:rPr lang="ja-JP" altLang="en-US" dirty="0" smtClean="0"/>
              <a:t>の母代表値に差は無い」</a:t>
            </a:r>
            <a:endParaRPr lang="en-US" altLang="ja-JP" dirty="0" smtClean="0"/>
          </a:p>
          <a:p>
            <a:pPr lvl="2"/>
            <a:r>
              <a:rPr lang="ja-JP" altLang="en-US" dirty="0"/>
              <a:t>対立</a:t>
            </a:r>
            <a:r>
              <a:rPr lang="ja-JP" altLang="en-US" dirty="0" smtClean="0"/>
              <a:t>仮説 「ツール有りの被験者の</a:t>
            </a:r>
            <a:r>
              <a:rPr lang="ja-JP" altLang="en-US" dirty="0"/>
              <a:t>母</a:t>
            </a:r>
            <a:r>
              <a:rPr lang="ja-JP" altLang="en-US" dirty="0" smtClean="0"/>
              <a:t>代表値はツール無しの被験者の母代表値より小さい」</a:t>
            </a:r>
            <a:endParaRPr lang="en-US" altLang="ja-JP" dirty="0" smtClean="0"/>
          </a:p>
          <a:p>
            <a:pPr lvl="1"/>
            <a:r>
              <a:rPr lang="ja-JP" altLang="en-US" dirty="0" smtClean="0"/>
              <a:t>検定結果</a:t>
            </a:r>
            <a:endParaRPr lang="en-US" altLang="ja-JP" dirty="0"/>
          </a:p>
          <a:p>
            <a:pPr lvl="2"/>
            <a:r>
              <a:rPr lang="ja-JP" altLang="en-US" dirty="0" smtClean="0"/>
              <a:t>有意水準</a:t>
            </a:r>
            <a:r>
              <a:rPr lang="en-US" altLang="ja-JP" dirty="0" smtClean="0"/>
              <a:t>0.05</a:t>
            </a:r>
            <a:r>
              <a:rPr lang="ja-JP" altLang="en-US" dirty="0" smtClean="0"/>
              <a:t>で </a:t>
            </a:r>
            <a:r>
              <a:rPr lang="en-US" altLang="ja-JP" dirty="0" smtClean="0"/>
              <a:t>p</a:t>
            </a:r>
            <a:r>
              <a:rPr lang="ja-JP" altLang="en-US" dirty="0" smtClean="0"/>
              <a:t>値</a:t>
            </a:r>
            <a:r>
              <a:rPr lang="en-US" altLang="ja-JP" dirty="0" smtClean="0"/>
              <a:t>=0.077</a:t>
            </a:r>
          </a:p>
          <a:p>
            <a:pPr lvl="2"/>
            <a:r>
              <a:rPr lang="en-US" altLang="ja-JP" dirty="0" smtClean="0"/>
              <a:t>p </a:t>
            </a:r>
            <a:r>
              <a:rPr lang="ja-JP" altLang="en-US" dirty="0" smtClean="0"/>
              <a:t>≧ </a:t>
            </a:r>
            <a:r>
              <a:rPr lang="en-US" altLang="ja-JP" dirty="0" smtClean="0"/>
              <a:t>0.05</a:t>
            </a:r>
            <a:r>
              <a:rPr lang="ja-JP" altLang="en-US" dirty="0" smtClean="0"/>
              <a:t>より 帰無仮説が採択される</a:t>
            </a:r>
            <a:endParaRPr lang="en-US" altLang="ja-JP" dirty="0" smtClean="0"/>
          </a:p>
          <a:p>
            <a:pPr lvl="1"/>
            <a:r>
              <a:rPr lang="ja-JP" altLang="en-US" dirty="0" smtClean="0"/>
              <a:t>結論</a:t>
            </a:r>
            <a:endParaRPr lang="en-US" altLang="ja-JP" dirty="0" smtClean="0"/>
          </a:p>
          <a:p>
            <a:pPr lvl="2"/>
            <a:r>
              <a:rPr lang="ja-JP" altLang="en-US" b="1" dirty="0" smtClean="0"/>
              <a:t>有意差無し</a:t>
            </a:r>
            <a:endParaRPr lang="en-US" altLang="ja-JP" b="1" dirty="0" smtClean="0"/>
          </a:p>
          <a:p>
            <a:endParaRPr kumimoji="1" lang="en-US" altLang="ja-JP" dirty="0" smtClean="0"/>
          </a:p>
          <a:p>
            <a:pPr lvl="1"/>
            <a:endParaRPr lang="en-US" altLang="ja-JP" dirty="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30</a:t>
            </a:fld>
            <a:endParaRPr kumimoji="1" lang="ja-JP" altLang="en-US"/>
          </a:p>
        </p:txBody>
      </p:sp>
    </p:spTree>
    <p:extLst>
      <p:ext uri="{BB962C8B-B14F-4D97-AF65-F5344CB8AC3E}">
        <p14:creationId xmlns:p14="http://schemas.microsoft.com/office/powerpoint/2010/main" val="21656305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出力</a:t>
            </a:r>
            <a:r>
              <a:rPr kumimoji="1" lang="en-US" altLang="ja-JP" dirty="0" smtClean="0"/>
              <a:t>: </a:t>
            </a:r>
            <a:r>
              <a:rPr kumimoji="1" lang="en-US" altLang="ja-JP" dirty="0" err="1" smtClean="0"/>
              <a:t>getForm</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31</a:t>
            </a:fld>
            <a:endParaRPr kumimoji="1" lang="ja-JP" alt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268760"/>
            <a:ext cx="8942412" cy="525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09382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出力</a:t>
            </a:r>
            <a:r>
              <a:rPr lang="en-US" altLang="ja-JP" dirty="0" smtClean="0"/>
              <a:t>: </a:t>
            </a:r>
            <a:r>
              <a:rPr lang="en-US" altLang="ja-JP" dirty="0" err="1" smtClean="0"/>
              <a:t>validateForm</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32</a:t>
            </a:fld>
            <a:endParaRPr kumimoji="1" lang="ja-JP"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96752"/>
            <a:ext cx="8807691" cy="5183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99523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背景と概要</a:t>
            </a:r>
            <a:endParaRPr kumimoji="1" lang="ja-JP" altLang="en-US" dirty="0"/>
          </a:p>
        </p:txBody>
      </p:sp>
      <p:sp>
        <p:nvSpPr>
          <p:cNvPr id="3" name="コンテンツ プレースホルダー 2"/>
          <p:cNvSpPr>
            <a:spLocks noGrp="1"/>
          </p:cNvSpPr>
          <p:nvPr>
            <p:ph idx="1"/>
          </p:nvPr>
        </p:nvSpPr>
        <p:spPr>
          <a:xfrm>
            <a:off x="323850" y="1412875"/>
            <a:ext cx="8569325" cy="4232753"/>
          </a:xfrm>
        </p:spPr>
        <p:txBody>
          <a:bodyPr>
            <a:normAutofit/>
          </a:bodyPr>
          <a:lstStyle/>
          <a:p>
            <a:r>
              <a:rPr kumimoji="1" lang="ja-JP" altLang="en-US" dirty="0" smtClean="0"/>
              <a:t>開発者は多くの時間を保守作業に費やしており，その半分以上はプログラム理解</a:t>
            </a:r>
            <a:r>
              <a:rPr lang="ja-JP" altLang="en-US" dirty="0" smtClean="0"/>
              <a:t>が占める</a:t>
            </a:r>
            <a:endParaRPr kumimoji="1" lang="en-US" altLang="ja-JP" dirty="0" smtClean="0"/>
          </a:p>
          <a:p>
            <a:r>
              <a:rPr kumimoji="1" lang="ja-JP" altLang="en-US" dirty="0" smtClean="0"/>
              <a:t>プログラム理解で，メソッドの入出力の理解にしばしば時間が費やされている</a:t>
            </a:r>
            <a:r>
              <a:rPr kumimoji="1" lang="en-US" altLang="ja-JP" dirty="0" smtClean="0"/>
              <a:t>[1]</a:t>
            </a:r>
          </a:p>
          <a:p>
            <a:pPr lvl="1"/>
            <a:r>
              <a:rPr lang="ja-JP" altLang="en-US" sz="2400" dirty="0" smtClean="0"/>
              <a:t>例</a:t>
            </a:r>
            <a:r>
              <a:rPr lang="en-US" altLang="ja-JP" sz="2400" dirty="0" smtClean="0"/>
              <a:t>: </a:t>
            </a:r>
            <a:r>
              <a:rPr lang="ja-JP" altLang="en-US" sz="2400" dirty="0" smtClean="0"/>
              <a:t>メソッド実行中に読み書きされるフィールドの理解</a:t>
            </a:r>
            <a:endParaRPr lang="en-US" altLang="ja-JP" dirty="0"/>
          </a:p>
        </p:txBody>
      </p:sp>
      <p:sp>
        <p:nvSpPr>
          <p:cNvPr id="5" name="テキスト ボックス 4"/>
          <p:cNvSpPr txBox="1"/>
          <p:nvPr/>
        </p:nvSpPr>
        <p:spPr>
          <a:xfrm>
            <a:off x="395536" y="5733256"/>
            <a:ext cx="8640960" cy="523220"/>
          </a:xfrm>
          <a:prstGeom prst="rect">
            <a:avLst/>
          </a:prstGeom>
          <a:noFill/>
        </p:spPr>
        <p:txBody>
          <a:bodyPr wrap="square" rtlCol="0">
            <a:spAutoFit/>
          </a:bodyPr>
          <a:lstStyle/>
          <a:p>
            <a:r>
              <a:rPr lang="en-US" altLang="ja-JP" sz="1400" dirty="0" smtClean="0"/>
              <a:t>[1]: Thomas D. </a:t>
            </a:r>
            <a:r>
              <a:rPr lang="en-US" altLang="ja-JP" sz="1400" dirty="0" err="1" smtClean="0"/>
              <a:t>LaToza</a:t>
            </a:r>
            <a:r>
              <a:rPr lang="en-US" altLang="ja-JP" sz="1400" dirty="0" smtClean="0"/>
              <a:t> and Brad A. Myers. Developers ask reachability questions. In </a:t>
            </a:r>
            <a:r>
              <a:rPr lang="en-US" altLang="ja-JP" sz="1400" i="1" dirty="0" smtClean="0"/>
              <a:t>Proc. </a:t>
            </a:r>
            <a:r>
              <a:rPr lang="en-US" altLang="ja-JP" sz="1400" dirty="0" smtClean="0"/>
              <a:t>ICSE '10, New York, NY, USA, 2010</a:t>
            </a:r>
            <a:endParaRPr kumimoji="1" lang="ja-JP" altLang="en-US" sz="1400" dirty="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33</a:t>
            </a:fld>
            <a:endParaRPr kumimoji="1" lang="ja-JP" altLang="en-US"/>
          </a:p>
        </p:txBody>
      </p:sp>
    </p:spTree>
    <p:extLst>
      <p:ext uri="{BB962C8B-B14F-4D97-AF65-F5344CB8AC3E}">
        <p14:creationId xmlns:p14="http://schemas.microsoft.com/office/powerpoint/2010/main" val="1037074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正方形/長方形 11"/>
          <p:cNvSpPr/>
          <p:nvPr/>
        </p:nvSpPr>
        <p:spPr>
          <a:xfrm>
            <a:off x="971600" y="2956302"/>
            <a:ext cx="2088232"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正方形/長方形 10"/>
          <p:cNvSpPr/>
          <p:nvPr/>
        </p:nvSpPr>
        <p:spPr>
          <a:xfrm>
            <a:off x="971600" y="2111152"/>
            <a:ext cx="2664296" cy="8451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0" name="正方形/長方形 9"/>
          <p:cNvSpPr/>
          <p:nvPr/>
        </p:nvSpPr>
        <p:spPr>
          <a:xfrm>
            <a:off x="971600" y="1196752"/>
            <a:ext cx="2376264"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メソッドへデータを入力する方法</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34</a:t>
            </a:fld>
            <a:endParaRPr kumimoji="1" lang="ja-JP" altLang="en-US"/>
          </a:p>
        </p:txBody>
      </p:sp>
      <p:sp>
        <p:nvSpPr>
          <p:cNvPr id="5" name="テキスト ボックス 4"/>
          <p:cNvSpPr txBox="1"/>
          <p:nvPr/>
        </p:nvSpPr>
        <p:spPr>
          <a:xfrm>
            <a:off x="971600" y="1196752"/>
            <a:ext cx="3486852" cy="5693866"/>
          </a:xfrm>
          <a:prstGeom prst="rect">
            <a:avLst/>
          </a:prstGeom>
          <a:noFill/>
        </p:spPr>
        <p:txBody>
          <a:bodyPr wrap="none" rtlCol="0">
            <a:spAutoFit/>
          </a:bodyPr>
          <a:lstStyle/>
          <a:p>
            <a:r>
              <a:rPr kumimoji="1" lang="en-US" altLang="ja-JP" sz="2800" dirty="0" smtClean="0"/>
              <a:t>  a = 20;</a:t>
            </a:r>
          </a:p>
          <a:p>
            <a:r>
              <a:rPr lang="en-US" altLang="ja-JP" sz="2800" dirty="0"/>
              <a:t> </a:t>
            </a:r>
            <a:r>
              <a:rPr lang="en-US" altLang="ja-JP" sz="2800" dirty="0" smtClean="0"/>
              <a:t> b = new B();</a:t>
            </a:r>
          </a:p>
          <a:p>
            <a:r>
              <a:rPr kumimoji="1" lang="en-US" altLang="ja-JP" sz="2800" dirty="0"/>
              <a:t> </a:t>
            </a:r>
            <a:r>
              <a:rPr kumimoji="1" lang="en-US" altLang="ja-JP" sz="2800" dirty="0" smtClean="0"/>
              <a:t> </a:t>
            </a:r>
            <a:r>
              <a:rPr kumimoji="1" lang="en-US" altLang="ja-JP" sz="2800" dirty="0" err="1" smtClean="0"/>
              <a:t>b.f</a:t>
            </a:r>
            <a:r>
              <a:rPr kumimoji="1" lang="en-US" altLang="ja-JP" sz="2800" dirty="0" smtClean="0"/>
              <a:t> = “Hello”;</a:t>
            </a:r>
          </a:p>
          <a:p>
            <a:r>
              <a:rPr lang="en-US" altLang="ja-JP" sz="2800" dirty="0" smtClean="0"/>
              <a:t>  </a:t>
            </a:r>
            <a:r>
              <a:rPr lang="en-US" altLang="ja-JP" sz="2800" dirty="0" err="1" smtClean="0"/>
              <a:t>this.f</a:t>
            </a:r>
            <a:r>
              <a:rPr lang="en-US" altLang="ja-JP" sz="2800" dirty="0" smtClean="0"/>
              <a:t> = “World”</a:t>
            </a:r>
          </a:p>
          <a:p>
            <a:r>
              <a:rPr lang="en-US" altLang="ja-JP" sz="2800" dirty="0"/>
              <a:t> </a:t>
            </a:r>
            <a:r>
              <a:rPr lang="en-US" altLang="ja-JP" sz="2800" dirty="0" smtClean="0"/>
              <a:t> </a:t>
            </a:r>
            <a:r>
              <a:rPr lang="en-US" altLang="ja-JP" sz="2800" dirty="0"/>
              <a:t>G.T = 200</a:t>
            </a:r>
            <a:r>
              <a:rPr lang="en-US" altLang="ja-JP" sz="2800" dirty="0" smtClean="0"/>
              <a:t>;</a:t>
            </a:r>
            <a:endParaRPr lang="en-US" altLang="ja-JP" sz="2800" dirty="0"/>
          </a:p>
          <a:p>
            <a:r>
              <a:rPr kumimoji="1" lang="en-US" altLang="ja-JP" sz="2800" b="1" i="1" dirty="0" smtClean="0"/>
              <a:t>  m(a, b)</a:t>
            </a:r>
            <a:r>
              <a:rPr kumimoji="1" lang="en-US" altLang="ja-JP" sz="2800" dirty="0" smtClean="0"/>
              <a:t>;</a:t>
            </a:r>
          </a:p>
          <a:p>
            <a:r>
              <a:rPr kumimoji="1" lang="en-US" altLang="ja-JP" sz="2800" dirty="0" smtClean="0"/>
              <a:t>  …</a:t>
            </a:r>
          </a:p>
          <a:p>
            <a:r>
              <a:rPr kumimoji="1" lang="en-US" altLang="ja-JP" sz="2800" dirty="0" smtClean="0"/>
              <a:t>  </a:t>
            </a:r>
            <a:r>
              <a:rPr kumimoji="1" lang="en-US" altLang="ja-JP" sz="2800" b="1" i="1" dirty="0" smtClean="0"/>
              <a:t>m(a, b)</a:t>
            </a:r>
            <a:r>
              <a:rPr kumimoji="1" lang="en-US" altLang="ja-JP" sz="2800" i="1" dirty="0" smtClean="0"/>
              <a:t> </a:t>
            </a:r>
            <a:r>
              <a:rPr kumimoji="1" lang="en-US" altLang="ja-JP" sz="2800" dirty="0" smtClean="0"/>
              <a:t>{</a:t>
            </a:r>
            <a:endParaRPr lang="en-US" altLang="ja-JP" sz="2800" dirty="0" smtClean="0"/>
          </a:p>
          <a:p>
            <a:r>
              <a:rPr kumimoji="1" lang="en-US" altLang="ja-JP" sz="2800" dirty="0"/>
              <a:t> </a:t>
            </a:r>
            <a:r>
              <a:rPr kumimoji="1" lang="en-US" altLang="ja-JP" sz="2800" dirty="0" smtClean="0"/>
              <a:t>     print(</a:t>
            </a:r>
            <a:r>
              <a:rPr kumimoji="1" lang="en-US" altLang="ja-JP" sz="2800" dirty="0" err="1" smtClean="0"/>
              <a:t>b.f</a:t>
            </a:r>
            <a:r>
              <a:rPr kumimoji="1" lang="en-US" altLang="ja-JP" sz="2800" dirty="0" smtClean="0"/>
              <a:t> + </a:t>
            </a:r>
            <a:r>
              <a:rPr kumimoji="1" lang="en-US" altLang="ja-JP" sz="2800" dirty="0" err="1" smtClean="0"/>
              <a:t>this.f</a:t>
            </a:r>
            <a:r>
              <a:rPr kumimoji="1" lang="en-US" altLang="ja-JP" sz="2800" dirty="0" smtClean="0"/>
              <a:t>); </a:t>
            </a:r>
            <a:endParaRPr lang="en-US" altLang="ja-JP" sz="2800" dirty="0"/>
          </a:p>
          <a:p>
            <a:r>
              <a:rPr kumimoji="1" lang="en-US" altLang="ja-JP" sz="2800" dirty="0" smtClean="0"/>
              <a:t>      G.T += a;</a:t>
            </a:r>
          </a:p>
          <a:p>
            <a:r>
              <a:rPr lang="en-US" altLang="ja-JP" sz="2800" dirty="0"/>
              <a:t> </a:t>
            </a:r>
            <a:r>
              <a:rPr lang="en-US" altLang="ja-JP" sz="2800" dirty="0" smtClean="0"/>
              <a:t>    …</a:t>
            </a:r>
            <a:endParaRPr kumimoji="1" lang="en-US" altLang="ja-JP" sz="2800" dirty="0" smtClean="0"/>
          </a:p>
          <a:p>
            <a:r>
              <a:rPr lang="en-US" altLang="ja-JP" sz="2800" dirty="0"/>
              <a:t> </a:t>
            </a:r>
            <a:r>
              <a:rPr lang="en-US" altLang="ja-JP" sz="2800" dirty="0" smtClean="0"/>
              <a:t> }</a:t>
            </a:r>
          </a:p>
          <a:p>
            <a:endParaRPr kumimoji="1" lang="ja-JP" altLang="en-US" sz="2800" dirty="0"/>
          </a:p>
        </p:txBody>
      </p:sp>
      <p:sp>
        <p:nvSpPr>
          <p:cNvPr id="6" name="テキスト ボックス 5"/>
          <p:cNvSpPr txBox="1"/>
          <p:nvPr/>
        </p:nvSpPr>
        <p:spPr>
          <a:xfrm>
            <a:off x="4067944" y="1369059"/>
            <a:ext cx="3616696" cy="523220"/>
          </a:xfrm>
          <a:prstGeom prst="rect">
            <a:avLst/>
          </a:prstGeom>
          <a:noFill/>
        </p:spPr>
        <p:txBody>
          <a:bodyPr wrap="none" rtlCol="0">
            <a:spAutoFit/>
          </a:bodyPr>
          <a:lstStyle/>
          <a:p>
            <a:r>
              <a:rPr kumimoji="1" lang="en-US" altLang="ja-JP" sz="2800" dirty="0" smtClean="0"/>
              <a:t>1. </a:t>
            </a:r>
            <a:r>
              <a:rPr kumimoji="1" lang="ja-JP" altLang="en-US" sz="2800" dirty="0" smtClean="0"/>
              <a:t>引数にデータを渡す</a:t>
            </a:r>
            <a:endParaRPr kumimoji="1" lang="en-US" altLang="ja-JP" sz="2800" dirty="0" smtClean="0"/>
          </a:p>
        </p:txBody>
      </p:sp>
      <p:sp>
        <p:nvSpPr>
          <p:cNvPr id="7" name="テキスト ボックス 6"/>
          <p:cNvSpPr txBox="1"/>
          <p:nvPr/>
        </p:nvSpPr>
        <p:spPr>
          <a:xfrm>
            <a:off x="4118339" y="2060848"/>
            <a:ext cx="3910045" cy="830997"/>
          </a:xfrm>
          <a:prstGeom prst="rect">
            <a:avLst/>
          </a:prstGeom>
          <a:noFill/>
        </p:spPr>
        <p:txBody>
          <a:bodyPr wrap="none" rtlCol="0">
            <a:spAutoFit/>
          </a:bodyPr>
          <a:lstStyle/>
          <a:p>
            <a:r>
              <a:rPr lang="en-US" altLang="ja-JP" sz="2400" dirty="0" smtClean="0"/>
              <a:t>2. </a:t>
            </a:r>
            <a:r>
              <a:rPr lang="ja-JP" altLang="en-US" sz="2400" dirty="0" smtClean="0"/>
              <a:t>オブジェクトのフィールドに</a:t>
            </a:r>
            <a:endParaRPr lang="en-US" altLang="ja-JP" sz="2400" dirty="0" smtClean="0"/>
          </a:p>
          <a:p>
            <a:r>
              <a:rPr lang="en-US" altLang="ja-JP" sz="2400" dirty="0"/>
              <a:t> </a:t>
            </a:r>
            <a:r>
              <a:rPr lang="en-US" altLang="ja-JP" sz="2400" dirty="0" smtClean="0"/>
              <a:t>   </a:t>
            </a:r>
            <a:r>
              <a:rPr lang="ja-JP" altLang="en-US" sz="2400" dirty="0" smtClean="0"/>
              <a:t>データを渡す</a:t>
            </a:r>
            <a:endParaRPr kumimoji="1" lang="ja-JP" altLang="en-US" sz="2400" dirty="0"/>
          </a:p>
        </p:txBody>
      </p:sp>
      <p:sp>
        <p:nvSpPr>
          <p:cNvPr id="8" name="テキスト ボックス 7"/>
          <p:cNvSpPr txBox="1"/>
          <p:nvPr/>
        </p:nvSpPr>
        <p:spPr>
          <a:xfrm>
            <a:off x="4067944" y="2924944"/>
            <a:ext cx="4519186" cy="523220"/>
          </a:xfrm>
          <a:prstGeom prst="rect">
            <a:avLst/>
          </a:prstGeom>
          <a:noFill/>
        </p:spPr>
        <p:txBody>
          <a:bodyPr wrap="none" rtlCol="0">
            <a:spAutoFit/>
          </a:bodyPr>
          <a:lstStyle/>
          <a:p>
            <a:r>
              <a:rPr kumimoji="1" lang="en-US" altLang="ja-JP" sz="2800" dirty="0" smtClean="0"/>
              <a:t>3. </a:t>
            </a:r>
            <a:r>
              <a:rPr kumimoji="1" lang="ja-JP" altLang="en-US" sz="2800" dirty="0" smtClean="0"/>
              <a:t>クラス変数にデータを渡す</a:t>
            </a:r>
            <a:endParaRPr kumimoji="1" lang="ja-JP" altLang="en-US" sz="2800" dirty="0"/>
          </a:p>
        </p:txBody>
      </p:sp>
      <p:cxnSp>
        <p:nvCxnSpPr>
          <p:cNvPr id="17" name="直線矢印コネクタ 16"/>
          <p:cNvCxnSpPr/>
          <p:nvPr/>
        </p:nvCxnSpPr>
        <p:spPr>
          <a:xfrm flipH="1">
            <a:off x="3347864" y="1630669"/>
            <a:ext cx="7200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7" idx="1"/>
          </p:cNvCxnSpPr>
          <p:nvPr/>
        </p:nvCxnSpPr>
        <p:spPr>
          <a:xfrm flipH="1">
            <a:off x="3635896" y="2476347"/>
            <a:ext cx="48244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8" idx="1"/>
          </p:cNvCxnSpPr>
          <p:nvPr/>
        </p:nvCxnSpPr>
        <p:spPr>
          <a:xfrm flipH="1" flipV="1">
            <a:off x="3059832" y="3184902"/>
            <a:ext cx="1008112" cy="16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75478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アプローチ</a:t>
            </a:r>
            <a:endParaRPr kumimoji="1" lang="ja-JP" altLang="en-US" dirty="0"/>
          </a:p>
        </p:txBody>
      </p:sp>
      <p:sp>
        <p:nvSpPr>
          <p:cNvPr id="3" name="コンテンツ プレースホルダー 2"/>
          <p:cNvSpPr>
            <a:spLocks noGrp="1"/>
          </p:cNvSpPr>
          <p:nvPr>
            <p:ph idx="1"/>
          </p:nvPr>
        </p:nvSpPr>
        <p:spPr>
          <a:xfrm>
            <a:off x="323850" y="1412875"/>
            <a:ext cx="8569325" cy="4392389"/>
          </a:xfrm>
        </p:spPr>
        <p:txBody>
          <a:bodyPr>
            <a:normAutofit fontScale="92500"/>
          </a:bodyPr>
          <a:lstStyle/>
          <a:p>
            <a:r>
              <a:rPr lang="ja-JP" altLang="en-US" dirty="0"/>
              <a:t>既存</a:t>
            </a:r>
            <a:r>
              <a:rPr kumimoji="1" lang="ja-JP" altLang="en-US" dirty="0" smtClean="0"/>
              <a:t>研究</a:t>
            </a:r>
            <a:endParaRPr kumimoji="1" lang="en-US" altLang="ja-JP" dirty="0" smtClean="0"/>
          </a:p>
          <a:p>
            <a:pPr lvl="1"/>
            <a:r>
              <a:rPr lang="ja-JP" altLang="en-US" dirty="0" smtClean="0"/>
              <a:t>プログラムスライシング</a:t>
            </a:r>
            <a:endParaRPr kumimoji="1" lang="en-US" altLang="ja-JP" dirty="0" smtClean="0"/>
          </a:p>
          <a:p>
            <a:pPr lvl="1"/>
            <a:r>
              <a:rPr kumimoji="1" lang="ja-JP" altLang="en-US" dirty="0" smtClean="0"/>
              <a:t>データ</a:t>
            </a:r>
            <a:r>
              <a:rPr lang="ja-JP" altLang="en-US" dirty="0" smtClean="0"/>
              <a:t>フロー</a:t>
            </a:r>
            <a:r>
              <a:rPr kumimoji="1" lang="ja-JP" altLang="en-US" dirty="0" smtClean="0"/>
              <a:t>グラフによるコードナビゲーションツール</a:t>
            </a:r>
            <a:r>
              <a:rPr kumimoji="1" lang="en-US" altLang="ja-JP" dirty="0" smtClean="0"/>
              <a:t>[2]</a:t>
            </a:r>
          </a:p>
          <a:p>
            <a:pPr lvl="2"/>
            <a:r>
              <a:rPr lang="ja-JP" altLang="en-US" dirty="0" smtClean="0"/>
              <a:t>ユーザの探索の手間は依然として残る</a:t>
            </a:r>
            <a:endParaRPr kumimoji="1" lang="en-US" altLang="ja-JP" dirty="0" smtClean="0"/>
          </a:p>
          <a:p>
            <a:pPr marL="0" indent="0">
              <a:buNone/>
            </a:pPr>
            <a:endParaRPr lang="en-US" altLang="ja-JP" dirty="0"/>
          </a:p>
          <a:p>
            <a:r>
              <a:rPr lang="ja-JP" altLang="en-US" dirty="0" smtClean="0"/>
              <a:t>本研究</a:t>
            </a:r>
            <a:endParaRPr lang="en-US" altLang="ja-JP" dirty="0" smtClean="0"/>
          </a:p>
          <a:p>
            <a:pPr lvl="1"/>
            <a:r>
              <a:rPr lang="ja-JP" altLang="en-US" dirty="0" smtClean="0"/>
              <a:t>自動的にプログラムを探索し，メソッドに入力され，かつ，アクセスされるデータを一覧表示する</a:t>
            </a:r>
            <a:endParaRPr lang="en-US" altLang="ja-JP" dirty="0" smtClean="0"/>
          </a:p>
          <a:p>
            <a:pPr lvl="2"/>
            <a:r>
              <a:rPr lang="ja-JP" altLang="en-US" dirty="0" smtClean="0"/>
              <a:t>アクセス箇所とアクセスの種類も表示する</a:t>
            </a:r>
          </a:p>
        </p:txBody>
      </p:sp>
      <p:sp>
        <p:nvSpPr>
          <p:cNvPr id="4" name="テキスト ボックス 3"/>
          <p:cNvSpPr txBox="1"/>
          <p:nvPr/>
        </p:nvSpPr>
        <p:spPr>
          <a:xfrm>
            <a:off x="1979712" y="5958392"/>
            <a:ext cx="6771405" cy="461665"/>
          </a:xfrm>
          <a:prstGeom prst="rect">
            <a:avLst/>
          </a:prstGeom>
          <a:noFill/>
        </p:spPr>
        <p:txBody>
          <a:bodyPr wrap="none" rtlCol="0">
            <a:spAutoFit/>
          </a:bodyPr>
          <a:lstStyle/>
          <a:p>
            <a:r>
              <a:rPr lang="en-US" altLang="zh-CN" sz="1200" dirty="0" smtClean="0">
                <a:ea typeface="ＭＳ Ｐゴシック" pitchFamily="50" charset="-128"/>
              </a:rPr>
              <a:t>[2]:</a:t>
            </a:r>
            <a:r>
              <a:rPr lang="en-US" altLang="zh-CN" sz="1200" dirty="0" smtClean="0">
                <a:latin typeface="ＭＳ Ｐゴシック" pitchFamily="50" charset="-128"/>
                <a:ea typeface="ＭＳ Ｐゴシック" pitchFamily="50" charset="-128"/>
              </a:rPr>
              <a:t> </a:t>
            </a:r>
            <a:r>
              <a:rPr lang="zh-CN" altLang="en-US" sz="1200" dirty="0">
                <a:latin typeface="ＭＳ Ｐゴシック" pitchFamily="50" charset="-128"/>
                <a:ea typeface="ＭＳ Ｐゴシック" pitchFamily="50" charset="-128"/>
              </a:rPr>
              <a:t>悦田 翔悟</a:t>
            </a:r>
            <a:r>
              <a:rPr lang="ja-JP" altLang="en-US" sz="1200" dirty="0" err="1">
                <a:latin typeface="ＭＳ Ｐゴシック" pitchFamily="50" charset="-128"/>
                <a:ea typeface="ＭＳ Ｐゴシック" pitchFamily="50" charset="-128"/>
              </a:rPr>
              <a:t>，</a:t>
            </a:r>
            <a:r>
              <a:rPr lang="zh-CN" altLang="en-US" sz="1200" dirty="0">
                <a:latin typeface="ＭＳ Ｐゴシック" pitchFamily="50" charset="-128"/>
                <a:ea typeface="ＭＳ Ｐゴシック" pitchFamily="50" charset="-128"/>
              </a:rPr>
              <a:t>石尾 隆</a:t>
            </a:r>
            <a:r>
              <a:rPr lang="ja-JP" altLang="en-US" sz="1200" dirty="0" err="1">
                <a:latin typeface="ＭＳ Ｐゴシック" pitchFamily="50" charset="-128"/>
                <a:ea typeface="ＭＳ Ｐゴシック" pitchFamily="50" charset="-128"/>
              </a:rPr>
              <a:t>，</a:t>
            </a:r>
            <a:r>
              <a:rPr lang="zh-CN" altLang="en-US" sz="1200" dirty="0">
                <a:latin typeface="ＭＳ Ｐゴシック" pitchFamily="50" charset="-128"/>
                <a:ea typeface="ＭＳ Ｐゴシック" pitchFamily="50" charset="-128"/>
              </a:rPr>
              <a:t>井上 克郎 </a:t>
            </a:r>
            <a:r>
              <a:rPr lang="ja-JP" altLang="en-US" sz="1200" dirty="0">
                <a:latin typeface="ＭＳ Ｐゴシック" pitchFamily="50" charset="-128"/>
                <a:ea typeface="ＭＳ Ｐゴシック" pitchFamily="50" charset="-128"/>
              </a:rPr>
              <a:t>「</a:t>
            </a:r>
            <a:r>
              <a:rPr lang="ja-JP" altLang="en-US" sz="1200" dirty="0"/>
              <a:t>変数間データフローグラフを用いたソースコード間の移動支援」</a:t>
            </a:r>
            <a:endParaRPr lang="en-US" altLang="ja-JP" sz="1200" dirty="0"/>
          </a:p>
          <a:p>
            <a:r>
              <a:rPr lang="ja-JP" altLang="en-US" sz="1200" dirty="0"/>
              <a:t>情報処理学会研究報告</a:t>
            </a:r>
            <a:r>
              <a:rPr lang="en-US" altLang="ja-JP" sz="1200" dirty="0"/>
              <a:t>, Vol.2011-SE-171, No.12, </a:t>
            </a:r>
            <a:r>
              <a:rPr lang="en-US" altLang="ja-JP" sz="1200" dirty="0" smtClean="0"/>
              <a:t>pp.1-8</a:t>
            </a:r>
            <a:endParaRPr lang="ja-JP" altLang="en-US" sz="1200" dirty="0">
              <a:latin typeface="ＭＳ Ｐゴシック" pitchFamily="50" charset="-128"/>
              <a:ea typeface="ＭＳ Ｐゴシック" pitchFamily="50" charset="-128"/>
            </a:endParaRPr>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35</a:t>
            </a:fld>
            <a:endParaRPr kumimoji="1" lang="ja-JP" altLang="en-US"/>
          </a:p>
        </p:txBody>
      </p:sp>
    </p:spTree>
    <p:extLst>
      <p:ext uri="{BB962C8B-B14F-4D97-AF65-F5344CB8AC3E}">
        <p14:creationId xmlns:p14="http://schemas.microsoft.com/office/powerpoint/2010/main" val="29632610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例：</a:t>
            </a:r>
            <a:r>
              <a:rPr lang="ja-JP" altLang="en-US" sz="3600" dirty="0"/>
              <a:t>クラス変数へ</a:t>
            </a:r>
            <a:r>
              <a:rPr lang="ja-JP" altLang="en-US" sz="3600" dirty="0" smtClean="0"/>
              <a:t>の明示的でないアクセス</a:t>
            </a:r>
            <a:endParaRPr kumimoji="1" lang="ja-JP" altLang="en-US" sz="3600" dirty="0"/>
          </a:p>
        </p:txBody>
      </p:sp>
      <p:sp>
        <p:nvSpPr>
          <p:cNvPr id="5" name="正方形/長方形 4"/>
          <p:cNvSpPr/>
          <p:nvPr/>
        </p:nvSpPr>
        <p:spPr>
          <a:xfrm>
            <a:off x="179512" y="1978838"/>
            <a:ext cx="4572000" cy="3693319"/>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r>
              <a:rPr lang="en-US" altLang="ja-JP" sz="1100" dirty="0"/>
              <a:t> private </a:t>
            </a:r>
            <a:r>
              <a:rPr lang="en-US" altLang="ja-JP" sz="1100" dirty="0" err="1"/>
              <a:t>GakuseiForm</a:t>
            </a:r>
            <a:r>
              <a:rPr lang="en-US" altLang="ja-JP" sz="1100" dirty="0"/>
              <a:t> </a:t>
            </a:r>
            <a:r>
              <a:rPr lang="en-US" altLang="ja-JP" sz="1100" dirty="0" err="1"/>
              <a:t>getForm</a:t>
            </a:r>
            <a:r>
              <a:rPr lang="en-US" altLang="ja-JP" sz="1100" dirty="0"/>
              <a:t>(final </a:t>
            </a:r>
            <a:r>
              <a:rPr lang="en-US" altLang="ja-JP" sz="1100" dirty="0" err="1"/>
              <a:t>GakuseiKeyForm</a:t>
            </a:r>
            <a:r>
              <a:rPr lang="en-US" altLang="ja-JP" sz="1100" dirty="0"/>
              <a:t> </a:t>
            </a:r>
            <a:r>
              <a:rPr lang="en-US" altLang="ja-JP" sz="1100" dirty="0" err="1"/>
              <a:t>keyForm</a:t>
            </a:r>
            <a:r>
              <a:rPr lang="en-US" altLang="ja-JP" sz="1100" dirty="0"/>
              <a:t>)</a:t>
            </a:r>
          </a:p>
          <a:p>
            <a:r>
              <a:rPr lang="en-US" altLang="ja-JP" sz="1100" dirty="0"/>
              <a:t>            throws </a:t>
            </a:r>
            <a:r>
              <a:rPr lang="en-US" altLang="ja-JP" sz="1100" dirty="0" err="1"/>
              <a:t>ServiceException</a:t>
            </a:r>
            <a:r>
              <a:rPr lang="en-US" altLang="ja-JP" sz="1100" dirty="0"/>
              <a:t> {</a:t>
            </a:r>
          </a:p>
          <a:p>
            <a:r>
              <a:rPr lang="en-US" altLang="ja-JP" sz="1100" dirty="0"/>
              <a:t>        </a:t>
            </a:r>
            <a:r>
              <a:rPr lang="en-US" altLang="ja-JP" sz="1100" dirty="0" err="1"/>
              <a:t>GakuseiForm</a:t>
            </a:r>
            <a:r>
              <a:rPr lang="en-US" altLang="ja-JP" sz="1100" dirty="0"/>
              <a:t> form = null;</a:t>
            </a:r>
          </a:p>
          <a:p>
            <a:endParaRPr lang="ja-JP" altLang="en-US" sz="1100" dirty="0"/>
          </a:p>
          <a:p>
            <a:r>
              <a:rPr lang="ja-JP" altLang="en-US" sz="1100" dirty="0"/>
              <a:t>        </a:t>
            </a:r>
            <a:r>
              <a:rPr lang="en-US" altLang="ja-JP" sz="1100" dirty="0"/>
              <a:t>// id == 0 </a:t>
            </a:r>
            <a:r>
              <a:rPr lang="ja-JP" altLang="en-US" sz="1100" dirty="0"/>
              <a:t>の場合、新規作成とみなす</a:t>
            </a:r>
          </a:p>
          <a:p>
            <a:r>
              <a:rPr lang="en-US" altLang="ja-JP" sz="1100" dirty="0"/>
              <a:t>        if (</a:t>
            </a:r>
            <a:r>
              <a:rPr lang="en-US" altLang="ja-JP" sz="1100" dirty="0" err="1"/>
              <a:t>keyForm.getId</a:t>
            </a:r>
            <a:r>
              <a:rPr lang="en-US" altLang="ja-JP" sz="1100" dirty="0"/>
              <a:t>() == 0) {</a:t>
            </a:r>
          </a:p>
          <a:p>
            <a:r>
              <a:rPr lang="en-US" altLang="ja-JP" sz="1100" dirty="0"/>
              <a:t>            form = new </a:t>
            </a:r>
            <a:r>
              <a:rPr lang="en-US" altLang="ja-JP" sz="1100" dirty="0" err="1"/>
              <a:t>GakuseiForm</a:t>
            </a:r>
            <a:r>
              <a:rPr lang="en-US" altLang="ja-JP" sz="1100" dirty="0"/>
              <a:t>();</a:t>
            </a:r>
          </a:p>
          <a:p>
            <a:r>
              <a:rPr lang="en-US" altLang="ja-JP" sz="1100" dirty="0"/>
              <a:t>        } else {</a:t>
            </a:r>
          </a:p>
          <a:p>
            <a:r>
              <a:rPr lang="en-US" altLang="ja-JP" sz="1100" dirty="0"/>
              <a:t>            </a:t>
            </a:r>
            <a:r>
              <a:rPr lang="en-US" altLang="ja-JP" sz="1100" dirty="0" err="1"/>
              <a:t>Gakusei</a:t>
            </a:r>
            <a:r>
              <a:rPr lang="en-US" altLang="ja-JP" sz="1100" dirty="0"/>
              <a:t> user = (</a:t>
            </a:r>
            <a:r>
              <a:rPr lang="en-US" altLang="ja-JP" sz="1100" dirty="0" err="1"/>
              <a:t>Gakusei</a:t>
            </a:r>
            <a:r>
              <a:rPr lang="en-US" altLang="ja-JP" sz="1100" dirty="0"/>
              <a:t>) </a:t>
            </a:r>
            <a:r>
              <a:rPr lang="en-US" altLang="ja-JP" sz="1100" dirty="0" err="1"/>
              <a:t>ServiceFacotry.</a:t>
            </a:r>
            <a:r>
              <a:rPr lang="en-US" altLang="ja-JP" sz="1100" i="1" dirty="0" err="1"/>
              <a:t>getService</a:t>
            </a:r>
            <a:r>
              <a:rPr lang="en-US" altLang="ja-JP" sz="1100" i="1" dirty="0"/>
              <a:t>(</a:t>
            </a:r>
          </a:p>
          <a:p>
            <a:r>
              <a:rPr lang="en-US" altLang="ja-JP" sz="1100" dirty="0"/>
              <a:t>                    </a:t>
            </a:r>
            <a:r>
              <a:rPr lang="en-US" altLang="ja-JP" sz="1100" dirty="0" err="1"/>
              <a:t>IUserService.class</a:t>
            </a:r>
            <a:r>
              <a:rPr lang="en-US" altLang="ja-JP" sz="1100" dirty="0"/>
              <a:t>)</a:t>
            </a:r>
          </a:p>
          <a:p>
            <a:r>
              <a:rPr lang="en-US" altLang="ja-JP" sz="1100" dirty="0"/>
              <a:t>                    .</a:t>
            </a:r>
            <a:r>
              <a:rPr lang="en-US" altLang="ja-JP" sz="1400" dirty="0">
                <a:solidFill>
                  <a:srgbClr val="FF0000"/>
                </a:solidFill>
              </a:rPr>
              <a:t>load</a:t>
            </a:r>
            <a:r>
              <a:rPr lang="en-US" altLang="ja-JP" sz="1100" dirty="0"/>
              <a:t>(</a:t>
            </a:r>
            <a:r>
              <a:rPr lang="en-US" altLang="ja-JP" sz="1100" dirty="0" err="1"/>
              <a:t>keyForm.getId</a:t>
            </a:r>
            <a:r>
              <a:rPr lang="en-US" altLang="ja-JP" sz="1100" dirty="0"/>
              <a:t>(), </a:t>
            </a:r>
            <a:r>
              <a:rPr lang="en-US" altLang="ja-JP" sz="1100" dirty="0" err="1"/>
              <a:t>UserKubun.</a:t>
            </a:r>
            <a:r>
              <a:rPr lang="en-US" altLang="ja-JP" sz="1100" i="1" dirty="0" err="1"/>
              <a:t>GAKUSEI</a:t>
            </a:r>
            <a:r>
              <a:rPr lang="en-US" altLang="ja-JP" sz="1100" i="1" dirty="0"/>
              <a:t>);</a:t>
            </a:r>
          </a:p>
          <a:p>
            <a:endParaRPr lang="ja-JP" altLang="en-US" sz="1100" dirty="0"/>
          </a:p>
          <a:p>
            <a:r>
              <a:rPr lang="en-US" altLang="ja-JP" sz="1100" dirty="0"/>
              <a:t>            form = new </a:t>
            </a:r>
            <a:r>
              <a:rPr lang="en-US" altLang="ja-JP" sz="1100" dirty="0" err="1"/>
              <a:t>GakuseiForm</a:t>
            </a:r>
            <a:r>
              <a:rPr lang="en-US" altLang="ja-JP" sz="1100" dirty="0"/>
              <a:t>(user);</a:t>
            </a:r>
          </a:p>
          <a:p>
            <a:r>
              <a:rPr lang="ja-JP" altLang="en-US" sz="1100" dirty="0"/>
              <a:t>        </a:t>
            </a:r>
            <a:r>
              <a:rPr lang="en-US" altLang="ja-JP" sz="1100" dirty="0"/>
              <a:t>}</a:t>
            </a:r>
          </a:p>
          <a:p>
            <a:endParaRPr lang="ja-JP" altLang="en-US" sz="1100" dirty="0"/>
          </a:p>
          <a:p>
            <a:r>
              <a:rPr lang="en-US" altLang="ja-JP" sz="1100" dirty="0"/>
              <a:t>        </a:t>
            </a:r>
            <a:r>
              <a:rPr lang="en-US" altLang="ja-JP" sz="1100" dirty="0" err="1"/>
              <a:t>form.setGakubuId</a:t>
            </a:r>
            <a:r>
              <a:rPr lang="en-US" altLang="ja-JP" sz="1100" dirty="0"/>
              <a:t>(</a:t>
            </a:r>
            <a:r>
              <a:rPr lang="en-US" altLang="ja-JP" sz="1100" dirty="0" err="1"/>
              <a:t>keyForm.getGakubuId</a:t>
            </a:r>
            <a:r>
              <a:rPr lang="en-US" altLang="ja-JP" sz="1100" dirty="0"/>
              <a:t>());</a:t>
            </a:r>
          </a:p>
          <a:p>
            <a:r>
              <a:rPr lang="en-US" altLang="ja-JP" sz="1100" dirty="0"/>
              <a:t>        </a:t>
            </a:r>
            <a:r>
              <a:rPr lang="en-US" altLang="ja-JP" sz="1100" dirty="0" err="1"/>
              <a:t>form.setGakkaId</a:t>
            </a:r>
            <a:r>
              <a:rPr lang="en-US" altLang="ja-JP" sz="1100" dirty="0"/>
              <a:t>(</a:t>
            </a:r>
            <a:r>
              <a:rPr lang="en-US" altLang="ja-JP" sz="1100" dirty="0" err="1"/>
              <a:t>keyForm.getGakkaId</a:t>
            </a:r>
            <a:r>
              <a:rPr lang="en-US" altLang="ja-JP" sz="1100" dirty="0"/>
              <a:t>());</a:t>
            </a:r>
          </a:p>
          <a:p>
            <a:r>
              <a:rPr lang="en-US" altLang="ja-JP" sz="1100" dirty="0"/>
              <a:t>        </a:t>
            </a:r>
            <a:r>
              <a:rPr lang="en-US" altLang="ja-JP" sz="1100" dirty="0" err="1"/>
              <a:t>form.setCourseId</a:t>
            </a:r>
            <a:r>
              <a:rPr lang="en-US" altLang="ja-JP" sz="1100" dirty="0"/>
              <a:t>(</a:t>
            </a:r>
            <a:r>
              <a:rPr lang="en-US" altLang="ja-JP" sz="1100" dirty="0" err="1"/>
              <a:t>keyForm.getCourseId</a:t>
            </a:r>
            <a:r>
              <a:rPr lang="en-US" altLang="ja-JP" sz="1100" dirty="0"/>
              <a:t>());</a:t>
            </a:r>
          </a:p>
          <a:p>
            <a:endParaRPr lang="ja-JP" altLang="en-US" sz="1100" dirty="0"/>
          </a:p>
          <a:p>
            <a:r>
              <a:rPr lang="en-US" altLang="ja-JP" sz="1100" dirty="0"/>
              <a:t>        return form;</a:t>
            </a:r>
          </a:p>
          <a:p>
            <a:r>
              <a:rPr lang="ja-JP" altLang="en-US" sz="1100" dirty="0"/>
              <a:t>    </a:t>
            </a:r>
            <a:r>
              <a:rPr lang="en-US" altLang="ja-JP" sz="1100" dirty="0"/>
              <a:t>}</a:t>
            </a:r>
            <a:endParaRPr lang="ja-JP" altLang="en-US" sz="1100" dirty="0"/>
          </a:p>
        </p:txBody>
      </p:sp>
      <p:cxnSp>
        <p:nvCxnSpPr>
          <p:cNvPr id="7" name="直線矢印コネクタ 6"/>
          <p:cNvCxnSpPr>
            <a:endCxn id="11" idx="1"/>
          </p:cNvCxnSpPr>
          <p:nvPr/>
        </p:nvCxnSpPr>
        <p:spPr>
          <a:xfrm flipV="1">
            <a:off x="1403648" y="2236222"/>
            <a:ext cx="4683406" cy="14808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6087054" y="2051556"/>
            <a:ext cx="774571" cy="369332"/>
          </a:xfrm>
          <a:prstGeom prst="rect">
            <a:avLst/>
          </a:prstGeom>
          <a:noFill/>
        </p:spPr>
        <p:txBody>
          <a:bodyPr wrap="none" rtlCol="0">
            <a:spAutoFit/>
          </a:bodyPr>
          <a:lstStyle/>
          <a:p>
            <a:r>
              <a:rPr kumimoji="1" lang="en-US" altLang="ja-JP" dirty="0" smtClean="0"/>
              <a:t>load()</a:t>
            </a:r>
            <a:endParaRPr kumimoji="1" lang="ja-JP" altLang="en-US" dirty="0"/>
          </a:p>
        </p:txBody>
      </p:sp>
      <p:cxnSp>
        <p:nvCxnSpPr>
          <p:cNvPr id="13" name="直線矢印コネクタ 12"/>
          <p:cNvCxnSpPr/>
          <p:nvPr/>
        </p:nvCxnSpPr>
        <p:spPr>
          <a:xfrm>
            <a:off x="6300192" y="2420888"/>
            <a:ext cx="9720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6442279" y="2420888"/>
            <a:ext cx="490840" cy="338554"/>
          </a:xfrm>
          <a:prstGeom prst="rect">
            <a:avLst/>
          </a:prstGeom>
          <a:noFill/>
        </p:spPr>
        <p:txBody>
          <a:bodyPr wrap="none" rtlCol="0">
            <a:spAutoFit/>
          </a:bodyPr>
          <a:lstStyle/>
          <a:p>
            <a:r>
              <a:rPr kumimoji="1" lang="en-US" altLang="ja-JP" sz="1600" i="1" dirty="0" smtClean="0"/>
              <a:t>call</a:t>
            </a:r>
            <a:endParaRPr kumimoji="1" lang="ja-JP" altLang="en-US" sz="1600" i="1" dirty="0"/>
          </a:p>
        </p:txBody>
      </p:sp>
      <p:sp>
        <p:nvSpPr>
          <p:cNvPr id="22" name="テキスト ボックス 21"/>
          <p:cNvSpPr txBox="1"/>
          <p:nvPr/>
        </p:nvSpPr>
        <p:spPr>
          <a:xfrm>
            <a:off x="5438982" y="2780928"/>
            <a:ext cx="3005951" cy="369332"/>
          </a:xfrm>
          <a:prstGeom prst="rect">
            <a:avLst/>
          </a:prstGeom>
          <a:noFill/>
        </p:spPr>
        <p:txBody>
          <a:bodyPr wrap="none" rtlCol="0">
            <a:spAutoFit/>
          </a:bodyPr>
          <a:lstStyle/>
          <a:p>
            <a:r>
              <a:rPr lang="en-US" altLang="ja-JP" dirty="0" err="1" smtClean="0"/>
              <a:t>UserserviceImple.getDAO</a:t>
            </a:r>
            <a:r>
              <a:rPr lang="en-US" altLang="ja-JP" dirty="0" smtClean="0"/>
              <a:t>()</a:t>
            </a:r>
            <a:endParaRPr kumimoji="1" lang="ja-JP" altLang="en-US" dirty="0"/>
          </a:p>
        </p:txBody>
      </p:sp>
      <p:cxnSp>
        <p:nvCxnSpPr>
          <p:cNvPr id="25" name="直線矢印コネクタ 24"/>
          <p:cNvCxnSpPr/>
          <p:nvPr/>
        </p:nvCxnSpPr>
        <p:spPr>
          <a:xfrm>
            <a:off x="6442279" y="3150260"/>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5006934" y="3609732"/>
            <a:ext cx="4245586" cy="369332"/>
          </a:xfrm>
          <a:prstGeom prst="rect">
            <a:avLst/>
          </a:prstGeom>
          <a:noFill/>
        </p:spPr>
        <p:txBody>
          <a:bodyPr wrap="none" rtlCol="0">
            <a:spAutoFit/>
          </a:bodyPr>
          <a:lstStyle/>
          <a:p>
            <a:r>
              <a:rPr kumimoji="1" lang="en-US" altLang="ja-JP" dirty="0" err="1" smtClean="0"/>
              <a:t>HibernateDAOFactory.getDAOFactory</a:t>
            </a:r>
            <a:r>
              <a:rPr kumimoji="1" lang="en-US" altLang="ja-JP" dirty="0" smtClean="0"/>
              <a:t>()</a:t>
            </a:r>
            <a:endParaRPr kumimoji="1" lang="ja-JP" altLang="en-US" dirty="0"/>
          </a:p>
        </p:txBody>
      </p:sp>
      <p:cxnSp>
        <p:nvCxnSpPr>
          <p:cNvPr id="29" name="直線矢印コネクタ 28"/>
          <p:cNvCxnSpPr/>
          <p:nvPr/>
        </p:nvCxnSpPr>
        <p:spPr>
          <a:xfrm>
            <a:off x="6435806" y="3937248"/>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5041160" y="4513312"/>
            <a:ext cx="3275256" cy="369332"/>
          </a:xfrm>
          <a:prstGeom prst="rect">
            <a:avLst/>
          </a:prstGeom>
          <a:noFill/>
        </p:spPr>
        <p:txBody>
          <a:bodyPr wrap="none" rtlCol="0">
            <a:spAutoFit/>
          </a:bodyPr>
          <a:lstStyle/>
          <a:p>
            <a:r>
              <a:rPr kumimoji="1" lang="en-US" altLang="ja-JP" dirty="0" err="1" smtClean="0"/>
              <a:t>HibernateUtil.currentSession</a:t>
            </a:r>
            <a:r>
              <a:rPr kumimoji="1" lang="en-US" altLang="ja-JP" dirty="0" smtClean="0"/>
              <a:t>()</a:t>
            </a:r>
            <a:endParaRPr kumimoji="1" lang="ja-JP" altLang="en-US" dirty="0"/>
          </a:p>
        </p:txBody>
      </p:sp>
      <p:cxnSp>
        <p:nvCxnSpPr>
          <p:cNvPr id="34" name="直線矢印コネクタ 33"/>
          <p:cNvCxnSpPr/>
          <p:nvPr/>
        </p:nvCxnSpPr>
        <p:spPr>
          <a:xfrm>
            <a:off x="6372200" y="4882644"/>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4860032" y="5386700"/>
            <a:ext cx="3829895" cy="369332"/>
          </a:xfrm>
          <a:prstGeom prst="rect">
            <a:avLst/>
          </a:prstGeom>
          <a:noFill/>
        </p:spPr>
        <p:txBody>
          <a:bodyPr wrap="none" rtlCol="0">
            <a:spAutoFit/>
          </a:bodyPr>
          <a:lstStyle/>
          <a:p>
            <a:r>
              <a:rPr kumimoji="1" lang="ja-JP" altLang="en-US" dirty="0" smtClean="0"/>
              <a:t>クラス変数： </a:t>
            </a:r>
            <a:r>
              <a:rPr kumimoji="1" lang="en-US" altLang="ja-JP" dirty="0" err="1" smtClean="0">
                <a:solidFill>
                  <a:srgbClr val="FF0000"/>
                </a:solidFill>
              </a:rPr>
              <a:t>HibernateUtil.SESSION</a:t>
            </a:r>
            <a:endParaRPr kumimoji="1" lang="ja-JP" altLang="en-US" dirty="0">
              <a:solidFill>
                <a:srgbClr val="FF0000"/>
              </a:solidFill>
            </a:endParaRPr>
          </a:p>
        </p:txBody>
      </p:sp>
      <p:sp>
        <p:nvSpPr>
          <p:cNvPr id="37" name="テキスト ボックス 36"/>
          <p:cNvSpPr txBox="1"/>
          <p:nvPr/>
        </p:nvSpPr>
        <p:spPr>
          <a:xfrm>
            <a:off x="6516216" y="5026660"/>
            <a:ext cx="595035" cy="338554"/>
          </a:xfrm>
          <a:prstGeom prst="rect">
            <a:avLst/>
          </a:prstGeom>
          <a:noFill/>
        </p:spPr>
        <p:txBody>
          <a:bodyPr wrap="none" rtlCol="0">
            <a:spAutoFit/>
          </a:bodyPr>
          <a:lstStyle/>
          <a:p>
            <a:r>
              <a:rPr kumimoji="1" lang="en-US" altLang="ja-JP" sz="1600" i="1" dirty="0" smtClean="0"/>
              <a:t>read</a:t>
            </a:r>
            <a:endParaRPr kumimoji="1" lang="ja-JP" altLang="en-US" sz="1600" i="1" dirty="0"/>
          </a:p>
        </p:txBody>
      </p:sp>
      <p:sp>
        <p:nvSpPr>
          <p:cNvPr id="38" name="テキスト ボックス 37"/>
          <p:cNvSpPr txBox="1"/>
          <p:nvPr/>
        </p:nvSpPr>
        <p:spPr>
          <a:xfrm>
            <a:off x="6550559" y="3140368"/>
            <a:ext cx="490840" cy="338554"/>
          </a:xfrm>
          <a:prstGeom prst="rect">
            <a:avLst/>
          </a:prstGeom>
          <a:noFill/>
        </p:spPr>
        <p:txBody>
          <a:bodyPr wrap="none" rtlCol="0">
            <a:spAutoFit/>
          </a:bodyPr>
          <a:lstStyle/>
          <a:p>
            <a:r>
              <a:rPr kumimoji="1" lang="en-US" altLang="ja-JP" sz="1600" i="1" dirty="0" smtClean="0"/>
              <a:t>call</a:t>
            </a:r>
            <a:endParaRPr kumimoji="1" lang="ja-JP" altLang="en-US" sz="1600" i="1" dirty="0"/>
          </a:p>
        </p:txBody>
      </p:sp>
      <p:sp>
        <p:nvSpPr>
          <p:cNvPr id="39" name="テキスト ボックス 38"/>
          <p:cNvSpPr txBox="1"/>
          <p:nvPr/>
        </p:nvSpPr>
        <p:spPr>
          <a:xfrm>
            <a:off x="6522230" y="3981182"/>
            <a:ext cx="490840" cy="338554"/>
          </a:xfrm>
          <a:prstGeom prst="rect">
            <a:avLst/>
          </a:prstGeom>
          <a:noFill/>
        </p:spPr>
        <p:txBody>
          <a:bodyPr wrap="none" rtlCol="0">
            <a:spAutoFit/>
          </a:bodyPr>
          <a:lstStyle/>
          <a:p>
            <a:r>
              <a:rPr kumimoji="1" lang="en-US" altLang="ja-JP" sz="1600" i="1" dirty="0" smtClean="0"/>
              <a:t>call</a:t>
            </a:r>
            <a:endParaRPr kumimoji="1" lang="ja-JP" altLang="en-US" sz="1600" i="1" dirty="0"/>
          </a:p>
        </p:txBody>
      </p:sp>
      <p:sp>
        <p:nvSpPr>
          <p:cNvPr id="42" name="四角形吹き出し 41"/>
          <p:cNvSpPr/>
          <p:nvPr/>
        </p:nvSpPr>
        <p:spPr>
          <a:xfrm>
            <a:off x="5239043" y="5925959"/>
            <a:ext cx="3744416" cy="455369"/>
          </a:xfrm>
          <a:prstGeom prst="wedgeRectCallout">
            <a:avLst>
              <a:gd name="adj1" fmla="val -15542"/>
              <a:gd name="adj2" fmla="val -79291"/>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dirty="0"/>
              <a:t>データベースのセッション管理変数</a:t>
            </a:r>
          </a:p>
        </p:txBody>
      </p:sp>
      <p:sp>
        <p:nvSpPr>
          <p:cNvPr id="45" name="テキスト ボックス 44"/>
          <p:cNvSpPr txBox="1"/>
          <p:nvPr/>
        </p:nvSpPr>
        <p:spPr>
          <a:xfrm>
            <a:off x="307876" y="5662989"/>
            <a:ext cx="2941831" cy="646331"/>
          </a:xfrm>
          <a:prstGeom prst="rect">
            <a:avLst/>
          </a:prstGeom>
          <a:noFill/>
        </p:spPr>
        <p:txBody>
          <a:bodyPr wrap="none" rtlCol="0">
            <a:spAutoFit/>
          </a:bodyPr>
          <a:lstStyle/>
          <a:p>
            <a:r>
              <a:rPr kumimoji="1" lang="en-US" altLang="ja-JP" dirty="0" smtClean="0"/>
              <a:t>※ </a:t>
            </a:r>
            <a:r>
              <a:rPr kumimoji="1" lang="ja-JP" altLang="en-US" dirty="0" smtClean="0"/>
              <a:t>和歌山大学</a:t>
            </a:r>
            <a:r>
              <a:rPr lang="ja-JP" altLang="en-US" dirty="0"/>
              <a:t>教務</a:t>
            </a:r>
            <a:r>
              <a:rPr kumimoji="1" lang="ja-JP" altLang="en-US" dirty="0" smtClean="0"/>
              <a:t>システム</a:t>
            </a:r>
            <a:endParaRPr kumimoji="1" lang="en-US" altLang="ja-JP" dirty="0" smtClean="0"/>
          </a:p>
          <a:p>
            <a:r>
              <a:rPr lang="en-US" altLang="ja-JP" dirty="0"/>
              <a:t> </a:t>
            </a:r>
            <a:r>
              <a:rPr lang="en-US" altLang="ja-JP" dirty="0" smtClean="0"/>
              <a:t>   </a:t>
            </a:r>
            <a:r>
              <a:rPr lang="ja-JP" altLang="en-US" dirty="0" smtClean="0"/>
              <a:t>ソースコードより抜粋</a:t>
            </a:r>
            <a:endParaRPr kumimoji="1" lang="ja-JP" altLang="en-US" dirty="0"/>
          </a:p>
        </p:txBody>
      </p:sp>
      <p:sp>
        <p:nvSpPr>
          <p:cNvPr id="48" name="スライド番号プレースホルダー 47"/>
          <p:cNvSpPr>
            <a:spLocks noGrp="1"/>
          </p:cNvSpPr>
          <p:nvPr>
            <p:ph type="sldNum" sz="quarter" idx="12"/>
          </p:nvPr>
        </p:nvSpPr>
        <p:spPr/>
        <p:txBody>
          <a:bodyPr/>
          <a:lstStyle/>
          <a:p>
            <a:fld id="{D2D8002D-B5B0-4BAC-B1F6-782DDCCE6D9C}" type="slidenum">
              <a:rPr kumimoji="1" lang="ja-JP" altLang="en-US" smtClean="0"/>
              <a:t>36</a:t>
            </a:fld>
            <a:endParaRPr kumimoji="1" lang="ja-JP" altLang="en-US"/>
          </a:p>
        </p:txBody>
      </p:sp>
      <p:sp>
        <p:nvSpPr>
          <p:cNvPr id="3" name="テキスト ボックス 2"/>
          <p:cNvSpPr txBox="1"/>
          <p:nvPr/>
        </p:nvSpPr>
        <p:spPr>
          <a:xfrm>
            <a:off x="467544" y="1268760"/>
            <a:ext cx="4100803" cy="646331"/>
          </a:xfrm>
          <a:prstGeom prst="rect">
            <a:avLst/>
          </a:prstGeom>
          <a:noFill/>
        </p:spPr>
        <p:txBody>
          <a:bodyPr wrap="none" rtlCol="0">
            <a:spAutoFit/>
          </a:bodyPr>
          <a:lstStyle/>
          <a:p>
            <a:r>
              <a:rPr kumimoji="1" lang="ja-JP" altLang="en-US" dirty="0" smtClean="0"/>
              <a:t>このメソッド内で直接は，</a:t>
            </a:r>
            <a:r>
              <a:rPr lang="ja-JP" altLang="en-US" dirty="0" smtClean="0"/>
              <a:t>データベースの</a:t>
            </a:r>
            <a:endParaRPr lang="en-US" altLang="ja-JP" dirty="0" smtClean="0"/>
          </a:p>
          <a:p>
            <a:r>
              <a:rPr lang="ja-JP" altLang="en-US" dirty="0" smtClean="0"/>
              <a:t>セッション管理変数にアクセスしていない</a:t>
            </a:r>
            <a:endParaRPr kumimoji="1" lang="ja-JP" altLang="en-US" dirty="0"/>
          </a:p>
        </p:txBody>
      </p:sp>
      <p:sp>
        <p:nvSpPr>
          <p:cNvPr id="6" name="テキスト ボックス 5"/>
          <p:cNvSpPr txBox="1"/>
          <p:nvPr/>
        </p:nvSpPr>
        <p:spPr>
          <a:xfrm>
            <a:off x="5580112" y="1547500"/>
            <a:ext cx="3212739" cy="369332"/>
          </a:xfrm>
          <a:prstGeom prst="rect">
            <a:avLst/>
          </a:prstGeom>
          <a:noFill/>
        </p:spPr>
        <p:txBody>
          <a:bodyPr wrap="none" rtlCol="0">
            <a:spAutoFit/>
          </a:bodyPr>
          <a:lstStyle/>
          <a:p>
            <a:r>
              <a:rPr kumimoji="1" lang="ja-JP" altLang="en-US" dirty="0" smtClean="0"/>
              <a:t>メソッドの呼び出し先でアクセス</a:t>
            </a:r>
            <a:endParaRPr kumimoji="1" lang="ja-JP" altLang="en-US" dirty="0"/>
          </a:p>
        </p:txBody>
      </p:sp>
      <p:sp>
        <p:nvSpPr>
          <p:cNvPr id="23" name="テキスト ボックス 22"/>
          <p:cNvSpPr txBox="1"/>
          <p:nvPr/>
        </p:nvSpPr>
        <p:spPr>
          <a:xfrm>
            <a:off x="1370468" y="2721207"/>
            <a:ext cx="4538422" cy="1384995"/>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kumimoji="1" lang="ja-JP" altLang="en-US" sz="2800" dirty="0" smtClean="0"/>
              <a:t>アクセスされるクラス変数を</a:t>
            </a:r>
            <a:endParaRPr kumimoji="1" lang="en-US" altLang="ja-JP" sz="2800" dirty="0" smtClean="0"/>
          </a:p>
          <a:p>
            <a:r>
              <a:rPr kumimoji="1" lang="ja-JP" altLang="en-US" sz="2800" dirty="0" smtClean="0"/>
              <a:t>正確に把握したい場合も，</a:t>
            </a:r>
            <a:endParaRPr kumimoji="1" lang="en-US" altLang="ja-JP" sz="2800" dirty="0" smtClean="0"/>
          </a:p>
          <a:p>
            <a:r>
              <a:rPr lang="ja-JP" altLang="en-US" sz="2800" dirty="0" smtClean="0"/>
              <a:t>メソッドの詳細な探索が必要</a:t>
            </a:r>
            <a:endParaRPr kumimoji="1" lang="ja-JP" altLang="en-US" sz="2800" dirty="0"/>
          </a:p>
        </p:txBody>
      </p:sp>
    </p:spTree>
    <p:extLst>
      <p:ext uri="{BB962C8B-B14F-4D97-AF65-F5344CB8AC3E}">
        <p14:creationId xmlns:p14="http://schemas.microsoft.com/office/powerpoint/2010/main" val="2962933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par>
                                <p:cTn id="20" presetID="10" presetClass="entr" presetSubtype="0" fill="hold"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500"/>
                                        <p:tgtEl>
                                          <p:spTgt spid="27"/>
                                        </p:tgtEl>
                                      </p:cBhvr>
                                    </p:animEffect>
                                  </p:childTnLst>
                                </p:cTn>
                              </p:par>
                              <p:par>
                                <p:cTn id="26" presetID="10" presetClass="entr" presetSubtype="0" fill="hold" nodeType="with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fade">
                                      <p:cBhvr>
                                        <p:cTn id="28" dur="500"/>
                                        <p:tgtEl>
                                          <p:spTgt spid="2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500"/>
                                        <p:tgtEl>
                                          <p:spTgt spid="32"/>
                                        </p:tgtEl>
                                      </p:cBhvr>
                                    </p:animEffect>
                                  </p:childTnLst>
                                </p:cTn>
                              </p:par>
                              <p:par>
                                <p:cTn id="32" presetID="10" presetClass="entr" presetSubtype="0" fill="hold" nodeType="withEffect">
                                  <p:stCondLst>
                                    <p:cond delay="0"/>
                                  </p:stCondLst>
                                  <p:childTnLst>
                                    <p:set>
                                      <p:cBhvr>
                                        <p:cTn id="33" dur="1" fill="hold">
                                          <p:stCondLst>
                                            <p:cond delay="0"/>
                                          </p:stCondLst>
                                        </p:cTn>
                                        <p:tgtEl>
                                          <p:spTgt spid="34"/>
                                        </p:tgtEl>
                                        <p:attrNameLst>
                                          <p:attrName>style.visibility</p:attrName>
                                        </p:attrNameLst>
                                      </p:cBhvr>
                                      <p:to>
                                        <p:strVal val="visible"/>
                                      </p:to>
                                    </p:set>
                                    <p:animEffect transition="in" filter="fade">
                                      <p:cBhvr>
                                        <p:cTn id="34" dur="500"/>
                                        <p:tgtEl>
                                          <p:spTgt spid="34"/>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fade">
                                      <p:cBhvr>
                                        <p:cTn id="37" dur="500"/>
                                        <p:tgtEl>
                                          <p:spTgt spid="37"/>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fade">
                                      <p:cBhvr>
                                        <p:cTn id="40" dur="500"/>
                                        <p:tgtEl>
                                          <p:spTgt spid="3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fade">
                                      <p:cBhvr>
                                        <p:cTn id="43" dur="500"/>
                                        <p:tgtEl>
                                          <p:spTgt spid="3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fade">
                                      <p:cBhvr>
                                        <p:cTn id="46" dur="500"/>
                                        <p:tgtEl>
                                          <p:spTgt spid="6"/>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P spid="22" grpId="0"/>
      <p:bldP spid="27" grpId="0"/>
      <p:bldP spid="32" grpId="0"/>
      <p:bldP spid="37" grpId="0"/>
      <p:bldP spid="38" grpId="0"/>
      <p:bldP spid="39" grpId="0"/>
      <p:bldP spid="6" grpId="0"/>
      <p:bldP spid="23"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7" name="メモ 56"/>
          <p:cNvSpPr/>
          <p:nvPr/>
        </p:nvSpPr>
        <p:spPr>
          <a:xfrm>
            <a:off x="218095" y="4376069"/>
            <a:ext cx="1617601" cy="884812"/>
          </a:xfrm>
          <a:prstGeom prst="foldedCorner">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p:txBody>
      </p:sp>
      <p:sp>
        <p:nvSpPr>
          <p:cNvPr id="55" name="メモ 54"/>
          <p:cNvSpPr/>
          <p:nvPr/>
        </p:nvSpPr>
        <p:spPr>
          <a:xfrm>
            <a:off x="121587" y="4294237"/>
            <a:ext cx="1617601" cy="884812"/>
          </a:xfrm>
          <a:prstGeom prst="foldedCorner">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p:txBody>
      </p:sp>
      <p:sp>
        <p:nvSpPr>
          <p:cNvPr id="2" name="タイトル 1"/>
          <p:cNvSpPr>
            <a:spLocks noGrp="1"/>
          </p:cNvSpPr>
          <p:nvPr>
            <p:ph type="title"/>
          </p:nvPr>
        </p:nvSpPr>
        <p:spPr/>
        <p:txBody>
          <a:bodyPr/>
          <a:lstStyle/>
          <a:p>
            <a:r>
              <a:rPr kumimoji="1" lang="ja-JP" altLang="en-US" dirty="0" smtClean="0"/>
              <a:t>提案手法詳細</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37</a:t>
            </a:fld>
            <a:endParaRPr kumimoji="1" lang="ja-JP" altLang="en-US"/>
          </a:p>
        </p:txBody>
      </p:sp>
      <p:sp>
        <p:nvSpPr>
          <p:cNvPr id="25" name="テキスト ボックス 24"/>
          <p:cNvSpPr txBox="1"/>
          <p:nvPr/>
        </p:nvSpPr>
        <p:spPr>
          <a:xfrm>
            <a:off x="49022" y="1268760"/>
            <a:ext cx="1752403" cy="369332"/>
          </a:xfrm>
          <a:prstGeom prst="rect">
            <a:avLst/>
          </a:prstGeom>
          <a:noFill/>
        </p:spPr>
        <p:txBody>
          <a:bodyPr wrap="none" rtlCol="0">
            <a:spAutoFit/>
          </a:bodyPr>
          <a:lstStyle/>
          <a:p>
            <a:r>
              <a:rPr kumimoji="1" lang="ja-JP" altLang="en-US" dirty="0" smtClean="0"/>
              <a:t>注目するメソッド</a:t>
            </a:r>
            <a:endParaRPr kumimoji="1" lang="ja-JP" altLang="en-US" dirty="0"/>
          </a:p>
        </p:txBody>
      </p:sp>
      <p:graphicFrame>
        <p:nvGraphicFramePr>
          <p:cNvPr id="33" name="表 32"/>
          <p:cNvGraphicFramePr>
            <a:graphicFrameLocks noGrp="1"/>
          </p:cNvGraphicFramePr>
          <p:nvPr>
            <p:extLst>
              <p:ext uri="{D42A27DB-BD31-4B8C-83A1-F6EECF244321}">
                <p14:modId xmlns:p14="http://schemas.microsoft.com/office/powerpoint/2010/main" val="745028627"/>
              </p:ext>
            </p:extLst>
          </p:nvPr>
        </p:nvGraphicFramePr>
        <p:xfrm>
          <a:off x="4932040" y="2564904"/>
          <a:ext cx="1944216" cy="1280160"/>
        </p:xfrm>
        <a:graphic>
          <a:graphicData uri="http://schemas.openxmlformats.org/drawingml/2006/table">
            <a:tbl>
              <a:tblPr firstRow="1" bandRow="1">
                <a:tableStyleId>{5C22544A-7EE6-4342-B048-85BDC9FD1C3A}</a:tableStyleId>
              </a:tblPr>
              <a:tblGrid>
                <a:gridCol w="709067"/>
                <a:gridCol w="709067"/>
                <a:gridCol w="526082"/>
              </a:tblGrid>
              <a:tr h="119047">
                <a:tc>
                  <a:txBody>
                    <a:bodyPr/>
                    <a:lstStyle/>
                    <a:p>
                      <a:r>
                        <a:rPr kumimoji="1" lang="ja-JP" altLang="en-US" sz="1200" dirty="0" smtClean="0"/>
                        <a:t>対象</a:t>
                      </a:r>
                      <a:endParaRPr kumimoji="1" lang="ja-JP" altLang="en-US" sz="1200" dirty="0"/>
                    </a:p>
                  </a:txBody>
                  <a:tcPr/>
                </a:tc>
                <a:tc>
                  <a:txBody>
                    <a:bodyPr/>
                    <a:lstStyle/>
                    <a:p>
                      <a:r>
                        <a:rPr kumimoji="1" lang="ja-JP" altLang="en-US" sz="1200" dirty="0" smtClean="0"/>
                        <a:t>メソッド</a:t>
                      </a:r>
                      <a:endParaRPr kumimoji="1" lang="ja-JP" altLang="en-US" sz="1200" dirty="0"/>
                    </a:p>
                  </a:txBody>
                  <a:tcPr/>
                </a:tc>
                <a:tc>
                  <a:txBody>
                    <a:bodyPr/>
                    <a:lstStyle/>
                    <a:p>
                      <a:r>
                        <a:rPr kumimoji="1" lang="ja-JP" altLang="en-US" sz="1200" dirty="0" smtClean="0"/>
                        <a:t>読み書き</a:t>
                      </a:r>
                      <a:endParaRPr kumimoji="1" lang="ja-JP" altLang="en-US" sz="1200" dirty="0"/>
                    </a:p>
                  </a:txBody>
                  <a:tcPr/>
                </a:tc>
              </a:tr>
              <a:tr h="197015">
                <a:tc>
                  <a:txBody>
                    <a:bodyPr/>
                    <a:lstStyle/>
                    <a:p>
                      <a:r>
                        <a:rPr kumimoji="1" lang="en-US" altLang="ja-JP" sz="1200" dirty="0" smtClean="0"/>
                        <a:t>b</a:t>
                      </a:r>
                      <a:endParaRPr kumimoji="1" lang="ja-JP" altLang="en-US" sz="1200" dirty="0"/>
                    </a:p>
                  </a:txBody>
                  <a:tcPr/>
                </a:tc>
                <a:tc>
                  <a:txBody>
                    <a:bodyPr/>
                    <a:lstStyle/>
                    <a:p>
                      <a:r>
                        <a:rPr kumimoji="1" lang="en-US" altLang="ja-JP" sz="1200" dirty="0" err="1" smtClean="0"/>
                        <a:t>setData</a:t>
                      </a:r>
                      <a:endParaRPr kumimoji="1" lang="ja-JP" altLang="en-US" sz="1200" dirty="0"/>
                    </a:p>
                  </a:txBody>
                  <a:tcPr/>
                </a:tc>
                <a:tc>
                  <a:txBody>
                    <a:bodyPr/>
                    <a:lstStyle/>
                    <a:p>
                      <a:r>
                        <a:rPr kumimoji="1" lang="en-US" altLang="ja-JP" sz="1200" dirty="0" smtClean="0"/>
                        <a:t>R</a:t>
                      </a:r>
                      <a:endParaRPr kumimoji="1" lang="ja-JP" altLang="en-US" sz="1200" dirty="0"/>
                    </a:p>
                  </a:txBody>
                  <a:tcPr/>
                </a:tc>
              </a:tr>
              <a:tr h="197015">
                <a:tc>
                  <a:txBody>
                    <a:bodyPr/>
                    <a:lstStyle/>
                    <a:p>
                      <a:r>
                        <a:rPr kumimoji="1" lang="en-US" altLang="ja-JP" sz="1200" dirty="0" err="1" smtClean="0"/>
                        <a:t>b.d</a:t>
                      </a:r>
                      <a:endParaRPr kumimoji="1" lang="en-US" altLang="ja-JP" sz="1200" dirty="0" smtClean="0"/>
                    </a:p>
                  </a:txBody>
                  <a:tcPr/>
                </a:tc>
                <a:tc>
                  <a:txBody>
                    <a:bodyPr/>
                    <a:lstStyle/>
                    <a:p>
                      <a:r>
                        <a:rPr kumimoji="1" lang="en-US" altLang="ja-JP" sz="1200" dirty="0" smtClean="0"/>
                        <a:t>add</a:t>
                      </a:r>
                      <a:endParaRPr kumimoji="1" lang="ja-JP" altLang="en-US" sz="1200" dirty="0"/>
                    </a:p>
                  </a:txBody>
                  <a:tcPr/>
                </a:tc>
                <a:tc>
                  <a:txBody>
                    <a:bodyPr/>
                    <a:lstStyle/>
                    <a:p>
                      <a:r>
                        <a:rPr kumimoji="1" lang="en-US" altLang="ja-JP" sz="1200" dirty="0" smtClean="0"/>
                        <a:t>R</a:t>
                      </a:r>
                      <a:endParaRPr kumimoji="1" lang="ja-JP" altLang="en-US" sz="1200" dirty="0"/>
                    </a:p>
                  </a:txBody>
                  <a:tcPr/>
                </a:tc>
              </a:tr>
              <a:tr h="197015">
                <a:tc>
                  <a:txBody>
                    <a:bodyPr/>
                    <a:lstStyle/>
                    <a:p>
                      <a:r>
                        <a:rPr kumimoji="1" lang="en-US" altLang="ja-JP" sz="1200" dirty="0" smtClean="0"/>
                        <a:t>…</a:t>
                      </a:r>
                    </a:p>
                  </a:txBody>
                  <a:tcPr/>
                </a:tc>
                <a:tc>
                  <a:txBody>
                    <a:bodyPr/>
                    <a:lstStyle/>
                    <a:p>
                      <a:r>
                        <a:rPr kumimoji="1" lang="en-US" altLang="ja-JP" sz="1200" dirty="0" smtClean="0"/>
                        <a:t>…</a:t>
                      </a:r>
                      <a:endParaRPr kumimoji="1" lang="ja-JP" altLang="en-US" sz="1200" dirty="0"/>
                    </a:p>
                  </a:txBody>
                  <a:tcPr/>
                </a:tc>
                <a:tc>
                  <a:txBody>
                    <a:bodyPr/>
                    <a:lstStyle/>
                    <a:p>
                      <a:r>
                        <a:rPr kumimoji="1" lang="en-US" altLang="ja-JP" sz="1200" dirty="0" smtClean="0"/>
                        <a:t>…</a:t>
                      </a:r>
                      <a:endParaRPr kumimoji="1" lang="ja-JP" altLang="en-US" sz="1200" dirty="0"/>
                    </a:p>
                  </a:txBody>
                  <a:tcPr/>
                </a:tc>
              </a:tr>
            </a:tbl>
          </a:graphicData>
        </a:graphic>
      </p:graphicFrame>
      <p:sp>
        <p:nvSpPr>
          <p:cNvPr id="35" name="テキスト ボックス 34"/>
          <p:cNvSpPr txBox="1"/>
          <p:nvPr/>
        </p:nvSpPr>
        <p:spPr>
          <a:xfrm>
            <a:off x="7924969" y="2479466"/>
            <a:ext cx="713657" cy="276999"/>
          </a:xfrm>
          <a:prstGeom prst="rect">
            <a:avLst/>
          </a:prstGeom>
          <a:noFill/>
        </p:spPr>
        <p:txBody>
          <a:bodyPr wrap="none" rtlCol="0">
            <a:spAutoFit/>
          </a:bodyPr>
          <a:lstStyle/>
          <a:p>
            <a:r>
              <a:rPr lang="en-US" altLang="ja-JP" sz="1200" dirty="0" err="1" smtClean="0"/>
              <a:t>setData</a:t>
            </a:r>
            <a:endParaRPr kumimoji="1" lang="ja-JP" altLang="en-US" sz="1200" dirty="0"/>
          </a:p>
        </p:txBody>
      </p:sp>
      <p:sp>
        <p:nvSpPr>
          <p:cNvPr id="36" name="テキスト ボックス 35"/>
          <p:cNvSpPr txBox="1"/>
          <p:nvPr/>
        </p:nvSpPr>
        <p:spPr>
          <a:xfrm>
            <a:off x="8447114" y="2756463"/>
            <a:ext cx="423514" cy="276999"/>
          </a:xfrm>
          <a:prstGeom prst="rect">
            <a:avLst/>
          </a:prstGeom>
          <a:noFill/>
        </p:spPr>
        <p:txBody>
          <a:bodyPr wrap="none" rtlCol="0">
            <a:spAutoFit/>
          </a:bodyPr>
          <a:lstStyle/>
          <a:p>
            <a:r>
              <a:rPr kumimoji="1" lang="en-US" altLang="ja-JP" sz="1200" dirty="0" smtClean="0"/>
              <a:t>this</a:t>
            </a:r>
            <a:endParaRPr kumimoji="1" lang="ja-JP" altLang="en-US" sz="1200" dirty="0"/>
          </a:p>
        </p:txBody>
      </p:sp>
      <p:cxnSp>
        <p:nvCxnSpPr>
          <p:cNvPr id="37" name="カギ線コネクタ 36"/>
          <p:cNvCxnSpPr/>
          <p:nvPr/>
        </p:nvCxnSpPr>
        <p:spPr>
          <a:xfrm rot="16200000" flipH="1">
            <a:off x="8294330" y="2748061"/>
            <a:ext cx="144381" cy="161187"/>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8334822" y="3275511"/>
            <a:ext cx="269626" cy="276999"/>
          </a:xfrm>
          <a:prstGeom prst="rect">
            <a:avLst/>
          </a:prstGeom>
          <a:noFill/>
        </p:spPr>
        <p:txBody>
          <a:bodyPr wrap="none" rtlCol="0">
            <a:spAutoFit/>
          </a:bodyPr>
          <a:lstStyle/>
          <a:p>
            <a:r>
              <a:rPr lang="en-US" altLang="ja-JP" sz="1200" dirty="0"/>
              <a:t>b</a:t>
            </a:r>
            <a:endParaRPr kumimoji="1" lang="ja-JP" altLang="en-US" sz="1200" dirty="0"/>
          </a:p>
        </p:txBody>
      </p:sp>
      <p:cxnSp>
        <p:nvCxnSpPr>
          <p:cNvPr id="39" name="カギ線コネクタ 38"/>
          <p:cNvCxnSpPr>
            <a:stCxn id="35" idx="2"/>
            <a:endCxn id="38" idx="1"/>
          </p:cNvCxnSpPr>
          <p:nvPr/>
        </p:nvCxnSpPr>
        <p:spPr>
          <a:xfrm rot="16200000" flipH="1">
            <a:off x="7979537" y="3058726"/>
            <a:ext cx="657546" cy="53024"/>
          </a:xfrm>
          <a:prstGeom prst="bentConnector2">
            <a:avLst/>
          </a:prstGeom>
        </p:spPr>
        <p:style>
          <a:lnRef idx="1">
            <a:schemeClr val="accent1"/>
          </a:lnRef>
          <a:fillRef idx="0">
            <a:schemeClr val="accent1"/>
          </a:fillRef>
          <a:effectRef idx="0">
            <a:schemeClr val="accent1"/>
          </a:effectRef>
          <a:fontRef idx="minor">
            <a:schemeClr val="tx1"/>
          </a:fontRef>
        </p:style>
      </p:cxnSp>
      <p:grpSp>
        <p:nvGrpSpPr>
          <p:cNvPr id="49" name="グループ化 48"/>
          <p:cNvGrpSpPr/>
          <p:nvPr/>
        </p:nvGrpSpPr>
        <p:grpSpPr>
          <a:xfrm>
            <a:off x="1487629" y="2153516"/>
            <a:ext cx="1068147" cy="2457564"/>
            <a:chOff x="926310" y="1957474"/>
            <a:chExt cx="1537267" cy="2731159"/>
          </a:xfrm>
        </p:grpSpPr>
        <p:sp>
          <p:nvSpPr>
            <p:cNvPr id="27" name="右矢印 26"/>
            <p:cNvSpPr/>
            <p:nvPr/>
          </p:nvSpPr>
          <p:spPr>
            <a:xfrm>
              <a:off x="926310" y="1957474"/>
              <a:ext cx="1537267" cy="27311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テキスト ボックス 47"/>
            <p:cNvSpPr txBox="1"/>
            <p:nvPr/>
          </p:nvSpPr>
          <p:spPr>
            <a:xfrm>
              <a:off x="926310" y="2965152"/>
              <a:ext cx="1520793" cy="649877"/>
            </a:xfrm>
            <a:prstGeom prst="rect">
              <a:avLst/>
            </a:prstGeom>
            <a:noFill/>
          </p:spPr>
          <p:txBody>
            <a:bodyPr wrap="none" rtlCol="0">
              <a:spAutoFit/>
            </a:bodyPr>
            <a:lstStyle/>
            <a:p>
              <a:r>
                <a:rPr kumimoji="1" lang="ja-JP" altLang="en-US" sz="1600" dirty="0" smtClean="0">
                  <a:solidFill>
                    <a:schemeClr val="bg1"/>
                  </a:solidFill>
                </a:rPr>
                <a:t>ステップ</a:t>
              </a:r>
              <a:r>
                <a:rPr kumimoji="1" lang="en-US" altLang="ja-JP" sz="1600" dirty="0" smtClean="0">
                  <a:solidFill>
                    <a:schemeClr val="bg1"/>
                  </a:solidFill>
                </a:rPr>
                <a:t>1:</a:t>
              </a:r>
            </a:p>
            <a:p>
              <a:r>
                <a:rPr lang="ja-JP" altLang="en-US" sz="1600" dirty="0" smtClean="0">
                  <a:solidFill>
                    <a:schemeClr val="bg1"/>
                  </a:solidFill>
                </a:rPr>
                <a:t>別名</a:t>
              </a:r>
              <a:r>
                <a:rPr kumimoji="1" lang="ja-JP" altLang="en-US" sz="1600" dirty="0" smtClean="0">
                  <a:solidFill>
                    <a:schemeClr val="bg1"/>
                  </a:solidFill>
                </a:rPr>
                <a:t>解析</a:t>
              </a:r>
              <a:endParaRPr kumimoji="1" lang="ja-JP" altLang="en-US" sz="1600" dirty="0">
                <a:solidFill>
                  <a:schemeClr val="bg1"/>
                </a:solidFill>
              </a:endParaRPr>
            </a:p>
          </p:txBody>
        </p:sp>
      </p:grpSp>
      <p:sp>
        <p:nvSpPr>
          <p:cNvPr id="50" name="メモ 49"/>
          <p:cNvSpPr/>
          <p:nvPr/>
        </p:nvSpPr>
        <p:spPr>
          <a:xfrm>
            <a:off x="43868" y="1638092"/>
            <a:ext cx="1689649" cy="1008112"/>
          </a:xfrm>
          <a:prstGeom prst="foldedCorner">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rPr>
              <a:t>void </a:t>
            </a:r>
            <a:r>
              <a:rPr kumimoji="1" lang="en-US" altLang="ja-JP" sz="1400" u="sng" dirty="0" err="1" smtClean="0">
                <a:solidFill>
                  <a:schemeClr val="tx1"/>
                </a:solidFill>
              </a:rPr>
              <a:t>setData</a:t>
            </a:r>
            <a:r>
              <a:rPr kumimoji="1" lang="en-US" altLang="ja-JP" sz="1400" dirty="0" smtClean="0">
                <a:solidFill>
                  <a:schemeClr val="tx1"/>
                </a:solidFill>
              </a:rPr>
              <a:t>(B b) {</a:t>
            </a:r>
          </a:p>
          <a:p>
            <a:r>
              <a:rPr lang="en-US" altLang="ja-JP" sz="1400" dirty="0">
                <a:solidFill>
                  <a:schemeClr val="tx1"/>
                </a:solidFill>
              </a:rPr>
              <a:t>  </a:t>
            </a:r>
            <a:r>
              <a:rPr lang="en-US" altLang="ja-JP" sz="1400" dirty="0" smtClean="0">
                <a:solidFill>
                  <a:schemeClr val="tx1"/>
                </a:solidFill>
              </a:rPr>
              <a:t>  …</a:t>
            </a:r>
          </a:p>
          <a:p>
            <a:r>
              <a:rPr kumimoji="1" lang="en-US" altLang="ja-JP" sz="1400" dirty="0" smtClean="0">
                <a:solidFill>
                  <a:schemeClr val="tx1"/>
                </a:solidFill>
              </a:rPr>
              <a:t>     </a:t>
            </a:r>
            <a:r>
              <a:rPr kumimoji="1" lang="en-US" altLang="ja-JP" sz="1400" dirty="0" err="1" smtClean="0">
                <a:solidFill>
                  <a:schemeClr val="tx1"/>
                </a:solidFill>
              </a:rPr>
              <a:t>b.add</a:t>
            </a:r>
            <a:r>
              <a:rPr lang="en-US" altLang="ja-JP" sz="1400" dirty="0" smtClean="0">
                <a:solidFill>
                  <a:schemeClr val="tx1"/>
                </a:solidFill>
              </a:rPr>
              <a:t>(</a:t>
            </a:r>
            <a:r>
              <a:rPr lang="en-US" altLang="ja-JP" sz="1400" dirty="0" err="1" smtClean="0">
                <a:solidFill>
                  <a:schemeClr val="tx1"/>
                </a:solidFill>
              </a:rPr>
              <a:t>d.i</a:t>
            </a:r>
            <a:r>
              <a:rPr lang="en-US" altLang="ja-JP" sz="1400" dirty="0" smtClean="0">
                <a:solidFill>
                  <a:schemeClr val="tx1"/>
                </a:solidFill>
              </a:rPr>
              <a:t>);</a:t>
            </a:r>
            <a:endParaRPr kumimoji="1" lang="en-US" altLang="ja-JP" sz="1400" dirty="0" smtClean="0">
              <a:solidFill>
                <a:schemeClr val="tx1"/>
              </a:solidFill>
            </a:endParaRPr>
          </a:p>
          <a:p>
            <a:r>
              <a:rPr lang="en-US" altLang="ja-JP" sz="1400" dirty="0" smtClean="0">
                <a:solidFill>
                  <a:schemeClr val="tx1"/>
                </a:solidFill>
              </a:rPr>
              <a:t>}</a:t>
            </a:r>
            <a:endParaRPr kumimoji="1" lang="ja-JP" altLang="en-US" sz="1400" dirty="0">
              <a:solidFill>
                <a:schemeClr val="tx1"/>
              </a:solidFill>
            </a:endParaRPr>
          </a:p>
        </p:txBody>
      </p:sp>
      <p:sp>
        <p:nvSpPr>
          <p:cNvPr id="54" name="メモ 53"/>
          <p:cNvSpPr/>
          <p:nvPr/>
        </p:nvSpPr>
        <p:spPr>
          <a:xfrm>
            <a:off x="54693" y="4075331"/>
            <a:ext cx="1617601" cy="1021713"/>
          </a:xfrm>
          <a:prstGeom prst="foldedCorner">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rPr>
              <a:t>Class B {</a:t>
            </a:r>
          </a:p>
          <a:p>
            <a:r>
              <a:rPr lang="en-US" altLang="ja-JP" sz="1400" dirty="0" smtClean="0">
                <a:solidFill>
                  <a:schemeClr val="tx1"/>
                </a:solidFill>
              </a:rPr>
              <a:t>void add() {</a:t>
            </a:r>
          </a:p>
          <a:p>
            <a:r>
              <a:rPr lang="en-US" altLang="ja-JP" sz="1400" dirty="0" smtClean="0">
                <a:solidFill>
                  <a:schemeClr val="tx1"/>
                </a:solidFill>
              </a:rPr>
              <a:t> </a:t>
            </a:r>
            <a:r>
              <a:rPr lang="en-US" altLang="ja-JP" sz="1400" dirty="0" err="1" smtClean="0">
                <a:solidFill>
                  <a:schemeClr val="tx1"/>
                </a:solidFill>
              </a:rPr>
              <a:t>this.d.set</a:t>
            </a:r>
            <a:r>
              <a:rPr lang="en-US" altLang="ja-JP" sz="1400" dirty="0" smtClean="0">
                <a:solidFill>
                  <a:schemeClr val="tx1"/>
                </a:solidFill>
              </a:rPr>
              <a:t>(j </a:t>
            </a:r>
            <a:r>
              <a:rPr lang="en-US" altLang="ja-JP" sz="1400" dirty="0">
                <a:solidFill>
                  <a:schemeClr val="tx1"/>
                </a:solidFill>
              </a:rPr>
              <a:t>+ </a:t>
            </a:r>
            <a:r>
              <a:rPr lang="en-US" altLang="ja-JP" sz="1400" dirty="0" err="1">
                <a:solidFill>
                  <a:schemeClr val="tx1"/>
                </a:solidFill>
              </a:rPr>
              <a:t>C.c</a:t>
            </a:r>
            <a:r>
              <a:rPr lang="en-US" altLang="ja-JP" sz="1400" dirty="0">
                <a:solidFill>
                  <a:schemeClr val="tx1"/>
                </a:solidFill>
              </a:rPr>
              <a:t>);</a:t>
            </a:r>
          </a:p>
          <a:p>
            <a:r>
              <a:rPr lang="en-US" altLang="ja-JP" sz="1400" dirty="0" smtClean="0">
                <a:solidFill>
                  <a:schemeClr val="tx1"/>
                </a:solidFill>
              </a:rPr>
              <a:t>} …</a:t>
            </a:r>
            <a:endParaRPr lang="en-US" altLang="ja-JP" sz="1400" dirty="0">
              <a:solidFill>
                <a:schemeClr val="tx1"/>
              </a:solidFill>
            </a:endParaRPr>
          </a:p>
        </p:txBody>
      </p:sp>
      <p:sp>
        <p:nvSpPr>
          <p:cNvPr id="56" name="テキスト ボックス 55"/>
          <p:cNvSpPr txBox="1"/>
          <p:nvPr/>
        </p:nvSpPr>
        <p:spPr>
          <a:xfrm>
            <a:off x="41167" y="3429000"/>
            <a:ext cx="1473480" cy="646331"/>
          </a:xfrm>
          <a:prstGeom prst="rect">
            <a:avLst/>
          </a:prstGeom>
          <a:noFill/>
        </p:spPr>
        <p:txBody>
          <a:bodyPr wrap="none" rtlCol="0">
            <a:spAutoFit/>
          </a:bodyPr>
          <a:lstStyle/>
          <a:p>
            <a:r>
              <a:rPr kumimoji="1" lang="ja-JP" altLang="en-US" dirty="0" smtClean="0"/>
              <a:t>呼び出される</a:t>
            </a:r>
            <a:endParaRPr kumimoji="1" lang="en-US" altLang="ja-JP" dirty="0" smtClean="0"/>
          </a:p>
          <a:p>
            <a:r>
              <a:rPr kumimoji="1" lang="ja-JP" altLang="en-US" dirty="0" smtClean="0"/>
              <a:t>メソッド</a:t>
            </a:r>
            <a:endParaRPr kumimoji="1" lang="ja-JP" altLang="en-US" dirty="0"/>
          </a:p>
        </p:txBody>
      </p:sp>
      <p:sp>
        <p:nvSpPr>
          <p:cNvPr id="58" name="メモ 57"/>
          <p:cNvSpPr/>
          <p:nvPr/>
        </p:nvSpPr>
        <p:spPr>
          <a:xfrm>
            <a:off x="2568303" y="4087127"/>
            <a:ext cx="1617601" cy="884812"/>
          </a:xfrm>
          <a:prstGeom prst="foldedCorner">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p:txBody>
      </p:sp>
      <p:sp>
        <p:nvSpPr>
          <p:cNvPr id="59" name="メモ 58"/>
          <p:cNvSpPr/>
          <p:nvPr/>
        </p:nvSpPr>
        <p:spPr>
          <a:xfrm>
            <a:off x="2471795" y="4005295"/>
            <a:ext cx="1617601" cy="884812"/>
          </a:xfrm>
          <a:prstGeom prst="foldedCorner">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p:txBody>
      </p:sp>
      <p:sp>
        <p:nvSpPr>
          <p:cNvPr id="61" name="メモ 60"/>
          <p:cNvSpPr/>
          <p:nvPr/>
        </p:nvSpPr>
        <p:spPr>
          <a:xfrm>
            <a:off x="2568303" y="1655087"/>
            <a:ext cx="1672558" cy="1008112"/>
          </a:xfrm>
          <a:prstGeom prst="foldedCorner">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rPr>
              <a:t>void </a:t>
            </a:r>
            <a:r>
              <a:rPr kumimoji="1" lang="en-US" altLang="ja-JP" sz="1400" u="sng" dirty="0" err="1" smtClean="0">
                <a:solidFill>
                  <a:schemeClr val="tx1"/>
                </a:solidFill>
              </a:rPr>
              <a:t>setData</a:t>
            </a:r>
            <a:r>
              <a:rPr kumimoji="1" lang="en-US" altLang="ja-JP" sz="1400" dirty="0" smtClean="0">
                <a:solidFill>
                  <a:schemeClr val="tx1"/>
                </a:solidFill>
              </a:rPr>
              <a:t>(B </a:t>
            </a:r>
            <a:r>
              <a:rPr kumimoji="1" lang="en-US" altLang="ja-JP" sz="1400" dirty="0" smtClean="0">
                <a:solidFill>
                  <a:srgbClr val="FF0000"/>
                </a:solidFill>
              </a:rPr>
              <a:t>b</a:t>
            </a:r>
            <a:r>
              <a:rPr kumimoji="1" lang="en-US" altLang="ja-JP" sz="1400" dirty="0" smtClean="0">
                <a:solidFill>
                  <a:schemeClr val="tx1"/>
                </a:solidFill>
              </a:rPr>
              <a:t>) {</a:t>
            </a:r>
          </a:p>
          <a:p>
            <a:r>
              <a:rPr lang="en-US" altLang="ja-JP" sz="1400" dirty="0">
                <a:solidFill>
                  <a:schemeClr val="tx1"/>
                </a:solidFill>
              </a:rPr>
              <a:t>  </a:t>
            </a:r>
            <a:r>
              <a:rPr lang="en-US" altLang="ja-JP" sz="1400" dirty="0" smtClean="0">
                <a:solidFill>
                  <a:schemeClr val="tx1"/>
                </a:solidFill>
              </a:rPr>
              <a:t>  …</a:t>
            </a:r>
          </a:p>
          <a:p>
            <a:r>
              <a:rPr kumimoji="1" lang="en-US" altLang="ja-JP" sz="1400" dirty="0" smtClean="0">
                <a:solidFill>
                  <a:schemeClr val="tx1"/>
                </a:solidFill>
              </a:rPr>
              <a:t>     </a:t>
            </a:r>
            <a:r>
              <a:rPr kumimoji="1" lang="en-US" altLang="ja-JP" sz="1400" dirty="0" err="1" smtClean="0">
                <a:solidFill>
                  <a:srgbClr val="FF0000"/>
                </a:solidFill>
              </a:rPr>
              <a:t>b</a:t>
            </a:r>
            <a:r>
              <a:rPr kumimoji="1" lang="en-US" altLang="ja-JP" sz="1400" dirty="0" err="1" smtClean="0">
                <a:solidFill>
                  <a:schemeClr val="tx1"/>
                </a:solidFill>
              </a:rPr>
              <a:t>.add</a:t>
            </a:r>
            <a:r>
              <a:rPr lang="en-US" altLang="ja-JP" sz="1400" dirty="0" smtClean="0">
                <a:solidFill>
                  <a:schemeClr val="tx1"/>
                </a:solidFill>
              </a:rPr>
              <a:t>(</a:t>
            </a:r>
            <a:r>
              <a:rPr lang="en-US" altLang="ja-JP" sz="1400" dirty="0" err="1" smtClean="0">
                <a:solidFill>
                  <a:schemeClr val="tx1"/>
                </a:solidFill>
              </a:rPr>
              <a:t>d.i</a:t>
            </a:r>
            <a:r>
              <a:rPr lang="en-US" altLang="ja-JP" sz="1400" dirty="0" smtClean="0">
                <a:solidFill>
                  <a:schemeClr val="tx1"/>
                </a:solidFill>
              </a:rPr>
              <a:t>);</a:t>
            </a:r>
            <a:endParaRPr kumimoji="1" lang="en-US" altLang="ja-JP" sz="1400" dirty="0" smtClean="0">
              <a:solidFill>
                <a:schemeClr val="tx1"/>
              </a:solidFill>
            </a:endParaRPr>
          </a:p>
          <a:p>
            <a:r>
              <a:rPr lang="en-US" altLang="ja-JP" sz="1400" dirty="0" smtClean="0">
                <a:solidFill>
                  <a:schemeClr val="tx1"/>
                </a:solidFill>
              </a:rPr>
              <a:t>}</a:t>
            </a:r>
            <a:endParaRPr kumimoji="1" lang="ja-JP" altLang="en-US" sz="1400" dirty="0">
              <a:solidFill>
                <a:schemeClr val="tx1"/>
              </a:solidFill>
            </a:endParaRPr>
          </a:p>
        </p:txBody>
      </p:sp>
      <p:sp>
        <p:nvSpPr>
          <p:cNvPr id="62" name="メモ 61"/>
          <p:cNvSpPr/>
          <p:nvPr/>
        </p:nvSpPr>
        <p:spPr>
          <a:xfrm>
            <a:off x="2404901" y="3786389"/>
            <a:ext cx="1617601" cy="1021713"/>
          </a:xfrm>
          <a:prstGeom prst="foldedCorner">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rPr>
              <a:t>Class B {</a:t>
            </a:r>
          </a:p>
          <a:p>
            <a:r>
              <a:rPr lang="en-US" altLang="ja-JP" sz="1400" dirty="0" smtClean="0">
                <a:solidFill>
                  <a:schemeClr val="tx1"/>
                </a:solidFill>
              </a:rPr>
              <a:t>void add() {</a:t>
            </a:r>
          </a:p>
          <a:p>
            <a:r>
              <a:rPr lang="en-US" altLang="ja-JP" sz="1400" dirty="0" smtClean="0">
                <a:solidFill>
                  <a:schemeClr val="tx1"/>
                </a:solidFill>
              </a:rPr>
              <a:t> </a:t>
            </a:r>
            <a:r>
              <a:rPr lang="en-US" altLang="ja-JP" sz="1400" dirty="0" err="1">
                <a:solidFill>
                  <a:srgbClr val="FF0000"/>
                </a:solidFill>
              </a:rPr>
              <a:t>b</a:t>
            </a:r>
            <a:r>
              <a:rPr lang="en-US" altLang="ja-JP" sz="1400" dirty="0" err="1" smtClean="0">
                <a:solidFill>
                  <a:schemeClr val="tx1"/>
                </a:solidFill>
              </a:rPr>
              <a:t>.d.set</a:t>
            </a:r>
            <a:r>
              <a:rPr lang="en-US" altLang="ja-JP" sz="1400" dirty="0" smtClean="0">
                <a:solidFill>
                  <a:schemeClr val="tx1"/>
                </a:solidFill>
              </a:rPr>
              <a:t>(j </a:t>
            </a:r>
            <a:r>
              <a:rPr lang="en-US" altLang="ja-JP" sz="1400" dirty="0">
                <a:solidFill>
                  <a:schemeClr val="tx1"/>
                </a:solidFill>
              </a:rPr>
              <a:t>+ </a:t>
            </a:r>
            <a:r>
              <a:rPr lang="en-US" altLang="ja-JP" sz="1400" dirty="0" err="1">
                <a:solidFill>
                  <a:schemeClr val="tx1"/>
                </a:solidFill>
              </a:rPr>
              <a:t>C.c</a:t>
            </a:r>
            <a:r>
              <a:rPr lang="en-US" altLang="ja-JP" sz="1400" dirty="0">
                <a:solidFill>
                  <a:schemeClr val="tx1"/>
                </a:solidFill>
              </a:rPr>
              <a:t>);</a:t>
            </a:r>
          </a:p>
          <a:p>
            <a:r>
              <a:rPr lang="en-US" altLang="ja-JP" sz="1400" dirty="0" smtClean="0">
                <a:solidFill>
                  <a:schemeClr val="tx1"/>
                </a:solidFill>
              </a:rPr>
              <a:t>} …</a:t>
            </a:r>
            <a:endParaRPr lang="en-US" altLang="ja-JP" sz="1400" dirty="0">
              <a:solidFill>
                <a:schemeClr val="tx1"/>
              </a:solidFill>
            </a:endParaRPr>
          </a:p>
        </p:txBody>
      </p:sp>
      <p:grpSp>
        <p:nvGrpSpPr>
          <p:cNvPr id="65" name="グループ化 64"/>
          <p:cNvGrpSpPr/>
          <p:nvPr/>
        </p:nvGrpSpPr>
        <p:grpSpPr>
          <a:xfrm>
            <a:off x="3707904" y="2142148"/>
            <a:ext cx="1190816" cy="2237609"/>
            <a:chOff x="4101264" y="2266358"/>
            <a:chExt cx="1190816" cy="2237609"/>
          </a:xfrm>
        </p:grpSpPr>
        <p:sp>
          <p:nvSpPr>
            <p:cNvPr id="34" name="右矢印 33"/>
            <p:cNvSpPr/>
            <p:nvPr/>
          </p:nvSpPr>
          <p:spPr>
            <a:xfrm>
              <a:off x="4101264" y="2266358"/>
              <a:ext cx="1190816" cy="2237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smtClean="0"/>
            </a:p>
          </p:txBody>
        </p:sp>
        <p:sp>
          <p:nvSpPr>
            <p:cNvPr id="64" name="テキスト ボックス 63"/>
            <p:cNvSpPr txBox="1"/>
            <p:nvPr/>
          </p:nvSpPr>
          <p:spPr>
            <a:xfrm>
              <a:off x="4101264" y="2915597"/>
              <a:ext cx="1190816" cy="830997"/>
            </a:xfrm>
            <a:prstGeom prst="rect">
              <a:avLst/>
            </a:prstGeom>
            <a:noFill/>
          </p:spPr>
          <p:txBody>
            <a:bodyPr wrap="square" rtlCol="0">
              <a:spAutoFit/>
            </a:bodyPr>
            <a:lstStyle/>
            <a:p>
              <a:r>
                <a:rPr kumimoji="1" lang="ja-JP" altLang="en-US" sz="1600" dirty="0" smtClean="0">
                  <a:solidFill>
                    <a:schemeClr val="bg1"/>
                  </a:solidFill>
                </a:rPr>
                <a:t>ステップ</a:t>
              </a:r>
              <a:r>
                <a:rPr kumimoji="1" lang="en-US" altLang="ja-JP" sz="1600" dirty="0" smtClean="0">
                  <a:solidFill>
                    <a:schemeClr val="bg1"/>
                  </a:solidFill>
                </a:rPr>
                <a:t>2:</a:t>
              </a:r>
              <a:endParaRPr lang="en-US" altLang="ja-JP" sz="1600" dirty="0" smtClean="0">
                <a:solidFill>
                  <a:schemeClr val="bg1"/>
                </a:solidFill>
              </a:endParaRPr>
            </a:p>
            <a:p>
              <a:r>
                <a:rPr kumimoji="1" lang="ja-JP" altLang="en-US" sz="1600" dirty="0" smtClean="0">
                  <a:solidFill>
                    <a:schemeClr val="bg1"/>
                  </a:solidFill>
                </a:rPr>
                <a:t>アクセス</a:t>
              </a:r>
              <a:r>
                <a:rPr lang="ja-JP" altLang="en-US" sz="1600" dirty="0">
                  <a:solidFill>
                    <a:schemeClr val="bg1"/>
                  </a:solidFill>
                </a:rPr>
                <a:t>の</a:t>
              </a:r>
              <a:r>
                <a:rPr kumimoji="1" lang="ja-JP" altLang="en-US" sz="1600" dirty="0" smtClean="0">
                  <a:solidFill>
                    <a:schemeClr val="bg1"/>
                  </a:solidFill>
                </a:rPr>
                <a:t>列挙</a:t>
              </a:r>
              <a:endParaRPr kumimoji="1" lang="en-US" altLang="ja-JP" sz="1600" dirty="0" smtClean="0">
                <a:solidFill>
                  <a:schemeClr val="bg1"/>
                </a:solidFill>
              </a:endParaRPr>
            </a:p>
          </p:txBody>
        </p:sp>
      </p:grpSp>
      <p:sp>
        <p:nvSpPr>
          <p:cNvPr id="68" name="テキスト ボックス 67"/>
          <p:cNvSpPr txBox="1"/>
          <p:nvPr/>
        </p:nvSpPr>
        <p:spPr>
          <a:xfrm>
            <a:off x="8769950" y="3041959"/>
            <a:ext cx="338554" cy="276999"/>
          </a:xfrm>
          <a:prstGeom prst="rect">
            <a:avLst/>
          </a:prstGeom>
          <a:noFill/>
        </p:spPr>
        <p:txBody>
          <a:bodyPr wrap="none" rtlCol="0">
            <a:spAutoFit/>
          </a:bodyPr>
          <a:lstStyle/>
          <a:p>
            <a:r>
              <a:rPr lang="en-US" altLang="ja-JP" sz="1200" dirty="0" smtClean="0"/>
              <a:t>…</a:t>
            </a:r>
            <a:endParaRPr kumimoji="1" lang="ja-JP" altLang="en-US" sz="1200" dirty="0"/>
          </a:p>
        </p:txBody>
      </p:sp>
      <p:cxnSp>
        <p:nvCxnSpPr>
          <p:cNvPr id="70" name="カギ線コネクタ 69"/>
          <p:cNvCxnSpPr>
            <a:stCxn id="36" idx="2"/>
            <a:endCxn id="68" idx="1"/>
          </p:cNvCxnSpPr>
          <p:nvPr/>
        </p:nvCxnSpPr>
        <p:spPr>
          <a:xfrm rot="16200000" flipH="1">
            <a:off x="8640912" y="3051420"/>
            <a:ext cx="146997" cy="11107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4" name="テキスト ボックス 73"/>
          <p:cNvSpPr txBox="1"/>
          <p:nvPr/>
        </p:nvSpPr>
        <p:spPr>
          <a:xfrm>
            <a:off x="8579597" y="3586977"/>
            <a:ext cx="269626" cy="276999"/>
          </a:xfrm>
          <a:prstGeom prst="rect">
            <a:avLst/>
          </a:prstGeom>
          <a:noFill/>
        </p:spPr>
        <p:txBody>
          <a:bodyPr wrap="none" rtlCol="0">
            <a:spAutoFit/>
          </a:bodyPr>
          <a:lstStyle/>
          <a:p>
            <a:r>
              <a:rPr lang="en-US" altLang="ja-JP" sz="1200" dirty="0"/>
              <a:t>d</a:t>
            </a:r>
            <a:endParaRPr kumimoji="1" lang="ja-JP" altLang="en-US" sz="1200" dirty="0"/>
          </a:p>
        </p:txBody>
      </p:sp>
      <p:cxnSp>
        <p:nvCxnSpPr>
          <p:cNvPr id="77" name="カギ線コネクタ 76"/>
          <p:cNvCxnSpPr>
            <a:stCxn id="38" idx="2"/>
            <a:endCxn id="74" idx="1"/>
          </p:cNvCxnSpPr>
          <p:nvPr/>
        </p:nvCxnSpPr>
        <p:spPr>
          <a:xfrm rot="16200000" flipH="1">
            <a:off x="8438133" y="3584012"/>
            <a:ext cx="172967" cy="109962"/>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9" name="右矢印 78"/>
          <p:cNvSpPr/>
          <p:nvPr/>
        </p:nvSpPr>
        <p:spPr>
          <a:xfrm>
            <a:off x="6966575" y="2348881"/>
            <a:ext cx="1190816" cy="1872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p:cNvSpPr txBox="1"/>
          <p:nvPr/>
        </p:nvSpPr>
        <p:spPr>
          <a:xfrm>
            <a:off x="6909576" y="2852936"/>
            <a:ext cx="1190816" cy="830997"/>
          </a:xfrm>
          <a:prstGeom prst="rect">
            <a:avLst/>
          </a:prstGeom>
          <a:noFill/>
        </p:spPr>
        <p:txBody>
          <a:bodyPr wrap="square" rtlCol="0">
            <a:spAutoFit/>
          </a:bodyPr>
          <a:lstStyle/>
          <a:p>
            <a:r>
              <a:rPr kumimoji="1" lang="ja-JP" altLang="en-US" sz="1600" dirty="0" smtClean="0">
                <a:solidFill>
                  <a:schemeClr val="bg1"/>
                </a:solidFill>
              </a:rPr>
              <a:t>ステッ</a:t>
            </a:r>
            <a:r>
              <a:rPr lang="ja-JP" altLang="en-US" sz="1600" dirty="0" smtClean="0">
                <a:solidFill>
                  <a:schemeClr val="bg1"/>
                </a:solidFill>
              </a:rPr>
              <a:t>プ</a:t>
            </a:r>
            <a:r>
              <a:rPr lang="en-US" altLang="ja-JP" sz="1600" dirty="0" smtClean="0">
                <a:solidFill>
                  <a:schemeClr val="bg1"/>
                </a:solidFill>
              </a:rPr>
              <a:t>3:</a:t>
            </a:r>
          </a:p>
          <a:p>
            <a:r>
              <a:rPr lang="ja-JP" altLang="en-US" sz="1600" dirty="0">
                <a:solidFill>
                  <a:schemeClr val="bg1"/>
                </a:solidFill>
              </a:rPr>
              <a:t>ツリー</a:t>
            </a:r>
            <a:r>
              <a:rPr lang="ja-JP" altLang="en-US" sz="1600" dirty="0" smtClean="0">
                <a:solidFill>
                  <a:schemeClr val="bg1"/>
                </a:solidFill>
              </a:rPr>
              <a:t>構造での可視化</a:t>
            </a:r>
            <a:endParaRPr lang="en-US" altLang="ja-JP" sz="1600" dirty="0" smtClean="0">
              <a:solidFill>
                <a:schemeClr val="bg1"/>
              </a:solidFill>
            </a:endParaRPr>
          </a:p>
        </p:txBody>
      </p:sp>
      <p:sp>
        <p:nvSpPr>
          <p:cNvPr id="81" name="テキスト ボックス 80"/>
          <p:cNvSpPr txBox="1"/>
          <p:nvPr/>
        </p:nvSpPr>
        <p:spPr>
          <a:xfrm>
            <a:off x="4644008" y="4075469"/>
            <a:ext cx="2704587" cy="1200329"/>
          </a:xfrm>
          <a:prstGeom prst="rect">
            <a:avLst/>
          </a:prstGeom>
          <a:noFill/>
        </p:spPr>
        <p:txBody>
          <a:bodyPr wrap="none" rtlCol="0">
            <a:spAutoFit/>
          </a:bodyPr>
          <a:lstStyle/>
          <a:p>
            <a:r>
              <a:rPr lang="ja-JP" altLang="en-US" dirty="0"/>
              <a:t>クラス</a:t>
            </a:r>
            <a:r>
              <a:rPr lang="ja-JP" altLang="en-US" dirty="0" smtClean="0"/>
              <a:t>変数へのアクセスと</a:t>
            </a:r>
            <a:endParaRPr lang="en-US" altLang="ja-JP" dirty="0" smtClean="0"/>
          </a:p>
          <a:p>
            <a:r>
              <a:rPr kumimoji="1" lang="ja-JP" altLang="en-US" dirty="0" smtClean="0"/>
              <a:t>引数・</a:t>
            </a:r>
            <a:r>
              <a:rPr lang="ja-JP" altLang="en-US" dirty="0" smtClean="0"/>
              <a:t>メソッドを実行する</a:t>
            </a:r>
            <a:endParaRPr lang="en-US" altLang="ja-JP" dirty="0" smtClean="0"/>
          </a:p>
          <a:p>
            <a:r>
              <a:rPr kumimoji="1" lang="ja-JP" altLang="en-US" dirty="0" smtClean="0"/>
              <a:t>オブジェクト・</a:t>
            </a:r>
            <a:r>
              <a:rPr lang="ja-JP" altLang="en-US" dirty="0" smtClean="0"/>
              <a:t>クラス変数の</a:t>
            </a:r>
            <a:endParaRPr lang="en-US" altLang="ja-JP" dirty="0" smtClean="0"/>
          </a:p>
          <a:p>
            <a:r>
              <a:rPr lang="ja-JP" altLang="en-US" dirty="0" smtClean="0"/>
              <a:t>フィールドへの</a:t>
            </a:r>
            <a:r>
              <a:rPr kumimoji="1" lang="ja-JP" altLang="en-US" dirty="0" smtClean="0"/>
              <a:t>アクセス</a:t>
            </a:r>
            <a:endParaRPr kumimoji="1" lang="ja-JP" altLang="en-US" dirty="0"/>
          </a:p>
        </p:txBody>
      </p:sp>
      <p:sp>
        <p:nvSpPr>
          <p:cNvPr id="82" name="テキスト ボックス 81"/>
          <p:cNvSpPr txBox="1"/>
          <p:nvPr/>
        </p:nvSpPr>
        <p:spPr>
          <a:xfrm>
            <a:off x="2411760" y="5085184"/>
            <a:ext cx="2015295" cy="923330"/>
          </a:xfrm>
          <a:prstGeom prst="rect">
            <a:avLst/>
          </a:prstGeom>
          <a:noFill/>
        </p:spPr>
        <p:txBody>
          <a:bodyPr wrap="none" rtlCol="0">
            <a:spAutoFit/>
          </a:bodyPr>
          <a:lstStyle/>
          <a:p>
            <a:r>
              <a:rPr kumimoji="1" lang="ja-JP" altLang="en-US" dirty="0" smtClean="0"/>
              <a:t>注目するメソッド</a:t>
            </a:r>
            <a:r>
              <a:rPr lang="ja-JP" altLang="en-US" dirty="0"/>
              <a:t>の</a:t>
            </a:r>
            <a:endParaRPr kumimoji="1" lang="en-US" altLang="ja-JP" dirty="0" smtClean="0"/>
          </a:p>
          <a:p>
            <a:r>
              <a:rPr lang="ja-JP" altLang="en-US" dirty="0" smtClean="0"/>
              <a:t>変数と同じポインタ</a:t>
            </a:r>
            <a:endParaRPr lang="en-US" altLang="ja-JP" dirty="0" smtClean="0"/>
          </a:p>
          <a:p>
            <a:r>
              <a:rPr lang="ja-JP" altLang="en-US" dirty="0" smtClean="0"/>
              <a:t>を持つ変数を取得</a:t>
            </a:r>
            <a:endParaRPr lang="en-US" altLang="ja-JP" dirty="0" smtClean="0"/>
          </a:p>
        </p:txBody>
      </p:sp>
    </p:spTree>
    <p:extLst>
      <p:ext uri="{BB962C8B-B14F-4D97-AF65-F5344CB8AC3E}">
        <p14:creationId xmlns:p14="http://schemas.microsoft.com/office/powerpoint/2010/main" val="27665831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ステップ</a:t>
            </a:r>
            <a:r>
              <a:rPr kumimoji="1" lang="en-US" altLang="ja-JP" dirty="0" smtClean="0"/>
              <a:t>1: </a:t>
            </a:r>
            <a:r>
              <a:rPr lang="ja-JP" altLang="en-US" dirty="0" smtClean="0"/>
              <a:t>別名解析</a:t>
            </a:r>
            <a:endParaRPr kumimoji="1" lang="ja-JP" altLang="en-US" dirty="0"/>
          </a:p>
        </p:txBody>
      </p:sp>
      <p:sp>
        <p:nvSpPr>
          <p:cNvPr id="3" name="コンテンツ プレースホルダー 2"/>
          <p:cNvSpPr>
            <a:spLocks noGrp="1"/>
          </p:cNvSpPr>
          <p:nvPr>
            <p:ph idx="1"/>
          </p:nvPr>
        </p:nvSpPr>
        <p:spPr>
          <a:xfrm>
            <a:off x="323850" y="1412875"/>
            <a:ext cx="8569325" cy="1728093"/>
          </a:xfrm>
        </p:spPr>
        <p:txBody>
          <a:bodyPr>
            <a:normAutofit/>
          </a:bodyPr>
          <a:lstStyle/>
          <a:p>
            <a:r>
              <a:rPr lang="ja-JP" altLang="en-US" dirty="0" smtClean="0"/>
              <a:t>代入や関数呼び出しにより，ポインタがコピーされた変数のグループを取得</a:t>
            </a:r>
            <a:endParaRPr lang="en-US" altLang="ja-JP" dirty="0" smtClean="0"/>
          </a:p>
          <a:p>
            <a:pPr lvl="1"/>
            <a:r>
              <a:rPr lang="en-US" altLang="ja-JP" dirty="0" smtClean="0"/>
              <a:t>Yan</a:t>
            </a:r>
            <a:r>
              <a:rPr lang="ja-JP" altLang="en-US" dirty="0" smtClean="0"/>
              <a:t>ら</a:t>
            </a:r>
            <a:r>
              <a:rPr lang="en-US" altLang="ja-JP" dirty="0"/>
              <a:t>[3]</a:t>
            </a:r>
            <a:r>
              <a:rPr lang="ja-JP" altLang="en-US" dirty="0" smtClean="0"/>
              <a:t>の</a:t>
            </a:r>
            <a:r>
              <a:rPr lang="ja-JP" altLang="en-US" dirty="0"/>
              <a:t>エイリアス解析</a:t>
            </a:r>
            <a:r>
              <a:rPr lang="ja-JP" altLang="en-US" dirty="0" smtClean="0"/>
              <a:t>を使用</a:t>
            </a:r>
            <a:endParaRPr lang="en-US" altLang="ja-JP" dirty="0" smtClean="0"/>
          </a:p>
          <a:p>
            <a:pPr lvl="1"/>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38</a:t>
            </a:fld>
            <a:endParaRPr kumimoji="1" lang="ja-JP" altLang="en-US"/>
          </a:p>
        </p:txBody>
      </p:sp>
      <p:sp>
        <p:nvSpPr>
          <p:cNvPr id="5" name="テキスト ボックス 4"/>
          <p:cNvSpPr txBox="1"/>
          <p:nvPr/>
        </p:nvSpPr>
        <p:spPr>
          <a:xfrm>
            <a:off x="144016" y="3429000"/>
            <a:ext cx="2755883" cy="2585323"/>
          </a:xfrm>
          <a:prstGeom prst="rect">
            <a:avLst/>
          </a:prstGeom>
          <a:noFill/>
        </p:spPr>
        <p:txBody>
          <a:bodyPr wrap="none" rtlCol="0">
            <a:spAutoFit/>
          </a:bodyPr>
          <a:lstStyle/>
          <a:p>
            <a:r>
              <a:rPr lang="en-US" altLang="ja-JP" dirty="0"/>
              <a:t>c</a:t>
            </a:r>
            <a:r>
              <a:rPr kumimoji="1" lang="en-US" altLang="ja-JP" dirty="0" smtClean="0"/>
              <a:t>lass A {</a:t>
            </a:r>
            <a:endParaRPr lang="en-US" altLang="ja-JP" dirty="0" smtClean="0"/>
          </a:p>
          <a:p>
            <a:r>
              <a:rPr lang="en-US" altLang="ja-JP" dirty="0"/>
              <a:t> </a:t>
            </a:r>
            <a:r>
              <a:rPr lang="en-US" altLang="ja-JP" dirty="0" smtClean="0"/>
              <a:t>    </a:t>
            </a:r>
            <a:r>
              <a:rPr lang="en-US" altLang="ja-JP" dirty="0"/>
              <a:t>D</a:t>
            </a:r>
            <a:r>
              <a:rPr lang="en-US" altLang="ja-JP" dirty="0" smtClean="0"/>
              <a:t> data;</a:t>
            </a:r>
          </a:p>
          <a:p>
            <a:r>
              <a:rPr lang="en-US" altLang="ja-JP" dirty="0"/>
              <a:t> </a:t>
            </a:r>
            <a:r>
              <a:rPr lang="en-US" altLang="ja-JP" dirty="0" smtClean="0"/>
              <a:t>    void </a:t>
            </a:r>
            <a:r>
              <a:rPr lang="en-US" altLang="ja-JP" u="sng" dirty="0" err="1" smtClean="0"/>
              <a:t>setData</a:t>
            </a:r>
            <a:r>
              <a:rPr lang="en-US" altLang="ja-JP" dirty="0" smtClean="0"/>
              <a:t>(B </a:t>
            </a:r>
            <a:r>
              <a:rPr lang="en-US" altLang="ja-JP" dirty="0"/>
              <a:t>b</a:t>
            </a:r>
            <a:r>
              <a:rPr lang="en-US" altLang="ja-JP" dirty="0" smtClean="0"/>
              <a:t>) {</a:t>
            </a:r>
          </a:p>
          <a:p>
            <a:r>
              <a:rPr lang="en-US" altLang="ja-JP" dirty="0"/>
              <a:t> </a:t>
            </a:r>
            <a:r>
              <a:rPr lang="en-US" altLang="ja-JP" dirty="0" smtClean="0"/>
              <a:t>          D </a:t>
            </a:r>
            <a:r>
              <a:rPr lang="en-US" altLang="ja-JP" dirty="0" err="1" smtClean="0"/>
              <a:t>d</a:t>
            </a:r>
            <a:r>
              <a:rPr lang="en-US" altLang="ja-JP" dirty="0" smtClean="0"/>
              <a:t> = new D();</a:t>
            </a:r>
          </a:p>
          <a:p>
            <a:r>
              <a:rPr lang="en-US" altLang="ja-JP" dirty="0"/>
              <a:t>           </a:t>
            </a:r>
            <a:r>
              <a:rPr lang="en-US" altLang="ja-JP" dirty="0" err="1" smtClean="0"/>
              <a:t>b.add</a:t>
            </a:r>
            <a:r>
              <a:rPr lang="en-US" altLang="ja-JP" dirty="0" smtClean="0"/>
              <a:t>(</a:t>
            </a:r>
            <a:r>
              <a:rPr lang="en-US" altLang="ja-JP" dirty="0" err="1" smtClean="0"/>
              <a:t>d.i</a:t>
            </a:r>
            <a:r>
              <a:rPr lang="en-US" altLang="ja-JP" dirty="0" smtClean="0"/>
              <a:t>);</a:t>
            </a:r>
            <a:endParaRPr lang="en-US" altLang="ja-JP" dirty="0"/>
          </a:p>
          <a:p>
            <a:r>
              <a:rPr lang="en-US" altLang="ja-JP" dirty="0"/>
              <a:t>           </a:t>
            </a:r>
            <a:r>
              <a:rPr lang="en-US" altLang="ja-JP" dirty="0" err="1"/>
              <a:t>this.data</a:t>
            </a:r>
            <a:r>
              <a:rPr lang="en-US" altLang="ja-JP" dirty="0"/>
              <a:t> = </a:t>
            </a:r>
            <a:r>
              <a:rPr lang="en-US" altLang="ja-JP" dirty="0" err="1"/>
              <a:t>b.get</a:t>
            </a:r>
            <a:r>
              <a:rPr lang="en-US" altLang="ja-JP" dirty="0"/>
              <a:t>();</a:t>
            </a:r>
          </a:p>
          <a:p>
            <a:r>
              <a:rPr lang="en-US" altLang="ja-JP" dirty="0" smtClean="0"/>
              <a:t>     } </a:t>
            </a:r>
          </a:p>
          <a:p>
            <a:r>
              <a:rPr lang="en-US" altLang="ja-JP" dirty="0" smtClean="0"/>
              <a:t>     …</a:t>
            </a:r>
          </a:p>
          <a:p>
            <a:r>
              <a:rPr lang="en-US" altLang="ja-JP" dirty="0" smtClean="0"/>
              <a:t>}</a:t>
            </a:r>
            <a:endParaRPr kumimoji="1" lang="ja-JP" altLang="en-US" dirty="0"/>
          </a:p>
        </p:txBody>
      </p:sp>
      <p:sp>
        <p:nvSpPr>
          <p:cNvPr id="6" name="テキスト ボックス 5"/>
          <p:cNvSpPr txBox="1"/>
          <p:nvPr/>
        </p:nvSpPr>
        <p:spPr>
          <a:xfrm>
            <a:off x="2987824" y="3429000"/>
            <a:ext cx="2640466" cy="258532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en-US" altLang="ja-JP" dirty="0"/>
              <a:t>c</a:t>
            </a:r>
            <a:r>
              <a:rPr kumimoji="1" lang="en-US" altLang="ja-JP" dirty="0" smtClean="0"/>
              <a:t>lass B {</a:t>
            </a:r>
            <a:endParaRPr lang="en-US" altLang="ja-JP" dirty="0" smtClean="0"/>
          </a:p>
          <a:p>
            <a:r>
              <a:rPr lang="en-US" altLang="ja-JP" dirty="0"/>
              <a:t> </a:t>
            </a:r>
            <a:r>
              <a:rPr lang="en-US" altLang="ja-JP" dirty="0" smtClean="0"/>
              <a:t>   D </a:t>
            </a:r>
            <a:r>
              <a:rPr lang="en-US" altLang="ja-JP" dirty="0" err="1" smtClean="0"/>
              <a:t>d</a:t>
            </a:r>
            <a:r>
              <a:rPr lang="en-US" altLang="ja-JP" dirty="0" smtClean="0"/>
              <a:t>;</a:t>
            </a:r>
          </a:p>
          <a:p>
            <a:r>
              <a:rPr lang="en-US" altLang="ja-JP" dirty="0" smtClean="0"/>
              <a:t>    void add(</a:t>
            </a:r>
            <a:r>
              <a:rPr lang="en-US" altLang="ja-JP" dirty="0" err="1" smtClean="0"/>
              <a:t>int</a:t>
            </a:r>
            <a:r>
              <a:rPr lang="en-US" altLang="ja-JP" dirty="0" smtClean="0"/>
              <a:t> </a:t>
            </a:r>
            <a:r>
              <a:rPr lang="en-US" altLang="ja-JP" dirty="0"/>
              <a:t>j</a:t>
            </a:r>
            <a:r>
              <a:rPr lang="en-US" altLang="ja-JP" dirty="0" smtClean="0"/>
              <a:t>) {</a:t>
            </a:r>
          </a:p>
          <a:p>
            <a:r>
              <a:rPr lang="en-US" altLang="ja-JP" dirty="0"/>
              <a:t>          </a:t>
            </a:r>
            <a:r>
              <a:rPr lang="en-US" altLang="ja-JP" dirty="0" err="1"/>
              <a:t>this.d.set</a:t>
            </a:r>
            <a:r>
              <a:rPr lang="en-US" altLang="ja-JP" dirty="0"/>
              <a:t>(j </a:t>
            </a:r>
            <a:r>
              <a:rPr lang="en-US" altLang="ja-JP" dirty="0" smtClean="0"/>
              <a:t>+ </a:t>
            </a:r>
            <a:r>
              <a:rPr lang="en-US" altLang="ja-JP" dirty="0" err="1" smtClean="0"/>
              <a:t>C.h</a:t>
            </a:r>
            <a:r>
              <a:rPr lang="en-US" altLang="ja-JP" dirty="0" smtClean="0">
                <a:solidFill>
                  <a:schemeClr val="tx1"/>
                </a:solidFill>
              </a:rPr>
              <a:t>)</a:t>
            </a:r>
            <a:r>
              <a:rPr lang="en-US" altLang="ja-JP" dirty="0" smtClean="0"/>
              <a:t>;</a:t>
            </a:r>
          </a:p>
          <a:p>
            <a:r>
              <a:rPr lang="en-US" altLang="ja-JP" dirty="0" smtClean="0"/>
              <a:t>    } </a:t>
            </a:r>
          </a:p>
          <a:p>
            <a:r>
              <a:rPr lang="en-US" altLang="ja-JP" dirty="0"/>
              <a:t> </a:t>
            </a:r>
            <a:r>
              <a:rPr lang="en-US" altLang="ja-JP" dirty="0" smtClean="0"/>
              <a:t>   String get() {</a:t>
            </a:r>
          </a:p>
          <a:p>
            <a:r>
              <a:rPr lang="en-US" altLang="ja-JP" dirty="0"/>
              <a:t> </a:t>
            </a:r>
            <a:r>
              <a:rPr lang="en-US" altLang="ja-JP" dirty="0" smtClean="0"/>
              <a:t>       return </a:t>
            </a:r>
            <a:r>
              <a:rPr lang="en-US" altLang="ja-JP" dirty="0" err="1" smtClean="0"/>
              <a:t>this.d</a:t>
            </a:r>
            <a:r>
              <a:rPr lang="en-US" altLang="ja-JP" dirty="0" smtClean="0"/>
              <a:t>;</a:t>
            </a:r>
            <a:endParaRPr lang="en-US" altLang="ja-JP" dirty="0"/>
          </a:p>
          <a:p>
            <a:r>
              <a:rPr lang="en-US" altLang="ja-JP" dirty="0"/>
              <a:t> </a:t>
            </a:r>
            <a:r>
              <a:rPr lang="en-US" altLang="ja-JP" dirty="0" smtClean="0"/>
              <a:t>   }</a:t>
            </a:r>
          </a:p>
          <a:p>
            <a:r>
              <a:rPr lang="en-US" altLang="ja-JP" dirty="0" smtClean="0"/>
              <a:t>}</a:t>
            </a:r>
            <a:endParaRPr kumimoji="1" lang="ja-JP" altLang="en-US" dirty="0"/>
          </a:p>
        </p:txBody>
      </p:sp>
      <p:sp>
        <p:nvSpPr>
          <p:cNvPr id="7" name="テキスト ボックス 6"/>
          <p:cNvSpPr txBox="1"/>
          <p:nvPr/>
        </p:nvSpPr>
        <p:spPr>
          <a:xfrm>
            <a:off x="7227091" y="3475167"/>
            <a:ext cx="1646605" cy="1754326"/>
          </a:xfrm>
          <a:prstGeom prst="rect">
            <a:avLst/>
          </a:prstGeom>
          <a:noFill/>
        </p:spPr>
        <p:txBody>
          <a:bodyPr wrap="none" rtlCol="0">
            <a:spAutoFit/>
          </a:bodyPr>
          <a:lstStyle/>
          <a:p>
            <a:r>
              <a:rPr kumimoji="1" lang="en-US" altLang="ja-JP" dirty="0" smtClean="0"/>
              <a:t>class D {</a:t>
            </a:r>
          </a:p>
          <a:p>
            <a:r>
              <a:rPr lang="en-US" altLang="ja-JP" dirty="0" smtClean="0"/>
              <a:t>     </a:t>
            </a:r>
            <a:r>
              <a:rPr lang="en-US" altLang="ja-JP" dirty="0" err="1" smtClean="0"/>
              <a:t>int</a:t>
            </a:r>
            <a:r>
              <a:rPr lang="en-US" altLang="ja-JP" dirty="0" smtClean="0"/>
              <a:t> </a:t>
            </a:r>
            <a:r>
              <a:rPr lang="en-US" altLang="ja-JP" dirty="0" err="1" smtClean="0"/>
              <a:t>i</a:t>
            </a:r>
            <a:r>
              <a:rPr lang="en-US" altLang="ja-JP" dirty="0" smtClean="0"/>
              <a:t>;</a:t>
            </a:r>
          </a:p>
          <a:p>
            <a:r>
              <a:rPr lang="en-US" altLang="ja-JP" dirty="0"/>
              <a:t> </a:t>
            </a:r>
            <a:r>
              <a:rPr lang="en-US" altLang="ja-JP" dirty="0" smtClean="0"/>
              <a:t>    void set(</a:t>
            </a:r>
            <a:r>
              <a:rPr lang="en-US" altLang="ja-JP" dirty="0" err="1" smtClean="0"/>
              <a:t>i</a:t>
            </a:r>
            <a:r>
              <a:rPr lang="en-US" altLang="ja-JP" dirty="0" smtClean="0"/>
              <a:t>) {</a:t>
            </a:r>
          </a:p>
          <a:p>
            <a:r>
              <a:rPr lang="en-US" altLang="ja-JP" dirty="0"/>
              <a:t> </a:t>
            </a:r>
            <a:r>
              <a:rPr lang="en-US" altLang="ja-JP" dirty="0" smtClean="0"/>
              <a:t>       </a:t>
            </a:r>
            <a:r>
              <a:rPr lang="en-US" altLang="ja-JP" dirty="0" err="1" smtClean="0"/>
              <a:t>this.i</a:t>
            </a:r>
            <a:r>
              <a:rPr lang="en-US" altLang="ja-JP" dirty="0" smtClean="0"/>
              <a:t> = </a:t>
            </a:r>
            <a:r>
              <a:rPr lang="en-US" altLang="ja-JP" dirty="0" err="1" smtClean="0"/>
              <a:t>i</a:t>
            </a:r>
            <a:r>
              <a:rPr lang="en-US" altLang="ja-JP" dirty="0" smtClean="0"/>
              <a:t>;</a:t>
            </a:r>
          </a:p>
          <a:p>
            <a:r>
              <a:rPr lang="en-US" altLang="ja-JP" dirty="0"/>
              <a:t> </a:t>
            </a:r>
            <a:r>
              <a:rPr lang="en-US" altLang="ja-JP" dirty="0" smtClean="0"/>
              <a:t>    }</a:t>
            </a:r>
          </a:p>
          <a:p>
            <a:r>
              <a:rPr lang="en-US" altLang="ja-JP" dirty="0" smtClean="0"/>
              <a:t>}</a:t>
            </a:r>
            <a:endParaRPr kumimoji="1" lang="ja-JP" altLang="en-US" dirty="0"/>
          </a:p>
        </p:txBody>
      </p:sp>
      <p:sp>
        <p:nvSpPr>
          <p:cNvPr id="8" name="テキスト ボックス 7"/>
          <p:cNvSpPr txBox="1"/>
          <p:nvPr/>
        </p:nvSpPr>
        <p:spPr>
          <a:xfrm>
            <a:off x="5641734" y="3429000"/>
            <a:ext cx="1608133" cy="923330"/>
          </a:xfrm>
          <a:prstGeom prst="rect">
            <a:avLst/>
          </a:prstGeom>
          <a:noFill/>
        </p:spPr>
        <p:txBody>
          <a:bodyPr wrap="none" rtlCol="0">
            <a:spAutoFit/>
          </a:bodyPr>
          <a:lstStyle/>
          <a:p>
            <a:r>
              <a:rPr lang="en-US" altLang="ja-JP" dirty="0"/>
              <a:t>class C {</a:t>
            </a:r>
          </a:p>
          <a:p>
            <a:r>
              <a:rPr lang="en-US" altLang="ja-JP" dirty="0"/>
              <a:t>     static </a:t>
            </a:r>
            <a:r>
              <a:rPr lang="en-US" altLang="ja-JP" dirty="0" err="1"/>
              <a:t>int</a:t>
            </a:r>
            <a:r>
              <a:rPr lang="en-US" altLang="ja-JP" dirty="0"/>
              <a:t> </a:t>
            </a:r>
            <a:r>
              <a:rPr lang="en-US" altLang="ja-JP" dirty="0" smtClean="0"/>
              <a:t>h;</a:t>
            </a:r>
            <a:endParaRPr lang="en-US" altLang="ja-JP" dirty="0"/>
          </a:p>
          <a:p>
            <a:r>
              <a:rPr lang="en-US" altLang="ja-JP" dirty="0" smtClean="0"/>
              <a:t>}</a:t>
            </a:r>
            <a:endParaRPr lang="ja-JP" altLang="en-US" dirty="0"/>
          </a:p>
        </p:txBody>
      </p:sp>
      <p:cxnSp>
        <p:nvCxnSpPr>
          <p:cNvPr id="10" name="直線矢印コネクタ 9"/>
          <p:cNvCxnSpPr/>
          <p:nvPr/>
        </p:nvCxnSpPr>
        <p:spPr>
          <a:xfrm flipV="1">
            <a:off x="1115616" y="4437112"/>
            <a:ext cx="2520280" cy="2845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2375756" y="5049180"/>
            <a:ext cx="1816885" cy="180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2987824" y="3428999"/>
            <a:ext cx="2409634" cy="258532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en-US" altLang="ja-JP" dirty="0"/>
              <a:t>c</a:t>
            </a:r>
            <a:r>
              <a:rPr kumimoji="1" lang="en-US" altLang="ja-JP" dirty="0" smtClean="0"/>
              <a:t>lass B {</a:t>
            </a:r>
            <a:endParaRPr lang="en-US" altLang="ja-JP" dirty="0" smtClean="0"/>
          </a:p>
          <a:p>
            <a:r>
              <a:rPr lang="en-US" altLang="ja-JP" dirty="0"/>
              <a:t> </a:t>
            </a:r>
            <a:r>
              <a:rPr lang="en-US" altLang="ja-JP" dirty="0" smtClean="0"/>
              <a:t>   D </a:t>
            </a:r>
            <a:r>
              <a:rPr lang="en-US" altLang="ja-JP" dirty="0" err="1" smtClean="0"/>
              <a:t>d</a:t>
            </a:r>
            <a:r>
              <a:rPr lang="en-US" altLang="ja-JP" dirty="0" smtClean="0"/>
              <a:t>;</a:t>
            </a:r>
          </a:p>
          <a:p>
            <a:r>
              <a:rPr lang="en-US" altLang="ja-JP" dirty="0" smtClean="0"/>
              <a:t>    void add(</a:t>
            </a:r>
            <a:r>
              <a:rPr lang="en-US" altLang="ja-JP" dirty="0" err="1" smtClean="0"/>
              <a:t>int</a:t>
            </a:r>
            <a:r>
              <a:rPr lang="en-US" altLang="ja-JP" dirty="0" smtClean="0"/>
              <a:t> </a:t>
            </a:r>
            <a:r>
              <a:rPr lang="en-US" altLang="ja-JP" dirty="0"/>
              <a:t>j</a:t>
            </a:r>
            <a:r>
              <a:rPr lang="en-US" altLang="ja-JP" dirty="0" smtClean="0"/>
              <a:t>) {</a:t>
            </a:r>
          </a:p>
          <a:p>
            <a:r>
              <a:rPr lang="en-US" altLang="ja-JP" dirty="0"/>
              <a:t>          </a:t>
            </a:r>
            <a:r>
              <a:rPr lang="en-US" altLang="ja-JP" dirty="0" err="1">
                <a:solidFill>
                  <a:srgbClr val="FF0000"/>
                </a:solidFill>
              </a:rPr>
              <a:t>b</a:t>
            </a:r>
            <a:r>
              <a:rPr lang="en-US" altLang="ja-JP" dirty="0" err="1" smtClean="0"/>
              <a:t>.d.set</a:t>
            </a:r>
            <a:r>
              <a:rPr lang="en-US" altLang="ja-JP" dirty="0" smtClean="0"/>
              <a:t>(j + </a:t>
            </a:r>
            <a:r>
              <a:rPr lang="en-US" altLang="ja-JP" dirty="0" err="1" smtClean="0"/>
              <a:t>C.h</a:t>
            </a:r>
            <a:r>
              <a:rPr lang="en-US" altLang="ja-JP" dirty="0" smtClean="0">
                <a:solidFill>
                  <a:schemeClr val="tx1"/>
                </a:solidFill>
              </a:rPr>
              <a:t>)</a:t>
            </a:r>
            <a:r>
              <a:rPr lang="en-US" altLang="ja-JP" dirty="0" smtClean="0"/>
              <a:t>;</a:t>
            </a:r>
          </a:p>
          <a:p>
            <a:r>
              <a:rPr lang="en-US" altLang="ja-JP" dirty="0" smtClean="0"/>
              <a:t>    } </a:t>
            </a:r>
          </a:p>
          <a:p>
            <a:r>
              <a:rPr lang="en-US" altLang="ja-JP" dirty="0"/>
              <a:t> </a:t>
            </a:r>
            <a:r>
              <a:rPr lang="en-US" altLang="ja-JP" dirty="0" smtClean="0"/>
              <a:t>   String get() {</a:t>
            </a:r>
          </a:p>
          <a:p>
            <a:r>
              <a:rPr lang="en-US" altLang="ja-JP" dirty="0"/>
              <a:t> </a:t>
            </a:r>
            <a:r>
              <a:rPr lang="en-US" altLang="ja-JP" dirty="0" smtClean="0"/>
              <a:t>       return </a:t>
            </a:r>
            <a:r>
              <a:rPr lang="en-US" altLang="ja-JP" dirty="0" err="1">
                <a:solidFill>
                  <a:srgbClr val="FF0000"/>
                </a:solidFill>
              </a:rPr>
              <a:t>b</a:t>
            </a:r>
            <a:r>
              <a:rPr lang="en-US" altLang="ja-JP" dirty="0" err="1" smtClean="0"/>
              <a:t>.d</a:t>
            </a:r>
            <a:r>
              <a:rPr lang="en-US" altLang="ja-JP" dirty="0" smtClean="0"/>
              <a:t>;</a:t>
            </a:r>
            <a:endParaRPr lang="en-US" altLang="ja-JP" dirty="0"/>
          </a:p>
          <a:p>
            <a:r>
              <a:rPr lang="en-US" altLang="ja-JP" dirty="0"/>
              <a:t> </a:t>
            </a:r>
            <a:r>
              <a:rPr lang="en-US" altLang="ja-JP" dirty="0" smtClean="0"/>
              <a:t>   }</a:t>
            </a:r>
          </a:p>
          <a:p>
            <a:r>
              <a:rPr lang="en-US" altLang="ja-JP" dirty="0" smtClean="0"/>
              <a:t>}</a:t>
            </a:r>
            <a:endParaRPr kumimoji="1" lang="ja-JP" altLang="en-US" dirty="0"/>
          </a:p>
        </p:txBody>
      </p:sp>
      <p:cxnSp>
        <p:nvCxnSpPr>
          <p:cNvPr id="20" name="直線矢印コネクタ 19"/>
          <p:cNvCxnSpPr/>
          <p:nvPr/>
        </p:nvCxnSpPr>
        <p:spPr>
          <a:xfrm flipH="1">
            <a:off x="1115616" y="4293096"/>
            <a:ext cx="1008112" cy="4285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2123728" y="4293096"/>
            <a:ext cx="0" cy="5809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4067944" y="4437112"/>
            <a:ext cx="3672408" cy="702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7236296" y="3475167"/>
            <a:ext cx="1646605" cy="1754326"/>
          </a:xfrm>
          <a:prstGeom prst="rect">
            <a:avLst/>
          </a:prstGeom>
          <a:noFill/>
        </p:spPr>
        <p:txBody>
          <a:bodyPr wrap="none" rtlCol="0">
            <a:spAutoFit/>
          </a:bodyPr>
          <a:lstStyle/>
          <a:p>
            <a:r>
              <a:rPr kumimoji="1" lang="en-US" altLang="ja-JP" dirty="0" smtClean="0"/>
              <a:t>class D {</a:t>
            </a:r>
          </a:p>
          <a:p>
            <a:r>
              <a:rPr lang="en-US" altLang="ja-JP" dirty="0" smtClean="0"/>
              <a:t>     </a:t>
            </a:r>
            <a:r>
              <a:rPr lang="en-US" altLang="ja-JP" dirty="0" err="1" smtClean="0"/>
              <a:t>int</a:t>
            </a:r>
            <a:r>
              <a:rPr lang="en-US" altLang="ja-JP" dirty="0" smtClean="0"/>
              <a:t> </a:t>
            </a:r>
            <a:r>
              <a:rPr lang="en-US" altLang="ja-JP" dirty="0" err="1" smtClean="0"/>
              <a:t>i</a:t>
            </a:r>
            <a:r>
              <a:rPr lang="en-US" altLang="ja-JP" dirty="0" smtClean="0"/>
              <a:t>;</a:t>
            </a:r>
          </a:p>
          <a:p>
            <a:r>
              <a:rPr lang="en-US" altLang="ja-JP" dirty="0"/>
              <a:t> </a:t>
            </a:r>
            <a:r>
              <a:rPr lang="en-US" altLang="ja-JP" dirty="0" smtClean="0"/>
              <a:t>    void set(</a:t>
            </a:r>
            <a:r>
              <a:rPr lang="en-US" altLang="ja-JP" dirty="0" err="1" smtClean="0"/>
              <a:t>i</a:t>
            </a:r>
            <a:r>
              <a:rPr lang="en-US" altLang="ja-JP" dirty="0" smtClean="0"/>
              <a:t>) {</a:t>
            </a:r>
          </a:p>
          <a:p>
            <a:r>
              <a:rPr lang="en-US" altLang="ja-JP" dirty="0"/>
              <a:t> </a:t>
            </a:r>
            <a:r>
              <a:rPr lang="en-US" altLang="ja-JP" dirty="0" smtClean="0"/>
              <a:t>       </a:t>
            </a:r>
            <a:r>
              <a:rPr lang="en-US" altLang="ja-JP" dirty="0" err="1" smtClean="0">
                <a:solidFill>
                  <a:srgbClr val="FF0000"/>
                </a:solidFill>
              </a:rPr>
              <a:t>b.d</a:t>
            </a:r>
            <a:r>
              <a:rPr lang="en-US" altLang="ja-JP" dirty="0" err="1" smtClean="0"/>
              <a:t>.i</a:t>
            </a:r>
            <a:r>
              <a:rPr lang="en-US" altLang="ja-JP" dirty="0" smtClean="0"/>
              <a:t> = </a:t>
            </a:r>
            <a:r>
              <a:rPr lang="en-US" altLang="ja-JP" dirty="0" err="1" smtClean="0"/>
              <a:t>i</a:t>
            </a:r>
            <a:r>
              <a:rPr lang="en-US" altLang="ja-JP" dirty="0" smtClean="0"/>
              <a:t>;</a:t>
            </a:r>
          </a:p>
          <a:p>
            <a:r>
              <a:rPr lang="en-US" altLang="ja-JP" dirty="0"/>
              <a:t> </a:t>
            </a:r>
            <a:r>
              <a:rPr lang="en-US" altLang="ja-JP" dirty="0" smtClean="0"/>
              <a:t>    }</a:t>
            </a:r>
          </a:p>
          <a:p>
            <a:r>
              <a:rPr lang="en-US" altLang="ja-JP" dirty="0" smtClean="0"/>
              <a:t>}</a:t>
            </a:r>
            <a:endParaRPr kumimoji="1" lang="ja-JP" altLang="en-US" dirty="0"/>
          </a:p>
        </p:txBody>
      </p:sp>
      <p:sp>
        <p:nvSpPr>
          <p:cNvPr id="33" name="テキスト ボックス 32"/>
          <p:cNvSpPr txBox="1"/>
          <p:nvPr/>
        </p:nvSpPr>
        <p:spPr>
          <a:xfrm>
            <a:off x="1856718" y="6231421"/>
            <a:ext cx="7035900" cy="430887"/>
          </a:xfrm>
          <a:prstGeom prst="rect">
            <a:avLst/>
          </a:prstGeom>
          <a:noFill/>
        </p:spPr>
        <p:txBody>
          <a:bodyPr wrap="none" rtlCol="0">
            <a:spAutoFit/>
          </a:bodyPr>
          <a:lstStyle/>
          <a:p>
            <a:r>
              <a:rPr lang="en-US" altLang="ja-JP" sz="1100" dirty="0" smtClean="0"/>
              <a:t>[3]:  </a:t>
            </a:r>
            <a:r>
              <a:rPr lang="en-US" altLang="ja-JP" sz="1100" dirty="0" err="1"/>
              <a:t>Dacong</a:t>
            </a:r>
            <a:r>
              <a:rPr lang="en-US" altLang="ja-JP" sz="1100" dirty="0"/>
              <a:t> Yan, </a:t>
            </a:r>
            <a:r>
              <a:rPr lang="en-US" altLang="ja-JP" sz="1100" dirty="0" err="1"/>
              <a:t>Guoqing</a:t>
            </a:r>
            <a:r>
              <a:rPr lang="en-US" altLang="ja-JP" sz="1100" dirty="0"/>
              <a:t> </a:t>
            </a:r>
            <a:r>
              <a:rPr lang="en-US" altLang="ja-JP" sz="1100" dirty="0" err="1"/>
              <a:t>Xu</a:t>
            </a:r>
            <a:r>
              <a:rPr lang="en-US" altLang="ja-JP" sz="1100" dirty="0"/>
              <a:t>, and </a:t>
            </a:r>
            <a:r>
              <a:rPr lang="en-US" altLang="ja-JP" sz="1100" dirty="0" err="1"/>
              <a:t>Atanas</a:t>
            </a:r>
            <a:r>
              <a:rPr lang="en-US" altLang="ja-JP" sz="1100" dirty="0"/>
              <a:t> </a:t>
            </a:r>
            <a:r>
              <a:rPr lang="en-US" altLang="ja-JP" sz="1100" dirty="0" err="1"/>
              <a:t>Rountev</a:t>
            </a:r>
            <a:r>
              <a:rPr lang="en-US" altLang="ja-JP" sz="1100" dirty="0"/>
              <a:t>. Demand-driven context-sensitive alias analysis for Java. </a:t>
            </a:r>
          </a:p>
          <a:p>
            <a:r>
              <a:rPr lang="en-US" altLang="ja-JP" sz="1100" dirty="0"/>
              <a:t>ISSTA '11 . ,155-165. New York, NY, USA , 2011. </a:t>
            </a:r>
            <a:endParaRPr lang="ja-JP" altLang="en-US" sz="1100" dirty="0"/>
          </a:p>
        </p:txBody>
      </p:sp>
    </p:spTree>
    <p:extLst>
      <p:ext uri="{BB962C8B-B14F-4D97-AF65-F5344CB8AC3E}">
        <p14:creationId xmlns:p14="http://schemas.microsoft.com/office/powerpoint/2010/main" val="2277404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10" presetClass="entr" presetSubtype="0" fill="hold"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5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par>
                                <p:cTn id="24" presetID="10" presetClass="exit" presetSubtype="0" fill="hold" grpId="0" nodeType="withEffect">
                                  <p:stCondLst>
                                    <p:cond delay="0"/>
                                  </p:stCondLst>
                                  <p:childTnLst>
                                    <p:animEffect transition="out" filter="fade">
                                      <p:cBhvr>
                                        <p:cTn id="25" dur="500"/>
                                        <p:tgtEl>
                                          <p:spTgt spid="6"/>
                                        </p:tgtEl>
                                      </p:cBhvr>
                                    </p:animEffect>
                                    <p:set>
                                      <p:cBhvr>
                                        <p:cTn id="26" dur="1" fill="hold">
                                          <p:stCondLst>
                                            <p:cond delay="499"/>
                                          </p:stCondLst>
                                        </p:cTn>
                                        <p:tgtEl>
                                          <p:spTgt spid="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500"/>
                                        <p:tgtEl>
                                          <p:spTgt spid="2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500"/>
                                        <p:tgtEl>
                                          <p:spTgt spid="30"/>
                                        </p:tgtEl>
                                      </p:cBhvr>
                                    </p:animEffect>
                                  </p:childTnLst>
                                </p:cTn>
                              </p:par>
                              <p:par>
                                <p:cTn id="37" presetID="10" presetClass="exit" presetSubtype="0" fill="hold" grpId="0" nodeType="withEffect">
                                  <p:stCondLst>
                                    <p:cond delay="0"/>
                                  </p:stCondLst>
                                  <p:childTnLst>
                                    <p:animEffect transition="out" filter="fade">
                                      <p:cBhvr>
                                        <p:cTn id="38" dur="500"/>
                                        <p:tgtEl>
                                          <p:spTgt spid="7"/>
                                        </p:tgtEl>
                                      </p:cBhvr>
                                    </p:animEffect>
                                    <p:set>
                                      <p:cBhvr>
                                        <p:cTn id="39"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8" grpId="0"/>
      <p:bldP spid="30" grpId="0"/>
    </p:bld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ステップ</a:t>
            </a:r>
            <a:r>
              <a:rPr kumimoji="1" lang="en-US" altLang="ja-JP" dirty="0" smtClean="0"/>
              <a:t>2: </a:t>
            </a:r>
            <a:r>
              <a:rPr kumimoji="1" lang="ja-JP" altLang="en-US" dirty="0" smtClean="0"/>
              <a:t>アクセスの列挙</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39</a:t>
            </a:fld>
            <a:endParaRPr kumimoji="1" lang="ja-JP" altLang="en-US"/>
          </a:p>
        </p:txBody>
      </p:sp>
      <p:sp>
        <p:nvSpPr>
          <p:cNvPr id="5" name="テキスト ボックス 4"/>
          <p:cNvSpPr txBox="1"/>
          <p:nvPr/>
        </p:nvSpPr>
        <p:spPr>
          <a:xfrm>
            <a:off x="179512" y="3140968"/>
            <a:ext cx="2177199" cy="2031325"/>
          </a:xfrm>
          <a:prstGeom prst="rect">
            <a:avLst/>
          </a:prstGeom>
          <a:noFill/>
        </p:spPr>
        <p:txBody>
          <a:bodyPr wrap="none" rtlCol="0">
            <a:spAutoFit/>
          </a:bodyPr>
          <a:lstStyle/>
          <a:p>
            <a:r>
              <a:rPr lang="en-US" altLang="ja-JP" sz="1400" dirty="0"/>
              <a:t>c</a:t>
            </a:r>
            <a:r>
              <a:rPr kumimoji="1" lang="en-US" altLang="ja-JP" sz="1400" dirty="0" smtClean="0"/>
              <a:t>lass A {</a:t>
            </a:r>
            <a:endParaRPr lang="en-US" altLang="ja-JP" sz="1400" dirty="0" smtClean="0"/>
          </a:p>
          <a:p>
            <a:r>
              <a:rPr lang="en-US" altLang="ja-JP" sz="1400" dirty="0"/>
              <a:t> </a:t>
            </a:r>
            <a:r>
              <a:rPr lang="en-US" altLang="ja-JP" sz="1400" dirty="0" smtClean="0"/>
              <a:t>    </a:t>
            </a:r>
            <a:r>
              <a:rPr lang="en-US" altLang="ja-JP" sz="1400" dirty="0"/>
              <a:t>D</a:t>
            </a:r>
            <a:r>
              <a:rPr lang="en-US" altLang="ja-JP" sz="1400" dirty="0" smtClean="0"/>
              <a:t> data;</a:t>
            </a:r>
          </a:p>
          <a:p>
            <a:r>
              <a:rPr lang="en-US" altLang="ja-JP" sz="1400" dirty="0"/>
              <a:t> </a:t>
            </a:r>
            <a:r>
              <a:rPr lang="en-US" altLang="ja-JP" sz="1400" dirty="0" smtClean="0"/>
              <a:t>    void </a:t>
            </a:r>
            <a:r>
              <a:rPr lang="en-US" altLang="ja-JP" sz="1400" u="sng" dirty="0" err="1" smtClean="0"/>
              <a:t>setData</a:t>
            </a:r>
            <a:r>
              <a:rPr lang="en-US" altLang="ja-JP" sz="1400" dirty="0" smtClean="0"/>
              <a:t>(B </a:t>
            </a:r>
            <a:r>
              <a:rPr lang="en-US" altLang="ja-JP" sz="1400" dirty="0">
                <a:solidFill>
                  <a:srgbClr val="FF0000"/>
                </a:solidFill>
              </a:rPr>
              <a:t>b</a:t>
            </a:r>
            <a:r>
              <a:rPr lang="en-US" altLang="ja-JP" sz="1400" dirty="0" smtClean="0"/>
              <a:t>) {</a:t>
            </a:r>
          </a:p>
          <a:p>
            <a:r>
              <a:rPr lang="en-US" altLang="ja-JP" sz="1400" dirty="0"/>
              <a:t> </a:t>
            </a:r>
            <a:r>
              <a:rPr lang="en-US" altLang="ja-JP" sz="1400" dirty="0" smtClean="0"/>
              <a:t>          D </a:t>
            </a:r>
            <a:r>
              <a:rPr lang="en-US" altLang="ja-JP" sz="1400" dirty="0" err="1" smtClean="0"/>
              <a:t>d</a:t>
            </a:r>
            <a:r>
              <a:rPr lang="en-US" altLang="ja-JP" sz="1400" dirty="0" smtClean="0"/>
              <a:t> = new D();</a:t>
            </a:r>
          </a:p>
          <a:p>
            <a:r>
              <a:rPr lang="en-US" altLang="ja-JP" sz="1400" dirty="0"/>
              <a:t>           </a:t>
            </a:r>
            <a:r>
              <a:rPr lang="en-US" altLang="ja-JP" sz="1400" dirty="0" err="1">
                <a:solidFill>
                  <a:srgbClr val="FF0000"/>
                </a:solidFill>
              </a:rPr>
              <a:t>b</a:t>
            </a:r>
            <a:r>
              <a:rPr lang="en-US" altLang="ja-JP" sz="1400" dirty="0" err="1"/>
              <a:t>.set</a:t>
            </a:r>
            <a:r>
              <a:rPr lang="en-US" altLang="ja-JP" sz="1400" dirty="0"/>
              <a:t>(d);</a:t>
            </a:r>
          </a:p>
          <a:p>
            <a:r>
              <a:rPr lang="en-US" altLang="ja-JP" sz="1400" dirty="0"/>
              <a:t>           </a:t>
            </a:r>
            <a:r>
              <a:rPr lang="en-US" altLang="ja-JP" sz="1400" dirty="0" err="1">
                <a:solidFill>
                  <a:schemeClr val="accent2"/>
                </a:solidFill>
              </a:rPr>
              <a:t>this</a:t>
            </a:r>
            <a:r>
              <a:rPr lang="en-US" altLang="ja-JP" sz="1400" dirty="0" err="1">
                <a:solidFill>
                  <a:srgbClr val="0070C0"/>
                </a:solidFill>
              </a:rPr>
              <a:t>.data</a:t>
            </a:r>
            <a:r>
              <a:rPr lang="en-US" altLang="ja-JP" sz="1400" dirty="0"/>
              <a:t> = </a:t>
            </a:r>
            <a:r>
              <a:rPr lang="en-US" altLang="ja-JP" sz="1400" dirty="0" err="1"/>
              <a:t>b.get</a:t>
            </a:r>
            <a:r>
              <a:rPr lang="en-US" altLang="ja-JP" sz="1400" dirty="0"/>
              <a:t>();</a:t>
            </a:r>
          </a:p>
          <a:p>
            <a:r>
              <a:rPr lang="en-US" altLang="ja-JP" sz="1400" dirty="0" smtClean="0"/>
              <a:t>     } </a:t>
            </a:r>
          </a:p>
          <a:p>
            <a:r>
              <a:rPr lang="en-US" altLang="ja-JP" sz="1400" dirty="0" smtClean="0"/>
              <a:t>     …</a:t>
            </a:r>
          </a:p>
          <a:p>
            <a:r>
              <a:rPr lang="en-US" altLang="ja-JP" sz="1400" dirty="0" smtClean="0"/>
              <a:t>}</a:t>
            </a:r>
            <a:endParaRPr kumimoji="1" lang="ja-JP" altLang="en-US" sz="1400" dirty="0"/>
          </a:p>
        </p:txBody>
      </p:sp>
      <p:sp>
        <p:nvSpPr>
          <p:cNvPr id="6" name="テキスト ボックス 5"/>
          <p:cNvSpPr txBox="1"/>
          <p:nvPr/>
        </p:nvSpPr>
        <p:spPr>
          <a:xfrm>
            <a:off x="2483768" y="2924944"/>
            <a:ext cx="1909497" cy="203132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en-US" altLang="ja-JP" sz="1400" dirty="0"/>
              <a:t>c</a:t>
            </a:r>
            <a:r>
              <a:rPr kumimoji="1" lang="en-US" altLang="ja-JP" sz="1400" dirty="0" smtClean="0"/>
              <a:t>lass B {</a:t>
            </a:r>
            <a:endParaRPr lang="en-US" altLang="ja-JP" sz="1400" dirty="0" smtClean="0"/>
          </a:p>
          <a:p>
            <a:r>
              <a:rPr lang="en-US" altLang="ja-JP" sz="1400" dirty="0"/>
              <a:t> </a:t>
            </a:r>
            <a:r>
              <a:rPr lang="en-US" altLang="ja-JP" sz="1400" dirty="0" smtClean="0"/>
              <a:t>   D </a:t>
            </a:r>
            <a:r>
              <a:rPr lang="en-US" altLang="ja-JP" sz="1400" dirty="0" err="1" smtClean="0"/>
              <a:t>d</a:t>
            </a:r>
            <a:r>
              <a:rPr lang="en-US" altLang="ja-JP" sz="1400" dirty="0" smtClean="0"/>
              <a:t>;</a:t>
            </a:r>
          </a:p>
          <a:p>
            <a:r>
              <a:rPr lang="en-US" altLang="ja-JP" sz="1400" dirty="0" smtClean="0"/>
              <a:t>    void add(</a:t>
            </a:r>
            <a:r>
              <a:rPr lang="en-US" altLang="ja-JP" sz="1400" dirty="0" err="1" smtClean="0"/>
              <a:t>int</a:t>
            </a:r>
            <a:r>
              <a:rPr lang="en-US" altLang="ja-JP" sz="1400" dirty="0" smtClean="0"/>
              <a:t> </a:t>
            </a:r>
            <a:r>
              <a:rPr lang="en-US" altLang="ja-JP" sz="1400" dirty="0"/>
              <a:t>j</a:t>
            </a:r>
            <a:r>
              <a:rPr lang="en-US" altLang="ja-JP" sz="1400" dirty="0" smtClean="0"/>
              <a:t>) {</a:t>
            </a:r>
          </a:p>
          <a:p>
            <a:r>
              <a:rPr lang="en-US" altLang="ja-JP" sz="1400" dirty="0"/>
              <a:t>          </a:t>
            </a:r>
            <a:r>
              <a:rPr lang="en-US" altLang="ja-JP" sz="1400" dirty="0" err="1" smtClean="0">
                <a:solidFill>
                  <a:srgbClr val="FF0000"/>
                </a:solidFill>
              </a:rPr>
              <a:t>b.d</a:t>
            </a:r>
            <a:r>
              <a:rPr lang="en-US" altLang="ja-JP" sz="1400" dirty="0" err="1" smtClean="0"/>
              <a:t>.set</a:t>
            </a:r>
            <a:r>
              <a:rPr lang="en-US" altLang="ja-JP" sz="1400" dirty="0" smtClean="0"/>
              <a:t>(j + </a:t>
            </a:r>
            <a:r>
              <a:rPr lang="en-US" altLang="ja-JP" sz="1400" dirty="0" err="1" smtClean="0">
                <a:solidFill>
                  <a:srgbClr val="00B050"/>
                </a:solidFill>
              </a:rPr>
              <a:t>C.h</a:t>
            </a:r>
            <a:r>
              <a:rPr lang="en-US" altLang="ja-JP" sz="1400" dirty="0" smtClean="0">
                <a:solidFill>
                  <a:schemeClr val="tx1"/>
                </a:solidFill>
              </a:rPr>
              <a:t>)</a:t>
            </a:r>
            <a:r>
              <a:rPr lang="en-US" altLang="ja-JP" sz="1400" dirty="0" smtClean="0"/>
              <a:t>;</a:t>
            </a:r>
          </a:p>
          <a:p>
            <a:r>
              <a:rPr lang="en-US" altLang="ja-JP" sz="1400" dirty="0" smtClean="0"/>
              <a:t>    } </a:t>
            </a:r>
          </a:p>
          <a:p>
            <a:r>
              <a:rPr lang="en-US" altLang="ja-JP" sz="1400" dirty="0"/>
              <a:t> </a:t>
            </a:r>
            <a:r>
              <a:rPr lang="en-US" altLang="ja-JP" sz="1400" dirty="0" smtClean="0"/>
              <a:t>   String get() {</a:t>
            </a:r>
          </a:p>
          <a:p>
            <a:r>
              <a:rPr lang="en-US" altLang="ja-JP" sz="1400" dirty="0"/>
              <a:t> </a:t>
            </a:r>
            <a:r>
              <a:rPr lang="en-US" altLang="ja-JP" sz="1400" dirty="0" smtClean="0"/>
              <a:t>       return </a:t>
            </a:r>
            <a:r>
              <a:rPr lang="en-US" altLang="ja-JP" sz="1400" dirty="0" err="1">
                <a:solidFill>
                  <a:srgbClr val="FF0000"/>
                </a:solidFill>
              </a:rPr>
              <a:t>b</a:t>
            </a:r>
            <a:r>
              <a:rPr lang="en-US" altLang="ja-JP" sz="1400" dirty="0" err="1" smtClean="0">
                <a:solidFill>
                  <a:srgbClr val="FF0000"/>
                </a:solidFill>
              </a:rPr>
              <a:t>.d</a:t>
            </a:r>
            <a:r>
              <a:rPr lang="en-US" altLang="ja-JP" sz="1400" dirty="0" smtClean="0"/>
              <a:t>;</a:t>
            </a:r>
            <a:endParaRPr lang="en-US" altLang="ja-JP" sz="1400" dirty="0"/>
          </a:p>
          <a:p>
            <a:r>
              <a:rPr lang="en-US" altLang="ja-JP" sz="1400" dirty="0"/>
              <a:t> </a:t>
            </a:r>
            <a:r>
              <a:rPr lang="en-US" altLang="ja-JP" sz="1400" dirty="0" smtClean="0"/>
              <a:t>   }</a:t>
            </a:r>
          </a:p>
          <a:p>
            <a:r>
              <a:rPr lang="en-US" altLang="ja-JP" sz="1400" dirty="0" smtClean="0"/>
              <a:t>}</a:t>
            </a:r>
            <a:endParaRPr kumimoji="1" lang="ja-JP" altLang="en-US" sz="1400" dirty="0"/>
          </a:p>
        </p:txBody>
      </p:sp>
      <p:sp>
        <p:nvSpPr>
          <p:cNvPr id="7" name="テキスト ボックス 6"/>
          <p:cNvSpPr txBox="1"/>
          <p:nvPr/>
        </p:nvSpPr>
        <p:spPr>
          <a:xfrm>
            <a:off x="2356711" y="4982926"/>
            <a:ext cx="1317990" cy="1384995"/>
          </a:xfrm>
          <a:prstGeom prst="rect">
            <a:avLst/>
          </a:prstGeom>
          <a:noFill/>
        </p:spPr>
        <p:txBody>
          <a:bodyPr wrap="none" rtlCol="0">
            <a:spAutoFit/>
          </a:bodyPr>
          <a:lstStyle/>
          <a:p>
            <a:r>
              <a:rPr kumimoji="1" lang="en-US" altLang="ja-JP" sz="1400" dirty="0" smtClean="0"/>
              <a:t>class D {</a:t>
            </a:r>
          </a:p>
          <a:p>
            <a:r>
              <a:rPr lang="en-US" altLang="ja-JP" sz="1400" dirty="0" smtClean="0"/>
              <a:t>     </a:t>
            </a:r>
            <a:r>
              <a:rPr lang="en-US" altLang="ja-JP" sz="1400" dirty="0" err="1" smtClean="0"/>
              <a:t>int</a:t>
            </a:r>
            <a:r>
              <a:rPr lang="en-US" altLang="ja-JP" sz="1400" dirty="0" smtClean="0"/>
              <a:t> </a:t>
            </a:r>
            <a:r>
              <a:rPr lang="en-US" altLang="ja-JP" sz="1400" dirty="0" err="1" smtClean="0"/>
              <a:t>i</a:t>
            </a:r>
            <a:r>
              <a:rPr lang="en-US" altLang="ja-JP" sz="1400" dirty="0" smtClean="0"/>
              <a:t>;</a:t>
            </a:r>
          </a:p>
          <a:p>
            <a:r>
              <a:rPr lang="en-US" altLang="ja-JP" sz="1400" dirty="0"/>
              <a:t> </a:t>
            </a:r>
            <a:r>
              <a:rPr lang="en-US" altLang="ja-JP" sz="1400" dirty="0" smtClean="0"/>
              <a:t>    void set(</a:t>
            </a:r>
            <a:r>
              <a:rPr lang="en-US" altLang="ja-JP" sz="1400" dirty="0" err="1" smtClean="0"/>
              <a:t>i</a:t>
            </a:r>
            <a:r>
              <a:rPr lang="en-US" altLang="ja-JP" sz="1400" dirty="0" smtClean="0"/>
              <a:t>) {</a:t>
            </a:r>
          </a:p>
          <a:p>
            <a:r>
              <a:rPr lang="en-US" altLang="ja-JP" sz="1400" dirty="0"/>
              <a:t> </a:t>
            </a:r>
            <a:r>
              <a:rPr lang="en-US" altLang="ja-JP" sz="1400" dirty="0" smtClean="0"/>
              <a:t>       </a:t>
            </a:r>
            <a:r>
              <a:rPr lang="en-US" altLang="ja-JP" sz="1400" dirty="0" err="1" smtClean="0">
                <a:solidFill>
                  <a:srgbClr val="FF0000"/>
                </a:solidFill>
              </a:rPr>
              <a:t>b.d.i</a:t>
            </a:r>
            <a:r>
              <a:rPr lang="en-US" altLang="ja-JP" sz="1400" dirty="0" smtClean="0"/>
              <a:t> = </a:t>
            </a:r>
            <a:r>
              <a:rPr lang="en-US" altLang="ja-JP" sz="1400" dirty="0" err="1" smtClean="0"/>
              <a:t>i</a:t>
            </a:r>
            <a:r>
              <a:rPr lang="en-US" altLang="ja-JP" sz="1400" dirty="0" smtClean="0"/>
              <a:t>;</a:t>
            </a:r>
          </a:p>
          <a:p>
            <a:r>
              <a:rPr lang="en-US" altLang="ja-JP" sz="1400" dirty="0"/>
              <a:t> </a:t>
            </a:r>
            <a:r>
              <a:rPr lang="en-US" altLang="ja-JP" sz="1400" dirty="0" smtClean="0"/>
              <a:t>    }</a:t>
            </a:r>
          </a:p>
          <a:p>
            <a:r>
              <a:rPr lang="en-US" altLang="ja-JP" sz="1400" dirty="0" smtClean="0"/>
              <a:t>}</a:t>
            </a:r>
            <a:endParaRPr kumimoji="1" lang="ja-JP" altLang="en-US" sz="1400" dirty="0"/>
          </a:p>
        </p:txBody>
      </p:sp>
      <p:sp>
        <p:nvSpPr>
          <p:cNvPr id="8" name="テキスト ボックス 7"/>
          <p:cNvSpPr txBox="1"/>
          <p:nvPr/>
        </p:nvSpPr>
        <p:spPr>
          <a:xfrm>
            <a:off x="323528" y="5306092"/>
            <a:ext cx="1289135" cy="738664"/>
          </a:xfrm>
          <a:prstGeom prst="rect">
            <a:avLst/>
          </a:prstGeom>
          <a:noFill/>
        </p:spPr>
        <p:txBody>
          <a:bodyPr wrap="none" rtlCol="0">
            <a:spAutoFit/>
          </a:bodyPr>
          <a:lstStyle/>
          <a:p>
            <a:r>
              <a:rPr lang="en-US" altLang="ja-JP" sz="1400" dirty="0"/>
              <a:t>class C {</a:t>
            </a:r>
          </a:p>
          <a:p>
            <a:r>
              <a:rPr lang="en-US" altLang="ja-JP" sz="1400" dirty="0"/>
              <a:t>     static </a:t>
            </a:r>
            <a:r>
              <a:rPr lang="en-US" altLang="ja-JP" sz="1400" dirty="0" err="1"/>
              <a:t>int</a:t>
            </a:r>
            <a:r>
              <a:rPr lang="en-US" altLang="ja-JP" sz="1400" dirty="0"/>
              <a:t> </a:t>
            </a:r>
            <a:r>
              <a:rPr lang="en-US" altLang="ja-JP" sz="1400" dirty="0" smtClean="0"/>
              <a:t>h;</a:t>
            </a:r>
            <a:endParaRPr lang="en-US" altLang="ja-JP" sz="1400" dirty="0"/>
          </a:p>
          <a:p>
            <a:r>
              <a:rPr lang="en-US" altLang="ja-JP" sz="1400" dirty="0" smtClean="0"/>
              <a:t>}</a:t>
            </a:r>
            <a:endParaRPr lang="ja-JP" altLang="en-US" sz="1400" dirty="0"/>
          </a:p>
        </p:txBody>
      </p:sp>
      <p:graphicFrame>
        <p:nvGraphicFramePr>
          <p:cNvPr id="9" name="表 8"/>
          <p:cNvGraphicFramePr>
            <a:graphicFrameLocks noGrp="1"/>
          </p:cNvGraphicFramePr>
          <p:nvPr>
            <p:extLst>
              <p:ext uri="{D42A27DB-BD31-4B8C-83A1-F6EECF244321}">
                <p14:modId xmlns:p14="http://schemas.microsoft.com/office/powerpoint/2010/main" val="1885068889"/>
              </p:ext>
            </p:extLst>
          </p:nvPr>
        </p:nvGraphicFramePr>
        <p:xfrm>
          <a:off x="5234692" y="3316129"/>
          <a:ext cx="3513771" cy="2494280"/>
        </p:xfrm>
        <a:graphic>
          <a:graphicData uri="http://schemas.openxmlformats.org/drawingml/2006/table">
            <a:tbl>
              <a:tblPr firstRow="1" bandRow="1">
                <a:tableStyleId>{5C22544A-7EE6-4342-B048-85BDC9FD1C3A}</a:tableStyleId>
              </a:tblPr>
              <a:tblGrid>
                <a:gridCol w="1389434"/>
                <a:gridCol w="1389434"/>
                <a:gridCol w="734903"/>
              </a:tblGrid>
              <a:tr h="370840">
                <a:tc>
                  <a:txBody>
                    <a:bodyPr/>
                    <a:lstStyle/>
                    <a:p>
                      <a:r>
                        <a:rPr kumimoji="1" lang="ja-JP" altLang="en-US" dirty="0" smtClean="0"/>
                        <a:t>対象</a:t>
                      </a:r>
                      <a:endParaRPr kumimoji="1" lang="ja-JP" altLang="en-US" dirty="0"/>
                    </a:p>
                  </a:txBody>
                  <a:tcPr/>
                </a:tc>
                <a:tc>
                  <a:txBody>
                    <a:bodyPr/>
                    <a:lstStyle/>
                    <a:p>
                      <a:r>
                        <a:rPr kumimoji="1" lang="ja-JP" altLang="en-US" dirty="0" smtClean="0"/>
                        <a:t>メソッド</a:t>
                      </a:r>
                      <a:endParaRPr kumimoji="1" lang="ja-JP" altLang="en-US" dirty="0"/>
                    </a:p>
                  </a:txBody>
                  <a:tcPr/>
                </a:tc>
                <a:tc>
                  <a:txBody>
                    <a:bodyPr/>
                    <a:lstStyle/>
                    <a:p>
                      <a:r>
                        <a:rPr kumimoji="1" lang="ja-JP" altLang="en-US" dirty="0" smtClean="0"/>
                        <a:t>読み書き</a:t>
                      </a:r>
                      <a:endParaRPr kumimoji="1" lang="ja-JP" altLang="en-US" dirty="0"/>
                    </a:p>
                  </a:txBody>
                  <a:tcPr/>
                </a:tc>
              </a:tr>
              <a:tr h="370840">
                <a:tc>
                  <a:txBody>
                    <a:bodyPr/>
                    <a:lstStyle/>
                    <a:p>
                      <a:r>
                        <a:rPr kumimoji="1" lang="en-US" altLang="ja-JP" dirty="0" err="1" smtClean="0">
                          <a:solidFill>
                            <a:srgbClr val="0070C0"/>
                          </a:solidFill>
                        </a:rPr>
                        <a:t>this.data</a:t>
                      </a:r>
                      <a:endParaRPr kumimoji="1" lang="en-US" altLang="ja-JP" dirty="0" smtClean="0">
                        <a:solidFill>
                          <a:srgbClr val="0070C0"/>
                        </a:solidFill>
                      </a:endParaRPr>
                    </a:p>
                  </a:txBody>
                  <a:tcPr/>
                </a:tc>
                <a:tc>
                  <a:txBody>
                    <a:bodyPr/>
                    <a:lstStyle/>
                    <a:p>
                      <a:r>
                        <a:rPr kumimoji="1" lang="en-US" altLang="ja-JP" dirty="0" err="1" smtClean="0"/>
                        <a:t>A.setData</a:t>
                      </a:r>
                      <a:endParaRPr kumimoji="1" lang="ja-JP" altLang="en-US" dirty="0"/>
                    </a:p>
                  </a:txBody>
                  <a:tcPr/>
                </a:tc>
                <a:tc>
                  <a:txBody>
                    <a:bodyPr/>
                    <a:lstStyle/>
                    <a:p>
                      <a:r>
                        <a:rPr kumimoji="1" lang="en-US" altLang="ja-JP" dirty="0" smtClean="0"/>
                        <a:t>W</a:t>
                      </a:r>
                      <a:endParaRPr kumimoji="1" lang="ja-JP" altLang="en-US" dirty="0"/>
                    </a:p>
                  </a:txBody>
                  <a:tcPr/>
                </a:tc>
              </a:tr>
              <a:tr h="370840">
                <a:tc>
                  <a:txBody>
                    <a:bodyPr/>
                    <a:lstStyle/>
                    <a:p>
                      <a:r>
                        <a:rPr kumimoji="1" lang="en-US" altLang="ja-JP" dirty="0" err="1" smtClean="0">
                          <a:solidFill>
                            <a:srgbClr val="FF0000"/>
                          </a:solidFill>
                        </a:rPr>
                        <a:t>b.d</a:t>
                      </a:r>
                      <a:endParaRPr kumimoji="1" lang="en-US" altLang="ja-JP" dirty="0" smtClean="0">
                        <a:solidFill>
                          <a:srgbClr val="FF0000"/>
                        </a:solidFill>
                      </a:endParaRPr>
                    </a:p>
                  </a:txBody>
                  <a:tcPr/>
                </a:tc>
                <a:tc>
                  <a:txBody>
                    <a:bodyPr/>
                    <a:lstStyle/>
                    <a:p>
                      <a:r>
                        <a:rPr kumimoji="1" lang="en-US" altLang="ja-JP" dirty="0" err="1" smtClean="0"/>
                        <a:t>B.add</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b.d</a:t>
                      </a:r>
                      <a:endParaRPr kumimoji="1" lang="en-US" altLang="ja-JP" dirty="0" smtClean="0">
                        <a:solidFill>
                          <a:srgbClr val="FF0000"/>
                        </a:solidFill>
                      </a:endParaRPr>
                    </a:p>
                  </a:txBody>
                  <a:tcPr/>
                </a:tc>
                <a:tc>
                  <a:txBody>
                    <a:bodyPr/>
                    <a:lstStyle/>
                    <a:p>
                      <a:r>
                        <a:rPr kumimoji="1" lang="en-US" altLang="ja-JP" dirty="0" err="1" smtClean="0"/>
                        <a:t>B.get</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b.d.i</a:t>
                      </a:r>
                      <a:endParaRPr kumimoji="1" lang="en-US" altLang="ja-JP" dirty="0" smtClean="0">
                        <a:solidFill>
                          <a:srgbClr val="FF0000"/>
                        </a:solidFill>
                      </a:endParaRPr>
                    </a:p>
                  </a:txBody>
                  <a:tcPr/>
                </a:tc>
                <a:tc>
                  <a:txBody>
                    <a:bodyPr/>
                    <a:lstStyle/>
                    <a:p>
                      <a:r>
                        <a:rPr kumimoji="1" lang="en-US" altLang="ja-JP" dirty="0" err="1" smtClean="0"/>
                        <a:t>D.set</a:t>
                      </a:r>
                      <a:endParaRPr kumimoji="1" lang="ja-JP" altLang="en-US" dirty="0"/>
                    </a:p>
                  </a:txBody>
                  <a:tcPr/>
                </a:tc>
                <a:tc>
                  <a:txBody>
                    <a:bodyPr/>
                    <a:lstStyle/>
                    <a:p>
                      <a:r>
                        <a:rPr kumimoji="1" lang="en-US" altLang="ja-JP" dirty="0" smtClean="0"/>
                        <a:t>W</a:t>
                      </a:r>
                      <a:endParaRPr kumimoji="1" lang="ja-JP" altLang="en-US" dirty="0"/>
                    </a:p>
                  </a:txBody>
                  <a:tcPr/>
                </a:tc>
              </a:tr>
              <a:tr h="370840">
                <a:tc>
                  <a:txBody>
                    <a:bodyPr/>
                    <a:lstStyle/>
                    <a:p>
                      <a:r>
                        <a:rPr kumimoji="1" lang="en-US" altLang="ja-JP" dirty="0" err="1" smtClean="0">
                          <a:solidFill>
                            <a:srgbClr val="00B050"/>
                          </a:solidFill>
                        </a:rPr>
                        <a:t>C.h</a:t>
                      </a:r>
                      <a:endParaRPr kumimoji="1" lang="en-US" altLang="ja-JP" dirty="0" smtClean="0">
                        <a:solidFill>
                          <a:srgbClr val="00B050"/>
                        </a:solidFill>
                      </a:endParaRPr>
                    </a:p>
                  </a:txBody>
                  <a:tcPr/>
                </a:tc>
                <a:tc>
                  <a:txBody>
                    <a:bodyPr/>
                    <a:lstStyle/>
                    <a:p>
                      <a:r>
                        <a:rPr kumimoji="1" lang="en-US" altLang="ja-JP" dirty="0" err="1" smtClean="0"/>
                        <a:t>B.add</a:t>
                      </a:r>
                      <a:endParaRPr kumimoji="1" lang="ja-JP" altLang="en-US" dirty="0"/>
                    </a:p>
                  </a:txBody>
                  <a:tcPr/>
                </a:tc>
                <a:tc>
                  <a:txBody>
                    <a:bodyPr/>
                    <a:lstStyle/>
                    <a:p>
                      <a:r>
                        <a:rPr kumimoji="1" lang="en-US" altLang="ja-JP" dirty="0" smtClean="0"/>
                        <a:t>R</a:t>
                      </a:r>
                      <a:endParaRPr kumimoji="1" lang="ja-JP" altLang="en-US" dirty="0"/>
                    </a:p>
                  </a:txBody>
                  <a:tcPr/>
                </a:tc>
              </a:tr>
            </a:tbl>
          </a:graphicData>
        </a:graphic>
      </p:graphicFrame>
      <p:sp>
        <p:nvSpPr>
          <p:cNvPr id="10" name="コンテンツ プレースホルダー 2"/>
          <p:cNvSpPr>
            <a:spLocks noGrp="1"/>
          </p:cNvSpPr>
          <p:nvPr>
            <p:ph idx="1"/>
          </p:nvPr>
        </p:nvSpPr>
        <p:spPr>
          <a:xfrm>
            <a:off x="323850" y="1412875"/>
            <a:ext cx="8569325" cy="1512069"/>
          </a:xfrm>
        </p:spPr>
        <p:txBody>
          <a:bodyPr>
            <a:normAutofit fontScale="70000" lnSpcReduction="20000"/>
          </a:bodyPr>
          <a:lstStyle/>
          <a:p>
            <a:r>
              <a:rPr kumimoji="1" lang="ja-JP" altLang="en-US" dirty="0" smtClean="0"/>
              <a:t>以下</a:t>
            </a:r>
            <a:r>
              <a:rPr lang="ja-JP" altLang="en-US" dirty="0"/>
              <a:t>へ</a:t>
            </a:r>
            <a:r>
              <a:rPr lang="ja-JP" altLang="en-US" dirty="0" smtClean="0"/>
              <a:t>のアクセスを検索し，アクセスの</a:t>
            </a:r>
            <a:r>
              <a:rPr lang="ja-JP" altLang="en-US" dirty="0"/>
              <a:t>対象</a:t>
            </a:r>
            <a:r>
              <a:rPr lang="ja-JP" altLang="en-US" dirty="0" smtClean="0"/>
              <a:t>・出現</a:t>
            </a:r>
            <a:r>
              <a:rPr lang="ja-JP" altLang="en-US" dirty="0"/>
              <a:t>する</a:t>
            </a:r>
            <a:r>
              <a:rPr lang="ja-JP" altLang="en-US" dirty="0" smtClean="0"/>
              <a:t>メソッド・読み書きの種類</a:t>
            </a:r>
            <a:r>
              <a:rPr lang="en-US" altLang="ja-JP" dirty="0" smtClean="0"/>
              <a:t>(RW)</a:t>
            </a:r>
            <a:r>
              <a:rPr lang="ja-JP" altLang="en-US" dirty="0" err="1" smtClean="0"/>
              <a:t>，</a:t>
            </a:r>
            <a:r>
              <a:rPr lang="ja-JP" altLang="en-US" dirty="0" smtClean="0"/>
              <a:t>という三つ組を列挙</a:t>
            </a:r>
            <a:endParaRPr kumimoji="1" lang="en-US" altLang="ja-JP" dirty="0" smtClean="0"/>
          </a:p>
          <a:p>
            <a:pPr lvl="1"/>
            <a:r>
              <a:rPr kumimoji="1" lang="ja-JP" altLang="en-US" dirty="0" smtClean="0"/>
              <a:t>クラス変数へのアクセス</a:t>
            </a:r>
            <a:endParaRPr kumimoji="1" lang="en-US" altLang="ja-JP" dirty="0" smtClean="0"/>
          </a:p>
          <a:p>
            <a:pPr lvl="1"/>
            <a:r>
              <a:rPr kumimoji="1" lang="ja-JP" altLang="en-US" dirty="0" smtClean="0"/>
              <a:t>クラス変数・引数・注目するメソッドのオブジェクトが持つフィールドへのアクセス</a:t>
            </a:r>
            <a:endParaRPr kumimoji="1" lang="en-US" altLang="ja-JP" dirty="0" smtClean="0"/>
          </a:p>
        </p:txBody>
      </p:sp>
      <p:sp>
        <p:nvSpPr>
          <p:cNvPr id="3" name="右矢印 2"/>
          <p:cNvSpPr/>
          <p:nvPr/>
        </p:nvSpPr>
        <p:spPr>
          <a:xfrm>
            <a:off x="4067944" y="4001163"/>
            <a:ext cx="978408" cy="9409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809526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例</a:t>
            </a:r>
            <a:r>
              <a:rPr kumimoji="1" lang="en-US" altLang="ja-JP" sz="3600" dirty="0" smtClean="0"/>
              <a:t>:</a:t>
            </a:r>
            <a:r>
              <a:rPr kumimoji="1" lang="ja-JP" altLang="en-US" sz="3600" dirty="0" smtClean="0"/>
              <a:t>引数の</a:t>
            </a:r>
            <a:r>
              <a:rPr lang="ja-JP" altLang="en-US" sz="3600" dirty="0" smtClean="0"/>
              <a:t>フィールドへのアクセスの把握</a:t>
            </a:r>
            <a:endParaRPr kumimoji="1" lang="ja-JP" altLang="en-US" sz="3600" dirty="0"/>
          </a:p>
        </p:txBody>
      </p:sp>
      <p:sp>
        <p:nvSpPr>
          <p:cNvPr id="4" name="正方形/長方形 3"/>
          <p:cNvSpPr/>
          <p:nvPr/>
        </p:nvSpPr>
        <p:spPr>
          <a:xfrm>
            <a:off x="297614" y="1992322"/>
            <a:ext cx="4752528" cy="313932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altLang="ja-JP" sz="1200" dirty="0"/>
              <a:t> protected </a:t>
            </a:r>
            <a:r>
              <a:rPr lang="en-US" altLang="ja-JP" sz="1200" dirty="0" err="1"/>
              <a:t>boolean</a:t>
            </a:r>
            <a:r>
              <a:rPr lang="en-US" altLang="ja-JP" sz="1200" dirty="0"/>
              <a:t> </a:t>
            </a:r>
            <a:r>
              <a:rPr lang="en-US" altLang="ja-JP" sz="1200" dirty="0" err="1"/>
              <a:t>validateForm</a:t>
            </a:r>
            <a:r>
              <a:rPr lang="en-US" altLang="ja-JP" sz="1200" dirty="0"/>
              <a:t>(final </a:t>
            </a:r>
            <a:r>
              <a:rPr lang="en-US" altLang="ja-JP" sz="1200" dirty="0" err="1"/>
              <a:t>HttpServletRequest</a:t>
            </a:r>
            <a:r>
              <a:rPr lang="en-US" altLang="ja-JP" sz="1200" dirty="0"/>
              <a:t> </a:t>
            </a:r>
            <a:r>
              <a:rPr lang="en-US" altLang="ja-JP" sz="1200" dirty="0" smtClean="0"/>
              <a:t>request</a:t>
            </a:r>
            <a:r>
              <a:rPr lang="en-US" altLang="ja-JP" sz="1200" dirty="0"/>
              <a:t>,</a:t>
            </a:r>
          </a:p>
          <a:p>
            <a:r>
              <a:rPr lang="en-US" altLang="ja-JP" sz="1200" dirty="0"/>
              <a:t>            final </a:t>
            </a:r>
            <a:r>
              <a:rPr lang="en-US" altLang="ja-JP" sz="1200" dirty="0" err="1"/>
              <a:t>UserForm</a:t>
            </a:r>
            <a:r>
              <a:rPr lang="en-US" altLang="ja-JP" sz="1200" dirty="0"/>
              <a:t> </a:t>
            </a:r>
            <a:r>
              <a:rPr lang="en-US" altLang="ja-JP" sz="1200" dirty="0">
                <a:solidFill>
                  <a:srgbClr val="0070C0"/>
                </a:solidFill>
              </a:rPr>
              <a:t>form</a:t>
            </a:r>
            <a:r>
              <a:rPr lang="en-US" altLang="ja-JP" sz="1200" dirty="0"/>
              <a:t>) throws </a:t>
            </a:r>
            <a:r>
              <a:rPr lang="en-US" altLang="ja-JP" sz="1200" dirty="0" err="1"/>
              <a:t>ServiceException</a:t>
            </a:r>
            <a:r>
              <a:rPr lang="en-US" altLang="ja-JP" sz="1200" dirty="0"/>
              <a:t> {</a:t>
            </a:r>
          </a:p>
          <a:p>
            <a:endParaRPr lang="ja-JP" altLang="en-US" sz="1200" dirty="0"/>
          </a:p>
          <a:p>
            <a:r>
              <a:rPr lang="en-US" altLang="ja-JP" sz="1200" dirty="0"/>
              <a:t>        if (</a:t>
            </a:r>
            <a:r>
              <a:rPr lang="en-US" altLang="ja-JP" sz="1200" dirty="0" err="1"/>
              <a:t>form.</a:t>
            </a:r>
            <a:r>
              <a:rPr lang="en-US" altLang="ja-JP" sz="1400" dirty="0" err="1">
                <a:solidFill>
                  <a:srgbClr val="FF0000"/>
                </a:solidFill>
              </a:rPr>
              <a:t>getId</a:t>
            </a:r>
            <a:r>
              <a:rPr lang="en-US" altLang="ja-JP" sz="1200" dirty="0"/>
              <a:t>() == 0) {</a:t>
            </a:r>
          </a:p>
          <a:p>
            <a:r>
              <a:rPr lang="en-US" altLang="ja-JP" sz="1200" dirty="0"/>
              <a:t>            User </a:t>
            </a:r>
            <a:r>
              <a:rPr lang="en-US" altLang="ja-JP" sz="1200" dirty="0" err="1"/>
              <a:t>user</a:t>
            </a:r>
            <a:r>
              <a:rPr lang="en-US" altLang="ja-JP" sz="1200" dirty="0"/>
              <a:t> </a:t>
            </a:r>
            <a:r>
              <a:rPr lang="en-US" altLang="ja-JP" sz="1200" dirty="0" smtClean="0"/>
              <a:t>= </a:t>
            </a:r>
            <a:r>
              <a:rPr lang="en-US" altLang="ja-JP" sz="1200" dirty="0" err="1" smtClean="0"/>
              <a:t>ServiceFacotry</a:t>
            </a:r>
            <a:endParaRPr lang="en-US" altLang="ja-JP" sz="1200" dirty="0" smtClean="0"/>
          </a:p>
          <a:p>
            <a:r>
              <a:rPr lang="en-US" altLang="ja-JP" sz="1200" dirty="0" smtClean="0"/>
              <a:t>                    .</a:t>
            </a:r>
            <a:r>
              <a:rPr lang="en-US" altLang="ja-JP" sz="1200" i="1" dirty="0" err="1" smtClean="0"/>
              <a:t>getService</a:t>
            </a:r>
            <a:r>
              <a:rPr lang="en-US" altLang="ja-JP" sz="1200" i="1" dirty="0" smtClean="0"/>
              <a:t>(</a:t>
            </a:r>
            <a:r>
              <a:rPr lang="en-US" altLang="ja-JP" sz="1200" i="1" dirty="0" err="1" smtClean="0"/>
              <a:t>IUserService.class</a:t>
            </a:r>
            <a:r>
              <a:rPr lang="en-US" altLang="ja-JP" sz="1200" i="1" dirty="0"/>
              <a:t>)</a:t>
            </a:r>
          </a:p>
          <a:p>
            <a:r>
              <a:rPr lang="en-US" altLang="ja-JP" sz="1200" dirty="0"/>
              <a:t>                    .</a:t>
            </a:r>
            <a:r>
              <a:rPr lang="en-US" altLang="ja-JP" sz="1200" dirty="0" err="1"/>
              <a:t>findByUserID</a:t>
            </a:r>
            <a:r>
              <a:rPr lang="en-US" altLang="ja-JP" sz="1200" dirty="0"/>
              <a:t>(</a:t>
            </a:r>
            <a:r>
              <a:rPr lang="en-US" altLang="ja-JP" sz="1200" dirty="0" err="1"/>
              <a:t>form.</a:t>
            </a:r>
            <a:r>
              <a:rPr lang="en-US" altLang="ja-JP" sz="1200" dirty="0" err="1">
                <a:solidFill>
                  <a:srgbClr val="FF0000"/>
                </a:solidFill>
              </a:rPr>
              <a:t>get</a:t>
            </a:r>
            <a:r>
              <a:rPr lang="en-US" altLang="ja-JP" sz="1400" dirty="0" err="1">
                <a:solidFill>
                  <a:srgbClr val="FF0000"/>
                </a:solidFill>
              </a:rPr>
              <a:t>UserId</a:t>
            </a:r>
            <a:r>
              <a:rPr lang="en-US" altLang="ja-JP" sz="1200" dirty="0"/>
              <a:t>(),</a:t>
            </a:r>
          </a:p>
          <a:p>
            <a:r>
              <a:rPr lang="en-US" altLang="ja-JP" sz="1200" dirty="0"/>
              <a:t>                       </a:t>
            </a:r>
            <a:r>
              <a:rPr lang="en-US" altLang="ja-JP" sz="1200" dirty="0" err="1" smtClean="0"/>
              <a:t>UserKubun.</a:t>
            </a:r>
            <a:r>
              <a:rPr lang="en-US" altLang="ja-JP" sz="1200" i="1" dirty="0" err="1" smtClean="0"/>
              <a:t>valueOf</a:t>
            </a:r>
            <a:r>
              <a:rPr lang="en-US" altLang="ja-JP" sz="1200" i="1" dirty="0" smtClean="0"/>
              <a:t>(</a:t>
            </a:r>
            <a:r>
              <a:rPr lang="en-US" altLang="ja-JP" sz="1200" i="1" dirty="0" err="1" smtClean="0"/>
              <a:t>form.</a:t>
            </a:r>
            <a:r>
              <a:rPr lang="en-US" altLang="ja-JP" sz="1400" i="1" dirty="0" err="1" smtClean="0">
                <a:solidFill>
                  <a:srgbClr val="FF0000"/>
                </a:solidFill>
              </a:rPr>
              <a:t>getUserKubun</a:t>
            </a:r>
            <a:r>
              <a:rPr lang="en-US" altLang="ja-JP" sz="1200" i="1" dirty="0"/>
              <a:t>()));</a:t>
            </a:r>
          </a:p>
          <a:p>
            <a:endParaRPr lang="ja-JP" altLang="en-US" sz="1200" dirty="0"/>
          </a:p>
          <a:p>
            <a:r>
              <a:rPr lang="en-US" altLang="ja-JP" sz="1200" dirty="0"/>
              <a:t>            if (user != null) {</a:t>
            </a:r>
          </a:p>
          <a:p>
            <a:r>
              <a:rPr lang="en-US" altLang="ja-JP" sz="1200" dirty="0"/>
              <a:t>                </a:t>
            </a:r>
            <a:r>
              <a:rPr lang="en-US" altLang="ja-JP" sz="1200" dirty="0" err="1"/>
              <a:t>addError</a:t>
            </a:r>
            <a:r>
              <a:rPr lang="en-US" altLang="ja-JP" sz="1200" dirty="0"/>
              <a:t>(request, "errors.ucm02.exist.user");</a:t>
            </a:r>
          </a:p>
          <a:p>
            <a:r>
              <a:rPr lang="en-US" altLang="ja-JP" sz="1200" dirty="0"/>
              <a:t>                return false;</a:t>
            </a:r>
          </a:p>
          <a:p>
            <a:r>
              <a:rPr lang="ja-JP" altLang="en-US" sz="1200" dirty="0"/>
              <a:t>            </a:t>
            </a:r>
            <a:r>
              <a:rPr lang="en-US" altLang="ja-JP" sz="1200" dirty="0"/>
              <a:t>}</a:t>
            </a:r>
          </a:p>
          <a:p>
            <a:r>
              <a:rPr lang="ja-JP" altLang="en-US" sz="1200" dirty="0"/>
              <a:t>        </a:t>
            </a:r>
            <a:r>
              <a:rPr lang="en-US" altLang="ja-JP" sz="1200" dirty="0"/>
              <a:t>}</a:t>
            </a:r>
          </a:p>
          <a:p>
            <a:r>
              <a:rPr lang="en-US" altLang="ja-JP" sz="1200" dirty="0"/>
              <a:t>        return true;</a:t>
            </a:r>
          </a:p>
          <a:p>
            <a:r>
              <a:rPr lang="ja-JP" altLang="en-US" sz="1200" dirty="0"/>
              <a:t>    </a:t>
            </a:r>
            <a:r>
              <a:rPr lang="en-US" altLang="ja-JP" sz="1200" dirty="0"/>
              <a:t>}</a:t>
            </a:r>
            <a:endParaRPr lang="ja-JP" altLang="en-US" sz="1200" dirty="0"/>
          </a:p>
        </p:txBody>
      </p:sp>
      <p:sp>
        <p:nvSpPr>
          <p:cNvPr id="5" name="テキスト ボックス 4"/>
          <p:cNvSpPr txBox="1"/>
          <p:nvPr/>
        </p:nvSpPr>
        <p:spPr>
          <a:xfrm>
            <a:off x="5194158" y="1593667"/>
            <a:ext cx="3190297" cy="1015663"/>
          </a:xfrm>
          <a:prstGeom prst="rect">
            <a:avLst/>
          </a:prstGeom>
          <a:noFill/>
        </p:spPr>
        <p:txBody>
          <a:bodyPr wrap="none" rtlCol="0">
            <a:spAutoFit/>
          </a:bodyPr>
          <a:lstStyle/>
          <a:p>
            <a:r>
              <a:rPr lang="ja-JP" altLang="en-US" sz="2000" dirty="0" smtClean="0"/>
              <a:t>引数で渡された</a:t>
            </a:r>
            <a:r>
              <a:rPr lang="en-US" altLang="ja-JP" sz="2000" dirty="0" smtClean="0">
                <a:solidFill>
                  <a:srgbClr val="0070C0"/>
                </a:solidFill>
              </a:rPr>
              <a:t>form</a:t>
            </a:r>
            <a:r>
              <a:rPr lang="ja-JP" altLang="en-US" sz="2000" dirty="0" smtClean="0"/>
              <a:t>の</a:t>
            </a:r>
            <a:endParaRPr lang="en-US" altLang="ja-JP" sz="2000" dirty="0" smtClean="0"/>
          </a:p>
          <a:p>
            <a:r>
              <a:rPr lang="ja-JP" altLang="en-US" sz="2000" dirty="0" smtClean="0"/>
              <a:t>フィールドのうち</a:t>
            </a:r>
            <a:endParaRPr lang="en-US" altLang="ja-JP" sz="2000" dirty="0" smtClean="0"/>
          </a:p>
          <a:p>
            <a:r>
              <a:rPr kumimoji="1" lang="ja-JP" altLang="en-US" sz="2000" dirty="0" smtClean="0"/>
              <a:t>アクセス</a:t>
            </a:r>
            <a:r>
              <a:rPr lang="ja-JP" altLang="en-US" sz="2000" dirty="0" smtClean="0"/>
              <a:t>されたのは３つだけ</a:t>
            </a:r>
            <a:endParaRPr lang="en-US" altLang="ja-JP" sz="2000" dirty="0" smtClean="0"/>
          </a:p>
        </p:txBody>
      </p:sp>
      <p:sp>
        <p:nvSpPr>
          <p:cNvPr id="7" name="テキスト ボックス 6"/>
          <p:cNvSpPr txBox="1"/>
          <p:nvPr/>
        </p:nvSpPr>
        <p:spPr>
          <a:xfrm>
            <a:off x="294422" y="5374957"/>
            <a:ext cx="4685963" cy="646331"/>
          </a:xfrm>
          <a:prstGeom prst="rect">
            <a:avLst/>
          </a:prstGeom>
          <a:noFill/>
        </p:spPr>
        <p:txBody>
          <a:bodyPr wrap="none" rtlCol="0">
            <a:spAutoFit/>
          </a:bodyPr>
          <a:lstStyle/>
          <a:p>
            <a:r>
              <a:rPr kumimoji="1" lang="en-US" altLang="ja-JP" dirty="0" smtClean="0"/>
              <a:t>※IT-Spiral[2]</a:t>
            </a:r>
            <a:r>
              <a:rPr kumimoji="1" lang="ja-JP" altLang="en-US" dirty="0" smtClean="0"/>
              <a:t>教材の和歌山大学</a:t>
            </a:r>
            <a:r>
              <a:rPr lang="ja-JP" altLang="en-US" dirty="0"/>
              <a:t>教務</a:t>
            </a:r>
            <a:r>
              <a:rPr kumimoji="1" lang="ja-JP" altLang="en-US" dirty="0" smtClean="0"/>
              <a:t>システム</a:t>
            </a:r>
            <a:endParaRPr kumimoji="1" lang="en-US" altLang="ja-JP" dirty="0" smtClean="0"/>
          </a:p>
          <a:p>
            <a:r>
              <a:rPr lang="en-US" altLang="ja-JP" dirty="0"/>
              <a:t> </a:t>
            </a:r>
            <a:r>
              <a:rPr lang="en-US" altLang="ja-JP" dirty="0" smtClean="0"/>
              <a:t>   </a:t>
            </a:r>
            <a:r>
              <a:rPr lang="ja-JP" altLang="en-US" dirty="0" smtClean="0"/>
              <a:t>ソースコードより抜粋</a:t>
            </a:r>
            <a:endParaRPr kumimoji="1" lang="ja-JP" altLang="en-US" dirty="0"/>
          </a:p>
        </p:txBody>
      </p:sp>
      <p:sp>
        <p:nvSpPr>
          <p:cNvPr id="10" name="スライド番号プレースホルダー 9"/>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
        <p:nvSpPr>
          <p:cNvPr id="3" name="テキスト ボックス 2"/>
          <p:cNvSpPr txBox="1"/>
          <p:nvPr/>
        </p:nvSpPr>
        <p:spPr>
          <a:xfrm>
            <a:off x="866287" y="1547500"/>
            <a:ext cx="3103735" cy="369332"/>
          </a:xfrm>
          <a:prstGeom prst="rect">
            <a:avLst/>
          </a:prstGeom>
          <a:noFill/>
        </p:spPr>
        <p:txBody>
          <a:bodyPr wrap="none" rtlCol="0">
            <a:spAutoFit/>
          </a:bodyPr>
          <a:lstStyle/>
          <a:p>
            <a:r>
              <a:rPr kumimoji="1" lang="ja-JP" altLang="en-US" dirty="0" smtClean="0"/>
              <a:t>引数の</a:t>
            </a:r>
            <a:r>
              <a:rPr kumimoji="1" lang="en-US" altLang="ja-JP" dirty="0" smtClean="0">
                <a:solidFill>
                  <a:srgbClr val="0070C0"/>
                </a:solidFill>
              </a:rPr>
              <a:t>form</a:t>
            </a:r>
            <a:r>
              <a:rPr kumimoji="1" lang="ja-JP" altLang="en-US" dirty="0" err="1" smtClean="0"/>
              <a:t>を検</a:t>
            </a:r>
            <a:r>
              <a:rPr kumimoji="1" lang="ja-JP" altLang="en-US" dirty="0" smtClean="0"/>
              <a:t>証するメソッド</a:t>
            </a:r>
            <a:endParaRPr kumimoji="1" lang="ja-JP" altLang="en-US" dirty="0"/>
          </a:p>
        </p:txBody>
      </p:sp>
      <p:sp>
        <p:nvSpPr>
          <p:cNvPr id="11" name="テキスト ボックス 10"/>
          <p:cNvSpPr txBox="1"/>
          <p:nvPr/>
        </p:nvSpPr>
        <p:spPr>
          <a:xfrm>
            <a:off x="5550797" y="2585855"/>
            <a:ext cx="646331" cy="369332"/>
          </a:xfrm>
          <a:prstGeom prst="rect">
            <a:avLst/>
          </a:prstGeom>
          <a:noFill/>
        </p:spPr>
        <p:txBody>
          <a:bodyPr wrap="none" rtlCol="0">
            <a:spAutoFit/>
          </a:bodyPr>
          <a:lstStyle/>
          <a:p>
            <a:r>
              <a:rPr kumimoji="1" lang="en-US" altLang="ja-JP" dirty="0" smtClean="0">
                <a:solidFill>
                  <a:srgbClr val="0070C0"/>
                </a:solidFill>
              </a:rPr>
              <a:t>form</a:t>
            </a:r>
            <a:endParaRPr kumimoji="1" lang="ja-JP" altLang="en-US" dirty="0">
              <a:solidFill>
                <a:srgbClr val="0070C0"/>
              </a:solidFill>
            </a:endParaRPr>
          </a:p>
        </p:txBody>
      </p:sp>
      <p:sp>
        <p:nvSpPr>
          <p:cNvPr id="12" name="テキスト ボックス 11"/>
          <p:cNvSpPr txBox="1"/>
          <p:nvPr/>
        </p:nvSpPr>
        <p:spPr>
          <a:xfrm>
            <a:off x="6322767" y="2840589"/>
            <a:ext cx="364202" cy="369332"/>
          </a:xfrm>
          <a:prstGeom prst="rect">
            <a:avLst/>
          </a:prstGeom>
          <a:noFill/>
        </p:spPr>
        <p:txBody>
          <a:bodyPr wrap="none" rtlCol="0">
            <a:spAutoFit/>
          </a:bodyPr>
          <a:lstStyle/>
          <a:p>
            <a:r>
              <a:rPr kumimoji="1" lang="en-US" altLang="ja-JP" dirty="0" smtClean="0"/>
              <a:t>id</a:t>
            </a:r>
            <a:endParaRPr kumimoji="1" lang="ja-JP" altLang="en-US" dirty="0"/>
          </a:p>
        </p:txBody>
      </p:sp>
      <p:cxnSp>
        <p:nvCxnSpPr>
          <p:cNvPr id="17" name="カギ線コネクタ 16"/>
          <p:cNvCxnSpPr>
            <a:stCxn id="11" idx="2"/>
            <a:endCxn id="12" idx="1"/>
          </p:cNvCxnSpPr>
          <p:nvPr/>
        </p:nvCxnSpPr>
        <p:spPr>
          <a:xfrm rot="16200000" flipH="1">
            <a:off x="6063331" y="2765819"/>
            <a:ext cx="70068" cy="44880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3" name="カギ線コネクタ 22"/>
          <p:cNvCxnSpPr>
            <a:stCxn id="11" idx="2"/>
            <a:endCxn id="25" idx="1"/>
          </p:cNvCxnSpPr>
          <p:nvPr/>
        </p:nvCxnSpPr>
        <p:spPr>
          <a:xfrm rot="16200000" flipH="1">
            <a:off x="5872739" y="2956411"/>
            <a:ext cx="439400" cy="436952"/>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6310915" y="3209921"/>
            <a:ext cx="825867" cy="369332"/>
          </a:xfrm>
          <a:prstGeom prst="rect">
            <a:avLst/>
          </a:prstGeom>
          <a:noFill/>
        </p:spPr>
        <p:txBody>
          <a:bodyPr wrap="none" rtlCol="0">
            <a:spAutoFit/>
          </a:bodyPr>
          <a:lstStyle/>
          <a:p>
            <a:r>
              <a:rPr kumimoji="1" lang="en-US" altLang="ja-JP" dirty="0" err="1" smtClean="0"/>
              <a:t>userId</a:t>
            </a:r>
            <a:endParaRPr kumimoji="1" lang="ja-JP" altLang="en-US" dirty="0"/>
          </a:p>
        </p:txBody>
      </p:sp>
      <p:sp>
        <p:nvSpPr>
          <p:cNvPr id="27" name="テキスト ボックス 26"/>
          <p:cNvSpPr txBox="1"/>
          <p:nvPr/>
        </p:nvSpPr>
        <p:spPr>
          <a:xfrm>
            <a:off x="6325784" y="3600599"/>
            <a:ext cx="1300356" cy="369332"/>
          </a:xfrm>
          <a:prstGeom prst="rect">
            <a:avLst/>
          </a:prstGeom>
          <a:noFill/>
        </p:spPr>
        <p:txBody>
          <a:bodyPr wrap="none" rtlCol="0">
            <a:spAutoFit/>
          </a:bodyPr>
          <a:lstStyle/>
          <a:p>
            <a:r>
              <a:rPr kumimoji="1" lang="en-US" altLang="ja-JP" dirty="0" err="1" smtClean="0"/>
              <a:t>userKubun</a:t>
            </a:r>
            <a:endParaRPr kumimoji="1" lang="ja-JP" altLang="en-US" dirty="0"/>
          </a:p>
        </p:txBody>
      </p:sp>
      <p:cxnSp>
        <p:nvCxnSpPr>
          <p:cNvPr id="33" name="カギ線コネクタ 32"/>
          <p:cNvCxnSpPr>
            <a:stCxn id="11" idx="2"/>
            <a:endCxn id="27" idx="1"/>
          </p:cNvCxnSpPr>
          <p:nvPr/>
        </p:nvCxnSpPr>
        <p:spPr>
          <a:xfrm rot="16200000" flipH="1">
            <a:off x="5684834" y="3144315"/>
            <a:ext cx="830078" cy="451821"/>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6341206" y="4320679"/>
            <a:ext cx="1172116" cy="369332"/>
          </a:xfrm>
          <a:prstGeom prst="rect">
            <a:avLst/>
          </a:prstGeom>
          <a:noFill/>
        </p:spPr>
        <p:txBody>
          <a:bodyPr wrap="none" rtlCol="0">
            <a:spAutoFit/>
          </a:bodyPr>
          <a:lstStyle/>
          <a:p>
            <a:r>
              <a:rPr kumimoji="1" lang="en-US" altLang="ja-JP" dirty="0" smtClean="0">
                <a:solidFill>
                  <a:schemeClr val="bg2">
                    <a:lumMod val="60000"/>
                    <a:lumOff val="40000"/>
                  </a:schemeClr>
                </a:solidFill>
              </a:rPr>
              <a:t>password</a:t>
            </a:r>
          </a:p>
        </p:txBody>
      </p:sp>
      <p:sp>
        <p:nvSpPr>
          <p:cNvPr id="39" name="テキスト ボックス 38"/>
          <p:cNvSpPr txBox="1"/>
          <p:nvPr/>
        </p:nvSpPr>
        <p:spPr>
          <a:xfrm>
            <a:off x="6382924" y="3986823"/>
            <a:ext cx="761747" cy="369332"/>
          </a:xfrm>
          <a:prstGeom prst="rect">
            <a:avLst/>
          </a:prstGeom>
          <a:noFill/>
        </p:spPr>
        <p:txBody>
          <a:bodyPr wrap="none" rtlCol="0">
            <a:spAutoFit/>
          </a:bodyPr>
          <a:lstStyle/>
          <a:p>
            <a:r>
              <a:rPr kumimoji="1" lang="en-US" altLang="ja-JP" dirty="0" smtClean="0">
                <a:solidFill>
                  <a:schemeClr val="bg2">
                    <a:lumMod val="60000"/>
                    <a:lumOff val="40000"/>
                  </a:schemeClr>
                </a:solidFill>
              </a:rPr>
              <a:t>name</a:t>
            </a:r>
            <a:endParaRPr kumimoji="1" lang="ja-JP" altLang="en-US" dirty="0">
              <a:solidFill>
                <a:schemeClr val="bg2">
                  <a:lumMod val="60000"/>
                  <a:lumOff val="40000"/>
                </a:schemeClr>
              </a:solidFill>
            </a:endParaRPr>
          </a:p>
        </p:txBody>
      </p:sp>
      <p:cxnSp>
        <p:nvCxnSpPr>
          <p:cNvPr id="41" name="カギ線コネクタ 40"/>
          <p:cNvCxnSpPr>
            <a:stCxn id="11" idx="2"/>
            <a:endCxn id="39" idx="1"/>
          </p:cNvCxnSpPr>
          <p:nvPr/>
        </p:nvCxnSpPr>
        <p:spPr>
          <a:xfrm rot="16200000" flipH="1">
            <a:off x="5520292" y="3308857"/>
            <a:ext cx="1216302" cy="508961"/>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6" name="カギ線コネクタ 45"/>
          <p:cNvCxnSpPr>
            <a:stCxn id="11" idx="2"/>
            <a:endCxn id="37" idx="1"/>
          </p:cNvCxnSpPr>
          <p:nvPr/>
        </p:nvCxnSpPr>
        <p:spPr>
          <a:xfrm rot="16200000" flipH="1">
            <a:off x="5332505" y="3496644"/>
            <a:ext cx="1550158" cy="46724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8" name="右中かっこ 47"/>
          <p:cNvSpPr/>
          <p:nvPr/>
        </p:nvSpPr>
        <p:spPr>
          <a:xfrm>
            <a:off x="7535051" y="2840589"/>
            <a:ext cx="341181" cy="114623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9" name="テキスト ボックス 48"/>
          <p:cNvSpPr txBox="1"/>
          <p:nvPr/>
        </p:nvSpPr>
        <p:spPr>
          <a:xfrm>
            <a:off x="7967099" y="3044373"/>
            <a:ext cx="997389" cy="646331"/>
          </a:xfrm>
          <a:prstGeom prst="rect">
            <a:avLst/>
          </a:prstGeom>
          <a:noFill/>
        </p:spPr>
        <p:txBody>
          <a:bodyPr wrap="none" rtlCol="0">
            <a:spAutoFit/>
          </a:bodyPr>
          <a:lstStyle/>
          <a:p>
            <a:r>
              <a:rPr kumimoji="1" lang="ja-JP" altLang="en-US" dirty="0" smtClean="0"/>
              <a:t>アクセス</a:t>
            </a:r>
            <a:endParaRPr kumimoji="1" lang="en-US" altLang="ja-JP" dirty="0" smtClean="0"/>
          </a:p>
          <a:p>
            <a:r>
              <a:rPr lang="ja-JP" altLang="en-US" dirty="0"/>
              <a:t>された</a:t>
            </a:r>
            <a:endParaRPr kumimoji="1" lang="ja-JP" altLang="en-US" dirty="0"/>
          </a:p>
        </p:txBody>
      </p:sp>
      <p:sp>
        <p:nvSpPr>
          <p:cNvPr id="50" name="テキスト ボックス 49"/>
          <p:cNvSpPr txBox="1"/>
          <p:nvPr/>
        </p:nvSpPr>
        <p:spPr>
          <a:xfrm>
            <a:off x="6713346" y="4690011"/>
            <a:ext cx="461665" cy="323165"/>
          </a:xfrm>
          <a:prstGeom prst="rect">
            <a:avLst/>
          </a:prstGeom>
          <a:noFill/>
        </p:spPr>
        <p:txBody>
          <a:bodyPr vert="eaVert" wrap="none" rtlCol="0">
            <a:spAutoFit/>
          </a:bodyPr>
          <a:lstStyle/>
          <a:p>
            <a:r>
              <a:rPr lang="en-US" altLang="ja-JP" dirty="0"/>
              <a:t>…</a:t>
            </a:r>
            <a:endParaRPr kumimoji="1" lang="ja-JP" altLang="en-US" dirty="0"/>
          </a:p>
        </p:txBody>
      </p:sp>
      <p:sp>
        <p:nvSpPr>
          <p:cNvPr id="51" name="右中かっこ 50"/>
          <p:cNvSpPr/>
          <p:nvPr/>
        </p:nvSpPr>
        <p:spPr>
          <a:xfrm>
            <a:off x="7524328" y="4019374"/>
            <a:ext cx="326038" cy="97194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テキスト ボックス 51"/>
          <p:cNvSpPr txBox="1"/>
          <p:nvPr/>
        </p:nvSpPr>
        <p:spPr>
          <a:xfrm>
            <a:off x="7895091" y="4041939"/>
            <a:ext cx="997389" cy="923330"/>
          </a:xfrm>
          <a:prstGeom prst="rect">
            <a:avLst/>
          </a:prstGeom>
          <a:noFill/>
        </p:spPr>
        <p:txBody>
          <a:bodyPr wrap="none" rtlCol="0">
            <a:spAutoFit/>
          </a:bodyPr>
          <a:lstStyle/>
          <a:p>
            <a:r>
              <a:rPr kumimoji="1" lang="ja-JP" altLang="en-US" dirty="0" smtClean="0"/>
              <a:t>アクセス</a:t>
            </a:r>
            <a:endParaRPr kumimoji="1" lang="en-US" altLang="ja-JP" dirty="0" smtClean="0"/>
          </a:p>
          <a:p>
            <a:r>
              <a:rPr kumimoji="1" lang="ja-JP" altLang="en-US" dirty="0" smtClean="0"/>
              <a:t>されて</a:t>
            </a:r>
            <a:endParaRPr kumimoji="1" lang="en-US" altLang="ja-JP" dirty="0" smtClean="0"/>
          </a:p>
          <a:p>
            <a:r>
              <a:rPr kumimoji="1" lang="ja-JP" altLang="en-US" dirty="0" smtClean="0"/>
              <a:t>いない</a:t>
            </a:r>
            <a:endParaRPr kumimoji="1" lang="ja-JP" altLang="en-US" dirty="0"/>
          </a:p>
        </p:txBody>
      </p:sp>
      <p:sp>
        <p:nvSpPr>
          <p:cNvPr id="6" name="テキスト ボックス 5"/>
          <p:cNvSpPr txBox="1"/>
          <p:nvPr/>
        </p:nvSpPr>
        <p:spPr>
          <a:xfrm>
            <a:off x="1083289" y="2721207"/>
            <a:ext cx="4445448" cy="1384995"/>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kumimoji="1" lang="ja-JP" altLang="en-US" sz="2800" dirty="0" smtClean="0"/>
              <a:t>アクセスされるフィールドを</a:t>
            </a:r>
            <a:endParaRPr kumimoji="1" lang="en-US" altLang="ja-JP" sz="2800" dirty="0" smtClean="0"/>
          </a:p>
          <a:p>
            <a:r>
              <a:rPr kumimoji="1" lang="ja-JP" altLang="en-US" sz="2800" dirty="0" smtClean="0"/>
              <a:t>正確に把握するには，</a:t>
            </a:r>
            <a:endParaRPr kumimoji="1" lang="en-US" altLang="ja-JP" sz="2800" dirty="0" smtClean="0"/>
          </a:p>
          <a:p>
            <a:r>
              <a:rPr lang="ja-JP" altLang="en-US" sz="2800" dirty="0" smtClean="0"/>
              <a:t>メソッドの詳細な探索が必要</a:t>
            </a:r>
            <a:endParaRPr kumimoji="1" lang="ja-JP" altLang="en-US" sz="2800" dirty="0"/>
          </a:p>
        </p:txBody>
      </p:sp>
      <p:sp>
        <p:nvSpPr>
          <p:cNvPr id="8" name="テキスト ボックス 7"/>
          <p:cNvSpPr txBox="1"/>
          <p:nvPr/>
        </p:nvSpPr>
        <p:spPr>
          <a:xfrm>
            <a:off x="1836880" y="6205954"/>
            <a:ext cx="3685624" cy="369332"/>
          </a:xfrm>
          <a:prstGeom prst="rect">
            <a:avLst/>
          </a:prstGeom>
          <a:noFill/>
        </p:spPr>
        <p:txBody>
          <a:bodyPr wrap="none" rtlCol="0">
            <a:spAutoFit/>
          </a:bodyPr>
          <a:lstStyle/>
          <a:p>
            <a:r>
              <a:rPr lang="en-US" altLang="ja-JP" dirty="0"/>
              <a:t>[2]: http://it-spiral.ist.osaka-u.ac.jp/</a:t>
            </a:r>
            <a:endParaRPr kumimoji="1" lang="ja-JP" altLang="en-US" dirty="0"/>
          </a:p>
        </p:txBody>
      </p:sp>
    </p:spTree>
    <p:extLst>
      <p:ext uri="{BB962C8B-B14F-4D97-AF65-F5344CB8AC3E}">
        <p14:creationId xmlns:p14="http://schemas.microsoft.com/office/powerpoint/2010/main" val="1536799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ステップ</a:t>
            </a:r>
            <a:r>
              <a:rPr lang="en-US" altLang="ja-JP" dirty="0"/>
              <a:t>3</a:t>
            </a:r>
            <a:r>
              <a:rPr lang="ja-JP" altLang="en-US" dirty="0" smtClean="0"/>
              <a:t>：</a:t>
            </a:r>
            <a:r>
              <a:rPr lang="ja-JP" altLang="en-US" dirty="0"/>
              <a:t>ツリー</a:t>
            </a:r>
            <a:r>
              <a:rPr lang="ja-JP" altLang="en-US" dirty="0" smtClean="0"/>
              <a:t>構造での可視化</a:t>
            </a:r>
            <a:endParaRPr kumimoji="1" lang="ja-JP" altLang="en-US" dirty="0"/>
          </a:p>
        </p:txBody>
      </p:sp>
      <p:sp>
        <p:nvSpPr>
          <p:cNvPr id="5" name="右矢印 4"/>
          <p:cNvSpPr/>
          <p:nvPr/>
        </p:nvSpPr>
        <p:spPr>
          <a:xfrm>
            <a:off x="3923928" y="4001506"/>
            <a:ext cx="648072" cy="100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851920" y="2745929"/>
            <a:ext cx="1620957" cy="369332"/>
          </a:xfrm>
          <a:prstGeom prst="rect">
            <a:avLst/>
          </a:prstGeom>
          <a:noFill/>
        </p:spPr>
        <p:txBody>
          <a:bodyPr wrap="none" rtlCol="0">
            <a:spAutoFit/>
          </a:bodyPr>
          <a:lstStyle/>
          <a:p>
            <a:r>
              <a:rPr kumimoji="1" lang="en-US" altLang="ja-JP" dirty="0" smtClean="0"/>
              <a:t>void </a:t>
            </a:r>
            <a:r>
              <a:rPr kumimoji="1" lang="en-US" altLang="ja-JP" dirty="0" err="1" smtClean="0"/>
              <a:t>setData</a:t>
            </a:r>
            <a:r>
              <a:rPr kumimoji="1" lang="en-US" altLang="ja-JP" dirty="0" smtClean="0"/>
              <a:t>()</a:t>
            </a:r>
          </a:p>
        </p:txBody>
      </p:sp>
      <p:sp>
        <p:nvSpPr>
          <p:cNvPr id="10" name="テキスト ボックス 9"/>
          <p:cNvSpPr txBox="1"/>
          <p:nvPr/>
        </p:nvSpPr>
        <p:spPr>
          <a:xfrm>
            <a:off x="5043621" y="3105969"/>
            <a:ext cx="543739" cy="369332"/>
          </a:xfrm>
          <a:prstGeom prst="rect">
            <a:avLst/>
          </a:prstGeom>
          <a:noFill/>
        </p:spPr>
        <p:txBody>
          <a:bodyPr wrap="none" rtlCol="0">
            <a:spAutoFit/>
          </a:bodyPr>
          <a:lstStyle/>
          <a:p>
            <a:r>
              <a:rPr kumimoji="1" lang="en-US" altLang="ja-JP" dirty="0" smtClean="0">
                <a:solidFill>
                  <a:srgbClr val="0070C0"/>
                </a:solidFill>
              </a:rPr>
              <a:t>this</a:t>
            </a:r>
            <a:endParaRPr kumimoji="1" lang="ja-JP" altLang="en-US" dirty="0">
              <a:solidFill>
                <a:srgbClr val="0070C0"/>
              </a:solidFill>
            </a:endParaRPr>
          </a:p>
        </p:txBody>
      </p:sp>
      <p:sp>
        <p:nvSpPr>
          <p:cNvPr id="11" name="テキスト ボックス 10"/>
          <p:cNvSpPr txBox="1"/>
          <p:nvPr/>
        </p:nvSpPr>
        <p:spPr>
          <a:xfrm>
            <a:off x="5522669" y="3425359"/>
            <a:ext cx="979755" cy="369332"/>
          </a:xfrm>
          <a:prstGeom prst="rect">
            <a:avLst/>
          </a:prstGeom>
          <a:noFill/>
        </p:spPr>
        <p:txBody>
          <a:bodyPr wrap="none" rtlCol="0">
            <a:spAutoFit/>
          </a:bodyPr>
          <a:lstStyle/>
          <a:p>
            <a:r>
              <a:rPr kumimoji="1" lang="en-US" altLang="ja-JP" dirty="0" smtClean="0">
                <a:solidFill>
                  <a:srgbClr val="0070C0"/>
                </a:solidFill>
              </a:rPr>
              <a:t>data</a:t>
            </a:r>
            <a:r>
              <a:rPr kumimoji="1" lang="en-US" altLang="ja-JP" dirty="0" smtClean="0"/>
              <a:t>: W</a:t>
            </a:r>
            <a:endParaRPr kumimoji="1" lang="ja-JP" altLang="en-US" dirty="0"/>
          </a:p>
        </p:txBody>
      </p:sp>
      <p:cxnSp>
        <p:nvCxnSpPr>
          <p:cNvPr id="13" name="カギ線コネクタ 12"/>
          <p:cNvCxnSpPr>
            <a:stCxn id="6" idx="2"/>
            <a:endCxn id="10" idx="1"/>
          </p:cNvCxnSpPr>
          <p:nvPr/>
        </p:nvCxnSpPr>
        <p:spPr>
          <a:xfrm rot="16200000" flipH="1">
            <a:off x="4765323" y="3012337"/>
            <a:ext cx="175374" cy="38122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6" name="カギ線コネクタ 15"/>
          <p:cNvCxnSpPr>
            <a:stCxn id="10" idx="2"/>
            <a:endCxn id="11" idx="1"/>
          </p:cNvCxnSpPr>
          <p:nvPr/>
        </p:nvCxnSpPr>
        <p:spPr>
          <a:xfrm rot="16200000" flipH="1">
            <a:off x="5351718" y="3439074"/>
            <a:ext cx="134724" cy="20717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5083304" y="4114081"/>
            <a:ext cx="312906" cy="369332"/>
          </a:xfrm>
          <a:prstGeom prst="rect">
            <a:avLst/>
          </a:prstGeom>
          <a:noFill/>
        </p:spPr>
        <p:txBody>
          <a:bodyPr wrap="none" rtlCol="0">
            <a:spAutoFit/>
          </a:bodyPr>
          <a:lstStyle/>
          <a:p>
            <a:r>
              <a:rPr kumimoji="1" lang="en-US" altLang="ja-JP" dirty="0" smtClean="0">
                <a:solidFill>
                  <a:srgbClr val="FF0000"/>
                </a:solidFill>
              </a:rPr>
              <a:t>b</a:t>
            </a:r>
            <a:endParaRPr kumimoji="1" lang="ja-JP" altLang="en-US" dirty="0">
              <a:solidFill>
                <a:srgbClr val="FF0000"/>
              </a:solidFill>
            </a:endParaRPr>
          </a:p>
        </p:txBody>
      </p:sp>
      <p:cxnSp>
        <p:nvCxnSpPr>
          <p:cNvPr id="20" name="カギ線コネクタ 19"/>
          <p:cNvCxnSpPr>
            <a:stCxn id="6" idx="2"/>
            <a:endCxn id="18" idx="1"/>
          </p:cNvCxnSpPr>
          <p:nvPr/>
        </p:nvCxnSpPr>
        <p:spPr>
          <a:xfrm rot="16200000" flipH="1">
            <a:off x="4281108" y="3496551"/>
            <a:ext cx="1183486" cy="420905"/>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5364088" y="4474121"/>
            <a:ext cx="607859" cy="369332"/>
          </a:xfrm>
          <a:prstGeom prst="rect">
            <a:avLst/>
          </a:prstGeom>
          <a:noFill/>
        </p:spPr>
        <p:txBody>
          <a:bodyPr wrap="none" rtlCol="0">
            <a:spAutoFit/>
          </a:bodyPr>
          <a:lstStyle/>
          <a:p>
            <a:r>
              <a:rPr kumimoji="1" lang="en-US" altLang="ja-JP" dirty="0" smtClean="0">
                <a:solidFill>
                  <a:srgbClr val="FF0000"/>
                </a:solidFill>
              </a:rPr>
              <a:t>d</a:t>
            </a:r>
            <a:r>
              <a:rPr kumimoji="1" lang="en-US" altLang="ja-JP" dirty="0" smtClean="0"/>
              <a:t>: R</a:t>
            </a:r>
            <a:endParaRPr kumimoji="1" lang="ja-JP" altLang="en-US" dirty="0"/>
          </a:p>
        </p:txBody>
      </p:sp>
      <p:sp>
        <p:nvSpPr>
          <p:cNvPr id="23" name="テキスト ボックス 22"/>
          <p:cNvSpPr txBox="1"/>
          <p:nvPr/>
        </p:nvSpPr>
        <p:spPr>
          <a:xfrm>
            <a:off x="5940861" y="4952042"/>
            <a:ext cx="582211" cy="369332"/>
          </a:xfrm>
          <a:prstGeom prst="rect">
            <a:avLst/>
          </a:prstGeom>
          <a:noFill/>
        </p:spPr>
        <p:txBody>
          <a:bodyPr wrap="none" rtlCol="0">
            <a:spAutoFit/>
          </a:bodyPr>
          <a:lstStyle/>
          <a:p>
            <a:r>
              <a:rPr kumimoji="1" lang="en-US" altLang="ja-JP" dirty="0" smtClean="0">
                <a:solidFill>
                  <a:srgbClr val="FF0000"/>
                </a:solidFill>
              </a:rPr>
              <a:t>i</a:t>
            </a:r>
            <a:r>
              <a:rPr kumimoji="1" lang="en-US" altLang="ja-JP" dirty="0" smtClean="0"/>
              <a:t>: W</a:t>
            </a:r>
            <a:endParaRPr kumimoji="1" lang="ja-JP" altLang="en-US" dirty="0"/>
          </a:p>
        </p:txBody>
      </p:sp>
      <p:cxnSp>
        <p:nvCxnSpPr>
          <p:cNvPr id="25" name="カギ線コネクタ 24"/>
          <p:cNvCxnSpPr>
            <a:stCxn id="18" idx="2"/>
            <a:endCxn id="22" idx="1"/>
          </p:cNvCxnSpPr>
          <p:nvPr/>
        </p:nvCxnSpPr>
        <p:spPr>
          <a:xfrm rot="16200000" flipH="1">
            <a:off x="5214235" y="4508934"/>
            <a:ext cx="175374" cy="124331"/>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8" name="カギ線コネクタ 27"/>
          <p:cNvCxnSpPr>
            <a:stCxn id="22" idx="2"/>
            <a:endCxn id="23" idx="1"/>
          </p:cNvCxnSpPr>
          <p:nvPr/>
        </p:nvCxnSpPr>
        <p:spPr>
          <a:xfrm rot="16200000" flipH="1">
            <a:off x="5657812" y="4853658"/>
            <a:ext cx="293255" cy="27284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5128453" y="6121013"/>
            <a:ext cx="838691" cy="369332"/>
          </a:xfrm>
          <a:prstGeom prst="rect">
            <a:avLst/>
          </a:prstGeom>
          <a:noFill/>
        </p:spPr>
        <p:txBody>
          <a:bodyPr wrap="none" rtlCol="0">
            <a:spAutoFit/>
          </a:bodyPr>
          <a:lstStyle/>
          <a:p>
            <a:r>
              <a:rPr kumimoji="1" lang="en-US" altLang="ja-JP" dirty="0" err="1" smtClean="0">
                <a:solidFill>
                  <a:srgbClr val="00B050"/>
                </a:solidFill>
              </a:rPr>
              <a:t>C.h</a:t>
            </a:r>
            <a:r>
              <a:rPr kumimoji="1" lang="en-US" altLang="ja-JP" dirty="0" smtClean="0"/>
              <a:t>: R</a:t>
            </a:r>
            <a:endParaRPr kumimoji="1" lang="ja-JP" altLang="en-US" dirty="0"/>
          </a:p>
        </p:txBody>
      </p:sp>
      <p:cxnSp>
        <p:nvCxnSpPr>
          <p:cNvPr id="32" name="カギ線コネクタ 31"/>
          <p:cNvCxnSpPr>
            <a:stCxn id="6" idx="2"/>
            <a:endCxn id="30" idx="1"/>
          </p:cNvCxnSpPr>
          <p:nvPr/>
        </p:nvCxnSpPr>
        <p:spPr>
          <a:xfrm rot="16200000" flipH="1">
            <a:off x="3300217" y="4477443"/>
            <a:ext cx="3190418" cy="46605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0" name="コンテンツ プレースホルダー 2"/>
          <p:cNvSpPr>
            <a:spLocks noGrp="1"/>
          </p:cNvSpPr>
          <p:nvPr>
            <p:ph idx="1"/>
          </p:nvPr>
        </p:nvSpPr>
        <p:spPr>
          <a:xfrm>
            <a:off x="323850" y="1412875"/>
            <a:ext cx="8569325" cy="1224037"/>
          </a:xfrm>
        </p:spPr>
        <p:txBody>
          <a:bodyPr>
            <a:normAutofit fontScale="85000" lnSpcReduction="20000"/>
          </a:bodyPr>
          <a:lstStyle/>
          <a:p>
            <a:r>
              <a:rPr kumimoji="1" lang="ja-JP" altLang="en-US" dirty="0" smtClean="0"/>
              <a:t>ステップ</a:t>
            </a:r>
            <a:r>
              <a:rPr lang="en-US" altLang="ja-JP" dirty="0"/>
              <a:t>2</a:t>
            </a:r>
            <a:r>
              <a:rPr lang="ja-JP" altLang="en-US" dirty="0" smtClean="0"/>
              <a:t>の</a:t>
            </a:r>
            <a:r>
              <a:rPr lang="ja-JP" altLang="en-US" dirty="0"/>
              <a:t>出力</a:t>
            </a:r>
            <a:r>
              <a:rPr kumimoji="1" lang="ja-JP" altLang="en-US" dirty="0" smtClean="0"/>
              <a:t>を変数とフィールドの階層構造に合わせツリー状に表示</a:t>
            </a:r>
            <a:endParaRPr kumimoji="1" lang="en-US" altLang="ja-JP" dirty="0" smtClean="0"/>
          </a:p>
          <a:p>
            <a:pPr lvl="1"/>
            <a:r>
              <a:rPr lang="ja-JP" altLang="en-US" dirty="0" smtClean="0"/>
              <a:t>変数・フィールドごと，メソッドごとに</a:t>
            </a:r>
            <a:r>
              <a:rPr lang="en-US" altLang="ja-JP" dirty="0" smtClean="0"/>
              <a:t>RW</a:t>
            </a:r>
            <a:r>
              <a:rPr lang="ja-JP" altLang="en-US" dirty="0" smtClean="0"/>
              <a:t>をまとめて表示</a:t>
            </a:r>
            <a:endParaRPr kumimoji="1" lang="en-US" altLang="ja-JP" dirty="0" smtClean="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40</a:t>
            </a:fld>
            <a:endParaRPr kumimoji="1" lang="ja-JP" altLang="en-US"/>
          </a:p>
        </p:txBody>
      </p:sp>
      <p:sp>
        <p:nvSpPr>
          <p:cNvPr id="14" name="四角形吹き出し 13"/>
          <p:cNvSpPr/>
          <p:nvPr/>
        </p:nvSpPr>
        <p:spPr>
          <a:xfrm>
            <a:off x="6876256" y="3326639"/>
            <a:ext cx="1944216" cy="432047"/>
          </a:xfrm>
          <a:prstGeom prst="wedgeRectCallout">
            <a:avLst>
              <a:gd name="adj1" fmla="val -75704"/>
              <a:gd name="adj2" fmla="val 24036"/>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dirty="0"/>
              <a:t> </a:t>
            </a:r>
            <a:r>
              <a:rPr lang="en-US" altLang="ja-JP" i="1" dirty="0" err="1" smtClean="0">
                <a:solidFill>
                  <a:schemeClr val="tx1"/>
                </a:solidFill>
              </a:rPr>
              <a:t>A.setData</a:t>
            </a:r>
            <a:r>
              <a:rPr lang="en-US" altLang="ja-JP" i="1" dirty="0" smtClean="0">
                <a:solidFill>
                  <a:schemeClr val="tx1"/>
                </a:solidFill>
              </a:rPr>
              <a:t>() </a:t>
            </a:r>
            <a:r>
              <a:rPr lang="en-US" altLang="ja-JP" i="1" dirty="0">
                <a:solidFill>
                  <a:schemeClr val="tx1"/>
                </a:solidFill>
              </a:rPr>
              <a:t>: </a:t>
            </a:r>
            <a:r>
              <a:rPr lang="en-US" altLang="ja-JP" i="1" dirty="0" smtClean="0">
                <a:solidFill>
                  <a:schemeClr val="tx1"/>
                </a:solidFill>
              </a:rPr>
              <a:t>W</a:t>
            </a:r>
            <a:endParaRPr lang="ja-JP" altLang="en-US" i="1" dirty="0">
              <a:solidFill>
                <a:schemeClr val="tx1"/>
              </a:solidFill>
            </a:endParaRPr>
          </a:p>
        </p:txBody>
      </p:sp>
      <p:sp>
        <p:nvSpPr>
          <p:cNvPr id="35" name="四角形吹き出し 34"/>
          <p:cNvSpPr/>
          <p:nvPr/>
        </p:nvSpPr>
        <p:spPr>
          <a:xfrm>
            <a:off x="6156176" y="4288099"/>
            <a:ext cx="1586312" cy="555352"/>
          </a:xfrm>
          <a:prstGeom prst="wedgeRectCallout">
            <a:avLst>
              <a:gd name="adj1" fmla="val -61667"/>
              <a:gd name="adj2" fmla="val 18547"/>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smtClean="0">
                <a:solidFill>
                  <a:schemeClr val="tx1"/>
                </a:solidFill>
              </a:rPr>
              <a:t>B.add</a:t>
            </a:r>
            <a:r>
              <a:rPr lang="en-US" altLang="ja-JP" i="1" dirty="0" smtClean="0">
                <a:solidFill>
                  <a:schemeClr val="tx1"/>
                </a:solidFill>
              </a:rPr>
              <a:t>(</a:t>
            </a:r>
            <a:r>
              <a:rPr lang="en-US" altLang="ja-JP" i="1" dirty="0" err="1" smtClean="0">
                <a:solidFill>
                  <a:schemeClr val="tx1"/>
                </a:solidFill>
              </a:rPr>
              <a:t>int</a:t>
            </a:r>
            <a:r>
              <a:rPr lang="en-US" altLang="ja-JP" i="1" dirty="0" smtClean="0">
                <a:solidFill>
                  <a:schemeClr val="tx1"/>
                </a:solidFill>
              </a:rPr>
              <a:t> j): R</a:t>
            </a:r>
          </a:p>
          <a:p>
            <a:r>
              <a:rPr lang="en-US" altLang="ja-JP" i="1" dirty="0" err="1" smtClean="0">
                <a:solidFill>
                  <a:schemeClr val="tx1"/>
                </a:solidFill>
              </a:rPr>
              <a:t>B.get</a:t>
            </a:r>
            <a:r>
              <a:rPr lang="en-US" altLang="ja-JP" i="1" dirty="0">
                <a:solidFill>
                  <a:schemeClr val="tx1"/>
                </a:solidFill>
              </a:rPr>
              <a:t>(): </a:t>
            </a:r>
            <a:r>
              <a:rPr lang="en-US" altLang="ja-JP" i="1" dirty="0" smtClean="0">
                <a:solidFill>
                  <a:schemeClr val="tx1"/>
                </a:solidFill>
              </a:rPr>
              <a:t>R</a:t>
            </a:r>
            <a:endParaRPr lang="en-US" altLang="ja-JP" i="1" dirty="0">
              <a:solidFill>
                <a:schemeClr val="tx1"/>
              </a:solidFill>
            </a:endParaRPr>
          </a:p>
        </p:txBody>
      </p:sp>
      <p:sp>
        <p:nvSpPr>
          <p:cNvPr id="37" name="四角形吹き出し 36"/>
          <p:cNvSpPr/>
          <p:nvPr/>
        </p:nvSpPr>
        <p:spPr>
          <a:xfrm>
            <a:off x="6804248" y="4999018"/>
            <a:ext cx="1779850" cy="404331"/>
          </a:xfrm>
          <a:prstGeom prst="wedgeRectCallout">
            <a:avLst>
              <a:gd name="adj1" fmla="val -62320"/>
              <a:gd name="adj2" fmla="val -1435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a:solidFill>
                  <a:schemeClr val="tx1"/>
                </a:solidFill>
              </a:rPr>
              <a:t>D.set</a:t>
            </a:r>
            <a:r>
              <a:rPr lang="en-US" altLang="ja-JP" i="1" dirty="0">
                <a:solidFill>
                  <a:schemeClr val="tx1"/>
                </a:solidFill>
              </a:rPr>
              <a:t>(</a:t>
            </a:r>
            <a:r>
              <a:rPr lang="en-US" altLang="ja-JP" i="1" dirty="0" err="1">
                <a:solidFill>
                  <a:schemeClr val="tx1"/>
                </a:solidFill>
              </a:rPr>
              <a:t>int</a:t>
            </a:r>
            <a:r>
              <a:rPr lang="en-US" altLang="ja-JP" i="1" dirty="0">
                <a:solidFill>
                  <a:schemeClr val="tx1"/>
                </a:solidFill>
              </a:rPr>
              <a:t> </a:t>
            </a:r>
            <a:r>
              <a:rPr lang="en-US" altLang="ja-JP" i="1" dirty="0" err="1">
                <a:solidFill>
                  <a:schemeClr val="tx1"/>
                </a:solidFill>
              </a:rPr>
              <a:t>i</a:t>
            </a:r>
            <a:r>
              <a:rPr lang="en-US" altLang="ja-JP" i="1" dirty="0">
                <a:solidFill>
                  <a:schemeClr val="tx1"/>
                </a:solidFill>
              </a:rPr>
              <a:t>) : </a:t>
            </a:r>
            <a:r>
              <a:rPr lang="en-US" altLang="ja-JP" i="1" dirty="0" smtClean="0">
                <a:solidFill>
                  <a:schemeClr val="tx1"/>
                </a:solidFill>
              </a:rPr>
              <a:t>W</a:t>
            </a:r>
            <a:endParaRPr lang="en-US" altLang="ja-JP" i="1" dirty="0">
              <a:solidFill>
                <a:schemeClr val="tx1"/>
              </a:solidFill>
            </a:endParaRPr>
          </a:p>
        </p:txBody>
      </p:sp>
      <p:sp>
        <p:nvSpPr>
          <p:cNvPr id="39" name="四角形吹き出し 38"/>
          <p:cNvSpPr/>
          <p:nvPr/>
        </p:nvSpPr>
        <p:spPr>
          <a:xfrm>
            <a:off x="6228184" y="6121013"/>
            <a:ext cx="1584176" cy="404331"/>
          </a:xfrm>
          <a:prstGeom prst="wedgeRectCallout">
            <a:avLst>
              <a:gd name="adj1" fmla="val -70854"/>
              <a:gd name="adj2" fmla="val -1435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a:solidFill>
                  <a:schemeClr val="tx1"/>
                </a:solidFill>
              </a:rPr>
              <a:t>B.set</a:t>
            </a:r>
            <a:r>
              <a:rPr lang="en-US" altLang="ja-JP" i="1" dirty="0">
                <a:solidFill>
                  <a:schemeClr val="tx1"/>
                </a:solidFill>
              </a:rPr>
              <a:t>(</a:t>
            </a:r>
            <a:r>
              <a:rPr lang="en-US" altLang="ja-JP" i="1" dirty="0" err="1">
                <a:solidFill>
                  <a:schemeClr val="tx1"/>
                </a:solidFill>
              </a:rPr>
              <a:t>int</a:t>
            </a:r>
            <a:r>
              <a:rPr lang="en-US" altLang="ja-JP" i="1" dirty="0">
                <a:solidFill>
                  <a:schemeClr val="tx1"/>
                </a:solidFill>
              </a:rPr>
              <a:t> j) : </a:t>
            </a:r>
            <a:r>
              <a:rPr lang="en-US" altLang="ja-JP" i="1" dirty="0" smtClean="0">
                <a:solidFill>
                  <a:schemeClr val="tx1"/>
                </a:solidFill>
              </a:rPr>
              <a:t>R</a:t>
            </a:r>
            <a:endParaRPr lang="en-US" altLang="ja-JP" i="1" dirty="0">
              <a:solidFill>
                <a:schemeClr val="tx1"/>
              </a:solidFill>
            </a:endParaRPr>
          </a:p>
        </p:txBody>
      </p:sp>
      <p:graphicFrame>
        <p:nvGraphicFramePr>
          <p:cNvPr id="26" name="表 25"/>
          <p:cNvGraphicFramePr>
            <a:graphicFrameLocks noGrp="1"/>
          </p:cNvGraphicFramePr>
          <p:nvPr>
            <p:extLst>
              <p:ext uri="{D42A27DB-BD31-4B8C-83A1-F6EECF244321}">
                <p14:modId xmlns:p14="http://schemas.microsoft.com/office/powerpoint/2010/main" val="10767390"/>
              </p:ext>
            </p:extLst>
          </p:nvPr>
        </p:nvGraphicFramePr>
        <p:xfrm>
          <a:off x="395536" y="3202947"/>
          <a:ext cx="3297748" cy="2225040"/>
        </p:xfrm>
        <a:graphic>
          <a:graphicData uri="http://schemas.openxmlformats.org/drawingml/2006/table">
            <a:tbl>
              <a:tblPr firstRow="1" bandRow="1">
                <a:tableStyleId>{5C22544A-7EE6-4342-B048-85BDC9FD1C3A}</a:tableStyleId>
              </a:tblPr>
              <a:tblGrid>
                <a:gridCol w="1304013"/>
                <a:gridCol w="1304013"/>
                <a:gridCol w="689722"/>
              </a:tblGrid>
              <a:tr h="370840">
                <a:tc>
                  <a:txBody>
                    <a:bodyPr/>
                    <a:lstStyle/>
                    <a:p>
                      <a:r>
                        <a:rPr kumimoji="1" lang="ja-JP" altLang="en-US" dirty="0" smtClean="0"/>
                        <a:t>対象</a:t>
                      </a:r>
                      <a:endParaRPr kumimoji="1" lang="ja-JP" altLang="en-US" dirty="0"/>
                    </a:p>
                  </a:txBody>
                  <a:tcPr/>
                </a:tc>
                <a:tc>
                  <a:txBody>
                    <a:bodyPr/>
                    <a:lstStyle/>
                    <a:p>
                      <a:r>
                        <a:rPr kumimoji="1" lang="ja-JP" altLang="en-US" dirty="0" smtClean="0"/>
                        <a:t>メソッド</a:t>
                      </a:r>
                      <a:endParaRPr kumimoji="1" lang="ja-JP" altLang="en-US" dirty="0"/>
                    </a:p>
                  </a:txBody>
                  <a:tcPr/>
                </a:tc>
                <a:tc>
                  <a:txBody>
                    <a:bodyPr/>
                    <a:lstStyle/>
                    <a:p>
                      <a:r>
                        <a:rPr kumimoji="1" lang="en-US" altLang="ja-JP" dirty="0" smtClean="0"/>
                        <a:t>RW</a:t>
                      </a:r>
                      <a:endParaRPr kumimoji="1" lang="ja-JP" altLang="en-US" dirty="0"/>
                    </a:p>
                  </a:txBody>
                  <a:tcPr/>
                </a:tc>
              </a:tr>
              <a:tr h="370840">
                <a:tc>
                  <a:txBody>
                    <a:bodyPr/>
                    <a:lstStyle/>
                    <a:p>
                      <a:r>
                        <a:rPr kumimoji="1" lang="en-US" altLang="ja-JP" dirty="0" err="1" smtClean="0">
                          <a:solidFill>
                            <a:srgbClr val="0070C0"/>
                          </a:solidFill>
                        </a:rPr>
                        <a:t>this.data</a:t>
                      </a:r>
                      <a:endParaRPr kumimoji="1" lang="en-US" altLang="ja-JP" dirty="0" smtClean="0">
                        <a:solidFill>
                          <a:srgbClr val="0070C0"/>
                        </a:solidFill>
                      </a:endParaRPr>
                    </a:p>
                  </a:txBody>
                  <a:tcPr/>
                </a:tc>
                <a:tc>
                  <a:txBody>
                    <a:bodyPr/>
                    <a:lstStyle/>
                    <a:p>
                      <a:r>
                        <a:rPr kumimoji="1" lang="en-US" altLang="ja-JP" dirty="0" err="1" smtClean="0"/>
                        <a:t>A.setData</a:t>
                      </a:r>
                      <a:endParaRPr kumimoji="1" lang="ja-JP" altLang="en-US" dirty="0"/>
                    </a:p>
                  </a:txBody>
                  <a:tcPr/>
                </a:tc>
                <a:tc>
                  <a:txBody>
                    <a:bodyPr/>
                    <a:lstStyle/>
                    <a:p>
                      <a:r>
                        <a:rPr kumimoji="1" lang="en-US" altLang="ja-JP" dirty="0" smtClean="0"/>
                        <a:t>W</a:t>
                      </a:r>
                      <a:endParaRPr kumimoji="1" lang="ja-JP" altLang="en-US" dirty="0"/>
                    </a:p>
                  </a:txBody>
                  <a:tcPr/>
                </a:tc>
              </a:tr>
              <a:tr h="370840">
                <a:tc>
                  <a:txBody>
                    <a:bodyPr/>
                    <a:lstStyle/>
                    <a:p>
                      <a:r>
                        <a:rPr kumimoji="1" lang="en-US" altLang="ja-JP" dirty="0" err="1" smtClean="0">
                          <a:solidFill>
                            <a:srgbClr val="FF0000"/>
                          </a:solidFill>
                        </a:rPr>
                        <a:t>b.d</a:t>
                      </a:r>
                      <a:endParaRPr kumimoji="1" lang="en-US" altLang="ja-JP" dirty="0" smtClean="0">
                        <a:solidFill>
                          <a:srgbClr val="FF0000"/>
                        </a:solidFill>
                      </a:endParaRPr>
                    </a:p>
                  </a:txBody>
                  <a:tcPr/>
                </a:tc>
                <a:tc>
                  <a:txBody>
                    <a:bodyPr/>
                    <a:lstStyle/>
                    <a:p>
                      <a:r>
                        <a:rPr kumimoji="1" lang="en-US" altLang="ja-JP" dirty="0" err="1" smtClean="0"/>
                        <a:t>B.add</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b.d</a:t>
                      </a:r>
                      <a:endParaRPr kumimoji="1" lang="en-US" altLang="ja-JP" dirty="0" smtClean="0">
                        <a:solidFill>
                          <a:srgbClr val="FF0000"/>
                        </a:solidFill>
                      </a:endParaRPr>
                    </a:p>
                  </a:txBody>
                  <a:tcPr/>
                </a:tc>
                <a:tc>
                  <a:txBody>
                    <a:bodyPr/>
                    <a:lstStyle/>
                    <a:p>
                      <a:r>
                        <a:rPr kumimoji="1" lang="en-US" altLang="ja-JP" dirty="0" err="1" smtClean="0"/>
                        <a:t>B.get</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b.d.i</a:t>
                      </a:r>
                      <a:endParaRPr kumimoji="1" lang="en-US" altLang="ja-JP" dirty="0" smtClean="0">
                        <a:solidFill>
                          <a:srgbClr val="FF0000"/>
                        </a:solidFill>
                      </a:endParaRPr>
                    </a:p>
                  </a:txBody>
                  <a:tcPr/>
                </a:tc>
                <a:tc>
                  <a:txBody>
                    <a:bodyPr/>
                    <a:lstStyle/>
                    <a:p>
                      <a:r>
                        <a:rPr kumimoji="1" lang="en-US" altLang="ja-JP" dirty="0" err="1" smtClean="0"/>
                        <a:t>D.set</a:t>
                      </a:r>
                      <a:endParaRPr kumimoji="1" lang="ja-JP" altLang="en-US" dirty="0"/>
                    </a:p>
                  </a:txBody>
                  <a:tcPr/>
                </a:tc>
                <a:tc>
                  <a:txBody>
                    <a:bodyPr/>
                    <a:lstStyle/>
                    <a:p>
                      <a:r>
                        <a:rPr kumimoji="1" lang="en-US" altLang="ja-JP" dirty="0" smtClean="0"/>
                        <a:t>W</a:t>
                      </a:r>
                      <a:endParaRPr kumimoji="1" lang="ja-JP" altLang="en-US" dirty="0"/>
                    </a:p>
                  </a:txBody>
                  <a:tcPr/>
                </a:tc>
              </a:tr>
              <a:tr h="370840">
                <a:tc>
                  <a:txBody>
                    <a:bodyPr/>
                    <a:lstStyle/>
                    <a:p>
                      <a:r>
                        <a:rPr kumimoji="1" lang="en-US" altLang="ja-JP" dirty="0" err="1" smtClean="0">
                          <a:solidFill>
                            <a:srgbClr val="00B050"/>
                          </a:solidFill>
                        </a:rPr>
                        <a:t>C.h</a:t>
                      </a:r>
                      <a:endParaRPr kumimoji="1" lang="en-US" altLang="ja-JP" dirty="0" smtClean="0">
                        <a:solidFill>
                          <a:srgbClr val="00B050"/>
                        </a:solidFill>
                      </a:endParaRPr>
                    </a:p>
                  </a:txBody>
                  <a:tcPr/>
                </a:tc>
                <a:tc>
                  <a:txBody>
                    <a:bodyPr/>
                    <a:lstStyle/>
                    <a:p>
                      <a:r>
                        <a:rPr kumimoji="1" lang="en-US" altLang="ja-JP" dirty="0" err="1" smtClean="0"/>
                        <a:t>B.add</a:t>
                      </a:r>
                      <a:endParaRPr kumimoji="1" lang="ja-JP" altLang="en-US" dirty="0"/>
                    </a:p>
                  </a:txBody>
                  <a:tcPr/>
                </a:tc>
                <a:tc>
                  <a:txBody>
                    <a:bodyPr/>
                    <a:lstStyle/>
                    <a:p>
                      <a:r>
                        <a:rPr kumimoji="1" lang="en-US" altLang="ja-JP" dirty="0" smtClean="0"/>
                        <a:t>R</a:t>
                      </a:r>
                      <a:endParaRPr kumimoji="1" lang="ja-JP" altLang="en-US" dirty="0"/>
                    </a:p>
                  </a:txBody>
                  <a:tcPr/>
                </a:tc>
              </a:tr>
            </a:tbl>
          </a:graphicData>
        </a:graphic>
      </p:graphicFrame>
    </p:spTree>
    <p:extLst>
      <p:ext uri="{BB962C8B-B14F-4D97-AF65-F5344CB8AC3E}">
        <p14:creationId xmlns:p14="http://schemas.microsoft.com/office/powerpoint/2010/main" val="440904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テキスト ボックス 10"/>
          <p:cNvSpPr txBox="1"/>
          <p:nvPr/>
        </p:nvSpPr>
        <p:spPr>
          <a:xfrm>
            <a:off x="5486795" y="3485907"/>
            <a:ext cx="2829621" cy="203132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sz="1400" dirty="0" smtClean="0"/>
              <a:t>static Session </a:t>
            </a:r>
            <a:r>
              <a:rPr lang="en-US" altLang="ja-JP" sz="1400" dirty="0" err="1" smtClean="0"/>
              <a:t>currentSession</a:t>
            </a:r>
            <a:r>
              <a:rPr lang="en-US" altLang="ja-JP" sz="1400" dirty="0" smtClean="0"/>
              <a:t>() {</a:t>
            </a:r>
          </a:p>
          <a:p>
            <a:r>
              <a:rPr lang="en-US" altLang="ja-JP" sz="1400" dirty="0" smtClean="0"/>
              <a:t>        Session s = </a:t>
            </a:r>
            <a:r>
              <a:rPr lang="en-US" altLang="ja-JP" sz="1400" i="1" dirty="0" err="1" smtClean="0"/>
              <a:t>SESSION.get</a:t>
            </a:r>
            <a:r>
              <a:rPr lang="en-US" altLang="ja-JP" sz="1400" i="1" dirty="0" smtClean="0"/>
              <a:t>();</a:t>
            </a:r>
          </a:p>
          <a:p>
            <a:r>
              <a:rPr lang="en-US" altLang="ja-JP" sz="1400" dirty="0" smtClean="0"/>
              <a:t>        if (s == null) {</a:t>
            </a:r>
          </a:p>
          <a:p>
            <a:r>
              <a:rPr lang="en-US" altLang="ja-JP" sz="1400" dirty="0" smtClean="0"/>
              <a:t>            s = </a:t>
            </a:r>
            <a:r>
              <a:rPr lang="en-US" altLang="ja-JP" sz="1400" i="1" dirty="0" smtClean="0"/>
              <a:t>SESSION_FACTORY</a:t>
            </a:r>
          </a:p>
          <a:p>
            <a:r>
              <a:rPr lang="en-US" altLang="ja-JP" sz="1400" i="1" dirty="0" smtClean="0"/>
              <a:t>                   .</a:t>
            </a:r>
            <a:r>
              <a:rPr lang="en-US" altLang="ja-JP" sz="1400" i="1" dirty="0" err="1" smtClean="0"/>
              <a:t>openSession</a:t>
            </a:r>
            <a:r>
              <a:rPr lang="en-US" altLang="ja-JP" sz="1400" i="1" dirty="0" smtClean="0"/>
              <a:t>();</a:t>
            </a:r>
          </a:p>
          <a:p>
            <a:r>
              <a:rPr lang="en-US" altLang="ja-JP" sz="1400" dirty="0" smtClean="0"/>
              <a:t>            </a:t>
            </a:r>
            <a:r>
              <a:rPr lang="en-US" altLang="ja-JP" sz="1400" i="1" dirty="0" err="1" smtClean="0"/>
              <a:t>SESSION.set</a:t>
            </a:r>
            <a:r>
              <a:rPr lang="en-US" altLang="ja-JP" sz="1400" i="1" dirty="0" smtClean="0"/>
              <a:t>(s);</a:t>
            </a:r>
          </a:p>
          <a:p>
            <a:r>
              <a:rPr lang="ja-JP" altLang="en-US" sz="1400" dirty="0" smtClean="0"/>
              <a:t>        </a:t>
            </a:r>
            <a:r>
              <a:rPr lang="en-US" altLang="ja-JP" sz="1400" dirty="0" smtClean="0"/>
              <a:t>}</a:t>
            </a:r>
          </a:p>
          <a:p>
            <a:r>
              <a:rPr lang="en-US" altLang="ja-JP" sz="1400" dirty="0" smtClean="0"/>
              <a:t>        return s;</a:t>
            </a:r>
          </a:p>
          <a:p>
            <a:r>
              <a:rPr lang="ja-JP" altLang="en-US" sz="1400" dirty="0" smtClean="0"/>
              <a:t>    </a:t>
            </a:r>
            <a:r>
              <a:rPr lang="en-US" altLang="ja-JP" sz="1400" dirty="0" smtClean="0"/>
              <a:t>}</a:t>
            </a:r>
            <a:endParaRPr kumimoji="1" lang="ja-JP" altLang="en-US" sz="1400" dirty="0"/>
          </a:p>
        </p:txBody>
      </p:sp>
      <p:sp>
        <p:nvSpPr>
          <p:cNvPr id="10" name="テキスト ボックス 9"/>
          <p:cNvSpPr txBox="1"/>
          <p:nvPr/>
        </p:nvSpPr>
        <p:spPr>
          <a:xfrm>
            <a:off x="5414787" y="3354799"/>
            <a:ext cx="2829621" cy="203132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sz="1400" dirty="0" smtClean="0"/>
              <a:t>static Session </a:t>
            </a:r>
            <a:r>
              <a:rPr lang="en-US" altLang="ja-JP" sz="1400" dirty="0" err="1" smtClean="0"/>
              <a:t>currentSession</a:t>
            </a:r>
            <a:r>
              <a:rPr lang="en-US" altLang="ja-JP" sz="1400" dirty="0" smtClean="0"/>
              <a:t>() {</a:t>
            </a:r>
          </a:p>
          <a:p>
            <a:r>
              <a:rPr lang="en-US" altLang="ja-JP" sz="1400" dirty="0" smtClean="0"/>
              <a:t>        Session s = </a:t>
            </a:r>
            <a:r>
              <a:rPr lang="en-US" altLang="ja-JP" sz="1400" i="1" dirty="0" err="1" smtClean="0"/>
              <a:t>SESSION.get</a:t>
            </a:r>
            <a:r>
              <a:rPr lang="en-US" altLang="ja-JP" sz="1400" i="1" dirty="0" smtClean="0"/>
              <a:t>();</a:t>
            </a:r>
          </a:p>
          <a:p>
            <a:r>
              <a:rPr lang="en-US" altLang="ja-JP" sz="1400" dirty="0" smtClean="0"/>
              <a:t>        if (s == null) {</a:t>
            </a:r>
          </a:p>
          <a:p>
            <a:r>
              <a:rPr lang="en-US" altLang="ja-JP" sz="1400" dirty="0" smtClean="0"/>
              <a:t>            s = </a:t>
            </a:r>
            <a:r>
              <a:rPr lang="en-US" altLang="ja-JP" sz="1400" i="1" dirty="0" smtClean="0"/>
              <a:t>SESSION_FACTORY</a:t>
            </a:r>
          </a:p>
          <a:p>
            <a:r>
              <a:rPr lang="en-US" altLang="ja-JP" sz="1400" i="1" dirty="0" smtClean="0"/>
              <a:t>                   .</a:t>
            </a:r>
            <a:r>
              <a:rPr lang="en-US" altLang="ja-JP" sz="1400" i="1" dirty="0" err="1" smtClean="0"/>
              <a:t>openSession</a:t>
            </a:r>
            <a:r>
              <a:rPr lang="en-US" altLang="ja-JP" sz="1400" i="1" dirty="0" smtClean="0"/>
              <a:t>();</a:t>
            </a:r>
          </a:p>
          <a:p>
            <a:r>
              <a:rPr lang="en-US" altLang="ja-JP" sz="1400" dirty="0" smtClean="0"/>
              <a:t>            </a:t>
            </a:r>
            <a:r>
              <a:rPr lang="en-US" altLang="ja-JP" sz="1400" i="1" dirty="0" err="1" smtClean="0"/>
              <a:t>SESSION.set</a:t>
            </a:r>
            <a:r>
              <a:rPr lang="en-US" altLang="ja-JP" sz="1400" i="1" dirty="0" smtClean="0"/>
              <a:t>(s);</a:t>
            </a:r>
          </a:p>
          <a:p>
            <a:r>
              <a:rPr lang="ja-JP" altLang="en-US" sz="1400" dirty="0" smtClean="0"/>
              <a:t>        </a:t>
            </a:r>
            <a:r>
              <a:rPr lang="en-US" altLang="ja-JP" sz="1400" dirty="0" smtClean="0"/>
              <a:t>}</a:t>
            </a:r>
          </a:p>
          <a:p>
            <a:r>
              <a:rPr lang="en-US" altLang="ja-JP" sz="1400" dirty="0" smtClean="0"/>
              <a:t>        return s;</a:t>
            </a:r>
          </a:p>
          <a:p>
            <a:r>
              <a:rPr lang="ja-JP" altLang="en-US" sz="1400" dirty="0" smtClean="0"/>
              <a:t>    </a:t>
            </a:r>
            <a:r>
              <a:rPr lang="en-US" altLang="ja-JP" sz="1400" dirty="0" smtClean="0"/>
              <a:t>}</a:t>
            </a:r>
            <a:endParaRPr kumimoji="1" lang="ja-JP" altLang="en-US" sz="1400" dirty="0"/>
          </a:p>
        </p:txBody>
      </p:sp>
      <p:sp>
        <p:nvSpPr>
          <p:cNvPr id="2" name="タイトル 1"/>
          <p:cNvSpPr>
            <a:spLocks noGrp="1"/>
          </p:cNvSpPr>
          <p:nvPr>
            <p:ph type="title"/>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41</a:t>
            </a:fld>
            <a:endParaRPr kumimoji="1" lang="ja-JP" altLang="en-US"/>
          </a:p>
        </p:txBody>
      </p:sp>
      <p:sp>
        <p:nvSpPr>
          <p:cNvPr id="5" name="テキスト ボックス 4"/>
          <p:cNvSpPr txBox="1"/>
          <p:nvPr/>
        </p:nvSpPr>
        <p:spPr>
          <a:xfrm>
            <a:off x="230211" y="3219088"/>
            <a:ext cx="2416046" cy="2308324"/>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en-US" altLang="ja-JP" dirty="0" err="1" smtClean="0"/>
              <a:t>validateForm</a:t>
            </a:r>
            <a:r>
              <a:rPr kumimoji="1" lang="en-US" altLang="ja-JP" dirty="0" smtClean="0"/>
              <a:t> (form) {</a:t>
            </a:r>
          </a:p>
          <a:p>
            <a:r>
              <a:rPr lang="en-US" altLang="ja-JP" dirty="0"/>
              <a:t> </a:t>
            </a:r>
            <a:r>
              <a:rPr lang="en-US" altLang="ja-JP" dirty="0" smtClean="0"/>
              <a:t>    …</a:t>
            </a:r>
            <a:endParaRPr kumimoji="1" lang="en-US" altLang="ja-JP" dirty="0" smtClean="0"/>
          </a:p>
          <a:p>
            <a:r>
              <a:rPr lang="en-US" altLang="ja-JP" dirty="0"/>
              <a:t> </a:t>
            </a:r>
            <a:r>
              <a:rPr lang="en-US" altLang="ja-JP" dirty="0" smtClean="0"/>
              <a:t>if (</a:t>
            </a:r>
            <a:r>
              <a:rPr lang="en-US" altLang="ja-JP" dirty="0" err="1" smtClean="0"/>
              <a:t>form.getId</a:t>
            </a:r>
            <a:r>
              <a:rPr lang="en-US" altLang="ja-JP" dirty="0" smtClean="0"/>
              <a:t>()) { </a:t>
            </a:r>
          </a:p>
          <a:p>
            <a:r>
              <a:rPr lang="en-US" altLang="ja-JP" dirty="0"/>
              <a:t> </a:t>
            </a:r>
            <a:r>
              <a:rPr lang="en-US" altLang="ja-JP" dirty="0" smtClean="0"/>
              <a:t>  … </a:t>
            </a:r>
            <a:r>
              <a:rPr lang="en-US" altLang="ja-JP" dirty="0" err="1"/>
              <a:t>form.getUserId</a:t>
            </a:r>
            <a:r>
              <a:rPr lang="en-US" altLang="ja-JP" dirty="0" smtClean="0"/>
              <a:t>() </a:t>
            </a:r>
          </a:p>
          <a:p>
            <a:r>
              <a:rPr lang="en-US" altLang="ja-JP" dirty="0"/>
              <a:t> </a:t>
            </a:r>
            <a:r>
              <a:rPr lang="en-US" altLang="ja-JP" dirty="0" smtClean="0"/>
              <a:t>   …</a:t>
            </a:r>
          </a:p>
          <a:p>
            <a:r>
              <a:rPr lang="en-US" altLang="ja-JP" dirty="0"/>
              <a:t> </a:t>
            </a:r>
            <a:r>
              <a:rPr lang="en-US" altLang="ja-JP" dirty="0" smtClean="0"/>
              <a:t>}</a:t>
            </a:r>
          </a:p>
          <a:p>
            <a:r>
              <a:rPr lang="en-US" altLang="ja-JP" dirty="0" smtClean="0"/>
              <a:t> …</a:t>
            </a:r>
            <a:endParaRPr lang="en-US" altLang="ja-JP" dirty="0"/>
          </a:p>
          <a:p>
            <a:r>
              <a:rPr lang="en-US" altLang="ja-JP" dirty="0" smtClean="0"/>
              <a:t>}</a:t>
            </a:r>
            <a:endParaRPr kumimoji="1" lang="ja-JP" altLang="en-US" dirty="0"/>
          </a:p>
        </p:txBody>
      </p:sp>
      <p:sp>
        <p:nvSpPr>
          <p:cNvPr id="6" name="テキスト ボックス 5"/>
          <p:cNvSpPr txBox="1"/>
          <p:nvPr/>
        </p:nvSpPr>
        <p:spPr>
          <a:xfrm>
            <a:off x="2987824" y="3284984"/>
            <a:ext cx="1659429"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t>this.Id</a:t>
            </a:r>
            <a:r>
              <a:rPr lang="en-US" altLang="ja-JP" dirty="0" smtClean="0"/>
              <a:t>;</a:t>
            </a:r>
          </a:p>
          <a:p>
            <a:r>
              <a:rPr kumimoji="1" lang="en-US" altLang="ja-JP" dirty="0" smtClean="0"/>
              <a:t>}</a:t>
            </a:r>
            <a:endParaRPr kumimoji="1" lang="ja-JP" altLang="en-US" dirty="0"/>
          </a:p>
        </p:txBody>
      </p:sp>
      <p:sp>
        <p:nvSpPr>
          <p:cNvPr id="8" name="テキスト ボックス 7"/>
          <p:cNvSpPr txBox="1"/>
          <p:nvPr/>
        </p:nvSpPr>
        <p:spPr>
          <a:xfrm>
            <a:off x="2990684" y="4521894"/>
            <a:ext cx="2146742"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smtClean="0"/>
              <a:t>String </a:t>
            </a:r>
            <a:r>
              <a:rPr lang="en-US" altLang="ja-JP" dirty="0" err="1" smtClean="0"/>
              <a:t>getUserId</a:t>
            </a:r>
            <a:r>
              <a:rPr lang="en-US" altLang="ja-JP" dirty="0" smtClean="0"/>
              <a:t>() {</a:t>
            </a:r>
          </a:p>
          <a:p>
            <a:r>
              <a:rPr lang="en-US" altLang="ja-JP" dirty="0"/>
              <a:t> </a:t>
            </a:r>
            <a:r>
              <a:rPr lang="en-US" altLang="ja-JP" dirty="0" smtClean="0"/>
              <a:t> return </a:t>
            </a:r>
            <a:r>
              <a:rPr lang="en-US" altLang="ja-JP" dirty="0" err="1" smtClean="0"/>
              <a:t>this.userId</a:t>
            </a:r>
            <a:r>
              <a:rPr lang="en-US" altLang="ja-JP" dirty="0" smtClean="0"/>
              <a:t>;</a:t>
            </a:r>
            <a:endParaRPr kumimoji="1" lang="en-US" altLang="ja-JP" dirty="0" smtClean="0"/>
          </a:p>
          <a:p>
            <a:r>
              <a:rPr kumimoji="1" lang="en-US" altLang="ja-JP" dirty="0" smtClean="0"/>
              <a:t>}</a:t>
            </a:r>
            <a:endParaRPr kumimoji="1" lang="ja-JP" altLang="en-US" dirty="0"/>
          </a:p>
        </p:txBody>
      </p:sp>
      <p:sp>
        <p:nvSpPr>
          <p:cNvPr id="9" name="テキスト ボックス 8"/>
          <p:cNvSpPr txBox="1"/>
          <p:nvPr/>
        </p:nvSpPr>
        <p:spPr>
          <a:xfrm>
            <a:off x="5342779" y="3202399"/>
            <a:ext cx="2829621" cy="203132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sz="1400" dirty="0" smtClean="0"/>
              <a:t>static </a:t>
            </a:r>
            <a:r>
              <a:rPr lang="en-US" altLang="ja-JP" sz="1400" dirty="0"/>
              <a:t>Session </a:t>
            </a:r>
            <a:r>
              <a:rPr lang="en-US" altLang="ja-JP" sz="1400" dirty="0" err="1"/>
              <a:t>currentSession</a:t>
            </a:r>
            <a:r>
              <a:rPr lang="en-US" altLang="ja-JP" sz="1400" dirty="0"/>
              <a:t>() {</a:t>
            </a:r>
          </a:p>
          <a:p>
            <a:r>
              <a:rPr lang="en-US" altLang="ja-JP" sz="1400" dirty="0"/>
              <a:t>        Session s = </a:t>
            </a:r>
            <a:r>
              <a:rPr lang="en-US" altLang="ja-JP" sz="1400" i="1" dirty="0" err="1">
                <a:solidFill>
                  <a:srgbClr val="00B050"/>
                </a:solidFill>
              </a:rPr>
              <a:t>SESSION</a:t>
            </a:r>
            <a:r>
              <a:rPr lang="en-US" altLang="ja-JP" sz="1400" i="1" dirty="0" err="1">
                <a:solidFill>
                  <a:srgbClr val="FF0000"/>
                </a:solidFill>
              </a:rPr>
              <a:t>.</a:t>
            </a:r>
            <a:r>
              <a:rPr lang="en-US" altLang="ja-JP" sz="1400" i="1" dirty="0" err="1"/>
              <a:t>get</a:t>
            </a:r>
            <a:r>
              <a:rPr lang="en-US" altLang="ja-JP" sz="1400" i="1" dirty="0"/>
              <a:t>();</a:t>
            </a:r>
          </a:p>
          <a:p>
            <a:r>
              <a:rPr lang="en-US" altLang="ja-JP" sz="1400" dirty="0"/>
              <a:t>        if (s == null) {</a:t>
            </a:r>
          </a:p>
          <a:p>
            <a:r>
              <a:rPr lang="en-US" altLang="ja-JP" sz="1400" dirty="0"/>
              <a:t>            s = </a:t>
            </a:r>
            <a:r>
              <a:rPr lang="en-US" altLang="ja-JP" sz="1400" i="1" dirty="0" smtClean="0">
                <a:solidFill>
                  <a:srgbClr val="00B050"/>
                </a:solidFill>
              </a:rPr>
              <a:t>SESSION_FACTORY</a:t>
            </a:r>
          </a:p>
          <a:p>
            <a:r>
              <a:rPr lang="en-US" altLang="ja-JP" sz="1400" i="1" dirty="0"/>
              <a:t> </a:t>
            </a:r>
            <a:r>
              <a:rPr lang="en-US" altLang="ja-JP" sz="1400" i="1" dirty="0" smtClean="0"/>
              <a:t>                  .</a:t>
            </a:r>
            <a:r>
              <a:rPr lang="en-US" altLang="ja-JP" sz="1400" i="1" dirty="0" err="1" smtClean="0"/>
              <a:t>openSession</a:t>
            </a:r>
            <a:r>
              <a:rPr lang="en-US" altLang="ja-JP" sz="1400" i="1" dirty="0"/>
              <a:t>();</a:t>
            </a:r>
          </a:p>
          <a:p>
            <a:r>
              <a:rPr lang="en-US" altLang="ja-JP" sz="1400" dirty="0"/>
              <a:t>            </a:t>
            </a:r>
            <a:r>
              <a:rPr lang="en-US" altLang="ja-JP" sz="1400" i="1" dirty="0" err="1"/>
              <a:t>SESSION.set</a:t>
            </a:r>
            <a:r>
              <a:rPr lang="en-US" altLang="ja-JP" sz="1400" i="1" dirty="0"/>
              <a:t>(s);</a:t>
            </a:r>
          </a:p>
          <a:p>
            <a:r>
              <a:rPr lang="ja-JP" altLang="en-US" sz="1400" dirty="0"/>
              <a:t>        </a:t>
            </a:r>
            <a:r>
              <a:rPr lang="en-US" altLang="ja-JP" sz="1400" dirty="0"/>
              <a:t>}</a:t>
            </a:r>
          </a:p>
          <a:p>
            <a:r>
              <a:rPr lang="en-US" altLang="ja-JP" sz="1400" dirty="0"/>
              <a:t>        return s;</a:t>
            </a:r>
          </a:p>
          <a:p>
            <a:r>
              <a:rPr lang="ja-JP" altLang="en-US" sz="1400" dirty="0"/>
              <a:t>    </a:t>
            </a:r>
            <a:r>
              <a:rPr lang="en-US" altLang="ja-JP" sz="1400" dirty="0"/>
              <a:t>}</a:t>
            </a:r>
            <a:endParaRPr kumimoji="1" lang="ja-JP" altLang="en-US" sz="1400" dirty="0"/>
          </a:p>
        </p:txBody>
      </p:sp>
      <p:cxnSp>
        <p:nvCxnSpPr>
          <p:cNvPr id="13" name="直線矢印コネクタ 12"/>
          <p:cNvCxnSpPr/>
          <p:nvPr/>
        </p:nvCxnSpPr>
        <p:spPr>
          <a:xfrm flipV="1">
            <a:off x="1246707" y="3727100"/>
            <a:ext cx="2612112" cy="2779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1246707" y="4221088"/>
            <a:ext cx="2612112" cy="7624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flipH="1">
            <a:off x="1022299" y="3485907"/>
            <a:ext cx="936104" cy="380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flipH="1">
            <a:off x="1174699" y="3580566"/>
            <a:ext cx="783704" cy="6081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2987824" y="3284984"/>
            <a:ext cx="1762021"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int</a:t>
            </a:r>
            <a:r>
              <a:rPr lang="en-US" altLang="ja-JP" dirty="0" smtClean="0"/>
              <a:t> </a:t>
            </a:r>
            <a:r>
              <a:rPr lang="en-US" altLang="ja-JP" dirty="0" err="1" smtClean="0"/>
              <a:t>getId</a:t>
            </a:r>
            <a:r>
              <a:rPr lang="en-US" altLang="ja-JP" dirty="0" smtClean="0"/>
              <a:t>() {</a:t>
            </a:r>
          </a:p>
          <a:p>
            <a:r>
              <a:rPr lang="en-US" altLang="ja-JP" dirty="0"/>
              <a:t> </a:t>
            </a:r>
            <a:r>
              <a:rPr lang="en-US" altLang="ja-JP" dirty="0" smtClean="0"/>
              <a:t> return </a:t>
            </a:r>
            <a:r>
              <a:rPr lang="en-US" altLang="ja-JP" dirty="0" err="1" smtClean="0">
                <a:solidFill>
                  <a:srgbClr val="FF0000"/>
                </a:solidFill>
              </a:rPr>
              <a:t>form</a:t>
            </a:r>
            <a:r>
              <a:rPr lang="en-US" altLang="ja-JP" dirty="0" err="1" smtClean="0"/>
              <a:t>.Id</a:t>
            </a:r>
            <a:r>
              <a:rPr lang="en-US" altLang="ja-JP" dirty="0" smtClean="0"/>
              <a:t>;</a:t>
            </a:r>
          </a:p>
          <a:p>
            <a:r>
              <a:rPr kumimoji="1" lang="en-US" altLang="ja-JP" dirty="0" smtClean="0"/>
              <a:t>}</a:t>
            </a:r>
            <a:endParaRPr kumimoji="1" lang="ja-JP" altLang="en-US" dirty="0"/>
          </a:p>
        </p:txBody>
      </p:sp>
      <p:sp>
        <p:nvSpPr>
          <p:cNvPr id="38" name="テキスト ボックス 37"/>
          <p:cNvSpPr txBox="1"/>
          <p:nvPr/>
        </p:nvSpPr>
        <p:spPr>
          <a:xfrm>
            <a:off x="2987824" y="4509120"/>
            <a:ext cx="2210862"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smtClean="0"/>
              <a:t>String </a:t>
            </a:r>
            <a:r>
              <a:rPr lang="en-US" altLang="ja-JP" dirty="0" err="1" smtClean="0"/>
              <a:t>getUserId</a:t>
            </a:r>
            <a:r>
              <a:rPr lang="en-US" altLang="ja-JP" dirty="0" smtClean="0"/>
              <a:t>() {</a:t>
            </a:r>
          </a:p>
          <a:p>
            <a:r>
              <a:rPr lang="en-US" altLang="ja-JP" dirty="0"/>
              <a:t> </a:t>
            </a:r>
            <a:r>
              <a:rPr lang="en-US" altLang="ja-JP" dirty="0" smtClean="0"/>
              <a:t> return </a:t>
            </a:r>
            <a:r>
              <a:rPr lang="en-US" altLang="ja-JP" dirty="0" err="1" smtClean="0">
                <a:solidFill>
                  <a:srgbClr val="FF0000"/>
                </a:solidFill>
              </a:rPr>
              <a:t>form</a:t>
            </a:r>
            <a:r>
              <a:rPr lang="en-US" altLang="ja-JP" dirty="0" err="1" smtClean="0"/>
              <a:t>.userId</a:t>
            </a:r>
            <a:r>
              <a:rPr lang="en-US" altLang="ja-JP" dirty="0" smtClean="0"/>
              <a:t>;</a:t>
            </a:r>
            <a:endParaRPr kumimoji="1" lang="en-US" altLang="ja-JP" dirty="0" smtClean="0"/>
          </a:p>
          <a:p>
            <a:r>
              <a:rPr kumimoji="1" lang="en-US" altLang="ja-JP" dirty="0" smtClean="0"/>
              <a:t>}</a:t>
            </a:r>
            <a:endParaRPr kumimoji="1" lang="ja-JP" altLang="en-US" dirty="0"/>
          </a:p>
        </p:txBody>
      </p:sp>
    </p:spTree>
    <p:extLst>
      <p:ext uri="{BB962C8B-B14F-4D97-AF65-F5344CB8AC3E}">
        <p14:creationId xmlns:p14="http://schemas.microsoft.com/office/powerpoint/2010/main" val="31861673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78" name="下矢印 77"/>
          <p:cNvSpPr/>
          <p:nvPr/>
        </p:nvSpPr>
        <p:spPr>
          <a:xfrm rot="16200000">
            <a:off x="2702078" y="3934655"/>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p:cNvSpPr txBox="1"/>
          <p:nvPr/>
        </p:nvSpPr>
        <p:spPr>
          <a:xfrm>
            <a:off x="467544" y="4712370"/>
            <a:ext cx="1752403" cy="369332"/>
          </a:xfrm>
          <a:prstGeom prst="rect">
            <a:avLst/>
          </a:prstGeom>
          <a:noFill/>
        </p:spPr>
        <p:txBody>
          <a:bodyPr wrap="none" rtlCol="0">
            <a:spAutoFit/>
          </a:bodyPr>
          <a:lstStyle/>
          <a:p>
            <a:r>
              <a:rPr kumimoji="1" lang="ja-JP" altLang="en-US" dirty="0" smtClean="0"/>
              <a:t>注目するメソッド</a:t>
            </a:r>
            <a:endParaRPr kumimoji="1" lang="ja-JP" altLang="en-US" dirty="0"/>
          </a:p>
        </p:txBody>
      </p:sp>
      <p:sp>
        <p:nvSpPr>
          <p:cNvPr id="80" name="テキスト ボックス 79"/>
          <p:cNvSpPr txBox="1"/>
          <p:nvPr/>
        </p:nvSpPr>
        <p:spPr>
          <a:xfrm>
            <a:off x="2919848" y="2708920"/>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81" name="テキスト ボックス 80"/>
          <p:cNvSpPr txBox="1"/>
          <p:nvPr/>
        </p:nvSpPr>
        <p:spPr>
          <a:xfrm>
            <a:off x="4014689" y="2991799"/>
            <a:ext cx="526106" cy="369332"/>
          </a:xfrm>
          <a:prstGeom prst="rect">
            <a:avLst/>
          </a:prstGeom>
          <a:noFill/>
        </p:spPr>
        <p:txBody>
          <a:bodyPr wrap="none" rtlCol="0">
            <a:spAutoFit/>
          </a:bodyPr>
          <a:lstStyle/>
          <a:p>
            <a:r>
              <a:rPr kumimoji="1" lang="en-US" altLang="ja-JP" dirty="0" smtClean="0"/>
              <a:t>this</a:t>
            </a:r>
            <a:endParaRPr kumimoji="1" lang="ja-JP" altLang="en-US" dirty="0"/>
          </a:p>
        </p:txBody>
      </p:sp>
      <p:cxnSp>
        <p:nvCxnSpPr>
          <p:cNvPr id="82" name="カギ線コネクタ 81"/>
          <p:cNvCxnSpPr>
            <a:stCxn id="80" idx="2"/>
            <a:endCxn id="81" idx="1"/>
          </p:cNvCxnSpPr>
          <p:nvPr/>
        </p:nvCxnSpPr>
        <p:spPr>
          <a:xfrm rot="16200000" flipH="1">
            <a:off x="3693558" y="2855333"/>
            <a:ext cx="98213" cy="54404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3639928" y="4374396"/>
            <a:ext cx="763351" cy="369332"/>
          </a:xfrm>
          <a:prstGeom prst="rect">
            <a:avLst/>
          </a:prstGeom>
          <a:noFill/>
        </p:spPr>
        <p:txBody>
          <a:bodyPr wrap="none" rtlCol="0">
            <a:spAutoFit/>
          </a:bodyPr>
          <a:lstStyle/>
          <a:p>
            <a:r>
              <a:rPr lang="ja-JP" altLang="en-US" dirty="0" smtClean="0"/>
              <a:t>引数</a:t>
            </a:r>
            <a:r>
              <a:rPr lang="en-US" altLang="ja-JP" dirty="0" smtClean="0"/>
              <a:t>1</a:t>
            </a:r>
            <a:endParaRPr kumimoji="1" lang="ja-JP" altLang="en-US" dirty="0"/>
          </a:p>
        </p:txBody>
      </p:sp>
      <p:cxnSp>
        <p:nvCxnSpPr>
          <p:cNvPr id="85" name="カギ線コネクタ 84"/>
          <p:cNvCxnSpPr>
            <a:stCxn id="80" idx="2"/>
            <a:endCxn id="83" idx="1"/>
          </p:cNvCxnSpPr>
          <p:nvPr/>
        </p:nvCxnSpPr>
        <p:spPr>
          <a:xfrm rot="16200000" flipH="1">
            <a:off x="2814879" y="3734013"/>
            <a:ext cx="1480810" cy="16928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7" name="テキスト ボックス 86"/>
          <p:cNvSpPr txBox="1"/>
          <p:nvPr/>
        </p:nvSpPr>
        <p:spPr>
          <a:xfrm>
            <a:off x="3679876" y="5382508"/>
            <a:ext cx="1914948" cy="369332"/>
          </a:xfrm>
          <a:prstGeom prst="rect">
            <a:avLst/>
          </a:prstGeom>
          <a:noFill/>
        </p:spPr>
        <p:txBody>
          <a:bodyPr wrap="none" rtlCol="0">
            <a:spAutoFit/>
          </a:bodyPr>
          <a:lstStyle/>
          <a:p>
            <a:r>
              <a:rPr kumimoji="1" lang="ja-JP" altLang="en-US" dirty="0" smtClean="0"/>
              <a:t>クラス変数</a:t>
            </a:r>
            <a:r>
              <a:rPr kumimoji="1" lang="en-US" altLang="ja-JP" dirty="0" smtClean="0"/>
              <a:t>1</a:t>
            </a:r>
            <a:r>
              <a:rPr kumimoji="1" lang="ja-JP" altLang="en-US" dirty="0" smtClean="0"/>
              <a:t>： </a:t>
            </a:r>
            <a:r>
              <a:rPr kumimoji="1" lang="en-US" altLang="ja-JP" dirty="0" smtClean="0"/>
              <a:t>RW</a:t>
            </a:r>
            <a:endParaRPr kumimoji="1" lang="ja-JP" altLang="en-US" dirty="0"/>
          </a:p>
        </p:txBody>
      </p:sp>
      <p:cxnSp>
        <p:nvCxnSpPr>
          <p:cNvPr id="89" name="カギ線コネクタ 88"/>
          <p:cNvCxnSpPr>
            <a:stCxn id="80" idx="2"/>
            <a:endCxn id="87" idx="1"/>
          </p:cNvCxnSpPr>
          <p:nvPr/>
        </p:nvCxnSpPr>
        <p:spPr>
          <a:xfrm rot="16200000" flipH="1">
            <a:off x="2330797" y="4218095"/>
            <a:ext cx="2488922" cy="2092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91" name="テキスト ボックス 90"/>
          <p:cNvSpPr txBox="1"/>
          <p:nvPr/>
        </p:nvSpPr>
        <p:spPr>
          <a:xfrm>
            <a:off x="4432016" y="3337705"/>
            <a:ext cx="1495922" cy="369332"/>
          </a:xfrm>
          <a:prstGeom prst="rect">
            <a:avLst/>
          </a:prstGeom>
          <a:noFill/>
        </p:spPr>
        <p:txBody>
          <a:bodyPr wrap="none" rtlCol="0">
            <a:spAutoFit/>
          </a:bodyPr>
          <a:lstStyle/>
          <a:p>
            <a:r>
              <a:rPr kumimoji="1" lang="ja-JP" altLang="en-US" dirty="0" smtClean="0"/>
              <a:t>フィールド </a:t>
            </a:r>
            <a:r>
              <a:rPr kumimoji="1" lang="en-US" altLang="ja-JP" dirty="0" smtClean="0"/>
              <a:t>: R</a:t>
            </a:r>
            <a:endParaRPr kumimoji="1" lang="ja-JP" altLang="en-US" dirty="0"/>
          </a:p>
        </p:txBody>
      </p:sp>
      <p:cxnSp>
        <p:nvCxnSpPr>
          <p:cNvPr id="92" name="カギ線コネクタ 91"/>
          <p:cNvCxnSpPr>
            <a:stCxn id="81" idx="2"/>
            <a:endCxn id="91" idx="1"/>
          </p:cNvCxnSpPr>
          <p:nvPr/>
        </p:nvCxnSpPr>
        <p:spPr>
          <a:xfrm rot="16200000" flipH="1">
            <a:off x="4274259" y="3364614"/>
            <a:ext cx="161240" cy="15427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99" name="テキスト ボックス 98"/>
          <p:cNvSpPr txBox="1"/>
          <p:nvPr/>
        </p:nvSpPr>
        <p:spPr>
          <a:xfrm>
            <a:off x="4933934" y="3922023"/>
            <a:ext cx="1547218" cy="369332"/>
          </a:xfrm>
          <a:prstGeom prst="rect">
            <a:avLst/>
          </a:prstGeom>
          <a:noFill/>
        </p:spPr>
        <p:txBody>
          <a:bodyPr wrap="none" rtlCol="0">
            <a:spAutoFit/>
          </a:bodyPr>
          <a:lstStyle/>
          <a:p>
            <a:r>
              <a:rPr kumimoji="1" lang="ja-JP" altLang="en-US" dirty="0" smtClean="0"/>
              <a:t>フィールド </a:t>
            </a:r>
            <a:r>
              <a:rPr kumimoji="1" lang="en-US" altLang="ja-JP" dirty="0" smtClean="0"/>
              <a:t>: W</a:t>
            </a:r>
            <a:endParaRPr kumimoji="1" lang="ja-JP" altLang="en-US" dirty="0"/>
          </a:p>
        </p:txBody>
      </p:sp>
      <p:cxnSp>
        <p:nvCxnSpPr>
          <p:cNvPr id="100" name="カギ線コネクタ 99"/>
          <p:cNvCxnSpPr>
            <a:endCxn id="99" idx="1"/>
          </p:cNvCxnSpPr>
          <p:nvPr/>
        </p:nvCxnSpPr>
        <p:spPr>
          <a:xfrm rot="16200000" flipH="1">
            <a:off x="4629765" y="3802519"/>
            <a:ext cx="425111" cy="183227"/>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04" name="テキスト ボックス 103"/>
          <p:cNvSpPr txBox="1"/>
          <p:nvPr/>
        </p:nvSpPr>
        <p:spPr>
          <a:xfrm>
            <a:off x="4438192" y="4815736"/>
            <a:ext cx="1633332" cy="369332"/>
          </a:xfrm>
          <a:prstGeom prst="rect">
            <a:avLst/>
          </a:prstGeom>
          <a:noFill/>
        </p:spPr>
        <p:txBody>
          <a:bodyPr wrap="none" rtlCol="0">
            <a:spAutoFit/>
          </a:bodyPr>
          <a:lstStyle/>
          <a:p>
            <a:r>
              <a:rPr kumimoji="1" lang="ja-JP" altLang="en-US" dirty="0" smtClean="0"/>
              <a:t>フィールド </a:t>
            </a:r>
            <a:r>
              <a:rPr kumimoji="1" lang="en-US" altLang="ja-JP" dirty="0" smtClean="0"/>
              <a:t>: RW</a:t>
            </a:r>
            <a:endParaRPr kumimoji="1" lang="ja-JP" altLang="en-US" dirty="0"/>
          </a:p>
        </p:txBody>
      </p:sp>
      <p:cxnSp>
        <p:nvCxnSpPr>
          <p:cNvPr id="105" name="カギ線コネクタ 104"/>
          <p:cNvCxnSpPr>
            <a:stCxn id="83" idx="2"/>
            <a:endCxn id="104" idx="1"/>
          </p:cNvCxnSpPr>
          <p:nvPr/>
        </p:nvCxnSpPr>
        <p:spPr>
          <a:xfrm rot="16200000" flipH="1">
            <a:off x="4101561" y="4663771"/>
            <a:ext cx="256674" cy="41658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7" name="カギ線コネクタ 106"/>
          <p:cNvCxnSpPr>
            <a:stCxn id="87" idx="2"/>
            <a:endCxn id="109" idx="1"/>
          </p:cNvCxnSpPr>
          <p:nvPr/>
        </p:nvCxnSpPr>
        <p:spPr>
          <a:xfrm rot="16200000" flipH="1">
            <a:off x="4562284" y="5826906"/>
            <a:ext cx="516830" cy="36669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09" name="テキスト ボックス 108"/>
          <p:cNvSpPr txBox="1"/>
          <p:nvPr/>
        </p:nvSpPr>
        <p:spPr>
          <a:xfrm>
            <a:off x="5004048" y="6084004"/>
            <a:ext cx="1633332" cy="369332"/>
          </a:xfrm>
          <a:prstGeom prst="rect">
            <a:avLst/>
          </a:prstGeom>
          <a:noFill/>
        </p:spPr>
        <p:txBody>
          <a:bodyPr wrap="none" rtlCol="0">
            <a:spAutoFit/>
          </a:bodyPr>
          <a:lstStyle/>
          <a:p>
            <a:r>
              <a:rPr kumimoji="1" lang="ja-JP" altLang="en-US" dirty="0" smtClean="0"/>
              <a:t>フィールド </a:t>
            </a:r>
            <a:r>
              <a:rPr kumimoji="1" lang="en-US" altLang="ja-JP" dirty="0" smtClean="0"/>
              <a:t>: RW</a:t>
            </a:r>
            <a:endParaRPr kumimoji="1" lang="ja-JP" altLang="en-US" dirty="0"/>
          </a:p>
        </p:txBody>
      </p:sp>
      <p:sp>
        <p:nvSpPr>
          <p:cNvPr id="110" name="テキスト ボックス 109"/>
          <p:cNvSpPr txBox="1"/>
          <p:nvPr/>
        </p:nvSpPr>
        <p:spPr>
          <a:xfrm>
            <a:off x="3691409" y="4843445"/>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11" name="テキスト ボックス 110"/>
          <p:cNvSpPr txBox="1"/>
          <p:nvPr/>
        </p:nvSpPr>
        <p:spPr>
          <a:xfrm>
            <a:off x="3783857" y="5800161"/>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13" name="テキスト ボックス 112"/>
          <p:cNvSpPr txBox="1"/>
          <p:nvPr/>
        </p:nvSpPr>
        <p:spPr>
          <a:xfrm>
            <a:off x="5525456" y="4322713"/>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5" name="コンテンツ プレースホルダー 4"/>
          <p:cNvSpPr>
            <a:spLocks noGrp="1"/>
          </p:cNvSpPr>
          <p:nvPr>
            <p:ph idx="1"/>
          </p:nvPr>
        </p:nvSpPr>
        <p:spPr>
          <a:xfrm>
            <a:off x="323850" y="1412875"/>
            <a:ext cx="8569325" cy="1347475"/>
          </a:xfrm>
        </p:spPr>
        <p:txBody>
          <a:bodyPr>
            <a:normAutofit/>
          </a:bodyPr>
          <a:lstStyle/>
          <a:p>
            <a:r>
              <a:rPr lang="ja-JP" altLang="en-US" sz="2400" dirty="0" smtClean="0"/>
              <a:t>注目するメソッドに入力されるデータのうち，実際にアクセス</a:t>
            </a:r>
            <a:r>
              <a:rPr lang="ja-JP" altLang="en-US" sz="2400" dirty="0"/>
              <a:t>される</a:t>
            </a:r>
            <a:r>
              <a:rPr lang="ja-JP" altLang="en-US" sz="2400" dirty="0" smtClean="0"/>
              <a:t>変数</a:t>
            </a:r>
            <a:r>
              <a:rPr lang="ja-JP" altLang="en-US" sz="2400" dirty="0"/>
              <a:t>や</a:t>
            </a:r>
            <a:r>
              <a:rPr lang="ja-JP" altLang="en-US" sz="2400" dirty="0" smtClean="0"/>
              <a:t>フィールドを可視化</a:t>
            </a:r>
            <a:endParaRPr lang="en-US" altLang="ja-JP" sz="2400" dirty="0" smtClean="0"/>
          </a:p>
          <a:p>
            <a:pPr lvl="1"/>
            <a:r>
              <a:rPr lang="ja-JP" altLang="en-US" sz="2000" dirty="0" smtClean="0"/>
              <a:t>読み書きの種類，</a:t>
            </a:r>
            <a:r>
              <a:rPr lang="ja-JP" altLang="en-US" sz="2000" dirty="0"/>
              <a:t>読み書き</a:t>
            </a:r>
            <a:r>
              <a:rPr lang="ja-JP" altLang="en-US" sz="2000" dirty="0" smtClean="0"/>
              <a:t>を行ったメソッドも表示</a:t>
            </a:r>
            <a:endParaRPr kumimoji="1" lang="ja-JP" altLang="en-US" dirty="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42</a:t>
            </a:fld>
            <a:endParaRPr kumimoji="1" lang="ja-JP" altLang="en-US"/>
          </a:p>
        </p:txBody>
      </p:sp>
      <p:sp>
        <p:nvSpPr>
          <p:cNvPr id="4" name="四角形吹き出し 3"/>
          <p:cNvSpPr/>
          <p:nvPr/>
        </p:nvSpPr>
        <p:spPr>
          <a:xfrm>
            <a:off x="6169389" y="3078250"/>
            <a:ext cx="1258523" cy="517667"/>
          </a:xfrm>
          <a:prstGeom prst="wedgeRectCallout">
            <a:avLst>
              <a:gd name="adj1" fmla="val -61605"/>
              <a:gd name="adj2" fmla="val 33893"/>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i="1" dirty="0">
                <a:solidFill>
                  <a:schemeClr val="tx1"/>
                </a:solidFill>
              </a:rPr>
              <a:t>メソッド：</a:t>
            </a:r>
            <a:r>
              <a:rPr lang="en-US" altLang="ja-JP" i="1" dirty="0">
                <a:solidFill>
                  <a:schemeClr val="tx1"/>
                </a:solidFill>
              </a:rPr>
              <a:t>R </a:t>
            </a:r>
            <a:endParaRPr lang="ja-JP" altLang="en-US" i="1" dirty="0">
              <a:solidFill>
                <a:schemeClr val="tx1"/>
              </a:solidFill>
            </a:endParaRPr>
          </a:p>
        </p:txBody>
      </p:sp>
      <p:sp>
        <p:nvSpPr>
          <p:cNvPr id="34" name="四角形吹き出し 33"/>
          <p:cNvSpPr/>
          <p:nvPr/>
        </p:nvSpPr>
        <p:spPr>
          <a:xfrm>
            <a:off x="6631338" y="3833564"/>
            <a:ext cx="1256331" cy="517667"/>
          </a:xfrm>
          <a:prstGeom prst="wedgeRectCallout">
            <a:avLst>
              <a:gd name="adj1" fmla="val -57056"/>
              <a:gd name="adj2" fmla="val 8869"/>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i="1" dirty="0">
                <a:solidFill>
                  <a:schemeClr val="tx1"/>
                </a:solidFill>
              </a:rPr>
              <a:t>メソッド</a:t>
            </a:r>
            <a:r>
              <a:rPr lang="ja-JP" altLang="en-US" i="1" dirty="0" smtClean="0">
                <a:solidFill>
                  <a:schemeClr val="tx1"/>
                </a:solidFill>
              </a:rPr>
              <a:t>：</a:t>
            </a:r>
            <a:r>
              <a:rPr lang="en-US" altLang="ja-JP" i="1" dirty="0" smtClean="0">
                <a:solidFill>
                  <a:schemeClr val="tx1"/>
                </a:solidFill>
              </a:rPr>
              <a:t>W</a:t>
            </a:r>
          </a:p>
          <a:p>
            <a:r>
              <a:rPr lang="en-US" altLang="ja-JP" i="1" dirty="0" smtClean="0">
                <a:solidFill>
                  <a:schemeClr val="tx1"/>
                </a:solidFill>
              </a:rPr>
              <a:t>…</a:t>
            </a:r>
            <a:endParaRPr lang="ja-JP" altLang="en-US" i="1" dirty="0">
              <a:solidFill>
                <a:schemeClr val="tx1"/>
              </a:solidFill>
            </a:endParaRPr>
          </a:p>
        </p:txBody>
      </p:sp>
      <p:sp>
        <p:nvSpPr>
          <p:cNvPr id="36" name="四角形吹き出し 35"/>
          <p:cNvSpPr/>
          <p:nvPr/>
        </p:nvSpPr>
        <p:spPr>
          <a:xfrm>
            <a:off x="5956478" y="5480135"/>
            <a:ext cx="1418369" cy="517667"/>
          </a:xfrm>
          <a:prstGeom prst="wedgeRectCallout">
            <a:avLst>
              <a:gd name="adj1" fmla="val -67064"/>
              <a:gd name="adj2" fmla="val 4453"/>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600" i="1" dirty="0">
                <a:solidFill>
                  <a:schemeClr val="tx1"/>
                </a:solidFill>
              </a:rPr>
              <a:t>メソッド：</a:t>
            </a:r>
            <a:r>
              <a:rPr lang="en-US" altLang="ja-JP" sz="1600" i="1" dirty="0">
                <a:solidFill>
                  <a:schemeClr val="tx1"/>
                </a:solidFill>
              </a:rPr>
              <a:t>RW </a:t>
            </a:r>
            <a:endParaRPr lang="ja-JP" altLang="en-US" sz="1600" i="1" dirty="0">
              <a:solidFill>
                <a:schemeClr val="tx1"/>
              </a:solidFill>
            </a:endParaRPr>
          </a:p>
        </p:txBody>
      </p:sp>
      <p:sp>
        <p:nvSpPr>
          <p:cNvPr id="38" name="四角形吹き出し 37"/>
          <p:cNvSpPr/>
          <p:nvPr/>
        </p:nvSpPr>
        <p:spPr>
          <a:xfrm>
            <a:off x="6516216" y="4764332"/>
            <a:ext cx="858631" cy="517667"/>
          </a:xfrm>
          <a:prstGeom prst="wedgeRectCallout">
            <a:avLst>
              <a:gd name="adj1" fmla="val -101675"/>
              <a:gd name="adj2" fmla="val 4453"/>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sz="1600" i="1" dirty="0" smtClean="0">
                <a:solidFill>
                  <a:schemeClr val="tx1"/>
                </a:solidFill>
              </a:rPr>
              <a:t>…</a:t>
            </a:r>
            <a:endParaRPr lang="ja-JP" altLang="en-US" sz="1600" i="1" dirty="0">
              <a:solidFill>
                <a:schemeClr val="tx1"/>
              </a:solidFill>
            </a:endParaRPr>
          </a:p>
        </p:txBody>
      </p:sp>
      <p:sp>
        <p:nvSpPr>
          <p:cNvPr id="39" name="四角形吹き出し 38"/>
          <p:cNvSpPr/>
          <p:nvPr/>
        </p:nvSpPr>
        <p:spPr>
          <a:xfrm>
            <a:off x="7115472" y="6084004"/>
            <a:ext cx="624880" cy="517667"/>
          </a:xfrm>
          <a:prstGeom prst="wedgeRectCallout">
            <a:avLst>
              <a:gd name="adj1" fmla="val -101208"/>
              <a:gd name="adj2" fmla="val 5925"/>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sz="1600" i="1" dirty="0" smtClean="0">
                <a:solidFill>
                  <a:schemeClr val="tx1"/>
                </a:solidFill>
              </a:rPr>
              <a:t>…</a:t>
            </a:r>
            <a:endParaRPr lang="ja-JP" altLang="en-US" sz="1600" i="1" dirty="0">
              <a:solidFill>
                <a:schemeClr val="tx1"/>
              </a:solidFill>
            </a:endParaRPr>
          </a:p>
        </p:txBody>
      </p:sp>
      <p:sp>
        <p:nvSpPr>
          <p:cNvPr id="32" name="メモ 31"/>
          <p:cNvSpPr/>
          <p:nvPr/>
        </p:nvSpPr>
        <p:spPr>
          <a:xfrm>
            <a:off x="467544" y="3521234"/>
            <a:ext cx="1689649" cy="1008112"/>
          </a:xfrm>
          <a:prstGeom prst="foldedCorner">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rPr>
              <a:t>void </a:t>
            </a:r>
            <a:r>
              <a:rPr kumimoji="1" lang="en-US" altLang="ja-JP" sz="1400" u="sng" dirty="0" err="1" smtClean="0">
                <a:solidFill>
                  <a:schemeClr val="tx1"/>
                </a:solidFill>
              </a:rPr>
              <a:t>setData</a:t>
            </a:r>
            <a:r>
              <a:rPr kumimoji="1" lang="en-US" altLang="ja-JP" sz="1400" dirty="0" smtClean="0">
                <a:solidFill>
                  <a:schemeClr val="tx1"/>
                </a:solidFill>
              </a:rPr>
              <a:t>(B b) {</a:t>
            </a:r>
          </a:p>
          <a:p>
            <a:r>
              <a:rPr lang="en-US" altLang="ja-JP" sz="1400" dirty="0">
                <a:solidFill>
                  <a:schemeClr val="tx1"/>
                </a:solidFill>
              </a:rPr>
              <a:t>  </a:t>
            </a:r>
            <a:r>
              <a:rPr lang="en-US" altLang="ja-JP" sz="1400" dirty="0" smtClean="0">
                <a:solidFill>
                  <a:schemeClr val="tx1"/>
                </a:solidFill>
              </a:rPr>
              <a:t>  …</a:t>
            </a:r>
          </a:p>
          <a:p>
            <a:r>
              <a:rPr kumimoji="1" lang="en-US" altLang="ja-JP" sz="1400" dirty="0" smtClean="0">
                <a:solidFill>
                  <a:schemeClr val="tx1"/>
                </a:solidFill>
              </a:rPr>
              <a:t>     </a:t>
            </a:r>
            <a:r>
              <a:rPr kumimoji="1" lang="en-US" altLang="ja-JP" sz="1400" dirty="0" err="1" smtClean="0">
                <a:solidFill>
                  <a:schemeClr val="tx1"/>
                </a:solidFill>
              </a:rPr>
              <a:t>b.add</a:t>
            </a:r>
            <a:r>
              <a:rPr lang="en-US" altLang="ja-JP" sz="1400" dirty="0" smtClean="0">
                <a:solidFill>
                  <a:schemeClr val="tx1"/>
                </a:solidFill>
              </a:rPr>
              <a:t>(</a:t>
            </a:r>
            <a:r>
              <a:rPr lang="en-US" altLang="ja-JP" sz="1400" dirty="0" err="1" smtClean="0">
                <a:solidFill>
                  <a:schemeClr val="tx1"/>
                </a:solidFill>
              </a:rPr>
              <a:t>d.i</a:t>
            </a:r>
            <a:r>
              <a:rPr lang="en-US" altLang="ja-JP" sz="1400" dirty="0" smtClean="0">
                <a:solidFill>
                  <a:schemeClr val="tx1"/>
                </a:solidFill>
              </a:rPr>
              <a:t>);</a:t>
            </a:r>
            <a:endParaRPr kumimoji="1" lang="en-US" altLang="ja-JP" sz="1400" dirty="0" smtClean="0">
              <a:solidFill>
                <a:schemeClr val="tx1"/>
              </a:solidFill>
            </a:endParaRPr>
          </a:p>
          <a:p>
            <a:r>
              <a:rPr lang="en-US" altLang="ja-JP" sz="1400" dirty="0" smtClean="0">
                <a:solidFill>
                  <a:schemeClr val="tx1"/>
                </a:solidFill>
              </a:rPr>
              <a:t>}</a:t>
            </a:r>
            <a:endParaRPr kumimoji="1" lang="ja-JP" altLang="en-US" sz="1400" dirty="0">
              <a:solidFill>
                <a:schemeClr val="tx1"/>
              </a:solidFill>
            </a:endParaRPr>
          </a:p>
        </p:txBody>
      </p:sp>
    </p:spTree>
    <p:extLst>
      <p:ext uri="{BB962C8B-B14F-4D97-AF65-F5344CB8AC3E}">
        <p14:creationId xmlns:p14="http://schemas.microsoft.com/office/powerpoint/2010/main" val="651608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例：</a:t>
            </a:r>
            <a:r>
              <a:rPr lang="ja-JP" altLang="en-US" sz="3600" dirty="0"/>
              <a:t>クラス変数へ</a:t>
            </a:r>
            <a:r>
              <a:rPr lang="ja-JP" altLang="en-US" sz="3600" dirty="0" smtClean="0"/>
              <a:t>の明示的でないアクセス</a:t>
            </a:r>
            <a:endParaRPr kumimoji="1" lang="ja-JP" altLang="en-US" sz="3600" dirty="0"/>
          </a:p>
        </p:txBody>
      </p:sp>
      <p:sp>
        <p:nvSpPr>
          <p:cNvPr id="11" name="テキスト ボックス 10"/>
          <p:cNvSpPr txBox="1"/>
          <p:nvPr/>
        </p:nvSpPr>
        <p:spPr>
          <a:xfrm>
            <a:off x="5724128" y="2051556"/>
            <a:ext cx="1659429" cy="369332"/>
          </a:xfrm>
          <a:prstGeom prst="rect">
            <a:avLst/>
          </a:prstGeom>
          <a:noFill/>
        </p:spPr>
        <p:txBody>
          <a:bodyPr wrap="none" rtlCol="0">
            <a:spAutoFit/>
          </a:bodyPr>
          <a:lstStyle/>
          <a:p>
            <a:r>
              <a:rPr lang="en-US" altLang="ja-JP" dirty="0" err="1" smtClean="0"/>
              <a:t>findByUserId</a:t>
            </a:r>
            <a:r>
              <a:rPr lang="en-US" altLang="ja-JP" dirty="0" smtClean="0"/>
              <a:t>()</a:t>
            </a:r>
            <a:endParaRPr kumimoji="1" lang="ja-JP" altLang="en-US" dirty="0"/>
          </a:p>
        </p:txBody>
      </p:sp>
      <p:cxnSp>
        <p:nvCxnSpPr>
          <p:cNvPr id="13" name="直線矢印コネクタ 12"/>
          <p:cNvCxnSpPr/>
          <p:nvPr/>
        </p:nvCxnSpPr>
        <p:spPr>
          <a:xfrm>
            <a:off x="6300192" y="2420888"/>
            <a:ext cx="9720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6442279" y="2420888"/>
            <a:ext cx="490840" cy="338554"/>
          </a:xfrm>
          <a:prstGeom prst="rect">
            <a:avLst/>
          </a:prstGeom>
          <a:noFill/>
        </p:spPr>
        <p:txBody>
          <a:bodyPr wrap="none" rtlCol="0">
            <a:spAutoFit/>
          </a:bodyPr>
          <a:lstStyle/>
          <a:p>
            <a:r>
              <a:rPr kumimoji="1" lang="en-US" altLang="ja-JP" sz="1600" i="1" dirty="0" smtClean="0"/>
              <a:t>call</a:t>
            </a:r>
            <a:endParaRPr kumimoji="1" lang="ja-JP" altLang="en-US" sz="1600" i="1" dirty="0"/>
          </a:p>
        </p:txBody>
      </p:sp>
      <p:sp>
        <p:nvSpPr>
          <p:cNvPr id="22" name="テキスト ボックス 21"/>
          <p:cNvSpPr txBox="1"/>
          <p:nvPr/>
        </p:nvSpPr>
        <p:spPr>
          <a:xfrm>
            <a:off x="5438982" y="2780928"/>
            <a:ext cx="3005951" cy="369332"/>
          </a:xfrm>
          <a:prstGeom prst="rect">
            <a:avLst/>
          </a:prstGeom>
          <a:noFill/>
        </p:spPr>
        <p:txBody>
          <a:bodyPr wrap="none" rtlCol="0">
            <a:spAutoFit/>
          </a:bodyPr>
          <a:lstStyle/>
          <a:p>
            <a:r>
              <a:rPr lang="en-US" altLang="ja-JP" dirty="0" err="1" smtClean="0"/>
              <a:t>UserserviceImple.getDAO</a:t>
            </a:r>
            <a:r>
              <a:rPr lang="en-US" altLang="ja-JP" dirty="0" smtClean="0"/>
              <a:t>()</a:t>
            </a:r>
            <a:endParaRPr kumimoji="1" lang="ja-JP" altLang="en-US" dirty="0"/>
          </a:p>
        </p:txBody>
      </p:sp>
      <p:cxnSp>
        <p:nvCxnSpPr>
          <p:cNvPr id="25" name="直線矢印コネクタ 24"/>
          <p:cNvCxnSpPr/>
          <p:nvPr/>
        </p:nvCxnSpPr>
        <p:spPr>
          <a:xfrm>
            <a:off x="6442279" y="3150260"/>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5006934" y="3609732"/>
            <a:ext cx="4245586" cy="369332"/>
          </a:xfrm>
          <a:prstGeom prst="rect">
            <a:avLst/>
          </a:prstGeom>
          <a:noFill/>
        </p:spPr>
        <p:txBody>
          <a:bodyPr wrap="none" rtlCol="0">
            <a:spAutoFit/>
          </a:bodyPr>
          <a:lstStyle/>
          <a:p>
            <a:r>
              <a:rPr kumimoji="1" lang="en-US" altLang="ja-JP" dirty="0" err="1" smtClean="0"/>
              <a:t>HibernateDAOFactory.getDAOFactory</a:t>
            </a:r>
            <a:r>
              <a:rPr kumimoji="1" lang="en-US" altLang="ja-JP" dirty="0" smtClean="0"/>
              <a:t>()</a:t>
            </a:r>
            <a:endParaRPr kumimoji="1" lang="ja-JP" altLang="en-US" dirty="0"/>
          </a:p>
        </p:txBody>
      </p:sp>
      <p:cxnSp>
        <p:nvCxnSpPr>
          <p:cNvPr id="29" name="直線矢印コネクタ 28"/>
          <p:cNvCxnSpPr/>
          <p:nvPr/>
        </p:nvCxnSpPr>
        <p:spPr>
          <a:xfrm>
            <a:off x="6435806" y="3937248"/>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5041160" y="4513312"/>
            <a:ext cx="3275256" cy="369332"/>
          </a:xfrm>
          <a:prstGeom prst="rect">
            <a:avLst/>
          </a:prstGeom>
          <a:noFill/>
        </p:spPr>
        <p:txBody>
          <a:bodyPr wrap="none" rtlCol="0">
            <a:spAutoFit/>
          </a:bodyPr>
          <a:lstStyle/>
          <a:p>
            <a:r>
              <a:rPr kumimoji="1" lang="en-US" altLang="ja-JP" dirty="0" err="1" smtClean="0"/>
              <a:t>HibernateUtil.currentSession</a:t>
            </a:r>
            <a:r>
              <a:rPr kumimoji="1" lang="en-US" altLang="ja-JP" dirty="0" smtClean="0"/>
              <a:t>()</a:t>
            </a:r>
            <a:endParaRPr kumimoji="1" lang="ja-JP" altLang="en-US" dirty="0"/>
          </a:p>
        </p:txBody>
      </p:sp>
      <p:cxnSp>
        <p:nvCxnSpPr>
          <p:cNvPr id="34" name="直線矢印コネクタ 33"/>
          <p:cNvCxnSpPr/>
          <p:nvPr/>
        </p:nvCxnSpPr>
        <p:spPr>
          <a:xfrm>
            <a:off x="6372200" y="4882644"/>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4860032" y="5386700"/>
            <a:ext cx="3829895" cy="369332"/>
          </a:xfrm>
          <a:prstGeom prst="rect">
            <a:avLst/>
          </a:prstGeom>
          <a:noFill/>
        </p:spPr>
        <p:txBody>
          <a:bodyPr wrap="none" rtlCol="0">
            <a:spAutoFit/>
          </a:bodyPr>
          <a:lstStyle/>
          <a:p>
            <a:r>
              <a:rPr kumimoji="1" lang="ja-JP" altLang="en-US" dirty="0" smtClean="0"/>
              <a:t>クラス変数： </a:t>
            </a:r>
            <a:r>
              <a:rPr kumimoji="1" lang="en-US" altLang="ja-JP" dirty="0" err="1" smtClean="0">
                <a:solidFill>
                  <a:srgbClr val="FF0000"/>
                </a:solidFill>
              </a:rPr>
              <a:t>HibernateUtil.SESSION</a:t>
            </a:r>
            <a:endParaRPr kumimoji="1" lang="ja-JP" altLang="en-US" dirty="0">
              <a:solidFill>
                <a:srgbClr val="FF0000"/>
              </a:solidFill>
            </a:endParaRPr>
          </a:p>
        </p:txBody>
      </p:sp>
      <p:sp>
        <p:nvSpPr>
          <p:cNvPr id="37" name="テキスト ボックス 36"/>
          <p:cNvSpPr txBox="1"/>
          <p:nvPr/>
        </p:nvSpPr>
        <p:spPr>
          <a:xfrm>
            <a:off x="6516216" y="5026660"/>
            <a:ext cx="595035" cy="338554"/>
          </a:xfrm>
          <a:prstGeom prst="rect">
            <a:avLst/>
          </a:prstGeom>
          <a:noFill/>
        </p:spPr>
        <p:txBody>
          <a:bodyPr wrap="none" rtlCol="0">
            <a:spAutoFit/>
          </a:bodyPr>
          <a:lstStyle/>
          <a:p>
            <a:r>
              <a:rPr kumimoji="1" lang="en-US" altLang="ja-JP" sz="1600" i="1" dirty="0" smtClean="0"/>
              <a:t>read</a:t>
            </a:r>
            <a:endParaRPr kumimoji="1" lang="ja-JP" altLang="en-US" sz="1600" i="1" dirty="0"/>
          </a:p>
        </p:txBody>
      </p:sp>
      <p:sp>
        <p:nvSpPr>
          <p:cNvPr id="38" name="テキスト ボックス 37"/>
          <p:cNvSpPr txBox="1"/>
          <p:nvPr/>
        </p:nvSpPr>
        <p:spPr>
          <a:xfrm>
            <a:off x="6550559" y="3140368"/>
            <a:ext cx="490840" cy="338554"/>
          </a:xfrm>
          <a:prstGeom prst="rect">
            <a:avLst/>
          </a:prstGeom>
          <a:noFill/>
        </p:spPr>
        <p:txBody>
          <a:bodyPr wrap="none" rtlCol="0">
            <a:spAutoFit/>
          </a:bodyPr>
          <a:lstStyle/>
          <a:p>
            <a:r>
              <a:rPr kumimoji="1" lang="en-US" altLang="ja-JP" sz="1600" i="1" dirty="0" smtClean="0"/>
              <a:t>call</a:t>
            </a:r>
            <a:endParaRPr kumimoji="1" lang="ja-JP" altLang="en-US" sz="1600" i="1" dirty="0"/>
          </a:p>
        </p:txBody>
      </p:sp>
      <p:sp>
        <p:nvSpPr>
          <p:cNvPr id="39" name="テキスト ボックス 38"/>
          <p:cNvSpPr txBox="1"/>
          <p:nvPr/>
        </p:nvSpPr>
        <p:spPr>
          <a:xfrm>
            <a:off x="6522230" y="3981182"/>
            <a:ext cx="490840" cy="338554"/>
          </a:xfrm>
          <a:prstGeom prst="rect">
            <a:avLst/>
          </a:prstGeom>
          <a:noFill/>
        </p:spPr>
        <p:txBody>
          <a:bodyPr wrap="none" rtlCol="0">
            <a:spAutoFit/>
          </a:bodyPr>
          <a:lstStyle/>
          <a:p>
            <a:r>
              <a:rPr kumimoji="1" lang="en-US" altLang="ja-JP" sz="1600" i="1" dirty="0" smtClean="0"/>
              <a:t>call</a:t>
            </a:r>
            <a:endParaRPr kumimoji="1" lang="ja-JP" altLang="en-US" sz="1600" i="1" dirty="0"/>
          </a:p>
        </p:txBody>
      </p:sp>
      <p:sp>
        <p:nvSpPr>
          <p:cNvPr id="42" name="四角形吹き出し 41"/>
          <p:cNvSpPr/>
          <p:nvPr/>
        </p:nvSpPr>
        <p:spPr>
          <a:xfrm>
            <a:off x="5239043" y="5925959"/>
            <a:ext cx="3744416" cy="455369"/>
          </a:xfrm>
          <a:prstGeom prst="wedgeRectCallout">
            <a:avLst>
              <a:gd name="adj1" fmla="val -15542"/>
              <a:gd name="adj2" fmla="val -79291"/>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dirty="0"/>
              <a:t>データベースのセッション管理変数</a:t>
            </a:r>
          </a:p>
        </p:txBody>
      </p:sp>
      <p:sp>
        <p:nvSpPr>
          <p:cNvPr id="48" name="スライド番号プレースホルダー 47"/>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
        <p:nvSpPr>
          <p:cNvPr id="3" name="テキスト ボックス 2"/>
          <p:cNvSpPr txBox="1"/>
          <p:nvPr/>
        </p:nvSpPr>
        <p:spPr>
          <a:xfrm>
            <a:off x="467544" y="1268760"/>
            <a:ext cx="4100803" cy="646331"/>
          </a:xfrm>
          <a:prstGeom prst="rect">
            <a:avLst/>
          </a:prstGeom>
          <a:noFill/>
        </p:spPr>
        <p:txBody>
          <a:bodyPr wrap="none" rtlCol="0">
            <a:spAutoFit/>
          </a:bodyPr>
          <a:lstStyle/>
          <a:p>
            <a:r>
              <a:rPr kumimoji="1" lang="ja-JP" altLang="en-US" dirty="0" smtClean="0"/>
              <a:t>このメソッド内で直接は，</a:t>
            </a:r>
            <a:r>
              <a:rPr lang="ja-JP" altLang="en-US" dirty="0" smtClean="0"/>
              <a:t>データベースの</a:t>
            </a:r>
            <a:endParaRPr lang="en-US" altLang="ja-JP" dirty="0" smtClean="0"/>
          </a:p>
          <a:p>
            <a:r>
              <a:rPr lang="ja-JP" altLang="en-US" dirty="0" smtClean="0"/>
              <a:t>セッション管理変数にアクセスしていない</a:t>
            </a:r>
            <a:endParaRPr kumimoji="1" lang="ja-JP" altLang="en-US" dirty="0"/>
          </a:p>
        </p:txBody>
      </p:sp>
      <p:sp>
        <p:nvSpPr>
          <p:cNvPr id="6" name="テキスト ボックス 5"/>
          <p:cNvSpPr txBox="1"/>
          <p:nvPr/>
        </p:nvSpPr>
        <p:spPr>
          <a:xfrm>
            <a:off x="5580112" y="1547500"/>
            <a:ext cx="3212739" cy="369332"/>
          </a:xfrm>
          <a:prstGeom prst="rect">
            <a:avLst/>
          </a:prstGeom>
          <a:noFill/>
        </p:spPr>
        <p:txBody>
          <a:bodyPr wrap="none" rtlCol="0">
            <a:spAutoFit/>
          </a:bodyPr>
          <a:lstStyle/>
          <a:p>
            <a:r>
              <a:rPr kumimoji="1" lang="ja-JP" altLang="en-US" dirty="0" smtClean="0"/>
              <a:t>メソッドの呼び出し先でアクセス</a:t>
            </a:r>
            <a:endParaRPr kumimoji="1" lang="ja-JP" altLang="en-US" dirty="0"/>
          </a:p>
        </p:txBody>
      </p:sp>
      <p:sp>
        <p:nvSpPr>
          <p:cNvPr id="24" name="正方形/長方形 23"/>
          <p:cNvSpPr/>
          <p:nvPr/>
        </p:nvSpPr>
        <p:spPr>
          <a:xfrm>
            <a:off x="288632" y="2081593"/>
            <a:ext cx="4752528" cy="313932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altLang="ja-JP" sz="1200" dirty="0"/>
              <a:t> protected </a:t>
            </a:r>
            <a:r>
              <a:rPr lang="en-US" altLang="ja-JP" sz="1200" dirty="0" err="1"/>
              <a:t>boolean</a:t>
            </a:r>
            <a:r>
              <a:rPr lang="en-US" altLang="ja-JP" sz="1200" dirty="0"/>
              <a:t> </a:t>
            </a:r>
            <a:r>
              <a:rPr lang="en-US" altLang="ja-JP" sz="1200" dirty="0" err="1"/>
              <a:t>validateForm</a:t>
            </a:r>
            <a:r>
              <a:rPr lang="en-US" altLang="ja-JP" sz="1200" dirty="0"/>
              <a:t>(final </a:t>
            </a:r>
            <a:r>
              <a:rPr lang="en-US" altLang="ja-JP" sz="1200" dirty="0" err="1"/>
              <a:t>HttpServletRequest</a:t>
            </a:r>
            <a:r>
              <a:rPr lang="en-US" altLang="ja-JP" sz="1200" dirty="0"/>
              <a:t> </a:t>
            </a:r>
            <a:r>
              <a:rPr lang="en-US" altLang="ja-JP" sz="1200" dirty="0" smtClean="0"/>
              <a:t>request</a:t>
            </a:r>
            <a:r>
              <a:rPr lang="en-US" altLang="ja-JP" sz="1200" dirty="0"/>
              <a:t>,</a:t>
            </a:r>
          </a:p>
          <a:p>
            <a:r>
              <a:rPr lang="en-US" altLang="ja-JP" sz="1200" dirty="0"/>
              <a:t>            final </a:t>
            </a:r>
            <a:r>
              <a:rPr lang="en-US" altLang="ja-JP" sz="1200" dirty="0" err="1"/>
              <a:t>UserForm</a:t>
            </a:r>
            <a:r>
              <a:rPr lang="en-US" altLang="ja-JP" sz="1200" dirty="0"/>
              <a:t> </a:t>
            </a:r>
            <a:r>
              <a:rPr lang="en-US" altLang="ja-JP" sz="1200" dirty="0">
                <a:solidFill>
                  <a:schemeClr val="tx1"/>
                </a:solidFill>
              </a:rPr>
              <a:t>form</a:t>
            </a:r>
            <a:r>
              <a:rPr lang="en-US" altLang="ja-JP" sz="1200" dirty="0"/>
              <a:t>) throws </a:t>
            </a:r>
            <a:r>
              <a:rPr lang="en-US" altLang="ja-JP" sz="1200" dirty="0" err="1"/>
              <a:t>ServiceException</a:t>
            </a:r>
            <a:r>
              <a:rPr lang="en-US" altLang="ja-JP" sz="1200" dirty="0"/>
              <a:t> {</a:t>
            </a:r>
          </a:p>
          <a:p>
            <a:endParaRPr lang="ja-JP" altLang="en-US" sz="1200" dirty="0"/>
          </a:p>
          <a:p>
            <a:r>
              <a:rPr lang="en-US" altLang="ja-JP" sz="1200" dirty="0"/>
              <a:t>        if (</a:t>
            </a:r>
            <a:r>
              <a:rPr lang="en-US" altLang="ja-JP" sz="1200" dirty="0" err="1"/>
              <a:t>form.</a:t>
            </a:r>
            <a:r>
              <a:rPr lang="en-US" altLang="ja-JP" sz="1400" dirty="0" err="1">
                <a:solidFill>
                  <a:schemeClr val="tx1"/>
                </a:solidFill>
              </a:rPr>
              <a:t>getId</a:t>
            </a:r>
            <a:r>
              <a:rPr lang="en-US" altLang="ja-JP" sz="1200" dirty="0"/>
              <a:t>() == 0) {</a:t>
            </a:r>
          </a:p>
          <a:p>
            <a:r>
              <a:rPr lang="en-US" altLang="ja-JP" sz="1200" dirty="0"/>
              <a:t>            User </a:t>
            </a:r>
            <a:r>
              <a:rPr lang="en-US" altLang="ja-JP" sz="1200" dirty="0" err="1"/>
              <a:t>user</a:t>
            </a:r>
            <a:r>
              <a:rPr lang="en-US" altLang="ja-JP" sz="1200" dirty="0"/>
              <a:t> </a:t>
            </a:r>
            <a:r>
              <a:rPr lang="en-US" altLang="ja-JP" sz="1200" dirty="0" smtClean="0"/>
              <a:t>= </a:t>
            </a:r>
            <a:r>
              <a:rPr lang="en-US" altLang="ja-JP" sz="1200" dirty="0" err="1" smtClean="0"/>
              <a:t>ServiceFacotry</a:t>
            </a:r>
            <a:endParaRPr lang="en-US" altLang="ja-JP" sz="1200" dirty="0" smtClean="0"/>
          </a:p>
          <a:p>
            <a:r>
              <a:rPr lang="en-US" altLang="ja-JP" sz="1200" dirty="0" smtClean="0"/>
              <a:t>                    .</a:t>
            </a:r>
            <a:r>
              <a:rPr lang="en-US" altLang="ja-JP" sz="1200" i="1" dirty="0" err="1" smtClean="0"/>
              <a:t>getService</a:t>
            </a:r>
            <a:r>
              <a:rPr lang="en-US" altLang="ja-JP" sz="1200" i="1" dirty="0" smtClean="0"/>
              <a:t>(</a:t>
            </a:r>
            <a:r>
              <a:rPr lang="en-US" altLang="ja-JP" sz="1200" i="1" dirty="0" err="1" smtClean="0"/>
              <a:t>IUserService.class</a:t>
            </a:r>
            <a:r>
              <a:rPr lang="en-US" altLang="ja-JP" sz="1200" i="1" dirty="0"/>
              <a:t>)</a:t>
            </a:r>
          </a:p>
          <a:p>
            <a:r>
              <a:rPr lang="en-US" altLang="ja-JP" sz="1200" dirty="0"/>
              <a:t>                    .</a:t>
            </a:r>
            <a:r>
              <a:rPr lang="en-US" altLang="ja-JP" sz="1400" dirty="0" err="1">
                <a:solidFill>
                  <a:srgbClr val="FF0000"/>
                </a:solidFill>
              </a:rPr>
              <a:t>findByUserID</a:t>
            </a:r>
            <a:r>
              <a:rPr lang="en-US" altLang="ja-JP" sz="1200" dirty="0"/>
              <a:t>(</a:t>
            </a:r>
            <a:r>
              <a:rPr lang="en-US" altLang="ja-JP" sz="1200" dirty="0" err="1"/>
              <a:t>form.</a:t>
            </a:r>
            <a:r>
              <a:rPr lang="en-US" altLang="ja-JP" sz="1200" dirty="0" err="1">
                <a:solidFill>
                  <a:schemeClr val="tx1"/>
                </a:solidFill>
              </a:rPr>
              <a:t>getUserId</a:t>
            </a:r>
            <a:r>
              <a:rPr lang="en-US" altLang="ja-JP" sz="1200" dirty="0"/>
              <a:t>(),</a:t>
            </a:r>
          </a:p>
          <a:p>
            <a:r>
              <a:rPr lang="en-US" altLang="ja-JP" sz="1200" dirty="0"/>
              <a:t>                       </a:t>
            </a:r>
            <a:r>
              <a:rPr lang="en-US" altLang="ja-JP" sz="1200" dirty="0" err="1" smtClean="0"/>
              <a:t>UserKubun.</a:t>
            </a:r>
            <a:r>
              <a:rPr lang="en-US" altLang="ja-JP" sz="1200" i="1" dirty="0" err="1" smtClean="0"/>
              <a:t>valueOf</a:t>
            </a:r>
            <a:r>
              <a:rPr lang="en-US" altLang="ja-JP" sz="1200" i="1" dirty="0" smtClean="0"/>
              <a:t>(</a:t>
            </a:r>
            <a:r>
              <a:rPr lang="en-US" altLang="ja-JP" sz="1200" i="1" dirty="0" err="1" smtClean="0"/>
              <a:t>form.</a:t>
            </a:r>
            <a:r>
              <a:rPr lang="en-US" altLang="ja-JP" sz="1200" i="1" dirty="0" err="1" smtClean="0">
                <a:solidFill>
                  <a:schemeClr val="tx1"/>
                </a:solidFill>
              </a:rPr>
              <a:t>getUserKubun</a:t>
            </a:r>
            <a:r>
              <a:rPr lang="en-US" altLang="ja-JP" sz="1200" i="1" dirty="0"/>
              <a:t>()));</a:t>
            </a:r>
          </a:p>
          <a:p>
            <a:endParaRPr lang="ja-JP" altLang="en-US" sz="1200" dirty="0"/>
          </a:p>
          <a:p>
            <a:r>
              <a:rPr lang="en-US" altLang="ja-JP" sz="1200" dirty="0"/>
              <a:t>            if (user != null) {</a:t>
            </a:r>
          </a:p>
          <a:p>
            <a:r>
              <a:rPr lang="en-US" altLang="ja-JP" sz="1200" dirty="0"/>
              <a:t>                </a:t>
            </a:r>
            <a:r>
              <a:rPr lang="en-US" altLang="ja-JP" sz="1200" dirty="0" err="1"/>
              <a:t>addError</a:t>
            </a:r>
            <a:r>
              <a:rPr lang="en-US" altLang="ja-JP" sz="1200" dirty="0"/>
              <a:t>(request, "errors.ucm02.exist.user");</a:t>
            </a:r>
          </a:p>
          <a:p>
            <a:r>
              <a:rPr lang="en-US" altLang="ja-JP" sz="1200" dirty="0"/>
              <a:t>                return false;</a:t>
            </a:r>
          </a:p>
          <a:p>
            <a:r>
              <a:rPr lang="ja-JP" altLang="en-US" sz="1200" dirty="0"/>
              <a:t>            </a:t>
            </a:r>
            <a:r>
              <a:rPr lang="en-US" altLang="ja-JP" sz="1200" dirty="0"/>
              <a:t>}</a:t>
            </a:r>
          </a:p>
          <a:p>
            <a:r>
              <a:rPr lang="ja-JP" altLang="en-US" sz="1200" dirty="0"/>
              <a:t>        </a:t>
            </a:r>
            <a:r>
              <a:rPr lang="en-US" altLang="ja-JP" sz="1200" dirty="0"/>
              <a:t>}</a:t>
            </a:r>
          </a:p>
          <a:p>
            <a:r>
              <a:rPr lang="en-US" altLang="ja-JP" sz="1200" dirty="0"/>
              <a:t>        return true;</a:t>
            </a:r>
          </a:p>
          <a:p>
            <a:r>
              <a:rPr lang="ja-JP" altLang="en-US" sz="1200" dirty="0"/>
              <a:t>    </a:t>
            </a:r>
            <a:r>
              <a:rPr lang="en-US" altLang="ja-JP" sz="1200" dirty="0"/>
              <a:t>}</a:t>
            </a:r>
            <a:endParaRPr lang="ja-JP" altLang="en-US" sz="1200" dirty="0"/>
          </a:p>
        </p:txBody>
      </p:sp>
      <p:cxnSp>
        <p:nvCxnSpPr>
          <p:cNvPr id="8" name="直線矢印コネクタ 7"/>
          <p:cNvCxnSpPr>
            <a:endCxn id="11" idx="1"/>
          </p:cNvCxnSpPr>
          <p:nvPr/>
        </p:nvCxnSpPr>
        <p:spPr>
          <a:xfrm flipV="1">
            <a:off x="1976826" y="2236222"/>
            <a:ext cx="3747302" cy="9140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1370468" y="2721207"/>
            <a:ext cx="4538422" cy="1384995"/>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kumimoji="1" lang="ja-JP" altLang="en-US" sz="2800" dirty="0" smtClean="0"/>
              <a:t>アクセスされるクラス変数を</a:t>
            </a:r>
            <a:endParaRPr kumimoji="1" lang="en-US" altLang="ja-JP" sz="2800" dirty="0" smtClean="0"/>
          </a:p>
          <a:p>
            <a:r>
              <a:rPr kumimoji="1" lang="ja-JP" altLang="en-US" sz="2800" dirty="0" smtClean="0"/>
              <a:t>正確に把握したい場合も，</a:t>
            </a:r>
            <a:endParaRPr kumimoji="1" lang="en-US" altLang="ja-JP" sz="2800" dirty="0" smtClean="0"/>
          </a:p>
          <a:p>
            <a:r>
              <a:rPr lang="ja-JP" altLang="en-US" sz="2800" dirty="0" smtClean="0"/>
              <a:t>メソッドの詳細な探索が必要</a:t>
            </a:r>
            <a:endParaRPr kumimoji="1" lang="ja-JP" altLang="en-US" sz="2800" dirty="0"/>
          </a:p>
        </p:txBody>
      </p:sp>
    </p:spTree>
    <p:extLst>
      <p:ext uri="{BB962C8B-B14F-4D97-AF65-F5344CB8AC3E}">
        <p14:creationId xmlns:p14="http://schemas.microsoft.com/office/powerpoint/2010/main" val="2237576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fade">
                                      <p:cBhvr>
                                        <p:cTn id="16" dur="500"/>
                                        <p:tgtEl>
                                          <p:spTgt spid="22"/>
                                        </p:tgtEl>
                                      </p:cBhvr>
                                    </p:animEffect>
                                  </p:childTnLst>
                                </p:cTn>
                              </p:par>
                              <p:par>
                                <p:cTn id="17" presetID="10" presetClass="entr" presetSubtype="0" fill="hold" nodeType="with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fade">
                                      <p:cBhvr>
                                        <p:cTn id="19" dur="500"/>
                                        <p:tgtEl>
                                          <p:spTgt spid="2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par>
                                <p:cTn id="23" presetID="10"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fade">
                                      <p:cBhvr>
                                        <p:cTn id="25" dur="500"/>
                                        <p:tgtEl>
                                          <p:spTgt spid="2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fade">
                                      <p:cBhvr>
                                        <p:cTn id="28" dur="500"/>
                                        <p:tgtEl>
                                          <p:spTgt spid="32"/>
                                        </p:tgtEl>
                                      </p:cBhvr>
                                    </p:animEffect>
                                  </p:childTnLst>
                                </p:cTn>
                              </p:par>
                              <p:par>
                                <p:cTn id="29" presetID="10" presetClass="entr" presetSubtype="0" fill="hold" nodeType="with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fade">
                                      <p:cBhvr>
                                        <p:cTn id="31" dur="500"/>
                                        <p:tgtEl>
                                          <p:spTgt spid="3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7"/>
                                        </p:tgtEl>
                                        <p:attrNameLst>
                                          <p:attrName>style.visibility</p:attrName>
                                        </p:attrNameLst>
                                      </p:cBhvr>
                                      <p:to>
                                        <p:strVal val="visible"/>
                                      </p:to>
                                    </p:set>
                                    <p:animEffect transition="in" filter="fade">
                                      <p:cBhvr>
                                        <p:cTn id="34" dur="500"/>
                                        <p:tgtEl>
                                          <p:spTgt spid="37"/>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8"/>
                                        </p:tgtEl>
                                        <p:attrNameLst>
                                          <p:attrName>style.visibility</p:attrName>
                                        </p:attrNameLst>
                                      </p:cBhvr>
                                      <p:to>
                                        <p:strVal val="visible"/>
                                      </p:to>
                                    </p:set>
                                    <p:animEffect transition="in" filter="fade">
                                      <p:cBhvr>
                                        <p:cTn id="37" dur="500"/>
                                        <p:tgtEl>
                                          <p:spTgt spid="38"/>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9"/>
                                        </p:tgtEl>
                                        <p:attrNameLst>
                                          <p:attrName>style.visibility</p:attrName>
                                        </p:attrNameLst>
                                      </p:cBhvr>
                                      <p:to>
                                        <p:strVal val="visible"/>
                                      </p:to>
                                    </p:set>
                                    <p:animEffect transition="in" filter="fade">
                                      <p:cBhvr>
                                        <p:cTn id="40" dur="500"/>
                                        <p:tgtEl>
                                          <p:spTgt spid="39"/>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500"/>
                                        <p:tgtEl>
                                          <p:spTgt spid="6"/>
                                        </p:tgtEl>
                                      </p:cBhvr>
                                    </p:animEffect>
                                  </p:childTnLst>
                                </p:cTn>
                              </p:par>
                              <p:par>
                                <p:cTn id="44" presetID="10" presetClass="entr" presetSubtype="0" fill="hold" nodeType="with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fade">
                                      <p:cBhvr>
                                        <p:cTn id="51"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P spid="22" grpId="0"/>
      <p:bldP spid="27" grpId="0"/>
      <p:bldP spid="32" grpId="0"/>
      <p:bldP spid="37" grpId="0"/>
      <p:bldP spid="38" grpId="0"/>
      <p:bldP spid="39" grpId="0"/>
      <p:bldP spid="6" grpId="0"/>
      <p:bldP spid="2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既存研究</a:t>
            </a:r>
            <a:r>
              <a:rPr kumimoji="1" lang="en-US" altLang="ja-JP" dirty="0" smtClean="0"/>
              <a:t>(1/2)</a:t>
            </a:r>
            <a:r>
              <a:rPr kumimoji="1" lang="ja-JP" altLang="en-US" dirty="0" smtClean="0"/>
              <a:t> </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6</a:t>
            </a:fld>
            <a:endParaRPr kumimoji="1" lang="ja-JP" altLang="en-US"/>
          </a:p>
        </p:txBody>
      </p:sp>
      <p:sp>
        <p:nvSpPr>
          <p:cNvPr id="5" name="正方形/長方形 4"/>
          <p:cNvSpPr/>
          <p:nvPr/>
        </p:nvSpPr>
        <p:spPr>
          <a:xfrm>
            <a:off x="1259632" y="2996947"/>
            <a:ext cx="5904656" cy="3816429"/>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altLang="ja-JP" sz="1400" dirty="0"/>
              <a:t> protected </a:t>
            </a:r>
            <a:r>
              <a:rPr lang="en-US" altLang="ja-JP" sz="1400" dirty="0" err="1"/>
              <a:t>boolean</a:t>
            </a:r>
            <a:r>
              <a:rPr lang="en-US" altLang="ja-JP" sz="1400" dirty="0"/>
              <a:t> </a:t>
            </a:r>
            <a:r>
              <a:rPr lang="en-US" altLang="ja-JP" sz="1400" dirty="0" err="1"/>
              <a:t>validateForm</a:t>
            </a:r>
            <a:r>
              <a:rPr lang="en-US" altLang="ja-JP" sz="1400" dirty="0"/>
              <a:t>(</a:t>
            </a:r>
            <a:r>
              <a:rPr lang="en-US" altLang="ja-JP" sz="1400" dirty="0">
                <a:solidFill>
                  <a:schemeClr val="bg1">
                    <a:lumMod val="75000"/>
                  </a:schemeClr>
                </a:solidFill>
              </a:rPr>
              <a:t>final </a:t>
            </a:r>
            <a:r>
              <a:rPr lang="en-US" altLang="ja-JP" sz="1400" dirty="0" err="1">
                <a:solidFill>
                  <a:schemeClr val="bg1">
                    <a:lumMod val="75000"/>
                  </a:schemeClr>
                </a:solidFill>
              </a:rPr>
              <a:t>HttpServletRequest</a:t>
            </a:r>
            <a:r>
              <a:rPr lang="en-US" altLang="ja-JP" sz="1400" dirty="0">
                <a:solidFill>
                  <a:schemeClr val="bg1">
                    <a:lumMod val="75000"/>
                  </a:schemeClr>
                </a:solidFill>
              </a:rPr>
              <a:t> </a:t>
            </a:r>
            <a:r>
              <a:rPr lang="en-US" altLang="ja-JP" sz="1400" dirty="0" smtClean="0">
                <a:solidFill>
                  <a:schemeClr val="bg1">
                    <a:lumMod val="75000"/>
                  </a:schemeClr>
                </a:solidFill>
              </a:rPr>
              <a:t>request</a:t>
            </a:r>
            <a:r>
              <a:rPr lang="en-US" altLang="ja-JP" sz="1400" dirty="0"/>
              <a:t>,</a:t>
            </a:r>
          </a:p>
          <a:p>
            <a:r>
              <a:rPr lang="en-US" altLang="ja-JP" sz="1400" dirty="0"/>
              <a:t>            </a:t>
            </a:r>
            <a:r>
              <a:rPr lang="en-US" altLang="ja-JP" sz="2000" dirty="0"/>
              <a:t>final </a:t>
            </a:r>
            <a:r>
              <a:rPr lang="en-US" altLang="ja-JP" sz="2000" dirty="0" err="1"/>
              <a:t>UserForm</a:t>
            </a:r>
            <a:r>
              <a:rPr lang="en-US" altLang="ja-JP" sz="2000" dirty="0"/>
              <a:t> </a:t>
            </a:r>
            <a:r>
              <a:rPr lang="en-US" altLang="ja-JP" sz="2000" dirty="0">
                <a:solidFill>
                  <a:srgbClr val="0070C0"/>
                </a:solidFill>
              </a:rPr>
              <a:t>form</a:t>
            </a:r>
            <a:r>
              <a:rPr lang="en-US" altLang="ja-JP" sz="1400" dirty="0"/>
              <a:t>) throws </a:t>
            </a:r>
            <a:r>
              <a:rPr lang="en-US" altLang="ja-JP" sz="1400" dirty="0" err="1"/>
              <a:t>ServiceException</a:t>
            </a:r>
            <a:r>
              <a:rPr lang="en-US" altLang="ja-JP" sz="1400" dirty="0"/>
              <a:t> {</a:t>
            </a:r>
          </a:p>
          <a:p>
            <a:endParaRPr lang="ja-JP" altLang="en-US" sz="1400" dirty="0"/>
          </a:p>
          <a:p>
            <a:r>
              <a:rPr lang="en-US" altLang="ja-JP" sz="1400" dirty="0"/>
              <a:t>        if (</a:t>
            </a:r>
            <a:r>
              <a:rPr lang="en-US" altLang="ja-JP" dirty="0" err="1"/>
              <a:t>form.</a:t>
            </a:r>
            <a:r>
              <a:rPr lang="en-US" altLang="ja-JP" dirty="0" err="1">
                <a:solidFill>
                  <a:srgbClr val="FF0000"/>
                </a:solidFill>
              </a:rPr>
              <a:t>getId</a:t>
            </a:r>
            <a:r>
              <a:rPr lang="en-US" altLang="ja-JP" dirty="0"/>
              <a:t>() </a:t>
            </a:r>
            <a:r>
              <a:rPr lang="en-US" altLang="ja-JP" sz="1400" dirty="0"/>
              <a:t>== 0) {</a:t>
            </a:r>
          </a:p>
          <a:p>
            <a:r>
              <a:rPr lang="en-US" altLang="ja-JP" sz="1400" dirty="0"/>
              <a:t>            </a:t>
            </a:r>
            <a:r>
              <a:rPr lang="en-US" altLang="ja-JP" sz="1400" dirty="0">
                <a:solidFill>
                  <a:schemeClr val="bg1">
                    <a:lumMod val="75000"/>
                  </a:schemeClr>
                </a:solidFill>
              </a:rPr>
              <a:t>User </a:t>
            </a:r>
            <a:r>
              <a:rPr lang="en-US" altLang="ja-JP" sz="1400" dirty="0" err="1">
                <a:solidFill>
                  <a:schemeClr val="bg1">
                    <a:lumMod val="75000"/>
                  </a:schemeClr>
                </a:solidFill>
              </a:rPr>
              <a:t>user</a:t>
            </a:r>
            <a:r>
              <a:rPr lang="en-US" altLang="ja-JP" sz="1400" dirty="0">
                <a:solidFill>
                  <a:schemeClr val="bg1">
                    <a:lumMod val="75000"/>
                  </a:schemeClr>
                </a:solidFill>
              </a:rPr>
              <a:t> </a:t>
            </a:r>
            <a:r>
              <a:rPr lang="en-US" altLang="ja-JP" sz="1400" dirty="0" smtClean="0">
                <a:solidFill>
                  <a:schemeClr val="bg1">
                    <a:lumMod val="75000"/>
                  </a:schemeClr>
                </a:solidFill>
              </a:rPr>
              <a:t>= </a:t>
            </a:r>
            <a:r>
              <a:rPr lang="en-US" altLang="ja-JP" sz="1400" dirty="0" err="1" smtClean="0">
                <a:solidFill>
                  <a:schemeClr val="bg1">
                    <a:lumMod val="75000"/>
                  </a:schemeClr>
                </a:solidFill>
              </a:rPr>
              <a:t>ServiceFacotry</a:t>
            </a:r>
            <a:endParaRPr lang="en-US" altLang="ja-JP" sz="1400" dirty="0" smtClean="0">
              <a:solidFill>
                <a:schemeClr val="bg1">
                  <a:lumMod val="75000"/>
                </a:schemeClr>
              </a:solidFill>
            </a:endParaRPr>
          </a:p>
          <a:p>
            <a:r>
              <a:rPr lang="en-US" altLang="ja-JP" sz="1400" dirty="0" smtClean="0"/>
              <a:t>                    </a:t>
            </a:r>
            <a:r>
              <a:rPr lang="en-US" altLang="ja-JP" sz="1400" dirty="0" smtClean="0">
                <a:solidFill>
                  <a:schemeClr val="bg1">
                    <a:lumMod val="75000"/>
                  </a:schemeClr>
                </a:solidFill>
              </a:rPr>
              <a:t>.</a:t>
            </a:r>
            <a:r>
              <a:rPr lang="en-US" altLang="ja-JP" sz="1400" i="1" dirty="0" err="1" smtClean="0">
                <a:solidFill>
                  <a:schemeClr val="bg1">
                    <a:lumMod val="75000"/>
                  </a:schemeClr>
                </a:solidFill>
              </a:rPr>
              <a:t>getService</a:t>
            </a:r>
            <a:r>
              <a:rPr lang="en-US" altLang="ja-JP" sz="1400" i="1" dirty="0" smtClean="0">
                <a:solidFill>
                  <a:schemeClr val="bg1">
                    <a:lumMod val="75000"/>
                  </a:schemeClr>
                </a:solidFill>
              </a:rPr>
              <a:t>(</a:t>
            </a:r>
            <a:r>
              <a:rPr lang="en-US" altLang="ja-JP" sz="1400" i="1" dirty="0" err="1" smtClean="0">
                <a:solidFill>
                  <a:schemeClr val="bg1">
                    <a:lumMod val="75000"/>
                  </a:schemeClr>
                </a:solidFill>
              </a:rPr>
              <a:t>IUserService.class</a:t>
            </a:r>
            <a:r>
              <a:rPr lang="en-US" altLang="ja-JP" sz="1400" i="1" dirty="0">
                <a:solidFill>
                  <a:schemeClr val="bg1">
                    <a:lumMod val="75000"/>
                  </a:schemeClr>
                </a:solidFill>
              </a:rPr>
              <a:t>)</a:t>
            </a:r>
          </a:p>
          <a:p>
            <a:r>
              <a:rPr lang="en-US" altLang="ja-JP" sz="1400" dirty="0"/>
              <a:t>                    </a:t>
            </a:r>
            <a:r>
              <a:rPr lang="en-US" altLang="ja-JP" sz="1400" dirty="0">
                <a:solidFill>
                  <a:schemeClr val="bg1">
                    <a:lumMod val="75000"/>
                  </a:schemeClr>
                </a:solidFill>
              </a:rPr>
              <a:t>.</a:t>
            </a:r>
            <a:r>
              <a:rPr lang="en-US" altLang="ja-JP" sz="1400" dirty="0" err="1">
                <a:solidFill>
                  <a:schemeClr val="bg1">
                    <a:lumMod val="75000"/>
                  </a:schemeClr>
                </a:solidFill>
              </a:rPr>
              <a:t>findByUserID</a:t>
            </a:r>
            <a:r>
              <a:rPr lang="en-US" altLang="ja-JP" sz="1400" dirty="0"/>
              <a:t>(</a:t>
            </a:r>
            <a:r>
              <a:rPr lang="en-US" altLang="ja-JP" dirty="0" err="1"/>
              <a:t>form.</a:t>
            </a:r>
            <a:r>
              <a:rPr lang="en-US" altLang="ja-JP" dirty="0" err="1">
                <a:solidFill>
                  <a:srgbClr val="FF0000"/>
                </a:solidFill>
              </a:rPr>
              <a:t>getUserId</a:t>
            </a:r>
            <a:r>
              <a:rPr lang="en-US" altLang="ja-JP" dirty="0"/>
              <a:t>(),</a:t>
            </a:r>
          </a:p>
          <a:p>
            <a:r>
              <a:rPr lang="en-US" altLang="ja-JP" sz="1400" dirty="0"/>
              <a:t>                       </a:t>
            </a:r>
            <a:r>
              <a:rPr lang="en-US" altLang="ja-JP" sz="1400" dirty="0" err="1" smtClean="0">
                <a:solidFill>
                  <a:schemeClr val="bg1">
                    <a:lumMod val="75000"/>
                  </a:schemeClr>
                </a:solidFill>
              </a:rPr>
              <a:t>UserKubun.</a:t>
            </a:r>
            <a:r>
              <a:rPr lang="en-US" altLang="ja-JP" sz="1400" i="1" dirty="0" err="1" smtClean="0">
                <a:solidFill>
                  <a:schemeClr val="bg1">
                    <a:lumMod val="75000"/>
                  </a:schemeClr>
                </a:solidFill>
              </a:rPr>
              <a:t>valueOf</a:t>
            </a:r>
            <a:r>
              <a:rPr lang="en-US" altLang="ja-JP" sz="1400" i="1" dirty="0" smtClean="0"/>
              <a:t>(</a:t>
            </a:r>
            <a:r>
              <a:rPr lang="en-US" altLang="ja-JP" i="1" dirty="0" err="1" smtClean="0"/>
              <a:t>form.</a:t>
            </a:r>
            <a:r>
              <a:rPr lang="en-US" altLang="ja-JP" i="1" dirty="0" err="1" smtClean="0">
                <a:solidFill>
                  <a:srgbClr val="FF0000"/>
                </a:solidFill>
              </a:rPr>
              <a:t>getUserKubun</a:t>
            </a:r>
            <a:r>
              <a:rPr lang="en-US" altLang="ja-JP" i="1" dirty="0"/>
              <a:t>()</a:t>
            </a:r>
            <a:r>
              <a:rPr lang="en-US" altLang="ja-JP" sz="1400" i="1" dirty="0"/>
              <a:t>));</a:t>
            </a:r>
          </a:p>
          <a:p>
            <a:endParaRPr lang="ja-JP" altLang="en-US" sz="1400" dirty="0"/>
          </a:p>
          <a:p>
            <a:r>
              <a:rPr lang="en-US" altLang="ja-JP" sz="1400" dirty="0">
                <a:solidFill>
                  <a:schemeClr val="bg1">
                    <a:lumMod val="75000"/>
                  </a:schemeClr>
                </a:solidFill>
              </a:rPr>
              <a:t>            if (user != null) {</a:t>
            </a:r>
          </a:p>
          <a:p>
            <a:r>
              <a:rPr lang="en-US" altLang="ja-JP" sz="1400" dirty="0">
                <a:solidFill>
                  <a:schemeClr val="bg1">
                    <a:lumMod val="75000"/>
                  </a:schemeClr>
                </a:solidFill>
              </a:rPr>
              <a:t>                </a:t>
            </a:r>
            <a:r>
              <a:rPr lang="en-US" altLang="ja-JP" sz="1400" dirty="0" err="1">
                <a:solidFill>
                  <a:schemeClr val="bg1">
                    <a:lumMod val="75000"/>
                  </a:schemeClr>
                </a:solidFill>
              </a:rPr>
              <a:t>addError</a:t>
            </a:r>
            <a:r>
              <a:rPr lang="en-US" altLang="ja-JP" sz="1400" dirty="0">
                <a:solidFill>
                  <a:schemeClr val="bg1">
                    <a:lumMod val="75000"/>
                  </a:schemeClr>
                </a:solidFill>
              </a:rPr>
              <a:t>(request, "errors.ucm02.exist.user");</a:t>
            </a:r>
          </a:p>
          <a:p>
            <a:r>
              <a:rPr lang="en-US" altLang="ja-JP" sz="1400" dirty="0">
                <a:solidFill>
                  <a:schemeClr val="bg1">
                    <a:lumMod val="75000"/>
                  </a:schemeClr>
                </a:solidFill>
              </a:rPr>
              <a:t>                return false;</a:t>
            </a:r>
          </a:p>
          <a:p>
            <a:r>
              <a:rPr lang="ja-JP" altLang="en-US" sz="1400" dirty="0">
                <a:solidFill>
                  <a:schemeClr val="bg1">
                    <a:lumMod val="75000"/>
                  </a:schemeClr>
                </a:solidFill>
              </a:rPr>
              <a:t>            </a:t>
            </a:r>
            <a:r>
              <a:rPr lang="en-US" altLang="ja-JP" sz="1400" dirty="0">
                <a:solidFill>
                  <a:schemeClr val="bg1">
                    <a:lumMod val="75000"/>
                  </a:schemeClr>
                </a:solidFill>
              </a:rPr>
              <a:t>}</a:t>
            </a:r>
          </a:p>
          <a:p>
            <a:r>
              <a:rPr lang="ja-JP" altLang="en-US" sz="1400" dirty="0">
                <a:solidFill>
                  <a:schemeClr val="bg1">
                    <a:lumMod val="75000"/>
                  </a:schemeClr>
                </a:solidFill>
              </a:rPr>
              <a:t>        </a:t>
            </a:r>
            <a:r>
              <a:rPr lang="en-US" altLang="ja-JP" sz="1400" dirty="0">
                <a:solidFill>
                  <a:schemeClr val="bg1">
                    <a:lumMod val="75000"/>
                  </a:schemeClr>
                </a:solidFill>
              </a:rPr>
              <a:t>}</a:t>
            </a:r>
          </a:p>
          <a:p>
            <a:r>
              <a:rPr lang="en-US" altLang="ja-JP" sz="1400" dirty="0">
                <a:solidFill>
                  <a:schemeClr val="bg1">
                    <a:lumMod val="75000"/>
                  </a:schemeClr>
                </a:solidFill>
              </a:rPr>
              <a:t>        return true;</a:t>
            </a:r>
          </a:p>
          <a:p>
            <a:r>
              <a:rPr lang="ja-JP" altLang="en-US" sz="1400" dirty="0"/>
              <a:t>    </a:t>
            </a:r>
            <a:r>
              <a:rPr lang="en-US" altLang="ja-JP" sz="1400" dirty="0"/>
              <a:t>}</a:t>
            </a:r>
            <a:endParaRPr lang="ja-JP" altLang="en-US" sz="1400" dirty="0"/>
          </a:p>
        </p:txBody>
      </p:sp>
      <p:sp>
        <p:nvSpPr>
          <p:cNvPr id="6" name="コンテンツ プレースホルダー 2"/>
          <p:cNvSpPr>
            <a:spLocks noGrp="1"/>
          </p:cNvSpPr>
          <p:nvPr>
            <p:ph idx="1"/>
          </p:nvPr>
        </p:nvSpPr>
        <p:spPr>
          <a:xfrm>
            <a:off x="251147" y="1268760"/>
            <a:ext cx="8569325" cy="978490"/>
          </a:xfrm>
        </p:spPr>
        <p:txBody>
          <a:bodyPr/>
          <a:lstStyle/>
          <a:p>
            <a:pPr marL="342900" lvl="1" indent="-342900">
              <a:buClr>
                <a:schemeClr val="accent1"/>
              </a:buClr>
              <a:buFont typeface="Wingdings" pitchFamily="2" charset="2"/>
              <a:buChar char="n"/>
            </a:pPr>
            <a:r>
              <a:rPr lang="ja-JP" altLang="en-US" sz="2600" dirty="0" smtClean="0"/>
              <a:t>プログラムスライシング</a:t>
            </a:r>
            <a:endParaRPr lang="en-US" altLang="ja-JP" sz="2600" dirty="0" smtClean="0"/>
          </a:p>
          <a:p>
            <a:pPr marL="742950" lvl="2" indent="-342900">
              <a:buClr>
                <a:schemeClr val="accent1"/>
              </a:buClr>
            </a:pPr>
            <a:r>
              <a:rPr lang="ja-JP" altLang="en-US" sz="2200" dirty="0" smtClean="0"/>
              <a:t>変数間の制御依存関係とデータ依存関係を列挙</a:t>
            </a:r>
            <a:endParaRPr lang="en-US" altLang="ja-JP" sz="2200" dirty="0" smtClean="0"/>
          </a:p>
        </p:txBody>
      </p:sp>
      <p:sp>
        <p:nvSpPr>
          <p:cNvPr id="7" name="テキスト ボックス 6"/>
          <p:cNvSpPr txBox="1"/>
          <p:nvPr/>
        </p:nvSpPr>
        <p:spPr>
          <a:xfrm>
            <a:off x="1259632" y="2132856"/>
            <a:ext cx="7053534" cy="830997"/>
          </a:xfrm>
          <a:prstGeom prst="rect">
            <a:avLst/>
          </a:prstGeom>
          <a:noFill/>
        </p:spPr>
        <p:txBody>
          <a:bodyPr wrap="none" rtlCol="0">
            <a:spAutoFit/>
          </a:bodyPr>
          <a:lstStyle/>
          <a:p>
            <a:r>
              <a:rPr kumimoji="1" lang="ja-JP" altLang="en-US" sz="2400" dirty="0" smtClean="0"/>
              <a:t>引数 </a:t>
            </a:r>
            <a:r>
              <a:rPr kumimoji="1" lang="en-US" altLang="ja-JP" sz="2400" dirty="0" smtClean="0"/>
              <a:t>form </a:t>
            </a:r>
            <a:r>
              <a:rPr kumimoji="1" lang="ja-JP" altLang="en-US" sz="2400" dirty="0" smtClean="0"/>
              <a:t>に対する前向きプログラムスライスのうち，</a:t>
            </a:r>
            <a:endParaRPr kumimoji="1" lang="en-US" altLang="ja-JP" sz="2400" dirty="0" smtClean="0"/>
          </a:p>
          <a:p>
            <a:r>
              <a:rPr lang="en-US" altLang="ja-JP" sz="2400" dirty="0" smtClean="0"/>
              <a:t> </a:t>
            </a:r>
            <a:r>
              <a:rPr kumimoji="1" lang="ja-JP" altLang="en-US" sz="2400" dirty="0" smtClean="0"/>
              <a:t>データ依存関係の一部</a:t>
            </a:r>
            <a:endParaRPr kumimoji="1" lang="ja-JP" altLang="en-US" sz="2400" dirty="0"/>
          </a:p>
        </p:txBody>
      </p:sp>
      <p:cxnSp>
        <p:nvCxnSpPr>
          <p:cNvPr id="8" name="直線矢印コネクタ 7"/>
          <p:cNvCxnSpPr/>
          <p:nvPr/>
        </p:nvCxnSpPr>
        <p:spPr>
          <a:xfrm flipH="1">
            <a:off x="2339752" y="3573016"/>
            <a:ext cx="1512168"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H="1">
            <a:off x="3707904" y="3573016"/>
            <a:ext cx="144016"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3860304" y="3573016"/>
            <a:ext cx="351656"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75609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既存研究</a:t>
            </a:r>
            <a:r>
              <a:rPr kumimoji="1" lang="en-US" altLang="ja-JP" dirty="0" smtClean="0"/>
              <a:t>(2/2)</a:t>
            </a:r>
            <a:endParaRPr kumimoji="1" lang="ja-JP" altLang="en-US" dirty="0"/>
          </a:p>
        </p:txBody>
      </p:sp>
      <p:sp>
        <p:nvSpPr>
          <p:cNvPr id="3" name="コンテンツ プレースホルダー 2"/>
          <p:cNvSpPr>
            <a:spLocks noGrp="1"/>
          </p:cNvSpPr>
          <p:nvPr>
            <p:ph idx="1"/>
          </p:nvPr>
        </p:nvSpPr>
        <p:spPr>
          <a:xfrm>
            <a:off x="251147" y="1268760"/>
            <a:ext cx="8569325" cy="1080120"/>
          </a:xfrm>
        </p:spPr>
        <p:txBody>
          <a:bodyPr/>
          <a:lstStyle/>
          <a:p>
            <a:pPr marL="342900" lvl="1" indent="-342900">
              <a:buClr>
                <a:schemeClr val="accent1"/>
              </a:buClr>
              <a:buFont typeface="Wingdings" pitchFamily="2" charset="2"/>
              <a:buChar char="n"/>
            </a:pPr>
            <a:r>
              <a:rPr lang="ja-JP" altLang="en-US" sz="2600" dirty="0"/>
              <a:t>データフローグラフによるコードナビゲーションツール</a:t>
            </a:r>
            <a:r>
              <a:rPr lang="en-US" altLang="ja-JP" sz="2600" dirty="0" smtClean="0"/>
              <a:t>[3]</a:t>
            </a:r>
          </a:p>
          <a:p>
            <a:pPr marL="742950" lvl="2" indent="-342900">
              <a:buClr>
                <a:schemeClr val="accent1"/>
              </a:buClr>
            </a:pPr>
            <a:r>
              <a:rPr lang="ja-JP" altLang="en-US" sz="2200" dirty="0" smtClean="0"/>
              <a:t>メソッドの呼び出し関係と変数間のデータフローをグラフ表示 </a:t>
            </a:r>
            <a:endParaRPr lang="en-US" altLang="ja-JP" sz="22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7</a:t>
            </a:fld>
            <a:endParaRPr kumimoji="1" lang="ja-JP" altLang="en-US"/>
          </a:p>
        </p:txBody>
      </p:sp>
      <p:sp>
        <p:nvSpPr>
          <p:cNvPr id="5" name="テキスト ボックス 4"/>
          <p:cNvSpPr txBox="1"/>
          <p:nvPr/>
        </p:nvSpPr>
        <p:spPr>
          <a:xfrm>
            <a:off x="1761035" y="6165304"/>
            <a:ext cx="6407523" cy="461665"/>
          </a:xfrm>
          <a:prstGeom prst="rect">
            <a:avLst/>
          </a:prstGeom>
          <a:noFill/>
        </p:spPr>
        <p:txBody>
          <a:bodyPr wrap="none" rtlCol="0">
            <a:spAutoFit/>
          </a:bodyPr>
          <a:lstStyle/>
          <a:p>
            <a:r>
              <a:rPr lang="en-US" altLang="zh-CN" sz="1200" dirty="0" smtClean="0">
                <a:ea typeface="ＭＳ Ｐゴシック" pitchFamily="50" charset="-128"/>
              </a:rPr>
              <a:t>[3]:</a:t>
            </a:r>
            <a:r>
              <a:rPr lang="en-US" altLang="ja-JP" sz="1200" dirty="0"/>
              <a:t>A Lightweight Visualization of </a:t>
            </a:r>
            <a:r>
              <a:rPr lang="en-US" altLang="ja-JP" sz="1200" dirty="0" err="1"/>
              <a:t>Interprocedural</a:t>
            </a:r>
            <a:r>
              <a:rPr lang="en-US" altLang="ja-JP" sz="1200" dirty="0"/>
              <a:t> Data-Flow Paths for Source Code Reading</a:t>
            </a:r>
            <a:br>
              <a:rPr lang="en-US" altLang="ja-JP" sz="1200" dirty="0"/>
            </a:br>
            <a:r>
              <a:rPr lang="en-US" altLang="ja-JP" sz="1200" dirty="0"/>
              <a:t>Takashi </a:t>
            </a:r>
            <a:r>
              <a:rPr lang="en-US" altLang="ja-JP" sz="1200" dirty="0" err="1"/>
              <a:t>Ishio</a:t>
            </a:r>
            <a:r>
              <a:rPr lang="en-US" altLang="ja-JP" sz="1200" dirty="0"/>
              <a:t>, Shogo </a:t>
            </a:r>
            <a:r>
              <a:rPr lang="en-US" altLang="ja-JP" sz="1200" dirty="0" err="1"/>
              <a:t>Etsuda</a:t>
            </a:r>
            <a:r>
              <a:rPr lang="en-US" altLang="ja-JP" sz="1200" dirty="0"/>
              <a:t>, and </a:t>
            </a:r>
            <a:r>
              <a:rPr lang="en-US" altLang="ja-JP" sz="1200" dirty="0" err="1"/>
              <a:t>Katsuro</a:t>
            </a:r>
            <a:r>
              <a:rPr lang="en-US" altLang="ja-JP" sz="1200" dirty="0"/>
              <a:t> Inoue, </a:t>
            </a:r>
            <a:r>
              <a:rPr lang="en-US" altLang="ja-JP" sz="1200" dirty="0" smtClean="0"/>
              <a:t>ICPC2012, pp.37-46</a:t>
            </a:r>
            <a:r>
              <a:rPr lang="en-US" altLang="ja-JP" sz="1200" dirty="0"/>
              <a:t>, 11-13</a:t>
            </a:r>
            <a:endParaRPr lang="ja-JP" altLang="en-US" sz="1200" dirty="0">
              <a:latin typeface="ＭＳ Ｐゴシック" pitchFamily="50" charset="-128"/>
              <a:ea typeface="ＭＳ Ｐゴシック" pitchFamily="50" charset="-128"/>
            </a:endParaRPr>
          </a:p>
        </p:txBody>
      </p:sp>
      <p:grpSp>
        <p:nvGrpSpPr>
          <p:cNvPr id="23" name="グループ化 22"/>
          <p:cNvGrpSpPr/>
          <p:nvPr/>
        </p:nvGrpSpPr>
        <p:grpSpPr>
          <a:xfrm>
            <a:off x="5177893" y="3907572"/>
            <a:ext cx="2952328" cy="457283"/>
            <a:chOff x="1835696" y="4257894"/>
            <a:chExt cx="2952328" cy="457283"/>
          </a:xfrm>
        </p:grpSpPr>
        <p:sp>
          <p:nvSpPr>
            <p:cNvPr id="13" name="正方形/長方形 12"/>
            <p:cNvSpPr/>
            <p:nvPr/>
          </p:nvSpPr>
          <p:spPr>
            <a:xfrm>
              <a:off x="1835696" y="4257894"/>
              <a:ext cx="792088"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this</a:t>
              </a:r>
              <a:endParaRPr kumimoji="1" lang="ja-JP" altLang="en-US" dirty="0"/>
            </a:p>
          </p:txBody>
        </p:sp>
        <p:sp>
          <p:nvSpPr>
            <p:cNvPr id="14" name="正方形/長方形 13"/>
            <p:cNvSpPr/>
            <p:nvPr/>
          </p:nvSpPr>
          <p:spPr>
            <a:xfrm>
              <a:off x="2586296" y="4257894"/>
              <a:ext cx="1409640"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err="1" smtClean="0"/>
                <a:t>getUserId</a:t>
              </a:r>
              <a:r>
                <a:rPr lang="en-US" altLang="ja-JP" dirty="0" smtClean="0"/>
                <a:t>()</a:t>
              </a:r>
              <a:endParaRPr kumimoji="1" lang="ja-JP" altLang="en-US" dirty="0"/>
            </a:p>
          </p:txBody>
        </p:sp>
        <p:sp>
          <p:nvSpPr>
            <p:cNvPr id="15" name="正方形/長方形 14"/>
            <p:cNvSpPr/>
            <p:nvPr/>
          </p:nvSpPr>
          <p:spPr>
            <a:xfrm>
              <a:off x="3995936" y="4257977"/>
              <a:ext cx="792088"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return</a:t>
              </a:r>
              <a:endParaRPr kumimoji="1" lang="ja-JP" altLang="en-US" dirty="0"/>
            </a:p>
          </p:txBody>
        </p:sp>
      </p:grpSp>
      <p:grpSp>
        <p:nvGrpSpPr>
          <p:cNvPr id="22" name="グループ化 21"/>
          <p:cNvGrpSpPr/>
          <p:nvPr/>
        </p:nvGrpSpPr>
        <p:grpSpPr>
          <a:xfrm>
            <a:off x="431540" y="3907821"/>
            <a:ext cx="2952328" cy="457283"/>
            <a:chOff x="1835696" y="3507465"/>
            <a:chExt cx="2952328" cy="457283"/>
          </a:xfrm>
        </p:grpSpPr>
        <p:sp>
          <p:nvSpPr>
            <p:cNvPr id="16" name="正方形/長方形 15"/>
            <p:cNvSpPr/>
            <p:nvPr/>
          </p:nvSpPr>
          <p:spPr>
            <a:xfrm>
              <a:off x="1835696" y="3507465"/>
              <a:ext cx="792088"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this</a:t>
              </a:r>
              <a:endParaRPr kumimoji="1" lang="ja-JP" altLang="en-US" dirty="0"/>
            </a:p>
          </p:txBody>
        </p:sp>
        <p:sp>
          <p:nvSpPr>
            <p:cNvPr id="17" name="正方形/長方形 16"/>
            <p:cNvSpPr/>
            <p:nvPr/>
          </p:nvSpPr>
          <p:spPr>
            <a:xfrm>
              <a:off x="2586296" y="3507465"/>
              <a:ext cx="1409640"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err="1" smtClean="0"/>
                <a:t>getId</a:t>
              </a:r>
              <a:r>
                <a:rPr lang="en-US" altLang="ja-JP" dirty="0" smtClean="0"/>
                <a:t>()</a:t>
              </a:r>
              <a:endParaRPr kumimoji="1" lang="ja-JP" altLang="en-US" dirty="0"/>
            </a:p>
          </p:txBody>
        </p:sp>
        <p:sp>
          <p:nvSpPr>
            <p:cNvPr id="18" name="正方形/長方形 17"/>
            <p:cNvSpPr/>
            <p:nvPr/>
          </p:nvSpPr>
          <p:spPr>
            <a:xfrm>
              <a:off x="3995936" y="3507548"/>
              <a:ext cx="792088"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return</a:t>
              </a:r>
              <a:endParaRPr kumimoji="1" lang="ja-JP" altLang="en-US" dirty="0"/>
            </a:p>
          </p:txBody>
        </p:sp>
      </p:grpSp>
      <p:grpSp>
        <p:nvGrpSpPr>
          <p:cNvPr id="24" name="グループ化 23"/>
          <p:cNvGrpSpPr/>
          <p:nvPr/>
        </p:nvGrpSpPr>
        <p:grpSpPr>
          <a:xfrm>
            <a:off x="2491403" y="4822304"/>
            <a:ext cx="3365331" cy="457283"/>
            <a:chOff x="1854741" y="4843925"/>
            <a:chExt cx="3365331" cy="457283"/>
          </a:xfrm>
        </p:grpSpPr>
        <p:sp>
          <p:nvSpPr>
            <p:cNvPr id="19" name="正方形/長方形 18"/>
            <p:cNvSpPr/>
            <p:nvPr/>
          </p:nvSpPr>
          <p:spPr>
            <a:xfrm>
              <a:off x="1854741" y="4843925"/>
              <a:ext cx="792088"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this</a:t>
              </a:r>
              <a:endParaRPr kumimoji="1" lang="ja-JP" altLang="en-US" dirty="0"/>
            </a:p>
          </p:txBody>
        </p:sp>
        <p:sp>
          <p:nvSpPr>
            <p:cNvPr id="20" name="正方形/長方形 19"/>
            <p:cNvSpPr/>
            <p:nvPr/>
          </p:nvSpPr>
          <p:spPr>
            <a:xfrm>
              <a:off x="2605340" y="4843925"/>
              <a:ext cx="1822643"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err="1" smtClean="0"/>
                <a:t>getUserKubun</a:t>
              </a:r>
              <a:r>
                <a:rPr lang="en-US" altLang="ja-JP" dirty="0" smtClean="0"/>
                <a:t>()</a:t>
              </a:r>
              <a:endParaRPr kumimoji="1" lang="ja-JP" altLang="en-US" dirty="0"/>
            </a:p>
          </p:txBody>
        </p:sp>
        <p:sp>
          <p:nvSpPr>
            <p:cNvPr id="21" name="正方形/長方形 20"/>
            <p:cNvSpPr/>
            <p:nvPr/>
          </p:nvSpPr>
          <p:spPr>
            <a:xfrm>
              <a:off x="4427984" y="4844008"/>
              <a:ext cx="792088"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return</a:t>
              </a:r>
              <a:endParaRPr kumimoji="1" lang="ja-JP" altLang="en-US" dirty="0"/>
            </a:p>
          </p:txBody>
        </p:sp>
      </p:grpSp>
      <p:grpSp>
        <p:nvGrpSpPr>
          <p:cNvPr id="35" name="グループ化 34"/>
          <p:cNvGrpSpPr/>
          <p:nvPr/>
        </p:nvGrpSpPr>
        <p:grpSpPr>
          <a:xfrm>
            <a:off x="1475656" y="2492896"/>
            <a:ext cx="5256584" cy="457283"/>
            <a:chOff x="1259632" y="2348880"/>
            <a:chExt cx="5256584" cy="457283"/>
          </a:xfrm>
        </p:grpSpPr>
        <p:grpSp>
          <p:nvGrpSpPr>
            <p:cNvPr id="25" name="グループ化 24"/>
            <p:cNvGrpSpPr/>
            <p:nvPr/>
          </p:nvGrpSpPr>
          <p:grpSpPr>
            <a:xfrm>
              <a:off x="1259632" y="2348880"/>
              <a:ext cx="5256584" cy="457283"/>
              <a:chOff x="1835696" y="3507465"/>
              <a:chExt cx="5256584" cy="457283"/>
            </a:xfrm>
          </p:grpSpPr>
          <p:sp>
            <p:nvSpPr>
              <p:cNvPr id="26" name="正方形/長方形 25"/>
              <p:cNvSpPr/>
              <p:nvPr/>
            </p:nvSpPr>
            <p:spPr>
              <a:xfrm>
                <a:off x="1835696" y="3507465"/>
                <a:ext cx="792088"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this</a:t>
                </a:r>
                <a:endParaRPr kumimoji="1" lang="ja-JP" altLang="en-US" dirty="0"/>
              </a:p>
            </p:txBody>
          </p:sp>
          <p:sp>
            <p:nvSpPr>
              <p:cNvPr id="27" name="正方形/長方形 26"/>
              <p:cNvSpPr/>
              <p:nvPr/>
            </p:nvSpPr>
            <p:spPr>
              <a:xfrm>
                <a:off x="2586295" y="3507465"/>
                <a:ext cx="1739183"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err="1" smtClean="0"/>
                  <a:t>validateForm</a:t>
                </a:r>
                <a:endParaRPr kumimoji="1" lang="ja-JP" altLang="en-US" dirty="0"/>
              </a:p>
            </p:txBody>
          </p:sp>
          <p:sp>
            <p:nvSpPr>
              <p:cNvPr id="28" name="正方形/長方形 27"/>
              <p:cNvSpPr/>
              <p:nvPr/>
            </p:nvSpPr>
            <p:spPr>
              <a:xfrm>
                <a:off x="6300192" y="3507548"/>
                <a:ext cx="792088"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return</a:t>
                </a:r>
                <a:endParaRPr kumimoji="1" lang="ja-JP" altLang="en-US" dirty="0"/>
              </a:p>
            </p:txBody>
          </p:sp>
        </p:grpSp>
        <p:sp>
          <p:nvSpPr>
            <p:cNvPr id="33" name="正方形/長方形 32"/>
            <p:cNvSpPr/>
            <p:nvPr/>
          </p:nvSpPr>
          <p:spPr>
            <a:xfrm>
              <a:off x="3749415" y="2348880"/>
              <a:ext cx="1008112"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request</a:t>
              </a:r>
              <a:endParaRPr kumimoji="1" lang="ja-JP" altLang="en-US" dirty="0"/>
            </a:p>
          </p:txBody>
        </p:sp>
        <p:sp>
          <p:nvSpPr>
            <p:cNvPr id="34" name="正方形/長方形 33"/>
            <p:cNvSpPr/>
            <p:nvPr/>
          </p:nvSpPr>
          <p:spPr>
            <a:xfrm>
              <a:off x="4757527" y="2348880"/>
              <a:ext cx="1008112"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t>form</a:t>
              </a:r>
              <a:endParaRPr kumimoji="1" lang="ja-JP" altLang="en-US" dirty="0"/>
            </a:p>
          </p:txBody>
        </p:sp>
      </p:grpSp>
      <p:cxnSp>
        <p:nvCxnSpPr>
          <p:cNvPr id="37" name="直線矢印コネクタ 36"/>
          <p:cNvCxnSpPr>
            <a:stCxn id="27" idx="2"/>
            <a:endCxn id="17" idx="0"/>
          </p:cNvCxnSpPr>
          <p:nvPr/>
        </p:nvCxnSpPr>
        <p:spPr>
          <a:xfrm flipH="1">
            <a:off x="1886960" y="2950096"/>
            <a:ext cx="1208887" cy="957725"/>
          </a:xfrm>
          <a:prstGeom prst="straightConnector1">
            <a:avLst/>
          </a:prstGeom>
          <a:ln w="25400">
            <a:solidFill>
              <a:srgbClr val="00B05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27" idx="2"/>
            <a:endCxn id="20" idx="0"/>
          </p:cNvCxnSpPr>
          <p:nvPr/>
        </p:nvCxnSpPr>
        <p:spPr>
          <a:xfrm>
            <a:off x="3095847" y="2950096"/>
            <a:ext cx="1057477" cy="1872208"/>
          </a:xfrm>
          <a:prstGeom prst="straightConnector1">
            <a:avLst/>
          </a:prstGeom>
          <a:ln w="25400">
            <a:solidFill>
              <a:srgbClr val="00B05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27" idx="2"/>
            <a:endCxn id="14" idx="0"/>
          </p:cNvCxnSpPr>
          <p:nvPr/>
        </p:nvCxnSpPr>
        <p:spPr>
          <a:xfrm>
            <a:off x="3095847" y="2950096"/>
            <a:ext cx="3537466" cy="957476"/>
          </a:xfrm>
          <a:prstGeom prst="straightConnector1">
            <a:avLst/>
          </a:prstGeom>
          <a:ln w="25400">
            <a:solidFill>
              <a:srgbClr val="00B05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a:stCxn id="34" idx="2"/>
            <a:endCxn id="16" idx="0"/>
          </p:cNvCxnSpPr>
          <p:nvPr/>
        </p:nvCxnSpPr>
        <p:spPr>
          <a:xfrm flipH="1">
            <a:off x="827584" y="2950096"/>
            <a:ext cx="4650023" cy="957725"/>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49" name="直線矢印コネクタ 48"/>
          <p:cNvCxnSpPr>
            <a:stCxn id="34" idx="2"/>
            <a:endCxn id="13" idx="0"/>
          </p:cNvCxnSpPr>
          <p:nvPr/>
        </p:nvCxnSpPr>
        <p:spPr>
          <a:xfrm>
            <a:off x="5477607" y="2950096"/>
            <a:ext cx="96330" cy="957476"/>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51" name="直線矢印コネクタ 50"/>
          <p:cNvCxnSpPr>
            <a:stCxn id="34" idx="2"/>
            <a:endCxn id="19" idx="0"/>
          </p:cNvCxnSpPr>
          <p:nvPr/>
        </p:nvCxnSpPr>
        <p:spPr>
          <a:xfrm flipH="1">
            <a:off x="2887447" y="2950096"/>
            <a:ext cx="2590160" cy="1872208"/>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sp>
        <p:nvSpPr>
          <p:cNvPr id="54" name="正方形/長方形 53"/>
          <p:cNvSpPr/>
          <p:nvPr/>
        </p:nvSpPr>
        <p:spPr>
          <a:xfrm>
            <a:off x="6553836" y="5050904"/>
            <a:ext cx="1978604" cy="4572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err="1" smtClean="0"/>
              <a:t>getField</a:t>
            </a:r>
            <a:r>
              <a:rPr lang="en-US" altLang="ja-JP" dirty="0" smtClean="0"/>
              <a:t>(</a:t>
            </a:r>
            <a:r>
              <a:rPr lang="en-US" altLang="ja-JP" dirty="0" err="1" smtClean="0"/>
              <a:t>userId</a:t>
            </a:r>
            <a:r>
              <a:rPr lang="en-US" altLang="ja-JP" dirty="0" smtClean="0"/>
              <a:t>)</a:t>
            </a:r>
            <a:endParaRPr kumimoji="1" lang="ja-JP" altLang="en-US" dirty="0"/>
          </a:p>
        </p:txBody>
      </p:sp>
      <p:cxnSp>
        <p:nvCxnSpPr>
          <p:cNvPr id="56" name="直線矢印コネクタ 55"/>
          <p:cNvCxnSpPr>
            <a:stCxn id="13" idx="2"/>
            <a:endCxn id="54" idx="0"/>
          </p:cNvCxnSpPr>
          <p:nvPr/>
        </p:nvCxnSpPr>
        <p:spPr>
          <a:xfrm>
            <a:off x="5573937" y="4364772"/>
            <a:ext cx="1969201" cy="686132"/>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sp>
        <p:nvSpPr>
          <p:cNvPr id="61" name="テキスト ボックス 60"/>
          <p:cNvSpPr txBox="1"/>
          <p:nvPr/>
        </p:nvSpPr>
        <p:spPr>
          <a:xfrm>
            <a:off x="3635896" y="5651956"/>
            <a:ext cx="2274982"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err="1" smtClean="0"/>
              <a:t>getField</a:t>
            </a:r>
            <a:r>
              <a:rPr lang="en-US" altLang="ja-JP" dirty="0" smtClean="0"/>
              <a:t>(</a:t>
            </a:r>
            <a:r>
              <a:rPr lang="en-US" altLang="ja-JP" dirty="0" err="1" smtClean="0"/>
              <a:t>userKubun</a:t>
            </a:r>
            <a:r>
              <a:rPr lang="en-US" altLang="ja-JP" dirty="0" smtClean="0"/>
              <a:t>)</a:t>
            </a:r>
            <a:endParaRPr kumimoji="1" lang="ja-JP" altLang="en-US" dirty="0"/>
          </a:p>
        </p:txBody>
      </p:sp>
      <p:cxnSp>
        <p:nvCxnSpPr>
          <p:cNvPr id="65" name="直線矢印コネクタ 64"/>
          <p:cNvCxnSpPr>
            <a:stCxn id="61" idx="0"/>
            <a:endCxn id="21" idx="2"/>
          </p:cNvCxnSpPr>
          <p:nvPr/>
        </p:nvCxnSpPr>
        <p:spPr>
          <a:xfrm flipV="1">
            <a:off x="4773387" y="5279587"/>
            <a:ext cx="687303" cy="372369"/>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68" name="直線矢印コネクタ 67"/>
          <p:cNvCxnSpPr>
            <a:stCxn id="21" idx="0"/>
            <a:endCxn id="27" idx="2"/>
          </p:cNvCxnSpPr>
          <p:nvPr/>
        </p:nvCxnSpPr>
        <p:spPr>
          <a:xfrm flipH="1" flipV="1">
            <a:off x="3095847" y="2950096"/>
            <a:ext cx="2364843" cy="1872291"/>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72" name="直線矢印コネクタ 71"/>
          <p:cNvCxnSpPr>
            <a:stCxn id="19" idx="2"/>
            <a:endCxn id="61" idx="0"/>
          </p:cNvCxnSpPr>
          <p:nvPr/>
        </p:nvCxnSpPr>
        <p:spPr>
          <a:xfrm>
            <a:off x="2887447" y="5279504"/>
            <a:ext cx="1885940" cy="372452"/>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75" name="直線矢印コネクタ 74"/>
          <p:cNvCxnSpPr>
            <a:endCxn id="15" idx="2"/>
          </p:cNvCxnSpPr>
          <p:nvPr/>
        </p:nvCxnSpPr>
        <p:spPr>
          <a:xfrm flipV="1">
            <a:off x="7452320" y="4364855"/>
            <a:ext cx="281857" cy="686049"/>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78" name="直線矢印コネクタ 77"/>
          <p:cNvCxnSpPr>
            <a:stCxn id="15" idx="0"/>
            <a:endCxn id="27" idx="2"/>
          </p:cNvCxnSpPr>
          <p:nvPr/>
        </p:nvCxnSpPr>
        <p:spPr>
          <a:xfrm flipH="1" flipV="1">
            <a:off x="3095847" y="2950096"/>
            <a:ext cx="4638330" cy="957559"/>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sp>
        <p:nvSpPr>
          <p:cNvPr id="81" name="テキスト ボックス 80"/>
          <p:cNvSpPr txBox="1"/>
          <p:nvPr/>
        </p:nvSpPr>
        <p:spPr>
          <a:xfrm>
            <a:off x="431540" y="5050904"/>
            <a:ext cx="1351652"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altLang="ja-JP" dirty="0" err="1" smtClean="0"/>
              <a:t>getField</a:t>
            </a:r>
            <a:r>
              <a:rPr lang="en-US" altLang="ja-JP" dirty="0" smtClean="0"/>
              <a:t>(Id)</a:t>
            </a:r>
            <a:endParaRPr kumimoji="1" lang="ja-JP" altLang="en-US" dirty="0"/>
          </a:p>
        </p:txBody>
      </p:sp>
      <p:cxnSp>
        <p:nvCxnSpPr>
          <p:cNvPr id="83" name="直線矢印コネクタ 82"/>
          <p:cNvCxnSpPr>
            <a:stCxn id="16" idx="2"/>
            <a:endCxn id="81" idx="0"/>
          </p:cNvCxnSpPr>
          <p:nvPr/>
        </p:nvCxnSpPr>
        <p:spPr>
          <a:xfrm>
            <a:off x="827584" y="4365021"/>
            <a:ext cx="279782" cy="685883"/>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86" name="直線矢印コネクタ 85"/>
          <p:cNvCxnSpPr>
            <a:stCxn id="81" idx="0"/>
          </p:cNvCxnSpPr>
          <p:nvPr/>
        </p:nvCxnSpPr>
        <p:spPr>
          <a:xfrm flipV="1">
            <a:off x="1107366" y="4365104"/>
            <a:ext cx="1780081" cy="685800"/>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89" name="直線矢印コネクタ 88"/>
          <p:cNvCxnSpPr>
            <a:stCxn id="18" idx="0"/>
            <a:endCxn id="27" idx="2"/>
          </p:cNvCxnSpPr>
          <p:nvPr/>
        </p:nvCxnSpPr>
        <p:spPr>
          <a:xfrm flipV="1">
            <a:off x="2987824" y="2950096"/>
            <a:ext cx="108023" cy="957808"/>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cxnSp>
        <p:nvCxnSpPr>
          <p:cNvPr id="7" name="直線矢印コネクタ 6"/>
          <p:cNvCxnSpPr/>
          <p:nvPr/>
        </p:nvCxnSpPr>
        <p:spPr>
          <a:xfrm>
            <a:off x="7664582" y="2721579"/>
            <a:ext cx="914400" cy="0"/>
          </a:xfrm>
          <a:prstGeom prst="straightConnector1">
            <a:avLst/>
          </a:prstGeom>
          <a:ln w="25400">
            <a:solidFill>
              <a:srgbClr val="00B05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7452320" y="2308313"/>
            <a:ext cx="1505540" cy="369332"/>
          </a:xfrm>
          <a:prstGeom prst="rect">
            <a:avLst/>
          </a:prstGeom>
          <a:noFill/>
        </p:spPr>
        <p:txBody>
          <a:bodyPr wrap="none" rtlCol="0">
            <a:spAutoFit/>
          </a:bodyPr>
          <a:lstStyle/>
          <a:p>
            <a:r>
              <a:rPr kumimoji="1" lang="ja-JP" altLang="en-US" dirty="0" smtClean="0"/>
              <a:t>呼び出し関係</a:t>
            </a:r>
            <a:endParaRPr kumimoji="1" lang="ja-JP" altLang="en-US" dirty="0"/>
          </a:p>
        </p:txBody>
      </p:sp>
      <p:cxnSp>
        <p:nvCxnSpPr>
          <p:cNvPr id="47" name="直線矢印コネクタ 46"/>
          <p:cNvCxnSpPr/>
          <p:nvPr/>
        </p:nvCxnSpPr>
        <p:spPr>
          <a:xfrm>
            <a:off x="7668344" y="3356992"/>
            <a:ext cx="867858" cy="0"/>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sp>
        <p:nvSpPr>
          <p:cNvPr id="12" name="テキスト ボックス 11"/>
          <p:cNvSpPr txBox="1"/>
          <p:nvPr/>
        </p:nvSpPr>
        <p:spPr>
          <a:xfrm>
            <a:off x="7536155" y="2950179"/>
            <a:ext cx="1409360" cy="369332"/>
          </a:xfrm>
          <a:prstGeom prst="rect">
            <a:avLst/>
          </a:prstGeom>
          <a:noFill/>
        </p:spPr>
        <p:txBody>
          <a:bodyPr wrap="none" rtlCol="0">
            <a:spAutoFit/>
          </a:bodyPr>
          <a:lstStyle/>
          <a:p>
            <a:r>
              <a:rPr kumimoji="1" lang="ja-JP" altLang="en-US" dirty="0" smtClean="0"/>
              <a:t>データフロー</a:t>
            </a:r>
            <a:endParaRPr kumimoji="1" lang="ja-JP" altLang="en-US" dirty="0"/>
          </a:p>
        </p:txBody>
      </p:sp>
    </p:spTree>
    <p:extLst>
      <p:ext uri="{BB962C8B-B14F-4D97-AF65-F5344CB8AC3E}">
        <p14:creationId xmlns:p14="http://schemas.microsoft.com/office/powerpoint/2010/main" val="1790528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アプローチ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既存手法の</a:t>
            </a:r>
            <a:r>
              <a:rPr lang="ja-JP" altLang="en-US" dirty="0"/>
              <a:t>問題</a:t>
            </a:r>
            <a:endParaRPr kumimoji="1" lang="en-US" altLang="ja-JP" dirty="0" smtClean="0"/>
          </a:p>
          <a:p>
            <a:pPr lvl="1"/>
            <a:r>
              <a:rPr lang="ja-JP" altLang="en-US" dirty="0"/>
              <a:t>使用</a:t>
            </a:r>
            <a:r>
              <a:rPr lang="ja-JP" altLang="en-US" dirty="0" smtClean="0"/>
              <a:t>されるデータ項目を作業者が検索しなければならないことは変わらない</a:t>
            </a:r>
            <a:endParaRPr lang="en-US" altLang="ja-JP" dirty="0" smtClean="0"/>
          </a:p>
          <a:p>
            <a:pPr lvl="1"/>
            <a:r>
              <a:rPr lang="ja-JP" altLang="en-US" dirty="0" smtClean="0"/>
              <a:t>出力されるプログラム文のサイズが大きすぎると読解できない</a:t>
            </a:r>
            <a:endParaRPr kumimoji="1" lang="en-US" altLang="ja-JP" dirty="0" smtClean="0"/>
          </a:p>
          <a:p>
            <a:r>
              <a:rPr lang="ja-JP" altLang="en-US" dirty="0" smtClean="0"/>
              <a:t>本研究のアプローチ</a:t>
            </a:r>
            <a:endParaRPr kumimoji="1" lang="en-US" altLang="ja-JP" dirty="0" smtClean="0"/>
          </a:p>
          <a:p>
            <a:pPr lvl="1"/>
            <a:r>
              <a:rPr lang="ja-JP" altLang="en-US" dirty="0" smtClean="0"/>
              <a:t>使用されるデータ項目を</a:t>
            </a:r>
            <a:r>
              <a:rPr lang="ja-JP" altLang="en-US" dirty="0"/>
              <a:t>一覧</a:t>
            </a:r>
            <a:r>
              <a:rPr lang="ja-JP" altLang="en-US" dirty="0" smtClean="0"/>
              <a:t>表示する</a:t>
            </a:r>
            <a:endParaRPr lang="en-US" altLang="ja-JP" dirty="0" smtClean="0"/>
          </a:p>
          <a:p>
            <a:pPr lvl="2"/>
            <a:r>
              <a:rPr kumimoji="1" lang="ja-JP" altLang="en-US" dirty="0" smtClean="0"/>
              <a:t>作業者が</a:t>
            </a:r>
            <a:r>
              <a:rPr lang="ja-JP" altLang="en-US" dirty="0" smtClean="0"/>
              <a:t>プログラム</a:t>
            </a:r>
            <a:r>
              <a:rPr lang="ja-JP" altLang="en-US" dirty="0"/>
              <a:t>文</a:t>
            </a:r>
            <a:r>
              <a:rPr kumimoji="1" lang="ja-JP" altLang="en-US" dirty="0" smtClean="0"/>
              <a:t>を探索しなくてもよい</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8</a:t>
            </a:fld>
            <a:endParaRPr kumimoji="1" lang="ja-JP" altLang="en-US"/>
          </a:p>
        </p:txBody>
      </p:sp>
    </p:spTree>
    <p:extLst>
      <p:ext uri="{BB962C8B-B14F-4D97-AF65-F5344CB8AC3E}">
        <p14:creationId xmlns:p14="http://schemas.microsoft.com/office/powerpoint/2010/main" val="500348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78" name="下矢印 77"/>
          <p:cNvSpPr/>
          <p:nvPr/>
        </p:nvSpPr>
        <p:spPr>
          <a:xfrm rot="16200000">
            <a:off x="2702078" y="3934655"/>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p:cNvSpPr txBox="1"/>
          <p:nvPr/>
        </p:nvSpPr>
        <p:spPr>
          <a:xfrm>
            <a:off x="587349" y="5435932"/>
            <a:ext cx="1752403" cy="369332"/>
          </a:xfrm>
          <a:prstGeom prst="rect">
            <a:avLst/>
          </a:prstGeom>
          <a:noFill/>
        </p:spPr>
        <p:txBody>
          <a:bodyPr wrap="none" rtlCol="0">
            <a:spAutoFit/>
          </a:bodyPr>
          <a:lstStyle/>
          <a:p>
            <a:r>
              <a:rPr kumimoji="1" lang="ja-JP" altLang="en-US" dirty="0" smtClean="0"/>
              <a:t>注目するメソッド</a:t>
            </a:r>
            <a:endParaRPr kumimoji="1" lang="ja-JP" altLang="en-US" dirty="0"/>
          </a:p>
        </p:txBody>
      </p:sp>
      <p:sp>
        <p:nvSpPr>
          <p:cNvPr id="80" name="テキスト ボックス 79"/>
          <p:cNvSpPr txBox="1"/>
          <p:nvPr/>
        </p:nvSpPr>
        <p:spPr>
          <a:xfrm>
            <a:off x="2919848" y="2708920"/>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81" name="テキスト ボックス 80"/>
          <p:cNvSpPr txBox="1"/>
          <p:nvPr/>
        </p:nvSpPr>
        <p:spPr>
          <a:xfrm>
            <a:off x="4014689" y="2991799"/>
            <a:ext cx="526106" cy="369332"/>
          </a:xfrm>
          <a:prstGeom prst="rect">
            <a:avLst/>
          </a:prstGeom>
          <a:noFill/>
        </p:spPr>
        <p:txBody>
          <a:bodyPr wrap="none" rtlCol="0">
            <a:spAutoFit/>
          </a:bodyPr>
          <a:lstStyle/>
          <a:p>
            <a:r>
              <a:rPr kumimoji="1" lang="en-US" altLang="ja-JP" dirty="0" smtClean="0"/>
              <a:t>this</a:t>
            </a:r>
            <a:endParaRPr kumimoji="1" lang="ja-JP" altLang="en-US" dirty="0"/>
          </a:p>
        </p:txBody>
      </p:sp>
      <p:cxnSp>
        <p:nvCxnSpPr>
          <p:cNvPr id="82" name="カギ線コネクタ 81"/>
          <p:cNvCxnSpPr>
            <a:stCxn id="80" idx="2"/>
            <a:endCxn id="81" idx="1"/>
          </p:cNvCxnSpPr>
          <p:nvPr/>
        </p:nvCxnSpPr>
        <p:spPr>
          <a:xfrm rot="16200000" flipH="1">
            <a:off x="3693558" y="2855333"/>
            <a:ext cx="98213" cy="54404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3639928" y="4374396"/>
            <a:ext cx="763351" cy="369332"/>
          </a:xfrm>
          <a:prstGeom prst="rect">
            <a:avLst/>
          </a:prstGeom>
          <a:noFill/>
        </p:spPr>
        <p:txBody>
          <a:bodyPr wrap="none" rtlCol="0">
            <a:spAutoFit/>
          </a:bodyPr>
          <a:lstStyle/>
          <a:p>
            <a:r>
              <a:rPr lang="ja-JP" altLang="en-US" dirty="0" smtClean="0"/>
              <a:t>引数</a:t>
            </a:r>
            <a:r>
              <a:rPr lang="en-US" altLang="ja-JP" dirty="0" smtClean="0"/>
              <a:t>1</a:t>
            </a:r>
            <a:endParaRPr kumimoji="1" lang="ja-JP" altLang="en-US" dirty="0"/>
          </a:p>
        </p:txBody>
      </p:sp>
      <p:cxnSp>
        <p:nvCxnSpPr>
          <p:cNvPr id="85" name="カギ線コネクタ 84"/>
          <p:cNvCxnSpPr>
            <a:stCxn id="80" idx="2"/>
            <a:endCxn id="83" idx="1"/>
          </p:cNvCxnSpPr>
          <p:nvPr/>
        </p:nvCxnSpPr>
        <p:spPr>
          <a:xfrm rot="16200000" flipH="1">
            <a:off x="2814879" y="3734013"/>
            <a:ext cx="1480810" cy="16928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7" name="テキスト ボックス 86"/>
          <p:cNvSpPr txBox="1"/>
          <p:nvPr/>
        </p:nvSpPr>
        <p:spPr>
          <a:xfrm>
            <a:off x="3679876" y="5382508"/>
            <a:ext cx="1914948" cy="369332"/>
          </a:xfrm>
          <a:prstGeom prst="rect">
            <a:avLst/>
          </a:prstGeom>
          <a:noFill/>
        </p:spPr>
        <p:txBody>
          <a:bodyPr wrap="none" rtlCol="0">
            <a:spAutoFit/>
          </a:bodyPr>
          <a:lstStyle/>
          <a:p>
            <a:r>
              <a:rPr kumimoji="1" lang="ja-JP" altLang="en-US" dirty="0" smtClean="0"/>
              <a:t>クラス変数</a:t>
            </a:r>
            <a:r>
              <a:rPr kumimoji="1" lang="en-US" altLang="ja-JP" dirty="0" smtClean="0"/>
              <a:t>1</a:t>
            </a:r>
            <a:r>
              <a:rPr kumimoji="1" lang="ja-JP" altLang="en-US" dirty="0" smtClean="0"/>
              <a:t>： </a:t>
            </a:r>
            <a:r>
              <a:rPr kumimoji="1" lang="en-US" altLang="ja-JP" dirty="0" smtClean="0"/>
              <a:t>RW</a:t>
            </a:r>
            <a:endParaRPr kumimoji="1" lang="ja-JP" altLang="en-US" dirty="0"/>
          </a:p>
        </p:txBody>
      </p:sp>
      <p:cxnSp>
        <p:nvCxnSpPr>
          <p:cNvPr id="89" name="カギ線コネクタ 88"/>
          <p:cNvCxnSpPr>
            <a:stCxn id="80" idx="2"/>
            <a:endCxn id="87" idx="1"/>
          </p:cNvCxnSpPr>
          <p:nvPr/>
        </p:nvCxnSpPr>
        <p:spPr>
          <a:xfrm rot="16200000" flipH="1">
            <a:off x="2330797" y="4218095"/>
            <a:ext cx="2488922" cy="2092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91" name="テキスト ボックス 90"/>
          <p:cNvSpPr txBox="1"/>
          <p:nvPr/>
        </p:nvSpPr>
        <p:spPr>
          <a:xfrm>
            <a:off x="4432016" y="3337705"/>
            <a:ext cx="1495922" cy="369332"/>
          </a:xfrm>
          <a:prstGeom prst="rect">
            <a:avLst/>
          </a:prstGeom>
          <a:noFill/>
        </p:spPr>
        <p:txBody>
          <a:bodyPr wrap="none" rtlCol="0">
            <a:spAutoFit/>
          </a:bodyPr>
          <a:lstStyle/>
          <a:p>
            <a:r>
              <a:rPr kumimoji="1" lang="ja-JP" altLang="en-US" dirty="0" smtClean="0"/>
              <a:t>フィールド </a:t>
            </a:r>
            <a:r>
              <a:rPr kumimoji="1" lang="en-US" altLang="ja-JP" dirty="0" smtClean="0"/>
              <a:t>: R</a:t>
            </a:r>
            <a:endParaRPr kumimoji="1" lang="ja-JP" altLang="en-US" dirty="0"/>
          </a:p>
        </p:txBody>
      </p:sp>
      <p:cxnSp>
        <p:nvCxnSpPr>
          <p:cNvPr id="92" name="カギ線コネクタ 91"/>
          <p:cNvCxnSpPr>
            <a:stCxn id="81" idx="2"/>
            <a:endCxn id="91" idx="1"/>
          </p:cNvCxnSpPr>
          <p:nvPr/>
        </p:nvCxnSpPr>
        <p:spPr>
          <a:xfrm rot="16200000" flipH="1">
            <a:off x="4274259" y="3364614"/>
            <a:ext cx="161240" cy="15427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99" name="テキスト ボックス 98"/>
          <p:cNvSpPr txBox="1"/>
          <p:nvPr/>
        </p:nvSpPr>
        <p:spPr>
          <a:xfrm>
            <a:off x="4933934" y="3922023"/>
            <a:ext cx="1547218" cy="369332"/>
          </a:xfrm>
          <a:prstGeom prst="rect">
            <a:avLst/>
          </a:prstGeom>
          <a:noFill/>
        </p:spPr>
        <p:txBody>
          <a:bodyPr wrap="none" rtlCol="0">
            <a:spAutoFit/>
          </a:bodyPr>
          <a:lstStyle/>
          <a:p>
            <a:r>
              <a:rPr kumimoji="1" lang="ja-JP" altLang="en-US" dirty="0" smtClean="0"/>
              <a:t>フィールド </a:t>
            </a:r>
            <a:r>
              <a:rPr kumimoji="1" lang="en-US" altLang="ja-JP" dirty="0" smtClean="0"/>
              <a:t>: W</a:t>
            </a:r>
            <a:endParaRPr kumimoji="1" lang="ja-JP" altLang="en-US" dirty="0"/>
          </a:p>
        </p:txBody>
      </p:sp>
      <p:cxnSp>
        <p:nvCxnSpPr>
          <p:cNvPr id="100" name="カギ線コネクタ 99"/>
          <p:cNvCxnSpPr>
            <a:endCxn id="99" idx="1"/>
          </p:cNvCxnSpPr>
          <p:nvPr/>
        </p:nvCxnSpPr>
        <p:spPr>
          <a:xfrm rot="16200000" flipH="1">
            <a:off x="4629765" y="3802519"/>
            <a:ext cx="425111" cy="183227"/>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04" name="テキスト ボックス 103"/>
          <p:cNvSpPr txBox="1"/>
          <p:nvPr/>
        </p:nvSpPr>
        <p:spPr>
          <a:xfrm>
            <a:off x="4438192" y="4815736"/>
            <a:ext cx="1633332" cy="369332"/>
          </a:xfrm>
          <a:prstGeom prst="rect">
            <a:avLst/>
          </a:prstGeom>
          <a:noFill/>
        </p:spPr>
        <p:txBody>
          <a:bodyPr wrap="none" rtlCol="0">
            <a:spAutoFit/>
          </a:bodyPr>
          <a:lstStyle/>
          <a:p>
            <a:r>
              <a:rPr kumimoji="1" lang="ja-JP" altLang="en-US" dirty="0" smtClean="0"/>
              <a:t>フィールド </a:t>
            </a:r>
            <a:r>
              <a:rPr kumimoji="1" lang="en-US" altLang="ja-JP" dirty="0" smtClean="0"/>
              <a:t>: RW</a:t>
            </a:r>
            <a:endParaRPr kumimoji="1" lang="ja-JP" altLang="en-US" dirty="0"/>
          </a:p>
        </p:txBody>
      </p:sp>
      <p:cxnSp>
        <p:nvCxnSpPr>
          <p:cNvPr id="105" name="カギ線コネクタ 104"/>
          <p:cNvCxnSpPr>
            <a:stCxn id="83" idx="2"/>
            <a:endCxn id="104" idx="1"/>
          </p:cNvCxnSpPr>
          <p:nvPr/>
        </p:nvCxnSpPr>
        <p:spPr>
          <a:xfrm rot="16200000" flipH="1">
            <a:off x="4101561" y="4663771"/>
            <a:ext cx="256674" cy="41658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7" name="カギ線コネクタ 106"/>
          <p:cNvCxnSpPr>
            <a:stCxn id="87" idx="2"/>
            <a:endCxn id="109" idx="1"/>
          </p:cNvCxnSpPr>
          <p:nvPr/>
        </p:nvCxnSpPr>
        <p:spPr>
          <a:xfrm rot="16200000" flipH="1">
            <a:off x="4562284" y="5826906"/>
            <a:ext cx="516830" cy="36669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09" name="テキスト ボックス 108"/>
          <p:cNvSpPr txBox="1"/>
          <p:nvPr/>
        </p:nvSpPr>
        <p:spPr>
          <a:xfrm>
            <a:off x="5004048" y="6084004"/>
            <a:ext cx="1633332" cy="369332"/>
          </a:xfrm>
          <a:prstGeom prst="rect">
            <a:avLst/>
          </a:prstGeom>
          <a:noFill/>
        </p:spPr>
        <p:txBody>
          <a:bodyPr wrap="none" rtlCol="0">
            <a:spAutoFit/>
          </a:bodyPr>
          <a:lstStyle/>
          <a:p>
            <a:r>
              <a:rPr kumimoji="1" lang="ja-JP" altLang="en-US" dirty="0" smtClean="0"/>
              <a:t>フィールド </a:t>
            </a:r>
            <a:r>
              <a:rPr kumimoji="1" lang="en-US" altLang="ja-JP" dirty="0" smtClean="0"/>
              <a:t>: RW</a:t>
            </a:r>
            <a:endParaRPr kumimoji="1" lang="ja-JP" altLang="en-US" dirty="0"/>
          </a:p>
        </p:txBody>
      </p:sp>
      <p:sp>
        <p:nvSpPr>
          <p:cNvPr id="110" name="テキスト ボックス 109"/>
          <p:cNvSpPr txBox="1"/>
          <p:nvPr/>
        </p:nvSpPr>
        <p:spPr>
          <a:xfrm>
            <a:off x="3691409" y="4843445"/>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11" name="テキスト ボックス 110"/>
          <p:cNvSpPr txBox="1"/>
          <p:nvPr/>
        </p:nvSpPr>
        <p:spPr>
          <a:xfrm>
            <a:off x="3783857" y="5800161"/>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13" name="テキスト ボックス 112"/>
          <p:cNvSpPr txBox="1"/>
          <p:nvPr/>
        </p:nvSpPr>
        <p:spPr>
          <a:xfrm>
            <a:off x="5525456" y="4322713"/>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5" name="コンテンツ プレースホルダー 4"/>
          <p:cNvSpPr>
            <a:spLocks noGrp="1"/>
          </p:cNvSpPr>
          <p:nvPr>
            <p:ph idx="1"/>
          </p:nvPr>
        </p:nvSpPr>
        <p:spPr>
          <a:xfrm>
            <a:off x="323850" y="1412875"/>
            <a:ext cx="8569325" cy="1347475"/>
          </a:xfrm>
        </p:spPr>
        <p:txBody>
          <a:bodyPr>
            <a:normAutofit/>
          </a:bodyPr>
          <a:lstStyle/>
          <a:p>
            <a:r>
              <a:rPr lang="ja-JP" altLang="en-US" sz="2400" dirty="0" smtClean="0"/>
              <a:t>注目するメソッドに入力されるデータのうち，実際にアクセス</a:t>
            </a:r>
            <a:r>
              <a:rPr lang="ja-JP" altLang="en-US" sz="2400" dirty="0"/>
              <a:t>される</a:t>
            </a:r>
            <a:r>
              <a:rPr lang="ja-JP" altLang="en-US" sz="2400" dirty="0" smtClean="0"/>
              <a:t>変数</a:t>
            </a:r>
            <a:r>
              <a:rPr lang="ja-JP" altLang="en-US" sz="2400" dirty="0"/>
              <a:t>や</a:t>
            </a:r>
            <a:r>
              <a:rPr lang="ja-JP" altLang="en-US" sz="2400" dirty="0" smtClean="0"/>
              <a:t>フィールドを可視化</a:t>
            </a:r>
            <a:endParaRPr lang="en-US" altLang="ja-JP" sz="2400" dirty="0" smtClean="0"/>
          </a:p>
          <a:p>
            <a:pPr lvl="1"/>
            <a:r>
              <a:rPr lang="ja-JP" altLang="en-US" sz="2000" dirty="0" smtClean="0"/>
              <a:t>読み書きの種類，</a:t>
            </a:r>
            <a:r>
              <a:rPr lang="ja-JP" altLang="en-US" sz="2000" dirty="0"/>
              <a:t>読み書き</a:t>
            </a:r>
            <a:r>
              <a:rPr lang="ja-JP" altLang="en-US" sz="2000" dirty="0" smtClean="0"/>
              <a:t>を行ったメソッドも表示</a:t>
            </a:r>
            <a:endParaRPr kumimoji="1" lang="ja-JP" altLang="en-US" dirty="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9</a:t>
            </a:fld>
            <a:endParaRPr kumimoji="1" lang="ja-JP" altLang="en-US"/>
          </a:p>
        </p:txBody>
      </p:sp>
      <p:sp>
        <p:nvSpPr>
          <p:cNvPr id="4" name="四角形吹き出し 3"/>
          <p:cNvSpPr/>
          <p:nvPr/>
        </p:nvSpPr>
        <p:spPr>
          <a:xfrm>
            <a:off x="6169389" y="3078250"/>
            <a:ext cx="1258523" cy="517667"/>
          </a:xfrm>
          <a:prstGeom prst="wedgeRectCallout">
            <a:avLst>
              <a:gd name="adj1" fmla="val -61605"/>
              <a:gd name="adj2" fmla="val 33893"/>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i="1" dirty="0">
                <a:solidFill>
                  <a:schemeClr val="tx1"/>
                </a:solidFill>
              </a:rPr>
              <a:t>メソッド：</a:t>
            </a:r>
            <a:r>
              <a:rPr lang="en-US" altLang="ja-JP" i="1" dirty="0">
                <a:solidFill>
                  <a:schemeClr val="tx1"/>
                </a:solidFill>
              </a:rPr>
              <a:t>R </a:t>
            </a:r>
            <a:endParaRPr lang="ja-JP" altLang="en-US" i="1" dirty="0">
              <a:solidFill>
                <a:schemeClr val="tx1"/>
              </a:solidFill>
            </a:endParaRPr>
          </a:p>
        </p:txBody>
      </p:sp>
      <p:sp>
        <p:nvSpPr>
          <p:cNvPr id="34" name="四角形吹き出し 33"/>
          <p:cNvSpPr/>
          <p:nvPr/>
        </p:nvSpPr>
        <p:spPr>
          <a:xfrm>
            <a:off x="6631338" y="3833564"/>
            <a:ext cx="1256331" cy="517667"/>
          </a:xfrm>
          <a:prstGeom prst="wedgeRectCallout">
            <a:avLst>
              <a:gd name="adj1" fmla="val -57056"/>
              <a:gd name="adj2" fmla="val 8869"/>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i="1" dirty="0">
                <a:solidFill>
                  <a:schemeClr val="tx1"/>
                </a:solidFill>
              </a:rPr>
              <a:t>メソッド</a:t>
            </a:r>
            <a:r>
              <a:rPr lang="ja-JP" altLang="en-US" i="1" dirty="0" smtClean="0">
                <a:solidFill>
                  <a:schemeClr val="tx1"/>
                </a:solidFill>
              </a:rPr>
              <a:t>：</a:t>
            </a:r>
            <a:r>
              <a:rPr lang="en-US" altLang="ja-JP" i="1" dirty="0" smtClean="0">
                <a:solidFill>
                  <a:schemeClr val="tx1"/>
                </a:solidFill>
              </a:rPr>
              <a:t>W</a:t>
            </a:r>
          </a:p>
          <a:p>
            <a:r>
              <a:rPr lang="en-US" altLang="ja-JP" i="1" dirty="0" smtClean="0">
                <a:solidFill>
                  <a:schemeClr val="tx1"/>
                </a:solidFill>
              </a:rPr>
              <a:t>…</a:t>
            </a:r>
            <a:endParaRPr lang="ja-JP" altLang="en-US" i="1" dirty="0">
              <a:solidFill>
                <a:schemeClr val="tx1"/>
              </a:solidFill>
            </a:endParaRPr>
          </a:p>
        </p:txBody>
      </p:sp>
      <p:sp>
        <p:nvSpPr>
          <p:cNvPr id="36" name="四角形吹き出し 35"/>
          <p:cNvSpPr/>
          <p:nvPr/>
        </p:nvSpPr>
        <p:spPr>
          <a:xfrm>
            <a:off x="5956478" y="5480135"/>
            <a:ext cx="1418369" cy="517667"/>
          </a:xfrm>
          <a:prstGeom prst="wedgeRectCallout">
            <a:avLst>
              <a:gd name="adj1" fmla="val -67064"/>
              <a:gd name="adj2" fmla="val 4453"/>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600" i="1" dirty="0">
                <a:solidFill>
                  <a:schemeClr val="tx1"/>
                </a:solidFill>
              </a:rPr>
              <a:t>メソッド：</a:t>
            </a:r>
            <a:r>
              <a:rPr lang="en-US" altLang="ja-JP" sz="1600" i="1" dirty="0">
                <a:solidFill>
                  <a:schemeClr val="tx1"/>
                </a:solidFill>
              </a:rPr>
              <a:t>RW </a:t>
            </a:r>
            <a:endParaRPr lang="ja-JP" altLang="en-US" sz="1600" i="1" dirty="0">
              <a:solidFill>
                <a:schemeClr val="tx1"/>
              </a:solidFill>
            </a:endParaRPr>
          </a:p>
        </p:txBody>
      </p:sp>
      <p:sp>
        <p:nvSpPr>
          <p:cNvPr id="38" name="四角形吹き出し 37"/>
          <p:cNvSpPr/>
          <p:nvPr/>
        </p:nvSpPr>
        <p:spPr>
          <a:xfrm>
            <a:off x="6516216" y="4764332"/>
            <a:ext cx="858631" cy="517667"/>
          </a:xfrm>
          <a:prstGeom prst="wedgeRectCallout">
            <a:avLst>
              <a:gd name="adj1" fmla="val -101675"/>
              <a:gd name="adj2" fmla="val 4453"/>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sz="1600" i="1" dirty="0" smtClean="0">
                <a:solidFill>
                  <a:schemeClr val="tx1"/>
                </a:solidFill>
              </a:rPr>
              <a:t>…</a:t>
            </a:r>
            <a:endParaRPr lang="ja-JP" altLang="en-US" sz="1600" i="1" dirty="0">
              <a:solidFill>
                <a:schemeClr val="tx1"/>
              </a:solidFill>
            </a:endParaRPr>
          </a:p>
        </p:txBody>
      </p:sp>
      <p:sp>
        <p:nvSpPr>
          <p:cNvPr id="39" name="四角形吹き出し 38"/>
          <p:cNvSpPr/>
          <p:nvPr/>
        </p:nvSpPr>
        <p:spPr>
          <a:xfrm>
            <a:off x="7115472" y="6084004"/>
            <a:ext cx="624880" cy="517667"/>
          </a:xfrm>
          <a:prstGeom prst="wedgeRectCallout">
            <a:avLst>
              <a:gd name="adj1" fmla="val -101208"/>
              <a:gd name="adj2" fmla="val 5925"/>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sz="1600" i="1" dirty="0" smtClean="0">
                <a:solidFill>
                  <a:schemeClr val="tx1"/>
                </a:solidFill>
              </a:rPr>
              <a:t>…</a:t>
            </a:r>
            <a:endParaRPr lang="ja-JP" altLang="en-US" sz="1600" i="1" dirty="0">
              <a:solidFill>
                <a:schemeClr val="tx1"/>
              </a:solidFill>
            </a:endParaRPr>
          </a:p>
        </p:txBody>
      </p:sp>
      <p:sp>
        <p:nvSpPr>
          <p:cNvPr id="31" name="テキスト ボックス 30"/>
          <p:cNvSpPr txBox="1"/>
          <p:nvPr/>
        </p:nvSpPr>
        <p:spPr>
          <a:xfrm>
            <a:off x="230211" y="3064892"/>
            <a:ext cx="2416046" cy="2308324"/>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en-US" altLang="ja-JP" dirty="0" err="1" smtClean="0"/>
              <a:t>validateForm</a:t>
            </a:r>
            <a:r>
              <a:rPr kumimoji="1" lang="en-US" altLang="ja-JP" dirty="0" smtClean="0"/>
              <a:t> (form) {</a:t>
            </a:r>
          </a:p>
          <a:p>
            <a:r>
              <a:rPr lang="en-US" altLang="ja-JP" dirty="0"/>
              <a:t> </a:t>
            </a:r>
            <a:r>
              <a:rPr lang="en-US" altLang="ja-JP" dirty="0" smtClean="0"/>
              <a:t>    …</a:t>
            </a:r>
            <a:endParaRPr kumimoji="1" lang="en-US" altLang="ja-JP" dirty="0" smtClean="0"/>
          </a:p>
          <a:p>
            <a:r>
              <a:rPr lang="en-US" altLang="ja-JP" dirty="0"/>
              <a:t> </a:t>
            </a:r>
            <a:r>
              <a:rPr lang="en-US" altLang="ja-JP" dirty="0" smtClean="0"/>
              <a:t>if (</a:t>
            </a:r>
            <a:r>
              <a:rPr lang="en-US" altLang="ja-JP" dirty="0" err="1" smtClean="0"/>
              <a:t>form.getId</a:t>
            </a:r>
            <a:r>
              <a:rPr lang="en-US" altLang="ja-JP" dirty="0" smtClean="0"/>
              <a:t>()) { </a:t>
            </a:r>
          </a:p>
          <a:p>
            <a:r>
              <a:rPr lang="en-US" altLang="ja-JP" dirty="0"/>
              <a:t> </a:t>
            </a:r>
            <a:r>
              <a:rPr lang="en-US" altLang="ja-JP" dirty="0" smtClean="0"/>
              <a:t>  … </a:t>
            </a:r>
            <a:r>
              <a:rPr lang="en-US" altLang="ja-JP" dirty="0" err="1"/>
              <a:t>form.getUserId</a:t>
            </a:r>
            <a:r>
              <a:rPr lang="en-US" altLang="ja-JP" dirty="0" smtClean="0"/>
              <a:t>() </a:t>
            </a:r>
          </a:p>
          <a:p>
            <a:r>
              <a:rPr lang="en-US" altLang="ja-JP" dirty="0"/>
              <a:t> </a:t>
            </a:r>
            <a:r>
              <a:rPr lang="en-US" altLang="ja-JP" dirty="0" smtClean="0"/>
              <a:t>   …</a:t>
            </a:r>
          </a:p>
          <a:p>
            <a:r>
              <a:rPr lang="en-US" altLang="ja-JP" dirty="0"/>
              <a:t> </a:t>
            </a:r>
            <a:r>
              <a:rPr lang="en-US" altLang="ja-JP" dirty="0" smtClean="0"/>
              <a:t>}</a:t>
            </a:r>
          </a:p>
          <a:p>
            <a:r>
              <a:rPr lang="en-US" altLang="ja-JP" dirty="0" smtClean="0"/>
              <a:t> …</a:t>
            </a:r>
            <a:endParaRPr lang="en-US" altLang="ja-JP" dirty="0"/>
          </a:p>
          <a:p>
            <a:r>
              <a:rPr lang="en-US" altLang="ja-JP" dirty="0" smtClean="0"/>
              <a:t>}</a:t>
            </a:r>
            <a:endParaRPr kumimoji="1" lang="ja-JP" altLang="en-US" dirty="0"/>
          </a:p>
        </p:txBody>
      </p:sp>
    </p:spTree>
    <p:extLst>
      <p:ext uri="{BB962C8B-B14F-4D97-AF65-F5344CB8AC3E}">
        <p14:creationId xmlns:p14="http://schemas.microsoft.com/office/powerpoint/2010/main" val="541196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BlueMonday">
  <a:themeElements>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fontScheme name="Sel-BlueMonday">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clrMap bg1="lt1" tx1="dk1" bg2="lt2" tx2="dk2" accent1="accent1" accent2="accent2" accent3="accent3" accent4="accent4" accent5="accent5" accent6="accent6" hlink="hlink" folHlink="folHlink"/>
    </a:extraClrScheme>
    <a:extraClrScheme>
      <a:clrScheme name="Sel-BlueMonday 2">
        <a:dk1>
          <a:srgbClr val="000000"/>
        </a:dk1>
        <a:lt1>
          <a:srgbClr val="F6F1E6"/>
        </a:lt1>
        <a:dk2>
          <a:srgbClr val="800000"/>
        </a:dk2>
        <a:lt2>
          <a:srgbClr val="825018"/>
        </a:lt2>
        <a:accent1>
          <a:srgbClr val="AD1F1F"/>
        </a:accent1>
        <a:accent2>
          <a:srgbClr val="CC0000"/>
        </a:accent2>
        <a:accent3>
          <a:srgbClr val="FAF7F0"/>
        </a:accent3>
        <a:accent4>
          <a:srgbClr val="000000"/>
        </a:accent4>
        <a:accent5>
          <a:srgbClr val="D3ABAB"/>
        </a:accent5>
        <a:accent6>
          <a:srgbClr val="B90000"/>
        </a:accent6>
        <a:hlink>
          <a:srgbClr val="ED7A33"/>
        </a:hlink>
        <a:folHlink>
          <a:srgbClr val="800000"/>
        </a:folHlink>
      </a:clrScheme>
      <a:clrMap bg1="lt1" tx1="dk1" bg2="lt2" tx2="dk2" accent1="accent1" accent2="accent2" accent3="accent3" accent4="accent4" accent5="accent5" accent6="accent6" hlink="hlink" folHlink="folHlink"/>
    </a:extraClrScheme>
    <a:extraClrScheme>
      <a:clrScheme name="Sel-BlueMonday 3">
        <a:dk1>
          <a:srgbClr val="808080"/>
        </a:dk1>
        <a:lt1>
          <a:srgbClr val="DDDDDD"/>
        </a:lt1>
        <a:dk2>
          <a:srgbClr val="080808"/>
        </a:dk2>
        <a:lt2>
          <a:srgbClr val="DDDDDD"/>
        </a:lt2>
        <a:accent1>
          <a:srgbClr val="333399"/>
        </a:accent1>
        <a:accent2>
          <a:srgbClr val="3366CC"/>
        </a:accent2>
        <a:accent3>
          <a:srgbClr val="AAAAAA"/>
        </a:accent3>
        <a:accent4>
          <a:srgbClr val="BDBDBD"/>
        </a:accent4>
        <a:accent5>
          <a:srgbClr val="ADADCA"/>
        </a:accent5>
        <a:accent6>
          <a:srgbClr val="2D5CB9"/>
        </a:accent6>
        <a:hlink>
          <a:srgbClr val="A7A9FB"/>
        </a:hlink>
        <a:folHlink>
          <a:srgbClr val="000066"/>
        </a:folHlink>
      </a:clrScheme>
      <a:clrMap bg1="dk2" tx1="lt1" bg2="dk1" tx2="lt2" accent1="accent1" accent2="accent2" accent3="accent3" accent4="accent4" accent5="accent5" accent6="accent6" hlink="hlink" folHlink="folHlink"/>
    </a:extraClrScheme>
    <a:extraClrScheme>
      <a:clrScheme name="Sel-BlueMonday 4">
        <a:dk1>
          <a:srgbClr val="000000"/>
        </a:dk1>
        <a:lt1>
          <a:srgbClr val="FFFFFF"/>
        </a:lt1>
        <a:dk2>
          <a:srgbClr val="056400"/>
        </a:dk2>
        <a:lt2>
          <a:srgbClr val="94C8C3"/>
        </a:lt2>
        <a:accent1>
          <a:srgbClr val="4FB616"/>
        </a:accent1>
        <a:accent2>
          <a:srgbClr val="87E044"/>
        </a:accent2>
        <a:accent3>
          <a:srgbClr val="FFFFFF"/>
        </a:accent3>
        <a:accent4>
          <a:srgbClr val="000000"/>
        </a:accent4>
        <a:accent5>
          <a:srgbClr val="B2D7AB"/>
        </a:accent5>
        <a:accent6>
          <a:srgbClr val="7ACB3D"/>
        </a:accent6>
        <a:hlink>
          <a:srgbClr val="D6E739"/>
        </a:hlink>
        <a:folHlink>
          <a:srgbClr val="068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Sel-BlueMonday</Template>
  <TotalTime>10744</TotalTime>
  <Words>4017</Words>
  <Application>Microsoft Office PowerPoint</Application>
  <PresentationFormat>画面に合わせる (4:3)</PresentationFormat>
  <Paragraphs>929</Paragraphs>
  <Slides>42</Slides>
  <Notes>6</Notes>
  <HiddenSlides>18</HiddenSlides>
  <MMClips>0</MMClips>
  <ScaleCrop>false</ScaleCrop>
  <HeadingPairs>
    <vt:vector size="4" baseType="variant">
      <vt:variant>
        <vt:lpstr>テーマ</vt:lpstr>
      </vt:variant>
      <vt:variant>
        <vt:i4>1</vt:i4>
      </vt:variant>
      <vt:variant>
        <vt:lpstr>スライド タイトル</vt:lpstr>
      </vt:variant>
      <vt:variant>
        <vt:i4>42</vt:i4>
      </vt:variant>
    </vt:vector>
  </HeadingPairs>
  <TitlesOfParts>
    <vt:vector size="43" baseType="lpstr">
      <vt:lpstr>Sel-BlueMonday</vt:lpstr>
      <vt:lpstr>エイリアス解析を用いた メソッドの入力データの 利用法可視化ツール</vt:lpstr>
      <vt:lpstr>背景</vt:lpstr>
      <vt:lpstr>メソッドへデータを入力する方法</vt:lpstr>
      <vt:lpstr>例:引数のフィールドへのアクセスの把握</vt:lpstr>
      <vt:lpstr>例：クラス変数への明示的でないアクセス</vt:lpstr>
      <vt:lpstr>既存研究(1/2) </vt:lpstr>
      <vt:lpstr>既存研究(2/2)</vt:lpstr>
      <vt:lpstr>アプローチ</vt:lpstr>
      <vt:lpstr>提案手法</vt:lpstr>
      <vt:lpstr>提案手法詳細</vt:lpstr>
      <vt:lpstr>ステップ1: 別名解析</vt:lpstr>
      <vt:lpstr>ステップ2: アクセスの列挙</vt:lpstr>
      <vt:lpstr>ステップ2 : 補足</vt:lpstr>
      <vt:lpstr>ステップ3：ツリー構造での可視化</vt:lpstr>
      <vt:lpstr>実装</vt:lpstr>
      <vt:lpstr>validateFormに対する表示</vt:lpstr>
      <vt:lpstr>評価実験</vt:lpstr>
      <vt:lpstr>アプリケーションと課題</vt:lpstr>
      <vt:lpstr>被験者と割り当て</vt:lpstr>
      <vt:lpstr>実験結果(1/2)</vt:lpstr>
      <vt:lpstr>実験結果 (2/2)</vt:lpstr>
      <vt:lpstr>表示されたフィールド・クラス変数の数と メソッド数のヒストグラム</vt:lpstr>
      <vt:lpstr>考察</vt:lpstr>
      <vt:lpstr>まとめと今後の課題</vt:lpstr>
      <vt:lpstr>メソッドの入力</vt:lpstr>
      <vt:lpstr>正解者のみの解答時間プロット</vt:lpstr>
      <vt:lpstr>表示された要素数とメソッド数のヒストグラム</vt:lpstr>
      <vt:lpstr>表示された要素数の分布</vt:lpstr>
      <vt:lpstr>表示された要素数の分布</vt:lpstr>
      <vt:lpstr>解答時間には有意な差があったか？</vt:lpstr>
      <vt:lpstr>出力: getForm</vt:lpstr>
      <vt:lpstr>出力: validateForm</vt:lpstr>
      <vt:lpstr>背景と概要</vt:lpstr>
      <vt:lpstr>メソッドへデータを入力する方法</vt:lpstr>
      <vt:lpstr>アプローチ</vt:lpstr>
      <vt:lpstr>例：クラス変数への明示的でないアクセス</vt:lpstr>
      <vt:lpstr>提案手法詳細</vt:lpstr>
      <vt:lpstr>ステップ1: 別名解析</vt:lpstr>
      <vt:lpstr>ステップ2: アクセスの列挙</vt:lpstr>
      <vt:lpstr>ステップ3：ツリー構造での可視化</vt:lpstr>
      <vt:lpstr>PowerPoint プレゼンテーション</vt:lpstr>
      <vt:lpstr>提案手法</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メソッドの入出力の可視化によるプログラム理解支援ツール</dc:title>
  <dc:creator>y-kasima</dc:creator>
  <cp:lastModifiedBy>y-kasima</cp:lastModifiedBy>
  <cp:revision>926</cp:revision>
  <cp:lastPrinted>2012-08-24T01:11:25Z</cp:lastPrinted>
  <dcterms:created xsi:type="dcterms:W3CDTF">2012-02-03T04:08:01Z</dcterms:created>
  <dcterms:modified xsi:type="dcterms:W3CDTF">2012-08-28T03:59:39Z</dcterms:modified>
  <cp:contentStatus/>
</cp:coreProperties>
</file>