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xml" ContentType="application/vnd.openxmlformats-officedocument.drawingml.chart+xml"/>
  <Override PartName="/ppt/notesSlides/notesSlide24.xml" ContentType="application/vnd.openxmlformats-officedocument.presentationml.notesSlide+xml"/>
  <Override PartName="/ppt/charts/chart2.xml" ContentType="application/vnd.openxmlformats-officedocument.drawingml.chart+xml"/>
  <Override PartName="/ppt/notesSlides/notesSlide25.xml" ContentType="application/vnd.openxmlformats-officedocument.presentationml.notesSlide+xml"/>
  <Override PartName="/ppt/charts/chart3.xml" ContentType="application/vnd.openxmlformats-officedocument.drawingml.chart+xml"/>
  <Override PartName="/ppt/notesSlides/notesSlide26.xml" ContentType="application/vnd.openxmlformats-officedocument.presentationml.notesSlide+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5.xml" ContentType="application/vnd.openxmlformats-officedocument.drawingml.chart+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rts/chart6.xml" ContentType="application/vnd.openxmlformats-officedocument.drawingml.chart+xml"/>
  <Override PartName="/ppt/notesSlides/notesSlide39.xml" ContentType="application/vnd.openxmlformats-officedocument.presentationml.notesSlide+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1"/>
  </p:notesMasterIdLst>
  <p:handoutMasterIdLst>
    <p:handoutMasterId r:id="rId42"/>
  </p:handoutMasterIdLst>
  <p:sldIdLst>
    <p:sldId id="257" r:id="rId2"/>
    <p:sldId id="385" r:id="rId3"/>
    <p:sldId id="315" r:id="rId4"/>
    <p:sldId id="277" r:id="rId5"/>
    <p:sldId id="278" r:id="rId6"/>
    <p:sldId id="391" r:id="rId7"/>
    <p:sldId id="393" r:id="rId8"/>
    <p:sldId id="349" r:id="rId9"/>
    <p:sldId id="294" r:id="rId10"/>
    <p:sldId id="395" r:id="rId11"/>
    <p:sldId id="280" r:id="rId12"/>
    <p:sldId id="408" r:id="rId13"/>
    <p:sldId id="396" r:id="rId14"/>
    <p:sldId id="269" r:id="rId15"/>
    <p:sldId id="335" r:id="rId16"/>
    <p:sldId id="307" r:id="rId17"/>
    <p:sldId id="350" r:id="rId18"/>
    <p:sldId id="398" r:id="rId19"/>
    <p:sldId id="405" r:id="rId20"/>
    <p:sldId id="406" r:id="rId21"/>
    <p:sldId id="407" r:id="rId22"/>
    <p:sldId id="370" r:id="rId23"/>
    <p:sldId id="374" r:id="rId24"/>
    <p:sldId id="353" r:id="rId25"/>
    <p:sldId id="409" r:id="rId26"/>
    <p:sldId id="389" r:id="rId27"/>
    <p:sldId id="401" r:id="rId28"/>
    <p:sldId id="402" r:id="rId29"/>
    <p:sldId id="290" r:id="rId30"/>
    <p:sldId id="331" r:id="rId31"/>
    <p:sldId id="332" r:id="rId32"/>
    <p:sldId id="387" r:id="rId33"/>
    <p:sldId id="383" r:id="rId34"/>
    <p:sldId id="390" r:id="rId35"/>
    <p:sldId id="386" r:id="rId36"/>
    <p:sldId id="394" r:id="rId37"/>
    <p:sldId id="351" r:id="rId38"/>
    <p:sldId id="359" r:id="rId39"/>
    <p:sldId id="403" r:id="rId40"/>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y-kaku" initials="y" lastIdx="3" clrIdx="0"/>
  <p:cmAuthor id="1" name="Kaku" initials="K" lastIdx="1" clrIdx="1">
    <p:extLst>
      <p:ext uri="{19B8F6BF-5375-455C-9EA6-DF929625EA0E}">
        <p15:presenceInfo xmlns:p15="http://schemas.microsoft.com/office/powerpoint/2012/main" userId="Kak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B6561"/>
    <a:srgbClr val="B8F7FE"/>
    <a:srgbClr val="FFEEB7"/>
    <a:srgbClr val="99CCFF"/>
    <a:srgbClr val="9EC3FE"/>
    <a:srgbClr val="BA0F02"/>
    <a:srgbClr val="EC7A34"/>
    <a:srgbClr val="CAE8AA"/>
    <a:srgbClr val="B5FC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11" autoAdjust="0"/>
    <p:restoredTop sz="83402" autoAdjust="0"/>
  </p:normalViewPr>
  <p:slideViewPr>
    <p:cSldViewPr>
      <p:cViewPr varScale="1">
        <p:scale>
          <a:sx n="74" d="100"/>
          <a:sy n="74" d="100"/>
        </p:scale>
        <p:origin x="1685"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aku\Desktop\all_precision_recall_good_0.6_1.0.xlsm"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Kaku\Desktop\all_precision_recall_good_0.7_1.0.xlsm"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Kaku\Desktop\all_precision_recall_good_0.9_1.0.xlsm"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C:\Users\Kaku\Dropbox\YandI\k-yamaguchi\&#22806;&#37096;&#30330;&#34920;&#29992;\&#32080;&#26524;\&#32080;&#26524;&#19968;&#35239;.xlsx" TargetMode="External"/><Relationship Id="rId2" Type="http://schemas.microsoft.com/office/2011/relationships/chartColorStyle" Target="colors1.xml"/><Relationship Id="rId1" Type="http://schemas.microsoft.com/office/2011/relationships/chartStyle" Target="style1.xml"/></Relationships>
</file>

<file path=ppt/charts/_rels/chart5.xml.rels><?xml version="1.0" encoding="UTF-8" standalone="yes"?>
<Relationships xmlns="http://schemas.openxmlformats.org/package/2006/relationships"><Relationship Id="rId1" Type="http://schemas.openxmlformats.org/officeDocument/2006/relationships/oleObject" Target="file:///C:\Program%20Files\pleiades-e4.2-java-jre_20120812\eclipse\result\all_precision_recall_good.xlsm"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Program%20Files\pleiades-e4.2-java-jre_20120812\eclipse\result\all_precision_recall.xlsm"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Kaku\AppData\Roaming\Microsoft\Excel\all_precision_recall_good%20(version%201).xlsb"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ja-JP" dirty="0" err="1" smtClean="0"/>
              <a:t>F</a:t>
            </a:r>
            <a:r>
              <a:rPr lang="en-US" altLang="en-US" dirty="0" err="1" smtClean="0"/>
              <a:t>Overlap</a:t>
            </a:r>
            <a:endParaRPr lang="en-US" altLang="en-US" dirty="0"/>
          </a:p>
        </c:rich>
      </c:tx>
      <c:layout/>
      <c:overlay val="0"/>
    </c:title>
    <c:autoTitleDeleted val="0"/>
    <c:plotArea>
      <c:layout/>
      <c:scatterChart>
        <c:scatterStyle val="lineMarker"/>
        <c:varyColors val="0"/>
        <c:ser>
          <c:idx val="0"/>
          <c:order val="0"/>
          <c:tx>
            <c:strRef>
              <c:f>Recall_jEdit!$B$33</c:f>
              <c:strCache>
                <c:ptCount val="1"/>
                <c:pt idx="0">
                  <c:v>Overlap</c:v>
                </c:pt>
              </c:strCache>
            </c:strRef>
          </c:tx>
          <c:spPr>
            <a:ln>
              <a:solidFill>
                <a:srgbClr val="FF0000"/>
              </a:solidFill>
            </a:ln>
          </c:spPr>
          <c:marker>
            <c:symbol val="triangle"/>
            <c:size val="10"/>
            <c:spPr>
              <a:solidFill>
                <a:srgbClr val="FF0000"/>
              </a:solidFill>
              <a:ln>
                <a:solidFill>
                  <a:srgbClr val="FF0000"/>
                </a:solidFill>
              </a:ln>
            </c:spPr>
          </c:marker>
          <c:xVal>
            <c:numRef>
              <c:f>Recall_jEdit!$A$34:$A$43</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Recall_jEdit!$B$34:$B$43</c:f>
              <c:numCache>
                <c:formatCode>General</c:formatCode>
                <c:ptCount val="10"/>
                <c:pt idx="0">
                  <c:v>0.81395348837209303</c:v>
                </c:pt>
                <c:pt idx="1">
                  <c:v>0.72093023255813948</c:v>
                </c:pt>
                <c:pt idx="2">
                  <c:v>0.72093023255813948</c:v>
                </c:pt>
                <c:pt idx="3">
                  <c:v>0.69767441860465118</c:v>
                </c:pt>
                <c:pt idx="4">
                  <c:v>0.69767441860465118</c:v>
                </c:pt>
                <c:pt idx="5">
                  <c:v>0.69767441860465118</c:v>
                </c:pt>
                <c:pt idx="6">
                  <c:v>0.67441860465116277</c:v>
                </c:pt>
                <c:pt idx="7">
                  <c:v>0.62790697674418605</c:v>
                </c:pt>
                <c:pt idx="8">
                  <c:v>0.60465116279069764</c:v>
                </c:pt>
                <c:pt idx="9">
                  <c:v>0.60465116279069764</c:v>
                </c:pt>
              </c:numCache>
            </c:numRef>
          </c:yVal>
          <c:smooth val="0"/>
        </c:ser>
        <c:ser>
          <c:idx val="1"/>
          <c:order val="1"/>
          <c:xVal>
            <c:numRef>
              <c:f>Recall_jEdit!$A$34:$A$43</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Precision_jEdit!$B$34:$B$43</c:f>
              <c:numCache>
                <c:formatCode>General</c:formatCode>
                <c:ptCount val="10"/>
                <c:pt idx="0">
                  <c:v>0.20393846640737623</c:v>
                </c:pt>
                <c:pt idx="1">
                  <c:v>0.1784111365253995</c:v>
                </c:pt>
                <c:pt idx="2">
                  <c:v>0.1784111365253995</c:v>
                </c:pt>
                <c:pt idx="3">
                  <c:v>0.17544841017529977</c:v>
                </c:pt>
                <c:pt idx="4">
                  <c:v>0.18127337302867924</c:v>
                </c:pt>
                <c:pt idx="5">
                  <c:v>0.18098614142675531</c:v>
                </c:pt>
                <c:pt idx="6">
                  <c:v>0.18074541003128938</c:v>
                </c:pt>
                <c:pt idx="7">
                  <c:v>0.18037328256268309</c:v>
                </c:pt>
                <c:pt idx="8">
                  <c:v>0.20008807339613843</c:v>
                </c:pt>
                <c:pt idx="9">
                  <c:v>0.21418481313449428</c:v>
                </c:pt>
              </c:numCache>
            </c:numRef>
          </c:yVal>
          <c:smooth val="0"/>
        </c:ser>
        <c:dLbls>
          <c:showLegendKey val="0"/>
          <c:showVal val="0"/>
          <c:showCatName val="0"/>
          <c:showSerName val="0"/>
          <c:showPercent val="0"/>
          <c:showBubbleSize val="0"/>
        </c:dLbls>
        <c:axId val="297262672"/>
        <c:axId val="297263232"/>
      </c:scatterChart>
      <c:valAx>
        <c:axId val="297262672"/>
        <c:scaling>
          <c:orientation val="minMax"/>
        </c:scaling>
        <c:delete val="0"/>
        <c:axPos val="b"/>
        <c:title>
          <c:tx>
            <c:rich>
              <a:bodyPr/>
              <a:lstStyle/>
              <a:p>
                <a:pPr>
                  <a:defRPr sz="1200"/>
                </a:pPr>
                <a:r>
                  <a:rPr lang="ja-JP" altLang="en-US" sz="1200"/>
                  <a:t>凝集度をフィルタリングする閾値</a:t>
                </a:r>
              </a:p>
            </c:rich>
          </c:tx>
          <c:layout/>
          <c:overlay val="0"/>
        </c:title>
        <c:numFmt formatCode="General" sourceLinked="1"/>
        <c:majorTickMark val="out"/>
        <c:minorTickMark val="none"/>
        <c:tickLblPos val="nextTo"/>
        <c:crossAx val="297263232"/>
        <c:crosses val="autoZero"/>
        <c:crossBetween val="midCat"/>
        <c:majorUnit val="0.2"/>
      </c:valAx>
      <c:valAx>
        <c:axId val="297263232"/>
        <c:scaling>
          <c:orientation val="minMax"/>
          <c:max val="1"/>
        </c:scaling>
        <c:delete val="0"/>
        <c:axPos val="l"/>
        <c:majorGridlines/>
        <c:title>
          <c:tx>
            <c:rich>
              <a:bodyPr rot="0" vert="horz"/>
              <a:lstStyle/>
              <a:p>
                <a:pPr>
                  <a:defRPr sz="1100"/>
                </a:pPr>
                <a:r>
                  <a:rPr lang="en-US" altLang="ja-JP" sz="1100" b="1" i="0" baseline="0" dirty="0" smtClean="0">
                    <a:effectLst/>
                  </a:rPr>
                  <a:t>Precision(</a:t>
                </a:r>
                <a:r>
                  <a:rPr lang="ja-JP" altLang="ja-JP" sz="900" b="1" i="0" baseline="0" dirty="0" smtClean="0">
                    <a:effectLst/>
                  </a:rPr>
                  <a:t>■</a:t>
                </a:r>
                <a:r>
                  <a:rPr lang="en-US" altLang="ja-JP" sz="1100" b="1" i="0" baseline="0" dirty="0" smtClean="0">
                    <a:effectLst/>
                  </a:rPr>
                  <a:t>)</a:t>
                </a:r>
                <a:endParaRPr lang="ja-JP" altLang="ja-JP" sz="1100" dirty="0" smtClean="0">
                  <a:effectLst/>
                </a:endParaRPr>
              </a:p>
              <a:p>
                <a:pPr>
                  <a:defRPr sz="1100"/>
                </a:pPr>
                <a:r>
                  <a:rPr lang="en-US" altLang="ja-JP" sz="1100" b="1" i="0" baseline="0" dirty="0" smtClean="0">
                    <a:effectLst/>
                  </a:rPr>
                  <a:t>Recall(</a:t>
                </a:r>
                <a:r>
                  <a:rPr lang="ja-JP" altLang="ja-JP" sz="1000" b="1" i="0" baseline="0" dirty="0" smtClean="0">
                    <a:effectLst/>
                  </a:rPr>
                  <a:t>▲</a:t>
                </a:r>
                <a:r>
                  <a:rPr lang="en-US" altLang="ja-JP" sz="1100" b="1" i="0" baseline="0" dirty="0" smtClean="0">
                    <a:effectLst/>
                  </a:rPr>
                  <a:t>)</a:t>
                </a:r>
                <a:endParaRPr lang="ja-JP" altLang="ja-JP" sz="1100" dirty="0">
                  <a:effectLst/>
                </a:endParaRPr>
              </a:p>
            </c:rich>
          </c:tx>
          <c:layout/>
          <c:overlay val="0"/>
        </c:title>
        <c:numFmt formatCode="General" sourceLinked="1"/>
        <c:majorTickMark val="out"/>
        <c:minorTickMark val="none"/>
        <c:tickLblPos val="nextTo"/>
        <c:crossAx val="297262672"/>
        <c:crosses val="autoZero"/>
        <c:crossBetween val="midCat"/>
      </c:valAx>
    </c:plotArea>
    <c:plotVisOnly val="1"/>
    <c:dispBlanksAs val="gap"/>
    <c:showDLblsOverMax val="0"/>
  </c:chart>
  <c:spPr>
    <a:solidFill>
      <a:schemeClr val="bg1"/>
    </a:solidFill>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ja-JP" dirty="0" err="1" smtClean="0"/>
              <a:t>F</a:t>
            </a:r>
            <a:r>
              <a:rPr lang="en-US" altLang="en-US" dirty="0" err="1" smtClean="0"/>
              <a:t>Coverage</a:t>
            </a:r>
            <a:endParaRPr lang="en-US" altLang="en-US" dirty="0"/>
          </a:p>
        </c:rich>
      </c:tx>
      <c:layout/>
      <c:overlay val="0"/>
    </c:title>
    <c:autoTitleDeleted val="0"/>
    <c:plotArea>
      <c:layout/>
      <c:scatterChart>
        <c:scatterStyle val="lineMarker"/>
        <c:varyColors val="0"/>
        <c:ser>
          <c:idx val="0"/>
          <c:order val="0"/>
          <c:tx>
            <c:strRef>
              <c:f>Recall_jEdit!$B$17</c:f>
              <c:strCache>
                <c:ptCount val="1"/>
                <c:pt idx="0">
                  <c:v>Coverage</c:v>
                </c:pt>
              </c:strCache>
            </c:strRef>
          </c:tx>
          <c:spPr>
            <a:ln>
              <a:solidFill>
                <a:srgbClr val="FF0000"/>
              </a:solidFill>
            </a:ln>
          </c:spPr>
          <c:marker>
            <c:symbol val="triangle"/>
            <c:size val="9"/>
            <c:spPr>
              <a:solidFill>
                <a:srgbClr val="FF0000"/>
              </a:solidFill>
              <a:ln>
                <a:solidFill>
                  <a:srgbClr val="FF0000"/>
                </a:solidFill>
              </a:ln>
            </c:spPr>
          </c:marker>
          <c:xVal>
            <c:numRef>
              <c:f>Recall_jEdit!$A$18:$A$27</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Recall_jEdit!$B$18:$B$27</c:f>
              <c:numCache>
                <c:formatCode>General</c:formatCode>
                <c:ptCount val="10"/>
                <c:pt idx="0">
                  <c:v>0.80645161290322576</c:v>
                </c:pt>
                <c:pt idx="1">
                  <c:v>0.80645161290322576</c:v>
                </c:pt>
                <c:pt idx="2">
                  <c:v>0.80645161290322576</c:v>
                </c:pt>
                <c:pt idx="3">
                  <c:v>0.80645161290322576</c:v>
                </c:pt>
                <c:pt idx="4">
                  <c:v>0.67741935483870963</c:v>
                </c:pt>
                <c:pt idx="5">
                  <c:v>0.61290322580645162</c:v>
                </c:pt>
                <c:pt idx="6">
                  <c:v>0.4838709677419355</c:v>
                </c:pt>
                <c:pt idx="7">
                  <c:v>0.32258064516129031</c:v>
                </c:pt>
                <c:pt idx="8">
                  <c:v>0.25806451612903225</c:v>
                </c:pt>
                <c:pt idx="9">
                  <c:v>0.19354838709677419</c:v>
                </c:pt>
              </c:numCache>
            </c:numRef>
          </c:yVal>
          <c:smooth val="0"/>
        </c:ser>
        <c:ser>
          <c:idx val="1"/>
          <c:order val="1"/>
          <c:xVal>
            <c:numRef>
              <c:f>Recall_jEdit!$A$18:$A$27</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Precision_jEdit!$B$18:$B$27</c:f>
              <c:numCache>
                <c:formatCode>General</c:formatCode>
                <c:ptCount val="10"/>
                <c:pt idx="0">
                  <c:v>0.20606590104065212</c:v>
                </c:pt>
                <c:pt idx="1">
                  <c:v>0.21269076247034996</c:v>
                </c:pt>
                <c:pt idx="2">
                  <c:v>0.22857799140441565</c:v>
                </c:pt>
                <c:pt idx="3">
                  <c:v>0.22935990057660166</c:v>
                </c:pt>
                <c:pt idx="4">
                  <c:v>0.19623215145552908</c:v>
                </c:pt>
                <c:pt idx="5">
                  <c:v>0.17786554786710901</c:v>
                </c:pt>
                <c:pt idx="6">
                  <c:v>0.17253362066992639</c:v>
                </c:pt>
                <c:pt idx="7">
                  <c:v>0.13580077856338219</c:v>
                </c:pt>
                <c:pt idx="8">
                  <c:v>0.16319796597656</c:v>
                </c:pt>
                <c:pt idx="9">
                  <c:v>0.1257597448262005</c:v>
                </c:pt>
              </c:numCache>
            </c:numRef>
          </c:yVal>
          <c:smooth val="0"/>
        </c:ser>
        <c:dLbls>
          <c:showLegendKey val="0"/>
          <c:showVal val="0"/>
          <c:showCatName val="0"/>
          <c:showSerName val="0"/>
          <c:showPercent val="0"/>
          <c:showBubbleSize val="0"/>
        </c:dLbls>
        <c:axId val="297266592"/>
        <c:axId val="297267152"/>
      </c:scatterChart>
      <c:valAx>
        <c:axId val="297266592"/>
        <c:scaling>
          <c:orientation val="minMax"/>
        </c:scaling>
        <c:delete val="0"/>
        <c:axPos val="b"/>
        <c:title>
          <c:tx>
            <c:rich>
              <a:bodyPr/>
              <a:lstStyle/>
              <a:p>
                <a:pPr>
                  <a:defRPr sz="1200"/>
                </a:pPr>
                <a:r>
                  <a:rPr lang="ja-JP" altLang="en-US" sz="1200"/>
                  <a:t>凝集度をフィルタリングする閾値</a:t>
                </a:r>
              </a:p>
            </c:rich>
          </c:tx>
          <c:layout/>
          <c:overlay val="0"/>
        </c:title>
        <c:numFmt formatCode="General" sourceLinked="1"/>
        <c:majorTickMark val="out"/>
        <c:minorTickMark val="none"/>
        <c:tickLblPos val="nextTo"/>
        <c:crossAx val="297267152"/>
        <c:crosses val="autoZero"/>
        <c:crossBetween val="midCat"/>
        <c:majorUnit val="0.2"/>
      </c:valAx>
      <c:valAx>
        <c:axId val="297267152"/>
        <c:scaling>
          <c:orientation val="minMax"/>
          <c:max val="1"/>
        </c:scaling>
        <c:delete val="0"/>
        <c:axPos val="l"/>
        <c:majorGridlines/>
        <c:title>
          <c:tx>
            <c:rich>
              <a:bodyPr rot="0" vert="horz"/>
              <a:lstStyle/>
              <a:p>
                <a:pPr>
                  <a:defRPr sz="1100"/>
                </a:pPr>
                <a:r>
                  <a:rPr lang="en-US" altLang="ja-JP" sz="1100" b="1" i="0" baseline="0" dirty="0" smtClean="0">
                    <a:effectLst/>
                  </a:rPr>
                  <a:t>Precision(</a:t>
                </a:r>
                <a:r>
                  <a:rPr lang="ja-JP" altLang="ja-JP" sz="900" b="1" i="0" baseline="0" dirty="0" smtClean="0">
                    <a:effectLst/>
                  </a:rPr>
                  <a:t>■</a:t>
                </a:r>
                <a:r>
                  <a:rPr lang="en-US" altLang="ja-JP" sz="1100" b="1" i="0" baseline="0" dirty="0" smtClean="0">
                    <a:effectLst/>
                  </a:rPr>
                  <a:t>)</a:t>
                </a:r>
                <a:endParaRPr lang="ja-JP" altLang="ja-JP" sz="1100" dirty="0" smtClean="0">
                  <a:effectLst/>
                </a:endParaRPr>
              </a:p>
              <a:p>
                <a:pPr>
                  <a:defRPr sz="1100"/>
                </a:pPr>
                <a:r>
                  <a:rPr lang="en-US" altLang="ja-JP" sz="1100" b="1" i="0" baseline="0" dirty="0" smtClean="0">
                    <a:effectLst/>
                  </a:rPr>
                  <a:t>Recall(</a:t>
                </a:r>
                <a:r>
                  <a:rPr lang="ja-JP" altLang="ja-JP" sz="1000" b="1" i="0" baseline="0" dirty="0" smtClean="0">
                    <a:effectLst/>
                  </a:rPr>
                  <a:t>▲</a:t>
                </a:r>
                <a:r>
                  <a:rPr lang="en-US" altLang="ja-JP" sz="1100" b="1" i="0" baseline="0" dirty="0" smtClean="0">
                    <a:effectLst/>
                  </a:rPr>
                  <a:t>)</a:t>
                </a:r>
                <a:endParaRPr lang="ja-JP" altLang="ja-JP" sz="1100" dirty="0">
                  <a:effectLst/>
                </a:endParaRPr>
              </a:p>
            </c:rich>
          </c:tx>
          <c:layout/>
          <c:overlay val="0"/>
        </c:title>
        <c:numFmt formatCode="General" sourceLinked="1"/>
        <c:majorTickMark val="out"/>
        <c:minorTickMark val="none"/>
        <c:tickLblPos val="nextTo"/>
        <c:crossAx val="297266592"/>
        <c:crosses val="autoZero"/>
        <c:crossBetween val="midCat"/>
      </c:valAx>
    </c:plotArea>
    <c:plotVisOnly val="1"/>
    <c:dispBlanksAs val="gap"/>
    <c:showDLblsOverMax val="0"/>
  </c:chart>
  <c:spPr>
    <a:solidFill>
      <a:schemeClr val="bg1"/>
    </a:solidFill>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en-US" dirty="0" err="1" smtClean="0"/>
              <a:t>FTightness</a:t>
            </a:r>
            <a:endParaRPr lang="en-US" altLang="en-US" dirty="0"/>
          </a:p>
        </c:rich>
      </c:tx>
      <c:layout/>
      <c:overlay val="0"/>
    </c:title>
    <c:autoTitleDeleted val="0"/>
    <c:plotArea>
      <c:layout/>
      <c:scatterChart>
        <c:scatterStyle val="lineMarker"/>
        <c:varyColors val="0"/>
        <c:ser>
          <c:idx val="0"/>
          <c:order val="0"/>
          <c:tx>
            <c:strRef>
              <c:f>Recall_jEdit!$B$1</c:f>
              <c:strCache>
                <c:ptCount val="1"/>
                <c:pt idx="0">
                  <c:v>Tightness</c:v>
                </c:pt>
              </c:strCache>
            </c:strRef>
          </c:tx>
          <c:spPr>
            <a:ln>
              <a:solidFill>
                <a:srgbClr val="FF0000"/>
              </a:solidFill>
            </a:ln>
          </c:spPr>
          <c:marker>
            <c:symbol val="triangle"/>
            <c:size val="10"/>
            <c:spPr>
              <a:solidFill>
                <a:srgbClr val="FF0000"/>
              </a:solidFill>
              <a:ln>
                <a:solidFill>
                  <a:srgbClr val="FF0000"/>
                </a:solidFill>
              </a:ln>
            </c:spPr>
          </c:marker>
          <c:xVal>
            <c:numRef>
              <c:f>Recall_jEdit!$A$2:$A$11</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Recall_jEdit!$B$2:$B$11</c:f>
              <c:numCache>
                <c:formatCode>General</c:formatCode>
                <c:ptCount val="10"/>
                <c:pt idx="0">
                  <c:v>0.76923076923076927</c:v>
                </c:pt>
                <c:pt idx="1">
                  <c:v>0.61538461538461542</c:v>
                </c:pt>
                <c:pt idx="2">
                  <c:v>0.53846153846153844</c:v>
                </c:pt>
                <c:pt idx="3">
                  <c:v>0.46153846153846156</c:v>
                </c:pt>
                <c:pt idx="4">
                  <c:v>0.38461538461538464</c:v>
                </c:pt>
                <c:pt idx="5">
                  <c:v>0.38461538461538464</c:v>
                </c:pt>
                <c:pt idx="6">
                  <c:v>0.23076923076923078</c:v>
                </c:pt>
                <c:pt idx="7">
                  <c:v>0.15384615384615385</c:v>
                </c:pt>
                <c:pt idx="8">
                  <c:v>0.15384615384615385</c:v>
                </c:pt>
                <c:pt idx="9">
                  <c:v>0.15384615384615385</c:v>
                </c:pt>
              </c:numCache>
            </c:numRef>
          </c:yVal>
          <c:smooth val="0"/>
        </c:ser>
        <c:ser>
          <c:idx val="1"/>
          <c:order val="1"/>
          <c:xVal>
            <c:numRef>
              <c:f>Recall_jEdit!$A$2:$A$11</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Precision_jEdit!$B$2:$B$11</c:f>
              <c:numCache>
                <c:formatCode>General</c:formatCode>
                <c:ptCount val="10"/>
                <c:pt idx="0">
                  <c:v>0.26400188759793197</c:v>
                </c:pt>
                <c:pt idx="1">
                  <c:v>0.19450133085457891</c:v>
                </c:pt>
                <c:pt idx="2">
                  <c:v>0.19110176821487601</c:v>
                </c:pt>
                <c:pt idx="3">
                  <c:v>0.19524708178669756</c:v>
                </c:pt>
                <c:pt idx="4">
                  <c:v>0.17204560053603074</c:v>
                </c:pt>
                <c:pt idx="5">
                  <c:v>0.17272326275787181</c:v>
                </c:pt>
                <c:pt idx="6">
                  <c:v>0.17081604426002764</c:v>
                </c:pt>
                <c:pt idx="7">
                  <c:v>0.11618725324309082</c:v>
                </c:pt>
                <c:pt idx="8">
                  <c:v>0.11174603174603176</c:v>
                </c:pt>
                <c:pt idx="9">
                  <c:v>0.11181434599156119</c:v>
                </c:pt>
              </c:numCache>
            </c:numRef>
          </c:yVal>
          <c:smooth val="0"/>
        </c:ser>
        <c:dLbls>
          <c:showLegendKey val="0"/>
          <c:showVal val="0"/>
          <c:showCatName val="0"/>
          <c:showSerName val="0"/>
          <c:showPercent val="0"/>
          <c:showBubbleSize val="0"/>
        </c:dLbls>
        <c:axId val="297269952"/>
        <c:axId val="297270512"/>
      </c:scatterChart>
      <c:valAx>
        <c:axId val="297269952"/>
        <c:scaling>
          <c:orientation val="minMax"/>
        </c:scaling>
        <c:delete val="0"/>
        <c:axPos val="b"/>
        <c:title>
          <c:tx>
            <c:rich>
              <a:bodyPr/>
              <a:lstStyle/>
              <a:p>
                <a:pPr>
                  <a:defRPr sz="1200"/>
                </a:pPr>
                <a:r>
                  <a:rPr lang="ja-JP" altLang="en-US" sz="1200"/>
                  <a:t>凝集度をフィルタリングする閾値</a:t>
                </a:r>
              </a:p>
            </c:rich>
          </c:tx>
          <c:layout/>
          <c:overlay val="0"/>
        </c:title>
        <c:numFmt formatCode="General" sourceLinked="1"/>
        <c:majorTickMark val="out"/>
        <c:minorTickMark val="none"/>
        <c:tickLblPos val="nextTo"/>
        <c:crossAx val="297270512"/>
        <c:crosses val="autoZero"/>
        <c:crossBetween val="midCat"/>
        <c:majorUnit val="0.2"/>
      </c:valAx>
      <c:valAx>
        <c:axId val="297270512"/>
        <c:scaling>
          <c:orientation val="minMax"/>
          <c:max val="1"/>
        </c:scaling>
        <c:delete val="0"/>
        <c:axPos val="l"/>
        <c:majorGridlines/>
        <c:title>
          <c:tx>
            <c:rich>
              <a:bodyPr rot="0" vert="horz"/>
              <a:lstStyle/>
              <a:p>
                <a:pPr>
                  <a:defRPr sz="1100"/>
                </a:pPr>
                <a:r>
                  <a:rPr lang="en-US" altLang="ja-JP" sz="1100" b="1" i="0" baseline="0" dirty="0" smtClean="0">
                    <a:effectLst/>
                  </a:rPr>
                  <a:t>Precision(</a:t>
                </a:r>
                <a:r>
                  <a:rPr lang="ja-JP" altLang="ja-JP" sz="900" b="1" i="0" baseline="0" dirty="0" smtClean="0">
                    <a:effectLst/>
                  </a:rPr>
                  <a:t>■</a:t>
                </a:r>
                <a:r>
                  <a:rPr lang="en-US" altLang="ja-JP" sz="1100" b="1" i="0" baseline="0" dirty="0" smtClean="0">
                    <a:effectLst/>
                  </a:rPr>
                  <a:t>)</a:t>
                </a:r>
                <a:endParaRPr lang="ja-JP" altLang="ja-JP" sz="1100" dirty="0" smtClean="0">
                  <a:effectLst/>
                </a:endParaRPr>
              </a:p>
              <a:p>
                <a:pPr>
                  <a:defRPr sz="1100"/>
                </a:pPr>
                <a:r>
                  <a:rPr lang="en-US" altLang="ja-JP" sz="1100" b="1" i="0" baseline="0" dirty="0" smtClean="0">
                    <a:effectLst/>
                  </a:rPr>
                  <a:t>Recall(</a:t>
                </a:r>
                <a:r>
                  <a:rPr lang="ja-JP" altLang="ja-JP" sz="1000" b="1" i="0" baseline="0" dirty="0" smtClean="0">
                    <a:effectLst/>
                  </a:rPr>
                  <a:t>▲</a:t>
                </a:r>
                <a:r>
                  <a:rPr lang="en-US" altLang="ja-JP" sz="1100" b="1" i="0" baseline="0" dirty="0" smtClean="0">
                    <a:effectLst/>
                  </a:rPr>
                  <a:t>)</a:t>
                </a:r>
                <a:endParaRPr lang="ja-JP" altLang="ja-JP" sz="1100" dirty="0">
                  <a:effectLst/>
                </a:endParaRPr>
              </a:p>
            </c:rich>
          </c:tx>
          <c:layout/>
          <c:overlay val="0"/>
        </c:title>
        <c:numFmt formatCode="General" sourceLinked="1"/>
        <c:majorTickMark val="out"/>
        <c:minorTickMark val="none"/>
        <c:tickLblPos val="nextTo"/>
        <c:crossAx val="297269952"/>
        <c:crosses val="autoZero"/>
        <c:crossBetween val="midCat"/>
      </c:valAx>
    </c:plotArea>
    <c:plotVisOnly val="1"/>
    <c:dispBlanksAs val="gap"/>
    <c:showDLblsOverMax val="0"/>
  </c:chart>
  <c:spPr>
    <a:solidFill>
      <a:schemeClr val="bg1"/>
    </a:solidFill>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ja-JP" altLang="en-US" dirty="0"/>
              <a:t>類似度</a:t>
            </a:r>
            <a:r>
              <a:rPr lang="ja-JP" altLang="en-US" dirty="0" smtClean="0"/>
              <a:t>別</a:t>
            </a:r>
            <a:r>
              <a:rPr lang="en-US" altLang="ja-JP" dirty="0" err="1" smtClean="0"/>
              <a:t>FOverlap</a:t>
            </a:r>
            <a:r>
              <a:rPr lang="ja-JP" altLang="en-US" dirty="0"/>
              <a:t>の</a:t>
            </a:r>
            <a:r>
              <a:rPr lang="en-US" altLang="ja-JP" dirty="0"/>
              <a:t>Recall</a:t>
            </a:r>
            <a:endParaRPr lang="ja-JP" altLang="en-US" dirty="0"/>
          </a:p>
        </c:rich>
      </c:tx>
      <c:layout/>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ja-JP"/>
        </a:p>
      </c:txPr>
    </c:title>
    <c:autoTitleDeleted val="0"/>
    <c:plotArea>
      <c:layout/>
      <c:scatterChart>
        <c:scatterStyle val="lineMarker"/>
        <c:varyColors val="0"/>
        <c:ser>
          <c:idx val="0"/>
          <c:order val="0"/>
          <c:tx>
            <c:strRef>
              <c:f>'Recall_1.0'!$B$33</c:f>
              <c:strCache>
                <c:ptCount val="1"/>
                <c:pt idx="0">
                  <c:v>類似度1.0</c:v>
                </c:pt>
              </c:strCache>
            </c:strRef>
          </c:tx>
          <c:spPr>
            <a:ln w="22225" cap="rnd">
              <a:solidFill>
                <a:srgbClr val="FF0000"/>
              </a:solidFill>
              <a:round/>
            </a:ln>
            <a:effectLst/>
          </c:spPr>
          <c:marker>
            <c:symbol val="diamond"/>
            <c:size val="6"/>
            <c:spPr>
              <a:solidFill>
                <a:srgbClr val="FF0000"/>
              </a:solidFill>
              <a:ln w="9525">
                <a:solidFill>
                  <a:srgbClr val="FF0000"/>
                </a:solidFill>
                <a:round/>
              </a:ln>
              <a:effectLst/>
            </c:spPr>
          </c:marker>
          <c:xVal>
            <c:numRef>
              <c:f>'Recall_1.0'!$A$34:$A$43</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'Recall_1.0'!$B$34:$B$43</c:f>
              <c:numCache>
                <c:formatCode>General</c:formatCode>
                <c:ptCount val="10"/>
                <c:pt idx="0">
                  <c:v>0.7142857142857143</c:v>
                </c:pt>
                <c:pt idx="1">
                  <c:v>0.7142857142857143</c:v>
                </c:pt>
                <c:pt idx="2">
                  <c:v>0.7142857142857143</c:v>
                </c:pt>
                <c:pt idx="3">
                  <c:v>0.7142857142857143</c:v>
                </c:pt>
                <c:pt idx="4">
                  <c:v>0.7142857142857143</c:v>
                </c:pt>
                <c:pt idx="5">
                  <c:v>0.7142857142857143</c:v>
                </c:pt>
                <c:pt idx="6">
                  <c:v>0.7142857142857143</c:v>
                </c:pt>
                <c:pt idx="7">
                  <c:v>0.42857142857142855</c:v>
                </c:pt>
                <c:pt idx="8">
                  <c:v>0.42857142857142855</c:v>
                </c:pt>
                <c:pt idx="9">
                  <c:v>0.42857142857142855</c:v>
                </c:pt>
              </c:numCache>
            </c:numRef>
          </c:yVal>
          <c:smooth val="0"/>
        </c:ser>
        <c:ser>
          <c:idx val="1"/>
          <c:order val="1"/>
          <c:tx>
            <c:strRef>
              <c:f>'Recall_0.9_1.0'!$B$33</c:f>
              <c:strCache>
                <c:ptCount val="1"/>
                <c:pt idx="0">
                  <c:v>類似度0.9以上</c:v>
                </c:pt>
              </c:strCache>
            </c:strRef>
          </c:tx>
          <c:spPr>
            <a:ln w="22225" cap="rnd">
              <a:solidFill>
                <a:schemeClr val="accent2"/>
              </a:solidFill>
              <a:round/>
            </a:ln>
            <a:effectLst/>
          </c:spPr>
          <c:marker>
            <c:symbol val="square"/>
            <c:size val="6"/>
            <c:spPr>
              <a:solidFill>
                <a:schemeClr val="accent2"/>
              </a:solidFill>
              <a:ln w="9525">
                <a:solidFill>
                  <a:schemeClr val="accent2"/>
                </a:solidFill>
                <a:round/>
              </a:ln>
              <a:effectLst/>
            </c:spPr>
          </c:marker>
          <c:xVal>
            <c:numRef>
              <c:f>'Recall_1.0'!$A$34:$A$43</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'Recall_0.9_1.0'!$B$34:$B$43</c:f>
              <c:numCache>
                <c:formatCode>General</c:formatCode>
                <c:ptCount val="10"/>
                <c:pt idx="0">
                  <c:v>0.76923076923076927</c:v>
                </c:pt>
                <c:pt idx="1">
                  <c:v>0.61538461538461542</c:v>
                </c:pt>
                <c:pt idx="2">
                  <c:v>0.61538461538461542</c:v>
                </c:pt>
                <c:pt idx="3">
                  <c:v>0.61538461538461542</c:v>
                </c:pt>
                <c:pt idx="4">
                  <c:v>0.61538461538461542</c:v>
                </c:pt>
                <c:pt idx="5">
                  <c:v>0.61538461538461542</c:v>
                </c:pt>
                <c:pt idx="6">
                  <c:v>0.61538461538461542</c:v>
                </c:pt>
                <c:pt idx="7">
                  <c:v>0.46153846153846156</c:v>
                </c:pt>
                <c:pt idx="8">
                  <c:v>0.46153846153846156</c:v>
                </c:pt>
                <c:pt idx="9">
                  <c:v>0.46153846153846156</c:v>
                </c:pt>
              </c:numCache>
            </c:numRef>
          </c:yVal>
          <c:smooth val="0"/>
        </c:ser>
        <c:ser>
          <c:idx val="2"/>
          <c:order val="2"/>
          <c:tx>
            <c:strRef>
              <c:f>'Recall_0.8_1.0'!$B$33</c:f>
              <c:strCache>
                <c:ptCount val="1"/>
                <c:pt idx="0">
                  <c:v>類似度0.8以上</c:v>
                </c:pt>
              </c:strCache>
            </c:strRef>
          </c:tx>
          <c:spPr>
            <a:ln w="22225" cap="rnd">
              <a:solidFill>
                <a:srgbClr val="7030A0"/>
              </a:solidFill>
              <a:round/>
            </a:ln>
            <a:effectLst/>
          </c:spPr>
          <c:marker>
            <c:symbol val="triangle"/>
            <c:size val="6"/>
            <c:spPr>
              <a:solidFill>
                <a:srgbClr val="7030A0"/>
              </a:solidFill>
              <a:ln w="9525">
                <a:solidFill>
                  <a:srgbClr val="7030A0"/>
                </a:solidFill>
                <a:round/>
              </a:ln>
              <a:effectLst/>
            </c:spPr>
          </c:marker>
          <c:xVal>
            <c:numRef>
              <c:f>'Recall_1.0'!$A$34:$A$43</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'Recall_0.8_1.0'!$B$34:$B$43</c:f>
              <c:numCache>
                <c:formatCode>General</c:formatCode>
                <c:ptCount val="10"/>
                <c:pt idx="0">
                  <c:v>0.8</c:v>
                </c:pt>
                <c:pt idx="1">
                  <c:v>0.7</c:v>
                </c:pt>
                <c:pt idx="2">
                  <c:v>0.7</c:v>
                </c:pt>
                <c:pt idx="3">
                  <c:v>0.7</c:v>
                </c:pt>
                <c:pt idx="4">
                  <c:v>0.7</c:v>
                </c:pt>
                <c:pt idx="5">
                  <c:v>0.7</c:v>
                </c:pt>
                <c:pt idx="6">
                  <c:v>0.7</c:v>
                </c:pt>
                <c:pt idx="7">
                  <c:v>0.6</c:v>
                </c:pt>
                <c:pt idx="8">
                  <c:v>0.6</c:v>
                </c:pt>
                <c:pt idx="9">
                  <c:v>0.6</c:v>
                </c:pt>
              </c:numCache>
            </c:numRef>
          </c:yVal>
          <c:smooth val="0"/>
        </c:ser>
        <c:ser>
          <c:idx val="3"/>
          <c:order val="3"/>
          <c:tx>
            <c:strRef>
              <c:f>'Recall_0.7_1.0'!$B$33</c:f>
              <c:strCache>
                <c:ptCount val="1"/>
                <c:pt idx="0">
                  <c:v>類似度0.7以上</c:v>
                </c:pt>
              </c:strCache>
            </c:strRef>
          </c:tx>
          <c:spPr>
            <a:ln w="22225" cap="rnd">
              <a:solidFill>
                <a:schemeClr val="accent4"/>
              </a:solidFill>
              <a:round/>
            </a:ln>
            <a:effectLst/>
          </c:spPr>
          <c:marker>
            <c:symbol val="x"/>
            <c:size val="6"/>
            <c:spPr>
              <a:noFill/>
              <a:ln w="9525">
                <a:solidFill>
                  <a:schemeClr val="accent4"/>
                </a:solidFill>
                <a:round/>
              </a:ln>
              <a:effectLst/>
            </c:spPr>
          </c:marker>
          <c:xVal>
            <c:numRef>
              <c:f>'Recall_1.0'!$A$34:$A$43</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'Recall_0.7_1.0'!$B$34:$B$43</c:f>
              <c:numCache>
                <c:formatCode>General</c:formatCode>
                <c:ptCount val="10"/>
                <c:pt idx="0">
                  <c:v>0.80645161290322576</c:v>
                </c:pt>
                <c:pt idx="1">
                  <c:v>0.70967741935483875</c:v>
                </c:pt>
                <c:pt idx="2">
                  <c:v>0.70967741935483875</c:v>
                </c:pt>
                <c:pt idx="3">
                  <c:v>0.70967741935483875</c:v>
                </c:pt>
                <c:pt idx="4">
                  <c:v>0.70967741935483875</c:v>
                </c:pt>
                <c:pt idx="5">
                  <c:v>0.70967741935483875</c:v>
                </c:pt>
                <c:pt idx="6">
                  <c:v>0.67741935483870963</c:v>
                </c:pt>
                <c:pt idx="7">
                  <c:v>0.61290322580645162</c:v>
                </c:pt>
                <c:pt idx="8">
                  <c:v>0.61290322580645162</c:v>
                </c:pt>
                <c:pt idx="9">
                  <c:v>0.61290322580645162</c:v>
                </c:pt>
              </c:numCache>
            </c:numRef>
          </c:yVal>
          <c:smooth val="0"/>
        </c:ser>
        <c:ser>
          <c:idx val="4"/>
          <c:order val="4"/>
          <c:tx>
            <c:strRef>
              <c:f>'Recall_0.6_1.0'!$B$33</c:f>
              <c:strCache>
                <c:ptCount val="1"/>
                <c:pt idx="0">
                  <c:v>類似度0.6以上</c:v>
                </c:pt>
              </c:strCache>
            </c:strRef>
          </c:tx>
          <c:spPr>
            <a:ln w="22225" cap="rnd">
              <a:solidFill>
                <a:srgbClr val="00B050"/>
              </a:solidFill>
              <a:round/>
            </a:ln>
            <a:effectLst/>
          </c:spPr>
          <c:marker>
            <c:symbol val="star"/>
            <c:size val="6"/>
            <c:spPr>
              <a:solidFill>
                <a:srgbClr val="00B050"/>
              </a:solidFill>
              <a:ln w="9525">
                <a:solidFill>
                  <a:srgbClr val="00B050"/>
                </a:solidFill>
                <a:round/>
              </a:ln>
              <a:effectLst/>
            </c:spPr>
          </c:marker>
          <c:xVal>
            <c:numRef>
              <c:f>'Recall_1.0'!$A$34:$A$43</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'Recall_0.6_1.0'!$B$34:$B$43</c:f>
              <c:numCache>
                <c:formatCode>General</c:formatCode>
                <c:ptCount val="10"/>
                <c:pt idx="0">
                  <c:v>0.81395348837209303</c:v>
                </c:pt>
                <c:pt idx="1">
                  <c:v>0.72093023255813948</c:v>
                </c:pt>
                <c:pt idx="2">
                  <c:v>0.72093023255813948</c:v>
                </c:pt>
                <c:pt idx="3">
                  <c:v>0.69767441860465118</c:v>
                </c:pt>
                <c:pt idx="4">
                  <c:v>0.69767441860465118</c:v>
                </c:pt>
                <c:pt idx="5">
                  <c:v>0.69767441860465118</c:v>
                </c:pt>
                <c:pt idx="6">
                  <c:v>0.67441860465116277</c:v>
                </c:pt>
                <c:pt idx="7">
                  <c:v>0.62790697674418605</c:v>
                </c:pt>
                <c:pt idx="8">
                  <c:v>0.60465116279069764</c:v>
                </c:pt>
                <c:pt idx="9">
                  <c:v>0.60465116279069764</c:v>
                </c:pt>
              </c:numCache>
            </c:numRef>
          </c:yVal>
          <c:smooth val="0"/>
        </c:ser>
        <c:dLbls>
          <c:showLegendKey val="0"/>
          <c:showVal val="0"/>
          <c:showCatName val="0"/>
          <c:showSerName val="0"/>
          <c:showPercent val="0"/>
          <c:showBubbleSize val="0"/>
        </c:dLbls>
        <c:axId val="297274992"/>
        <c:axId val="297275552"/>
      </c:scatterChart>
      <c:valAx>
        <c:axId val="297274992"/>
        <c:scaling>
          <c:orientation val="minMax"/>
        </c:scaling>
        <c:delete val="0"/>
        <c:axPos val="b"/>
        <c:title>
          <c:tx>
            <c:rich>
              <a:bodyPr rot="0" spcFirstLastPara="1" vertOverflow="ellipsis" vert="horz" wrap="square" anchor="ctr" anchorCtr="1"/>
              <a:lstStyle/>
              <a:p>
                <a:pPr>
                  <a:defRPr sz="2000" b="0" i="0" u="none" strike="noStrike" kern="1200" cap="all" baseline="0">
                    <a:solidFill>
                      <a:schemeClr val="tx1">
                        <a:lumMod val="65000"/>
                        <a:lumOff val="35000"/>
                      </a:schemeClr>
                    </a:solidFill>
                    <a:latin typeface="+mn-lt"/>
                    <a:ea typeface="+mn-ea"/>
                    <a:cs typeface="+mn-cs"/>
                  </a:defRPr>
                </a:pPr>
                <a:r>
                  <a:rPr lang="ja-JP" altLang="en-US" sz="2000"/>
                  <a:t>凝集度をフィルタリングする閾値</a:t>
                </a:r>
              </a:p>
            </c:rich>
          </c:tx>
          <c:layout/>
          <c:overlay val="0"/>
          <c:spPr>
            <a:noFill/>
            <a:ln>
              <a:noFill/>
            </a:ln>
            <a:effectLst/>
          </c:spPr>
          <c:txPr>
            <a:bodyPr rot="0" spcFirstLastPara="1" vertOverflow="ellipsis" vert="horz" wrap="square" anchor="ctr" anchorCtr="1"/>
            <a:lstStyle/>
            <a:p>
              <a:pPr>
                <a:defRPr sz="2000" b="0" i="0" u="none" strike="noStrike" kern="1200" cap="all"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cap="all" spc="120" normalizeH="0" baseline="0">
                <a:solidFill>
                  <a:schemeClr val="tx1">
                    <a:lumMod val="65000"/>
                    <a:lumOff val="35000"/>
                  </a:schemeClr>
                </a:solidFill>
                <a:latin typeface="+mn-lt"/>
                <a:ea typeface="+mn-ea"/>
                <a:cs typeface="+mn-cs"/>
              </a:defRPr>
            </a:pPr>
            <a:endParaRPr lang="ja-JP"/>
          </a:p>
        </c:txPr>
        <c:crossAx val="297275552"/>
        <c:crosses val="autoZero"/>
        <c:crossBetween val="midCat"/>
      </c:valAx>
      <c:valAx>
        <c:axId val="2972755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r>
                  <a:rPr lang="en-US" altLang="ja-JP" sz="1800"/>
                  <a:t>recall</a:t>
                </a:r>
                <a:endParaRPr lang="ja-JP" altLang="en-US" sz="1800"/>
              </a:p>
            </c:rich>
          </c:tx>
          <c:layout/>
          <c:overlay val="0"/>
          <c:spPr>
            <a:noFill/>
            <a:ln>
              <a:noFill/>
            </a:ln>
            <a:effectLst/>
          </c:spPr>
          <c:txPr>
            <a:bodyPr rot="-5400000" spcFirstLastPara="1" vertOverflow="ellipsis" vert="horz" wrap="square" anchor="ctr" anchorCtr="1"/>
            <a:lstStyle/>
            <a:p>
              <a:pPr>
                <a:defRPr sz="1800" b="0" i="0" u="none" strike="noStrike" kern="1200" cap="all"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97274992"/>
        <c:crosses val="autoZero"/>
        <c:crossBetween val="midCat"/>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solidFill>
      <a:schemeClr val="bg1"/>
    </a:solid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en-US" dirty="0" err="1" smtClean="0"/>
              <a:t>FCoverageOfColumba</a:t>
            </a:r>
            <a:endParaRPr lang="en-US" altLang="en-US" dirty="0"/>
          </a:p>
        </c:rich>
      </c:tx>
      <c:overlay val="0"/>
    </c:title>
    <c:autoTitleDeleted val="0"/>
    <c:plotArea>
      <c:layout/>
      <c:scatterChart>
        <c:scatterStyle val="lineMarker"/>
        <c:varyColors val="0"/>
        <c:ser>
          <c:idx val="0"/>
          <c:order val="0"/>
          <c:tx>
            <c:strRef>
              <c:f>Recall_columba!$B$17</c:f>
              <c:strCache>
                <c:ptCount val="1"/>
                <c:pt idx="0">
                  <c:v>再現率</c:v>
                </c:pt>
              </c:strCache>
            </c:strRef>
          </c:tx>
          <c:spPr>
            <a:ln>
              <a:solidFill>
                <a:srgbClr val="FF0000"/>
              </a:solidFill>
            </a:ln>
          </c:spPr>
          <c:marker>
            <c:spPr>
              <a:solidFill>
                <a:srgbClr val="FF0000"/>
              </a:solidFill>
              <a:ln>
                <a:solidFill>
                  <a:srgbClr val="FF0000"/>
                </a:solidFill>
              </a:ln>
            </c:spPr>
          </c:marker>
          <c:xVal>
            <c:numRef>
              <c:f>Recall_columba!$A$18:$A$27</c:f>
              <c:numCache>
                <c:formatCode>General</c:formatCode>
                <c:ptCount val="10"/>
                <c:pt idx="0">
                  <c:v>0</c:v>
                </c:pt>
                <c:pt idx="1">
                  <c:v>0.1</c:v>
                </c:pt>
                <c:pt idx="2">
                  <c:v>0.2</c:v>
                </c:pt>
                <c:pt idx="3">
                  <c:v>0.3000000000000001</c:v>
                </c:pt>
                <c:pt idx="4">
                  <c:v>0.4</c:v>
                </c:pt>
                <c:pt idx="5">
                  <c:v>0.5</c:v>
                </c:pt>
                <c:pt idx="6">
                  <c:v>0.6000000000000002</c:v>
                </c:pt>
                <c:pt idx="7">
                  <c:v>0.70000000000000018</c:v>
                </c:pt>
                <c:pt idx="8">
                  <c:v>0.8</c:v>
                </c:pt>
                <c:pt idx="9">
                  <c:v>0.9</c:v>
                </c:pt>
              </c:numCache>
            </c:numRef>
          </c:xVal>
          <c:yVal>
            <c:numRef>
              <c:f>Recall_columba!$B$18:$B$27</c:f>
              <c:numCache>
                <c:formatCode>General</c:formatCode>
                <c:ptCount val="10"/>
                <c:pt idx="0">
                  <c:v>1</c:v>
                </c:pt>
                <c:pt idx="1">
                  <c:v>1</c:v>
                </c:pt>
                <c:pt idx="2">
                  <c:v>1</c:v>
                </c:pt>
                <c:pt idx="3">
                  <c:v>0.66666666666666663</c:v>
                </c:pt>
                <c:pt idx="4">
                  <c:v>0.66666666666666663</c:v>
                </c:pt>
                <c:pt idx="5">
                  <c:v>0.66666666666666663</c:v>
                </c:pt>
                <c:pt idx="6">
                  <c:v>0.33333333333333331</c:v>
                </c:pt>
                <c:pt idx="7">
                  <c:v>0.33333333333333331</c:v>
                </c:pt>
                <c:pt idx="8">
                  <c:v>0.33333333333333331</c:v>
                </c:pt>
                <c:pt idx="9">
                  <c:v>0</c:v>
                </c:pt>
              </c:numCache>
            </c:numRef>
          </c:yVal>
          <c:smooth val="0"/>
        </c:ser>
        <c:ser>
          <c:idx val="2"/>
          <c:order val="1"/>
          <c:tx>
            <c:strRef>
              <c:f>Precision_columba!$B$17</c:f>
              <c:strCache>
                <c:ptCount val="1"/>
                <c:pt idx="0">
                  <c:v>適合率</c:v>
                </c:pt>
              </c:strCache>
            </c:strRef>
          </c:tx>
          <c:spPr>
            <a:ln>
              <a:solidFill>
                <a:srgbClr val="0070C0"/>
              </a:solidFill>
            </a:ln>
          </c:spPr>
          <c:marker>
            <c:spPr>
              <a:solidFill>
                <a:srgbClr val="0070C0"/>
              </a:solidFill>
              <a:ln>
                <a:solidFill>
                  <a:srgbClr val="0070C0"/>
                </a:solidFill>
              </a:ln>
            </c:spPr>
          </c:marker>
          <c:xVal>
            <c:numRef>
              <c:f>Recall_columba!$A$18:$A$27</c:f>
              <c:numCache>
                <c:formatCode>General</c:formatCode>
                <c:ptCount val="10"/>
                <c:pt idx="0">
                  <c:v>0</c:v>
                </c:pt>
                <c:pt idx="1">
                  <c:v>0.1</c:v>
                </c:pt>
                <c:pt idx="2">
                  <c:v>0.2</c:v>
                </c:pt>
                <c:pt idx="3">
                  <c:v>0.3000000000000001</c:v>
                </c:pt>
                <c:pt idx="4">
                  <c:v>0.4</c:v>
                </c:pt>
                <c:pt idx="5">
                  <c:v>0.5</c:v>
                </c:pt>
                <c:pt idx="6">
                  <c:v>0.6000000000000002</c:v>
                </c:pt>
                <c:pt idx="7">
                  <c:v>0.70000000000000018</c:v>
                </c:pt>
                <c:pt idx="8">
                  <c:v>0.8</c:v>
                </c:pt>
                <c:pt idx="9">
                  <c:v>0.9</c:v>
                </c:pt>
              </c:numCache>
            </c:numRef>
          </c:xVal>
          <c:yVal>
            <c:numRef>
              <c:f>Precision_columba!$B$18:$B$27</c:f>
              <c:numCache>
                <c:formatCode>General</c:formatCode>
                <c:ptCount val="10"/>
                <c:pt idx="0">
                  <c:v>0.26265933298411009</c:v>
                </c:pt>
                <c:pt idx="1">
                  <c:v>0.24392274392274368</c:v>
                </c:pt>
                <c:pt idx="2">
                  <c:v>0.19135069135069097</c:v>
                </c:pt>
                <c:pt idx="3">
                  <c:v>9.2204670329670321E-2</c:v>
                </c:pt>
                <c:pt idx="4">
                  <c:v>0.10683982683982676</c:v>
                </c:pt>
                <c:pt idx="5">
                  <c:v>0.13939490785128344</c:v>
                </c:pt>
                <c:pt idx="6">
                  <c:v>6.872852233676968E-3</c:v>
                </c:pt>
                <c:pt idx="7">
                  <c:v>8.6580086580086389E-3</c:v>
                </c:pt>
                <c:pt idx="8">
                  <c:v>9.259259259259257E-3</c:v>
                </c:pt>
                <c:pt idx="9">
                  <c:v>0</c:v>
                </c:pt>
              </c:numCache>
            </c:numRef>
          </c:yVal>
          <c:smooth val="0"/>
        </c:ser>
        <c:dLbls>
          <c:showLegendKey val="0"/>
          <c:showVal val="0"/>
          <c:showCatName val="0"/>
          <c:showSerName val="0"/>
          <c:showPercent val="0"/>
          <c:showBubbleSize val="0"/>
        </c:dLbls>
        <c:axId val="333766704"/>
        <c:axId val="333767264"/>
      </c:scatterChart>
      <c:valAx>
        <c:axId val="333766704"/>
        <c:scaling>
          <c:orientation val="minMax"/>
        </c:scaling>
        <c:delete val="0"/>
        <c:axPos val="b"/>
        <c:title>
          <c:tx>
            <c:rich>
              <a:bodyPr/>
              <a:lstStyle/>
              <a:p>
                <a:pPr>
                  <a:defRPr sz="1200"/>
                </a:pPr>
                <a:r>
                  <a:rPr lang="ja-JP" altLang="en-US" sz="1200"/>
                  <a:t>凝集度をフィルタリングする閾値</a:t>
                </a:r>
              </a:p>
            </c:rich>
          </c:tx>
          <c:overlay val="0"/>
        </c:title>
        <c:numFmt formatCode="General" sourceLinked="1"/>
        <c:majorTickMark val="out"/>
        <c:minorTickMark val="none"/>
        <c:tickLblPos val="nextTo"/>
        <c:crossAx val="333767264"/>
        <c:crosses val="autoZero"/>
        <c:crossBetween val="midCat"/>
      </c:valAx>
      <c:valAx>
        <c:axId val="333767264"/>
        <c:scaling>
          <c:orientation val="minMax"/>
          <c:max val="1"/>
        </c:scaling>
        <c:delete val="0"/>
        <c:axPos val="l"/>
        <c:majorGridlines/>
        <c:title>
          <c:tx>
            <c:rich>
              <a:bodyPr rot="0" vert="horz"/>
              <a:lstStyle/>
              <a:p>
                <a:pPr>
                  <a:defRPr sz="1100"/>
                </a:pPr>
                <a:r>
                  <a:rPr lang="ja-JP" altLang="en-US" sz="1100" dirty="0" smtClean="0"/>
                  <a:t>再現率</a:t>
                </a:r>
                <a:endParaRPr lang="en-US" altLang="ja-JP" sz="1100" dirty="0" smtClean="0"/>
              </a:p>
              <a:p>
                <a:pPr>
                  <a:defRPr sz="1100"/>
                </a:pPr>
                <a:r>
                  <a:rPr lang="en-US" altLang="ja-JP" sz="1100" dirty="0" smtClean="0"/>
                  <a:t>or</a:t>
                </a:r>
              </a:p>
              <a:p>
                <a:pPr>
                  <a:defRPr sz="1100"/>
                </a:pPr>
                <a:r>
                  <a:rPr lang="ja-JP" altLang="en-US" sz="1100" dirty="0" smtClean="0"/>
                  <a:t>適合率</a:t>
                </a:r>
                <a:endParaRPr lang="ja-JP" altLang="en-US" sz="1100" dirty="0"/>
              </a:p>
            </c:rich>
          </c:tx>
          <c:overlay val="0"/>
        </c:title>
        <c:numFmt formatCode="General" sourceLinked="1"/>
        <c:majorTickMark val="out"/>
        <c:minorTickMark val="none"/>
        <c:tickLblPos val="nextTo"/>
        <c:crossAx val="333766704"/>
        <c:crosses val="autoZero"/>
        <c:crossBetween val="midCat"/>
      </c:valAx>
    </c:plotArea>
    <c:legend>
      <c:legendPos val="r"/>
      <c:overlay val="1"/>
    </c:legend>
    <c:plotVisOnly val="1"/>
    <c:dispBlanksAs val="gap"/>
    <c:showDLblsOverMax val="0"/>
  </c:chart>
  <c:spPr>
    <a:solidFill>
      <a:schemeClr val="bg1"/>
    </a:solidFill>
    <a:ln>
      <a:solidFill>
        <a:schemeClr val="tx1"/>
      </a:solid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40507436570429"/>
          <c:y val="5.1400554097404488E-2"/>
          <c:w val="0.85003937007874064"/>
          <c:h val="0.66890842587009824"/>
        </c:manualLayout>
      </c:layout>
      <c:barChart>
        <c:barDir val="col"/>
        <c:grouping val="clustered"/>
        <c:varyColors val="0"/>
        <c:ser>
          <c:idx val="0"/>
          <c:order val="0"/>
          <c:spPr>
            <a:solidFill>
              <a:srgbClr val="FF0000"/>
            </a:solidFill>
          </c:spPr>
          <c:invertIfNegative val="0"/>
          <c:dPt>
            <c:idx val="4"/>
            <c:invertIfNegative val="0"/>
            <c:bubble3D val="0"/>
            <c:spPr>
              <a:solidFill>
                <a:srgbClr val="0070C0"/>
              </a:solidFill>
            </c:spPr>
          </c:dPt>
          <c:dPt>
            <c:idx val="5"/>
            <c:invertIfNegative val="0"/>
            <c:bubble3D val="0"/>
            <c:spPr>
              <a:solidFill>
                <a:srgbClr val="0070C0"/>
              </a:solidFill>
            </c:spPr>
          </c:dPt>
          <c:dPt>
            <c:idx val="6"/>
            <c:invertIfNegative val="0"/>
            <c:bubble3D val="0"/>
            <c:spPr>
              <a:solidFill>
                <a:srgbClr val="0070C0"/>
              </a:solidFill>
            </c:spPr>
          </c:dPt>
          <c:dPt>
            <c:idx val="7"/>
            <c:invertIfNegative val="0"/>
            <c:bubble3D val="0"/>
            <c:spPr>
              <a:solidFill>
                <a:srgbClr val="0070C0"/>
              </a:solidFill>
            </c:spPr>
          </c:dPt>
          <c:cat>
            <c:strRef>
              <c:f>Sheet2!$C$1:$J$1</c:f>
              <c:strCache>
                <c:ptCount val="8"/>
                <c:pt idx="0">
                  <c:v>query</c:v>
                </c:pt>
                <c:pt idx="1">
                  <c:v>createHashmap</c:v>
                </c:pt>
                <c:pt idx="2">
                  <c:v>read</c:v>
                </c:pt>
                <c:pt idx="3">
                  <c:v>AverageOfColumba</c:v>
                </c:pt>
                <c:pt idx="4">
                  <c:v>template</c:v>
                </c:pt>
                <c:pt idx="5">
                  <c:v>report</c:v>
                </c:pt>
                <c:pt idx="6">
                  <c:v>match</c:v>
                </c:pt>
                <c:pt idx="7">
                  <c:v>AverageOfRWB</c:v>
                </c:pt>
              </c:strCache>
            </c:strRef>
          </c:cat>
          <c:val>
            <c:numRef>
              <c:f>Sheet2!$C$2:$J$2</c:f>
              <c:numCache>
                <c:formatCode>General</c:formatCode>
                <c:ptCount val="8"/>
                <c:pt idx="0">
                  <c:v>80</c:v>
                </c:pt>
                <c:pt idx="1">
                  <c:v>12</c:v>
                </c:pt>
                <c:pt idx="2">
                  <c:v>99</c:v>
                </c:pt>
                <c:pt idx="3">
                  <c:v>63.666666666666593</c:v>
                </c:pt>
                <c:pt idx="4">
                  <c:v>30</c:v>
                </c:pt>
                <c:pt idx="5">
                  <c:v>25</c:v>
                </c:pt>
                <c:pt idx="6" formatCode="0_);[Red]\(0\)">
                  <c:v>22</c:v>
                </c:pt>
                <c:pt idx="7">
                  <c:v>25.666666666666668</c:v>
                </c:pt>
              </c:numCache>
            </c:numRef>
          </c:val>
        </c:ser>
        <c:dLbls>
          <c:showLegendKey val="0"/>
          <c:showVal val="0"/>
          <c:showCatName val="0"/>
          <c:showSerName val="0"/>
          <c:showPercent val="0"/>
          <c:showBubbleSize val="0"/>
        </c:dLbls>
        <c:gapWidth val="150"/>
        <c:axId val="333769504"/>
        <c:axId val="333770064"/>
      </c:barChart>
      <c:catAx>
        <c:axId val="333769504"/>
        <c:scaling>
          <c:orientation val="minMax"/>
        </c:scaling>
        <c:delete val="0"/>
        <c:axPos val="b"/>
        <c:title>
          <c:tx>
            <c:rich>
              <a:bodyPr/>
              <a:lstStyle/>
              <a:p>
                <a:pPr>
                  <a:defRPr/>
                </a:pPr>
                <a:r>
                  <a:rPr lang="ja-JP" altLang="en-US"/>
                  <a:t>メソッド名</a:t>
                </a:r>
              </a:p>
            </c:rich>
          </c:tx>
          <c:overlay val="0"/>
        </c:title>
        <c:numFmt formatCode="General" sourceLinked="0"/>
        <c:majorTickMark val="out"/>
        <c:minorTickMark val="none"/>
        <c:tickLblPos val="nextTo"/>
        <c:crossAx val="333770064"/>
        <c:crosses val="autoZero"/>
        <c:auto val="1"/>
        <c:lblAlgn val="ctr"/>
        <c:lblOffset val="100"/>
        <c:noMultiLvlLbl val="0"/>
      </c:catAx>
      <c:valAx>
        <c:axId val="333770064"/>
        <c:scaling>
          <c:orientation val="minMax"/>
          <c:max val="100"/>
        </c:scaling>
        <c:delete val="0"/>
        <c:axPos val="l"/>
        <c:majorGridlines/>
        <c:title>
          <c:tx>
            <c:rich>
              <a:bodyPr rot="0" vert="horz"/>
              <a:lstStyle/>
              <a:p>
                <a:pPr>
                  <a:defRPr/>
                </a:pPr>
                <a:r>
                  <a:rPr lang="ja-JP" altLang="en-US"/>
                  <a:t>行数</a:t>
                </a:r>
                <a:endParaRPr lang="en-US" altLang="ja-JP"/>
              </a:p>
            </c:rich>
          </c:tx>
          <c:overlay val="0"/>
        </c:title>
        <c:numFmt formatCode="General" sourceLinked="1"/>
        <c:majorTickMark val="out"/>
        <c:minorTickMark val="none"/>
        <c:tickLblPos val="nextTo"/>
        <c:crossAx val="333769504"/>
        <c:crosses val="autoZero"/>
        <c:crossBetween val="between"/>
      </c:valAx>
    </c:plotArea>
    <c:plotVisOnly val="1"/>
    <c:dispBlanksAs val="gap"/>
    <c:showDLblsOverMax val="0"/>
  </c:chart>
  <c:spPr>
    <a:solidFill>
      <a:schemeClr val="bg1"/>
    </a:solidFill>
    <a:ln>
      <a:solidFill>
        <a:schemeClr val="tx1"/>
      </a:solid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en-US" dirty="0" err="1" smtClean="0"/>
              <a:t>FTightness</a:t>
            </a:r>
            <a:endParaRPr lang="en-US" altLang="en-US" dirty="0"/>
          </a:p>
        </c:rich>
      </c:tx>
      <c:overlay val="0"/>
    </c:title>
    <c:autoTitleDeleted val="0"/>
    <c:plotArea>
      <c:layout/>
      <c:scatterChart>
        <c:scatterStyle val="lineMarker"/>
        <c:varyColors val="0"/>
        <c:ser>
          <c:idx val="0"/>
          <c:order val="0"/>
          <c:tx>
            <c:strRef>
              <c:f>Recall_jEdit!$B$1</c:f>
              <c:strCache>
                <c:ptCount val="1"/>
                <c:pt idx="0">
                  <c:v>Tightness</c:v>
                </c:pt>
              </c:strCache>
            </c:strRef>
          </c:tx>
          <c:spPr>
            <a:ln>
              <a:solidFill>
                <a:srgbClr val="FF0000"/>
              </a:solidFill>
            </a:ln>
          </c:spPr>
          <c:marker>
            <c:symbol val="triangle"/>
            <c:size val="10"/>
            <c:spPr>
              <a:solidFill>
                <a:srgbClr val="FF0000"/>
              </a:solidFill>
              <a:ln>
                <a:solidFill>
                  <a:srgbClr val="FF0000"/>
                </a:solidFill>
              </a:ln>
            </c:spPr>
          </c:marker>
          <c:xVal>
            <c:numRef>
              <c:f>Recall_jEdit!$A$2:$A$11</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Recall_jEdit!$B$2:$B$11</c:f>
              <c:numCache>
                <c:formatCode>General</c:formatCode>
                <c:ptCount val="10"/>
                <c:pt idx="0">
                  <c:v>0.7142857142857143</c:v>
                </c:pt>
                <c:pt idx="1">
                  <c:v>0.7142857142857143</c:v>
                </c:pt>
                <c:pt idx="2">
                  <c:v>0.7142857142857143</c:v>
                </c:pt>
                <c:pt idx="3">
                  <c:v>0.5714285714285714</c:v>
                </c:pt>
                <c:pt idx="4">
                  <c:v>0.5714285714285714</c:v>
                </c:pt>
                <c:pt idx="5">
                  <c:v>0.5714285714285714</c:v>
                </c:pt>
                <c:pt idx="6">
                  <c:v>0.2857142857142857</c:v>
                </c:pt>
                <c:pt idx="7">
                  <c:v>0.2857142857142857</c:v>
                </c:pt>
                <c:pt idx="8">
                  <c:v>0.2857142857142857</c:v>
                </c:pt>
                <c:pt idx="9">
                  <c:v>0.2857142857142857</c:v>
                </c:pt>
              </c:numCache>
            </c:numRef>
          </c:yVal>
          <c:smooth val="0"/>
        </c:ser>
        <c:ser>
          <c:idx val="1"/>
          <c:order val="1"/>
          <c:xVal>
            <c:numRef>
              <c:f>Recall_jEdit!$A$2:$A$11</c:f>
              <c:numCache>
                <c:formatCode>General</c:formatCode>
                <c:ptCount val="10"/>
                <c:pt idx="0">
                  <c:v>0</c:v>
                </c:pt>
                <c:pt idx="1">
                  <c:v>0.1</c:v>
                </c:pt>
                <c:pt idx="2">
                  <c:v>0.2</c:v>
                </c:pt>
                <c:pt idx="3">
                  <c:v>0.3</c:v>
                </c:pt>
                <c:pt idx="4">
                  <c:v>0.4</c:v>
                </c:pt>
                <c:pt idx="5">
                  <c:v>0.5</c:v>
                </c:pt>
                <c:pt idx="6">
                  <c:v>0.6</c:v>
                </c:pt>
                <c:pt idx="7">
                  <c:v>0.7</c:v>
                </c:pt>
                <c:pt idx="8">
                  <c:v>0.8</c:v>
                </c:pt>
                <c:pt idx="9">
                  <c:v>0.9</c:v>
                </c:pt>
              </c:numCache>
            </c:numRef>
          </c:xVal>
          <c:yVal>
            <c:numRef>
              <c:f>Precision_jEdit!$B$2:$B$11</c:f>
              <c:numCache>
                <c:formatCode>General</c:formatCode>
                <c:ptCount val="10"/>
                <c:pt idx="0">
                  <c:v>0.29036103587856832</c:v>
                </c:pt>
                <c:pt idx="1">
                  <c:v>0.29066516564231154</c:v>
                </c:pt>
                <c:pt idx="2">
                  <c:v>0.3079238900727273</c:v>
                </c:pt>
                <c:pt idx="3">
                  <c:v>0.27549416357339512</c:v>
                </c:pt>
                <c:pt idx="4">
                  <c:v>0.31075786773872827</c:v>
                </c:pt>
                <c:pt idx="5">
                  <c:v>0.3121131921824104</c:v>
                </c:pt>
                <c:pt idx="6">
                  <c:v>0.25933609958506221</c:v>
                </c:pt>
                <c:pt idx="7">
                  <c:v>0.26142131979695432</c:v>
                </c:pt>
                <c:pt idx="8">
                  <c:v>0.25142857142857145</c:v>
                </c:pt>
                <c:pt idx="9">
                  <c:v>0.25158227848101267</c:v>
                </c:pt>
              </c:numCache>
            </c:numRef>
          </c:yVal>
          <c:smooth val="0"/>
        </c:ser>
        <c:dLbls>
          <c:showLegendKey val="0"/>
          <c:showVal val="0"/>
          <c:showCatName val="0"/>
          <c:showSerName val="0"/>
          <c:showPercent val="0"/>
          <c:showBubbleSize val="0"/>
        </c:dLbls>
        <c:axId val="333772864"/>
        <c:axId val="333773424"/>
      </c:scatterChart>
      <c:valAx>
        <c:axId val="333772864"/>
        <c:scaling>
          <c:orientation val="minMax"/>
        </c:scaling>
        <c:delete val="0"/>
        <c:axPos val="b"/>
        <c:title>
          <c:tx>
            <c:rich>
              <a:bodyPr/>
              <a:lstStyle/>
              <a:p>
                <a:pPr>
                  <a:defRPr sz="1200"/>
                </a:pPr>
                <a:r>
                  <a:rPr lang="ja-JP" altLang="en-US" sz="1200"/>
                  <a:t>凝集度をフィルタリングする閾値</a:t>
                </a:r>
              </a:p>
            </c:rich>
          </c:tx>
          <c:overlay val="0"/>
        </c:title>
        <c:numFmt formatCode="General" sourceLinked="1"/>
        <c:majorTickMark val="out"/>
        <c:minorTickMark val="none"/>
        <c:tickLblPos val="nextTo"/>
        <c:crossAx val="333773424"/>
        <c:crosses val="autoZero"/>
        <c:crossBetween val="midCat"/>
        <c:majorUnit val="0.2"/>
        <c:minorUnit val="0.1"/>
      </c:valAx>
      <c:valAx>
        <c:axId val="333773424"/>
        <c:scaling>
          <c:orientation val="minMax"/>
          <c:max val="1"/>
        </c:scaling>
        <c:delete val="0"/>
        <c:axPos val="l"/>
        <c:majorGridlines/>
        <c:title>
          <c:tx>
            <c:rich>
              <a:bodyPr rot="0" vert="horz"/>
              <a:lstStyle/>
              <a:p>
                <a:pPr>
                  <a:defRPr sz="1100"/>
                </a:pPr>
                <a:r>
                  <a:rPr lang="en-US" altLang="ja-JP" sz="1100" dirty="0" smtClean="0"/>
                  <a:t>Precision(</a:t>
                </a:r>
                <a:r>
                  <a:rPr lang="ja-JP" altLang="en-US" sz="900" dirty="0" smtClean="0"/>
                  <a:t>■</a:t>
                </a:r>
                <a:r>
                  <a:rPr lang="en-US" altLang="ja-JP" sz="1100" dirty="0" smtClean="0"/>
                  <a:t>)</a:t>
                </a:r>
              </a:p>
              <a:p>
                <a:pPr>
                  <a:defRPr sz="1100"/>
                </a:pPr>
                <a:r>
                  <a:rPr lang="en-US" altLang="ja-JP" sz="1100" dirty="0" smtClean="0"/>
                  <a:t>Recall(</a:t>
                </a:r>
                <a:r>
                  <a:rPr lang="ja-JP" altLang="en-US" sz="1000" dirty="0" smtClean="0"/>
                  <a:t>▲</a:t>
                </a:r>
                <a:r>
                  <a:rPr lang="en-US" altLang="ja-JP" sz="1100" dirty="0" smtClean="0"/>
                  <a:t>)</a:t>
                </a:r>
                <a:endParaRPr lang="ja-JP" altLang="en-US" sz="1100" dirty="0"/>
              </a:p>
            </c:rich>
          </c:tx>
          <c:overlay val="0"/>
        </c:title>
        <c:numFmt formatCode="General" sourceLinked="1"/>
        <c:majorTickMark val="out"/>
        <c:minorTickMark val="none"/>
        <c:tickLblPos val="nextTo"/>
        <c:crossAx val="333772864"/>
        <c:crosses val="autoZero"/>
        <c:crossBetween val="midCat"/>
      </c:valAx>
    </c:plotArea>
    <c:plotVisOnly val="1"/>
    <c:dispBlanksAs val="gap"/>
    <c:showDLblsOverMax val="0"/>
  </c:chart>
  <c:spPr>
    <a:solidFill>
      <a:schemeClr val="bg1"/>
    </a:solidFill>
    <a:ln>
      <a:noFill/>
    </a:ln>
  </c:sp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drawings/_rels/vmlDrawing1.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1" cy="493315"/>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5" y="0"/>
            <a:ext cx="2918831" cy="493315"/>
          </a:xfrm>
          <a:prstGeom prst="rect">
            <a:avLst/>
          </a:prstGeom>
        </p:spPr>
        <p:txBody>
          <a:bodyPr vert="horz" lIns="90654" tIns="45327" rIns="90654" bIns="45327" rtlCol="0"/>
          <a:lstStyle>
            <a:lvl1pPr algn="r">
              <a:defRPr sz="1200"/>
            </a:lvl1pPr>
          </a:lstStyle>
          <a:p>
            <a:fld id="{861474EC-CA1F-4709-B2CF-5DB78A4F06ED}" type="datetimeFigureOut">
              <a:rPr kumimoji="1" lang="ja-JP" altLang="en-US" smtClean="0"/>
              <a:pPr/>
              <a:t>2013/5/9</a:t>
            </a:fld>
            <a:endParaRPr kumimoji="1" lang="ja-JP" altLang="en-US"/>
          </a:p>
        </p:txBody>
      </p:sp>
      <p:sp>
        <p:nvSpPr>
          <p:cNvPr id="4" name="フッター プレースホルダー 3"/>
          <p:cNvSpPr>
            <a:spLocks noGrp="1"/>
          </p:cNvSpPr>
          <p:nvPr>
            <p:ph type="ftr" sz="quarter" idx="2"/>
          </p:nvPr>
        </p:nvSpPr>
        <p:spPr>
          <a:xfrm>
            <a:off x="1" y="9371285"/>
            <a:ext cx="2918831" cy="493315"/>
          </a:xfrm>
          <a:prstGeom prst="rect">
            <a:avLst/>
          </a:prstGeom>
        </p:spPr>
        <p:txBody>
          <a:bodyPr vert="horz" lIns="90654" tIns="45327" rIns="90654" bIns="4532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5" y="9371285"/>
            <a:ext cx="2918831" cy="493315"/>
          </a:xfrm>
          <a:prstGeom prst="rect">
            <a:avLst/>
          </a:prstGeom>
        </p:spPr>
        <p:txBody>
          <a:bodyPr vert="horz" lIns="90654" tIns="45327" rIns="90654" bIns="45327" rtlCol="0" anchor="b"/>
          <a:lstStyle>
            <a:lvl1pPr algn="r">
              <a:defRPr sz="1200"/>
            </a:lvl1pPr>
          </a:lstStyle>
          <a:p>
            <a:fld id="{134E8C56-DE23-4C4F-9B99-256357C5789A}" type="slidenum">
              <a:rPr kumimoji="1" lang="ja-JP" altLang="en-US" smtClean="0"/>
              <a:pPr/>
              <a:t>‹#›</a:t>
            </a:fld>
            <a:endParaRPr kumimoji="1" lang="ja-JP" altLang="en-US"/>
          </a:p>
        </p:txBody>
      </p:sp>
    </p:spTree>
    <p:extLst>
      <p:ext uri="{BB962C8B-B14F-4D97-AF65-F5344CB8AC3E}">
        <p14:creationId xmlns:p14="http://schemas.microsoft.com/office/powerpoint/2010/main" val="27527490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2"/>
            <a:ext cx="2919302" cy="493236"/>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 2"/>
          <p:cNvSpPr>
            <a:spLocks noGrp="1"/>
          </p:cNvSpPr>
          <p:nvPr>
            <p:ph type="dt" idx="1"/>
          </p:nvPr>
        </p:nvSpPr>
        <p:spPr>
          <a:xfrm>
            <a:off x="3814890" y="2"/>
            <a:ext cx="2919302" cy="493236"/>
          </a:xfrm>
          <a:prstGeom prst="rect">
            <a:avLst/>
          </a:prstGeom>
        </p:spPr>
        <p:txBody>
          <a:bodyPr vert="horz" lIns="90654" tIns="45327" rIns="90654" bIns="45327" rtlCol="0"/>
          <a:lstStyle>
            <a:lvl1pPr algn="r">
              <a:defRPr sz="1200"/>
            </a:lvl1pPr>
          </a:lstStyle>
          <a:p>
            <a:fld id="{0F5F8E98-5190-43BE-B9C1-BD3318B18C38}" type="datetimeFigureOut">
              <a:rPr kumimoji="1" lang="ja-JP" altLang="en-US" smtClean="0"/>
              <a:pPr/>
              <a:t>2013/5/9</a:t>
            </a:fld>
            <a:endParaRPr kumimoji="1" lang="ja-JP" altLang="en-US"/>
          </a:p>
        </p:txBody>
      </p:sp>
      <p:sp>
        <p:nvSpPr>
          <p:cNvPr id="4" name="スライド イメージ プレースホルダ 3"/>
          <p:cNvSpPr>
            <a:spLocks noGrp="1" noRot="1" noChangeAspect="1"/>
          </p:cNvSpPr>
          <p:nvPr>
            <p:ph type="sldImg" idx="2"/>
          </p:nvPr>
        </p:nvSpPr>
        <p:spPr>
          <a:xfrm>
            <a:off x="904875" y="741363"/>
            <a:ext cx="4927600" cy="3697287"/>
          </a:xfrm>
          <a:prstGeom prst="rect">
            <a:avLst/>
          </a:prstGeom>
          <a:noFill/>
          <a:ln w="12700">
            <a:solidFill>
              <a:prstClr val="black"/>
            </a:solidFill>
          </a:ln>
        </p:spPr>
        <p:txBody>
          <a:bodyPr vert="horz" lIns="90654" tIns="45327" rIns="90654" bIns="45327" rtlCol="0" anchor="ctr"/>
          <a:lstStyle/>
          <a:p>
            <a:endParaRPr lang="ja-JP" altLang="en-US"/>
          </a:p>
        </p:txBody>
      </p:sp>
      <p:sp>
        <p:nvSpPr>
          <p:cNvPr id="5" name="ノート プレースホルダ 4"/>
          <p:cNvSpPr>
            <a:spLocks noGrp="1"/>
          </p:cNvSpPr>
          <p:nvPr>
            <p:ph type="body" sz="quarter" idx="3"/>
          </p:nvPr>
        </p:nvSpPr>
        <p:spPr>
          <a:xfrm>
            <a:off x="674049" y="4686539"/>
            <a:ext cx="5387667" cy="4439131"/>
          </a:xfrm>
          <a:prstGeom prst="rect">
            <a:avLst/>
          </a:prstGeom>
        </p:spPr>
        <p:txBody>
          <a:bodyPr vert="horz" lIns="90654" tIns="45327" rIns="90654" bIns="45327"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501"/>
            <a:ext cx="2919302" cy="493236"/>
          </a:xfrm>
          <a:prstGeom prst="rect">
            <a:avLst/>
          </a:prstGeom>
        </p:spPr>
        <p:txBody>
          <a:bodyPr vert="horz" lIns="90654" tIns="45327" rIns="90654" bIns="45327"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890" y="9371501"/>
            <a:ext cx="2919302" cy="493236"/>
          </a:xfrm>
          <a:prstGeom prst="rect">
            <a:avLst/>
          </a:prstGeom>
        </p:spPr>
        <p:txBody>
          <a:bodyPr vert="horz" lIns="90654" tIns="45327" rIns="90654" bIns="45327" rtlCol="0" anchor="b"/>
          <a:lstStyle>
            <a:lvl1pPr algn="r">
              <a:defRPr sz="1200"/>
            </a:lvl1pPr>
          </a:lstStyle>
          <a:p>
            <a:fld id="{9084BC3D-691E-49CA-B77A-212DC92A8540}" type="slidenum">
              <a:rPr kumimoji="1" lang="ja-JP" altLang="en-US" smtClean="0"/>
              <a:pPr/>
              <a:t>‹#›</a:t>
            </a:fld>
            <a:endParaRPr kumimoji="1" lang="ja-JP" altLang="en-US"/>
          </a:p>
        </p:txBody>
      </p:sp>
    </p:spTree>
    <p:extLst>
      <p:ext uri="{BB962C8B-B14F-4D97-AF65-F5344CB8AC3E}">
        <p14:creationId xmlns:p14="http://schemas.microsoft.com/office/powerpoint/2010/main" val="244931378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今からスライスに基づく凝集度を用いたメソッド抽出支援手法の実験的評価について大阪大学の山口が発表します．</a:t>
            </a:r>
            <a:endParaRPr kumimoji="1" lang="en-US" altLang="ja-JP" dirty="0" smtClean="0"/>
          </a:p>
          <a:p>
            <a:r>
              <a:rPr kumimoji="1" lang="ja-JP" altLang="en-US" dirty="0" smtClean="0"/>
              <a:t>よろしくお願いします．</a:t>
            </a:r>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a:t>
            </a:fld>
            <a:endParaRPr kumimoji="1" lang="ja-JP" altLang="en-US"/>
          </a:p>
        </p:txBody>
      </p:sp>
    </p:spTree>
    <p:extLst>
      <p:ext uri="{BB962C8B-B14F-4D97-AF65-F5344CB8AC3E}">
        <p14:creationId xmlns:p14="http://schemas.microsoft.com/office/powerpoint/2010/main" val="1883718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そこで，提案した評価の方法を実際のリファクタリング事例に適用して実験を行いました．</a:t>
            </a:r>
            <a:endParaRPr kumimoji="1" lang="en-US" altLang="ja-JP" dirty="0" smtClean="0"/>
          </a:p>
          <a:p>
            <a:r>
              <a:rPr kumimoji="1" lang="ja-JP" altLang="en-US" dirty="0" smtClean="0"/>
              <a:t>そのためにまず，実際のリファクタリング事例をオープンソースソフトウェアから収集しました．</a:t>
            </a:r>
            <a:endParaRPr kumimoji="1" lang="en-US" altLang="ja-JP" dirty="0" smtClean="0"/>
          </a:p>
          <a:p>
            <a:r>
              <a:rPr kumimoji="1" lang="ja-JP" altLang="en-US" dirty="0" smtClean="0"/>
              <a:t>また，収集した事例を有用なメソッド抽出リファクタリングとして適合率，再現率の計測を行いました．</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10</a:t>
            </a:fld>
            <a:endParaRPr kumimoji="1" lang="ja-JP" altLang="en-US"/>
          </a:p>
        </p:txBody>
      </p:sp>
    </p:spTree>
    <p:extLst>
      <p:ext uri="{BB962C8B-B14F-4D97-AF65-F5344CB8AC3E}">
        <p14:creationId xmlns:p14="http://schemas.microsoft.com/office/powerpoint/2010/main" val="1903949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次に，適合率及び再現率について説明します．</a:t>
            </a:r>
            <a:endParaRPr kumimoji="1" lang="en-US" altLang="ja-JP" dirty="0" smtClean="0"/>
          </a:p>
          <a:p>
            <a:r>
              <a:rPr kumimoji="1" lang="ja-JP" altLang="en-US" dirty="0" smtClean="0"/>
              <a:t>適合率とは推薦されたコード片における有用なメソッド抽出リファクタリングの割合と定義しました．</a:t>
            </a:r>
            <a:endParaRPr kumimoji="1" lang="en-US" altLang="ja-JP" dirty="0" smtClean="0"/>
          </a:p>
          <a:p>
            <a:r>
              <a:rPr kumimoji="1" lang="ja-JP" altLang="en-US" dirty="0" smtClean="0"/>
              <a:t>このピンクの円が支援手法が提示するコード片の数になります．</a:t>
            </a:r>
            <a:endParaRPr kumimoji="1" lang="en-US" altLang="ja-JP" dirty="0" smtClean="0"/>
          </a:p>
          <a:p>
            <a:r>
              <a:rPr kumimoji="1" lang="ja-JP" altLang="en-US" dirty="0" smtClean="0"/>
              <a:t>この水色の円が正解となるメソッド抽出リファクタリングの数になります．</a:t>
            </a:r>
            <a:endParaRPr kumimoji="1" lang="en-US" altLang="ja-JP" dirty="0" smtClean="0"/>
          </a:p>
          <a:p>
            <a:r>
              <a:rPr kumimoji="1" lang="ja-JP" altLang="en-US" dirty="0" smtClean="0"/>
              <a:t>そして，水色とピンクの共通部分が，支援手法が見つけることのできた正解とします．</a:t>
            </a:r>
            <a:endParaRPr kumimoji="1" lang="en-US" altLang="ja-JP" dirty="0" smtClean="0"/>
          </a:p>
          <a:p>
            <a:r>
              <a:rPr kumimoji="1" lang="ja-JP" altLang="en-US" dirty="0" smtClean="0"/>
              <a:t>ピンクの円に対する共通部分の割合が適合率となります．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11</a:t>
            </a:fld>
            <a:endParaRPr kumimoji="1" lang="ja-JP" altLang="en-US"/>
          </a:p>
        </p:txBody>
      </p:sp>
    </p:spTree>
    <p:extLst>
      <p:ext uri="{BB962C8B-B14F-4D97-AF65-F5344CB8AC3E}">
        <p14:creationId xmlns:p14="http://schemas.microsoft.com/office/powerpoint/2010/main" val="35476601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次に再現率とは有用なメソッド抽出リファクタリングにおける，推薦された有用なメソッド抽出候補の割合を言います．</a:t>
            </a:r>
            <a:endParaRPr kumimoji="1" lang="en-US" altLang="ja-JP" dirty="0" smtClean="0"/>
          </a:p>
          <a:p>
            <a:r>
              <a:rPr kumimoji="1" lang="ja-JP" altLang="en-US" dirty="0" smtClean="0"/>
              <a:t>適合率と同様に考えて，</a:t>
            </a:r>
            <a:endParaRPr kumimoji="1" lang="en-US" altLang="ja-JP" dirty="0" smtClean="0"/>
          </a:p>
          <a:p>
            <a:r>
              <a:rPr kumimoji="1" lang="ja-JP" altLang="en-US" dirty="0" smtClean="0"/>
              <a:t>青の</a:t>
            </a:r>
            <a:r>
              <a:rPr kumimoji="1" lang="ja-JP" altLang="en-US" dirty="0" smtClean="0"/>
              <a:t>円に対する共通部分の割合</a:t>
            </a:r>
            <a:r>
              <a:rPr kumimoji="1" lang="ja-JP" altLang="en-US" dirty="0" smtClean="0"/>
              <a:t>が再現率</a:t>
            </a:r>
            <a:r>
              <a:rPr kumimoji="1" lang="ja-JP" altLang="en-US" dirty="0" smtClean="0"/>
              <a:t>となります．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12</a:t>
            </a:fld>
            <a:endParaRPr kumimoji="1" lang="ja-JP" altLang="en-US"/>
          </a:p>
        </p:txBody>
      </p:sp>
    </p:spTree>
    <p:extLst>
      <p:ext uri="{BB962C8B-B14F-4D97-AF65-F5344CB8AC3E}">
        <p14:creationId xmlns:p14="http://schemas.microsoft.com/office/powerpoint/2010/main" val="10479075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また，有用なメソッド抽出リファクタリング基準の提案をしました．</a:t>
            </a:r>
            <a:endParaRPr kumimoji="1" lang="en-US" altLang="ja-JP" dirty="0" smtClean="0"/>
          </a:p>
          <a:p>
            <a:r>
              <a:rPr kumimoji="1" lang="ja-JP" altLang="en-US" dirty="0" smtClean="0"/>
              <a:t>メソッド抽出が行われるということは，行の削除，追加が行われたあるメソッドと，新規に追加されたメソッドが存在するということになります．</a:t>
            </a:r>
            <a:endParaRPr kumimoji="1" lang="en-US" altLang="ja-JP" dirty="0" smtClean="0"/>
          </a:p>
          <a:p>
            <a:r>
              <a:rPr kumimoji="1" lang="ja-JP" altLang="en-US" dirty="0" smtClean="0"/>
              <a:t>変更が行われた部分と，新規に追加されたメソッドとの類似度を定量的に評価しました．</a:t>
            </a:r>
            <a:endParaRPr kumimoji="1" lang="en-US" altLang="ja-JP" dirty="0" smtClean="0"/>
          </a:p>
          <a:p>
            <a:r>
              <a:rPr kumimoji="1" lang="ja-JP" altLang="en-US" dirty="0" smtClean="0"/>
              <a:t>その類似度を基に，有用なメソッド抽出リファクタリングを定義しました．</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13</a:t>
            </a:fld>
            <a:endParaRPr kumimoji="1" lang="ja-JP" altLang="en-US"/>
          </a:p>
        </p:txBody>
      </p:sp>
    </p:spTree>
    <p:extLst>
      <p:ext uri="{BB962C8B-B14F-4D97-AF65-F5344CB8AC3E}">
        <p14:creationId xmlns:p14="http://schemas.microsoft.com/office/powerpoint/2010/main" val="23882035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次に評価手順についてです．</a:t>
            </a:r>
            <a:endParaRPr kumimoji="1" lang="en-US" altLang="ja-JP" dirty="0" smtClean="0"/>
          </a:p>
          <a:p>
            <a:r>
              <a:rPr kumimoji="1" lang="ja-JP" altLang="en-US" dirty="0" smtClean="0"/>
              <a:t>評価の手順は手順１コード片間の一致率の計測，手順２適合率と再現率の計測となります</a:t>
            </a:r>
            <a:r>
              <a:rPr kumimoji="1" lang="ja-JP" altLang="en-US" dirty="0" smtClean="0"/>
              <a:t>．</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14</a:t>
            </a:fld>
            <a:endParaRPr kumimoji="1" lang="ja-JP" altLang="en-US"/>
          </a:p>
        </p:txBody>
      </p:sp>
    </p:spTree>
    <p:extLst>
      <p:ext uri="{BB962C8B-B14F-4D97-AF65-F5344CB8AC3E}">
        <p14:creationId xmlns:p14="http://schemas.microsoft.com/office/powerpoint/2010/main" val="28191639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それでは手順１のコード片間の一致率の計測から説明していきます．</a:t>
            </a:r>
            <a:endParaRPr kumimoji="1" lang="en-US" altLang="ja-JP" dirty="0" smtClean="0"/>
          </a:p>
          <a:p>
            <a:r>
              <a:rPr kumimoji="1" lang="ja-JP" altLang="en-US" dirty="0" smtClean="0"/>
              <a:t>まず，リファクタリング事例から得られるコード片と，推薦されたコード片があります．</a:t>
            </a:r>
            <a:endParaRPr kumimoji="1" lang="en-US" altLang="ja-JP" dirty="0" smtClean="0"/>
          </a:p>
          <a:p>
            <a:r>
              <a:rPr kumimoji="1" lang="ja-JP" altLang="en-US" dirty="0" smtClean="0"/>
              <a:t>この二つのコード片から和集合と積集合を求めます．</a:t>
            </a:r>
            <a:endParaRPr kumimoji="1" lang="en-US" altLang="ja-JP" dirty="0" smtClean="0"/>
          </a:p>
          <a:p>
            <a:r>
              <a:rPr kumimoji="1" lang="ja-JP" altLang="en-US" dirty="0" smtClean="0"/>
              <a:t>コード片間の一致率は和集合に対する積集合の割合なので，この例では一致率は</a:t>
            </a:r>
            <a:r>
              <a:rPr kumimoji="1" lang="en-US" altLang="ja-JP" dirty="0" smtClean="0"/>
              <a:t>2/3</a:t>
            </a:r>
            <a:r>
              <a:rPr kumimoji="1" lang="ja-JP" altLang="en-US" dirty="0" smtClean="0"/>
              <a:t>になります．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15</a:t>
            </a:fld>
            <a:endParaRPr kumimoji="1" lang="ja-JP" altLang="en-US"/>
          </a:p>
        </p:txBody>
      </p:sp>
    </p:spTree>
    <p:extLst>
      <p:ext uri="{BB962C8B-B14F-4D97-AF65-F5344CB8AC3E}">
        <p14:creationId xmlns:p14="http://schemas.microsoft.com/office/powerpoint/2010/main" val="12392498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次に手順２適合率，再現率の計測について説明します．</a:t>
            </a:r>
            <a:endParaRPr kumimoji="1" lang="en-US" altLang="ja-JP" dirty="0" smtClean="0"/>
          </a:p>
          <a:p>
            <a:r>
              <a:rPr kumimoji="1" lang="ja-JP" altLang="en-US" dirty="0" smtClean="0"/>
              <a:t>まず，初めは適合率についてです．</a:t>
            </a:r>
            <a:endParaRPr kumimoji="1" lang="en-US" altLang="ja-JP" dirty="0" smtClean="0"/>
          </a:p>
          <a:p>
            <a:r>
              <a:rPr kumimoji="1" lang="ja-JP" altLang="en-US" dirty="0" smtClean="0"/>
              <a:t>適合率は推薦されたコード片において，一致率が閾値</a:t>
            </a:r>
            <a:r>
              <a:rPr kumimoji="1" lang="en-US" altLang="ja-JP" dirty="0" smtClean="0"/>
              <a:t>0.7</a:t>
            </a:r>
            <a:r>
              <a:rPr kumimoji="1" lang="ja-JP" altLang="en-US" dirty="0" smtClean="0"/>
              <a:t>をこえているコード片の割合で表されます．</a:t>
            </a:r>
            <a:endParaRPr kumimoji="1" lang="en-US" altLang="ja-JP" dirty="0" smtClean="0"/>
          </a:p>
          <a:p>
            <a:r>
              <a:rPr kumimoji="1" lang="ja-JP" altLang="en-US" dirty="0" smtClean="0"/>
              <a:t>一致率はコード片同士の類似性を測る指標で，一般的に</a:t>
            </a:r>
            <a:r>
              <a:rPr kumimoji="1" lang="en-US" altLang="ja-JP" dirty="0" smtClean="0"/>
              <a:t>0.7</a:t>
            </a:r>
            <a:r>
              <a:rPr kumimoji="1" lang="ja-JP" altLang="en-US" dirty="0" smtClean="0"/>
              <a:t>以上であれば類似性をもつと言えます．</a:t>
            </a:r>
            <a:endParaRPr kumimoji="1" lang="en-US" altLang="ja-JP" dirty="0" smtClean="0"/>
          </a:p>
          <a:p>
            <a:r>
              <a:rPr kumimoji="1" lang="ja-JP" altLang="en-US" dirty="0" smtClean="0"/>
              <a:t>この例では，</a:t>
            </a:r>
            <a:r>
              <a:rPr kumimoji="1" lang="en-US" altLang="ja-JP" dirty="0" smtClean="0"/>
              <a:t>5</a:t>
            </a:r>
            <a:r>
              <a:rPr kumimoji="1" lang="ja-JP" altLang="en-US" dirty="0" err="1" smtClean="0"/>
              <a:t>つの</a:t>
            </a:r>
            <a:r>
              <a:rPr kumimoji="1" lang="ja-JP" altLang="en-US" dirty="0" smtClean="0"/>
              <a:t>推薦されたコード片のうち</a:t>
            </a:r>
            <a:r>
              <a:rPr kumimoji="1" lang="en-US" altLang="ja-JP" dirty="0" smtClean="0"/>
              <a:t>2</a:t>
            </a:r>
            <a:r>
              <a:rPr kumimoji="1" lang="ja-JP" altLang="en-US" dirty="0" smtClean="0"/>
              <a:t>つが有用なメソッド抽出候補となるので，</a:t>
            </a:r>
            <a:r>
              <a:rPr kumimoji="1" lang="en-US" altLang="ja-JP" dirty="0" smtClean="0"/>
              <a:t>2/5</a:t>
            </a:r>
            <a:r>
              <a:rPr kumimoji="1" lang="ja-JP" altLang="en-US" dirty="0" smtClean="0"/>
              <a:t>となります．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16</a:t>
            </a:fld>
            <a:endParaRPr kumimoji="1" lang="ja-JP" altLang="en-US"/>
          </a:p>
        </p:txBody>
      </p:sp>
    </p:spTree>
    <p:extLst>
      <p:ext uri="{BB962C8B-B14F-4D97-AF65-F5344CB8AC3E}">
        <p14:creationId xmlns:p14="http://schemas.microsoft.com/office/powerpoint/2010/main" val="48419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次に再現率の計測についてです．</a:t>
            </a:r>
            <a:endParaRPr kumimoji="1" lang="en-US" altLang="ja-JP" dirty="0" smtClean="0"/>
          </a:p>
          <a:p>
            <a:r>
              <a:rPr kumimoji="1" lang="ja-JP" altLang="en-US" dirty="0" smtClean="0"/>
              <a:t>再現率はリファクタリング事例において，推薦されたコード片の一致率が閾値</a:t>
            </a:r>
            <a:r>
              <a:rPr kumimoji="1" lang="en-US" altLang="ja-JP" dirty="0" smtClean="0"/>
              <a:t>0.7</a:t>
            </a:r>
            <a:r>
              <a:rPr kumimoji="1" lang="ja-JP" altLang="en-US" dirty="0" smtClean="0"/>
              <a:t>を超えているかを調べます．</a:t>
            </a:r>
            <a:endParaRPr kumimoji="1" lang="en-US" altLang="ja-JP" dirty="0" smtClean="0"/>
          </a:p>
          <a:p>
            <a:r>
              <a:rPr kumimoji="1" lang="ja-JP" altLang="en-US" dirty="0" smtClean="0"/>
              <a:t>これをすべてのリファクタリング事例で行い，得られた結果が再現率となります．</a:t>
            </a:r>
            <a:endParaRPr kumimoji="1" lang="en-US" altLang="ja-JP" dirty="0" smtClean="0"/>
          </a:p>
          <a:p>
            <a:r>
              <a:rPr kumimoji="1" lang="ja-JP" altLang="en-US" dirty="0" smtClean="0"/>
              <a:t>リファクタリング１，リファクタリング２では推薦されたコード片の一致率が</a:t>
            </a:r>
            <a:r>
              <a:rPr kumimoji="1" lang="en-US" altLang="ja-JP" dirty="0" smtClean="0"/>
              <a:t>0.7</a:t>
            </a:r>
            <a:r>
              <a:rPr kumimoji="1" lang="ja-JP" altLang="en-US" dirty="0" smtClean="0"/>
              <a:t>を超えており，リファクタリング３では超えていないので，この場合では再現率は</a:t>
            </a:r>
            <a:r>
              <a:rPr kumimoji="1" lang="en-US" altLang="ja-JP" dirty="0" smtClean="0"/>
              <a:t>2/3</a:t>
            </a:r>
            <a:r>
              <a:rPr kumimoji="1" lang="ja-JP" altLang="en-US" dirty="0" smtClean="0"/>
              <a:t>となります．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17</a:t>
            </a:fld>
            <a:endParaRPr kumimoji="1" lang="ja-JP" altLang="en-US"/>
          </a:p>
        </p:txBody>
      </p:sp>
    </p:spTree>
    <p:extLst>
      <p:ext uri="{BB962C8B-B14F-4D97-AF65-F5344CB8AC3E}">
        <p14:creationId xmlns:p14="http://schemas.microsoft.com/office/powerpoint/2010/main" val="48419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次に実験の手順について説明します．</a:t>
            </a:r>
            <a:endParaRPr kumimoji="1" lang="en-US" altLang="ja-JP" dirty="0" smtClean="0"/>
          </a:p>
          <a:p>
            <a:r>
              <a:rPr kumimoji="1" lang="ja-JP" altLang="en-US" dirty="0" smtClean="0"/>
              <a:t>まず手順１．リファクタリングが行われる前のソースコードに，支援手法を適用します．</a:t>
            </a:r>
            <a:endParaRPr kumimoji="1" lang="en-US" altLang="ja-JP" dirty="0" smtClean="0"/>
          </a:p>
          <a:p>
            <a:r>
              <a:rPr kumimoji="1" lang="ja-JP" altLang="en-US" dirty="0" smtClean="0"/>
              <a:t>すると，支援手法が提示するメソッド抽出候補が得られます．</a:t>
            </a:r>
            <a:endParaRPr kumimoji="1" lang="en-US" altLang="ja-JP" dirty="0" smtClean="0"/>
          </a:p>
          <a:p>
            <a:r>
              <a:rPr kumimoji="1" lang="ja-JP" altLang="en-US" dirty="0" smtClean="0"/>
              <a:t>次に手順２．得られたメソッド抽出候補と，メソッド抽出事例を比較します．</a:t>
            </a:r>
            <a:endParaRPr kumimoji="1" lang="en-US" altLang="ja-JP" dirty="0" smtClean="0"/>
          </a:p>
          <a:p>
            <a:r>
              <a:rPr kumimoji="1" lang="ja-JP" altLang="en-US" dirty="0" smtClean="0"/>
              <a:t>このとき提案した評価基準を用いて比較を行います．</a:t>
            </a:r>
            <a:endParaRPr kumimoji="1" lang="en-US" altLang="ja-JP" dirty="0" smtClean="0"/>
          </a:p>
          <a:p>
            <a:r>
              <a:rPr kumimoji="1" lang="ja-JP" altLang="en-US" dirty="0" smtClean="0"/>
              <a:t>また，比較するときには，凝集度をフィルタリングする閾値，メソッド抽出事例の類似度を変化させて比較を行います．</a:t>
            </a:r>
            <a:endParaRPr kumimoji="1" lang="en-US" altLang="ja-JP" dirty="0" smtClean="0"/>
          </a:p>
          <a:p>
            <a:r>
              <a:rPr kumimoji="1" lang="ja-JP" altLang="en-US" dirty="0" smtClean="0"/>
              <a:t>凝集度をフィルタリングする閾値とは，支援手法で用いる凝集度の値がいくら以上であればメソッド抽出候補として考えられるかという値を示しています．</a:t>
            </a:r>
            <a:endParaRPr kumimoji="1" lang="en-US" altLang="ja-JP" dirty="0" smtClean="0"/>
          </a:p>
          <a:p>
            <a:r>
              <a:rPr kumimoji="1" lang="ja-JP" altLang="en-US" dirty="0" smtClean="0"/>
              <a:t>メソッド抽出事例の類似度は正解集合を決める際の基準となる値です．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18</a:t>
            </a:fld>
            <a:endParaRPr kumimoji="1" lang="ja-JP" altLang="en-US"/>
          </a:p>
        </p:txBody>
      </p:sp>
    </p:spTree>
    <p:extLst>
      <p:ext uri="{BB962C8B-B14F-4D97-AF65-F5344CB8AC3E}">
        <p14:creationId xmlns:p14="http://schemas.microsoft.com/office/powerpoint/2010/main" val="4186639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例えば左の図がメソッド抽出前，右の図がメソッド抽出後のソースコードとします．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類似度を計測する際にはメソッド抽出前の抽出範囲と，メソッド抽出後の新規に宣言されたメソッドを比較します．</a:t>
            </a:r>
          </a:p>
          <a:p>
            <a:endParaRPr kumimoji="1" lang="ja-JP" altLang="en-US"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19</a:t>
            </a:fld>
            <a:endParaRPr kumimoji="1" lang="ja-JP" altLang="en-US"/>
          </a:p>
        </p:txBody>
      </p:sp>
    </p:spTree>
    <p:extLst>
      <p:ext uri="{BB962C8B-B14F-4D97-AF65-F5344CB8AC3E}">
        <p14:creationId xmlns:p14="http://schemas.microsoft.com/office/powerpoint/2010/main" val="1330276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まず，研究概要です．</a:t>
            </a:r>
            <a:endParaRPr kumimoji="1" lang="en-US" altLang="ja-JP" dirty="0" smtClean="0"/>
          </a:p>
          <a:p>
            <a:r>
              <a:rPr kumimoji="1" lang="ja-JP" altLang="en-US" dirty="0" smtClean="0"/>
              <a:t>本研究では，メソッド抽出リファクタリング支援手法が有効かを調査するための基準を提案しました．</a:t>
            </a:r>
            <a:endParaRPr kumimoji="1" lang="en-US" altLang="ja-JP" dirty="0" smtClean="0"/>
          </a:p>
          <a:p>
            <a:r>
              <a:rPr kumimoji="1" lang="ja-JP" altLang="en-US" dirty="0" smtClean="0"/>
              <a:t>次に，オープンソースソフトウェア上でメソッド抽出が行われた範囲を特定する基準を提案しました．</a:t>
            </a:r>
            <a:endParaRPr kumimoji="1" lang="en-US" altLang="ja-JP" dirty="0" smtClean="0"/>
          </a:p>
          <a:p>
            <a:r>
              <a:rPr kumimoji="1" lang="ja-JP" altLang="en-US" dirty="0" smtClean="0"/>
              <a:t>また，メソッド抽出が行われた範囲と，支援手法を適用して得られるメソッド抽出候補を比較しました．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a:t>
            </a:fld>
            <a:endParaRPr kumimoji="1" lang="ja-JP" altLang="en-US"/>
          </a:p>
        </p:txBody>
      </p:sp>
    </p:spTree>
    <p:extLst>
      <p:ext uri="{BB962C8B-B14F-4D97-AF65-F5344CB8AC3E}">
        <p14:creationId xmlns:p14="http://schemas.microsoft.com/office/powerpoint/2010/main" val="11333288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したがって，比較する範囲はこの二箇所となります．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20</a:t>
            </a:fld>
            <a:endParaRPr kumimoji="1" lang="ja-JP" altLang="en-US"/>
          </a:p>
        </p:txBody>
      </p:sp>
    </p:spTree>
    <p:extLst>
      <p:ext uri="{BB962C8B-B14F-4D97-AF65-F5344CB8AC3E}">
        <p14:creationId xmlns:p14="http://schemas.microsoft.com/office/powerpoint/2010/main" val="3282449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ここから二つのソースコードを字句解析し，サイズ２のトークン列を列挙します．</a:t>
            </a:r>
            <a:endParaRPr kumimoji="1" lang="en-US" altLang="ja-JP" dirty="0" smtClean="0"/>
          </a:p>
          <a:p>
            <a:r>
              <a:rPr kumimoji="1" lang="ja-JP" altLang="en-US" dirty="0" smtClean="0"/>
              <a:t>メソッド抽出前のトークン列の集合，メソッド抽出後のトークン列の集合をそれぞれ考え，</a:t>
            </a:r>
            <a:endParaRPr kumimoji="1" lang="en-US" altLang="ja-JP" dirty="0" smtClean="0"/>
          </a:p>
          <a:p>
            <a:r>
              <a:rPr kumimoji="1" lang="ja-JP" altLang="en-US" dirty="0" smtClean="0"/>
              <a:t>この二つの集合の共通部分の割合を出します．</a:t>
            </a:r>
            <a:endParaRPr kumimoji="1" lang="en-US" altLang="ja-JP" dirty="0" smtClean="0"/>
          </a:p>
          <a:p>
            <a:r>
              <a:rPr kumimoji="1" lang="ja-JP" altLang="en-US" dirty="0" smtClean="0"/>
              <a:t>これをメソッド抽出事例の類似度とします．</a:t>
            </a:r>
            <a:endParaRPr kumimoji="1" lang="en-US" altLang="ja-JP" dirty="0" smtClean="0"/>
          </a:p>
          <a:p>
            <a:r>
              <a:rPr kumimoji="1" lang="ja-JP" altLang="en-US" dirty="0" smtClean="0"/>
              <a:t>この類似度が，基準となる値より高いとメソッド抽出されたと判定し，正解集合を加えます．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21</a:t>
            </a:fld>
            <a:endParaRPr kumimoji="1" lang="ja-JP" altLang="en-US"/>
          </a:p>
        </p:txBody>
      </p:sp>
    </p:spTree>
    <p:extLst>
      <p:ext uri="{BB962C8B-B14F-4D97-AF65-F5344CB8AC3E}">
        <p14:creationId xmlns:p14="http://schemas.microsoft.com/office/powerpoint/2010/main" val="39387169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次に実験対象についてです．</a:t>
            </a:r>
            <a:endParaRPr kumimoji="1" lang="en-US" altLang="ja-JP" dirty="0" smtClean="0"/>
          </a:p>
          <a:p>
            <a:r>
              <a:rPr kumimoji="1" lang="ja-JP" altLang="en-US" dirty="0" smtClean="0"/>
              <a:t>実験対象には次のような事例を用いました．</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22</a:t>
            </a:fld>
            <a:endParaRPr kumimoji="1" lang="ja-JP" altLang="en-US"/>
          </a:p>
        </p:txBody>
      </p:sp>
    </p:spTree>
    <p:extLst>
      <p:ext uri="{BB962C8B-B14F-4D97-AF65-F5344CB8AC3E}">
        <p14:creationId xmlns:p14="http://schemas.microsoft.com/office/powerpoint/2010/main" val="16750454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グラフの読み方を説明する</a:t>
            </a:r>
            <a:endParaRPr kumimoji="1" lang="en-US" altLang="ja-JP" dirty="0" smtClean="0"/>
          </a:p>
          <a:p>
            <a:r>
              <a:rPr kumimoji="1" lang="ja-JP" altLang="en-US" dirty="0" smtClean="0"/>
              <a:t>次に結果です．</a:t>
            </a:r>
            <a:endParaRPr kumimoji="1" lang="en-US" altLang="ja-JP" dirty="0" smtClean="0"/>
          </a:p>
          <a:p>
            <a:r>
              <a:rPr kumimoji="1" lang="ja-JP" altLang="en-US" dirty="0" smtClean="0"/>
              <a:t>このグラフは</a:t>
            </a:r>
            <a:r>
              <a:rPr kumimoji="1" lang="en-US" altLang="ja-JP" dirty="0" err="1" smtClean="0"/>
              <a:t>FOverlap</a:t>
            </a:r>
            <a:r>
              <a:rPr kumimoji="1" lang="ja-JP" altLang="en-US" dirty="0" smtClean="0"/>
              <a:t>メトリクスの適合率，再現率です．</a:t>
            </a:r>
            <a:endParaRPr kumimoji="1" lang="en-US" altLang="ja-JP" dirty="0" smtClean="0"/>
          </a:p>
          <a:p>
            <a:r>
              <a:rPr kumimoji="1" lang="ja-JP" altLang="en-US" dirty="0" smtClean="0"/>
              <a:t>青いグラフは，凝集度をフィルタリングする閾値を変化させた時の適合率の値，赤いグラフは凝集度をフィルタリングする閾値を変化させた時の再現率の値を表します．</a:t>
            </a:r>
            <a:endParaRPr kumimoji="1" lang="en-US" altLang="ja-JP" dirty="0" smtClean="0"/>
          </a:p>
          <a:p>
            <a:r>
              <a:rPr kumimoji="1" lang="ja-JP" altLang="en-US" dirty="0" smtClean="0"/>
              <a:t>適合率については凝集度をフィルタリングする値を</a:t>
            </a:r>
            <a:r>
              <a:rPr kumimoji="1" lang="en-US" altLang="ja-JP" dirty="0" smtClean="0"/>
              <a:t>0</a:t>
            </a:r>
            <a:r>
              <a:rPr kumimoji="1" lang="ja-JP" altLang="en-US" dirty="0" smtClean="0"/>
              <a:t>や</a:t>
            </a:r>
            <a:r>
              <a:rPr kumimoji="1" lang="en-US" altLang="ja-JP" dirty="0" smtClean="0"/>
              <a:t>0.9</a:t>
            </a:r>
            <a:r>
              <a:rPr kumimoji="1" lang="ja-JP" altLang="en-US" dirty="0" err="1" smtClean="0"/>
              <a:t>ほど</a:t>
            </a:r>
            <a:r>
              <a:rPr kumimoji="1" lang="ja-JP" altLang="en-US" dirty="0" smtClean="0"/>
              <a:t>適合率が高くなる傾向があることがわかりました．</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再現率については</a:t>
            </a:r>
            <a:r>
              <a:rPr kumimoji="1" lang="en-US" altLang="ja-JP" dirty="0" err="1" smtClean="0"/>
              <a:t>FTightness</a:t>
            </a:r>
            <a:r>
              <a:rPr kumimoji="1" lang="ja-JP" altLang="en-US" dirty="0" smtClean="0"/>
              <a:t>や</a:t>
            </a:r>
            <a:r>
              <a:rPr kumimoji="1" lang="en-US" altLang="ja-JP" dirty="0" err="1" smtClean="0"/>
              <a:t>Fcoverage</a:t>
            </a:r>
            <a:r>
              <a:rPr kumimoji="1" lang="ja-JP" altLang="en-US" dirty="0" err="1" smtClean="0"/>
              <a:t>ほど</a:t>
            </a:r>
            <a:r>
              <a:rPr kumimoji="1" lang="ja-JP" altLang="en-US" dirty="0" smtClean="0"/>
              <a:t>増減は変化せず，高い値を維持していることがわかりました．つまり</a:t>
            </a:r>
            <a:r>
              <a:rPr kumimoji="1" lang="en-US" altLang="ja-JP" dirty="0" err="1" smtClean="0"/>
              <a:t>FOverlap</a:t>
            </a:r>
            <a:r>
              <a:rPr kumimoji="1" lang="ja-JP" altLang="en-US" dirty="0" smtClean="0"/>
              <a:t>メトリクスはフィルタリングする凝集度の値に関係なく，開発者がよいと思うメソッド抽出候補</a:t>
            </a:r>
            <a:r>
              <a:rPr kumimoji="1" lang="ja-JP" altLang="en-US" smtClean="0"/>
              <a:t>を得られるということを意味しています．</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9084BC3D-691E-49CA-B77A-212DC92A8540}" type="slidenum">
              <a:rPr kumimoji="1" lang="ja-JP" altLang="en-US" smtClean="0"/>
              <a:pPr/>
              <a:t>23</a:t>
            </a:fld>
            <a:endParaRPr kumimoji="1" lang="ja-JP" altLang="en-US"/>
          </a:p>
        </p:txBody>
      </p:sp>
    </p:spTree>
    <p:extLst>
      <p:ext uri="{BB962C8B-B14F-4D97-AF65-F5344CB8AC3E}">
        <p14:creationId xmlns:p14="http://schemas.microsoft.com/office/powerpoint/2010/main" val="34739611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次は</a:t>
            </a:r>
            <a:r>
              <a:rPr kumimoji="1" lang="en-US" altLang="ja-JP" dirty="0" err="1" smtClean="0"/>
              <a:t>FCoverage</a:t>
            </a:r>
            <a:r>
              <a:rPr kumimoji="1" lang="ja-JP" altLang="en-US" dirty="0" smtClean="0"/>
              <a:t>の適合率，再現率についてです．</a:t>
            </a:r>
            <a:endParaRPr kumimoji="1" lang="en-US" altLang="ja-JP" dirty="0" smtClean="0"/>
          </a:p>
          <a:p>
            <a:r>
              <a:rPr kumimoji="1" lang="ja-JP" altLang="en-US" dirty="0" smtClean="0"/>
              <a:t>この図を見てもらうと</a:t>
            </a:r>
            <a:r>
              <a:rPr kumimoji="1" lang="en-US" altLang="ja-JP" dirty="0" err="1" smtClean="0"/>
              <a:t>FCoverage</a:t>
            </a:r>
            <a:r>
              <a:rPr kumimoji="1" lang="ja-JP" altLang="en-US" dirty="0" smtClean="0"/>
              <a:t>が</a:t>
            </a:r>
            <a:r>
              <a:rPr kumimoji="1" lang="en-US" altLang="ja-JP" dirty="0" smtClean="0"/>
              <a:t>0.3</a:t>
            </a:r>
            <a:r>
              <a:rPr kumimoji="1" lang="ja-JP" altLang="en-US" dirty="0" smtClean="0"/>
              <a:t>の時適合率，再現率ともに最も高い値が得られました．</a:t>
            </a:r>
            <a:endParaRPr kumimoji="1" lang="en-US" altLang="ja-JP" dirty="0" smtClean="0"/>
          </a:p>
          <a:p>
            <a:r>
              <a:rPr kumimoji="1" lang="ja-JP" altLang="en-US" dirty="0" smtClean="0"/>
              <a:t>つまり，フィルタリングする閾値を適切に決めれば</a:t>
            </a:r>
            <a:r>
              <a:rPr kumimoji="1" lang="en-US" altLang="ja-JP" dirty="0" err="1" smtClean="0"/>
              <a:t>FCoverage</a:t>
            </a:r>
            <a:r>
              <a:rPr kumimoji="1" lang="ja-JP" altLang="en-US" dirty="0" smtClean="0"/>
              <a:t>はメソッド抽出リファクタリングに有効なものだと考えられます．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24</a:t>
            </a:fld>
            <a:endParaRPr kumimoji="1" lang="ja-JP" altLang="en-US"/>
          </a:p>
        </p:txBody>
      </p:sp>
    </p:spTree>
    <p:extLst>
      <p:ext uri="{BB962C8B-B14F-4D97-AF65-F5344CB8AC3E}">
        <p14:creationId xmlns:p14="http://schemas.microsoft.com/office/powerpoint/2010/main" val="19017929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次は</a:t>
            </a:r>
            <a:r>
              <a:rPr kumimoji="1" lang="en-US" altLang="ja-JP" dirty="0" err="1" smtClean="0"/>
              <a:t>FTightness</a:t>
            </a:r>
            <a:r>
              <a:rPr kumimoji="1" lang="ja-JP" altLang="en-US" dirty="0" smtClean="0"/>
              <a:t>の適合率，再現率についてです．</a:t>
            </a:r>
            <a:endParaRPr kumimoji="1" lang="en-US" altLang="ja-JP" dirty="0" smtClean="0"/>
          </a:p>
          <a:p>
            <a:r>
              <a:rPr kumimoji="1" lang="en-US" altLang="ja-JP" dirty="0" err="1" smtClean="0"/>
              <a:t>Ftightness</a:t>
            </a:r>
            <a:r>
              <a:rPr kumimoji="1" lang="ja-JP" altLang="en-US" dirty="0" smtClean="0"/>
              <a:t>は閾値を定めるとよい結果が得られるなどの特徴を得ることはできませんでした．</a:t>
            </a:r>
            <a:endParaRPr kumimoji="1" lang="en-US" altLang="ja-JP" dirty="0" smtClean="0"/>
          </a:p>
          <a:p>
            <a:r>
              <a:rPr kumimoji="1" lang="ja-JP" altLang="en-US" dirty="0" smtClean="0"/>
              <a:t>したがって，</a:t>
            </a:r>
            <a:r>
              <a:rPr kumimoji="1" lang="en-US" altLang="ja-JP" dirty="0" err="1" smtClean="0"/>
              <a:t>Ftightness</a:t>
            </a:r>
            <a:r>
              <a:rPr kumimoji="1" lang="ja-JP" altLang="en-US" dirty="0" smtClean="0"/>
              <a:t>メソッドはメソッド抽出には不向きであると考えられます．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25</a:t>
            </a:fld>
            <a:endParaRPr kumimoji="1" lang="ja-JP" altLang="en-US"/>
          </a:p>
        </p:txBody>
      </p:sp>
    </p:spTree>
    <p:extLst>
      <p:ext uri="{BB962C8B-B14F-4D97-AF65-F5344CB8AC3E}">
        <p14:creationId xmlns:p14="http://schemas.microsoft.com/office/powerpoint/2010/main" val="20444283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次に類似度別に</a:t>
            </a:r>
            <a:r>
              <a:rPr kumimoji="1" lang="en-US" altLang="ja-JP" dirty="0" err="1" smtClean="0"/>
              <a:t>Foverlap</a:t>
            </a:r>
            <a:r>
              <a:rPr kumimoji="1" lang="ja-JP" altLang="en-US" dirty="0" smtClean="0"/>
              <a:t>の再現率を見た図です．</a:t>
            </a:r>
            <a:endParaRPr kumimoji="1" lang="en-US" altLang="ja-JP" dirty="0" smtClean="0"/>
          </a:p>
          <a:p>
            <a:r>
              <a:rPr kumimoji="1" lang="ja-JP" altLang="en-US" dirty="0" smtClean="0"/>
              <a:t>この図を見てもらうと類似度が低いほど再現率は高い値を維持できていると考えることができます．</a:t>
            </a:r>
            <a:endParaRPr kumimoji="1" lang="en-US" altLang="ja-JP" dirty="0" smtClean="0"/>
          </a:p>
          <a:p>
            <a:r>
              <a:rPr kumimoji="1" lang="ja-JP" altLang="en-US" dirty="0" smtClean="0"/>
              <a:t>類似度が低いとは，メソッド抽出されたが，その内容に変更が含まれているもの割合が高くなっているということです．</a:t>
            </a:r>
            <a:endParaRPr kumimoji="1" lang="en-US" altLang="ja-JP" dirty="0" smtClean="0"/>
          </a:p>
          <a:p>
            <a:r>
              <a:rPr kumimoji="1" lang="ja-JP" altLang="en-US" dirty="0" smtClean="0"/>
              <a:t>つまり，機能追加される余地が残っているものは</a:t>
            </a:r>
            <a:r>
              <a:rPr kumimoji="1" lang="en-US" altLang="ja-JP" dirty="0" smtClean="0"/>
              <a:t>Overlap</a:t>
            </a:r>
            <a:r>
              <a:rPr kumimoji="1" lang="ja-JP" altLang="en-US" dirty="0" smtClean="0"/>
              <a:t>メトリクスを用いるとうまくリファクタリングできるということを意味しています．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26</a:t>
            </a:fld>
            <a:endParaRPr kumimoji="1" lang="ja-JP" altLang="en-US"/>
          </a:p>
        </p:txBody>
      </p:sp>
    </p:spTree>
    <p:extLst>
      <p:ext uri="{BB962C8B-B14F-4D97-AF65-F5344CB8AC3E}">
        <p14:creationId xmlns:p14="http://schemas.microsoft.com/office/powerpoint/2010/main" val="15380249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結果をまとめると，</a:t>
            </a:r>
            <a:endParaRPr kumimoji="1" lang="en-US" altLang="ja-JP" dirty="0" smtClean="0"/>
          </a:p>
          <a:p>
            <a:r>
              <a:rPr kumimoji="1" lang="en-US" altLang="ja-JP" dirty="0" err="1" smtClean="0"/>
              <a:t>Fcoverage</a:t>
            </a:r>
            <a:r>
              <a:rPr kumimoji="1" lang="ja-JP" altLang="en-US" dirty="0" smtClean="0"/>
              <a:t>については，閾値を特定することができれば，よい結果が得られる．</a:t>
            </a:r>
            <a:endParaRPr kumimoji="1" lang="en-US" altLang="ja-JP" dirty="0" smtClean="0"/>
          </a:p>
          <a:p>
            <a:r>
              <a:rPr kumimoji="1" lang="en-US" altLang="ja-JP" dirty="0" err="1" smtClean="0"/>
              <a:t>Foverlap</a:t>
            </a:r>
            <a:r>
              <a:rPr kumimoji="1" lang="ja-JP" altLang="en-US" dirty="0" smtClean="0"/>
              <a:t>については，閾値を低くする，もしくは高くすれば，よい結果が得られる．類似度を低くすれば，よい結果が得られる．</a:t>
            </a:r>
            <a:endParaRPr kumimoji="1" lang="en-US" altLang="ja-JP" dirty="0" smtClean="0"/>
          </a:p>
          <a:p>
            <a:r>
              <a:rPr kumimoji="1" lang="en-US" altLang="ja-JP" dirty="0" err="1" smtClean="0"/>
              <a:t>Ftightness</a:t>
            </a:r>
            <a:r>
              <a:rPr kumimoji="1" lang="ja-JP" altLang="en-US" dirty="0" smtClean="0"/>
              <a:t>についてはよい結果が得られなかった．</a:t>
            </a:r>
            <a:endParaRPr kumimoji="1" lang="en-US" altLang="ja-JP" dirty="0" smtClean="0"/>
          </a:p>
          <a:p>
            <a:r>
              <a:rPr kumimoji="1" lang="ja-JP" altLang="en-US" dirty="0" smtClean="0"/>
              <a:t>というようになりました．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27</a:t>
            </a:fld>
            <a:endParaRPr kumimoji="1" lang="ja-JP" altLang="en-US"/>
          </a:p>
        </p:txBody>
      </p:sp>
    </p:spTree>
    <p:extLst>
      <p:ext uri="{BB962C8B-B14F-4D97-AF65-F5344CB8AC3E}">
        <p14:creationId xmlns:p14="http://schemas.microsoft.com/office/powerpoint/2010/main" val="29915383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最後にまとめと今後の課題です．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28</a:t>
            </a:fld>
            <a:endParaRPr kumimoji="1" lang="ja-JP" altLang="en-US"/>
          </a:p>
        </p:txBody>
      </p:sp>
    </p:spTree>
    <p:extLst>
      <p:ext uri="{BB962C8B-B14F-4D97-AF65-F5344CB8AC3E}">
        <p14:creationId xmlns:p14="http://schemas.microsoft.com/office/powerpoint/2010/main" val="32613162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今後の課題は</a:t>
            </a:r>
            <a:endParaRPr kumimoji="1" lang="en-US" altLang="ja-JP" dirty="0" smtClean="0"/>
          </a:p>
          <a:p>
            <a:r>
              <a:rPr kumimoji="1" lang="ja-JP" altLang="en-US" dirty="0" smtClean="0"/>
              <a:t>大規模ソフトウェアにおけるリファクタリング事例への適用</a:t>
            </a:r>
            <a:endParaRPr kumimoji="1" lang="en-US" altLang="ja-JP" dirty="0" smtClean="0"/>
          </a:p>
          <a:p>
            <a:r>
              <a:rPr kumimoji="1" lang="ja-JP" altLang="en-US" dirty="0" smtClean="0"/>
              <a:t>凝集度メトリクスの値と保守コストの関係性の調査</a:t>
            </a:r>
            <a:endParaRPr kumimoji="1" lang="en-US" altLang="ja-JP" dirty="0" smtClean="0"/>
          </a:p>
          <a:p>
            <a:r>
              <a:rPr kumimoji="1" lang="ja-JP" altLang="en-US" dirty="0" smtClean="0"/>
              <a:t>正解集合の改良です．</a:t>
            </a:r>
            <a:endParaRPr kumimoji="1" lang="en-US" altLang="ja-JP" dirty="0" smtClean="0"/>
          </a:p>
          <a:p>
            <a:r>
              <a:rPr kumimoji="1" lang="ja-JP" altLang="en-US" dirty="0" smtClean="0"/>
              <a:t>現在の正解集合はリポジトリの解析を行い，実際に行われた事例を基に作成しました．</a:t>
            </a:r>
            <a:endParaRPr kumimoji="1" lang="en-US" altLang="ja-JP" dirty="0" smtClean="0"/>
          </a:p>
          <a:p>
            <a:r>
              <a:rPr kumimoji="1" lang="ja-JP" altLang="en-US" dirty="0" smtClean="0"/>
              <a:t>これは成熟したオープンソースソフトウェアの開発者は常に正しい修正を行うものとするという考えに基づいています．</a:t>
            </a:r>
            <a:endParaRPr kumimoji="1" lang="en-US" altLang="ja-JP" dirty="0" smtClean="0"/>
          </a:p>
          <a:p>
            <a:r>
              <a:rPr kumimoji="1" lang="ja-JP" altLang="en-US" dirty="0" smtClean="0"/>
              <a:t>しかし，これでは開発者は予想できないが，リファクタリングを行う価値があるものを考慮に入れることができません．</a:t>
            </a:r>
            <a:endParaRPr kumimoji="1" lang="en-US" altLang="ja-JP" dirty="0" smtClean="0"/>
          </a:p>
          <a:p>
            <a:r>
              <a:rPr kumimoji="1" lang="ja-JP" altLang="en-US" dirty="0" smtClean="0"/>
              <a:t>よってその候補を正解集合を考えることが今後の課題として考えられます．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29</a:t>
            </a:fld>
            <a:endParaRPr kumimoji="1" lang="ja-JP" altLang="en-US"/>
          </a:p>
        </p:txBody>
      </p:sp>
    </p:spTree>
    <p:extLst>
      <p:ext uri="{BB962C8B-B14F-4D97-AF65-F5344CB8AC3E}">
        <p14:creationId xmlns:p14="http://schemas.microsoft.com/office/powerpoint/2010/main" val="3601560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それでは研究内容に移りたいと思います．</a:t>
            </a:r>
            <a:endParaRPr kumimoji="1" lang="en-US" altLang="ja-JP" dirty="0" smtClean="0"/>
          </a:p>
          <a:p>
            <a:r>
              <a:rPr kumimoji="1" lang="ja-JP" altLang="en-US" dirty="0" smtClean="0"/>
              <a:t>最初にリファクタリングについて説明します．</a:t>
            </a:r>
            <a:endParaRPr kumimoji="1" lang="en-US" altLang="ja-JP" dirty="0" smtClean="0"/>
          </a:p>
          <a:p>
            <a:r>
              <a:rPr kumimoji="1" lang="ja-JP" altLang="en-US" dirty="0" smtClean="0"/>
              <a:t>リファクタリングとは外部から見た動作を保ったまま，内部の構造を整理する作業のことを言います</a:t>
            </a:r>
            <a:endParaRPr kumimoji="1" lang="en-US" altLang="ja-JP" dirty="0" smtClean="0"/>
          </a:p>
          <a:p>
            <a:r>
              <a:rPr kumimoji="1" lang="ja-JP" altLang="en-US" dirty="0" smtClean="0"/>
              <a:t>代表的なリファクタリングにメソッド抽出があります．</a:t>
            </a:r>
            <a:endParaRPr kumimoji="1" lang="en-US" altLang="ja-JP" dirty="0" smtClean="0"/>
          </a:p>
          <a:p>
            <a:r>
              <a:rPr kumimoji="1" lang="ja-JP" altLang="en-US" dirty="0" smtClean="0"/>
              <a:t>メソッド抽出リファクタリングとは，複数の機能を持つ長いメソッドの一部を，メソッドとして抽出する作業のことを言います．</a:t>
            </a:r>
            <a:endParaRPr kumimoji="1" lang="en-US" altLang="ja-JP" dirty="0" smtClean="0"/>
          </a:p>
          <a:p>
            <a:r>
              <a:rPr kumimoji="1" lang="ja-JP" altLang="en-US" dirty="0" smtClean="0"/>
              <a:t>メソッド抽出リファクタリングを行うことによってソースコードの保守性が向上します．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3</a:t>
            </a:fld>
            <a:endParaRPr kumimoji="1" lang="ja-JP" altLang="en-US"/>
          </a:p>
        </p:txBody>
      </p:sp>
    </p:spTree>
    <p:extLst>
      <p:ext uri="{BB962C8B-B14F-4D97-AF65-F5344CB8AC3E}">
        <p14:creationId xmlns:p14="http://schemas.microsoft.com/office/powerpoint/2010/main" val="37552739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30</a:t>
            </a:fld>
            <a:endParaRPr kumimoji="1" lang="ja-JP" altLang="en-US"/>
          </a:p>
        </p:txBody>
      </p:sp>
    </p:spTree>
    <p:extLst>
      <p:ext uri="{BB962C8B-B14F-4D97-AF65-F5344CB8AC3E}">
        <p14:creationId xmlns:p14="http://schemas.microsoft.com/office/powerpoint/2010/main" val="27229961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31</a:t>
            </a:fld>
            <a:endParaRPr kumimoji="1" lang="ja-JP" altLang="en-US"/>
          </a:p>
        </p:txBody>
      </p:sp>
    </p:spTree>
    <p:extLst>
      <p:ext uri="{BB962C8B-B14F-4D97-AF65-F5344CB8AC3E}">
        <p14:creationId xmlns:p14="http://schemas.microsoft.com/office/powerpoint/2010/main" val="40222027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次に凝集度メトリクスについて説明します．</a:t>
            </a:r>
            <a:endParaRPr kumimoji="1" lang="en-US" altLang="ja-JP" dirty="0" smtClean="0"/>
          </a:p>
          <a:p>
            <a:r>
              <a:rPr kumimoji="1" lang="ja-JP" altLang="en-US" dirty="0" smtClean="0"/>
              <a:t>左の図はメソッド全体の内，入力に関する処理，出力に関する処理，入出力に関する処理を図示したものです．</a:t>
            </a:r>
            <a:endParaRPr kumimoji="1" lang="en-US" altLang="ja-JP" dirty="0" smtClean="0"/>
          </a:p>
          <a:p>
            <a:r>
              <a:rPr kumimoji="1" lang="ja-JP" altLang="en-US" dirty="0" smtClean="0"/>
              <a:t>先ほど紹介した凝集度メトリクスは</a:t>
            </a:r>
            <a:r>
              <a:rPr kumimoji="1" lang="en-US" altLang="ja-JP" dirty="0" smtClean="0"/>
              <a:t>,</a:t>
            </a:r>
            <a:r>
              <a:rPr kumimoji="1" lang="ja-JP" altLang="en-US" dirty="0" smtClean="0"/>
              <a:t>この図を使って模式化できます．</a:t>
            </a:r>
            <a:endParaRPr kumimoji="1" lang="en-US" altLang="ja-JP" dirty="0" smtClean="0"/>
          </a:p>
          <a:p>
            <a:r>
              <a:rPr kumimoji="1" lang="en-US" altLang="ja-JP" dirty="0" err="1" smtClean="0"/>
              <a:t>Ftightness</a:t>
            </a:r>
            <a:r>
              <a:rPr kumimoji="1" lang="ja-JP" altLang="en-US" dirty="0" smtClean="0"/>
              <a:t>はメソッド全体に対する，入出力に関する処理の割合なので，このような模式図になります．</a:t>
            </a:r>
            <a:endParaRPr kumimoji="1" lang="en-US" altLang="ja-JP" dirty="0" smtClean="0"/>
          </a:p>
          <a:p>
            <a:r>
              <a:rPr kumimoji="1" lang="en-US" altLang="ja-JP" dirty="0" smtClean="0"/>
              <a:t>,</a:t>
            </a:r>
            <a:r>
              <a:rPr kumimoji="1" lang="en-US" altLang="ja-JP" dirty="0" err="1" smtClean="0"/>
              <a:t>Fcoverage</a:t>
            </a:r>
            <a:r>
              <a:rPr kumimoji="1" lang="ja-JP" altLang="en-US" dirty="0" smtClean="0"/>
              <a:t>はメソッド全体に対する入力の割合，メソッド全体に対する出力の割合，というようになります．</a:t>
            </a:r>
            <a:endParaRPr kumimoji="1" lang="en-US" altLang="ja-JP" dirty="0" smtClean="0"/>
          </a:p>
          <a:p>
            <a:r>
              <a:rPr kumimoji="1" lang="en-US" altLang="ja-JP" dirty="0" err="1" smtClean="0"/>
              <a:t>Foverlap</a:t>
            </a:r>
            <a:r>
              <a:rPr kumimoji="1" lang="ja-JP" altLang="en-US" dirty="0" smtClean="0"/>
              <a:t>は入力に関する処理に対する入出力に関連する処理の割合と出力に関する処理に対する入出力に関連する処理の割合というようになります．</a:t>
            </a:r>
            <a:endParaRPr kumimoji="1" lang="en-US" altLang="ja-JP" dirty="0" smtClean="0"/>
          </a:p>
          <a:p>
            <a:r>
              <a:rPr kumimoji="1" lang="ja-JP" altLang="en-US" dirty="0" smtClean="0"/>
              <a:t>ここから</a:t>
            </a:r>
            <a:r>
              <a:rPr kumimoji="1" lang="en-US" altLang="ja-JP" dirty="0" err="1" smtClean="0"/>
              <a:t>Ftightness</a:t>
            </a:r>
            <a:r>
              <a:rPr kumimoji="1" lang="ja-JP" altLang="en-US" dirty="0" smtClean="0"/>
              <a:t>は入出力に関連する処理が多ければ高い値，Ｆ</a:t>
            </a:r>
            <a:r>
              <a:rPr kumimoji="1" lang="en-US" altLang="ja-JP" dirty="0" smtClean="0"/>
              <a:t>coverage</a:t>
            </a:r>
            <a:r>
              <a:rPr kumimoji="1" lang="ja-JP" altLang="en-US" dirty="0" smtClean="0"/>
              <a:t>は入力，または出力に関する処理が多ければ高い値，</a:t>
            </a:r>
            <a:r>
              <a:rPr kumimoji="1" lang="en-US" altLang="ja-JP" dirty="0" err="1" smtClean="0"/>
              <a:t>Foverlap</a:t>
            </a:r>
            <a:r>
              <a:rPr kumimoji="1" lang="ja-JP" altLang="en-US" dirty="0" smtClean="0"/>
              <a:t>は入出力に関連する処理が，入力，または，出力に関する処理に対して多ければ高い値になるということが言えます．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32</a:t>
            </a:fld>
            <a:endParaRPr kumimoji="1" lang="ja-JP" altLang="en-US"/>
          </a:p>
        </p:txBody>
      </p:sp>
    </p:spTree>
    <p:extLst>
      <p:ext uri="{BB962C8B-B14F-4D97-AF65-F5344CB8AC3E}">
        <p14:creationId xmlns:p14="http://schemas.microsoft.com/office/powerpoint/2010/main" val="8351410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次は</a:t>
            </a:r>
            <a:r>
              <a:rPr kumimoji="1" lang="en-US" altLang="ja-JP" dirty="0" smtClean="0"/>
              <a:t>F</a:t>
            </a:r>
            <a:r>
              <a:rPr kumimoji="1" lang="ja-JP" altLang="en-US" dirty="0" smtClean="0"/>
              <a:t>Ｃｏｖｅｒａｇｅの適合率，再現率についてです．</a:t>
            </a:r>
            <a:endParaRPr kumimoji="1" lang="en-US" altLang="ja-JP" dirty="0" smtClean="0"/>
          </a:p>
          <a:p>
            <a:r>
              <a:rPr kumimoji="1" lang="en-US" altLang="ja-JP" dirty="0" err="1" smtClean="0"/>
              <a:t>Fcoverage</a:t>
            </a:r>
            <a:r>
              <a:rPr kumimoji="1" lang="ja-JP" altLang="en-US" dirty="0" smtClean="0"/>
              <a:t>についてはフィルタリングは有効ではなかったという実験結果が得られました．</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33</a:t>
            </a:fld>
            <a:endParaRPr kumimoji="1" lang="ja-JP" altLang="en-US"/>
          </a:p>
        </p:txBody>
      </p:sp>
    </p:spTree>
    <p:extLst>
      <p:ext uri="{BB962C8B-B14F-4D97-AF65-F5344CB8AC3E}">
        <p14:creationId xmlns:p14="http://schemas.microsoft.com/office/powerpoint/2010/main" val="8384113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34</a:t>
            </a:fld>
            <a:endParaRPr kumimoji="1" lang="ja-JP" altLang="en-US"/>
          </a:p>
        </p:txBody>
      </p:sp>
    </p:spTree>
    <p:extLst>
      <p:ext uri="{BB962C8B-B14F-4D97-AF65-F5344CB8AC3E}">
        <p14:creationId xmlns:p14="http://schemas.microsoft.com/office/powerpoint/2010/main" val="130059587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次にプログラムスライスを用いた凝集度メトリクスについて説明します．</a:t>
            </a:r>
            <a:endParaRPr kumimoji="1" lang="en-US" altLang="ja-JP" dirty="0" smtClean="0"/>
          </a:p>
          <a:p>
            <a:r>
              <a:rPr kumimoji="1" lang="ja-JP" altLang="en-US" dirty="0" smtClean="0"/>
              <a:t>たとえば図のようなメソッドがあるとします．</a:t>
            </a:r>
            <a:endParaRPr kumimoji="1" lang="en-US" altLang="ja-JP" dirty="0" smtClean="0"/>
          </a:p>
          <a:p>
            <a:r>
              <a:rPr kumimoji="1" lang="ja-JP" altLang="en-US" dirty="0" smtClean="0"/>
              <a:t>最初に，引数</a:t>
            </a:r>
            <a:r>
              <a:rPr kumimoji="1" lang="en-US" altLang="ja-JP" dirty="0" err="1" smtClean="0"/>
              <a:t>a,b</a:t>
            </a:r>
            <a:r>
              <a:rPr kumimoji="1" lang="ja-JP" altLang="en-US" dirty="0" smtClean="0"/>
              <a:t>を起点とする前向きスライスを調べます．</a:t>
            </a:r>
            <a:endParaRPr kumimoji="1" lang="en-US" altLang="ja-JP" dirty="0" smtClean="0"/>
          </a:p>
          <a:p>
            <a:r>
              <a:rPr kumimoji="1" lang="ja-JP" altLang="en-US" dirty="0" smtClean="0"/>
              <a:t>次に，返り値</a:t>
            </a:r>
            <a:r>
              <a:rPr kumimoji="1" lang="en-US" altLang="ja-JP" dirty="0" smtClean="0"/>
              <a:t>c</a:t>
            </a:r>
            <a:r>
              <a:rPr kumimoji="1" lang="ja-JP" altLang="en-US" dirty="0" smtClean="0"/>
              <a:t>を起点とする後ろ向きスライスを調べます．</a:t>
            </a:r>
            <a:endParaRPr kumimoji="1" lang="en-US" altLang="ja-JP" dirty="0" smtClean="0"/>
          </a:p>
          <a:p>
            <a:r>
              <a:rPr kumimoji="1" lang="ja-JP" altLang="en-US" dirty="0" smtClean="0"/>
              <a:t>調べたスライスに対する積集合を全スライスとします．</a:t>
            </a:r>
            <a:endParaRPr kumimoji="1" lang="en-US" altLang="ja-JP" dirty="0" smtClean="0"/>
          </a:p>
          <a:p>
            <a:r>
              <a:rPr kumimoji="1" lang="ja-JP" altLang="en-US" dirty="0" smtClean="0"/>
              <a:t>ここから，先ほど紹介した</a:t>
            </a:r>
            <a:r>
              <a:rPr kumimoji="1" lang="en-US" altLang="ja-JP" dirty="0" smtClean="0"/>
              <a:t>3</a:t>
            </a:r>
            <a:r>
              <a:rPr kumimoji="1" lang="ja-JP" altLang="en-US" dirty="0" err="1" smtClean="0"/>
              <a:t>つの</a:t>
            </a:r>
            <a:r>
              <a:rPr kumimoji="1" lang="ja-JP" altLang="en-US" dirty="0" smtClean="0"/>
              <a:t>メトリクスを求めます．</a:t>
            </a:r>
            <a:endParaRPr kumimoji="1" lang="en-US" altLang="ja-JP" dirty="0" smtClean="0"/>
          </a:p>
          <a:p>
            <a:r>
              <a:rPr kumimoji="1" lang="en-US" altLang="ja-JP" dirty="0" err="1" smtClean="0"/>
              <a:t>Ftightness</a:t>
            </a:r>
            <a:r>
              <a:rPr kumimoji="1" lang="ja-JP" altLang="en-US" dirty="0" smtClean="0"/>
              <a:t>は文全体の数に対する全スライスの割合になります．</a:t>
            </a:r>
            <a:endParaRPr kumimoji="1" lang="en-US" altLang="ja-JP" dirty="0" smtClean="0"/>
          </a:p>
          <a:p>
            <a:r>
              <a:rPr kumimoji="1" lang="en-US" altLang="ja-JP" dirty="0" err="1" smtClean="0"/>
              <a:t>Fcoverage</a:t>
            </a:r>
            <a:r>
              <a:rPr kumimoji="1" lang="ja-JP" altLang="en-US" dirty="0" smtClean="0"/>
              <a:t>は各スライスに対して文全体の数に対するスライスの割合を求め，その平均の値となります．</a:t>
            </a:r>
            <a:endParaRPr kumimoji="1" lang="en-US" altLang="ja-JP" dirty="0" smtClean="0"/>
          </a:p>
          <a:p>
            <a:r>
              <a:rPr kumimoji="1" lang="en-US" altLang="ja-JP" dirty="0" err="1" smtClean="0"/>
              <a:t>Foverlap</a:t>
            </a:r>
            <a:r>
              <a:rPr kumimoji="1" lang="ja-JP" altLang="en-US" dirty="0" smtClean="0"/>
              <a:t>は各スライスに対して全スライスの割合を求め，その平均の値となります．</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35</a:t>
            </a:fld>
            <a:endParaRPr kumimoji="1" lang="ja-JP" altLang="en-US"/>
          </a:p>
        </p:txBody>
      </p:sp>
    </p:spTree>
    <p:extLst>
      <p:ext uri="{BB962C8B-B14F-4D97-AF65-F5344CB8AC3E}">
        <p14:creationId xmlns:p14="http://schemas.microsoft.com/office/powerpoint/2010/main" val="194217918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次にプログラムスライスを用いた凝集度メトリクスについて説明します．</a:t>
            </a:r>
            <a:endParaRPr kumimoji="1" lang="en-US" altLang="ja-JP" dirty="0" smtClean="0"/>
          </a:p>
          <a:p>
            <a:r>
              <a:rPr kumimoji="1" lang="ja-JP" altLang="en-US" dirty="0" smtClean="0"/>
              <a:t>たとえば図のようなメソッドがあるとします．</a:t>
            </a:r>
            <a:endParaRPr kumimoji="1" lang="en-US" altLang="ja-JP" dirty="0" smtClean="0"/>
          </a:p>
          <a:p>
            <a:r>
              <a:rPr kumimoji="1" lang="ja-JP" altLang="en-US" dirty="0" smtClean="0"/>
              <a:t>最初に，引数</a:t>
            </a:r>
            <a:r>
              <a:rPr kumimoji="1" lang="en-US" altLang="ja-JP" dirty="0" err="1" smtClean="0"/>
              <a:t>a,b</a:t>
            </a:r>
            <a:r>
              <a:rPr kumimoji="1" lang="ja-JP" altLang="en-US" dirty="0" smtClean="0"/>
              <a:t>を起点とする前向きスライスを調べます．</a:t>
            </a:r>
            <a:endParaRPr kumimoji="1" lang="en-US" altLang="ja-JP" dirty="0" smtClean="0"/>
          </a:p>
          <a:p>
            <a:r>
              <a:rPr kumimoji="1" lang="ja-JP" altLang="en-US" dirty="0" smtClean="0"/>
              <a:t>次に，返り値</a:t>
            </a:r>
            <a:r>
              <a:rPr kumimoji="1" lang="en-US" altLang="ja-JP" dirty="0" smtClean="0"/>
              <a:t>c</a:t>
            </a:r>
            <a:r>
              <a:rPr kumimoji="1" lang="ja-JP" altLang="en-US" dirty="0" smtClean="0"/>
              <a:t>を起点とする後ろ向きスライスを調べます．</a:t>
            </a:r>
            <a:endParaRPr kumimoji="1" lang="en-US" altLang="ja-JP" dirty="0" smtClean="0"/>
          </a:p>
          <a:p>
            <a:r>
              <a:rPr kumimoji="1" lang="ja-JP" altLang="en-US" dirty="0" smtClean="0"/>
              <a:t>調べたスライスに対する積集合を全スライスとします．</a:t>
            </a:r>
            <a:endParaRPr kumimoji="1" lang="en-US" altLang="ja-JP" dirty="0" smtClean="0"/>
          </a:p>
          <a:p>
            <a:r>
              <a:rPr kumimoji="1" lang="ja-JP" altLang="en-US" dirty="0" smtClean="0"/>
              <a:t>ここから，先ほど紹介した</a:t>
            </a:r>
            <a:r>
              <a:rPr kumimoji="1" lang="en-US" altLang="ja-JP" dirty="0" smtClean="0"/>
              <a:t>3</a:t>
            </a:r>
            <a:r>
              <a:rPr kumimoji="1" lang="ja-JP" altLang="en-US" dirty="0" err="1" smtClean="0"/>
              <a:t>つの</a:t>
            </a:r>
            <a:r>
              <a:rPr kumimoji="1" lang="ja-JP" altLang="en-US" dirty="0" smtClean="0"/>
              <a:t>メトリクスを求めます．</a:t>
            </a:r>
            <a:endParaRPr kumimoji="1" lang="en-US" altLang="ja-JP" dirty="0" smtClean="0"/>
          </a:p>
          <a:p>
            <a:r>
              <a:rPr kumimoji="1" lang="en-US" altLang="ja-JP" dirty="0" err="1" smtClean="0"/>
              <a:t>Ftightness</a:t>
            </a:r>
            <a:r>
              <a:rPr kumimoji="1" lang="ja-JP" altLang="en-US" dirty="0" smtClean="0"/>
              <a:t>は文全体の数に対する全スライスの割合になります．</a:t>
            </a:r>
            <a:endParaRPr kumimoji="1" lang="en-US" altLang="ja-JP" dirty="0" smtClean="0"/>
          </a:p>
          <a:p>
            <a:r>
              <a:rPr kumimoji="1" lang="en-US" altLang="ja-JP" dirty="0" err="1" smtClean="0"/>
              <a:t>Fcoverage</a:t>
            </a:r>
            <a:r>
              <a:rPr kumimoji="1" lang="ja-JP" altLang="en-US" dirty="0" smtClean="0"/>
              <a:t>は各スライスに対して文全体の数に対するスライスの割合を求め，その平均の値となります．</a:t>
            </a:r>
            <a:endParaRPr kumimoji="1" lang="en-US" altLang="ja-JP" dirty="0" smtClean="0"/>
          </a:p>
          <a:p>
            <a:r>
              <a:rPr kumimoji="1" lang="en-US" altLang="ja-JP" dirty="0" err="1" smtClean="0"/>
              <a:t>Foverlap</a:t>
            </a:r>
            <a:r>
              <a:rPr kumimoji="1" lang="ja-JP" altLang="en-US" dirty="0" smtClean="0"/>
              <a:t>は各スライスに対して全スライスの割合を求め，その平均の値となります．</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36</a:t>
            </a:fld>
            <a:endParaRPr kumimoji="1" lang="ja-JP" altLang="en-US"/>
          </a:p>
        </p:txBody>
      </p:sp>
    </p:spTree>
    <p:extLst>
      <p:ext uri="{BB962C8B-B14F-4D97-AF65-F5344CB8AC3E}">
        <p14:creationId xmlns:p14="http://schemas.microsoft.com/office/powerpoint/2010/main" val="27817090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以上のような手順を実際のリファクタリング事例に適用して実験を行いました．</a:t>
            </a:r>
            <a:endParaRPr kumimoji="1" lang="en-US" altLang="ja-JP" dirty="0" smtClean="0"/>
          </a:p>
          <a:p>
            <a:endParaRPr kumimoji="1" lang="en-US" altLang="ja-JP" dirty="0" smtClean="0"/>
          </a:p>
          <a:p>
            <a:r>
              <a:rPr kumimoji="1" lang="ja-JP" altLang="en-US" dirty="0" smtClean="0"/>
              <a:t>また実験を行うときには凝集度メトリクスの閾値，及び有用なメソッド抽出であると判定する基準である類似度を変化させたときの</a:t>
            </a:r>
            <a:endParaRPr kumimoji="1" lang="en-US" altLang="ja-JP" dirty="0" smtClean="0"/>
          </a:p>
          <a:p>
            <a:r>
              <a:rPr kumimoji="1" lang="ja-JP" altLang="en-US" dirty="0" smtClean="0"/>
              <a:t>適合率及び再現率の変化を調査しました．</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37</a:t>
            </a:fld>
            <a:endParaRPr kumimoji="1" lang="ja-JP" altLang="en-US"/>
          </a:p>
        </p:txBody>
      </p:sp>
    </p:spTree>
    <p:extLst>
      <p:ext uri="{BB962C8B-B14F-4D97-AF65-F5344CB8AC3E}">
        <p14:creationId xmlns:p14="http://schemas.microsoft.com/office/powerpoint/2010/main" val="89770095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次にプロジェクト毎のメソッドの長さの比較を行いました．</a:t>
            </a:r>
            <a:endParaRPr kumimoji="1" lang="en-US" altLang="ja-JP" dirty="0" smtClean="0"/>
          </a:p>
          <a:p>
            <a:r>
              <a:rPr kumimoji="1" lang="ja-JP" altLang="en-US" dirty="0" smtClean="0"/>
              <a:t>赤い棒グラフが</a:t>
            </a:r>
            <a:r>
              <a:rPr kumimoji="1" lang="en-US" altLang="ja-JP" dirty="0" err="1" smtClean="0"/>
              <a:t>columba</a:t>
            </a:r>
            <a:r>
              <a:rPr kumimoji="1" lang="ja-JP" altLang="en-US" dirty="0" smtClean="0"/>
              <a:t>プロジェクトから得られたメソッドの長さとその平均で青い棒グラフが文献の例から得られたメソッドの長さとその平均です．</a:t>
            </a:r>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38</a:t>
            </a:fld>
            <a:endParaRPr kumimoji="1" lang="ja-JP" altLang="en-US"/>
          </a:p>
        </p:txBody>
      </p:sp>
    </p:spTree>
    <p:extLst>
      <p:ext uri="{BB962C8B-B14F-4D97-AF65-F5344CB8AC3E}">
        <p14:creationId xmlns:p14="http://schemas.microsoft.com/office/powerpoint/2010/main" val="284001218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次は</a:t>
            </a:r>
            <a:r>
              <a:rPr kumimoji="1" lang="en-US" altLang="ja-JP" dirty="0" err="1" smtClean="0"/>
              <a:t>FTightness</a:t>
            </a:r>
            <a:r>
              <a:rPr kumimoji="1" lang="ja-JP" altLang="en-US" dirty="0" smtClean="0"/>
              <a:t>の適合率，再現率についてです．</a:t>
            </a:r>
            <a:endParaRPr kumimoji="1" lang="en-US" altLang="ja-JP" dirty="0" smtClean="0"/>
          </a:p>
          <a:p>
            <a:r>
              <a:rPr kumimoji="1" lang="en-US" altLang="ja-JP" dirty="0" err="1" smtClean="0"/>
              <a:t>Ftightness</a:t>
            </a:r>
            <a:r>
              <a:rPr kumimoji="1" lang="ja-JP" altLang="en-US" dirty="0" smtClean="0"/>
              <a:t>は実験ではよい結果が得られませんでした．</a:t>
            </a:r>
            <a:endParaRPr kumimoji="1" lang="en-US" altLang="ja-JP" dirty="0" smtClean="0"/>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39</a:t>
            </a:fld>
            <a:endParaRPr kumimoji="1" lang="ja-JP" altLang="en-US"/>
          </a:p>
        </p:txBody>
      </p:sp>
    </p:spTree>
    <p:extLst>
      <p:ext uri="{BB962C8B-B14F-4D97-AF65-F5344CB8AC3E}">
        <p14:creationId xmlns:p14="http://schemas.microsoft.com/office/powerpoint/2010/main" val="41520438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しかし，メソッド抽出リファクタリングを行うためには考慮しなければいけない点があります．</a:t>
            </a:r>
            <a:endParaRPr kumimoji="1" lang="en-US" altLang="ja-JP" dirty="0" smtClean="0"/>
          </a:p>
          <a:p>
            <a:r>
              <a:rPr kumimoji="1" lang="ja-JP" altLang="en-US" dirty="0" smtClean="0"/>
              <a:t>それはメソッド抽出する範囲をどのように定めるかです．</a:t>
            </a:r>
            <a:endParaRPr kumimoji="1" lang="en-US" altLang="ja-JP" dirty="0" smtClean="0"/>
          </a:p>
          <a:p>
            <a:r>
              <a:rPr kumimoji="1" lang="ja-JP" altLang="en-US" dirty="0" smtClean="0"/>
              <a:t>まず，スライドに提示しているようなソースコードにおいて，メソッド抽出を行うとします．</a:t>
            </a:r>
            <a:endParaRPr kumimoji="1" lang="en-US" altLang="ja-JP" dirty="0" smtClean="0"/>
          </a:p>
          <a:p>
            <a:r>
              <a:rPr kumimoji="1" lang="ja-JP" altLang="en-US" dirty="0" smtClean="0"/>
              <a:t>変数の初期化を一つの処理と捉えれば，候補</a:t>
            </a:r>
            <a:r>
              <a:rPr kumimoji="1" lang="en-US" altLang="ja-JP" dirty="0" smtClean="0"/>
              <a:t>1</a:t>
            </a:r>
            <a:r>
              <a:rPr kumimoji="1" lang="ja-JP" altLang="en-US" dirty="0" err="1" smtClean="0"/>
              <a:t>のような</a:t>
            </a:r>
            <a:r>
              <a:rPr kumimoji="1" lang="ja-JP" altLang="en-US" dirty="0" smtClean="0"/>
              <a:t>メソッド抽出を行います．</a:t>
            </a:r>
            <a:endParaRPr kumimoji="1" lang="en-US" altLang="ja-JP" dirty="0" smtClean="0"/>
          </a:p>
          <a:p>
            <a:r>
              <a:rPr kumimoji="1" lang="ja-JP" altLang="en-US" dirty="0" smtClean="0"/>
              <a:t>繰り返しの部分を一つの処理と捉えれば，候補</a:t>
            </a:r>
            <a:r>
              <a:rPr kumimoji="1" lang="en-US" altLang="ja-JP" dirty="0" smtClean="0"/>
              <a:t>2</a:t>
            </a:r>
            <a:r>
              <a:rPr kumimoji="1" lang="ja-JP" altLang="en-US" dirty="0" err="1" smtClean="0"/>
              <a:t>のような</a:t>
            </a:r>
            <a:r>
              <a:rPr kumimoji="1" lang="ja-JP" altLang="en-US" dirty="0" smtClean="0"/>
              <a:t>メソッド抽出を行います．</a:t>
            </a:r>
            <a:endParaRPr kumimoji="1" lang="en-US" altLang="ja-JP" dirty="0" smtClean="0"/>
          </a:p>
          <a:p>
            <a:r>
              <a:rPr kumimoji="1" lang="ja-JP" altLang="en-US" dirty="0" smtClean="0"/>
              <a:t>変数の初期化及び繰り返しの部分を一つの処理と捉えれば，候補</a:t>
            </a:r>
            <a:r>
              <a:rPr kumimoji="1" lang="en-US" altLang="ja-JP" dirty="0" smtClean="0"/>
              <a:t>3</a:t>
            </a:r>
            <a:r>
              <a:rPr kumimoji="1" lang="ja-JP" altLang="en-US" dirty="0" err="1" smtClean="0"/>
              <a:t>のような</a:t>
            </a:r>
            <a:r>
              <a:rPr kumimoji="1" lang="ja-JP" altLang="en-US" dirty="0" smtClean="0"/>
              <a:t>メソッド抽出を行います．</a:t>
            </a:r>
            <a:endParaRPr kumimoji="1" lang="en-US" altLang="ja-JP" dirty="0" smtClean="0"/>
          </a:p>
          <a:p>
            <a:r>
              <a:rPr kumimoji="1" lang="ja-JP" altLang="en-US" dirty="0" smtClean="0"/>
              <a:t>このように，メソッド抽出はどこを一つの処理として捉えるかによって，候補がいくつも考えられます．</a:t>
            </a:r>
            <a:endParaRPr kumimoji="1" lang="en-US" altLang="ja-JP" dirty="0" smtClean="0"/>
          </a:p>
          <a:p>
            <a:r>
              <a:rPr kumimoji="1" lang="ja-JP" altLang="en-US" dirty="0" smtClean="0"/>
              <a:t>しかし，非熟練者は知識や経験が熟練者に比べて浅いので</a:t>
            </a:r>
            <a:r>
              <a:rPr kumimoji="1" lang="en-US" altLang="ja-JP" dirty="0" smtClean="0"/>
              <a:t>1</a:t>
            </a:r>
            <a:r>
              <a:rPr kumimoji="1" lang="ja-JP" altLang="en-US" dirty="0" err="1" smtClean="0"/>
              <a:t>つの</a:t>
            </a:r>
            <a:r>
              <a:rPr kumimoji="1" lang="ja-JP" altLang="en-US" dirty="0" smtClean="0"/>
              <a:t>処理だと判断することが困難であると考えられます．</a:t>
            </a:r>
            <a:endParaRPr kumimoji="1" lang="en-US" altLang="ja-JP" dirty="0" smtClean="0"/>
          </a:p>
          <a:p>
            <a:r>
              <a:rPr kumimoji="1" lang="ja-JP" altLang="en-US" dirty="0" smtClean="0"/>
              <a:t>そこで，メソッド抽出するための基準を与える必要があります．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4</a:t>
            </a:fld>
            <a:endParaRPr kumimoji="1" lang="ja-JP" altLang="en-US"/>
          </a:p>
        </p:txBody>
      </p:sp>
    </p:spTree>
    <p:extLst>
      <p:ext uri="{BB962C8B-B14F-4D97-AF65-F5344CB8AC3E}">
        <p14:creationId xmlns:p14="http://schemas.microsoft.com/office/powerpoint/2010/main" val="921406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そこで，既存研究で，ソースコードの機能的なまとまり度合いを表す指標である凝集度を使って，メソッド抽出を支援する手法を我々は提案しました．</a:t>
            </a:r>
            <a:endParaRPr kumimoji="1" lang="en-US" altLang="ja-JP" dirty="0" smtClean="0"/>
          </a:p>
          <a:p>
            <a:r>
              <a:rPr kumimoji="1" lang="ja-JP" altLang="en-US" dirty="0" smtClean="0"/>
              <a:t>それぞれ，</a:t>
            </a:r>
            <a:r>
              <a:rPr kumimoji="1" lang="en-US" altLang="ja-JP" dirty="0" err="1" smtClean="0"/>
              <a:t>Ftightness,Fcoverage,Foverlap</a:t>
            </a:r>
            <a:r>
              <a:rPr kumimoji="1" lang="ja-JP" altLang="en-US" dirty="0" smtClean="0"/>
              <a:t>という</a:t>
            </a:r>
            <a:r>
              <a:rPr kumimoji="1" lang="en-US" altLang="ja-JP" dirty="0" smtClean="0"/>
              <a:t>3</a:t>
            </a:r>
            <a:r>
              <a:rPr kumimoji="1" lang="ja-JP" altLang="en-US" dirty="0" err="1" smtClean="0"/>
              <a:t>つの</a:t>
            </a:r>
            <a:r>
              <a:rPr kumimoji="1" lang="ja-JP" altLang="en-US" dirty="0" smtClean="0"/>
              <a:t>凝集度メトリクスを使用したメソッド抽出支援を行います</a:t>
            </a:r>
            <a:r>
              <a:rPr kumimoji="1" lang="ja-JP" altLang="en-US" dirty="0" smtClean="0"/>
              <a:t>．</a:t>
            </a:r>
            <a:endParaRPr kumimoji="1" lang="en-US" altLang="ja-JP" dirty="0" smtClean="0"/>
          </a:p>
          <a:p>
            <a:r>
              <a:rPr kumimoji="1" lang="ja-JP" altLang="en-US" dirty="0" smtClean="0"/>
              <a:t>この３つの凝集度メトリクスはプログラムスライスを用いて求めます．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5</a:t>
            </a:fld>
            <a:endParaRPr kumimoji="1" lang="ja-JP" altLang="en-US"/>
          </a:p>
        </p:txBody>
      </p:sp>
    </p:spTree>
    <p:extLst>
      <p:ext uri="{BB962C8B-B14F-4D97-AF65-F5344CB8AC3E}">
        <p14:creationId xmlns:p14="http://schemas.microsoft.com/office/powerpoint/2010/main" val="2887370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それでは，次にプログラムスライス</a:t>
            </a:r>
            <a:r>
              <a:rPr kumimoji="1" lang="ja-JP" altLang="en-US" dirty="0" smtClean="0"/>
              <a:t>を用いた凝集度</a:t>
            </a:r>
            <a:r>
              <a:rPr kumimoji="1" lang="ja-JP" altLang="en-US" dirty="0" smtClean="0"/>
              <a:t>メトリクスの求め方について</a:t>
            </a:r>
            <a:r>
              <a:rPr kumimoji="1" lang="ja-JP" altLang="en-US" dirty="0" smtClean="0"/>
              <a:t>説明します．</a:t>
            </a:r>
            <a:endParaRPr kumimoji="1" lang="en-US" altLang="ja-JP" dirty="0" smtClean="0"/>
          </a:p>
          <a:p>
            <a:r>
              <a:rPr kumimoji="1" lang="ja-JP" altLang="en-US" dirty="0" smtClean="0"/>
              <a:t>たとえば図のようなメソッドがあるとします．</a:t>
            </a:r>
            <a:endParaRPr kumimoji="1" lang="en-US" altLang="ja-JP" dirty="0" smtClean="0"/>
          </a:p>
          <a:p>
            <a:r>
              <a:rPr kumimoji="1" lang="ja-JP" altLang="en-US" dirty="0" smtClean="0"/>
              <a:t>最初に，引数</a:t>
            </a:r>
            <a:r>
              <a:rPr kumimoji="1" lang="en-US" altLang="ja-JP" dirty="0" err="1" smtClean="0"/>
              <a:t>a,b</a:t>
            </a:r>
            <a:r>
              <a:rPr kumimoji="1" lang="ja-JP" altLang="en-US" dirty="0" smtClean="0"/>
              <a:t>を起点とする前向きスライスを調べます．</a:t>
            </a:r>
            <a:endParaRPr kumimoji="1" lang="en-US" altLang="ja-JP" dirty="0" smtClean="0"/>
          </a:p>
          <a:p>
            <a:r>
              <a:rPr kumimoji="1" lang="ja-JP" altLang="en-US" dirty="0" smtClean="0"/>
              <a:t>次に，返り値</a:t>
            </a:r>
            <a:r>
              <a:rPr kumimoji="1" lang="en-US" altLang="ja-JP" dirty="0" smtClean="0"/>
              <a:t>result</a:t>
            </a:r>
            <a:r>
              <a:rPr kumimoji="1" lang="ja-JP" altLang="en-US" dirty="0" smtClean="0"/>
              <a:t>を起点とする後ろ向きスライスを調べます．</a:t>
            </a:r>
            <a:endParaRPr kumimoji="1" lang="en-US" altLang="ja-JP" dirty="0" smtClean="0"/>
          </a:p>
          <a:p>
            <a:r>
              <a:rPr kumimoji="1" lang="ja-JP" altLang="en-US" dirty="0" smtClean="0"/>
              <a:t>調べたスライスに対する積集合を求めます．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6</a:t>
            </a:fld>
            <a:endParaRPr kumimoji="1" lang="ja-JP" altLang="en-US"/>
          </a:p>
        </p:txBody>
      </p:sp>
    </p:spTree>
    <p:extLst>
      <p:ext uri="{BB962C8B-B14F-4D97-AF65-F5344CB8AC3E}">
        <p14:creationId xmlns:p14="http://schemas.microsoft.com/office/powerpoint/2010/main" val="3670174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ここから，先ほど紹介した</a:t>
            </a:r>
            <a:r>
              <a:rPr kumimoji="1" lang="en-US" altLang="ja-JP" dirty="0" smtClean="0"/>
              <a:t>3</a:t>
            </a:r>
            <a:r>
              <a:rPr kumimoji="1" lang="ja-JP" altLang="en-US" dirty="0" err="1" smtClean="0"/>
              <a:t>つの</a:t>
            </a:r>
            <a:r>
              <a:rPr kumimoji="1" lang="ja-JP" altLang="en-US" dirty="0" smtClean="0"/>
              <a:t>メトリクスを求めます．</a:t>
            </a:r>
            <a:endParaRPr kumimoji="1" lang="en-US" altLang="ja-JP" dirty="0" smtClean="0"/>
          </a:p>
          <a:p>
            <a:r>
              <a:rPr kumimoji="1" lang="en-US" altLang="ja-JP" dirty="0" err="1" smtClean="0"/>
              <a:t>Ftightness</a:t>
            </a:r>
            <a:r>
              <a:rPr kumimoji="1" lang="ja-JP" altLang="en-US" dirty="0" smtClean="0"/>
              <a:t>は文全体の数に対する全スライスの割合になります．</a:t>
            </a:r>
            <a:endParaRPr kumimoji="1" lang="en-US" altLang="ja-JP" dirty="0" smtClean="0"/>
          </a:p>
          <a:p>
            <a:r>
              <a:rPr kumimoji="1" lang="en-US" altLang="ja-JP" dirty="0" err="1" smtClean="0"/>
              <a:t>Fcoverage</a:t>
            </a:r>
            <a:r>
              <a:rPr kumimoji="1" lang="ja-JP" altLang="en-US" dirty="0" smtClean="0"/>
              <a:t>は各スライスに対して文全体の数に対するスライスの割合を求め，その平均の値となります．</a:t>
            </a:r>
            <a:endParaRPr kumimoji="1" lang="en-US" altLang="ja-JP" dirty="0" smtClean="0"/>
          </a:p>
          <a:p>
            <a:r>
              <a:rPr kumimoji="1" lang="en-US" altLang="ja-JP" dirty="0" err="1" smtClean="0"/>
              <a:t>Foverlap</a:t>
            </a:r>
            <a:r>
              <a:rPr kumimoji="1" lang="ja-JP" altLang="en-US" dirty="0" smtClean="0"/>
              <a:t>は各スライスに対して全スライスの割合を求め，その平均の値となります．</a:t>
            </a:r>
            <a:endParaRPr kumimoji="1" lang="en-US" altLang="ja-JP" dirty="0" smtClean="0"/>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7</a:t>
            </a:fld>
            <a:endParaRPr kumimoji="1" lang="ja-JP" altLang="en-US"/>
          </a:p>
        </p:txBody>
      </p:sp>
    </p:spTree>
    <p:extLst>
      <p:ext uri="{BB962C8B-B14F-4D97-AF65-F5344CB8AC3E}">
        <p14:creationId xmlns:p14="http://schemas.microsoft.com/office/powerpoint/2010/main" val="3868551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では実際に凝集度を使用したメソッド抽出リファクタリングがどのように行われているのか説明します．</a:t>
            </a:r>
            <a:endParaRPr kumimoji="1" lang="en-US" altLang="ja-JP" dirty="0" smtClean="0"/>
          </a:p>
          <a:p>
            <a:r>
              <a:rPr kumimoji="1" lang="ja-JP" altLang="en-US" dirty="0" smtClean="0"/>
              <a:t>この手法は凝集度を計測し，値の高いコード片をメソッド抽出候補として推薦します．</a:t>
            </a:r>
            <a:endParaRPr kumimoji="1" lang="en-US" altLang="ja-JP" dirty="0" smtClean="0"/>
          </a:p>
          <a:p>
            <a:r>
              <a:rPr kumimoji="1" lang="ja-JP" altLang="en-US" dirty="0" smtClean="0"/>
              <a:t>例えば，緑と紫の候補の凝集度を計測したとき，</a:t>
            </a:r>
            <a:r>
              <a:rPr kumimoji="1" lang="en-US" altLang="ja-JP" dirty="0" smtClean="0"/>
              <a:t>Tightness</a:t>
            </a:r>
            <a:r>
              <a:rPr kumimoji="1" lang="ja-JP" altLang="en-US" dirty="0" smtClean="0"/>
              <a:t>が高かったのでメソッド抽出候補として推薦する．</a:t>
            </a:r>
            <a:endParaRPr kumimoji="1" lang="en-US" altLang="ja-JP" dirty="0" smtClean="0"/>
          </a:p>
          <a:p>
            <a:r>
              <a:rPr kumimoji="1" lang="ja-JP" altLang="en-US" dirty="0" smtClean="0"/>
              <a:t>赤の候補の凝集度を計測したとき，</a:t>
            </a:r>
            <a:r>
              <a:rPr kumimoji="1" lang="en-US" altLang="ja-JP" dirty="0" smtClean="0"/>
              <a:t>Overlap</a:t>
            </a:r>
            <a:r>
              <a:rPr kumimoji="1" lang="ja-JP" altLang="en-US" dirty="0" smtClean="0"/>
              <a:t>が高かったのでメソッド抽出候補として推薦する等が考えられます．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8</a:t>
            </a:fld>
            <a:endParaRPr kumimoji="1" lang="ja-JP" altLang="en-US"/>
          </a:p>
        </p:txBody>
      </p:sp>
    </p:spTree>
    <p:extLst>
      <p:ext uri="{BB962C8B-B14F-4D97-AF65-F5344CB8AC3E}">
        <p14:creationId xmlns:p14="http://schemas.microsoft.com/office/powerpoint/2010/main" val="9214062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しかし，メソッド抽出リファクタリングにおいて，凝集度メトリクスの定量的な評価尺度が提案されていません．</a:t>
            </a:r>
            <a:endParaRPr kumimoji="1" lang="en-US" altLang="ja-JP" dirty="0" smtClean="0"/>
          </a:p>
          <a:p>
            <a:r>
              <a:rPr kumimoji="1" lang="ja-JP" altLang="en-US" dirty="0" smtClean="0"/>
              <a:t>凝集度を使用したメソッド抽出リファクタリングにおいてどのメトリクスを用いるべきか判断が困難である，どの程度メトリクスが高ければメソッドとして抽出すべきか判断が困難であるということが言えます</a:t>
            </a:r>
            <a:endParaRPr kumimoji="1" lang="en-US" altLang="ja-JP" dirty="0" smtClean="0"/>
          </a:p>
          <a:p>
            <a:r>
              <a:rPr kumimoji="1" lang="ja-JP" altLang="en-US" dirty="0" smtClean="0"/>
              <a:t>つまり，有用なメソッド抽出が与えられたときに，凝集度メトリクスが推薦するメソッド抽出との類似性を定義することが困難であるということです．</a:t>
            </a:r>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9</a:t>
            </a:fld>
            <a:endParaRPr kumimoji="1" lang="ja-JP" altLang="en-US"/>
          </a:p>
        </p:txBody>
      </p:sp>
    </p:spTree>
    <p:extLst>
      <p:ext uri="{BB962C8B-B14F-4D97-AF65-F5344CB8AC3E}">
        <p14:creationId xmlns:p14="http://schemas.microsoft.com/office/powerpoint/2010/main" val="25281198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endParaRPr lang="en-US" altLang="ja-JP"/>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lang="en-US" altLang="ja-JP"/>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5C4B49CD-90C5-4535-BECE-F4EAF1B7461E}" type="slidenum">
              <a:rPr lang="en-US" altLang="ja-JP" smtClean="0"/>
              <a:pPr/>
              <a:t>‹#›</a:t>
            </a:fld>
            <a:endParaRPr lang="en-US" altLang="ja-JP"/>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0.pn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10.png"/><Relationship Id="rId4" Type="http://schemas.openxmlformats.org/officeDocument/2006/relationships/image" Target="../media/image100.png"/></Relationships>
</file>

<file path=ppt/slides/_rels/slide17.xml.rels><?xml version="1.0" encoding="UTF-8" standalone="yes"?>
<Relationships xmlns="http://schemas.openxmlformats.org/package/2006/relationships"><Relationship Id="rId8" Type="http://schemas.openxmlformats.org/officeDocument/2006/relationships/image" Target="../media/image150.png"/><Relationship Id="rId3" Type="http://schemas.openxmlformats.org/officeDocument/2006/relationships/image" Target="../media/image120.png"/><Relationship Id="rId7"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2.png"/><Relationship Id="rId5" Type="http://schemas.microsoft.com/office/2007/relationships/hdphoto" Target="../media/hdphoto1.wdp"/><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31.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0.png"/><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3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3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34.xml"/><Relationship Id="rId7"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3.wmf"/><Relationship Id="rId4" Type="http://schemas.openxmlformats.org/officeDocument/2006/relationships/oleObject" Target="../embeddings/oleObject1.bin"/><Relationship Id="rId9" Type="http://schemas.openxmlformats.org/officeDocument/2006/relationships/image" Target="../media/image15.wmf"/></Relationships>
</file>

<file path=ppt/slides/_rels/slide35.xml.rels><?xml version="1.0" encoding="UTF-8" standalone="yes"?>
<Relationships xmlns="http://schemas.openxmlformats.org/package/2006/relationships"><Relationship Id="rId8" Type="http://schemas.openxmlformats.org/officeDocument/2006/relationships/image" Target="../media/image101.png"/><Relationship Id="rId3" Type="http://schemas.openxmlformats.org/officeDocument/2006/relationships/image" Target="../media/image50.PNG"/><Relationship Id="rId7" Type="http://schemas.openxmlformats.org/officeDocument/2006/relationships/image" Target="../media/image90.png"/><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image" Target="../media/image81.png"/><Relationship Id="rId5" Type="http://schemas.openxmlformats.org/officeDocument/2006/relationships/image" Target="../media/image71.png"/><Relationship Id="rId10" Type="http://schemas.openxmlformats.org/officeDocument/2006/relationships/image" Target="../media/image121.png"/><Relationship Id="rId4" Type="http://schemas.openxmlformats.org/officeDocument/2006/relationships/image" Target="../media/image60.png"/><Relationship Id="rId9" Type="http://schemas.openxmlformats.org/officeDocument/2006/relationships/image" Target="../media/image11.png"/></Relationships>
</file>

<file path=ppt/slides/_rels/slide36.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13.png"/><Relationship Id="rId7" Type="http://schemas.openxmlformats.org/officeDocument/2006/relationships/image" Target="../media/image26.png"/><Relationship Id="rId2" Type="http://schemas.openxmlformats.org/officeDocument/2006/relationships/notesSlide" Target="../notesSlides/notesSlide36.xml"/><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15.png"/><Relationship Id="rId10" Type="http://schemas.openxmlformats.org/officeDocument/2006/relationships/image" Target="../media/image29.png"/><Relationship Id="rId4" Type="http://schemas.openxmlformats.org/officeDocument/2006/relationships/image" Target="../media/image14.png"/><Relationship Id="rId9" Type="http://schemas.openxmlformats.org/officeDocument/2006/relationships/image" Target="../media/image28.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10"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ja-JP" altLang="en-US" dirty="0"/>
              <a:t>スライス</a:t>
            </a:r>
            <a:r>
              <a:rPr lang="ja-JP" altLang="en-US" dirty="0" smtClean="0"/>
              <a:t>に基づく凝集度を用いたメソッド抽出支援手法の実験的評価</a:t>
            </a:r>
            <a:endParaRPr kumimoji="1" lang="ja-JP" altLang="en-US" dirty="0"/>
          </a:p>
        </p:txBody>
      </p:sp>
      <p:sp>
        <p:nvSpPr>
          <p:cNvPr id="3" name="サブタイトル 2"/>
          <p:cNvSpPr>
            <a:spLocks noGrp="1"/>
          </p:cNvSpPr>
          <p:nvPr>
            <p:ph type="subTitle" idx="1"/>
          </p:nvPr>
        </p:nvSpPr>
        <p:spPr>
          <a:xfrm>
            <a:off x="179512" y="3429000"/>
            <a:ext cx="8640960" cy="936104"/>
          </a:xfrm>
        </p:spPr>
        <p:txBody>
          <a:bodyPr/>
          <a:lstStyle/>
          <a:p>
            <a:r>
              <a:rPr lang="ja-JP" altLang="en-US" dirty="0" smtClean="0"/>
              <a:t>○山口 佳久</a:t>
            </a:r>
            <a:r>
              <a:rPr lang="en-US" altLang="ja-JP" baseline="30000" dirty="0" smtClean="0"/>
              <a:t>1</a:t>
            </a:r>
            <a:r>
              <a:rPr lang="ja-JP" altLang="en-US" dirty="0" err="1" smtClean="0"/>
              <a:t>，</a:t>
            </a:r>
            <a:r>
              <a:rPr lang="ja-JP" altLang="en-US" dirty="0" smtClean="0"/>
              <a:t>吉田 則裕</a:t>
            </a:r>
            <a:r>
              <a:rPr lang="en-US" altLang="ja-JP" baseline="30000" dirty="0"/>
              <a:t>2</a:t>
            </a:r>
            <a:r>
              <a:rPr lang="ja-JP" altLang="en-US" dirty="0" err="1" smtClean="0"/>
              <a:t>，</a:t>
            </a:r>
            <a:r>
              <a:rPr lang="ja-JP" altLang="en-US" dirty="0" smtClean="0"/>
              <a:t>後藤 祥</a:t>
            </a:r>
            <a:r>
              <a:rPr lang="en-US" altLang="ja-JP" baseline="30000" dirty="0" smtClean="0"/>
              <a:t>1</a:t>
            </a:r>
            <a:r>
              <a:rPr lang="ja-JP" altLang="en-US" dirty="0" err="1" smtClean="0"/>
              <a:t>，</a:t>
            </a:r>
            <a:r>
              <a:rPr lang="ja-JP" altLang="en-US" dirty="0" smtClean="0"/>
              <a:t>井上 克郎</a:t>
            </a:r>
            <a:r>
              <a:rPr lang="en-US" altLang="ja-JP" baseline="30000" dirty="0" smtClean="0"/>
              <a:t>1</a:t>
            </a:r>
          </a:p>
          <a:p>
            <a:endParaRPr lang="en-US" altLang="ja-JP" baseline="30000" dirty="0" smtClean="0"/>
          </a:p>
        </p:txBody>
      </p:sp>
      <p:sp>
        <p:nvSpPr>
          <p:cNvPr id="4" name="スライド番号プレースホルダー 3"/>
          <p:cNvSpPr>
            <a:spLocks noGrp="1"/>
          </p:cNvSpPr>
          <p:nvPr>
            <p:ph type="sldNum" sz="quarter" idx="4"/>
          </p:nvPr>
        </p:nvSpPr>
        <p:spPr>
          <a:xfrm>
            <a:off x="8316913" y="6381750"/>
            <a:ext cx="827087" cy="215900"/>
          </a:xfrm>
        </p:spPr>
        <p:txBody>
          <a:bodyPr/>
          <a:lstStyle/>
          <a:p>
            <a:r>
              <a:rPr lang="en-US" altLang="ja-JP" dirty="0" smtClean="0">
                <a:solidFill>
                  <a:schemeClr val="tx1"/>
                </a:solidFill>
              </a:rPr>
              <a:t>1</a:t>
            </a:r>
            <a:endParaRPr kumimoji="1" lang="ja-JP" altLang="en-US" dirty="0">
              <a:solidFill>
                <a:schemeClr val="tx1"/>
              </a:solidFill>
            </a:endParaRPr>
          </a:p>
        </p:txBody>
      </p:sp>
      <p:sp>
        <p:nvSpPr>
          <p:cNvPr id="5" name="テキスト ボックス 4"/>
          <p:cNvSpPr txBox="1"/>
          <p:nvPr/>
        </p:nvSpPr>
        <p:spPr>
          <a:xfrm>
            <a:off x="4844425" y="5301208"/>
            <a:ext cx="4299575" cy="830997"/>
          </a:xfrm>
          <a:prstGeom prst="rect">
            <a:avLst/>
          </a:prstGeom>
          <a:noFill/>
        </p:spPr>
        <p:txBody>
          <a:bodyPr wrap="none" rtlCol="0">
            <a:spAutoFit/>
          </a:bodyPr>
          <a:lstStyle/>
          <a:p>
            <a:r>
              <a:rPr kumimoji="1" lang="en-US" altLang="ja-JP" sz="2400" baseline="30000" dirty="0" smtClean="0"/>
              <a:t>1</a:t>
            </a:r>
            <a:r>
              <a:rPr kumimoji="1" lang="ja-JP" altLang="en-US" sz="2400" dirty="0" smtClean="0"/>
              <a:t>大阪大学</a:t>
            </a:r>
            <a:endParaRPr kumimoji="1" lang="en-US" altLang="ja-JP" sz="2400" dirty="0" smtClean="0"/>
          </a:p>
          <a:p>
            <a:r>
              <a:rPr lang="en-US" altLang="ja-JP" sz="2400" baseline="30000" dirty="0" smtClean="0"/>
              <a:t>2</a:t>
            </a:r>
            <a:r>
              <a:rPr lang="ja-JP" altLang="en-US" sz="2400" dirty="0" smtClean="0"/>
              <a:t>奈良先端科学技術大学院大学</a:t>
            </a:r>
            <a:endParaRPr kumimoji="1" lang="ja-JP" altLang="en-US" sz="2400" dirty="0"/>
          </a:p>
        </p:txBody>
      </p:sp>
    </p:spTree>
    <p:extLst>
      <p:ext uri="{BB962C8B-B14F-4D97-AF65-F5344CB8AC3E}">
        <p14:creationId xmlns:p14="http://schemas.microsoft.com/office/powerpoint/2010/main" val="20439725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研究</a:t>
            </a:r>
            <a:r>
              <a:rPr lang="ja-JP" altLang="en-US" dirty="0" smtClean="0"/>
              <a:t>目的</a:t>
            </a:r>
            <a:endParaRPr kumimoji="1" lang="ja-JP" altLang="en-US" dirty="0"/>
          </a:p>
        </p:txBody>
      </p:sp>
      <p:sp>
        <p:nvSpPr>
          <p:cNvPr id="3" name="コンテンツ プレースホルダー 2"/>
          <p:cNvSpPr>
            <a:spLocks noGrp="1"/>
          </p:cNvSpPr>
          <p:nvPr>
            <p:ph idx="1"/>
          </p:nvPr>
        </p:nvSpPr>
        <p:spPr/>
        <p:txBody>
          <a:bodyPr/>
          <a:lstStyle/>
          <a:p>
            <a:r>
              <a:rPr lang="ja-JP" altLang="en-US" dirty="0"/>
              <a:t>評価方法</a:t>
            </a:r>
            <a:r>
              <a:rPr lang="ja-JP" altLang="en-US" dirty="0" smtClean="0"/>
              <a:t>を定める</a:t>
            </a:r>
            <a:endParaRPr lang="en-US" altLang="ja-JP" dirty="0" smtClean="0"/>
          </a:p>
          <a:p>
            <a:r>
              <a:rPr lang="ja-JP" altLang="en-US" dirty="0" smtClean="0"/>
              <a:t>提案</a:t>
            </a:r>
            <a:r>
              <a:rPr lang="ja-JP" altLang="en-US" dirty="0"/>
              <a:t>する評価</a:t>
            </a:r>
            <a:r>
              <a:rPr lang="ja-JP" altLang="en-US" dirty="0" smtClean="0"/>
              <a:t>方法と評価基準を，リファクタリング</a:t>
            </a:r>
            <a:r>
              <a:rPr lang="ja-JP" altLang="en-US" dirty="0"/>
              <a:t>事例に適用</a:t>
            </a:r>
            <a:endParaRPr lang="en-US" altLang="ja-JP" dirty="0"/>
          </a:p>
          <a:p>
            <a:pPr lvl="1"/>
            <a:r>
              <a:rPr lang="ja-JP" altLang="en-US" dirty="0"/>
              <a:t>オープンソースソフトウェアからリファクタリング事例を収集</a:t>
            </a:r>
            <a:endParaRPr lang="en-US" altLang="ja-JP" dirty="0"/>
          </a:p>
          <a:p>
            <a:pPr lvl="1"/>
            <a:r>
              <a:rPr lang="ja-JP" altLang="en-US" dirty="0"/>
              <a:t>収集した事例を</a:t>
            </a:r>
            <a:r>
              <a:rPr lang="ja-JP" altLang="en-US" dirty="0">
                <a:solidFill>
                  <a:srgbClr val="FF0000"/>
                </a:solidFill>
              </a:rPr>
              <a:t>有用なメソッド抽出リファクタリング</a:t>
            </a:r>
            <a:r>
              <a:rPr lang="ja-JP" altLang="en-US" dirty="0"/>
              <a:t>として適合率と再現率を計測　</a:t>
            </a:r>
            <a:endParaRPr lang="en-US" altLang="ja-JP" dirty="0" smtClean="0"/>
          </a:p>
          <a:p>
            <a:pPr marL="0" indent="0">
              <a:buNone/>
            </a:pPr>
            <a:endParaRPr lang="en-US" altLang="ja-JP" dirty="0"/>
          </a:p>
          <a:p>
            <a:endParaRPr kumimoji="1" lang="ja-JP" altLang="en-US" dirty="0"/>
          </a:p>
        </p:txBody>
      </p:sp>
    </p:spTree>
    <p:extLst>
      <p:ext uri="{BB962C8B-B14F-4D97-AF65-F5344CB8AC3E}">
        <p14:creationId xmlns:p14="http://schemas.microsoft.com/office/powerpoint/2010/main" val="29411740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アプローチ</a:t>
            </a:r>
            <a:endParaRPr kumimoji="1" lang="ja-JP" altLang="en-US" dirty="0"/>
          </a:p>
        </p:txBody>
      </p:sp>
      <p:sp>
        <p:nvSpPr>
          <p:cNvPr id="3" name="コンテンツ プレースホルダー 2"/>
          <p:cNvSpPr>
            <a:spLocks noGrp="1"/>
          </p:cNvSpPr>
          <p:nvPr>
            <p:ph idx="1"/>
          </p:nvPr>
        </p:nvSpPr>
        <p:spPr>
          <a:xfrm>
            <a:off x="71884" y="1268413"/>
            <a:ext cx="8820596" cy="5040312"/>
          </a:xfrm>
        </p:spPr>
        <p:txBody>
          <a:bodyPr/>
          <a:lstStyle/>
          <a:p>
            <a:r>
              <a:rPr lang="ja-JP" altLang="en-US" dirty="0" smtClean="0"/>
              <a:t>凝集度メトリクスに対する適合率及び再現率の定義</a:t>
            </a:r>
            <a:endParaRPr lang="en-US" altLang="ja-JP" dirty="0" smtClean="0"/>
          </a:p>
          <a:p>
            <a:pPr lvl="1"/>
            <a:r>
              <a:rPr lang="ja-JP" altLang="en-US" dirty="0" smtClean="0">
                <a:solidFill>
                  <a:srgbClr val="FF0000"/>
                </a:solidFill>
              </a:rPr>
              <a:t>適合率</a:t>
            </a:r>
            <a:r>
              <a:rPr lang="en-US" altLang="ja-JP" dirty="0" smtClean="0">
                <a:solidFill>
                  <a:srgbClr val="FF0000"/>
                </a:solidFill>
              </a:rPr>
              <a:t>:</a:t>
            </a:r>
            <a:r>
              <a:rPr lang="ja-JP" altLang="en-US" dirty="0" smtClean="0">
                <a:solidFill>
                  <a:srgbClr val="FF0000"/>
                </a:solidFill>
              </a:rPr>
              <a:t>推薦されたコード片における，有用なメソッド抽出</a:t>
            </a:r>
            <a:r>
              <a:rPr lang="ja-JP" altLang="en-US" dirty="0">
                <a:solidFill>
                  <a:srgbClr val="FF0000"/>
                </a:solidFill>
              </a:rPr>
              <a:t>候補</a:t>
            </a:r>
            <a:r>
              <a:rPr lang="ja-JP" altLang="en-US" dirty="0" smtClean="0">
                <a:solidFill>
                  <a:srgbClr val="FF0000"/>
                </a:solidFill>
              </a:rPr>
              <a:t>の割合</a:t>
            </a:r>
            <a:endParaRPr lang="en-US" altLang="ja-JP" dirty="0" smtClean="0">
              <a:solidFill>
                <a:srgbClr val="FF0000"/>
              </a:solidFill>
            </a:endParaRPr>
          </a:p>
          <a:p>
            <a:pPr lvl="1"/>
            <a:r>
              <a:rPr lang="ja-JP" altLang="en-US" dirty="0"/>
              <a:t>再現率：有用なメソッド抽出リファクタリングにおける，推薦された有用なメソッド抽出候補の</a:t>
            </a:r>
            <a:r>
              <a:rPr lang="ja-JP" altLang="en-US" dirty="0" smtClean="0"/>
              <a:t>割合</a:t>
            </a:r>
            <a:endParaRPr lang="en-US" altLang="ja-JP" dirty="0" smtClean="0"/>
          </a:p>
          <a:p>
            <a:endParaRPr lang="en-US" altLang="ja-JP" dirty="0" smtClean="0"/>
          </a:p>
          <a:p>
            <a:pPr>
              <a:buNone/>
            </a:pPr>
            <a:endParaRPr lang="en-US" altLang="ja-JP" dirty="0" smtClean="0"/>
          </a:p>
          <a:p>
            <a:pPr>
              <a:buNone/>
            </a:pPr>
            <a:endParaRPr lang="en-US" altLang="ja-JP" dirty="0" smtClean="0"/>
          </a:p>
        </p:txBody>
      </p:sp>
      <p:sp>
        <p:nvSpPr>
          <p:cNvPr id="6" name="円/楕円 5"/>
          <p:cNvSpPr/>
          <p:nvPr/>
        </p:nvSpPr>
        <p:spPr bwMode="auto">
          <a:xfrm>
            <a:off x="3368975" y="4688842"/>
            <a:ext cx="1440160" cy="1440160"/>
          </a:xfrm>
          <a:prstGeom prst="ellipse">
            <a:avLst/>
          </a:prstGeom>
          <a:solidFill>
            <a:srgbClr val="00B0F0">
              <a:alpha val="49000"/>
            </a:srgbClr>
          </a:solidFill>
          <a:ln w="9525" cap="flat" cmpd="sng" algn="ctr">
            <a:solidFill>
              <a:schemeClr val="tx1">
                <a:lumMod val="95000"/>
                <a:lumOff val="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 name="テキスト ボックス 9"/>
          <p:cNvSpPr txBox="1"/>
          <p:nvPr/>
        </p:nvSpPr>
        <p:spPr>
          <a:xfrm>
            <a:off x="131295" y="6291543"/>
            <a:ext cx="4060727" cy="369332"/>
          </a:xfrm>
          <a:prstGeom prst="rect">
            <a:avLst/>
          </a:prstGeom>
          <a:solidFill>
            <a:schemeClr val="accent6">
              <a:lumMod val="20000"/>
              <a:lumOff val="80000"/>
            </a:schemeClr>
          </a:solidFill>
          <a:ln>
            <a:solidFill>
              <a:schemeClr val="tx1"/>
            </a:solidFill>
          </a:ln>
        </p:spPr>
        <p:txBody>
          <a:bodyPr wrap="none" rtlCol="0">
            <a:spAutoFit/>
          </a:bodyPr>
          <a:lstStyle/>
          <a:p>
            <a:r>
              <a:rPr kumimoji="1" lang="ja-JP" altLang="en-US" dirty="0" smtClean="0"/>
              <a:t>推薦された有用なメソッド抽出候補の集合</a:t>
            </a:r>
            <a:endParaRPr kumimoji="1" lang="ja-JP" altLang="en-US" dirty="0"/>
          </a:p>
        </p:txBody>
      </p:sp>
      <p:sp>
        <p:nvSpPr>
          <p:cNvPr id="19" name="テキスト ボックス 18"/>
          <p:cNvSpPr txBox="1"/>
          <p:nvPr/>
        </p:nvSpPr>
        <p:spPr>
          <a:xfrm>
            <a:off x="94269" y="4851383"/>
            <a:ext cx="3820277" cy="369332"/>
          </a:xfrm>
          <a:prstGeom prst="rect">
            <a:avLst/>
          </a:prstGeom>
          <a:solidFill>
            <a:srgbClr val="B8F7FE"/>
          </a:solidFill>
          <a:ln>
            <a:solidFill>
              <a:schemeClr val="tx1">
                <a:lumMod val="95000"/>
                <a:lumOff val="5000"/>
              </a:schemeClr>
            </a:solidFill>
          </a:ln>
        </p:spPr>
        <p:txBody>
          <a:bodyPr wrap="none" rtlCol="0">
            <a:spAutoFit/>
          </a:bodyPr>
          <a:lstStyle/>
          <a:p>
            <a:r>
              <a:rPr lang="ja-JP" altLang="en-US" dirty="0"/>
              <a:t>有用</a:t>
            </a:r>
            <a:r>
              <a:rPr lang="ja-JP" altLang="en-US" dirty="0" smtClean="0"/>
              <a:t>なメソッド抽出リファクタリングの集合</a:t>
            </a:r>
            <a:endParaRPr kumimoji="1" lang="ja-JP" altLang="en-US" dirty="0"/>
          </a:p>
        </p:txBody>
      </p:sp>
      <p:sp>
        <p:nvSpPr>
          <p:cNvPr id="5" name="円/楕円 4"/>
          <p:cNvSpPr/>
          <p:nvPr/>
        </p:nvSpPr>
        <p:spPr bwMode="auto">
          <a:xfrm>
            <a:off x="4067944" y="4293096"/>
            <a:ext cx="2304256" cy="2231653"/>
          </a:xfrm>
          <a:prstGeom prst="ellipse">
            <a:avLst/>
          </a:prstGeom>
          <a:solidFill>
            <a:srgbClr val="FB6561">
              <a:alpha val="50000"/>
            </a:srgb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 name="テキスト ボックス 6"/>
          <p:cNvSpPr txBox="1"/>
          <p:nvPr/>
        </p:nvSpPr>
        <p:spPr>
          <a:xfrm>
            <a:off x="5364088" y="4365104"/>
            <a:ext cx="2590774" cy="369332"/>
          </a:xfrm>
          <a:prstGeom prst="rect">
            <a:avLst/>
          </a:prstGeom>
          <a:solidFill>
            <a:srgbClr val="FFCCCC"/>
          </a:solidFill>
          <a:ln>
            <a:solidFill>
              <a:schemeClr val="tx1">
                <a:lumMod val="95000"/>
                <a:lumOff val="5000"/>
              </a:schemeClr>
            </a:solidFill>
          </a:ln>
        </p:spPr>
        <p:txBody>
          <a:bodyPr wrap="none" rtlCol="0">
            <a:spAutoFit/>
          </a:bodyPr>
          <a:lstStyle/>
          <a:p>
            <a:r>
              <a:rPr kumimoji="1" lang="ja-JP" altLang="en-US" dirty="0" smtClean="0"/>
              <a:t>推薦されたコード片の</a:t>
            </a:r>
            <a:r>
              <a:rPr lang="ja-JP" altLang="en-US" dirty="0"/>
              <a:t>集合</a:t>
            </a:r>
            <a:endParaRPr kumimoji="1" lang="ja-JP" altLang="en-US" dirty="0"/>
          </a:p>
        </p:txBody>
      </p:sp>
      <p:cxnSp>
        <p:nvCxnSpPr>
          <p:cNvPr id="9" name="直線矢印コネクタ 8"/>
          <p:cNvCxnSpPr>
            <a:stCxn id="10" idx="0"/>
          </p:cNvCxnSpPr>
          <p:nvPr/>
        </p:nvCxnSpPr>
        <p:spPr bwMode="auto">
          <a:xfrm flipV="1">
            <a:off x="2161659" y="5445224"/>
            <a:ext cx="2207344" cy="846319"/>
          </a:xfrm>
          <a:prstGeom prst="straightConnector1">
            <a:avLst/>
          </a:prstGeom>
          <a:solidFill>
            <a:schemeClr val="accent2"/>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9590262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円/楕円 4"/>
          <p:cNvSpPr/>
          <p:nvPr/>
        </p:nvSpPr>
        <p:spPr bwMode="auto">
          <a:xfrm>
            <a:off x="4067944" y="4293096"/>
            <a:ext cx="2304256" cy="2231653"/>
          </a:xfrm>
          <a:prstGeom prst="ellipse">
            <a:avLst/>
          </a:prstGeom>
          <a:solidFill>
            <a:srgbClr val="FB6561">
              <a:alpha val="50000"/>
            </a:srgbClr>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lang="ja-JP" altLang="en-US" dirty="0" smtClean="0"/>
              <a:t>アプローチ</a:t>
            </a:r>
            <a:endParaRPr kumimoji="1" lang="ja-JP" altLang="en-US" dirty="0"/>
          </a:p>
        </p:txBody>
      </p:sp>
      <p:sp>
        <p:nvSpPr>
          <p:cNvPr id="3" name="コンテンツ プレースホルダー 2"/>
          <p:cNvSpPr>
            <a:spLocks noGrp="1"/>
          </p:cNvSpPr>
          <p:nvPr>
            <p:ph idx="1"/>
          </p:nvPr>
        </p:nvSpPr>
        <p:spPr>
          <a:xfrm>
            <a:off x="71884" y="1268413"/>
            <a:ext cx="8820596" cy="5040312"/>
          </a:xfrm>
        </p:spPr>
        <p:txBody>
          <a:bodyPr/>
          <a:lstStyle/>
          <a:p>
            <a:r>
              <a:rPr lang="ja-JP" altLang="en-US" dirty="0" smtClean="0"/>
              <a:t>凝集度メトリクスに対する適合率及び再現率の定義</a:t>
            </a:r>
            <a:endParaRPr lang="en-US" altLang="ja-JP" dirty="0" smtClean="0"/>
          </a:p>
          <a:p>
            <a:pPr lvl="1"/>
            <a:r>
              <a:rPr lang="ja-JP" altLang="en-US" dirty="0" smtClean="0"/>
              <a:t>適合率</a:t>
            </a:r>
            <a:r>
              <a:rPr lang="en-US" altLang="ja-JP" dirty="0" smtClean="0"/>
              <a:t>:</a:t>
            </a:r>
            <a:r>
              <a:rPr lang="ja-JP" altLang="en-US" dirty="0" smtClean="0"/>
              <a:t>推薦されたコード片における，有用なメソッド抽出</a:t>
            </a:r>
            <a:r>
              <a:rPr lang="ja-JP" altLang="en-US" dirty="0"/>
              <a:t>候補</a:t>
            </a:r>
            <a:r>
              <a:rPr lang="ja-JP" altLang="en-US" dirty="0" smtClean="0"/>
              <a:t>の割合</a:t>
            </a:r>
            <a:endParaRPr lang="en-US" altLang="ja-JP" dirty="0" smtClean="0"/>
          </a:p>
          <a:p>
            <a:pPr lvl="1"/>
            <a:r>
              <a:rPr lang="ja-JP" altLang="en-US" dirty="0">
                <a:solidFill>
                  <a:srgbClr val="FF0000"/>
                </a:solidFill>
              </a:rPr>
              <a:t>再現率：有用なメソッド抽出リファクタリングにおける，推薦された有用なメソッド抽出候補の</a:t>
            </a:r>
            <a:r>
              <a:rPr lang="ja-JP" altLang="en-US" dirty="0" smtClean="0">
                <a:solidFill>
                  <a:srgbClr val="FF0000"/>
                </a:solidFill>
              </a:rPr>
              <a:t>割合</a:t>
            </a:r>
            <a:endParaRPr lang="en-US" altLang="ja-JP" dirty="0" smtClean="0">
              <a:solidFill>
                <a:srgbClr val="FF0000"/>
              </a:solidFill>
            </a:endParaRPr>
          </a:p>
          <a:p>
            <a:endParaRPr lang="en-US" altLang="ja-JP" dirty="0" smtClean="0"/>
          </a:p>
          <a:p>
            <a:pPr>
              <a:buNone/>
            </a:pPr>
            <a:endParaRPr lang="en-US" altLang="ja-JP" dirty="0" smtClean="0"/>
          </a:p>
          <a:p>
            <a:pPr>
              <a:buNone/>
            </a:pPr>
            <a:endParaRPr lang="en-US" altLang="ja-JP" dirty="0" smtClean="0"/>
          </a:p>
        </p:txBody>
      </p:sp>
      <p:sp>
        <p:nvSpPr>
          <p:cNvPr id="6" name="円/楕円 5"/>
          <p:cNvSpPr/>
          <p:nvPr/>
        </p:nvSpPr>
        <p:spPr bwMode="auto">
          <a:xfrm>
            <a:off x="3368975" y="4688842"/>
            <a:ext cx="1440160" cy="1440160"/>
          </a:xfrm>
          <a:prstGeom prst="ellipse">
            <a:avLst/>
          </a:prstGeom>
          <a:solidFill>
            <a:srgbClr val="00B0F0">
              <a:alpha val="49000"/>
            </a:srgbClr>
          </a:solidFill>
          <a:ln w="38100" cap="flat" cmpd="sng" algn="ctr">
            <a:solidFill>
              <a:schemeClr val="tx1">
                <a:lumMod val="95000"/>
                <a:lumOff val="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 name="テキスト ボックス 9"/>
          <p:cNvSpPr txBox="1"/>
          <p:nvPr/>
        </p:nvSpPr>
        <p:spPr>
          <a:xfrm>
            <a:off x="131295" y="6291543"/>
            <a:ext cx="4060727" cy="369332"/>
          </a:xfrm>
          <a:prstGeom prst="rect">
            <a:avLst/>
          </a:prstGeom>
          <a:solidFill>
            <a:schemeClr val="accent6">
              <a:lumMod val="20000"/>
              <a:lumOff val="80000"/>
            </a:schemeClr>
          </a:solidFill>
          <a:ln>
            <a:solidFill>
              <a:schemeClr val="tx1"/>
            </a:solidFill>
          </a:ln>
        </p:spPr>
        <p:txBody>
          <a:bodyPr wrap="none" rtlCol="0">
            <a:spAutoFit/>
          </a:bodyPr>
          <a:lstStyle/>
          <a:p>
            <a:r>
              <a:rPr kumimoji="1" lang="ja-JP" altLang="en-US" dirty="0" smtClean="0"/>
              <a:t>推薦された有用なメソッド抽出候補の集合</a:t>
            </a:r>
            <a:endParaRPr kumimoji="1" lang="ja-JP" altLang="en-US" dirty="0"/>
          </a:p>
        </p:txBody>
      </p:sp>
      <p:sp>
        <p:nvSpPr>
          <p:cNvPr id="19" name="テキスト ボックス 18"/>
          <p:cNvSpPr txBox="1"/>
          <p:nvPr/>
        </p:nvSpPr>
        <p:spPr>
          <a:xfrm>
            <a:off x="94269" y="4851383"/>
            <a:ext cx="3820277" cy="369332"/>
          </a:xfrm>
          <a:prstGeom prst="rect">
            <a:avLst/>
          </a:prstGeom>
          <a:solidFill>
            <a:srgbClr val="B8F7FE"/>
          </a:solidFill>
          <a:ln>
            <a:solidFill>
              <a:schemeClr val="tx1">
                <a:lumMod val="95000"/>
                <a:lumOff val="5000"/>
              </a:schemeClr>
            </a:solidFill>
          </a:ln>
        </p:spPr>
        <p:txBody>
          <a:bodyPr wrap="none" rtlCol="0">
            <a:spAutoFit/>
          </a:bodyPr>
          <a:lstStyle/>
          <a:p>
            <a:r>
              <a:rPr lang="ja-JP" altLang="en-US" dirty="0"/>
              <a:t>有用</a:t>
            </a:r>
            <a:r>
              <a:rPr lang="ja-JP" altLang="en-US" dirty="0" smtClean="0"/>
              <a:t>なメソッド抽出リファクタリングの集合</a:t>
            </a:r>
            <a:endParaRPr kumimoji="1" lang="ja-JP" altLang="en-US" dirty="0"/>
          </a:p>
        </p:txBody>
      </p:sp>
      <p:sp>
        <p:nvSpPr>
          <p:cNvPr id="7" name="テキスト ボックス 6"/>
          <p:cNvSpPr txBox="1"/>
          <p:nvPr/>
        </p:nvSpPr>
        <p:spPr>
          <a:xfrm>
            <a:off x="5364088" y="4365104"/>
            <a:ext cx="2590774" cy="369332"/>
          </a:xfrm>
          <a:prstGeom prst="rect">
            <a:avLst/>
          </a:prstGeom>
          <a:solidFill>
            <a:srgbClr val="FFCCCC"/>
          </a:solidFill>
          <a:ln>
            <a:solidFill>
              <a:schemeClr val="tx1">
                <a:lumMod val="95000"/>
                <a:lumOff val="5000"/>
              </a:schemeClr>
            </a:solidFill>
          </a:ln>
        </p:spPr>
        <p:txBody>
          <a:bodyPr wrap="none" rtlCol="0">
            <a:spAutoFit/>
          </a:bodyPr>
          <a:lstStyle/>
          <a:p>
            <a:r>
              <a:rPr kumimoji="1" lang="ja-JP" altLang="en-US" dirty="0" smtClean="0"/>
              <a:t>推薦されたコード片の</a:t>
            </a:r>
            <a:r>
              <a:rPr lang="ja-JP" altLang="en-US" dirty="0"/>
              <a:t>集合</a:t>
            </a:r>
            <a:endParaRPr kumimoji="1" lang="ja-JP" altLang="en-US" dirty="0"/>
          </a:p>
        </p:txBody>
      </p:sp>
      <p:cxnSp>
        <p:nvCxnSpPr>
          <p:cNvPr id="9" name="直線矢印コネクタ 8"/>
          <p:cNvCxnSpPr>
            <a:stCxn id="10" idx="0"/>
          </p:cNvCxnSpPr>
          <p:nvPr/>
        </p:nvCxnSpPr>
        <p:spPr bwMode="auto">
          <a:xfrm flipV="1">
            <a:off x="2161659" y="5445224"/>
            <a:ext cx="2207344" cy="846319"/>
          </a:xfrm>
          <a:prstGeom prst="straightConnector1">
            <a:avLst/>
          </a:prstGeom>
          <a:solidFill>
            <a:schemeClr val="accent2"/>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40469116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アプローチ</a:t>
            </a:r>
            <a:endParaRPr kumimoji="1" lang="ja-JP" altLang="en-US" dirty="0"/>
          </a:p>
        </p:txBody>
      </p:sp>
      <p:sp>
        <p:nvSpPr>
          <p:cNvPr id="3" name="コンテンツ プレースホルダー 2"/>
          <p:cNvSpPr>
            <a:spLocks noGrp="1"/>
          </p:cNvSpPr>
          <p:nvPr>
            <p:ph idx="1"/>
          </p:nvPr>
        </p:nvSpPr>
        <p:spPr>
          <a:xfrm>
            <a:off x="71884" y="1268413"/>
            <a:ext cx="8820596" cy="5040312"/>
          </a:xfrm>
        </p:spPr>
        <p:txBody>
          <a:bodyPr/>
          <a:lstStyle/>
          <a:p>
            <a:r>
              <a:rPr lang="ja-JP" altLang="en-US" dirty="0" smtClean="0"/>
              <a:t>有用なメソッド抽出リファクタリング基準の提案</a:t>
            </a:r>
            <a:endParaRPr lang="en-US" altLang="ja-JP" dirty="0" smtClean="0"/>
          </a:p>
          <a:p>
            <a:pPr lvl="1"/>
            <a:r>
              <a:rPr lang="ja-JP" altLang="en-US" dirty="0"/>
              <a:t>行</a:t>
            </a:r>
            <a:r>
              <a:rPr lang="ja-JP" altLang="en-US" dirty="0" smtClean="0"/>
              <a:t>の削除，追加が行われたメソッドと新規に追加されたメソッドの類似度を定義</a:t>
            </a:r>
            <a:endParaRPr lang="en-US" altLang="ja-JP" dirty="0" smtClean="0"/>
          </a:p>
          <a:p>
            <a:pPr lvl="1"/>
            <a:endParaRPr lang="en-US" altLang="ja-JP" dirty="0" smtClean="0"/>
          </a:p>
          <a:p>
            <a:pPr lvl="1"/>
            <a:endParaRPr lang="en-US" altLang="ja-JP" dirty="0" smtClean="0"/>
          </a:p>
          <a:p>
            <a:endParaRPr lang="en-US" altLang="ja-JP" dirty="0" smtClean="0"/>
          </a:p>
          <a:p>
            <a:pPr>
              <a:buNone/>
            </a:pPr>
            <a:endParaRPr lang="en-US" altLang="ja-JP" dirty="0" smtClean="0"/>
          </a:p>
          <a:p>
            <a:pPr>
              <a:buNone/>
            </a:pPr>
            <a:endParaRPr lang="en-US" altLang="ja-JP" dirty="0" smtClean="0"/>
          </a:p>
        </p:txBody>
      </p:sp>
      <p:grpSp>
        <p:nvGrpSpPr>
          <p:cNvPr id="108" name="グループ化 107"/>
          <p:cNvGrpSpPr/>
          <p:nvPr/>
        </p:nvGrpSpPr>
        <p:grpSpPr>
          <a:xfrm>
            <a:off x="2627784" y="3573016"/>
            <a:ext cx="4279584" cy="2101540"/>
            <a:chOff x="2123728" y="3631898"/>
            <a:chExt cx="4279584" cy="2101540"/>
          </a:xfrm>
        </p:grpSpPr>
        <p:sp>
          <p:nvSpPr>
            <p:cNvPr id="109" name="右大かっこ 108"/>
            <p:cNvSpPr/>
            <p:nvPr/>
          </p:nvSpPr>
          <p:spPr bwMode="auto">
            <a:xfrm>
              <a:off x="3600688" y="4544388"/>
              <a:ext cx="166483" cy="222344"/>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10" name="直線矢印コネクタ 109"/>
            <p:cNvCxnSpPr>
              <a:stCxn id="109" idx="2"/>
            </p:cNvCxnSpPr>
            <p:nvPr/>
          </p:nvCxnSpPr>
          <p:spPr bwMode="auto">
            <a:xfrm>
              <a:off x="3767171" y="4655560"/>
              <a:ext cx="273954" cy="111172"/>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grpSp>
          <p:nvGrpSpPr>
            <p:cNvPr id="111" name="グループ化 110"/>
            <p:cNvGrpSpPr/>
            <p:nvPr/>
          </p:nvGrpSpPr>
          <p:grpSpPr>
            <a:xfrm>
              <a:off x="4963152" y="3631898"/>
              <a:ext cx="1440160" cy="2101540"/>
              <a:chOff x="4963152" y="3631898"/>
              <a:chExt cx="1440160" cy="2101540"/>
            </a:xfrm>
          </p:grpSpPr>
          <p:grpSp>
            <p:nvGrpSpPr>
              <p:cNvPr id="131" name="Group 4"/>
              <p:cNvGrpSpPr>
                <a:grpSpLocks noChangeAspect="1"/>
              </p:cNvGrpSpPr>
              <p:nvPr/>
            </p:nvGrpSpPr>
            <p:grpSpPr bwMode="auto">
              <a:xfrm>
                <a:off x="4963152" y="3631898"/>
                <a:ext cx="1440160" cy="2101540"/>
                <a:chOff x="1348" y="2578"/>
                <a:chExt cx="863" cy="1122"/>
              </a:xfrm>
            </p:grpSpPr>
            <p:sp>
              <p:nvSpPr>
                <p:cNvPr id="135"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36" name="Freeform 6"/>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7" name="Freeform 7"/>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38"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9"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40"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41"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42"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43"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44"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45" name="Line 19"/>
                <p:cNvSpPr>
                  <a:spLocks noChangeShapeType="1"/>
                </p:cNvSpPr>
                <p:nvPr/>
              </p:nvSpPr>
              <p:spPr bwMode="auto">
                <a:xfrm>
                  <a:off x="1435" y="28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46" name="Line 20"/>
                <p:cNvSpPr>
                  <a:spLocks noChangeShapeType="1"/>
                </p:cNvSpPr>
                <p:nvPr/>
              </p:nvSpPr>
              <p:spPr bwMode="auto">
                <a:xfrm>
                  <a:off x="1414" y="3407"/>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47" name="Line 21"/>
                <p:cNvSpPr>
                  <a:spLocks noChangeShapeType="1"/>
                </p:cNvSpPr>
                <p:nvPr/>
              </p:nvSpPr>
              <p:spPr bwMode="auto">
                <a:xfrm>
                  <a:off x="1414" y="3339"/>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cxnSp>
            <p:nvCxnSpPr>
              <p:cNvPr id="132" name="直線コネクタ 131"/>
              <p:cNvCxnSpPr/>
              <p:nvPr/>
            </p:nvCxnSpPr>
            <p:spPr bwMode="auto">
              <a:xfrm>
                <a:off x="5023315" y="5286892"/>
                <a:ext cx="1011282" cy="0"/>
              </a:xfrm>
              <a:prstGeom prst="line">
                <a:avLst/>
              </a:prstGeom>
              <a:solidFill>
                <a:schemeClr val="accent2"/>
              </a:solidFill>
              <a:ln w="9525" cap="flat" cmpd="sng" algn="ctr">
                <a:solidFill>
                  <a:srgbClr val="FB6561"/>
                </a:solidFill>
                <a:prstDash val="solid"/>
                <a:round/>
                <a:headEnd type="none" w="med" len="med"/>
                <a:tailEnd type="none" w="med" len="med"/>
              </a:ln>
              <a:effectLst/>
            </p:spPr>
          </p:cxnSp>
          <p:cxnSp>
            <p:nvCxnSpPr>
              <p:cNvPr id="133" name="直線コネクタ 132"/>
              <p:cNvCxnSpPr/>
              <p:nvPr/>
            </p:nvCxnSpPr>
            <p:spPr>
              <a:xfrm>
                <a:off x="5108336" y="5477976"/>
                <a:ext cx="889461" cy="0"/>
              </a:xfrm>
              <a:prstGeom prst="line">
                <a:avLst/>
              </a:prstGeom>
              <a:ln>
                <a:solidFill>
                  <a:srgbClr val="FB6561"/>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p:cNvCxnSpPr/>
              <p:nvPr/>
            </p:nvCxnSpPr>
            <p:spPr>
              <a:xfrm>
                <a:off x="5108336" y="5376713"/>
                <a:ext cx="924505" cy="0"/>
              </a:xfrm>
              <a:prstGeom prst="line">
                <a:avLst/>
              </a:prstGeom>
              <a:ln>
                <a:solidFill>
                  <a:srgbClr val="FB6561"/>
                </a:solidFill>
              </a:ln>
            </p:spPr>
            <p:style>
              <a:lnRef idx="1">
                <a:schemeClr val="accent1"/>
              </a:lnRef>
              <a:fillRef idx="0">
                <a:schemeClr val="accent1"/>
              </a:fillRef>
              <a:effectRef idx="0">
                <a:schemeClr val="accent1"/>
              </a:effectRef>
              <a:fontRef idx="minor">
                <a:schemeClr val="tx1"/>
              </a:fontRef>
            </p:style>
          </p:cxnSp>
        </p:grpSp>
        <p:grpSp>
          <p:nvGrpSpPr>
            <p:cNvPr id="112" name="Group 4"/>
            <p:cNvGrpSpPr>
              <a:grpSpLocks noChangeAspect="1"/>
            </p:cNvGrpSpPr>
            <p:nvPr/>
          </p:nvGrpSpPr>
          <p:grpSpPr bwMode="auto">
            <a:xfrm>
              <a:off x="2123728" y="3653590"/>
              <a:ext cx="1440160" cy="2055498"/>
              <a:chOff x="1348" y="2578"/>
              <a:chExt cx="863" cy="1122"/>
            </a:xfrm>
          </p:grpSpPr>
          <p:sp>
            <p:nvSpPr>
              <p:cNvPr id="118"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19" name="Freeform 6"/>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 name="Freeform 7"/>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21"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2"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23"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24"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25"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26"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27"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28" name="Line 19"/>
              <p:cNvSpPr>
                <a:spLocks noChangeShapeType="1"/>
              </p:cNvSpPr>
              <p:nvPr/>
            </p:nvSpPr>
            <p:spPr bwMode="auto">
              <a:xfrm>
                <a:off x="1435" y="28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29" name="Line 20"/>
              <p:cNvSpPr>
                <a:spLocks noChangeShapeType="1"/>
              </p:cNvSpPr>
              <p:nvPr/>
            </p:nvSpPr>
            <p:spPr bwMode="auto">
              <a:xfrm>
                <a:off x="1414" y="3407"/>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30" name="Line 21"/>
              <p:cNvSpPr>
                <a:spLocks noChangeShapeType="1"/>
              </p:cNvSpPr>
              <p:nvPr/>
            </p:nvSpPr>
            <p:spPr bwMode="auto">
              <a:xfrm>
                <a:off x="1414" y="3339"/>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cxnSp>
          <p:nvCxnSpPr>
            <p:cNvPr id="113" name="直線コネクタ 112"/>
            <p:cNvCxnSpPr/>
            <p:nvPr/>
          </p:nvCxnSpPr>
          <p:spPr bwMode="auto">
            <a:xfrm>
              <a:off x="2160528" y="4544388"/>
              <a:ext cx="1011282" cy="0"/>
            </a:xfrm>
            <a:prstGeom prst="line">
              <a:avLst/>
            </a:prstGeom>
            <a:solidFill>
              <a:schemeClr val="accent2"/>
            </a:solidFill>
            <a:ln w="9525" cap="flat" cmpd="sng" algn="ctr">
              <a:solidFill>
                <a:srgbClr val="FF0000"/>
              </a:solidFill>
              <a:prstDash val="solid"/>
              <a:round/>
              <a:headEnd type="none" w="med" len="med"/>
              <a:tailEnd type="none" w="med" len="med"/>
            </a:ln>
            <a:effectLst/>
          </p:spPr>
        </p:cxnSp>
        <p:cxnSp>
          <p:nvCxnSpPr>
            <p:cNvPr id="114" name="直線コネクタ 113"/>
            <p:cNvCxnSpPr/>
            <p:nvPr/>
          </p:nvCxnSpPr>
          <p:spPr bwMode="auto">
            <a:xfrm>
              <a:off x="2183891" y="4663196"/>
              <a:ext cx="889461" cy="0"/>
            </a:xfrm>
            <a:prstGeom prst="line">
              <a:avLst/>
            </a:prstGeom>
            <a:solidFill>
              <a:schemeClr val="accent2"/>
            </a:solidFill>
            <a:ln w="9525" cap="flat" cmpd="sng" algn="ctr">
              <a:solidFill>
                <a:srgbClr val="FF0000"/>
              </a:solidFill>
              <a:prstDash val="solid"/>
              <a:round/>
              <a:headEnd type="none" w="med" len="med"/>
              <a:tailEnd type="none" w="med" len="med"/>
            </a:ln>
            <a:effectLst/>
          </p:spPr>
        </p:cxnSp>
        <p:sp>
          <p:nvSpPr>
            <p:cNvPr id="115" name="右大かっこ 114"/>
            <p:cNvSpPr/>
            <p:nvPr/>
          </p:nvSpPr>
          <p:spPr bwMode="auto">
            <a:xfrm flipH="1">
              <a:off x="4796669" y="5288379"/>
              <a:ext cx="166483" cy="222344"/>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16" name="直線矢印コネクタ 115"/>
            <p:cNvCxnSpPr>
              <a:stCxn id="115" idx="2"/>
            </p:cNvCxnSpPr>
            <p:nvPr/>
          </p:nvCxnSpPr>
          <p:spPr bwMode="auto">
            <a:xfrm flipH="1" flipV="1">
              <a:off x="4485915" y="5172314"/>
              <a:ext cx="310754" cy="227237"/>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pic>
          <p:nvPicPr>
            <p:cNvPr id="117" name="図 1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04148" y="4544388"/>
              <a:ext cx="982301" cy="982301"/>
            </a:xfrm>
            <a:prstGeom prst="rect">
              <a:avLst/>
            </a:prstGeom>
          </p:spPr>
        </p:pic>
      </p:grpSp>
    </p:spTree>
    <p:extLst>
      <p:ext uri="{BB962C8B-B14F-4D97-AF65-F5344CB8AC3E}">
        <p14:creationId xmlns:p14="http://schemas.microsoft.com/office/powerpoint/2010/main" val="2131400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提案する評価手法の手順</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手順</a:t>
            </a:r>
            <a:r>
              <a:rPr lang="en-US" altLang="ja-JP" dirty="0" smtClean="0"/>
              <a:t>1</a:t>
            </a:r>
            <a:r>
              <a:rPr lang="ja-JP" altLang="en-US" dirty="0" smtClean="0"/>
              <a:t>：コード片間の一致率の計測</a:t>
            </a:r>
            <a:endParaRPr lang="en-US" altLang="ja-JP" dirty="0" smtClean="0"/>
          </a:p>
          <a:p>
            <a:r>
              <a:rPr lang="ja-JP" altLang="en-US" dirty="0" smtClean="0"/>
              <a:t>手順</a:t>
            </a:r>
            <a:r>
              <a:rPr lang="en-US" altLang="ja-JP" dirty="0" smtClean="0"/>
              <a:t>2</a:t>
            </a:r>
            <a:r>
              <a:rPr lang="ja-JP" altLang="en-US" dirty="0" smtClean="0"/>
              <a:t>：適合率と再現率の計測</a:t>
            </a:r>
            <a:endParaRPr lang="en-US" altLang="ja-JP" dirty="0" smtClean="0"/>
          </a:p>
        </p:txBody>
      </p:sp>
    </p:spTree>
    <p:extLst>
      <p:ext uri="{BB962C8B-B14F-4D97-AF65-F5344CB8AC3E}">
        <p14:creationId xmlns:p14="http://schemas.microsoft.com/office/powerpoint/2010/main" val="39746391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p:txBody>
          <a:bodyPr>
            <a:normAutofit/>
          </a:bodyPr>
          <a:lstStyle/>
          <a:p>
            <a:r>
              <a:rPr lang="ja-JP" altLang="en-US" dirty="0" smtClean="0"/>
              <a:t>手順</a:t>
            </a:r>
            <a:r>
              <a:rPr lang="en-US" altLang="ja-JP" dirty="0" smtClean="0"/>
              <a:t>1</a:t>
            </a:r>
            <a:r>
              <a:rPr lang="ja-JP" altLang="en-US" dirty="0" smtClean="0"/>
              <a:t>：コード片間の一致率の計測</a:t>
            </a:r>
            <a:endParaRPr kumimoji="1" lang="ja-JP" altLang="en-US" dirty="0"/>
          </a:p>
        </p:txBody>
      </p:sp>
      <p:sp>
        <p:nvSpPr>
          <p:cNvPr id="8" name="テキスト ボックス 7"/>
          <p:cNvSpPr txBox="1"/>
          <p:nvPr/>
        </p:nvSpPr>
        <p:spPr>
          <a:xfrm>
            <a:off x="-11340" y="2649323"/>
            <a:ext cx="2529860" cy="369332"/>
          </a:xfrm>
          <a:prstGeom prst="rect">
            <a:avLst/>
          </a:prstGeom>
          <a:solidFill>
            <a:srgbClr val="FFCCCC"/>
          </a:solidFill>
          <a:ln>
            <a:solidFill>
              <a:schemeClr val="tx1"/>
            </a:solidFill>
          </a:ln>
        </p:spPr>
        <p:txBody>
          <a:bodyPr wrap="none" rtlCol="0">
            <a:spAutoFit/>
          </a:bodyPr>
          <a:lstStyle/>
          <a:p>
            <a:r>
              <a:rPr lang="ja-JP" altLang="en-US" dirty="0" smtClean="0"/>
              <a:t>推薦されたコード片</a:t>
            </a:r>
            <a:r>
              <a:rPr lang="en-US" altLang="ja-JP" dirty="0" smtClean="0"/>
              <a:t>(CF1)</a:t>
            </a:r>
            <a:endParaRPr lang="ja-JP" altLang="en-US" dirty="0"/>
          </a:p>
        </p:txBody>
      </p:sp>
      <p:sp>
        <p:nvSpPr>
          <p:cNvPr id="9" name="テキスト ボックス 8"/>
          <p:cNvSpPr txBox="1"/>
          <p:nvPr/>
        </p:nvSpPr>
        <p:spPr>
          <a:xfrm>
            <a:off x="24355" y="4597339"/>
            <a:ext cx="2004075" cy="646331"/>
          </a:xfrm>
          <a:prstGeom prst="rect">
            <a:avLst/>
          </a:prstGeom>
          <a:solidFill>
            <a:srgbClr val="CCFFFF"/>
          </a:solidFill>
          <a:ln>
            <a:solidFill>
              <a:schemeClr val="tx1"/>
            </a:solidFill>
          </a:ln>
        </p:spPr>
        <p:txBody>
          <a:bodyPr wrap="none" rtlCol="0">
            <a:spAutoFit/>
          </a:bodyPr>
          <a:lstStyle/>
          <a:p>
            <a:r>
              <a:rPr lang="ja-JP" altLang="en-US" dirty="0" smtClean="0"/>
              <a:t>有用なメソッド抽出</a:t>
            </a:r>
            <a:endParaRPr lang="en-US" altLang="ja-JP" dirty="0" smtClean="0"/>
          </a:p>
          <a:p>
            <a:r>
              <a:rPr lang="ja-JP" altLang="en-US" dirty="0" smtClean="0"/>
              <a:t>リファクタリング</a:t>
            </a:r>
            <a:r>
              <a:rPr lang="en-US" altLang="ja-JP" dirty="0" smtClean="0"/>
              <a:t>(CF2)</a:t>
            </a:r>
          </a:p>
        </p:txBody>
      </p:sp>
      <p:sp>
        <p:nvSpPr>
          <p:cNvPr id="2" name="テキスト ボックス 1"/>
          <p:cNvSpPr txBox="1"/>
          <p:nvPr/>
        </p:nvSpPr>
        <p:spPr>
          <a:xfrm>
            <a:off x="1414190" y="5830920"/>
            <a:ext cx="2653753" cy="461665"/>
          </a:xfrm>
          <a:prstGeom prst="rect">
            <a:avLst/>
          </a:prstGeom>
          <a:noFill/>
        </p:spPr>
        <p:txBody>
          <a:bodyPr wrap="square" rtlCol="0">
            <a:spAutoFit/>
          </a:bodyPr>
          <a:lstStyle/>
          <a:p>
            <a:r>
              <a:rPr lang="ja-JP" altLang="en-US" sz="2400" dirty="0" smtClean="0"/>
              <a:t>コード片間の一致率</a:t>
            </a:r>
            <a:endParaRPr lang="en-US" altLang="ja-JP" sz="2400" dirty="0"/>
          </a:p>
        </p:txBody>
      </p:sp>
      <mc:AlternateContent xmlns:mc="http://schemas.openxmlformats.org/markup-compatibility/2006" xmlns:a14="http://schemas.microsoft.com/office/drawing/2010/main">
        <mc:Choice Requires="a14">
          <p:sp>
            <p:nvSpPr>
              <p:cNvPr id="24" name="テキスト ボックス 23"/>
              <p:cNvSpPr txBox="1"/>
              <p:nvPr/>
            </p:nvSpPr>
            <p:spPr>
              <a:xfrm>
                <a:off x="6477378" y="5668663"/>
                <a:ext cx="754245" cy="7861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ja-JP" sz="2400" b="0" i="1" smtClean="0">
                          <a:latin typeface="Cambria Math"/>
                        </a:rPr>
                        <m:t>=</m:t>
                      </m:r>
                      <m:f>
                        <m:fPr>
                          <m:ctrlPr>
                            <a:rPr lang="en-US" altLang="ja-JP" sz="2400" i="1">
                              <a:latin typeface="Cambria Math" panose="02040503050406030204" pitchFamily="18" charset="0"/>
                            </a:rPr>
                          </m:ctrlPr>
                        </m:fPr>
                        <m:num>
                          <m:r>
                            <a:rPr lang="en-US" altLang="ja-JP" sz="2400" b="0" i="1" smtClean="0">
                              <a:latin typeface="Cambria Math"/>
                            </a:rPr>
                            <m:t>2</m:t>
                          </m:r>
                        </m:num>
                        <m:den>
                          <m:r>
                            <a:rPr lang="en-US" altLang="ja-JP" sz="2400" b="0" i="1" smtClean="0">
                              <a:latin typeface="Cambria Math"/>
                            </a:rPr>
                            <m:t>3</m:t>
                          </m:r>
                        </m:den>
                      </m:f>
                    </m:oMath>
                  </m:oMathPara>
                </a14:m>
                <a:endParaRPr kumimoji="1" lang="ja-JP" altLang="en-US" sz="2400" dirty="0"/>
              </a:p>
            </p:txBody>
          </p:sp>
        </mc:Choice>
        <mc:Fallback xmlns="">
          <p:sp>
            <p:nvSpPr>
              <p:cNvPr id="24" name="テキスト ボックス 23"/>
              <p:cNvSpPr txBox="1">
                <a:spLocks noRot="1" noChangeAspect="1" noMove="1" noResize="1" noEditPoints="1" noAdjustHandles="1" noChangeArrowheads="1" noChangeShapeType="1" noTextEdit="1"/>
              </p:cNvSpPr>
              <p:nvPr/>
            </p:nvSpPr>
            <p:spPr>
              <a:xfrm>
                <a:off x="6477378" y="5668663"/>
                <a:ext cx="754245" cy="786177"/>
              </a:xfrm>
              <a:prstGeom prst="rect">
                <a:avLst/>
              </a:prstGeom>
              <a:blipFill rotWithShape="1">
                <a:blip r:embed="rId3" cstate="print"/>
                <a:stretch>
                  <a:fillRect/>
                </a:stretch>
              </a:blipFill>
            </p:spPr>
            <p:txBody>
              <a:bodyPr/>
              <a:lstStyle/>
              <a:p>
                <a:r>
                  <a:rPr lang="ja-JP" altLang="en-US">
                    <a:noFill/>
                  </a:rPr>
                  <a:t> </a:t>
                </a:r>
              </a:p>
            </p:txBody>
          </p:sp>
        </mc:Fallback>
      </mc:AlternateContent>
      <p:sp>
        <p:nvSpPr>
          <p:cNvPr id="3" name="正方形/長方形 2"/>
          <p:cNvSpPr/>
          <p:nvPr/>
        </p:nvSpPr>
        <p:spPr>
          <a:xfrm>
            <a:off x="2894196" y="1988840"/>
            <a:ext cx="5688632" cy="3416320"/>
          </a:xfrm>
          <a:prstGeom prst="rect">
            <a:avLst/>
          </a:prstGeom>
          <a:solidFill>
            <a:schemeClr val="bg1"/>
          </a:solidFill>
          <a:ln>
            <a:solidFill>
              <a:schemeClr val="tx1"/>
            </a:solidFill>
          </a:ln>
        </p:spPr>
        <p:txBody>
          <a:bodyPr wrap="square">
            <a:spAutoFit/>
          </a:bodyPr>
          <a:lstStyle/>
          <a:p>
            <a:r>
              <a:rPr lang="en-US" altLang="ja-JP" dirty="0"/>
              <a:t>Iterator it2 = </a:t>
            </a:r>
            <a:r>
              <a:rPr lang="en-US" altLang="ja-JP" dirty="0" err="1"/>
              <a:t>c.getAddressIterator</a:t>
            </a:r>
            <a:r>
              <a:rPr lang="en-US" altLang="ja-JP" dirty="0"/>
              <a:t>();</a:t>
            </a:r>
          </a:p>
          <a:p>
            <a:r>
              <a:rPr lang="en-US" altLang="ja-JP" dirty="0"/>
              <a:t> </a:t>
            </a:r>
            <a:r>
              <a:rPr lang="en-US" altLang="ja-JP" dirty="0" smtClean="0"/>
              <a:t>   while </a:t>
            </a:r>
            <a:r>
              <a:rPr lang="en-US" altLang="ja-JP" dirty="0"/>
              <a:t>(it2.hasNext()) {</a:t>
            </a:r>
          </a:p>
          <a:p>
            <a:r>
              <a:rPr lang="en-US" altLang="ja-JP" dirty="0" smtClean="0"/>
              <a:t>      </a:t>
            </a:r>
            <a:r>
              <a:rPr lang="en-US" altLang="ja-JP" dirty="0" err="1" smtClean="0"/>
              <a:t>AddressModel</a:t>
            </a:r>
            <a:r>
              <a:rPr lang="en-US" altLang="ja-JP" dirty="0" smtClean="0"/>
              <a:t> </a:t>
            </a:r>
            <a:r>
              <a:rPr lang="en-US" altLang="ja-JP" dirty="0"/>
              <a:t>model = (</a:t>
            </a:r>
            <a:r>
              <a:rPr lang="en-US" altLang="ja-JP" dirty="0" err="1"/>
              <a:t>AddressModel</a:t>
            </a:r>
            <a:r>
              <a:rPr lang="en-US" altLang="ja-JP" dirty="0"/>
              <a:t>) it2.next();</a:t>
            </a:r>
          </a:p>
          <a:p>
            <a:r>
              <a:rPr lang="en-US" altLang="ja-JP" dirty="0" smtClean="0"/>
              <a:t>      Address </a:t>
            </a:r>
            <a:r>
              <a:rPr lang="en-US" altLang="ja-JP" dirty="0" err="1"/>
              <a:t>adr</a:t>
            </a:r>
            <a:r>
              <a:rPr lang="en-US" altLang="ja-JP" dirty="0"/>
              <a:t> = new </a:t>
            </a:r>
            <a:r>
              <a:rPr lang="en-US" altLang="ja-JP" dirty="0" err="1"/>
              <a:t>AddressImpl</a:t>
            </a:r>
            <a:r>
              <a:rPr lang="en-US" altLang="ja-JP" dirty="0"/>
              <a:t>();</a:t>
            </a:r>
          </a:p>
          <a:p>
            <a:r>
              <a:rPr lang="en-US" altLang="ja-JP" dirty="0" smtClean="0"/>
              <a:t>      </a:t>
            </a:r>
            <a:r>
              <a:rPr lang="en-US" altLang="ja-JP" dirty="0" err="1" smtClean="0"/>
              <a:t>adr.setCity</a:t>
            </a:r>
            <a:r>
              <a:rPr lang="en-US" altLang="ja-JP" dirty="0" smtClean="0"/>
              <a:t>(</a:t>
            </a:r>
            <a:r>
              <a:rPr lang="en-US" altLang="ja-JP" dirty="0" err="1" smtClean="0"/>
              <a:t>model.getCity</a:t>
            </a:r>
            <a:r>
              <a:rPr lang="en-US" altLang="ja-JP" dirty="0"/>
              <a:t>());</a:t>
            </a:r>
          </a:p>
          <a:p>
            <a:r>
              <a:rPr lang="en-US" altLang="ja-JP" dirty="0" smtClean="0"/>
              <a:t>      </a:t>
            </a:r>
            <a:r>
              <a:rPr lang="en-US" altLang="ja-JP" dirty="0" err="1" smtClean="0"/>
              <a:t>adr.setPostalCode</a:t>
            </a:r>
            <a:r>
              <a:rPr lang="en-US" altLang="ja-JP" dirty="0" smtClean="0"/>
              <a:t>(</a:t>
            </a:r>
            <a:r>
              <a:rPr lang="en-US" altLang="ja-JP" dirty="0" err="1" smtClean="0"/>
              <a:t>model.getZipPostalCode</a:t>
            </a:r>
            <a:r>
              <a:rPr lang="en-US" altLang="ja-JP" dirty="0"/>
              <a:t>());</a:t>
            </a:r>
          </a:p>
          <a:p>
            <a:r>
              <a:rPr lang="en-US" altLang="ja-JP" dirty="0"/>
              <a:t>      </a:t>
            </a:r>
            <a:r>
              <a:rPr lang="en-US" altLang="ja-JP" dirty="0" err="1" smtClean="0"/>
              <a:t>adr.setPostBox</a:t>
            </a:r>
            <a:r>
              <a:rPr lang="en-US" altLang="ja-JP" dirty="0" smtClean="0"/>
              <a:t>(</a:t>
            </a:r>
            <a:r>
              <a:rPr lang="en-US" altLang="ja-JP" dirty="0" err="1" smtClean="0"/>
              <a:t>model.getPoBox</a:t>
            </a:r>
            <a:r>
              <a:rPr lang="en-US" altLang="ja-JP" dirty="0"/>
              <a:t>());</a:t>
            </a:r>
          </a:p>
          <a:p>
            <a:r>
              <a:rPr lang="en-US" altLang="ja-JP" dirty="0"/>
              <a:t> </a:t>
            </a:r>
            <a:r>
              <a:rPr lang="en-US" altLang="ja-JP" dirty="0" smtClean="0"/>
              <a:t>     </a:t>
            </a:r>
            <a:r>
              <a:rPr lang="en-US" altLang="ja-JP" dirty="0" err="1" smtClean="0"/>
              <a:t>adr.setRegion</a:t>
            </a:r>
            <a:r>
              <a:rPr lang="en-US" altLang="ja-JP" dirty="0" smtClean="0"/>
              <a:t>(</a:t>
            </a:r>
            <a:r>
              <a:rPr lang="en-US" altLang="ja-JP" dirty="0" err="1" smtClean="0"/>
              <a:t>model.getStateProvinceCounty</a:t>
            </a:r>
            <a:r>
              <a:rPr lang="en-US" altLang="ja-JP" dirty="0"/>
              <a:t>());</a:t>
            </a:r>
          </a:p>
          <a:p>
            <a:r>
              <a:rPr lang="en-US" altLang="ja-JP" dirty="0" smtClean="0"/>
              <a:t>      </a:t>
            </a:r>
            <a:r>
              <a:rPr lang="en-US" altLang="ja-JP" dirty="0" err="1" smtClean="0"/>
              <a:t>adr.setStreet</a:t>
            </a:r>
            <a:r>
              <a:rPr lang="en-US" altLang="ja-JP" dirty="0" smtClean="0"/>
              <a:t>(</a:t>
            </a:r>
            <a:r>
              <a:rPr lang="en-US" altLang="ja-JP" dirty="0" err="1" smtClean="0"/>
              <a:t>model.getStreet</a:t>
            </a:r>
            <a:r>
              <a:rPr lang="en-US" altLang="ja-JP" dirty="0"/>
              <a:t>());</a:t>
            </a:r>
          </a:p>
          <a:p>
            <a:r>
              <a:rPr lang="en-US" altLang="ja-JP" dirty="0" smtClean="0"/>
              <a:t>      </a:t>
            </a:r>
            <a:r>
              <a:rPr lang="en-US" altLang="ja-JP" dirty="0" err="1" smtClean="0"/>
              <a:t>adr.setLabel</a:t>
            </a:r>
            <a:r>
              <a:rPr lang="en-US" altLang="ja-JP" dirty="0" smtClean="0"/>
              <a:t>(</a:t>
            </a:r>
            <a:r>
              <a:rPr lang="en-US" altLang="ja-JP" dirty="0" err="1" smtClean="0"/>
              <a:t>model.getLabel</a:t>
            </a:r>
            <a:r>
              <a:rPr lang="en-US" altLang="ja-JP" dirty="0"/>
              <a:t>());</a:t>
            </a:r>
          </a:p>
          <a:p>
            <a:r>
              <a:rPr lang="en-US" altLang="ja-JP" dirty="0" smtClean="0"/>
              <a:t>      </a:t>
            </a:r>
            <a:r>
              <a:rPr lang="en-US" altLang="ja-JP" dirty="0" err="1" smtClean="0"/>
              <a:t>exportContact.addAddress</a:t>
            </a:r>
            <a:r>
              <a:rPr lang="en-US" altLang="ja-JP" dirty="0" smtClean="0"/>
              <a:t>(</a:t>
            </a:r>
            <a:r>
              <a:rPr lang="en-US" altLang="ja-JP" dirty="0" err="1" smtClean="0"/>
              <a:t>adr</a:t>
            </a:r>
            <a:r>
              <a:rPr lang="en-US" altLang="ja-JP" dirty="0"/>
              <a:t>);</a:t>
            </a:r>
          </a:p>
          <a:p>
            <a:r>
              <a:rPr lang="en-US" altLang="ja-JP" dirty="0" smtClean="0"/>
              <a:t>   }</a:t>
            </a:r>
            <a:endParaRPr lang="en-US" altLang="ja-JP" dirty="0"/>
          </a:p>
        </p:txBody>
      </p:sp>
      <p:sp>
        <p:nvSpPr>
          <p:cNvPr id="36" name="正方形/長方形 35"/>
          <p:cNvSpPr/>
          <p:nvPr/>
        </p:nvSpPr>
        <p:spPr bwMode="auto">
          <a:xfrm>
            <a:off x="3059832" y="2564904"/>
            <a:ext cx="5400600" cy="2232248"/>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7" name="正方形/長方形 36"/>
          <p:cNvSpPr/>
          <p:nvPr/>
        </p:nvSpPr>
        <p:spPr bwMode="auto">
          <a:xfrm>
            <a:off x="3203848" y="3140968"/>
            <a:ext cx="5472608" cy="1918036"/>
          </a:xfrm>
          <a:prstGeom prst="rect">
            <a:avLst/>
          </a:prstGeom>
          <a:noFill/>
          <a:ln w="28575" cap="flat" cmpd="sng" algn="ctr">
            <a:solidFill>
              <a:srgbClr val="0070C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0" name="コンテンツ プレースホルダー 49"/>
          <p:cNvSpPr>
            <a:spLocks noGrp="1"/>
          </p:cNvSpPr>
          <p:nvPr>
            <p:ph idx="1"/>
          </p:nvPr>
        </p:nvSpPr>
        <p:spPr>
          <a:xfrm>
            <a:off x="179388" y="1268413"/>
            <a:ext cx="8785225" cy="576411"/>
          </a:xfrm>
        </p:spPr>
        <p:txBody>
          <a:bodyPr/>
          <a:lstStyle/>
          <a:p>
            <a:r>
              <a:rPr kumimoji="1" lang="ja-JP" altLang="en-US" dirty="0" smtClean="0"/>
              <a:t>メソッド抽出範囲間の</a:t>
            </a:r>
            <a:r>
              <a:rPr lang="ja-JP" altLang="en-US" dirty="0" smtClean="0"/>
              <a:t>重複度合い</a:t>
            </a:r>
            <a:endParaRPr kumimoji="1" lang="ja-JP" altLang="en-US" dirty="0"/>
          </a:p>
        </p:txBody>
      </p:sp>
      <p:cxnSp>
        <p:nvCxnSpPr>
          <p:cNvPr id="51" name="直線矢印コネクタ 50"/>
          <p:cNvCxnSpPr>
            <a:stCxn id="8" idx="3"/>
          </p:cNvCxnSpPr>
          <p:nvPr/>
        </p:nvCxnSpPr>
        <p:spPr>
          <a:xfrm>
            <a:off x="2518520" y="2833989"/>
            <a:ext cx="526044" cy="471371"/>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a:stCxn id="63" idx="3"/>
            <a:endCxn id="65" idx="1"/>
          </p:cNvCxnSpPr>
          <p:nvPr/>
        </p:nvCxnSpPr>
        <p:spPr>
          <a:xfrm flipV="1">
            <a:off x="2086431" y="3961487"/>
            <a:ext cx="1117417" cy="308529"/>
          </a:xfrm>
          <a:prstGeom prst="straightConnector1">
            <a:avLst/>
          </a:prstGeom>
          <a:ln w="28575">
            <a:solidFill>
              <a:srgbClr val="A88858"/>
            </a:solidFill>
            <a:tailEnd type="arrow"/>
          </a:ln>
        </p:spPr>
        <p:style>
          <a:lnRef idx="1">
            <a:schemeClr val="accent1"/>
          </a:lnRef>
          <a:fillRef idx="0">
            <a:schemeClr val="accent1"/>
          </a:fillRef>
          <a:effectRef idx="0">
            <a:schemeClr val="accent1"/>
          </a:effectRef>
          <a:fontRef idx="minor">
            <a:schemeClr val="tx1"/>
          </a:fontRef>
        </p:style>
      </p:cxnSp>
      <p:sp>
        <p:nvSpPr>
          <p:cNvPr id="62" name="テキスト ボックス 61"/>
          <p:cNvSpPr txBox="1"/>
          <p:nvPr/>
        </p:nvSpPr>
        <p:spPr>
          <a:xfrm>
            <a:off x="0" y="1980875"/>
            <a:ext cx="2084225" cy="646331"/>
          </a:xfrm>
          <a:prstGeom prst="rect">
            <a:avLst/>
          </a:prstGeom>
          <a:solidFill>
            <a:srgbClr val="CAE8AA"/>
          </a:solidFill>
          <a:ln>
            <a:solidFill>
              <a:schemeClr val="tx1"/>
            </a:solidFill>
          </a:ln>
        </p:spPr>
        <p:txBody>
          <a:bodyPr wrap="none" rtlCol="0">
            <a:spAutoFit/>
          </a:bodyPr>
          <a:lstStyle/>
          <a:p>
            <a:r>
              <a:rPr lang="en-US" altLang="ja-JP" dirty="0" smtClean="0"/>
              <a:t>CF1</a:t>
            </a:r>
            <a:r>
              <a:rPr lang="ja-JP" altLang="en-US" dirty="0" smtClean="0"/>
              <a:t>と</a:t>
            </a:r>
            <a:r>
              <a:rPr lang="en-US" altLang="ja-JP" dirty="0" smtClean="0"/>
              <a:t>CF2</a:t>
            </a:r>
            <a:r>
              <a:rPr lang="ja-JP" altLang="en-US" dirty="0" smtClean="0"/>
              <a:t>の和集合</a:t>
            </a:r>
            <a:endParaRPr lang="en-US" altLang="ja-JP" dirty="0" smtClean="0"/>
          </a:p>
          <a:p>
            <a:r>
              <a:rPr lang="ja-JP" altLang="en-US" dirty="0" smtClean="0"/>
              <a:t>行数</a:t>
            </a:r>
            <a:r>
              <a:rPr lang="en-US" altLang="ja-JP" dirty="0" smtClean="0"/>
              <a:t>:9</a:t>
            </a:r>
          </a:p>
        </p:txBody>
      </p:sp>
      <p:sp>
        <p:nvSpPr>
          <p:cNvPr id="63" name="テキスト ボックス 62"/>
          <p:cNvSpPr txBox="1"/>
          <p:nvPr/>
        </p:nvSpPr>
        <p:spPr>
          <a:xfrm>
            <a:off x="2206" y="3946850"/>
            <a:ext cx="2084225" cy="646331"/>
          </a:xfrm>
          <a:prstGeom prst="rect">
            <a:avLst/>
          </a:prstGeom>
          <a:solidFill>
            <a:srgbClr val="FFC000"/>
          </a:solidFill>
          <a:ln>
            <a:solidFill>
              <a:schemeClr val="tx1"/>
            </a:solidFill>
          </a:ln>
        </p:spPr>
        <p:txBody>
          <a:bodyPr wrap="none" rtlCol="0">
            <a:spAutoFit/>
          </a:bodyPr>
          <a:lstStyle/>
          <a:p>
            <a:r>
              <a:rPr lang="en-US" altLang="ja-JP" dirty="0" smtClean="0"/>
              <a:t>CF1</a:t>
            </a:r>
            <a:r>
              <a:rPr lang="ja-JP" altLang="en-US" dirty="0" smtClean="0"/>
              <a:t>と</a:t>
            </a:r>
            <a:r>
              <a:rPr lang="en-US" altLang="ja-JP" dirty="0" smtClean="0"/>
              <a:t>CF2</a:t>
            </a:r>
            <a:r>
              <a:rPr lang="ja-JP" altLang="en-US" dirty="0" smtClean="0"/>
              <a:t>の積集合</a:t>
            </a:r>
            <a:endParaRPr lang="en-US" altLang="ja-JP" dirty="0" smtClean="0"/>
          </a:p>
          <a:p>
            <a:r>
              <a:rPr lang="ja-JP" altLang="en-US" dirty="0" smtClean="0"/>
              <a:t>行数</a:t>
            </a:r>
            <a:r>
              <a:rPr lang="en-US" altLang="ja-JP" dirty="0" smtClean="0"/>
              <a:t>:6</a:t>
            </a:r>
          </a:p>
        </p:txBody>
      </p:sp>
      <p:sp>
        <p:nvSpPr>
          <p:cNvPr id="64" name="正方形/長方形 63"/>
          <p:cNvSpPr/>
          <p:nvPr/>
        </p:nvSpPr>
        <p:spPr bwMode="auto">
          <a:xfrm>
            <a:off x="3059832" y="2564904"/>
            <a:ext cx="5400600" cy="2520280"/>
          </a:xfrm>
          <a:prstGeom prst="rect">
            <a:avLst/>
          </a:prstGeom>
          <a:noFill/>
          <a:ln w="28575" cap="flat" cmpd="sng" algn="ctr">
            <a:solidFill>
              <a:srgbClr val="78B83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5" name="正方形/長方形 64"/>
          <p:cNvSpPr/>
          <p:nvPr/>
        </p:nvSpPr>
        <p:spPr bwMode="auto">
          <a:xfrm>
            <a:off x="3203848" y="3140968"/>
            <a:ext cx="5472608" cy="1641037"/>
          </a:xfrm>
          <a:prstGeom prst="rect">
            <a:avLst/>
          </a:prstGeom>
          <a:noFill/>
          <a:ln w="28575" cap="flat" cmpd="sng" algn="ctr">
            <a:solidFill>
              <a:srgbClr val="A88858"/>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6" name="直線矢印コネクタ 65"/>
          <p:cNvCxnSpPr>
            <a:stCxn id="62" idx="3"/>
          </p:cNvCxnSpPr>
          <p:nvPr/>
        </p:nvCxnSpPr>
        <p:spPr>
          <a:xfrm>
            <a:off x="2084225" y="2304041"/>
            <a:ext cx="971679" cy="332871"/>
          </a:xfrm>
          <a:prstGeom prst="straightConnector1">
            <a:avLst/>
          </a:prstGeom>
          <a:ln w="28575">
            <a:solidFill>
              <a:srgbClr val="78B832"/>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7" name="テキスト ボックス 66"/>
              <p:cNvSpPr txBox="1"/>
              <p:nvPr/>
            </p:nvSpPr>
            <p:spPr>
              <a:xfrm>
                <a:off x="4149499" y="5728425"/>
                <a:ext cx="2327881" cy="66665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a:rPr>
                        <m:t>=</m:t>
                      </m:r>
                      <m:f>
                        <m:fPr>
                          <m:ctrlPr>
                            <a:rPr kumimoji="1" lang="en-US" altLang="ja-JP" i="1" smtClean="0">
                              <a:latin typeface="Cambria Math" panose="02040503050406030204" pitchFamily="18" charset="0"/>
                            </a:rPr>
                          </m:ctrlPr>
                        </m:fPr>
                        <m:num>
                          <m:r>
                            <a:rPr kumimoji="1" lang="en-US" altLang="ja-JP" b="0" i="1" smtClean="0">
                              <a:latin typeface="Cambria Math"/>
                            </a:rPr>
                            <m:t>𝐶𝐹</m:t>
                          </m:r>
                          <m:r>
                            <a:rPr kumimoji="1" lang="en-US" altLang="ja-JP" b="0" i="1" smtClean="0">
                              <a:latin typeface="Cambria Math"/>
                            </a:rPr>
                            <m:t>1</m:t>
                          </m:r>
                          <m:r>
                            <a:rPr kumimoji="1" lang="ja-JP" altLang="en-US" b="0" i="1" smtClean="0">
                              <a:latin typeface="Cambria Math"/>
                            </a:rPr>
                            <m:t>と</m:t>
                          </m:r>
                          <m:r>
                            <a:rPr kumimoji="1" lang="en-US" altLang="ja-JP" b="0" i="1" smtClean="0">
                              <a:latin typeface="Cambria Math"/>
                            </a:rPr>
                            <m:t>𝐶𝐹</m:t>
                          </m:r>
                          <m:r>
                            <a:rPr kumimoji="1" lang="en-US" altLang="ja-JP" b="0" i="1" smtClean="0">
                              <a:latin typeface="Cambria Math"/>
                            </a:rPr>
                            <m:t>2</m:t>
                          </m:r>
                          <m:r>
                            <a:rPr kumimoji="1" lang="ja-JP" altLang="en-US" b="0" i="1" smtClean="0">
                              <a:latin typeface="Cambria Math"/>
                            </a:rPr>
                            <m:t>の</m:t>
                          </m:r>
                          <m:r>
                            <a:rPr lang="ja-JP" altLang="en-US" i="1">
                              <a:latin typeface="Cambria Math"/>
                            </a:rPr>
                            <m:t>積集合</m:t>
                          </m:r>
                        </m:num>
                        <m:den>
                          <m:r>
                            <a:rPr kumimoji="1" lang="en-US" altLang="ja-JP" b="0" i="1" smtClean="0">
                              <a:latin typeface="Cambria Math"/>
                            </a:rPr>
                            <m:t>𝐶𝐹</m:t>
                          </m:r>
                          <m:r>
                            <a:rPr kumimoji="1" lang="en-US" altLang="ja-JP" b="0" i="1" smtClean="0">
                              <a:latin typeface="Cambria Math"/>
                            </a:rPr>
                            <m:t>1</m:t>
                          </m:r>
                          <m:r>
                            <a:rPr kumimoji="1" lang="ja-JP" altLang="en-US" b="0" i="1" smtClean="0">
                              <a:latin typeface="Cambria Math"/>
                            </a:rPr>
                            <m:t>と</m:t>
                          </m:r>
                          <m:r>
                            <a:rPr kumimoji="1" lang="en-US" altLang="ja-JP" b="0" i="1" smtClean="0">
                              <a:latin typeface="Cambria Math"/>
                            </a:rPr>
                            <m:t>𝐶𝐹</m:t>
                          </m:r>
                          <m:r>
                            <a:rPr kumimoji="1" lang="en-US" altLang="ja-JP" b="0" i="1" smtClean="0">
                              <a:latin typeface="Cambria Math"/>
                            </a:rPr>
                            <m:t>2</m:t>
                          </m:r>
                          <m:r>
                            <a:rPr kumimoji="1" lang="ja-JP" altLang="en-US" b="0" i="1" smtClean="0">
                              <a:latin typeface="Cambria Math"/>
                            </a:rPr>
                            <m:t>の</m:t>
                          </m:r>
                          <m:r>
                            <a:rPr lang="ja-JP" altLang="en-US" i="1">
                              <a:latin typeface="Cambria Math"/>
                            </a:rPr>
                            <m:t>和集合</m:t>
                          </m:r>
                        </m:den>
                      </m:f>
                    </m:oMath>
                  </m:oMathPara>
                </a14:m>
                <a:endParaRPr kumimoji="1" lang="ja-JP" altLang="en-US" dirty="0"/>
              </a:p>
            </p:txBody>
          </p:sp>
        </mc:Choice>
        <mc:Fallback xmlns="">
          <p:sp>
            <p:nvSpPr>
              <p:cNvPr id="67" name="テキスト ボックス 66"/>
              <p:cNvSpPr txBox="1">
                <a:spLocks noRot="1" noChangeAspect="1" noMove="1" noResize="1" noEditPoints="1" noAdjustHandles="1" noChangeArrowheads="1" noChangeShapeType="1" noTextEdit="1"/>
              </p:cNvSpPr>
              <p:nvPr/>
            </p:nvSpPr>
            <p:spPr>
              <a:xfrm>
                <a:off x="4149499" y="5728425"/>
                <a:ext cx="2327881" cy="666657"/>
              </a:xfrm>
              <a:prstGeom prst="rect">
                <a:avLst/>
              </a:prstGeom>
              <a:blipFill rotWithShape="1">
                <a:blip r:embed="rId4" cstate="print"/>
                <a:stretch>
                  <a:fillRect/>
                </a:stretch>
              </a:blipFill>
            </p:spPr>
            <p:txBody>
              <a:bodyPr/>
              <a:lstStyle/>
              <a:p>
                <a:r>
                  <a:rPr lang="ja-JP" altLang="en-US">
                    <a:noFill/>
                  </a:rPr>
                  <a:t> </a:t>
                </a:r>
              </a:p>
            </p:txBody>
          </p:sp>
        </mc:Fallback>
      </mc:AlternateContent>
      <p:cxnSp>
        <p:nvCxnSpPr>
          <p:cNvPr id="6" name="直線矢印コネクタ 5"/>
          <p:cNvCxnSpPr>
            <a:stCxn id="9" idx="3"/>
          </p:cNvCxnSpPr>
          <p:nvPr/>
        </p:nvCxnSpPr>
        <p:spPr>
          <a:xfrm>
            <a:off x="2028430" y="4920505"/>
            <a:ext cx="1175449" cy="2066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2253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8"/>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51"/>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36"/>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9"/>
                                        </p:tgtEl>
                                        <p:attrNameLst>
                                          <p:attrName>style.visibility</p:attrName>
                                        </p:attrNameLst>
                                      </p:cBhvr>
                                      <p:to>
                                        <p:strVal val="hidden"/>
                                      </p:to>
                                    </p:set>
                                  </p:childTnLst>
                                </p:cTn>
                              </p:par>
                              <p:par>
                                <p:cTn id="27" presetID="1" presetClass="exit" presetSubtype="0" fill="hold" nodeType="withEffect">
                                  <p:stCondLst>
                                    <p:cond delay="0"/>
                                  </p:stCondLst>
                                  <p:childTnLst>
                                    <p:set>
                                      <p:cBhvr>
                                        <p:cTn id="28" dur="1" fill="hold">
                                          <p:stCondLst>
                                            <p:cond delay="0"/>
                                          </p:stCondLst>
                                        </p:cTn>
                                        <p:tgtEl>
                                          <p:spTgt spid="6"/>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37"/>
                                        </p:tgtEl>
                                        <p:attrNameLst>
                                          <p:attrName>style.visibility</p:attrName>
                                        </p:attrNameLst>
                                      </p:cBhvr>
                                      <p:to>
                                        <p:strVal val="hidden"/>
                                      </p:to>
                                    </p:set>
                                  </p:childTnLst>
                                </p:cTn>
                              </p:par>
                              <p:par>
                                <p:cTn id="31" presetID="1" presetClass="entr" presetSubtype="0" fill="hold" nodeType="withEffect">
                                  <p:stCondLst>
                                    <p:cond delay="0"/>
                                  </p:stCondLst>
                                  <p:childTnLst>
                                    <p:set>
                                      <p:cBhvr>
                                        <p:cTn id="32" dur="1" fill="hold">
                                          <p:stCondLst>
                                            <p:cond delay="0"/>
                                          </p:stCondLst>
                                        </p:cTn>
                                        <p:tgtEl>
                                          <p:spTgt spid="6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P spid="9" grpId="1" animBg="1"/>
      <p:bldP spid="36" grpId="0" animBg="1"/>
      <p:bldP spid="36" grpId="1" animBg="1"/>
      <p:bldP spid="37" grpId="0" animBg="1"/>
      <p:bldP spid="37" grpId="1" animBg="1"/>
      <p:bldP spid="62" grpId="0" animBg="1"/>
      <p:bldP spid="63" grpId="0" animBg="1"/>
      <p:bldP spid="64" grpId="0" animBg="1"/>
      <p:bldP spid="6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：適合率と再現率の計測</a:t>
            </a:r>
            <a:endParaRPr kumimoji="1" lang="ja-JP" altLang="en-US" dirty="0"/>
          </a:p>
        </p:txBody>
      </p:sp>
      <p:pic>
        <p:nvPicPr>
          <p:cNvPr id="53" name="Picture 2" descr="C:\Users\admin\AppData\Local\Microsoft\Windows\Temporary Internet Files\Content.IE5\4B364NAI\MC90043260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56784" y="1779283"/>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54" name="正方形/長方形 53"/>
          <p:cNvSpPr/>
          <p:nvPr/>
        </p:nvSpPr>
        <p:spPr bwMode="auto">
          <a:xfrm>
            <a:off x="7360650" y="1779283"/>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5" name="正方形/長方形 54"/>
          <p:cNvSpPr/>
          <p:nvPr/>
        </p:nvSpPr>
        <p:spPr bwMode="auto">
          <a:xfrm>
            <a:off x="7092788" y="1963949"/>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0.7</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56" name="直線矢印コネクタ 55"/>
          <p:cNvCxnSpPr/>
          <p:nvPr/>
        </p:nvCxnSpPr>
        <p:spPr bwMode="auto">
          <a:xfrm flipH="1" flipV="1">
            <a:off x="7468662" y="2184875"/>
            <a:ext cx="154101" cy="213411"/>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58" name="テキスト ボックス 57"/>
          <p:cNvSpPr txBox="1"/>
          <p:nvPr/>
        </p:nvSpPr>
        <p:spPr>
          <a:xfrm>
            <a:off x="7133013" y="2411596"/>
            <a:ext cx="877163" cy="369332"/>
          </a:xfrm>
          <a:prstGeom prst="rect">
            <a:avLst/>
          </a:prstGeom>
          <a:noFill/>
          <a:ln>
            <a:solidFill>
              <a:schemeClr val="tx1"/>
            </a:solidFill>
          </a:ln>
        </p:spPr>
        <p:txBody>
          <a:bodyPr wrap="none" rtlCol="0">
            <a:spAutoFit/>
          </a:bodyPr>
          <a:lstStyle/>
          <a:p>
            <a:r>
              <a:rPr lang="ja-JP" altLang="en-US" dirty="0" smtClean="0"/>
              <a:t>一致率</a:t>
            </a:r>
            <a:endParaRPr lang="en-US" altLang="ja-JP" dirty="0" smtClean="0"/>
          </a:p>
        </p:txBody>
      </p:sp>
      <p:grpSp>
        <p:nvGrpSpPr>
          <p:cNvPr id="10" name="グループ化 9"/>
          <p:cNvGrpSpPr/>
          <p:nvPr/>
        </p:nvGrpSpPr>
        <p:grpSpPr>
          <a:xfrm>
            <a:off x="1887534" y="2643843"/>
            <a:ext cx="3888432" cy="726359"/>
            <a:chOff x="1887534" y="1917484"/>
            <a:chExt cx="3888432" cy="726359"/>
          </a:xfrm>
        </p:grpSpPr>
        <p:pic>
          <p:nvPicPr>
            <p:cNvPr id="30" name="Picture 2" descr="C:\Users\admin\AppData\Local\Microsoft\Windows\Temporary Internet Files\Content.IE5\4B364NAI\MC90043260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1720" y="1988840"/>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31" name="正方形/長方形 30"/>
            <p:cNvSpPr/>
            <p:nvPr/>
          </p:nvSpPr>
          <p:spPr bwMode="auto">
            <a:xfrm>
              <a:off x="2355586" y="1988840"/>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1</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32" name="Picture 2" descr="C:\Users\admin\AppData\Local\Microsoft\Windows\Temporary Internet Files\Content.IE5\4B364NAI\MC90043260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1610" y="1988840"/>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33" name="正方形/長方形 32"/>
            <p:cNvSpPr/>
            <p:nvPr/>
          </p:nvSpPr>
          <p:spPr bwMode="auto">
            <a:xfrm>
              <a:off x="3062232" y="1988840"/>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smtClean="0">
                  <a:ln>
                    <a:noFill/>
                  </a:ln>
                  <a:solidFill>
                    <a:schemeClr val="tx1"/>
                  </a:solidFill>
                  <a:effectLst/>
                  <a:latin typeface="Times New Roman" pitchFamily="18" charset="0"/>
                  <a:ea typeface="ＭＳ Ｐゴシック" pitchFamily="50" charset="-128"/>
                </a:rPr>
                <a:t>2</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34" name="Picture 2" descr="C:\Users\admin\AppData\Local\Microsoft\Windows\Temporary Internet Files\Content.IE5\4B364NAI\MC90043260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19872" y="1988840"/>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35" name="正方形/長方形 34"/>
            <p:cNvSpPr/>
            <p:nvPr/>
          </p:nvSpPr>
          <p:spPr bwMode="auto">
            <a:xfrm>
              <a:off x="3723738" y="1988840"/>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36" name="Picture 2" descr="C:\Users\admin\AppData\Local\Microsoft\Windows\Temporary Internet Files\Content.IE5\4B364NAI\MC90043260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39952" y="1988840"/>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37" name="正方形/長方形 36"/>
            <p:cNvSpPr/>
            <p:nvPr/>
          </p:nvSpPr>
          <p:spPr bwMode="auto">
            <a:xfrm>
              <a:off x="4443818" y="1988840"/>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4</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38" name="Picture 2" descr="C:\Users\admin\AppData\Local\Microsoft\Windows\Temporary Internet Files\Content.IE5\4B364NAI\MC90043260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60032" y="1988840"/>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39" name="正方形/長方形 38"/>
            <p:cNvSpPr/>
            <p:nvPr/>
          </p:nvSpPr>
          <p:spPr bwMode="auto">
            <a:xfrm>
              <a:off x="5163898" y="1988840"/>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5</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4" name="正方形/長方形 43"/>
            <p:cNvSpPr/>
            <p:nvPr/>
          </p:nvSpPr>
          <p:spPr bwMode="auto">
            <a:xfrm>
              <a:off x="4922779" y="2148341"/>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0.4</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6" name="正方形/長方形 45"/>
            <p:cNvSpPr/>
            <p:nvPr/>
          </p:nvSpPr>
          <p:spPr bwMode="auto">
            <a:xfrm>
              <a:off x="2072490" y="215371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0.6</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7" name="正方形/長方形 46"/>
            <p:cNvSpPr/>
            <p:nvPr/>
          </p:nvSpPr>
          <p:spPr bwMode="auto">
            <a:xfrm>
              <a:off x="2757614" y="2173506"/>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0.8</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8" name="正方形/長方形 47"/>
            <p:cNvSpPr/>
            <p:nvPr/>
          </p:nvSpPr>
          <p:spPr bwMode="auto">
            <a:xfrm>
              <a:off x="3455876" y="2173506"/>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0.7</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9" name="正方形/長方形 48"/>
            <p:cNvSpPr/>
            <p:nvPr/>
          </p:nvSpPr>
          <p:spPr bwMode="auto">
            <a:xfrm>
              <a:off x="4200051" y="2173506"/>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0.3</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9" name="正方形/長方形 58"/>
            <p:cNvSpPr/>
            <p:nvPr/>
          </p:nvSpPr>
          <p:spPr bwMode="auto">
            <a:xfrm>
              <a:off x="1887534" y="1917484"/>
              <a:ext cx="3888432" cy="726359"/>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63" name="テキスト ボックス 62"/>
          <p:cNvSpPr txBox="1"/>
          <p:nvPr/>
        </p:nvSpPr>
        <p:spPr>
          <a:xfrm>
            <a:off x="387482" y="1268760"/>
            <a:ext cx="2273379" cy="523220"/>
          </a:xfrm>
          <a:prstGeom prst="rect">
            <a:avLst/>
          </a:prstGeom>
          <a:noFill/>
        </p:spPr>
        <p:txBody>
          <a:bodyPr wrap="none" rtlCol="0">
            <a:spAutoFit/>
          </a:bodyPr>
          <a:lstStyle/>
          <a:p>
            <a:r>
              <a:rPr kumimoji="1" lang="ja-JP" altLang="en-US" sz="2800" dirty="0" smtClean="0"/>
              <a:t>適合率の計測</a:t>
            </a:r>
            <a:endParaRPr kumimoji="1" lang="ja-JP" altLang="en-US" sz="2800" dirty="0"/>
          </a:p>
        </p:txBody>
      </p:sp>
      <p:cxnSp>
        <p:nvCxnSpPr>
          <p:cNvPr id="1028" name="直線矢印コネクタ 1027"/>
          <p:cNvCxnSpPr>
            <a:stCxn id="1029" idx="1"/>
            <a:endCxn id="59" idx="3"/>
          </p:cNvCxnSpPr>
          <p:nvPr/>
        </p:nvCxnSpPr>
        <p:spPr bwMode="auto">
          <a:xfrm flipH="1" flipV="1">
            <a:off x="5775966" y="3007023"/>
            <a:ext cx="910843" cy="229019"/>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1029" name="テキスト ボックス 1028"/>
          <p:cNvSpPr txBox="1"/>
          <p:nvPr/>
        </p:nvSpPr>
        <p:spPr>
          <a:xfrm>
            <a:off x="6686809" y="3051376"/>
            <a:ext cx="1939955" cy="369332"/>
          </a:xfrm>
          <a:prstGeom prst="rect">
            <a:avLst/>
          </a:prstGeom>
          <a:noFill/>
          <a:ln>
            <a:solidFill>
              <a:schemeClr val="tx1"/>
            </a:solidFill>
          </a:ln>
        </p:spPr>
        <p:txBody>
          <a:bodyPr wrap="none" rtlCol="0">
            <a:spAutoFit/>
          </a:bodyPr>
          <a:lstStyle/>
          <a:p>
            <a:r>
              <a:rPr lang="ja-JP" altLang="en-US" dirty="0"/>
              <a:t>推薦</a:t>
            </a:r>
            <a:r>
              <a:rPr lang="ja-JP" altLang="en-US" dirty="0" smtClean="0"/>
              <a:t>されたコード片</a:t>
            </a:r>
            <a:endParaRPr kumimoji="1" lang="ja-JP" altLang="en-US" dirty="0"/>
          </a:p>
        </p:txBody>
      </p:sp>
      <p:sp>
        <p:nvSpPr>
          <p:cNvPr id="1035" name="正方形/長方形 1034"/>
          <p:cNvSpPr/>
          <p:nvPr/>
        </p:nvSpPr>
        <p:spPr bwMode="auto">
          <a:xfrm>
            <a:off x="2658782" y="2333529"/>
            <a:ext cx="1395896" cy="1265996"/>
          </a:xfrm>
          <a:prstGeom prst="rect">
            <a:avLst/>
          </a:prstGeom>
          <a:no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 name="直線矢印コネクタ 3"/>
          <p:cNvCxnSpPr>
            <a:stCxn id="7" idx="1"/>
          </p:cNvCxnSpPr>
          <p:nvPr/>
        </p:nvCxnSpPr>
        <p:spPr bwMode="auto">
          <a:xfrm flipH="1">
            <a:off x="3808667" y="2213620"/>
            <a:ext cx="608408" cy="101838"/>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7" name="テキスト ボックス 6"/>
          <p:cNvSpPr txBox="1"/>
          <p:nvPr/>
        </p:nvSpPr>
        <p:spPr>
          <a:xfrm>
            <a:off x="4417075" y="2028954"/>
            <a:ext cx="2401619" cy="369332"/>
          </a:xfrm>
          <a:prstGeom prst="rect">
            <a:avLst/>
          </a:prstGeom>
          <a:noFill/>
          <a:ln>
            <a:solidFill>
              <a:schemeClr val="tx1"/>
            </a:solidFill>
          </a:ln>
        </p:spPr>
        <p:txBody>
          <a:bodyPr wrap="none" rtlCol="0">
            <a:spAutoFit/>
          </a:bodyPr>
          <a:lstStyle/>
          <a:p>
            <a:r>
              <a:rPr lang="ja-JP" altLang="en-US" dirty="0"/>
              <a:t>有用</a:t>
            </a:r>
            <a:r>
              <a:rPr lang="ja-JP" altLang="en-US" dirty="0" smtClean="0"/>
              <a:t>なメソッド抽出候補</a:t>
            </a:r>
            <a:endParaRPr kumimoji="1" lang="ja-JP" altLang="en-US" dirty="0"/>
          </a:p>
        </p:txBody>
      </p:sp>
      <mc:AlternateContent xmlns:mc="http://schemas.openxmlformats.org/markup-compatibility/2006" xmlns:a14="http://schemas.microsoft.com/office/drawing/2010/main">
        <mc:Choice Requires="a14">
          <p:sp>
            <p:nvSpPr>
              <p:cNvPr id="92" name="テキスト ボックス 91"/>
              <p:cNvSpPr txBox="1"/>
              <p:nvPr/>
            </p:nvSpPr>
            <p:spPr>
              <a:xfrm>
                <a:off x="827584" y="4941168"/>
                <a:ext cx="6341801" cy="1027461"/>
              </a:xfrm>
              <a:prstGeom prst="rect">
                <a:avLst/>
              </a:prstGeom>
              <a:noFill/>
            </p:spPr>
            <p:txBody>
              <a:bodyPr wrap="none" rtlCol="0">
                <a:spAutoFit/>
              </a:bodyPr>
              <a:lstStyle/>
              <a:p>
                <a:r>
                  <a:rPr lang="ja-JP" altLang="en-US" sz="3200" dirty="0"/>
                  <a:t>適合率</a:t>
                </a:r>
                <a:r>
                  <a:rPr lang="en-US" altLang="ja-JP" sz="3200" dirty="0"/>
                  <a:t>=</a:t>
                </a:r>
                <a14:m>
                  <m:oMath xmlns:m="http://schemas.openxmlformats.org/officeDocument/2006/math">
                    <m:f>
                      <m:fPr>
                        <m:ctrlPr>
                          <a:rPr lang="en-US" altLang="ja-JP" sz="3200" i="1">
                            <a:latin typeface="Cambria Math" panose="02040503050406030204" pitchFamily="18" charset="0"/>
                          </a:rPr>
                        </m:ctrlPr>
                      </m:fPr>
                      <m:num>
                        <m:r>
                          <a:rPr lang="ja-JP" altLang="en-US" sz="3200" i="1">
                            <a:latin typeface="Cambria Math"/>
                          </a:rPr>
                          <m:t>有用なメソッド抽出候補の数</m:t>
                        </m:r>
                      </m:num>
                      <m:den>
                        <m:r>
                          <a:rPr lang="ja-JP" altLang="en-US" sz="3200" i="1">
                            <a:latin typeface="Cambria Math"/>
                          </a:rPr>
                          <m:t>推薦されたコード片の数</m:t>
                        </m:r>
                      </m:den>
                    </m:f>
                  </m:oMath>
                </a14:m>
                <a:endParaRPr kumimoji="1" lang="ja-JP" altLang="en-US" sz="3200" dirty="0"/>
              </a:p>
            </p:txBody>
          </p:sp>
        </mc:Choice>
        <mc:Fallback xmlns="">
          <p:sp>
            <p:nvSpPr>
              <p:cNvPr id="92" name="テキスト ボックス 91"/>
              <p:cNvSpPr txBox="1">
                <a:spLocks noRot="1" noChangeAspect="1" noMove="1" noResize="1" noEditPoints="1" noAdjustHandles="1" noChangeArrowheads="1" noChangeShapeType="1" noTextEdit="1"/>
              </p:cNvSpPr>
              <p:nvPr/>
            </p:nvSpPr>
            <p:spPr>
              <a:xfrm>
                <a:off x="827584" y="4941168"/>
                <a:ext cx="6341801" cy="1027461"/>
              </a:xfrm>
              <a:prstGeom prst="rect">
                <a:avLst/>
              </a:prstGeom>
              <a:blipFill rotWithShape="1">
                <a:blip r:embed="rId4" cstate="print"/>
                <a:stretch>
                  <a:fillRect l="-2500"/>
                </a:stretch>
              </a:blipFill>
            </p:spPr>
            <p:txBody>
              <a:bodyPr/>
              <a:lstStyle/>
              <a:p>
                <a:r>
                  <a:rPr lang="ja-JP" altLang="en-US">
                    <a:noFill/>
                  </a:rPr>
                  <a:t> </a:t>
                </a:r>
              </a:p>
            </p:txBody>
          </p:sp>
        </mc:Fallback>
      </mc:AlternateContent>
      <p:sp>
        <p:nvSpPr>
          <p:cNvPr id="50" name="フローチャート : 結合子 49"/>
          <p:cNvSpPr/>
          <p:nvPr/>
        </p:nvSpPr>
        <p:spPr bwMode="auto">
          <a:xfrm>
            <a:off x="3471690" y="2817033"/>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7" name="フローチャート : 結合子 56"/>
          <p:cNvSpPr/>
          <p:nvPr/>
        </p:nvSpPr>
        <p:spPr bwMode="auto">
          <a:xfrm>
            <a:off x="2754963" y="2822406"/>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mc:AlternateContent xmlns:mc="http://schemas.openxmlformats.org/markup-compatibility/2006" xmlns:a14="http://schemas.microsoft.com/office/drawing/2010/main">
        <mc:Choice Requires="a14">
          <p:sp>
            <p:nvSpPr>
              <p:cNvPr id="20" name="テキスト ボックス 19"/>
              <p:cNvSpPr txBox="1"/>
              <p:nvPr/>
            </p:nvSpPr>
            <p:spPr>
              <a:xfrm>
                <a:off x="1979712" y="5661248"/>
                <a:ext cx="946285" cy="101752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3200" b="0" i="0" smtClean="0">
                          <a:latin typeface="Cambria Math"/>
                        </a:rPr>
                        <m:t>=</m:t>
                      </m:r>
                      <m:f>
                        <m:fPr>
                          <m:ctrlPr>
                            <a:rPr kumimoji="1" lang="en-US" altLang="ja-JP" sz="3200" i="1" smtClean="0">
                              <a:latin typeface="Cambria Math" panose="02040503050406030204" pitchFamily="18" charset="0"/>
                            </a:rPr>
                          </m:ctrlPr>
                        </m:fPr>
                        <m:num>
                          <m:r>
                            <a:rPr kumimoji="1" lang="en-US" altLang="ja-JP" sz="3200" b="0" i="1" smtClean="0">
                              <a:latin typeface="Cambria Math"/>
                            </a:rPr>
                            <m:t>2</m:t>
                          </m:r>
                        </m:num>
                        <m:den>
                          <m:r>
                            <a:rPr kumimoji="1" lang="en-US" altLang="ja-JP" sz="3200" b="0" i="1" smtClean="0">
                              <a:latin typeface="Cambria Math"/>
                            </a:rPr>
                            <m:t>5</m:t>
                          </m:r>
                        </m:den>
                      </m:f>
                    </m:oMath>
                  </m:oMathPara>
                </a14:m>
                <a:endParaRPr kumimoji="1" lang="ja-JP" altLang="en-US" sz="3200" dirty="0"/>
              </a:p>
            </p:txBody>
          </p:sp>
        </mc:Choice>
        <mc:Fallback xmlns="">
          <p:sp>
            <p:nvSpPr>
              <p:cNvPr id="20" name="テキスト ボックス 19"/>
              <p:cNvSpPr txBox="1">
                <a:spLocks noRot="1" noChangeAspect="1" noMove="1" noResize="1" noEditPoints="1" noAdjustHandles="1" noChangeArrowheads="1" noChangeShapeType="1" noTextEdit="1"/>
              </p:cNvSpPr>
              <p:nvPr/>
            </p:nvSpPr>
            <p:spPr>
              <a:xfrm>
                <a:off x="1979712" y="5661248"/>
                <a:ext cx="946285" cy="1017523"/>
              </a:xfrm>
              <a:prstGeom prst="rect">
                <a:avLst/>
              </a:prstGeom>
              <a:blipFill rotWithShape="1">
                <a:blip r:embed="rId5" cstate="print"/>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781719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5" grpId="0" animBg="1"/>
      <p:bldP spid="7" grpId="0" animBg="1"/>
      <p:bldP spid="50" grpId="0" animBg="1"/>
      <p:bldP spid="57" grpId="0" animBg="1"/>
      <p:bldP spid="2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正方形/長方形 2"/>
              <p:cNvSpPr/>
              <p:nvPr/>
            </p:nvSpPr>
            <p:spPr>
              <a:xfrm>
                <a:off x="1013452" y="4365104"/>
                <a:ext cx="8383084" cy="1531125"/>
              </a:xfrm>
              <a:prstGeom prst="rect">
                <a:avLst/>
              </a:prstGeom>
            </p:spPr>
            <p:txBody>
              <a:bodyPr wrap="square">
                <a:spAutoFit/>
              </a:bodyPr>
              <a:lstStyle/>
              <a:p>
                <a:r>
                  <a:rPr lang="ja-JP" altLang="en-US" sz="3200" dirty="0" smtClean="0"/>
                  <a:t>再現率</a:t>
                </a:r>
                <a:r>
                  <a:rPr lang="en-US" altLang="ja-JP" sz="3200" dirty="0"/>
                  <a:t>=</a:t>
                </a:r>
                <a14:m>
                  <m:oMath xmlns:m="http://schemas.openxmlformats.org/officeDocument/2006/math">
                    <m:f>
                      <m:fPr>
                        <m:ctrlPr>
                          <a:rPr lang="en-US" altLang="ja-JP" sz="3200" i="1">
                            <a:latin typeface="Cambria Math" panose="02040503050406030204" pitchFamily="18" charset="0"/>
                          </a:rPr>
                        </m:ctrlPr>
                      </m:fPr>
                      <m:num>
                        <m:r>
                          <a:rPr lang="ja-JP" altLang="en-US" sz="3200" i="1">
                            <a:latin typeface="Cambria Math"/>
                          </a:rPr>
                          <m:t>推薦された</m:t>
                        </m:r>
                        <m:r>
                          <a:rPr lang="ja-JP" altLang="en-US" sz="3200" i="1" smtClean="0">
                            <a:latin typeface="Cambria Math"/>
                          </a:rPr>
                          <m:t>有用な</m:t>
                        </m:r>
                        <m:r>
                          <a:rPr lang="ja-JP" altLang="en-US" sz="3200" i="1">
                            <a:latin typeface="Cambria Math"/>
                          </a:rPr>
                          <m:t>メソッド</m:t>
                        </m:r>
                        <m:r>
                          <a:rPr lang="ja-JP" altLang="en-US" sz="3200" i="1" smtClean="0">
                            <a:latin typeface="Cambria Math"/>
                          </a:rPr>
                          <m:t>抽出</m:t>
                        </m:r>
                        <m:r>
                          <a:rPr lang="ja-JP" altLang="en-US" sz="3200" i="1">
                            <a:latin typeface="Cambria Math"/>
                          </a:rPr>
                          <m:t>リファクタリング</m:t>
                        </m:r>
                        <m:r>
                          <a:rPr lang="ja-JP" altLang="en-US" sz="3200" b="0" i="1" smtClean="0">
                            <a:latin typeface="Cambria Math"/>
                          </a:rPr>
                          <m:t>の数</m:t>
                        </m:r>
                      </m:num>
                      <m:den>
                        <m:r>
                          <a:rPr lang="ja-JP" altLang="en-US" sz="3200" i="1">
                            <a:latin typeface="Cambria Math"/>
                          </a:rPr>
                          <m:t>有用なメソッド抽出リファクタリングの数</m:t>
                        </m:r>
                      </m:den>
                    </m:f>
                  </m:oMath>
                </a14:m>
                <a:endParaRPr lang="ja-JP" altLang="en-US" sz="3200" dirty="0"/>
              </a:p>
            </p:txBody>
          </p:sp>
        </mc:Choice>
        <mc:Fallback xmlns="">
          <p:sp>
            <p:nvSpPr>
              <p:cNvPr id="3" name="正方形/長方形 2"/>
              <p:cNvSpPr>
                <a:spLocks noRot="1" noChangeAspect="1" noMove="1" noResize="1" noEditPoints="1" noAdjustHandles="1" noChangeArrowheads="1" noChangeShapeType="1" noTextEdit="1"/>
              </p:cNvSpPr>
              <p:nvPr/>
            </p:nvSpPr>
            <p:spPr>
              <a:xfrm>
                <a:off x="1013452" y="4365104"/>
                <a:ext cx="8383084" cy="1531125"/>
              </a:xfrm>
              <a:prstGeom prst="rect">
                <a:avLst/>
              </a:prstGeom>
              <a:blipFill rotWithShape="1">
                <a:blip r:embed="rId3" cstate="print"/>
                <a:stretch>
                  <a:fillRect l="-1818" t="-5179"/>
                </a:stretch>
              </a:blipFill>
            </p:spPr>
            <p:txBody>
              <a:bodyPr/>
              <a:lstStyle/>
              <a:p>
                <a:r>
                  <a:rPr lang="ja-JP" altLang="en-US">
                    <a:noFill/>
                  </a:rPr>
                  <a:t> </a:t>
                </a:r>
              </a:p>
            </p:txBody>
          </p:sp>
        </mc:Fallback>
      </mc:AlternateContent>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：適合率と再現率の計測</a:t>
            </a:r>
            <a:endParaRPr kumimoji="1" lang="ja-JP" altLang="en-US" dirty="0"/>
          </a:p>
        </p:txBody>
      </p:sp>
      <p:sp>
        <p:nvSpPr>
          <p:cNvPr id="1024" name="テキスト ボックス 1023"/>
          <p:cNvSpPr txBox="1"/>
          <p:nvPr/>
        </p:nvSpPr>
        <p:spPr>
          <a:xfrm>
            <a:off x="387482" y="1372126"/>
            <a:ext cx="2273379" cy="523220"/>
          </a:xfrm>
          <a:prstGeom prst="rect">
            <a:avLst/>
          </a:prstGeom>
          <a:noFill/>
        </p:spPr>
        <p:txBody>
          <a:bodyPr wrap="none" rtlCol="0">
            <a:spAutoFit/>
          </a:bodyPr>
          <a:lstStyle/>
          <a:p>
            <a:r>
              <a:rPr kumimoji="1" lang="ja-JP" altLang="en-US" sz="2800" dirty="0" smtClean="0"/>
              <a:t>再現率の計測</a:t>
            </a:r>
            <a:endParaRPr kumimoji="1" lang="ja-JP" altLang="en-US" sz="2800" dirty="0"/>
          </a:p>
        </p:txBody>
      </p:sp>
      <p:pic>
        <p:nvPicPr>
          <p:cNvPr id="74" name="Picture 2" descr="C:\Users\admin\AppData\Local\Microsoft\Windows\Temporary Internet Files\Content.IE5\4B364NAI\MC900432605[1].png"/>
          <p:cNvPicPr>
            <a:picLocks noChangeAspect="1" noChangeArrowheads="1"/>
          </p:cNvPicPr>
          <p:nvPr/>
        </p:nvPicPr>
        <p:blipFill>
          <a:blip r:embed="rId4" cstate="print">
            <a:duotone>
              <a:prstClr val="black"/>
              <a:srgbClr val="D9C3A5">
                <a:tint val="50000"/>
                <a:satMod val="180000"/>
              </a:srgbClr>
            </a:duotone>
            <a:extLst>
              <a:ext uri="{BEBA8EAE-BF5A-486C-A8C5-ECC9F3942E4B}">
                <a14:imgProps xmlns:a14="http://schemas.microsoft.com/office/drawing/2010/main">
                  <a14:imgLayer r:embed="rId5">
                    <a14:imgEffect>
                      <a14:colorTemperature colorTemp="6625"/>
                    </a14:imgEffect>
                    <a14:imgEffect>
                      <a14:saturation sat="205000"/>
                    </a14:imgEffect>
                  </a14:imgLayer>
                </a14:imgProps>
              </a:ext>
              <a:ext uri="{28A0092B-C50C-407E-A947-70E740481C1C}">
                <a14:useLocalDpi xmlns:a14="http://schemas.microsoft.com/office/drawing/2010/main" val="0"/>
              </a:ext>
            </a:extLst>
          </a:blip>
          <a:srcRect/>
          <a:stretch>
            <a:fillRect/>
          </a:stretch>
        </p:blipFill>
        <p:spPr bwMode="auto">
          <a:xfrm>
            <a:off x="1927122" y="3677732"/>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75" name="正方形/長方形 74"/>
          <p:cNvSpPr/>
          <p:nvPr/>
        </p:nvSpPr>
        <p:spPr bwMode="auto">
          <a:xfrm>
            <a:off x="2267744" y="3677732"/>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1</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76" name="Picture 2" descr="C:\Users\admin\AppData\Local\Microsoft\Windows\Temporary Internet Files\Content.IE5\4B364NAI\MC900432605[1].png"/>
          <p:cNvPicPr>
            <a:picLocks noChangeAspect="1" noChangeArrowheads="1"/>
          </p:cNvPicPr>
          <p:nvPr/>
        </p:nvPicPr>
        <p:blipFill>
          <a:blip r:embed="rId6" cstate="print">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4161770" y="3677732"/>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77" name="正方形/長方形 76"/>
          <p:cNvSpPr/>
          <p:nvPr/>
        </p:nvSpPr>
        <p:spPr bwMode="auto">
          <a:xfrm>
            <a:off x="4465636" y="3677732"/>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smtClean="0">
                <a:latin typeface="Times New Roman" pitchFamily="18" charset="0"/>
                <a:ea typeface="ＭＳ Ｐゴシック" pitchFamily="50" charset="-128"/>
              </a:rPr>
              <a:t>2</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82"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59632" y="275116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83" name="正方形/長方形 82"/>
          <p:cNvSpPr/>
          <p:nvPr/>
        </p:nvSpPr>
        <p:spPr bwMode="auto">
          <a:xfrm>
            <a:off x="1563498" y="275116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1</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84"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929522" y="275116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85" name="正方形/長方形 84"/>
          <p:cNvSpPr/>
          <p:nvPr/>
        </p:nvSpPr>
        <p:spPr bwMode="auto">
          <a:xfrm>
            <a:off x="2270144" y="275116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1</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86"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627784" y="275116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87" name="正方形/長方形 86"/>
          <p:cNvSpPr/>
          <p:nvPr/>
        </p:nvSpPr>
        <p:spPr bwMode="auto">
          <a:xfrm>
            <a:off x="2931650" y="275116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1</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88"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57714" y="275116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89" name="正方形/長方形 88"/>
          <p:cNvSpPr/>
          <p:nvPr/>
        </p:nvSpPr>
        <p:spPr bwMode="auto">
          <a:xfrm>
            <a:off x="3951671" y="275116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2</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3" name="正方形/長方形 92"/>
          <p:cNvSpPr/>
          <p:nvPr/>
        </p:nvSpPr>
        <p:spPr bwMode="auto">
          <a:xfrm>
            <a:off x="1280402" y="2916042"/>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0.7</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4" name="正方形/長方形 93"/>
          <p:cNvSpPr/>
          <p:nvPr/>
        </p:nvSpPr>
        <p:spPr bwMode="auto">
          <a:xfrm>
            <a:off x="1965526" y="293583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0.1</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5" name="正方形/長方形 94"/>
          <p:cNvSpPr/>
          <p:nvPr/>
        </p:nvSpPr>
        <p:spPr bwMode="auto">
          <a:xfrm>
            <a:off x="2663788" y="293583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0.8</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6" name="正方形/長方形 95"/>
          <p:cNvSpPr/>
          <p:nvPr/>
        </p:nvSpPr>
        <p:spPr bwMode="auto">
          <a:xfrm>
            <a:off x="3707904" y="293583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0.7</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07" name="テキスト ボックス 106"/>
          <p:cNvSpPr txBox="1"/>
          <p:nvPr/>
        </p:nvSpPr>
        <p:spPr>
          <a:xfrm>
            <a:off x="5939047" y="4437112"/>
            <a:ext cx="3233578" cy="369332"/>
          </a:xfrm>
          <a:prstGeom prst="rect">
            <a:avLst/>
          </a:prstGeom>
          <a:noFill/>
          <a:ln w="28575">
            <a:noFill/>
          </a:ln>
        </p:spPr>
        <p:txBody>
          <a:bodyPr wrap="none" rtlCol="0">
            <a:spAutoFit/>
          </a:bodyPr>
          <a:lstStyle/>
          <a:p>
            <a:r>
              <a:rPr lang="en-US" altLang="ja-JP" dirty="0" smtClean="0"/>
              <a:t>:</a:t>
            </a:r>
            <a:r>
              <a:rPr lang="ja-JP" altLang="en-US" dirty="0" smtClean="0"/>
              <a:t>有用なメソッド抽出リファクタリング</a:t>
            </a:r>
            <a:endParaRPr kumimoji="1" lang="ja-JP" altLang="en-US" dirty="0"/>
          </a:p>
        </p:txBody>
      </p:sp>
      <p:pic>
        <p:nvPicPr>
          <p:cNvPr id="111" name="Picture 2" descr="C:\Users\admin\AppData\Local\Microsoft\Windows\Temporary Internet Files\Content.IE5\4B364NAI\MC900432605[1].png"/>
          <p:cNvPicPr>
            <a:picLocks noChangeAspect="1" noChangeArrowheads="1"/>
          </p:cNvPicPr>
          <p:nvPr/>
        </p:nvPicPr>
        <p:blipFill>
          <a:blip r:embed="rId7" cstate="print">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6538034" y="3682636"/>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112" name="正方形/長方形 111"/>
          <p:cNvSpPr/>
          <p:nvPr/>
        </p:nvSpPr>
        <p:spPr bwMode="auto">
          <a:xfrm>
            <a:off x="6841900" y="3682636"/>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smtClean="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121"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665826" y="274162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122" name="正方形/長方形 121"/>
          <p:cNvSpPr/>
          <p:nvPr/>
        </p:nvSpPr>
        <p:spPr bwMode="auto">
          <a:xfrm>
            <a:off x="4969692" y="274162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smtClean="0">
                <a:ln>
                  <a:noFill/>
                </a:ln>
                <a:solidFill>
                  <a:schemeClr val="tx1"/>
                </a:solidFill>
                <a:effectLst/>
                <a:latin typeface="Times New Roman" pitchFamily="18" charset="0"/>
                <a:ea typeface="ＭＳ Ｐゴシック" pitchFamily="50" charset="-128"/>
              </a:rPr>
              <a:t>2</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123"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724128" y="274162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124" name="正方形/長方形 123"/>
          <p:cNvSpPr/>
          <p:nvPr/>
        </p:nvSpPr>
        <p:spPr bwMode="auto">
          <a:xfrm>
            <a:off x="6064750" y="274162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125"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22390" y="274162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126" name="正方形/長方形 125"/>
          <p:cNvSpPr/>
          <p:nvPr/>
        </p:nvSpPr>
        <p:spPr bwMode="auto">
          <a:xfrm>
            <a:off x="6726256" y="274162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127"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42470" y="274162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128" name="正方形/長方形 127"/>
          <p:cNvSpPr/>
          <p:nvPr/>
        </p:nvSpPr>
        <p:spPr bwMode="auto">
          <a:xfrm>
            <a:off x="7446336" y="274162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32" name="正方形/長方形 131"/>
          <p:cNvSpPr/>
          <p:nvPr/>
        </p:nvSpPr>
        <p:spPr bwMode="auto">
          <a:xfrm>
            <a:off x="4686596" y="2906502"/>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0.3</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33" name="正方形/長方形 132"/>
          <p:cNvSpPr/>
          <p:nvPr/>
        </p:nvSpPr>
        <p:spPr bwMode="auto">
          <a:xfrm>
            <a:off x="5760132" y="292629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0.1</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34" name="正方形/長方形 133"/>
          <p:cNvSpPr/>
          <p:nvPr/>
        </p:nvSpPr>
        <p:spPr bwMode="auto">
          <a:xfrm>
            <a:off x="6458394" y="292629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0.2</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35" name="正方形/長方形 134"/>
          <p:cNvSpPr/>
          <p:nvPr/>
        </p:nvSpPr>
        <p:spPr bwMode="auto">
          <a:xfrm>
            <a:off x="7202569" y="292629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0.3</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044" name="テキスト ボックス 1043"/>
          <p:cNvSpPr txBox="1"/>
          <p:nvPr/>
        </p:nvSpPr>
        <p:spPr>
          <a:xfrm>
            <a:off x="6286024" y="1479847"/>
            <a:ext cx="1545616" cy="307777"/>
          </a:xfrm>
          <a:prstGeom prst="rect">
            <a:avLst/>
          </a:prstGeom>
          <a:noFill/>
          <a:ln w="28575">
            <a:solidFill>
              <a:srgbClr val="FF0000"/>
            </a:solidFill>
          </a:ln>
        </p:spPr>
        <p:txBody>
          <a:bodyPr wrap="none" rtlCol="0">
            <a:spAutoFit/>
          </a:bodyPr>
          <a:lstStyle/>
          <a:p>
            <a:r>
              <a:rPr lang="ja-JP" altLang="en-US" sz="1400" dirty="0" smtClean="0"/>
              <a:t>推薦されたコード片</a:t>
            </a:r>
            <a:endParaRPr kumimoji="1" lang="ja-JP" altLang="en-US" sz="1400" dirty="0"/>
          </a:p>
        </p:txBody>
      </p:sp>
      <p:sp>
        <p:nvSpPr>
          <p:cNvPr id="1045" name="正方形/長方形 1044"/>
          <p:cNvSpPr/>
          <p:nvPr/>
        </p:nvSpPr>
        <p:spPr bwMode="auto">
          <a:xfrm>
            <a:off x="971600" y="2597612"/>
            <a:ext cx="2306656" cy="1639270"/>
          </a:xfrm>
          <a:prstGeom prst="rect">
            <a:avLst/>
          </a:prstGeom>
          <a:noFill/>
          <a:ln w="2857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46" name="フローチャート : 結合子 1045"/>
          <p:cNvSpPr/>
          <p:nvPr/>
        </p:nvSpPr>
        <p:spPr bwMode="auto">
          <a:xfrm>
            <a:off x="971600" y="2029490"/>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3" name="正方形/長方形 142"/>
          <p:cNvSpPr/>
          <p:nvPr/>
        </p:nvSpPr>
        <p:spPr bwMode="auto">
          <a:xfrm>
            <a:off x="3419872" y="2597612"/>
            <a:ext cx="2162640" cy="1639270"/>
          </a:xfrm>
          <a:prstGeom prst="rect">
            <a:avLst/>
          </a:prstGeom>
          <a:noFill/>
          <a:ln w="2857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4" name="正方形/長方形 143"/>
          <p:cNvSpPr/>
          <p:nvPr/>
        </p:nvSpPr>
        <p:spPr bwMode="auto">
          <a:xfrm>
            <a:off x="5733837" y="2597612"/>
            <a:ext cx="2162640" cy="1639270"/>
          </a:xfrm>
          <a:prstGeom prst="rect">
            <a:avLst/>
          </a:prstGeom>
          <a:noFill/>
          <a:ln w="2857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5" name="フローチャート : 結合子 144"/>
          <p:cNvSpPr/>
          <p:nvPr/>
        </p:nvSpPr>
        <p:spPr bwMode="auto">
          <a:xfrm>
            <a:off x="3628144" y="2054342"/>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3" name="乗算記号 52"/>
          <p:cNvSpPr/>
          <p:nvPr/>
        </p:nvSpPr>
        <p:spPr bwMode="auto">
          <a:xfrm>
            <a:off x="6013770" y="2054342"/>
            <a:ext cx="457200" cy="457200"/>
          </a:xfrm>
          <a:prstGeom prst="mathMultiply">
            <a:avLst/>
          </a:prstGeom>
          <a:solidFill>
            <a:srgbClr val="FF0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正方形/長方形 14"/>
          <p:cNvSpPr/>
          <p:nvPr/>
        </p:nvSpPr>
        <p:spPr bwMode="auto">
          <a:xfrm>
            <a:off x="1115616" y="2763198"/>
            <a:ext cx="2066414" cy="667152"/>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9" name="正方形/長方形 98"/>
          <p:cNvSpPr/>
          <p:nvPr/>
        </p:nvSpPr>
        <p:spPr bwMode="auto">
          <a:xfrm>
            <a:off x="3491880" y="2685175"/>
            <a:ext cx="2066414" cy="667152"/>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0" name="正方形/長方形 99"/>
          <p:cNvSpPr/>
          <p:nvPr/>
        </p:nvSpPr>
        <p:spPr bwMode="auto">
          <a:xfrm>
            <a:off x="5794020" y="2666335"/>
            <a:ext cx="2066414" cy="667152"/>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103"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70079" y="1916832"/>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104" name="正方形/長方形 103"/>
          <p:cNvSpPr/>
          <p:nvPr/>
        </p:nvSpPr>
        <p:spPr bwMode="auto">
          <a:xfrm>
            <a:off x="8273945" y="1916832"/>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08" name="正方形/長方形 107"/>
          <p:cNvSpPr/>
          <p:nvPr/>
        </p:nvSpPr>
        <p:spPr bwMode="auto">
          <a:xfrm>
            <a:off x="8006083" y="2101498"/>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0.7</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109" name="直線矢印コネクタ 108"/>
          <p:cNvCxnSpPr/>
          <p:nvPr/>
        </p:nvCxnSpPr>
        <p:spPr bwMode="auto">
          <a:xfrm flipH="1" flipV="1">
            <a:off x="8381957" y="2322424"/>
            <a:ext cx="154101" cy="213411"/>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110" name="テキスト ボックス 109"/>
          <p:cNvSpPr txBox="1"/>
          <p:nvPr/>
        </p:nvSpPr>
        <p:spPr>
          <a:xfrm>
            <a:off x="8046308" y="2549145"/>
            <a:ext cx="877163" cy="369332"/>
          </a:xfrm>
          <a:prstGeom prst="rect">
            <a:avLst/>
          </a:prstGeom>
          <a:noFill/>
          <a:ln>
            <a:solidFill>
              <a:schemeClr val="tx1"/>
            </a:solidFill>
          </a:ln>
        </p:spPr>
        <p:txBody>
          <a:bodyPr wrap="none" rtlCol="0">
            <a:spAutoFit/>
          </a:bodyPr>
          <a:lstStyle/>
          <a:p>
            <a:r>
              <a:rPr lang="ja-JP" altLang="en-US" dirty="0" smtClean="0"/>
              <a:t>一致率</a:t>
            </a:r>
            <a:endParaRPr lang="en-US" altLang="ja-JP" dirty="0" smtClean="0"/>
          </a:p>
        </p:txBody>
      </p:sp>
      <p:sp>
        <p:nvSpPr>
          <p:cNvPr id="113" name="フローチャート : 結合子 112"/>
          <p:cNvSpPr/>
          <p:nvPr/>
        </p:nvSpPr>
        <p:spPr bwMode="auto">
          <a:xfrm>
            <a:off x="2669970" y="2820501"/>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4" name="フローチャート : 結合子 113"/>
          <p:cNvSpPr/>
          <p:nvPr/>
        </p:nvSpPr>
        <p:spPr bwMode="auto">
          <a:xfrm>
            <a:off x="1298866" y="2783887"/>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5" name="フローチャート : 結合子 114"/>
          <p:cNvSpPr/>
          <p:nvPr/>
        </p:nvSpPr>
        <p:spPr bwMode="auto">
          <a:xfrm>
            <a:off x="3726366" y="2812267"/>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mc:AlternateContent xmlns:mc="http://schemas.openxmlformats.org/markup-compatibility/2006" xmlns:a14="http://schemas.microsoft.com/office/drawing/2010/main">
        <mc:Choice Requires="a14">
          <p:sp>
            <p:nvSpPr>
              <p:cNvPr id="26" name="テキスト ボックス 25"/>
              <p:cNvSpPr txBox="1"/>
              <p:nvPr/>
            </p:nvSpPr>
            <p:spPr>
              <a:xfrm>
                <a:off x="1044109" y="5589240"/>
                <a:ext cx="946285" cy="101752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3200" b="0" i="1" smtClean="0">
                          <a:latin typeface="Cambria Math"/>
                        </a:rPr>
                        <m:t>=</m:t>
                      </m:r>
                      <m:f>
                        <m:fPr>
                          <m:ctrlPr>
                            <a:rPr kumimoji="1" lang="en-US" altLang="ja-JP" sz="3200" b="0" i="1" smtClean="0">
                              <a:latin typeface="Cambria Math" panose="02040503050406030204" pitchFamily="18" charset="0"/>
                            </a:rPr>
                          </m:ctrlPr>
                        </m:fPr>
                        <m:num>
                          <m:r>
                            <a:rPr kumimoji="1" lang="en-US" altLang="ja-JP" sz="3200" b="0" i="1" smtClean="0">
                              <a:latin typeface="Cambria Math"/>
                            </a:rPr>
                            <m:t>2</m:t>
                          </m:r>
                        </m:num>
                        <m:den>
                          <m:r>
                            <a:rPr kumimoji="1" lang="en-US" altLang="ja-JP" sz="3200" b="0" i="1" smtClean="0">
                              <a:latin typeface="Cambria Math"/>
                            </a:rPr>
                            <m:t>3</m:t>
                          </m:r>
                        </m:den>
                      </m:f>
                    </m:oMath>
                  </m:oMathPara>
                </a14:m>
                <a:endParaRPr kumimoji="1" lang="ja-JP" altLang="en-US" sz="3200" dirty="0"/>
              </a:p>
            </p:txBody>
          </p:sp>
        </mc:Choice>
        <mc:Fallback xmlns="">
          <p:sp>
            <p:nvSpPr>
              <p:cNvPr id="26" name="テキスト ボックス 25"/>
              <p:cNvSpPr txBox="1">
                <a:spLocks noRot="1" noChangeAspect="1" noMove="1" noResize="1" noEditPoints="1" noAdjustHandles="1" noChangeArrowheads="1" noChangeShapeType="1" noTextEdit="1"/>
              </p:cNvSpPr>
              <p:nvPr/>
            </p:nvSpPr>
            <p:spPr>
              <a:xfrm>
                <a:off x="1044109" y="5589240"/>
                <a:ext cx="946285" cy="1017523"/>
              </a:xfrm>
              <a:prstGeom prst="rect">
                <a:avLst/>
              </a:prstGeom>
              <a:blipFill rotWithShape="1">
                <a:blip r:embed="rId8" cstate="print"/>
                <a:stretch>
                  <a:fillRect/>
                </a:stretch>
              </a:blipFill>
            </p:spPr>
            <p:txBody>
              <a:bodyPr/>
              <a:lstStyle/>
              <a:p>
                <a:r>
                  <a:rPr lang="ja-JP" altLang="en-US">
                    <a:noFill/>
                  </a:rPr>
                  <a:t> </a:t>
                </a:r>
              </a:p>
            </p:txBody>
          </p:sp>
        </mc:Fallback>
      </mc:AlternateContent>
      <p:sp>
        <p:nvSpPr>
          <p:cNvPr id="4" name="テキスト ボックス 3"/>
          <p:cNvSpPr txBox="1"/>
          <p:nvPr/>
        </p:nvSpPr>
        <p:spPr>
          <a:xfrm>
            <a:off x="447984" y="2060848"/>
            <a:ext cx="1542410" cy="369332"/>
          </a:xfrm>
          <a:prstGeom prst="rect">
            <a:avLst/>
          </a:prstGeom>
          <a:noFill/>
        </p:spPr>
        <p:txBody>
          <a:bodyPr wrap="none" rtlCol="0">
            <a:spAutoFit/>
          </a:bodyPr>
          <a:lstStyle/>
          <a:p>
            <a:r>
              <a:rPr kumimoji="1" lang="ja-JP" altLang="en-US" dirty="0" smtClean="0"/>
              <a:t>リファクタリング</a:t>
            </a:r>
            <a:r>
              <a:rPr kumimoji="1" lang="en-US" altLang="ja-JP" dirty="0" smtClean="0"/>
              <a:t>1</a:t>
            </a:r>
            <a:endParaRPr kumimoji="1" lang="ja-JP" altLang="en-US" dirty="0"/>
          </a:p>
        </p:txBody>
      </p:sp>
      <p:sp>
        <p:nvSpPr>
          <p:cNvPr id="63" name="テキスト ボックス 62"/>
          <p:cNvSpPr txBox="1"/>
          <p:nvPr/>
        </p:nvSpPr>
        <p:spPr>
          <a:xfrm>
            <a:off x="3120579" y="2085700"/>
            <a:ext cx="1542410" cy="369332"/>
          </a:xfrm>
          <a:prstGeom prst="rect">
            <a:avLst/>
          </a:prstGeom>
          <a:noFill/>
        </p:spPr>
        <p:txBody>
          <a:bodyPr wrap="none" rtlCol="0">
            <a:spAutoFit/>
          </a:bodyPr>
          <a:lstStyle/>
          <a:p>
            <a:r>
              <a:rPr kumimoji="1" lang="ja-JP" altLang="en-US" dirty="0" smtClean="0"/>
              <a:t>リファクタリング</a:t>
            </a:r>
            <a:r>
              <a:rPr kumimoji="1" lang="en-US" altLang="ja-JP" dirty="0" smtClean="0"/>
              <a:t>2</a:t>
            </a:r>
            <a:endParaRPr kumimoji="1" lang="ja-JP" altLang="en-US" dirty="0"/>
          </a:p>
        </p:txBody>
      </p:sp>
      <p:sp>
        <p:nvSpPr>
          <p:cNvPr id="64" name="テキスト ボックス 63"/>
          <p:cNvSpPr txBox="1"/>
          <p:nvPr/>
        </p:nvSpPr>
        <p:spPr>
          <a:xfrm>
            <a:off x="5546000" y="2106784"/>
            <a:ext cx="1542410" cy="369332"/>
          </a:xfrm>
          <a:prstGeom prst="rect">
            <a:avLst/>
          </a:prstGeom>
          <a:noFill/>
        </p:spPr>
        <p:txBody>
          <a:bodyPr wrap="none" rtlCol="0">
            <a:spAutoFit/>
          </a:bodyPr>
          <a:lstStyle/>
          <a:p>
            <a:r>
              <a:rPr kumimoji="1" lang="ja-JP" altLang="en-US" dirty="0" smtClean="0"/>
              <a:t>リファクタリング</a:t>
            </a:r>
            <a:r>
              <a:rPr kumimoji="1" lang="en-US" altLang="ja-JP" dirty="0" smtClean="0"/>
              <a:t>3</a:t>
            </a:r>
            <a:endParaRPr kumimoji="1" lang="ja-JP" altLang="en-US" dirty="0"/>
          </a:p>
        </p:txBody>
      </p:sp>
      <p:pic>
        <p:nvPicPr>
          <p:cNvPr id="67" name="Picture 2" descr="C:\Users\admin\AppData\Local\Microsoft\Windows\Temporary Internet Files\Content.IE5\4B364NAI\MC900432605[1].png"/>
          <p:cNvPicPr>
            <a:picLocks noChangeAspect="1" noChangeArrowheads="1"/>
          </p:cNvPicPr>
          <p:nvPr/>
        </p:nvPicPr>
        <p:blipFill>
          <a:blip r:embed="rId4" cstate="print">
            <a:duotone>
              <a:prstClr val="black"/>
              <a:srgbClr val="D9C3A5">
                <a:tint val="50000"/>
                <a:satMod val="180000"/>
              </a:srgbClr>
            </a:duotone>
            <a:extLst>
              <a:ext uri="{BEBA8EAE-BF5A-486C-A8C5-ECC9F3942E4B}">
                <a14:imgProps xmlns:a14="http://schemas.microsoft.com/office/drawing/2010/main">
                  <a14:imgLayer r:embed="rId5">
                    <a14:imgEffect>
                      <a14:colorTemperature colorTemp="6625"/>
                    </a14:imgEffect>
                    <a14:imgEffect>
                      <a14:saturation sat="205000"/>
                    </a14:imgEffect>
                  </a14:imgLayer>
                </a14:imgProps>
              </a:ext>
              <a:ext uri="{28A0092B-C50C-407E-A947-70E740481C1C}">
                <a14:useLocalDpi xmlns:a14="http://schemas.microsoft.com/office/drawing/2010/main" val="0"/>
              </a:ext>
            </a:extLst>
          </a:blip>
          <a:srcRect/>
          <a:stretch>
            <a:fillRect/>
          </a:stretch>
        </p:blipFill>
        <p:spPr bwMode="auto">
          <a:xfrm>
            <a:off x="5305389" y="4362975"/>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68" name="正方形/長方形 67"/>
          <p:cNvSpPr/>
          <p:nvPr/>
        </p:nvSpPr>
        <p:spPr bwMode="auto">
          <a:xfrm>
            <a:off x="5646011" y="4362975"/>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1</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781719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6" grpId="0" animBg="1"/>
      <p:bldP spid="145" grpId="0" animBg="1"/>
      <p:bldP spid="53" grpId="0" animBg="1"/>
      <p:bldP spid="113" grpId="0" animBg="1"/>
      <p:bldP spid="114" grpId="0" animBg="1"/>
      <p:bldP spid="115" grpId="0" animBg="1"/>
      <p:bldP spid="2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実験手順</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手順１：</a:t>
            </a:r>
            <a:r>
              <a:rPr lang="ja-JP" altLang="en-US" dirty="0" smtClean="0"/>
              <a:t>メソッド抽出</a:t>
            </a:r>
            <a:r>
              <a:rPr kumimoji="1" lang="ja-JP" altLang="en-US" dirty="0" smtClean="0"/>
              <a:t>が行われる前のソースコードに，支援手法を適用</a:t>
            </a:r>
            <a:endParaRPr kumimoji="1" lang="en-US" altLang="ja-JP" dirty="0" smtClean="0"/>
          </a:p>
          <a:p>
            <a:r>
              <a:rPr kumimoji="1" lang="ja-JP" altLang="en-US" dirty="0" smtClean="0"/>
              <a:t>手順２：得られた</a:t>
            </a:r>
            <a:r>
              <a:rPr lang="ja-JP" altLang="en-US" dirty="0" smtClean="0"/>
              <a:t>メソッド抽出</a:t>
            </a:r>
            <a:r>
              <a:rPr kumimoji="1" lang="ja-JP" altLang="en-US" dirty="0" smtClean="0"/>
              <a:t>候補と，</a:t>
            </a:r>
            <a:r>
              <a:rPr lang="ja-JP" altLang="en-US" dirty="0" smtClean="0"/>
              <a:t>メソッド抽出</a:t>
            </a:r>
            <a:r>
              <a:rPr kumimoji="1" lang="ja-JP" altLang="en-US" dirty="0" smtClean="0"/>
              <a:t>事例を比較</a:t>
            </a:r>
            <a:endParaRPr kumimoji="1" lang="en-US" altLang="ja-JP" dirty="0" smtClean="0"/>
          </a:p>
          <a:p>
            <a:pPr lvl="1"/>
            <a:r>
              <a:rPr lang="ja-JP" altLang="en-US" dirty="0"/>
              <a:t>提案</a:t>
            </a:r>
            <a:r>
              <a:rPr lang="ja-JP" altLang="en-US" dirty="0" smtClean="0"/>
              <a:t>した評価基準を用いて比較</a:t>
            </a:r>
            <a:endParaRPr lang="en-US" altLang="ja-JP" dirty="0" smtClean="0"/>
          </a:p>
          <a:p>
            <a:pPr lvl="1"/>
            <a:r>
              <a:rPr lang="ja-JP" altLang="en-US" dirty="0" smtClean="0"/>
              <a:t>変化させる値</a:t>
            </a:r>
            <a:endParaRPr lang="en-US" altLang="ja-JP" dirty="0" smtClean="0"/>
          </a:p>
          <a:p>
            <a:pPr lvl="2"/>
            <a:r>
              <a:rPr lang="ja-JP" altLang="en-US" dirty="0"/>
              <a:t>凝集度をフィルタリングする</a:t>
            </a:r>
            <a:r>
              <a:rPr lang="ja-JP" altLang="en-US" dirty="0" smtClean="0"/>
              <a:t>閾値</a:t>
            </a:r>
            <a:endParaRPr lang="en-US" altLang="ja-JP" dirty="0" smtClean="0"/>
          </a:p>
          <a:p>
            <a:pPr lvl="2"/>
            <a:r>
              <a:rPr lang="ja-JP" altLang="en-US" dirty="0" smtClean="0"/>
              <a:t>メソッド抽出事例の類似度</a:t>
            </a:r>
            <a:endParaRPr lang="en-US" altLang="ja-JP" dirty="0" smtClean="0"/>
          </a:p>
        </p:txBody>
      </p:sp>
    </p:spTree>
    <p:extLst>
      <p:ext uri="{BB962C8B-B14F-4D97-AF65-F5344CB8AC3E}">
        <p14:creationId xmlns:p14="http://schemas.microsoft.com/office/powerpoint/2010/main" val="2464601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0" y="6309320"/>
            <a:ext cx="8820597" cy="54868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正方形/長方形 14"/>
          <p:cNvSpPr/>
          <p:nvPr/>
        </p:nvSpPr>
        <p:spPr>
          <a:xfrm>
            <a:off x="4788149" y="4581128"/>
            <a:ext cx="3528391" cy="2230837"/>
          </a:xfrm>
          <a:prstGeom prst="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rPr>
              <a:t>　</a:t>
            </a:r>
            <a:r>
              <a:rPr lang="en-US" altLang="ja-JP" sz="1050" dirty="0">
                <a:solidFill>
                  <a:schemeClr val="tx1"/>
                </a:solidFill>
              </a:rPr>
              <a:t>protected </a:t>
            </a:r>
            <a:r>
              <a:rPr lang="en-US" altLang="ja-JP" sz="1050" dirty="0" err="1">
                <a:solidFill>
                  <a:schemeClr val="tx1"/>
                </a:solidFill>
              </a:rPr>
              <a:t>int</a:t>
            </a:r>
            <a:r>
              <a:rPr lang="en-US" altLang="ja-JP" sz="1050" dirty="0">
                <a:solidFill>
                  <a:schemeClr val="tx1"/>
                </a:solidFill>
              </a:rPr>
              <a:t> </a:t>
            </a:r>
            <a:r>
              <a:rPr lang="en-US" altLang="ja-JP" sz="1050" dirty="0" err="1">
                <a:solidFill>
                  <a:schemeClr val="tx1"/>
                </a:solidFill>
              </a:rPr>
              <a:t>getRenterPoints</a:t>
            </a:r>
            <a:r>
              <a:rPr lang="en-US" altLang="ja-JP" sz="1050" dirty="0">
                <a:solidFill>
                  <a:schemeClr val="tx1"/>
                </a:solidFill>
              </a:rPr>
              <a:t>(){</a:t>
            </a:r>
            <a:r>
              <a:rPr lang="ja-JP" altLang="en-US" sz="1050" dirty="0">
                <a:solidFill>
                  <a:schemeClr val="tx1"/>
                </a:solidFill>
              </a:rPr>
              <a:t>　　</a:t>
            </a:r>
          </a:p>
          <a:p>
            <a:r>
              <a:rPr lang="ja-JP" altLang="en-US" sz="1050" dirty="0">
                <a:solidFill>
                  <a:schemeClr val="tx1"/>
                </a:solidFill>
              </a:rPr>
              <a:t>　　</a:t>
            </a:r>
            <a:r>
              <a:rPr lang="en-US" altLang="ja-JP" sz="1050" dirty="0" err="1">
                <a:solidFill>
                  <a:schemeClr val="tx1"/>
                </a:solidFill>
              </a:rPr>
              <a:t>int</a:t>
            </a:r>
            <a:r>
              <a:rPr lang="en-US" altLang="ja-JP" sz="1050" dirty="0">
                <a:solidFill>
                  <a:schemeClr val="tx1"/>
                </a:solidFill>
              </a:rPr>
              <a:t> </a:t>
            </a:r>
            <a:r>
              <a:rPr lang="en-US" altLang="ja-JP" sz="1050" dirty="0" err="1">
                <a:solidFill>
                  <a:schemeClr val="tx1"/>
                </a:solidFill>
              </a:rPr>
              <a:t>renterPoints</a:t>
            </a:r>
            <a:r>
              <a:rPr lang="en-US" altLang="ja-JP" sz="1050" dirty="0">
                <a:solidFill>
                  <a:schemeClr val="tx1"/>
                </a:solidFill>
              </a:rPr>
              <a:t> = 0;</a:t>
            </a:r>
          </a:p>
          <a:p>
            <a:r>
              <a:rPr lang="ja-JP" altLang="en-US" sz="1050" dirty="0">
                <a:solidFill>
                  <a:schemeClr val="tx1"/>
                </a:solidFill>
              </a:rPr>
              <a:t>　　</a:t>
            </a:r>
            <a:r>
              <a:rPr lang="en-US" altLang="ja-JP" sz="1050" dirty="0">
                <a:solidFill>
                  <a:schemeClr val="tx1"/>
                </a:solidFill>
              </a:rPr>
              <a:t>Enumeration rentals = _</a:t>
            </a:r>
            <a:r>
              <a:rPr lang="en-US" altLang="ja-JP" sz="1050" dirty="0" err="1">
                <a:solidFill>
                  <a:schemeClr val="tx1"/>
                </a:solidFill>
              </a:rPr>
              <a:t>rentals.elements</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While (</a:t>
            </a:r>
            <a:r>
              <a:rPr lang="en-US" altLang="ja-JP" sz="1050" dirty="0" err="1">
                <a:solidFill>
                  <a:schemeClr val="tx1"/>
                </a:solidFill>
              </a:rPr>
              <a:t>rentals.hasMoreElements</a:t>
            </a:r>
            <a:r>
              <a:rPr lang="en-US" altLang="ja-JP" sz="1050" dirty="0">
                <a:solidFill>
                  <a:schemeClr val="tx1"/>
                </a:solidFill>
              </a:rPr>
              <a:t>()) {</a:t>
            </a:r>
          </a:p>
          <a:p>
            <a:r>
              <a:rPr lang="ja-JP" altLang="en-US" sz="1050" dirty="0">
                <a:solidFill>
                  <a:schemeClr val="tx1"/>
                </a:solidFill>
              </a:rPr>
              <a:t>　　　</a:t>
            </a:r>
            <a:r>
              <a:rPr lang="en-US" altLang="ja-JP" sz="1050" dirty="0">
                <a:solidFill>
                  <a:schemeClr val="tx1"/>
                </a:solidFill>
              </a:rPr>
              <a:t>Rental each = (Rental)</a:t>
            </a:r>
            <a:r>
              <a:rPr lang="en-US" altLang="ja-JP" sz="1050" dirty="0" err="1">
                <a:solidFill>
                  <a:schemeClr val="tx1"/>
                </a:solidFill>
              </a:rPr>
              <a:t>rentals.nextElement</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if (</a:t>
            </a:r>
            <a:r>
              <a:rPr lang="en-US" altLang="ja-JP" sz="1050" dirty="0" err="1">
                <a:solidFill>
                  <a:schemeClr val="tx1"/>
                </a:solidFill>
              </a:rPr>
              <a:t>each.getMovie</a:t>
            </a:r>
            <a:r>
              <a:rPr lang="en-US" altLang="ja-JP" sz="1050" dirty="0">
                <a:solidFill>
                  <a:schemeClr val="tx1"/>
                </a:solidFill>
              </a:rPr>
              <a:t>().</a:t>
            </a:r>
            <a:r>
              <a:rPr lang="en-US" altLang="ja-JP" sz="1050" dirty="0" err="1">
                <a:solidFill>
                  <a:schemeClr val="tx1"/>
                </a:solidFill>
              </a:rPr>
              <a:t>getPriceCode</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 </a:t>
            </a:r>
            <a:r>
              <a:rPr lang="en-US" altLang="ja-JP" sz="1050" dirty="0" err="1">
                <a:solidFill>
                  <a:schemeClr val="tx1"/>
                </a:solidFill>
              </a:rPr>
              <a:t>Movie.NEW_RELEASE</a:t>
            </a:r>
            <a:r>
              <a:rPr lang="en-US" altLang="ja-JP" sz="1050" dirty="0">
                <a:solidFill>
                  <a:schemeClr val="tx1"/>
                </a:solidFill>
              </a:rPr>
              <a:t>)</a:t>
            </a:r>
          </a:p>
          <a:p>
            <a:r>
              <a:rPr lang="ja-JP" altLang="en-US" sz="1050" dirty="0">
                <a:solidFill>
                  <a:schemeClr val="tx1"/>
                </a:solidFill>
              </a:rPr>
              <a:t>　　　　</a:t>
            </a:r>
            <a:r>
              <a:rPr lang="en-US" altLang="ja-JP" sz="1050" dirty="0" err="1">
                <a:solidFill>
                  <a:schemeClr val="tx1"/>
                </a:solidFill>
              </a:rPr>
              <a:t>rentalPoints</a:t>
            </a:r>
            <a:r>
              <a:rPr lang="en-US" altLang="ja-JP" sz="1050" dirty="0">
                <a:solidFill>
                  <a:schemeClr val="tx1"/>
                </a:solidFill>
              </a:rPr>
              <a:t> = </a:t>
            </a:r>
            <a:r>
              <a:rPr lang="en-US" altLang="ja-JP" sz="1050" dirty="0" err="1">
                <a:solidFill>
                  <a:schemeClr val="tx1"/>
                </a:solidFill>
              </a:rPr>
              <a:t>renterPoints</a:t>
            </a:r>
            <a:r>
              <a:rPr lang="en-US" altLang="ja-JP" sz="1050" dirty="0">
                <a:solidFill>
                  <a:schemeClr val="tx1"/>
                </a:solidFill>
              </a:rPr>
              <a:t> + 2;</a:t>
            </a:r>
          </a:p>
          <a:p>
            <a:r>
              <a:rPr lang="ja-JP" altLang="en-US" sz="1050" dirty="0">
                <a:solidFill>
                  <a:schemeClr val="tx1"/>
                </a:solidFill>
              </a:rPr>
              <a:t>　　　</a:t>
            </a:r>
            <a:r>
              <a:rPr lang="en-US" altLang="ja-JP" sz="1050" dirty="0">
                <a:solidFill>
                  <a:schemeClr val="tx1"/>
                </a:solidFill>
              </a:rPr>
              <a:t>else</a:t>
            </a:r>
          </a:p>
          <a:p>
            <a:r>
              <a:rPr lang="ja-JP" altLang="en-US" sz="1050" dirty="0">
                <a:solidFill>
                  <a:schemeClr val="tx1"/>
                </a:solidFill>
              </a:rPr>
              <a:t>　　　　</a:t>
            </a:r>
            <a:r>
              <a:rPr lang="en-US" altLang="ja-JP" sz="1050" dirty="0" err="1">
                <a:solidFill>
                  <a:schemeClr val="tx1"/>
                </a:solidFill>
              </a:rPr>
              <a:t>rentalPoints</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return </a:t>
            </a:r>
            <a:r>
              <a:rPr lang="en-US" altLang="ja-JP" sz="1050" dirty="0" err="1">
                <a:solidFill>
                  <a:schemeClr val="tx1"/>
                </a:solidFill>
              </a:rPr>
              <a:t>renterPoints</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a:t>
            </a:r>
          </a:p>
        </p:txBody>
      </p:sp>
      <p:sp>
        <p:nvSpPr>
          <p:cNvPr id="21" name="正方形/長方形 20"/>
          <p:cNvSpPr/>
          <p:nvPr/>
        </p:nvSpPr>
        <p:spPr>
          <a:xfrm>
            <a:off x="4788149" y="1196752"/>
            <a:ext cx="4176464" cy="331236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rPr>
              <a:t> </a:t>
            </a:r>
            <a:r>
              <a:rPr lang="en-US" altLang="ja-JP" sz="1050" dirty="0" smtClean="0">
                <a:solidFill>
                  <a:schemeClr val="tx1"/>
                </a:solidFill>
              </a:rPr>
              <a:t> </a:t>
            </a:r>
            <a:r>
              <a:rPr lang="ja-JP" altLang="en-US" sz="1050" dirty="0">
                <a:solidFill>
                  <a:schemeClr val="tx1"/>
                </a:solidFill>
              </a:rPr>
              <a:t>　</a:t>
            </a:r>
            <a:r>
              <a:rPr lang="en-US" altLang="ja-JP" sz="1050" dirty="0">
                <a:solidFill>
                  <a:schemeClr val="tx1"/>
                </a:solidFill>
              </a:rPr>
              <a:t>public String </a:t>
            </a:r>
            <a:r>
              <a:rPr lang="en-US" altLang="ja-JP" sz="1050" dirty="0" smtClean="0">
                <a:solidFill>
                  <a:schemeClr val="tx1"/>
                </a:solidFill>
              </a:rPr>
              <a:t>statement</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Enumeration </a:t>
            </a:r>
            <a:r>
              <a:rPr lang="en-US" altLang="ja-JP" sz="1050" dirty="0" smtClean="0">
                <a:solidFill>
                  <a:schemeClr val="tx1"/>
                </a:solidFill>
              </a:rPr>
              <a:t>rentals = </a:t>
            </a:r>
            <a:r>
              <a:rPr lang="en-US" altLang="ja-JP" sz="1050" dirty="0">
                <a:solidFill>
                  <a:schemeClr val="tx1"/>
                </a:solidFill>
              </a:rPr>
              <a:t>_</a:t>
            </a:r>
            <a:r>
              <a:rPr lang="en-US" altLang="ja-JP" sz="1050" dirty="0" err="1">
                <a:solidFill>
                  <a:schemeClr val="tx1"/>
                </a:solidFill>
              </a:rPr>
              <a:t>rentals.elements</a:t>
            </a:r>
            <a:r>
              <a:rPr lang="en-US" altLang="ja-JP" sz="1050" dirty="0" smtClean="0">
                <a:solidFill>
                  <a:schemeClr val="tx1"/>
                </a:solidFill>
              </a:rPr>
              <a:t>();</a:t>
            </a:r>
            <a:endParaRPr lang="en-US" altLang="ja-JP" sz="1050" dirty="0">
              <a:solidFill>
                <a:schemeClr val="tx1"/>
              </a:solidFill>
            </a:endParaRPr>
          </a:p>
          <a:p>
            <a:r>
              <a:rPr lang="en-US" altLang="ja-JP" sz="1050" dirty="0">
                <a:solidFill>
                  <a:schemeClr val="tx1"/>
                </a:solidFill>
              </a:rPr>
              <a:t> </a:t>
            </a:r>
            <a:r>
              <a:rPr lang="ja-JP" altLang="en-US" sz="1050" dirty="0" smtClean="0">
                <a:solidFill>
                  <a:schemeClr val="tx1"/>
                </a:solidFill>
              </a:rPr>
              <a:t>　</a:t>
            </a:r>
            <a:endParaRPr lang="en-US" altLang="ja-JP" sz="1050" dirty="0" smtClean="0">
              <a:solidFill>
                <a:schemeClr val="tx1"/>
              </a:solidFill>
            </a:endParaRPr>
          </a:p>
          <a:p>
            <a:endParaRPr lang="en-US" altLang="ja-JP" sz="1050" dirty="0">
              <a:solidFill>
                <a:schemeClr val="tx1"/>
              </a:solidFill>
            </a:endParaRPr>
          </a:p>
          <a:p>
            <a:endParaRPr lang="en-US" altLang="ja-JP" sz="1050" dirty="0" smtClean="0">
              <a:solidFill>
                <a:schemeClr val="tx1"/>
              </a:solidFill>
            </a:endParaRPr>
          </a:p>
          <a:p>
            <a:r>
              <a:rPr lang="en-US" altLang="ja-JP" sz="1050" dirty="0" smtClean="0">
                <a:solidFill>
                  <a:schemeClr val="tx1"/>
                </a:solidFill>
              </a:rPr>
              <a:t>       </a:t>
            </a:r>
            <a:r>
              <a:rPr lang="en-US" altLang="ja-JP" sz="1050" dirty="0" err="1" smtClean="0">
                <a:solidFill>
                  <a:schemeClr val="tx1"/>
                </a:solidFill>
              </a:rPr>
              <a:t>rentalPoints</a:t>
            </a:r>
            <a:r>
              <a:rPr lang="en-US" altLang="ja-JP" sz="1050" dirty="0" smtClean="0">
                <a:solidFill>
                  <a:schemeClr val="tx1"/>
                </a:solidFill>
              </a:rPr>
              <a:t> = </a:t>
            </a:r>
            <a:r>
              <a:rPr lang="en-US" altLang="ja-JP" sz="1050" dirty="0" err="1" smtClean="0">
                <a:solidFill>
                  <a:schemeClr val="tx1"/>
                </a:solidFill>
              </a:rPr>
              <a:t>getRentalPoints</a:t>
            </a:r>
            <a:r>
              <a:rPr lang="en-US" altLang="ja-JP" sz="1050" dirty="0" smtClean="0">
                <a:solidFill>
                  <a:schemeClr val="tx1"/>
                </a:solidFill>
              </a:rPr>
              <a:t>();</a:t>
            </a:r>
          </a:p>
          <a:p>
            <a:endParaRPr lang="en-US" altLang="ja-JP" sz="1050" dirty="0" smtClean="0">
              <a:solidFill>
                <a:schemeClr val="tx1"/>
              </a:solidFill>
            </a:endParaRPr>
          </a:p>
          <a:p>
            <a:endParaRPr lang="en-US" altLang="ja-JP" sz="1050" dirty="0">
              <a:solidFill>
                <a:schemeClr val="tx1"/>
              </a:solidFill>
            </a:endParaRPr>
          </a:p>
          <a:p>
            <a:endParaRPr lang="en-US" altLang="ja-JP" sz="1050" dirty="0" smtClean="0">
              <a:solidFill>
                <a:schemeClr val="tx1"/>
              </a:solidFill>
            </a:endParaRPr>
          </a:p>
          <a:p>
            <a:endParaRPr lang="en-US" altLang="ja-JP" sz="1050" dirty="0">
              <a:solidFill>
                <a:schemeClr val="tx1"/>
              </a:solidFill>
            </a:endParaRPr>
          </a:p>
          <a:p>
            <a:endParaRPr lang="en-US" altLang="ja-JP" sz="1050" dirty="0" smtClean="0">
              <a:solidFill>
                <a:schemeClr val="tx1"/>
              </a:solidFill>
            </a:endParaRPr>
          </a:p>
          <a:p>
            <a:r>
              <a:rPr lang="en-US" altLang="ja-JP" sz="1050" dirty="0" smtClean="0">
                <a:solidFill>
                  <a:schemeClr val="tx1"/>
                </a:solidFill>
              </a:rPr>
              <a:t>  </a:t>
            </a:r>
            <a:r>
              <a:rPr lang="ja-JP" altLang="en-US" sz="1050" dirty="0">
                <a:solidFill>
                  <a:schemeClr val="tx1"/>
                </a:solidFill>
              </a:rPr>
              <a:t>　　</a:t>
            </a:r>
            <a:r>
              <a:rPr lang="en-US" altLang="ja-JP" sz="1050" dirty="0">
                <a:solidFill>
                  <a:schemeClr val="tx1"/>
                </a:solidFill>
              </a:rPr>
              <a:t>double </a:t>
            </a:r>
            <a:r>
              <a:rPr lang="en-US" altLang="ja-JP" sz="1050" dirty="0" err="1">
                <a:solidFill>
                  <a:schemeClr val="tx1"/>
                </a:solidFill>
              </a:rPr>
              <a:t>totalAmount</a:t>
            </a:r>
            <a:r>
              <a:rPr lang="en-US" altLang="ja-JP" sz="1050" dirty="0">
                <a:solidFill>
                  <a:schemeClr val="tx1"/>
                </a:solidFill>
              </a:rPr>
              <a:t> = 0;</a:t>
            </a:r>
          </a:p>
          <a:p>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String result = "Rental Record\n";</a:t>
            </a:r>
          </a:p>
          <a:p>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While (</a:t>
            </a:r>
            <a:r>
              <a:rPr lang="en-US" altLang="ja-JP" sz="1050" dirty="0" err="1">
                <a:solidFill>
                  <a:schemeClr val="tx1"/>
                </a:solidFill>
              </a:rPr>
              <a:t>rentals.hasMoreElements</a:t>
            </a:r>
            <a:r>
              <a:rPr lang="en-US" altLang="ja-JP" sz="1050" dirty="0">
                <a:solidFill>
                  <a:schemeClr val="tx1"/>
                </a:solidFill>
              </a:rPr>
              <a:t>()){</a:t>
            </a:r>
          </a:p>
          <a:p>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Rental each = (Rental)</a:t>
            </a:r>
            <a:r>
              <a:rPr lang="en-US" altLang="ja-JP" sz="1050" dirty="0" err="1">
                <a:solidFill>
                  <a:schemeClr val="tx1"/>
                </a:solidFill>
              </a:rPr>
              <a:t>rentals.nextElement</a:t>
            </a:r>
            <a:r>
              <a:rPr lang="en-US" altLang="ja-JP" sz="1050" dirty="0">
                <a:solidFill>
                  <a:schemeClr val="tx1"/>
                </a:solidFill>
              </a:rPr>
              <a:t>();</a:t>
            </a:r>
          </a:p>
          <a:p>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double </a:t>
            </a:r>
            <a:r>
              <a:rPr lang="en-US" altLang="ja-JP" sz="1050" dirty="0" err="1">
                <a:solidFill>
                  <a:schemeClr val="tx1"/>
                </a:solidFill>
              </a:rPr>
              <a:t>thisAmount</a:t>
            </a:r>
            <a:r>
              <a:rPr lang="en-US" altLang="ja-JP" sz="1050" dirty="0">
                <a:solidFill>
                  <a:schemeClr val="tx1"/>
                </a:solidFill>
              </a:rPr>
              <a:t> = </a:t>
            </a:r>
            <a:r>
              <a:rPr lang="en-US" altLang="ja-JP" sz="1050" dirty="0" err="1">
                <a:solidFill>
                  <a:schemeClr val="tx1"/>
                </a:solidFill>
              </a:rPr>
              <a:t>each.getCharge</a:t>
            </a:r>
            <a:r>
              <a:rPr lang="en-US" altLang="ja-JP" sz="1050" dirty="0">
                <a:solidFill>
                  <a:schemeClr val="tx1"/>
                </a:solidFill>
              </a:rPr>
              <a:t>();</a:t>
            </a:r>
          </a:p>
          <a:p>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result = result + </a:t>
            </a:r>
            <a:r>
              <a:rPr lang="en-US" altLang="ja-JP" sz="1050" dirty="0" err="1">
                <a:solidFill>
                  <a:schemeClr val="tx1"/>
                </a:solidFill>
              </a:rPr>
              <a:t>each.getMovie</a:t>
            </a:r>
            <a:r>
              <a:rPr lang="en-US" altLang="ja-JP" sz="1050" dirty="0">
                <a:solidFill>
                  <a:schemeClr val="tx1"/>
                </a:solidFill>
              </a:rPr>
              <a:t>().</a:t>
            </a:r>
            <a:r>
              <a:rPr lang="en-US" altLang="ja-JP" sz="1050" dirty="0" err="1">
                <a:solidFill>
                  <a:schemeClr val="tx1"/>
                </a:solidFill>
              </a:rPr>
              <a:t>getTitle</a:t>
            </a:r>
            <a:r>
              <a:rPr lang="en-US" altLang="ja-JP" sz="1050" dirty="0">
                <a:solidFill>
                  <a:schemeClr val="tx1"/>
                </a:solidFill>
              </a:rPr>
              <a:t>()</a:t>
            </a:r>
          </a:p>
          <a:p>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 "\t" + </a:t>
            </a:r>
            <a:r>
              <a:rPr lang="en-US" altLang="ja-JP" sz="1050" dirty="0" err="1">
                <a:solidFill>
                  <a:schemeClr val="tx1"/>
                </a:solidFill>
              </a:rPr>
              <a:t>String.valueOf</a:t>
            </a:r>
            <a:r>
              <a:rPr lang="en-US" altLang="ja-JP" sz="1050" dirty="0">
                <a:solidFill>
                  <a:schemeClr val="tx1"/>
                </a:solidFill>
              </a:rPr>
              <a:t>(this) + "\n";</a:t>
            </a:r>
          </a:p>
          <a:p>
            <a:r>
              <a:rPr lang="ja-JP" altLang="en-US" sz="1050" dirty="0" smtClean="0">
                <a:solidFill>
                  <a:schemeClr val="tx1"/>
                </a:solidFill>
              </a:rPr>
              <a:t>  </a:t>
            </a:r>
            <a:r>
              <a:rPr lang="ja-JP" altLang="en-US" sz="1050" dirty="0">
                <a:solidFill>
                  <a:schemeClr val="tx1"/>
                </a:solidFill>
              </a:rPr>
              <a:t>　　　</a:t>
            </a:r>
            <a:r>
              <a:rPr lang="en-US" altLang="ja-JP" sz="1050" dirty="0" err="1">
                <a:solidFill>
                  <a:schemeClr val="tx1"/>
                </a:solidFill>
              </a:rPr>
              <a:t>totalAmount</a:t>
            </a:r>
            <a:r>
              <a:rPr lang="en-US" altLang="ja-JP" sz="1050" dirty="0">
                <a:solidFill>
                  <a:schemeClr val="tx1"/>
                </a:solidFill>
              </a:rPr>
              <a:t> = </a:t>
            </a:r>
            <a:r>
              <a:rPr lang="en-US" altLang="ja-JP" sz="1050" dirty="0" err="1">
                <a:solidFill>
                  <a:schemeClr val="tx1"/>
                </a:solidFill>
              </a:rPr>
              <a:t>totalAmount</a:t>
            </a:r>
            <a:r>
              <a:rPr lang="en-US" altLang="ja-JP" sz="1050" dirty="0">
                <a:solidFill>
                  <a:schemeClr val="tx1"/>
                </a:solidFill>
              </a:rPr>
              <a:t> + </a:t>
            </a:r>
            <a:r>
              <a:rPr lang="en-US" altLang="ja-JP" sz="1050" dirty="0" err="1">
                <a:solidFill>
                  <a:schemeClr val="tx1"/>
                </a:solidFill>
              </a:rPr>
              <a:t>thisAmount</a:t>
            </a:r>
            <a:r>
              <a:rPr lang="en-US" altLang="ja-JP" sz="1050" dirty="0">
                <a:solidFill>
                  <a:schemeClr val="tx1"/>
                </a:solidFill>
              </a:rPr>
              <a:t>;</a:t>
            </a:r>
            <a:r>
              <a:rPr lang="ja-JP" altLang="en-US" sz="1050" dirty="0">
                <a:solidFill>
                  <a:schemeClr val="tx1"/>
                </a:solidFill>
              </a:rPr>
              <a:t>　・・</a:t>
            </a:r>
            <a:r>
              <a:rPr lang="ja-JP" altLang="en-US" sz="1050" dirty="0" smtClean="0">
                <a:solidFill>
                  <a:schemeClr val="tx1"/>
                </a:solidFill>
              </a:rPr>
              <a:t>・</a:t>
            </a:r>
          </a:p>
        </p:txBody>
      </p:sp>
      <p:sp>
        <p:nvSpPr>
          <p:cNvPr id="16" name="正方形/長方形 15"/>
          <p:cNvSpPr/>
          <p:nvPr/>
        </p:nvSpPr>
        <p:spPr>
          <a:xfrm>
            <a:off x="109764" y="1213504"/>
            <a:ext cx="4176464" cy="401569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rPr>
              <a:t> </a:t>
            </a:r>
            <a:r>
              <a:rPr lang="en-US" altLang="ja-JP" sz="1050" dirty="0" smtClean="0">
                <a:solidFill>
                  <a:schemeClr val="tx1"/>
                </a:solidFill>
              </a:rPr>
              <a:t> </a:t>
            </a:r>
            <a:r>
              <a:rPr lang="ja-JP" altLang="en-US" sz="1050" dirty="0">
                <a:solidFill>
                  <a:schemeClr val="tx1"/>
                </a:solidFill>
              </a:rPr>
              <a:t>　</a:t>
            </a:r>
            <a:r>
              <a:rPr lang="en-US" altLang="ja-JP" sz="1050" dirty="0">
                <a:solidFill>
                  <a:schemeClr val="tx1"/>
                </a:solidFill>
              </a:rPr>
              <a:t>public String </a:t>
            </a:r>
            <a:r>
              <a:rPr lang="en-US" altLang="ja-JP" sz="1050" dirty="0" smtClean="0">
                <a:solidFill>
                  <a:schemeClr val="tx1"/>
                </a:solidFill>
              </a:rPr>
              <a:t>statement</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Enumeration </a:t>
            </a:r>
            <a:r>
              <a:rPr lang="en-US" altLang="ja-JP" sz="1050" dirty="0" smtClean="0">
                <a:solidFill>
                  <a:schemeClr val="tx1"/>
                </a:solidFill>
              </a:rPr>
              <a:t>rentals = </a:t>
            </a:r>
            <a:r>
              <a:rPr lang="en-US" altLang="ja-JP" sz="1050" dirty="0">
                <a:solidFill>
                  <a:schemeClr val="tx1"/>
                </a:solidFill>
              </a:rPr>
              <a:t>_</a:t>
            </a:r>
            <a:r>
              <a:rPr lang="en-US" altLang="ja-JP" sz="1050" dirty="0" err="1">
                <a:solidFill>
                  <a:schemeClr val="tx1"/>
                </a:solidFill>
              </a:rPr>
              <a:t>rentals.elements</a:t>
            </a:r>
            <a:r>
              <a:rPr lang="en-US" altLang="ja-JP" sz="1050" dirty="0" smtClean="0">
                <a:solidFill>
                  <a:schemeClr val="tx1"/>
                </a:solidFill>
              </a:rPr>
              <a:t>();</a:t>
            </a:r>
            <a:endParaRPr lang="en-US" altLang="ja-JP" sz="1050" dirty="0">
              <a:solidFill>
                <a:schemeClr val="tx1"/>
              </a:solidFill>
            </a:endParaRPr>
          </a:p>
          <a:p>
            <a:r>
              <a:rPr lang="en-US" altLang="ja-JP" sz="1050" dirty="0">
                <a:solidFill>
                  <a:schemeClr val="tx1"/>
                </a:solidFill>
              </a:rPr>
              <a:t> </a:t>
            </a:r>
            <a:r>
              <a:rPr lang="ja-JP" altLang="en-US" sz="1050" dirty="0" smtClean="0">
                <a:solidFill>
                  <a:schemeClr val="tx1"/>
                </a:solidFill>
              </a:rPr>
              <a:t>　</a:t>
            </a:r>
            <a:r>
              <a:rPr lang="ja-JP" altLang="en-US" sz="1050" dirty="0">
                <a:solidFill>
                  <a:schemeClr val="tx1"/>
                </a:solidFill>
              </a:rPr>
              <a:t>　 </a:t>
            </a:r>
            <a:r>
              <a:rPr lang="en-US" altLang="ja-JP" sz="1050" dirty="0" err="1">
                <a:solidFill>
                  <a:schemeClr val="tx1"/>
                </a:solidFill>
              </a:rPr>
              <a:t>int</a:t>
            </a:r>
            <a:r>
              <a:rPr lang="en-US" altLang="ja-JP" sz="1050" dirty="0">
                <a:solidFill>
                  <a:schemeClr val="tx1"/>
                </a:solidFill>
              </a:rPr>
              <a:t> </a:t>
            </a:r>
            <a:r>
              <a:rPr lang="en-US" altLang="ja-JP" sz="1050" dirty="0" err="1">
                <a:solidFill>
                  <a:schemeClr val="tx1"/>
                </a:solidFill>
              </a:rPr>
              <a:t>renterPoints</a:t>
            </a:r>
            <a:r>
              <a:rPr lang="en-US" altLang="ja-JP" sz="1050" dirty="0">
                <a:solidFill>
                  <a:schemeClr val="tx1"/>
                </a:solidFill>
              </a:rPr>
              <a:t> = 0; </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While (</a:t>
            </a:r>
            <a:r>
              <a:rPr lang="en-US" altLang="ja-JP" sz="1050" dirty="0" err="1">
                <a:solidFill>
                  <a:schemeClr val="tx1"/>
                </a:solidFill>
              </a:rPr>
              <a:t>rentals.hasMoreElements</a:t>
            </a:r>
            <a:r>
              <a:rPr lang="en-US" altLang="ja-JP" sz="1050" dirty="0">
                <a:solidFill>
                  <a:schemeClr val="tx1"/>
                </a:solidFill>
              </a:rPr>
              <a:t>()) {</a:t>
            </a:r>
          </a:p>
          <a:p>
            <a:r>
              <a:rPr lang="en-US" altLang="ja-JP" sz="1050" dirty="0">
                <a:solidFill>
                  <a:schemeClr val="tx1"/>
                </a:solidFill>
              </a:rPr>
              <a:t> </a:t>
            </a:r>
            <a:r>
              <a:rPr lang="en-US" altLang="ja-JP" sz="1050" dirty="0" smtClean="0">
                <a:solidFill>
                  <a:schemeClr val="tx1"/>
                </a:solidFill>
              </a:rPr>
              <a:t> </a:t>
            </a:r>
            <a:r>
              <a:rPr lang="ja-JP" altLang="en-US" sz="1050" dirty="0">
                <a:solidFill>
                  <a:schemeClr val="tx1"/>
                </a:solidFill>
              </a:rPr>
              <a:t>　　　</a:t>
            </a:r>
            <a:r>
              <a:rPr lang="en-US" altLang="ja-JP" sz="1050" dirty="0">
                <a:solidFill>
                  <a:schemeClr val="tx1"/>
                </a:solidFill>
              </a:rPr>
              <a:t>Rental each = (Rental)</a:t>
            </a:r>
            <a:r>
              <a:rPr lang="en-US" altLang="ja-JP" sz="1050" dirty="0" err="1">
                <a:solidFill>
                  <a:schemeClr val="tx1"/>
                </a:solidFill>
              </a:rPr>
              <a:t>rentals.nextElement</a:t>
            </a:r>
            <a:r>
              <a:rPr lang="en-US" altLang="ja-JP" sz="1050" dirty="0">
                <a:solidFill>
                  <a:schemeClr val="tx1"/>
                </a:solidFill>
              </a:rPr>
              <a:t>();</a:t>
            </a:r>
          </a:p>
          <a:p>
            <a:r>
              <a:rPr lang="en-US" altLang="ja-JP" sz="1050" dirty="0">
                <a:solidFill>
                  <a:schemeClr val="tx1"/>
                </a:solidFill>
              </a:rPr>
              <a:t> </a:t>
            </a:r>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if (</a:t>
            </a:r>
            <a:r>
              <a:rPr lang="en-US" altLang="ja-JP" sz="1050" dirty="0" err="1">
                <a:solidFill>
                  <a:schemeClr val="tx1"/>
                </a:solidFill>
              </a:rPr>
              <a:t>each.getMovie</a:t>
            </a:r>
            <a:r>
              <a:rPr lang="en-US" altLang="ja-JP" sz="1050" dirty="0">
                <a:solidFill>
                  <a:schemeClr val="tx1"/>
                </a:solidFill>
              </a:rPr>
              <a:t>().</a:t>
            </a:r>
            <a:r>
              <a:rPr lang="en-US" altLang="ja-JP" sz="1050" dirty="0" err="1">
                <a:solidFill>
                  <a:schemeClr val="tx1"/>
                </a:solidFill>
              </a:rPr>
              <a:t>getPriceCode</a:t>
            </a:r>
            <a:r>
              <a:rPr lang="en-US" altLang="ja-JP" sz="1050" dirty="0">
                <a:solidFill>
                  <a:schemeClr val="tx1"/>
                </a:solidFill>
              </a:rPr>
              <a:t>()</a:t>
            </a:r>
          </a:p>
          <a:p>
            <a:r>
              <a:rPr lang="en-US" altLang="ja-JP" sz="1050" dirty="0">
                <a:solidFill>
                  <a:schemeClr val="tx1"/>
                </a:solidFill>
              </a:rPr>
              <a:t> </a:t>
            </a:r>
            <a:r>
              <a:rPr lang="en-US" altLang="ja-JP" sz="1050" dirty="0" smtClean="0">
                <a:solidFill>
                  <a:schemeClr val="tx1"/>
                </a:solidFill>
              </a:rPr>
              <a:t> </a:t>
            </a:r>
            <a:r>
              <a:rPr lang="ja-JP" altLang="en-US" sz="1050" dirty="0">
                <a:solidFill>
                  <a:schemeClr val="tx1"/>
                </a:solidFill>
              </a:rPr>
              <a:t>　　　　</a:t>
            </a:r>
            <a:r>
              <a:rPr lang="en-US" altLang="ja-JP" sz="1050" dirty="0">
                <a:solidFill>
                  <a:schemeClr val="tx1"/>
                </a:solidFill>
              </a:rPr>
              <a:t>== </a:t>
            </a:r>
            <a:r>
              <a:rPr lang="en-US" altLang="ja-JP" sz="1050" dirty="0" err="1">
                <a:solidFill>
                  <a:schemeClr val="tx1"/>
                </a:solidFill>
              </a:rPr>
              <a:t>Movie.NEW_RELEASE</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err="1">
                <a:solidFill>
                  <a:schemeClr val="tx1"/>
                </a:solidFill>
              </a:rPr>
              <a:t>rentalPoints</a:t>
            </a:r>
            <a:r>
              <a:rPr lang="en-US" altLang="ja-JP" sz="1050" dirty="0">
                <a:solidFill>
                  <a:schemeClr val="tx1"/>
                </a:solidFill>
              </a:rPr>
              <a:t> = </a:t>
            </a:r>
            <a:r>
              <a:rPr lang="en-US" altLang="ja-JP" sz="1050" dirty="0" err="1">
                <a:solidFill>
                  <a:schemeClr val="tx1"/>
                </a:solidFill>
              </a:rPr>
              <a:t>renterPoints</a:t>
            </a:r>
            <a:r>
              <a:rPr lang="en-US" altLang="ja-JP" sz="1050" dirty="0">
                <a:solidFill>
                  <a:schemeClr val="tx1"/>
                </a:solidFill>
              </a:rPr>
              <a:t> + 2;</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else</a:t>
            </a:r>
          </a:p>
          <a:p>
            <a:r>
              <a:rPr lang="ja-JP" altLang="en-US" sz="1050" dirty="0" smtClean="0">
                <a:solidFill>
                  <a:schemeClr val="tx1"/>
                </a:solidFill>
              </a:rPr>
              <a:t>  </a:t>
            </a:r>
            <a:r>
              <a:rPr lang="ja-JP" altLang="en-US" sz="1050" dirty="0">
                <a:solidFill>
                  <a:schemeClr val="tx1"/>
                </a:solidFill>
              </a:rPr>
              <a:t>　　　　</a:t>
            </a:r>
            <a:r>
              <a:rPr lang="en-US" altLang="ja-JP" sz="1050" dirty="0" err="1">
                <a:solidFill>
                  <a:schemeClr val="tx1"/>
                </a:solidFill>
              </a:rPr>
              <a:t>rentalPoints</a:t>
            </a:r>
            <a:r>
              <a:rPr lang="en-US" altLang="ja-JP" sz="1050" dirty="0">
                <a:solidFill>
                  <a:schemeClr val="tx1"/>
                </a:solidFill>
              </a:rPr>
              <a:t>++;</a:t>
            </a:r>
          </a:p>
          <a:p>
            <a:r>
              <a:rPr lang="en-US" altLang="ja-JP" sz="1050" dirty="0">
                <a:solidFill>
                  <a:schemeClr val="tx1"/>
                </a:solidFill>
              </a:rPr>
              <a:t> </a:t>
            </a:r>
            <a:r>
              <a:rPr lang="en-US" altLang="ja-JP" sz="1050" dirty="0" smtClean="0">
                <a:solidFill>
                  <a:schemeClr val="tx1"/>
                </a:solidFill>
              </a:rPr>
              <a:t> </a:t>
            </a:r>
            <a:r>
              <a:rPr lang="ja-JP" altLang="en-US" sz="1050" dirty="0">
                <a:solidFill>
                  <a:schemeClr val="tx1"/>
                </a:solidFill>
              </a:rPr>
              <a:t>　　</a:t>
            </a:r>
            <a:r>
              <a:rPr lang="en-US" altLang="ja-JP" sz="1050" dirty="0">
                <a:solidFill>
                  <a:schemeClr val="tx1"/>
                </a:solidFill>
              </a:rPr>
              <a:t>}</a:t>
            </a:r>
          </a:p>
          <a:p>
            <a:r>
              <a:rPr lang="en-US" altLang="ja-JP" sz="1050" dirty="0">
                <a:solidFill>
                  <a:schemeClr val="tx1"/>
                </a:solidFill>
              </a:rPr>
              <a:t> </a:t>
            </a:r>
            <a:r>
              <a:rPr lang="en-US" altLang="ja-JP" sz="1050" dirty="0" smtClean="0">
                <a:solidFill>
                  <a:schemeClr val="tx1"/>
                </a:solidFill>
              </a:rPr>
              <a:t> </a:t>
            </a:r>
            <a:r>
              <a:rPr lang="ja-JP" altLang="en-US" sz="1050" dirty="0">
                <a:solidFill>
                  <a:schemeClr val="tx1"/>
                </a:solidFill>
              </a:rPr>
              <a:t>　　</a:t>
            </a:r>
            <a:r>
              <a:rPr lang="en-US" altLang="ja-JP" sz="1050" dirty="0">
                <a:solidFill>
                  <a:schemeClr val="tx1"/>
                </a:solidFill>
              </a:rPr>
              <a:t>double </a:t>
            </a:r>
            <a:r>
              <a:rPr lang="en-US" altLang="ja-JP" sz="1050" dirty="0" err="1">
                <a:solidFill>
                  <a:schemeClr val="tx1"/>
                </a:solidFill>
              </a:rPr>
              <a:t>totalAmount</a:t>
            </a:r>
            <a:r>
              <a:rPr lang="en-US" altLang="ja-JP" sz="1050" dirty="0">
                <a:solidFill>
                  <a:schemeClr val="tx1"/>
                </a:solidFill>
              </a:rPr>
              <a:t> = 0;</a:t>
            </a:r>
          </a:p>
          <a:p>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String result = "Rental Record\n";</a:t>
            </a:r>
          </a:p>
          <a:p>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While (</a:t>
            </a:r>
            <a:r>
              <a:rPr lang="en-US" altLang="ja-JP" sz="1050" dirty="0" err="1">
                <a:solidFill>
                  <a:schemeClr val="tx1"/>
                </a:solidFill>
              </a:rPr>
              <a:t>rentals.hasMoreElements</a:t>
            </a:r>
            <a:r>
              <a:rPr lang="en-US" altLang="ja-JP" sz="1050" dirty="0">
                <a:solidFill>
                  <a:schemeClr val="tx1"/>
                </a:solidFill>
              </a:rPr>
              <a:t>()){</a:t>
            </a:r>
          </a:p>
          <a:p>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Rental each = (Rental)</a:t>
            </a:r>
            <a:r>
              <a:rPr lang="en-US" altLang="ja-JP" sz="1050" dirty="0" err="1">
                <a:solidFill>
                  <a:schemeClr val="tx1"/>
                </a:solidFill>
              </a:rPr>
              <a:t>rentals.nextElement</a:t>
            </a:r>
            <a:r>
              <a:rPr lang="en-US" altLang="ja-JP" sz="1050" dirty="0">
                <a:solidFill>
                  <a:schemeClr val="tx1"/>
                </a:solidFill>
              </a:rPr>
              <a:t>();</a:t>
            </a:r>
          </a:p>
          <a:p>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double </a:t>
            </a:r>
            <a:r>
              <a:rPr lang="en-US" altLang="ja-JP" sz="1050" dirty="0" err="1">
                <a:solidFill>
                  <a:schemeClr val="tx1"/>
                </a:solidFill>
              </a:rPr>
              <a:t>thisAmount</a:t>
            </a:r>
            <a:r>
              <a:rPr lang="en-US" altLang="ja-JP" sz="1050" dirty="0">
                <a:solidFill>
                  <a:schemeClr val="tx1"/>
                </a:solidFill>
              </a:rPr>
              <a:t> = </a:t>
            </a:r>
            <a:r>
              <a:rPr lang="en-US" altLang="ja-JP" sz="1050" dirty="0" err="1">
                <a:solidFill>
                  <a:schemeClr val="tx1"/>
                </a:solidFill>
              </a:rPr>
              <a:t>each.getCharge</a:t>
            </a:r>
            <a:r>
              <a:rPr lang="en-US" altLang="ja-JP" sz="1050" dirty="0">
                <a:solidFill>
                  <a:schemeClr val="tx1"/>
                </a:solidFill>
              </a:rPr>
              <a:t>();</a:t>
            </a:r>
          </a:p>
          <a:p>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result = result + </a:t>
            </a:r>
            <a:r>
              <a:rPr lang="en-US" altLang="ja-JP" sz="1050" dirty="0" err="1">
                <a:solidFill>
                  <a:schemeClr val="tx1"/>
                </a:solidFill>
              </a:rPr>
              <a:t>each.getMovie</a:t>
            </a:r>
            <a:r>
              <a:rPr lang="en-US" altLang="ja-JP" sz="1050" dirty="0">
                <a:solidFill>
                  <a:schemeClr val="tx1"/>
                </a:solidFill>
              </a:rPr>
              <a:t>().</a:t>
            </a:r>
            <a:r>
              <a:rPr lang="en-US" altLang="ja-JP" sz="1050" dirty="0" err="1">
                <a:solidFill>
                  <a:schemeClr val="tx1"/>
                </a:solidFill>
              </a:rPr>
              <a:t>getTitle</a:t>
            </a:r>
            <a:r>
              <a:rPr lang="en-US" altLang="ja-JP" sz="1050" dirty="0">
                <a:solidFill>
                  <a:schemeClr val="tx1"/>
                </a:solidFill>
              </a:rPr>
              <a:t>()</a:t>
            </a:r>
          </a:p>
          <a:p>
            <a:r>
              <a:rPr lang="ja-JP" altLang="en-US" sz="1050" dirty="0" smtClean="0">
                <a:solidFill>
                  <a:schemeClr val="tx1"/>
                </a:solidFill>
              </a:rPr>
              <a:t>  </a:t>
            </a:r>
            <a:r>
              <a:rPr lang="ja-JP" altLang="en-US" sz="1050" dirty="0">
                <a:solidFill>
                  <a:schemeClr val="tx1"/>
                </a:solidFill>
              </a:rPr>
              <a:t>　　　　　</a:t>
            </a:r>
            <a:r>
              <a:rPr lang="en-US" altLang="ja-JP" sz="1050" dirty="0">
                <a:solidFill>
                  <a:schemeClr val="tx1"/>
                </a:solidFill>
              </a:rPr>
              <a:t>+ "\t" + </a:t>
            </a:r>
            <a:r>
              <a:rPr lang="en-US" altLang="ja-JP" sz="1050" dirty="0" err="1">
                <a:solidFill>
                  <a:schemeClr val="tx1"/>
                </a:solidFill>
              </a:rPr>
              <a:t>String.valueOf</a:t>
            </a:r>
            <a:r>
              <a:rPr lang="en-US" altLang="ja-JP" sz="1050" dirty="0">
                <a:solidFill>
                  <a:schemeClr val="tx1"/>
                </a:solidFill>
              </a:rPr>
              <a:t>(this) + "\n";</a:t>
            </a:r>
          </a:p>
          <a:p>
            <a:r>
              <a:rPr lang="ja-JP" altLang="en-US" sz="1050" dirty="0" smtClean="0">
                <a:solidFill>
                  <a:schemeClr val="tx1"/>
                </a:solidFill>
              </a:rPr>
              <a:t>  </a:t>
            </a:r>
            <a:r>
              <a:rPr lang="ja-JP" altLang="en-US" sz="1050" dirty="0">
                <a:solidFill>
                  <a:schemeClr val="tx1"/>
                </a:solidFill>
              </a:rPr>
              <a:t>　　　</a:t>
            </a:r>
            <a:r>
              <a:rPr lang="en-US" altLang="ja-JP" sz="1050" dirty="0" err="1">
                <a:solidFill>
                  <a:schemeClr val="tx1"/>
                </a:solidFill>
              </a:rPr>
              <a:t>totalAmount</a:t>
            </a:r>
            <a:r>
              <a:rPr lang="en-US" altLang="ja-JP" sz="1050" dirty="0">
                <a:solidFill>
                  <a:schemeClr val="tx1"/>
                </a:solidFill>
              </a:rPr>
              <a:t> = </a:t>
            </a:r>
            <a:r>
              <a:rPr lang="en-US" altLang="ja-JP" sz="1050" dirty="0" err="1">
                <a:solidFill>
                  <a:schemeClr val="tx1"/>
                </a:solidFill>
              </a:rPr>
              <a:t>totalAmount</a:t>
            </a:r>
            <a:r>
              <a:rPr lang="en-US" altLang="ja-JP" sz="1050" dirty="0">
                <a:solidFill>
                  <a:schemeClr val="tx1"/>
                </a:solidFill>
              </a:rPr>
              <a:t> + </a:t>
            </a:r>
            <a:r>
              <a:rPr lang="en-US" altLang="ja-JP" sz="1050" dirty="0" err="1">
                <a:solidFill>
                  <a:schemeClr val="tx1"/>
                </a:solidFill>
              </a:rPr>
              <a:t>thisAmount</a:t>
            </a:r>
            <a:r>
              <a:rPr lang="en-US" altLang="ja-JP" sz="1050" dirty="0">
                <a:solidFill>
                  <a:schemeClr val="tx1"/>
                </a:solidFill>
              </a:rPr>
              <a:t>;</a:t>
            </a:r>
            <a:r>
              <a:rPr lang="ja-JP" altLang="en-US" sz="1050" dirty="0">
                <a:solidFill>
                  <a:schemeClr val="tx1"/>
                </a:solidFill>
              </a:rPr>
              <a:t>　・・・</a:t>
            </a:r>
          </a:p>
          <a:p>
            <a:endParaRPr lang="ja-JP" altLang="en-US" sz="1050" dirty="0">
              <a:solidFill>
                <a:schemeClr val="tx1"/>
              </a:solidFill>
            </a:endParaRPr>
          </a:p>
          <a:p>
            <a:endParaRPr lang="ja-JP" altLang="en-US" sz="1050" dirty="0">
              <a:solidFill>
                <a:schemeClr val="tx1"/>
              </a:solidFill>
            </a:endParaRPr>
          </a:p>
          <a:p>
            <a:endParaRPr lang="ja-JP" altLang="en-US" sz="1050" dirty="0">
              <a:solidFill>
                <a:schemeClr val="tx1"/>
              </a:solidFill>
            </a:endParaRPr>
          </a:p>
          <a:p>
            <a:r>
              <a:rPr lang="ja-JP" altLang="en-US" sz="1050" dirty="0">
                <a:solidFill>
                  <a:schemeClr val="tx1"/>
                </a:solidFill>
              </a:rPr>
              <a:t>　　</a:t>
            </a:r>
            <a:endParaRPr lang="en-US" altLang="ja-JP" sz="1050" dirty="0" smtClean="0">
              <a:solidFill>
                <a:schemeClr val="tx1"/>
              </a:solidFill>
            </a:endParaRPr>
          </a:p>
          <a:p>
            <a:endParaRPr lang="ja-JP" altLang="en-US" sz="1050" dirty="0">
              <a:solidFill>
                <a:schemeClr val="tx1"/>
              </a:solidFill>
            </a:endParaRPr>
          </a:p>
        </p:txBody>
      </p:sp>
      <p:sp>
        <p:nvSpPr>
          <p:cNvPr id="17" name="正方形/長方形 16"/>
          <p:cNvSpPr/>
          <p:nvPr/>
        </p:nvSpPr>
        <p:spPr>
          <a:xfrm>
            <a:off x="217776" y="1484784"/>
            <a:ext cx="3960440" cy="158417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タイトル 1"/>
          <p:cNvSpPr>
            <a:spLocks noGrp="1"/>
          </p:cNvSpPr>
          <p:nvPr>
            <p:ph type="title"/>
          </p:nvPr>
        </p:nvSpPr>
        <p:spPr>
          <a:xfrm>
            <a:off x="179388" y="188913"/>
            <a:ext cx="8785225" cy="936625"/>
          </a:xfrm>
        </p:spPr>
        <p:txBody>
          <a:bodyPr/>
          <a:lstStyle/>
          <a:p>
            <a:r>
              <a:rPr lang="ja-JP" altLang="en-US" dirty="0" smtClean="0"/>
              <a:t>正解</a:t>
            </a:r>
            <a:r>
              <a:rPr lang="ja-JP" altLang="en-US" dirty="0"/>
              <a:t>集合</a:t>
            </a:r>
            <a:r>
              <a:rPr lang="ja-JP" altLang="en-US" dirty="0" smtClean="0"/>
              <a:t>の収集方法</a:t>
            </a:r>
            <a:endParaRPr kumimoji="1" lang="ja-JP" altLang="en-US" dirty="0"/>
          </a:p>
        </p:txBody>
      </p:sp>
      <p:sp>
        <p:nvSpPr>
          <p:cNvPr id="5" name="正方形/長方形 4"/>
          <p:cNvSpPr/>
          <p:nvPr/>
        </p:nvSpPr>
        <p:spPr>
          <a:xfrm>
            <a:off x="4860157" y="1700808"/>
            <a:ext cx="3960440" cy="1368152"/>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124998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a:t>
            </a:r>
            <a:r>
              <a:rPr lang="ja-JP" altLang="en-US" dirty="0"/>
              <a:t>概要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メソッド抽出リファクタリング支援手法が有効かを調査するための基準を提案</a:t>
            </a:r>
            <a:endParaRPr kumimoji="1" lang="en-US" altLang="ja-JP" dirty="0" smtClean="0"/>
          </a:p>
          <a:p>
            <a:endParaRPr kumimoji="1" lang="en-US" altLang="ja-JP" dirty="0" smtClean="0"/>
          </a:p>
          <a:p>
            <a:r>
              <a:rPr lang="ja-JP" altLang="en-US" dirty="0" smtClean="0"/>
              <a:t>オープンソースソフトウェア上でメソッド抽出が行われた範囲を特定する基準を提案</a:t>
            </a:r>
            <a:endParaRPr lang="en-US" altLang="ja-JP" dirty="0" smtClean="0"/>
          </a:p>
          <a:p>
            <a:endParaRPr kumimoji="1" lang="en-US" altLang="ja-JP" dirty="0" smtClean="0"/>
          </a:p>
          <a:p>
            <a:r>
              <a:rPr kumimoji="1" lang="ja-JP" altLang="en-US" dirty="0" smtClean="0"/>
              <a:t>メソッド抽出が行われた範囲と，支援手法を適用して得られるメソッド抽出候補を比較</a:t>
            </a:r>
            <a:endParaRPr kumimoji="1" lang="ja-JP" altLang="en-US" dirty="0"/>
          </a:p>
        </p:txBody>
      </p:sp>
    </p:spTree>
    <p:extLst>
      <p:ext uri="{BB962C8B-B14F-4D97-AF65-F5344CB8AC3E}">
        <p14:creationId xmlns:p14="http://schemas.microsoft.com/office/powerpoint/2010/main" val="4156883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0" y="6309320"/>
            <a:ext cx="8820597" cy="54868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正方形/長方形 14"/>
          <p:cNvSpPr/>
          <p:nvPr/>
        </p:nvSpPr>
        <p:spPr>
          <a:xfrm>
            <a:off x="4788149" y="4581128"/>
            <a:ext cx="3528391" cy="2230837"/>
          </a:xfrm>
          <a:prstGeom prst="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rPr>
              <a:t>　　</a:t>
            </a:r>
          </a:p>
          <a:p>
            <a:r>
              <a:rPr lang="ja-JP" altLang="en-US" sz="1050" dirty="0">
                <a:solidFill>
                  <a:schemeClr val="tx1"/>
                </a:solidFill>
              </a:rPr>
              <a:t>　　</a:t>
            </a:r>
            <a:r>
              <a:rPr lang="en-US" altLang="ja-JP" sz="1050" dirty="0" err="1">
                <a:solidFill>
                  <a:schemeClr val="tx1"/>
                </a:solidFill>
              </a:rPr>
              <a:t>int</a:t>
            </a:r>
            <a:r>
              <a:rPr lang="en-US" altLang="ja-JP" sz="1050" dirty="0">
                <a:solidFill>
                  <a:schemeClr val="tx1"/>
                </a:solidFill>
              </a:rPr>
              <a:t> </a:t>
            </a:r>
            <a:r>
              <a:rPr lang="en-US" altLang="ja-JP" sz="1050" dirty="0" err="1">
                <a:solidFill>
                  <a:schemeClr val="tx1"/>
                </a:solidFill>
              </a:rPr>
              <a:t>renterPoints</a:t>
            </a:r>
            <a:r>
              <a:rPr lang="en-US" altLang="ja-JP" sz="1050" dirty="0">
                <a:solidFill>
                  <a:schemeClr val="tx1"/>
                </a:solidFill>
              </a:rPr>
              <a:t> = 0;</a:t>
            </a:r>
          </a:p>
          <a:p>
            <a:r>
              <a:rPr lang="ja-JP" altLang="en-US" sz="1050" dirty="0">
                <a:solidFill>
                  <a:schemeClr val="tx1"/>
                </a:solidFill>
              </a:rPr>
              <a:t>　　</a:t>
            </a:r>
            <a:r>
              <a:rPr lang="en-US" altLang="ja-JP" sz="1050" dirty="0">
                <a:solidFill>
                  <a:schemeClr val="tx1"/>
                </a:solidFill>
              </a:rPr>
              <a:t>Enumeration rentals = _</a:t>
            </a:r>
            <a:r>
              <a:rPr lang="en-US" altLang="ja-JP" sz="1050" dirty="0" err="1">
                <a:solidFill>
                  <a:schemeClr val="tx1"/>
                </a:solidFill>
              </a:rPr>
              <a:t>rentals.elements</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While (</a:t>
            </a:r>
            <a:r>
              <a:rPr lang="en-US" altLang="ja-JP" sz="1050" dirty="0" err="1">
                <a:solidFill>
                  <a:schemeClr val="tx1"/>
                </a:solidFill>
              </a:rPr>
              <a:t>rentals.hasMoreElements</a:t>
            </a:r>
            <a:r>
              <a:rPr lang="en-US" altLang="ja-JP" sz="1050" dirty="0">
                <a:solidFill>
                  <a:schemeClr val="tx1"/>
                </a:solidFill>
              </a:rPr>
              <a:t>()) {</a:t>
            </a:r>
          </a:p>
          <a:p>
            <a:r>
              <a:rPr lang="ja-JP" altLang="en-US" sz="1050" dirty="0">
                <a:solidFill>
                  <a:schemeClr val="tx1"/>
                </a:solidFill>
              </a:rPr>
              <a:t>　　　</a:t>
            </a:r>
            <a:r>
              <a:rPr lang="en-US" altLang="ja-JP" sz="1050" dirty="0">
                <a:solidFill>
                  <a:schemeClr val="tx1"/>
                </a:solidFill>
              </a:rPr>
              <a:t>Rental each = (Rental)</a:t>
            </a:r>
            <a:r>
              <a:rPr lang="en-US" altLang="ja-JP" sz="1050" dirty="0" err="1">
                <a:solidFill>
                  <a:schemeClr val="tx1"/>
                </a:solidFill>
              </a:rPr>
              <a:t>rentals.nextElement</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if (</a:t>
            </a:r>
            <a:r>
              <a:rPr lang="en-US" altLang="ja-JP" sz="1050" dirty="0" err="1">
                <a:solidFill>
                  <a:schemeClr val="tx1"/>
                </a:solidFill>
              </a:rPr>
              <a:t>each.getMovie</a:t>
            </a:r>
            <a:r>
              <a:rPr lang="en-US" altLang="ja-JP" sz="1050" dirty="0">
                <a:solidFill>
                  <a:schemeClr val="tx1"/>
                </a:solidFill>
              </a:rPr>
              <a:t>().</a:t>
            </a:r>
            <a:r>
              <a:rPr lang="en-US" altLang="ja-JP" sz="1050" dirty="0" err="1">
                <a:solidFill>
                  <a:schemeClr val="tx1"/>
                </a:solidFill>
              </a:rPr>
              <a:t>getPriceCode</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 </a:t>
            </a:r>
            <a:r>
              <a:rPr lang="en-US" altLang="ja-JP" sz="1050" dirty="0" err="1">
                <a:solidFill>
                  <a:schemeClr val="tx1"/>
                </a:solidFill>
              </a:rPr>
              <a:t>Movie.NEW_RELEASE</a:t>
            </a:r>
            <a:r>
              <a:rPr lang="en-US" altLang="ja-JP" sz="1050" dirty="0">
                <a:solidFill>
                  <a:schemeClr val="tx1"/>
                </a:solidFill>
              </a:rPr>
              <a:t>)</a:t>
            </a:r>
          </a:p>
          <a:p>
            <a:r>
              <a:rPr lang="ja-JP" altLang="en-US" sz="1050" dirty="0">
                <a:solidFill>
                  <a:schemeClr val="tx1"/>
                </a:solidFill>
              </a:rPr>
              <a:t>　　　　</a:t>
            </a:r>
            <a:r>
              <a:rPr lang="en-US" altLang="ja-JP" sz="1050" dirty="0" err="1">
                <a:solidFill>
                  <a:schemeClr val="tx1"/>
                </a:solidFill>
              </a:rPr>
              <a:t>rentalPoints</a:t>
            </a:r>
            <a:r>
              <a:rPr lang="en-US" altLang="ja-JP" sz="1050" dirty="0">
                <a:solidFill>
                  <a:schemeClr val="tx1"/>
                </a:solidFill>
              </a:rPr>
              <a:t> = </a:t>
            </a:r>
            <a:r>
              <a:rPr lang="en-US" altLang="ja-JP" sz="1050" dirty="0" err="1">
                <a:solidFill>
                  <a:schemeClr val="tx1"/>
                </a:solidFill>
              </a:rPr>
              <a:t>renterPoints</a:t>
            </a:r>
            <a:r>
              <a:rPr lang="en-US" altLang="ja-JP" sz="1050" dirty="0">
                <a:solidFill>
                  <a:schemeClr val="tx1"/>
                </a:solidFill>
              </a:rPr>
              <a:t> + 2;</a:t>
            </a:r>
          </a:p>
          <a:p>
            <a:r>
              <a:rPr lang="ja-JP" altLang="en-US" sz="1050" dirty="0">
                <a:solidFill>
                  <a:schemeClr val="tx1"/>
                </a:solidFill>
              </a:rPr>
              <a:t>　　　</a:t>
            </a:r>
            <a:r>
              <a:rPr lang="en-US" altLang="ja-JP" sz="1050" dirty="0">
                <a:solidFill>
                  <a:schemeClr val="tx1"/>
                </a:solidFill>
              </a:rPr>
              <a:t>else</a:t>
            </a:r>
          </a:p>
          <a:p>
            <a:r>
              <a:rPr lang="ja-JP" altLang="en-US" sz="1050" dirty="0">
                <a:solidFill>
                  <a:schemeClr val="tx1"/>
                </a:solidFill>
              </a:rPr>
              <a:t>　　　　</a:t>
            </a:r>
            <a:r>
              <a:rPr lang="en-US" altLang="ja-JP" sz="1050" dirty="0" err="1">
                <a:solidFill>
                  <a:schemeClr val="tx1"/>
                </a:solidFill>
              </a:rPr>
              <a:t>rentalPoints</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return </a:t>
            </a:r>
            <a:r>
              <a:rPr lang="en-US" altLang="ja-JP" sz="1050" dirty="0" err="1">
                <a:solidFill>
                  <a:schemeClr val="tx1"/>
                </a:solidFill>
              </a:rPr>
              <a:t>renterPoints</a:t>
            </a:r>
            <a:r>
              <a:rPr lang="en-US" altLang="ja-JP" sz="1050" dirty="0">
                <a:solidFill>
                  <a:schemeClr val="tx1"/>
                </a:solidFill>
              </a:rPr>
              <a:t>;</a:t>
            </a:r>
          </a:p>
          <a:p>
            <a:endParaRPr lang="en-US" altLang="ja-JP" sz="1050" dirty="0">
              <a:solidFill>
                <a:schemeClr val="tx1"/>
              </a:solidFill>
            </a:endParaRPr>
          </a:p>
        </p:txBody>
      </p:sp>
      <p:sp>
        <p:nvSpPr>
          <p:cNvPr id="17" name="正方形/長方形 16"/>
          <p:cNvSpPr/>
          <p:nvPr/>
        </p:nvSpPr>
        <p:spPr>
          <a:xfrm>
            <a:off x="217776" y="1484784"/>
            <a:ext cx="3960440" cy="1584176"/>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Enumeration rentals = _</a:t>
            </a:r>
            <a:r>
              <a:rPr lang="en-US" altLang="ja-JP" sz="1050" dirty="0" err="1">
                <a:solidFill>
                  <a:schemeClr val="tx1"/>
                </a:solidFill>
              </a:rPr>
              <a:t>rentals.elements</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err="1">
                <a:solidFill>
                  <a:schemeClr val="tx1"/>
                </a:solidFill>
              </a:rPr>
              <a:t>int</a:t>
            </a:r>
            <a:r>
              <a:rPr lang="en-US" altLang="ja-JP" sz="1050" dirty="0">
                <a:solidFill>
                  <a:schemeClr val="tx1"/>
                </a:solidFill>
              </a:rPr>
              <a:t> </a:t>
            </a:r>
            <a:r>
              <a:rPr lang="en-US" altLang="ja-JP" sz="1050" dirty="0" err="1">
                <a:solidFill>
                  <a:schemeClr val="tx1"/>
                </a:solidFill>
              </a:rPr>
              <a:t>renterPoints</a:t>
            </a:r>
            <a:r>
              <a:rPr lang="en-US" altLang="ja-JP" sz="1050" dirty="0">
                <a:solidFill>
                  <a:schemeClr val="tx1"/>
                </a:solidFill>
              </a:rPr>
              <a:t> = 0; </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While (</a:t>
            </a:r>
            <a:r>
              <a:rPr lang="en-US" altLang="ja-JP" sz="1050" dirty="0" err="1">
                <a:solidFill>
                  <a:schemeClr val="tx1"/>
                </a:solidFill>
              </a:rPr>
              <a:t>rentals.hasMoreElements</a:t>
            </a:r>
            <a:r>
              <a:rPr lang="en-US" altLang="ja-JP" sz="1050" dirty="0">
                <a:solidFill>
                  <a:schemeClr val="tx1"/>
                </a:solidFill>
              </a:rPr>
              <a:t>()) {</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Rental each = (Rental)</a:t>
            </a:r>
            <a:r>
              <a:rPr lang="en-US" altLang="ja-JP" sz="1050" dirty="0" err="1">
                <a:solidFill>
                  <a:schemeClr val="tx1"/>
                </a:solidFill>
              </a:rPr>
              <a:t>rentals.nextElement</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if (</a:t>
            </a:r>
            <a:r>
              <a:rPr lang="en-US" altLang="ja-JP" sz="1050" dirty="0" err="1">
                <a:solidFill>
                  <a:schemeClr val="tx1"/>
                </a:solidFill>
              </a:rPr>
              <a:t>each.getMovie</a:t>
            </a:r>
            <a:r>
              <a:rPr lang="en-US" altLang="ja-JP" sz="1050" dirty="0">
                <a:solidFill>
                  <a:schemeClr val="tx1"/>
                </a:solidFill>
              </a:rPr>
              <a:t>().</a:t>
            </a:r>
            <a:r>
              <a:rPr lang="en-US" altLang="ja-JP" sz="1050" dirty="0" err="1">
                <a:solidFill>
                  <a:schemeClr val="tx1"/>
                </a:solidFill>
              </a:rPr>
              <a:t>getPriceCode</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 </a:t>
            </a:r>
            <a:r>
              <a:rPr lang="en-US" altLang="ja-JP" sz="1050" dirty="0" err="1">
                <a:solidFill>
                  <a:schemeClr val="tx1"/>
                </a:solidFill>
              </a:rPr>
              <a:t>Movie.NEW_RELEASE</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err="1">
                <a:solidFill>
                  <a:schemeClr val="tx1"/>
                </a:solidFill>
              </a:rPr>
              <a:t>rentalPoints</a:t>
            </a:r>
            <a:r>
              <a:rPr lang="en-US" altLang="ja-JP" sz="1050" dirty="0">
                <a:solidFill>
                  <a:schemeClr val="tx1"/>
                </a:solidFill>
              </a:rPr>
              <a:t> = </a:t>
            </a:r>
            <a:r>
              <a:rPr lang="en-US" altLang="ja-JP" sz="1050" dirty="0" err="1">
                <a:solidFill>
                  <a:schemeClr val="tx1"/>
                </a:solidFill>
              </a:rPr>
              <a:t>renterPoints</a:t>
            </a:r>
            <a:r>
              <a:rPr lang="en-US" altLang="ja-JP" sz="1050" dirty="0">
                <a:solidFill>
                  <a:schemeClr val="tx1"/>
                </a:solidFill>
              </a:rPr>
              <a:t> + 2;</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else</a:t>
            </a:r>
          </a:p>
          <a:p>
            <a:r>
              <a:rPr lang="ja-JP" altLang="en-US" sz="1050" dirty="0">
                <a:solidFill>
                  <a:schemeClr val="tx1"/>
                </a:solidFill>
              </a:rPr>
              <a:t>  　　　　</a:t>
            </a:r>
            <a:r>
              <a:rPr lang="en-US" altLang="ja-JP" sz="1050" dirty="0" err="1">
                <a:solidFill>
                  <a:schemeClr val="tx1"/>
                </a:solidFill>
              </a:rPr>
              <a:t>rentalPoints</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a:t>
            </a:r>
          </a:p>
        </p:txBody>
      </p:sp>
      <p:sp>
        <p:nvSpPr>
          <p:cNvPr id="22" name="タイトル 1"/>
          <p:cNvSpPr>
            <a:spLocks noGrp="1"/>
          </p:cNvSpPr>
          <p:nvPr>
            <p:ph type="title"/>
          </p:nvPr>
        </p:nvSpPr>
        <p:spPr>
          <a:xfrm>
            <a:off x="179388" y="188913"/>
            <a:ext cx="8785225" cy="936625"/>
          </a:xfrm>
        </p:spPr>
        <p:txBody>
          <a:bodyPr/>
          <a:lstStyle/>
          <a:p>
            <a:r>
              <a:rPr lang="ja-JP" altLang="en-US" dirty="0"/>
              <a:t>正解集合の収集方法</a:t>
            </a:r>
            <a:endParaRPr kumimoji="1" lang="ja-JP" altLang="en-US" dirty="0"/>
          </a:p>
        </p:txBody>
      </p:sp>
    </p:spTree>
    <p:extLst>
      <p:ext uri="{BB962C8B-B14F-4D97-AF65-F5344CB8AC3E}">
        <p14:creationId xmlns:p14="http://schemas.microsoft.com/office/powerpoint/2010/main" val="18743788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4788024" y="1452348"/>
            <a:ext cx="3528391" cy="2230837"/>
          </a:xfrm>
          <a:prstGeom prst="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rPr>
              <a:t>　　</a:t>
            </a:r>
          </a:p>
          <a:p>
            <a:r>
              <a:rPr lang="ja-JP" altLang="en-US" sz="1050" dirty="0">
                <a:solidFill>
                  <a:schemeClr val="tx1"/>
                </a:solidFill>
              </a:rPr>
              <a:t>　　</a:t>
            </a:r>
            <a:r>
              <a:rPr lang="en-US" altLang="ja-JP" sz="1050" dirty="0" err="1">
                <a:solidFill>
                  <a:schemeClr val="tx1"/>
                </a:solidFill>
              </a:rPr>
              <a:t>int</a:t>
            </a:r>
            <a:r>
              <a:rPr lang="en-US" altLang="ja-JP" sz="1050" dirty="0">
                <a:solidFill>
                  <a:schemeClr val="tx1"/>
                </a:solidFill>
              </a:rPr>
              <a:t> </a:t>
            </a:r>
            <a:r>
              <a:rPr lang="en-US" altLang="ja-JP" sz="1050" dirty="0" err="1">
                <a:solidFill>
                  <a:schemeClr val="tx1"/>
                </a:solidFill>
              </a:rPr>
              <a:t>renterPoints</a:t>
            </a:r>
            <a:r>
              <a:rPr lang="en-US" altLang="ja-JP" sz="1050" dirty="0">
                <a:solidFill>
                  <a:schemeClr val="tx1"/>
                </a:solidFill>
              </a:rPr>
              <a:t> = 0;</a:t>
            </a:r>
          </a:p>
          <a:p>
            <a:r>
              <a:rPr lang="ja-JP" altLang="en-US" sz="1050" dirty="0">
                <a:solidFill>
                  <a:schemeClr val="tx1"/>
                </a:solidFill>
              </a:rPr>
              <a:t>　　</a:t>
            </a:r>
            <a:r>
              <a:rPr lang="en-US" altLang="ja-JP" sz="1050" dirty="0">
                <a:solidFill>
                  <a:schemeClr val="tx1"/>
                </a:solidFill>
              </a:rPr>
              <a:t>Enumeration rentals = _</a:t>
            </a:r>
            <a:r>
              <a:rPr lang="en-US" altLang="ja-JP" sz="1050" dirty="0" err="1">
                <a:solidFill>
                  <a:schemeClr val="tx1"/>
                </a:solidFill>
              </a:rPr>
              <a:t>rentals.elements</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While (</a:t>
            </a:r>
            <a:r>
              <a:rPr lang="en-US" altLang="ja-JP" sz="1050" dirty="0" err="1">
                <a:solidFill>
                  <a:schemeClr val="tx1"/>
                </a:solidFill>
              </a:rPr>
              <a:t>rentals.hasMoreElements</a:t>
            </a:r>
            <a:r>
              <a:rPr lang="en-US" altLang="ja-JP" sz="1050" dirty="0">
                <a:solidFill>
                  <a:schemeClr val="tx1"/>
                </a:solidFill>
              </a:rPr>
              <a:t>()) {</a:t>
            </a:r>
          </a:p>
          <a:p>
            <a:r>
              <a:rPr lang="ja-JP" altLang="en-US" sz="1050" dirty="0">
                <a:solidFill>
                  <a:schemeClr val="tx1"/>
                </a:solidFill>
              </a:rPr>
              <a:t>　　　</a:t>
            </a:r>
            <a:r>
              <a:rPr lang="en-US" altLang="ja-JP" sz="1050" dirty="0">
                <a:solidFill>
                  <a:schemeClr val="tx1"/>
                </a:solidFill>
              </a:rPr>
              <a:t>Rental each = (Rental)</a:t>
            </a:r>
            <a:r>
              <a:rPr lang="en-US" altLang="ja-JP" sz="1050" dirty="0" err="1">
                <a:solidFill>
                  <a:schemeClr val="tx1"/>
                </a:solidFill>
              </a:rPr>
              <a:t>rentals.nextElement</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if (</a:t>
            </a:r>
            <a:r>
              <a:rPr lang="en-US" altLang="ja-JP" sz="1050" dirty="0" err="1">
                <a:solidFill>
                  <a:schemeClr val="tx1"/>
                </a:solidFill>
              </a:rPr>
              <a:t>each.getMovie</a:t>
            </a:r>
            <a:r>
              <a:rPr lang="en-US" altLang="ja-JP" sz="1050" dirty="0">
                <a:solidFill>
                  <a:schemeClr val="tx1"/>
                </a:solidFill>
              </a:rPr>
              <a:t>().</a:t>
            </a:r>
            <a:r>
              <a:rPr lang="en-US" altLang="ja-JP" sz="1050" dirty="0" err="1">
                <a:solidFill>
                  <a:schemeClr val="tx1"/>
                </a:solidFill>
              </a:rPr>
              <a:t>getPriceCode</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 </a:t>
            </a:r>
            <a:r>
              <a:rPr lang="en-US" altLang="ja-JP" sz="1050" dirty="0" err="1">
                <a:solidFill>
                  <a:schemeClr val="tx1"/>
                </a:solidFill>
              </a:rPr>
              <a:t>Movie.NEW_RELEASE</a:t>
            </a:r>
            <a:r>
              <a:rPr lang="en-US" altLang="ja-JP" sz="1050" dirty="0">
                <a:solidFill>
                  <a:schemeClr val="tx1"/>
                </a:solidFill>
              </a:rPr>
              <a:t>)</a:t>
            </a:r>
          </a:p>
          <a:p>
            <a:r>
              <a:rPr lang="ja-JP" altLang="en-US" sz="1050" dirty="0">
                <a:solidFill>
                  <a:schemeClr val="tx1"/>
                </a:solidFill>
              </a:rPr>
              <a:t>　　　　</a:t>
            </a:r>
            <a:r>
              <a:rPr lang="en-US" altLang="ja-JP" sz="1050" dirty="0" err="1">
                <a:solidFill>
                  <a:schemeClr val="tx1"/>
                </a:solidFill>
              </a:rPr>
              <a:t>rentalPoints</a:t>
            </a:r>
            <a:r>
              <a:rPr lang="en-US" altLang="ja-JP" sz="1050" dirty="0">
                <a:solidFill>
                  <a:schemeClr val="tx1"/>
                </a:solidFill>
              </a:rPr>
              <a:t> = </a:t>
            </a:r>
            <a:r>
              <a:rPr lang="en-US" altLang="ja-JP" sz="1050" dirty="0" err="1">
                <a:solidFill>
                  <a:schemeClr val="tx1"/>
                </a:solidFill>
              </a:rPr>
              <a:t>renterPoints</a:t>
            </a:r>
            <a:r>
              <a:rPr lang="en-US" altLang="ja-JP" sz="1050" dirty="0">
                <a:solidFill>
                  <a:schemeClr val="tx1"/>
                </a:solidFill>
              </a:rPr>
              <a:t> + 2;</a:t>
            </a:r>
          </a:p>
          <a:p>
            <a:r>
              <a:rPr lang="ja-JP" altLang="en-US" sz="1050" dirty="0">
                <a:solidFill>
                  <a:schemeClr val="tx1"/>
                </a:solidFill>
              </a:rPr>
              <a:t>　　　</a:t>
            </a:r>
            <a:r>
              <a:rPr lang="en-US" altLang="ja-JP" sz="1050" dirty="0">
                <a:solidFill>
                  <a:schemeClr val="tx1"/>
                </a:solidFill>
              </a:rPr>
              <a:t>else</a:t>
            </a:r>
          </a:p>
          <a:p>
            <a:r>
              <a:rPr lang="ja-JP" altLang="en-US" sz="1050" dirty="0">
                <a:solidFill>
                  <a:schemeClr val="tx1"/>
                </a:solidFill>
              </a:rPr>
              <a:t>　　　　</a:t>
            </a:r>
            <a:r>
              <a:rPr lang="en-US" altLang="ja-JP" sz="1050" dirty="0" err="1">
                <a:solidFill>
                  <a:schemeClr val="tx1"/>
                </a:solidFill>
              </a:rPr>
              <a:t>rentalPoints</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a:t>
            </a:r>
          </a:p>
          <a:p>
            <a:r>
              <a:rPr lang="ja-JP" altLang="en-US" sz="1050" dirty="0">
                <a:solidFill>
                  <a:schemeClr val="tx1"/>
                </a:solidFill>
              </a:rPr>
              <a:t>　　</a:t>
            </a:r>
            <a:r>
              <a:rPr lang="en-US" altLang="ja-JP" sz="1050" dirty="0">
                <a:solidFill>
                  <a:schemeClr val="tx1"/>
                </a:solidFill>
              </a:rPr>
              <a:t>return </a:t>
            </a:r>
            <a:r>
              <a:rPr lang="en-US" altLang="ja-JP" sz="1050" dirty="0" err="1">
                <a:solidFill>
                  <a:schemeClr val="tx1"/>
                </a:solidFill>
              </a:rPr>
              <a:t>renterPoints</a:t>
            </a:r>
            <a:r>
              <a:rPr lang="en-US" altLang="ja-JP" sz="1050" dirty="0" smtClean="0">
                <a:solidFill>
                  <a:schemeClr val="tx1"/>
                </a:solidFill>
              </a:rPr>
              <a:t>;</a:t>
            </a:r>
          </a:p>
          <a:p>
            <a:r>
              <a:rPr lang="ja-JP" altLang="en-US" sz="1050" dirty="0" smtClean="0">
                <a:solidFill>
                  <a:schemeClr val="tx1"/>
                </a:solidFill>
              </a:rPr>
              <a:t>　</a:t>
            </a:r>
            <a:endParaRPr lang="en-US" altLang="ja-JP" sz="1050" dirty="0">
              <a:solidFill>
                <a:schemeClr val="tx1"/>
              </a:solidFill>
            </a:endParaRPr>
          </a:p>
        </p:txBody>
      </p:sp>
      <p:sp>
        <p:nvSpPr>
          <p:cNvPr id="17" name="正方形/長方形 16"/>
          <p:cNvSpPr/>
          <p:nvPr/>
        </p:nvSpPr>
        <p:spPr>
          <a:xfrm>
            <a:off x="217776" y="1484784"/>
            <a:ext cx="3960440" cy="1584176"/>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Enumeration rentals = _</a:t>
            </a:r>
            <a:r>
              <a:rPr lang="en-US" altLang="ja-JP" sz="1050" dirty="0" err="1">
                <a:solidFill>
                  <a:schemeClr val="tx1"/>
                </a:solidFill>
              </a:rPr>
              <a:t>rentals.elements</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err="1">
                <a:solidFill>
                  <a:schemeClr val="tx1"/>
                </a:solidFill>
              </a:rPr>
              <a:t>int</a:t>
            </a:r>
            <a:r>
              <a:rPr lang="en-US" altLang="ja-JP" sz="1050" dirty="0">
                <a:solidFill>
                  <a:schemeClr val="tx1"/>
                </a:solidFill>
              </a:rPr>
              <a:t> </a:t>
            </a:r>
            <a:r>
              <a:rPr lang="en-US" altLang="ja-JP" sz="1050" dirty="0" err="1">
                <a:solidFill>
                  <a:schemeClr val="tx1"/>
                </a:solidFill>
              </a:rPr>
              <a:t>renterPoints</a:t>
            </a:r>
            <a:r>
              <a:rPr lang="en-US" altLang="ja-JP" sz="1050" dirty="0">
                <a:solidFill>
                  <a:schemeClr val="tx1"/>
                </a:solidFill>
              </a:rPr>
              <a:t> = 0; </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While (</a:t>
            </a:r>
            <a:r>
              <a:rPr lang="en-US" altLang="ja-JP" sz="1050" dirty="0" err="1">
                <a:solidFill>
                  <a:schemeClr val="tx1"/>
                </a:solidFill>
              </a:rPr>
              <a:t>rentals.hasMoreElements</a:t>
            </a:r>
            <a:r>
              <a:rPr lang="en-US" altLang="ja-JP" sz="1050" dirty="0">
                <a:solidFill>
                  <a:schemeClr val="tx1"/>
                </a:solidFill>
              </a:rPr>
              <a:t>()) {</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Rental each = (Rental)</a:t>
            </a:r>
            <a:r>
              <a:rPr lang="en-US" altLang="ja-JP" sz="1050" dirty="0" err="1">
                <a:solidFill>
                  <a:schemeClr val="tx1"/>
                </a:solidFill>
              </a:rPr>
              <a:t>rentals.nextElement</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if (</a:t>
            </a:r>
            <a:r>
              <a:rPr lang="en-US" altLang="ja-JP" sz="1050" dirty="0" err="1">
                <a:solidFill>
                  <a:schemeClr val="tx1"/>
                </a:solidFill>
              </a:rPr>
              <a:t>each.getMovie</a:t>
            </a:r>
            <a:r>
              <a:rPr lang="en-US" altLang="ja-JP" sz="1050" dirty="0">
                <a:solidFill>
                  <a:schemeClr val="tx1"/>
                </a:solidFill>
              </a:rPr>
              <a:t>().</a:t>
            </a:r>
            <a:r>
              <a:rPr lang="en-US" altLang="ja-JP" sz="1050" dirty="0" err="1">
                <a:solidFill>
                  <a:schemeClr val="tx1"/>
                </a:solidFill>
              </a:rPr>
              <a:t>getPriceCode</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 </a:t>
            </a:r>
            <a:r>
              <a:rPr lang="en-US" altLang="ja-JP" sz="1050" dirty="0" err="1">
                <a:solidFill>
                  <a:schemeClr val="tx1"/>
                </a:solidFill>
              </a:rPr>
              <a:t>Movie.NEW_RELEASE</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err="1">
                <a:solidFill>
                  <a:schemeClr val="tx1"/>
                </a:solidFill>
              </a:rPr>
              <a:t>rentalPoints</a:t>
            </a:r>
            <a:r>
              <a:rPr lang="en-US" altLang="ja-JP" sz="1050" dirty="0">
                <a:solidFill>
                  <a:schemeClr val="tx1"/>
                </a:solidFill>
              </a:rPr>
              <a:t> = </a:t>
            </a:r>
            <a:r>
              <a:rPr lang="en-US" altLang="ja-JP" sz="1050" dirty="0" err="1">
                <a:solidFill>
                  <a:schemeClr val="tx1"/>
                </a:solidFill>
              </a:rPr>
              <a:t>renterPoints</a:t>
            </a:r>
            <a:r>
              <a:rPr lang="en-US" altLang="ja-JP" sz="1050" dirty="0">
                <a:solidFill>
                  <a:schemeClr val="tx1"/>
                </a:solidFill>
              </a:rPr>
              <a:t> + 2;</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else</a:t>
            </a:r>
          </a:p>
          <a:p>
            <a:r>
              <a:rPr lang="ja-JP" altLang="en-US" sz="1050" dirty="0">
                <a:solidFill>
                  <a:schemeClr val="tx1"/>
                </a:solidFill>
              </a:rPr>
              <a:t>  　　　　</a:t>
            </a:r>
            <a:r>
              <a:rPr lang="en-US" altLang="ja-JP" sz="1050" dirty="0" err="1">
                <a:solidFill>
                  <a:schemeClr val="tx1"/>
                </a:solidFill>
              </a:rPr>
              <a:t>rentalPoints</a:t>
            </a:r>
            <a:r>
              <a:rPr lang="en-US" altLang="ja-JP" sz="1050" dirty="0">
                <a:solidFill>
                  <a:schemeClr val="tx1"/>
                </a:solidFill>
              </a:rPr>
              <a:t>++;</a:t>
            </a:r>
          </a:p>
          <a:p>
            <a:r>
              <a:rPr lang="en-US" altLang="ja-JP" sz="1050" dirty="0">
                <a:solidFill>
                  <a:schemeClr val="tx1"/>
                </a:solidFill>
              </a:rPr>
              <a:t>  </a:t>
            </a:r>
            <a:r>
              <a:rPr lang="ja-JP" altLang="en-US" sz="1050" dirty="0">
                <a:solidFill>
                  <a:schemeClr val="tx1"/>
                </a:solidFill>
              </a:rPr>
              <a:t>　　</a:t>
            </a:r>
            <a:r>
              <a:rPr lang="en-US" altLang="ja-JP" sz="1050" dirty="0">
                <a:solidFill>
                  <a:schemeClr val="tx1"/>
                </a:solidFill>
              </a:rPr>
              <a:t>}</a:t>
            </a:r>
          </a:p>
        </p:txBody>
      </p:sp>
      <p:sp>
        <p:nvSpPr>
          <p:cNvPr id="22" name="タイトル 1"/>
          <p:cNvSpPr>
            <a:spLocks noGrp="1"/>
          </p:cNvSpPr>
          <p:nvPr>
            <p:ph type="title"/>
          </p:nvPr>
        </p:nvSpPr>
        <p:spPr>
          <a:xfrm>
            <a:off x="179388" y="188913"/>
            <a:ext cx="8785225" cy="936625"/>
          </a:xfrm>
        </p:spPr>
        <p:txBody>
          <a:bodyPr/>
          <a:lstStyle/>
          <a:p>
            <a:r>
              <a:rPr lang="ja-JP" altLang="en-US" dirty="0"/>
              <a:t>正解集合の収集方法</a:t>
            </a:r>
            <a:endParaRPr kumimoji="1" lang="ja-JP" altLang="en-US" dirty="0"/>
          </a:p>
        </p:txBody>
      </p:sp>
      <p:sp>
        <p:nvSpPr>
          <p:cNvPr id="2" name="テキスト ボックス 1"/>
          <p:cNvSpPr txBox="1"/>
          <p:nvPr/>
        </p:nvSpPr>
        <p:spPr>
          <a:xfrm>
            <a:off x="755576" y="4077072"/>
            <a:ext cx="2185021" cy="900246"/>
          </a:xfrm>
          <a:prstGeom prst="rect">
            <a:avLst/>
          </a:prstGeom>
          <a:solidFill>
            <a:schemeClr val="bg1"/>
          </a:solidFill>
          <a:ln w="19050">
            <a:solidFill>
              <a:srgbClr val="FF0000"/>
            </a:solidFill>
          </a:ln>
        </p:spPr>
        <p:txBody>
          <a:bodyPr wrap="square" rtlCol="0">
            <a:spAutoFit/>
          </a:bodyPr>
          <a:lstStyle/>
          <a:p>
            <a:r>
              <a:rPr lang="en-US" altLang="ja-JP" sz="1050" dirty="0" smtClean="0"/>
              <a:t>Enumeration rentals</a:t>
            </a:r>
          </a:p>
          <a:p>
            <a:r>
              <a:rPr lang="en-US" altLang="ja-JP" sz="1050" dirty="0"/>
              <a:t>r</a:t>
            </a:r>
            <a:r>
              <a:rPr kumimoji="1" lang="en-US" altLang="ja-JP" sz="1050" dirty="0" smtClean="0"/>
              <a:t>entals =</a:t>
            </a:r>
          </a:p>
          <a:p>
            <a:r>
              <a:rPr lang="en-US" altLang="ja-JP" sz="1050" dirty="0" smtClean="0"/>
              <a:t>= _</a:t>
            </a:r>
            <a:r>
              <a:rPr lang="en-US" altLang="ja-JP" sz="1050" dirty="0" err="1" smtClean="0"/>
              <a:t>rentals.elements</a:t>
            </a:r>
            <a:r>
              <a:rPr lang="en-US" altLang="ja-JP" sz="1050" dirty="0" smtClean="0"/>
              <a:t>()</a:t>
            </a:r>
          </a:p>
          <a:p>
            <a:r>
              <a:rPr kumimoji="1" lang="en-US" altLang="ja-JP" sz="1050" dirty="0" smtClean="0"/>
              <a:t>_</a:t>
            </a:r>
            <a:r>
              <a:rPr kumimoji="1" lang="en-US" altLang="ja-JP" sz="1050" dirty="0" err="1" smtClean="0"/>
              <a:t>rentals.elements</a:t>
            </a:r>
            <a:r>
              <a:rPr kumimoji="1" lang="en-US" altLang="ja-JP" sz="1050" dirty="0" smtClean="0"/>
              <a:t>();</a:t>
            </a:r>
          </a:p>
          <a:p>
            <a:r>
              <a:rPr kumimoji="1" lang="en-US" altLang="ja-JP" sz="1050" dirty="0" smtClean="0"/>
              <a:t>…</a:t>
            </a:r>
            <a:endParaRPr kumimoji="1" lang="ja-JP" altLang="en-US" sz="1050" dirty="0"/>
          </a:p>
        </p:txBody>
      </p:sp>
      <p:sp>
        <p:nvSpPr>
          <p:cNvPr id="3" name="下矢印 2"/>
          <p:cNvSpPr/>
          <p:nvPr/>
        </p:nvSpPr>
        <p:spPr bwMode="auto">
          <a:xfrm>
            <a:off x="1458719" y="3248980"/>
            <a:ext cx="576064" cy="648072"/>
          </a:xfrm>
          <a:prstGeom prst="downArrow">
            <a:avLst/>
          </a:prstGeom>
          <a:solidFill>
            <a:srgbClr val="FF00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下矢印 8"/>
          <p:cNvSpPr/>
          <p:nvPr/>
        </p:nvSpPr>
        <p:spPr bwMode="auto">
          <a:xfrm>
            <a:off x="6264187" y="3753036"/>
            <a:ext cx="576064" cy="648072"/>
          </a:xfrm>
          <a:prstGeom prst="downArrow">
            <a:avLst/>
          </a:prstGeom>
          <a:solidFill>
            <a:schemeClr val="accent1">
              <a:lumMod val="5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テキスト ボックス 4"/>
          <p:cNvSpPr txBox="1"/>
          <p:nvPr/>
        </p:nvSpPr>
        <p:spPr>
          <a:xfrm>
            <a:off x="5624987" y="4527195"/>
            <a:ext cx="1854463" cy="900246"/>
          </a:xfrm>
          <a:prstGeom prst="rect">
            <a:avLst/>
          </a:prstGeom>
          <a:solidFill>
            <a:schemeClr val="bg1"/>
          </a:solidFill>
          <a:ln w="19050">
            <a:solidFill>
              <a:schemeClr val="accent1">
                <a:lumMod val="50000"/>
              </a:schemeClr>
            </a:solidFill>
          </a:ln>
        </p:spPr>
        <p:txBody>
          <a:bodyPr wrap="square" rtlCol="0">
            <a:spAutoFit/>
          </a:bodyPr>
          <a:lstStyle/>
          <a:p>
            <a:r>
              <a:rPr kumimoji="1" lang="en-US" altLang="ja-JP" sz="1050" dirty="0" err="1" smtClean="0"/>
              <a:t>Int</a:t>
            </a:r>
            <a:r>
              <a:rPr kumimoji="1" lang="en-US" altLang="ja-JP" sz="1050" dirty="0" smtClean="0"/>
              <a:t> </a:t>
            </a:r>
            <a:r>
              <a:rPr kumimoji="1" lang="en-US" altLang="ja-JP" sz="1050" dirty="0" err="1" smtClean="0"/>
              <a:t>renterPoints</a:t>
            </a:r>
            <a:endParaRPr kumimoji="1" lang="en-US" altLang="ja-JP" sz="1050" dirty="0" smtClean="0"/>
          </a:p>
          <a:p>
            <a:r>
              <a:rPr lang="en-US" altLang="ja-JP" sz="1050" dirty="0" err="1" smtClean="0"/>
              <a:t>rentarPoints</a:t>
            </a:r>
            <a:r>
              <a:rPr lang="en-US" altLang="ja-JP" sz="1050" dirty="0" smtClean="0"/>
              <a:t> =</a:t>
            </a:r>
          </a:p>
          <a:p>
            <a:r>
              <a:rPr lang="en-US" altLang="ja-JP" sz="1050" dirty="0" smtClean="0"/>
              <a:t>= 0</a:t>
            </a:r>
          </a:p>
          <a:p>
            <a:r>
              <a:rPr kumimoji="1" lang="en-US" altLang="ja-JP" sz="1050" dirty="0" smtClean="0"/>
              <a:t>0;</a:t>
            </a:r>
          </a:p>
          <a:p>
            <a:r>
              <a:rPr lang="en-US" altLang="ja-JP" sz="1050" dirty="0" smtClean="0"/>
              <a:t>…</a:t>
            </a:r>
            <a:endParaRPr kumimoji="1" lang="ja-JP" altLang="en-US" sz="1050" dirty="0"/>
          </a:p>
        </p:txBody>
      </p:sp>
      <p:cxnSp>
        <p:nvCxnSpPr>
          <p:cNvPr id="10" name="直線矢印コネクタ 9"/>
          <p:cNvCxnSpPr>
            <a:endCxn id="2" idx="2"/>
          </p:cNvCxnSpPr>
          <p:nvPr/>
        </p:nvCxnSpPr>
        <p:spPr bwMode="auto">
          <a:xfrm flipH="1" flipV="1">
            <a:off x="1848087" y="4977318"/>
            <a:ext cx="1499777" cy="539914"/>
          </a:xfrm>
          <a:prstGeom prst="straightConnector1">
            <a:avLst/>
          </a:prstGeom>
          <a:solidFill>
            <a:schemeClr val="accent2"/>
          </a:solidFill>
          <a:ln w="9525" cap="flat" cmpd="sng" algn="ctr">
            <a:solidFill>
              <a:schemeClr val="accent2"/>
            </a:solidFill>
            <a:prstDash val="solid"/>
            <a:round/>
            <a:headEnd type="none" w="med" len="med"/>
            <a:tailEnd type="triangle"/>
          </a:ln>
          <a:effectLst/>
        </p:spPr>
      </p:cxnSp>
      <p:cxnSp>
        <p:nvCxnSpPr>
          <p:cNvPr id="14" name="直線矢印コネクタ 13"/>
          <p:cNvCxnSpPr>
            <a:endCxn id="5" idx="1"/>
          </p:cNvCxnSpPr>
          <p:nvPr/>
        </p:nvCxnSpPr>
        <p:spPr bwMode="auto">
          <a:xfrm flipV="1">
            <a:off x="3347864" y="4977318"/>
            <a:ext cx="2277123" cy="539914"/>
          </a:xfrm>
          <a:prstGeom prst="straightConnector1">
            <a:avLst/>
          </a:prstGeom>
          <a:solidFill>
            <a:schemeClr val="accent2"/>
          </a:solidFill>
          <a:ln w="9525" cap="flat" cmpd="sng" algn="ctr">
            <a:solidFill>
              <a:schemeClr val="accent2"/>
            </a:solidFill>
            <a:prstDash val="solid"/>
            <a:round/>
            <a:headEnd type="none" w="med" len="med"/>
            <a:tailEnd type="triangle"/>
          </a:ln>
          <a:effectLst/>
        </p:spPr>
      </p:cxnSp>
      <p:sp>
        <p:nvSpPr>
          <p:cNvPr id="16" name="テキスト ボックス 15"/>
          <p:cNvSpPr txBox="1"/>
          <p:nvPr/>
        </p:nvSpPr>
        <p:spPr>
          <a:xfrm>
            <a:off x="2215189" y="5517232"/>
            <a:ext cx="3970959" cy="523220"/>
          </a:xfrm>
          <a:prstGeom prst="rect">
            <a:avLst/>
          </a:prstGeom>
          <a:noFill/>
        </p:spPr>
        <p:txBody>
          <a:bodyPr wrap="none" rtlCol="0">
            <a:spAutoFit/>
          </a:bodyPr>
          <a:lstStyle/>
          <a:p>
            <a:r>
              <a:rPr lang="ja-JP" altLang="en-US" sz="2800" dirty="0" smtClean="0"/>
              <a:t>共通部分の割合を求める</a:t>
            </a:r>
            <a:endParaRPr kumimoji="1" lang="ja-JP" altLang="en-US" sz="2800" dirty="0"/>
          </a:p>
        </p:txBody>
      </p:sp>
    </p:spTree>
    <p:extLst>
      <p:ext uri="{BB962C8B-B14F-4D97-AF65-F5344CB8AC3E}">
        <p14:creationId xmlns:p14="http://schemas.microsoft.com/office/powerpoint/2010/main" val="25292448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9" grpId="0" animBg="1"/>
      <p:bldP spid="5" grpId="0" animBg="1"/>
      <p:bldP spid="1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dirty="0" smtClean="0"/>
              <a:t>実験対象</a:t>
            </a:r>
            <a:endParaRPr kumimoji="1" lang="ja-JP" altLang="en-US" dirty="0"/>
          </a:p>
        </p:txBody>
      </p:sp>
      <p:sp>
        <p:nvSpPr>
          <p:cNvPr id="5" name="コンテンツ プレースホルダー 4"/>
          <p:cNvSpPr>
            <a:spLocks noGrp="1"/>
          </p:cNvSpPr>
          <p:nvPr>
            <p:ph sz="half" idx="1"/>
          </p:nvPr>
        </p:nvSpPr>
        <p:spPr>
          <a:xfrm>
            <a:off x="35496" y="1269008"/>
            <a:ext cx="8784976" cy="5040312"/>
          </a:xfrm>
        </p:spPr>
        <p:txBody>
          <a:bodyPr/>
          <a:lstStyle/>
          <a:p>
            <a:r>
              <a:rPr lang="en-US" altLang="ja-JP" dirty="0" err="1" smtClean="0"/>
              <a:t>jEdit</a:t>
            </a:r>
            <a:r>
              <a:rPr lang="ja-JP" altLang="en-US" dirty="0"/>
              <a:t>プロジェクト</a:t>
            </a:r>
            <a:endParaRPr lang="en-US" altLang="ja-JP" dirty="0"/>
          </a:p>
          <a:p>
            <a:pPr lvl="1"/>
            <a:r>
              <a:rPr lang="ja-JP" altLang="en-US" dirty="0"/>
              <a:t>プロジェクト概要</a:t>
            </a:r>
            <a:endParaRPr lang="en-US" altLang="ja-JP" dirty="0"/>
          </a:p>
          <a:p>
            <a:pPr lvl="2"/>
            <a:r>
              <a:rPr lang="ja-JP" altLang="en-US" dirty="0"/>
              <a:t>種類</a:t>
            </a:r>
            <a:r>
              <a:rPr lang="ja-JP" altLang="en-US" dirty="0" smtClean="0"/>
              <a:t>：テキスト</a:t>
            </a:r>
            <a:r>
              <a:rPr lang="ja-JP" altLang="en-US" dirty="0"/>
              <a:t>エディタ</a:t>
            </a:r>
            <a:endParaRPr lang="en-US" altLang="ja-JP" dirty="0"/>
          </a:p>
          <a:p>
            <a:pPr lvl="2"/>
            <a:r>
              <a:rPr lang="ja-JP" altLang="en-US" dirty="0"/>
              <a:t>開発期間</a:t>
            </a:r>
            <a:r>
              <a:rPr lang="en-US" altLang="ja-JP" dirty="0" smtClean="0"/>
              <a:t>:2002</a:t>
            </a:r>
            <a:r>
              <a:rPr lang="ja-JP" altLang="en-US" dirty="0" smtClean="0"/>
              <a:t>年</a:t>
            </a:r>
            <a:r>
              <a:rPr lang="en-US" altLang="ja-JP" dirty="0" smtClean="0"/>
              <a:t>4</a:t>
            </a:r>
            <a:r>
              <a:rPr lang="ja-JP" altLang="en-US" dirty="0" smtClean="0"/>
              <a:t>月</a:t>
            </a:r>
            <a:r>
              <a:rPr lang="en-US" altLang="ja-JP" dirty="0" smtClean="0"/>
              <a:t>12</a:t>
            </a:r>
            <a:r>
              <a:rPr lang="ja-JP" altLang="en-US" dirty="0" smtClean="0"/>
              <a:t>日～</a:t>
            </a:r>
            <a:r>
              <a:rPr lang="en-US" altLang="ja-JP" dirty="0" smtClean="0"/>
              <a:t>2012</a:t>
            </a:r>
            <a:r>
              <a:rPr lang="ja-JP" altLang="en-US" dirty="0" smtClean="0"/>
              <a:t>年</a:t>
            </a:r>
            <a:r>
              <a:rPr lang="en-US" altLang="ja-JP" dirty="0" smtClean="0"/>
              <a:t>1</a:t>
            </a:r>
            <a:r>
              <a:rPr lang="ja-JP" altLang="en-US" dirty="0" smtClean="0"/>
              <a:t>月</a:t>
            </a:r>
            <a:r>
              <a:rPr lang="en-US" altLang="ja-JP" dirty="0" smtClean="0"/>
              <a:t>30</a:t>
            </a:r>
            <a:r>
              <a:rPr lang="ja-JP" altLang="en-US" dirty="0" smtClean="0"/>
              <a:t>日</a:t>
            </a:r>
            <a:endParaRPr lang="en-US" altLang="ja-JP" dirty="0" smtClean="0"/>
          </a:p>
          <a:p>
            <a:pPr lvl="2"/>
            <a:r>
              <a:rPr lang="en-US" altLang="ja-JP" dirty="0" smtClean="0"/>
              <a:t>LOC:177,945</a:t>
            </a:r>
            <a:endParaRPr lang="en-US" altLang="ja-JP" dirty="0"/>
          </a:p>
        </p:txBody>
      </p:sp>
      <p:graphicFrame>
        <p:nvGraphicFramePr>
          <p:cNvPr id="2" name="表 1"/>
          <p:cNvGraphicFramePr>
            <a:graphicFrameLocks noGrp="1"/>
          </p:cNvGraphicFramePr>
          <p:nvPr>
            <p:extLst>
              <p:ext uri="{D42A27DB-BD31-4B8C-83A1-F6EECF244321}">
                <p14:modId xmlns:p14="http://schemas.microsoft.com/office/powerpoint/2010/main" val="1276693552"/>
              </p:ext>
            </p:extLst>
          </p:nvPr>
        </p:nvGraphicFramePr>
        <p:xfrm>
          <a:off x="1331640" y="3652232"/>
          <a:ext cx="6096000" cy="2225040"/>
        </p:xfrm>
        <a:graphic>
          <a:graphicData uri="http://schemas.openxmlformats.org/drawingml/2006/table">
            <a:tbl>
              <a:tblPr firstRow="1" bandRow="1">
                <a:tableStyleId>{21E4AEA4-8DFA-4A89-87EB-49C32662AFE0}</a:tableStyleId>
              </a:tblPr>
              <a:tblGrid>
                <a:gridCol w="3048000"/>
                <a:gridCol w="3048000"/>
              </a:tblGrid>
              <a:tr h="370840">
                <a:tc>
                  <a:txBody>
                    <a:bodyPr/>
                    <a:lstStyle/>
                    <a:p>
                      <a:r>
                        <a:rPr kumimoji="1" lang="ja-JP" altLang="en-US" dirty="0" smtClean="0"/>
                        <a:t>類似度</a:t>
                      </a:r>
                      <a:endParaRPr kumimoji="1" lang="ja-JP" altLang="en-US" dirty="0"/>
                    </a:p>
                  </a:txBody>
                  <a:tcPr/>
                </a:tc>
                <a:tc>
                  <a:txBody>
                    <a:bodyPr/>
                    <a:lstStyle/>
                    <a:p>
                      <a:r>
                        <a:rPr kumimoji="1" lang="ja-JP" altLang="en-US" dirty="0" smtClean="0"/>
                        <a:t>メソッド数</a:t>
                      </a:r>
                      <a:endParaRPr kumimoji="1" lang="ja-JP" altLang="en-US" dirty="0"/>
                    </a:p>
                  </a:txBody>
                  <a:tcPr/>
                </a:tc>
              </a:tr>
              <a:tr h="370840">
                <a:tc>
                  <a:txBody>
                    <a:bodyPr/>
                    <a:lstStyle/>
                    <a:p>
                      <a:r>
                        <a:rPr kumimoji="1" lang="en-US" altLang="ja-JP" dirty="0" smtClean="0"/>
                        <a:t>1.0</a:t>
                      </a:r>
                      <a:endParaRPr kumimoji="1" lang="ja-JP" altLang="en-US" dirty="0"/>
                    </a:p>
                  </a:txBody>
                  <a:tcPr/>
                </a:tc>
                <a:tc>
                  <a:txBody>
                    <a:bodyPr/>
                    <a:lstStyle/>
                    <a:p>
                      <a:r>
                        <a:rPr kumimoji="1" lang="en-US" altLang="ja-JP" dirty="0" smtClean="0"/>
                        <a:t>8</a:t>
                      </a:r>
                      <a:endParaRPr kumimoji="1" lang="ja-JP" altLang="en-US" dirty="0"/>
                    </a:p>
                  </a:txBody>
                  <a:tcPr/>
                </a:tc>
              </a:tr>
              <a:tr h="370840">
                <a:tc>
                  <a:txBody>
                    <a:bodyPr/>
                    <a:lstStyle/>
                    <a:p>
                      <a:r>
                        <a:rPr kumimoji="1" lang="en-US" altLang="ja-JP" dirty="0" smtClean="0"/>
                        <a:t>0.9</a:t>
                      </a:r>
                      <a:r>
                        <a:rPr kumimoji="1" lang="ja-JP" altLang="en-US" dirty="0" smtClean="0"/>
                        <a:t>以上</a:t>
                      </a:r>
                      <a:r>
                        <a:rPr kumimoji="1" lang="en-US" altLang="ja-JP" dirty="0" smtClean="0"/>
                        <a:t>1.0</a:t>
                      </a:r>
                      <a:r>
                        <a:rPr kumimoji="1" lang="ja-JP" altLang="en-US" dirty="0" smtClean="0"/>
                        <a:t>未満</a:t>
                      </a:r>
                      <a:endParaRPr kumimoji="1" lang="ja-JP" altLang="en-US" dirty="0"/>
                    </a:p>
                  </a:txBody>
                  <a:tcPr/>
                </a:tc>
                <a:tc>
                  <a:txBody>
                    <a:bodyPr/>
                    <a:lstStyle/>
                    <a:p>
                      <a:r>
                        <a:rPr kumimoji="1" lang="en-US" altLang="ja-JP" dirty="0" smtClean="0"/>
                        <a:t>6</a:t>
                      </a:r>
                      <a:endParaRPr kumimoji="1" lang="ja-JP" altLang="en-US" dirty="0"/>
                    </a:p>
                  </a:txBody>
                  <a:tcPr/>
                </a:tc>
              </a:tr>
              <a:tr h="370840">
                <a:tc>
                  <a:txBody>
                    <a:bodyPr/>
                    <a:lstStyle/>
                    <a:p>
                      <a:r>
                        <a:rPr kumimoji="1" lang="en-US" altLang="ja-JP" dirty="0" smtClean="0"/>
                        <a:t>0.8</a:t>
                      </a:r>
                      <a:r>
                        <a:rPr kumimoji="1" lang="ja-JP" altLang="en-US" dirty="0" smtClean="0"/>
                        <a:t>以上</a:t>
                      </a:r>
                      <a:r>
                        <a:rPr kumimoji="1" lang="en-US" altLang="ja-JP" dirty="0" smtClean="0"/>
                        <a:t>0.9</a:t>
                      </a:r>
                      <a:r>
                        <a:rPr kumimoji="1" lang="ja-JP" altLang="en-US" dirty="0" smtClean="0"/>
                        <a:t>未満</a:t>
                      </a:r>
                      <a:endParaRPr kumimoji="1" lang="ja-JP" altLang="en-US" dirty="0"/>
                    </a:p>
                  </a:txBody>
                  <a:tcPr/>
                </a:tc>
                <a:tc>
                  <a:txBody>
                    <a:bodyPr/>
                    <a:lstStyle/>
                    <a:p>
                      <a:r>
                        <a:rPr kumimoji="1" lang="en-US" altLang="ja-JP" dirty="0" smtClean="0"/>
                        <a:t>7</a:t>
                      </a:r>
                      <a:endParaRPr kumimoji="1" lang="ja-JP" altLang="en-US" dirty="0"/>
                    </a:p>
                  </a:txBody>
                  <a:tcPr/>
                </a:tc>
              </a:tr>
              <a:tr h="370840">
                <a:tc>
                  <a:txBody>
                    <a:bodyPr/>
                    <a:lstStyle/>
                    <a:p>
                      <a:r>
                        <a:rPr kumimoji="1" lang="en-US" altLang="ja-JP" dirty="0" smtClean="0"/>
                        <a:t>0.7</a:t>
                      </a:r>
                      <a:r>
                        <a:rPr kumimoji="1" lang="ja-JP" altLang="en-US" dirty="0" smtClean="0"/>
                        <a:t>以上</a:t>
                      </a:r>
                      <a:r>
                        <a:rPr kumimoji="1" lang="en-US" altLang="ja-JP" dirty="0" smtClean="0"/>
                        <a:t>0.8</a:t>
                      </a:r>
                      <a:r>
                        <a:rPr kumimoji="1" lang="ja-JP" altLang="en-US" dirty="0" smtClean="0"/>
                        <a:t>未満</a:t>
                      </a:r>
                      <a:endParaRPr kumimoji="1" lang="ja-JP" altLang="en-US" dirty="0"/>
                    </a:p>
                  </a:txBody>
                  <a:tcPr/>
                </a:tc>
                <a:tc>
                  <a:txBody>
                    <a:bodyPr/>
                    <a:lstStyle/>
                    <a:p>
                      <a:r>
                        <a:rPr kumimoji="1" lang="en-US" altLang="ja-JP" dirty="0" smtClean="0"/>
                        <a:t>11</a:t>
                      </a:r>
                      <a:endParaRPr kumimoji="1" lang="ja-JP" altLang="en-US" dirty="0"/>
                    </a:p>
                  </a:txBody>
                  <a:tcPr/>
                </a:tc>
              </a:tr>
              <a:tr h="370840">
                <a:tc>
                  <a:txBody>
                    <a:bodyPr/>
                    <a:lstStyle/>
                    <a:p>
                      <a:r>
                        <a:rPr kumimoji="1" lang="en-US" altLang="ja-JP" dirty="0" smtClean="0"/>
                        <a:t>0.6</a:t>
                      </a:r>
                      <a:r>
                        <a:rPr kumimoji="1" lang="ja-JP" altLang="en-US" dirty="0" smtClean="0"/>
                        <a:t>以上</a:t>
                      </a:r>
                      <a:r>
                        <a:rPr kumimoji="1" lang="en-US" altLang="ja-JP" dirty="0" smtClean="0"/>
                        <a:t>0.7</a:t>
                      </a:r>
                      <a:r>
                        <a:rPr kumimoji="1" lang="ja-JP" altLang="en-US" dirty="0" smtClean="0"/>
                        <a:t>未満</a:t>
                      </a:r>
                      <a:endParaRPr kumimoji="1" lang="ja-JP" altLang="en-US" dirty="0"/>
                    </a:p>
                  </a:txBody>
                  <a:tcPr/>
                </a:tc>
                <a:tc>
                  <a:txBody>
                    <a:bodyPr/>
                    <a:lstStyle/>
                    <a:p>
                      <a:r>
                        <a:rPr kumimoji="1" lang="en-US" altLang="ja-JP" dirty="0" smtClean="0"/>
                        <a:t>11</a:t>
                      </a:r>
                      <a:endParaRPr kumimoji="1" lang="ja-JP" altLang="en-US" dirty="0"/>
                    </a:p>
                  </a:txBody>
                  <a:tcPr/>
                </a:tc>
              </a:tr>
            </a:tbl>
          </a:graphicData>
        </a:graphic>
      </p:graphicFrame>
    </p:spTree>
    <p:extLst>
      <p:ext uri="{BB962C8B-B14F-4D97-AF65-F5344CB8AC3E}">
        <p14:creationId xmlns:p14="http://schemas.microsoft.com/office/powerpoint/2010/main" val="15744508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FOverlap</a:t>
            </a:r>
            <a:r>
              <a:rPr lang="ja-JP" altLang="en-US" dirty="0" smtClean="0"/>
              <a:t>メトリクスの適合率・再現率</a:t>
            </a:r>
            <a:endParaRPr kumimoji="1" lang="ja-JP" altLang="en-US" dirty="0"/>
          </a:p>
        </p:txBody>
      </p:sp>
      <p:sp>
        <p:nvSpPr>
          <p:cNvPr id="6" name="テキスト ボックス 5"/>
          <p:cNvSpPr txBox="1"/>
          <p:nvPr/>
        </p:nvSpPr>
        <p:spPr>
          <a:xfrm>
            <a:off x="107504" y="5445224"/>
            <a:ext cx="9046066" cy="830997"/>
          </a:xfrm>
          <a:prstGeom prst="rect">
            <a:avLst/>
          </a:prstGeom>
          <a:noFill/>
        </p:spPr>
        <p:txBody>
          <a:bodyPr wrap="none" rtlCol="0">
            <a:spAutoFit/>
          </a:bodyPr>
          <a:lstStyle/>
          <a:p>
            <a:r>
              <a:rPr lang="en-US" altLang="ja-JP" sz="2400" dirty="0" err="1" smtClean="0"/>
              <a:t>FOverlap</a:t>
            </a:r>
            <a:r>
              <a:rPr lang="ja-JP" altLang="en-US" sz="2400" dirty="0" smtClean="0"/>
              <a:t>メトリクスは，閾値が</a:t>
            </a:r>
            <a:r>
              <a:rPr lang="en-US" altLang="ja-JP" sz="2400" dirty="0" smtClean="0"/>
              <a:t>0</a:t>
            </a:r>
            <a:r>
              <a:rPr lang="ja-JP" altLang="en-US" sz="2400" dirty="0" smtClean="0"/>
              <a:t>や</a:t>
            </a:r>
            <a:r>
              <a:rPr lang="en-US" altLang="ja-JP" sz="2400" dirty="0" smtClean="0"/>
              <a:t>0.9</a:t>
            </a:r>
            <a:r>
              <a:rPr lang="ja-JP" altLang="en-US" sz="2400" dirty="0" smtClean="0"/>
              <a:t>の時，適合率が高くなる傾向にある</a:t>
            </a:r>
            <a:r>
              <a:rPr lang="en-US" altLang="ja-JP" sz="2400" dirty="0" smtClean="0"/>
              <a:t>.</a:t>
            </a:r>
          </a:p>
          <a:p>
            <a:r>
              <a:rPr lang="ja-JP" altLang="en-US" sz="2400" dirty="0" smtClean="0"/>
              <a:t>再現率は高い値を維持している</a:t>
            </a:r>
            <a:endParaRPr kumimoji="1" lang="ja-JP" altLang="en-US" sz="2400" dirty="0"/>
          </a:p>
        </p:txBody>
      </p:sp>
      <p:graphicFrame>
        <p:nvGraphicFramePr>
          <p:cNvPr id="5" name="グラフ 4"/>
          <p:cNvGraphicFramePr>
            <a:graphicFrameLocks/>
          </p:cNvGraphicFramePr>
          <p:nvPr>
            <p:extLst>
              <p:ext uri="{D42A27DB-BD31-4B8C-83A1-F6EECF244321}">
                <p14:modId xmlns:p14="http://schemas.microsoft.com/office/powerpoint/2010/main" val="2026283945"/>
              </p:ext>
            </p:extLst>
          </p:nvPr>
        </p:nvGraphicFramePr>
        <p:xfrm>
          <a:off x="1619672" y="1345105"/>
          <a:ext cx="5688632" cy="4104456"/>
        </p:xfrm>
        <a:graphic>
          <a:graphicData uri="http://schemas.openxmlformats.org/drawingml/2006/chart">
            <c:chart xmlns:c="http://schemas.openxmlformats.org/drawingml/2006/chart" xmlns:r="http://schemas.openxmlformats.org/officeDocument/2006/relationships" r:id="rId3"/>
          </a:graphicData>
        </a:graphic>
      </p:graphicFrame>
      <p:sp>
        <p:nvSpPr>
          <p:cNvPr id="7" name="フローチャート : 結合子 10"/>
          <p:cNvSpPr/>
          <p:nvPr/>
        </p:nvSpPr>
        <p:spPr bwMode="auto">
          <a:xfrm>
            <a:off x="6444208" y="3861048"/>
            <a:ext cx="576064" cy="576064"/>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 name="フローチャート : 結合子 10"/>
          <p:cNvSpPr/>
          <p:nvPr/>
        </p:nvSpPr>
        <p:spPr bwMode="auto">
          <a:xfrm>
            <a:off x="2699792" y="3861048"/>
            <a:ext cx="576064" cy="576064"/>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8092395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FCoverage</a:t>
            </a:r>
            <a:r>
              <a:rPr lang="ja-JP" altLang="en-US" dirty="0" smtClean="0"/>
              <a:t>の適合率・再現率</a:t>
            </a:r>
            <a:endParaRPr kumimoji="1" lang="ja-JP" altLang="en-US" dirty="0"/>
          </a:p>
        </p:txBody>
      </p:sp>
      <p:sp>
        <p:nvSpPr>
          <p:cNvPr id="8" name="テキスト ボックス 7"/>
          <p:cNvSpPr txBox="1"/>
          <p:nvPr/>
        </p:nvSpPr>
        <p:spPr>
          <a:xfrm>
            <a:off x="395536" y="5642084"/>
            <a:ext cx="9041258" cy="523220"/>
          </a:xfrm>
          <a:prstGeom prst="rect">
            <a:avLst/>
          </a:prstGeom>
          <a:noFill/>
        </p:spPr>
        <p:txBody>
          <a:bodyPr wrap="none" rtlCol="0">
            <a:spAutoFit/>
          </a:bodyPr>
          <a:lstStyle/>
          <a:p>
            <a:r>
              <a:rPr lang="en-US" altLang="ja-JP" sz="2800" dirty="0" err="1" smtClean="0"/>
              <a:t>FCoverage</a:t>
            </a:r>
            <a:r>
              <a:rPr lang="ja-JP" altLang="en-US" sz="2800" dirty="0" smtClean="0"/>
              <a:t>メトリクス</a:t>
            </a:r>
            <a:r>
              <a:rPr lang="ja-JP" altLang="en-US" sz="2800" dirty="0"/>
              <a:t>は，閾値が</a:t>
            </a:r>
            <a:r>
              <a:rPr lang="en-US" altLang="ja-JP" sz="2800" dirty="0" smtClean="0"/>
              <a:t>0.3</a:t>
            </a:r>
            <a:r>
              <a:rPr lang="ja-JP" altLang="en-US" sz="2800" dirty="0" smtClean="0"/>
              <a:t>のとき</a:t>
            </a:r>
            <a:r>
              <a:rPr lang="ja-JP" altLang="en-US" sz="2800" dirty="0"/>
              <a:t>適合</a:t>
            </a:r>
            <a:r>
              <a:rPr lang="ja-JP" altLang="en-US" sz="2800" dirty="0" smtClean="0"/>
              <a:t>率</a:t>
            </a:r>
            <a:r>
              <a:rPr lang="ja-JP" altLang="en-US" sz="2800" dirty="0"/>
              <a:t>が最も高い</a:t>
            </a:r>
          </a:p>
        </p:txBody>
      </p:sp>
      <p:graphicFrame>
        <p:nvGraphicFramePr>
          <p:cNvPr id="12" name="グラフ 11"/>
          <p:cNvGraphicFramePr>
            <a:graphicFrameLocks/>
          </p:cNvGraphicFramePr>
          <p:nvPr>
            <p:extLst>
              <p:ext uri="{D42A27DB-BD31-4B8C-83A1-F6EECF244321}">
                <p14:modId xmlns:p14="http://schemas.microsoft.com/office/powerpoint/2010/main" val="2988942786"/>
              </p:ext>
            </p:extLst>
          </p:nvPr>
        </p:nvGraphicFramePr>
        <p:xfrm>
          <a:off x="1547664" y="1268760"/>
          <a:ext cx="5688632" cy="4248472"/>
        </p:xfrm>
        <a:graphic>
          <a:graphicData uri="http://schemas.openxmlformats.org/drawingml/2006/chart">
            <c:chart xmlns:c="http://schemas.openxmlformats.org/drawingml/2006/chart" xmlns:r="http://schemas.openxmlformats.org/officeDocument/2006/relationships" r:id="rId3"/>
          </a:graphicData>
        </a:graphic>
      </p:graphicFrame>
      <p:sp>
        <p:nvSpPr>
          <p:cNvPr id="13" name="フローチャート : 結合子 10"/>
          <p:cNvSpPr/>
          <p:nvPr/>
        </p:nvSpPr>
        <p:spPr bwMode="auto">
          <a:xfrm>
            <a:off x="3822699" y="3861048"/>
            <a:ext cx="576064" cy="576064"/>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 name="フローチャート : 結合子 10"/>
          <p:cNvSpPr/>
          <p:nvPr/>
        </p:nvSpPr>
        <p:spPr bwMode="auto">
          <a:xfrm>
            <a:off x="3851920" y="2132856"/>
            <a:ext cx="576064" cy="576064"/>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err="1"/>
              <a:t>FTightness</a:t>
            </a:r>
            <a:r>
              <a:rPr lang="ja-JP" altLang="en-US" sz="4000" dirty="0"/>
              <a:t>メトリクスの適合率・再現率</a:t>
            </a:r>
            <a:endParaRPr kumimoji="1" lang="ja-JP" altLang="en-US" sz="4000" dirty="0"/>
          </a:p>
        </p:txBody>
      </p:sp>
      <p:graphicFrame>
        <p:nvGraphicFramePr>
          <p:cNvPr id="4" name="グラフ 3"/>
          <p:cNvGraphicFramePr>
            <a:graphicFrameLocks/>
          </p:cNvGraphicFramePr>
          <p:nvPr>
            <p:extLst>
              <p:ext uri="{D42A27DB-BD31-4B8C-83A1-F6EECF244321}">
                <p14:modId xmlns:p14="http://schemas.microsoft.com/office/powerpoint/2010/main" val="1888782056"/>
              </p:ext>
            </p:extLst>
          </p:nvPr>
        </p:nvGraphicFramePr>
        <p:xfrm>
          <a:off x="1331640" y="1268760"/>
          <a:ext cx="5832648" cy="4320480"/>
        </p:xfrm>
        <a:graphic>
          <a:graphicData uri="http://schemas.openxmlformats.org/drawingml/2006/chart">
            <c:chart xmlns:c="http://schemas.openxmlformats.org/drawingml/2006/chart" xmlns:r="http://schemas.openxmlformats.org/officeDocument/2006/relationships" r:id="rId3"/>
          </a:graphicData>
        </a:graphic>
      </p:graphicFrame>
      <p:sp>
        <p:nvSpPr>
          <p:cNvPr id="5" name="テキスト ボックス 4"/>
          <p:cNvSpPr txBox="1"/>
          <p:nvPr/>
        </p:nvSpPr>
        <p:spPr>
          <a:xfrm>
            <a:off x="1475656" y="5661248"/>
            <a:ext cx="5980612" cy="954107"/>
          </a:xfrm>
          <a:prstGeom prst="rect">
            <a:avLst/>
          </a:prstGeom>
          <a:noFill/>
        </p:spPr>
        <p:txBody>
          <a:bodyPr wrap="none" rtlCol="0">
            <a:spAutoFit/>
          </a:bodyPr>
          <a:lstStyle/>
          <a:p>
            <a:r>
              <a:rPr kumimoji="1" lang="en-US" altLang="ja-JP" sz="2800" dirty="0" err="1" smtClean="0"/>
              <a:t>FTightness</a:t>
            </a:r>
            <a:r>
              <a:rPr kumimoji="1" lang="ja-JP" altLang="en-US" sz="2800" dirty="0" smtClean="0"/>
              <a:t>は閾値を定めるとよい結果が</a:t>
            </a:r>
            <a:endParaRPr kumimoji="1" lang="en-US" altLang="ja-JP" sz="2800" dirty="0" smtClean="0"/>
          </a:p>
          <a:p>
            <a:r>
              <a:rPr kumimoji="1" lang="ja-JP" altLang="en-US" sz="2800" dirty="0" smtClean="0"/>
              <a:t>得られるなどの特徴を得られなかった．</a:t>
            </a:r>
            <a:endParaRPr kumimoji="1" lang="ja-JP" altLang="en-US" sz="2800" dirty="0"/>
          </a:p>
        </p:txBody>
      </p:sp>
    </p:spTree>
    <p:extLst>
      <p:ext uri="{BB962C8B-B14F-4D97-AF65-F5344CB8AC3E}">
        <p14:creationId xmlns:p14="http://schemas.microsoft.com/office/powerpoint/2010/main" val="9059996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類似度別</a:t>
            </a:r>
            <a:r>
              <a:rPr kumimoji="1" lang="en-US" altLang="ja-JP" dirty="0" err="1" smtClean="0"/>
              <a:t>FOverlap</a:t>
            </a:r>
            <a:r>
              <a:rPr kumimoji="1" lang="ja-JP" altLang="en-US" dirty="0" smtClean="0"/>
              <a:t>の</a:t>
            </a:r>
            <a:r>
              <a:rPr lang="ja-JP" altLang="en-US" dirty="0"/>
              <a:t>再現</a:t>
            </a:r>
            <a:r>
              <a:rPr kumimoji="1" lang="ja-JP" altLang="en-US" dirty="0" smtClean="0"/>
              <a:t>率</a:t>
            </a:r>
            <a:endParaRPr kumimoji="1" lang="ja-JP" altLang="en-US" dirty="0"/>
          </a:p>
        </p:txBody>
      </p:sp>
      <p:graphicFrame>
        <p:nvGraphicFramePr>
          <p:cNvPr id="4" name="グラフ 3"/>
          <p:cNvGraphicFramePr>
            <a:graphicFrameLocks/>
          </p:cNvGraphicFramePr>
          <p:nvPr>
            <p:extLst>
              <p:ext uri="{D42A27DB-BD31-4B8C-83A1-F6EECF244321}">
                <p14:modId xmlns:p14="http://schemas.microsoft.com/office/powerpoint/2010/main" val="1609610550"/>
              </p:ext>
            </p:extLst>
          </p:nvPr>
        </p:nvGraphicFramePr>
        <p:xfrm>
          <a:off x="1259632" y="1412776"/>
          <a:ext cx="6264696" cy="3888432"/>
        </p:xfrm>
        <a:graphic>
          <a:graphicData uri="http://schemas.openxmlformats.org/drawingml/2006/chart">
            <c:chart xmlns:c="http://schemas.openxmlformats.org/drawingml/2006/chart" xmlns:r="http://schemas.openxmlformats.org/officeDocument/2006/relationships" r:id="rId3"/>
          </a:graphicData>
        </a:graphic>
      </p:graphicFrame>
      <p:sp>
        <p:nvSpPr>
          <p:cNvPr id="5" name="テキスト ボックス 4"/>
          <p:cNvSpPr txBox="1"/>
          <p:nvPr/>
        </p:nvSpPr>
        <p:spPr>
          <a:xfrm>
            <a:off x="897260" y="5661248"/>
            <a:ext cx="8222123" cy="523220"/>
          </a:xfrm>
          <a:prstGeom prst="rect">
            <a:avLst/>
          </a:prstGeom>
          <a:noFill/>
        </p:spPr>
        <p:txBody>
          <a:bodyPr wrap="none" rtlCol="0">
            <a:spAutoFit/>
          </a:bodyPr>
          <a:lstStyle/>
          <a:p>
            <a:r>
              <a:rPr kumimoji="1" lang="ja-JP" altLang="en-US" sz="2800" dirty="0" smtClean="0"/>
              <a:t>類似度が低いほど</a:t>
            </a:r>
            <a:r>
              <a:rPr lang="en-US" altLang="ja-JP" sz="2800" dirty="0" err="1" smtClean="0"/>
              <a:t>FOverlap</a:t>
            </a:r>
            <a:r>
              <a:rPr lang="ja-JP" altLang="en-US" sz="2800" dirty="0" smtClean="0"/>
              <a:t>メトリクスの再現率は高くなる</a:t>
            </a:r>
            <a:endParaRPr kumimoji="1" lang="ja-JP" altLang="en-US" sz="2800" dirty="0"/>
          </a:p>
        </p:txBody>
      </p:sp>
    </p:spTree>
    <p:extLst>
      <p:ext uri="{BB962C8B-B14F-4D97-AF65-F5344CB8AC3E}">
        <p14:creationId xmlns:p14="http://schemas.microsoft.com/office/powerpoint/2010/main" val="38953407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0" y="6309320"/>
            <a:ext cx="8820597" cy="54868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結果</a:t>
            </a:r>
            <a:endParaRPr kumimoji="1" lang="ja-JP" altLang="en-US" dirty="0"/>
          </a:p>
        </p:txBody>
      </p:sp>
      <p:sp>
        <p:nvSpPr>
          <p:cNvPr id="3" name="コンテンツ プレースホルダー 2"/>
          <p:cNvSpPr>
            <a:spLocks noGrp="1"/>
          </p:cNvSpPr>
          <p:nvPr>
            <p:ph idx="1"/>
          </p:nvPr>
        </p:nvSpPr>
        <p:spPr/>
        <p:txBody>
          <a:bodyPr/>
          <a:lstStyle/>
          <a:p>
            <a:r>
              <a:rPr kumimoji="1" lang="en-US" altLang="ja-JP" sz="2800" dirty="0" err="1" smtClean="0"/>
              <a:t>FCoverage</a:t>
            </a:r>
            <a:endParaRPr lang="en-US" altLang="ja-JP" sz="2800" dirty="0"/>
          </a:p>
          <a:p>
            <a:pPr lvl="1"/>
            <a:r>
              <a:rPr kumimoji="1" lang="ja-JP" altLang="en-US" dirty="0" smtClean="0"/>
              <a:t>凝集度をフィルタリングする閾値を特定することができれば，よい結果が得られる</a:t>
            </a:r>
            <a:endParaRPr kumimoji="1" lang="en-US" altLang="ja-JP" dirty="0" smtClean="0"/>
          </a:p>
          <a:p>
            <a:r>
              <a:rPr lang="en-US" altLang="ja-JP" sz="2800" dirty="0" err="1" smtClean="0"/>
              <a:t>FOverlap</a:t>
            </a:r>
            <a:endParaRPr lang="en-US" altLang="ja-JP" sz="2800" dirty="0"/>
          </a:p>
          <a:p>
            <a:pPr lvl="1"/>
            <a:r>
              <a:rPr lang="ja-JP" altLang="en-US" dirty="0"/>
              <a:t>凝集度をフィルタリングする</a:t>
            </a:r>
            <a:r>
              <a:rPr lang="ja-JP" altLang="en-US" dirty="0" smtClean="0"/>
              <a:t>閾値</a:t>
            </a:r>
            <a:r>
              <a:rPr lang="ja-JP" altLang="en-US" dirty="0" smtClean="0"/>
              <a:t>を</a:t>
            </a:r>
            <a:r>
              <a:rPr lang="en-US" altLang="ja-JP" dirty="0" smtClean="0"/>
              <a:t>0</a:t>
            </a:r>
            <a:r>
              <a:rPr lang="ja-JP" altLang="en-US" dirty="0" err="1" smtClean="0"/>
              <a:t>，</a:t>
            </a:r>
            <a:r>
              <a:rPr lang="en-US" altLang="ja-JP" dirty="0" smtClean="0"/>
              <a:t>0.9</a:t>
            </a:r>
            <a:r>
              <a:rPr lang="ja-JP" altLang="en-US" dirty="0" smtClean="0"/>
              <a:t>にすれば，よい</a:t>
            </a:r>
            <a:r>
              <a:rPr lang="ja-JP" altLang="en-US" dirty="0" smtClean="0"/>
              <a:t>結果が得られる</a:t>
            </a:r>
            <a:endParaRPr lang="en-US" altLang="ja-JP" dirty="0" smtClean="0"/>
          </a:p>
          <a:p>
            <a:pPr lvl="1"/>
            <a:r>
              <a:rPr lang="ja-JP" altLang="en-US" dirty="0" smtClean="0"/>
              <a:t>類似度を低くすれば，よい結果が得られる</a:t>
            </a:r>
            <a:endParaRPr lang="en-US" altLang="ja-JP" dirty="0" smtClean="0"/>
          </a:p>
          <a:p>
            <a:r>
              <a:rPr kumimoji="1" lang="en-US" altLang="ja-JP" sz="2800" dirty="0" err="1" smtClean="0"/>
              <a:t>FTightness</a:t>
            </a:r>
            <a:endParaRPr lang="en-US" altLang="ja-JP" sz="2800" dirty="0"/>
          </a:p>
          <a:p>
            <a:pPr lvl="1"/>
            <a:r>
              <a:rPr kumimoji="1" lang="ja-JP" altLang="en-US" dirty="0" smtClean="0"/>
              <a:t>よい結果が得られなかった</a:t>
            </a:r>
            <a:endParaRPr kumimoji="1" lang="en-US" altLang="ja-JP" dirty="0" smtClean="0"/>
          </a:p>
          <a:p>
            <a:r>
              <a:rPr kumimoji="1" lang="en-US" altLang="ja-JP" sz="2800" dirty="0" err="1" smtClean="0"/>
              <a:t>FCoverage</a:t>
            </a:r>
            <a:r>
              <a:rPr lang="ja-JP" altLang="en-US" sz="2800" dirty="0" err="1" smtClean="0"/>
              <a:t>，</a:t>
            </a:r>
            <a:r>
              <a:rPr lang="en-US" altLang="ja-JP" sz="2800" dirty="0" err="1" smtClean="0"/>
              <a:t>Foverlap</a:t>
            </a:r>
            <a:r>
              <a:rPr lang="ja-JP" altLang="en-US" sz="2800" dirty="0" smtClean="0"/>
              <a:t>が有用な</a:t>
            </a:r>
            <a:r>
              <a:rPr lang="ja-JP" altLang="en-US" sz="2800" dirty="0"/>
              <a:t>結果</a:t>
            </a:r>
            <a:r>
              <a:rPr lang="ja-JP" altLang="en-US" sz="2800" dirty="0" smtClean="0"/>
              <a:t>が得られることがわかった</a:t>
            </a:r>
            <a:endParaRPr kumimoji="1" lang="en-US" altLang="ja-JP" sz="2800" dirty="0" smtClean="0"/>
          </a:p>
          <a:p>
            <a:pPr lvl="1"/>
            <a:endParaRPr kumimoji="1" lang="ja-JP" altLang="en-US" dirty="0"/>
          </a:p>
        </p:txBody>
      </p:sp>
    </p:spTree>
    <p:extLst>
      <p:ext uri="{BB962C8B-B14F-4D97-AF65-F5344CB8AC3E}">
        <p14:creationId xmlns:p14="http://schemas.microsoft.com/office/powerpoint/2010/main" val="42565167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a:xfrm>
            <a:off x="179388" y="1196752"/>
            <a:ext cx="8785225" cy="5040312"/>
          </a:xfrm>
        </p:spPr>
        <p:txBody>
          <a:bodyPr/>
          <a:lstStyle/>
          <a:p>
            <a:r>
              <a:rPr lang="ja-JP" altLang="en-US" dirty="0" smtClean="0"/>
              <a:t>メソッド抽出リファクタリングにおける，凝集度メトリクスの評価方法の提案</a:t>
            </a:r>
            <a:endParaRPr lang="en-US" altLang="ja-JP" dirty="0" smtClean="0"/>
          </a:p>
          <a:p>
            <a:r>
              <a:rPr lang="ja-JP" altLang="en-US" dirty="0" smtClean="0"/>
              <a:t>メソッド抽出リファクタリング事例の選出</a:t>
            </a:r>
            <a:endParaRPr lang="en-US" altLang="ja-JP" dirty="0" smtClean="0"/>
          </a:p>
          <a:p>
            <a:r>
              <a:rPr lang="ja-JP" altLang="en-US" dirty="0" smtClean="0"/>
              <a:t>提案する評価方法をリファクタリング事例に適用</a:t>
            </a:r>
            <a:endParaRPr lang="en-US" altLang="ja-JP" dirty="0" smtClean="0"/>
          </a:p>
          <a:p>
            <a:pPr lvl="1"/>
            <a:r>
              <a:rPr lang="en-US" altLang="ja-JP" dirty="0" err="1" smtClean="0"/>
              <a:t>FCoverage</a:t>
            </a:r>
            <a:r>
              <a:rPr lang="ja-JP" altLang="en-US" dirty="0" smtClean="0"/>
              <a:t>メトリクス及び</a:t>
            </a:r>
            <a:r>
              <a:rPr lang="en-US" altLang="ja-JP" dirty="0" err="1" smtClean="0"/>
              <a:t>FOverlap</a:t>
            </a:r>
            <a:r>
              <a:rPr lang="ja-JP" altLang="en-US" dirty="0" smtClean="0"/>
              <a:t>メトリクスが有用なことを示す事例を確認できた</a:t>
            </a:r>
            <a:endParaRPr kumimoji="1" lang="en-US" altLang="ja-JP" dirty="0"/>
          </a:p>
        </p:txBody>
      </p:sp>
    </p:spTree>
    <p:extLst>
      <p:ext uri="{BB962C8B-B14F-4D97-AF65-F5344CB8AC3E}">
        <p14:creationId xmlns:p14="http://schemas.microsoft.com/office/powerpoint/2010/main" val="19037431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今後の課題</a:t>
            </a:r>
            <a:endParaRPr kumimoji="1" lang="ja-JP" altLang="en-US" dirty="0"/>
          </a:p>
        </p:txBody>
      </p:sp>
      <p:sp>
        <p:nvSpPr>
          <p:cNvPr id="3" name="コンテンツ プレースホルダー 2"/>
          <p:cNvSpPr>
            <a:spLocks noGrp="1"/>
          </p:cNvSpPr>
          <p:nvPr>
            <p:ph idx="1"/>
          </p:nvPr>
        </p:nvSpPr>
        <p:spPr>
          <a:xfrm>
            <a:off x="179388" y="1196752"/>
            <a:ext cx="8785225" cy="5040312"/>
          </a:xfrm>
        </p:spPr>
        <p:txBody>
          <a:bodyPr/>
          <a:lstStyle/>
          <a:p>
            <a:r>
              <a:rPr lang="ja-JP" altLang="en-US" dirty="0" smtClean="0"/>
              <a:t>大規模ソフトウェアにおけるリファクタリング事例への適用</a:t>
            </a:r>
            <a:endParaRPr lang="en-US" altLang="ja-JP" dirty="0" smtClean="0"/>
          </a:p>
          <a:p>
            <a:r>
              <a:rPr lang="ja-JP" altLang="en-US" dirty="0" smtClean="0"/>
              <a:t>凝集度メトリクスの値と保守コストの関係性の調査</a:t>
            </a:r>
            <a:endParaRPr lang="en-US" altLang="ja-JP" dirty="0" smtClean="0"/>
          </a:p>
          <a:p>
            <a:r>
              <a:rPr lang="ja-JP" altLang="en-US" dirty="0" smtClean="0"/>
              <a:t>正解</a:t>
            </a:r>
            <a:r>
              <a:rPr lang="ja-JP" altLang="en-US" dirty="0"/>
              <a:t>集合</a:t>
            </a:r>
            <a:r>
              <a:rPr lang="ja-JP" altLang="en-US" dirty="0" smtClean="0"/>
              <a:t>の改良</a:t>
            </a:r>
            <a:endParaRPr lang="en-US" altLang="ja-JP" dirty="0" smtClean="0"/>
          </a:p>
        </p:txBody>
      </p:sp>
    </p:spTree>
    <p:extLst>
      <p:ext uri="{BB962C8B-B14F-4D97-AF65-F5344CB8AC3E}">
        <p14:creationId xmlns:p14="http://schemas.microsoft.com/office/powerpoint/2010/main" val="17027076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a:t>
            </a:r>
            <a:endParaRPr kumimoji="1" lang="ja-JP" altLang="en-US" dirty="0"/>
          </a:p>
        </p:txBody>
      </p:sp>
      <p:sp>
        <p:nvSpPr>
          <p:cNvPr id="3" name="コンテンツ プレースホルダー 2"/>
          <p:cNvSpPr>
            <a:spLocks noGrp="1"/>
          </p:cNvSpPr>
          <p:nvPr>
            <p:ph idx="1"/>
          </p:nvPr>
        </p:nvSpPr>
        <p:spPr>
          <a:xfrm>
            <a:off x="467544" y="1661268"/>
            <a:ext cx="8229600" cy="4525963"/>
          </a:xfrm>
        </p:spPr>
        <p:txBody>
          <a:bodyPr>
            <a:normAutofit/>
          </a:bodyPr>
          <a:lstStyle/>
          <a:p>
            <a:r>
              <a:rPr lang="ja-JP" altLang="en-US" dirty="0" smtClean="0"/>
              <a:t>外部から見た動作を保ったまま，内部構造を整理する作業</a:t>
            </a:r>
            <a:endParaRPr lang="en-US" altLang="ja-JP" dirty="0" smtClean="0"/>
          </a:p>
          <a:p>
            <a:r>
              <a:rPr lang="ja-JP" altLang="en-US" dirty="0" smtClean="0"/>
              <a:t>メソッド抽出リファクタリング</a:t>
            </a:r>
            <a:endParaRPr lang="en-US" altLang="ja-JP" dirty="0" smtClean="0"/>
          </a:p>
          <a:p>
            <a:pPr lvl="1"/>
            <a:r>
              <a:rPr lang="ja-JP" altLang="en-US" dirty="0" smtClean="0"/>
              <a:t>複数の機能を持つ長いメソッドの一部を</a:t>
            </a:r>
            <a:r>
              <a:rPr lang="ja-JP" altLang="en-US" dirty="0"/>
              <a:t>，</a:t>
            </a:r>
            <a:r>
              <a:rPr lang="ja-JP" altLang="en-US" dirty="0" smtClean="0"/>
              <a:t>メソッドとして抽出する作業</a:t>
            </a:r>
            <a:endParaRPr lang="en-US" altLang="ja-JP" dirty="0" smtClean="0"/>
          </a:p>
          <a:p>
            <a:pPr lvl="2"/>
            <a:r>
              <a:rPr lang="ja-JP" altLang="en-US" dirty="0" smtClean="0"/>
              <a:t>保守性の向上</a:t>
            </a:r>
            <a:endParaRPr lang="en-US" altLang="ja-JP" dirty="0" smtClean="0"/>
          </a:p>
          <a:p>
            <a:pPr marL="0" indent="0">
              <a:buNone/>
            </a:pPr>
            <a:endParaRPr lang="en-US" altLang="ja-JP" dirty="0"/>
          </a:p>
          <a:p>
            <a:pPr marL="0" indent="0">
              <a:buNone/>
            </a:pPr>
            <a:endParaRPr lang="en-US" altLang="ja-JP" b="1" dirty="0" smtClean="0"/>
          </a:p>
          <a:p>
            <a:pPr marL="0" indent="0">
              <a:buNone/>
            </a:pPr>
            <a:endParaRPr lang="en-US" altLang="ja-JP" dirty="0" smtClean="0"/>
          </a:p>
          <a:p>
            <a:pPr marL="0" indent="0">
              <a:buNone/>
            </a:pPr>
            <a:endParaRPr kumimoji="1" lang="ja-JP" altLang="en-US" dirty="0"/>
          </a:p>
        </p:txBody>
      </p:sp>
      <p:grpSp>
        <p:nvGrpSpPr>
          <p:cNvPr id="4" name="グループ化 3"/>
          <p:cNvGrpSpPr/>
          <p:nvPr/>
        </p:nvGrpSpPr>
        <p:grpSpPr>
          <a:xfrm>
            <a:off x="3995936" y="4119122"/>
            <a:ext cx="3744416" cy="2406222"/>
            <a:chOff x="1938801" y="3367096"/>
            <a:chExt cx="4433399" cy="2812107"/>
          </a:xfrm>
        </p:grpSpPr>
        <p:grpSp>
          <p:nvGrpSpPr>
            <p:cNvPr id="16" name="Group 4"/>
            <p:cNvGrpSpPr>
              <a:grpSpLocks noChangeAspect="1"/>
            </p:cNvGrpSpPr>
            <p:nvPr/>
          </p:nvGrpSpPr>
          <p:grpSpPr bwMode="auto">
            <a:xfrm>
              <a:off x="1938801" y="3987977"/>
              <a:ext cx="1370013" cy="2033311"/>
              <a:chOff x="1348" y="2578"/>
              <a:chExt cx="863" cy="1122"/>
            </a:xfrm>
          </p:grpSpPr>
          <p:sp>
            <p:nvSpPr>
              <p:cNvPr id="17"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8" name="Freeform 6"/>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9" name="Freeform 7"/>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1"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4"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5"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8"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9"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4"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5" name="Line 19"/>
              <p:cNvSpPr>
                <a:spLocks noChangeShapeType="1"/>
              </p:cNvSpPr>
              <p:nvPr/>
            </p:nvSpPr>
            <p:spPr bwMode="auto">
              <a:xfrm>
                <a:off x="1435" y="28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6" name="Line 20"/>
              <p:cNvSpPr>
                <a:spLocks noChangeShapeType="1"/>
              </p:cNvSpPr>
              <p:nvPr/>
            </p:nvSpPr>
            <p:spPr bwMode="auto">
              <a:xfrm>
                <a:off x="1414" y="3407"/>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7" name="Line 21"/>
              <p:cNvSpPr>
                <a:spLocks noChangeShapeType="1"/>
              </p:cNvSpPr>
              <p:nvPr/>
            </p:nvSpPr>
            <p:spPr bwMode="auto">
              <a:xfrm>
                <a:off x="1414" y="3339"/>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cxnSp>
          <p:nvCxnSpPr>
            <p:cNvPr id="12" name="直線コネクタ 11"/>
            <p:cNvCxnSpPr/>
            <p:nvPr/>
          </p:nvCxnSpPr>
          <p:spPr bwMode="auto">
            <a:xfrm>
              <a:off x="1973809" y="4869160"/>
              <a:ext cx="962025"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4" name="直線コネクタ 13"/>
            <p:cNvCxnSpPr/>
            <p:nvPr/>
          </p:nvCxnSpPr>
          <p:spPr bwMode="auto">
            <a:xfrm>
              <a:off x="1996034" y="4986685"/>
              <a:ext cx="846137"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8" name="直線コネクタ 37"/>
            <p:cNvCxnSpPr/>
            <p:nvPr/>
          </p:nvCxnSpPr>
          <p:spPr bwMode="auto">
            <a:xfrm>
              <a:off x="1996034" y="5589240"/>
              <a:ext cx="962025"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nvGrpSpPr>
            <p:cNvPr id="61" name="グループ化 60"/>
            <p:cNvGrpSpPr/>
            <p:nvPr/>
          </p:nvGrpSpPr>
          <p:grpSpPr>
            <a:xfrm>
              <a:off x="4995746" y="3993889"/>
              <a:ext cx="1349375" cy="661971"/>
              <a:chOff x="4250747" y="4546169"/>
              <a:chExt cx="1349375" cy="661971"/>
            </a:xfrm>
          </p:grpSpPr>
          <p:sp>
            <p:nvSpPr>
              <p:cNvPr id="42"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43"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7"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8"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9"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2"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62"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grpSp>
          <p:nvGrpSpPr>
            <p:cNvPr id="83" name="グループ化 82"/>
            <p:cNvGrpSpPr/>
            <p:nvPr/>
          </p:nvGrpSpPr>
          <p:grpSpPr>
            <a:xfrm>
              <a:off x="5004048" y="4783253"/>
              <a:ext cx="1349375" cy="661971"/>
              <a:chOff x="4250747" y="4546169"/>
              <a:chExt cx="1349375" cy="661971"/>
            </a:xfrm>
          </p:grpSpPr>
          <p:sp>
            <p:nvSpPr>
              <p:cNvPr id="84"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85"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7"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8"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9"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0"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1"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grpSp>
          <p:nvGrpSpPr>
            <p:cNvPr id="92" name="グループ化 91"/>
            <p:cNvGrpSpPr/>
            <p:nvPr/>
          </p:nvGrpSpPr>
          <p:grpSpPr>
            <a:xfrm>
              <a:off x="5022825" y="5517232"/>
              <a:ext cx="1349375" cy="661971"/>
              <a:chOff x="4250747" y="4546169"/>
              <a:chExt cx="1349375" cy="661971"/>
            </a:xfrm>
          </p:grpSpPr>
          <p:sp>
            <p:nvSpPr>
              <p:cNvPr id="93"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94"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96"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7"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8"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9"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0"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104" name="右大かっこ 103"/>
            <p:cNvSpPr/>
            <p:nvPr/>
          </p:nvSpPr>
          <p:spPr bwMode="auto">
            <a:xfrm>
              <a:off x="3419872" y="4311389"/>
              <a:ext cx="255074" cy="423223"/>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6" name="右大かっこ 105"/>
            <p:cNvSpPr/>
            <p:nvPr/>
          </p:nvSpPr>
          <p:spPr bwMode="auto">
            <a:xfrm>
              <a:off x="3419872" y="4869601"/>
              <a:ext cx="255074" cy="423223"/>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7" name="右大かっこ 106"/>
            <p:cNvSpPr/>
            <p:nvPr/>
          </p:nvSpPr>
          <p:spPr bwMode="auto">
            <a:xfrm>
              <a:off x="3419872" y="5445224"/>
              <a:ext cx="255074" cy="423223"/>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08" name="直線矢印コネクタ 107"/>
            <p:cNvCxnSpPr>
              <a:stCxn id="104" idx="2"/>
            </p:cNvCxnSpPr>
            <p:nvPr/>
          </p:nvCxnSpPr>
          <p:spPr bwMode="auto">
            <a:xfrm flipV="1">
              <a:off x="3674946" y="4373980"/>
              <a:ext cx="1320800" cy="149021"/>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cxnSp>
          <p:nvCxnSpPr>
            <p:cNvPr id="110" name="直線矢印コネクタ 109"/>
            <p:cNvCxnSpPr>
              <a:stCxn id="106" idx="2"/>
            </p:cNvCxnSpPr>
            <p:nvPr/>
          </p:nvCxnSpPr>
          <p:spPr bwMode="auto">
            <a:xfrm>
              <a:off x="3674946" y="5081213"/>
              <a:ext cx="1369769" cy="36985"/>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cxnSp>
          <p:nvCxnSpPr>
            <p:cNvPr id="112" name="直線矢印コネクタ 111"/>
            <p:cNvCxnSpPr>
              <a:stCxn id="107" idx="2"/>
              <a:endCxn id="93" idx="1"/>
            </p:cNvCxnSpPr>
            <p:nvPr/>
          </p:nvCxnSpPr>
          <p:spPr bwMode="auto">
            <a:xfrm>
              <a:off x="3674946" y="5656836"/>
              <a:ext cx="1347879" cy="195342"/>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sp>
          <p:nvSpPr>
            <p:cNvPr id="114" name="角丸四角形吹き出し 113"/>
            <p:cNvSpPr/>
            <p:nvPr/>
          </p:nvSpPr>
          <p:spPr bwMode="auto">
            <a:xfrm>
              <a:off x="3308815" y="3367096"/>
              <a:ext cx="1822964" cy="630985"/>
            </a:xfrm>
            <a:prstGeom prst="wedgeRoundRectCallout">
              <a:avLst/>
            </a:prstGeom>
            <a:solidFill>
              <a:srgbClr val="FFEEB7"/>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Times New Roman" pitchFamily="18" charset="0"/>
                  <a:ea typeface="ＭＳ Ｐゴシック" pitchFamily="50" charset="-128"/>
                </a:rPr>
                <a:t>メソッド抽出</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spTree>
    <p:extLst>
      <p:ext uri="{BB962C8B-B14F-4D97-AF65-F5344CB8AC3E}">
        <p14:creationId xmlns:p14="http://schemas.microsoft.com/office/powerpoint/2010/main" val="23957173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 name="雲形吹き出し 19"/>
          <p:cNvSpPr/>
          <p:nvPr/>
        </p:nvSpPr>
        <p:spPr bwMode="auto">
          <a:xfrm>
            <a:off x="5715335" y="4365104"/>
            <a:ext cx="3339629" cy="2016223"/>
          </a:xfrm>
          <a:prstGeom prst="cloudCallout">
            <a:avLst>
              <a:gd name="adj1" fmla="val -63704"/>
              <a:gd name="adj2" fmla="val 38441"/>
            </a:avLst>
          </a:prstGeom>
          <a:solidFill>
            <a:schemeClr val="accent3"/>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lang="ja-JP" altLang="en-US" sz="4000" dirty="0" smtClean="0"/>
              <a:t>プログラムスライスを用いた凝集度メトリクス</a:t>
            </a:r>
            <a:endParaRPr kumimoji="1" lang="ja-JP" altLang="en-US" sz="4000" dirty="0"/>
          </a:p>
        </p:txBody>
      </p:sp>
      <p:sp>
        <p:nvSpPr>
          <p:cNvPr id="16" name="テキスト ボックス 15"/>
          <p:cNvSpPr txBox="1"/>
          <p:nvPr/>
        </p:nvSpPr>
        <p:spPr>
          <a:xfrm>
            <a:off x="179512" y="5534669"/>
            <a:ext cx="1944216" cy="584775"/>
          </a:xfrm>
          <a:prstGeom prst="rect">
            <a:avLst/>
          </a:prstGeom>
          <a:noFill/>
          <a:ln>
            <a:noFill/>
          </a:ln>
        </p:spPr>
        <p:txBody>
          <a:bodyPr wrap="square" rtlCol="0">
            <a:spAutoFit/>
          </a:bodyPr>
          <a:lstStyle/>
          <a:p>
            <a:r>
              <a:rPr kumimoji="1" lang="en-US" altLang="ja-JP" sz="3200" dirty="0" smtClean="0"/>
              <a:t>Coverage</a:t>
            </a:r>
            <a:endParaRPr kumimoji="1" lang="ja-JP" altLang="en-US" sz="3200" dirty="0"/>
          </a:p>
        </p:txBody>
      </p:sp>
      <mc:AlternateContent xmlns:mc="http://schemas.openxmlformats.org/markup-compatibility/2006" xmlns:a14="http://schemas.microsoft.com/office/drawing/2010/main">
        <mc:Choice Requires="a14">
          <p:sp>
            <p:nvSpPr>
              <p:cNvPr id="17" name="テキスト ボックス 16"/>
              <p:cNvSpPr txBox="1"/>
              <p:nvPr/>
            </p:nvSpPr>
            <p:spPr>
              <a:xfrm>
                <a:off x="2051720" y="5525708"/>
                <a:ext cx="3426397" cy="78361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dirty="0" smtClean="0">
                              <a:latin typeface="Cambria Math" panose="02040503050406030204" pitchFamily="18" charset="0"/>
                            </a:rPr>
                          </m:ctrlPr>
                        </m:fPr>
                        <m:num>
                          <m:r>
                            <a:rPr kumimoji="1" lang="en-US" altLang="ja-JP" b="0" i="1" dirty="0" smtClean="0">
                              <a:latin typeface="Cambria Math"/>
                            </a:rPr>
                            <m:t>1</m:t>
                          </m:r>
                        </m:num>
                        <m:den>
                          <m:r>
                            <a:rPr kumimoji="1" lang="en-US" altLang="ja-JP" b="0" i="1" dirty="0" smtClean="0">
                              <a:latin typeface="Cambria Math"/>
                            </a:rPr>
                            <m:t>𝑉</m:t>
                          </m:r>
                        </m:den>
                      </m:f>
                      <m:nary>
                        <m:naryPr>
                          <m:chr m:val="∑"/>
                          <m:subHide m:val="on"/>
                          <m:supHide m:val="on"/>
                          <m:ctrlPr>
                            <a:rPr kumimoji="1" lang="en-US" altLang="ja-JP" i="1" dirty="0" smtClean="0">
                              <a:latin typeface="Cambria Math" panose="02040503050406030204" pitchFamily="18" charset="0"/>
                            </a:rPr>
                          </m:ctrlPr>
                        </m:naryPr>
                        <m:sub/>
                        <m:sup/>
                        <m:e>
                          <m:r>
                            <a:rPr lang="en-US" altLang="ja-JP">
                              <a:latin typeface="Cambria Math"/>
                            </a:rPr>
                            <m:t>(</m:t>
                          </m:r>
                          <m:f>
                            <m:fPr>
                              <m:ctrlPr>
                                <a:rPr lang="en-US" altLang="ja-JP" i="1">
                                  <a:latin typeface="Cambria Math" panose="02040503050406030204" pitchFamily="18" charset="0"/>
                                </a:rPr>
                              </m:ctrlPr>
                            </m:fPr>
                            <m:num>
                              <m:r>
                                <a:rPr lang="ja-JP" altLang="en-US" b="0" i="1" smtClean="0">
                                  <a:latin typeface="Cambria Math"/>
                                </a:rPr>
                                <m:t>各</m:t>
                              </m:r>
                              <m:r>
                                <a:rPr lang="ja-JP" altLang="en-US" i="1">
                                  <a:latin typeface="Cambria Math"/>
                                </a:rPr>
                                <m:t>スライスに含まれる文の数</m:t>
                              </m:r>
                            </m:num>
                            <m:den>
                              <m:r>
                                <a:rPr lang="ja-JP" altLang="en-US" i="1" smtClean="0">
                                  <a:latin typeface="Cambria Math"/>
                                </a:rPr>
                                <m:t>メソッド</m:t>
                              </m:r>
                              <m:r>
                                <a:rPr lang="ja-JP" altLang="en-US" b="0" i="1" smtClean="0">
                                  <a:latin typeface="Cambria Math"/>
                                </a:rPr>
                                <m:t>の</m:t>
                              </m:r>
                              <m:r>
                                <a:rPr lang="ja-JP" altLang="en-US" i="1">
                                  <a:latin typeface="Cambria Math"/>
                                </a:rPr>
                                <m:t>文の数</m:t>
                              </m:r>
                            </m:den>
                          </m:f>
                          <m:r>
                            <a:rPr lang="en-US" altLang="ja-JP" i="1">
                              <a:latin typeface="Cambria Math"/>
                            </a:rPr>
                            <m:t>)</m:t>
                          </m:r>
                        </m:e>
                      </m:nary>
                    </m:oMath>
                  </m:oMathPara>
                </a14:m>
                <a:endParaRPr kumimoji="1" lang="ja-JP" altLang="en-US" dirty="0"/>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2051720" y="5525708"/>
                <a:ext cx="3426397" cy="783612"/>
              </a:xfrm>
              <a:prstGeom prst="rect">
                <a:avLst/>
              </a:prstGeom>
              <a:blipFill rotWithShape="1">
                <a:blip r:embed="rId3" cstate="print"/>
                <a:stretch>
                  <a:fillRect/>
                </a:stretch>
              </a:blipFill>
            </p:spPr>
            <p:txBody>
              <a:bodyPr/>
              <a:lstStyle/>
              <a:p>
                <a:r>
                  <a:rPr lang="ja-JP" altLang="en-US">
                    <a:noFill/>
                  </a:rPr>
                  <a:t> </a:t>
                </a:r>
              </a:p>
            </p:txBody>
          </p:sp>
        </mc:Fallback>
      </mc:AlternateContent>
      <p:sp>
        <p:nvSpPr>
          <p:cNvPr id="21" name="テキスト ボックス 20"/>
          <p:cNvSpPr txBox="1"/>
          <p:nvPr/>
        </p:nvSpPr>
        <p:spPr>
          <a:xfrm>
            <a:off x="6068237" y="4955948"/>
            <a:ext cx="2608219" cy="830997"/>
          </a:xfrm>
          <a:prstGeom prst="rect">
            <a:avLst/>
          </a:prstGeom>
          <a:noFill/>
        </p:spPr>
        <p:txBody>
          <a:bodyPr wrap="square" rtlCol="0">
            <a:spAutoFit/>
          </a:bodyPr>
          <a:lstStyle/>
          <a:p>
            <a:r>
              <a:rPr lang="ja-JP" altLang="en-US" sz="2400" dirty="0" smtClean="0"/>
              <a:t>スライスがメソッドを</a:t>
            </a:r>
            <a:endParaRPr lang="en-US" altLang="ja-JP" sz="2400" dirty="0" smtClean="0"/>
          </a:p>
          <a:p>
            <a:r>
              <a:rPr lang="ja-JP" altLang="en-US" sz="2400" dirty="0" smtClean="0"/>
              <a:t>カバーしている割合</a:t>
            </a:r>
            <a:endParaRPr kumimoji="1" lang="ja-JP" altLang="en-US" sz="2400" dirty="0"/>
          </a:p>
        </p:txBody>
      </p:sp>
      <p:sp>
        <p:nvSpPr>
          <p:cNvPr id="22" name="正方形/長方形 21"/>
          <p:cNvSpPr/>
          <p:nvPr/>
        </p:nvSpPr>
        <p:spPr>
          <a:xfrm>
            <a:off x="2493069" y="1700808"/>
            <a:ext cx="2664296"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err="1" smtClean="0">
                <a:solidFill>
                  <a:schemeClr val="tx1"/>
                </a:solidFill>
              </a:rPr>
              <a:t>int</a:t>
            </a:r>
            <a:r>
              <a:rPr lang="en-US" altLang="ja-JP" dirty="0" smtClean="0">
                <a:solidFill>
                  <a:schemeClr val="tx1"/>
                </a:solidFill>
              </a:rPr>
              <a:t> method(</a:t>
            </a:r>
            <a:r>
              <a:rPr lang="en-US" altLang="ja-JP" dirty="0" err="1" smtClean="0">
                <a:solidFill>
                  <a:schemeClr val="tx1"/>
                </a:solidFill>
              </a:rPr>
              <a:t>int</a:t>
            </a:r>
            <a:r>
              <a:rPr lang="en-US" altLang="ja-JP" dirty="0" smtClean="0">
                <a:solidFill>
                  <a:schemeClr val="tx1"/>
                </a:solidFill>
              </a:rPr>
              <a:t> </a:t>
            </a:r>
            <a:r>
              <a:rPr lang="en-US" altLang="ja-JP" dirty="0" err="1" smtClean="0">
                <a:solidFill>
                  <a:schemeClr val="tx1"/>
                </a:solidFill>
              </a:rPr>
              <a:t>a,int</a:t>
            </a:r>
            <a:r>
              <a:rPr lang="en-US" altLang="ja-JP" dirty="0" smtClean="0">
                <a:solidFill>
                  <a:schemeClr val="tx1"/>
                </a:solidFill>
              </a:rPr>
              <a:t> 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a1=a;</a:t>
            </a:r>
            <a:r>
              <a:rPr lang="en-US" altLang="ja-JP" dirty="0">
                <a:solidFill>
                  <a:schemeClr val="tx1"/>
                </a:solidFill>
              </a:rPr>
              <a:t> </a:t>
            </a:r>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b1=b;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c = a1;	</a:t>
            </a:r>
            <a:endParaRPr lang="en-US" altLang="ja-JP" dirty="0">
              <a:solidFill>
                <a:schemeClr val="tx1"/>
              </a:solidFill>
            </a:endParaRPr>
          </a:p>
          <a:p>
            <a:r>
              <a:rPr lang="en-US" altLang="ja-JP" dirty="0" smtClean="0">
                <a:solidFill>
                  <a:schemeClr val="tx1"/>
                </a:solidFill>
              </a:rPr>
              <a:t>   if(b1 &gt;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r>
              <a:rPr lang="ja-JP" altLang="en-US" dirty="0" smtClean="0">
                <a:solidFill>
                  <a:schemeClr val="tx1"/>
                </a:solidFill>
              </a:rPr>
              <a:t>　</a:t>
            </a:r>
            <a:r>
              <a:rPr lang="en-US" altLang="ja-JP" dirty="0">
                <a:solidFill>
                  <a:schemeClr val="tx1"/>
                </a:solidFill>
              </a:rPr>
              <a:t>c</a:t>
            </a:r>
            <a:r>
              <a:rPr lang="en-US" altLang="ja-JP" dirty="0" smtClean="0">
                <a:solidFill>
                  <a:schemeClr val="tx1"/>
                </a:solidFill>
              </a:rPr>
              <a:t> = b1;	</a:t>
            </a:r>
            <a:endParaRPr lang="en-US" altLang="ja-JP" dirty="0">
              <a:solidFill>
                <a:schemeClr val="tx1"/>
              </a:solidFill>
            </a:endParaRPr>
          </a:p>
          <a:p>
            <a:r>
              <a:rPr lang="en-US" altLang="ja-JP" dirty="0" smtClean="0">
                <a:solidFill>
                  <a:schemeClr val="tx1"/>
                </a:solidFill>
              </a:rPr>
              <a:t>   return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p>
        </p:txBody>
      </p:sp>
      <p:sp>
        <p:nvSpPr>
          <p:cNvPr id="23" name="正方形/長方形 22"/>
          <p:cNvSpPr/>
          <p:nvPr/>
        </p:nvSpPr>
        <p:spPr>
          <a:xfrm>
            <a:off x="2051720" y="1700808"/>
            <a:ext cx="432048"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1</a:t>
            </a:r>
          </a:p>
          <a:p>
            <a:r>
              <a:rPr lang="en-US" altLang="ja-JP" dirty="0" smtClean="0">
                <a:solidFill>
                  <a:schemeClr val="tx1"/>
                </a:solidFill>
              </a:rPr>
              <a:t>2 </a:t>
            </a:r>
          </a:p>
          <a:p>
            <a:r>
              <a:rPr lang="en-US" altLang="ja-JP" dirty="0" smtClean="0">
                <a:solidFill>
                  <a:schemeClr val="tx1"/>
                </a:solidFill>
              </a:rPr>
              <a:t>3</a:t>
            </a:r>
          </a:p>
          <a:p>
            <a:r>
              <a:rPr lang="en-US" altLang="ja-JP" dirty="0" smtClean="0">
                <a:solidFill>
                  <a:schemeClr val="tx1"/>
                </a:solidFill>
              </a:rPr>
              <a:t>4</a:t>
            </a:r>
            <a:endParaRPr lang="en-US" altLang="ja-JP" dirty="0">
              <a:solidFill>
                <a:schemeClr val="tx1"/>
              </a:solidFill>
            </a:endParaRPr>
          </a:p>
          <a:p>
            <a:r>
              <a:rPr lang="en-US" altLang="ja-JP" dirty="0" smtClean="0">
                <a:solidFill>
                  <a:schemeClr val="tx1"/>
                </a:solidFill>
              </a:rPr>
              <a:t>5</a:t>
            </a:r>
            <a:endParaRPr lang="en-US" altLang="ja-JP" dirty="0">
              <a:solidFill>
                <a:schemeClr val="tx1"/>
              </a:solidFill>
            </a:endParaRPr>
          </a:p>
          <a:p>
            <a:r>
              <a:rPr lang="en-US" altLang="ja-JP" dirty="0" smtClean="0">
                <a:solidFill>
                  <a:schemeClr val="tx1"/>
                </a:solidFill>
              </a:rPr>
              <a:t>6</a:t>
            </a:r>
            <a:endParaRPr lang="en-US" altLang="ja-JP" dirty="0">
              <a:solidFill>
                <a:schemeClr val="tx1"/>
              </a:solidFill>
            </a:endParaRPr>
          </a:p>
          <a:p>
            <a:r>
              <a:rPr lang="en-US" altLang="ja-JP" dirty="0" smtClean="0">
                <a:solidFill>
                  <a:schemeClr val="tx1"/>
                </a:solidFill>
              </a:rPr>
              <a:t>7</a:t>
            </a:r>
            <a:endParaRPr lang="en-US" altLang="ja-JP" dirty="0">
              <a:solidFill>
                <a:schemeClr val="tx1"/>
              </a:solidFill>
            </a:endParaRPr>
          </a:p>
          <a:p>
            <a:r>
              <a:rPr lang="en-US" altLang="ja-JP" dirty="0" smtClean="0">
                <a:solidFill>
                  <a:schemeClr val="tx1"/>
                </a:solidFill>
              </a:rPr>
              <a:t>8</a:t>
            </a:r>
          </a:p>
        </p:txBody>
      </p:sp>
      <p:sp>
        <p:nvSpPr>
          <p:cNvPr id="24" name="正方形/長方形 23"/>
          <p:cNvSpPr/>
          <p:nvPr/>
        </p:nvSpPr>
        <p:spPr>
          <a:xfrm>
            <a:off x="5156959"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endParaRPr lang="en-US" altLang="ja-JP" dirty="0" smtClean="0">
              <a:solidFill>
                <a:schemeClr val="tx1"/>
              </a:solidFill>
            </a:endParaRP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25" name="正方形/長方形 24"/>
              <p:cNvSpPr/>
              <p:nvPr/>
            </p:nvSpPr>
            <p:spPr>
              <a:xfrm>
                <a:off x="5157365"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𝑎</m:t>
                          </m:r>
                        </m:sub>
                      </m:sSub>
                    </m:oMath>
                  </m:oMathPara>
                </a14:m>
                <a:endParaRPr lang="en-US" altLang="ja-JP" dirty="0" smtClean="0">
                  <a:solidFill>
                    <a:schemeClr val="tx1"/>
                  </a:solidFill>
                </a:endParaRPr>
              </a:p>
            </p:txBody>
          </p:sp>
        </mc:Choice>
        <mc:Fallback xmlns="">
          <p:sp>
            <p:nvSpPr>
              <p:cNvPr id="25" name="正方形/長方形 24"/>
              <p:cNvSpPr>
                <a:spLocks noRot="1" noChangeAspect="1" noMove="1" noResize="1" noEditPoints="1" noAdjustHandles="1" noChangeArrowheads="1" noChangeShapeType="1" noTextEdit="1"/>
              </p:cNvSpPr>
              <p:nvPr/>
            </p:nvSpPr>
            <p:spPr>
              <a:xfrm>
                <a:off x="5157365" y="1302897"/>
                <a:ext cx="548701" cy="396044"/>
              </a:xfrm>
              <a:prstGeom prst="rect">
                <a:avLst/>
              </a:prstGeom>
              <a:blipFill rotWithShape="1">
                <a:blip r:embed="rId4" cstate="print"/>
                <a:stretch>
                  <a:fillRect l="-9574"/>
                </a:stretch>
              </a:blipFill>
              <a:ln>
                <a:solidFill>
                  <a:schemeClr val="tx1"/>
                </a:solidFill>
              </a:ln>
            </p:spPr>
            <p:txBody>
              <a:bodyPr/>
              <a:lstStyle/>
              <a:p>
                <a:r>
                  <a:rPr lang="ja-JP" altLang="en-US">
                    <a:noFill/>
                  </a:rPr>
                  <a:t> </a:t>
                </a:r>
              </a:p>
            </p:txBody>
          </p:sp>
        </mc:Fallback>
      </mc:AlternateContent>
      <p:sp>
        <p:nvSpPr>
          <p:cNvPr id="26" name="正方形/長方形 25"/>
          <p:cNvSpPr/>
          <p:nvPr/>
        </p:nvSpPr>
        <p:spPr>
          <a:xfrm>
            <a:off x="6264036"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r>
              <a:rPr lang="en-US" altLang="ja-JP" dirty="0" smtClean="0">
                <a:solidFill>
                  <a:schemeClr val="tx1"/>
                </a:solidFill>
              </a:rPr>
              <a:t>3</a:t>
            </a: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27" name="正方形/長方形 26"/>
              <p:cNvSpPr/>
              <p:nvPr/>
            </p:nvSpPr>
            <p:spPr>
              <a:xfrm>
                <a:off x="6264442"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𝐵𝑆𝐿</m:t>
                          </m:r>
                        </m:e>
                        <m:sub>
                          <m:r>
                            <a:rPr lang="en-US" altLang="ja-JP" b="0" i="1" smtClean="0">
                              <a:solidFill>
                                <a:schemeClr val="tx1"/>
                              </a:solidFill>
                              <a:latin typeface="Cambria Math"/>
                            </a:rPr>
                            <m:t>𝑐</m:t>
                          </m:r>
                        </m:sub>
                      </m:sSub>
                    </m:oMath>
                  </m:oMathPara>
                </a14:m>
                <a:endParaRPr lang="en-US" altLang="ja-JP" dirty="0" smtClean="0">
                  <a:solidFill>
                    <a:schemeClr val="tx1"/>
                  </a:solidFill>
                </a:endParaRPr>
              </a:p>
            </p:txBody>
          </p:sp>
        </mc:Choice>
        <mc:Fallback xmlns="">
          <p:sp>
            <p:nvSpPr>
              <p:cNvPr id="27" name="正方形/長方形 26"/>
              <p:cNvSpPr>
                <a:spLocks noRot="1" noChangeAspect="1" noMove="1" noResize="1" noEditPoints="1" noAdjustHandles="1" noChangeArrowheads="1" noChangeShapeType="1" noTextEdit="1"/>
              </p:cNvSpPr>
              <p:nvPr/>
            </p:nvSpPr>
            <p:spPr>
              <a:xfrm>
                <a:off x="6264442" y="1302897"/>
                <a:ext cx="548701" cy="396044"/>
              </a:xfrm>
              <a:prstGeom prst="rect">
                <a:avLst/>
              </a:prstGeom>
              <a:blipFill rotWithShape="1">
                <a:blip r:embed="rId5" cstate="print"/>
                <a:stretch>
                  <a:fillRect l="-9574"/>
                </a:stretch>
              </a:blipFill>
              <a:ln>
                <a:solidFill>
                  <a:schemeClr val="tx1"/>
                </a:solidFill>
              </a:ln>
            </p:spPr>
            <p:txBody>
              <a:bodyPr/>
              <a:lstStyle/>
              <a:p>
                <a:r>
                  <a:rPr lang="ja-JP" altLang="en-US">
                    <a:noFill/>
                  </a:rPr>
                  <a:t> </a:t>
                </a:r>
              </a:p>
            </p:txBody>
          </p:sp>
        </mc:Fallback>
      </mc:AlternateContent>
      <p:sp>
        <p:nvSpPr>
          <p:cNvPr id="28" name="正方形/長方形 27"/>
          <p:cNvSpPr/>
          <p:nvPr/>
        </p:nvSpPr>
        <p:spPr>
          <a:xfrm>
            <a:off x="6813143"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29" name="正方形/長方形 28"/>
              <p:cNvSpPr/>
              <p:nvPr/>
            </p:nvSpPr>
            <p:spPr>
              <a:xfrm>
                <a:off x="6813549"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𝑆𝐿</m:t>
                          </m:r>
                        </m:e>
                        <m:sub>
                          <m:r>
                            <a:rPr lang="en-US" altLang="ja-JP" b="0" i="1" smtClean="0">
                              <a:solidFill>
                                <a:schemeClr val="tx1"/>
                              </a:solidFill>
                              <a:latin typeface="Cambria Math"/>
                            </a:rPr>
                            <m:t>𝑖𝑛𝑡</m:t>
                          </m:r>
                        </m:sub>
                      </m:sSub>
                    </m:oMath>
                  </m:oMathPara>
                </a14:m>
                <a:endParaRPr lang="en-US" altLang="ja-JP" dirty="0" smtClean="0">
                  <a:solidFill>
                    <a:schemeClr val="tx1"/>
                  </a:solidFill>
                </a:endParaRPr>
              </a:p>
            </p:txBody>
          </p:sp>
        </mc:Choice>
        <mc:Fallback xmlns="">
          <p:sp>
            <p:nvSpPr>
              <p:cNvPr id="29" name="正方形/長方形 28"/>
              <p:cNvSpPr>
                <a:spLocks noRot="1" noChangeAspect="1" noMove="1" noResize="1" noEditPoints="1" noAdjustHandles="1" noChangeArrowheads="1" noChangeShapeType="1" noTextEdit="1"/>
              </p:cNvSpPr>
              <p:nvPr/>
            </p:nvSpPr>
            <p:spPr>
              <a:xfrm>
                <a:off x="6813549" y="1302897"/>
                <a:ext cx="548701" cy="396044"/>
              </a:xfrm>
              <a:prstGeom prst="rect">
                <a:avLst/>
              </a:prstGeom>
              <a:blipFill rotWithShape="1">
                <a:blip r:embed="rId6" cstate="print"/>
                <a:stretch>
                  <a:fillRect l="-9574"/>
                </a:stretch>
              </a:blipFill>
              <a:ln>
                <a:solidFill>
                  <a:schemeClr val="tx1"/>
                </a:solidFill>
              </a:ln>
            </p:spPr>
            <p:txBody>
              <a:bodyPr/>
              <a:lstStyle/>
              <a:p>
                <a:r>
                  <a:rPr lang="ja-JP" altLang="en-US">
                    <a:noFill/>
                  </a:rPr>
                  <a:t> </a:t>
                </a:r>
              </a:p>
            </p:txBody>
          </p:sp>
        </mc:Fallback>
      </mc:AlternateContent>
      <p:sp>
        <p:nvSpPr>
          <p:cNvPr id="30" name="正方形/長方形 29"/>
          <p:cNvSpPr/>
          <p:nvPr/>
        </p:nvSpPr>
        <p:spPr>
          <a:xfrm>
            <a:off x="5714929"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r>
              <a:rPr lang="en-US" altLang="ja-JP" dirty="0">
                <a:solidFill>
                  <a:schemeClr val="tx1"/>
                </a:solidFill>
              </a:rPr>
              <a:t>3</a:t>
            </a: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31" name="正方形/長方形 30"/>
              <p:cNvSpPr/>
              <p:nvPr/>
            </p:nvSpPr>
            <p:spPr>
              <a:xfrm>
                <a:off x="5715335"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𝑏</m:t>
                          </m:r>
                        </m:sub>
                      </m:sSub>
                    </m:oMath>
                  </m:oMathPara>
                </a14:m>
                <a:endParaRPr lang="en-US" altLang="ja-JP" dirty="0" smtClean="0">
                  <a:solidFill>
                    <a:schemeClr val="tx1"/>
                  </a:solidFill>
                </a:endParaRPr>
              </a:p>
            </p:txBody>
          </p:sp>
        </mc:Choice>
        <mc:Fallback xmlns="">
          <p:sp>
            <p:nvSpPr>
              <p:cNvPr id="31" name="正方形/長方形 30"/>
              <p:cNvSpPr>
                <a:spLocks noRot="1" noChangeAspect="1" noMove="1" noResize="1" noEditPoints="1" noAdjustHandles="1" noChangeArrowheads="1" noChangeShapeType="1" noTextEdit="1"/>
              </p:cNvSpPr>
              <p:nvPr/>
            </p:nvSpPr>
            <p:spPr>
              <a:xfrm>
                <a:off x="5715335" y="1302897"/>
                <a:ext cx="548701" cy="396044"/>
              </a:xfrm>
              <a:prstGeom prst="rect">
                <a:avLst/>
              </a:prstGeom>
              <a:blipFill rotWithShape="1">
                <a:blip r:embed="rId7" cstate="print"/>
                <a:stretch>
                  <a:fillRect l="-9574"/>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 name="テキスト ボックス 2"/>
              <p:cNvSpPr txBox="1"/>
              <p:nvPr/>
            </p:nvSpPr>
            <p:spPr>
              <a:xfrm>
                <a:off x="3792054" y="6300028"/>
                <a:ext cx="1500026" cy="369332"/>
              </a:xfrm>
              <a:prstGeom prst="rect">
                <a:avLst/>
              </a:prstGeom>
              <a:noFill/>
            </p:spPr>
            <p:txBody>
              <a:bodyPr wrap="none" rtlCol="0">
                <a:spAutoFit/>
              </a:bodyPr>
              <a:lstStyle/>
              <a:p>
                <a14:m>
                  <m:oMath xmlns:m="http://schemas.openxmlformats.org/officeDocument/2006/math">
                    <m:r>
                      <a:rPr kumimoji="1" lang="en-US" altLang="ja-JP" b="0" i="1" smtClean="0">
                        <a:latin typeface="Cambria Math"/>
                      </a:rPr>
                      <m:t>𝑉</m:t>
                    </m:r>
                  </m:oMath>
                </a14:m>
                <a:r>
                  <a:rPr kumimoji="1" lang="en-US" altLang="ja-JP" dirty="0" smtClean="0"/>
                  <a:t>:</a:t>
                </a:r>
                <a:r>
                  <a:rPr kumimoji="1" lang="ja-JP" altLang="en-US" dirty="0" smtClean="0"/>
                  <a:t>スライスの数</a:t>
                </a:r>
                <a:endParaRPr kumimoji="1" lang="ja-JP" altLang="en-US" dirty="0"/>
              </a:p>
            </p:txBody>
          </p:sp>
        </mc:Choice>
        <mc:Fallback xmlns="">
          <p:sp>
            <p:nvSpPr>
              <p:cNvPr id="3" name="テキスト ボックス 2"/>
              <p:cNvSpPr txBox="1">
                <a:spLocks noRot="1" noChangeAspect="1" noMove="1" noResize="1" noEditPoints="1" noAdjustHandles="1" noChangeArrowheads="1" noChangeShapeType="1" noTextEdit="1"/>
              </p:cNvSpPr>
              <p:nvPr/>
            </p:nvSpPr>
            <p:spPr>
              <a:xfrm>
                <a:off x="3792054" y="6300028"/>
                <a:ext cx="1500026" cy="369332"/>
              </a:xfrm>
              <a:prstGeom prst="rect">
                <a:avLst/>
              </a:prstGeom>
              <a:blipFill rotWithShape="1">
                <a:blip r:embed="rId8" cstate="print"/>
                <a:stretch>
                  <a:fillRect t="-11475" r="-3659" b="-26230"/>
                </a:stretch>
              </a:blipFill>
            </p:spPr>
            <p:txBody>
              <a:bodyPr/>
              <a:lstStyle/>
              <a:p>
                <a:r>
                  <a:rPr lang="ja-JP" altLang="en-US">
                    <a:noFill/>
                  </a:rPr>
                  <a:t> </a:t>
                </a:r>
              </a:p>
            </p:txBody>
          </p:sp>
        </mc:Fallback>
      </mc:AlternateContent>
      <p:sp>
        <p:nvSpPr>
          <p:cNvPr id="32" name="線吹き出し 1 (枠付き) 31"/>
          <p:cNvSpPr/>
          <p:nvPr/>
        </p:nvSpPr>
        <p:spPr bwMode="auto">
          <a:xfrm>
            <a:off x="107504" y="4662952"/>
            <a:ext cx="2808311" cy="847961"/>
          </a:xfrm>
          <a:prstGeom prst="borderCallout1">
            <a:avLst>
              <a:gd name="adj1" fmla="val 28027"/>
              <a:gd name="adj2" fmla="val 101193"/>
              <a:gd name="adj3" fmla="val -93893"/>
              <a:gd name="adj4" fmla="val 11862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400" dirty="0">
                <a:latin typeface="Times New Roman" pitchFamily="18" charset="0"/>
                <a:ea typeface="ＭＳ Ｐゴシック" pitchFamily="50" charset="-128"/>
              </a:rPr>
              <a:t>c</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を起点とした</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dirty="0">
                <a:latin typeface="Times New Roman" pitchFamily="18" charset="0"/>
                <a:ea typeface="ＭＳ Ｐゴシック" pitchFamily="50" charset="-128"/>
              </a:rPr>
              <a:t>後ろ</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向きスライス</a:t>
            </a:r>
          </a:p>
        </p:txBody>
      </p:sp>
    </p:spTree>
    <p:extLst>
      <p:ext uri="{BB962C8B-B14F-4D97-AF65-F5344CB8AC3E}">
        <p14:creationId xmlns:p14="http://schemas.microsoft.com/office/powerpoint/2010/main" val="27161947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プログラムスライスを用いた凝集度メトリクス</a:t>
            </a:r>
            <a:endParaRPr kumimoji="1" lang="ja-JP" altLang="en-US" sz="4000" dirty="0"/>
          </a:p>
        </p:txBody>
      </p:sp>
      <p:sp>
        <p:nvSpPr>
          <p:cNvPr id="16" name="テキスト ボックス 15"/>
          <p:cNvSpPr txBox="1"/>
          <p:nvPr/>
        </p:nvSpPr>
        <p:spPr>
          <a:xfrm>
            <a:off x="399352" y="5580529"/>
            <a:ext cx="1620506" cy="584775"/>
          </a:xfrm>
          <a:prstGeom prst="rect">
            <a:avLst/>
          </a:prstGeom>
          <a:noFill/>
          <a:ln>
            <a:noFill/>
          </a:ln>
        </p:spPr>
        <p:txBody>
          <a:bodyPr wrap="square" rtlCol="0">
            <a:spAutoFit/>
          </a:bodyPr>
          <a:lstStyle/>
          <a:p>
            <a:r>
              <a:rPr lang="en-US" altLang="ja-JP" sz="3200" dirty="0" smtClean="0"/>
              <a:t>Overlap</a:t>
            </a:r>
            <a:endParaRPr kumimoji="1" lang="ja-JP" altLang="en-US" sz="3200" dirty="0"/>
          </a:p>
        </p:txBody>
      </p:sp>
      <mc:AlternateContent xmlns:mc="http://schemas.openxmlformats.org/markup-compatibility/2006" xmlns:a14="http://schemas.microsoft.com/office/drawing/2010/main">
        <mc:Choice Requires="a14">
          <p:sp>
            <p:nvSpPr>
              <p:cNvPr id="17" name="テキスト ボックス 16"/>
              <p:cNvSpPr txBox="1"/>
              <p:nvPr/>
            </p:nvSpPr>
            <p:spPr>
              <a:xfrm>
                <a:off x="2051720" y="5525708"/>
                <a:ext cx="3426397" cy="78361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dirty="0" smtClean="0">
                              <a:latin typeface="Cambria Math" panose="02040503050406030204" pitchFamily="18" charset="0"/>
                            </a:rPr>
                          </m:ctrlPr>
                        </m:fPr>
                        <m:num>
                          <m:r>
                            <a:rPr kumimoji="1" lang="en-US" altLang="ja-JP" b="0" i="1" dirty="0" smtClean="0">
                              <a:latin typeface="Cambria Math"/>
                            </a:rPr>
                            <m:t>1</m:t>
                          </m:r>
                        </m:num>
                        <m:den>
                          <m:r>
                            <a:rPr kumimoji="1" lang="en-US" altLang="ja-JP" b="0" i="1" dirty="0" smtClean="0">
                              <a:latin typeface="Cambria Math"/>
                            </a:rPr>
                            <m:t>𝑉</m:t>
                          </m:r>
                        </m:den>
                      </m:f>
                      <m:nary>
                        <m:naryPr>
                          <m:chr m:val="∑"/>
                          <m:subHide m:val="on"/>
                          <m:supHide m:val="on"/>
                          <m:ctrlPr>
                            <a:rPr kumimoji="1" lang="en-US" altLang="ja-JP" i="1" dirty="0" smtClean="0">
                              <a:latin typeface="Cambria Math" panose="02040503050406030204" pitchFamily="18" charset="0"/>
                            </a:rPr>
                          </m:ctrlPr>
                        </m:naryPr>
                        <m:sub/>
                        <m:sup/>
                        <m:e>
                          <m:r>
                            <a:rPr lang="en-US" altLang="ja-JP">
                              <a:latin typeface="Cambria Math"/>
                            </a:rPr>
                            <m:t>(</m:t>
                          </m:r>
                          <m:f>
                            <m:fPr>
                              <m:ctrlPr>
                                <a:rPr lang="en-US" altLang="ja-JP" i="1">
                                  <a:latin typeface="Cambria Math" panose="02040503050406030204" pitchFamily="18" charset="0"/>
                                </a:rPr>
                              </m:ctrlPr>
                            </m:fPr>
                            <m:num>
                              <m:r>
                                <a:rPr lang="ja-JP" altLang="en-US" b="0" i="1" smtClean="0">
                                  <a:latin typeface="Cambria Math"/>
                                </a:rPr>
                                <m:t>全</m:t>
                              </m:r>
                              <m:r>
                                <a:rPr lang="ja-JP" altLang="en-US" i="1">
                                  <a:latin typeface="Cambria Math"/>
                                </a:rPr>
                                <m:t>スライスに含まれる文の数</m:t>
                              </m:r>
                            </m:num>
                            <m:den>
                              <m:r>
                                <a:rPr lang="ja-JP" altLang="en-US" i="1">
                                  <a:latin typeface="Cambria Math"/>
                                </a:rPr>
                                <m:t>各スライスに含まれる文の数</m:t>
                              </m:r>
                            </m:den>
                          </m:f>
                          <m:r>
                            <a:rPr lang="en-US" altLang="ja-JP" i="1">
                              <a:latin typeface="Cambria Math"/>
                            </a:rPr>
                            <m:t>)</m:t>
                          </m:r>
                        </m:e>
                      </m:nary>
                    </m:oMath>
                  </m:oMathPara>
                </a14:m>
                <a:endParaRPr kumimoji="1" lang="ja-JP" altLang="en-US" dirty="0"/>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2051720" y="5525708"/>
                <a:ext cx="3426397" cy="783612"/>
              </a:xfrm>
              <a:prstGeom prst="rect">
                <a:avLst/>
              </a:prstGeom>
              <a:blipFill rotWithShape="1">
                <a:blip r:embed="rId3" cstate="print"/>
                <a:stretch>
                  <a:fillRect/>
                </a:stretch>
              </a:blipFill>
            </p:spPr>
            <p:txBody>
              <a:bodyPr/>
              <a:lstStyle/>
              <a:p>
                <a:r>
                  <a:rPr lang="ja-JP" altLang="en-US">
                    <a:noFill/>
                  </a:rPr>
                  <a:t> </a:t>
                </a:r>
              </a:p>
            </p:txBody>
          </p:sp>
        </mc:Fallback>
      </mc:AlternateContent>
      <p:sp>
        <p:nvSpPr>
          <p:cNvPr id="20" name="雲形吹き出し 19"/>
          <p:cNvSpPr/>
          <p:nvPr/>
        </p:nvSpPr>
        <p:spPr bwMode="auto">
          <a:xfrm>
            <a:off x="5715335" y="4365104"/>
            <a:ext cx="3339629" cy="2016223"/>
          </a:xfrm>
          <a:prstGeom prst="cloudCallout">
            <a:avLst>
              <a:gd name="adj1" fmla="val -63704"/>
              <a:gd name="adj2" fmla="val 38441"/>
            </a:avLst>
          </a:prstGeom>
          <a:solidFill>
            <a:schemeClr val="accent3"/>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1" name="テキスト ボックス 20"/>
          <p:cNvSpPr txBox="1"/>
          <p:nvPr/>
        </p:nvSpPr>
        <p:spPr>
          <a:xfrm>
            <a:off x="5989685" y="4957717"/>
            <a:ext cx="3075763" cy="830997"/>
          </a:xfrm>
          <a:prstGeom prst="rect">
            <a:avLst/>
          </a:prstGeom>
          <a:noFill/>
        </p:spPr>
        <p:txBody>
          <a:bodyPr wrap="square" rtlCol="0">
            <a:spAutoFit/>
          </a:bodyPr>
          <a:lstStyle/>
          <a:p>
            <a:r>
              <a:rPr lang="ja-JP" altLang="en-US" sz="2400" dirty="0" smtClean="0"/>
              <a:t>スライス同士の重なり具合を表す</a:t>
            </a:r>
            <a:endParaRPr kumimoji="1" lang="ja-JP" altLang="en-US" sz="2400" dirty="0"/>
          </a:p>
        </p:txBody>
      </p:sp>
      <p:sp>
        <p:nvSpPr>
          <p:cNvPr id="22" name="正方形/長方形 21"/>
          <p:cNvSpPr/>
          <p:nvPr/>
        </p:nvSpPr>
        <p:spPr>
          <a:xfrm>
            <a:off x="2493069" y="1700808"/>
            <a:ext cx="2664296"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err="1" smtClean="0">
                <a:solidFill>
                  <a:schemeClr val="tx1"/>
                </a:solidFill>
              </a:rPr>
              <a:t>int</a:t>
            </a:r>
            <a:r>
              <a:rPr lang="en-US" altLang="ja-JP" dirty="0" smtClean="0">
                <a:solidFill>
                  <a:schemeClr val="tx1"/>
                </a:solidFill>
              </a:rPr>
              <a:t> method(</a:t>
            </a:r>
            <a:r>
              <a:rPr lang="en-US" altLang="ja-JP" dirty="0" err="1" smtClean="0">
                <a:solidFill>
                  <a:schemeClr val="tx1"/>
                </a:solidFill>
              </a:rPr>
              <a:t>int</a:t>
            </a:r>
            <a:r>
              <a:rPr lang="en-US" altLang="ja-JP" dirty="0" smtClean="0">
                <a:solidFill>
                  <a:schemeClr val="tx1"/>
                </a:solidFill>
              </a:rPr>
              <a:t> </a:t>
            </a:r>
            <a:r>
              <a:rPr lang="en-US" altLang="ja-JP" dirty="0" err="1" smtClean="0">
                <a:solidFill>
                  <a:schemeClr val="tx1"/>
                </a:solidFill>
              </a:rPr>
              <a:t>a,int</a:t>
            </a:r>
            <a:r>
              <a:rPr lang="en-US" altLang="ja-JP" dirty="0" smtClean="0">
                <a:solidFill>
                  <a:schemeClr val="tx1"/>
                </a:solidFill>
              </a:rPr>
              <a:t> 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a1=a;</a:t>
            </a:r>
            <a:r>
              <a:rPr lang="en-US" altLang="ja-JP" dirty="0">
                <a:solidFill>
                  <a:schemeClr val="tx1"/>
                </a:solidFill>
              </a:rPr>
              <a:t> </a:t>
            </a:r>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b1=b;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c = a1;	</a:t>
            </a:r>
            <a:endParaRPr lang="en-US" altLang="ja-JP" dirty="0">
              <a:solidFill>
                <a:schemeClr val="tx1"/>
              </a:solidFill>
            </a:endParaRPr>
          </a:p>
          <a:p>
            <a:r>
              <a:rPr lang="en-US" altLang="ja-JP" dirty="0" smtClean="0">
                <a:solidFill>
                  <a:schemeClr val="tx1"/>
                </a:solidFill>
              </a:rPr>
              <a:t>   if(b1 &gt;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r>
              <a:rPr lang="ja-JP" altLang="en-US" dirty="0" smtClean="0">
                <a:solidFill>
                  <a:schemeClr val="tx1"/>
                </a:solidFill>
              </a:rPr>
              <a:t>　</a:t>
            </a:r>
            <a:r>
              <a:rPr lang="en-US" altLang="ja-JP" dirty="0">
                <a:solidFill>
                  <a:schemeClr val="tx1"/>
                </a:solidFill>
              </a:rPr>
              <a:t>c</a:t>
            </a:r>
            <a:r>
              <a:rPr lang="en-US" altLang="ja-JP" dirty="0" smtClean="0">
                <a:solidFill>
                  <a:schemeClr val="tx1"/>
                </a:solidFill>
              </a:rPr>
              <a:t> = b1;	</a:t>
            </a:r>
            <a:endParaRPr lang="en-US" altLang="ja-JP" dirty="0">
              <a:solidFill>
                <a:schemeClr val="tx1"/>
              </a:solidFill>
            </a:endParaRPr>
          </a:p>
          <a:p>
            <a:r>
              <a:rPr lang="en-US" altLang="ja-JP" dirty="0" smtClean="0">
                <a:solidFill>
                  <a:schemeClr val="tx1"/>
                </a:solidFill>
              </a:rPr>
              <a:t>   return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p>
        </p:txBody>
      </p:sp>
      <p:sp>
        <p:nvSpPr>
          <p:cNvPr id="23" name="正方形/長方形 22"/>
          <p:cNvSpPr/>
          <p:nvPr/>
        </p:nvSpPr>
        <p:spPr>
          <a:xfrm>
            <a:off x="2051720" y="1700808"/>
            <a:ext cx="432048"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1</a:t>
            </a:r>
          </a:p>
          <a:p>
            <a:r>
              <a:rPr lang="en-US" altLang="ja-JP" dirty="0" smtClean="0">
                <a:solidFill>
                  <a:schemeClr val="tx1"/>
                </a:solidFill>
              </a:rPr>
              <a:t>2 </a:t>
            </a:r>
          </a:p>
          <a:p>
            <a:r>
              <a:rPr lang="en-US" altLang="ja-JP" dirty="0" smtClean="0">
                <a:solidFill>
                  <a:schemeClr val="tx1"/>
                </a:solidFill>
              </a:rPr>
              <a:t>3</a:t>
            </a:r>
          </a:p>
          <a:p>
            <a:r>
              <a:rPr lang="en-US" altLang="ja-JP" dirty="0" smtClean="0">
                <a:solidFill>
                  <a:schemeClr val="tx1"/>
                </a:solidFill>
              </a:rPr>
              <a:t>4</a:t>
            </a:r>
            <a:endParaRPr lang="en-US" altLang="ja-JP" dirty="0">
              <a:solidFill>
                <a:schemeClr val="tx1"/>
              </a:solidFill>
            </a:endParaRPr>
          </a:p>
          <a:p>
            <a:r>
              <a:rPr lang="en-US" altLang="ja-JP" dirty="0" smtClean="0">
                <a:solidFill>
                  <a:schemeClr val="tx1"/>
                </a:solidFill>
              </a:rPr>
              <a:t>5</a:t>
            </a:r>
            <a:endParaRPr lang="en-US" altLang="ja-JP" dirty="0">
              <a:solidFill>
                <a:schemeClr val="tx1"/>
              </a:solidFill>
            </a:endParaRPr>
          </a:p>
          <a:p>
            <a:r>
              <a:rPr lang="en-US" altLang="ja-JP" dirty="0" smtClean="0">
                <a:solidFill>
                  <a:schemeClr val="tx1"/>
                </a:solidFill>
              </a:rPr>
              <a:t>6</a:t>
            </a:r>
            <a:endParaRPr lang="en-US" altLang="ja-JP" dirty="0">
              <a:solidFill>
                <a:schemeClr val="tx1"/>
              </a:solidFill>
            </a:endParaRPr>
          </a:p>
          <a:p>
            <a:r>
              <a:rPr lang="en-US" altLang="ja-JP" dirty="0" smtClean="0">
                <a:solidFill>
                  <a:schemeClr val="tx1"/>
                </a:solidFill>
              </a:rPr>
              <a:t>7</a:t>
            </a:r>
            <a:endParaRPr lang="en-US" altLang="ja-JP" dirty="0">
              <a:solidFill>
                <a:schemeClr val="tx1"/>
              </a:solidFill>
            </a:endParaRPr>
          </a:p>
          <a:p>
            <a:r>
              <a:rPr lang="en-US" altLang="ja-JP" dirty="0" smtClean="0">
                <a:solidFill>
                  <a:schemeClr val="tx1"/>
                </a:solidFill>
              </a:rPr>
              <a:t>8</a:t>
            </a:r>
          </a:p>
        </p:txBody>
      </p:sp>
      <p:sp>
        <p:nvSpPr>
          <p:cNvPr id="24" name="正方形/長方形 23"/>
          <p:cNvSpPr/>
          <p:nvPr/>
        </p:nvSpPr>
        <p:spPr>
          <a:xfrm>
            <a:off x="5156959"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endParaRPr lang="en-US" altLang="ja-JP" dirty="0" smtClean="0">
              <a:solidFill>
                <a:schemeClr val="tx1"/>
              </a:solidFill>
            </a:endParaRP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25" name="正方形/長方形 24"/>
              <p:cNvSpPr/>
              <p:nvPr/>
            </p:nvSpPr>
            <p:spPr>
              <a:xfrm>
                <a:off x="5157365"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𝑎</m:t>
                          </m:r>
                        </m:sub>
                      </m:sSub>
                    </m:oMath>
                  </m:oMathPara>
                </a14:m>
                <a:endParaRPr lang="en-US" altLang="ja-JP" dirty="0" smtClean="0">
                  <a:solidFill>
                    <a:schemeClr val="tx1"/>
                  </a:solidFill>
                </a:endParaRPr>
              </a:p>
            </p:txBody>
          </p:sp>
        </mc:Choice>
        <mc:Fallback xmlns="">
          <p:sp>
            <p:nvSpPr>
              <p:cNvPr id="25" name="正方形/長方形 24"/>
              <p:cNvSpPr>
                <a:spLocks noRot="1" noChangeAspect="1" noMove="1" noResize="1" noEditPoints="1" noAdjustHandles="1" noChangeArrowheads="1" noChangeShapeType="1" noTextEdit="1"/>
              </p:cNvSpPr>
              <p:nvPr/>
            </p:nvSpPr>
            <p:spPr>
              <a:xfrm>
                <a:off x="5157365" y="1302897"/>
                <a:ext cx="548701" cy="396044"/>
              </a:xfrm>
              <a:prstGeom prst="rect">
                <a:avLst/>
              </a:prstGeom>
              <a:blipFill rotWithShape="1">
                <a:blip r:embed="rId4" cstate="print"/>
                <a:stretch>
                  <a:fillRect l="-9574"/>
                </a:stretch>
              </a:blipFill>
              <a:ln>
                <a:solidFill>
                  <a:schemeClr val="tx1"/>
                </a:solidFill>
              </a:ln>
            </p:spPr>
            <p:txBody>
              <a:bodyPr/>
              <a:lstStyle/>
              <a:p>
                <a:r>
                  <a:rPr lang="ja-JP" altLang="en-US">
                    <a:noFill/>
                  </a:rPr>
                  <a:t> </a:t>
                </a:r>
              </a:p>
            </p:txBody>
          </p:sp>
        </mc:Fallback>
      </mc:AlternateContent>
      <p:sp>
        <p:nvSpPr>
          <p:cNvPr id="26" name="正方形/長方形 25"/>
          <p:cNvSpPr/>
          <p:nvPr/>
        </p:nvSpPr>
        <p:spPr>
          <a:xfrm>
            <a:off x="6264036"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r>
              <a:rPr lang="en-US" altLang="ja-JP" dirty="0" smtClean="0">
                <a:solidFill>
                  <a:schemeClr val="tx1"/>
                </a:solidFill>
              </a:rPr>
              <a:t>3</a:t>
            </a: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27" name="正方形/長方形 26"/>
              <p:cNvSpPr/>
              <p:nvPr/>
            </p:nvSpPr>
            <p:spPr>
              <a:xfrm>
                <a:off x="6264442"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𝐵𝑆𝐿</m:t>
                          </m:r>
                        </m:e>
                        <m:sub>
                          <m:r>
                            <a:rPr lang="en-US" altLang="ja-JP" b="0" i="1" smtClean="0">
                              <a:solidFill>
                                <a:schemeClr val="tx1"/>
                              </a:solidFill>
                              <a:latin typeface="Cambria Math"/>
                            </a:rPr>
                            <m:t>𝑐</m:t>
                          </m:r>
                        </m:sub>
                      </m:sSub>
                    </m:oMath>
                  </m:oMathPara>
                </a14:m>
                <a:endParaRPr lang="en-US" altLang="ja-JP" dirty="0" smtClean="0">
                  <a:solidFill>
                    <a:schemeClr val="tx1"/>
                  </a:solidFill>
                </a:endParaRPr>
              </a:p>
            </p:txBody>
          </p:sp>
        </mc:Choice>
        <mc:Fallback xmlns="">
          <p:sp>
            <p:nvSpPr>
              <p:cNvPr id="27" name="正方形/長方形 26"/>
              <p:cNvSpPr>
                <a:spLocks noRot="1" noChangeAspect="1" noMove="1" noResize="1" noEditPoints="1" noAdjustHandles="1" noChangeArrowheads="1" noChangeShapeType="1" noTextEdit="1"/>
              </p:cNvSpPr>
              <p:nvPr/>
            </p:nvSpPr>
            <p:spPr>
              <a:xfrm>
                <a:off x="6264442" y="1302897"/>
                <a:ext cx="548701" cy="396044"/>
              </a:xfrm>
              <a:prstGeom prst="rect">
                <a:avLst/>
              </a:prstGeom>
              <a:blipFill rotWithShape="1">
                <a:blip r:embed="rId5" cstate="print"/>
                <a:stretch>
                  <a:fillRect l="-9574"/>
                </a:stretch>
              </a:blipFill>
              <a:ln>
                <a:solidFill>
                  <a:schemeClr val="tx1"/>
                </a:solidFill>
              </a:ln>
            </p:spPr>
            <p:txBody>
              <a:bodyPr/>
              <a:lstStyle/>
              <a:p>
                <a:r>
                  <a:rPr lang="ja-JP" altLang="en-US">
                    <a:noFill/>
                  </a:rPr>
                  <a:t> </a:t>
                </a:r>
              </a:p>
            </p:txBody>
          </p:sp>
        </mc:Fallback>
      </mc:AlternateContent>
      <p:sp>
        <p:nvSpPr>
          <p:cNvPr id="28" name="正方形/長方形 27"/>
          <p:cNvSpPr/>
          <p:nvPr/>
        </p:nvSpPr>
        <p:spPr>
          <a:xfrm>
            <a:off x="6813143"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29" name="正方形/長方形 28"/>
              <p:cNvSpPr/>
              <p:nvPr/>
            </p:nvSpPr>
            <p:spPr>
              <a:xfrm>
                <a:off x="6813549"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𝑆𝐿</m:t>
                          </m:r>
                        </m:e>
                        <m:sub>
                          <m:r>
                            <a:rPr lang="en-US" altLang="ja-JP" b="0" i="1" smtClean="0">
                              <a:solidFill>
                                <a:schemeClr val="tx1"/>
                              </a:solidFill>
                              <a:latin typeface="Cambria Math"/>
                            </a:rPr>
                            <m:t>𝑖𝑛𝑡</m:t>
                          </m:r>
                        </m:sub>
                      </m:sSub>
                    </m:oMath>
                  </m:oMathPara>
                </a14:m>
                <a:endParaRPr lang="en-US" altLang="ja-JP" dirty="0" smtClean="0">
                  <a:solidFill>
                    <a:schemeClr val="tx1"/>
                  </a:solidFill>
                </a:endParaRPr>
              </a:p>
            </p:txBody>
          </p:sp>
        </mc:Choice>
        <mc:Fallback xmlns="">
          <p:sp>
            <p:nvSpPr>
              <p:cNvPr id="29" name="正方形/長方形 28"/>
              <p:cNvSpPr>
                <a:spLocks noRot="1" noChangeAspect="1" noMove="1" noResize="1" noEditPoints="1" noAdjustHandles="1" noChangeArrowheads="1" noChangeShapeType="1" noTextEdit="1"/>
              </p:cNvSpPr>
              <p:nvPr/>
            </p:nvSpPr>
            <p:spPr>
              <a:xfrm>
                <a:off x="6813549" y="1302897"/>
                <a:ext cx="548701" cy="396044"/>
              </a:xfrm>
              <a:prstGeom prst="rect">
                <a:avLst/>
              </a:prstGeom>
              <a:blipFill rotWithShape="1">
                <a:blip r:embed="rId6" cstate="print"/>
                <a:stretch>
                  <a:fillRect l="-9574"/>
                </a:stretch>
              </a:blipFill>
              <a:ln>
                <a:solidFill>
                  <a:schemeClr val="tx1"/>
                </a:solidFill>
              </a:ln>
            </p:spPr>
            <p:txBody>
              <a:bodyPr/>
              <a:lstStyle/>
              <a:p>
                <a:r>
                  <a:rPr lang="ja-JP" altLang="en-US">
                    <a:noFill/>
                  </a:rPr>
                  <a:t> </a:t>
                </a:r>
              </a:p>
            </p:txBody>
          </p:sp>
        </mc:Fallback>
      </mc:AlternateContent>
      <p:sp>
        <p:nvSpPr>
          <p:cNvPr id="30" name="正方形/長方形 29"/>
          <p:cNvSpPr/>
          <p:nvPr/>
        </p:nvSpPr>
        <p:spPr>
          <a:xfrm>
            <a:off x="5714929"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r>
              <a:rPr lang="en-US" altLang="ja-JP" dirty="0">
                <a:solidFill>
                  <a:schemeClr val="tx1"/>
                </a:solidFill>
              </a:rPr>
              <a:t>3</a:t>
            </a: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31" name="正方形/長方形 30"/>
              <p:cNvSpPr/>
              <p:nvPr/>
            </p:nvSpPr>
            <p:spPr>
              <a:xfrm>
                <a:off x="5715335"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𝑏</m:t>
                          </m:r>
                        </m:sub>
                      </m:sSub>
                    </m:oMath>
                  </m:oMathPara>
                </a14:m>
                <a:endParaRPr lang="en-US" altLang="ja-JP" dirty="0" smtClean="0">
                  <a:solidFill>
                    <a:schemeClr val="tx1"/>
                  </a:solidFill>
                </a:endParaRPr>
              </a:p>
            </p:txBody>
          </p:sp>
        </mc:Choice>
        <mc:Fallback xmlns="">
          <p:sp>
            <p:nvSpPr>
              <p:cNvPr id="31" name="正方形/長方形 30"/>
              <p:cNvSpPr>
                <a:spLocks noRot="1" noChangeAspect="1" noMove="1" noResize="1" noEditPoints="1" noAdjustHandles="1" noChangeArrowheads="1" noChangeShapeType="1" noTextEdit="1"/>
              </p:cNvSpPr>
              <p:nvPr/>
            </p:nvSpPr>
            <p:spPr>
              <a:xfrm>
                <a:off x="5715335" y="1302897"/>
                <a:ext cx="548701" cy="396044"/>
              </a:xfrm>
              <a:prstGeom prst="rect">
                <a:avLst/>
              </a:prstGeom>
              <a:blipFill rotWithShape="1">
                <a:blip r:embed="rId7" cstate="print"/>
                <a:stretch>
                  <a:fillRect l="-9574"/>
                </a:stretch>
              </a:blipFill>
              <a:ln>
                <a:solidFill>
                  <a:schemeClr val="tx1"/>
                </a:solidFill>
              </a:ln>
            </p:spPr>
            <p:txBody>
              <a:bodyPr/>
              <a:lstStyle/>
              <a:p>
                <a:r>
                  <a:rPr lang="ja-JP" altLang="en-US">
                    <a:noFill/>
                  </a:rPr>
                  <a:t> </a:t>
                </a:r>
              </a:p>
            </p:txBody>
          </p:sp>
        </mc:Fallback>
      </mc:AlternateContent>
      <p:sp>
        <p:nvSpPr>
          <p:cNvPr id="32" name="線吹き出し 1 (枠付き) 31"/>
          <p:cNvSpPr/>
          <p:nvPr/>
        </p:nvSpPr>
        <p:spPr bwMode="auto">
          <a:xfrm>
            <a:off x="107504" y="4662952"/>
            <a:ext cx="2808311" cy="847961"/>
          </a:xfrm>
          <a:prstGeom prst="borderCallout1">
            <a:avLst>
              <a:gd name="adj1" fmla="val 28027"/>
              <a:gd name="adj2" fmla="val 101193"/>
              <a:gd name="adj3" fmla="val -359423"/>
              <a:gd name="adj4" fmla="val 24291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全スライス</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400" dirty="0" smtClean="0">
                <a:latin typeface="Times New Roman" pitchFamily="18" charset="0"/>
                <a:ea typeface="ＭＳ Ｐゴシック" pitchFamily="50" charset="-128"/>
              </a:rPr>
              <a:t>(</a:t>
            </a:r>
            <a:r>
              <a:rPr kumimoji="0" lang="ja-JP" altLang="en-US" sz="2400" dirty="0" smtClean="0">
                <a:latin typeface="Times New Roman" pitchFamily="18" charset="0"/>
                <a:ea typeface="ＭＳ Ｐゴシック" pitchFamily="50" charset="-128"/>
              </a:rPr>
              <a:t>スライスの積集合</a:t>
            </a:r>
            <a:r>
              <a:rPr kumimoji="0" lang="en-US" altLang="ja-JP" sz="2400" dirty="0" smtClean="0">
                <a:latin typeface="Times New Roman" pitchFamily="18" charset="0"/>
                <a:ea typeface="ＭＳ Ｐゴシック" pitchFamily="50" charset="-128"/>
              </a:rPr>
              <a:t>)</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8737385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凝集度メトリクス</a:t>
            </a:r>
            <a:endParaRPr kumimoji="1" lang="ja-JP" altLang="en-US" dirty="0"/>
          </a:p>
        </p:txBody>
      </p:sp>
      <p:sp>
        <p:nvSpPr>
          <p:cNvPr id="5" name="正方形/長方形 4"/>
          <p:cNvSpPr/>
          <p:nvPr/>
        </p:nvSpPr>
        <p:spPr>
          <a:xfrm>
            <a:off x="395536" y="2214523"/>
            <a:ext cx="3325435" cy="30452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6" name="台形 5"/>
          <p:cNvSpPr/>
          <p:nvPr/>
        </p:nvSpPr>
        <p:spPr>
          <a:xfrm rot="16200000">
            <a:off x="1536131" y="2723295"/>
            <a:ext cx="2260867" cy="2027704"/>
          </a:xfrm>
          <a:prstGeom prst="trapezoid">
            <a:avLst/>
          </a:prstGeom>
          <a:solidFill>
            <a:srgbClr val="9EC3FE">
              <a:alpha val="49804"/>
            </a:srgbClr>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台形 6"/>
          <p:cNvSpPr/>
          <p:nvPr/>
        </p:nvSpPr>
        <p:spPr>
          <a:xfrm rot="16200000" flipV="1">
            <a:off x="278955" y="2784861"/>
            <a:ext cx="2260867" cy="1946596"/>
          </a:xfrm>
          <a:prstGeom prst="trapezoid">
            <a:avLst/>
          </a:prstGeom>
          <a:solidFill>
            <a:srgbClr val="FB6561">
              <a:alpha val="49804"/>
            </a:srgbClr>
          </a:solidFill>
          <a:ln>
            <a:solidFill>
              <a:srgbClr val="BA0F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テキスト ボックス 7"/>
          <p:cNvSpPr txBox="1"/>
          <p:nvPr/>
        </p:nvSpPr>
        <p:spPr>
          <a:xfrm>
            <a:off x="476644" y="2832752"/>
            <a:ext cx="1018227" cy="1200329"/>
          </a:xfrm>
          <a:prstGeom prst="rect">
            <a:avLst/>
          </a:prstGeom>
          <a:noFill/>
          <a:ln>
            <a:noFill/>
          </a:ln>
        </p:spPr>
        <p:txBody>
          <a:bodyPr wrap="none" rtlCol="0">
            <a:spAutoFit/>
          </a:bodyPr>
          <a:lstStyle/>
          <a:p>
            <a:r>
              <a:rPr lang="ja-JP" altLang="en-US" dirty="0" smtClean="0"/>
              <a:t>入力に</a:t>
            </a:r>
            <a:endParaRPr lang="en-US" altLang="ja-JP" dirty="0" smtClean="0"/>
          </a:p>
          <a:p>
            <a:r>
              <a:rPr lang="ja-JP" altLang="en-US" dirty="0"/>
              <a:t>関連</a:t>
            </a:r>
            <a:r>
              <a:rPr lang="ja-JP" altLang="en-US" dirty="0" smtClean="0"/>
              <a:t>する</a:t>
            </a:r>
            <a:endParaRPr lang="en-US" altLang="ja-JP" dirty="0" smtClean="0"/>
          </a:p>
          <a:p>
            <a:r>
              <a:rPr lang="ja-JP" altLang="en-US" dirty="0"/>
              <a:t>処理</a:t>
            </a:r>
            <a:endParaRPr lang="en-US" altLang="ja-JP" dirty="0" smtClean="0"/>
          </a:p>
          <a:p>
            <a:endParaRPr kumimoji="1" lang="ja-JP" altLang="en-US" dirty="0"/>
          </a:p>
        </p:txBody>
      </p:sp>
      <p:sp>
        <p:nvSpPr>
          <p:cNvPr id="9" name="テキスト ボックス 8"/>
          <p:cNvSpPr txBox="1"/>
          <p:nvPr/>
        </p:nvSpPr>
        <p:spPr>
          <a:xfrm>
            <a:off x="2650890" y="2904387"/>
            <a:ext cx="1018227" cy="923330"/>
          </a:xfrm>
          <a:prstGeom prst="rect">
            <a:avLst/>
          </a:prstGeom>
          <a:noFill/>
        </p:spPr>
        <p:txBody>
          <a:bodyPr wrap="none" rtlCol="0">
            <a:spAutoFit/>
          </a:bodyPr>
          <a:lstStyle/>
          <a:p>
            <a:r>
              <a:rPr lang="ja-JP" altLang="en-US" dirty="0" smtClean="0"/>
              <a:t>出力に</a:t>
            </a:r>
            <a:endParaRPr lang="en-US" altLang="ja-JP" dirty="0" smtClean="0"/>
          </a:p>
          <a:p>
            <a:r>
              <a:rPr kumimoji="1" lang="ja-JP" altLang="en-US" dirty="0"/>
              <a:t>関連</a:t>
            </a:r>
            <a:r>
              <a:rPr kumimoji="1" lang="ja-JP" altLang="en-US" dirty="0" smtClean="0"/>
              <a:t>する</a:t>
            </a:r>
            <a:endParaRPr kumimoji="1" lang="en-US" altLang="ja-JP" dirty="0" smtClean="0"/>
          </a:p>
          <a:p>
            <a:r>
              <a:rPr lang="ja-JP" altLang="en-US" dirty="0"/>
              <a:t>処理</a:t>
            </a:r>
            <a:endParaRPr kumimoji="1" lang="ja-JP" altLang="en-US" dirty="0"/>
          </a:p>
        </p:txBody>
      </p:sp>
      <p:sp>
        <p:nvSpPr>
          <p:cNvPr id="10" name="テキスト ボックス 9"/>
          <p:cNvSpPr txBox="1"/>
          <p:nvPr/>
        </p:nvSpPr>
        <p:spPr>
          <a:xfrm>
            <a:off x="1638348" y="3432916"/>
            <a:ext cx="839809" cy="646331"/>
          </a:xfrm>
          <a:prstGeom prst="rect">
            <a:avLst/>
          </a:prstGeom>
          <a:noFill/>
        </p:spPr>
        <p:txBody>
          <a:bodyPr wrap="square" rtlCol="0">
            <a:spAutoFit/>
          </a:bodyPr>
          <a:lstStyle/>
          <a:p>
            <a:r>
              <a:rPr kumimoji="1" lang="ja-JP" altLang="en-US" sz="1200" dirty="0" smtClean="0"/>
              <a:t>入出力</a:t>
            </a:r>
            <a:r>
              <a:rPr lang="ja-JP" altLang="en-US" sz="1200" dirty="0" smtClean="0"/>
              <a:t>に</a:t>
            </a:r>
            <a:endParaRPr lang="en-US" altLang="ja-JP" sz="1200" dirty="0" smtClean="0"/>
          </a:p>
          <a:p>
            <a:r>
              <a:rPr lang="ja-JP" altLang="en-US" sz="1200" dirty="0" smtClean="0"/>
              <a:t>関連する</a:t>
            </a:r>
            <a:endParaRPr lang="en-US" altLang="ja-JP" sz="1200" dirty="0" smtClean="0"/>
          </a:p>
          <a:p>
            <a:r>
              <a:rPr kumimoji="1" lang="ja-JP" altLang="en-US" sz="1200" dirty="0"/>
              <a:t>処理</a:t>
            </a:r>
          </a:p>
        </p:txBody>
      </p:sp>
      <p:sp>
        <p:nvSpPr>
          <p:cNvPr id="11" name="テキスト ボックス 10"/>
          <p:cNvSpPr txBox="1"/>
          <p:nvPr/>
        </p:nvSpPr>
        <p:spPr>
          <a:xfrm>
            <a:off x="2430840" y="2293175"/>
            <a:ext cx="858252" cy="369332"/>
          </a:xfrm>
          <a:prstGeom prst="rect">
            <a:avLst/>
          </a:prstGeom>
          <a:noFill/>
        </p:spPr>
        <p:txBody>
          <a:bodyPr wrap="square" rtlCol="0">
            <a:spAutoFit/>
          </a:bodyPr>
          <a:lstStyle/>
          <a:p>
            <a:r>
              <a:rPr lang="ja-JP" altLang="en-US" dirty="0"/>
              <a:t>メソッド</a:t>
            </a:r>
            <a:endParaRPr kumimoji="1" lang="ja-JP" altLang="en-US" dirty="0"/>
          </a:p>
        </p:txBody>
      </p:sp>
      <p:grpSp>
        <p:nvGrpSpPr>
          <p:cNvPr id="45" name="グループ化 44"/>
          <p:cNvGrpSpPr/>
          <p:nvPr/>
        </p:nvGrpSpPr>
        <p:grpSpPr>
          <a:xfrm>
            <a:off x="3851920" y="1921159"/>
            <a:ext cx="3977462" cy="1296144"/>
            <a:chOff x="3851920" y="1921159"/>
            <a:chExt cx="3977462" cy="1296144"/>
          </a:xfrm>
        </p:grpSpPr>
        <p:grpSp>
          <p:nvGrpSpPr>
            <p:cNvPr id="33" name="グループ化 32"/>
            <p:cNvGrpSpPr/>
            <p:nvPr/>
          </p:nvGrpSpPr>
          <p:grpSpPr>
            <a:xfrm>
              <a:off x="6660232" y="1921159"/>
              <a:ext cx="1169150" cy="1296144"/>
              <a:chOff x="6894639" y="1921159"/>
              <a:chExt cx="1169150" cy="1296144"/>
            </a:xfrm>
          </p:grpSpPr>
          <p:sp>
            <p:nvSpPr>
              <p:cNvPr id="22" name="正方形/長方形 21"/>
              <p:cNvSpPr/>
              <p:nvPr/>
            </p:nvSpPr>
            <p:spPr>
              <a:xfrm>
                <a:off x="7101013" y="2569684"/>
                <a:ext cx="730719" cy="64761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3" name="フリーフォーム 22"/>
              <p:cNvSpPr/>
              <p:nvPr/>
            </p:nvSpPr>
            <p:spPr>
              <a:xfrm>
                <a:off x="7247157" y="1921159"/>
                <a:ext cx="438431" cy="448351"/>
              </a:xfrm>
              <a:custGeom>
                <a:avLst/>
                <a:gdLst>
                  <a:gd name="connsiteX0" fmla="*/ 627530 w 1246094"/>
                  <a:gd name="connsiteY0" fmla="*/ 0 h 2061883"/>
                  <a:gd name="connsiteX1" fmla="*/ 0 w 1246094"/>
                  <a:gd name="connsiteY1" fmla="*/ 134471 h 2061883"/>
                  <a:gd name="connsiteX2" fmla="*/ 0 w 1246094"/>
                  <a:gd name="connsiteY2" fmla="*/ 1855694 h 2061883"/>
                  <a:gd name="connsiteX3" fmla="*/ 726142 w 1246094"/>
                  <a:gd name="connsiteY3" fmla="*/ 2061883 h 2061883"/>
                  <a:gd name="connsiteX4" fmla="*/ 1246094 w 1246094"/>
                  <a:gd name="connsiteY4" fmla="*/ 1918447 h 2061883"/>
                  <a:gd name="connsiteX5" fmla="*/ 1246094 w 1246094"/>
                  <a:gd name="connsiteY5" fmla="*/ 188259 h 2061883"/>
                  <a:gd name="connsiteX6" fmla="*/ 627530 w 1246094"/>
                  <a:gd name="connsiteY6" fmla="*/ 0 h 2061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6094" h="2061883">
                    <a:moveTo>
                      <a:pt x="627530" y="0"/>
                    </a:moveTo>
                    <a:lnTo>
                      <a:pt x="0" y="134471"/>
                    </a:lnTo>
                    <a:lnTo>
                      <a:pt x="0" y="1855694"/>
                    </a:lnTo>
                    <a:lnTo>
                      <a:pt x="726142" y="2061883"/>
                    </a:lnTo>
                    <a:lnTo>
                      <a:pt x="1246094" y="1918447"/>
                    </a:lnTo>
                    <a:lnTo>
                      <a:pt x="1246094" y="188259"/>
                    </a:lnTo>
                    <a:lnTo>
                      <a:pt x="627530" y="0"/>
                    </a:lnTo>
                    <a:close/>
                  </a:path>
                </a:pathLst>
              </a:cu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コネクタ 23"/>
              <p:cNvCxnSpPr/>
              <p:nvPr/>
            </p:nvCxnSpPr>
            <p:spPr>
              <a:xfrm>
                <a:off x="6894639" y="2469144"/>
                <a:ext cx="116915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6" name="テキスト ボックス 35"/>
            <p:cNvSpPr txBox="1"/>
            <p:nvPr/>
          </p:nvSpPr>
          <p:spPr>
            <a:xfrm>
              <a:off x="3851920" y="2214523"/>
              <a:ext cx="2460559" cy="584775"/>
            </a:xfrm>
            <a:prstGeom prst="rect">
              <a:avLst/>
            </a:prstGeom>
            <a:noFill/>
          </p:spPr>
          <p:txBody>
            <a:bodyPr wrap="square" rtlCol="0">
              <a:spAutoFit/>
            </a:bodyPr>
            <a:lstStyle/>
            <a:p>
              <a:r>
                <a:rPr kumimoji="1" lang="en-US" altLang="ja-JP" sz="3200" dirty="0" err="1" smtClean="0"/>
                <a:t>FTightness</a:t>
              </a:r>
              <a:r>
                <a:rPr kumimoji="1" lang="en-US" altLang="ja-JP" sz="3200" dirty="0" smtClean="0"/>
                <a:t>=</a:t>
              </a:r>
              <a:endParaRPr kumimoji="1" lang="ja-JP" altLang="en-US" sz="3200" dirty="0"/>
            </a:p>
          </p:txBody>
        </p:sp>
      </p:grpSp>
      <p:grpSp>
        <p:nvGrpSpPr>
          <p:cNvPr id="44" name="グループ化 43"/>
          <p:cNvGrpSpPr/>
          <p:nvPr/>
        </p:nvGrpSpPr>
        <p:grpSpPr>
          <a:xfrm>
            <a:off x="3844127" y="4907268"/>
            <a:ext cx="5212679" cy="1517259"/>
            <a:chOff x="3779912" y="4860763"/>
            <a:chExt cx="5212679" cy="1517259"/>
          </a:xfrm>
        </p:grpSpPr>
        <p:sp>
          <p:nvSpPr>
            <p:cNvPr id="28" name="フリーフォーム 27"/>
            <p:cNvSpPr/>
            <p:nvPr/>
          </p:nvSpPr>
          <p:spPr>
            <a:xfrm>
              <a:off x="8028384" y="4860763"/>
              <a:ext cx="366913" cy="486603"/>
            </a:xfrm>
            <a:custGeom>
              <a:avLst/>
              <a:gdLst>
                <a:gd name="connsiteX0" fmla="*/ 627530 w 1246094"/>
                <a:gd name="connsiteY0" fmla="*/ 0 h 2061883"/>
                <a:gd name="connsiteX1" fmla="*/ 0 w 1246094"/>
                <a:gd name="connsiteY1" fmla="*/ 134471 h 2061883"/>
                <a:gd name="connsiteX2" fmla="*/ 0 w 1246094"/>
                <a:gd name="connsiteY2" fmla="*/ 1855694 h 2061883"/>
                <a:gd name="connsiteX3" fmla="*/ 726142 w 1246094"/>
                <a:gd name="connsiteY3" fmla="*/ 2061883 h 2061883"/>
                <a:gd name="connsiteX4" fmla="*/ 1246094 w 1246094"/>
                <a:gd name="connsiteY4" fmla="*/ 1918447 h 2061883"/>
                <a:gd name="connsiteX5" fmla="*/ 1246094 w 1246094"/>
                <a:gd name="connsiteY5" fmla="*/ 188259 h 2061883"/>
                <a:gd name="connsiteX6" fmla="*/ 627530 w 1246094"/>
                <a:gd name="connsiteY6" fmla="*/ 0 h 2061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6094" h="2061883">
                  <a:moveTo>
                    <a:pt x="627530" y="0"/>
                  </a:moveTo>
                  <a:lnTo>
                    <a:pt x="0" y="134471"/>
                  </a:lnTo>
                  <a:lnTo>
                    <a:pt x="0" y="1855694"/>
                  </a:lnTo>
                  <a:lnTo>
                    <a:pt x="726142" y="2061883"/>
                  </a:lnTo>
                  <a:lnTo>
                    <a:pt x="1246094" y="1918447"/>
                  </a:lnTo>
                  <a:lnTo>
                    <a:pt x="1246094" y="188259"/>
                  </a:lnTo>
                  <a:lnTo>
                    <a:pt x="627530" y="0"/>
                  </a:lnTo>
                  <a:close/>
                </a:path>
              </a:pathLst>
            </a:custGeom>
            <a:solidFill>
              <a:schemeClr val="accent6">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29" name="テキスト ボックス 28"/>
                <p:cNvSpPr txBox="1"/>
                <p:nvPr/>
              </p:nvSpPr>
              <p:spPr>
                <a:xfrm>
                  <a:off x="5940152" y="5101166"/>
                  <a:ext cx="3052439" cy="1048429"/>
                </a:xfrm>
                <a:prstGeom prst="rect">
                  <a:avLst/>
                </a:prstGeom>
                <a:noFill/>
              </p:spPr>
              <p:txBody>
                <a:bodyPr wrap="none" rtlCol="0">
                  <a:spAutoFit/>
                </a:bodyPr>
                <a:lstStyle/>
                <a:p>
                  <a14:m>
                    <m:oMath xmlns:m="http://schemas.openxmlformats.org/officeDocument/2006/math">
                      <m:f>
                        <m:fPr>
                          <m:ctrlPr>
                            <a:rPr kumimoji="1" lang="en-US" altLang="ja-JP" sz="4400" i="1" smtClean="0">
                              <a:latin typeface="Cambria Math" panose="02040503050406030204" pitchFamily="18" charset="0"/>
                            </a:rPr>
                          </m:ctrlPr>
                        </m:fPr>
                        <m:num>
                          <m:r>
                            <a:rPr kumimoji="1" lang="en-US" altLang="ja-JP" sz="4400" b="0" i="1" smtClean="0">
                              <a:latin typeface="Cambria Math"/>
                            </a:rPr>
                            <m:t>1</m:t>
                          </m:r>
                        </m:num>
                        <m:den>
                          <m:r>
                            <a:rPr kumimoji="1" lang="en-US" altLang="ja-JP" sz="4400" b="0" i="1" smtClean="0">
                              <a:latin typeface="Cambria Math"/>
                            </a:rPr>
                            <m:t>2</m:t>
                          </m:r>
                        </m:den>
                      </m:f>
                    </m:oMath>
                  </a14:m>
                  <a:r>
                    <a:rPr kumimoji="1" lang="ja-JP" altLang="en-US" sz="4400" dirty="0" smtClean="0"/>
                    <a:t>（　　</a:t>
                  </a:r>
                  <a:r>
                    <a:rPr lang="ja-JP" altLang="en-US" sz="4400" dirty="0" smtClean="0"/>
                    <a:t>＋</a:t>
                  </a:r>
                  <a:r>
                    <a:rPr kumimoji="1" lang="ja-JP" altLang="en-US" sz="4400" dirty="0" smtClean="0"/>
                    <a:t>　　）</a:t>
                  </a:r>
                  <a:endParaRPr kumimoji="1" lang="ja-JP" altLang="en-US" sz="4400" dirty="0"/>
                </a:p>
              </p:txBody>
            </p:sp>
          </mc:Choice>
          <mc:Fallback xmlns="">
            <p:sp>
              <p:nvSpPr>
                <p:cNvPr id="29" name="テキスト ボックス 28"/>
                <p:cNvSpPr txBox="1">
                  <a:spLocks noRot="1" noChangeAspect="1" noMove="1" noResize="1" noEditPoints="1" noAdjustHandles="1" noChangeArrowheads="1" noChangeShapeType="1" noTextEdit="1"/>
                </p:cNvSpPr>
                <p:nvPr/>
              </p:nvSpPr>
              <p:spPr>
                <a:xfrm>
                  <a:off x="5940152" y="5101166"/>
                  <a:ext cx="3052439" cy="1048429"/>
                </a:xfrm>
                <a:prstGeom prst="rect">
                  <a:avLst/>
                </a:prstGeom>
                <a:blipFill rotWithShape="0">
                  <a:blip r:embed="rId3"/>
                  <a:stretch>
                    <a:fillRect l="-399" t="-2907" r="-6986" b="-9302"/>
                  </a:stretch>
                </a:blipFill>
              </p:spPr>
              <p:txBody>
                <a:bodyPr/>
                <a:lstStyle/>
                <a:p>
                  <a:r>
                    <a:rPr lang="ja-JP" altLang="en-US">
                      <a:noFill/>
                    </a:rPr>
                    <a:t> </a:t>
                  </a:r>
                </a:p>
              </p:txBody>
            </p:sp>
          </mc:Fallback>
        </mc:AlternateContent>
        <p:cxnSp>
          <p:nvCxnSpPr>
            <p:cNvPr id="30" name="直線コネクタ 29"/>
            <p:cNvCxnSpPr/>
            <p:nvPr/>
          </p:nvCxnSpPr>
          <p:spPr>
            <a:xfrm>
              <a:off x="7801539" y="5518485"/>
              <a:ext cx="8423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6487057" y="5522596"/>
              <a:ext cx="8423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フリーフォーム 31"/>
            <p:cNvSpPr/>
            <p:nvPr/>
          </p:nvSpPr>
          <p:spPr>
            <a:xfrm>
              <a:off x="6766718" y="4860763"/>
              <a:ext cx="366913" cy="486603"/>
            </a:xfrm>
            <a:custGeom>
              <a:avLst/>
              <a:gdLst>
                <a:gd name="connsiteX0" fmla="*/ 627530 w 1246094"/>
                <a:gd name="connsiteY0" fmla="*/ 0 h 2061883"/>
                <a:gd name="connsiteX1" fmla="*/ 0 w 1246094"/>
                <a:gd name="connsiteY1" fmla="*/ 134471 h 2061883"/>
                <a:gd name="connsiteX2" fmla="*/ 0 w 1246094"/>
                <a:gd name="connsiteY2" fmla="*/ 1855694 h 2061883"/>
                <a:gd name="connsiteX3" fmla="*/ 726142 w 1246094"/>
                <a:gd name="connsiteY3" fmla="*/ 2061883 h 2061883"/>
                <a:gd name="connsiteX4" fmla="*/ 1246094 w 1246094"/>
                <a:gd name="connsiteY4" fmla="*/ 1918447 h 2061883"/>
                <a:gd name="connsiteX5" fmla="*/ 1246094 w 1246094"/>
                <a:gd name="connsiteY5" fmla="*/ 188259 h 2061883"/>
                <a:gd name="connsiteX6" fmla="*/ 627530 w 1246094"/>
                <a:gd name="connsiteY6" fmla="*/ 0 h 2061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6094" h="2061883">
                  <a:moveTo>
                    <a:pt x="627530" y="0"/>
                  </a:moveTo>
                  <a:lnTo>
                    <a:pt x="0" y="134471"/>
                  </a:lnTo>
                  <a:lnTo>
                    <a:pt x="0" y="1855694"/>
                  </a:lnTo>
                  <a:lnTo>
                    <a:pt x="726142" y="2061883"/>
                  </a:lnTo>
                  <a:lnTo>
                    <a:pt x="1246094" y="1918447"/>
                  </a:lnTo>
                  <a:lnTo>
                    <a:pt x="1246094" y="188259"/>
                  </a:lnTo>
                  <a:lnTo>
                    <a:pt x="627530" y="0"/>
                  </a:lnTo>
                  <a:close/>
                </a:path>
              </a:pathLst>
            </a:custGeom>
            <a:solidFill>
              <a:schemeClr val="accent6">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p:cNvSpPr txBox="1"/>
            <p:nvPr/>
          </p:nvSpPr>
          <p:spPr>
            <a:xfrm>
              <a:off x="3779912" y="5332992"/>
              <a:ext cx="2460559" cy="584775"/>
            </a:xfrm>
            <a:prstGeom prst="rect">
              <a:avLst/>
            </a:prstGeom>
            <a:noFill/>
          </p:spPr>
          <p:txBody>
            <a:bodyPr wrap="square" rtlCol="0">
              <a:spAutoFit/>
            </a:bodyPr>
            <a:lstStyle/>
            <a:p>
              <a:r>
                <a:rPr kumimoji="1" lang="en-US" altLang="ja-JP" sz="3200" dirty="0" err="1" smtClean="0"/>
                <a:t>FOverlap</a:t>
              </a:r>
              <a:r>
                <a:rPr kumimoji="1" lang="en-US" altLang="ja-JP" sz="3200" dirty="0" smtClean="0"/>
                <a:t>=</a:t>
              </a:r>
              <a:endParaRPr kumimoji="1" lang="ja-JP" altLang="en-US" sz="3200" dirty="0"/>
            </a:p>
          </p:txBody>
        </p:sp>
        <p:sp>
          <p:nvSpPr>
            <p:cNvPr id="40" name="台形 39"/>
            <p:cNvSpPr/>
            <p:nvPr/>
          </p:nvSpPr>
          <p:spPr>
            <a:xfrm rot="16200000" flipV="1">
              <a:off x="6554376" y="5767162"/>
              <a:ext cx="736761" cy="484960"/>
            </a:xfrm>
            <a:prstGeom prst="trapezoid">
              <a:avLst/>
            </a:prstGeom>
            <a:solidFill>
              <a:srgbClr val="FB6561">
                <a:alpha val="49804"/>
              </a:srgbClr>
            </a:solidFill>
            <a:ln>
              <a:solidFill>
                <a:srgbClr val="BA0F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台形 40"/>
            <p:cNvSpPr/>
            <p:nvPr/>
          </p:nvSpPr>
          <p:spPr>
            <a:xfrm rot="16200000">
              <a:off x="7846450" y="5756269"/>
              <a:ext cx="736762" cy="474982"/>
            </a:xfrm>
            <a:prstGeom prst="trapezoid">
              <a:avLst/>
            </a:prstGeom>
            <a:solidFill>
              <a:srgbClr val="9EC3FE">
                <a:alpha val="49804"/>
              </a:srgbClr>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3" name="グループ化 42"/>
          <p:cNvGrpSpPr/>
          <p:nvPr/>
        </p:nvGrpSpPr>
        <p:grpSpPr>
          <a:xfrm>
            <a:off x="3779912" y="3374417"/>
            <a:ext cx="5400600" cy="1278719"/>
            <a:chOff x="3779912" y="3374417"/>
            <a:chExt cx="5400600" cy="1278719"/>
          </a:xfrm>
        </p:grpSpPr>
        <p:sp>
          <p:nvSpPr>
            <p:cNvPr id="15" name="正方形/長方形 14"/>
            <p:cNvSpPr/>
            <p:nvPr/>
          </p:nvSpPr>
          <p:spPr>
            <a:xfrm>
              <a:off x="6788432" y="4109872"/>
              <a:ext cx="622279" cy="54326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8" name="正方形/長方形 17"/>
            <p:cNvSpPr/>
            <p:nvPr/>
          </p:nvSpPr>
          <p:spPr>
            <a:xfrm>
              <a:off x="8037635" y="4109872"/>
              <a:ext cx="622279" cy="54326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cxnSp>
          <p:nvCxnSpPr>
            <p:cNvPr id="19" name="直線コネクタ 18"/>
            <p:cNvCxnSpPr/>
            <p:nvPr/>
          </p:nvCxnSpPr>
          <p:spPr>
            <a:xfrm>
              <a:off x="6722365" y="3951815"/>
              <a:ext cx="75441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8000880" y="3943445"/>
              <a:ext cx="67358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テキスト ボックス 13"/>
                <p:cNvSpPr txBox="1"/>
                <p:nvPr/>
              </p:nvSpPr>
              <p:spPr>
                <a:xfrm>
                  <a:off x="6128073" y="3585657"/>
                  <a:ext cx="3052439" cy="1048429"/>
                </a:xfrm>
                <a:prstGeom prst="rect">
                  <a:avLst/>
                </a:prstGeom>
                <a:noFill/>
              </p:spPr>
              <p:txBody>
                <a:bodyPr wrap="none" rtlCol="0">
                  <a:spAutoFit/>
                </a:bodyPr>
                <a:lstStyle/>
                <a:p>
                  <a14:m>
                    <m:oMath xmlns:m="http://schemas.openxmlformats.org/officeDocument/2006/math">
                      <m:f>
                        <m:fPr>
                          <m:ctrlPr>
                            <a:rPr kumimoji="1" lang="en-US" altLang="ja-JP" sz="4400" i="1" smtClean="0">
                              <a:latin typeface="Cambria Math" panose="02040503050406030204" pitchFamily="18" charset="0"/>
                            </a:rPr>
                          </m:ctrlPr>
                        </m:fPr>
                        <m:num>
                          <m:r>
                            <a:rPr kumimoji="1" lang="en-US" altLang="ja-JP" sz="4400" b="0" i="1" smtClean="0">
                              <a:latin typeface="Cambria Math"/>
                            </a:rPr>
                            <m:t>1</m:t>
                          </m:r>
                        </m:num>
                        <m:den>
                          <m:r>
                            <a:rPr kumimoji="1" lang="en-US" altLang="ja-JP" sz="4400" b="0" i="1" smtClean="0">
                              <a:latin typeface="Cambria Math"/>
                            </a:rPr>
                            <m:t>2</m:t>
                          </m:r>
                        </m:den>
                      </m:f>
                    </m:oMath>
                  </a14:m>
                  <a:r>
                    <a:rPr kumimoji="1" lang="ja-JP" altLang="en-US" sz="4400" dirty="0" smtClean="0"/>
                    <a:t>（　　</a:t>
                  </a:r>
                  <a:r>
                    <a:rPr lang="ja-JP" altLang="en-US" sz="4400" dirty="0" smtClean="0"/>
                    <a:t>＋</a:t>
                  </a:r>
                  <a:r>
                    <a:rPr kumimoji="1" lang="ja-JP" altLang="en-US" sz="4400" dirty="0" smtClean="0"/>
                    <a:t>　　）</a:t>
                  </a:r>
                  <a:endParaRPr kumimoji="1" lang="ja-JP" altLang="en-US" sz="4400" dirty="0"/>
                </a:p>
              </p:txBody>
            </p:sp>
          </mc:Choice>
          <mc:Fallback xmlns="">
            <p:sp>
              <p:nvSpPr>
                <p:cNvPr id="14" name="テキスト ボックス 13"/>
                <p:cNvSpPr txBox="1">
                  <a:spLocks noRot="1" noChangeAspect="1" noMove="1" noResize="1" noEditPoints="1" noAdjustHandles="1" noChangeArrowheads="1" noChangeShapeType="1" noTextEdit="1"/>
                </p:cNvSpPr>
                <p:nvPr/>
              </p:nvSpPr>
              <p:spPr>
                <a:xfrm>
                  <a:off x="6128073" y="3585657"/>
                  <a:ext cx="3052439" cy="1048429"/>
                </a:xfrm>
                <a:prstGeom prst="rect">
                  <a:avLst/>
                </a:prstGeom>
                <a:blipFill rotWithShape="0">
                  <a:blip r:embed="rId4"/>
                  <a:stretch>
                    <a:fillRect l="-200" t="-2907" r="-7186" b="-9302"/>
                  </a:stretch>
                </a:blipFill>
              </p:spPr>
              <p:txBody>
                <a:bodyPr/>
                <a:lstStyle/>
                <a:p>
                  <a:r>
                    <a:rPr lang="ja-JP" altLang="en-US">
                      <a:noFill/>
                    </a:rPr>
                    <a:t> </a:t>
                  </a:r>
                </a:p>
              </p:txBody>
            </p:sp>
          </mc:Fallback>
        </mc:AlternateContent>
        <p:sp>
          <p:nvSpPr>
            <p:cNvPr id="37" name="テキスト ボックス 36"/>
            <p:cNvSpPr txBox="1"/>
            <p:nvPr/>
          </p:nvSpPr>
          <p:spPr>
            <a:xfrm>
              <a:off x="3779912" y="3797086"/>
              <a:ext cx="2460559" cy="584775"/>
            </a:xfrm>
            <a:prstGeom prst="rect">
              <a:avLst/>
            </a:prstGeom>
            <a:noFill/>
          </p:spPr>
          <p:txBody>
            <a:bodyPr wrap="square" rtlCol="0">
              <a:spAutoFit/>
            </a:bodyPr>
            <a:lstStyle/>
            <a:p>
              <a:r>
                <a:rPr kumimoji="1" lang="en-US" altLang="ja-JP" sz="3200" dirty="0" err="1" smtClean="0"/>
                <a:t>FCoverage</a:t>
              </a:r>
              <a:r>
                <a:rPr kumimoji="1" lang="en-US" altLang="ja-JP" sz="3200" dirty="0" smtClean="0"/>
                <a:t>=</a:t>
              </a:r>
              <a:endParaRPr kumimoji="1" lang="ja-JP" altLang="en-US" sz="3200" dirty="0"/>
            </a:p>
          </p:txBody>
        </p:sp>
        <p:sp>
          <p:nvSpPr>
            <p:cNvPr id="39" name="台形 38"/>
            <p:cNvSpPr/>
            <p:nvPr/>
          </p:nvSpPr>
          <p:spPr>
            <a:xfrm rot="16200000" flipV="1">
              <a:off x="6918555" y="3468130"/>
              <a:ext cx="430151" cy="321765"/>
            </a:xfrm>
            <a:prstGeom prst="trapezoid">
              <a:avLst/>
            </a:prstGeom>
            <a:solidFill>
              <a:srgbClr val="FB6561">
                <a:alpha val="49804"/>
              </a:srgbClr>
            </a:solidFill>
            <a:ln>
              <a:solidFill>
                <a:srgbClr val="BA0F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2" name="台形 41"/>
            <p:cNvSpPr/>
            <p:nvPr/>
          </p:nvSpPr>
          <p:spPr>
            <a:xfrm rot="16200000">
              <a:off x="8051947" y="3450446"/>
              <a:ext cx="491387" cy="339330"/>
            </a:xfrm>
            <a:prstGeom prst="trapezoid">
              <a:avLst/>
            </a:prstGeom>
            <a:solidFill>
              <a:srgbClr val="9EC3FE">
                <a:alpha val="49804"/>
              </a:srgbClr>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907219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FCoverage</a:t>
            </a:r>
            <a:r>
              <a:rPr lang="ja-JP" altLang="en-US" dirty="0" smtClean="0"/>
              <a:t>の適合率・再現率</a:t>
            </a:r>
            <a:endParaRPr kumimoji="1" lang="ja-JP" altLang="en-US" dirty="0"/>
          </a:p>
        </p:txBody>
      </p:sp>
      <p:sp>
        <p:nvSpPr>
          <p:cNvPr id="8" name="テキスト ボックス 7"/>
          <p:cNvSpPr txBox="1"/>
          <p:nvPr/>
        </p:nvSpPr>
        <p:spPr>
          <a:xfrm>
            <a:off x="0" y="5642084"/>
            <a:ext cx="8505855" cy="523220"/>
          </a:xfrm>
          <a:prstGeom prst="rect">
            <a:avLst/>
          </a:prstGeom>
          <a:noFill/>
        </p:spPr>
        <p:txBody>
          <a:bodyPr wrap="none" rtlCol="0">
            <a:spAutoFit/>
          </a:bodyPr>
          <a:lstStyle/>
          <a:p>
            <a:r>
              <a:rPr lang="en-US" altLang="ja-JP" sz="2800" dirty="0" err="1" smtClean="0"/>
              <a:t>FCoverage</a:t>
            </a:r>
            <a:r>
              <a:rPr lang="ja-JP" altLang="en-US" sz="2800" dirty="0" smtClean="0"/>
              <a:t>メトリクスによるフィルタリングは有効ではなかった</a:t>
            </a:r>
            <a:endParaRPr kumimoji="1" lang="ja-JP" altLang="en-US" sz="2800" dirty="0"/>
          </a:p>
        </p:txBody>
      </p:sp>
      <p:graphicFrame>
        <p:nvGraphicFramePr>
          <p:cNvPr id="6" name="グラフ 5"/>
          <p:cNvGraphicFramePr>
            <a:graphicFrameLocks/>
          </p:cNvGraphicFramePr>
          <p:nvPr>
            <p:extLst>
              <p:ext uri="{D42A27DB-BD31-4B8C-83A1-F6EECF244321}">
                <p14:modId xmlns:p14="http://schemas.microsoft.com/office/powerpoint/2010/main" val="538831394"/>
              </p:ext>
            </p:extLst>
          </p:nvPr>
        </p:nvGraphicFramePr>
        <p:xfrm>
          <a:off x="2123728" y="1556792"/>
          <a:ext cx="4536504" cy="36724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008771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 name="角丸四角形吹き出し 37"/>
          <p:cNvSpPr/>
          <p:nvPr/>
        </p:nvSpPr>
        <p:spPr>
          <a:xfrm>
            <a:off x="3728789" y="2064560"/>
            <a:ext cx="2427689" cy="657959"/>
          </a:xfrm>
          <a:prstGeom prst="wedgeRoundRectCallout">
            <a:avLst>
              <a:gd name="adj1" fmla="val 19657"/>
              <a:gd name="adj2" fmla="val 100718"/>
              <a:gd name="adj3" fmla="val 16667"/>
            </a:avLst>
          </a:prstGeom>
          <a:solidFill>
            <a:srgbClr val="CC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mtClean="0">
                <a:solidFill>
                  <a:schemeClr val="tx1"/>
                </a:solidFill>
              </a:rPr>
              <a:t>全スライスの積集合</a:t>
            </a:r>
            <a:endParaRPr kumimoji="1" lang="ja-JP" altLang="en-US">
              <a:solidFill>
                <a:schemeClr val="tx1"/>
              </a:solidFill>
            </a:endParaRPr>
          </a:p>
        </p:txBody>
      </p:sp>
      <p:graphicFrame>
        <p:nvGraphicFramePr>
          <p:cNvPr id="10" name="オブジェクト 9"/>
          <p:cNvGraphicFramePr>
            <a:graphicFrameLocks noChangeAspect="1"/>
          </p:cNvGraphicFramePr>
          <p:nvPr>
            <p:extLst/>
          </p:nvPr>
        </p:nvGraphicFramePr>
        <p:xfrm>
          <a:off x="4156075" y="1771650"/>
          <a:ext cx="3871913" cy="1184275"/>
        </p:xfrm>
        <a:graphic>
          <a:graphicData uri="http://schemas.openxmlformats.org/presentationml/2006/ole">
            <mc:AlternateContent xmlns:mc="http://schemas.openxmlformats.org/markup-compatibility/2006">
              <mc:Choice xmlns:v="urn:schemas-microsoft-com:vml" Requires="v">
                <p:oleObj spid="_x0000_s1263" name="数式" r:id="rId4" imgW="1536480" imgH="469800" progId="Equation.3">
                  <p:embed/>
                </p:oleObj>
              </mc:Choice>
              <mc:Fallback>
                <p:oleObj name="数式" r:id="rId4" imgW="1536480" imgH="469800" progId="Equation.3">
                  <p:embed/>
                  <p:pic>
                    <p:nvPicPr>
                      <p:cNvPr id="0" name=""/>
                      <p:cNvPicPr>
                        <a:picLocks noChangeAspect="1" noChangeArrowheads="1"/>
                      </p:cNvPicPr>
                      <p:nvPr/>
                    </p:nvPicPr>
                    <p:blipFill>
                      <a:blip r:embed="rId5"/>
                      <a:srcRect/>
                      <a:stretch>
                        <a:fillRect/>
                      </a:stretch>
                    </p:blipFill>
                    <p:spPr bwMode="auto">
                      <a:xfrm>
                        <a:off x="4156075" y="1771650"/>
                        <a:ext cx="3871913"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オブジェクト 10"/>
          <p:cNvGraphicFramePr>
            <a:graphicFrameLocks noChangeAspect="1"/>
          </p:cNvGraphicFramePr>
          <p:nvPr>
            <p:extLst/>
          </p:nvPr>
        </p:nvGraphicFramePr>
        <p:xfrm>
          <a:off x="4217988" y="1771650"/>
          <a:ext cx="4257675" cy="1184275"/>
        </p:xfrm>
        <a:graphic>
          <a:graphicData uri="http://schemas.openxmlformats.org/presentationml/2006/ole">
            <mc:AlternateContent xmlns:mc="http://schemas.openxmlformats.org/markup-compatibility/2006">
              <mc:Choice xmlns:v="urn:schemas-microsoft-com:vml" Requires="v">
                <p:oleObj spid="_x0000_s1264" name="数式" r:id="rId6" imgW="1688760" imgH="469800" progId="Equation.3">
                  <p:embed/>
                </p:oleObj>
              </mc:Choice>
              <mc:Fallback>
                <p:oleObj name="数式" r:id="rId6" imgW="1688760" imgH="469800" progId="Equation.3">
                  <p:embed/>
                  <p:pic>
                    <p:nvPicPr>
                      <p:cNvPr id="0" name=""/>
                      <p:cNvPicPr>
                        <a:picLocks noChangeAspect="1" noChangeArrowheads="1"/>
                      </p:cNvPicPr>
                      <p:nvPr/>
                    </p:nvPicPr>
                    <p:blipFill>
                      <a:blip r:embed="rId7"/>
                      <a:srcRect/>
                      <a:stretch>
                        <a:fillRect/>
                      </a:stretch>
                    </p:blipFill>
                    <p:spPr bwMode="auto">
                      <a:xfrm>
                        <a:off x="4217988" y="1771650"/>
                        <a:ext cx="4257675"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49" name="グループ化 48"/>
          <p:cNvGrpSpPr/>
          <p:nvPr/>
        </p:nvGrpSpPr>
        <p:grpSpPr>
          <a:xfrm>
            <a:off x="416421" y="1679699"/>
            <a:ext cx="3312368" cy="1368152"/>
            <a:chOff x="5652120" y="4869160"/>
            <a:chExt cx="3312368" cy="1368152"/>
          </a:xfrm>
        </p:grpSpPr>
        <p:sp>
          <p:nvSpPr>
            <p:cNvPr id="50" name="角丸四角形 49"/>
            <p:cNvSpPr/>
            <p:nvPr/>
          </p:nvSpPr>
          <p:spPr>
            <a:xfrm>
              <a:off x="5652120" y="4869160"/>
              <a:ext cx="3312368" cy="1368152"/>
            </a:xfrm>
            <a:prstGeom prst="roundRect">
              <a:avLst/>
            </a:prstGeom>
            <a:solidFill>
              <a:srgbClr val="CC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sz="2000" smtClean="0">
                  <a:solidFill>
                    <a:schemeClr val="tx1"/>
                  </a:solidFill>
                </a:rPr>
                <a:t>積集合に含まれる文の数</a:t>
              </a:r>
              <a:endParaRPr lang="en-US" altLang="ja-JP" sz="2000" smtClean="0">
                <a:solidFill>
                  <a:schemeClr val="tx1"/>
                </a:solidFill>
              </a:endParaRPr>
            </a:p>
            <a:p>
              <a:pPr algn="ctr"/>
              <a:endParaRPr lang="en-US" altLang="ja-JP" sz="2000" smtClean="0">
                <a:solidFill>
                  <a:schemeClr val="tx1"/>
                </a:solidFill>
              </a:endParaRPr>
            </a:p>
            <a:p>
              <a:pPr algn="ctr"/>
              <a:r>
                <a:rPr lang="ja-JP" altLang="en-US" sz="2000">
                  <a:solidFill>
                    <a:schemeClr val="tx1"/>
                  </a:solidFill>
                </a:rPr>
                <a:t>各スライス</a:t>
              </a:r>
              <a:r>
                <a:rPr lang="ja-JP" altLang="en-US" sz="2000" smtClean="0">
                  <a:solidFill>
                    <a:schemeClr val="tx1"/>
                  </a:solidFill>
                </a:rPr>
                <a:t>に</a:t>
              </a:r>
              <a:r>
                <a:rPr lang="ja-JP" altLang="en-US" sz="2000">
                  <a:solidFill>
                    <a:schemeClr val="tx1"/>
                  </a:solidFill>
                </a:rPr>
                <a:t>含まれる文の数</a:t>
              </a:r>
              <a:endParaRPr lang="en-US" altLang="ja-JP" sz="2000">
                <a:solidFill>
                  <a:schemeClr val="tx1"/>
                </a:solidFill>
              </a:endParaRPr>
            </a:p>
          </p:txBody>
        </p:sp>
        <p:cxnSp>
          <p:nvCxnSpPr>
            <p:cNvPr id="51" name="直線コネクタ 50"/>
            <p:cNvCxnSpPr/>
            <p:nvPr/>
          </p:nvCxnSpPr>
          <p:spPr>
            <a:xfrm>
              <a:off x="5852844" y="5553236"/>
              <a:ext cx="292532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p:txBody>
          <a:bodyPr/>
          <a:lstStyle/>
          <a:p>
            <a:r>
              <a:rPr kumimoji="1" lang="ja-JP" altLang="en-US" smtClean="0"/>
              <a:t>凝集度</a:t>
            </a:r>
            <a:r>
              <a:rPr lang="ja-JP" altLang="en-US" smtClean="0"/>
              <a:t>の計算例</a:t>
            </a:r>
            <a:endParaRPr kumimoji="1" lang="ja-JP" altLang="en-US" dirty="0"/>
          </a:p>
        </p:txBody>
      </p:sp>
      <p:sp>
        <p:nvSpPr>
          <p:cNvPr id="4" name="スライド番号プレースホルダ 3"/>
          <p:cNvSpPr>
            <a:spLocks noGrp="1"/>
          </p:cNvSpPr>
          <p:nvPr>
            <p:ph type="sldNum" sz="quarter" idx="4294967295"/>
          </p:nvPr>
        </p:nvSpPr>
        <p:spPr>
          <a:xfrm>
            <a:off x="7597775" y="6308725"/>
            <a:ext cx="1150938" cy="288925"/>
          </a:xfrm>
          <a:prstGeom prst="rect">
            <a:avLst/>
          </a:prstGeom>
        </p:spPr>
        <p:txBody>
          <a:bodyPr/>
          <a:lstStyle/>
          <a:p>
            <a:fld id="{9F5033E9-932D-4E41-95C3-341F9A6DAE17}" type="slidenum">
              <a:rPr lang="en-US" altLang="ja-JP" smtClean="0"/>
              <a:pPr/>
              <a:t>34</a:t>
            </a:fld>
            <a:endParaRPr lang="en-US" altLang="ja-JP" dirty="0"/>
          </a:p>
        </p:txBody>
      </p:sp>
      <p:grpSp>
        <p:nvGrpSpPr>
          <p:cNvPr id="20" name="グループ化 96"/>
          <p:cNvGrpSpPr/>
          <p:nvPr/>
        </p:nvGrpSpPr>
        <p:grpSpPr>
          <a:xfrm>
            <a:off x="246608" y="3399832"/>
            <a:ext cx="3251966" cy="2837479"/>
            <a:chOff x="1302310" y="1412775"/>
            <a:chExt cx="2068467" cy="2405914"/>
          </a:xfrm>
          <a:solidFill>
            <a:srgbClr val="FFFFE7"/>
          </a:solidFill>
        </p:grpSpPr>
        <p:sp>
          <p:nvSpPr>
            <p:cNvPr id="30" name="正方形/長方形 29"/>
            <p:cNvSpPr/>
            <p:nvPr/>
          </p:nvSpPr>
          <p:spPr>
            <a:xfrm>
              <a:off x="1518334" y="1412775"/>
              <a:ext cx="1852443" cy="2405914"/>
            </a:xfrm>
            <a:prstGeom prst="rect">
              <a:avLst/>
            </a:prstGeom>
            <a:grpFill/>
            <a:ln w="12700" cap="flat" cmpd="sng" algn="ctr">
              <a:solidFill>
                <a:sysClr val="windowText" lastClr="000000"/>
              </a:solidFill>
              <a:prstDash val="solid"/>
            </a:ln>
            <a:effectLst/>
          </p:spPr>
          <p:txBody>
            <a:bodyPr wrap="square" lIns="72000" rIns="36000" rtlCol="0" anchor="t" anchorCtr="0">
              <a:noAutofit/>
            </a:bodyPr>
            <a:lstStyle/>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rPr>
                <a:t>i</a:t>
              </a: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nt permutation(int </a:t>
              </a:r>
              <a:r>
                <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rPr>
                <a:t>a</a:t>
              </a: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 int b) {</a:t>
              </a: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 int i;</a:t>
              </a:r>
              <a:endPar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endParaRP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rPr>
                <a:t>int </a:t>
              </a: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result = 1;</a:t>
              </a:r>
              <a:endPar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endParaRP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  for </a:t>
              </a:r>
              <a:r>
                <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rPr>
                <a:t>(i = </a:t>
              </a: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0; i &lt; b</a:t>
              </a:r>
              <a:r>
                <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i++) {</a:t>
              </a: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   result = result * a;</a:t>
              </a: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   a = a – 1;</a:t>
              </a:r>
              <a:endPar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endParaRP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  }</a:t>
              </a: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 return result;</a:t>
              </a:r>
              <a:endParaRPr kumimoji="0" lang="nn-NO" altLang="ja-JP" b="0" i="0" u="none" strike="noStrike" kern="0" cap="none" spc="0" normalizeH="0" baseline="0" noProof="0">
                <a:ln>
                  <a:noFill/>
                </a:ln>
                <a:solidFill>
                  <a:sysClr val="windowText" lastClr="000000"/>
                </a:solidFill>
                <a:effectLst/>
                <a:uLnTx/>
                <a:uFillTx/>
                <a:latin typeface="Calibri"/>
                <a:ea typeface="ＭＳ Ｐゴシック"/>
                <a:cs typeface="+mn-cs"/>
              </a:endParaRP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p>
          </p:txBody>
        </p:sp>
        <p:sp>
          <p:nvSpPr>
            <p:cNvPr id="31" name="正方形/長方形 30"/>
            <p:cNvSpPr/>
            <p:nvPr/>
          </p:nvSpPr>
          <p:spPr>
            <a:xfrm>
              <a:off x="1302310" y="1412776"/>
              <a:ext cx="216024" cy="2405913"/>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1</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2</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3</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4</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5</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6</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7</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8</a:t>
              </a: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a:ln>
                    <a:noFill/>
                  </a:ln>
                  <a:solidFill>
                    <a:sysClr val="windowText" lastClr="000000"/>
                  </a:solidFill>
                  <a:effectLst/>
                  <a:uLnTx/>
                  <a:uFillTx/>
                  <a:latin typeface="Calibri"/>
                  <a:ea typeface="ＭＳ Ｐゴシック"/>
                  <a:cs typeface="+mn-cs"/>
                </a:rPr>
                <a:t>9</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32" name="グループ化 31"/>
          <p:cNvGrpSpPr/>
          <p:nvPr/>
        </p:nvGrpSpPr>
        <p:grpSpPr>
          <a:xfrm>
            <a:off x="3503204" y="3082090"/>
            <a:ext cx="465572" cy="3156770"/>
            <a:chOff x="3116637" y="2636912"/>
            <a:chExt cx="465572" cy="2664295"/>
          </a:xfrm>
          <a:solidFill>
            <a:srgbClr val="FFFFE7"/>
          </a:solidFill>
        </p:grpSpPr>
        <p:sp>
          <p:nvSpPr>
            <p:cNvPr id="21" name="正方形/長方形 20"/>
            <p:cNvSpPr/>
            <p:nvPr/>
          </p:nvSpPr>
          <p:spPr>
            <a:xfrm>
              <a:off x="3116638" y="2906393"/>
              <a:ext cx="465571" cy="2394814"/>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sp>
          <p:nvSpPr>
            <p:cNvPr id="24" name="正方形/長方形 23"/>
            <p:cNvSpPr/>
            <p:nvPr/>
          </p:nvSpPr>
          <p:spPr>
            <a:xfrm>
              <a:off x="3116637" y="2636912"/>
              <a:ext cx="465572" cy="269481"/>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SL</a:t>
              </a:r>
              <a:r>
                <a:rPr kumimoji="1" lang="en-US" altLang="ja-JP" sz="1400" b="1" i="0" u="none" strike="noStrike" kern="0" cap="none" spc="0" normalizeH="0" baseline="0" noProof="0" smtClean="0">
                  <a:ln>
                    <a:noFill/>
                  </a:ln>
                  <a:solidFill>
                    <a:sysClr val="windowText" lastClr="000000"/>
                  </a:solidFill>
                  <a:effectLst/>
                  <a:uLnTx/>
                  <a:uFillTx/>
                  <a:latin typeface="Calibri"/>
                  <a:ea typeface="ＭＳ Ｐゴシック"/>
                  <a:cs typeface="+mn-cs"/>
                </a:rPr>
                <a:t>a</a:t>
              </a: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33" name="グループ化 32"/>
          <p:cNvGrpSpPr/>
          <p:nvPr/>
        </p:nvGrpSpPr>
        <p:grpSpPr>
          <a:xfrm>
            <a:off x="3968776" y="3082090"/>
            <a:ext cx="470610" cy="3156770"/>
            <a:chOff x="3582209" y="2636912"/>
            <a:chExt cx="470610" cy="2664296"/>
          </a:xfrm>
          <a:solidFill>
            <a:srgbClr val="FFFFE7"/>
          </a:solidFill>
        </p:grpSpPr>
        <p:sp>
          <p:nvSpPr>
            <p:cNvPr id="22" name="正方形/長方形 21"/>
            <p:cNvSpPr/>
            <p:nvPr/>
          </p:nvSpPr>
          <p:spPr>
            <a:xfrm>
              <a:off x="3582209" y="2906392"/>
              <a:ext cx="470610" cy="2394816"/>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sp>
          <p:nvSpPr>
            <p:cNvPr id="27" name="正方形/長方形 26"/>
            <p:cNvSpPr/>
            <p:nvPr/>
          </p:nvSpPr>
          <p:spPr>
            <a:xfrm>
              <a:off x="3582209" y="2636912"/>
              <a:ext cx="470610" cy="269481"/>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SL</a:t>
              </a:r>
              <a:r>
                <a:rPr kumimoji="1" lang="en-US" altLang="ja-JP" sz="1400" b="1" i="0" u="none" strike="noStrike" kern="0" cap="none" spc="0" normalizeH="0" baseline="0" noProof="0" smtClean="0">
                  <a:ln>
                    <a:noFill/>
                  </a:ln>
                  <a:solidFill>
                    <a:sysClr val="windowText" lastClr="000000"/>
                  </a:solidFill>
                  <a:effectLst/>
                  <a:uLnTx/>
                  <a:uFillTx/>
                  <a:latin typeface="Calibri"/>
                  <a:ea typeface="ＭＳ Ｐゴシック"/>
                  <a:cs typeface="+mn-cs"/>
                </a:rPr>
                <a:t>b</a:t>
              </a: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52" name="グループ化 51"/>
          <p:cNvGrpSpPr/>
          <p:nvPr/>
        </p:nvGrpSpPr>
        <p:grpSpPr>
          <a:xfrm>
            <a:off x="4439385" y="3082090"/>
            <a:ext cx="632529" cy="3156770"/>
            <a:chOff x="4222630" y="3212976"/>
            <a:chExt cx="632529" cy="2664296"/>
          </a:xfrm>
        </p:grpSpPr>
        <p:sp>
          <p:nvSpPr>
            <p:cNvPr id="23" name="正方形/長方形 22"/>
            <p:cNvSpPr/>
            <p:nvPr/>
          </p:nvSpPr>
          <p:spPr>
            <a:xfrm>
              <a:off x="4222630" y="3482457"/>
              <a:ext cx="632529" cy="2394815"/>
            </a:xfrm>
            <a:prstGeom prst="rect">
              <a:avLst/>
            </a:prstGeom>
            <a:solidFill>
              <a:srgbClr val="FFFFE7"/>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p>
          </p:txBody>
        </p:sp>
        <p:sp>
          <p:nvSpPr>
            <p:cNvPr id="25" name="正方形/長方形 24"/>
            <p:cNvSpPr/>
            <p:nvPr/>
          </p:nvSpPr>
          <p:spPr>
            <a:xfrm>
              <a:off x="4222630" y="3212976"/>
              <a:ext cx="632529" cy="269480"/>
            </a:xfrm>
            <a:prstGeom prst="rect">
              <a:avLst/>
            </a:prstGeom>
            <a:solidFill>
              <a:srgbClr val="FFFFE7"/>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SL</a:t>
              </a:r>
              <a:r>
                <a:rPr kumimoji="0" lang="en-US" altLang="ja-JP" sz="1100" b="1" i="0" u="none" strike="noStrike" kern="0" cap="none" spc="0" normalizeH="0" baseline="0" noProof="0" smtClean="0">
                  <a:ln>
                    <a:noFill/>
                  </a:ln>
                  <a:solidFill>
                    <a:sysClr val="windowText" lastClr="000000"/>
                  </a:solidFill>
                  <a:effectLst/>
                  <a:uLnTx/>
                  <a:uFillTx/>
                  <a:latin typeface="Calibri"/>
                  <a:ea typeface="ＭＳ Ｐゴシック"/>
                  <a:cs typeface="+mn-cs"/>
                </a:rPr>
                <a:t>result</a:t>
              </a:r>
              <a:endParaRPr kumimoji="1" lang="en-US" altLang="ja-JP" sz="1400"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53" name="グループ化 52"/>
          <p:cNvGrpSpPr/>
          <p:nvPr/>
        </p:nvGrpSpPr>
        <p:grpSpPr>
          <a:xfrm>
            <a:off x="5071914" y="3082090"/>
            <a:ext cx="632529" cy="3156770"/>
            <a:chOff x="4855159" y="3212976"/>
            <a:chExt cx="632529" cy="2664296"/>
          </a:xfrm>
        </p:grpSpPr>
        <p:grpSp>
          <p:nvGrpSpPr>
            <p:cNvPr id="35" name="グループ化 34"/>
            <p:cNvGrpSpPr/>
            <p:nvPr/>
          </p:nvGrpSpPr>
          <p:grpSpPr>
            <a:xfrm>
              <a:off x="4855159" y="3212976"/>
              <a:ext cx="632529" cy="2664296"/>
              <a:chOff x="4685347" y="2636912"/>
              <a:chExt cx="632529" cy="2664296"/>
            </a:xfrm>
            <a:solidFill>
              <a:srgbClr val="FFFFE7"/>
            </a:solidFill>
          </p:grpSpPr>
          <p:sp>
            <p:nvSpPr>
              <p:cNvPr id="26" name="正方形/長方形 25"/>
              <p:cNvSpPr/>
              <p:nvPr/>
            </p:nvSpPr>
            <p:spPr>
              <a:xfrm>
                <a:off x="4685347" y="2905284"/>
                <a:ext cx="632529" cy="2395924"/>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sp>
            <p:nvSpPr>
              <p:cNvPr id="28" name="正方形/長方形 27"/>
              <p:cNvSpPr/>
              <p:nvPr/>
            </p:nvSpPr>
            <p:spPr>
              <a:xfrm>
                <a:off x="4685347" y="2636912"/>
                <a:ext cx="632529" cy="269480"/>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SL</a:t>
                </a:r>
                <a:r>
                  <a:rPr kumimoji="0" lang="en-US" altLang="ja-JP" sz="1400" b="1" i="0" u="none" strike="noStrike" kern="0" cap="none" spc="0" normalizeH="0" baseline="0" noProof="0" dirty="0" smtClean="0">
                    <a:ln>
                      <a:noFill/>
                    </a:ln>
                    <a:solidFill>
                      <a:sysClr val="windowText" lastClr="000000"/>
                    </a:solidFill>
                    <a:effectLst/>
                    <a:uLnTx/>
                    <a:uFillTx/>
                    <a:latin typeface="Calibri"/>
                    <a:ea typeface="ＭＳ Ｐゴシック"/>
                    <a:cs typeface="+mn-cs"/>
                  </a:rPr>
                  <a:t>int</a:t>
                </a: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cxnSp>
          <p:nvCxnSpPr>
            <p:cNvPr id="29" name="直線コネクタ 28"/>
            <p:cNvCxnSpPr/>
            <p:nvPr/>
          </p:nvCxnSpPr>
          <p:spPr>
            <a:xfrm>
              <a:off x="4855159" y="3212976"/>
              <a:ext cx="0" cy="2664296"/>
            </a:xfrm>
            <a:prstGeom prst="line">
              <a:avLst/>
            </a:prstGeom>
            <a:solidFill>
              <a:srgbClr val="FFFFE7"/>
            </a:solidFill>
            <a:ln w="25400" cap="flat" cmpd="sng" algn="ctr">
              <a:solidFill>
                <a:sysClr val="windowText" lastClr="000000"/>
              </a:solidFill>
              <a:prstDash val="solid"/>
            </a:ln>
            <a:effectLst/>
          </p:spPr>
        </p:cxnSp>
      </p:grpSp>
      <p:sp>
        <p:nvSpPr>
          <p:cNvPr id="36" name="角丸四角形吹き出し 35"/>
          <p:cNvSpPr/>
          <p:nvPr/>
        </p:nvSpPr>
        <p:spPr>
          <a:xfrm>
            <a:off x="519136" y="2266985"/>
            <a:ext cx="2540696" cy="657959"/>
          </a:xfrm>
          <a:prstGeom prst="wedgeRoundRectCallout">
            <a:avLst>
              <a:gd name="adj1" fmla="val 28243"/>
              <a:gd name="adj2" fmla="val 142411"/>
              <a:gd name="adj3" fmla="val 16667"/>
            </a:avLst>
          </a:prstGeom>
          <a:solidFill>
            <a:srgbClr val="CC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mtClean="0">
                <a:solidFill>
                  <a:schemeClr val="tx1"/>
                </a:solidFill>
              </a:rPr>
              <a:t>引数 </a:t>
            </a:r>
            <a:r>
              <a:rPr kumimoji="1" lang="en-US" altLang="ja-JP" smtClean="0">
                <a:solidFill>
                  <a:schemeClr val="tx1"/>
                </a:solidFill>
              </a:rPr>
              <a:t>a,b </a:t>
            </a:r>
            <a:r>
              <a:rPr kumimoji="1" lang="ja-JP" altLang="en-US" smtClean="0">
                <a:solidFill>
                  <a:schemeClr val="tx1"/>
                </a:solidFill>
              </a:rPr>
              <a:t>を起点とした</a:t>
            </a:r>
            <a:endParaRPr kumimoji="1" lang="en-US" altLang="ja-JP" smtClean="0">
              <a:solidFill>
                <a:schemeClr val="tx1"/>
              </a:solidFill>
            </a:endParaRPr>
          </a:p>
          <a:p>
            <a:pPr algn="ctr"/>
            <a:r>
              <a:rPr kumimoji="1" lang="ja-JP" altLang="en-US" smtClean="0">
                <a:solidFill>
                  <a:schemeClr val="tx1"/>
                </a:solidFill>
              </a:rPr>
              <a:t>前向きスライス</a:t>
            </a:r>
            <a:endParaRPr kumimoji="1" lang="ja-JP" altLang="en-US">
              <a:solidFill>
                <a:schemeClr val="tx1"/>
              </a:solidFill>
            </a:endParaRPr>
          </a:p>
        </p:txBody>
      </p:sp>
      <p:sp>
        <p:nvSpPr>
          <p:cNvPr id="37" name="角丸四角形吹き出し 36"/>
          <p:cNvSpPr/>
          <p:nvPr/>
        </p:nvSpPr>
        <p:spPr>
          <a:xfrm>
            <a:off x="3059832" y="487558"/>
            <a:ext cx="2813524" cy="657959"/>
          </a:xfrm>
          <a:prstGeom prst="wedgeRoundRectCallout">
            <a:avLst>
              <a:gd name="adj1" fmla="val -14814"/>
              <a:gd name="adj2" fmla="val 101998"/>
              <a:gd name="adj3" fmla="val 16667"/>
            </a:avLst>
          </a:prstGeom>
          <a:solidFill>
            <a:srgbClr val="CC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solidFill>
                  <a:schemeClr val="tx1"/>
                </a:solidFill>
              </a:rPr>
              <a:t>返り値 </a:t>
            </a:r>
            <a:r>
              <a:rPr kumimoji="1" lang="en-US" altLang="ja-JP" dirty="0" smtClean="0">
                <a:solidFill>
                  <a:schemeClr val="tx1"/>
                </a:solidFill>
              </a:rPr>
              <a:t>result </a:t>
            </a:r>
            <a:r>
              <a:rPr kumimoji="1" lang="ja-JP" altLang="en-US" dirty="0" smtClean="0">
                <a:solidFill>
                  <a:schemeClr val="tx1"/>
                </a:solidFill>
              </a:rPr>
              <a:t>を起点とした</a:t>
            </a:r>
            <a:endParaRPr kumimoji="1" lang="en-US" altLang="ja-JP" dirty="0" smtClean="0">
              <a:solidFill>
                <a:schemeClr val="tx1"/>
              </a:solidFill>
            </a:endParaRPr>
          </a:p>
          <a:p>
            <a:pPr algn="ctr"/>
            <a:r>
              <a:rPr lang="ja-JP" altLang="en-US" dirty="0" smtClean="0">
                <a:solidFill>
                  <a:schemeClr val="tx1"/>
                </a:solidFill>
              </a:rPr>
              <a:t>後ろ</a:t>
            </a:r>
            <a:r>
              <a:rPr kumimoji="1" lang="ja-JP" altLang="en-US" dirty="0" smtClean="0">
                <a:solidFill>
                  <a:schemeClr val="tx1"/>
                </a:solidFill>
              </a:rPr>
              <a:t>向きスライス</a:t>
            </a:r>
            <a:endParaRPr kumimoji="1" lang="ja-JP" altLang="en-US" dirty="0">
              <a:solidFill>
                <a:schemeClr val="tx1"/>
              </a:solidFill>
            </a:endParaRPr>
          </a:p>
        </p:txBody>
      </p:sp>
      <p:sp>
        <p:nvSpPr>
          <p:cNvPr id="39" name="テキスト ボックス 38"/>
          <p:cNvSpPr txBox="1"/>
          <p:nvPr/>
        </p:nvSpPr>
        <p:spPr>
          <a:xfrm>
            <a:off x="5852844" y="3717032"/>
            <a:ext cx="2925322" cy="612000"/>
          </a:xfrm>
          <a:prstGeom prst="rect">
            <a:avLst/>
          </a:prstGeom>
          <a:solidFill>
            <a:srgbClr val="66FFFF"/>
          </a:solidFill>
          <a:ln w="19050">
            <a:solidFill>
              <a:schemeClr val="tx1">
                <a:lumMod val="95000"/>
                <a:lumOff val="5000"/>
              </a:schemeClr>
            </a:solidFill>
          </a:ln>
          <a:scene3d>
            <a:camera prst="orthographicFront"/>
            <a:lightRig rig="threePt" dir="t"/>
          </a:scene3d>
          <a:sp3d>
            <a:bevelT/>
          </a:sp3d>
        </p:spPr>
        <p:txBody>
          <a:bodyPr wrap="square" rtlCol="0" anchor="ctr" anchorCtr="0">
            <a:noAutofit/>
          </a:bodyPr>
          <a:lstStyle/>
          <a:p>
            <a:r>
              <a:rPr kumimoji="1" lang="en-US" altLang="ja-JP" sz="2400" i="1" dirty="0" err="1" smtClean="0"/>
              <a:t>FTightness</a:t>
            </a:r>
            <a:r>
              <a:rPr kumimoji="1" lang="en-US" altLang="ja-JP" sz="2400" dirty="0" smtClean="0"/>
              <a:t> = 0.500</a:t>
            </a:r>
          </a:p>
        </p:txBody>
      </p:sp>
      <p:sp>
        <p:nvSpPr>
          <p:cNvPr id="40" name="テキスト ボックス 39"/>
          <p:cNvSpPr txBox="1"/>
          <p:nvPr/>
        </p:nvSpPr>
        <p:spPr>
          <a:xfrm>
            <a:off x="5852844" y="4347064"/>
            <a:ext cx="2925322" cy="612000"/>
          </a:xfrm>
          <a:prstGeom prst="rect">
            <a:avLst/>
          </a:prstGeom>
          <a:solidFill>
            <a:srgbClr val="66FFFF"/>
          </a:solidFill>
          <a:ln w="19050">
            <a:solidFill>
              <a:schemeClr val="tx1">
                <a:lumMod val="95000"/>
                <a:lumOff val="5000"/>
              </a:schemeClr>
            </a:solidFill>
          </a:ln>
          <a:scene3d>
            <a:camera prst="orthographicFront"/>
            <a:lightRig rig="threePt" dir="t"/>
          </a:scene3d>
          <a:sp3d>
            <a:bevelT/>
          </a:sp3d>
        </p:spPr>
        <p:txBody>
          <a:bodyPr wrap="square" rtlCol="0" anchor="ctr" anchorCtr="0">
            <a:noAutofit/>
          </a:bodyPr>
          <a:lstStyle/>
          <a:p>
            <a:r>
              <a:rPr lang="en-US" altLang="ja-JP" sz="2400" i="1" smtClean="0"/>
              <a:t>FCoverage</a:t>
            </a:r>
            <a:r>
              <a:rPr lang="en-US" altLang="ja-JP" sz="2400" smtClean="0"/>
              <a:t> = 0.722</a:t>
            </a:r>
          </a:p>
        </p:txBody>
      </p:sp>
      <p:sp>
        <p:nvSpPr>
          <p:cNvPr id="41" name="テキスト ボックス 40"/>
          <p:cNvSpPr txBox="1"/>
          <p:nvPr/>
        </p:nvSpPr>
        <p:spPr>
          <a:xfrm>
            <a:off x="5852844" y="4976440"/>
            <a:ext cx="2925322" cy="612000"/>
          </a:xfrm>
          <a:prstGeom prst="rect">
            <a:avLst/>
          </a:prstGeom>
          <a:solidFill>
            <a:srgbClr val="66FFFF"/>
          </a:solidFill>
          <a:ln w="19050">
            <a:solidFill>
              <a:schemeClr val="tx1">
                <a:lumMod val="95000"/>
                <a:lumOff val="5000"/>
              </a:schemeClr>
            </a:solidFill>
          </a:ln>
          <a:scene3d>
            <a:camera prst="orthographicFront"/>
            <a:lightRig rig="threePt" dir="t"/>
          </a:scene3d>
          <a:sp3d>
            <a:bevelT/>
          </a:sp3d>
        </p:spPr>
        <p:txBody>
          <a:bodyPr wrap="square" rtlCol="0" anchor="ctr" anchorCtr="0">
            <a:noAutofit/>
          </a:bodyPr>
          <a:lstStyle/>
          <a:p>
            <a:r>
              <a:rPr kumimoji="1" lang="en-US" altLang="ja-JP" sz="2400" i="1" smtClean="0"/>
              <a:t>FOverlap</a:t>
            </a:r>
            <a:r>
              <a:rPr kumimoji="1" lang="en-US" altLang="ja-JP" sz="2400" smtClean="0"/>
              <a:t> = 0.750</a:t>
            </a:r>
            <a:endParaRPr kumimoji="1" lang="ja-JP" altLang="en-US" sz="2400"/>
          </a:p>
        </p:txBody>
      </p:sp>
      <p:grpSp>
        <p:nvGrpSpPr>
          <p:cNvPr id="45" name="グループ化 44"/>
          <p:cNvGrpSpPr/>
          <p:nvPr/>
        </p:nvGrpSpPr>
        <p:grpSpPr>
          <a:xfrm>
            <a:off x="416421" y="1677055"/>
            <a:ext cx="3312368" cy="1368152"/>
            <a:chOff x="5652120" y="4869160"/>
            <a:chExt cx="3312368" cy="1368152"/>
          </a:xfrm>
        </p:grpSpPr>
        <p:sp>
          <p:nvSpPr>
            <p:cNvPr id="42" name="角丸四角形 41"/>
            <p:cNvSpPr/>
            <p:nvPr/>
          </p:nvSpPr>
          <p:spPr>
            <a:xfrm>
              <a:off x="5652120" y="4869160"/>
              <a:ext cx="3312368" cy="1368152"/>
            </a:xfrm>
            <a:prstGeom prst="roundRect">
              <a:avLst/>
            </a:prstGeom>
            <a:solidFill>
              <a:srgbClr val="CC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smtClean="0">
                  <a:solidFill>
                    <a:schemeClr val="tx1"/>
                  </a:solidFill>
                </a:rPr>
                <a:t>積集合に含まれる文の数</a:t>
              </a:r>
              <a:endParaRPr lang="en-US" altLang="ja-JP" sz="2000" smtClean="0">
                <a:solidFill>
                  <a:schemeClr val="tx1"/>
                </a:solidFill>
              </a:endParaRPr>
            </a:p>
            <a:p>
              <a:pPr algn="ctr"/>
              <a:endParaRPr lang="en-US" altLang="ja-JP" sz="2000" smtClean="0">
                <a:solidFill>
                  <a:schemeClr val="tx1"/>
                </a:solidFill>
              </a:endParaRPr>
            </a:p>
            <a:p>
              <a:pPr algn="ctr"/>
              <a:r>
                <a:rPr lang="ja-JP" altLang="en-US" sz="2000" smtClean="0">
                  <a:solidFill>
                    <a:schemeClr val="tx1"/>
                  </a:solidFill>
                </a:rPr>
                <a:t>メソッドの文の数</a:t>
              </a:r>
              <a:endParaRPr kumimoji="1" lang="ja-JP" altLang="en-US" sz="2000">
                <a:solidFill>
                  <a:schemeClr val="tx1"/>
                </a:solidFill>
              </a:endParaRPr>
            </a:p>
          </p:txBody>
        </p:sp>
        <p:cxnSp>
          <p:nvCxnSpPr>
            <p:cNvPr id="44" name="直線コネクタ 43"/>
            <p:cNvCxnSpPr/>
            <p:nvPr/>
          </p:nvCxnSpPr>
          <p:spPr>
            <a:xfrm>
              <a:off x="5852844" y="5553236"/>
              <a:ext cx="292532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6" name="グループ化 45"/>
          <p:cNvGrpSpPr/>
          <p:nvPr/>
        </p:nvGrpSpPr>
        <p:grpSpPr>
          <a:xfrm>
            <a:off x="423622" y="1679699"/>
            <a:ext cx="3312368" cy="1368152"/>
            <a:chOff x="5652120" y="4869160"/>
            <a:chExt cx="3312368" cy="1368152"/>
          </a:xfrm>
        </p:grpSpPr>
        <p:sp>
          <p:nvSpPr>
            <p:cNvPr id="47" name="角丸四角形 46"/>
            <p:cNvSpPr/>
            <p:nvPr/>
          </p:nvSpPr>
          <p:spPr>
            <a:xfrm>
              <a:off x="5652120" y="4869160"/>
              <a:ext cx="3312368" cy="1368152"/>
            </a:xfrm>
            <a:prstGeom prst="roundRect">
              <a:avLst/>
            </a:prstGeom>
            <a:solidFill>
              <a:srgbClr val="CC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ja-JP" altLang="en-US" sz="2000" smtClean="0">
                  <a:solidFill>
                    <a:schemeClr val="tx1"/>
                  </a:solidFill>
                </a:rPr>
                <a:t>各スライスに含まれる文の数</a:t>
              </a:r>
              <a:endParaRPr lang="en-US" altLang="ja-JP" sz="2000" smtClean="0">
                <a:solidFill>
                  <a:schemeClr val="tx1"/>
                </a:solidFill>
              </a:endParaRPr>
            </a:p>
            <a:p>
              <a:pPr algn="ctr"/>
              <a:endParaRPr lang="en-US" altLang="ja-JP" sz="2000" smtClean="0">
                <a:solidFill>
                  <a:schemeClr val="tx1"/>
                </a:solidFill>
              </a:endParaRPr>
            </a:p>
            <a:p>
              <a:pPr algn="ctr"/>
              <a:r>
                <a:rPr lang="ja-JP" altLang="en-US" sz="2000" smtClean="0">
                  <a:solidFill>
                    <a:schemeClr val="tx1"/>
                  </a:solidFill>
                </a:rPr>
                <a:t>メソッドの文の数</a:t>
              </a:r>
              <a:endParaRPr kumimoji="1" lang="ja-JP" altLang="en-US" sz="2000">
                <a:solidFill>
                  <a:schemeClr val="tx1"/>
                </a:solidFill>
              </a:endParaRPr>
            </a:p>
          </p:txBody>
        </p:sp>
        <p:cxnSp>
          <p:nvCxnSpPr>
            <p:cNvPr id="48" name="直線コネクタ 47"/>
            <p:cNvCxnSpPr/>
            <p:nvPr/>
          </p:nvCxnSpPr>
          <p:spPr>
            <a:xfrm>
              <a:off x="5852844" y="5553236"/>
              <a:ext cx="292532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aphicFrame>
        <p:nvGraphicFramePr>
          <p:cNvPr id="9" name="オブジェクト 8"/>
          <p:cNvGraphicFramePr>
            <a:graphicFrameLocks noChangeAspect="1"/>
          </p:cNvGraphicFramePr>
          <p:nvPr>
            <p:extLst/>
          </p:nvPr>
        </p:nvGraphicFramePr>
        <p:xfrm>
          <a:off x="4622800" y="1800225"/>
          <a:ext cx="1023938" cy="1184275"/>
        </p:xfrm>
        <a:graphic>
          <a:graphicData uri="http://schemas.openxmlformats.org/presentationml/2006/ole">
            <mc:AlternateContent xmlns:mc="http://schemas.openxmlformats.org/markup-compatibility/2006">
              <mc:Choice xmlns:v="urn:schemas-microsoft-com:vml" Requires="v">
                <p:oleObj spid="_x0000_s1265" name="数式" r:id="rId8" imgW="406080" imgH="469800" progId="Equation.3">
                  <p:embed/>
                </p:oleObj>
              </mc:Choice>
              <mc:Fallback>
                <p:oleObj name="数式" r:id="rId8" imgW="406080" imgH="469800" progId="Equation.3">
                  <p:embed/>
                  <p:pic>
                    <p:nvPicPr>
                      <p:cNvPr id="0" name=""/>
                      <p:cNvPicPr/>
                      <p:nvPr/>
                    </p:nvPicPr>
                    <p:blipFill>
                      <a:blip r:embed="rId9"/>
                      <a:stretch>
                        <a:fillRect/>
                      </a:stretch>
                    </p:blipFill>
                    <p:spPr>
                      <a:xfrm>
                        <a:off x="4622800" y="1800225"/>
                        <a:ext cx="1023938" cy="1184275"/>
                      </a:xfrm>
                      <a:prstGeom prst="rect">
                        <a:avLst/>
                      </a:prstGeom>
                    </p:spPr>
                  </p:pic>
                </p:oleObj>
              </mc:Fallback>
            </mc:AlternateContent>
          </a:graphicData>
        </a:graphic>
      </p:graphicFrame>
    </p:spTree>
    <p:extLst>
      <p:ext uri="{BB962C8B-B14F-4D97-AF65-F5344CB8AC3E}">
        <p14:creationId xmlns:p14="http://schemas.microsoft.com/office/powerpoint/2010/main" val="25921141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250"/>
                                        <p:tgtEl>
                                          <p:spTgt spid="32"/>
                                        </p:tgtEl>
                                      </p:cBhvr>
                                    </p:animEffect>
                                  </p:childTnLst>
                                </p:cTn>
                              </p:par>
                              <p:par>
                                <p:cTn id="8" presetID="10" presetClass="entr" presetSubtype="0" fill="hold"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fade">
                                      <p:cBhvr>
                                        <p:cTn id="10" dur="250"/>
                                        <p:tgtEl>
                                          <p:spTgt spid="3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animEffect transition="in" filter="fade">
                                      <p:cBhvr>
                                        <p:cTn id="13" dur="250"/>
                                        <p:tgtEl>
                                          <p:spTgt spid="36"/>
                                        </p:tgtEl>
                                      </p:cBhvr>
                                    </p:animEffect>
                                  </p:childTnLst>
                                  <p:subTnLst>
                                    <p:set>
                                      <p:cBhvr override="childStyle">
                                        <p:cTn dur="1" fill="hold" display="0" masterRel="nextClick" afterEffect="1"/>
                                        <p:tgtEl>
                                          <p:spTgt spid="36"/>
                                        </p:tgtEl>
                                        <p:attrNameLst>
                                          <p:attrName>style.visibility</p:attrName>
                                        </p:attrNameLst>
                                      </p:cBhvr>
                                      <p:to>
                                        <p:strVal val="hidden"/>
                                      </p:to>
                                    </p:set>
                                  </p:sub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7"/>
                                        </p:tgtEl>
                                        <p:attrNameLst>
                                          <p:attrName>style.visibility</p:attrName>
                                        </p:attrNameLst>
                                      </p:cBhvr>
                                      <p:to>
                                        <p:strVal val="visible"/>
                                      </p:to>
                                    </p:set>
                                    <p:animEffect transition="in" filter="fade">
                                      <p:cBhvr>
                                        <p:cTn id="18" dur="250"/>
                                        <p:tgtEl>
                                          <p:spTgt spid="37"/>
                                        </p:tgtEl>
                                      </p:cBhvr>
                                    </p:animEffect>
                                  </p:childTnLst>
                                  <p:subTnLst>
                                    <p:set>
                                      <p:cBhvr override="childStyle">
                                        <p:cTn dur="1" fill="hold" display="0" masterRel="nextClick" afterEffect="1"/>
                                        <p:tgtEl>
                                          <p:spTgt spid="37"/>
                                        </p:tgtEl>
                                        <p:attrNameLst>
                                          <p:attrName>style.visibility</p:attrName>
                                        </p:attrNameLst>
                                      </p:cBhvr>
                                      <p:to>
                                        <p:strVal val="hidden"/>
                                      </p:to>
                                    </p:set>
                                  </p:subTnLst>
                                </p:cTn>
                              </p:par>
                              <p:par>
                                <p:cTn id="19" presetID="10" presetClass="entr" presetSubtype="0" fill="hold" nodeType="withEffect">
                                  <p:stCondLst>
                                    <p:cond delay="0"/>
                                  </p:stCondLst>
                                  <p:childTnLst>
                                    <p:set>
                                      <p:cBhvr>
                                        <p:cTn id="20" dur="1" fill="hold">
                                          <p:stCondLst>
                                            <p:cond delay="0"/>
                                          </p:stCondLst>
                                        </p:cTn>
                                        <p:tgtEl>
                                          <p:spTgt spid="52"/>
                                        </p:tgtEl>
                                        <p:attrNameLst>
                                          <p:attrName>style.visibility</p:attrName>
                                        </p:attrNameLst>
                                      </p:cBhvr>
                                      <p:to>
                                        <p:strVal val="visible"/>
                                      </p:to>
                                    </p:set>
                                    <p:animEffect transition="in" filter="fade">
                                      <p:cBhvr>
                                        <p:cTn id="21" dur="250"/>
                                        <p:tgtEl>
                                          <p:spTgt spid="52"/>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8"/>
                                        </p:tgtEl>
                                        <p:attrNameLst>
                                          <p:attrName>style.visibility</p:attrName>
                                        </p:attrNameLst>
                                      </p:cBhvr>
                                      <p:to>
                                        <p:strVal val="visible"/>
                                      </p:to>
                                    </p:set>
                                    <p:animEffect transition="in" filter="fade">
                                      <p:cBhvr>
                                        <p:cTn id="26" dur="250"/>
                                        <p:tgtEl>
                                          <p:spTgt spid="38"/>
                                        </p:tgtEl>
                                      </p:cBhvr>
                                    </p:animEffect>
                                  </p:childTnLst>
                                  <p:subTnLst>
                                    <p:set>
                                      <p:cBhvr override="childStyle">
                                        <p:cTn dur="1" fill="hold" display="0" masterRel="nextClick" afterEffect="1"/>
                                        <p:tgtEl>
                                          <p:spTgt spid="38"/>
                                        </p:tgtEl>
                                        <p:attrNameLst>
                                          <p:attrName>style.visibility</p:attrName>
                                        </p:attrNameLst>
                                      </p:cBhvr>
                                      <p:to>
                                        <p:strVal val="hidden"/>
                                      </p:to>
                                    </p:set>
                                  </p:subTnLst>
                                </p:cTn>
                              </p:par>
                              <p:par>
                                <p:cTn id="27" presetID="10" presetClass="entr" presetSubtype="0" fill="hold" nodeType="withEffect">
                                  <p:stCondLst>
                                    <p:cond delay="0"/>
                                  </p:stCondLst>
                                  <p:childTnLst>
                                    <p:set>
                                      <p:cBhvr>
                                        <p:cTn id="28" dur="1" fill="hold">
                                          <p:stCondLst>
                                            <p:cond delay="0"/>
                                          </p:stCondLst>
                                        </p:cTn>
                                        <p:tgtEl>
                                          <p:spTgt spid="53"/>
                                        </p:tgtEl>
                                        <p:attrNameLst>
                                          <p:attrName>style.visibility</p:attrName>
                                        </p:attrNameLst>
                                      </p:cBhvr>
                                      <p:to>
                                        <p:strVal val="visible"/>
                                      </p:to>
                                    </p:set>
                                    <p:animEffect transition="in" filter="fade">
                                      <p:cBhvr>
                                        <p:cTn id="29" dur="250"/>
                                        <p:tgtEl>
                                          <p:spTgt spid="53"/>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9"/>
                                        </p:tgtEl>
                                        <p:attrNameLst>
                                          <p:attrName>style.visibility</p:attrName>
                                        </p:attrNameLst>
                                      </p:cBhvr>
                                      <p:to>
                                        <p:strVal val="visible"/>
                                      </p:to>
                                    </p:set>
                                    <p:animEffect transition="in" filter="fade">
                                      <p:cBhvr>
                                        <p:cTn id="34" dur="250"/>
                                        <p:tgtEl>
                                          <p:spTgt spid="39"/>
                                        </p:tgtEl>
                                      </p:cBhvr>
                                    </p:animEffect>
                                  </p:childTnLst>
                                </p:cTn>
                              </p:par>
                              <p:par>
                                <p:cTn id="35" presetID="10" presetClass="entr" presetSubtype="0" fill="hold" nodeType="withEffect">
                                  <p:stCondLst>
                                    <p:cond delay="0"/>
                                  </p:stCondLst>
                                  <p:childTnLst>
                                    <p:set>
                                      <p:cBhvr>
                                        <p:cTn id="36" dur="1" fill="hold">
                                          <p:stCondLst>
                                            <p:cond delay="0"/>
                                          </p:stCondLst>
                                        </p:cTn>
                                        <p:tgtEl>
                                          <p:spTgt spid="45"/>
                                        </p:tgtEl>
                                        <p:attrNameLst>
                                          <p:attrName>style.visibility</p:attrName>
                                        </p:attrNameLst>
                                      </p:cBhvr>
                                      <p:to>
                                        <p:strVal val="visible"/>
                                      </p:to>
                                    </p:set>
                                    <p:animEffect transition="in" filter="fade">
                                      <p:cBhvr>
                                        <p:cTn id="37" dur="250"/>
                                        <p:tgtEl>
                                          <p:spTgt spid="45"/>
                                        </p:tgtEl>
                                      </p:cBhvr>
                                    </p:animEffect>
                                  </p:childTnLst>
                                  <p:subTnLst>
                                    <p:set>
                                      <p:cBhvr override="childStyle">
                                        <p:cTn dur="1" fill="hold" display="0" masterRel="nextClick" afterEffect="1"/>
                                        <p:tgtEl>
                                          <p:spTgt spid="45"/>
                                        </p:tgtEl>
                                        <p:attrNameLst>
                                          <p:attrName>style.visibility</p:attrName>
                                        </p:attrNameLst>
                                      </p:cBhvr>
                                      <p:to>
                                        <p:strVal val="hidden"/>
                                      </p:to>
                                    </p:set>
                                  </p:subTnLst>
                                </p:cTn>
                              </p:par>
                              <p:par>
                                <p:cTn id="38" presetID="10" presetClass="entr" presetSubtype="0" fill="hold"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25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40"/>
                                        </p:tgtEl>
                                        <p:attrNameLst>
                                          <p:attrName>style.visibility</p:attrName>
                                        </p:attrNameLst>
                                      </p:cBhvr>
                                      <p:to>
                                        <p:strVal val="visible"/>
                                      </p:to>
                                    </p:set>
                                    <p:animEffect transition="in" filter="fade">
                                      <p:cBhvr>
                                        <p:cTn id="45" dur="250"/>
                                        <p:tgtEl>
                                          <p:spTgt spid="40"/>
                                        </p:tgtEl>
                                      </p:cBhvr>
                                    </p:animEffect>
                                  </p:childTnLst>
                                </p:cTn>
                              </p:par>
                              <p:par>
                                <p:cTn id="46" presetID="10" presetClass="entr" presetSubtype="0" fill="hold" nodeType="withEffect">
                                  <p:stCondLst>
                                    <p:cond delay="0"/>
                                  </p:stCondLst>
                                  <p:childTnLst>
                                    <p:set>
                                      <p:cBhvr>
                                        <p:cTn id="47" dur="1" fill="hold">
                                          <p:stCondLst>
                                            <p:cond delay="0"/>
                                          </p:stCondLst>
                                        </p:cTn>
                                        <p:tgtEl>
                                          <p:spTgt spid="46"/>
                                        </p:tgtEl>
                                        <p:attrNameLst>
                                          <p:attrName>style.visibility</p:attrName>
                                        </p:attrNameLst>
                                      </p:cBhvr>
                                      <p:to>
                                        <p:strVal val="visible"/>
                                      </p:to>
                                    </p:set>
                                    <p:animEffect transition="in" filter="fade">
                                      <p:cBhvr>
                                        <p:cTn id="48" dur="250"/>
                                        <p:tgtEl>
                                          <p:spTgt spid="46"/>
                                        </p:tgtEl>
                                      </p:cBhvr>
                                    </p:animEffect>
                                  </p:childTnLst>
                                  <p:subTnLst>
                                    <p:set>
                                      <p:cBhvr override="childStyle">
                                        <p:cTn dur="1" fill="hold" display="0" masterRel="nextClick" afterEffect="1"/>
                                        <p:tgtEl>
                                          <p:spTgt spid="46"/>
                                        </p:tgtEl>
                                        <p:attrNameLst>
                                          <p:attrName>style.visibility</p:attrName>
                                        </p:attrNameLst>
                                      </p:cBhvr>
                                      <p:to>
                                        <p:strVal val="hidden"/>
                                      </p:to>
                                    </p:set>
                                  </p:subTnLst>
                                </p:cTn>
                              </p:par>
                              <p:par>
                                <p:cTn id="49" presetID="10" presetClass="entr" presetSubtype="0" fill="hold" nodeType="with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250"/>
                                        <p:tgtEl>
                                          <p:spTgt spid="10"/>
                                        </p:tgtEl>
                                      </p:cBhvr>
                                    </p:animEffec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41"/>
                                        </p:tgtEl>
                                        <p:attrNameLst>
                                          <p:attrName>style.visibility</p:attrName>
                                        </p:attrNameLst>
                                      </p:cBhvr>
                                      <p:to>
                                        <p:strVal val="visible"/>
                                      </p:to>
                                    </p:set>
                                    <p:animEffect transition="in" filter="fade">
                                      <p:cBhvr>
                                        <p:cTn id="56" dur="250"/>
                                        <p:tgtEl>
                                          <p:spTgt spid="41"/>
                                        </p:tgtEl>
                                      </p:cBhvr>
                                    </p:animEffect>
                                  </p:childTnLst>
                                </p:cTn>
                              </p:par>
                              <p:par>
                                <p:cTn id="57" presetID="10" presetClass="entr" presetSubtype="0" fill="hold" nodeType="withEffect">
                                  <p:stCondLst>
                                    <p:cond delay="0"/>
                                  </p:stCondLst>
                                  <p:childTnLst>
                                    <p:set>
                                      <p:cBhvr>
                                        <p:cTn id="58" dur="1" fill="hold">
                                          <p:stCondLst>
                                            <p:cond delay="0"/>
                                          </p:stCondLst>
                                        </p:cTn>
                                        <p:tgtEl>
                                          <p:spTgt spid="49"/>
                                        </p:tgtEl>
                                        <p:attrNameLst>
                                          <p:attrName>style.visibility</p:attrName>
                                        </p:attrNameLst>
                                      </p:cBhvr>
                                      <p:to>
                                        <p:strVal val="visible"/>
                                      </p:to>
                                    </p:set>
                                    <p:animEffect transition="in" filter="fade">
                                      <p:cBhvr>
                                        <p:cTn id="59" dur="250"/>
                                        <p:tgtEl>
                                          <p:spTgt spid="49"/>
                                        </p:tgtEl>
                                      </p:cBhvr>
                                    </p:animEffect>
                                  </p:childTnLst>
                                </p:cTn>
                              </p:par>
                              <p:par>
                                <p:cTn id="60" presetID="10" presetClass="entr" presetSubtype="0" fill="hold" nodeType="with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fade">
                                      <p:cBhvr>
                                        <p:cTn id="62" dur="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6" grpId="0" animBg="1"/>
      <p:bldP spid="37" grpId="0" animBg="1"/>
      <p:bldP spid="39" grpId="0" animBg="1"/>
      <p:bldP spid="40" grpId="0" animBg="1"/>
      <p:bldP spid="41"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正方形/長方形 13"/>
          <p:cNvSpPr/>
          <p:nvPr/>
        </p:nvSpPr>
        <p:spPr>
          <a:xfrm>
            <a:off x="5796136" y="1664804"/>
            <a:ext cx="548701"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r>
              <a:rPr lang="en-US" altLang="ja-JP" dirty="0">
                <a:solidFill>
                  <a:schemeClr val="tx1"/>
                </a:solidFill>
              </a:rPr>
              <a:t>3</a:t>
            </a: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p:sp>
        <p:nvSpPr>
          <p:cNvPr id="2" name="タイトル 1"/>
          <p:cNvSpPr>
            <a:spLocks noGrp="1"/>
          </p:cNvSpPr>
          <p:nvPr>
            <p:ph type="title"/>
          </p:nvPr>
        </p:nvSpPr>
        <p:spPr/>
        <p:txBody>
          <a:bodyPr/>
          <a:lstStyle/>
          <a:p>
            <a:r>
              <a:rPr lang="ja-JP" altLang="en-US" sz="4000" dirty="0" smtClean="0"/>
              <a:t>プログラムスライスを用いた凝集度メトリクス</a:t>
            </a:r>
            <a:endParaRPr kumimoji="1" lang="ja-JP" altLang="en-US" sz="4000" dirty="0"/>
          </a:p>
        </p:txBody>
      </p:sp>
      <p:sp>
        <p:nvSpPr>
          <p:cNvPr id="6" name="正方形/長方形 5"/>
          <p:cNvSpPr/>
          <p:nvPr/>
        </p:nvSpPr>
        <p:spPr>
          <a:xfrm>
            <a:off x="2583139" y="1666671"/>
            <a:ext cx="2664296"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err="1" smtClean="0">
                <a:solidFill>
                  <a:schemeClr val="tx1"/>
                </a:solidFill>
              </a:rPr>
              <a:t>int</a:t>
            </a:r>
            <a:r>
              <a:rPr lang="en-US" altLang="ja-JP" dirty="0" smtClean="0">
                <a:solidFill>
                  <a:schemeClr val="tx1"/>
                </a:solidFill>
              </a:rPr>
              <a:t> method(</a:t>
            </a:r>
            <a:r>
              <a:rPr lang="en-US" altLang="ja-JP" dirty="0" err="1" smtClean="0">
                <a:solidFill>
                  <a:schemeClr val="tx1"/>
                </a:solidFill>
              </a:rPr>
              <a:t>int</a:t>
            </a:r>
            <a:r>
              <a:rPr lang="en-US" altLang="ja-JP" dirty="0" smtClean="0">
                <a:solidFill>
                  <a:schemeClr val="tx1"/>
                </a:solidFill>
              </a:rPr>
              <a:t> </a:t>
            </a:r>
            <a:r>
              <a:rPr lang="en-US" altLang="ja-JP" dirty="0" err="1" smtClean="0">
                <a:solidFill>
                  <a:schemeClr val="tx1"/>
                </a:solidFill>
              </a:rPr>
              <a:t>a,int</a:t>
            </a:r>
            <a:r>
              <a:rPr lang="en-US" altLang="ja-JP" dirty="0" smtClean="0">
                <a:solidFill>
                  <a:schemeClr val="tx1"/>
                </a:solidFill>
              </a:rPr>
              <a:t> 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a1=a;</a:t>
            </a:r>
            <a:r>
              <a:rPr lang="en-US" altLang="ja-JP" dirty="0">
                <a:solidFill>
                  <a:schemeClr val="tx1"/>
                </a:solidFill>
              </a:rPr>
              <a:t> </a:t>
            </a:r>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b1=b;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c = a1;	</a:t>
            </a:r>
            <a:endParaRPr lang="en-US" altLang="ja-JP" dirty="0">
              <a:solidFill>
                <a:schemeClr val="tx1"/>
              </a:solidFill>
            </a:endParaRPr>
          </a:p>
          <a:p>
            <a:r>
              <a:rPr lang="en-US" altLang="ja-JP" dirty="0" smtClean="0">
                <a:solidFill>
                  <a:schemeClr val="tx1"/>
                </a:solidFill>
              </a:rPr>
              <a:t>   if(b1 &gt;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r>
              <a:rPr lang="ja-JP" altLang="en-US" dirty="0" smtClean="0">
                <a:solidFill>
                  <a:schemeClr val="tx1"/>
                </a:solidFill>
              </a:rPr>
              <a:t>　</a:t>
            </a:r>
            <a:r>
              <a:rPr lang="en-US" altLang="ja-JP" dirty="0">
                <a:solidFill>
                  <a:schemeClr val="tx1"/>
                </a:solidFill>
              </a:rPr>
              <a:t>c</a:t>
            </a:r>
            <a:r>
              <a:rPr lang="en-US" altLang="ja-JP" dirty="0" smtClean="0">
                <a:solidFill>
                  <a:schemeClr val="tx1"/>
                </a:solidFill>
              </a:rPr>
              <a:t> = b1;	</a:t>
            </a:r>
            <a:endParaRPr lang="en-US" altLang="ja-JP" dirty="0">
              <a:solidFill>
                <a:schemeClr val="tx1"/>
              </a:solidFill>
            </a:endParaRPr>
          </a:p>
          <a:p>
            <a:r>
              <a:rPr lang="en-US" altLang="ja-JP" dirty="0" smtClean="0">
                <a:solidFill>
                  <a:schemeClr val="tx1"/>
                </a:solidFill>
              </a:rPr>
              <a:t>   return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p>
        </p:txBody>
      </p:sp>
      <p:sp>
        <p:nvSpPr>
          <p:cNvPr id="7" name="正方形/長方形 6"/>
          <p:cNvSpPr/>
          <p:nvPr/>
        </p:nvSpPr>
        <p:spPr>
          <a:xfrm>
            <a:off x="2141790" y="1666671"/>
            <a:ext cx="432048"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1</a:t>
            </a:r>
          </a:p>
          <a:p>
            <a:r>
              <a:rPr lang="en-US" altLang="ja-JP" dirty="0" smtClean="0">
                <a:solidFill>
                  <a:schemeClr val="tx1"/>
                </a:solidFill>
              </a:rPr>
              <a:t>2 </a:t>
            </a:r>
          </a:p>
          <a:p>
            <a:r>
              <a:rPr lang="en-US" altLang="ja-JP" dirty="0" smtClean="0">
                <a:solidFill>
                  <a:schemeClr val="tx1"/>
                </a:solidFill>
              </a:rPr>
              <a:t>3</a:t>
            </a:r>
          </a:p>
          <a:p>
            <a:r>
              <a:rPr lang="en-US" altLang="ja-JP" dirty="0" smtClean="0">
                <a:solidFill>
                  <a:schemeClr val="tx1"/>
                </a:solidFill>
              </a:rPr>
              <a:t>4</a:t>
            </a:r>
            <a:endParaRPr lang="en-US" altLang="ja-JP" dirty="0">
              <a:solidFill>
                <a:schemeClr val="tx1"/>
              </a:solidFill>
            </a:endParaRPr>
          </a:p>
          <a:p>
            <a:r>
              <a:rPr lang="en-US" altLang="ja-JP" dirty="0" smtClean="0">
                <a:solidFill>
                  <a:schemeClr val="tx1"/>
                </a:solidFill>
              </a:rPr>
              <a:t>5</a:t>
            </a:r>
            <a:endParaRPr lang="en-US" altLang="ja-JP" dirty="0">
              <a:solidFill>
                <a:schemeClr val="tx1"/>
              </a:solidFill>
            </a:endParaRPr>
          </a:p>
          <a:p>
            <a:r>
              <a:rPr lang="en-US" altLang="ja-JP" dirty="0" smtClean="0">
                <a:solidFill>
                  <a:schemeClr val="tx1"/>
                </a:solidFill>
              </a:rPr>
              <a:t>6</a:t>
            </a:r>
            <a:endParaRPr lang="en-US" altLang="ja-JP" dirty="0">
              <a:solidFill>
                <a:schemeClr val="tx1"/>
              </a:solidFill>
            </a:endParaRPr>
          </a:p>
          <a:p>
            <a:r>
              <a:rPr lang="en-US" altLang="ja-JP" dirty="0" smtClean="0">
                <a:solidFill>
                  <a:schemeClr val="tx1"/>
                </a:solidFill>
              </a:rPr>
              <a:t>7</a:t>
            </a:r>
            <a:endParaRPr lang="en-US" altLang="ja-JP" dirty="0">
              <a:solidFill>
                <a:schemeClr val="tx1"/>
              </a:solidFill>
            </a:endParaRPr>
          </a:p>
          <a:p>
            <a:r>
              <a:rPr lang="en-US" altLang="ja-JP" dirty="0" smtClean="0">
                <a:solidFill>
                  <a:schemeClr val="tx1"/>
                </a:solidFill>
              </a:rPr>
              <a:t>8</a:t>
            </a:r>
          </a:p>
        </p:txBody>
      </p:sp>
      <p:sp>
        <p:nvSpPr>
          <p:cNvPr id="8" name="正方形/長方形 7"/>
          <p:cNvSpPr/>
          <p:nvPr/>
        </p:nvSpPr>
        <p:spPr>
          <a:xfrm>
            <a:off x="5247029" y="1664804"/>
            <a:ext cx="548701"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endParaRPr lang="en-US" altLang="ja-JP" dirty="0" smtClean="0">
              <a:solidFill>
                <a:schemeClr val="tx1"/>
              </a:solidFill>
            </a:endParaRP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9" name="正方形/長方形 8"/>
              <p:cNvSpPr/>
              <p:nvPr/>
            </p:nvSpPr>
            <p:spPr>
              <a:xfrm>
                <a:off x="5247435" y="1268760"/>
                <a:ext cx="548701" cy="396044"/>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𝑎</m:t>
                          </m:r>
                        </m:sub>
                      </m:sSub>
                    </m:oMath>
                  </m:oMathPara>
                </a14:m>
                <a:endParaRPr lang="en-US" altLang="ja-JP" dirty="0" smtClean="0">
                  <a:solidFill>
                    <a:schemeClr val="tx1"/>
                  </a:solidFill>
                </a:endParaRPr>
              </a:p>
            </p:txBody>
          </p:sp>
        </mc:Choice>
        <mc:Fallback xmlns="">
          <p:sp>
            <p:nvSpPr>
              <p:cNvPr id="9" name="正方形/長方形 8"/>
              <p:cNvSpPr>
                <a:spLocks noRot="1" noChangeAspect="1" noMove="1" noResize="1" noEditPoints="1" noAdjustHandles="1" noChangeArrowheads="1" noChangeShapeType="1" noTextEdit="1"/>
              </p:cNvSpPr>
              <p:nvPr/>
            </p:nvSpPr>
            <p:spPr>
              <a:xfrm>
                <a:off x="5247435" y="1268760"/>
                <a:ext cx="548701" cy="396044"/>
              </a:xfrm>
              <a:prstGeom prst="rect">
                <a:avLst/>
              </a:prstGeom>
              <a:blipFill rotWithShape="0">
                <a:blip r:embed="rId3"/>
                <a:stretch>
                  <a:fillRect l="-9574"/>
                </a:stretch>
              </a:blipFill>
              <a:ln>
                <a:solidFill>
                  <a:schemeClr val="tx1"/>
                </a:solidFill>
              </a:ln>
            </p:spPr>
            <p:txBody>
              <a:bodyPr/>
              <a:lstStyle/>
              <a:p>
                <a:r>
                  <a:rPr lang="ja-JP" altLang="en-US">
                    <a:noFill/>
                  </a:rPr>
                  <a:t> </a:t>
                </a:r>
              </a:p>
            </p:txBody>
          </p:sp>
        </mc:Fallback>
      </mc:AlternateContent>
      <p:sp>
        <p:nvSpPr>
          <p:cNvPr id="10" name="正方形/長方形 9"/>
          <p:cNvSpPr/>
          <p:nvPr/>
        </p:nvSpPr>
        <p:spPr>
          <a:xfrm>
            <a:off x="6354106" y="1664804"/>
            <a:ext cx="548701"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r>
              <a:rPr lang="en-US" altLang="ja-JP" dirty="0" smtClean="0">
                <a:solidFill>
                  <a:schemeClr val="tx1"/>
                </a:solidFill>
              </a:rPr>
              <a:t>3</a:t>
            </a: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11" name="正方形/長方形 10"/>
              <p:cNvSpPr/>
              <p:nvPr/>
            </p:nvSpPr>
            <p:spPr>
              <a:xfrm>
                <a:off x="6354512" y="1268760"/>
                <a:ext cx="548701" cy="396044"/>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𝐵𝑆𝐿</m:t>
                          </m:r>
                        </m:e>
                        <m:sub>
                          <m:r>
                            <a:rPr lang="en-US" altLang="ja-JP" b="0" i="1" smtClean="0">
                              <a:solidFill>
                                <a:schemeClr val="tx1"/>
                              </a:solidFill>
                              <a:latin typeface="Cambria Math"/>
                            </a:rPr>
                            <m:t>𝑐</m:t>
                          </m:r>
                        </m:sub>
                      </m:sSub>
                    </m:oMath>
                  </m:oMathPara>
                </a14:m>
                <a:endParaRPr lang="en-US" altLang="ja-JP" dirty="0" smtClean="0">
                  <a:solidFill>
                    <a:schemeClr val="tx1"/>
                  </a:solidFill>
                </a:endParaRPr>
              </a:p>
            </p:txBody>
          </p:sp>
        </mc:Choice>
        <mc:Fallback xmlns="">
          <p:sp>
            <p:nvSpPr>
              <p:cNvPr id="11" name="正方形/長方形 10"/>
              <p:cNvSpPr>
                <a:spLocks noRot="1" noChangeAspect="1" noMove="1" noResize="1" noEditPoints="1" noAdjustHandles="1" noChangeArrowheads="1" noChangeShapeType="1" noTextEdit="1"/>
              </p:cNvSpPr>
              <p:nvPr/>
            </p:nvSpPr>
            <p:spPr>
              <a:xfrm>
                <a:off x="6354512" y="1268760"/>
                <a:ext cx="548701" cy="396044"/>
              </a:xfrm>
              <a:prstGeom prst="rect">
                <a:avLst/>
              </a:prstGeom>
              <a:blipFill rotWithShape="0">
                <a:blip r:embed="rId4"/>
                <a:stretch>
                  <a:fillRect l="-8511"/>
                </a:stretch>
              </a:blipFill>
              <a:ln>
                <a:solidFill>
                  <a:schemeClr val="tx1"/>
                </a:solidFill>
              </a:ln>
            </p:spPr>
            <p:txBody>
              <a:bodyPr/>
              <a:lstStyle/>
              <a:p>
                <a:r>
                  <a:rPr lang="ja-JP" altLang="en-US">
                    <a:noFill/>
                  </a:rPr>
                  <a:t> </a:t>
                </a:r>
              </a:p>
            </p:txBody>
          </p:sp>
        </mc:Fallback>
      </mc:AlternateContent>
      <p:sp>
        <p:nvSpPr>
          <p:cNvPr id="12" name="正方形/長方形 11"/>
          <p:cNvSpPr/>
          <p:nvPr/>
        </p:nvSpPr>
        <p:spPr>
          <a:xfrm>
            <a:off x="6903213" y="1664804"/>
            <a:ext cx="548701"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13" name="正方形/長方形 12"/>
              <p:cNvSpPr/>
              <p:nvPr/>
            </p:nvSpPr>
            <p:spPr>
              <a:xfrm>
                <a:off x="6903619" y="1268760"/>
                <a:ext cx="548701" cy="396044"/>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𝑆𝐿</m:t>
                          </m:r>
                        </m:e>
                        <m:sub>
                          <m:r>
                            <a:rPr lang="en-US" altLang="ja-JP" b="0" i="1" smtClean="0">
                              <a:solidFill>
                                <a:schemeClr val="tx1"/>
                              </a:solidFill>
                              <a:latin typeface="Cambria Math"/>
                            </a:rPr>
                            <m:t>𝑖𝑛𝑡</m:t>
                          </m:r>
                        </m:sub>
                      </m:sSub>
                    </m:oMath>
                  </m:oMathPara>
                </a14:m>
                <a:endParaRPr lang="en-US" altLang="ja-JP" dirty="0" smtClean="0">
                  <a:solidFill>
                    <a:schemeClr val="tx1"/>
                  </a:solidFill>
                </a:endParaRPr>
              </a:p>
            </p:txBody>
          </p:sp>
        </mc:Choice>
        <mc:Fallback xmlns="">
          <p:sp>
            <p:nvSpPr>
              <p:cNvPr id="13" name="正方形/長方形 12"/>
              <p:cNvSpPr>
                <a:spLocks noRot="1" noChangeAspect="1" noMove="1" noResize="1" noEditPoints="1" noAdjustHandles="1" noChangeArrowheads="1" noChangeShapeType="1" noTextEdit="1"/>
              </p:cNvSpPr>
              <p:nvPr/>
            </p:nvSpPr>
            <p:spPr>
              <a:xfrm>
                <a:off x="6903619" y="1268760"/>
                <a:ext cx="548701" cy="396044"/>
              </a:xfrm>
              <a:prstGeom prst="rect">
                <a:avLst/>
              </a:prstGeom>
              <a:blipFill rotWithShape="0">
                <a:blip r:embed="rId5"/>
                <a:stretch>
                  <a:fillRect l="-8511"/>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5" name="正方形/長方形 14"/>
              <p:cNvSpPr/>
              <p:nvPr/>
            </p:nvSpPr>
            <p:spPr>
              <a:xfrm>
                <a:off x="5795730" y="1270627"/>
                <a:ext cx="548701" cy="396044"/>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𝑏</m:t>
                          </m:r>
                        </m:sub>
                      </m:sSub>
                    </m:oMath>
                  </m:oMathPara>
                </a14:m>
                <a:endParaRPr lang="en-US" altLang="ja-JP" dirty="0" smtClean="0">
                  <a:solidFill>
                    <a:schemeClr val="tx1"/>
                  </a:solidFill>
                </a:endParaRPr>
              </a:p>
            </p:txBody>
          </p:sp>
        </mc:Choice>
        <mc:Fallback xmlns="">
          <p:sp>
            <p:nvSpPr>
              <p:cNvPr id="15" name="正方形/長方形 14"/>
              <p:cNvSpPr>
                <a:spLocks noRot="1" noChangeAspect="1" noMove="1" noResize="1" noEditPoints="1" noAdjustHandles="1" noChangeArrowheads="1" noChangeShapeType="1" noTextEdit="1"/>
              </p:cNvSpPr>
              <p:nvPr/>
            </p:nvSpPr>
            <p:spPr>
              <a:xfrm>
                <a:off x="5795730" y="1270627"/>
                <a:ext cx="548701" cy="396044"/>
              </a:xfrm>
              <a:prstGeom prst="rect">
                <a:avLst/>
              </a:prstGeom>
              <a:blipFill rotWithShape="0">
                <a:blip r:embed="rId6"/>
                <a:stretch>
                  <a:fillRect l="-9574"/>
                </a:stretch>
              </a:blipFill>
              <a:ln>
                <a:solidFill>
                  <a:schemeClr val="tx1"/>
                </a:solidFill>
              </a:ln>
            </p:spPr>
            <p:txBody>
              <a:bodyPr/>
              <a:lstStyle/>
              <a:p>
                <a:r>
                  <a:rPr lang="ja-JP" altLang="en-US">
                    <a:noFill/>
                  </a:rPr>
                  <a:t> </a:t>
                </a:r>
              </a:p>
            </p:txBody>
          </p:sp>
        </mc:Fallback>
      </mc:AlternateContent>
      <p:sp>
        <p:nvSpPr>
          <p:cNvPr id="16" name="テキスト ボックス 15"/>
          <p:cNvSpPr txBox="1"/>
          <p:nvPr/>
        </p:nvSpPr>
        <p:spPr>
          <a:xfrm>
            <a:off x="395536" y="5580529"/>
            <a:ext cx="2304256" cy="584775"/>
          </a:xfrm>
          <a:prstGeom prst="rect">
            <a:avLst/>
          </a:prstGeom>
          <a:noFill/>
          <a:ln>
            <a:noFill/>
          </a:ln>
        </p:spPr>
        <p:txBody>
          <a:bodyPr wrap="square" rtlCol="0">
            <a:spAutoFit/>
          </a:bodyPr>
          <a:lstStyle/>
          <a:p>
            <a:r>
              <a:rPr kumimoji="1" lang="en-US" altLang="ja-JP" sz="3200" dirty="0" err="1" smtClean="0"/>
              <a:t>FTightness</a:t>
            </a:r>
            <a:endParaRPr kumimoji="1" lang="ja-JP" altLang="en-US" sz="3200" dirty="0"/>
          </a:p>
        </p:txBody>
      </p:sp>
      <mc:AlternateContent xmlns:mc="http://schemas.openxmlformats.org/markup-compatibility/2006" xmlns:a14="http://schemas.microsoft.com/office/drawing/2010/main">
        <mc:Choice Requires="a14">
          <p:sp>
            <p:nvSpPr>
              <p:cNvPr id="17" name="テキスト ボックス 16"/>
              <p:cNvSpPr txBox="1"/>
              <p:nvPr/>
            </p:nvSpPr>
            <p:spPr>
              <a:xfrm>
                <a:off x="2699792" y="5517232"/>
                <a:ext cx="2778325" cy="67300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smtClean="0">
                              <a:latin typeface="Cambria Math" panose="02040503050406030204" pitchFamily="18" charset="0"/>
                            </a:rPr>
                          </m:ctrlPr>
                        </m:fPr>
                        <m:num>
                          <m:r>
                            <a:rPr lang="ja-JP" altLang="en-US" i="1">
                              <a:latin typeface="Cambria Math"/>
                            </a:rPr>
                            <m:t>全スライスに含まれる文の数</m:t>
                          </m:r>
                        </m:num>
                        <m:den>
                          <m:r>
                            <a:rPr lang="ja-JP" altLang="en-US" i="1">
                              <a:latin typeface="Cambria Math"/>
                            </a:rPr>
                            <m:t>メソッド</m:t>
                          </m:r>
                          <m:r>
                            <a:rPr lang="ja-JP" altLang="en-US" b="0" i="1" smtClean="0">
                              <a:latin typeface="Cambria Math"/>
                            </a:rPr>
                            <m:t>内の文の数</m:t>
                          </m:r>
                        </m:den>
                      </m:f>
                    </m:oMath>
                  </m:oMathPara>
                </a14:m>
                <a:endParaRPr kumimoji="1" lang="ja-JP" altLang="en-US" dirty="0"/>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2699792" y="5517232"/>
                <a:ext cx="2778325" cy="673005"/>
              </a:xfrm>
              <a:prstGeom prst="rect">
                <a:avLst/>
              </a:prstGeom>
              <a:blipFill rotWithShape="0">
                <a:blip r:embed="rId7"/>
                <a:stretch>
                  <a:fillRect/>
                </a:stretch>
              </a:blipFill>
            </p:spPr>
            <p:txBody>
              <a:bodyPr/>
              <a:lstStyle/>
              <a:p>
                <a:r>
                  <a:rPr lang="ja-JP" altLang="en-US">
                    <a:noFill/>
                  </a:rPr>
                  <a:t> </a:t>
                </a:r>
              </a:p>
            </p:txBody>
          </p:sp>
        </mc:Fallback>
      </mc:AlternateContent>
      <p:sp>
        <p:nvSpPr>
          <p:cNvPr id="18" name="雲形吹き出し 17"/>
          <p:cNvSpPr/>
          <p:nvPr/>
        </p:nvSpPr>
        <p:spPr bwMode="auto">
          <a:xfrm>
            <a:off x="5715335" y="4365104"/>
            <a:ext cx="3339629" cy="2016223"/>
          </a:xfrm>
          <a:prstGeom prst="cloudCallout">
            <a:avLst>
              <a:gd name="adj1" fmla="val -63704"/>
              <a:gd name="adj2" fmla="val 38441"/>
            </a:avLst>
          </a:prstGeom>
          <a:solidFill>
            <a:schemeClr val="accent3"/>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9" name="テキスト ボックス 18"/>
          <p:cNvSpPr txBox="1"/>
          <p:nvPr/>
        </p:nvSpPr>
        <p:spPr>
          <a:xfrm>
            <a:off x="5989685" y="4957717"/>
            <a:ext cx="3075763" cy="830997"/>
          </a:xfrm>
          <a:prstGeom prst="rect">
            <a:avLst/>
          </a:prstGeom>
          <a:noFill/>
        </p:spPr>
        <p:txBody>
          <a:bodyPr wrap="square" rtlCol="0">
            <a:spAutoFit/>
          </a:bodyPr>
          <a:lstStyle/>
          <a:p>
            <a:r>
              <a:rPr lang="ja-JP" altLang="en-US" sz="2400" dirty="0"/>
              <a:t>すべて</a:t>
            </a:r>
            <a:r>
              <a:rPr lang="ja-JP" altLang="en-US" sz="2400" dirty="0" smtClean="0"/>
              <a:t>の</a:t>
            </a:r>
            <a:r>
              <a:rPr lang="ja-JP" altLang="en-US" sz="2400" dirty="0"/>
              <a:t>スライス</a:t>
            </a:r>
            <a:r>
              <a:rPr lang="ja-JP" altLang="en-US" sz="2400" dirty="0" smtClean="0"/>
              <a:t>が関係している文の割合</a:t>
            </a:r>
            <a:endParaRPr kumimoji="1" lang="ja-JP" altLang="en-US" sz="2400" dirty="0"/>
          </a:p>
        </p:txBody>
      </p:sp>
      <p:sp>
        <p:nvSpPr>
          <p:cNvPr id="20" name="線吹き出し 1 (枠付き) 19"/>
          <p:cNvSpPr/>
          <p:nvPr/>
        </p:nvSpPr>
        <p:spPr bwMode="auto">
          <a:xfrm>
            <a:off x="107504" y="4662952"/>
            <a:ext cx="2808311" cy="847961"/>
          </a:xfrm>
          <a:prstGeom prst="borderCallout1">
            <a:avLst>
              <a:gd name="adj1" fmla="val 28027"/>
              <a:gd name="adj2" fmla="val 101193"/>
              <a:gd name="adj3" fmla="val -296809"/>
              <a:gd name="adj4" fmla="val 14908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引数</a:t>
            </a:r>
            <a:r>
              <a:rPr kumimoji="0" lang="en-US" altLang="ja-JP" sz="2400" b="0" i="0" u="none" strike="noStrike" cap="none" normalizeH="0" baseline="0" dirty="0" err="1" smtClean="0">
                <a:ln>
                  <a:noFill/>
                </a:ln>
                <a:solidFill>
                  <a:schemeClr val="tx1"/>
                </a:solidFill>
                <a:effectLst/>
                <a:latin typeface="Times New Roman" pitchFamily="18" charset="0"/>
                <a:ea typeface="ＭＳ Ｐゴシック" pitchFamily="50" charset="-128"/>
              </a:rPr>
              <a:t>a,b</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を起点とした前向きスライス</a:t>
            </a:r>
          </a:p>
        </p:txBody>
      </p:sp>
      <p:sp>
        <p:nvSpPr>
          <p:cNvPr id="23" name="線吹き出し 1 (枠付き) 22"/>
          <p:cNvSpPr/>
          <p:nvPr/>
        </p:nvSpPr>
        <p:spPr bwMode="auto">
          <a:xfrm>
            <a:off x="107504" y="4653136"/>
            <a:ext cx="2808311" cy="847961"/>
          </a:xfrm>
          <a:prstGeom prst="borderCallout1">
            <a:avLst>
              <a:gd name="adj1" fmla="val 28027"/>
              <a:gd name="adj2" fmla="val 101193"/>
              <a:gd name="adj3" fmla="val -93893"/>
              <a:gd name="adj4" fmla="val 11862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400" dirty="0">
                <a:latin typeface="Times New Roman" pitchFamily="18" charset="0"/>
                <a:ea typeface="ＭＳ Ｐゴシック" pitchFamily="50" charset="-128"/>
              </a:rPr>
              <a:t>c</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を起点とした</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dirty="0">
                <a:latin typeface="Times New Roman" pitchFamily="18" charset="0"/>
                <a:ea typeface="ＭＳ Ｐゴシック" pitchFamily="50" charset="-128"/>
              </a:rPr>
              <a:t>後ろ</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向きスライス</a:t>
            </a:r>
          </a:p>
        </p:txBody>
      </p:sp>
      <p:sp>
        <p:nvSpPr>
          <p:cNvPr id="24" name="線吹き出し 1 (枠付き) 23"/>
          <p:cNvSpPr/>
          <p:nvPr/>
        </p:nvSpPr>
        <p:spPr bwMode="auto">
          <a:xfrm>
            <a:off x="107504" y="4653136"/>
            <a:ext cx="2808311" cy="847961"/>
          </a:xfrm>
          <a:prstGeom prst="borderCallout1">
            <a:avLst>
              <a:gd name="adj1" fmla="val 28027"/>
              <a:gd name="adj2" fmla="val 101193"/>
              <a:gd name="adj3" fmla="val -359423"/>
              <a:gd name="adj4" fmla="val 24291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全スライス</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400" dirty="0" smtClean="0">
                <a:latin typeface="Times New Roman" pitchFamily="18" charset="0"/>
                <a:ea typeface="ＭＳ Ｐゴシック" pitchFamily="50" charset="-128"/>
              </a:rPr>
              <a:t>(</a:t>
            </a:r>
            <a:r>
              <a:rPr kumimoji="0" lang="ja-JP" altLang="en-US" sz="2400" dirty="0" smtClean="0">
                <a:latin typeface="Times New Roman" pitchFamily="18" charset="0"/>
                <a:ea typeface="ＭＳ Ｐゴシック" pitchFamily="50" charset="-128"/>
              </a:rPr>
              <a:t>スライスの積集合</a:t>
            </a:r>
            <a:r>
              <a:rPr kumimoji="0" lang="en-US" altLang="ja-JP" sz="2400" dirty="0" smtClean="0">
                <a:latin typeface="Times New Roman" pitchFamily="18" charset="0"/>
                <a:ea typeface="ＭＳ Ｐゴシック" pitchFamily="50" charset="-128"/>
              </a:rPr>
              <a:t>)</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9" name="テキスト ボックス 28"/>
          <p:cNvSpPr txBox="1"/>
          <p:nvPr/>
        </p:nvSpPr>
        <p:spPr>
          <a:xfrm>
            <a:off x="-27719" y="5589240"/>
            <a:ext cx="2223455" cy="584775"/>
          </a:xfrm>
          <a:prstGeom prst="rect">
            <a:avLst/>
          </a:prstGeom>
          <a:noFill/>
          <a:ln>
            <a:noFill/>
          </a:ln>
        </p:spPr>
        <p:txBody>
          <a:bodyPr wrap="square" rtlCol="0">
            <a:spAutoFit/>
          </a:bodyPr>
          <a:lstStyle/>
          <a:p>
            <a:r>
              <a:rPr kumimoji="1" lang="en-US" altLang="ja-JP" sz="3200" dirty="0" err="1" smtClean="0"/>
              <a:t>FCoverage</a:t>
            </a:r>
            <a:endParaRPr kumimoji="1" lang="ja-JP" altLang="en-US" sz="3200" dirty="0"/>
          </a:p>
        </p:txBody>
      </p:sp>
      <mc:AlternateContent xmlns:mc="http://schemas.openxmlformats.org/markup-compatibility/2006" xmlns:a14="http://schemas.microsoft.com/office/drawing/2010/main">
        <mc:Choice Requires="a14">
          <p:sp>
            <p:nvSpPr>
              <p:cNvPr id="30" name="テキスト ボックス 29"/>
              <p:cNvSpPr txBox="1"/>
              <p:nvPr/>
            </p:nvSpPr>
            <p:spPr>
              <a:xfrm>
                <a:off x="2051720" y="5525708"/>
                <a:ext cx="3426397" cy="78361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dirty="0" smtClean="0">
                              <a:latin typeface="Cambria Math" panose="02040503050406030204" pitchFamily="18" charset="0"/>
                            </a:rPr>
                          </m:ctrlPr>
                        </m:fPr>
                        <m:num>
                          <m:r>
                            <a:rPr kumimoji="1" lang="en-US" altLang="ja-JP" b="0" i="1" dirty="0" smtClean="0">
                              <a:latin typeface="Cambria Math"/>
                            </a:rPr>
                            <m:t>1</m:t>
                          </m:r>
                        </m:num>
                        <m:den>
                          <m:r>
                            <a:rPr kumimoji="1" lang="en-US" altLang="ja-JP" b="0" i="1" dirty="0" smtClean="0">
                              <a:latin typeface="Cambria Math"/>
                            </a:rPr>
                            <m:t>𝑉</m:t>
                          </m:r>
                        </m:den>
                      </m:f>
                      <m:nary>
                        <m:naryPr>
                          <m:chr m:val="∑"/>
                          <m:subHide m:val="on"/>
                          <m:supHide m:val="on"/>
                          <m:ctrlPr>
                            <a:rPr kumimoji="1" lang="en-US" altLang="ja-JP" i="1" dirty="0" smtClean="0">
                              <a:latin typeface="Cambria Math" panose="02040503050406030204" pitchFamily="18" charset="0"/>
                            </a:rPr>
                          </m:ctrlPr>
                        </m:naryPr>
                        <m:sub/>
                        <m:sup/>
                        <m:e>
                          <m:r>
                            <a:rPr lang="en-US" altLang="ja-JP">
                              <a:latin typeface="Cambria Math"/>
                            </a:rPr>
                            <m:t>(</m:t>
                          </m:r>
                          <m:f>
                            <m:fPr>
                              <m:ctrlPr>
                                <a:rPr lang="en-US" altLang="ja-JP" i="1">
                                  <a:latin typeface="Cambria Math" panose="02040503050406030204" pitchFamily="18" charset="0"/>
                                </a:rPr>
                              </m:ctrlPr>
                            </m:fPr>
                            <m:num>
                              <m:r>
                                <a:rPr lang="ja-JP" altLang="en-US" b="0" i="1" smtClean="0">
                                  <a:latin typeface="Cambria Math"/>
                                </a:rPr>
                                <m:t>各</m:t>
                              </m:r>
                              <m:r>
                                <a:rPr lang="ja-JP" altLang="en-US" i="1">
                                  <a:latin typeface="Cambria Math"/>
                                </a:rPr>
                                <m:t>スライスに含まれる文の数</m:t>
                              </m:r>
                            </m:num>
                            <m:den>
                              <m:r>
                                <a:rPr lang="ja-JP" altLang="en-US" i="1" smtClean="0">
                                  <a:latin typeface="Cambria Math"/>
                                </a:rPr>
                                <m:t>メソッド</m:t>
                              </m:r>
                              <m:r>
                                <a:rPr lang="ja-JP" altLang="en-US" b="0" i="1" smtClean="0">
                                  <a:latin typeface="Cambria Math"/>
                                </a:rPr>
                                <m:t>の</m:t>
                              </m:r>
                              <m:r>
                                <a:rPr lang="ja-JP" altLang="en-US" i="1">
                                  <a:latin typeface="Cambria Math"/>
                                </a:rPr>
                                <m:t>文の数</m:t>
                              </m:r>
                            </m:den>
                          </m:f>
                          <m:r>
                            <a:rPr lang="en-US" altLang="ja-JP" i="1">
                              <a:latin typeface="Cambria Math"/>
                            </a:rPr>
                            <m:t>)</m:t>
                          </m:r>
                        </m:e>
                      </m:nary>
                    </m:oMath>
                  </m:oMathPara>
                </a14:m>
                <a:endParaRPr kumimoji="1" lang="ja-JP" altLang="en-US" dirty="0"/>
              </a:p>
            </p:txBody>
          </p:sp>
        </mc:Choice>
        <mc:Fallback xmlns="">
          <p:sp>
            <p:nvSpPr>
              <p:cNvPr id="30" name="テキスト ボックス 29"/>
              <p:cNvSpPr txBox="1">
                <a:spLocks noRot="1" noChangeAspect="1" noMove="1" noResize="1" noEditPoints="1" noAdjustHandles="1" noChangeArrowheads="1" noChangeShapeType="1" noTextEdit="1"/>
              </p:cNvSpPr>
              <p:nvPr/>
            </p:nvSpPr>
            <p:spPr>
              <a:xfrm>
                <a:off x="2051720" y="5525708"/>
                <a:ext cx="3426397" cy="783612"/>
              </a:xfrm>
              <a:prstGeom prst="rect">
                <a:avLst/>
              </a:prstGeom>
              <a:blipFill rotWithShape="0">
                <a:blip r:embed="rId8"/>
                <a:stretch>
                  <a:fillRect/>
                </a:stretch>
              </a:blipFill>
            </p:spPr>
            <p:txBody>
              <a:bodyPr/>
              <a:lstStyle/>
              <a:p>
                <a:r>
                  <a:rPr lang="ja-JP" altLang="en-US">
                    <a:noFill/>
                  </a:rPr>
                  <a:t> </a:t>
                </a:r>
              </a:p>
            </p:txBody>
          </p:sp>
        </mc:Fallback>
      </mc:AlternateContent>
      <p:sp>
        <p:nvSpPr>
          <p:cNvPr id="31" name="テキスト ボックス 30"/>
          <p:cNvSpPr txBox="1"/>
          <p:nvPr/>
        </p:nvSpPr>
        <p:spPr>
          <a:xfrm>
            <a:off x="6068237" y="4955948"/>
            <a:ext cx="2608219" cy="830997"/>
          </a:xfrm>
          <a:prstGeom prst="rect">
            <a:avLst/>
          </a:prstGeom>
          <a:noFill/>
        </p:spPr>
        <p:txBody>
          <a:bodyPr wrap="square" rtlCol="0">
            <a:spAutoFit/>
          </a:bodyPr>
          <a:lstStyle/>
          <a:p>
            <a:r>
              <a:rPr lang="ja-JP" altLang="en-US" sz="2400" dirty="0" smtClean="0"/>
              <a:t>スライスがメソッドを</a:t>
            </a:r>
            <a:endParaRPr lang="en-US" altLang="ja-JP" sz="2400" dirty="0" smtClean="0"/>
          </a:p>
          <a:p>
            <a:r>
              <a:rPr lang="ja-JP" altLang="en-US" sz="2400" dirty="0" smtClean="0"/>
              <a:t>カバーしている割合</a:t>
            </a:r>
            <a:endParaRPr kumimoji="1" lang="ja-JP" altLang="en-US" sz="2400" dirty="0"/>
          </a:p>
        </p:txBody>
      </p:sp>
      <mc:AlternateContent xmlns:mc="http://schemas.openxmlformats.org/markup-compatibility/2006" xmlns:a14="http://schemas.microsoft.com/office/drawing/2010/main">
        <mc:Choice Requires="a14">
          <p:sp>
            <p:nvSpPr>
              <p:cNvPr id="32" name="テキスト ボックス 31"/>
              <p:cNvSpPr txBox="1"/>
              <p:nvPr/>
            </p:nvSpPr>
            <p:spPr>
              <a:xfrm>
                <a:off x="3792054" y="6300028"/>
                <a:ext cx="1500026" cy="369332"/>
              </a:xfrm>
              <a:prstGeom prst="rect">
                <a:avLst/>
              </a:prstGeom>
              <a:noFill/>
            </p:spPr>
            <p:txBody>
              <a:bodyPr wrap="none" rtlCol="0">
                <a:spAutoFit/>
              </a:bodyPr>
              <a:lstStyle/>
              <a:p>
                <a14:m>
                  <m:oMath xmlns:m="http://schemas.openxmlformats.org/officeDocument/2006/math">
                    <m:r>
                      <a:rPr kumimoji="1" lang="en-US" altLang="ja-JP" b="0" i="1" smtClean="0">
                        <a:latin typeface="Cambria Math"/>
                      </a:rPr>
                      <m:t>𝑉</m:t>
                    </m:r>
                  </m:oMath>
                </a14:m>
                <a:r>
                  <a:rPr kumimoji="1" lang="en-US" altLang="ja-JP" dirty="0" smtClean="0"/>
                  <a:t>:</a:t>
                </a:r>
                <a:r>
                  <a:rPr kumimoji="1" lang="ja-JP" altLang="en-US" dirty="0" smtClean="0"/>
                  <a:t>スライスの数</a:t>
                </a:r>
                <a:endParaRPr kumimoji="1" lang="ja-JP" altLang="en-US" dirty="0"/>
              </a:p>
            </p:txBody>
          </p:sp>
        </mc:Choice>
        <mc:Fallback xmlns="">
          <p:sp>
            <p:nvSpPr>
              <p:cNvPr id="32" name="テキスト ボックス 31"/>
              <p:cNvSpPr txBox="1">
                <a:spLocks noRot="1" noChangeAspect="1" noMove="1" noResize="1" noEditPoints="1" noAdjustHandles="1" noChangeArrowheads="1" noChangeShapeType="1" noTextEdit="1"/>
              </p:cNvSpPr>
              <p:nvPr/>
            </p:nvSpPr>
            <p:spPr>
              <a:xfrm>
                <a:off x="3792054" y="6300028"/>
                <a:ext cx="1500026" cy="369332"/>
              </a:xfrm>
              <a:prstGeom prst="rect">
                <a:avLst/>
              </a:prstGeom>
              <a:blipFill rotWithShape="0">
                <a:blip r:embed="rId9"/>
                <a:stretch>
                  <a:fillRect t="-11475" r="-3659" b="-26230"/>
                </a:stretch>
              </a:blipFill>
            </p:spPr>
            <p:txBody>
              <a:bodyPr/>
              <a:lstStyle/>
              <a:p>
                <a:r>
                  <a:rPr lang="ja-JP" altLang="en-US">
                    <a:noFill/>
                  </a:rPr>
                  <a:t> </a:t>
                </a:r>
              </a:p>
            </p:txBody>
          </p:sp>
        </mc:Fallback>
      </mc:AlternateContent>
      <p:sp>
        <p:nvSpPr>
          <p:cNvPr id="36" name="テキスト ボックス 35"/>
          <p:cNvSpPr txBox="1"/>
          <p:nvPr/>
        </p:nvSpPr>
        <p:spPr>
          <a:xfrm>
            <a:off x="323528" y="5589240"/>
            <a:ext cx="1872208" cy="584775"/>
          </a:xfrm>
          <a:prstGeom prst="rect">
            <a:avLst/>
          </a:prstGeom>
          <a:noFill/>
          <a:ln>
            <a:noFill/>
          </a:ln>
        </p:spPr>
        <p:txBody>
          <a:bodyPr wrap="square" rtlCol="0">
            <a:spAutoFit/>
          </a:bodyPr>
          <a:lstStyle/>
          <a:p>
            <a:r>
              <a:rPr lang="en-US" altLang="ja-JP" sz="3200" dirty="0" err="1" smtClean="0"/>
              <a:t>FOverlap</a:t>
            </a:r>
            <a:endParaRPr kumimoji="1" lang="ja-JP" altLang="en-US" sz="3200" dirty="0"/>
          </a:p>
        </p:txBody>
      </p:sp>
      <mc:AlternateContent xmlns:mc="http://schemas.openxmlformats.org/markup-compatibility/2006" xmlns:a14="http://schemas.microsoft.com/office/drawing/2010/main">
        <mc:Choice Requires="a14">
          <p:sp>
            <p:nvSpPr>
              <p:cNvPr id="37" name="テキスト ボックス 36"/>
              <p:cNvSpPr txBox="1"/>
              <p:nvPr/>
            </p:nvSpPr>
            <p:spPr>
              <a:xfrm>
                <a:off x="2047904" y="5525708"/>
                <a:ext cx="3426397" cy="78361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dirty="0" smtClean="0">
                              <a:latin typeface="Cambria Math" panose="02040503050406030204" pitchFamily="18" charset="0"/>
                            </a:rPr>
                          </m:ctrlPr>
                        </m:fPr>
                        <m:num>
                          <m:r>
                            <a:rPr kumimoji="1" lang="en-US" altLang="ja-JP" b="0" i="1" dirty="0" smtClean="0">
                              <a:latin typeface="Cambria Math"/>
                            </a:rPr>
                            <m:t>1</m:t>
                          </m:r>
                        </m:num>
                        <m:den>
                          <m:r>
                            <a:rPr kumimoji="1" lang="en-US" altLang="ja-JP" b="0" i="1" dirty="0" smtClean="0">
                              <a:latin typeface="Cambria Math"/>
                            </a:rPr>
                            <m:t>𝑉</m:t>
                          </m:r>
                        </m:den>
                      </m:f>
                      <m:nary>
                        <m:naryPr>
                          <m:chr m:val="∑"/>
                          <m:subHide m:val="on"/>
                          <m:supHide m:val="on"/>
                          <m:ctrlPr>
                            <a:rPr kumimoji="1" lang="en-US" altLang="ja-JP" i="1" dirty="0" smtClean="0">
                              <a:latin typeface="Cambria Math" panose="02040503050406030204" pitchFamily="18" charset="0"/>
                            </a:rPr>
                          </m:ctrlPr>
                        </m:naryPr>
                        <m:sub/>
                        <m:sup/>
                        <m:e>
                          <m:r>
                            <a:rPr lang="en-US" altLang="ja-JP">
                              <a:latin typeface="Cambria Math"/>
                            </a:rPr>
                            <m:t>(</m:t>
                          </m:r>
                          <m:f>
                            <m:fPr>
                              <m:ctrlPr>
                                <a:rPr lang="en-US" altLang="ja-JP" i="1">
                                  <a:latin typeface="Cambria Math" panose="02040503050406030204" pitchFamily="18" charset="0"/>
                                </a:rPr>
                              </m:ctrlPr>
                            </m:fPr>
                            <m:num>
                              <m:r>
                                <a:rPr lang="ja-JP" altLang="en-US" b="0" i="1" smtClean="0">
                                  <a:latin typeface="Cambria Math"/>
                                </a:rPr>
                                <m:t>全</m:t>
                              </m:r>
                              <m:r>
                                <a:rPr lang="ja-JP" altLang="en-US" i="1">
                                  <a:latin typeface="Cambria Math"/>
                                </a:rPr>
                                <m:t>スライスに含まれる文の数</m:t>
                              </m:r>
                            </m:num>
                            <m:den>
                              <m:r>
                                <a:rPr lang="ja-JP" altLang="en-US" i="1">
                                  <a:latin typeface="Cambria Math"/>
                                </a:rPr>
                                <m:t>各スライスに含まれる文の数</m:t>
                              </m:r>
                            </m:den>
                          </m:f>
                          <m:r>
                            <a:rPr lang="en-US" altLang="ja-JP" i="1">
                              <a:latin typeface="Cambria Math"/>
                            </a:rPr>
                            <m:t>)</m:t>
                          </m:r>
                        </m:e>
                      </m:nary>
                    </m:oMath>
                  </m:oMathPara>
                </a14:m>
                <a:endParaRPr kumimoji="1" lang="ja-JP" altLang="en-US" dirty="0"/>
              </a:p>
            </p:txBody>
          </p:sp>
        </mc:Choice>
        <mc:Fallback xmlns="">
          <p:sp>
            <p:nvSpPr>
              <p:cNvPr id="37" name="テキスト ボックス 36"/>
              <p:cNvSpPr txBox="1">
                <a:spLocks noRot="1" noChangeAspect="1" noMove="1" noResize="1" noEditPoints="1" noAdjustHandles="1" noChangeArrowheads="1" noChangeShapeType="1" noTextEdit="1"/>
              </p:cNvSpPr>
              <p:nvPr/>
            </p:nvSpPr>
            <p:spPr>
              <a:xfrm>
                <a:off x="2047904" y="5525708"/>
                <a:ext cx="3426397" cy="783612"/>
              </a:xfrm>
              <a:prstGeom prst="rect">
                <a:avLst/>
              </a:prstGeom>
              <a:blipFill rotWithShape="0">
                <a:blip r:embed="rId10"/>
                <a:stretch>
                  <a:fillRect/>
                </a:stretch>
              </a:blipFill>
            </p:spPr>
            <p:txBody>
              <a:bodyPr/>
              <a:lstStyle/>
              <a:p>
                <a:r>
                  <a:rPr lang="ja-JP" altLang="en-US">
                    <a:noFill/>
                  </a:rPr>
                  <a:t> </a:t>
                </a:r>
              </a:p>
            </p:txBody>
          </p:sp>
        </mc:Fallback>
      </mc:AlternateContent>
      <p:sp>
        <p:nvSpPr>
          <p:cNvPr id="38" name="テキスト ボックス 37"/>
          <p:cNvSpPr txBox="1"/>
          <p:nvPr/>
        </p:nvSpPr>
        <p:spPr>
          <a:xfrm>
            <a:off x="5985869" y="4957717"/>
            <a:ext cx="3075763" cy="830997"/>
          </a:xfrm>
          <a:prstGeom prst="rect">
            <a:avLst/>
          </a:prstGeom>
          <a:noFill/>
        </p:spPr>
        <p:txBody>
          <a:bodyPr wrap="square" rtlCol="0">
            <a:spAutoFit/>
          </a:bodyPr>
          <a:lstStyle/>
          <a:p>
            <a:r>
              <a:rPr lang="ja-JP" altLang="en-US" sz="2400" dirty="0" smtClean="0"/>
              <a:t>スライス同士の重なり具合を表す</a:t>
            </a:r>
            <a:endParaRPr kumimoji="1" lang="ja-JP" altLang="en-US" sz="2400" dirty="0"/>
          </a:p>
        </p:txBody>
      </p:sp>
    </p:spTree>
    <p:extLst>
      <p:ext uri="{BB962C8B-B14F-4D97-AF65-F5344CB8AC3E}">
        <p14:creationId xmlns:p14="http://schemas.microsoft.com/office/powerpoint/2010/main" val="27975842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hidden"/>
                                      </p:to>
                                    </p:set>
                                  </p:childTnLst>
                                </p:cTn>
                              </p:par>
                              <p:par>
                                <p:cTn id="19" presetID="1" presetClass="entr" presetSubtype="0" fill="hold" grpId="1"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0" nodeType="clickEffect">
                                  <p:stCondLst>
                                    <p:cond delay="0"/>
                                  </p:stCondLst>
                                  <p:childTnLst>
                                    <p:set>
                                      <p:cBhvr>
                                        <p:cTn id="28" dur="1" fill="hold">
                                          <p:stCondLst>
                                            <p:cond delay="0"/>
                                          </p:stCondLst>
                                        </p:cTn>
                                        <p:tgtEl>
                                          <p:spTgt spid="23"/>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24"/>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17"/>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16"/>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19"/>
                                        </p:tgtEl>
                                        <p:attrNameLst>
                                          <p:attrName>style.visibility</p:attrName>
                                        </p:attrNameLst>
                                      </p:cBhvr>
                                      <p:to>
                                        <p:strVal val="hidden"/>
                                      </p:to>
                                    </p:set>
                                  </p:childTnLst>
                                </p:cTn>
                              </p:par>
                              <p:par>
                                <p:cTn id="55" presetID="1" presetClass="entr" presetSubtype="0" fill="hold" grpId="0" nodeType="withEffect">
                                  <p:stCondLst>
                                    <p:cond delay="0"/>
                                  </p:stCondLst>
                                  <p:childTnLst>
                                    <p:set>
                                      <p:cBhvr>
                                        <p:cTn id="56" dur="1" fill="hold">
                                          <p:stCondLst>
                                            <p:cond delay="0"/>
                                          </p:stCondLst>
                                        </p:cTn>
                                        <p:tgtEl>
                                          <p:spTgt spid="29"/>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xit" presetSubtype="0" fill="hold" grpId="1" nodeType="clickEffect">
                                  <p:stCondLst>
                                    <p:cond delay="0"/>
                                  </p:stCondLst>
                                  <p:childTnLst>
                                    <p:set>
                                      <p:cBhvr>
                                        <p:cTn id="66" dur="1" fill="hold">
                                          <p:stCondLst>
                                            <p:cond delay="0"/>
                                          </p:stCondLst>
                                        </p:cTn>
                                        <p:tgtEl>
                                          <p:spTgt spid="29"/>
                                        </p:tgtEl>
                                        <p:attrNameLst>
                                          <p:attrName>style.visibility</p:attrName>
                                        </p:attrNameLst>
                                      </p:cBhvr>
                                      <p:to>
                                        <p:strVal val="hidden"/>
                                      </p:to>
                                    </p:set>
                                  </p:childTnLst>
                                </p:cTn>
                              </p:par>
                              <p:par>
                                <p:cTn id="67" presetID="1" presetClass="exit" presetSubtype="0" fill="hold" grpId="1" nodeType="withEffect">
                                  <p:stCondLst>
                                    <p:cond delay="0"/>
                                  </p:stCondLst>
                                  <p:childTnLst>
                                    <p:set>
                                      <p:cBhvr>
                                        <p:cTn id="68" dur="1" fill="hold">
                                          <p:stCondLst>
                                            <p:cond delay="0"/>
                                          </p:stCondLst>
                                        </p:cTn>
                                        <p:tgtEl>
                                          <p:spTgt spid="30"/>
                                        </p:tgtEl>
                                        <p:attrNameLst>
                                          <p:attrName>style.visibility</p:attrName>
                                        </p:attrNameLst>
                                      </p:cBhvr>
                                      <p:to>
                                        <p:strVal val="hidden"/>
                                      </p:to>
                                    </p:set>
                                  </p:childTnLst>
                                </p:cTn>
                              </p:par>
                              <p:par>
                                <p:cTn id="69" presetID="1" presetClass="exit" presetSubtype="0" fill="hold" grpId="1" nodeType="withEffect">
                                  <p:stCondLst>
                                    <p:cond delay="0"/>
                                  </p:stCondLst>
                                  <p:childTnLst>
                                    <p:set>
                                      <p:cBhvr>
                                        <p:cTn id="70" dur="1" fill="hold">
                                          <p:stCondLst>
                                            <p:cond delay="0"/>
                                          </p:stCondLst>
                                        </p:cTn>
                                        <p:tgtEl>
                                          <p:spTgt spid="31"/>
                                        </p:tgtEl>
                                        <p:attrNameLst>
                                          <p:attrName>style.visibility</p:attrName>
                                        </p:attrNameLst>
                                      </p:cBhvr>
                                      <p:to>
                                        <p:strVal val="hidden"/>
                                      </p:to>
                                    </p:set>
                                  </p:childTnLst>
                                </p:cTn>
                              </p:par>
                              <p:par>
                                <p:cTn id="71" presetID="1" presetClass="entr" presetSubtype="0" fill="hold" grpId="0" nodeType="withEffect">
                                  <p:stCondLst>
                                    <p:cond delay="0"/>
                                  </p:stCondLst>
                                  <p:childTnLst>
                                    <p:set>
                                      <p:cBhvr>
                                        <p:cTn id="72" dur="1" fill="hold">
                                          <p:stCondLst>
                                            <p:cond delay="0"/>
                                          </p:stCondLst>
                                        </p:cTn>
                                        <p:tgtEl>
                                          <p:spTgt spid="36"/>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8" grpId="0" animBg="1"/>
      <p:bldP spid="9" grpId="0" animBg="1"/>
      <p:bldP spid="10" grpId="0" animBg="1"/>
      <p:bldP spid="11" grpId="0" animBg="1"/>
      <p:bldP spid="12" grpId="0" animBg="1"/>
      <p:bldP spid="13" grpId="0" animBg="1"/>
      <p:bldP spid="15" grpId="0" animBg="1"/>
      <p:bldP spid="16" grpId="0"/>
      <p:bldP spid="16" grpId="1"/>
      <p:bldP spid="17" grpId="0" animBg="1"/>
      <p:bldP spid="17" grpId="1" animBg="1"/>
      <p:bldP spid="18" grpId="0" animBg="1"/>
      <p:bldP spid="19" grpId="0"/>
      <p:bldP spid="19" grpId="1"/>
      <p:bldP spid="20" grpId="0" animBg="1"/>
      <p:bldP spid="20" grpId="1" animBg="1"/>
      <p:bldP spid="23" grpId="0" animBg="1"/>
      <p:bldP spid="23" grpId="1" animBg="1"/>
      <p:bldP spid="24" grpId="0" animBg="1"/>
      <p:bldP spid="24" grpId="1" animBg="1"/>
      <p:bldP spid="29" grpId="0"/>
      <p:bldP spid="29" grpId="1"/>
      <p:bldP spid="30" grpId="0" animBg="1"/>
      <p:bldP spid="30" grpId="1" animBg="1"/>
      <p:bldP spid="31" grpId="0"/>
      <p:bldP spid="31" grpId="1"/>
      <p:bldP spid="32" grpId="0" animBg="1"/>
      <p:bldP spid="36" grpId="0"/>
      <p:bldP spid="37" grpId="0" animBg="1"/>
      <p:bldP spid="38" grpId="0"/>
    </p:bld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正方形/長方形 13"/>
          <p:cNvSpPr/>
          <p:nvPr/>
        </p:nvSpPr>
        <p:spPr>
          <a:xfrm>
            <a:off x="5796136" y="1664804"/>
            <a:ext cx="548701"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r>
              <a:rPr lang="en-US" altLang="ja-JP" dirty="0">
                <a:solidFill>
                  <a:schemeClr val="tx1"/>
                </a:solidFill>
              </a:rPr>
              <a:t>3</a:t>
            </a: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p:sp>
        <p:nvSpPr>
          <p:cNvPr id="2" name="タイトル 1"/>
          <p:cNvSpPr>
            <a:spLocks noGrp="1"/>
          </p:cNvSpPr>
          <p:nvPr>
            <p:ph type="title"/>
          </p:nvPr>
        </p:nvSpPr>
        <p:spPr/>
        <p:txBody>
          <a:bodyPr/>
          <a:lstStyle/>
          <a:p>
            <a:r>
              <a:rPr lang="ja-JP" altLang="en-US" sz="4000" dirty="0" smtClean="0"/>
              <a:t>プログラムスライスを用いた凝集度メトリクス</a:t>
            </a:r>
            <a:endParaRPr kumimoji="1" lang="ja-JP" altLang="en-US" sz="4000" dirty="0"/>
          </a:p>
        </p:txBody>
      </p:sp>
      <p:sp>
        <p:nvSpPr>
          <p:cNvPr id="6" name="正方形/長方形 5"/>
          <p:cNvSpPr/>
          <p:nvPr/>
        </p:nvSpPr>
        <p:spPr>
          <a:xfrm>
            <a:off x="2583139" y="1666671"/>
            <a:ext cx="2664296"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err="1" smtClean="0">
                <a:solidFill>
                  <a:schemeClr val="tx1"/>
                </a:solidFill>
              </a:rPr>
              <a:t>int</a:t>
            </a:r>
            <a:r>
              <a:rPr lang="en-US" altLang="ja-JP" dirty="0" smtClean="0">
                <a:solidFill>
                  <a:schemeClr val="tx1"/>
                </a:solidFill>
              </a:rPr>
              <a:t> method(</a:t>
            </a:r>
            <a:r>
              <a:rPr lang="en-US" altLang="ja-JP" dirty="0" err="1" smtClean="0">
                <a:solidFill>
                  <a:schemeClr val="tx1"/>
                </a:solidFill>
              </a:rPr>
              <a:t>int</a:t>
            </a:r>
            <a:r>
              <a:rPr lang="en-US" altLang="ja-JP" dirty="0" smtClean="0">
                <a:solidFill>
                  <a:schemeClr val="tx1"/>
                </a:solidFill>
              </a:rPr>
              <a:t> </a:t>
            </a:r>
            <a:r>
              <a:rPr lang="en-US" altLang="ja-JP" dirty="0" err="1" smtClean="0">
                <a:solidFill>
                  <a:schemeClr val="tx1"/>
                </a:solidFill>
              </a:rPr>
              <a:t>a,int</a:t>
            </a:r>
            <a:r>
              <a:rPr lang="en-US" altLang="ja-JP" dirty="0" smtClean="0">
                <a:solidFill>
                  <a:schemeClr val="tx1"/>
                </a:solidFill>
              </a:rPr>
              <a:t> 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a1=a;</a:t>
            </a:r>
            <a:r>
              <a:rPr lang="en-US" altLang="ja-JP" dirty="0">
                <a:solidFill>
                  <a:schemeClr val="tx1"/>
                </a:solidFill>
              </a:rPr>
              <a:t> </a:t>
            </a:r>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b1=b;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c = a1;	</a:t>
            </a:r>
            <a:endParaRPr lang="en-US" altLang="ja-JP" dirty="0">
              <a:solidFill>
                <a:schemeClr val="tx1"/>
              </a:solidFill>
            </a:endParaRPr>
          </a:p>
          <a:p>
            <a:r>
              <a:rPr lang="en-US" altLang="ja-JP" dirty="0" smtClean="0">
                <a:solidFill>
                  <a:schemeClr val="tx1"/>
                </a:solidFill>
              </a:rPr>
              <a:t>   if(b1 &gt;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r>
              <a:rPr lang="ja-JP" altLang="en-US" dirty="0" smtClean="0">
                <a:solidFill>
                  <a:schemeClr val="tx1"/>
                </a:solidFill>
              </a:rPr>
              <a:t>　</a:t>
            </a:r>
            <a:r>
              <a:rPr lang="en-US" altLang="ja-JP" dirty="0">
                <a:solidFill>
                  <a:schemeClr val="tx1"/>
                </a:solidFill>
              </a:rPr>
              <a:t>c</a:t>
            </a:r>
            <a:r>
              <a:rPr lang="en-US" altLang="ja-JP" dirty="0" smtClean="0">
                <a:solidFill>
                  <a:schemeClr val="tx1"/>
                </a:solidFill>
              </a:rPr>
              <a:t> = b1;	</a:t>
            </a:r>
            <a:endParaRPr lang="en-US" altLang="ja-JP" dirty="0">
              <a:solidFill>
                <a:schemeClr val="tx1"/>
              </a:solidFill>
            </a:endParaRPr>
          </a:p>
          <a:p>
            <a:r>
              <a:rPr lang="en-US" altLang="ja-JP" dirty="0" smtClean="0">
                <a:solidFill>
                  <a:schemeClr val="tx1"/>
                </a:solidFill>
              </a:rPr>
              <a:t>   return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p>
        </p:txBody>
      </p:sp>
      <p:sp>
        <p:nvSpPr>
          <p:cNvPr id="7" name="正方形/長方形 6"/>
          <p:cNvSpPr/>
          <p:nvPr/>
        </p:nvSpPr>
        <p:spPr>
          <a:xfrm>
            <a:off x="2141790" y="1666671"/>
            <a:ext cx="432048"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1</a:t>
            </a:r>
          </a:p>
          <a:p>
            <a:r>
              <a:rPr lang="en-US" altLang="ja-JP" dirty="0" smtClean="0">
                <a:solidFill>
                  <a:schemeClr val="tx1"/>
                </a:solidFill>
              </a:rPr>
              <a:t>2 </a:t>
            </a:r>
          </a:p>
          <a:p>
            <a:r>
              <a:rPr lang="en-US" altLang="ja-JP" dirty="0" smtClean="0">
                <a:solidFill>
                  <a:schemeClr val="tx1"/>
                </a:solidFill>
              </a:rPr>
              <a:t>3</a:t>
            </a:r>
          </a:p>
          <a:p>
            <a:r>
              <a:rPr lang="en-US" altLang="ja-JP" dirty="0" smtClean="0">
                <a:solidFill>
                  <a:schemeClr val="tx1"/>
                </a:solidFill>
              </a:rPr>
              <a:t>4</a:t>
            </a:r>
            <a:endParaRPr lang="en-US" altLang="ja-JP" dirty="0">
              <a:solidFill>
                <a:schemeClr val="tx1"/>
              </a:solidFill>
            </a:endParaRPr>
          </a:p>
          <a:p>
            <a:r>
              <a:rPr lang="en-US" altLang="ja-JP" dirty="0" smtClean="0">
                <a:solidFill>
                  <a:schemeClr val="tx1"/>
                </a:solidFill>
              </a:rPr>
              <a:t>5</a:t>
            </a:r>
            <a:endParaRPr lang="en-US" altLang="ja-JP" dirty="0">
              <a:solidFill>
                <a:schemeClr val="tx1"/>
              </a:solidFill>
            </a:endParaRPr>
          </a:p>
          <a:p>
            <a:r>
              <a:rPr lang="en-US" altLang="ja-JP" dirty="0" smtClean="0">
                <a:solidFill>
                  <a:schemeClr val="tx1"/>
                </a:solidFill>
              </a:rPr>
              <a:t>6</a:t>
            </a:r>
            <a:endParaRPr lang="en-US" altLang="ja-JP" dirty="0">
              <a:solidFill>
                <a:schemeClr val="tx1"/>
              </a:solidFill>
            </a:endParaRPr>
          </a:p>
          <a:p>
            <a:r>
              <a:rPr lang="en-US" altLang="ja-JP" dirty="0" smtClean="0">
                <a:solidFill>
                  <a:schemeClr val="tx1"/>
                </a:solidFill>
              </a:rPr>
              <a:t>7</a:t>
            </a:r>
            <a:endParaRPr lang="en-US" altLang="ja-JP" dirty="0">
              <a:solidFill>
                <a:schemeClr val="tx1"/>
              </a:solidFill>
            </a:endParaRPr>
          </a:p>
          <a:p>
            <a:r>
              <a:rPr lang="en-US" altLang="ja-JP" dirty="0" smtClean="0">
                <a:solidFill>
                  <a:schemeClr val="tx1"/>
                </a:solidFill>
              </a:rPr>
              <a:t>8</a:t>
            </a:r>
          </a:p>
        </p:txBody>
      </p:sp>
      <p:sp>
        <p:nvSpPr>
          <p:cNvPr id="8" name="正方形/長方形 7"/>
          <p:cNvSpPr/>
          <p:nvPr/>
        </p:nvSpPr>
        <p:spPr>
          <a:xfrm>
            <a:off x="5247029" y="1664804"/>
            <a:ext cx="548701"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endParaRPr lang="en-US" altLang="ja-JP" dirty="0" smtClean="0">
              <a:solidFill>
                <a:schemeClr val="tx1"/>
              </a:solidFill>
            </a:endParaRP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9" name="正方形/長方形 8"/>
              <p:cNvSpPr/>
              <p:nvPr/>
            </p:nvSpPr>
            <p:spPr>
              <a:xfrm>
                <a:off x="5247435" y="1268760"/>
                <a:ext cx="548701" cy="396044"/>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𝑎</m:t>
                          </m:r>
                        </m:sub>
                      </m:sSub>
                    </m:oMath>
                  </m:oMathPara>
                </a14:m>
                <a:endParaRPr lang="en-US" altLang="ja-JP" dirty="0" smtClean="0">
                  <a:solidFill>
                    <a:schemeClr val="tx1"/>
                  </a:solidFill>
                </a:endParaRPr>
              </a:p>
            </p:txBody>
          </p:sp>
        </mc:Choice>
        <mc:Fallback xmlns="">
          <p:sp>
            <p:nvSpPr>
              <p:cNvPr id="9" name="正方形/長方形 8"/>
              <p:cNvSpPr>
                <a:spLocks noRot="1" noChangeAspect="1" noMove="1" noResize="1" noEditPoints="1" noAdjustHandles="1" noChangeArrowheads="1" noChangeShapeType="1" noTextEdit="1"/>
              </p:cNvSpPr>
              <p:nvPr/>
            </p:nvSpPr>
            <p:spPr>
              <a:xfrm>
                <a:off x="5247435" y="1268760"/>
                <a:ext cx="548701" cy="396044"/>
              </a:xfrm>
              <a:prstGeom prst="rect">
                <a:avLst/>
              </a:prstGeom>
              <a:blipFill rotWithShape="0">
                <a:blip r:embed="rId3"/>
                <a:stretch>
                  <a:fillRect l="-9574"/>
                </a:stretch>
              </a:blipFill>
              <a:ln>
                <a:solidFill>
                  <a:schemeClr val="tx1"/>
                </a:solidFill>
              </a:ln>
            </p:spPr>
            <p:txBody>
              <a:bodyPr/>
              <a:lstStyle/>
              <a:p>
                <a:r>
                  <a:rPr lang="ja-JP" altLang="en-US">
                    <a:noFill/>
                  </a:rPr>
                  <a:t> </a:t>
                </a:r>
              </a:p>
            </p:txBody>
          </p:sp>
        </mc:Fallback>
      </mc:AlternateContent>
      <p:sp>
        <p:nvSpPr>
          <p:cNvPr id="10" name="正方形/長方形 9"/>
          <p:cNvSpPr/>
          <p:nvPr/>
        </p:nvSpPr>
        <p:spPr>
          <a:xfrm>
            <a:off x="6354106" y="1664804"/>
            <a:ext cx="548701"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r>
              <a:rPr lang="en-US" altLang="ja-JP" dirty="0" smtClean="0">
                <a:solidFill>
                  <a:schemeClr val="tx1"/>
                </a:solidFill>
              </a:rPr>
              <a:t>3</a:t>
            </a: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11" name="正方形/長方形 10"/>
              <p:cNvSpPr/>
              <p:nvPr/>
            </p:nvSpPr>
            <p:spPr>
              <a:xfrm>
                <a:off x="6354512" y="1268760"/>
                <a:ext cx="548701" cy="396044"/>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𝐵𝑆𝐿</m:t>
                          </m:r>
                        </m:e>
                        <m:sub>
                          <m:r>
                            <a:rPr lang="en-US" altLang="ja-JP" b="0" i="1" smtClean="0">
                              <a:solidFill>
                                <a:schemeClr val="tx1"/>
                              </a:solidFill>
                              <a:latin typeface="Cambria Math"/>
                            </a:rPr>
                            <m:t>𝑐</m:t>
                          </m:r>
                        </m:sub>
                      </m:sSub>
                    </m:oMath>
                  </m:oMathPara>
                </a14:m>
                <a:endParaRPr lang="en-US" altLang="ja-JP" dirty="0" smtClean="0">
                  <a:solidFill>
                    <a:schemeClr val="tx1"/>
                  </a:solidFill>
                </a:endParaRPr>
              </a:p>
            </p:txBody>
          </p:sp>
        </mc:Choice>
        <mc:Fallback xmlns="">
          <p:sp>
            <p:nvSpPr>
              <p:cNvPr id="11" name="正方形/長方形 10"/>
              <p:cNvSpPr>
                <a:spLocks noRot="1" noChangeAspect="1" noMove="1" noResize="1" noEditPoints="1" noAdjustHandles="1" noChangeArrowheads="1" noChangeShapeType="1" noTextEdit="1"/>
              </p:cNvSpPr>
              <p:nvPr/>
            </p:nvSpPr>
            <p:spPr>
              <a:xfrm>
                <a:off x="6354512" y="1268760"/>
                <a:ext cx="548701" cy="396044"/>
              </a:xfrm>
              <a:prstGeom prst="rect">
                <a:avLst/>
              </a:prstGeom>
              <a:blipFill rotWithShape="0">
                <a:blip r:embed="rId4"/>
                <a:stretch>
                  <a:fillRect l="-8511"/>
                </a:stretch>
              </a:blipFill>
              <a:ln>
                <a:solidFill>
                  <a:schemeClr val="tx1"/>
                </a:solidFill>
              </a:ln>
            </p:spPr>
            <p:txBody>
              <a:bodyPr/>
              <a:lstStyle/>
              <a:p>
                <a:r>
                  <a:rPr lang="ja-JP" altLang="en-US">
                    <a:noFill/>
                  </a:rPr>
                  <a:t> </a:t>
                </a:r>
              </a:p>
            </p:txBody>
          </p:sp>
        </mc:Fallback>
      </mc:AlternateContent>
      <p:sp>
        <p:nvSpPr>
          <p:cNvPr id="12" name="正方形/長方形 11"/>
          <p:cNvSpPr/>
          <p:nvPr/>
        </p:nvSpPr>
        <p:spPr>
          <a:xfrm>
            <a:off x="6903213" y="1664804"/>
            <a:ext cx="548701"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13" name="正方形/長方形 12"/>
              <p:cNvSpPr/>
              <p:nvPr/>
            </p:nvSpPr>
            <p:spPr>
              <a:xfrm>
                <a:off x="6903619" y="1268760"/>
                <a:ext cx="548701" cy="396044"/>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𝑆𝐿</m:t>
                          </m:r>
                        </m:e>
                        <m:sub>
                          <m:r>
                            <a:rPr lang="en-US" altLang="ja-JP" b="0" i="1" smtClean="0">
                              <a:solidFill>
                                <a:schemeClr val="tx1"/>
                              </a:solidFill>
                              <a:latin typeface="Cambria Math"/>
                            </a:rPr>
                            <m:t>𝑖𝑛𝑡</m:t>
                          </m:r>
                        </m:sub>
                      </m:sSub>
                    </m:oMath>
                  </m:oMathPara>
                </a14:m>
                <a:endParaRPr lang="en-US" altLang="ja-JP" dirty="0" smtClean="0">
                  <a:solidFill>
                    <a:schemeClr val="tx1"/>
                  </a:solidFill>
                </a:endParaRPr>
              </a:p>
            </p:txBody>
          </p:sp>
        </mc:Choice>
        <mc:Fallback xmlns="">
          <p:sp>
            <p:nvSpPr>
              <p:cNvPr id="13" name="正方形/長方形 12"/>
              <p:cNvSpPr>
                <a:spLocks noRot="1" noChangeAspect="1" noMove="1" noResize="1" noEditPoints="1" noAdjustHandles="1" noChangeArrowheads="1" noChangeShapeType="1" noTextEdit="1"/>
              </p:cNvSpPr>
              <p:nvPr/>
            </p:nvSpPr>
            <p:spPr>
              <a:xfrm>
                <a:off x="6903619" y="1268760"/>
                <a:ext cx="548701" cy="396044"/>
              </a:xfrm>
              <a:prstGeom prst="rect">
                <a:avLst/>
              </a:prstGeom>
              <a:blipFill rotWithShape="0">
                <a:blip r:embed="rId5"/>
                <a:stretch>
                  <a:fillRect l="-8511"/>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5" name="正方形/長方形 14"/>
              <p:cNvSpPr/>
              <p:nvPr/>
            </p:nvSpPr>
            <p:spPr>
              <a:xfrm>
                <a:off x="5795730" y="1270627"/>
                <a:ext cx="548701" cy="396044"/>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panose="02040503050406030204" pitchFamily="18" charset="0"/>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𝑏</m:t>
                          </m:r>
                        </m:sub>
                      </m:sSub>
                    </m:oMath>
                  </m:oMathPara>
                </a14:m>
                <a:endParaRPr lang="en-US" altLang="ja-JP" dirty="0" smtClean="0">
                  <a:solidFill>
                    <a:schemeClr val="tx1"/>
                  </a:solidFill>
                </a:endParaRPr>
              </a:p>
            </p:txBody>
          </p:sp>
        </mc:Choice>
        <mc:Fallback xmlns="">
          <p:sp>
            <p:nvSpPr>
              <p:cNvPr id="15" name="正方形/長方形 14"/>
              <p:cNvSpPr>
                <a:spLocks noRot="1" noChangeAspect="1" noMove="1" noResize="1" noEditPoints="1" noAdjustHandles="1" noChangeArrowheads="1" noChangeShapeType="1" noTextEdit="1"/>
              </p:cNvSpPr>
              <p:nvPr/>
            </p:nvSpPr>
            <p:spPr>
              <a:xfrm>
                <a:off x="5795730" y="1270627"/>
                <a:ext cx="548701" cy="396044"/>
              </a:xfrm>
              <a:prstGeom prst="rect">
                <a:avLst/>
              </a:prstGeom>
              <a:blipFill rotWithShape="0">
                <a:blip r:embed="rId6"/>
                <a:stretch>
                  <a:fillRect l="-9574"/>
                </a:stretch>
              </a:blipFill>
              <a:ln>
                <a:solidFill>
                  <a:schemeClr val="tx1"/>
                </a:solidFill>
              </a:ln>
            </p:spPr>
            <p:txBody>
              <a:bodyPr/>
              <a:lstStyle/>
              <a:p>
                <a:r>
                  <a:rPr lang="ja-JP" altLang="en-US">
                    <a:noFill/>
                  </a:rPr>
                  <a:t> </a:t>
                </a:r>
              </a:p>
            </p:txBody>
          </p:sp>
        </mc:Fallback>
      </mc:AlternateContent>
      <p:sp>
        <p:nvSpPr>
          <p:cNvPr id="16" name="テキスト ボックス 15"/>
          <p:cNvSpPr txBox="1"/>
          <p:nvPr/>
        </p:nvSpPr>
        <p:spPr>
          <a:xfrm>
            <a:off x="395536" y="5580529"/>
            <a:ext cx="2304256" cy="584775"/>
          </a:xfrm>
          <a:prstGeom prst="rect">
            <a:avLst/>
          </a:prstGeom>
          <a:noFill/>
          <a:ln>
            <a:noFill/>
          </a:ln>
        </p:spPr>
        <p:txBody>
          <a:bodyPr wrap="square" rtlCol="0">
            <a:spAutoFit/>
          </a:bodyPr>
          <a:lstStyle/>
          <a:p>
            <a:r>
              <a:rPr kumimoji="1" lang="en-US" altLang="ja-JP" sz="3200" dirty="0" err="1" smtClean="0"/>
              <a:t>FTightness</a:t>
            </a:r>
            <a:endParaRPr kumimoji="1" lang="ja-JP" altLang="en-US" sz="3200" dirty="0"/>
          </a:p>
        </p:txBody>
      </p:sp>
      <mc:AlternateContent xmlns:mc="http://schemas.openxmlformats.org/markup-compatibility/2006" xmlns:a14="http://schemas.microsoft.com/office/drawing/2010/main">
        <mc:Choice Requires="a14">
          <p:sp>
            <p:nvSpPr>
              <p:cNvPr id="17" name="テキスト ボックス 16"/>
              <p:cNvSpPr txBox="1"/>
              <p:nvPr/>
            </p:nvSpPr>
            <p:spPr>
              <a:xfrm>
                <a:off x="2699792" y="5517232"/>
                <a:ext cx="2778325" cy="67300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smtClean="0">
                              <a:latin typeface="Cambria Math" panose="02040503050406030204" pitchFamily="18" charset="0"/>
                            </a:rPr>
                          </m:ctrlPr>
                        </m:fPr>
                        <m:num>
                          <m:r>
                            <a:rPr lang="ja-JP" altLang="en-US" i="1">
                              <a:latin typeface="Cambria Math"/>
                            </a:rPr>
                            <m:t>全スライスに含まれる文の数</m:t>
                          </m:r>
                        </m:num>
                        <m:den>
                          <m:r>
                            <a:rPr lang="ja-JP" altLang="en-US" i="1">
                              <a:latin typeface="Cambria Math"/>
                            </a:rPr>
                            <m:t>メソッド</m:t>
                          </m:r>
                          <m:r>
                            <a:rPr lang="ja-JP" altLang="en-US" b="0" i="1" smtClean="0">
                              <a:latin typeface="Cambria Math"/>
                            </a:rPr>
                            <m:t>内の文の数</m:t>
                          </m:r>
                        </m:den>
                      </m:f>
                    </m:oMath>
                  </m:oMathPara>
                </a14:m>
                <a:endParaRPr kumimoji="1" lang="ja-JP" altLang="en-US" dirty="0"/>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2699792" y="5517232"/>
                <a:ext cx="2778325" cy="673005"/>
              </a:xfrm>
              <a:prstGeom prst="rect">
                <a:avLst/>
              </a:prstGeom>
              <a:blipFill rotWithShape="0">
                <a:blip r:embed="rId7"/>
                <a:stretch>
                  <a:fillRect/>
                </a:stretch>
              </a:blipFill>
            </p:spPr>
            <p:txBody>
              <a:bodyPr/>
              <a:lstStyle/>
              <a:p>
                <a:r>
                  <a:rPr lang="ja-JP" altLang="en-US">
                    <a:noFill/>
                  </a:rPr>
                  <a:t> </a:t>
                </a:r>
              </a:p>
            </p:txBody>
          </p:sp>
        </mc:Fallback>
      </mc:AlternateContent>
      <p:sp>
        <p:nvSpPr>
          <p:cNvPr id="18" name="雲形吹き出し 17"/>
          <p:cNvSpPr/>
          <p:nvPr/>
        </p:nvSpPr>
        <p:spPr bwMode="auto">
          <a:xfrm>
            <a:off x="5715335" y="4365104"/>
            <a:ext cx="3339629" cy="2016223"/>
          </a:xfrm>
          <a:prstGeom prst="cloudCallout">
            <a:avLst>
              <a:gd name="adj1" fmla="val -63704"/>
              <a:gd name="adj2" fmla="val 38441"/>
            </a:avLst>
          </a:prstGeom>
          <a:solidFill>
            <a:schemeClr val="accent3"/>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9" name="テキスト ボックス 18"/>
          <p:cNvSpPr txBox="1"/>
          <p:nvPr/>
        </p:nvSpPr>
        <p:spPr>
          <a:xfrm>
            <a:off x="5989685" y="4957717"/>
            <a:ext cx="3075763" cy="830997"/>
          </a:xfrm>
          <a:prstGeom prst="rect">
            <a:avLst/>
          </a:prstGeom>
          <a:noFill/>
        </p:spPr>
        <p:txBody>
          <a:bodyPr wrap="square" rtlCol="0">
            <a:spAutoFit/>
          </a:bodyPr>
          <a:lstStyle/>
          <a:p>
            <a:r>
              <a:rPr lang="ja-JP" altLang="en-US" sz="2400" dirty="0"/>
              <a:t>すべて</a:t>
            </a:r>
            <a:r>
              <a:rPr lang="ja-JP" altLang="en-US" sz="2400" dirty="0" smtClean="0"/>
              <a:t>の</a:t>
            </a:r>
            <a:r>
              <a:rPr lang="ja-JP" altLang="en-US" sz="2400" dirty="0"/>
              <a:t>スライス</a:t>
            </a:r>
            <a:r>
              <a:rPr lang="ja-JP" altLang="en-US" sz="2400" dirty="0" smtClean="0"/>
              <a:t>が関係している文の割合</a:t>
            </a:r>
            <a:endParaRPr kumimoji="1" lang="ja-JP" altLang="en-US" sz="2400" dirty="0"/>
          </a:p>
        </p:txBody>
      </p:sp>
      <p:sp>
        <p:nvSpPr>
          <p:cNvPr id="29" name="テキスト ボックス 28"/>
          <p:cNvSpPr txBox="1"/>
          <p:nvPr/>
        </p:nvSpPr>
        <p:spPr>
          <a:xfrm>
            <a:off x="-27719" y="5589240"/>
            <a:ext cx="2223455" cy="584775"/>
          </a:xfrm>
          <a:prstGeom prst="rect">
            <a:avLst/>
          </a:prstGeom>
          <a:noFill/>
          <a:ln>
            <a:noFill/>
          </a:ln>
        </p:spPr>
        <p:txBody>
          <a:bodyPr wrap="square" rtlCol="0">
            <a:spAutoFit/>
          </a:bodyPr>
          <a:lstStyle/>
          <a:p>
            <a:r>
              <a:rPr kumimoji="1" lang="en-US" altLang="ja-JP" sz="3200" dirty="0" err="1" smtClean="0"/>
              <a:t>FCoverage</a:t>
            </a:r>
            <a:endParaRPr kumimoji="1" lang="ja-JP" altLang="en-US" sz="3200" dirty="0"/>
          </a:p>
        </p:txBody>
      </p:sp>
      <mc:AlternateContent xmlns:mc="http://schemas.openxmlformats.org/markup-compatibility/2006" xmlns:a14="http://schemas.microsoft.com/office/drawing/2010/main">
        <mc:Choice Requires="a14">
          <p:sp>
            <p:nvSpPr>
              <p:cNvPr id="30" name="テキスト ボックス 29"/>
              <p:cNvSpPr txBox="1"/>
              <p:nvPr/>
            </p:nvSpPr>
            <p:spPr>
              <a:xfrm>
                <a:off x="2051720" y="5525708"/>
                <a:ext cx="3426397" cy="78361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dirty="0" smtClean="0">
                              <a:latin typeface="Cambria Math" panose="02040503050406030204" pitchFamily="18" charset="0"/>
                            </a:rPr>
                          </m:ctrlPr>
                        </m:fPr>
                        <m:num>
                          <m:r>
                            <a:rPr kumimoji="1" lang="en-US" altLang="ja-JP" b="0" i="1" dirty="0" smtClean="0">
                              <a:latin typeface="Cambria Math"/>
                            </a:rPr>
                            <m:t>1</m:t>
                          </m:r>
                        </m:num>
                        <m:den>
                          <m:r>
                            <a:rPr kumimoji="1" lang="en-US" altLang="ja-JP" b="0" i="1" dirty="0" smtClean="0">
                              <a:latin typeface="Cambria Math"/>
                            </a:rPr>
                            <m:t>𝑉</m:t>
                          </m:r>
                        </m:den>
                      </m:f>
                      <m:nary>
                        <m:naryPr>
                          <m:chr m:val="∑"/>
                          <m:subHide m:val="on"/>
                          <m:supHide m:val="on"/>
                          <m:ctrlPr>
                            <a:rPr kumimoji="1" lang="en-US" altLang="ja-JP" i="1" dirty="0" smtClean="0">
                              <a:latin typeface="Cambria Math" panose="02040503050406030204" pitchFamily="18" charset="0"/>
                            </a:rPr>
                          </m:ctrlPr>
                        </m:naryPr>
                        <m:sub/>
                        <m:sup/>
                        <m:e>
                          <m:r>
                            <a:rPr lang="en-US" altLang="ja-JP">
                              <a:latin typeface="Cambria Math"/>
                            </a:rPr>
                            <m:t>(</m:t>
                          </m:r>
                          <m:f>
                            <m:fPr>
                              <m:ctrlPr>
                                <a:rPr lang="en-US" altLang="ja-JP" i="1">
                                  <a:latin typeface="Cambria Math" panose="02040503050406030204" pitchFamily="18" charset="0"/>
                                </a:rPr>
                              </m:ctrlPr>
                            </m:fPr>
                            <m:num>
                              <m:r>
                                <a:rPr lang="ja-JP" altLang="en-US" b="0" i="1" smtClean="0">
                                  <a:latin typeface="Cambria Math"/>
                                </a:rPr>
                                <m:t>各</m:t>
                              </m:r>
                              <m:r>
                                <a:rPr lang="ja-JP" altLang="en-US" i="1">
                                  <a:latin typeface="Cambria Math"/>
                                </a:rPr>
                                <m:t>スライスに含まれる文の数</m:t>
                              </m:r>
                            </m:num>
                            <m:den>
                              <m:r>
                                <a:rPr lang="ja-JP" altLang="en-US" i="1" smtClean="0">
                                  <a:latin typeface="Cambria Math"/>
                                </a:rPr>
                                <m:t>メソッド</m:t>
                              </m:r>
                              <m:r>
                                <a:rPr lang="ja-JP" altLang="en-US" b="0" i="1" smtClean="0">
                                  <a:latin typeface="Cambria Math"/>
                                </a:rPr>
                                <m:t>の</m:t>
                              </m:r>
                              <m:r>
                                <a:rPr lang="ja-JP" altLang="en-US" i="1">
                                  <a:latin typeface="Cambria Math"/>
                                </a:rPr>
                                <m:t>文の数</m:t>
                              </m:r>
                            </m:den>
                          </m:f>
                          <m:r>
                            <a:rPr lang="en-US" altLang="ja-JP" i="1">
                              <a:latin typeface="Cambria Math"/>
                            </a:rPr>
                            <m:t>)</m:t>
                          </m:r>
                        </m:e>
                      </m:nary>
                    </m:oMath>
                  </m:oMathPara>
                </a14:m>
                <a:endParaRPr kumimoji="1" lang="ja-JP" altLang="en-US" dirty="0"/>
              </a:p>
            </p:txBody>
          </p:sp>
        </mc:Choice>
        <mc:Fallback xmlns="">
          <p:sp>
            <p:nvSpPr>
              <p:cNvPr id="30" name="テキスト ボックス 29"/>
              <p:cNvSpPr txBox="1">
                <a:spLocks noRot="1" noChangeAspect="1" noMove="1" noResize="1" noEditPoints="1" noAdjustHandles="1" noChangeArrowheads="1" noChangeShapeType="1" noTextEdit="1"/>
              </p:cNvSpPr>
              <p:nvPr/>
            </p:nvSpPr>
            <p:spPr>
              <a:xfrm>
                <a:off x="2051720" y="5525708"/>
                <a:ext cx="3426397" cy="783612"/>
              </a:xfrm>
              <a:prstGeom prst="rect">
                <a:avLst/>
              </a:prstGeom>
              <a:blipFill rotWithShape="0">
                <a:blip r:embed="rId8"/>
                <a:stretch>
                  <a:fillRect/>
                </a:stretch>
              </a:blipFill>
            </p:spPr>
            <p:txBody>
              <a:bodyPr/>
              <a:lstStyle/>
              <a:p>
                <a:r>
                  <a:rPr lang="ja-JP" altLang="en-US">
                    <a:noFill/>
                  </a:rPr>
                  <a:t> </a:t>
                </a:r>
              </a:p>
            </p:txBody>
          </p:sp>
        </mc:Fallback>
      </mc:AlternateContent>
      <p:sp>
        <p:nvSpPr>
          <p:cNvPr id="31" name="テキスト ボックス 30"/>
          <p:cNvSpPr txBox="1"/>
          <p:nvPr/>
        </p:nvSpPr>
        <p:spPr>
          <a:xfrm>
            <a:off x="6068237" y="4955948"/>
            <a:ext cx="2608219" cy="830997"/>
          </a:xfrm>
          <a:prstGeom prst="rect">
            <a:avLst/>
          </a:prstGeom>
          <a:noFill/>
        </p:spPr>
        <p:txBody>
          <a:bodyPr wrap="square" rtlCol="0">
            <a:spAutoFit/>
          </a:bodyPr>
          <a:lstStyle/>
          <a:p>
            <a:r>
              <a:rPr lang="ja-JP" altLang="en-US" sz="2400" dirty="0" smtClean="0"/>
              <a:t>スライスがメソッドを</a:t>
            </a:r>
            <a:endParaRPr lang="en-US" altLang="ja-JP" sz="2400" dirty="0" smtClean="0"/>
          </a:p>
          <a:p>
            <a:r>
              <a:rPr lang="ja-JP" altLang="en-US" sz="2400" dirty="0" smtClean="0"/>
              <a:t>カバーしている割合</a:t>
            </a:r>
            <a:endParaRPr kumimoji="1" lang="ja-JP" altLang="en-US" sz="2400" dirty="0"/>
          </a:p>
        </p:txBody>
      </p:sp>
      <mc:AlternateContent xmlns:mc="http://schemas.openxmlformats.org/markup-compatibility/2006" xmlns:a14="http://schemas.microsoft.com/office/drawing/2010/main">
        <mc:Choice Requires="a14">
          <p:sp>
            <p:nvSpPr>
              <p:cNvPr id="32" name="テキスト ボックス 31"/>
              <p:cNvSpPr txBox="1"/>
              <p:nvPr/>
            </p:nvSpPr>
            <p:spPr>
              <a:xfrm>
                <a:off x="3792054" y="6300028"/>
                <a:ext cx="1500026" cy="369332"/>
              </a:xfrm>
              <a:prstGeom prst="rect">
                <a:avLst/>
              </a:prstGeom>
              <a:noFill/>
            </p:spPr>
            <p:txBody>
              <a:bodyPr wrap="none" rtlCol="0">
                <a:spAutoFit/>
              </a:bodyPr>
              <a:lstStyle/>
              <a:p>
                <a14:m>
                  <m:oMath xmlns:m="http://schemas.openxmlformats.org/officeDocument/2006/math">
                    <m:r>
                      <a:rPr kumimoji="1" lang="en-US" altLang="ja-JP" b="0" i="1" smtClean="0">
                        <a:latin typeface="Cambria Math"/>
                      </a:rPr>
                      <m:t>𝑉</m:t>
                    </m:r>
                  </m:oMath>
                </a14:m>
                <a:r>
                  <a:rPr kumimoji="1" lang="en-US" altLang="ja-JP" dirty="0" smtClean="0"/>
                  <a:t>:</a:t>
                </a:r>
                <a:r>
                  <a:rPr kumimoji="1" lang="ja-JP" altLang="en-US" dirty="0" smtClean="0"/>
                  <a:t>スライスの数</a:t>
                </a:r>
                <a:endParaRPr kumimoji="1" lang="ja-JP" altLang="en-US" dirty="0"/>
              </a:p>
            </p:txBody>
          </p:sp>
        </mc:Choice>
        <mc:Fallback xmlns="">
          <p:sp>
            <p:nvSpPr>
              <p:cNvPr id="32" name="テキスト ボックス 31"/>
              <p:cNvSpPr txBox="1">
                <a:spLocks noRot="1" noChangeAspect="1" noMove="1" noResize="1" noEditPoints="1" noAdjustHandles="1" noChangeArrowheads="1" noChangeShapeType="1" noTextEdit="1"/>
              </p:cNvSpPr>
              <p:nvPr/>
            </p:nvSpPr>
            <p:spPr>
              <a:xfrm>
                <a:off x="3792054" y="6300028"/>
                <a:ext cx="1500026" cy="369332"/>
              </a:xfrm>
              <a:prstGeom prst="rect">
                <a:avLst/>
              </a:prstGeom>
              <a:blipFill rotWithShape="0">
                <a:blip r:embed="rId9"/>
                <a:stretch>
                  <a:fillRect t="-11475" r="-3659" b="-26230"/>
                </a:stretch>
              </a:blipFill>
            </p:spPr>
            <p:txBody>
              <a:bodyPr/>
              <a:lstStyle/>
              <a:p>
                <a:r>
                  <a:rPr lang="ja-JP" altLang="en-US">
                    <a:noFill/>
                  </a:rPr>
                  <a:t> </a:t>
                </a:r>
              </a:p>
            </p:txBody>
          </p:sp>
        </mc:Fallback>
      </mc:AlternateContent>
      <p:sp>
        <p:nvSpPr>
          <p:cNvPr id="36" name="テキスト ボックス 35"/>
          <p:cNvSpPr txBox="1"/>
          <p:nvPr/>
        </p:nvSpPr>
        <p:spPr>
          <a:xfrm>
            <a:off x="323528" y="5589240"/>
            <a:ext cx="1872208" cy="584775"/>
          </a:xfrm>
          <a:prstGeom prst="rect">
            <a:avLst/>
          </a:prstGeom>
          <a:noFill/>
          <a:ln>
            <a:noFill/>
          </a:ln>
        </p:spPr>
        <p:txBody>
          <a:bodyPr wrap="square" rtlCol="0">
            <a:spAutoFit/>
          </a:bodyPr>
          <a:lstStyle/>
          <a:p>
            <a:r>
              <a:rPr lang="en-US" altLang="ja-JP" sz="3200" dirty="0" err="1" smtClean="0"/>
              <a:t>FOverlap</a:t>
            </a:r>
            <a:endParaRPr kumimoji="1" lang="ja-JP" altLang="en-US" sz="3200" dirty="0"/>
          </a:p>
        </p:txBody>
      </p:sp>
      <mc:AlternateContent xmlns:mc="http://schemas.openxmlformats.org/markup-compatibility/2006" xmlns:a14="http://schemas.microsoft.com/office/drawing/2010/main">
        <mc:Choice Requires="a14">
          <p:sp>
            <p:nvSpPr>
              <p:cNvPr id="37" name="テキスト ボックス 36"/>
              <p:cNvSpPr txBox="1"/>
              <p:nvPr/>
            </p:nvSpPr>
            <p:spPr>
              <a:xfrm>
                <a:off x="2047904" y="5525708"/>
                <a:ext cx="3426397" cy="78361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dirty="0" smtClean="0">
                              <a:latin typeface="Cambria Math" panose="02040503050406030204" pitchFamily="18" charset="0"/>
                            </a:rPr>
                          </m:ctrlPr>
                        </m:fPr>
                        <m:num>
                          <m:r>
                            <a:rPr kumimoji="1" lang="en-US" altLang="ja-JP" b="0" i="1" dirty="0" smtClean="0">
                              <a:latin typeface="Cambria Math"/>
                            </a:rPr>
                            <m:t>1</m:t>
                          </m:r>
                        </m:num>
                        <m:den>
                          <m:r>
                            <a:rPr kumimoji="1" lang="en-US" altLang="ja-JP" b="0" i="1" dirty="0" smtClean="0">
                              <a:latin typeface="Cambria Math"/>
                            </a:rPr>
                            <m:t>𝑉</m:t>
                          </m:r>
                        </m:den>
                      </m:f>
                      <m:nary>
                        <m:naryPr>
                          <m:chr m:val="∑"/>
                          <m:subHide m:val="on"/>
                          <m:supHide m:val="on"/>
                          <m:ctrlPr>
                            <a:rPr kumimoji="1" lang="en-US" altLang="ja-JP" i="1" dirty="0" smtClean="0">
                              <a:latin typeface="Cambria Math" panose="02040503050406030204" pitchFamily="18" charset="0"/>
                            </a:rPr>
                          </m:ctrlPr>
                        </m:naryPr>
                        <m:sub/>
                        <m:sup/>
                        <m:e>
                          <m:r>
                            <a:rPr lang="en-US" altLang="ja-JP">
                              <a:latin typeface="Cambria Math"/>
                            </a:rPr>
                            <m:t>(</m:t>
                          </m:r>
                          <m:f>
                            <m:fPr>
                              <m:ctrlPr>
                                <a:rPr lang="en-US" altLang="ja-JP" i="1">
                                  <a:latin typeface="Cambria Math" panose="02040503050406030204" pitchFamily="18" charset="0"/>
                                </a:rPr>
                              </m:ctrlPr>
                            </m:fPr>
                            <m:num>
                              <m:r>
                                <a:rPr lang="ja-JP" altLang="en-US" b="0" i="1" smtClean="0">
                                  <a:latin typeface="Cambria Math"/>
                                </a:rPr>
                                <m:t>全</m:t>
                              </m:r>
                              <m:r>
                                <a:rPr lang="ja-JP" altLang="en-US" i="1">
                                  <a:latin typeface="Cambria Math"/>
                                </a:rPr>
                                <m:t>スライスに含まれる文の数</m:t>
                              </m:r>
                            </m:num>
                            <m:den>
                              <m:r>
                                <a:rPr lang="ja-JP" altLang="en-US" i="1">
                                  <a:latin typeface="Cambria Math"/>
                                </a:rPr>
                                <m:t>各スライスに含まれる文の数</m:t>
                              </m:r>
                            </m:den>
                          </m:f>
                          <m:r>
                            <a:rPr lang="en-US" altLang="ja-JP" i="1">
                              <a:latin typeface="Cambria Math"/>
                            </a:rPr>
                            <m:t>)</m:t>
                          </m:r>
                        </m:e>
                      </m:nary>
                    </m:oMath>
                  </m:oMathPara>
                </a14:m>
                <a:endParaRPr kumimoji="1" lang="ja-JP" altLang="en-US" dirty="0"/>
              </a:p>
            </p:txBody>
          </p:sp>
        </mc:Choice>
        <mc:Fallback xmlns="">
          <p:sp>
            <p:nvSpPr>
              <p:cNvPr id="37" name="テキスト ボックス 36"/>
              <p:cNvSpPr txBox="1">
                <a:spLocks noRot="1" noChangeAspect="1" noMove="1" noResize="1" noEditPoints="1" noAdjustHandles="1" noChangeArrowheads="1" noChangeShapeType="1" noTextEdit="1"/>
              </p:cNvSpPr>
              <p:nvPr/>
            </p:nvSpPr>
            <p:spPr>
              <a:xfrm>
                <a:off x="2047904" y="5525708"/>
                <a:ext cx="3426397" cy="783612"/>
              </a:xfrm>
              <a:prstGeom prst="rect">
                <a:avLst/>
              </a:prstGeom>
              <a:blipFill rotWithShape="0">
                <a:blip r:embed="rId10"/>
                <a:stretch>
                  <a:fillRect/>
                </a:stretch>
              </a:blipFill>
            </p:spPr>
            <p:txBody>
              <a:bodyPr/>
              <a:lstStyle/>
              <a:p>
                <a:r>
                  <a:rPr lang="ja-JP" altLang="en-US">
                    <a:noFill/>
                  </a:rPr>
                  <a:t> </a:t>
                </a:r>
              </a:p>
            </p:txBody>
          </p:sp>
        </mc:Fallback>
      </mc:AlternateContent>
      <p:sp>
        <p:nvSpPr>
          <p:cNvPr id="38" name="テキスト ボックス 37"/>
          <p:cNvSpPr txBox="1"/>
          <p:nvPr/>
        </p:nvSpPr>
        <p:spPr>
          <a:xfrm>
            <a:off x="5985869" y="4957717"/>
            <a:ext cx="3075763" cy="830997"/>
          </a:xfrm>
          <a:prstGeom prst="rect">
            <a:avLst/>
          </a:prstGeom>
          <a:noFill/>
        </p:spPr>
        <p:txBody>
          <a:bodyPr wrap="square" rtlCol="0">
            <a:spAutoFit/>
          </a:bodyPr>
          <a:lstStyle/>
          <a:p>
            <a:r>
              <a:rPr lang="ja-JP" altLang="en-US" sz="2400" dirty="0" smtClean="0"/>
              <a:t>スライス同士の重なり具合を表す</a:t>
            </a:r>
            <a:endParaRPr kumimoji="1" lang="ja-JP" altLang="en-US" sz="2400" dirty="0"/>
          </a:p>
        </p:txBody>
      </p:sp>
    </p:spTree>
    <p:extLst>
      <p:ext uri="{BB962C8B-B14F-4D97-AF65-F5344CB8AC3E}">
        <p14:creationId xmlns:p14="http://schemas.microsoft.com/office/powerpoint/2010/main" val="15603383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17"/>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16"/>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19"/>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xit" presetSubtype="0" fill="hold" grpId="1" nodeType="clickEffect">
                                  <p:stCondLst>
                                    <p:cond delay="0"/>
                                  </p:stCondLst>
                                  <p:childTnLst>
                                    <p:set>
                                      <p:cBhvr>
                                        <p:cTn id="48" dur="1" fill="hold">
                                          <p:stCondLst>
                                            <p:cond delay="0"/>
                                          </p:stCondLst>
                                        </p:cTn>
                                        <p:tgtEl>
                                          <p:spTgt spid="29"/>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30"/>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31"/>
                                        </p:tgtEl>
                                        <p:attrNameLst>
                                          <p:attrName>style.visibility</p:attrName>
                                        </p:attrNameLst>
                                      </p:cBhvr>
                                      <p:to>
                                        <p:strVal val="hidden"/>
                                      </p:to>
                                    </p:set>
                                  </p:childTnLst>
                                </p:cTn>
                              </p:par>
                              <p:par>
                                <p:cTn id="53" presetID="1" presetClass="entr" presetSubtype="0" fill="hold" grpId="0" nodeType="withEffect">
                                  <p:stCondLst>
                                    <p:cond delay="0"/>
                                  </p:stCondLst>
                                  <p:childTnLst>
                                    <p:set>
                                      <p:cBhvr>
                                        <p:cTn id="54" dur="1" fill="hold">
                                          <p:stCondLst>
                                            <p:cond delay="0"/>
                                          </p:stCondLst>
                                        </p:cTn>
                                        <p:tgtEl>
                                          <p:spTgt spid="3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8" grpId="0" animBg="1"/>
      <p:bldP spid="9" grpId="0" animBg="1"/>
      <p:bldP spid="10" grpId="0" animBg="1"/>
      <p:bldP spid="11" grpId="0" animBg="1"/>
      <p:bldP spid="12" grpId="0" animBg="1"/>
      <p:bldP spid="13" grpId="0" animBg="1"/>
      <p:bldP spid="15" grpId="0" animBg="1"/>
      <p:bldP spid="16" grpId="0"/>
      <p:bldP spid="16" grpId="1"/>
      <p:bldP spid="17" grpId="0" animBg="1"/>
      <p:bldP spid="17" grpId="1" animBg="1"/>
      <p:bldP spid="18" grpId="0" animBg="1"/>
      <p:bldP spid="19" grpId="0"/>
      <p:bldP spid="19" grpId="1"/>
      <p:bldP spid="29" grpId="0"/>
      <p:bldP spid="29" grpId="1"/>
      <p:bldP spid="30" grpId="0" animBg="1"/>
      <p:bldP spid="30" grpId="1" animBg="1"/>
      <p:bldP spid="31" grpId="0"/>
      <p:bldP spid="31" grpId="1"/>
      <p:bldP spid="32" grpId="0" animBg="1"/>
      <p:bldP spid="36" grpId="0"/>
      <p:bldP spid="37" grpId="0" animBg="1"/>
      <p:bldP spid="38" grpId="0"/>
    </p:bld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リファクタリング事例への適用</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提案する評価方法をリファクタリング事例に適用</a:t>
            </a:r>
            <a:endParaRPr lang="en-US" altLang="ja-JP" dirty="0" smtClean="0"/>
          </a:p>
          <a:p>
            <a:pPr lvl="1"/>
            <a:r>
              <a:rPr lang="ja-JP" altLang="en-US" dirty="0" smtClean="0"/>
              <a:t>オープンソースソフトウェアからリファクタリング事例を収集</a:t>
            </a:r>
            <a:endParaRPr lang="en-US" altLang="ja-JP" dirty="0" smtClean="0"/>
          </a:p>
          <a:p>
            <a:pPr lvl="1"/>
            <a:r>
              <a:rPr lang="ja-JP" altLang="en-US" dirty="0" smtClean="0"/>
              <a:t>収集した事例を有用なメソッド抽出リファクタリングとして適合率と再現率を計測</a:t>
            </a:r>
            <a:endParaRPr lang="en-US" altLang="ja-JP" dirty="0" smtClean="0"/>
          </a:p>
          <a:p>
            <a:r>
              <a:rPr lang="ja-JP" altLang="en-US" dirty="0" smtClean="0"/>
              <a:t>凝集度メトリクスの閾値と，</a:t>
            </a:r>
            <a:r>
              <a:rPr lang="ja-JP" altLang="en-US" dirty="0"/>
              <a:t>有用なメソッド抽出であると判定する基準である類似度を</a:t>
            </a:r>
            <a:r>
              <a:rPr lang="ja-JP" altLang="en-US" dirty="0" smtClean="0"/>
              <a:t>変化させたときの，適合率及び再現率を調査</a:t>
            </a:r>
            <a:endParaRPr lang="en-US" altLang="ja-JP" dirty="0" smtClean="0"/>
          </a:p>
          <a:p>
            <a:endParaRPr lang="en-US" altLang="ja-JP" dirty="0" smtClean="0"/>
          </a:p>
          <a:p>
            <a:pPr lvl="1"/>
            <a:endParaRPr lang="en-US" altLang="ja-JP"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結果と考察</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プロジェクト毎のメソッドの長さの比較</a:t>
            </a:r>
            <a:endParaRPr kumimoji="1" lang="ja-JP" altLang="en-US" dirty="0"/>
          </a:p>
        </p:txBody>
      </p:sp>
      <p:graphicFrame>
        <p:nvGraphicFramePr>
          <p:cNvPr id="4" name="グラフ 3"/>
          <p:cNvGraphicFramePr>
            <a:graphicFrameLocks/>
          </p:cNvGraphicFramePr>
          <p:nvPr>
            <p:extLst>
              <p:ext uri="{D42A27DB-BD31-4B8C-83A1-F6EECF244321}">
                <p14:modId xmlns:p14="http://schemas.microsoft.com/office/powerpoint/2010/main" val="243863394"/>
              </p:ext>
            </p:extLst>
          </p:nvPr>
        </p:nvGraphicFramePr>
        <p:xfrm>
          <a:off x="683568" y="1988840"/>
          <a:ext cx="7416824" cy="42484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53139809"/>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err="1" smtClean="0"/>
              <a:t>FTightness</a:t>
            </a:r>
            <a:r>
              <a:rPr kumimoji="1" lang="ja-JP" altLang="en-US" sz="4000" dirty="0" smtClean="0"/>
              <a:t>メトリクスの適合率・再現率</a:t>
            </a:r>
            <a:endParaRPr kumimoji="1" lang="ja-JP" altLang="en-US" sz="4000" dirty="0"/>
          </a:p>
        </p:txBody>
      </p:sp>
      <p:graphicFrame>
        <p:nvGraphicFramePr>
          <p:cNvPr id="4" name="グラフ 3"/>
          <p:cNvGraphicFramePr>
            <a:graphicFrameLocks/>
          </p:cNvGraphicFramePr>
          <p:nvPr>
            <p:extLst>
              <p:ext uri="{D42A27DB-BD31-4B8C-83A1-F6EECF244321}">
                <p14:modId xmlns:p14="http://schemas.microsoft.com/office/powerpoint/2010/main" val="1755773962"/>
              </p:ext>
            </p:extLst>
          </p:nvPr>
        </p:nvGraphicFramePr>
        <p:xfrm>
          <a:off x="1547664" y="1340768"/>
          <a:ext cx="5760640" cy="4320480"/>
        </p:xfrm>
        <a:graphic>
          <a:graphicData uri="http://schemas.openxmlformats.org/drawingml/2006/chart">
            <c:chart xmlns:c="http://schemas.openxmlformats.org/drawingml/2006/chart" xmlns:r="http://schemas.openxmlformats.org/officeDocument/2006/relationships" r:id="rId3"/>
          </a:graphicData>
        </a:graphic>
      </p:graphicFrame>
      <p:sp>
        <p:nvSpPr>
          <p:cNvPr id="5" name="テキスト ボックス 4"/>
          <p:cNvSpPr txBox="1"/>
          <p:nvPr/>
        </p:nvSpPr>
        <p:spPr>
          <a:xfrm>
            <a:off x="1756402" y="5877272"/>
            <a:ext cx="5874813" cy="523220"/>
          </a:xfrm>
          <a:prstGeom prst="rect">
            <a:avLst/>
          </a:prstGeom>
          <a:noFill/>
        </p:spPr>
        <p:txBody>
          <a:bodyPr wrap="none" rtlCol="0">
            <a:spAutoFit/>
          </a:bodyPr>
          <a:lstStyle/>
          <a:p>
            <a:r>
              <a:rPr kumimoji="1" lang="en-US" altLang="ja-JP" sz="2800" dirty="0" err="1" smtClean="0"/>
              <a:t>FTightness</a:t>
            </a:r>
            <a:r>
              <a:rPr kumimoji="1" lang="ja-JP" altLang="en-US" sz="2800" dirty="0" smtClean="0"/>
              <a:t>はよい結果が得られなかった</a:t>
            </a:r>
            <a:endParaRPr kumimoji="1" lang="ja-JP" altLang="en-US" sz="2800" dirty="0"/>
          </a:p>
        </p:txBody>
      </p:sp>
    </p:spTree>
    <p:extLst>
      <p:ext uri="{BB962C8B-B14F-4D97-AF65-F5344CB8AC3E}">
        <p14:creationId xmlns:p14="http://schemas.microsoft.com/office/powerpoint/2010/main" val="2322399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611560" y="2060848"/>
            <a:ext cx="4176464" cy="42484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public String </a:t>
            </a:r>
            <a:r>
              <a:rPr lang="en-US" altLang="ja-JP" sz="1100" dirty="0" smtClean="0">
                <a:solidFill>
                  <a:schemeClr val="tx1"/>
                </a:solidFill>
              </a:rPr>
              <a:t>statement</a:t>
            </a:r>
            <a:r>
              <a:rPr lang="en-US" altLang="ja-JP" sz="1100" dirty="0">
                <a:solidFill>
                  <a:schemeClr val="tx1"/>
                </a:solidFill>
              </a:rPr>
              <a:t>(){</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a:solidFill>
                  <a:schemeClr val="tx1"/>
                </a:solidFill>
              </a:rPr>
              <a:t>Enumeration </a:t>
            </a:r>
            <a:r>
              <a:rPr lang="en-US" altLang="ja-JP" sz="1100" dirty="0" smtClean="0">
                <a:solidFill>
                  <a:schemeClr val="tx1"/>
                </a:solidFill>
              </a:rPr>
              <a:t>rentals = </a:t>
            </a:r>
            <a:r>
              <a:rPr lang="en-US" altLang="ja-JP" sz="1100" dirty="0">
                <a:solidFill>
                  <a:schemeClr val="tx1"/>
                </a:solidFill>
              </a:rPr>
              <a:t>_</a:t>
            </a:r>
            <a:r>
              <a:rPr lang="en-US" altLang="ja-JP" sz="1100" dirty="0" err="1">
                <a:solidFill>
                  <a:schemeClr val="tx1"/>
                </a:solidFill>
              </a:rPr>
              <a:t>rentals.elements</a:t>
            </a:r>
            <a:r>
              <a:rPr lang="en-US" altLang="ja-JP" sz="1100" dirty="0" smtClean="0">
                <a:solidFill>
                  <a:schemeClr val="tx1"/>
                </a:solidFill>
              </a:rPr>
              <a:t>();</a:t>
            </a:r>
            <a:endParaRPr lang="en-US" altLang="ja-JP" sz="1100" dirty="0">
              <a:solidFill>
                <a:schemeClr val="tx1"/>
              </a:solidFill>
            </a:endParaRPr>
          </a:p>
          <a:p>
            <a:pPr>
              <a:lnSpc>
                <a:spcPts val="1700"/>
              </a:lnSpc>
            </a:pPr>
            <a:r>
              <a:rPr lang="en-US" altLang="ja-JP" sz="1100" dirty="0">
                <a:solidFill>
                  <a:schemeClr val="tx1"/>
                </a:solidFill>
              </a:rPr>
              <a:t> </a:t>
            </a:r>
            <a:r>
              <a:rPr lang="ja-JP" altLang="en-US" sz="1100" dirty="0" smtClean="0">
                <a:solidFill>
                  <a:schemeClr val="tx1"/>
                </a:solidFill>
              </a:rPr>
              <a:t>　</a:t>
            </a:r>
            <a:r>
              <a:rPr lang="ja-JP" altLang="en-US" sz="1100" dirty="0">
                <a:solidFill>
                  <a:schemeClr val="tx1"/>
                </a:solidFill>
              </a:rPr>
              <a:t>　 </a:t>
            </a:r>
            <a:r>
              <a:rPr lang="en-US" altLang="ja-JP" sz="1100" dirty="0" err="1">
                <a:solidFill>
                  <a:schemeClr val="tx1"/>
                </a:solidFill>
              </a:rPr>
              <a:t>int</a:t>
            </a:r>
            <a:r>
              <a:rPr lang="en-US" altLang="ja-JP" sz="1100" dirty="0">
                <a:solidFill>
                  <a:schemeClr val="tx1"/>
                </a:solidFill>
              </a:rPr>
              <a:t> </a:t>
            </a:r>
            <a:r>
              <a:rPr lang="en-US" altLang="ja-JP" sz="1100" dirty="0" err="1">
                <a:solidFill>
                  <a:schemeClr val="tx1"/>
                </a:solidFill>
              </a:rPr>
              <a:t>renterPoints</a:t>
            </a:r>
            <a:r>
              <a:rPr lang="en-US" altLang="ja-JP" sz="1100" dirty="0">
                <a:solidFill>
                  <a:schemeClr val="tx1"/>
                </a:solidFill>
              </a:rPr>
              <a:t> = 0; </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a:solidFill>
                  <a:schemeClr val="tx1"/>
                </a:solidFill>
              </a:rPr>
              <a:t>While (</a:t>
            </a:r>
            <a:r>
              <a:rPr lang="en-US" altLang="ja-JP" sz="1100" dirty="0" err="1">
                <a:solidFill>
                  <a:schemeClr val="tx1"/>
                </a:solidFill>
              </a:rPr>
              <a:t>rentals.hasMoreElements</a:t>
            </a:r>
            <a:r>
              <a:rPr lang="en-US" altLang="ja-JP" sz="1100" dirty="0">
                <a:solidFill>
                  <a:schemeClr val="tx1"/>
                </a:solidFill>
              </a:rPr>
              <a:t>()) {</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Rental each = (Rental)</a:t>
            </a:r>
            <a:r>
              <a:rPr lang="en-US" altLang="ja-JP" sz="1100" dirty="0" err="1">
                <a:solidFill>
                  <a:schemeClr val="tx1"/>
                </a:solidFill>
              </a:rPr>
              <a:t>rentals.nextElement</a:t>
            </a:r>
            <a:r>
              <a:rPr lang="en-US" altLang="ja-JP" sz="1100" dirty="0">
                <a:solidFill>
                  <a:schemeClr val="tx1"/>
                </a:solidFill>
              </a:rPr>
              <a:t>();</a:t>
            </a:r>
          </a:p>
          <a:p>
            <a:pPr>
              <a:lnSpc>
                <a:spcPts val="1700"/>
              </a:lnSpc>
            </a:pPr>
            <a:r>
              <a:rPr lang="en-US" altLang="ja-JP" sz="1100" dirty="0">
                <a:solidFill>
                  <a:schemeClr val="tx1"/>
                </a:solidFill>
              </a:rPr>
              <a:t> </a:t>
            </a: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if (</a:t>
            </a:r>
            <a:r>
              <a:rPr lang="en-US" altLang="ja-JP" sz="1100" dirty="0" err="1">
                <a:solidFill>
                  <a:schemeClr val="tx1"/>
                </a:solidFill>
              </a:rPr>
              <a:t>each.getMovie</a:t>
            </a:r>
            <a:r>
              <a:rPr lang="en-US" altLang="ja-JP" sz="1100" dirty="0">
                <a:solidFill>
                  <a:schemeClr val="tx1"/>
                </a:solidFill>
              </a:rPr>
              <a:t>().</a:t>
            </a:r>
            <a:r>
              <a:rPr lang="en-US" altLang="ja-JP" sz="1100" dirty="0" err="1">
                <a:solidFill>
                  <a:schemeClr val="tx1"/>
                </a:solidFill>
              </a:rPr>
              <a:t>getPriceCode</a:t>
            </a:r>
            <a:r>
              <a:rPr lang="en-US" altLang="ja-JP" sz="1100" dirty="0">
                <a:solidFill>
                  <a:schemeClr val="tx1"/>
                </a:solidFill>
              </a:rPr>
              <a:t>()</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 </a:t>
            </a:r>
            <a:r>
              <a:rPr lang="en-US" altLang="ja-JP" sz="1100" dirty="0" err="1">
                <a:solidFill>
                  <a:schemeClr val="tx1"/>
                </a:solidFill>
              </a:rPr>
              <a:t>Movie.NEW_RELEASE</a:t>
            </a:r>
            <a:r>
              <a:rPr lang="en-US" altLang="ja-JP" sz="1100" dirty="0">
                <a:solidFill>
                  <a:schemeClr val="tx1"/>
                </a:solidFill>
              </a:rPr>
              <a:t>)</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err="1">
                <a:solidFill>
                  <a:schemeClr val="tx1"/>
                </a:solidFill>
              </a:rPr>
              <a:t>rentalPoints</a:t>
            </a:r>
            <a:r>
              <a:rPr lang="en-US" altLang="ja-JP" sz="1100" dirty="0">
                <a:solidFill>
                  <a:schemeClr val="tx1"/>
                </a:solidFill>
              </a:rPr>
              <a:t> = </a:t>
            </a:r>
            <a:r>
              <a:rPr lang="en-US" altLang="ja-JP" sz="1100" dirty="0" err="1">
                <a:solidFill>
                  <a:schemeClr val="tx1"/>
                </a:solidFill>
              </a:rPr>
              <a:t>renterPoints</a:t>
            </a:r>
            <a:r>
              <a:rPr lang="en-US" altLang="ja-JP" sz="1100" dirty="0">
                <a:solidFill>
                  <a:schemeClr val="tx1"/>
                </a:solidFill>
              </a:rPr>
              <a:t> + 2;</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a:solidFill>
                  <a:schemeClr val="tx1"/>
                </a:solidFill>
              </a:rPr>
              <a:t>else</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err="1">
                <a:solidFill>
                  <a:schemeClr val="tx1"/>
                </a:solidFill>
              </a:rPr>
              <a:t>rentalPoints</a:t>
            </a:r>
            <a:r>
              <a:rPr lang="en-US" altLang="ja-JP" sz="1100" dirty="0">
                <a:solidFill>
                  <a:schemeClr val="tx1"/>
                </a:solidFill>
              </a:rPr>
              <a:t>++;</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double </a:t>
            </a:r>
            <a:r>
              <a:rPr lang="en-US" altLang="ja-JP" sz="1100" dirty="0" err="1">
                <a:solidFill>
                  <a:schemeClr val="tx1"/>
                </a:solidFill>
              </a:rPr>
              <a:t>totalAmount</a:t>
            </a:r>
            <a:r>
              <a:rPr lang="en-US" altLang="ja-JP" sz="1100" dirty="0">
                <a:solidFill>
                  <a:schemeClr val="tx1"/>
                </a:solidFill>
              </a:rPr>
              <a:t> = 0;</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String result = "Rental Record\n";</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While (</a:t>
            </a:r>
            <a:r>
              <a:rPr lang="en-US" altLang="ja-JP" sz="1100" dirty="0" err="1">
                <a:solidFill>
                  <a:schemeClr val="tx1"/>
                </a:solidFill>
              </a:rPr>
              <a:t>rentals.hasMoreElements</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Rental each = (Rental)</a:t>
            </a:r>
            <a:r>
              <a:rPr lang="en-US" altLang="ja-JP" sz="1100" dirty="0" err="1">
                <a:solidFill>
                  <a:schemeClr val="tx1"/>
                </a:solidFill>
              </a:rPr>
              <a:t>rentals.nextElement</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double </a:t>
            </a:r>
            <a:r>
              <a:rPr lang="en-US" altLang="ja-JP" sz="1100" dirty="0" err="1">
                <a:solidFill>
                  <a:schemeClr val="tx1"/>
                </a:solidFill>
              </a:rPr>
              <a:t>thisAmount</a:t>
            </a:r>
            <a:r>
              <a:rPr lang="en-US" altLang="ja-JP" sz="1100" dirty="0">
                <a:solidFill>
                  <a:schemeClr val="tx1"/>
                </a:solidFill>
              </a:rPr>
              <a:t> = </a:t>
            </a:r>
            <a:r>
              <a:rPr lang="en-US" altLang="ja-JP" sz="1100" dirty="0" err="1">
                <a:solidFill>
                  <a:schemeClr val="tx1"/>
                </a:solidFill>
              </a:rPr>
              <a:t>each.getCharge</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result = result + </a:t>
            </a:r>
            <a:r>
              <a:rPr lang="en-US" altLang="ja-JP" sz="1100" dirty="0" err="1">
                <a:solidFill>
                  <a:schemeClr val="tx1"/>
                </a:solidFill>
              </a:rPr>
              <a:t>each.getMovie</a:t>
            </a:r>
            <a:r>
              <a:rPr lang="en-US" altLang="ja-JP" sz="1100" dirty="0">
                <a:solidFill>
                  <a:schemeClr val="tx1"/>
                </a:solidFill>
              </a:rPr>
              <a:t>().</a:t>
            </a:r>
            <a:r>
              <a:rPr lang="en-US" altLang="ja-JP" sz="1100" dirty="0" err="1">
                <a:solidFill>
                  <a:schemeClr val="tx1"/>
                </a:solidFill>
              </a:rPr>
              <a:t>getTitle</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 "\t" + </a:t>
            </a:r>
            <a:r>
              <a:rPr lang="en-US" altLang="ja-JP" sz="1100" dirty="0" err="1">
                <a:solidFill>
                  <a:schemeClr val="tx1"/>
                </a:solidFill>
              </a:rPr>
              <a:t>String.valueOf</a:t>
            </a:r>
            <a:r>
              <a:rPr lang="en-US" altLang="ja-JP" sz="1100" dirty="0">
                <a:solidFill>
                  <a:schemeClr val="tx1"/>
                </a:solidFill>
              </a:rPr>
              <a:t>(this) + "\n";</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err="1">
                <a:solidFill>
                  <a:schemeClr val="tx1"/>
                </a:solidFill>
              </a:rPr>
              <a:t>totalAmount</a:t>
            </a:r>
            <a:r>
              <a:rPr lang="en-US" altLang="ja-JP" sz="1100" dirty="0">
                <a:solidFill>
                  <a:schemeClr val="tx1"/>
                </a:solidFill>
              </a:rPr>
              <a:t> = </a:t>
            </a:r>
            <a:r>
              <a:rPr lang="en-US" altLang="ja-JP" sz="1100" dirty="0" err="1">
                <a:solidFill>
                  <a:schemeClr val="tx1"/>
                </a:solidFill>
              </a:rPr>
              <a:t>totalAmount</a:t>
            </a:r>
            <a:r>
              <a:rPr lang="en-US" altLang="ja-JP" sz="1100" dirty="0">
                <a:solidFill>
                  <a:schemeClr val="tx1"/>
                </a:solidFill>
              </a:rPr>
              <a:t> + </a:t>
            </a:r>
            <a:r>
              <a:rPr lang="en-US" altLang="ja-JP" sz="1100" dirty="0" err="1">
                <a:solidFill>
                  <a:schemeClr val="tx1"/>
                </a:solidFill>
              </a:rPr>
              <a:t>thisAmount</a:t>
            </a:r>
            <a:r>
              <a:rPr lang="en-US" altLang="ja-JP" sz="1100" dirty="0">
                <a:solidFill>
                  <a:schemeClr val="tx1"/>
                </a:solidFill>
              </a:rPr>
              <a:t>;</a:t>
            </a:r>
            <a:r>
              <a:rPr lang="ja-JP" altLang="en-US" sz="1100" dirty="0">
                <a:solidFill>
                  <a:schemeClr val="tx1"/>
                </a:solidFill>
              </a:rPr>
              <a:t>　・・</a:t>
            </a:r>
            <a:r>
              <a:rPr lang="ja-JP" altLang="en-US" sz="1100" dirty="0" smtClean="0">
                <a:solidFill>
                  <a:schemeClr val="tx1"/>
                </a:solidFill>
              </a:rPr>
              <a:t>・</a:t>
            </a:r>
            <a:endParaRPr lang="ja-JP" altLang="en-US" sz="1100" dirty="0">
              <a:solidFill>
                <a:schemeClr val="tx1"/>
              </a:solidFill>
            </a:endParaRPr>
          </a:p>
        </p:txBody>
      </p:sp>
      <p:sp>
        <p:nvSpPr>
          <p:cNvPr id="2" name="タイトル 1"/>
          <p:cNvSpPr>
            <a:spLocks noGrp="1"/>
          </p:cNvSpPr>
          <p:nvPr>
            <p:ph type="title"/>
          </p:nvPr>
        </p:nvSpPr>
        <p:spPr/>
        <p:txBody>
          <a:bodyPr>
            <a:normAutofit/>
          </a:bodyPr>
          <a:lstStyle/>
          <a:p>
            <a:r>
              <a:rPr kumimoji="1" lang="ja-JP" altLang="en-US" dirty="0" smtClean="0"/>
              <a:t>メソッド抽出リファクタリングの</a:t>
            </a:r>
            <a:r>
              <a:rPr lang="ja-JP" altLang="en-US" dirty="0"/>
              <a:t>難しさ</a:t>
            </a:r>
            <a:endParaRPr kumimoji="1" lang="ja-JP" altLang="en-US" dirty="0"/>
          </a:p>
        </p:txBody>
      </p:sp>
      <p:sp>
        <p:nvSpPr>
          <p:cNvPr id="3" name="コンテンツ プレースホルダー 2"/>
          <p:cNvSpPr>
            <a:spLocks noGrp="1"/>
          </p:cNvSpPr>
          <p:nvPr>
            <p:ph idx="1"/>
          </p:nvPr>
        </p:nvSpPr>
        <p:spPr>
          <a:xfrm>
            <a:off x="457200" y="1340768"/>
            <a:ext cx="8229600" cy="4525963"/>
          </a:xfrm>
        </p:spPr>
        <p:txBody>
          <a:bodyPr/>
          <a:lstStyle/>
          <a:p>
            <a:r>
              <a:rPr lang="ja-JP" altLang="en-US" dirty="0" smtClean="0"/>
              <a:t>メソッド抽出する範囲をどのように定めるか？</a:t>
            </a:r>
            <a:endParaRPr lang="en-US" altLang="ja-JP" dirty="0" smtClean="0"/>
          </a:p>
        </p:txBody>
      </p:sp>
      <p:sp>
        <p:nvSpPr>
          <p:cNvPr id="15" name="テキスト ボックス 14"/>
          <p:cNvSpPr txBox="1"/>
          <p:nvPr/>
        </p:nvSpPr>
        <p:spPr>
          <a:xfrm>
            <a:off x="5541780" y="2411596"/>
            <a:ext cx="2746265" cy="369332"/>
          </a:xfrm>
          <a:prstGeom prst="rect">
            <a:avLst/>
          </a:prstGeom>
          <a:solidFill>
            <a:srgbClr val="B5FC04"/>
          </a:solidFill>
          <a:ln>
            <a:solidFill>
              <a:schemeClr val="tx1"/>
            </a:solidFill>
          </a:ln>
        </p:spPr>
        <p:txBody>
          <a:bodyPr wrap="none" rtlCol="0">
            <a:spAutoFit/>
          </a:bodyPr>
          <a:lstStyle/>
          <a:p>
            <a:r>
              <a:rPr lang="ja-JP" altLang="en-US" dirty="0"/>
              <a:t>メソッド</a:t>
            </a:r>
            <a:r>
              <a:rPr lang="ja-JP" altLang="en-US" dirty="0" smtClean="0"/>
              <a:t>抽出候補１</a:t>
            </a:r>
            <a:r>
              <a:rPr lang="en-US" altLang="ja-JP" dirty="0" smtClean="0"/>
              <a:t>(</a:t>
            </a:r>
            <a:r>
              <a:rPr lang="ja-JP" altLang="en-US" dirty="0" smtClean="0"/>
              <a:t>初期化</a:t>
            </a:r>
            <a:r>
              <a:rPr lang="en-US" altLang="ja-JP" dirty="0" smtClean="0"/>
              <a:t>)</a:t>
            </a:r>
          </a:p>
        </p:txBody>
      </p:sp>
      <p:sp>
        <p:nvSpPr>
          <p:cNvPr id="9" name="正方形/長方形 8"/>
          <p:cNvSpPr/>
          <p:nvPr/>
        </p:nvSpPr>
        <p:spPr>
          <a:xfrm>
            <a:off x="899592" y="2996951"/>
            <a:ext cx="3600400" cy="1314049"/>
          </a:xfrm>
          <a:prstGeom prst="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4948517" y="3491716"/>
            <a:ext cx="4087979" cy="369332"/>
          </a:xfrm>
          <a:prstGeom prst="rect">
            <a:avLst/>
          </a:prstGeom>
          <a:solidFill>
            <a:srgbClr val="FCB7B2"/>
          </a:solidFill>
          <a:ln>
            <a:solidFill>
              <a:schemeClr val="tx1"/>
            </a:solidFill>
          </a:ln>
        </p:spPr>
        <p:txBody>
          <a:bodyPr wrap="none" rtlCol="0">
            <a:spAutoFit/>
          </a:bodyPr>
          <a:lstStyle/>
          <a:p>
            <a:r>
              <a:rPr lang="ja-JP" altLang="en-US" dirty="0"/>
              <a:t>メソッド</a:t>
            </a:r>
            <a:r>
              <a:rPr lang="ja-JP" altLang="en-US" dirty="0" smtClean="0"/>
              <a:t>抽出候補</a:t>
            </a:r>
            <a:r>
              <a:rPr lang="en-US" altLang="ja-JP" dirty="0" smtClean="0"/>
              <a:t>3(</a:t>
            </a:r>
            <a:r>
              <a:rPr lang="ja-JP" altLang="en-US" dirty="0" smtClean="0"/>
              <a:t>初期化</a:t>
            </a:r>
            <a:r>
              <a:rPr lang="en-US" altLang="ja-JP" dirty="0" smtClean="0"/>
              <a:t>+</a:t>
            </a:r>
            <a:r>
              <a:rPr lang="ja-JP" altLang="en-US" dirty="0" smtClean="0"/>
              <a:t>繰り返し処理</a:t>
            </a:r>
            <a:r>
              <a:rPr lang="en-US" altLang="ja-JP" dirty="0" smtClean="0"/>
              <a:t>)</a:t>
            </a:r>
            <a:endParaRPr kumimoji="1" lang="ja-JP" altLang="en-US" dirty="0"/>
          </a:p>
        </p:txBody>
      </p:sp>
      <p:sp>
        <p:nvSpPr>
          <p:cNvPr id="21" name="テキスト ボックス 20"/>
          <p:cNvSpPr txBox="1"/>
          <p:nvPr/>
        </p:nvSpPr>
        <p:spPr>
          <a:xfrm>
            <a:off x="5004048" y="4095558"/>
            <a:ext cx="3926475" cy="430887"/>
          </a:xfrm>
          <a:prstGeom prst="rect">
            <a:avLst/>
          </a:prstGeom>
          <a:solidFill>
            <a:srgbClr val="FFEEB7"/>
          </a:solidFill>
          <a:ln>
            <a:solidFill>
              <a:schemeClr val="tx1"/>
            </a:solidFill>
          </a:ln>
        </p:spPr>
        <p:txBody>
          <a:bodyPr wrap="square" rtlCol="0">
            <a:spAutoFit/>
          </a:bodyPr>
          <a:lstStyle/>
          <a:p>
            <a:r>
              <a:rPr lang="ja-JP" altLang="en-US" sz="2200" dirty="0"/>
              <a:t>どこ</a:t>
            </a:r>
            <a:r>
              <a:rPr lang="ja-JP" altLang="en-US" sz="2200" dirty="0" smtClean="0"/>
              <a:t>を</a:t>
            </a:r>
            <a:r>
              <a:rPr lang="en-US" altLang="ja-JP" sz="2200" dirty="0" smtClean="0"/>
              <a:t>1</a:t>
            </a:r>
            <a:r>
              <a:rPr lang="ja-JP" altLang="en-US" sz="2200" dirty="0" err="1" smtClean="0"/>
              <a:t>つの</a:t>
            </a:r>
            <a:r>
              <a:rPr lang="ja-JP" altLang="en-US" sz="2200" dirty="0" smtClean="0"/>
              <a:t>処理として捉えるか</a:t>
            </a:r>
            <a:r>
              <a:rPr lang="en-US" altLang="ja-JP" sz="2200" dirty="0" smtClean="0"/>
              <a:t>??</a:t>
            </a:r>
            <a:endParaRPr kumimoji="1" lang="ja-JP" altLang="en-US" sz="2200" dirty="0"/>
          </a:p>
        </p:txBody>
      </p:sp>
      <p:sp>
        <p:nvSpPr>
          <p:cNvPr id="22" name="下矢印 21"/>
          <p:cNvSpPr/>
          <p:nvPr/>
        </p:nvSpPr>
        <p:spPr>
          <a:xfrm>
            <a:off x="6660232" y="4509120"/>
            <a:ext cx="504056"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899592" y="2411595"/>
            <a:ext cx="3600400" cy="369333"/>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541780" y="2924944"/>
            <a:ext cx="3260829" cy="369332"/>
          </a:xfrm>
          <a:prstGeom prst="rect">
            <a:avLst/>
          </a:prstGeom>
          <a:solidFill>
            <a:schemeClr val="accent6">
              <a:lumMod val="20000"/>
              <a:lumOff val="80000"/>
            </a:schemeClr>
          </a:solidFill>
          <a:ln>
            <a:solidFill>
              <a:schemeClr val="tx1"/>
            </a:solidFill>
          </a:ln>
        </p:spPr>
        <p:txBody>
          <a:bodyPr wrap="none" rtlCol="0">
            <a:spAutoFit/>
          </a:bodyPr>
          <a:lstStyle/>
          <a:p>
            <a:r>
              <a:rPr lang="ja-JP" altLang="en-US" dirty="0"/>
              <a:t>メソッド</a:t>
            </a:r>
            <a:r>
              <a:rPr lang="ja-JP" altLang="en-US" dirty="0" smtClean="0"/>
              <a:t>抽出候補</a:t>
            </a:r>
            <a:r>
              <a:rPr lang="en-US" altLang="ja-JP" dirty="0" smtClean="0"/>
              <a:t>2(</a:t>
            </a:r>
            <a:r>
              <a:rPr lang="ja-JP" altLang="en-US" dirty="0" smtClean="0"/>
              <a:t>繰り返し処理</a:t>
            </a:r>
            <a:r>
              <a:rPr lang="en-US" altLang="ja-JP" dirty="0" smtClean="0"/>
              <a:t>)</a:t>
            </a:r>
            <a:endParaRPr kumimoji="1" lang="ja-JP" altLang="en-US" dirty="0"/>
          </a:p>
        </p:txBody>
      </p:sp>
      <p:sp>
        <p:nvSpPr>
          <p:cNvPr id="6" name="雲 5"/>
          <p:cNvSpPr/>
          <p:nvPr/>
        </p:nvSpPr>
        <p:spPr bwMode="auto">
          <a:xfrm>
            <a:off x="4825932" y="5013176"/>
            <a:ext cx="4426587" cy="1656184"/>
          </a:xfrm>
          <a:prstGeom prst="cloud">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4" name="正方形/長方形 23"/>
          <p:cNvSpPr/>
          <p:nvPr/>
        </p:nvSpPr>
        <p:spPr>
          <a:xfrm>
            <a:off x="4979631" y="5301208"/>
            <a:ext cx="4128873" cy="9361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chemeClr val="tx1"/>
                </a:solidFill>
              </a:rPr>
              <a:t>非熟練者は判断することが困難</a:t>
            </a:r>
            <a:endParaRPr lang="en-US" altLang="ja-JP" sz="2400" dirty="0">
              <a:solidFill>
                <a:schemeClr val="tx1"/>
              </a:solidFill>
            </a:endParaRPr>
          </a:p>
        </p:txBody>
      </p:sp>
      <p:sp>
        <p:nvSpPr>
          <p:cNvPr id="5" name="正方形/長方形 4"/>
          <p:cNvSpPr/>
          <p:nvPr/>
        </p:nvSpPr>
        <p:spPr>
          <a:xfrm>
            <a:off x="683568" y="2276872"/>
            <a:ext cx="4032448" cy="223224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4" name="右矢印 13"/>
          <p:cNvSpPr/>
          <p:nvPr/>
        </p:nvSpPr>
        <p:spPr>
          <a:xfrm flipH="1">
            <a:off x="4499991" y="2488250"/>
            <a:ext cx="1040305" cy="216024"/>
          </a:xfrm>
          <a:prstGeom prst="rightArrow">
            <a:avLst/>
          </a:prstGeom>
          <a:solidFill>
            <a:srgbClr val="00B050"/>
          </a:solidFill>
          <a:ln>
            <a:solidFill>
              <a:schemeClr val="accent1">
                <a:lumMod val="25000"/>
              </a:schemeClr>
            </a:solidFill>
          </a:ln>
          <a:scene3d>
            <a:camera prst="orthographicFront">
              <a:rot lat="0" lon="2099999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右矢印 16"/>
          <p:cNvSpPr/>
          <p:nvPr/>
        </p:nvSpPr>
        <p:spPr>
          <a:xfrm flipH="1">
            <a:off x="4499992" y="2989038"/>
            <a:ext cx="1041788" cy="216024"/>
          </a:xfrm>
          <a:prstGeom prst="rightArrow">
            <a:avLst/>
          </a:prstGeom>
          <a:solidFill>
            <a:schemeClr val="accent2">
              <a:lumMod val="40000"/>
              <a:lumOff val="60000"/>
            </a:schemeClr>
          </a:solidFill>
          <a:ln>
            <a:solidFill>
              <a:schemeClr val="accent1">
                <a:lumMod val="25000"/>
              </a:schemeClr>
            </a:solidFill>
          </a:ln>
          <a:scene3d>
            <a:camera prst="orthographicFront">
              <a:rot lat="0" lon="2099999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右矢印 18"/>
          <p:cNvSpPr/>
          <p:nvPr/>
        </p:nvSpPr>
        <p:spPr>
          <a:xfrm flipH="1">
            <a:off x="4716012" y="3569902"/>
            <a:ext cx="224263" cy="231311"/>
          </a:xfrm>
          <a:prstGeom prst="rightArrow">
            <a:avLst/>
          </a:prstGeom>
          <a:solidFill>
            <a:srgbClr val="FF0000"/>
          </a:solidFill>
          <a:ln>
            <a:solidFill>
              <a:schemeClr val="accent1">
                <a:lumMod val="25000"/>
              </a:schemeClr>
            </a:solidFill>
          </a:ln>
          <a:scene3d>
            <a:camera prst="orthographicFront">
              <a:rot lat="0" lon="2099999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65724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1"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1" animBg="1"/>
      <p:bldP spid="9" grpId="1" animBg="1"/>
      <p:bldP spid="20" grpId="1" animBg="1"/>
      <p:bldP spid="21" grpId="1" animBg="1"/>
      <p:bldP spid="22" grpId="1" animBg="1"/>
      <p:bldP spid="7" grpId="1" animBg="1"/>
      <p:bldP spid="18" grpId="1" animBg="1"/>
      <p:bldP spid="6" grpId="1" animBg="1"/>
      <p:bldP spid="24" grpId="1"/>
      <p:bldP spid="5" grpId="1" animBg="1"/>
      <p:bldP spid="14" grpId="1" animBg="1"/>
      <p:bldP spid="17" grpId="1" animBg="1"/>
      <p:bldP spid="19"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lang="ja-JP" altLang="en-US" sz="4000" dirty="0" smtClean="0"/>
              <a:t>既存研究</a:t>
            </a:r>
            <a:r>
              <a:rPr lang="ja-JP" altLang="en-US" sz="4000" dirty="0"/>
              <a:t>における</a:t>
            </a:r>
            <a:r>
              <a:rPr lang="ja-JP" altLang="en-US" sz="4000" dirty="0" smtClean="0"/>
              <a:t>メソッド抽出支援</a:t>
            </a:r>
            <a:endParaRPr lang="en-US" altLang="ja-JP" sz="4000" dirty="0"/>
          </a:p>
        </p:txBody>
      </p:sp>
      <p:sp>
        <p:nvSpPr>
          <p:cNvPr id="3" name="コンテンツ プレースホルダー 2"/>
          <p:cNvSpPr>
            <a:spLocks noGrp="1"/>
          </p:cNvSpPr>
          <p:nvPr>
            <p:ph idx="1"/>
          </p:nvPr>
        </p:nvSpPr>
        <p:spPr>
          <a:xfrm>
            <a:off x="0" y="1340768"/>
            <a:ext cx="9144000" cy="4824536"/>
          </a:xfrm>
        </p:spPr>
        <p:txBody>
          <a:bodyPr>
            <a:normAutofit/>
          </a:bodyPr>
          <a:lstStyle/>
          <a:p>
            <a:r>
              <a:rPr lang="ja-JP" altLang="en-US" dirty="0" smtClean="0"/>
              <a:t>メソッド抽出リファクタリングのための凝集度メトリクスを提案</a:t>
            </a:r>
            <a:r>
              <a:rPr lang="en-US" altLang="ja-JP" dirty="0" smtClean="0"/>
              <a:t>[1]</a:t>
            </a:r>
          </a:p>
          <a:p>
            <a:pPr lvl="1"/>
            <a:r>
              <a:rPr lang="ja-JP" altLang="en-US" dirty="0" smtClean="0"/>
              <a:t>凝集度</a:t>
            </a:r>
            <a:endParaRPr lang="en-US" altLang="ja-JP" dirty="0" smtClean="0"/>
          </a:p>
          <a:p>
            <a:pPr lvl="2"/>
            <a:r>
              <a:rPr lang="ja-JP" altLang="en-US" dirty="0" smtClean="0"/>
              <a:t>ソースコードの機能的なまとまり度合いを表す指標</a:t>
            </a:r>
            <a:endParaRPr lang="en-US" altLang="ja-JP" dirty="0" smtClean="0"/>
          </a:p>
          <a:p>
            <a:pPr lvl="1"/>
            <a:r>
              <a:rPr lang="en-US" altLang="ja-JP" dirty="0" smtClean="0"/>
              <a:t>3</a:t>
            </a:r>
            <a:r>
              <a:rPr lang="ja-JP" altLang="en-US" dirty="0" err="1" smtClean="0"/>
              <a:t>つの</a:t>
            </a:r>
            <a:r>
              <a:rPr lang="ja-JP" altLang="en-US" dirty="0" smtClean="0"/>
              <a:t>凝集度メトリクスを使用</a:t>
            </a:r>
            <a:endParaRPr lang="en-US" altLang="ja-JP" dirty="0" smtClean="0"/>
          </a:p>
          <a:p>
            <a:pPr lvl="2"/>
            <a:r>
              <a:rPr lang="en-US" altLang="ja-JP" dirty="0" err="1" smtClean="0">
                <a:latin typeface="+mn-ea"/>
              </a:rPr>
              <a:t>FTightness</a:t>
            </a:r>
            <a:endParaRPr lang="en-US" altLang="ja-JP" dirty="0" smtClean="0">
              <a:latin typeface="+mn-ea"/>
            </a:endParaRPr>
          </a:p>
          <a:p>
            <a:pPr lvl="2"/>
            <a:r>
              <a:rPr lang="en-US" altLang="ja-JP" dirty="0" err="1" smtClean="0">
                <a:latin typeface="+mn-ea"/>
              </a:rPr>
              <a:t>FCoverage</a:t>
            </a:r>
            <a:endParaRPr lang="en-US" altLang="ja-JP" dirty="0" smtClean="0">
              <a:latin typeface="+mn-ea"/>
            </a:endParaRPr>
          </a:p>
          <a:p>
            <a:pPr lvl="2"/>
            <a:r>
              <a:rPr lang="en-US" altLang="ja-JP" dirty="0" err="1" smtClean="0">
                <a:latin typeface="+mn-ea"/>
              </a:rPr>
              <a:t>FOverlap</a:t>
            </a:r>
            <a:endParaRPr lang="en-US" altLang="ja-JP" dirty="0">
              <a:latin typeface="+mn-ea"/>
            </a:endParaRPr>
          </a:p>
        </p:txBody>
      </p:sp>
      <p:sp>
        <p:nvSpPr>
          <p:cNvPr id="5" name="テキスト ボックス 4"/>
          <p:cNvSpPr txBox="1"/>
          <p:nvPr/>
        </p:nvSpPr>
        <p:spPr>
          <a:xfrm>
            <a:off x="1475656" y="6433591"/>
            <a:ext cx="7308411" cy="307777"/>
          </a:xfrm>
          <a:prstGeom prst="rect">
            <a:avLst/>
          </a:prstGeom>
          <a:noFill/>
        </p:spPr>
        <p:txBody>
          <a:bodyPr wrap="none" rtlCol="0">
            <a:spAutoFit/>
          </a:bodyPr>
          <a:lstStyle/>
          <a:p>
            <a:r>
              <a:rPr lang="en-US" altLang="ja-JP" sz="1400" dirty="0">
                <a:latin typeface="+mj-ea"/>
                <a:ea typeface="+mj-ea"/>
              </a:rPr>
              <a:t>[1] </a:t>
            </a:r>
            <a:r>
              <a:rPr lang="ja-JP" altLang="en-US" sz="1400" dirty="0" smtClean="0">
                <a:latin typeface="+mj-ea"/>
                <a:ea typeface="+mj-ea"/>
              </a:rPr>
              <a:t>後藤ら</a:t>
            </a:r>
            <a:r>
              <a:rPr lang="en-US" altLang="ja-JP" sz="1400" dirty="0" smtClean="0">
                <a:latin typeface="+mj-ea"/>
                <a:ea typeface="+mj-ea"/>
              </a:rPr>
              <a:t>,”</a:t>
            </a:r>
            <a:r>
              <a:rPr lang="ja-JP" altLang="en-US" sz="1400" dirty="0" smtClean="0">
                <a:latin typeface="+mj-ea"/>
                <a:ea typeface="+mj-ea"/>
              </a:rPr>
              <a:t>差分を含む類似メソッドの集約支援ツール</a:t>
            </a:r>
            <a:r>
              <a:rPr lang="en-US" altLang="ja-JP" sz="1400" dirty="0" smtClean="0">
                <a:latin typeface="+mj-ea"/>
                <a:ea typeface="+mj-ea"/>
              </a:rPr>
              <a:t>” ,</a:t>
            </a:r>
            <a:r>
              <a:rPr lang="ja-JP" altLang="en-US" sz="1400" dirty="0" smtClean="0">
                <a:latin typeface="+mj-ea"/>
                <a:ea typeface="+mj-ea"/>
              </a:rPr>
              <a:t>情報処理学会論文誌</a:t>
            </a:r>
            <a:r>
              <a:rPr lang="en-US" altLang="ja-JP" sz="1400" dirty="0" smtClean="0">
                <a:latin typeface="+mj-ea"/>
                <a:ea typeface="+mj-ea"/>
              </a:rPr>
              <a:t>,vol. 54,No.2, 2013</a:t>
            </a:r>
            <a:r>
              <a:rPr lang="en-US" altLang="ja-JP" sz="1400" dirty="0">
                <a:latin typeface="+mj-ea"/>
                <a:ea typeface="+mj-ea"/>
              </a:rPr>
              <a:t>.</a:t>
            </a:r>
          </a:p>
        </p:txBody>
      </p:sp>
      <p:grpSp>
        <p:nvGrpSpPr>
          <p:cNvPr id="4" name="グループ化 3"/>
          <p:cNvGrpSpPr/>
          <p:nvPr/>
        </p:nvGrpSpPr>
        <p:grpSpPr>
          <a:xfrm>
            <a:off x="4427984" y="3932247"/>
            <a:ext cx="3960440" cy="2449081"/>
            <a:chOff x="5034831" y="3198045"/>
            <a:chExt cx="3065561" cy="2510527"/>
          </a:xfrm>
        </p:grpSpPr>
        <p:sp>
          <p:nvSpPr>
            <p:cNvPr id="8" name="Freeform 6"/>
            <p:cNvSpPr>
              <a:spLocks/>
            </p:cNvSpPr>
            <p:nvPr/>
          </p:nvSpPr>
          <p:spPr bwMode="auto">
            <a:xfrm>
              <a:off x="5034831" y="3199315"/>
              <a:ext cx="1375387" cy="2509257"/>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w="9525">
              <a:solidFill>
                <a:srgbClr val="000000"/>
              </a:solidFill>
              <a:round/>
              <a:headEnd/>
              <a:tailEnd/>
            </a:ln>
            <a:extLst/>
          </p:spPr>
          <p:txBody>
            <a:bodyPr/>
            <a:lstStyle/>
            <a:p>
              <a:endParaRPr lang="ja-JP" altLang="en-US"/>
            </a:p>
          </p:txBody>
        </p:sp>
        <p:sp>
          <p:nvSpPr>
            <p:cNvPr id="9" name="Freeform 7"/>
            <p:cNvSpPr>
              <a:spLocks/>
            </p:cNvSpPr>
            <p:nvPr/>
          </p:nvSpPr>
          <p:spPr bwMode="auto">
            <a:xfrm>
              <a:off x="5034831" y="3199315"/>
              <a:ext cx="1375387" cy="2509257"/>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0" name="Freeform 8"/>
            <p:cNvSpPr>
              <a:spLocks/>
            </p:cNvSpPr>
            <p:nvPr/>
          </p:nvSpPr>
          <p:spPr bwMode="auto">
            <a:xfrm>
              <a:off x="6066372" y="3199315"/>
              <a:ext cx="343846" cy="457894"/>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w="9525">
              <a:solidFill>
                <a:srgbClr val="000000"/>
              </a:solidFill>
              <a:round/>
              <a:headEnd/>
              <a:tailEnd/>
            </a:ln>
            <a:extLst/>
          </p:spPr>
          <p:txBody>
            <a:bodyPr/>
            <a:lstStyle/>
            <a:p>
              <a:endParaRPr lang="ja-JP" altLang="en-US"/>
            </a:p>
          </p:txBody>
        </p:sp>
        <p:sp>
          <p:nvSpPr>
            <p:cNvPr id="11" name="Freeform 9"/>
            <p:cNvSpPr>
              <a:spLocks/>
            </p:cNvSpPr>
            <p:nvPr/>
          </p:nvSpPr>
          <p:spPr bwMode="auto">
            <a:xfrm>
              <a:off x="6066372" y="3199315"/>
              <a:ext cx="343846" cy="457894"/>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2" name="Line 15"/>
            <p:cNvSpPr>
              <a:spLocks noChangeShapeType="1"/>
            </p:cNvSpPr>
            <p:nvPr/>
          </p:nvSpPr>
          <p:spPr bwMode="auto">
            <a:xfrm>
              <a:off x="5154931" y="3998340"/>
              <a:ext cx="704146"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3" name="Line 19"/>
            <p:cNvSpPr>
              <a:spLocks noChangeShapeType="1"/>
            </p:cNvSpPr>
            <p:nvPr/>
          </p:nvSpPr>
          <p:spPr bwMode="auto">
            <a:xfrm>
              <a:off x="5154931" y="3769393"/>
              <a:ext cx="704146"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4" name="Line 20"/>
            <p:cNvSpPr>
              <a:spLocks noChangeShapeType="1"/>
            </p:cNvSpPr>
            <p:nvPr/>
          </p:nvSpPr>
          <p:spPr bwMode="auto">
            <a:xfrm>
              <a:off x="5154930" y="4988493"/>
              <a:ext cx="704146"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5" name="Line 21"/>
            <p:cNvSpPr>
              <a:spLocks noChangeShapeType="1"/>
            </p:cNvSpPr>
            <p:nvPr/>
          </p:nvSpPr>
          <p:spPr bwMode="auto">
            <a:xfrm>
              <a:off x="5154931" y="4748466"/>
              <a:ext cx="911439"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cxnSp>
          <p:nvCxnSpPr>
            <p:cNvPr id="16" name="直線コネクタ 15"/>
            <p:cNvCxnSpPr/>
            <p:nvPr/>
          </p:nvCxnSpPr>
          <p:spPr bwMode="auto">
            <a:xfrm>
              <a:off x="5154932" y="4208406"/>
              <a:ext cx="996990"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17" name="直線コネクタ 16"/>
            <p:cNvCxnSpPr/>
            <p:nvPr/>
          </p:nvCxnSpPr>
          <p:spPr bwMode="auto">
            <a:xfrm>
              <a:off x="5174127" y="4431272"/>
              <a:ext cx="876890"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18" name="直線コネクタ 17"/>
            <p:cNvCxnSpPr/>
            <p:nvPr/>
          </p:nvCxnSpPr>
          <p:spPr bwMode="auto">
            <a:xfrm>
              <a:off x="5154930" y="5288526"/>
              <a:ext cx="996990"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19" name="曲線コネクタ 18"/>
            <p:cNvCxnSpPr/>
            <p:nvPr/>
          </p:nvCxnSpPr>
          <p:spPr>
            <a:xfrm rot="5400000" flipH="1" flipV="1">
              <a:off x="5455900" y="4051734"/>
              <a:ext cx="207776" cy="105569"/>
            </a:xfrm>
            <a:prstGeom prst="curvedConnector3">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曲線コネクタ 19"/>
            <p:cNvCxnSpPr/>
            <p:nvPr/>
          </p:nvCxnSpPr>
          <p:spPr>
            <a:xfrm rot="5400000" flipH="1" flipV="1">
              <a:off x="5193457" y="3894861"/>
              <a:ext cx="436723" cy="190367"/>
            </a:xfrm>
            <a:prstGeom prst="curvedConnector3">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曲線コネクタ 20"/>
            <p:cNvCxnSpPr/>
            <p:nvPr/>
          </p:nvCxnSpPr>
          <p:spPr>
            <a:xfrm rot="5400000">
              <a:off x="5397519" y="4423461"/>
              <a:ext cx="540059" cy="109951"/>
            </a:xfrm>
            <a:prstGeom prst="curvedConnector3">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曲線コネクタ 21"/>
            <p:cNvCxnSpPr/>
            <p:nvPr/>
          </p:nvCxnSpPr>
          <p:spPr>
            <a:xfrm rot="5400000">
              <a:off x="5223254" y="4652702"/>
              <a:ext cx="1080120" cy="191527"/>
            </a:xfrm>
            <a:prstGeom prst="curvedConnector3">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曲線コネクタ 22"/>
            <p:cNvCxnSpPr/>
            <p:nvPr/>
          </p:nvCxnSpPr>
          <p:spPr>
            <a:xfrm rot="5400000">
              <a:off x="4973040" y="4552003"/>
              <a:ext cx="782376" cy="95184"/>
            </a:xfrm>
            <a:prstGeom prst="curvedConnector3">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5119542" y="3298134"/>
              <a:ext cx="885815" cy="341219"/>
            </a:xfrm>
            <a:prstGeom prst="rect">
              <a:avLst/>
            </a:prstGeom>
            <a:noFill/>
            <a:ln>
              <a:noFill/>
            </a:ln>
          </p:spPr>
          <p:txBody>
            <a:bodyPr wrap="none" rtlCol="0">
              <a:spAutoFit/>
            </a:bodyPr>
            <a:lstStyle/>
            <a:p>
              <a:r>
                <a:rPr kumimoji="1" lang="ja-JP" altLang="en-US" dirty="0" smtClean="0"/>
                <a:t>協調度</a:t>
              </a:r>
              <a:r>
                <a:rPr kumimoji="1" lang="en-US" altLang="ja-JP" dirty="0" smtClean="0"/>
                <a:t>:</a:t>
              </a:r>
              <a:r>
                <a:rPr kumimoji="1" lang="ja-JP" altLang="en-US" dirty="0" smtClean="0"/>
                <a:t>大</a:t>
              </a:r>
              <a:endParaRPr kumimoji="1" lang="ja-JP" altLang="en-US" dirty="0"/>
            </a:p>
          </p:txBody>
        </p:sp>
        <p:sp>
          <p:nvSpPr>
            <p:cNvPr id="25" name="Freeform 6"/>
            <p:cNvSpPr>
              <a:spLocks/>
            </p:cNvSpPr>
            <p:nvPr/>
          </p:nvSpPr>
          <p:spPr bwMode="auto">
            <a:xfrm>
              <a:off x="6725005" y="3198045"/>
              <a:ext cx="1375387" cy="2509257"/>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w="9525">
              <a:solidFill>
                <a:srgbClr val="000000"/>
              </a:solidFill>
              <a:round/>
              <a:headEnd/>
              <a:tailEnd/>
            </a:ln>
            <a:extLst/>
          </p:spPr>
          <p:txBody>
            <a:bodyPr/>
            <a:lstStyle/>
            <a:p>
              <a:endParaRPr lang="ja-JP" altLang="en-US"/>
            </a:p>
          </p:txBody>
        </p:sp>
        <p:sp>
          <p:nvSpPr>
            <p:cNvPr id="26" name="Freeform 7"/>
            <p:cNvSpPr>
              <a:spLocks/>
            </p:cNvSpPr>
            <p:nvPr/>
          </p:nvSpPr>
          <p:spPr bwMode="auto">
            <a:xfrm>
              <a:off x="6725005" y="3198045"/>
              <a:ext cx="1375387" cy="2509257"/>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7" name="Freeform 8"/>
            <p:cNvSpPr>
              <a:spLocks/>
            </p:cNvSpPr>
            <p:nvPr/>
          </p:nvSpPr>
          <p:spPr bwMode="auto">
            <a:xfrm>
              <a:off x="7756545" y="3198045"/>
              <a:ext cx="343846" cy="457894"/>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w="9525">
              <a:solidFill>
                <a:srgbClr val="000000"/>
              </a:solidFill>
              <a:round/>
              <a:headEnd/>
              <a:tailEnd/>
            </a:ln>
            <a:extLst/>
          </p:spPr>
          <p:txBody>
            <a:bodyPr/>
            <a:lstStyle/>
            <a:p>
              <a:endParaRPr lang="ja-JP" altLang="en-US"/>
            </a:p>
          </p:txBody>
        </p:sp>
        <p:sp>
          <p:nvSpPr>
            <p:cNvPr id="28" name="Freeform 9"/>
            <p:cNvSpPr>
              <a:spLocks/>
            </p:cNvSpPr>
            <p:nvPr/>
          </p:nvSpPr>
          <p:spPr bwMode="auto">
            <a:xfrm>
              <a:off x="7756545" y="3198045"/>
              <a:ext cx="343846" cy="457894"/>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9" name="Line 15"/>
            <p:cNvSpPr>
              <a:spLocks noChangeShapeType="1"/>
            </p:cNvSpPr>
            <p:nvPr/>
          </p:nvSpPr>
          <p:spPr bwMode="auto">
            <a:xfrm>
              <a:off x="6845105" y="3997070"/>
              <a:ext cx="704146"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 name="Line 19"/>
            <p:cNvSpPr>
              <a:spLocks noChangeShapeType="1"/>
            </p:cNvSpPr>
            <p:nvPr/>
          </p:nvSpPr>
          <p:spPr bwMode="auto">
            <a:xfrm>
              <a:off x="6845105" y="3768123"/>
              <a:ext cx="704146"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1" name="Line 20"/>
            <p:cNvSpPr>
              <a:spLocks noChangeShapeType="1"/>
            </p:cNvSpPr>
            <p:nvPr/>
          </p:nvSpPr>
          <p:spPr bwMode="auto">
            <a:xfrm>
              <a:off x="6845104" y="4987223"/>
              <a:ext cx="704146"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2" name="Line 21"/>
            <p:cNvSpPr>
              <a:spLocks noChangeShapeType="1"/>
            </p:cNvSpPr>
            <p:nvPr/>
          </p:nvSpPr>
          <p:spPr bwMode="auto">
            <a:xfrm>
              <a:off x="6845105" y="4747196"/>
              <a:ext cx="911439"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cxnSp>
          <p:nvCxnSpPr>
            <p:cNvPr id="33" name="直線コネクタ 32"/>
            <p:cNvCxnSpPr/>
            <p:nvPr/>
          </p:nvCxnSpPr>
          <p:spPr bwMode="auto">
            <a:xfrm>
              <a:off x="6845105" y="4207136"/>
              <a:ext cx="996990"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34" name="直線コネクタ 33"/>
            <p:cNvCxnSpPr/>
            <p:nvPr/>
          </p:nvCxnSpPr>
          <p:spPr bwMode="auto">
            <a:xfrm>
              <a:off x="6864301" y="4430002"/>
              <a:ext cx="876890"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35" name="直線コネクタ 34"/>
            <p:cNvCxnSpPr/>
            <p:nvPr/>
          </p:nvCxnSpPr>
          <p:spPr bwMode="auto">
            <a:xfrm>
              <a:off x="6845104" y="5287256"/>
              <a:ext cx="996990"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36" name="曲線コネクタ 35"/>
            <p:cNvCxnSpPr/>
            <p:nvPr/>
          </p:nvCxnSpPr>
          <p:spPr>
            <a:xfrm rot="5400000" flipH="1" flipV="1">
              <a:off x="6883631" y="3893591"/>
              <a:ext cx="436723" cy="190367"/>
            </a:xfrm>
            <a:prstGeom prst="curvedConnector3">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7" name="曲線コネクタ 36"/>
            <p:cNvCxnSpPr/>
            <p:nvPr/>
          </p:nvCxnSpPr>
          <p:spPr>
            <a:xfrm rot="5400000">
              <a:off x="6663214" y="4550733"/>
              <a:ext cx="782376" cy="95184"/>
            </a:xfrm>
            <a:prstGeom prst="curvedConnector3">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6845105" y="3274373"/>
              <a:ext cx="885815" cy="341219"/>
            </a:xfrm>
            <a:prstGeom prst="rect">
              <a:avLst/>
            </a:prstGeom>
            <a:noFill/>
            <a:ln>
              <a:noFill/>
            </a:ln>
          </p:spPr>
          <p:txBody>
            <a:bodyPr wrap="none" rtlCol="0">
              <a:spAutoFit/>
            </a:bodyPr>
            <a:lstStyle/>
            <a:p>
              <a:r>
                <a:rPr kumimoji="1" lang="ja-JP" altLang="en-US" dirty="0" smtClean="0"/>
                <a:t>協調度</a:t>
              </a:r>
              <a:r>
                <a:rPr kumimoji="1" lang="en-US" altLang="ja-JP" dirty="0" smtClean="0"/>
                <a:t>:</a:t>
              </a:r>
              <a:r>
                <a:rPr kumimoji="1" lang="ja-JP" altLang="en-US" dirty="0" smtClean="0"/>
                <a:t>小</a:t>
              </a:r>
              <a:endParaRPr kumimoji="1" lang="ja-JP" altLang="en-US" dirty="0"/>
            </a:p>
          </p:txBody>
        </p:sp>
        <p:cxnSp>
          <p:nvCxnSpPr>
            <p:cNvPr id="39" name="曲線コネクタ 38"/>
            <p:cNvCxnSpPr/>
            <p:nvPr/>
          </p:nvCxnSpPr>
          <p:spPr>
            <a:xfrm rot="5400000">
              <a:off x="5901104" y="4280089"/>
              <a:ext cx="221595" cy="78232"/>
            </a:xfrm>
            <a:prstGeom prst="curvedConnector3">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864348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プログラム</a:t>
            </a:r>
            <a:r>
              <a:rPr lang="ja-JP" altLang="en-US" sz="4000" dirty="0"/>
              <a:t>スライス</a:t>
            </a:r>
            <a:r>
              <a:rPr lang="ja-JP" altLang="en-US" sz="4000" dirty="0" smtClean="0"/>
              <a:t>を用いた凝集度メトリクス</a:t>
            </a:r>
            <a:endParaRPr kumimoji="1" lang="ja-JP" altLang="en-US" sz="4000" dirty="0"/>
          </a:p>
        </p:txBody>
      </p:sp>
      <p:grpSp>
        <p:nvGrpSpPr>
          <p:cNvPr id="4" name="グループ化 96"/>
          <p:cNvGrpSpPr/>
          <p:nvPr/>
        </p:nvGrpSpPr>
        <p:grpSpPr>
          <a:xfrm>
            <a:off x="1691680" y="1700808"/>
            <a:ext cx="3251966" cy="2837479"/>
            <a:chOff x="1302310" y="1412775"/>
            <a:chExt cx="2068467" cy="2405914"/>
          </a:xfrm>
          <a:solidFill>
            <a:srgbClr val="FFFFE7"/>
          </a:solidFill>
        </p:grpSpPr>
        <p:sp>
          <p:nvSpPr>
            <p:cNvPr id="5" name="正方形/長方形 4"/>
            <p:cNvSpPr/>
            <p:nvPr/>
          </p:nvSpPr>
          <p:spPr>
            <a:xfrm>
              <a:off x="1518334" y="1412775"/>
              <a:ext cx="1852443" cy="2405914"/>
            </a:xfrm>
            <a:prstGeom prst="rect">
              <a:avLst/>
            </a:prstGeom>
            <a:solidFill>
              <a:schemeClr val="bg1"/>
            </a:solidFill>
            <a:ln w="12700" cap="flat" cmpd="sng" algn="ctr">
              <a:solidFill>
                <a:sysClr val="windowText" lastClr="000000"/>
              </a:solidFill>
              <a:prstDash val="solid"/>
            </a:ln>
            <a:effectLst/>
          </p:spPr>
          <p:txBody>
            <a:bodyPr wrap="square" lIns="72000" rIns="36000" rtlCol="0" anchor="t" anchorCtr="0">
              <a:noAutofit/>
            </a:bodyPr>
            <a:lstStyle/>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i</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nt permutation(int </a:t>
              </a: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a</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int b) {</a:t>
              </a: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int i;</a:t>
              </a:r>
              <a:endPar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endParaRP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int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result = 1;</a:t>
              </a:r>
              <a:endPar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endParaRP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for </a:t>
              </a: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(i =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0; i &lt; b</a:t>
              </a: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i++) {</a:t>
              </a: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result = result * a;</a:t>
              </a: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a = a – 1;</a:t>
              </a:r>
              <a:endPar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endParaRP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a:t>
              </a: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return result;</a:t>
              </a:r>
              <a:endPar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endParaRP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p:txBody>
        </p:sp>
        <p:sp>
          <p:nvSpPr>
            <p:cNvPr id="6" name="正方形/長方形 5"/>
            <p:cNvSpPr/>
            <p:nvPr/>
          </p:nvSpPr>
          <p:spPr>
            <a:xfrm>
              <a:off x="1302310" y="1412776"/>
              <a:ext cx="216024" cy="2405913"/>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1</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2</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3</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4</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5</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6</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7</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8</a:t>
              </a: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9</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7" name="グループ化 6"/>
          <p:cNvGrpSpPr/>
          <p:nvPr/>
        </p:nvGrpSpPr>
        <p:grpSpPr>
          <a:xfrm>
            <a:off x="4948276" y="1383066"/>
            <a:ext cx="465572" cy="3156770"/>
            <a:chOff x="3116637" y="2636912"/>
            <a:chExt cx="465572" cy="2664295"/>
          </a:xfrm>
          <a:solidFill>
            <a:srgbClr val="FFFFE7"/>
          </a:solidFill>
        </p:grpSpPr>
        <p:sp>
          <p:nvSpPr>
            <p:cNvPr id="8" name="正方形/長方形 7"/>
            <p:cNvSpPr/>
            <p:nvPr/>
          </p:nvSpPr>
          <p:spPr>
            <a:xfrm>
              <a:off x="3116638" y="2906393"/>
              <a:ext cx="465571" cy="2394814"/>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p:txBody>
        </p:sp>
        <p:sp>
          <p:nvSpPr>
            <p:cNvPr id="9" name="正方形/長方形 8"/>
            <p:cNvSpPr/>
            <p:nvPr/>
          </p:nvSpPr>
          <p:spPr>
            <a:xfrm>
              <a:off x="3116637" y="2636912"/>
              <a:ext cx="465572" cy="269481"/>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err="1" smtClean="0">
                  <a:ln>
                    <a:noFill/>
                  </a:ln>
                  <a:solidFill>
                    <a:sysClr val="windowText" lastClr="000000"/>
                  </a:solidFill>
                  <a:effectLst/>
                  <a:uLnTx/>
                  <a:uFillTx/>
                  <a:latin typeface="Calibri"/>
                  <a:ea typeface="ＭＳ Ｐゴシック"/>
                  <a:cs typeface="+mn-cs"/>
                </a:rPr>
                <a:t>SL</a:t>
              </a:r>
              <a:r>
                <a:rPr kumimoji="1" lang="en-US" altLang="ja-JP" sz="1400" b="1" i="0" u="none" strike="noStrike" kern="0" cap="none" spc="0" normalizeH="0" baseline="0" noProof="0" dirty="0" err="1" smtClean="0">
                  <a:ln>
                    <a:noFill/>
                  </a:ln>
                  <a:solidFill>
                    <a:sysClr val="windowText" lastClr="000000"/>
                  </a:solidFill>
                  <a:effectLst/>
                  <a:uLnTx/>
                  <a:uFillTx/>
                  <a:latin typeface="Calibri"/>
                  <a:ea typeface="ＭＳ Ｐゴシック"/>
                  <a:cs typeface="+mn-cs"/>
                </a:rPr>
                <a:t>a</a:t>
              </a: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10" name="グループ化 9"/>
          <p:cNvGrpSpPr/>
          <p:nvPr/>
        </p:nvGrpSpPr>
        <p:grpSpPr>
          <a:xfrm>
            <a:off x="5413848" y="1383066"/>
            <a:ext cx="470610" cy="3156770"/>
            <a:chOff x="3582209" y="2636912"/>
            <a:chExt cx="470610" cy="2664296"/>
          </a:xfrm>
          <a:solidFill>
            <a:schemeClr val="bg1"/>
          </a:solidFill>
        </p:grpSpPr>
        <p:sp>
          <p:nvSpPr>
            <p:cNvPr id="11" name="正方形/長方形 10"/>
            <p:cNvSpPr/>
            <p:nvPr/>
          </p:nvSpPr>
          <p:spPr>
            <a:xfrm>
              <a:off x="3582209" y="2906392"/>
              <a:ext cx="470610" cy="2394816"/>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sp>
          <p:nvSpPr>
            <p:cNvPr id="12" name="正方形/長方形 11"/>
            <p:cNvSpPr/>
            <p:nvPr/>
          </p:nvSpPr>
          <p:spPr>
            <a:xfrm>
              <a:off x="3582209" y="2636912"/>
              <a:ext cx="470610" cy="269481"/>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SL</a:t>
              </a:r>
              <a:r>
                <a:rPr kumimoji="1" lang="en-US" altLang="ja-JP" sz="1400" b="1" i="0" u="none" strike="noStrike" kern="0" cap="none" spc="0" normalizeH="0" baseline="0" noProof="0" smtClean="0">
                  <a:ln>
                    <a:noFill/>
                  </a:ln>
                  <a:solidFill>
                    <a:sysClr val="windowText" lastClr="000000"/>
                  </a:solidFill>
                  <a:effectLst/>
                  <a:uLnTx/>
                  <a:uFillTx/>
                  <a:latin typeface="Calibri"/>
                  <a:ea typeface="ＭＳ Ｐゴシック"/>
                  <a:cs typeface="+mn-cs"/>
                </a:rPr>
                <a:t>b</a:t>
              </a: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13" name="グループ化 12"/>
          <p:cNvGrpSpPr/>
          <p:nvPr/>
        </p:nvGrpSpPr>
        <p:grpSpPr>
          <a:xfrm>
            <a:off x="5884457" y="1383066"/>
            <a:ext cx="632529" cy="3155220"/>
            <a:chOff x="4222630" y="3212976"/>
            <a:chExt cx="632529" cy="2662988"/>
          </a:xfrm>
        </p:grpSpPr>
        <p:sp>
          <p:nvSpPr>
            <p:cNvPr id="14" name="正方形/長方形 13"/>
            <p:cNvSpPr/>
            <p:nvPr/>
          </p:nvSpPr>
          <p:spPr>
            <a:xfrm>
              <a:off x="4222630" y="3481149"/>
              <a:ext cx="632529" cy="2394815"/>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p>
          </p:txBody>
        </p:sp>
        <p:sp>
          <p:nvSpPr>
            <p:cNvPr id="15" name="正方形/長方形 14"/>
            <p:cNvSpPr/>
            <p:nvPr/>
          </p:nvSpPr>
          <p:spPr>
            <a:xfrm>
              <a:off x="4222630" y="3212976"/>
              <a:ext cx="632529" cy="269480"/>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err="1" smtClean="0">
                  <a:ln>
                    <a:noFill/>
                  </a:ln>
                  <a:solidFill>
                    <a:sysClr val="windowText" lastClr="000000"/>
                  </a:solidFill>
                  <a:effectLst/>
                  <a:uLnTx/>
                  <a:uFillTx/>
                  <a:latin typeface="Calibri"/>
                  <a:ea typeface="ＭＳ Ｐゴシック"/>
                  <a:cs typeface="+mn-cs"/>
                </a:rPr>
                <a:t>SL</a:t>
              </a:r>
              <a:r>
                <a:rPr kumimoji="0" lang="en-US" altLang="ja-JP" sz="1100" b="1" i="0" u="none" strike="noStrike" kern="0" cap="none" spc="0" normalizeH="0" baseline="0" noProof="0" dirty="0" err="1" smtClean="0">
                  <a:ln>
                    <a:noFill/>
                  </a:ln>
                  <a:solidFill>
                    <a:sysClr val="windowText" lastClr="000000"/>
                  </a:solidFill>
                  <a:effectLst/>
                  <a:uLnTx/>
                  <a:uFillTx/>
                  <a:latin typeface="Calibri"/>
                  <a:ea typeface="ＭＳ Ｐゴシック"/>
                  <a:cs typeface="+mn-cs"/>
                </a:rPr>
                <a:t>result</a:t>
              </a:r>
              <a:endParaRPr kumimoji="1" lang="en-US" altLang="ja-JP" sz="1400"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16" name="グループ化 15"/>
          <p:cNvGrpSpPr/>
          <p:nvPr/>
        </p:nvGrpSpPr>
        <p:grpSpPr>
          <a:xfrm>
            <a:off x="6516986" y="1383066"/>
            <a:ext cx="632529" cy="3156770"/>
            <a:chOff x="4855159" y="3212976"/>
            <a:chExt cx="632529" cy="2664296"/>
          </a:xfrm>
        </p:grpSpPr>
        <p:grpSp>
          <p:nvGrpSpPr>
            <p:cNvPr id="17" name="グループ化 16"/>
            <p:cNvGrpSpPr/>
            <p:nvPr/>
          </p:nvGrpSpPr>
          <p:grpSpPr>
            <a:xfrm>
              <a:off x="4855159" y="3212976"/>
              <a:ext cx="632529" cy="2664296"/>
              <a:chOff x="4685347" y="2636912"/>
              <a:chExt cx="632529" cy="2664296"/>
            </a:xfrm>
            <a:solidFill>
              <a:srgbClr val="FFFFE7"/>
            </a:solidFill>
          </p:grpSpPr>
          <p:sp>
            <p:nvSpPr>
              <p:cNvPr id="19" name="正方形/長方形 18"/>
              <p:cNvSpPr/>
              <p:nvPr/>
            </p:nvSpPr>
            <p:spPr>
              <a:xfrm>
                <a:off x="4685347" y="2905284"/>
                <a:ext cx="632529" cy="2395924"/>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sp>
            <p:nvSpPr>
              <p:cNvPr id="20" name="正方形/長方形 19"/>
              <p:cNvSpPr/>
              <p:nvPr/>
            </p:nvSpPr>
            <p:spPr>
              <a:xfrm>
                <a:off x="4685347" y="2636912"/>
                <a:ext cx="632529" cy="269480"/>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SL</a:t>
                </a:r>
                <a:r>
                  <a:rPr kumimoji="0" lang="en-US" altLang="ja-JP" sz="1400" b="1" i="0" u="none" strike="noStrike" kern="0" cap="none" spc="0" normalizeH="0" baseline="0" noProof="0" dirty="0" smtClean="0">
                    <a:ln>
                      <a:noFill/>
                    </a:ln>
                    <a:solidFill>
                      <a:sysClr val="windowText" lastClr="000000"/>
                    </a:solidFill>
                    <a:effectLst/>
                    <a:uLnTx/>
                    <a:uFillTx/>
                    <a:latin typeface="Calibri"/>
                    <a:ea typeface="ＭＳ Ｐゴシック"/>
                    <a:cs typeface="+mn-cs"/>
                  </a:rPr>
                  <a:t>int</a:t>
                </a: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cxnSp>
          <p:nvCxnSpPr>
            <p:cNvPr id="18" name="直線コネクタ 17"/>
            <p:cNvCxnSpPr/>
            <p:nvPr/>
          </p:nvCxnSpPr>
          <p:spPr>
            <a:xfrm>
              <a:off x="4855159" y="3212976"/>
              <a:ext cx="0" cy="2664296"/>
            </a:xfrm>
            <a:prstGeom prst="line">
              <a:avLst/>
            </a:prstGeom>
            <a:solidFill>
              <a:srgbClr val="FFFFE7"/>
            </a:solidFill>
            <a:ln w="25400" cap="flat" cmpd="sng" algn="ctr">
              <a:solidFill>
                <a:sysClr val="windowText" lastClr="000000"/>
              </a:solidFill>
              <a:prstDash val="solid"/>
            </a:ln>
            <a:effectLst/>
          </p:spPr>
        </p:cxnSp>
      </p:grpSp>
      <p:sp>
        <p:nvSpPr>
          <p:cNvPr id="21" name="線吹き出し 1 (枠付き) 20"/>
          <p:cNvSpPr/>
          <p:nvPr/>
        </p:nvSpPr>
        <p:spPr bwMode="auto">
          <a:xfrm>
            <a:off x="107504" y="4662952"/>
            <a:ext cx="2808311" cy="847961"/>
          </a:xfrm>
          <a:prstGeom prst="borderCallout1">
            <a:avLst>
              <a:gd name="adj1" fmla="val 28027"/>
              <a:gd name="adj2" fmla="val 101193"/>
              <a:gd name="adj3" fmla="val -296809"/>
              <a:gd name="adj4" fmla="val 14908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引数</a:t>
            </a:r>
            <a:r>
              <a:rPr kumimoji="0" lang="en-US" altLang="ja-JP" sz="2400" b="0" i="0" u="none" strike="noStrike" cap="none" normalizeH="0" baseline="0" dirty="0" err="1" smtClean="0">
                <a:ln>
                  <a:noFill/>
                </a:ln>
                <a:solidFill>
                  <a:schemeClr val="tx1"/>
                </a:solidFill>
                <a:effectLst/>
                <a:latin typeface="Times New Roman" pitchFamily="18" charset="0"/>
                <a:ea typeface="ＭＳ Ｐゴシック" pitchFamily="50" charset="-128"/>
              </a:rPr>
              <a:t>a,b</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を起点とした前向きスライス</a:t>
            </a:r>
          </a:p>
        </p:txBody>
      </p:sp>
      <p:sp>
        <p:nvSpPr>
          <p:cNvPr id="22" name="線吹き出し 1 (枠付き) 21"/>
          <p:cNvSpPr/>
          <p:nvPr/>
        </p:nvSpPr>
        <p:spPr bwMode="auto">
          <a:xfrm>
            <a:off x="107504" y="4653136"/>
            <a:ext cx="2808311" cy="847961"/>
          </a:xfrm>
          <a:prstGeom prst="borderCallout1">
            <a:avLst>
              <a:gd name="adj1" fmla="val 28027"/>
              <a:gd name="adj2" fmla="val 101193"/>
              <a:gd name="adj3" fmla="val -60807"/>
              <a:gd name="adj4" fmla="val 11640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result</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を起点とした</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dirty="0">
                <a:latin typeface="Times New Roman" pitchFamily="18" charset="0"/>
                <a:ea typeface="ＭＳ Ｐゴシック" pitchFamily="50" charset="-128"/>
              </a:rPr>
              <a:t>後ろ</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向きスライス</a:t>
            </a:r>
          </a:p>
        </p:txBody>
      </p:sp>
      <p:sp>
        <p:nvSpPr>
          <p:cNvPr id="23" name="線吹き出し 1 (枠付き) 22"/>
          <p:cNvSpPr/>
          <p:nvPr/>
        </p:nvSpPr>
        <p:spPr bwMode="auto">
          <a:xfrm>
            <a:off x="107504" y="4653136"/>
            <a:ext cx="2808311" cy="847961"/>
          </a:xfrm>
          <a:prstGeom prst="borderCallout1">
            <a:avLst>
              <a:gd name="adj1" fmla="val 28027"/>
              <a:gd name="adj2" fmla="val 101193"/>
              <a:gd name="adj3" fmla="val -359423"/>
              <a:gd name="adj4" fmla="val 24291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dirty="0" smtClean="0">
                <a:latin typeface="Times New Roman" pitchFamily="18" charset="0"/>
                <a:ea typeface="ＭＳ Ｐゴシック" pitchFamily="50" charset="-128"/>
              </a:rPr>
              <a:t>すべてのスライスの積集合</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942040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5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50"/>
                                        <p:tgtEl>
                                          <p:spTgt spid="10"/>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0" nodeType="clickEffect">
                                  <p:stCondLst>
                                    <p:cond delay="0"/>
                                  </p:stCondLst>
                                  <p:childTnLst>
                                    <p:set>
                                      <p:cBhvr>
                                        <p:cTn id="17" dur="1" fill="hold">
                                          <p:stCondLst>
                                            <p:cond delay="0"/>
                                          </p:stCondLst>
                                        </p:cTn>
                                        <p:tgtEl>
                                          <p:spTgt spid="21"/>
                                        </p:tgtEl>
                                        <p:attrNameLst>
                                          <p:attrName>style.visibility</p:attrName>
                                        </p:attrNameLst>
                                      </p:cBhvr>
                                      <p:to>
                                        <p:strVal val="hidden"/>
                                      </p:to>
                                    </p:set>
                                  </p:childTnLst>
                                </p:cTn>
                              </p:par>
                              <p:par>
                                <p:cTn id="18" presetID="10"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250"/>
                                        <p:tgtEl>
                                          <p:spTgt spid="1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fade">
                                      <p:cBhvr>
                                        <p:cTn id="23" dur="5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250"/>
                                        <p:tgtEl>
                                          <p:spTgt spid="16"/>
                                        </p:tgtEl>
                                      </p:cBhvr>
                                    </p:animEffect>
                                  </p:childTnLst>
                                </p:cTn>
                              </p:par>
                              <p:par>
                                <p:cTn id="29" presetID="1" presetClass="exit" presetSubtype="0" fill="hold" grpId="1" nodeType="withEffect">
                                  <p:stCondLst>
                                    <p:cond delay="0"/>
                                  </p:stCondLst>
                                  <p:childTnLst>
                                    <p:set>
                                      <p:cBhvr>
                                        <p:cTn id="30" dur="1" fill="hold">
                                          <p:stCondLst>
                                            <p:cond delay="0"/>
                                          </p:stCondLst>
                                        </p:cTn>
                                        <p:tgtEl>
                                          <p:spTgt spid="22"/>
                                        </p:tgtEl>
                                        <p:attrNameLst>
                                          <p:attrName>style.visibility</p:attrName>
                                        </p:attrNameLst>
                                      </p:cBhvr>
                                      <p:to>
                                        <p:strVal val="hidden"/>
                                      </p:to>
                                    </p:set>
                                  </p:childTnLst>
                                </p:cTn>
                              </p:par>
                              <p:par>
                                <p:cTn id="31" presetID="10"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1" grpId="1" animBg="1"/>
      <p:bldP spid="22" grpId="0" animBg="1"/>
      <p:bldP spid="22" grpId="1"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プログラム</a:t>
            </a:r>
            <a:r>
              <a:rPr lang="ja-JP" altLang="en-US" sz="4000" dirty="0"/>
              <a:t>スライス</a:t>
            </a:r>
            <a:r>
              <a:rPr lang="ja-JP" altLang="en-US" sz="4000" dirty="0" smtClean="0"/>
              <a:t>を用いた凝集度メトリクス</a:t>
            </a:r>
            <a:endParaRPr kumimoji="1" lang="ja-JP" altLang="en-US" sz="4000" dirty="0"/>
          </a:p>
        </p:txBody>
      </p:sp>
      <p:grpSp>
        <p:nvGrpSpPr>
          <p:cNvPr id="4" name="グループ化 96"/>
          <p:cNvGrpSpPr/>
          <p:nvPr/>
        </p:nvGrpSpPr>
        <p:grpSpPr>
          <a:xfrm>
            <a:off x="1691680" y="1700808"/>
            <a:ext cx="3251966" cy="2837479"/>
            <a:chOff x="1302310" y="1412775"/>
            <a:chExt cx="2068467" cy="2405914"/>
          </a:xfrm>
          <a:solidFill>
            <a:srgbClr val="FFFFE7"/>
          </a:solidFill>
        </p:grpSpPr>
        <p:sp>
          <p:nvSpPr>
            <p:cNvPr id="5" name="正方形/長方形 4"/>
            <p:cNvSpPr/>
            <p:nvPr/>
          </p:nvSpPr>
          <p:spPr>
            <a:xfrm>
              <a:off x="1518334" y="1412775"/>
              <a:ext cx="1852443" cy="2405914"/>
            </a:xfrm>
            <a:prstGeom prst="rect">
              <a:avLst/>
            </a:prstGeom>
            <a:solidFill>
              <a:schemeClr val="bg1"/>
            </a:solidFill>
            <a:ln w="12700" cap="flat" cmpd="sng" algn="ctr">
              <a:solidFill>
                <a:sysClr val="windowText" lastClr="000000"/>
              </a:solidFill>
              <a:prstDash val="solid"/>
            </a:ln>
            <a:effectLst/>
          </p:spPr>
          <p:txBody>
            <a:bodyPr wrap="square" lIns="72000" rIns="36000" rtlCol="0" anchor="t" anchorCtr="0">
              <a:noAutofit/>
            </a:bodyPr>
            <a:lstStyle/>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i</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nt permutation(int </a:t>
              </a: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a</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int b) {</a:t>
              </a: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int i;</a:t>
              </a:r>
              <a:endPar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endParaRP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int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result = 1;</a:t>
              </a:r>
              <a:endPar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endParaRP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for </a:t>
              </a: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(i =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0; i &lt; b</a:t>
              </a: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i++) {</a:t>
              </a: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result = result * a;</a:t>
              </a: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a = a – 1;</a:t>
              </a:r>
              <a:endPar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endParaRP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a:t>
              </a: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 </a:t>
              </a: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 return result;</a:t>
              </a:r>
              <a:endParaRPr kumimoji="0" lang="nn-NO" altLang="ja-JP" b="0" i="0" u="none" strike="noStrike" kern="0" cap="none" spc="0" normalizeH="0" baseline="0" noProof="0" dirty="0">
                <a:ln>
                  <a:noFill/>
                </a:ln>
                <a:solidFill>
                  <a:sysClr val="windowText" lastClr="000000"/>
                </a:solidFill>
                <a:effectLst/>
                <a:uLnTx/>
                <a:uFillTx/>
                <a:latin typeface="Calibri"/>
                <a:ea typeface="ＭＳ Ｐゴシック"/>
                <a:cs typeface="+mn-cs"/>
              </a:endParaRPr>
            </a:p>
            <a:p>
              <a:pPr marL="0" marR="0" lvl="0" indent="0" defTabSz="914400" eaLnBrk="1" fontAlgn="auto" latinLnBrk="0" hangingPunct="1">
                <a:lnSpc>
                  <a:spcPct val="100000"/>
                </a:lnSpc>
                <a:spcBef>
                  <a:spcPts val="0"/>
                </a:spcBef>
                <a:spcAft>
                  <a:spcPts val="300"/>
                </a:spcAft>
                <a:buClrTx/>
                <a:buSzTx/>
                <a:buFontTx/>
                <a:buNone/>
                <a:tabLst/>
                <a:defRPr/>
              </a:pPr>
              <a:r>
                <a:rPr kumimoji="0" lang="nn-NO"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p:txBody>
        </p:sp>
        <p:sp>
          <p:nvSpPr>
            <p:cNvPr id="6" name="正方形/長方形 5"/>
            <p:cNvSpPr/>
            <p:nvPr/>
          </p:nvSpPr>
          <p:spPr>
            <a:xfrm>
              <a:off x="1302310" y="1412776"/>
              <a:ext cx="216024" cy="2405913"/>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1</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2</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3</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4</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5</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6</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7</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8</a:t>
              </a: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9</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7" name="グループ化 6"/>
          <p:cNvGrpSpPr/>
          <p:nvPr/>
        </p:nvGrpSpPr>
        <p:grpSpPr>
          <a:xfrm>
            <a:off x="4948276" y="1383066"/>
            <a:ext cx="465572" cy="3156770"/>
            <a:chOff x="3116637" y="2636912"/>
            <a:chExt cx="465572" cy="2664295"/>
          </a:xfrm>
          <a:solidFill>
            <a:srgbClr val="FFFFE7"/>
          </a:solidFill>
        </p:grpSpPr>
        <p:sp>
          <p:nvSpPr>
            <p:cNvPr id="8" name="正方形/長方形 7"/>
            <p:cNvSpPr/>
            <p:nvPr/>
          </p:nvSpPr>
          <p:spPr>
            <a:xfrm>
              <a:off x="3116638" y="2906393"/>
              <a:ext cx="465571" cy="2394814"/>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p:txBody>
        </p:sp>
        <p:sp>
          <p:nvSpPr>
            <p:cNvPr id="9" name="正方形/長方形 8"/>
            <p:cNvSpPr/>
            <p:nvPr/>
          </p:nvSpPr>
          <p:spPr>
            <a:xfrm>
              <a:off x="3116637" y="2636912"/>
              <a:ext cx="465572" cy="269481"/>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err="1" smtClean="0">
                  <a:ln>
                    <a:noFill/>
                  </a:ln>
                  <a:solidFill>
                    <a:sysClr val="windowText" lastClr="000000"/>
                  </a:solidFill>
                  <a:effectLst/>
                  <a:uLnTx/>
                  <a:uFillTx/>
                  <a:latin typeface="Calibri"/>
                  <a:ea typeface="ＭＳ Ｐゴシック"/>
                  <a:cs typeface="+mn-cs"/>
                </a:rPr>
                <a:t>SL</a:t>
              </a:r>
              <a:r>
                <a:rPr kumimoji="1" lang="en-US" altLang="ja-JP" sz="1400" b="1" i="0" u="none" strike="noStrike" kern="0" cap="none" spc="0" normalizeH="0" baseline="0" noProof="0" dirty="0" err="1" smtClean="0">
                  <a:ln>
                    <a:noFill/>
                  </a:ln>
                  <a:solidFill>
                    <a:sysClr val="windowText" lastClr="000000"/>
                  </a:solidFill>
                  <a:effectLst/>
                  <a:uLnTx/>
                  <a:uFillTx/>
                  <a:latin typeface="Calibri"/>
                  <a:ea typeface="ＭＳ Ｐゴシック"/>
                  <a:cs typeface="+mn-cs"/>
                </a:rPr>
                <a:t>a</a:t>
              </a: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10" name="グループ化 9"/>
          <p:cNvGrpSpPr/>
          <p:nvPr/>
        </p:nvGrpSpPr>
        <p:grpSpPr>
          <a:xfrm>
            <a:off x="5413848" y="1383066"/>
            <a:ext cx="470610" cy="3156770"/>
            <a:chOff x="3582209" y="2636912"/>
            <a:chExt cx="470610" cy="2664296"/>
          </a:xfrm>
          <a:solidFill>
            <a:schemeClr val="bg1"/>
          </a:solidFill>
        </p:grpSpPr>
        <p:sp>
          <p:nvSpPr>
            <p:cNvPr id="11" name="正方形/長方形 10"/>
            <p:cNvSpPr/>
            <p:nvPr/>
          </p:nvSpPr>
          <p:spPr>
            <a:xfrm>
              <a:off x="3582209" y="2906392"/>
              <a:ext cx="470610" cy="2394816"/>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sp>
          <p:nvSpPr>
            <p:cNvPr id="12" name="正方形/長方形 11"/>
            <p:cNvSpPr/>
            <p:nvPr/>
          </p:nvSpPr>
          <p:spPr>
            <a:xfrm>
              <a:off x="3582209" y="2636912"/>
              <a:ext cx="470610" cy="269481"/>
            </a:xfrm>
            <a:prstGeom prst="rect">
              <a:avLst/>
            </a:prstGeom>
            <a:grp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SL</a:t>
              </a:r>
              <a:r>
                <a:rPr kumimoji="1" lang="en-US" altLang="ja-JP" sz="1400" b="1" i="0" u="none" strike="noStrike" kern="0" cap="none" spc="0" normalizeH="0" baseline="0" noProof="0" smtClean="0">
                  <a:ln>
                    <a:noFill/>
                  </a:ln>
                  <a:solidFill>
                    <a:sysClr val="windowText" lastClr="000000"/>
                  </a:solidFill>
                  <a:effectLst/>
                  <a:uLnTx/>
                  <a:uFillTx/>
                  <a:latin typeface="Calibri"/>
                  <a:ea typeface="ＭＳ Ｐゴシック"/>
                  <a:cs typeface="+mn-cs"/>
                </a:rPr>
                <a:t>b</a:t>
              </a: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13" name="グループ化 12"/>
          <p:cNvGrpSpPr/>
          <p:nvPr/>
        </p:nvGrpSpPr>
        <p:grpSpPr>
          <a:xfrm>
            <a:off x="5884457" y="1383066"/>
            <a:ext cx="632529" cy="3155220"/>
            <a:chOff x="4222630" y="3212976"/>
            <a:chExt cx="632529" cy="2662988"/>
          </a:xfrm>
        </p:grpSpPr>
        <p:sp>
          <p:nvSpPr>
            <p:cNvPr id="14" name="正方形/長方形 13"/>
            <p:cNvSpPr/>
            <p:nvPr/>
          </p:nvSpPr>
          <p:spPr>
            <a:xfrm>
              <a:off x="4222630" y="3481149"/>
              <a:ext cx="632529" cy="2394815"/>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smtClean="0">
                  <a:ln>
                    <a:noFill/>
                  </a:ln>
                  <a:solidFill>
                    <a:sysClr val="windowText" lastClr="000000"/>
                  </a:solidFill>
                  <a:effectLst/>
                  <a:uLnTx/>
                  <a:uFillTx/>
                  <a:latin typeface="Calibri"/>
                  <a:ea typeface="ＭＳ Ｐゴシック"/>
                  <a:cs typeface="+mn-cs"/>
                </a:rPr>
                <a:t>|</a:t>
              </a:r>
            </a:p>
          </p:txBody>
        </p:sp>
        <p:sp>
          <p:nvSpPr>
            <p:cNvPr id="15" name="正方形/長方形 14"/>
            <p:cNvSpPr/>
            <p:nvPr/>
          </p:nvSpPr>
          <p:spPr>
            <a:xfrm>
              <a:off x="4222630" y="3212976"/>
              <a:ext cx="632529" cy="269480"/>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err="1" smtClean="0">
                  <a:ln>
                    <a:noFill/>
                  </a:ln>
                  <a:solidFill>
                    <a:sysClr val="windowText" lastClr="000000"/>
                  </a:solidFill>
                  <a:effectLst/>
                  <a:uLnTx/>
                  <a:uFillTx/>
                  <a:latin typeface="Calibri"/>
                  <a:ea typeface="ＭＳ Ｐゴシック"/>
                  <a:cs typeface="+mn-cs"/>
                </a:rPr>
                <a:t>SL</a:t>
              </a:r>
              <a:r>
                <a:rPr kumimoji="0" lang="en-US" altLang="ja-JP" sz="1100" b="1" i="0" u="none" strike="noStrike" kern="0" cap="none" spc="0" normalizeH="0" baseline="0" noProof="0" dirty="0" err="1" smtClean="0">
                  <a:ln>
                    <a:noFill/>
                  </a:ln>
                  <a:solidFill>
                    <a:sysClr val="windowText" lastClr="000000"/>
                  </a:solidFill>
                  <a:effectLst/>
                  <a:uLnTx/>
                  <a:uFillTx/>
                  <a:latin typeface="Calibri"/>
                  <a:ea typeface="ＭＳ Ｐゴシック"/>
                  <a:cs typeface="+mn-cs"/>
                </a:rPr>
                <a:t>result</a:t>
              </a:r>
              <a:endParaRPr kumimoji="1" lang="en-US" altLang="ja-JP" sz="1400"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grpSp>
        <p:nvGrpSpPr>
          <p:cNvPr id="16" name="グループ化 15"/>
          <p:cNvGrpSpPr/>
          <p:nvPr/>
        </p:nvGrpSpPr>
        <p:grpSpPr>
          <a:xfrm>
            <a:off x="6516986" y="1383066"/>
            <a:ext cx="632529" cy="3156770"/>
            <a:chOff x="4855159" y="3212976"/>
            <a:chExt cx="632529" cy="2664296"/>
          </a:xfrm>
        </p:grpSpPr>
        <p:grpSp>
          <p:nvGrpSpPr>
            <p:cNvPr id="17" name="グループ化 16"/>
            <p:cNvGrpSpPr/>
            <p:nvPr/>
          </p:nvGrpSpPr>
          <p:grpSpPr>
            <a:xfrm>
              <a:off x="4855159" y="3212976"/>
              <a:ext cx="632529" cy="2664296"/>
              <a:chOff x="4685347" y="2636912"/>
              <a:chExt cx="632529" cy="2664296"/>
            </a:xfrm>
            <a:solidFill>
              <a:srgbClr val="FFFFE7"/>
            </a:solidFill>
          </p:grpSpPr>
          <p:sp>
            <p:nvSpPr>
              <p:cNvPr id="19" name="正方形/長方形 18"/>
              <p:cNvSpPr/>
              <p:nvPr/>
            </p:nvSpPr>
            <p:spPr>
              <a:xfrm>
                <a:off x="4685347" y="2905284"/>
                <a:ext cx="632529" cy="2395924"/>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endPar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a:t>
                </a:r>
              </a:p>
              <a:p>
                <a:pPr marL="0" marR="0" lvl="0" indent="0" algn="ctr" defTabSz="914400" eaLnBrk="1" fontAlgn="auto" latinLnBrk="0" hangingPunct="1">
                  <a:lnSpc>
                    <a:spcPct val="100000"/>
                  </a:lnSpc>
                  <a:spcBef>
                    <a:spcPts val="0"/>
                  </a:spcBef>
                  <a:spcAft>
                    <a:spcPts val="300"/>
                  </a:spcAft>
                  <a:buClrTx/>
                  <a:buSzTx/>
                  <a:buFontTx/>
                  <a:buNone/>
                  <a:tabLst/>
                  <a:defRPr/>
                </a:pP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a:ln>
                      <a:noFill/>
                    </a:ln>
                    <a:solidFill>
                      <a:sysClr val="windowText" lastClr="000000"/>
                    </a:solidFill>
                    <a:effectLst/>
                    <a:uLnTx/>
                    <a:uFillTx/>
                    <a:latin typeface="Calibri"/>
                    <a:ea typeface="ＭＳ Ｐゴシック"/>
                    <a:cs typeface="+mn-cs"/>
                  </a:rPr>
                  <a:t>|</a:t>
                </a:r>
                <a:endParaRPr kumimoji="1"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sp>
            <p:nvSpPr>
              <p:cNvPr id="20" name="正方形/長方形 19"/>
              <p:cNvSpPr/>
              <p:nvPr/>
            </p:nvSpPr>
            <p:spPr>
              <a:xfrm>
                <a:off x="4685347" y="2636912"/>
                <a:ext cx="632529" cy="269480"/>
              </a:xfrm>
              <a:prstGeom prst="rect">
                <a:avLst/>
              </a:prstGeom>
              <a:solidFill>
                <a:schemeClr val="bg1"/>
              </a:solidFill>
              <a:ln w="12700" cap="flat" cmpd="sng" algn="ctr">
                <a:solidFill>
                  <a:sysClr val="windowText" lastClr="000000"/>
                </a:solidFill>
                <a:prstDash val="solid"/>
              </a:ln>
              <a:effectLst/>
            </p:spPr>
            <p:txBody>
              <a:bodyPr wrap="square" lIns="36000" rIns="36000" rtlCol="0" anchor="t" anchorCtr="0">
                <a:noAutofit/>
              </a:bodyPr>
              <a:lstStyle/>
              <a:p>
                <a:pPr marL="0" marR="0" lvl="0" indent="0" algn="ctr" defTabSz="914400" eaLnBrk="1" fontAlgn="auto" latinLnBrk="0" hangingPunct="1">
                  <a:lnSpc>
                    <a:spcPct val="100000"/>
                  </a:lnSpc>
                  <a:spcBef>
                    <a:spcPts val="0"/>
                  </a:spcBef>
                  <a:spcAft>
                    <a:spcPts val="300"/>
                  </a:spcAft>
                  <a:buClrTx/>
                  <a:buSzTx/>
                  <a:buFontTx/>
                  <a:buNone/>
                  <a:tabLst/>
                  <a:defRPr/>
                </a:pPr>
                <a:r>
                  <a:rPr kumimoji="0" lang="en-US" altLang="ja-JP" b="0" i="0" u="none" strike="noStrike" kern="0" cap="none" spc="0" normalizeH="0" baseline="0" noProof="0" dirty="0" smtClean="0">
                    <a:ln>
                      <a:noFill/>
                    </a:ln>
                    <a:solidFill>
                      <a:sysClr val="windowText" lastClr="000000"/>
                    </a:solidFill>
                    <a:effectLst/>
                    <a:uLnTx/>
                    <a:uFillTx/>
                    <a:latin typeface="Calibri"/>
                    <a:ea typeface="ＭＳ Ｐゴシック"/>
                    <a:cs typeface="+mn-cs"/>
                  </a:rPr>
                  <a:t>SL</a:t>
                </a:r>
                <a:r>
                  <a:rPr kumimoji="0" lang="en-US" altLang="ja-JP" sz="1400" b="1" i="0" u="none" strike="noStrike" kern="0" cap="none" spc="0" normalizeH="0" baseline="0" noProof="0" dirty="0" smtClean="0">
                    <a:ln>
                      <a:noFill/>
                    </a:ln>
                    <a:solidFill>
                      <a:sysClr val="windowText" lastClr="000000"/>
                    </a:solidFill>
                    <a:effectLst/>
                    <a:uLnTx/>
                    <a:uFillTx/>
                    <a:latin typeface="Calibri"/>
                    <a:ea typeface="ＭＳ Ｐゴシック"/>
                    <a:cs typeface="+mn-cs"/>
                  </a:rPr>
                  <a:t>int</a:t>
                </a:r>
                <a:endParaRPr kumimoji="1" lang="en-US" altLang="ja-JP" b="1" i="0" u="none" strike="noStrike" kern="0" cap="none" spc="0" normalizeH="0" baseline="0" noProof="0" dirty="0" smtClean="0">
                  <a:ln>
                    <a:noFill/>
                  </a:ln>
                  <a:solidFill>
                    <a:sysClr val="windowText" lastClr="000000"/>
                  </a:solidFill>
                  <a:effectLst/>
                  <a:uLnTx/>
                  <a:uFillTx/>
                  <a:latin typeface="Calibri"/>
                  <a:ea typeface="ＭＳ Ｐゴシック"/>
                  <a:cs typeface="+mn-cs"/>
                </a:endParaRPr>
              </a:p>
            </p:txBody>
          </p:sp>
        </p:grpSp>
        <p:cxnSp>
          <p:nvCxnSpPr>
            <p:cNvPr id="18" name="直線コネクタ 17"/>
            <p:cNvCxnSpPr/>
            <p:nvPr/>
          </p:nvCxnSpPr>
          <p:spPr>
            <a:xfrm>
              <a:off x="4855159" y="3212976"/>
              <a:ext cx="0" cy="2664296"/>
            </a:xfrm>
            <a:prstGeom prst="line">
              <a:avLst/>
            </a:prstGeom>
            <a:solidFill>
              <a:srgbClr val="FFFFE7"/>
            </a:solidFill>
            <a:ln w="25400" cap="flat" cmpd="sng" algn="ctr">
              <a:solidFill>
                <a:sysClr val="windowText" lastClr="000000"/>
              </a:solidFill>
              <a:prstDash val="solid"/>
            </a:ln>
            <a:effectLst/>
          </p:spPr>
        </p:cxnSp>
      </p:grpSp>
      <p:sp>
        <p:nvSpPr>
          <p:cNvPr id="46" name="テキスト ボックス 45"/>
          <p:cNvSpPr txBox="1"/>
          <p:nvPr/>
        </p:nvSpPr>
        <p:spPr>
          <a:xfrm>
            <a:off x="35496" y="5580529"/>
            <a:ext cx="2304256" cy="584775"/>
          </a:xfrm>
          <a:prstGeom prst="rect">
            <a:avLst/>
          </a:prstGeom>
          <a:noFill/>
          <a:ln>
            <a:noFill/>
          </a:ln>
        </p:spPr>
        <p:txBody>
          <a:bodyPr wrap="square" rtlCol="0">
            <a:spAutoFit/>
          </a:bodyPr>
          <a:lstStyle/>
          <a:p>
            <a:r>
              <a:rPr kumimoji="1" lang="en-US" altLang="ja-JP" sz="3200" dirty="0" err="1" smtClean="0"/>
              <a:t>FTightness</a:t>
            </a:r>
            <a:endParaRPr kumimoji="1" lang="ja-JP" altLang="en-US" sz="3200" dirty="0"/>
          </a:p>
        </p:txBody>
      </p:sp>
      <mc:AlternateContent xmlns:mc="http://schemas.openxmlformats.org/markup-compatibility/2006" xmlns:a14="http://schemas.microsoft.com/office/drawing/2010/main">
        <mc:Choice Requires="a14">
          <p:sp>
            <p:nvSpPr>
              <p:cNvPr id="47" name="テキスト ボックス 46"/>
              <p:cNvSpPr txBox="1"/>
              <p:nvPr/>
            </p:nvSpPr>
            <p:spPr>
              <a:xfrm>
                <a:off x="2195736" y="5517232"/>
                <a:ext cx="3429144" cy="66851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smtClean="0">
                              <a:latin typeface="Cambria Math" panose="02040503050406030204" pitchFamily="18" charset="0"/>
                            </a:rPr>
                          </m:ctrlPr>
                        </m:fPr>
                        <m:num>
                          <m:r>
                            <a:rPr lang="ja-JP" altLang="en-US" i="1">
                              <a:latin typeface="Cambria Math" panose="02040503050406030204" pitchFamily="18" charset="0"/>
                            </a:rPr>
                            <m:t>スライスの</m:t>
                          </m:r>
                          <m:r>
                            <a:rPr lang="ja-JP" altLang="en-US" i="1" smtClean="0">
                              <a:latin typeface="Cambria Math" panose="02040503050406030204" pitchFamily="18" charset="0"/>
                            </a:rPr>
                            <m:t>積集合</m:t>
                          </m:r>
                          <m:r>
                            <a:rPr lang="ja-JP" altLang="en-US" i="1">
                              <a:latin typeface="Cambria Math"/>
                            </a:rPr>
                            <m:t>に含まれる文の数</m:t>
                          </m:r>
                        </m:num>
                        <m:den>
                          <m:r>
                            <a:rPr lang="ja-JP" altLang="en-US" i="1">
                              <a:latin typeface="Cambria Math"/>
                            </a:rPr>
                            <m:t>メソッド</m:t>
                          </m:r>
                          <m:r>
                            <a:rPr lang="ja-JP" altLang="en-US" b="0" i="1" smtClean="0">
                              <a:latin typeface="Cambria Math"/>
                            </a:rPr>
                            <m:t>内の文の数</m:t>
                          </m:r>
                        </m:den>
                      </m:f>
                    </m:oMath>
                  </m:oMathPara>
                </a14:m>
                <a:endParaRPr kumimoji="1" lang="ja-JP" altLang="en-US" dirty="0"/>
              </a:p>
            </p:txBody>
          </p:sp>
        </mc:Choice>
        <mc:Fallback xmlns="">
          <p:sp>
            <p:nvSpPr>
              <p:cNvPr id="47" name="テキスト ボックス 46"/>
              <p:cNvSpPr txBox="1">
                <a:spLocks noRot="1" noChangeAspect="1" noMove="1" noResize="1" noEditPoints="1" noAdjustHandles="1" noChangeArrowheads="1" noChangeShapeType="1" noTextEdit="1"/>
              </p:cNvSpPr>
              <p:nvPr/>
            </p:nvSpPr>
            <p:spPr>
              <a:xfrm>
                <a:off x="2195736" y="5517232"/>
                <a:ext cx="3429144" cy="668516"/>
              </a:xfrm>
              <a:prstGeom prst="rect">
                <a:avLst/>
              </a:prstGeom>
              <a:blipFill rotWithShape="0">
                <a:blip r:embed="rId3"/>
                <a:stretch>
                  <a:fillRect/>
                </a:stretch>
              </a:blipFill>
            </p:spPr>
            <p:txBody>
              <a:bodyPr/>
              <a:lstStyle/>
              <a:p>
                <a:r>
                  <a:rPr lang="ja-JP" altLang="en-US">
                    <a:noFill/>
                  </a:rPr>
                  <a:t> </a:t>
                </a:r>
              </a:p>
            </p:txBody>
          </p:sp>
        </mc:Fallback>
      </mc:AlternateContent>
      <p:sp>
        <p:nvSpPr>
          <p:cNvPr id="48" name="雲形吹き出し 47"/>
          <p:cNvSpPr/>
          <p:nvPr/>
        </p:nvSpPr>
        <p:spPr bwMode="auto">
          <a:xfrm>
            <a:off x="5715335" y="4365104"/>
            <a:ext cx="3339629" cy="2016223"/>
          </a:xfrm>
          <a:prstGeom prst="cloudCallout">
            <a:avLst>
              <a:gd name="adj1" fmla="val -63704"/>
              <a:gd name="adj2" fmla="val 38441"/>
            </a:avLst>
          </a:prstGeom>
          <a:solidFill>
            <a:schemeClr val="accent3"/>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9" name="テキスト ボックス 48"/>
          <p:cNvSpPr txBox="1"/>
          <p:nvPr/>
        </p:nvSpPr>
        <p:spPr>
          <a:xfrm>
            <a:off x="5989685" y="4957717"/>
            <a:ext cx="3075763" cy="830997"/>
          </a:xfrm>
          <a:prstGeom prst="rect">
            <a:avLst/>
          </a:prstGeom>
          <a:noFill/>
        </p:spPr>
        <p:txBody>
          <a:bodyPr wrap="square" rtlCol="0">
            <a:spAutoFit/>
          </a:bodyPr>
          <a:lstStyle/>
          <a:p>
            <a:r>
              <a:rPr lang="ja-JP" altLang="en-US" sz="2400" dirty="0"/>
              <a:t>すべて</a:t>
            </a:r>
            <a:r>
              <a:rPr lang="ja-JP" altLang="en-US" sz="2400" dirty="0" smtClean="0"/>
              <a:t>の</a:t>
            </a:r>
            <a:r>
              <a:rPr lang="ja-JP" altLang="en-US" sz="2400" dirty="0"/>
              <a:t>スライス</a:t>
            </a:r>
            <a:r>
              <a:rPr lang="ja-JP" altLang="en-US" sz="2400" dirty="0" smtClean="0"/>
              <a:t>が関係している文の割合</a:t>
            </a:r>
            <a:endParaRPr kumimoji="1" lang="ja-JP" altLang="en-US" sz="2400" dirty="0"/>
          </a:p>
        </p:txBody>
      </p:sp>
      <p:sp>
        <p:nvSpPr>
          <p:cNvPr id="50" name="テキスト ボックス 49"/>
          <p:cNvSpPr txBox="1"/>
          <p:nvPr/>
        </p:nvSpPr>
        <p:spPr>
          <a:xfrm>
            <a:off x="-27719" y="5589240"/>
            <a:ext cx="2223455" cy="584775"/>
          </a:xfrm>
          <a:prstGeom prst="rect">
            <a:avLst/>
          </a:prstGeom>
          <a:noFill/>
          <a:ln>
            <a:noFill/>
          </a:ln>
        </p:spPr>
        <p:txBody>
          <a:bodyPr wrap="square" rtlCol="0">
            <a:spAutoFit/>
          </a:bodyPr>
          <a:lstStyle/>
          <a:p>
            <a:r>
              <a:rPr kumimoji="1" lang="en-US" altLang="ja-JP" sz="3200" dirty="0" err="1" smtClean="0"/>
              <a:t>FCoverage</a:t>
            </a:r>
            <a:endParaRPr kumimoji="1" lang="ja-JP" altLang="en-US" sz="3200" dirty="0"/>
          </a:p>
        </p:txBody>
      </p:sp>
      <mc:AlternateContent xmlns:mc="http://schemas.openxmlformats.org/markup-compatibility/2006" xmlns:a14="http://schemas.microsoft.com/office/drawing/2010/main">
        <mc:Choice Requires="a14">
          <p:sp>
            <p:nvSpPr>
              <p:cNvPr id="51" name="テキスト ボックス 50"/>
              <p:cNvSpPr txBox="1"/>
              <p:nvPr/>
            </p:nvSpPr>
            <p:spPr>
              <a:xfrm>
                <a:off x="2051720" y="5517232"/>
                <a:ext cx="3426397" cy="78361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dirty="0" smtClean="0">
                              <a:latin typeface="Cambria Math" panose="02040503050406030204" pitchFamily="18" charset="0"/>
                            </a:rPr>
                          </m:ctrlPr>
                        </m:fPr>
                        <m:num>
                          <m:r>
                            <a:rPr kumimoji="1" lang="en-US" altLang="ja-JP" b="0" i="1" dirty="0" smtClean="0">
                              <a:latin typeface="Cambria Math"/>
                            </a:rPr>
                            <m:t>1</m:t>
                          </m:r>
                        </m:num>
                        <m:den>
                          <m:r>
                            <a:rPr kumimoji="1" lang="en-US" altLang="ja-JP" b="0" i="1" dirty="0" smtClean="0">
                              <a:latin typeface="Cambria Math"/>
                            </a:rPr>
                            <m:t>𝑉</m:t>
                          </m:r>
                        </m:den>
                      </m:f>
                      <m:nary>
                        <m:naryPr>
                          <m:chr m:val="∑"/>
                          <m:subHide m:val="on"/>
                          <m:supHide m:val="on"/>
                          <m:ctrlPr>
                            <a:rPr kumimoji="1" lang="en-US" altLang="ja-JP" i="1" dirty="0" smtClean="0">
                              <a:latin typeface="Cambria Math" panose="02040503050406030204" pitchFamily="18" charset="0"/>
                            </a:rPr>
                          </m:ctrlPr>
                        </m:naryPr>
                        <m:sub/>
                        <m:sup/>
                        <m:e>
                          <m:r>
                            <a:rPr lang="en-US" altLang="ja-JP">
                              <a:latin typeface="Cambria Math"/>
                            </a:rPr>
                            <m:t>(</m:t>
                          </m:r>
                          <m:f>
                            <m:fPr>
                              <m:ctrlPr>
                                <a:rPr lang="en-US" altLang="ja-JP" i="1">
                                  <a:latin typeface="Cambria Math" panose="02040503050406030204" pitchFamily="18" charset="0"/>
                                </a:rPr>
                              </m:ctrlPr>
                            </m:fPr>
                            <m:num>
                              <m:r>
                                <a:rPr lang="ja-JP" altLang="en-US" b="0" i="1" smtClean="0">
                                  <a:latin typeface="Cambria Math"/>
                                </a:rPr>
                                <m:t>各</m:t>
                              </m:r>
                              <m:r>
                                <a:rPr lang="ja-JP" altLang="en-US" i="1">
                                  <a:latin typeface="Cambria Math"/>
                                </a:rPr>
                                <m:t>スライスに含まれる文の数</m:t>
                              </m:r>
                            </m:num>
                            <m:den>
                              <m:r>
                                <a:rPr lang="ja-JP" altLang="en-US" i="1" smtClean="0">
                                  <a:latin typeface="Cambria Math"/>
                                </a:rPr>
                                <m:t>メソッド</m:t>
                              </m:r>
                              <m:r>
                                <a:rPr lang="ja-JP" altLang="en-US" b="0" i="1" smtClean="0">
                                  <a:latin typeface="Cambria Math"/>
                                </a:rPr>
                                <m:t>の</m:t>
                              </m:r>
                              <m:r>
                                <a:rPr lang="ja-JP" altLang="en-US" i="1">
                                  <a:latin typeface="Cambria Math"/>
                                </a:rPr>
                                <m:t>文の数</m:t>
                              </m:r>
                            </m:den>
                          </m:f>
                          <m:r>
                            <a:rPr lang="en-US" altLang="ja-JP" i="1">
                              <a:latin typeface="Cambria Math"/>
                            </a:rPr>
                            <m:t>)</m:t>
                          </m:r>
                        </m:e>
                      </m:nary>
                    </m:oMath>
                  </m:oMathPara>
                </a14:m>
                <a:endParaRPr kumimoji="1" lang="ja-JP" altLang="en-US" dirty="0"/>
              </a:p>
            </p:txBody>
          </p:sp>
        </mc:Choice>
        <mc:Fallback xmlns="">
          <p:sp>
            <p:nvSpPr>
              <p:cNvPr id="51" name="テキスト ボックス 50"/>
              <p:cNvSpPr txBox="1">
                <a:spLocks noRot="1" noChangeAspect="1" noMove="1" noResize="1" noEditPoints="1" noAdjustHandles="1" noChangeArrowheads="1" noChangeShapeType="1" noTextEdit="1"/>
              </p:cNvSpPr>
              <p:nvPr/>
            </p:nvSpPr>
            <p:spPr>
              <a:xfrm>
                <a:off x="2051720" y="5517232"/>
                <a:ext cx="3426397" cy="783612"/>
              </a:xfrm>
              <a:prstGeom prst="rect">
                <a:avLst/>
              </a:prstGeom>
              <a:blipFill rotWithShape="0">
                <a:blip r:embed="rId4"/>
                <a:stretch>
                  <a:fillRect/>
                </a:stretch>
              </a:blipFill>
            </p:spPr>
            <p:txBody>
              <a:bodyPr/>
              <a:lstStyle/>
              <a:p>
                <a:r>
                  <a:rPr lang="ja-JP" altLang="en-US">
                    <a:noFill/>
                  </a:rPr>
                  <a:t> </a:t>
                </a:r>
              </a:p>
            </p:txBody>
          </p:sp>
        </mc:Fallback>
      </mc:AlternateContent>
      <p:sp>
        <p:nvSpPr>
          <p:cNvPr id="52" name="テキスト ボックス 51"/>
          <p:cNvSpPr txBox="1"/>
          <p:nvPr/>
        </p:nvSpPr>
        <p:spPr>
          <a:xfrm>
            <a:off x="6068237" y="4955948"/>
            <a:ext cx="2608219" cy="830997"/>
          </a:xfrm>
          <a:prstGeom prst="rect">
            <a:avLst/>
          </a:prstGeom>
          <a:noFill/>
        </p:spPr>
        <p:txBody>
          <a:bodyPr wrap="square" rtlCol="0">
            <a:spAutoFit/>
          </a:bodyPr>
          <a:lstStyle/>
          <a:p>
            <a:r>
              <a:rPr lang="ja-JP" altLang="en-US" sz="2400" dirty="0" smtClean="0"/>
              <a:t>スライスがメソッドを</a:t>
            </a:r>
            <a:endParaRPr lang="en-US" altLang="ja-JP" sz="2400" dirty="0" smtClean="0"/>
          </a:p>
          <a:p>
            <a:r>
              <a:rPr lang="ja-JP" altLang="en-US" sz="2400" dirty="0" smtClean="0"/>
              <a:t>カバーしている割合</a:t>
            </a:r>
            <a:endParaRPr kumimoji="1" lang="ja-JP" altLang="en-US" sz="2400" dirty="0"/>
          </a:p>
        </p:txBody>
      </p:sp>
      <mc:AlternateContent xmlns:mc="http://schemas.openxmlformats.org/markup-compatibility/2006" xmlns:a14="http://schemas.microsoft.com/office/drawing/2010/main">
        <mc:Choice Requires="a14">
          <p:sp>
            <p:nvSpPr>
              <p:cNvPr id="53" name="テキスト ボックス 52"/>
              <p:cNvSpPr txBox="1"/>
              <p:nvPr/>
            </p:nvSpPr>
            <p:spPr>
              <a:xfrm>
                <a:off x="3792054" y="6300028"/>
                <a:ext cx="1500026" cy="369332"/>
              </a:xfrm>
              <a:prstGeom prst="rect">
                <a:avLst/>
              </a:prstGeom>
              <a:noFill/>
            </p:spPr>
            <p:txBody>
              <a:bodyPr wrap="none" rtlCol="0">
                <a:spAutoFit/>
              </a:bodyPr>
              <a:lstStyle/>
              <a:p>
                <a14:m>
                  <m:oMath xmlns:m="http://schemas.openxmlformats.org/officeDocument/2006/math">
                    <m:r>
                      <a:rPr kumimoji="1" lang="en-US" altLang="ja-JP" b="0" i="1" smtClean="0">
                        <a:latin typeface="Cambria Math"/>
                      </a:rPr>
                      <m:t>𝑉</m:t>
                    </m:r>
                  </m:oMath>
                </a14:m>
                <a:r>
                  <a:rPr kumimoji="1" lang="en-US" altLang="ja-JP" dirty="0" smtClean="0"/>
                  <a:t>:</a:t>
                </a:r>
                <a:r>
                  <a:rPr kumimoji="1" lang="ja-JP" altLang="en-US" dirty="0" smtClean="0"/>
                  <a:t>スライスの数</a:t>
                </a:r>
                <a:endParaRPr kumimoji="1" lang="ja-JP" altLang="en-US" dirty="0"/>
              </a:p>
            </p:txBody>
          </p:sp>
        </mc:Choice>
        <mc:Fallback xmlns="">
          <p:sp>
            <p:nvSpPr>
              <p:cNvPr id="32" name="テキスト ボックス 31"/>
              <p:cNvSpPr txBox="1">
                <a:spLocks noRot="1" noChangeAspect="1" noMove="1" noResize="1" noEditPoints="1" noAdjustHandles="1" noChangeArrowheads="1" noChangeShapeType="1" noTextEdit="1"/>
              </p:cNvSpPr>
              <p:nvPr/>
            </p:nvSpPr>
            <p:spPr>
              <a:xfrm>
                <a:off x="3792054" y="6300028"/>
                <a:ext cx="1500026" cy="369332"/>
              </a:xfrm>
              <a:prstGeom prst="rect">
                <a:avLst/>
              </a:prstGeom>
              <a:blipFill rotWithShape="0">
                <a:blip r:embed="rId9"/>
                <a:stretch>
                  <a:fillRect t="-11475" r="-3659" b="-26230"/>
                </a:stretch>
              </a:blipFill>
            </p:spPr>
            <p:txBody>
              <a:bodyPr/>
              <a:lstStyle/>
              <a:p>
                <a:r>
                  <a:rPr lang="ja-JP" altLang="en-US">
                    <a:noFill/>
                  </a:rPr>
                  <a:t> </a:t>
                </a:r>
              </a:p>
            </p:txBody>
          </p:sp>
        </mc:Fallback>
      </mc:AlternateContent>
      <p:sp>
        <p:nvSpPr>
          <p:cNvPr id="54" name="テキスト ボックス 53"/>
          <p:cNvSpPr txBox="1"/>
          <p:nvPr/>
        </p:nvSpPr>
        <p:spPr>
          <a:xfrm>
            <a:off x="35496" y="5580529"/>
            <a:ext cx="1872208" cy="584775"/>
          </a:xfrm>
          <a:prstGeom prst="rect">
            <a:avLst/>
          </a:prstGeom>
          <a:noFill/>
          <a:ln>
            <a:noFill/>
          </a:ln>
        </p:spPr>
        <p:txBody>
          <a:bodyPr wrap="square" rtlCol="0">
            <a:spAutoFit/>
          </a:bodyPr>
          <a:lstStyle/>
          <a:p>
            <a:r>
              <a:rPr lang="en-US" altLang="ja-JP" sz="3200" dirty="0" err="1" smtClean="0"/>
              <a:t>FOverlap</a:t>
            </a:r>
            <a:endParaRPr kumimoji="1" lang="ja-JP" altLang="en-US" sz="3200" dirty="0"/>
          </a:p>
        </p:txBody>
      </p:sp>
      <mc:AlternateContent xmlns:mc="http://schemas.openxmlformats.org/markup-compatibility/2006" xmlns:a14="http://schemas.microsoft.com/office/drawing/2010/main">
        <mc:Choice Requires="a14">
          <p:sp>
            <p:nvSpPr>
              <p:cNvPr id="55" name="テキスト ボックス 54"/>
              <p:cNvSpPr txBox="1"/>
              <p:nvPr/>
            </p:nvSpPr>
            <p:spPr>
              <a:xfrm>
                <a:off x="1759872" y="5525708"/>
                <a:ext cx="3426397" cy="78361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dirty="0" smtClean="0">
                              <a:latin typeface="Cambria Math" panose="02040503050406030204" pitchFamily="18" charset="0"/>
                            </a:rPr>
                          </m:ctrlPr>
                        </m:fPr>
                        <m:num>
                          <m:r>
                            <a:rPr kumimoji="1" lang="en-US" altLang="ja-JP" b="0" i="1" dirty="0" smtClean="0">
                              <a:latin typeface="Cambria Math"/>
                            </a:rPr>
                            <m:t>1</m:t>
                          </m:r>
                        </m:num>
                        <m:den>
                          <m:r>
                            <a:rPr kumimoji="1" lang="en-US" altLang="ja-JP" b="0" i="1" dirty="0" smtClean="0">
                              <a:latin typeface="Cambria Math"/>
                            </a:rPr>
                            <m:t>𝑉</m:t>
                          </m:r>
                        </m:den>
                      </m:f>
                      <m:nary>
                        <m:naryPr>
                          <m:chr m:val="∑"/>
                          <m:subHide m:val="on"/>
                          <m:supHide m:val="on"/>
                          <m:ctrlPr>
                            <a:rPr kumimoji="1" lang="en-US" altLang="ja-JP" i="1" dirty="0" smtClean="0">
                              <a:latin typeface="Cambria Math" panose="02040503050406030204" pitchFamily="18" charset="0"/>
                            </a:rPr>
                          </m:ctrlPr>
                        </m:naryPr>
                        <m:sub/>
                        <m:sup/>
                        <m:e>
                          <m:r>
                            <a:rPr lang="en-US" altLang="ja-JP">
                              <a:latin typeface="Cambria Math"/>
                            </a:rPr>
                            <m:t>(</m:t>
                          </m:r>
                          <m:f>
                            <m:fPr>
                              <m:ctrlPr>
                                <a:rPr lang="en-US" altLang="ja-JP" i="1">
                                  <a:latin typeface="Cambria Math" panose="02040503050406030204" pitchFamily="18" charset="0"/>
                                </a:rPr>
                              </m:ctrlPr>
                            </m:fPr>
                            <m:num>
                              <m:r>
                                <a:rPr lang="ja-JP" altLang="en-US" i="1">
                                  <a:latin typeface="Cambria Math" panose="02040503050406030204" pitchFamily="18" charset="0"/>
                                </a:rPr>
                                <m:t>スライスの積集合</m:t>
                              </m:r>
                              <m:r>
                                <a:rPr lang="ja-JP" altLang="en-US" i="1">
                                  <a:latin typeface="Cambria Math"/>
                                </a:rPr>
                                <m:t>に含まれる文の数</m:t>
                              </m:r>
                            </m:num>
                            <m:den>
                              <m:r>
                                <a:rPr lang="ja-JP" altLang="en-US" i="1">
                                  <a:latin typeface="Cambria Math"/>
                                </a:rPr>
                                <m:t>各スライスに含まれる文の数</m:t>
                              </m:r>
                            </m:den>
                          </m:f>
                          <m:r>
                            <a:rPr lang="en-US" altLang="ja-JP" i="1">
                              <a:latin typeface="Cambria Math"/>
                            </a:rPr>
                            <m:t>)</m:t>
                          </m:r>
                        </m:e>
                      </m:nary>
                    </m:oMath>
                  </m:oMathPara>
                </a14:m>
                <a:endParaRPr kumimoji="1" lang="ja-JP" altLang="en-US" dirty="0"/>
              </a:p>
            </p:txBody>
          </p:sp>
        </mc:Choice>
        <mc:Fallback xmlns="">
          <p:sp>
            <p:nvSpPr>
              <p:cNvPr id="55" name="テキスト ボックス 54"/>
              <p:cNvSpPr txBox="1">
                <a:spLocks noRot="1" noChangeAspect="1" noMove="1" noResize="1" noEditPoints="1" noAdjustHandles="1" noChangeArrowheads="1" noChangeShapeType="1" noTextEdit="1"/>
              </p:cNvSpPr>
              <p:nvPr/>
            </p:nvSpPr>
            <p:spPr>
              <a:xfrm>
                <a:off x="1759872" y="5525708"/>
                <a:ext cx="3426397" cy="783612"/>
              </a:xfrm>
              <a:prstGeom prst="rect">
                <a:avLst/>
              </a:prstGeom>
              <a:blipFill rotWithShape="0">
                <a:blip r:embed="rId10"/>
                <a:stretch>
                  <a:fillRect r="-14235"/>
                </a:stretch>
              </a:blipFill>
            </p:spPr>
            <p:txBody>
              <a:bodyPr/>
              <a:lstStyle/>
              <a:p>
                <a:r>
                  <a:rPr lang="ja-JP" altLang="en-US">
                    <a:noFill/>
                  </a:rPr>
                  <a:t> </a:t>
                </a:r>
              </a:p>
            </p:txBody>
          </p:sp>
        </mc:Fallback>
      </mc:AlternateContent>
      <p:sp>
        <p:nvSpPr>
          <p:cNvPr id="56" name="テキスト ボックス 55"/>
          <p:cNvSpPr txBox="1"/>
          <p:nvPr/>
        </p:nvSpPr>
        <p:spPr>
          <a:xfrm>
            <a:off x="5985869" y="4957717"/>
            <a:ext cx="3075763" cy="830997"/>
          </a:xfrm>
          <a:prstGeom prst="rect">
            <a:avLst/>
          </a:prstGeom>
          <a:noFill/>
        </p:spPr>
        <p:txBody>
          <a:bodyPr wrap="square" rtlCol="0">
            <a:spAutoFit/>
          </a:bodyPr>
          <a:lstStyle/>
          <a:p>
            <a:r>
              <a:rPr lang="ja-JP" altLang="en-US" sz="2400" dirty="0" smtClean="0"/>
              <a:t>スライス同士の重なり具合を表す</a:t>
            </a:r>
            <a:endParaRPr kumimoji="1" lang="ja-JP" altLang="en-US" sz="2400" dirty="0"/>
          </a:p>
        </p:txBody>
      </p:sp>
    </p:spTree>
    <p:extLst>
      <p:ext uri="{BB962C8B-B14F-4D97-AF65-F5344CB8AC3E}">
        <p14:creationId xmlns:p14="http://schemas.microsoft.com/office/powerpoint/2010/main" val="295745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47"/>
                                        </p:tgtEl>
                                        <p:attrNameLst>
                                          <p:attrName>style.visibility</p:attrName>
                                        </p:attrNameLst>
                                      </p:cBhvr>
                                      <p:to>
                                        <p:strVal val="hidden"/>
                                      </p:to>
                                    </p:set>
                                  </p:childTnLst>
                                </p:cTn>
                              </p:par>
                              <p:par>
                                <p:cTn id="17" presetID="1" presetClass="exit" presetSubtype="0" fill="hold" grpId="1" nodeType="withEffect">
                                  <p:stCondLst>
                                    <p:cond delay="0"/>
                                  </p:stCondLst>
                                  <p:childTnLst>
                                    <p:set>
                                      <p:cBhvr>
                                        <p:cTn id="18" dur="1" fill="hold">
                                          <p:stCondLst>
                                            <p:cond delay="0"/>
                                          </p:stCondLst>
                                        </p:cTn>
                                        <p:tgtEl>
                                          <p:spTgt spid="46"/>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49"/>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50"/>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51"/>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52"/>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5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6" grpId="1"/>
      <p:bldP spid="47" grpId="0" animBg="1"/>
      <p:bldP spid="47" grpId="1" animBg="1"/>
      <p:bldP spid="48" grpId="0" animBg="1"/>
      <p:bldP spid="49" grpId="0"/>
      <p:bldP spid="49" grpId="1"/>
      <p:bldP spid="50" grpId="0"/>
      <p:bldP spid="50" grpId="1"/>
      <p:bldP spid="51" grpId="0" animBg="1"/>
      <p:bldP spid="51" grpId="1" animBg="1"/>
      <p:bldP spid="52" grpId="0"/>
      <p:bldP spid="52" grpId="1"/>
      <p:bldP spid="53" grpId="0" animBg="1"/>
      <p:bldP spid="54" grpId="0"/>
      <p:bldP spid="55" grpId="0" animBg="1"/>
      <p:bldP spid="5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611560" y="2060848"/>
            <a:ext cx="4176464" cy="42484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public String </a:t>
            </a:r>
            <a:r>
              <a:rPr lang="en-US" altLang="ja-JP" sz="1100" dirty="0" smtClean="0">
                <a:solidFill>
                  <a:schemeClr val="tx1"/>
                </a:solidFill>
              </a:rPr>
              <a:t>statement</a:t>
            </a:r>
            <a:r>
              <a:rPr lang="en-US" altLang="ja-JP" sz="1100" dirty="0">
                <a:solidFill>
                  <a:schemeClr val="tx1"/>
                </a:solidFill>
              </a:rPr>
              <a:t>(){</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a:solidFill>
                  <a:schemeClr val="tx1"/>
                </a:solidFill>
              </a:rPr>
              <a:t>Enumeration </a:t>
            </a:r>
            <a:r>
              <a:rPr lang="en-US" altLang="ja-JP" sz="1100" dirty="0" smtClean="0">
                <a:solidFill>
                  <a:schemeClr val="tx1"/>
                </a:solidFill>
              </a:rPr>
              <a:t>rentals = </a:t>
            </a:r>
            <a:r>
              <a:rPr lang="en-US" altLang="ja-JP" sz="1100" dirty="0">
                <a:solidFill>
                  <a:schemeClr val="tx1"/>
                </a:solidFill>
              </a:rPr>
              <a:t>_</a:t>
            </a:r>
            <a:r>
              <a:rPr lang="en-US" altLang="ja-JP" sz="1100" dirty="0" err="1">
                <a:solidFill>
                  <a:schemeClr val="tx1"/>
                </a:solidFill>
              </a:rPr>
              <a:t>rentals.elements</a:t>
            </a:r>
            <a:r>
              <a:rPr lang="en-US" altLang="ja-JP" sz="1100" dirty="0" smtClean="0">
                <a:solidFill>
                  <a:schemeClr val="tx1"/>
                </a:solidFill>
              </a:rPr>
              <a:t>();</a:t>
            </a:r>
            <a:endParaRPr lang="en-US" altLang="ja-JP" sz="1100" dirty="0">
              <a:solidFill>
                <a:schemeClr val="tx1"/>
              </a:solidFill>
            </a:endParaRPr>
          </a:p>
          <a:p>
            <a:pPr>
              <a:lnSpc>
                <a:spcPts val="1700"/>
              </a:lnSpc>
            </a:pPr>
            <a:r>
              <a:rPr lang="en-US" altLang="ja-JP" sz="1100" dirty="0">
                <a:solidFill>
                  <a:schemeClr val="tx1"/>
                </a:solidFill>
              </a:rPr>
              <a:t> </a:t>
            </a:r>
            <a:r>
              <a:rPr lang="ja-JP" altLang="en-US" sz="1100" dirty="0" smtClean="0">
                <a:solidFill>
                  <a:schemeClr val="tx1"/>
                </a:solidFill>
              </a:rPr>
              <a:t>　</a:t>
            </a:r>
            <a:r>
              <a:rPr lang="ja-JP" altLang="en-US" sz="1100" dirty="0">
                <a:solidFill>
                  <a:schemeClr val="tx1"/>
                </a:solidFill>
              </a:rPr>
              <a:t>　 </a:t>
            </a:r>
            <a:r>
              <a:rPr lang="en-US" altLang="ja-JP" sz="1100" dirty="0" err="1">
                <a:solidFill>
                  <a:schemeClr val="tx1"/>
                </a:solidFill>
              </a:rPr>
              <a:t>int</a:t>
            </a:r>
            <a:r>
              <a:rPr lang="en-US" altLang="ja-JP" sz="1100" dirty="0">
                <a:solidFill>
                  <a:schemeClr val="tx1"/>
                </a:solidFill>
              </a:rPr>
              <a:t> </a:t>
            </a:r>
            <a:r>
              <a:rPr lang="en-US" altLang="ja-JP" sz="1100" dirty="0" err="1">
                <a:solidFill>
                  <a:schemeClr val="tx1"/>
                </a:solidFill>
              </a:rPr>
              <a:t>renterPoints</a:t>
            </a:r>
            <a:r>
              <a:rPr lang="en-US" altLang="ja-JP" sz="1100" dirty="0">
                <a:solidFill>
                  <a:schemeClr val="tx1"/>
                </a:solidFill>
              </a:rPr>
              <a:t> = 0; </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a:solidFill>
                  <a:schemeClr val="tx1"/>
                </a:solidFill>
              </a:rPr>
              <a:t>While (</a:t>
            </a:r>
            <a:r>
              <a:rPr lang="en-US" altLang="ja-JP" sz="1100" dirty="0" err="1">
                <a:solidFill>
                  <a:schemeClr val="tx1"/>
                </a:solidFill>
              </a:rPr>
              <a:t>rentals.hasMoreElements</a:t>
            </a:r>
            <a:r>
              <a:rPr lang="en-US" altLang="ja-JP" sz="1100" dirty="0">
                <a:solidFill>
                  <a:schemeClr val="tx1"/>
                </a:solidFill>
              </a:rPr>
              <a:t>()) {</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Rental each = (Rental)</a:t>
            </a:r>
            <a:r>
              <a:rPr lang="en-US" altLang="ja-JP" sz="1100" dirty="0" err="1">
                <a:solidFill>
                  <a:schemeClr val="tx1"/>
                </a:solidFill>
              </a:rPr>
              <a:t>rentals.nextElement</a:t>
            </a:r>
            <a:r>
              <a:rPr lang="en-US" altLang="ja-JP" sz="1100" dirty="0">
                <a:solidFill>
                  <a:schemeClr val="tx1"/>
                </a:solidFill>
              </a:rPr>
              <a:t>();</a:t>
            </a:r>
          </a:p>
          <a:p>
            <a:pPr>
              <a:lnSpc>
                <a:spcPts val="1700"/>
              </a:lnSpc>
            </a:pPr>
            <a:r>
              <a:rPr lang="en-US" altLang="ja-JP" sz="1100" dirty="0">
                <a:solidFill>
                  <a:schemeClr val="tx1"/>
                </a:solidFill>
              </a:rPr>
              <a:t> </a:t>
            </a: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if (</a:t>
            </a:r>
            <a:r>
              <a:rPr lang="en-US" altLang="ja-JP" sz="1100" dirty="0" err="1">
                <a:solidFill>
                  <a:schemeClr val="tx1"/>
                </a:solidFill>
              </a:rPr>
              <a:t>each.getMovie</a:t>
            </a:r>
            <a:r>
              <a:rPr lang="en-US" altLang="ja-JP" sz="1100" dirty="0">
                <a:solidFill>
                  <a:schemeClr val="tx1"/>
                </a:solidFill>
              </a:rPr>
              <a:t>().</a:t>
            </a:r>
            <a:r>
              <a:rPr lang="en-US" altLang="ja-JP" sz="1100" dirty="0" err="1">
                <a:solidFill>
                  <a:schemeClr val="tx1"/>
                </a:solidFill>
              </a:rPr>
              <a:t>getPriceCode</a:t>
            </a:r>
            <a:r>
              <a:rPr lang="en-US" altLang="ja-JP" sz="1100" dirty="0">
                <a:solidFill>
                  <a:schemeClr val="tx1"/>
                </a:solidFill>
              </a:rPr>
              <a:t>()</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 </a:t>
            </a:r>
            <a:r>
              <a:rPr lang="en-US" altLang="ja-JP" sz="1100" dirty="0" err="1">
                <a:solidFill>
                  <a:schemeClr val="tx1"/>
                </a:solidFill>
              </a:rPr>
              <a:t>Movie.NEW_RELEASE</a:t>
            </a:r>
            <a:r>
              <a:rPr lang="en-US" altLang="ja-JP" sz="1100" dirty="0">
                <a:solidFill>
                  <a:schemeClr val="tx1"/>
                </a:solidFill>
              </a:rPr>
              <a:t>)</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err="1">
                <a:solidFill>
                  <a:schemeClr val="tx1"/>
                </a:solidFill>
              </a:rPr>
              <a:t>rentalPoints</a:t>
            </a:r>
            <a:r>
              <a:rPr lang="en-US" altLang="ja-JP" sz="1100" dirty="0">
                <a:solidFill>
                  <a:schemeClr val="tx1"/>
                </a:solidFill>
              </a:rPr>
              <a:t> = </a:t>
            </a:r>
            <a:r>
              <a:rPr lang="en-US" altLang="ja-JP" sz="1100" dirty="0" err="1">
                <a:solidFill>
                  <a:schemeClr val="tx1"/>
                </a:solidFill>
              </a:rPr>
              <a:t>renterPoints</a:t>
            </a:r>
            <a:r>
              <a:rPr lang="en-US" altLang="ja-JP" sz="1100" dirty="0">
                <a:solidFill>
                  <a:schemeClr val="tx1"/>
                </a:solidFill>
              </a:rPr>
              <a:t> + 2;</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a:solidFill>
                  <a:schemeClr val="tx1"/>
                </a:solidFill>
              </a:rPr>
              <a:t>else</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err="1">
                <a:solidFill>
                  <a:schemeClr val="tx1"/>
                </a:solidFill>
              </a:rPr>
              <a:t>rentalPoints</a:t>
            </a:r>
            <a:r>
              <a:rPr lang="en-US" altLang="ja-JP" sz="1100" dirty="0">
                <a:solidFill>
                  <a:schemeClr val="tx1"/>
                </a:solidFill>
              </a:rPr>
              <a:t>++;</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double </a:t>
            </a:r>
            <a:r>
              <a:rPr lang="en-US" altLang="ja-JP" sz="1100" dirty="0" err="1">
                <a:solidFill>
                  <a:schemeClr val="tx1"/>
                </a:solidFill>
              </a:rPr>
              <a:t>totalAmount</a:t>
            </a:r>
            <a:r>
              <a:rPr lang="en-US" altLang="ja-JP" sz="1100" dirty="0">
                <a:solidFill>
                  <a:schemeClr val="tx1"/>
                </a:solidFill>
              </a:rPr>
              <a:t> = 0;</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String result = "Rental Record\n";</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While (</a:t>
            </a:r>
            <a:r>
              <a:rPr lang="en-US" altLang="ja-JP" sz="1100" dirty="0" err="1">
                <a:solidFill>
                  <a:schemeClr val="tx1"/>
                </a:solidFill>
              </a:rPr>
              <a:t>rentals.hasMoreElements</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Rental each = (Rental)</a:t>
            </a:r>
            <a:r>
              <a:rPr lang="en-US" altLang="ja-JP" sz="1100" dirty="0" err="1">
                <a:solidFill>
                  <a:schemeClr val="tx1"/>
                </a:solidFill>
              </a:rPr>
              <a:t>rentals.nextElement</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double </a:t>
            </a:r>
            <a:r>
              <a:rPr lang="en-US" altLang="ja-JP" sz="1100" dirty="0" err="1">
                <a:solidFill>
                  <a:schemeClr val="tx1"/>
                </a:solidFill>
              </a:rPr>
              <a:t>thisAmount</a:t>
            </a:r>
            <a:r>
              <a:rPr lang="en-US" altLang="ja-JP" sz="1100" dirty="0">
                <a:solidFill>
                  <a:schemeClr val="tx1"/>
                </a:solidFill>
              </a:rPr>
              <a:t> = </a:t>
            </a:r>
            <a:r>
              <a:rPr lang="en-US" altLang="ja-JP" sz="1100" dirty="0" err="1">
                <a:solidFill>
                  <a:schemeClr val="tx1"/>
                </a:solidFill>
              </a:rPr>
              <a:t>each.getCharge</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result = result + </a:t>
            </a:r>
            <a:r>
              <a:rPr lang="en-US" altLang="ja-JP" sz="1100" dirty="0" err="1">
                <a:solidFill>
                  <a:schemeClr val="tx1"/>
                </a:solidFill>
              </a:rPr>
              <a:t>each.getMovie</a:t>
            </a:r>
            <a:r>
              <a:rPr lang="en-US" altLang="ja-JP" sz="1100" dirty="0">
                <a:solidFill>
                  <a:schemeClr val="tx1"/>
                </a:solidFill>
              </a:rPr>
              <a:t>().</a:t>
            </a:r>
            <a:r>
              <a:rPr lang="en-US" altLang="ja-JP" sz="1100" dirty="0" err="1">
                <a:solidFill>
                  <a:schemeClr val="tx1"/>
                </a:solidFill>
              </a:rPr>
              <a:t>getTitle</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 "\t" + </a:t>
            </a:r>
            <a:r>
              <a:rPr lang="en-US" altLang="ja-JP" sz="1100" dirty="0" err="1">
                <a:solidFill>
                  <a:schemeClr val="tx1"/>
                </a:solidFill>
              </a:rPr>
              <a:t>String.valueOf</a:t>
            </a:r>
            <a:r>
              <a:rPr lang="en-US" altLang="ja-JP" sz="1100" dirty="0">
                <a:solidFill>
                  <a:schemeClr val="tx1"/>
                </a:solidFill>
              </a:rPr>
              <a:t>(this) + "\n";</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err="1">
                <a:solidFill>
                  <a:schemeClr val="tx1"/>
                </a:solidFill>
              </a:rPr>
              <a:t>totalAmount</a:t>
            </a:r>
            <a:r>
              <a:rPr lang="en-US" altLang="ja-JP" sz="1100" dirty="0">
                <a:solidFill>
                  <a:schemeClr val="tx1"/>
                </a:solidFill>
              </a:rPr>
              <a:t> = </a:t>
            </a:r>
            <a:r>
              <a:rPr lang="en-US" altLang="ja-JP" sz="1100" dirty="0" err="1">
                <a:solidFill>
                  <a:schemeClr val="tx1"/>
                </a:solidFill>
              </a:rPr>
              <a:t>totalAmount</a:t>
            </a:r>
            <a:r>
              <a:rPr lang="en-US" altLang="ja-JP" sz="1100" dirty="0">
                <a:solidFill>
                  <a:schemeClr val="tx1"/>
                </a:solidFill>
              </a:rPr>
              <a:t> + </a:t>
            </a:r>
            <a:r>
              <a:rPr lang="en-US" altLang="ja-JP" sz="1100" dirty="0" err="1">
                <a:solidFill>
                  <a:schemeClr val="tx1"/>
                </a:solidFill>
              </a:rPr>
              <a:t>thisAmount</a:t>
            </a:r>
            <a:r>
              <a:rPr lang="en-US" altLang="ja-JP" sz="1100" dirty="0">
                <a:solidFill>
                  <a:schemeClr val="tx1"/>
                </a:solidFill>
              </a:rPr>
              <a:t>;</a:t>
            </a:r>
            <a:r>
              <a:rPr lang="ja-JP" altLang="en-US" sz="1100" dirty="0">
                <a:solidFill>
                  <a:schemeClr val="tx1"/>
                </a:solidFill>
              </a:rPr>
              <a:t>　・・</a:t>
            </a:r>
            <a:r>
              <a:rPr lang="ja-JP" altLang="en-US" sz="1100" dirty="0" smtClean="0">
                <a:solidFill>
                  <a:schemeClr val="tx1"/>
                </a:solidFill>
              </a:rPr>
              <a:t>・</a:t>
            </a:r>
            <a:endParaRPr lang="ja-JP" altLang="en-US" sz="1100" dirty="0">
              <a:solidFill>
                <a:schemeClr val="tx1"/>
              </a:solidFill>
            </a:endParaRPr>
          </a:p>
        </p:txBody>
      </p:sp>
      <p:sp>
        <p:nvSpPr>
          <p:cNvPr id="2" name="タイトル 1"/>
          <p:cNvSpPr>
            <a:spLocks noGrp="1"/>
          </p:cNvSpPr>
          <p:nvPr>
            <p:ph type="title"/>
          </p:nvPr>
        </p:nvSpPr>
        <p:spPr>
          <a:xfrm>
            <a:off x="0" y="188913"/>
            <a:ext cx="9144000" cy="936625"/>
          </a:xfrm>
        </p:spPr>
        <p:txBody>
          <a:bodyPr>
            <a:normAutofit fontScale="90000"/>
          </a:bodyPr>
          <a:lstStyle/>
          <a:p>
            <a:r>
              <a:rPr kumimoji="1" lang="ja-JP" altLang="en-US" dirty="0" smtClean="0"/>
              <a:t>凝集度を使用したメソッド</a:t>
            </a:r>
            <a:r>
              <a:rPr lang="ja-JP" altLang="en-US" dirty="0" smtClean="0"/>
              <a:t>抽出リファクタリング</a:t>
            </a:r>
            <a:endParaRPr kumimoji="1" lang="ja-JP" altLang="en-US" dirty="0"/>
          </a:p>
        </p:txBody>
      </p:sp>
      <p:sp>
        <p:nvSpPr>
          <p:cNvPr id="3" name="コンテンツ プレースホルダー 2"/>
          <p:cNvSpPr>
            <a:spLocks noGrp="1"/>
          </p:cNvSpPr>
          <p:nvPr>
            <p:ph idx="1"/>
          </p:nvPr>
        </p:nvSpPr>
        <p:spPr>
          <a:xfrm>
            <a:off x="457200" y="1340768"/>
            <a:ext cx="8229600" cy="4525963"/>
          </a:xfrm>
        </p:spPr>
        <p:txBody>
          <a:bodyPr/>
          <a:lstStyle/>
          <a:p>
            <a:r>
              <a:rPr lang="ja-JP" altLang="en-US" dirty="0" smtClean="0"/>
              <a:t>凝集度の高いコード片の抽出を推薦する</a:t>
            </a:r>
            <a:endParaRPr lang="en-US" altLang="ja-JP" dirty="0" smtClean="0"/>
          </a:p>
        </p:txBody>
      </p:sp>
      <p:sp>
        <p:nvSpPr>
          <p:cNvPr id="9" name="正方形/長方形 8"/>
          <p:cNvSpPr/>
          <p:nvPr/>
        </p:nvSpPr>
        <p:spPr>
          <a:xfrm>
            <a:off x="899592" y="2996951"/>
            <a:ext cx="3600400" cy="1314049"/>
          </a:xfrm>
          <a:prstGeom prst="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899592" y="2411595"/>
            <a:ext cx="3600400" cy="369333"/>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3131840" y="3573016"/>
            <a:ext cx="1548244" cy="369332"/>
          </a:xfrm>
          <a:prstGeom prst="rect">
            <a:avLst/>
          </a:prstGeom>
          <a:solidFill>
            <a:schemeClr val="accent6">
              <a:lumMod val="20000"/>
              <a:lumOff val="80000"/>
            </a:schemeClr>
          </a:solidFill>
          <a:ln>
            <a:solidFill>
              <a:schemeClr val="tx1"/>
            </a:solidFill>
          </a:ln>
        </p:spPr>
        <p:txBody>
          <a:bodyPr wrap="none" rtlCol="0">
            <a:spAutoFit/>
          </a:bodyPr>
          <a:lstStyle/>
          <a:p>
            <a:r>
              <a:rPr kumimoji="1" lang="en-US" altLang="ja-JP" dirty="0" err="1" smtClean="0"/>
              <a:t>FTightness</a:t>
            </a:r>
            <a:r>
              <a:rPr kumimoji="1" lang="ja-JP" altLang="en-US" dirty="0" smtClean="0"/>
              <a:t>高</a:t>
            </a:r>
            <a:endParaRPr kumimoji="1" lang="ja-JP" altLang="en-US" dirty="0"/>
          </a:p>
        </p:txBody>
      </p:sp>
      <p:sp>
        <p:nvSpPr>
          <p:cNvPr id="5" name="正方形/長方形 4"/>
          <p:cNvSpPr/>
          <p:nvPr/>
        </p:nvSpPr>
        <p:spPr>
          <a:xfrm>
            <a:off x="683568" y="2276872"/>
            <a:ext cx="4032448" cy="223224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3" name="テキスト ボックス 22"/>
          <p:cNvSpPr txBox="1"/>
          <p:nvPr/>
        </p:nvSpPr>
        <p:spPr>
          <a:xfrm>
            <a:off x="3707904" y="2420888"/>
            <a:ext cx="1548244" cy="369332"/>
          </a:xfrm>
          <a:prstGeom prst="rect">
            <a:avLst/>
          </a:prstGeom>
          <a:solidFill>
            <a:srgbClr val="B5FC04"/>
          </a:solidFill>
          <a:ln>
            <a:solidFill>
              <a:schemeClr val="tx1"/>
            </a:solidFill>
          </a:ln>
        </p:spPr>
        <p:txBody>
          <a:bodyPr wrap="none" rtlCol="0">
            <a:spAutoFit/>
          </a:bodyPr>
          <a:lstStyle/>
          <a:p>
            <a:r>
              <a:rPr kumimoji="1" lang="en-US" altLang="ja-JP" dirty="0" err="1" smtClean="0"/>
              <a:t>FTightness</a:t>
            </a:r>
            <a:r>
              <a:rPr kumimoji="1" lang="ja-JP" altLang="en-US" dirty="0" smtClean="0"/>
              <a:t>高</a:t>
            </a:r>
            <a:endParaRPr kumimoji="1" lang="ja-JP" altLang="en-US" dirty="0"/>
          </a:p>
        </p:txBody>
      </p:sp>
      <p:sp>
        <p:nvSpPr>
          <p:cNvPr id="15" name="テキスト ボックス 14"/>
          <p:cNvSpPr txBox="1"/>
          <p:nvPr/>
        </p:nvSpPr>
        <p:spPr>
          <a:xfrm>
            <a:off x="4572000" y="3140968"/>
            <a:ext cx="1656184" cy="369332"/>
          </a:xfrm>
          <a:prstGeom prst="rect">
            <a:avLst/>
          </a:prstGeom>
          <a:solidFill>
            <a:srgbClr val="FFC000"/>
          </a:solidFill>
          <a:ln>
            <a:solidFill>
              <a:schemeClr val="tx1"/>
            </a:solidFill>
          </a:ln>
        </p:spPr>
        <p:txBody>
          <a:bodyPr wrap="square" rtlCol="0">
            <a:spAutoFit/>
          </a:bodyPr>
          <a:lstStyle/>
          <a:p>
            <a:r>
              <a:rPr lang="en-US" altLang="ja-JP" dirty="0" err="1" smtClean="0"/>
              <a:t>FOverlap</a:t>
            </a:r>
            <a:r>
              <a:rPr lang="ja-JP" altLang="en-US" dirty="0" smtClean="0"/>
              <a:t>高</a:t>
            </a:r>
            <a:endParaRPr lang="en-US" altLang="ja-JP" dirty="0" smtClean="0"/>
          </a:p>
        </p:txBody>
      </p:sp>
    </p:spTree>
    <p:extLst>
      <p:ext uri="{BB962C8B-B14F-4D97-AF65-F5344CB8AC3E}">
        <p14:creationId xmlns:p14="http://schemas.microsoft.com/office/powerpoint/2010/main" val="2065724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500"/>
                                        <p:tgtEl>
                                          <p:spTgt spid="1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500"/>
                                        <p:tgtEl>
                                          <p:spTgt spid="1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P spid="18" grpId="0" animBg="1"/>
      <p:bldP spid="5" grpId="0" animBg="1"/>
      <p:bldP spid="23" grpId="0" animBg="1"/>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問題提起</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メソッド抽出リファクタリングにおける，凝集度メトリクスの定量的な評価尺度が提案されていない</a:t>
            </a:r>
            <a:endParaRPr lang="en-US" altLang="ja-JP" dirty="0" smtClean="0"/>
          </a:p>
          <a:p>
            <a:endParaRPr lang="en-US" altLang="ja-JP" dirty="0" smtClean="0"/>
          </a:p>
          <a:p>
            <a:endParaRPr lang="en-US" altLang="ja-JP" dirty="0" smtClean="0"/>
          </a:p>
          <a:p>
            <a:endParaRPr lang="en-US" altLang="ja-JP" dirty="0" smtClean="0"/>
          </a:p>
          <a:p>
            <a:pPr>
              <a:buNone/>
            </a:pPr>
            <a:r>
              <a:rPr lang="en-US" altLang="ja-JP" dirty="0" smtClean="0">
                <a:sym typeface="Wingdings" pitchFamily="2" charset="2"/>
              </a:rPr>
              <a:t></a:t>
            </a:r>
            <a:r>
              <a:rPr lang="ja-JP" altLang="en-US" dirty="0" smtClean="0">
                <a:sym typeface="Wingdings" pitchFamily="2" charset="2"/>
              </a:rPr>
              <a:t>どのメトリクスを用いるべきか判断が困難</a:t>
            </a:r>
            <a:endParaRPr lang="en-US" altLang="ja-JP" dirty="0" smtClean="0">
              <a:sym typeface="Wingdings" pitchFamily="2" charset="2"/>
            </a:endParaRPr>
          </a:p>
          <a:p>
            <a:pPr>
              <a:buNone/>
            </a:pPr>
            <a:r>
              <a:rPr lang="en-US" altLang="ja-JP" dirty="0" smtClean="0">
                <a:sym typeface="Wingdings" pitchFamily="2" charset="2"/>
              </a:rPr>
              <a:t></a:t>
            </a:r>
            <a:r>
              <a:rPr lang="ja-JP" altLang="en-US" dirty="0" smtClean="0">
                <a:sym typeface="Wingdings" pitchFamily="2" charset="2"/>
              </a:rPr>
              <a:t>メトリクスの閾値を</a:t>
            </a:r>
            <a:r>
              <a:rPr lang="ja-JP" altLang="en-US" dirty="0">
                <a:sym typeface="Wingdings" pitchFamily="2" charset="2"/>
              </a:rPr>
              <a:t>決定するの</a:t>
            </a:r>
            <a:r>
              <a:rPr lang="ja-JP" altLang="en-US" dirty="0" smtClean="0">
                <a:sym typeface="Wingdings" pitchFamily="2" charset="2"/>
              </a:rPr>
              <a:t>が困難</a:t>
            </a:r>
            <a:endParaRPr lang="en-US" altLang="ja-JP" dirty="0" smtClean="0">
              <a:sym typeface="Wingdings" pitchFamily="2" charset="2"/>
            </a:endParaRPr>
          </a:p>
        </p:txBody>
      </p:sp>
      <p:grpSp>
        <p:nvGrpSpPr>
          <p:cNvPr id="4" name="グループ化 3"/>
          <p:cNvGrpSpPr/>
          <p:nvPr/>
        </p:nvGrpSpPr>
        <p:grpSpPr>
          <a:xfrm>
            <a:off x="899592" y="2708920"/>
            <a:ext cx="7416824" cy="1180337"/>
            <a:chOff x="611560" y="3356992"/>
            <a:chExt cx="7416824" cy="1180337"/>
          </a:xfrm>
        </p:grpSpPr>
        <p:grpSp>
          <p:nvGrpSpPr>
            <p:cNvPr id="5" name="グループ化 4"/>
            <p:cNvGrpSpPr/>
            <p:nvPr/>
          </p:nvGrpSpPr>
          <p:grpSpPr>
            <a:xfrm>
              <a:off x="611560" y="3356992"/>
              <a:ext cx="2893611" cy="1151178"/>
              <a:chOff x="1938801" y="3987977"/>
              <a:chExt cx="4433399" cy="2191226"/>
            </a:xfrm>
          </p:grpSpPr>
          <p:grpSp>
            <p:nvGrpSpPr>
              <p:cNvPr id="6" name="Group 4"/>
              <p:cNvGrpSpPr>
                <a:grpSpLocks noChangeAspect="1"/>
              </p:cNvGrpSpPr>
              <p:nvPr/>
            </p:nvGrpSpPr>
            <p:grpSpPr bwMode="auto">
              <a:xfrm>
                <a:off x="1938801" y="3987977"/>
                <a:ext cx="1370013" cy="2033311"/>
                <a:chOff x="1348" y="2578"/>
                <a:chExt cx="863" cy="1122"/>
              </a:xfrm>
            </p:grpSpPr>
            <p:sp>
              <p:nvSpPr>
                <p:cNvPr id="43"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44" name="Freeform 6"/>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 name="Freeform 7"/>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8"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9"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0"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1"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2"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3" name="Line 19"/>
                <p:cNvSpPr>
                  <a:spLocks noChangeShapeType="1"/>
                </p:cNvSpPr>
                <p:nvPr/>
              </p:nvSpPr>
              <p:spPr bwMode="auto">
                <a:xfrm>
                  <a:off x="1435" y="28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4" name="Line 20"/>
                <p:cNvSpPr>
                  <a:spLocks noChangeShapeType="1"/>
                </p:cNvSpPr>
                <p:nvPr/>
              </p:nvSpPr>
              <p:spPr bwMode="auto">
                <a:xfrm>
                  <a:off x="1414" y="3407"/>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5" name="Line 21"/>
                <p:cNvSpPr>
                  <a:spLocks noChangeShapeType="1"/>
                </p:cNvSpPr>
                <p:nvPr/>
              </p:nvSpPr>
              <p:spPr bwMode="auto">
                <a:xfrm>
                  <a:off x="1414" y="3339"/>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cxnSp>
            <p:nvCxnSpPr>
              <p:cNvPr id="7" name="直線コネクタ 6"/>
              <p:cNvCxnSpPr/>
              <p:nvPr/>
            </p:nvCxnSpPr>
            <p:spPr bwMode="auto">
              <a:xfrm>
                <a:off x="1973809" y="4869160"/>
                <a:ext cx="962025"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 name="直線コネクタ 7"/>
              <p:cNvCxnSpPr/>
              <p:nvPr/>
            </p:nvCxnSpPr>
            <p:spPr bwMode="auto">
              <a:xfrm>
                <a:off x="1996034" y="4986685"/>
                <a:ext cx="846137"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9" name="直線コネクタ 8"/>
              <p:cNvCxnSpPr/>
              <p:nvPr/>
            </p:nvCxnSpPr>
            <p:spPr bwMode="auto">
              <a:xfrm>
                <a:off x="1996034" y="5589240"/>
                <a:ext cx="962025"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nvGrpSpPr>
              <p:cNvPr id="10" name="グループ化 9"/>
              <p:cNvGrpSpPr/>
              <p:nvPr/>
            </p:nvGrpSpPr>
            <p:grpSpPr>
              <a:xfrm>
                <a:off x="4995746" y="3993889"/>
                <a:ext cx="1349375" cy="661971"/>
                <a:chOff x="4250747" y="4546169"/>
                <a:chExt cx="1349375" cy="661971"/>
              </a:xfrm>
            </p:grpSpPr>
            <p:sp>
              <p:nvSpPr>
                <p:cNvPr id="35"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36"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7"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8"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9"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0"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1"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2"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grpSp>
            <p:nvGrpSpPr>
              <p:cNvPr id="11" name="グループ化 10"/>
              <p:cNvGrpSpPr/>
              <p:nvPr/>
            </p:nvGrpSpPr>
            <p:grpSpPr>
              <a:xfrm>
                <a:off x="5004048" y="4783253"/>
                <a:ext cx="1349375" cy="661971"/>
                <a:chOff x="4250747" y="4546169"/>
                <a:chExt cx="1349375" cy="661971"/>
              </a:xfrm>
            </p:grpSpPr>
            <p:sp>
              <p:nvSpPr>
                <p:cNvPr id="27"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8"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9"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0"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1"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2"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3"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4"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grpSp>
            <p:nvGrpSpPr>
              <p:cNvPr id="12" name="グループ化 11"/>
              <p:cNvGrpSpPr/>
              <p:nvPr/>
            </p:nvGrpSpPr>
            <p:grpSpPr>
              <a:xfrm>
                <a:off x="5022825" y="5517232"/>
                <a:ext cx="1349375" cy="661971"/>
                <a:chOff x="4250747" y="4546169"/>
                <a:chExt cx="1349375" cy="661971"/>
              </a:xfrm>
            </p:grpSpPr>
            <p:sp>
              <p:nvSpPr>
                <p:cNvPr id="19"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0"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1"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2"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3"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4"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5"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6"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13" name="右大かっこ 12"/>
              <p:cNvSpPr/>
              <p:nvPr/>
            </p:nvSpPr>
            <p:spPr bwMode="auto">
              <a:xfrm>
                <a:off x="3419872" y="4311389"/>
                <a:ext cx="255074" cy="423223"/>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 name="右大かっこ 13"/>
              <p:cNvSpPr/>
              <p:nvPr/>
            </p:nvSpPr>
            <p:spPr bwMode="auto">
              <a:xfrm>
                <a:off x="3419872" y="4869601"/>
                <a:ext cx="255074" cy="423223"/>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右大かっこ 14"/>
              <p:cNvSpPr/>
              <p:nvPr/>
            </p:nvSpPr>
            <p:spPr bwMode="auto">
              <a:xfrm>
                <a:off x="3419872" y="5445224"/>
                <a:ext cx="255074" cy="423223"/>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6" name="直線矢印コネクタ 15"/>
              <p:cNvCxnSpPr>
                <a:stCxn id="13" idx="2"/>
              </p:cNvCxnSpPr>
              <p:nvPr/>
            </p:nvCxnSpPr>
            <p:spPr bwMode="auto">
              <a:xfrm flipV="1">
                <a:off x="3674946" y="4373980"/>
                <a:ext cx="1320800" cy="149021"/>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cxnSp>
            <p:nvCxnSpPr>
              <p:cNvPr id="17" name="直線矢印コネクタ 16"/>
              <p:cNvCxnSpPr>
                <a:stCxn id="14" idx="2"/>
              </p:cNvCxnSpPr>
              <p:nvPr/>
            </p:nvCxnSpPr>
            <p:spPr bwMode="auto">
              <a:xfrm>
                <a:off x="3674946" y="5081213"/>
                <a:ext cx="1369769" cy="36985"/>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cxnSp>
            <p:nvCxnSpPr>
              <p:cNvPr id="18" name="直線矢印コネクタ 17"/>
              <p:cNvCxnSpPr>
                <a:stCxn id="15" idx="2"/>
                <a:endCxn id="19" idx="1"/>
              </p:cNvCxnSpPr>
              <p:nvPr/>
            </p:nvCxnSpPr>
            <p:spPr bwMode="auto">
              <a:xfrm>
                <a:off x="3674946" y="5656836"/>
                <a:ext cx="1347879" cy="195342"/>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grpSp>
        <p:grpSp>
          <p:nvGrpSpPr>
            <p:cNvPr id="56" name="グループ化 55"/>
            <p:cNvGrpSpPr/>
            <p:nvPr/>
          </p:nvGrpSpPr>
          <p:grpSpPr>
            <a:xfrm>
              <a:off x="5152447" y="3356992"/>
              <a:ext cx="2875937" cy="1180337"/>
              <a:chOff x="4798570" y="3484139"/>
              <a:chExt cx="3721545" cy="1922447"/>
            </a:xfrm>
          </p:grpSpPr>
          <p:grpSp>
            <p:nvGrpSpPr>
              <p:cNvPr id="57" name="Group 4"/>
              <p:cNvGrpSpPr>
                <a:grpSpLocks noChangeAspect="1"/>
              </p:cNvGrpSpPr>
              <p:nvPr/>
            </p:nvGrpSpPr>
            <p:grpSpPr bwMode="auto">
              <a:xfrm>
                <a:off x="4798570" y="3484139"/>
                <a:ext cx="1157103" cy="1739834"/>
                <a:chOff x="1348" y="2578"/>
                <a:chExt cx="863" cy="1122"/>
              </a:xfrm>
            </p:grpSpPr>
            <p:sp>
              <p:nvSpPr>
                <p:cNvPr id="92"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93" name="Freeform 6"/>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 name="Freeform 7"/>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95"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97"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8"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9"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0"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1"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 name="Line 19"/>
                <p:cNvSpPr>
                  <a:spLocks noChangeShapeType="1"/>
                </p:cNvSpPr>
                <p:nvPr/>
              </p:nvSpPr>
              <p:spPr bwMode="auto">
                <a:xfrm>
                  <a:off x="1435" y="28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 name="Line 20"/>
                <p:cNvSpPr>
                  <a:spLocks noChangeShapeType="1"/>
                </p:cNvSpPr>
                <p:nvPr/>
              </p:nvSpPr>
              <p:spPr bwMode="auto">
                <a:xfrm>
                  <a:off x="1414" y="3407"/>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 name="Line 21"/>
                <p:cNvSpPr>
                  <a:spLocks noChangeShapeType="1"/>
                </p:cNvSpPr>
                <p:nvPr/>
              </p:nvSpPr>
              <p:spPr bwMode="auto">
                <a:xfrm>
                  <a:off x="1414" y="3339"/>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cxnSp>
            <p:nvCxnSpPr>
              <p:cNvPr id="58" name="直線コネクタ 57"/>
              <p:cNvCxnSpPr/>
              <p:nvPr/>
            </p:nvCxnSpPr>
            <p:spPr bwMode="auto">
              <a:xfrm>
                <a:off x="4828137" y="4238137"/>
                <a:ext cx="812519"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59" name="直線コネクタ 58"/>
              <p:cNvCxnSpPr/>
              <p:nvPr/>
            </p:nvCxnSpPr>
            <p:spPr bwMode="auto">
              <a:xfrm>
                <a:off x="4846909" y="4338699"/>
                <a:ext cx="714641"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60" name="直線コネクタ 59"/>
              <p:cNvCxnSpPr/>
              <p:nvPr/>
            </p:nvCxnSpPr>
            <p:spPr bwMode="auto">
              <a:xfrm>
                <a:off x="4846909" y="4854284"/>
                <a:ext cx="812519"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nvGrpSpPr>
              <p:cNvPr id="62" name="グループ化 61"/>
              <p:cNvGrpSpPr/>
              <p:nvPr/>
            </p:nvGrpSpPr>
            <p:grpSpPr>
              <a:xfrm>
                <a:off x="7380443" y="3489198"/>
                <a:ext cx="1139672" cy="566426"/>
                <a:chOff x="4250747" y="4546169"/>
                <a:chExt cx="1349375" cy="661971"/>
              </a:xfrm>
            </p:grpSpPr>
            <p:sp>
              <p:nvSpPr>
                <p:cNvPr id="84"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85"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7"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8"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9"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0"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1"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63" name="右大かっこ 62"/>
              <p:cNvSpPr/>
              <p:nvPr/>
            </p:nvSpPr>
            <p:spPr bwMode="auto">
              <a:xfrm>
                <a:off x="6049472" y="3760871"/>
                <a:ext cx="215434" cy="362137"/>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4" name="右大かっこ 63"/>
              <p:cNvSpPr/>
              <p:nvPr/>
            </p:nvSpPr>
            <p:spPr bwMode="auto">
              <a:xfrm>
                <a:off x="6049472" y="4410576"/>
                <a:ext cx="215434" cy="761534"/>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5" name="直線矢印コネクタ 64"/>
              <p:cNvCxnSpPr>
                <a:stCxn id="63" idx="2"/>
              </p:cNvCxnSpPr>
              <p:nvPr/>
            </p:nvCxnSpPr>
            <p:spPr bwMode="auto">
              <a:xfrm flipV="1">
                <a:off x="6264905" y="3814428"/>
                <a:ext cx="1115538" cy="127512"/>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cxnSp>
            <p:nvCxnSpPr>
              <p:cNvPr id="66" name="直線矢印コネクタ 65"/>
              <p:cNvCxnSpPr>
                <a:stCxn id="64" idx="2"/>
                <a:endCxn id="74" idx="1"/>
              </p:cNvCxnSpPr>
              <p:nvPr/>
            </p:nvCxnSpPr>
            <p:spPr bwMode="auto">
              <a:xfrm flipV="1">
                <a:off x="6264906" y="4763065"/>
                <a:ext cx="1088861" cy="28278"/>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grpSp>
            <p:nvGrpSpPr>
              <p:cNvPr id="67" name="グループ化 66"/>
              <p:cNvGrpSpPr/>
              <p:nvPr/>
            </p:nvGrpSpPr>
            <p:grpSpPr>
              <a:xfrm>
                <a:off x="7353767" y="4119543"/>
                <a:ext cx="1157103" cy="1287043"/>
                <a:chOff x="2342130" y="1671501"/>
                <a:chExt cx="1157103" cy="1287043"/>
              </a:xfrm>
            </p:grpSpPr>
            <p:grpSp>
              <p:nvGrpSpPr>
                <p:cNvPr id="70" name="Group 4"/>
                <p:cNvGrpSpPr>
                  <a:grpSpLocks noChangeAspect="1"/>
                </p:cNvGrpSpPr>
                <p:nvPr/>
              </p:nvGrpSpPr>
              <p:grpSpPr bwMode="auto">
                <a:xfrm>
                  <a:off x="2342130" y="1671501"/>
                  <a:ext cx="1157103" cy="1287043"/>
                  <a:chOff x="1348" y="2578"/>
                  <a:chExt cx="863" cy="1122"/>
                </a:xfrm>
              </p:grpSpPr>
              <p:sp>
                <p:nvSpPr>
                  <p:cNvPr id="74"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75" name="Freeform 6"/>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6" name="Freeform 7"/>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77"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79"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0"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1"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2"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3"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cxnSp>
              <p:nvCxnSpPr>
                <p:cNvPr id="71" name="直線コネクタ 70"/>
                <p:cNvCxnSpPr/>
                <p:nvPr/>
              </p:nvCxnSpPr>
              <p:spPr>
                <a:xfrm>
                  <a:off x="2458779" y="2315022"/>
                  <a:ext cx="81331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2458779" y="2204864"/>
                  <a:ext cx="79745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2458779" y="2564904"/>
                  <a:ext cx="79745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8" name="直線コネクタ 67"/>
              <p:cNvCxnSpPr/>
              <p:nvPr/>
            </p:nvCxnSpPr>
            <p:spPr>
              <a:xfrm>
                <a:off x="4915219" y="5012480"/>
                <a:ext cx="71464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a:off x="4915219" y="4928646"/>
                <a:ext cx="74279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5" name="左右矢印 104"/>
            <p:cNvSpPr/>
            <p:nvPr/>
          </p:nvSpPr>
          <p:spPr>
            <a:xfrm>
              <a:off x="3923928" y="3789040"/>
              <a:ext cx="696725" cy="265267"/>
            </a:xfrm>
            <a:prstGeom prst="leftRightArrow">
              <a:avLst/>
            </a:prstGeom>
            <a:solidFill>
              <a:srgbClr val="FF00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2903889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sel2006-white</Template>
  <TotalTime>17817</TotalTime>
  <Words>4847</Words>
  <Application>Microsoft Office PowerPoint</Application>
  <PresentationFormat>画面に合わせる (4:3)</PresentationFormat>
  <Paragraphs>1038</Paragraphs>
  <Slides>39</Slides>
  <Notes>39</Notes>
  <HiddenSlides>10</HiddenSlides>
  <MMClips>0</MMClips>
  <ScaleCrop>false</ScaleCrop>
  <HeadingPairs>
    <vt:vector size="8" baseType="variant">
      <vt:variant>
        <vt:lpstr>使用されているフォント</vt:lpstr>
      </vt:variant>
      <vt:variant>
        <vt:i4>8</vt:i4>
      </vt:variant>
      <vt:variant>
        <vt:lpstr>テーマ</vt:lpstr>
      </vt:variant>
      <vt:variant>
        <vt:i4>1</vt:i4>
      </vt:variant>
      <vt:variant>
        <vt:lpstr>埋め込まれた OLE サーバー</vt:lpstr>
      </vt:variant>
      <vt:variant>
        <vt:i4>1</vt:i4>
      </vt:variant>
      <vt:variant>
        <vt:lpstr>スライド タイトル</vt:lpstr>
      </vt:variant>
      <vt:variant>
        <vt:i4>39</vt:i4>
      </vt:variant>
    </vt:vector>
  </HeadingPairs>
  <TitlesOfParts>
    <vt:vector size="49" baseType="lpstr">
      <vt:lpstr>ＭＳ Ｐゴシック</vt:lpstr>
      <vt:lpstr>MS UI Gothic</vt:lpstr>
      <vt:lpstr>Arial</vt:lpstr>
      <vt:lpstr>Calibri</vt:lpstr>
      <vt:lpstr>Cambria Math</vt:lpstr>
      <vt:lpstr>Comic Sans MS</vt:lpstr>
      <vt:lpstr>Times New Roman</vt:lpstr>
      <vt:lpstr>Wingdings</vt:lpstr>
      <vt:lpstr>sel2006-white</vt:lpstr>
      <vt:lpstr>数式</vt:lpstr>
      <vt:lpstr>スライスに基づく凝集度を用いたメソッド抽出支援手法の実験的評価</vt:lpstr>
      <vt:lpstr>研究概要</vt:lpstr>
      <vt:lpstr>リファクタリング</vt:lpstr>
      <vt:lpstr>メソッド抽出リファクタリングの難しさ</vt:lpstr>
      <vt:lpstr>既存研究におけるメソッド抽出支援</vt:lpstr>
      <vt:lpstr>プログラムスライスを用いた凝集度メトリクス</vt:lpstr>
      <vt:lpstr>プログラムスライスを用いた凝集度メトリクス</vt:lpstr>
      <vt:lpstr>凝集度を使用したメソッド抽出リファクタリング</vt:lpstr>
      <vt:lpstr>問題提起</vt:lpstr>
      <vt:lpstr>研究目的</vt:lpstr>
      <vt:lpstr>アプローチ</vt:lpstr>
      <vt:lpstr>アプローチ</vt:lpstr>
      <vt:lpstr>アプローチ</vt:lpstr>
      <vt:lpstr>提案する評価手法の手順</vt:lpstr>
      <vt:lpstr>手順1：コード片間の一致率の計測</vt:lpstr>
      <vt:lpstr>手順2：適合率と再現率の計測</vt:lpstr>
      <vt:lpstr>手順2：適合率と再現率の計測</vt:lpstr>
      <vt:lpstr>実験手順</vt:lpstr>
      <vt:lpstr>正解集合の収集方法</vt:lpstr>
      <vt:lpstr>正解集合の収集方法</vt:lpstr>
      <vt:lpstr>正解集合の収集方法</vt:lpstr>
      <vt:lpstr>実験対象</vt:lpstr>
      <vt:lpstr>FOverlapメトリクスの適合率・再現率</vt:lpstr>
      <vt:lpstr>FCoverageの適合率・再現率</vt:lpstr>
      <vt:lpstr>FTightnessメトリクスの適合率・再現率</vt:lpstr>
      <vt:lpstr>類似度別FOverlapの再現率</vt:lpstr>
      <vt:lpstr>結果</vt:lpstr>
      <vt:lpstr>まとめ</vt:lpstr>
      <vt:lpstr>今後の課題</vt:lpstr>
      <vt:lpstr>プログラムスライスを用いた凝集度メトリクス</vt:lpstr>
      <vt:lpstr>プログラムスライスを用いた凝集度メトリクス</vt:lpstr>
      <vt:lpstr>凝集度メトリクス</vt:lpstr>
      <vt:lpstr>FCoverageの適合率・再現率</vt:lpstr>
      <vt:lpstr>凝集度の計算例</vt:lpstr>
      <vt:lpstr>プログラムスライスを用いた凝集度メトリクス</vt:lpstr>
      <vt:lpstr>プログラムスライスを用いた凝集度メトリクス</vt:lpstr>
      <vt:lpstr>リファクタリング事例への適用</vt:lpstr>
      <vt:lpstr>結果と考察</vt:lpstr>
      <vt:lpstr>FTightnessメトリクスの適合率・再現率</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メソッド抽出リファクタリング 支援手法の評価（第２回中間報告）</dc:title>
  <dc:creator>y-kaku</dc:creator>
  <cp:lastModifiedBy>Kaku</cp:lastModifiedBy>
  <cp:revision>542</cp:revision>
  <cp:lastPrinted>2013-05-08T16:17:54Z</cp:lastPrinted>
  <dcterms:created xsi:type="dcterms:W3CDTF">2012-12-17T08:10:23Z</dcterms:created>
  <dcterms:modified xsi:type="dcterms:W3CDTF">2013-05-09T06:17:43Z</dcterms:modified>
</cp:coreProperties>
</file>