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1.xml" ContentType="application/vnd.openxmlformats-officedocument.presentationml.tags+xml"/>
  <Override PartName="/ppt/notesSlides/notesSlide24.xml" ContentType="application/vnd.openxmlformats-officedocument.presentationml.notesSlide+xml"/>
  <Override PartName="/ppt/tags/tag2.xml" ContentType="application/vnd.openxmlformats-officedocument.presentationml.tags+xml"/>
  <Override PartName="/ppt/notesSlides/notesSlide25.xml" ContentType="application/vnd.openxmlformats-officedocument.presentationml.notesSlide+xml"/>
  <Override PartName="/ppt/tags/tag3.xml" ContentType="application/vnd.openxmlformats-officedocument.presentationml.tags+xml"/>
  <Override PartName="/ppt/notesSlides/notesSlide26.xml" ContentType="application/vnd.openxmlformats-officedocument.presentationml.notesSlide+xml"/>
  <Override PartName="/ppt/tags/tag4.xml" ContentType="application/vnd.openxmlformats-officedocument.presentationml.tags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5.xml" ContentType="application/vnd.openxmlformats-officedocument.presentationml.tags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7" r:id="rId2"/>
    <p:sldId id="449" r:id="rId3"/>
    <p:sldId id="440" r:id="rId4"/>
    <p:sldId id="442" r:id="rId5"/>
    <p:sldId id="499" r:id="rId6"/>
    <p:sldId id="498" r:id="rId7"/>
    <p:sldId id="514" r:id="rId8"/>
    <p:sldId id="448" r:id="rId9"/>
    <p:sldId id="483" r:id="rId10"/>
    <p:sldId id="472" r:id="rId11"/>
    <p:sldId id="482" r:id="rId12"/>
    <p:sldId id="450" r:id="rId13"/>
    <p:sldId id="443" r:id="rId14"/>
    <p:sldId id="481" r:id="rId15"/>
    <p:sldId id="500" r:id="rId16"/>
    <p:sldId id="444" r:id="rId17"/>
    <p:sldId id="445" r:id="rId18"/>
    <p:sldId id="532" r:id="rId19"/>
    <p:sldId id="522" r:id="rId20"/>
    <p:sldId id="523" r:id="rId21"/>
    <p:sldId id="524" r:id="rId22"/>
    <p:sldId id="525" r:id="rId23"/>
    <p:sldId id="516" r:id="rId24"/>
    <p:sldId id="520" r:id="rId25"/>
    <p:sldId id="517" r:id="rId26"/>
    <p:sldId id="518" r:id="rId27"/>
    <p:sldId id="521" r:id="rId28"/>
    <p:sldId id="495" r:id="rId29"/>
    <p:sldId id="513" r:id="rId30"/>
    <p:sldId id="459" r:id="rId31"/>
    <p:sldId id="455" r:id="rId32"/>
    <p:sldId id="461" r:id="rId33"/>
    <p:sldId id="508" r:id="rId34"/>
    <p:sldId id="475" r:id="rId35"/>
    <p:sldId id="489" r:id="rId36"/>
    <p:sldId id="479" r:id="rId37"/>
    <p:sldId id="493" r:id="rId38"/>
    <p:sldId id="486" r:id="rId39"/>
    <p:sldId id="509" r:id="rId40"/>
    <p:sldId id="512" r:id="rId41"/>
    <p:sldId id="463" r:id="rId42"/>
    <p:sldId id="487" r:id="rId43"/>
    <p:sldId id="488" r:id="rId44"/>
    <p:sldId id="353" r:id="rId45"/>
  </p:sldIdLst>
  <p:sldSz cx="9144000" cy="6858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7FEAC"/>
    <a:srgbClr val="EB6115"/>
    <a:srgbClr val="FEBAAC"/>
    <a:srgbClr val="2B9501"/>
    <a:srgbClr val="C08C4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8" autoAdjust="0"/>
    <p:restoredTop sz="73844" autoAdjust="0"/>
  </p:normalViewPr>
  <p:slideViewPr>
    <p:cSldViewPr>
      <p:cViewPr varScale="1">
        <p:scale>
          <a:sx n="60" d="100"/>
          <a:sy n="60" d="100"/>
        </p:scale>
        <p:origin x="-124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28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256" y="-7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/>
          <a:lstStyle>
            <a:lvl1pPr algn="r">
              <a:defRPr sz="1200"/>
            </a:lvl1pPr>
          </a:lstStyle>
          <a:p>
            <a:fld id="{10E01A62-B4DB-4585-9D19-D5F469BB6158}" type="datetimeFigureOut">
              <a:rPr kumimoji="1" lang="ja-JP" altLang="en-US" smtClean="0"/>
              <a:pPr/>
              <a:t>2013/5/21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440647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940" y="9440647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 anchor="b"/>
          <a:lstStyle>
            <a:lvl1pPr algn="r">
              <a:defRPr sz="1200"/>
            </a:lvl1pPr>
          </a:lstStyle>
          <a:p>
            <a:fld id="{DBAEC9EB-FB2E-40AF-8B24-FE6CF2B2B6F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33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/>
          <a:lstStyle>
            <a:lvl1pPr algn="r">
              <a:defRPr sz="1200"/>
            </a:lvl1pPr>
          </a:lstStyle>
          <a:p>
            <a:fld id="{071972D5-692D-41BE-8CA1-35C99B130AE5}" type="datetimeFigureOut">
              <a:rPr kumimoji="1" lang="ja-JP" altLang="en-US" smtClean="0"/>
              <a:pPr/>
              <a:t>2013/5/21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3" tIns="45491" rIns="90983" bIns="4549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0983" tIns="45491" rIns="90983" bIns="45491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6966"/>
          </a:xfrm>
          <a:prstGeom prst="rect">
            <a:avLst/>
          </a:prstGeom>
        </p:spPr>
        <p:txBody>
          <a:bodyPr vert="horz" lIns="90983" tIns="45491" rIns="90983" bIns="45491" rtlCol="0" anchor="b"/>
          <a:lstStyle>
            <a:lvl1pPr algn="r">
              <a:defRPr sz="1200"/>
            </a:lvl1pPr>
          </a:lstStyle>
          <a:p>
            <a:fld id="{9E5C5C43-BBCB-406A-9213-D6A10C907FC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3000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 smtClean="0">
              <a:ea typeface="ＭＳ Ｐ明朝" pitchFamily="18" charset="-128"/>
            </a:endParaRPr>
          </a:p>
          <a:p>
            <a:endParaRPr lang="en-US" altLang="ja-JP" dirty="0" smtClean="0">
              <a:ea typeface="ＭＳ Ｐ明朝" pitchFamily="18" charset="-128"/>
            </a:endParaRPr>
          </a:p>
          <a:p>
            <a:endParaRPr lang="ja-JP" altLang="ja-JP" dirty="0" smtClean="0">
              <a:ea typeface="ＭＳ Ｐ明朝" pitchFamily="18" charset="-128"/>
            </a:endParaRPr>
          </a:p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888614-5AFB-476C-BD5A-87C86A3ADF68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5553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altLang="ja-JP" dirty="0"/>
          </a:p>
          <a:p>
            <a:pPr marL="0" lvl="1" defTabSz="909828">
              <a:defRPr/>
            </a:pPr>
            <a:endParaRPr lang="en-US" altLang="ja-JP" dirty="0"/>
          </a:p>
          <a:p>
            <a:pPr marL="0" lvl="1" defTabSz="909828">
              <a:defRPr/>
            </a:pPr>
            <a:endParaRPr lang="en-US" altLang="ja-JP" dirty="0"/>
          </a:p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4147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5938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475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7724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4722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46683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46683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kumimoji="1" lang="en-US" altLang="ja-JP" baseline="0" dirty="0" smtClean="0"/>
          </a:p>
          <a:p>
            <a:pPr defTabSz="909828"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8674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740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kumimoji="1" lang="en-US" altLang="ja-JP" baseline="0" dirty="0" smtClean="0"/>
          </a:p>
          <a:p>
            <a:pPr defTabSz="909828">
              <a:defRPr/>
            </a:pPr>
            <a:r>
              <a:rPr kumimoji="1" lang="en-US" altLang="ja-JP" baseline="0" dirty="0" smtClean="0"/>
              <a:t>.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370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1734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728663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2305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09828">
              <a:defRPr/>
            </a:pPr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093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2279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sz="12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70507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sz="1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0301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950691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6398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37939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0EC45A-CB12-4B15-B079-450373EF5888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58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92143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492511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82106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85640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15933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471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35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4925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346607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346607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92267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sz="1200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764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11589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83178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9241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>
              <a:ea typeface="MS UI Gothic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86888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baseline="0" dirty="0" smtClean="0">
              <a:ea typeface="MS UI Gothic" pitchFamily="50" charset="-128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250922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0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115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791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149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2046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C5C43-BBCB-406A-9213-D6A10C907FC4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742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B9D613B7-5AF0-4AC3-BE7A-10773B834898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emf"/><Relationship Id="rId4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992" y="1988840"/>
            <a:ext cx="9073008" cy="1008063"/>
          </a:xfrm>
        </p:spPr>
        <p:txBody>
          <a:bodyPr/>
          <a:lstStyle/>
          <a:p>
            <a:r>
              <a:rPr lang="en-US" altLang="ja-JP" sz="3200" dirty="0" smtClean="0"/>
              <a:t>Applying Clone Change Notification System </a:t>
            </a:r>
            <a:br>
              <a:rPr lang="en-US" altLang="ja-JP" sz="3200" dirty="0" smtClean="0"/>
            </a:br>
            <a:r>
              <a:rPr lang="en-US" altLang="ja-JP" sz="3200" dirty="0" smtClean="0"/>
              <a:t>into an Industrial Development Process</a:t>
            </a:r>
            <a:endParaRPr lang="ja-JP" altLang="ja-JP" sz="3200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560" y="3501008"/>
            <a:ext cx="8208912" cy="791518"/>
          </a:xfrm>
        </p:spPr>
        <p:txBody>
          <a:bodyPr/>
          <a:lstStyle/>
          <a:p>
            <a:r>
              <a:rPr lang="en-US" altLang="ja-JP" sz="2400" b="1" u="sng" dirty="0" smtClean="0"/>
              <a:t>Yuki Yamanaka</a:t>
            </a:r>
            <a:r>
              <a:rPr lang="en-US" altLang="ja-JP" sz="2400" b="1" u="sng" baseline="30000" dirty="0" smtClean="0"/>
              <a:t>1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Eunjong</a:t>
            </a:r>
            <a:r>
              <a:rPr lang="en-US" altLang="ja-JP" sz="2400" dirty="0" smtClean="0"/>
              <a:t> Choi</a:t>
            </a:r>
            <a:r>
              <a:rPr lang="en-US" altLang="ja-JP" sz="2400" baseline="30000" dirty="0"/>
              <a:t>1</a:t>
            </a:r>
            <a:r>
              <a:rPr lang="en-US" altLang="ja-JP" sz="2400" dirty="0" smtClean="0"/>
              <a:t>, </a:t>
            </a:r>
          </a:p>
          <a:p>
            <a:r>
              <a:rPr lang="en-US" altLang="ja-JP" sz="2400" dirty="0" err="1" smtClean="0"/>
              <a:t>Norihiro</a:t>
            </a:r>
            <a:r>
              <a:rPr lang="en-US" altLang="ja-JP" sz="2400" dirty="0" smtClean="0"/>
              <a:t> Yoshida</a:t>
            </a:r>
            <a:r>
              <a:rPr lang="en-US" altLang="ja-JP" sz="2400" baseline="30000" dirty="0" smtClean="0"/>
              <a:t>2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Katsuro</a:t>
            </a:r>
            <a:r>
              <a:rPr lang="en-US" altLang="ja-JP" sz="2400" dirty="0" smtClean="0"/>
              <a:t> Inoue</a:t>
            </a:r>
            <a:r>
              <a:rPr lang="en-US" altLang="ja-JP" sz="2400" baseline="30000" dirty="0"/>
              <a:t>1</a:t>
            </a:r>
            <a:r>
              <a:rPr lang="en-US" altLang="ja-JP" sz="2400" dirty="0" smtClean="0"/>
              <a:t>, </a:t>
            </a:r>
            <a:r>
              <a:rPr lang="en-US" altLang="ja-JP" sz="2400" dirty="0" err="1" smtClean="0"/>
              <a:t>Tateki</a:t>
            </a:r>
            <a:r>
              <a:rPr lang="en-US" altLang="ja-JP" sz="2400" dirty="0" smtClean="0"/>
              <a:t> Sano</a:t>
            </a:r>
            <a:r>
              <a:rPr kumimoji="0" lang="en-US" altLang="ja-JP" sz="2400" baseline="30000" dirty="0"/>
              <a:t>3</a:t>
            </a:r>
            <a:endParaRPr kumimoji="0" lang="en-US" altLang="ja-JP" sz="2400" baseline="30000" dirty="0" smtClean="0"/>
          </a:p>
          <a:p>
            <a:endParaRPr lang="ja-JP" altLang="ja-JP" sz="2400" dirty="0"/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67544" y="4797152"/>
            <a:ext cx="813593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r>
              <a:rPr kumimoji="0" lang="en-US" altLang="ja-JP" sz="2000" dirty="0" smtClean="0"/>
              <a:t>1 Osaka </a:t>
            </a:r>
            <a:r>
              <a:rPr kumimoji="0" lang="en-US" altLang="ja-JP" sz="2000" dirty="0"/>
              <a:t>University, Japan</a:t>
            </a:r>
            <a:br>
              <a:rPr kumimoji="0" lang="en-US" altLang="ja-JP" sz="2000" dirty="0"/>
            </a:br>
            <a:r>
              <a:rPr kumimoji="0" lang="en-US" altLang="ja-JP" sz="2000" dirty="0"/>
              <a:t> </a:t>
            </a:r>
            <a:r>
              <a:rPr kumimoji="0" lang="en-US" altLang="ja-JP" sz="2000" dirty="0" smtClean="0"/>
              <a:t>2</a:t>
            </a:r>
            <a:r>
              <a:rPr kumimoji="0" lang="en-US" altLang="ja-JP" sz="2000" dirty="0">
                <a:latin typeface="Times New Roman" pitchFamily="18" charset="0"/>
              </a:rPr>
              <a:t> </a:t>
            </a:r>
            <a:r>
              <a:rPr kumimoji="0" lang="en-US" altLang="ja-JP" sz="2000" dirty="0" smtClean="0"/>
              <a:t>Nara </a:t>
            </a:r>
            <a:r>
              <a:rPr kumimoji="0" lang="en-US" altLang="ja-JP" sz="2000" dirty="0"/>
              <a:t>Institute of Science and </a:t>
            </a:r>
            <a:r>
              <a:rPr kumimoji="0" lang="en-US" altLang="ja-JP" sz="2000" dirty="0" smtClean="0"/>
              <a:t>Technology, </a:t>
            </a:r>
            <a:r>
              <a:rPr kumimoji="0" lang="en-US" altLang="ja-JP" sz="2000" dirty="0"/>
              <a:t>Japan</a:t>
            </a:r>
          </a:p>
          <a:p>
            <a:pPr algn="r"/>
            <a:r>
              <a:rPr kumimoji="0" lang="en-US" altLang="ja-JP" sz="2000" dirty="0" smtClean="0"/>
              <a:t>3</a:t>
            </a:r>
            <a:r>
              <a:rPr kumimoji="0" lang="en-US" altLang="ja-JP" sz="2000" dirty="0"/>
              <a:t> </a:t>
            </a:r>
            <a:r>
              <a:rPr kumimoji="0" lang="en-US" altLang="ja-JP" sz="2000" dirty="0" smtClean="0"/>
              <a:t>NEC </a:t>
            </a:r>
            <a:r>
              <a:rPr kumimoji="0" lang="en-US" altLang="ja-JP" sz="2000" dirty="0"/>
              <a:t>Corporation, Japan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D613B7-5AF0-4AC3-BE7A-10773B834898}" type="slidenum">
              <a:rPr lang="en-US" altLang="ja-JP" smtClean="0"/>
              <a:pPr/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389795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4000" dirty="0" smtClean="0"/>
              <a:t>Industrial Motivation</a:t>
            </a:r>
            <a:endParaRPr kumimoji="1" lang="ja-JP" altLang="en-US" sz="4000" dirty="0"/>
          </a:p>
        </p:txBody>
      </p:sp>
      <p:sp>
        <p:nvSpPr>
          <p:cNvPr id="19" name="コンテンツ プレースホルダー 18"/>
          <p:cNvSpPr>
            <a:spLocks noGrp="1"/>
          </p:cNvSpPr>
          <p:nvPr>
            <p:ph idx="1"/>
          </p:nvPr>
        </p:nvSpPr>
        <p:spPr>
          <a:xfrm>
            <a:off x="186728" y="1556792"/>
            <a:ext cx="8738362" cy="1254870"/>
          </a:xfrm>
        </p:spPr>
        <p:txBody>
          <a:bodyPr/>
          <a:lstStyle/>
          <a:p>
            <a:r>
              <a:rPr kumimoji="1" lang="en-US" altLang="ja-JP" sz="2800" dirty="0" smtClean="0"/>
              <a:t>Touching source code after large-scale test may increase risk </a:t>
            </a:r>
            <a:r>
              <a:rPr kumimoji="1" lang="en-US" altLang="ja-JP" sz="2800" smtClean="0"/>
              <a:t>of defect.</a:t>
            </a:r>
            <a:endParaRPr kumimoji="1" lang="en-US" altLang="ja-JP" sz="2800" dirty="0" smtClean="0"/>
          </a:p>
          <a:p>
            <a:r>
              <a:rPr lang="en-US" altLang="ja-JP" sz="2800" dirty="0" smtClean="0"/>
              <a:t>Automatic clone change management is highly motivated for reducing cost of maintaining code clones.</a:t>
            </a:r>
            <a:endParaRPr kumimoji="1" lang="ja-JP" altLang="en-US" sz="2800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/>
          </a:p>
        </p:txBody>
      </p:sp>
      <p:pic>
        <p:nvPicPr>
          <p:cNvPr id="1026" name="Picture 2" descr="ジェスチャ,まごつき,マンガ,人,人々,問題,当惑,感情,混乱,爆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41" y="4015095"/>
            <a:ext cx="2132259" cy="2132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AutoShape 6" descr="data:image/jpeg;base64,/9j/4AAQSkZJRgABAQAAAQABAAD/2wCEAAkGBggGERAUBxMWFBEWFBMVFBUSGBASFRIUFRAVFBURGRUYGyYhGxknGhUUITsgJScpMCwsFh4xNTwtNSYrLTUBCQoKDgwOGg8PGikkHyQxKSwqLSk1NS0qLDQsKjUsKSwtKS81KiwsKSksLikuLzQsLCksNSktKSwsLCwuLC8sNf/AABEIAJgBSwMBIgACEQEDEQH/xAAcAAEAAgMBAQEAAAAAAAAAAAAABwgEBQYDAQL/xABMEAABAwICBAUOCwcDBQAAAAABAAIDBBEFBgcSITEyQVFUYRMVFyI1cXKBkZSxtNLTFDNCUlNzdJKTobIjJDREg6TCYqKzFiVDgsH/xAAZAQEAAwEBAAAAAAAAAAAAAAAAAQIFBAP/xAAwEQEAAQMBBQUHBQEAAAAAAAAAAQIDEQQUITFBURITUoHBIzM0YXGCsTJCkaHwIv/aAAwDAQACEQMRAD8AnFERAREQEREBERAREQEREBERAREQEREBERAREQEREBERAREQEREBERAREQEREBERAREQEREBERAREQEREBERAREQEREBERAREQEREBERAREQEREBERAREQEREBERAREQEREBERAREQEREBERARY2JuLYZi3YRG+xGwjtDtVYIMexh7Wl1VU3LQT+3qOTw102NP3sTOcYRM4WoRVa694tzqp84qfbX3r5i4/mqnzip9tdGwz4kZWkRV/y3pVzBgTmireamDYCyY3kA5WTcK/h617cW9TTlrNGG5rhEuGOvxPY6wkidbgPbfYenaDvBIXLd09drfPBMS26Ii8EiIiAijbTfXVdDT0fwOSSMuncHGJ74yR1B5sS0g2uAoj694tzqp84qfbXZa0s3Ke1lGVpUXJaKamerwqldVPc95dUAue5z3G1XM0Xc4kmwAHiX70oTzU2F1bqd7mOHUbOY5zHC9TEDZzSCNlx414d37TsfPA6pFVrr3i3Oqnzip9tOveLc6qfOKn212bDPiRlaVFVrr3i3Oqnzip9tOveLc6qfOKn202GfEZWlRVa694tzqp84qfbTr3i3Oqnzip9tNhnxGVpUVWuveLc6qfOKn20694tzqp84qfbTYZ8RlaVFVrr3i3Oqnzip9tOveLc6qfOKn202GfEZWlRc5o7nlqcMonVDnPeYrlzyXOcdY7S47SV0a4Ko7MzCwi12OZgw3LkfVMWkbGzcL3Lnm19VrRtcegBRhjmnGpkJbgEDWt4pKi7nHb9EwgDvlx7y9Ldmu5+mEZTAvy97Yxd5AHKdirhX6Qc04lfq9XI0H5MWpCB0AxgO/NaGqkkrjetc6U8srnSkeN5JXVToZ/dV/v6RlZqszZgGHm1ZV07DyPmhafIXXWC/SNlOPfXQHwXtd6FXBrGs4AA72xfHvbHteQB07F6xoaesmVjOyXlPncfkf7K+jSVlM/zkQ8IlvpCrpD+8/w/b+Bd3oXsaKrbwopAOmOQD8wmxURzkysZHn/KsnBrqbxzRN9JWxpcdwuuANHUQyA7iySN4PkKqy+eKM2e4A8YJAI8S+GOKbaQHeIFROhp5TJlbQEO3L6uM0PANwiltu1qn1yZdms6uns1TT0WERFQEREGLivxE/1Un6Cqp0vAZ4LfQFazFfiJ/qpP0FVTpeAzwW+gLT0PCry9VZeqLIo6Cpr+q/BGl5iiMzwN4ja9jHPA47F7Sei54lj713oFssu5grcr1DZ8OPbDY9pvqysvcxu6OQ8R29C1qJMRMYlCzmWcyUOaoGzYedh2Paba0TwBrRuHERcd8EEbCFtVWnKObKzJ9QJaXtmOs2aK9hKwE+R4uSD0kbiVYnBsYo8ehjmw52tG8XB3EHcWkcTgbgjiIWNqLE2pzHBeJZqIi5kov08fw9F9od6vIoeUw6eP4ei+0O9XkUPLa0vuo8/ypPFP+iHuRS+FU+uzL10rdyav+j61EvLRD3IpfCqfXZl66Vu5NX/R9aiWfPxH3eq3JXtERbKgu/0YZHwrN7Kl2Ka943sa3UeWbHMub23rgFL+gj4qu+ti/wCMrn1NU025mEw23YWyvyTfiuTsLZX5JvxXLvEWV39zxSvhwfYWyvyTfiuTsLZX5JvxXLvETv7nikw4PsLZX5JvxXJ2Fsr8k34rl3iJ39zxSYYWDYTT4FBFBRX6nG3VbrHWNrk7Tx71g5wzTTZQpnzVA1nX1Yo72MshB1WX4hsJJ4gCVu1Aul7HnYtXuiYf2dM0RgcRkeGvkd+bG/8AoeVWsW+9r3/WUS5XGcZrswTOmxR5fIe+Gsb9GxvyWjk8ZublYSItqIxuhQWRh2HVeLysiw5hklfwWttfZvJJ2Bo5TYBYxIbvU86J8pNwCkbNVNtU1DQ91xtjiO2OLbuNiCR84kcQXleuxapymGny9oQpIwHZjlMj+OKEujjb0GTY93fGr3l3OG5PwDB/4ClhYfnBjC8995BcfGVuEWPXerr4yth8DQ3g7F9RF5JfiSKOX4wAjpAK1FbkvLmIkmro6dzj8oxRh33gL/mt0imKpjhIwsHweiwGFsOGM1Imlxa27nWL3l7triTwnE7+NZqIkznfIIiKAREQYuK/ET/VSfoKqnS8Bngt9AVrMV+In+qk/QVVOl4DPBb6AtPQ8KvL1VlIWhLbicn2Ob1imXrpO0d/9Pl1Vg7f3VxvIxv8u4nhAfRE8XyT/ptby0Jd05Psc3rFMpyliZM0tlAc0ggggEEEWIIO8WUX7s2r2Y6EQqgi7LSLkCTKMnVKIF1G93aneYHE7IXH5vzXeI7bF3GruoriuO1SgXS5FztUZMnubupnkdXjG3oEzB88D7wFj8kjmkU1UxVGJFqqGup8SjZLROD43tDmObtDgdxXuoA0dZ/kyjJ1OtJdRvd2w3mBxO2Zo+b85vjG24dPkUsc7WuhIc1wBa5pBDgRcEEbxZYt6zNqrHLktEoy08fw9F9od6vIoeUw6eP4ei+0O9XkUPLT0vuo8/yrPFP+iHuRS+FU+uzL10rdyav+j61EvLRD3IpfCqfXZl66Vu5NX/R9aiWfPxH3eq3JXtERbKgu30dZ/oslMqG1kUshkexw6l1KwDW2sdd7fyXELY4TlvGMeDjhED5g0gOLDGNUkXAOs4cS87lNNVOKuCUq9nbB+a1P9t71Oztg/Nan+296o57HmbOZS/ep/eJ2PM2cyl+9T+8XN3Gn6x/JmUjdnbB+a1P9t71Oztg/Nan+296o57HmbOZS/ep/eJ2PM2cyl+9T+8TuNP1j+TMpG7O2D81qf7b3q3eUNJmH5xndBSQzRubE6W8vUtUta9jCO0eTe8g/NQ92PM2cyl+9T+8XaaJcp47gldJJitO+KM00jA55iILnTQODe1ceJrvIqXbNmKJmJjP1TEyl1VUrazrjLNL9LLLL+JI6T/JWomvqutyH0KplLwGeC30BRoY/VP09SXqiItFVm4JQDFamlhcLiSeFjhysdK0P/wBusrSAAblWrIrg3E8PLt3V2/m1zR+ZCsqszXT/ANRC0CIiz1hERAREQEREBERAREQYuK/ET/VSfoKqnS8Bngt9AVrMV+In+qk/QVVOl4DPBb6AtPQ8KvL1VlIWhLunJ9jm9YplOigvQl3Tk+xzesUynReGs955Jh4V1FT4lG+KtaHxvaWva7aHA7wq9Z6yTUZMnsLupnk9RkO3pMLz88D7w2jc4CxiwsZwajx+GSHEW60bxYjcQd4c08TgbEHiIXnYvzan5Ewq2i3WbsqVeT6gw1fbMN3Qy2sJWX38geLgEcVwdxC0q2omKozCopA0Y6RP+nS2mxd37o4/s3u/lnE7ifoifunbuvaP0Va6Irp7NQmHTub09DbnDvV5FDy2tbmOsxGjp6Wq7ZkEmvE48JrOpOZ1E8oF9h4hs5FqlSzRNujsyJ/0Q9yKXwqn12ZeulbuTV/0fWol5aIe5FL4VT67MvfSowvwms1eSI+JtRGT+QKzJ+I+71W5K8oiLZUFL2gj4qu+si/4yohUpaB6oCSvjcd7ad7R3nStefzj8oXNqozan/c0wl9ERYq4iIgIiIG9VTq6PrdJLF9FLJFt3/spHR/4q1igPS7gTsIxB0jR+zqWiRp4hI0BkrP0O/qLv0VWKpp6+isuKREWoq9qKsOHSwytFzFLFLYbz1KRslh39VWngnjqWtfCbtcA5pG4gi4PkVUlMOiDO8U8baHEHWlYCKcnYJIxt6kP9bduzjaBv1SuHWW5qpiqOS0JQREWUsIiICIiAiIgIiICIiDFxX4if6qT9BVU6XgM8FvoCtbibS6GYNFyY32A2knUOxVhgwDGWNaHUlTcNAP7vU8ngLS0Mxiry9VanZ6Eu6cn2Ob1imU6KFdDWFYhR4jI6rgmjZ8ElbrSxSxt1jPTkNu9oF7NOzoKmpeOsn2nkmBERcaWpzNlqhzXA6HEBsO1jxbWieAbSNPLtPfBIOwquuYMv12WJ3wYiLOG1rhfVlYd0jeg8nEQQrQLRZuydh+cYgyuu17bmKVlteJxFjbladl2nYbDjAI6tPqO7nE8ETCtaLqsb0YZmwRzrQmeMXtJT9vccV4uGHdADh0laM4DjA30lT5vU+wtaK6aozEqsFFm9YsY5pU+b1PsJ1ixjmlT5vU+wrZhCctEPcil8Kp9dmXQZkwnr7SVUANjLDJGCdoa5zCGut0Gx8S0mimlno8KpW1THRvDqglsjXMcL1czhdrgCLgg+NdasO7OLtUx1n8rxwVPfHJCXNnaWvaS17Tva9pLXNPSCCPEvinTPui2DM7jPhbmw1RHbawJjnsLDWtta7cNcA7N4Oy0V4no/wAz4ST8IpJHAfKgHV2npAZd1u+0LWt36LkccT0Vw59ZuC4zW5fmZPhrtWRtxtF2uaeExzeNp2bOgEWIBXm/C8Rj+Mp5x4UM49LV4SRSRfGtc3wmub6QvbdO4SzQad4bf9zpHh3LA9jwemz9QjvXPfWZ2dsF5tVeSm98oTNTAN7m+UJ8Kg+e3yhc86S30Mps7O2C82qvJS++X3s7YJzaq8lL75Ql8Kg+e3yhejHtk+L297ao2O30Mpp7OuCc2qvu0vvk7O2Cc2qvJS++UONpKmTgRyHwWSH0BejcLxF/Ap5z3oZz/io2W10MysXk/N9JnOF8tCyRjWSmIiUMDtYRsfftXOFrSDj5UzllSnzhTOhmOq8EPiktcxyDc63GCCQRxgncdq5rQnRVVFRVArI3xk1b3ASsfGS34NTjWAcAbXBF+gqQlm3PZ3J7HJaOCrWL4RW4DM6HE2FkreLeHN4nsd8ph5fEbEELDVoMby9hmY4+p4tE2Ru0i9w5hItrNeNrT0ghRljug2dhc7L84cOKKpuCNu4SsG63EW98rQtauirdVun+kYRYgJaQWkgggggkEEG4cCNoIO263mJ5HzLhF/hdJLa9taJvV2np/ZaxA74C0Mz205LZ+0cN7X9o4d9p2hdlMxVw3qpFy1pnxPCw1mNs+EsH/kaWsmA6RwZP9p5SSu5odMGVKy3VZXxOPyZYpRbZuL2BzP8AdZQEHB25fVz16W3Vvxj6JyshHpCypJwa6m8csbfSV+znzKw319L+PCf8lWxF5bFR1lOVi59JeUqcEurInW+jLpT5GAkrU1emnK9OD8HM0x5I4nsv45dQfmoKX4fNHHw3Ad8gK0aK38zKymTM4U+dIpZaWN8bWSmK0mprEiNj79qSLWeOPiXQKNdBDg+hqi3aDVusRuP7tAFJSzb1MUVzTCYERF5JEREBERAREQEREBERAREQEREBERAREQEREHwgHemq3kX1EHzVC+oiAiIgIiICIiAvxLBFOLTNDh/qAPpX7RBqKnKGXq03qqOmeeV0MJPlLViP0dZTfvoafxRsHoXRIrxcqjhMjmTo1ymf5OPxaw/+r6NGuUhvooT3wXekrpUU97X1kaCPR/lWPg0NN44YnekLZUmCYZQACjgijA3COONgHkCzUVZrqnjIbkRFUEREBERAREQEREBERAREQEREBERAREQEREBERAREQEREBERAREQEREBERAREQEREBERAREQEREBERAREQEREBERAREQEREBERAREQEREBERAREQEREBERAREQEREBERAREQEREBERAREQERE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6" name="AutoShape 8" descr="data:image/jpeg;base64,/9j/4AAQSkZJRgABAQAAAQABAAD/2wCEAAkGBggGERAUBxMWFBEWFBMVFBUSGBASFRIUFRAVFBURGRUYGyYhGxknGhUUITsgJScpMCwsFh4xNTwtNSYrLTUBCQoKDgwOGg8PGikkHyQxKSwqLSk1NS0qLDQsKjUsKSwtKS81KiwsKSksLikuLzQsLCksNSktKSwsLCwuLC8sNf/AABEIAJgBSwMBIgACEQEDEQH/xAAcAAEAAgMBAQEAAAAAAAAAAAAABwgEBQYDAQL/xABMEAABAwICBAUOCwcDBQAAAAABAAIDBBEFBgcSITEyQVFUYRMVFyI1cXKBkZSxtNLTFDNCUlNzdJKTobIjJDREg6TCYqKzFiVDgsH/xAAZAQEAAwEBAAAAAAAAAAAAAAAAAQIFBAP/xAAwEQEAAQMBBQUHBQEAAAAAAAAAAQIDEQQUITFBURITUoHBIzM0YXGCsTJCkaHwIv/aAAwDAQACEQMRAD8AnFERAREQEREBERAREQEREBERAREQEREBERAREQEREBERAREQEREBERAREQEREBERAREQEREBERAREQEREBERAREQEREBERAREQEREBERAREQEREBERAREQEREBERAREQEREBERAREQEREBERARY2JuLYZi3YRG+xGwjtDtVYIMexh7Wl1VU3LQT+3qOTw102NP3sTOcYRM4WoRVa694tzqp84qfbX3r5i4/mqnzip9tdGwz4kZWkRV/y3pVzBgTmireamDYCyY3kA5WTcK/h617cW9TTlrNGG5rhEuGOvxPY6wkidbgPbfYenaDvBIXLd09drfPBMS26Ii8EiIiAijbTfXVdDT0fwOSSMuncHGJ74yR1B5sS0g2uAoj694tzqp84qfbXZa0s3Ke1lGVpUXJaKamerwqldVPc95dUAue5z3G1XM0Xc4kmwAHiX70oTzU2F1bqd7mOHUbOY5zHC9TEDZzSCNlx414d37TsfPA6pFVrr3i3Oqnzip9tOveLc6qfOKn212bDPiRlaVFVrr3i3Oqnzip9tOveLc6qfOKn202GfEZWlRVa694tzqp84qfbTr3i3Oqnzip9tNhnxGVpUVWuveLc6qfOKn20694tzqp84qfbTYZ8RlaVFVrr3i3Oqnzip9tOveLc6qfOKn202GfEZWlRc5o7nlqcMonVDnPeYrlzyXOcdY7S47SV0a4Ko7MzCwi12OZgw3LkfVMWkbGzcL3Lnm19VrRtcegBRhjmnGpkJbgEDWt4pKi7nHb9EwgDvlx7y9Ldmu5+mEZTAvy97Yxd5AHKdirhX6Qc04lfq9XI0H5MWpCB0AxgO/NaGqkkrjetc6U8srnSkeN5JXVToZ/dV/v6RlZqszZgGHm1ZV07DyPmhafIXXWC/SNlOPfXQHwXtd6FXBrGs4AA72xfHvbHteQB07F6xoaesmVjOyXlPncfkf7K+jSVlM/zkQ8IlvpCrpD+8/w/b+Bd3oXsaKrbwopAOmOQD8wmxURzkysZHn/KsnBrqbxzRN9JWxpcdwuuANHUQyA7iySN4PkKqy+eKM2e4A8YJAI8S+GOKbaQHeIFROhp5TJlbQEO3L6uM0PANwiltu1qn1yZdms6uns1TT0WERFQEREGLivxE/1Un6Cqp0vAZ4LfQFazFfiJ/qpP0FVTpeAzwW+gLT0PCry9VZeqLIo6Cpr+q/BGl5iiMzwN4ja9jHPA47F7Sei54lj713oFssu5grcr1DZ8OPbDY9pvqysvcxu6OQ8R29C1qJMRMYlCzmWcyUOaoGzYedh2Paba0TwBrRuHERcd8EEbCFtVWnKObKzJ9QJaXtmOs2aK9hKwE+R4uSD0kbiVYnBsYo8ehjmw52tG8XB3EHcWkcTgbgjiIWNqLE2pzHBeJZqIi5kov08fw9F9od6vIoeUw6eP4ei+0O9XkUPLa0vuo8/ypPFP+iHuRS+FU+uzL10rdyav+j61EvLRD3IpfCqfXZl66Vu5NX/R9aiWfPxH3eq3JXtERbKgu/0YZHwrN7Kl2Ka943sa3UeWbHMub23rgFL+gj4qu+ti/wCMrn1NU025mEw23YWyvyTfiuTsLZX5JvxXLvEWV39zxSvhwfYWyvyTfiuTsLZX5JvxXLvETv7nikw4PsLZX5JvxXJ2Fsr8k34rl3iJ39zxSYYWDYTT4FBFBRX6nG3VbrHWNrk7Tx71g5wzTTZQpnzVA1nX1Yo72MshB1WX4hsJJ4gCVu1Aul7HnYtXuiYf2dM0RgcRkeGvkd+bG/8AoeVWsW+9r3/WUS5XGcZrswTOmxR5fIe+Gsb9GxvyWjk8ZublYSItqIxuhQWRh2HVeLysiw5hklfwWttfZvJJ2Bo5TYBYxIbvU86J8pNwCkbNVNtU1DQ91xtjiO2OLbuNiCR84kcQXleuxapymGny9oQpIwHZjlMj+OKEujjb0GTY93fGr3l3OG5PwDB/4ClhYfnBjC8995BcfGVuEWPXerr4yth8DQ3g7F9RF5JfiSKOX4wAjpAK1FbkvLmIkmro6dzj8oxRh33gL/mt0imKpjhIwsHweiwGFsOGM1Imlxa27nWL3l7triTwnE7+NZqIkznfIIiKAREQYuK/ET/VSfoKqnS8Bngt9AVrMV+In+qk/QVVOl4DPBb6AtPQ8KvL1VlIWhLbicn2Ob1imXrpO0d/9Pl1Vg7f3VxvIxv8u4nhAfRE8XyT/ptby0Jd05Psc3rFMpyliZM0tlAc0ggggEEEWIIO8WUX7s2r2Y6EQqgi7LSLkCTKMnVKIF1G93aneYHE7IXH5vzXeI7bF3GruoriuO1SgXS5FztUZMnubupnkdXjG3oEzB88D7wFj8kjmkU1UxVGJFqqGup8SjZLROD43tDmObtDgdxXuoA0dZ/kyjJ1OtJdRvd2w3mBxO2Zo+b85vjG24dPkUsc7WuhIc1wBa5pBDgRcEEbxZYt6zNqrHLktEoy08fw9F9od6vIoeUw6eP4ei+0O9XkUPLT0vuo8/yrPFP+iHuRS+FU+uzL10rdyav+j61EvLRD3IpfCqfXZl66Vu5NX/R9aiWfPxH3eq3JXtERbKgu30dZ/oslMqG1kUshkexw6l1KwDW2sdd7fyXELY4TlvGMeDjhED5g0gOLDGNUkXAOs4cS87lNNVOKuCUq9nbB+a1P9t71Oztg/Nan+296o57HmbOZS/ep/eJ2PM2cyl+9T+8XN3Gn6x/JmUjdnbB+a1P9t71Oztg/Nan+296o57HmbOZS/ep/eJ2PM2cyl+9T+8TuNP1j+TMpG7O2D81qf7b3q3eUNJmH5xndBSQzRubE6W8vUtUta9jCO0eTe8g/NQ92PM2cyl+9T+8XaaJcp47gldJJitO+KM00jA55iILnTQODe1ceJrvIqXbNmKJmJjP1TEyl1VUrazrjLNL9LLLL+JI6T/JWomvqutyH0KplLwGeC30BRoY/VP09SXqiItFVm4JQDFamlhcLiSeFjhysdK0P/wBusrSAAblWrIrg3E8PLt3V2/m1zR+ZCsqszXT/ANRC0CIiz1hERAREQEREBERAREQYuK/ET/VSfoKqnS8Bngt9AVrMV+In+qk/QVVOl4DPBb6AtPQ8KvL1VlIWhLunJ9jm9YplOigvQl3Tk+xzesUynReGs955Jh4V1FT4lG+KtaHxvaWva7aHA7wq9Z6yTUZMnsLupnk9RkO3pMLz88D7w2jc4CxiwsZwajx+GSHEW60bxYjcQd4c08TgbEHiIXnYvzan5Ewq2i3WbsqVeT6gw1fbMN3Qy2sJWX38geLgEcVwdxC0q2omKozCopA0Y6RP+nS2mxd37o4/s3u/lnE7ifoifunbuvaP0Va6Irp7NQmHTub09DbnDvV5FDy2tbmOsxGjp6Wq7ZkEmvE48JrOpOZ1E8oF9h4hs5FqlSzRNujsyJ/0Q9yKXwqn12ZeulbuTV/0fWol5aIe5FL4VT67MvfSowvwms1eSI+JtRGT+QKzJ+I+71W5K8oiLZUFL2gj4qu+si/4yohUpaB6oCSvjcd7ad7R3nStefzj8oXNqozan/c0wl9ERYq4iIgIiIG9VTq6PrdJLF9FLJFt3/spHR/4q1igPS7gTsIxB0jR+zqWiRp4hI0BkrP0O/qLv0VWKpp6+isuKREWoq9qKsOHSwytFzFLFLYbz1KRslh39VWngnjqWtfCbtcA5pG4gi4PkVUlMOiDO8U8baHEHWlYCKcnYJIxt6kP9bduzjaBv1SuHWW5qpiqOS0JQREWUsIiICIiAiIgIiICIiDFxX4if6qT9BVU6XgM8FvoCtbibS6GYNFyY32A2knUOxVhgwDGWNaHUlTcNAP7vU8ngLS0Mxiry9VanZ6Eu6cn2Ob1imU6KFdDWFYhR4jI6rgmjZ8ElbrSxSxt1jPTkNu9oF7NOzoKmpeOsn2nkmBERcaWpzNlqhzXA6HEBsO1jxbWieAbSNPLtPfBIOwquuYMv12WJ3wYiLOG1rhfVlYd0jeg8nEQQrQLRZuydh+cYgyuu17bmKVlteJxFjbladl2nYbDjAI6tPqO7nE8ETCtaLqsb0YZmwRzrQmeMXtJT9vccV4uGHdADh0laM4DjA30lT5vU+wtaK6aozEqsFFm9YsY5pU+b1PsJ1ixjmlT5vU+wrZhCctEPcil8Kp9dmXQZkwnr7SVUANjLDJGCdoa5zCGut0Gx8S0mimlno8KpW1THRvDqglsjXMcL1czhdrgCLgg+NdasO7OLtUx1n8rxwVPfHJCXNnaWvaS17Tva9pLXNPSCCPEvinTPui2DM7jPhbmw1RHbawJjnsLDWtta7cNcA7N4Oy0V4no/wAz4ST8IpJHAfKgHV2npAZd1u+0LWt36LkccT0Vw59ZuC4zW5fmZPhrtWRtxtF2uaeExzeNp2bOgEWIBXm/C8Rj+Mp5x4UM49LV4SRSRfGtc3wmub6QvbdO4SzQad4bf9zpHh3LA9jwemz9QjvXPfWZ2dsF5tVeSm98oTNTAN7m+UJ8Kg+e3yhc86S30Mps7O2C82qvJS++X3s7YJzaq8lL75Ql8Kg+e3yhejHtk+L297ao2O30Mpp7OuCc2qvu0vvk7O2Cc2qvJS++UONpKmTgRyHwWSH0BejcLxF/Ap5z3oZz/io2W10MysXk/N9JnOF8tCyRjWSmIiUMDtYRsfftXOFrSDj5UzllSnzhTOhmOq8EPiktcxyDc63GCCQRxgncdq5rQnRVVFRVArI3xk1b3ASsfGS34NTjWAcAbXBF+gqQlm3PZ3J7HJaOCrWL4RW4DM6HE2FkreLeHN4nsd8ph5fEbEELDVoMby9hmY4+p4tE2Ru0i9w5hItrNeNrT0ghRljug2dhc7L84cOKKpuCNu4SsG63EW98rQtauirdVun+kYRYgJaQWkgggggkEEG4cCNoIO263mJ5HzLhF/hdJLa9taJvV2np/ZaxA74C0Mz205LZ+0cN7X9o4d9p2hdlMxVw3qpFy1pnxPCw1mNs+EsH/kaWsmA6RwZP9p5SSu5odMGVKy3VZXxOPyZYpRbZuL2BzP8AdZQEHB25fVz16W3Vvxj6JyshHpCypJwa6m8csbfSV+znzKw319L+PCf8lWxF5bFR1lOVi59JeUqcEurInW+jLpT5GAkrU1emnK9OD8HM0x5I4nsv45dQfmoKX4fNHHw3Ad8gK0aK38zKymTM4U+dIpZaWN8bWSmK0mprEiNj79qSLWeOPiXQKNdBDg+hqi3aDVusRuP7tAFJSzb1MUVzTCYERF5JEREBERAREQEREBERAREQEREBERAREQEREHwgHemq3kX1EHzVC+oiAiIgIiICIiAvxLBFOLTNDh/qAPpX7RBqKnKGXq03qqOmeeV0MJPlLViP0dZTfvoafxRsHoXRIrxcqjhMjmTo1ymf5OPxaw/+r6NGuUhvooT3wXekrpUU97X1kaCPR/lWPg0NN44YnekLZUmCYZQACjgijA3COONgHkCzUVZrqnjIbkRFUEREBERAREQEREBERAREQEREBERAREQEREBERAREQEREBERAREQEREBERAREQEREBERAREQEREBERAREQEREBERAREQEREBERAREQEREBERAREQEREBERAREQEREBERAREQEREBERAREQEREH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7" name="AutoShape 10" descr="data:image/jpeg;base64,/9j/4AAQSkZJRgABAQAAAQABAAD/2wCEAAkGBggGERAUBxMWFBEWFBMVFBUSGBASFRIUFRAVFBURGRUYGyYhGxknGhUUITsgJScpMCwsFh4xNTwtNSYrLTUBCQoKDgwOGg8PGikkHyQxKSwqLSk1NS0qLDQsKjUsKSwtKS81KiwsKSksLikuLzQsLCksNSktKSwsLCwuLC8sNf/AABEIAJgBSwMBIgACEQEDEQH/xAAcAAEAAgMBAQEAAAAAAAAAAAAABwgEBQYDAQL/xABMEAABAwICBAUOCwcDBQAAAAABAAIDBBEFBgcSITEyQVFUYRMVFyI1cXKBkZSxtNLTFDNCUlNzdJKTobIjJDREg6TCYqKzFiVDgsH/xAAZAQEAAwEBAAAAAAAAAAAAAAAAAQIFBAP/xAAwEQEAAQMBBQUHBQEAAAAAAAAAAQIDEQQUITFBURITUoHBIzM0YXGCsTJCkaHwIv/aAAwDAQACEQMRAD8AnFERAREQEREBERAREQEREBERAREQEREBERAREQEREBERAREQEREBERAREQEREBERAREQEREBERAREQEREBERAREQEREBERAREQEREBERAREQEREBERAREQEREBERAREQEREBERAREQEREBERARY2JuLYZi3YRG+xGwjtDtVYIMexh7Wl1VU3LQT+3qOTw102NP3sTOcYRM4WoRVa694tzqp84qfbX3r5i4/mqnzip9tdGwz4kZWkRV/y3pVzBgTmireamDYCyY3kA5WTcK/h617cW9TTlrNGG5rhEuGOvxPY6wkidbgPbfYenaDvBIXLd09drfPBMS26Ii8EiIiAijbTfXVdDT0fwOSSMuncHGJ74yR1B5sS0g2uAoj694tzqp84qfbXZa0s3Ke1lGVpUXJaKamerwqldVPc95dUAue5z3G1XM0Xc4kmwAHiX70oTzU2F1bqd7mOHUbOY5zHC9TEDZzSCNlx414d37TsfPA6pFVrr3i3Oqnzip9tOveLc6qfOKn212bDPiRlaVFVrr3i3Oqnzip9tOveLc6qfOKn202GfEZWlRVa694tzqp84qfbTr3i3Oqnzip9tNhnxGVpUVWuveLc6qfOKn20694tzqp84qfbTYZ8RlaVFVrr3i3Oqnzip9tOveLc6qfOKn202GfEZWlRc5o7nlqcMonVDnPeYrlzyXOcdY7S47SV0a4Ko7MzCwi12OZgw3LkfVMWkbGzcL3Lnm19VrRtcegBRhjmnGpkJbgEDWt4pKi7nHb9EwgDvlx7y9Ldmu5+mEZTAvy97Yxd5AHKdirhX6Qc04lfq9XI0H5MWpCB0AxgO/NaGqkkrjetc6U8srnSkeN5JXVToZ/dV/v6RlZqszZgGHm1ZV07DyPmhafIXXWC/SNlOPfXQHwXtd6FXBrGs4AA72xfHvbHteQB07F6xoaesmVjOyXlPncfkf7K+jSVlM/zkQ8IlvpCrpD+8/w/b+Bd3oXsaKrbwopAOmOQD8wmxURzkysZHn/KsnBrqbxzRN9JWxpcdwuuANHUQyA7iySN4PkKqy+eKM2e4A8YJAI8S+GOKbaQHeIFROhp5TJlbQEO3L6uM0PANwiltu1qn1yZdms6uns1TT0WERFQEREGLivxE/1Un6Cqp0vAZ4LfQFazFfiJ/qpP0FVTpeAzwW+gLT0PCry9VZeqLIo6Cpr+q/BGl5iiMzwN4ja9jHPA47F7Sei54lj713oFssu5grcr1DZ8OPbDY9pvqysvcxu6OQ8R29C1qJMRMYlCzmWcyUOaoGzYedh2Paba0TwBrRuHERcd8EEbCFtVWnKObKzJ9QJaXtmOs2aK9hKwE+R4uSD0kbiVYnBsYo8ehjmw52tG8XB3EHcWkcTgbgjiIWNqLE2pzHBeJZqIi5kov08fw9F9od6vIoeUw6eP4ei+0O9XkUPLa0vuo8/ypPFP+iHuRS+FU+uzL10rdyav+j61EvLRD3IpfCqfXZl66Vu5NX/R9aiWfPxH3eq3JXtERbKgu/0YZHwrN7Kl2Ka943sa3UeWbHMub23rgFL+gj4qu+ti/wCMrn1NU025mEw23YWyvyTfiuTsLZX5JvxXLvEWV39zxSvhwfYWyvyTfiuTsLZX5JvxXLvETv7nikw4PsLZX5JvxXJ2Fsr8k34rl3iJ39zxSYYWDYTT4FBFBRX6nG3VbrHWNrk7Tx71g5wzTTZQpnzVA1nX1Yo72MshB1WX4hsJJ4gCVu1Aul7HnYtXuiYf2dM0RgcRkeGvkd+bG/8AoeVWsW+9r3/WUS5XGcZrswTOmxR5fIe+Gsb9GxvyWjk8ZublYSItqIxuhQWRh2HVeLysiw5hklfwWttfZvJJ2Bo5TYBYxIbvU86J8pNwCkbNVNtU1DQ91xtjiO2OLbuNiCR84kcQXleuxapymGny9oQpIwHZjlMj+OKEujjb0GTY93fGr3l3OG5PwDB/4ClhYfnBjC8995BcfGVuEWPXerr4yth8DQ3g7F9RF5JfiSKOX4wAjpAK1FbkvLmIkmro6dzj8oxRh33gL/mt0imKpjhIwsHweiwGFsOGM1Imlxa27nWL3l7triTwnE7+NZqIkznfIIiKAREQYuK/ET/VSfoKqnS8Bngt9AVrMV+In+qk/QVVOl4DPBb6AtPQ8KvL1VlIWhLbicn2Ob1imXrpO0d/9Pl1Vg7f3VxvIxv8u4nhAfRE8XyT/ptby0Jd05Psc3rFMpyliZM0tlAc0ggggEEEWIIO8WUX7s2r2Y6EQqgi7LSLkCTKMnVKIF1G93aneYHE7IXH5vzXeI7bF3GruoriuO1SgXS5FztUZMnubupnkdXjG3oEzB88D7wFj8kjmkU1UxVGJFqqGup8SjZLROD43tDmObtDgdxXuoA0dZ/kyjJ1OtJdRvd2w3mBxO2Zo+b85vjG24dPkUsc7WuhIc1wBa5pBDgRcEEbxZYt6zNqrHLktEoy08fw9F9od6vIoeUw6eP4ei+0O9XkUPLT0vuo8/yrPFP+iHuRS+FU+uzL10rdyav+j61EvLRD3IpfCqfXZl66Vu5NX/R9aiWfPxH3eq3JXtERbKgu30dZ/oslMqG1kUshkexw6l1KwDW2sdd7fyXELY4TlvGMeDjhED5g0gOLDGNUkXAOs4cS87lNNVOKuCUq9nbB+a1P9t71Oztg/Nan+296o57HmbOZS/ep/eJ2PM2cyl+9T+8XN3Gn6x/JmUjdnbB+a1P9t71Oztg/Nan+296o57HmbOZS/ep/eJ2PM2cyl+9T+8TuNP1j+TMpG7O2D81qf7b3q3eUNJmH5xndBSQzRubE6W8vUtUta9jCO0eTe8g/NQ92PM2cyl+9T+8XaaJcp47gldJJitO+KM00jA55iILnTQODe1ceJrvIqXbNmKJmJjP1TEyl1VUrazrjLNL9LLLL+JI6T/JWomvqutyH0KplLwGeC30BRoY/VP09SXqiItFVm4JQDFamlhcLiSeFjhysdK0P/wBusrSAAblWrIrg3E8PLt3V2/m1zR+ZCsqszXT/ANRC0CIiz1hERAREQEREBERAREQYuK/ET/VSfoKqnS8Bngt9AVrMV+In+qk/QVVOl4DPBb6AtPQ8KvL1VlIWhLunJ9jm9YplOigvQl3Tk+xzesUynReGs955Jh4V1FT4lG+KtaHxvaWva7aHA7wq9Z6yTUZMnsLupnk9RkO3pMLz88D7w2jc4CxiwsZwajx+GSHEW60bxYjcQd4c08TgbEHiIXnYvzan5Ewq2i3WbsqVeT6gw1fbMN3Qy2sJWX38geLgEcVwdxC0q2omKozCopA0Y6RP+nS2mxd37o4/s3u/lnE7ifoifunbuvaP0Va6Irp7NQmHTub09DbnDvV5FDy2tbmOsxGjp6Wq7ZkEmvE48JrOpOZ1E8oF9h4hs5FqlSzRNujsyJ/0Q9yKXwqn12ZeulbuTV/0fWol5aIe5FL4VT67MvfSowvwms1eSI+JtRGT+QKzJ+I+71W5K8oiLZUFL2gj4qu+si/4yohUpaB6oCSvjcd7ad7R3nStefzj8oXNqozan/c0wl9ERYq4iIgIiIG9VTq6PrdJLF9FLJFt3/spHR/4q1igPS7gTsIxB0jR+zqWiRp4hI0BkrP0O/qLv0VWKpp6+isuKREWoq9qKsOHSwytFzFLFLYbz1KRslh39VWngnjqWtfCbtcA5pG4gi4PkVUlMOiDO8U8baHEHWlYCKcnYJIxt6kP9bduzjaBv1SuHWW5qpiqOS0JQREWUsIiICIiAiIgIiICIiDFxX4if6qT9BVU6XgM8FvoCtbibS6GYNFyY32A2knUOxVhgwDGWNaHUlTcNAP7vU8ngLS0Mxiry9VanZ6Eu6cn2Ob1imU6KFdDWFYhR4jI6rgmjZ8ElbrSxSxt1jPTkNu9oF7NOzoKmpeOsn2nkmBERcaWpzNlqhzXA6HEBsO1jxbWieAbSNPLtPfBIOwquuYMv12WJ3wYiLOG1rhfVlYd0jeg8nEQQrQLRZuydh+cYgyuu17bmKVlteJxFjbladl2nYbDjAI6tPqO7nE8ETCtaLqsb0YZmwRzrQmeMXtJT9vccV4uGHdADh0laM4DjA30lT5vU+wtaK6aozEqsFFm9YsY5pU+b1PsJ1ixjmlT5vU+wrZhCctEPcil8Kp9dmXQZkwnr7SVUANjLDJGCdoa5zCGut0Gx8S0mimlno8KpW1THRvDqglsjXMcL1czhdrgCLgg+NdasO7OLtUx1n8rxwVPfHJCXNnaWvaS17Tva9pLXNPSCCPEvinTPui2DM7jPhbmw1RHbawJjnsLDWtta7cNcA7N4Oy0V4no/wAz4ST8IpJHAfKgHV2npAZd1u+0LWt36LkccT0Vw59ZuC4zW5fmZPhrtWRtxtF2uaeExzeNp2bOgEWIBXm/C8Rj+Mp5x4UM49LV4SRSRfGtc3wmub6QvbdO4SzQad4bf9zpHh3LA9jwemz9QjvXPfWZ2dsF5tVeSm98oTNTAN7m+UJ8Kg+e3yhc86S30Mps7O2C82qvJS++X3s7YJzaq8lL75Ql8Kg+e3yhejHtk+L297ao2O30Mpp7OuCc2qvu0vvk7O2Cc2qvJS++UONpKmTgRyHwWSH0BejcLxF/Ap5z3oZz/io2W10MysXk/N9JnOF8tCyRjWSmIiUMDtYRsfftXOFrSDj5UzllSnzhTOhmOq8EPiktcxyDc63GCCQRxgncdq5rQnRVVFRVArI3xk1b3ASsfGS34NTjWAcAbXBF+gqQlm3PZ3J7HJaOCrWL4RW4DM6HE2FkreLeHN4nsd8ph5fEbEELDVoMby9hmY4+p4tE2Ru0i9w5hItrNeNrT0ghRljug2dhc7L84cOKKpuCNu4SsG63EW98rQtauirdVun+kYRYgJaQWkgggggkEEG4cCNoIO263mJ5HzLhF/hdJLa9taJvV2np/ZaxA74C0Mz205LZ+0cN7X9o4d9p2hdlMxVw3qpFy1pnxPCw1mNs+EsH/kaWsmA6RwZP9p5SSu5odMGVKy3VZXxOPyZYpRbZuL2BzP8AdZQEHB25fVz16W3Vvxj6JyshHpCypJwa6m8csbfSV+znzKw319L+PCf8lWxF5bFR1lOVi59JeUqcEurInW+jLpT5GAkrU1emnK9OD8HM0x5I4nsv45dQfmoKX4fNHHw3Ad8gK0aK38zKymTM4U+dIpZaWN8bWSmK0mprEiNj79qSLWeOPiXQKNdBDg+hqi3aDVusRuP7tAFJSzb1MUVzTCYERF5JEREBERAREQEREBERAREQEREBERAREQEREHwgHemq3kX1EHzVC+oiAiIgIiICIiAvxLBFOLTNDh/qAPpX7RBqKnKGXq03qqOmeeV0MJPlLViP0dZTfvoafxRsHoXRIrxcqjhMjmTo1ymf5OPxaw/+r6NGuUhvooT3wXekrpUU97X1kaCPR/lWPg0NN44YnekLZUmCYZQACjgijA3COONgHkCzUVZrqnjIbkRFUEREBERAREQEREBERAREQEREBERAREQEREBERAREQEREBERAREQEREBERAREQEREBERAREQEREBERAREQEREBERAREQEREBERAREQEREBERAREQEREBERAREQEREBERAREQEREBERAREQEREH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8" name="AutoShape 12" descr="data:image/jpeg;base64,/9j/4AAQSkZJRgABAQAAAQABAAD/2wCEAAkGBggGERAUBxMWFBEWFBMVFBUSGBASFRIUFRAVFBURGRUYGyYhGxknGhUUITsgJScpMCwsFh4xNTwtNSYrLTUBCQoKDgwOGg8PGikkHyQxKSwqLSk1NS0qLDQsKjUsKSwtKS81KiwsKSksLikuLzQsLCksNSktKSwsLCwuLC8sNf/AABEIAJgBSwMBIgACEQEDEQH/xAAcAAEAAgMBAQEAAAAAAAAAAAAABwgEBQYDAQL/xABMEAABAwICBAUOCwcDBQAAAAABAAIDBBEFBgcSITEyQVFUYRMVFyI1cXKBkZSxtNLTFDNCUlNzdJKTobIjJDREg6TCYqKzFiVDgsH/xAAZAQEAAwEBAAAAAAAAAAAAAAAAAQIFBAP/xAAwEQEAAQMBBQUHBQEAAAAAAAAAAQIDEQQUITFBURITUoHBIzM0YXGCsTJCkaHwIv/aAAwDAQACEQMRAD8AnFERAREQEREBERAREQEREBERAREQEREBERAREQEREBERAREQEREBERAREQEREBERAREQEREBERAREQEREBERAREQEREBERAREQEREBERAREQEREBERAREQEREBERAREQEREBERAREQEREBERARY2JuLYZi3YRG+xGwjtDtVYIMexh7Wl1VU3LQT+3qOTw102NP3sTOcYRM4WoRVa694tzqp84qfbX3r5i4/mqnzip9tdGwz4kZWkRV/y3pVzBgTmireamDYCyY3kA5WTcK/h617cW9TTlrNGG5rhEuGOvxPY6wkidbgPbfYenaDvBIXLd09drfPBMS26Ii8EiIiAijbTfXVdDT0fwOSSMuncHGJ74yR1B5sS0g2uAoj694tzqp84qfbXZa0s3Ke1lGVpUXJaKamerwqldVPc95dUAue5z3G1XM0Xc4kmwAHiX70oTzU2F1bqd7mOHUbOY5zHC9TEDZzSCNlx414d37TsfPA6pFVrr3i3Oqnzip9tOveLc6qfOKn212bDPiRlaVFVrr3i3Oqnzip9tOveLc6qfOKn202GfEZWlRVa694tzqp84qfbTr3i3Oqnzip9tNhnxGVpUVWuveLc6qfOKn20694tzqp84qfbTYZ8RlaVFVrr3i3Oqnzip9tOveLc6qfOKn202GfEZWlRc5o7nlqcMonVDnPeYrlzyXOcdY7S47SV0a4Ko7MzCwi12OZgw3LkfVMWkbGzcL3Lnm19VrRtcegBRhjmnGpkJbgEDWt4pKi7nHb9EwgDvlx7y9Ldmu5+mEZTAvy97Yxd5AHKdirhX6Qc04lfq9XI0H5MWpCB0AxgO/NaGqkkrjetc6U8srnSkeN5JXVToZ/dV/v6RlZqszZgGHm1ZV07DyPmhafIXXWC/SNlOPfXQHwXtd6FXBrGs4AA72xfHvbHteQB07F6xoaesmVjOyXlPncfkf7K+jSVlM/zkQ8IlvpCrpD+8/w/b+Bd3oXsaKrbwopAOmOQD8wmxURzkysZHn/KsnBrqbxzRN9JWxpcdwuuANHUQyA7iySN4PkKqy+eKM2e4A8YJAI8S+GOKbaQHeIFROhp5TJlbQEO3L6uM0PANwiltu1qn1yZdms6uns1TT0WERFQEREGLivxE/1Un6Cqp0vAZ4LfQFazFfiJ/qpP0FVTpeAzwW+gLT0PCry9VZeqLIo6Cpr+q/BGl5iiMzwN4ja9jHPA47F7Sei54lj713oFssu5grcr1DZ8OPbDY9pvqysvcxu6OQ8R29C1qJMRMYlCzmWcyUOaoGzYedh2Paba0TwBrRuHERcd8EEbCFtVWnKObKzJ9QJaXtmOs2aK9hKwE+R4uSD0kbiVYnBsYo8ehjmw52tG8XB3EHcWkcTgbgjiIWNqLE2pzHBeJZqIi5kov08fw9F9od6vIoeUw6eP4ei+0O9XkUPLa0vuo8/ypPFP+iHuRS+FU+uzL10rdyav+j61EvLRD3IpfCqfXZl66Vu5NX/R9aiWfPxH3eq3JXtERbKgu/0YZHwrN7Kl2Ka943sa3UeWbHMub23rgFL+gj4qu+ti/wCMrn1NU025mEw23YWyvyTfiuTsLZX5JvxXLvEWV39zxSvhwfYWyvyTfiuTsLZX5JvxXLvETv7nikw4PsLZX5JvxXJ2Fsr8k34rl3iJ39zxSYYWDYTT4FBFBRX6nG3VbrHWNrk7Tx71g5wzTTZQpnzVA1nX1Yo72MshB1WX4hsJJ4gCVu1Aul7HnYtXuiYf2dM0RgcRkeGvkd+bG/8AoeVWsW+9r3/WUS5XGcZrswTOmxR5fIe+Gsb9GxvyWjk8ZublYSItqIxuhQWRh2HVeLysiw5hklfwWttfZvJJ2Bo5TYBYxIbvU86J8pNwCkbNVNtU1DQ91xtjiO2OLbuNiCR84kcQXleuxapymGny9oQpIwHZjlMj+OKEujjb0GTY93fGr3l3OG5PwDB/4ClhYfnBjC8995BcfGVuEWPXerr4yth8DQ3g7F9RF5JfiSKOX4wAjpAK1FbkvLmIkmro6dzj8oxRh33gL/mt0imKpjhIwsHweiwGFsOGM1Imlxa27nWL3l7triTwnE7+NZqIkznfIIiKAREQYuK/ET/VSfoKqnS8Bngt9AVrMV+In+qk/QVVOl4DPBb6AtPQ8KvL1VlIWhLbicn2Ob1imXrpO0d/9Pl1Vg7f3VxvIxv8u4nhAfRE8XyT/ptby0Jd05Psc3rFMpyliZM0tlAc0ggggEEEWIIO8WUX7s2r2Y6EQqgi7LSLkCTKMnVKIF1G93aneYHE7IXH5vzXeI7bF3GruoriuO1SgXS5FztUZMnubupnkdXjG3oEzB88D7wFj8kjmkU1UxVGJFqqGup8SjZLROD43tDmObtDgdxXuoA0dZ/kyjJ1OtJdRvd2w3mBxO2Zo+b85vjG24dPkUsc7WuhIc1wBa5pBDgRcEEbxZYt6zNqrHLktEoy08fw9F9od6vIoeUw6eP4ei+0O9XkUPLT0vuo8/yrPFP+iHuRS+FU+uzL10rdyav+j61EvLRD3IpfCqfXZl66Vu5NX/R9aiWfPxH3eq3JXtERbKgu30dZ/oslMqG1kUshkexw6l1KwDW2sdd7fyXELY4TlvGMeDjhED5g0gOLDGNUkXAOs4cS87lNNVOKuCUq9nbB+a1P9t71Oztg/Nan+296o57HmbOZS/ep/eJ2PM2cyl+9T+8XN3Gn6x/JmUjdnbB+a1P9t71Oztg/Nan+296o57HmbOZS/ep/eJ2PM2cyl+9T+8TuNP1j+TMpG7O2D81qf7b3q3eUNJmH5xndBSQzRubE6W8vUtUta9jCO0eTe8g/NQ92PM2cyl+9T+8XaaJcp47gldJJitO+KM00jA55iILnTQODe1ceJrvIqXbNmKJmJjP1TEyl1VUrazrjLNL9LLLL+JI6T/JWomvqutyH0KplLwGeC30BRoY/VP09SXqiItFVm4JQDFamlhcLiSeFjhysdK0P/wBusrSAAblWrIrg3E8PLt3V2/m1zR+ZCsqszXT/ANRC0CIiz1hERAREQEREBERAREQYuK/ET/VSfoKqnS8Bngt9AVrMV+In+qk/QVVOl4DPBb6AtPQ8KvL1VlIWhLunJ9jm9YplOigvQl3Tk+xzesUynReGs955Jh4V1FT4lG+KtaHxvaWva7aHA7wq9Z6yTUZMnsLupnk9RkO3pMLz88D7w2jc4CxiwsZwajx+GSHEW60bxYjcQd4c08TgbEHiIXnYvzan5Ewq2i3WbsqVeT6gw1fbMN3Qy2sJWX38geLgEcVwdxC0q2omKozCopA0Y6RP+nS2mxd37o4/s3u/lnE7ifoifunbuvaP0Va6Irp7NQmHTub09DbnDvV5FDy2tbmOsxGjp6Wq7ZkEmvE48JrOpOZ1E8oF9h4hs5FqlSzRNujsyJ/0Q9yKXwqn12ZeulbuTV/0fWol5aIe5FL4VT67MvfSowvwms1eSI+JtRGT+QKzJ+I+71W5K8oiLZUFL2gj4qu+si/4yohUpaB6oCSvjcd7ad7R3nStefzj8oXNqozan/c0wl9ERYq4iIgIiIG9VTq6PrdJLF9FLJFt3/spHR/4q1igPS7gTsIxB0jR+zqWiRp4hI0BkrP0O/qLv0VWKpp6+isuKREWoq9qKsOHSwytFzFLFLYbz1KRslh39VWngnjqWtfCbtcA5pG4gi4PkVUlMOiDO8U8baHEHWlYCKcnYJIxt6kP9bduzjaBv1SuHWW5qpiqOS0JQREWUsIiICIiAiIgIiICIiDFxX4if6qT9BVU6XgM8FvoCtbibS6GYNFyY32A2knUOxVhgwDGWNaHUlTcNAP7vU8ngLS0Mxiry9VanZ6Eu6cn2Ob1imU6KFdDWFYhR4jI6rgmjZ8ElbrSxSxt1jPTkNu9oF7NOzoKmpeOsn2nkmBERcaWpzNlqhzXA6HEBsO1jxbWieAbSNPLtPfBIOwquuYMv12WJ3wYiLOG1rhfVlYd0jeg8nEQQrQLRZuydh+cYgyuu17bmKVlteJxFjbladl2nYbDjAI6tPqO7nE8ETCtaLqsb0YZmwRzrQmeMXtJT9vccV4uGHdADh0laM4DjA30lT5vU+wtaK6aozEqsFFm9YsY5pU+b1PsJ1ixjmlT5vU+wrZhCctEPcil8Kp9dmXQZkwnr7SVUANjLDJGCdoa5zCGut0Gx8S0mimlno8KpW1THRvDqglsjXMcL1czhdrgCLgg+NdasO7OLtUx1n8rxwVPfHJCXNnaWvaS17Tva9pLXNPSCCPEvinTPui2DM7jPhbmw1RHbawJjnsLDWtta7cNcA7N4Oy0V4no/wAz4ST8IpJHAfKgHV2npAZd1u+0LWt36LkccT0Vw59ZuC4zW5fmZPhrtWRtxtF2uaeExzeNp2bOgEWIBXm/C8Rj+Mp5x4UM49LV4SRSRfGtc3wmub6QvbdO4SzQad4bf9zpHh3LA9jwemz9QjvXPfWZ2dsF5tVeSm98oTNTAN7m+UJ8Kg+e3yhc86S30Mps7O2C82qvJS++X3s7YJzaq8lL75Ql8Kg+e3yhejHtk+L297ao2O30Mpp7OuCc2qvu0vvk7O2Cc2qvJS++UONpKmTgRyHwWSH0BejcLxF/Ap5z3oZz/io2W10MysXk/N9JnOF8tCyRjWSmIiUMDtYRsfftXOFrSDj5UzllSnzhTOhmOq8EPiktcxyDc63GCCQRxgncdq5rQnRVVFRVArI3xk1b3ASsfGS34NTjWAcAbXBF+gqQlm3PZ3J7HJaOCrWL4RW4DM6HE2FkreLeHN4nsd8ph5fEbEELDVoMby9hmY4+p4tE2Ru0i9w5hItrNeNrT0ghRljug2dhc7L84cOKKpuCNu4SsG63EW98rQtauirdVun+kYRYgJaQWkgggggkEEG4cCNoIO263mJ5HzLhF/hdJLa9taJvV2np/ZaxA74C0Mz205LZ+0cN7X9o4d9p2hdlMxVw3qpFy1pnxPCw1mNs+EsH/kaWsmA6RwZP9p5SSu5odMGVKy3VZXxOPyZYpRbZuL2BzP8AdZQEHB25fVz16W3Vvxj6JyshHpCypJwa6m8csbfSV+znzKw319L+PCf8lWxF5bFR1lOVi59JeUqcEurInW+jLpT5GAkrU1emnK9OD8HM0x5I4nsv45dQfmoKX4fNHHw3Ad8gK0aK38zKymTM4U+dIpZaWN8bWSmK0mprEiNj79qSLWeOPiXQKNdBDg+hqi3aDVusRuP7tAFJSzb1MUVzTCYERF5JEREBERAREQEREBERAREQEREBERAREQEREHwgHemq3kX1EHzVC+oiAiIgIiICIiAvxLBFOLTNDh/qAPpX7RBqKnKGXq03qqOmeeV0MJPlLViP0dZTfvoafxRsHoXRIrxcqjhMjmTo1ymf5OPxaw/+r6NGuUhvooT3wXekrpUU97X1kaCPR/lWPg0NN44YnekLZUmCYZQACjgijA3COONgHkCzUVZrqnjIbkRFUEREBERAREQEREBERAREQEREBERAREQEREBERAREQEREBERAREQEREBERAREQEREBERAREQEREBERAREQEREBERAREQEREBERAREQEREBERAREQEREBERAREQEREBERAREQEREBERAREQEREH//Z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20" name="雲形吹き出し 19"/>
          <p:cNvSpPr/>
          <p:nvPr/>
        </p:nvSpPr>
        <p:spPr>
          <a:xfrm>
            <a:off x="3131840" y="3717031"/>
            <a:ext cx="5793250" cy="1891407"/>
          </a:xfrm>
          <a:prstGeom prst="cloudCallout">
            <a:avLst>
              <a:gd name="adj1" fmla="val -50303"/>
              <a:gd name="adj2" fmla="val 252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We need the </a:t>
            </a:r>
            <a:r>
              <a:rPr lang="en-US" altLang="ja-JP" sz="2400" dirty="0">
                <a:solidFill>
                  <a:schemeClr val="tx1"/>
                </a:solidFill>
              </a:rPr>
              <a:t>daily </a:t>
            </a:r>
            <a:r>
              <a:rPr lang="en-US" altLang="ja-JP" sz="2400" dirty="0" smtClean="0">
                <a:solidFill>
                  <a:schemeClr val="tx1"/>
                </a:solidFill>
              </a:rPr>
              <a:t>clone change notification system.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85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Overview of Our Study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628800"/>
            <a:ext cx="8507288" cy="4525963"/>
          </a:xfrm>
        </p:spPr>
        <p:txBody>
          <a:bodyPr/>
          <a:lstStyle/>
          <a:p>
            <a:r>
              <a:rPr lang="en-US" altLang="ja-JP" dirty="0" smtClean="0"/>
              <a:t>D</a:t>
            </a:r>
            <a:r>
              <a:rPr kumimoji="1" lang="en-US" altLang="ja-JP" dirty="0" smtClean="0"/>
              <a:t>evelop clone change notification system </a:t>
            </a:r>
            <a:r>
              <a:rPr kumimoji="1" lang="en-US" altLang="ja-JP" b="1" i="1" dirty="0" smtClean="0">
                <a:solidFill>
                  <a:schemeClr val="accent1">
                    <a:lumMod val="50000"/>
                  </a:schemeClr>
                </a:solidFill>
              </a:rPr>
              <a:t>Clone </a:t>
            </a:r>
            <a:r>
              <a:rPr kumimoji="1" lang="en-US" altLang="ja-JP" b="1" i="1" dirty="0" err="1" smtClean="0">
                <a:solidFill>
                  <a:schemeClr val="accent1">
                    <a:lumMod val="50000"/>
                  </a:schemeClr>
                </a:solidFill>
              </a:rPr>
              <a:t>Notifier</a:t>
            </a:r>
            <a:r>
              <a:rPr kumimoji="1" lang="en-US" altLang="ja-JP" dirty="0" smtClean="0"/>
              <a:t>.</a:t>
            </a:r>
          </a:p>
          <a:p>
            <a:r>
              <a:rPr lang="en-US" altLang="ja-JP" dirty="0"/>
              <a:t>Investigate the usefulness of </a:t>
            </a:r>
            <a:r>
              <a:rPr lang="en-US" altLang="ja-JP" b="1" i="1" dirty="0">
                <a:solidFill>
                  <a:schemeClr val="accent1">
                    <a:lumMod val="50000"/>
                  </a:schemeClr>
                </a:solidFill>
              </a:rPr>
              <a:t>Clone Notifier </a:t>
            </a:r>
            <a:r>
              <a:rPr lang="en-US" altLang="ja-JP" dirty="0" smtClean="0"/>
              <a:t>for industrial development process in NEC.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5" name="AutoShape 2" descr="data:image/jpeg;base64,/9j/4AAQSkZJRgABAQAAAQABAAD/2wCEAAkGBggGERAUBxMWFBEWFBMVFBUSGBASFRIUFRAVFBURGRUYGyYhGxknGhUUITsgJScpMCwsFh4xNTwtNSYrLTUBCQoKDgwOGg8PGikkHyQxKSwqLSk1NS0qLDQsKjUsKSwtKS81KiwsKSksLikuLzQsLCksNSktKSwsLCwuLC8sNf/AABEIAJgBSwMBIgACEQEDEQH/xAAcAAEAAgMBAQEAAAAAAAAAAAAABwgEBQYDAQL/xABMEAABAwICBAUOCwcDBQAAAAABAAIDBBEFBgcSITEyQVFUYRMVFyI1cXKBkZSxtNLTFDNCUlNzdJKTobIjJDREg6TCYqKzFiVDgsH/xAAZAQEAAwEBAAAAAAAAAAAAAAAAAQIFBAP/xAAwEQEAAQMBBQUHBQEAAAAAAAAAAQIDEQQUITFBURITUoHBIzM0YXGCsTJCkaHwIv/aAAwDAQACEQMRAD8AnFERAREQEREBERAREQEREBERAREQEREBERAREQEREBERAREQEREBERAREQEREBERAREQEREBERAREQEREBERAREQEREBERAREQEREBERAREQEREBERAREQEREBERAREQEREBERAREQEREBERARY2JuLYZi3YRG+xGwjtDtVYIMexh7Wl1VU3LQT+3qOTw102NP3sTOcYRM4WoRVa694tzqp84qfbX3r5i4/mqnzip9tdGwz4kZWkRV/y3pVzBgTmireamDYCyY3kA5WTcK/h617cW9TTlrNGG5rhEuGOvxPY6wkidbgPbfYenaDvBIXLd09drfPBMS26Ii8EiIiAijbTfXVdDT0fwOSSMuncHGJ74yR1B5sS0g2uAoj694tzqp84qfbXZa0s3Ke1lGVpUXJaKamerwqldVPc95dUAue5z3G1XM0Xc4kmwAHiX70oTzU2F1bqd7mOHUbOY5zHC9TEDZzSCNlx414d37TsfPA6pFVrr3i3Oqnzip9tOveLc6qfOKn212bDPiRlaVFVrr3i3Oqnzip9tOveLc6qfOKn202GfEZWlRVa694tzqp84qfbTr3i3Oqnzip9tNhnxGVpUVWuveLc6qfOKn20694tzqp84qfbTYZ8RlaVFVrr3i3Oqnzip9tOveLc6qfOKn202GfEZWlRc5o7nlqcMonVDnPeYrlzyXOcdY7S47SV0a4Ko7MzCwi12OZgw3LkfVMWkbGzcL3Lnm19VrRtcegBRhjmnGpkJbgEDWt4pKi7nHb9EwgDvlx7y9Ldmu5+mEZTAvy97Yxd5AHKdirhX6Qc04lfq9XI0H5MWpCB0AxgO/NaGqkkrjetc6U8srnSkeN5JXVToZ/dV/v6RlZqszZgGHm1ZV07DyPmhafIXXWC/SNlOPfXQHwXtd6FXBrGs4AA72xfHvbHteQB07F6xoaesmVjOyXlPncfkf7K+jSVlM/zkQ8IlvpCrpD+8/w/b+Bd3oXsaKrbwopAOmOQD8wmxURzkysZHn/KsnBrqbxzRN9JWxpcdwuuANHUQyA7iySN4PkKqy+eKM2e4A8YJAI8S+GOKbaQHeIFROhp5TJlbQEO3L6uM0PANwiltu1qn1yZdms6uns1TT0WERFQEREGLivxE/1Un6Cqp0vAZ4LfQFazFfiJ/qpP0FVTpeAzwW+gLT0PCry9VZeqLIo6Cpr+q/BGl5iiMzwN4ja9jHPA47F7Sei54lj713oFssu5grcr1DZ8OPbDY9pvqysvcxu6OQ8R29C1qJMRMYlCzmWcyUOaoGzYedh2Paba0TwBrRuHERcd8EEbCFtVWnKObKzJ9QJaXtmOs2aK9hKwE+R4uSD0kbiVYnBsYo8ehjmw52tG8XB3EHcWkcTgbgjiIWNqLE2pzHBeJZqIi5kov08fw9F9od6vIoeUw6eP4ei+0O9XkUPLa0vuo8/ypPFP+iHuRS+FU+uzL10rdyav+j61EvLRD3IpfCqfXZl66Vu5NX/R9aiWfPxH3eq3JXtERbKgu/0YZHwrN7Kl2Ka943sa3UeWbHMub23rgFL+gj4qu+ti/wCMrn1NU025mEw23YWyvyTfiuTsLZX5JvxXLvEWV39zxSvhwfYWyvyTfiuTsLZX5JvxXLvETv7nikw4PsLZX5JvxXJ2Fsr8k34rl3iJ39zxSYYWDYTT4FBFBRX6nG3VbrHWNrk7Tx71g5wzTTZQpnzVA1nX1Yo72MshB1WX4hsJJ4gCVu1Aul7HnYtXuiYf2dM0RgcRkeGvkd+bG/8AoeVWsW+9r3/WUS5XGcZrswTOmxR5fIe+Gsb9GxvyWjk8ZublYSItqIxuhQWRh2HVeLysiw5hklfwWttfZvJJ2Bo5TYBYxIbvU86J8pNwCkbNVNtU1DQ91xtjiO2OLbuNiCR84kcQXleuxapymGny9oQpIwHZjlMj+OKEujjb0GTY93fGr3l3OG5PwDB/4ClhYfnBjC8995BcfGVuEWPXerr4yth8DQ3g7F9RF5JfiSKOX4wAjpAK1FbkvLmIkmro6dzj8oxRh33gL/mt0imKpjhIwsHweiwGFsOGM1Imlxa27nWL3l7triTwnE7+NZqIkznfIIiKAREQYuK/ET/VSfoKqnS8Bngt9AVrMV+In+qk/QVVOl4DPBb6AtPQ8KvL1VlIWhLbicn2Ob1imXrpO0d/9Pl1Vg7f3VxvIxv8u4nhAfRE8XyT/ptby0Jd05Psc3rFMpyliZM0tlAc0ggggEEEWIIO8WUX7s2r2Y6EQqgi7LSLkCTKMnVKIF1G93aneYHE7IXH5vzXeI7bF3GruoriuO1SgXS5FztUZMnubupnkdXjG3oEzB88D7wFj8kjmkU1UxVGJFqqGup8SjZLROD43tDmObtDgdxXuoA0dZ/kyjJ1OtJdRvd2w3mBxO2Zo+b85vjG24dPkUsc7WuhIc1wBa5pBDgRcEEbxZYt6zNqrHLktEoy08fw9F9od6vIoeUw6eP4ei+0O9XkUPLT0vuo8/yrPFP+iHuRS+FU+uzL10rdyav+j61EvLRD3IpfCqfXZl66Vu5NX/R9aiWfPxH3eq3JXtERbKgu30dZ/oslMqG1kUshkexw6l1KwDW2sdd7fyXELY4TlvGMeDjhED5g0gOLDGNUkXAOs4cS87lNNVOKuCUq9nbB+a1P9t71Oztg/Nan+296o57HmbOZS/ep/eJ2PM2cyl+9T+8XN3Gn6x/JmUjdnbB+a1P9t71Oztg/Nan+296o57HmbOZS/ep/eJ2PM2cyl+9T+8TuNP1j+TMpG7O2D81qf7b3q3eUNJmH5xndBSQzRubE6W8vUtUta9jCO0eTe8g/NQ92PM2cyl+9T+8XaaJcp47gldJJitO+KM00jA55iILnTQODe1ceJrvIqXbNmKJmJjP1TEyl1VUrazrjLNL9LLLL+JI6T/JWomvqutyH0KplLwGeC30BRoY/VP09SXqiItFVm4JQDFamlhcLiSeFjhysdK0P/wBusrSAAblWrIrg3E8PLt3V2/m1zR+ZCsqszXT/ANRC0CIiz1hERAREQEREBERAREQYuK/ET/VSfoKqnS8Bngt9AVrMV+In+qk/QVVOl4DPBb6AtPQ8KvL1VlIWhLunJ9jm9YplOigvQl3Tk+xzesUynReGs955Jh4V1FT4lG+KtaHxvaWva7aHA7wq9Z6yTUZMnsLupnk9RkO3pMLz88D7w2jc4CxiwsZwajx+GSHEW60bxYjcQd4c08TgbEHiIXnYvzan5Ewq2i3WbsqVeT6gw1fbMN3Qy2sJWX38geLgEcVwdxC0q2omKozCopA0Y6RP+nS2mxd37o4/s3u/lnE7ifoifunbuvaP0Va6Irp7NQmHTub09DbnDvV5FDy2tbmOsxGjp6Wq7ZkEmvE48JrOpOZ1E8oF9h4hs5FqlSzRNujsyJ/0Q9yKXwqn12ZeulbuTV/0fWol5aIe5FL4VT67MvfSowvwms1eSI+JtRGT+QKzJ+I+71W5K8oiLZUFL2gj4qu+si/4yohUpaB6oCSvjcd7ad7R3nStefzj8oXNqozan/c0wl9ERYq4iIgIiIG9VTq6PrdJLF9FLJFt3/spHR/4q1igPS7gTsIxB0jR+zqWiRp4hI0BkrP0O/qLv0VWKpp6+isuKREWoq9qKsOHSwytFzFLFLYbz1KRslh39VWngnjqWtfCbtcA5pG4gi4PkVUlMOiDO8U8baHEHWlYCKcnYJIxt6kP9bduzjaBv1SuHWW5qpiqOS0JQREWUsIiICIiAiIgIiICIiDFxX4if6qT9BVU6XgM8FvoCtbibS6GYNFyY32A2knUOxVhgwDGWNaHUlTcNAP7vU8ngLS0Mxiry9VanZ6Eu6cn2Ob1imU6KFdDWFYhR4jI6rgmjZ8ElbrSxSxt1jPTkNu9oF7NOzoKmpeOsn2nkmBERcaWpzNlqhzXA6HEBsO1jxbWieAbSNPLtPfBIOwquuYMv12WJ3wYiLOG1rhfVlYd0jeg8nEQQrQLRZuydh+cYgyuu17bmKVlteJxFjbladl2nYbDjAI6tPqO7nE8ETCtaLqsb0YZmwRzrQmeMXtJT9vccV4uGHdADh0laM4DjA30lT5vU+wtaK6aozEqsFFm9YsY5pU+b1PsJ1ixjmlT5vU+wrZhCctEPcil8Kp9dmXQZkwnr7SVUANjLDJGCdoa5zCGut0Gx8S0mimlno8KpW1THRvDqglsjXMcL1czhdrgCLgg+NdasO7OLtUx1n8rxwVPfHJCXNnaWvaS17Tva9pLXNPSCCPEvinTPui2DM7jPhbmw1RHbawJjnsLDWtta7cNcA7N4Oy0V4no/wAz4ST8IpJHAfKgHV2npAZd1u+0LWt36LkccT0Vw59ZuC4zW5fmZPhrtWRtxtF2uaeExzeNp2bOgEWIBXm/C8Rj+Mp5x4UM49LV4SRSRfGtc3wmub6QvbdO4SzQad4bf9zpHh3LA9jwemz9QjvXPfWZ2dsF5tVeSm98oTNTAN7m+UJ8Kg+e3yhc86S30Mps7O2C82qvJS++X3s7YJzaq8lL75Ql8Kg+e3yhejHtk+L297ao2O30Mpp7OuCc2qvu0vvk7O2Cc2qvJS++UONpKmTgRyHwWSH0BejcLxF/Ap5z3oZz/io2W10MysXk/N9JnOF8tCyRjWSmIiUMDtYRsfftXOFrSDj5UzllSnzhTOhmOq8EPiktcxyDc63GCCQRxgncdq5rQnRVVFRVArI3xk1b3ASsfGS34NTjWAcAbXBF+gqQlm3PZ3J7HJaOCrWL4RW4DM6HE2FkreLeHN4nsd8ph5fEbEELDVoMby9hmY4+p4tE2Ru0i9w5hItrNeNrT0ghRljug2dhc7L84cOKKpuCNu4SsG63EW98rQtauirdVun+kYRYgJaQWkgggggkEEG4cCNoIO263mJ5HzLhF/hdJLa9taJvV2np/ZaxA74C0Mz205LZ+0cN7X9o4d9p2hdlMxVw3qpFy1pnxPCw1mNs+EsH/kaWsmA6RwZP9p5SSu5odMGVKy3VZXxOPyZYpRbZuL2BzP8AdZQEHB25fVz16W3Vvxj6JyshHpCypJwa6m8csbfSV+znzKw319L+PCf8lWxF5bFR1lOVi59JeUqcEurInW+jLpT5GAkrU1emnK9OD8HM0x5I4nsv45dQfmoKX4fNHHw3Ad8gK0aK38zKymTM4U+dIpZaWN8bWSmK0mprEiNj79qSLWeOPiXQKNdBDg+hqi3aDVusRuP7tAFJSzb1MUVzTCYERF5JEREBERAREQEREBERAREQEREBERAREQEREHwgHemq3kX1EHzVC+oiAiIgIiICIiAvxLBFOLTNDh/qAPpX7RBqKnKGXq03qqOmeeV0MJPlLViP0dZTfvoafxRsHoXRIrxcqjhMjmTo1ymf5OPxaw/+r6NGuUhvooT3wXekrpUU97X1kaCPR/lWPg0NN44YnekLZUmCYZQACjgijA3COONgHkCzUVZrqnjIbkRFUEREBERAREQEREBERAREQEREBERAREQEREBERAREQEREBERAREQEREBERAREQEREBERAREQEREBERAREQEREBERAREQEREBERAREQEREBERAREQEREBERAREQEREBERAREQEREBERAREQERE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6" name="AutoShape 4" descr="data:image/jpeg;base64,/9j/4AAQSkZJRgABAQAAAQABAAD/2wCEAAkGBggGERAUBxMWFBEWFBMVFBUSGBASFRIUFRAVFBURGRUYGyYhGxknGhUUITsgJScpMCwsFh4xNTwtNSYrLTUBCQoKDgwOGg8PGikkHyQxKSwqLSk1NS0qLDQsKjUsKSwtKS81KiwsKSksLikuLzQsLCksNSktKSwsLCwuLC8sNf/AABEIAJgBSwMBIgACEQEDEQH/xAAcAAEAAgMBAQEAAAAAAAAAAAAABwgEBQYDAQL/xABMEAABAwICBAUOCwcDBQAAAAABAAIDBBEFBgcSITEyQVFUYRMVFyI1cXKBkZSxtNLTFDNCUlNzdJKTobIjJDREg6TCYqKzFiVDgsH/xAAZAQEAAwEBAAAAAAAAAAAAAAAAAQIFBAP/xAAwEQEAAQMBBQUHBQEAAAAAAAAAAQIDEQQUITFBURITUoHBIzM0YXGCsTJCkaHwIv/aAAwDAQACEQMRAD8AnFERAREQEREBERAREQEREBERAREQEREBERAREQEREBERAREQEREBERAREQEREBERAREQEREBERAREQEREBERAREQEREBERAREQEREBERAREQEREBERAREQEREBERAREQEREBERAREQEREBERARY2JuLYZi3YRG+xGwjtDtVYIMexh7Wl1VU3LQT+3qOTw102NP3sTOcYRM4WoRVa694tzqp84qfbX3r5i4/mqnzip9tdGwz4kZWkRV/y3pVzBgTmireamDYCyY3kA5WTcK/h617cW9TTlrNGG5rhEuGOvxPY6wkidbgPbfYenaDvBIXLd09drfPBMS26Ii8EiIiAijbTfXVdDT0fwOSSMuncHGJ74yR1B5sS0g2uAoj694tzqp84qfbXZa0s3Ke1lGVpUXJaKamerwqldVPc95dUAue5z3G1XM0Xc4kmwAHiX70oTzU2F1bqd7mOHUbOY5zHC9TEDZzSCNlx414d37TsfPA6pFVrr3i3Oqnzip9tOveLc6qfOKn212bDPiRlaVFVrr3i3Oqnzip9tOveLc6qfOKn202GfEZWlRVa694tzqp84qfbTr3i3Oqnzip9tNhnxGVpUVWuveLc6qfOKn20694tzqp84qfbTYZ8RlaVFVrr3i3Oqnzip9tOveLc6qfOKn202GfEZWlRc5o7nlqcMonVDnPeYrlzyXOcdY7S47SV0a4Ko7MzCwi12OZgw3LkfVMWkbGzcL3Lnm19VrRtcegBRhjmnGpkJbgEDWt4pKi7nHb9EwgDvlx7y9Ldmu5+mEZTAvy97Yxd5AHKdirhX6Qc04lfq9XI0H5MWpCB0AxgO/NaGqkkrjetc6U8srnSkeN5JXVToZ/dV/v6RlZqszZgGHm1ZV07DyPmhafIXXWC/SNlOPfXQHwXtd6FXBrGs4AA72xfHvbHteQB07F6xoaesmVjOyXlPncfkf7K+jSVlM/zkQ8IlvpCrpD+8/w/b+Bd3oXsaKrbwopAOmOQD8wmxURzkysZHn/KsnBrqbxzRN9JWxpcdwuuANHUQyA7iySN4PkKqy+eKM2e4A8YJAI8S+GOKbaQHeIFROhp5TJlbQEO3L6uM0PANwiltu1qn1yZdms6uns1TT0WERFQEREGLivxE/1Un6Cqp0vAZ4LfQFazFfiJ/qpP0FVTpeAzwW+gLT0PCry9VZeqLIo6Cpr+q/BGl5iiMzwN4ja9jHPA47F7Sei54lj713oFssu5grcr1DZ8OPbDY9pvqysvcxu6OQ8R29C1qJMRMYlCzmWcyUOaoGzYedh2Paba0TwBrRuHERcd8EEbCFtVWnKObKzJ9QJaXtmOs2aK9hKwE+R4uSD0kbiVYnBsYo8ehjmw52tG8XB3EHcWkcTgbgjiIWNqLE2pzHBeJZqIi5kov08fw9F9od6vIoeUw6eP4ei+0O9XkUPLa0vuo8/ypPFP+iHuRS+FU+uzL10rdyav+j61EvLRD3IpfCqfXZl66Vu5NX/R9aiWfPxH3eq3JXtERbKgu/0YZHwrN7Kl2Ka943sa3UeWbHMub23rgFL+gj4qu+ti/wCMrn1NU025mEw23YWyvyTfiuTsLZX5JvxXLvEWV39zxSvhwfYWyvyTfiuTsLZX5JvxXLvETv7nikw4PsLZX5JvxXJ2Fsr8k34rl3iJ39zxSYYWDYTT4FBFBRX6nG3VbrHWNrk7Tx71g5wzTTZQpnzVA1nX1Yo72MshB1WX4hsJJ4gCVu1Aul7HnYtXuiYf2dM0RgcRkeGvkd+bG/8AoeVWsW+9r3/WUS5XGcZrswTOmxR5fIe+Gsb9GxvyWjk8ZublYSItqIxuhQWRh2HVeLysiw5hklfwWttfZvJJ2Bo5TYBYxIbvU86J8pNwCkbNVNtU1DQ91xtjiO2OLbuNiCR84kcQXleuxapymGny9oQpIwHZjlMj+OKEujjb0GTY93fGr3l3OG5PwDB/4ClhYfnBjC8995BcfGVuEWPXerr4yth8DQ3g7F9RF5JfiSKOX4wAjpAK1FbkvLmIkmro6dzj8oxRh33gL/mt0imKpjhIwsHweiwGFsOGM1Imlxa27nWL3l7triTwnE7+NZqIkznfIIiKAREQYuK/ET/VSfoKqnS8Bngt9AVrMV+In+qk/QVVOl4DPBb6AtPQ8KvL1VlIWhLbicn2Ob1imXrpO0d/9Pl1Vg7f3VxvIxv8u4nhAfRE8XyT/ptby0Jd05Psc3rFMpyliZM0tlAc0ggggEEEWIIO8WUX7s2r2Y6EQqgi7LSLkCTKMnVKIF1G93aneYHE7IXH5vzXeI7bF3GruoriuO1SgXS5FztUZMnubupnkdXjG3oEzB88D7wFj8kjmkU1UxVGJFqqGup8SjZLROD43tDmObtDgdxXuoA0dZ/kyjJ1OtJdRvd2w3mBxO2Zo+b85vjG24dPkUsc7WuhIc1wBa5pBDgRcEEbxZYt6zNqrHLktEoy08fw9F9od6vIoeUw6eP4ei+0O9XkUPLT0vuo8/yrPFP+iHuRS+FU+uzL10rdyav+j61EvLRD3IpfCqfXZl66Vu5NX/R9aiWfPxH3eq3JXtERbKgu30dZ/oslMqG1kUshkexw6l1KwDW2sdd7fyXELY4TlvGMeDjhED5g0gOLDGNUkXAOs4cS87lNNVOKuCUq9nbB+a1P9t71Oztg/Nan+296o57HmbOZS/ep/eJ2PM2cyl+9T+8XN3Gn6x/JmUjdnbB+a1P9t71Oztg/Nan+296o57HmbOZS/ep/eJ2PM2cyl+9T+8TuNP1j+TMpG7O2D81qf7b3q3eUNJmH5xndBSQzRubE6W8vUtUta9jCO0eTe8g/NQ92PM2cyl+9T+8XaaJcp47gldJJitO+KM00jA55iILnTQODe1ceJrvIqXbNmKJmJjP1TEyl1VUrazrjLNL9LLLL+JI6T/JWomvqutyH0KplLwGeC30BRoY/VP09SXqiItFVm4JQDFamlhcLiSeFjhysdK0P/wBusrSAAblWrIrg3E8PLt3V2/m1zR+ZCsqszXT/ANRC0CIiz1hERAREQEREBERAREQYuK/ET/VSfoKqnS8Bngt9AVrMV+In+qk/QVVOl4DPBb6AtPQ8KvL1VlIWhLunJ9jm9YplOigvQl3Tk+xzesUynReGs955Jh4V1FT4lG+KtaHxvaWva7aHA7wq9Z6yTUZMnsLupnk9RkO3pMLz88D7w2jc4CxiwsZwajx+GSHEW60bxYjcQd4c08TgbEHiIXnYvzan5Ewq2i3WbsqVeT6gw1fbMN3Qy2sJWX38geLgEcVwdxC0q2omKozCopA0Y6RP+nS2mxd37o4/s3u/lnE7ifoifunbuvaP0Va6Irp7NQmHTub09DbnDvV5FDy2tbmOsxGjp6Wq7ZkEmvE48JrOpOZ1E8oF9h4hs5FqlSzRNujsyJ/0Q9yKXwqn12ZeulbuTV/0fWol5aIe5FL4VT67MvfSowvwms1eSI+JtRGT+QKzJ+I+71W5K8oiLZUFL2gj4qu+si/4yohUpaB6oCSvjcd7ad7R3nStefzj8oXNqozan/c0wl9ERYq4iIgIiIG9VTq6PrdJLF9FLJFt3/spHR/4q1igPS7gTsIxB0jR+zqWiRp4hI0BkrP0O/qLv0VWKpp6+isuKREWoq9qKsOHSwytFzFLFLYbz1KRslh39VWngnjqWtfCbtcA5pG4gi4PkVUlMOiDO8U8baHEHWlYCKcnYJIxt6kP9bduzjaBv1SuHWW5qpiqOS0JQREWUsIiICIiAiIgIiICIiDFxX4if6qT9BVU6XgM8FvoCtbibS6GYNFyY32A2knUOxVhgwDGWNaHUlTcNAP7vU8ngLS0Mxiry9VanZ6Eu6cn2Ob1imU6KFdDWFYhR4jI6rgmjZ8ElbrSxSxt1jPTkNu9oF7NOzoKmpeOsn2nkmBERcaWpzNlqhzXA6HEBsO1jxbWieAbSNPLtPfBIOwquuYMv12WJ3wYiLOG1rhfVlYd0jeg8nEQQrQLRZuydh+cYgyuu17bmKVlteJxFjbladl2nYbDjAI6tPqO7nE8ETCtaLqsb0YZmwRzrQmeMXtJT9vccV4uGHdADh0laM4DjA30lT5vU+wtaK6aozEqsFFm9YsY5pU+b1PsJ1ixjmlT5vU+wrZhCctEPcil8Kp9dmXQZkwnr7SVUANjLDJGCdoa5zCGut0Gx8S0mimlno8KpW1THRvDqglsjXMcL1czhdrgCLgg+NdasO7OLtUx1n8rxwVPfHJCXNnaWvaS17Tva9pLXNPSCCPEvinTPui2DM7jPhbmw1RHbawJjnsLDWtta7cNcA7N4Oy0V4no/wAz4ST8IpJHAfKgHV2npAZd1u+0LWt36LkccT0Vw59ZuC4zW5fmZPhrtWRtxtF2uaeExzeNp2bOgEWIBXm/C8Rj+Mp5x4UM49LV4SRSRfGtc3wmub6QvbdO4SzQad4bf9zpHh3LA9jwemz9QjvXPfWZ2dsF5tVeSm98oTNTAN7m+UJ8Kg+e3yhc86S30Mps7O2C82qvJS++X3s7YJzaq8lL75Ql8Kg+e3yhejHtk+L297ao2O30Mpp7OuCc2qvu0vvk7O2Cc2qvJS++UONpKmTgRyHwWSH0BejcLxF/Ap5z3oZz/io2W10MysXk/N9JnOF8tCyRjWSmIiUMDtYRsfftXOFrSDj5UzllSnzhTOhmOq8EPiktcxyDc63GCCQRxgncdq5rQnRVVFRVArI3xk1b3ASsfGS34NTjWAcAbXBF+gqQlm3PZ3J7HJaOCrWL4RW4DM6HE2FkreLeHN4nsd8ph5fEbEELDVoMby9hmY4+p4tE2Ru0i9w5hItrNeNrT0ghRljug2dhc7L84cOKKpuCNu4SsG63EW98rQtauirdVun+kYRYgJaQWkgggggkEEG4cCNoIO263mJ5HzLhF/hdJLa9taJvV2np/ZaxA74C0Mz205LZ+0cN7X9o4d9p2hdlMxVw3qpFy1pnxPCw1mNs+EsH/kaWsmA6RwZP9p5SSu5odMGVKy3VZXxOPyZYpRbZuL2BzP8AdZQEHB25fVz16W3Vvxj6JyshHpCypJwa6m8csbfSV+znzKw319L+PCf8lWxF5bFR1lOVi59JeUqcEurInW+jLpT5GAkrU1emnK9OD8HM0x5I4nsv45dQfmoKX4fNHHw3Ad8gK0aK38zKymTM4U+dIpZaWN8bWSmK0mprEiNj79qSLWeOPiXQKNdBDg+hqi3aDVusRuP7tAFJSzb1MUVzTCYERF5JEREBERAREQEREBERAREQEREBERAREQEREHwgHemq3kX1EHzVC+oiAiIgIiICIiAvxLBFOLTNDh/qAPpX7RBqKnKGXq03qqOmeeV0MJPlLViP0dZTfvoafxRsHoXRIrxcqjhMjmTo1ymf5OPxaw/+r6NGuUhvooT3wXekrpUU97X1kaCPR/lWPg0NN44YnekLZUmCYZQACjgijA3COONgHkCzUVZrqnjIbkRFUEREBERAREQEREBERAREQEREBERAREQEREBERAREQEREBERAREQEREBERAREQEREBERAREQEREBERAREQEREBERAREQEREBERAREQEREBERAREQEREBERAREQEREBERAREQEREBERAREQEREH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693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en-US" altLang="ja-JP" sz="4000" dirty="0" smtClean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4000" u="sng" dirty="0" smtClean="0"/>
              <a:t>Clone Notifier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4000" dirty="0" smtClean="0">
                <a:solidFill>
                  <a:schemeClr val="bg1">
                    <a:lumMod val="75000"/>
                  </a:schemeClr>
                </a:solidFill>
              </a:rPr>
              <a:t>Industrial Application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4000" dirty="0" smtClean="0">
                <a:solidFill>
                  <a:schemeClr val="bg1">
                    <a:lumMod val="75000"/>
                  </a:schemeClr>
                </a:solidFill>
              </a:rPr>
              <a:t>Summary and Future Work 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035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5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6996" y="4568844"/>
            <a:ext cx="1797694" cy="1512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3909" y="260648"/>
            <a:ext cx="8892480" cy="1143000"/>
          </a:xfrm>
        </p:spPr>
        <p:txBody>
          <a:bodyPr/>
          <a:lstStyle/>
          <a:p>
            <a:r>
              <a:rPr kumimoji="1" lang="en-US" altLang="ja-JP" dirty="0" smtClean="0"/>
              <a:t>Overview of Clone Notifier</a:t>
            </a:r>
            <a:endParaRPr kumimoji="1" lang="ja-JP" altLang="en-US" dirty="0"/>
          </a:p>
        </p:txBody>
      </p:sp>
      <p:sp>
        <p:nvSpPr>
          <p:cNvPr id="4" name="円柱 3"/>
          <p:cNvSpPr/>
          <p:nvPr/>
        </p:nvSpPr>
        <p:spPr>
          <a:xfrm>
            <a:off x="664378" y="1763025"/>
            <a:ext cx="1816150" cy="1259332"/>
          </a:xfrm>
          <a:prstGeom prst="ca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1319044" y="5792980"/>
            <a:ext cx="1512168" cy="5760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Developer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36" name="右矢印 35"/>
          <p:cNvSpPr/>
          <p:nvPr/>
        </p:nvSpPr>
        <p:spPr>
          <a:xfrm rot="16200000">
            <a:off x="1247037" y="3818346"/>
            <a:ext cx="1080120" cy="360041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1115616" y="2627784"/>
            <a:ext cx="2148252" cy="78200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Version Control System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9412" y="3830541"/>
            <a:ext cx="1691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Commit </a:t>
            </a:r>
          </a:p>
          <a:p>
            <a:pPr algn="ctr"/>
            <a:r>
              <a:rPr lang="en-US" altLang="ja-JP" sz="2000" dirty="0" smtClean="0"/>
              <a:t>source code</a:t>
            </a:r>
            <a:endParaRPr kumimoji="1" lang="ja-JP" altLang="en-US" sz="20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263260" y="2488386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Checkout</a:t>
            </a:r>
          </a:p>
          <a:p>
            <a:pPr algn="ctr"/>
            <a:r>
              <a:rPr lang="en-US" altLang="ja-JP" sz="2000" dirty="0" smtClean="0"/>
              <a:t>source code</a:t>
            </a:r>
            <a:endParaRPr lang="ja-JP" altLang="en-US" sz="2000" dirty="0" smtClean="0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335268" y="5522291"/>
            <a:ext cx="33123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Report change information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000" dirty="0" smtClean="0"/>
              <a:t>  E-mail notification</a:t>
            </a:r>
          </a:p>
          <a:p>
            <a:pPr>
              <a:buFont typeface="Arial" pitchFamily="34" charset="0"/>
              <a:buChar char="•"/>
            </a:pPr>
            <a:r>
              <a:rPr lang="en-US" altLang="ja-JP" sz="2000" dirty="0" smtClean="0"/>
              <a:t>  Web-based UI</a:t>
            </a:r>
            <a:endParaRPr lang="ja-JP" altLang="en-US" sz="2000" dirty="0" smtClean="0"/>
          </a:p>
        </p:txBody>
      </p:sp>
      <p:pic>
        <p:nvPicPr>
          <p:cNvPr id="57" name="Picture 2" descr="C:\Users\y-yuuki\Downloads\MC90043484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83122" y="3022412"/>
            <a:ext cx="2016224" cy="1762897"/>
          </a:xfrm>
          <a:prstGeom prst="rect">
            <a:avLst/>
          </a:prstGeom>
          <a:noFill/>
        </p:spPr>
      </p:pic>
      <p:sp>
        <p:nvSpPr>
          <p:cNvPr id="3" name="曲折矢印 2"/>
          <p:cNvSpPr/>
          <p:nvPr/>
        </p:nvSpPr>
        <p:spPr>
          <a:xfrm rot="5400000">
            <a:off x="4000963" y="952134"/>
            <a:ext cx="701706" cy="3334252"/>
          </a:xfrm>
          <a:prstGeom prst="ben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曲折矢印 32"/>
          <p:cNvSpPr/>
          <p:nvPr/>
        </p:nvSpPr>
        <p:spPr>
          <a:xfrm rot="10800000">
            <a:off x="2758048" y="4896091"/>
            <a:ext cx="3169508" cy="685375"/>
          </a:xfrm>
          <a:prstGeom prst="ben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6071572" y="4248019"/>
            <a:ext cx="2520280" cy="64807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Clone Notifier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382664" y="3604449"/>
            <a:ext cx="27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Categorize clone sets</a:t>
            </a:r>
            <a:endParaRPr lang="ja-JP" altLang="en-US" sz="2000" dirty="0" smtClean="0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 dirty="0"/>
          </a:p>
        </p:txBody>
      </p:sp>
      <p:sp>
        <p:nvSpPr>
          <p:cNvPr id="5" name="雲形吹き出し 4"/>
          <p:cNvSpPr/>
          <p:nvPr/>
        </p:nvSpPr>
        <p:spPr>
          <a:xfrm>
            <a:off x="6065172" y="1644258"/>
            <a:ext cx="2890808" cy="145368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</a:rPr>
              <a:t>According to opinions of developer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4651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4664" y="260648"/>
            <a:ext cx="8939336" cy="1143000"/>
          </a:xfrm>
        </p:spPr>
        <p:txBody>
          <a:bodyPr/>
          <a:lstStyle/>
          <a:p>
            <a:r>
              <a:rPr lang="en-US" altLang="ja-JP" dirty="0" smtClean="0"/>
              <a:t>Process of Clone Notifier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idx="1"/>
          </p:nvPr>
        </p:nvSpPr>
        <p:spPr>
          <a:xfrm>
            <a:off x="287016" y="1628800"/>
            <a:ext cx="8856984" cy="2376264"/>
          </a:xfrm>
        </p:spPr>
        <p:txBody>
          <a:bodyPr numCol="1"/>
          <a:lstStyle/>
          <a:p>
            <a:pPr marL="0" indent="0">
              <a:buNone/>
            </a:pPr>
            <a:r>
              <a:rPr lang="en-US" altLang="ja-JP" sz="4000" dirty="0" smtClean="0"/>
              <a:t>Step1: Checkout source code</a:t>
            </a:r>
          </a:p>
          <a:p>
            <a:pPr marL="0" indent="0">
              <a:buNone/>
            </a:pPr>
            <a:r>
              <a:rPr lang="en-US" altLang="ja-JP" sz="4000" dirty="0" smtClean="0"/>
              <a:t>Step2: Detect code clones</a:t>
            </a:r>
          </a:p>
          <a:p>
            <a:pPr marL="0" indent="0">
              <a:buNone/>
            </a:pPr>
            <a:r>
              <a:rPr lang="en-US" altLang="ja-JP" sz="4000" dirty="0" smtClean="0"/>
              <a:t>Step3: Trace clone evolution </a:t>
            </a:r>
          </a:p>
          <a:p>
            <a:pPr marL="0" indent="0">
              <a:buNone/>
            </a:pPr>
            <a:r>
              <a:rPr lang="en-US" altLang="ja-JP" sz="4000" dirty="0" smtClean="0"/>
              <a:t>Step4: Categorize code clones </a:t>
            </a:r>
          </a:p>
          <a:p>
            <a:pPr marL="0" indent="0">
              <a:buNone/>
            </a:pPr>
            <a:r>
              <a:rPr lang="en-US" altLang="ja-JP" sz="4000" dirty="0" smtClean="0"/>
              <a:t>Step5: Categorize clone sets</a:t>
            </a:r>
          </a:p>
          <a:p>
            <a:pPr marL="0" indent="0">
              <a:buNone/>
            </a:pPr>
            <a:endParaRPr kumimoji="1" lang="ja-JP" altLang="en-US" sz="3600" dirty="0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>
          <a:xfrm>
            <a:off x="7596336" y="6309320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9558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18488" cy="1143000"/>
          </a:xfrm>
        </p:spPr>
        <p:txBody>
          <a:bodyPr/>
          <a:lstStyle/>
          <a:p>
            <a:r>
              <a:rPr lang="en-US" altLang="ja-JP" dirty="0" smtClean="0"/>
              <a:t>Step1: Checkout Source Code </a:t>
            </a:r>
            <a:endParaRPr kumimoji="1" lang="ja-JP" altLang="en-US" dirty="0"/>
          </a:p>
        </p:txBody>
      </p:sp>
      <p:sp>
        <p:nvSpPr>
          <p:cNvPr id="36" name="スライド番号プレースホルダ 35"/>
          <p:cNvSpPr>
            <a:spLocks noGrp="1"/>
          </p:cNvSpPr>
          <p:nvPr>
            <p:ph type="sldNum" sz="quarter" idx="12"/>
          </p:nvPr>
        </p:nvSpPr>
        <p:spPr>
          <a:xfrm>
            <a:off x="7680898" y="6309320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  <p:sp>
        <p:nvSpPr>
          <p:cNvPr id="17" name="フローチャート : 代替処理 16"/>
          <p:cNvSpPr/>
          <p:nvPr/>
        </p:nvSpPr>
        <p:spPr>
          <a:xfrm>
            <a:off x="755576" y="1667636"/>
            <a:ext cx="7763828" cy="722313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Gain source code from version control system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796136" y="5805264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1250649" y="5874063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33" name="グループ化 6"/>
          <p:cNvGrpSpPr/>
          <p:nvPr/>
        </p:nvGrpSpPr>
        <p:grpSpPr>
          <a:xfrm>
            <a:off x="1115616" y="2708920"/>
            <a:ext cx="2088232" cy="3019207"/>
            <a:chOff x="1619672" y="2420888"/>
            <a:chExt cx="2088232" cy="3312368"/>
          </a:xfrm>
        </p:grpSpPr>
        <p:sp>
          <p:nvSpPr>
            <p:cNvPr id="34" name="メモ 33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35" name="メモ 34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grpSp>
        <p:nvGrpSpPr>
          <p:cNvPr id="41" name="グループ化 41"/>
          <p:cNvGrpSpPr/>
          <p:nvPr/>
        </p:nvGrpSpPr>
        <p:grpSpPr>
          <a:xfrm>
            <a:off x="5817220" y="2670069"/>
            <a:ext cx="2088232" cy="3019207"/>
            <a:chOff x="1619672" y="2420888"/>
            <a:chExt cx="2088232" cy="3312368"/>
          </a:xfrm>
        </p:grpSpPr>
        <p:sp>
          <p:nvSpPr>
            <p:cNvPr id="42" name="メモ 41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52" name="メモ 51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</p:spTree>
    <p:extLst>
      <p:ext uri="{BB962C8B-B14F-4D97-AF65-F5344CB8AC3E}">
        <p14:creationId xmlns:p14="http://schemas.microsoft.com/office/powerpoint/2010/main" val="78595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18488" cy="1143000"/>
          </a:xfrm>
        </p:spPr>
        <p:txBody>
          <a:bodyPr/>
          <a:lstStyle/>
          <a:p>
            <a:r>
              <a:rPr lang="en-US" altLang="ja-JP" dirty="0" smtClean="0"/>
              <a:t>Step2: Detect Code Clones</a:t>
            </a:r>
            <a:endParaRPr kumimoji="1" lang="ja-JP" altLang="en-US" dirty="0"/>
          </a:p>
        </p:txBody>
      </p:sp>
      <p:sp>
        <p:nvSpPr>
          <p:cNvPr id="36" name="スライド番号プレースホルダ 35"/>
          <p:cNvSpPr>
            <a:spLocks noGrp="1"/>
          </p:cNvSpPr>
          <p:nvPr>
            <p:ph type="sldNum" sz="quarter" idx="12"/>
          </p:nvPr>
        </p:nvSpPr>
        <p:spPr>
          <a:xfrm>
            <a:off x="7680898" y="6309320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/>
          </a:p>
        </p:txBody>
      </p:sp>
      <p:sp>
        <p:nvSpPr>
          <p:cNvPr id="17" name="フローチャート : 代替処理 16"/>
          <p:cNvSpPr/>
          <p:nvPr/>
        </p:nvSpPr>
        <p:spPr>
          <a:xfrm>
            <a:off x="912628" y="1667636"/>
            <a:ext cx="7416824" cy="722313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solidFill>
                  <a:schemeClr val="tx1"/>
                </a:solidFill>
              </a:rPr>
              <a:t>Apply</a:t>
            </a:r>
            <a:r>
              <a:rPr kumimoji="1" lang="en-US" altLang="ja-JP" sz="2800" dirty="0" smtClean="0">
                <a:solidFill>
                  <a:schemeClr val="tx1"/>
                </a:solidFill>
              </a:rPr>
              <a:t> CCFinder</a:t>
            </a:r>
            <a:r>
              <a:rPr lang="en-US" altLang="ja-JP" sz="2800" dirty="0" smtClean="0">
                <a:solidFill>
                  <a:schemeClr val="tx1"/>
                </a:solidFill>
              </a:rPr>
              <a:t> </a:t>
            </a:r>
            <a:r>
              <a:rPr kumimoji="1" lang="en-US" altLang="ja-JP" sz="2800" dirty="0" smtClean="0">
                <a:solidFill>
                  <a:schemeClr val="tx1"/>
                </a:solidFill>
              </a:rPr>
              <a:t>into two versions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796136" y="5805264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1250649" y="5874063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33" name="グループ化 6"/>
          <p:cNvGrpSpPr/>
          <p:nvPr/>
        </p:nvGrpSpPr>
        <p:grpSpPr>
          <a:xfrm>
            <a:off x="1115616" y="2708920"/>
            <a:ext cx="2088232" cy="3019207"/>
            <a:chOff x="1619672" y="2420888"/>
            <a:chExt cx="2088232" cy="3312368"/>
          </a:xfrm>
        </p:grpSpPr>
        <p:sp>
          <p:nvSpPr>
            <p:cNvPr id="34" name="メモ 33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35" name="メモ 34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7" name="Freeform 13"/>
          <p:cNvSpPr>
            <a:spLocks/>
          </p:cNvSpPr>
          <p:nvPr/>
        </p:nvSpPr>
        <p:spPr bwMode="auto">
          <a:xfrm>
            <a:off x="1475656" y="4503991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41" name="グループ化 41"/>
          <p:cNvGrpSpPr/>
          <p:nvPr/>
        </p:nvGrpSpPr>
        <p:grpSpPr>
          <a:xfrm>
            <a:off x="5817220" y="2670069"/>
            <a:ext cx="2088232" cy="3019207"/>
            <a:chOff x="1619672" y="2420888"/>
            <a:chExt cx="2088232" cy="3312368"/>
          </a:xfrm>
        </p:grpSpPr>
        <p:sp>
          <p:nvSpPr>
            <p:cNvPr id="42" name="メモ 41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52" name="メモ 51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61" name="Freeform 13"/>
          <p:cNvSpPr>
            <a:spLocks/>
          </p:cNvSpPr>
          <p:nvPr/>
        </p:nvSpPr>
        <p:spPr bwMode="auto">
          <a:xfrm>
            <a:off x="1475656" y="5085184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2" name="Freeform 13"/>
          <p:cNvSpPr>
            <a:spLocks/>
          </p:cNvSpPr>
          <p:nvPr/>
        </p:nvSpPr>
        <p:spPr bwMode="auto">
          <a:xfrm>
            <a:off x="1475656" y="28478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3" name="Freeform 13"/>
          <p:cNvSpPr>
            <a:spLocks/>
          </p:cNvSpPr>
          <p:nvPr/>
        </p:nvSpPr>
        <p:spPr bwMode="auto">
          <a:xfrm>
            <a:off x="6156176" y="2780928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4" name="Freeform 13"/>
          <p:cNvSpPr>
            <a:spLocks/>
          </p:cNvSpPr>
          <p:nvPr/>
        </p:nvSpPr>
        <p:spPr bwMode="auto">
          <a:xfrm>
            <a:off x="6156176" y="34290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5" name="Freeform 13"/>
          <p:cNvSpPr>
            <a:spLocks/>
          </p:cNvSpPr>
          <p:nvPr/>
        </p:nvSpPr>
        <p:spPr bwMode="auto">
          <a:xfrm>
            <a:off x="6188844" y="443716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439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61" grpId="0" animBg="1"/>
      <p:bldP spid="62" grpId="0" animBg="1"/>
      <p:bldP spid="63" grpId="0" animBg="1"/>
      <p:bldP spid="64" grpId="0" animBg="1"/>
      <p:bldP spid="6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フローチャート : 代替処理 16"/>
          <p:cNvSpPr/>
          <p:nvPr/>
        </p:nvSpPr>
        <p:spPr>
          <a:xfrm>
            <a:off x="866482" y="1556792"/>
            <a:ext cx="7704856" cy="1080120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Trace code clones based on correspondence between start and end points of code fragments  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58" name="タイトル 1"/>
          <p:cNvSpPr txBox="1">
            <a:spLocks/>
          </p:cNvSpPr>
          <p:nvPr/>
        </p:nvSpPr>
        <p:spPr bwMode="auto">
          <a:xfrm>
            <a:off x="323528" y="332656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dirty="0" smtClean="0"/>
              <a:t>Step3: Trace Clone Evolution </a:t>
            </a:r>
            <a:endParaRPr lang="ja-JP" altLang="en-US" dirty="0"/>
          </a:p>
        </p:txBody>
      </p:sp>
      <p:sp>
        <p:nvSpPr>
          <p:cNvPr id="64" name="正方形/長方形 63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66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67" name="メモ 66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68" name="メモ 67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69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70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71" name="メモ 70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72" name="メモ 71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77" name="右矢印 76"/>
          <p:cNvSpPr/>
          <p:nvPr/>
        </p:nvSpPr>
        <p:spPr>
          <a:xfrm>
            <a:off x="2915816" y="3068960"/>
            <a:ext cx="3042338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78" name="角丸四角形 77"/>
          <p:cNvSpPr/>
          <p:nvPr/>
        </p:nvSpPr>
        <p:spPr>
          <a:xfrm>
            <a:off x="3419872" y="2996952"/>
            <a:ext cx="2088232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Correspond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79" name="右矢印 78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80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81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82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83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91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94" name="角丸四角形 93"/>
          <p:cNvSpPr/>
          <p:nvPr/>
        </p:nvSpPr>
        <p:spPr>
          <a:xfrm>
            <a:off x="3419872" y="4653136"/>
            <a:ext cx="2088232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Correspond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1199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79" grpId="0" animBg="1"/>
      <p:bldP spid="9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タイトル 1"/>
          <p:cNvSpPr txBox="1">
            <a:spLocks/>
          </p:cNvSpPr>
          <p:nvPr/>
        </p:nvSpPr>
        <p:spPr bwMode="auto">
          <a:xfrm>
            <a:off x="323528" y="332656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dirty="0" smtClean="0"/>
              <a:t>Step4: </a:t>
            </a:r>
            <a:r>
              <a:rPr lang="en-US" altLang="ja-JP" dirty="0"/>
              <a:t>Categorize Code Clones</a:t>
            </a:r>
            <a:endParaRPr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  <p:sp>
        <p:nvSpPr>
          <p:cNvPr id="23" name="フローチャート : 代替処理 22"/>
          <p:cNvSpPr/>
          <p:nvPr/>
        </p:nvSpPr>
        <p:spPr>
          <a:xfrm>
            <a:off x="467544" y="1628800"/>
            <a:ext cx="8424936" cy="864096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Categorize code clones based on evolution patterns of them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27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28" name="メモ 27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29" name="メモ 28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0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31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32" name="メモ 31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33" name="メモ 32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4" name="右矢印 33"/>
          <p:cNvSpPr/>
          <p:nvPr/>
        </p:nvSpPr>
        <p:spPr>
          <a:xfrm>
            <a:off x="2915816" y="3068960"/>
            <a:ext cx="3042338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36" name="右矢印 35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37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38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39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0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45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46" name="メモ 45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47" name="メモ 46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48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49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50" name="メモ 49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51" name="メモ 50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52" name="右矢印 51"/>
          <p:cNvSpPr/>
          <p:nvPr/>
        </p:nvSpPr>
        <p:spPr>
          <a:xfrm>
            <a:off x="2915816" y="3068960"/>
            <a:ext cx="3042338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4" name="右矢印 53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5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56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57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59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0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63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タイトル 1"/>
          <p:cNvSpPr txBox="1">
            <a:spLocks/>
          </p:cNvSpPr>
          <p:nvPr/>
        </p:nvSpPr>
        <p:spPr bwMode="auto">
          <a:xfrm>
            <a:off x="323528" y="332656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dirty="0" smtClean="0"/>
              <a:t>Step4: </a:t>
            </a:r>
            <a:r>
              <a:rPr lang="en-US" altLang="ja-JP" dirty="0"/>
              <a:t>Categorize Code Clones</a:t>
            </a:r>
            <a:endParaRPr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/>
          </a:p>
        </p:txBody>
      </p:sp>
      <p:sp>
        <p:nvSpPr>
          <p:cNvPr id="23" name="フローチャート : 代替処理 22"/>
          <p:cNvSpPr/>
          <p:nvPr/>
        </p:nvSpPr>
        <p:spPr>
          <a:xfrm>
            <a:off x="467544" y="1628800"/>
            <a:ext cx="8424936" cy="864096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Categorize code clones based on evolution patterns of them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27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28" name="メモ 27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29" name="メモ 28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0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31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32" name="メモ 31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33" name="メモ 32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6" name="右矢印 35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37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40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45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46" name="メモ 45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47" name="メモ 46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48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49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50" name="メモ 49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51" name="メモ 50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54" name="右矢印 53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5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59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0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2" name="右矢印 41"/>
          <p:cNvSpPr/>
          <p:nvPr/>
        </p:nvSpPr>
        <p:spPr>
          <a:xfrm>
            <a:off x="2915816" y="3068960"/>
            <a:ext cx="3168352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3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1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3419872" y="2996952"/>
            <a:ext cx="2088232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Not 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m</a:t>
            </a:r>
            <a:r>
              <a:rPr kumimoji="1" lang="en-US" altLang="ja-JP" sz="2000" b="1" dirty="0" smtClean="0">
                <a:solidFill>
                  <a:schemeClr val="tx1"/>
                </a:solidFill>
              </a:rPr>
              <a:t>odified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63" name="タイトル 1"/>
          <p:cNvSpPr txBox="1">
            <a:spLocks/>
          </p:cNvSpPr>
          <p:nvPr/>
        </p:nvSpPr>
        <p:spPr bwMode="auto">
          <a:xfrm>
            <a:off x="1403648" y="3068960"/>
            <a:ext cx="1368152" cy="216024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4" name="タイトル 1"/>
          <p:cNvSpPr txBox="1">
            <a:spLocks/>
          </p:cNvSpPr>
          <p:nvPr/>
        </p:nvSpPr>
        <p:spPr bwMode="auto">
          <a:xfrm>
            <a:off x="6089452" y="3035176"/>
            <a:ext cx="1512168" cy="288032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139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en-US" altLang="ja-JP" sz="4000" u="sng" dirty="0" smtClean="0"/>
              <a:t>Background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4000" dirty="0" smtClean="0">
                <a:solidFill>
                  <a:schemeClr val="bg1">
                    <a:lumMod val="75000"/>
                  </a:schemeClr>
                </a:solidFill>
              </a:rPr>
              <a:t>Clone Notifier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4000" dirty="0" smtClean="0">
                <a:solidFill>
                  <a:schemeClr val="bg1">
                    <a:lumMod val="75000"/>
                  </a:schemeClr>
                </a:solidFill>
              </a:rPr>
              <a:t>Industrial Application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4000" dirty="0" smtClean="0">
                <a:solidFill>
                  <a:schemeClr val="bg1">
                    <a:lumMod val="75000"/>
                  </a:schemeClr>
                </a:solidFill>
              </a:rPr>
              <a:t>Summary and Future Work 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953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タイトル 1"/>
          <p:cNvSpPr txBox="1">
            <a:spLocks/>
          </p:cNvSpPr>
          <p:nvPr/>
        </p:nvSpPr>
        <p:spPr bwMode="auto">
          <a:xfrm>
            <a:off x="323528" y="332656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dirty="0" smtClean="0"/>
              <a:t>Step4: </a:t>
            </a:r>
            <a:r>
              <a:rPr lang="en-US" altLang="ja-JP" dirty="0"/>
              <a:t>Categorize Code Clones</a:t>
            </a:r>
            <a:endParaRPr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  <p:sp>
        <p:nvSpPr>
          <p:cNvPr id="23" name="フローチャート : 代替処理 22"/>
          <p:cNvSpPr/>
          <p:nvPr/>
        </p:nvSpPr>
        <p:spPr>
          <a:xfrm>
            <a:off x="467544" y="1628800"/>
            <a:ext cx="8424936" cy="864096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Categorize code clones based on evolution patterns of them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27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28" name="メモ 27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29" name="メモ 28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0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31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32" name="メモ 31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33" name="メモ 32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6" name="右矢印 35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37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45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46" name="メモ 45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47" name="メモ 46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48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49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50" name="メモ 49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51" name="メモ 50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54" name="右矢印 53"/>
          <p:cNvSpPr/>
          <p:nvPr/>
        </p:nvSpPr>
        <p:spPr>
          <a:xfrm>
            <a:off x="2915816" y="4725144"/>
            <a:ext cx="3024336" cy="2151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5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0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42" name="右矢印 41"/>
          <p:cNvSpPr/>
          <p:nvPr/>
        </p:nvSpPr>
        <p:spPr>
          <a:xfrm>
            <a:off x="2915816" y="3068960"/>
            <a:ext cx="3168352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3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1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3419872" y="2996952"/>
            <a:ext cx="2088232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Not 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m</a:t>
            </a:r>
            <a:r>
              <a:rPr kumimoji="1" lang="en-US" altLang="ja-JP" sz="2000" b="1" dirty="0" smtClean="0">
                <a:solidFill>
                  <a:schemeClr val="tx1"/>
                </a:solidFill>
              </a:rPr>
              <a:t>odified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63" name="タイトル 1"/>
          <p:cNvSpPr txBox="1">
            <a:spLocks/>
          </p:cNvSpPr>
          <p:nvPr/>
        </p:nvSpPr>
        <p:spPr bwMode="auto">
          <a:xfrm>
            <a:off x="1403648" y="3068960"/>
            <a:ext cx="1368152" cy="216024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4" name="タイトル 1"/>
          <p:cNvSpPr txBox="1">
            <a:spLocks/>
          </p:cNvSpPr>
          <p:nvPr/>
        </p:nvSpPr>
        <p:spPr bwMode="auto">
          <a:xfrm>
            <a:off x="6089452" y="3035176"/>
            <a:ext cx="1512168" cy="288032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乗算記号 37"/>
          <p:cNvSpPr/>
          <p:nvPr/>
        </p:nvSpPr>
        <p:spPr>
          <a:xfrm>
            <a:off x="1331640" y="3567887"/>
            <a:ext cx="1548305" cy="68356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cxnSp>
        <p:nvCxnSpPr>
          <p:cNvPr id="39" name="直線矢印コネクタ 38"/>
          <p:cNvCxnSpPr/>
          <p:nvPr/>
        </p:nvCxnSpPr>
        <p:spPr bwMode="auto">
          <a:xfrm>
            <a:off x="2843808" y="3933056"/>
            <a:ext cx="3096344" cy="0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2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56" name="タイトル 1"/>
          <p:cNvSpPr txBox="1">
            <a:spLocks/>
          </p:cNvSpPr>
          <p:nvPr/>
        </p:nvSpPr>
        <p:spPr bwMode="auto">
          <a:xfrm>
            <a:off x="6084168" y="3645024"/>
            <a:ext cx="1296144" cy="288032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Added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3419872" y="3717032"/>
            <a:ext cx="2088232" cy="432048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Added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56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タイトル 1"/>
          <p:cNvSpPr txBox="1">
            <a:spLocks/>
          </p:cNvSpPr>
          <p:nvPr/>
        </p:nvSpPr>
        <p:spPr bwMode="auto">
          <a:xfrm>
            <a:off x="323528" y="332656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dirty="0" smtClean="0"/>
              <a:t>Step4: </a:t>
            </a:r>
            <a:r>
              <a:rPr lang="en-US" altLang="ja-JP" dirty="0"/>
              <a:t>Categorize Code Clones</a:t>
            </a:r>
            <a:endParaRPr lang="ja-JP" altLang="en-US" dirty="0"/>
          </a:p>
        </p:txBody>
      </p:sp>
      <p:sp>
        <p:nvSpPr>
          <p:cNvPr id="65" name="正方形/長方形 6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21</a:t>
            </a:fld>
            <a:endParaRPr lang="en-US" altLang="ja-JP"/>
          </a:p>
        </p:txBody>
      </p:sp>
      <p:sp>
        <p:nvSpPr>
          <p:cNvPr id="23" name="フローチャート : 代替処理 22"/>
          <p:cNvSpPr/>
          <p:nvPr/>
        </p:nvSpPr>
        <p:spPr>
          <a:xfrm>
            <a:off x="467544" y="1628800"/>
            <a:ext cx="8424936" cy="864096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Categorize code clones based on evolution patterns of them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27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28" name="メモ 27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29" name="メモ 28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grpSp>
        <p:nvGrpSpPr>
          <p:cNvPr id="31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32" name="メモ 31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33" name="メモ 32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37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45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46" name="メモ 45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47" name="メモ 46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grpSp>
        <p:nvGrpSpPr>
          <p:cNvPr id="49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50" name="メモ 49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51" name="メモ 50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55" name="Freeform 13"/>
          <p:cNvSpPr>
            <a:spLocks/>
          </p:cNvSpPr>
          <p:nvPr/>
        </p:nvSpPr>
        <p:spPr bwMode="auto">
          <a:xfrm>
            <a:off x="1403648" y="5229200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42" name="右矢印 41"/>
          <p:cNvSpPr/>
          <p:nvPr/>
        </p:nvSpPr>
        <p:spPr>
          <a:xfrm>
            <a:off x="2915816" y="3068960"/>
            <a:ext cx="3168352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3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1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3419872" y="2996952"/>
            <a:ext cx="2088232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Not 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m</a:t>
            </a:r>
            <a:r>
              <a:rPr kumimoji="1" lang="en-US" altLang="ja-JP" sz="2000" b="1" dirty="0" smtClean="0">
                <a:solidFill>
                  <a:schemeClr val="tx1"/>
                </a:solidFill>
              </a:rPr>
              <a:t>odified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63" name="タイトル 1"/>
          <p:cNvSpPr txBox="1">
            <a:spLocks/>
          </p:cNvSpPr>
          <p:nvPr/>
        </p:nvSpPr>
        <p:spPr bwMode="auto">
          <a:xfrm>
            <a:off x="1403648" y="3068960"/>
            <a:ext cx="1368152" cy="216024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64" name="タイトル 1"/>
          <p:cNvSpPr txBox="1">
            <a:spLocks/>
          </p:cNvSpPr>
          <p:nvPr/>
        </p:nvSpPr>
        <p:spPr bwMode="auto">
          <a:xfrm>
            <a:off x="6089452" y="3035176"/>
            <a:ext cx="1512168" cy="288032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乗算記号 37"/>
          <p:cNvSpPr/>
          <p:nvPr/>
        </p:nvSpPr>
        <p:spPr>
          <a:xfrm>
            <a:off x="1331640" y="3567887"/>
            <a:ext cx="1548305" cy="68356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cxnSp>
        <p:nvCxnSpPr>
          <p:cNvPr id="39" name="直線矢印コネクタ 38"/>
          <p:cNvCxnSpPr/>
          <p:nvPr/>
        </p:nvCxnSpPr>
        <p:spPr bwMode="auto">
          <a:xfrm>
            <a:off x="2843808" y="3933056"/>
            <a:ext cx="3096344" cy="0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2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56" name="タイトル 1"/>
          <p:cNvSpPr txBox="1">
            <a:spLocks/>
          </p:cNvSpPr>
          <p:nvPr/>
        </p:nvSpPr>
        <p:spPr bwMode="auto">
          <a:xfrm>
            <a:off x="6084168" y="3645024"/>
            <a:ext cx="1296144" cy="288032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Added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3419872" y="3717032"/>
            <a:ext cx="2088232" cy="432048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Added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66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67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68" name="右矢印 67"/>
          <p:cNvSpPr/>
          <p:nvPr/>
        </p:nvSpPr>
        <p:spPr>
          <a:xfrm>
            <a:off x="2915816" y="4725144"/>
            <a:ext cx="3168352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69" name="角丸四角形 68"/>
          <p:cNvSpPr/>
          <p:nvPr/>
        </p:nvSpPr>
        <p:spPr>
          <a:xfrm>
            <a:off x="3419872" y="4653136"/>
            <a:ext cx="2088232" cy="43204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Modified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70" name="タイトル 1"/>
          <p:cNvSpPr txBox="1">
            <a:spLocks/>
          </p:cNvSpPr>
          <p:nvPr/>
        </p:nvSpPr>
        <p:spPr bwMode="auto">
          <a:xfrm>
            <a:off x="1298972" y="4719960"/>
            <a:ext cx="1512168" cy="360040"/>
          </a:xfrm>
          <a:prstGeom prst="rect">
            <a:avLst/>
          </a:prstGeom>
          <a:solidFill>
            <a:schemeClr val="accent2">
              <a:lumMod val="40000"/>
              <a:lumOff val="60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M</a:t>
            </a:r>
            <a:r>
              <a:rPr kumimoji="1" lang="en-US" altLang="ja-JP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odified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71" name="タイトル 1"/>
          <p:cNvSpPr txBox="1">
            <a:spLocks/>
          </p:cNvSpPr>
          <p:nvPr/>
        </p:nvSpPr>
        <p:spPr bwMode="auto">
          <a:xfrm>
            <a:off x="6012160" y="4653136"/>
            <a:ext cx="1512168" cy="360040"/>
          </a:xfrm>
          <a:prstGeom prst="rect">
            <a:avLst/>
          </a:prstGeom>
          <a:solidFill>
            <a:schemeClr val="accent2">
              <a:lumMod val="40000"/>
              <a:lumOff val="60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</a:t>
            </a:r>
            <a:r>
              <a:rPr kumimoji="1" lang="en-US" altLang="ja-JP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odified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6851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正方形/長方形 63"/>
          <p:cNvSpPr/>
          <p:nvPr/>
        </p:nvSpPr>
        <p:spPr>
          <a:xfrm>
            <a:off x="5724128" y="5949280"/>
            <a:ext cx="2213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New Version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1178641" y="6018079"/>
            <a:ext cx="19442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000" dirty="0" smtClean="0"/>
              <a:t>Old Version</a:t>
            </a:r>
          </a:p>
        </p:txBody>
      </p:sp>
      <p:grpSp>
        <p:nvGrpSpPr>
          <p:cNvPr id="2" name="グループ化 6"/>
          <p:cNvGrpSpPr/>
          <p:nvPr/>
        </p:nvGrpSpPr>
        <p:grpSpPr>
          <a:xfrm>
            <a:off x="1043608" y="2852936"/>
            <a:ext cx="2088232" cy="3019207"/>
            <a:chOff x="1619672" y="2420888"/>
            <a:chExt cx="2088232" cy="3312368"/>
          </a:xfrm>
        </p:grpSpPr>
        <p:sp>
          <p:nvSpPr>
            <p:cNvPr id="67" name="メモ 66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68" name="メモ 67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69" name="Freeform 13"/>
          <p:cNvSpPr>
            <a:spLocks/>
          </p:cNvSpPr>
          <p:nvPr/>
        </p:nvSpPr>
        <p:spPr bwMode="auto">
          <a:xfrm>
            <a:off x="1403648" y="4648007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grpSp>
        <p:nvGrpSpPr>
          <p:cNvPr id="3" name="グループ化 41"/>
          <p:cNvGrpSpPr/>
          <p:nvPr/>
        </p:nvGrpSpPr>
        <p:grpSpPr>
          <a:xfrm>
            <a:off x="5745212" y="2814085"/>
            <a:ext cx="2088232" cy="3019207"/>
            <a:chOff x="1619672" y="2420888"/>
            <a:chExt cx="2088232" cy="3312368"/>
          </a:xfrm>
        </p:grpSpPr>
        <p:sp>
          <p:nvSpPr>
            <p:cNvPr id="71" name="メモ 70"/>
            <p:cNvSpPr/>
            <p:nvPr/>
          </p:nvSpPr>
          <p:spPr>
            <a:xfrm rot="10800000" flipH="1">
              <a:off x="1619672" y="24208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  <p:sp>
          <p:nvSpPr>
            <p:cNvPr id="72" name="メモ 71"/>
            <p:cNvSpPr/>
            <p:nvPr/>
          </p:nvSpPr>
          <p:spPr>
            <a:xfrm rot="10800000" flipH="1">
              <a:off x="1619672" y="4221088"/>
              <a:ext cx="2088232" cy="1512168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b="1"/>
            </a:p>
          </p:txBody>
        </p:sp>
      </p:grpSp>
      <p:sp>
        <p:nvSpPr>
          <p:cNvPr id="77" name="右矢印 76"/>
          <p:cNvSpPr/>
          <p:nvPr/>
        </p:nvSpPr>
        <p:spPr>
          <a:xfrm>
            <a:off x="2915816" y="3068960"/>
            <a:ext cx="3168352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81" name="Freeform 13"/>
          <p:cNvSpPr>
            <a:spLocks/>
          </p:cNvSpPr>
          <p:nvPr/>
        </p:nvSpPr>
        <p:spPr bwMode="auto">
          <a:xfrm>
            <a:off x="1403648" y="299182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82" name="Freeform 13"/>
          <p:cNvSpPr>
            <a:spLocks/>
          </p:cNvSpPr>
          <p:nvPr/>
        </p:nvSpPr>
        <p:spPr bwMode="auto">
          <a:xfrm>
            <a:off x="6159252" y="295885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91" name="Freeform 13"/>
          <p:cNvSpPr>
            <a:spLocks/>
          </p:cNvSpPr>
          <p:nvPr/>
        </p:nvSpPr>
        <p:spPr bwMode="auto">
          <a:xfrm>
            <a:off x="6116836" y="458118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/>
          </a:p>
        </p:txBody>
      </p:sp>
      <p:sp>
        <p:nvSpPr>
          <p:cNvPr id="27" name="角丸四角形 26"/>
          <p:cNvSpPr/>
          <p:nvPr/>
        </p:nvSpPr>
        <p:spPr>
          <a:xfrm>
            <a:off x="3419872" y="2996952"/>
            <a:ext cx="2088232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Not </a:t>
            </a:r>
            <a:r>
              <a:rPr lang="en-US" altLang="ja-JP" sz="2000" b="1" dirty="0" smtClean="0">
                <a:solidFill>
                  <a:schemeClr val="tx1"/>
                </a:solidFill>
              </a:rPr>
              <a:t>m</a:t>
            </a:r>
            <a:r>
              <a:rPr kumimoji="1" lang="en-US" altLang="ja-JP" sz="2000" b="1" dirty="0" smtClean="0">
                <a:solidFill>
                  <a:schemeClr val="tx1"/>
                </a:solidFill>
              </a:rPr>
              <a:t>odified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28" name="タイトル 1"/>
          <p:cNvSpPr txBox="1">
            <a:spLocks/>
          </p:cNvSpPr>
          <p:nvPr/>
        </p:nvSpPr>
        <p:spPr bwMode="auto">
          <a:xfrm>
            <a:off x="1403648" y="3068960"/>
            <a:ext cx="1368152" cy="216024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9" name="タイトル 1"/>
          <p:cNvSpPr txBox="1">
            <a:spLocks/>
          </p:cNvSpPr>
          <p:nvPr/>
        </p:nvSpPr>
        <p:spPr bwMode="auto">
          <a:xfrm>
            <a:off x="6089452" y="3035176"/>
            <a:ext cx="1512168" cy="288032"/>
          </a:xfrm>
          <a:prstGeom prst="rect">
            <a:avLst/>
          </a:prstGeom>
          <a:solidFill>
            <a:schemeClr val="bg1">
              <a:lumMod val="9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Stable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0" name="右矢印 29"/>
          <p:cNvSpPr/>
          <p:nvPr/>
        </p:nvSpPr>
        <p:spPr>
          <a:xfrm>
            <a:off x="2915816" y="4725144"/>
            <a:ext cx="3168352" cy="2160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31" name="フローチャート : 代替処理 30"/>
          <p:cNvSpPr/>
          <p:nvPr/>
        </p:nvSpPr>
        <p:spPr>
          <a:xfrm>
            <a:off x="467544" y="1628800"/>
            <a:ext cx="8424936" cy="864096"/>
          </a:xfrm>
          <a:prstGeom prst="flowChartAlternate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Categorize code clones based on evolution patterns of them</a:t>
            </a:r>
          </a:p>
        </p:txBody>
      </p:sp>
      <p:sp>
        <p:nvSpPr>
          <p:cNvPr id="24" name="角丸四角形 23"/>
          <p:cNvSpPr/>
          <p:nvPr/>
        </p:nvSpPr>
        <p:spPr>
          <a:xfrm>
            <a:off x="3419872" y="4653136"/>
            <a:ext cx="2088232" cy="43204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Modified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25" name="タイトル 1"/>
          <p:cNvSpPr txBox="1">
            <a:spLocks/>
          </p:cNvSpPr>
          <p:nvPr/>
        </p:nvSpPr>
        <p:spPr bwMode="auto">
          <a:xfrm>
            <a:off x="1298972" y="4719960"/>
            <a:ext cx="1512168" cy="360040"/>
          </a:xfrm>
          <a:prstGeom prst="rect">
            <a:avLst/>
          </a:prstGeom>
          <a:solidFill>
            <a:schemeClr val="accent2">
              <a:lumMod val="40000"/>
              <a:lumOff val="60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M</a:t>
            </a:r>
            <a:r>
              <a:rPr kumimoji="1" lang="en-US" altLang="ja-JP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odified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6012160" y="4653136"/>
            <a:ext cx="1512168" cy="360040"/>
          </a:xfrm>
          <a:prstGeom prst="rect">
            <a:avLst/>
          </a:prstGeom>
          <a:solidFill>
            <a:schemeClr val="accent2">
              <a:lumMod val="40000"/>
              <a:lumOff val="60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2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</a:t>
            </a:r>
            <a:r>
              <a:rPr kumimoji="1" lang="en-US" altLang="ja-JP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odified</a:t>
            </a:r>
            <a:endParaRPr kumimoji="1" lang="ja-JP" altLang="en-US" sz="22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3" name="乗算記号 32"/>
          <p:cNvSpPr/>
          <p:nvPr/>
        </p:nvSpPr>
        <p:spPr>
          <a:xfrm>
            <a:off x="1331640" y="3567887"/>
            <a:ext cx="1548305" cy="68356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cxnSp>
        <p:nvCxnSpPr>
          <p:cNvPr id="34" name="直線矢印コネクタ 33"/>
          <p:cNvCxnSpPr/>
          <p:nvPr/>
        </p:nvCxnSpPr>
        <p:spPr bwMode="auto">
          <a:xfrm>
            <a:off x="2843808" y="3933056"/>
            <a:ext cx="3096344" cy="0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5" name="Freeform 13"/>
          <p:cNvSpPr>
            <a:spLocks/>
          </p:cNvSpPr>
          <p:nvPr/>
        </p:nvSpPr>
        <p:spPr bwMode="auto">
          <a:xfrm>
            <a:off x="6156176" y="3573016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Arial" charset="0"/>
              <a:ea typeface="MS UI Gothic" pitchFamily="50" charset="-128"/>
            </a:endParaRPr>
          </a:p>
        </p:txBody>
      </p:sp>
      <p:sp>
        <p:nvSpPr>
          <p:cNvPr id="36" name="タイトル 1"/>
          <p:cNvSpPr txBox="1">
            <a:spLocks/>
          </p:cNvSpPr>
          <p:nvPr/>
        </p:nvSpPr>
        <p:spPr bwMode="auto">
          <a:xfrm>
            <a:off x="6084168" y="3645024"/>
            <a:ext cx="1296144" cy="288032"/>
          </a:xfrm>
          <a:prstGeom prst="rect">
            <a:avLst/>
          </a:prstGeom>
          <a:solidFill>
            <a:srgbClr val="FFC000">
              <a:alpha val="8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Added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3419872" y="3717032"/>
            <a:ext cx="2088232" cy="432048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Added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43" name="乗算記号 42"/>
          <p:cNvSpPr/>
          <p:nvPr/>
        </p:nvSpPr>
        <p:spPr>
          <a:xfrm>
            <a:off x="6053336" y="5098256"/>
            <a:ext cx="1548305" cy="683568"/>
          </a:xfrm>
          <a:prstGeom prst="mathMultiply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cxnSp>
        <p:nvCxnSpPr>
          <p:cNvPr id="44" name="直線矢印コネクタ 43"/>
          <p:cNvCxnSpPr/>
          <p:nvPr/>
        </p:nvCxnSpPr>
        <p:spPr bwMode="auto">
          <a:xfrm flipV="1">
            <a:off x="2956992" y="5458296"/>
            <a:ext cx="3240360" cy="1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5" name="Freeform 13"/>
          <p:cNvSpPr>
            <a:spLocks/>
          </p:cNvSpPr>
          <p:nvPr/>
        </p:nvSpPr>
        <p:spPr bwMode="auto">
          <a:xfrm>
            <a:off x="1444824" y="5237143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b="1" u="sng">
              <a:latin typeface="+mn-lt"/>
              <a:ea typeface="MS UI Gothic" pitchFamily="50" charset="-128"/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3461048" y="5242272"/>
            <a:ext cx="2088232" cy="43204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Deleted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47" name="タイトル 1"/>
          <p:cNvSpPr txBox="1">
            <a:spLocks/>
          </p:cNvSpPr>
          <p:nvPr/>
        </p:nvSpPr>
        <p:spPr bwMode="auto">
          <a:xfrm>
            <a:off x="1331640" y="5301208"/>
            <a:ext cx="1582316" cy="360288"/>
          </a:xfrm>
          <a:prstGeom prst="rect">
            <a:avLst/>
          </a:prstGeom>
          <a:solidFill>
            <a:schemeClr val="bg1">
              <a:lumMod val="75000"/>
              <a:alpha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b="1" kern="0" noProof="0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Deleted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38" name="タイトル 1"/>
          <p:cNvSpPr txBox="1">
            <a:spLocks/>
          </p:cNvSpPr>
          <p:nvPr/>
        </p:nvSpPr>
        <p:spPr bwMode="auto">
          <a:xfrm>
            <a:off x="323528" y="332656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dirty="0" smtClean="0"/>
              <a:t>Step4: </a:t>
            </a:r>
            <a:r>
              <a:rPr lang="en-US" altLang="ja-JP" dirty="0"/>
              <a:t>Categorize Code Clones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1886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Step5: Categorize Clone Set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23</a:t>
            </a:fld>
            <a:endParaRPr lang="en-US" altLang="ja-JP"/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7544" y="1628800"/>
            <a:ext cx="8064896" cy="4525963"/>
          </a:xfrm>
        </p:spPr>
        <p:txBody>
          <a:bodyPr/>
          <a:lstStyle/>
          <a:p>
            <a:r>
              <a:rPr kumimoji="1" lang="en-US" altLang="ja-JP" sz="2800" dirty="0" smtClean="0"/>
              <a:t>Stable Clone Set</a:t>
            </a:r>
          </a:p>
          <a:p>
            <a:pPr lvl="1"/>
            <a:r>
              <a:rPr lang="en-US" altLang="ja-JP" sz="2400" dirty="0"/>
              <a:t>Share only </a:t>
            </a:r>
            <a:r>
              <a:rPr lang="en-US" altLang="ja-JP" sz="2400" b="1" i="1" dirty="0"/>
              <a:t>stable</a:t>
            </a:r>
            <a:r>
              <a:rPr lang="en-US" altLang="ja-JP" sz="2400" dirty="0"/>
              <a:t> clones between two versions</a:t>
            </a:r>
          </a:p>
          <a:p>
            <a:r>
              <a:rPr lang="en-US" altLang="ja-JP" sz="2800" dirty="0" smtClean="0"/>
              <a:t>Changed Clone Set</a:t>
            </a:r>
          </a:p>
          <a:p>
            <a:pPr lvl="1"/>
            <a:r>
              <a:rPr lang="en-US" altLang="ja-JP" sz="2400" dirty="0"/>
              <a:t>Share </a:t>
            </a:r>
            <a:r>
              <a:rPr lang="en-US" altLang="ja-JP" sz="2400" b="1" i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modified</a:t>
            </a:r>
            <a:r>
              <a:rPr lang="en-US" altLang="ja-JP" sz="2400" i="1" dirty="0"/>
              <a:t>, </a:t>
            </a:r>
            <a:r>
              <a:rPr lang="en-US" altLang="ja-JP" sz="2400" b="1" i="1" dirty="0">
                <a:solidFill>
                  <a:srgbClr val="FF0000"/>
                </a:solidFill>
              </a:rPr>
              <a:t>added</a:t>
            </a:r>
            <a:r>
              <a:rPr lang="en-US" altLang="ja-JP" sz="2400" i="1" dirty="0"/>
              <a:t> and </a:t>
            </a:r>
            <a:r>
              <a:rPr lang="en-US" altLang="ja-JP" sz="2400" b="1" i="1" dirty="0">
                <a:solidFill>
                  <a:schemeClr val="bg1">
                    <a:lumMod val="50000"/>
                  </a:schemeClr>
                </a:solidFill>
              </a:rPr>
              <a:t>deleted</a:t>
            </a:r>
            <a:r>
              <a:rPr lang="en-US" altLang="ja-JP" sz="2400" i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altLang="ja-JP" sz="2400" dirty="0"/>
              <a:t>clones between two </a:t>
            </a:r>
            <a:r>
              <a:rPr lang="en-US" altLang="ja-JP" sz="2400" dirty="0" smtClean="0"/>
              <a:t>versions</a:t>
            </a:r>
          </a:p>
          <a:p>
            <a:r>
              <a:rPr lang="en-US" altLang="ja-JP" sz="2800" dirty="0" smtClean="0"/>
              <a:t>New Clone Set</a:t>
            </a:r>
          </a:p>
          <a:p>
            <a:pPr lvl="1"/>
            <a:r>
              <a:rPr lang="en-US" altLang="ja-JP" sz="2400" dirty="0"/>
              <a:t>Share only </a:t>
            </a:r>
            <a:r>
              <a:rPr lang="en-US" altLang="ja-JP" sz="2400" b="1" i="1" dirty="0">
                <a:solidFill>
                  <a:srgbClr val="FF0000"/>
                </a:solidFill>
              </a:rPr>
              <a:t>added</a:t>
            </a:r>
            <a:r>
              <a:rPr lang="en-US" altLang="ja-JP" sz="2400" b="1" dirty="0"/>
              <a:t> </a:t>
            </a:r>
            <a:r>
              <a:rPr lang="en-US" altLang="ja-JP" sz="2400" dirty="0"/>
              <a:t>clones between two versions</a:t>
            </a:r>
          </a:p>
          <a:p>
            <a:r>
              <a:rPr lang="en-US" altLang="ja-JP" sz="2800" dirty="0" smtClean="0"/>
              <a:t>Deleted Clone Set</a:t>
            </a:r>
          </a:p>
          <a:p>
            <a:pPr lvl="1"/>
            <a:r>
              <a:rPr lang="en-US" altLang="ja-JP" sz="2400" dirty="0"/>
              <a:t>Share only </a:t>
            </a:r>
            <a:r>
              <a:rPr lang="en-US" altLang="ja-JP" sz="2400" b="1" i="1" dirty="0">
                <a:solidFill>
                  <a:schemeClr val="bg1">
                    <a:lumMod val="50000"/>
                  </a:schemeClr>
                </a:solidFill>
              </a:rPr>
              <a:t>deleted</a:t>
            </a:r>
            <a:r>
              <a:rPr lang="en-US" altLang="ja-JP" sz="2400" i="1" dirty="0"/>
              <a:t> </a:t>
            </a:r>
            <a:r>
              <a:rPr lang="en-US" altLang="ja-JP" sz="2400" dirty="0"/>
              <a:t>clones between two versions</a:t>
            </a:r>
          </a:p>
        </p:txBody>
      </p:sp>
    </p:spTree>
    <p:extLst>
      <p:ext uri="{BB962C8B-B14F-4D97-AF65-F5344CB8AC3E}">
        <p14:creationId xmlns:p14="http://schemas.microsoft.com/office/powerpoint/2010/main" val="422837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右矢印 48"/>
          <p:cNvSpPr/>
          <p:nvPr/>
        </p:nvSpPr>
        <p:spPr>
          <a:xfrm>
            <a:off x="3373884" y="3571275"/>
            <a:ext cx="2161667" cy="2529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 of Stable Clone Set</a:t>
            </a:r>
            <a:endParaRPr lang="ja-JP" altLang="ja-JP" dirty="0"/>
          </a:p>
        </p:txBody>
      </p:sp>
      <p:sp>
        <p:nvSpPr>
          <p:cNvPr id="28" name="角丸四角形 27"/>
          <p:cNvSpPr/>
          <p:nvPr/>
        </p:nvSpPr>
        <p:spPr>
          <a:xfrm>
            <a:off x="5261496" y="3139227"/>
            <a:ext cx="1944216" cy="2250250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cxnSp>
        <p:nvCxnSpPr>
          <p:cNvPr id="33" name="直線矢印コネクタ 32"/>
          <p:cNvCxnSpPr/>
          <p:nvPr/>
        </p:nvCxnSpPr>
        <p:spPr bwMode="auto">
          <a:xfrm flipH="1" flipV="1">
            <a:off x="7021648" y="3643283"/>
            <a:ext cx="360040" cy="162018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5" name="1 つの角を丸めた四角形 34"/>
          <p:cNvSpPr/>
          <p:nvPr/>
        </p:nvSpPr>
        <p:spPr bwMode="auto">
          <a:xfrm>
            <a:off x="5401976" y="5317469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800" b="1" dirty="0" smtClean="0">
                <a:latin typeface="+mn-lt"/>
              </a:rPr>
              <a:t>Clone Set 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sp>
        <p:nvSpPr>
          <p:cNvPr id="113" name="フローチャート : 代替処理 112"/>
          <p:cNvSpPr/>
          <p:nvPr/>
        </p:nvSpPr>
        <p:spPr bwMode="auto">
          <a:xfrm>
            <a:off x="7453696" y="4237349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114" name="直線矢印コネクタ 113"/>
          <p:cNvCxnSpPr>
            <a:stCxn id="113" idx="1"/>
          </p:cNvCxnSpPr>
          <p:nvPr/>
        </p:nvCxnSpPr>
        <p:spPr bwMode="auto">
          <a:xfrm flipH="1" flipV="1">
            <a:off x="6949640" y="4273353"/>
            <a:ext cx="504056" cy="18002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15" name="角丸四角形 114"/>
          <p:cNvSpPr/>
          <p:nvPr/>
        </p:nvSpPr>
        <p:spPr>
          <a:xfrm>
            <a:off x="1733104" y="3139227"/>
            <a:ext cx="1872208" cy="2304256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118" name="1 つの角を丸めた四角形 117"/>
          <p:cNvSpPr/>
          <p:nvPr/>
        </p:nvSpPr>
        <p:spPr bwMode="auto">
          <a:xfrm>
            <a:off x="1805112" y="5371475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800" b="1" dirty="0" smtClean="0">
                <a:latin typeface="+mn-lt"/>
              </a:rPr>
              <a:t>Clone Set 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sp>
        <p:nvSpPr>
          <p:cNvPr id="211" name="フローチャート : 代替処理 210"/>
          <p:cNvSpPr/>
          <p:nvPr/>
        </p:nvSpPr>
        <p:spPr bwMode="auto">
          <a:xfrm>
            <a:off x="257448" y="4147339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212" name="直線矢印コネクタ 211"/>
          <p:cNvCxnSpPr>
            <a:stCxn id="211" idx="3"/>
          </p:cNvCxnSpPr>
          <p:nvPr/>
        </p:nvCxnSpPr>
        <p:spPr bwMode="auto">
          <a:xfrm flipV="1">
            <a:off x="1625600" y="4255351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24" name="直線矢印コネクタ 223"/>
          <p:cNvCxnSpPr/>
          <p:nvPr/>
        </p:nvCxnSpPr>
        <p:spPr bwMode="auto">
          <a:xfrm flipV="1">
            <a:off x="1625600" y="3679287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4" name="正方形/長方形 43"/>
          <p:cNvSpPr/>
          <p:nvPr/>
        </p:nvSpPr>
        <p:spPr>
          <a:xfrm>
            <a:off x="5213684" y="5775661"/>
            <a:ext cx="2213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dirty="0" smtClean="0">
                <a:latin typeface="+mn-lt"/>
              </a:rPr>
              <a:t>New Version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1761108" y="5775661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dirty="0" smtClean="0">
                <a:latin typeface="+mn-lt"/>
              </a:rPr>
              <a:t>Old Version</a:t>
            </a:r>
          </a:p>
        </p:txBody>
      </p:sp>
      <p:sp>
        <p:nvSpPr>
          <p:cNvPr id="57" name="フローチャート : 代替処理 56"/>
          <p:cNvSpPr/>
          <p:nvPr/>
        </p:nvSpPr>
        <p:spPr bwMode="auto">
          <a:xfrm>
            <a:off x="7453696" y="4885421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58" name="直線矢印コネクタ 57"/>
          <p:cNvCxnSpPr>
            <a:stCxn id="57" idx="1"/>
          </p:cNvCxnSpPr>
          <p:nvPr/>
        </p:nvCxnSpPr>
        <p:spPr bwMode="auto">
          <a:xfrm flipH="1" flipV="1">
            <a:off x="6949640" y="4921425"/>
            <a:ext cx="504056" cy="18002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" name="フローチャート : 代替処理 60"/>
          <p:cNvSpPr/>
          <p:nvPr/>
        </p:nvSpPr>
        <p:spPr bwMode="auto">
          <a:xfrm>
            <a:off x="257448" y="4795411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62" name="直線矢印コネクタ 61"/>
          <p:cNvCxnSpPr>
            <a:stCxn id="61" idx="3"/>
          </p:cNvCxnSpPr>
          <p:nvPr/>
        </p:nvCxnSpPr>
        <p:spPr bwMode="auto">
          <a:xfrm flipV="1">
            <a:off x="1625600" y="4903423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7" name="円/楕円 36"/>
          <p:cNvSpPr/>
          <p:nvPr/>
        </p:nvSpPr>
        <p:spPr bwMode="auto">
          <a:xfrm>
            <a:off x="7184900" y="3090399"/>
            <a:ext cx="1748160" cy="262311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6" name="Freeform 13"/>
          <p:cNvSpPr>
            <a:spLocks/>
          </p:cNvSpPr>
          <p:nvPr/>
        </p:nvSpPr>
        <p:spPr bwMode="auto">
          <a:xfrm>
            <a:off x="2048260" y="4127068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39" name="Freeform 13"/>
          <p:cNvSpPr>
            <a:spLocks/>
          </p:cNvSpPr>
          <p:nvPr/>
        </p:nvSpPr>
        <p:spPr bwMode="auto">
          <a:xfrm>
            <a:off x="2048260" y="4775140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40" name="Freeform 13"/>
          <p:cNvSpPr>
            <a:spLocks/>
          </p:cNvSpPr>
          <p:nvPr/>
        </p:nvSpPr>
        <p:spPr bwMode="auto">
          <a:xfrm>
            <a:off x="5648660" y="4127068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>
            <a:off x="5648660" y="4775140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50" name="右矢印 49"/>
          <p:cNvSpPr/>
          <p:nvPr/>
        </p:nvSpPr>
        <p:spPr>
          <a:xfrm>
            <a:off x="3373884" y="4219347"/>
            <a:ext cx="2161667" cy="2529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1" name="右矢印 50"/>
          <p:cNvSpPr/>
          <p:nvPr/>
        </p:nvSpPr>
        <p:spPr>
          <a:xfrm>
            <a:off x="3373884" y="4795411"/>
            <a:ext cx="2161667" cy="2529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2" name="角丸四角形吹き出し 51"/>
          <p:cNvSpPr/>
          <p:nvPr/>
        </p:nvSpPr>
        <p:spPr bwMode="auto">
          <a:xfrm>
            <a:off x="467544" y="1700808"/>
            <a:ext cx="7565416" cy="1008111"/>
          </a:xfrm>
          <a:prstGeom prst="wedgeRoundRectCallout">
            <a:avLst>
              <a:gd name="adj1" fmla="val 50543"/>
              <a:gd name="adj2" fmla="val 92416"/>
              <a:gd name="adj3" fmla="val 16667"/>
            </a:avLst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ja-JP" sz="2800" dirty="0"/>
              <a:t>B</a:t>
            </a:r>
            <a:r>
              <a:rPr lang="en-US" altLang="ja-JP" sz="2800" dirty="0" smtClean="0"/>
              <a:t>y </a:t>
            </a:r>
            <a:r>
              <a:rPr lang="en-US" altLang="ja-JP" sz="2800" dirty="0"/>
              <a:t>ignoring </a:t>
            </a:r>
            <a:r>
              <a:rPr lang="en-US" altLang="ja-JP" sz="2800" dirty="0" smtClean="0"/>
              <a:t>this </a:t>
            </a:r>
            <a:r>
              <a:rPr lang="en-US" altLang="ja-JP" sz="2800" dirty="0"/>
              <a:t>clone set, t</a:t>
            </a:r>
            <a:r>
              <a:rPr lang="en-US" altLang="ja-JP" sz="2800" dirty="0" smtClean="0"/>
              <a:t>he </a:t>
            </a:r>
            <a:r>
              <a:rPr lang="en-US" altLang="ja-JP" sz="2800" dirty="0"/>
              <a:t>cost of finding candidates for </a:t>
            </a:r>
            <a:r>
              <a:rPr lang="en-US" altLang="ja-JP" sz="2800" dirty="0" smtClean="0"/>
              <a:t>maintenance can be reduced. </a:t>
            </a:r>
            <a:endParaRPr lang="en-US" altLang="ja-JP" sz="2800" dirty="0"/>
          </a:p>
        </p:txBody>
      </p:sp>
      <p:sp>
        <p:nvSpPr>
          <p:cNvPr id="43" name="フローチャート : 代替処理 42"/>
          <p:cNvSpPr/>
          <p:nvPr/>
        </p:nvSpPr>
        <p:spPr bwMode="auto">
          <a:xfrm>
            <a:off x="257448" y="3491262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sp>
        <p:nvSpPr>
          <p:cNvPr id="46" name="Freeform 13"/>
          <p:cNvSpPr>
            <a:spLocks/>
          </p:cNvSpPr>
          <p:nvPr/>
        </p:nvSpPr>
        <p:spPr bwMode="auto">
          <a:xfrm>
            <a:off x="2034871" y="3491262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53" name="Freeform 13"/>
          <p:cNvSpPr>
            <a:spLocks/>
          </p:cNvSpPr>
          <p:nvPr/>
        </p:nvSpPr>
        <p:spPr bwMode="auto">
          <a:xfrm>
            <a:off x="5621536" y="3427259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54" name="フローチャート : 代替処理 53"/>
          <p:cNvSpPr/>
          <p:nvPr/>
        </p:nvSpPr>
        <p:spPr bwMode="auto">
          <a:xfrm>
            <a:off x="7426072" y="3608183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24</a:t>
            </a:fld>
            <a:endParaRPr lang="en-US" altLang="ja-JP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18789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1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5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右矢印 48"/>
          <p:cNvSpPr/>
          <p:nvPr/>
        </p:nvSpPr>
        <p:spPr>
          <a:xfrm>
            <a:off x="3404468" y="3573016"/>
            <a:ext cx="2161667" cy="2529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48" name="Freeform 13"/>
          <p:cNvSpPr>
            <a:spLocks/>
          </p:cNvSpPr>
          <p:nvPr/>
        </p:nvSpPr>
        <p:spPr bwMode="auto">
          <a:xfrm>
            <a:off x="5652120" y="3429000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Example of Changed </a:t>
            </a:r>
            <a:r>
              <a:rPr lang="en-US" altLang="ja-JP" dirty="0" smtClean="0"/>
              <a:t>Clone Set</a:t>
            </a:r>
            <a:endParaRPr lang="ja-JP" altLang="ja-JP" dirty="0"/>
          </a:p>
        </p:txBody>
      </p:sp>
      <p:sp>
        <p:nvSpPr>
          <p:cNvPr id="28" name="角丸四角形 27"/>
          <p:cNvSpPr/>
          <p:nvPr/>
        </p:nvSpPr>
        <p:spPr>
          <a:xfrm>
            <a:off x="5292080" y="3140968"/>
            <a:ext cx="1944216" cy="2250250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30" name="フローチャート : 代替処理 29"/>
          <p:cNvSpPr/>
          <p:nvPr/>
        </p:nvSpPr>
        <p:spPr bwMode="auto">
          <a:xfrm>
            <a:off x="7412272" y="3591018"/>
            <a:ext cx="1608820" cy="432048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Modified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33" name="直線矢印コネクタ 32"/>
          <p:cNvCxnSpPr>
            <a:stCxn id="30" idx="1"/>
          </p:cNvCxnSpPr>
          <p:nvPr/>
        </p:nvCxnSpPr>
        <p:spPr bwMode="auto">
          <a:xfrm flipH="1" flipV="1">
            <a:off x="7052232" y="3645024"/>
            <a:ext cx="360040" cy="162018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5" name="1 つの角を丸めた四角形 34"/>
          <p:cNvSpPr/>
          <p:nvPr/>
        </p:nvSpPr>
        <p:spPr bwMode="auto">
          <a:xfrm>
            <a:off x="5432560" y="5319210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800" b="1" dirty="0" smtClean="0">
                <a:latin typeface="+mn-lt"/>
              </a:rPr>
              <a:t>Clone Set 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sp>
        <p:nvSpPr>
          <p:cNvPr id="113" name="フローチャート : 代替処理 112"/>
          <p:cNvSpPr/>
          <p:nvPr/>
        </p:nvSpPr>
        <p:spPr bwMode="auto">
          <a:xfrm>
            <a:off x="7484280" y="4239090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114" name="直線矢印コネクタ 113"/>
          <p:cNvCxnSpPr>
            <a:stCxn id="113" idx="1"/>
          </p:cNvCxnSpPr>
          <p:nvPr/>
        </p:nvCxnSpPr>
        <p:spPr bwMode="auto">
          <a:xfrm flipH="1" flipV="1">
            <a:off x="6980224" y="4275094"/>
            <a:ext cx="504056" cy="18002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15" name="角丸四角形 114"/>
          <p:cNvSpPr/>
          <p:nvPr/>
        </p:nvSpPr>
        <p:spPr>
          <a:xfrm>
            <a:off x="1763688" y="3140968"/>
            <a:ext cx="1872208" cy="2304256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118" name="1 つの角を丸めた四角形 117"/>
          <p:cNvSpPr/>
          <p:nvPr/>
        </p:nvSpPr>
        <p:spPr bwMode="auto">
          <a:xfrm>
            <a:off x="1835696" y="5373216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800" b="1" dirty="0" smtClean="0">
                <a:latin typeface="+mn-lt"/>
              </a:rPr>
              <a:t>Clone Set 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sp>
        <p:nvSpPr>
          <p:cNvPr id="181" name="正方形/長方形 180"/>
          <p:cNvSpPr/>
          <p:nvPr/>
        </p:nvSpPr>
        <p:spPr>
          <a:xfrm>
            <a:off x="3745588" y="3510009"/>
            <a:ext cx="1396752" cy="43204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Modify</a:t>
            </a:r>
          </a:p>
        </p:txBody>
      </p:sp>
      <p:sp>
        <p:nvSpPr>
          <p:cNvPr id="211" name="フローチャート : 代替処理 210"/>
          <p:cNvSpPr/>
          <p:nvPr/>
        </p:nvSpPr>
        <p:spPr bwMode="auto">
          <a:xfrm>
            <a:off x="288032" y="4149080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212" name="直線矢印コネクタ 211"/>
          <p:cNvCxnSpPr>
            <a:stCxn id="211" idx="3"/>
          </p:cNvCxnSpPr>
          <p:nvPr/>
        </p:nvCxnSpPr>
        <p:spPr bwMode="auto">
          <a:xfrm flipV="1">
            <a:off x="1656184" y="4257092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23" name="フローチャート : 代替処理 222"/>
          <p:cNvSpPr/>
          <p:nvPr/>
        </p:nvSpPr>
        <p:spPr bwMode="auto">
          <a:xfrm>
            <a:off x="164108" y="3573016"/>
            <a:ext cx="1492076" cy="432048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Modified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224" name="直線矢印コネクタ 223"/>
          <p:cNvCxnSpPr>
            <a:stCxn id="223" idx="3"/>
          </p:cNvCxnSpPr>
          <p:nvPr/>
        </p:nvCxnSpPr>
        <p:spPr bwMode="auto">
          <a:xfrm flipV="1">
            <a:off x="1656184" y="3681028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4" name="正方形/長方形 43"/>
          <p:cNvSpPr/>
          <p:nvPr/>
        </p:nvSpPr>
        <p:spPr>
          <a:xfrm>
            <a:off x="5244268" y="5777402"/>
            <a:ext cx="2213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dirty="0" smtClean="0">
                <a:latin typeface="+mn-lt"/>
              </a:rPr>
              <a:t>New Version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1791692" y="5777402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dirty="0" smtClean="0">
                <a:latin typeface="+mn-lt"/>
              </a:rPr>
              <a:t>Old Version</a:t>
            </a:r>
          </a:p>
        </p:txBody>
      </p:sp>
      <p:sp>
        <p:nvSpPr>
          <p:cNvPr id="57" name="フローチャート : 代替処理 56"/>
          <p:cNvSpPr/>
          <p:nvPr/>
        </p:nvSpPr>
        <p:spPr bwMode="auto">
          <a:xfrm>
            <a:off x="7484280" y="4887162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58" name="直線矢印コネクタ 57"/>
          <p:cNvCxnSpPr>
            <a:stCxn id="57" idx="1"/>
          </p:cNvCxnSpPr>
          <p:nvPr/>
        </p:nvCxnSpPr>
        <p:spPr bwMode="auto">
          <a:xfrm flipH="1" flipV="1">
            <a:off x="6980224" y="4923166"/>
            <a:ext cx="504056" cy="180020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" name="フローチャート : 代替処理 60"/>
          <p:cNvSpPr/>
          <p:nvPr/>
        </p:nvSpPr>
        <p:spPr bwMode="auto">
          <a:xfrm>
            <a:off x="288032" y="4797152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62" name="直線矢印コネクタ 61"/>
          <p:cNvCxnSpPr>
            <a:stCxn id="61" idx="3"/>
          </p:cNvCxnSpPr>
          <p:nvPr/>
        </p:nvCxnSpPr>
        <p:spPr bwMode="auto">
          <a:xfrm flipV="1">
            <a:off x="1656184" y="4905164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7" name="円/楕円 36"/>
          <p:cNvSpPr/>
          <p:nvPr/>
        </p:nvSpPr>
        <p:spPr bwMode="auto">
          <a:xfrm>
            <a:off x="7263420" y="3105212"/>
            <a:ext cx="1748160" cy="262311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6" name="Freeform 13"/>
          <p:cNvSpPr>
            <a:spLocks/>
          </p:cNvSpPr>
          <p:nvPr/>
        </p:nvSpPr>
        <p:spPr bwMode="auto">
          <a:xfrm>
            <a:off x="2078844" y="4128809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38" name="Freeform 13"/>
          <p:cNvSpPr>
            <a:spLocks/>
          </p:cNvSpPr>
          <p:nvPr/>
        </p:nvSpPr>
        <p:spPr bwMode="auto">
          <a:xfrm>
            <a:off x="2051720" y="3501008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39" name="Freeform 13"/>
          <p:cNvSpPr>
            <a:spLocks/>
          </p:cNvSpPr>
          <p:nvPr/>
        </p:nvSpPr>
        <p:spPr bwMode="auto">
          <a:xfrm>
            <a:off x="2078844" y="4776881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40" name="Freeform 13"/>
          <p:cNvSpPr>
            <a:spLocks/>
          </p:cNvSpPr>
          <p:nvPr/>
        </p:nvSpPr>
        <p:spPr bwMode="auto">
          <a:xfrm>
            <a:off x="5679244" y="4128809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>
            <a:off x="5679244" y="4776881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5652120" y="3429000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47" name="Freeform 13"/>
          <p:cNvSpPr>
            <a:spLocks/>
          </p:cNvSpPr>
          <p:nvPr/>
        </p:nvSpPr>
        <p:spPr bwMode="auto">
          <a:xfrm>
            <a:off x="2051720" y="3501008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50" name="右矢印 49"/>
          <p:cNvSpPr/>
          <p:nvPr/>
        </p:nvSpPr>
        <p:spPr>
          <a:xfrm>
            <a:off x="3404468" y="4221088"/>
            <a:ext cx="2161667" cy="2529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1" name="右矢印 50"/>
          <p:cNvSpPr/>
          <p:nvPr/>
        </p:nvSpPr>
        <p:spPr>
          <a:xfrm>
            <a:off x="3404468" y="4797152"/>
            <a:ext cx="2161667" cy="2529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52" name="角丸四角形吹き出し 51"/>
          <p:cNvSpPr/>
          <p:nvPr/>
        </p:nvSpPr>
        <p:spPr bwMode="auto">
          <a:xfrm>
            <a:off x="387155" y="1561655"/>
            <a:ext cx="8196292" cy="1184732"/>
          </a:xfrm>
          <a:prstGeom prst="wedgeRoundRectCallout">
            <a:avLst>
              <a:gd name="adj1" fmla="val 41942"/>
              <a:gd name="adj2" fmla="val 79258"/>
              <a:gd name="adj3" fmla="val 16667"/>
            </a:avLst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800" dirty="0"/>
              <a:t>According to the report on this clone set</a:t>
            </a:r>
            <a:r>
              <a:rPr lang="en-US" altLang="ja-JP" sz="2800" b="1" dirty="0"/>
              <a:t>, </a:t>
            </a:r>
            <a:r>
              <a:rPr lang="en-US" altLang="ja-JP" sz="2800" dirty="0"/>
              <a:t>developers can notice forgotten modifications.</a:t>
            </a:r>
            <a:endParaRPr lang="ja-JP" altLang="en-US" sz="28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25</a:t>
            </a:fld>
            <a:endParaRPr lang="en-US" altLang="ja-JP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49488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1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1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" grpId="0" animBg="1"/>
      <p:bldP spid="37" grpId="0" animBg="1"/>
      <p:bldP spid="41" grpId="0" animBg="1"/>
      <p:bldP spid="47" grpId="0" animBg="1"/>
      <p:bldP spid="5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 13"/>
          <p:cNvSpPr>
            <a:spLocks/>
          </p:cNvSpPr>
          <p:nvPr/>
        </p:nvSpPr>
        <p:spPr bwMode="auto">
          <a:xfrm>
            <a:off x="5396000" y="4725144"/>
            <a:ext cx="1296144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36" name="Freeform 13"/>
          <p:cNvSpPr>
            <a:spLocks/>
          </p:cNvSpPr>
          <p:nvPr/>
        </p:nvSpPr>
        <p:spPr bwMode="auto">
          <a:xfrm>
            <a:off x="5396000" y="4725144"/>
            <a:ext cx="1305322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>
            <a:off x="5396000" y="3990268"/>
            <a:ext cx="1296144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43" name="Freeform 13"/>
          <p:cNvSpPr>
            <a:spLocks/>
          </p:cNvSpPr>
          <p:nvPr/>
        </p:nvSpPr>
        <p:spPr bwMode="auto">
          <a:xfrm>
            <a:off x="5369174" y="3301727"/>
            <a:ext cx="1296144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latin typeface="+mn-lt"/>
              </a:rPr>
              <a:t>Example of New Clone Set</a:t>
            </a:r>
            <a:endParaRPr lang="ja-JP" altLang="ja-JP" dirty="0">
              <a:latin typeface="+mn-lt"/>
            </a:endParaRPr>
          </a:p>
        </p:txBody>
      </p:sp>
      <p:cxnSp>
        <p:nvCxnSpPr>
          <p:cNvPr id="22" name="直線矢印コネクタ 21"/>
          <p:cNvCxnSpPr/>
          <p:nvPr/>
        </p:nvCxnSpPr>
        <p:spPr bwMode="auto">
          <a:xfrm>
            <a:off x="2766338" y="3471416"/>
            <a:ext cx="2494824" cy="2959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8" name="角丸四角形 27"/>
          <p:cNvSpPr/>
          <p:nvPr/>
        </p:nvSpPr>
        <p:spPr>
          <a:xfrm>
            <a:off x="4973130" y="2996952"/>
            <a:ext cx="1944216" cy="2520280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30" name="フローチャート : 代替処理 29"/>
          <p:cNvSpPr/>
          <p:nvPr/>
        </p:nvSpPr>
        <p:spPr bwMode="auto">
          <a:xfrm>
            <a:off x="7277386" y="3140968"/>
            <a:ext cx="1368152" cy="432048"/>
          </a:xfrm>
          <a:prstGeom prst="flowChartAlternateProcess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Added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33" name="直線矢印コネクタ 32"/>
          <p:cNvCxnSpPr>
            <a:stCxn id="30" idx="1"/>
          </p:cNvCxnSpPr>
          <p:nvPr/>
        </p:nvCxnSpPr>
        <p:spPr bwMode="auto">
          <a:xfrm flipH="1">
            <a:off x="6701322" y="3356992"/>
            <a:ext cx="576064" cy="144016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5" name="1 つの角を丸めた四角形 34"/>
          <p:cNvSpPr/>
          <p:nvPr/>
        </p:nvSpPr>
        <p:spPr bwMode="auto">
          <a:xfrm>
            <a:off x="5117146" y="5373216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1800" b="1" dirty="0" smtClean="0">
                <a:latin typeface="+mn-lt"/>
              </a:rPr>
              <a:t>Clone Set 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39" name="直線矢印コネクタ 38"/>
          <p:cNvCxnSpPr/>
          <p:nvPr/>
        </p:nvCxnSpPr>
        <p:spPr bwMode="auto">
          <a:xfrm>
            <a:off x="2766338" y="3471416"/>
            <a:ext cx="2566832" cy="74967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59" name="直線矢印コネクタ 58"/>
          <p:cNvCxnSpPr/>
          <p:nvPr/>
        </p:nvCxnSpPr>
        <p:spPr bwMode="auto">
          <a:xfrm>
            <a:off x="2766338" y="3471416"/>
            <a:ext cx="2566832" cy="146975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2" name="フローチャート : 代替処理 101"/>
          <p:cNvSpPr/>
          <p:nvPr/>
        </p:nvSpPr>
        <p:spPr bwMode="auto">
          <a:xfrm>
            <a:off x="7277386" y="4581128"/>
            <a:ext cx="1368152" cy="432048"/>
          </a:xfrm>
          <a:prstGeom prst="flowChartAlternateProcess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Added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103" name="直線矢印コネクタ 102"/>
          <p:cNvCxnSpPr>
            <a:stCxn id="102" idx="1"/>
          </p:cNvCxnSpPr>
          <p:nvPr/>
        </p:nvCxnSpPr>
        <p:spPr bwMode="auto">
          <a:xfrm flipH="1">
            <a:off x="6773330" y="4797152"/>
            <a:ext cx="504056" cy="144016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13" name="フローチャート : 代替処理 112"/>
          <p:cNvSpPr/>
          <p:nvPr/>
        </p:nvSpPr>
        <p:spPr bwMode="auto">
          <a:xfrm>
            <a:off x="7277386" y="3861048"/>
            <a:ext cx="1368152" cy="432048"/>
          </a:xfrm>
          <a:prstGeom prst="flowChartAlternateProcess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Added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114" name="直線矢印コネクタ 113"/>
          <p:cNvCxnSpPr>
            <a:stCxn id="113" idx="1"/>
          </p:cNvCxnSpPr>
          <p:nvPr/>
        </p:nvCxnSpPr>
        <p:spPr bwMode="auto">
          <a:xfrm flipH="1">
            <a:off x="6773330" y="4077072"/>
            <a:ext cx="504056" cy="144016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7" name="正方形/長方形 26"/>
          <p:cNvSpPr/>
          <p:nvPr/>
        </p:nvSpPr>
        <p:spPr>
          <a:xfrm>
            <a:off x="4910250" y="6029322"/>
            <a:ext cx="2213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dirty="0" smtClean="0">
                <a:latin typeface="+mn-lt"/>
              </a:rPr>
              <a:t>New Version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1243191" y="6029322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dirty="0" smtClean="0">
                <a:latin typeface="+mn-lt"/>
              </a:rPr>
              <a:t>Old Version</a:t>
            </a:r>
          </a:p>
        </p:txBody>
      </p:sp>
      <p:sp>
        <p:nvSpPr>
          <p:cNvPr id="2" name="円/楕円 1"/>
          <p:cNvSpPr/>
          <p:nvPr/>
        </p:nvSpPr>
        <p:spPr bwMode="auto">
          <a:xfrm>
            <a:off x="6917346" y="2636912"/>
            <a:ext cx="2016224" cy="295232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sp>
        <p:nvSpPr>
          <p:cNvPr id="31" name="Freeform 13"/>
          <p:cNvSpPr>
            <a:spLocks/>
          </p:cNvSpPr>
          <p:nvPr/>
        </p:nvSpPr>
        <p:spPr bwMode="auto">
          <a:xfrm>
            <a:off x="1444738" y="3320988"/>
            <a:ext cx="1224136" cy="525264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rnd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pPr algn="ctr"/>
            <a:endParaRPr lang="ja-JP" altLang="ja-JP" sz="1800" dirty="0">
              <a:latin typeface="+mn-lt"/>
              <a:ea typeface="MS UI Gothic" pitchFamily="50" charset="-128"/>
            </a:endParaRPr>
          </a:p>
        </p:txBody>
      </p:sp>
      <p:sp>
        <p:nvSpPr>
          <p:cNvPr id="32" name="Freeform 13"/>
          <p:cNvSpPr>
            <a:spLocks/>
          </p:cNvSpPr>
          <p:nvPr/>
        </p:nvSpPr>
        <p:spPr bwMode="auto">
          <a:xfrm>
            <a:off x="5369174" y="3301727"/>
            <a:ext cx="1296144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34" name="Freeform 13"/>
          <p:cNvSpPr>
            <a:spLocks/>
          </p:cNvSpPr>
          <p:nvPr/>
        </p:nvSpPr>
        <p:spPr bwMode="auto">
          <a:xfrm>
            <a:off x="5396000" y="3985307"/>
            <a:ext cx="1296144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21662" y="3728310"/>
            <a:ext cx="1584176" cy="36004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solidFill>
                  <a:schemeClr val="tx1"/>
                </a:solidFill>
              </a:rPr>
              <a:t>copy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37" name="角丸四角形吹き出し 36"/>
          <p:cNvSpPr/>
          <p:nvPr/>
        </p:nvSpPr>
        <p:spPr bwMode="auto">
          <a:xfrm>
            <a:off x="467610" y="1691861"/>
            <a:ext cx="8177928" cy="648072"/>
          </a:xfrm>
          <a:prstGeom prst="wedgeRoundRectCallout">
            <a:avLst>
              <a:gd name="adj1" fmla="val 39271"/>
              <a:gd name="adj2" fmla="val 110460"/>
              <a:gd name="adj3" fmla="val 16667"/>
            </a:avLst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ja-JP" sz="2800" dirty="0" smtClean="0"/>
              <a:t>This clone set may </a:t>
            </a:r>
            <a:r>
              <a:rPr lang="en-US" altLang="ja-JP" sz="2800" dirty="0"/>
              <a:t>be </a:t>
            </a:r>
            <a:r>
              <a:rPr lang="en-US" altLang="ja-JP" sz="2800" dirty="0" smtClean="0"/>
              <a:t>candidate </a:t>
            </a:r>
            <a:r>
              <a:rPr lang="en-US" altLang="ja-JP" sz="2800" dirty="0"/>
              <a:t>for refactoring</a:t>
            </a:r>
            <a:endParaRPr lang="ja-JP" altLang="en-US" sz="2800" dirty="0" smtClean="0">
              <a:latin typeface="+mn-lt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26</a:t>
            </a:fld>
            <a:endParaRPr lang="en-US" altLang="ja-JP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2562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1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0" grpId="0" animBg="1"/>
      <p:bldP spid="102" grpId="0" animBg="1"/>
      <p:bldP spid="113" grpId="0" animBg="1"/>
      <p:bldP spid="2" grpId="0" animBg="1"/>
      <p:bldP spid="32" grpId="0" animBg="1"/>
      <p:bldP spid="34" grpId="0" animBg="1"/>
      <p:bldP spid="3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latin typeface="+mn-lt"/>
              </a:rPr>
              <a:t>Example of Deleted Clone Set</a:t>
            </a:r>
            <a:endParaRPr lang="ja-JP" altLang="ja-JP" dirty="0">
              <a:latin typeface="+mn-lt"/>
            </a:endParaRPr>
          </a:p>
        </p:txBody>
      </p:sp>
      <p:sp>
        <p:nvSpPr>
          <p:cNvPr id="41" name="角丸四角形 40"/>
          <p:cNvSpPr/>
          <p:nvPr/>
        </p:nvSpPr>
        <p:spPr>
          <a:xfrm>
            <a:off x="2051720" y="3122930"/>
            <a:ext cx="1872208" cy="2376264"/>
          </a:xfrm>
          <a:prstGeom prst="roundRect">
            <a:avLst/>
          </a:prstGeom>
          <a:noFill/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42" name="1 つの角を丸めた四角形 41"/>
          <p:cNvSpPr/>
          <p:nvPr/>
        </p:nvSpPr>
        <p:spPr bwMode="auto">
          <a:xfrm>
            <a:off x="2160240" y="5355178"/>
            <a:ext cx="1800200" cy="360040"/>
          </a:xfrm>
          <a:prstGeom prst="round1Rect">
            <a:avLst/>
          </a:prstGeom>
          <a:solidFill>
            <a:schemeClr val="accent3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Clone</a:t>
            </a:r>
            <a:r>
              <a:rPr kumimoji="0" lang="en-US" altLang="ja-JP" sz="1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 Set A</a:t>
            </a:r>
            <a:endParaRPr kumimoji="0" lang="ja-JP" alt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43" name="直線矢印コネクタ 42"/>
          <p:cNvCxnSpPr/>
          <p:nvPr/>
        </p:nvCxnSpPr>
        <p:spPr bwMode="auto">
          <a:xfrm>
            <a:off x="3707904" y="3734998"/>
            <a:ext cx="2088232" cy="36004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6" name="フローチャート : 代替処理 45"/>
          <p:cNvSpPr/>
          <p:nvPr/>
        </p:nvSpPr>
        <p:spPr bwMode="auto">
          <a:xfrm>
            <a:off x="576064" y="4203050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47" name="直線矢印コネクタ 46"/>
          <p:cNvCxnSpPr>
            <a:stCxn id="46" idx="3"/>
          </p:cNvCxnSpPr>
          <p:nvPr/>
        </p:nvCxnSpPr>
        <p:spPr bwMode="auto">
          <a:xfrm flipV="1">
            <a:off x="1944216" y="4311062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8" name="フローチャート : 代替処理 47"/>
          <p:cNvSpPr/>
          <p:nvPr/>
        </p:nvSpPr>
        <p:spPr bwMode="auto">
          <a:xfrm>
            <a:off x="576064" y="3626986"/>
            <a:ext cx="1368152" cy="432048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Deleted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49" name="直線矢印コネクタ 48"/>
          <p:cNvCxnSpPr>
            <a:stCxn id="48" idx="3"/>
          </p:cNvCxnSpPr>
          <p:nvPr/>
        </p:nvCxnSpPr>
        <p:spPr bwMode="auto">
          <a:xfrm flipV="1">
            <a:off x="1944216" y="3734998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0" name="正方形/長方形 49"/>
          <p:cNvSpPr/>
          <p:nvPr/>
        </p:nvSpPr>
        <p:spPr>
          <a:xfrm>
            <a:off x="5532300" y="5831372"/>
            <a:ext cx="2213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dirty="0" smtClean="0">
                <a:latin typeface="+mn-lt"/>
              </a:rPr>
              <a:t>New Version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2079724" y="5793638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dirty="0" smtClean="0">
                <a:latin typeface="+mn-lt"/>
              </a:rPr>
              <a:t>Old Version</a:t>
            </a:r>
          </a:p>
        </p:txBody>
      </p:sp>
      <p:sp>
        <p:nvSpPr>
          <p:cNvPr id="55" name="フローチャート : 代替処理 54"/>
          <p:cNvSpPr/>
          <p:nvPr/>
        </p:nvSpPr>
        <p:spPr bwMode="auto">
          <a:xfrm>
            <a:off x="576064" y="4851122"/>
            <a:ext cx="1368152" cy="432048"/>
          </a:xfrm>
          <a:prstGeom prst="flowChartAlternateProcess">
            <a:avLst/>
          </a:prstGeom>
          <a:solidFill>
            <a:srgbClr val="EBEB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Stable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56" name="直線矢印コネクタ 55"/>
          <p:cNvCxnSpPr>
            <a:stCxn id="55" idx="3"/>
          </p:cNvCxnSpPr>
          <p:nvPr/>
        </p:nvCxnSpPr>
        <p:spPr bwMode="auto">
          <a:xfrm flipV="1">
            <a:off x="1944216" y="4959134"/>
            <a:ext cx="323528" cy="108012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7" name="円/楕円 56"/>
          <p:cNvSpPr/>
          <p:nvPr/>
        </p:nvSpPr>
        <p:spPr bwMode="auto">
          <a:xfrm>
            <a:off x="467544" y="3194938"/>
            <a:ext cx="1640656" cy="262311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sp>
        <p:nvSpPr>
          <p:cNvPr id="58" name="Freeform 13"/>
          <p:cNvSpPr>
            <a:spLocks/>
          </p:cNvSpPr>
          <p:nvPr/>
        </p:nvSpPr>
        <p:spPr bwMode="auto">
          <a:xfrm>
            <a:off x="2411760" y="4131042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60" name="Freeform 13"/>
          <p:cNvSpPr>
            <a:spLocks/>
          </p:cNvSpPr>
          <p:nvPr/>
        </p:nvSpPr>
        <p:spPr bwMode="auto">
          <a:xfrm>
            <a:off x="2411760" y="3482970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61" name="Freeform 13"/>
          <p:cNvSpPr>
            <a:spLocks/>
          </p:cNvSpPr>
          <p:nvPr/>
        </p:nvSpPr>
        <p:spPr bwMode="auto">
          <a:xfrm>
            <a:off x="2366876" y="4743110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63" name="Freeform 13"/>
          <p:cNvSpPr>
            <a:spLocks/>
          </p:cNvSpPr>
          <p:nvPr/>
        </p:nvSpPr>
        <p:spPr bwMode="auto">
          <a:xfrm>
            <a:off x="5940152" y="3410962"/>
            <a:ext cx="1368152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rnd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pPr algn="ctr"/>
            <a:endParaRPr lang="ja-JP" altLang="ja-JP" sz="1800" b="1" dirty="0">
              <a:latin typeface="+mn-lt"/>
              <a:ea typeface="MS UI Gothic" pitchFamily="50" charset="-128"/>
            </a:endParaRPr>
          </a:p>
        </p:txBody>
      </p:sp>
      <p:sp>
        <p:nvSpPr>
          <p:cNvPr id="65" name="Freeform 13"/>
          <p:cNvSpPr>
            <a:spLocks/>
          </p:cNvSpPr>
          <p:nvPr/>
        </p:nvSpPr>
        <p:spPr bwMode="auto">
          <a:xfrm>
            <a:off x="2411760" y="3487553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39" name="Freeform 13"/>
          <p:cNvSpPr>
            <a:spLocks/>
          </p:cNvSpPr>
          <p:nvPr/>
        </p:nvSpPr>
        <p:spPr bwMode="auto">
          <a:xfrm>
            <a:off x="2411760" y="4131042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59" name="フローチャート : 代替処理 58"/>
          <p:cNvSpPr/>
          <p:nvPr/>
        </p:nvSpPr>
        <p:spPr bwMode="auto">
          <a:xfrm>
            <a:off x="576064" y="4215687"/>
            <a:ext cx="1368152" cy="432048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Deleted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cxnSp>
        <p:nvCxnSpPr>
          <p:cNvPr id="68" name="直線矢印コネクタ 67"/>
          <p:cNvCxnSpPr/>
          <p:nvPr/>
        </p:nvCxnSpPr>
        <p:spPr bwMode="auto">
          <a:xfrm flipV="1">
            <a:off x="3732847" y="3789004"/>
            <a:ext cx="2023241" cy="486054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0" name="直線矢印コネクタ 69"/>
          <p:cNvCxnSpPr/>
          <p:nvPr/>
        </p:nvCxnSpPr>
        <p:spPr bwMode="auto">
          <a:xfrm flipV="1">
            <a:off x="3754016" y="3753000"/>
            <a:ext cx="2023241" cy="122593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5" name="正方形/長方形 44"/>
          <p:cNvSpPr/>
          <p:nvPr/>
        </p:nvSpPr>
        <p:spPr>
          <a:xfrm>
            <a:off x="4023940" y="3870013"/>
            <a:ext cx="1417574" cy="37804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b="1" dirty="0">
                <a:solidFill>
                  <a:schemeClr val="tx1"/>
                </a:solidFill>
              </a:rPr>
              <a:t>R</a:t>
            </a:r>
            <a:r>
              <a:rPr lang="en-US" altLang="ja-JP" sz="1600" b="1" dirty="0" smtClean="0">
                <a:solidFill>
                  <a:schemeClr val="tx1"/>
                </a:solidFill>
              </a:rPr>
              <a:t>efactoring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71" name="フローチャート : 代替処理 70"/>
          <p:cNvSpPr/>
          <p:nvPr/>
        </p:nvSpPr>
        <p:spPr bwMode="auto">
          <a:xfrm>
            <a:off x="576064" y="4849613"/>
            <a:ext cx="1368152" cy="432048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ＭＳ Ｐゴシック" pitchFamily="50" charset="-128"/>
              </a:rPr>
              <a:t>Deleted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sp>
        <p:nvSpPr>
          <p:cNvPr id="72" name="Freeform 13"/>
          <p:cNvSpPr>
            <a:spLocks/>
          </p:cNvSpPr>
          <p:nvPr/>
        </p:nvSpPr>
        <p:spPr bwMode="auto">
          <a:xfrm>
            <a:off x="2366876" y="4743110"/>
            <a:ext cx="1224136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+mn-lt"/>
              <a:ea typeface="MS UI Gothic" pitchFamily="50" charset="-128"/>
            </a:endParaRPr>
          </a:p>
        </p:txBody>
      </p:sp>
      <p:sp>
        <p:nvSpPr>
          <p:cNvPr id="29" name="角丸四角形吹き出し 28"/>
          <p:cNvSpPr/>
          <p:nvPr/>
        </p:nvSpPr>
        <p:spPr bwMode="auto">
          <a:xfrm>
            <a:off x="1086060" y="1628800"/>
            <a:ext cx="7589628" cy="1093506"/>
          </a:xfrm>
          <a:prstGeom prst="wedgeRoundRectCallout">
            <a:avLst>
              <a:gd name="adj1" fmla="val -42099"/>
              <a:gd name="adj2" fmla="val 96435"/>
              <a:gd name="adj3" fmla="val 16667"/>
            </a:avLst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800" dirty="0"/>
              <a:t>According to the report on this clone set. developers can confirm to perform refactoring.</a:t>
            </a:r>
            <a:endParaRPr lang="ja-JP" altLang="en-US" sz="2800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27</a:t>
            </a:fld>
            <a:endParaRPr lang="en-US" altLang="ja-JP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01830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57" grpId="0" animBg="1"/>
      <p:bldP spid="65" grpId="0" animBg="1"/>
      <p:bldP spid="39" grpId="0" animBg="1"/>
      <p:bldP spid="59" grpId="0" animBg="1"/>
      <p:bldP spid="71" grpId="0" animBg="1"/>
      <p:bldP spid="72" grpId="0" animBg="1"/>
      <p:bldP spid="2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Notification UIs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E-mail notification</a:t>
            </a:r>
          </a:p>
          <a:p>
            <a:pPr lvl="1"/>
            <a:r>
              <a:rPr lang="en-US" altLang="ja-JP" dirty="0" smtClean="0"/>
              <a:t>Send an initial report of change information of code clones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en-US" altLang="ja-JP" dirty="0" smtClean="0"/>
              <a:t>Web-based UI</a:t>
            </a:r>
          </a:p>
          <a:p>
            <a:pPr lvl="1"/>
            <a:r>
              <a:rPr kumimoji="1" lang="en-US" altLang="ja-JP" dirty="0" smtClean="0"/>
              <a:t>Help developers to </a:t>
            </a:r>
            <a:r>
              <a:rPr lang="en-US" altLang="ja-JP" dirty="0" smtClean="0"/>
              <a:t>understand the detail of change information of code clones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6966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/>
          <a:lstStyle/>
          <a:p>
            <a:r>
              <a:rPr lang="en-US" altLang="ja-JP" sz="4800" dirty="0" smtClean="0"/>
              <a:t>Example of E-mail Notification</a:t>
            </a:r>
            <a:endParaRPr lang="ja-JP" altLang="ja-JP" sz="4800" dirty="0"/>
          </a:p>
        </p:txBody>
      </p:sp>
      <p:sp>
        <p:nvSpPr>
          <p:cNvPr id="5" name="フローチャート: 処理 4"/>
          <p:cNvSpPr/>
          <p:nvPr/>
        </p:nvSpPr>
        <p:spPr>
          <a:xfrm>
            <a:off x="1949809" y="1556792"/>
            <a:ext cx="6903460" cy="5086402"/>
          </a:xfrm>
          <a:prstGeom prst="flowChartProcess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200" dirty="0" smtClean="0"/>
              <a:t>*************************************************************</a:t>
            </a:r>
          </a:p>
          <a:p>
            <a:r>
              <a:rPr lang="en-US" altLang="ja-JP" sz="1200" dirty="0" smtClean="0"/>
              <a:t>  @1</a:t>
            </a:r>
          </a:p>
          <a:p>
            <a:r>
              <a:rPr lang="en-US" altLang="ja-JP" sz="1200" dirty="0" smtClean="0"/>
              <a:t>*************************************************************</a:t>
            </a:r>
          </a:p>
          <a:p>
            <a:r>
              <a:rPr lang="en-US" altLang="ja-JP" sz="1200" dirty="0" smtClean="0"/>
              <a:t>@1.0:MODIFIED   \</a:t>
            </a:r>
            <a:r>
              <a:rPr lang="en-US" altLang="ja-JP" sz="1200" dirty="0" err="1" smtClean="0"/>
              <a:t>src</a:t>
            </a:r>
            <a:r>
              <a:rPr lang="en-US" altLang="ja-JP" sz="1200" dirty="0" smtClean="0"/>
              <a:t>\main\org\apache\tools\ant\listener\MailLogger.java  375.9-380.34</a:t>
            </a:r>
          </a:p>
          <a:p>
            <a:r>
              <a:rPr lang="en-US" altLang="ja-JP" sz="1200" dirty="0" smtClean="0"/>
              <a:t>@1.1:STABLE     \</a:t>
            </a:r>
            <a:r>
              <a:rPr lang="en-US" altLang="ja-JP" sz="1200" dirty="0" err="1" smtClean="0"/>
              <a:t>src</a:t>
            </a:r>
            <a:r>
              <a:rPr lang="en-US" altLang="ja-JP" sz="1200" dirty="0" smtClean="0"/>
              <a:t>\main\org\apache\tools\ant\filters\FixCrLfFilter.java  143.13-148.34</a:t>
            </a:r>
          </a:p>
          <a:p>
            <a:r>
              <a:rPr lang="en-US" altLang="ja-JP" sz="1200" dirty="0" smtClean="0"/>
              <a:t>@1.2:STABLE     \</a:t>
            </a:r>
            <a:r>
              <a:rPr lang="en-US" altLang="ja-JP" sz="1200" dirty="0" err="1" smtClean="0"/>
              <a:t>src</a:t>
            </a:r>
            <a:r>
              <a:rPr lang="en-US" altLang="ja-JP" sz="1200" dirty="0" smtClean="0"/>
              <a:t>\main\org\apache\tools\ant\filters\FixCrLfFilter.java  144.13-149.43</a:t>
            </a:r>
          </a:p>
          <a:p>
            <a:r>
              <a:rPr lang="en-US" altLang="ja-JP" sz="1200" dirty="0" smtClean="0"/>
              <a:t>@1.3:STABLE     \</a:t>
            </a:r>
            <a:r>
              <a:rPr lang="en-US" altLang="ja-JP" sz="1200" dirty="0" err="1" smtClean="0"/>
              <a:t>src</a:t>
            </a:r>
            <a:r>
              <a:rPr lang="en-US" altLang="ja-JP" sz="1200" dirty="0" smtClean="0"/>
              <a:t>\main\org\apache\tools\ant\</a:t>
            </a:r>
            <a:r>
              <a:rPr lang="en-US" altLang="ja-JP" sz="1200" dirty="0" err="1" smtClean="0"/>
              <a:t>taskdefs</a:t>
            </a:r>
            <a:r>
              <a:rPr lang="en-US" altLang="ja-JP" sz="1200" dirty="0" smtClean="0"/>
              <a:t>\MacroInstance.java  248.9-253.25</a:t>
            </a:r>
          </a:p>
          <a:p>
            <a:r>
              <a:rPr lang="en-US" altLang="ja-JP" sz="1200" dirty="0" smtClean="0"/>
              <a:t>----------------------------------------------</a:t>
            </a:r>
          </a:p>
          <a:p>
            <a:r>
              <a:rPr lang="en-US" altLang="ja-JP" sz="1200" dirty="0" smtClean="0"/>
              <a:t>### @1.0</a:t>
            </a:r>
          </a:p>
          <a:p>
            <a:r>
              <a:rPr lang="en-US" altLang="ja-JP" sz="1200" dirty="0" smtClean="0"/>
              <a:t>### \</a:t>
            </a:r>
            <a:r>
              <a:rPr lang="en-US" altLang="ja-JP" sz="1200" dirty="0" err="1" smtClean="0"/>
              <a:t>src</a:t>
            </a:r>
            <a:r>
              <a:rPr lang="en-US" altLang="ja-JP" sz="1200" dirty="0" smtClean="0"/>
              <a:t>\main\org\apache\tools\ant\listener\MailLogger.java</a:t>
            </a:r>
          </a:p>
          <a:p>
            <a:r>
              <a:rPr lang="en-US" altLang="ja-JP" sz="1200" dirty="0" smtClean="0"/>
              <a:t>372           }</a:t>
            </a:r>
          </a:p>
          <a:p>
            <a:r>
              <a:rPr lang="en-US" altLang="ja-JP" sz="1200" dirty="0" smtClean="0"/>
              <a:t>373           // convert the </a:t>
            </a:r>
            <a:r>
              <a:rPr lang="en-US" altLang="ja-JP" sz="1200" dirty="0" err="1" smtClean="0"/>
              <a:t>replyTo</a:t>
            </a:r>
            <a:r>
              <a:rPr lang="en-US" altLang="ja-JP" sz="1200" dirty="0" smtClean="0"/>
              <a:t> string into a vector of </a:t>
            </a:r>
            <a:r>
              <a:rPr lang="en-US" altLang="ja-JP" sz="1200" dirty="0" err="1" smtClean="0"/>
              <a:t>emailaddresses</a:t>
            </a:r>
            <a:endParaRPr lang="en-US" altLang="ja-JP" sz="1200" dirty="0" smtClean="0"/>
          </a:p>
          <a:p>
            <a:r>
              <a:rPr lang="en-US" altLang="ja-JP" sz="1200" dirty="0" smtClean="0"/>
              <a:t>374           Vector </a:t>
            </a:r>
            <a:r>
              <a:rPr lang="en-US" altLang="ja-JP" sz="1200" dirty="0" err="1" smtClean="0"/>
              <a:t>replyToList</a:t>
            </a:r>
            <a:r>
              <a:rPr lang="en-US" altLang="ja-JP" sz="1200" dirty="0" smtClean="0"/>
              <a:t> = </a:t>
            </a:r>
            <a:r>
              <a:rPr lang="en-US" altLang="ja-JP" sz="1200" dirty="0" err="1" smtClean="0"/>
              <a:t>vectorizeEmailAddresses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values.replytoList</a:t>
            </a:r>
            <a:r>
              <a:rPr lang="en-US" altLang="ja-JP" sz="1200" dirty="0" smtClean="0"/>
              <a:t>());</a:t>
            </a:r>
          </a:p>
          <a:p>
            <a:r>
              <a:rPr lang="en-US" altLang="ja-JP" sz="1200" dirty="0" smtClean="0"/>
              <a:t>    &lt;START MODIFIEDCLONE&gt;</a:t>
            </a:r>
          </a:p>
          <a:p>
            <a:r>
              <a:rPr lang="en-US" altLang="ja-JP" sz="1200" dirty="0" smtClean="0"/>
              <a:t>375           </a:t>
            </a:r>
            <a:r>
              <a:rPr lang="en-US" altLang="ja-JP" sz="1200" dirty="0" err="1" smtClean="0"/>
              <a:t>mailer.setHost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values.mailhost</a:t>
            </a:r>
            <a:r>
              <a:rPr lang="en-US" altLang="ja-JP" sz="1200" dirty="0" smtClean="0"/>
              <a:t>());</a:t>
            </a:r>
          </a:p>
          <a:p>
            <a:r>
              <a:rPr lang="en-US" altLang="ja-JP" sz="1200" dirty="0" smtClean="0"/>
              <a:t>376           </a:t>
            </a:r>
            <a:r>
              <a:rPr lang="en-US" altLang="ja-JP" sz="1200" dirty="0" err="1" smtClean="0"/>
              <a:t>mailer.setPort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values.port</a:t>
            </a:r>
            <a:r>
              <a:rPr lang="en-US" altLang="ja-JP" sz="1200" dirty="0" smtClean="0"/>
              <a:t>());</a:t>
            </a:r>
          </a:p>
          <a:p>
            <a:r>
              <a:rPr lang="en-US" altLang="ja-JP" sz="1200" dirty="0" smtClean="0"/>
              <a:t>377           </a:t>
            </a:r>
            <a:r>
              <a:rPr lang="en-US" altLang="ja-JP" sz="1200" dirty="0" err="1" smtClean="0"/>
              <a:t>mailer.setUser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values.user</a:t>
            </a:r>
            <a:r>
              <a:rPr lang="en-US" altLang="ja-JP" sz="1200" dirty="0" smtClean="0"/>
              <a:t>());</a:t>
            </a:r>
          </a:p>
          <a:p>
            <a:r>
              <a:rPr lang="en-US" altLang="ja-JP" sz="1200" dirty="0" smtClean="0"/>
              <a:t>378           </a:t>
            </a:r>
            <a:r>
              <a:rPr lang="en-US" altLang="ja-JP" sz="1200" dirty="0" err="1" smtClean="0"/>
              <a:t>mailer.setPassword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values.password</a:t>
            </a:r>
            <a:r>
              <a:rPr lang="en-US" altLang="ja-JP" sz="1200" dirty="0" smtClean="0"/>
              <a:t>());</a:t>
            </a:r>
          </a:p>
          <a:p>
            <a:r>
              <a:rPr lang="en-US" altLang="ja-JP" sz="1200" dirty="0" smtClean="0"/>
              <a:t>379           </a:t>
            </a:r>
            <a:r>
              <a:rPr lang="en-US" altLang="ja-JP" sz="1200" dirty="0" err="1" smtClean="0"/>
              <a:t>mailer.setSSL</a:t>
            </a:r>
            <a:r>
              <a:rPr lang="en-US" altLang="ja-JP" sz="1200" dirty="0" smtClean="0"/>
              <a:t>(values.ssl());</a:t>
            </a:r>
          </a:p>
          <a:p>
            <a:r>
              <a:rPr lang="en-US" altLang="ja-JP" sz="1200" dirty="0" smtClean="0"/>
              <a:t>380 +         </a:t>
            </a:r>
            <a:r>
              <a:rPr lang="en-US" altLang="ja-JP" sz="1200" dirty="0" err="1" smtClean="0"/>
              <a:t>mailer.setEnableStartTLS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values.starttls</a:t>
            </a:r>
            <a:r>
              <a:rPr lang="en-US" altLang="ja-JP" sz="1200" dirty="0" smtClean="0"/>
              <a:t>());</a:t>
            </a:r>
          </a:p>
          <a:p>
            <a:r>
              <a:rPr lang="en-US" altLang="ja-JP" sz="1200" dirty="0" smtClean="0"/>
              <a:t>    &lt;END MODIFIEDCLONE&gt;</a:t>
            </a:r>
          </a:p>
          <a:p>
            <a:r>
              <a:rPr lang="en-US" altLang="ja-JP" sz="1200" dirty="0" smtClean="0"/>
              <a:t>         -         </a:t>
            </a:r>
            <a:r>
              <a:rPr lang="en-US" altLang="ja-JP" sz="1200" dirty="0" err="1" smtClean="0"/>
              <a:t>mailer.setEnableStartTLS</a:t>
            </a:r>
            <a:r>
              <a:rPr lang="en-US" altLang="ja-JP" sz="1200" dirty="0" smtClean="0"/>
              <a:t>(values.ssl());</a:t>
            </a:r>
          </a:p>
          <a:p>
            <a:r>
              <a:rPr lang="en-US" altLang="ja-JP" sz="1200" dirty="0" smtClean="0"/>
              <a:t>381           Message </a:t>
            </a:r>
            <a:r>
              <a:rPr lang="en-US" altLang="ja-JP" sz="1200" dirty="0" err="1" smtClean="0"/>
              <a:t>mymessage</a:t>
            </a:r>
            <a:r>
              <a:rPr lang="en-US" altLang="ja-JP" sz="1200" dirty="0" smtClean="0"/>
              <a:t> =</a:t>
            </a:r>
          </a:p>
          <a:p>
            <a:r>
              <a:rPr lang="en-US" altLang="ja-JP" sz="1200" dirty="0" smtClean="0"/>
              <a:t>382               new Message(</a:t>
            </a:r>
            <a:r>
              <a:rPr lang="en-US" altLang="ja-JP" sz="1200" dirty="0" err="1" smtClean="0"/>
              <a:t>values.body</a:t>
            </a:r>
            <a:r>
              <a:rPr lang="en-US" altLang="ja-JP" sz="1200" dirty="0" smtClean="0"/>
              <a:t>().length() &gt; 0 ? </a:t>
            </a:r>
            <a:r>
              <a:rPr lang="en-US" altLang="ja-JP" sz="1200" dirty="0" err="1" smtClean="0"/>
              <a:t>values.body</a:t>
            </a:r>
            <a:r>
              <a:rPr lang="en-US" altLang="ja-JP" sz="1200" dirty="0" smtClean="0"/>
              <a:t>() : message);</a:t>
            </a:r>
          </a:p>
          <a:p>
            <a:r>
              <a:rPr lang="en-US" altLang="ja-JP" sz="1200" dirty="0" smtClean="0"/>
              <a:t>383           </a:t>
            </a:r>
            <a:r>
              <a:rPr lang="en-US" altLang="ja-JP" sz="1200" dirty="0" err="1" smtClean="0"/>
              <a:t>mymessage.setProject</a:t>
            </a:r>
            <a:r>
              <a:rPr lang="en-US" altLang="ja-JP" sz="1200" dirty="0" smtClean="0"/>
              <a:t>(project);</a:t>
            </a:r>
          </a:p>
          <a:p>
            <a:r>
              <a:rPr lang="en-US" altLang="ja-JP" sz="1200" dirty="0" smtClean="0"/>
              <a:t>----------------------------------------------</a:t>
            </a:r>
            <a:endParaRPr kumimoji="1" lang="ja-JP" altLang="en-US" sz="1200" dirty="0"/>
          </a:p>
        </p:txBody>
      </p:sp>
      <p:sp>
        <p:nvSpPr>
          <p:cNvPr id="6" name="角丸四角形 5"/>
          <p:cNvSpPr/>
          <p:nvPr/>
        </p:nvSpPr>
        <p:spPr>
          <a:xfrm>
            <a:off x="-30670" y="1722860"/>
            <a:ext cx="1829112" cy="432048"/>
          </a:xfrm>
          <a:prstGeom prst="round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tx1"/>
                </a:solidFill>
              </a:rPr>
              <a:t>Clone Set ID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-30670" y="2348880"/>
            <a:ext cx="1600943" cy="648072"/>
          </a:xfrm>
          <a:prstGeom prst="round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b="1" dirty="0" smtClean="0">
                <a:solidFill>
                  <a:schemeClr val="tx1"/>
                </a:solidFill>
              </a:rPr>
              <a:t>Code Clone List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149609" y="4869160"/>
            <a:ext cx="1296002" cy="648072"/>
          </a:xfrm>
          <a:prstGeom prst="round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 smtClean="0">
                <a:solidFill>
                  <a:schemeClr val="tx1"/>
                </a:solidFill>
              </a:rPr>
              <a:t>Code Fragment</a:t>
            </a:r>
            <a:endParaRPr kumimoji="1" lang="ja-JP" altLang="en-US" sz="1600" b="1" dirty="0">
              <a:solidFill>
                <a:schemeClr val="tx1"/>
              </a:solidFill>
            </a:endParaRPr>
          </a:p>
        </p:txBody>
      </p:sp>
      <p:sp>
        <p:nvSpPr>
          <p:cNvPr id="9" name="左中かっこ 8"/>
          <p:cNvSpPr/>
          <p:nvPr/>
        </p:nvSpPr>
        <p:spPr>
          <a:xfrm>
            <a:off x="1589769" y="2276872"/>
            <a:ext cx="288032" cy="792088"/>
          </a:xfrm>
          <a:prstGeom prst="leftBrac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左中かっこ 9"/>
          <p:cNvSpPr/>
          <p:nvPr/>
        </p:nvSpPr>
        <p:spPr>
          <a:xfrm>
            <a:off x="1589769" y="3573016"/>
            <a:ext cx="288032" cy="3024336"/>
          </a:xfrm>
          <a:prstGeom prst="leftBrace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 bwMode="auto">
          <a:xfrm>
            <a:off x="1949809" y="1772816"/>
            <a:ext cx="792088" cy="36004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4" name="円/楕円 13"/>
          <p:cNvSpPr/>
          <p:nvPr/>
        </p:nvSpPr>
        <p:spPr bwMode="auto">
          <a:xfrm>
            <a:off x="1877801" y="2176364"/>
            <a:ext cx="577180" cy="892596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6" name="円/楕円 25"/>
          <p:cNvSpPr/>
          <p:nvPr/>
        </p:nvSpPr>
        <p:spPr bwMode="auto">
          <a:xfrm>
            <a:off x="2273845" y="2184748"/>
            <a:ext cx="972108" cy="892596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4" name="円/楕円 43"/>
          <p:cNvSpPr/>
          <p:nvPr/>
        </p:nvSpPr>
        <p:spPr bwMode="auto">
          <a:xfrm>
            <a:off x="3080946" y="2176240"/>
            <a:ext cx="4396305" cy="892596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3" name="円/楕円 52"/>
          <p:cNvSpPr/>
          <p:nvPr/>
        </p:nvSpPr>
        <p:spPr bwMode="auto">
          <a:xfrm>
            <a:off x="6846353" y="2154908"/>
            <a:ext cx="2006916" cy="892596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1" name="円/楕円 60"/>
          <p:cNvSpPr/>
          <p:nvPr/>
        </p:nvSpPr>
        <p:spPr bwMode="auto">
          <a:xfrm>
            <a:off x="1517761" y="3573016"/>
            <a:ext cx="6181757" cy="279586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9" name="角丸四角形吹き出し 28"/>
          <p:cNvSpPr/>
          <p:nvPr/>
        </p:nvSpPr>
        <p:spPr bwMode="auto">
          <a:xfrm>
            <a:off x="499553" y="3340832"/>
            <a:ext cx="1944216" cy="504056"/>
          </a:xfrm>
          <a:prstGeom prst="wedgeRoundRectCallout">
            <a:avLst>
              <a:gd name="adj1" fmla="val 29658"/>
              <a:gd name="adj2" fmla="val -111625"/>
              <a:gd name="adj3" fmla="val 1666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800" dirty="0" smtClean="0">
                <a:latin typeface="+mn-lt"/>
              </a:rPr>
              <a:t>Code Clone ID</a:t>
            </a:r>
            <a:endParaRPr kumimoji="1" lang="ja-JP" altLang="en-US" sz="1800" dirty="0">
              <a:latin typeface="+mn-lt"/>
            </a:endParaRPr>
          </a:p>
        </p:txBody>
      </p:sp>
      <p:sp>
        <p:nvSpPr>
          <p:cNvPr id="30" name="角丸四角形吹き出し 29"/>
          <p:cNvSpPr/>
          <p:nvPr/>
        </p:nvSpPr>
        <p:spPr bwMode="auto">
          <a:xfrm>
            <a:off x="1445753" y="3429000"/>
            <a:ext cx="1944216" cy="504056"/>
          </a:xfrm>
          <a:prstGeom prst="wedgeRoundRectCallout">
            <a:avLst>
              <a:gd name="adj1" fmla="val 29658"/>
              <a:gd name="adj2" fmla="val -111625"/>
              <a:gd name="adj3" fmla="val 1666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800" dirty="0" smtClean="0">
                <a:latin typeface="+mn-lt"/>
              </a:rPr>
              <a:t>Category</a:t>
            </a:r>
            <a:endParaRPr kumimoji="1" lang="ja-JP" altLang="en-US" sz="1800" dirty="0">
              <a:latin typeface="+mn-lt"/>
            </a:endParaRPr>
          </a:p>
        </p:txBody>
      </p:sp>
      <p:sp>
        <p:nvSpPr>
          <p:cNvPr id="31" name="角丸四角形吹き出し 30"/>
          <p:cNvSpPr/>
          <p:nvPr/>
        </p:nvSpPr>
        <p:spPr bwMode="auto">
          <a:xfrm>
            <a:off x="3678001" y="3429000"/>
            <a:ext cx="1944216" cy="504056"/>
          </a:xfrm>
          <a:prstGeom prst="wedgeRoundRectCallout">
            <a:avLst>
              <a:gd name="adj1" fmla="val 29658"/>
              <a:gd name="adj2" fmla="val -111625"/>
              <a:gd name="adj3" fmla="val 1666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800" dirty="0" smtClean="0">
                <a:latin typeface="+mn-lt"/>
              </a:rPr>
              <a:t>Source File</a:t>
            </a:r>
            <a:endParaRPr kumimoji="1" lang="ja-JP" altLang="en-US" sz="1800" dirty="0">
              <a:latin typeface="+mn-lt"/>
            </a:endParaRPr>
          </a:p>
        </p:txBody>
      </p:sp>
      <p:sp>
        <p:nvSpPr>
          <p:cNvPr id="32" name="角丸四角形吹き出し 31"/>
          <p:cNvSpPr/>
          <p:nvPr/>
        </p:nvSpPr>
        <p:spPr bwMode="auto">
          <a:xfrm>
            <a:off x="5910249" y="3429000"/>
            <a:ext cx="2592288" cy="504056"/>
          </a:xfrm>
          <a:prstGeom prst="wedgeRoundRectCallout">
            <a:avLst>
              <a:gd name="adj1" fmla="val 29658"/>
              <a:gd name="adj2" fmla="val -109564"/>
              <a:gd name="adj3" fmla="val 16667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en-US" altLang="ja-JP" sz="1800" dirty="0" smtClean="0">
                <a:latin typeface="+mn-lt"/>
              </a:rPr>
              <a:t>Location Information</a:t>
            </a:r>
            <a:endParaRPr kumimoji="1" lang="ja-JP" altLang="en-US" sz="1800" dirty="0">
              <a:latin typeface="+mn-lt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29</a:t>
            </a:fld>
            <a:endParaRPr lang="en-US" altLang="ja-JP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20862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1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1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1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1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50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1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1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3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1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7" dur="1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7" grpId="0" animBg="1"/>
      <p:bldP spid="7" grpId="1" animBg="1"/>
      <p:bldP spid="8" grpId="0" animBg="1"/>
      <p:bldP spid="13" grpId="0" animBg="1"/>
      <p:bldP spid="13" grpId="1" animBg="1"/>
      <p:bldP spid="14" grpId="0" animBg="1"/>
      <p:bldP spid="14" grpId="1" animBg="1"/>
      <p:bldP spid="26" grpId="0" animBg="1"/>
      <p:bldP spid="26" grpId="1" animBg="1"/>
      <p:bldP spid="44" grpId="0" animBg="1"/>
      <p:bldP spid="44" grpId="1" animBg="1"/>
      <p:bldP spid="53" grpId="0" animBg="1"/>
      <p:bldP spid="53" grpId="1" animBg="1"/>
      <p:bldP spid="61" grpId="0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What is Code Clone ?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14400" y="1700808"/>
            <a:ext cx="8229600" cy="1182862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3600" dirty="0" smtClean="0"/>
              <a:t>A code fragment that has similar or identical part in source code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5" name="メモ 4"/>
          <p:cNvSpPr/>
          <p:nvPr/>
        </p:nvSpPr>
        <p:spPr bwMode="auto">
          <a:xfrm rot="10800000" flipH="1">
            <a:off x="1835696" y="3140968"/>
            <a:ext cx="1872208" cy="2016224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" name="Freeform 13"/>
          <p:cNvSpPr>
            <a:spLocks/>
          </p:cNvSpPr>
          <p:nvPr/>
        </p:nvSpPr>
        <p:spPr bwMode="auto">
          <a:xfrm>
            <a:off x="2051720" y="3501008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7" name="メモ 6"/>
          <p:cNvSpPr/>
          <p:nvPr/>
        </p:nvSpPr>
        <p:spPr bwMode="auto">
          <a:xfrm rot="10800000" flipH="1">
            <a:off x="4788024" y="3140968"/>
            <a:ext cx="1872208" cy="2088232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8" name="直線矢印コネクタ 7"/>
          <p:cNvCxnSpPr/>
          <p:nvPr/>
        </p:nvCxnSpPr>
        <p:spPr bwMode="auto">
          <a:xfrm flipV="1">
            <a:off x="3491880" y="3789040"/>
            <a:ext cx="1512168" cy="2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" name="直線矢印コネクタ 8"/>
          <p:cNvCxnSpPr/>
          <p:nvPr/>
        </p:nvCxnSpPr>
        <p:spPr bwMode="auto">
          <a:xfrm flipV="1">
            <a:off x="2771800" y="4005064"/>
            <a:ext cx="76" cy="335185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" name="Freeform 13"/>
          <p:cNvSpPr>
            <a:spLocks/>
          </p:cNvSpPr>
          <p:nvPr/>
        </p:nvSpPr>
        <p:spPr bwMode="auto">
          <a:xfrm>
            <a:off x="2051720" y="4365104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1" name="Freeform 13"/>
          <p:cNvSpPr>
            <a:spLocks/>
          </p:cNvSpPr>
          <p:nvPr/>
        </p:nvSpPr>
        <p:spPr bwMode="auto">
          <a:xfrm>
            <a:off x="5004048" y="3501008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12" name="直線矢印コネクタ 11"/>
          <p:cNvCxnSpPr/>
          <p:nvPr/>
        </p:nvCxnSpPr>
        <p:spPr bwMode="auto">
          <a:xfrm flipV="1">
            <a:off x="3491880" y="4005064"/>
            <a:ext cx="2088232" cy="504058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角丸四角形 12"/>
          <p:cNvSpPr/>
          <p:nvPr/>
        </p:nvSpPr>
        <p:spPr>
          <a:xfrm>
            <a:off x="1619672" y="3356990"/>
            <a:ext cx="5184576" cy="1656184"/>
          </a:xfrm>
          <a:prstGeom prst="roundRect">
            <a:avLst/>
          </a:prstGeom>
          <a:noFill/>
          <a:ln w="2540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14" name="角丸四角形 13"/>
          <p:cNvSpPr/>
          <p:nvPr/>
        </p:nvSpPr>
        <p:spPr>
          <a:xfrm>
            <a:off x="4139952" y="4221088"/>
            <a:ext cx="1728192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</a:rPr>
              <a:t>Code Clone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6732240" y="4437112"/>
            <a:ext cx="1954560" cy="4320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 smtClean="0">
                <a:solidFill>
                  <a:schemeClr val="tx1"/>
                </a:solidFill>
              </a:rPr>
              <a:t>Clone Set</a:t>
            </a:r>
            <a:r>
              <a:rPr kumimoji="0" lang="en-US" altLang="ja-JP" dirty="0">
                <a:latin typeface="Times New Roman" pitchFamily="18" charset="0"/>
              </a:rPr>
              <a:t> </a:t>
            </a:r>
            <a:r>
              <a:rPr kumimoji="0" lang="en-US" altLang="ja-JP" baseline="30000" dirty="0">
                <a:solidFill>
                  <a:schemeClr val="tx1"/>
                </a:solidFill>
                <a:latin typeface="Times New Roman" pitchFamily="18" charset="0"/>
              </a:rPr>
              <a:t>† </a:t>
            </a:r>
            <a:endParaRPr kumimoji="1" lang="ja-JP" altLang="en-US" b="1" baseline="30000" dirty="0">
              <a:solidFill>
                <a:schemeClr val="tx1"/>
              </a:solidFill>
            </a:endParaRPr>
          </a:p>
        </p:txBody>
      </p:sp>
      <p:sp>
        <p:nvSpPr>
          <p:cNvPr id="16" name="コンテンツ プレースホルダー 2"/>
          <p:cNvSpPr txBox="1">
            <a:spLocks/>
          </p:cNvSpPr>
          <p:nvPr/>
        </p:nvSpPr>
        <p:spPr bwMode="auto">
          <a:xfrm>
            <a:off x="457200" y="5560189"/>
            <a:ext cx="8172400" cy="48489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>
              <a:buNone/>
            </a:pPr>
            <a:r>
              <a:rPr kumimoji="0" lang="en-US" altLang="ja-JP" sz="2400" dirty="0" smtClean="0">
                <a:latin typeface="Times New Roman" pitchFamily="18" charset="0"/>
              </a:rPr>
              <a:t>† </a:t>
            </a:r>
            <a:r>
              <a:rPr lang="en-US" altLang="ja-JP" sz="2000" dirty="0" smtClean="0"/>
              <a:t>Clone Set: a set of code clones identical or similar to each other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52608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スライド番号プレースホルダ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30</a:t>
            </a:fld>
            <a:endParaRPr lang="en-US" altLang="ja-JP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892480" cy="1143000"/>
          </a:xfrm>
        </p:spPr>
        <p:txBody>
          <a:bodyPr/>
          <a:lstStyle/>
          <a:p>
            <a:r>
              <a:rPr lang="en-US" altLang="ja-JP" sz="4800" dirty="0" smtClean="0"/>
              <a:t>Screenshots of Web-based UI</a:t>
            </a:r>
            <a:endParaRPr kumimoji="1" lang="ja-JP" altLang="en-US" sz="4800" dirty="0"/>
          </a:p>
        </p:txBody>
      </p:sp>
      <p:pic>
        <p:nvPicPr>
          <p:cNvPr id="5" name="Picture 2" descr="C:\Users\yamanaka\Dropbox\卒論\iwsc\web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916" y="1447676"/>
            <a:ext cx="6465602" cy="3600400"/>
          </a:xfrm>
          <a:prstGeom prst="rect">
            <a:avLst/>
          </a:prstGeom>
          <a:noFill/>
        </p:spPr>
      </p:pic>
      <p:sp>
        <p:nvSpPr>
          <p:cNvPr id="7" name="円/楕円 6"/>
          <p:cNvSpPr/>
          <p:nvPr/>
        </p:nvSpPr>
        <p:spPr bwMode="auto">
          <a:xfrm>
            <a:off x="262608" y="2204864"/>
            <a:ext cx="6336704" cy="504056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5976664" y="1628800"/>
            <a:ext cx="2411760" cy="69294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Clone Set List Page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13" name="円/楕円 12"/>
          <p:cNvSpPr/>
          <p:nvPr/>
        </p:nvSpPr>
        <p:spPr bwMode="auto">
          <a:xfrm>
            <a:off x="216024" y="1772816"/>
            <a:ext cx="6228184" cy="302433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pic>
        <p:nvPicPr>
          <p:cNvPr id="6" name="Picture 3" descr="C:\Users\yamanaka\Dropbox\卒論\iwsc\web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90652" y="2556004"/>
            <a:ext cx="6732240" cy="4162674"/>
          </a:xfrm>
          <a:prstGeom prst="rect">
            <a:avLst/>
          </a:prstGeom>
          <a:noFill/>
        </p:spPr>
      </p:pic>
      <p:sp>
        <p:nvSpPr>
          <p:cNvPr id="11" name="円/楕円 10"/>
          <p:cNvSpPr/>
          <p:nvPr/>
        </p:nvSpPr>
        <p:spPr bwMode="auto">
          <a:xfrm>
            <a:off x="2952328" y="2564904"/>
            <a:ext cx="5760640" cy="3744416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4355976" y="5894164"/>
            <a:ext cx="4388296" cy="72008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 smtClean="0">
                <a:solidFill>
                  <a:schemeClr val="tx1"/>
                </a:solidFill>
              </a:rPr>
              <a:t>Users can confirm detail of change information of code clones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cxnSp>
        <p:nvCxnSpPr>
          <p:cNvPr id="8" name="曲線コネクタ 7"/>
          <p:cNvCxnSpPr>
            <a:stCxn id="7" idx="0"/>
            <a:endCxn id="6" idx="0"/>
          </p:cNvCxnSpPr>
          <p:nvPr/>
        </p:nvCxnSpPr>
        <p:spPr bwMode="auto">
          <a:xfrm rot="16200000" flipH="1">
            <a:off x="4418296" y="1217528"/>
            <a:ext cx="351140" cy="2325812"/>
          </a:xfrm>
          <a:prstGeom prst="curvedConnector3">
            <a:avLst>
              <a:gd name="adj1" fmla="val -65102"/>
            </a:avLst>
          </a:prstGeom>
          <a:solidFill>
            <a:schemeClr val="accent2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" name="角丸四角形 9"/>
          <p:cNvSpPr/>
          <p:nvPr/>
        </p:nvSpPr>
        <p:spPr>
          <a:xfrm>
            <a:off x="395536" y="5399216"/>
            <a:ext cx="2178172" cy="76941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 smtClean="0">
                <a:solidFill>
                  <a:schemeClr val="tx1"/>
                </a:solidFill>
              </a:rPr>
              <a:t>Source File Page</a:t>
            </a:r>
            <a:endParaRPr kumimoji="1" lang="ja-JP" alt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08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  <p:bldP spid="13" grpId="1" animBg="1"/>
      <p:bldP spid="11" grpId="0" animBg="1"/>
      <p:bldP spid="12" grpId="0" animBg="1"/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en-US" altLang="ja-JP" sz="3600" dirty="0" smtClean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3600" dirty="0" smtClean="0">
                <a:solidFill>
                  <a:schemeClr val="bg1">
                    <a:lumMod val="75000"/>
                  </a:schemeClr>
                </a:solidFill>
              </a:rPr>
              <a:t>Clone Notifier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3600" u="sng" dirty="0" smtClean="0"/>
              <a:t>Industrial Application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3600" dirty="0" smtClean="0">
                <a:solidFill>
                  <a:schemeClr val="bg1">
                    <a:lumMod val="75000"/>
                  </a:schemeClr>
                </a:solidFill>
              </a:rPr>
              <a:t>Summary and Future Work 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633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143000"/>
          </a:xfrm>
        </p:spPr>
        <p:txBody>
          <a:bodyPr/>
          <a:lstStyle/>
          <a:p>
            <a:r>
              <a:rPr kumimoji="1" lang="en-US" altLang="ja-JP" dirty="0" smtClean="0"/>
              <a:t>Industrial </a:t>
            </a:r>
            <a:r>
              <a:rPr lang="en-US" altLang="ja-JP" dirty="0" smtClean="0"/>
              <a:t>Application 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62316" y="1700808"/>
            <a:ext cx="8892481" cy="1872208"/>
          </a:xfrm>
        </p:spPr>
        <p:txBody>
          <a:bodyPr/>
          <a:lstStyle/>
          <a:p>
            <a:r>
              <a:rPr lang="en-US" altLang="ja-JP" sz="2800" dirty="0" smtClean="0"/>
              <a:t>Apply Clone </a:t>
            </a:r>
            <a:r>
              <a:rPr lang="en-US" altLang="ja-JP" sz="2800" dirty="0" err="1" smtClean="0"/>
              <a:t>Notifier</a:t>
            </a:r>
            <a:r>
              <a:rPr lang="en-US" altLang="ja-JP" sz="2800" dirty="0" smtClean="0"/>
              <a:t> to development process in NEC</a:t>
            </a:r>
          </a:p>
          <a:p>
            <a:r>
              <a:rPr lang="en-US" altLang="ja-JP" sz="2800" dirty="0" smtClean="0"/>
              <a:t>Do the questionnaire and get feedback from a industrial developer in NE</a:t>
            </a:r>
            <a:r>
              <a:rPr lang="en-US" altLang="ja-JP" sz="2800" dirty="0"/>
              <a:t>C</a:t>
            </a:r>
            <a:endParaRPr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32</a:t>
            </a:fld>
            <a:endParaRPr lang="en-US" altLang="ja-JP"/>
          </a:p>
        </p:txBody>
      </p:sp>
      <p:pic>
        <p:nvPicPr>
          <p:cNvPr id="5" name="Picture 5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2276" y="3945672"/>
            <a:ext cx="1709605" cy="147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右矢印 9"/>
          <p:cNvSpPr/>
          <p:nvPr/>
        </p:nvSpPr>
        <p:spPr>
          <a:xfrm>
            <a:off x="5428177" y="4729314"/>
            <a:ext cx="149958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Picture 2" descr="C:\Users\y-yuuki\Downloads\MC900434845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123" y="3907524"/>
            <a:ext cx="1798434" cy="1572471"/>
          </a:xfrm>
          <a:prstGeom prst="rect">
            <a:avLst/>
          </a:prstGeom>
          <a:noFill/>
        </p:spPr>
      </p:pic>
      <p:sp>
        <p:nvSpPr>
          <p:cNvPr id="13" name="角丸四角形 12"/>
          <p:cNvSpPr/>
          <p:nvPr/>
        </p:nvSpPr>
        <p:spPr>
          <a:xfrm>
            <a:off x="162316" y="5303815"/>
            <a:ext cx="2302048" cy="59610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Clone Notifier</a:t>
            </a:r>
          </a:p>
        </p:txBody>
      </p:sp>
      <p:sp>
        <p:nvSpPr>
          <p:cNvPr id="14" name="右矢印 13"/>
          <p:cNvSpPr/>
          <p:nvPr/>
        </p:nvSpPr>
        <p:spPr>
          <a:xfrm>
            <a:off x="2092604" y="4503976"/>
            <a:ext cx="1306759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814084" y="3909870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Daily Report</a:t>
            </a:r>
            <a:endParaRPr lang="ja-JP" altLang="en-US" sz="2000" dirty="0" smtClean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07088" y="3707469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Questionnaire</a:t>
            </a:r>
            <a:endParaRPr lang="ja-JP" altLang="en-US" sz="2000" dirty="0" smtClean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414482" y="5105655"/>
            <a:ext cx="16014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 smtClean="0"/>
              <a:t>Feedback</a:t>
            </a:r>
            <a:endParaRPr lang="ja-JP" altLang="en-US" sz="2000" dirty="0" smtClean="0"/>
          </a:p>
        </p:txBody>
      </p:sp>
      <p:sp>
        <p:nvSpPr>
          <p:cNvPr id="18" name="角丸四角形 17"/>
          <p:cNvSpPr/>
          <p:nvPr/>
        </p:nvSpPr>
        <p:spPr>
          <a:xfrm>
            <a:off x="3542276" y="5346263"/>
            <a:ext cx="1872208" cy="5760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Developer</a:t>
            </a:r>
          </a:p>
        </p:txBody>
      </p:sp>
      <p:sp>
        <p:nvSpPr>
          <p:cNvPr id="19" name="右矢印 18"/>
          <p:cNvSpPr/>
          <p:nvPr/>
        </p:nvSpPr>
        <p:spPr>
          <a:xfrm rot="10800000">
            <a:off x="5414483" y="4193077"/>
            <a:ext cx="1418072" cy="360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215" y="3644627"/>
            <a:ext cx="1760976" cy="1558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角丸四角形 19"/>
          <p:cNvSpPr/>
          <p:nvPr/>
        </p:nvSpPr>
        <p:spPr>
          <a:xfrm>
            <a:off x="7223606" y="5346263"/>
            <a:ext cx="1512412" cy="57606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chemeClr val="tx1"/>
                </a:solidFill>
              </a:rPr>
              <a:t>Authors</a:t>
            </a:r>
          </a:p>
        </p:txBody>
      </p:sp>
    </p:spTree>
    <p:extLst>
      <p:ext uri="{BB962C8B-B14F-4D97-AF65-F5344CB8AC3E}">
        <p14:creationId xmlns:p14="http://schemas.microsoft.com/office/powerpoint/2010/main" val="70195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712968" cy="1143000"/>
          </a:xfrm>
        </p:spPr>
        <p:txBody>
          <a:bodyPr/>
          <a:lstStyle/>
          <a:p>
            <a:r>
              <a:rPr kumimoji="1" lang="en-US" altLang="ja-JP" dirty="0" smtClean="0"/>
              <a:t>Industrial </a:t>
            </a:r>
            <a:r>
              <a:rPr lang="en-US" altLang="ja-JP" dirty="0" smtClean="0"/>
              <a:t>Application (2/2)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556792"/>
            <a:ext cx="8435280" cy="4680520"/>
          </a:xfrm>
        </p:spPr>
        <p:txBody>
          <a:bodyPr/>
          <a:lstStyle/>
          <a:p>
            <a:r>
              <a:rPr lang="en-US" altLang="ja-JP" sz="2800" dirty="0" smtClean="0"/>
              <a:t>Term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December 19, 2011 - January 31, 2012 ( 40days )</a:t>
            </a:r>
          </a:p>
          <a:p>
            <a:pPr lvl="3"/>
            <a:endParaRPr lang="en-US" altLang="ja-JP" sz="1200" dirty="0" smtClean="0"/>
          </a:p>
          <a:p>
            <a:r>
              <a:rPr lang="en-US" altLang="ja-JP" sz="2800" dirty="0" smtClean="0"/>
              <a:t>Project</a:t>
            </a:r>
          </a:p>
          <a:p>
            <a:pPr lvl="1"/>
            <a:r>
              <a:rPr lang="en-US" altLang="ja-JP" sz="2400" dirty="0" smtClean="0"/>
              <a:t> Web application system</a:t>
            </a:r>
          </a:p>
          <a:p>
            <a:pPr lvl="1"/>
            <a:r>
              <a:rPr lang="en-US" altLang="ja-JP" sz="2400" dirty="0" smtClean="0"/>
              <a:t> 6 programmers</a:t>
            </a:r>
          </a:p>
          <a:p>
            <a:pPr lvl="1"/>
            <a:r>
              <a:rPr lang="en-US" altLang="ja-JP" sz="2400" dirty="0" smtClean="0"/>
              <a:t>120 KLOC, 350 files, written in Java</a:t>
            </a:r>
          </a:p>
          <a:p>
            <a:pPr lvl="3"/>
            <a:endParaRPr lang="en-US" altLang="ja-JP" sz="1200" dirty="0"/>
          </a:p>
          <a:p>
            <a:r>
              <a:rPr lang="en-US" altLang="ja-JP" sz="2800" dirty="0" smtClean="0"/>
              <a:t>Target of questionnaire</a:t>
            </a:r>
          </a:p>
          <a:p>
            <a:pPr lvl="1"/>
            <a:r>
              <a:rPr lang="en-US" altLang="ja-JP" sz="2400" dirty="0" smtClean="0"/>
              <a:t>A project manager</a:t>
            </a:r>
          </a:p>
          <a:p>
            <a:pPr lvl="1"/>
            <a:r>
              <a:rPr lang="en-US" altLang="ja-JP" sz="2400" dirty="0" smtClean="0"/>
              <a:t>10 </a:t>
            </a:r>
            <a:r>
              <a:rPr lang="en-US" altLang="ja-JP" sz="2400" dirty="0"/>
              <a:t>years </a:t>
            </a:r>
            <a:r>
              <a:rPr lang="en-US" altLang="ja-JP" sz="2400" dirty="0" smtClean="0"/>
              <a:t>of development experiences of Java</a:t>
            </a:r>
          </a:p>
          <a:p>
            <a:pPr lvl="1"/>
            <a:endParaRPr lang="en-US" altLang="ja-JP" sz="2400" dirty="0" smtClean="0"/>
          </a:p>
          <a:p>
            <a:pPr>
              <a:buNone/>
            </a:pP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193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18488" cy="1143000"/>
          </a:xfrm>
        </p:spPr>
        <p:txBody>
          <a:bodyPr/>
          <a:lstStyle/>
          <a:p>
            <a:r>
              <a:rPr kumimoji="1" lang="en-US" altLang="ja-JP" dirty="0" smtClean="0"/>
              <a:t>Candidates for Maintenance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34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430986"/>
              </p:ext>
            </p:extLst>
          </p:nvPr>
        </p:nvGraphicFramePr>
        <p:xfrm>
          <a:off x="755576" y="1556792"/>
          <a:ext cx="7704856" cy="4938029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643299"/>
                <a:gridCol w="2327247"/>
                <a:gridCol w="2166025"/>
                <a:gridCol w="2568285"/>
              </a:tblGrid>
              <a:tr h="801239">
                <a:tc>
                  <a:txBody>
                    <a:bodyPr/>
                    <a:lstStyle/>
                    <a:p>
                      <a:pPr algn="ctr" fontAlgn="b"/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800" u="none" strike="noStrike" dirty="0" smtClean="0">
                          <a:effectLst/>
                        </a:rPr>
                        <a:t>Date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u="none" strike="noStrike" dirty="0" smtClean="0">
                          <a:effectLst/>
                        </a:rPr>
                        <a:t>Category</a:t>
                      </a:r>
                      <a:endParaRPr lang="en-US" altLang="ja-JP" sz="2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>
                          <a:effectLst/>
                        </a:rPr>
                        <a:t>Method of Maintenance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 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394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2011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2011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3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4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</a:t>
                      </a:r>
                      <a:endParaRPr lang="ja-JP" alt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5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6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7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8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9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10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18, 2012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11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24, 2012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23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007232"/>
              </p:ext>
            </p:extLst>
          </p:nvPr>
        </p:nvGraphicFramePr>
        <p:xfrm>
          <a:off x="755576" y="1556792"/>
          <a:ext cx="7704856" cy="4938029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643299"/>
                <a:gridCol w="2327247"/>
                <a:gridCol w="2166025"/>
                <a:gridCol w="2568285"/>
              </a:tblGrid>
              <a:tr h="801239">
                <a:tc>
                  <a:txBody>
                    <a:bodyPr/>
                    <a:lstStyle/>
                    <a:p>
                      <a:pPr algn="ctr" fontAlgn="b"/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800" u="none" strike="noStrike" dirty="0" smtClean="0">
                          <a:effectLst/>
                        </a:rPr>
                        <a:t>Date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u="none" strike="noStrike" dirty="0" smtClean="0">
                          <a:effectLst/>
                        </a:rPr>
                        <a:t>Category</a:t>
                      </a:r>
                      <a:endParaRPr lang="en-US" altLang="ja-JP" sz="2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>
                          <a:effectLst/>
                        </a:rPr>
                        <a:t>Method of Maintenance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 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394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2011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2011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3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4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</a:t>
                      </a:r>
                      <a:endParaRPr lang="ja-JP" alt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5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6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7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8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9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10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18, 2012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11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24, 2012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18488" cy="1143000"/>
          </a:xfrm>
        </p:spPr>
        <p:txBody>
          <a:bodyPr/>
          <a:lstStyle/>
          <a:p>
            <a:r>
              <a:rPr kumimoji="1" lang="en-US" altLang="ja-JP" dirty="0" smtClean="0"/>
              <a:t>Candidates for Maintenance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35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>
          <a:xfrm>
            <a:off x="4139952" y="2264479"/>
            <a:ext cx="1440160" cy="4392488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/>
          </a:p>
        </p:txBody>
      </p:sp>
      <p:sp>
        <p:nvSpPr>
          <p:cNvPr id="7" name="角丸四角形吹き出し 6"/>
          <p:cNvSpPr/>
          <p:nvPr/>
        </p:nvSpPr>
        <p:spPr>
          <a:xfrm>
            <a:off x="251520" y="4653136"/>
            <a:ext cx="4045308" cy="1344541"/>
          </a:xfrm>
          <a:prstGeom prst="wedgeRoundRectCallout">
            <a:avLst>
              <a:gd name="adj1" fmla="val 49329"/>
              <a:gd name="adj2" fmla="val -121903"/>
              <a:gd name="adj3" fmla="val 16667"/>
            </a:avLst>
          </a:prstGeom>
          <a:solidFill>
            <a:srgbClr val="FEBA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All candidates are </a:t>
            </a:r>
          </a:p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newly-appeared clone sets.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59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347276"/>
              </p:ext>
            </p:extLst>
          </p:nvPr>
        </p:nvGraphicFramePr>
        <p:xfrm>
          <a:off x="755576" y="1556792"/>
          <a:ext cx="7704856" cy="4938029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643299"/>
                <a:gridCol w="2327247"/>
                <a:gridCol w="2166025"/>
                <a:gridCol w="2568285"/>
              </a:tblGrid>
              <a:tr h="801239">
                <a:tc>
                  <a:txBody>
                    <a:bodyPr/>
                    <a:lstStyle/>
                    <a:p>
                      <a:pPr algn="ctr" fontAlgn="b"/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800" u="none" strike="noStrike" dirty="0" smtClean="0">
                          <a:effectLst/>
                        </a:rPr>
                        <a:t>Date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u="none" strike="noStrike" dirty="0" smtClean="0">
                          <a:effectLst/>
                        </a:rPr>
                        <a:t>Category</a:t>
                      </a:r>
                      <a:endParaRPr lang="en-US" altLang="ja-JP" sz="2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>
                          <a:effectLst/>
                        </a:rPr>
                        <a:t>Method of Maintenance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 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394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2011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2011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3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4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</a:t>
                      </a:r>
                      <a:endParaRPr lang="ja-JP" alt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5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6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7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8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9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10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18, 2012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11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24, 2012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36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>
          <a:xfrm>
            <a:off x="6177358" y="2276872"/>
            <a:ext cx="2016224" cy="4248472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/>
          </a:p>
        </p:txBody>
      </p:sp>
      <p:sp>
        <p:nvSpPr>
          <p:cNvPr id="7" name="角丸四角形吹き出し 6"/>
          <p:cNvSpPr/>
          <p:nvPr/>
        </p:nvSpPr>
        <p:spPr>
          <a:xfrm>
            <a:off x="2051720" y="4509120"/>
            <a:ext cx="3240360" cy="1656184"/>
          </a:xfrm>
          <a:prstGeom prst="wedgeRoundRectCallout">
            <a:avLst>
              <a:gd name="adj1" fmla="val 78691"/>
              <a:gd name="adj2" fmla="val -130527"/>
              <a:gd name="adj3" fmla="val 16667"/>
            </a:avLst>
          </a:prstGeom>
          <a:solidFill>
            <a:srgbClr val="FEBA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Almost of candidates needed refactoring!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18488" cy="1143000"/>
          </a:xfrm>
        </p:spPr>
        <p:txBody>
          <a:bodyPr/>
          <a:lstStyle/>
          <a:p>
            <a:r>
              <a:rPr kumimoji="1" lang="en-US" altLang="ja-JP" dirty="0" smtClean="0"/>
              <a:t>Candidates for Maintenance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705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485948"/>
              </p:ext>
            </p:extLst>
          </p:nvPr>
        </p:nvGraphicFramePr>
        <p:xfrm>
          <a:off x="755576" y="1556792"/>
          <a:ext cx="7704856" cy="4938029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643299"/>
                <a:gridCol w="2327247"/>
                <a:gridCol w="2166025"/>
                <a:gridCol w="2568285"/>
              </a:tblGrid>
              <a:tr h="801239">
                <a:tc>
                  <a:txBody>
                    <a:bodyPr/>
                    <a:lstStyle/>
                    <a:p>
                      <a:pPr algn="ctr" fontAlgn="b"/>
                      <a:endParaRPr lang="ja-JP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800" u="none" strike="noStrike" dirty="0" smtClean="0">
                          <a:effectLst/>
                        </a:rPr>
                        <a:t>Date</a:t>
                      </a:r>
                      <a:endParaRPr lang="ja-JP" alt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800" u="none" strike="noStrike" dirty="0" smtClean="0">
                          <a:effectLst/>
                        </a:rPr>
                        <a:t>Category</a:t>
                      </a:r>
                      <a:endParaRPr lang="en-US" altLang="ja-JP" sz="2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>
                          <a:effectLst/>
                        </a:rPr>
                        <a:t>Method of Maintenance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 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3940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2011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u="none" strike="noStrike" dirty="0" smtClean="0">
                          <a:effectLst/>
                        </a:rPr>
                        <a:t>Dec.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28,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altLang="ja-JP" sz="2400" u="none" strike="noStrike" dirty="0" smtClean="0">
                          <a:effectLst/>
                        </a:rPr>
                        <a:t>2011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3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4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Comment</a:t>
                      </a:r>
                      <a:endParaRPr lang="ja-JP" alt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5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6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7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13, 2012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8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9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16, 2012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10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18, 2012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  <a:endParaRPr lang="en-US" altLang="ja-JP" sz="24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9832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>
                          <a:effectLst/>
                        </a:rPr>
                        <a:t>11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2400" u="none" strike="noStrike" dirty="0" smtClean="0">
                          <a:effectLst/>
                        </a:rPr>
                        <a:t>Jan.</a:t>
                      </a:r>
                      <a:r>
                        <a:rPr lang="en-US" altLang="ja-JP" sz="2400" u="none" strike="noStrike" baseline="0" dirty="0" smtClean="0">
                          <a:effectLst/>
                        </a:rPr>
                        <a:t> 24, 2012</a:t>
                      </a:r>
                      <a:endParaRPr lang="en-US" altLang="ja-JP" sz="24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New</a:t>
                      </a:r>
                      <a:endParaRPr lang="en-US" altLang="ja-JP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Refactoring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37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>
          <a:xfrm>
            <a:off x="6158308" y="3395092"/>
            <a:ext cx="2016224" cy="576064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18488" cy="1143000"/>
          </a:xfrm>
        </p:spPr>
        <p:txBody>
          <a:bodyPr/>
          <a:lstStyle/>
          <a:p>
            <a:r>
              <a:rPr kumimoji="1" lang="en-US" altLang="ja-JP" dirty="0" smtClean="0"/>
              <a:t>Candidates for Maintenance</a:t>
            </a:r>
            <a:endParaRPr kumimoji="1" lang="ja-JP" altLang="en-US" dirty="0"/>
          </a:p>
        </p:txBody>
      </p:sp>
      <p:sp>
        <p:nvSpPr>
          <p:cNvPr id="9" name="角丸四角形吹き出し 8"/>
          <p:cNvSpPr/>
          <p:nvPr/>
        </p:nvSpPr>
        <p:spPr>
          <a:xfrm>
            <a:off x="2448272" y="5013176"/>
            <a:ext cx="4831060" cy="936104"/>
          </a:xfrm>
          <a:prstGeom prst="wedgeRoundRectCallout">
            <a:avLst>
              <a:gd name="adj1" fmla="val 43780"/>
              <a:gd name="adj2" fmla="val -161192"/>
              <a:gd name="adj3" fmla="val 16667"/>
            </a:avLst>
          </a:prstGeom>
          <a:solidFill>
            <a:srgbClr val="FEBAA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Add comment on the </a:t>
            </a:r>
            <a:r>
              <a:rPr kumimoji="1" lang="en-US" altLang="ja-JP" sz="2400" dirty="0" smtClean="0">
                <a:solidFill>
                  <a:schemeClr val="tx1"/>
                </a:solidFill>
              </a:rPr>
              <a:t>location of code clones </a:t>
            </a:r>
            <a:r>
              <a:rPr lang="en-US" altLang="ja-JP" sz="2400" dirty="0" smtClean="0">
                <a:solidFill>
                  <a:schemeClr val="tx1"/>
                </a:solidFill>
              </a:rPr>
              <a:t>in source code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47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Analysis</a:t>
            </a:r>
            <a:r>
              <a:rPr lang="ja-JP" altLang="en-US" dirty="0" smtClean="0"/>
              <a:t> </a:t>
            </a:r>
            <a:r>
              <a:rPr lang="en-US" altLang="ja-JP" dirty="0" smtClean="0"/>
              <a:t>of Application Result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38</a:t>
            </a:fld>
            <a:endParaRPr lang="en-US" altLang="ja-JP"/>
          </a:p>
        </p:txBody>
      </p:sp>
      <p:sp>
        <p:nvSpPr>
          <p:cNvPr id="7" name="下矢印 6"/>
          <p:cNvSpPr/>
          <p:nvPr/>
        </p:nvSpPr>
        <p:spPr>
          <a:xfrm>
            <a:off x="2836616" y="2996951"/>
            <a:ext cx="3384376" cy="7200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6291" y="3933056"/>
            <a:ext cx="84881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dirty="0"/>
              <a:t>Collect data for the techniques of recommend refactoring </a:t>
            </a:r>
            <a:r>
              <a:rPr lang="en-US" altLang="ja-JP" sz="2800" dirty="0" smtClean="0"/>
              <a:t>candidates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dirty="0" smtClean="0"/>
              <a:t>Help developers to reduce the cost of finding refactoring candidates</a:t>
            </a:r>
            <a:endParaRPr lang="en-US" altLang="ja-JP" sz="2800" dirty="0"/>
          </a:p>
        </p:txBody>
      </p:sp>
      <p:sp>
        <p:nvSpPr>
          <p:cNvPr id="10" name="角丸四角形 9"/>
          <p:cNvSpPr/>
          <p:nvPr/>
        </p:nvSpPr>
        <p:spPr>
          <a:xfrm>
            <a:off x="756420" y="1653975"/>
            <a:ext cx="7416824" cy="12265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solidFill>
                  <a:schemeClr val="tx1"/>
                </a:solidFill>
              </a:rPr>
              <a:t>We </a:t>
            </a:r>
            <a:r>
              <a:rPr lang="en-US" altLang="ja-JP" sz="3200" dirty="0" smtClean="0">
                <a:solidFill>
                  <a:schemeClr val="tx1"/>
                </a:solidFill>
              </a:rPr>
              <a:t>observed </a:t>
            </a:r>
            <a:r>
              <a:rPr lang="en-US" altLang="ja-JP" sz="3200" dirty="0">
                <a:solidFill>
                  <a:schemeClr val="tx1"/>
                </a:solidFill>
              </a:rPr>
              <a:t>the characteristics of refactoring </a:t>
            </a:r>
            <a:r>
              <a:rPr lang="en-US" altLang="ja-JP" sz="3200" dirty="0" smtClean="0">
                <a:solidFill>
                  <a:schemeClr val="tx1"/>
                </a:solidFill>
              </a:rPr>
              <a:t>candidate.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86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Findings 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31449" y="1700808"/>
            <a:ext cx="8912551" cy="1810386"/>
          </a:xfrm>
        </p:spPr>
        <p:txBody>
          <a:bodyPr/>
          <a:lstStyle/>
          <a:p>
            <a:r>
              <a:rPr lang="en-US" altLang="ja-JP" sz="3000" dirty="0"/>
              <a:t>All refactoring candidates are </a:t>
            </a:r>
            <a:r>
              <a:rPr lang="en-US" altLang="ja-JP" sz="3000" dirty="0" smtClean="0"/>
              <a:t>newly-appeared </a:t>
            </a:r>
            <a:r>
              <a:rPr lang="en-US" altLang="ja-JP" sz="3000" dirty="0"/>
              <a:t>by adding new code</a:t>
            </a:r>
            <a:r>
              <a:rPr lang="en-US" altLang="ja-JP" sz="3000" dirty="0" smtClean="0"/>
              <a:t>.</a:t>
            </a:r>
          </a:p>
          <a:p>
            <a:r>
              <a:rPr lang="en-US" altLang="ja-JP" sz="3000" dirty="0" smtClean="0"/>
              <a:t>We reduced candidates that are newly-appeared by only code replacement and deletion.</a:t>
            </a:r>
            <a:endParaRPr lang="en-US" altLang="ja-JP" sz="3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39</a:t>
            </a:fld>
            <a:endParaRPr lang="en-US" altLang="ja-JP"/>
          </a:p>
        </p:txBody>
      </p:sp>
      <p:sp>
        <p:nvSpPr>
          <p:cNvPr id="29" name="下矢印 28"/>
          <p:cNvSpPr/>
          <p:nvPr/>
        </p:nvSpPr>
        <p:spPr>
          <a:xfrm>
            <a:off x="2807804" y="3894240"/>
            <a:ext cx="3384376" cy="7200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角丸四角形 6"/>
          <p:cNvSpPr/>
          <p:nvPr/>
        </p:nvSpPr>
        <p:spPr bwMode="auto">
          <a:xfrm>
            <a:off x="534471" y="4797151"/>
            <a:ext cx="7920880" cy="1102821"/>
          </a:xfrm>
          <a:prstGeom prst="roundRect">
            <a:avLst/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3600" dirty="0" smtClean="0"/>
              <a:t>13% of clone sets were reduced.</a:t>
            </a:r>
            <a:endParaRPr kumimoji="0" lang="ja-JP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17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Maintaining Code Clones (1/2)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1255" y="1628800"/>
            <a:ext cx="8136904" cy="1447327"/>
          </a:xfrm>
        </p:spPr>
        <p:txBody>
          <a:bodyPr/>
          <a:lstStyle/>
          <a:p>
            <a:r>
              <a:rPr kumimoji="1" lang="en-US" altLang="ja-JP" dirty="0" smtClean="0"/>
              <a:t>Consistent modification</a:t>
            </a:r>
          </a:p>
          <a:p>
            <a:pPr lvl="1"/>
            <a:r>
              <a:rPr lang="en-US" altLang="ja-JP" dirty="0" smtClean="0"/>
              <a:t>Modifying code clones in a single clone set</a:t>
            </a:r>
            <a:r>
              <a:rPr lang="en-US" altLang="ja-JP" baseline="30000" dirty="0" smtClean="0"/>
              <a:t> </a:t>
            </a:r>
            <a:r>
              <a:rPr lang="en-US" altLang="ja-JP" dirty="0" smtClean="0"/>
              <a:t> consistently</a:t>
            </a:r>
          </a:p>
          <a:p>
            <a:pPr lvl="1"/>
            <a:endParaRPr kumimoji="1" lang="en-US" altLang="ja-JP" sz="2400" dirty="0" smtClean="0"/>
          </a:p>
          <a:p>
            <a:pPr lvl="1"/>
            <a:endParaRPr kumimoji="1" lang="en-US" altLang="ja-JP" sz="2400" dirty="0" smtClean="0"/>
          </a:p>
          <a:p>
            <a:pPr lvl="1"/>
            <a:endParaRPr kumimoji="1"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7596336" y="6296923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30" name="メモ 29"/>
          <p:cNvSpPr/>
          <p:nvPr/>
        </p:nvSpPr>
        <p:spPr bwMode="auto">
          <a:xfrm rot="10800000" flipH="1">
            <a:off x="1887651" y="3658430"/>
            <a:ext cx="1619445" cy="1860919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1" name="Freeform 13"/>
          <p:cNvSpPr>
            <a:spLocks/>
          </p:cNvSpPr>
          <p:nvPr/>
        </p:nvSpPr>
        <p:spPr bwMode="auto">
          <a:xfrm>
            <a:off x="2179939" y="4029793"/>
            <a:ext cx="1159701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32" name="メモ 31"/>
          <p:cNvSpPr/>
          <p:nvPr/>
        </p:nvSpPr>
        <p:spPr bwMode="auto">
          <a:xfrm rot="10800000" flipH="1">
            <a:off x="5421425" y="3646983"/>
            <a:ext cx="1627924" cy="1883813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3" name="Freeform 13"/>
          <p:cNvSpPr>
            <a:spLocks/>
          </p:cNvSpPr>
          <p:nvPr/>
        </p:nvSpPr>
        <p:spPr bwMode="auto">
          <a:xfrm>
            <a:off x="2155894" y="4847260"/>
            <a:ext cx="1166998" cy="44783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6" name="Freeform 13"/>
          <p:cNvSpPr>
            <a:spLocks/>
          </p:cNvSpPr>
          <p:nvPr/>
        </p:nvSpPr>
        <p:spPr bwMode="auto">
          <a:xfrm>
            <a:off x="5646939" y="3982264"/>
            <a:ext cx="1114208" cy="41715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47" name="直線矢印コネクタ 46"/>
          <p:cNvCxnSpPr/>
          <p:nvPr/>
        </p:nvCxnSpPr>
        <p:spPr bwMode="auto">
          <a:xfrm flipV="1">
            <a:off x="2759790" y="4487221"/>
            <a:ext cx="1" cy="360039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8" name="四角形吹き出し 47"/>
          <p:cNvSpPr/>
          <p:nvPr/>
        </p:nvSpPr>
        <p:spPr bwMode="auto">
          <a:xfrm>
            <a:off x="273487" y="3586219"/>
            <a:ext cx="1440160" cy="901002"/>
          </a:xfrm>
          <a:prstGeom prst="wedgeRectCallout">
            <a:avLst>
              <a:gd name="adj1" fmla="val 87081"/>
              <a:gd name="adj2" fmla="val 37126"/>
            </a:avLst>
          </a:prstGeom>
          <a:solidFill>
            <a:schemeClr val="accent6">
              <a:lumMod val="20000"/>
              <a:lumOff val="80000"/>
            </a:schemeClr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 smtClean="0"/>
              <a:t>Include Bugs</a:t>
            </a: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49" name="直線矢印コネクタ 48"/>
          <p:cNvCxnSpPr/>
          <p:nvPr/>
        </p:nvCxnSpPr>
        <p:spPr>
          <a:xfrm flipV="1">
            <a:off x="3523622" y="4245010"/>
            <a:ext cx="1965498" cy="22893"/>
          </a:xfrm>
          <a:prstGeom prst="straightConnector1">
            <a:avLst/>
          </a:prstGeom>
          <a:ln w="1270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/>
          <p:nvPr/>
        </p:nvCxnSpPr>
        <p:spPr>
          <a:xfrm flipV="1">
            <a:off x="3478921" y="4971358"/>
            <a:ext cx="1965498" cy="22893"/>
          </a:xfrm>
          <a:prstGeom prst="straightConnector1">
            <a:avLst/>
          </a:prstGeom>
          <a:ln w="1270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Freeform 13"/>
          <p:cNvSpPr>
            <a:spLocks/>
          </p:cNvSpPr>
          <p:nvPr/>
        </p:nvSpPr>
        <p:spPr bwMode="auto">
          <a:xfrm>
            <a:off x="5642366" y="4774152"/>
            <a:ext cx="1114208" cy="417150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54" name="直線矢印コネクタ 53"/>
          <p:cNvCxnSpPr/>
          <p:nvPr/>
        </p:nvCxnSpPr>
        <p:spPr bwMode="auto">
          <a:xfrm flipV="1">
            <a:off x="6202388" y="4416203"/>
            <a:ext cx="1" cy="360039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56" name="四角形吹き出し 55"/>
          <p:cNvSpPr/>
          <p:nvPr/>
        </p:nvSpPr>
        <p:spPr bwMode="auto">
          <a:xfrm>
            <a:off x="7330271" y="3402514"/>
            <a:ext cx="1440487" cy="887304"/>
          </a:xfrm>
          <a:prstGeom prst="wedgeRectCallout">
            <a:avLst>
              <a:gd name="adj1" fmla="val -83515"/>
              <a:gd name="adj2" fmla="val 54880"/>
            </a:avLst>
          </a:prstGeom>
          <a:solidFill>
            <a:schemeClr val="accent6">
              <a:lumMod val="20000"/>
              <a:lumOff val="80000"/>
            </a:schemeClr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ja-JP" sz="2400" dirty="0" smtClean="0"/>
              <a:t>Remove</a:t>
            </a:r>
          </a:p>
          <a:p>
            <a:pPr algn="ctr"/>
            <a:r>
              <a:rPr lang="en-US" altLang="ja-JP" sz="2400" dirty="0" smtClean="0"/>
              <a:t>Bugs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684854" y="3387728"/>
            <a:ext cx="15536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2000" dirty="0" smtClean="0"/>
              <a:t>Consistent </a:t>
            </a:r>
          </a:p>
          <a:p>
            <a:pPr algn="ctr"/>
            <a:r>
              <a:rPr lang="en-US" altLang="ja-JP" sz="2000" dirty="0" smtClean="0"/>
              <a:t>Modification</a:t>
            </a:r>
            <a:endParaRPr lang="ja-JP" altLang="en-US" sz="2000" dirty="0"/>
          </a:p>
        </p:txBody>
      </p:sp>
      <p:sp>
        <p:nvSpPr>
          <p:cNvPr id="58" name="円/楕円 57"/>
          <p:cNvSpPr/>
          <p:nvPr/>
        </p:nvSpPr>
        <p:spPr bwMode="auto">
          <a:xfrm>
            <a:off x="5353630" y="3741671"/>
            <a:ext cx="1691680" cy="165618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ＭＳ Ｐゴシック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1795824" y="5630278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400" dirty="0" smtClean="0"/>
              <a:t>Old Version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5353630" y="5630277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400" dirty="0" smtClean="0"/>
              <a:t>New Version</a:t>
            </a:r>
          </a:p>
        </p:txBody>
      </p:sp>
    </p:spTree>
    <p:extLst>
      <p:ext uri="{BB962C8B-B14F-4D97-AF65-F5344CB8AC3E}">
        <p14:creationId xmlns:p14="http://schemas.microsoft.com/office/powerpoint/2010/main" val="54973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272FE"/>
                                      </p:to>
                                    </p:animClr>
                                    <p:set>
                                      <p:cBhvr>
                                        <p:cTn id="7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272FE"/>
                                      </p:to>
                                    </p:animClr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18" grpId="0"/>
      <p:bldP spid="5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Findings </a:t>
            </a:r>
            <a:r>
              <a:rPr kumimoji="1" lang="en-US" altLang="ja-JP" dirty="0" smtClean="0"/>
              <a:t>(2/2)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9377" y="1700808"/>
            <a:ext cx="8401229" cy="1810386"/>
          </a:xfrm>
        </p:spPr>
        <p:txBody>
          <a:bodyPr/>
          <a:lstStyle/>
          <a:p>
            <a:r>
              <a:rPr lang="en-US" altLang="ja-JP" sz="3000" dirty="0"/>
              <a:t>All refactoring candidates include whole parts of loop or branch statements.</a:t>
            </a:r>
          </a:p>
          <a:p>
            <a:r>
              <a:rPr lang="en-US" altLang="ja-JP" sz="3000" dirty="0" smtClean="0"/>
              <a:t>We reduced candidates by eliminating syntactically </a:t>
            </a:r>
            <a:r>
              <a:rPr lang="en-US" altLang="ja-JP" sz="3000" dirty="0"/>
              <a:t>incomplete clone sets.</a:t>
            </a:r>
            <a:endParaRPr lang="ja-JP" altLang="en-US" sz="3000" dirty="0"/>
          </a:p>
          <a:p>
            <a:endParaRPr lang="en-US" altLang="ja-JP" sz="3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40</a:t>
            </a:fld>
            <a:endParaRPr lang="en-US" altLang="ja-JP"/>
          </a:p>
        </p:txBody>
      </p:sp>
      <p:sp>
        <p:nvSpPr>
          <p:cNvPr id="29" name="角丸四角形 28"/>
          <p:cNvSpPr/>
          <p:nvPr/>
        </p:nvSpPr>
        <p:spPr bwMode="auto">
          <a:xfrm>
            <a:off x="539552" y="4797149"/>
            <a:ext cx="7920880" cy="1102821"/>
          </a:xfrm>
          <a:prstGeom prst="roundRect">
            <a:avLst/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ja-JP" sz="3600" dirty="0" smtClean="0"/>
              <a:t>10% </a:t>
            </a:r>
            <a:r>
              <a:rPr lang="en-US" altLang="ja-JP" sz="3600" dirty="0"/>
              <a:t>of clone sets were </a:t>
            </a:r>
            <a:r>
              <a:rPr lang="en-US" altLang="ja-JP" sz="3600" dirty="0" smtClean="0"/>
              <a:t>reduced.</a:t>
            </a:r>
            <a:endParaRPr kumimoji="0" lang="ja-JP" altLang="en-US" sz="3600" dirty="0">
              <a:latin typeface="Times New Roman" pitchFamily="18" charset="0"/>
            </a:endParaRPr>
          </a:p>
        </p:txBody>
      </p:sp>
      <p:sp>
        <p:nvSpPr>
          <p:cNvPr id="15" name="下矢印 14"/>
          <p:cNvSpPr/>
          <p:nvPr/>
        </p:nvSpPr>
        <p:spPr>
          <a:xfrm>
            <a:off x="2807804" y="3847744"/>
            <a:ext cx="3384376" cy="7200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4592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Contents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kumimoji="1" lang="en-US" altLang="ja-JP" sz="3600" dirty="0" smtClean="0">
                <a:solidFill>
                  <a:schemeClr val="bg1">
                    <a:lumMod val="75000"/>
                  </a:schemeClr>
                </a:solidFill>
              </a:rPr>
              <a:t>Background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3600" dirty="0" smtClean="0">
                <a:solidFill>
                  <a:schemeClr val="bg1">
                    <a:lumMod val="75000"/>
                  </a:schemeClr>
                </a:solidFill>
              </a:rPr>
              <a:t>Clone Notifier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3600" dirty="0" smtClean="0">
                <a:solidFill>
                  <a:schemeClr val="bg1">
                    <a:lumMod val="75000"/>
                  </a:schemeClr>
                </a:solidFill>
              </a:rPr>
              <a:t>Industrial Application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ja-JP" sz="3600" u="sng" dirty="0" smtClean="0"/>
              <a:t>Summary and Future Work </a:t>
            </a:r>
            <a:endParaRPr kumimoji="1" lang="ja-JP" altLang="en-US" sz="3600" u="sng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070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892480" cy="1143000"/>
          </a:xfrm>
        </p:spPr>
        <p:txBody>
          <a:bodyPr/>
          <a:lstStyle/>
          <a:p>
            <a:r>
              <a:rPr kumimoji="1" lang="en-US" altLang="ja-JP" dirty="0" smtClean="0"/>
              <a:t>Summary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1520" y="1628800"/>
            <a:ext cx="9073008" cy="2917913"/>
          </a:xfrm>
        </p:spPr>
        <p:txBody>
          <a:bodyPr/>
          <a:lstStyle/>
          <a:p>
            <a:r>
              <a:rPr lang="en-US" altLang="ja-JP" dirty="0" smtClean="0"/>
              <a:t>Developed a Clone </a:t>
            </a:r>
            <a:r>
              <a:rPr lang="en-US" altLang="ja-JP" dirty="0" err="1" smtClean="0"/>
              <a:t>Notifier</a:t>
            </a:r>
            <a:r>
              <a:rPr lang="en-US" altLang="ja-JP" dirty="0" smtClean="0"/>
              <a:t> based </a:t>
            </a:r>
            <a:r>
              <a:rPr lang="en-US" altLang="ja-JP" dirty="0"/>
              <a:t>on opinions of industrial developers in </a:t>
            </a:r>
            <a:r>
              <a:rPr lang="en-US" altLang="ja-JP" dirty="0" smtClean="0"/>
              <a:t>NEC</a:t>
            </a:r>
          </a:p>
          <a:p>
            <a:r>
              <a:rPr lang="en-US" altLang="ja-JP" dirty="0"/>
              <a:t>Confirmed the usefulness of </a:t>
            </a:r>
            <a:r>
              <a:rPr lang="en-US" altLang="ja-JP" dirty="0" smtClean="0"/>
              <a:t>it by </a:t>
            </a:r>
            <a:r>
              <a:rPr lang="en-US" altLang="ja-JP" dirty="0"/>
              <a:t>applying to </a:t>
            </a:r>
            <a:r>
              <a:rPr lang="en-US" altLang="ja-JP" dirty="0" smtClean="0"/>
              <a:t>the industrial development process</a:t>
            </a:r>
          </a:p>
          <a:p>
            <a:pPr lvl="1"/>
            <a:r>
              <a:rPr lang="en-US" altLang="ja-JP" dirty="0" smtClean="0"/>
              <a:t>Clone </a:t>
            </a:r>
            <a:r>
              <a:rPr lang="en-US" altLang="ja-JP" dirty="0" err="1" smtClean="0"/>
              <a:t>Notifier</a:t>
            </a:r>
            <a:r>
              <a:rPr lang="en-US" altLang="ja-JP" dirty="0" smtClean="0"/>
              <a:t> has been used </a:t>
            </a:r>
            <a:r>
              <a:rPr lang="en-US" altLang="ja-JP" dirty="0"/>
              <a:t>in </a:t>
            </a:r>
            <a:r>
              <a:rPr lang="en-US" altLang="ja-JP" dirty="0" smtClean="0"/>
              <a:t>NEC.</a:t>
            </a:r>
            <a:endParaRPr lang="en-US" altLang="ja-JP" dirty="0"/>
          </a:p>
          <a:p>
            <a:r>
              <a:rPr lang="en-US" altLang="ja-JP" dirty="0" smtClean="0"/>
              <a:t>Investigated the characteristics of clone sets recognized as refactoring </a:t>
            </a:r>
          </a:p>
          <a:p>
            <a:pPr lvl="1"/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3262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892480" cy="1143000"/>
          </a:xfrm>
        </p:spPr>
        <p:txBody>
          <a:bodyPr/>
          <a:lstStyle/>
          <a:p>
            <a:r>
              <a:rPr kumimoji="1" lang="en-US" altLang="ja-JP" dirty="0" smtClean="0"/>
              <a:t>Future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9512" y="1700808"/>
            <a:ext cx="8784976" cy="2016224"/>
          </a:xfrm>
        </p:spPr>
        <p:txBody>
          <a:bodyPr/>
          <a:lstStyle/>
          <a:p>
            <a:r>
              <a:rPr lang="en-US" altLang="ja-JP" dirty="0"/>
              <a:t>Integrate the filtering techniques with Clone </a:t>
            </a:r>
            <a:r>
              <a:rPr lang="en-US" altLang="ja-JP" dirty="0" smtClean="0"/>
              <a:t>Notifier based on findings of investigation</a:t>
            </a:r>
            <a:endParaRPr lang="en-US" altLang="ja-JP" dirty="0"/>
          </a:p>
          <a:p>
            <a:r>
              <a:rPr lang="en-US" altLang="ja-JP" dirty="0"/>
              <a:t>Conduct longer-term case </a:t>
            </a:r>
            <a:r>
              <a:rPr lang="en-US" altLang="ja-JP" dirty="0" smtClean="0"/>
              <a:t>study</a:t>
            </a:r>
          </a:p>
          <a:p>
            <a:pPr marL="457200" lvl="1" indent="0">
              <a:buNone/>
            </a:pP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43</a:t>
            </a:fld>
            <a:endParaRPr lang="en-US" altLang="ja-JP"/>
          </a:p>
        </p:txBody>
      </p:sp>
      <p:pic>
        <p:nvPicPr>
          <p:cNvPr id="5" name="Picture 2" descr="妙案,オンライン,ビジネス,キャラクター,コンセプト,アイディア,発想,電球,電球光,人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4940" y="3573016"/>
            <a:ext cx="2447428" cy="24474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3773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470025"/>
          </a:xfrm>
        </p:spPr>
        <p:txBody>
          <a:bodyPr/>
          <a:lstStyle/>
          <a:p>
            <a:r>
              <a:rPr kumimoji="1" lang="en-US" altLang="ja-JP" sz="5400" dirty="0" smtClean="0"/>
              <a:t>Thank you!</a:t>
            </a:r>
            <a:endParaRPr kumimoji="1" lang="ja-JP" altLang="en-US" sz="5400" dirty="0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9D613B7-5AF0-4AC3-BE7A-10773B834898}" type="slidenum">
              <a:rPr lang="en-US" altLang="ja-JP" smtClean="0"/>
              <a:pPr/>
              <a:t>44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Maintaining Code Clones (2/2)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628801"/>
            <a:ext cx="8136904" cy="1656184"/>
          </a:xfrm>
        </p:spPr>
        <p:txBody>
          <a:bodyPr/>
          <a:lstStyle/>
          <a:p>
            <a:r>
              <a:rPr lang="en-US" altLang="ja-JP" dirty="0" smtClean="0"/>
              <a:t>Refactoring</a:t>
            </a:r>
          </a:p>
          <a:p>
            <a:pPr lvl="1"/>
            <a:r>
              <a:rPr kumimoji="1" lang="en-US" altLang="ja-JP" dirty="0" smtClean="0"/>
              <a:t>Merging clone set into a single program </a:t>
            </a:r>
            <a:r>
              <a:rPr lang="en-US" altLang="ja-JP" dirty="0" smtClean="0"/>
              <a:t>unit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7596336" y="6296923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46" name="メモ 45"/>
          <p:cNvSpPr/>
          <p:nvPr/>
        </p:nvSpPr>
        <p:spPr bwMode="auto">
          <a:xfrm rot="10800000" flipH="1">
            <a:off x="5177676" y="3575152"/>
            <a:ext cx="1520478" cy="1832068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7" name="Freeform 13"/>
          <p:cNvSpPr>
            <a:spLocks/>
          </p:cNvSpPr>
          <p:nvPr/>
        </p:nvSpPr>
        <p:spPr bwMode="auto">
          <a:xfrm>
            <a:off x="5395389" y="3885844"/>
            <a:ext cx="1104744" cy="52146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92D05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8" name="Line 24"/>
          <p:cNvSpPr>
            <a:spLocks noChangeShapeType="1"/>
          </p:cNvSpPr>
          <p:nvPr/>
        </p:nvSpPr>
        <p:spPr bwMode="auto">
          <a:xfrm>
            <a:off x="5395389" y="4728765"/>
            <a:ext cx="1104744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1" name="四角形吹き出し 50"/>
          <p:cNvSpPr/>
          <p:nvPr/>
        </p:nvSpPr>
        <p:spPr bwMode="auto">
          <a:xfrm>
            <a:off x="6795813" y="2869809"/>
            <a:ext cx="1941499" cy="807458"/>
          </a:xfrm>
          <a:prstGeom prst="wedgeRectCallout">
            <a:avLst>
              <a:gd name="adj1" fmla="val -64149"/>
              <a:gd name="adj2" fmla="val 93777"/>
            </a:avLst>
          </a:prstGeom>
          <a:solidFill>
            <a:srgbClr val="92D050"/>
          </a:solidFill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ja-JP" sz="2000" dirty="0" smtClean="0"/>
              <a:t>Remove </a:t>
            </a:r>
          </a:p>
          <a:p>
            <a:pPr algn="ctr"/>
            <a:r>
              <a:rPr lang="en-US" altLang="ja-JP" sz="2000" dirty="0" smtClean="0"/>
              <a:t>Code Clones</a:t>
            </a:r>
            <a:endParaRPr lang="ja-JP" altLang="en-US" sz="2000" dirty="0"/>
          </a:p>
        </p:txBody>
      </p:sp>
      <p:sp>
        <p:nvSpPr>
          <p:cNvPr id="52" name="左カーブ矢印 51"/>
          <p:cNvSpPr/>
          <p:nvPr/>
        </p:nvSpPr>
        <p:spPr>
          <a:xfrm flipV="1">
            <a:off x="6624022" y="3987741"/>
            <a:ext cx="529114" cy="94407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3" name="タイトル 1"/>
          <p:cNvSpPr txBox="1">
            <a:spLocks/>
          </p:cNvSpPr>
          <p:nvPr/>
        </p:nvSpPr>
        <p:spPr bwMode="auto">
          <a:xfrm>
            <a:off x="7020272" y="4292201"/>
            <a:ext cx="1284992" cy="44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call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5" name="Line 24"/>
          <p:cNvSpPr>
            <a:spLocks noChangeShapeType="1"/>
          </p:cNvSpPr>
          <p:nvPr/>
        </p:nvSpPr>
        <p:spPr bwMode="auto">
          <a:xfrm>
            <a:off x="5403165" y="5003824"/>
            <a:ext cx="1104744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8" name="メモ 57"/>
          <p:cNvSpPr/>
          <p:nvPr/>
        </p:nvSpPr>
        <p:spPr bwMode="auto">
          <a:xfrm rot="10800000" flipH="1">
            <a:off x="1319886" y="3562695"/>
            <a:ext cx="1619445" cy="1860919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59" name="Freeform 13"/>
          <p:cNvSpPr>
            <a:spLocks/>
          </p:cNvSpPr>
          <p:nvPr/>
        </p:nvSpPr>
        <p:spPr bwMode="auto">
          <a:xfrm>
            <a:off x="1505365" y="3934058"/>
            <a:ext cx="1159701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60" name="Freeform 13"/>
          <p:cNvSpPr>
            <a:spLocks/>
          </p:cNvSpPr>
          <p:nvPr/>
        </p:nvSpPr>
        <p:spPr bwMode="auto">
          <a:xfrm>
            <a:off x="1569129" y="4737469"/>
            <a:ext cx="1166998" cy="44783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61" name="直線矢印コネクタ 60"/>
          <p:cNvCxnSpPr/>
          <p:nvPr/>
        </p:nvCxnSpPr>
        <p:spPr bwMode="auto">
          <a:xfrm flipV="1">
            <a:off x="2076927" y="4323797"/>
            <a:ext cx="1" cy="360039"/>
          </a:xfrm>
          <a:prstGeom prst="straightConnector1">
            <a:avLst/>
          </a:prstGeom>
          <a:solidFill>
            <a:schemeClr val="accent2"/>
          </a:solidFill>
          <a:ln w="4445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3" name="タイトル 1"/>
          <p:cNvSpPr txBox="1">
            <a:spLocks/>
          </p:cNvSpPr>
          <p:nvPr/>
        </p:nvSpPr>
        <p:spPr bwMode="auto">
          <a:xfrm>
            <a:off x="3089444" y="3562695"/>
            <a:ext cx="1833487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Merging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49" name="カギ線コネクタ 48"/>
          <p:cNvCxnSpPr/>
          <p:nvPr/>
        </p:nvCxnSpPr>
        <p:spPr>
          <a:xfrm flipV="1">
            <a:off x="2892003" y="4147432"/>
            <a:ext cx="1493585" cy="748029"/>
          </a:xfrm>
          <a:prstGeom prst="bentConnector3">
            <a:avLst>
              <a:gd name="adj1" fmla="val 50000"/>
            </a:avLst>
          </a:prstGeom>
          <a:ln w="127000">
            <a:solidFill>
              <a:srgbClr val="2B95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/>
          <p:cNvCxnSpPr/>
          <p:nvPr/>
        </p:nvCxnSpPr>
        <p:spPr>
          <a:xfrm>
            <a:off x="2873420" y="4147432"/>
            <a:ext cx="2376264" cy="0"/>
          </a:xfrm>
          <a:prstGeom prst="straightConnector1">
            <a:avLst/>
          </a:prstGeom>
          <a:ln w="127000">
            <a:solidFill>
              <a:srgbClr val="2B950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1187230" y="553893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400" dirty="0" smtClean="0"/>
              <a:t>Old Version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5076056" y="5533903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400" dirty="0" smtClean="0"/>
              <a:t>New Version</a:t>
            </a:r>
          </a:p>
        </p:txBody>
      </p:sp>
    </p:spTree>
    <p:extLst>
      <p:ext uri="{BB962C8B-B14F-4D97-AF65-F5344CB8AC3E}">
        <p14:creationId xmlns:p14="http://schemas.microsoft.com/office/powerpoint/2010/main" val="176638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168894" y="365919"/>
            <a:ext cx="9202579" cy="1143000"/>
          </a:xfrm>
        </p:spPr>
        <p:txBody>
          <a:bodyPr/>
          <a:lstStyle/>
          <a:p>
            <a:r>
              <a:rPr lang="en-US" altLang="ja-JP" dirty="0" smtClean="0"/>
              <a:t>Clone Detection Tool : CCFinder</a:t>
            </a:r>
            <a:r>
              <a:rPr lang="en-US" altLang="ja-JP" baseline="30000" dirty="0" smtClean="0"/>
              <a:t>[1]</a:t>
            </a:r>
            <a:endParaRPr lang="ja-JP" altLang="en-US" baseline="30000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179512" y="1497964"/>
            <a:ext cx="9073008" cy="2116832"/>
          </a:xfrm>
        </p:spPr>
        <p:txBody>
          <a:bodyPr/>
          <a:lstStyle/>
          <a:p>
            <a:r>
              <a:rPr lang="en-US" altLang="ja-JP" sz="2800" dirty="0" smtClean="0"/>
              <a:t>A token-based </a:t>
            </a:r>
            <a:r>
              <a:rPr lang="en-US" altLang="ja-JP" sz="2800" dirty="0"/>
              <a:t>clone detection </a:t>
            </a:r>
            <a:r>
              <a:rPr lang="en-US" altLang="ja-JP" sz="2800" dirty="0" smtClean="0"/>
              <a:t>tool</a:t>
            </a:r>
          </a:p>
          <a:p>
            <a:pPr lvl="1"/>
            <a:r>
              <a:rPr lang="en-US" altLang="ja-JP" sz="2400" dirty="0" smtClean="0"/>
              <a:t>Transform source code into sequence of tokens </a:t>
            </a:r>
          </a:p>
          <a:p>
            <a:pPr lvl="1"/>
            <a:r>
              <a:rPr lang="en-US" altLang="ja-JP" sz="2400" dirty="0" smtClean="0"/>
              <a:t>D</a:t>
            </a:r>
            <a:r>
              <a:rPr lang="en-US" altLang="ja-JP" sz="2400" dirty="0"/>
              <a:t>etect identical </a:t>
            </a:r>
            <a:r>
              <a:rPr lang="en-US" altLang="ja-JP" sz="2400" dirty="0" smtClean="0"/>
              <a:t>parts of the sequence as code clones </a:t>
            </a:r>
          </a:p>
          <a:p>
            <a:r>
              <a:rPr lang="en-US" altLang="ja-JP" sz="2800" dirty="0" smtClean="0"/>
              <a:t>High speed and accuracy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11" name="メモ 10"/>
          <p:cNvSpPr/>
          <p:nvPr/>
        </p:nvSpPr>
        <p:spPr bwMode="auto">
          <a:xfrm rot="10800000" flipH="1">
            <a:off x="683567" y="3571992"/>
            <a:ext cx="950817" cy="1300540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6" name="右矢印 15"/>
          <p:cNvSpPr/>
          <p:nvPr/>
        </p:nvSpPr>
        <p:spPr>
          <a:xfrm>
            <a:off x="2239091" y="4141156"/>
            <a:ext cx="1077803" cy="7060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137347" y="3590457"/>
            <a:ext cx="1077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smtClean="0"/>
              <a:t>Input</a:t>
            </a:r>
            <a:endParaRPr kumimoji="1" lang="ja-JP" altLang="en-US" sz="2400" dirty="0"/>
          </a:p>
        </p:txBody>
      </p:sp>
      <p:sp>
        <p:nvSpPr>
          <p:cNvPr id="19" name="右矢印 18"/>
          <p:cNvSpPr/>
          <p:nvPr/>
        </p:nvSpPr>
        <p:spPr>
          <a:xfrm>
            <a:off x="5774501" y="4073050"/>
            <a:ext cx="1077803" cy="6602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518412" y="3590456"/>
            <a:ext cx="1394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smtClean="0"/>
              <a:t>Output</a:t>
            </a:r>
            <a:endParaRPr kumimoji="1" lang="ja-JP" altLang="en-US" sz="2400" dirty="0"/>
          </a:p>
        </p:txBody>
      </p:sp>
      <p:sp>
        <p:nvSpPr>
          <p:cNvPr id="26" name="角丸四角形 25"/>
          <p:cNvSpPr/>
          <p:nvPr/>
        </p:nvSpPr>
        <p:spPr>
          <a:xfrm>
            <a:off x="312751" y="5251588"/>
            <a:ext cx="2302048" cy="5526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Source Files</a:t>
            </a:r>
          </a:p>
        </p:txBody>
      </p:sp>
      <p:sp>
        <p:nvSpPr>
          <p:cNvPr id="27" name="角丸四角形 26"/>
          <p:cNvSpPr/>
          <p:nvPr/>
        </p:nvSpPr>
        <p:spPr>
          <a:xfrm>
            <a:off x="6495367" y="5206560"/>
            <a:ext cx="2509611" cy="64275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900" dirty="0" smtClean="0">
                <a:solidFill>
                  <a:schemeClr val="tx1"/>
                </a:solidFill>
              </a:rPr>
              <a:t>Location Information of Code Clone</a:t>
            </a:r>
          </a:p>
        </p:txBody>
      </p:sp>
      <p:sp>
        <p:nvSpPr>
          <p:cNvPr id="28" name="メモ 27"/>
          <p:cNvSpPr/>
          <p:nvPr/>
        </p:nvSpPr>
        <p:spPr bwMode="auto">
          <a:xfrm rot="10800000" flipH="1">
            <a:off x="835967" y="3724392"/>
            <a:ext cx="950817" cy="1300540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9" name="メモ 28"/>
          <p:cNvSpPr/>
          <p:nvPr/>
        </p:nvSpPr>
        <p:spPr bwMode="auto">
          <a:xfrm rot="10800000" flipH="1">
            <a:off x="988367" y="3876792"/>
            <a:ext cx="950817" cy="1300540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2" name="メモ 31"/>
          <p:cNvSpPr/>
          <p:nvPr/>
        </p:nvSpPr>
        <p:spPr bwMode="auto">
          <a:xfrm rot="10800000" flipH="1">
            <a:off x="7131594" y="3534478"/>
            <a:ext cx="950817" cy="1300540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3517775" y="5251588"/>
            <a:ext cx="2281051" cy="5526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CCFinder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355882" y="5883282"/>
            <a:ext cx="8501905" cy="52322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[1] 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T. </a:t>
            </a:r>
            <a:r>
              <a:rPr lang="en-US" altLang="ja-JP" sz="1400" dirty="0" err="1">
                <a:solidFill>
                  <a:schemeClr val="tx2"/>
                </a:solidFill>
                <a:latin typeface="+mn-lt"/>
                <a:ea typeface="+mn-ea"/>
              </a:rPr>
              <a:t>Kamiya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, S. </a:t>
            </a:r>
            <a:r>
              <a:rPr lang="en-US" altLang="ja-JP" sz="1400" dirty="0" err="1">
                <a:solidFill>
                  <a:schemeClr val="tx2"/>
                </a:solidFill>
                <a:latin typeface="+mn-lt"/>
                <a:ea typeface="+mn-ea"/>
              </a:rPr>
              <a:t>Kusumoto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, and K. Inoue,  “CCFinder: A </a:t>
            </a:r>
            <a:r>
              <a:rPr lang="en-US" altLang="ja-JP" sz="1400" dirty="0" err="1" smtClean="0">
                <a:solidFill>
                  <a:schemeClr val="tx2"/>
                </a:solidFill>
                <a:latin typeface="+mn-lt"/>
                <a:ea typeface="+mn-ea"/>
              </a:rPr>
              <a:t>multilinguistic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 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token-based code clone detection system for large scale source code”,  </a:t>
            </a:r>
            <a:r>
              <a:rPr lang="en-US" altLang="ja-JP" sz="1400" i="1" dirty="0">
                <a:solidFill>
                  <a:schemeClr val="tx2"/>
                </a:solidFill>
                <a:latin typeface="+mn-lt"/>
                <a:ea typeface="+mn-ea"/>
              </a:rPr>
              <a:t>IEEE Transactions on Software Engineerin</a:t>
            </a:r>
            <a:r>
              <a:rPr lang="en-US" altLang="ja-JP" sz="1400" dirty="0">
                <a:solidFill>
                  <a:schemeClr val="tx2"/>
                </a:solidFill>
                <a:latin typeface="+mn-lt"/>
                <a:ea typeface="+mn-ea"/>
              </a:rPr>
              <a:t>g, 28(7):654-670, 2002</a:t>
            </a:r>
            <a:r>
              <a:rPr lang="en-US" altLang="ja-JP" sz="1400" dirty="0" smtClean="0">
                <a:solidFill>
                  <a:schemeClr val="tx2"/>
                </a:solidFill>
                <a:latin typeface="+mn-lt"/>
                <a:ea typeface="+mn-ea"/>
              </a:rPr>
              <a:t>.</a:t>
            </a:r>
            <a:endParaRPr lang="en-US" altLang="ja-JP" sz="1400" dirty="0">
              <a:solidFill>
                <a:schemeClr val="tx2"/>
              </a:solidFill>
              <a:latin typeface="+mn-lt"/>
              <a:ea typeface="+mn-ea"/>
            </a:endParaRPr>
          </a:p>
        </p:txBody>
      </p:sp>
      <p:pic>
        <p:nvPicPr>
          <p:cNvPr id="37" name="図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046" y="3708251"/>
            <a:ext cx="1783994" cy="1277417"/>
          </a:xfrm>
          <a:prstGeom prst="rect">
            <a:avLst/>
          </a:prstGeom>
        </p:spPr>
      </p:pic>
      <p:sp>
        <p:nvSpPr>
          <p:cNvPr id="38" name="Freeform 13"/>
          <p:cNvSpPr>
            <a:spLocks/>
          </p:cNvSpPr>
          <p:nvPr/>
        </p:nvSpPr>
        <p:spPr bwMode="auto">
          <a:xfrm>
            <a:off x="7140823" y="3883921"/>
            <a:ext cx="941588" cy="22182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39" name="Freeform 13"/>
          <p:cNvSpPr>
            <a:spLocks/>
          </p:cNvSpPr>
          <p:nvPr/>
        </p:nvSpPr>
        <p:spPr bwMode="auto">
          <a:xfrm>
            <a:off x="7140823" y="4306751"/>
            <a:ext cx="941588" cy="22182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0" name="メモ 39"/>
          <p:cNvSpPr/>
          <p:nvPr/>
        </p:nvSpPr>
        <p:spPr bwMode="auto">
          <a:xfrm rot="10800000" flipH="1">
            <a:off x="7283994" y="3686878"/>
            <a:ext cx="950817" cy="1300540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1" name="Freeform 13"/>
          <p:cNvSpPr>
            <a:spLocks/>
          </p:cNvSpPr>
          <p:nvPr/>
        </p:nvSpPr>
        <p:spPr bwMode="auto">
          <a:xfrm>
            <a:off x="7293223" y="4036321"/>
            <a:ext cx="941588" cy="22182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2" name="Freeform 13"/>
          <p:cNvSpPr>
            <a:spLocks/>
          </p:cNvSpPr>
          <p:nvPr/>
        </p:nvSpPr>
        <p:spPr bwMode="auto">
          <a:xfrm>
            <a:off x="7293223" y="4459151"/>
            <a:ext cx="941588" cy="22182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3" name="メモ 42"/>
          <p:cNvSpPr/>
          <p:nvPr/>
        </p:nvSpPr>
        <p:spPr bwMode="auto">
          <a:xfrm rot="10800000" flipH="1">
            <a:off x="7436394" y="3839278"/>
            <a:ext cx="950817" cy="1300540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4" name="Freeform 13"/>
          <p:cNvSpPr>
            <a:spLocks/>
          </p:cNvSpPr>
          <p:nvPr/>
        </p:nvSpPr>
        <p:spPr bwMode="auto">
          <a:xfrm>
            <a:off x="7445623" y="4188721"/>
            <a:ext cx="941588" cy="22182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45" name="Freeform 13"/>
          <p:cNvSpPr>
            <a:spLocks/>
          </p:cNvSpPr>
          <p:nvPr/>
        </p:nvSpPr>
        <p:spPr bwMode="auto">
          <a:xfrm>
            <a:off x="7445623" y="4611551"/>
            <a:ext cx="941588" cy="22182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43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Clone Change Management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altLang="ja-JP" sz="2800" dirty="0"/>
              <a:t>Besides CCFinder, various clone detection tools have been proposed</a:t>
            </a:r>
            <a:r>
              <a:rPr lang="en-US" altLang="ja-JP" sz="2800" dirty="0" smtClean="0"/>
              <a:t>.</a:t>
            </a:r>
          </a:p>
          <a:p>
            <a:r>
              <a:rPr lang="en-US" altLang="ja-JP" sz="2800" dirty="0" smtClean="0"/>
              <a:t>Developers </a:t>
            </a:r>
            <a:r>
              <a:rPr lang="en-US" altLang="ja-JP" sz="2800" dirty="0"/>
              <a:t>have to find </a:t>
            </a:r>
            <a:r>
              <a:rPr lang="en-US" altLang="ja-JP" sz="2800" dirty="0" smtClean="0"/>
              <a:t>targets </a:t>
            </a:r>
            <a:r>
              <a:rPr lang="en-US" altLang="ja-JP" sz="2800" dirty="0"/>
              <a:t>of refactoring </a:t>
            </a:r>
            <a:r>
              <a:rPr lang="en-US" altLang="ja-JP" sz="2800" dirty="0" smtClean="0"/>
              <a:t>or </a:t>
            </a:r>
            <a:r>
              <a:rPr lang="en-US" altLang="ja-JP" sz="2800" dirty="0"/>
              <a:t>consistent modification manually</a:t>
            </a:r>
            <a:r>
              <a:rPr lang="en-US" altLang="ja-JP" sz="2800" dirty="0" smtClean="0"/>
              <a:t>.</a:t>
            </a:r>
          </a:p>
          <a:p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5" name="下矢印 4"/>
          <p:cNvSpPr/>
          <p:nvPr/>
        </p:nvSpPr>
        <p:spPr>
          <a:xfrm>
            <a:off x="2785622" y="3545413"/>
            <a:ext cx="3556037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639205" y="4880819"/>
            <a:ext cx="7848872" cy="12955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 smtClean="0">
                <a:solidFill>
                  <a:schemeClr val="tx1"/>
                </a:solidFill>
              </a:rPr>
              <a:t>It is necessary to perform</a:t>
            </a:r>
          </a:p>
          <a:p>
            <a:pPr algn="ctr"/>
            <a:r>
              <a:rPr lang="en-US" altLang="ja-JP" sz="3600" dirty="0" smtClean="0">
                <a:solidFill>
                  <a:schemeClr val="tx1"/>
                </a:solidFill>
              </a:rPr>
              <a:t>clone change management.</a:t>
            </a:r>
          </a:p>
        </p:txBody>
      </p:sp>
    </p:spTree>
    <p:extLst>
      <p:ext uri="{BB962C8B-B14F-4D97-AF65-F5344CB8AC3E}">
        <p14:creationId xmlns:p14="http://schemas.microsoft.com/office/powerpoint/2010/main" val="60264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917332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Newly-appeared code clones are candidates for refactoring.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5" name="メモ 4"/>
          <p:cNvSpPr/>
          <p:nvPr/>
        </p:nvSpPr>
        <p:spPr bwMode="auto">
          <a:xfrm rot="10800000" flipH="1">
            <a:off x="5508104" y="2898471"/>
            <a:ext cx="2664296" cy="2448272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6" name="メモ 5"/>
          <p:cNvSpPr/>
          <p:nvPr/>
        </p:nvSpPr>
        <p:spPr bwMode="auto">
          <a:xfrm rot="10800000" flipH="1">
            <a:off x="1258675" y="3006483"/>
            <a:ext cx="2664296" cy="2304256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7" name="直線矢印コネクタ 6"/>
          <p:cNvCxnSpPr/>
          <p:nvPr/>
        </p:nvCxnSpPr>
        <p:spPr bwMode="auto">
          <a:xfrm>
            <a:off x="3300429" y="3627637"/>
            <a:ext cx="2772308" cy="36004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8" name="直線矢印コネクタ 7"/>
          <p:cNvCxnSpPr/>
          <p:nvPr/>
        </p:nvCxnSpPr>
        <p:spPr bwMode="auto">
          <a:xfrm>
            <a:off x="3347864" y="3629515"/>
            <a:ext cx="2736304" cy="997148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" name="正方形/長方形 8"/>
          <p:cNvSpPr/>
          <p:nvPr/>
        </p:nvSpPr>
        <p:spPr>
          <a:xfrm>
            <a:off x="5868144" y="5466121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400" dirty="0" smtClean="0"/>
              <a:t>New Version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1618715" y="5399447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400" dirty="0" smtClean="0"/>
              <a:t>Old Version</a:t>
            </a:r>
          </a:p>
        </p:txBody>
      </p:sp>
      <p:sp>
        <p:nvSpPr>
          <p:cNvPr id="11" name="Freeform 13"/>
          <p:cNvSpPr>
            <a:spLocks/>
          </p:cNvSpPr>
          <p:nvPr/>
        </p:nvSpPr>
        <p:spPr bwMode="auto">
          <a:xfrm>
            <a:off x="1714622" y="3380026"/>
            <a:ext cx="1513607" cy="576064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rnd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pPr algn="ctr"/>
            <a:endParaRPr lang="ja-JP" altLang="ja-JP" sz="1800" b="1" dirty="0">
              <a:latin typeface="Arial" charset="0"/>
              <a:ea typeface="MS UI Gothic" pitchFamily="50" charset="-128"/>
            </a:endParaRPr>
          </a:p>
        </p:txBody>
      </p:sp>
      <p:sp>
        <p:nvSpPr>
          <p:cNvPr id="12" name="Freeform 13"/>
          <p:cNvSpPr>
            <a:spLocks/>
          </p:cNvSpPr>
          <p:nvPr/>
        </p:nvSpPr>
        <p:spPr bwMode="auto">
          <a:xfrm>
            <a:off x="6084168" y="4482647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13" name="Freeform 13"/>
          <p:cNvSpPr>
            <a:spLocks/>
          </p:cNvSpPr>
          <p:nvPr/>
        </p:nvSpPr>
        <p:spPr bwMode="auto">
          <a:xfrm>
            <a:off x="6084168" y="3402527"/>
            <a:ext cx="1440160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14" name="直線矢印コネクタ 13"/>
          <p:cNvCxnSpPr/>
          <p:nvPr/>
        </p:nvCxnSpPr>
        <p:spPr bwMode="auto">
          <a:xfrm flipV="1">
            <a:off x="6732240" y="3906584"/>
            <a:ext cx="0" cy="576063"/>
          </a:xfrm>
          <a:prstGeom prst="straightConnector1">
            <a:avLst/>
          </a:prstGeom>
          <a:solidFill>
            <a:schemeClr val="accent2"/>
          </a:solidFill>
          <a:ln w="6350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5" name="正方形/長方形 14"/>
          <p:cNvSpPr/>
          <p:nvPr/>
        </p:nvSpPr>
        <p:spPr>
          <a:xfrm>
            <a:off x="3866019" y="3906583"/>
            <a:ext cx="1584176" cy="41797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dirty="0" smtClean="0">
                <a:solidFill>
                  <a:schemeClr val="tx1"/>
                </a:solidFill>
              </a:rPr>
              <a:t>copy</a:t>
            </a:r>
            <a:endParaRPr kumimoji="1" lang="ja-JP" altLang="en-US" sz="2800" dirty="0">
              <a:solidFill>
                <a:schemeClr val="tx1"/>
              </a:solidFill>
            </a:endParaRPr>
          </a:p>
        </p:txBody>
      </p:sp>
      <p:sp>
        <p:nvSpPr>
          <p:cNvPr id="22" name="タイトル 1"/>
          <p:cNvSpPr>
            <a:spLocks noGrp="1"/>
          </p:cNvSpPr>
          <p:nvPr>
            <p:ph type="title"/>
          </p:nvPr>
        </p:nvSpPr>
        <p:spPr>
          <a:xfrm>
            <a:off x="313433" y="300664"/>
            <a:ext cx="8435280" cy="1143000"/>
          </a:xfrm>
        </p:spPr>
        <p:txBody>
          <a:bodyPr/>
          <a:lstStyle/>
          <a:p>
            <a:r>
              <a:rPr kumimoji="1" lang="en-US" altLang="ja-JP" sz="4000" dirty="0" smtClean="0"/>
              <a:t>Examples of Clone Change </a:t>
            </a:r>
            <a:r>
              <a:rPr lang="en-US" altLang="ja-JP" sz="4000" dirty="0" smtClean="0"/>
              <a:t>Management</a:t>
            </a:r>
            <a:r>
              <a:rPr lang="ja-JP" altLang="en-US" sz="4000" dirty="0" smtClean="0"/>
              <a:t> </a:t>
            </a:r>
            <a:r>
              <a:rPr lang="en-US" altLang="ja-JP" sz="4000" dirty="0" smtClean="0"/>
              <a:t>(1/2)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89107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3433" y="300664"/>
            <a:ext cx="8435280" cy="1143000"/>
          </a:xfrm>
        </p:spPr>
        <p:txBody>
          <a:bodyPr/>
          <a:lstStyle/>
          <a:p>
            <a:r>
              <a:rPr kumimoji="1" lang="en-US" altLang="ja-JP" sz="4000" dirty="0" smtClean="0"/>
              <a:t>Examples of Clone Change </a:t>
            </a:r>
            <a:r>
              <a:rPr lang="en-US" altLang="ja-JP" sz="4000" dirty="0" smtClean="0"/>
              <a:t>Management</a:t>
            </a:r>
            <a:r>
              <a:rPr lang="ja-JP" altLang="en-US" sz="4000" dirty="0" smtClean="0"/>
              <a:t> </a:t>
            </a:r>
            <a:r>
              <a:rPr lang="en-US" altLang="ja-JP" sz="4000" dirty="0" smtClean="0"/>
              <a:t>(2/2)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36712" y="1601447"/>
            <a:ext cx="7895728" cy="917332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Inconsistent modified clone sets </a:t>
            </a:r>
            <a:r>
              <a:rPr lang="en-US" altLang="ja-JP" dirty="0" smtClean="0"/>
              <a:t>may introduce bugs into source code.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17" name="メモ 16"/>
          <p:cNvSpPr/>
          <p:nvPr/>
        </p:nvSpPr>
        <p:spPr bwMode="auto">
          <a:xfrm rot="10800000" flipH="1">
            <a:off x="5201187" y="3051820"/>
            <a:ext cx="2664296" cy="3024336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18" name="メモ 17"/>
          <p:cNvSpPr/>
          <p:nvPr/>
        </p:nvSpPr>
        <p:spPr bwMode="auto">
          <a:xfrm rot="10800000" flipH="1">
            <a:off x="1486508" y="3051820"/>
            <a:ext cx="2664296" cy="3024336"/>
          </a:xfrm>
          <a:prstGeom prst="foldedCorner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19" name="直線矢印コネクタ 18"/>
          <p:cNvCxnSpPr/>
          <p:nvPr/>
        </p:nvCxnSpPr>
        <p:spPr bwMode="auto">
          <a:xfrm>
            <a:off x="3682752" y="3843908"/>
            <a:ext cx="2048184" cy="1800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0" name="直線矢印コネクタ 19"/>
          <p:cNvCxnSpPr/>
          <p:nvPr/>
        </p:nvCxnSpPr>
        <p:spPr bwMode="auto">
          <a:xfrm>
            <a:off x="3754760" y="4635996"/>
            <a:ext cx="1976176" cy="1800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1" name="正方形/長方形 20"/>
          <p:cNvSpPr/>
          <p:nvPr/>
        </p:nvSpPr>
        <p:spPr>
          <a:xfrm>
            <a:off x="4042792" y="3627884"/>
            <a:ext cx="1336192" cy="36004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</a:rPr>
              <a:t>modify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482952" y="6133355"/>
            <a:ext cx="2213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400" dirty="0" smtClean="0"/>
              <a:t>New Version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1954560" y="6120254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n-US" altLang="ja-JP" sz="2400" dirty="0" smtClean="0"/>
              <a:t>Old Version</a:t>
            </a:r>
          </a:p>
        </p:txBody>
      </p:sp>
      <p:cxnSp>
        <p:nvCxnSpPr>
          <p:cNvPr id="24" name="直線矢印コネクタ 23"/>
          <p:cNvCxnSpPr/>
          <p:nvPr/>
        </p:nvCxnSpPr>
        <p:spPr bwMode="auto">
          <a:xfrm>
            <a:off x="3682752" y="5428084"/>
            <a:ext cx="2048184" cy="18002"/>
          </a:xfrm>
          <a:prstGeom prst="straightConnector1">
            <a:avLst/>
          </a:prstGeom>
          <a:solidFill>
            <a:schemeClr val="accent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5" name="Freeform 13"/>
          <p:cNvSpPr>
            <a:spLocks/>
          </p:cNvSpPr>
          <p:nvPr/>
        </p:nvSpPr>
        <p:spPr bwMode="auto">
          <a:xfrm>
            <a:off x="2163747" y="4437974"/>
            <a:ext cx="1440160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6" name="Freeform 13"/>
          <p:cNvSpPr>
            <a:spLocks/>
          </p:cNvSpPr>
          <p:nvPr/>
        </p:nvSpPr>
        <p:spPr bwMode="auto">
          <a:xfrm>
            <a:off x="2170583" y="5284068"/>
            <a:ext cx="1296144" cy="504056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7" name="Freeform 13"/>
          <p:cNvSpPr>
            <a:spLocks/>
          </p:cNvSpPr>
          <p:nvPr/>
        </p:nvSpPr>
        <p:spPr bwMode="auto">
          <a:xfrm>
            <a:off x="5915000" y="4419972"/>
            <a:ext cx="1512168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8" name="Freeform 13"/>
          <p:cNvSpPr>
            <a:spLocks/>
          </p:cNvSpPr>
          <p:nvPr/>
        </p:nvSpPr>
        <p:spPr bwMode="auto">
          <a:xfrm>
            <a:off x="5915000" y="3446131"/>
            <a:ext cx="1404156" cy="505897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sp>
        <p:nvSpPr>
          <p:cNvPr id="29" name="Freeform 13"/>
          <p:cNvSpPr>
            <a:spLocks/>
          </p:cNvSpPr>
          <p:nvPr/>
        </p:nvSpPr>
        <p:spPr bwMode="auto">
          <a:xfrm>
            <a:off x="5915000" y="5284068"/>
            <a:ext cx="1440160" cy="432048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  <p:cxnSp>
        <p:nvCxnSpPr>
          <p:cNvPr id="31" name="曲線コネクタ 30"/>
          <p:cNvCxnSpPr>
            <a:stCxn id="35" idx="1"/>
            <a:endCxn id="34" idx="1"/>
          </p:cNvCxnSpPr>
          <p:nvPr/>
        </p:nvCxnSpPr>
        <p:spPr bwMode="auto">
          <a:xfrm rot="10800000">
            <a:off x="2062572" y="3735896"/>
            <a:ext cx="12700" cy="1656184"/>
          </a:xfrm>
          <a:prstGeom prst="curvedConnector3">
            <a:avLst>
              <a:gd name="adj1" fmla="val 5552112"/>
            </a:avLst>
          </a:prstGeom>
          <a:solidFill>
            <a:schemeClr val="accent2"/>
          </a:solidFill>
          <a:ln w="5080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2" name="直線矢印コネクタ 31"/>
          <p:cNvCxnSpPr/>
          <p:nvPr/>
        </p:nvCxnSpPr>
        <p:spPr bwMode="auto">
          <a:xfrm>
            <a:off x="2833827" y="3987924"/>
            <a:ext cx="0" cy="432048"/>
          </a:xfrm>
          <a:prstGeom prst="straightConnector1">
            <a:avLst/>
          </a:prstGeom>
          <a:solidFill>
            <a:schemeClr val="accent2"/>
          </a:solidFill>
          <a:ln w="47625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3" name="直線矢印コネクタ 32"/>
          <p:cNvCxnSpPr/>
          <p:nvPr/>
        </p:nvCxnSpPr>
        <p:spPr bwMode="auto">
          <a:xfrm>
            <a:off x="2863044" y="4852020"/>
            <a:ext cx="0" cy="432048"/>
          </a:xfrm>
          <a:prstGeom prst="straightConnector1">
            <a:avLst/>
          </a:prstGeom>
          <a:solidFill>
            <a:schemeClr val="accent2"/>
          </a:solidFill>
          <a:ln w="47625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4" name="正方形/長方形 33"/>
          <p:cNvSpPr/>
          <p:nvPr/>
        </p:nvSpPr>
        <p:spPr bwMode="auto">
          <a:xfrm>
            <a:off x="2062572" y="3411860"/>
            <a:ext cx="1728192" cy="64807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 bwMode="auto">
          <a:xfrm>
            <a:off x="2062572" y="5068044"/>
            <a:ext cx="1728192" cy="64807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 bwMode="auto">
          <a:xfrm>
            <a:off x="5770984" y="5212060"/>
            <a:ext cx="1728192" cy="64807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37" name="直線矢印コネクタ 36"/>
          <p:cNvCxnSpPr/>
          <p:nvPr/>
        </p:nvCxnSpPr>
        <p:spPr bwMode="auto">
          <a:xfrm>
            <a:off x="6491064" y="3987924"/>
            <a:ext cx="0" cy="432048"/>
          </a:xfrm>
          <a:prstGeom prst="straightConnector1">
            <a:avLst/>
          </a:prstGeom>
          <a:solidFill>
            <a:schemeClr val="accent2"/>
          </a:solidFill>
          <a:ln w="47625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8" name="直線矢印コネクタ 37"/>
          <p:cNvCxnSpPr/>
          <p:nvPr/>
        </p:nvCxnSpPr>
        <p:spPr bwMode="auto">
          <a:xfrm>
            <a:off x="6491064" y="4852020"/>
            <a:ext cx="0" cy="432048"/>
          </a:xfrm>
          <a:prstGeom prst="straightConnector1">
            <a:avLst/>
          </a:prstGeom>
          <a:solidFill>
            <a:schemeClr val="accent2"/>
          </a:solidFill>
          <a:ln w="47625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9" name="正方形/長方形 38"/>
          <p:cNvSpPr/>
          <p:nvPr/>
        </p:nvSpPr>
        <p:spPr bwMode="auto">
          <a:xfrm>
            <a:off x="5698976" y="3411860"/>
            <a:ext cx="1728192" cy="64807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 bwMode="auto">
          <a:xfrm>
            <a:off x="2367372" y="3716660"/>
            <a:ext cx="1728192" cy="64807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cxnSp>
        <p:nvCxnSpPr>
          <p:cNvPr id="41" name="曲線コネクタ 40"/>
          <p:cNvCxnSpPr>
            <a:stCxn id="36" idx="3"/>
            <a:endCxn id="39" idx="3"/>
          </p:cNvCxnSpPr>
          <p:nvPr/>
        </p:nvCxnSpPr>
        <p:spPr bwMode="auto">
          <a:xfrm flipH="1" flipV="1">
            <a:off x="7427168" y="3735896"/>
            <a:ext cx="72008" cy="1800200"/>
          </a:xfrm>
          <a:prstGeom prst="curvedConnector3">
            <a:avLst>
              <a:gd name="adj1" fmla="val -1390585"/>
            </a:avLst>
          </a:prstGeom>
          <a:solidFill>
            <a:schemeClr val="accent2"/>
          </a:solidFill>
          <a:ln w="50800" cap="flat" cmpd="sng" algn="ctr">
            <a:solidFill>
              <a:schemeClr val="accent2"/>
            </a:solidFill>
            <a:prstDash val="solid"/>
            <a:round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3" name="直線矢印コネクタ 42"/>
          <p:cNvCxnSpPr/>
          <p:nvPr/>
        </p:nvCxnSpPr>
        <p:spPr bwMode="auto">
          <a:xfrm>
            <a:off x="1054460" y="3555876"/>
            <a:ext cx="798421" cy="157238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4" name="直線矢印コネクタ 43"/>
          <p:cNvCxnSpPr/>
          <p:nvPr/>
        </p:nvCxnSpPr>
        <p:spPr bwMode="auto">
          <a:xfrm>
            <a:off x="1054460" y="3555876"/>
            <a:ext cx="1008111" cy="1026114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5" name="直線矢印コネクタ 44"/>
          <p:cNvCxnSpPr>
            <a:endCxn id="35" idx="1"/>
          </p:cNvCxnSpPr>
          <p:nvPr/>
        </p:nvCxnSpPr>
        <p:spPr bwMode="auto">
          <a:xfrm>
            <a:off x="1054460" y="3555876"/>
            <a:ext cx="1008112" cy="1836204"/>
          </a:xfrm>
          <a:prstGeom prst="straightConnector1">
            <a:avLst/>
          </a:prstGeom>
          <a:solidFill>
            <a:schemeClr val="accent2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46" name="角丸四角形 45"/>
          <p:cNvSpPr/>
          <p:nvPr/>
        </p:nvSpPr>
        <p:spPr>
          <a:xfrm>
            <a:off x="179512" y="2780928"/>
            <a:ext cx="1523020" cy="774948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chemeClr val="tx1"/>
                </a:solidFill>
              </a:rPr>
              <a:t>Include</a:t>
            </a:r>
          </a:p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bugs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48" name="Freeform 13"/>
          <p:cNvSpPr>
            <a:spLocks/>
          </p:cNvSpPr>
          <p:nvPr/>
        </p:nvSpPr>
        <p:spPr bwMode="auto">
          <a:xfrm>
            <a:off x="2142964" y="3465097"/>
            <a:ext cx="1440160" cy="498157"/>
          </a:xfrm>
          <a:custGeom>
            <a:avLst/>
            <a:gdLst>
              <a:gd name="T0" fmla="*/ 0 w 732"/>
              <a:gd name="T1" fmla="*/ 0 h 149"/>
              <a:gd name="T2" fmla="*/ 6125 w 732"/>
              <a:gd name="T3" fmla="*/ 0 h 149"/>
              <a:gd name="T4" fmla="*/ 6125 w 732"/>
              <a:gd name="T5" fmla="*/ 3282 h 149"/>
              <a:gd name="T6" fmla="*/ 3930 w 732"/>
              <a:gd name="T7" fmla="*/ 3282 h 149"/>
              <a:gd name="T8" fmla="*/ 3930 w 732"/>
              <a:gd name="T9" fmla="*/ 4925 h 149"/>
              <a:gd name="T10" fmla="*/ 0 w 732"/>
              <a:gd name="T11" fmla="*/ 4925 h 149"/>
              <a:gd name="T12" fmla="*/ 0 w 732"/>
              <a:gd name="T13" fmla="*/ 0 h 14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2"/>
              <a:gd name="T22" fmla="*/ 0 h 149"/>
              <a:gd name="T23" fmla="*/ 732 w 732"/>
              <a:gd name="T24" fmla="*/ 149 h 14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2" h="149">
                <a:moveTo>
                  <a:pt x="0" y="0"/>
                </a:moveTo>
                <a:lnTo>
                  <a:pt x="732" y="0"/>
                </a:lnTo>
                <a:lnTo>
                  <a:pt x="732" y="99"/>
                </a:lnTo>
                <a:lnTo>
                  <a:pt x="470" y="99"/>
                </a:lnTo>
                <a:lnTo>
                  <a:pt x="470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 w="254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ja-JP" sz="1800" u="sng">
              <a:latin typeface="Arial" charset="0"/>
              <a:ea typeface="MS UI Gothic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651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6.9|12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7|6.9|12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5.4|1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1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5|3.6|8.2|1.4|1.4|2.4|6"/>
</p:tagLst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30206</TotalTime>
  <Words>1741</Words>
  <Application>Microsoft Office PowerPoint</Application>
  <PresentationFormat>画面に合わせる (4:3)</PresentationFormat>
  <Paragraphs>611</Paragraphs>
  <Slides>44</Slides>
  <Notes>44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44</vt:i4>
      </vt:variant>
    </vt:vector>
  </HeadingPairs>
  <TitlesOfParts>
    <vt:vector size="45" baseType="lpstr">
      <vt:lpstr>Sel-CoolMetal-white</vt:lpstr>
      <vt:lpstr>Applying Clone Change Notification System  into an Industrial Development Process</vt:lpstr>
      <vt:lpstr>Contents</vt:lpstr>
      <vt:lpstr>What is Code Clone ?</vt:lpstr>
      <vt:lpstr>Maintaining Code Clones (1/2)</vt:lpstr>
      <vt:lpstr>Maintaining Code Clones (2/2)</vt:lpstr>
      <vt:lpstr>Clone Detection Tool : CCFinder[1]</vt:lpstr>
      <vt:lpstr>Clone Change Management</vt:lpstr>
      <vt:lpstr>Examples of Clone Change Management (1/2)</vt:lpstr>
      <vt:lpstr>Examples of Clone Change Management (2/2)</vt:lpstr>
      <vt:lpstr>Industrial Motivation</vt:lpstr>
      <vt:lpstr>Overview of Our Study</vt:lpstr>
      <vt:lpstr>Contents</vt:lpstr>
      <vt:lpstr>Overview of Clone Notifier</vt:lpstr>
      <vt:lpstr>Process of Clone Notifier</vt:lpstr>
      <vt:lpstr>Step1: Checkout Source Code </vt:lpstr>
      <vt:lpstr>Step2: Detect Code Clones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Step5: Categorize Clone Set</vt:lpstr>
      <vt:lpstr>Example of Stable Clone Set</vt:lpstr>
      <vt:lpstr>Example of Changed Clone Set</vt:lpstr>
      <vt:lpstr>Example of New Clone Set</vt:lpstr>
      <vt:lpstr>Example of Deleted Clone Set</vt:lpstr>
      <vt:lpstr>Notification UIs</vt:lpstr>
      <vt:lpstr>Example of E-mail Notification</vt:lpstr>
      <vt:lpstr>Screenshots of Web-based UI</vt:lpstr>
      <vt:lpstr>Contents</vt:lpstr>
      <vt:lpstr>Industrial Application (1/2)</vt:lpstr>
      <vt:lpstr>Industrial Application (2/2)</vt:lpstr>
      <vt:lpstr>Candidates for Maintenance</vt:lpstr>
      <vt:lpstr>Candidates for Maintenance</vt:lpstr>
      <vt:lpstr>Candidates for Maintenance</vt:lpstr>
      <vt:lpstr>Candidates for Maintenance</vt:lpstr>
      <vt:lpstr>Analysis of Application Result</vt:lpstr>
      <vt:lpstr>Findings (1/2)</vt:lpstr>
      <vt:lpstr>Findings (2/2)</vt:lpstr>
      <vt:lpstr>Contents</vt:lpstr>
      <vt:lpstr>Summary</vt:lpstr>
      <vt:lpstr>Future Work</vt:lpstr>
      <vt:lpstr>Thank you!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Industrial Application of Clone Change Management System</dc:title>
  <dc:creator>Yamanaka</dc:creator>
  <cp:lastModifiedBy>y-yuki</cp:lastModifiedBy>
  <cp:revision>1086</cp:revision>
  <cp:lastPrinted>2012-05-30T08:07:13Z</cp:lastPrinted>
  <dcterms:created xsi:type="dcterms:W3CDTF">2012-05-10T06:41:56Z</dcterms:created>
  <dcterms:modified xsi:type="dcterms:W3CDTF">2013-05-21T20:51:56Z</dcterms:modified>
</cp:coreProperties>
</file>