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7" r:id="rId2"/>
    <p:sldId id="294" r:id="rId3"/>
    <p:sldId id="348" r:id="rId4"/>
    <p:sldId id="297" r:id="rId5"/>
    <p:sldId id="295" r:id="rId6"/>
    <p:sldId id="298" r:id="rId7"/>
    <p:sldId id="307" r:id="rId8"/>
    <p:sldId id="296" r:id="rId9"/>
    <p:sldId id="303" r:id="rId10"/>
    <p:sldId id="325" r:id="rId11"/>
    <p:sldId id="321" r:id="rId12"/>
    <p:sldId id="323" r:id="rId13"/>
    <p:sldId id="324" r:id="rId14"/>
    <p:sldId id="310" r:id="rId15"/>
    <p:sldId id="343" r:id="rId16"/>
    <p:sldId id="330" r:id="rId17"/>
    <p:sldId id="337" r:id="rId18"/>
    <p:sldId id="331" r:id="rId19"/>
    <p:sldId id="347" r:id="rId20"/>
    <p:sldId id="312" r:id="rId21"/>
    <p:sldId id="314" r:id="rId22"/>
    <p:sldId id="336" r:id="rId23"/>
    <p:sldId id="339" r:id="rId24"/>
    <p:sldId id="341" r:id="rId25"/>
    <p:sldId id="340" r:id="rId26"/>
    <p:sldId id="315" r:id="rId27"/>
    <p:sldId id="316" r:id="rId28"/>
    <p:sldId id="345" r:id="rId29"/>
    <p:sldId id="317" r:id="rId30"/>
    <p:sldId id="318" r:id="rId31"/>
    <p:sldId id="319" r:id="rId32"/>
    <p:sldId id="320" r:id="rId33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60F"/>
    <a:srgbClr val="EEAF12"/>
    <a:srgbClr val="199752"/>
    <a:srgbClr val="FF99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12" autoAdjust="0"/>
  </p:normalViewPr>
  <p:slideViewPr>
    <p:cSldViewPr>
      <p:cViewPr varScale="1">
        <p:scale>
          <a:sx n="83" d="100"/>
          <a:sy n="83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___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___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altLang="ja-JP" sz="2400" dirty="0"/>
              <a:t>|</a:t>
            </a:r>
            <a:r>
              <a:rPr lang="en-US" altLang="ja-JP" sz="2400" i="0" dirty="0">
                <a:latin typeface="Cambria Math" pitchFamily="18" charset="0"/>
                <a:ea typeface="Cambria Math" pitchFamily="18" charset="0"/>
              </a:rPr>
              <a:t>Backward(v)</a:t>
            </a:r>
            <a:r>
              <a:rPr lang="en-US" altLang="ja-JP" sz="2400" dirty="0"/>
              <a:t>|</a:t>
            </a:r>
            <a:r>
              <a:rPr lang="ja-JP" altLang="en-US" sz="2400" dirty="0"/>
              <a:t>と</a:t>
            </a:r>
            <a:r>
              <a:rPr lang="en-US" altLang="ja-JP" sz="2400" dirty="0"/>
              <a:t>|</a:t>
            </a:r>
            <a:r>
              <a:rPr lang="en-US" altLang="ja-JP" sz="2400" i="0" dirty="0">
                <a:latin typeface="Cambria Math" pitchFamily="18" charset="0"/>
                <a:ea typeface="Cambria Math" pitchFamily="18" charset="0"/>
              </a:rPr>
              <a:t>Forward(w)</a:t>
            </a:r>
            <a:r>
              <a:rPr lang="en-US" altLang="ja-JP" sz="2400" dirty="0"/>
              <a:t>|</a:t>
            </a:r>
            <a:r>
              <a:rPr lang="ja-JP" altLang="en-US" sz="2400" dirty="0"/>
              <a:t>の平均値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Sheet1!$AB$555</c:f>
              <c:strCache>
                <c:ptCount val="1"/>
                <c:pt idx="0">
                  <c:v>|Backward(v)|</c:v>
                </c:pt>
              </c:strCache>
            </c:strRef>
          </c:tx>
          <c:invertIfNegative val="0"/>
          <c:cat>
            <c:strRef>
              <c:f>Sheet1!$AC$554:$AI$554</c:f>
              <c:strCache>
                <c:ptCount val="7"/>
                <c:pt idx="0">
                  <c:v>tomcat</c:v>
                </c:pt>
                <c:pt idx="1">
                  <c:v>luindex </c:v>
                </c:pt>
                <c:pt idx="2">
                  <c:v>sunflow</c:v>
                </c:pt>
                <c:pt idx="3">
                  <c:v>avrora</c:v>
                </c:pt>
                <c:pt idx="4">
                  <c:v>pmd</c:v>
                </c:pt>
                <c:pt idx="5">
                  <c:v>xalan</c:v>
                </c:pt>
                <c:pt idx="6">
                  <c:v>batik</c:v>
                </c:pt>
              </c:strCache>
            </c:strRef>
          </c:cat>
          <c:val>
            <c:numRef>
              <c:f>Sheet1!$AC$555:$AI$555</c:f>
              <c:numCache>
                <c:formatCode>General</c:formatCode>
                <c:ptCount val="7"/>
                <c:pt idx="0">
                  <c:v>1E-3</c:v>
                </c:pt>
                <c:pt idx="1">
                  <c:v>2.4E-2</c:v>
                </c:pt>
                <c:pt idx="2">
                  <c:v>5.9000000000000004E-2</c:v>
                </c:pt>
                <c:pt idx="3">
                  <c:v>3.3000000000000002E-2</c:v>
                </c:pt>
                <c:pt idx="4">
                  <c:v>1.6E-2</c:v>
                </c:pt>
                <c:pt idx="5">
                  <c:v>1.4999999999999999E-2</c:v>
                </c:pt>
                <c:pt idx="6">
                  <c:v>2.7000000000000003E-2</c:v>
                </c:pt>
              </c:numCache>
            </c:numRef>
          </c:val>
        </c:ser>
        <c:ser>
          <c:idx val="1"/>
          <c:order val="1"/>
          <c:tx>
            <c:strRef>
              <c:f>Sheet1!$AB$556</c:f>
              <c:strCache>
                <c:ptCount val="1"/>
                <c:pt idx="0">
                  <c:v>|Forward(w)|</c:v>
                </c:pt>
              </c:strCache>
            </c:strRef>
          </c:tx>
          <c:invertIfNegative val="0"/>
          <c:cat>
            <c:strRef>
              <c:f>Sheet1!$AC$554:$AI$554</c:f>
              <c:strCache>
                <c:ptCount val="7"/>
                <c:pt idx="0">
                  <c:v>tomcat</c:v>
                </c:pt>
                <c:pt idx="1">
                  <c:v>luindex </c:v>
                </c:pt>
                <c:pt idx="2">
                  <c:v>sunflow</c:v>
                </c:pt>
                <c:pt idx="3">
                  <c:v>avrora</c:v>
                </c:pt>
                <c:pt idx="4">
                  <c:v>pmd</c:v>
                </c:pt>
                <c:pt idx="5">
                  <c:v>xalan</c:v>
                </c:pt>
                <c:pt idx="6">
                  <c:v>batik</c:v>
                </c:pt>
              </c:strCache>
            </c:strRef>
          </c:cat>
          <c:val>
            <c:numRef>
              <c:f>Sheet1!$AC$556:$AI$556</c:f>
              <c:numCache>
                <c:formatCode>General</c:formatCode>
                <c:ptCount val="7"/>
                <c:pt idx="0">
                  <c:v>1.1000000000000001E-3</c:v>
                </c:pt>
                <c:pt idx="1">
                  <c:v>1.2E-2</c:v>
                </c:pt>
                <c:pt idx="2">
                  <c:v>4.0999999999999995E-2</c:v>
                </c:pt>
                <c:pt idx="3">
                  <c:v>1.1000000000000001E-2</c:v>
                </c:pt>
                <c:pt idx="4">
                  <c:v>1.3999999999999999E-2</c:v>
                </c:pt>
                <c:pt idx="5">
                  <c:v>2.3E-2</c:v>
                </c:pt>
                <c:pt idx="6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539584"/>
        <c:axId val="53541120"/>
      </c:barChart>
      <c:catAx>
        <c:axId val="53539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53541120"/>
        <c:crosses val="autoZero"/>
        <c:auto val="1"/>
        <c:lblAlgn val="ctr"/>
        <c:lblOffset val="100"/>
        <c:noMultiLvlLbl val="0"/>
      </c:catAx>
      <c:valAx>
        <c:axId val="53541120"/>
        <c:scaling>
          <c:orientation val="minMax"/>
          <c:max val="6.0000000000000012E-2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800"/>
                </a:pPr>
                <a:r>
                  <a:rPr lang="ja-JP" altLang="en-US" sz="1800"/>
                  <a:t>プログラム全体に対する割合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ja-JP"/>
          </a:p>
        </c:txPr>
        <c:crossAx val="535395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i="0">
              <a:latin typeface="Cambria Math" pitchFamily="18" charset="0"/>
              <a:ea typeface="Cambria Math" pitchFamily="18" charset="0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rgbClr val="000000"/>
      </a:solidFill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Sheet1!$U$450</c:f>
              <c:strCache>
                <c:ptCount val="1"/>
                <c:pt idx="0">
                  <c:v>tomcat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Sheet1!$U$451:$U$469</c:f>
              <c:numCache>
                <c:formatCode>General</c:formatCode>
                <c:ptCount val="19"/>
                <c:pt idx="0">
                  <c:v>0.82199823857520304</c:v>
                </c:pt>
                <c:pt idx="1">
                  <c:v>0.98052647030042084</c:v>
                </c:pt>
                <c:pt idx="2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Sheet1!$V$450</c:f>
              <c:strCache>
                <c:ptCount val="1"/>
                <c:pt idx="0">
                  <c:v>luindex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Sheet1!$V$451:$V$469</c:f>
              <c:numCache>
                <c:formatCode>General</c:formatCode>
                <c:ptCount val="19"/>
                <c:pt idx="0">
                  <c:v>0.6639800322396131</c:v>
                </c:pt>
                <c:pt idx="1">
                  <c:v>0.70048359419686967</c:v>
                </c:pt>
                <c:pt idx="2">
                  <c:v>0.70048359419686967</c:v>
                </c:pt>
                <c:pt idx="3">
                  <c:v>0.70048359419686967</c:v>
                </c:pt>
                <c:pt idx="4">
                  <c:v>0.70048359419686967</c:v>
                </c:pt>
                <c:pt idx="5">
                  <c:v>0.70048359419686967</c:v>
                </c:pt>
                <c:pt idx="6">
                  <c:v>0.70048359419686967</c:v>
                </c:pt>
                <c:pt idx="7">
                  <c:v>0.70048359419686967</c:v>
                </c:pt>
                <c:pt idx="8">
                  <c:v>0.89900000000000002</c:v>
                </c:pt>
                <c:pt idx="9">
                  <c:v>0.98039623524517705</c:v>
                </c:pt>
                <c:pt idx="10">
                  <c:v>0.99454006551921381</c:v>
                </c:pt>
                <c:pt idx="11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Sheet1!$W$450</c:f>
              <c:strCache>
                <c:ptCount val="1"/>
                <c:pt idx="0">
                  <c:v>sunflow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Sheet1!$W$451:$W$469</c:f>
              <c:numCache>
                <c:formatCode>General</c:formatCode>
                <c:ptCount val="19"/>
                <c:pt idx="0">
                  <c:v>0.58499999999999996</c:v>
                </c:pt>
                <c:pt idx="1">
                  <c:v>0.625</c:v>
                </c:pt>
                <c:pt idx="2">
                  <c:v>0.64</c:v>
                </c:pt>
                <c:pt idx="3">
                  <c:v>0.64</c:v>
                </c:pt>
                <c:pt idx="4">
                  <c:v>0.64</c:v>
                </c:pt>
                <c:pt idx="5">
                  <c:v>0.64</c:v>
                </c:pt>
                <c:pt idx="6">
                  <c:v>0.64</c:v>
                </c:pt>
                <c:pt idx="7">
                  <c:v>0.64</c:v>
                </c:pt>
                <c:pt idx="8">
                  <c:v>0.64</c:v>
                </c:pt>
                <c:pt idx="9">
                  <c:v>0.64</c:v>
                </c:pt>
                <c:pt idx="10">
                  <c:v>0.64</c:v>
                </c:pt>
                <c:pt idx="11">
                  <c:v>0.64</c:v>
                </c:pt>
                <c:pt idx="12">
                  <c:v>0.64</c:v>
                </c:pt>
                <c:pt idx="13">
                  <c:v>0.64</c:v>
                </c:pt>
                <c:pt idx="14">
                  <c:v>0.64</c:v>
                </c:pt>
                <c:pt idx="15">
                  <c:v>0.64</c:v>
                </c:pt>
                <c:pt idx="16">
                  <c:v>0.64</c:v>
                </c:pt>
                <c:pt idx="17">
                  <c:v>0.9999650337424385</c:v>
                </c:pt>
                <c:pt idx="18">
                  <c:v>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Sheet1!$X$450</c:f>
              <c:strCache>
                <c:ptCount val="1"/>
                <c:pt idx="0">
                  <c:v>avrora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Sheet1!$X$451:$X$469</c:f>
              <c:numCache>
                <c:formatCode>General</c:formatCode>
                <c:ptCount val="19"/>
                <c:pt idx="0">
                  <c:v>0.64809729305610042</c:v>
                </c:pt>
                <c:pt idx="1">
                  <c:v>0.72520143646075386</c:v>
                </c:pt>
                <c:pt idx="2">
                  <c:v>0.76087153333132151</c:v>
                </c:pt>
                <c:pt idx="3">
                  <c:v>0.76087153333132151</c:v>
                </c:pt>
                <c:pt idx="4">
                  <c:v>0.76087153333132151</c:v>
                </c:pt>
                <c:pt idx="5">
                  <c:v>0.76087153333132151</c:v>
                </c:pt>
                <c:pt idx="6">
                  <c:v>0.76087153333132151</c:v>
                </c:pt>
                <c:pt idx="7">
                  <c:v>0.76087153333132151</c:v>
                </c:pt>
                <c:pt idx="8">
                  <c:v>0.76087153333132151</c:v>
                </c:pt>
                <c:pt idx="9">
                  <c:v>0.76087153333132151</c:v>
                </c:pt>
                <c:pt idx="10">
                  <c:v>0.76087153333132151</c:v>
                </c:pt>
                <c:pt idx="11">
                  <c:v>0.76087153333132151</c:v>
                </c:pt>
                <c:pt idx="12">
                  <c:v>0.76087153333132151</c:v>
                </c:pt>
                <c:pt idx="13">
                  <c:v>0.76087153333132151</c:v>
                </c:pt>
                <c:pt idx="14">
                  <c:v>0.99984911126535292</c:v>
                </c:pt>
                <c:pt idx="15">
                  <c:v>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Sheet1!$Y$450</c:f>
              <c:strCache>
                <c:ptCount val="1"/>
                <c:pt idx="0">
                  <c:v>pmd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Sheet1!$Y$451:$Y$469</c:f>
              <c:numCache>
                <c:formatCode>General</c:formatCode>
                <c:ptCount val="19"/>
                <c:pt idx="0">
                  <c:v>0.7714133688061191</c:v>
                </c:pt>
                <c:pt idx="1">
                  <c:v>0.81112071832391086</c:v>
                </c:pt>
                <c:pt idx="2">
                  <c:v>0.81112071832391086</c:v>
                </c:pt>
                <c:pt idx="3">
                  <c:v>0.81112071832391086</c:v>
                </c:pt>
                <c:pt idx="4">
                  <c:v>0.81112071832391086</c:v>
                </c:pt>
                <c:pt idx="5">
                  <c:v>0.81112071832391086</c:v>
                </c:pt>
                <c:pt idx="6">
                  <c:v>0.81112071832391086</c:v>
                </c:pt>
                <c:pt idx="7">
                  <c:v>0.81112071832391086</c:v>
                </c:pt>
                <c:pt idx="8">
                  <c:v>0.81112071832391086</c:v>
                </c:pt>
                <c:pt idx="9">
                  <c:v>0.9999866977053542</c:v>
                </c:pt>
                <c:pt idx="10">
                  <c:v>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Sheet1!$Z$450</c:f>
              <c:strCache>
                <c:ptCount val="1"/>
                <c:pt idx="0">
                  <c:v>xalan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Sheet1!$Z$451:$Z$469</c:f>
              <c:numCache>
                <c:formatCode>General</c:formatCode>
                <c:ptCount val="19"/>
                <c:pt idx="0">
                  <c:v>0.7642028158295282</c:v>
                </c:pt>
                <c:pt idx="1">
                  <c:v>0.78944063926940644</c:v>
                </c:pt>
                <c:pt idx="2">
                  <c:v>0.78944063926940644</c:v>
                </c:pt>
                <c:pt idx="3">
                  <c:v>0.78944063926940644</c:v>
                </c:pt>
                <c:pt idx="4">
                  <c:v>0.78944063926940644</c:v>
                </c:pt>
                <c:pt idx="5">
                  <c:v>0.78944063926940644</c:v>
                </c:pt>
                <c:pt idx="6">
                  <c:v>0.78944063926940644</c:v>
                </c:pt>
                <c:pt idx="7">
                  <c:v>0.78944063926940644</c:v>
                </c:pt>
                <c:pt idx="8">
                  <c:v>1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Sheet1!$AA$450</c:f>
              <c:strCache>
                <c:ptCount val="1"/>
                <c:pt idx="0">
                  <c:v>batik</c:v>
                </c:pt>
              </c:strCache>
            </c:strRef>
          </c:tx>
          <c:cat>
            <c:numRef>
              <c:f>Sheet1!$B$451:$B$469</c:f>
              <c:numCache>
                <c:formatCode>General</c:formatCode>
                <c:ptCount val="19"/>
                <c:pt idx="0">
                  <c:v>1E-3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</c:numCache>
            </c:numRef>
          </c:cat>
          <c:val>
            <c:numRef>
              <c:f>Sheet1!$AA$451:$AA$469</c:f>
              <c:numCache>
                <c:formatCode>General</c:formatCode>
                <c:ptCount val="19"/>
                <c:pt idx="0">
                  <c:v>0.70791342099901255</c:v>
                </c:pt>
                <c:pt idx="1">
                  <c:v>0.71401031299468676</c:v>
                </c:pt>
                <c:pt idx="2">
                  <c:v>0.71401031299468676</c:v>
                </c:pt>
                <c:pt idx="3">
                  <c:v>0.71401031299468676</c:v>
                </c:pt>
                <c:pt idx="4">
                  <c:v>0.71401031299468676</c:v>
                </c:pt>
                <c:pt idx="5">
                  <c:v>0.71401031299468676</c:v>
                </c:pt>
                <c:pt idx="6">
                  <c:v>0.71401031299468676</c:v>
                </c:pt>
                <c:pt idx="7">
                  <c:v>0.71401031299468676</c:v>
                </c:pt>
                <c:pt idx="8">
                  <c:v>0.71401031299468676</c:v>
                </c:pt>
                <c:pt idx="9">
                  <c:v>0.71401031299468676</c:v>
                </c:pt>
                <c:pt idx="1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179648"/>
        <c:axId val="177181824"/>
      </c:lineChart>
      <c:catAx>
        <c:axId val="177179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Times New Roman" pitchFamily="18" charset="0"/>
                  </a:defRPr>
                </a:pPr>
                <a:r>
                  <a:rPr lang="ja-JP" altLang="en-US" sz="2000" dirty="0">
                    <a:effectLst/>
                    <a:latin typeface="Calibri" pitchFamily="34" charset="0"/>
                    <a:ea typeface="+mn-ea"/>
                    <a:cs typeface="Times New Roman" pitchFamily="18" charset="0"/>
                  </a:rPr>
                  <a:t>プログラム全体に対する</a:t>
                </a:r>
                <a:r>
                  <a:rPr lang="en-US" altLang="ja-JP" sz="2000" i="0" dirty="0">
                    <a:effectLst/>
                    <a:latin typeface="Cambria Math" pitchFamily="18" charset="0"/>
                    <a:ea typeface="Cambria Math" pitchFamily="18" charset="0"/>
                    <a:cs typeface="Times New Roman" pitchFamily="18" charset="0"/>
                  </a:rPr>
                  <a:t>|Backward(v)|</a:t>
                </a:r>
                <a:r>
                  <a:rPr lang="ja-JP" altLang="en-US" sz="2000" dirty="0">
                    <a:effectLst/>
                    <a:latin typeface="Calibri" pitchFamily="34" charset="0"/>
                    <a:ea typeface="+mn-ea"/>
                    <a:cs typeface="Times New Roman" pitchFamily="18" charset="0"/>
                  </a:rPr>
                  <a:t>の割合</a:t>
                </a:r>
                <a:endParaRPr lang="ja-JP" altLang="ja-JP" sz="2000" dirty="0">
                  <a:effectLst/>
                  <a:latin typeface="Calibri" pitchFamily="34" charset="0"/>
                  <a:ea typeface="+mn-ea"/>
                  <a:cs typeface="Times New Roman" pitchFamily="18" charset="0"/>
                </a:endParaRP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ja-JP"/>
          </a:p>
        </c:txPr>
        <c:crossAx val="177181824"/>
        <c:crosses val="autoZero"/>
        <c:auto val="1"/>
        <c:lblAlgn val="ctr"/>
        <c:lblOffset val="100"/>
        <c:noMultiLvlLbl val="0"/>
      </c:catAx>
      <c:valAx>
        <c:axId val="177181824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2000"/>
                </a:pPr>
                <a:r>
                  <a:rPr lang="ja-JP" altLang="en-US" sz="2000"/>
                  <a:t>累積度数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Calibri" pitchFamily="34" charset="0"/>
              </a:defRPr>
            </a:pPr>
            <a:endParaRPr lang="ja-JP"/>
          </a:p>
        </c:txPr>
        <c:crossAx val="1771796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ja-JP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rgbClr val="000000"/>
      </a:solidFill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86BE2-BBDB-4811-AA5B-37922D44887B}" type="datetimeFigureOut">
              <a:rPr kumimoji="1" lang="ja-JP" altLang="en-US" smtClean="0"/>
              <a:t>2013/9/10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37918-84B0-46B8-B2E3-C0DBA286B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63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5B68D-6342-4685-82C6-9683D505C327}" type="datetimeFigureOut">
              <a:rPr kumimoji="1" lang="ja-JP" altLang="en-US" smtClean="0"/>
              <a:t>2013/9/10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1E0EE-5B6A-4C45-8178-CD0FC83B3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1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636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485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次ページにタイトルをつける場所がないのでとりあえず．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688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53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07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39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78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8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0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91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55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8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70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22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0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5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216941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628800"/>
            <a:ext cx="8856984" cy="1470025"/>
          </a:xfrm>
        </p:spPr>
        <p:txBody>
          <a:bodyPr lIns="0" rIns="0"/>
          <a:lstStyle/>
          <a:p>
            <a:r>
              <a:rPr kumimoji="1" lang="en-US" altLang="ja-JP" sz="3800" dirty="0" smtClean="0"/>
              <a:t>Thin Slice </a:t>
            </a:r>
            <a:r>
              <a:rPr kumimoji="1" lang="ja-JP" altLang="en-US" sz="3800" dirty="0" smtClean="0"/>
              <a:t>のサイズに関する統計的評価</a:t>
            </a:r>
            <a:endParaRPr kumimoji="1" lang="ja-JP" altLang="en-US" sz="3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1640" y="4077072"/>
            <a:ext cx="6400800" cy="1752600"/>
          </a:xfrm>
        </p:spPr>
        <p:txBody>
          <a:bodyPr/>
          <a:lstStyle/>
          <a:p>
            <a:r>
              <a:rPr lang="ja-JP" altLang="en-US" sz="2400" dirty="0" smtClean="0"/>
              <a:t>○ 秦野 智臣，鹿島 悠，石尾 隆，井上 克郎</a:t>
            </a:r>
            <a:endParaRPr lang="en-US" altLang="ja-JP" sz="2400" baseline="30000" dirty="0" smtClean="0"/>
          </a:p>
          <a:p>
            <a:endParaRPr kumimoji="1" lang="en-US" altLang="ja-JP" sz="2400" baseline="30000" dirty="0" smtClean="0"/>
          </a:p>
          <a:p>
            <a:endParaRPr kumimoji="1" lang="en-US" altLang="ja-JP" sz="2400" baseline="30000" dirty="0"/>
          </a:p>
          <a:p>
            <a:pPr algn="r"/>
            <a:r>
              <a:rPr lang="ja-JP" altLang="en-US" sz="2400" dirty="0" smtClean="0"/>
              <a:t>大阪大学大学院情報科学研究科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調査すべきこと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Thin Slicing </a:t>
            </a:r>
            <a:r>
              <a:rPr kumimoji="1" lang="ja-JP" altLang="en-US" dirty="0" smtClean="0"/>
              <a:t>が一般的に有効かどうかは明らかではない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平均的に </a:t>
            </a:r>
            <a:r>
              <a:rPr kumimoji="1" lang="en-US" altLang="ja-JP" dirty="0" smtClean="0"/>
              <a:t>Thin Slice </a:t>
            </a:r>
            <a:r>
              <a:rPr kumimoji="1" lang="ja-JP" altLang="en-US" dirty="0" smtClean="0"/>
              <a:t>のサイズ</a:t>
            </a:r>
            <a:r>
              <a:rPr lang="ja-JP" altLang="en-US" dirty="0"/>
              <a:t>は</a:t>
            </a:r>
            <a:r>
              <a:rPr kumimoji="1" lang="ja-JP" altLang="en-US" dirty="0" smtClean="0"/>
              <a:t>小さくなるのか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Thin Slicing </a:t>
            </a:r>
            <a:r>
              <a:rPr lang="ja-JP" altLang="en-US" dirty="0" smtClean="0"/>
              <a:t>が有効な場面は多いのか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r>
              <a:rPr lang="en-US" altLang="ja-JP" sz="3200" dirty="0" smtClean="0"/>
              <a:t>Thin Slicing </a:t>
            </a:r>
            <a:r>
              <a:rPr lang="ja-JP" altLang="en-US" sz="3200" dirty="0" smtClean="0"/>
              <a:t>が有効であると考えられる例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8425" y="980729"/>
            <a:ext cx="2873415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1 </a:t>
            </a:r>
            <a:r>
              <a:rPr lang="en-US" altLang="ja-JP" i="1" dirty="0" smtClean="0"/>
              <a:t> package </a:t>
            </a:r>
            <a:r>
              <a:rPr lang="en-US" altLang="ja-JP" i="1" dirty="0"/>
              <a:t>sample;</a:t>
            </a:r>
          </a:p>
          <a:p>
            <a:r>
              <a:rPr lang="en-US" altLang="ja-JP" i="1" dirty="0"/>
              <a:t>2 </a:t>
            </a:r>
            <a:r>
              <a:rPr lang="en-US" altLang="ja-JP" i="1" dirty="0" smtClean="0"/>
              <a:t> public </a:t>
            </a:r>
            <a:r>
              <a:rPr lang="en-US" altLang="ja-JP" i="1" dirty="0"/>
              <a:t>class Main {</a:t>
            </a:r>
          </a:p>
          <a:p>
            <a:pPr marL="342900" indent="-342900">
              <a:buAutoNum type="arabicPlain" startAt="3"/>
            </a:pPr>
            <a:r>
              <a:rPr lang="en-US" altLang="ja-JP" i="1" dirty="0" smtClean="0"/>
              <a:t>public </a:t>
            </a:r>
            <a:r>
              <a:rPr lang="en-US" altLang="ja-JP" i="1" dirty="0"/>
              <a:t>static void 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  main(String</a:t>
            </a:r>
            <a:r>
              <a:rPr lang="en-US" altLang="ja-JP" i="1" dirty="0"/>
              <a:t>[] </a:t>
            </a:r>
            <a:r>
              <a:rPr lang="en-US" altLang="ja-JP" i="1" dirty="0" err="1"/>
              <a:t>args</a:t>
            </a:r>
            <a:r>
              <a:rPr lang="en-US" altLang="ja-JP" i="1" dirty="0"/>
              <a:t>) {</a:t>
            </a:r>
          </a:p>
          <a:p>
            <a:r>
              <a:rPr lang="en-US" altLang="ja-JP" i="1" dirty="0"/>
              <a:t>4 </a:t>
            </a:r>
            <a:r>
              <a:rPr lang="en-US" altLang="ja-JP" i="1" dirty="0" smtClean="0"/>
              <a:t>     A </a:t>
            </a:r>
            <a:r>
              <a:rPr lang="en-US" altLang="ja-JP" i="1" dirty="0" err="1"/>
              <a:t>a</a:t>
            </a:r>
            <a:r>
              <a:rPr lang="en-US" altLang="ja-JP" i="1" dirty="0"/>
              <a:t> = new A();</a:t>
            </a:r>
          </a:p>
          <a:p>
            <a:r>
              <a:rPr lang="en-US" altLang="ja-JP" i="1" dirty="0"/>
              <a:t>5 </a:t>
            </a:r>
            <a:r>
              <a:rPr lang="en-US" altLang="ja-JP" i="1" dirty="0" smtClean="0"/>
              <a:t>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id;</a:t>
            </a:r>
          </a:p>
          <a:p>
            <a:r>
              <a:rPr lang="en-US" altLang="ja-JP" i="1" dirty="0"/>
              <a:t>6 </a:t>
            </a:r>
            <a:r>
              <a:rPr lang="en-US" altLang="ja-JP" i="1" dirty="0" smtClean="0"/>
              <a:t>     if </a:t>
            </a:r>
            <a:r>
              <a:rPr lang="en-US" altLang="ja-JP" i="1" dirty="0"/>
              <a:t>(</a:t>
            </a:r>
            <a:r>
              <a:rPr lang="en-US" altLang="ja-JP" i="1" dirty="0" err="1"/>
              <a:t>args.length</a:t>
            </a:r>
            <a:r>
              <a:rPr lang="en-US" altLang="ja-JP" i="1" dirty="0"/>
              <a:t> &gt; 0)</a:t>
            </a:r>
          </a:p>
          <a:p>
            <a:r>
              <a:rPr lang="en-US" altLang="ja-JP" i="1" dirty="0"/>
              <a:t>7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1;</a:t>
            </a:r>
          </a:p>
          <a:p>
            <a:r>
              <a:rPr lang="en-US" altLang="ja-JP" i="1" dirty="0"/>
              <a:t>8 </a:t>
            </a:r>
            <a:r>
              <a:rPr lang="en-US" altLang="ja-JP" i="1" dirty="0" smtClean="0"/>
              <a:t>     else</a:t>
            </a:r>
            <a:endParaRPr lang="en-US" altLang="ja-JP" i="1" dirty="0"/>
          </a:p>
          <a:p>
            <a:r>
              <a:rPr lang="en-US" altLang="ja-JP" i="1" dirty="0"/>
              <a:t>9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0;</a:t>
            </a:r>
          </a:p>
          <a:p>
            <a:r>
              <a:rPr lang="en-US" altLang="ja-JP" i="1" dirty="0"/>
              <a:t>10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a.addData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11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(a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12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13 }</a:t>
            </a:r>
          </a:p>
          <a:p>
            <a:r>
              <a:rPr lang="en-US" altLang="ja-JP" i="1" dirty="0"/>
              <a:t>14 class A {</a:t>
            </a:r>
          </a:p>
          <a:p>
            <a:r>
              <a:rPr lang="en-US" altLang="ja-JP" i="1" dirty="0"/>
              <a:t>15 </a:t>
            </a:r>
            <a:r>
              <a:rPr lang="en-US" altLang="ja-JP" i="1" dirty="0" smtClean="0"/>
              <a:t>  B </a:t>
            </a:r>
            <a:r>
              <a:rPr lang="en-US" altLang="ja-JP" i="1" dirty="0" err="1"/>
              <a:t>b</a:t>
            </a:r>
            <a:r>
              <a:rPr lang="en-US" altLang="ja-JP" i="1" dirty="0"/>
              <a:t> = new B();</a:t>
            </a:r>
          </a:p>
          <a:p>
            <a:r>
              <a:rPr lang="en-US" altLang="ja-JP" i="1" dirty="0"/>
              <a:t>16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17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b.addData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19 }</a:t>
            </a:r>
            <a:endParaRPr kumimoji="1" lang="ja-JP" altLang="en-US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31840" y="980728"/>
            <a:ext cx="3249608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20 class B {</a:t>
            </a:r>
          </a:p>
          <a:p>
            <a:r>
              <a:rPr lang="en-US" altLang="ja-JP" i="1" dirty="0"/>
              <a:t>21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max = 4;</a:t>
            </a:r>
          </a:p>
          <a:p>
            <a:r>
              <a:rPr lang="en-US" altLang="ja-JP" i="1" dirty="0"/>
              <a:t>22 </a:t>
            </a:r>
            <a:r>
              <a:rPr lang="en-US" altLang="ja-JP" i="1" dirty="0" smtClean="0"/>
              <a:t>  X </a:t>
            </a:r>
            <a:r>
              <a:rPr lang="en-US" altLang="ja-JP" i="1" dirty="0" err="1"/>
              <a:t>x</a:t>
            </a:r>
            <a:r>
              <a:rPr lang="en-US" altLang="ja-JP" i="1" dirty="0"/>
              <a:t> = new X();</a:t>
            </a:r>
          </a:p>
          <a:p>
            <a:r>
              <a:rPr lang="en-US" altLang="ja-JP" i="1" dirty="0"/>
              <a:t>23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24 </a:t>
            </a:r>
            <a:r>
              <a:rPr lang="en-US" altLang="ja-JP" i="1" dirty="0" smtClean="0"/>
              <a:t>    if </a:t>
            </a:r>
            <a:r>
              <a:rPr lang="en-US" altLang="ja-JP" i="1" dirty="0"/>
              <a:t>(id &gt;= 0 &amp;&amp; id &lt;= max)</a:t>
            </a:r>
          </a:p>
          <a:p>
            <a:r>
              <a:rPr lang="en-US" altLang="ja-JP" i="1" dirty="0"/>
              <a:t>25 </a:t>
            </a:r>
            <a:r>
              <a:rPr lang="en-US" altLang="ja-JP" i="1" dirty="0" smtClean="0"/>
              <a:t>      </a:t>
            </a:r>
            <a:r>
              <a:rPr lang="en-US" altLang="ja-JP" i="1" dirty="0" err="1" smtClean="0"/>
              <a:t>x.addData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26 </a:t>
            </a:r>
            <a:r>
              <a:rPr lang="en-US" altLang="ja-JP" i="1" dirty="0" smtClean="0"/>
              <a:t>    }</a:t>
            </a:r>
            <a:endParaRPr lang="en-US" altLang="ja-JP" i="1" dirty="0"/>
          </a:p>
          <a:p>
            <a:r>
              <a:rPr lang="en-US" altLang="ja-JP" i="1" dirty="0"/>
              <a:t>27 }</a:t>
            </a:r>
          </a:p>
          <a:p>
            <a:r>
              <a:rPr lang="en-US" altLang="ja-JP" i="1" dirty="0"/>
              <a:t>28 class X {</a:t>
            </a:r>
          </a:p>
          <a:p>
            <a:r>
              <a:rPr lang="en-US" altLang="ja-JP" i="1" dirty="0"/>
              <a:t>29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/>
              <a:t>[] </a:t>
            </a:r>
            <a:r>
              <a:rPr lang="en-US" altLang="ja-JP" i="1" dirty="0" err="1"/>
              <a:t>idList</a:t>
            </a:r>
            <a:r>
              <a:rPr lang="en-US" altLang="ja-JP" i="1" dirty="0"/>
              <a:t> = new </a:t>
            </a:r>
            <a:r>
              <a:rPr lang="en-US" altLang="ja-JP" i="1" dirty="0" err="1"/>
              <a:t>int</a:t>
            </a:r>
            <a:r>
              <a:rPr lang="en-US" altLang="ja-JP" i="1" dirty="0"/>
              <a:t>[16];</a:t>
            </a:r>
          </a:p>
          <a:p>
            <a:r>
              <a:rPr lang="en-US" altLang="ja-JP" i="1" dirty="0"/>
              <a:t>30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count = 0;</a:t>
            </a:r>
          </a:p>
          <a:p>
            <a:r>
              <a:rPr lang="en-US" altLang="ja-JP" i="1" dirty="0"/>
              <a:t>31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32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</a:t>
            </a:r>
            <a:r>
              <a:rPr lang="en-US" altLang="ja-JP" i="1" dirty="0" smtClean="0">
                <a:solidFill>
                  <a:srgbClr val="FF0000"/>
                </a:solidFill>
              </a:rPr>
              <a:t>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33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idList</a:t>
            </a:r>
            <a:r>
              <a:rPr lang="en-US" altLang="ja-JP" i="1" dirty="0" smtClean="0"/>
              <a:t>[count</a:t>
            </a:r>
            <a:r>
              <a:rPr lang="en-US" altLang="ja-JP" i="1" dirty="0"/>
              <a:t>] = id;</a:t>
            </a:r>
          </a:p>
          <a:p>
            <a:r>
              <a:rPr lang="en-US" altLang="ja-JP" i="1" dirty="0"/>
              <a:t>34 </a:t>
            </a:r>
            <a:r>
              <a:rPr lang="en-US" altLang="ja-JP" i="1" dirty="0" smtClean="0"/>
              <a:t>    count </a:t>
            </a:r>
            <a:r>
              <a:rPr lang="en-US" altLang="ja-JP" i="1" dirty="0"/>
              <a:t>= count + 1;</a:t>
            </a:r>
          </a:p>
          <a:p>
            <a:r>
              <a:rPr lang="en-US" altLang="ja-JP" i="1" dirty="0"/>
              <a:t>35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36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/>
              <a:t>getData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index) {</a:t>
            </a:r>
          </a:p>
          <a:p>
            <a:r>
              <a:rPr lang="en-US" altLang="ja-JP" i="1" dirty="0"/>
              <a:t>37 </a:t>
            </a:r>
            <a:r>
              <a:rPr lang="en-US" altLang="ja-JP" i="1" dirty="0" smtClean="0"/>
              <a:t>    return </a:t>
            </a:r>
            <a:r>
              <a:rPr lang="en-US" altLang="ja-JP" i="1" dirty="0" err="1"/>
              <a:t>idList</a:t>
            </a:r>
            <a:r>
              <a:rPr lang="en-US" altLang="ja-JP" i="1" dirty="0"/>
              <a:t>[index];</a:t>
            </a:r>
          </a:p>
          <a:p>
            <a:r>
              <a:rPr lang="en-US" altLang="ja-JP" i="1" dirty="0"/>
              <a:t>38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39 }</a:t>
            </a:r>
            <a:endParaRPr kumimoji="1" lang="ja-JP" altLang="en-US" i="1" dirty="0"/>
          </a:p>
        </p:txBody>
      </p:sp>
      <p:sp>
        <p:nvSpPr>
          <p:cNvPr id="17" name="円/楕円 16"/>
          <p:cNvSpPr/>
          <p:nvPr/>
        </p:nvSpPr>
        <p:spPr>
          <a:xfrm>
            <a:off x="5672917" y="4353360"/>
            <a:ext cx="246437" cy="235354"/>
          </a:xfrm>
          <a:prstGeom prst="ellipse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58425" y="980727"/>
            <a:ext cx="2873415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i="1" dirty="0"/>
              <a:t>1 </a:t>
            </a:r>
            <a:r>
              <a:rPr lang="en-US" altLang="ja-JP" i="1" dirty="0" smtClean="0"/>
              <a:t> package </a:t>
            </a:r>
            <a:r>
              <a:rPr lang="en-US" altLang="ja-JP" i="1" dirty="0"/>
              <a:t>sample;</a:t>
            </a:r>
          </a:p>
          <a:p>
            <a:endParaRPr lang="en-US" altLang="ja-JP" i="1" dirty="0" smtClean="0"/>
          </a:p>
          <a:p>
            <a:endParaRPr lang="en-US" altLang="ja-JP" i="1" dirty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endParaRPr lang="en-US" altLang="ja-JP" i="1" dirty="0"/>
          </a:p>
          <a:p>
            <a:endParaRPr lang="en-US" altLang="ja-JP" i="1" dirty="0" smtClean="0"/>
          </a:p>
          <a:p>
            <a:r>
              <a:rPr lang="en-US" altLang="ja-JP" i="1" dirty="0" smtClean="0"/>
              <a:t>7        id </a:t>
            </a:r>
            <a:r>
              <a:rPr lang="en-US" altLang="ja-JP" i="1" dirty="0"/>
              <a:t>= 1;</a:t>
            </a:r>
          </a:p>
          <a:p>
            <a:endParaRPr lang="en-US" altLang="ja-JP" i="1" dirty="0" smtClean="0"/>
          </a:p>
          <a:p>
            <a:r>
              <a:rPr lang="en-US" altLang="ja-JP" i="1" dirty="0" smtClean="0"/>
              <a:t>9        id </a:t>
            </a:r>
            <a:r>
              <a:rPr lang="en-US" altLang="ja-JP" i="1" dirty="0"/>
              <a:t>= 0;</a:t>
            </a:r>
          </a:p>
          <a:p>
            <a:r>
              <a:rPr lang="en-US" altLang="ja-JP" i="1" dirty="0"/>
              <a:t>10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a.addData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endParaRPr lang="en-US" altLang="ja-JP" i="1" dirty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r>
              <a:rPr lang="en-US" altLang="ja-JP" i="1" dirty="0" smtClean="0"/>
              <a:t>16   void </a:t>
            </a:r>
            <a:r>
              <a:rPr lang="en-US" altLang="ja-JP" i="1" dirty="0" err="1" smtClean="0"/>
              <a:t>addData</a:t>
            </a:r>
            <a:r>
              <a:rPr lang="en-US" altLang="ja-JP" i="1" dirty="0" smtClean="0"/>
              <a:t>(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id) {</a:t>
            </a:r>
          </a:p>
          <a:p>
            <a:r>
              <a:rPr lang="en-US" altLang="ja-JP" i="1" dirty="0" smtClean="0"/>
              <a:t>17     </a:t>
            </a:r>
            <a:r>
              <a:rPr lang="en-US" altLang="ja-JP" i="1" dirty="0" err="1" smtClean="0"/>
              <a:t>b.addData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pPr marL="342900" indent="-342900">
              <a:buAutoNum type="arabicPlain" startAt="18"/>
            </a:pPr>
            <a:r>
              <a:rPr lang="en-US" altLang="ja-JP" i="1" dirty="0" smtClean="0"/>
              <a:t>}</a:t>
            </a:r>
          </a:p>
          <a:p>
            <a:pPr marL="342900" indent="-342900">
              <a:buAutoNum type="arabicPlain" startAt="18"/>
            </a:pPr>
            <a:endParaRPr lang="en-US" altLang="ja-JP" i="1" dirty="0" smtClean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131840" y="980729"/>
            <a:ext cx="3249608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i="1" dirty="0" smtClean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r>
              <a:rPr lang="en-US" altLang="ja-JP" i="1" dirty="0" smtClean="0"/>
              <a:t>23 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endParaRPr lang="en-US" altLang="ja-JP" i="1" dirty="0" smtClean="0"/>
          </a:p>
          <a:p>
            <a:r>
              <a:rPr lang="en-US" altLang="ja-JP" i="1" dirty="0" smtClean="0"/>
              <a:t>25       </a:t>
            </a:r>
            <a:r>
              <a:rPr lang="en-US" altLang="ja-JP" i="1" dirty="0" err="1" smtClean="0"/>
              <a:t>x.addData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26 </a:t>
            </a:r>
            <a:r>
              <a:rPr lang="en-US" altLang="ja-JP" i="1" dirty="0" smtClean="0"/>
              <a:t>    }</a:t>
            </a:r>
            <a:endParaRPr lang="en-US" altLang="ja-JP" i="1" dirty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r>
              <a:rPr lang="en-US" altLang="ja-JP" i="1" dirty="0" smtClean="0"/>
              <a:t>31 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32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</a:t>
            </a:r>
            <a:r>
              <a:rPr lang="en-US" altLang="ja-JP" i="1" dirty="0" smtClean="0">
                <a:solidFill>
                  <a:srgbClr val="FF0000"/>
                </a:solidFill>
              </a:rPr>
              <a:t>id</a:t>
            </a:r>
            <a:r>
              <a:rPr lang="en-US" altLang="ja-JP" i="1" dirty="0"/>
              <a:t>);</a:t>
            </a:r>
          </a:p>
          <a:p>
            <a:endParaRPr lang="en-US" altLang="ja-JP" i="1" dirty="0" smtClean="0"/>
          </a:p>
          <a:p>
            <a:endParaRPr lang="en-US" altLang="ja-JP" i="1" dirty="0"/>
          </a:p>
          <a:p>
            <a:r>
              <a:rPr lang="en-US" altLang="ja-JP" i="1" dirty="0" smtClean="0"/>
              <a:t>35   }</a:t>
            </a:r>
            <a:endParaRPr lang="en-US" altLang="ja-JP" i="1" dirty="0"/>
          </a:p>
          <a:p>
            <a:pPr marL="342900" indent="-342900">
              <a:buAutoNum type="arabicPlain" startAt="38"/>
            </a:pPr>
            <a:endParaRPr lang="en-US" altLang="ja-JP" i="1" dirty="0" smtClean="0"/>
          </a:p>
          <a:p>
            <a:pPr marL="342900" indent="-342900">
              <a:buAutoNum type="arabicPlain" startAt="38"/>
            </a:pPr>
            <a:endParaRPr lang="en-US" altLang="ja-JP" i="1" dirty="0"/>
          </a:p>
          <a:p>
            <a:pPr marL="342900" indent="-342900">
              <a:buAutoNum type="arabicPlain" startAt="38"/>
            </a:pPr>
            <a:endParaRPr lang="en-US" altLang="ja-JP" i="1" dirty="0" smtClean="0"/>
          </a:p>
          <a:p>
            <a:pPr marL="342900" indent="-342900">
              <a:buAutoNum type="arabicPlain" startAt="38"/>
            </a:pPr>
            <a:endParaRPr lang="en-US" altLang="ja-JP" i="1" dirty="0"/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5148064" y="2636912"/>
            <a:ext cx="648072" cy="172819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2123728" y="4005064"/>
            <a:ext cx="0" cy="174238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1475656" y="3227172"/>
            <a:ext cx="648072" cy="56971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51" idx="3"/>
          </p:cNvCxnSpPr>
          <p:nvPr/>
        </p:nvCxnSpPr>
        <p:spPr>
          <a:xfrm>
            <a:off x="1619672" y="3637192"/>
            <a:ext cx="432048" cy="22385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角丸四角形 49"/>
          <p:cNvSpPr/>
          <p:nvPr/>
        </p:nvSpPr>
        <p:spPr>
          <a:xfrm>
            <a:off x="899592" y="2924944"/>
            <a:ext cx="720080" cy="306872"/>
          </a:xfrm>
          <a:prstGeom prst="round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899592" y="3483756"/>
            <a:ext cx="720080" cy="306872"/>
          </a:xfrm>
          <a:prstGeom prst="round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2" name="直線コネクタ 51"/>
          <p:cNvCxnSpPr/>
          <p:nvPr/>
        </p:nvCxnSpPr>
        <p:spPr>
          <a:xfrm>
            <a:off x="2411760" y="5877272"/>
            <a:ext cx="64807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3059832" y="2996952"/>
            <a:ext cx="0" cy="288032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3059832" y="2996952"/>
            <a:ext cx="20162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flipV="1">
            <a:off x="5076056" y="2636912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円/楕円 55"/>
          <p:cNvSpPr/>
          <p:nvPr/>
        </p:nvSpPr>
        <p:spPr>
          <a:xfrm>
            <a:off x="5672916" y="4365104"/>
            <a:ext cx="246437" cy="235354"/>
          </a:xfrm>
          <a:prstGeom prst="ellipse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下矢印 56"/>
          <p:cNvSpPr/>
          <p:nvPr/>
        </p:nvSpPr>
        <p:spPr>
          <a:xfrm>
            <a:off x="7085480" y="3446006"/>
            <a:ext cx="744584" cy="1142708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258425" y="1340768"/>
            <a:ext cx="2873415" cy="3535490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3131840" y="980728"/>
            <a:ext cx="3249608" cy="226825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3131840" y="3248980"/>
            <a:ext cx="3249608" cy="334837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258425" y="4870699"/>
            <a:ext cx="2873415" cy="1726653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45179" y="2493766"/>
            <a:ext cx="2871299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Thin Slice </a:t>
            </a:r>
            <a:r>
              <a:rPr kumimoji="1" lang="ja-JP" altLang="en-US" dirty="0" smtClean="0"/>
              <a:t>が複数のメソッド</a:t>
            </a:r>
            <a:endParaRPr kumimoji="1" lang="en-US" altLang="ja-JP" dirty="0" smtClean="0"/>
          </a:p>
          <a:p>
            <a:r>
              <a:rPr kumimoji="1" lang="ja-JP" altLang="en-US" dirty="0" smtClean="0"/>
              <a:t>にまたがっている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968903" y="4876258"/>
            <a:ext cx="2971326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開発者がメソッドをたどって</a:t>
            </a:r>
            <a:endParaRPr kumimoji="1" lang="en-US" altLang="ja-JP" dirty="0" smtClean="0"/>
          </a:p>
          <a:p>
            <a:r>
              <a:rPr kumimoji="1" lang="ja-JP" altLang="en-US" dirty="0" smtClean="0"/>
              <a:t>データ依存関係を探索する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作業を</a:t>
            </a:r>
            <a:r>
              <a:rPr lang="en-US" altLang="ja-JP" dirty="0"/>
              <a:t> </a:t>
            </a:r>
            <a:r>
              <a:rPr lang="en-US" altLang="ja-JP" dirty="0" smtClean="0"/>
              <a:t>Thin Slicing</a:t>
            </a:r>
            <a:r>
              <a:rPr lang="ja-JP" altLang="en-US" dirty="0"/>
              <a:t> </a:t>
            </a:r>
            <a:r>
              <a:rPr lang="ja-JP" altLang="en-US" dirty="0" smtClean="0"/>
              <a:t>によって</a:t>
            </a:r>
            <a:endParaRPr lang="en-US" altLang="ja-JP" dirty="0" smtClean="0"/>
          </a:p>
          <a:p>
            <a:r>
              <a:rPr lang="ja-JP" altLang="en-US" dirty="0" smtClean="0"/>
              <a:t>置き換える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6254" y="2493949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データ</a:t>
            </a:r>
            <a:r>
              <a:rPr lang="ja-JP" altLang="en-US" dirty="0" smtClean="0">
                <a:solidFill>
                  <a:srgbClr val="FF0000"/>
                </a:solidFill>
              </a:rPr>
              <a:t>の生成元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1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r>
              <a:rPr lang="en-US" altLang="ja-JP" sz="3200" dirty="0" smtClean="0"/>
              <a:t>Thin Slicing </a:t>
            </a:r>
            <a:r>
              <a:rPr lang="ja-JP" altLang="en-US" sz="3200" dirty="0" smtClean="0"/>
              <a:t>が有効でないと考えられる例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8425" y="980729"/>
            <a:ext cx="2873415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1 </a:t>
            </a:r>
            <a:r>
              <a:rPr lang="en-US" altLang="ja-JP" i="1" dirty="0" smtClean="0"/>
              <a:t> package </a:t>
            </a:r>
            <a:r>
              <a:rPr lang="en-US" altLang="ja-JP" i="1" dirty="0"/>
              <a:t>sample;</a:t>
            </a:r>
          </a:p>
          <a:p>
            <a:r>
              <a:rPr lang="en-US" altLang="ja-JP" i="1" dirty="0"/>
              <a:t>2 </a:t>
            </a:r>
            <a:r>
              <a:rPr lang="en-US" altLang="ja-JP" i="1" dirty="0" smtClean="0"/>
              <a:t> public </a:t>
            </a:r>
            <a:r>
              <a:rPr lang="en-US" altLang="ja-JP" i="1" dirty="0"/>
              <a:t>class Main {</a:t>
            </a:r>
          </a:p>
          <a:p>
            <a:pPr marL="342900" indent="-342900">
              <a:buAutoNum type="arabicPlain" startAt="3"/>
            </a:pPr>
            <a:r>
              <a:rPr lang="en-US" altLang="ja-JP" i="1" dirty="0" smtClean="0"/>
              <a:t>public </a:t>
            </a:r>
            <a:r>
              <a:rPr lang="en-US" altLang="ja-JP" i="1" dirty="0"/>
              <a:t>static void 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  main(String</a:t>
            </a:r>
            <a:r>
              <a:rPr lang="en-US" altLang="ja-JP" i="1" dirty="0"/>
              <a:t>[] </a:t>
            </a:r>
            <a:r>
              <a:rPr lang="en-US" altLang="ja-JP" i="1" dirty="0" err="1"/>
              <a:t>args</a:t>
            </a:r>
            <a:r>
              <a:rPr lang="en-US" altLang="ja-JP" i="1" dirty="0"/>
              <a:t>) {</a:t>
            </a:r>
          </a:p>
          <a:p>
            <a:r>
              <a:rPr lang="en-US" altLang="ja-JP" i="1" dirty="0"/>
              <a:t>4 </a:t>
            </a:r>
            <a:r>
              <a:rPr lang="en-US" altLang="ja-JP" i="1" dirty="0" smtClean="0"/>
              <a:t>     </a:t>
            </a:r>
            <a:r>
              <a:rPr lang="en-US" altLang="ja-JP" i="1" dirty="0" smtClean="0">
                <a:solidFill>
                  <a:srgbClr val="0070C0"/>
                </a:solidFill>
              </a:rPr>
              <a:t>A </a:t>
            </a:r>
            <a:r>
              <a:rPr lang="en-US" altLang="ja-JP" i="1" dirty="0" err="1">
                <a:solidFill>
                  <a:srgbClr val="0070C0"/>
                </a:solidFill>
              </a:rPr>
              <a:t>a</a:t>
            </a:r>
            <a:r>
              <a:rPr lang="en-US" altLang="ja-JP" i="1" dirty="0">
                <a:solidFill>
                  <a:srgbClr val="0070C0"/>
                </a:solidFill>
              </a:rPr>
              <a:t> = new A();</a:t>
            </a:r>
          </a:p>
          <a:p>
            <a:r>
              <a:rPr lang="en-US" altLang="ja-JP" i="1" dirty="0"/>
              <a:t>5 </a:t>
            </a:r>
            <a:r>
              <a:rPr lang="en-US" altLang="ja-JP" i="1" dirty="0" smtClean="0"/>
              <a:t>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id;</a:t>
            </a:r>
          </a:p>
          <a:p>
            <a:r>
              <a:rPr lang="en-US" altLang="ja-JP" i="1" dirty="0"/>
              <a:t>6 </a:t>
            </a:r>
            <a:r>
              <a:rPr lang="en-US" altLang="ja-JP" i="1" dirty="0" smtClean="0"/>
              <a:t>     if </a:t>
            </a:r>
            <a:r>
              <a:rPr lang="en-US" altLang="ja-JP" i="1" dirty="0"/>
              <a:t>(</a:t>
            </a:r>
            <a:r>
              <a:rPr lang="en-US" altLang="ja-JP" i="1" dirty="0" err="1"/>
              <a:t>args.length</a:t>
            </a:r>
            <a:r>
              <a:rPr lang="en-US" altLang="ja-JP" i="1" dirty="0"/>
              <a:t> &gt; 0)</a:t>
            </a:r>
          </a:p>
          <a:p>
            <a:r>
              <a:rPr lang="en-US" altLang="ja-JP" i="1" dirty="0"/>
              <a:t>7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1;</a:t>
            </a:r>
          </a:p>
          <a:p>
            <a:r>
              <a:rPr lang="en-US" altLang="ja-JP" i="1" dirty="0"/>
              <a:t>8 </a:t>
            </a:r>
            <a:r>
              <a:rPr lang="en-US" altLang="ja-JP" i="1" dirty="0" smtClean="0"/>
              <a:t>     else</a:t>
            </a:r>
            <a:endParaRPr lang="en-US" altLang="ja-JP" i="1" dirty="0"/>
          </a:p>
          <a:p>
            <a:r>
              <a:rPr lang="en-US" altLang="ja-JP" i="1" dirty="0"/>
              <a:t>9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0;</a:t>
            </a:r>
          </a:p>
          <a:p>
            <a:r>
              <a:rPr lang="en-US" altLang="ja-JP" i="1" dirty="0"/>
              <a:t>10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a.addData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11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</a:t>
            </a:r>
            <a:r>
              <a:rPr lang="en-US" altLang="ja-JP" i="1" dirty="0" smtClean="0">
                <a:solidFill>
                  <a:srgbClr val="0070C0"/>
                </a:solidFill>
              </a:rPr>
              <a:t>a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12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13 }</a:t>
            </a:r>
          </a:p>
          <a:p>
            <a:r>
              <a:rPr lang="en-US" altLang="ja-JP" i="1" dirty="0"/>
              <a:t>14 class A {</a:t>
            </a:r>
          </a:p>
          <a:p>
            <a:r>
              <a:rPr lang="en-US" altLang="ja-JP" i="1" dirty="0"/>
              <a:t>15 </a:t>
            </a:r>
            <a:r>
              <a:rPr lang="en-US" altLang="ja-JP" i="1" dirty="0" smtClean="0"/>
              <a:t>  B </a:t>
            </a:r>
            <a:r>
              <a:rPr lang="en-US" altLang="ja-JP" i="1" dirty="0" err="1"/>
              <a:t>b</a:t>
            </a:r>
            <a:r>
              <a:rPr lang="en-US" altLang="ja-JP" i="1" dirty="0"/>
              <a:t> = new B();</a:t>
            </a:r>
          </a:p>
          <a:p>
            <a:r>
              <a:rPr lang="en-US" altLang="ja-JP" i="1" dirty="0"/>
              <a:t>16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17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b.addData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19 }</a:t>
            </a:r>
            <a:endParaRPr kumimoji="1" lang="ja-JP" altLang="en-US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31840" y="980728"/>
            <a:ext cx="3249608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20 class B {</a:t>
            </a:r>
          </a:p>
          <a:p>
            <a:r>
              <a:rPr lang="en-US" altLang="ja-JP" i="1" dirty="0"/>
              <a:t>21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max = 4;</a:t>
            </a:r>
          </a:p>
          <a:p>
            <a:r>
              <a:rPr lang="en-US" altLang="ja-JP" i="1" dirty="0"/>
              <a:t>22 </a:t>
            </a:r>
            <a:r>
              <a:rPr lang="en-US" altLang="ja-JP" i="1" dirty="0" smtClean="0"/>
              <a:t>  X </a:t>
            </a:r>
            <a:r>
              <a:rPr lang="en-US" altLang="ja-JP" i="1" dirty="0" err="1"/>
              <a:t>x</a:t>
            </a:r>
            <a:r>
              <a:rPr lang="en-US" altLang="ja-JP" i="1" dirty="0"/>
              <a:t> = new X();</a:t>
            </a:r>
          </a:p>
          <a:p>
            <a:r>
              <a:rPr lang="en-US" altLang="ja-JP" i="1" dirty="0"/>
              <a:t>23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24 </a:t>
            </a:r>
            <a:r>
              <a:rPr lang="en-US" altLang="ja-JP" i="1" dirty="0" smtClean="0"/>
              <a:t>    if </a:t>
            </a:r>
            <a:r>
              <a:rPr lang="en-US" altLang="ja-JP" i="1" dirty="0"/>
              <a:t>(id &gt;= 0 &amp;&amp; id &lt;= max)</a:t>
            </a:r>
          </a:p>
          <a:p>
            <a:r>
              <a:rPr lang="en-US" altLang="ja-JP" i="1" dirty="0"/>
              <a:t>25 </a:t>
            </a:r>
            <a:r>
              <a:rPr lang="en-US" altLang="ja-JP" i="1" dirty="0" smtClean="0"/>
              <a:t>      </a:t>
            </a:r>
            <a:r>
              <a:rPr lang="en-US" altLang="ja-JP" i="1" dirty="0" err="1" smtClean="0"/>
              <a:t>x.addData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26 </a:t>
            </a:r>
            <a:r>
              <a:rPr lang="en-US" altLang="ja-JP" i="1" dirty="0" smtClean="0"/>
              <a:t>    }</a:t>
            </a:r>
            <a:endParaRPr lang="en-US" altLang="ja-JP" i="1" dirty="0"/>
          </a:p>
          <a:p>
            <a:r>
              <a:rPr lang="en-US" altLang="ja-JP" i="1" dirty="0"/>
              <a:t>27 }</a:t>
            </a:r>
          </a:p>
          <a:p>
            <a:r>
              <a:rPr lang="en-US" altLang="ja-JP" i="1" dirty="0"/>
              <a:t>28 class X {</a:t>
            </a:r>
          </a:p>
          <a:p>
            <a:r>
              <a:rPr lang="en-US" altLang="ja-JP" i="1" dirty="0"/>
              <a:t>29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/>
              <a:t>[] </a:t>
            </a:r>
            <a:r>
              <a:rPr lang="en-US" altLang="ja-JP" i="1" dirty="0" err="1"/>
              <a:t>idList</a:t>
            </a:r>
            <a:r>
              <a:rPr lang="en-US" altLang="ja-JP" i="1" dirty="0"/>
              <a:t> = new </a:t>
            </a:r>
            <a:r>
              <a:rPr lang="en-US" altLang="ja-JP" i="1" dirty="0" err="1"/>
              <a:t>int</a:t>
            </a:r>
            <a:r>
              <a:rPr lang="en-US" altLang="ja-JP" i="1" dirty="0"/>
              <a:t>[16];</a:t>
            </a:r>
          </a:p>
          <a:p>
            <a:r>
              <a:rPr lang="en-US" altLang="ja-JP" i="1" dirty="0"/>
              <a:t>30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count = 0;</a:t>
            </a:r>
          </a:p>
          <a:p>
            <a:r>
              <a:rPr lang="en-US" altLang="ja-JP" i="1" dirty="0"/>
              <a:t>31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32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33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idList</a:t>
            </a:r>
            <a:r>
              <a:rPr lang="en-US" altLang="ja-JP" i="1" dirty="0" smtClean="0"/>
              <a:t>[count</a:t>
            </a:r>
            <a:r>
              <a:rPr lang="en-US" altLang="ja-JP" i="1" dirty="0"/>
              <a:t>] = id;</a:t>
            </a:r>
          </a:p>
          <a:p>
            <a:r>
              <a:rPr lang="en-US" altLang="ja-JP" i="1" dirty="0"/>
              <a:t>34 </a:t>
            </a:r>
            <a:r>
              <a:rPr lang="en-US" altLang="ja-JP" i="1" dirty="0" smtClean="0"/>
              <a:t>    count </a:t>
            </a:r>
            <a:r>
              <a:rPr lang="en-US" altLang="ja-JP" i="1" dirty="0"/>
              <a:t>= count + 1;</a:t>
            </a:r>
          </a:p>
          <a:p>
            <a:r>
              <a:rPr lang="en-US" altLang="ja-JP" i="1" dirty="0"/>
              <a:t>35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36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/>
              <a:t>getData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index) {</a:t>
            </a:r>
          </a:p>
          <a:p>
            <a:r>
              <a:rPr lang="en-US" altLang="ja-JP" i="1" dirty="0"/>
              <a:t>37 </a:t>
            </a:r>
            <a:r>
              <a:rPr lang="en-US" altLang="ja-JP" i="1" dirty="0" smtClean="0"/>
              <a:t>    return </a:t>
            </a:r>
            <a:r>
              <a:rPr lang="en-US" altLang="ja-JP" i="1" dirty="0" err="1"/>
              <a:t>idList</a:t>
            </a:r>
            <a:r>
              <a:rPr lang="en-US" altLang="ja-JP" i="1" dirty="0"/>
              <a:t>[index];</a:t>
            </a:r>
          </a:p>
          <a:p>
            <a:r>
              <a:rPr lang="en-US" altLang="ja-JP" i="1" dirty="0"/>
              <a:t>38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39 }</a:t>
            </a:r>
            <a:endParaRPr kumimoji="1" lang="ja-JP" altLang="en-US" i="1" dirty="0"/>
          </a:p>
        </p:txBody>
      </p:sp>
      <p:sp>
        <p:nvSpPr>
          <p:cNvPr id="57" name="下矢印 56"/>
          <p:cNvSpPr/>
          <p:nvPr/>
        </p:nvSpPr>
        <p:spPr>
          <a:xfrm>
            <a:off x="7085480" y="3446006"/>
            <a:ext cx="744584" cy="1142708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1475656" y="2420888"/>
            <a:ext cx="1296144" cy="1656184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円/楕円 7"/>
          <p:cNvSpPr/>
          <p:nvPr/>
        </p:nvSpPr>
        <p:spPr>
          <a:xfrm>
            <a:off x="2699792" y="4077072"/>
            <a:ext cx="216024" cy="216024"/>
          </a:xfrm>
          <a:prstGeom prst="ellipse">
            <a:avLst/>
          </a:prstGeom>
          <a:noFill/>
          <a:ln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58425" y="1340768"/>
            <a:ext cx="2873415" cy="3535490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3131840" y="980728"/>
            <a:ext cx="3249608" cy="226825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131840" y="3248980"/>
            <a:ext cx="3249608" cy="334837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45179" y="2493766"/>
            <a:ext cx="296587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Thin Slice </a:t>
            </a:r>
            <a:r>
              <a:rPr kumimoji="1" lang="ja-JP" altLang="en-US" dirty="0" smtClean="0"/>
              <a:t>が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メソッドで</a:t>
            </a:r>
            <a:endParaRPr kumimoji="1" lang="en-US" altLang="ja-JP" dirty="0" smtClean="0"/>
          </a:p>
          <a:p>
            <a:r>
              <a:rPr lang="ja-JP" altLang="en-US" dirty="0"/>
              <a:t>閉じている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968903" y="4876258"/>
            <a:ext cx="2635658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ソースコードを見るだけで</a:t>
            </a:r>
            <a:endParaRPr kumimoji="1" lang="en-US" altLang="ja-JP" dirty="0" smtClean="0"/>
          </a:p>
          <a:p>
            <a:r>
              <a:rPr lang="ja-JP" altLang="en-US" dirty="0"/>
              <a:t>すぐ</a:t>
            </a:r>
            <a:r>
              <a:rPr lang="ja-JP" altLang="en-US" dirty="0" smtClean="0"/>
              <a:t>にデータの生成元が</a:t>
            </a:r>
            <a:endParaRPr lang="en-US" altLang="ja-JP" dirty="0" smtClean="0"/>
          </a:p>
          <a:p>
            <a:r>
              <a:rPr kumimoji="1" lang="ja-JP" altLang="en-US" dirty="0"/>
              <a:t>特定できる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58425" y="4870699"/>
            <a:ext cx="2873415" cy="1726653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/>
          <a:p>
            <a:r>
              <a:rPr lang="en-US" altLang="ja-JP" sz="3200" dirty="0" smtClean="0"/>
              <a:t>Thin Slicing </a:t>
            </a:r>
            <a:r>
              <a:rPr lang="ja-JP" altLang="en-US" sz="3200" dirty="0" smtClean="0"/>
              <a:t>が有効でないと考えられる例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8425" y="980729"/>
            <a:ext cx="2873415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1 </a:t>
            </a:r>
            <a:r>
              <a:rPr lang="en-US" altLang="ja-JP" i="1" dirty="0" smtClean="0"/>
              <a:t> package </a:t>
            </a:r>
            <a:r>
              <a:rPr lang="en-US" altLang="ja-JP" i="1" dirty="0"/>
              <a:t>sample;</a:t>
            </a:r>
          </a:p>
          <a:p>
            <a:r>
              <a:rPr lang="en-US" altLang="ja-JP" i="1" dirty="0"/>
              <a:t>2 </a:t>
            </a:r>
            <a:r>
              <a:rPr lang="en-US" altLang="ja-JP" i="1" dirty="0" smtClean="0"/>
              <a:t> public </a:t>
            </a:r>
            <a:r>
              <a:rPr lang="en-US" altLang="ja-JP" i="1" dirty="0"/>
              <a:t>class Main {</a:t>
            </a:r>
          </a:p>
          <a:p>
            <a:pPr marL="342900" indent="-342900">
              <a:buAutoNum type="arabicPlain" startAt="3"/>
            </a:pPr>
            <a:r>
              <a:rPr lang="en-US" altLang="ja-JP" i="1" dirty="0" smtClean="0"/>
              <a:t>public </a:t>
            </a:r>
            <a:r>
              <a:rPr lang="en-US" altLang="ja-JP" i="1" dirty="0"/>
              <a:t>static void 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  main(String</a:t>
            </a:r>
            <a:r>
              <a:rPr lang="en-US" altLang="ja-JP" i="1" dirty="0"/>
              <a:t>[] </a:t>
            </a:r>
            <a:r>
              <a:rPr lang="en-US" altLang="ja-JP" i="1" dirty="0" err="1"/>
              <a:t>args</a:t>
            </a:r>
            <a:r>
              <a:rPr lang="en-US" altLang="ja-JP" i="1" dirty="0"/>
              <a:t>) {</a:t>
            </a:r>
          </a:p>
          <a:p>
            <a:r>
              <a:rPr lang="en-US" altLang="ja-JP" i="1" dirty="0"/>
              <a:t>4 </a:t>
            </a:r>
            <a:r>
              <a:rPr lang="en-US" altLang="ja-JP" i="1" dirty="0" smtClean="0"/>
              <a:t>     </a:t>
            </a:r>
            <a:r>
              <a:rPr lang="en-US" altLang="ja-JP" i="1" dirty="0" smtClean="0">
                <a:solidFill>
                  <a:srgbClr val="0070C0"/>
                </a:solidFill>
              </a:rPr>
              <a:t>A </a:t>
            </a:r>
            <a:r>
              <a:rPr lang="en-US" altLang="ja-JP" i="1" dirty="0" err="1">
                <a:solidFill>
                  <a:srgbClr val="0070C0"/>
                </a:solidFill>
              </a:rPr>
              <a:t>a</a:t>
            </a:r>
            <a:r>
              <a:rPr lang="en-US" altLang="ja-JP" i="1" dirty="0">
                <a:solidFill>
                  <a:srgbClr val="0070C0"/>
                </a:solidFill>
              </a:rPr>
              <a:t> = new A();</a:t>
            </a:r>
          </a:p>
          <a:p>
            <a:r>
              <a:rPr lang="en-US" altLang="ja-JP" i="1" dirty="0"/>
              <a:t>5 </a:t>
            </a:r>
            <a:r>
              <a:rPr lang="en-US" altLang="ja-JP" i="1" dirty="0" smtClean="0"/>
              <a:t>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id;</a:t>
            </a:r>
          </a:p>
          <a:p>
            <a:r>
              <a:rPr lang="en-US" altLang="ja-JP" i="1" dirty="0"/>
              <a:t>6 </a:t>
            </a:r>
            <a:r>
              <a:rPr lang="en-US" altLang="ja-JP" i="1" dirty="0" smtClean="0"/>
              <a:t>     if </a:t>
            </a:r>
            <a:r>
              <a:rPr lang="en-US" altLang="ja-JP" i="1" dirty="0"/>
              <a:t>(</a:t>
            </a:r>
            <a:r>
              <a:rPr lang="en-US" altLang="ja-JP" i="1" dirty="0" err="1"/>
              <a:t>args.length</a:t>
            </a:r>
            <a:r>
              <a:rPr lang="en-US" altLang="ja-JP" i="1" dirty="0"/>
              <a:t> &gt; 0)</a:t>
            </a:r>
          </a:p>
          <a:p>
            <a:r>
              <a:rPr lang="en-US" altLang="ja-JP" i="1" dirty="0"/>
              <a:t>7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1;</a:t>
            </a:r>
          </a:p>
          <a:p>
            <a:r>
              <a:rPr lang="en-US" altLang="ja-JP" i="1" dirty="0"/>
              <a:t>8 </a:t>
            </a:r>
            <a:r>
              <a:rPr lang="en-US" altLang="ja-JP" i="1" dirty="0" smtClean="0"/>
              <a:t>     else</a:t>
            </a:r>
            <a:endParaRPr lang="en-US" altLang="ja-JP" i="1" dirty="0"/>
          </a:p>
          <a:p>
            <a:r>
              <a:rPr lang="en-US" altLang="ja-JP" i="1" dirty="0"/>
              <a:t>9 </a:t>
            </a:r>
            <a:r>
              <a:rPr lang="en-US" altLang="ja-JP" i="1" dirty="0" smtClean="0"/>
              <a:t>       id </a:t>
            </a:r>
            <a:r>
              <a:rPr lang="en-US" altLang="ja-JP" i="1" dirty="0"/>
              <a:t>= 0;</a:t>
            </a:r>
          </a:p>
          <a:p>
            <a:r>
              <a:rPr lang="en-US" altLang="ja-JP" i="1" dirty="0"/>
              <a:t>10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a.addData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11 </a:t>
            </a:r>
            <a:r>
              <a:rPr lang="en-US" altLang="ja-JP" i="1" dirty="0" smtClean="0"/>
              <a:t>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</a:t>
            </a:r>
            <a:r>
              <a:rPr lang="en-US" altLang="ja-JP" i="1" dirty="0" smtClean="0">
                <a:solidFill>
                  <a:srgbClr val="0070C0"/>
                </a:solidFill>
              </a:rPr>
              <a:t>a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12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13 }</a:t>
            </a:r>
          </a:p>
          <a:p>
            <a:r>
              <a:rPr lang="en-US" altLang="ja-JP" i="1" dirty="0"/>
              <a:t>14 class A {</a:t>
            </a:r>
          </a:p>
          <a:p>
            <a:r>
              <a:rPr lang="en-US" altLang="ja-JP" i="1" dirty="0"/>
              <a:t>15 </a:t>
            </a:r>
            <a:r>
              <a:rPr lang="en-US" altLang="ja-JP" i="1" dirty="0" smtClean="0"/>
              <a:t>  B </a:t>
            </a:r>
            <a:r>
              <a:rPr lang="en-US" altLang="ja-JP" i="1" dirty="0" err="1"/>
              <a:t>b</a:t>
            </a:r>
            <a:r>
              <a:rPr lang="en-US" altLang="ja-JP" i="1" dirty="0"/>
              <a:t> = new B();</a:t>
            </a:r>
          </a:p>
          <a:p>
            <a:r>
              <a:rPr lang="en-US" altLang="ja-JP" i="1" dirty="0"/>
              <a:t>16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17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b.addData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18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19 }</a:t>
            </a:r>
            <a:endParaRPr kumimoji="1" lang="ja-JP" altLang="en-US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31840" y="980728"/>
            <a:ext cx="3249608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i="1" dirty="0"/>
              <a:t>20 class B {</a:t>
            </a:r>
          </a:p>
          <a:p>
            <a:r>
              <a:rPr lang="en-US" altLang="ja-JP" i="1" dirty="0"/>
              <a:t>21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max = 4;</a:t>
            </a:r>
          </a:p>
          <a:p>
            <a:r>
              <a:rPr lang="en-US" altLang="ja-JP" i="1" dirty="0"/>
              <a:t>22 </a:t>
            </a:r>
            <a:r>
              <a:rPr lang="en-US" altLang="ja-JP" i="1" dirty="0" smtClean="0"/>
              <a:t>  X </a:t>
            </a:r>
            <a:r>
              <a:rPr lang="en-US" altLang="ja-JP" i="1" dirty="0" err="1"/>
              <a:t>x</a:t>
            </a:r>
            <a:r>
              <a:rPr lang="en-US" altLang="ja-JP" i="1" dirty="0"/>
              <a:t> = new X();</a:t>
            </a:r>
          </a:p>
          <a:p>
            <a:r>
              <a:rPr lang="en-US" altLang="ja-JP" i="1" dirty="0"/>
              <a:t>23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24 </a:t>
            </a:r>
            <a:r>
              <a:rPr lang="en-US" altLang="ja-JP" i="1" dirty="0" smtClean="0"/>
              <a:t>    if </a:t>
            </a:r>
            <a:r>
              <a:rPr lang="en-US" altLang="ja-JP" i="1" dirty="0"/>
              <a:t>(id &gt;= 0 &amp;&amp; id &lt;= max)</a:t>
            </a:r>
          </a:p>
          <a:p>
            <a:r>
              <a:rPr lang="en-US" altLang="ja-JP" i="1" dirty="0"/>
              <a:t>25 </a:t>
            </a:r>
            <a:r>
              <a:rPr lang="en-US" altLang="ja-JP" i="1" dirty="0" smtClean="0"/>
              <a:t>      </a:t>
            </a:r>
            <a:r>
              <a:rPr lang="en-US" altLang="ja-JP" i="1" dirty="0" err="1" smtClean="0"/>
              <a:t>x.addData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26 </a:t>
            </a:r>
            <a:r>
              <a:rPr lang="en-US" altLang="ja-JP" i="1" dirty="0" smtClean="0"/>
              <a:t>    }</a:t>
            </a:r>
            <a:endParaRPr lang="en-US" altLang="ja-JP" i="1" dirty="0"/>
          </a:p>
          <a:p>
            <a:r>
              <a:rPr lang="en-US" altLang="ja-JP" i="1" dirty="0"/>
              <a:t>27 }</a:t>
            </a:r>
          </a:p>
          <a:p>
            <a:r>
              <a:rPr lang="en-US" altLang="ja-JP" i="1" dirty="0"/>
              <a:t>28 class X {</a:t>
            </a:r>
          </a:p>
          <a:p>
            <a:r>
              <a:rPr lang="en-US" altLang="ja-JP" i="1" dirty="0"/>
              <a:t>29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/>
              <a:t>[] </a:t>
            </a:r>
            <a:r>
              <a:rPr lang="en-US" altLang="ja-JP" i="1" dirty="0" err="1"/>
              <a:t>idList</a:t>
            </a:r>
            <a:r>
              <a:rPr lang="en-US" altLang="ja-JP" i="1" dirty="0"/>
              <a:t> = new </a:t>
            </a:r>
            <a:r>
              <a:rPr lang="en-US" altLang="ja-JP" i="1" dirty="0" err="1"/>
              <a:t>int</a:t>
            </a:r>
            <a:r>
              <a:rPr lang="en-US" altLang="ja-JP" i="1" dirty="0"/>
              <a:t>[16];</a:t>
            </a:r>
          </a:p>
          <a:p>
            <a:r>
              <a:rPr lang="en-US" altLang="ja-JP" i="1" dirty="0"/>
              <a:t>30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/>
              <a:t>count = 0;</a:t>
            </a:r>
          </a:p>
          <a:p>
            <a:r>
              <a:rPr lang="en-US" altLang="ja-JP" i="1" dirty="0"/>
              <a:t>31 </a:t>
            </a:r>
            <a:r>
              <a:rPr lang="en-US" altLang="ja-JP" i="1" dirty="0" smtClean="0"/>
              <a:t>  void </a:t>
            </a:r>
            <a:r>
              <a:rPr lang="en-US" altLang="ja-JP" i="1" dirty="0" err="1"/>
              <a:t>addData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id) {</a:t>
            </a:r>
          </a:p>
          <a:p>
            <a:r>
              <a:rPr lang="en-US" altLang="ja-JP" i="1" dirty="0"/>
              <a:t>32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System.out.println</a:t>
            </a:r>
            <a:r>
              <a:rPr lang="en-US" altLang="ja-JP" i="1" dirty="0" smtClean="0"/>
              <a:t>(id</a:t>
            </a:r>
            <a:r>
              <a:rPr lang="en-US" altLang="ja-JP" i="1" dirty="0"/>
              <a:t>);</a:t>
            </a:r>
          </a:p>
          <a:p>
            <a:r>
              <a:rPr lang="en-US" altLang="ja-JP" i="1" dirty="0"/>
              <a:t>33 </a:t>
            </a:r>
            <a:r>
              <a:rPr lang="en-US" altLang="ja-JP" i="1" dirty="0" smtClean="0"/>
              <a:t>    </a:t>
            </a:r>
            <a:r>
              <a:rPr lang="en-US" altLang="ja-JP" i="1" dirty="0" err="1" smtClean="0"/>
              <a:t>idList</a:t>
            </a:r>
            <a:r>
              <a:rPr lang="en-US" altLang="ja-JP" i="1" dirty="0" smtClean="0"/>
              <a:t>[count</a:t>
            </a:r>
            <a:r>
              <a:rPr lang="en-US" altLang="ja-JP" i="1" dirty="0"/>
              <a:t>] = id;</a:t>
            </a:r>
          </a:p>
          <a:p>
            <a:r>
              <a:rPr lang="en-US" altLang="ja-JP" i="1" dirty="0"/>
              <a:t>34 </a:t>
            </a:r>
            <a:r>
              <a:rPr lang="en-US" altLang="ja-JP" i="1" dirty="0" smtClean="0"/>
              <a:t>    count </a:t>
            </a:r>
            <a:r>
              <a:rPr lang="en-US" altLang="ja-JP" i="1" dirty="0"/>
              <a:t>= count + 1;</a:t>
            </a:r>
          </a:p>
          <a:p>
            <a:r>
              <a:rPr lang="en-US" altLang="ja-JP" i="1" dirty="0"/>
              <a:t>35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36 </a:t>
            </a:r>
            <a:r>
              <a:rPr lang="en-US" altLang="ja-JP" i="1" dirty="0" smtClean="0"/>
              <a:t>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/>
              <a:t>getData</a:t>
            </a:r>
            <a:r>
              <a:rPr lang="en-US" altLang="ja-JP" i="1" dirty="0"/>
              <a:t>(</a:t>
            </a:r>
            <a:r>
              <a:rPr lang="en-US" altLang="ja-JP" i="1" dirty="0" err="1"/>
              <a:t>int</a:t>
            </a:r>
            <a:r>
              <a:rPr lang="en-US" altLang="ja-JP" i="1" dirty="0"/>
              <a:t> index) {</a:t>
            </a:r>
          </a:p>
          <a:p>
            <a:r>
              <a:rPr lang="en-US" altLang="ja-JP" i="1" dirty="0"/>
              <a:t>37 </a:t>
            </a:r>
            <a:r>
              <a:rPr lang="en-US" altLang="ja-JP" i="1" dirty="0" smtClean="0"/>
              <a:t>    return </a:t>
            </a:r>
            <a:r>
              <a:rPr lang="en-US" altLang="ja-JP" i="1" dirty="0" err="1"/>
              <a:t>idList</a:t>
            </a:r>
            <a:r>
              <a:rPr lang="en-US" altLang="ja-JP" i="1" dirty="0"/>
              <a:t>[index];</a:t>
            </a:r>
          </a:p>
          <a:p>
            <a:r>
              <a:rPr lang="en-US" altLang="ja-JP" i="1" dirty="0"/>
              <a:t>38 </a:t>
            </a:r>
            <a:r>
              <a:rPr lang="en-US" altLang="ja-JP" i="1" dirty="0" smtClean="0"/>
              <a:t>  }</a:t>
            </a:r>
            <a:endParaRPr lang="en-US" altLang="ja-JP" i="1" dirty="0"/>
          </a:p>
          <a:p>
            <a:r>
              <a:rPr lang="en-US" altLang="ja-JP" i="1" dirty="0"/>
              <a:t>39 }</a:t>
            </a:r>
            <a:endParaRPr kumimoji="1" lang="ja-JP" altLang="en-US" i="1" dirty="0"/>
          </a:p>
        </p:txBody>
      </p:sp>
      <p:sp>
        <p:nvSpPr>
          <p:cNvPr id="57" name="下矢印 56"/>
          <p:cNvSpPr/>
          <p:nvPr/>
        </p:nvSpPr>
        <p:spPr>
          <a:xfrm>
            <a:off x="7085480" y="3446006"/>
            <a:ext cx="744584" cy="1142708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1475656" y="2420888"/>
            <a:ext cx="1296144" cy="1656184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58425" y="1340768"/>
            <a:ext cx="2873415" cy="3535490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131840" y="980728"/>
            <a:ext cx="3249608" cy="226825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131840" y="3248980"/>
            <a:ext cx="3249608" cy="3348372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8425" y="4870699"/>
            <a:ext cx="2873415" cy="1726653"/>
          </a:xfrm>
          <a:prstGeom prst="rect">
            <a:avLst/>
          </a:prstGeom>
          <a:noFill/>
          <a:ln w="31750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5576" y="3174685"/>
            <a:ext cx="7484741" cy="584775"/>
          </a:xfrm>
          <a:prstGeom prst="rect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どちらのケースが多いかはわかっていない</a:t>
            </a:r>
            <a:endParaRPr kumimoji="1" lang="ja-JP" altLang="en-US" sz="3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945179" y="2493766"/>
            <a:ext cx="296587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Thin Slice </a:t>
            </a:r>
            <a:r>
              <a:rPr kumimoji="1" lang="ja-JP" altLang="en-US" dirty="0" smtClean="0"/>
              <a:t>が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メソッドで</a:t>
            </a:r>
            <a:endParaRPr kumimoji="1" lang="en-US" altLang="ja-JP" dirty="0" smtClean="0"/>
          </a:p>
          <a:p>
            <a:r>
              <a:rPr lang="ja-JP" altLang="en-US" dirty="0"/>
              <a:t>閉じている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968903" y="4876258"/>
            <a:ext cx="2635658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ソースコードを見るだけで</a:t>
            </a:r>
            <a:endParaRPr kumimoji="1" lang="en-US" altLang="ja-JP" dirty="0" smtClean="0"/>
          </a:p>
          <a:p>
            <a:r>
              <a:rPr lang="ja-JP" altLang="en-US" dirty="0"/>
              <a:t>すぐ</a:t>
            </a:r>
            <a:r>
              <a:rPr lang="ja-JP" altLang="en-US" dirty="0" smtClean="0"/>
              <a:t>にデータの生成元が</a:t>
            </a:r>
            <a:endParaRPr lang="en-US" altLang="ja-JP" dirty="0" smtClean="0"/>
          </a:p>
          <a:p>
            <a:r>
              <a:rPr kumimoji="1" lang="ja-JP" altLang="en-US" dirty="0"/>
              <a:t>特定できる</a:t>
            </a:r>
          </a:p>
        </p:txBody>
      </p:sp>
    </p:spTree>
    <p:extLst>
      <p:ext uri="{BB962C8B-B14F-4D97-AF65-F5344CB8AC3E}">
        <p14:creationId xmlns:p14="http://schemas.microsoft.com/office/powerpoint/2010/main" val="274609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リサーチクエスチョン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Thin Slicing </a:t>
            </a:r>
            <a:r>
              <a:rPr kumimoji="1" lang="ja-JP" altLang="en-US" dirty="0" smtClean="0"/>
              <a:t>が一般的</a:t>
            </a:r>
            <a:r>
              <a:rPr lang="ja-JP" altLang="en-US" dirty="0"/>
              <a:t>に</a:t>
            </a:r>
            <a:r>
              <a:rPr kumimoji="1" lang="ja-JP" altLang="en-US" dirty="0" smtClean="0"/>
              <a:t>有効であるか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RQ1</a:t>
            </a:r>
            <a:r>
              <a:rPr lang="ja-JP" altLang="en-US" dirty="0" smtClean="0"/>
              <a:t>：</a:t>
            </a:r>
            <a:r>
              <a:rPr lang="en-US" altLang="ja-JP" dirty="0" smtClean="0"/>
              <a:t>Thin Slice </a:t>
            </a:r>
            <a:r>
              <a:rPr lang="ja-JP" altLang="en-US" dirty="0" smtClean="0"/>
              <a:t>のサイズは，平均的に十分小さいものであるか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スライスサイズの平均値を計測して，その有効性を評価する研究が行われている </a:t>
            </a:r>
            <a:r>
              <a:rPr lang="en-US" altLang="ja-JP" dirty="0" smtClean="0"/>
              <a:t>[3,4]</a:t>
            </a:r>
          </a:p>
          <a:p>
            <a:pPr lvl="1"/>
            <a:r>
              <a:rPr lang="en-US" altLang="ja-JP" dirty="0" smtClean="0"/>
              <a:t>RQ2</a:t>
            </a:r>
            <a:r>
              <a:rPr lang="ja-JP" altLang="en-US" dirty="0" smtClean="0"/>
              <a:t>：データ</a:t>
            </a:r>
            <a:r>
              <a:rPr lang="ja-JP" altLang="en-US" dirty="0"/>
              <a:t>依存</a:t>
            </a:r>
            <a:r>
              <a:rPr lang="ja-JP" altLang="en-US" dirty="0" smtClean="0"/>
              <a:t>関係の調査において有効であると考えられる</a:t>
            </a:r>
            <a:r>
              <a:rPr lang="en-US" altLang="ja-JP" dirty="0" smtClean="0"/>
              <a:t>Thin Slice</a:t>
            </a:r>
            <a:r>
              <a:rPr lang="ja-JP" altLang="en-US" dirty="0" smtClean="0"/>
              <a:t>はどの程度存在するか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プログラムの保守作業において，データ依存関係を探索する必要があることが知られている </a:t>
            </a:r>
            <a:r>
              <a:rPr kumimoji="1" lang="en-US" altLang="ja-JP" dirty="0" smtClean="0"/>
              <a:t>[2]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79712" y="5733256"/>
            <a:ext cx="6349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[4] </a:t>
            </a:r>
            <a:r>
              <a:rPr lang="en-US" altLang="ja-JP" dirty="0" err="1" smtClean="0"/>
              <a:t>Jasz</a:t>
            </a:r>
            <a:r>
              <a:rPr lang="en-US" altLang="ja-JP" dirty="0"/>
              <a:t>, J., </a:t>
            </a:r>
            <a:r>
              <a:rPr lang="en-US" altLang="ja-JP" dirty="0" smtClean="0"/>
              <a:t>Arpad </a:t>
            </a:r>
            <a:r>
              <a:rPr lang="en-US" altLang="ja-JP" dirty="0" err="1" smtClean="0"/>
              <a:t>Beszedes</a:t>
            </a:r>
            <a:r>
              <a:rPr lang="en-US" altLang="ja-JP" dirty="0"/>
              <a:t>, </a:t>
            </a:r>
            <a:r>
              <a:rPr lang="en-US" altLang="ja-JP" dirty="0" err="1" smtClean="0"/>
              <a:t>Gyimothy</a:t>
            </a:r>
            <a:r>
              <a:rPr lang="en-US" altLang="ja-JP" dirty="0"/>
              <a:t>, T. and </a:t>
            </a:r>
            <a:r>
              <a:rPr lang="en-US" altLang="ja-JP" dirty="0" err="1"/>
              <a:t>Rajlich</a:t>
            </a:r>
            <a:r>
              <a:rPr lang="en-US" altLang="ja-JP" dirty="0"/>
              <a:t>, V.:</a:t>
            </a:r>
          </a:p>
          <a:p>
            <a:r>
              <a:rPr lang="en-US" altLang="ja-JP" dirty="0"/>
              <a:t>Static Execute After/Before as a Replacement of Traditional</a:t>
            </a:r>
          </a:p>
          <a:p>
            <a:r>
              <a:rPr lang="en-US" altLang="ja-JP" dirty="0"/>
              <a:t>Software Dependencies, </a:t>
            </a:r>
            <a:r>
              <a:rPr lang="en-US" altLang="ja-JP" i="1" dirty="0" smtClean="0"/>
              <a:t>Proc. of ICSM</a:t>
            </a:r>
            <a:r>
              <a:rPr lang="en-US" altLang="ja-JP" dirty="0" smtClean="0"/>
              <a:t>,</a:t>
            </a:r>
            <a:r>
              <a:rPr lang="en-US" altLang="ja-JP" dirty="0"/>
              <a:t> </a:t>
            </a:r>
            <a:r>
              <a:rPr lang="en-US" altLang="ja-JP" dirty="0" smtClean="0"/>
              <a:t>pp</a:t>
            </a:r>
            <a:r>
              <a:rPr lang="en-US" altLang="ja-JP" dirty="0"/>
              <a:t>. 137–146 (2008).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828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Thin Slicing </a:t>
            </a:r>
            <a:r>
              <a:rPr kumimoji="1" lang="ja-JP" altLang="en-US" dirty="0" smtClean="0"/>
              <a:t>の実装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Java </a:t>
            </a:r>
            <a:r>
              <a:rPr kumimoji="1" lang="ja-JP" altLang="en-US" dirty="0" smtClean="0"/>
              <a:t>のバイトコードを解析する</a:t>
            </a:r>
            <a:endParaRPr lang="en-US" altLang="ja-JP" dirty="0" smtClean="0"/>
          </a:p>
          <a:p>
            <a:r>
              <a:rPr kumimoji="1" lang="ja-JP" altLang="en-US" dirty="0" smtClean="0"/>
              <a:t>グラフを作成し，探索する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頂点：バイトコードの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命令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辺：命令間のデータ依存関係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9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Java </a:t>
            </a:r>
            <a:r>
              <a:rPr kumimoji="1" lang="ja-JP" altLang="en-US" dirty="0" smtClean="0"/>
              <a:t>のバイトコード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16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2231" y="32129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207" y="1556792"/>
            <a:ext cx="2422458" cy="50475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ソースコード</a:t>
            </a:r>
            <a:endParaRPr lang="en-US" altLang="ja-JP" sz="1400" dirty="0" smtClean="0"/>
          </a:p>
          <a:p>
            <a:r>
              <a:rPr lang="en-US" altLang="ja-JP" sz="1400" i="1" dirty="0" smtClean="0"/>
              <a:t> 1   package example;</a:t>
            </a:r>
            <a:endParaRPr lang="en-US" altLang="ja-JP" sz="1400" i="1" dirty="0"/>
          </a:p>
          <a:p>
            <a:r>
              <a:rPr lang="en-US" altLang="ja-JP" sz="1400" i="1" dirty="0" smtClean="0"/>
              <a:t> 2   public </a:t>
            </a:r>
            <a:r>
              <a:rPr lang="en-US" altLang="ja-JP" sz="1400" i="1" dirty="0"/>
              <a:t>class Sample {</a:t>
            </a:r>
          </a:p>
          <a:p>
            <a:r>
              <a:rPr lang="en-US" altLang="ja-JP" sz="1400" i="1" dirty="0" smtClean="0"/>
              <a:t> 3    public </a:t>
            </a:r>
            <a:r>
              <a:rPr lang="en-US" altLang="ja-JP" sz="1400" i="1" dirty="0"/>
              <a:t>static void </a:t>
            </a:r>
            <a:endParaRPr lang="en-US" altLang="ja-JP" sz="1400" i="1" dirty="0" smtClean="0"/>
          </a:p>
          <a:p>
            <a:r>
              <a:rPr lang="en-US" altLang="ja-JP" sz="1400" i="1" dirty="0"/>
              <a:t> </a:t>
            </a:r>
            <a:r>
              <a:rPr lang="en-US" altLang="ja-JP" sz="1400" i="1" dirty="0" smtClean="0"/>
              <a:t>       main(String</a:t>
            </a:r>
            <a:r>
              <a:rPr lang="en-US" altLang="ja-JP" sz="1400" i="1" dirty="0"/>
              <a:t>[] </a:t>
            </a:r>
            <a:r>
              <a:rPr lang="en-US" altLang="ja-JP" sz="1400" i="1" dirty="0" err="1"/>
              <a:t>args</a:t>
            </a:r>
            <a:r>
              <a:rPr lang="en-US" altLang="ja-JP" sz="1400" i="1" dirty="0"/>
              <a:t>) {</a:t>
            </a:r>
          </a:p>
          <a:p>
            <a:r>
              <a:rPr lang="en-US" altLang="ja-JP" sz="1400" i="1" dirty="0" smtClean="0"/>
              <a:t> 4      A </a:t>
            </a:r>
            <a:r>
              <a:rPr lang="en-US" altLang="ja-JP" sz="1400" i="1" dirty="0"/>
              <a:t>x, z, w;</a:t>
            </a:r>
          </a:p>
          <a:p>
            <a:r>
              <a:rPr lang="en-US" altLang="ja-JP" sz="1400" i="1" dirty="0" smtClean="0"/>
              <a:t> 5      </a:t>
            </a:r>
            <a:r>
              <a:rPr lang="en-US" altLang="ja-JP" sz="1400" i="1" dirty="0" err="1" smtClean="0"/>
              <a:t>int</a:t>
            </a:r>
            <a:r>
              <a:rPr lang="en-US" altLang="ja-JP" sz="1400" i="1" dirty="0" smtClean="0"/>
              <a:t> </a:t>
            </a:r>
            <a:r>
              <a:rPr lang="en-US" altLang="ja-JP" sz="1400" i="1" dirty="0"/>
              <a:t>a, b;</a:t>
            </a:r>
          </a:p>
          <a:p>
            <a:r>
              <a:rPr lang="en-US" altLang="ja-JP" sz="1400" i="1" dirty="0" smtClean="0"/>
              <a:t> 6      a </a:t>
            </a:r>
            <a:r>
              <a:rPr lang="en-US" altLang="ja-JP" sz="1400" i="1" dirty="0"/>
              <a:t>= 1;</a:t>
            </a:r>
          </a:p>
          <a:p>
            <a:r>
              <a:rPr lang="en-US" altLang="ja-JP" sz="1400" i="1" dirty="0" smtClean="0"/>
              <a:t> 7      x </a:t>
            </a:r>
            <a:r>
              <a:rPr lang="en-US" altLang="ja-JP" sz="1400" i="1" dirty="0"/>
              <a:t>= new A();</a:t>
            </a:r>
          </a:p>
          <a:p>
            <a:r>
              <a:rPr lang="en-US" altLang="ja-JP" sz="1400" i="1" dirty="0" smtClean="0"/>
              <a:t> 8      z </a:t>
            </a:r>
            <a:r>
              <a:rPr lang="en-US" altLang="ja-JP" sz="1400" i="1" dirty="0"/>
              <a:t>= x;</a:t>
            </a:r>
          </a:p>
          <a:p>
            <a:r>
              <a:rPr lang="en-US" altLang="ja-JP" sz="1400" i="1" dirty="0" smtClean="0"/>
              <a:t> 9      b </a:t>
            </a:r>
            <a:r>
              <a:rPr lang="en-US" altLang="ja-JP" sz="1400" i="1" dirty="0"/>
              <a:t>= </a:t>
            </a:r>
            <a:r>
              <a:rPr lang="en-US" altLang="ja-JP" sz="1400" i="1" dirty="0" err="1"/>
              <a:t>inc</a:t>
            </a:r>
            <a:r>
              <a:rPr lang="en-US" altLang="ja-JP" sz="1400" i="1" dirty="0"/>
              <a:t>(a);</a:t>
            </a:r>
          </a:p>
          <a:p>
            <a:r>
              <a:rPr lang="en-US" altLang="ja-JP" sz="1400" i="1" dirty="0" smtClean="0"/>
              <a:t>10     w </a:t>
            </a:r>
            <a:r>
              <a:rPr lang="en-US" altLang="ja-JP" sz="1400" i="1" dirty="0"/>
              <a:t>= x;</a:t>
            </a:r>
          </a:p>
          <a:p>
            <a:r>
              <a:rPr lang="en-US" altLang="ja-JP" sz="1400" i="1" dirty="0" smtClean="0"/>
              <a:t>11     </a:t>
            </a:r>
            <a:r>
              <a:rPr lang="en-US" altLang="ja-JP" sz="1400" i="1" dirty="0" err="1" smtClean="0"/>
              <a:t>w.f</a:t>
            </a:r>
            <a:r>
              <a:rPr lang="en-US" altLang="ja-JP" sz="1400" i="1" dirty="0" smtClean="0"/>
              <a:t> </a:t>
            </a:r>
            <a:r>
              <a:rPr lang="en-US" altLang="ja-JP" sz="1400" i="1" dirty="0"/>
              <a:t>= b;</a:t>
            </a:r>
          </a:p>
          <a:p>
            <a:r>
              <a:rPr lang="en-US" altLang="ja-JP" sz="1400" i="1" dirty="0" smtClean="0"/>
              <a:t>12     if </a:t>
            </a:r>
            <a:r>
              <a:rPr lang="en-US" altLang="ja-JP" sz="1400" i="1" dirty="0"/>
              <a:t>(w == z) {</a:t>
            </a:r>
          </a:p>
          <a:p>
            <a:r>
              <a:rPr lang="en-US" altLang="ja-JP" sz="1400" i="1" dirty="0" smtClean="0"/>
              <a:t>13       </a:t>
            </a:r>
            <a:r>
              <a:rPr lang="en-US" altLang="ja-JP" sz="1400" i="1" dirty="0" err="1" smtClean="0"/>
              <a:t>int</a:t>
            </a:r>
            <a:r>
              <a:rPr lang="en-US" altLang="ja-JP" sz="1400" i="1" dirty="0" smtClean="0"/>
              <a:t> </a:t>
            </a:r>
            <a:r>
              <a:rPr lang="en-US" altLang="ja-JP" sz="1400" i="1" dirty="0"/>
              <a:t>v = </a:t>
            </a:r>
            <a:r>
              <a:rPr lang="en-US" altLang="ja-JP" sz="1400" i="1" dirty="0" err="1"/>
              <a:t>z.f</a:t>
            </a:r>
            <a:r>
              <a:rPr lang="en-US" altLang="ja-JP" sz="1400" i="1" dirty="0"/>
              <a:t>;</a:t>
            </a:r>
          </a:p>
          <a:p>
            <a:r>
              <a:rPr lang="en-US" altLang="ja-JP" sz="1400" i="1" dirty="0" smtClean="0"/>
              <a:t>14       </a:t>
            </a:r>
            <a:r>
              <a:rPr lang="en-US" altLang="ja-JP" sz="1400" i="1" dirty="0" err="1" smtClean="0"/>
              <a:t>System.out.println</a:t>
            </a:r>
            <a:r>
              <a:rPr lang="en-US" altLang="ja-JP" sz="1400" i="1" dirty="0" smtClean="0"/>
              <a:t>(v</a:t>
            </a:r>
            <a:r>
              <a:rPr lang="en-US" altLang="ja-JP" sz="1400" i="1" dirty="0"/>
              <a:t>);</a:t>
            </a:r>
          </a:p>
          <a:p>
            <a:r>
              <a:rPr lang="en-US" altLang="ja-JP" sz="1400" i="1" dirty="0" smtClean="0"/>
              <a:t>15     }</a:t>
            </a:r>
            <a:endParaRPr lang="en-US" altLang="ja-JP" sz="1400" i="1" dirty="0"/>
          </a:p>
          <a:p>
            <a:r>
              <a:rPr lang="en-US" altLang="ja-JP" sz="1400" i="1" dirty="0" smtClean="0"/>
              <a:t>16   }</a:t>
            </a:r>
            <a:endParaRPr lang="en-US" altLang="ja-JP" sz="1400" i="1" dirty="0"/>
          </a:p>
          <a:p>
            <a:r>
              <a:rPr lang="en-US" altLang="ja-JP" sz="1400" i="1" dirty="0" smtClean="0"/>
              <a:t>17   static </a:t>
            </a:r>
            <a:r>
              <a:rPr lang="en-US" altLang="ja-JP" sz="1400" i="1" dirty="0" err="1"/>
              <a:t>int</a:t>
            </a:r>
            <a:r>
              <a:rPr lang="en-US" altLang="ja-JP" sz="1400" i="1" dirty="0"/>
              <a:t> </a:t>
            </a:r>
            <a:r>
              <a:rPr lang="en-US" altLang="ja-JP" sz="1400" i="1" dirty="0" err="1"/>
              <a:t>inc</a:t>
            </a:r>
            <a:r>
              <a:rPr lang="en-US" altLang="ja-JP" sz="1400" i="1" dirty="0"/>
              <a:t>(</a:t>
            </a:r>
            <a:r>
              <a:rPr lang="en-US" altLang="ja-JP" sz="1400" i="1" dirty="0" err="1"/>
              <a:t>int</a:t>
            </a:r>
            <a:r>
              <a:rPr lang="en-US" altLang="ja-JP" sz="1400" i="1" dirty="0"/>
              <a:t> x) {</a:t>
            </a:r>
          </a:p>
          <a:p>
            <a:r>
              <a:rPr lang="en-US" altLang="ja-JP" sz="1400" i="1" dirty="0" smtClean="0"/>
              <a:t>18     return </a:t>
            </a:r>
            <a:r>
              <a:rPr lang="en-US" altLang="ja-JP" sz="1400" i="1" dirty="0"/>
              <a:t>x + 1;</a:t>
            </a:r>
          </a:p>
          <a:p>
            <a:r>
              <a:rPr lang="en-US" altLang="ja-JP" sz="1400" i="1" dirty="0" smtClean="0"/>
              <a:t>19   }</a:t>
            </a:r>
            <a:endParaRPr lang="en-US" altLang="ja-JP" sz="1400" i="1" dirty="0"/>
          </a:p>
          <a:p>
            <a:r>
              <a:rPr lang="en-US" altLang="ja-JP" sz="1400" i="1" dirty="0" smtClean="0"/>
              <a:t>20 }</a:t>
            </a:r>
            <a:endParaRPr lang="en-US" altLang="ja-JP" sz="1400" i="1" dirty="0"/>
          </a:p>
          <a:p>
            <a:r>
              <a:rPr lang="en-US" altLang="ja-JP" sz="1400" i="1" dirty="0" smtClean="0"/>
              <a:t>21 class </a:t>
            </a:r>
            <a:r>
              <a:rPr lang="en-US" altLang="ja-JP" sz="1400" i="1" dirty="0"/>
              <a:t>A { </a:t>
            </a:r>
            <a:r>
              <a:rPr lang="en-US" altLang="ja-JP" sz="1400" i="1" dirty="0" err="1"/>
              <a:t>int</a:t>
            </a:r>
            <a:r>
              <a:rPr lang="en-US" altLang="ja-JP" sz="1400" i="1" dirty="0"/>
              <a:t> f; }</a:t>
            </a:r>
            <a:endParaRPr kumimoji="1" lang="ja-JP" altLang="en-US" sz="1400" i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03848" y="1556793"/>
            <a:ext cx="2783134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Sample#main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0: ICONST_1</a:t>
            </a:r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1: ISTORE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2: NEW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3: DUP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4: INVOKESPECIAL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example/A</a:t>
            </a:r>
            <a:r>
              <a:rPr lang="en-US" altLang="ja-JP" sz="1400" dirty="0"/>
              <a:t>#&lt;</a:t>
            </a:r>
            <a:r>
              <a:rPr lang="en-US" altLang="ja-JP" sz="1400" dirty="0" err="1"/>
              <a:t>init</a:t>
            </a:r>
            <a:r>
              <a:rPr lang="en-US" altLang="ja-JP" sz="1400" dirty="0"/>
              <a:t>&gt;()V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5: ASTORE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6: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7: ASTORE </a:t>
            </a:r>
            <a:r>
              <a:rPr lang="en-US" altLang="ja-JP" sz="1400" dirty="0" smtClean="0"/>
              <a:t>2 (z)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8: ILOAD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9: INVOKESTATIC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</a:t>
            </a:r>
            <a:r>
              <a:rPr lang="en-US" altLang="ja-JP" sz="1400" dirty="0" err="1" smtClean="0"/>
              <a:t>Sample#inc</a:t>
            </a:r>
            <a:r>
              <a:rPr lang="en-US" altLang="ja-JP" sz="1400" dirty="0" smtClean="0"/>
              <a:t>(I)I</a:t>
            </a:r>
            <a:endParaRPr lang="en-US" altLang="ja-JP" sz="1400" dirty="0"/>
          </a:p>
          <a:p>
            <a:r>
              <a:rPr lang="en-US" altLang="ja-JP" sz="1400" dirty="0"/>
              <a:t>  10: ISTORE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11: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/>
              <a:t>  12: ASTORE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13: ALOAD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14: ILOAD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15: PUTFIELD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 smtClean="0"/>
              <a:t>int</a:t>
            </a:r>
            <a:endParaRPr lang="en-US" altLang="ja-JP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986982" y="1556792"/>
            <a:ext cx="3020379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 </a:t>
            </a:r>
            <a:r>
              <a:rPr lang="en-US" altLang="ja-JP" sz="1400" dirty="0" smtClean="0"/>
              <a:t> 16</a:t>
            </a:r>
            <a:r>
              <a:rPr lang="en-US" altLang="ja-JP" sz="1400" dirty="0"/>
              <a:t>: ALOAD 3 (w)</a:t>
            </a:r>
          </a:p>
          <a:p>
            <a:r>
              <a:rPr lang="en-US" altLang="ja-JP" sz="1400" dirty="0"/>
              <a:t>  17: ALOAD 2 (z)</a:t>
            </a:r>
          </a:p>
          <a:p>
            <a:r>
              <a:rPr lang="en-US" altLang="ja-JP" sz="1400" dirty="0"/>
              <a:t>  18: </a:t>
            </a:r>
            <a:r>
              <a:rPr lang="en-US" altLang="ja-JP" sz="1400" dirty="0" smtClean="0"/>
              <a:t>IF_ACMPNE</a:t>
            </a:r>
          </a:p>
          <a:p>
            <a:r>
              <a:rPr lang="en-US" altLang="ja-JP" sz="1400" dirty="0" smtClean="0"/>
              <a:t>  19</a:t>
            </a:r>
            <a:r>
              <a:rPr lang="en-US" altLang="ja-JP" sz="1400" dirty="0"/>
              <a:t>: ALOAD 2 (z)</a:t>
            </a:r>
          </a:p>
          <a:p>
            <a:r>
              <a:rPr lang="en-US" altLang="ja-JP" sz="1400" dirty="0"/>
              <a:t>  20: GETFIELD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/>
              <a:t>int</a:t>
            </a:r>
            <a:endParaRPr lang="en-US" altLang="ja-JP" sz="1400" dirty="0"/>
          </a:p>
          <a:p>
            <a:r>
              <a:rPr lang="en-US" altLang="ja-JP" sz="1400" dirty="0"/>
              <a:t>  21: ISTORE 6 (v)</a:t>
            </a:r>
          </a:p>
          <a:p>
            <a:r>
              <a:rPr lang="en-US" altLang="ja-JP" sz="1400" dirty="0"/>
              <a:t>  22: GETSTATIC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lang</a:t>
            </a:r>
            <a:r>
              <a:rPr lang="en-US" altLang="ja-JP" sz="1400" dirty="0"/>
              <a:t>/</a:t>
            </a:r>
            <a:r>
              <a:rPr lang="en-US" altLang="ja-JP" sz="1400" dirty="0" err="1"/>
              <a:t>System#out</a:t>
            </a:r>
            <a:r>
              <a:rPr lang="en-US" altLang="ja-JP" sz="1400" dirty="0"/>
              <a:t>: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</a:t>
            </a:r>
            <a:endParaRPr lang="en-US" altLang="ja-JP" sz="1400" dirty="0"/>
          </a:p>
          <a:p>
            <a:r>
              <a:rPr lang="en-US" altLang="ja-JP" sz="1400" dirty="0"/>
              <a:t>  23: ILOAD 6 (v)</a:t>
            </a:r>
          </a:p>
          <a:p>
            <a:r>
              <a:rPr lang="en-US" altLang="ja-JP" sz="1400" dirty="0"/>
              <a:t>  24: INVOKEVIRTUAL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PrintStream#println</a:t>
            </a:r>
            <a:r>
              <a:rPr lang="en-US" altLang="ja-JP" sz="1400" dirty="0"/>
              <a:t>(I)V</a:t>
            </a:r>
          </a:p>
          <a:p>
            <a:r>
              <a:rPr lang="en-US" altLang="ja-JP" sz="1400" dirty="0" smtClean="0"/>
              <a:t>  25: RETURN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Sample#inc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0</a:t>
            </a:r>
            <a:r>
              <a:rPr lang="en-US" altLang="ja-JP" sz="1400" dirty="0"/>
              <a:t>: ILOAD </a:t>
            </a:r>
            <a:r>
              <a:rPr lang="en-US" altLang="ja-JP" sz="1400" dirty="0" smtClean="0"/>
              <a:t>0 (x)</a:t>
            </a:r>
            <a:endParaRPr lang="en-US" altLang="ja-JP" sz="1400" dirty="0"/>
          </a:p>
          <a:p>
            <a:r>
              <a:rPr lang="en-US" altLang="ja-JP" sz="1400" dirty="0"/>
              <a:t>  1: ICONST_1</a:t>
            </a:r>
          </a:p>
          <a:p>
            <a:r>
              <a:rPr lang="en-US" altLang="ja-JP" sz="1400" dirty="0"/>
              <a:t>  2: IADD</a:t>
            </a:r>
          </a:p>
          <a:p>
            <a:r>
              <a:rPr lang="en-US" altLang="ja-JP" sz="1400" dirty="0"/>
              <a:t>  3: IRETURN</a:t>
            </a:r>
            <a:endParaRPr lang="en-US" altLang="ja-JP" sz="1400" dirty="0" smtClean="0"/>
          </a:p>
        </p:txBody>
      </p:sp>
      <p:sp>
        <p:nvSpPr>
          <p:cNvPr id="11" name="正方形/長方形 10"/>
          <p:cNvSpPr/>
          <p:nvPr/>
        </p:nvSpPr>
        <p:spPr>
          <a:xfrm>
            <a:off x="16208" y="2276872"/>
            <a:ext cx="2422458" cy="3168353"/>
          </a:xfrm>
          <a:prstGeom prst="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6209" y="5472145"/>
            <a:ext cx="2422458" cy="828000"/>
          </a:xfrm>
          <a:prstGeom prst="rect">
            <a:avLst/>
          </a:prstGeom>
          <a:noFill/>
          <a:ln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986982" y="4581129"/>
            <a:ext cx="3020379" cy="1161424"/>
          </a:xfrm>
          <a:prstGeom prst="rect">
            <a:avLst/>
          </a:prstGeom>
          <a:noFill/>
          <a:ln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3203848" y="1556793"/>
            <a:ext cx="0" cy="418576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9007359" y="1556793"/>
            <a:ext cx="2" cy="288031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3203848" y="5736672"/>
            <a:ext cx="278313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203848" y="1556792"/>
            <a:ext cx="5803513" cy="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5959206" y="4437112"/>
            <a:ext cx="304815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959206" y="4437112"/>
            <a:ext cx="2" cy="13054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>
          <a:xfrm>
            <a:off x="467544" y="3104965"/>
            <a:ext cx="626646" cy="216024"/>
          </a:xfrm>
          <a:prstGeom prst="roundRect">
            <a:avLst/>
          </a:prstGeom>
          <a:noFill/>
          <a:ln>
            <a:solidFill>
              <a:srgbClr val="199752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3419872" y="1844824"/>
            <a:ext cx="1368152" cy="432048"/>
          </a:xfrm>
          <a:prstGeom prst="roundRect">
            <a:avLst/>
          </a:prstGeom>
          <a:noFill/>
          <a:ln>
            <a:solidFill>
              <a:srgbClr val="199752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/>
          <p:cNvCxnSpPr>
            <a:stCxn id="36" idx="3"/>
            <a:endCxn id="37" idx="1"/>
          </p:cNvCxnSpPr>
          <p:nvPr/>
        </p:nvCxnSpPr>
        <p:spPr>
          <a:xfrm flipV="1">
            <a:off x="1094190" y="2060848"/>
            <a:ext cx="2325682" cy="1152129"/>
          </a:xfrm>
          <a:prstGeom prst="straightConnector1">
            <a:avLst/>
          </a:prstGeom>
          <a:ln w="25400">
            <a:solidFill>
              <a:srgbClr val="19975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4778513" y="179811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199752"/>
                </a:solidFill>
              </a:rPr>
              <a:t>定数の生成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778380" y="1988840"/>
            <a:ext cx="875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199752"/>
                </a:solidFill>
              </a:rPr>
              <a:t>書き込み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467544" y="5661248"/>
            <a:ext cx="1152128" cy="224897"/>
          </a:xfrm>
          <a:prstGeom prst="roundRect">
            <a:avLst/>
          </a:prstGeom>
          <a:noFill/>
          <a:ln>
            <a:solidFill>
              <a:srgbClr val="199752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6081284" y="4797152"/>
            <a:ext cx="1401999" cy="864096"/>
          </a:xfrm>
          <a:prstGeom prst="roundRect">
            <a:avLst/>
          </a:prstGeom>
          <a:noFill/>
          <a:ln>
            <a:solidFill>
              <a:srgbClr val="199752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/>
          <p:cNvCxnSpPr/>
          <p:nvPr/>
        </p:nvCxnSpPr>
        <p:spPr>
          <a:xfrm flipV="1">
            <a:off x="1619672" y="5872988"/>
            <a:ext cx="5162611" cy="1"/>
          </a:xfrm>
          <a:prstGeom prst="line">
            <a:avLst/>
          </a:prstGeom>
          <a:ln w="25400">
            <a:solidFill>
              <a:srgbClr val="1997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V="1">
            <a:off x="6782283" y="5661248"/>
            <a:ext cx="0" cy="224897"/>
          </a:xfrm>
          <a:prstGeom prst="straightConnector1">
            <a:avLst/>
          </a:prstGeom>
          <a:ln w="25400">
            <a:solidFill>
              <a:srgbClr val="19975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7497171" y="4774435"/>
            <a:ext cx="1531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199752"/>
                </a:solidFill>
              </a:rPr>
              <a:t>引数</a:t>
            </a:r>
            <a:r>
              <a:rPr kumimoji="1" lang="en-US" altLang="ja-JP" sz="1400" dirty="0" smtClean="0">
                <a:solidFill>
                  <a:srgbClr val="199752"/>
                </a:solidFill>
              </a:rPr>
              <a:t>x</a:t>
            </a:r>
            <a:r>
              <a:rPr kumimoji="1" lang="ja-JP" altLang="en-US" sz="1400" dirty="0" smtClean="0">
                <a:solidFill>
                  <a:srgbClr val="199752"/>
                </a:solidFill>
              </a:rPr>
              <a:t>の読み込み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493223" y="497631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rgbClr val="199752"/>
                </a:solidFill>
              </a:rPr>
              <a:t>定数の生成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497171" y="51643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199752"/>
                </a:solidFill>
              </a:rPr>
              <a:t>加算命令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7497171" y="5353471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199752"/>
                </a:solidFill>
              </a:rPr>
              <a:t>値を返す</a:t>
            </a:r>
            <a:endParaRPr kumimoji="1" lang="ja-JP" altLang="en-US" sz="1400" dirty="0">
              <a:solidFill>
                <a:srgbClr val="1997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0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36" grpId="0" animBg="1"/>
      <p:bldP spid="36" grpId="1" animBg="1"/>
      <p:bldP spid="37" grpId="0" animBg="1"/>
      <p:bldP spid="37" grpId="1" animBg="1"/>
      <p:bldP spid="40" grpId="0"/>
      <p:bldP spid="40" grpId="1"/>
      <p:bldP spid="41" grpId="0"/>
      <p:bldP spid="41" grpId="1"/>
      <p:bldP spid="50" grpId="0" animBg="1"/>
      <p:bldP spid="51" grpId="0" animBg="1"/>
      <p:bldP spid="58" grpId="0"/>
      <p:bldP spid="59" grpId="0"/>
      <p:bldP spid="60" grpId="0"/>
      <p:bldP spid="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グラフの作成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86982" y="1556792"/>
            <a:ext cx="3020379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 </a:t>
            </a:r>
            <a:r>
              <a:rPr lang="en-US" altLang="ja-JP" sz="1400" dirty="0" smtClean="0"/>
              <a:t> 16</a:t>
            </a:r>
            <a:r>
              <a:rPr lang="en-US" altLang="ja-JP" sz="1400" dirty="0"/>
              <a:t>: ALOAD 3 (w)</a:t>
            </a:r>
          </a:p>
          <a:p>
            <a:r>
              <a:rPr lang="en-US" altLang="ja-JP" sz="1400" dirty="0"/>
              <a:t>  17: ALOAD 2 (z)</a:t>
            </a:r>
          </a:p>
          <a:p>
            <a:r>
              <a:rPr lang="en-US" altLang="ja-JP" sz="1400" dirty="0"/>
              <a:t>  18: </a:t>
            </a:r>
            <a:r>
              <a:rPr lang="en-US" altLang="ja-JP" sz="1400" dirty="0" smtClean="0"/>
              <a:t>IF_ACMPNE</a:t>
            </a:r>
          </a:p>
          <a:p>
            <a:r>
              <a:rPr lang="en-US" altLang="ja-JP" sz="1400" dirty="0" smtClean="0"/>
              <a:t>  19</a:t>
            </a:r>
            <a:r>
              <a:rPr lang="en-US" altLang="ja-JP" sz="1400" dirty="0"/>
              <a:t>: ALOAD 2 (z)</a:t>
            </a:r>
          </a:p>
          <a:p>
            <a:r>
              <a:rPr lang="en-US" altLang="ja-JP" sz="1400" dirty="0"/>
              <a:t>  20: GETFIELD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/>
              <a:t>int</a:t>
            </a:r>
            <a:endParaRPr lang="en-US" altLang="ja-JP" sz="1400" dirty="0"/>
          </a:p>
          <a:p>
            <a:r>
              <a:rPr lang="en-US" altLang="ja-JP" sz="1400" dirty="0"/>
              <a:t>  21: ISTORE 6 (v)</a:t>
            </a:r>
          </a:p>
          <a:p>
            <a:r>
              <a:rPr lang="en-US" altLang="ja-JP" sz="1400" dirty="0"/>
              <a:t>  22: GETSTATIC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lang</a:t>
            </a:r>
            <a:r>
              <a:rPr lang="en-US" altLang="ja-JP" sz="1400" dirty="0"/>
              <a:t>/</a:t>
            </a:r>
            <a:r>
              <a:rPr lang="en-US" altLang="ja-JP" sz="1400" dirty="0" err="1"/>
              <a:t>System#out</a:t>
            </a:r>
            <a:r>
              <a:rPr lang="en-US" altLang="ja-JP" sz="1400" dirty="0"/>
              <a:t>: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</a:t>
            </a:r>
            <a:endParaRPr lang="en-US" altLang="ja-JP" sz="1400" dirty="0"/>
          </a:p>
          <a:p>
            <a:r>
              <a:rPr lang="en-US" altLang="ja-JP" sz="1400" dirty="0"/>
              <a:t>  23: ILOAD 6 (v)</a:t>
            </a:r>
          </a:p>
          <a:p>
            <a:r>
              <a:rPr lang="en-US" altLang="ja-JP" sz="1400" dirty="0"/>
              <a:t>  24: INVOKEVIRTUAL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PrintStream#println</a:t>
            </a:r>
            <a:r>
              <a:rPr lang="en-US" altLang="ja-JP" sz="1400" dirty="0"/>
              <a:t>(I)V</a:t>
            </a:r>
          </a:p>
          <a:p>
            <a:r>
              <a:rPr lang="en-US" altLang="ja-JP" sz="1400" dirty="0" smtClean="0"/>
              <a:t>  25: RETURN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Sample#inc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0</a:t>
            </a:r>
            <a:r>
              <a:rPr lang="en-US" altLang="ja-JP" sz="1400" dirty="0"/>
              <a:t>: ILOAD </a:t>
            </a:r>
            <a:r>
              <a:rPr lang="en-US" altLang="ja-JP" sz="1400" dirty="0" smtClean="0"/>
              <a:t>0 (x)</a:t>
            </a:r>
            <a:endParaRPr lang="en-US" altLang="ja-JP" sz="1400" dirty="0"/>
          </a:p>
          <a:p>
            <a:r>
              <a:rPr lang="en-US" altLang="ja-JP" sz="1400" dirty="0"/>
              <a:t>  1: ICONST_1</a:t>
            </a:r>
          </a:p>
          <a:p>
            <a:r>
              <a:rPr lang="en-US" altLang="ja-JP" sz="1400" dirty="0"/>
              <a:t>  2: IADD</a:t>
            </a:r>
          </a:p>
          <a:p>
            <a:r>
              <a:rPr lang="en-US" altLang="ja-JP" sz="1400" dirty="0"/>
              <a:t>  3: IRETURN</a:t>
            </a:r>
            <a:endParaRPr lang="en-US" altLang="ja-JP" sz="14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03848" y="1556793"/>
            <a:ext cx="2783134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Sample#main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0: ICONST_1</a:t>
            </a:r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1: ISTORE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2: NEW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3: DUP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4: INVOKESPECIAL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example/A</a:t>
            </a:r>
            <a:r>
              <a:rPr lang="en-US" altLang="ja-JP" sz="1400" dirty="0"/>
              <a:t>#&lt;</a:t>
            </a:r>
            <a:r>
              <a:rPr lang="en-US" altLang="ja-JP" sz="1400" dirty="0" err="1"/>
              <a:t>init</a:t>
            </a:r>
            <a:r>
              <a:rPr lang="en-US" altLang="ja-JP" sz="1400" dirty="0"/>
              <a:t>&gt;()V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5: ASTORE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6: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7: ASTORE </a:t>
            </a:r>
            <a:r>
              <a:rPr lang="en-US" altLang="ja-JP" sz="1400" dirty="0" smtClean="0"/>
              <a:t>2 (z)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8: ILOAD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9: INVOKESTATIC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</a:t>
            </a:r>
            <a:r>
              <a:rPr lang="en-US" altLang="ja-JP" sz="1400" dirty="0" err="1" smtClean="0"/>
              <a:t>Sample#inc</a:t>
            </a:r>
            <a:r>
              <a:rPr lang="en-US" altLang="ja-JP" sz="1400" dirty="0" smtClean="0"/>
              <a:t>(I)I</a:t>
            </a:r>
            <a:endParaRPr lang="en-US" altLang="ja-JP" sz="1400" dirty="0"/>
          </a:p>
          <a:p>
            <a:r>
              <a:rPr lang="en-US" altLang="ja-JP" sz="1400" dirty="0"/>
              <a:t>  10: ISTORE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11: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/>
              <a:t>  12: ASTORE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13: ALOAD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14: ILOAD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15: PUTFIELD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 smtClean="0"/>
              <a:t>int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50573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233867" y="1420122"/>
            <a:ext cx="8586605" cy="136670"/>
          </a:xfrm>
          <a:prstGeom prst="rect">
            <a:avLst/>
          </a:prstGeom>
          <a:solidFill>
            <a:schemeClr val="bg1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9600" y="630720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18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ひし形 4"/>
          <p:cNvSpPr/>
          <p:nvPr/>
        </p:nvSpPr>
        <p:spPr>
          <a:xfrm>
            <a:off x="3808482" y="404664"/>
            <a:ext cx="1152128" cy="432046"/>
          </a:xfrm>
          <a:prstGeom prst="diamond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main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233867" y="1043908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33101" y="1619972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398828" y="1043908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5392687" y="1619972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</a:t>
            </a:r>
            <a:r>
              <a:rPr lang="en-US" altLang="ja-JP" sz="1400" dirty="0" smtClean="0"/>
              <a:t>: DUP</a:t>
            </a:r>
            <a:endParaRPr kumimoji="1" lang="ja-JP" altLang="en-US" sz="1400" dirty="0"/>
          </a:p>
        </p:txBody>
      </p:sp>
      <p:sp>
        <p:nvSpPr>
          <p:cNvPr id="10" name="角丸四角形 9"/>
          <p:cNvSpPr/>
          <p:nvPr/>
        </p:nvSpPr>
        <p:spPr>
          <a:xfrm>
            <a:off x="4894772" y="2196036"/>
            <a:ext cx="187220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4: INVOKESPECIAL</a:t>
            </a:r>
            <a:endParaRPr kumimoji="1" lang="ja-JP" altLang="en-US" sz="1400" dirty="0"/>
          </a:p>
        </p:txBody>
      </p:sp>
      <p:sp>
        <p:nvSpPr>
          <p:cNvPr id="11" name="角丸四角形 10"/>
          <p:cNvSpPr/>
          <p:nvPr/>
        </p:nvSpPr>
        <p:spPr>
          <a:xfrm>
            <a:off x="518280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2" name="角丸四角形 11"/>
          <p:cNvSpPr/>
          <p:nvPr/>
        </p:nvSpPr>
        <p:spPr>
          <a:xfrm>
            <a:off x="5212667" y="3347074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80530" y="3927812"/>
            <a:ext cx="133214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4" name="角丸四角形 13"/>
          <p:cNvSpPr/>
          <p:nvPr/>
        </p:nvSpPr>
        <p:spPr>
          <a:xfrm>
            <a:off x="321482" y="2196036"/>
            <a:ext cx="1152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5" name="角丸四角形 14"/>
          <p:cNvSpPr/>
          <p:nvPr/>
        </p:nvSpPr>
        <p:spPr>
          <a:xfrm>
            <a:off x="781442" y="3342348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6" name="角丸四角形 15"/>
          <p:cNvSpPr/>
          <p:nvPr/>
        </p:nvSpPr>
        <p:spPr>
          <a:xfrm>
            <a:off x="1727841" y="2196036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7" name="角丸四角形 16"/>
          <p:cNvSpPr/>
          <p:nvPr/>
        </p:nvSpPr>
        <p:spPr>
          <a:xfrm>
            <a:off x="7331060" y="1045041"/>
            <a:ext cx="1237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8" name="角丸四角形 17"/>
          <p:cNvSpPr/>
          <p:nvPr/>
        </p:nvSpPr>
        <p:spPr>
          <a:xfrm>
            <a:off x="7257164" y="1621105"/>
            <a:ext cx="1384920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7307364" y="2204030"/>
            <a:ext cx="131291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1791465" y="1620463"/>
            <a:ext cx="124090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1722759" y="1043908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2" name="角丸四角形 21"/>
          <p:cNvSpPr/>
          <p:nvPr/>
        </p:nvSpPr>
        <p:spPr>
          <a:xfrm>
            <a:off x="729925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23" name="角丸四角形 22"/>
          <p:cNvSpPr/>
          <p:nvPr/>
        </p:nvSpPr>
        <p:spPr>
          <a:xfrm>
            <a:off x="3450697" y="1611144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4" name="角丸四角形 23"/>
          <p:cNvSpPr/>
          <p:nvPr/>
        </p:nvSpPr>
        <p:spPr>
          <a:xfrm>
            <a:off x="7257955" y="3924517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  <p:sp>
        <p:nvSpPr>
          <p:cNvPr id="25" name="角丸四角形 24"/>
          <p:cNvSpPr/>
          <p:nvPr/>
        </p:nvSpPr>
        <p:spPr>
          <a:xfrm>
            <a:off x="7289863" y="3346085"/>
            <a:ext cx="12682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sp>
        <p:nvSpPr>
          <p:cNvPr id="26" name="角丸四角形 25"/>
          <p:cNvSpPr/>
          <p:nvPr/>
        </p:nvSpPr>
        <p:spPr>
          <a:xfrm>
            <a:off x="3417691" y="1043908"/>
            <a:ext cx="143416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7" name="角丸四角形 26"/>
          <p:cNvSpPr/>
          <p:nvPr/>
        </p:nvSpPr>
        <p:spPr>
          <a:xfrm>
            <a:off x="3381753" y="3927812"/>
            <a:ext cx="151216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22: GETSTATIC</a:t>
            </a:r>
            <a:endParaRPr kumimoji="1" lang="ja-JP" altLang="en-US" sz="1400" dirty="0"/>
          </a:p>
        </p:txBody>
      </p:sp>
      <p:sp>
        <p:nvSpPr>
          <p:cNvPr id="28" name="角丸四角形 27"/>
          <p:cNvSpPr/>
          <p:nvPr/>
        </p:nvSpPr>
        <p:spPr>
          <a:xfrm>
            <a:off x="3522705" y="2187208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sp>
        <p:nvSpPr>
          <p:cNvPr id="29" name="角丸四角形 28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3176395" y="3351748"/>
            <a:ext cx="19308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24: INVOKEVIRTUAL</a:t>
            </a:r>
            <a:endParaRPr kumimoji="1" lang="ja-JP" altLang="en-US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4297530" y="7316657"/>
            <a:ext cx="128713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25: RETURN</a:t>
            </a:r>
            <a:endParaRPr kumimoji="1" lang="ja-JP" altLang="en-US" sz="1400" dirty="0"/>
          </a:p>
        </p:txBody>
      </p:sp>
      <p:cxnSp>
        <p:nvCxnSpPr>
          <p:cNvPr id="34" name="直線矢印コネクタ 33"/>
          <p:cNvCxnSpPr>
            <a:stCxn id="6" idx="2"/>
            <a:endCxn id="7" idx="0"/>
          </p:cNvCxnSpPr>
          <p:nvPr/>
        </p:nvCxnSpPr>
        <p:spPr>
          <a:xfrm flipH="1">
            <a:off x="896781" y="13415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897547" y="1917656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線コネクタ 36"/>
          <p:cNvCxnSpPr>
            <a:stCxn id="8" idx="3"/>
            <a:endCxn id="11" idx="3"/>
          </p:cNvCxnSpPr>
          <p:nvPr/>
        </p:nvCxnSpPr>
        <p:spPr>
          <a:xfrm>
            <a:off x="6262925" y="1192750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5830876" y="3069784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5831642" y="364943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flipH="1">
            <a:off x="7947326" y="1342725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7949241" y="1927817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487790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896014" y="24848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56551" y="4501250"/>
            <a:ext cx="67892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01394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72836" y="4501250"/>
            <a:ext cx="676627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endCxn id="16" idx="2"/>
          </p:cNvCxnSpPr>
          <p:nvPr/>
        </p:nvCxnSpPr>
        <p:spPr>
          <a:xfrm flipH="1" flipV="1">
            <a:off x="2411917" y="2493720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H="1" flipV="1">
            <a:off x="2411150" y="1920273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21" idx="2"/>
          </p:cNvCxnSpPr>
          <p:nvPr/>
        </p:nvCxnSpPr>
        <p:spPr>
          <a:xfrm flipH="1" flipV="1">
            <a:off x="2406835" y="1341592"/>
            <a:ext cx="766" cy="2877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endCxn id="23" idx="0"/>
          </p:cNvCxnSpPr>
          <p:nvPr/>
        </p:nvCxnSpPr>
        <p:spPr>
          <a:xfrm flipH="1">
            <a:off x="4134773" y="1354802"/>
            <a:ext cx="766" cy="25634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endCxn id="28" idx="0"/>
          </p:cNvCxnSpPr>
          <p:nvPr/>
        </p:nvCxnSpPr>
        <p:spPr>
          <a:xfrm flipH="1">
            <a:off x="4134773" y="1914819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3673792" y="2756436"/>
            <a:ext cx="936104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>
            <a:off x="4136305" y="2493720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1" idx="3"/>
            <a:endCxn id="17" idx="1"/>
          </p:cNvCxnSpPr>
          <p:nvPr/>
        </p:nvCxnSpPr>
        <p:spPr>
          <a:xfrm flipV="1">
            <a:off x="6478948" y="1193883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18" idx="1"/>
            <a:endCxn id="22" idx="1"/>
          </p:cNvCxnSpPr>
          <p:nvPr/>
        </p:nvCxnSpPr>
        <p:spPr>
          <a:xfrm rot="10800000" flipH="1" flipV="1">
            <a:off x="7257164" y="1769946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13" idx="3"/>
            <a:endCxn id="25" idx="1"/>
          </p:cNvCxnSpPr>
          <p:nvPr/>
        </p:nvCxnSpPr>
        <p:spPr>
          <a:xfrm flipV="1">
            <a:off x="6512678" y="3494927"/>
            <a:ext cx="777185" cy="58172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3" idx="3"/>
            <a:endCxn id="24" idx="1"/>
          </p:cNvCxnSpPr>
          <p:nvPr/>
        </p:nvCxnSpPr>
        <p:spPr>
          <a:xfrm flipV="1">
            <a:off x="6512678" y="4073359"/>
            <a:ext cx="745277" cy="329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角丸四角形 90"/>
          <p:cNvSpPr/>
          <p:nvPr/>
        </p:nvSpPr>
        <p:spPr>
          <a:xfrm>
            <a:off x="340542" y="5090023"/>
            <a:ext cx="111554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92" name="角丸四角形 91"/>
          <p:cNvSpPr/>
          <p:nvPr/>
        </p:nvSpPr>
        <p:spPr>
          <a:xfrm>
            <a:off x="1795090" y="5090023"/>
            <a:ext cx="123211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93" name="角丸四角形 92"/>
          <p:cNvSpPr/>
          <p:nvPr/>
        </p:nvSpPr>
        <p:spPr>
          <a:xfrm>
            <a:off x="1953974" y="5673963"/>
            <a:ext cx="91741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94" name="角丸四角形 93"/>
          <p:cNvSpPr/>
          <p:nvPr/>
        </p:nvSpPr>
        <p:spPr>
          <a:xfrm>
            <a:off x="231670" y="5673963"/>
            <a:ext cx="132715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895247" y="4811643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endCxn id="92" idx="2"/>
          </p:cNvCxnSpPr>
          <p:nvPr/>
        </p:nvCxnSpPr>
        <p:spPr>
          <a:xfrm flipH="1" flipV="1">
            <a:off x="2411149" y="5387707"/>
            <a:ext cx="2300" cy="27305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endCxn id="53" idx="2"/>
          </p:cNvCxnSpPr>
          <p:nvPr/>
        </p:nvCxnSpPr>
        <p:spPr>
          <a:xfrm flipH="1" flipV="1">
            <a:off x="2411150" y="4798934"/>
            <a:ext cx="3065" cy="28362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94" idx="3"/>
            <a:endCxn id="93" idx="1"/>
          </p:cNvCxnSpPr>
          <p:nvPr/>
        </p:nvCxnSpPr>
        <p:spPr>
          <a:xfrm>
            <a:off x="1558824" y="5822805"/>
            <a:ext cx="39515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stCxn id="91" idx="3"/>
            <a:endCxn id="93" idx="1"/>
          </p:cNvCxnSpPr>
          <p:nvPr/>
        </p:nvCxnSpPr>
        <p:spPr>
          <a:xfrm>
            <a:off x="1456084" y="5238865"/>
            <a:ext cx="497890" cy="58394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曲線コネクタ 109"/>
          <p:cNvCxnSpPr>
            <a:stCxn id="49" idx="1"/>
            <a:endCxn id="51" idx="1"/>
          </p:cNvCxnSpPr>
          <p:nvPr/>
        </p:nvCxnSpPr>
        <p:spPr>
          <a:xfrm rot="10800000" flipH="1" flipV="1">
            <a:off x="487789" y="2912114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53" idx="3"/>
            <a:endCxn id="52" idx="3"/>
          </p:cNvCxnSpPr>
          <p:nvPr/>
        </p:nvCxnSpPr>
        <p:spPr>
          <a:xfrm flipV="1">
            <a:off x="2749463" y="2912114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曲線コネクタ 116"/>
          <p:cNvCxnSpPr>
            <a:stCxn id="22" idx="3"/>
            <a:endCxn id="29" idx="3"/>
          </p:cNvCxnSpPr>
          <p:nvPr/>
        </p:nvCxnSpPr>
        <p:spPr>
          <a:xfrm>
            <a:off x="8595398" y="2920942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曲線コネクタ 119"/>
          <p:cNvCxnSpPr>
            <a:stCxn id="25" idx="3"/>
          </p:cNvCxnSpPr>
          <p:nvPr/>
        </p:nvCxnSpPr>
        <p:spPr>
          <a:xfrm>
            <a:off x="8558107" y="3494927"/>
            <a:ext cx="140008" cy="1014193"/>
          </a:xfrm>
          <a:prstGeom prst="curved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21" idx="3"/>
            <a:endCxn id="26" idx="1"/>
          </p:cNvCxnSpPr>
          <p:nvPr/>
        </p:nvCxnSpPr>
        <p:spPr>
          <a:xfrm>
            <a:off x="3090911" y="1192750"/>
            <a:ext cx="326780" cy="0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>
            <a:stCxn id="5" idx="1"/>
          </p:cNvCxnSpPr>
          <p:nvPr/>
        </p:nvCxnSpPr>
        <p:spPr>
          <a:xfrm flipH="1">
            <a:off x="107504" y="620687"/>
            <a:ext cx="370097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107504" y="620687"/>
            <a:ext cx="0" cy="316876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>
            <a:off x="107504" y="3789452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>
            <a:off x="3249085" y="3781103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3249085" y="4950833"/>
            <a:ext cx="5787411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9036496" y="620687"/>
            <a:ext cx="0" cy="432006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5" idx="3"/>
          </p:cNvCxnSpPr>
          <p:nvPr/>
        </p:nvCxnSpPr>
        <p:spPr>
          <a:xfrm>
            <a:off x="4960610" y="620687"/>
            <a:ext cx="4075886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07504" y="4175877"/>
            <a:ext cx="3068891" cy="201622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ひし形 57"/>
          <p:cNvSpPr/>
          <p:nvPr/>
        </p:nvSpPr>
        <p:spPr>
          <a:xfrm>
            <a:off x="1202728" y="4033702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cxnSp>
        <p:nvCxnSpPr>
          <p:cNvPr id="142" name="直線矢印コネクタ 141"/>
          <p:cNvCxnSpPr/>
          <p:nvPr/>
        </p:nvCxnSpPr>
        <p:spPr>
          <a:xfrm flipV="1">
            <a:off x="4290913" y="5332566"/>
            <a:ext cx="425329" cy="110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テキスト ボックス 142"/>
          <p:cNvSpPr txBox="1"/>
          <p:nvPr/>
        </p:nvSpPr>
        <p:spPr>
          <a:xfrm>
            <a:off x="4716242" y="5147900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手続き内のデータ依存辺</a:t>
            </a:r>
            <a:endParaRPr kumimoji="1" lang="ja-JP" altLang="en-US" dirty="0"/>
          </a:p>
        </p:txBody>
      </p:sp>
      <p:cxnSp>
        <p:nvCxnSpPr>
          <p:cNvPr id="144" name="直線矢印コネクタ 143"/>
          <p:cNvCxnSpPr/>
          <p:nvPr/>
        </p:nvCxnSpPr>
        <p:spPr>
          <a:xfrm flipV="1">
            <a:off x="4290913" y="5656413"/>
            <a:ext cx="425329" cy="1108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テキスト ボックス 144"/>
          <p:cNvSpPr txBox="1"/>
          <p:nvPr/>
        </p:nvSpPr>
        <p:spPr>
          <a:xfrm>
            <a:off x="4716242" y="5471747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手続き間のデータ依存辺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46" name="直線矢印コネクタ 145"/>
          <p:cNvCxnSpPr/>
          <p:nvPr/>
        </p:nvCxnSpPr>
        <p:spPr>
          <a:xfrm flipV="1">
            <a:off x="4290913" y="5988774"/>
            <a:ext cx="425329" cy="1108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テキスト ボックス 146"/>
          <p:cNvSpPr txBox="1"/>
          <p:nvPr/>
        </p:nvSpPr>
        <p:spPr>
          <a:xfrm>
            <a:off x="4716242" y="5804108"/>
            <a:ext cx="278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ヒープ領域のデータ依存辺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245413" y="2317048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実パラメータ</a:t>
            </a:r>
            <a:endParaRPr kumimoji="1" lang="ja-JP" altLang="en-US" dirty="0"/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196979" y="4940747"/>
            <a:ext cx="13965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/>
              <a:t>仮</a:t>
            </a:r>
            <a:r>
              <a:rPr kumimoji="1" lang="ja-JP" altLang="en-US" dirty="0" smtClean="0"/>
              <a:t>パラメータ</a:t>
            </a:r>
            <a:endParaRPr kumimoji="1" lang="ja-JP" altLang="en-US" dirty="0"/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2005288" y="4940747"/>
            <a:ext cx="81785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/>
              <a:t>返り値</a:t>
            </a:r>
            <a:endParaRPr kumimoji="1" lang="ja-JP" altLang="en-US" dirty="0"/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1773794" y="231678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呼び出し元</a:t>
            </a:r>
            <a:endParaRPr kumimoji="1" lang="ja-JP" altLang="en-US" dirty="0"/>
          </a:p>
        </p:txBody>
      </p:sp>
      <p:sp>
        <p:nvSpPr>
          <p:cNvPr id="2" name="円/楕円 1"/>
          <p:cNvSpPr/>
          <p:nvPr/>
        </p:nvSpPr>
        <p:spPr>
          <a:xfrm>
            <a:off x="3007834" y="963635"/>
            <a:ext cx="514871" cy="460495"/>
          </a:xfrm>
          <a:prstGeom prst="ellipse">
            <a:avLst/>
          </a:prstGeom>
          <a:noFill/>
          <a:ln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6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49" grpId="0" animBg="1"/>
      <p:bldP spid="51" grpId="0" animBg="1"/>
      <p:bldP spid="52" grpId="0" animBg="1"/>
      <p:bldP spid="53" grpId="0" animBg="1"/>
      <p:bldP spid="65" grpId="0" animBg="1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3" grpId="0" animBg="1"/>
      <p:bldP spid="93" grpId="1" animBg="1"/>
      <p:bldP spid="93" grpId="2" animBg="1"/>
      <p:bldP spid="94" grpId="0" animBg="1"/>
      <p:bldP spid="94" grpId="1" animBg="1"/>
      <p:bldP spid="94" grpId="2" animBg="1"/>
      <p:bldP spid="141" grpId="0" animBg="1"/>
      <p:bldP spid="141" grpId="2" animBg="1"/>
      <p:bldP spid="58" grpId="0" animBg="1"/>
      <p:bldP spid="58" grpId="2" animBg="1"/>
      <p:bldP spid="143" grpId="0"/>
      <p:bldP spid="145" grpId="0"/>
      <p:bldP spid="147" grpId="0"/>
      <p:bldP spid="148" grpId="0"/>
      <p:bldP spid="148" grpId="1"/>
      <p:bldP spid="149" grpId="0" animBg="1"/>
      <p:bldP spid="149" grpId="1" animBg="1"/>
      <p:bldP spid="150" grpId="0" animBg="1"/>
      <p:bldP spid="150" grpId="1" animBg="1"/>
      <p:bldP spid="151" grpId="0"/>
      <p:bldP spid="151" grpId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233867" y="1420122"/>
            <a:ext cx="8586605" cy="136670"/>
          </a:xfrm>
          <a:prstGeom prst="rect">
            <a:avLst/>
          </a:prstGeom>
          <a:solidFill>
            <a:schemeClr val="bg1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9600" y="630720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ひし形 4"/>
          <p:cNvSpPr/>
          <p:nvPr/>
        </p:nvSpPr>
        <p:spPr>
          <a:xfrm>
            <a:off x="3808482" y="404664"/>
            <a:ext cx="1152128" cy="432046"/>
          </a:xfrm>
          <a:prstGeom prst="diamond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main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233867" y="1043908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33101" y="1619972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398828" y="1043908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5392687" y="1619972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</a:t>
            </a:r>
            <a:r>
              <a:rPr lang="en-US" altLang="ja-JP" sz="1400" dirty="0" smtClean="0"/>
              <a:t>: DUP</a:t>
            </a:r>
            <a:endParaRPr kumimoji="1" lang="ja-JP" altLang="en-US" sz="1400" dirty="0"/>
          </a:p>
        </p:txBody>
      </p:sp>
      <p:sp>
        <p:nvSpPr>
          <p:cNvPr id="10" name="角丸四角形 9"/>
          <p:cNvSpPr/>
          <p:nvPr/>
        </p:nvSpPr>
        <p:spPr>
          <a:xfrm>
            <a:off x="4894772" y="2196036"/>
            <a:ext cx="187220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4: INVOKESPECIAL</a:t>
            </a:r>
            <a:endParaRPr kumimoji="1" lang="ja-JP" altLang="en-US" sz="1400" dirty="0"/>
          </a:p>
        </p:txBody>
      </p:sp>
      <p:sp>
        <p:nvSpPr>
          <p:cNvPr id="11" name="角丸四角形 10"/>
          <p:cNvSpPr/>
          <p:nvPr/>
        </p:nvSpPr>
        <p:spPr>
          <a:xfrm>
            <a:off x="518280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2" name="角丸四角形 11"/>
          <p:cNvSpPr/>
          <p:nvPr/>
        </p:nvSpPr>
        <p:spPr>
          <a:xfrm>
            <a:off x="5212667" y="3347074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80530" y="3927812"/>
            <a:ext cx="133214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4" name="角丸四角形 13"/>
          <p:cNvSpPr/>
          <p:nvPr/>
        </p:nvSpPr>
        <p:spPr>
          <a:xfrm>
            <a:off x="321482" y="2196036"/>
            <a:ext cx="1152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5" name="角丸四角形 14"/>
          <p:cNvSpPr/>
          <p:nvPr/>
        </p:nvSpPr>
        <p:spPr>
          <a:xfrm>
            <a:off x="781442" y="3342348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6" name="角丸四角形 15"/>
          <p:cNvSpPr/>
          <p:nvPr/>
        </p:nvSpPr>
        <p:spPr>
          <a:xfrm>
            <a:off x="1727841" y="2196036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7" name="角丸四角形 16"/>
          <p:cNvSpPr/>
          <p:nvPr/>
        </p:nvSpPr>
        <p:spPr>
          <a:xfrm>
            <a:off x="7331060" y="1045041"/>
            <a:ext cx="1237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8" name="角丸四角形 17"/>
          <p:cNvSpPr/>
          <p:nvPr/>
        </p:nvSpPr>
        <p:spPr>
          <a:xfrm>
            <a:off x="7257164" y="1621105"/>
            <a:ext cx="1384920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7307364" y="2204030"/>
            <a:ext cx="131291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1791465" y="1620463"/>
            <a:ext cx="124090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1722759" y="1043908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2" name="角丸四角形 21"/>
          <p:cNvSpPr/>
          <p:nvPr/>
        </p:nvSpPr>
        <p:spPr>
          <a:xfrm>
            <a:off x="729925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23" name="角丸四角形 22"/>
          <p:cNvSpPr/>
          <p:nvPr/>
        </p:nvSpPr>
        <p:spPr>
          <a:xfrm>
            <a:off x="3450697" y="1611144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4" name="角丸四角形 23"/>
          <p:cNvSpPr/>
          <p:nvPr/>
        </p:nvSpPr>
        <p:spPr>
          <a:xfrm>
            <a:off x="7257955" y="3924517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  <p:sp>
        <p:nvSpPr>
          <p:cNvPr id="25" name="角丸四角形 24"/>
          <p:cNvSpPr/>
          <p:nvPr/>
        </p:nvSpPr>
        <p:spPr>
          <a:xfrm>
            <a:off x="7289863" y="3346085"/>
            <a:ext cx="12682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sp>
        <p:nvSpPr>
          <p:cNvPr id="26" name="角丸四角形 25"/>
          <p:cNvSpPr/>
          <p:nvPr/>
        </p:nvSpPr>
        <p:spPr>
          <a:xfrm>
            <a:off x="3417691" y="1043908"/>
            <a:ext cx="143416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7" name="角丸四角形 26"/>
          <p:cNvSpPr/>
          <p:nvPr/>
        </p:nvSpPr>
        <p:spPr>
          <a:xfrm>
            <a:off x="3381753" y="3927812"/>
            <a:ext cx="151216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22: GETSTATIC</a:t>
            </a:r>
            <a:endParaRPr kumimoji="1" lang="ja-JP" altLang="en-US" sz="1400" dirty="0"/>
          </a:p>
        </p:txBody>
      </p:sp>
      <p:sp>
        <p:nvSpPr>
          <p:cNvPr id="28" name="角丸四角形 27"/>
          <p:cNvSpPr/>
          <p:nvPr/>
        </p:nvSpPr>
        <p:spPr>
          <a:xfrm>
            <a:off x="3522705" y="2187208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sp>
        <p:nvSpPr>
          <p:cNvPr id="29" name="角丸四角形 28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3176395" y="3351748"/>
            <a:ext cx="19308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24: INVOKEVIRTUAL</a:t>
            </a:r>
            <a:endParaRPr kumimoji="1" lang="ja-JP" altLang="en-US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3491206" y="4501250"/>
            <a:ext cx="128713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25: RETURN</a:t>
            </a:r>
            <a:endParaRPr kumimoji="1" lang="ja-JP" altLang="en-US" sz="1400" dirty="0"/>
          </a:p>
        </p:txBody>
      </p:sp>
      <p:cxnSp>
        <p:nvCxnSpPr>
          <p:cNvPr id="34" name="直線矢印コネクタ 33"/>
          <p:cNvCxnSpPr>
            <a:stCxn id="6" idx="2"/>
            <a:endCxn id="7" idx="0"/>
          </p:cNvCxnSpPr>
          <p:nvPr/>
        </p:nvCxnSpPr>
        <p:spPr>
          <a:xfrm flipH="1">
            <a:off x="896781" y="13415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897547" y="1917656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線コネクタ 36"/>
          <p:cNvCxnSpPr>
            <a:stCxn id="8" idx="3"/>
            <a:endCxn id="11" idx="3"/>
          </p:cNvCxnSpPr>
          <p:nvPr/>
        </p:nvCxnSpPr>
        <p:spPr>
          <a:xfrm>
            <a:off x="6262925" y="1192750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5830876" y="3069784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5831642" y="364943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flipH="1">
            <a:off x="7947326" y="1342725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7949241" y="1927817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487790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896014" y="24848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56551" y="4501250"/>
            <a:ext cx="67892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01394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72836" y="4501250"/>
            <a:ext cx="676627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endCxn id="16" idx="2"/>
          </p:cNvCxnSpPr>
          <p:nvPr/>
        </p:nvCxnSpPr>
        <p:spPr>
          <a:xfrm flipH="1" flipV="1">
            <a:off x="2411917" y="2493720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H="1" flipV="1">
            <a:off x="2411150" y="1920273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21" idx="2"/>
          </p:cNvCxnSpPr>
          <p:nvPr/>
        </p:nvCxnSpPr>
        <p:spPr>
          <a:xfrm flipH="1" flipV="1">
            <a:off x="2406835" y="1341592"/>
            <a:ext cx="766" cy="2877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endCxn id="23" idx="0"/>
          </p:cNvCxnSpPr>
          <p:nvPr/>
        </p:nvCxnSpPr>
        <p:spPr>
          <a:xfrm flipH="1">
            <a:off x="4134773" y="1354802"/>
            <a:ext cx="766" cy="25634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endCxn id="28" idx="0"/>
          </p:cNvCxnSpPr>
          <p:nvPr/>
        </p:nvCxnSpPr>
        <p:spPr>
          <a:xfrm flipH="1">
            <a:off x="4134773" y="1914819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3673792" y="2756436"/>
            <a:ext cx="936104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>
            <a:off x="4136305" y="2493720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1" idx="3"/>
            <a:endCxn id="17" idx="1"/>
          </p:cNvCxnSpPr>
          <p:nvPr/>
        </p:nvCxnSpPr>
        <p:spPr>
          <a:xfrm flipV="1">
            <a:off x="6478948" y="1193883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18" idx="1"/>
            <a:endCxn id="22" idx="1"/>
          </p:cNvCxnSpPr>
          <p:nvPr/>
        </p:nvCxnSpPr>
        <p:spPr>
          <a:xfrm rot="10800000" flipH="1" flipV="1">
            <a:off x="7257164" y="1769946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13" idx="3"/>
            <a:endCxn id="25" idx="1"/>
          </p:cNvCxnSpPr>
          <p:nvPr/>
        </p:nvCxnSpPr>
        <p:spPr>
          <a:xfrm flipV="1">
            <a:off x="6512678" y="3494927"/>
            <a:ext cx="777185" cy="58172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3" idx="3"/>
            <a:endCxn id="24" idx="1"/>
          </p:cNvCxnSpPr>
          <p:nvPr/>
        </p:nvCxnSpPr>
        <p:spPr>
          <a:xfrm flipV="1">
            <a:off x="6512678" y="4073359"/>
            <a:ext cx="745277" cy="329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角丸四角形 90"/>
          <p:cNvSpPr/>
          <p:nvPr/>
        </p:nvSpPr>
        <p:spPr>
          <a:xfrm>
            <a:off x="340542" y="5090023"/>
            <a:ext cx="111554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92" name="角丸四角形 91"/>
          <p:cNvSpPr/>
          <p:nvPr/>
        </p:nvSpPr>
        <p:spPr>
          <a:xfrm>
            <a:off x="1795090" y="5090023"/>
            <a:ext cx="123211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93" name="角丸四角形 92"/>
          <p:cNvSpPr/>
          <p:nvPr/>
        </p:nvSpPr>
        <p:spPr>
          <a:xfrm>
            <a:off x="1953974" y="5673963"/>
            <a:ext cx="91741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94" name="角丸四角形 93"/>
          <p:cNvSpPr/>
          <p:nvPr/>
        </p:nvSpPr>
        <p:spPr>
          <a:xfrm>
            <a:off x="231670" y="5673963"/>
            <a:ext cx="132715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895247" y="4811643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endCxn id="92" idx="2"/>
          </p:cNvCxnSpPr>
          <p:nvPr/>
        </p:nvCxnSpPr>
        <p:spPr>
          <a:xfrm flipH="1" flipV="1">
            <a:off x="2411149" y="5387707"/>
            <a:ext cx="2300" cy="27305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endCxn id="53" idx="2"/>
          </p:cNvCxnSpPr>
          <p:nvPr/>
        </p:nvCxnSpPr>
        <p:spPr>
          <a:xfrm flipH="1" flipV="1">
            <a:off x="2411150" y="4798934"/>
            <a:ext cx="3065" cy="28362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94" idx="3"/>
            <a:endCxn id="93" idx="1"/>
          </p:cNvCxnSpPr>
          <p:nvPr/>
        </p:nvCxnSpPr>
        <p:spPr>
          <a:xfrm>
            <a:off x="1558824" y="5822805"/>
            <a:ext cx="39515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stCxn id="91" idx="3"/>
            <a:endCxn id="93" idx="1"/>
          </p:cNvCxnSpPr>
          <p:nvPr/>
        </p:nvCxnSpPr>
        <p:spPr>
          <a:xfrm>
            <a:off x="1456084" y="5238865"/>
            <a:ext cx="497890" cy="58394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曲線コネクタ 109"/>
          <p:cNvCxnSpPr>
            <a:stCxn id="49" idx="1"/>
            <a:endCxn id="51" idx="1"/>
          </p:cNvCxnSpPr>
          <p:nvPr/>
        </p:nvCxnSpPr>
        <p:spPr>
          <a:xfrm rot="10800000" flipH="1" flipV="1">
            <a:off x="487789" y="2912114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53" idx="3"/>
            <a:endCxn id="52" idx="3"/>
          </p:cNvCxnSpPr>
          <p:nvPr/>
        </p:nvCxnSpPr>
        <p:spPr>
          <a:xfrm flipV="1">
            <a:off x="2749463" y="2912114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曲線コネクタ 116"/>
          <p:cNvCxnSpPr>
            <a:stCxn id="22" idx="3"/>
            <a:endCxn id="29" idx="3"/>
          </p:cNvCxnSpPr>
          <p:nvPr/>
        </p:nvCxnSpPr>
        <p:spPr>
          <a:xfrm>
            <a:off x="8595398" y="2920942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曲線コネクタ 119"/>
          <p:cNvCxnSpPr>
            <a:stCxn id="25" idx="3"/>
          </p:cNvCxnSpPr>
          <p:nvPr/>
        </p:nvCxnSpPr>
        <p:spPr>
          <a:xfrm>
            <a:off x="8558107" y="3494927"/>
            <a:ext cx="140008" cy="1014193"/>
          </a:xfrm>
          <a:prstGeom prst="curved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21" idx="3"/>
            <a:endCxn id="26" idx="1"/>
          </p:cNvCxnSpPr>
          <p:nvPr/>
        </p:nvCxnSpPr>
        <p:spPr>
          <a:xfrm>
            <a:off x="3090911" y="1192750"/>
            <a:ext cx="32678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>
            <a:stCxn id="5" idx="1"/>
          </p:cNvCxnSpPr>
          <p:nvPr/>
        </p:nvCxnSpPr>
        <p:spPr>
          <a:xfrm flipH="1">
            <a:off x="107504" y="620687"/>
            <a:ext cx="370097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107504" y="620687"/>
            <a:ext cx="0" cy="316876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>
            <a:off x="107504" y="3789452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>
            <a:off x="3249085" y="3781103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3249085" y="4950833"/>
            <a:ext cx="5787411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9036496" y="620687"/>
            <a:ext cx="0" cy="432006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5" idx="3"/>
          </p:cNvCxnSpPr>
          <p:nvPr/>
        </p:nvCxnSpPr>
        <p:spPr>
          <a:xfrm>
            <a:off x="4960610" y="620687"/>
            <a:ext cx="4075886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07504" y="4175877"/>
            <a:ext cx="3068891" cy="201622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ひし形 57"/>
          <p:cNvSpPr/>
          <p:nvPr/>
        </p:nvSpPr>
        <p:spPr>
          <a:xfrm>
            <a:off x="1202728" y="4033702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194" name="角丸四角形 193"/>
          <p:cNvSpPr/>
          <p:nvPr/>
        </p:nvSpPr>
        <p:spPr>
          <a:xfrm>
            <a:off x="234633" y="1043261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195" name="角丸四角形 194"/>
          <p:cNvSpPr/>
          <p:nvPr/>
        </p:nvSpPr>
        <p:spPr>
          <a:xfrm>
            <a:off x="233867" y="1619325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196" name="角丸四角形 195"/>
          <p:cNvSpPr/>
          <p:nvPr/>
        </p:nvSpPr>
        <p:spPr>
          <a:xfrm>
            <a:off x="322248" y="2195389"/>
            <a:ext cx="115212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97" name="角丸四角形 196"/>
          <p:cNvSpPr/>
          <p:nvPr/>
        </p:nvSpPr>
        <p:spPr>
          <a:xfrm>
            <a:off x="782208" y="3341701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98" name="角丸四角形 197"/>
          <p:cNvSpPr/>
          <p:nvPr/>
        </p:nvSpPr>
        <p:spPr>
          <a:xfrm>
            <a:off x="1728607" y="2195389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99" name="角丸四角形 198"/>
          <p:cNvSpPr/>
          <p:nvPr/>
        </p:nvSpPr>
        <p:spPr>
          <a:xfrm>
            <a:off x="1792231" y="1619816"/>
            <a:ext cx="124090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00" name="角丸四角形 199"/>
          <p:cNvSpPr/>
          <p:nvPr/>
        </p:nvSpPr>
        <p:spPr>
          <a:xfrm>
            <a:off x="1723525" y="1043261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01" name="角丸四角形 200"/>
          <p:cNvSpPr/>
          <p:nvPr/>
        </p:nvSpPr>
        <p:spPr>
          <a:xfrm>
            <a:off x="3451463" y="1610497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02" name="角丸四角形 201"/>
          <p:cNvSpPr/>
          <p:nvPr/>
        </p:nvSpPr>
        <p:spPr>
          <a:xfrm>
            <a:off x="3418457" y="1043261"/>
            <a:ext cx="143416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03" name="角丸四角形 202"/>
          <p:cNvSpPr/>
          <p:nvPr/>
        </p:nvSpPr>
        <p:spPr>
          <a:xfrm>
            <a:off x="3523471" y="2186561"/>
            <a:ext cx="1224136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cxnSp>
        <p:nvCxnSpPr>
          <p:cNvPr id="204" name="直線矢印コネクタ 203"/>
          <p:cNvCxnSpPr>
            <a:stCxn id="194" idx="2"/>
            <a:endCxn id="195" idx="0"/>
          </p:cNvCxnSpPr>
          <p:nvPr/>
        </p:nvCxnSpPr>
        <p:spPr>
          <a:xfrm flipH="1">
            <a:off x="897547" y="13409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矢印コネクタ 204"/>
          <p:cNvCxnSpPr/>
          <p:nvPr/>
        </p:nvCxnSpPr>
        <p:spPr>
          <a:xfrm flipH="1">
            <a:off x="898313" y="1917009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正方形/長方形 205"/>
          <p:cNvSpPr/>
          <p:nvPr/>
        </p:nvSpPr>
        <p:spPr>
          <a:xfrm>
            <a:off x="488556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07" name="直線矢印コネクタ 206"/>
          <p:cNvCxnSpPr/>
          <p:nvPr/>
        </p:nvCxnSpPr>
        <p:spPr>
          <a:xfrm flipH="1">
            <a:off x="896780" y="24842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正方形/長方形 207"/>
          <p:cNvSpPr/>
          <p:nvPr/>
        </p:nvSpPr>
        <p:spPr>
          <a:xfrm>
            <a:off x="557317" y="4500603"/>
            <a:ext cx="67892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209" name="正方形/長方形 208"/>
          <p:cNvSpPr/>
          <p:nvPr/>
        </p:nvSpPr>
        <p:spPr>
          <a:xfrm>
            <a:off x="2002160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10" name="正方形/長方形 209"/>
          <p:cNvSpPr/>
          <p:nvPr/>
        </p:nvSpPr>
        <p:spPr>
          <a:xfrm>
            <a:off x="2073602" y="4500603"/>
            <a:ext cx="676627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211" name="直線矢印コネクタ 210"/>
          <p:cNvCxnSpPr>
            <a:endCxn id="198" idx="2"/>
          </p:cNvCxnSpPr>
          <p:nvPr/>
        </p:nvCxnSpPr>
        <p:spPr>
          <a:xfrm flipH="1" flipV="1">
            <a:off x="2412683" y="2493073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矢印コネクタ 211"/>
          <p:cNvCxnSpPr/>
          <p:nvPr/>
        </p:nvCxnSpPr>
        <p:spPr>
          <a:xfrm flipH="1" flipV="1">
            <a:off x="2411916" y="1919626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矢印コネクタ 212"/>
          <p:cNvCxnSpPr>
            <a:endCxn id="200" idx="2"/>
          </p:cNvCxnSpPr>
          <p:nvPr/>
        </p:nvCxnSpPr>
        <p:spPr>
          <a:xfrm flipH="1" flipV="1">
            <a:off x="2407601" y="1340945"/>
            <a:ext cx="766" cy="2877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矢印コネクタ 213"/>
          <p:cNvCxnSpPr>
            <a:endCxn id="201" idx="0"/>
          </p:cNvCxnSpPr>
          <p:nvPr/>
        </p:nvCxnSpPr>
        <p:spPr>
          <a:xfrm flipH="1">
            <a:off x="4135539" y="1354155"/>
            <a:ext cx="766" cy="25634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矢印コネクタ 214"/>
          <p:cNvCxnSpPr>
            <a:endCxn id="203" idx="0"/>
          </p:cNvCxnSpPr>
          <p:nvPr/>
        </p:nvCxnSpPr>
        <p:spPr>
          <a:xfrm flipH="1">
            <a:off x="4135539" y="1914172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正方形/長方形 215"/>
          <p:cNvSpPr/>
          <p:nvPr/>
        </p:nvSpPr>
        <p:spPr>
          <a:xfrm>
            <a:off x="3674558" y="2755789"/>
            <a:ext cx="936104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17" name="直線矢印コネクタ 216"/>
          <p:cNvCxnSpPr/>
          <p:nvPr/>
        </p:nvCxnSpPr>
        <p:spPr>
          <a:xfrm flipH="1">
            <a:off x="4137071" y="2493073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角丸四角形 217"/>
          <p:cNvSpPr/>
          <p:nvPr/>
        </p:nvSpPr>
        <p:spPr>
          <a:xfrm>
            <a:off x="341308" y="5089376"/>
            <a:ext cx="111554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219" name="角丸四角形 218"/>
          <p:cNvSpPr/>
          <p:nvPr/>
        </p:nvSpPr>
        <p:spPr>
          <a:xfrm>
            <a:off x="1795856" y="5089376"/>
            <a:ext cx="1232117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220" name="角丸四角形 219"/>
          <p:cNvSpPr/>
          <p:nvPr/>
        </p:nvSpPr>
        <p:spPr>
          <a:xfrm>
            <a:off x="1954740" y="5673316"/>
            <a:ext cx="91741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221" name="角丸四角形 220"/>
          <p:cNvSpPr/>
          <p:nvPr/>
        </p:nvSpPr>
        <p:spPr>
          <a:xfrm>
            <a:off x="232436" y="5673316"/>
            <a:ext cx="132715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222" name="直線矢印コネクタ 221"/>
          <p:cNvCxnSpPr/>
          <p:nvPr/>
        </p:nvCxnSpPr>
        <p:spPr>
          <a:xfrm flipH="1">
            <a:off x="896013" y="4810996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直線矢印コネクタ 222"/>
          <p:cNvCxnSpPr>
            <a:endCxn id="219" idx="2"/>
          </p:cNvCxnSpPr>
          <p:nvPr/>
        </p:nvCxnSpPr>
        <p:spPr>
          <a:xfrm flipH="1" flipV="1">
            <a:off x="2411915" y="5387060"/>
            <a:ext cx="2300" cy="27305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直線矢印コネクタ 223"/>
          <p:cNvCxnSpPr>
            <a:endCxn id="210" idx="2"/>
          </p:cNvCxnSpPr>
          <p:nvPr/>
        </p:nvCxnSpPr>
        <p:spPr>
          <a:xfrm flipH="1" flipV="1">
            <a:off x="2411916" y="4798287"/>
            <a:ext cx="3065" cy="28362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線矢印コネクタ 224"/>
          <p:cNvCxnSpPr>
            <a:stCxn id="221" idx="3"/>
            <a:endCxn id="220" idx="1"/>
          </p:cNvCxnSpPr>
          <p:nvPr/>
        </p:nvCxnSpPr>
        <p:spPr>
          <a:xfrm>
            <a:off x="1559590" y="5822158"/>
            <a:ext cx="39515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直線矢印コネクタ 225"/>
          <p:cNvCxnSpPr>
            <a:stCxn id="218" idx="3"/>
            <a:endCxn id="220" idx="1"/>
          </p:cNvCxnSpPr>
          <p:nvPr/>
        </p:nvCxnSpPr>
        <p:spPr>
          <a:xfrm>
            <a:off x="1456850" y="5238218"/>
            <a:ext cx="497890" cy="5839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曲線コネクタ 226"/>
          <p:cNvCxnSpPr>
            <a:stCxn id="206" idx="1"/>
            <a:endCxn id="208" idx="1"/>
          </p:cNvCxnSpPr>
          <p:nvPr/>
        </p:nvCxnSpPr>
        <p:spPr>
          <a:xfrm rot="10800000" flipH="1" flipV="1">
            <a:off x="488555" y="2911467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曲線コネクタ 227"/>
          <p:cNvCxnSpPr>
            <a:stCxn id="210" idx="3"/>
            <a:endCxn id="209" idx="3"/>
          </p:cNvCxnSpPr>
          <p:nvPr/>
        </p:nvCxnSpPr>
        <p:spPr>
          <a:xfrm flipV="1">
            <a:off x="2750229" y="2911467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矢印コネクタ 228"/>
          <p:cNvCxnSpPr>
            <a:stCxn id="200" idx="3"/>
            <a:endCxn id="202" idx="1"/>
          </p:cNvCxnSpPr>
          <p:nvPr/>
        </p:nvCxnSpPr>
        <p:spPr>
          <a:xfrm>
            <a:off x="3091677" y="1192103"/>
            <a:ext cx="32678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108270" y="3788805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直線コネクタ 230"/>
          <p:cNvCxnSpPr/>
          <p:nvPr/>
        </p:nvCxnSpPr>
        <p:spPr>
          <a:xfrm>
            <a:off x="3249851" y="3780456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ひし形 231"/>
          <p:cNvSpPr/>
          <p:nvPr/>
        </p:nvSpPr>
        <p:spPr>
          <a:xfrm>
            <a:off x="1203494" y="4033055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3468032" y="5153070"/>
            <a:ext cx="5127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スライシング基準：</a:t>
            </a:r>
            <a:r>
              <a:rPr kumimoji="1" lang="en-US" altLang="ja-JP" i="1" dirty="0" smtClean="0">
                <a:solidFill>
                  <a:srgbClr val="FF0000"/>
                </a:solidFill>
              </a:rPr>
              <a:t>actual</a:t>
            </a:r>
            <a:r>
              <a:rPr kumimoji="1" lang="en-US" altLang="ja-JP" dirty="0" smtClean="0">
                <a:solidFill>
                  <a:srgbClr val="FF0000"/>
                </a:solidFill>
              </a:rPr>
              <a:t> 24</a:t>
            </a:r>
            <a:r>
              <a:rPr lang="ja-JP" altLang="en-US" dirty="0"/>
              <a:t> </a:t>
            </a:r>
            <a:r>
              <a:rPr lang="ja-JP" altLang="en-US" dirty="0" smtClean="0"/>
              <a:t>の後ろ向き</a:t>
            </a:r>
            <a:r>
              <a:rPr lang="en-US" altLang="ja-JP" dirty="0" smtClean="0"/>
              <a:t> Thin Slice</a:t>
            </a:r>
            <a:endParaRPr kumimoji="1" lang="ja-JP" altLang="en-US" dirty="0"/>
          </a:p>
        </p:txBody>
      </p:sp>
      <p:sp>
        <p:nvSpPr>
          <p:cNvPr id="237" name="テキスト ボックス 236"/>
          <p:cNvSpPr txBox="1"/>
          <p:nvPr/>
        </p:nvSpPr>
        <p:spPr>
          <a:xfrm>
            <a:off x="5016052" y="609329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赤色の頂点の集合</a:t>
            </a:r>
            <a:endParaRPr kumimoji="1" lang="ja-JP" altLang="en-US" dirty="0"/>
          </a:p>
        </p:txBody>
      </p:sp>
      <p:sp>
        <p:nvSpPr>
          <p:cNvPr id="2" name="下矢印 1"/>
          <p:cNvSpPr/>
          <p:nvPr/>
        </p:nvSpPr>
        <p:spPr>
          <a:xfrm>
            <a:off x="5786380" y="5612491"/>
            <a:ext cx="490670" cy="419333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9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1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3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9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1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3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7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9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1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3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2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7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9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1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3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2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7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9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2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1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3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2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6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94" grpId="0" animBg="1"/>
      <p:bldP spid="195" grpId="0" animBg="1"/>
      <p:bldP spid="196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6" grpId="0" animBg="1"/>
      <p:bldP spid="208" grpId="0" animBg="1"/>
      <p:bldP spid="209" grpId="0" animBg="1"/>
      <p:bldP spid="210" grpId="0" animBg="1"/>
      <p:bldP spid="218" grpId="0" animBg="1"/>
      <p:bldP spid="219" grpId="0" animBg="1"/>
      <p:bldP spid="220" grpId="0" animBg="1"/>
      <p:bldP spid="2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r>
              <a:rPr kumimoji="1" lang="en-US" altLang="ja-JP" dirty="0" smtClean="0"/>
              <a:t>Thin Slicing [1] </a:t>
            </a:r>
            <a:r>
              <a:rPr lang="ja-JP" altLang="en-US" dirty="0" err="1" smtClean="0"/>
              <a:t>が抽</a:t>
            </a:r>
            <a:r>
              <a:rPr lang="ja-JP" altLang="en-US" dirty="0" smtClean="0"/>
              <a:t>出するプログラムスライスの大きさを</a:t>
            </a:r>
            <a:r>
              <a:rPr lang="ja-JP" altLang="en-US" dirty="0"/>
              <a:t>計測</a:t>
            </a:r>
            <a:r>
              <a:rPr lang="ja-JP" altLang="en-US" dirty="0" smtClean="0"/>
              <a:t>し，統計的評価を行う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Thin Slicing</a:t>
            </a:r>
            <a:r>
              <a:rPr kumimoji="1" lang="ja-JP" altLang="en-US" dirty="0" smtClean="0"/>
              <a:t>：プログラムスライシングの一種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Thin Slice</a:t>
            </a:r>
            <a:r>
              <a:rPr lang="ja-JP" altLang="en-US" dirty="0" smtClean="0"/>
              <a:t>：</a:t>
            </a:r>
            <a:r>
              <a:rPr lang="en-US" altLang="ja-JP" dirty="0" smtClean="0"/>
              <a:t>Thin Slicing </a:t>
            </a:r>
            <a:r>
              <a:rPr lang="ja-JP" altLang="en-US" dirty="0" err="1" smtClean="0"/>
              <a:t>が抽</a:t>
            </a:r>
            <a:r>
              <a:rPr lang="ja-JP" altLang="en-US" dirty="0" smtClean="0"/>
              <a:t>出するスライス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lang="ja-JP" altLang="en-US" dirty="0" err="1"/>
              <a:t>つ</a:t>
            </a:r>
            <a:r>
              <a:rPr kumimoji="1" lang="ja-JP" altLang="en-US" dirty="0" err="1" smtClean="0"/>
              <a:t>の</a:t>
            </a:r>
            <a:r>
              <a:rPr kumimoji="1" lang="en-US" altLang="ja-JP" dirty="0" smtClean="0"/>
              <a:t>Java</a:t>
            </a:r>
            <a:r>
              <a:rPr kumimoji="1" lang="ja-JP" altLang="en-US" dirty="0" smtClean="0"/>
              <a:t>プログラムを対象とした実験で，</a:t>
            </a:r>
            <a:r>
              <a:rPr kumimoji="1" lang="en-US" altLang="ja-JP" dirty="0" smtClean="0"/>
              <a:t>Thin Slice</a:t>
            </a:r>
            <a:r>
              <a:rPr kumimoji="1" lang="ja-JP" altLang="en-US" dirty="0" smtClean="0"/>
              <a:t>のサイズが十分小さくなることを確認した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5736" y="5877272"/>
            <a:ext cx="6053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[1] </a:t>
            </a:r>
            <a:r>
              <a:rPr lang="en-US" altLang="ja-JP" dirty="0" err="1" smtClean="0"/>
              <a:t>Sridharan</a:t>
            </a:r>
            <a:r>
              <a:rPr lang="en-US" altLang="ja-JP" dirty="0"/>
              <a:t>, M., </a:t>
            </a:r>
            <a:r>
              <a:rPr lang="en-US" altLang="ja-JP" dirty="0" smtClean="0"/>
              <a:t>Fink</a:t>
            </a:r>
            <a:r>
              <a:rPr lang="en-US" altLang="ja-JP" dirty="0"/>
              <a:t>, S. J. and </a:t>
            </a:r>
            <a:r>
              <a:rPr lang="en-US" altLang="ja-JP" dirty="0" err="1"/>
              <a:t>Bodik</a:t>
            </a:r>
            <a:r>
              <a:rPr lang="en-US" altLang="ja-JP" dirty="0"/>
              <a:t>, R.: Thin slicing,</a:t>
            </a:r>
          </a:p>
          <a:p>
            <a:r>
              <a:rPr lang="en-US" altLang="ja-JP" i="1" dirty="0" smtClean="0"/>
              <a:t>Proc. of PLDI2007</a:t>
            </a:r>
            <a:r>
              <a:rPr lang="en-US" altLang="ja-JP" dirty="0" smtClean="0"/>
              <a:t>, pp. </a:t>
            </a:r>
            <a:r>
              <a:rPr lang="en-US" altLang="ja-JP" dirty="0"/>
              <a:t>112–122 (2007).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460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スライシング基準の決定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スライシング基準を決定するために，バイトコード命令を分類する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source</a:t>
            </a:r>
            <a:r>
              <a:rPr lang="ja-JP" altLang="en-US" dirty="0" smtClean="0"/>
              <a:t>：</a:t>
            </a:r>
            <a:r>
              <a:rPr kumimoji="1" lang="ja-JP" altLang="en-US" dirty="0" smtClean="0"/>
              <a:t>データを</a:t>
            </a:r>
            <a:r>
              <a:rPr lang="ja-JP" altLang="en-US" dirty="0"/>
              <a:t>生成</a:t>
            </a:r>
            <a:r>
              <a:rPr kumimoji="1" lang="ja-JP" altLang="en-US" dirty="0" smtClean="0"/>
              <a:t>する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定数の生成（</a:t>
            </a:r>
            <a:r>
              <a:rPr lang="en-US" altLang="ja-JP" dirty="0" smtClean="0">
                <a:latin typeface="Calibri" pitchFamily="34" charset="0"/>
              </a:rPr>
              <a:t>ICONST_1</a:t>
            </a:r>
            <a:r>
              <a:rPr lang="ja-JP" altLang="en-US" dirty="0" smtClean="0"/>
              <a:t>），オブジェクトの生成（</a:t>
            </a:r>
            <a:r>
              <a:rPr lang="en-US" altLang="ja-JP" dirty="0" smtClean="0">
                <a:latin typeface="Calibri" pitchFamily="34" charset="0"/>
              </a:rPr>
              <a:t>NEW</a:t>
            </a:r>
            <a:r>
              <a:rPr lang="ja-JP" altLang="en-US" dirty="0" smtClean="0"/>
              <a:t>），メソッドの返り値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sink</a:t>
            </a:r>
            <a:r>
              <a:rPr lang="ja-JP" altLang="en-US" dirty="0" smtClean="0"/>
              <a:t>：</a:t>
            </a:r>
            <a:r>
              <a:rPr kumimoji="1" lang="ja-JP" altLang="en-US" dirty="0" smtClean="0"/>
              <a:t>データを使用する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/>
              <a:t>比較</a:t>
            </a:r>
            <a:r>
              <a:rPr lang="ja-JP" altLang="en-US" dirty="0" smtClean="0"/>
              <a:t>演算（</a:t>
            </a:r>
            <a:r>
              <a:rPr lang="en-US" altLang="ja-JP" dirty="0" smtClean="0"/>
              <a:t>IFEQ</a:t>
            </a:r>
            <a:r>
              <a:rPr lang="ja-JP" altLang="en-US" dirty="0" smtClean="0"/>
              <a:t>），メソッドの実引数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transfer</a:t>
            </a:r>
            <a:r>
              <a:rPr kumimoji="1" lang="ja-JP" altLang="en-US" dirty="0" smtClean="0"/>
              <a:t>：</a:t>
            </a:r>
            <a:r>
              <a:rPr lang="ja-JP" altLang="en-US" dirty="0" smtClean="0"/>
              <a:t>データを伝播する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変数の代入（</a:t>
            </a:r>
            <a:r>
              <a:rPr lang="en-US" altLang="ja-JP" dirty="0" smtClean="0">
                <a:latin typeface="Calibri" pitchFamily="34" charset="0"/>
              </a:rPr>
              <a:t>ISTORE</a:t>
            </a:r>
            <a:r>
              <a:rPr kumimoji="1" lang="ja-JP" altLang="en-US" dirty="0" smtClean="0"/>
              <a:t>），参照（</a:t>
            </a:r>
            <a:r>
              <a:rPr lang="en-US" altLang="ja-JP" dirty="0" smtClean="0">
                <a:latin typeface="Calibri" pitchFamily="34" charset="0"/>
              </a:rPr>
              <a:t>ILOAD</a:t>
            </a:r>
            <a:r>
              <a:rPr kumimoji="1" lang="ja-JP" altLang="en-US" dirty="0" smtClean="0"/>
              <a:t>）</a:t>
            </a:r>
            <a:endParaRPr kumimoji="1" lang="ja-JP" altLang="en-US" dirty="0">
              <a:latin typeface="Calibri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48064" y="2636912"/>
            <a:ext cx="323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ja-JP" altLang="en-US" sz="2800" dirty="0" smtClean="0">
                <a:solidFill>
                  <a:srgbClr val="FF0000"/>
                </a:solidFill>
              </a:rPr>
              <a:t>（</a:t>
            </a:r>
            <a:r>
              <a:rPr lang="ja-JP" altLang="en-US" sz="2800" dirty="0">
                <a:solidFill>
                  <a:srgbClr val="FF0000"/>
                </a:solidFill>
              </a:rPr>
              <a:t>前</a:t>
            </a:r>
            <a:r>
              <a:rPr lang="ja-JP" altLang="en-US" sz="2800" dirty="0" smtClean="0">
                <a:solidFill>
                  <a:srgbClr val="FF0000"/>
                </a:solidFill>
              </a:rPr>
              <a:t>向き </a:t>
            </a:r>
            <a:r>
              <a:rPr lang="en-US" altLang="ja-JP" sz="2800" dirty="0">
                <a:solidFill>
                  <a:srgbClr val="FF0000"/>
                </a:solidFill>
              </a:rPr>
              <a:t>Thin Slice</a:t>
            </a:r>
            <a:r>
              <a:rPr lang="ja-JP" altLang="en-US" sz="2800" dirty="0" smtClean="0">
                <a:solidFill>
                  <a:srgbClr val="FF0000"/>
                </a:solidFill>
              </a:rPr>
              <a:t>）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60032" y="3985900"/>
            <a:ext cx="353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ja-JP" altLang="en-US" sz="2800" dirty="0" smtClean="0">
                <a:solidFill>
                  <a:srgbClr val="FF0000"/>
                </a:solidFill>
              </a:rPr>
              <a:t>（後ろ向き </a:t>
            </a:r>
            <a:r>
              <a:rPr lang="en-US" altLang="ja-JP" sz="2800" dirty="0">
                <a:solidFill>
                  <a:srgbClr val="FF0000"/>
                </a:solidFill>
              </a:rPr>
              <a:t>Thin Slice</a:t>
            </a:r>
            <a:r>
              <a:rPr lang="ja-JP" altLang="en-US" sz="2800" dirty="0" smtClean="0">
                <a:solidFill>
                  <a:srgbClr val="FF0000"/>
                </a:solidFill>
              </a:rPr>
              <a:t>）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4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計測する指標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kumimoji="1" lang="en-US" altLang="ja-JP" sz="2400" i="1" dirty="0" smtClean="0">
                        <a:latin typeface="Cambria Math"/>
                      </a:rPr>
                      <m:t>𝐵𝑎𝑐𝑘𝑤𝑎𝑟𝑑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(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𝑣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)</m:t>
                    </m:r>
                  </m:oMath>
                </a14:m>
                <a:endParaRPr kumimoji="1" lang="en-US" altLang="ja-JP" sz="2400" dirty="0" smtClean="0"/>
              </a:p>
              <a:p>
                <a:pPr lvl="1"/>
                <a:r>
                  <a:rPr lang="ja-JP" altLang="en-US" sz="2000" dirty="0" smtClean="0"/>
                  <a:t>ある</a:t>
                </a:r>
                <a:r>
                  <a:rPr lang="en-US" altLang="ja-JP" sz="2000" dirty="0"/>
                  <a:t> </a:t>
                </a:r>
                <a:r>
                  <a:rPr lang="en-US" altLang="ja-JP" sz="2000" dirty="0" smtClean="0"/>
                  <a:t>sink </a:t>
                </a:r>
                <a14:m>
                  <m:oMath xmlns:m="http://schemas.openxmlformats.org/officeDocument/2006/math">
                    <m:r>
                      <a:rPr lang="en-US" altLang="ja-JP" sz="2000" i="1" dirty="0" smtClean="0">
                        <a:latin typeface="Cambria Math"/>
                      </a:rPr>
                      <m:t>𝑣</m:t>
                    </m:r>
                  </m:oMath>
                </a14:m>
                <a:r>
                  <a:rPr lang="en-US" altLang="ja-JP" sz="2000" dirty="0" smtClean="0"/>
                  <a:t> </a:t>
                </a:r>
                <a:r>
                  <a:rPr lang="ja-JP" altLang="en-US" sz="2000" dirty="0" smtClean="0"/>
                  <a:t>に対する後ろ向き </a:t>
                </a:r>
                <a:r>
                  <a:rPr lang="en-US" altLang="ja-JP" sz="2000" dirty="0" smtClean="0"/>
                  <a:t>Thin Slice</a:t>
                </a:r>
              </a:p>
              <a:p>
                <a14:m>
                  <m:oMath xmlns:m="http://schemas.openxmlformats.org/officeDocument/2006/math">
                    <m:r>
                      <a:rPr lang="en-US" altLang="ja-JP" sz="2400" i="1" dirty="0" smtClean="0">
                        <a:latin typeface="Cambria Math"/>
                      </a:rPr>
                      <m:t>𝑆𝑜𝑢𝑟𝑐𝑒</m:t>
                    </m:r>
                    <m:r>
                      <a:rPr lang="en-US" altLang="ja-JP" sz="2400" i="1" dirty="0" smtClean="0">
                        <a:latin typeface="Cambria Math"/>
                      </a:rPr>
                      <m:t>(</m:t>
                    </m:r>
                    <m:r>
                      <a:rPr lang="en-US" altLang="ja-JP" sz="2400" i="1" dirty="0" smtClean="0">
                        <a:latin typeface="Cambria Math"/>
                      </a:rPr>
                      <m:t>𝑣</m:t>
                    </m:r>
                    <m:r>
                      <a:rPr lang="en-US" altLang="ja-JP" sz="2400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altLang="ja-JP" sz="24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sz="2000" i="1" dirty="0" smtClean="0">
                        <a:latin typeface="Cambria Math"/>
                      </a:rPr>
                      <m:t>𝐵𝑎𝑐𝑘𝑤𝑎𝑟𝑑</m:t>
                    </m:r>
                    <m:r>
                      <a:rPr lang="en-US" altLang="ja-JP" sz="2000" i="1" dirty="0" smtClean="0">
                        <a:latin typeface="Cambria Math"/>
                      </a:rPr>
                      <m:t>(</m:t>
                    </m:r>
                    <m:r>
                      <a:rPr lang="en-US" altLang="ja-JP" sz="2000" i="1" dirty="0" smtClean="0">
                        <a:latin typeface="Cambria Math"/>
                      </a:rPr>
                      <m:t>𝑣</m:t>
                    </m:r>
                    <m:r>
                      <a:rPr lang="en-US" altLang="ja-JP" sz="20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sz="2000" dirty="0" smtClean="0"/>
                  <a:t> に含まれる </a:t>
                </a:r>
                <a:r>
                  <a:rPr lang="en-US" altLang="ja-JP" sz="2000" dirty="0" smtClean="0"/>
                  <a:t>source </a:t>
                </a:r>
                <a:r>
                  <a:rPr lang="ja-JP" altLang="en-US" sz="2000" dirty="0" smtClean="0"/>
                  <a:t>頂点の集合</a:t>
                </a:r>
                <a:endParaRPr lang="en-US" altLang="ja-JP" sz="2000" dirty="0" smtClean="0"/>
              </a:p>
              <a:p>
                <a14:m>
                  <m:oMath xmlns:m="http://schemas.openxmlformats.org/officeDocument/2006/math">
                    <m:r>
                      <a:rPr kumimoji="1" lang="en-US" altLang="ja-JP" sz="2400" i="1" dirty="0" smtClean="0">
                        <a:latin typeface="Cambria Math"/>
                      </a:rPr>
                      <m:t>𝐹𝑜𝑟𝑤𝑎𝑟𝑑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(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𝑤</m:t>
                    </m:r>
                    <m:r>
                      <a:rPr kumimoji="1" lang="en-US" altLang="ja-JP" sz="2400" i="1" dirty="0" smtClean="0">
                        <a:latin typeface="Cambria Math"/>
                      </a:rPr>
                      <m:t>)</m:t>
                    </m:r>
                  </m:oMath>
                </a14:m>
                <a:endParaRPr kumimoji="1" lang="en-US" altLang="ja-JP" sz="2400" dirty="0" smtClean="0"/>
              </a:p>
              <a:p>
                <a:pPr lvl="1"/>
                <a:r>
                  <a:rPr kumimoji="1" lang="ja-JP" altLang="en-US" sz="2000" dirty="0" smtClean="0"/>
                  <a:t>ある </a:t>
                </a:r>
                <a:r>
                  <a:rPr kumimoji="1" lang="en-US" altLang="ja-JP" sz="2000" dirty="0" smtClean="0"/>
                  <a:t>source </a:t>
                </a:r>
                <a14:m>
                  <m:oMath xmlns:m="http://schemas.openxmlformats.org/officeDocument/2006/math">
                    <m:r>
                      <a:rPr kumimoji="1" lang="en-US" altLang="ja-JP" sz="2000" i="1" dirty="0" smtClean="0">
                        <a:latin typeface="Cambria Math"/>
                      </a:rPr>
                      <m:t>𝑤</m:t>
                    </m:r>
                  </m:oMath>
                </a14:m>
                <a:r>
                  <a:rPr kumimoji="1" lang="en-US" altLang="ja-JP" sz="2000" dirty="0" smtClean="0"/>
                  <a:t> </a:t>
                </a:r>
                <a:r>
                  <a:rPr kumimoji="1" lang="ja-JP" altLang="en-US" sz="2000" dirty="0" smtClean="0"/>
                  <a:t>に対する前向き </a:t>
                </a:r>
                <a:r>
                  <a:rPr kumimoji="1" lang="en-US" altLang="ja-JP" sz="2000" dirty="0" smtClean="0"/>
                  <a:t>Thin Slice</a:t>
                </a:r>
              </a:p>
              <a:p>
                <a14:m>
                  <m:oMath xmlns:m="http://schemas.openxmlformats.org/officeDocument/2006/math">
                    <m:r>
                      <a:rPr lang="en-US" altLang="ja-JP" sz="2400" i="1" dirty="0" smtClean="0">
                        <a:latin typeface="Cambria Math"/>
                      </a:rPr>
                      <m:t>𝑆𝑖𝑛𝑘</m:t>
                    </m:r>
                    <m:r>
                      <a:rPr lang="en-US" altLang="ja-JP" sz="2400" i="1" dirty="0" smtClean="0">
                        <a:latin typeface="Cambria Math"/>
                      </a:rPr>
                      <m:t>(</m:t>
                    </m:r>
                    <m:r>
                      <a:rPr lang="en-US" altLang="ja-JP" sz="2400" i="1" dirty="0" smtClean="0">
                        <a:latin typeface="Cambria Math"/>
                      </a:rPr>
                      <m:t>𝑤</m:t>
                    </m:r>
                    <m:r>
                      <a:rPr lang="en-US" altLang="ja-JP" sz="2400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altLang="ja-JP" sz="2400" dirty="0" smtClean="0"/>
              </a:p>
              <a:p>
                <a:pPr lvl="1"/>
                <a14:m>
                  <m:oMath xmlns:m="http://schemas.openxmlformats.org/officeDocument/2006/math">
                    <m:r>
                      <a:rPr kumimoji="1" lang="en-US" altLang="ja-JP" sz="2000" i="1" dirty="0" smtClean="0">
                        <a:latin typeface="Cambria Math"/>
                      </a:rPr>
                      <m:t>𝐹𝑜𝑟𝑤𝑎𝑟𝑑</m:t>
                    </m:r>
                    <m:r>
                      <a:rPr kumimoji="1" lang="en-US" altLang="ja-JP" sz="2000" i="1" dirty="0" smtClean="0">
                        <a:latin typeface="Cambria Math"/>
                      </a:rPr>
                      <m:t>(</m:t>
                    </m:r>
                    <m:r>
                      <a:rPr kumimoji="1" lang="en-US" altLang="ja-JP" sz="2000" i="1" dirty="0" smtClean="0">
                        <a:latin typeface="Cambria Math"/>
                      </a:rPr>
                      <m:t>𝑤</m:t>
                    </m:r>
                    <m:r>
                      <a:rPr kumimoji="1" lang="en-US" altLang="ja-JP" sz="20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 smtClean="0"/>
                  <a:t>に含まれる </a:t>
                </a:r>
                <a:r>
                  <a:rPr lang="en-US" altLang="ja-JP" sz="2000" dirty="0" smtClean="0"/>
                  <a:t>sink </a:t>
                </a:r>
                <a:r>
                  <a:rPr lang="ja-JP" altLang="en-US" sz="2000" dirty="0" smtClean="0"/>
                  <a:t>頂点の集合</a:t>
                </a:r>
                <a:endParaRPr lang="en-US" altLang="ja-JP" sz="2000" dirty="0" smtClean="0"/>
              </a:p>
              <a:p>
                <a14:m>
                  <m:oMath xmlns:m="http://schemas.openxmlformats.org/officeDocument/2006/math">
                    <m:r>
                      <a:rPr lang="en-US" altLang="ja-JP" sz="2400" i="1" dirty="0" smtClean="0">
                        <a:latin typeface="Cambria Math"/>
                      </a:rPr>
                      <m:t>𝑀𝑒𝑡h𝑜𝑑</m:t>
                    </m:r>
                    <m:r>
                      <a:rPr lang="en-US" altLang="ja-JP" sz="2400" i="1" dirty="0" smtClean="0">
                        <a:latin typeface="Cambria Math"/>
                      </a:rPr>
                      <m:t>(</m:t>
                    </m:r>
                    <m:r>
                      <a:rPr lang="en-US" altLang="ja-JP" sz="2400" i="1" dirty="0" smtClean="0">
                        <a:latin typeface="Cambria Math"/>
                      </a:rPr>
                      <m:t>𝑆𝑡𝑠</m:t>
                    </m:r>
                    <m:r>
                      <a:rPr lang="en-US" altLang="ja-JP" sz="2400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altLang="ja-JP" sz="2400" dirty="0" smtClean="0"/>
              </a:p>
              <a:p>
                <a:pPr lvl="1"/>
                <a:r>
                  <a:rPr lang="en-US" altLang="ja-JP" sz="2000" dirty="0" smtClean="0"/>
                  <a:t>Thin Slice S</a:t>
                </a:r>
                <a:r>
                  <a:rPr lang="en-US" altLang="ja-JP" sz="2000" baseline="-25000" dirty="0" smtClean="0"/>
                  <a:t>ts</a:t>
                </a:r>
                <a:r>
                  <a:rPr lang="en-US" altLang="ja-JP" sz="2000" dirty="0" smtClean="0"/>
                  <a:t> </a:t>
                </a:r>
                <a:r>
                  <a:rPr lang="ja-JP" altLang="en-US" sz="2000" dirty="0" smtClean="0"/>
                  <a:t>の頂点が所属するメソッドの集合</a:t>
                </a:r>
                <a:endParaRPr lang="en-US" altLang="ja-JP" sz="2000" dirty="0" smtClean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037" t="-80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19672" y="5661248"/>
            <a:ext cx="5998758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以上の指標をプログラム中</a:t>
            </a:r>
            <a:r>
              <a:rPr lang="ja-JP" altLang="en-US" sz="2800" dirty="0" smtClean="0"/>
              <a:t>のすべての</a:t>
            </a:r>
            <a:endParaRPr lang="en-US" altLang="ja-JP" sz="2800" dirty="0" smtClean="0"/>
          </a:p>
          <a:p>
            <a:r>
              <a:rPr lang="en-US" altLang="ja-JP" sz="2800" dirty="0" smtClean="0"/>
              <a:t>sink</a:t>
            </a:r>
            <a:r>
              <a:rPr lang="ja-JP" altLang="en-US" sz="2800" dirty="0" err="1"/>
              <a:t>，</a:t>
            </a:r>
            <a:r>
              <a:rPr lang="en-US" altLang="ja-JP" sz="2800" dirty="0"/>
              <a:t>source </a:t>
            </a:r>
            <a:r>
              <a:rPr lang="ja-JP" altLang="en-US" sz="2800" dirty="0"/>
              <a:t>に対して計測する</a:t>
            </a:r>
          </a:p>
        </p:txBody>
      </p:sp>
      <p:sp>
        <p:nvSpPr>
          <p:cNvPr id="5" name="右中かっこ 4"/>
          <p:cNvSpPr/>
          <p:nvPr/>
        </p:nvSpPr>
        <p:spPr>
          <a:xfrm>
            <a:off x="6228184" y="1700808"/>
            <a:ext cx="576064" cy="1512168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中かっこ 7"/>
          <p:cNvSpPr/>
          <p:nvPr/>
        </p:nvSpPr>
        <p:spPr>
          <a:xfrm>
            <a:off x="6228184" y="3356992"/>
            <a:ext cx="576064" cy="1512168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804248" y="2041393"/>
            <a:ext cx="1960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sink</a:t>
            </a:r>
          </a:p>
          <a:p>
            <a:r>
              <a:rPr kumimoji="1" lang="ja-JP" altLang="en-US" sz="2400" dirty="0" smtClean="0"/>
              <a:t>に関する指標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0298" y="3697577"/>
            <a:ext cx="1960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source</a:t>
            </a:r>
          </a:p>
          <a:p>
            <a:r>
              <a:rPr kumimoji="1" lang="ja-JP" altLang="en-US" sz="2400" dirty="0" smtClean="0"/>
              <a:t>に関する指標</a:t>
            </a:r>
            <a:endParaRPr kumimoji="1" lang="ja-JP" altLang="en-US" sz="2400" dirty="0"/>
          </a:p>
        </p:txBody>
      </p:sp>
      <p:sp>
        <p:nvSpPr>
          <p:cNvPr id="10" name="右中かっこ 9"/>
          <p:cNvSpPr/>
          <p:nvPr/>
        </p:nvSpPr>
        <p:spPr>
          <a:xfrm>
            <a:off x="6234234" y="4947237"/>
            <a:ext cx="576064" cy="642003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04247" y="4813495"/>
            <a:ext cx="1960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sink</a:t>
            </a:r>
            <a:r>
              <a:rPr kumimoji="1" lang="ja-JP" altLang="en-US" sz="2400" dirty="0" smtClean="0"/>
              <a:t>と</a:t>
            </a:r>
            <a:r>
              <a:rPr kumimoji="1" lang="en-US" altLang="ja-JP" sz="2400" dirty="0" smtClean="0"/>
              <a:t>source</a:t>
            </a:r>
          </a:p>
          <a:p>
            <a:r>
              <a:rPr kumimoji="1" lang="ja-JP" altLang="en-US" sz="2400" dirty="0" smtClean="0"/>
              <a:t>に関する指標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328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例：指標の計測方法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22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86982" y="1556792"/>
            <a:ext cx="3020379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 </a:t>
            </a:r>
            <a:r>
              <a:rPr lang="en-US" altLang="ja-JP" sz="1400" dirty="0" smtClean="0"/>
              <a:t> 16</a:t>
            </a:r>
            <a:r>
              <a:rPr lang="en-US" altLang="ja-JP" sz="1400" dirty="0"/>
              <a:t>: ALOAD 3 (w)</a:t>
            </a:r>
          </a:p>
          <a:p>
            <a:r>
              <a:rPr lang="en-US" altLang="ja-JP" sz="1400" dirty="0"/>
              <a:t>  17: ALOAD 2 (z)</a:t>
            </a:r>
          </a:p>
          <a:p>
            <a:r>
              <a:rPr lang="en-US" altLang="ja-JP" sz="1400" dirty="0"/>
              <a:t>  18: </a:t>
            </a:r>
            <a:r>
              <a:rPr lang="en-US" altLang="ja-JP" sz="1400" dirty="0" smtClean="0"/>
              <a:t>IF_ACMPNE</a:t>
            </a:r>
          </a:p>
          <a:p>
            <a:r>
              <a:rPr lang="en-US" altLang="ja-JP" sz="1400" dirty="0" smtClean="0"/>
              <a:t>  19</a:t>
            </a:r>
            <a:r>
              <a:rPr lang="en-US" altLang="ja-JP" sz="1400" dirty="0"/>
              <a:t>: ALOAD 2 (z)</a:t>
            </a:r>
          </a:p>
          <a:p>
            <a:r>
              <a:rPr lang="en-US" altLang="ja-JP" sz="1400" dirty="0"/>
              <a:t>  20: GETFIELD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/>
              <a:t>int</a:t>
            </a:r>
            <a:endParaRPr lang="en-US" altLang="ja-JP" sz="1400" dirty="0"/>
          </a:p>
          <a:p>
            <a:r>
              <a:rPr lang="en-US" altLang="ja-JP" sz="1400" dirty="0"/>
              <a:t>  21: ISTORE 6 (v)</a:t>
            </a:r>
          </a:p>
          <a:p>
            <a:r>
              <a:rPr lang="en-US" altLang="ja-JP" sz="1400" dirty="0"/>
              <a:t>  22: GETSTATIC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lang</a:t>
            </a:r>
            <a:r>
              <a:rPr lang="en-US" altLang="ja-JP" sz="1400" dirty="0"/>
              <a:t>/</a:t>
            </a:r>
            <a:r>
              <a:rPr lang="en-US" altLang="ja-JP" sz="1400" dirty="0" err="1"/>
              <a:t>System#out</a:t>
            </a:r>
            <a:r>
              <a:rPr lang="en-US" altLang="ja-JP" sz="1400" dirty="0"/>
              <a:t>: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</a:t>
            </a:r>
            <a:endParaRPr lang="en-US" altLang="ja-JP" sz="1400" dirty="0"/>
          </a:p>
          <a:p>
            <a:r>
              <a:rPr lang="en-US" altLang="ja-JP" sz="1400" dirty="0"/>
              <a:t>  23: ILOAD 6 (v)</a:t>
            </a:r>
          </a:p>
          <a:p>
            <a:r>
              <a:rPr lang="en-US" altLang="ja-JP" sz="1400" dirty="0"/>
              <a:t>  24: INVOKEVIRTUAL </a:t>
            </a:r>
          </a:p>
          <a:p>
            <a:r>
              <a:rPr lang="en-US" altLang="ja-JP" sz="1400" dirty="0"/>
              <a:t>         java/</a:t>
            </a:r>
            <a:r>
              <a:rPr lang="en-US" altLang="ja-JP" sz="1400" dirty="0" err="1"/>
              <a:t>io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PrintStream#println</a:t>
            </a:r>
            <a:r>
              <a:rPr lang="en-US" altLang="ja-JP" sz="1400" dirty="0"/>
              <a:t>(I)V</a:t>
            </a:r>
          </a:p>
          <a:p>
            <a:r>
              <a:rPr lang="en-US" altLang="ja-JP" sz="1400" dirty="0" smtClean="0"/>
              <a:t>  25: RETURN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Sample#inc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0</a:t>
            </a:r>
            <a:r>
              <a:rPr lang="en-US" altLang="ja-JP" sz="1400" dirty="0"/>
              <a:t>: ILOAD </a:t>
            </a:r>
            <a:r>
              <a:rPr lang="en-US" altLang="ja-JP" sz="1400" dirty="0" smtClean="0"/>
              <a:t>0 (x)</a:t>
            </a:r>
            <a:endParaRPr lang="en-US" altLang="ja-JP" sz="1400" dirty="0"/>
          </a:p>
          <a:p>
            <a:r>
              <a:rPr lang="en-US" altLang="ja-JP" sz="1400" dirty="0"/>
              <a:t>  1: ICONST_1</a:t>
            </a:r>
          </a:p>
          <a:p>
            <a:r>
              <a:rPr lang="en-US" altLang="ja-JP" sz="1400" dirty="0"/>
              <a:t>  2: IADD</a:t>
            </a:r>
          </a:p>
          <a:p>
            <a:r>
              <a:rPr lang="en-US" altLang="ja-JP" sz="1400" dirty="0"/>
              <a:t>  3: IRETURN</a:t>
            </a:r>
            <a:endParaRPr lang="en-US" altLang="ja-JP" sz="14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03848" y="1556793"/>
            <a:ext cx="2783134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example/</a:t>
            </a:r>
            <a:r>
              <a:rPr lang="en-US" altLang="ja-JP" sz="1400" dirty="0" err="1" smtClean="0"/>
              <a:t>Sample#main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0: ICONST_1</a:t>
            </a:r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1: ISTORE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</a:t>
            </a:r>
            <a:r>
              <a:rPr lang="en-US" altLang="ja-JP" sz="1400" dirty="0"/>
              <a:t>2: NEW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3: DUP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4: INVOKESPECIAL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example/A</a:t>
            </a:r>
            <a:r>
              <a:rPr lang="en-US" altLang="ja-JP" sz="1400" dirty="0"/>
              <a:t>#&lt;</a:t>
            </a:r>
            <a:r>
              <a:rPr lang="en-US" altLang="ja-JP" sz="1400" dirty="0" err="1"/>
              <a:t>init</a:t>
            </a:r>
            <a:r>
              <a:rPr lang="en-US" altLang="ja-JP" sz="1400" dirty="0"/>
              <a:t>&gt;()V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5: ASTORE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6: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7: ASTORE </a:t>
            </a:r>
            <a:r>
              <a:rPr lang="en-US" altLang="ja-JP" sz="1400" dirty="0" smtClean="0"/>
              <a:t>2 (z)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8: ILOAD </a:t>
            </a:r>
            <a:r>
              <a:rPr lang="en-US" altLang="ja-JP" sz="1400" dirty="0" smtClean="0"/>
              <a:t>4 (a)</a:t>
            </a:r>
            <a:endParaRPr lang="en-US" altLang="ja-JP" sz="1400" dirty="0"/>
          </a:p>
          <a:p>
            <a:r>
              <a:rPr lang="en-US" altLang="ja-JP" sz="1400" dirty="0" smtClean="0"/>
              <a:t>    </a:t>
            </a:r>
            <a:r>
              <a:rPr lang="en-US" altLang="ja-JP" sz="1400" dirty="0"/>
              <a:t>9: INVOKESTATIC 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 example/</a:t>
            </a:r>
            <a:r>
              <a:rPr lang="en-US" altLang="ja-JP" sz="1400" dirty="0" err="1" smtClean="0"/>
              <a:t>Sample#inc</a:t>
            </a:r>
            <a:r>
              <a:rPr lang="en-US" altLang="ja-JP" sz="1400" dirty="0" smtClean="0"/>
              <a:t>(I)I</a:t>
            </a:r>
            <a:endParaRPr lang="en-US" altLang="ja-JP" sz="1400" dirty="0"/>
          </a:p>
          <a:p>
            <a:r>
              <a:rPr lang="en-US" altLang="ja-JP" sz="1400" dirty="0"/>
              <a:t>  10: ISTORE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11: ALOAD </a:t>
            </a:r>
            <a:r>
              <a:rPr lang="en-US" altLang="ja-JP" sz="1400" dirty="0" smtClean="0"/>
              <a:t>1 (x)</a:t>
            </a:r>
            <a:endParaRPr lang="en-US" altLang="ja-JP" sz="1400" dirty="0"/>
          </a:p>
          <a:p>
            <a:r>
              <a:rPr lang="en-US" altLang="ja-JP" sz="1400" dirty="0"/>
              <a:t>  12: ASTORE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13: ALOAD </a:t>
            </a:r>
            <a:r>
              <a:rPr lang="en-US" altLang="ja-JP" sz="1400" dirty="0" smtClean="0"/>
              <a:t>3 (w)</a:t>
            </a:r>
            <a:endParaRPr lang="en-US" altLang="ja-JP" sz="1400" dirty="0"/>
          </a:p>
          <a:p>
            <a:r>
              <a:rPr lang="en-US" altLang="ja-JP" sz="1400" dirty="0"/>
              <a:t>  14: ILOAD </a:t>
            </a:r>
            <a:r>
              <a:rPr lang="en-US" altLang="ja-JP" sz="1400" dirty="0" smtClean="0"/>
              <a:t>5 (b)</a:t>
            </a:r>
            <a:endParaRPr lang="en-US" altLang="ja-JP" sz="1400" dirty="0"/>
          </a:p>
          <a:p>
            <a:r>
              <a:rPr lang="en-US" altLang="ja-JP" sz="1400" dirty="0"/>
              <a:t>  15: PUTFIELD example/</a:t>
            </a:r>
            <a:r>
              <a:rPr lang="en-US" altLang="ja-JP" sz="1400" dirty="0" err="1"/>
              <a:t>A#f</a:t>
            </a:r>
            <a:r>
              <a:rPr lang="en-US" altLang="ja-JP" sz="1400" dirty="0"/>
              <a:t>: </a:t>
            </a:r>
            <a:r>
              <a:rPr lang="en-US" altLang="ja-JP" sz="1400" dirty="0" err="1" smtClean="0"/>
              <a:t>int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95532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233867" y="1420122"/>
            <a:ext cx="8586605" cy="136670"/>
          </a:xfrm>
          <a:prstGeom prst="rect">
            <a:avLst/>
          </a:prstGeom>
          <a:solidFill>
            <a:schemeClr val="bg1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9600" y="630720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23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ひし形 4"/>
          <p:cNvSpPr/>
          <p:nvPr/>
        </p:nvSpPr>
        <p:spPr>
          <a:xfrm>
            <a:off x="3808482" y="404664"/>
            <a:ext cx="1152128" cy="432046"/>
          </a:xfrm>
          <a:prstGeom prst="diamond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main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233867" y="1043908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33101" y="1619972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398828" y="1043908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5392687" y="1619972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</a:t>
            </a:r>
            <a:r>
              <a:rPr lang="en-US" altLang="ja-JP" sz="1400" dirty="0" smtClean="0"/>
              <a:t>: DUP</a:t>
            </a:r>
            <a:endParaRPr kumimoji="1" lang="ja-JP" altLang="en-US" sz="1400" dirty="0"/>
          </a:p>
        </p:txBody>
      </p:sp>
      <p:sp>
        <p:nvSpPr>
          <p:cNvPr id="10" name="角丸四角形 9"/>
          <p:cNvSpPr/>
          <p:nvPr/>
        </p:nvSpPr>
        <p:spPr>
          <a:xfrm>
            <a:off x="4894772" y="2196036"/>
            <a:ext cx="187220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4: INVOKESPECIAL</a:t>
            </a:r>
            <a:endParaRPr kumimoji="1" lang="ja-JP" altLang="en-US" sz="1400" dirty="0"/>
          </a:p>
        </p:txBody>
      </p:sp>
      <p:sp>
        <p:nvSpPr>
          <p:cNvPr id="11" name="角丸四角形 10"/>
          <p:cNvSpPr/>
          <p:nvPr/>
        </p:nvSpPr>
        <p:spPr>
          <a:xfrm>
            <a:off x="518280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2" name="角丸四角形 11"/>
          <p:cNvSpPr/>
          <p:nvPr/>
        </p:nvSpPr>
        <p:spPr>
          <a:xfrm>
            <a:off x="5212667" y="3347074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80530" y="3927812"/>
            <a:ext cx="133214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4" name="角丸四角形 13"/>
          <p:cNvSpPr/>
          <p:nvPr/>
        </p:nvSpPr>
        <p:spPr>
          <a:xfrm>
            <a:off x="321482" y="2196036"/>
            <a:ext cx="1152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5" name="角丸四角形 14"/>
          <p:cNvSpPr/>
          <p:nvPr/>
        </p:nvSpPr>
        <p:spPr>
          <a:xfrm>
            <a:off x="781442" y="3342348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6" name="角丸四角形 15"/>
          <p:cNvSpPr/>
          <p:nvPr/>
        </p:nvSpPr>
        <p:spPr>
          <a:xfrm>
            <a:off x="1727841" y="2196036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7" name="角丸四角形 16"/>
          <p:cNvSpPr/>
          <p:nvPr/>
        </p:nvSpPr>
        <p:spPr>
          <a:xfrm>
            <a:off x="7331060" y="1045041"/>
            <a:ext cx="1237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8" name="角丸四角形 17"/>
          <p:cNvSpPr/>
          <p:nvPr/>
        </p:nvSpPr>
        <p:spPr>
          <a:xfrm>
            <a:off x="7257164" y="1621105"/>
            <a:ext cx="1384920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7307364" y="2204030"/>
            <a:ext cx="131291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1791465" y="1620463"/>
            <a:ext cx="124090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1722759" y="1043908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2" name="角丸四角形 21"/>
          <p:cNvSpPr/>
          <p:nvPr/>
        </p:nvSpPr>
        <p:spPr>
          <a:xfrm>
            <a:off x="729925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23" name="角丸四角形 22"/>
          <p:cNvSpPr/>
          <p:nvPr/>
        </p:nvSpPr>
        <p:spPr>
          <a:xfrm>
            <a:off x="3450697" y="1611144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4" name="角丸四角形 23"/>
          <p:cNvSpPr/>
          <p:nvPr/>
        </p:nvSpPr>
        <p:spPr>
          <a:xfrm>
            <a:off x="7257955" y="3924517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  <p:sp>
        <p:nvSpPr>
          <p:cNvPr id="25" name="角丸四角形 24"/>
          <p:cNvSpPr/>
          <p:nvPr/>
        </p:nvSpPr>
        <p:spPr>
          <a:xfrm>
            <a:off x="7289863" y="3346085"/>
            <a:ext cx="12682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sp>
        <p:nvSpPr>
          <p:cNvPr id="26" name="角丸四角形 25"/>
          <p:cNvSpPr/>
          <p:nvPr/>
        </p:nvSpPr>
        <p:spPr>
          <a:xfrm>
            <a:off x="3417691" y="1043908"/>
            <a:ext cx="143416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7" name="角丸四角形 26"/>
          <p:cNvSpPr/>
          <p:nvPr/>
        </p:nvSpPr>
        <p:spPr>
          <a:xfrm>
            <a:off x="3381753" y="3927812"/>
            <a:ext cx="151216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22: GETSTATIC</a:t>
            </a:r>
            <a:endParaRPr kumimoji="1" lang="ja-JP" altLang="en-US" sz="1400" dirty="0"/>
          </a:p>
        </p:txBody>
      </p:sp>
      <p:sp>
        <p:nvSpPr>
          <p:cNvPr id="28" name="角丸四角形 27"/>
          <p:cNvSpPr/>
          <p:nvPr/>
        </p:nvSpPr>
        <p:spPr>
          <a:xfrm>
            <a:off x="3522705" y="2187208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sp>
        <p:nvSpPr>
          <p:cNvPr id="29" name="角丸四角形 28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3176395" y="3351748"/>
            <a:ext cx="19308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24: INVOKEVIRTUAL</a:t>
            </a:r>
            <a:endParaRPr kumimoji="1" lang="ja-JP" altLang="en-US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3491206" y="4501250"/>
            <a:ext cx="128713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25: RETURN</a:t>
            </a:r>
            <a:endParaRPr kumimoji="1" lang="ja-JP" altLang="en-US" sz="1400" dirty="0"/>
          </a:p>
        </p:txBody>
      </p:sp>
      <p:cxnSp>
        <p:nvCxnSpPr>
          <p:cNvPr id="34" name="直線矢印コネクタ 33"/>
          <p:cNvCxnSpPr>
            <a:stCxn id="6" idx="2"/>
            <a:endCxn id="7" idx="0"/>
          </p:cNvCxnSpPr>
          <p:nvPr/>
        </p:nvCxnSpPr>
        <p:spPr>
          <a:xfrm flipH="1">
            <a:off x="896781" y="13415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897547" y="1917656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線コネクタ 36"/>
          <p:cNvCxnSpPr>
            <a:stCxn id="8" idx="3"/>
            <a:endCxn id="11" idx="3"/>
          </p:cNvCxnSpPr>
          <p:nvPr/>
        </p:nvCxnSpPr>
        <p:spPr>
          <a:xfrm>
            <a:off x="6262925" y="1192750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5830876" y="3069784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5831642" y="364943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flipH="1">
            <a:off x="7947326" y="1342725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7949241" y="1927817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487790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896014" y="24848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56551" y="4501250"/>
            <a:ext cx="67892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01394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72836" y="4501250"/>
            <a:ext cx="676627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endCxn id="16" idx="2"/>
          </p:cNvCxnSpPr>
          <p:nvPr/>
        </p:nvCxnSpPr>
        <p:spPr>
          <a:xfrm flipH="1" flipV="1">
            <a:off x="2411917" y="2493720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H="1" flipV="1">
            <a:off x="2411150" y="1920273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21" idx="2"/>
          </p:cNvCxnSpPr>
          <p:nvPr/>
        </p:nvCxnSpPr>
        <p:spPr>
          <a:xfrm flipH="1" flipV="1">
            <a:off x="2406835" y="1341592"/>
            <a:ext cx="766" cy="2877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endCxn id="23" idx="0"/>
          </p:cNvCxnSpPr>
          <p:nvPr/>
        </p:nvCxnSpPr>
        <p:spPr>
          <a:xfrm flipH="1">
            <a:off x="4134773" y="1354802"/>
            <a:ext cx="766" cy="25634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endCxn id="28" idx="0"/>
          </p:cNvCxnSpPr>
          <p:nvPr/>
        </p:nvCxnSpPr>
        <p:spPr>
          <a:xfrm flipH="1">
            <a:off x="4134773" y="1914819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3673792" y="2756436"/>
            <a:ext cx="936104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>
            <a:off x="4136305" y="2493720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1" idx="3"/>
            <a:endCxn id="17" idx="1"/>
          </p:cNvCxnSpPr>
          <p:nvPr/>
        </p:nvCxnSpPr>
        <p:spPr>
          <a:xfrm flipV="1">
            <a:off x="6478948" y="1193883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18" idx="1"/>
            <a:endCxn id="22" idx="1"/>
          </p:cNvCxnSpPr>
          <p:nvPr/>
        </p:nvCxnSpPr>
        <p:spPr>
          <a:xfrm rot="10800000" flipH="1" flipV="1">
            <a:off x="7257164" y="1769946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13" idx="3"/>
            <a:endCxn id="25" idx="1"/>
          </p:cNvCxnSpPr>
          <p:nvPr/>
        </p:nvCxnSpPr>
        <p:spPr>
          <a:xfrm flipV="1">
            <a:off x="6512678" y="3494927"/>
            <a:ext cx="777185" cy="58172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3" idx="3"/>
            <a:endCxn id="24" idx="1"/>
          </p:cNvCxnSpPr>
          <p:nvPr/>
        </p:nvCxnSpPr>
        <p:spPr>
          <a:xfrm flipV="1">
            <a:off x="6512678" y="4073359"/>
            <a:ext cx="745277" cy="329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角丸四角形 90"/>
          <p:cNvSpPr/>
          <p:nvPr/>
        </p:nvSpPr>
        <p:spPr>
          <a:xfrm>
            <a:off x="340542" y="5090023"/>
            <a:ext cx="111554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92" name="角丸四角形 91"/>
          <p:cNvSpPr/>
          <p:nvPr/>
        </p:nvSpPr>
        <p:spPr>
          <a:xfrm>
            <a:off x="1795090" y="5090023"/>
            <a:ext cx="123211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93" name="角丸四角形 92"/>
          <p:cNvSpPr/>
          <p:nvPr/>
        </p:nvSpPr>
        <p:spPr>
          <a:xfrm>
            <a:off x="1953974" y="5673963"/>
            <a:ext cx="91741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94" name="角丸四角形 93"/>
          <p:cNvSpPr/>
          <p:nvPr/>
        </p:nvSpPr>
        <p:spPr>
          <a:xfrm>
            <a:off x="231670" y="5673963"/>
            <a:ext cx="132715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895247" y="4811643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endCxn id="92" idx="2"/>
          </p:cNvCxnSpPr>
          <p:nvPr/>
        </p:nvCxnSpPr>
        <p:spPr>
          <a:xfrm flipH="1" flipV="1">
            <a:off x="2411149" y="5387707"/>
            <a:ext cx="2300" cy="27305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endCxn id="53" idx="2"/>
          </p:cNvCxnSpPr>
          <p:nvPr/>
        </p:nvCxnSpPr>
        <p:spPr>
          <a:xfrm flipH="1" flipV="1">
            <a:off x="2411150" y="4798934"/>
            <a:ext cx="3065" cy="28362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94" idx="3"/>
            <a:endCxn id="93" idx="1"/>
          </p:cNvCxnSpPr>
          <p:nvPr/>
        </p:nvCxnSpPr>
        <p:spPr>
          <a:xfrm>
            <a:off x="1558824" y="5822805"/>
            <a:ext cx="39515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stCxn id="91" idx="3"/>
            <a:endCxn id="93" idx="1"/>
          </p:cNvCxnSpPr>
          <p:nvPr/>
        </p:nvCxnSpPr>
        <p:spPr>
          <a:xfrm>
            <a:off x="1456084" y="5238865"/>
            <a:ext cx="497890" cy="58394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曲線コネクタ 109"/>
          <p:cNvCxnSpPr>
            <a:stCxn id="49" idx="1"/>
            <a:endCxn id="51" idx="1"/>
          </p:cNvCxnSpPr>
          <p:nvPr/>
        </p:nvCxnSpPr>
        <p:spPr>
          <a:xfrm rot="10800000" flipH="1" flipV="1">
            <a:off x="487789" y="2912114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53" idx="3"/>
            <a:endCxn id="52" idx="3"/>
          </p:cNvCxnSpPr>
          <p:nvPr/>
        </p:nvCxnSpPr>
        <p:spPr>
          <a:xfrm flipV="1">
            <a:off x="2749463" y="2912114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曲線コネクタ 116"/>
          <p:cNvCxnSpPr>
            <a:stCxn id="22" idx="3"/>
            <a:endCxn id="29" idx="3"/>
          </p:cNvCxnSpPr>
          <p:nvPr/>
        </p:nvCxnSpPr>
        <p:spPr>
          <a:xfrm>
            <a:off x="8595398" y="2920942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曲線コネクタ 119"/>
          <p:cNvCxnSpPr>
            <a:stCxn id="25" idx="3"/>
          </p:cNvCxnSpPr>
          <p:nvPr/>
        </p:nvCxnSpPr>
        <p:spPr>
          <a:xfrm>
            <a:off x="8558107" y="3494927"/>
            <a:ext cx="140008" cy="1014193"/>
          </a:xfrm>
          <a:prstGeom prst="curved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21" idx="3"/>
            <a:endCxn id="26" idx="1"/>
          </p:cNvCxnSpPr>
          <p:nvPr/>
        </p:nvCxnSpPr>
        <p:spPr>
          <a:xfrm>
            <a:off x="3090911" y="1192750"/>
            <a:ext cx="32678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>
            <a:stCxn id="5" idx="1"/>
          </p:cNvCxnSpPr>
          <p:nvPr/>
        </p:nvCxnSpPr>
        <p:spPr>
          <a:xfrm flipH="1">
            <a:off x="107504" y="620687"/>
            <a:ext cx="370097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107504" y="620687"/>
            <a:ext cx="0" cy="316876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>
            <a:off x="107504" y="3789452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>
            <a:off x="3249085" y="3781103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3249085" y="4950833"/>
            <a:ext cx="5787411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9036496" y="620687"/>
            <a:ext cx="0" cy="432006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5" idx="3"/>
          </p:cNvCxnSpPr>
          <p:nvPr/>
        </p:nvCxnSpPr>
        <p:spPr>
          <a:xfrm>
            <a:off x="4960610" y="620687"/>
            <a:ext cx="4075886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07504" y="4175877"/>
            <a:ext cx="3068891" cy="201622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ひし形 57"/>
          <p:cNvSpPr/>
          <p:nvPr/>
        </p:nvSpPr>
        <p:spPr>
          <a:xfrm>
            <a:off x="1202728" y="4033702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194" name="角丸四角形 193"/>
          <p:cNvSpPr/>
          <p:nvPr/>
        </p:nvSpPr>
        <p:spPr>
          <a:xfrm>
            <a:off x="234633" y="1043261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195" name="角丸四角形 194"/>
          <p:cNvSpPr/>
          <p:nvPr/>
        </p:nvSpPr>
        <p:spPr>
          <a:xfrm>
            <a:off x="233867" y="1619325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196" name="角丸四角形 195"/>
          <p:cNvSpPr/>
          <p:nvPr/>
        </p:nvSpPr>
        <p:spPr>
          <a:xfrm>
            <a:off x="322248" y="2195389"/>
            <a:ext cx="115212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97" name="角丸四角形 196"/>
          <p:cNvSpPr/>
          <p:nvPr/>
        </p:nvSpPr>
        <p:spPr>
          <a:xfrm>
            <a:off x="782208" y="3341701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98" name="角丸四角形 197"/>
          <p:cNvSpPr/>
          <p:nvPr/>
        </p:nvSpPr>
        <p:spPr>
          <a:xfrm>
            <a:off x="1728607" y="2195389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99" name="角丸四角形 198"/>
          <p:cNvSpPr/>
          <p:nvPr/>
        </p:nvSpPr>
        <p:spPr>
          <a:xfrm>
            <a:off x="1792231" y="1619816"/>
            <a:ext cx="124090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00" name="角丸四角形 199"/>
          <p:cNvSpPr/>
          <p:nvPr/>
        </p:nvSpPr>
        <p:spPr>
          <a:xfrm>
            <a:off x="1723525" y="1043261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01" name="角丸四角形 200"/>
          <p:cNvSpPr/>
          <p:nvPr/>
        </p:nvSpPr>
        <p:spPr>
          <a:xfrm>
            <a:off x="3451463" y="1610497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02" name="角丸四角形 201"/>
          <p:cNvSpPr/>
          <p:nvPr/>
        </p:nvSpPr>
        <p:spPr>
          <a:xfrm>
            <a:off x="3418457" y="1043261"/>
            <a:ext cx="143416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03" name="角丸四角形 202"/>
          <p:cNvSpPr/>
          <p:nvPr/>
        </p:nvSpPr>
        <p:spPr>
          <a:xfrm>
            <a:off x="3523471" y="2186561"/>
            <a:ext cx="1224136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cxnSp>
        <p:nvCxnSpPr>
          <p:cNvPr id="204" name="直線矢印コネクタ 203"/>
          <p:cNvCxnSpPr>
            <a:stCxn id="194" idx="2"/>
            <a:endCxn id="195" idx="0"/>
          </p:cNvCxnSpPr>
          <p:nvPr/>
        </p:nvCxnSpPr>
        <p:spPr>
          <a:xfrm flipH="1">
            <a:off x="897547" y="13409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矢印コネクタ 204"/>
          <p:cNvCxnSpPr/>
          <p:nvPr/>
        </p:nvCxnSpPr>
        <p:spPr>
          <a:xfrm flipH="1">
            <a:off x="898313" y="1917009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正方形/長方形 205"/>
          <p:cNvSpPr/>
          <p:nvPr/>
        </p:nvSpPr>
        <p:spPr>
          <a:xfrm>
            <a:off x="488556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07" name="直線矢印コネクタ 206"/>
          <p:cNvCxnSpPr/>
          <p:nvPr/>
        </p:nvCxnSpPr>
        <p:spPr>
          <a:xfrm flipH="1">
            <a:off x="896780" y="24842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正方形/長方形 207"/>
          <p:cNvSpPr/>
          <p:nvPr/>
        </p:nvSpPr>
        <p:spPr>
          <a:xfrm>
            <a:off x="557317" y="4500603"/>
            <a:ext cx="67892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209" name="正方形/長方形 208"/>
          <p:cNvSpPr/>
          <p:nvPr/>
        </p:nvSpPr>
        <p:spPr>
          <a:xfrm>
            <a:off x="2002160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10" name="正方形/長方形 209"/>
          <p:cNvSpPr/>
          <p:nvPr/>
        </p:nvSpPr>
        <p:spPr>
          <a:xfrm>
            <a:off x="2073602" y="4500603"/>
            <a:ext cx="676627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211" name="直線矢印コネクタ 210"/>
          <p:cNvCxnSpPr>
            <a:endCxn id="198" idx="2"/>
          </p:cNvCxnSpPr>
          <p:nvPr/>
        </p:nvCxnSpPr>
        <p:spPr>
          <a:xfrm flipH="1" flipV="1">
            <a:off x="2412683" y="2493073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矢印コネクタ 211"/>
          <p:cNvCxnSpPr/>
          <p:nvPr/>
        </p:nvCxnSpPr>
        <p:spPr>
          <a:xfrm flipH="1" flipV="1">
            <a:off x="2411916" y="1919626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矢印コネクタ 212"/>
          <p:cNvCxnSpPr>
            <a:endCxn id="200" idx="2"/>
          </p:cNvCxnSpPr>
          <p:nvPr/>
        </p:nvCxnSpPr>
        <p:spPr>
          <a:xfrm flipH="1" flipV="1">
            <a:off x="2407601" y="1340945"/>
            <a:ext cx="766" cy="2877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矢印コネクタ 213"/>
          <p:cNvCxnSpPr>
            <a:endCxn id="201" idx="0"/>
          </p:cNvCxnSpPr>
          <p:nvPr/>
        </p:nvCxnSpPr>
        <p:spPr>
          <a:xfrm flipH="1">
            <a:off x="4135539" y="1354155"/>
            <a:ext cx="766" cy="25634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矢印コネクタ 214"/>
          <p:cNvCxnSpPr>
            <a:endCxn id="203" idx="0"/>
          </p:cNvCxnSpPr>
          <p:nvPr/>
        </p:nvCxnSpPr>
        <p:spPr>
          <a:xfrm flipH="1">
            <a:off x="4135539" y="1914172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正方形/長方形 215"/>
          <p:cNvSpPr/>
          <p:nvPr/>
        </p:nvSpPr>
        <p:spPr>
          <a:xfrm>
            <a:off x="3674558" y="2755789"/>
            <a:ext cx="936104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17" name="直線矢印コネクタ 216"/>
          <p:cNvCxnSpPr/>
          <p:nvPr/>
        </p:nvCxnSpPr>
        <p:spPr>
          <a:xfrm flipH="1">
            <a:off x="4137071" y="2493073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角丸四角形 217"/>
          <p:cNvSpPr/>
          <p:nvPr/>
        </p:nvSpPr>
        <p:spPr>
          <a:xfrm>
            <a:off x="341308" y="5089376"/>
            <a:ext cx="111554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219" name="角丸四角形 218"/>
          <p:cNvSpPr/>
          <p:nvPr/>
        </p:nvSpPr>
        <p:spPr>
          <a:xfrm>
            <a:off x="1795856" y="5089376"/>
            <a:ext cx="1232117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220" name="角丸四角形 219"/>
          <p:cNvSpPr/>
          <p:nvPr/>
        </p:nvSpPr>
        <p:spPr>
          <a:xfrm>
            <a:off x="1954740" y="5673316"/>
            <a:ext cx="91741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221" name="角丸四角形 220"/>
          <p:cNvSpPr/>
          <p:nvPr/>
        </p:nvSpPr>
        <p:spPr>
          <a:xfrm>
            <a:off x="232436" y="5673316"/>
            <a:ext cx="132715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222" name="直線矢印コネクタ 221"/>
          <p:cNvCxnSpPr/>
          <p:nvPr/>
        </p:nvCxnSpPr>
        <p:spPr>
          <a:xfrm flipH="1">
            <a:off x="896013" y="4810996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直線矢印コネクタ 222"/>
          <p:cNvCxnSpPr>
            <a:endCxn id="219" idx="2"/>
          </p:cNvCxnSpPr>
          <p:nvPr/>
        </p:nvCxnSpPr>
        <p:spPr>
          <a:xfrm flipH="1" flipV="1">
            <a:off x="2411915" y="5387060"/>
            <a:ext cx="2300" cy="27305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直線矢印コネクタ 223"/>
          <p:cNvCxnSpPr>
            <a:endCxn id="210" idx="2"/>
          </p:cNvCxnSpPr>
          <p:nvPr/>
        </p:nvCxnSpPr>
        <p:spPr>
          <a:xfrm flipH="1" flipV="1">
            <a:off x="2411916" y="4798287"/>
            <a:ext cx="3065" cy="28362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線矢印コネクタ 224"/>
          <p:cNvCxnSpPr>
            <a:stCxn id="221" idx="3"/>
            <a:endCxn id="220" idx="1"/>
          </p:cNvCxnSpPr>
          <p:nvPr/>
        </p:nvCxnSpPr>
        <p:spPr>
          <a:xfrm>
            <a:off x="1559590" y="5822158"/>
            <a:ext cx="39515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直線矢印コネクタ 225"/>
          <p:cNvCxnSpPr>
            <a:stCxn id="218" idx="3"/>
            <a:endCxn id="220" idx="1"/>
          </p:cNvCxnSpPr>
          <p:nvPr/>
        </p:nvCxnSpPr>
        <p:spPr>
          <a:xfrm>
            <a:off x="1456850" y="5238218"/>
            <a:ext cx="497890" cy="5839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曲線コネクタ 226"/>
          <p:cNvCxnSpPr>
            <a:stCxn id="206" idx="1"/>
            <a:endCxn id="208" idx="1"/>
          </p:cNvCxnSpPr>
          <p:nvPr/>
        </p:nvCxnSpPr>
        <p:spPr>
          <a:xfrm rot="10800000" flipH="1" flipV="1">
            <a:off x="488555" y="2911467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曲線コネクタ 227"/>
          <p:cNvCxnSpPr>
            <a:stCxn id="210" idx="3"/>
            <a:endCxn id="209" idx="3"/>
          </p:cNvCxnSpPr>
          <p:nvPr/>
        </p:nvCxnSpPr>
        <p:spPr>
          <a:xfrm flipV="1">
            <a:off x="2750229" y="2911467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矢印コネクタ 228"/>
          <p:cNvCxnSpPr>
            <a:stCxn id="200" idx="3"/>
            <a:endCxn id="202" idx="1"/>
          </p:cNvCxnSpPr>
          <p:nvPr/>
        </p:nvCxnSpPr>
        <p:spPr>
          <a:xfrm>
            <a:off x="3091677" y="1192103"/>
            <a:ext cx="32678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108270" y="3788805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直線コネクタ 230"/>
          <p:cNvCxnSpPr/>
          <p:nvPr/>
        </p:nvCxnSpPr>
        <p:spPr>
          <a:xfrm>
            <a:off x="3249851" y="3780456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ひし形 231"/>
          <p:cNvSpPr/>
          <p:nvPr/>
        </p:nvSpPr>
        <p:spPr>
          <a:xfrm>
            <a:off x="1203494" y="4033055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233" name="角丸四角形 232"/>
          <p:cNvSpPr/>
          <p:nvPr/>
        </p:nvSpPr>
        <p:spPr>
          <a:xfrm>
            <a:off x="231465" y="1046819"/>
            <a:ext cx="1327359" cy="297684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234" name="角丸四角形 233"/>
          <p:cNvSpPr/>
          <p:nvPr/>
        </p:nvSpPr>
        <p:spPr>
          <a:xfrm>
            <a:off x="234633" y="5673963"/>
            <a:ext cx="1327154" cy="297684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sp>
        <p:nvSpPr>
          <p:cNvPr id="235" name="角丸四角形 234"/>
          <p:cNvSpPr/>
          <p:nvPr/>
        </p:nvSpPr>
        <p:spPr>
          <a:xfrm>
            <a:off x="1956272" y="5673963"/>
            <a:ext cx="917418" cy="297684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3176395" y="5053552"/>
            <a:ext cx="5601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スライシング基準：</a:t>
            </a:r>
            <a:r>
              <a:rPr kumimoji="1" lang="en-US" altLang="ja-JP" dirty="0" smtClean="0">
                <a:solidFill>
                  <a:srgbClr val="FF0000"/>
                </a:solidFill>
              </a:rPr>
              <a:t>sink </a:t>
            </a:r>
            <a:r>
              <a:rPr kumimoji="1" lang="en-US" altLang="ja-JP" i="1" dirty="0" smtClean="0">
                <a:solidFill>
                  <a:srgbClr val="FF0000"/>
                </a:solidFill>
              </a:rPr>
              <a:t>actual</a:t>
            </a:r>
            <a:r>
              <a:rPr kumimoji="1" lang="en-US" altLang="ja-JP" dirty="0" smtClean="0">
                <a:solidFill>
                  <a:srgbClr val="FF0000"/>
                </a:solidFill>
              </a:rPr>
              <a:t> 24</a:t>
            </a:r>
            <a:r>
              <a:rPr lang="ja-JP" altLang="en-US" dirty="0"/>
              <a:t> </a:t>
            </a:r>
            <a:r>
              <a:rPr lang="ja-JP" altLang="en-US" dirty="0" smtClean="0"/>
              <a:t>の後ろ向き</a:t>
            </a:r>
            <a:r>
              <a:rPr lang="en-US" altLang="ja-JP" dirty="0" smtClean="0"/>
              <a:t> Thin Slice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テキスト ボックス 236"/>
              <p:cNvSpPr txBox="1"/>
              <p:nvPr/>
            </p:nvSpPr>
            <p:spPr>
              <a:xfrm>
                <a:off x="3699992" y="5380513"/>
                <a:ext cx="46171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 smtClean="0">
                    <a:solidFill>
                      <a:srgbClr val="FF0000"/>
                    </a:solidFill>
                  </a:rPr>
                  <a:t>赤色の頂点の集合 </a:t>
                </a:r>
                <a:r>
                  <a:rPr kumimoji="1" lang="ja-JP" altLang="en-US" dirty="0" smtClean="0"/>
                  <a:t>⇒</a:t>
                </a:r>
                <a:r>
                  <a:rPr kumimoji="1"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i="1" dirty="0" smtClean="0">
                        <a:latin typeface="Cambria Math"/>
                      </a:rPr>
                      <m:t>𝐵𝑎𝑐𝑘𝑤𝑎𝑟𝑑</m:t>
                    </m:r>
                    <m:r>
                      <a:rPr kumimoji="1" lang="en-US" altLang="ja-JP" i="1" dirty="0" smtClean="0">
                        <a:latin typeface="Cambria Math"/>
                      </a:rPr>
                      <m:t>(</m:t>
                    </m:r>
                    <m:r>
                      <a:rPr kumimoji="1" lang="en-US" altLang="ja-JP" b="0" i="1" dirty="0" smtClean="0">
                        <a:latin typeface="Cambria Math"/>
                      </a:rPr>
                      <m:t>𝑎𝑐𝑡𝑢𝑎𝑙</m:t>
                    </m:r>
                    <m:r>
                      <a:rPr kumimoji="1" lang="en-US" altLang="ja-JP" b="0" i="1" dirty="0" smtClean="0">
                        <a:latin typeface="Cambria Math"/>
                      </a:rPr>
                      <m:t>24)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37" name="テキスト ボックス 2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992" y="5380513"/>
                <a:ext cx="4617161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189" t="-11667" b="-2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" name="右矢印 237"/>
          <p:cNvSpPr/>
          <p:nvPr/>
        </p:nvSpPr>
        <p:spPr>
          <a:xfrm>
            <a:off x="3370889" y="5487817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テキスト ボックス 238"/>
              <p:cNvSpPr txBox="1"/>
              <p:nvPr/>
            </p:nvSpPr>
            <p:spPr>
              <a:xfrm>
                <a:off x="3699992" y="5672483"/>
                <a:ext cx="456407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𝐵𝑎𝑐𝑘𝑤𝑎𝑟𝑑</m:t>
                    </m:r>
                    <m:r>
                      <a:rPr lang="en-US" altLang="ja-JP" i="1" dirty="0" smtClean="0">
                        <a:latin typeface="Cambria Math"/>
                      </a:rPr>
                      <m:t>(</m:t>
                    </m:r>
                    <m:r>
                      <a:rPr lang="en-US" altLang="ja-JP" b="0" i="1" dirty="0" smtClean="0">
                        <a:latin typeface="Cambria Math"/>
                      </a:rPr>
                      <m:t>𝑎𝑐𝑡𝑢𝑎𝑙</m:t>
                    </m:r>
                    <m:r>
                      <a:rPr lang="en-US" altLang="ja-JP" b="0" i="1" dirty="0" smtClean="0">
                        <a:latin typeface="Cambria Math"/>
                      </a:rPr>
                      <m:t>24)</m:t>
                    </m:r>
                  </m:oMath>
                </a14:m>
                <a:r>
                  <a:rPr lang="ja-JP" altLang="en-US" dirty="0" smtClean="0"/>
                  <a:t> </a:t>
                </a:r>
                <a:r>
                  <a:rPr lang="ja-JP" altLang="en-US" dirty="0"/>
                  <a:t>中</a:t>
                </a:r>
                <a:r>
                  <a:rPr lang="ja-JP" altLang="en-US" dirty="0" smtClean="0"/>
                  <a:t>の </a:t>
                </a:r>
                <a:r>
                  <a:rPr lang="en-US" altLang="ja-JP" dirty="0" smtClean="0"/>
                  <a:t>source </a:t>
                </a:r>
                <a:r>
                  <a:rPr lang="ja-JP" altLang="en-US" dirty="0" smtClean="0"/>
                  <a:t>命令</a:t>
                </a:r>
                <a:endParaRPr lang="en-US" altLang="ja-JP" dirty="0" smtClean="0"/>
              </a:p>
              <a:p>
                <a:r>
                  <a:rPr lang="en-US" altLang="ja-JP" dirty="0"/>
                  <a:t> </a:t>
                </a:r>
                <a:r>
                  <a:rPr lang="en-US" altLang="ja-JP" dirty="0" smtClean="0"/>
                  <a:t>= { 0: ICONST_1, 1: ICONST_1, 2: IADD }</a:t>
                </a:r>
              </a:p>
              <a:p>
                <a:r>
                  <a:rPr lang="ja-JP" altLang="en-US" dirty="0" smtClean="0"/>
                  <a:t> ⇒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solidFill>
                          <a:srgbClr val="F1B60F"/>
                        </a:solidFill>
                        <a:latin typeface="Cambria Math"/>
                      </a:rPr>
                      <m:t>𝑆𝑜𝑢𝑟𝑐𝑒</m:t>
                    </m:r>
                    <m:r>
                      <a:rPr lang="en-US" altLang="ja-JP" i="1" dirty="0" smtClean="0">
                        <a:solidFill>
                          <a:srgbClr val="F1B60F"/>
                        </a:solidFill>
                        <a:latin typeface="Cambria Math"/>
                      </a:rPr>
                      <m:t>(</m:t>
                    </m:r>
                    <m:r>
                      <a:rPr lang="en-US" altLang="ja-JP" i="1" dirty="0" smtClean="0">
                        <a:solidFill>
                          <a:srgbClr val="F1B60F"/>
                        </a:solidFill>
                        <a:latin typeface="Cambria Math"/>
                      </a:rPr>
                      <m:t>𝑎𝑐𝑡𝑢𝑎𝑙</m:t>
                    </m:r>
                    <m:r>
                      <a:rPr lang="en-US" altLang="ja-JP" i="1" dirty="0" smtClean="0">
                        <a:solidFill>
                          <a:srgbClr val="F1B60F"/>
                        </a:solidFill>
                        <a:latin typeface="Cambria Math"/>
                      </a:rPr>
                      <m:t>24)</m:t>
                    </m:r>
                  </m:oMath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239" name="テキスト ボックス 2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992" y="5672483"/>
                <a:ext cx="4564070" cy="923330"/>
              </a:xfrm>
              <a:prstGeom prst="rect">
                <a:avLst/>
              </a:prstGeom>
              <a:blipFill rotWithShape="1">
                <a:blip r:embed="rId3"/>
                <a:stretch>
                  <a:fillRect t="-4636" r="-134" b="-860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0" name="右矢印 239"/>
          <p:cNvSpPr/>
          <p:nvPr/>
        </p:nvSpPr>
        <p:spPr>
          <a:xfrm>
            <a:off x="3370889" y="5779787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32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9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1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3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2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9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1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3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7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9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1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3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2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7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9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1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3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2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7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9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2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1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3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2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6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94" grpId="0" animBg="1"/>
      <p:bldP spid="195" grpId="0" animBg="1"/>
      <p:bldP spid="196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6" grpId="0" animBg="1"/>
      <p:bldP spid="208" grpId="0" animBg="1"/>
      <p:bldP spid="209" grpId="0" animBg="1"/>
      <p:bldP spid="210" grpId="0" animBg="1"/>
      <p:bldP spid="218" grpId="0" animBg="1"/>
      <p:bldP spid="219" grpId="0" animBg="1"/>
      <p:bldP spid="220" grpId="0" animBg="1"/>
      <p:bldP spid="221" grpId="0" animBg="1"/>
      <p:bldP spid="233" grpId="0" animBg="1"/>
      <p:bldP spid="234" grpId="0" animBg="1"/>
      <p:bldP spid="2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233867" y="1420122"/>
            <a:ext cx="8586605" cy="136670"/>
          </a:xfrm>
          <a:prstGeom prst="rect">
            <a:avLst/>
          </a:prstGeom>
          <a:solidFill>
            <a:schemeClr val="bg1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9600" y="630720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24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ひし形 4"/>
          <p:cNvSpPr/>
          <p:nvPr/>
        </p:nvSpPr>
        <p:spPr>
          <a:xfrm>
            <a:off x="3808482" y="404664"/>
            <a:ext cx="1152128" cy="432046"/>
          </a:xfrm>
          <a:prstGeom prst="diamond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main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233867" y="1043908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33101" y="1619972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398828" y="1043908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5392687" y="1619972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</a:t>
            </a:r>
            <a:r>
              <a:rPr lang="en-US" altLang="ja-JP" sz="1400" dirty="0" smtClean="0"/>
              <a:t>: DUP</a:t>
            </a:r>
            <a:endParaRPr kumimoji="1" lang="ja-JP" altLang="en-US" sz="1400" dirty="0"/>
          </a:p>
        </p:txBody>
      </p:sp>
      <p:sp>
        <p:nvSpPr>
          <p:cNvPr id="10" name="角丸四角形 9"/>
          <p:cNvSpPr/>
          <p:nvPr/>
        </p:nvSpPr>
        <p:spPr>
          <a:xfrm>
            <a:off x="4894772" y="2196036"/>
            <a:ext cx="187220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4: INVOKESPECIAL</a:t>
            </a:r>
            <a:endParaRPr kumimoji="1" lang="ja-JP" altLang="en-US" sz="1400" dirty="0"/>
          </a:p>
        </p:txBody>
      </p:sp>
      <p:sp>
        <p:nvSpPr>
          <p:cNvPr id="11" name="角丸四角形 10"/>
          <p:cNvSpPr/>
          <p:nvPr/>
        </p:nvSpPr>
        <p:spPr>
          <a:xfrm>
            <a:off x="518280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2" name="角丸四角形 11"/>
          <p:cNvSpPr/>
          <p:nvPr/>
        </p:nvSpPr>
        <p:spPr>
          <a:xfrm>
            <a:off x="5212667" y="3347074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80530" y="3927812"/>
            <a:ext cx="133214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4" name="角丸四角形 13"/>
          <p:cNvSpPr/>
          <p:nvPr/>
        </p:nvSpPr>
        <p:spPr>
          <a:xfrm>
            <a:off x="321482" y="2196036"/>
            <a:ext cx="1152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5" name="角丸四角形 14"/>
          <p:cNvSpPr/>
          <p:nvPr/>
        </p:nvSpPr>
        <p:spPr>
          <a:xfrm>
            <a:off x="781442" y="3342348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6" name="角丸四角形 15"/>
          <p:cNvSpPr/>
          <p:nvPr/>
        </p:nvSpPr>
        <p:spPr>
          <a:xfrm>
            <a:off x="1727841" y="2196036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7" name="角丸四角形 16"/>
          <p:cNvSpPr/>
          <p:nvPr/>
        </p:nvSpPr>
        <p:spPr>
          <a:xfrm>
            <a:off x="7331060" y="1045041"/>
            <a:ext cx="1237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8" name="角丸四角形 17"/>
          <p:cNvSpPr/>
          <p:nvPr/>
        </p:nvSpPr>
        <p:spPr>
          <a:xfrm>
            <a:off x="7257164" y="1621105"/>
            <a:ext cx="1384920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7307364" y="2204030"/>
            <a:ext cx="131291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1791465" y="1620463"/>
            <a:ext cx="124090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1722759" y="1043908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2" name="角丸四角形 21"/>
          <p:cNvSpPr/>
          <p:nvPr/>
        </p:nvSpPr>
        <p:spPr>
          <a:xfrm>
            <a:off x="729925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23" name="角丸四角形 22"/>
          <p:cNvSpPr/>
          <p:nvPr/>
        </p:nvSpPr>
        <p:spPr>
          <a:xfrm>
            <a:off x="3450697" y="1611144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4" name="角丸四角形 23"/>
          <p:cNvSpPr/>
          <p:nvPr/>
        </p:nvSpPr>
        <p:spPr>
          <a:xfrm>
            <a:off x="7257955" y="3924517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  <p:sp>
        <p:nvSpPr>
          <p:cNvPr id="25" name="角丸四角形 24"/>
          <p:cNvSpPr/>
          <p:nvPr/>
        </p:nvSpPr>
        <p:spPr>
          <a:xfrm>
            <a:off x="7289863" y="3346085"/>
            <a:ext cx="12682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sp>
        <p:nvSpPr>
          <p:cNvPr id="26" name="角丸四角形 25"/>
          <p:cNvSpPr/>
          <p:nvPr/>
        </p:nvSpPr>
        <p:spPr>
          <a:xfrm>
            <a:off x="3417691" y="1043908"/>
            <a:ext cx="143416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7" name="角丸四角形 26"/>
          <p:cNvSpPr/>
          <p:nvPr/>
        </p:nvSpPr>
        <p:spPr>
          <a:xfrm>
            <a:off x="3381753" y="3927812"/>
            <a:ext cx="151216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22: GETSTATIC</a:t>
            </a:r>
            <a:endParaRPr kumimoji="1" lang="ja-JP" altLang="en-US" sz="1400" dirty="0"/>
          </a:p>
        </p:txBody>
      </p:sp>
      <p:sp>
        <p:nvSpPr>
          <p:cNvPr id="28" name="角丸四角形 27"/>
          <p:cNvSpPr/>
          <p:nvPr/>
        </p:nvSpPr>
        <p:spPr>
          <a:xfrm>
            <a:off x="3522705" y="2187208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sp>
        <p:nvSpPr>
          <p:cNvPr id="29" name="角丸四角形 28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3176395" y="3351748"/>
            <a:ext cx="19308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24: INVOKEVIRTUAL</a:t>
            </a:r>
            <a:endParaRPr kumimoji="1" lang="ja-JP" altLang="en-US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3491206" y="4501250"/>
            <a:ext cx="128713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25: RETURN</a:t>
            </a:r>
            <a:endParaRPr kumimoji="1" lang="ja-JP" altLang="en-US" sz="1400" dirty="0"/>
          </a:p>
        </p:txBody>
      </p:sp>
      <p:cxnSp>
        <p:nvCxnSpPr>
          <p:cNvPr id="34" name="直線矢印コネクタ 33"/>
          <p:cNvCxnSpPr>
            <a:stCxn id="6" idx="2"/>
            <a:endCxn id="7" idx="0"/>
          </p:cNvCxnSpPr>
          <p:nvPr/>
        </p:nvCxnSpPr>
        <p:spPr>
          <a:xfrm flipH="1">
            <a:off x="896781" y="13415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897547" y="1917656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線コネクタ 36"/>
          <p:cNvCxnSpPr>
            <a:stCxn id="8" idx="3"/>
            <a:endCxn id="11" idx="3"/>
          </p:cNvCxnSpPr>
          <p:nvPr/>
        </p:nvCxnSpPr>
        <p:spPr>
          <a:xfrm>
            <a:off x="6262925" y="1192750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5830876" y="3069784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5831642" y="364943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flipH="1">
            <a:off x="7947326" y="1342725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7949241" y="1927817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487790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896014" y="24848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56551" y="4501250"/>
            <a:ext cx="67892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01394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72836" y="4501250"/>
            <a:ext cx="676627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endCxn id="16" idx="2"/>
          </p:cNvCxnSpPr>
          <p:nvPr/>
        </p:nvCxnSpPr>
        <p:spPr>
          <a:xfrm flipH="1" flipV="1">
            <a:off x="2411917" y="2493720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H="1" flipV="1">
            <a:off x="2411150" y="1920273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21" idx="2"/>
          </p:cNvCxnSpPr>
          <p:nvPr/>
        </p:nvCxnSpPr>
        <p:spPr>
          <a:xfrm flipH="1" flipV="1">
            <a:off x="2406835" y="1341592"/>
            <a:ext cx="766" cy="2877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endCxn id="23" idx="0"/>
          </p:cNvCxnSpPr>
          <p:nvPr/>
        </p:nvCxnSpPr>
        <p:spPr>
          <a:xfrm flipH="1">
            <a:off x="4134773" y="1354802"/>
            <a:ext cx="766" cy="25634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endCxn id="28" idx="0"/>
          </p:cNvCxnSpPr>
          <p:nvPr/>
        </p:nvCxnSpPr>
        <p:spPr>
          <a:xfrm flipH="1">
            <a:off x="4134773" y="1914819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3673792" y="2756436"/>
            <a:ext cx="936104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>
            <a:off x="4136305" y="2493720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1" idx="3"/>
            <a:endCxn id="17" idx="1"/>
          </p:cNvCxnSpPr>
          <p:nvPr/>
        </p:nvCxnSpPr>
        <p:spPr>
          <a:xfrm flipV="1">
            <a:off x="6478948" y="1193883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18" idx="1"/>
            <a:endCxn id="22" idx="1"/>
          </p:cNvCxnSpPr>
          <p:nvPr/>
        </p:nvCxnSpPr>
        <p:spPr>
          <a:xfrm rot="10800000" flipH="1" flipV="1">
            <a:off x="7257164" y="1769946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13" idx="3"/>
            <a:endCxn id="25" idx="1"/>
          </p:cNvCxnSpPr>
          <p:nvPr/>
        </p:nvCxnSpPr>
        <p:spPr>
          <a:xfrm flipV="1">
            <a:off x="6512678" y="3494927"/>
            <a:ext cx="777185" cy="58172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3" idx="3"/>
            <a:endCxn id="24" idx="1"/>
          </p:cNvCxnSpPr>
          <p:nvPr/>
        </p:nvCxnSpPr>
        <p:spPr>
          <a:xfrm flipV="1">
            <a:off x="6512678" y="4073359"/>
            <a:ext cx="745277" cy="329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角丸四角形 90"/>
          <p:cNvSpPr/>
          <p:nvPr/>
        </p:nvSpPr>
        <p:spPr>
          <a:xfrm>
            <a:off x="340542" y="5090023"/>
            <a:ext cx="111554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92" name="角丸四角形 91"/>
          <p:cNvSpPr/>
          <p:nvPr/>
        </p:nvSpPr>
        <p:spPr>
          <a:xfrm>
            <a:off x="1795090" y="5090023"/>
            <a:ext cx="123211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93" name="角丸四角形 92"/>
          <p:cNvSpPr/>
          <p:nvPr/>
        </p:nvSpPr>
        <p:spPr>
          <a:xfrm>
            <a:off x="1953974" y="5673963"/>
            <a:ext cx="91741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94" name="角丸四角形 93"/>
          <p:cNvSpPr/>
          <p:nvPr/>
        </p:nvSpPr>
        <p:spPr>
          <a:xfrm>
            <a:off x="231670" y="5673963"/>
            <a:ext cx="132715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895247" y="4811643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endCxn id="92" idx="2"/>
          </p:cNvCxnSpPr>
          <p:nvPr/>
        </p:nvCxnSpPr>
        <p:spPr>
          <a:xfrm flipH="1" flipV="1">
            <a:off x="2411149" y="5387707"/>
            <a:ext cx="2300" cy="27305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endCxn id="53" idx="2"/>
          </p:cNvCxnSpPr>
          <p:nvPr/>
        </p:nvCxnSpPr>
        <p:spPr>
          <a:xfrm flipH="1" flipV="1">
            <a:off x="2411150" y="4798934"/>
            <a:ext cx="3065" cy="28362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94" idx="3"/>
            <a:endCxn id="93" idx="1"/>
          </p:cNvCxnSpPr>
          <p:nvPr/>
        </p:nvCxnSpPr>
        <p:spPr>
          <a:xfrm>
            <a:off x="1558824" y="5822805"/>
            <a:ext cx="39515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stCxn id="91" idx="3"/>
            <a:endCxn id="93" idx="1"/>
          </p:cNvCxnSpPr>
          <p:nvPr/>
        </p:nvCxnSpPr>
        <p:spPr>
          <a:xfrm>
            <a:off x="1456084" y="5238865"/>
            <a:ext cx="497890" cy="58394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曲線コネクタ 109"/>
          <p:cNvCxnSpPr>
            <a:stCxn id="49" idx="1"/>
            <a:endCxn id="51" idx="1"/>
          </p:cNvCxnSpPr>
          <p:nvPr/>
        </p:nvCxnSpPr>
        <p:spPr>
          <a:xfrm rot="10800000" flipH="1" flipV="1">
            <a:off x="487789" y="2912114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53" idx="3"/>
            <a:endCxn id="52" idx="3"/>
          </p:cNvCxnSpPr>
          <p:nvPr/>
        </p:nvCxnSpPr>
        <p:spPr>
          <a:xfrm flipV="1">
            <a:off x="2749463" y="2912114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曲線コネクタ 116"/>
          <p:cNvCxnSpPr>
            <a:stCxn id="22" idx="3"/>
            <a:endCxn id="29" idx="3"/>
          </p:cNvCxnSpPr>
          <p:nvPr/>
        </p:nvCxnSpPr>
        <p:spPr>
          <a:xfrm>
            <a:off x="8595398" y="2920942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曲線コネクタ 119"/>
          <p:cNvCxnSpPr>
            <a:stCxn id="25" idx="3"/>
          </p:cNvCxnSpPr>
          <p:nvPr/>
        </p:nvCxnSpPr>
        <p:spPr>
          <a:xfrm>
            <a:off x="8558107" y="3494927"/>
            <a:ext cx="140008" cy="1014193"/>
          </a:xfrm>
          <a:prstGeom prst="curved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21" idx="3"/>
            <a:endCxn id="26" idx="1"/>
          </p:cNvCxnSpPr>
          <p:nvPr/>
        </p:nvCxnSpPr>
        <p:spPr>
          <a:xfrm>
            <a:off x="3090911" y="1192750"/>
            <a:ext cx="32678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>
            <a:stCxn id="5" idx="1"/>
          </p:cNvCxnSpPr>
          <p:nvPr/>
        </p:nvCxnSpPr>
        <p:spPr>
          <a:xfrm flipH="1">
            <a:off x="107504" y="620687"/>
            <a:ext cx="370097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107504" y="620687"/>
            <a:ext cx="0" cy="316876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>
            <a:off x="107504" y="3789452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>
            <a:off x="3249085" y="3781103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3249085" y="4950833"/>
            <a:ext cx="5787411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9036496" y="620687"/>
            <a:ext cx="0" cy="432006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5" idx="3"/>
          </p:cNvCxnSpPr>
          <p:nvPr/>
        </p:nvCxnSpPr>
        <p:spPr>
          <a:xfrm>
            <a:off x="4960610" y="620687"/>
            <a:ext cx="4075886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07504" y="4175877"/>
            <a:ext cx="3068891" cy="201622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ひし形 57"/>
          <p:cNvSpPr/>
          <p:nvPr/>
        </p:nvSpPr>
        <p:spPr>
          <a:xfrm>
            <a:off x="1202728" y="4033702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194" name="角丸四角形 193"/>
          <p:cNvSpPr/>
          <p:nvPr/>
        </p:nvSpPr>
        <p:spPr>
          <a:xfrm>
            <a:off x="234633" y="1043261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195" name="角丸四角形 194"/>
          <p:cNvSpPr/>
          <p:nvPr/>
        </p:nvSpPr>
        <p:spPr>
          <a:xfrm>
            <a:off x="233867" y="1619325"/>
            <a:ext cx="1327359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196" name="角丸四角形 195"/>
          <p:cNvSpPr/>
          <p:nvPr/>
        </p:nvSpPr>
        <p:spPr>
          <a:xfrm>
            <a:off x="322248" y="2195389"/>
            <a:ext cx="115212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97" name="角丸四角形 196"/>
          <p:cNvSpPr/>
          <p:nvPr/>
        </p:nvSpPr>
        <p:spPr>
          <a:xfrm>
            <a:off x="782208" y="3341701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98" name="角丸四角形 197"/>
          <p:cNvSpPr/>
          <p:nvPr/>
        </p:nvSpPr>
        <p:spPr>
          <a:xfrm>
            <a:off x="1728607" y="2195389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99" name="角丸四角形 198"/>
          <p:cNvSpPr/>
          <p:nvPr/>
        </p:nvSpPr>
        <p:spPr>
          <a:xfrm>
            <a:off x="1792231" y="1619816"/>
            <a:ext cx="124090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00" name="角丸四角形 199"/>
          <p:cNvSpPr/>
          <p:nvPr/>
        </p:nvSpPr>
        <p:spPr>
          <a:xfrm>
            <a:off x="1723525" y="1043261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01" name="角丸四角形 200"/>
          <p:cNvSpPr/>
          <p:nvPr/>
        </p:nvSpPr>
        <p:spPr>
          <a:xfrm>
            <a:off x="3451463" y="1610497"/>
            <a:ext cx="136815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02" name="角丸四角形 201"/>
          <p:cNvSpPr/>
          <p:nvPr/>
        </p:nvSpPr>
        <p:spPr>
          <a:xfrm>
            <a:off x="3418457" y="1043261"/>
            <a:ext cx="143416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03" name="角丸四角形 202"/>
          <p:cNvSpPr/>
          <p:nvPr/>
        </p:nvSpPr>
        <p:spPr>
          <a:xfrm>
            <a:off x="3523471" y="2186561"/>
            <a:ext cx="1224136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cxnSp>
        <p:nvCxnSpPr>
          <p:cNvPr id="204" name="直線矢印コネクタ 203"/>
          <p:cNvCxnSpPr>
            <a:stCxn id="194" idx="2"/>
            <a:endCxn id="195" idx="0"/>
          </p:cNvCxnSpPr>
          <p:nvPr/>
        </p:nvCxnSpPr>
        <p:spPr>
          <a:xfrm flipH="1">
            <a:off x="897547" y="13409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矢印コネクタ 204"/>
          <p:cNvCxnSpPr/>
          <p:nvPr/>
        </p:nvCxnSpPr>
        <p:spPr>
          <a:xfrm flipH="1">
            <a:off x="898313" y="1917009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正方形/長方形 205"/>
          <p:cNvSpPr/>
          <p:nvPr/>
        </p:nvSpPr>
        <p:spPr>
          <a:xfrm>
            <a:off x="488556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07" name="直線矢印コネクタ 206"/>
          <p:cNvCxnSpPr/>
          <p:nvPr/>
        </p:nvCxnSpPr>
        <p:spPr>
          <a:xfrm flipH="1">
            <a:off x="896780" y="248424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正方形/長方形 207"/>
          <p:cNvSpPr/>
          <p:nvPr/>
        </p:nvSpPr>
        <p:spPr>
          <a:xfrm>
            <a:off x="557317" y="4500603"/>
            <a:ext cx="67892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209" name="正方形/長方形 208"/>
          <p:cNvSpPr/>
          <p:nvPr/>
        </p:nvSpPr>
        <p:spPr>
          <a:xfrm>
            <a:off x="2002160" y="2762625"/>
            <a:ext cx="821045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10" name="正方形/長方形 209"/>
          <p:cNvSpPr/>
          <p:nvPr/>
        </p:nvSpPr>
        <p:spPr>
          <a:xfrm>
            <a:off x="2073602" y="4500603"/>
            <a:ext cx="676627" cy="29768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211" name="直線矢印コネクタ 210"/>
          <p:cNvCxnSpPr>
            <a:endCxn id="198" idx="2"/>
          </p:cNvCxnSpPr>
          <p:nvPr/>
        </p:nvCxnSpPr>
        <p:spPr>
          <a:xfrm flipH="1" flipV="1">
            <a:off x="2412683" y="2493073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矢印コネクタ 211"/>
          <p:cNvCxnSpPr/>
          <p:nvPr/>
        </p:nvCxnSpPr>
        <p:spPr>
          <a:xfrm flipH="1" flipV="1">
            <a:off x="2411916" y="1919626"/>
            <a:ext cx="766" cy="26345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矢印コネクタ 212"/>
          <p:cNvCxnSpPr>
            <a:endCxn id="200" idx="2"/>
          </p:cNvCxnSpPr>
          <p:nvPr/>
        </p:nvCxnSpPr>
        <p:spPr>
          <a:xfrm flipH="1" flipV="1">
            <a:off x="2407601" y="1340945"/>
            <a:ext cx="766" cy="2877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矢印コネクタ 213"/>
          <p:cNvCxnSpPr>
            <a:endCxn id="201" idx="0"/>
          </p:cNvCxnSpPr>
          <p:nvPr/>
        </p:nvCxnSpPr>
        <p:spPr>
          <a:xfrm flipH="1">
            <a:off x="4135539" y="1354155"/>
            <a:ext cx="766" cy="256342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矢印コネクタ 214"/>
          <p:cNvCxnSpPr>
            <a:endCxn id="203" idx="0"/>
          </p:cNvCxnSpPr>
          <p:nvPr/>
        </p:nvCxnSpPr>
        <p:spPr>
          <a:xfrm flipH="1">
            <a:off x="4135539" y="1914172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正方形/長方形 215"/>
          <p:cNvSpPr/>
          <p:nvPr/>
        </p:nvSpPr>
        <p:spPr>
          <a:xfrm>
            <a:off x="3674558" y="2755789"/>
            <a:ext cx="936104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17" name="直線矢印コネクタ 216"/>
          <p:cNvCxnSpPr/>
          <p:nvPr/>
        </p:nvCxnSpPr>
        <p:spPr>
          <a:xfrm flipH="1">
            <a:off x="4137071" y="2493073"/>
            <a:ext cx="1532" cy="272389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角丸四角形 217"/>
          <p:cNvSpPr/>
          <p:nvPr/>
        </p:nvSpPr>
        <p:spPr>
          <a:xfrm>
            <a:off x="341308" y="5089376"/>
            <a:ext cx="111554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219" name="角丸四角形 218"/>
          <p:cNvSpPr/>
          <p:nvPr/>
        </p:nvSpPr>
        <p:spPr>
          <a:xfrm>
            <a:off x="1795856" y="5089376"/>
            <a:ext cx="1232117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220" name="角丸四角形 219"/>
          <p:cNvSpPr/>
          <p:nvPr/>
        </p:nvSpPr>
        <p:spPr>
          <a:xfrm>
            <a:off x="1954740" y="5673316"/>
            <a:ext cx="91741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221" name="角丸四角形 220"/>
          <p:cNvSpPr/>
          <p:nvPr/>
        </p:nvSpPr>
        <p:spPr>
          <a:xfrm>
            <a:off x="232436" y="5673316"/>
            <a:ext cx="132715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222" name="直線矢印コネクタ 221"/>
          <p:cNvCxnSpPr/>
          <p:nvPr/>
        </p:nvCxnSpPr>
        <p:spPr>
          <a:xfrm flipH="1">
            <a:off x="896013" y="4810996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直線矢印コネクタ 222"/>
          <p:cNvCxnSpPr>
            <a:endCxn id="219" idx="2"/>
          </p:cNvCxnSpPr>
          <p:nvPr/>
        </p:nvCxnSpPr>
        <p:spPr>
          <a:xfrm flipH="1" flipV="1">
            <a:off x="2411915" y="5387060"/>
            <a:ext cx="2300" cy="27305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直線矢印コネクタ 223"/>
          <p:cNvCxnSpPr>
            <a:endCxn id="210" idx="2"/>
          </p:cNvCxnSpPr>
          <p:nvPr/>
        </p:nvCxnSpPr>
        <p:spPr>
          <a:xfrm flipH="1" flipV="1">
            <a:off x="2411916" y="4798287"/>
            <a:ext cx="3065" cy="28362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線矢印コネクタ 224"/>
          <p:cNvCxnSpPr>
            <a:stCxn id="221" idx="3"/>
            <a:endCxn id="220" idx="1"/>
          </p:cNvCxnSpPr>
          <p:nvPr/>
        </p:nvCxnSpPr>
        <p:spPr>
          <a:xfrm>
            <a:off x="1559590" y="5822158"/>
            <a:ext cx="39515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直線矢印コネクタ 225"/>
          <p:cNvCxnSpPr>
            <a:stCxn id="218" idx="3"/>
            <a:endCxn id="220" idx="1"/>
          </p:cNvCxnSpPr>
          <p:nvPr/>
        </p:nvCxnSpPr>
        <p:spPr>
          <a:xfrm>
            <a:off x="1456850" y="5238218"/>
            <a:ext cx="497890" cy="58394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曲線コネクタ 226"/>
          <p:cNvCxnSpPr>
            <a:stCxn id="206" idx="1"/>
            <a:endCxn id="208" idx="1"/>
          </p:cNvCxnSpPr>
          <p:nvPr/>
        </p:nvCxnSpPr>
        <p:spPr>
          <a:xfrm rot="10800000" flipH="1" flipV="1">
            <a:off x="488555" y="2911467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曲線コネクタ 227"/>
          <p:cNvCxnSpPr>
            <a:stCxn id="210" idx="3"/>
            <a:endCxn id="209" idx="3"/>
          </p:cNvCxnSpPr>
          <p:nvPr/>
        </p:nvCxnSpPr>
        <p:spPr>
          <a:xfrm flipV="1">
            <a:off x="2750229" y="2911467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線矢印コネクタ 228"/>
          <p:cNvCxnSpPr>
            <a:stCxn id="200" idx="3"/>
            <a:endCxn id="202" idx="1"/>
          </p:cNvCxnSpPr>
          <p:nvPr/>
        </p:nvCxnSpPr>
        <p:spPr>
          <a:xfrm>
            <a:off x="3091677" y="1192103"/>
            <a:ext cx="32678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108270" y="3788805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直線コネクタ 230"/>
          <p:cNvCxnSpPr/>
          <p:nvPr/>
        </p:nvCxnSpPr>
        <p:spPr>
          <a:xfrm>
            <a:off x="3249851" y="3780456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ひし形 231"/>
          <p:cNvSpPr/>
          <p:nvPr/>
        </p:nvSpPr>
        <p:spPr>
          <a:xfrm>
            <a:off x="1203494" y="4033055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236" name="テキスト ボックス 235"/>
          <p:cNvSpPr txBox="1"/>
          <p:nvPr/>
        </p:nvSpPr>
        <p:spPr>
          <a:xfrm>
            <a:off x="3176394" y="5054199"/>
            <a:ext cx="5601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スライシング基準：</a:t>
            </a:r>
            <a:r>
              <a:rPr kumimoji="1" lang="en-US" altLang="ja-JP" dirty="0" smtClean="0">
                <a:solidFill>
                  <a:srgbClr val="FF0000"/>
                </a:solidFill>
              </a:rPr>
              <a:t>sink </a:t>
            </a:r>
            <a:r>
              <a:rPr kumimoji="1" lang="en-US" altLang="ja-JP" i="1" dirty="0" smtClean="0">
                <a:solidFill>
                  <a:srgbClr val="FF0000"/>
                </a:solidFill>
              </a:rPr>
              <a:t>actual</a:t>
            </a:r>
            <a:r>
              <a:rPr kumimoji="1" lang="en-US" altLang="ja-JP" dirty="0" smtClean="0">
                <a:solidFill>
                  <a:srgbClr val="FF0000"/>
                </a:solidFill>
              </a:rPr>
              <a:t> 24</a:t>
            </a:r>
            <a:r>
              <a:rPr lang="ja-JP" altLang="en-US" dirty="0"/>
              <a:t> </a:t>
            </a:r>
            <a:r>
              <a:rPr lang="ja-JP" altLang="en-US" dirty="0" smtClean="0"/>
              <a:t>の後ろ向き</a:t>
            </a:r>
            <a:r>
              <a:rPr lang="en-US" altLang="ja-JP" dirty="0" smtClean="0"/>
              <a:t> Thin Slice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7" name="テキスト ボックス 236"/>
              <p:cNvSpPr txBox="1"/>
              <p:nvPr/>
            </p:nvSpPr>
            <p:spPr>
              <a:xfrm>
                <a:off x="3699991" y="5381160"/>
                <a:ext cx="46171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 smtClean="0">
                    <a:solidFill>
                      <a:srgbClr val="FF0000"/>
                    </a:solidFill>
                  </a:rPr>
                  <a:t>赤色の頂点の集合 </a:t>
                </a:r>
                <a:r>
                  <a:rPr kumimoji="1" lang="ja-JP" altLang="en-US" dirty="0" smtClean="0"/>
                  <a:t>⇒</a:t>
                </a:r>
                <a:r>
                  <a:rPr kumimoji="1"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i="1" dirty="0" smtClean="0">
                        <a:latin typeface="Cambria Math"/>
                      </a:rPr>
                      <m:t>𝐵𝑎𝑐𝑘𝑤𝑎𝑟𝑑</m:t>
                    </m:r>
                    <m:r>
                      <a:rPr kumimoji="1" lang="en-US" altLang="ja-JP" i="1" dirty="0" smtClean="0">
                        <a:latin typeface="Cambria Math"/>
                      </a:rPr>
                      <m:t>(</m:t>
                    </m:r>
                    <m:r>
                      <a:rPr kumimoji="1" lang="en-US" altLang="ja-JP" b="0" i="1" dirty="0" smtClean="0">
                        <a:latin typeface="Cambria Math"/>
                      </a:rPr>
                      <m:t>𝑎𝑐𝑡𝑢𝑎𝑙</m:t>
                    </m:r>
                    <m:r>
                      <a:rPr kumimoji="1" lang="en-US" altLang="ja-JP" b="0" i="1" dirty="0" smtClean="0">
                        <a:latin typeface="Cambria Math"/>
                      </a:rPr>
                      <m:t>24)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37" name="テキスト ボックス 2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991" y="5381160"/>
                <a:ext cx="4617161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189" t="-11667" b="-2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8" name="右矢印 237"/>
          <p:cNvSpPr/>
          <p:nvPr/>
        </p:nvSpPr>
        <p:spPr>
          <a:xfrm>
            <a:off x="3370888" y="5488464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テキスト ボックス 238"/>
              <p:cNvSpPr txBox="1"/>
              <p:nvPr/>
            </p:nvSpPr>
            <p:spPr>
              <a:xfrm>
                <a:off x="3699991" y="5673130"/>
                <a:ext cx="48079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𝑀𝑒𝑡h𝑜𝑑</m:t>
                    </m:r>
                    <m:r>
                      <a:rPr lang="en-US" altLang="ja-JP" i="1" dirty="0" smtClean="0">
                        <a:latin typeface="Cambria Math"/>
                      </a:rPr>
                      <m:t>(</m:t>
                    </m:r>
                    <m:r>
                      <a:rPr lang="en-US" altLang="ja-JP" i="1" dirty="0" smtClean="0">
                        <a:latin typeface="Cambria Math"/>
                      </a:rPr>
                      <m:t>𝐵𝑎𝑐𝑘𝑤𝑎𝑟𝑑</m:t>
                    </m:r>
                    <m:r>
                      <a:rPr lang="en-US" altLang="ja-JP" i="1" dirty="0" smtClean="0">
                        <a:latin typeface="Cambria Math"/>
                      </a:rPr>
                      <m:t>(</m:t>
                    </m:r>
                    <m:r>
                      <a:rPr lang="en-US" altLang="ja-JP" i="1" dirty="0" smtClean="0">
                        <a:latin typeface="Cambria Math"/>
                      </a:rPr>
                      <m:t>𝑎𝑐𝑡𝑢𝑎𝑙</m:t>
                    </m:r>
                    <m:r>
                      <a:rPr lang="en-US" altLang="ja-JP" i="1" dirty="0" smtClean="0">
                        <a:latin typeface="Cambria Math"/>
                      </a:rPr>
                      <m:t>24))</m:t>
                    </m:r>
                  </m:oMath>
                </a14:m>
                <a:r>
                  <a:rPr lang="en-US" altLang="ja-JP" dirty="0" smtClean="0"/>
                  <a:t> = { main, </a:t>
                </a:r>
                <a:r>
                  <a:rPr lang="en-US" altLang="ja-JP" dirty="0" err="1" smtClean="0"/>
                  <a:t>inc</a:t>
                </a:r>
                <a:r>
                  <a:rPr lang="en-US" altLang="ja-JP" dirty="0" smtClean="0"/>
                  <a:t> }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239" name="テキスト ボックス 2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991" y="5673130"/>
                <a:ext cx="4807919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27" b="-26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0" name="右矢印 239"/>
          <p:cNvSpPr/>
          <p:nvPr/>
        </p:nvSpPr>
        <p:spPr>
          <a:xfrm>
            <a:off x="3370888" y="5780434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0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正方形/長方形 136"/>
          <p:cNvSpPr/>
          <p:nvPr/>
        </p:nvSpPr>
        <p:spPr>
          <a:xfrm>
            <a:off x="233867" y="1420122"/>
            <a:ext cx="8586605" cy="136670"/>
          </a:xfrm>
          <a:prstGeom prst="rect">
            <a:avLst/>
          </a:prstGeom>
          <a:solidFill>
            <a:schemeClr val="bg1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23" name="直線矢印コネクタ 122"/>
          <p:cNvCxnSpPr/>
          <p:nvPr/>
        </p:nvCxnSpPr>
        <p:spPr>
          <a:xfrm flipH="1">
            <a:off x="7949241" y="1355935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flipH="1">
            <a:off x="7951156" y="1941027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9600" y="630720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25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ひし形 4"/>
          <p:cNvSpPr/>
          <p:nvPr/>
        </p:nvSpPr>
        <p:spPr>
          <a:xfrm>
            <a:off x="3808482" y="404664"/>
            <a:ext cx="1152128" cy="432046"/>
          </a:xfrm>
          <a:prstGeom prst="diamond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main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233867" y="1043908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0: ICONST_1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33101" y="1619972"/>
            <a:ext cx="1327359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</a:t>
            </a:r>
            <a:r>
              <a:rPr lang="en-US" altLang="ja-JP" sz="1400" dirty="0" smtClean="0"/>
              <a:t>: ISTORE 4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398828" y="1043908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5392687" y="1619972"/>
            <a:ext cx="8640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</a:t>
            </a:r>
            <a:r>
              <a:rPr lang="en-US" altLang="ja-JP" sz="1400" dirty="0" smtClean="0"/>
              <a:t>: DUP</a:t>
            </a:r>
            <a:endParaRPr kumimoji="1" lang="ja-JP" altLang="en-US" sz="1400" dirty="0"/>
          </a:p>
        </p:txBody>
      </p:sp>
      <p:sp>
        <p:nvSpPr>
          <p:cNvPr id="10" name="角丸四角形 9"/>
          <p:cNvSpPr/>
          <p:nvPr/>
        </p:nvSpPr>
        <p:spPr>
          <a:xfrm>
            <a:off x="4894772" y="2196036"/>
            <a:ext cx="187220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4: INVOKESPECIAL</a:t>
            </a:r>
            <a:endParaRPr kumimoji="1" lang="ja-JP" altLang="en-US" sz="1400" dirty="0"/>
          </a:p>
        </p:txBody>
      </p:sp>
      <p:sp>
        <p:nvSpPr>
          <p:cNvPr id="11" name="角丸四角形 10"/>
          <p:cNvSpPr/>
          <p:nvPr/>
        </p:nvSpPr>
        <p:spPr>
          <a:xfrm>
            <a:off x="518280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2" name="角丸四角形 11"/>
          <p:cNvSpPr/>
          <p:nvPr/>
        </p:nvSpPr>
        <p:spPr>
          <a:xfrm>
            <a:off x="5212667" y="3347074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80530" y="3927812"/>
            <a:ext cx="133214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4" name="角丸四角形 13"/>
          <p:cNvSpPr/>
          <p:nvPr/>
        </p:nvSpPr>
        <p:spPr>
          <a:xfrm>
            <a:off x="321482" y="2196036"/>
            <a:ext cx="1152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8</a:t>
            </a:r>
            <a:r>
              <a:rPr lang="en-US" altLang="ja-JP" sz="1400" dirty="0" smtClean="0"/>
              <a:t>: ILOAD 4</a:t>
            </a:r>
            <a:endParaRPr kumimoji="1" lang="ja-JP" altLang="en-US" sz="1400" dirty="0"/>
          </a:p>
        </p:txBody>
      </p:sp>
      <p:sp>
        <p:nvSpPr>
          <p:cNvPr id="15" name="角丸四角形 14"/>
          <p:cNvSpPr/>
          <p:nvPr/>
        </p:nvSpPr>
        <p:spPr>
          <a:xfrm>
            <a:off x="781442" y="3342348"/>
            <a:ext cx="1701193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9</a:t>
            </a:r>
            <a:r>
              <a:rPr lang="en-US" altLang="ja-JP" sz="1400" dirty="0" smtClean="0"/>
              <a:t>: INVOKESTATIC</a:t>
            </a:r>
            <a:endParaRPr kumimoji="1" lang="ja-JP" altLang="en-US" sz="1400" dirty="0"/>
          </a:p>
        </p:txBody>
      </p:sp>
      <p:sp>
        <p:nvSpPr>
          <p:cNvPr id="16" name="角丸四角形 15"/>
          <p:cNvSpPr/>
          <p:nvPr/>
        </p:nvSpPr>
        <p:spPr>
          <a:xfrm>
            <a:off x="1727841" y="2196036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/>
              <a:t>10: ISTORE </a:t>
            </a:r>
            <a:r>
              <a:rPr lang="en-US" altLang="ja-JP" sz="1400" dirty="0" smtClean="0"/>
              <a:t>5</a:t>
            </a:r>
            <a:endParaRPr lang="en-US" altLang="ja-JP" sz="1400" dirty="0"/>
          </a:p>
        </p:txBody>
      </p:sp>
      <p:sp>
        <p:nvSpPr>
          <p:cNvPr id="17" name="角丸四角形 16"/>
          <p:cNvSpPr/>
          <p:nvPr/>
        </p:nvSpPr>
        <p:spPr>
          <a:xfrm>
            <a:off x="7331060" y="1045041"/>
            <a:ext cx="123712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8" name="角丸四角形 17"/>
          <p:cNvSpPr/>
          <p:nvPr/>
        </p:nvSpPr>
        <p:spPr>
          <a:xfrm>
            <a:off x="7257164" y="1621105"/>
            <a:ext cx="1384920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7307364" y="2204030"/>
            <a:ext cx="131291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sp>
        <p:nvSpPr>
          <p:cNvPr id="20" name="角丸四角形 19"/>
          <p:cNvSpPr/>
          <p:nvPr/>
        </p:nvSpPr>
        <p:spPr>
          <a:xfrm>
            <a:off x="1791465" y="1620463"/>
            <a:ext cx="124090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14: ILOAD 5</a:t>
            </a:r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1722759" y="1043908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15: PUTFIELD</a:t>
            </a:r>
            <a:endParaRPr kumimoji="1" lang="ja-JP" altLang="en-US" sz="1400" dirty="0"/>
          </a:p>
        </p:txBody>
      </p:sp>
      <p:sp>
        <p:nvSpPr>
          <p:cNvPr id="22" name="角丸四角形 21"/>
          <p:cNvSpPr/>
          <p:nvPr/>
        </p:nvSpPr>
        <p:spPr>
          <a:xfrm>
            <a:off x="7299254" y="2772100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23" name="角丸四角形 22"/>
          <p:cNvSpPr/>
          <p:nvPr/>
        </p:nvSpPr>
        <p:spPr>
          <a:xfrm>
            <a:off x="3450697" y="1611144"/>
            <a:ext cx="136815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21: ISTORE 6</a:t>
            </a:r>
            <a:endParaRPr kumimoji="1" lang="ja-JP" altLang="en-US" sz="1400" dirty="0"/>
          </a:p>
        </p:txBody>
      </p:sp>
      <p:sp>
        <p:nvSpPr>
          <p:cNvPr id="24" name="角丸四角形 23"/>
          <p:cNvSpPr/>
          <p:nvPr/>
        </p:nvSpPr>
        <p:spPr>
          <a:xfrm>
            <a:off x="7257955" y="3924517"/>
            <a:ext cx="12961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  <p:sp>
        <p:nvSpPr>
          <p:cNvPr id="25" name="角丸四角形 24"/>
          <p:cNvSpPr/>
          <p:nvPr/>
        </p:nvSpPr>
        <p:spPr>
          <a:xfrm>
            <a:off x="7289863" y="3346085"/>
            <a:ext cx="126824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sp>
        <p:nvSpPr>
          <p:cNvPr id="26" name="角丸四角形 25"/>
          <p:cNvSpPr/>
          <p:nvPr/>
        </p:nvSpPr>
        <p:spPr>
          <a:xfrm>
            <a:off x="3417691" y="1043908"/>
            <a:ext cx="143416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20: GETFIELD</a:t>
            </a:r>
            <a:endParaRPr kumimoji="1" lang="ja-JP" altLang="en-US" sz="1400" dirty="0"/>
          </a:p>
        </p:txBody>
      </p:sp>
      <p:sp>
        <p:nvSpPr>
          <p:cNvPr id="27" name="角丸四角形 26"/>
          <p:cNvSpPr/>
          <p:nvPr/>
        </p:nvSpPr>
        <p:spPr>
          <a:xfrm>
            <a:off x="3381753" y="3927812"/>
            <a:ext cx="151216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22: GETSTATIC</a:t>
            </a:r>
            <a:endParaRPr kumimoji="1" lang="ja-JP" altLang="en-US" sz="1400" dirty="0"/>
          </a:p>
        </p:txBody>
      </p:sp>
      <p:sp>
        <p:nvSpPr>
          <p:cNvPr id="28" name="角丸四角形 27"/>
          <p:cNvSpPr/>
          <p:nvPr/>
        </p:nvSpPr>
        <p:spPr>
          <a:xfrm>
            <a:off x="3522705" y="2187208"/>
            <a:ext cx="122413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23: ILOAD 6</a:t>
            </a:r>
            <a:endParaRPr kumimoji="1" lang="ja-JP" altLang="en-US" sz="1400" dirty="0"/>
          </a:p>
        </p:txBody>
      </p:sp>
      <p:sp>
        <p:nvSpPr>
          <p:cNvPr id="29" name="角丸四角形 28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30" name="角丸四角形 29"/>
          <p:cNvSpPr/>
          <p:nvPr/>
        </p:nvSpPr>
        <p:spPr>
          <a:xfrm>
            <a:off x="3176395" y="3351748"/>
            <a:ext cx="193089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24: INVOKEVIRTUAL</a:t>
            </a:r>
            <a:endParaRPr kumimoji="1" lang="ja-JP" altLang="en-US" sz="1400" dirty="0"/>
          </a:p>
        </p:txBody>
      </p:sp>
      <p:sp>
        <p:nvSpPr>
          <p:cNvPr id="31" name="角丸四角形 30"/>
          <p:cNvSpPr/>
          <p:nvPr/>
        </p:nvSpPr>
        <p:spPr>
          <a:xfrm>
            <a:off x="3491206" y="4506863"/>
            <a:ext cx="128713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25: RETURN</a:t>
            </a:r>
            <a:endParaRPr kumimoji="1" lang="ja-JP" altLang="en-US" sz="1400" dirty="0"/>
          </a:p>
        </p:txBody>
      </p:sp>
      <p:cxnSp>
        <p:nvCxnSpPr>
          <p:cNvPr id="34" name="直線矢印コネクタ 33"/>
          <p:cNvCxnSpPr>
            <a:stCxn id="6" idx="2"/>
            <a:endCxn id="7" idx="0"/>
          </p:cNvCxnSpPr>
          <p:nvPr/>
        </p:nvCxnSpPr>
        <p:spPr>
          <a:xfrm flipH="1">
            <a:off x="896781" y="13415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897547" y="1917656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線コネクタ 36"/>
          <p:cNvCxnSpPr>
            <a:stCxn id="8" idx="3"/>
            <a:endCxn id="11" idx="3"/>
          </p:cNvCxnSpPr>
          <p:nvPr/>
        </p:nvCxnSpPr>
        <p:spPr>
          <a:xfrm>
            <a:off x="6262925" y="1192750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5830876" y="3069784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 flipH="1">
            <a:off x="5831642" y="364943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flipH="1">
            <a:off x="7947326" y="1342725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H="1">
            <a:off x="7949241" y="1927817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487790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896014" y="2484892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56551" y="4501250"/>
            <a:ext cx="67892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formal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01394" y="2763272"/>
            <a:ext cx="821045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result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9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072836" y="4501250"/>
            <a:ext cx="676627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return</a:t>
            </a:r>
            <a:endParaRPr kumimoji="1" lang="ja-JP" altLang="en-US" sz="1400" i="1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endCxn id="16" idx="2"/>
          </p:cNvCxnSpPr>
          <p:nvPr/>
        </p:nvCxnSpPr>
        <p:spPr>
          <a:xfrm flipH="1" flipV="1">
            <a:off x="2411917" y="2493720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 flipH="1" flipV="1">
            <a:off x="2411150" y="1920273"/>
            <a:ext cx="766" cy="26345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21" idx="2"/>
          </p:cNvCxnSpPr>
          <p:nvPr/>
        </p:nvCxnSpPr>
        <p:spPr>
          <a:xfrm flipH="1" flipV="1">
            <a:off x="2406835" y="1341592"/>
            <a:ext cx="766" cy="2877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endCxn id="23" idx="0"/>
          </p:cNvCxnSpPr>
          <p:nvPr/>
        </p:nvCxnSpPr>
        <p:spPr>
          <a:xfrm flipH="1">
            <a:off x="4134773" y="1354802"/>
            <a:ext cx="766" cy="256342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endCxn id="28" idx="0"/>
          </p:cNvCxnSpPr>
          <p:nvPr/>
        </p:nvCxnSpPr>
        <p:spPr>
          <a:xfrm flipH="1">
            <a:off x="4134773" y="1914819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3673792" y="2756436"/>
            <a:ext cx="936104" cy="297684"/>
          </a:xfrm>
          <a:prstGeom prst="rect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i="1" dirty="0" smtClean="0">
                <a:solidFill>
                  <a:schemeClr val="tx1"/>
                </a:solidFill>
              </a:rPr>
              <a:t>actual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24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66" name="直線矢印コネクタ 65"/>
          <p:cNvCxnSpPr/>
          <p:nvPr/>
        </p:nvCxnSpPr>
        <p:spPr>
          <a:xfrm flipH="1">
            <a:off x="4136305" y="2493720"/>
            <a:ext cx="1532" cy="27238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74"/>
          <p:cNvCxnSpPr>
            <a:stCxn id="11" idx="3"/>
            <a:endCxn id="17" idx="1"/>
          </p:cNvCxnSpPr>
          <p:nvPr/>
        </p:nvCxnSpPr>
        <p:spPr>
          <a:xfrm flipV="1">
            <a:off x="6478948" y="1193883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18" idx="1"/>
            <a:endCxn id="22" idx="1"/>
          </p:cNvCxnSpPr>
          <p:nvPr/>
        </p:nvCxnSpPr>
        <p:spPr>
          <a:xfrm rot="10800000" flipH="1" flipV="1">
            <a:off x="7257164" y="1769946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stCxn id="13" idx="3"/>
            <a:endCxn id="25" idx="1"/>
          </p:cNvCxnSpPr>
          <p:nvPr/>
        </p:nvCxnSpPr>
        <p:spPr>
          <a:xfrm flipV="1">
            <a:off x="6512678" y="3494927"/>
            <a:ext cx="777185" cy="581727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stCxn id="13" idx="3"/>
            <a:endCxn id="24" idx="1"/>
          </p:cNvCxnSpPr>
          <p:nvPr/>
        </p:nvCxnSpPr>
        <p:spPr>
          <a:xfrm flipV="1">
            <a:off x="6512678" y="4073359"/>
            <a:ext cx="745277" cy="329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角丸四角形 90"/>
          <p:cNvSpPr/>
          <p:nvPr/>
        </p:nvSpPr>
        <p:spPr>
          <a:xfrm>
            <a:off x="340542" y="5090023"/>
            <a:ext cx="1115542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0: ILOAD 0</a:t>
            </a:r>
            <a:endParaRPr kumimoji="1" lang="ja-JP" altLang="en-US" sz="1400" dirty="0"/>
          </a:p>
        </p:txBody>
      </p:sp>
      <p:sp>
        <p:nvSpPr>
          <p:cNvPr id="92" name="角丸四角形 91"/>
          <p:cNvSpPr/>
          <p:nvPr/>
        </p:nvSpPr>
        <p:spPr>
          <a:xfrm>
            <a:off x="1795090" y="5090023"/>
            <a:ext cx="1232117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3: IRETURN</a:t>
            </a:r>
            <a:endParaRPr kumimoji="1" lang="ja-JP" altLang="en-US" sz="1400" dirty="0"/>
          </a:p>
        </p:txBody>
      </p:sp>
      <p:sp>
        <p:nvSpPr>
          <p:cNvPr id="93" name="角丸四角形 92"/>
          <p:cNvSpPr/>
          <p:nvPr/>
        </p:nvSpPr>
        <p:spPr>
          <a:xfrm>
            <a:off x="1953974" y="5673963"/>
            <a:ext cx="917418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2: IADD</a:t>
            </a:r>
            <a:endParaRPr kumimoji="1" lang="ja-JP" altLang="en-US" sz="1400" dirty="0"/>
          </a:p>
        </p:txBody>
      </p:sp>
      <p:sp>
        <p:nvSpPr>
          <p:cNvPr id="94" name="角丸四角形 93"/>
          <p:cNvSpPr/>
          <p:nvPr/>
        </p:nvSpPr>
        <p:spPr>
          <a:xfrm>
            <a:off x="231670" y="5673963"/>
            <a:ext cx="1327154" cy="2976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1: ICONST_1</a:t>
            </a:r>
            <a:endParaRPr kumimoji="1" lang="ja-JP" altLang="en-US" sz="1400" dirty="0"/>
          </a:p>
        </p:txBody>
      </p:sp>
      <p:cxnSp>
        <p:nvCxnSpPr>
          <p:cNvPr id="95" name="直線矢印コネクタ 94"/>
          <p:cNvCxnSpPr/>
          <p:nvPr/>
        </p:nvCxnSpPr>
        <p:spPr>
          <a:xfrm flipH="1">
            <a:off x="895247" y="4811643"/>
            <a:ext cx="766" cy="27838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endCxn id="92" idx="2"/>
          </p:cNvCxnSpPr>
          <p:nvPr/>
        </p:nvCxnSpPr>
        <p:spPr>
          <a:xfrm flipH="1" flipV="1">
            <a:off x="2411149" y="5387707"/>
            <a:ext cx="2300" cy="27305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endCxn id="53" idx="2"/>
          </p:cNvCxnSpPr>
          <p:nvPr/>
        </p:nvCxnSpPr>
        <p:spPr>
          <a:xfrm flipH="1" flipV="1">
            <a:off x="2411150" y="4798934"/>
            <a:ext cx="3065" cy="28362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94" idx="3"/>
            <a:endCxn id="93" idx="1"/>
          </p:cNvCxnSpPr>
          <p:nvPr/>
        </p:nvCxnSpPr>
        <p:spPr>
          <a:xfrm>
            <a:off x="1558824" y="5822805"/>
            <a:ext cx="39515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>
            <a:stCxn id="91" idx="3"/>
            <a:endCxn id="93" idx="1"/>
          </p:cNvCxnSpPr>
          <p:nvPr/>
        </p:nvCxnSpPr>
        <p:spPr>
          <a:xfrm>
            <a:off x="1456084" y="5238865"/>
            <a:ext cx="497890" cy="58394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曲線コネクタ 109"/>
          <p:cNvCxnSpPr>
            <a:stCxn id="49" idx="1"/>
            <a:endCxn id="51" idx="1"/>
          </p:cNvCxnSpPr>
          <p:nvPr/>
        </p:nvCxnSpPr>
        <p:spPr>
          <a:xfrm rot="10800000" flipH="1" flipV="1">
            <a:off x="487789" y="2912114"/>
            <a:ext cx="68761" cy="1737978"/>
          </a:xfrm>
          <a:prstGeom prst="curvedConnector3">
            <a:avLst>
              <a:gd name="adj1" fmla="val -33245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53" idx="3"/>
            <a:endCxn id="52" idx="3"/>
          </p:cNvCxnSpPr>
          <p:nvPr/>
        </p:nvCxnSpPr>
        <p:spPr>
          <a:xfrm flipV="1">
            <a:off x="2749463" y="2912114"/>
            <a:ext cx="72976" cy="1737978"/>
          </a:xfrm>
          <a:prstGeom prst="curvedConnector3">
            <a:avLst>
              <a:gd name="adj1" fmla="val 413254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曲線コネクタ 116"/>
          <p:cNvCxnSpPr>
            <a:stCxn id="22" idx="3"/>
            <a:endCxn id="29" idx="3"/>
          </p:cNvCxnSpPr>
          <p:nvPr/>
        </p:nvCxnSpPr>
        <p:spPr>
          <a:xfrm>
            <a:off x="8595398" y="2920942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曲線コネクタ 119"/>
          <p:cNvCxnSpPr>
            <a:stCxn id="25" idx="3"/>
          </p:cNvCxnSpPr>
          <p:nvPr/>
        </p:nvCxnSpPr>
        <p:spPr>
          <a:xfrm>
            <a:off x="8558107" y="3494927"/>
            <a:ext cx="140008" cy="1014193"/>
          </a:xfrm>
          <a:prstGeom prst="curved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21" idx="3"/>
            <a:endCxn id="26" idx="1"/>
          </p:cNvCxnSpPr>
          <p:nvPr/>
        </p:nvCxnSpPr>
        <p:spPr>
          <a:xfrm>
            <a:off x="3090911" y="1192750"/>
            <a:ext cx="32678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>
            <a:stCxn id="5" idx="1"/>
          </p:cNvCxnSpPr>
          <p:nvPr/>
        </p:nvCxnSpPr>
        <p:spPr>
          <a:xfrm flipH="1">
            <a:off x="107504" y="620687"/>
            <a:ext cx="370097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107504" y="620687"/>
            <a:ext cx="0" cy="316876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>
            <a:off x="107504" y="3789452"/>
            <a:ext cx="3146797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>
            <a:off x="3249085" y="3781103"/>
            <a:ext cx="0" cy="116973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3249085" y="4950833"/>
            <a:ext cx="5787411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9036496" y="620687"/>
            <a:ext cx="0" cy="432006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>
            <a:stCxn id="5" idx="3"/>
          </p:cNvCxnSpPr>
          <p:nvPr/>
        </p:nvCxnSpPr>
        <p:spPr>
          <a:xfrm>
            <a:off x="4960610" y="620687"/>
            <a:ext cx="4075886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/>
          <p:cNvSpPr/>
          <p:nvPr/>
        </p:nvSpPr>
        <p:spPr>
          <a:xfrm>
            <a:off x="107504" y="4175877"/>
            <a:ext cx="3068891" cy="201622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ひし形 57"/>
          <p:cNvSpPr/>
          <p:nvPr/>
        </p:nvSpPr>
        <p:spPr>
          <a:xfrm>
            <a:off x="1202728" y="4033702"/>
            <a:ext cx="849617" cy="282938"/>
          </a:xfrm>
          <a:prstGeom prst="diamond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 smtClean="0"/>
              <a:t>inc</a:t>
            </a:r>
            <a:endParaRPr kumimoji="1"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179331" y="5054199"/>
            <a:ext cx="5547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スライシング基準：</a:t>
            </a:r>
            <a:r>
              <a:rPr kumimoji="1" lang="en-US" altLang="ja-JP" dirty="0" smtClean="0">
                <a:solidFill>
                  <a:srgbClr val="FF0000"/>
                </a:solidFill>
              </a:rPr>
              <a:t>source 2: NEW </a:t>
            </a:r>
            <a:r>
              <a:rPr lang="ja-JP" altLang="en-US" dirty="0"/>
              <a:t>の</a:t>
            </a:r>
            <a:r>
              <a:rPr lang="ja-JP" altLang="en-US" dirty="0" smtClean="0"/>
              <a:t>前向き</a:t>
            </a:r>
            <a:r>
              <a:rPr lang="en-US" altLang="ja-JP" dirty="0" smtClean="0"/>
              <a:t> Thin Slice</a:t>
            </a:r>
            <a:endParaRPr kumimoji="1" lang="ja-JP" altLang="en-US" dirty="0"/>
          </a:p>
        </p:txBody>
      </p:sp>
      <p:sp>
        <p:nvSpPr>
          <p:cNvPr id="88" name="角丸四角形 87"/>
          <p:cNvSpPr/>
          <p:nvPr/>
        </p:nvSpPr>
        <p:spPr>
          <a:xfrm>
            <a:off x="7113939" y="4509120"/>
            <a:ext cx="1584176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cxnSp>
        <p:nvCxnSpPr>
          <p:cNvPr id="89" name="曲線コネクタ 88"/>
          <p:cNvCxnSpPr/>
          <p:nvPr/>
        </p:nvCxnSpPr>
        <p:spPr>
          <a:xfrm>
            <a:off x="8595398" y="2926916"/>
            <a:ext cx="102717" cy="1737020"/>
          </a:xfrm>
          <a:prstGeom prst="curvedConnector3">
            <a:avLst>
              <a:gd name="adj1" fmla="val 322553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曲線コネクタ 89"/>
          <p:cNvCxnSpPr/>
          <p:nvPr/>
        </p:nvCxnSpPr>
        <p:spPr>
          <a:xfrm>
            <a:off x="8558107" y="3500901"/>
            <a:ext cx="140008" cy="1014193"/>
          </a:xfrm>
          <a:prstGeom prst="curvedConnector2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角丸四角形 96"/>
          <p:cNvSpPr/>
          <p:nvPr/>
        </p:nvSpPr>
        <p:spPr>
          <a:xfrm>
            <a:off x="7297973" y="2775658"/>
            <a:ext cx="129614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16: ALOAD 3</a:t>
            </a:r>
            <a:endParaRPr kumimoji="1" lang="ja-JP" altLang="en-US" sz="1400" dirty="0"/>
          </a:p>
        </p:txBody>
      </p:sp>
      <p:sp>
        <p:nvSpPr>
          <p:cNvPr id="99" name="角丸四角形 98"/>
          <p:cNvSpPr/>
          <p:nvPr/>
        </p:nvSpPr>
        <p:spPr>
          <a:xfrm>
            <a:off x="7288582" y="3349643"/>
            <a:ext cx="126824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17: ALOAD 2</a:t>
            </a:r>
            <a:endParaRPr kumimoji="1" lang="ja-JP" altLang="en-US" sz="1400" dirty="0"/>
          </a:p>
        </p:txBody>
      </p:sp>
      <p:cxnSp>
        <p:nvCxnSpPr>
          <p:cNvPr id="101" name="曲線コネクタ 100"/>
          <p:cNvCxnSpPr/>
          <p:nvPr/>
        </p:nvCxnSpPr>
        <p:spPr>
          <a:xfrm rot="10800000" flipH="1" flipV="1">
            <a:off x="7257164" y="1766651"/>
            <a:ext cx="42090" cy="1150995"/>
          </a:xfrm>
          <a:prstGeom prst="curvedConnector3">
            <a:avLst>
              <a:gd name="adj1" fmla="val -290162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 flipV="1">
            <a:off x="6512678" y="3491632"/>
            <a:ext cx="777185" cy="58172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角丸四角形 102"/>
          <p:cNvSpPr/>
          <p:nvPr/>
        </p:nvSpPr>
        <p:spPr>
          <a:xfrm>
            <a:off x="5400359" y="1048599"/>
            <a:ext cx="864097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2: NEW</a:t>
            </a:r>
            <a:endParaRPr kumimoji="1" lang="ja-JP" altLang="en-US" sz="1400" dirty="0"/>
          </a:p>
        </p:txBody>
      </p:sp>
      <p:sp>
        <p:nvSpPr>
          <p:cNvPr id="105" name="角丸四角形 104"/>
          <p:cNvSpPr/>
          <p:nvPr/>
        </p:nvSpPr>
        <p:spPr>
          <a:xfrm>
            <a:off x="5184335" y="2776791"/>
            <a:ext cx="129614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5: ASTORE 1</a:t>
            </a:r>
            <a:endParaRPr kumimoji="1" lang="ja-JP" altLang="en-US" sz="1400" dirty="0"/>
          </a:p>
        </p:txBody>
      </p:sp>
      <p:sp>
        <p:nvSpPr>
          <p:cNvPr id="106" name="角丸四角形 105"/>
          <p:cNvSpPr/>
          <p:nvPr/>
        </p:nvSpPr>
        <p:spPr>
          <a:xfrm>
            <a:off x="5212667" y="3348164"/>
            <a:ext cx="1224136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6</a:t>
            </a:r>
            <a:r>
              <a:rPr lang="en-US" altLang="ja-JP" sz="1400" dirty="0" smtClean="0"/>
              <a:t>: ALOAD 1</a:t>
            </a:r>
            <a:endParaRPr kumimoji="1" lang="ja-JP" altLang="en-US" sz="1400" dirty="0"/>
          </a:p>
        </p:txBody>
      </p:sp>
      <p:sp>
        <p:nvSpPr>
          <p:cNvPr id="107" name="角丸四角形 106"/>
          <p:cNvSpPr/>
          <p:nvPr/>
        </p:nvSpPr>
        <p:spPr>
          <a:xfrm>
            <a:off x="5180530" y="3924517"/>
            <a:ext cx="133214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7: ASTORE 2</a:t>
            </a:r>
            <a:endParaRPr kumimoji="1" lang="ja-JP" altLang="en-US" sz="1400" dirty="0"/>
          </a:p>
        </p:txBody>
      </p:sp>
      <p:sp>
        <p:nvSpPr>
          <p:cNvPr id="108" name="角丸四角形 107"/>
          <p:cNvSpPr/>
          <p:nvPr/>
        </p:nvSpPr>
        <p:spPr>
          <a:xfrm>
            <a:off x="7332591" y="1049732"/>
            <a:ext cx="1237128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11: ALOAD 1</a:t>
            </a:r>
            <a:endParaRPr kumimoji="1" lang="ja-JP" altLang="en-US" sz="1400" dirty="0"/>
          </a:p>
        </p:txBody>
      </p:sp>
      <p:sp>
        <p:nvSpPr>
          <p:cNvPr id="109" name="角丸四角形 108"/>
          <p:cNvSpPr/>
          <p:nvPr/>
        </p:nvSpPr>
        <p:spPr>
          <a:xfrm>
            <a:off x="7258695" y="1625796"/>
            <a:ext cx="1384920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12: ASTORE 3</a:t>
            </a:r>
            <a:endParaRPr kumimoji="1" lang="ja-JP" altLang="en-US" sz="1400" dirty="0"/>
          </a:p>
        </p:txBody>
      </p:sp>
      <p:cxnSp>
        <p:nvCxnSpPr>
          <p:cNvPr id="111" name="曲線コネクタ 110"/>
          <p:cNvCxnSpPr>
            <a:stCxn id="103" idx="3"/>
            <a:endCxn id="105" idx="3"/>
          </p:cNvCxnSpPr>
          <p:nvPr/>
        </p:nvCxnSpPr>
        <p:spPr>
          <a:xfrm>
            <a:off x="6264456" y="1197441"/>
            <a:ext cx="216023" cy="1728192"/>
          </a:xfrm>
          <a:prstGeom prst="curvedConnector3">
            <a:avLst>
              <a:gd name="adj1" fmla="val 278304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矢印コネクタ 111"/>
          <p:cNvCxnSpPr/>
          <p:nvPr/>
        </p:nvCxnSpPr>
        <p:spPr>
          <a:xfrm flipH="1">
            <a:off x="5833173" y="3654123"/>
            <a:ext cx="766" cy="27838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カギ線コネクタ 112"/>
          <p:cNvCxnSpPr>
            <a:stCxn id="105" idx="3"/>
            <a:endCxn id="108" idx="1"/>
          </p:cNvCxnSpPr>
          <p:nvPr/>
        </p:nvCxnSpPr>
        <p:spPr>
          <a:xfrm flipV="1">
            <a:off x="6480479" y="1198574"/>
            <a:ext cx="852112" cy="1727059"/>
          </a:xfrm>
          <a:prstGeom prst="bentConnector3">
            <a:avLst>
              <a:gd name="adj1" fmla="val 61025"/>
            </a:avLst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/>
              <p:cNvSpPr txBox="1"/>
              <p:nvPr/>
            </p:nvSpPr>
            <p:spPr>
              <a:xfrm>
                <a:off x="3706152" y="5423531"/>
                <a:ext cx="42726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 smtClean="0">
                    <a:solidFill>
                      <a:srgbClr val="FF0000"/>
                    </a:solidFill>
                  </a:rPr>
                  <a:t>赤色の頂点の集合 </a:t>
                </a:r>
                <a:r>
                  <a:rPr kumimoji="1" lang="ja-JP" altLang="en-US" dirty="0" smtClean="0"/>
                  <a:t>⇒</a:t>
                </a:r>
                <a:r>
                  <a:rPr kumimoji="1"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i="1" dirty="0" smtClean="0">
                        <a:latin typeface="Cambria Math"/>
                      </a:rPr>
                      <m:t>𝐹𝑜𝑟𝑤𝑎𝑟𝑑</m:t>
                    </m:r>
                    <m:r>
                      <a:rPr kumimoji="1" lang="en-US" altLang="ja-JP" i="1" dirty="0" smtClean="0">
                        <a:latin typeface="Cambria Math"/>
                      </a:rPr>
                      <m:t>(2:</m:t>
                    </m:r>
                    <m:r>
                      <a:rPr kumimoji="1" lang="en-US" altLang="ja-JP" b="0" i="1" dirty="0" smtClean="0">
                        <a:latin typeface="Cambria Math"/>
                      </a:rPr>
                      <m:t>𝑁𝐸𝑊</m:t>
                    </m:r>
                    <m:r>
                      <a:rPr kumimoji="1" lang="en-US" altLang="ja-JP" i="1" dirty="0" smtClean="0">
                        <a:latin typeface="Cambria Math"/>
                      </a:rPr>
                      <m:t>)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3" name="テキスト ボックス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152" y="5423531"/>
                <a:ext cx="4272645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284" t="-11667" b="-2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右矢印 35"/>
          <p:cNvSpPr/>
          <p:nvPr/>
        </p:nvSpPr>
        <p:spPr>
          <a:xfrm>
            <a:off x="3377049" y="5530835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テキスト ボックス 113"/>
              <p:cNvSpPr txBox="1"/>
              <p:nvPr/>
            </p:nvSpPr>
            <p:spPr>
              <a:xfrm>
                <a:off x="3706152" y="5788449"/>
                <a:ext cx="43458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/>
                      </a:rPr>
                      <m:t>𝐹𝑜𝑟</m:t>
                    </m:r>
                    <m:r>
                      <a:rPr lang="en-US" altLang="ja-JP" i="1" dirty="0" smtClean="0">
                        <a:latin typeface="Cambria Math"/>
                      </a:rPr>
                      <m:t>𝑤𝑎𝑟𝑑</m:t>
                    </m:r>
                    <m:r>
                      <a:rPr lang="en-US" altLang="ja-JP" i="1" dirty="0" smtClean="0">
                        <a:latin typeface="Cambria Math"/>
                      </a:rPr>
                      <m:t>(2:</m:t>
                    </m:r>
                    <m:r>
                      <a:rPr lang="en-US" altLang="ja-JP" b="0" i="1" dirty="0" smtClean="0">
                        <a:latin typeface="Cambria Math"/>
                      </a:rPr>
                      <m:t>𝑁𝐸𝑊</m:t>
                    </m:r>
                    <m:r>
                      <a:rPr lang="en-US" altLang="ja-JP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dirty="0" smtClean="0"/>
                  <a:t> </a:t>
                </a:r>
                <a:r>
                  <a:rPr lang="ja-JP" altLang="en-US" dirty="0"/>
                  <a:t>中</a:t>
                </a:r>
                <a:r>
                  <a:rPr lang="ja-JP" altLang="en-US" dirty="0" smtClean="0"/>
                  <a:t>の </a:t>
                </a:r>
                <a:r>
                  <a:rPr lang="en-US" altLang="ja-JP" dirty="0" smtClean="0"/>
                  <a:t>sink </a:t>
                </a:r>
                <a:r>
                  <a:rPr lang="ja-JP" altLang="en-US" dirty="0" smtClean="0"/>
                  <a:t>命令 </a:t>
                </a:r>
                <a:endParaRPr lang="en-US" altLang="ja-JP" dirty="0" smtClean="0"/>
              </a:p>
              <a:p>
                <a:r>
                  <a:rPr lang="en-US" altLang="ja-JP" dirty="0" smtClean="0"/>
                  <a:t>= { 18: IF_ACMPNE }  </a:t>
                </a:r>
                <a:r>
                  <a:rPr lang="ja-JP" altLang="en-US" dirty="0" smtClean="0"/>
                  <a:t>⇒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solidFill>
                          <a:srgbClr val="EEAF12"/>
                        </a:solidFill>
                        <a:latin typeface="Cambria Math"/>
                      </a:rPr>
                      <m:t>𝑆</m:t>
                    </m:r>
                    <m:r>
                      <a:rPr lang="en-US" altLang="ja-JP" b="0" i="1" dirty="0" smtClean="0">
                        <a:solidFill>
                          <a:srgbClr val="EEAF12"/>
                        </a:solidFill>
                        <a:latin typeface="Cambria Math"/>
                      </a:rPr>
                      <m:t>𝑖𝑛𝑘</m:t>
                    </m:r>
                    <m:r>
                      <a:rPr lang="en-US" altLang="ja-JP" i="1" dirty="0" smtClean="0">
                        <a:solidFill>
                          <a:srgbClr val="EEAF12"/>
                        </a:solidFill>
                        <a:latin typeface="Cambria Math"/>
                      </a:rPr>
                      <m:t>(</m:t>
                    </m:r>
                    <m:r>
                      <a:rPr lang="en-US" altLang="ja-JP" b="0" i="1" dirty="0" smtClean="0">
                        <a:solidFill>
                          <a:srgbClr val="EEAF12"/>
                        </a:solidFill>
                        <a:latin typeface="Cambria Math"/>
                      </a:rPr>
                      <m:t>2:</m:t>
                    </m:r>
                    <m:r>
                      <a:rPr lang="en-US" altLang="ja-JP" b="0" i="1" dirty="0" smtClean="0">
                        <a:solidFill>
                          <a:srgbClr val="EEAF12"/>
                        </a:solidFill>
                        <a:latin typeface="Cambria Math"/>
                      </a:rPr>
                      <m:t>𝑁𝐸𝑊</m:t>
                    </m:r>
                    <m:r>
                      <a:rPr lang="en-US" altLang="ja-JP" i="1" dirty="0" smtClean="0">
                        <a:solidFill>
                          <a:srgbClr val="EEAF12"/>
                        </a:solidFill>
                        <a:latin typeface="Cambria Math"/>
                      </a:rPr>
                      <m:t>)</m:t>
                    </m:r>
                  </m:oMath>
                </a14:m>
                <a:endParaRPr kumimoji="1" lang="ja-JP" altLang="en-US" dirty="0">
                  <a:solidFill>
                    <a:srgbClr val="EEAF12"/>
                  </a:solidFill>
                </a:endParaRPr>
              </a:p>
            </p:txBody>
          </p:sp>
        </mc:Choice>
        <mc:Fallback xmlns="">
          <p:sp>
            <p:nvSpPr>
              <p:cNvPr id="114" name="テキスト ボックス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152" y="5788449"/>
                <a:ext cx="4345805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262" t="-6604" b="-1509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右矢印 115"/>
          <p:cNvSpPr/>
          <p:nvPr/>
        </p:nvSpPr>
        <p:spPr>
          <a:xfrm>
            <a:off x="3377049" y="5895753"/>
            <a:ext cx="250136" cy="14312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角丸四角形 118"/>
          <p:cNvSpPr/>
          <p:nvPr/>
        </p:nvSpPr>
        <p:spPr>
          <a:xfrm>
            <a:off x="7113653" y="4509120"/>
            <a:ext cx="1584176" cy="297684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18: IF_ACMPNE</a:t>
            </a:r>
            <a:endParaRPr kumimoji="1" lang="ja-JP" altLang="en-US" sz="1400" dirty="0"/>
          </a:p>
        </p:txBody>
      </p:sp>
      <p:sp>
        <p:nvSpPr>
          <p:cNvPr id="121" name="角丸四角形 120"/>
          <p:cNvSpPr/>
          <p:nvPr/>
        </p:nvSpPr>
        <p:spPr>
          <a:xfrm>
            <a:off x="7297973" y="2207588"/>
            <a:ext cx="1312912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13: ALOAD 3</a:t>
            </a:r>
            <a:endParaRPr kumimoji="1" lang="ja-JP" altLang="en-US" sz="1400" dirty="0"/>
          </a:p>
        </p:txBody>
      </p:sp>
      <p:cxnSp>
        <p:nvCxnSpPr>
          <p:cNvPr id="127" name="直線矢印コネクタ 126"/>
          <p:cNvCxnSpPr/>
          <p:nvPr/>
        </p:nvCxnSpPr>
        <p:spPr>
          <a:xfrm flipV="1">
            <a:off x="6516927" y="4070064"/>
            <a:ext cx="745277" cy="329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角丸四角形 128"/>
          <p:cNvSpPr/>
          <p:nvPr/>
        </p:nvSpPr>
        <p:spPr>
          <a:xfrm>
            <a:off x="7262204" y="3926164"/>
            <a:ext cx="1296144" cy="297684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19: ALOAD 2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81646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97" grpId="0" animBg="1"/>
      <p:bldP spid="99" grpId="0" animBg="1"/>
      <p:bldP spid="103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9" grpId="0" animBg="1"/>
      <p:bldP spid="121" grpId="0" animBg="1"/>
      <p:bldP spid="12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実験対象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DaCapo</a:t>
            </a:r>
            <a:r>
              <a:rPr kumimoji="1" lang="en-US" altLang="ja-JP" dirty="0" smtClean="0"/>
              <a:t> benchmark (</a:t>
            </a:r>
            <a:r>
              <a:rPr kumimoji="1" lang="ja-JP" altLang="en-US" dirty="0" smtClean="0"/>
              <a:t>バージョン </a:t>
            </a:r>
            <a:r>
              <a:rPr kumimoji="1" lang="en-US" altLang="ja-JP" dirty="0" smtClean="0"/>
              <a:t>9.12)</a:t>
            </a:r>
          </a:p>
          <a:p>
            <a:pPr lvl="1"/>
            <a:r>
              <a:rPr lang="en-US" altLang="ja-JP" dirty="0" smtClean="0"/>
              <a:t>7</a:t>
            </a:r>
            <a:r>
              <a:rPr lang="ja-JP" altLang="en-US" dirty="0" err="1" smtClean="0"/>
              <a:t>つの</a:t>
            </a:r>
            <a:r>
              <a:rPr lang="en-US" altLang="ja-JP" dirty="0" smtClean="0"/>
              <a:t>Java </a:t>
            </a:r>
            <a:r>
              <a:rPr lang="ja-JP" altLang="en-US" dirty="0" smtClean="0"/>
              <a:t>プログラム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26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709609"/>
              </p:ext>
            </p:extLst>
          </p:nvPr>
        </p:nvGraphicFramePr>
        <p:xfrm>
          <a:off x="1619672" y="2924944"/>
          <a:ext cx="5904656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168"/>
                <a:gridCol w="1296144"/>
                <a:gridCol w="1224136"/>
                <a:gridCol w="18722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プログラム名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クラス数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メソッド数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グラフの頂点数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tomcat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2,389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54,468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luindex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4,180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123,191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sunflow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657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4,609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190,526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avrora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1,838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9,304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211,343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pmd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2,369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16,439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448,722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xalan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2,805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22,377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815,861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batik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4,417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28,818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968,470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41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RQ1</a:t>
            </a:r>
            <a:r>
              <a:rPr kumimoji="1" lang="ja-JP" altLang="en-US" dirty="0" smtClean="0"/>
              <a:t>：実験結果</a:t>
            </a:r>
            <a:r>
              <a:rPr kumimoji="1" lang="en-US" altLang="ja-JP" dirty="0" smtClean="0"/>
              <a:t>(1/3)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sz="2200" dirty="0" smtClean="0"/>
              <a:t>RQ1</a:t>
            </a:r>
            <a:r>
              <a:rPr lang="ja-JP" altLang="en-US" sz="2200" dirty="0"/>
              <a:t>：</a:t>
            </a:r>
            <a:r>
              <a:rPr lang="en-US" altLang="ja-JP" sz="2200" dirty="0"/>
              <a:t>Thin Slice </a:t>
            </a:r>
            <a:r>
              <a:rPr lang="ja-JP" altLang="en-US" sz="2200" dirty="0"/>
              <a:t>のサイズは，平均的に十分小さいものである</a:t>
            </a:r>
            <a:r>
              <a:rPr lang="ja-JP" altLang="en-US" sz="2200" dirty="0" smtClean="0"/>
              <a:t>か</a:t>
            </a:r>
            <a:endParaRPr lang="en-US" altLang="ja-JP" sz="2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27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322239"/>
              </p:ext>
            </p:extLst>
          </p:nvPr>
        </p:nvGraphicFramePr>
        <p:xfrm>
          <a:off x="467544" y="2132856"/>
          <a:ext cx="8352928" cy="4433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4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 dirty="0"/>
              <a:t>：実験結果</a:t>
            </a:r>
            <a:r>
              <a:rPr lang="en-US" altLang="ja-JP" dirty="0" smtClean="0"/>
              <a:t>(</a:t>
            </a:r>
            <a:r>
              <a:rPr lang="en-US" altLang="ja-JP" dirty="0"/>
              <a:t>2</a:t>
            </a:r>
            <a:r>
              <a:rPr lang="en-US" altLang="ja-JP" dirty="0" smtClean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7</a:t>
            </a:r>
            <a:r>
              <a:rPr lang="ja-JP" altLang="en-US" dirty="0" err="1"/>
              <a:t>つの</a:t>
            </a:r>
            <a:r>
              <a:rPr lang="ja-JP" altLang="en-US" dirty="0"/>
              <a:t>プログラム</a:t>
            </a:r>
            <a:r>
              <a:rPr lang="ja-JP" altLang="en-US" dirty="0" smtClean="0"/>
              <a:t>での平均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|</a:t>
            </a:r>
            <a:r>
              <a:rPr lang="ja-JP" altLang="en-US" dirty="0"/>
              <a:t>𝐵𝑎𝑐𝑘𝑤𝑎𝑟𝑑</a:t>
            </a:r>
            <a:r>
              <a:rPr lang="en-US" altLang="ja-JP" dirty="0"/>
              <a:t>(</a:t>
            </a:r>
            <a:r>
              <a:rPr lang="ja-JP" altLang="en-US" dirty="0"/>
              <a:t>𝑣</a:t>
            </a:r>
            <a:r>
              <a:rPr lang="en-US" altLang="ja-JP" dirty="0"/>
              <a:t>)|</a:t>
            </a:r>
            <a:r>
              <a:rPr lang="ja-JP" altLang="en-US" dirty="0"/>
              <a:t>の平均：</a:t>
            </a:r>
            <a:r>
              <a:rPr lang="en-US" altLang="ja-JP" dirty="0"/>
              <a:t>2.5%</a:t>
            </a:r>
          </a:p>
          <a:p>
            <a:pPr lvl="1"/>
            <a:r>
              <a:rPr lang="en-US" altLang="ja-JP" dirty="0"/>
              <a:t>|</a:t>
            </a:r>
            <a:r>
              <a:rPr lang="ja-JP" altLang="en-US" dirty="0"/>
              <a:t>𝐹𝑜𝑟𝑤𝑎𝑟𝑑</a:t>
            </a:r>
            <a:r>
              <a:rPr lang="en-US" altLang="ja-JP" dirty="0"/>
              <a:t>(</a:t>
            </a:r>
            <a:r>
              <a:rPr lang="ja-JP" altLang="en-US" dirty="0"/>
              <a:t>𝑤</a:t>
            </a:r>
            <a:r>
              <a:rPr lang="en-US" altLang="ja-JP" dirty="0"/>
              <a:t>)|</a:t>
            </a:r>
            <a:r>
              <a:rPr lang="ja-JP" altLang="en-US" dirty="0"/>
              <a:t>の平均：</a:t>
            </a:r>
            <a:r>
              <a:rPr lang="en-US" altLang="ja-JP" dirty="0"/>
              <a:t>1.9%</a:t>
            </a:r>
          </a:p>
          <a:p>
            <a:pPr lvl="1"/>
            <a:r>
              <a:rPr lang="en-US" altLang="ja-JP" dirty="0"/>
              <a:t>|</a:t>
            </a:r>
            <a:r>
              <a:rPr lang="ja-JP" altLang="en-US" dirty="0"/>
              <a:t>𝐵𝑎𝑐𝑘𝑤𝑎𝑟𝑑</a:t>
            </a:r>
            <a:r>
              <a:rPr lang="en-US" altLang="ja-JP" dirty="0"/>
              <a:t>(</a:t>
            </a:r>
            <a:r>
              <a:rPr lang="ja-JP" altLang="en-US" dirty="0"/>
              <a:t>𝑣</a:t>
            </a:r>
            <a:r>
              <a:rPr lang="en-US" altLang="ja-JP" dirty="0"/>
              <a:t>)|</a:t>
            </a:r>
            <a:r>
              <a:rPr lang="ja-JP" altLang="en-US" dirty="0"/>
              <a:t>と</a:t>
            </a:r>
            <a:r>
              <a:rPr lang="en-US" altLang="ja-JP" dirty="0"/>
              <a:t>|</a:t>
            </a:r>
            <a:r>
              <a:rPr lang="ja-JP" altLang="en-US" dirty="0"/>
              <a:t>𝐹𝑜𝑟𝑤𝑎𝑟𝑑</a:t>
            </a:r>
            <a:r>
              <a:rPr lang="en-US" altLang="ja-JP" dirty="0"/>
              <a:t>(</a:t>
            </a:r>
            <a:r>
              <a:rPr lang="ja-JP" altLang="en-US" dirty="0"/>
              <a:t>𝑤</a:t>
            </a:r>
            <a:r>
              <a:rPr lang="en-US" altLang="ja-JP" dirty="0"/>
              <a:t>)|</a:t>
            </a:r>
            <a:r>
              <a:rPr lang="ja-JP" altLang="en-US" dirty="0"/>
              <a:t>の平均：</a:t>
            </a:r>
            <a:r>
              <a:rPr lang="en-US" altLang="ja-JP" dirty="0"/>
              <a:t>2.2%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12039" y="5024209"/>
            <a:ext cx="6244034" cy="5539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000" dirty="0"/>
              <a:t>Thin Slice </a:t>
            </a:r>
            <a:r>
              <a:rPr lang="ja-JP" altLang="en-US" sz="3000" dirty="0"/>
              <a:t>のサイズは平均で約</a:t>
            </a:r>
            <a:r>
              <a:rPr lang="en-US" altLang="ja-JP" sz="3000" dirty="0"/>
              <a:t>2.2</a:t>
            </a:r>
            <a:r>
              <a:rPr lang="en-US" altLang="ja-JP" sz="3000" dirty="0" smtClean="0"/>
              <a:t>%</a:t>
            </a:r>
            <a:endParaRPr lang="en-US" altLang="ja-JP" sz="3000" dirty="0"/>
          </a:p>
        </p:txBody>
      </p:sp>
      <p:sp>
        <p:nvSpPr>
          <p:cNvPr id="6" name="下矢印 5"/>
          <p:cNvSpPr/>
          <p:nvPr/>
        </p:nvSpPr>
        <p:spPr>
          <a:xfrm>
            <a:off x="4183627" y="4077072"/>
            <a:ext cx="720080" cy="648072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20361" y="5716666"/>
            <a:ext cx="39164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/>
              <a:t>従来のスライスサイズは約</a:t>
            </a:r>
            <a:r>
              <a:rPr kumimoji="1" lang="en-US" altLang="ja-JP" sz="2200" dirty="0" smtClean="0"/>
              <a:t>30%</a:t>
            </a:r>
            <a:endParaRPr kumimoji="1" lang="ja-JP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4165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RQ1</a:t>
            </a:r>
            <a:r>
              <a:rPr kumimoji="1" lang="ja-JP" altLang="en-US" dirty="0" smtClean="0"/>
              <a:t>：実験結果</a:t>
            </a:r>
            <a:r>
              <a:rPr kumimoji="1" lang="en-US" altLang="ja-JP" dirty="0" smtClean="0"/>
              <a:t>(</a:t>
            </a:r>
            <a:r>
              <a:rPr lang="en-US" altLang="ja-JP" dirty="0"/>
              <a:t>3</a:t>
            </a:r>
            <a:r>
              <a:rPr kumimoji="1" lang="en-US" altLang="ja-JP" dirty="0" smtClean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60</a:t>
            </a:r>
            <a:r>
              <a:rPr kumimoji="1" lang="ja-JP" altLang="en-US" sz="2400" dirty="0" smtClean="0"/>
              <a:t>から</a:t>
            </a:r>
            <a:r>
              <a:rPr kumimoji="1" lang="en-US" altLang="ja-JP" sz="2400" dirty="0" smtClean="0"/>
              <a:t>80%</a:t>
            </a:r>
            <a:r>
              <a:rPr kumimoji="1" lang="ja-JP" altLang="en-US" sz="2400" dirty="0" smtClean="0"/>
              <a:t>の </a:t>
            </a:r>
            <a:r>
              <a:rPr kumimoji="1" lang="en-US" altLang="ja-JP" sz="2400" dirty="0" smtClean="0"/>
              <a:t>Thin Slice </a:t>
            </a:r>
            <a:r>
              <a:rPr kumimoji="1" lang="ja-JP" altLang="en-US" sz="2400" dirty="0" smtClean="0"/>
              <a:t>は，そのサイズが</a:t>
            </a:r>
            <a:r>
              <a:rPr kumimoji="1" lang="en-US" altLang="ja-JP" sz="2400" dirty="0" smtClean="0"/>
              <a:t>0.1%</a:t>
            </a:r>
            <a:r>
              <a:rPr kumimoji="1" lang="ja-JP" altLang="en-US" sz="2400" dirty="0" smtClean="0"/>
              <a:t>以下である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残りの</a:t>
            </a:r>
            <a:r>
              <a:rPr lang="en-US" altLang="ja-JP" sz="2400" dirty="0" smtClean="0"/>
              <a:t>20</a:t>
            </a:r>
            <a:r>
              <a:rPr lang="ja-JP" altLang="en-US" sz="2400" dirty="0" smtClean="0"/>
              <a:t>から</a:t>
            </a:r>
            <a:r>
              <a:rPr lang="en-US" altLang="ja-JP" sz="2400" dirty="0" smtClean="0"/>
              <a:t>40%</a:t>
            </a:r>
            <a:r>
              <a:rPr lang="ja-JP" altLang="en-US" sz="2400" dirty="0" smtClean="0"/>
              <a:t>の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Thin Slice </a:t>
            </a:r>
            <a:r>
              <a:rPr lang="ja-JP" altLang="en-US" sz="2400" dirty="0" smtClean="0"/>
              <a:t>は，最大値付近に分布している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29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0244095"/>
              </p:ext>
            </p:extLst>
          </p:nvPr>
        </p:nvGraphicFramePr>
        <p:xfrm>
          <a:off x="899592" y="2852936"/>
          <a:ext cx="7426846" cy="3865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882952" y="5805264"/>
            <a:ext cx="56886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  0.1%                               10%                          18%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475656" y="3429000"/>
            <a:ext cx="864096" cy="864096"/>
          </a:xfrm>
          <a:prstGeom prst="round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45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発表内容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kumimoji="1" lang="ja-JP" altLang="en-US" dirty="0" smtClean="0"/>
              <a:t>背景</a:t>
            </a:r>
            <a:endParaRPr kumimoji="1" lang="en-US" altLang="ja-JP" dirty="0" smtClean="0"/>
          </a:p>
          <a:p>
            <a:pPr marL="400050" lvl="1" indent="0">
              <a:buNone/>
            </a:pPr>
            <a:r>
              <a:rPr lang="en-US" altLang="ja-JP" dirty="0" smtClean="0"/>
              <a:t>2. </a:t>
            </a:r>
            <a:r>
              <a:rPr lang="ja-JP" altLang="en-US" dirty="0" smtClean="0"/>
              <a:t>プログラムスライシング</a:t>
            </a:r>
            <a:endParaRPr lang="en-US" altLang="ja-JP" dirty="0" smtClean="0"/>
          </a:p>
          <a:p>
            <a:pPr marL="400050" lvl="1" indent="0">
              <a:buNone/>
            </a:pPr>
            <a:r>
              <a:rPr kumimoji="1" lang="en-US" altLang="ja-JP" dirty="0" smtClean="0"/>
              <a:t>3. Thin Slicing</a:t>
            </a:r>
            <a:r>
              <a:rPr lang="en-US" altLang="ja-JP" dirty="0" smtClean="0"/>
              <a:t> 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4.  </a:t>
            </a:r>
            <a:r>
              <a:rPr lang="ja-JP" altLang="en-US" dirty="0" smtClean="0"/>
              <a:t>実験</a:t>
            </a:r>
            <a:endParaRPr lang="en-US" altLang="ja-JP" dirty="0" smtClean="0"/>
          </a:p>
          <a:p>
            <a:pPr marL="0" lvl="1" indent="0">
              <a:buNone/>
            </a:pPr>
            <a:r>
              <a:rPr lang="en-US" altLang="ja-JP" dirty="0" smtClean="0"/>
              <a:t>    5. Thin Slicing </a:t>
            </a:r>
            <a:r>
              <a:rPr lang="ja-JP" altLang="en-US" dirty="0" smtClean="0"/>
              <a:t>の実装</a:t>
            </a:r>
            <a:endParaRPr lang="en-US" altLang="ja-JP" dirty="0" smtClean="0"/>
          </a:p>
          <a:p>
            <a:pPr marL="0" lvl="1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6. </a:t>
            </a:r>
            <a:r>
              <a:rPr lang="ja-JP" altLang="en-US" dirty="0" smtClean="0"/>
              <a:t>計測指標</a:t>
            </a:r>
            <a:endParaRPr lang="en-US" altLang="ja-JP" dirty="0" smtClean="0"/>
          </a:p>
          <a:p>
            <a:pPr marL="0" lvl="1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7. </a:t>
            </a:r>
            <a:r>
              <a:rPr lang="ja-JP" altLang="en-US" dirty="0" smtClean="0"/>
              <a:t>計測結果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8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RQ2</a:t>
            </a:r>
            <a:r>
              <a:rPr kumimoji="1" lang="ja-JP" altLang="en-US" dirty="0" smtClean="0"/>
              <a:t>：実験結果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sz="2900" dirty="0" smtClean="0"/>
                  <a:t>RQ2</a:t>
                </a:r>
                <a:r>
                  <a:rPr lang="ja-JP" altLang="en-US" sz="2900" dirty="0"/>
                  <a:t>：データ依存関係の調査において有効であると考えられる</a:t>
                </a:r>
                <a:r>
                  <a:rPr lang="en-US" altLang="ja-JP" sz="2900" dirty="0"/>
                  <a:t>Thin Slice</a:t>
                </a:r>
                <a:r>
                  <a:rPr lang="ja-JP" altLang="en-US" sz="2900" dirty="0"/>
                  <a:t>はどの程度存在する</a:t>
                </a:r>
                <a:r>
                  <a:rPr lang="ja-JP" altLang="en-US" sz="2900" dirty="0" smtClean="0"/>
                  <a:t>か</a:t>
                </a:r>
                <a:endParaRPr lang="en-US" altLang="ja-JP" sz="290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/>
                      </a:rPr>
                      <m:t>|</m:t>
                    </m:r>
                    <m:r>
                      <a:rPr lang="en-US" altLang="ja-JP" i="1" dirty="0" smtClean="0">
                        <a:latin typeface="Cambria Math"/>
                      </a:rPr>
                      <m:t>𝑀𝑒𝑡h𝑜𝑑</m:t>
                    </m:r>
                    <m:r>
                      <a:rPr lang="en-US" altLang="ja-JP" i="1" dirty="0" smtClean="0">
                        <a:latin typeface="Cambria Math"/>
                      </a:rPr>
                      <m:t>(</m:t>
                    </m:r>
                    <m:r>
                      <a:rPr lang="en-US" altLang="ja-JP" i="1" dirty="0" smtClean="0">
                        <a:latin typeface="Cambria Math"/>
                      </a:rPr>
                      <m:t>𝐵𝑎𝑐𝑘𝑤𝑎𝑟𝑑</m:t>
                    </m:r>
                    <m:r>
                      <a:rPr lang="en-US" altLang="ja-JP" i="1" dirty="0" smtClean="0">
                        <a:latin typeface="Cambria Math"/>
                      </a:rPr>
                      <m:t>(</m:t>
                    </m:r>
                    <m:r>
                      <a:rPr lang="en-US" altLang="ja-JP" i="1" dirty="0" smtClean="0">
                        <a:latin typeface="Cambria Math"/>
                      </a:rPr>
                      <m:t>𝑣</m:t>
                    </m:r>
                    <m:r>
                      <a:rPr lang="en-US" altLang="ja-JP" i="1" dirty="0" smtClean="0">
                        <a:latin typeface="Cambria Math"/>
                      </a:rPr>
                      <m:t>))|</m:t>
                    </m:r>
                    <m:r>
                      <a:rPr lang="en-US" altLang="ja-JP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altLang="ja-JP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altLang="ja-JP" dirty="0" smtClean="0"/>
                  <a:t> 2 </a:t>
                </a:r>
                <a:r>
                  <a:rPr lang="ja-JP" altLang="en-US" dirty="0" smtClean="0"/>
                  <a:t>である後ろ向き</a:t>
                </a:r>
                <a:r>
                  <a:rPr lang="en-US" altLang="ja-JP" dirty="0" smtClean="0"/>
                  <a:t>Thin Slice </a:t>
                </a:r>
                <a:r>
                  <a:rPr lang="ja-JP" altLang="en-US" dirty="0" smtClean="0"/>
                  <a:t>の割合：全スライス中の</a:t>
                </a:r>
                <a:r>
                  <a:rPr lang="en-US" altLang="ja-JP" dirty="0" smtClean="0"/>
                  <a:t>60%</a:t>
                </a:r>
              </a:p>
              <a:p>
                <a:pPr lvl="2"/>
                <a:r>
                  <a:rPr lang="ja-JP" altLang="en-US" dirty="0" smtClean="0"/>
                  <a:t>約</a:t>
                </a:r>
                <a:r>
                  <a:rPr lang="en-US" altLang="ja-JP" dirty="0" smtClean="0"/>
                  <a:t>60%</a:t>
                </a:r>
                <a:r>
                  <a:rPr lang="ja-JP" altLang="en-US" dirty="0" smtClean="0"/>
                  <a:t>の後ろ向き</a:t>
                </a:r>
                <a:r>
                  <a:rPr lang="en-US" altLang="ja-JP" dirty="0"/>
                  <a:t> </a:t>
                </a:r>
                <a:r>
                  <a:rPr lang="en-US" altLang="ja-JP" dirty="0" smtClean="0"/>
                  <a:t>Thin Slice </a:t>
                </a:r>
                <a:r>
                  <a:rPr lang="ja-JP" altLang="en-US" dirty="0" smtClean="0"/>
                  <a:t>は複数のメソッドにまたがっている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sz="2500" i="1" dirty="0" smtClean="0">
                        <a:latin typeface="Cambria Math"/>
                      </a:rPr>
                      <m:t>|</m:t>
                    </m:r>
                    <m:r>
                      <a:rPr lang="en-US" altLang="ja-JP" sz="2500" i="1" dirty="0" smtClean="0">
                        <a:latin typeface="Cambria Math"/>
                      </a:rPr>
                      <m:t>𝑆𝑜𝑢𝑟𝑐𝑒</m:t>
                    </m:r>
                    <m:r>
                      <a:rPr lang="en-US" altLang="ja-JP" sz="2500" i="1" dirty="0" smtClean="0">
                        <a:latin typeface="Cambria Math"/>
                      </a:rPr>
                      <m:t>(</m:t>
                    </m:r>
                    <m:r>
                      <a:rPr lang="en-US" altLang="ja-JP" sz="2500" i="1" dirty="0" smtClean="0">
                        <a:latin typeface="Cambria Math"/>
                      </a:rPr>
                      <m:t>𝑣</m:t>
                    </m:r>
                    <m:r>
                      <a:rPr lang="en-US" altLang="ja-JP" sz="2500" i="1" dirty="0" smtClean="0">
                        <a:latin typeface="Cambria Math"/>
                      </a:rPr>
                      <m:t>)| ≤</m:t>
                    </m:r>
                  </m:oMath>
                </a14:m>
                <a:r>
                  <a:rPr lang="ja-JP" altLang="en-US" sz="2500" dirty="0" smtClean="0"/>
                  <a:t> </a:t>
                </a:r>
                <a:r>
                  <a:rPr lang="en-US" altLang="ja-JP" sz="2500" dirty="0" smtClean="0"/>
                  <a:t>3 </a:t>
                </a:r>
                <a:r>
                  <a:rPr lang="ja-JP" altLang="en-US" sz="2500" dirty="0" smtClean="0"/>
                  <a:t>かつ </a:t>
                </a:r>
                <a14:m>
                  <m:oMath xmlns:m="http://schemas.openxmlformats.org/officeDocument/2006/math">
                    <m:r>
                      <a:rPr lang="en-US" altLang="ja-JP" sz="2500" i="1" dirty="0" smtClean="0">
                        <a:latin typeface="Cambria Math"/>
                      </a:rPr>
                      <m:t>|</m:t>
                    </m:r>
                    <m:r>
                      <a:rPr lang="en-US" altLang="ja-JP" sz="2500" i="1" dirty="0" smtClean="0">
                        <a:latin typeface="Cambria Math"/>
                      </a:rPr>
                      <m:t>𝑀𝑒𝑡h𝑜𝑑</m:t>
                    </m:r>
                    <m:r>
                      <a:rPr lang="en-US" altLang="ja-JP" sz="2500" i="1" dirty="0" smtClean="0">
                        <a:latin typeface="Cambria Math"/>
                      </a:rPr>
                      <m:t>(</m:t>
                    </m:r>
                    <m:r>
                      <a:rPr lang="en-US" altLang="ja-JP" sz="2500" i="1" dirty="0" smtClean="0">
                        <a:latin typeface="Cambria Math"/>
                      </a:rPr>
                      <m:t>𝐵𝑎𝑐𝑘𝑤𝑎𝑟𝑑</m:t>
                    </m:r>
                    <m:r>
                      <a:rPr lang="en-US" altLang="ja-JP" sz="2500" i="1" dirty="0" smtClean="0">
                        <a:latin typeface="Cambria Math"/>
                      </a:rPr>
                      <m:t>(</m:t>
                    </m:r>
                    <m:r>
                      <a:rPr lang="en-US" altLang="ja-JP" sz="2500" i="1" dirty="0" smtClean="0">
                        <a:latin typeface="Cambria Math"/>
                      </a:rPr>
                      <m:t>𝑣</m:t>
                    </m:r>
                    <m:r>
                      <a:rPr lang="en-US" altLang="ja-JP" sz="2500" i="1" dirty="0" smtClean="0">
                        <a:latin typeface="Cambria Math"/>
                      </a:rPr>
                      <m:t>))| ≥</m:t>
                    </m:r>
                  </m:oMath>
                </a14:m>
                <a:r>
                  <a:rPr lang="ja-JP" altLang="en-US" sz="2500" dirty="0" smtClean="0"/>
                  <a:t> </a:t>
                </a:r>
                <a:r>
                  <a:rPr lang="en-US" altLang="ja-JP" sz="2500" dirty="0" smtClean="0"/>
                  <a:t>2 </a:t>
                </a:r>
                <a:r>
                  <a:rPr lang="ja-JP" altLang="en-US" sz="2500" dirty="0" smtClean="0"/>
                  <a:t>である</a:t>
                </a:r>
                <a:r>
                  <a:rPr lang="en-US" altLang="ja-JP" sz="2500" dirty="0"/>
                  <a:t> </a:t>
                </a:r>
                <a:r>
                  <a:rPr lang="en-US" altLang="ja-JP" sz="2500" dirty="0" smtClean="0"/>
                  <a:t>Thin Slice</a:t>
                </a:r>
                <a:r>
                  <a:rPr lang="ja-JP" altLang="en-US" sz="2500" dirty="0" smtClean="0"/>
                  <a:t>の割合</a:t>
                </a:r>
                <a:r>
                  <a:rPr lang="en-US" altLang="ja-JP" sz="2500" dirty="0" smtClean="0"/>
                  <a:t>:</a:t>
                </a:r>
                <a:r>
                  <a:rPr lang="ja-JP" altLang="en-US" sz="2500" smtClean="0"/>
                  <a:t>全スライス中の</a:t>
                </a:r>
                <a:r>
                  <a:rPr lang="en-US" altLang="ja-JP" sz="2500" dirty="0" smtClean="0"/>
                  <a:t>10%</a:t>
                </a:r>
              </a:p>
              <a:p>
                <a:pPr lvl="2"/>
                <a:r>
                  <a:rPr lang="ja-JP" altLang="en-US" dirty="0" smtClean="0"/>
                  <a:t>約</a:t>
                </a:r>
                <a:r>
                  <a:rPr lang="en-US" altLang="ja-JP" dirty="0" smtClean="0"/>
                  <a:t>10%</a:t>
                </a:r>
                <a:r>
                  <a:rPr lang="ja-JP" altLang="en-US" dirty="0" smtClean="0"/>
                  <a:t>の後ろ向き </a:t>
                </a:r>
                <a:r>
                  <a:rPr lang="en-US" altLang="ja-JP" dirty="0" smtClean="0"/>
                  <a:t>Thin Slice </a:t>
                </a:r>
                <a:r>
                  <a:rPr lang="ja-JP" altLang="en-US" dirty="0" smtClean="0"/>
                  <a:t>が表すデータフローは複数のメソッドにまたがっており，データの生成元の数が</a:t>
                </a:r>
                <a:r>
                  <a:rPr lang="en-US" altLang="ja-JP" dirty="0" smtClean="0"/>
                  <a:t>3</a:t>
                </a:r>
                <a:r>
                  <a:rPr lang="ja-JP" altLang="en-US" dirty="0" smtClean="0"/>
                  <a:t>以下</a:t>
                </a:r>
                <a:r>
                  <a:rPr lang="ja-JP" altLang="en-US" dirty="0"/>
                  <a:t>である</a:t>
                </a:r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 t="-1887" r="-1185" b="-76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54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RQ1</a:t>
            </a:r>
            <a:r>
              <a:rPr lang="ja-JP" altLang="en-US" dirty="0" smtClean="0"/>
              <a:t>：</a:t>
            </a:r>
            <a:r>
              <a:rPr lang="en-US" altLang="ja-JP" dirty="0" smtClean="0"/>
              <a:t>Thin Slice </a:t>
            </a:r>
            <a:r>
              <a:rPr lang="ja-JP" altLang="en-US" dirty="0" smtClean="0"/>
              <a:t>のサイズについて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Thin Slice </a:t>
            </a:r>
            <a:r>
              <a:rPr lang="ja-JP" altLang="en-US" dirty="0" smtClean="0"/>
              <a:t>のサイズは平均的に十分小さい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分布</a:t>
            </a:r>
            <a:r>
              <a:rPr kumimoji="1" lang="ja-JP" altLang="en-US" dirty="0" smtClean="0"/>
              <a:t>は非常に小さいものと大きいものの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つに</a:t>
            </a:r>
            <a:r>
              <a:rPr kumimoji="1" lang="ja-JP" altLang="en-US" dirty="0" smtClean="0"/>
              <a:t>分かれている</a:t>
            </a:r>
            <a:endParaRPr kumimoji="1" lang="en-US" altLang="ja-JP" dirty="0" smtClean="0"/>
          </a:p>
          <a:p>
            <a:r>
              <a:rPr lang="en-US" altLang="ja-JP" dirty="0" smtClean="0"/>
              <a:t>RQ2</a:t>
            </a:r>
            <a:r>
              <a:rPr lang="ja-JP" altLang="en-US" dirty="0" smtClean="0"/>
              <a:t>：</a:t>
            </a:r>
            <a:r>
              <a:rPr lang="en-US" altLang="ja-JP" dirty="0" smtClean="0"/>
              <a:t>Thin Slicing </a:t>
            </a:r>
            <a:r>
              <a:rPr lang="ja-JP" altLang="en-US" dirty="0" smtClean="0"/>
              <a:t>の有効性について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複数のメソッドにまたがる</a:t>
            </a:r>
            <a:r>
              <a:rPr lang="ja-JP" altLang="en-US" dirty="0" smtClean="0"/>
              <a:t>ものが約</a:t>
            </a:r>
            <a:r>
              <a:rPr lang="en-US" altLang="ja-JP" dirty="0" smtClean="0"/>
              <a:t>60%</a:t>
            </a:r>
          </a:p>
          <a:p>
            <a:pPr lvl="1"/>
            <a:r>
              <a:rPr kumimoji="1" lang="ja-JP" altLang="en-US" dirty="0" smtClean="0"/>
              <a:t>複数のメソッドにまたがり，データの生成元が少ないものが約</a:t>
            </a:r>
            <a:r>
              <a:rPr kumimoji="1" lang="en-US" altLang="ja-JP" dirty="0" smtClean="0"/>
              <a:t>10%</a:t>
            </a:r>
          </a:p>
          <a:p>
            <a:pPr lvl="2"/>
            <a:r>
              <a:rPr lang="ja-JP" altLang="en-US" dirty="0" smtClean="0"/>
              <a:t>データフローを複数のメソッドに渡って追跡する作業を</a:t>
            </a:r>
            <a:r>
              <a:rPr lang="en-US" altLang="ja-JP" dirty="0"/>
              <a:t> </a:t>
            </a:r>
            <a:r>
              <a:rPr lang="en-US" altLang="ja-JP" dirty="0" smtClean="0"/>
              <a:t>Thin Slicing </a:t>
            </a:r>
            <a:r>
              <a:rPr lang="ja-JP" altLang="en-US" dirty="0" smtClean="0"/>
              <a:t>によって置き換えられる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89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Thin Slice </a:t>
            </a:r>
            <a:r>
              <a:rPr kumimoji="1" lang="ja-JP" altLang="en-US" dirty="0" smtClean="0"/>
              <a:t>のサイズを計測し，統計的な評価を行った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サイズが平均して小さくなることを確認した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サイズが大きいものが</a:t>
            </a:r>
            <a:r>
              <a:rPr lang="en-US" altLang="ja-JP" dirty="0" smtClean="0"/>
              <a:t>20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40%</a:t>
            </a:r>
            <a:r>
              <a:rPr lang="ja-JP" altLang="en-US" dirty="0" smtClean="0"/>
              <a:t>存在する</a:t>
            </a:r>
            <a:endParaRPr lang="en-US" altLang="ja-JP" dirty="0" smtClean="0"/>
          </a:p>
          <a:p>
            <a:r>
              <a:rPr lang="en-US" altLang="ja-JP" dirty="0" smtClean="0"/>
              <a:t>Thin Slice </a:t>
            </a:r>
            <a:r>
              <a:rPr lang="ja-JP" altLang="en-US" dirty="0" smtClean="0"/>
              <a:t>のサイズ</a:t>
            </a:r>
            <a:r>
              <a:rPr kumimoji="1" lang="ja-JP" altLang="en-US" dirty="0" smtClean="0"/>
              <a:t>が大きくなる原因を調査する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サイズが大きいスライスはどのようなデータフローであるか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0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開発者はプログラムの保守作業に多くの時間を費やしている</a:t>
            </a:r>
            <a:endParaRPr lang="en-US" altLang="ja-JP" dirty="0" smtClean="0"/>
          </a:p>
          <a:p>
            <a:r>
              <a:rPr lang="ja-JP" altLang="en-US" dirty="0" smtClean="0"/>
              <a:t>プログラムの保守作業において，データ依存関係を探索する必要があり，この作業に多くの時間がかかる </a:t>
            </a:r>
            <a:r>
              <a:rPr lang="en-US" altLang="ja-JP" dirty="0" smtClean="0"/>
              <a:t>[2]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5877272"/>
            <a:ext cx="6224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[2] </a:t>
            </a:r>
            <a:r>
              <a:rPr lang="en-US" altLang="ja-JP" dirty="0" err="1" smtClean="0"/>
              <a:t>LaToza</a:t>
            </a:r>
            <a:r>
              <a:rPr lang="en-US" altLang="ja-JP" dirty="0"/>
              <a:t>, T. D. and Myers, B. A.: Developers ask </a:t>
            </a:r>
            <a:endParaRPr lang="en-US" altLang="ja-JP" dirty="0" smtClean="0"/>
          </a:p>
          <a:p>
            <a:r>
              <a:rPr lang="en-US" altLang="ja-JP" dirty="0" smtClean="0"/>
              <a:t>reachability questions</a:t>
            </a:r>
            <a:r>
              <a:rPr lang="en-US" altLang="ja-JP" dirty="0"/>
              <a:t>, </a:t>
            </a:r>
            <a:r>
              <a:rPr lang="en-US" altLang="ja-JP" i="1" dirty="0" smtClean="0"/>
              <a:t>Proc. </a:t>
            </a:r>
            <a:r>
              <a:rPr lang="en-US" altLang="ja-JP" i="1" dirty="0"/>
              <a:t>of </a:t>
            </a:r>
            <a:r>
              <a:rPr lang="en-US" altLang="ja-JP" i="1" dirty="0" smtClean="0"/>
              <a:t>ICSE</a:t>
            </a:r>
            <a:r>
              <a:rPr lang="en-US" altLang="ja-JP" dirty="0" smtClean="0"/>
              <a:t>, </a:t>
            </a:r>
            <a:r>
              <a:rPr lang="en-US" altLang="ja-JP" dirty="0"/>
              <a:t>pp. 185–194 (2010).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889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プログラムスライシング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プログラム内のある文の変数を基準として，その変数の値に影響を与える可能性のあるすべての文を抽出する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5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5616" y="3141920"/>
            <a:ext cx="2531462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ソースコード</a:t>
            </a:r>
            <a:endParaRPr lang="en-US" altLang="ja-JP" dirty="0" smtClean="0"/>
          </a:p>
          <a:p>
            <a:r>
              <a:rPr lang="en-US" altLang="ja-JP" i="1" dirty="0" smtClean="0"/>
              <a:t>     1  </a:t>
            </a:r>
            <a:r>
              <a:rPr lang="en-US" altLang="ja-JP" i="1" dirty="0"/>
              <a:t>void main() </a:t>
            </a:r>
            <a:r>
              <a:rPr lang="en-US" altLang="ja-JP" i="1" dirty="0" smtClean="0"/>
              <a:t>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2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sum </a:t>
            </a:r>
            <a:r>
              <a:rPr lang="en-US" altLang="ja-JP" i="1" dirty="0"/>
              <a:t>= 0;</a:t>
            </a:r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3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</a:t>
            </a:r>
            <a:r>
              <a:rPr lang="en-US" altLang="ja-JP" i="1" dirty="0" smtClean="0"/>
              <a:t> </a:t>
            </a:r>
            <a:r>
              <a:rPr lang="en-US" altLang="ja-JP" i="1" dirty="0"/>
              <a:t>= 1;</a:t>
            </a:r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4    </a:t>
            </a:r>
            <a:r>
              <a:rPr lang="en-US" altLang="ja-JP" i="1" dirty="0"/>
              <a:t>while (</a:t>
            </a:r>
            <a:r>
              <a:rPr lang="en-US" altLang="ja-JP" i="1" dirty="0" err="1"/>
              <a:t>i</a:t>
            </a:r>
            <a:r>
              <a:rPr lang="en-US" altLang="ja-JP" i="1" dirty="0"/>
              <a:t> &lt;= 10) {</a:t>
            </a:r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5      </a:t>
            </a:r>
            <a:r>
              <a:rPr lang="en-US" altLang="ja-JP" i="1" dirty="0"/>
              <a:t>sum = sum + </a:t>
            </a:r>
            <a:r>
              <a:rPr lang="en-US" altLang="ja-JP" i="1" dirty="0" err="1"/>
              <a:t>i</a:t>
            </a:r>
            <a:r>
              <a:rPr lang="en-US" altLang="ja-JP" i="1" dirty="0"/>
              <a:t>;</a:t>
            </a:r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6      </a:t>
            </a:r>
            <a:r>
              <a:rPr lang="en-US" altLang="ja-JP" i="1" dirty="0" err="1"/>
              <a:t>i</a:t>
            </a:r>
            <a:r>
              <a:rPr lang="en-US" altLang="ja-JP" i="1" dirty="0"/>
              <a:t> = </a:t>
            </a:r>
            <a:r>
              <a:rPr lang="en-US" altLang="ja-JP" i="1" dirty="0" err="1"/>
              <a:t>i</a:t>
            </a:r>
            <a:r>
              <a:rPr lang="en-US" altLang="ja-JP" i="1" dirty="0"/>
              <a:t> + 1;</a:t>
            </a:r>
          </a:p>
          <a:p>
            <a:r>
              <a:rPr lang="ja-JP" altLang="en-US" i="1" dirty="0"/>
              <a:t>     </a:t>
            </a:r>
            <a:r>
              <a:rPr lang="en-US" altLang="ja-JP" i="1" dirty="0"/>
              <a:t>7</a:t>
            </a:r>
            <a:r>
              <a:rPr lang="en-US" altLang="ja-JP" i="1" dirty="0" smtClean="0"/>
              <a:t>    }</a:t>
            </a:r>
          </a:p>
          <a:p>
            <a:r>
              <a:rPr lang="en-US" altLang="ja-JP" i="1" dirty="0" smtClean="0"/>
              <a:t>     8    print(</a:t>
            </a:r>
            <a:r>
              <a:rPr lang="en-US" altLang="ja-JP" i="1" dirty="0" err="1" smtClean="0">
                <a:solidFill>
                  <a:srgbClr val="FF0000"/>
                </a:solidFill>
              </a:rPr>
              <a:t>i</a:t>
            </a:r>
            <a:r>
              <a:rPr lang="en-US" altLang="ja-JP" i="1" dirty="0" smtClean="0"/>
              <a:t>);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9    print(sum);</a:t>
            </a:r>
            <a:endParaRPr lang="en-US" altLang="ja-JP" i="1" dirty="0"/>
          </a:p>
          <a:p>
            <a:r>
              <a:rPr lang="ja-JP" altLang="en-US" i="1" dirty="0"/>
              <a:t>    </a:t>
            </a:r>
            <a:r>
              <a:rPr lang="en-US" altLang="ja-JP" i="1" dirty="0" smtClean="0"/>
              <a:t>10  </a:t>
            </a:r>
            <a:r>
              <a:rPr lang="en-US" altLang="ja-JP" i="1" dirty="0"/>
              <a:t>}</a:t>
            </a:r>
            <a:endParaRPr kumimoji="1" lang="ja-JP" altLang="en-US" i="1" dirty="0"/>
          </a:p>
        </p:txBody>
      </p:sp>
      <p:sp>
        <p:nvSpPr>
          <p:cNvPr id="6" name="右矢印 5"/>
          <p:cNvSpPr/>
          <p:nvPr/>
        </p:nvSpPr>
        <p:spPr>
          <a:xfrm>
            <a:off x="3923928" y="4315536"/>
            <a:ext cx="1393330" cy="79208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23928" y="3501007"/>
            <a:ext cx="1393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プログラム</a:t>
            </a:r>
            <a:endParaRPr lang="en-US" altLang="ja-JP" dirty="0" smtClean="0"/>
          </a:p>
          <a:p>
            <a:r>
              <a:rPr kumimoji="1" lang="ja-JP" altLang="en-US" dirty="0"/>
              <a:t>スライシング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08104" y="3141920"/>
            <a:ext cx="2480166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スライス</a:t>
            </a:r>
            <a:endParaRPr lang="en-US" altLang="ja-JP" dirty="0" smtClean="0"/>
          </a:p>
          <a:p>
            <a:r>
              <a:rPr lang="en-US" altLang="ja-JP" i="1" dirty="0" smtClean="0"/>
              <a:t>     1  </a:t>
            </a:r>
            <a:r>
              <a:rPr lang="en-US" altLang="ja-JP" i="1" dirty="0"/>
              <a:t>void main() {</a:t>
            </a:r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3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</a:t>
            </a:r>
            <a:r>
              <a:rPr lang="en-US" altLang="ja-JP" i="1" dirty="0" smtClean="0"/>
              <a:t> </a:t>
            </a:r>
            <a:r>
              <a:rPr lang="en-US" altLang="ja-JP" i="1" dirty="0"/>
              <a:t>= 1;</a:t>
            </a:r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4    </a:t>
            </a:r>
            <a:r>
              <a:rPr lang="en-US" altLang="ja-JP" i="1" dirty="0"/>
              <a:t>while (</a:t>
            </a:r>
            <a:r>
              <a:rPr lang="en-US" altLang="ja-JP" i="1" dirty="0" err="1"/>
              <a:t>i</a:t>
            </a:r>
            <a:r>
              <a:rPr lang="en-US" altLang="ja-JP" i="1" dirty="0"/>
              <a:t> &lt;= 10) {</a:t>
            </a:r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</a:t>
            </a:r>
            <a:r>
              <a:rPr lang="en-US" altLang="ja-JP" i="1" dirty="0"/>
              <a:t>6</a:t>
            </a:r>
            <a:r>
              <a:rPr lang="en-US" altLang="ja-JP" i="1" dirty="0" smtClean="0"/>
              <a:t>      </a:t>
            </a:r>
            <a:r>
              <a:rPr lang="en-US" altLang="ja-JP" i="1" dirty="0" err="1"/>
              <a:t>i</a:t>
            </a:r>
            <a:r>
              <a:rPr lang="en-US" altLang="ja-JP" i="1" dirty="0"/>
              <a:t> = </a:t>
            </a:r>
            <a:r>
              <a:rPr lang="en-US" altLang="ja-JP" i="1" dirty="0" err="1"/>
              <a:t>i</a:t>
            </a:r>
            <a:r>
              <a:rPr lang="en-US" altLang="ja-JP" i="1" dirty="0"/>
              <a:t> + 1;</a:t>
            </a:r>
          </a:p>
          <a:p>
            <a:r>
              <a:rPr lang="ja-JP" altLang="en-US" i="1" dirty="0"/>
              <a:t>     </a:t>
            </a:r>
            <a:r>
              <a:rPr lang="en-US" altLang="ja-JP" i="1" dirty="0" smtClean="0"/>
              <a:t>7    }</a:t>
            </a:r>
          </a:p>
          <a:p>
            <a:r>
              <a:rPr lang="en-US" altLang="ja-JP" i="1" dirty="0" smtClean="0"/>
              <a:t>     8    </a:t>
            </a:r>
            <a:r>
              <a:rPr lang="en-US" altLang="ja-JP" i="1" dirty="0"/>
              <a:t>print(</a:t>
            </a:r>
            <a:r>
              <a:rPr lang="en-US" altLang="ja-JP" i="1" dirty="0" err="1">
                <a:solidFill>
                  <a:srgbClr val="FF0000"/>
                </a:solidFill>
              </a:rPr>
              <a:t>i</a:t>
            </a:r>
            <a:r>
              <a:rPr lang="en-US" altLang="ja-JP" i="1" dirty="0" smtClean="0"/>
              <a:t>);</a:t>
            </a:r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10  </a:t>
            </a:r>
            <a:r>
              <a:rPr lang="en-US" altLang="ja-JP" i="1" dirty="0"/>
              <a:t>}</a:t>
            </a:r>
            <a:endParaRPr kumimoji="1" lang="ja-JP" altLang="en-US" i="1" dirty="0"/>
          </a:p>
        </p:txBody>
      </p:sp>
      <p:sp>
        <p:nvSpPr>
          <p:cNvPr id="9" name="円/楕円 8"/>
          <p:cNvSpPr/>
          <p:nvPr/>
        </p:nvSpPr>
        <p:spPr>
          <a:xfrm>
            <a:off x="2339752" y="5394143"/>
            <a:ext cx="246437" cy="235354"/>
          </a:xfrm>
          <a:prstGeom prst="ellipse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矢印コネクタ 10"/>
          <p:cNvCxnSpPr/>
          <p:nvPr/>
        </p:nvCxnSpPr>
        <p:spPr>
          <a:xfrm flipH="1">
            <a:off x="2627784" y="5511820"/>
            <a:ext cx="36004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3059832" y="5327154"/>
            <a:ext cx="18549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スライシング基準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3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スライスのサイズ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スライスサイズの平均値は，プログラム全体の約</a:t>
            </a:r>
            <a:r>
              <a:rPr kumimoji="1" lang="en-US" altLang="ja-JP" dirty="0" smtClean="0"/>
              <a:t>30</a:t>
            </a:r>
            <a:r>
              <a:rPr kumimoji="1" lang="ja-JP" altLang="en-US" dirty="0" smtClean="0"/>
              <a:t>％である </a:t>
            </a:r>
            <a:r>
              <a:rPr kumimoji="1" lang="en-US" altLang="ja-JP" dirty="0" smtClean="0"/>
              <a:t>[3]</a:t>
            </a:r>
          </a:p>
          <a:p>
            <a:pPr lvl="1"/>
            <a:r>
              <a:rPr lang="en-US" altLang="ja-JP" dirty="0"/>
              <a:t>100</a:t>
            </a:r>
            <a:r>
              <a:rPr lang="ja-JP" altLang="en-US" dirty="0"/>
              <a:t>万</a:t>
            </a:r>
            <a:r>
              <a:rPr lang="ja-JP" altLang="en-US" dirty="0" smtClean="0"/>
              <a:t>行のプログラムの場合，平均で約</a:t>
            </a:r>
            <a:r>
              <a:rPr lang="en-US" altLang="ja-JP" dirty="0" smtClean="0"/>
              <a:t>30</a:t>
            </a:r>
            <a:r>
              <a:rPr lang="ja-JP" altLang="en-US" dirty="0" smtClean="0"/>
              <a:t>万行のスライスが抽出される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大規模</a:t>
            </a:r>
            <a:r>
              <a:rPr kumimoji="1" lang="ja-JP" altLang="en-US" dirty="0" smtClean="0"/>
              <a:t>プログラムではスライスサイズが大きくなってしまう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3923928" y="4149080"/>
            <a:ext cx="1080120" cy="792088"/>
          </a:xfrm>
          <a:prstGeom prst="down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66450" y="5049977"/>
            <a:ext cx="6595075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開発者がスライスを閲覧する用途において</a:t>
            </a:r>
            <a:endParaRPr lang="en-US" altLang="ja-JP" sz="2800" dirty="0" smtClean="0"/>
          </a:p>
          <a:p>
            <a:r>
              <a:rPr lang="ja-JP" altLang="en-US" sz="2800" dirty="0" smtClean="0"/>
              <a:t>プログラムスライシングの利用は困難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30040" y="6004085"/>
            <a:ext cx="7207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[3] Binkley</a:t>
            </a:r>
            <a:r>
              <a:rPr lang="en-US" altLang="ja-JP" dirty="0"/>
              <a:t>, D., Gold, N. and Harman, M.: An </a:t>
            </a:r>
            <a:r>
              <a:rPr lang="en-US" altLang="ja-JP" dirty="0" smtClean="0"/>
              <a:t>empirical study </a:t>
            </a:r>
            <a:r>
              <a:rPr lang="en-US" altLang="ja-JP" dirty="0"/>
              <a:t>of static </a:t>
            </a:r>
            <a:endParaRPr lang="en-US" altLang="ja-JP" dirty="0" smtClean="0"/>
          </a:p>
          <a:p>
            <a:r>
              <a:rPr lang="en-US" altLang="ja-JP" dirty="0" smtClean="0"/>
              <a:t>program slice </a:t>
            </a:r>
            <a:r>
              <a:rPr lang="en-US" altLang="ja-JP" dirty="0"/>
              <a:t>size</a:t>
            </a:r>
            <a:r>
              <a:rPr lang="en-US" altLang="ja-JP" dirty="0" smtClean="0"/>
              <a:t>, </a:t>
            </a:r>
            <a:r>
              <a:rPr lang="en-US" altLang="ja-JP" i="1" dirty="0"/>
              <a:t>ACM </a:t>
            </a:r>
            <a:r>
              <a:rPr lang="en-US" altLang="ja-JP" i="1" dirty="0" smtClean="0"/>
              <a:t>TOSEM</a:t>
            </a:r>
            <a:r>
              <a:rPr lang="en-US" altLang="ja-JP" dirty="0" smtClean="0"/>
              <a:t>, </a:t>
            </a:r>
            <a:r>
              <a:rPr lang="en-US" altLang="ja-JP" dirty="0"/>
              <a:t>Vol. 16, No. </a:t>
            </a:r>
            <a:r>
              <a:rPr lang="en-US" altLang="ja-JP" dirty="0" smtClean="0"/>
              <a:t>2, pp</a:t>
            </a:r>
            <a:r>
              <a:rPr lang="en-US" altLang="ja-JP" dirty="0"/>
              <a:t>. 1–32 (2007).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7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Thin Slicing</a:t>
            </a:r>
            <a:r>
              <a:rPr lang="ja-JP" altLang="en-US" dirty="0"/>
              <a:t> </a:t>
            </a:r>
            <a:r>
              <a:rPr lang="en-US" altLang="ja-JP" dirty="0" smtClean="0"/>
              <a:t>[1]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制御フローを無視して，限定したデータフローのみに着目する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スライスサイズが小さくなる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データの生成元が特定できる</a:t>
            </a:r>
            <a:endParaRPr lang="en-US" altLang="ja-JP" dirty="0" smtClean="0"/>
          </a:p>
          <a:p>
            <a:r>
              <a:rPr lang="ja-JP" altLang="en-US" dirty="0" smtClean="0"/>
              <a:t>プログラムの保守に</a:t>
            </a:r>
            <a:r>
              <a:rPr lang="ja-JP" altLang="en-US" dirty="0"/>
              <a:t>かかる</a:t>
            </a:r>
            <a:r>
              <a:rPr lang="ja-JP" altLang="en-US" dirty="0" smtClean="0"/>
              <a:t>時間が減少する</a:t>
            </a:r>
            <a:endParaRPr lang="en-US" altLang="ja-JP" dirty="0" smtClean="0"/>
          </a:p>
          <a:p>
            <a:pPr lvl="1"/>
            <a:r>
              <a:rPr lang="ja-JP" altLang="en-US" dirty="0"/>
              <a:t>プログラム</a:t>
            </a:r>
            <a:r>
              <a:rPr lang="ja-JP" altLang="en-US" dirty="0" smtClean="0"/>
              <a:t>理解の時間が減少した</a:t>
            </a:r>
            <a:r>
              <a:rPr lang="en-US" altLang="ja-JP" dirty="0" smtClean="0"/>
              <a:t>22</a:t>
            </a:r>
            <a:r>
              <a:rPr lang="ja-JP" altLang="en-US" dirty="0" smtClean="0"/>
              <a:t>個の例 </a:t>
            </a:r>
            <a:r>
              <a:rPr lang="en-US" altLang="ja-JP" dirty="0" smtClean="0"/>
              <a:t>[1]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4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Thin Slicing 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基準となる文がデータ依存する文を抽出する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手続き</a:t>
            </a:r>
            <a:r>
              <a:rPr lang="ja-JP" altLang="en-US" dirty="0" smtClean="0"/>
              <a:t>内のデータ依存関係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ポインタ変数のデータ依存関係は無視する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文 </a:t>
            </a:r>
            <a:r>
              <a:rPr lang="en-US" altLang="ja-JP" dirty="0" smtClean="0"/>
              <a:t>y = </a:t>
            </a:r>
            <a:r>
              <a:rPr lang="en-US" altLang="ja-JP" dirty="0" err="1" smtClean="0"/>
              <a:t>p.f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において，変数 </a:t>
            </a:r>
            <a:r>
              <a:rPr lang="en-US" altLang="ja-JP" dirty="0" smtClean="0"/>
              <a:t>p </a:t>
            </a:r>
            <a:r>
              <a:rPr lang="ja-JP" altLang="en-US" dirty="0" smtClean="0"/>
              <a:t>のデータ依存関係は無視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手続き</a:t>
            </a:r>
            <a:r>
              <a:rPr kumimoji="1" lang="ja-JP" altLang="en-US" dirty="0" smtClean="0"/>
              <a:t>間のデータ依存関係</a:t>
            </a:r>
            <a:endParaRPr lang="en-US" altLang="ja-JP" dirty="0"/>
          </a:p>
          <a:p>
            <a:pPr lvl="2"/>
            <a:r>
              <a:rPr kumimoji="1" lang="ja-JP" altLang="en-US" dirty="0" smtClean="0"/>
              <a:t>仮パラメータが実パラメータにデータ依存する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呼び出し元が呼び出し先の返り値にデータ依存する</a:t>
            </a:r>
            <a:endParaRPr lang="en-US" altLang="ja-JP" dirty="0" smtClean="0"/>
          </a:p>
          <a:p>
            <a:pPr lvl="1"/>
            <a:r>
              <a:rPr lang="ja-JP" altLang="en-US" dirty="0"/>
              <a:t>ヒープ</a:t>
            </a:r>
            <a:r>
              <a:rPr lang="ja-JP" altLang="en-US" dirty="0" smtClean="0"/>
              <a:t>領域のデータ依存関係</a:t>
            </a:r>
            <a:endParaRPr lang="en-US" altLang="ja-JP" dirty="0" smtClean="0"/>
          </a:p>
          <a:p>
            <a:pPr lvl="2"/>
            <a:r>
              <a:rPr lang="ja-JP" altLang="en-US" dirty="0"/>
              <a:t>同一</a:t>
            </a:r>
            <a:r>
              <a:rPr lang="ja-JP" altLang="en-US" dirty="0" smtClean="0"/>
              <a:t>のフィールド</a:t>
            </a:r>
            <a:r>
              <a:rPr lang="ja-JP" altLang="en-US" dirty="0"/>
              <a:t>また</a:t>
            </a:r>
            <a:r>
              <a:rPr lang="ja-JP" altLang="en-US" dirty="0" smtClean="0"/>
              <a:t>は配列の内容を代入，参照する可能性のある文の組について，所属する手続きに関係なく，参照する文が代入する文にデータ依存する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7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Thin Slicing </a:t>
            </a:r>
            <a:r>
              <a:rPr kumimoji="1" lang="ja-JP" altLang="en-US" dirty="0" smtClean="0"/>
              <a:t>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5576" y="1560829"/>
            <a:ext cx="2270622" cy="5078313"/>
          </a:xfrm>
          <a:prstGeom prst="rect">
            <a:avLst/>
          </a:prstGeom>
          <a:solidFill>
            <a:schemeClr val="lt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ソースコード</a:t>
            </a:r>
            <a:endParaRPr lang="en-US" altLang="ja-JP" dirty="0" smtClean="0"/>
          </a:p>
          <a:p>
            <a:r>
              <a:rPr lang="en-US" altLang="ja-JP" i="1" dirty="0" smtClean="0"/>
              <a:t>     1  </a:t>
            </a:r>
            <a:r>
              <a:rPr lang="en-US" altLang="ja-JP" i="1" dirty="0"/>
              <a:t>void main() </a:t>
            </a:r>
            <a:r>
              <a:rPr lang="en-US" altLang="ja-JP" i="1" dirty="0" smtClean="0"/>
              <a:t>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2    A x, z, w;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3    </a:t>
            </a:r>
            <a:r>
              <a:rPr lang="en-US" altLang="ja-JP" i="1" dirty="0" err="1"/>
              <a:t>int</a:t>
            </a:r>
            <a:r>
              <a:rPr lang="en-US" altLang="ja-JP" i="1" dirty="0"/>
              <a:t> </a:t>
            </a:r>
            <a:r>
              <a:rPr lang="en-US" altLang="ja-JP" i="1" dirty="0" smtClean="0"/>
              <a:t>a, b;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4    a = 1;</a:t>
            </a:r>
            <a:endParaRPr lang="en-US" altLang="ja-JP" i="1" dirty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5    x = new A();</a:t>
            </a:r>
            <a:endParaRPr lang="en-US" altLang="ja-JP" i="1" dirty="0"/>
          </a:p>
          <a:p>
            <a:r>
              <a:rPr lang="en-US" altLang="ja-JP" i="1" dirty="0"/>
              <a:t>     6</a:t>
            </a:r>
            <a:r>
              <a:rPr lang="en-US" altLang="ja-JP" i="1" dirty="0" smtClean="0"/>
              <a:t>    z = x;</a:t>
            </a:r>
            <a:endParaRPr lang="en-US" altLang="ja-JP" i="1" dirty="0"/>
          </a:p>
          <a:p>
            <a:r>
              <a:rPr lang="en-US" altLang="ja-JP" i="1" dirty="0"/>
              <a:t>     7</a:t>
            </a:r>
            <a:r>
              <a:rPr lang="en-US" altLang="ja-JP" i="1" dirty="0" smtClean="0"/>
              <a:t>    b =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(a);</a:t>
            </a:r>
            <a:endParaRPr lang="en-US" altLang="ja-JP" i="1" dirty="0"/>
          </a:p>
          <a:p>
            <a:r>
              <a:rPr lang="ja-JP" altLang="en-US" i="1" dirty="0"/>
              <a:t>     </a:t>
            </a:r>
            <a:r>
              <a:rPr lang="en-US" altLang="ja-JP" i="1" dirty="0"/>
              <a:t>8</a:t>
            </a:r>
            <a:r>
              <a:rPr lang="en-US" altLang="ja-JP" i="1" dirty="0" smtClean="0"/>
              <a:t>    w = x;</a:t>
            </a:r>
          </a:p>
          <a:p>
            <a:r>
              <a:rPr lang="en-US" altLang="ja-JP" i="1" dirty="0" smtClean="0"/>
              <a:t>    </a:t>
            </a:r>
            <a:r>
              <a:rPr lang="en-US" altLang="ja-JP" i="1" dirty="0"/>
              <a:t> </a:t>
            </a:r>
            <a:r>
              <a:rPr lang="en-US" altLang="ja-JP" i="1" dirty="0" smtClean="0"/>
              <a:t>9    </a:t>
            </a:r>
            <a:r>
              <a:rPr lang="en-US" altLang="ja-JP" i="1" dirty="0" err="1" smtClean="0"/>
              <a:t>w.f</a:t>
            </a:r>
            <a:r>
              <a:rPr lang="en-US" altLang="ja-JP" i="1" dirty="0" smtClean="0"/>
              <a:t> = b;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10   if (w == z) 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11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v = </a:t>
            </a:r>
            <a:r>
              <a:rPr lang="en-US" altLang="ja-JP" i="1" dirty="0" err="1" smtClean="0"/>
              <a:t>z.f</a:t>
            </a:r>
            <a:r>
              <a:rPr lang="en-US" altLang="ja-JP" i="1" dirty="0" smtClean="0"/>
              <a:t>;</a:t>
            </a:r>
          </a:p>
          <a:p>
            <a:r>
              <a:rPr lang="en-US" altLang="ja-JP" i="1" dirty="0" smtClean="0"/>
              <a:t>    12   }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13 }</a:t>
            </a:r>
          </a:p>
          <a:p>
            <a:r>
              <a:rPr lang="en-US" altLang="ja-JP" i="1" dirty="0" smtClean="0"/>
              <a:t>    14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x) {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15   return x + 1;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16 }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17 class A { </a:t>
            </a:r>
            <a:r>
              <a:rPr kumimoji="1" lang="en-US" altLang="ja-JP" i="1" dirty="0" err="1" smtClean="0"/>
              <a:t>int</a:t>
            </a:r>
            <a:r>
              <a:rPr kumimoji="1" lang="en-US" altLang="ja-JP" i="1" dirty="0" smtClean="0"/>
              <a:t> f; }</a:t>
            </a:r>
            <a:endParaRPr kumimoji="1" lang="ja-JP" altLang="en-US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76" y="1560829"/>
            <a:ext cx="2270622" cy="5078313"/>
          </a:xfrm>
          <a:prstGeom prst="rect">
            <a:avLst/>
          </a:prstGeom>
          <a:solidFill>
            <a:schemeClr val="lt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ソースコード</a:t>
            </a:r>
            <a:endParaRPr lang="en-US" altLang="ja-JP" dirty="0" smtClean="0"/>
          </a:p>
          <a:p>
            <a:r>
              <a:rPr lang="en-US" altLang="ja-JP" i="1" dirty="0" smtClean="0"/>
              <a:t>     1  </a:t>
            </a:r>
            <a:r>
              <a:rPr lang="en-US" altLang="ja-JP" i="1" dirty="0"/>
              <a:t>void main() </a:t>
            </a:r>
            <a:r>
              <a:rPr lang="en-US" altLang="ja-JP" i="1" dirty="0" smtClean="0"/>
              <a:t>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2    A x, z, w;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3    </a:t>
            </a:r>
            <a:r>
              <a:rPr lang="en-US" altLang="ja-JP" i="1" dirty="0" err="1"/>
              <a:t>int</a:t>
            </a:r>
            <a:r>
              <a:rPr lang="en-US" altLang="ja-JP" i="1" dirty="0"/>
              <a:t> </a:t>
            </a:r>
            <a:r>
              <a:rPr lang="en-US" altLang="ja-JP" i="1" dirty="0" smtClean="0"/>
              <a:t>a, b;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4    a = 1;</a:t>
            </a:r>
            <a:endParaRPr lang="en-US" altLang="ja-JP" i="1" dirty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5    x = new A();</a:t>
            </a:r>
            <a:endParaRPr lang="en-US" altLang="ja-JP" i="1" dirty="0"/>
          </a:p>
          <a:p>
            <a:r>
              <a:rPr lang="en-US" altLang="ja-JP" i="1" dirty="0"/>
              <a:t>     6</a:t>
            </a:r>
            <a:r>
              <a:rPr lang="en-US" altLang="ja-JP" i="1" dirty="0" smtClean="0"/>
              <a:t>    z = x;</a:t>
            </a:r>
            <a:endParaRPr lang="en-US" altLang="ja-JP" i="1" dirty="0"/>
          </a:p>
          <a:p>
            <a:r>
              <a:rPr lang="en-US" altLang="ja-JP" i="1" dirty="0"/>
              <a:t>     7</a:t>
            </a:r>
            <a:r>
              <a:rPr lang="en-US" altLang="ja-JP" i="1" dirty="0" smtClean="0"/>
              <a:t>    b =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(a);</a:t>
            </a:r>
            <a:endParaRPr lang="en-US" altLang="ja-JP" i="1" dirty="0"/>
          </a:p>
          <a:p>
            <a:r>
              <a:rPr lang="ja-JP" altLang="en-US" i="1" dirty="0"/>
              <a:t>     </a:t>
            </a:r>
            <a:r>
              <a:rPr lang="en-US" altLang="ja-JP" i="1" dirty="0"/>
              <a:t>8</a:t>
            </a:r>
            <a:r>
              <a:rPr lang="en-US" altLang="ja-JP" i="1" dirty="0" smtClean="0"/>
              <a:t>    w = x;</a:t>
            </a:r>
          </a:p>
          <a:p>
            <a:r>
              <a:rPr lang="en-US" altLang="ja-JP" i="1" dirty="0" smtClean="0"/>
              <a:t>    </a:t>
            </a:r>
            <a:r>
              <a:rPr lang="en-US" altLang="ja-JP" i="1" dirty="0"/>
              <a:t> </a:t>
            </a:r>
            <a:r>
              <a:rPr lang="en-US" altLang="ja-JP" i="1" dirty="0" smtClean="0"/>
              <a:t>9    </a:t>
            </a:r>
            <a:r>
              <a:rPr lang="en-US" altLang="ja-JP" i="1" dirty="0" err="1" smtClean="0"/>
              <a:t>w.f</a:t>
            </a:r>
            <a:r>
              <a:rPr lang="en-US" altLang="ja-JP" i="1" dirty="0" smtClean="0"/>
              <a:t> = b;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10   if (w == z) 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11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smtClean="0">
                <a:solidFill>
                  <a:srgbClr val="FF0000"/>
                </a:solidFill>
              </a:rPr>
              <a:t>v</a:t>
            </a:r>
            <a:r>
              <a:rPr lang="en-US" altLang="ja-JP" i="1" dirty="0" smtClean="0"/>
              <a:t> = </a:t>
            </a:r>
            <a:r>
              <a:rPr lang="en-US" altLang="ja-JP" i="1" dirty="0" err="1" smtClean="0"/>
              <a:t>z.f</a:t>
            </a:r>
            <a:r>
              <a:rPr lang="en-US" altLang="ja-JP" i="1" dirty="0" smtClean="0"/>
              <a:t>;</a:t>
            </a:r>
          </a:p>
          <a:p>
            <a:r>
              <a:rPr lang="en-US" altLang="ja-JP" i="1" dirty="0" smtClean="0"/>
              <a:t>    12   }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13 }</a:t>
            </a:r>
          </a:p>
          <a:p>
            <a:r>
              <a:rPr lang="en-US" altLang="ja-JP" i="1" dirty="0" smtClean="0"/>
              <a:t>    14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x) {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15   return x + 1;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16 }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17 class A { </a:t>
            </a:r>
            <a:r>
              <a:rPr kumimoji="1" lang="en-US" altLang="ja-JP" i="1" dirty="0" err="1" smtClean="0"/>
              <a:t>int</a:t>
            </a:r>
            <a:r>
              <a:rPr kumimoji="1" lang="en-US" altLang="ja-JP" i="1" dirty="0" smtClean="0"/>
              <a:t> f; }</a:t>
            </a:r>
            <a:endParaRPr kumimoji="1" lang="ja-JP" altLang="en-US" i="1" dirty="0"/>
          </a:p>
        </p:txBody>
      </p:sp>
      <p:sp>
        <p:nvSpPr>
          <p:cNvPr id="9" name="右矢印 8"/>
          <p:cNvSpPr/>
          <p:nvPr/>
        </p:nvSpPr>
        <p:spPr>
          <a:xfrm>
            <a:off x="3258606" y="3848229"/>
            <a:ext cx="1393330" cy="792088"/>
          </a:xfrm>
          <a:prstGeom prst="rightArrow">
            <a:avLst/>
          </a:prstGeom>
          <a:solidFill>
            <a:schemeClr val="accent1"/>
          </a:solidFill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66621" y="3284984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Thin Slicing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8024" y="1560829"/>
            <a:ext cx="2232248" cy="5078313"/>
          </a:xfrm>
          <a:prstGeom prst="rect">
            <a:avLst/>
          </a:prstGeom>
          <a:solidFill>
            <a:schemeClr val="l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Thin Slice</a:t>
            </a:r>
          </a:p>
          <a:p>
            <a:endParaRPr lang="en-US" altLang="ja-JP" i="1" dirty="0" smtClean="0"/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4    a = 1;</a:t>
            </a:r>
            <a:endParaRPr lang="en-US" altLang="ja-JP" i="1" dirty="0"/>
          </a:p>
          <a:p>
            <a:endParaRPr lang="en-US" altLang="ja-JP" i="1" dirty="0" smtClean="0"/>
          </a:p>
          <a:p>
            <a:endParaRPr lang="en-US" altLang="ja-JP" i="1" dirty="0"/>
          </a:p>
          <a:p>
            <a:r>
              <a:rPr lang="en-US" altLang="ja-JP" i="1" dirty="0" smtClean="0"/>
              <a:t>     7    b =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(a);</a:t>
            </a:r>
            <a:endParaRPr lang="en-US" altLang="ja-JP" i="1" dirty="0"/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9    </a:t>
            </a:r>
            <a:r>
              <a:rPr lang="en-US" altLang="ja-JP" i="1" dirty="0" err="1" smtClean="0"/>
              <a:t>w.f</a:t>
            </a:r>
            <a:r>
              <a:rPr lang="en-US" altLang="ja-JP" i="1" dirty="0" smtClean="0"/>
              <a:t> = b;</a:t>
            </a:r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11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v = </a:t>
            </a:r>
            <a:r>
              <a:rPr lang="en-US" altLang="ja-JP" i="1" dirty="0" err="1" smtClean="0"/>
              <a:t>z.f</a:t>
            </a:r>
            <a:r>
              <a:rPr lang="en-US" altLang="ja-JP" i="1" dirty="0" smtClean="0"/>
              <a:t>;</a:t>
            </a:r>
          </a:p>
          <a:p>
            <a:r>
              <a:rPr lang="en-US" altLang="ja-JP" i="1" dirty="0" smtClean="0"/>
              <a:t>    </a:t>
            </a:r>
            <a:endParaRPr lang="en-US" altLang="ja-JP" i="1" dirty="0"/>
          </a:p>
          <a:p>
            <a:endParaRPr lang="en-US" altLang="ja-JP" i="1" dirty="0" smtClean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14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x) {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15   return x + 1;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16 }</a:t>
            </a:r>
          </a:p>
          <a:p>
            <a:endParaRPr lang="en-US" altLang="ja-JP" i="1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516216" y="2276872"/>
            <a:ext cx="249299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変数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がデータ依存する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文が抽出されている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518324" y="3848229"/>
            <a:ext cx="249299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変数</a:t>
            </a:r>
            <a:r>
              <a:rPr kumimoji="1" lang="en-US" altLang="ja-JP" dirty="0" smtClean="0">
                <a:solidFill>
                  <a:srgbClr val="0070C0"/>
                </a:solidFill>
              </a:rPr>
              <a:t>z</a:t>
            </a:r>
            <a:r>
              <a:rPr kumimoji="1" lang="ja-JP" altLang="en-US" dirty="0" smtClean="0">
                <a:solidFill>
                  <a:srgbClr val="0070C0"/>
                </a:solidFill>
              </a:rPr>
              <a:t>がデータ依存する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文は</a:t>
            </a:r>
            <a:r>
              <a:rPr lang="ja-JP" altLang="en-US" dirty="0" smtClean="0">
                <a:solidFill>
                  <a:srgbClr val="0070C0"/>
                </a:solidFill>
              </a:rPr>
              <a:t>抽出</a:t>
            </a:r>
            <a:r>
              <a:rPr lang="ja-JP" altLang="en-US" dirty="0">
                <a:solidFill>
                  <a:srgbClr val="0070C0"/>
                </a:solidFill>
              </a:rPr>
              <a:t>されていない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55576" y="1560828"/>
            <a:ext cx="2270622" cy="5078313"/>
          </a:xfrm>
          <a:prstGeom prst="rect">
            <a:avLst/>
          </a:prstGeom>
          <a:solidFill>
            <a:schemeClr val="lt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ソースコード</a:t>
            </a:r>
            <a:endParaRPr lang="en-US" altLang="ja-JP" dirty="0" smtClean="0"/>
          </a:p>
          <a:p>
            <a:r>
              <a:rPr lang="en-US" altLang="ja-JP" i="1" dirty="0" smtClean="0"/>
              <a:t>     1  </a:t>
            </a:r>
            <a:r>
              <a:rPr lang="en-US" altLang="ja-JP" i="1" dirty="0"/>
              <a:t>void main() </a:t>
            </a:r>
            <a:r>
              <a:rPr lang="en-US" altLang="ja-JP" i="1" dirty="0" smtClean="0"/>
              <a:t>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2    A x, z, w;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3    </a:t>
            </a:r>
            <a:r>
              <a:rPr lang="en-US" altLang="ja-JP" i="1" dirty="0" err="1"/>
              <a:t>int</a:t>
            </a:r>
            <a:r>
              <a:rPr lang="en-US" altLang="ja-JP" i="1" dirty="0"/>
              <a:t> </a:t>
            </a:r>
            <a:r>
              <a:rPr lang="en-US" altLang="ja-JP" i="1" dirty="0" smtClean="0"/>
              <a:t>a, b;</a:t>
            </a:r>
            <a:endParaRPr lang="en-US" altLang="ja-JP" i="1" dirty="0"/>
          </a:p>
          <a:p>
            <a:r>
              <a:rPr lang="en-US" altLang="ja-JP" i="1" dirty="0"/>
              <a:t>     </a:t>
            </a:r>
            <a:r>
              <a:rPr lang="en-US" altLang="ja-JP" i="1" dirty="0" smtClean="0"/>
              <a:t>4    a = 1;</a:t>
            </a:r>
            <a:endParaRPr lang="en-US" altLang="ja-JP" i="1" dirty="0"/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 </a:t>
            </a:r>
            <a:r>
              <a:rPr lang="en-US" altLang="ja-JP" i="1" dirty="0" smtClean="0">
                <a:solidFill>
                  <a:srgbClr val="0070C0"/>
                </a:solidFill>
              </a:rPr>
              <a:t>5    x = new A();</a:t>
            </a:r>
            <a:endParaRPr lang="en-US" altLang="ja-JP" i="1" dirty="0">
              <a:solidFill>
                <a:srgbClr val="0070C0"/>
              </a:solidFill>
            </a:endParaRPr>
          </a:p>
          <a:p>
            <a:r>
              <a:rPr lang="en-US" altLang="ja-JP" i="1" dirty="0"/>
              <a:t>     </a:t>
            </a:r>
            <a:r>
              <a:rPr lang="en-US" altLang="ja-JP" i="1" dirty="0">
                <a:solidFill>
                  <a:srgbClr val="0070C0"/>
                </a:solidFill>
              </a:rPr>
              <a:t>6</a:t>
            </a:r>
            <a:r>
              <a:rPr lang="en-US" altLang="ja-JP" i="1" dirty="0" smtClean="0">
                <a:solidFill>
                  <a:srgbClr val="0070C0"/>
                </a:solidFill>
              </a:rPr>
              <a:t>    z = x</a:t>
            </a:r>
            <a:r>
              <a:rPr lang="en-US" altLang="ja-JP" i="1" dirty="0" smtClean="0"/>
              <a:t>;</a:t>
            </a:r>
            <a:endParaRPr lang="en-US" altLang="ja-JP" i="1" dirty="0"/>
          </a:p>
          <a:p>
            <a:r>
              <a:rPr lang="en-US" altLang="ja-JP" i="1" dirty="0"/>
              <a:t>     7</a:t>
            </a:r>
            <a:r>
              <a:rPr lang="en-US" altLang="ja-JP" i="1" dirty="0" smtClean="0"/>
              <a:t>    b =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(a);</a:t>
            </a:r>
            <a:endParaRPr lang="en-US" altLang="ja-JP" i="1" dirty="0"/>
          </a:p>
          <a:p>
            <a:r>
              <a:rPr lang="ja-JP" altLang="en-US" i="1" dirty="0"/>
              <a:t>     </a:t>
            </a:r>
            <a:r>
              <a:rPr lang="en-US" altLang="ja-JP" i="1" dirty="0"/>
              <a:t>8</a:t>
            </a:r>
            <a:r>
              <a:rPr lang="en-US" altLang="ja-JP" i="1" dirty="0" smtClean="0"/>
              <a:t>    w = x;</a:t>
            </a:r>
          </a:p>
          <a:p>
            <a:r>
              <a:rPr lang="en-US" altLang="ja-JP" i="1" dirty="0" smtClean="0"/>
              <a:t>    </a:t>
            </a:r>
            <a:r>
              <a:rPr lang="en-US" altLang="ja-JP" i="1" dirty="0"/>
              <a:t> </a:t>
            </a:r>
            <a:r>
              <a:rPr lang="en-US" altLang="ja-JP" i="1" dirty="0" smtClean="0"/>
              <a:t>9    </a:t>
            </a:r>
            <a:r>
              <a:rPr lang="en-US" altLang="ja-JP" i="1" dirty="0" err="1" smtClean="0"/>
              <a:t>w.f</a:t>
            </a:r>
            <a:r>
              <a:rPr lang="en-US" altLang="ja-JP" i="1" dirty="0" smtClean="0"/>
              <a:t> = b;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10   if (w == z) {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11    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smtClean="0">
                <a:solidFill>
                  <a:srgbClr val="FF0000"/>
                </a:solidFill>
              </a:rPr>
              <a:t>v</a:t>
            </a:r>
            <a:r>
              <a:rPr lang="en-US" altLang="ja-JP" i="1" dirty="0" smtClean="0"/>
              <a:t> = </a:t>
            </a:r>
            <a:r>
              <a:rPr lang="en-US" altLang="ja-JP" i="1" dirty="0" err="1" smtClean="0">
                <a:solidFill>
                  <a:srgbClr val="0070C0"/>
                </a:solidFill>
              </a:rPr>
              <a:t>z</a:t>
            </a:r>
            <a:r>
              <a:rPr lang="en-US" altLang="ja-JP" i="1" dirty="0" err="1" smtClean="0"/>
              <a:t>.f</a:t>
            </a:r>
            <a:r>
              <a:rPr lang="en-US" altLang="ja-JP" i="1" dirty="0" smtClean="0"/>
              <a:t>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12   }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13 }</a:t>
            </a:r>
          </a:p>
          <a:p>
            <a:r>
              <a:rPr lang="en-US" altLang="ja-JP" i="1" dirty="0" smtClean="0"/>
              <a:t>    14 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</a:t>
            </a:r>
            <a:r>
              <a:rPr lang="en-US" altLang="ja-JP" i="1" dirty="0" err="1" smtClean="0"/>
              <a:t>inc</a:t>
            </a:r>
            <a:r>
              <a:rPr lang="en-US" altLang="ja-JP" i="1" dirty="0" smtClean="0"/>
              <a:t>(</a:t>
            </a:r>
            <a:r>
              <a:rPr lang="en-US" altLang="ja-JP" i="1" dirty="0" err="1" smtClean="0"/>
              <a:t>int</a:t>
            </a:r>
            <a:r>
              <a:rPr lang="en-US" altLang="ja-JP" i="1" dirty="0" smtClean="0"/>
              <a:t> x) {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15   return x + 1;</a:t>
            </a:r>
          </a:p>
          <a:p>
            <a:r>
              <a:rPr lang="en-US" altLang="ja-JP" i="1" dirty="0"/>
              <a:t> </a:t>
            </a:r>
            <a:r>
              <a:rPr lang="en-US" altLang="ja-JP" i="1" dirty="0" smtClean="0"/>
              <a:t>   16 }</a:t>
            </a:r>
          </a:p>
          <a:p>
            <a:r>
              <a:rPr kumimoji="1" lang="en-US" altLang="ja-JP" i="1" dirty="0"/>
              <a:t> </a:t>
            </a:r>
            <a:r>
              <a:rPr kumimoji="1" lang="en-US" altLang="ja-JP" i="1" dirty="0" smtClean="0"/>
              <a:t>   17 class A { </a:t>
            </a:r>
            <a:r>
              <a:rPr kumimoji="1" lang="en-US" altLang="ja-JP" i="1" dirty="0" err="1" smtClean="0"/>
              <a:t>int</a:t>
            </a:r>
            <a:r>
              <a:rPr kumimoji="1" lang="en-US" altLang="ja-JP" i="1" dirty="0" smtClean="0"/>
              <a:t> f; }</a:t>
            </a:r>
            <a:endParaRPr kumimoji="1" lang="ja-JP" altLang="en-US" i="1" dirty="0"/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2843808" y="3140968"/>
            <a:ext cx="2160240" cy="0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2843808" y="3356992"/>
            <a:ext cx="2160240" cy="0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1691680" y="4941168"/>
            <a:ext cx="18549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スライシング基準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2285964" y="4667916"/>
            <a:ext cx="236822" cy="228843"/>
          </a:xfrm>
          <a:prstGeom prst="ellipse">
            <a:avLst/>
          </a:prstGeom>
          <a:noFill/>
          <a:ln>
            <a:solidFill>
              <a:srgbClr val="0070C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1890887" y="4656527"/>
            <a:ext cx="246437" cy="235354"/>
          </a:xfrm>
          <a:prstGeom prst="ellipse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94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/>
      <p:bldP spid="11" grpId="0" animBg="1"/>
      <p:bldP spid="3" grpId="0" animBg="1"/>
      <p:bldP spid="12" grpId="0" animBg="1"/>
      <p:bldP spid="13" grpId="0" animBg="1"/>
      <p:bldP spid="8" grpId="0" animBg="1"/>
      <p:bldP spid="17" grpId="0" animBg="1"/>
      <p:bldP spid="7" grpId="0" animBg="1"/>
    </p:bld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  <a:tailEnd type="arrow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21329</TotalTime>
  <Words>4379</Words>
  <Application>Microsoft Office PowerPoint</Application>
  <PresentationFormat>画面に合わせる (4:3)</PresentationFormat>
  <Paragraphs>917</Paragraphs>
  <Slides>32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Sel-CoolMetal-white</vt:lpstr>
      <vt:lpstr>Thin Slice のサイズに関する統計的評価</vt:lpstr>
      <vt:lpstr>概要</vt:lpstr>
      <vt:lpstr>発表内容</vt:lpstr>
      <vt:lpstr>背景</vt:lpstr>
      <vt:lpstr>プログラムスライシング</vt:lpstr>
      <vt:lpstr>スライスのサイズ</vt:lpstr>
      <vt:lpstr>Thin Slicing [1]</vt:lpstr>
      <vt:lpstr>Thin Slicing の定義</vt:lpstr>
      <vt:lpstr>Thin Slicing の例</vt:lpstr>
      <vt:lpstr>調査すべきこと</vt:lpstr>
      <vt:lpstr>Thin Slicing が有効であると考えられる例</vt:lpstr>
      <vt:lpstr>Thin Slicing が有効でないと考えられる例</vt:lpstr>
      <vt:lpstr>Thin Slicing が有効でないと考えられる例</vt:lpstr>
      <vt:lpstr>リサーチクエスチョン</vt:lpstr>
      <vt:lpstr>Thin Slicing の実装</vt:lpstr>
      <vt:lpstr>Java のバイトコード</vt:lpstr>
      <vt:lpstr>グラフの作成</vt:lpstr>
      <vt:lpstr>PowerPoint プレゼンテーション</vt:lpstr>
      <vt:lpstr>PowerPoint プレゼンテーション</vt:lpstr>
      <vt:lpstr>スライシング基準の決定</vt:lpstr>
      <vt:lpstr>計測する指標</vt:lpstr>
      <vt:lpstr>例：指標の計測方法</vt:lpstr>
      <vt:lpstr>PowerPoint プレゼンテーション</vt:lpstr>
      <vt:lpstr>PowerPoint プレゼンテーション</vt:lpstr>
      <vt:lpstr>PowerPoint プレゼンテーション</vt:lpstr>
      <vt:lpstr>実験対象</vt:lpstr>
      <vt:lpstr>RQ1：実験結果(1/3)</vt:lpstr>
      <vt:lpstr>RQ1：実験結果(2/3)</vt:lpstr>
      <vt:lpstr>RQ1：実験結果(3/3)</vt:lpstr>
      <vt:lpstr>RQ2：実験結果</vt:lpstr>
      <vt:lpstr>考察</vt:lpstr>
      <vt:lpstr>まとめと今後の課題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中間報告</dc:title>
  <dc:creator>t-hatano</dc:creator>
  <cp:lastModifiedBy>t-hatano</cp:lastModifiedBy>
  <cp:revision>587</cp:revision>
  <cp:lastPrinted>2013-02-18T02:00:17Z</cp:lastPrinted>
  <dcterms:created xsi:type="dcterms:W3CDTF">2012-11-08T03:50:13Z</dcterms:created>
  <dcterms:modified xsi:type="dcterms:W3CDTF">2013-09-10T05:05:30Z</dcterms:modified>
</cp:coreProperties>
</file>