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24"/>
  </p:notesMasterIdLst>
  <p:sldIdLst>
    <p:sldId id="256" r:id="rId2"/>
    <p:sldId id="257" r:id="rId3"/>
    <p:sldId id="263" r:id="rId4"/>
    <p:sldId id="264" r:id="rId5"/>
    <p:sldId id="279" r:id="rId6"/>
    <p:sldId id="265" r:id="rId7"/>
    <p:sldId id="268" r:id="rId8"/>
    <p:sldId id="269" r:id="rId9"/>
    <p:sldId id="270" r:id="rId10"/>
    <p:sldId id="258" r:id="rId11"/>
    <p:sldId id="277" r:id="rId12"/>
    <p:sldId id="261" r:id="rId13"/>
    <p:sldId id="274" r:id="rId14"/>
    <p:sldId id="275" r:id="rId15"/>
    <p:sldId id="276" r:id="rId16"/>
    <p:sldId id="259" r:id="rId17"/>
    <p:sldId id="278" r:id="rId18"/>
    <p:sldId id="260" r:id="rId19"/>
    <p:sldId id="272" r:id="rId20"/>
    <p:sldId id="267" r:id="rId21"/>
    <p:sldId id="271" r:id="rId22"/>
    <p:sldId id="262" r:id="rId23"/>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FF32"/>
    <a:srgbClr val="3DFF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423" autoAdjust="0"/>
  </p:normalViewPr>
  <p:slideViewPr>
    <p:cSldViewPr snapToGrid="0" snapToObjects="1">
      <p:cViewPr varScale="1">
        <p:scale>
          <a:sx n="79" d="100"/>
          <a:sy n="79" d="100"/>
        </p:scale>
        <p:origin x="-320" y="-112"/>
      </p:cViewPr>
      <p:guideLst>
        <p:guide orient="horz" pos="2160"/>
        <p:guide pos="2880"/>
      </p:guideLst>
    </p:cSldViewPr>
  </p:slideViewPr>
  <p:outlineViewPr>
    <p:cViewPr>
      <p:scale>
        <a:sx n="33" d="100"/>
        <a:sy n="33" d="100"/>
      </p:scale>
      <p:origin x="48" y="17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hayase:Documents:report:compression-similarity:experiment-resul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0565170400997173"/>
          <c:y val="0.0404984423676012"/>
          <c:w val="0.916293892317514"/>
          <c:h val="0.724776902887139"/>
        </c:manualLayout>
      </c:layout>
      <c:lineChart>
        <c:grouping val="standard"/>
        <c:varyColors val="0"/>
        <c:ser>
          <c:idx val="0"/>
          <c:order val="0"/>
          <c:tx>
            <c:strRef>
              <c:f>Sheet2!$B$2</c:f>
              <c:strCache>
                <c:ptCount val="1"/>
                <c:pt idx="0">
                  <c:v>提案手法 (gzip -9) </c:v>
                </c:pt>
              </c:strCache>
            </c:strRef>
          </c:tx>
          <c:spPr>
            <a:ln>
              <a:prstDash val="sysDash"/>
            </a:ln>
          </c:spPr>
          <c:marker>
            <c:symbol val="diamond"/>
            <c:size val="10"/>
          </c:marker>
          <c:cat>
            <c:strRef>
              <c:f>Sheet2!$C$1:$H$1</c:f>
              <c:strCache>
                <c:ptCount val="6"/>
                <c:pt idx="0">
                  <c:v>DS1</c:v>
                </c:pt>
                <c:pt idx="1">
                  <c:v>DS2</c:v>
                </c:pt>
                <c:pt idx="2">
                  <c:v>DS3</c:v>
                </c:pt>
                <c:pt idx="3">
                  <c:v>DS4</c:v>
                </c:pt>
                <c:pt idx="4">
                  <c:v>DS5</c:v>
                </c:pt>
                <c:pt idx="5">
                  <c:v>DS6</c:v>
                </c:pt>
              </c:strCache>
            </c:strRef>
          </c:cat>
          <c:val>
            <c:numRef>
              <c:f>Sheet2!$C$2:$H$2</c:f>
              <c:numCache>
                <c:formatCode>General</c:formatCode>
                <c:ptCount val="6"/>
                <c:pt idx="0">
                  <c:v>1.0</c:v>
                </c:pt>
                <c:pt idx="1">
                  <c:v>0.734</c:v>
                </c:pt>
                <c:pt idx="2">
                  <c:v>0.649</c:v>
                </c:pt>
                <c:pt idx="3">
                  <c:v>0.833</c:v>
                </c:pt>
                <c:pt idx="4">
                  <c:v>0.933</c:v>
                </c:pt>
                <c:pt idx="5">
                  <c:v>0.667</c:v>
                </c:pt>
              </c:numCache>
            </c:numRef>
          </c:val>
          <c:smooth val="0"/>
        </c:ser>
        <c:ser>
          <c:idx val="1"/>
          <c:order val="1"/>
          <c:tx>
            <c:strRef>
              <c:f>Sheet2!$B$3</c:f>
              <c:strCache>
                <c:ptCount val="1"/>
                <c:pt idx="0">
                  <c:v>提案手法 (bzip2 -9) </c:v>
                </c:pt>
              </c:strCache>
            </c:strRef>
          </c:tx>
          <c:spPr>
            <a:ln>
              <a:prstDash val="sysDot"/>
            </a:ln>
          </c:spPr>
          <c:marker>
            <c:symbol val="square"/>
            <c:size val="10"/>
          </c:marker>
          <c:cat>
            <c:strRef>
              <c:f>Sheet2!$C$1:$H$1</c:f>
              <c:strCache>
                <c:ptCount val="6"/>
                <c:pt idx="0">
                  <c:v>DS1</c:v>
                </c:pt>
                <c:pt idx="1">
                  <c:v>DS2</c:v>
                </c:pt>
                <c:pt idx="2">
                  <c:v>DS3</c:v>
                </c:pt>
                <c:pt idx="3">
                  <c:v>DS4</c:v>
                </c:pt>
                <c:pt idx="4">
                  <c:v>DS5</c:v>
                </c:pt>
                <c:pt idx="5">
                  <c:v>DS6</c:v>
                </c:pt>
              </c:strCache>
            </c:strRef>
          </c:cat>
          <c:val>
            <c:numRef>
              <c:f>Sheet2!$C$3:$H$3</c:f>
              <c:numCache>
                <c:formatCode>General</c:formatCode>
                <c:ptCount val="6"/>
                <c:pt idx="0">
                  <c:v>1.0</c:v>
                </c:pt>
                <c:pt idx="1">
                  <c:v>0.406</c:v>
                </c:pt>
                <c:pt idx="2">
                  <c:v>0.568</c:v>
                </c:pt>
                <c:pt idx="3">
                  <c:v>0.583</c:v>
                </c:pt>
                <c:pt idx="4">
                  <c:v>0.0667</c:v>
                </c:pt>
                <c:pt idx="5">
                  <c:v>0.667</c:v>
                </c:pt>
              </c:numCache>
            </c:numRef>
          </c:val>
          <c:smooth val="0"/>
        </c:ser>
        <c:ser>
          <c:idx val="2"/>
          <c:order val="2"/>
          <c:tx>
            <c:strRef>
              <c:f>Sheet2!$B$4</c:f>
              <c:strCache>
                <c:ptCount val="1"/>
                <c:pt idx="0">
                  <c:v>提案手法 (xz -9) </c:v>
                </c:pt>
              </c:strCache>
            </c:strRef>
          </c:tx>
          <c:spPr>
            <a:ln>
              <a:prstDash val="dashDot"/>
            </a:ln>
          </c:spPr>
          <c:marker>
            <c:symbol val="triangle"/>
            <c:size val="10"/>
          </c:marker>
          <c:cat>
            <c:strRef>
              <c:f>Sheet2!$C$1:$H$1</c:f>
              <c:strCache>
                <c:ptCount val="6"/>
                <c:pt idx="0">
                  <c:v>DS1</c:v>
                </c:pt>
                <c:pt idx="1">
                  <c:v>DS2</c:v>
                </c:pt>
                <c:pt idx="2">
                  <c:v>DS3</c:v>
                </c:pt>
                <c:pt idx="3">
                  <c:v>DS4</c:v>
                </c:pt>
                <c:pt idx="4">
                  <c:v>DS5</c:v>
                </c:pt>
                <c:pt idx="5">
                  <c:v>DS6</c:v>
                </c:pt>
              </c:strCache>
            </c:strRef>
          </c:cat>
          <c:val>
            <c:numRef>
              <c:f>Sheet2!$C$4:$H$4</c:f>
              <c:numCache>
                <c:formatCode>General</c:formatCode>
                <c:ptCount val="6"/>
                <c:pt idx="0">
                  <c:v>1.0</c:v>
                </c:pt>
                <c:pt idx="1">
                  <c:v>0.853</c:v>
                </c:pt>
                <c:pt idx="2">
                  <c:v>0.784</c:v>
                </c:pt>
                <c:pt idx="3">
                  <c:v>0.833</c:v>
                </c:pt>
                <c:pt idx="4">
                  <c:v>0.467</c:v>
                </c:pt>
                <c:pt idx="5">
                  <c:v>0.533</c:v>
                </c:pt>
              </c:numCache>
            </c:numRef>
          </c:val>
          <c:smooth val="0"/>
        </c:ser>
        <c:ser>
          <c:idx val="3"/>
          <c:order val="3"/>
          <c:tx>
            <c:strRef>
              <c:f>Sheet2!$B$5</c:f>
              <c:strCache>
                <c:ptCount val="1"/>
                <c:pt idx="0">
                  <c:v>PRET (閾値=0.9)</c:v>
                </c:pt>
              </c:strCache>
            </c:strRef>
          </c:tx>
          <c:spPr>
            <a:ln>
              <a:prstDash val="solid"/>
            </a:ln>
          </c:spPr>
          <c:marker>
            <c:symbol val="x"/>
            <c:size val="10"/>
          </c:marker>
          <c:cat>
            <c:strRef>
              <c:f>Sheet2!$C$1:$H$1</c:f>
              <c:strCache>
                <c:ptCount val="6"/>
                <c:pt idx="0">
                  <c:v>DS1</c:v>
                </c:pt>
                <c:pt idx="1">
                  <c:v>DS2</c:v>
                </c:pt>
                <c:pt idx="2">
                  <c:v>DS3</c:v>
                </c:pt>
                <c:pt idx="3">
                  <c:v>DS4</c:v>
                </c:pt>
                <c:pt idx="4">
                  <c:v>DS5</c:v>
                </c:pt>
                <c:pt idx="5">
                  <c:v>DS6</c:v>
                </c:pt>
              </c:strCache>
            </c:strRef>
          </c:cat>
          <c:val>
            <c:numRef>
              <c:f>Sheet2!$C$5:$H$5</c:f>
              <c:numCache>
                <c:formatCode>General</c:formatCode>
                <c:ptCount val="6"/>
                <c:pt idx="0">
                  <c:v>0.917</c:v>
                </c:pt>
                <c:pt idx="1">
                  <c:v>0.895</c:v>
                </c:pt>
                <c:pt idx="2">
                  <c:v>0.811</c:v>
                </c:pt>
                <c:pt idx="3">
                  <c:v>0.833</c:v>
                </c:pt>
                <c:pt idx="4">
                  <c:v>0.733</c:v>
                </c:pt>
                <c:pt idx="5">
                  <c:v>0.8</c:v>
                </c:pt>
              </c:numCache>
            </c:numRef>
          </c:val>
          <c:smooth val="0"/>
        </c:ser>
        <c:dLbls>
          <c:showLegendKey val="0"/>
          <c:showVal val="0"/>
          <c:showCatName val="0"/>
          <c:showSerName val="0"/>
          <c:showPercent val="0"/>
          <c:showBubbleSize val="0"/>
        </c:dLbls>
        <c:marker val="1"/>
        <c:smooth val="0"/>
        <c:axId val="2133983576"/>
        <c:axId val="2133980440"/>
      </c:lineChart>
      <c:catAx>
        <c:axId val="2133983576"/>
        <c:scaling>
          <c:orientation val="minMax"/>
        </c:scaling>
        <c:delete val="0"/>
        <c:axPos val="b"/>
        <c:majorTickMark val="out"/>
        <c:minorTickMark val="none"/>
        <c:tickLblPos val="nextTo"/>
        <c:txPr>
          <a:bodyPr/>
          <a:lstStyle/>
          <a:p>
            <a:pPr>
              <a:defRPr sz="1400"/>
            </a:pPr>
            <a:endParaRPr lang="ja-JP"/>
          </a:p>
        </c:txPr>
        <c:crossAx val="2133980440"/>
        <c:crosses val="autoZero"/>
        <c:auto val="1"/>
        <c:lblAlgn val="ctr"/>
        <c:lblOffset val="100"/>
        <c:noMultiLvlLbl val="0"/>
      </c:catAx>
      <c:valAx>
        <c:axId val="2133980440"/>
        <c:scaling>
          <c:orientation val="minMax"/>
          <c:max val="1.0"/>
        </c:scaling>
        <c:delete val="0"/>
        <c:axPos val="l"/>
        <c:majorGridlines/>
        <c:numFmt formatCode="General" sourceLinked="1"/>
        <c:majorTickMark val="out"/>
        <c:minorTickMark val="none"/>
        <c:tickLblPos val="nextTo"/>
        <c:txPr>
          <a:bodyPr/>
          <a:lstStyle/>
          <a:p>
            <a:pPr>
              <a:defRPr sz="1400"/>
            </a:pPr>
            <a:endParaRPr lang="ja-JP"/>
          </a:p>
        </c:txPr>
        <c:crossAx val="2133983576"/>
        <c:crosses val="autoZero"/>
        <c:crossBetween val="between"/>
        <c:majorUnit val="0.2"/>
      </c:valAx>
    </c:plotArea>
    <c:legend>
      <c:legendPos val="b"/>
      <c:layout>
        <c:manualLayout>
          <c:xMode val="edge"/>
          <c:yMode val="edge"/>
          <c:x val="0.0235507554798893"/>
          <c:y val="0.841130816591851"/>
          <c:w val="0.962550998692731"/>
          <c:h val="0.133947065028086"/>
        </c:manualLayout>
      </c:layout>
      <c:overlay val="0"/>
      <c:txPr>
        <a:bodyPr/>
        <a:lstStyle/>
        <a:p>
          <a:pPr>
            <a:defRPr sz="1400"/>
          </a:pPr>
          <a:endParaRPr lang="ja-JP"/>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49631B-E54E-1F45-AB14-4E9EF645A0F3}" type="datetimeFigureOut">
              <a:rPr kumimoji="1" lang="ja-JP" altLang="en-US" smtClean="0"/>
              <a:t>14/12/11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2B65B8-EFD1-0C44-AEAF-419B965C89C3}" type="slidenum">
              <a:rPr kumimoji="1" lang="ja-JP" altLang="en-US" smtClean="0"/>
              <a:t>‹#›</a:t>
            </a:fld>
            <a:endParaRPr kumimoji="1" lang="ja-JP" altLang="en-US"/>
          </a:p>
        </p:txBody>
      </p:sp>
    </p:spTree>
    <p:extLst>
      <p:ext uri="{BB962C8B-B14F-4D97-AF65-F5344CB8AC3E}">
        <p14:creationId xmlns:p14="http://schemas.microsoft.com/office/powerpoint/2010/main" val="3493088147"/>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02B65B8-EFD1-0C44-AEAF-419B965C89C3}" type="slidenum">
              <a:rPr kumimoji="1" lang="ja-JP" altLang="en-US" smtClean="0"/>
              <a:t>14</a:t>
            </a:fld>
            <a:endParaRPr kumimoji="1" lang="ja-JP" altLang="en-US"/>
          </a:p>
        </p:txBody>
      </p:sp>
    </p:spTree>
    <p:extLst>
      <p:ext uri="{BB962C8B-B14F-4D97-AF65-F5344CB8AC3E}">
        <p14:creationId xmlns:p14="http://schemas.microsoft.com/office/powerpoint/2010/main" val="2353102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79C7CE-CBD7-E34F-A1CB-6497A5779754}" type="datetimeFigureOut">
              <a:rPr kumimoji="1" lang="ja-JP" altLang="en-US" smtClean="0"/>
              <a:t>14/12/11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B19304-3D48-7549-8D1A-D60F633FDE4F}"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179C7CE-CBD7-E34F-A1CB-6497A5779754}" type="datetimeFigureOut">
              <a:rPr kumimoji="1" lang="ja-JP" altLang="en-US" smtClean="0"/>
              <a:t>14/12/11</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0B19304-3D48-7549-8D1A-D60F633FDE4F}"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4"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4800" dirty="0" smtClean="0"/>
              <a:t>S8.</a:t>
            </a:r>
            <a:br>
              <a:rPr lang="en-US" altLang="ja-JP" sz="4800" dirty="0" smtClean="0"/>
            </a:br>
            <a:r>
              <a:rPr lang="ja-JP" altLang="en-US" sz="4800" dirty="0" smtClean="0"/>
              <a:t>コルモゴロフ複雑性に基づく</a:t>
            </a:r>
            <a:r>
              <a:rPr lang="en-US" altLang="ja-JP" sz="4800" dirty="0" smtClean="0"/>
              <a:t/>
            </a:r>
            <a:br>
              <a:rPr lang="en-US" altLang="ja-JP" sz="4800" dirty="0" smtClean="0"/>
            </a:br>
            <a:r>
              <a:rPr lang="ja-JP" altLang="en-US" sz="4800" dirty="0" smtClean="0"/>
              <a:t>プロダクト派生木復元の試み</a:t>
            </a:r>
            <a:endParaRPr kumimoji="1" lang="ja-JP" altLang="en-US" sz="4800" dirty="0"/>
          </a:p>
        </p:txBody>
      </p:sp>
      <p:sp>
        <p:nvSpPr>
          <p:cNvPr id="3" name="サブタイトル 2"/>
          <p:cNvSpPr>
            <a:spLocks noGrp="1"/>
          </p:cNvSpPr>
          <p:nvPr>
            <p:ph type="subTitle" idx="1"/>
          </p:nvPr>
        </p:nvSpPr>
        <p:spPr>
          <a:xfrm>
            <a:off x="2130083" y="3505200"/>
            <a:ext cx="6400800" cy="1752600"/>
          </a:xfrm>
        </p:spPr>
        <p:txBody>
          <a:bodyPr>
            <a:normAutofit/>
          </a:bodyPr>
          <a:lstStyle/>
          <a:p>
            <a:pPr algn="r"/>
            <a:r>
              <a:rPr kumimoji="1" lang="ja-JP" altLang="en-US" sz="3200" dirty="0" smtClean="0"/>
              <a:t>早瀬</a:t>
            </a:r>
            <a:r>
              <a:rPr kumimoji="1" lang="en-US" altLang="ja-JP" sz="3200" dirty="0" smtClean="0"/>
              <a:t> </a:t>
            </a:r>
            <a:r>
              <a:rPr kumimoji="1" lang="ja-JP" altLang="en-US" sz="3200" dirty="0" smtClean="0"/>
              <a:t>康裕　　　　　　　　</a:t>
            </a:r>
            <a:r>
              <a:rPr kumimoji="1" lang="ja-JP" altLang="en-US" sz="3200" dirty="0" smtClean="0">
                <a:solidFill>
                  <a:schemeClr val="tx1">
                    <a:lumMod val="50000"/>
                    <a:lumOff val="50000"/>
                  </a:schemeClr>
                </a:solidFill>
              </a:rPr>
              <a:t>筑波大学</a:t>
            </a:r>
            <a:endParaRPr kumimoji="1" lang="en-US" altLang="ja-JP" sz="3200" dirty="0" smtClean="0">
              <a:solidFill>
                <a:schemeClr val="tx1">
                  <a:lumMod val="50000"/>
                  <a:lumOff val="50000"/>
                </a:schemeClr>
              </a:solidFill>
            </a:endParaRPr>
          </a:p>
          <a:p>
            <a:pPr algn="r"/>
            <a:r>
              <a:rPr lang="ja-JP" altLang="en-US" sz="3200" dirty="0" smtClean="0"/>
              <a:t>神田 哲也，石尾 隆</a:t>
            </a:r>
            <a:r>
              <a:rPr lang="ja-JP" altLang="ja-JP" sz="3200" dirty="0" smtClean="0"/>
              <a:t>　</a:t>
            </a:r>
            <a:r>
              <a:rPr lang="ja-JP" altLang="en-US" sz="3200" dirty="0" smtClean="0"/>
              <a:t>　</a:t>
            </a:r>
            <a:r>
              <a:rPr lang="ja-JP" altLang="en-US" sz="3200" dirty="0" smtClean="0">
                <a:solidFill>
                  <a:srgbClr val="8A8AA3"/>
                </a:solidFill>
              </a:rPr>
              <a:t>大阪大学</a:t>
            </a:r>
            <a:endParaRPr kumimoji="1" lang="ja-JP" altLang="en-US" sz="3200" dirty="0">
              <a:solidFill>
                <a:srgbClr val="8A8AA3"/>
              </a:solidFill>
            </a:endParaRPr>
          </a:p>
        </p:txBody>
      </p:sp>
    </p:spTree>
    <p:extLst>
      <p:ext uri="{BB962C8B-B14F-4D97-AF65-F5344CB8AC3E}">
        <p14:creationId xmlns:p14="http://schemas.microsoft.com/office/powerpoint/2010/main" val="31722780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モチベーション</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en-US" altLang="ja-JP" dirty="0" smtClean="0"/>
              <a:t>PRET</a:t>
            </a:r>
            <a:r>
              <a:rPr lang="ja-JP" altLang="en-US" dirty="0" smtClean="0"/>
              <a:t>の特徴</a:t>
            </a:r>
            <a:endParaRPr lang="en-US" altLang="ja-JP" dirty="0" smtClean="0"/>
          </a:p>
          <a:p>
            <a:r>
              <a:rPr lang="ja-JP" altLang="en-US" dirty="0" smtClean="0"/>
              <a:t>ファイルが似ているかどうかに捨象</a:t>
            </a:r>
            <a:endParaRPr lang="en-US" altLang="ja-JP" dirty="0" smtClean="0"/>
          </a:p>
          <a:p>
            <a:pPr lvl="1"/>
            <a:r>
              <a:rPr lang="ja-JP" altLang="en-US" dirty="0" smtClean="0"/>
              <a:t>類似の閾値を事前に決定する必要がある</a:t>
            </a:r>
            <a:endParaRPr lang="en-US" altLang="ja-JP" dirty="0" smtClean="0"/>
          </a:p>
          <a:p>
            <a:pPr lvl="1"/>
            <a:r>
              <a:rPr lang="ja-JP" altLang="en-US" dirty="0" smtClean="0"/>
              <a:t>決定した閾値よりも大きな変更，もしくは小さな変更が</a:t>
            </a:r>
            <a:r>
              <a:rPr lang="ja-JP" altLang="en-US" smtClean="0"/>
              <a:t>多くを占めていると，</a:t>
            </a:r>
            <a:r>
              <a:rPr lang="ja-JP" altLang="en-US" dirty="0" smtClean="0"/>
              <a:t>プロダクトの類似性を上手く判定できない</a:t>
            </a:r>
            <a:endParaRPr lang="en-US" altLang="ja-JP" dirty="0" smtClean="0"/>
          </a:p>
          <a:p>
            <a:r>
              <a:rPr lang="ja-JP" altLang="en-US" dirty="0" smtClean="0"/>
              <a:t>ソースコードのトークンのみを利用</a:t>
            </a:r>
            <a:endParaRPr lang="en-US" altLang="ja-JP" dirty="0" smtClean="0"/>
          </a:p>
          <a:p>
            <a:pPr marL="0" indent="0">
              <a:buNone/>
            </a:pPr>
            <a:endParaRPr lang="en-US" altLang="ja-JP" dirty="0" smtClean="0"/>
          </a:p>
          <a:p>
            <a:pPr marL="0" indent="0">
              <a:buNone/>
            </a:pPr>
            <a:endParaRPr lang="en-US" altLang="ja-JP" dirty="0" smtClean="0"/>
          </a:p>
          <a:p>
            <a:r>
              <a:rPr lang="ja-JP" altLang="en-US" dirty="0" smtClean="0"/>
              <a:t>コメントや，ソースツリー内のテキストファイルを利用して結果を改善できないか</a:t>
            </a:r>
            <a:r>
              <a:rPr lang="en-US" altLang="ja-JP" dirty="0" smtClean="0"/>
              <a:t>?</a:t>
            </a:r>
          </a:p>
          <a:p>
            <a:r>
              <a:rPr lang="ja-JP" altLang="en-US" dirty="0" smtClean="0"/>
              <a:t>正味の変更量を計りたい</a:t>
            </a:r>
            <a:endParaRPr lang="en-US" altLang="ja-JP" dirty="0" smtClean="0"/>
          </a:p>
        </p:txBody>
      </p:sp>
      <p:sp>
        <p:nvSpPr>
          <p:cNvPr id="4" name="下矢印 3"/>
          <p:cNvSpPr/>
          <p:nvPr/>
        </p:nvSpPr>
        <p:spPr>
          <a:xfrm>
            <a:off x="3944983" y="4195577"/>
            <a:ext cx="1254034" cy="54655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1937970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0" lvl="0" indent="0">
              <a:buNone/>
            </a:pPr>
            <a:r>
              <a:rPr lang="ja-JP" altLang="en-US" dirty="0" smtClean="0"/>
              <a:t>キーアイデア</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ソースコードのコルモゴロフ複雑性</a:t>
            </a:r>
            <a:r>
              <a:rPr kumimoji="1" lang="en-US" altLang="ja-JP" sz="2800" dirty="0" smtClean="0"/>
              <a:t>[</a:t>
            </a:r>
            <a:r>
              <a:rPr lang="en-US" altLang="ja-JP" sz="2800" dirty="0" smtClean="0"/>
              <a:t>5] </a:t>
            </a:r>
            <a:r>
              <a:rPr lang="ja-JP" altLang="en-US" sz="2800" dirty="0" smtClean="0"/>
              <a:t>を，ソースコードの情報量と仮定</a:t>
            </a:r>
            <a:endParaRPr kumimoji="1" lang="en-US" altLang="ja-JP" sz="2800" dirty="0" smtClean="0"/>
          </a:p>
          <a:p>
            <a:pPr lvl="1"/>
            <a:r>
              <a:rPr lang="ja-JP" altLang="en-US" sz="2400" dirty="0" smtClean="0"/>
              <a:t>コルモゴロフ複雑性とは</a:t>
            </a:r>
            <a:r>
              <a:rPr lang="en-US" altLang="ja-JP" sz="2400" dirty="0" smtClean="0"/>
              <a:t>,</a:t>
            </a:r>
            <a:r>
              <a:rPr lang="ja-JP" altLang="en-US" sz="2400" dirty="0" smtClean="0"/>
              <a:t>文字列の複雑さの一つの定義</a:t>
            </a:r>
            <a:endParaRPr lang="en-US" altLang="ja-JP" sz="2400" dirty="0" smtClean="0"/>
          </a:p>
          <a:p>
            <a:pPr lvl="1"/>
            <a:r>
              <a:rPr lang="ja-JP" altLang="en-US" sz="2400" dirty="0" smtClean="0"/>
              <a:t>文字列を出力する最短のプログラムの長さを，その文字列の複雑さと考える</a:t>
            </a:r>
            <a:r>
              <a:rPr lang="en-US" altLang="ja-JP" sz="2400" dirty="0" smtClean="0"/>
              <a:t> </a:t>
            </a:r>
          </a:p>
          <a:p>
            <a:pPr lvl="1"/>
            <a:r>
              <a:rPr lang="ja-JP" altLang="en-US" sz="2400" dirty="0" smtClean="0"/>
              <a:t>一般には，コルモゴロフ複雑性の値は</a:t>
            </a:r>
            <a:r>
              <a:rPr kumimoji="1" lang="ja-JP" altLang="en-US" sz="2400" u="sng" dirty="0" smtClean="0"/>
              <a:t>計算不能</a:t>
            </a:r>
            <a:endParaRPr kumimoji="1" lang="en-US" altLang="ja-JP" sz="2400" dirty="0" smtClean="0"/>
          </a:p>
          <a:p>
            <a:pPr lvl="1"/>
            <a:r>
              <a:rPr kumimoji="1" lang="ja-JP" altLang="en-US" sz="2400" dirty="0" smtClean="0"/>
              <a:t>可逆圧縮後のサイズを近似値</a:t>
            </a:r>
            <a:r>
              <a:rPr lang="ja-JP" altLang="en-US" sz="2400" dirty="0" smtClean="0"/>
              <a:t>として採用することが</a:t>
            </a:r>
            <a:r>
              <a:rPr kumimoji="1" lang="ja-JP" altLang="en-US" sz="2400" dirty="0" smtClean="0"/>
              <a:t>多い</a:t>
            </a:r>
            <a:endParaRPr kumimoji="1" lang="en-US" altLang="ja-JP" sz="2400" dirty="0" smtClean="0"/>
          </a:p>
          <a:p>
            <a:endParaRPr lang="en-US" altLang="ja-JP" sz="2800" dirty="0" smtClean="0"/>
          </a:p>
          <a:p>
            <a:r>
              <a:rPr lang="ja-JP" altLang="en-US" sz="2800" dirty="0" smtClean="0"/>
              <a:t>コルモゴロフ複雑性の増分が小さいプロダクトの間に派生関係があると考える</a:t>
            </a:r>
            <a:endParaRPr kumimoji="1" lang="ja-JP" altLang="en-US" sz="2800" dirty="0"/>
          </a:p>
        </p:txBody>
      </p:sp>
    </p:spTree>
    <p:extLst>
      <p:ext uri="{BB962C8B-B14F-4D97-AF65-F5344CB8AC3E}">
        <p14:creationId xmlns:p14="http://schemas.microsoft.com/office/powerpoint/2010/main" val="14033159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提案手法のアルゴリズム</a:t>
            </a:r>
            <a:r>
              <a:rPr kumimoji="1" lang="en-US" altLang="ja-JP" dirty="0" smtClean="0"/>
              <a:t> (1/4)</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入力</a:t>
            </a:r>
            <a:endParaRPr lang="en-US" altLang="ja-JP" dirty="0" smtClean="0"/>
          </a:p>
          <a:p>
            <a:pPr lvl="1"/>
            <a:r>
              <a:rPr lang="ja-JP" altLang="en-US" dirty="0" smtClean="0"/>
              <a:t>フ</a:t>
            </a:r>
            <a:r>
              <a:rPr lang="ja-JP" altLang="en-US" dirty="0"/>
              <a:t>゚ロダ</a:t>
            </a:r>
            <a:r>
              <a:rPr lang="ja-JP" altLang="en-US" dirty="0" smtClean="0"/>
              <a:t>クト集合</a:t>
            </a:r>
            <a:r>
              <a:rPr lang="en-US" altLang="ja-JP" dirty="0" smtClean="0"/>
              <a:t> P </a:t>
            </a:r>
            <a:r>
              <a:rPr lang="en-US" altLang="ja-JP" dirty="0"/>
              <a:t>= {</a:t>
            </a:r>
            <a:r>
              <a:rPr lang="en-US" altLang="ja-JP" dirty="0" smtClean="0"/>
              <a:t>p</a:t>
            </a:r>
            <a:r>
              <a:rPr lang="en-US" altLang="ja-JP" baseline="-25000" dirty="0" smtClean="0"/>
              <a:t>1</a:t>
            </a:r>
            <a:r>
              <a:rPr lang="en-US" altLang="ja-JP" dirty="0" smtClean="0"/>
              <a:t>, p</a:t>
            </a:r>
            <a:r>
              <a:rPr lang="en-US" altLang="ja-JP" baseline="-25000" dirty="0" smtClean="0"/>
              <a:t>2</a:t>
            </a:r>
            <a:r>
              <a:rPr lang="en-US" altLang="ja-JP" dirty="0" smtClean="0"/>
              <a:t>, …, </a:t>
            </a:r>
            <a:r>
              <a:rPr lang="en-US" altLang="ja-JP" dirty="0" err="1" smtClean="0"/>
              <a:t>p</a:t>
            </a:r>
            <a:r>
              <a:rPr lang="en-US" altLang="ja-JP" baseline="-25000" dirty="0" err="1" smtClean="0"/>
              <a:t>n</a:t>
            </a:r>
            <a:r>
              <a:rPr lang="en-US" altLang="ja-JP" dirty="0" smtClean="0"/>
              <a:t>}</a:t>
            </a:r>
          </a:p>
          <a:p>
            <a:r>
              <a:rPr lang="ja-JP" altLang="en-US" dirty="0" smtClean="0"/>
              <a:t>出力</a:t>
            </a:r>
            <a:endParaRPr lang="en-US" altLang="ja-JP" dirty="0" smtClean="0"/>
          </a:p>
          <a:p>
            <a:pPr lvl="1"/>
            <a:r>
              <a:rPr lang="ja-JP" altLang="en-US" dirty="0" smtClean="0"/>
              <a:t>プロダクトの派生関係を表す有向グラフ</a:t>
            </a:r>
            <a:r>
              <a:rPr lang="en-US" altLang="ja-JP" dirty="0" smtClean="0"/>
              <a:t> G = {P, E}</a:t>
            </a:r>
            <a:endParaRPr lang="ja-JP" altLang="en-US" dirty="0"/>
          </a:p>
          <a:p>
            <a:endParaRPr lang="en-US" altLang="ja-JP" dirty="0" smtClean="0"/>
          </a:p>
          <a:p>
            <a:r>
              <a:rPr lang="ja-JP" altLang="en-US" dirty="0" smtClean="0"/>
              <a:t>手順</a:t>
            </a:r>
            <a:r>
              <a:rPr lang="en-US" altLang="ja-JP" dirty="0" smtClean="0"/>
              <a:t>1 </a:t>
            </a:r>
            <a:r>
              <a:rPr lang="ja-JP" altLang="en-US" dirty="0" smtClean="0"/>
              <a:t>各</a:t>
            </a:r>
            <a:r>
              <a:rPr lang="en-US" altLang="ja-JP" dirty="0" smtClean="0"/>
              <a:t> p</a:t>
            </a:r>
            <a:r>
              <a:rPr lang="en-US" altLang="ja-JP" baseline="-25000" dirty="0" smtClean="0"/>
              <a:t>i</a:t>
            </a:r>
            <a:r>
              <a:rPr lang="en-US" altLang="ja-JP" dirty="0" smtClean="0"/>
              <a:t> </a:t>
            </a:r>
            <a:r>
              <a:rPr lang="ja-JP" altLang="en-US" dirty="0" smtClean="0"/>
              <a:t>から，画像などのバイナリファイルを取り除く</a:t>
            </a:r>
            <a:endParaRPr lang="en-US" altLang="ja-JP" dirty="0" smtClean="0"/>
          </a:p>
          <a:p>
            <a:endParaRPr lang="en-US" altLang="ja-JP" dirty="0"/>
          </a:p>
          <a:p>
            <a:endParaRPr lang="en-US" altLang="ja-JP" dirty="0" smtClean="0"/>
          </a:p>
        </p:txBody>
      </p:sp>
      <p:sp>
        <p:nvSpPr>
          <p:cNvPr id="4" name="角丸四角形 3"/>
          <p:cNvSpPr/>
          <p:nvPr/>
        </p:nvSpPr>
        <p:spPr>
          <a:xfrm>
            <a:off x="457200" y="4773745"/>
            <a:ext cx="4178981" cy="936104"/>
          </a:xfrm>
          <a:prstGeom prst="roundRect">
            <a:avLst/>
          </a:prstGeom>
          <a:gradFill rotWithShape="1">
            <a:gsLst>
              <a:gs pos="0">
                <a:srgbClr val="BBE0E3">
                  <a:tint val="50000"/>
                  <a:satMod val="300000"/>
                </a:srgbClr>
              </a:gs>
              <a:gs pos="35000">
                <a:srgbClr val="BBE0E3">
                  <a:tint val="37000"/>
                  <a:satMod val="300000"/>
                </a:srgbClr>
              </a:gs>
              <a:gs pos="100000">
                <a:srgbClr val="BBE0E3">
                  <a:tint val="15000"/>
                  <a:satMod val="350000"/>
                </a:srgbClr>
              </a:gs>
            </a:gsLst>
            <a:lin ang="16200000" scaled="1"/>
          </a:gradFill>
          <a:ln w="9525" cap="flat" cmpd="sng" algn="ctr">
            <a:solidFill>
              <a:srgbClr val="33339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5" name="メモ 4"/>
          <p:cNvSpPr/>
          <p:nvPr/>
        </p:nvSpPr>
        <p:spPr>
          <a:xfrm>
            <a:off x="2826136" y="499302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6" name="メモ 5"/>
          <p:cNvSpPr/>
          <p:nvPr/>
        </p:nvSpPr>
        <p:spPr>
          <a:xfrm>
            <a:off x="3728790" y="499302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err="1" smtClean="0">
                <a:ln>
                  <a:noFill/>
                </a:ln>
                <a:solidFill>
                  <a:srgbClr val="000000"/>
                </a:solidFill>
                <a:effectLst/>
                <a:uLnTx/>
                <a:uFillTx/>
                <a:latin typeface="Arial"/>
                <a:ea typeface="ＭＳ Ｐゴシック"/>
                <a:cs typeface="+mn-cs"/>
              </a:rPr>
              <a:t>cpp</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 name="メモ 6"/>
          <p:cNvSpPr/>
          <p:nvPr/>
        </p:nvSpPr>
        <p:spPr>
          <a:xfrm>
            <a:off x="1020826" y="499302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50" kern="0" dirty="0" smtClean="0">
                <a:solidFill>
                  <a:srgbClr val="000000"/>
                </a:solidFill>
                <a:latin typeface="Arial"/>
                <a:ea typeface="ＭＳ Ｐゴシック"/>
              </a:rPr>
              <a:t>README</a:t>
            </a:r>
            <a:endParaRPr kumimoji="0" lang="ja-JP" altLang="en-US" sz="1050" b="0" i="0" u="none" strike="noStrike" kern="0" cap="none" spc="0" normalizeH="0" baseline="0" noProof="0" dirty="0">
              <a:ln>
                <a:noFill/>
              </a:ln>
              <a:solidFill>
                <a:srgbClr val="000000"/>
              </a:solidFill>
              <a:effectLst/>
              <a:uLnTx/>
              <a:uFillTx/>
              <a:latin typeface="Arial"/>
              <a:ea typeface="ＭＳ Ｐゴシック"/>
            </a:endParaRPr>
          </a:p>
        </p:txBody>
      </p:sp>
      <p:sp>
        <p:nvSpPr>
          <p:cNvPr id="8" name="テキスト ボックス 7"/>
          <p:cNvSpPr txBox="1"/>
          <p:nvPr/>
        </p:nvSpPr>
        <p:spPr>
          <a:xfrm>
            <a:off x="503080" y="4559392"/>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プロダクト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p1</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1" name="角丸四角形 10"/>
          <p:cNvSpPr/>
          <p:nvPr/>
        </p:nvSpPr>
        <p:spPr>
          <a:xfrm>
            <a:off x="4636181" y="4749935"/>
            <a:ext cx="4179730" cy="936104"/>
          </a:xfrm>
          <a:prstGeom prst="roundRect">
            <a:avLst/>
          </a:prstGeom>
          <a:gradFill rotWithShape="1">
            <a:gsLst>
              <a:gs pos="0">
                <a:srgbClr val="00B050">
                  <a:tint val="50000"/>
                  <a:satMod val="300000"/>
                </a:srgbClr>
              </a:gs>
              <a:gs pos="35000">
                <a:srgbClr val="00B050">
                  <a:tint val="37000"/>
                  <a:satMod val="300000"/>
                </a:srgbClr>
              </a:gs>
              <a:gs pos="100000">
                <a:srgbClr val="00B050">
                  <a:tint val="15000"/>
                  <a:satMod val="350000"/>
                </a:srgbClr>
              </a:gs>
            </a:gsLst>
            <a:lin ang="16200000" scaled="1"/>
          </a:gradFill>
          <a:ln w="9525" cap="flat" cmpd="sng" algn="ctr">
            <a:solidFill>
              <a:srgbClr val="00B050">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2" name="メモ 11"/>
          <p:cNvSpPr/>
          <p:nvPr/>
        </p:nvSpPr>
        <p:spPr>
          <a:xfrm>
            <a:off x="6005807" y="500196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srgbClr val="000000"/>
                </a:solidFill>
                <a:latin typeface="Arial"/>
                <a:ea typeface="ＭＳ Ｐゴシック"/>
              </a:rPr>
              <a:t>txt</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3" name="メモ 12"/>
          <p:cNvSpPr/>
          <p:nvPr/>
        </p:nvSpPr>
        <p:spPr>
          <a:xfrm>
            <a:off x="7923600" y="500196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.h</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4" name="メモ 13"/>
          <p:cNvSpPr/>
          <p:nvPr/>
        </p:nvSpPr>
        <p:spPr>
          <a:xfrm>
            <a:off x="5046910" y="500196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a:solidFill>
                  <a:srgbClr val="000000"/>
                </a:solidFill>
                <a:latin typeface="Arial"/>
                <a:ea typeface="ＭＳ Ｐゴシック"/>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5" name="メモ 14"/>
          <p:cNvSpPr/>
          <p:nvPr/>
        </p:nvSpPr>
        <p:spPr>
          <a:xfrm>
            <a:off x="6964704" y="500196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jpg</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6" name="テキスト ボックス 15"/>
          <p:cNvSpPr txBox="1"/>
          <p:nvPr/>
        </p:nvSpPr>
        <p:spPr>
          <a:xfrm>
            <a:off x="4682063" y="4500969"/>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プロダクト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p2</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7" name="メモ 16"/>
          <p:cNvSpPr/>
          <p:nvPr/>
        </p:nvSpPr>
        <p:spPr>
          <a:xfrm>
            <a:off x="1923481" y="4993024"/>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noProof="0" dirty="0" smtClean="0">
                <a:solidFill>
                  <a:srgbClr val="000000"/>
                </a:solidFill>
                <a:latin typeface="Arial"/>
                <a:ea typeface="ＭＳ Ｐゴシック"/>
              </a:rPr>
              <a:t>mp3</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Tree>
    <p:extLst>
      <p:ext uri="{BB962C8B-B14F-4D97-AF65-F5344CB8AC3E}">
        <p14:creationId xmlns:p14="http://schemas.microsoft.com/office/powerpoint/2010/main" val="15900911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1000"/>
                                        <p:tgtEl>
                                          <p:spTgt spid="15"/>
                                        </p:tgtEl>
                                      </p:cBhvr>
                                    </p:animEffect>
                                    <p:set>
                                      <p:cBhvr>
                                        <p:cTn id="7" dur="1" fill="hold">
                                          <p:stCondLst>
                                            <p:cond delay="999"/>
                                          </p:stCondLst>
                                        </p:cTn>
                                        <p:tgtEl>
                                          <p:spTgt spid="15"/>
                                        </p:tgtEl>
                                        <p:attrNameLst>
                                          <p:attrName>style.visibility</p:attrName>
                                        </p:attrNameLst>
                                      </p:cBhvr>
                                      <p:to>
                                        <p:strVal val="hidden"/>
                                      </p:to>
                                    </p:set>
                                  </p:childTnLst>
                                </p:cTn>
                              </p:par>
                              <p:par>
                                <p:cTn id="8" presetID="6" presetClass="exit" presetSubtype="32" fill="hold" grpId="0" nodeType="withEffect">
                                  <p:stCondLst>
                                    <p:cond delay="0"/>
                                  </p:stCondLst>
                                  <p:childTnLst>
                                    <p:animEffect transition="out" filter="circle(out)">
                                      <p:cBhvr>
                                        <p:cTn id="9" dur="1000"/>
                                        <p:tgtEl>
                                          <p:spTgt spid="17"/>
                                        </p:tgtEl>
                                      </p:cBhvr>
                                    </p:animEffect>
                                    <p:set>
                                      <p:cBhvr>
                                        <p:cTn id="10" dur="1" fill="hold">
                                          <p:stCondLst>
                                            <p:cond delay="9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提案手法のアルゴリズム</a:t>
            </a:r>
            <a:r>
              <a:rPr lang="en-US" altLang="ja-JP" dirty="0"/>
              <a:t> </a:t>
            </a:r>
            <a:r>
              <a:rPr lang="en-US" altLang="ja-JP" dirty="0" smtClean="0"/>
              <a:t>(2/</a:t>
            </a:r>
            <a:r>
              <a:rPr lang="en-US" altLang="ja-JP" dirty="0"/>
              <a:t>4)</a:t>
            </a:r>
            <a:endParaRPr kumimoji="1" lang="ja-JP" altLang="en-US" dirty="0"/>
          </a:p>
        </p:txBody>
      </p:sp>
      <p:sp>
        <p:nvSpPr>
          <p:cNvPr id="3" name="コンテンツ プレースホルダー 2"/>
          <p:cNvSpPr>
            <a:spLocks noGrp="1"/>
          </p:cNvSpPr>
          <p:nvPr>
            <p:ph idx="1"/>
          </p:nvPr>
        </p:nvSpPr>
        <p:spPr/>
        <p:txBody>
          <a:bodyPr/>
          <a:lstStyle/>
          <a:p>
            <a:r>
              <a:rPr lang="ja-JP" altLang="en-US" dirty="0"/>
              <a:t>手順</a:t>
            </a:r>
            <a:r>
              <a:rPr lang="ja-JP" altLang="ja-JP" dirty="0"/>
              <a:t>2</a:t>
            </a:r>
            <a:r>
              <a:rPr lang="en-US" altLang="ja-JP" dirty="0"/>
              <a:t> </a:t>
            </a:r>
            <a:r>
              <a:rPr lang="ja-JP" altLang="en-US" dirty="0"/>
              <a:t>各</a:t>
            </a:r>
            <a:r>
              <a:rPr lang="en-US" altLang="ja-JP" dirty="0"/>
              <a:t> p</a:t>
            </a:r>
            <a:r>
              <a:rPr lang="en-US" altLang="ja-JP" baseline="-25000" dirty="0"/>
              <a:t>i</a:t>
            </a:r>
            <a:r>
              <a:rPr lang="en-US" altLang="ja-JP" dirty="0"/>
              <a:t> </a:t>
            </a:r>
            <a:r>
              <a:rPr lang="ja-JP" altLang="en-US" dirty="0"/>
              <a:t>について，</a:t>
            </a:r>
            <a:r>
              <a:rPr lang="en-US" altLang="ja-JP" dirty="0"/>
              <a:t> p</a:t>
            </a:r>
            <a:r>
              <a:rPr lang="en-US" altLang="ja-JP" baseline="-25000" dirty="0"/>
              <a:t>i</a:t>
            </a:r>
            <a:r>
              <a:rPr lang="en-US" altLang="ja-JP" dirty="0"/>
              <a:t> </a:t>
            </a:r>
            <a:r>
              <a:rPr lang="ja-JP" altLang="en-US" dirty="0"/>
              <a:t>を</a:t>
            </a:r>
            <a:r>
              <a:rPr lang="en-US" altLang="ja-JP" dirty="0"/>
              <a:t> tar </a:t>
            </a:r>
            <a:r>
              <a:rPr lang="ja-JP" altLang="en-US" dirty="0"/>
              <a:t>でアーカイブし，可逆圧縮したときのサイズ</a:t>
            </a:r>
            <a:r>
              <a:rPr lang="en-US" altLang="ja-JP" dirty="0"/>
              <a:t> C(p</a:t>
            </a:r>
            <a:r>
              <a:rPr lang="en-US" altLang="ja-JP" baseline="-25000" dirty="0"/>
              <a:t>i</a:t>
            </a:r>
            <a:r>
              <a:rPr lang="en-US" altLang="ja-JP" dirty="0"/>
              <a:t>) </a:t>
            </a:r>
            <a:r>
              <a:rPr lang="ja-JP" altLang="en-US" dirty="0"/>
              <a:t>を</a:t>
            </a:r>
            <a:r>
              <a:rPr lang="ja-JP" altLang="en-US" dirty="0" smtClean="0"/>
              <a:t>求める</a:t>
            </a:r>
            <a:endParaRPr lang="en-US" altLang="ja-JP" dirty="0" smtClean="0"/>
          </a:p>
        </p:txBody>
      </p:sp>
      <p:sp>
        <p:nvSpPr>
          <p:cNvPr id="4" name="角丸四角形 3"/>
          <p:cNvSpPr/>
          <p:nvPr/>
        </p:nvSpPr>
        <p:spPr>
          <a:xfrm>
            <a:off x="457200" y="2892969"/>
            <a:ext cx="4178981" cy="936104"/>
          </a:xfrm>
          <a:prstGeom prst="roundRect">
            <a:avLst/>
          </a:prstGeom>
          <a:gradFill rotWithShape="1">
            <a:gsLst>
              <a:gs pos="0">
                <a:srgbClr val="BBE0E3">
                  <a:tint val="50000"/>
                  <a:satMod val="300000"/>
                </a:srgbClr>
              </a:gs>
              <a:gs pos="35000">
                <a:srgbClr val="BBE0E3">
                  <a:tint val="37000"/>
                  <a:satMod val="300000"/>
                </a:srgbClr>
              </a:gs>
              <a:gs pos="100000">
                <a:srgbClr val="BBE0E3">
                  <a:tint val="15000"/>
                  <a:satMod val="350000"/>
                </a:srgbClr>
              </a:gs>
            </a:gsLst>
            <a:lin ang="16200000" scaled="1"/>
          </a:gradFill>
          <a:ln w="9525" cap="flat" cmpd="sng" algn="ctr">
            <a:solidFill>
              <a:srgbClr val="33339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5" name="メモ 4"/>
          <p:cNvSpPr/>
          <p:nvPr/>
        </p:nvSpPr>
        <p:spPr>
          <a:xfrm>
            <a:off x="2826136" y="3112247"/>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6" name="メモ 5"/>
          <p:cNvSpPr/>
          <p:nvPr/>
        </p:nvSpPr>
        <p:spPr>
          <a:xfrm>
            <a:off x="3728790" y="3112247"/>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err="1" smtClean="0">
                <a:ln>
                  <a:noFill/>
                </a:ln>
                <a:solidFill>
                  <a:srgbClr val="000000"/>
                </a:solidFill>
                <a:effectLst/>
                <a:uLnTx/>
                <a:uFillTx/>
                <a:latin typeface="Arial"/>
                <a:ea typeface="ＭＳ Ｐゴシック"/>
                <a:cs typeface="+mn-cs"/>
              </a:rPr>
              <a:t>cpp</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 name="メモ 6"/>
          <p:cNvSpPr/>
          <p:nvPr/>
        </p:nvSpPr>
        <p:spPr>
          <a:xfrm>
            <a:off x="1020826" y="3112247"/>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50" kern="0" dirty="0" smtClean="0">
                <a:solidFill>
                  <a:srgbClr val="000000"/>
                </a:solidFill>
                <a:latin typeface="Arial"/>
                <a:ea typeface="ＭＳ Ｐゴシック"/>
              </a:rPr>
              <a:t>README</a:t>
            </a:r>
            <a:endParaRPr kumimoji="0" lang="ja-JP" altLang="en-US" sz="1050" b="0" i="0" u="none" strike="noStrike" kern="0" cap="none" spc="0" normalizeH="0" baseline="0" noProof="0" dirty="0">
              <a:ln>
                <a:noFill/>
              </a:ln>
              <a:solidFill>
                <a:srgbClr val="000000"/>
              </a:solidFill>
              <a:effectLst/>
              <a:uLnTx/>
              <a:uFillTx/>
              <a:latin typeface="Arial"/>
              <a:ea typeface="ＭＳ Ｐゴシック"/>
            </a:endParaRPr>
          </a:p>
        </p:txBody>
      </p:sp>
      <p:sp>
        <p:nvSpPr>
          <p:cNvPr id="8" name="テキスト ボックス 7"/>
          <p:cNvSpPr txBox="1"/>
          <p:nvPr/>
        </p:nvSpPr>
        <p:spPr>
          <a:xfrm>
            <a:off x="503080" y="2678616"/>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プロダクト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p1</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9" name="角丸四角形 8"/>
          <p:cNvSpPr/>
          <p:nvPr/>
        </p:nvSpPr>
        <p:spPr>
          <a:xfrm>
            <a:off x="4636181" y="2869159"/>
            <a:ext cx="4179730" cy="936104"/>
          </a:xfrm>
          <a:prstGeom prst="roundRect">
            <a:avLst/>
          </a:prstGeom>
          <a:gradFill rotWithShape="1">
            <a:gsLst>
              <a:gs pos="0">
                <a:srgbClr val="00B050">
                  <a:tint val="50000"/>
                  <a:satMod val="300000"/>
                </a:srgbClr>
              </a:gs>
              <a:gs pos="35000">
                <a:srgbClr val="00B050">
                  <a:tint val="37000"/>
                  <a:satMod val="300000"/>
                </a:srgbClr>
              </a:gs>
              <a:gs pos="100000">
                <a:srgbClr val="00B050">
                  <a:tint val="15000"/>
                  <a:satMod val="350000"/>
                </a:srgbClr>
              </a:gs>
            </a:gsLst>
            <a:lin ang="16200000" scaled="1"/>
          </a:gradFill>
          <a:ln w="9525" cap="flat" cmpd="sng" algn="ctr">
            <a:solidFill>
              <a:srgbClr val="00B050">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0" name="メモ 9"/>
          <p:cNvSpPr/>
          <p:nvPr/>
        </p:nvSpPr>
        <p:spPr>
          <a:xfrm>
            <a:off x="6005807" y="3121186"/>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srgbClr val="000000"/>
                </a:solidFill>
                <a:latin typeface="Arial"/>
                <a:ea typeface="ＭＳ Ｐゴシック"/>
              </a:rPr>
              <a:t>txt</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1" name="メモ 10"/>
          <p:cNvSpPr/>
          <p:nvPr/>
        </p:nvSpPr>
        <p:spPr>
          <a:xfrm>
            <a:off x="7923600" y="3121186"/>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.h</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2" name="メモ 11"/>
          <p:cNvSpPr/>
          <p:nvPr/>
        </p:nvSpPr>
        <p:spPr>
          <a:xfrm>
            <a:off x="5046910" y="3121186"/>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a:solidFill>
                  <a:srgbClr val="000000"/>
                </a:solidFill>
                <a:latin typeface="Arial"/>
                <a:ea typeface="ＭＳ Ｐゴシック"/>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4" name="テキスト ボックス 13"/>
          <p:cNvSpPr txBox="1"/>
          <p:nvPr/>
        </p:nvSpPr>
        <p:spPr>
          <a:xfrm>
            <a:off x="4682063" y="2620193"/>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プロダクト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p2</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6" name="下矢印 15"/>
          <p:cNvSpPr/>
          <p:nvPr/>
        </p:nvSpPr>
        <p:spPr>
          <a:xfrm>
            <a:off x="2087257" y="4147352"/>
            <a:ext cx="484632" cy="6430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753741" y="4147352"/>
            <a:ext cx="484632" cy="6430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18" name="図 17"/>
          <p:cNvPicPr>
            <a:picLocks noChangeAspect="1"/>
          </p:cNvPicPr>
          <p:nvPr/>
        </p:nvPicPr>
        <p:blipFill>
          <a:blip r:embed="rId2"/>
          <a:stretch>
            <a:fillRect/>
          </a:stretch>
        </p:blipFill>
        <p:spPr>
          <a:xfrm>
            <a:off x="6249507" y="4781938"/>
            <a:ext cx="1478214" cy="1695062"/>
          </a:xfrm>
          <a:prstGeom prst="rect">
            <a:avLst/>
          </a:prstGeom>
        </p:spPr>
      </p:pic>
      <p:pic>
        <p:nvPicPr>
          <p:cNvPr id="19" name="図 18"/>
          <p:cNvPicPr>
            <a:picLocks noChangeAspect="1"/>
          </p:cNvPicPr>
          <p:nvPr/>
        </p:nvPicPr>
        <p:blipFill>
          <a:blip r:embed="rId3">
            <a:extLst>
              <a:ext uri="{BEBA8EAE-BF5A-486C-A8C5-ECC9F3942E4B}">
                <a14:imgProps xmlns:a14="http://schemas.microsoft.com/office/drawing/2010/main">
                  <a14:imgLayer r:embed="rId4">
                    <a14:imgEffect>
                      <a14:colorTemperature colorTemp="1500"/>
                    </a14:imgEffect>
                  </a14:imgLayer>
                </a14:imgProps>
              </a:ext>
            </a:extLst>
          </a:blip>
          <a:stretch>
            <a:fillRect/>
          </a:stretch>
        </p:blipFill>
        <p:spPr>
          <a:xfrm>
            <a:off x="1607736" y="4781938"/>
            <a:ext cx="1478214" cy="1695062"/>
          </a:xfrm>
          <a:prstGeom prst="rect">
            <a:avLst/>
          </a:prstGeom>
        </p:spPr>
      </p:pic>
      <p:sp>
        <p:nvSpPr>
          <p:cNvPr id="20" name="テキスト ボックス 19"/>
          <p:cNvSpPr txBox="1"/>
          <p:nvPr/>
        </p:nvSpPr>
        <p:spPr>
          <a:xfrm>
            <a:off x="3141149" y="6221028"/>
            <a:ext cx="1410061" cy="369332"/>
          </a:xfrm>
          <a:prstGeom prst="rect">
            <a:avLst/>
          </a:prstGeom>
          <a:noFill/>
        </p:spPr>
        <p:txBody>
          <a:bodyPr wrap="none" rtlCol="0">
            <a:spAutoFit/>
          </a:bodyPr>
          <a:lstStyle/>
          <a:p>
            <a:r>
              <a:rPr kumimoji="1" lang="en-US" altLang="ja-JP" dirty="0" smtClean="0"/>
              <a:t>C(p1) = 300</a:t>
            </a:r>
            <a:endParaRPr kumimoji="1" lang="ja-JP" altLang="en-US" dirty="0"/>
          </a:p>
        </p:txBody>
      </p:sp>
      <p:sp>
        <p:nvSpPr>
          <p:cNvPr id="21" name="テキスト ボックス 20"/>
          <p:cNvSpPr txBox="1"/>
          <p:nvPr/>
        </p:nvSpPr>
        <p:spPr>
          <a:xfrm>
            <a:off x="7586204" y="6221028"/>
            <a:ext cx="1410061" cy="369332"/>
          </a:xfrm>
          <a:prstGeom prst="rect">
            <a:avLst/>
          </a:prstGeom>
          <a:noFill/>
        </p:spPr>
        <p:txBody>
          <a:bodyPr wrap="none" rtlCol="0">
            <a:spAutoFit/>
          </a:bodyPr>
          <a:lstStyle/>
          <a:p>
            <a:r>
              <a:rPr kumimoji="1" lang="en-US" altLang="ja-JP" dirty="0" smtClean="0"/>
              <a:t>C(p2) = 500</a:t>
            </a:r>
            <a:endParaRPr kumimoji="1" lang="ja-JP" altLang="en-US" dirty="0"/>
          </a:p>
        </p:txBody>
      </p:sp>
    </p:spTree>
    <p:extLst>
      <p:ext uri="{BB962C8B-B14F-4D97-AF65-F5344CB8AC3E}">
        <p14:creationId xmlns:p14="http://schemas.microsoft.com/office/powerpoint/2010/main" val="184001892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提案手法のアルゴリズム</a:t>
            </a:r>
            <a:r>
              <a:rPr lang="en-US" altLang="ja-JP" dirty="0"/>
              <a:t> </a:t>
            </a:r>
            <a:r>
              <a:rPr lang="en-US" altLang="ja-JP" dirty="0" smtClean="0"/>
              <a:t>(3/</a:t>
            </a:r>
            <a:r>
              <a:rPr lang="en-US" altLang="ja-JP" dirty="0"/>
              <a:t>4)</a:t>
            </a:r>
            <a:endParaRPr kumimoji="1" lang="ja-JP" altLang="en-US" dirty="0"/>
          </a:p>
        </p:txBody>
      </p:sp>
      <p:sp>
        <p:nvSpPr>
          <p:cNvPr id="3" name="コンテンツ プレースホルダー 2"/>
          <p:cNvSpPr>
            <a:spLocks noGrp="1"/>
          </p:cNvSpPr>
          <p:nvPr>
            <p:ph idx="1"/>
          </p:nvPr>
        </p:nvSpPr>
        <p:spPr>
          <a:xfrm>
            <a:off x="457200" y="1600200"/>
            <a:ext cx="8229600" cy="1198782"/>
          </a:xfrm>
        </p:spPr>
        <p:txBody>
          <a:bodyPr/>
          <a:lstStyle/>
          <a:p>
            <a:pPr lvl="0"/>
            <a:r>
              <a:rPr kumimoji="1" lang="ja-JP" altLang="en-US" dirty="0" smtClean="0"/>
              <a:t>手順</a:t>
            </a:r>
            <a:r>
              <a:rPr kumimoji="1" lang="en-US" altLang="ja-JP" dirty="0" smtClean="0"/>
              <a:t>3 </a:t>
            </a:r>
            <a:r>
              <a:rPr kumimoji="1" lang="ja-JP" altLang="en-US" dirty="0" smtClean="0"/>
              <a:t>プロダクトの全ての二個組</a:t>
            </a:r>
            <a:r>
              <a:rPr kumimoji="1" lang="en-US" altLang="ja-JP" dirty="0" smtClean="0"/>
              <a:t> (p</a:t>
            </a:r>
            <a:r>
              <a:rPr kumimoji="1" lang="en-US" altLang="ja-JP" baseline="-25000" dirty="0" smtClean="0"/>
              <a:t>i</a:t>
            </a:r>
            <a:r>
              <a:rPr kumimoji="1" lang="en-US" altLang="ja-JP" dirty="0" smtClean="0"/>
              <a:t>, </a:t>
            </a:r>
            <a:r>
              <a:rPr kumimoji="1" lang="en-US" altLang="ja-JP" dirty="0" err="1" smtClean="0"/>
              <a:t>p</a:t>
            </a:r>
            <a:r>
              <a:rPr kumimoji="1" lang="en-US" altLang="ja-JP" baseline="-25000" dirty="0" err="1" smtClean="0"/>
              <a:t>j</a:t>
            </a:r>
            <a:r>
              <a:rPr kumimoji="1" lang="en-US" altLang="ja-JP" dirty="0" smtClean="0"/>
              <a:t>) </a:t>
            </a:r>
            <a:r>
              <a:rPr kumimoji="1" lang="ja-JP" altLang="en-US" dirty="0" smtClean="0"/>
              <a:t>について，</a:t>
            </a:r>
            <a:r>
              <a:rPr lang="en-US" altLang="ja-JP" dirty="0" smtClean="0"/>
              <a:t>p</a:t>
            </a:r>
            <a:r>
              <a:rPr lang="en-US" altLang="ja-JP" baseline="-25000" dirty="0" smtClean="0"/>
              <a:t>i</a:t>
            </a:r>
            <a:r>
              <a:rPr lang="en-US" altLang="ja-JP" dirty="0" smtClean="0"/>
              <a:t> </a:t>
            </a:r>
            <a:r>
              <a:rPr lang="ja-JP" altLang="en-US" dirty="0" smtClean="0"/>
              <a:t>と</a:t>
            </a:r>
            <a:r>
              <a:rPr lang="en-US" altLang="ja-JP" dirty="0" smtClean="0"/>
              <a:t> </a:t>
            </a:r>
            <a:r>
              <a:rPr lang="en-US" altLang="ja-JP" dirty="0" err="1" smtClean="0"/>
              <a:t>p</a:t>
            </a:r>
            <a:r>
              <a:rPr lang="en-US" altLang="ja-JP" baseline="-25000" dirty="0" err="1" smtClean="0"/>
              <a:t>j</a:t>
            </a:r>
            <a:r>
              <a:rPr lang="en-US" altLang="ja-JP" dirty="0" smtClean="0"/>
              <a:t> </a:t>
            </a:r>
            <a:r>
              <a:rPr lang="ja-JP" altLang="en-US" dirty="0" smtClean="0"/>
              <a:t>を結合した仮想的なプロダクト</a:t>
            </a:r>
            <a:r>
              <a:rPr lang="en-US" altLang="ja-JP" dirty="0" smtClean="0"/>
              <a:t> p</a:t>
            </a:r>
            <a:r>
              <a:rPr lang="en-US" altLang="ja-JP" baseline="-25000" dirty="0" smtClean="0"/>
              <a:t>i</a:t>
            </a:r>
            <a:r>
              <a:rPr lang="ja-JP" altLang="en-US" dirty="0" smtClean="0"/>
              <a:t>・</a:t>
            </a:r>
            <a:r>
              <a:rPr lang="en-US" altLang="ja-JP" dirty="0" err="1" smtClean="0"/>
              <a:t>p</a:t>
            </a:r>
            <a:r>
              <a:rPr lang="en-US" altLang="ja-JP" baseline="-25000" dirty="0" err="1" smtClean="0"/>
              <a:t>j</a:t>
            </a:r>
            <a:r>
              <a:rPr lang="en-US" altLang="ja-JP" dirty="0" smtClean="0"/>
              <a:t> </a:t>
            </a:r>
            <a:r>
              <a:rPr lang="ja-JP" altLang="en-US" dirty="0" smtClean="0"/>
              <a:t>を構成し，それを可逆圧縮したサイズ</a:t>
            </a:r>
            <a:r>
              <a:rPr lang="en-US" altLang="ja-JP" dirty="0" smtClean="0"/>
              <a:t> C(p</a:t>
            </a:r>
            <a:r>
              <a:rPr lang="en-US" altLang="ja-JP" baseline="-25000" dirty="0" smtClean="0"/>
              <a:t>i</a:t>
            </a:r>
            <a:r>
              <a:rPr lang="ja-JP" altLang="en-US" dirty="0" smtClean="0"/>
              <a:t>・</a:t>
            </a:r>
            <a:r>
              <a:rPr lang="en-US" altLang="ja-JP" dirty="0" err="1" smtClean="0"/>
              <a:t>p</a:t>
            </a:r>
            <a:r>
              <a:rPr lang="en-US" altLang="ja-JP" baseline="-25000" dirty="0" err="1" smtClean="0"/>
              <a:t>j</a:t>
            </a:r>
            <a:r>
              <a:rPr lang="en-US" altLang="ja-JP" dirty="0" smtClean="0"/>
              <a:t>) </a:t>
            </a:r>
            <a:r>
              <a:rPr lang="ja-JP" altLang="en-US" dirty="0" smtClean="0"/>
              <a:t>を求める</a:t>
            </a:r>
            <a:endParaRPr kumimoji="1" lang="en-US" altLang="ja-JP" dirty="0" smtClean="0"/>
          </a:p>
        </p:txBody>
      </p:sp>
      <p:sp>
        <p:nvSpPr>
          <p:cNvPr id="4" name="角丸四角形 3"/>
          <p:cNvSpPr/>
          <p:nvPr/>
        </p:nvSpPr>
        <p:spPr>
          <a:xfrm>
            <a:off x="457200" y="3013335"/>
            <a:ext cx="4178981" cy="936104"/>
          </a:xfrm>
          <a:prstGeom prst="roundRect">
            <a:avLst/>
          </a:prstGeom>
          <a:gradFill rotWithShape="1">
            <a:gsLst>
              <a:gs pos="0">
                <a:srgbClr val="BBE0E3">
                  <a:tint val="50000"/>
                  <a:satMod val="300000"/>
                </a:srgbClr>
              </a:gs>
              <a:gs pos="35000">
                <a:srgbClr val="BBE0E3">
                  <a:tint val="37000"/>
                  <a:satMod val="300000"/>
                </a:srgbClr>
              </a:gs>
              <a:gs pos="100000">
                <a:srgbClr val="BBE0E3">
                  <a:tint val="15000"/>
                  <a:satMod val="350000"/>
                </a:srgbClr>
              </a:gs>
            </a:gsLst>
            <a:lin ang="16200000" scaled="1"/>
          </a:gradFill>
          <a:ln w="9525" cap="flat" cmpd="sng" algn="ctr">
            <a:solidFill>
              <a:srgbClr val="33339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5" name="メモ 4"/>
          <p:cNvSpPr/>
          <p:nvPr/>
        </p:nvSpPr>
        <p:spPr>
          <a:xfrm>
            <a:off x="2826136" y="323261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6" name="メモ 5"/>
          <p:cNvSpPr/>
          <p:nvPr/>
        </p:nvSpPr>
        <p:spPr>
          <a:xfrm>
            <a:off x="3728790" y="323261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err="1" smtClean="0">
                <a:ln>
                  <a:noFill/>
                </a:ln>
                <a:solidFill>
                  <a:srgbClr val="000000"/>
                </a:solidFill>
                <a:effectLst/>
                <a:uLnTx/>
                <a:uFillTx/>
                <a:latin typeface="Arial"/>
                <a:ea typeface="ＭＳ Ｐゴシック"/>
                <a:cs typeface="+mn-cs"/>
              </a:rPr>
              <a:t>cpp</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 name="メモ 6"/>
          <p:cNvSpPr/>
          <p:nvPr/>
        </p:nvSpPr>
        <p:spPr>
          <a:xfrm>
            <a:off x="1020826" y="323261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50" kern="0" dirty="0" smtClean="0">
                <a:solidFill>
                  <a:srgbClr val="000000"/>
                </a:solidFill>
                <a:latin typeface="Arial"/>
                <a:ea typeface="ＭＳ Ｐゴシック"/>
              </a:rPr>
              <a:t>README</a:t>
            </a:r>
            <a:endParaRPr kumimoji="0" lang="ja-JP" altLang="en-US" sz="1050" b="0" i="0" u="none" strike="noStrike" kern="0" cap="none" spc="0" normalizeH="0" baseline="0" noProof="0" dirty="0">
              <a:ln>
                <a:noFill/>
              </a:ln>
              <a:solidFill>
                <a:srgbClr val="000000"/>
              </a:solidFill>
              <a:effectLst/>
              <a:uLnTx/>
              <a:uFillTx/>
              <a:latin typeface="Arial"/>
              <a:ea typeface="ＭＳ Ｐゴシック"/>
            </a:endParaRPr>
          </a:p>
        </p:txBody>
      </p:sp>
      <p:sp>
        <p:nvSpPr>
          <p:cNvPr id="8" name="テキスト ボックス 7"/>
          <p:cNvSpPr txBox="1"/>
          <p:nvPr/>
        </p:nvSpPr>
        <p:spPr>
          <a:xfrm>
            <a:off x="503080" y="2798982"/>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プロダクト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p1</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9" name="角丸四角形 8"/>
          <p:cNvSpPr/>
          <p:nvPr/>
        </p:nvSpPr>
        <p:spPr>
          <a:xfrm>
            <a:off x="4636181" y="3013335"/>
            <a:ext cx="4179730" cy="936104"/>
          </a:xfrm>
          <a:prstGeom prst="roundRect">
            <a:avLst/>
          </a:prstGeom>
          <a:gradFill rotWithShape="1">
            <a:gsLst>
              <a:gs pos="0">
                <a:srgbClr val="00B050">
                  <a:tint val="50000"/>
                  <a:satMod val="300000"/>
                </a:srgbClr>
              </a:gs>
              <a:gs pos="35000">
                <a:srgbClr val="00B050">
                  <a:tint val="37000"/>
                  <a:satMod val="300000"/>
                </a:srgbClr>
              </a:gs>
              <a:gs pos="100000">
                <a:srgbClr val="00B050">
                  <a:tint val="15000"/>
                  <a:satMod val="350000"/>
                </a:srgbClr>
              </a:gs>
            </a:gsLst>
            <a:lin ang="16200000" scaled="1"/>
          </a:gradFill>
          <a:ln w="9525" cap="flat" cmpd="sng" algn="ctr">
            <a:solidFill>
              <a:srgbClr val="00B050">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0" name="メモ 9"/>
          <p:cNvSpPr/>
          <p:nvPr/>
        </p:nvSpPr>
        <p:spPr>
          <a:xfrm>
            <a:off x="6008001" y="324155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srgbClr val="000000"/>
                </a:solidFill>
                <a:latin typeface="Arial"/>
                <a:ea typeface="ＭＳ Ｐゴシック"/>
              </a:rPr>
              <a:t>txt</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1" name="メモ 10"/>
          <p:cNvSpPr/>
          <p:nvPr/>
        </p:nvSpPr>
        <p:spPr>
          <a:xfrm>
            <a:off x="7925794" y="324155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.h</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2" name="メモ 11"/>
          <p:cNvSpPr/>
          <p:nvPr/>
        </p:nvSpPr>
        <p:spPr>
          <a:xfrm>
            <a:off x="5049104" y="3241552"/>
            <a:ext cx="763200"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a:solidFill>
                  <a:srgbClr val="000000"/>
                </a:solidFill>
                <a:latin typeface="Arial"/>
                <a:ea typeface="ＭＳ Ｐゴシック"/>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3" name="テキスト ボックス 12"/>
          <p:cNvSpPr txBox="1"/>
          <p:nvPr/>
        </p:nvSpPr>
        <p:spPr>
          <a:xfrm>
            <a:off x="4682063" y="2740559"/>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プロダクト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p2</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grpSp>
        <p:nvGrpSpPr>
          <p:cNvPr id="30" name="図形グループ 29"/>
          <p:cNvGrpSpPr/>
          <p:nvPr/>
        </p:nvGrpSpPr>
        <p:grpSpPr>
          <a:xfrm>
            <a:off x="1519617" y="4791395"/>
            <a:ext cx="3529487" cy="1999721"/>
            <a:chOff x="2403060" y="4301682"/>
            <a:chExt cx="3529487" cy="1999721"/>
          </a:xfrm>
        </p:grpSpPr>
        <p:sp>
          <p:nvSpPr>
            <p:cNvPr id="14" name="角丸四角形 13"/>
            <p:cNvSpPr/>
            <p:nvPr/>
          </p:nvSpPr>
          <p:spPr>
            <a:xfrm>
              <a:off x="2403060" y="4516035"/>
              <a:ext cx="3529487" cy="1785368"/>
            </a:xfrm>
            <a:prstGeom prst="roundRect">
              <a:avLst/>
            </a:prstGeom>
            <a:solidFill>
              <a:schemeClr val="bg1"/>
            </a:solidFill>
            <a:ln w="9525" cap="flat" cmpd="sng" algn="ctr">
              <a:solidFill>
                <a:srgbClr val="33339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5" name="テキスト ボックス 14"/>
            <p:cNvSpPr txBox="1"/>
            <p:nvPr/>
          </p:nvSpPr>
          <p:spPr>
            <a:xfrm>
              <a:off x="2448940" y="4301682"/>
              <a:ext cx="2406424"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kern="0" noProof="0" dirty="0" smtClean="0">
                  <a:solidFill>
                    <a:srgbClr val="000000"/>
                  </a:solidFill>
                  <a:latin typeface="Arial"/>
                  <a:ea typeface="ＭＳ Ｐゴシック"/>
                </a:rPr>
                <a:t>仮想プ</a:t>
              </a: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ロダクト</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 p1</a:t>
              </a:r>
              <a:r>
                <a:rPr kumimoji="0" lang="ja-JP" altLang="en-US" sz="1800" b="0" i="0" u="none" strike="noStrike" kern="0" cap="none" spc="0" normalizeH="0" baseline="0" noProof="0" dirty="0" smtClean="0">
                  <a:ln>
                    <a:noFill/>
                  </a:ln>
                  <a:solidFill>
                    <a:srgbClr val="000000"/>
                  </a:solidFill>
                  <a:effectLst/>
                  <a:uLnTx/>
                  <a:uFillTx/>
                  <a:latin typeface="Arial"/>
                  <a:ea typeface="ＭＳ Ｐゴシック"/>
                  <a:cs typeface="+mn-cs"/>
                </a:rPr>
                <a:t>・</a:t>
              </a: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p2</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6" name="メモ 15"/>
            <p:cNvSpPr/>
            <p:nvPr/>
          </p:nvSpPr>
          <p:spPr>
            <a:xfrm>
              <a:off x="3844032" y="479961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7" name="メモ 16"/>
            <p:cNvSpPr/>
            <p:nvPr/>
          </p:nvSpPr>
          <p:spPr>
            <a:xfrm>
              <a:off x="4855364" y="479961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err="1" smtClean="0">
                  <a:ln>
                    <a:noFill/>
                  </a:ln>
                  <a:solidFill>
                    <a:srgbClr val="000000"/>
                  </a:solidFill>
                  <a:effectLst/>
                  <a:uLnTx/>
                  <a:uFillTx/>
                  <a:latin typeface="Arial"/>
                  <a:ea typeface="ＭＳ Ｐゴシック"/>
                  <a:cs typeface="+mn-cs"/>
                </a:rPr>
                <a:t>cpp</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18" name="メモ 17"/>
            <p:cNvSpPr/>
            <p:nvPr/>
          </p:nvSpPr>
          <p:spPr>
            <a:xfrm>
              <a:off x="2901851" y="4799613"/>
              <a:ext cx="763761" cy="578715"/>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50" kern="0" dirty="0" smtClean="0">
                  <a:solidFill>
                    <a:srgbClr val="000000"/>
                  </a:solidFill>
                  <a:latin typeface="Arial"/>
                  <a:ea typeface="ＭＳ Ｐゴシック"/>
                </a:rPr>
                <a:t>README</a:t>
              </a:r>
              <a:endParaRPr kumimoji="0" lang="ja-JP" altLang="en-US" sz="1050" b="0" i="0" u="none" strike="noStrike" kern="0" cap="none" spc="0" normalizeH="0" baseline="0" noProof="0" dirty="0">
                <a:ln>
                  <a:noFill/>
                </a:ln>
                <a:solidFill>
                  <a:srgbClr val="000000"/>
                </a:solidFill>
                <a:effectLst/>
                <a:uLnTx/>
                <a:uFillTx/>
                <a:latin typeface="Arial"/>
                <a:ea typeface="ＭＳ Ｐゴシック"/>
              </a:endParaRPr>
            </a:p>
          </p:txBody>
        </p:sp>
        <p:sp>
          <p:nvSpPr>
            <p:cNvPr id="19" name="メモ 18"/>
            <p:cNvSpPr/>
            <p:nvPr/>
          </p:nvSpPr>
          <p:spPr>
            <a:xfrm>
              <a:off x="3840056" y="5490853"/>
              <a:ext cx="784453"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smtClean="0">
                  <a:solidFill>
                    <a:srgbClr val="000000"/>
                  </a:solidFill>
                  <a:latin typeface="Arial"/>
                  <a:ea typeface="ＭＳ Ｐゴシック"/>
                </a:rPr>
                <a:t>txt</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20" name="メモ 19"/>
            <p:cNvSpPr/>
            <p:nvPr/>
          </p:nvSpPr>
          <p:spPr>
            <a:xfrm>
              <a:off x="4855364" y="5490853"/>
              <a:ext cx="784453"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smtClean="0">
                  <a:ln>
                    <a:noFill/>
                  </a:ln>
                  <a:solidFill>
                    <a:srgbClr val="000000"/>
                  </a:solidFill>
                  <a:effectLst/>
                  <a:uLnTx/>
                  <a:uFillTx/>
                  <a:latin typeface="Arial"/>
                  <a:ea typeface="ＭＳ Ｐゴシック"/>
                  <a:cs typeface="+mn-cs"/>
                </a:rPr>
                <a:t>.h</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21" name="メモ 20"/>
            <p:cNvSpPr/>
            <p:nvPr/>
          </p:nvSpPr>
          <p:spPr>
            <a:xfrm>
              <a:off x="2881159" y="5490853"/>
              <a:ext cx="784453" cy="569777"/>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a:solidFill>
                    <a:srgbClr val="000000"/>
                  </a:solidFill>
                  <a:latin typeface="Arial"/>
                  <a:ea typeface="ＭＳ Ｐゴシック"/>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grpSp>
      <p:cxnSp>
        <p:nvCxnSpPr>
          <p:cNvPr id="24" name="カギ線コネクタ 23"/>
          <p:cNvCxnSpPr>
            <a:stCxn id="4" idx="2"/>
            <a:endCxn id="15" idx="0"/>
          </p:cNvCxnSpPr>
          <p:nvPr/>
        </p:nvCxnSpPr>
        <p:spPr>
          <a:xfrm rot="16200000" flipH="1">
            <a:off x="2236722" y="4259408"/>
            <a:ext cx="841956" cy="222018"/>
          </a:xfrm>
          <a:prstGeom prst="bentConnector3">
            <a:avLst/>
          </a:prstGeom>
          <a:ln w="96266">
            <a:tailEnd type="triangle" w="med" len="med"/>
          </a:ln>
        </p:spPr>
        <p:style>
          <a:lnRef idx="2">
            <a:schemeClr val="accent1"/>
          </a:lnRef>
          <a:fillRef idx="0">
            <a:schemeClr val="accent1"/>
          </a:fillRef>
          <a:effectRef idx="1">
            <a:schemeClr val="accent1"/>
          </a:effectRef>
          <a:fontRef idx="minor">
            <a:schemeClr val="tx1"/>
          </a:fontRef>
        </p:style>
      </p:cxnSp>
      <p:cxnSp>
        <p:nvCxnSpPr>
          <p:cNvPr id="28" name="カギ線コネクタ 27"/>
          <p:cNvCxnSpPr>
            <a:stCxn id="9" idx="2"/>
            <a:endCxn id="15" idx="0"/>
          </p:cNvCxnSpPr>
          <p:nvPr/>
        </p:nvCxnSpPr>
        <p:spPr>
          <a:xfrm rot="5400000">
            <a:off x="4326400" y="2391749"/>
            <a:ext cx="841956" cy="3957337"/>
          </a:xfrm>
          <a:prstGeom prst="bentConnector3">
            <a:avLst/>
          </a:prstGeom>
          <a:ln w="96266">
            <a:tailEnd type="triangle" w="med" len="med"/>
          </a:ln>
        </p:spPr>
        <p:style>
          <a:lnRef idx="2">
            <a:schemeClr val="accent1"/>
          </a:lnRef>
          <a:fillRef idx="0">
            <a:schemeClr val="accent1"/>
          </a:fillRef>
          <a:effectRef idx="1">
            <a:schemeClr val="accent1"/>
          </a:effectRef>
          <a:fontRef idx="minor">
            <a:schemeClr val="tx1"/>
          </a:fontRef>
        </p:style>
      </p:cxnSp>
      <p:sp>
        <p:nvSpPr>
          <p:cNvPr id="32" name="下矢印 31"/>
          <p:cNvSpPr/>
          <p:nvPr/>
        </p:nvSpPr>
        <p:spPr>
          <a:xfrm rot="16200000">
            <a:off x="5301553" y="5546541"/>
            <a:ext cx="484632" cy="6430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a:xfrm>
            <a:off x="7398782" y="6438522"/>
            <a:ext cx="1782234" cy="369332"/>
          </a:xfrm>
          <a:prstGeom prst="rect">
            <a:avLst/>
          </a:prstGeom>
          <a:noFill/>
        </p:spPr>
        <p:txBody>
          <a:bodyPr wrap="none" rtlCol="0">
            <a:spAutoFit/>
          </a:bodyPr>
          <a:lstStyle/>
          <a:p>
            <a:r>
              <a:rPr kumimoji="1" lang="en-US" altLang="ja-JP" dirty="0" smtClean="0"/>
              <a:t>C(p1</a:t>
            </a:r>
            <a:r>
              <a:rPr kumimoji="1" lang="ja-JP" altLang="en-US" dirty="0" smtClean="0"/>
              <a:t>・</a:t>
            </a:r>
            <a:r>
              <a:rPr kumimoji="1" lang="en-US" altLang="ja-JP" dirty="0" smtClean="0"/>
              <a:t>p2) = 600</a:t>
            </a:r>
            <a:endParaRPr kumimoji="1" lang="ja-JP" altLang="en-US" dirty="0"/>
          </a:p>
        </p:txBody>
      </p:sp>
      <p:pic>
        <p:nvPicPr>
          <p:cNvPr id="35" name="図 34"/>
          <p:cNvPicPr>
            <a:picLocks noChangeAspect="1"/>
          </p:cNvPicPr>
          <p:nvPr/>
        </p:nvPicPr>
        <p:blipFill>
          <a:blip r:embed="rId3">
            <a:grayscl/>
          </a:blip>
          <a:stretch>
            <a:fillRect/>
          </a:stretch>
        </p:blipFill>
        <p:spPr>
          <a:xfrm>
            <a:off x="5920568" y="4990336"/>
            <a:ext cx="1478214" cy="1695062"/>
          </a:xfrm>
          <a:prstGeom prst="rect">
            <a:avLst/>
          </a:prstGeom>
        </p:spPr>
      </p:pic>
    </p:spTree>
    <p:extLst>
      <p:ext uri="{BB962C8B-B14F-4D97-AF65-F5344CB8AC3E}">
        <p14:creationId xmlns:p14="http://schemas.microsoft.com/office/powerpoint/2010/main" val="338345353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提案手法のアルゴリズム</a:t>
            </a:r>
            <a:r>
              <a:rPr lang="en-US" altLang="ja-JP" dirty="0"/>
              <a:t> </a:t>
            </a:r>
            <a:r>
              <a:rPr lang="en-US" altLang="ja-JP" dirty="0" smtClean="0"/>
              <a:t>(4/</a:t>
            </a:r>
            <a:r>
              <a:rPr lang="en-US" altLang="ja-JP" dirty="0"/>
              <a:t>4)</a:t>
            </a:r>
            <a:endParaRPr kumimoji="1" lang="ja-JP" altLang="en-US" dirty="0"/>
          </a:p>
        </p:txBody>
      </p:sp>
      <p:sp>
        <p:nvSpPr>
          <p:cNvPr id="3" name="コンテンツ プレースホルダー 2"/>
          <p:cNvSpPr>
            <a:spLocks noGrp="1"/>
          </p:cNvSpPr>
          <p:nvPr>
            <p:ph idx="1"/>
          </p:nvPr>
        </p:nvSpPr>
        <p:spPr>
          <a:xfrm>
            <a:off x="457200" y="1600200"/>
            <a:ext cx="8229600" cy="3514380"/>
          </a:xfrm>
        </p:spPr>
        <p:txBody>
          <a:bodyPr>
            <a:normAutofit lnSpcReduction="10000"/>
          </a:bodyPr>
          <a:lstStyle/>
          <a:p>
            <a:r>
              <a:rPr lang="ja-JP" altLang="en-US" dirty="0" smtClean="0"/>
              <a:t>手順</a:t>
            </a:r>
            <a:r>
              <a:rPr lang="en-US" altLang="ja-JP" dirty="0" smtClean="0"/>
              <a:t>4 </a:t>
            </a:r>
            <a:r>
              <a:rPr lang="ja-JP" altLang="en-US" dirty="0" smtClean="0"/>
              <a:t>プロダクト</a:t>
            </a:r>
            <a:r>
              <a:rPr lang="en-US" altLang="ja-JP" dirty="0" smtClean="0"/>
              <a:t>p</a:t>
            </a:r>
            <a:r>
              <a:rPr lang="en-US" altLang="ja-JP" baseline="-25000" dirty="0" smtClean="0"/>
              <a:t>i</a:t>
            </a:r>
            <a:r>
              <a:rPr lang="en-US" altLang="ja-JP" dirty="0" smtClean="0"/>
              <a:t> </a:t>
            </a:r>
            <a:r>
              <a:rPr lang="ja-JP" altLang="en-US" dirty="0" smtClean="0"/>
              <a:t>に対してプロダクト</a:t>
            </a:r>
            <a:r>
              <a:rPr lang="en-US" altLang="ja-JP" dirty="0" err="1" smtClean="0"/>
              <a:t>p</a:t>
            </a:r>
            <a:r>
              <a:rPr lang="en-US" altLang="ja-JP" baseline="-25000" dirty="0" err="1" smtClean="0"/>
              <a:t>j</a:t>
            </a:r>
            <a:r>
              <a:rPr lang="en-US" altLang="ja-JP" dirty="0" smtClean="0"/>
              <a:t> </a:t>
            </a:r>
            <a:r>
              <a:rPr lang="ja-JP" altLang="en-US" dirty="0" smtClean="0"/>
              <a:t>を追加したときの増加情報量</a:t>
            </a:r>
            <a:r>
              <a:rPr lang="en-US" altLang="ja-JP" dirty="0" smtClean="0"/>
              <a:t> I(p</a:t>
            </a:r>
            <a:r>
              <a:rPr lang="en-US" altLang="ja-JP" baseline="-25000" dirty="0" smtClean="0"/>
              <a:t>i</a:t>
            </a:r>
            <a:r>
              <a:rPr lang="en-US" altLang="ja-JP" dirty="0" smtClean="0"/>
              <a:t>, </a:t>
            </a:r>
            <a:r>
              <a:rPr lang="en-US" altLang="ja-JP" dirty="0" err="1" smtClean="0"/>
              <a:t>p</a:t>
            </a:r>
            <a:r>
              <a:rPr lang="en-US" altLang="ja-JP" baseline="-25000" dirty="0" err="1" smtClean="0"/>
              <a:t>j</a:t>
            </a:r>
            <a:r>
              <a:rPr lang="en-US" altLang="ja-JP" dirty="0" smtClean="0"/>
              <a:t>) = C(p</a:t>
            </a:r>
            <a:r>
              <a:rPr lang="en-US" altLang="ja-JP" baseline="-25000" dirty="0" smtClean="0"/>
              <a:t>i</a:t>
            </a:r>
            <a:r>
              <a:rPr lang="en-US" altLang="ja-JP" dirty="0" smtClean="0"/>
              <a:t> · </a:t>
            </a:r>
            <a:r>
              <a:rPr lang="en-US" altLang="ja-JP" dirty="0" err="1" smtClean="0"/>
              <a:t>p</a:t>
            </a:r>
            <a:r>
              <a:rPr lang="en-US" altLang="ja-JP" baseline="-25000" dirty="0" err="1" smtClean="0"/>
              <a:t>j</a:t>
            </a:r>
            <a:r>
              <a:rPr lang="en-US" altLang="ja-JP" dirty="0" smtClean="0"/>
              <a:t>) − C(p</a:t>
            </a:r>
            <a:r>
              <a:rPr lang="en-US" altLang="ja-JP" baseline="-25000" dirty="0" smtClean="0"/>
              <a:t>i</a:t>
            </a:r>
            <a:r>
              <a:rPr lang="en-US" altLang="ja-JP" dirty="0" smtClean="0"/>
              <a:t>) </a:t>
            </a:r>
            <a:r>
              <a:rPr lang="ja-JP" altLang="en-US" dirty="0" smtClean="0"/>
              <a:t>を求める</a:t>
            </a:r>
          </a:p>
          <a:p>
            <a:r>
              <a:rPr kumimoji="1" lang="ja-JP" altLang="en-US" dirty="0" smtClean="0"/>
              <a:t>手順</a:t>
            </a:r>
            <a:r>
              <a:rPr kumimoji="1" lang="en-US" altLang="ja-JP" dirty="0" smtClean="0">
                <a:latin typeface="+mn-ea"/>
              </a:rPr>
              <a:t>5</a:t>
            </a:r>
            <a:r>
              <a:rPr kumimoji="1" lang="en-US" altLang="ja-JP" dirty="0" smtClean="0"/>
              <a:t> </a:t>
            </a:r>
            <a:r>
              <a:rPr kumimoji="1" lang="ja-JP" altLang="en-US" dirty="0" smtClean="0"/>
              <a:t>増加情報量に基づいてグラフを構築する</a:t>
            </a:r>
            <a:endParaRPr lang="en-US" altLang="ja-JP" dirty="0" smtClean="0"/>
          </a:p>
          <a:p>
            <a:pPr lvl="1"/>
            <a:r>
              <a:rPr lang="ja-JP" altLang="en-US" dirty="0" smtClean="0"/>
              <a:t>仮定</a:t>
            </a:r>
            <a:r>
              <a:rPr lang="en-US" altLang="ja-JP" dirty="0" smtClean="0"/>
              <a:t>1 </a:t>
            </a:r>
            <a:r>
              <a:rPr lang="ja-JP" altLang="en-US" dirty="0" smtClean="0"/>
              <a:t>派生</a:t>
            </a:r>
            <a:r>
              <a:rPr lang="ja-JP" altLang="en-US" dirty="0"/>
              <a:t>プロダクトの情報量</a:t>
            </a:r>
            <a:r>
              <a:rPr lang="ja-JP" altLang="en-US" dirty="0" smtClean="0"/>
              <a:t>は</a:t>
            </a:r>
            <a:r>
              <a:rPr lang="ja-JP" altLang="ja-JP" dirty="0" smtClean="0"/>
              <a:t>，</a:t>
            </a:r>
            <a:r>
              <a:rPr lang="ja-JP" altLang="en-US" dirty="0" smtClean="0"/>
              <a:t>派生元</a:t>
            </a:r>
            <a:r>
              <a:rPr lang="ja-JP" altLang="en-US" dirty="0"/>
              <a:t>プロダクトの情報量より多い </a:t>
            </a:r>
            <a:endParaRPr lang="en-US" altLang="ja-JP" dirty="0"/>
          </a:p>
          <a:p>
            <a:pPr lvl="1"/>
            <a:r>
              <a:rPr lang="en-US" altLang="en-US" dirty="0" smtClean="0"/>
              <a:t>仮定2 </a:t>
            </a:r>
            <a:r>
              <a:rPr lang="ja-JP" altLang="en-US" dirty="0" smtClean="0"/>
              <a:t>派生元</a:t>
            </a:r>
            <a:r>
              <a:rPr lang="ja-JP" altLang="en-US" dirty="0"/>
              <a:t>プロダクトに派生プロダクトを結合したときの増加情報量</a:t>
            </a:r>
            <a:r>
              <a:rPr lang="ja-JP" altLang="en-US" dirty="0" smtClean="0"/>
              <a:t>は少ない</a:t>
            </a:r>
            <a:endParaRPr lang="en-US" altLang="ja-JP" dirty="0"/>
          </a:p>
          <a:p>
            <a:pPr lvl="1"/>
            <a:r>
              <a:rPr lang="ja-JP" altLang="en-US" dirty="0" smtClean="0"/>
              <a:t>仮定</a:t>
            </a:r>
            <a:r>
              <a:rPr lang="en-US" altLang="ja-JP" dirty="0" smtClean="0"/>
              <a:t>3 1</a:t>
            </a:r>
            <a:r>
              <a:rPr lang="ja-JP" altLang="en-US" dirty="0" smtClean="0"/>
              <a:t>つの</a:t>
            </a:r>
            <a:r>
              <a:rPr lang="ja-JP" altLang="en-US" dirty="0"/>
              <a:t>プロダクトの派生元プロダクト</a:t>
            </a:r>
            <a:r>
              <a:rPr lang="ja-JP" altLang="en-US" dirty="0" smtClean="0"/>
              <a:t>は，たかだか</a:t>
            </a:r>
            <a:r>
              <a:rPr lang="en-US" altLang="ja-JP" dirty="0" smtClean="0"/>
              <a:t>1</a:t>
            </a:r>
            <a:r>
              <a:rPr lang="ja-JP" altLang="en-US" dirty="0" smtClean="0"/>
              <a:t>つで</a:t>
            </a:r>
            <a:r>
              <a:rPr lang="ja-JP" altLang="en-US" dirty="0"/>
              <a:t>ある </a:t>
            </a:r>
            <a:endParaRPr lang="en-US" altLang="ja-JP" dirty="0" smtClean="0"/>
          </a:p>
          <a:p>
            <a:pPr marL="274320" lvl="1" indent="0">
              <a:buNone/>
            </a:pPr>
            <a:r>
              <a:rPr lang="ja-JP" altLang="en-US" dirty="0" smtClean="0"/>
              <a:t>フ</a:t>
            </a:r>
            <a:r>
              <a:rPr lang="ja-JP" altLang="en-US" dirty="0"/>
              <a:t>゚ロダクト </a:t>
            </a:r>
            <a:r>
              <a:rPr lang="en-US" altLang="ja-JP" dirty="0" smtClean="0"/>
              <a:t>q </a:t>
            </a:r>
            <a:r>
              <a:rPr lang="ja-JP" altLang="en-US" dirty="0" smtClean="0"/>
              <a:t>について</a:t>
            </a:r>
            <a:r>
              <a:rPr lang="en-US" altLang="ja-JP" dirty="0"/>
              <a:t>, </a:t>
            </a:r>
            <a:r>
              <a:rPr lang="en-US" altLang="ja-JP" dirty="0" smtClean="0"/>
              <a:t>q </a:t>
            </a:r>
            <a:r>
              <a:rPr lang="ja-JP" altLang="en-US" dirty="0"/>
              <a:t>よりも圧縮後のデータ量が</a:t>
            </a:r>
            <a:r>
              <a:rPr lang="ja-JP" altLang="en-US" dirty="0" smtClean="0"/>
              <a:t>小さい</a:t>
            </a:r>
            <a:r>
              <a:rPr lang="ja-JP" altLang="en-US" dirty="0"/>
              <a:t>プロダクトの</a:t>
            </a:r>
            <a:r>
              <a:rPr lang="ja-JP" altLang="en-US" dirty="0" smtClean="0"/>
              <a:t>うち，</a:t>
            </a:r>
            <a:r>
              <a:rPr lang="en-US" altLang="ja-JP" dirty="0" smtClean="0"/>
              <a:t>q </a:t>
            </a:r>
            <a:r>
              <a:rPr lang="ja-JP" altLang="en-US" dirty="0"/>
              <a:t>を結合したときの増加情報量が最も小さいプロタ</a:t>
            </a:r>
            <a:r>
              <a:rPr lang="ja-JP" altLang="en-US" dirty="0" smtClean="0"/>
              <a:t>゙クト</a:t>
            </a:r>
            <a:r>
              <a:rPr lang="en-US" altLang="ja-JP" dirty="0" smtClean="0"/>
              <a:t> p </a:t>
            </a:r>
            <a:r>
              <a:rPr lang="ja-JP" altLang="en-US" dirty="0" smtClean="0"/>
              <a:t>から </a:t>
            </a:r>
            <a:r>
              <a:rPr lang="en-US" altLang="ja-JP" dirty="0"/>
              <a:t>q </a:t>
            </a:r>
            <a:r>
              <a:rPr lang="ja-JP" altLang="en-US" dirty="0"/>
              <a:t>に辺を</a:t>
            </a:r>
            <a:r>
              <a:rPr lang="ja-JP" altLang="en-US" dirty="0" smtClean="0"/>
              <a:t>引く</a:t>
            </a:r>
            <a:r>
              <a:rPr lang="en-US" altLang="ja-JP" dirty="0" smtClean="0"/>
              <a:t> </a:t>
            </a:r>
            <a:endParaRPr lang="ja-JP" altLang="en-US" dirty="0"/>
          </a:p>
        </p:txBody>
      </p:sp>
      <p:cxnSp>
        <p:nvCxnSpPr>
          <p:cNvPr id="6" name="直線コネクタ 5"/>
          <p:cNvCxnSpPr>
            <a:stCxn id="15" idx="5"/>
            <a:endCxn id="18" idx="1"/>
          </p:cNvCxnSpPr>
          <p:nvPr/>
        </p:nvCxnSpPr>
        <p:spPr>
          <a:xfrm>
            <a:off x="2872551" y="5574588"/>
            <a:ext cx="2023827" cy="729173"/>
          </a:xfrm>
          <a:prstGeom prst="line">
            <a:avLst/>
          </a:prstGeom>
          <a:ln>
            <a:tailEnd type="arrow" w="lg" len="lg"/>
          </a:ln>
        </p:spPr>
        <p:style>
          <a:lnRef idx="2">
            <a:schemeClr val="accent2"/>
          </a:lnRef>
          <a:fillRef idx="1">
            <a:schemeClr val="lt1"/>
          </a:fillRef>
          <a:effectRef idx="0">
            <a:schemeClr val="accent2"/>
          </a:effectRef>
          <a:fontRef idx="minor">
            <a:schemeClr val="dk1"/>
          </a:fontRef>
        </p:style>
      </p:cxnSp>
      <p:cxnSp>
        <p:nvCxnSpPr>
          <p:cNvPr id="7" name="直線コネクタ 6"/>
          <p:cNvCxnSpPr>
            <a:stCxn id="13" idx="4"/>
            <a:endCxn id="18" idx="0"/>
          </p:cNvCxnSpPr>
          <p:nvPr/>
        </p:nvCxnSpPr>
        <p:spPr>
          <a:xfrm>
            <a:off x="5086920" y="5653513"/>
            <a:ext cx="0" cy="571323"/>
          </a:xfrm>
          <a:prstGeom prst="line">
            <a:avLst/>
          </a:prstGeom>
          <a:ln>
            <a:tailEnd type="arrow" w="lg" len="lg"/>
          </a:ln>
        </p:spPr>
        <p:style>
          <a:lnRef idx="2">
            <a:schemeClr val="accent2"/>
          </a:lnRef>
          <a:fillRef idx="1">
            <a:schemeClr val="lt1"/>
          </a:fillRef>
          <a:effectRef idx="0">
            <a:schemeClr val="accent2"/>
          </a:effectRef>
          <a:fontRef idx="minor">
            <a:schemeClr val="dk1"/>
          </a:fontRef>
        </p:style>
      </p:cxnSp>
      <p:sp>
        <p:nvSpPr>
          <p:cNvPr id="8" name="テキスト ボックス 7"/>
          <p:cNvSpPr txBox="1"/>
          <p:nvPr/>
        </p:nvSpPr>
        <p:spPr>
          <a:xfrm>
            <a:off x="3663211" y="4310626"/>
            <a:ext cx="412292" cy="400110"/>
          </a:xfrm>
          <a:prstGeom prst="rect">
            <a:avLst/>
          </a:prstGeom>
          <a:noFill/>
        </p:spPr>
        <p:txBody>
          <a:bodyPr wrap="none" rtlCol="0">
            <a:spAutoFit/>
          </a:bodyPr>
          <a:lstStyle/>
          <a:p>
            <a:r>
              <a:rPr lang="en-US" altLang="ja-JP" sz="2000" dirty="0" smtClean="0"/>
              <a:t>-7</a:t>
            </a:r>
            <a:endParaRPr lang="ja-JP" altLang="en-US" sz="2000" dirty="0"/>
          </a:p>
        </p:txBody>
      </p:sp>
      <p:sp>
        <p:nvSpPr>
          <p:cNvPr id="13" name="円/楕円 12"/>
          <p:cNvSpPr/>
          <p:nvPr/>
        </p:nvSpPr>
        <p:spPr>
          <a:xfrm>
            <a:off x="4817453" y="5114580"/>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5" name="円/楕円 14"/>
          <p:cNvSpPr/>
          <p:nvPr/>
        </p:nvSpPr>
        <p:spPr>
          <a:xfrm>
            <a:off x="2412543" y="5114580"/>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7" name="円/楕円 16"/>
          <p:cNvSpPr/>
          <p:nvPr/>
        </p:nvSpPr>
        <p:spPr>
          <a:xfrm>
            <a:off x="7115603" y="5114580"/>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8" name="円/楕円 17"/>
          <p:cNvSpPr/>
          <p:nvPr/>
        </p:nvSpPr>
        <p:spPr>
          <a:xfrm>
            <a:off x="4817453" y="6224836"/>
            <a:ext cx="538933" cy="538933"/>
          </a:xfrm>
          <a:prstGeom prst="ellipse">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dirty="0"/>
          </a:p>
        </p:txBody>
      </p:sp>
      <p:sp>
        <p:nvSpPr>
          <p:cNvPr id="38" name="テキスト ボックス 37"/>
          <p:cNvSpPr txBox="1"/>
          <p:nvPr/>
        </p:nvSpPr>
        <p:spPr>
          <a:xfrm>
            <a:off x="5416224" y="6488668"/>
            <a:ext cx="871302" cy="369332"/>
          </a:xfrm>
          <a:prstGeom prst="rect">
            <a:avLst/>
          </a:prstGeom>
          <a:noFill/>
        </p:spPr>
        <p:txBody>
          <a:bodyPr wrap="none" rtlCol="0">
            <a:spAutoFit/>
          </a:bodyPr>
          <a:lstStyle/>
          <a:p>
            <a:r>
              <a:rPr kumimoji="1" lang="en-US" altLang="ja-JP" dirty="0" smtClean="0"/>
              <a:t>C=100</a:t>
            </a:r>
            <a:endParaRPr kumimoji="1" lang="ja-JP" altLang="en-US" dirty="0"/>
          </a:p>
        </p:txBody>
      </p:sp>
      <p:sp>
        <p:nvSpPr>
          <p:cNvPr id="39" name="テキスト ボックス 38"/>
          <p:cNvSpPr txBox="1"/>
          <p:nvPr/>
        </p:nvSpPr>
        <p:spPr>
          <a:xfrm>
            <a:off x="2951476" y="5205256"/>
            <a:ext cx="742924" cy="369332"/>
          </a:xfrm>
          <a:prstGeom prst="rect">
            <a:avLst/>
          </a:prstGeom>
          <a:noFill/>
        </p:spPr>
        <p:txBody>
          <a:bodyPr wrap="none" rtlCol="0">
            <a:spAutoFit/>
          </a:bodyPr>
          <a:lstStyle/>
          <a:p>
            <a:r>
              <a:rPr kumimoji="1" lang="en-US" altLang="ja-JP" dirty="0" smtClean="0"/>
              <a:t>C=90</a:t>
            </a:r>
            <a:endParaRPr kumimoji="1" lang="ja-JP" altLang="en-US" dirty="0"/>
          </a:p>
        </p:txBody>
      </p:sp>
      <p:sp>
        <p:nvSpPr>
          <p:cNvPr id="40" name="テキスト ボックス 39"/>
          <p:cNvSpPr txBox="1"/>
          <p:nvPr/>
        </p:nvSpPr>
        <p:spPr>
          <a:xfrm>
            <a:off x="5401424" y="5205256"/>
            <a:ext cx="742924" cy="369332"/>
          </a:xfrm>
          <a:prstGeom prst="rect">
            <a:avLst/>
          </a:prstGeom>
          <a:noFill/>
        </p:spPr>
        <p:txBody>
          <a:bodyPr wrap="none" rtlCol="0">
            <a:spAutoFit/>
          </a:bodyPr>
          <a:lstStyle/>
          <a:p>
            <a:r>
              <a:rPr kumimoji="1" lang="en-US" altLang="ja-JP" dirty="0" smtClean="0"/>
              <a:t>C=80</a:t>
            </a:r>
            <a:endParaRPr kumimoji="1" lang="ja-JP" altLang="en-US" dirty="0"/>
          </a:p>
        </p:txBody>
      </p:sp>
      <p:sp>
        <p:nvSpPr>
          <p:cNvPr id="43" name="テキスト ボックス 42"/>
          <p:cNvSpPr txBox="1"/>
          <p:nvPr/>
        </p:nvSpPr>
        <p:spPr>
          <a:xfrm>
            <a:off x="7654536" y="5205256"/>
            <a:ext cx="871302" cy="369332"/>
          </a:xfrm>
          <a:prstGeom prst="rect">
            <a:avLst/>
          </a:prstGeom>
          <a:noFill/>
        </p:spPr>
        <p:txBody>
          <a:bodyPr wrap="none" rtlCol="0">
            <a:spAutoFit/>
          </a:bodyPr>
          <a:lstStyle/>
          <a:p>
            <a:r>
              <a:rPr kumimoji="1" lang="en-US" altLang="ja-JP" dirty="0" smtClean="0"/>
              <a:t>C=120</a:t>
            </a:r>
            <a:endParaRPr kumimoji="1" lang="ja-JP" altLang="en-US" dirty="0"/>
          </a:p>
        </p:txBody>
      </p:sp>
      <p:sp>
        <p:nvSpPr>
          <p:cNvPr id="44" name="テキスト ボックス 43"/>
          <p:cNvSpPr txBox="1"/>
          <p:nvPr/>
        </p:nvSpPr>
        <p:spPr>
          <a:xfrm>
            <a:off x="3231550" y="5931678"/>
            <a:ext cx="640357" cy="369332"/>
          </a:xfrm>
          <a:prstGeom prst="rect">
            <a:avLst/>
          </a:prstGeom>
          <a:noFill/>
        </p:spPr>
        <p:txBody>
          <a:bodyPr wrap="none" rtlCol="0">
            <a:spAutoFit/>
          </a:bodyPr>
          <a:lstStyle/>
          <a:p>
            <a:r>
              <a:rPr kumimoji="1" lang="en-US" altLang="ja-JP" dirty="0" smtClean="0"/>
              <a:t>I=40</a:t>
            </a:r>
            <a:endParaRPr kumimoji="1" lang="ja-JP" altLang="en-US" dirty="0"/>
          </a:p>
        </p:txBody>
      </p:sp>
      <p:sp>
        <p:nvSpPr>
          <p:cNvPr id="45" name="テキスト ボックス 44"/>
          <p:cNvSpPr txBox="1"/>
          <p:nvPr/>
        </p:nvSpPr>
        <p:spPr>
          <a:xfrm>
            <a:off x="5132415" y="5714746"/>
            <a:ext cx="640357" cy="369332"/>
          </a:xfrm>
          <a:prstGeom prst="rect">
            <a:avLst/>
          </a:prstGeom>
          <a:noFill/>
        </p:spPr>
        <p:txBody>
          <a:bodyPr wrap="none" rtlCol="0">
            <a:spAutoFit/>
          </a:bodyPr>
          <a:lstStyle/>
          <a:p>
            <a:r>
              <a:rPr kumimoji="1" lang="en-US" altLang="ja-JP" dirty="0" smtClean="0"/>
              <a:t>I=30</a:t>
            </a:r>
            <a:endParaRPr kumimoji="1" lang="ja-JP" altLang="en-US" dirty="0"/>
          </a:p>
        </p:txBody>
      </p:sp>
    </p:spTree>
    <p:extLst>
      <p:ext uri="{BB962C8B-B14F-4D97-AF65-F5344CB8AC3E}">
        <p14:creationId xmlns:p14="http://schemas.microsoft.com/office/powerpoint/2010/main" val="28976043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17"/>
                                        </p:tgtEl>
                                        <p:attrNameLst>
                                          <p:attrName>style.opacity</p:attrName>
                                        </p:attrNameLst>
                                      </p:cBhvr>
                                      <p:to>
                                        <p:strVal val="0.25"/>
                                      </p:to>
                                    </p:set>
                                    <p:animEffect filter="image" prLst="opacity: 0.25">
                                      <p:cBhvr rctx="IE">
                                        <p:cTn id="7" dur="indefinite"/>
                                        <p:tgtEl>
                                          <p:spTgt spid="17"/>
                                        </p:tgtEl>
                                      </p:cBhvr>
                                    </p:animEffect>
                                  </p:childTnLst>
                                </p:cTn>
                              </p:par>
                              <p:par>
                                <p:cTn id="8" presetID="9" presetClass="emph" presetSubtype="0" grpId="0" nodeType="withEffect">
                                  <p:stCondLst>
                                    <p:cond delay="0"/>
                                  </p:stCondLst>
                                  <p:childTnLst>
                                    <p:set>
                                      <p:cBhvr rctx="PPT">
                                        <p:cTn id="9" dur="indefinite"/>
                                        <p:tgtEl>
                                          <p:spTgt spid="43"/>
                                        </p:tgtEl>
                                        <p:attrNameLst>
                                          <p:attrName>style.opacity</p:attrName>
                                        </p:attrNameLst>
                                      </p:cBhvr>
                                      <p:to>
                                        <p:strVal val="0.25"/>
                                      </p:to>
                                    </p:set>
                                    <p:animEffect filter="image" prLst="opacity: 0.25">
                                      <p:cBhvr rctx="IE">
                                        <p:cTn id="10" dur="indefinite"/>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1" nodeType="click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p:cTn id="15" dur="500" fill="hold"/>
                                        <p:tgtEl>
                                          <p:spTgt spid="44"/>
                                        </p:tgtEl>
                                        <p:attrNameLst>
                                          <p:attrName>ppt_w</p:attrName>
                                        </p:attrNameLst>
                                      </p:cBhvr>
                                      <p:tavLst>
                                        <p:tav tm="0">
                                          <p:val>
                                            <p:fltVal val="0"/>
                                          </p:val>
                                        </p:tav>
                                        <p:tav tm="100000">
                                          <p:val>
                                            <p:strVal val="#ppt_w"/>
                                          </p:val>
                                        </p:tav>
                                      </p:tavLst>
                                    </p:anim>
                                    <p:anim calcmode="lin" valueType="num">
                                      <p:cBhvr>
                                        <p:cTn id="16" dur="500" fill="hold"/>
                                        <p:tgtEl>
                                          <p:spTgt spid="44"/>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500" fill="hold"/>
                                        <p:tgtEl>
                                          <p:spTgt spid="7"/>
                                        </p:tgtEl>
                                        <p:attrNameLst>
                                          <p:attrName>ppt_w</p:attrName>
                                        </p:attrNameLst>
                                      </p:cBhvr>
                                      <p:tavLst>
                                        <p:tav tm="0">
                                          <p:val>
                                            <p:fltVal val="0"/>
                                          </p:val>
                                        </p:tav>
                                        <p:tav tm="100000">
                                          <p:val>
                                            <p:strVal val="#ppt_w"/>
                                          </p:val>
                                        </p:tav>
                                      </p:tavLst>
                                    </p:anim>
                                    <p:anim calcmode="lin" valueType="num">
                                      <p:cBhvr>
                                        <p:cTn id="24" dur="500" fill="hold"/>
                                        <p:tgtEl>
                                          <p:spTgt spid="7"/>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anim calcmode="lin" valueType="num">
                                      <p:cBhvr>
                                        <p:cTn id="27" dur="500" fill="hold"/>
                                        <p:tgtEl>
                                          <p:spTgt spid="45"/>
                                        </p:tgtEl>
                                        <p:attrNameLst>
                                          <p:attrName>ppt_w</p:attrName>
                                        </p:attrNameLst>
                                      </p:cBhvr>
                                      <p:tavLst>
                                        <p:tav tm="0">
                                          <p:val>
                                            <p:fltVal val="0"/>
                                          </p:val>
                                        </p:tav>
                                        <p:tav tm="100000">
                                          <p:val>
                                            <p:strVal val="#ppt_w"/>
                                          </p:val>
                                        </p:tav>
                                      </p:tavLst>
                                    </p:anim>
                                    <p:anim calcmode="lin" valueType="num">
                                      <p:cBhvr>
                                        <p:cTn id="28" dur="500" fill="hold"/>
                                        <p:tgtEl>
                                          <p:spTgt spid="45"/>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9" presetClass="emph" presetSubtype="0" grpId="0" nodeType="clickEffect">
                                  <p:stCondLst>
                                    <p:cond delay="0"/>
                                  </p:stCondLst>
                                  <p:childTnLst>
                                    <p:set>
                                      <p:cBhvr rctx="PPT">
                                        <p:cTn id="32" dur="indefinite"/>
                                        <p:tgtEl>
                                          <p:spTgt spid="44"/>
                                        </p:tgtEl>
                                        <p:attrNameLst>
                                          <p:attrName>style.opacity</p:attrName>
                                        </p:attrNameLst>
                                      </p:cBhvr>
                                      <p:to>
                                        <p:strVal val="0.25"/>
                                      </p:to>
                                    </p:set>
                                    <p:animEffect filter="image" prLst="opacity: 0.25">
                                      <p:cBhvr rctx="IE">
                                        <p:cTn id="33" dur="indefinite"/>
                                        <p:tgtEl>
                                          <p:spTgt spid="44"/>
                                        </p:tgtEl>
                                      </p:cBhvr>
                                    </p:animEffect>
                                  </p:childTnLst>
                                </p:cTn>
                              </p:par>
                              <p:par>
                                <p:cTn id="34" presetID="9" presetClass="emph" presetSubtype="0" nodeType="withEffect">
                                  <p:stCondLst>
                                    <p:cond delay="0"/>
                                  </p:stCondLst>
                                  <p:childTnLst>
                                    <p:set>
                                      <p:cBhvr rctx="PPT">
                                        <p:cTn id="35" dur="indefinite"/>
                                        <p:tgtEl>
                                          <p:spTgt spid="6"/>
                                        </p:tgtEl>
                                        <p:attrNameLst>
                                          <p:attrName>style.opacity</p:attrName>
                                        </p:attrNameLst>
                                      </p:cBhvr>
                                      <p:to>
                                        <p:strVal val="0.25"/>
                                      </p:to>
                                    </p:set>
                                    <p:animEffect filter="image" prLst="opacity: 0.25">
                                      <p:cBhvr rctx="IE">
                                        <p:cTn id="36" dur="indefinite"/>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43" grpId="0"/>
      <p:bldP spid="44" grpId="0"/>
      <p:bldP spid="44" grpId="1"/>
      <p:bldP spid="4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目的</a:t>
            </a:r>
            <a:r>
              <a:rPr lang="en-US" altLang="ja-JP" dirty="0" smtClean="0"/>
              <a:t>: </a:t>
            </a:r>
            <a:r>
              <a:rPr lang="ja-JP" altLang="en-US" dirty="0" smtClean="0"/>
              <a:t>提案手法と</a:t>
            </a:r>
            <a:r>
              <a:rPr lang="en-US" altLang="ja-JP" dirty="0" smtClean="0"/>
              <a:t>PRET</a:t>
            </a:r>
            <a:r>
              <a:rPr lang="ja-JP" altLang="en-US" dirty="0" smtClean="0"/>
              <a:t>の推定結果を比較する</a:t>
            </a:r>
            <a:endParaRPr lang="en-US" altLang="ja-JP" dirty="0" smtClean="0"/>
          </a:p>
          <a:p>
            <a:r>
              <a:rPr lang="ja-JP" altLang="en-US" dirty="0" smtClean="0"/>
              <a:t>データセット</a:t>
            </a:r>
            <a:r>
              <a:rPr lang="en-US" altLang="ja-JP" dirty="0" smtClean="0"/>
              <a:t>:</a:t>
            </a:r>
            <a:r>
              <a:rPr lang="en-US" altLang="ja-JP" baseline="0" dirty="0" smtClean="0"/>
              <a:t> </a:t>
            </a:r>
            <a:r>
              <a:rPr lang="en-US" altLang="ja-JP" dirty="0" smtClean="0"/>
              <a:t>PRET</a:t>
            </a:r>
            <a:r>
              <a:rPr kumimoji="1" lang="ja-JP" altLang="en-US" dirty="0" smtClean="0"/>
              <a:t>の評価実験と同じ</a:t>
            </a:r>
            <a:endParaRPr kumimoji="1" lang="en-US" altLang="ja-JP" dirty="0" smtClean="0"/>
          </a:p>
          <a:p>
            <a:pPr lvl="1"/>
            <a:r>
              <a:rPr lang="en-US" altLang="ja-JP" dirty="0" smtClean="0"/>
              <a:t>DS1 </a:t>
            </a:r>
            <a:r>
              <a:rPr lang="ja-JP" altLang="en-US" dirty="0" smtClean="0"/>
              <a:t>開発</a:t>
            </a:r>
            <a:r>
              <a:rPr lang="ja-JP" altLang="en-US" dirty="0"/>
              <a:t>が分岐して</a:t>
            </a:r>
            <a:r>
              <a:rPr lang="ja-JP" altLang="en-US" dirty="0" smtClean="0"/>
              <a:t>いないフ</a:t>
            </a:r>
            <a:r>
              <a:rPr lang="ja-JP" altLang="en-US" dirty="0"/>
              <a:t>゚ロダクト集合 </a:t>
            </a:r>
            <a:r>
              <a:rPr lang="en-US" altLang="ja-JP" dirty="0"/>
              <a:t>(</a:t>
            </a:r>
            <a:r>
              <a:rPr lang="en-US" altLang="ja-JP" dirty="0" err="1" smtClean="0"/>
              <a:t>PostgreSQL</a:t>
            </a:r>
            <a:r>
              <a:rPr lang="en-US" altLang="ja-JP" dirty="0" smtClean="0"/>
              <a:t> 7.x, 8.x.0, 9.x.0)</a:t>
            </a:r>
          </a:p>
          <a:p>
            <a:pPr lvl="1"/>
            <a:r>
              <a:rPr lang="en-US" altLang="ja-JP" dirty="0" smtClean="0"/>
              <a:t>DS2 </a:t>
            </a:r>
            <a:r>
              <a:rPr lang="ja-JP" altLang="en-US" dirty="0" smtClean="0"/>
              <a:t>組織内</a:t>
            </a:r>
            <a:r>
              <a:rPr lang="ja-JP" altLang="en-US" dirty="0"/>
              <a:t>で開発が分岐</a:t>
            </a:r>
            <a:r>
              <a:rPr lang="ja-JP" altLang="en-US" dirty="0" smtClean="0"/>
              <a:t>したフ</a:t>
            </a:r>
            <a:r>
              <a:rPr lang="ja-JP" altLang="en-US" dirty="0"/>
              <a:t>゚ロダクト集合 </a:t>
            </a:r>
            <a:r>
              <a:rPr lang="en-US" altLang="ja-JP" dirty="0"/>
              <a:t>(</a:t>
            </a:r>
            <a:r>
              <a:rPr lang="en-US" altLang="ja-JP" dirty="0" err="1" smtClean="0"/>
              <a:t>PostgreSQL</a:t>
            </a:r>
            <a:r>
              <a:rPr lang="en-US" altLang="ja-JP" dirty="0" smtClean="0"/>
              <a:t> 8.x.y)</a:t>
            </a:r>
          </a:p>
          <a:p>
            <a:pPr lvl="1"/>
            <a:r>
              <a:rPr lang="en-US" altLang="ja-JP" dirty="0" smtClean="0"/>
              <a:t>DS3 </a:t>
            </a:r>
            <a:r>
              <a:rPr lang="ja-JP" altLang="en-US" dirty="0" smtClean="0"/>
              <a:t>プロダクトファミリ</a:t>
            </a:r>
            <a:r>
              <a:rPr lang="ja-JP" altLang="en-US" dirty="0"/>
              <a:t>のうち新しいいくつかの製品しか残って</a:t>
            </a:r>
            <a:r>
              <a:rPr lang="ja-JP" altLang="en-US" dirty="0" smtClean="0"/>
              <a:t>いない</a:t>
            </a:r>
            <a:r>
              <a:rPr lang="ja-JP" altLang="en-US" dirty="0"/>
              <a:t>場合 </a:t>
            </a:r>
            <a:r>
              <a:rPr lang="en-US" altLang="ja-JP" dirty="0"/>
              <a:t>(</a:t>
            </a:r>
            <a:r>
              <a:rPr lang="en-US" altLang="ja-JP" dirty="0" err="1" smtClean="0"/>
              <a:t>PostgreSQL</a:t>
            </a:r>
            <a:r>
              <a:rPr lang="en-US" altLang="ja-JP" dirty="0"/>
              <a:t> </a:t>
            </a:r>
            <a:r>
              <a:rPr lang="en-US" altLang="ja-JP" dirty="0" smtClean="0"/>
              <a:t>8.x.y, </a:t>
            </a:r>
            <a:r>
              <a:rPr lang="ja-JP" altLang="en-US" dirty="0" smtClean="0"/>
              <a:t>ただし</a:t>
            </a:r>
            <a:r>
              <a:rPr lang="en-US" altLang="ja-JP" dirty="0" smtClean="0"/>
              <a:t> y </a:t>
            </a:r>
            <a:r>
              <a:rPr lang="ja-JP" altLang="en-US" dirty="0" smtClean="0"/>
              <a:t>は各ブランチの最終</a:t>
            </a:r>
            <a:r>
              <a:rPr lang="en-US" altLang="ja-JP" dirty="0" smtClean="0"/>
              <a:t>7</a:t>
            </a:r>
            <a:r>
              <a:rPr lang="ja-JP" altLang="en-US" dirty="0" smtClean="0"/>
              <a:t>つ</a:t>
            </a:r>
            <a:r>
              <a:rPr lang="en-US" altLang="ja-JP" dirty="0" smtClean="0"/>
              <a:t>)</a:t>
            </a:r>
          </a:p>
          <a:p>
            <a:pPr lvl="1"/>
            <a:r>
              <a:rPr lang="en-US" altLang="ja-JP" dirty="0" smtClean="0"/>
              <a:t>DS4 </a:t>
            </a:r>
            <a:r>
              <a:rPr lang="ja-JP" altLang="en-US" dirty="0" smtClean="0"/>
              <a:t>プロダクトファミリ</a:t>
            </a:r>
            <a:r>
              <a:rPr lang="ja-JP" altLang="en-US" dirty="0"/>
              <a:t>のうち過去の製品の一部が欠落している場合 </a:t>
            </a:r>
            <a:r>
              <a:rPr lang="en-US" altLang="ja-JP" dirty="0"/>
              <a:t>(</a:t>
            </a:r>
            <a:r>
              <a:rPr lang="en-US" altLang="ja-JP" dirty="0" err="1" smtClean="0"/>
              <a:t>PostgreSQL</a:t>
            </a:r>
            <a:r>
              <a:rPr lang="en-US" altLang="ja-JP" dirty="0" smtClean="0"/>
              <a:t> </a:t>
            </a:r>
            <a:r>
              <a:rPr lang="ja-JP" altLang="en-US" dirty="0" smtClean="0"/>
              <a:t>のリリースを</a:t>
            </a:r>
            <a:r>
              <a:rPr lang="en-US" altLang="ja-JP" dirty="0" smtClean="0"/>
              <a:t>1</a:t>
            </a:r>
            <a:r>
              <a:rPr lang="ja-JP" altLang="en-US" dirty="0" smtClean="0"/>
              <a:t>年毎にサンプル</a:t>
            </a:r>
            <a:r>
              <a:rPr lang="en-US" altLang="ja-JP" dirty="0" smtClean="0"/>
              <a:t>)</a:t>
            </a:r>
            <a:endParaRPr lang="en-US" altLang="ja-JP" dirty="0"/>
          </a:p>
          <a:p>
            <a:pPr lvl="1"/>
            <a:r>
              <a:rPr lang="en-US" altLang="ja-JP" dirty="0" smtClean="0"/>
              <a:t>DS5 </a:t>
            </a:r>
            <a:r>
              <a:rPr lang="ja-JP" altLang="en-US" dirty="0" smtClean="0"/>
              <a:t>プロシ</a:t>
            </a:r>
            <a:r>
              <a:rPr lang="ja-JP" altLang="en-US" dirty="0"/>
              <a:t>゙ェクトが </a:t>
            </a:r>
            <a:r>
              <a:rPr lang="en-US" altLang="ja-JP" dirty="0"/>
              <a:t>2 </a:t>
            </a:r>
            <a:r>
              <a:rPr lang="ja-JP" altLang="en-US" dirty="0"/>
              <a:t>つに分岐した場合 </a:t>
            </a:r>
            <a:r>
              <a:rPr lang="en-US" altLang="ja-JP" dirty="0"/>
              <a:t>(</a:t>
            </a:r>
            <a:r>
              <a:rPr lang="en-US" altLang="ja-JP" dirty="0" err="1" smtClean="0"/>
              <a:t>FFmpeg</a:t>
            </a:r>
            <a:r>
              <a:rPr lang="en-US" altLang="ja-JP" dirty="0" smtClean="0"/>
              <a:t>, </a:t>
            </a:r>
            <a:r>
              <a:rPr lang="en-US" altLang="ja-JP" dirty="0" err="1" smtClean="0"/>
              <a:t>libav</a:t>
            </a:r>
            <a:r>
              <a:rPr lang="en-US" altLang="ja-JP" dirty="0" smtClean="0"/>
              <a:t>)</a:t>
            </a:r>
          </a:p>
          <a:p>
            <a:pPr lvl="1"/>
            <a:r>
              <a:rPr lang="en-US" altLang="ja-JP" dirty="0" smtClean="0"/>
              <a:t>DS6 </a:t>
            </a:r>
            <a:r>
              <a:rPr lang="ja-JP" altLang="en-US" dirty="0" smtClean="0"/>
              <a:t>フ</a:t>
            </a:r>
            <a:r>
              <a:rPr lang="ja-JP" altLang="en-US" dirty="0"/>
              <a:t>゚ロジェクトが </a:t>
            </a:r>
            <a:r>
              <a:rPr lang="en-US" altLang="ja-JP" dirty="0"/>
              <a:t>3 </a:t>
            </a:r>
            <a:r>
              <a:rPr lang="ja-JP" altLang="en-US" dirty="0"/>
              <a:t>つ以上に分岐し</a:t>
            </a:r>
            <a:r>
              <a:rPr lang="en-US" altLang="ja-JP" dirty="0"/>
              <a:t>,</a:t>
            </a:r>
            <a:r>
              <a:rPr lang="ja-JP" altLang="en-US" dirty="0"/>
              <a:t>複数回の併合が起こった場合 </a:t>
            </a:r>
            <a:r>
              <a:rPr lang="en-US" altLang="ja-JP" dirty="0"/>
              <a:t>(*-BSD</a:t>
            </a:r>
            <a:r>
              <a:rPr lang="en-US" altLang="ja-JP" dirty="0" smtClean="0"/>
              <a:t>)</a:t>
            </a:r>
          </a:p>
        </p:txBody>
      </p:sp>
    </p:spTree>
    <p:extLst>
      <p:ext uri="{BB962C8B-B14F-4D97-AF65-F5344CB8AC3E}">
        <p14:creationId xmlns:p14="http://schemas.microsoft.com/office/powerpoint/2010/main" val="239924951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評価方法</a:t>
            </a:r>
            <a:endParaRPr kumimoji="1" lang="ja-JP" altLang="en-US" dirty="0"/>
          </a:p>
        </p:txBody>
      </p:sp>
      <p:sp>
        <p:nvSpPr>
          <p:cNvPr id="3" name="コンテンツ プレースホルダー 2"/>
          <p:cNvSpPr>
            <a:spLocks noGrp="1"/>
          </p:cNvSpPr>
          <p:nvPr>
            <p:ph idx="1"/>
          </p:nvPr>
        </p:nvSpPr>
        <p:spPr/>
        <p:txBody>
          <a:bodyPr/>
          <a:lstStyle/>
          <a:p>
            <a:pPr rtl="0" eaLnBrk="1" latinLnBrk="0" hangingPunct="1"/>
            <a:r>
              <a:rPr kumimoji="1" lang="ja-JP" altLang="en-US" sz="2400" kern="1200" dirty="0" smtClean="0">
                <a:solidFill>
                  <a:schemeClr val="tx1"/>
                </a:solidFill>
                <a:effectLst/>
                <a:latin typeface="+mn-lt"/>
                <a:ea typeface="+mn-ea"/>
                <a:cs typeface="+mn-cs"/>
              </a:rPr>
              <a:t>評価基準</a:t>
            </a:r>
            <a:endParaRPr lang="ja-JP" altLang="en-US" sz="2400" dirty="0" smtClean="0">
              <a:effectLst/>
            </a:endParaRPr>
          </a:p>
          <a:p>
            <a:pPr lvl="1" rtl="0" eaLnBrk="1" latinLnBrk="0" hangingPunct="1"/>
            <a:r>
              <a:rPr kumimoji="1" lang="ja-JP" altLang="en-US" sz="2000" kern="1200" dirty="0" smtClean="0">
                <a:solidFill>
                  <a:schemeClr val="tx1"/>
                </a:solidFill>
                <a:effectLst/>
                <a:latin typeface="+mn-lt"/>
                <a:ea typeface="+mn-ea"/>
                <a:cs typeface="+mn-cs"/>
              </a:rPr>
              <a:t>再現率</a:t>
            </a:r>
            <a:r>
              <a:rPr lang="ja-JP" altLang="en-US" dirty="0" smtClean="0"/>
              <a:t>と</a:t>
            </a:r>
            <a:r>
              <a:rPr kumimoji="1" lang="ja-JP" altLang="en-US" sz="2000" kern="1200" dirty="0" smtClean="0">
                <a:solidFill>
                  <a:schemeClr val="tx1"/>
                </a:solidFill>
                <a:effectLst/>
                <a:latin typeface="+mn-lt"/>
                <a:ea typeface="+mn-ea"/>
                <a:cs typeface="+mn-cs"/>
              </a:rPr>
              <a:t>適合率</a:t>
            </a:r>
            <a:endParaRPr lang="ja-JP" altLang="en-US" dirty="0" smtClean="0">
              <a:effectLst/>
            </a:endParaRPr>
          </a:p>
          <a:p>
            <a:pPr lvl="1" rtl="0" eaLnBrk="1" latinLnBrk="0" hangingPunct="1"/>
            <a:r>
              <a:rPr kumimoji="1" lang="ja-JP" altLang="en-US" sz="2000" kern="1200" dirty="0" smtClean="0">
                <a:solidFill>
                  <a:schemeClr val="tx1"/>
                </a:solidFill>
                <a:effectLst/>
                <a:latin typeface="+mn-lt"/>
                <a:ea typeface="+mn-ea"/>
                <a:cs typeface="+mn-cs"/>
              </a:rPr>
              <a:t>誤りの評価</a:t>
            </a:r>
            <a:endParaRPr lang="ja-JP" altLang="en-US" dirty="0" smtClean="0">
              <a:effectLst/>
            </a:endParaRPr>
          </a:p>
          <a:p>
            <a:pPr lvl="2" rtl="0" eaLnBrk="1" latinLnBrk="0" hangingPunct="1"/>
            <a:r>
              <a:rPr kumimoji="1" lang="ja-JP" altLang="en-US" sz="1800" kern="1200" dirty="0" smtClean="0">
                <a:solidFill>
                  <a:schemeClr val="tx1"/>
                </a:solidFill>
                <a:effectLst/>
                <a:latin typeface="+mn-lt"/>
                <a:ea typeface="+mn-ea"/>
                <a:cs typeface="+mn-cs"/>
              </a:rPr>
              <a:t>辺の向きが逆</a:t>
            </a:r>
            <a:endParaRPr lang="ja-JP" altLang="en-US" dirty="0" smtClean="0">
              <a:effectLst/>
            </a:endParaRPr>
          </a:p>
          <a:p>
            <a:pPr lvl="2" rtl="0" eaLnBrk="1" latinLnBrk="0" hangingPunct="1"/>
            <a:r>
              <a:rPr kumimoji="1" lang="en-US" altLang="ja-JP" sz="1800" kern="1200" dirty="0" smtClean="0">
                <a:solidFill>
                  <a:schemeClr val="tx1"/>
                </a:solidFill>
                <a:effectLst/>
                <a:latin typeface="+mn-lt"/>
                <a:ea typeface="+mn-ea"/>
                <a:cs typeface="+mn-cs"/>
              </a:rPr>
              <a:t>n</a:t>
            </a:r>
            <a:r>
              <a:rPr kumimoji="1" lang="ja-JP" altLang="en-US" sz="1800" kern="1200" dirty="0" smtClean="0">
                <a:solidFill>
                  <a:schemeClr val="tx1"/>
                </a:solidFill>
                <a:effectLst/>
                <a:latin typeface="+mn-lt"/>
                <a:ea typeface="+mn-ea"/>
                <a:cs typeface="+mn-cs"/>
              </a:rPr>
              <a:t>バージョンスキップ</a:t>
            </a:r>
            <a:endParaRPr lang="ja-JP" altLang="en-US" dirty="0" smtClean="0">
              <a:effectLst/>
            </a:endParaRPr>
          </a:p>
          <a:p>
            <a:pPr lvl="3" rtl="0" eaLnBrk="1" latinLnBrk="0" hangingPunct="1"/>
            <a:r>
              <a:rPr kumimoji="1" lang="ja-JP" altLang="en-US" sz="1600" kern="1200" dirty="0" smtClean="0">
                <a:solidFill>
                  <a:schemeClr val="tx1"/>
                </a:solidFill>
                <a:effectLst/>
                <a:latin typeface="+mn-lt"/>
                <a:ea typeface="+mn-ea"/>
                <a:cs typeface="+mn-cs"/>
              </a:rPr>
              <a:t>正しい派生関係が </a:t>
            </a:r>
            <a:r>
              <a:rPr kumimoji="1" lang="en-US" altLang="ja-JP" sz="1600" kern="1200" dirty="0" smtClean="0">
                <a:solidFill>
                  <a:schemeClr val="tx1"/>
                </a:solidFill>
                <a:effectLst/>
                <a:latin typeface="+mn-lt"/>
                <a:ea typeface="+mn-ea"/>
                <a:cs typeface="+mn-cs"/>
              </a:rPr>
              <a:t>A → B → C → D </a:t>
            </a:r>
            <a:r>
              <a:rPr kumimoji="1" lang="ja-JP" altLang="en-US" sz="1600" kern="1200" dirty="0" smtClean="0">
                <a:solidFill>
                  <a:schemeClr val="tx1"/>
                </a:solidFill>
                <a:effectLst/>
                <a:latin typeface="+mn-lt"/>
                <a:ea typeface="+mn-ea"/>
                <a:cs typeface="+mn-cs"/>
              </a:rPr>
              <a:t>であるときに， </a:t>
            </a:r>
            <a:r>
              <a:rPr kumimoji="1" lang="en-US" altLang="ja-JP" sz="1600" kern="1200" dirty="0" smtClean="0">
                <a:solidFill>
                  <a:schemeClr val="tx1"/>
                </a:solidFill>
                <a:effectLst/>
                <a:latin typeface="+mn-lt"/>
                <a:ea typeface="+mn-ea"/>
                <a:cs typeface="+mn-cs"/>
              </a:rPr>
              <a:t>A → D </a:t>
            </a:r>
            <a:r>
              <a:rPr kumimoji="1" lang="ja-JP" altLang="en-US" sz="1600" kern="1200" dirty="0" smtClean="0">
                <a:solidFill>
                  <a:schemeClr val="tx1"/>
                </a:solidFill>
                <a:effectLst/>
                <a:latin typeface="+mn-lt"/>
                <a:ea typeface="+mn-ea"/>
                <a:cs typeface="+mn-cs"/>
              </a:rPr>
              <a:t>という辺が出力されると，</a:t>
            </a:r>
            <a:r>
              <a:rPr kumimoji="1" lang="en-US" altLang="ja-JP" sz="1600" kern="1200" dirty="0" smtClean="0">
                <a:solidFill>
                  <a:schemeClr val="tx1"/>
                </a:solidFill>
                <a:effectLst/>
                <a:latin typeface="+mn-lt"/>
                <a:ea typeface="+mn-ea"/>
                <a:cs typeface="+mn-cs"/>
              </a:rPr>
              <a:t>2</a:t>
            </a:r>
            <a:r>
              <a:rPr kumimoji="1" lang="ja-JP" altLang="en-US" sz="1600" kern="1200" dirty="0" smtClean="0">
                <a:solidFill>
                  <a:schemeClr val="tx1"/>
                </a:solidFill>
                <a:effectLst/>
                <a:latin typeface="+mn-lt"/>
                <a:ea typeface="+mn-ea"/>
                <a:cs typeface="+mn-cs"/>
              </a:rPr>
              <a:t>バージョンスキップの辺が</a:t>
            </a:r>
            <a:r>
              <a:rPr kumimoji="1" lang="en-US" altLang="ja-JP" sz="1600" kern="1200" dirty="0" smtClean="0">
                <a:solidFill>
                  <a:schemeClr val="tx1"/>
                </a:solidFill>
                <a:effectLst/>
                <a:latin typeface="+mn-lt"/>
                <a:ea typeface="+mn-ea"/>
                <a:cs typeface="+mn-cs"/>
              </a:rPr>
              <a:t>1</a:t>
            </a:r>
            <a:r>
              <a:rPr kumimoji="1" lang="ja-JP" altLang="en-US" sz="1600" kern="1200" dirty="0" smtClean="0">
                <a:solidFill>
                  <a:schemeClr val="tx1"/>
                </a:solidFill>
                <a:effectLst/>
                <a:latin typeface="+mn-lt"/>
                <a:ea typeface="+mn-ea"/>
                <a:cs typeface="+mn-cs"/>
              </a:rPr>
              <a:t>つあるとみなす．</a:t>
            </a:r>
            <a:endParaRPr lang="ja-JP" altLang="en-US" dirty="0" smtClean="0">
              <a:effectLst/>
            </a:endParaRPr>
          </a:p>
          <a:p>
            <a:endParaRPr kumimoji="1" lang="en-US" altLang="ja-JP" dirty="0" smtClean="0"/>
          </a:p>
          <a:p>
            <a:r>
              <a:rPr lang="ja-JP" altLang="en-US" dirty="0" smtClean="0"/>
              <a:t>実行の方法</a:t>
            </a:r>
            <a:endParaRPr kumimoji="1" lang="en-US" altLang="ja-JP" dirty="0" smtClean="0"/>
          </a:p>
          <a:p>
            <a:pPr lvl="1"/>
            <a:r>
              <a:rPr kumimoji="1" lang="ja-JP" altLang="en-US" dirty="0" smtClean="0"/>
              <a:t>提案手法の可逆圧縮には，</a:t>
            </a:r>
            <a:r>
              <a:rPr kumimoji="1" lang="en-US" altLang="ja-JP" dirty="0" smtClean="0"/>
              <a:t> </a:t>
            </a:r>
            <a:r>
              <a:rPr kumimoji="1" lang="en-US" altLang="ja-JP" dirty="0" err="1" smtClean="0"/>
              <a:t>gzip</a:t>
            </a:r>
            <a:r>
              <a:rPr lang="en-US" altLang="ja-JP" dirty="0" smtClean="0"/>
              <a:t>, bzip2, </a:t>
            </a:r>
            <a:r>
              <a:rPr lang="en-US" altLang="ja-JP" dirty="0" err="1" smtClean="0"/>
              <a:t>xz</a:t>
            </a:r>
            <a:r>
              <a:rPr lang="en-US" altLang="ja-JP" dirty="0" smtClean="0"/>
              <a:t> </a:t>
            </a:r>
            <a:r>
              <a:rPr lang="ja-JP" altLang="en-US" dirty="0" smtClean="0"/>
              <a:t>を使用</a:t>
            </a:r>
            <a:r>
              <a:rPr lang="en-US" altLang="ja-JP" dirty="0" smtClean="0"/>
              <a:t> (</a:t>
            </a:r>
            <a:r>
              <a:rPr lang="ja-JP" altLang="en-US" dirty="0" smtClean="0"/>
              <a:t>全て</a:t>
            </a:r>
            <a:r>
              <a:rPr lang="en-US" altLang="ja-JP" dirty="0" smtClean="0"/>
              <a:t> -9 </a:t>
            </a:r>
            <a:r>
              <a:rPr lang="ja-JP" altLang="en-US" dirty="0" smtClean="0"/>
              <a:t>オプションを付与</a:t>
            </a:r>
            <a:r>
              <a:rPr lang="en-US" altLang="ja-JP" dirty="0" smtClean="0"/>
              <a:t>)</a:t>
            </a:r>
          </a:p>
          <a:p>
            <a:pPr lvl="1"/>
            <a:r>
              <a:rPr kumimoji="1" lang="en-US" altLang="ja-JP" dirty="0" smtClean="0"/>
              <a:t>PRET </a:t>
            </a:r>
            <a:r>
              <a:rPr kumimoji="1" lang="ja-JP" altLang="en-US" dirty="0" smtClean="0"/>
              <a:t>でファイル類似を判定する閾値は，結果が最良となる</a:t>
            </a:r>
            <a:r>
              <a:rPr kumimoji="1" lang="en-US" altLang="ja-JP" dirty="0" smtClean="0"/>
              <a:t> 0.9 </a:t>
            </a:r>
            <a:r>
              <a:rPr kumimoji="1" lang="ja-JP" altLang="en-US" dirty="0" smtClean="0"/>
              <a:t>を採用</a:t>
            </a:r>
            <a:endParaRPr kumimoji="1" lang="ja-JP" altLang="en-US" dirty="0"/>
          </a:p>
        </p:txBody>
      </p:sp>
    </p:spTree>
    <p:extLst>
      <p:ext uri="{BB962C8B-B14F-4D97-AF65-F5344CB8AC3E}">
        <p14:creationId xmlns:p14="http://schemas.microsoft.com/office/powerpoint/2010/main" val="418273536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実験結果</a:t>
            </a:r>
            <a:endParaRPr kumimoji="1" lang="ja-JP" altLang="en-US" dirty="0"/>
          </a:p>
        </p:txBody>
      </p:sp>
      <p:sp>
        <p:nvSpPr>
          <p:cNvPr id="3" name="コンテンツ プレースホルダー 2"/>
          <p:cNvSpPr>
            <a:spLocks noGrp="1"/>
          </p:cNvSpPr>
          <p:nvPr>
            <p:ph idx="1"/>
          </p:nvPr>
        </p:nvSpPr>
        <p:spPr>
          <a:xfrm>
            <a:off x="457200" y="1600200"/>
            <a:ext cx="3411345" cy="4876800"/>
          </a:xfrm>
        </p:spPr>
        <p:txBody>
          <a:bodyPr/>
          <a:lstStyle/>
          <a:p>
            <a:r>
              <a:rPr kumimoji="1" lang="en-US" altLang="ja-JP" dirty="0" smtClean="0"/>
              <a:t>3</a:t>
            </a:r>
            <a:r>
              <a:rPr kumimoji="1" lang="ja-JP" altLang="en-US" dirty="0" smtClean="0"/>
              <a:t>件</a:t>
            </a:r>
            <a:r>
              <a:rPr kumimoji="1" lang="en-US" altLang="ja-JP" dirty="0" smtClean="0"/>
              <a:t> PRET</a:t>
            </a:r>
            <a:r>
              <a:rPr kumimoji="1" lang="ja-JP" altLang="en-US" dirty="0" smtClean="0"/>
              <a:t>の勝利</a:t>
            </a:r>
            <a:endParaRPr kumimoji="1" lang="en-US" altLang="ja-JP" dirty="0" smtClean="0"/>
          </a:p>
          <a:p>
            <a:r>
              <a:rPr lang="en-US" altLang="ja-JP" dirty="0" smtClean="0"/>
              <a:t>2</a:t>
            </a:r>
            <a:r>
              <a:rPr lang="ja-JP" altLang="en-US" dirty="0" smtClean="0"/>
              <a:t>件</a:t>
            </a:r>
            <a:r>
              <a:rPr lang="en-US" altLang="ja-JP" dirty="0" smtClean="0"/>
              <a:t> </a:t>
            </a:r>
            <a:r>
              <a:rPr lang="ja-JP" altLang="en-US" dirty="0" smtClean="0"/>
              <a:t>提案手法の勝利</a:t>
            </a:r>
            <a:endParaRPr lang="en-US" altLang="ja-JP" dirty="0" smtClean="0"/>
          </a:p>
          <a:p>
            <a:r>
              <a:rPr kumimoji="1" lang="ja-JP" altLang="ja-JP" dirty="0" smtClean="0"/>
              <a:t>1</a:t>
            </a:r>
            <a:r>
              <a:rPr kumimoji="1" lang="ja-JP" altLang="en-US" dirty="0" smtClean="0"/>
              <a:t>件</a:t>
            </a:r>
            <a:r>
              <a:rPr kumimoji="1" lang="en-US" altLang="ja-JP" dirty="0" smtClean="0"/>
              <a:t> </a:t>
            </a:r>
            <a:r>
              <a:rPr kumimoji="1" lang="ja-JP" altLang="en-US" dirty="0" smtClean="0"/>
              <a:t>引き分け</a:t>
            </a:r>
            <a:endParaRPr kumimoji="1" lang="en-US" altLang="ja-JP" dirty="0" smtClean="0"/>
          </a:p>
        </p:txBody>
      </p:sp>
      <p:graphicFrame>
        <p:nvGraphicFramePr>
          <p:cNvPr id="5" name="表 4"/>
          <p:cNvGraphicFramePr>
            <a:graphicFrameLocks noGrp="1"/>
          </p:cNvGraphicFramePr>
          <p:nvPr>
            <p:extLst>
              <p:ext uri="{D42A27DB-BD31-4B8C-83A1-F6EECF244321}">
                <p14:modId xmlns:p14="http://schemas.microsoft.com/office/powerpoint/2010/main" val="3655649318"/>
              </p:ext>
            </p:extLst>
          </p:nvPr>
        </p:nvGraphicFramePr>
        <p:xfrm>
          <a:off x="3553099" y="364390"/>
          <a:ext cx="5590901" cy="6493610"/>
        </p:xfrm>
        <a:graphic>
          <a:graphicData uri="http://schemas.openxmlformats.org/drawingml/2006/table">
            <a:tbl>
              <a:tblPr/>
              <a:tblGrid>
                <a:gridCol w="506288"/>
                <a:gridCol w="453614"/>
                <a:gridCol w="574779"/>
                <a:gridCol w="365040"/>
                <a:gridCol w="694649"/>
                <a:gridCol w="694649"/>
                <a:gridCol w="694649"/>
                <a:gridCol w="340516"/>
                <a:gridCol w="422239"/>
                <a:gridCol w="422239"/>
                <a:gridCol w="422239"/>
              </a:tblGrid>
              <a:tr h="228141">
                <a:tc rowSpan="3">
                  <a:txBody>
                    <a:bodyPr/>
                    <a:lstStyle/>
                    <a:p>
                      <a:pPr algn="ctr" fontAlgn="ctr"/>
                      <a:r>
                        <a:rPr lang="ja-JP" altLang="en-US" sz="1400" b="0" i="0" u="none" strike="noStrike" dirty="0">
                          <a:solidFill>
                            <a:srgbClr val="000000"/>
                          </a:solidFill>
                          <a:effectLst/>
                          <a:latin typeface="HiraMinPro-W3-Identity-H"/>
                        </a:rPr>
                        <a:t>データ </a:t>
                      </a: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3">
                  <a:txBody>
                    <a:bodyPr/>
                    <a:lstStyle/>
                    <a:p>
                      <a:pPr algn="ctr" fontAlgn="ctr"/>
                      <a:r>
                        <a:rPr lang="ja-JP" altLang="en-US" sz="1400" b="0" i="0" u="none" strike="noStrike" dirty="0" smtClean="0">
                          <a:solidFill>
                            <a:srgbClr val="000000"/>
                          </a:solidFill>
                          <a:effectLst/>
                          <a:latin typeface="HiraMinPro-W3-Identity-H"/>
                        </a:rPr>
                        <a:t>正解</a:t>
                      </a:r>
                      <a:endParaRPr lang="en-US" altLang="ja-JP" sz="1400" b="0" i="0" u="none" strike="noStrike" dirty="0" smtClean="0">
                        <a:solidFill>
                          <a:srgbClr val="000000"/>
                        </a:solidFill>
                        <a:effectLst/>
                        <a:latin typeface="HiraMinPro-W3-Identity-H"/>
                      </a:endParaRPr>
                    </a:p>
                    <a:p>
                      <a:pPr algn="ctr" fontAlgn="ctr"/>
                      <a:r>
                        <a:rPr lang="ja-JP" altLang="en-US" sz="1400" b="0" i="0" u="none" strike="noStrike" dirty="0" smtClean="0">
                          <a:solidFill>
                            <a:srgbClr val="000000"/>
                          </a:solidFill>
                          <a:effectLst/>
                          <a:latin typeface="HiraMinPro-W3-Identity-H"/>
                        </a:rPr>
                        <a:t>辺数</a:t>
                      </a:r>
                      <a:endParaRPr lang="ja-JP" altLang="en-US" sz="1400" b="0" i="0" u="none" strike="noStrike" dirty="0">
                        <a:solidFill>
                          <a:srgbClr val="000000"/>
                        </a:solidFill>
                        <a:effectLst/>
                        <a:latin typeface="HiraMinPro-W3-Identity-H"/>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3">
                  <a:txBody>
                    <a:bodyPr/>
                    <a:lstStyle/>
                    <a:p>
                      <a:pPr algn="ctr" fontAlgn="ctr"/>
                      <a:r>
                        <a:rPr lang="ja-JP" altLang="en-US" sz="1400" b="0" i="0" u="none" strike="noStrike" dirty="0">
                          <a:solidFill>
                            <a:srgbClr val="000000"/>
                          </a:solidFill>
                          <a:effectLst/>
                          <a:latin typeface="HiraMinPro-W3-Identity-H"/>
                        </a:rPr>
                        <a:t>手法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3">
                  <a:txBody>
                    <a:bodyPr/>
                    <a:lstStyle/>
                    <a:p>
                      <a:pPr algn="ctr" fontAlgn="ctr"/>
                      <a:r>
                        <a:rPr lang="ja-JP" altLang="en-US" sz="1400" b="0" i="0" u="none" strike="noStrike" dirty="0" smtClean="0">
                          <a:solidFill>
                            <a:srgbClr val="000000"/>
                          </a:solidFill>
                          <a:effectLst/>
                          <a:latin typeface="HiraMinPro-W3-Identity-H"/>
                        </a:rPr>
                        <a:t>出力辺数</a:t>
                      </a:r>
                      <a:endParaRPr lang="ja-JP" altLang="en-US" sz="1400" b="0" i="0" u="none" strike="noStrike" dirty="0">
                        <a:solidFill>
                          <a:srgbClr val="000000"/>
                        </a:solidFill>
                        <a:effectLst/>
                        <a:latin typeface="HiraMinPro-W3-Identity-H"/>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3">
                  <a:txBody>
                    <a:bodyPr/>
                    <a:lstStyle/>
                    <a:p>
                      <a:pPr algn="ctr" fontAlgn="ctr"/>
                      <a:r>
                        <a:rPr lang="zh-CHT" altLang="en-US" sz="1400" b="0" i="0" u="none" strike="noStrike" dirty="0" smtClean="0">
                          <a:solidFill>
                            <a:srgbClr val="000000"/>
                          </a:solidFill>
                          <a:effectLst/>
                          <a:latin typeface="HiraMinPro-W3-Identity-H"/>
                        </a:rPr>
                        <a:t>適合</a:t>
                      </a:r>
                      <a:r>
                        <a:rPr lang="ja-JP" altLang="en-US" sz="1400" b="0" i="0" u="none" strike="noStrike" dirty="0" smtClean="0">
                          <a:solidFill>
                            <a:srgbClr val="000000"/>
                          </a:solidFill>
                          <a:effectLst/>
                          <a:latin typeface="HiraMinPro-W3-Identity-H"/>
                        </a:rPr>
                        <a:t>数</a:t>
                      </a:r>
                      <a:endParaRPr lang="zh-CHT" altLang="en-US" sz="1400" b="0" i="0" u="none" strike="noStrike" dirty="0">
                        <a:solidFill>
                          <a:srgbClr val="000000"/>
                        </a:solidFill>
                        <a:effectLst/>
                        <a:latin typeface="HiraMinPro-W3-Identity-H"/>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3">
                  <a:txBody>
                    <a:bodyPr/>
                    <a:lstStyle/>
                    <a:p>
                      <a:pPr algn="ctr" fontAlgn="ctr"/>
                      <a:r>
                        <a:rPr lang="ja-JP" altLang="en-US" sz="1400" b="0" i="0" u="none" strike="noStrike" dirty="0">
                          <a:solidFill>
                            <a:srgbClr val="000000"/>
                          </a:solidFill>
                          <a:effectLst/>
                          <a:latin typeface="HiraMinPro-W3-Identity-H"/>
                        </a:rPr>
                        <a:t>適合率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3">
                  <a:txBody>
                    <a:bodyPr/>
                    <a:lstStyle/>
                    <a:p>
                      <a:pPr algn="ctr" fontAlgn="ctr"/>
                      <a:r>
                        <a:rPr lang="ja-JP" altLang="en-US" sz="1400" b="0" i="0" u="none" strike="noStrike" dirty="0">
                          <a:solidFill>
                            <a:srgbClr val="000000"/>
                          </a:solidFill>
                          <a:effectLst/>
                          <a:latin typeface="HiraMinPro-W3-Identity-H"/>
                        </a:rPr>
                        <a:t>再現率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4">
                  <a:txBody>
                    <a:bodyPr/>
                    <a:lstStyle/>
                    <a:p>
                      <a:pPr algn="ctr" fontAlgn="ctr"/>
                      <a:r>
                        <a:rPr lang="ja-JP" altLang="en-US" sz="1400" b="0" i="0" u="none" strike="noStrike" dirty="0">
                          <a:solidFill>
                            <a:srgbClr val="000000"/>
                          </a:solidFill>
                          <a:effectLst/>
                          <a:latin typeface="HiraMinPro-W3-Identity-H"/>
                        </a:rPr>
                        <a:t>誤り </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814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iraMinPro-W3-Identity-H"/>
                        </a:rPr>
                        <a:t>逆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3">
                  <a:txBody>
                    <a:bodyPr/>
                    <a:lstStyle/>
                    <a:p>
                      <a:pPr algn="ctr" fontAlgn="ctr"/>
                      <a:r>
                        <a:rPr lang="en-US" sz="1400" b="0" i="0" u="none" strike="noStrike" dirty="0">
                          <a:solidFill>
                            <a:srgbClr val="000000"/>
                          </a:solidFill>
                          <a:effectLst/>
                          <a:latin typeface="CMR10"/>
                        </a:rPr>
                        <a:t>skip </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r>
              <a:tr h="24081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CMR10"/>
                        </a:rPr>
                        <a:t>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CMMI10"/>
                        </a:rPr>
                        <a:t>&gt;</a:t>
                      </a:r>
                      <a:r>
                        <a:rPr lang="en-US" altLang="ja-JP" sz="1400" b="0" i="0" u="none" strike="noStrike" dirty="0">
                          <a:solidFill>
                            <a:srgbClr val="000000"/>
                          </a:solidFill>
                          <a:effectLst/>
                          <a:latin typeface="CMR10"/>
                        </a:rPr>
                        <a:t>3 </a:t>
                      </a:r>
                      <a:endParaRPr lang="ja-JP" altLang="en-US" sz="1400" b="0" i="0" u="none" strike="noStrike" dirty="0">
                        <a:solidFill>
                          <a:srgbClr val="000000"/>
                        </a:solidFill>
                        <a:effectLst/>
                        <a:latin typeface="CMMI10"/>
                      </a:endParaRP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40817">
                <a:tc rowSpan="4">
                  <a:txBody>
                    <a:bodyPr/>
                    <a:lstStyle/>
                    <a:p>
                      <a:pPr algn="l" fontAlgn="ctr"/>
                      <a:r>
                        <a:rPr lang="en-US" sz="1400" b="0" i="0" u="none" strike="noStrike" dirty="0" smtClean="0">
                          <a:solidFill>
                            <a:srgbClr val="000000"/>
                          </a:solidFill>
                          <a:effectLst/>
                          <a:latin typeface="CMR10"/>
                        </a:rPr>
                        <a:t>DS1 </a:t>
                      </a:r>
                      <a:endParaRPr lang="en-US" sz="1400" b="0" i="0" u="none" strike="noStrike" dirty="0">
                        <a:solidFill>
                          <a:srgbClr val="000000"/>
                        </a:solidFill>
                        <a:effectLst/>
                        <a:latin typeface="CMR10"/>
                      </a:endParaRP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4">
                  <a:txBody>
                    <a:bodyPr/>
                    <a:lstStyle/>
                    <a:p>
                      <a:pPr algn="r" fontAlgn="ctr"/>
                      <a:r>
                        <a:rPr lang="en-US" altLang="ja-JP" sz="1400" b="0" i="0" u="none" strike="noStrike" dirty="0">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hu-HU" sz="1400" b="0" i="0" u="none" strike="noStrike" dirty="0">
                          <a:solidFill>
                            <a:srgbClr val="000000"/>
                          </a:solidFill>
                          <a:effectLst/>
                          <a:latin typeface="CMR10"/>
                        </a:rPr>
                        <a:t>gz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smtClean="0">
                          <a:solidFill>
                            <a:srgbClr val="000000"/>
                          </a:solidFill>
                          <a:effectLst/>
                          <a:latin typeface="CMBX10"/>
                        </a:rPr>
                        <a:t>1.00</a:t>
                      </a:r>
                      <a:endParaRPr lang="en-US" altLang="ja-JP" sz="1400" b="1" i="0" u="sng" strike="noStrike" dirty="0">
                        <a:solidFill>
                          <a:srgbClr val="000000"/>
                        </a:solidFill>
                        <a:effectLst/>
                        <a:latin typeface="CMBX10"/>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smtClean="0">
                          <a:solidFill>
                            <a:srgbClr val="000000"/>
                          </a:solidFill>
                          <a:effectLst/>
                          <a:latin typeface="CMBX10"/>
                        </a:rPr>
                        <a:t>1.00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de-DE" sz="1400" b="0" i="0" u="none" strike="noStrike" dirty="0">
                          <a:solidFill>
                            <a:srgbClr val="000000"/>
                          </a:solidFill>
                          <a:effectLst/>
                          <a:latin typeface="CMR10"/>
                        </a:rPr>
                        <a:t>bz2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smtClean="0">
                          <a:solidFill>
                            <a:srgbClr val="000000"/>
                          </a:solidFill>
                          <a:effectLst/>
                          <a:latin typeface="CMBX10"/>
                        </a:rPr>
                        <a:t>1.00</a:t>
                      </a:r>
                      <a:endParaRPr lang="en-US" altLang="ja-JP" sz="1400" b="1" i="0" u="sng" strike="noStrike" dirty="0">
                        <a:solidFill>
                          <a:srgbClr val="000000"/>
                        </a:solidFill>
                        <a:effectLst/>
                        <a:latin typeface="CMBX10"/>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smtClean="0">
                          <a:solidFill>
                            <a:srgbClr val="000000"/>
                          </a:solidFill>
                          <a:effectLst/>
                          <a:latin typeface="CMBX10"/>
                        </a:rPr>
                        <a:t>1.00</a:t>
                      </a:r>
                      <a:endParaRPr lang="en-US" altLang="ja-JP" sz="1400" b="1" i="0" u="sng" strike="noStrike" dirty="0">
                        <a:solidFill>
                          <a:srgbClr val="000000"/>
                        </a:solidFill>
                        <a:effectLst/>
                        <a:latin typeface="CMBX10"/>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400" b="0" i="0" u="none" strike="noStrike" dirty="0" err="1">
                          <a:solidFill>
                            <a:srgbClr val="000000"/>
                          </a:solidFill>
                          <a:effectLst/>
                          <a:latin typeface="CMR10"/>
                        </a:rPr>
                        <a:t>xz</a:t>
                      </a:r>
                      <a:r>
                        <a:rPr lang="en-US" altLang="ja-JP" sz="1400" b="0" i="0" u="none" strike="noStrike" dirty="0">
                          <a:solidFill>
                            <a:srgbClr val="000000"/>
                          </a:solidFill>
                          <a:effectLst/>
                          <a:latin typeface="CMR10"/>
                        </a:rPr>
                        <a: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smtClean="0">
                          <a:solidFill>
                            <a:srgbClr val="000000"/>
                          </a:solidFill>
                          <a:effectLst/>
                          <a:latin typeface="CMBX10"/>
                        </a:rPr>
                        <a:t>1.00</a:t>
                      </a:r>
                      <a:endParaRPr lang="en-US" altLang="ja-JP" sz="1400" b="1" i="0" u="sng" strike="noStrike" dirty="0">
                        <a:solidFill>
                          <a:srgbClr val="000000"/>
                        </a:solidFill>
                        <a:effectLst/>
                        <a:latin typeface="CMBX10"/>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smtClean="0">
                          <a:solidFill>
                            <a:srgbClr val="000000"/>
                          </a:solidFill>
                          <a:effectLst/>
                          <a:latin typeface="CMBX10"/>
                        </a:rPr>
                        <a:t>1.00</a:t>
                      </a:r>
                      <a:endParaRPr lang="en-US" altLang="ja-JP" sz="1400" b="1" i="0" u="sng" strike="noStrike" dirty="0">
                        <a:solidFill>
                          <a:srgbClr val="000000"/>
                        </a:solidFill>
                        <a:effectLst/>
                        <a:latin typeface="CMBX10"/>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81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sz="1400" b="0" i="0" u="none" strike="noStrike" dirty="0">
                          <a:solidFill>
                            <a:srgbClr val="000000"/>
                          </a:solidFill>
                          <a:effectLst/>
                          <a:latin typeface="CMR10"/>
                        </a:rPr>
                        <a:t>PRET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0.917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0.917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 </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40817">
                <a:tc rowSpan="4">
                  <a:txBody>
                    <a:bodyPr/>
                    <a:lstStyle/>
                    <a:p>
                      <a:pPr algn="l" fontAlgn="ctr"/>
                      <a:r>
                        <a:rPr lang="en-US" sz="1400" b="0" i="0" u="none" strike="noStrike" dirty="0" smtClean="0">
                          <a:solidFill>
                            <a:srgbClr val="000000"/>
                          </a:solidFill>
                          <a:effectLst/>
                          <a:latin typeface="CMR10"/>
                        </a:rPr>
                        <a:t>DS2 </a:t>
                      </a:r>
                      <a:endParaRPr lang="en-US" sz="1400" b="0" i="0" u="none" strike="noStrike" dirty="0">
                        <a:solidFill>
                          <a:srgbClr val="000000"/>
                        </a:solidFill>
                        <a:effectLst/>
                        <a:latin typeface="CMR10"/>
                      </a:endParaRP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4">
                  <a:txBody>
                    <a:bodyPr/>
                    <a:lstStyle/>
                    <a:p>
                      <a:pPr algn="r" fontAlgn="ctr"/>
                      <a:r>
                        <a:rPr lang="en-US" altLang="ja-JP" sz="1400" b="0" i="0" u="none" strike="noStrike">
                          <a:solidFill>
                            <a:srgbClr val="000000"/>
                          </a:solidFill>
                          <a:effectLst/>
                          <a:latin typeface="CMR10"/>
                        </a:rPr>
                        <a:t>143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hu-HU" sz="1400" b="0" i="0" u="none" strike="noStrike" dirty="0">
                          <a:solidFill>
                            <a:srgbClr val="000000"/>
                          </a:solidFill>
                          <a:effectLst/>
                          <a:latin typeface="CMR10"/>
                        </a:rPr>
                        <a:t>gz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143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105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0.734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0.734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de-DE" sz="1400" b="0" i="0" u="none" strike="noStrike" dirty="0">
                          <a:solidFill>
                            <a:srgbClr val="000000"/>
                          </a:solidFill>
                          <a:effectLst/>
                          <a:latin typeface="CMR10"/>
                        </a:rPr>
                        <a:t>bz2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143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58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0.406</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0.406</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11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22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33</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400" b="0" i="0" u="none" strike="noStrike" dirty="0" err="1">
                          <a:solidFill>
                            <a:srgbClr val="000000"/>
                          </a:solidFill>
                          <a:effectLst/>
                          <a:latin typeface="CMR10"/>
                        </a:rPr>
                        <a:t>xz</a:t>
                      </a:r>
                      <a:r>
                        <a:rPr lang="en-US" altLang="ja-JP" sz="1400" b="0" i="0" u="none" strike="noStrike" dirty="0">
                          <a:solidFill>
                            <a:srgbClr val="000000"/>
                          </a:solidFill>
                          <a:effectLst/>
                          <a:latin typeface="CMR10"/>
                        </a:rPr>
                        <a: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143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0.853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0.853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9</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altLang="ja-JP" sz="1400" b="0" i="0" u="none" strike="noStrike">
                          <a:solidFill>
                            <a:srgbClr val="000000"/>
                          </a:solidFill>
                          <a:effectLst/>
                          <a:latin typeface="CMR10"/>
                        </a:rPr>
                        <a:t>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81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sz="1400" b="0" i="0" u="none" strike="noStrike" dirty="0">
                          <a:solidFill>
                            <a:srgbClr val="000000"/>
                          </a:solidFill>
                          <a:effectLst/>
                          <a:latin typeface="CMR10"/>
                        </a:rPr>
                        <a:t>PRET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143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1" i="0" u="sng" strike="noStrike" dirty="0">
                          <a:solidFill>
                            <a:srgbClr val="000000"/>
                          </a:solidFill>
                          <a:effectLst/>
                          <a:latin typeface="CMBX10"/>
                        </a:rPr>
                        <a:t>0.895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0.895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CMR10"/>
                        </a:rPr>
                        <a:t>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6600"/>
                    </a:solidFill>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 </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40817">
                <a:tc rowSpan="4">
                  <a:txBody>
                    <a:bodyPr/>
                    <a:lstStyle/>
                    <a:p>
                      <a:pPr algn="l" fontAlgn="ctr"/>
                      <a:r>
                        <a:rPr lang="en-US" sz="1400" b="0" i="0" u="none" strike="noStrike" dirty="0" smtClean="0">
                          <a:solidFill>
                            <a:srgbClr val="000000"/>
                          </a:solidFill>
                          <a:effectLst/>
                          <a:latin typeface="CMR10"/>
                        </a:rPr>
                        <a:t>DS3 </a:t>
                      </a:r>
                      <a:endParaRPr lang="en-US" sz="1400" b="0" i="0" u="none" strike="noStrike" dirty="0">
                        <a:solidFill>
                          <a:srgbClr val="000000"/>
                        </a:solidFill>
                        <a:effectLst/>
                        <a:latin typeface="CMR10"/>
                      </a:endParaRP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4">
                  <a:txBody>
                    <a:bodyPr/>
                    <a:lstStyle/>
                    <a:p>
                      <a:pPr algn="r" fontAlgn="ctr"/>
                      <a:r>
                        <a:rPr lang="en-US" altLang="ja-JP" sz="1400" b="0" i="0" u="none" strike="noStrike">
                          <a:solidFill>
                            <a:srgbClr val="000000"/>
                          </a:solidFill>
                          <a:effectLst/>
                          <a:latin typeface="CMR10"/>
                        </a:rPr>
                        <a:t>37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hu-HU" sz="1400" b="0" i="0" u="none" strike="noStrike">
                          <a:solidFill>
                            <a:srgbClr val="000000"/>
                          </a:solidFill>
                          <a:effectLst/>
                          <a:latin typeface="CMR10"/>
                        </a:rPr>
                        <a:t>gz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0.649</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0.649</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6</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de-DE" sz="1400" b="0" i="0" u="none" strike="noStrike">
                          <a:solidFill>
                            <a:srgbClr val="000000"/>
                          </a:solidFill>
                          <a:effectLst/>
                          <a:latin typeface="CMR10"/>
                        </a:rPr>
                        <a:t>bz2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0.568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0.568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400" b="0" i="0" u="none" strike="noStrike" dirty="0" err="1">
                          <a:solidFill>
                            <a:srgbClr val="000000"/>
                          </a:solidFill>
                          <a:effectLst/>
                          <a:latin typeface="CMR10"/>
                        </a:rPr>
                        <a:t>xz</a:t>
                      </a:r>
                      <a:r>
                        <a:rPr lang="en-US" altLang="ja-JP" sz="1400" b="0" i="0" u="none" strike="noStrike" dirty="0">
                          <a:solidFill>
                            <a:srgbClr val="000000"/>
                          </a:solidFill>
                          <a:effectLst/>
                          <a:latin typeface="CMR10"/>
                        </a:rPr>
                        <a: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29</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0.784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0.784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81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sz="1400" b="0" i="0" u="none" strike="noStrike" dirty="0">
                          <a:solidFill>
                            <a:srgbClr val="000000"/>
                          </a:solidFill>
                          <a:effectLst/>
                          <a:latin typeface="CMR10"/>
                        </a:rPr>
                        <a:t>PRET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37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1" i="0" u="sng" strike="noStrike" dirty="0">
                          <a:solidFill>
                            <a:srgbClr val="000000"/>
                          </a:solidFill>
                          <a:effectLst/>
                          <a:latin typeface="CMBX10"/>
                        </a:rPr>
                        <a:t>0.811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0.811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40817">
                <a:tc rowSpan="4">
                  <a:txBody>
                    <a:bodyPr/>
                    <a:lstStyle/>
                    <a:p>
                      <a:pPr algn="l" fontAlgn="ctr"/>
                      <a:r>
                        <a:rPr lang="en-US" sz="1400" b="0" i="0" u="none" strike="noStrike" dirty="0" smtClean="0">
                          <a:solidFill>
                            <a:srgbClr val="000000"/>
                          </a:solidFill>
                          <a:effectLst/>
                          <a:latin typeface="CMR10"/>
                        </a:rPr>
                        <a:t>DS4 </a:t>
                      </a:r>
                      <a:endParaRPr lang="en-US" sz="1400" b="0" i="0" u="none" strike="noStrike" dirty="0">
                        <a:solidFill>
                          <a:srgbClr val="000000"/>
                        </a:solidFill>
                        <a:effectLst/>
                        <a:latin typeface="CMR10"/>
                      </a:endParaRP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4">
                  <a:txBody>
                    <a:bodyPr/>
                    <a:lstStyle/>
                    <a:p>
                      <a:pPr algn="r" fontAlgn="ctr"/>
                      <a:r>
                        <a:rPr lang="en-US" altLang="ja-JP" sz="1400" b="0" i="0" u="none" strike="noStrike" dirty="0">
                          <a:solidFill>
                            <a:srgbClr val="000000"/>
                          </a:solidFill>
                          <a:effectLst/>
                          <a:latin typeface="CMR10"/>
                        </a:rPr>
                        <a:t>24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hu-HU" sz="1400" b="0" i="0" u="none" strike="noStrike" dirty="0">
                          <a:solidFill>
                            <a:srgbClr val="000000"/>
                          </a:solidFill>
                          <a:effectLst/>
                          <a:latin typeface="CMR10"/>
                        </a:rPr>
                        <a:t>gz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24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a:solidFill>
                            <a:srgbClr val="000000"/>
                          </a:solidFill>
                          <a:effectLst/>
                          <a:latin typeface="CMBX10"/>
                        </a:rPr>
                        <a:t>0.833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0.833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de-DE" sz="1400" b="0" i="0" u="none" strike="noStrike">
                          <a:solidFill>
                            <a:srgbClr val="000000"/>
                          </a:solidFill>
                          <a:effectLst/>
                          <a:latin typeface="CMR10"/>
                        </a:rPr>
                        <a:t>bz2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0.583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0.583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400" b="0" i="0" u="none" strike="noStrike" dirty="0" err="1">
                          <a:solidFill>
                            <a:srgbClr val="000000"/>
                          </a:solidFill>
                          <a:effectLst/>
                          <a:latin typeface="CMR10"/>
                        </a:rPr>
                        <a:t>xz</a:t>
                      </a:r>
                      <a:r>
                        <a:rPr lang="en-US" altLang="ja-JP" sz="1400" b="0" i="0" u="none" strike="noStrike" dirty="0">
                          <a:solidFill>
                            <a:srgbClr val="000000"/>
                          </a:solidFill>
                          <a:effectLst/>
                          <a:latin typeface="CMR10"/>
                        </a:rPr>
                        <a: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24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a:solidFill>
                            <a:srgbClr val="000000"/>
                          </a:solidFill>
                          <a:effectLst/>
                          <a:latin typeface="CMBX10"/>
                        </a:rPr>
                        <a:t>0.833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0.833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81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sz="1400" b="0" i="0" u="none" strike="noStrike" dirty="0">
                          <a:solidFill>
                            <a:srgbClr val="000000"/>
                          </a:solidFill>
                          <a:effectLst/>
                          <a:latin typeface="CMR10"/>
                        </a:rPr>
                        <a:t>PRET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24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1" i="0" u="sng" strike="noStrike">
                          <a:solidFill>
                            <a:srgbClr val="000000"/>
                          </a:solidFill>
                          <a:effectLst/>
                          <a:latin typeface="CMBX10"/>
                        </a:rPr>
                        <a:t>0.833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0.833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40817">
                <a:tc rowSpan="4">
                  <a:txBody>
                    <a:bodyPr/>
                    <a:lstStyle/>
                    <a:p>
                      <a:pPr algn="l" fontAlgn="ctr"/>
                      <a:r>
                        <a:rPr lang="en-US" sz="1400" b="0" i="0" u="none" strike="noStrike" dirty="0" smtClean="0">
                          <a:solidFill>
                            <a:srgbClr val="000000"/>
                          </a:solidFill>
                          <a:effectLst/>
                          <a:latin typeface="CMR10"/>
                        </a:rPr>
                        <a:t>DS5 </a:t>
                      </a:r>
                      <a:endParaRPr lang="en-US" sz="1400" b="0" i="0" u="none" strike="noStrike" dirty="0">
                        <a:solidFill>
                          <a:srgbClr val="000000"/>
                        </a:solidFill>
                        <a:effectLst/>
                        <a:latin typeface="CMR10"/>
                      </a:endParaRP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rowSpan="4">
                  <a:txBody>
                    <a:bodyPr/>
                    <a:lstStyle/>
                    <a:p>
                      <a:pPr algn="r" fontAlgn="ctr"/>
                      <a:r>
                        <a:rPr lang="en-US" altLang="ja-JP" sz="1400" b="0" i="0" u="none" strike="noStrike" dirty="0">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hu-HU" sz="1400" b="0" i="0" u="none" strike="noStrike" dirty="0">
                          <a:solidFill>
                            <a:srgbClr val="000000"/>
                          </a:solidFill>
                          <a:effectLst/>
                          <a:latin typeface="CMR10"/>
                        </a:rPr>
                        <a:t>gz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a:solidFill>
                            <a:srgbClr val="000000"/>
                          </a:solidFill>
                          <a:effectLst/>
                          <a:latin typeface="CMBX10"/>
                        </a:rPr>
                        <a:t>0.933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0.933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de-DE" sz="1400" b="0" i="0" u="none" strike="noStrike">
                          <a:solidFill>
                            <a:srgbClr val="000000"/>
                          </a:solidFill>
                          <a:effectLst/>
                          <a:latin typeface="CMR10"/>
                        </a:rPr>
                        <a:t>bz2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0.0667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0.0667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400" b="0" i="0" u="none" strike="noStrike">
                          <a:solidFill>
                            <a:srgbClr val="000000"/>
                          </a:solidFill>
                          <a:effectLst/>
                          <a:latin typeface="CMR10"/>
                        </a:rPr>
                        <a:t>xz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0.467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0.467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4</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81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sz="1400" b="0" i="0" u="none" strike="noStrike">
                          <a:solidFill>
                            <a:srgbClr val="000000"/>
                          </a:solidFill>
                          <a:effectLst/>
                          <a:latin typeface="CMR10"/>
                        </a:rPr>
                        <a:t>PRET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0.733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0.733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240817">
                <a:tc rowSpan="4">
                  <a:txBody>
                    <a:bodyPr/>
                    <a:lstStyle/>
                    <a:p>
                      <a:pPr algn="l" fontAlgn="ctr"/>
                      <a:r>
                        <a:rPr lang="en-US" sz="1400" b="0" i="0" u="none" strike="noStrike" dirty="0" smtClean="0">
                          <a:solidFill>
                            <a:srgbClr val="000000"/>
                          </a:solidFill>
                          <a:effectLst/>
                          <a:latin typeface="CMR10"/>
                        </a:rPr>
                        <a:t>DS6 </a:t>
                      </a:r>
                      <a:endParaRPr lang="en-US" sz="1400" b="0" i="0" u="none" strike="noStrike" dirty="0">
                        <a:solidFill>
                          <a:srgbClr val="000000"/>
                        </a:solidFill>
                        <a:effectLst/>
                        <a:latin typeface="CMR10"/>
                      </a:endParaRPr>
                    </a:p>
                  </a:txBody>
                  <a:tcPr marL="12675" marR="12675" marT="1267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r" fontAlgn="ctr"/>
                      <a:r>
                        <a:rPr lang="en-US" altLang="ja-JP" sz="1400" b="0" i="0" u="none" strike="noStrike" dirty="0">
                          <a:solidFill>
                            <a:srgbClr val="000000"/>
                          </a:solidFill>
                          <a:effectLst/>
                          <a:latin typeface="CMR10"/>
                        </a:rPr>
                        <a:t>17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hu-HU" sz="1400" b="0" i="0" u="none" strike="noStrike">
                          <a:solidFill>
                            <a:srgbClr val="000000"/>
                          </a:solidFill>
                          <a:effectLst/>
                          <a:latin typeface="CMR10"/>
                        </a:rPr>
                        <a:t>gz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0.667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0.588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de-DE" sz="1400" b="0" i="0" u="none" strike="noStrike">
                          <a:solidFill>
                            <a:srgbClr val="000000"/>
                          </a:solidFill>
                          <a:effectLst/>
                          <a:latin typeface="CMR10"/>
                        </a:rPr>
                        <a:t>bz2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0.667</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0.588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814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400" b="0" i="0" u="none" strike="noStrike">
                          <a:solidFill>
                            <a:srgbClr val="000000"/>
                          </a:solidFill>
                          <a:effectLst/>
                          <a:latin typeface="CMR10"/>
                        </a:rPr>
                        <a:t>xz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8</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0.533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CMR10"/>
                        </a:rPr>
                        <a:t>0.471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81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sz="1400" b="0" i="0" u="none" strike="noStrike" dirty="0">
                          <a:solidFill>
                            <a:srgbClr val="000000"/>
                          </a:solidFill>
                          <a:effectLst/>
                          <a:latin typeface="CMR10"/>
                        </a:rPr>
                        <a:t>PRET </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FF32"/>
                    </a:solidFill>
                  </a:tcPr>
                </a:tc>
                <a:tc>
                  <a:txBody>
                    <a:bodyPr/>
                    <a:lstStyle/>
                    <a:p>
                      <a:pPr algn="r" fontAlgn="ctr"/>
                      <a:r>
                        <a:rPr lang="en-US" altLang="ja-JP" sz="1400" b="0" i="0" u="none" strike="noStrike" dirty="0">
                          <a:solidFill>
                            <a:srgbClr val="000000"/>
                          </a:solidFill>
                          <a:effectLst/>
                          <a:latin typeface="CMR10"/>
                        </a:rPr>
                        <a:t>15</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12</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400" b="1" i="0" u="sng" strike="noStrike" dirty="0" smtClean="0">
                          <a:solidFill>
                            <a:srgbClr val="000000"/>
                          </a:solidFill>
                          <a:effectLst/>
                          <a:latin typeface="CMBX10"/>
                        </a:rPr>
                        <a:t>0.800</a:t>
                      </a:r>
                      <a:endParaRPr lang="en-US" altLang="ja-JP" sz="1400" b="1" i="0" u="sng" strike="noStrike" dirty="0">
                        <a:solidFill>
                          <a:srgbClr val="000000"/>
                        </a:solidFill>
                        <a:effectLst/>
                        <a:latin typeface="CMBX10"/>
                      </a:endParaRP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r>
                        <a:rPr lang="en-US" altLang="ja-JP" sz="1400" b="1" i="0" u="sng" strike="noStrike" dirty="0">
                          <a:solidFill>
                            <a:srgbClr val="000000"/>
                          </a:solidFill>
                          <a:effectLst/>
                          <a:latin typeface="CMBX10"/>
                        </a:rPr>
                        <a:t>0.706</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CMR10"/>
                        </a:rPr>
                        <a:t>3</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a:solidFill>
                            <a:srgbClr val="000000"/>
                          </a:solidFill>
                          <a:effectLst/>
                          <a:latin typeface="CMR10"/>
                        </a:rPr>
                        <a:t>0</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altLang="ja-JP" sz="1400" b="0" i="0" u="none" strike="noStrike">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altLang="ja-JP" sz="1400" b="0" i="0" u="none" strike="noStrike" dirty="0">
                          <a:solidFill>
                            <a:srgbClr val="000000"/>
                          </a:solidFill>
                          <a:effectLst/>
                          <a:latin typeface="CMR10"/>
                        </a:rPr>
                        <a:t>N/A</a:t>
                      </a:r>
                    </a:p>
                  </a:txBody>
                  <a:tcPr marL="12675" marR="12675" marT="1267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3312461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適合率</a:t>
            </a:r>
            <a:r>
              <a:rPr lang="ja-JP" altLang="en-US" dirty="0" smtClean="0"/>
              <a:t>の概観</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665718350"/>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4769816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457200" y="1600200"/>
            <a:ext cx="8229600" cy="4633682"/>
          </a:xfrm>
        </p:spPr>
        <p:txBody>
          <a:bodyPr>
            <a:normAutofit lnSpcReduction="10000"/>
          </a:bodyPr>
          <a:lstStyle/>
          <a:p>
            <a:r>
              <a:rPr kumimoji="1" lang="ja-JP" altLang="en-US" sz="2800" dirty="0" smtClean="0"/>
              <a:t>ソフトウェアプロダクトの派生開発</a:t>
            </a:r>
            <a:endParaRPr kumimoji="1" lang="en-US" altLang="ja-JP" sz="2800" dirty="0" smtClean="0"/>
          </a:p>
          <a:p>
            <a:pPr lvl="1"/>
            <a:r>
              <a:rPr lang="ja-JP" altLang="en-US" sz="2400" dirty="0"/>
              <a:t>新たなプロダクトを作成</a:t>
            </a:r>
            <a:r>
              <a:rPr lang="ja-JP" altLang="en-US" sz="2400" dirty="0" smtClean="0"/>
              <a:t>する際に，既存の似た</a:t>
            </a:r>
            <a:r>
              <a:rPr kumimoji="1" lang="ja-JP" altLang="en-US" sz="2400" dirty="0" smtClean="0"/>
              <a:t>プロダクトを改変して実現</a:t>
            </a:r>
            <a:endParaRPr kumimoji="1" lang="en-US" altLang="ja-JP" sz="2400" dirty="0" smtClean="0"/>
          </a:p>
          <a:p>
            <a:pPr lvl="1"/>
            <a:r>
              <a:rPr kumimoji="1" lang="en-US" altLang="ja-JP" sz="2400" dirty="0" smtClean="0"/>
              <a:t>0</a:t>
            </a:r>
            <a:r>
              <a:rPr kumimoji="1" lang="ja-JP" altLang="en-US" sz="2400" dirty="0" smtClean="0"/>
              <a:t>から開発するより，低コストで高信頼</a:t>
            </a:r>
            <a:endParaRPr kumimoji="1" lang="en-US" altLang="ja-JP" sz="2400" dirty="0" smtClean="0"/>
          </a:p>
          <a:p>
            <a:pPr lvl="1"/>
            <a:endParaRPr lang="en-US" altLang="ja-JP" sz="2400" dirty="0"/>
          </a:p>
          <a:p>
            <a:r>
              <a:rPr kumimoji="1" lang="ja-JP" altLang="en-US" sz="2800" dirty="0" smtClean="0"/>
              <a:t>派生関係</a:t>
            </a:r>
            <a:r>
              <a:rPr lang="en-US" altLang="en-US" sz="2800" dirty="0" smtClean="0"/>
              <a:t>を</a:t>
            </a:r>
            <a:r>
              <a:rPr kumimoji="1" lang="ja-JP" altLang="en-US" sz="2800" dirty="0" smtClean="0"/>
              <a:t>記録しておくことは大切</a:t>
            </a:r>
            <a:endParaRPr kumimoji="1" lang="en-US" altLang="ja-JP" sz="2800" dirty="0" smtClean="0"/>
          </a:p>
          <a:p>
            <a:pPr lvl="1"/>
            <a:r>
              <a:rPr lang="ja-JP" altLang="en-US" sz="2400" dirty="0" smtClean="0"/>
              <a:t>派生プロダクトへの修正の伝搬</a:t>
            </a:r>
            <a:r>
              <a:rPr lang="en-US" altLang="ja-JP" sz="2400" dirty="0" smtClean="0"/>
              <a:t> → </a:t>
            </a:r>
            <a:r>
              <a:rPr lang="ja-JP" altLang="en-US" sz="2400" dirty="0" smtClean="0"/>
              <a:t>修正全体の</a:t>
            </a:r>
            <a:r>
              <a:rPr lang="en-US" altLang="ja-JP" sz="2400" dirty="0" smtClean="0"/>
              <a:t> 40% </a:t>
            </a:r>
            <a:r>
              <a:rPr lang="ja-JP" altLang="en-US" sz="2400" dirty="0" smtClean="0"/>
              <a:t>に及ぶことも</a:t>
            </a:r>
            <a:r>
              <a:rPr lang="en-US" altLang="ja-JP" sz="2400" dirty="0" smtClean="0"/>
              <a:t> [</a:t>
            </a:r>
            <a:r>
              <a:rPr lang="ja-JP" altLang="en-US" sz="2400" dirty="0" smtClean="0"/>
              <a:t>野中</a:t>
            </a:r>
            <a:r>
              <a:rPr lang="en-US" altLang="ja-JP" sz="2400" dirty="0" smtClean="0"/>
              <a:t>2009]</a:t>
            </a:r>
          </a:p>
          <a:p>
            <a:pPr lvl="1"/>
            <a:r>
              <a:rPr lang="en-US" altLang="en-US" sz="2400" dirty="0" smtClean="0"/>
              <a:t>利用実績の評価</a:t>
            </a:r>
            <a:endParaRPr lang="en-US" altLang="ja-JP" sz="1600" dirty="0">
              <a:sym typeface="Wingdings" pitchFamily="2" charset="2"/>
            </a:endParaRPr>
          </a:p>
          <a:p>
            <a:pPr lvl="1"/>
            <a:r>
              <a:rPr lang="ja-JP" altLang="en-US" sz="2400" dirty="0"/>
              <a:t>次に開発する製品</a:t>
            </a:r>
            <a:r>
              <a:rPr lang="ja-JP" altLang="en-US" sz="2400" dirty="0" smtClean="0"/>
              <a:t>に役立つ，あるいは近い</a:t>
            </a:r>
            <a:r>
              <a:rPr lang="ja-JP" altLang="en-US" sz="2400" dirty="0"/>
              <a:t>機能を持つ</a:t>
            </a:r>
            <a:r>
              <a:rPr lang="ja-JP" altLang="en-US" sz="2400" dirty="0" smtClean="0"/>
              <a:t>製品を探す</a:t>
            </a:r>
            <a:endParaRPr lang="en-US" altLang="ja-JP" sz="2400" dirty="0"/>
          </a:p>
        </p:txBody>
      </p:sp>
      <p:sp>
        <p:nvSpPr>
          <p:cNvPr id="4" name="テキスト ボックス 3"/>
          <p:cNvSpPr txBox="1"/>
          <p:nvPr/>
        </p:nvSpPr>
        <p:spPr>
          <a:xfrm>
            <a:off x="457200" y="6233882"/>
            <a:ext cx="8229600" cy="646331"/>
          </a:xfrm>
          <a:prstGeom prst="rect">
            <a:avLst/>
          </a:prstGeom>
          <a:noFill/>
        </p:spPr>
        <p:txBody>
          <a:bodyPr wrap="square" rtlCol="0">
            <a:spAutoFit/>
          </a:bodyPr>
          <a:lstStyle/>
          <a:p>
            <a:r>
              <a:rPr lang="en-US" altLang="ja-JP" dirty="0" smtClean="0"/>
              <a:t>[</a:t>
            </a:r>
            <a:r>
              <a:rPr lang="ja-JP" altLang="en-US" dirty="0" smtClean="0"/>
              <a:t>野中</a:t>
            </a:r>
            <a:r>
              <a:rPr lang="en-US" altLang="ja-JP" dirty="0" smtClean="0"/>
              <a:t>2009] </a:t>
            </a:r>
            <a:r>
              <a:rPr lang="ja-JP" altLang="en-US" dirty="0" smtClean="0"/>
              <a:t>野中ら</a:t>
            </a:r>
            <a:r>
              <a:rPr lang="en-US" altLang="ja-JP" dirty="0" smtClean="0"/>
              <a:t>, “</a:t>
            </a:r>
            <a:r>
              <a:rPr lang="ja-JP" altLang="en-US" dirty="0" smtClean="0"/>
              <a:t>組込み</a:t>
            </a:r>
            <a:r>
              <a:rPr lang="ja-JP" altLang="en-US" dirty="0"/>
              <a:t>ソフトウェア製品ファミリに</a:t>
            </a:r>
            <a:r>
              <a:rPr lang="ja-JP" altLang="en-US" dirty="0" smtClean="0"/>
              <a:t>おける是正</a:t>
            </a:r>
            <a:r>
              <a:rPr lang="ja-JP" altLang="en-US" dirty="0"/>
              <a:t>保守の予備的</a:t>
            </a:r>
            <a:r>
              <a:rPr lang="ja-JP" altLang="en-US" dirty="0" smtClean="0"/>
              <a:t>分析</a:t>
            </a:r>
            <a:r>
              <a:rPr lang="en-US" altLang="ja-JP" dirty="0" smtClean="0"/>
              <a:t>“,</a:t>
            </a:r>
            <a:r>
              <a:rPr lang="ja-JP" altLang="en-US" dirty="0"/>
              <a:t>情報処理学会研究</a:t>
            </a:r>
            <a:r>
              <a:rPr lang="ja-JP" altLang="en-US" dirty="0" smtClean="0"/>
              <a:t>報告</a:t>
            </a:r>
            <a:r>
              <a:rPr lang="en-US" altLang="ja-JP" dirty="0" smtClean="0"/>
              <a:t>, SE-166-13</a:t>
            </a:r>
            <a:endParaRPr lang="ja-JP" altLang="en-US" dirty="0"/>
          </a:p>
        </p:txBody>
      </p:sp>
    </p:spTree>
    <p:extLst>
      <p:ext uri="{BB962C8B-B14F-4D97-AF65-F5344CB8AC3E}">
        <p14:creationId xmlns:p14="http://schemas.microsoft.com/office/powerpoint/2010/main" val="351365464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事例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グラフを紹介</a:t>
            </a:r>
            <a:endParaRPr kumimoji="1" lang="en-US" altLang="ja-JP" dirty="0" smtClean="0"/>
          </a:p>
        </p:txBody>
      </p:sp>
    </p:spTree>
    <p:extLst>
      <p:ext uri="{BB962C8B-B14F-4D97-AF65-F5344CB8AC3E}">
        <p14:creationId xmlns:p14="http://schemas.microsoft.com/office/powerpoint/2010/main" val="29440525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457200" y="1600200"/>
            <a:ext cx="8229600" cy="2852577"/>
          </a:xfrm>
        </p:spPr>
        <p:txBody>
          <a:bodyPr>
            <a:normAutofit fontScale="92500"/>
          </a:bodyPr>
          <a:lstStyle/>
          <a:p>
            <a:r>
              <a:rPr kumimoji="1" lang="en-US" altLang="ja-JP" sz="2400" kern="1200" dirty="0" smtClean="0">
                <a:solidFill>
                  <a:schemeClr val="tx1"/>
                </a:solidFill>
                <a:effectLst/>
                <a:latin typeface="+mn-lt"/>
                <a:ea typeface="+mn-ea"/>
                <a:cs typeface="+mn-cs"/>
              </a:rPr>
              <a:t>DS1</a:t>
            </a:r>
            <a:r>
              <a:rPr kumimoji="1" lang="ja-JP" altLang="en-US" sz="2400" kern="1200" dirty="0" smtClean="0">
                <a:solidFill>
                  <a:schemeClr val="tx1"/>
                </a:solidFill>
                <a:effectLst/>
                <a:latin typeface="+mn-lt"/>
                <a:ea typeface="+mn-ea"/>
                <a:cs typeface="+mn-cs"/>
              </a:rPr>
              <a:t>と</a:t>
            </a:r>
            <a:r>
              <a:rPr kumimoji="1" lang="en-US" altLang="ja-JP" sz="2400" kern="1200" dirty="0" smtClean="0">
                <a:solidFill>
                  <a:schemeClr val="tx1"/>
                </a:solidFill>
                <a:effectLst/>
                <a:latin typeface="+mn-lt"/>
                <a:ea typeface="+mn-ea"/>
                <a:cs typeface="+mn-cs"/>
              </a:rPr>
              <a:t>DS4</a:t>
            </a:r>
            <a:r>
              <a:rPr kumimoji="1" lang="ja-JP" altLang="en-US" sz="2400" kern="1200" dirty="0" smtClean="0">
                <a:solidFill>
                  <a:schemeClr val="tx1"/>
                </a:solidFill>
                <a:effectLst/>
                <a:latin typeface="+mn-lt"/>
                <a:ea typeface="+mn-ea"/>
                <a:cs typeface="+mn-cs"/>
              </a:rPr>
              <a:t>の結果から</a:t>
            </a:r>
            <a:r>
              <a:rPr kumimoji="1" lang="en-US" altLang="ja-JP" sz="2400" kern="1200" dirty="0" smtClean="0">
                <a:solidFill>
                  <a:schemeClr val="tx1"/>
                </a:solidFill>
                <a:effectLst/>
                <a:latin typeface="+mn-lt"/>
                <a:ea typeface="+mn-ea"/>
                <a:cs typeface="+mn-cs"/>
              </a:rPr>
              <a:t>,</a:t>
            </a:r>
            <a:r>
              <a:rPr kumimoji="1" lang="ja-JP" altLang="en-US" sz="2400" kern="1200" dirty="0" smtClean="0">
                <a:solidFill>
                  <a:schemeClr val="tx1"/>
                </a:solidFill>
                <a:effectLst/>
                <a:latin typeface="+mn-lt"/>
                <a:ea typeface="+mn-ea"/>
                <a:cs typeface="+mn-cs"/>
              </a:rPr>
              <a:t>提案手法はプロダクトの大きな変化に強い可能性がある </a:t>
            </a:r>
            <a:endParaRPr lang="ja-JP" altLang="en-US" dirty="0" smtClean="0"/>
          </a:p>
          <a:p>
            <a:endParaRPr kumimoji="1" lang="en-US" altLang="ja-JP" dirty="0" smtClean="0"/>
          </a:p>
          <a:p>
            <a:r>
              <a:rPr kumimoji="1" lang="ja-JP" altLang="en-US" dirty="0" smtClean="0"/>
              <a:t>圧縮アルゴリズムによる精度の違いは，</a:t>
            </a:r>
            <a:r>
              <a:rPr kumimoji="1" lang="en-US" altLang="ja-JP" dirty="0" smtClean="0"/>
              <a:t> </a:t>
            </a:r>
            <a:r>
              <a:rPr kumimoji="1" lang="en-US" altLang="ja-JP" dirty="0" err="1" smtClean="0"/>
              <a:t>gzip</a:t>
            </a:r>
            <a:r>
              <a:rPr kumimoji="1" lang="en-US" altLang="ja-JP" dirty="0" smtClean="0"/>
              <a:t> &gt; </a:t>
            </a:r>
            <a:r>
              <a:rPr kumimoji="1" lang="en-US" altLang="ja-JP" dirty="0" err="1" smtClean="0"/>
              <a:t>xz</a:t>
            </a:r>
            <a:r>
              <a:rPr kumimoji="1" lang="en-US" altLang="ja-JP" dirty="0" smtClean="0"/>
              <a:t> &gt; bzip2</a:t>
            </a:r>
          </a:p>
          <a:p>
            <a:pPr lvl="1"/>
            <a:r>
              <a:rPr lang="en-US" altLang="ja-JP" dirty="0" err="1"/>
              <a:t>g</a:t>
            </a:r>
            <a:r>
              <a:rPr lang="en-US" altLang="ja-JP" dirty="0" err="1" smtClean="0"/>
              <a:t>zip</a:t>
            </a:r>
            <a:r>
              <a:rPr lang="en-US" altLang="ja-JP" dirty="0" smtClean="0"/>
              <a:t> </a:t>
            </a:r>
            <a:r>
              <a:rPr lang="ja-JP" altLang="en-US" dirty="0" smtClean="0"/>
              <a:t>は圧縮率が安定している</a:t>
            </a:r>
            <a:endParaRPr lang="en-US" altLang="ja-JP" dirty="0" smtClean="0"/>
          </a:p>
          <a:p>
            <a:pPr lvl="1"/>
            <a:r>
              <a:rPr lang="en-US" altLang="ja-JP" dirty="0"/>
              <a:t>b</a:t>
            </a:r>
            <a:r>
              <a:rPr kumimoji="1" lang="en-US" altLang="ja-JP" dirty="0" smtClean="0"/>
              <a:t>zip2 </a:t>
            </a:r>
            <a:r>
              <a:rPr kumimoji="1" lang="ja-JP" altLang="en-US" dirty="0" smtClean="0"/>
              <a:t>は，圧縮率は</a:t>
            </a:r>
            <a:r>
              <a:rPr kumimoji="1" lang="en-US" altLang="ja-JP" dirty="0" smtClean="0"/>
              <a:t> </a:t>
            </a:r>
            <a:r>
              <a:rPr kumimoji="1" lang="en-US" altLang="ja-JP" dirty="0" err="1" smtClean="0"/>
              <a:t>gzip</a:t>
            </a:r>
            <a:r>
              <a:rPr kumimoji="1" lang="en-US" altLang="ja-JP" dirty="0" smtClean="0"/>
              <a:t> </a:t>
            </a:r>
            <a:r>
              <a:rPr kumimoji="1" lang="ja-JP" altLang="en-US" dirty="0" smtClean="0"/>
              <a:t>より優れているものの，圧縮率が非常に不安定</a:t>
            </a:r>
            <a:endParaRPr kumimoji="1" lang="en-US" altLang="ja-JP" dirty="0" smtClean="0"/>
          </a:p>
          <a:p>
            <a:pPr lvl="1"/>
            <a:r>
              <a:rPr kumimoji="1" lang="en-US" altLang="ja-JP" dirty="0" err="1" smtClean="0"/>
              <a:t>xz</a:t>
            </a:r>
            <a:r>
              <a:rPr kumimoji="1" lang="en-US" altLang="ja-JP" dirty="0" smtClean="0"/>
              <a:t> </a:t>
            </a:r>
            <a:r>
              <a:rPr kumimoji="1" lang="ja-JP" altLang="en-US" dirty="0" smtClean="0"/>
              <a:t>は圧縮率が高く，圧縮率も安定しているが，推定結果はあまり良くない</a:t>
            </a:r>
            <a:endParaRPr kumimoji="1" lang="en-US" altLang="ja-JP" dirty="0" smtClean="0"/>
          </a:p>
        </p:txBody>
      </p:sp>
      <p:graphicFrame>
        <p:nvGraphicFramePr>
          <p:cNvPr id="5" name="表 4"/>
          <p:cNvGraphicFramePr>
            <a:graphicFrameLocks noGrp="1"/>
          </p:cNvGraphicFramePr>
          <p:nvPr>
            <p:extLst>
              <p:ext uri="{D42A27DB-BD31-4B8C-83A1-F6EECF244321}">
                <p14:modId xmlns:p14="http://schemas.microsoft.com/office/powerpoint/2010/main" val="1533420019"/>
              </p:ext>
            </p:extLst>
          </p:nvPr>
        </p:nvGraphicFramePr>
        <p:xfrm>
          <a:off x="1670993" y="5005584"/>
          <a:ext cx="5802015" cy="1574800"/>
        </p:xfrm>
        <a:graphic>
          <a:graphicData uri="http://schemas.openxmlformats.org/drawingml/2006/table">
            <a:tbl>
              <a:tblPr/>
              <a:tblGrid>
                <a:gridCol w="1217159"/>
                <a:gridCol w="2626383"/>
                <a:gridCol w="1958473"/>
              </a:tblGrid>
              <a:tr h="0">
                <a:tc>
                  <a:txBody>
                    <a:bodyPr/>
                    <a:lstStyle/>
                    <a:p>
                      <a:pPr algn="ctr" fontAlgn="ctr"/>
                      <a:r>
                        <a:rPr lang="ja-JP" altLang="en-US" sz="2000" b="0" i="0" u="none" strike="noStrike" dirty="0">
                          <a:solidFill>
                            <a:srgbClr val="000000"/>
                          </a:solidFill>
                          <a:effectLst/>
                          <a:latin typeface="HiraMinPro-W3-Identity-H"/>
                        </a:rPr>
                        <a:t>圧縮手法 </a:t>
                      </a:r>
                    </a:p>
                  </a:txBody>
                  <a:tcPr marL="12700" marR="12700" marT="12700" marB="0" anchor="ctr">
                    <a:lnL w="38100" cap="flat" cmpd="sng" algn="ctr">
                      <a:solidFill>
                        <a:scrgbClr r="0" g="0" b="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a:txBody>
                    <a:bodyPr/>
                    <a:lstStyle/>
                    <a:p>
                      <a:pPr algn="ctr" fontAlgn="ctr"/>
                      <a:r>
                        <a:rPr lang="ja-JP" altLang="en-US" sz="2000" b="0" i="0" u="none" strike="noStrike" dirty="0" smtClean="0">
                          <a:solidFill>
                            <a:srgbClr val="000000"/>
                          </a:solidFill>
                          <a:effectLst/>
                          <a:latin typeface="HiraMinPro-W3-Identity-H"/>
                        </a:rPr>
                        <a:t>圧縮率</a:t>
                      </a:r>
                      <a:endParaRPr lang="en-US" altLang="ja-JP" sz="2000" b="0" i="0" u="none" strike="noStrike" dirty="0" smtClean="0">
                        <a:solidFill>
                          <a:srgbClr val="000000"/>
                        </a:solidFill>
                        <a:effectLst/>
                        <a:latin typeface="HiraMinPro-W3-Identity-H"/>
                      </a:endParaRPr>
                    </a:p>
                    <a:p>
                      <a:pPr algn="ctr" fontAlgn="ctr"/>
                      <a:r>
                        <a:rPr lang="en-US" altLang="ja-JP" sz="2000" b="0" i="0" u="none" strike="noStrike" dirty="0" smtClean="0">
                          <a:solidFill>
                            <a:srgbClr val="000000"/>
                          </a:solidFill>
                          <a:effectLst/>
                          <a:latin typeface="CMR10"/>
                        </a:rPr>
                        <a:t>(</a:t>
                      </a:r>
                      <a:r>
                        <a:rPr lang="ja-JP" altLang="en-US" sz="2000" b="0" i="0" u="none" strike="noStrike" dirty="0">
                          <a:solidFill>
                            <a:srgbClr val="000000"/>
                          </a:solidFill>
                          <a:effectLst/>
                          <a:latin typeface="HiraMinPro-W3-Identity-H"/>
                        </a:rPr>
                        <a:t>平均 </a:t>
                      </a:r>
                      <a:r>
                        <a:rPr lang="en-US" altLang="ja-JP" sz="2000" b="0" i="0" u="none" strike="noStrike" dirty="0">
                          <a:solidFill>
                            <a:srgbClr val="000000"/>
                          </a:solidFill>
                          <a:effectLst/>
                          <a:latin typeface="CMSY10"/>
                        </a:rPr>
                        <a:t>± </a:t>
                      </a:r>
                      <a:r>
                        <a:rPr lang="ja-JP" altLang="en-US" sz="2000" b="0" i="0" u="none" strike="noStrike" dirty="0">
                          <a:solidFill>
                            <a:srgbClr val="000000"/>
                          </a:solidFill>
                          <a:effectLst/>
                          <a:latin typeface="HiraMinPro-W3-Identity-H"/>
                        </a:rPr>
                        <a:t>標準偏差</a:t>
                      </a:r>
                      <a:r>
                        <a:rPr lang="en-US" altLang="ja-JP" sz="2000" b="0" i="0" u="none" strike="noStrike" dirty="0">
                          <a:solidFill>
                            <a:srgbClr val="000000"/>
                          </a:solidFill>
                          <a:effectLst/>
                          <a:latin typeface="CMR10"/>
                        </a:rPr>
                        <a:t>) </a:t>
                      </a:r>
                      <a:endParaRPr lang="ja-JP" altLang="en-US" sz="2000" b="0" i="0" u="none" strike="noStrike" dirty="0">
                        <a:solidFill>
                          <a:srgbClr val="000000"/>
                        </a:solidFill>
                        <a:effectLst/>
                        <a:latin typeface="HiraMinPro-W3-Identity-H"/>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a:txBody>
                    <a:bodyPr/>
                    <a:lstStyle/>
                    <a:p>
                      <a:pPr algn="ctr" fontAlgn="ctr"/>
                      <a:r>
                        <a:rPr lang="ja-JP" altLang="en-US" sz="2000" b="0" i="0" u="none" strike="noStrike" dirty="0">
                          <a:solidFill>
                            <a:srgbClr val="000000"/>
                          </a:solidFill>
                          <a:effectLst/>
                          <a:latin typeface="HiraMinPro-W3-Identity-H"/>
                        </a:rPr>
                        <a:t>標準偏差</a:t>
                      </a:r>
                      <a:r>
                        <a:rPr lang="en-US" altLang="ja-JP" sz="2000" b="0" i="0" u="none" strike="noStrike" dirty="0">
                          <a:solidFill>
                            <a:srgbClr val="000000"/>
                          </a:solidFill>
                          <a:effectLst/>
                          <a:latin typeface="CMR10"/>
                        </a:rPr>
                        <a:t>/</a:t>
                      </a:r>
                      <a:r>
                        <a:rPr lang="ja-JP" altLang="en-US" sz="2000" b="0" i="0" u="none" strike="noStrike" dirty="0">
                          <a:solidFill>
                            <a:srgbClr val="000000"/>
                          </a:solidFill>
                          <a:effectLst/>
                          <a:latin typeface="HiraMinPro-W3-Identity-H"/>
                        </a:rPr>
                        <a:t>平均 </a:t>
                      </a:r>
                    </a:p>
                  </a:txBody>
                  <a:tcPr marL="12700" marR="12700" marT="12700" marB="0" anchor="ctr">
                    <a:lnL w="6350" cap="flat" cmpd="sng" algn="ctr">
                      <a:solidFill>
                        <a:srgbClr val="00000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r>
              <a:tr h="0">
                <a:tc>
                  <a:txBody>
                    <a:bodyPr/>
                    <a:lstStyle/>
                    <a:p>
                      <a:pPr algn="l" fontAlgn="ctr"/>
                      <a:r>
                        <a:rPr lang="hu-HU" sz="2000" b="0" i="0" u="none" strike="noStrike" dirty="0" smtClean="0">
                          <a:solidFill>
                            <a:srgbClr val="000000"/>
                          </a:solidFill>
                          <a:effectLst/>
                          <a:latin typeface="CMR10"/>
                        </a:rPr>
                        <a:t> gzip </a:t>
                      </a:r>
                      <a:r>
                        <a:rPr lang="hu-HU" sz="2000" b="0" i="0" u="none" strike="noStrike" dirty="0">
                          <a:solidFill>
                            <a:srgbClr val="000000"/>
                          </a:solidFill>
                          <a:effectLst/>
                          <a:latin typeface="CMR10"/>
                        </a:rPr>
                        <a:t>-9 </a:t>
                      </a:r>
                    </a:p>
                  </a:txBody>
                  <a:tcPr marL="12700" marR="12700" marT="12700" marB="0" anchor="ctr">
                    <a:lnL w="38100" cap="flat" cmpd="sng" algn="ctr">
                      <a:solidFill>
                        <a:scrgbClr r="0" g="0" b="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rgbClr r="0" g="0" b="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effectLst/>
                          <a:latin typeface="CMR10"/>
                        </a:rPr>
                        <a:t>0</a:t>
                      </a:r>
                      <a:r>
                        <a:rPr lang="en-US" altLang="ja-JP" sz="2000" b="0" i="0" u="none" strike="noStrike" dirty="0">
                          <a:solidFill>
                            <a:srgbClr val="000000"/>
                          </a:solidFill>
                          <a:effectLst/>
                          <a:latin typeface="CMMI10"/>
                        </a:rPr>
                        <a:t>.</a:t>
                      </a:r>
                      <a:r>
                        <a:rPr lang="en-US" altLang="ja-JP" sz="2000" b="0" i="0" u="none" strike="noStrike" dirty="0">
                          <a:solidFill>
                            <a:srgbClr val="000000"/>
                          </a:solidFill>
                          <a:effectLst/>
                          <a:latin typeface="CMR10"/>
                        </a:rPr>
                        <a:t>231 </a:t>
                      </a:r>
                      <a:r>
                        <a:rPr lang="en-US" altLang="ja-JP" sz="2000" b="0" i="0" u="none" strike="noStrike" dirty="0">
                          <a:solidFill>
                            <a:srgbClr val="000000"/>
                          </a:solidFill>
                          <a:effectLst/>
                          <a:latin typeface="CMSY10"/>
                        </a:rPr>
                        <a:t>± </a:t>
                      </a:r>
                      <a:r>
                        <a:rPr lang="en-US" altLang="ja-JP" sz="2000" b="0" i="0" u="none" strike="noStrike" dirty="0">
                          <a:solidFill>
                            <a:srgbClr val="000000"/>
                          </a:solidFill>
                          <a:effectLst/>
                          <a:latin typeface="CMR10"/>
                        </a:rPr>
                        <a:t>0</a:t>
                      </a:r>
                      <a:r>
                        <a:rPr lang="en-US" altLang="ja-JP" sz="2000" b="0" i="0" u="none" strike="noStrike" dirty="0">
                          <a:solidFill>
                            <a:srgbClr val="000000"/>
                          </a:solidFill>
                          <a:effectLst/>
                          <a:latin typeface="CMMI10"/>
                        </a:rPr>
                        <a:t>.</a:t>
                      </a:r>
                      <a:r>
                        <a:rPr lang="en-US" altLang="ja-JP" sz="2000" b="0" i="0" u="none" strike="noStrike" dirty="0">
                          <a:solidFill>
                            <a:srgbClr val="000000"/>
                          </a:solidFill>
                          <a:effectLst/>
                          <a:latin typeface="CMR10"/>
                        </a:rPr>
                        <a:t>000384 </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38100" cap="flat" cmpd="sng" algn="ctr">
                      <a:solidFill>
                        <a:scrgbClr r="0" g="0" b="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effectLst/>
                          <a:latin typeface="CMR10"/>
                        </a:rPr>
                        <a:t>0.00166</a:t>
                      </a:r>
                    </a:p>
                  </a:txBody>
                  <a:tcPr marL="12700" marR="12700" marT="12700" marB="0" anchor="ctr">
                    <a:lnL w="6350" cap="flat" cmpd="sng" algn="ctr">
                      <a:solidFill>
                        <a:srgbClr val="00000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l" fontAlgn="ctr"/>
                      <a:r>
                        <a:rPr lang="de-DE" sz="2000" b="0" i="0" u="none" strike="noStrike" dirty="0" smtClean="0">
                          <a:solidFill>
                            <a:srgbClr val="000000"/>
                          </a:solidFill>
                          <a:effectLst/>
                          <a:latin typeface="CMR10"/>
                        </a:rPr>
                        <a:t> bzip2 </a:t>
                      </a:r>
                      <a:r>
                        <a:rPr lang="de-DE" sz="2000" b="0" i="0" u="none" strike="noStrike" dirty="0">
                          <a:solidFill>
                            <a:srgbClr val="000000"/>
                          </a:solidFill>
                          <a:effectLst/>
                          <a:latin typeface="CMR10"/>
                        </a:rPr>
                        <a:t>-9 </a:t>
                      </a:r>
                    </a:p>
                  </a:txBody>
                  <a:tcPr marL="12700" marR="12700" marT="12700" marB="0" anchor="ctr">
                    <a:lnL w="38100" cap="flat" cmpd="sng" algn="ctr">
                      <a:solidFill>
                        <a:scrgbClr r="0" g="0" b="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effectLst/>
                          <a:latin typeface="CMR10"/>
                        </a:rPr>
                        <a:t>0</a:t>
                      </a:r>
                      <a:r>
                        <a:rPr lang="en-US" altLang="ja-JP" sz="2000" b="0" i="0" u="none" strike="noStrike" dirty="0">
                          <a:solidFill>
                            <a:srgbClr val="000000"/>
                          </a:solidFill>
                          <a:effectLst/>
                          <a:latin typeface="CMMI10"/>
                        </a:rPr>
                        <a:t>.</a:t>
                      </a:r>
                      <a:r>
                        <a:rPr lang="en-US" altLang="ja-JP" sz="2000" b="0" i="0" u="none" strike="noStrike" dirty="0">
                          <a:solidFill>
                            <a:srgbClr val="000000"/>
                          </a:solidFill>
                          <a:effectLst/>
                          <a:latin typeface="CMR10"/>
                        </a:rPr>
                        <a:t>182 </a:t>
                      </a:r>
                      <a:r>
                        <a:rPr lang="en-US" altLang="ja-JP" sz="2000" b="0" i="0" u="none" strike="noStrike" dirty="0">
                          <a:solidFill>
                            <a:srgbClr val="000000"/>
                          </a:solidFill>
                          <a:effectLst/>
                          <a:latin typeface="CMSY10"/>
                        </a:rPr>
                        <a:t>± </a:t>
                      </a:r>
                      <a:r>
                        <a:rPr lang="en-US" altLang="ja-JP" sz="2000" b="0" i="0" u="none" strike="noStrike" dirty="0">
                          <a:solidFill>
                            <a:srgbClr val="000000"/>
                          </a:solidFill>
                          <a:effectLst/>
                          <a:latin typeface="CMR10"/>
                        </a:rPr>
                        <a:t>0</a:t>
                      </a:r>
                      <a:r>
                        <a:rPr lang="en-US" altLang="ja-JP" sz="2000" b="0" i="0" u="none" strike="noStrike" dirty="0">
                          <a:solidFill>
                            <a:srgbClr val="000000"/>
                          </a:solidFill>
                          <a:effectLst/>
                          <a:latin typeface="CMMI10"/>
                        </a:rPr>
                        <a:t>.</a:t>
                      </a:r>
                      <a:r>
                        <a:rPr lang="en-US" altLang="ja-JP" sz="2000" b="0" i="0" u="none" strike="noStrike" dirty="0">
                          <a:solidFill>
                            <a:srgbClr val="000000"/>
                          </a:solidFill>
                          <a:effectLst/>
                          <a:latin typeface="CMR10"/>
                        </a:rPr>
                        <a:t>000368 </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effectLst/>
                          <a:latin typeface="CMR10"/>
                        </a:rPr>
                        <a:t>0.00202</a:t>
                      </a:r>
                    </a:p>
                  </a:txBody>
                  <a:tcPr marL="12700" marR="12700" marT="12700" marB="0" anchor="ctr">
                    <a:lnL w="6350" cap="flat" cmpd="sng" algn="ctr">
                      <a:solidFill>
                        <a:srgbClr val="000000"/>
                      </a:solidFill>
                      <a:prstDash val="solid"/>
                      <a:round/>
                      <a:headEnd type="none" w="med" len="med"/>
                      <a:tailEnd type="none" w="med" len="med"/>
                    </a:lnL>
                    <a:lnR w="38100" cap="flat" cmpd="sng" algn="ctr">
                      <a:solidFill>
                        <a:scrgbClr r="0" g="0" b="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0">
                <a:tc>
                  <a:txBody>
                    <a:bodyPr/>
                    <a:lstStyle/>
                    <a:p>
                      <a:pPr algn="l" fontAlgn="ctr"/>
                      <a:r>
                        <a:rPr lang="en-US" altLang="ja-JP" sz="2000" b="0" i="0" u="none" strike="noStrike" dirty="0" smtClean="0">
                          <a:solidFill>
                            <a:srgbClr val="000000"/>
                          </a:solidFill>
                          <a:effectLst/>
                          <a:latin typeface="CMR10"/>
                        </a:rPr>
                        <a:t> </a:t>
                      </a:r>
                      <a:r>
                        <a:rPr lang="en-US" altLang="ja-JP" sz="2000" b="0" i="0" u="none" strike="noStrike" dirty="0" err="1" smtClean="0">
                          <a:solidFill>
                            <a:srgbClr val="000000"/>
                          </a:solidFill>
                          <a:effectLst/>
                          <a:latin typeface="CMR10"/>
                        </a:rPr>
                        <a:t>xz</a:t>
                      </a:r>
                      <a:r>
                        <a:rPr lang="en-US" altLang="ja-JP" sz="2000" b="0" i="0" u="none" strike="noStrike" dirty="0" smtClean="0">
                          <a:solidFill>
                            <a:srgbClr val="000000"/>
                          </a:solidFill>
                          <a:effectLst/>
                          <a:latin typeface="CMR10"/>
                        </a:rPr>
                        <a:t> </a:t>
                      </a:r>
                      <a:r>
                        <a:rPr lang="en-US" altLang="ja-JP" sz="2000" b="0" i="0" u="none" strike="noStrike" dirty="0">
                          <a:solidFill>
                            <a:srgbClr val="000000"/>
                          </a:solidFill>
                          <a:effectLst/>
                          <a:latin typeface="CMR10"/>
                        </a:rPr>
                        <a:t>-9 </a:t>
                      </a:r>
                    </a:p>
                  </a:txBody>
                  <a:tcPr marL="12700" marR="12700" marT="12700" marB="0" anchor="ctr">
                    <a:lnL w="38100" cap="flat" cmpd="sng" algn="ctr">
                      <a:solidFill>
                        <a:scrgbClr r="0" g="0" b="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effectLst/>
                          <a:latin typeface="CMR10"/>
                        </a:rPr>
                        <a:t>0</a:t>
                      </a:r>
                      <a:r>
                        <a:rPr lang="en-US" altLang="ja-JP" sz="2000" b="0" i="0" u="none" strike="noStrike" dirty="0">
                          <a:solidFill>
                            <a:srgbClr val="000000"/>
                          </a:solidFill>
                          <a:effectLst/>
                          <a:latin typeface="CMMI10"/>
                        </a:rPr>
                        <a:t>.</a:t>
                      </a:r>
                      <a:r>
                        <a:rPr lang="en-US" altLang="ja-JP" sz="2000" b="0" i="0" u="none" strike="noStrike" dirty="0">
                          <a:solidFill>
                            <a:srgbClr val="000000"/>
                          </a:solidFill>
                          <a:effectLst/>
                          <a:latin typeface="CMR10"/>
                        </a:rPr>
                        <a:t>163 </a:t>
                      </a:r>
                      <a:r>
                        <a:rPr lang="en-US" altLang="ja-JP" sz="2000" b="0" i="0" u="none" strike="noStrike" dirty="0">
                          <a:solidFill>
                            <a:srgbClr val="000000"/>
                          </a:solidFill>
                          <a:effectLst/>
                          <a:latin typeface="CMSY10"/>
                        </a:rPr>
                        <a:t>± </a:t>
                      </a:r>
                      <a:r>
                        <a:rPr lang="en-US" altLang="ja-JP" sz="2000" b="0" i="0" u="none" strike="noStrike" dirty="0">
                          <a:solidFill>
                            <a:srgbClr val="000000"/>
                          </a:solidFill>
                          <a:effectLst/>
                          <a:latin typeface="CMR10"/>
                        </a:rPr>
                        <a:t>0</a:t>
                      </a:r>
                      <a:r>
                        <a:rPr lang="en-US" altLang="ja-JP" sz="2000" b="0" i="0" u="none" strike="noStrike" dirty="0">
                          <a:solidFill>
                            <a:srgbClr val="000000"/>
                          </a:solidFill>
                          <a:effectLst/>
                          <a:latin typeface="CMMI10"/>
                        </a:rPr>
                        <a:t>.</a:t>
                      </a:r>
                      <a:r>
                        <a:rPr lang="en-US" altLang="ja-JP" sz="2000" b="0" i="0" u="none" strike="noStrike" dirty="0">
                          <a:solidFill>
                            <a:srgbClr val="000000"/>
                          </a:solidFill>
                          <a:effectLst/>
                          <a:latin typeface="CMR10"/>
                        </a:rPr>
                        <a:t>000233 </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effectLst/>
                          <a:latin typeface="CMR10"/>
                        </a:rPr>
                        <a:t>0.00143 </a:t>
                      </a:r>
                    </a:p>
                  </a:txBody>
                  <a:tcPr marL="12700" marR="12700" marT="12700" marB="0" anchor="ctr">
                    <a:lnL w="6350" cap="flat" cmpd="sng" algn="ctr">
                      <a:solidFill>
                        <a:srgbClr val="000000"/>
                      </a:solidFill>
                      <a:prstDash val="solid"/>
                      <a:round/>
                      <a:headEnd type="none" w="med" len="med"/>
                      <a:tailEnd type="none" w="med" len="med"/>
                    </a:lnL>
                    <a:lnR w="38100" cap="flat" cmpd="sng" algn="ctr">
                      <a:solidFill>
                        <a:scrgbClr r="0" g="0" b="0"/>
                      </a:solidFill>
                      <a:prstDash val="solid"/>
                      <a:round/>
                      <a:headEnd type="none" w="med" len="med"/>
                      <a:tailEnd type="none" w="med" len="med"/>
                    </a:lnR>
                    <a:lnT w="6350" cap="flat" cmpd="sng" algn="ctr">
                      <a:solidFill>
                        <a:srgbClr val="00000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r>
            </a:tbl>
          </a:graphicData>
        </a:graphic>
      </p:graphicFrame>
      <p:sp>
        <p:nvSpPr>
          <p:cNvPr id="7" name="正方形/長方形 6"/>
          <p:cNvSpPr/>
          <p:nvPr/>
        </p:nvSpPr>
        <p:spPr>
          <a:xfrm>
            <a:off x="1547299" y="4605474"/>
            <a:ext cx="6049402" cy="400110"/>
          </a:xfrm>
          <a:prstGeom prst="rect">
            <a:avLst/>
          </a:prstGeom>
        </p:spPr>
        <p:txBody>
          <a:bodyPr wrap="none">
            <a:spAutoFit/>
          </a:bodyPr>
          <a:lstStyle/>
          <a:p>
            <a:pPr algn="ctr"/>
            <a:r>
              <a:rPr lang="ja-JP" altLang="en-US" sz="2000" dirty="0" smtClean="0"/>
              <a:t>表</a:t>
            </a:r>
            <a:r>
              <a:rPr lang="en-US" altLang="ja-JP" sz="2000" dirty="0" smtClean="0"/>
              <a:t>2 </a:t>
            </a:r>
            <a:r>
              <a:rPr lang="en-US" altLang="ja-JP" sz="2000" dirty="0" err="1" smtClean="0"/>
              <a:t>PostgreSQL</a:t>
            </a:r>
            <a:r>
              <a:rPr lang="en-US" altLang="ja-JP" sz="2000" dirty="0" smtClean="0"/>
              <a:t> 8.0.x </a:t>
            </a:r>
            <a:r>
              <a:rPr lang="ja-JP" altLang="en-US" sz="2000" dirty="0" smtClean="0"/>
              <a:t>の</a:t>
            </a:r>
            <a:r>
              <a:rPr lang="ja-JP" altLang="en-US" sz="2000" dirty="0"/>
              <a:t>ソースコードに対する圧縮率</a:t>
            </a:r>
          </a:p>
        </p:txBody>
      </p:sp>
    </p:spTree>
    <p:extLst>
      <p:ext uri="{BB962C8B-B14F-4D97-AF65-F5344CB8AC3E}">
        <p14:creationId xmlns:p14="http://schemas.microsoft.com/office/powerpoint/2010/main" val="277436917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コルモゴロフ複雑度を用いた，プロダクト派生グラフの推定手法を提案</a:t>
            </a:r>
            <a:endParaRPr kumimoji="1" lang="en-US" altLang="ja-JP" dirty="0" smtClean="0"/>
          </a:p>
          <a:p>
            <a:endParaRPr lang="en-US" altLang="ja-JP" dirty="0" smtClean="0"/>
          </a:p>
          <a:p>
            <a:pPr marL="0" indent="0">
              <a:buNone/>
            </a:pPr>
            <a:r>
              <a:rPr lang="ja-JP" altLang="en-US" dirty="0" smtClean="0"/>
              <a:t>今後の課題</a:t>
            </a:r>
            <a:endParaRPr lang="en-US" altLang="ja-JP" dirty="0"/>
          </a:p>
          <a:p>
            <a:r>
              <a:rPr lang="en-US" altLang="ja-JP" dirty="0" smtClean="0"/>
              <a:t>PRET </a:t>
            </a:r>
            <a:r>
              <a:rPr lang="ja-JP" altLang="en-US" dirty="0" smtClean="0"/>
              <a:t>と組み合わせることで，精度を高める方法を検討</a:t>
            </a:r>
            <a:endParaRPr lang="en-US" altLang="ja-JP" dirty="0" smtClean="0"/>
          </a:p>
          <a:p>
            <a:r>
              <a:rPr kumimoji="1" lang="ja-JP" altLang="en-US" dirty="0" smtClean="0"/>
              <a:t>他の圧縮アルゴリズムの採用を検討</a:t>
            </a:r>
            <a:endParaRPr kumimoji="1" lang="en-US" altLang="ja-JP" dirty="0" smtClean="0"/>
          </a:p>
          <a:p>
            <a:pPr lvl="1"/>
            <a:r>
              <a:rPr kumimoji="1" lang="ja-JP" altLang="en-US" dirty="0" smtClean="0"/>
              <a:t>高圧縮であることより，人間の編集操作を反映した圧縮であることが精度を高める可能性あり</a:t>
            </a:r>
            <a:endParaRPr kumimoji="1" lang="en-US" altLang="ja-JP" dirty="0" smtClean="0"/>
          </a:p>
          <a:p>
            <a:r>
              <a:rPr kumimoji="1" lang="ja-JP" altLang="en-US" dirty="0" smtClean="0"/>
              <a:t>グラフ構築方法の改善</a:t>
            </a:r>
            <a:endParaRPr kumimoji="1" lang="en-US" altLang="ja-JP" dirty="0" smtClean="0"/>
          </a:p>
          <a:p>
            <a:pPr lvl="1"/>
            <a:r>
              <a:rPr lang="ja-JP" altLang="en-US" dirty="0" smtClean="0"/>
              <a:t>提案手法および</a:t>
            </a:r>
            <a:r>
              <a:rPr lang="en-US" altLang="ja-JP" dirty="0" smtClean="0"/>
              <a:t>PRET</a:t>
            </a:r>
            <a:r>
              <a:rPr lang="ja-JP" altLang="en-US" dirty="0" smtClean="0"/>
              <a:t>は木構造を前提としているが，マージが起こると木構造ではなくなる</a:t>
            </a:r>
            <a:endParaRPr lang="en-US" altLang="ja-JP" dirty="0" smtClean="0"/>
          </a:p>
          <a:p>
            <a:r>
              <a:rPr lang="ja-JP" altLang="en-US" dirty="0"/>
              <a:t>計算速度の</a:t>
            </a:r>
            <a:r>
              <a:rPr lang="ja-JP" altLang="en-US" dirty="0" smtClean="0"/>
              <a:t>向上</a:t>
            </a:r>
            <a:r>
              <a:rPr lang="en-US" altLang="ja-JP" dirty="0" smtClean="0"/>
              <a:t> (</a:t>
            </a:r>
            <a:r>
              <a:rPr lang="ja-JP" altLang="en-US" dirty="0" smtClean="0"/>
              <a:t>現在は</a:t>
            </a:r>
            <a:r>
              <a:rPr lang="en-US" altLang="ja-JP" dirty="0" smtClean="0"/>
              <a:t> O(n^2))</a:t>
            </a:r>
            <a:endParaRPr lang="en-US" altLang="ja-JP" dirty="0"/>
          </a:p>
        </p:txBody>
      </p:sp>
    </p:spTree>
    <p:extLst>
      <p:ext uri="{BB962C8B-B14F-4D97-AF65-F5344CB8AC3E}">
        <p14:creationId xmlns:p14="http://schemas.microsoft.com/office/powerpoint/2010/main" val="120646567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sz="2800" dirty="0" smtClean="0"/>
              <a:t>突然ですが，企業</a:t>
            </a:r>
            <a:r>
              <a:rPr lang="ja-JP" altLang="en-US" sz="2800" dirty="0"/>
              <a:t>の</a:t>
            </a:r>
            <a:r>
              <a:rPr lang="ja-JP" altLang="en-US" sz="2800" dirty="0" smtClean="0"/>
              <a:t>人に質問してみました</a:t>
            </a:r>
            <a:r>
              <a:rPr lang="en-US" altLang="ja-JP" sz="2800" dirty="0" smtClean="0"/>
              <a:t/>
            </a:r>
            <a:br>
              <a:rPr lang="en-US" altLang="ja-JP" sz="2800" dirty="0" smtClean="0"/>
            </a:br>
            <a:r>
              <a:rPr lang="ja-JP" altLang="en-US" sz="2800" dirty="0" smtClean="0"/>
              <a:t>質問</a:t>
            </a:r>
            <a:r>
              <a:rPr lang="en-US" altLang="ja-JP" sz="2800" dirty="0" smtClean="0"/>
              <a:t>1.  </a:t>
            </a:r>
            <a:r>
              <a:rPr kumimoji="1" lang="ja-JP" altLang="en-US" sz="2800" dirty="0" smtClean="0"/>
              <a:t>バージョン管理はされていないのですか？</a:t>
            </a:r>
            <a:endParaRPr kumimoji="1" lang="ja-JP" altLang="en-US" sz="2800" dirty="0"/>
          </a:p>
        </p:txBody>
      </p:sp>
      <p:sp>
        <p:nvSpPr>
          <p:cNvPr id="3" name="コンテンツ プレースホルダー 2"/>
          <p:cNvSpPr>
            <a:spLocks noGrp="1"/>
          </p:cNvSpPr>
          <p:nvPr>
            <p:ph idx="1"/>
          </p:nvPr>
        </p:nvSpPr>
        <p:spPr>
          <a:xfrm>
            <a:off x="1852273" y="3595878"/>
            <a:ext cx="7132350" cy="896112"/>
          </a:xfrm>
        </p:spPr>
        <p:txBody>
          <a:bodyPr/>
          <a:lstStyle/>
          <a:p>
            <a:pPr marL="0" indent="0">
              <a:buNone/>
            </a:pPr>
            <a:r>
              <a:rPr lang="ja-JP" altLang="en-US" sz="2400" dirty="0" smtClean="0"/>
              <a:t>個別の製品単位ではバージョン管理されていますが，複数のプロジェクトの関係はわかりません．</a:t>
            </a:r>
            <a:endParaRPr kumimoji="1" lang="ja-JP" altLang="en-US" sz="2400" dirty="0"/>
          </a:p>
        </p:txBody>
      </p:sp>
      <p:sp>
        <p:nvSpPr>
          <p:cNvPr id="4" name="スライド番号プレースホルダー 3"/>
          <p:cNvSpPr>
            <a:spLocks noGrp="1"/>
          </p:cNvSpPr>
          <p:nvPr>
            <p:ph type="sldNum" sz="quarter" idx="12"/>
          </p:nvPr>
        </p:nvSpPr>
        <p:spPr/>
        <p:txBody>
          <a:bodyPr/>
          <a:lstStyle/>
          <a:p>
            <a:fld id="{5F621A41-8A53-4397-830D-1E6C07BC8CF4}" type="slidenum">
              <a:rPr kumimoji="1" lang="ja-JP" altLang="en-US" smtClean="0"/>
              <a:t>3</a:t>
            </a:fld>
            <a:endParaRPr kumimoji="1" lang="ja-JP" altLang="en-US"/>
          </a:p>
        </p:txBody>
      </p:sp>
      <p:pic>
        <p:nvPicPr>
          <p:cNvPr id="2050" name="Picture 2" descr="C:\Users\ishio\Desktop\MC900441457 - コピー.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517" y="3371850"/>
            <a:ext cx="1531620" cy="153162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ishio\Desktop\MC90044145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517" y="1760220"/>
            <a:ext cx="1531620" cy="1531620"/>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1907137" y="1934564"/>
            <a:ext cx="6322463" cy="830997"/>
          </a:xfrm>
          <a:prstGeom prst="rect">
            <a:avLst/>
          </a:prstGeom>
        </p:spPr>
        <p:txBody>
          <a:bodyPr wrap="square">
            <a:spAutoFit/>
          </a:bodyPr>
          <a:lstStyle/>
          <a:p>
            <a:r>
              <a:rPr lang="ja-JP" altLang="en-US" sz="2400" dirty="0"/>
              <a:t>私たちのシステムはバージョン管理</a:t>
            </a:r>
            <a:r>
              <a:rPr lang="ja-JP" altLang="en-US" sz="2400" dirty="0" smtClean="0"/>
              <a:t>システムの出現よりも前から</a:t>
            </a:r>
            <a:r>
              <a:rPr lang="ja-JP" altLang="en-US" sz="2400" dirty="0"/>
              <a:t>開発されています．</a:t>
            </a:r>
            <a:endParaRPr lang="en-US" altLang="ja-JP" sz="2400" dirty="0"/>
          </a:p>
        </p:txBody>
      </p:sp>
    </p:spTree>
    <p:extLst>
      <p:ext uri="{BB962C8B-B14F-4D97-AF65-F5344CB8AC3E}">
        <p14:creationId xmlns:p14="http://schemas.microsoft.com/office/powerpoint/2010/main" val="23426818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sz="2800" dirty="0" smtClean="0"/>
              <a:t>質問</a:t>
            </a:r>
            <a:r>
              <a:rPr kumimoji="1" lang="en-US" altLang="ja-JP" sz="2800" dirty="0" smtClean="0"/>
              <a:t>2. </a:t>
            </a:r>
            <a:r>
              <a:rPr kumimoji="1" lang="ja-JP" altLang="en-US" sz="2800" dirty="0" smtClean="0"/>
              <a:t>リリース日付は分かりますか？</a:t>
            </a:r>
            <a:endParaRPr kumimoji="1" lang="ja-JP" altLang="en-US" sz="2800" dirty="0"/>
          </a:p>
        </p:txBody>
      </p:sp>
      <p:sp>
        <p:nvSpPr>
          <p:cNvPr id="4" name="スライド番号プレースホルダー 3"/>
          <p:cNvSpPr>
            <a:spLocks noGrp="1"/>
          </p:cNvSpPr>
          <p:nvPr>
            <p:ph type="sldNum" sz="quarter" idx="12"/>
          </p:nvPr>
        </p:nvSpPr>
        <p:spPr/>
        <p:txBody>
          <a:bodyPr/>
          <a:lstStyle/>
          <a:p>
            <a:fld id="{5F621A41-8A53-4397-830D-1E6C07BC8CF4}" type="slidenum">
              <a:rPr kumimoji="1" lang="ja-JP" altLang="en-US" smtClean="0"/>
              <a:t>4</a:t>
            </a:fld>
            <a:endParaRPr kumimoji="1" lang="ja-JP" altLang="en-US"/>
          </a:p>
        </p:txBody>
      </p:sp>
      <p:pic>
        <p:nvPicPr>
          <p:cNvPr id="5" name="Picture 2" descr="C:\Users\ishio\Desktop\MC900441457 - コピー.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6765" y="3371850"/>
            <a:ext cx="1531620" cy="153162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C:\Users\ishio\Desktop\MC900441457 - コピー (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6760" y="4807458"/>
            <a:ext cx="1626489" cy="1626489"/>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ishio\Desktop\MC900441457 - コピー - コピー.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3360" y="1801852"/>
            <a:ext cx="1559889" cy="155988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ishio\Desktop\MC900441457.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517" y="1815084"/>
            <a:ext cx="1531620" cy="1531620"/>
          </a:xfrm>
          <a:prstGeom prst="rect">
            <a:avLst/>
          </a:prstGeom>
          <a:noFill/>
          <a:extLst>
            <a:ext uri="{909E8E84-426E-40dd-AFC4-6F175D3DCCD1}">
              <a14:hiddenFill xmlns:a14="http://schemas.microsoft.com/office/drawing/2010/main">
                <a:solidFill>
                  <a:srgbClr val="FFFFFF"/>
                </a:solidFill>
              </a14:hiddenFill>
            </a:ext>
          </a:extLst>
        </p:spPr>
      </p:pic>
      <p:sp>
        <p:nvSpPr>
          <p:cNvPr id="10" name="正方形/長方形 9"/>
          <p:cNvSpPr/>
          <p:nvPr/>
        </p:nvSpPr>
        <p:spPr>
          <a:xfrm>
            <a:off x="2693521" y="2154020"/>
            <a:ext cx="4255919" cy="461665"/>
          </a:xfrm>
          <a:prstGeom prst="rect">
            <a:avLst/>
          </a:prstGeom>
        </p:spPr>
        <p:txBody>
          <a:bodyPr wrap="square">
            <a:spAutoFit/>
          </a:bodyPr>
          <a:lstStyle/>
          <a:p>
            <a:r>
              <a:rPr lang="ja-JP" altLang="en-US" sz="2400" dirty="0" smtClean="0"/>
              <a:t>もちろん記録してあります</a:t>
            </a:r>
            <a:endParaRPr lang="en-US" altLang="ja-JP" sz="2400" dirty="0"/>
          </a:p>
        </p:txBody>
      </p:sp>
      <p:sp>
        <p:nvSpPr>
          <p:cNvPr id="11" name="正方形/長方形 10"/>
          <p:cNvSpPr/>
          <p:nvPr/>
        </p:nvSpPr>
        <p:spPr>
          <a:xfrm>
            <a:off x="2699617" y="3604868"/>
            <a:ext cx="4579007" cy="830997"/>
          </a:xfrm>
          <a:prstGeom prst="rect">
            <a:avLst/>
          </a:prstGeom>
        </p:spPr>
        <p:txBody>
          <a:bodyPr wrap="square">
            <a:spAutoFit/>
          </a:bodyPr>
          <a:lstStyle/>
          <a:p>
            <a:r>
              <a:rPr lang="ja-JP" altLang="en-US" sz="2400" dirty="0" smtClean="0"/>
              <a:t>確認してみないと分かりませんが，たぶん記録されていると思います</a:t>
            </a:r>
            <a:endParaRPr lang="en-US" altLang="ja-JP" sz="2400" dirty="0" smtClean="0"/>
          </a:p>
        </p:txBody>
      </p:sp>
      <p:sp>
        <p:nvSpPr>
          <p:cNvPr id="12" name="正方形/長方形 11"/>
          <p:cNvSpPr/>
          <p:nvPr/>
        </p:nvSpPr>
        <p:spPr>
          <a:xfrm>
            <a:off x="2724001" y="5202020"/>
            <a:ext cx="4579007" cy="461665"/>
          </a:xfrm>
          <a:prstGeom prst="rect">
            <a:avLst/>
          </a:prstGeom>
        </p:spPr>
        <p:txBody>
          <a:bodyPr wrap="square">
            <a:spAutoFit/>
          </a:bodyPr>
          <a:lstStyle/>
          <a:p>
            <a:r>
              <a:rPr lang="ja-JP" altLang="en-US" sz="2400" dirty="0" smtClean="0"/>
              <a:t>すみません</a:t>
            </a:r>
            <a:endParaRPr lang="en-US" altLang="ja-JP" sz="2400" dirty="0" smtClean="0"/>
          </a:p>
        </p:txBody>
      </p:sp>
    </p:spTree>
    <p:extLst>
      <p:ext uri="{BB962C8B-B14F-4D97-AF65-F5344CB8AC3E}">
        <p14:creationId xmlns:p14="http://schemas.microsoft.com/office/powerpoint/2010/main" val="22501490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先行研究</a:t>
            </a:r>
            <a:r>
              <a:rPr kumimoji="1" lang="en-US" altLang="ja-JP" dirty="0" smtClean="0"/>
              <a:t> PRET [4]</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en-US" sz="3200" dirty="0"/>
              <a:t>ソースコード</a:t>
            </a:r>
            <a:r>
              <a:rPr lang="ja-JP" altLang="en-US" sz="3200" dirty="0"/>
              <a:t>の内容</a:t>
            </a:r>
            <a:r>
              <a:rPr lang="en-US" altLang="en-US" sz="3200" dirty="0"/>
              <a:t>のみから，バージョングラフを復元</a:t>
            </a:r>
            <a:r>
              <a:rPr lang="ja-JP" altLang="en-US" sz="3200" dirty="0"/>
              <a:t>する手法</a:t>
            </a:r>
            <a:endParaRPr lang="en-US" altLang="ja-JP" sz="3200" dirty="0"/>
          </a:p>
          <a:p>
            <a:endParaRPr kumimoji="1" lang="ja-JP" altLang="en-US" sz="3200" dirty="0"/>
          </a:p>
        </p:txBody>
      </p:sp>
      <p:sp>
        <p:nvSpPr>
          <p:cNvPr id="4" name="テキスト ボックス 3"/>
          <p:cNvSpPr txBox="1"/>
          <p:nvPr/>
        </p:nvSpPr>
        <p:spPr>
          <a:xfrm>
            <a:off x="1119014" y="5171505"/>
            <a:ext cx="2068595" cy="830997"/>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pPr algn="ctr"/>
            <a:r>
              <a:rPr lang="ja-JP" altLang="en-US" sz="2400" dirty="0" smtClean="0"/>
              <a:t>ソフトウェア</a:t>
            </a:r>
            <a:endParaRPr lang="en-US" altLang="ja-JP" sz="2400" dirty="0" smtClean="0"/>
          </a:p>
          <a:p>
            <a:pPr algn="ctr"/>
            <a:r>
              <a:rPr lang="ja-JP" altLang="en-US" sz="2400" dirty="0" smtClean="0"/>
              <a:t>プロダクト集合</a:t>
            </a:r>
            <a:endParaRPr lang="ja-JP" altLang="en-US" sz="2400" dirty="0"/>
          </a:p>
        </p:txBody>
      </p:sp>
      <p:sp>
        <p:nvSpPr>
          <p:cNvPr id="5" name="テキスト ボックス 4"/>
          <p:cNvSpPr txBox="1"/>
          <p:nvPr/>
        </p:nvSpPr>
        <p:spPr>
          <a:xfrm>
            <a:off x="6210231" y="5174200"/>
            <a:ext cx="1723549" cy="461665"/>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pPr algn="ctr"/>
            <a:r>
              <a:rPr lang="ja-JP" altLang="en-US" sz="2400" dirty="0"/>
              <a:t>派生関係木</a:t>
            </a:r>
          </a:p>
        </p:txBody>
      </p:sp>
      <p:sp>
        <p:nvSpPr>
          <p:cNvPr id="6" name="右矢印 5"/>
          <p:cNvSpPr/>
          <p:nvPr/>
        </p:nvSpPr>
        <p:spPr>
          <a:xfrm>
            <a:off x="3801248" y="4303187"/>
            <a:ext cx="986087" cy="692095"/>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ja-JP" altLang="en-US" dirty="0"/>
          </a:p>
        </p:txBody>
      </p:sp>
      <p:sp>
        <p:nvSpPr>
          <p:cNvPr id="7" name="円/楕円 6"/>
          <p:cNvSpPr/>
          <p:nvPr/>
        </p:nvSpPr>
        <p:spPr>
          <a:xfrm>
            <a:off x="1928256" y="3960370"/>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8" name="円/楕円 7"/>
          <p:cNvSpPr/>
          <p:nvPr/>
        </p:nvSpPr>
        <p:spPr>
          <a:xfrm>
            <a:off x="1731051" y="4216403"/>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9" name="円/楕円 8"/>
          <p:cNvSpPr/>
          <p:nvPr/>
        </p:nvSpPr>
        <p:spPr>
          <a:xfrm>
            <a:off x="2078663" y="4216403"/>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0" name="円/楕円 9"/>
          <p:cNvSpPr/>
          <p:nvPr/>
        </p:nvSpPr>
        <p:spPr>
          <a:xfrm>
            <a:off x="1547720" y="4431916"/>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1" name="円/楕円 10"/>
          <p:cNvSpPr/>
          <p:nvPr/>
        </p:nvSpPr>
        <p:spPr>
          <a:xfrm>
            <a:off x="1928256" y="4431916"/>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2" name="円/楕円 11"/>
          <p:cNvSpPr/>
          <p:nvPr/>
        </p:nvSpPr>
        <p:spPr>
          <a:xfrm>
            <a:off x="2226251" y="4431916"/>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3" name="円/楕円 12"/>
          <p:cNvSpPr/>
          <p:nvPr/>
        </p:nvSpPr>
        <p:spPr>
          <a:xfrm>
            <a:off x="1409657" y="4628565"/>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4" name="円/楕円 13"/>
          <p:cNvSpPr/>
          <p:nvPr/>
        </p:nvSpPr>
        <p:spPr>
          <a:xfrm>
            <a:off x="1694409" y="4628565"/>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5" name="円/楕円 14"/>
          <p:cNvSpPr/>
          <p:nvPr/>
        </p:nvSpPr>
        <p:spPr>
          <a:xfrm>
            <a:off x="2007276" y="4628565"/>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6" name="円/楕円 15"/>
          <p:cNvSpPr/>
          <p:nvPr/>
        </p:nvSpPr>
        <p:spPr>
          <a:xfrm>
            <a:off x="2313434" y="4628565"/>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7" name="円/楕円 16"/>
          <p:cNvSpPr/>
          <p:nvPr/>
        </p:nvSpPr>
        <p:spPr>
          <a:xfrm>
            <a:off x="5053280" y="4667070"/>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8" name="円/楕円 17"/>
          <p:cNvSpPr/>
          <p:nvPr/>
        </p:nvSpPr>
        <p:spPr>
          <a:xfrm>
            <a:off x="6599194" y="3993846"/>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9" name="円/楕円 18"/>
          <p:cNvSpPr/>
          <p:nvPr/>
        </p:nvSpPr>
        <p:spPr>
          <a:xfrm>
            <a:off x="5759406" y="4677899"/>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20" name="円/楕円 19"/>
          <p:cNvSpPr/>
          <p:nvPr/>
        </p:nvSpPr>
        <p:spPr>
          <a:xfrm>
            <a:off x="7367544" y="3993846"/>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21" name="円/楕円 20"/>
          <p:cNvSpPr/>
          <p:nvPr/>
        </p:nvSpPr>
        <p:spPr>
          <a:xfrm>
            <a:off x="8181932" y="3993846"/>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22" name="円/楕円 21"/>
          <p:cNvSpPr/>
          <p:nvPr/>
        </p:nvSpPr>
        <p:spPr>
          <a:xfrm>
            <a:off x="6942094" y="4677899"/>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23" name="円/楕円 22"/>
          <p:cNvSpPr/>
          <p:nvPr/>
        </p:nvSpPr>
        <p:spPr>
          <a:xfrm>
            <a:off x="7896182" y="4677899"/>
            <a:ext cx="457200" cy="457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cxnSp>
        <p:nvCxnSpPr>
          <p:cNvPr id="24" name="直線矢印コネクタ 23"/>
          <p:cNvCxnSpPr>
            <a:stCxn id="17" idx="6"/>
            <a:endCxn id="19" idx="2"/>
          </p:cNvCxnSpPr>
          <p:nvPr/>
        </p:nvCxnSpPr>
        <p:spPr>
          <a:xfrm>
            <a:off x="5510480" y="4895672"/>
            <a:ext cx="248926" cy="10829"/>
          </a:xfrm>
          <a:prstGeom prst="straightConnector1">
            <a:avLst/>
          </a:prstGeom>
          <a:ln>
            <a:tailEnd type="none"/>
          </a:ln>
        </p:spPr>
        <p:style>
          <a:lnRef idx="3">
            <a:schemeClr val="accent2"/>
          </a:lnRef>
          <a:fillRef idx="0">
            <a:schemeClr val="accent2"/>
          </a:fillRef>
          <a:effectRef idx="2">
            <a:schemeClr val="accent2"/>
          </a:effectRef>
          <a:fontRef idx="minor">
            <a:schemeClr val="tx1"/>
          </a:fontRef>
        </p:style>
      </p:cxnSp>
      <p:cxnSp>
        <p:nvCxnSpPr>
          <p:cNvPr id="25" name="直線矢印コネクタ 24"/>
          <p:cNvCxnSpPr>
            <a:stCxn id="19" idx="6"/>
            <a:endCxn id="22" idx="2"/>
          </p:cNvCxnSpPr>
          <p:nvPr/>
        </p:nvCxnSpPr>
        <p:spPr>
          <a:xfrm>
            <a:off x="6216606" y="4906499"/>
            <a:ext cx="725488" cy="0"/>
          </a:xfrm>
          <a:prstGeom prst="straightConnector1">
            <a:avLst/>
          </a:prstGeom>
          <a:ln>
            <a:tailEnd type="none"/>
          </a:ln>
        </p:spPr>
        <p:style>
          <a:lnRef idx="3">
            <a:schemeClr val="accent2"/>
          </a:lnRef>
          <a:fillRef idx="0">
            <a:schemeClr val="accent2"/>
          </a:fillRef>
          <a:effectRef idx="2">
            <a:schemeClr val="accent2"/>
          </a:effectRef>
          <a:fontRef idx="minor">
            <a:schemeClr val="tx1"/>
          </a:fontRef>
        </p:style>
      </p:cxnSp>
      <p:cxnSp>
        <p:nvCxnSpPr>
          <p:cNvPr id="26" name="直線矢印コネクタ 25"/>
          <p:cNvCxnSpPr>
            <a:stCxn id="22" idx="6"/>
            <a:endCxn id="23" idx="2"/>
          </p:cNvCxnSpPr>
          <p:nvPr/>
        </p:nvCxnSpPr>
        <p:spPr>
          <a:xfrm>
            <a:off x="7399294" y="4906499"/>
            <a:ext cx="496888" cy="0"/>
          </a:xfrm>
          <a:prstGeom prst="straightConnector1">
            <a:avLst/>
          </a:prstGeom>
          <a:ln>
            <a:tailEnd type="none"/>
          </a:ln>
        </p:spPr>
        <p:style>
          <a:lnRef idx="3">
            <a:schemeClr val="accent2"/>
          </a:lnRef>
          <a:fillRef idx="0">
            <a:schemeClr val="accent2"/>
          </a:fillRef>
          <a:effectRef idx="2">
            <a:schemeClr val="accent2"/>
          </a:effectRef>
          <a:fontRef idx="minor">
            <a:schemeClr val="tx1"/>
          </a:fontRef>
        </p:style>
      </p:cxnSp>
      <p:cxnSp>
        <p:nvCxnSpPr>
          <p:cNvPr id="27" name="直線矢印コネクタ 26"/>
          <p:cNvCxnSpPr>
            <a:stCxn id="19" idx="7"/>
          </p:cNvCxnSpPr>
          <p:nvPr/>
        </p:nvCxnSpPr>
        <p:spPr>
          <a:xfrm flipV="1">
            <a:off x="6149651" y="4384093"/>
            <a:ext cx="516498" cy="360763"/>
          </a:xfrm>
          <a:prstGeom prst="straightConnector1">
            <a:avLst/>
          </a:prstGeom>
          <a:ln>
            <a:tailEnd type="none"/>
          </a:ln>
        </p:spPr>
        <p:style>
          <a:lnRef idx="3">
            <a:schemeClr val="accent2"/>
          </a:lnRef>
          <a:fillRef idx="0">
            <a:schemeClr val="accent2"/>
          </a:fillRef>
          <a:effectRef idx="2">
            <a:schemeClr val="accent2"/>
          </a:effectRef>
          <a:fontRef idx="minor">
            <a:schemeClr val="tx1"/>
          </a:fontRef>
        </p:style>
      </p:cxnSp>
      <p:cxnSp>
        <p:nvCxnSpPr>
          <p:cNvPr id="28" name="直線矢印コネクタ 27"/>
          <p:cNvCxnSpPr>
            <a:stCxn id="18" idx="6"/>
            <a:endCxn id="20" idx="2"/>
          </p:cNvCxnSpPr>
          <p:nvPr/>
        </p:nvCxnSpPr>
        <p:spPr>
          <a:xfrm>
            <a:off x="7056394" y="4222446"/>
            <a:ext cx="311150" cy="0"/>
          </a:xfrm>
          <a:prstGeom prst="straightConnector1">
            <a:avLst/>
          </a:prstGeom>
          <a:ln>
            <a:tailEnd type="none"/>
          </a:ln>
        </p:spPr>
        <p:style>
          <a:lnRef idx="3">
            <a:schemeClr val="accent2"/>
          </a:lnRef>
          <a:fillRef idx="0">
            <a:schemeClr val="accent2"/>
          </a:fillRef>
          <a:effectRef idx="2">
            <a:schemeClr val="accent2"/>
          </a:effectRef>
          <a:fontRef idx="minor">
            <a:schemeClr val="tx1"/>
          </a:fontRef>
        </p:style>
      </p:cxnSp>
      <p:cxnSp>
        <p:nvCxnSpPr>
          <p:cNvPr id="29" name="直線矢印コネクタ 28"/>
          <p:cNvCxnSpPr>
            <a:stCxn id="20" idx="6"/>
            <a:endCxn id="21" idx="2"/>
          </p:cNvCxnSpPr>
          <p:nvPr/>
        </p:nvCxnSpPr>
        <p:spPr>
          <a:xfrm>
            <a:off x="7824744" y="4222446"/>
            <a:ext cx="357188" cy="0"/>
          </a:xfrm>
          <a:prstGeom prst="straightConnector1">
            <a:avLst/>
          </a:prstGeom>
          <a:ln>
            <a:tailEnd type="none"/>
          </a:ln>
        </p:spPr>
        <p:style>
          <a:lnRef idx="3">
            <a:schemeClr val="accent2"/>
          </a:lnRef>
          <a:fillRef idx="0">
            <a:schemeClr val="accent2"/>
          </a:fillRef>
          <a:effectRef idx="2">
            <a:schemeClr val="accent2"/>
          </a:effectRef>
          <a:fontRef idx="minor">
            <a:schemeClr val="tx1"/>
          </a:fontRef>
        </p:style>
      </p:cxnSp>
      <p:cxnSp>
        <p:nvCxnSpPr>
          <p:cNvPr id="30" name="直線矢印コネクタ 29"/>
          <p:cNvCxnSpPr/>
          <p:nvPr/>
        </p:nvCxnSpPr>
        <p:spPr>
          <a:xfrm>
            <a:off x="5510480" y="4738206"/>
            <a:ext cx="248926" cy="10829"/>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31" name="直線矢印コネクタ 30"/>
          <p:cNvCxnSpPr/>
          <p:nvPr/>
        </p:nvCxnSpPr>
        <p:spPr>
          <a:xfrm>
            <a:off x="6281001" y="4774791"/>
            <a:ext cx="609197"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32" name="直線矢印コネクタ 31"/>
          <p:cNvCxnSpPr/>
          <p:nvPr/>
        </p:nvCxnSpPr>
        <p:spPr>
          <a:xfrm>
            <a:off x="7399294" y="4749033"/>
            <a:ext cx="496888"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33" name="直線矢印コネクタ 32"/>
          <p:cNvCxnSpPr/>
          <p:nvPr/>
        </p:nvCxnSpPr>
        <p:spPr>
          <a:xfrm flipV="1">
            <a:off x="6149651" y="4349398"/>
            <a:ext cx="340729" cy="237993"/>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34" name="直線矢印コネクタ 33"/>
          <p:cNvCxnSpPr/>
          <p:nvPr/>
        </p:nvCxnSpPr>
        <p:spPr>
          <a:xfrm>
            <a:off x="7056394" y="4064980"/>
            <a:ext cx="311150"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35" name="直線矢印コネクタ 34"/>
          <p:cNvCxnSpPr/>
          <p:nvPr/>
        </p:nvCxnSpPr>
        <p:spPr>
          <a:xfrm>
            <a:off x="7824744" y="4064980"/>
            <a:ext cx="357188"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07384474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PRET </a:t>
            </a:r>
            <a:r>
              <a:rPr kumimoji="1" lang="ja-JP" altLang="en-US" dirty="0" smtClean="0"/>
              <a:t>の処理</a:t>
            </a:r>
            <a:r>
              <a:rPr kumimoji="1" lang="en-US" altLang="ja-JP" dirty="0" smtClean="0"/>
              <a:t> (1/4)</a:t>
            </a:r>
            <a:endParaRPr kumimoji="1" lang="ja-JP" altLang="en-US" dirty="0"/>
          </a:p>
        </p:txBody>
      </p:sp>
      <p:sp>
        <p:nvSpPr>
          <p:cNvPr id="3" name="コンテンツ プレースホルダー 2"/>
          <p:cNvSpPr>
            <a:spLocks noGrp="1"/>
          </p:cNvSpPr>
          <p:nvPr>
            <p:ph idx="1"/>
          </p:nvPr>
        </p:nvSpPr>
        <p:spPr>
          <a:xfrm>
            <a:off x="457200" y="1600200"/>
            <a:ext cx="8229600" cy="1486201"/>
          </a:xfrm>
        </p:spPr>
        <p:txBody>
          <a:bodyPr>
            <a:normAutofit/>
          </a:bodyPr>
          <a:lstStyle/>
          <a:p>
            <a:pPr marL="0" indent="0">
              <a:buNone/>
            </a:pPr>
            <a:r>
              <a:rPr lang="ja-JP" altLang="en-US" sz="2800" dirty="0" smtClean="0"/>
              <a:t>手順</a:t>
            </a:r>
            <a:r>
              <a:rPr lang="en-US" altLang="ja-JP" sz="2800" dirty="0" smtClean="0"/>
              <a:t>1. </a:t>
            </a:r>
            <a:r>
              <a:rPr lang="ja-JP" altLang="en-US" sz="2800" dirty="0" smtClean="0"/>
              <a:t>プロダクトの類似性を，類似したソースファイルの組の数と定義し，全てのプロダクトの類似性を求める</a:t>
            </a:r>
            <a:endParaRPr lang="en-US" altLang="ja-JP" sz="2800" dirty="0" smtClean="0"/>
          </a:p>
        </p:txBody>
      </p:sp>
      <p:sp>
        <p:nvSpPr>
          <p:cNvPr id="68" name="角丸四角形 67"/>
          <p:cNvSpPr/>
          <p:nvPr/>
        </p:nvSpPr>
        <p:spPr>
          <a:xfrm>
            <a:off x="4671068" y="4910615"/>
            <a:ext cx="4179730" cy="936104"/>
          </a:xfrm>
          <a:prstGeom prst="roundRect">
            <a:avLst/>
          </a:prstGeom>
          <a:gradFill rotWithShape="1">
            <a:gsLst>
              <a:gs pos="0">
                <a:srgbClr val="FFFFFF">
                  <a:shade val="51000"/>
                  <a:satMod val="130000"/>
                </a:srgbClr>
              </a:gs>
              <a:gs pos="80000">
                <a:srgbClr val="FFFFFF">
                  <a:shade val="93000"/>
                  <a:satMod val="130000"/>
                </a:srgbClr>
              </a:gs>
              <a:gs pos="100000">
                <a:srgbClr val="FFFFFF">
                  <a:shade val="94000"/>
                  <a:satMod val="135000"/>
                </a:srgbClr>
              </a:gs>
            </a:gsLst>
            <a:lin ang="16200000" scaled="0"/>
          </a:gradFill>
          <a:ln w="9525" cap="flat" cmpd="sng" algn="ctr">
            <a:solidFill>
              <a:srgbClr val="333399"/>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FFFFFF"/>
              </a:solidFill>
              <a:effectLst/>
              <a:uLnTx/>
              <a:uFillTx/>
              <a:latin typeface="Arial"/>
              <a:ea typeface="ＭＳ Ｐゴシック"/>
              <a:cs typeface="+mn-cs"/>
            </a:endParaRPr>
          </a:p>
        </p:txBody>
      </p:sp>
      <p:sp>
        <p:nvSpPr>
          <p:cNvPr id="69" name="角丸四角形 68"/>
          <p:cNvSpPr/>
          <p:nvPr/>
        </p:nvSpPr>
        <p:spPr>
          <a:xfrm>
            <a:off x="4671070" y="3630380"/>
            <a:ext cx="4178981" cy="936104"/>
          </a:xfrm>
          <a:prstGeom prst="roundRect">
            <a:avLst/>
          </a:prstGeom>
          <a:gradFill rotWithShape="1">
            <a:gsLst>
              <a:gs pos="0">
                <a:srgbClr val="BBE0E3">
                  <a:tint val="50000"/>
                  <a:satMod val="300000"/>
                </a:srgbClr>
              </a:gs>
              <a:gs pos="35000">
                <a:srgbClr val="BBE0E3">
                  <a:tint val="37000"/>
                  <a:satMod val="300000"/>
                </a:srgbClr>
              </a:gs>
              <a:gs pos="100000">
                <a:srgbClr val="BBE0E3">
                  <a:tint val="15000"/>
                  <a:satMod val="350000"/>
                </a:srgbClr>
              </a:gs>
            </a:gsLst>
            <a:lin ang="16200000" scaled="1"/>
          </a:gradFill>
          <a:ln w="9525" cap="flat" cmpd="sng" algn="ctr">
            <a:solidFill>
              <a:srgbClr val="33339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0" name="メモ 69"/>
          <p:cNvSpPr/>
          <p:nvPr/>
        </p:nvSpPr>
        <p:spPr>
          <a:xfrm>
            <a:off x="7682236"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1" name="メモ 70"/>
          <p:cNvSpPr/>
          <p:nvPr/>
        </p:nvSpPr>
        <p:spPr>
          <a:xfrm>
            <a:off x="8346381"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2" name="メモ 71"/>
          <p:cNvSpPr/>
          <p:nvPr/>
        </p:nvSpPr>
        <p:spPr>
          <a:xfrm>
            <a:off x="6353946"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3" name="メモ 72"/>
          <p:cNvSpPr/>
          <p:nvPr/>
        </p:nvSpPr>
        <p:spPr>
          <a:xfrm>
            <a:off x="7018091"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4" name="メモ 73"/>
          <p:cNvSpPr/>
          <p:nvPr/>
        </p:nvSpPr>
        <p:spPr>
          <a:xfrm>
            <a:off x="7682236" y="3849659"/>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5" name="メモ 74"/>
          <p:cNvSpPr/>
          <p:nvPr/>
        </p:nvSpPr>
        <p:spPr>
          <a:xfrm>
            <a:off x="8346381" y="3849659"/>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6" name="メモ 75"/>
          <p:cNvSpPr/>
          <p:nvPr/>
        </p:nvSpPr>
        <p:spPr>
          <a:xfrm>
            <a:off x="6353946" y="3849659"/>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7" name="テキスト ボックス 76"/>
          <p:cNvSpPr txBox="1"/>
          <p:nvPr/>
        </p:nvSpPr>
        <p:spPr>
          <a:xfrm>
            <a:off x="4716950" y="3480327"/>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rPr>
              <a:t>ソフトウェア</a:t>
            </a:r>
            <a:r>
              <a:rPr kumimoji="0" lang="en-US" altLang="ja-JP" sz="1800" b="0" i="0" u="none" strike="noStrike" kern="0" cap="none" spc="0" normalizeH="0" baseline="0" noProof="0" dirty="0">
                <a:ln>
                  <a:noFill/>
                </a:ln>
                <a:solidFill>
                  <a:srgbClr val="000000"/>
                </a:solidFill>
                <a:effectLst/>
                <a:uLnTx/>
                <a:uFillTx/>
                <a:latin typeface="Arial"/>
                <a:ea typeface="ＭＳ Ｐゴシック"/>
                <a:cs typeface="+mn-cs"/>
              </a:rPr>
              <a:t>A</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78" name="テキスト ボックス 77"/>
          <p:cNvSpPr txBox="1"/>
          <p:nvPr/>
        </p:nvSpPr>
        <p:spPr>
          <a:xfrm>
            <a:off x="4716950" y="4725949"/>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rPr>
              <a:t>ソフトウェア</a:t>
            </a:r>
            <a:r>
              <a:rPr kumimoji="0" lang="en-US" altLang="ja-JP" sz="1800" b="0" i="0" u="none" strike="noStrike" kern="0" cap="none" spc="0" normalizeH="0" baseline="0" noProof="0" dirty="0">
                <a:ln>
                  <a:noFill/>
                </a:ln>
                <a:solidFill>
                  <a:srgbClr val="000000"/>
                </a:solidFill>
                <a:effectLst/>
                <a:uLnTx/>
                <a:uFillTx/>
                <a:latin typeface="Arial"/>
                <a:ea typeface="ＭＳ Ｐゴシック"/>
                <a:cs typeface="+mn-cs"/>
              </a:rPr>
              <a:t>C</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cxnSp>
        <p:nvCxnSpPr>
          <p:cNvPr id="79" name="直線コネクタ 78"/>
          <p:cNvCxnSpPr>
            <a:stCxn id="73" idx="0"/>
            <a:endCxn id="76" idx="2"/>
          </p:cNvCxnSpPr>
          <p:nvPr/>
        </p:nvCxnSpPr>
        <p:spPr>
          <a:xfrm flipH="1" flipV="1">
            <a:off x="6533968" y="4281707"/>
            <a:ext cx="664145" cy="880936"/>
          </a:xfrm>
          <a:prstGeom prst="line">
            <a:avLst/>
          </a:prstGeom>
          <a:noFill/>
          <a:ln w="38100" cap="flat" cmpd="sng" algn="ctr">
            <a:solidFill>
              <a:srgbClr val="000000"/>
            </a:solidFill>
            <a:prstDash val="solid"/>
          </a:ln>
          <a:effectLst/>
        </p:spPr>
      </p:cxnSp>
      <p:cxnSp>
        <p:nvCxnSpPr>
          <p:cNvPr id="80" name="直線コネクタ 79"/>
          <p:cNvCxnSpPr>
            <a:stCxn id="74" idx="2"/>
            <a:endCxn id="70" idx="0"/>
          </p:cNvCxnSpPr>
          <p:nvPr/>
        </p:nvCxnSpPr>
        <p:spPr>
          <a:xfrm>
            <a:off x="7862256" y="4281707"/>
            <a:ext cx="0" cy="880936"/>
          </a:xfrm>
          <a:prstGeom prst="line">
            <a:avLst/>
          </a:prstGeom>
          <a:noFill/>
          <a:ln w="38100" cap="flat" cmpd="sng" algn="ctr">
            <a:solidFill>
              <a:srgbClr val="000000"/>
            </a:solidFill>
            <a:prstDash val="solid"/>
          </a:ln>
          <a:effectLst/>
        </p:spPr>
      </p:cxnSp>
      <p:sp>
        <p:nvSpPr>
          <p:cNvPr id="81" name="角丸四角形 80"/>
          <p:cNvSpPr/>
          <p:nvPr/>
        </p:nvSpPr>
        <p:spPr>
          <a:xfrm>
            <a:off x="183583" y="4910615"/>
            <a:ext cx="4179730" cy="936104"/>
          </a:xfrm>
          <a:prstGeom prst="roundRect">
            <a:avLst/>
          </a:prstGeom>
          <a:gradFill rotWithShape="1">
            <a:gsLst>
              <a:gs pos="0">
                <a:srgbClr val="00B050">
                  <a:tint val="50000"/>
                  <a:satMod val="300000"/>
                </a:srgbClr>
              </a:gs>
              <a:gs pos="35000">
                <a:srgbClr val="00B050">
                  <a:tint val="37000"/>
                  <a:satMod val="300000"/>
                </a:srgbClr>
              </a:gs>
              <a:gs pos="100000">
                <a:srgbClr val="00B050">
                  <a:tint val="15000"/>
                  <a:satMod val="350000"/>
                </a:srgbClr>
              </a:gs>
            </a:gsLst>
            <a:lin ang="16200000" scaled="1"/>
          </a:gradFill>
          <a:ln w="9525" cap="flat" cmpd="sng" algn="ctr">
            <a:solidFill>
              <a:srgbClr val="00B050">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2" name="角丸四角形 81"/>
          <p:cNvSpPr/>
          <p:nvPr/>
        </p:nvSpPr>
        <p:spPr>
          <a:xfrm>
            <a:off x="183585" y="3630380"/>
            <a:ext cx="4178981" cy="936104"/>
          </a:xfrm>
          <a:prstGeom prst="roundRect">
            <a:avLst/>
          </a:prstGeom>
          <a:gradFill rotWithShape="1">
            <a:gsLst>
              <a:gs pos="0">
                <a:srgbClr val="BBE0E3">
                  <a:tint val="50000"/>
                  <a:satMod val="300000"/>
                </a:srgbClr>
              </a:gs>
              <a:gs pos="35000">
                <a:srgbClr val="BBE0E3">
                  <a:tint val="37000"/>
                  <a:satMod val="300000"/>
                </a:srgbClr>
              </a:gs>
              <a:gs pos="100000">
                <a:srgbClr val="BBE0E3">
                  <a:tint val="15000"/>
                  <a:satMod val="350000"/>
                </a:srgbClr>
              </a:gs>
            </a:gsLst>
            <a:lin ang="16200000" scaled="1"/>
          </a:gradFill>
          <a:ln w="9525" cap="flat" cmpd="sng" algn="ctr">
            <a:solidFill>
              <a:srgbClr val="33339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3" name="メモ 82"/>
          <p:cNvSpPr/>
          <p:nvPr/>
        </p:nvSpPr>
        <p:spPr>
          <a:xfrm>
            <a:off x="3194751"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4" name="メモ 83"/>
          <p:cNvSpPr/>
          <p:nvPr/>
        </p:nvSpPr>
        <p:spPr>
          <a:xfrm>
            <a:off x="3858896"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5" name="メモ 84"/>
          <p:cNvSpPr/>
          <p:nvPr/>
        </p:nvSpPr>
        <p:spPr>
          <a:xfrm>
            <a:off x="1866461"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6" name="メモ 85"/>
          <p:cNvSpPr/>
          <p:nvPr/>
        </p:nvSpPr>
        <p:spPr>
          <a:xfrm>
            <a:off x="2530606" y="5162643"/>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7" name="メモ 86"/>
          <p:cNvSpPr/>
          <p:nvPr/>
        </p:nvSpPr>
        <p:spPr>
          <a:xfrm>
            <a:off x="3194751" y="3849659"/>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8" name="メモ 87"/>
          <p:cNvSpPr/>
          <p:nvPr/>
        </p:nvSpPr>
        <p:spPr>
          <a:xfrm>
            <a:off x="3858896" y="3849659"/>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89" name="メモ 88"/>
          <p:cNvSpPr/>
          <p:nvPr/>
        </p:nvSpPr>
        <p:spPr>
          <a:xfrm>
            <a:off x="1866461" y="3849659"/>
            <a:ext cx="360040" cy="432048"/>
          </a:xfrm>
          <a:prstGeom prst="foldedCorner">
            <a:avLst/>
          </a:prstGeom>
          <a:solidFill>
            <a:srgbClr val="FFFFFF"/>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90" name="テキスト ボックス 89"/>
          <p:cNvSpPr txBox="1"/>
          <p:nvPr/>
        </p:nvSpPr>
        <p:spPr>
          <a:xfrm>
            <a:off x="229465" y="3480327"/>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rPr>
              <a:t>ソフトウェア</a:t>
            </a:r>
            <a:r>
              <a:rPr kumimoji="0" lang="en-US" altLang="ja-JP" sz="1800" b="0" i="0" u="none" strike="noStrike" kern="0" cap="none" spc="0" normalizeH="0" baseline="0" noProof="0" dirty="0">
                <a:ln>
                  <a:noFill/>
                </a:ln>
                <a:solidFill>
                  <a:srgbClr val="000000"/>
                </a:solidFill>
                <a:effectLst/>
                <a:uLnTx/>
                <a:uFillTx/>
                <a:latin typeface="Arial"/>
                <a:ea typeface="ＭＳ Ｐゴシック"/>
                <a:cs typeface="+mn-cs"/>
              </a:rPr>
              <a:t>A</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sp>
        <p:nvSpPr>
          <p:cNvPr id="91" name="テキスト ボックス 90"/>
          <p:cNvSpPr txBox="1"/>
          <p:nvPr/>
        </p:nvSpPr>
        <p:spPr>
          <a:xfrm>
            <a:off x="229465" y="4725949"/>
            <a:ext cx="1584177" cy="369332"/>
          </a:xfrm>
          <a:prstGeom prst="rect">
            <a:avLst/>
          </a:prstGeom>
          <a:solidFill>
            <a:srgbClr val="FFFFFF"/>
          </a:solidFill>
          <a:ln w="25400" cap="flat" cmpd="sng" algn="ctr">
            <a:solidFill>
              <a:srgbClr val="33339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rPr>
              <a:t>ソフトウェア</a:t>
            </a:r>
            <a:r>
              <a:rPr kumimoji="0" lang="en-US" altLang="ja-JP" sz="1800" b="0" i="0" u="none" strike="noStrike" kern="0" cap="none" spc="0" normalizeH="0" baseline="0" noProof="0" dirty="0">
                <a:ln>
                  <a:noFill/>
                </a:ln>
                <a:solidFill>
                  <a:srgbClr val="000000"/>
                </a:solidFill>
                <a:effectLst/>
                <a:uLnTx/>
                <a:uFillTx/>
                <a:latin typeface="Arial"/>
                <a:ea typeface="ＭＳ Ｐゴシック"/>
                <a:cs typeface="+mn-cs"/>
              </a:rPr>
              <a:t>B</a:t>
            </a:r>
            <a:endParaRPr kumimoji="0" lang="ja-JP" altLang="en-US" sz="1800" b="0" i="0" u="none" strike="noStrike" kern="0" cap="none" spc="0" normalizeH="0" baseline="0" noProof="0" dirty="0">
              <a:ln>
                <a:noFill/>
              </a:ln>
              <a:solidFill>
                <a:srgbClr val="000000"/>
              </a:solidFill>
              <a:effectLst/>
              <a:uLnTx/>
              <a:uFillTx/>
              <a:latin typeface="Arial"/>
              <a:ea typeface="ＭＳ Ｐゴシック"/>
              <a:cs typeface="+mn-cs"/>
            </a:endParaRPr>
          </a:p>
        </p:txBody>
      </p:sp>
      <p:cxnSp>
        <p:nvCxnSpPr>
          <p:cNvPr id="92" name="直線コネクタ 91"/>
          <p:cNvCxnSpPr>
            <a:stCxn id="89" idx="2"/>
            <a:endCxn id="85" idx="0"/>
          </p:cNvCxnSpPr>
          <p:nvPr/>
        </p:nvCxnSpPr>
        <p:spPr>
          <a:xfrm>
            <a:off x="2046481" y="4281707"/>
            <a:ext cx="0" cy="880936"/>
          </a:xfrm>
          <a:prstGeom prst="line">
            <a:avLst/>
          </a:prstGeom>
          <a:noFill/>
          <a:ln w="38100" cap="flat" cmpd="sng" algn="ctr">
            <a:solidFill>
              <a:srgbClr val="000000"/>
            </a:solidFill>
            <a:prstDash val="solid"/>
          </a:ln>
          <a:effectLst/>
        </p:spPr>
      </p:cxnSp>
      <p:cxnSp>
        <p:nvCxnSpPr>
          <p:cNvPr id="93" name="直線コネクタ 92"/>
          <p:cNvCxnSpPr>
            <a:stCxn id="86" idx="0"/>
            <a:endCxn id="89" idx="2"/>
          </p:cNvCxnSpPr>
          <p:nvPr/>
        </p:nvCxnSpPr>
        <p:spPr>
          <a:xfrm flipH="1" flipV="1">
            <a:off x="2046483" y="4281707"/>
            <a:ext cx="664145" cy="880936"/>
          </a:xfrm>
          <a:prstGeom prst="line">
            <a:avLst/>
          </a:prstGeom>
          <a:noFill/>
          <a:ln w="38100" cap="flat" cmpd="sng" algn="ctr">
            <a:solidFill>
              <a:srgbClr val="000000"/>
            </a:solidFill>
            <a:prstDash val="solid"/>
          </a:ln>
          <a:effectLst/>
        </p:spPr>
      </p:cxnSp>
      <p:cxnSp>
        <p:nvCxnSpPr>
          <p:cNvPr id="94" name="直線コネクタ 93"/>
          <p:cNvCxnSpPr>
            <a:stCxn id="87" idx="2"/>
            <a:endCxn id="83" idx="0"/>
          </p:cNvCxnSpPr>
          <p:nvPr/>
        </p:nvCxnSpPr>
        <p:spPr>
          <a:xfrm>
            <a:off x="3374771" y="4281707"/>
            <a:ext cx="0" cy="880936"/>
          </a:xfrm>
          <a:prstGeom prst="line">
            <a:avLst/>
          </a:prstGeom>
          <a:noFill/>
          <a:ln w="38100" cap="flat" cmpd="sng" algn="ctr">
            <a:solidFill>
              <a:srgbClr val="000000"/>
            </a:solidFill>
            <a:prstDash val="solid"/>
          </a:ln>
          <a:effectLst/>
        </p:spPr>
      </p:cxnSp>
      <p:cxnSp>
        <p:nvCxnSpPr>
          <p:cNvPr id="95" name="直線コネクタ 94"/>
          <p:cNvCxnSpPr>
            <a:stCxn id="88" idx="2"/>
            <a:endCxn id="84" idx="0"/>
          </p:cNvCxnSpPr>
          <p:nvPr/>
        </p:nvCxnSpPr>
        <p:spPr>
          <a:xfrm>
            <a:off x="4038916" y="4281707"/>
            <a:ext cx="0" cy="880936"/>
          </a:xfrm>
          <a:prstGeom prst="line">
            <a:avLst/>
          </a:prstGeom>
          <a:noFill/>
          <a:ln w="38100" cap="flat" cmpd="sng" algn="ctr">
            <a:solidFill>
              <a:srgbClr val="000000"/>
            </a:solidFill>
            <a:prstDash val="solid"/>
          </a:ln>
          <a:effectLst/>
        </p:spPr>
      </p:cxnSp>
      <p:sp>
        <p:nvSpPr>
          <p:cNvPr id="96" name="テキスト ボックス 95"/>
          <p:cNvSpPr txBox="1"/>
          <p:nvPr/>
        </p:nvSpPr>
        <p:spPr>
          <a:xfrm>
            <a:off x="6125225" y="3088983"/>
            <a:ext cx="3018775"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a:ln>
                  <a:noFill/>
                </a:ln>
                <a:solidFill>
                  <a:sysClr val="windowText" lastClr="000000"/>
                </a:solidFill>
                <a:effectLst/>
                <a:uLnTx/>
                <a:uFillTx/>
              </a:rPr>
              <a:t>:</a:t>
            </a:r>
            <a:r>
              <a:rPr kumimoji="0" lang="ja-JP" altLang="en-US" sz="1800" b="0" i="0" u="none" strike="noStrike" kern="0" cap="none" spc="0" normalizeH="0" baseline="0" noProof="0" dirty="0">
                <a:ln>
                  <a:noFill/>
                </a:ln>
                <a:solidFill>
                  <a:sysClr val="windowText" lastClr="000000"/>
                </a:solidFill>
                <a:effectLst/>
                <a:uLnTx/>
                <a:uFillTx/>
              </a:rPr>
              <a:t>類似度の高いソースファイル</a:t>
            </a:r>
          </a:p>
        </p:txBody>
      </p:sp>
      <p:cxnSp>
        <p:nvCxnSpPr>
          <p:cNvPr id="97" name="直線コネクタ 96"/>
          <p:cNvCxnSpPr>
            <a:stCxn id="96" idx="1"/>
          </p:cNvCxnSpPr>
          <p:nvPr/>
        </p:nvCxnSpPr>
        <p:spPr>
          <a:xfrm flipH="1">
            <a:off x="5521819" y="3273649"/>
            <a:ext cx="603404" cy="8266"/>
          </a:xfrm>
          <a:prstGeom prst="line">
            <a:avLst/>
          </a:prstGeom>
          <a:noFill/>
          <a:ln w="38100" cap="flat" cmpd="sng" algn="ctr">
            <a:solidFill>
              <a:srgbClr val="000000"/>
            </a:solidFill>
            <a:prstDash val="solid"/>
          </a:ln>
          <a:effectLst/>
        </p:spPr>
      </p:cxnSp>
      <p:sp>
        <p:nvSpPr>
          <p:cNvPr id="98" name="テキスト ボックス 97"/>
          <p:cNvSpPr txBox="1"/>
          <p:nvPr/>
        </p:nvSpPr>
        <p:spPr>
          <a:xfrm>
            <a:off x="512497" y="5914081"/>
            <a:ext cx="3732112" cy="400110"/>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ysClr val="windowText" lastClr="000000"/>
                </a:solidFill>
                <a:effectLst/>
                <a:uLnTx/>
                <a:uFillTx/>
              </a:rPr>
              <a:t>類似度の高いソースファイル</a:t>
            </a:r>
            <a:r>
              <a:rPr kumimoji="0" lang="en-US" altLang="ja-JP" sz="2000" b="0" i="0" u="none" strike="noStrike" kern="0" cap="none" spc="0" normalizeH="0" baseline="0" noProof="0" dirty="0">
                <a:ln>
                  <a:noFill/>
                </a:ln>
                <a:solidFill>
                  <a:sysClr val="windowText" lastClr="000000"/>
                </a:solidFill>
                <a:effectLst/>
                <a:uLnTx/>
                <a:uFillTx/>
              </a:rPr>
              <a:t>:4</a:t>
            </a:r>
            <a:r>
              <a:rPr kumimoji="0" lang="ja-JP" altLang="en-US" sz="2000" b="0" i="0" u="none" strike="noStrike" kern="0" cap="none" spc="0" normalizeH="0" baseline="0" noProof="0" dirty="0">
                <a:ln>
                  <a:noFill/>
                </a:ln>
                <a:solidFill>
                  <a:sysClr val="windowText" lastClr="000000"/>
                </a:solidFill>
                <a:effectLst/>
                <a:uLnTx/>
                <a:uFillTx/>
              </a:rPr>
              <a:t>組</a:t>
            </a:r>
          </a:p>
        </p:txBody>
      </p:sp>
      <p:sp>
        <p:nvSpPr>
          <p:cNvPr id="99" name="テキスト ボックス 98"/>
          <p:cNvSpPr txBox="1"/>
          <p:nvPr/>
        </p:nvSpPr>
        <p:spPr>
          <a:xfrm>
            <a:off x="5138642" y="5919650"/>
            <a:ext cx="3454792" cy="400110"/>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ysClr val="windowText" lastClr="000000"/>
                </a:solidFill>
                <a:effectLst/>
                <a:uLnTx/>
                <a:uFillTx/>
              </a:rPr>
              <a:t>類似度</a:t>
            </a:r>
            <a:r>
              <a:rPr kumimoji="0" lang="ja-JP" altLang="en-US" sz="1800" b="0" i="0" u="none" strike="noStrike" kern="0" cap="none" spc="0" normalizeH="0" baseline="0" noProof="0" dirty="0">
                <a:ln>
                  <a:noFill/>
                </a:ln>
                <a:solidFill>
                  <a:sysClr val="windowText" lastClr="000000"/>
                </a:solidFill>
                <a:effectLst/>
                <a:uLnTx/>
                <a:uFillTx/>
              </a:rPr>
              <a:t>の高いソースファイル</a:t>
            </a:r>
            <a:r>
              <a:rPr kumimoji="0" lang="en-US" altLang="ja-JP" sz="1800" b="0" i="0" u="none" strike="noStrike" kern="0" cap="none" spc="0" normalizeH="0" baseline="0" noProof="0" dirty="0">
                <a:ln>
                  <a:noFill/>
                </a:ln>
                <a:solidFill>
                  <a:sysClr val="windowText" lastClr="000000"/>
                </a:solidFill>
                <a:effectLst/>
                <a:uLnTx/>
                <a:uFillTx/>
              </a:rPr>
              <a:t>:2</a:t>
            </a:r>
            <a:r>
              <a:rPr kumimoji="0" lang="ja-JP" altLang="en-US" sz="1800" b="0" i="0" u="none" strike="noStrike" kern="0" cap="none" spc="0" normalizeH="0" baseline="0" noProof="0" dirty="0">
                <a:ln>
                  <a:noFill/>
                </a:ln>
                <a:solidFill>
                  <a:sysClr val="windowText" lastClr="000000"/>
                </a:solidFill>
                <a:effectLst/>
                <a:uLnTx/>
                <a:uFillTx/>
              </a:rPr>
              <a:t>組</a:t>
            </a:r>
          </a:p>
        </p:txBody>
      </p:sp>
      <p:sp>
        <p:nvSpPr>
          <p:cNvPr id="4" name="正方形/長方形 3"/>
          <p:cNvSpPr/>
          <p:nvPr/>
        </p:nvSpPr>
        <p:spPr>
          <a:xfrm>
            <a:off x="244606" y="6404989"/>
            <a:ext cx="8606192" cy="297517"/>
          </a:xfrm>
          <a:prstGeom prst="rect">
            <a:avLst/>
          </a:prstGeom>
        </p:spPr>
        <p:txBody>
          <a:bodyPr wrap="square">
            <a:spAutoFit/>
          </a:bodyPr>
          <a:lstStyle/>
          <a:p>
            <a:r>
              <a:rPr lang="en-US" altLang="ja-JP" sz="2000" baseline="30000" dirty="0" smtClean="0"/>
              <a:t>[4] Kanda et al., “Extraction </a:t>
            </a:r>
            <a:r>
              <a:rPr lang="en-US" altLang="ja-JP" sz="2000" baseline="30000" dirty="0"/>
              <a:t>of Product Evolution Tree from Source Code of Product </a:t>
            </a:r>
            <a:r>
              <a:rPr lang="en-US" altLang="ja-JP" sz="2000" baseline="30000" dirty="0" smtClean="0"/>
              <a:t>Variants”, SPLC </a:t>
            </a:r>
            <a:r>
              <a:rPr lang="en-US" altLang="ja-JP" sz="2000" baseline="30000" dirty="0"/>
              <a:t>’</a:t>
            </a:r>
            <a:r>
              <a:rPr lang="en-US" altLang="ja-JP" sz="2000" baseline="30000" dirty="0" smtClean="0"/>
              <a:t>13</a:t>
            </a:r>
            <a:endParaRPr lang="ja-JP" altLang="en-US" sz="2000" dirty="0"/>
          </a:p>
        </p:txBody>
      </p:sp>
    </p:spTree>
    <p:extLst>
      <p:ext uri="{BB962C8B-B14F-4D97-AF65-F5344CB8AC3E}">
        <p14:creationId xmlns:p14="http://schemas.microsoft.com/office/powerpoint/2010/main" val="392441430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PRET </a:t>
            </a:r>
            <a:r>
              <a:rPr lang="ja-JP" altLang="en-US" dirty="0"/>
              <a:t>の</a:t>
            </a:r>
            <a:r>
              <a:rPr lang="ja-JP" altLang="en-US" dirty="0" smtClean="0"/>
              <a:t>処理</a:t>
            </a:r>
            <a:r>
              <a:rPr kumimoji="1" lang="en-US" altLang="ja-JP" dirty="0" smtClean="0"/>
              <a:t> (2/4)</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sz="3200" dirty="0" smtClean="0"/>
              <a:t>手順</a:t>
            </a:r>
            <a:r>
              <a:rPr lang="en-US" altLang="ja-JP" sz="3200" dirty="0" smtClean="0"/>
              <a:t>2. </a:t>
            </a:r>
            <a:r>
              <a:rPr lang="ja-JP" altLang="en-US" sz="3200" dirty="0" smtClean="0"/>
              <a:t>頂点をプロダクト，「</a:t>
            </a:r>
            <a:r>
              <a:rPr lang="en-US" altLang="ja-JP" sz="3200" dirty="0" smtClean="0"/>
              <a:t>-</a:t>
            </a:r>
            <a:r>
              <a:rPr lang="ja-JP" altLang="en-US" sz="3200" dirty="0" smtClean="0"/>
              <a:t>類似性」を辺の重みとした完全グラフを作り，最小全域木を構築する</a:t>
            </a:r>
            <a:endParaRPr lang="en-US" altLang="ja-JP" sz="3200" dirty="0" smtClean="0"/>
          </a:p>
        </p:txBody>
      </p:sp>
      <p:cxnSp>
        <p:nvCxnSpPr>
          <p:cNvPr id="4" name="直線コネクタ 3"/>
          <p:cNvCxnSpPr>
            <a:stCxn id="36" idx="4"/>
            <a:endCxn id="39" idx="0"/>
          </p:cNvCxnSpPr>
          <p:nvPr/>
        </p:nvCxnSpPr>
        <p:spPr>
          <a:xfrm flipH="1">
            <a:off x="3173444" y="4355139"/>
            <a:ext cx="435495" cy="832097"/>
          </a:xfrm>
          <a:prstGeom prst="line">
            <a:avLst/>
          </a:prstGeom>
          <a:ln/>
        </p:spPr>
        <p:style>
          <a:lnRef idx="2">
            <a:schemeClr val="accent2"/>
          </a:lnRef>
          <a:fillRef idx="1">
            <a:schemeClr val="lt1"/>
          </a:fillRef>
          <a:effectRef idx="0">
            <a:schemeClr val="accent2"/>
          </a:effectRef>
          <a:fontRef idx="minor">
            <a:schemeClr val="dk1"/>
          </a:fontRef>
        </p:style>
      </p:cxnSp>
      <p:cxnSp>
        <p:nvCxnSpPr>
          <p:cNvPr id="5" name="直線コネクタ 4"/>
          <p:cNvCxnSpPr/>
          <p:nvPr/>
        </p:nvCxnSpPr>
        <p:spPr>
          <a:xfrm flipV="1">
            <a:off x="1968974" y="5474106"/>
            <a:ext cx="951696" cy="19099"/>
          </a:xfrm>
          <a:prstGeom prst="line">
            <a:avLst/>
          </a:prstGeom>
          <a:ln/>
        </p:spPr>
        <p:style>
          <a:lnRef idx="2">
            <a:schemeClr val="accent2"/>
          </a:lnRef>
          <a:fillRef idx="1">
            <a:schemeClr val="lt1"/>
          </a:fillRef>
          <a:effectRef idx="0">
            <a:schemeClr val="accent2"/>
          </a:effectRef>
          <a:fontRef idx="minor">
            <a:schemeClr val="dk1"/>
          </a:fontRef>
        </p:style>
      </p:cxnSp>
      <p:cxnSp>
        <p:nvCxnSpPr>
          <p:cNvPr id="6" name="直線コネクタ 5"/>
          <p:cNvCxnSpPr>
            <a:stCxn id="37" idx="4"/>
            <a:endCxn id="38" idx="0"/>
          </p:cNvCxnSpPr>
          <p:nvPr/>
        </p:nvCxnSpPr>
        <p:spPr>
          <a:xfrm>
            <a:off x="1345608" y="4355137"/>
            <a:ext cx="350767" cy="819996"/>
          </a:xfrm>
          <a:prstGeom prst="line">
            <a:avLst/>
          </a:prstGeom>
          <a:ln/>
        </p:spPr>
        <p:style>
          <a:lnRef idx="2">
            <a:schemeClr val="accent2"/>
          </a:lnRef>
          <a:fillRef idx="1">
            <a:schemeClr val="lt1"/>
          </a:fillRef>
          <a:effectRef idx="0">
            <a:schemeClr val="accent2"/>
          </a:effectRef>
          <a:fontRef idx="minor">
            <a:schemeClr val="dk1"/>
          </a:fontRef>
        </p:style>
      </p:cxnSp>
      <p:cxnSp>
        <p:nvCxnSpPr>
          <p:cNvPr id="7" name="直線コネクタ 6"/>
          <p:cNvCxnSpPr/>
          <p:nvPr/>
        </p:nvCxnSpPr>
        <p:spPr>
          <a:xfrm flipH="1">
            <a:off x="1353954" y="3532032"/>
            <a:ext cx="861694" cy="284172"/>
          </a:xfrm>
          <a:prstGeom prst="line">
            <a:avLst/>
          </a:prstGeom>
          <a:ln/>
        </p:spPr>
        <p:style>
          <a:lnRef idx="2">
            <a:schemeClr val="accent2"/>
          </a:lnRef>
          <a:fillRef idx="1">
            <a:schemeClr val="lt1"/>
          </a:fillRef>
          <a:effectRef idx="0">
            <a:schemeClr val="accent2"/>
          </a:effectRef>
          <a:fontRef idx="minor">
            <a:schemeClr val="dk1"/>
          </a:fontRef>
        </p:style>
      </p:cxnSp>
      <p:cxnSp>
        <p:nvCxnSpPr>
          <p:cNvPr id="8" name="直線コネクタ 7"/>
          <p:cNvCxnSpPr/>
          <p:nvPr/>
        </p:nvCxnSpPr>
        <p:spPr>
          <a:xfrm>
            <a:off x="2476769" y="3845377"/>
            <a:ext cx="443903" cy="1628729"/>
          </a:xfrm>
          <a:prstGeom prst="line">
            <a:avLst/>
          </a:prstGeom>
          <a:ln/>
        </p:spPr>
        <p:style>
          <a:lnRef idx="2">
            <a:schemeClr val="accent2"/>
          </a:lnRef>
          <a:fillRef idx="1">
            <a:schemeClr val="lt1"/>
          </a:fillRef>
          <a:effectRef idx="0">
            <a:schemeClr val="accent2"/>
          </a:effectRef>
          <a:fontRef idx="minor">
            <a:schemeClr val="dk1"/>
          </a:fontRef>
        </p:style>
      </p:cxnSp>
      <p:cxnSp>
        <p:nvCxnSpPr>
          <p:cNvPr id="9" name="直線コネクタ 8"/>
          <p:cNvCxnSpPr/>
          <p:nvPr/>
        </p:nvCxnSpPr>
        <p:spPr>
          <a:xfrm>
            <a:off x="2737886" y="3532032"/>
            <a:ext cx="861694" cy="284172"/>
          </a:xfrm>
          <a:prstGeom prst="line">
            <a:avLst/>
          </a:prstGeom>
          <a:ln/>
        </p:spPr>
        <p:style>
          <a:lnRef idx="2">
            <a:schemeClr val="accent2"/>
          </a:lnRef>
          <a:fillRef idx="1">
            <a:schemeClr val="lt1"/>
          </a:fillRef>
          <a:effectRef idx="0">
            <a:schemeClr val="accent2"/>
          </a:effectRef>
          <a:fontRef idx="minor">
            <a:schemeClr val="dk1"/>
          </a:fontRef>
        </p:style>
      </p:cxnSp>
      <p:cxnSp>
        <p:nvCxnSpPr>
          <p:cNvPr id="10" name="直線コネクタ 9"/>
          <p:cNvCxnSpPr/>
          <p:nvPr/>
        </p:nvCxnSpPr>
        <p:spPr>
          <a:xfrm flipH="1">
            <a:off x="1968976" y="3845375"/>
            <a:ext cx="507793" cy="1647828"/>
          </a:xfrm>
          <a:prstGeom prst="line">
            <a:avLst/>
          </a:prstGeom>
          <a:ln/>
        </p:spPr>
        <p:style>
          <a:lnRef idx="2">
            <a:schemeClr val="accent2"/>
          </a:lnRef>
          <a:fillRef idx="1">
            <a:schemeClr val="lt1"/>
          </a:fillRef>
          <a:effectRef idx="0">
            <a:schemeClr val="accent2"/>
          </a:effectRef>
          <a:fontRef idx="minor">
            <a:schemeClr val="dk1"/>
          </a:fontRef>
        </p:style>
      </p:cxnSp>
      <p:cxnSp>
        <p:nvCxnSpPr>
          <p:cNvPr id="11" name="直線コネクタ 10"/>
          <p:cNvCxnSpPr/>
          <p:nvPr/>
        </p:nvCxnSpPr>
        <p:spPr>
          <a:xfrm flipH="1" flipV="1">
            <a:off x="1615073" y="4129549"/>
            <a:ext cx="1305596" cy="1344557"/>
          </a:xfrm>
          <a:prstGeom prst="line">
            <a:avLst/>
          </a:prstGeom>
          <a:ln/>
        </p:spPr>
        <p:style>
          <a:lnRef idx="2">
            <a:schemeClr val="accent2"/>
          </a:lnRef>
          <a:fillRef idx="1">
            <a:schemeClr val="lt1"/>
          </a:fillRef>
          <a:effectRef idx="0">
            <a:schemeClr val="accent2"/>
          </a:effectRef>
          <a:fontRef idx="minor">
            <a:schemeClr val="dk1"/>
          </a:fontRef>
        </p:style>
      </p:cxnSp>
      <p:cxnSp>
        <p:nvCxnSpPr>
          <p:cNvPr id="12" name="直線コネクタ 11"/>
          <p:cNvCxnSpPr/>
          <p:nvPr/>
        </p:nvCxnSpPr>
        <p:spPr>
          <a:xfrm flipH="1">
            <a:off x="1615075" y="4129547"/>
            <a:ext cx="1723387"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13" name="直線コネクタ 12"/>
          <p:cNvCxnSpPr/>
          <p:nvPr/>
        </p:nvCxnSpPr>
        <p:spPr>
          <a:xfrm flipH="1">
            <a:off x="1968976" y="4129547"/>
            <a:ext cx="1369487" cy="1363656"/>
          </a:xfrm>
          <a:prstGeom prst="line">
            <a:avLst/>
          </a:prstGeom>
          <a:ln/>
        </p:spPr>
        <p:style>
          <a:lnRef idx="2">
            <a:schemeClr val="accent2"/>
          </a:lnRef>
          <a:fillRef idx="1">
            <a:schemeClr val="lt1"/>
          </a:fillRef>
          <a:effectRef idx="0">
            <a:schemeClr val="accent2"/>
          </a:effectRef>
          <a:fontRef idx="minor">
            <a:schemeClr val="dk1"/>
          </a:fontRef>
        </p:style>
      </p:cxnSp>
      <p:sp>
        <p:nvSpPr>
          <p:cNvPr id="14" name="テキスト ボックス 13"/>
          <p:cNvSpPr txBox="1"/>
          <p:nvPr/>
        </p:nvSpPr>
        <p:spPr>
          <a:xfrm>
            <a:off x="1480919" y="3167877"/>
            <a:ext cx="412292" cy="400110"/>
          </a:xfrm>
          <a:prstGeom prst="rect">
            <a:avLst/>
          </a:prstGeom>
          <a:noFill/>
        </p:spPr>
        <p:txBody>
          <a:bodyPr wrap="none" rtlCol="0">
            <a:spAutoFit/>
          </a:bodyPr>
          <a:lstStyle/>
          <a:p>
            <a:r>
              <a:rPr lang="en-US" altLang="ja-JP" sz="2000" dirty="0" smtClean="0"/>
              <a:t>-7</a:t>
            </a:r>
            <a:endParaRPr lang="ja-JP" altLang="en-US" sz="2000" dirty="0"/>
          </a:p>
        </p:txBody>
      </p:sp>
      <p:sp>
        <p:nvSpPr>
          <p:cNvPr id="15" name="テキスト ボックス 14"/>
          <p:cNvSpPr txBox="1"/>
          <p:nvPr/>
        </p:nvSpPr>
        <p:spPr>
          <a:xfrm>
            <a:off x="2986278" y="3176860"/>
            <a:ext cx="412292" cy="400110"/>
          </a:xfrm>
          <a:prstGeom prst="rect">
            <a:avLst/>
          </a:prstGeom>
          <a:noFill/>
        </p:spPr>
        <p:txBody>
          <a:bodyPr wrap="none" rtlCol="0">
            <a:spAutoFit/>
          </a:bodyPr>
          <a:lstStyle/>
          <a:p>
            <a:r>
              <a:rPr lang="en-US" altLang="ja-JP" sz="2000" dirty="0" smtClean="0"/>
              <a:t>-4</a:t>
            </a:r>
            <a:endParaRPr lang="ja-JP" altLang="en-US" sz="2000" dirty="0"/>
          </a:p>
        </p:txBody>
      </p:sp>
      <p:sp>
        <p:nvSpPr>
          <p:cNvPr id="16" name="テキスト ボックス 15"/>
          <p:cNvSpPr txBox="1"/>
          <p:nvPr/>
        </p:nvSpPr>
        <p:spPr>
          <a:xfrm>
            <a:off x="3521244" y="4511702"/>
            <a:ext cx="412292" cy="400110"/>
          </a:xfrm>
          <a:prstGeom prst="rect">
            <a:avLst/>
          </a:prstGeom>
          <a:noFill/>
        </p:spPr>
        <p:txBody>
          <a:bodyPr wrap="none" rtlCol="0">
            <a:spAutoFit/>
          </a:bodyPr>
          <a:lstStyle/>
          <a:p>
            <a:r>
              <a:rPr lang="en-US" altLang="ja-JP" sz="2000" dirty="0" smtClean="0"/>
              <a:t>-4</a:t>
            </a:r>
            <a:endParaRPr lang="ja-JP" altLang="en-US" sz="2000" dirty="0"/>
          </a:p>
        </p:txBody>
      </p:sp>
      <p:sp>
        <p:nvSpPr>
          <p:cNvPr id="17" name="テキスト ボックス 16"/>
          <p:cNvSpPr txBox="1"/>
          <p:nvPr/>
        </p:nvSpPr>
        <p:spPr>
          <a:xfrm>
            <a:off x="2222869" y="5456701"/>
            <a:ext cx="412292" cy="400110"/>
          </a:xfrm>
          <a:prstGeom prst="rect">
            <a:avLst/>
          </a:prstGeom>
          <a:noFill/>
        </p:spPr>
        <p:txBody>
          <a:bodyPr wrap="none" rtlCol="0">
            <a:spAutoFit/>
          </a:bodyPr>
          <a:lstStyle/>
          <a:p>
            <a:r>
              <a:rPr lang="en-US" altLang="ja-JP" sz="2000" dirty="0" smtClean="0"/>
              <a:t>-6</a:t>
            </a:r>
            <a:endParaRPr lang="ja-JP" altLang="en-US" sz="2000" dirty="0"/>
          </a:p>
        </p:txBody>
      </p:sp>
      <p:sp>
        <p:nvSpPr>
          <p:cNvPr id="18" name="テキスト ボックス 17"/>
          <p:cNvSpPr txBox="1"/>
          <p:nvPr/>
        </p:nvSpPr>
        <p:spPr>
          <a:xfrm>
            <a:off x="1063218" y="4526230"/>
            <a:ext cx="412292" cy="400110"/>
          </a:xfrm>
          <a:prstGeom prst="rect">
            <a:avLst/>
          </a:prstGeom>
          <a:noFill/>
        </p:spPr>
        <p:txBody>
          <a:bodyPr wrap="none" rtlCol="0">
            <a:spAutoFit/>
          </a:bodyPr>
          <a:lstStyle/>
          <a:p>
            <a:r>
              <a:rPr lang="en-US" altLang="ja-JP" sz="2000" dirty="0"/>
              <a:t>-</a:t>
            </a:r>
            <a:r>
              <a:rPr lang="en-US" altLang="ja-JP" sz="2000" dirty="0" smtClean="0"/>
              <a:t>5</a:t>
            </a:r>
            <a:endParaRPr lang="ja-JP" altLang="en-US" sz="2000" dirty="0"/>
          </a:p>
        </p:txBody>
      </p:sp>
      <p:sp>
        <p:nvSpPr>
          <p:cNvPr id="19" name="テキスト ボックス 18"/>
          <p:cNvSpPr txBox="1"/>
          <p:nvPr/>
        </p:nvSpPr>
        <p:spPr>
          <a:xfrm>
            <a:off x="1742832" y="3694568"/>
            <a:ext cx="412292" cy="400110"/>
          </a:xfrm>
          <a:prstGeom prst="rect">
            <a:avLst/>
          </a:prstGeom>
          <a:noFill/>
        </p:spPr>
        <p:txBody>
          <a:bodyPr wrap="none" rtlCol="0">
            <a:spAutoFit/>
          </a:bodyPr>
          <a:lstStyle/>
          <a:p>
            <a:r>
              <a:rPr lang="en-US" altLang="ja-JP" sz="2000" dirty="0" smtClean="0"/>
              <a:t>-5</a:t>
            </a:r>
            <a:endParaRPr lang="ja-JP" altLang="en-US" sz="2000" dirty="0"/>
          </a:p>
        </p:txBody>
      </p:sp>
      <p:sp>
        <p:nvSpPr>
          <p:cNvPr id="20" name="テキスト ボックス 19"/>
          <p:cNvSpPr txBox="1"/>
          <p:nvPr/>
        </p:nvSpPr>
        <p:spPr>
          <a:xfrm>
            <a:off x="2693734" y="4189555"/>
            <a:ext cx="412292" cy="400110"/>
          </a:xfrm>
          <a:prstGeom prst="rect">
            <a:avLst/>
          </a:prstGeom>
          <a:noFill/>
        </p:spPr>
        <p:txBody>
          <a:bodyPr wrap="none" rtlCol="0">
            <a:spAutoFit/>
          </a:bodyPr>
          <a:lstStyle/>
          <a:p>
            <a:r>
              <a:rPr lang="en-US" altLang="ja-JP" sz="2000" dirty="0" smtClean="0"/>
              <a:t>-3</a:t>
            </a:r>
            <a:endParaRPr lang="ja-JP" altLang="en-US" sz="2000" dirty="0"/>
          </a:p>
        </p:txBody>
      </p:sp>
      <p:sp>
        <p:nvSpPr>
          <p:cNvPr id="21" name="テキスト ボックス 20"/>
          <p:cNvSpPr txBox="1"/>
          <p:nvPr/>
        </p:nvSpPr>
        <p:spPr>
          <a:xfrm>
            <a:off x="1768999" y="4099728"/>
            <a:ext cx="412292" cy="400110"/>
          </a:xfrm>
          <a:prstGeom prst="rect">
            <a:avLst/>
          </a:prstGeom>
          <a:noFill/>
        </p:spPr>
        <p:txBody>
          <a:bodyPr wrap="none" rtlCol="0">
            <a:spAutoFit/>
          </a:bodyPr>
          <a:lstStyle/>
          <a:p>
            <a:r>
              <a:rPr lang="en-US" altLang="ja-JP" sz="2000" dirty="0" smtClean="0"/>
              <a:t>-2</a:t>
            </a:r>
            <a:endParaRPr lang="ja-JP" altLang="en-US" sz="2000" dirty="0"/>
          </a:p>
        </p:txBody>
      </p:sp>
      <p:sp>
        <p:nvSpPr>
          <p:cNvPr id="22" name="テキスト ボックス 21"/>
          <p:cNvSpPr txBox="1"/>
          <p:nvPr/>
        </p:nvSpPr>
        <p:spPr>
          <a:xfrm>
            <a:off x="2693734" y="4778490"/>
            <a:ext cx="412292" cy="400110"/>
          </a:xfrm>
          <a:prstGeom prst="rect">
            <a:avLst/>
          </a:prstGeom>
          <a:noFill/>
        </p:spPr>
        <p:txBody>
          <a:bodyPr wrap="none" rtlCol="0">
            <a:spAutoFit/>
          </a:bodyPr>
          <a:lstStyle/>
          <a:p>
            <a:r>
              <a:rPr lang="en-US" altLang="ja-JP" sz="2000" dirty="0" smtClean="0"/>
              <a:t>-3</a:t>
            </a:r>
            <a:endParaRPr lang="ja-JP" altLang="en-US" sz="2000" dirty="0"/>
          </a:p>
        </p:txBody>
      </p:sp>
      <p:sp>
        <p:nvSpPr>
          <p:cNvPr id="23" name="テキスト ボックス 22"/>
          <p:cNvSpPr txBox="1"/>
          <p:nvPr/>
        </p:nvSpPr>
        <p:spPr>
          <a:xfrm>
            <a:off x="1784800" y="4778490"/>
            <a:ext cx="412292" cy="400110"/>
          </a:xfrm>
          <a:prstGeom prst="rect">
            <a:avLst/>
          </a:prstGeom>
          <a:noFill/>
        </p:spPr>
        <p:txBody>
          <a:bodyPr wrap="none" rtlCol="0">
            <a:spAutoFit/>
          </a:bodyPr>
          <a:lstStyle/>
          <a:p>
            <a:r>
              <a:rPr lang="en-US" altLang="ja-JP" sz="2000" dirty="0" smtClean="0"/>
              <a:t>-4</a:t>
            </a:r>
            <a:endParaRPr lang="ja-JP" altLang="en-US" sz="2000" dirty="0"/>
          </a:p>
        </p:txBody>
      </p:sp>
      <p:cxnSp>
        <p:nvCxnSpPr>
          <p:cNvPr id="24" name="直線コネクタ 23"/>
          <p:cNvCxnSpPr>
            <a:stCxn id="43" idx="6"/>
            <a:endCxn id="44" idx="2"/>
          </p:cNvCxnSpPr>
          <p:nvPr/>
        </p:nvCxnSpPr>
        <p:spPr>
          <a:xfrm>
            <a:off x="6140498" y="5444602"/>
            <a:ext cx="938136" cy="12101"/>
          </a:xfrm>
          <a:prstGeom prst="line">
            <a:avLst/>
          </a:prstGeom>
          <a:ln/>
        </p:spPr>
        <p:style>
          <a:lnRef idx="2">
            <a:schemeClr val="accent2"/>
          </a:lnRef>
          <a:fillRef idx="1">
            <a:schemeClr val="lt1"/>
          </a:fillRef>
          <a:effectRef idx="0">
            <a:schemeClr val="accent2"/>
          </a:effectRef>
          <a:fontRef idx="minor">
            <a:schemeClr val="dk1"/>
          </a:fontRef>
        </p:style>
      </p:cxnSp>
      <p:cxnSp>
        <p:nvCxnSpPr>
          <p:cNvPr id="25" name="直線コネクタ 24"/>
          <p:cNvCxnSpPr>
            <a:stCxn id="42" idx="4"/>
            <a:endCxn id="43" idx="0"/>
          </p:cNvCxnSpPr>
          <p:nvPr/>
        </p:nvCxnSpPr>
        <p:spPr>
          <a:xfrm>
            <a:off x="5520265" y="4355139"/>
            <a:ext cx="350767" cy="819996"/>
          </a:xfrm>
          <a:prstGeom prst="line">
            <a:avLst/>
          </a:prstGeom>
          <a:ln/>
        </p:spPr>
        <p:style>
          <a:lnRef idx="2">
            <a:schemeClr val="accent2"/>
          </a:lnRef>
          <a:fillRef idx="1">
            <a:schemeClr val="lt1"/>
          </a:fillRef>
          <a:effectRef idx="0">
            <a:schemeClr val="accent2"/>
          </a:effectRef>
          <a:fontRef idx="minor">
            <a:schemeClr val="dk1"/>
          </a:fontRef>
        </p:style>
      </p:cxnSp>
      <p:cxnSp>
        <p:nvCxnSpPr>
          <p:cNvPr id="26" name="直線コネクタ 25"/>
          <p:cNvCxnSpPr>
            <a:stCxn id="40" idx="2"/>
            <a:endCxn id="42" idx="7"/>
          </p:cNvCxnSpPr>
          <p:nvPr/>
        </p:nvCxnSpPr>
        <p:spPr>
          <a:xfrm flipH="1">
            <a:off x="5710806" y="3548361"/>
            <a:ext cx="655152" cy="346770"/>
          </a:xfrm>
          <a:prstGeom prst="line">
            <a:avLst/>
          </a:prstGeom>
          <a:ln/>
        </p:spPr>
        <p:style>
          <a:lnRef idx="2">
            <a:schemeClr val="accent2"/>
          </a:lnRef>
          <a:fillRef idx="1">
            <a:schemeClr val="lt1"/>
          </a:fillRef>
          <a:effectRef idx="0">
            <a:schemeClr val="accent2"/>
          </a:effectRef>
          <a:fontRef idx="minor">
            <a:schemeClr val="dk1"/>
          </a:fontRef>
        </p:style>
      </p:cxnSp>
      <p:sp>
        <p:nvSpPr>
          <p:cNvPr id="27" name="テキスト ボックス 26"/>
          <p:cNvSpPr txBox="1"/>
          <p:nvPr/>
        </p:nvSpPr>
        <p:spPr>
          <a:xfrm>
            <a:off x="5696374" y="3244850"/>
            <a:ext cx="412292" cy="400110"/>
          </a:xfrm>
          <a:prstGeom prst="rect">
            <a:avLst/>
          </a:prstGeom>
          <a:noFill/>
        </p:spPr>
        <p:txBody>
          <a:bodyPr wrap="none" rtlCol="0">
            <a:spAutoFit/>
          </a:bodyPr>
          <a:lstStyle/>
          <a:p>
            <a:r>
              <a:rPr lang="en-US" altLang="ja-JP" sz="2000" dirty="0" smtClean="0"/>
              <a:t>-7</a:t>
            </a:r>
            <a:endParaRPr lang="ja-JP" altLang="en-US" sz="2000" dirty="0"/>
          </a:p>
        </p:txBody>
      </p:sp>
      <p:sp>
        <p:nvSpPr>
          <p:cNvPr id="28" name="テキスト ボックス 27"/>
          <p:cNvSpPr txBox="1"/>
          <p:nvPr/>
        </p:nvSpPr>
        <p:spPr>
          <a:xfrm>
            <a:off x="6438324" y="5503378"/>
            <a:ext cx="412292" cy="400110"/>
          </a:xfrm>
          <a:prstGeom prst="rect">
            <a:avLst/>
          </a:prstGeom>
          <a:noFill/>
        </p:spPr>
        <p:txBody>
          <a:bodyPr wrap="none" rtlCol="0">
            <a:spAutoFit/>
          </a:bodyPr>
          <a:lstStyle/>
          <a:p>
            <a:r>
              <a:rPr lang="en-US" altLang="ja-JP" sz="2000" dirty="0" smtClean="0"/>
              <a:t>-6</a:t>
            </a:r>
            <a:endParaRPr lang="ja-JP" altLang="en-US" sz="2000" dirty="0"/>
          </a:p>
        </p:txBody>
      </p:sp>
      <p:sp>
        <p:nvSpPr>
          <p:cNvPr id="29" name="テキスト ボックス 28"/>
          <p:cNvSpPr txBox="1"/>
          <p:nvPr/>
        </p:nvSpPr>
        <p:spPr>
          <a:xfrm>
            <a:off x="5278673" y="4603202"/>
            <a:ext cx="412292" cy="400110"/>
          </a:xfrm>
          <a:prstGeom prst="rect">
            <a:avLst/>
          </a:prstGeom>
          <a:noFill/>
        </p:spPr>
        <p:txBody>
          <a:bodyPr wrap="none" rtlCol="0">
            <a:spAutoFit/>
          </a:bodyPr>
          <a:lstStyle/>
          <a:p>
            <a:r>
              <a:rPr lang="en-US" altLang="ja-JP" sz="2000" dirty="0" smtClean="0"/>
              <a:t>-5</a:t>
            </a:r>
            <a:endParaRPr lang="ja-JP" altLang="en-US" sz="2000" dirty="0"/>
          </a:p>
        </p:txBody>
      </p:sp>
      <p:cxnSp>
        <p:nvCxnSpPr>
          <p:cNvPr id="30" name="直線コネクタ 29"/>
          <p:cNvCxnSpPr>
            <a:stCxn id="41" idx="2"/>
            <a:endCxn id="42" idx="6"/>
          </p:cNvCxnSpPr>
          <p:nvPr/>
        </p:nvCxnSpPr>
        <p:spPr>
          <a:xfrm flipH="1">
            <a:off x="5789729" y="4085671"/>
            <a:ext cx="1724398" cy="0"/>
          </a:xfrm>
          <a:prstGeom prst="line">
            <a:avLst/>
          </a:prstGeom>
          <a:ln/>
        </p:spPr>
        <p:style>
          <a:lnRef idx="2">
            <a:schemeClr val="accent2"/>
          </a:lnRef>
          <a:fillRef idx="1">
            <a:schemeClr val="lt1"/>
          </a:fillRef>
          <a:effectRef idx="0">
            <a:schemeClr val="accent2"/>
          </a:effectRef>
          <a:fontRef idx="minor">
            <a:schemeClr val="dk1"/>
          </a:fontRef>
        </p:style>
      </p:cxnSp>
      <p:sp>
        <p:nvSpPr>
          <p:cNvPr id="31" name="テキスト ボックス 30"/>
          <p:cNvSpPr txBox="1"/>
          <p:nvPr/>
        </p:nvSpPr>
        <p:spPr>
          <a:xfrm>
            <a:off x="6018021" y="3793278"/>
            <a:ext cx="412292" cy="400110"/>
          </a:xfrm>
          <a:prstGeom prst="rect">
            <a:avLst/>
          </a:prstGeom>
          <a:noFill/>
        </p:spPr>
        <p:txBody>
          <a:bodyPr wrap="none" rtlCol="0">
            <a:spAutoFit/>
          </a:bodyPr>
          <a:lstStyle/>
          <a:p>
            <a:r>
              <a:rPr lang="en-US" altLang="ja-JP" sz="2000" dirty="0" smtClean="0"/>
              <a:t>-5</a:t>
            </a:r>
            <a:endParaRPr lang="ja-JP" altLang="en-US" sz="2000" dirty="0"/>
          </a:p>
        </p:txBody>
      </p:sp>
      <p:sp>
        <p:nvSpPr>
          <p:cNvPr id="32" name="右矢印 31"/>
          <p:cNvSpPr/>
          <p:nvPr/>
        </p:nvSpPr>
        <p:spPr>
          <a:xfrm>
            <a:off x="4174044" y="4321254"/>
            <a:ext cx="887895" cy="66454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ja-JP" altLang="en-US" sz="2000"/>
          </a:p>
        </p:txBody>
      </p:sp>
      <p:sp>
        <p:nvSpPr>
          <p:cNvPr id="33" name="テキスト ボックス 32"/>
          <p:cNvSpPr txBox="1"/>
          <p:nvPr/>
        </p:nvSpPr>
        <p:spPr>
          <a:xfrm>
            <a:off x="5715695" y="5978939"/>
            <a:ext cx="1965603" cy="400110"/>
          </a:xfrm>
          <a:prstGeom prst="rect">
            <a:avLst/>
          </a:prstGeom>
          <a:noFill/>
        </p:spPr>
        <p:txBody>
          <a:bodyPr wrap="none" rtlCol="0">
            <a:spAutoFit/>
          </a:bodyPr>
          <a:lstStyle/>
          <a:p>
            <a:r>
              <a:rPr lang="ja-JP" altLang="en-US" sz="2000" dirty="0"/>
              <a:t>距離の合計</a:t>
            </a:r>
            <a:r>
              <a:rPr lang="ja-JP" altLang="en-US" sz="2000" dirty="0" smtClean="0"/>
              <a:t>：</a:t>
            </a:r>
            <a:r>
              <a:rPr lang="en-US" altLang="ja-JP" sz="2000" b="1" dirty="0" smtClean="0">
                <a:solidFill>
                  <a:srgbClr val="FF0000"/>
                </a:solidFill>
              </a:rPr>
              <a:t>-23</a:t>
            </a:r>
            <a:endParaRPr lang="ja-JP" altLang="en-US" sz="2000" dirty="0"/>
          </a:p>
        </p:txBody>
      </p:sp>
      <p:sp>
        <p:nvSpPr>
          <p:cNvPr id="34" name="テキスト ボックス 33"/>
          <p:cNvSpPr txBox="1"/>
          <p:nvPr/>
        </p:nvSpPr>
        <p:spPr>
          <a:xfrm>
            <a:off x="1323207" y="5978939"/>
            <a:ext cx="1965603" cy="400110"/>
          </a:xfrm>
          <a:prstGeom prst="rect">
            <a:avLst/>
          </a:prstGeom>
          <a:noFill/>
        </p:spPr>
        <p:txBody>
          <a:bodyPr wrap="none" rtlCol="0">
            <a:spAutoFit/>
          </a:bodyPr>
          <a:lstStyle/>
          <a:p>
            <a:r>
              <a:rPr lang="ja-JP" altLang="en-US" sz="2000" dirty="0"/>
              <a:t>距離の合計</a:t>
            </a:r>
            <a:r>
              <a:rPr lang="ja-JP" altLang="en-US" sz="2000" dirty="0" smtClean="0"/>
              <a:t>：</a:t>
            </a:r>
            <a:r>
              <a:rPr lang="en-US" altLang="ja-JP" sz="2000" dirty="0" smtClean="0"/>
              <a:t>-43</a:t>
            </a:r>
            <a:endParaRPr lang="ja-JP" altLang="en-US" sz="2000" dirty="0"/>
          </a:p>
        </p:txBody>
      </p:sp>
      <p:sp>
        <p:nvSpPr>
          <p:cNvPr id="35" name="円/楕円 34"/>
          <p:cNvSpPr/>
          <p:nvPr/>
        </p:nvSpPr>
        <p:spPr>
          <a:xfrm>
            <a:off x="2191301" y="3278894"/>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36" name="円/楕円 35"/>
          <p:cNvSpPr/>
          <p:nvPr/>
        </p:nvSpPr>
        <p:spPr>
          <a:xfrm>
            <a:off x="3339472" y="381620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37" name="円/楕円 36"/>
          <p:cNvSpPr/>
          <p:nvPr/>
        </p:nvSpPr>
        <p:spPr>
          <a:xfrm>
            <a:off x="1076141" y="381620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38" name="円/楕円 37"/>
          <p:cNvSpPr/>
          <p:nvPr/>
        </p:nvSpPr>
        <p:spPr>
          <a:xfrm>
            <a:off x="1426908" y="5175135"/>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39" name="円/楕円 38"/>
          <p:cNvSpPr/>
          <p:nvPr/>
        </p:nvSpPr>
        <p:spPr>
          <a:xfrm>
            <a:off x="2903977" y="518723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40" name="円/楕円 39"/>
          <p:cNvSpPr/>
          <p:nvPr/>
        </p:nvSpPr>
        <p:spPr>
          <a:xfrm>
            <a:off x="6365958" y="3278894"/>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41" name="円/楕円 40"/>
          <p:cNvSpPr/>
          <p:nvPr/>
        </p:nvSpPr>
        <p:spPr>
          <a:xfrm>
            <a:off x="7514129" y="381620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42" name="円/楕円 41"/>
          <p:cNvSpPr/>
          <p:nvPr/>
        </p:nvSpPr>
        <p:spPr>
          <a:xfrm>
            <a:off x="5250798" y="381620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43" name="円/楕円 42"/>
          <p:cNvSpPr/>
          <p:nvPr/>
        </p:nvSpPr>
        <p:spPr>
          <a:xfrm>
            <a:off x="5601565" y="5175135"/>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44" name="円/楕円 43"/>
          <p:cNvSpPr/>
          <p:nvPr/>
        </p:nvSpPr>
        <p:spPr>
          <a:xfrm>
            <a:off x="7078634" y="518723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45" name="円/楕円 44"/>
          <p:cNvSpPr/>
          <p:nvPr/>
        </p:nvSpPr>
        <p:spPr>
          <a:xfrm>
            <a:off x="5601565" y="5175135"/>
            <a:ext cx="538933" cy="538933"/>
          </a:xfrm>
          <a:prstGeom prst="ellipse">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dirty="0"/>
          </a:p>
        </p:txBody>
      </p:sp>
      <p:sp>
        <p:nvSpPr>
          <p:cNvPr id="46" name="テキスト ボックス 45"/>
          <p:cNvSpPr txBox="1"/>
          <p:nvPr/>
        </p:nvSpPr>
        <p:spPr>
          <a:xfrm>
            <a:off x="4463083" y="5534156"/>
            <a:ext cx="1338828" cy="369332"/>
          </a:xfrm>
          <a:prstGeom prst="rect">
            <a:avLst/>
          </a:prstGeom>
          <a:noFill/>
        </p:spPr>
        <p:txBody>
          <a:bodyPr wrap="none" rtlCol="0">
            <a:spAutoFit/>
          </a:bodyPr>
          <a:lstStyle/>
          <a:p>
            <a:r>
              <a:rPr kumimoji="1" lang="ja-JP" altLang="en-US" dirty="0" smtClean="0"/>
              <a:t>比較の始点</a:t>
            </a:r>
            <a:endParaRPr kumimoji="1" lang="ja-JP" altLang="en-US" dirty="0"/>
          </a:p>
        </p:txBody>
      </p:sp>
    </p:spTree>
    <p:extLst>
      <p:ext uri="{BB962C8B-B14F-4D97-AF65-F5344CB8AC3E}">
        <p14:creationId xmlns:p14="http://schemas.microsoft.com/office/powerpoint/2010/main" val="86321097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PRET </a:t>
            </a:r>
            <a:r>
              <a:rPr lang="ja-JP" altLang="en-US" dirty="0"/>
              <a:t>の処理</a:t>
            </a:r>
            <a:r>
              <a:rPr lang="en-US" altLang="ja-JP" dirty="0"/>
              <a:t> </a:t>
            </a:r>
            <a:r>
              <a:rPr lang="en-US" altLang="ja-JP" dirty="0" smtClean="0"/>
              <a:t>(3/</a:t>
            </a:r>
            <a:r>
              <a:rPr lang="en-US" altLang="ja-JP" dirty="0"/>
              <a:t>4)</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kumimoji="1" lang="ja-JP" altLang="en-US" sz="3200" dirty="0" smtClean="0"/>
              <a:t>手順</a:t>
            </a:r>
            <a:r>
              <a:rPr kumimoji="1" lang="en-US" altLang="ja-JP" sz="3200" dirty="0" smtClean="0"/>
              <a:t>3. Diff</a:t>
            </a:r>
            <a:r>
              <a:rPr kumimoji="1" lang="ja-JP" altLang="en-US" sz="3200" dirty="0" smtClean="0"/>
              <a:t>の追加行数が多くなる方向に，辺の方向を推定</a:t>
            </a:r>
            <a:endParaRPr kumimoji="1" lang="ja-JP" altLang="en-US" sz="3200" dirty="0"/>
          </a:p>
        </p:txBody>
      </p:sp>
      <p:cxnSp>
        <p:nvCxnSpPr>
          <p:cNvPr id="4" name="直線コネクタ 3"/>
          <p:cNvCxnSpPr>
            <a:stCxn id="11" idx="6"/>
            <a:endCxn id="12" idx="2"/>
          </p:cNvCxnSpPr>
          <p:nvPr/>
        </p:nvCxnSpPr>
        <p:spPr>
          <a:xfrm>
            <a:off x="4163926" y="4999334"/>
            <a:ext cx="938136" cy="12101"/>
          </a:xfrm>
          <a:prstGeom prst="line">
            <a:avLst/>
          </a:prstGeom>
          <a:ln/>
        </p:spPr>
        <p:style>
          <a:lnRef idx="2">
            <a:schemeClr val="accent2"/>
          </a:lnRef>
          <a:fillRef idx="1">
            <a:schemeClr val="lt1"/>
          </a:fillRef>
          <a:effectRef idx="0">
            <a:schemeClr val="accent2"/>
          </a:effectRef>
          <a:fontRef idx="minor">
            <a:schemeClr val="dk1"/>
          </a:fontRef>
        </p:style>
      </p:cxnSp>
      <p:cxnSp>
        <p:nvCxnSpPr>
          <p:cNvPr id="5" name="直線コネクタ 4"/>
          <p:cNvCxnSpPr>
            <a:stCxn id="10" idx="4"/>
            <a:endCxn id="11" idx="0"/>
          </p:cNvCxnSpPr>
          <p:nvPr/>
        </p:nvCxnSpPr>
        <p:spPr>
          <a:xfrm>
            <a:off x="3543693" y="3909871"/>
            <a:ext cx="350767" cy="819996"/>
          </a:xfrm>
          <a:prstGeom prst="line">
            <a:avLst/>
          </a:prstGeom>
          <a:ln/>
        </p:spPr>
        <p:style>
          <a:lnRef idx="2">
            <a:schemeClr val="accent2"/>
          </a:lnRef>
          <a:fillRef idx="1">
            <a:schemeClr val="lt1"/>
          </a:fillRef>
          <a:effectRef idx="0">
            <a:schemeClr val="accent2"/>
          </a:effectRef>
          <a:fontRef idx="minor">
            <a:schemeClr val="dk1"/>
          </a:fontRef>
        </p:style>
      </p:cxnSp>
      <p:cxnSp>
        <p:nvCxnSpPr>
          <p:cNvPr id="6" name="直線コネクタ 5"/>
          <p:cNvCxnSpPr>
            <a:stCxn id="8" idx="2"/>
            <a:endCxn id="10" idx="7"/>
          </p:cNvCxnSpPr>
          <p:nvPr/>
        </p:nvCxnSpPr>
        <p:spPr>
          <a:xfrm flipH="1">
            <a:off x="3734234" y="3103093"/>
            <a:ext cx="655152" cy="346770"/>
          </a:xfrm>
          <a:prstGeom prst="line">
            <a:avLst/>
          </a:prstGeom>
          <a:ln/>
        </p:spPr>
        <p:style>
          <a:lnRef idx="2">
            <a:schemeClr val="accent2"/>
          </a:lnRef>
          <a:fillRef idx="1">
            <a:schemeClr val="lt1"/>
          </a:fillRef>
          <a:effectRef idx="0">
            <a:schemeClr val="accent2"/>
          </a:effectRef>
          <a:fontRef idx="minor">
            <a:schemeClr val="dk1"/>
          </a:fontRef>
        </p:style>
      </p:cxnSp>
      <p:cxnSp>
        <p:nvCxnSpPr>
          <p:cNvPr id="7" name="直線コネクタ 6"/>
          <p:cNvCxnSpPr>
            <a:stCxn id="9" idx="2"/>
            <a:endCxn id="10" idx="6"/>
          </p:cNvCxnSpPr>
          <p:nvPr/>
        </p:nvCxnSpPr>
        <p:spPr>
          <a:xfrm flipH="1">
            <a:off x="3813157" y="3640403"/>
            <a:ext cx="1724398" cy="0"/>
          </a:xfrm>
          <a:prstGeom prst="line">
            <a:avLst/>
          </a:prstGeom>
          <a:ln/>
        </p:spPr>
        <p:style>
          <a:lnRef idx="2">
            <a:schemeClr val="accent2"/>
          </a:lnRef>
          <a:fillRef idx="1">
            <a:schemeClr val="lt1"/>
          </a:fillRef>
          <a:effectRef idx="0">
            <a:schemeClr val="accent2"/>
          </a:effectRef>
          <a:fontRef idx="minor">
            <a:schemeClr val="dk1"/>
          </a:fontRef>
        </p:style>
      </p:cxnSp>
      <p:sp>
        <p:nvSpPr>
          <p:cNvPr id="8" name="円/楕円 7"/>
          <p:cNvSpPr/>
          <p:nvPr/>
        </p:nvSpPr>
        <p:spPr>
          <a:xfrm>
            <a:off x="4389386" y="2833626"/>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9" name="円/楕円 8"/>
          <p:cNvSpPr/>
          <p:nvPr/>
        </p:nvSpPr>
        <p:spPr>
          <a:xfrm>
            <a:off x="5537557" y="3370938"/>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0" name="円/楕円 9"/>
          <p:cNvSpPr/>
          <p:nvPr/>
        </p:nvSpPr>
        <p:spPr>
          <a:xfrm>
            <a:off x="3274226" y="3370938"/>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1" name="円/楕円 10"/>
          <p:cNvSpPr/>
          <p:nvPr/>
        </p:nvSpPr>
        <p:spPr>
          <a:xfrm>
            <a:off x="3624993" y="4729867"/>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sp>
        <p:nvSpPr>
          <p:cNvPr id="12" name="円/楕円 11"/>
          <p:cNvSpPr/>
          <p:nvPr/>
        </p:nvSpPr>
        <p:spPr>
          <a:xfrm>
            <a:off x="5102062" y="4741968"/>
            <a:ext cx="538933" cy="53893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dirty="0"/>
          </a:p>
        </p:txBody>
      </p:sp>
      <p:cxnSp>
        <p:nvCxnSpPr>
          <p:cNvPr id="13" name="直線矢印コネクタ 12"/>
          <p:cNvCxnSpPr/>
          <p:nvPr/>
        </p:nvCxnSpPr>
        <p:spPr>
          <a:xfrm flipV="1">
            <a:off x="3708583" y="3026694"/>
            <a:ext cx="650498" cy="344244"/>
          </a:xfrm>
          <a:prstGeom prst="straightConnector1">
            <a:avLst/>
          </a:prstGeom>
          <a:ln>
            <a:tailEnd type="triangle" w="lg" len="lg"/>
          </a:ln>
        </p:spPr>
        <p:style>
          <a:lnRef idx="3">
            <a:schemeClr val="dk1"/>
          </a:lnRef>
          <a:fillRef idx="0">
            <a:schemeClr val="dk1"/>
          </a:fillRef>
          <a:effectRef idx="2">
            <a:schemeClr val="dk1"/>
          </a:effectRef>
          <a:fontRef idx="minor">
            <a:schemeClr val="tx1"/>
          </a:fontRef>
        </p:style>
      </p:cxnSp>
      <p:cxnSp>
        <p:nvCxnSpPr>
          <p:cNvPr id="14" name="直線矢印コネクタ 13"/>
          <p:cNvCxnSpPr/>
          <p:nvPr/>
        </p:nvCxnSpPr>
        <p:spPr>
          <a:xfrm>
            <a:off x="3949504" y="3582738"/>
            <a:ext cx="1422024" cy="0"/>
          </a:xfrm>
          <a:prstGeom prst="straightConnector1">
            <a:avLst/>
          </a:prstGeom>
          <a:ln>
            <a:tailEnd type="triangle" w="lg" len="lg"/>
          </a:ln>
        </p:spPr>
        <p:style>
          <a:lnRef idx="3">
            <a:schemeClr val="dk1"/>
          </a:lnRef>
          <a:fillRef idx="0">
            <a:schemeClr val="dk1"/>
          </a:fillRef>
          <a:effectRef idx="2">
            <a:schemeClr val="dk1"/>
          </a:effectRef>
          <a:fontRef idx="minor">
            <a:schemeClr val="tx1"/>
          </a:fontRef>
        </p:style>
      </p:cxnSp>
      <p:cxnSp>
        <p:nvCxnSpPr>
          <p:cNvPr id="15" name="直線矢印コネクタ 14"/>
          <p:cNvCxnSpPr/>
          <p:nvPr/>
        </p:nvCxnSpPr>
        <p:spPr>
          <a:xfrm flipH="1" flipV="1">
            <a:off x="3635967" y="3908266"/>
            <a:ext cx="404064" cy="840566"/>
          </a:xfrm>
          <a:prstGeom prst="straightConnector1">
            <a:avLst/>
          </a:prstGeom>
          <a:ln>
            <a:tailEnd type="triangle" w="lg" len="lg"/>
          </a:ln>
        </p:spPr>
        <p:style>
          <a:lnRef idx="3">
            <a:schemeClr val="dk1"/>
          </a:lnRef>
          <a:fillRef idx="0">
            <a:schemeClr val="dk1"/>
          </a:fillRef>
          <a:effectRef idx="2">
            <a:schemeClr val="dk1"/>
          </a:effectRef>
          <a:fontRef idx="minor">
            <a:schemeClr val="tx1"/>
          </a:fontRef>
        </p:style>
      </p:cxnSp>
      <p:cxnSp>
        <p:nvCxnSpPr>
          <p:cNvPr id="16" name="直線矢印コネクタ 15"/>
          <p:cNvCxnSpPr/>
          <p:nvPr/>
        </p:nvCxnSpPr>
        <p:spPr>
          <a:xfrm flipH="1">
            <a:off x="4181917" y="4898906"/>
            <a:ext cx="920145" cy="0"/>
          </a:xfrm>
          <a:prstGeom prst="straightConnector1">
            <a:avLst/>
          </a:prstGeom>
          <a:ln>
            <a:tailEnd type="triangle" w="lg" len="lg"/>
          </a:ln>
        </p:spPr>
        <p:style>
          <a:lnRef idx="3">
            <a:schemeClr val="dk1"/>
          </a:lnRef>
          <a:fillRef idx="0">
            <a:schemeClr val="dk1"/>
          </a:fillRef>
          <a:effectRef idx="2">
            <a:schemeClr val="dk1"/>
          </a:effectRef>
          <a:fontRef idx="minor">
            <a:schemeClr val="tx1"/>
          </a:fontRef>
        </p:style>
      </p:cxnSp>
      <p:sp>
        <p:nvSpPr>
          <p:cNvPr id="17" name="円/楕円 16"/>
          <p:cNvSpPr/>
          <p:nvPr/>
        </p:nvSpPr>
        <p:spPr>
          <a:xfrm>
            <a:off x="3624993" y="4729867"/>
            <a:ext cx="538933" cy="538933"/>
          </a:xfrm>
          <a:prstGeom prst="ellipse">
            <a:avLst/>
          </a:prstGeom>
          <a:ln>
            <a:solidFill>
              <a:schemeClr val="accent5">
                <a:lumMod val="5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dirty="0"/>
          </a:p>
        </p:txBody>
      </p:sp>
      <p:sp>
        <p:nvSpPr>
          <p:cNvPr id="18" name="テキスト ボックス 17"/>
          <p:cNvSpPr txBox="1"/>
          <p:nvPr/>
        </p:nvSpPr>
        <p:spPr>
          <a:xfrm>
            <a:off x="4272040" y="4511157"/>
            <a:ext cx="806631" cy="369332"/>
          </a:xfrm>
          <a:prstGeom prst="rect">
            <a:avLst/>
          </a:prstGeom>
          <a:noFill/>
        </p:spPr>
        <p:txBody>
          <a:bodyPr wrap="none" rtlCol="0">
            <a:spAutoFit/>
          </a:bodyPr>
          <a:lstStyle/>
          <a:p>
            <a:r>
              <a:rPr lang="en-US" altLang="ja-JP" dirty="0" smtClean="0"/>
              <a:t>+50</a:t>
            </a:r>
            <a:r>
              <a:rPr lang="ja-JP" altLang="en-US" dirty="0" smtClean="0"/>
              <a:t>行</a:t>
            </a:r>
            <a:endParaRPr kumimoji="1" lang="en-US" altLang="ja-JP" dirty="0" smtClean="0"/>
          </a:p>
        </p:txBody>
      </p:sp>
      <p:sp>
        <p:nvSpPr>
          <p:cNvPr id="19" name="テキスト ボックス 18"/>
          <p:cNvSpPr txBox="1"/>
          <p:nvPr/>
        </p:nvSpPr>
        <p:spPr>
          <a:xfrm>
            <a:off x="3806737" y="4123890"/>
            <a:ext cx="934871" cy="369332"/>
          </a:xfrm>
          <a:prstGeom prst="rect">
            <a:avLst/>
          </a:prstGeom>
          <a:noFill/>
        </p:spPr>
        <p:txBody>
          <a:bodyPr wrap="none" rtlCol="0">
            <a:spAutoFit/>
          </a:bodyPr>
          <a:lstStyle/>
          <a:p>
            <a:r>
              <a:rPr lang="en-US" altLang="ja-JP" dirty="0" smtClean="0"/>
              <a:t>+420</a:t>
            </a:r>
            <a:r>
              <a:rPr lang="ja-JP" altLang="en-US" dirty="0" smtClean="0"/>
              <a:t>行</a:t>
            </a:r>
            <a:endParaRPr kumimoji="1" lang="en-US" altLang="ja-JP" dirty="0" smtClean="0"/>
          </a:p>
        </p:txBody>
      </p:sp>
      <p:sp>
        <p:nvSpPr>
          <p:cNvPr id="20" name="テキスト ボックス 19"/>
          <p:cNvSpPr txBox="1"/>
          <p:nvPr/>
        </p:nvSpPr>
        <p:spPr>
          <a:xfrm>
            <a:off x="4461752" y="3601920"/>
            <a:ext cx="806631" cy="369332"/>
          </a:xfrm>
          <a:prstGeom prst="rect">
            <a:avLst/>
          </a:prstGeom>
          <a:noFill/>
        </p:spPr>
        <p:txBody>
          <a:bodyPr wrap="none" rtlCol="0">
            <a:spAutoFit/>
          </a:bodyPr>
          <a:lstStyle/>
          <a:p>
            <a:r>
              <a:rPr lang="en-US" altLang="ja-JP" dirty="0" smtClean="0"/>
              <a:t>+20</a:t>
            </a:r>
            <a:r>
              <a:rPr lang="ja-JP" altLang="en-US" dirty="0" smtClean="0"/>
              <a:t>行</a:t>
            </a:r>
            <a:endParaRPr kumimoji="1" lang="en-US" altLang="ja-JP" dirty="0" smtClean="0"/>
          </a:p>
        </p:txBody>
      </p:sp>
      <p:sp>
        <p:nvSpPr>
          <p:cNvPr id="21" name="テキスト ボックス 20"/>
          <p:cNvSpPr txBox="1"/>
          <p:nvPr/>
        </p:nvSpPr>
        <p:spPr>
          <a:xfrm>
            <a:off x="3454203" y="2763756"/>
            <a:ext cx="806631" cy="369332"/>
          </a:xfrm>
          <a:prstGeom prst="rect">
            <a:avLst/>
          </a:prstGeom>
          <a:noFill/>
        </p:spPr>
        <p:txBody>
          <a:bodyPr wrap="none" rtlCol="0">
            <a:spAutoFit/>
          </a:bodyPr>
          <a:lstStyle/>
          <a:p>
            <a:r>
              <a:rPr lang="en-US" altLang="ja-JP" dirty="0" smtClean="0"/>
              <a:t>+80</a:t>
            </a:r>
            <a:r>
              <a:rPr lang="ja-JP" altLang="en-US" dirty="0" smtClean="0"/>
              <a:t>行</a:t>
            </a:r>
            <a:endParaRPr kumimoji="1" lang="en-US" altLang="ja-JP" dirty="0" smtClean="0"/>
          </a:p>
        </p:txBody>
      </p:sp>
    </p:spTree>
    <p:extLst>
      <p:ext uri="{BB962C8B-B14F-4D97-AF65-F5344CB8AC3E}">
        <p14:creationId xmlns:p14="http://schemas.microsoft.com/office/powerpoint/2010/main" val="6152171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PRET </a:t>
            </a:r>
            <a:r>
              <a:rPr lang="ja-JP" altLang="en-US" dirty="0"/>
              <a:t>の処理</a:t>
            </a:r>
            <a:r>
              <a:rPr lang="en-US" altLang="ja-JP" dirty="0"/>
              <a:t> </a:t>
            </a:r>
            <a:r>
              <a:rPr lang="en-US" altLang="ja-JP" dirty="0" smtClean="0"/>
              <a:t>(</a:t>
            </a:r>
            <a:r>
              <a:rPr lang="en-US" altLang="ja-JP" dirty="0"/>
              <a:t>4</a:t>
            </a:r>
            <a:r>
              <a:rPr lang="en-US" altLang="ja-JP" dirty="0" smtClean="0"/>
              <a:t>/</a:t>
            </a:r>
            <a:r>
              <a:rPr lang="en-US" altLang="ja-JP" dirty="0"/>
              <a:t>4)</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sz="2800" dirty="0" smtClean="0"/>
              <a:t>ファイルの類似を判定する方法</a:t>
            </a:r>
            <a:endParaRPr lang="en-US" altLang="ja-JP" sz="2800" dirty="0"/>
          </a:p>
          <a:p>
            <a:endParaRPr lang="en-US" altLang="ja-JP" sz="2800" dirty="0" smtClean="0"/>
          </a:p>
          <a:p>
            <a:r>
              <a:rPr lang="en-US" altLang="ja-JP" sz="2800" dirty="0" smtClean="0"/>
              <a:t>2</a:t>
            </a:r>
            <a:r>
              <a:rPr lang="ja-JP" altLang="en-US" sz="2800" dirty="0" smtClean="0"/>
              <a:t>つのソースファイルの内容をトークン列に変換</a:t>
            </a:r>
            <a:r>
              <a:rPr lang="en-US" altLang="ja-JP" sz="2800" dirty="0" smtClean="0"/>
              <a:t> (</a:t>
            </a:r>
            <a:r>
              <a:rPr lang="ja-JP" altLang="en-US" sz="2800" dirty="0" smtClean="0"/>
              <a:t>コメントを捨てる</a:t>
            </a:r>
            <a:r>
              <a:rPr lang="en-US" altLang="ja-JP" sz="2800" dirty="0" smtClean="0"/>
              <a:t>)</a:t>
            </a:r>
            <a:endParaRPr kumimoji="1" lang="en-US" altLang="ja-JP" sz="2800" dirty="0" smtClean="0"/>
          </a:p>
          <a:p>
            <a:r>
              <a:rPr kumimoji="1" lang="ja-JP" altLang="en-US" sz="2800" dirty="0" smtClean="0"/>
              <a:t>トークン列の</a:t>
            </a:r>
            <a:r>
              <a:rPr kumimoji="1" lang="en-US" altLang="ja-JP" sz="2800" dirty="0" smtClean="0"/>
              <a:t> LCS </a:t>
            </a:r>
            <a:r>
              <a:rPr kumimoji="1" lang="ja-JP" altLang="en-US" sz="2800" dirty="0" smtClean="0"/>
              <a:t>を計算</a:t>
            </a:r>
            <a:r>
              <a:rPr kumimoji="1" lang="en-US" altLang="ja-JP" sz="2800" dirty="0" smtClean="0"/>
              <a:t> (diff</a:t>
            </a:r>
            <a:r>
              <a:rPr kumimoji="1" lang="ja-JP" altLang="en-US" sz="2800" dirty="0" smtClean="0"/>
              <a:t>コマンドを使用</a:t>
            </a:r>
            <a:r>
              <a:rPr kumimoji="1" lang="en-US" altLang="ja-JP" sz="2800" dirty="0" smtClean="0"/>
              <a:t>)</a:t>
            </a:r>
          </a:p>
          <a:p>
            <a:r>
              <a:rPr kumimoji="1" lang="en-US" altLang="ja-JP" sz="2800" dirty="0" err="1" smtClean="0"/>
              <a:t>LCS</a:t>
            </a:r>
            <a:r>
              <a:rPr lang="en-US" altLang="en-US" sz="2800" dirty="0" err="1" smtClean="0"/>
              <a:t>に含まれる</a:t>
            </a:r>
            <a:r>
              <a:rPr lang="ja-JP" altLang="en-US" sz="2800" dirty="0" smtClean="0"/>
              <a:t>トークン数が閾値以上ならば，ファイルが類似していると判定</a:t>
            </a:r>
            <a:endParaRPr kumimoji="1" lang="en-US" altLang="ja-JP" sz="2800" dirty="0" smtClean="0"/>
          </a:p>
          <a:p>
            <a:pPr lvl="1"/>
            <a:r>
              <a:rPr lang="ja-JP" altLang="en-US" sz="2400" dirty="0" smtClean="0"/>
              <a:t>実験では，閾値を</a:t>
            </a:r>
            <a:r>
              <a:rPr lang="en-US" altLang="ja-JP" sz="2400" dirty="0" smtClean="0"/>
              <a:t>9</a:t>
            </a:r>
            <a:r>
              <a:rPr lang="ja-JP" altLang="en-US" sz="2400" dirty="0" smtClean="0"/>
              <a:t>割にした場合が，推定結果が最良になった</a:t>
            </a:r>
            <a:endParaRPr kumimoji="1" lang="en-US" altLang="ja-JP" sz="2400" dirty="0" smtClean="0"/>
          </a:p>
          <a:p>
            <a:endParaRPr kumimoji="1" lang="ja-JP" altLang="en-US" sz="2800" dirty="0"/>
          </a:p>
        </p:txBody>
      </p:sp>
    </p:spTree>
    <p:extLst>
      <p:ext uri="{BB962C8B-B14F-4D97-AF65-F5344CB8AC3E}">
        <p14:creationId xmlns:p14="http://schemas.microsoft.com/office/powerpoint/2010/main" val="265877571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ラリティ">
  <a:themeElements>
    <a:clrScheme name="クラリティ">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クラシック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クラリティ.thmx</Template>
  <TotalTime>3342</TotalTime>
  <Words>1878</Words>
  <Application>Microsoft Macintosh PowerPoint</Application>
  <PresentationFormat>画面に合わせる (4:3)</PresentationFormat>
  <Paragraphs>449</Paragraphs>
  <Slides>22</Slides>
  <Notes>1</Notes>
  <HiddenSlides>1</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クラリティ</vt:lpstr>
      <vt:lpstr>S8. コルモゴロフ複雑性に基づく プロダクト派生木復元の試み</vt:lpstr>
      <vt:lpstr>背景</vt:lpstr>
      <vt:lpstr>突然ですが，企業の人に質問してみました 質問1.  バージョン管理はされていないのですか？</vt:lpstr>
      <vt:lpstr>質問2. リリース日付は分かりますか？</vt:lpstr>
      <vt:lpstr>先行研究 PRET [4]</vt:lpstr>
      <vt:lpstr>PRET の処理 (1/4)</vt:lpstr>
      <vt:lpstr>PRET の処理 (2/4)</vt:lpstr>
      <vt:lpstr>PRET の処理 (3/4)</vt:lpstr>
      <vt:lpstr>PRET の処理 (4/4)</vt:lpstr>
      <vt:lpstr>モチベーション</vt:lpstr>
      <vt:lpstr>キーアイデア</vt:lpstr>
      <vt:lpstr>提案手法のアルゴリズム (1/4)</vt:lpstr>
      <vt:lpstr>提案手法のアルゴリズム (2/4)</vt:lpstr>
      <vt:lpstr>提案手法のアルゴリズム (3/4)</vt:lpstr>
      <vt:lpstr>提案手法のアルゴリズム (4/4)</vt:lpstr>
      <vt:lpstr>評価実験</vt:lpstr>
      <vt:lpstr>評価方法</vt:lpstr>
      <vt:lpstr>実験結果</vt:lpstr>
      <vt:lpstr>適合率の概観</vt:lpstr>
      <vt:lpstr>事例</vt:lpstr>
      <vt:lpstr>考察</vt:lpstr>
      <vt:lpstr>まとめ</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Hayase Yasuhiro</dc:creator>
  <cp:lastModifiedBy>Hayase Yasuhiro</cp:lastModifiedBy>
  <cp:revision>79</cp:revision>
  <dcterms:created xsi:type="dcterms:W3CDTF">2014-12-08T15:45:41Z</dcterms:created>
  <dcterms:modified xsi:type="dcterms:W3CDTF">2014-12-11T23:58:13Z</dcterms:modified>
</cp:coreProperties>
</file>