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64" r:id="rId2"/>
    <p:sldId id="317" r:id="rId3"/>
    <p:sldId id="289" r:id="rId4"/>
    <p:sldId id="315" r:id="rId5"/>
    <p:sldId id="290" r:id="rId6"/>
    <p:sldId id="316" r:id="rId7"/>
    <p:sldId id="266" r:id="rId8"/>
    <p:sldId id="267" r:id="rId9"/>
    <p:sldId id="273" r:id="rId10"/>
    <p:sldId id="306" r:id="rId11"/>
    <p:sldId id="268" r:id="rId12"/>
    <p:sldId id="279" r:id="rId13"/>
    <p:sldId id="280" r:id="rId14"/>
    <p:sldId id="277" r:id="rId15"/>
    <p:sldId id="288" r:id="rId16"/>
    <p:sldId id="302" r:id="rId17"/>
    <p:sldId id="319" r:id="rId18"/>
    <p:sldId id="281" r:id="rId19"/>
    <p:sldId id="284" r:id="rId20"/>
    <p:sldId id="287" r:id="rId21"/>
    <p:sldId id="286" r:id="rId22"/>
    <p:sldId id="292" r:id="rId23"/>
    <p:sldId id="303" r:id="rId24"/>
    <p:sldId id="304" r:id="rId25"/>
    <p:sldId id="307" r:id="rId26"/>
    <p:sldId id="308" r:id="rId27"/>
    <p:sldId id="309" r:id="rId28"/>
    <p:sldId id="310" r:id="rId29"/>
    <p:sldId id="311" r:id="rId30"/>
    <p:sldId id="305" r:id="rId31"/>
    <p:sldId id="301" r:id="rId32"/>
    <p:sldId id="294" r:id="rId33"/>
    <p:sldId id="313" r:id="rId34"/>
    <p:sldId id="321" r:id="rId35"/>
    <p:sldId id="295" r:id="rId36"/>
  </p:sldIdLst>
  <p:sldSz cx="5486400" cy="3657600"/>
  <p:notesSz cx="6858000" cy="9144000"/>
  <p:defaultTextStyle>
    <a:defPPr>
      <a:defRPr lang="en-US"/>
    </a:defPPr>
    <a:lvl1pPr marL="0" algn="l" defTabSz="522480" rtl="0" eaLnBrk="1" latinLnBrk="0" hangingPunct="1">
      <a:defRPr sz="1029" kern="1200">
        <a:solidFill>
          <a:schemeClr val="tx1"/>
        </a:solidFill>
        <a:latin typeface="+mn-lt"/>
        <a:ea typeface="+mn-ea"/>
        <a:cs typeface="+mn-cs"/>
      </a:defRPr>
    </a:lvl1pPr>
    <a:lvl2pPr marL="261240" algn="l" defTabSz="522480" rtl="0" eaLnBrk="1" latinLnBrk="0" hangingPunct="1">
      <a:defRPr sz="1029" kern="1200">
        <a:solidFill>
          <a:schemeClr val="tx1"/>
        </a:solidFill>
        <a:latin typeface="+mn-lt"/>
        <a:ea typeface="+mn-ea"/>
        <a:cs typeface="+mn-cs"/>
      </a:defRPr>
    </a:lvl2pPr>
    <a:lvl3pPr marL="522480" algn="l" defTabSz="522480" rtl="0" eaLnBrk="1" latinLnBrk="0" hangingPunct="1">
      <a:defRPr sz="1029" kern="1200">
        <a:solidFill>
          <a:schemeClr val="tx1"/>
        </a:solidFill>
        <a:latin typeface="+mn-lt"/>
        <a:ea typeface="+mn-ea"/>
        <a:cs typeface="+mn-cs"/>
      </a:defRPr>
    </a:lvl3pPr>
    <a:lvl4pPr marL="783720" algn="l" defTabSz="522480" rtl="0" eaLnBrk="1" latinLnBrk="0" hangingPunct="1">
      <a:defRPr sz="1029" kern="1200">
        <a:solidFill>
          <a:schemeClr val="tx1"/>
        </a:solidFill>
        <a:latin typeface="+mn-lt"/>
        <a:ea typeface="+mn-ea"/>
        <a:cs typeface="+mn-cs"/>
      </a:defRPr>
    </a:lvl4pPr>
    <a:lvl5pPr marL="1044960" algn="l" defTabSz="522480" rtl="0" eaLnBrk="1" latinLnBrk="0" hangingPunct="1">
      <a:defRPr sz="1029" kern="1200">
        <a:solidFill>
          <a:schemeClr val="tx1"/>
        </a:solidFill>
        <a:latin typeface="+mn-lt"/>
        <a:ea typeface="+mn-ea"/>
        <a:cs typeface="+mn-cs"/>
      </a:defRPr>
    </a:lvl5pPr>
    <a:lvl6pPr marL="1306199" algn="l" defTabSz="522480" rtl="0" eaLnBrk="1" latinLnBrk="0" hangingPunct="1">
      <a:defRPr sz="1029" kern="1200">
        <a:solidFill>
          <a:schemeClr val="tx1"/>
        </a:solidFill>
        <a:latin typeface="+mn-lt"/>
        <a:ea typeface="+mn-ea"/>
        <a:cs typeface="+mn-cs"/>
      </a:defRPr>
    </a:lvl6pPr>
    <a:lvl7pPr marL="1567439" algn="l" defTabSz="522480" rtl="0" eaLnBrk="1" latinLnBrk="0" hangingPunct="1">
      <a:defRPr sz="1029" kern="1200">
        <a:solidFill>
          <a:schemeClr val="tx1"/>
        </a:solidFill>
        <a:latin typeface="+mn-lt"/>
        <a:ea typeface="+mn-ea"/>
        <a:cs typeface="+mn-cs"/>
      </a:defRPr>
    </a:lvl7pPr>
    <a:lvl8pPr marL="1828679" algn="l" defTabSz="522480" rtl="0" eaLnBrk="1" latinLnBrk="0" hangingPunct="1">
      <a:defRPr sz="1029" kern="1200">
        <a:solidFill>
          <a:schemeClr val="tx1"/>
        </a:solidFill>
        <a:latin typeface="+mn-lt"/>
        <a:ea typeface="+mn-ea"/>
        <a:cs typeface="+mn-cs"/>
      </a:defRPr>
    </a:lvl8pPr>
    <a:lvl9pPr marL="2089919" algn="l" defTabSz="522480" rtl="0" eaLnBrk="1" latinLnBrk="0" hangingPunct="1">
      <a:defRPr sz="102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5" autoAdjust="0"/>
    <p:restoredTop sz="90971" autoAdjust="0"/>
  </p:normalViewPr>
  <p:slideViewPr>
    <p:cSldViewPr snapToGrid="0">
      <p:cViewPr varScale="1">
        <p:scale>
          <a:sx n="144" d="100"/>
          <a:sy n="144" d="100"/>
        </p:scale>
        <p:origin x="64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CFF8F-03B8-4C42-8107-B7CB4BEE899B}" type="datetimeFigureOut">
              <a:rPr lang="en-US" smtClean="0"/>
              <a:t>5/13/2015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83662-85FA-487E-9441-26DBED892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83662-85FA-487E-9441-26DBED8920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57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0ECE5-33AB-4580-BB35-2C86772DEF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25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598593"/>
            <a:ext cx="4663440" cy="1273387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21087"/>
            <a:ext cx="4114800" cy="883073"/>
          </a:xfrm>
        </p:spPr>
        <p:txBody>
          <a:bodyPr/>
          <a:lstStyle>
            <a:lvl1pPr marL="0" indent="0" algn="ctr">
              <a:buNone/>
              <a:defRPr sz="1280"/>
            </a:lvl1pPr>
            <a:lvl2pPr marL="243825" indent="0" algn="ctr">
              <a:buNone/>
              <a:defRPr sz="1067"/>
            </a:lvl2pPr>
            <a:lvl3pPr marL="487650" indent="0" algn="ctr">
              <a:buNone/>
              <a:defRPr sz="960"/>
            </a:lvl3pPr>
            <a:lvl4pPr marL="731474" indent="0" algn="ctr">
              <a:buNone/>
              <a:defRPr sz="853"/>
            </a:lvl4pPr>
            <a:lvl5pPr marL="975299" indent="0" algn="ctr">
              <a:buNone/>
              <a:defRPr sz="853"/>
            </a:lvl5pPr>
            <a:lvl6pPr marL="1219124" indent="0" algn="ctr">
              <a:buNone/>
              <a:defRPr sz="853"/>
            </a:lvl6pPr>
            <a:lvl7pPr marL="1462949" indent="0" algn="ctr">
              <a:buNone/>
              <a:defRPr sz="853"/>
            </a:lvl7pPr>
            <a:lvl8pPr marL="1706773" indent="0" algn="ctr">
              <a:buNone/>
              <a:defRPr sz="853"/>
            </a:lvl8pPr>
            <a:lvl9pPr marL="1950598" indent="0" algn="ctr">
              <a:buNone/>
              <a:defRPr sz="85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5BBA-83B6-4A9F-BB54-EEE3DCD9D04A}" type="datetime1">
              <a:rPr lang="en-US" smtClean="0"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01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6EA6-1EB1-46D0-8FC6-04A38F9A7021}" type="datetime1">
              <a:rPr lang="en-US" smtClean="0"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77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26205" y="194733"/>
            <a:ext cx="1183005" cy="30996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7190" y="194733"/>
            <a:ext cx="3480435" cy="309964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58593-B77E-4027-A9AB-A72E91F5235F}" type="datetime1">
              <a:rPr lang="en-US" smtClean="0"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2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389C5-4614-4574-95D5-C4F8C7BBC819}" type="datetime1">
              <a:rPr lang="en-US" smtClean="0"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7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333" y="911861"/>
            <a:ext cx="4732020" cy="15214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333" y="2447714"/>
            <a:ext cx="4732020" cy="800100"/>
          </a:xfrm>
        </p:spPr>
        <p:txBody>
          <a:bodyPr/>
          <a:lstStyle>
            <a:lvl1pPr marL="0" indent="0">
              <a:buNone/>
              <a:defRPr sz="1280">
                <a:solidFill>
                  <a:schemeClr val="tx1"/>
                </a:solidFill>
              </a:defRPr>
            </a:lvl1pPr>
            <a:lvl2pPr marL="24382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2pPr>
            <a:lvl3pPr marL="48765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731474" indent="0">
              <a:buNone/>
              <a:defRPr sz="853">
                <a:solidFill>
                  <a:schemeClr val="tx1">
                    <a:tint val="75000"/>
                  </a:schemeClr>
                </a:solidFill>
              </a:defRPr>
            </a:lvl4pPr>
            <a:lvl5pPr marL="975299" indent="0">
              <a:buNone/>
              <a:defRPr sz="853">
                <a:solidFill>
                  <a:schemeClr val="tx1">
                    <a:tint val="75000"/>
                  </a:schemeClr>
                </a:solidFill>
              </a:defRPr>
            </a:lvl5pPr>
            <a:lvl6pPr marL="1219124" indent="0">
              <a:buNone/>
              <a:defRPr sz="853">
                <a:solidFill>
                  <a:schemeClr val="tx1">
                    <a:tint val="75000"/>
                  </a:schemeClr>
                </a:solidFill>
              </a:defRPr>
            </a:lvl6pPr>
            <a:lvl7pPr marL="1462949" indent="0">
              <a:buNone/>
              <a:defRPr sz="853">
                <a:solidFill>
                  <a:schemeClr val="tx1">
                    <a:tint val="75000"/>
                  </a:schemeClr>
                </a:solidFill>
              </a:defRPr>
            </a:lvl7pPr>
            <a:lvl8pPr marL="1706773" indent="0">
              <a:buNone/>
              <a:defRPr sz="853">
                <a:solidFill>
                  <a:schemeClr val="tx1">
                    <a:tint val="75000"/>
                  </a:schemeClr>
                </a:solidFill>
              </a:defRPr>
            </a:lvl8pPr>
            <a:lvl9pPr marL="1950598" indent="0">
              <a:buNone/>
              <a:defRPr sz="8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1964F-1E49-47D6-9740-71B569FEA385}" type="datetime1">
              <a:rPr lang="en-US" smtClean="0"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3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190" y="973666"/>
            <a:ext cx="2331720" cy="2320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7490" y="973666"/>
            <a:ext cx="2331720" cy="2320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351F-143F-4BDA-A1CC-981111D12398}" type="datetime1">
              <a:rPr lang="en-US" smtClean="0"/>
              <a:t>5/13/2015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10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05" y="194734"/>
            <a:ext cx="4732020" cy="7069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905" y="896620"/>
            <a:ext cx="2321004" cy="439420"/>
          </a:xfrm>
        </p:spPr>
        <p:txBody>
          <a:bodyPr anchor="b"/>
          <a:lstStyle>
            <a:lvl1pPr marL="0" indent="0">
              <a:buNone/>
              <a:defRPr sz="1280" b="1"/>
            </a:lvl1pPr>
            <a:lvl2pPr marL="243825" indent="0">
              <a:buNone/>
              <a:defRPr sz="1067" b="1"/>
            </a:lvl2pPr>
            <a:lvl3pPr marL="487650" indent="0">
              <a:buNone/>
              <a:defRPr sz="960" b="1"/>
            </a:lvl3pPr>
            <a:lvl4pPr marL="731474" indent="0">
              <a:buNone/>
              <a:defRPr sz="853" b="1"/>
            </a:lvl4pPr>
            <a:lvl5pPr marL="975299" indent="0">
              <a:buNone/>
              <a:defRPr sz="853" b="1"/>
            </a:lvl5pPr>
            <a:lvl6pPr marL="1219124" indent="0">
              <a:buNone/>
              <a:defRPr sz="853" b="1"/>
            </a:lvl6pPr>
            <a:lvl7pPr marL="1462949" indent="0">
              <a:buNone/>
              <a:defRPr sz="853" b="1"/>
            </a:lvl7pPr>
            <a:lvl8pPr marL="1706773" indent="0">
              <a:buNone/>
              <a:defRPr sz="853" b="1"/>
            </a:lvl8pPr>
            <a:lvl9pPr marL="1950598" indent="0">
              <a:buNone/>
              <a:defRPr sz="85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905" y="1336040"/>
            <a:ext cx="2321004" cy="19651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77490" y="896620"/>
            <a:ext cx="2332435" cy="439420"/>
          </a:xfrm>
        </p:spPr>
        <p:txBody>
          <a:bodyPr anchor="b"/>
          <a:lstStyle>
            <a:lvl1pPr marL="0" indent="0">
              <a:buNone/>
              <a:defRPr sz="1280" b="1"/>
            </a:lvl1pPr>
            <a:lvl2pPr marL="243825" indent="0">
              <a:buNone/>
              <a:defRPr sz="1067" b="1"/>
            </a:lvl2pPr>
            <a:lvl3pPr marL="487650" indent="0">
              <a:buNone/>
              <a:defRPr sz="960" b="1"/>
            </a:lvl3pPr>
            <a:lvl4pPr marL="731474" indent="0">
              <a:buNone/>
              <a:defRPr sz="853" b="1"/>
            </a:lvl4pPr>
            <a:lvl5pPr marL="975299" indent="0">
              <a:buNone/>
              <a:defRPr sz="853" b="1"/>
            </a:lvl5pPr>
            <a:lvl6pPr marL="1219124" indent="0">
              <a:buNone/>
              <a:defRPr sz="853" b="1"/>
            </a:lvl6pPr>
            <a:lvl7pPr marL="1462949" indent="0">
              <a:buNone/>
              <a:defRPr sz="853" b="1"/>
            </a:lvl7pPr>
            <a:lvl8pPr marL="1706773" indent="0">
              <a:buNone/>
              <a:defRPr sz="853" b="1"/>
            </a:lvl8pPr>
            <a:lvl9pPr marL="1950598" indent="0">
              <a:buNone/>
              <a:defRPr sz="85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77490" y="1336040"/>
            <a:ext cx="2332435" cy="19651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B871-C441-4FE2-9B5E-0BDDD1D9033D}" type="datetime1">
              <a:rPr lang="en-US" smtClean="0"/>
              <a:t>5/13/2015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51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4FC1-A8F4-4B44-AC4A-C0D085083206}" type="datetime1">
              <a:rPr lang="en-US" smtClean="0"/>
              <a:t>5/13/2015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0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AB23-E241-4BD3-BAC9-27D6EE51F13A}" type="datetime1">
              <a:rPr lang="en-US" smtClean="0"/>
              <a:t>5/13/2015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0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05" y="243840"/>
            <a:ext cx="1769507" cy="853440"/>
          </a:xfrm>
        </p:spPr>
        <p:txBody>
          <a:bodyPr anchor="b"/>
          <a:lstStyle>
            <a:lvl1pPr>
              <a:defRPr sz="170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2435" y="526627"/>
            <a:ext cx="2777490" cy="2599267"/>
          </a:xfrm>
        </p:spPr>
        <p:txBody>
          <a:bodyPr/>
          <a:lstStyle>
            <a:lvl1pPr>
              <a:defRPr sz="1707"/>
            </a:lvl1pPr>
            <a:lvl2pPr>
              <a:defRPr sz="1493"/>
            </a:lvl2pPr>
            <a:lvl3pPr>
              <a:defRPr sz="128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7905" y="1097280"/>
            <a:ext cx="1769507" cy="2032847"/>
          </a:xfrm>
        </p:spPr>
        <p:txBody>
          <a:bodyPr/>
          <a:lstStyle>
            <a:lvl1pPr marL="0" indent="0">
              <a:buNone/>
              <a:defRPr sz="853"/>
            </a:lvl1pPr>
            <a:lvl2pPr marL="243825" indent="0">
              <a:buNone/>
              <a:defRPr sz="747"/>
            </a:lvl2pPr>
            <a:lvl3pPr marL="487650" indent="0">
              <a:buNone/>
              <a:defRPr sz="640"/>
            </a:lvl3pPr>
            <a:lvl4pPr marL="731474" indent="0">
              <a:buNone/>
              <a:defRPr sz="533"/>
            </a:lvl4pPr>
            <a:lvl5pPr marL="975299" indent="0">
              <a:buNone/>
              <a:defRPr sz="533"/>
            </a:lvl5pPr>
            <a:lvl6pPr marL="1219124" indent="0">
              <a:buNone/>
              <a:defRPr sz="533"/>
            </a:lvl6pPr>
            <a:lvl7pPr marL="1462949" indent="0">
              <a:buNone/>
              <a:defRPr sz="533"/>
            </a:lvl7pPr>
            <a:lvl8pPr marL="1706773" indent="0">
              <a:buNone/>
              <a:defRPr sz="533"/>
            </a:lvl8pPr>
            <a:lvl9pPr marL="1950598" indent="0">
              <a:buNone/>
              <a:defRPr sz="5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8A857-87DD-4E02-BA28-F029A16AE75B}" type="datetime1">
              <a:rPr lang="en-US" smtClean="0"/>
              <a:t>5/13/2015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2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05" y="243840"/>
            <a:ext cx="1769507" cy="853440"/>
          </a:xfrm>
        </p:spPr>
        <p:txBody>
          <a:bodyPr anchor="b"/>
          <a:lstStyle>
            <a:lvl1pPr>
              <a:defRPr sz="170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32435" y="526627"/>
            <a:ext cx="2777490" cy="2599267"/>
          </a:xfrm>
        </p:spPr>
        <p:txBody>
          <a:bodyPr anchor="t"/>
          <a:lstStyle>
            <a:lvl1pPr marL="0" indent="0">
              <a:buNone/>
              <a:defRPr sz="1707"/>
            </a:lvl1pPr>
            <a:lvl2pPr marL="243825" indent="0">
              <a:buNone/>
              <a:defRPr sz="1493"/>
            </a:lvl2pPr>
            <a:lvl3pPr marL="487650" indent="0">
              <a:buNone/>
              <a:defRPr sz="1280"/>
            </a:lvl3pPr>
            <a:lvl4pPr marL="731474" indent="0">
              <a:buNone/>
              <a:defRPr sz="1067"/>
            </a:lvl4pPr>
            <a:lvl5pPr marL="975299" indent="0">
              <a:buNone/>
              <a:defRPr sz="1067"/>
            </a:lvl5pPr>
            <a:lvl6pPr marL="1219124" indent="0">
              <a:buNone/>
              <a:defRPr sz="1067"/>
            </a:lvl6pPr>
            <a:lvl7pPr marL="1462949" indent="0">
              <a:buNone/>
              <a:defRPr sz="1067"/>
            </a:lvl7pPr>
            <a:lvl8pPr marL="1706773" indent="0">
              <a:buNone/>
              <a:defRPr sz="1067"/>
            </a:lvl8pPr>
            <a:lvl9pPr marL="1950598" indent="0">
              <a:buNone/>
              <a:defRPr sz="10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7905" y="1097280"/>
            <a:ext cx="1769507" cy="2032847"/>
          </a:xfrm>
        </p:spPr>
        <p:txBody>
          <a:bodyPr/>
          <a:lstStyle>
            <a:lvl1pPr marL="0" indent="0">
              <a:buNone/>
              <a:defRPr sz="853"/>
            </a:lvl1pPr>
            <a:lvl2pPr marL="243825" indent="0">
              <a:buNone/>
              <a:defRPr sz="747"/>
            </a:lvl2pPr>
            <a:lvl3pPr marL="487650" indent="0">
              <a:buNone/>
              <a:defRPr sz="640"/>
            </a:lvl3pPr>
            <a:lvl4pPr marL="731474" indent="0">
              <a:buNone/>
              <a:defRPr sz="533"/>
            </a:lvl4pPr>
            <a:lvl5pPr marL="975299" indent="0">
              <a:buNone/>
              <a:defRPr sz="533"/>
            </a:lvl5pPr>
            <a:lvl6pPr marL="1219124" indent="0">
              <a:buNone/>
              <a:defRPr sz="533"/>
            </a:lvl6pPr>
            <a:lvl7pPr marL="1462949" indent="0">
              <a:buNone/>
              <a:defRPr sz="533"/>
            </a:lvl7pPr>
            <a:lvl8pPr marL="1706773" indent="0">
              <a:buNone/>
              <a:defRPr sz="533"/>
            </a:lvl8pPr>
            <a:lvl9pPr marL="1950598" indent="0">
              <a:buNone/>
              <a:defRPr sz="53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BB8AF-FB69-403F-85F7-683AC03BB7B9}" type="datetime1">
              <a:rPr lang="en-US" smtClean="0"/>
              <a:t>5/13/2015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09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7190" y="194734"/>
            <a:ext cx="4732020" cy="706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190" y="973666"/>
            <a:ext cx="4732020" cy="2320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190" y="3390054"/>
            <a:ext cx="1234440" cy="194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4B030-FAC6-4A92-968B-1DD83D325E02}" type="datetime1">
              <a:rPr lang="en-US" smtClean="0"/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17370" y="3390054"/>
            <a:ext cx="1851660" cy="194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74770" y="3390054"/>
            <a:ext cx="1234440" cy="1947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20478-9309-475D-BA50-ECA80D4E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2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487650" rtl="0" eaLnBrk="1" latinLnBrk="0" hangingPunct="1">
        <a:lnSpc>
          <a:spcPct val="90000"/>
        </a:lnSpc>
        <a:spcBef>
          <a:spcPct val="0"/>
        </a:spcBef>
        <a:buNone/>
        <a:defRPr sz="23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1912" indent="-121912" algn="l" defTabSz="48765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1pPr>
      <a:lvl2pPr marL="365737" indent="-121912" algn="l" defTabSz="487650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09562" indent="-121912" algn="l" defTabSz="487650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067" kern="1200">
          <a:solidFill>
            <a:schemeClr val="tx1"/>
          </a:solidFill>
          <a:latin typeface="+mn-lt"/>
          <a:ea typeface="+mn-ea"/>
          <a:cs typeface="+mn-cs"/>
        </a:defRPr>
      </a:lvl3pPr>
      <a:lvl4pPr marL="853387" indent="-121912" algn="l" defTabSz="487650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96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11" indent="-121912" algn="l" defTabSz="487650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960" kern="1200">
          <a:solidFill>
            <a:schemeClr val="tx1"/>
          </a:solidFill>
          <a:latin typeface="+mn-lt"/>
          <a:ea typeface="+mn-ea"/>
          <a:cs typeface="+mn-cs"/>
        </a:defRPr>
      </a:lvl5pPr>
      <a:lvl6pPr marL="1341036" indent="-121912" algn="l" defTabSz="487650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960" kern="1200">
          <a:solidFill>
            <a:schemeClr val="tx1"/>
          </a:solidFill>
          <a:latin typeface="+mn-lt"/>
          <a:ea typeface="+mn-ea"/>
          <a:cs typeface="+mn-cs"/>
        </a:defRPr>
      </a:lvl6pPr>
      <a:lvl7pPr marL="1584861" indent="-121912" algn="l" defTabSz="487650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960" kern="1200">
          <a:solidFill>
            <a:schemeClr val="tx1"/>
          </a:solidFill>
          <a:latin typeface="+mn-lt"/>
          <a:ea typeface="+mn-ea"/>
          <a:cs typeface="+mn-cs"/>
        </a:defRPr>
      </a:lvl7pPr>
      <a:lvl8pPr marL="1828686" indent="-121912" algn="l" defTabSz="487650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960" kern="1200">
          <a:solidFill>
            <a:schemeClr val="tx1"/>
          </a:solidFill>
          <a:latin typeface="+mn-lt"/>
          <a:ea typeface="+mn-ea"/>
          <a:cs typeface="+mn-cs"/>
        </a:defRPr>
      </a:lvl8pPr>
      <a:lvl9pPr marL="2072510" indent="-121912" algn="l" defTabSz="487650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7650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1pPr>
      <a:lvl2pPr marL="243825" algn="l" defTabSz="487650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2pPr>
      <a:lvl3pPr marL="487650" algn="l" defTabSz="487650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3pPr>
      <a:lvl4pPr marL="731474" algn="l" defTabSz="487650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4pPr>
      <a:lvl5pPr marL="975299" algn="l" defTabSz="487650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5pPr>
      <a:lvl6pPr marL="1219124" algn="l" defTabSz="487650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6pPr>
      <a:lvl7pPr marL="1462949" algn="l" defTabSz="487650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7pPr>
      <a:lvl8pPr marL="1706773" algn="l" defTabSz="487650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8pPr>
      <a:lvl9pPr marL="1950598" algn="l" defTabSz="487650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wmf"/><Relationship Id="rId4" Type="http://schemas.openxmlformats.org/officeDocument/2006/relationships/image" Target="../media/image29.png"/><Relationship Id="rId9" Type="http://schemas.openxmlformats.org/officeDocument/2006/relationships/image" Target="../media/image34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jpe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5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72.jpeg"/><Relationship Id="rId10" Type="http://schemas.openxmlformats.org/officeDocument/2006/relationships/image" Target="../media/image35.wmf"/><Relationship Id="rId4" Type="http://schemas.openxmlformats.org/officeDocument/2006/relationships/image" Target="../media/image29.png"/><Relationship Id="rId9" Type="http://schemas.openxmlformats.org/officeDocument/2006/relationships/image" Target="../media/image34.wmf"/><Relationship Id="rId1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WMF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wm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946" y="2263119"/>
            <a:ext cx="4420637" cy="631686"/>
          </a:xfrm>
        </p:spPr>
        <p:txBody>
          <a:bodyPr>
            <a:noAutofit/>
          </a:bodyPr>
          <a:lstStyle/>
          <a:p>
            <a:r>
              <a:rPr lang="en-US" sz="1000" dirty="0" smtClean="0">
                <a:latin typeface="Roboto Condensed" pitchFamily="2" charset="0"/>
                <a:ea typeface="Roboto Condensed" pitchFamily="2" charset="0"/>
              </a:rPr>
              <a:t>Raula Gaikovina</a:t>
            </a:r>
            <a:r>
              <a:rPr lang="en-US" sz="1000" dirty="0">
                <a:latin typeface="Roboto Condensed" pitchFamily="2" charset="0"/>
                <a:ea typeface="Roboto Condensed" pitchFamily="2" charset="0"/>
              </a:rPr>
              <a:t> </a:t>
            </a:r>
            <a:r>
              <a:rPr lang="en-US" sz="1000" dirty="0" smtClean="0">
                <a:latin typeface="Roboto Condensed" pitchFamily="2" charset="0"/>
                <a:ea typeface="Roboto Condensed" pitchFamily="2" charset="0"/>
              </a:rPr>
              <a:t>Kula</a:t>
            </a:r>
          </a:p>
          <a:p>
            <a:r>
              <a:rPr lang="en-US" sz="1000" dirty="0" smtClean="0">
                <a:latin typeface="Roboto Condensed" pitchFamily="2" charset="0"/>
                <a:ea typeface="Roboto Condensed" pitchFamily="2" charset="0"/>
              </a:rPr>
              <a:t>Research Assistant Professor</a:t>
            </a:r>
          </a:p>
          <a:p>
            <a:r>
              <a:rPr lang="en-US" sz="1000" dirty="0" smtClean="0">
                <a:latin typeface="Roboto Condensed" pitchFamily="2" charset="0"/>
                <a:ea typeface="Roboto Condensed" pitchFamily="2" charset="0"/>
              </a:rPr>
              <a:t>Software Engineering Laboratory</a:t>
            </a:r>
          </a:p>
          <a:p>
            <a:r>
              <a:rPr lang="en-US" sz="1000" dirty="0" smtClean="0">
                <a:latin typeface="Roboto Condensed" pitchFamily="2" charset="0"/>
                <a:ea typeface="Roboto Condensed" pitchFamily="2" charset="0"/>
              </a:rPr>
              <a:t>Osaka University</a:t>
            </a:r>
            <a:endParaRPr lang="en-US" sz="1000" dirty="0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9" y="3147130"/>
            <a:ext cx="1120057" cy="3847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21143" y="940904"/>
            <a:ext cx="4663440" cy="877538"/>
          </a:xfrm>
        </p:spPr>
        <p:txBody>
          <a:bodyPr>
            <a:noAutofit/>
          </a:bodyPr>
          <a:lstStyle/>
          <a:p>
            <a:r>
              <a:rPr lang="en-US" sz="2000" dirty="0">
                <a:latin typeface="Roboto Condensed" pitchFamily="2" charset="0"/>
                <a:ea typeface="Roboto Condensed" pitchFamily="2" charset="0"/>
              </a:rPr>
              <a:t>Towards modeling for Large Software Repositories </a:t>
            </a:r>
            <a:endParaRPr lang="en-US" sz="2000" dirty="0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1028" name="Picture 4" descr="http://www.osaka-u.ac.jp/++theme++ou.site.theme/cmn/img/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471" y="3225746"/>
            <a:ext cx="1293329" cy="32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0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49">
        <p:fade/>
      </p:transition>
    </mc:Choice>
    <mc:Fallback xmlns="">
      <p:transition spd="med" advTm="34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" y="-14366"/>
            <a:ext cx="4732020" cy="706967"/>
          </a:xfrm>
        </p:spPr>
        <p:txBody>
          <a:bodyPr/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Library</a:t>
            </a:r>
            <a:r>
              <a:rPr lang="en-US" dirty="0" smtClean="0"/>
              <a:t> </a:t>
            </a: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Maintenance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282" y="1377198"/>
            <a:ext cx="1789018" cy="1734915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3357471" y="1934248"/>
            <a:ext cx="1573650" cy="534802"/>
          </a:xfrm>
          <a:prstGeom prst="wedgeRectCallout">
            <a:avLst>
              <a:gd name="adj1" fmla="val -64176"/>
              <a:gd name="adj2" fmla="val -4480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As the system evolves, dependencies can become complex</a:t>
            </a:r>
            <a:endParaRPr lang="en-AU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82014" y="579294"/>
            <a:ext cx="1362821" cy="892089"/>
          </a:xfrm>
          <a:prstGeom prst="cloudCallout">
            <a:avLst>
              <a:gd name="adj1" fmla="val 81016"/>
              <a:gd name="adj2" fmla="val 4562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sz="463"/>
          </a:p>
        </p:txBody>
      </p:sp>
      <p:pic>
        <p:nvPicPr>
          <p:cNvPr id="10" name="Picture 2" descr="http://theverticalview.files.wordpress.com/2012/11/brown-paper-package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9" y="859453"/>
            <a:ext cx="343971" cy="29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Open Cardboard Box Clip Ar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2" y="762954"/>
            <a:ext cx="296266" cy="3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ular Callout 11"/>
          <p:cNvSpPr/>
          <p:nvPr/>
        </p:nvSpPr>
        <p:spPr>
          <a:xfrm>
            <a:off x="123651" y="1711559"/>
            <a:ext cx="1573650" cy="872620"/>
          </a:xfrm>
          <a:prstGeom prst="wedgeRectCallout">
            <a:avLst>
              <a:gd name="adj1" fmla="val -13422"/>
              <a:gd name="adj2" fmla="val -8697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At the same time…</a:t>
            </a:r>
          </a:p>
          <a:p>
            <a:pPr algn="ctr"/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As libraries evolve, Library Updates to fix </a:t>
            </a:r>
            <a:r>
              <a:rPr lang="en-AU" dirty="0" smtClean="0">
                <a:solidFill>
                  <a:srgbClr val="FF0000"/>
                </a:solidFill>
                <a:latin typeface="Roboto Condensed" pitchFamily="2" charset="0"/>
                <a:ea typeface="Roboto Condensed" pitchFamily="2" charset="0"/>
              </a:rPr>
              <a:t>bugs</a:t>
            </a:r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 and new </a:t>
            </a:r>
            <a:r>
              <a:rPr lang="en-AU" dirty="0" smtClean="0">
                <a:solidFill>
                  <a:srgbClr val="FF0000"/>
                </a:solidFill>
                <a:latin typeface="Roboto Condensed" pitchFamily="2" charset="0"/>
                <a:ea typeface="Roboto Condensed" pitchFamily="2" charset="0"/>
              </a:rPr>
              <a:t>features</a:t>
            </a:r>
            <a:endParaRPr lang="en-AU" dirty="0">
              <a:solidFill>
                <a:srgbClr val="FF000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13" name="Picture 6" descr="C:\Users\Raula-k\AppData\Local\Microsoft\Windows\Temporary Internet Files\Content.IE5\QXFK68P4\MC90044190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31" y="2728584"/>
            <a:ext cx="649153" cy="76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2821386" y="2796247"/>
            <a:ext cx="1573650" cy="534802"/>
          </a:xfrm>
          <a:prstGeom prst="wedgeRectCallout">
            <a:avLst>
              <a:gd name="adj1" fmla="val 65972"/>
              <a:gd name="adj2" fmla="val -293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System Maintainer needs to decide `if’, `when’ and `what to update?’</a:t>
            </a:r>
            <a:endParaRPr lang="en-AU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3268641" y="722803"/>
            <a:ext cx="1573650" cy="727026"/>
          </a:xfrm>
          <a:prstGeom prst="wedgeRectCallout">
            <a:avLst>
              <a:gd name="adj1" fmla="val -77918"/>
              <a:gd name="adj2" fmla="val 4945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But any changes may disrupt dependencies, causing </a:t>
            </a:r>
          </a:p>
          <a:p>
            <a:pPr algn="ctr"/>
            <a:r>
              <a:rPr lang="en-AU" dirty="0">
                <a:latin typeface="Roboto Condensed" pitchFamily="2" charset="0"/>
                <a:ea typeface="Roboto Condensed" pitchFamily="2" charset="0"/>
              </a:rPr>
              <a:t>l</a:t>
            </a:r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ibrary breakages</a:t>
            </a:r>
            <a:endParaRPr lang="en-AU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10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44" y="2660238"/>
            <a:ext cx="753566" cy="5274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914" y="2704240"/>
            <a:ext cx="865141" cy="48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lowchart: Alternate Process 24"/>
          <p:cNvSpPr/>
          <p:nvPr/>
        </p:nvSpPr>
        <p:spPr>
          <a:xfrm>
            <a:off x="2311846" y="820605"/>
            <a:ext cx="2191997" cy="2726109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921" y="80739"/>
            <a:ext cx="3518662" cy="70696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Popular Library Dependence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18" y="2651377"/>
            <a:ext cx="1178952" cy="9260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05" y="2042292"/>
            <a:ext cx="354016" cy="3540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13" y="2467066"/>
            <a:ext cx="557334" cy="5404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86" y="3238110"/>
            <a:ext cx="207435" cy="2011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119" y="2992754"/>
            <a:ext cx="506014" cy="4907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339" y="2425688"/>
            <a:ext cx="290190" cy="2814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28" y="2940585"/>
            <a:ext cx="249422" cy="241879"/>
          </a:xfrm>
          <a:prstGeom prst="rect">
            <a:avLst/>
          </a:prstGeom>
        </p:spPr>
      </p:pic>
      <p:pic>
        <p:nvPicPr>
          <p:cNvPr id="17" name="Picture 5" descr="C:\Users\Raula-k\AppData\Local\Microsoft\Windows\Temporary Internet Files\Content.IE5\8W60HW2S\MC900229515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3923" y="1037327"/>
            <a:ext cx="620327" cy="73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Raula-k\AppData\Local\Microsoft\Windows\Temporary Internet Files\Content.IE5\8W60HW2S\MC900330999[1]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944" y="2853749"/>
            <a:ext cx="288018" cy="39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ular Callout 18"/>
          <p:cNvSpPr/>
          <p:nvPr/>
        </p:nvSpPr>
        <p:spPr>
          <a:xfrm>
            <a:off x="62153" y="980012"/>
            <a:ext cx="1573650" cy="534802"/>
          </a:xfrm>
          <a:prstGeom prst="wedgeRectCallout">
            <a:avLst>
              <a:gd name="adj1" fmla="val 75459"/>
              <a:gd name="adj2" fmla="val 3980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We can mine data from similar systems to find `wisdom of the crowd’</a:t>
            </a:r>
            <a:endParaRPr lang="en-AU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1488" y="1584851"/>
            <a:ext cx="822661" cy="4090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OSS </a:t>
            </a:r>
          </a:p>
          <a:p>
            <a:r>
              <a:rPr lang="en-US" dirty="0" smtClean="0"/>
              <a:t>systems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32" y="2230661"/>
            <a:ext cx="818974" cy="6230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38" y="923101"/>
            <a:ext cx="661750" cy="6617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55" y="2840004"/>
            <a:ext cx="207435" cy="2011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4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livescience.com/images/i/000/033/696/wW3/spiral-galaxy-ngc1232-1920.jpg?13535537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0" y="194365"/>
            <a:ext cx="5400102" cy="33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9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81" y="44795"/>
            <a:ext cx="4732020" cy="70696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Universe of Super Repositories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" name="AutoShape 2" descr="「javascript」の画像検索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953" y="1114065"/>
            <a:ext cx="525381" cy="4475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90" y="1039137"/>
            <a:ext cx="512692" cy="5481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332" y="1114065"/>
            <a:ext cx="585724" cy="4459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959" y="1177220"/>
            <a:ext cx="629284" cy="319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5" y="1914647"/>
            <a:ext cx="494665" cy="357883"/>
          </a:xfrm>
          <a:prstGeom prst="rect">
            <a:avLst/>
          </a:prstGeom>
        </p:spPr>
      </p:pic>
      <p:sp>
        <p:nvSpPr>
          <p:cNvPr id="13" name="AutoShape 6" descr="「maven apache」の画像検索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4" descr="The Central Reposito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71" y="2862054"/>
            <a:ext cx="1116316" cy="12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337" y="2251054"/>
            <a:ext cx="651140" cy="250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Maven 2</a:t>
            </a:r>
            <a:endParaRPr lang="en-US" dirty="0"/>
          </a:p>
        </p:txBody>
      </p:sp>
      <p:pic>
        <p:nvPicPr>
          <p:cNvPr id="17" name="Picture 2" descr="http://media.creativebloq.futurecdn.net/sites/creativebloq.com/files/images/2013/06/16-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76" y="528862"/>
            <a:ext cx="680367" cy="5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7348" y="2726167"/>
            <a:ext cx="517355" cy="347059"/>
          </a:xfrm>
          <a:prstGeom prst="rect">
            <a:avLst/>
          </a:prstGeom>
        </p:spPr>
      </p:pic>
      <p:sp>
        <p:nvSpPr>
          <p:cNvPr id="19" name="AutoShape 8" descr="「ruby on rails」の画像検索結果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2383" y="987803"/>
            <a:ext cx="587286" cy="6984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9239" y="2777736"/>
            <a:ext cx="759831" cy="2954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0231" y="2056241"/>
            <a:ext cx="779008" cy="216289"/>
          </a:xfrm>
          <a:prstGeom prst="rect">
            <a:avLst/>
          </a:prstGeom>
        </p:spPr>
      </p:pic>
      <p:pic>
        <p:nvPicPr>
          <p:cNvPr id="2058" name="Picture 10" descr="http://www.zentut.com/wp-content/uploads/2012/12/Perl-Modul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939" y="2777736"/>
            <a:ext cx="654304" cy="34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99891" y="2941515"/>
            <a:ext cx="912749" cy="9478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966576" y="2663202"/>
            <a:ext cx="489236" cy="250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CRAN</a:t>
            </a:r>
            <a:endParaRPr lang="en-US" dirty="0"/>
          </a:p>
        </p:txBody>
      </p:sp>
      <p:sp>
        <p:nvSpPr>
          <p:cNvPr id="26" name="Down Arrow 25"/>
          <p:cNvSpPr/>
          <p:nvPr/>
        </p:nvSpPr>
        <p:spPr>
          <a:xfrm rot="10800000">
            <a:off x="3031744" y="1784096"/>
            <a:ext cx="251968" cy="87910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rot="10800000">
            <a:off x="1739378" y="1724832"/>
            <a:ext cx="251968" cy="87910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 rot="10800000">
            <a:off x="4085210" y="1737665"/>
            <a:ext cx="251968" cy="87910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 rot="10800000">
            <a:off x="4940617" y="1686274"/>
            <a:ext cx="251968" cy="87910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 rot="10800000">
            <a:off x="680093" y="1645919"/>
            <a:ext cx="142834" cy="113181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85" y="945742"/>
            <a:ext cx="619524" cy="47134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34" y="749862"/>
            <a:ext cx="1718740" cy="250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Consumer System Repositories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40928" y="3264699"/>
            <a:ext cx="1172116" cy="250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Library Repositories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74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Abstract Model of Use and Update Relations</a:t>
            </a:r>
            <a:br>
              <a:rPr lang="en-AU" dirty="0" smtClean="0">
                <a:latin typeface="Roboto Condensed" pitchFamily="2" charset="0"/>
                <a:ea typeface="Roboto Condensed" pitchFamily="2" charset="0"/>
              </a:rPr>
            </a:br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SUG (Software Universe Graph)</a:t>
            </a:r>
            <a:endParaRPr lang="en-AU" dirty="0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484" y="2370459"/>
            <a:ext cx="660498" cy="430963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908670" y="1003453"/>
            <a:ext cx="3709249" cy="2266795"/>
            <a:chOff x="-30517" y="10165"/>
            <a:chExt cx="11404199" cy="6738737"/>
          </a:xfrm>
        </p:grpSpPr>
        <p:grpSp>
          <p:nvGrpSpPr>
            <p:cNvPr id="52" name="Group 51"/>
            <p:cNvGrpSpPr/>
            <p:nvPr/>
          </p:nvGrpSpPr>
          <p:grpSpPr>
            <a:xfrm>
              <a:off x="2327134" y="4225764"/>
              <a:ext cx="1633269" cy="969032"/>
              <a:chOff x="508958" y="1009292"/>
              <a:chExt cx="2380891" cy="2389516"/>
            </a:xfrm>
          </p:grpSpPr>
          <p:sp>
            <p:nvSpPr>
              <p:cNvPr id="92" name="Rounded Rectangle 91"/>
              <p:cNvSpPr/>
              <p:nvPr/>
            </p:nvSpPr>
            <p:spPr>
              <a:xfrm>
                <a:off x="508958" y="1009292"/>
                <a:ext cx="2380891" cy="2389516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60">
                  <a:latin typeface="Roboto Condensed" pitchFamily="2" charset="0"/>
                  <a:ea typeface="Roboto Condensed" pitchFamily="2" charset="0"/>
                </a:endParaRPr>
              </a:p>
            </p:txBody>
          </p:sp>
          <p:sp>
            <p:nvSpPr>
              <p:cNvPr id="93" name="Flowchart: Multidocument 92"/>
              <p:cNvSpPr/>
              <p:nvPr/>
            </p:nvSpPr>
            <p:spPr>
              <a:xfrm>
                <a:off x="987089" y="2284587"/>
                <a:ext cx="1362894" cy="941692"/>
              </a:xfrm>
              <a:prstGeom prst="flowChartMultidocumen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AU" sz="36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  <p:sp>
            <p:nvSpPr>
              <p:cNvPr id="94" name="Flowchart: Multidocument 93"/>
              <p:cNvSpPr/>
              <p:nvPr/>
            </p:nvSpPr>
            <p:spPr>
              <a:xfrm>
                <a:off x="987089" y="1161740"/>
                <a:ext cx="1362894" cy="941692"/>
              </a:xfrm>
              <a:prstGeom prst="flowChartMultidocumen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AU" sz="36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6371431" y="681720"/>
              <a:ext cx="1633269" cy="969032"/>
              <a:chOff x="508958" y="1009292"/>
              <a:chExt cx="2380891" cy="2389516"/>
            </a:xfrm>
          </p:grpSpPr>
          <p:sp>
            <p:nvSpPr>
              <p:cNvPr id="89" name="Rounded Rectangle 88"/>
              <p:cNvSpPr/>
              <p:nvPr/>
            </p:nvSpPr>
            <p:spPr>
              <a:xfrm>
                <a:off x="508958" y="1009292"/>
                <a:ext cx="2380891" cy="2389516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60">
                  <a:latin typeface="Roboto Condensed" pitchFamily="2" charset="0"/>
                  <a:ea typeface="Roboto Condensed" pitchFamily="2" charset="0"/>
                </a:endParaRPr>
              </a:p>
            </p:txBody>
          </p:sp>
          <p:sp>
            <p:nvSpPr>
              <p:cNvPr id="90" name="Flowchart: Multidocument 89"/>
              <p:cNvSpPr/>
              <p:nvPr/>
            </p:nvSpPr>
            <p:spPr>
              <a:xfrm>
                <a:off x="987089" y="2284587"/>
                <a:ext cx="1362894" cy="941692"/>
              </a:xfrm>
              <a:prstGeom prst="flowChartMultidocumen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AU" sz="36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  <p:sp>
            <p:nvSpPr>
              <p:cNvPr id="91" name="Flowchart: Multidocument 90"/>
              <p:cNvSpPr/>
              <p:nvPr/>
            </p:nvSpPr>
            <p:spPr>
              <a:xfrm>
                <a:off x="987089" y="1161740"/>
                <a:ext cx="1362894" cy="941692"/>
              </a:xfrm>
              <a:prstGeom prst="flowChartMultidocumen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AU" sz="36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2915274" y="604029"/>
              <a:ext cx="1633269" cy="969032"/>
              <a:chOff x="508958" y="1009292"/>
              <a:chExt cx="2380891" cy="2389516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508958" y="1009292"/>
                <a:ext cx="2380891" cy="2389516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60">
                  <a:latin typeface="Roboto Condensed" pitchFamily="2" charset="0"/>
                  <a:ea typeface="Roboto Condensed" pitchFamily="2" charset="0"/>
                </a:endParaRPr>
              </a:p>
            </p:txBody>
          </p:sp>
          <p:sp>
            <p:nvSpPr>
              <p:cNvPr id="87" name="Flowchart: Multidocument 86"/>
              <p:cNvSpPr/>
              <p:nvPr/>
            </p:nvSpPr>
            <p:spPr>
              <a:xfrm>
                <a:off x="987089" y="2284587"/>
                <a:ext cx="1362894" cy="941692"/>
              </a:xfrm>
              <a:prstGeom prst="flowChartMultidocumen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AU" sz="36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  <p:sp>
            <p:nvSpPr>
              <p:cNvPr id="88" name="Flowchart: Multidocument 87"/>
              <p:cNvSpPr/>
              <p:nvPr/>
            </p:nvSpPr>
            <p:spPr>
              <a:xfrm>
                <a:off x="987089" y="1161740"/>
                <a:ext cx="1362894" cy="941692"/>
              </a:xfrm>
              <a:prstGeom prst="flowChartMultidocumen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AU" sz="36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2861740" y="166683"/>
                  <a:ext cx="298128" cy="329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72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720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en-US" sz="72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720" b="1" dirty="0"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1739" y="166685"/>
                  <a:ext cx="298128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4694" r="-28571" b="-14754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2218314" y="3833286"/>
                  <a:ext cx="419922" cy="329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72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720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sz="72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720" b="1" dirty="0"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8315" y="3833285"/>
                  <a:ext cx="419923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4493" r="-2899" b="-16667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4389200" y="3780944"/>
                  <a:ext cx="356821" cy="329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72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720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AU" sz="72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720" b="1" dirty="0"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9199" y="3780944"/>
                  <a:ext cx="391069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7188" r="-7813" b="-14754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8" name="Group 57"/>
            <p:cNvGrpSpPr/>
            <p:nvPr/>
          </p:nvGrpSpPr>
          <p:grpSpPr>
            <a:xfrm>
              <a:off x="6669560" y="4224489"/>
              <a:ext cx="1633269" cy="969032"/>
              <a:chOff x="508958" y="1009292"/>
              <a:chExt cx="2380891" cy="2389516"/>
            </a:xfrm>
          </p:grpSpPr>
          <p:sp>
            <p:nvSpPr>
              <p:cNvPr id="83" name="Rounded Rectangle 82"/>
              <p:cNvSpPr/>
              <p:nvPr/>
            </p:nvSpPr>
            <p:spPr>
              <a:xfrm>
                <a:off x="508958" y="1009292"/>
                <a:ext cx="2380891" cy="2389516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60">
                  <a:latin typeface="Roboto Condensed" pitchFamily="2" charset="0"/>
                  <a:ea typeface="Roboto Condensed" pitchFamily="2" charset="0"/>
                </a:endParaRPr>
              </a:p>
            </p:txBody>
          </p:sp>
          <p:sp>
            <p:nvSpPr>
              <p:cNvPr id="84" name="Flowchart: Multidocument 83"/>
              <p:cNvSpPr/>
              <p:nvPr/>
            </p:nvSpPr>
            <p:spPr>
              <a:xfrm>
                <a:off x="987089" y="2284587"/>
                <a:ext cx="1362894" cy="941692"/>
              </a:xfrm>
              <a:prstGeom prst="flowChartMultidocumen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AU" sz="36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  <p:sp>
            <p:nvSpPr>
              <p:cNvPr id="85" name="Flowchart: Multidocument 84"/>
              <p:cNvSpPr/>
              <p:nvPr/>
            </p:nvSpPr>
            <p:spPr>
              <a:xfrm>
                <a:off x="987089" y="1161740"/>
                <a:ext cx="1362894" cy="941692"/>
              </a:xfrm>
              <a:prstGeom prst="flowChartMultidocumen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AU" sz="36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6553113" y="3804925"/>
                  <a:ext cx="356821" cy="329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72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720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AU" sz="72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720" b="1" dirty="0"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3113" y="3804925"/>
                  <a:ext cx="391069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8750" r="-7813" b="-14754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Right Arrow 59"/>
            <p:cNvSpPr/>
            <p:nvPr/>
          </p:nvSpPr>
          <p:spPr>
            <a:xfrm>
              <a:off x="830884" y="5956511"/>
              <a:ext cx="10542798" cy="792391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AU" sz="720" b="1" dirty="0">
                  <a:latin typeface="Roboto Condensed" pitchFamily="2" charset="0"/>
                  <a:ea typeface="Roboto Condensed" pitchFamily="2" charset="0"/>
                </a:rPr>
                <a:t>TIME</a:t>
              </a: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4469014" y="4196516"/>
              <a:ext cx="1633269" cy="969032"/>
              <a:chOff x="508958" y="1009292"/>
              <a:chExt cx="2380891" cy="2389516"/>
            </a:xfrm>
          </p:grpSpPr>
          <p:sp>
            <p:nvSpPr>
              <p:cNvPr id="80" name="Rounded Rectangle 79"/>
              <p:cNvSpPr/>
              <p:nvPr/>
            </p:nvSpPr>
            <p:spPr>
              <a:xfrm>
                <a:off x="508958" y="1009292"/>
                <a:ext cx="2380891" cy="2389516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60">
                  <a:latin typeface="Roboto Condensed" pitchFamily="2" charset="0"/>
                  <a:ea typeface="Roboto Condensed" pitchFamily="2" charset="0"/>
                </a:endParaRPr>
              </a:p>
            </p:txBody>
          </p:sp>
          <p:sp>
            <p:nvSpPr>
              <p:cNvPr id="81" name="Flowchart: Multidocument 80"/>
              <p:cNvSpPr/>
              <p:nvPr/>
            </p:nvSpPr>
            <p:spPr>
              <a:xfrm>
                <a:off x="987089" y="2284587"/>
                <a:ext cx="1362894" cy="941692"/>
              </a:xfrm>
              <a:prstGeom prst="flowChartMultidocumen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AU" sz="36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  <p:sp>
            <p:nvSpPr>
              <p:cNvPr id="82" name="Flowchart: Multidocument 81"/>
              <p:cNvSpPr/>
              <p:nvPr/>
            </p:nvSpPr>
            <p:spPr>
              <a:xfrm>
                <a:off x="987089" y="1161740"/>
                <a:ext cx="1362894" cy="941692"/>
              </a:xfrm>
              <a:prstGeom prst="flowChartMultidocumen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AU" sz="36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6371433" y="203382"/>
                  <a:ext cx="298128" cy="3293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72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720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en-AU" sz="72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720" b="1" dirty="0"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1431" y="203380"/>
                  <a:ext cx="298128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4694" r="-28571" b="-14754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TextBox 65"/>
            <p:cNvSpPr txBox="1"/>
            <p:nvPr/>
          </p:nvSpPr>
          <p:spPr>
            <a:xfrm>
              <a:off x="-30517" y="5294779"/>
              <a:ext cx="2051234" cy="768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80" dirty="0">
                  <a:latin typeface="Roboto Condensed" pitchFamily="2" charset="0"/>
                  <a:ea typeface="Roboto Condensed" pitchFamily="2" charset="0"/>
                </a:rPr>
                <a:t>System S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-30517" y="10165"/>
              <a:ext cx="1957594" cy="768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80" dirty="0">
                  <a:latin typeface="Roboto Condensed" pitchFamily="2" charset="0"/>
                  <a:ea typeface="Roboto Condensed" pitchFamily="2" charset="0"/>
                </a:rPr>
                <a:t>Library L</a:t>
              </a: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4205317" y="1641073"/>
              <a:ext cx="1031584" cy="2319439"/>
            </a:xfrm>
            <a:prstGeom prst="straightConnector1">
              <a:avLst/>
            </a:prstGeom>
            <a:ln w="98425">
              <a:solidFill>
                <a:schemeClr val="accent2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1812514" y="1685240"/>
              <a:ext cx="1754971" cy="2354681"/>
              <a:chOff x="397419" y="1751744"/>
              <a:chExt cx="2799445" cy="2267157"/>
            </a:xfrm>
          </p:grpSpPr>
          <p:cxnSp>
            <p:nvCxnSpPr>
              <p:cNvPr id="78" name="Straight Arrow Connector 77"/>
              <p:cNvCxnSpPr/>
              <p:nvPr/>
            </p:nvCxnSpPr>
            <p:spPr>
              <a:xfrm>
                <a:off x="3183571" y="1751744"/>
                <a:ext cx="13293" cy="2267157"/>
              </a:xfrm>
              <a:prstGeom prst="straightConnector1">
                <a:avLst/>
              </a:prstGeom>
              <a:ln w="98425">
                <a:solidFill>
                  <a:schemeClr val="accent1">
                    <a:lumMod val="75000"/>
                  </a:schemeClr>
                </a:solidFill>
                <a:prstDash val="solid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 rot="16200000">
                <a:off x="19165" y="2274362"/>
                <a:ext cx="1684818" cy="92830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AU" sz="630" dirty="0">
                    <a:latin typeface="Roboto Condensed" pitchFamily="2" charset="0"/>
                    <a:ea typeface="Roboto Condensed" pitchFamily="2" charset="0"/>
                  </a:rPr>
                  <a:t>Depends(S,L)</a:t>
                </a:r>
              </a:p>
            </p:txBody>
          </p:sp>
        </p:grpSp>
        <p:cxnSp>
          <p:nvCxnSpPr>
            <p:cNvPr id="70" name="Straight Arrow Connector 69"/>
            <p:cNvCxnSpPr/>
            <p:nvPr/>
          </p:nvCxnSpPr>
          <p:spPr>
            <a:xfrm>
              <a:off x="6944182" y="1700186"/>
              <a:ext cx="479873" cy="2265424"/>
            </a:xfrm>
            <a:prstGeom prst="straightConnector1">
              <a:avLst/>
            </a:prstGeom>
            <a:ln w="98425">
              <a:solidFill>
                <a:schemeClr val="accent6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/>
            <p:cNvGrpSpPr/>
            <p:nvPr/>
          </p:nvGrpSpPr>
          <p:grpSpPr>
            <a:xfrm>
              <a:off x="8551425" y="4210217"/>
              <a:ext cx="1956818" cy="969032"/>
              <a:chOff x="508958" y="1009292"/>
              <a:chExt cx="2380891" cy="2389516"/>
            </a:xfrm>
          </p:grpSpPr>
          <p:sp>
            <p:nvSpPr>
              <p:cNvPr id="75" name="Rounded Rectangle 74"/>
              <p:cNvSpPr/>
              <p:nvPr/>
            </p:nvSpPr>
            <p:spPr>
              <a:xfrm>
                <a:off x="508958" y="1009292"/>
                <a:ext cx="2380891" cy="2389516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60">
                  <a:latin typeface="Roboto Condensed" pitchFamily="2" charset="0"/>
                  <a:ea typeface="Roboto Condensed" pitchFamily="2" charset="0"/>
                </a:endParaRPr>
              </a:p>
            </p:txBody>
          </p:sp>
          <p:sp>
            <p:nvSpPr>
              <p:cNvPr id="76" name="Flowchart: Multidocument 75"/>
              <p:cNvSpPr/>
              <p:nvPr/>
            </p:nvSpPr>
            <p:spPr>
              <a:xfrm>
                <a:off x="987089" y="2284587"/>
                <a:ext cx="1362894" cy="941692"/>
              </a:xfrm>
              <a:prstGeom prst="flowChartMultidocumen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AU" sz="36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  <p:sp>
            <p:nvSpPr>
              <p:cNvPr id="77" name="Flowchart: Multidocument 76"/>
              <p:cNvSpPr/>
              <p:nvPr/>
            </p:nvSpPr>
            <p:spPr>
              <a:xfrm>
                <a:off x="987089" y="1161740"/>
                <a:ext cx="1362894" cy="941692"/>
              </a:xfrm>
              <a:prstGeom prst="flowChartMultidocumen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AU" sz="360" dirty="0">
                  <a:latin typeface="Roboto Condensed" pitchFamily="2" charset="0"/>
                  <a:ea typeface="Roboto Condensed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8434978" y="3790653"/>
                  <a:ext cx="356821" cy="3293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72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720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AU" sz="720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US" sz="720" b="1" dirty="0">
                    <a:latin typeface="Roboto Condensed" pitchFamily="2" charset="0"/>
                    <a:ea typeface="Roboto Condensed" pitchFamily="2" charset="0"/>
                  </a:endParaRPr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4978" y="3790653"/>
                  <a:ext cx="391068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8750" r="-7813" b="-16667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4" name="Straight Arrow Connector 73"/>
            <p:cNvCxnSpPr/>
            <p:nvPr/>
          </p:nvCxnSpPr>
          <p:spPr>
            <a:xfrm>
              <a:off x="4721109" y="1555388"/>
              <a:ext cx="4646950" cy="2410222"/>
            </a:xfrm>
            <a:prstGeom prst="straightConnector1">
              <a:avLst/>
            </a:prstGeom>
            <a:ln w="98425">
              <a:solidFill>
                <a:schemeClr val="accent6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1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Oval 169"/>
          <p:cNvSpPr/>
          <p:nvPr/>
        </p:nvSpPr>
        <p:spPr>
          <a:xfrm>
            <a:off x="1102309" y="2778581"/>
            <a:ext cx="887774" cy="32137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17" name="Straight Connector 16"/>
          <p:cNvCxnSpPr>
            <a:stCxn id="123" idx="2"/>
          </p:cNvCxnSpPr>
          <p:nvPr/>
        </p:nvCxnSpPr>
        <p:spPr>
          <a:xfrm>
            <a:off x="884312" y="1550616"/>
            <a:ext cx="0" cy="1911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Diamond 122"/>
          <p:cNvSpPr/>
          <p:nvPr/>
        </p:nvSpPr>
        <p:spPr>
          <a:xfrm>
            <a:off x="833301" y="1406089"/>
            <a:ext cx="102021" cy="144527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45" name="Diamond 44"/>
          <p:cNvSpPr/>
          <p:nvPr/>
        </p:nvSpPr>
        <p:spPr>
          <a:xfrm>
            <a:off x="834735" y="766356"/>
            <a:ext cx="102021" cy="144527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cxnSp>
        <p:nvCxnSpPr>
          <p:cNvPr id="20" name="Straight Connector 19"/>
          <p:cNvCxnSpPr>
            <a:stCxn id="45" idx="2"/>
            <a:endCxn id="89" idx="0"/>
          </p:cNvCxnSpPr>
          <p:nvPr/>
        </p:nvCxnSpPr>
        <p:spPr>
          <a:xfrm>
            <a:off x="885746" y="910883"/>
            <a:ext cx="10523" cy="1802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520818" y="441578"/>
            <a:ext cx="736191" cy="31328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dirty="0"/>
              <a:t>Repository</a:t>
            </a:r>
          </a:p>
          <a:p>
            <a:pPr algn="ctr"/>
            <a:r>
              <a:rPr lang="en-US" sz="900" dirty="0"/>
              <a:t>Universe</a:t>
            </a:r>
          </a:p>
        </p:txBody>
      </p:sp>
      <p:sp>
        <p:nvSpPr>
          <p:cNvPr id="89" name="Rectangle 88"/>
          <p:cNvSpPr/>
          <p:nvPr/>
        </p:nvSpPr>
        <p:spPr>
          <a:xfrm>
            <a:off x="528174" y="1091105"/>
            <a:ext cx="736191" cy="31328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dirty="0"/>
              <a:t>Super </a:t>
            </a:r>
          </a:p>
          <a:p>
            <a:pPr algn="ctr"/>
            <a:r>
              <a:rPr lang="en-US" sz="900" dirty="0"/>
              <a:t>Repository</a:t>
            </a:r>
          </a:p>
        </p:txBody>
      </p:sp>
      <p:sp>
        <p:nvSpPr>
          <p:cNvPr id="95" name="Rectangle 94"/>
          <p:cNvSpPr/>
          <p:nvPr/>
        </p:nvSpPr>
        <p:spPr>
          <a:xfrm>
            <a:off x="516121" y="2524802"/>
            <a:ext cx="736382" cy="34735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dirty="0"/>
              <a:t>Code Release</a:t>
            </a:r>
          </a:p>
        </p:txBody>
      </p:sp>
      <p:sp>
        <p:nvSpPr>
          <p:cNvPr id="96" name="Diamond 95"/>
          <p:cNvSpPr/>
          <p:nvPr/>
        </p:nvSpPr>
        <p:spPr>
          <a:xfrm>
            <a:off x="833528" y="2002105"/>
            <a:ext cx="102021" cy="144527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cxnSp>
        <p:nvCxnSpPr>
          <p:cNvPr id="97" name="Straight Connector 96"/>
          <p:cNvCxnSpPr>
            <a:stCxn id="96" idx="2"/>
            <a:endCxn id="95" idx="0"/>
          </p:cNvCxnSpPr>
          <p:nvPr/>
        </p:nvCxnSpPr>
        <p:spPr>
          <a:xfrm flipH="1">
            <a:off x="884312" y="2146631"/>
            <a:ext cx="226" cy="3781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7" name="Rectangle 136"/>
          <p:cNvSpPr/>
          <p:nvPr/>
        </p:nvSpPr>
        <p:spPr>
          <a:xfrm>
            <a:off x="4824711" y="1129617"/>
            <a:ext cx="616403" cy="27655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dirty="0"/>
              <a:t>SUG</a:t>
            </a:r>
          </a:p>
        </p:txBody>
      </p:sp>
      <p:cxnSp>
        <p:nvCxnSpPr>
          <p:cNvPr id="142" name="Elbow Connector 141"/>
          <p:cNvCxnSpPr>
            <a:stCxn id="95" idx="2"/>
            <a:endCxn id="139" idx="2"/>
          </p:cNvCxnSpPr>
          <p:nvPr/>
        </p:nvCxnSpPr>
        <p:spPr>
          <a:xfrm rot="5400000" flipH="1" flipV="1">
            <a:off x="2399956" y="1348289"/>
            <a:ext cx="8228" cy="3039516"/>
          </a:xfrm>
          <a:prstGeom prst="bentConnector3">
            <a:avLst>
              <a:gd name="adj1" fmla="val -4783160"/>
            </a:avLst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5" name="Elbow Connector 144"/>
          <p:cNvCxnSpPr>
            <a:stCxn id="81" idx="2"/>
            <a:endCxn id="139" idx="3"/>
          </p:cNvCxnSpPr>
          <p:nvPr/>
        </p:nvCxnSpPr>
        <p:spPr>
          <a:xfrm rot="5400000">
            <a:off x="4079192" y="1654596"/>
            <a:ext cx="1145609" cy="955584"/>
          </a:xfrm>
          <a:prstGeom prst="bentConnector2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71" name="TextBox 170"/>
          <p:cNvSpPr txBox="1"/>
          <p:nvPr/>
        </p:nvSpPr>
        <p:spPr>
          <a:xfrm>
            <a:off x="1350221" y="2743629"/>
            <a:ext cx="5180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update</a:t>
            </a:r>
          </a:p>
        </p:txBody>
      </p:sp>
      <p:cxnSp>
        <p:nvCxnSpPr>
          <p:cNvPr id="173" name="Elbow Connector 172"/>
          <p:cNvCxnSpPr>
            <a:stCxn id="170" idx="6"/>
            <a:endCxn id="87" idx="2"/>
          </p:cNvCxnSpPr>
          <p:nvPr/>
        </p:nvCxnSpPr>
        <p:spPr>
          <a:xfrm>
            <a:off x="1990083" y="2939270"/>
            <a:ext cx="829709" cy="59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0" name="Elbow Connector 189"/>
          <p:cNvCxnSpPr>
            <a:stCxn id="164" idx="6"/>
            <a:endCxn id="93" idx="2"/>
          </p:cNvCxnSpPr>
          <p:nvPr/>
        </p:nvCxnSpPr>
        <p:spPr>
          <a:xfrm>
            <a:off x="1990824" y="2481285"/>
            <a:ext cx="831562" cy="2839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4" name="TextBox 203"/>
          <p:cNvSpPr txBox="1"/>
          <p:nvPr/>
        </p:nvSpPr>
        <p:spPr>
          <a:xfrm>
            <a:off x="4158576" y="2716577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1..*</a:t>
            </a:r>
          </a:p>
        </p:txBody>
      </p:sp>
      <p:sp>
        <p:nvSpPr>
          <p:cNvPr id="205" name="TextBox 204"/>
          <p:cNvSpPr txBox="1"/>
          <p:nvPr/>
        </p:nvSpPr>
        <p:spPr>
          <a:xfrm rot="16200000">
            <a:off x="4888023" y="1926631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composed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99960" y="2248198"/>
            <a:ext cx="1056639" cy="402073"/>
            <a:chOff x="2222134" y="4360996"/>
            <a:chExt cx="2348087" cy="893497"/>
          </a:xfrm>
        </p:grpSpPr>
        <p:sp>
          <p:nvSpPr>
            <p:cNvPr id="164" name="Oval 163"/>
            <p:cNvSpPr/>
            <p:nvPr/>
          </p:nvSpPr>
          <p:spPr>
            <a:xfrm>
              <a:off x="2494734" y="4503436"/>
              <a:ext cx="1929320" cy="751057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3067638" y="4440812"/>
              <a:ext cx="809338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/>
                <a:t>dep</a:t>
              </a:r>
              <a:endParaRPr lang="en-US" sz="900" dirty="0"/>
            </a:p>
          </p:txBody>
        </p:sp>
        <p:sp>
          <p:nvSpPr>
            <p:cNvPr id="199" name="Diamond 198"/>
            <p:cNvSpPr/>
            <p:nvPr/>
          </p:nvSpPr>
          <p:spPr>
            <a:xfrm>
              <a:off x="2468665" y="4731517"/>
              <a:ext cx="176408" cy="255266"/>
            </a:xfrm>
            <a:prstGeom prst="diamon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41148" tIns="20574" rIns="41148" bIns="2057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2222134" y="4360996"/>
              <a:ext cx="538609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1</a:t>
              </a: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3775132" y="4608730"/>
              <a:ext cx="795089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0..1</a:t>
              </a:r>
            </a:p>
          </p:txBody>
        </p:sp>
      </p:grpSp>
      <p:sp>
        <p:nvSpPr>
          <p:cNvPr id="208" name="TextBox 207"/>
          <p:cNvSpPr txBox="1"/>
          <p:nvPr/>
        </p:nvSpPr>
        <p:spPr>
          <a:xfrm>
            <a:off x="985446" y="2922077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1702302" y="2826153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0..*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540894" y="1986284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1..*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587241" y="2356414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1..*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564471" y="1374067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1..*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564470" y="1550145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1..*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935322" y="844151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composed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919378" y="1495697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hosts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604579" y="2151658"/>
            <a:ext cx="4093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has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618571" y="706820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622381" y="905981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1..*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13959" y="41782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boto Condensed" pitchFamily="2" charset="0"/>
                <a:ea typeface="Roboto Condensed" pitchFamily="2" charset="0"/>
              </a:rPr>
              <a:t>Meta-model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3483937" y="-64082"/>
            <a:ext cx="1841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Roboto Condensed" pitchFamily="2" charset="0"/>
                <a:ea typeface="Roboto Condensed" pitchFamily="2" charset="0"/>
              </a:rPr>
              <a:t>Software Universe Graph (SUG)</a:t>
            </a:r>
          </a:p>
        </p:txBody>
      </p:sp>
      <p:cxnSp>
        <p:nvCxnSpPr>
          <p:cNvPr id="4" name="Elbow Connector 3"/>
          <p:cNvCxnSpPr>
            <a:stCxn id="89" idx="3"/>
            <a:endCxn id="78" idx="1"/>
          </p:cNvCxnSpPr>
          <p:nvPr/>
        </p:nvCxnSpPr>
        <p:spPr>
          <a:xfrm>
            <a:off x="1264365" y="1247750"/>
            <a:ext cx="2559413" cy="9423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00556" y="1020100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maps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018039" y="2268025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maps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009384" y="2712117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maps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012980" y="3083772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maps</a:t>
            </a:r>
          </a:p>
        </p:txBody>
      </p:sp>
      <p:sp>
        <p:nvSpPr>
          <p:cNvPr id="77" name="Diamond 76"/>
          <p:cNvSpPr/>
          <p:nvPr/>
        </p:nvSpPr>
        <p:spPr>
          <a:xfrm>
            <a:off x="1253723" y="545250"/>
            <a:ext cx="139266" cy="106974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cxnSp>
        <p:nvCxnSpPr>
          <p:cNvPr id="10" name="Elbow Connector 9"/>
          <p:cNvCxnSpPr>
            <a:stCxn id="77" idx="3"/>
            <a:endCxn id="137" idx="0"/>
          </p:cNvCxnSpPr>
          <p:nvPr/>
        </p:nvCxnSpPr>
        <p:spPr>
          <a:xfrm>
            <a:off x="1392988" y="598737"/>
            <a:ext cx="3739924" cy="53088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3823778" y="1118893"/>
            <a:ext cx="616403" cy="27655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dirty="0"/>
              <a:t>P-SUG</a:t>
            </a:r>
          </a:p>
        </p:txBody>
      </p:sp>
      <p:sp>
        <p:nvSpPr>
          <p:cNvPr id="81" name="Diamond 80"/>
          <p:cNvSpPr/>
          <p:nvPr/>
        </p:nvSpPr>
        <p:spPr>
          <a:xfrm>
            <a:off x="5078777" y="1415056"/>
            <a:ext cx="102021" cy="144527"/>
          </a:xfrm>
          <a:prstGeom prst="diamon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92" name="Rectangle 91"/>
          <p:cNvSpPr/>
          <p:nvPr/>
        </p:nvSpPr>
        <p:spPr>
          <a:xfrm>
            <a:off x="516311" y="1719378"/>
            <a:ext cx="736191" cy="292755"/>
          </a:xfrm>
          <a:custGeom>
            <a:avLst/>
            <a:gdLst>
              <a:gd name="connsiteX0" fmla="*/ 0 w 1635981"/>
              <a:gd name="connsiteY0" fmla="*/ 0 h 650566"/>
              <a:gd name="connsiteX1" fmla="*/ 1635981 w 1635981"/>
              <a:gd name="connsiteY1" fmla="*/ 0 h 650566"/>
              <a:gd name="connsiteX2" fmla="*/ 1635981 w 1635981"/>
              <a:gd name="connsiteY2" fmla="*/ 650566 h 650566"/>
              <a:gd name="connsiteX3" fmla="*/ 0 w 1635981"/>
              <a:gd name="connsiteY3" fmla="*/ 650566 h 650566"/>
              <a:gd name="connsiteX4" fmla="*/ 0 w 1635981"/>
              <a:gd name="connsiteY4" fmla="*/ 0 h 650566"/>
              <a:gd name="connsiteX0" fmla="*/ 0 w 1635981"/>
              <a:gd name="connsiteY0" fmla="*/ 0 h 650566"/>
              <a:gd name="connsiteX1" fmla="*/ 1635981 w 1635981"/>
              <a:gd name="connsiteY1" fmla="*/ 0 h 650566"/>
              <a:gd name="connsiteX2" fmla="*/ 1635981 w 1635981"/>
              <a:gd name="connsiteY2" fmla="*/ 650566 h 650566"/>
              <a:gd name="connsiteX3" fmla="*/ 1050559 w 1635981"/>
              <a:gd name="connsiteY3" fmla="*/ 639539 h 650566"/>
              <a:gd name="connsiteX4" fmla="*/ 0 w 1635981"/>
              <a:gd name="connsiteY4" fmla="*/ 650566 h 650566"/>
              <a:gd name="connsiteX5" fmla="*/ 0 w 1635981"/>
              <a:gd name="connsiteY5" fmla="*/ 0 h 650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5981" h="650566">
                <a:moveTo>
                  <a:pt x="0" y="0"/>
                </a:moveTo>
                <a:lnTo>
                  <a:pt x="1635981" y="0"/>
                </a:lnTo>
                <a:lnTo>
                  <a:pt x="1635981" y="650566"/>
                </a:lnTo>
                <a:lnTo>
                  <a:pt x="1050559" y="639539"/>
                </a:lnTo>
                <a:lnTo>
                  <a:pt x="0" y="6505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dirty="0"/>
              <a:t>Project</a:t>
            </a:r>
          </a:p>
          <a:p>
            <a:pPr algn="ctr"/>
            <a:r>
              <a:rPr lang="en-US" sz="900" dirty="0"/>
              <a:t>Repository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3645993" y="1737352"/>
            <a:ext cx="510065" cy="27655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dirty="0"/>
              <a:t>P-Node</a:t>
            </a:r>
          </a:p>
        </p:txBody>
      </p:sp>
      <p:cxnSp>
        <p:nvCxnSpPr>
          <p:cNvPr id="104" name="Elbow Connector 103"/>
          <p:cNvCxnSpPr>
            <a:stCxn id="125" idx="2"/>
            <a:endCxn id="102" idx="3"/>
          </p:cNvCxnSpPr>
          <p:nvPr/>
        </p:nvCxnSpPr>
        <p:spPr>
          <a:xfrm rot="5400000">
            <a:off x="4014057" y="1690198"/>
            <a:ext cx="327434" cy="43433"/>
          </a:xfrm>
          <a:prstGeom prst="bentConnector2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18" name="TextBox 117"/>
          <p:cNvSpPr txBox="1"/>
          <p:nvPr/>
        </p:nvSpPr>
        <p:spPr>
          <a:xfrm>
            <a:off x="4163615" y="1720098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1..*</a:t>
            </a:r>
          </a:p>
        </p:txBody>
      </p:sp>
      <p:sp>
        <p:nvSpPr>
          <p:cNvPr id="121" name="TextBox 120"/>
          <p:cNvSpPr txBox="1"/>
          <p:nvPr/>
        </p:nvSpPr>
        <p:spPr>
          <a:xfrm rot="16200000">
            <a:off x="4163270" y="1519394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composed</a:t>
            </a:r>
          </a:p>
        </p:txBody>
      </p:sp>
      <p:sp>
        <p:nvSpPr>
          <p:cNvPr id="125" name="Diamond 124"/>
          <p:cNvSpPr/>
          <p:nvPr/>
        </p:nvSpPr>
        <p:spPr>
          <a:xfrm>
            <a:off x="4148480" y="1403671"/>
            <a:ext cx="102021" cy="144527"/>
          </a:xfrm>
          <a:prstGeom prst="diamon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56" name="TextBox 155"/>
          <p:cNvSpPr txBox="1"/>
          <p:nvPr/>
        </p:nvSpPr>
        <p:spPr>
          <a:xfrm>
            <a:off x="4229671" y="1407095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5175078" y="1403979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</a:t>
            </a:r>
          </a:p>
        </p:txBody>
      </p:sp>
      <p:cxnSp>
        <p:nvCxnSpPr>
          <p:cNvPr id="158" name="Elbow Connector 157"/>
          <p:cNvCxnSpPr>
            <a:stCxn id="77" idx="3"/>
            <a:endCxn id="78" idx="0"/>
          </p:cNvCxnSpPr>
          <p:nvPr/>
        </p:nvCxnSpPr>
        <p:spPr>
          <a:xfrm>
            <a:off x="1392988" y="598737"/>
            <a:ext cx="2738991" cy="52015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Elbow Connector 161"/>
          <p:cNvCxnSpPr>
            <a:stCxn id="78" idx="3"/>
          </p:cNvCxnSpPr>
          <p:nvPr/>
        </p:nvCxnSpPr>
        <p:spPr>
          <a:xfrm flipV="1">
            <a:off x="4440181" y="1254271"/>
            <a:ext cx="380639" cy="290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Diamond 188"/>
          <p:cNvSpPr/>
          <p:nvPr/>
        </p:nvSpPr>
        <p:spPr>
          <a:xfrm>
            <a:off x="1067968" y="2863933"/>
            <a:ext cx="96144" cy="89450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8" name="Curved Left Arrow 7"/>
          <p:cNvSpPr/>
          <p:nvPr/>
        </p:nvSpPr>
        <p:spPr>
          <a:xfrm rot="10800000" flipH="1">
            <a:off x="4161036" y="1894525"/>
            <a:ext cx="243888" cy="74273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cxnSp>
        <p:nvCxnSpPr>
          <p:cNvPr id="106" name="Elbow Connector 105"/>
          <p:cNvCxnSpPr>
            <a:endCxn id="102" idx="1"/>
          </p:cNvCxnSpPr>
          <p:nvPr/>
        </p:nvCxnSpPr>
        <p:spPr>
          <a:xfrm flipV="1">
            <a:off x="1242681" y="1875631"/>
            <a:ext cx="2403312" cy="318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1995707" y="1687949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maps</a:t>
            </a:r>
          </a:p>
        </p:txBody>
      </p:sp>
      <p:sp>
        <p:nvSpPr>
          <p:cNvPr id="112" name="TextBox 111"/>
          <p:cNvSpPr txBox="1"/>
          <p:nvPr/>
        </p:nvSpPr>
        <p:spPr>
          <a:xfrm rot="16200000">
            <a:off x="3896214" y="2200906"/>
            <a:ext cx="5485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merged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3673451" y="2546451"/>
            <a:ext cx="500753" cy="3174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dirty="0"/>
              <a:t>Node</a:t>
            </a:r>
          </a:p>
        </p:txBody>
      </p:sp>
      <p:sp>
        <p:nvSpPr>
          <p:cNvPr id="87" name="Oval 86"/>
          <p:cNvSpPr/>
          <p:nvPr/>
        </p:nvSpPr>
        <p:spPr>
          <a:xfrm>
            <a:off x="2819792" y="2779170"/>
            <a:ext cx="887774" cy="32137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0" name="TextBox 89"/>
          <p:cNvSpPr txBox="1"/>
          <p:nvPr/>
        </p:nvSpPr>
        <p:spPr>
          <a:xfrm>
            <a:off x="3053398" y="2730616"/>
            <a:ext cx="5180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update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2822387" y="2286954"/>
            <a:ext cx="1124110" cy="367082"/>
            <a:chOff x="2494734" y="4440812"/>
            <a:chExt cx="2498023" cy="815739"/>
          </a:xfrm>
        </p:grpSpPr>
        <p:sp>
          <p:nvSpPr>
            <p:cNvPr id="93" name="Oval 92"/>
            <p:cNvSpPr/>
            <p:nvPr/>
          </p:nvSpPr>
          <p:spPr>
            <a:xfrm>
              <a:off x="2494734" y="4503436"/>
              <a:ext cx="1929320" cy="751057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067639" y="4440812"/>
              <a:ext cx="809338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/>
                <a:t>dep</a:t>
              </a:r>
              <a:endParaRPr lang="en-US" sz="900" dirty="0"/>
            </a:p>
          </p:txBody>
        </p:sp>
        <p:sp>
          <p:nvSpPr>
            <p:cNvPr id="98" name="Diamond 97"/>
            <p:cNvSpPr/>
            <p:nvPr/>
          </p:nvSpPr>
          <p:spPr>
            <a:xfrm>
              <a:off x="4297785" y="4753393"/>
              <a:ext cx="176408" cy="255266"/>
            </a:xfrm>
            <a:prstGeom prst="diamon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41148" tIns="20574" rIns="41148" bIns="2057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454148" y="4660010"/>
              <a:ext cx="538609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1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23330" y="4743590"/>
              <a:ext cx="795089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0..1</a:t>
              </a: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2830139" y="2824636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0..*</a:t>
            </a:r>
          </a:p>
        </p:txBody>
      </p:sp>
      <p:sp>
        <p:nvSpPr>
          <p:cNvPr id="105" name="Diamond 104"/>
          <p:cNvSpPr/>
          <p:nvPr/>
        </p:nvSpPr>
        <p:spPr>
          <a:xfrm>
            <a:off x="3626775" y="2863011"/>
            <a:ext cx="96144" cy="89450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1148" tIns="20574" rIns="41148" bIns="205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08" name="TextBox 107"/>
          <p:cNvSpPr txBox="1"/>
          <p:nvPr/>
        </p:nvSpPr>
        <p:spPr>
          <a:xfrm>
            <a:off x="3642259" y="2925805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2795590" y="1471807"/>
            <a:ext cx="1094074" cy="367082"/>
            <a:chOff x="2494734" y="4440812"/>
            <a:chExt cx="2431275" cy="815739"/>
          </a:xfrm>
        </p:grpSpPr>
        <p:sp>
          <p:nvSpPr>
            <p:cNvPr id="114" name="Oval 113"/>
            <p:cNvSpPr/>
            <p:nvPr/>
          </p:nvSpPr>
          <p:spPr>
            <a:xfrm>
              <a:off x="2494734" y="4503436"/>
              <a:ext cx="1929320" cy="751057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067638" y="4440812"/>
              <a:ext cx="809338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/>
                <a:t>dep</a:t>
              </a:r>
              <a:endParaRPr lang="en-US" sz="900" dirty="0"/>
            </a:p>
          </p:txBody>
        </p:sp>
        <p:sp>
          <p:nvSpPr>
            <p:cNvPr id="117" name="Diamond 116"/>
            <p:cNvSpPr/>
            <p:nvPr/>
          </p:nvSpPr>
          <p:spPr>
            <a:xfrm>
              <a:off x="4297755" y="4763375"/>
              <a:ext cx="176408" cy="255266"/>
            </a:xfrm>
            <a:prstGeom prst="diamon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41148" tIns="20574" rIns="41148" bIns="2057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90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387400" y="4678221"/>
              <a:ext cx="538609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1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623330" y="4743590"/>
              <a:ext cx="795089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0..1</a:t>
              </a:r>
            </a:p>
          </p:txBody>
        </p:sp>
      </p:grpSp>
      <p:sp>
        <p:nvSpPr>
          <p:cNvPr id="122" name="Curved Left Arrow 121"/>
          <p:cNvSpPr/>
          <p:nvPr/>
        </p:nvSpPr>
        <p:spPr>
          <a:xfrm rot="10800000" flipH="1">
            <a:off x="3342198" y="1672199"/>
            <a:ext cx="243888" cy="74273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 rot="16200000">
            <a:off x="3077376" y="1978580"/>
            <a:ext cx="5485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merged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Software Universe Graph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8" y="1324044"/>
            <a:ext cx="2595030" cy="1755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867" y="1525220"/>
            <a:ext cx="2711806" cy="12026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5418" y="985490"/>
            <a:ext cx="54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SUG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604503" y="983400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P-SUG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623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601695"/>
            <a:ext cx="4668635" cy="218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79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SUG Query related to Popular Library Dependence and Adoption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186" y="1071232"/>
            <a:ext cx="4732020" cy="2320714"/>
          </a:xfrm>
        </p:spPr>
        <p:txBody>
          <a:bodyPr>
            <a:normAutofit/>
          </a:bodyPr>
          <a:lstStyle/>
          <a:p>
            <a:r>
              <a:rPr lang="en-US" b="1" dirty="0">
                <a:latin typeface="Roboto Condensed" pitchFamily="2" charset="0"/>
                <a:ea typeface="Roboto Condensed" pitchFamily="2" charset="0"/>
              </a:rPr>
              <a:t>Adoption-Diffusion Popularity (when is the best time to adopt /abandon versions)</a:t>
            </a:r>
            <a:r>
              <a:rPr lang="en-US" dirty="0">
                <a:latin typeface="Roboto Condensed" pitchFamily="2" charset="0"/>
                <a:ea typeface="Roboto Condensed" pitchFamily="2" charset="0"/>
              </a:rPr>
              <a:t>: Historic </a:t>
            </a: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dependency and update </a:t>
            </a:r>
            <a:r>
              <a:rPr lang="en-US" dirty="0">
                <a:latin typeface="Roboto Condensed" pitchFamily="2" charset="0"/>
                <a:ea typeface="Roboto Condensed" pitchFamily="2" charset="0"/>
              </a:rPr>
              <a:t>trends.</a:t>
            </a:r>
          </a:p>
          <a:p>
            <a:pPr lvl="1"/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	Variety </a:t>
            </a:r>
            <a:r>
              <a:rPr lang="en-US" dirty="0">
                <a:latin typeface="Roboto Condensed" pitchFamily="2" charset="0"/>
                <a:ea typeface="Roboto Condensed" pitchFamily="2" charset="0"/>
              </a:rPr>
              <a:t>Popularity: Grouped by the same </a:t>
            </a: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product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  <a:p>
            <a:endParaRPr lang="en-US" b="1" dirty="0" smtClean="0">
              <a:latin typeface="Roboto Condensed" pitchFamily="2" charset="0"/>
              <a:ea typeface="Roboto Condensed" pitchFamily="2" charset="0"/>
            </a:endParaRPr>
          </a:p>
          <a:p>
            <a:r>
              <a:rPr lang="en-US" b="1" dirty="0" smtClean="0">
                <a:latin typeface="Roboto Condensed" pitchFamily="2" charset="0"/>
                <a:ea typeface="Roboto Condensed" pitchFamily="2" charset="0"/>
              </a:rPr>
              <a:t>Co-Dependency (sets of libraries commonly used together):</a:t>
            </a:r>
          </a:p>
          <a:p>
            <a:pPr lvl="1"/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Combinations of co-dependence sets of libraries (SUG and P-SUG)</a:t>
            </a:r>
          </a:p>
          <a:p>
            <a:pPr lvl="1"/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Co-dependency value ranking.</a:t>
            </a:r>
          </a:p>
          <a:p>
            <a:pPr lvl="1"/>
            <a:endParaRPr lang="en-US" dirty="0" smtClean="0">
              <a:latin typeface="Roboto Condensed" pitchFamily="2" charset="0"/>
              <a:ea typeface="Roboto Condensed" pitchFamily="2" charset="0"/>
            </a:endParaRPr>
          </a:p>
          <a:p>
            <a:pPr lvl="1"/>
            <a:endParaRPr lang="en-US" dirty="0">
              <a:latin typeface="Roboto Condensed" pitchFamily="2" charset="0"/>
              <a:ea typeface="Roboto Condensed" pitchFamily="2" charset="0"/>
            </a:endParaRPr>
          </a:p>
          <a:p>
            <a:endParaRPr lang="en-US" dirty="0" smtClean="0">
              <a:latin typeface="Roboto Condensed" pitchFamily="2" charset="0"/>
              <a:ea typeface="Roboto Condensed" pitchFamily="2" charset="0"/>
            </a:endParaRPr>
          </a:p>
          <a:p>
            <a:endParaRPr lang="en-US" dirty="0" smtClean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3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877" y="657995"/>
            <a:ext cx="4459235" cy="784273"/>
          </a:xfrm>
        </p:spPr>
        <p:txBody>
          <a:bodyPr/>
          <a:lstStyle/>
          <a:p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Diffusion Plots (DP) </a:t>
            </a:r>
            <a:endParaRPr lang="en-AU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1366" y="74447"/>
            <a:ext cx="4732020" cy="706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876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Which popular library version to use? </a:t>
            </a:r>
            <a:endParaRPr lang="en-AU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2" y="1612750"/>
            <a:ext cx="5244628" cy="164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5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Structure of the Talk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>
                <a:latin typeface="Roboto Condensed" pitchFamily="2" charset="0"/>
                <a:ea typeface="Roboto Condensed" pitchFamily="2" charset="0"/>
              </a:rPr>
              <a:t>My Background</a:t>
            </a:r>
          </a:p>
          <a:p>
            <a:r>
              <a:rPr lang="en-US" sz="1600" dirty="0" smtClean="0">
                <a:latin typeface="Roboto Condensed" pitchFamily="2" charset="0"/>
                <a:ea typeface="Roboto Condensed" pitchFamily="2" charset="0"/>
              </a:rPr>
              <a:t>SARF Project</a:t>
            </a:r>
          </a:p>
          <a:p>
            <a:r>
              <a:rPr lang="en-US" sz="1600" dirty="0" smtClean="0">
                <a:latin typeface="Roboto Condensed" pitchFamily="2" charset="0"/>
                <a:ea typeface="Roboto Condensed" pitchFamily="2" charset="0"/>
              </a:rPr>
              <a:t>Current Work</a:t>
            </a:r>
            <a:endParaRPr lang="en-US" sz="1600" dirty="0">
              <a:latin typeface="Roboto Condensed" pitchFamily="2" charset="0"/>
              <a:ea typeface="Roboto Condensed" pitchFamily="2" charset="0"/>
            </a:endParaRPr>
          </a:p>
          <a:p>
            <a:pPr lvl="1"/>
            <a:r>
              <a:rPr lang="en-US" sz="1387" dirty="0" smtClean="0">
                <a:latin typeface="Roboto Condensed" pitchFamily="2" charset="0"/>
                <a:ea typeface="Roboto Condensed" pitchFamily="2" charset="0"/>
              </a:rPr>
              <a:t>Current Unpublished Idea and Work</a:t>
            </a:r>
          </a:p>
          <a:p>
            <a:pPr lvl="1"/>
            <a:r>
              <a:rPr lang="en-US" sz="1387" dirty="0" smtClean="0">
                <a:latin typeface="Roboto Condensed" pitchFamily="2" charset="0"/>
                <a:ea typeface="Roboto Condensed" pitchFamily="2" charset="0"/>
              </a:rPr>
              <a:t>Two Published Work</a:t>
            </a:r>
            <a:endParaRPr lang="en-US" sz="1387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14" y="2186391"/>
            <a:ext cx="1398863" cy="10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5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970" y="2390476"/>
            <a:ext cx="2140085" cy="1194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5615"/>
            <a:ext cx="5441330" cy="18789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88069" y="3304209"/>
            <a:ext cx="898003" cy="250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VISSOFT2014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2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Co-Dependency Plots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035" y="1219200"/>
            <a:ext cx="2189314" cy="1664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3" y="1219200"/>
            <a:ext cx="2177774" cy="21700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559" y="901701"/>
            <a:ext cx="1228221" cy="250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Library Comparison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79211" y="901701"/>
            <a:ext cx="1300356" cy="250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Library Version Level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39748" y="3138523"/>
            <a:ext cx="1636987" cy="250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Unpublished, under review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2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547" y="30085"/>
            <a:ext cx="4732020" cy="706967"/>
          </a:xfrm>
        </p:spPr>
        <p:txBody>
          <a:bodyPr/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Two </a:t>
            </a:r>
            <a:r>
              <a:rPr lang="en-US" dirty="0">
                <a:latin typeface="Roboto Condensed" pitchFamily="2" charset="0"/>
                <a:ea typeface="Roboto Condensed" pitchFamily="2" charset="0"/>
              </a:rPr>
              <a:t>R</a:t>
            </a: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elated Published Works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559" y="792112"/>
            <a:ext cx="2671281" cy="17808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289" y="2806430"/>
            <a:ext cx="3163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</a:rPr>
              <a:t>Different Combinations of Libraries</a:t>
            </a:r>
          </a:p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</a:rPr>
              <a:t>Trust and Latency to adopt the latest release</a:t>
            </a:r>
            <a:endParaRPr lang="en-US" sz="1400" dirty="0"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86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8471" y="377013"/>
            <a:ext cx="3144913" cy="133846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Trust of a Library:</a:t>
            </a:r>
            <a:br>
              <a:rPr lang="en-US" dirty="0" smtClean="0">
                <a:latin typeface="Roboto Condensed" pitchFamily="2" charset="0"/>
                <a:ea typeface="Roboto Condensed" pitchFamily="2" charset="0"/>
              </a:rPr>
            </a:br>
            <a:r>
              <a:rPr lang="en-US" sz="1400" dirty="0" smtClean="0">
                <a:latin typeface="Roboto Condensed" pitchFamily="2" charset="0"/>
                <a:ea typeface="Roboto Condensed" pitchFamily="2" charset="0"/>
              </a:rPr>
              <a:t>A Study of the Latency to Adopt the Latest Maven Release</a:t>
            </a:r>
            <a:r>
              <a:rPr lang="en-US" dirty="0" smtClean="0">
                <a:latin typeface="Roboto" pitchFamily="2" charset="0"/>
                <a:ea typeface="Roboto" pitchFamily="2" charset="0"/>
              </a:rPr>
              <a:t/>
            </a:r>
            <a:br>
              <a:rPr lang="en-US" dirty="0" smtClean="0">
                <a:latin typeface="Roboto" pitchFamily="2" charset="0"/>
                <a:ea typeface="Roboto" pitchFamily="2" charset="0"/>
              </a:rPr>
            </a:br>
            <a:endParaRPr lang="en-US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938" y="2486178"/>
            <a:ext cx="4389120" cy="883073"/>
          </a:xfrm>
        </p:spPr>
        <p:txBody>
          <a:bodyPr>
            <a:normAutofit/>
          </a:bodyPr>
          <a:lstStyle/>
          <a:p>
            <a:r>
              <a:rPr lang="en-US" sz="800" dirty="0" err="1" smtClean="0">
                <a:latin typeface="Roboto Condensed" pitchFamily="2" charset="0"/>
                <a:ea typeface="Roboto Condensed" pitchFamily="2" charset="0"/>
              </a:rPr>
              <a:t>Raula</a:t>
            </a:r>
            <a:r>
              <a:rPr lang="en-US" sz="800" dirty="0" smtClean="0">
                <a:latin typeface="Roboto Condensed" pitchFamily="2" charset="0"/>
                <a:ea typeface="Roboto Condensed" pitchFamily="2" charset="0"/>
              </a:rPr>
              <a:t> Gaikovina</a:t>
            </a:r>
            <a:r>
              <a:rPr lang="en-US" sz="800" dirty="0">
                <a:latin typeface="Roboto Condensed" pitchFamily="2" charset="0"/>
                <a:ea typeface="Roboto Condensed" pitchFamily="2" charset="0"/>
              </a:rPr>
              <a:t> </a:t>
            </a:r>
            <a:r>
              <a:rPr lang="en-US" sz="800" dirty="0" smtClean="0">
                <a:latin typeface="Roboto Condensed" pitchFamily="2" charset="0"/>
                <a:ea typeface="Roboto Condensed" pitchFamily="2" charset="0"/>
              </a:rPr>
              <a:t>Kula, Daniel German, Takashi Ishio, Katsuro Inoue</a:t>
            </a:r>
          </a:p>
          <a:p>
            <a:r>
              <a:rPr lang="en-US" sz="800" dirty="0" smtClean="0">
                <a:latin typeface="Roboto Condensed" pitchFamily="2" charset="0"/>
                <a:ea typeface="Roboto Condensed" pitchFamily="2" charset="0"/>
              </a:rPr>
              <a:t>Osaka University, Japan</a:t>
            </a:r>
          </a:p>
          <a:p>
            <a:r>
              <a:rPr lang="en-US" sz="800" dirty="0" smtClean="0">
                <a:latin typeface="Roboto Condensed" pitchFamily="2" charset="0"/>
                <a:ea typeface="Roboto Condensed" pitchFamily="2" charset="0"/>
              </a:rPr>
              <a:t>SANER2015-ERA Track</a:t>
            </a:r>
            <a:endParaRPr lang="en-US" sz="800" dirty="0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8" y="2931418"/>
            <a:ext cx="1313742" cy="451228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969-704F-400F-97E5-C618F8FFF081}" type="datetime1">
              <a:rPr lang="en-US" smtClean="0"/>
              <a:t>5/13/2015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3" y="967140"/>
            <a:ext cx="1951729" cy="138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7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49">
        <p:fade/>
      </p:transition>
    </mc:Choice>
    <mc:Fallback xmlns="">
      <p:transition spd="med" advTm="34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System Maintainers are wary beings…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DE1F-E294-438E-9D83-408EFFACC18B}" type="datetime1">
              <a:rPr lang="en-US" smtClean="0">
                <a:latin typeface="Roboto Condensed" pitchFamily="2" charset="0"/>
                <a:ea typeface="Roboto Condensed" pitchFamily="2" charset="0"/>
              </a:rPr>
              <a:t>5/13/2015</a:t>
            </a:fld>
            <a:endParaRPr lang="en-US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>
                <a:latin typeface="Roboto Condensed" pitchFamily="2" charset="0"/>
                <a:ea typeface="Roboto Condensed" pitchFamily="2" charset="0"/>
              </a:rPr>
              <a:t>24</a:t>
            </a:fld>
            <a:endParaRPr lang="en-US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1026" name="Picture 2" descr="http://ts1.mm.bing.net/th?id=HN.608029221974770896&amp;pid=15.1&amp;H=120&amp;W=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7" y="854252"/>
            <a:ext cx="925947" cy="69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87" y="993260"/>
            <a:ext cx="1789018" cy="1734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0" y="1838981"/>
            <a:ext cx="1439079" cy="1079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182658" y="1949887"/>
            <a:ext cx="144094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cap="none" spc="0" dirty="0" smtClean="0">
                <a:ln/>
                <a:solidFill>
                  <a:schemeClr val="accent4"/>
                </a:solidFill>
                <a:effectLst/>
                <a:latin typeface="Roboto Condensed" pitchFamily="2" charset="0"/>
                <a:ea typeface="Roboto Condensed" pitchFamily="2" charset="0"/>
              </a:rPr>
              <a:t>Dependency </a:t>
            </a:r>
          </a:p>
          <a:p>
            <a:pPr algn="ctr"/>
            <a:r>
              <a:rPr lang="en-US" sz="1800" b="1" cap="none" spc="0" dirty="0" smtClean="0">
                <a:ln/>
                <a:solidFill>
                  <a:schemeClr val="accent4"/>
                </a:solidFill>
                <a:effectLst/>
                <a:latin typeface="Roboto Condensed" pitchFamily="2" charset="0"/>
                <a:ea typeface="Roboto Condensed" pitchFamily="2" charset="0"/>
              </a:rPr>
              <a:t>Hell</a:t>
            </a:r>
            <a:endParaRPr lang="en-US" sz="1800" b="1" cap="none" spc="0" dirty="0">
              <a:ln/>
              <a:solidFill>
                <a:schemeClr val="accent4"/>
              </a:solidFill>
              <a:effectLst/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3661174" y="1649955"/>
            <a:ext cx="1573650" cy="534802"/>
          </a:xfrm>
          <a:prstGeom prst="wedgeRectCallout">
            <a:avLst>
              <a:gd name="adj1" fmla="val -12278"/>
              <a:gd name="adj2" fmla="val 6241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System Maintainer needs to decide `if’, `when’ and `what to update?’</a:t>
            </a:r>
            <a:endParaRPr lang="en-AU" dirty="0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528" y="2279146"/>
            <a:ext cx="1124839" cy="795535"/>
          </a:xfrm>
          <a:prstGeom prst="rect">
            <a:avLst/>
          </a:prstGeom>
        </p:spPr>
      </p:pic>
      <p:sp>
        <p:nvSpPr>
          <p:cNvPr id="12" name="Rectangular Callout 11"/>
          <p:cNvSpPr/>
          <p:nvPr/>
        </p:nvSpPr>
        <p:spPr>
          <a:xfrm>
            <a:off x="2947820" y="782931"/>
            <a:ext cx="2161390" cy="418551"/>
          </a:xfrm>
          <a:prstGeom prst="wedgeRectCallout">
            <a:avLst>
              <a:gd name="adj1" fmla="val -35080"/>
              <a:gd name="adj2" fmla="val 12044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But any changes may disrupt dependencies: aka </a:t>
            </a:r>
            <a:r>
              <a:rPr lang="en-AU" i="1" dirty="0" smtClean="0">
                <a:latin typeface="Roboto Condensed" pitchFamily="2" charset="0"/>
                <a:ea typeface="Roboto Condensed" pitchFamily="2" charset="0"/>
              </a:rPr>
              <a:t>breaking changes</a:t>
            </a:r>
            <a:endParaRPr lang="en-AU" i="1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9980" y="3122037"/>
            <a:ext cx="4118435" cy="250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Previous work suggests breaking changes and systems still using older versions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7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Notion of Trust as a metric …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Trusted Adoption: When the latest adoption is adopted</a:t>
            </a:r>
          </a:p>
          <a:p>
            <a:endParaRPr lang="en-US" dirty="0" smtClean="0">
              <a:latin typeface="Roboto Condensed" pitchFamily="2" charset="0"/>
              <a:ea typeface="Roboto Condensed" pitchFamily="2" charset="0"/>
            </a:endParaRPr>
          </a:p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Latent Adoption: When previous releases are adopted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DE1F-E294-438E-9D83-408EFFACC18B}" type="datetime1">
              <a:rPr lang="en-US" smtClean="0">
                <a:latin typeface="Roboto Condensed" pitchFamily="2" charset="0"/>
                <a:ea typeface="Roboto Condensed" pitchFamily="2" charset="0"/>
              </a:rPr>
              <a:t>5/13/2015</a:t>
            </a:fld>
            <a:endParaRPr lang="en-US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>
                <a:latin typeface="Roboto Condensed" pitchFamily="2" charset="0"/>
                <a:ea typeface="Roboto Condensed" pitchFamily="2" charset="0"/>
              </a:rPr>
              <a:t>25</a:t>
            </a:fld>
            <a:endParaRPr lang="en-US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70" y="2361184"/>
            <a:ext cx="996554" cy="743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" y="2308715"/>
            <a:ext cx="1124839" cy="79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9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 Condensed" pitchFamily="2" charset="0"/>
                <a:ea typeface="Roboto Condensed" pitchFamily="2" charset="0"/>
              </a:rPr>
              <a:t>4</a:t>
            </a: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 types of trust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‘Do exactly what it says’ – </a:t>
            </a:r>
          </a:p>
          <a:p>
            <a:pPr lvl="1"/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Functional and non-functional specification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Major: Minor: Patch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API Documentation</a:t>
            </a:r>
          </a:p>
          <a:p>
            <a:pPr marL="243825" lvl="1" indent="0">
              <a:buNone/>
            </a:pPr>
            <a:endParaRPr lang="en-US" dirty="0">
              <a:latin typeface="Roboto Condensed" pitchFamily="2" charset="0"/>
              <a:ea typeface="Roboto Condensed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‘Play with others’ – </a:t>
            </a:r>
          </a:p>
          <a:p>
            <a:pPr lvl="1"/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Volatile to current system environment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latin typeface="Roboto Condensed" pitchFamily="2" charset="0"/>
                <a:ea typeface="Roboto Condensed" pitchFamily="2" charset="0"/>
              </a:rPr>
              <a:t> </a:t>
            </a: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Incompatibilities with other library transitive and non-transitive dependencies</a:t>
            </a:r>
          </a:p>
          <a:p>
            <a:pPr marL="243825" lvl="1" indent="0">
              <a:buNone/>
            </a:pP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DE1F-E294-438E-9D83-408EFFACC18B}" type="datetime1">
              <a:rPr lang="en-US" smtClean="0">
                <a:latin typeface="Roboto Condensed" pitchFamily="2" charset="0"/>
                <a:ea typeface="Roboto Condensed" pitchFamily="2" charset="0"/>
              </a:rPr>
              <a:t>5/13/2015</a:t>
            </a:fld>
            <a:endParaRPr lang="en-US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>
                <a:latin typeface="Roboto Condensed" pitchFamily="2" charset="0"/>
                <a:ea typeface="Roboto Condensed" pitchFamily="2" charset="0"/>
              </a:rPr>
              <a:t>26</a:t>
            </a:fld>
            <a:endParaRPr lang="en-US"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4 types of trust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3.  ‘Prior Engagements’ – </a:t>
            </a:r>
          </a:p>
          <a:p>
            <a:pPr lvl="1"/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Loyalty to a release version based on previous experiences.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latin typeface="Roboto Condensed" pitchFamily="2" charset="0"/>
                <a:ea typeface="Roboto Condensed" pitchFamily="2" charset="0"/>
              </a:rPr>
              <a:t> </a:t>
            </a: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Wary of other new libraries and rather stick to familiar libraries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dirty="0">
              <a:latin typeface="Roboto Condensed" pitchFamily="2" charset="0"/>
              <a:ea typeface="Roboto Condensed" pitchFamily="2" charset="0"/>
            </a:endParaRPr>
          </a:p>
          <a:p>
            <a:pPr marL="0" indent="0">
              <a:buNone/>
            </a:pP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4. </a:t>
            </a:r>
            <a:r>
              <a:rPr lang="en-US" dirty="0">
                <a:latin typeface="Roboto Condensed" pitchFamily="2" charset="0"/>
                <a:ea typeface="Roboto Condensed" pitchFamily="2" charset="0"/>
              </a:rPr>
              <a:t>‘Tried and tested’ </a:t>
            </a: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–</a:t>
            </a:r>
          </a:p>
          <a:p>
            <a:pPr lvl="1"/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Common belief that the latest release may contain untested bugs.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latin typeface="Roboto Condensed" pitchFamily="2" charset="0"/>
                <a:ea typeface="Roboto Condensed" pitchFamily="2" charset="0"/>
              </a:rPr>
              <a:t> </a:t>
            </a: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Prefer to adopt release versions 1 or 2 releases behind the latest.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  <a:p>
            <a:pPr marL="0" indent="0">
              <a:buNone/>
            </a:pPr>
            <a:endParaRPr lang="en-US" dirty="0" smtClean="0">
              <a:latin typeface="Roboto Condensed" pitchFamily="2" charset="0"/>
              <a:ea typeface="Roboto Condensed" pitchFamily="2" charset="0"/>
            </a:endParaRPr>
          </a:p>
          <a:p>
            <a:pPr marL="243825" lvl="1" indent="0">
              <a:buNone/>
            </a:pP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DE1F-E294-438E-9D83-408EFFACC18B}" type="datetime1">
              <a:rPr lang="en-US" smtClean="0">
                <a:latin typeface="Roboto Condensed" pitchFamily="2" charset="0"/>
                <a:ea typeface="Roboto Condensed" pitchFamily="2" charset="0"/>
              </a:rPr>
              <a:t>5/13/2015</a:t>
            </a:fld>
            <a:endParaRPr lang="en-US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>
                <a:latin typeface="Roboto Condensed" pitchFamily="2" charset="0"/>
                <a:ea typeface="Roboto Condensed" pitchFamily="2" charset="0"/>
              </a:rPr>
              <a:t>27</a:t>
            </a:fld>
            <a:endParaRPr lang="en-US"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54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Empirical Study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DE1F-E294-438E-9D83-408EFFACC18B}" type="datetime1">
              <a:rPr lang="en-US" smtClean="0">
                <a:latin typeface="Roboto Condensed" pitchFamily="2" charset="0"/>
                <a:ea typeface="Roboto Condensed" pitchFamily="2" charset="0"/>
              </a:rPr>
              <a:t>5/13/2015</a:t>
            </a:fld>
            <a:endParaRPr lang="en-US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>
                <a:latin typeface="Roboto Condensed" pitchFamily="2" charset="0"/>
                <a:ea typeface="Roboto Condensed" pitchFamily="2" charset="0"/>
              </a:rPr>
              <a:t>28</a:t>
            </a:fld>
            <a:endParaRPr lang="en-US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218" y="895409"/>
            <a:ext cx="1093104" cy="4650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885" y="378721"/>
            <a:ext cx="1393698" cy="247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90" y="884186"/>
            <a:ext cx="827744" cy="8277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1" y="798206"/>
            <a:ext cx="1230381" cy="1193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57550" y="672851"/>
            <a:ext cx="609462" cy="250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 Condensed" pitchFamily="2" charset="0"/>
                <a:ea typeface="Roboto Condensed" pitchFamily="2" charset="0"/>
              </a:rPr>
              <a:t>p</a:t>
            </a: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om.xml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439384" y="1645502"/>
          <a:ext cx="2957356" cy="1734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678"/>
                <a:gridCol w="1478678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Maven Dataset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 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2005-11-03 ~ 2013-11-24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# of Dependency Relations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188,951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# of 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6,374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# of libraries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5,146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036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Adoption Trends over time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DE1F-E294-438E-9D83-408EFFACC18B}" type="datetime1">
              <a:rPr lang="en-US" smtClean="0"/>
              <a:t>5/13/2015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7969"/>
            <a:ext cx="3192067" cy="2218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071" y="1172981"/>
            <a:ext cx="2985939" cy="194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03" y="54813"/>
            <a:ext cx="4732020" cy="70696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My Background – Land of the Unexpected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64" y="954523"/>
            <a:ext cx="866776" cy="648320"/>
          </a:xfrm>
          <a:prstGeom prst="rect">
            <a:avLst/>
          </a:prstGeom>
        </p:spPr>
      </p:pic>
      <p:pic>
        <p:nvPicPr>
          <p:cNvPr id="2050" name="Picture 2" descr="「Papua New Guinea people」の画像検索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61" y="996339"/>
            <a:ext cx="1076739" cy="60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35" y="807739"/>
            <a:ext cx="1056792" cy="791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4601" y="843296"/>
            <a:ext cx="1054444" cy="7560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216" y="1655665"/>
            <a:ext cx="50161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Roboto Condensed" pitchFamily="2" charset="0"/>
                <a:ea typeface="Roboto Condensed" pitchFamily="2" charset="0"/>
              </a:rPr>
              <a:t>Papua New Guinea is largest Pacific Nation with over 800 languages and most diverse cultures…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https://s-media-cache-ak0.pinimg.com/236x/fa/0e/12/fa0e126e0ab21a54e5f625d0ea2d3a0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036" y="2056573"/>
            <a:ext cx="1826597" cy="149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15966" y="2144949"/>
            <a:ext cx="1103187" cy="725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National Language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Tok Pisin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Motu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English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0216" y="2246018"/>
            <a:ext cx="1178528" cy="4090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Roboto Condensed" pitchFamily="2" charset="0"/>
                <a:ea typeface="Roboto Condensed" pitchFamily="2" charset="0"/>
              </a:rPr>
              <a:t>732.1</a:t>
            </a:r>
            <a:r>
              <a:rPr lang="ja-JP" altLang="en-US" dirty="0" smtClean="0">
                <a:latin typeface="Roboto Condensed" pitchFamily="2" charset="0"/>
              </a:rPr>
              <a:t> </a:t>
            </a:r>
            <a:r>
              <a:rPr lang="en-US" altLang="ja-JP" dirty="0" smtClean="0">
                <a:latin typeface="Roboto Condensed" pitchFamily="2" charset="0"/>
                <a:ea typeface="Roboto Condensed" pitchFamily="2" charset="0"/>
              </a:rPr>
              <a:t>million people</a:t>
            </a:r>
          </a:p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10% in Urban areas</a:t>
            </a:r>
          </a:p>
        </p:txBody>
      </p:sp>
    </p:spTree>
    <p:extLst>
      <p:ext uri="{BB962C8B-B14F-4D97-AF65-F5344CB8AC3E}">
        <p14:creationId xmlns:p14="http://schemas.microsoft.com/office/powerpoint/2010/main" val="224365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Study RQs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DE1F-E294-438E-9D83-408EFFACC18B}" type="datetime1">
              <a:rPr lang="en-US" smtClean="0">
                <a:latin typeface="Roboto Condensed" pitchFamily="2" charset="0"/>
                <a:ea typeface="Roboto Condensed" pitchFamily="2" charset="0"/>
              </a:rPr>
              <a:t>5/13/2015</a:t>
            </a:fld>
            <a:endParaRPr lang="en-US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>
                <a:latin typeface="Roboto Condensed" pitchFamily="2" charset="0"/>
                <a:ea typeface="Roboto Condensed" pitchFamily="2" charset="0"/>
              </a:rPr>
              <a:t>30</a:t>
            </a:fld>
            <a:endParaRPr lang="en-US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6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1912" indent="-121912" algn="l" defTabSz="48765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4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37" indent="-121912" algn="l" defTabSz="487650" rtl="0" eaLnBrk="1" latinLnBrk="0" hangingPunct="1">
              <a:lnSpc>
                <a:spcPct val="90000"/>
              </a:lnSpc>
              <a:spcBef>
                <a:spcPts val="267"/>
              </a:spcBef>
              <a:buFont typeface="Arial" panose="020B0604020202020204" pitchFamily="34" charset="0"/>
              <a:buChar char="•"/>
              <a:defRPr sz="12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62" indent="-121912" algn="l" defTabSz="487650" rtl="0" eaLnBrk="1" latinLnBrk="0" hangingPunct="1">
              <a:lnSpc>
                <a:spcPct val="90000"/>
              </a:lnSpc>
              <a:spcBef>
                <a:spcPts val="267"/>
              </a:spcBef>
              <a:buFont typeface="Arial" panose="020B0604020202020204" pitchFamily="34" charset="0"/>
              <a:buChar char="•"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387" indent="-121912" algn="l" defTabSz="487650" rtl="0" eaLnBrk="1" latinLnBrk="0" hangingPunct="1">
              <a:lnSpc>
                <a:spcPct val="90000"/>
              </a:lnSpc>
              <a:spcBef>
                <a:spcPts val="267"/>
              </a:spcBef>
              <a:buFont typeface="Arial" panose="020B0604020202020204" pitchFamily="34" charset="0"/>
              <a:buChar char="•"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11" indent="-121912" algn="l" defTabSz="487650" rtl="0" eaLnBrk="1" latinLnBrk="0" hangingPunct="1">
              <a:lnSpc>
                <a:spcPct val="90000"/>
              </a:lnSpc>
              <a:spcBef>
                <a:spcPts val="267"/>
              </a:spcBef>
              <a:buFont typeface="Arial" panose="020B0604020202020204" pitchFamily="34" charset="0"/>
              <a:buChar char="•"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1036" indent="-121912" algn="l" defTabSz="487650" rtl="0" eaLnBrk="1" latinLnBrk="0" hangingPunct="1">
              <a:lnSpc>
                <a:spcPct val="90000"/>
              </a:lnSpc>
              <a:spcBef>
                <a:spcPts val="267"/>
              </a:spcBef>
              <a:buFont typeface="Arial" panose="020B0604020202020204" pitchFamily="34" charset="0"/>
              <a:buChar char="•"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84861" indent="-121912" algn="l" defTabSz="487650" rtl="0" eaLnBrk="1" latinLnBrk="0" hangingPunct="1">
              <a:lnSpc>
                <a:spcPct val="90000"/>
              </a:lnSpc>
              <a:spcBef>
                <a:spcPts val="267"/>
              </a:spcBef>
              <a:buFont typeface="Arial" panose="020B0604020202020204" pitchFamily="34" charset="0"/>
              <a:buChar char="•"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686" indent="-121912" algn="l" defTabSz="487650" rtl="0" eaLnBrk="1" latinLnBrk="0" hangingPunct="1">
              <a:lnSpc>
                <a:spcPct val="90000"/>
              </a:lnSpc>
              <a:spcBef>
                <a:spcPts val="267"/>
              </a:spcBef>
              <a:buFont typeface="Arial" panose="020B0604020202020204" pitchFamily="34" charset="0"/>
              <a:buChar char="•"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72510" indent="-121912" algn="l" defTabSz="487650" rtl="0" eaLnBrk="1" latinLnBrk="0" hangingPunct="1">
              <a:lnSpc>
                <a:spcPct val="90000"/>
              </a:lnSpc>
              <a:spcBef>
                <a:spcPts val="267"/>
              </a:spcBef>
              <a:buFont typeface="Arial" panose="020B0604020202020204" pitchFamily="34" charset="0"/>
              <a:buChar char="•"/>
              <a:defRPr sz="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How much ‘</a:t>
            </a:r>
            <a:r>
              <a:rPr lang="en-US" dirty="0">
                <a:latin typeface="Roboto Condensed" pitchFamily="2" charset="0"/>
                <a:ea typeface="Roboto Condensed" pitchFamily="2" charset="0"/>
              </a:rPr>
              <a:t>l</a:t>
            </a: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atent adoption’ exists?</a:t>
            </a:r>
          </a:p>
          <a:p>
            <a:pPr marL="243825" lvl="1" indent="0">
              <a:buNone/>
            </a:pP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It is common, almost 40% at initial conception as compared to introduced.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Roboto Condensed" pitchFamily="2" charset="0"/>
              <a:ea typeface="Roboto Condensed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What is the current trend of maintainers trust?</a:t>
            </a:r>
          </a:p>
          <a:p>
            <a:pPr marL="0" indent="0">
              <a:buNone/>
            </a:pP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     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</a:rPr>
              <a:t> Over time, maintainers are more inclined to adopt the latest release (trusted dependency adoptions).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6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107" y="1198984"/>
            <a:ext cx="4663440" cy="49571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Roboto" pitchFamily="2" charset="0"/>
                <a:ea typeface="Roboto" pitchFamily="2" charset="0"/>
              </a:rPr>
              <a:t>Ver</a:t>
            </a:r>
            <a:r>
              <a:rPr lang="en-US" dirty="0" smtClean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X</a:t>
            </a:r>
            <a:r>
              <a:rPr lang="en-US" dirty="0" smtClean="0">
                <a:latin typeface="Roboto" pitchFamily="2" charset="0"/>
                <a:ea typeface="Roboto" pitchFamily="2" charset="0"/>
              </a:rPr>
              <a:t>Combo</a:t>
            </a:r>
            <a:endParaRPr lang="en-US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443" y="1790458"/>
            <a:ext cx="4389120" cy="883073"/>
          </a:xfrm>
        </p:spPr>
        <p:txBody>
          <a:bodyPr/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Yuki Yano, Raula Gaikovina</a:t>
            </a:r>
            <a:r>
              <a:rPr lang="en-US" dirty="0">
                <a:latin typeface="Roboto Condensed" pitchFamily="2" charset="0"/>
                <a:ea typeface="Roboto Condensed" pitchFamily="2" charset="0"/>
              </a:rPr>
              <a:t> </a:t>
            </a: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Kula, Takashi Ishio, Katsuro Inoue</a:t>
            </a:r>
          </a:p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ICPC2015 (to be presented next week)</a:t>
            </a:r>
          </a:p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Osaka University, Japan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" y="3097851"/>
            <a:ext cx="1313742" cy="45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1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49">
        <p:fade/>
      </p:transition>
    </mc:Choice>
    <mc:Fallback xmlns="">
      <p:transition spd="med" advTm="34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lowchart: Alternate Process 24"/>
          <p:cNvSpPr/>
          <p:nvPr/>
        </p:nvSpPr>
        <p:spPr>
          <a:xfrm>
            <a:off x="3230310" y="824669"/>
            <a:ext cx="2191997" cy="2726109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921" y="80739"/>
            <a:ext cx="3518662" cy="7069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Popular Library Usage Combinations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82" y="2655441"/>
            <a:ext cx="1178952" cy="9260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069" y="2046356"/>
            <a:ext cx="354016" cy="3540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477" y="2471130"/>
            <a:ext cx="557334" cy="5404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50" y="3242174"/>
            <a:ext cx="207435" cy="2011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83" y="2996818"/>
            <a:ext cx="506014" cy="4907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03" y="2429752"/>
            <a:ext cx="290190" cy="2814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092" y="2944649"/>
            <a:ext cx="249422" cy="241879"/>
          </a:xfrm>
          <a:prstGeom prst="rect">
            <a:avLst/>
          </a:prstGeom>
        </p:spPr>
      </p:pic>
      <p:pic>
        <p:nvPicPr>
          <p:cNvPr id="17" name="Picture 5" descr="C:\Users\Raula-k\AppData\Local\Microsoft\Windows\Temporary Internet Files\Content.IE5\8W60HW2S\MC900229515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02387" y="1041391"/>
            <a:ext cx="620327" cy="73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Raula-k\AppData\Local\Microsoft\Windows\Temporary Internet Files\Content.IE5\8W60HW2S\MC900330999[1]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408" y="2857813"/>
            <a:ext cx="288018" cy="39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ular Callout 18"/>
          <p:cNvSpPr/>
          <p:nvPr/>
        </p:nvSpPr>
        <p:spPr>
          <a:xfrm>
            <a:off x="980617" y="984076"/>
            <a:ext cx="1573650" cy="534802"/>
          </a:xfrm>
          <a:prstGeom prst="wedgeRectCallout">
            <a:avLst>
              <a:gd name="adj1" fmla="val 75459"/>
              <a:gd name="adj2" fmla="val 3980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We can mine data from similar systems to find `wisdom of the crowd’</a:t>
            </a:r>
            <a:endParaRPr lang="en-AU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87430" y="2120282"/>
            <a:ext cx="1011815" cy="250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systems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096" y="2234725"/>
            <a:ext cx="818974" cy="6230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72" y="1335911"/>
            <a:ext cx="591713" cy="591713"/>
          </a:xfrm>
          <a:prstGeom prst="rect">
            <a:avLst/>
          </a:prstGeom>
        </p:spPr>
      </p:pic>
      <p:pic>
        <p:nvPicPr>
          <p:cNvPr id="1026" name="Picture 2" descr="http://media.creativebloq.futurecdn.net/sites/creativebloq.com/files/images/2013/06/16-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069" y="1710961"/>
            <a:ext cx="382147" cy="28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Central Repositor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45" y="1188050"/>
            <a:ext cx="1116316" cy="12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558049" y="982006"/>
            <a:ext cx="651140" cy="250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Maven 2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19" y="2844068"/>
            <a:ext cx="207435" cy="20116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0" y="1576580"/>
            <a:ext cx="2502040" cy="1045439"/>
            <a:chOff x="0" y="1576580"/>
            <a:chExt cx="2502040" cy="1045439"/>
          </a:xfrm>
        </p:grpSpPr>
        <p:pic>
          <p:nvPicPr>
            <p:cNvPr id="29" name="コンテンツ プレースホルダー 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37" y="1847431"/>
              <a:ext cx="1855112" cy="774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971" y="2134557"/>
              <a:ext cx="388069" cy="353337"/>
            </a:xfrm>
            <a:prstGeom prst="rect">
              <a:avLst/>
            </a:prstGeom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0" y="1576580"/>
              <a:ext cx="1432781" cy="3198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876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34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050" smtClean="0">
                  <a:latin typeface="Roboto" pitchFamily="2" charset="0"/>
                  <a:ea typeface="Roboto" pitchFamily="2" charset="0"/>
                </a:rPr>
                <a:t>Ver</a:t>
              </a:r>
              <a:r>
                <a:rPr lang="en-US" sz="1050" smtClean="0">
                  <a:solidFill>
                    <a:srgbClr val="FF0000"/>
                  </a:solidFill>
                  <a:latin typeface="Roboto" pitchFamily="2" charset="0"/>
                  <a:ea typeface="Roboto" pitchFamily="2" charset="0"/>
                </a:rPr>
                <a:t>X</a:t>
              </a:r>
              <a:r>
                <a:rPr lang="en-US" sz="1050" smtClean="0">
                  <a:latin typeface="Roboto" pitchFamily="2" charset="0"/>
                  <a:ea typeface="Roboto" pitchFamily="2" charset="0"/>
                </a:rPr>
                <a:t>Combo</a:t>
              </a:r>
              <a:endParaRPr lang="en-US" sz="1050" dirty="0">
                <a:latin typeface="Roboto" pitchFamily="2" charset="0"/>
                <a:ea typeface="Roboto" pitchFamily="2" charset="0"/>
              </a:endParaRPr>
            </a:p>
          </p:txBody>
        </p:sp>
      </p:grpSp>
      <p:sp>
        <p:nvSpPr>
          <p:cNvPr id="36" name="Rectangular Callout 35"/>
          <p:cNvSpPr/>
          <p:nvPr/>
        </p:nvSpPr>
        <p:spPr>
          <a:xfrm>
            <a:off x="106732" y="2908534"/>
            <a:ext cx="1573650" cy="642244"/>
          </a:xfrm>
          <a:prstGeom prst="wedgeRectCallout">
            <a:avLst>
              <a:gd name="adj1" fmla="val -28536"/>
              <a:gd name="adj2" fmla="val -8962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err="1" smtClean="0">
                <a:latin typeface="Roboto Condensed" pitchFamily="2" charset="0"/>
                <a:ea typeface="Roboto Condensed" pitchFamily="2" charset="0"/>
              </a:rPr>
              <a:t>VerXCombo</a:t>
            </a:r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 allows users to interact with the data to find the best-fit combination of libraries</a:t>
            </a:r>
            <a:endParaRPr lang="en-AU" dirty="0"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26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3632" y="268156"/>
            <a:ext cx="1572768" cy="329971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900" dirty="0" smtClean="0"/>
              <a:t>Library Selection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800" dirty="0" smtClean="0"/>
              <a:t>Autofill lookup interested libraries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900" dirty="0" smtClean="0"/>
              <a:t>Interactive Manipulation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800" dirty="0" smtClean="0"/>
              <a:t>Mouse over highlighting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800" dirty="0"/>
              <a:t>a</a:t>
            </a:r>
            <a:r>
              <a:rPr lang="en-US" sz="800" dirty="0" smtClean="0"/>
              <a:t> combination link.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900" dirty="0" smtClean="0"/>
              <a:t>Vertical Rearrangement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800" dirty="0" smtClean="0"/>
              <a:t>Reorder Libraries for direct comparison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900" dirty="0" smtClean="0"/>
              <a:t>Horizontal Rearrangement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800" dirty="0" smtClean="0"/>
              <a:t>Reorder Library Version to isolate interested combinations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900" dirty="0" smtClean="0"/>
              <a:t>Sorting by Popular Usage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800" dirty="0" smtClean="0"/>
              <a:t>Thickness indicates popular versions. Most popular on left hand side</a:t>
            </a:r>
            <a:endParaRPr lang="en-US" sz="10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900" dirty="0" smtClean="0"/>
              <a:t>Sorting by Version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800" dirty="0" smtClean="0"/>
              <a:t>Latest Release will appear on most right hand side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6120" y="951097"/>
            <a:ext cx="1432781" cy="319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876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4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Roboto" pitchFamily="2" charset="0"/>
                <a:ea typeface="Roboto" pitchFamily="2" charset="0"/>
              </a:rPr>
              <a:t>Ver</a:t>
            </a:r>
            <a:r>
              <a:rPr lang="en-US" sz="1600" dirty="0" smtClean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X</a:t>
            </a:r>
            <a:r>
              <a:rPr lang="en-US" sz="1600" dirty="0" smtClean="0">
                <a:latin typeface="Roboto" pitchFamily="2" charset="0"/>
                <a:ea typeface="Roboto" pitchFamily="2" charset="0"/>
              </a:rPr>
              <a:t>Combo</a:t>
            </a:r>
            <a:endParaRPr lang="en-US" sz="16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43304"/>
            <a:ext cx="3499866" cy="706967"/>
          </a:xfrm>
        </p:spPr>
        <p:txBody>
          <a:bodyPr>
            <a:normAutofit/>
          </a:bodyPr>
          <a:lstStyle/>
          <a:p>
            <a:r>
              <a:rPr lang="en-US" dirty="0" smtClean="0"/>
              <a:t>Interaction Features</a:t>
            </a:r>
            <a:endParaRPr lang="en-US" dirty="0"/>
          </a:p>
        </p:txBody>
      </p:sp>
      <p:pic>
        <p:nvPicPr>
          <p:cNvPr id="2" name="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03" y="1245191"/>
            <a:ext cx="3859729" cy="156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7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7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75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Challenges and Research Ideas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Validation of the Visualizations and Modelling</a:t>
            </a:r>
          </a:p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Library Compatibility and Latency to Version Adoption</a:t>
            </a:r>
          </a:p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Library Combinations.</a:t>
            </a:r>
          </a:p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Library code level analysis.</a:t>
            </a:r>
          </a:p>
          <a:p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20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Summary and Conclusions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84" y="729250"/>
            <a:ext cx="1856327" cy="1236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391" y="729250"/>
            <a:ext cx="1842302" cy="1237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4812"/>
            <a:ext cx="1434830" cy="955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006" y="2194812"/>
            <a:ext cx="1431138" cy="9557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603" y="2212144"/>
            <a:ext cx="1389870" cy="9289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5817" y="2212144"/>
            <a:ext cx="1377898" cy="91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6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03" y="54813"/>
            <a:ext cx="4732020" cy="706967"/>
          </a:xfrm>
        </p:spPr>
        <p:txBody>
          <a:bodyPr/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My Background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53" y="886450"/>
            <a:ext cx="1048799" cy="784467"/>
          </a:xfrm>
          <a:prstGeom prst="rect">
            <a:avLst/>
          </a:prstGeom>
        </p:spPr>
      </p:pic>
      <p:pic>
        <p:nvPicPr>
          <p:cNvPr id="2050" name="Picture 2" descr="「Papua New Guinea people」の画像検索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61" y="996339"/>
            <a:ext cx="1076739" cy="60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35" y="807739"/>
            <a:ext cx="1056792" cy="791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4601" y="843296"/>
            <a:ext cx="1054444" cy="7560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216" y="1655665"/>
            <a:ext cx="50177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Roboto Condensed" pitchFamily="2" charset="0"/>
                <a:ea typeface="Roboto Condensed" pitchFamily="2" charset="0"/>
              </a:rPr>
              <a:t>Papua New Guinea is largest Pacific Nation with over 800 languages and most diverse cultures…</a:t>
            </a:r>
            <a:endParaRPr lang="en-US" sz="1050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4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9356" y="2425001"/>
            <a:ext cx="5327687" cy="1136304"/>
            <a:chOff x="79356" y="1943482"/>
            <a:chExt cx="5327687" cy="1136304"/>
          </a:xfrm>
        </p:grpSpPr>
        <p:grpSp>
          <p:nvGrpSpPr>
            <p:cNvPr id="23" name="Group 22"/>
            <p:cNvGrpSpPr/>
            <p:nvPr/>
          </p:nvGrpSpPr>
          <p:grpSpPr>
            <a:xfrm>
              <a:off x="79356" y="1943482"/>
              <a:ext cx="5327687" cy="1136304"/>
              <a:chOff x="101896" y="2367608"/>
              <a:chExt cx="5327687" cy="113630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15522" y="2618318"/>
                <a:ext cx="1456942" cy="756669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896" y="2523615"/>
                <a:ext cx="1171575" cy="980297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33813" y="2625250"/>
                <a:ext cx="1238569" cy="77628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40200" y="2618318"/>
                <a:ext cx="1089383" cy="623553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207909" y="2367608"/>
                <a:ext cx="793807" cy="250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2000 -2003</a:t>
                </a:r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375608" y="2369328"/>
                <a:ext cx="793807" cy="250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2004 -2005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650186" y="2369328"/>
                <a:ext cx="793807" cy="250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2005 -2007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274601" y="2369328"/>
                <a:ext cx="996033" cy="250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2007 ~ present</a:t>
                </a:r>
                <a:endParaRPr lang="en-US" dirty="0"/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99998" y="2191773"/>
              <a:ext cx="447472" cy="447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83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24" y="143896"/>
            <a:ext cx="4732020" cy="70696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Roboto Condensed" pitchFamily="2" charset="0"/>
                <a:ea typeface="Roboto Condensed" pitchFamily="2" charset="0"/>
              </a:rPr>
              <a:t>Research in Japan</a:t>
            </a:r>
            <a:endParaRPr lang="en-US" sz="2400" dirty="0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477" y="2602608"/>
            <a:ext cx="1471438" cy="842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03" y="1079022"/>
            <a:ext cx="697884" cy="670457"/>
          </a:xfrm>
          <a:prstGeom prst="rect">
            <a:avLst/>
          </a:prstGeom>
        </p:spPr>
      </p:pic>
      <p:pic>
        <p:nvPicPr>
          <p:cNvPr id="7" name="Picture 4" descr="http://www.osaka-u.ac.jp/++theme++ou.site.theme/cmn/img/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915" y="1292279"/>
            <a:ext cx="1293329" cy="35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3751" y="1801445"/>
            <a:ext cx="1657826" cy="4090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MEXT scholar</a:t>
            </a:r>
          </a:p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Masters of Engineering - 2010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751" y="2120882"/>
            <a:ext cx="1492716" cy="4090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PhD in Engineering – 2013</a:t>
            </a:r>
          </a:p>
          <a:p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5886" y="1739174"/>
            <a:ext cx="2026517" cy="4090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Roboto Condensed" pitchFamily="2" charset="0"/>
                <a:ea typeface="Roboto Condensed" pitchFamily="2" charset="0"/>
              </a:rPr>
              <a:t>Research Project Assistant Professor</a:t>
            </a:r>
          </a:p>
          <a:p>
            <a:r>
              <a:rPr lang="en-US" b="1" dirty="0" smtClean="0">
                <a:latin typeface="Roboto Condensed" pitchFamily="2" charset="0"/>
                <a:ea typeface="Roboto Condensed" pitchFamily="2" charset="0"/>
              </a:rPr>
              <a:t>(</a:t>
            </a:r>
            <a:r>
              <a:rPr lang="en-US" b="1" dirty="0" err="1" smtClean="0">
                <a:latin typeface="Roboto Condensed" pitchFamily="2" charset="0"/>
                <a:ea typeface="Roboto Condensed" pitchFamily="2" charset="0"/>
              </a:rPr>
              <a:t>Kakenhi</a:t>
            </a:r>
            <a:r>
              <a:rPr lang="en-US" b="1" dirty="0" smtClean="0">
                <a:latin typeface="Roboto Condensed" pitchFamily="2" charset="0"/>
                <a:ea typeface="Roboto Condensed" pitchFamily="2" charset="0"/>
              </a:rPr>
              <a:t> Project) - 2013</a:t>
            </a:r>
            <a:endParaRPr lang="en-US" b="1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328" y="2538919"/>
            <a:ext cx="1507144" cy="725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Software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Software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Repository Mining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Micro Process Analysis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9468" y="2538919"/>
            <a:ext cx="1260281" cy="725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Software Engineering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Roboto Condensed" pitchFamily="2" charset="0"/>
                <a:ea typeface="Roboto Condensed" pitchFamily="2" charset="0"/>
              </a:rPr>
              <a:t>Software Reuse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Code Clones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Software Licenses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>
                <a:latin typeface="Roboto Condensed" pitchFamily="2" charset="0"/>
                <a:ea typeface="Roboto Condensed" pitchFamily="2" charset="0"/>
              </a:rPr>
              <a:t>5</a:t>
            </a:fld>
            <a:endParaRPr lang="en-US"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8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SARF Project (Osaka University)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90" y="973666"/>
            <a:ext cx="1865036" cy="2320714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Roboto Condensed" pitchFamily="2" charset="0"/>
                <a:ea typeface="Roboto Condensed" pitchFamily="2" charset="0"/>
              </a:rPr>
              <a:t>‘Collecting</a:t>
            </a:r>
            <a:r>
              <a:rPr lang="en-US" sz="1400" dirty="0">
                <a:latin typeface="Roboto Condensed" pitchFamily="2" charset="0"/>
                <a:ea typeface="Roboto Condensed" pitchFamily="2" charset="0"/>
              </a:rPr>
              <a:t>, Analyzing, and Evaluating Software Assets for Effective </a:t>
            </a:r>
            <a:r>
              <a:rPr lang="en-US" sz="1400" dirty="0" smtClean="0">
                <a:latin typeface="Roboto Condensed" pitchFamily="2" charset="0"/>
                <a:ea typeface="Roboto Condensed" pitchFamily="2" charset="0"/>
              </a:rPr>
              <a:t>Reuse’</a:t>
            </a:r>
          </a:p>
          <a:p>
            <a:pPr marL="0" indent="0">
              <a:buNone/>
            </a:pPr>
            <a:r>
              <a:rPr lang="en-US" sz="1400" dirty="0" smtClean="0">
                <a:latin typeface="Roboto Condensed" pitchFamily="2" charset="0"/>
                <a:ea typeface="Roboto Condensed" pitchFamily="2" charset="0"/>
              </a:rPr>
              <a:t>Japan </a:t>
            </a:r>
            <a:r>
              <a:rPr lang="en-US" sz="1400" dirty="0">
                <a:latin typeface="Roboto Condensed" pitchFamily="2" charset="0"/>
                <a:ea typeface="Roboto Condensed" pitchFamily="2" charset="0"/>
              </a:rPr>
              <a:t>Society for the Promotion of Science, Grant-in-Aid for Scientific Research (No.25220003) </a:t>
            </a:r>
            <a:r>
              <a:rPr lang="en-US" sz="1400" dirty="0" smtClean="0">
                <a:latin typeface="Roboto Condensed" pitchFamily="2" charset="0"/>
                <a:ea typeface="Roboto Condensed" pitchFamily="2" charset="0"/>
              </a:rPr>
              <a:t>– Katsuro Inoue</a:t>
            </a:r>
            <a:endParaRPr lang="en-US" sz="1400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739" y="1137798"/>
            <a:ext cx="3250661" cy="206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3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72" y="124106"/>
            <a:ext cx="4732020" cy="706967"/>
          </a:xfrm>
        </p:spPr>
        <p:txBody>
          <a:bodyPr/>
          <a:lstStyle/>
          <a:p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Software Library Reuse</a:t>
            </a:r>
            <a:endParaRPr lang="en-AU" dirty="0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872" y="1248325"/>
            <a:ext cx="812262" cy="529986"/>
          </a:xfrm>
        </p:spPr>
      </p:pic>
      <p:sp>
        <p:nvSpPr>
          <p:cNvPr id="3" name="Right Arrow 2"/>
          <p:cNvSpPr/>
          <p:nvPr/>
        </p:nvSpPr>
        <p:spPr>
          <a:xfrm>
            <a:off x="1526679" y="1462090"/>
            <a:ext cx="582656" cy="18763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463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1026" name="Picture 2" descr="http://theverticalview.files.wordpress.com/2012/11/brown-paper-pack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319" y="1270105"/>
            <a:ext cx="709429" cy="60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3995" y="1039542"/>
            <a:ext cx="9941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 smtClean="0">
                <a:latin typeface="Roboto Condensed" pitchFamily="2" charset="0"/>
                <a:ea typeface="Roboto Condensed" pitchFamily="2" charset="0"/>
              </a:rPr>
              <a:t>Next System Release</a:t>
            </a:r>
            <a:endParaRPr lang="en-AU" sz="800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533" y="1017030"/>
            <a:ext cx="567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>
                <a:latin typeface="Roboto Condensed" pitchFamily="2" charset="0"/>
                <a:ea typeface="Roboto Condensed" pitchFamily="2" charset="0"/>
              </a:rPr>
              <a:t>Developer</a:t>
            </a:r>
          </a:p>
        </p:txBody>
      </p:sp>
      <p:pic>
        <p:nvPicPr>
          <p:cNvPr id="1028" name="Picture 4" descr="Open Cardboard Box Clip 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00" y="2747594"/>
            <a:ext cx="540590" cy="60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6034" y="2427768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" dirty="0" smtClean="0">
                <a:latin typeface="Roboto Condensed" pitchFamily="2" charset="0"/>
                <a:ea typeface="Roboto Condensed" pitchFamily="2" charset="0"/>
              </a:rPr>
              <a:t>from</a:t>
            </a:r>
            <a:endParaRPr lang="en-AU" sz="600" dirty="0">
              <a:latin typeface="Roboto Condensed" pitchFamily="2" charset="0"/>
              <a:ea typeface="Roboto Condensed" pitchFamily="2" charset="0"/>
            </a:endParaRPr>
          </a:p>
          <a:p>
            <a:r>
              <a:rPr lang="en-AU" sz="600" dirty="0" smtClean="0">
                <a:latin typeface="Roboto Condensed" pitchFamily="2" charset="0"/>
                <a:ea typeface="Roboto Condensed" pitchFamily="2" charset="0"/>
              </a:rPr>
              <a:t>Previous System Version</a:t>
            </a:r>
            <a:endParaRPr lang="en-AU" sz="600" dirty="0">
              <a:latin typeface="Roboto Condensed" pitchFamily="2" charset="0"/>
              <a:ea typeface="Roboto Condensed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78562" y="2453325"/>
            <a:ext cx="1362821" cy="892089"/>
            <a:chOff x="1105553" y="2497700"/>
            <a:chExt cx="1362821" cy="892089"/>
          </a:xfrm>
        </p:grpSpPr>
        <p:sp>
          <p:nvSpPr>
            <p:cNvPr id="11" name="Cloud Callout 10"/>
            <p:cNvSpPr/>
            <p:nvPr/>
          </p:nvSpPr>
          <p:spPr>
            <a:xfrm>
              <a:off x="1105553" y="2497700"/>
              <a:ext cx="1362821" cy="892089"/>
            </a:xfrm>
            <a:prstGeom prst="cloudCallout">
              <a:avLst>
                <a:gd name="adj1" fmla="val -63104"/>
                <a:gd name="adj2" fmla="val -113884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 sz="463">
                <a:latin typeface="Roboto Condensed" pitchFamily="2" charset="0"/>
                <a:ea typeface="Roboto Condensed" pitchFamily="2" charset="0"/>
              </a:endParaRPr>
            </a:p>
          </p:txBody>
        </p:sp>
        <p:pic>
          <p:nvPicPr>
            <p:cNvPr id="13" name="Picture 2" descr="http://theverticalview.files.wordpress.com/2012/11/brown-paper-packag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579" y="2764500"/>
              <a:ext cx="343971" cy="293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Open Cardboard Box Clip Art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0801" y="2616028"/>
              <a:ext cx="296266" cy="331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AutoShape 6" descr="data:image/jpeg;base64,/9j/4AAQSkZJRgABAQAAAQABAAD/2wCEAAkGBxASDw4QDxQQEBANDw8ODw4QEA8NDw0NFREWFhQRFBQYHCggGBolHRQUITEhJSkrLi4uFx8zRDMsNygtLisBCgoKDg0OGhAQGiwcHCQsLC4sLCwsLCwsLCw0LSwsLCwsLCwsLCwsLCwtLCwsLSwsLCwsLCwsLC4sLCwsLi8sLf/AABEIAL0BCgMBEQACEQEDEQH/xAAbAAEAAwEBAQEAAAAAAAAAAAAAAQIDBAUGB//EAEIQAAIBAgMFAwgHBwIHAAAAAAABAgMRBBIhBTFRYXETQYEGFCIyQlKRoSNTYoKxwdEzQ3KSosLwFeEWg5OUsrPT/8QAGQEBAQEBAQEAAAAAAAAAAAAAAAECAwQF/8QANREBAAEDAQQIBQQCAgMAAAAAAAECAxESITFBUQQTYXGBkaHRIjKxwfAFFELhUvFi4hUzkv/aAAwDAQACEQMRAD8A/cQAAAAAAAAAAAAAAAAAAAAAAAAAAAAAAAAAAAAAAAAAAAAAAAAAAAAAAAcFbbFGLcVLtJLRxpJ1WnwbWkfFo709GuTGcYjt2fng41X6I2Zz3bXNLbMn6tGX/MqQh/45jpHRY41eUT98MfuJ4U+c+2Vf9YrfVUv+4lf/ANRr9tb/AMp/+f8Asz19f+Mef9Lx2179KoucJU6iXzT+CMz0XlVHjmP69Wv3HOmfR2YXaVGo8sJrN9XJOnUt/BKzONdi5RGZjZz3x5w60XqK9kTt9fJ1nJ0AAAAAAAAAAAAAAAAAAAAAAAAAAAAAAHFtDaUKVk7zqS9SlG2aS4v3Y83+Oh2tWKrm3dHGfzj2OVy9TRs3zyeTKNbEO1R5l9TBuNGK+098/HTkj15t2fl853+HLw83mxXd+by4f34+TupbMSSUmkl7MFZL/Ohwq6RMzsjzdosxG+WywdPg31k/yM9ZXza6ulDwdPhb70h1lXNOrp5MZ7PXstrrZm4vTxhmbUcHHisC7WnFTitd2ZJ8eXU7UXYzsnEuVdueMZUw+NrUtzdamt9Ocr1Ir7FR7+kvii12qLm/4Z5xu8Y9vKUpuV0bvijlx8J9/N72CxkKsM9N3V7NNNShLvjJPVPkeC5bqtzip7KK6a4zS3MNgAAAAAAAAAAAAAAAAAAAAAAAAAAeftfaPZKMYpSrVbqnB7klvnL7Kuvil3nexZ6yczspjf7R2z/bjeu6IxG+d3v3PN2bgXOUpSbk271ar9acuC4cluSPTeuxTEREd0cvz1ee1bmqcz4y9lNRWWCskePEzOanr2RGIRcqAAAAuByYrBqWsdJfJnWi5MbJ3OdduJ3PIl2lOp2lL0asdJQekK0F7E/yl3c1dP1/DXTpq3fTtj7xx79ry/FRVqp3/Xsn7Tw9J+kwGMjWpqpC9ndSi9JQmtJQku5pnzrtubdWmfzte+3XFdOYdBzbAAAAAAAAAAAAAAAAAAAAAAAADPEVowhOc2owpxlOUnujFK7ZqmmapimN8pVVFMTM7ofL4fPVqOpJWqV2rRf7qkr5afgm2+bkfTq026NMbo9Z4z48OzD59OqurM759I5fnF9CoqMVCO6O/m+8+fmap1S9uIiMQi5RdQZnK4TkGTB2YyYQoMZMJyDJhEoiJMOLH4bMrr1o/wBS4He1XpnE7nG5RmMxveTgsX2NaM91Ku406y7oyelOr8bRfJp+yeq7b6y3jjG2PvH3jt73nt16K88J3/aftP8AT6w+U+iAAAAAAAAAAAAAAAAAAAAAwxOMpU1erOFNPc5zjC/S5ui3XXspiZ7mK7lNG2qYjvcU9v4dbnUn/BQr1F/NGNvmdo6JdnhEd8xH3cp6TbjnPdEz9lX5Q0fdr/8AQqv8EX9nc7POD9zR2+UvO2xtenXjTo0u0tKanWz0q1G1OHpKPpxV7yydVmPR0fo9VqZrrxu2bYnbPdM8M+OHG9fpuRFNPjsmPr2uvY9P16n3I9d7f4fE59IndS3YjfU7zzuzaMbGJnLcQkgAAAAoAZTWpqGZeDtbDRzTjJXhVi7ruaekl/nE99iucRMb4eK9RGccJaYLbtaNOEJ0nUnCKjKp2sI9o1pnt3XtfxMXOiUTVM01Yjljd2OtHSZimImMy6YeUSv6dCvFe9F0qkV4KWb5HOehTwqifOPtj1ajpUZ20z6e+fR34LatCq8tOaz2v2clKnVS4uEkpfI4XLFy3tqjZz3x5xsdaL1Ffyzt5cfLe7Ti6gAAAAAAAAAAAAAAHHjdowpvLrOpa6pws2lxk90VzfzO1uzVXt3Rz/N7lXdpp2b55PMqVa9V2cnBfV0bp2+1U3+Kynpim1b24z2z7bvPLzzVcr447I9/9LUNi2ea0IN75etN9Zd/xJV0rOzbP0Wno+Nu5v8A6bHvm30iY6+eTfUxzZz2bDum/wCVP8zUX6uSTZjm5quzpezKL63izpTfjjDnNmeEu/B03GnGPelr36t3ZwuVZqmXaiMUxDqpR7zjVLpENDLRcqIuAuBAAoAZzvc1DMuXGYXtMutsretr6Pu/A627mhzro1sVsuHvS/pX5G/3FXJnqaeak9nr2ZPxVyxenjCTajhLhxmDdrVIqUU7p+tlfFd8XzO9u7H8ZxLjXbnjGWuC2rVo6Tcq1Hn6VekuKe+ouT9Lm9xi50ei5tp+Gr0n2+ndvaov1Ub/AIo9Y9/r3vpKFaM4xnBqUZq8ZJ3TR86qmaZmmqMS99NUVRmNsNDKgAAAAAAAAAAA8vH49tunSdmtJ1dHkfux4y+S+R6bVmMaq/CPfs+rz3Ls/LT5/nFngsArXfoxbu223Ko+Lb1fU1cvTnEb/ozRa4zud3aKKtBJI46ZnbLtmI2QylUZqIZyq5lwmVHIuEXpwvv0X4kmcbmojLoi0txznMt7FsyJgQ5FwIzDCJAi4C5cBcYEXGETcYVSU0WISZYzj4m4lmVLlRIHFi8JvlDR98V380drdzhLlXb4w5NnYzsKl7/QVZfSx7qU29Kq4Lul8e5363rXW0/8o3dscvby5Y52rnV1f8Z39nb7+fN9YfKfRAAAAAAAAAADg2nimrU4O05q7kv3dPvl17l/sd7NuJ+Kd0es/m9xu14+GN7mwWGjvatCGiXvPgdLlc+MsW6I8HXUqN/pwOUU4dJnLM0yWGQURkwvGKRJlrCbkC4C4C4C4EphS4QzARcCHIuEyzlO5rCTImESmRSyG0Q4cPgXJhUqPK2hQSk9LxqJ3XdzX+cT1Wq5mO2HmuU4nver5OYlzoZZO88PJ0ZN6tpJODfNwlBvnc8nS6IpuZjdO339cvT0avVRid8bPzweoeZ6AAAAAAAACJySTb0STbfBIsRnZBM4eFTbm3N+tVd7P2Y+zHwXzue6cUxjhH5Lxxmqc83oPRJLct36nnjbOZduxQ0iGwIchhGkTLRcCLlC4wGYYC4wJuAuQLjBlGYuEVlMYMspTubiMM5RcuEWiySsL3MtJuBKZMCk9/U1CS5NoxvBcVJHW1OKnK5Gx5kFOMnKnOpSlK18rVnbc3GScb+B6Z01RiqImPzjG1wjVHyzMfna9LDbZqx0qxVWPv01lqRXOG6Xhbozz19Foq+ScTynd58PHzd6ekVx80Zjs3+X53Pcw9eFSKnBqUZbmvw5PkeGuiqidNUYl66aoqjMbYaGWgAAAAAOHbE/osv1so0/uvWS/lUjt0ePjzy2/ni5Xp+HHNzYZat8F82da92HOje3qMxDcs7mmUxjckyq1kTaDYwK5imUXLhEXGAuMCcwwGYmBa4VFwikqhqKUmWTkawzlGYuEyJkVrEjS1yBcipuBSUixCJTANJ77PrqN24c1bBrfDR8O59DpTdnixNvk5sPWlSm5wTd39LT+sXFL31893C3SumLlOmfCeX9f7c6aponVHjHP+30tKrGUYyi7xklKLW5p7mfNqpmmcTve+JiYzC5FAAAAB5e23rRX2py+Ebf3Hq6N/Ke557/AAZYOejvx/I1cjazROx0vU5w2yitehqZ2I0bMqq5FwirZcCrkawirkMJkzFwZRmGDKcwwZSpEwZHUQ0mVJTZYhJlnc0ytcYUuQSmFSpEwZWTIqyYVNyCbICjViiUyCyA5sZT9pdH+p0tzwYrji22FVs6lLuX0sOSk/SXg9fvnPpVOcV+E/b0+jfR6t9Pj+fnF7B5HpAAAAB5W3FrRf2px8XBv+09XRv5R+b/AO3n6Rwc+Fej6nWve50bm2Y54bytGoTSuRyGDKrkXCKORrCZVci4TKrkXCZRmLhModQYMqusXSmpHaDSZSpDBlZSJhcqZi4QzDBlOYYMpUiYXKykTCrJkwLJkwuVkyKsmRUy3CCVEyouiKrWV4y6MtO+Enc5tnytiKP2lUh4OOb+xHS9GbdXhP2+7FqcXI8fz0fQnz3tAAAABwbchejKXfScav3Yv0v6cx36NOLmOez29XG/HwZ5bfzweZh5WduJ6q42PPTO10nN0JiCWTkawyo6jLpTKrqs1pTUo6zLpZ1KOqzWmE1KOoXCZRnLgynOTBlKmTC5XUiYXK2exMLlTOawzkzDBlKkTC5WUiYMrKRMLlZSJhcrqRnCrpkVZMjRKQiCZEwiyZFRWlaMulvjoWmNpM7HNs6N8RSXuxqVPglH+83enFqfCPv9nO1tuR4+33fRHz3uAAAABEldNPVPRrigPlnTdOcqT30msr96k/Ul8rdYs+pFUV0xXz+vH37pfOxomaeX04O6jUvr/iZxqjDtTOVpEhZc8zpDnLKUjUQzMs5SNxDOWbkawmVHMuGcquZcGUZxhMrwdySsLtmWkdoXCZQ6hcGUZxgyspkwZTnGFylTJgyvGZnC5XUyYayupkwuV41DM0rlbOTC5SmRV0QWTI05sVVu8q7t/XgdKKeLnXPB1+T9K6nWe6paFPnTi36XjJvwSOPSqsYo5b+/+o+7p0anfXz3dz2DyPUAAAAAB5u2sA6kVOn+1pXyrcqkH61NvnZWfc0uZ6ej3oonFXyz6dv5wcL9qaozTvj8w8TDYn2le2qaejTTs013NO6se2ujhLyU18Yd8aiaujhjDtnKsiwksJxR0iWJhlKKNRLOGcmahljNm4Zlmt5plfQyqMxcGU9qTSalXM1gyrnLhMimTBldTJhcpUiYMrqRMLldSJhpdMyq6ZmYaZ4jFKC4y7l+bNUW5q7maq4pMPj09JaPj3P9BXZmNyU3Yne7IVE9zT6NHGYmHaJhZ1Yre18SaZldUQxqYu+kfj+huLfNia+TPBYZ4iTjG6pRbVWqtL2304Pj3Nrd13au3Isxmfm4R95+3PuS3RN2cRu4z9o+/LvfUwgkkopJRSSS0SS3JHy5mZnMvoRGNkLEUAAAAAAB4219kOTdahZVXbPTekK6S0u/ZnbRS8H3Neyx0nTGivdwnl/XZ5dvlvWMzqo38e3++3z7PEo4jWS1jKDtOnNZZwfCS/B7n3Nntqo2Z3xwl5Iq8Ox0xxCe/R893xOeiYb1xKzZFZTZuGZYzkbiGZYu7NsF0l+LY3m5x4jHJerq+Pcv1O1NmZ3uVV2I3OWjjpJvP6SfxXQ61WYmNjnTdmJ2u6FVNXTujhNMxvdoqidycwwZLgylSJgypWxMYL0n0Xe/A1TbmrclVcU73nvaNRyurJe7vVufM9HUU4xLj11Wcu2jtKL9ZNdNUcKrExudab0cXTHG0/e+Uv0OU2quTpFynmt5/Di30T/MnU1L1tLOePk/V9Fcd7NxZiN7M3ZncwwFGriZOOGSkrtTxU7vD03ezs/3st/oxfdq4kvXaLMfH5cf68fCJbtWark9nN61fyZxNP8AZVIYiPCt9BVXH0oRcZdMsep5aOnW6vnjT3bY9dvrL0VdDmPlnPe5VhcStJYauuaeHqJ9MtT8bHbrrU7q49fZx6m5H8fp7t6ODxUnaOHqR+1VnRpw8bScv6TFV6zG+vyifaI9Wos3J/j9Pz0enhfJ6T1xM019TRzRg+Uqj9KS6ZfE81fTIj/1x4z7bo9Xejoufnnwj3/096lTjGKjFKMYpKMYpRjFLckluPDMzM5nbL1xERGIWIoAAAAAAAAA4tpbKpV0s6anFWhVg8lWHSXDk7p8Dtav12vl3cuH56uVyzTc37+fF89jNj4qn6qWJhxhlpVkucJPLLqmv4T32+lWq9/wz5x57/TxeOvo9dO74o9fb83PLljowajOToyeihWUqEm+UZpX8LnqijVGY2x2bfo4TM079jfziXJ87foTRCa5ZyxMuC+DLFuEmuXPXxckrtqK4uyXxZ0ptwxNcuOlXdZ2oRqYl6r6GLqwvwdT1I+Mkbqmm388xT3+2/0Kbdde6Mva2f5I16lniZLDw39lSaqV5LhKpbLDpFS/iR4rv6lTTstxmec7vL/Xc9dvoHGufB1bV8iopZsE+zklrRqynOlVdt+d3lCXF6p96u7nKx+p1ROLu2Ocb4+0/m1u90GmqPg2S+TxcKlCVq8J4eV7Jz0hJ/ZqL0ZdL35H17dy3ej4Jir6+W98y5auWp+KMNI42fJ82v0LNqlnrKlvP5cF8ydTHNetllVx07XclBd70il4s1FqnllmblS+ztnYjENdhTlNP9/O9OglxztXn91SOd7pNqzHxzt5Rtny4eOHS10a5c3R4y+vwPkTh1BrEOVerK16ilOiqXKkou8VzbbffpofHu/qd2qrNHwxy3+fN9S30G3TTirbP5ucuJ8iJL9hiHb3a9KNXwUoOFvFM60fqk/zp8px9csVfp9P8Zw5J+SmOT9HzSS4urWp/Ls5fido/UbM74nyj3hynoFfCYbUvJHFu2arh6XHLTq4h+F5QOdX6lb4UzPjEe7pHQJ41PUwnkdh1rXdTFP3ariqPTsoJRkv4sx5bn6hdq+X4e7f57/LD0UdEt09ve+ihFJJJJJJJJKySW5JHhmcvSkAAAAAAAAAAAAAAAAAAVqU4yTUkpJ71JJp+DLEzE5gxl5c/JrAtt+b0It73CnGk31cbHeOl34/nPnly6i3/jDP/hXBfVPo6tdr4ZjX72//AJfROot8m1DycwMHmjhsOpLdN0oSmvvNXMVdKvVRia5x3tRaojdEPTStotEu44OiQAETimmmk09GmrproInA8ev5K4Gd70KcG9W6WbDtvjem0eqnp3SKd1c+O365cKujWqt9MOdeReB9yr086xf/ANDp/wCS6T/lHlT7MfsrH+PrPu7cJ5O4Ok1KFClmW6co9pNdJSu/mca+l364xVXOPR1psW6dsUw9Q87qAAAAAAAAAAAAAAAAAAAAAAAAAAAAAAAAAAAAAAAAAAAAAAAAAAAAAAAAAAAAAAAARcCMxcCHMYTKHULpModUaTKrrF0plDrl0GpHnA0JqR5wXQakecjQajzkdWajzkdWajzkaDUnzgaDUnzgmg1J7caF1JVYmkylViaVysqo0mU9oTBlOYYVNyCQAAAAAAAAAABVsqKtlFGy4TKjkawijkWITLNzNYTKkps1EJlnKozWlMs5VWa0s5ZyrM1FCamcsQzWiE1M3ima6uE1KvGMvVQmtCxj5jqoNa6xTJ1cLqXjiGZmiF1NI12ZmhdTRVWZ0rlpGqzOlrLSMzMwuWimZmFyupEwuWikZwq6ZnC5WTIq6ZBJFSAAAAAAABDQFXEuRVwLlMKuBcphR0zWpMKOkXUmFHRNakwo6BdaaVHhzWtNKrwxesTSo8IXrDQq8GXrU0I8yL1poPMh1poSsGTrTQssIOsXQssKZ6w0rrDk1rpXVAzrXSuqJNS6V1SM6lwuqZNS4WUCZXC6gZyuFlEmRZIipAAAAAAAAAAAAABFgGUCMqLkMiGRHZoZTCOzRcmDs0NRhHZIajB2SGqTB2SGqTB2SGowns0NRg7NDJhPZomTBkQyuE5UMicpAsBIAAAAAAAAD//Z"/>
          <p:cNvSpPr>
            <a:spLocks noChangeAspect="1" noChangeArrowheads="1"/>
          </p:cNvSpPr>
          <p:nvPr/>
        </p:nvSpPr>
        <p:spPr bwMode="auto">
          <a:xfrm>
            <a:off x="70009" y="220742"/>
            <a:ext cx="745547" cy="7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1148" tIns="20574" rIns="41148" bIns="20574" numCol="1" anchor="t" anchorCtr="0" compatLnSpc="1">
            <a:prstTxWarp prst="textNoShape">
              <a:avLst/>
            </a:prstTxWarp>
          </a:bodyPr>
          <a:lstStyle/>
          <a:p>
            <a:endParaRPr lang="en-AU" sz="463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464971" y="1895460"/>
            <a:ext cx="145391" cy="584302"/>
          </a:xfrm>
          <a:prstGeom prst="up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sz="463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8855" y="2482732"/>
            <a:ext cx="217490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60" b="1" dirty="0" smtClean="0">
                <a:latin typeface="Roboto Condensed" pitchFamily="2" charset="0"/>
                <a:ea typeface="Roboto Condensed" pitchFamily="2" charset="0"/>
              </a:rPr>
              <a:t>Why adopt libraries?</a:t>
            </a:r>
            <a:endParaRPr lang="en-AU" sz="1260" b="1" dirty="0">
              <a:latin typeface="Roboto Condensed" pitchFamily="2" charset="0"/>
              <a:ea typeface="Roboto Condensed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sz="1260" dirty="0" smtClean="0">
                <a:latin typeface="Roboto Condensed" pitchFamily="2" charset="0"/>
                <a:ea typeface="Roboto Condensed" pitchFamily="2" charset="0"/>
              </a:rPr>
              <a:t>needed features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sz="1260" dirty="0">
                <a:latin typeface="Roboto Condensed" pitchFamily="2" charset="0"/>
                <a:ea typeface="Roboto Condensed" pitchFamily="2" charset="0"/>
              </a:rPr>
              <a:t>i</a:t>
            </a:r>
            <a:r>
              <a:rPr lang="en-AU" sz="1260" dirty="0" smtClean="0">
                <a:latin typeface="Roboto Condensed" pitchFamily="2" charset="0"/>
                <a:ea typeface="Roboto Condensed" pitchFamily="2" charset="0"/>
              </a:rPr>
              <a:t>nherited </a:t>
            </a:r>
            <a:r>
              <a:rPr lang="en-AU" sz="1260" dirty="0">
                <a:latin typeface="Roboto Condensed" pitchFamily="2" charset="0"/>
                <a:ea typeface="Roboto Condensed" pitchFamily="2" charset="0"/>
              </a:rPr>
              <a:t>q</a:t>
            </a:r>
            <a:r>
              <a:rPr lang="en-AU" sz="1260" dirty="0" smtClean="0">
                <a:latin typeface="Roboto Condensed" pitchFamily="2" charset="0"/>
                <a:ea typeface="Roboto Condensed" pitchFamily="2" charset="0"/>
              </a:rPr>
              <a:t>uality</a:t>
            </a:r>
            <a:endParaRPr lang="en-AU" sz="1260" dirty="0">
              <a:latin typeface="Roboto Condensed" pitchFamily="2" charset="0"/>
              <a:ea typeface="Roboto Condensed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sz="1260" dirty="0">
                <a:latin typeface="Roboto Condensed" pitchFamily="2" charset="0"/>
                <a:ea typeface="Roboto Condensed" pitchFamily="2" charset="0"/>
              </a:rPr>
              <a:t>t</a:t>
            </a:r>
            <a:r>
              <a:rPr lang="en-AU" sz="1260" dirty="0" smtClean="0">
                <a:latin typeface="Roboto Condensed" pitchFamily="2" charset="0"/>
                <a:ea typeface="Roboto Condensed" pitchFamily="2" charset="0"/>
              </a:rPr>
              <a:t>ime/effort cost </a:t>
            </a:r>
            <a:r>
              <a:rPr lang="en-AU" sz="1260" dirty="0">
                <a:latin typeface="Roboto Condensed" pitchFamily="2" charset="0"/>
                <a:ea typeface="Roboto Condensed" pitchFamily="2" charset="0"/>
              </a:rPr>
              <a:t>e</a:t>
            </a:r>
            <a:r>
              <a:rPr lang="en-AU" sz="1260" dirty="0" smtClean="0">
                <a:latin typeface="Roboto Condensed" pitchFamily="2" charset="0"/>
                <a:ea typeface="Roboto Condensed" pitchFamily="2" charset="0"/>
              </a:rPr>
              <a:t>fficient</a:t>
            </a:r>
            <a:endParaRPr lang="en-AU" sz="1260" dirty="0">
              <a:latin typeface="Roboto Condensed" pitchFamily="2" charset="0"/>
              <a:ea typeface="Roboto Condensed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sz="1260" dirty="0" smtClean="0">
                <a:latin typeface="Roboto Condensed" pitchFamily="2" charset="0"/>
                <a:ea typeface="Roboto Condensed" pitchFamily="2" charset="0"/>
              </a:rPr>
              <a:t>avoid reinvent wheel </a:t>
            </a:r>
            <a:endParaRPr lang="en-AU" sz="1260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9170" y="2239886"/>
            <a:ext cx="1311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>
                <a:latin typeface="Roboto Condensed" pitchFamily="2" charset="0"/>
                <a:ea typeface="Roboto Condensed" pitchFamily="2" charset="0"/>
              </a:rPr>
              <a:t>Adopt </a:t>
            </a:r>
            <a:r>
              <a:rPr lang="en-AU" sz="1000" dirty="0">
                <a:latin typeface="Roboto Condensed" pitchFamily="2" charset="0"/>
                <a:ea typeface="Roboto Condensed" pitchFamily="2" charset="0"/>
              </a:rPr>
              <a:t>3</a:t>
            </a:r>
            <a:r>
              <a:rPr lang="en-AU" sz="1000" baseline="30000" dirty="0">
                <a:latin typeface="Roboto Condensed" pitchFamily="2" charset="0"/>
                <a:ea typeface="Roboto Condensed" pitchFamily="2" charset="0"/>
              </a:rPr>
              <a:t>rd</a:t>
            </a:r>
            <a:r>
              <a:rPr lang="en-AU" sz="1000" dirty="0">
                <a:latin typeface="Roboto Condensed" pitchFamily="2" charset="0"/>
                <a:ea typeface="Roboto Condensed" pitchFamily="2" charset="0"/>
              </a:rPr>
              <a:t> party libraries</a:t>
            </a:r>
          </a:p>
        </p:txBody>
      </p:sp>
      <p:pic>
        <p:nvPicPr>
          <p:cNvPr id="1036" name="Picture 12" descr="http://sourcemaking.com/files/sm/images/whee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308" y="1411222"/>
            <a:ext cx="748068" cy="92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43" y="162360"/>
            <a:ext cx="855112" cy="637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08" y="702545"/>
            <a:ext cx="759545" cy="759545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167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56">
        <p:fade/>
      </p:transition>
    </mc:Choice>
    <mc:Fallback xmlns="">
      <p:transition spd="med" advTm="90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" y="-14366"/>
            <a:ext cx="4732020" cy="70696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Software Systems and Library Dependency Co-Evolution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003239" y="1028574"/>
            <a:ext cx="1251843" cy="678998"/>
            <a:chOff x="1893118" y="524258"/>
            <a:chExt cx="1251843" cy="678998"/>
          </a:xfrm>
        </p:grpSpPr>
        <p:grpSp>
          <p:nvGrpSpPr>
            <p:cNvPr id="23" name="Group 22"/>
            <p:cNvGrpSpPr/>
            <p:nvPr/>
          </p:nvGrpSpPr>
          <p:grpSpPr>
            <a:xfrm>
              <a:off x="1893118" y="639674"/>
              <a:ext cx="1251843" cy="563582"/>
              <a:chOff x="1893118" y="639674"/>
              <a:chExt cx="1251843" cy="563582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893118" y="722803"/>
                <a:ext cx="1219736" cy="480453"/>
                <a:chOff x="1901436" y="722803"/>
                <a:chExt cx="1219736" cy="480453"/>
              </a:xfrm>
            </p:grpSpPr>
            <p:pic>
              <p:nvPicPr>
                <p:cNvPr id="17" name="Picture 2" descr="http://theverticalview.files.wordpress.com/2012/11/brown-paper-package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01436" y="722803"/>
                  <a:ext cx="563031" cy="4804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2" descr="http://theverticalview.files.wordpress.com/2012/11/brown-paper-package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77201" y="816268"/>
                  <a:ext cx="343971" cy="2935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0" name="Straight Arrow Connector 19"/>
                <p:cNvCxnSpPr>
                  <a:stCxn id="17" idx="3"/>
                  <a:endCxn id="18" idx="1"/>
                </p:cNvCxnSpPr>
                <p:nvPr/>
              </p:nvCxnSpPr>
              <p:spPr>
                <a:xfrm flipV="1">
                  <a:off x="2464467" y="963029"/>
                  <a:ext cx="312734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21"/>
              <p:cNvSpPr txBox="1"/>
              <p:nvPr/>
            </p:nvSpPr>
            <p:spPr>
              <a:xfrm>
                <a:off x="2657327" y="639674"/>
                <a:ext cx="48763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library</a:t>
                </a:r>
                <a:endParaRPr lang="en-US" sz="900" dirty="0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893118" y="524258"/>
              <a:ext cx="50366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900" dirty="0" smtClean="0">
                  <a:latin typeface="Roboto Condensed" pitchFamily="2" charset="0"/>
                  <a:ea typeface="Roboto Condensed" pitchFamily="2" charset="0"/>
                </a:rPr>
                <a:t>System</a:t>
              </a:r>
              <a:endParaRPr lang="en-AU" sz="900" dirty="0">
                <a:latin typeface="Roboto Condensed" pitchFamily="2" charset="0"/>
                <a:ea typeface="Roboto Condensed" pitchFamily="2" charset="0"/>
              </a:endParaRPr>
            </a:p>
          </p:txBody>
        </p:sp>
      </p:grpSp>
      <p:pic>
        <p:nvPicPr>
          <p:cNvPr id="26" name="Picture 2" descr="http://theverticalview.files.wordpress.com/2012/11/brown-paper-package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004" y="1641288"/>
            <a:ext cx="343971" cy="29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/>
          <p:cNvCxnSpPr>
            <a:endCxn id="26" idx="1"/>
          </p:cNvCxnSpPr>
          <p:nvPr/>
        </p:nvCxnSpPr>
        <p:spPr>
          <a:xfrm>
            <a:off x="2471305" y="1599043"/>
            <a:ext cx="407699" cy="189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http://theverticalview.files.wordpress.com/2012/11/brown-paper-package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136" y="1784217"/>
            <a:ext cx="343971" cy="29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Arrow Connector 29"/>
          <p:cNvCxnSpPr>
            <a:endCxn id="29" idx="1"/>
          </p:cNvCxnSpPr>
          <p:nvPr/>
        </p:nvCxnSpPr>
        <p:spPr>
          <a:xfrm>
            <a:off x="2284754" y="1641288"/>
            <a:ext cx="107382" cy="289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http://theverticalview.files.wordpress.com/2012/11/brown-paper-package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00" y="1320584"/>
            <a:ext cx="343971" cy="29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theverticalview.files.wordpress.com/2012/11/brown-paper-package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510" y="1708438"/>
            <a:ext cx="343971" cy="29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/>
          <p:cNvCxnSpPr>
            <a:endCxn id="31" idx="3"/>
          </p:cNvCxnSpPr>
          <p:nvPr/>
        </p:nvCxnSpPr>
        <p:spPr>
          <a:xfrm flipH="1">
            <a:off x="1516371" y="1413900"/>
            <a:ext cx="471674" cy="53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32" idx="0"/>
          </p:cNvCxnSpPr>
          <p:nvPr/>
        </p:nvCxnSpPr>
        <p:spPr>
          <a:xfrm flipH="1">
            <a:off x="1690496" y="1529585"/>
            <a:ext cx="336718" cy="1788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ular Callout 34"/>
          <p:cNvSpPr/>
          <p:nvPr/>
        </p:nvSpPr>
        <p:spPr>
          <a:xfrm>
            <a:off x="2879004" y="2327434"/>
            <a:ext cx="1573650" cy="534802"/>
          </a:xfrm>
          <a:prstGeom prst="wedgeRectCallout">
            <a:avLst>
              <a:gd name="adj1" fmla="val -41911"/>
              <a:gd name="adj2" fmla="val -9114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As the system evolves, more libraries are added.</a:t>
            </a:r>
            <a:endParaRPr lang="en-AU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6" y="-14366"/>
            <a:ext cx="4732020" cy="706967"/>
          </a:xfrm>
        </p:spPr>
        <p:txBody>
          <a:bodyPr/>
          <a:lstStyle/>
          <a:p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Library</a:t>
            </a:r>
            <a:r>
              <a:rPr lang="en-US" dirty="0" smtClean="0"/>
              <a:t> </a:t>
            </a:r>
            <a:r>
              <a:rPr lang="en-US" dirty="0" smtClean="0">
                <a:latin typeface="Roboto Condensed" pitchFamily="2" charset="0"/>
                <a:ea typeface="Roboto Condensed" pitchFamily="2" charset="0"/>
              </a:rPr>
              <a:t>Maintenance</a:t>
            </a:r>
            <a:endParaRPr lang="en-US" dirty="0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282" y="1377198"/>
            <a:ext cx="1789018" cy="1734915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3357471" y="1934248"/>
            <a:ext cx="1573650" cy="534802"/>
          </a:xfrm>
          <a:prstGeom prst="wedgeRectCallout">
            <a:avLst>
              <a:gd name="adj1" fmla="val -64176"/>
              <a:gd name="adj2" fmla="val -4480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As the system evolves, dependencies can become complex</a:t>
            </a:r>
            <a:endParaRPr lang="en-AU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82014" y="579294"/>
            <a:ext cx="1362821" cy="892089"/>
          </a:xfrm>
          <a:prstGeom prst="cloudCallout">
            <a:avLst>
              <a:gd name="adj1" fmla="val 81016"/>
              <a:gd name="adj2" fmla="val 4562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sz="463"/>
          </a:p>
        </p:txBody>
      </p:sp>
      <p:pic>
        <p:nvPicPr>
          <p:cNvPr id="10" name="Picture 2" descr="http://theverticalview.files.wordpress.com/2012/11/brown-paper-package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9" y="859453"/>
            <a:ext cx="343971" cy="29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Open Cardboard Box Clip Ar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2" y="762954"/>
            <a:ext cx="296266" cy="3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ular Callout 11"/>
          <p:cNvSpPr/>
          <p:nvPr/>
        </p:nvSpPr>
        <p:spPr>
          <a:xfrm>
            <a:off x="123651" y="1711559"/>
            <a:ext cx="1573650" cy="872620"/>
          </a:xfrm>
          <a:prstGeom prst="wedgeRectCallout">
            <a:avLst>
              <a:gd name="adj1" fmla="val -13422"/>
              <a:gd name="adj2" fmla="val -8697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At the same time…</a:t>
            </a:r>
          </a:p>
          <a:p>
            <a:pPr algn="ctr"/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As libraries evolve, Library Updates to fix </a:t>
            </a:r>
            <a:r>
              <a:rPr lang="en-AU" dirty="0" smtClean="0">
                <a:solidFill>
                  <a:srgbClr val="FF0000"/>
                </a:solidFill>
                <a:latin typeface="Roboto Condensed" pitchFamily="2" charset="0"/>
                <a:ea typeface="Roboto Condensed" pitchFamily="2" charset="0"/>
              </a:rPr>
              <a:t>bugs</a:t>
            </a:r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 and new </a:t>
            </a:r>
            <a:r>
              <a:rPr lang="en-AU" dirty="0" smtClean="0">
                <a:solidFill>
                  <a:srgbClr val="FF0000"/>
                </a:solidFill>
                <a:latin typeface="Roboto Condensed" pitchFamily="2" charset="0"/>
                <a:ea typeface="Roboto Condensed" pitchFamily="2" charset="0"/>
              </a:rPr>
              <a:t>features</a:t>
            </a:r>
            <a:endParaRPr lang="en-AU" dirty="0">
              <a:solidFill>
                <a:srgbClr val="FF0000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13" name="Picture 6" descr="C:\Users\Raula-k\AppData\Local\Microsoft\Windows\Temporary Internet Files\Content.IE5\QXFK68P4\MC90044190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31" y="2728584"/>
            <a:ext cx="649153" cy="76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2821386" y="2796247"/>
            <a:ext cx="1573650" cy="534802"/>
          </a:xfrm>
          <a:prstGeom prst="wedgeRectCallout">
            <a:avLst>
              <a:gd name="adj1" fmla="val 65972"/>
              <a:gd name="adj2" fmla="val -293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System Maintainer needs to decide `if’, `when’ and `what to update?’</a:t>
            </a:r>
            <a:endParaRPr lang="en-AU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3268641" y="722803"/>
            <a:ext cx="1573650" cy="727026"/>
          </a:xfrm>
          <a:prstGeom prst="wedgeRectCallout">
            <a:avLst>
              <a:gd name="adj1" fmla="val -77918"/>
              <a:gd name="adj2" fmla="val 4945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But any changes may disrupt dependencies, causing </a:t>
            </a:r>
          </a:p>
          <a:p>
            <a:pPr algn="ctr"/>
            <a:r>
              <a:rPr lang="en-AU" dirty="0">
                <a:latin typeface="Roboto Condensed" pitchFamily="2" charset="0"/>
                <a:ea typeface="Roboto Condensed" pitchFamily="2" charset="0"/>
              </a:rPr>
              <a:t>l</a:t>
            </a:r>
            <a:r>
              <a:rPr lang="en-AU" dirty="0" smtClean="0">
                <a:latin typeface="Roboto Condensed" pitchFamily="2" charset="0"/>
                <a:ea typeface="Roboto Condensed" pitchFamily="2" charset="0"/>
              </a:rPr>
              <a:t>ibrary breakages</a:t>
            </a:r>
            <a:endParaRPr lang="en-AU" dirty="0"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20478-9309-475D-BA50-ECA80D4E8F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0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4|1.2|1.6|6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1492</TotalTime>
  <Words>1006</Words>
  <Application>Microsoft Office PowerPoint</Application>
  <PresentationFormat>Custom</PresentationFormat>
  <Paragraphs>285</Paragraphs>
  <Slides>35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ＭＳ Ｐゴシック</vt:lpstr>
      <vt:lpstr>Arial</vt:lpstr>
      <vt:lpstr>Calibri</vt:lpstr>
      <vt:lpstr>Calibri Light</vt:lpstr>
      <vt:lpstr>Cambria Math</vt:lpstr>
      <vt:lpstr>Courier New</vt:lpstr>
      <vt:lpstr>Roboto</vt:lpstr>
      <vt:lpstr>Roboto Condensed</vt:lpstr>
      <vt:lpstr>Wingdings</vt:lpstr>
      <vt:lpstr>Office Theme</vt:lpstr>
      <vt:lpstr>Towards modeling for Large Software Repositories </vt:lpstr>
      <vt:lpstr>Structure of the Talk</vt:lpstr>
      <vt:lpstr>My Background – Land of the Unexpected</vt:lpstr>
      <vt:lpstr>My Background</vt:lpstr>
      <vt:lpstr>Research in Japan</vt:lpstr>
      <vt:lpstr>SARF Project (Osaka University)</vt:lpstr>
      <vt:lpstr>Software Library Reuse</vt:lpstr>
      <vt:lpstr>Software Systems and Library Dependency Co-Evolution</vt:lpstr>
      <vt:lpstr>Library Maintenance</vt:lpstr>
      <vt:lpstr>Library Maintenance</vt:lpstr>
      <vt:lpstr>Popular Library Dependence</vt:lpstr>
      <vt:lpstr>PowerPoint Presentation</vt:lpstr>
      <vt:lpstr>Universe of Super Repositories</vt:lpstr>
      <vt:lpstr>Abstract Model of Use and Update Relations SUG (Software Universe Graph)</vt:lpstr>
      <vt:lpstr>PowerPoint Presentation</vt:lpstr>
      <vt:lpstr>Software Universe Graph</vt:lpstr>
      <vt:lpstr>PowerPoint Presentation</vt:lpstr>
      <vt:lpstr>SUG Query related to Popular Library Dependence and Adoption</vt:lpstr>
      <vt:lpstr>Diffusion Plots (DP) </vt:lpstr>
      <vt:lpstr>PowerPoint Presentation</vt:lpstr>
      <vt:lpstr>Co-Dependency Plots</vt:lpstr>
      <vt:lpstr>Two Related Published Works</vt:lpstr>
      <vt:lpstr>Trust of a Library: A Study of the Latency to Adopt the Latest Maven Release </vt:lpstr>
      <vt:lpstr>System Maintainers are wary beings…</vt:lpstr>
      <vt:lpstr>Notion of Trust as a metric …</vt:lpstr>
      <vt:lpstr>4 types of trust</vt:lpstr>
      <vt:lpstr>4 types of trust</vt:lpstr>
      <vt:lpstr>Empirical Study</vt:lpstr>
      <vt:lpstr>Adoption Trends over time</vt:lpstr>
      <vt:lpstr>Study RQs</vt:lpstr>
      <vt:lpstr>VerXCombo</vt:lpstr>
      <vt:lpstr>Popular Library Usage Combinations</vt:lpstr>
      <vt:lpstr>Interaction Features</vt:lpstr>
      <vt:lpstr>Challenges and Research Ideas</vt:lpstr>
      <vt:lpstr>Summary and Conclusions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kula</dc:creator>
  <cp:lastModifiedBy>kula</cp:lastModifiedBy>
  <cp:revision>174</cp:revision>
  <dcterms:created xsi:type="dcterms:W3CDTF">2015-02-18T08:26:22Z</dcterms:created>
  <dcterms:modified xsi:type="dcterms:W3CDTF">2015-05-13T08:28:47Z</dcterms:modified>
</cp:coreProperties>
</file>