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8.xml" ContentType="application/vnd.openxmlformats-officedocument.presentationml.tags+xml"/>
  <Override PartName="/ppt/notesSlides/notesSlide10.xml" ContentType="application/vnd.openxmlformats-officedocument.presentationml.notesSlide+xml"/>
  <Override PartName="/ppt/tags/tag9.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Override1.xml" ContentType="application/vnd.openxmlformats-officedocument.themeOverride+xml"/>
  <Override PartName="/ppt/tags/tag10.xml" ContentType="application/vnd.openxmlformats-officedocument.presentationml.tags+xml"/>
  <Override PartName="/ppt/notesSlides/notesSlide15.xml" ContentType="application/vnd.openxmlformats-officedocument.presentationml.notesSlide+xml"/>
  <Override PartName="/ppt/charts/chart1.xml" ContentType="application/vnd.openxmlformats-officedocument.drawingml.chart+xml"/>
  <Override PartName="/ppt/theme/themeOverride2.xml" ContentType="application/vnd.openxmlformats-officedocument.themeOverride+xml"/>
  <Override PartName="/ppt/tags/tag11.xml" ContentType="application/vnd.openxmlformats-officedocument.presentationml.tags+xml"/>
  <Override PartName="/ppt/notesSlides/notesSlide16.xml" ContentType="application/vnd.openxmlformats-officedocument.presentationml.notesSlide+xml"/>
  <Override PartName="/ppt/charts/chart2.xml" ContentType="application/vnd.openxmlformats-officedocument.drawingml.chart+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2"/>
  </p:notesMasterIdLst>
  <p:handoutMasterIdLst>
    <p:handoutMasterId r:id="rId23"/>
  </p:handoutMasterIdLst>
  <p:sldIdLst>
    <p:sldId id="256" r:id="rId2"/>
    <p:sldId id="258" r:id="rId3"/>
    <p:sldId id="310" r:id="rId4"/>
    <p:sldId id="312" r:id="rId5"/>
    <p:sldId id="313" r:id="rId6"/>
    <p:sldId id="318" r:id="rId7"/>
    <p:sldId id="319" r:id="rId8"/>
    <p:sldId id="320" r:id="rId9"/>
    <p:sldId id="304" r:id="rId10"/>
    <p:sldId id="270" r:id="rId11"/>
    <p:sldId id="309" r:id="rId12"/>
    <p:sldId id="271" r:id="rId13"/>
    <p:sldId id="315" r:id="rId14"/>
    <p:sldId id="314" r:id="rId15"/>
    <p:sldId id="272" r:id="rId16"/>
    <p:sldId id="287" r:id="rId17"/>
    <p:sldId id="276" r:id="rId18"/>
    <p:sldId id="279" r:id="rId19"/>
    <p:sldId id="280" r:id="rId20"/>
    <p:sldId id="285" r:id="rId21"/>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FFFF99"/>
    <a:srgbClr val="FF9966"/>
    <a:srgbClr val="CCFFCC"/>
    <a:srgbClr val="FFCCFF"/>
    <a:srgbClr val="EAEAEA"/>
    <a:srgbClr val="99FF99"/>
    <a:srgbClr val="CCFF99"/>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54" autoAdjust="0"/>
    <p:restoredTop sz="88563" autoAdjust="0"/>
  </p:normalViewPr>
  <p:slideViewPr>
    <p:cSldViewPr>
      <p:cViewPr varScale="1">
        <p:scale>
          <a:sx n="117" d="100"/>
          <a:sy n="117" d="100"/>
        </p:scale>
        <p:origin x="-146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gotoh\Dropbox\&#30740;&#31350;&#38306;&#36899;\&#12450;&#12531;&#12465;&#12540;&#12488;(2011)\result\graph.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gotoh\Dropbox\&#30740;&#31350;&#38306;&#36899;\&#12450;&#12531;&#12465;&#12540;&#12488;(2011)\result\grap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3"/>
          <c:order val="0"/>
          <c:tx>
            <c:strRef>
              <c:f>Sheet1!$B$6</c:f>
              <c:strCache>
                <c:ptCount val="1"/>
                <c:pt idx="0">
                  <c:v>既存手法</c:v>
                </c:pt>
              </c:strCache>
            </c:strRef>
          </c:tx>
          <c:spPr>
            <a:solidFill>
              <a:srgbClr val="0070C0"/>
            </a:solidFill>
          </c:spPr>
          <c:invertIfNegative val="0"/>
          <c:cat>
            <c:strRef>
              <c:f>Sheet1!$C$2:$E$2</c:f>
              <c:strCache>
                <c:ptCount val="3"/>
                <c:pt idx="0">
                  <c:v>Ant</c:v>
                </c:pt>
                <c:pt idx="1">
                  <c:v>Antlr</c:v>
                </c:pt>
                <c:pt idx="2">
                  <c:v>Azureus</c:v>
                </c:pt>
              </c:strCache>
            </c:strRef>
          </c:cat>
          <c:val>
            <c:numRef>
              <c:f>Sheet1!$C$6:$E$6</c:f>
              <c:numCache>
                <c:formatCode>General</c:formatCode>
                <c:ptCount val="3"/>
                <c:pt idx="0">
                  <c:v>0.88888888888888884</c:v>
                </c:pt>
                <c:pt idx="1">
                  <c:v>0.55555555555555558</c:v>
                </c:pt>
                <c:pt idx="2">
                  <c:v>1</c:v>
                </c:pt>
              </c:numCache>
            </c:numRef>
          </c:val>
        </c:ser>
        <c:ser>
          <c:idx val="2"/>
          <c:order val="1"/>
          <c:tx>
            <c:strRef>
              <c:f>Sheet1!$B$5</c:f>
              <c:strCache>
                <c:ptCount val="1"/>
                <c:pt idx="0">
                  <c:v>提案手法</c:v>
                </c:pt>
              </c:strCache>
            </c:strRef>
          </c:tx>
          <c:spPr>
            <a:solidFill>
              <a:srgbClr val="FF0000"/>
            </a:solidFill>
          </c:spPr>
          <c:invertIfNegative val="0"/>
          <c:cat>
            <c:strRef>
              <c:f>Sheet1!$C$2:$E$2</c:f>
              <c:strCache>
                <c:ptCount val="3"/>
                <c:pt idx="0">
                  <c:v>Ant</c:v>
                </c:pt>
                <c:pt idx="1">
                  <c:v>Antlr</c:v>
                </c:pt>
                <c:pt idx="2">
                  <c:v>Azureus</c:v>
                </c:pt>
              </c:strCache>
            </c:strRef>
          </c:cat>
          <c:val>
            <c:numRef>
              <c:f>Sheet1!$C$5:$E$5</c:f>
              <c:numCache>
                <c:formatCode>General</c:formatCode>
                <c:ptCount val="3"/>
                <c:pt idx="0">
                  <c:v>0.93333333333333335</c:v>
                </c:pt>
                <c:pt idx="1">
                  <c:v>0.73333333333333328</c:v>
                </c:pt>
                <c:pt idx="2">
                  <c:v>0.8666666666666667</c:v>
                </c:pt>
              </c:numCache>
            </c:numRef>
          </c:val>
        </c:ser>
        <c:dLbls>
          <c:showLegendKey val="0"/>
          <c:showVal val="0"/>
          <c:showCatName val="0"/>
          <c:showSerName val="0"/>
          <c:showPercent val="0"/>
          <c:showBubbleSize val="0"/>
        </c:dLbls>
        <c:gapWidth val="150"/>
        <c:axId val="130501120"/>
        <c:axId val="96386368"/>
      </c:barChart>
      <c:catAx>
        <c:axId val="130501120"/>
        <c:scaling>
          <c:orientation val="minMax"/>
        </c:scaling>
        <c:delete val="0"/>
        <c:axPos val="b"/>
        <c:majorTickMark val="none"/>
        <c:minorTickMark val="none"/>
        <c:tickLblPos val="nextTo"/>
        <c:txPr>
          <a:bodyPr/>
          <a:lstStyle/>
          <a:p>
            <a:pPr>
              <a:defRPr sz="1800"/>
            </a:pPr>
            <a:endParaRPr lang="ja-JP"/>
          </a:p>
        </c:txPr>
        <c:crossAx val="96386368"/>
        <c:crosses val="autoZero"/>
        <c:auto val="1"/>
        <c:lblAlgn val="ctr"/>
        <c:lblOffset val="100"/>
        <c:noMultiLvlLbl val="0"/>
      </c:catAx>
      <c:valAx>
        <c:axId val="96386368"/>
        <c:scaling>
          <c:orientation val="minMax"/>
          <c:max val="1"/>
        </c:scaling>
        <c:delete val="0"/>
        <c:axPos val="l"/>
        <c:majorGridlines/>
        <c:numFmt formatCode="General" sourceLinked="1"/>
        <c:majorTickMark val="none"/>
        <c:minorTickMark val="none"/>
        <c:tickLblPos val="nextTo"/>
        <c:crossAx val="130501120"/>
        <c:crosses val="autoZero"/>
        <c:crossBetween val="between"/>
        <c:majorUnit val="0.2"/>
      </c:valAx>
    </c:plotArea>
    <c:legend>
      <c:legendPos val="r"/>
      <c:layout/>
      <c:overlay val="0"/>
      <c:txPr>
        <a:bodyPr/>
        <a:lstStyle/>
        <a:p>
          <a:pPr>
            <a:defRPr sz="1800"/>
          </a:pPr>
          <a:endParaRPr lang="ja-JP"/>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3"/>
          <c:order val="0"/>
          <c:tx>
            <c:strRef>
              <c:f>Sheet1!$B$13</c:f>
              <c:strCache>
                <c:ptCount val="1"/>
                <c:pt idx="0">
                  <c:v>既存手法</c:v>
                </c:pt>
              </c:strCache>
            </c:strRef>
          </c:tx>
          <c:spPr>
            <a:solidFill>
              <a:srgbClr val="0070C0"/>
            </a:solidFill>
          </c:spPr>
          <c:invertIfNegative val="0"/>
          <c:cat>
            <c:strRef>
              <c:f>Sheet1!$C$9:$E$9</c:f>
              <c:strCache>
                <c:ptCount val="3"/>
                <c:pt idx="0">
                  <c:v>Ant</c:v>
                </c:pt>
                <c:pt idx="1">
                  <c:v>Antlr</c:v>
                </c:pt>
                <c:pt idx="2">
                  <c:v>Azureus</c:v>
                </c:pt>
              </c:strCache>
            </c:strRef>
          </c:cat>
          <c:val>
            <c:numRef>
              <c:f>Sheet1!$C$13:$E$13</c:f>
              <c:numCache>
                <c:formatCode>General</c:formatCode>
                <c:ptCount val="3"/>
                <c:pt idx="0">
                  <c:v>0.15555555555555556</c:v>
                </c:pt>
                <c:pt idx="1">
                  <c:v>0.20370370370370369</c:v>
                </c:pt>
                <c:pt idx="2">
                  <c:v>0.21111111111111111</c:v>
                </c:pt>
              </c:numCache>
            </c:numRef>
          </c:val>
        </c:ser>
        <c:ser>
          <c:idx val="2"/>
          <c:order val="1"/>
          <c:tx>
            <c:strRef>
              <c:f>Sheet1!$B$12</c:f>
              <c:strCache>
                <c:ptCount val="1"/>
                <c:pt idx="0">
                  <c:v>提案手法</c:v>
                </c:pt>
              </c:strCache>
            </c:strRef>
          </c:tx>
          <c:spPr>
            <a:solidFill>
              <a:srgbClr val="FF0000"/>
            </a:solidFill>
          </c:spPr>
          <c:invertIfNegative val="0"/>
          <c:cat>
            <c:strRef>
              <c:f>Sheet1!$C$9:$E$9</c:f>
              <c:strCache>
                <c:ptCount val="3"/>
                <c:pt idx="0">
                  <c:v>Ant</c:v>
                </c:pt>
                <c:pt idx="1">
                  <c:v>Antlr</c:v>
                </c:pt>
                <c:pt idx="2">
                  <c:v>Azureus</c:v>
                </c:pt>
              </c:strCache>
            </c:strRef>
          </c:cat>
          <c:val>
            <c:numRef>
              <c:f>Sheet1!$C$12:$E$12</c:f>
              <c:numCache>
                <c:formatCode>General</c:formatCode>
                <c:ptCount val="3"/>
                <c:pt idx="0">
                  <c:v>0.2533333333333333</c:v>
                </c:pt>
                <c:pt idx="1">
                  <c:v>0.26666666666666666</c:v>
                </c:pt>
                <c:pt idx="2">
                  <c:v>0.26</c:v>
                </c:pt>
              </c:numCache>
            </c:numRef>
          </c:val>
        </c:ser>
        <c:dLbls>
          <c:showLegendKey val="0"/>
          <c:showVal val="0"/>
          <c:showCatName val="0"/>
          <c:showSerName val="0"/>
          <c:showPercent val="0"/>
          <c:showBubbleSize val="0"/>
        </c:dLbls>
        <c:gapWidth val="150"/>
        <c:axId val="132576768"/>
        <c:axId val="131114112"/>
      </c:barChart>
      <c:catAx>
        <c:axId val="132576768"/>
        <c:scaling>
          <c:orientation val="minMax"/>
        </c:scaling>
        <c:delete val="0"/>
        <c:axPos val="b"/>
        <c:majorTickMark val="out"/>
        <c:minorTickMark val="none"/>
        <c:tickLblPos val="nextTo"/>
        <c:txPr>
          <a:bodyPr/>
          <a:lstStyle/>
          <a:p>
            <a:pPr>
              <a:defRPr sz="1800"/>
            </a:pPr>
            <a:endParaRPr lang="ja-JP"/>
          </a:p>
        </c:txPr>
        <c:crossAx val="131114112"/>
        <c:crosses val="autoZero"/>
        <c:auto val="1"/>
        <c:lblAlgn val="ctr"/>
        <c:lblOffset val="100"/>
        <c:noMultiLvlLbl val="0"/>
      </c:catAx>
      <c:valAx>
        <c:axId val="131114112"/>
        <c:scaling>
          <c:orientation val="minMax"/>
          <c:max val="0.4"/>
        </c:scaling>
        <c:delete val="0"/>
        <c:axPos val="l"/>
        <c:majorGridlines/>
        <c:numFmt formatCode="General" sourceLinked="1"/>
        <c:majorTickMark val="out"/>
        <c:minorTickMark val="none"/>
        <c:tickLblPos val="nextTo"/>
        <c:crossAx val="132576768"/>
        <c:crosses val="autoZero"/>
        <c:crossBetween val="between"/>
        <c:majorUnit val="0.1"/>
      </c:valAx>
    </c:plotArea>
    <c:legend>
      <c:legendPos val="r"/>
      <c:layout/>
      <c:overlay val="0"/>
      <c:txPr>
        <a:bodyPr/>
        <a:lstStyle/>
        <a:p>
          <a:pPr>
            <a:defRPr sz="1600"/>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D334E569-2A7F-472A-96F6-2C867A707C18}" type="datetimeFigureOut">
              <a:rPr kumimoji="1" lang="ja-JP" altLang="en-US" smtClean="0"/>
              <a:t>2012/2/28</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8FA2F618-087D-44B1-AC6D-5568F7938B03}" type="slidenum">
              <a:rPr kumimoji="1" lang="ja-JP" altLang="en-US" smtClean="0"/>
              <a:t>‹#›</a:t>
            </a:fld>
            <a:endParaRPr kumimoji="1" lang="ja-JP" altLang="en-US"/>
          </a:p>
        </p:txBody>
      </p:sp>
    </p:spTree>
    <p:extLst>
      <p:ext uri="{BB962C8B-B14F-4D97-AF65-F5344CB8AC3E}">
        <p14:creationId xmlns:p14="http://schemas.microsoft.com/office/powerpoint/2010/main" val="41899574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CC9DDAF7-9406-454B-BB33-B50DFFAF01EE}" type="datetimeFigureOut">
              <a:rPr kumimoji="1" lang="ja-JP" altLang="en-US" smtClean="0"/>
              <a:pPr/>
              <a:t>2012/2/28</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F363C46-43D1-49A0-8D6F-AF14F7B47DBE}" type="slidenum">
              <a:rPr kumimoji="1" lang="ja-JP" altLang="en-US" smtClean="0"/>
              <a:pPr/>
              <a:t>‹#›</a:t>
            </a:fld>
            <a:endParaRPr kumimoji="1" lang="ja-JP" altLang="en-US"/>
          </a:p>
        </p:txBody>
      </p:sp>
    </p:spTree>
    <p:extLst>
      <p:ext uri="{BB962C8B-B14F-4D97-AF65-F5344CB8AC3E}">
        <p14:creationId xmlns:p14="http://schemas.microsoft.com/office/powerpoint/2010/main" val="2282704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F363C46-43D1-49A0-8D6F-AF14F7B47DBE}" type="slidenum">
              <a:rPr kumimoji="1" lang="ja-JP" altLang="en-US" smtClean="0"/>
              <a:pPr/>
              <a:t>0</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12</a:t>
            </a:fld>
            <a:endParaRPr kumimoji="1" lang="ja-JP" altLang="en-US"/>
          </a:p>
        </p:txBody>
      </p:sp>
    </p:spTree>
    <p:extLst>
      <p:ext uri="{BB962C8B-B14F-4D97-AF65-F5344CB8AC3E}">
        <p14:creationId xmlns:p14="http://schemas.microsoft.com/office/powerpoint/2010/main" val="3892497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13</a:t>
            </a:fld>
            <a:endParaRPr kumimoji="1" lang="ja-JP" altLang="en-US"/>
          </a:p>
        </p:txBody>
      </p:sp>
    </p:spTree>
    <p:extLst>
      <p:ext uri="{BB962C8B-B14F-4D97-AF65-F5344CB8AC3E}">
        <p14:creationId xmlns:p14="http://schemas.microsoft.com/office/powerpoint/2010/main" val="38924976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14</a:t>
            </a:fld>
            <a:endParaRPr kumimoji="1" lang="ja-JP" altLang="en-US"/>
          </a:p>
        </p:txBody>
      </p:sp>
    </p:spTree>
    <p:extLst>
      <p:ext uri="{BB962C8B-B14F-4D97-AF65-F5344CB8AC3E}">
        <p14:creationId xmlns:p14="http://schemas.microsoft.com/office/powerpoint/2010/main" val="2148897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15</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16</a:t>
            </a:fld>
            <a:endParaRPr kumimoji="1" lang="ja-JP" altLang="en-US"/>
          </a:p>
        </p:txBody>
      </p:sp>
    </p:spTree>
    <p:extLst>
      <p:ext uri="{BB962C8B-B14F-4D97-AF65-F5344CB8AC3E}">
        <p14:creationId xmlns:p14="http://schemas.microsoft.com/office/powerpoint/2010/main" val="31898110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17</a:t>
            </a:fld>
            <a:endParaRPr kumimoji="1" lang="ja-JP" altLang="en-US"/>
          </a:p>
        </p:txBody>
      </p:sp>
    </p:spTree>
    <p:extLst>
      <p:ext uri="{BB962C8B-B14F-4D97-AF65-F5344CB8AC3E}">
        <p14:creationId xmlns:p14="http://schemas.microsoft.com/office/powerpoint/2010/main" val="26217380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18</a:t>
            </a:fld>
            <a:endParaRPr kumimoji="1" lang="ja-JP" altLang="en-US"/>
          </a:p>
        </p:txBody>
      </p:sp>
    </p:spTree>
    <p:extLst>
      <p:ext uri="{BB962C8B-B14F-4D97-AF65-F5344CB8AC3E}">
        <p14:creationId xmlns:p14="http://schemas.microsoft.com/office/powerpoint/2010/main" val="3346497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19</a:t>
            </a:fld>
            <a:endParaRPr kumimoji="1" lang="ja-JP" altLang="en-US"/>
          </a:p>
        </p:txBody>
      </p:sp>
    </p:spTree>
    <p:extLst>
      <p:ext uri="{BB962C8B-B14F-4D97-AF65-F5344CB8AC3E}">
        <p14:creationId xmlns:p14="http://schemas.microsoft.com/office/powerpoint/2010/main" val="1992872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2</a:t>
            </a:fld>
            <a:endParaRPr kumimoji="1" lang="ja-JP" altLang="en-US"/>
          </a:p>
        </p:txBody>
      </p:sp>
    </p:spTree>
    <p:extLst>
      <p:ext uri="{BB962C8B-B14F-4D97-AF65-F5344CB8AC3E}">
        <p14:creationId xmlns:p14="http://schemas.microsoft.com/office/powerpoint/2010/main" val="976076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3</a:t>
            </a:fld>
            <a:endParaRPr kumimoji="1" lang="ja-JP" altLang="en-US"/>
          </a:p>
        </p:txBody>
      </p:sp>
    </p:spTree>
    <p:extLst>
      <p:ext uri="{BB962C8B-B14F-4D97-AF65-F5344CB8AC3E}">
        <p14:creationId xmlns:p14="http://schemas.microsoft.com/office/powerpoint/2010/main" val="2610212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6</a:t>
            </a:fld>
            <a:endParaRPr kumimoji="1" lang="ja-JP" altLang="en-US"/>
          </a:p>
        </p:txBody>
      </p:sp>
    </p:spTree>
    <p:extLst>
      <p:ext uri="{BB962C8B-B14F-4D97-AF65-F5344CB8AC3E}">
        <p14:creationId xmlns:p14="http://schemas.microsoft.com/office/powerpoint/2010/main" val="1782528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7</a:t>
            </a:fld>
            <a:endParaRPr kumimoji="1" lang="ja-JP" altLang="en-US"/>
          </a:p>
        </p:txBody>
      </p:sp>
    </p:spTree>
    <p:extLst>
      <p:ext uri="{BB962C8B-B14F-4D97-AF65-F5344CB8AC3E}">
        <p14:creationId xmlns:p14="http://schemas.microsoft.com/office/powerpoint/2010/main" val="1782528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8</a:t>
            </a:fld>
            <a:endParaRPr kumimoji="1" lang="ja-JP" altLang="en-US"/>
          </a:p>
        </p:txBody>
      </p:sp>
    </p:spTree>
    <p:extLst>
      <p:ext uri="{BB962C8B-B14F-4D97-AF65-F5344CB8AC3E}">
        <p14:creationId xmlns:p14="http://schemas.microsoft.com/office/powerpoint/2010/main" val="1782528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9</a:t>
            </a:fld>
            <a:endParaRPr kumimoji="1" lang="ja-JP" altLang="en-US"/>
          </a:p>
        </p:txBody>
      </p:sp>
    </p:spTree>
    <p:extLst>
      <p:ext uri="{BB962C8B-B14F-4D97-AF65-F5344CB8AC3E}">
        <p14:creationId xmlns:p14="http://schemas.microsoft.com/office/powerpoint/2010/main" val="2906696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10</a:t>
            </a:fld>
            <a:endParaRPr kumimoji="1" lang="ja-JP" altLang="en-US"/>
          </a:p>
        </p:txBody>
      </p:sp>
    </p:spTree>
    <p:extLst>
      <p:ext uri="{BB962C8B-B14F-4D97-AF65-F5344CB8AC3E}">
        <p14:creationId xmlns:p14="http://schemas.microsoft.com/office/powerpoint/2010/main" val="1875631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11</a:t>
            </a:fld>
            <a:endParaRPr kumimoji="1" lang="ja-JP" altLang="en-US"/>
          </a:p>
        </p:txBody>
      </p:sp>
    </p:spTree>
    <p:extLst>
      <p:ext uri="{BB962C8B-B14F-4D97-AF65-F5344CB8AC3E}">
        <p14:creationId xmlns:p14="http://schemas.microsoft.com/office/powerpoint/2010/main" val="38924976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hemeOverride" Target="../theme/themeOverride1.xml"/><Relationship Id="rId5" Type="http://schemas.openxmlformats.org/officeDocument/2006/relationships/chart" Target="../charts/chart1.xml"/><Relationship Id="rId4"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hemeOverride" Target="../theme/themeOverride2.xml"/><Relationship Id="rId5" Type="http://schemas.openxmlformats.org/officeDocument/2006/relationships/chart" Target="../charts/chart2.xml"/><Relationship Id="rId4"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844824"/>
            <a:ext cx="8856984" cy="1470025"/>
          </a:xfrm>
        </p:spPr>
        <p:txBody>
          <a:bodyPr lIns="0" rIns="0"/>
          <a:lstStyle/>
          <a:p>
            <a:r>
              <a:rPr kumimoji="1" lang="ja-JP" altLang="en-US" sz="2800" dirty="0" smtClean="0"/>
              <a:t>プログラムスライスを用いた凝集度メトリクスに基づく</a:t>
            </a:r>
            <a:r>
              <a:rPr kumimoji="1" lang="en-US" altLang="ja-JP" sz="2800" dirty="0" smtClean="0"/>
              <a:t/>
            </a:r>
            <a:br>
              <a:rPr kumimoji="1" lang="en-US" altLang="ja-JP" sz="2800" dirty="0" smtClean="0"/>
            </a:br>
            <a:r>
              <a:rPr kumimoji="1" lang="ja-JP" altLang="en-US" sz="2800" dirty="0" smtClean="0"/>
              <a:t>類似メソッド集約候補の順位付け手法</a:t>
            </a:r>
            <a:endParaRPr kumimoji="1" lang="ja-JP" altLang="en-US" sz="2800" dirty="0"/>
          </a:p>
        </p:txBody>
      </p:sp>
      <p:sp>
        <p:nvSpPr>
          <p:cNvPr id="3" name="サブタイトル 2"/>
          <p:cNvSpPr>
            <a:spLocks noGrp="1"/>
          </p:cNvSpPr>
          <p:nvPr>
            <p:ph type="subTitle" idx="1"/>
          </p:nvPr>
        </p:nvSpPr>
        <p:spPr/>
        <p:txBody>
          <a:bodyPr/>
          <a:lstStyle/>
          <a:p>
            <a:r>
              <a:rPr kumimoji="1" lang="ja-JP" altLang="en-US" sz="2400" dirty="0" smtClean="0"/>
              <a:t>井上研究室　　</a:t>
            </a:r>
            <a:r>
              <a:rPr lang="ja-JP" altLang="en-US" sz="2400" dirty="0" smtClean="0"/>
              <a:t>後藤 祥</a:t>
            </a:r>
            <a:endParaRPr kumimoji="1"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9</a:t>
            </a:fld>
            <a:endParaRPr lang="en-US" altLang="ja-JP" dirty="0"/>
          </a:p>
        </p:txBody>
      </p:sp>
      <p:sp>
        <p:nvSpPr>
          <p:cNvPr id="6" name="コンテンツ プレースホルダ 5"/>
          <p:cNvSpPr>
            <a:spLocks noGrp="1"/>
          </p:cNvSpPr>
          <p:nvPr>
            <p:ph idx="1"/>
          </p:nvPr>
        </p:nvSpPr>
        <p:spPr>
          <a:xfrm>
            <a:off x="457200" y="1600200"/>
            <a:ext cx="8435280" cy="4525963"/>
          </a:xfrm>
        </p:spPr>
        <p:txBody>
          <a:bodyPr/>
          <a:lstStyle/>
          <a:p>
            <a:pPr marL="342900" lvl="1" indent="-342900">
              <a:buFontTx/>
              <a:buChar char="•"/>
            </a:pPr>
            <a:r>
              <a:rPr lang="ja-JP" altLang="en-US" sz="3200" dirty="0" smtClean="0"/>
              <a:t>プログラムスライスを用いた凝集度メトリクスを使用して集約候補の順位付けを行う</a:t>
            </a:r>
            <a:endParaRPr lang="en-US" altLang="ja-JP" sz="3200" dirty="0" smtClean="0"/>
          </a:p>
          <a:p>
            <a:pPr lvl="1"/>
            <a:r>
              <a:rPr lang="ja-JP" altLang="en-US" sz="2400" dirty="0" smtClean="0"/>
              <a:t>既存研究より良い候補を上位に順位付けすることができる</a:t>
            </a:r>
            <a:endParaRPr lang="en-US" altLang="ja-JP" sz="2400" dirty="0" smtClean="0"/>
          </a:p>
          <a:p>
            <a:pPr lvl="1"/>
            <a:endParaRPr lang="en-US" altLang="ja-JP" sz="2400" dirty="0"/>
          </a:p>
          <a:p>
            <a:pPr>
              <a:spcBef>
                <a:spcPts val="1800"/>
              </a:spcBef>
            </a:pPr>
            <a:r>
              <a:rPr lang="ja-JP" altLang="en-US" dirty="0"/>
              <a:t>既存の</a:t>
            </a:r>
            <a:r>
              <a:rPr lang="ja-JP" altLang="en-US" dirty="0" smtClean="0"/>
              <a:t>メトリクスを</a:t>
            </a:r>
            <a:r>
              <a:rPr lang="ja-JP" altLang="en-US" dirty="0"/>
              <a:t>応用して使用する</a:t>
            </a:r>
            <a:endParaRPr lang="en-US" altLang="ja-JP" dirty="0"/>
          </a:p>
          <a:p>
            <a:pPr lvl="1"/>
            <a:r>
              <a:rPr lang="en-US" altLang="ja-JP" dirty="0"/>
              <a:t> </a:t>
            </a:r>
            <a:r>
              <a:rPr lang="ja-JP" altLang="en-US" sz="2400" dirty="0"/>
              <a:t>出力変数だけでなく引数を</a:t>
            </a:r>
            <a:r>
              <a:rPr lang="ja-JP" altLang="en-US" sz="2400" dirty="0" smtClean="0"/>
              <a:t>用いて計算する</a:t>
            </a:r>
            <a:endParaRPr lang="en-US" altLang="ja-JP" sz="2400" dirty="0" smtClean="0"/>
          </a:p>
          <a:p>
            <a:pPr lvl="1"/>
            <a:r>
              <a:rPr lang="en-US" altLang="ja-JP" sz="2400" dirty="0"/>
              <a:t> </a:t>
            </a:r>
            <a:r>
              <a:rPr lang="ja-JP" altLang="en-US" sz="2400" dirty="0" smtClean="0"/>
              <a:t>引数を基準とした前向きスライスを用いる</a:t>
            </a:r>
            <a:endParaRPr lang="en-US" altLang="ja-JP" sz="2400" dirty="0"/>
          </a:p>
          <a:p>
            <a:pPr lvl="1"/>
            <a:endParaRPr lang="en-US" altLang="ja-JP" sz="2400" dirty="0" smtClean="0"/>
          </a:p>
          <a:p>
            <a:pPr lvl="1"/>
            <a:endParaRPr lang="en-US" altLang="ja-JP"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グループ化 20"/>
          <p:cNvGrpSpPr/>
          <p:nvPr/>
        </p:nvGrpSpPr>
        <p:grpSpPr>
          <a:xfrm>
            <a:off x="4980914" y="3406590"/>
            <a:ext cx="2830476" cy="2696337"/>
            <a:chOff x="5358611" y="3577863"/>
            <a:chExt cx="2830476" cy="2696337"/>
          </a:xfrm>
        </p:grpSpPr>
        <p:cxnSp>
          <p:nvCxnSpPr>
            <p:cNvPr id="114" name="直線矢印コネクタ 113"/>
            <p:cNvCxnSpPr>
              <a:stCxn id="79" idx="6"/>
              <a:endCxn id="116" idx="2"/>
            </p:cNvCxnSpPr>
            <p:nvPr/>
          </p:nvCxnSpPr>
          <p:spPr>
            <a:xfrm>
              <a:off x="5419945" y="3577863"/>
              <a:ext cx="1678578" cy="884482"/>
            </a:xfrm>
            <a:prstGeom prst="straightConnector1">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115" name="グループ化 114"/>
            <p:cNvGrpSpPr/>
            <p:nvPr/>
          </p:nvGrpSpPr>
          <p:grpSpPr>
            <a:xfrm>
              <a:off x="7098523" y="3923979"/>
              <a:ext cx="1090564" cy="1076731"/>
              <a:chOff x="5765594" y="4151052"/>
              <a:chExt cx="1836000" cy="1836000"/>
            </a:xfrm>
          </p:grpSpPr>
          <p:sp>
            <p:nvSpPr>
              <p:cNvPr id="116" name="円/楕円 115"/>
              <p:cNvSpPr/>
              <p:nvPr/>
            </p:nvSpPr>
            <p:spPr>
              <a:xfrm>
                <a:off x="5765594" y="4151052"/>
                <a:ext cx="1836000" cy="1836000"/>
              </a:xfrm>
              <a:prstGeom prst="ellipse">
                <a:avLst/>
              </a:prstGeom>
              <a:noFill/>
              <a:ln>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118" name="円/楕円 117"/>
              <p:cNvSpPr/>
              <p:nvPr/>
            </p:nvSpPr>
            <p:spPr>
              <a:xfrm>
                <a:off x="6462597" y="4434477"/>
                <a:ext cx="441993" cy="44199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5</a:t>
                </a:r>
                <a:endParaRPr kumimoji="1" lang="ja-JP" altLang="en-US" dirty="0">
                  <a:solidFill>
                    <a:schemeClr val="tx1"/>
                  </a:solidFill>
                </a:endParaRPr>
              </a:p>
            </p:txBody>
          </p:sp>
          <p:sp>
            <p:nvSpPr>
              <p:cNvPr id="119" name="円/楕円 118"/>
              <p:cNvSpPr/>
              <p:nvPr/>
            </p:nvSpPr>
            <p:spPr>
              <a:xfrm>
                <a:off x="6200347" y="5211318"/>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6</a:t>
                </a:r>
                <a:endParaRPr kumimoji="1" lang="ja-JP" altLang="en-US" dirty="0">
                  <a:solidFill>
                    <a:schemeClr val="tx1"/>
                  </a:solidFill>
                </a:endParaRPr>
              </a:p>
            </p:txBody>
          </p:sp>
          <p:sp>
            <p:nvSpPr>
              <p:cNvPr id="120" name="円/楕円 119"/>
              <p:cNvSpPr/>
              <p:nvPr/>
            </p:nvSpPr>
            <p:spPr>
              <a:xfrm>
                <a:off x="6795789" y="521131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7</a:t>
                </a:r>
                <a:endParaRPr kumimoji="1" lang="ja-JP" altLang="en-US" dirty="0">
                  <a:solidFill>
                    <a:schemeClr val="tx1"/>
                  </a:solidFill>
                </a:endParaRPr>
              </a:p>
            </p:txBody>
          </p:sp>
        </p:grpSp>
        <p:cxnSp>
          <p:nvCxnSpPr>
            <p:cNvPr id="121" name="直線矢印コネクタ 120"/>
            <p:cNvCxnSpPr>
              <a:stCxn id="88" idx="6"/>
              <a:endCxn id="116" idx="2"/>
            </p:cNvCxnSpPr>
            <p:nvPr/>
          </p:nvCxnSpPr>
          <p:spPr>
            <a:xfrm flipV="1">
              <a:off x="5358611" y="4462345"/>
              <a:ext cx="1739912" cy="511053"/>
            </a:xfrm>
            <a:prstGeom prst="straightConnector1">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22" name="直線矢印コネクタ 121"/>
            <p:cNvCxnSpPr>
              <a:stCxn id="108" idx="6"/>
              <a:endCxn id="116" idx="2"/>
            </p:cNvCxnSpPr>
            <p:nvPr/>
          </p:nvCxnSpPr>
          <p:spPr>
            <a:xfrm flipV="1">
              <a:off x="5415737" y="4462345"/>
              <a:ext cx="1682786" cy="1811855"/>
            </a:xfrm>
            <a:prstGeom prst="straightConnector1">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6" name="グループ化 5"/>
          <p:cNvGrpSpPr/>
          <p:nvPr/>
        </p:nvGrpSpPr>
        <p:grpSpPr>
          <a:xfrm>
            <a:off x="5429859" y="3144886"/>
            <a:ext cx="3209028" cy="2839030"/>
            <a:chOff x="5429859" y="3144886"/>
            <a:chExt cx="3209028" cy="2839030"/>
          </a:xfrm>
        </p:grpSpPr>
        <p:sp>
          <p:nvSpPr>
            <p:cNvPr id="166" name="正方形/長方形 165"/>
            <p:cNvSpPr/>
            <p:nvPr/>
          </p:nvSpPr>
          <p:spPr>
            <a:xfrm>
              <a:off x="5429859" y="3144886"/>
              <a:ext cx="720080" cy="2759108"/>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7220092" y="5513281"/>
              <a:ext cx="1158689" cy="461665"/>
            </a:xfrm>
            <a:prstGeom prst="rect">
              <a:avLst/>
            </a:prstGeom>
            <a:noFill/>
            <a:ln w="19050">
              <a:solidFill>
                <a:schemeClr val="tx1"/>
              </a:solidFill>
            </a:ln>
          </p:spPr>
          <p:txBody>
            <a:bodyPr wrap="square" rtlCol="0">
              <a:spAutoFit/>
            </a:bodyPr>
            <a:lstStyle/>
            <a:p>
              <a:pPr algn="ctr"/>
              <a:r>
                <a:rPr kumimoji="1" lang="en-US" altLang="ja-JP" sz="2400" dirty="0" smtClean="0"/>
                <a:t>0.617</a:t>
              </a:r>
              <a:endParaRPr kumimoji="1" lang="ja-JP" altLang="en-US" sz="2400" dirty="0"/>
            </a:p>
          </p:txBody>
        </p:sp>
        <p:sp>
          <p:nvSpPr>
            <p:cNvPr id="164" name="テキスト ボックス 163"/>
            <p:cNvSpPr txBox="1"/>
            <p:nvPr/>
          </p:nvSpPr>
          <p:spPr>
            <a:xfrm>
              <a:off x="6876256" y="5038679"/>
              <a:ext cx="1762631" cy="461665"/>
            </a:xfrm>
            <a:prstGeom prst="rect">
              <a:avLst/>
            </a:prstGeom>
            <a:noFill/>
            <a:ln w="19050">
              <a:noFill/>
            </a:ln>
          </p:spPr>
          <p:txBody>
            <a:bodyPr wrap="square" rtlCol="0">
              <a:spAutoFit/>
            </a:bodyPr>
            <a:lstStyle/>
            <a:p>
              <a:pPr algn="ctr"/>
              <a:r>
                <a:rPr kumimoji="1" lang="ja-JP" altLang="en-US" sz="2400" dirty="0" smtClean="0"/>
                <a:t>凝集度</a:t>
              </a:r>
              <a:r>
                <a:rPr kumimoji="1" lang="en-US" altLang="ja-JP" sz="2400" dirty="0" smtClean="0"/>
                <a:t> </a:t>
              </a:r>
              <a:endParaRPr kumimoji="1" lang="ja-JP" altLang="en-US" sz="2400" dirty="0"/>
            </a:p>
          </p:txBody>
        </p:sp>
        <p:sp>
          <p:nvSpPr>
            <p:cNvPr id="3" name="等号 2"/>
            <p:cNvSpPr/>
            <p:nvPr/>
          </p:nvSpPr>
          <p:spPr>
            <a:xfrm>
              <a:off x="6330993" y="5522459"/>
              <a:ext cx="648072" cy="461457"/>
            </a:xfrm>
            <a:prstGeom prst="mathEqual">
              <a:avLst/>
            </a:prstGeom>
            <a:solidFill>
              <a:srgbClr val="FF0000"/>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4" name="テキスト ボックス 73"/>
            <p:cNvSpPr txBox="1"/>
            <p:nvPr/>
          </p:nvSpPr>
          <p:spPr>
            <a:xfrm>
              <a:off x="6220956" y="5141083"/>
              <a:ext cx="868145" cy="461665"/>
            </a:xfrm>
            <a:prstGeom prst="rect">
              <a:avLst/>
            </a:prstGeom>
            <a:noFill/>
            <a:ln w="19050">
              <a:noFill/>
            </a:ln>
          </p:spPr>
          <p:txBody>
            <a:bodyPr wrap="square" rtlCol="0">
              <a:spAutoFit/>
            </a:bodyPr>
            <a:lstStyle/>
            <a:p>
              <a:pPr algn="ctr"/>
              <a:r>
                <a:rPr lang="ja-JP" altLang="en-US" dirty="0"/>
                <a:t>平均</a:t>
              </a:r>
              <a:r>
                <a:rPr kumimoji="1" lang="en-US" altLang="ja-JP" sz="2400" dirty="0" smtClean="0"/>
                <a:t> </a:t>
              </a:r>
              <a:endParaRPr kumimoji="1" lang="ja-JP" altLang="en-US" sz="2400" dirty="0"/>
            </a:p>
          </p:txBody>
        </p:sp>
      </p:grpSp>
      <p:sp>
        <p:nvSpPr>
          <p:cNvPr id="2" name="タイトル 1"/>
          <p:cNvSpPr>
            <a:spLocks noGrp="1"/>
          </p:cNvSpPr>
          <p:nvPr>
            <p:ph type="title"/>
          </p:nvPr>
        </p:nvSpPr>
        <p:spPr/>
        <p:txBody>
          <a:bodyPr/>
          <a:lstStyle/>
          <a:p>
            <a:r>
              <a:rPr kumimoji="1" lang="ja-JP" altLang="en-US" dirty="0" smtClean="0"/>
              <a:t>提案手法で用いるメトリクス</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grpSp>
        <p:nvGrpSpPr>
          <p:cNvPr id="64" name="グループ化 63"/>
          <p:cNvGrpSpPr/>
          <p:nvPr/>
        </p:nvGrpSpPr>
        <p:grpSpPr>
          <a:xfrm>
            <a:off x="353548" y="3086535"/>
            <a:ext cx="1986204" cy="2354491"/>
            <a:chOff x="1475656" y="1412776"/>
            <a:chExt cx="1768963" cy="1934633"/>
          </a:xfrm>
        </p:grpSpPr>
        <p:sp>
          <p:nvSpPr>
            <p:cNvPr id="65" name="正方形/長方形 64"/>
            <p:cNvSpPr/>
            <p:nvPr/>
          </p:nvSpPr>
          <p:spPr>
            <a:xfrm>
              <a:off x="1691680" y="1412776"/>
              <a:ext cx="1552939" cy="1934633"/>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rIns="36000" rtlCol="0" anchor="t" anchorCtr="0">
              <a:spAutoFit/>
            </a:bodyPr>
            <a:lstStyle/>
            <a:p>
              <a:pPr>
                <a:spcAft>
                  <a:spcPts val="600"/>
                </a:spcAft>
              </a:pPr>
              <a:r>
                <a:rPr lang="en-US" altLang="ja-JP" sz="1400" dirty="0" smtClean="0">
                  <a:solidFill>
                    <a:schemeClr val="tx1"/>
                  </a:solidFill>
                </a:rPr>
                <a:t>int max</a:t>
              </a:r>
              <a:r>
                <a:rPr kumimoji="1" lang="en-US" altLang="ja-JP" sz="1400" dirty="0" smtClean="0">
                  <a:solidFill>
                    <a:schemeClr val="tx1"/>
                  </a:solidFill>
                </a:rPr>
                <a:t>(int a, int b){</a:t>
              </a:r>
            </a:p>
            <a:p>
              <a:pPr>
                <a:spcAft>
                  <a:spcPts val="600"/>
                </a:spcAft>
              </a:pPr>
              <a:r>
                <a:rPr lang="en-US" altLang="ja-JP" sz="1400" dirty="0" smtClean="0">
                  <a:solidFill>
                    <a:schemeClr val="tx1"/>
                  </a:solidFill>
                </a:rPr>
                <a:t>    int v1 = a;</a:t>
              </a:r>
            </a:p>
            <a:p>
              <a:pPr>
                <a:spcAft>
                  <a:spcPts val="600"/>
                </a:spcAft>
              </a:pPr>
              <a:r>
                <a:rPr kumimoji="1" lang="en-US" altLang="ja-JP" sz="1400" dirty="0" smtClean="0">
                  <a:solidFill>
                    <a:schemeClr val="tx1"/>
                  </a:solidFill>
                </a:rPr>
                <a:t>    </a:t>
              </a:r>
              <a:r>
                <a:rPr kumimoji="1" lang="en-US" altLang="ja-JP" sz="1400" dirty="0" err="1" smtClean="0">
                  <a:solidFill>
                    <a:schemeClr val="tx1"/>
                  </a:solidFill>
                </a:rPr>
                <a:t>int</a:t>
              </a:r>
              <a:r>
                <a:rPr kumimoji="1" lang="en-US" altLang="ja-JP" sz="1400" dirty="0" smtClean="0">
                  <a:solidFill>
                    <a:schemeClr val="tx1"/>
                  </a:solidFill>
                </a:rPr>
                <a:t> v2 = b;</a:t>
              </a:r>
            </a:p>
            <a:p>
              <a:pPr>
                <a:spcAft>
                  <a:spcPts val="600"/>
                </a:spcAft>
              </a:pPr>
              <a:r>
                <a:rPr lang="en-US" altLang="ja-JP" sz="1400" dirty="0" smtClean="0">
                  <a:solidFill>
                    <a:schemeClr val="tx1"/>
                  </a:solidFill>
                </a:rPr>
                <a:t>    </a:t>
              </a:r>
              <a:r>
                <a:rPr lang="en-US" altLang="ja-JP" sz="1400" dirty="0" err="1" smtClean="0">
                  <a:solidFill>
                    <a:schemeClr val="tx1"/>
                  </a:solidFill>
                </a:rPr>
                <a:t>int</a:t>
              </a:r>
              <a:r>
                <a:rPr lang="en-US" altLang="ja-JP" sz="1400" dirty="0" smtClean="0">
                  <a:solidFill>
                    <a:schemeClr val="tx1"/>
                  </a:solidFill>
                </a:rPr>
                <a:t> max  = v1;</a:t>
              </a:r>
            </a:p>
            <a:p>
              <a:pPr>
                <a:spcAft>
                  <a:spcPts val="600"/>
                </a:spcAft>
              </a:pPr>
              <a:r>
                <a:rPr lang="en-US" altLang="ja-JP" sz="1400" dirty="0" smtClean="0">
                  <a:solidFill>
                    <a:schemeClr val="tx1"/>
                  </a:solidFill>
                </a:rPr>
                <a:t>    if(v2 &gt; max)</a:t>
              </a:r>
            </a:p>
            <a:p>
              <a:pPr>
                <a:spcAft>
                  <a:spcPts val="600"/>
                </a:spcAft>
              </a:pPr>
              <a:r>
                <a:rPr kumimoji="1" lang="en-US" altLang="ja-JP" sz="1400" dirty="0" smtClean="0">
                  <a:solidFill>
                    <a:schemeClr val="tx1"/>
                  </a:solidFill>
                </a:rPr>
                <a:t>          max = v2;</a:t>
              </a:r>
            </a:p>
            <a:p>
              <a:pPr>
                <a:spcAft>
                  <a:spcPts val="600"/>
                </a:spcAft>
              </a:pPr>
              <a:r>
                <a:rPr lang="en-US" altLang="ja-JP" sz="1400" dirty="0" smtClean="0">
                  <a:solidFill>
                    <a:schemeClr val="tx1"/>
                  </a:solidFill>
                </a:rPr>
                <a:t>    return max;</a:t>
              </a:r>
            </a:p>
            <a:p>
              <a:pPr>
                <a:spcAft>
                  <a:spcPts val="600"/>
                </a:spcAft>
              </a:pPr>
              <a:r>
                <a:rPr lang="en-US" altLang="ja-JP" sz="1400" dirty="0" smtClean="0">
                  <a:solidFill>
                    <a:schemeClr val="tx1"/>
                  </a:solidFill>
                </a:rPr>
                <a:t>}</a:t>
              </a:r>
            </a:p>
          </p:txBody>
        </p:sp>
        <p:sp>
          <p:nvSpPr>
            <p:cNvPr id="68" name="正方形/長方形 67"/>
            <p:cNvSpPr/>
            <p:nvPr/>
          </p:nvSpPr>
          <p:spPr>
            <a:xfrm>
              <a:off x="1475656" y="1412776"/>
              <a:ext cx="216024" cy="1934633"/>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nchorCtr="0">
              <a:spAutoFit/>
            </a:bodyPr>
            <a:lstStyle/>
            <a:p>
              <a:pPr algn="ctr">
                <a:spcAft>
                  <a:spcPts val="600"/>
                </a:spcAft>
              </a:pPr>
              <a:r>
                <a:rPr kumimoji="1" lang="en-US" altLang="ja-JP" sz="1400" dirty="0" smtClean="0">
                  <a:solidFill>
                    <a:schemeClr val="tx1"/>
                  </a:solidFill>
                </a:rPr>
                <a:t>1</a:t>
              </a:r>
            </a:p>
            <a:p>
              <a:pPr algn="ctr">
                <a:spcAft>
                  <a:spcPts val="600"/>
                </a:spcAft>
              </a:pPr>
              <a:r>
                <a:rPr lang="en-US" altLang="ja-JP" sz="1400" dirty="0" smtClean="0">
                  <a:solidFill>
                    <a:schemeClr val="tx1"/>
                  </a:solidFill>
                </a:rPr>
                <a:t>2</a:t>
              </a:r>
            </a:p>
            <a:p>
              <a:pPr algn="ctr">
                <a:spcAft>
                  <a:spcPts val="600"/>
                </a:spcAft>
              </a:pPr>
              <a:r>
                <a:rPr kumimoji="1" lang="en-US" altLang="ja-JP" sz="1400" dirty="0" smtClean="0">
                  <a:solidFill>
                    <a:schemeClr val="tx1"/>
                  </a:solidFill>
                </a:rPr>
                <a:t>3</a:t>
              </a:r>
            </a:p>
            <a:p>
              <a:pPr algn="ctr">
                <a:spcAft>
                  <a:spcPts val="600"/>
                </a:spcAft>
              </a:pPr>
              <a:r>
                <a:rPr lang="en-US" altLang="ja-JP" sz="1400" dirty="0" smtClean="0">
                  <a:solidFill>
                    <a:schemeClr val="tx1"/>
                  </a:solidFill>
                </a:rPr>
                <a:t>4</a:t>
              </a:r>
            </a:p>
            <a:p>
              <a:pPr algn="ctr">
                <a:spcAft>
                  <a:spcPts val="600"/>
                </a:spcAft>
              </a:pPr>
              <a:r>
                <a:rPr lang="en-US" altLang="ja-JP" sz="1400" dirty="0" smtClean="0">
                  <a:solidFill>
                    <a:schemeClr val="tx1"/>
                  </a:solidFill>
                </a:rPr>
                <a:t>5</a:t>
              </a:r>
            </a:p>
            <a:p>
              <a:pPr algn="ctr">
                <a:spcAft>
                  <a:spcPts val="600"/>
                </a:spcAft>
              </a:pPr>
              <a:r>
                <a:rPr kumimoji="1" lang="en-US" altLang="ja-JP" sz="1400" dirty="0" smtClean="0">
                  <a:solidFill>
                    <a:schemeClr val="tx1"/>
                  </a:solidFill>
                </a:rPr>
                <a:t>6</a:t>
              </a:r>
            </a:p>
            <a:p>
              <a:pPr algn="ctr">
                <a:spcAft>
                  <a:spcPts val="600"/>
                </a:spcAft>
              </a:pPr>
              <a:r>
                <a:rPr lang="en-US" altLang="ja-JP" sz="1400" dirty="0" smtClean="0">
                  <a:solidFill>
                    <a:schemeClr val="tx1"/>
                  </a:solidFill>
                </a:rPr>
                <a:t>7</a:t>
              </a:r>
            </a:p>
            <a:p>
              <a:pPr algn="ctr">
                <a:spcAft>
                  <a:spcPts val="600"/>
                </a:spcAft>
              </a:pPr>
              <a:r>
                <a:rPr kumimoji="1" lang="en-US" altLang="ja-JP" sz="1400" dirty="0" smtClean="0">
                  <a:solidFill>
                    <a:schemeClr val="tx1"/>
                  </a:solidFill>
                </a:rPr>
                <a:t>8</a:t>
              </a:r>
            </a:p>
          </p:txBody>
        </p:sp>
      </p:grpSp>
      <p:grpSp>
        <p:nvGrpSpPr>
          <p:cNvPr id="78" name="グループ化 77"/>
          <p:cNvGrpSpPr/>
          <p:nvPr/>
        </p:nvGrpSpPr>
        <p:grpSpPr>
          <a:xfrm>
            <a:off x="3972800" y="2871866"/>
            <a:ext cx="1069448" cy="1069448"/>
            <a:chOff x="5765594" y="4151052"/>
            <a:chExt cx="1836000" cy="1836000"/>
          </a:xfrm>
        </p:grpSpPr>
        <p:sp>
          <p:nvSpPr>
            <p:cNvPr id="79" name="円/楕円 78"/>
            <p:cNvSpPr/>
            <p:nvPr/>
          </p:nvSpPr>
          <p:spPr>
            <a:xfrm>
              <a:off x="5765594" y="4151052"/>
              <a:ext cx="1836000" cy="1836000"/>
            </a:xfrm>
            <a:prstGeom prst="ellipse">
              <a:avLst/>
            </a:prstGeom>
            <a:noFill/>
            <a:ln cmpd="sng">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80" name="円/楕円 79"/>
            <p:cNvSpPr/>
            <p:nvPr/>
          </p:nvSpPr>
          <p:spPr>
            <a:xfrm>
              <a:off x="6152154" y="4389761"/>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2</a:t>
              </a:r>
              <a:endParaRPr kumimoji="1" lang="ja-JP" altLang="en-US" dirty="0">
                <a:solidFill>
                  <a:schemeClr val="tx1"/>
                </a:solidFill>
              </a:endParaRPr>
            </a:p>
          </p:txBody>
        </p:sp>
        <p:sp>
          <p:nvSpPr>
            <p:cNvPr id="81" name="円/楕円 80"/>
            <p:cNvSpPr/>
            <p:nvPr/>
          </p:nvSpPr>
          <p:spPr>
            <a:xfrm>
              <a:off x="6882106" y="4389762"/>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4</a:t>
              </a:r>
              <a:endParaRPr kumimoji="1" lang="ja-JP" altLang="en-US" dirty="0">
                <a:solidFill>
                  <a:schemeClr val="tx1"/>
                </a:solidFill>
              </a:endParaRPr>
            </a:p>
          </p:txBody>
        </p:sp>
        <p:sp>
          <p:nvSpPr>
            <p:cNvPr id="82" name="円/楕円 81"/>
            <p:cNvSpPr/>
            <p:nvPr/>
          </p:nvSpPr>
          <p:spPr>
            <a:xfrm>
              <a:off x="6517130" y="4886277"/>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5</a:t>
              </a:r>
              <a:endParaRPr kumimoji="1" lang="ja-JP" altLang="en-US" dirty="0">
                <a:solidFill>
                  <a:schemeClr val="tx1"/>
                </a:solidFill>
              </a:endParaRPr>
            </a:p>
          </p:txBody>
        </p:sp>
        <p:sp>
          <p:nvSpPr>
            <p:cNvPr id="83" name="円/楕円 82"/>
            <p:cNvSpPr/>
            <p:nvPr/>
          </p:nvSpPr>
          <p:spPr>
            <a:xfrm>
              <a:off x="6152154" y="5369443"/>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6</a:t>
              </a:r>
              <a:endParaRPr kumimoji="1" lang="ja-JP" altLang="en-US" dirty="0">
                <a:solidFill>
                  <a:schemeClr val="tx1"/>
                </a:solidFill>
              </a:endParaRPr>
            </a:p>
          </p:txBody>
        </p:sp>
        <p:sp>
          <p:nvSpPr>
            <p:cNvPr id="84" name="円/楕円 83"/>
            <p:cNvSpPr/>
            <p:nvPr/>
          </p:nvSpPr>
          <p:spPr>
            <a:xfrm>
              <a:off x="6882106" y="5374782"/>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7</a:t>
              </a:r>
              <a:endParaRPr kumimoji="1" lang="ja-JP" altLang="en-US" dirty="0">
                <a:solidFill>
                  <a:schemeClr val="tx1"/>
                </a:solidFill>
              </a:endParaRPr>
            </a:p>
          </p:txBody>
        </p:sp>
      </p:grpSp>
      <p:sp>
        <p:nvSpPr>
          <p:cNvPr id="86" name="正方形/長方形 85"/>
          <p:cNvSpPr/>
          <p:nvPr/>
        </p:nvSpPr>
        <p:spPr>
          <a:xfrm>
            <a:off x="582761" y="1628800"/>
            <a:ext cx="7606326" cy="936105"/>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lumMod val="95000"/>
                    <a:lumOff val="5000"/>
                  </a:schemeClr>
                </a:solidFill>
              </a:rPr>
              <a:t>引数とそれを最初に参照する文を基準として</a:t>
            </a:r>
            <a:endParaRPr lang="en-US" altLang="ja-JP" sz="2400" dirty="0">
              <a:solidFill>
                <a:schemeClr val="tx1">
                  <a:lumMod val="95000"/>
                  <a:lumOff val="5000"/>
                </a:schemeClr>
              </a:solidFill>
            </a:endParaRPr>
          </a:p>
          <a:p>
            <a:pPr algn="ctr"/>
            <a:r>
              <a:rPr lang="ja-JP" altLang="en-US" sz="2400" dirty="0">
                <a:solidFill>
                  <a:schemeClr val="tx1">
                    <a:lumMod val="95000"/>
                    <a:lumOff val="5000"/>
                  </a:schemeClr>
                </a:solidFill>
              </a:rPr>
              <a:t>前向きスライスを</a:t>
            </a:r>
            <a:r>
              <a:rPr lang="ja-JP" altLang="en-US" sz="2400" dirty="0" smtClean="0">
                <a:solidFill>
                  <a:schemeClr val="tx1">
                    <a:lumMod val="95000"/>
                    <a:lumOff val="5000"/>
                  </a:schemeClr>
                </a:solidFill>
              </a:rPr>
              <a:t>計算</a:t>
            </a:r>
            <a:endParaRPr kumimoji="1" lang="ja-JP" altLang="en-US" sz="2400" dirty="0">
              <a:solidFill>
                <a:schemeClr val="tx1">
                  <a:lumMod val="95000"/>
                  <a:lumOff val="5000"/>
                </a:schemeClr>
              </a:solidFill>
            </a:endParaRPr>
          </a:p>
        </p:txBody>
      </p:sp>
      <p:grpSp>
        <p:nvGrpSpPr>
          <p:cNvPr id="87" name="グループ化 86"/>
          <p:cNvGrpSpPr/>
          <p:nvPr/>
        </p:nvGrpSpPr>
        <p:grpSpPr>
          <a:xfrm>
            <a:off x="4034133" y="4334739"/>
            <a:ext cx="946781" cy="934772"/>
            <a:chOff x="5765594" y="4151052"/>
            <a:chExt cx="1836000" cy="1836000"/>
          </a:xfrm>
        </p:grpSpPr>
        <p:sp>
          <p:nvSpPr>
            <p:cNvPr id="88" name="円/楕円 87"/>
            <p:cNvSpPr/>
            <p:nvPr/>
          </p:nvSpPr>
          <p:spPr>
            <a:xfrm>
              <a:off x="5765594" y="4151052"/>
              <a:ext cx="1836000" cy="1836000"/>
            </a:xfrm>
            <a:prstGeom prst="ellipse">
              <a:avLst/>
            </a:prstGeom>
            <a:noFill/>
            <a:ln>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89" name="円/楕円 88"/>
            <p:cNvSpPr/>
            <p:nvPr/>
          </p:nvSpPr>
          <p:spPr>
            <a:xfrm>
              <a:off x="6200347" y="443447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3</a:t>
              </a:r>
              <a:endParaRPr kumimoji="1" lang="ja-JP" altLang="en-US" dirty="0">
                <a:solidFill>
                  <a:schemeClr val="tx1"/>
                </a:solidFill>
              </a:endParaRPr>
            </a:p>
          </p:txBody>
        </p:sp>
        <p:sp>
          <p:nvSpPr>
            <p:cNvPr id="90" name="円/楕円 89"/>
            <p:cNvSpPr/>
            <p:nvPr/>
          </p:nvSpPr>
          <p:spPr>
            <a:xfrm>
              <a:off x="6795789" y="443447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5</a:t>
              </a:r>
              <a:endParaRPr kumimoji="1" lang="ja-JP" altLang="en-US" dirty="0">
                <a:solidFill>
                  <a:schemeClr val="tx1"/>
                </a:solidFill>
              </a:endParaRPr>
            </a:p>
          </p:txBody>
        </p:sp>
        <p:sp>
          <p:nvSpPr>
            <p:cNvPr id="92" name="円/楕円 91"/>
            <p:cNvSpPr/>
            <p:nvPr/>
          </p:nvSpPr>
          <p:spPr>
            <a:xfrm>
              <a:off x="6200347" y="5211318"/>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6</a:t>
              </a:r>
              <a:endParaRPr kumimoji="1" lang="ja-JP" altLang="en-US" dirty="0">
                <a:solidFill>
                  <a:schemeClr val="tx1"/>
                </a:solidFill>
              </a:endParaRPr>
            </a:p>
          </p:txBody>
        </p:sp>
        <p:sp>
          <p:nvSpPr>
            <p:cNvPr id="93" name="円/楕円 92"/>
            <p:cNvSpPr/>
            <p:nvPr/>
          </p:nvSpPr>
          <p:spPr>
            <a:xfrm>
              <a:off x="6795789" y="521131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7</a:t>
              </a:r>
              <a:endParaRPr kumimoji="1" lang="ja-JP" altLang="en-US" dirty="0">
                <a:solidFill>
                  <a:schemeClr val="tx1"/>
                </a:solidFill>
              </a:endParaRPr>
            </a:p>
          </p:txBody>
        </p:sp>
      </p:grpSp>
      <p:grpSp>
        <p:nvGrpSpPr>
          <p:cNvPr id="12" name="グループ化 11"/>
          <p:cNvGrpSpPr/>
          <p:nvPr/>
        </p:nvGrpSpPr>
        <p:grpSpPr>
          <a:xfrm>
            <a:off x="1735718" y="2992002"/>
            <a:ext cx="2298415" cy="1810123"/>
            <a:chOff x="1735718" y="2992002"/>
            <a:chExt cx="2898819" cy="1810123"/>
          </a:xfrm>
        </p:grpSpPr>
        <p:grpSp>
          <p:nvGrpSpPr>
            <p:cNvPr id="69" name="グループ化 68"/>
            <p:cNvGrpSpPr/>
            <p:nvPr/>
          </p:nvGrpSpPr>
          <p:grpSpPr>
            <a:xfrm>
              <a:off x="1735718" y="2992002"/>
              <a:ext cx="2305733" cy="766791"/>
              <a:chOff x="1396755" y="5688606"/>
              <a:chExt cx="3071872" cy="522580"/>
            </a:xfrm>
          </p:grpSpPr>
          <p:sp>
            <p:nvSpPr>
              <p:cNvPr id="70" name="円/楕円 69"/>
              <p:cNvSpPr/>
              <p:nvPr/>
            </p:nvSpPr>
            <p:spPr>
              <a:xfrm>
                <a:off x="2638560" y="5688606"/>
                <a:ext cx="1830067" cy="522580"/>
              </a:xfrm>
              <a:prstGeom prst="ellipse">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smtClean="0">
                    <a:solidFill>
                      <a:schemeClr val="tx1"/>
                    </a:solidFill>
                  </a:rPr>
                  <a:t>基準</a:t>
                </a:r>
                <a:endParaRPr kumimoji="1" lang="en-US" altLang="ja-JP" dirty="0" smtClean="0">
                  <a:solidFill>
                    <a:schemeClr val="tx1"/>
                  </a:solidFill>
                </a:endParaRPr>
              </a:p>
              <a:p>
                <a:pPr algn="ctr"/>
                <a:r>
                  <a:rPr kumimoji="1" lang="en-US" altLang="ja-JP" dirty="0" smtClean="0">
                    <a:solidFill>
                      <a:schemeClr val="tx1"/>
                    </a:solidFill>
                  </a:rPr>
                  <a:t>{2,a}</a:t>
                </a:r>
              </a:p>
            </p:txBody>
          </p:sp>
          <p:cxnSp>
            <p:nvCxnSpPr>
              <p:cNvPr id="72" name="直線矢印コネクタ 71"/>
              <p:cNvCxnSpPr>
                <a:stCxn id="70" idx="2"/>
              </p:cNvCxnSpPr>
              <p:nvPr/>
            </p:nvCxnSpPr>
            <p:spPr>
              <a:xfrm flipH="1">
                <a:off x="1396755" y="5949896"/>
                <a:ext cx="1241805" cy="1284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73" name="グループ化 72"/>
            <p:cNvGrpSpPr/>
            <p:nvPr/>
          </p:nvGrpSpPr>
          <p:grpSpPr>
            <a:xfrm>
              <a:off x="1735721" y="3880384"/>
              <a:ext cx="2305732" cy="766791"/>
              <a:chOff x="1389609" y="5681578"/>
              <a:chExt cx="3155407" cy="522580"/>
            </a:xfrm>
          </p:grpSpPr>
          <p:sp>
            <p:nvSpPr>
              <p:cNvPr id="76" name="円/楕円 75"/>
              <p:cNvSpPr/>
              <p:nvPr/>
            </p:nvSpPr>
            <p:spPr>
              <a:xfrm>
                <a:off x="2738114" y="5681578"/>
                <a:ext cx="1806902" cy="522580"/>
              </a:xfrm>
              <a:prstGeom prst="ellipse">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smtClean="0">
                    <a:solidFill>
                      <a:schemeClr val="tx1"/>
                    </a:solidFill>
                  </a:rPr>
                  <a:t>基準</a:t>
                </a:r>
                <a:endParaRPr kumimoji="1" lang="en-US" altLang="ja-JP" dirty="0" smtClean="0">
                  <a:solidFill>
                    <a:schemeClr val="tx1"/>
                  </a:solidFill>
                </a:endParaRPr>
              </a:p>
              <a:p>
                <a:pPr algn="ctr"/>
                <a:r>
                  <a:rPr kumimoji="1" lang="en-US" altLang="ja-JP" dirty="0" smtClean="0">
                    <a:solidFill>
                      <a:schemeClr val="tx1"/>
                    </a:solidFill>
                  </a:rPr>
                  <a:t>{3,b}</a:t>
                </a:r>
              </a:p>
            </p:txBody>
          </p:sp>
          <p:cxnSp>
            <p:nvCxnSpPr>
              <p:cNvPr id="77" name="直線矢印コネクタ 76"/>
              <p:cNvCxnSpPr>
                <a:stCxn id="76" idx="2"/>
              </p:cNvCxnSpPr>
              <p:nvPr/>
            </p:nvCxnSpPr>
            <p:spPr>
              <a:xfrm flipH="1" flipV="1">
                <a:off x="1389609" y="5681578"/>
                <a:ext cx="1348505" cy="26129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9" name="直線矢印コネクタ 8"/>
            <p:cNvCxnSpPr>
              <a:stCxn id="70" idx="6"/>
              <a:endCxn id="79" idx="2"/>
            </p:cNvCxnSpPr>
            <p:nvPr/>
          </p:nvCxnSpPr>
          <p:spPr>
            <a:xfrm>
              <a:off x="4041451" y="3375398"/>
              <a:ext cx="515730" cy="311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4" name="直線矢印コネクタ 93"/>
            <p:cNvCxnSpPr>
              <a:stCxn id="76" idx="6"/>
              <a:endCxn id="88" idx="2"/>
            </p:cNvCxnSpPr>
            <p:nvPr/>
          </p:nvCxnSpPr>
          <p:spPr>
            <a:xfrm>
              <a:off x="4041453" y="4263780"/>
              <a:ext cx="593084" cy="53834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95" name="正方形/長方形 94"/>
          <p:cNvSpPr/>
          <p:nvPr/>
        </p:nvSpPr>
        <p:spPr>
          <a:xfrm>
            <a:off x="556595" y="1628800"/>
            <a:ext cx="7606326" cy="936105"/>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lumMod val="95000"/>
                    <a:lumOff val="5000"/>
                  </a:schemeClr>
                </a:solidFill>
              </a:rPr>
              <a:t>返り値</a:t>
            </a:r>
            <a:r>
              <a:rPr lang="ja-JP" altLang="en-US" sz="2400" dirty="0" smtClean="0">
                <a:solidFill>
                  <a:schemeClr val="tx1">
                    <a:lumMod val="95000"/>
                    <a:lumOff val="5000"/>
                  </a:schemeClr>
                </a:solidFill>
              </a:rPr>
              <a:t>と </a:t>
            </a:r>
            <a:r>
              <a:rPr lang="en-US" altLang="ja-JP" sz="2400" dirty="0" smtClean="0">
                <a:solidFill>
                  <a:schemeClr val="tx1">
                    <a:lumMod val="95000"/>
                    <a:lumOff val="5000"/>
                  </a:schemeClr>
                </a:solidFill>
              </a:rPr>
              <a:t>return </a:t>
            </a:r>
            <a:r>
              <a:rPr lang="ja-JP" altLang="en-US" sz="2400" dirty="0" smtClean="0">
                <a:solidFill>
                  <a:schemeClr val="tx1">
                    <a:lumMod val="95000"/>
                    <a:lumOff val="5000"/>
                  </a:schemeClr>
                </a:solidFill>
              </a:rPr>
              <a:t>文</a:t>
            </a:r>
            <a:r>
              <a:rPr lang="ja-JP" altLang="en-US" sz="2400" dirty="0">
                <a:solidFill>
                  <a:schemeClr val="tx1">
                    <a:lumMod val="95000"/>
                    <a:lumOff val="5000"/>
                  </a:schemeClr>
                </a:solidFill>
              </a:rPr>
              <a:t>を基準として</a:t>
            </a:r>
            <a:endParaRPr lang="en-US" altLang="ja-JP" sz="2400" dirty="0">
              <a:solidFill>
                <a:schemeClr val="tx1">
                  <a:lumMod val="95000"/>
                  <a:lumOff val="5000"/>
                </a:schemeClr>
              </a:solidFill>
            </a:endParaRPr>
          </a:p>
          <a:p>
            <a:pPr algn="ctr"/>
            <a:r>
              <a:rPr lang="ja-JP" altLang="en-US" sz="2400" dirty="0">
                <a:solidFill>
                  <a:schemeClr val="tx1">
                    <a:lumMod val="95000"/>
                    <a:lumOff val="5000"/>
                  </a:schemeClr>
                </a:solidFill>
              </a:rPr>
              <a:t>後ろ向き</a:t>
            </a:r>
            <a:r>
              <a:rPr lang="ja-JP" altLang="en-US" sz="2400" dirty="0" smtClean="0">
                <a:solidFill>
                  <a:schemeClr val="tx1">
                    <a:lumMod val="95000"/>
                    <a:lumOff val="5000"/>
                  </a:schemeClr>
                </a:solidFill>
              </a:rPr>
              <a:t>スライス</a:t>
            </a:r>
            <a:r>
              <a:rPr lang="ja-JP" altLang="en-US" sz="2400" dirty="0">
                <a:solidFill>
                  <a:schemeClr val="tx1">
                    <a:lumMod val="95000"/>
                    <a:lumOff val="5000"/>
                  </a:schemeClr>
                </a:solidFill>
              </a:rPr>
              <a:t>を</a:t>
            </a:r>
            <a:r>
              <a:rPr lang="ja-JP" altLang="en-US" sz="2400" dirty="0" smtClean="0">
                <a:solidFill>
                  <a:schemeClr val="tx1">
                    <a:lumMod val="95000"/>
                    <a:lumOff val="5000"/>
                  </a:schemeClr>
                </a:solidFill>
              </a:rPr>
              <a:t>計算</a:t>
            </a:r>
            <a:endParaRPr kumimoji="1" lang="ja-JP" altLang="en-US" sz="2400" dirty="0">
              <a:solidFill>
                <a:schemeClr val="tx1">
                  <a:lumMod val="95000"/>
                  <a:lumOff val="5000"/>
                </a:schemeClr>
              </a:solidFill>
            </a:endParaRPr>
          </a:p>
        </p:txBody>
      </p:sp>
      <p:grpSp>
        <p:nvGrpSpPr>
          <p:cNvPr id="96" name="グループ化 95"/>
          <p:cNvGrpSpPr/>
          <p:nvPr/>
        </p:nvGrpSpPr>
        <p:grpSpPr>
          <a:xfrm>
            <a:off x="1822976" y="4883189"/>
            <a:ext cx="2203005" cy="1219738"/>
            <a:chOff x="1735718" y="3726779"/>
            <a:chExt cx="2203005" cy="1219738"/>
          </a:xfrm>
        </p:grpSpPr>
        <p:grpSp>
          <p:nvGrpSpPr>
            <p:cNvPr id="98" name="グループ化 97"/>
            <p:cNvGrpSpPr/>
            <p:nvPr/>
          </p:nvGrpSpPr>
          <p:grpSpPr>
            <a:xfrm>
              <a:off x="1735718" y="3726779"/>
              <a:ext cx="1740912" cy="839231"/>
              <a:chOff x="1389606" y="5576894"/>
              <a:chExt cx="2382449" cy="571949"/>
            </a:xfrm>
          </p:grpSpPr>
          <p:sp>
            <p:nvSpPr>
              <p:cNvPr id="101" name="円/楕円 100"/>
              <p:cNvSpPr/>
              <p:nvPr/>
            </p:nvSpPr>
            <p:spPr>
              <a:xfrm>
                <a:off x="2339399" y="5576894"/>
                <a:ext cx="1432656" cy="571949"/>
              </a:xfrm>
              <a:prstGeom prst="ellipse">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smtClean="0">
                    <a:solidFill>
                      <a:schemeClr val="tx1"/>
                    </a:solidFill>
                  </a:rPr>
                  <a:t>基準</a:t>
                </a:r>
                <a:endParaRPr kumimoji="1" lang="en-US" altLang="ja-JP" dirty="0" smtClean="0">
                  <a:solidFill>
                    <a:schemeClr val="tx1"/>
                  </a:solidFill>
                </a:endParaRPr>
              </a:p>
              <a:p>
                <a:pPr algn="ctr"/>
                <a:r>
                  <a:rPr kumimoji="1" lang="en-US" altLang="ja-JP" dirty="0" smtClean="0">
                    <a:solidFill>
                      <a:schemeClr val="tx1"/>
                    </a:solidFill>
                  </a:rPr>
                  <a:t>{7,max}</a:t>
                </a:r>
              </a:p>
            </p:txBody>
          </p:sp>
          <p:cxnSp>
            <p:nvCxnSpPr>
              <p:cNvPr id="102" name="直線矢印コネクタ 101"/>
              <p:cNvCxnSpPr>
                <a:stCxn id="101" idx="2"/>
              </p:cNvCxnSpPr>
              <p:nvPr/>
            </p:nvCxnSpPr>
            <p:spPr>
              <a:xfrm flipH="1" flipV="1">
                <a:off x="1389606" y="5681582"/>
                <a:ext cx="949793" cy="18128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00" name="直線矢印コネクタ 99"/>
            <p:cNvCxnSpPr>
              <a:stCxn id="101" idx="6"/>
              <a:endCxn id="108" idx="2"/>
            </p:cNvCxnSpPr>
            <p:nvPr/>
          </p:nvCxnSpPr>
          <p:spPr>
            <a:xfrm>
              <a:off x="3476630" y="4146395"/>
              <a:ext cx="462093" cy="80012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05" name="グループ化 104"/>
          <p:cNvGrpSpPr/>
          <p:nvPr/>
        </p:nvGrpSpPr>
        <p:grpSpPr>
          <a:xfrm>
            <a:off x="4025981" y="5602748"/>
            <a:ext cx="1012059" cy="1000357"/>
            <a:chOff x="6328625" y="3964271"/>
            <a:chExt cx="1836000" cy="1836000"/>
          </a:xfrm>
        </p:grpSpPr>
        <p:grpSp>
          <p:nvGrpSpPr>
            <p:cNvPr id="106" name="グループ化 105"/>
            <p:cNvGrpSpPr/>
            <p:nvPr/>
          </p:nvGrpSpPr>
          <p:grpSpPr>
            <a:xfrm>
              <a:off x="6328625" y="3964271"/>
              <a:ext cx="1836000" cy="1836000"/>
              <a:chOff x="5765594" y="4151052"/>
              <a:chExt cx="1836000" cy="1836000"/>
            </a:xfrm>
          </p:grpSpPr>
          <p:sp>
            <p:nvSpPr>
              <p:cNvPr id="108" name="円/楕円 107"/>
              <p:cNvSpPr/>
              <p:nvPr/>
            </p:nvSpPr>
            <p:spPr>
              <a:xfrm>
                <a:off x="5765594" y="4151052"/>
                <a:ext cx="1836000" cy="1836000"/>
              </a:xfrm>
              <a:prstGeom prst="ellipse">
                <a:avLst/>
              </a:prstGeom>
              <a:noFill/>
              <a:ln>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109" name="円/楕円 108"/>
              <p:cNvSpPr/>
              <p:nvPr/>
            </p:nvSpPr>
            <p:spPr>
              <a:xfrm>
                <a:off x="6025193" y="4606933"/>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2</a:t>
                </a:r>
                <a:endParaRPr kumimoji="1" lang="ja-JP" altLang="en-US" dirty="0">
                  <a:solidFill>
                    <a:schemeClr val="tx1"/>
                  </a:solidFill>
                </a:endParaRPr>
              </a:p>
            </p:txBody>
          </p:sp>
          <p:sp>
            <p:nvSpPr>
              <p:cNvPr id="110" name="円/楕円 109"/>
              <p:cNvSpPr/>
              <p:nvPr/>
            </p:nvSpPr>
            <p:spPr>
              <a:xfrm>
                <a:off x="6961297" y="4606933"/>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4</a:t>
                </a:r>
                <a:endParaRPr kumimoji="1" lang="ja-JP" altLang="en-US" dirty="0">
                  <a:solidFill>
                    <a:schemeClr val="tx1"/>
                  </a:solidFill>
                </a:endParaRPr>
              </a:p>
            </p:txBody>
          </p:sp>
          <p:sp>
            <p:nvSpPr>
              <p:cNvPr id="111" name="円/楕円 110"/>
              <p:cNvSpPr/>
              <p:nvPr/>
            </p:nvSpPr>
            <p:spPr>
              <a:xfrm>
                <a:off x="6025193" y="5192006"/>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5</a:t>
                </a:r>
                <a:endParaRPr kumimoji="1" lang="ja-JP" altLang="en-US" dirty="0">
                  <a:solidFill>
                    <a:schemeClr val="tx1"/>
                  </a:solidFill>
                </a:endParaRPr>
              </a:p>
            </p:txBody>
          </p:sp>
          <p:sp>
            <p:nvSpPr>
              <p:cNvPr id="112" name="円/楕円 111"/>
              <p:cNvSpPr/>
              <p:nvPr/>
            </p:nvSpPr>
            <p:spPr>
              <a:xfrm>
                <a:off x="6501106" y="5192007"/>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6</a:t>
                </a:r>
                <a:endParaRPr kumimoji="1" lang="ja-JP" altLang="en-US" dirty="0">
                  <a:solidFill>
                    <a:schemeClr val="tx1"/>
                  </a:solidFill>
                </a:endParaRPr>
              </a:p>
            </p:txBody>
          </p:sp>
          <p:sp>
            <p:nvSpPr>
              <p:cNvPr id="113" name="円/楕円 112"/>
              <p:cNvSpPr/>
              <p:nvPr/>
            </p:nvSpPr>
            <p:spPr>
              <a:xfrm>
                <a:off x="6961297" y="5192007"/>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7</a:t>
                </a:r>
                <a:endParaRPr kumimoji="1" lang="ja-JP" altLang="en-US" dirty="0">
                  <a:solidFill>
                    <a:schemeClr val="tx1"/>
                  </a:solidFill>
                </a:endParaRPr>
              </a:p>
            </p:txBody>
          </p:sp>
        </p:grpSp>
        <p:sp>
          <p:nvSpPr>
            <p:cNvPr id="107" name="円/楕円 106"/>
            <p:cNvSpPr/>
            <p:nvPr/>
          </p:nvSpPr>
          <p:spPr>
            <a:xfrm>
              <a:off x="7064137" y="4419544"/>
              <a:ext cx="364976" cy="36554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3</a:t>
              </a:r>
              <a:endParaRPr kumimoji="1" lang="ja-JP" altLang="en-US" dirty="0">
                <a:solidFill>
                  <a:schemeClr val="tx1"/>
                </a:solidFill>
              </a:endParaRPr>
            </a:p>
          </p:txBody>
        </p:sp>
      </p:grpSp>
      <p:sp>
        <p:nvSpPr>
          <p:cNvPr id="123" name="テキスト ボックス 122"/>
          <p:cNvSpPr txBox="1"/>
          <p:nvPr/>
        </p:nvSpPr>
        <p:spPr>
          <a:xfrm>
            <a:off x="6532054" y="3212092"/>
            <a:ext cx="1537419" cy="461665"/>
          </a:xfrm>
          <a:prstGeom prst="rect">
            <a:avLst/>
          </a:prstGeom>
          <a:noFill/>
        </p:spPr>
        <p:txBody>
          <a:bodyPr wrap="square" rtlCol="0">
            <a:spAutoFit/>
          </a:bodyPr>
          <a:lstStyle/>
          <a:p>
            <a:pPr algn="ctr"/>
            <a:r>
              <a:rPr kumimoji="1" lang="ja-JP" altLang="en-US" sz="2400" dirty="0" smtClean="0"/>
              <a:t>積集合</a:t>
            </a:r>
            <a:endParaRPr kumimoji="1" lang="ja-JP" altLang="en-US" sz="2400" dirty="0"/>
          </a:p>
        </p:txBody>
      </p:sp>
      <p:sp>
        <p:nvSpPr>
          <p:cNvPr id="124" name="正方形/長方形 123"/>
          <p:cNvSpPr/>
          <p:nvPr/>
        </p:nvSpPr>
        <p:spPr>
          <a:xfrm>
            <a:off x="556595" y="1628799"/>
            <a:ext cx="7606326" cy="936105"/>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lumMod val="95000"/>
                    <a:lumOff val="5000"/>
                  </a:schemeClr>
                </a:solidFill>
              </a:rPr>
              <a:t>全てのスライスの積集合を計算</a:t>
            </a:r>
            <a:endParaRPr kumimoji="1" lang="ja-JP" altLang="en-US" sz="2400" dirty="0">
              <a:solidFill>
                <a:schemeClr val="tx1">
                  <a:lumMod val="95000"/>
                  <a:lumOff val="5000"/>
                </a:schemeClr>
              </a:solidFill>
            </a:endParaRPr>
          </a:p>
        </p:txBody>
      </p:sp>
      <p:sp>
        <p:nvSpPr>
          <p:cNvPr id="133" name="正方形/長方形 132"/>
          <p:cNvSpPr/>
          <p:nvPr/>
        </p:nvSpPr>
        <p:spPr>
          <a:xfrm>
            <a:off x="556595" y="1628800"/>
            <a:ext cx="7606326" cy="936105"/>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lumMod val="95000"/>
                    <a:lumOff val="5000"/>
                  </a:schemeClr>
                </a:solidFill>
              </a:rPr>
              <a:t>積集合と各スライスの要素数の比を計算</a:t>
            </a:r>
            <a:endParaRPr lang="en-US" altLang="ja-JP" sz="2400" dirty="0">
              <a:solidFill>
                <a:schemeClr val="tx1">
                  <a:lumMod val="95000"/>
                  <a:lumOff val="5000"/>
                </a:schemeClr>
              </a:solidFill>
            </a:endParaRPr>
          </a:p>
          <a:p>
            <a:pPr algn="ctr"/>
            <a:r>
              <a:rPr lang="ja-JP" altLang="en-US" sz="2400" dirty="0" smtClean="0">
                <a:solidFill>
                  <a:schemeClr val="tx1">
                    <a:lumMod val="95000"/>
                    <a:lumOff val="5000"/>
                  </a:schemeClr>
                </a:solidFill>
              </a:rPr>
              <a:t>その平均値を凝集度とする</a:t>
            </a:r>
            <a:endParaRPr lang="en-US" altLang="ja-JP" sz="2400" dirty="0" smtClean="0">
              <a:solidFill>
                <a:schemeClr val="tx1">
                  <a:lumMod val="95000"/>
                  <a:lumOff val="5000"/>
                </a:schemeClr>
              </a:solidFill>
            </a:endParaRPr>
          </a:p>
        </p:txBody>
      </p:sp>
      <p:grpSp>
        <p:nvGrpSpPr>
          <p:cNvPr id="143" name="グループ化 142"/>
          <p:cNvGrpSpPr/>
          <p:nvPr/>
        </p:nvGrpSpPr>
        <p:grpSpPr>
          <a:xfrm>
            <a:off x="5612230" y="3339510"/>
            <a:ext cx="389508" cy="646331"/>
            <a:chOff x="6796565" y="5326814"/>
            <a:chExt cx="389508" cy="646331"/>
          </a:xfrm>
        </p:grpSpPr>
        <p:sp>
          <p:nvSpPr>
            <p:cNvPr id="140" name="テキスト ボックス 139"/>
            <p:cNvSpPr txBox="1"/>
            <p:nvPr/>
          </p:nvSpPr>
          <p:spPr>
            <a:xfrm>
              <a:off x="6796565" y="5326814"/>
              <a:ext cx="389508" cy="646331"/>
            </a:xfrm>
            <a:prstGeom prst="rect">
              <a:avLst/>
            </a:prstGeom>
            <a:solidFill>
              <a:schemeClr val="bg1"/>
            </a:solidFill>
            <a:ln w="19050">
              <a:solidFill>
                <a:schemeClr val="tx1"/>
              </a:solidFill>
            </a:ln>
          </p:spPr>
          <p:txBody>
            <a:bodyPr wrap="square" rtlCol="0">
              <a:spAutoFit/>
            </a:bodyPr>
            <a:lstStyle/>
            <a:p>
              <a:pPr algn="ctr"/>
              <a:r>
                <a:rPr kumimoji="1" lang="en-US" altLang="ja-JP" dirty="0" smtClean="0"/>
                <a:t>3</a:t>
              </a:r>
            </a:p>
            <a:p>
              <a:pPr algn="ctr"/>
              <a:r>
                <a:rPr lang="en-US" altLang="ja-JP" dirty="0"/>
                <a:t>5</a:t>
              </a:r>
              <a:endParaRPr kumimoji="1" lang="ja-JP" altLang="en-US" dirty="0"/>
            </a:p>
          </p:txBody>
        </p:sp>
        <p:cxnSp>
          <p:nvCxnSpPr>
            <p:cNvPr id="142" name="直線コネクタ 141"/>
            <p:cNvCxnSpPr/>
            <p:nvPr/>
          </p:nvCxnSpPr>
          <p:spPr>
            <a:xfrm>
              <a:off x="6868437" y="5649980"/>
              <a:ext cx="25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3" name="グループ化 152"/>
          <p:cNvGrpSpPr/>
          <p:nvPr/>
        </p:nvGrpSpPr>
        <p:grpSpPr>
          <a:xfrm>
            <a:off x="5615348" y="4153714"/>
            <a:ext cx="389508" cy="646331"/>
            <a:chOff x="6796565" y="5326814"/>
            <a:chExt cx="389508" cy="646331"/>
          </a:xfrm>
        </p:grpSpPr>
        <p:sp>
          <p:nvSpPr>
            <p:cNvPr id="154" name="テキスト ボックス 153"/>
            <p:cNvSpPr txBox="1"/>
            <p:nvPr/>
          </p:nvSpPr>
          <p:spPr>
            <a:xfrm>
              <a:off x="6796565" y="5326814"/>
              <a:ext cx="389508" cy="646331"/>
            </a:xfrm>
            <a:prstGeom prst="rect">
              <a:avLst/>
            </a:prstGeom>
            <a:solidFill>
              <a:schemeClr val="bg1"/>
            </a:solidFill>
            <a:ln w="19050">
              <a:solidFill>
                <a:schemeClr val="tx1"/>
              </a:solidFill>
            </a:ln>
          </p:spPr>
          <p:txBody>
            <a:bodyPr wrap="square" rtlCol="0">
              <a:spAutoFit/>
            </a:bodyPr>
            <a:lstStyle/>
            <a:p>
              <a:pPr algn="ctr"/>
              <a:r>
                <a:rPr kumimoji="1" lang="en-US" altLang="ja-JP" dirty="0" smtClean="0"/>
                <a:t>3</a:t>
              </a:r>
            </a:p>
            <a:p>
              <a:pPr algn="ctr"/>
              <a:r>
                <a:rPr lang="en-US" altLang="ja-JP" dirty="0" smtClean="0"/>
                <a:t>4</a:t>
              </a:r>
              <a:endParaRPr kumimoji="1" lang="ja-JP" altLang="en-US" dirty="0"/>
            </a:p>
          </p:txBody>
        </p:sp>
        <p:cxnSp>
          <p:nvCxnSpPr>
            <p:cNvPr id="155" name="直線コネクタ 154"/>
            <p:cNvCxnSpPr/>
            <p:nvPr/>
          </p:nvCxnSpPr>
          <p:spPr>
            <a:xfrm>
              <a:off x="6868437" y="5649980"/>
              <a:ext cx="25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6" name="グループ化 155"/>
          <p:cNvGrpSpPr/>
          <p:nvPr/>
        </p:nvGrpSpPr>
        <p:grpSpPr>
          <a:xfrm>
            <a:off x="5618466" y="5003649"/>
            <a:ext cx="389508" cy="646331"/>
            <a:chOff x="6796565" y="5326814"/>
            <a:chExt cx="389508" cy="646331"/>
          </a:xfrm>
        </p:grpSpPr>
        <p:sp>
          <p:nvSpPr>
            <p:cNvPr id="157" name="テキスト ボックス 156"/>
            <p:cNvSpPr txBox="1"/>
            <p:nvPr/>
          </p:nvSpPr>
          <p:spPr>
            <a:xfrm>
              <a:off x="6796565" y="5326814"/>
              <a:ext cx="389508" cy="646331"/>
            </a:xfrm>
            <a:prstGeom prst="rect">
              <a:avLst/>
            </a:prstGeom>
            <a:solidFill>
              <a:schemeClr val="bg1"/>
            </a:solidFill>
            <a:ln w="19050">
              <a:solidFill>
                <a:schemeClr val="tx1"/>
              </a:solidFill>
            </a:ln>
          </p:spPr>
          <p:txBody>
            <a:bodyPr wrap="square" rtlCol="0">
              <a:spAutoFit/>
            </a:bodyPr>
            <a:lstStyle/>
            <a:p>
              <a:pPr algn="ctr"/>
              <a:r>
                <a:rPr kumimoji="1" lang="en-US" altLang="ja-JP" dirty="0" smtClean="0"/>
                <a:t>3</a:t>
              </a:r>
            </a:p>
            <a:p>
              <a:pPr algn="ctr"/>
              <a:r>
                <a:rPr lang="en-US" altLang="ja-JP" dirty="0" smtClean="0"/>
                <a:t>6</a:t>
              </a:r>
              <a:endParaRPr kumimoji="1" lang="ja-JP" altLang="en-US" dirty="0"/>
            </a:p>
          </p:txBody>
        </p:sp>
        <p:cxnSp>
          <p:nvCxnSpPr>
            <p:cNvPr id="158" name="直線コネクタ 157"/>
            <p:cNvCxnSpPr/>
            <p:nvPr/>
          </p:nvCxnSpPr>
          <p:spPr>
            <a:xfrm>
              <a:off x="6868437" y="5649980"/>
              <a:ext cx="25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385355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5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78"/>
                                        </p:tgtEl>
                                        <p:attrNameLst>
                                          <p:attrName>style.visibility</p:attrName>
                                        </p:attrNameLst>
                                      </p:cBhvr>
                                      <p:to>
                                        <p:strVal val="visible"/>
                                      </p:to>
                                    </p:set>
                                    <p:animEffect transition="in" filter="fade">
                                      <p:cBhvr>
                                        <p:cTn id="10" dur="250"/>
                                        <p:tgtEl>
                                          <p:spTgt spid="78"/>
                                        </p:tgtEl>
                                      </p:cBhvr>
                                    </p:animEffect>
                                  </p:childTnLst>
                                </p:cTn>
                              </p:par>
                              <p:par>
                                <p:cTn id="11" presetID="10" presetClass="entr" presetSubtype="0" fill="hold" nodeType="withEffect">
                                  <p:stCondLst>
                                    <p:cond delay="0"/>
                                  </p:stCondLst>
                                  <p:childTnLst>
                                    <p:set>
                                      <p:cBhvr>
                                        <p:cTn id="12" dur="1" fill="hold">
                                          <p:stCondLst>
                                            <p:cond delay="0"/>
                                          </p:stCondLst>
                                        </p:cTn>
                                        <p:tgtEl>
                                          <p:spTgt spid="87"/>
                                        </p:tgtEl>
                                        <p:attrNameLst>
                                          <p:attrName>style.visibility</p:attrName>
                                        </p:attrNameLst>
                                      </p:cBhvr>
                                      <p:to>
                                        <p:strVal val="visible"/>
                                      </p:to>
                                    </p:set>
                                    <p:animEffect transition="in" filter="fade">
                                      <p:cBhvr>
                                        <p:cTn id="13" dur="250"/>
                                        <p:tgtEl>
                                          <p:spTgt spid="8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6"/>
                                        </p:tgtEl>
                                        <p:attrNameLst>
                                          <p:attrName>style.visibility</p:attrName>
                                        </p:attrNameLst>
                                      </p:cBhvr>
                                      <p:to>
                                        <p:strVal val="visible"/>
                                      </p:to>
                                    </p:set>
                                    <p:animEffect transition="in" filter="fade">
                                      <p:cBhvr>
                                        <p:cTn id="16" dur="250"/>
                                        <p:tgtEl>
                                          <p:spTgt spid="8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95"/>
                                        </p:tgtEl>
                                        <p:attrNameLst>
                                          <p:attrName>style.visibility</p:attrName>
                                        </p:attrNameLst>
                                      </p:cBhvr>
                                      <p:to>
                                        <p:strVal val="visible"/>
                                      </p:to>
                                    </p:set>
                                    <p:animEffect transition="in" filter="fade">
                                      <p:cBhvr>
                                        <p:cTn id="23" dur="250"/>
                                        <p:tgtEl>
                                          <p:spTgt spid="95"/>
                                        </p:tgtEl>
                                      </p:cBhvr>
                                    </p:animEffect>
                                  </p:childTnLst>
                                </p:cTn>
                              </p:par>
                              <p:par>
                                <p:cTn id="24" presetID="10" presetClass="entr" presetSubtype="0" fill="hold" nodeType="withEffect">
                                  <p:stCondLst>
                                    <p:cond delay="0"/>
                                  </p:stCondLst>
                                  <p:childTnLst>
                                    <p:set>
                                      <p:cBhvr>
                                        <p:cTn id="25" dur="1" fill="hold">
                                          <p:stCondLst>
                                            <p:cond delay="0"/>
                                          </p:stCondLst>
                                        </p:cTn>
                                        <p:tgtEl>
                                          <p:spTgt spid="96"/>
                                        </p:tgtEl>
                                        <p:attrNameLst>
                                          <p:attrName>style.visibility</p:attrName>
                                        </p:attrNameLst>
                                      </p:cBhvr>
                                      <p:to>
                                        <p:strVal val="visible"/>
                                      </p:to>
                                    </p:set>
                                    <p:animEffect transition="in" filter="fade">
                                      <p:cBhvr>
                                        <p:cTn id="26" dur="250"/>
                                        <p:tgtEl>
                                          <p:spTgt spid="96"/>
                                        </p:tgtEl>
                                      </p:cBhvr>
                                    </p:animEffect>
                                  </p:childTnLst>
                                </p:cTn>
                              </p:par>
                              <p:par>
                                <p:cTn id="27" presetID="10" presetClass="entr" presetSubtype="0" fill="hold" nodeType="withEffect">
                                  <p:stCondLst>
                                    <p:cond delay="0"/>
                                  </p:stCondLst>
                                  <p:childTnLst>
                                    <p:set>
                                      <p:cBhvr>
                                        <p:cTn id="28" dur="1" fill="hold">
                                          <p:stCondLst>
                                            <p:cond delay="0"/>
                                          </p:stCondLst>
                                        </p:cTn>
                                        <p:tgtEl>
                                          <p:spTgt spid="105"/>
                                        </p:tgtEl>
                                        <p:attrNameLst>
                                          <p:attrName>style.visibility</p:attrName>
                                        </p:attrNameLst>
                                      </p:cBhvr>
                                      <p:to>
                                        <p:strVal val="visible"/>
                                      </p:to>
                                    </p:set>
                                    <p:animEffect transition="in" filter="fade">
                                      <p:cBhvr>
                                        <p:cTn id="29" dur="250"/>
                                        <p:tgtEl>
                                          <p:spTgt spid="105"/>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nodeType="clickEffect">
                                  <p:stCondLst>
                                    <p:cond delay="0"/>
                                  </p:stCondLst>
                                  <p:childTnLst>
                                    <p:set>
                                      <p:cBhvr>
                                        <p:cTn id="33" dur="1" fill="hold">
                                          <p:stCondLst>
                                            <p:cond delay="0"/>
                                          </p:stCondLst>
                                        </p:cTn>
                                        <p:tgtEl>
                                          <p:spTgt spid="96"/>
                                        </p:tgtEl>
                                        <p:attrNameLst>
                                          <p:attrName>style.visibility</p:attrName>
                                        </p:attrNameLst>
                                      </p:cBhvr>
                                      <p:to>
                                        <p:strVal val="hidden"/>
                                      </p:to>
                                    </p:set>
                                  </p:childTnLst>
                                </p:cTn>
                              </p:par>
                              <p:par>
                                <p:cTn id="34" presetID="10" presetClass="entr" presetSubtype="0"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250"/>
                                        <p:tgtEl>
                                          <p:spTgt spid="21"/>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23"/>
                                        </p:tgtEl>
                                        <p:attrNameLst>
                                          <p:attrName>style.visibility</p:attrName>
                                        </p:attrNameLst>
                                      </p:cBhvr>
                                      <p:to>
                                        <p:strVal val="visible"/>
                                      </p:to>
                                    </p:set>
                                    <p:animEffect transition="in" filter="fade">
                                      <p:cBhvr>
                                        <p:cTn id="39" dur="250"/>
                                        <p:tgtEl>
                                          <p:spTgt spid="12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4"/>
                                        </p:tgtEl>
                                        <p:attrNameLst>
                                          <p:attrName>style.visibility</p:attrName>
                                        </p:attrNameLst>
                                      </p:cBhvr>
                                      <p:to>
                                        <p:strVal val="visible"/>
                                      </p:to>
                                    </p:set>
                                    <p:animEffect transition="in" filter="fade">
                                      <p:cBhvr>
                                        <p:cTn id="42" dur="250"/>
                                        <p:tgtEl>
                                          <p:spTgt spid="12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3"/>
                                        </p:tgtEl>
                                        <p:attrNameLst>
                                          <p:attrName>style.visibility</p:attrName>
                                        </p:attrNameLst>
                                      </p:cBhvr>
                                      <p:to>
                                        <p:strVal val="visible"/>
                                      </p:to>
                                    </p:set>
                                    <p:animEffect transition="in" filter="fade">
                                      <p:cBhvr>
                                        <p:cTn id="47" dur="250"/>
                                        <p:tgtEl>
                                          <p:spTgt spid="133"/>
                                        </p:tgtEl>
                                      </p:cBhvr>
                                    </p:animEffect>
                                  </p:childTnLst>
                                </p:cTn>
                              </p:par>
                              <p:par>
                                <p:cTn id="48" presetID="10" presetClass="entr" presetSubtype="0" fill="hold" nodeType="withEffect">
                                  <p:stCondLst>
                                    <p:cond delay="0"/>
                                  </p:stCondLst>
                                  <p:childTnLst>
                                    <p:set>
                                      <p:cBhvr>
                                        <p:cTn id="49" dur="1" fill="hold">
                                          <p:stCondLst>
                                            <p:cond delay="0"/>
                                          </p:stCondLst>
                                        </p:cTn>
                                        <p:tgtEl>
                                          <p:spTgt spid="143"/>
                                        </p:tgtEl>
                                        <p:attrNameLst>
                                          <p:attrName>style.visibility</p:attrName>
                                        </p:attrNameLst>
                                      </p:cBhvr>
                                      <p:to>
                                        <p:strVal val="visible"/>
                                      </p:to>
                                    </p:set>
                                    <p:animEffect transition="in" filter="fade">
                                      <p:cBhvr>
                                        <p:cTn id="50" dur="250"/>
                                        <p:tgtEl>
                                          <p:spTgt spid="143"/>
                                        </p:tgtEl>
                                      </p:cBhvr>
                                    </p:animEffect>
                                  </p:childTnLst>
                                </p:cTn>
                              </p:par>
                              <p:par>
                                <p:cTn id="51" presetID="10" presetClass="entr" presetSubtype="0" fill="hold" nodeType="withEffect">
                                  <p:stCondLst>
                                    <p:cond delay="0"/>
                                  </p:stCondLst>
                                  <p:childTnLst>
                                    <p:set>
                                      <p:cBhvr>
                                        <p:cTn id="52" dur="1" fill="hold">
                                          <p:stCondLst>
                                            <p:cond delay="0"/>
                                          </p:stCondLst>
                                        </p:cTn>
                                        <p:tgtEl>
                                          <p:spTgt spid="153"/>
                                        </p:tgtEl>
                                        <p:attrNameLst>
                                          <p:attrName>style.visibility</p:attrName>
                                        </p:attrNameLst>
                                      </p:cBhvr>
                                      <p:to>
                                        <p:strVal val="visible"/>
                                      </p:to>
                                    </p:set>
                                    <p:animEffect transition="in" filter="fade">
                                      <p:cBhvr>
                                        <p:cTn id="53" dur="250"/>
                                        <p:tgtEl>
                                          <p:spTgt spid="153"/>
                                        </p:tgtEl>
                                      </p:cBhvr>
                                    </p:animEffect>
                                  </p:childTnLst>
                                </p:cTn>
                              </p:par>
                              <p:par>
                                <p:cTn id="54" presetID="10" presetClass="entr" presetSubtype="0" fill="hold" nodeType="withEffect">
                                  <p:stCondLst>
                                    <p:cond delay="0"/>
                                  </p:stCondLst>
                                  <p:childTnLst>
                                    <p:set>
                                      <p:cBhvr>
                                        <p:cTn id="55" dur="1" fill="hold">
                                          <p:stCondLst>
                                            <p:cond delay="0"/>
                                          </p:stCondLst>
                                        </p:cTn>
                                        <p:tgtEl>
                                          <p:spTgt spid="156"/>
                                        </p:tgtEl>
                                        <p:attrNameLst>
                                          <p:attrName>style.visibility</p:attrName>
                                        </p:attrNameLst>
                                      </p:cBhvr>
                                      <p:to>
                                        <p:strVal val="visible"/>
                                      </p:to>
                                    </p:set>
                                    <p:animEffect transition="in" filter="fade">
                                      <p:cBhvr>
                                        <p:cTn id="56" dur="250"/>
                                        <p:tgtEl>
                                          <p:spTgt spid="156"/>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fade">
                                      <p:cBhvr>
                                        <p:cTn id="61" dur="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95" grpId="0" animBg="1"/>
      <p:bldP spid="123" grpId="0"/>
      <p:bldP spid="124" grpId="0" animBg="1"/>
      <p:bldP spid="13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提案手法の流れ</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11</a:t>
            </a:fld>
            <a:endParaRPr lang="en-US" altLang="ja-JP"/>
          </a:p>
        </p:txBody>
      </p:sp>
      <p:pic>
        <p:nvPicPr>
          <p:cNvPr id="33" name="図 32" descr="atsb00002.png"/>
          <p:cNvPicPr>
            <a:picLocks noChangeAspect="1"/>
          </p:cNvPicPr>
          <p:nvPr/>
        </p:nvPicPr>
        <p:blipFill>
          <a:blip r:embed="rId3" cstate="print"/>
          <a:stretch>
            <a:fillRect/>
          </a:stretch>
        </p:blipFill>
        <p:spPr>
          <a:xfrm>
            <a:off x="7581590" y="3573016"/>
            <a:ext cx="1512168" cy="1512168"/>
          </a:xfrm>
          <a:prstGeom prst="rect">
            <a:avLst/>
          </a:prstGeom>
        </p:spPr>
      </p:pic>
      <p:sp>
        <p:nvSpPr>
          <p:cNvPr id="34" name="テキスト ボックス 33"/>
          <p:cNvSpPr txBox="1"/>
          <p:nvPr/>
        </p:nvSpPr>
        <p:spPr>
          <a:xfrm>
            <a:off x="7691376" y="2998982"/>
            <a:ext cx="1368152" cy="461665"/>
          </a:xfrm>
          <a:prstGeom prst="rect">
            <a:avLst/>
          </a:prstGeom>
          <a:noFill/>
        </p:spPr>
        <p:txBody>
          <a:bodyPr wrap="square" rtlCol="0">
            <a:spAutoFit/>
          </a:bodyPr>
          <a:lstStyle/>
          <a:p>
            <a:pPr algn="ctr"/>
            <a:r>
              <a:rPr kumimoji="1" lang="ja-JP" altLang="en-US" sz="2400" dirty="0" smtClean="0"/>
              <a:t>利用者</a:t>
            </a:r>
            <a:endParaRPr kumimoji="1" lang="ja-JP" altLang="en-US" sz="2400" dirty="0"/>
          </a:p>
        </p:txBody>
      </p:sp>
      <p:grpSp>
        <p:nvGrpSpPr>
          <p:cNvPr id="159" name="グループ化 158"/>
          <p:cNvGrpSpPr/>
          <p:nvPr/>
        </p:nvGrpSpPr>
        <p:grpSpPr>
          <a:xfrm>
            <a:off x="2123728" y="2420888"/>
            <a:ext cx="1440160" cy="3635960"/>
            <a:chOff x="688944" y="2447278"/>
            <a:chExt cx="1440160" cy="3635960"/>
          </a:xfrm>
        </p:grpSpPr>
        <p:sp>
          <p:nvSpPr>
            <p:cNvPr id="6" name="正方形/長方形 5"/>
            <p:cNvSpPr/>
            <p:nvPr/>
          </p:nvSpPr>
          <p:spPr>
            <a:xfrm>
              <a:off x="688944" y="2447278"/>
              <a:ext cx="1440160" cy="3635960"/>
            </a:xfrm>
            <a:prstGeom prst="rect">
              <a:avLst/>
            </a:prstGeom>
            <a:solidFill>
              <a:schemeClr val="bg2">
                <a:lumMod val="20000"/>
                <a:lumOff val="80000"/>
              </a:schemeClr>
            </a:solidFill>
            <a:ln>
              <a:solidFill>
                <a:schemeClr val="tx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p:nvGrpSpPr>
          <p:grpSpPr>
            <a:xfrm>
              <a:off x="810778" y="2648713"/>
              <a:ext cx="1210313" cy="576064"/>
              <a:chOff x="5796136" y="3645024"/>
              <a:chExt cx="1188132" cy="684076"/>
            </a:xfrm>
          </p:grpSpPr>
          <p:grpSp>
            <p:nvGrpSpPr>
              <p:cNvPr id="8" name="グループ化 45"/>
              <p:cNvGrpSpPr/>
              <p:nvPr/>
            </p:nvGrpSpPr>
            <p:grpSpPr>
              <a:xfrm>
                <a:off x="5796136" y="3645024"/>
                <a:ext cx="612068" cy="684076"/>
                <a:chOff x="3491880" y="5517232"/>
                <a:chExt cx="612068" cy="684076"/>
              </a:xfrm>
            </p:grpSpPr>
            <p:sp>
              <p:nvSpPr>
                <p:cNvPr id="12" name="メモ 11"/>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 name="正方形/長方形 12"/>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9" name="グループ化 45"/>
              <p:cNvGrpSpPr/>
              <p:nvPr/>
            </p:nvGrpSpPr>
            <p:grpSpPr>
              <a:xfrm>
                <a:off x="6372200" y="3645024"/>
                <a:ext cx="612068" cy="684076"/>
                <a:chOff x="3491880" y="5517232"/>
                <a:chExt cx="612068" cy="684076"/>
              </a:xfrm>
            </p:grpSpPr>
            <p:sp>
              <p:nvSpPr>
                <p:cNvPr id="10" name="メモ 9"/>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正方形/長方形 10"/>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14" name="グループ化 13"/>
            <p:cNvGrpSpPr/>
            <p:nvPr/>
          </p:nvGrpSpPr>
          <p:grpSpPr>
            <a:xfrm>
              <a:off x="830876" y="4200669"/>
              <a:ext cx="1190215" cy="595108"/>
              <a:chOff x="5004048" y="5661248"/>
              <a:chExt cx="1188132" cy="684076"/>
            </a:xfrm>
          </p:grpSpPr>
          <p:grpSp>
            <p:nvGrpSpPr>
              <p:cNvPr id="15" name="グループ化 53"/>
              <p:cNvGrpSpPr/>
              <p:nvPr/>
            </p:nvGrpSpPr>
            <p:grpSpPr>
              <a:xfrm>
                <a:off x="5004048" y="5661248"/>
                <a:ext cx="612068" cy="684076"/>
                <a:chOff x="3491880" y="5517232"/>
                <a:chExt cx="612068" cy="684076"/>
              </a:xfrm>
            </p:grpSpPr>
            <p:sp>
              <p:nvSpPr>
                <p:cNvPr id="20" name="メモ 19"/>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1" name="正方形/長方形 20"/>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2" name="正方形/長方形 21"/>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6" name="グループ化 53"/>
              <p:cNvGrpSpPr/>
              <p:nvPr/>
            </p:nvGrpSpPr>
            <p:grpSpPr>
              <a:xfrm>
                <a:off x="5580112" y="5661248"/>
                <a:ext cx="612068" cy="684076"/>
                <a:chOff x="3491880" y="5517232"/>
                <a:chExt cx="612068" cy="684076"/>
              </a:xfrm>
            </p:grpSpPr>
            <p:sp>
              <p:nvSpPr>
                <p:cNvPr id="17" name="メモ 16"/>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 name="正方形/長方形 17"/>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9" name="正方形/長方形 18"/>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23" name="グループ化 22"/>
            <p:cNvGrpSpPr/>
            <p:nvPr/>
          </p:nvGrpSpPr>
          <p:grpSpPr>
            <a:xfrm>
              <a:off x="824458" y="3431444"/>
              <a:ext cx="1196633" cy="576064"/>
              <a:chOff x="3419872" y="4581128"/>
              <a:chExt cx="1188132" cy="684076"/>
            </a:xfrm>
          </p:grpSpPr>
          <p:grpSp>
            <p:nvGrpSpPr>
              <p:cNvPr id="24" name="グループ化 41"/>
              <p:cNvGrpSpPr/>
              <p:nvPr/>
            </p:nvGrpSpPr>
            <p:grpSpPr>
              <a:xfrm>
                <a:off x="3419872" y="4581128"/>
                <a:ext cx="612068" cy="684076"/>
                <a:chOff x="3491880" y="5517232"/>
                <a:chExt cx="612068" cy="684076"/>
              </a:xfrm>
            </p:grpSpPr>
            <p:sp>
              <p:nvSpPr>
                <p:cNvPr id="29" name="メモ 28"/>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0" name="正方形/長方形 29"/>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1" name="正方形/長方形 30"/>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25" name="グループ化 41"/>
              <p:cNvGrpSpPr/>
              <p:nvPr/>
            </p:nvGrpSpPr>
            <p:grpSpPr>
              <a:xfrm>
                <a:off x="3995936" y="4581128"/>
                <a:ext cx="612068" cy="684076"/>
                <a:chOff x="3491880" y="5517232"/>
                <a:chExt cx="612068" cy="684076"/>
              </a:xfrm>
            </p:grpSpPr>
            <p:sp>
              <p:nvSpPr>
                <p:cNvPr id="26" name="メモ 25"/>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7" name="正方形/長方形 26"/>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8" name="正方形/長方形 27"/>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sp>
          <p:nvSpPr>
            <p:cNvPr id="32" name="テキスト ボックス 31"/>
            <p:cNvSpPr txBox="1"/>
            <p:nvPr/>
          </p:nvSpPr>
          <p:spPr>
            <a:xfrm>
              <a:off x="1265008" y="5733256"/>
              <a:ext cx="216024" cy="288032"/>
            </a:xfrm>
            <a:prstGeom prst="rect">
              <a:avLst/>
            </a:prstGeom>
            <a:noFill/>
          </p:spPr>
          <p:txBody>
            <a:bodyPr wrap="square" rtlCol="0">
              <a:noAutofit/>
            </a:bodyPr>
            <a:lstStyle/>
            <a:p>
              <a:pPr>
                <a:lnSpc>
                  <a:spcPts val="600"/>
                </a:lnSpc>
              </a:pPr>
              <a:r>
                <a:rPr kumimoji="1" lang="en-US" altLang="ja-JP" sz="2000" b="1" dirty="0" smtClean="0"/>
                <a:t>.</a:t>
              </a:r>
            </a:p>
            <a:p>
              <a:pPr>
                <a:lnSpc>
                  <a:spcPts val="600"/>
                </a:lnSpc>
              </a:pPr>
              <a:r>
                <a:rPr lang="en-US" altLang="ja-JP" sz="2000" b="1" dirty="0" smtClean="0"/>
                <a:t>.</a:t>
              </a:r>
            </a:p>
            <a:p>
              <a:pPr>
                <a:lnSpc>
                  <a:spcPts val="600"/>
                </a:lnSpc>
              </a:pPr>
              <a:r>
                <a:rPr kumimoji="1" lang="en-US" altLang="ja-JP" sz="2000" b="1" dirty="0" smtClean="0"/>
                <a:t>.</a:t>
              </a:r>
              <a:endParaRPr kumimoji="1" lang="ja-JP" altLang="en-US" sz="2000" b="1" dirty="0"/>
            </a:p>
          </p:txBody>
        </p:sp>
        <p:grpSp>
          <p:nvGrpSpPr>
            <p:cNvPr id="66" name="グループ化 65"/>
            <p:cNvGrpSpPr/>
            <p:nvPr/>
          </p:nvGrpSpPr>
          <p:grpSpPr>
            <a:xfrm>
              <a:off x="846840" y="5005593"/>
              <a:ext cx="1188132" cy="595108"/>
              <a:chOff x="4031940" y="4635134"/>
              <a:chExt cx="1188132" cy="684076"/>
            </a:xfrm>
          </p:grpSpPr>
          <p:grpSp>
            <p:nvGrpSpPr>
              <p:cNvPr id="41" name="グループ化 49"/>
              <p:cNvGrpSpPr/>
              <p:nvPr/>
            </p:nvGrpSpPr>
            <p:grpSpPr>
              <a:xfrm>
                <a:off x="4031940" y="4635134"/>
                <a:ext cx="612068" cy="684076"/>
                <a:chOff x="3491880" y="5517232"/>
                <a:chExt cx="612068" cy="684076"/>
              </a:xfrm>
            </p:grpSpPr>
            <p:sp>
              <p:nvSpPr>
                <p:cNvPr id="50" name="メモ 49"/>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1" name="正方形/長方形 50"/>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2" name="正方形/長方形 51"/>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38" name="グループ化 49"/>
              <p:cNvGrpSpPr/>
              <p:nvPr/>
            </p:nvGrpSpPr>
            <p:grpSpPr>
              <a:xfrm>
                <a:off x="4608004" y="4635134"/>
                <a:ext cx="612068" cy="684076"/>
                <a:chOff x="3491880" y="5517232"/>
                <a:chExt cx="612068" cy="684076"/>
              </a:xfrm>
            </p:grpSpPr>
            <p:sp>
              <p:nvSpPr>
                <p:cNvPr id="58" name="メモ 5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9" name="正方形/長方形 58"/>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0" name="正方形/長方形 59"/>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sp>
        <p:nvSpPr>
          <p:cNvPr id="67" name="テキスト ボックス 66"/>
          <p:cNvSpPr txBox="1"/>
          <p:nvPr/>
        </p:nvSpPr>
        <p:spPr>
          <a:xfrm>
            <a:off x="2051720" y="1700808"/>
            <a:ext cx="1537419" cy="461665"/>
          </a:xfrm>
          <a:prstGeom prst="rect">
            <a:avLst/>
          </a:prstGeom>
          <a:noFill/>
        </p:spPr>
        <p:txBody>
          <a:bodyPr wrap="square" rtlCol="0">
            <a:spAutoFit/>
          </a:bodyPr>
          <a:lstStyle/>
          <a:p>
            <a:pPr algn="ctr"/>
            <a:r>
              <a:rPr kumimoji="1" lang="ja-JP" altLang="en-US" sz="2400" dirty="0" smtClean="0"/>
              <a:t>集約候補</a:t>
            </a:r>
            <a:endParaRPr kumimoji="1" lang="ja-JP" altLang="en-US" sz="2400" dirty="0"/>
          </a:p>
        </p:txBody>
      </p:sp>
      <p:sp>
        <p:nvSpPr>
          <p:cNvPr id="104" name="テキスト ボックス 103"/>
          <p:cNvSpPr txBox="1"/>
          <p:nvPr/>
        </p:nvSpPr>
        <p:spPr>
          <a:xfrm>
            <a:off x="4321041" y="1579139"/>
            <a:ext cx="2609634" cy="830997"/>
          </a:xfrm>
          <a:prstGeom prst="rect">
            <a:avLst/>
          </a:prstGeom>
          <a:noFill/>
        </p:spPr>
        <p:txBody>
          <a:bodyPr wrap="square" rtlCol="0">
            <a:spAutoFit/>
          </a:bodyPr>
          <a:lstStyle/>
          <a:p>
            <a:pPr algn="ctr"/>
            <a:r>
              <a:rPr kumimoji="1" lang="ja-JP" altLang="en-US" sz="2400" dirty="0" smtClean="0"/>
              <a:t>順位付けされた</a:t>
            </a:r>
            <a:endParaRPr kumimoji="1" lang="en-US" altLang="ja-JP" sz="2400" dirty="0" smtClean="0"/>
          </a:p>
          <a:p>
            <a:pPr algn="ctr"/>
            <a:r>
              <a:rPr kumimoji="1" lang="ja-JP" altLang="en-US" sz="2400" dirty="0" smtClean="0"/>
              <a:t>集約候補</a:t>
            </a:r>
            <a:endParaRPr kumimoji="1" lang="ja-JP" altLang="en-US" sz="2400" dirty="0"/>
          </a:p>
        </p:txBody>
      </p:sp>
      <p:sp>
        <p:nvSpPr>
          <p:cNvPr id="153" name="右矢印 152"/>
          <p:cNvSpPr/>
          <p:nvPr/>
        </p:nvSpPr>
        <p:spPr>
          <a:xfrm>
            <a:off x="6804248" y="3717032"/>
            <a:ext cx="738336" cy="941262"/>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8" name="グループ化 157"/>
          <p:cNvGrpSpPr/>
          <p:nvPr/>
        </p:nvGrpSpPr>
        <p:grpSpPr>
          <a:xfrm>
            <a:off x="4716016" y="2420888"/>
            <a:ext cx="1819684" cy="3677534"/>
            <a:chOff x="3851920" y="2398243"/>
            <a:chExt cx="1819684" cy="3677534"/>
          </a:xfrm>
        </p:grpSpPr>
        <p:sp>
          <p:nvSpPr>
            <p:cNvPr id="105" name="正方形/長方形 104"/>
            <p:cNvSpPr/>
            <p:nvPr/>
          </p:nvSpPr>
          <p:spPr>
            <a:xfrm>
              <a:off x="3851920" y="2398243"/>
              <a:ext cx="1819684" cy="3677534"/>
            </a:xfrm>
            <a:prstGeom prst="rect">
              <a:avLst/>
            </a:prstGeom>
            <a:solidFill>
              <a:schemeClr val="bg2">
                <a:lumMod val="20000"/>
                <a:lumOff val="80000"/>
              </a:schemeClr>
            </a:solidFill>
            <a:ln>
              <a:solidFill>
                <a:schemeClr val="tx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2" name="グループ化 121"/>
            <p:cNvGrpSpPr/>
            <p:nvPr/>
          </p:nvGrpSpPr>
          <p:grpSpPr>
            <a:xfrm>
              <a:off x="4389340" y="2603234"/>
              <a:ext cx="1196633" cy="576064"/>
              <a:chOff x="3419872" y="4581128"/>
              <a:chExt cx="1188132" cy="684076"/>
            </a:xfrm>
          </p:grpSpPr>
          <p:grpSp>
            <p:nvGrpSpPr>
              <p:cNvPr id="123" name="グループ化 41"/>
              <p:cNvGrpSpPr/>
              <p:nvPr/>
            </p:nvGrpSpPr>
            <p:grpSpPr>
              <a:xfrm>
                <a:off x="3419872" y="4581128"/>
                <a:ext cx="612068" cy="684076"/>
                <a:chOff x="3491880" y="5517232"/>
                <a:chExt cx="612068" cy="684076"/>
              </a:xfrm>
            </p:grpSpPr>
            <p:sp>
              <p:nvSpPr>
                <p:cNvPr id="128" name="メモ 12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9" name="正方形/長方形 128"/>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0" name="正方形/長方形 129"/>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24" name="グループ化 41"/>
              <p:cNvGrpSpPr/>
              <p:nvPr/>
            </p:nvGrpSpPr>
            <p:grpSpPr>
              <a:xfrm>
                <a:off x="3995936" y="4581128"/>
                <a:ext cx="612068" cy="684076"/>
                <a:chOff x="3491880" y="5517232"/>
                <a:chExt cx="612068" cy="684076"/>
              </a:xfrm>
            </p:grpSpPr>
            <p:sp>
              <p:nvSpPr>
                <p:cNvPr id="125" name="メモ 124"/>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6" name="正方形/長方形 125"/>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7" name="正方形/長方形 126"/>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sp>
          <p:nvSpPr>
            <p:cNvPr id="131" name="テキスト ボックス 130"/>
            <p:cNvSpPr txBox="1"/>
            <p:nvPr/>
          </p:nvSpPr>
          <p:spPr>
            <a:xfrm>
              <a:off x="4807508" y="5684221"/>
              <a:ext cx="216024" cy="288032"/>
            </a:xfrm>
            <a:prstGeom prst="rect">
              <a:avLst/>
            </a:prstGeom>
            <a:noFill/>
          </p:spPr>
          <p:txBody>
            <a:bodyPr wrap="square" rtlCol="0">
              <a:noAutofit/>
            </a:bodyPr>
            <a:lstStyle/>
            <a:p>
              <a:pPr>
                <a:lnSpc>
                  <a:spcPts val="600"/>
                </a:lnSpc>
              </a:pPr>
              <a:r>
                <a:rPr kumimoji="1" lang="en-US" altLang="ja-JP" sz="2000" b="1" dirty="0" smtClean="0"/>
                <a:t>.</a:t>
              </a:r>
            </a:p>
            <a:p>
              <a:pPr>
                <a:lnSpc>
                  <a:spcPts val="600"/>
                </a:lnSpc>
              </a:pPr>
              <a:r>
                <a:rPr lang="en-US" altLang="ja-JP" sz="2000" b="1" dirty="0" smtClean="0"/>
                <a:t>.</a:t>
              </a:r>
            </a:p>
            <a:p>
              <a:pPr>
                <a:lnSpc>
                  <a:spcPts val="600"/>
                </a:lnSpc>
              </a:pPr>
              <a:r>
                <a:rPr kumimoji="1" lang="en-US" altLang="ja-JP" sz="2000" b="1" dirty="0" smtClean="0"/>
                <a:t>.</a:t>
              </a:r>
              <a:endParaRPr kumimoji="1" lang="ja-JP" altLang="en-US" sz="2000" b="1" dirty="0"/>
            </a:p>
          </p:txBody>
        </p:sp>
        <p:grpSp>
          <p:nvGrpSpPr>
            <p:cNvPr id="132" name="グループ化 131"/>
            <p:cNvGrpSpPr/>
            <p:nvPr/>
          </p:nvGrpSpPr>
          <p:grpSpPr>
            <a:xfrm>
              <a:off x="4376411" y="4200669"/>
              <a:ext cx="1188132" cy="595108"/>
              <a:chOff x="4031940" y="4635134"/>
              <a:chExt cx="1188132" cy="684076"/>
            </a:xfrm>
          </p:grpSpPr>
          <p:grpSp>
            <p:nvGrpSpPr>
              <p:cNvPr id="133" name="グループ化 49"/>
              <p:cNvGrpSpPr/>
              <p:nvPr/>
            </p:nvGrpSpPr>
            <p:grpSpPr>
              <a:xfrm>
                <a:off x="4031940" y="4635134"/>
                <a:ext cx="612068" cy="684076"/>
                <a:chOff x="3491880" y="5517232"/>
                <a:chExt cx="612068" cy="684076"/>
              </a:xfrm>
            </p:grpSpPr>
            <p:sp>
              <p:nvSpPr>
                <p:cNvPr id="138" name="メモ 13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9" name="正方形/長方形 138"/>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40" name="正方形/長方形 139"/>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34" name="グループ化 49"/>
              <p:cNvGrpSpPr/>
              <p:nvPr/>
            </p:nvGrpSpPr>
            <p:grpSpPr>
              <a:xfrm>
                <a:off x="4608004" y="4635134"/>
                <a:ext cx="612068" cy="684076"/>
                <a:chOff x="3491880" y="5517232"/>
                <a:chExt cx="612068" cy="684076"/>
              </a:xfrm>
            </p:grpSpPr>
            <p:sp>
              <p:nvSpPr>
                <p:cNvPr id="135" name="メモ 134"/>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6" name="正方形/長方形 135"/>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7" name="正方形/長方形 136"/>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145" name="グループ化 144"/>
            <p:cNvGrpSpPr/>
            <p:nvPr/>
          </p:nvGrpSpPr>
          <p:grpSpPr>
            <a:xfrm>
              <a:off x="4375661" y="3431444"/>
              <a:ext cx="1210313" cy="576064"/>
              <a:chOff x="6102507" y="4302103"/>
              <a:chExt cx="1210313" cy="576064"/>
            </a:xfrm>
          </p:grpSpPr>
          <p:grpSp>
            <p:nvGrpSpPr>
              <p:cNvPr id="106" name="グループ化 105"/>
              <p:cNvGrpSpPr/>
              <p:nvPr/>
            </p:nvGrpSpPr>
            <p:grpSpPr>
              <a:xfrm>
                <a:off x="6102507" y="4302103"/>
                <a:ext cx="1210313" cy="576064"/>
                <a:chOff x="5796136" y="3645024"/>
                <a:chExt cx="1188132" cy="684076"/>
              </a:xfrm>
            </p:grpSpPr>
            <p:grpSp>
              <p:nvGrpSpPr>
                <p:cNvPr id="107" name="グループ化 45"/>
                <p:cNvGrpSpPr/>
                <p:nvPr/>
              </p:nvGrpSpPr>
              <p:grpSpPr>
                <a:xfrm>
                  <a:off x="5796136" y="3645024"/>
                  <a:ext cx="612068" cy="684076"/>
                  <a:chOff x="3491880" y="5517232"/>
                  <a:chExt cx="612068" cy="684076"/>
                </a:xfrm>
              </p:grpSpPr>
              <p:sp>
                <p:nvSpPr>
                  <p:cNvPr id="111" name="メモ 110"/>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2" name="正方形/長方形 111"/>
                  <p:cNvSpPr/>
                  <p:nvPr/>
                </p:nvSpPr>
                <p:spPr>
                  <a:xfrm>
                    <a:off x="3563888" y="5661250"/>
                    <a:ext cx="432048" cy="1236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08" name="グループ化 45"/>
                <p:cNvGrpSpPr/>
                <p:nvPr/>
              </p:nvGrpSpPr>
              <p:grpSpPr>
                <a:xfrm>
                  <a:off x="6372200" y="3645024"/>
                  <a:ext cx="612068" cy="684076"/>
                  <a:chOff x="3491880" y="5517232"/>
                  <a:chExt cx="612068" cy="684076"/>
                </a:xfrm>
              </p:grpSpPr>
              <p:sp>
                <p:nvSpPr>
                  <p:cNvPr id="109" name="メモ 108"/>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0" name="正方形/長方形 109"/>
                  <p:cNvSpPr/>
                  <p:nvPr/>
                </p:nvSpPr>
                <p:spPr>
                  <a:xfrm>
                    <a:off x="3563888" y="5661250"/>
                    <a:ext cx="432048" cy="123633"/>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sp>
            <p:nvSpPr>
              <p:cNvPr id="141" name="正方形/長方形 140"/>
              <p:cNvSpPr/>
              <p:nvPr/>
            </p:nvSpPr>
            <p:spPr>
              <a:xfrm>
                <a:off x="6175132" y="4587114"/>
                <a:ext cx="440114" cy="104111"/>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42" name="正方形/長方形 141"/>
              <p:cNvSpPr/>
              <p:nvPr/>
            </p:nvSpPr>
            <p:spPr>
              <a:xfrm>
                <a:off x="6764400" y="4576527"/>
                <a:ext cx="440114" cy="104111"/>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43" name="正方形/長方形 142"/>
              <p:cNvSpPr/>
              <p:nvPr/>
            </p:nvSpPr>
            <p:spPr>
              <a:xfrm>
                <a:off x="6175132" y="4730483"/>
                <a:ext cx="440114" cy="104111"/>
              </a:xfrm>
              <a:prstGeom prst="rect">
                <a:avLst/>
              </a:prstGeom>
              <a:solidFill>
                <a:srgbClr val="00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44" name="正方形/長方形 143"/>
              <p:cNvSpPr/>
              <p:nvPr/>
            </p:nvSpPr>
            <p:spPr>
              <a:xfrm>
                <a:off x="6764400" y="4730482"/>
                <a:ext cx="440114" cy="104111"/>
              </a:xfrm>
              <a:prstGeom prst="rect">
                <a:avLst/>
              </a:prstGeom>
              <a:solidFill>
                <a:srgbClr val="00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46" name="グループ化 145"/>
            <p:cNvGrpSpPr/>
            <p:nvPr/>
          </p:nvGrpSpPr>
          <p:grpSpPr>
            <a:xfrm>
              <a:off x="4376411" y="5015115"/>
              <a:ext cx="1210313" cy="576064"/>
              <a:chOff x="5796136" y="3645024"/>
              <a:chExt cx="1188132" cy="684076"/>
            </a:xfrm>
          </p:grpSpPr>
          <p:grpSp>
            <p:nvGrpSpPr>
              <p:cNvPr id="147" name="グループ化 45"/>
              <p:cNvGrpSpPr/>
              <p:nvPr/>
            </p:nvGrpSpPr>
            <p:grpSpPr>
              <a:xfrm>
                <a:off x="5796136" y="3645024"/>
                <a:ext cx="612068" cy="684076"/>
                <a:chOff x="3491880" y="5517232"/>
                <a:chExt cx="612068" cy="684076"/>
              </a:xfrm>
            </p:grpSpPr>
            <p:sp>
              <p:nvSpPr>
                <p:cNvPr id="151" name="メモ 150"/>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52" name="正方形/長方形 151"/>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48" name="グループ化 45"/>
              <p:cNvGrpSpPr/>
              <p:nvPr/>
            </p:nvGrpSpPr>
            <p:grpSpPr>
              <a:xfrm>
                <a:off x="6372200" y="3645024"/>
                <a:ext cx="612068" cy="684076"/>
                <a:chOff x="3491880" y="5517232"/>
                <a:chExt cx="612068" cy="684076"/>
              </a:xfrm>
            </p:grpSpPr>
            <p:sp>
              <p:nvSpPr>
                <p:cNvPr id="149" name="メモ 148"/>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50" name="正方形/長方形 149"/>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sp>
          <p:nvSpPr>
            <p:cNvPr id="154" name="円/楕円 153"/>
            <p:cNvSpPr/>
            <p:nvPr/>
          </p:nvSpPr>
          <p:spPr>
            <a:xfrm>
              <a:off x="3927004" y="2706808"/>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1</a:t>
              </a:r>
              <a:endParaRPr kumimoji="1" lang="ja-JP" altLang="en-US" dirty="0">
                <a:solidFill>
                  <a:schemeClr val="tx1"/>
                </a:solidFill>
              </a:endParaRPr>
            </a:p>
          </p:txBody>
        </p:sp>
        <p:sp>
          <p:nvSpPr>
            <p:cNvPr id="155" name="円/楕円 154"/>
            <p:cNvSpPr/>
            <p:nvPr/>
          </p:nvSpPr>
          <p:spPr>
            <a:xfrm>
              <a:off x="3927004" y="3536701"/>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2</a:t>
              </a:r>
              <a:endParaRPr kumimoji="1" lang="ja-JP" altLang="en-US" dirty="0">
                <a:solidFill>
                  <a:schemeClr val="tx1"/>
                </a:solidFill>
              </a:endParaRPr>
            </a:p>
          </p:txBody>
        </p:sp>
        <p:sp>
          <p:nvSpPr>
            <p:cNvPr id="156" name="円/楕円 155"/>
            <p:cNvSpPr/>
            <p:nvPr/>
          </p:nvSpPr>
          <p:spPr>
            <a:xfrm>
              <a:off x="3927004" y="5090347"/>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4</a:t>
              </a:r>
              <a:endParaRPr kumimoji="1" lang="ja-JP" altLang="en-US" dirty="0">
                <a:solidFill>
                  <a:schemeClr val="tx1"/>
                </a:solidFill>
              </a:endParaRPr>
            </a:p>
          </p:txBody>
        </p:sp>
        <p:sp>
          <p:nvSpPr>
            <p:cNvPr id="157" name="円/楕円 156"/>
            <p:cNvSpPr/>
            <p:nvPr/>
          </p:nvSpPr>
          <p:spPr>
            <a:xfrm>
              <a:off x="3927004" y="4315447"/>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3</a:t>
              </a:r>
            </a:p>
          </p:txBody>
        </p:sp>
      </p:grpSp>
      <p:sp>
        <p:nvSpPr>
          <p:cNvPr id="97" name="右矢印 96"/>
          <p:cNvSpPr/>
          <p:nvPr/>
        </p:nvSpPr>
        <p:spPr>
          <a:xfrm>
            <a:off x="3779912" y="3717032"/>
            <a:ext cx="738336" cy="941262"/>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p:cNvSpPr/>
          <p:nvPr/>
        </p:nvSpPr>
        <p:spPr>
          <a:xfrm>
            <a:off x="107504" y="3717032"/>
            <a:ext cx="1008112" cy="86409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既存ツール</a:t>
            </a:r>
            <a:endParaRPr kumimoji="1" lang="ja-JP" altLang="en-US" dirty="0">
              <a:solidFill>
                <a:schemeClr val="tx1"/>
              </a:solidFill>
            </a:endParaRPr>
          </a:p>
        </p:txBody>
      </p:sp>
      <p:sp>
        <p:nvSpPr>
          <p:cNvPr id="100" name="右矢印 99"/>
          <p:cNvSpPr/>
          <p:nvPr/>
        </p:nvSpPr>
        <p:spPr>
          <a:xfrm>
            <a:off x="1259632" y="3717032"/>
            <a:ext cx="738336" cy="941262"/>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3" name="グループ化 92"/>
          <p:cNvGrpSpPr/>
          <p:nvPr/>
        </p:nvGrpSpPr>
        <p:grpSpPr>
          <a:xfrm>
            <a:off x="611560" y="4769388"/>
            <a:ext cx="7606326" cy="1467924"/>
            <a:chOff x="611560" y="4769388"/>
            <a:chExt cx="7606326" cy="1467924"/>
          </a:xfrm>
        </p:grpSpPr>
        <p:sp>
          <p:nvSpPr>
            <p:cNvPr id="94" name="正方形/長方形 93"/>
            <p:cNvSpPr/>
            <p:nvPr/>
          </p:nvSpPr>
          <p:spPr>
            <a:xfrm>
              <a:off x="611560" y="5559035"/>
              <a:ext cx="7606326" cy="678277"/>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プログラムスライスを用いた凝集度メトリクスを使用</a:t>
              </a:r>
              <a:endParaRPr kumimoji="1" lang="ja-JP" altLang="en-US" sz="2400" dirty="0">
                <a:solidFill>
                  <a:schemeClr val="tx1"/>
                </a:solidFill>
              </a:endParaRPr>
            </a:p>
          </p:txBody>
        </p:sp>
        <p:cxnSp>
          <p:nvCxnSpPr>
            <p:cNvPr id="95" name="直線矢印コネクタ 94"/>
            <p:cNvCxnSpPr/>
            <p:nvPr/>
          </p:nvCxnSpPr>
          <p:spPr>
            <a:xfrm flipV="1">
              <a:off x="3982675" y="4769388"/>
              <a:ext cx="146544" cy="80318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fade">
                                      <p:cBhvr>
                                        <p:cTn id="7" dur="250"/>
                                        <p:tgtEl>
                                          <p:spTgt spid="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正方形/長方形 205"/>
          <p:cNvSpPr/>
          <p:nvPr/>
        </p:nvSpPr>
        <p:spPr>
          <a:xfrm>
            <a:off x="5095082" y="5352661"/>
            <a:ext cx="1722709" cy="720080"/>
          </a:xfrm>
          <a:prstGeom prst="rect">
            <a:avLst/>
          </a:prstGeom>
          <a:solidFill>
            <a:srgbClr val="FFFFE7"/>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正方形/長方形 204"/>
          <p:cNvSpPr/>
          <p:nvPr/>
        </p:nvSpPr>
        <p:spPr>
          <a:xfrm>
            <a:off x="4013898" y="3212976"/>
            <a:ext cx="3888432" cy="720080"/>
          </a:xfrm>
          <a:prstGeom prst="rect">
            <a:avLst/>
          </a:prstGeom>
          <a:solidFill>
            <a:srgbClr val="FFFFE7"/>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集約</a:t>
            </a:r>
            <a:r>
              <a:rPr lang="ja-JP" altLang="en-US" dirty="0" smtClean="0"/>
              <a:t>候補に対する凝集度の計算</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12</a:t>
            </a:fld>
            <a:endParaRPr lang="en-US" altLang="ja-JP"/>
          </a:p>
        </p:txBody>
      </p:sp>
      <p:grpSp>
        <p:nvGrpSpPr>
          <p:cNvPr id="116" name="グループ化 115"/>
          <p:cNvGrpSpPr/>
          <p:nvPr/>
        </p:nvGrpSpPr>
        <p:grpSpPr>
          <a:xfrm>
            <a:off x="5305623" y="2053091"/>
            <a:ext cx="1512168" cy="864096"/>
            <a:chOff x="5004048" y="5661248"/>
            <a:chExt cx="1188132" cy="684076"/>
          </a:xfrm>
        </p:grpSpPr>
        <p:grpSp>
          <p:nvGrpSpPr>
            <p:cNvPr id="176" name="グループ化 53"/>
            <p:cNvGrpSpPr/>
            <p:nvPr/>
          </p:nvGrpSpPr>
          <p:grpSpPr>
            <a:xfrm>
              <a:off x="5004048" y="5661248"/>
              <a:ext cx="612068" cy="684076"/>
              <a:chOff x="3491880" y="5517232"/>
              <a:chExt cx="612068" cy="684076"/>
            </a:xfrm>
          </p:grpSpPr>
          <p:sp>
            <p:nvSpPr>
              <p:cNvPr id="181" name="メモ 180"/>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2" name="正方形/長方形 181"/>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3" name="正方形/長方形 182"/>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77" name="グループ化 53"/>
            <p:cNvGrpSpPr/>
            <p:nvPr/>
          </p:nvGrpSpPr>
          <p:grpSpPr>
            <a:xfrm>
              <a:off x="5580112" y="5661248"/>
              <a:ext cx="612068" cy="684076"/>
              <a:chOff x="3491880" y="5517232"/>
              <a:chExt cx="612068" cy="684076"/>
            </a:xfrm>
          </p:grpSpPr>
          <p:sp>
            <p:nvSpPr>
              <p:cNvPr id="178" name="メモ 17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79" name="正方形/長方形 178"/>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0" name="正方形/長方形 179"/>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sp>
        <p:nvSpPr>
          <p:cNvPr id="190" name="テキスト ボックス 189"/>
          <p:cNvSpPr txBox="1"/>
          <p:nvPr/>
        </p:nvSpPr>
        <p:spPr>
          <a:xfrm>
            <a:off x="4733978" y="1556792"/>
            <a:ext cx="2609634" cy="461665"/>
          </a:xfrm>
          <a:prstGeom prst="rect">
            <a:avLst/>
          </a:prstGeom>
          <a:noFill/>
        </p:spPr>
        <p:txBody>
          <a:bodyPr wrap="square" rtlCol="0">
            <a:spAutoFit/>
          </a:bodyPr>
          <a:lstStyle/>
          <a:p>
            <a:pPr algn="ctr"/>
            <a:r>
              <a:rPr lang="ja-JP" altLang="en-US" sz="2400" dirty="0"/>
              <a:t>類似メソッド</a:t>
            </a:r>
            <a:endParaRPr kumimoji="1" lang="ja-JP" altLang="en-US" sz="2400" dirty="0"/>
          </a:p>
        </p:txBody>
      </p:sp>
      <p:cxnSp>
        <p:nvCxnSpPr>
          <p:cNvPr id="5" name="直線コネクタ 4"/>
          <p:cNvCxnSpPr>
            <a:endCxn id="191" idx="3"/>
          </p:cNvCxnSpPr>
          <p:nvPr/>
        </p:nvCxnSpPr>
        <p:spPr>
          <a:xfrm flipH="1" flipV="1">
            <a:off x="4589962" y="2036575"/>
            <a:ext cx="801562" cy="19843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1" name="テキスト ボックス 190"/>
          <p:cNvSpPr txBox="1"/>
          <p:nvPr/>
        </p:nvSpPr>
        <p:spPr>
          <a:xfrm>
            <a:off x="1980328" y="1621076"/>
            <a:ext cx="2609634" cy="830997"/>
          </a:xfrm>
          <a:prstGeom prst="rect">
            <a:avLst/>
          </a:prstGeom>
          <a:solidFill>
            <a:srgbClr val="FFFFE7"/>
          </a:solidFill>
          <a:ln w="19050">
            <a:solidFill>
              <a:schemeClr val="tx1"/>
            </a:solidFill>
          </a:ln>
        </p:spPr>
        <p:txBody>
          <a:bodyPr wrap="square" rtlCol="0">
            <a:spAutoFit/>
          </a:bodyPr>
          <a:lstStyle/>
          <a:p>
            <a:pPr algn="ctr"/>
            <a:r>
              <a:rPr lang="ja-JP" altLang="en-US" sz="2400" dirty="0" smtClean="0"/>
              <a:t>メソッドとして</a:t>
            </a:r>
            <a:endParaRPr lang="en-US" altLang="ja-JP" sz="2400" dirty="0" smtClean="0"/>
          </a:p>
          <a:p>
            <a:pPr algn="ctr"/>
            <a:r>
              <a:rPr lang="ja-JP" altLang="en-US" sz="2400" dirty="0" smtClean="0"/>
              <a:t>抽出するコード片</a:t>
            </a:r>
            <a:endParaRPr kumimoji="1" lang="ja-JP" altLang="en-US" sz="2400" dirty="0"/>
          </a:p>
        </p:txBody>
      </p:sp>
      <p:cxnSp>
        <p:nvCxnSpPr>
          <p:cNvPr id="42" name="直線矢印コネクタ 41"/>
          <p:cNvCxnSpPr>
            <a:stCxn id="182" idx="1"/>
          </p:cNvCxnSpPr>
          <p:nvPr/>
        </p:nvCxnSpPr>
        <p:spPr>
          <a:xfrm flipH="1">
            <a:off x="4661970" y="2371442"/>
            <a:ext cx="735300" cy="98555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2" name="直線矢印コネクタ 191"/>
          <p:cNvCxnSpPr>
            <a:stCxn id="183" idx="2"/>
            <a:endCxn id="198" idx="0"/>
          </p:cNvCxnSpPr>
          <p:nvPr/>
        </p:nvCxnSpPr>
        <p:spPr>
          <a:xfrm flipH="1">
            <a:off x="5587111" y="2780751"/>
            <a:ext cx="85099" cy="576241"/>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3" name="直線矢印コネクタ 192"/>
          <p:cNvCxnSpPr>
            <a:stCxn id="180" idx="2"/>
            <a:endCxn id="199" idx="0"/>
          </p:cNvCxnSpPr>
          <p:nvPr/>
        </p:nvCxnSpPr>
        <p:spPr>
          <a:xfrm>
            <a:off x="6405382" y="2780751"/>
            <a:ext cx="88330" cy="576241"/>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4" name="直線矢印コネクタ 193"/>
          <p:cNvCxnSpPr>
            <a:stCxn id="179" idx="3"/>
          </p:cNvCxnSpPr>
          <p:nvPr/>
        </p:nvCxnSpPr>
        <p:spPr>
          <a:xfrm>
            <a:off x="6680322" y="2371442"/>
            <a:ext cx="717952" cy="98555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6" name="テキスト ボックス 195"/>
          <p:cNvSpPr txBox="1"/>
          <p:nvPr/>
        </p:nvSpPr>
        <p:spPr>
          <a:xfrm>
            <a:off x="4229922" y="3356992"/>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0.7</a:t>
            </a:r>
            <a:endParaRPr kumimoji="1" lang="ja-JP" altLang="en-US" sz="2400" dirty="0"/>
          </a:p>
        </p:txBody>
      </p:sp>
      <p:sp>
        <p:nvSpPr>
          <p:cNvPr id="197" name="テキスト ボックス 196"/>
          <p:cNvSpPr txBox="1"/>
          <p:nvPr/>
        </p:nvSpPr>
        <p:spPr>
          <a:xfrm>
            <a:off x="7039298" y="3356992"/>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0.8</a:t>
            </a:r>
            <a:endParaRPr kumimoji="1" lang="ja-JP" altLang="en-US" sz="2400" dirty="0"/>
          </a:p>
        </p:txBody>
      </p:sp>
      <p:sp>
        <p:nvSpPr>
          <p:cNvPr id="198" name="テキスト ボックス 197"/>
          <p:cNvSpPr txBox="1"/>
          <p:nvPr/>
        </p:nvSpPr>
        <p:spPr>
          <a:xfrm>
            <a:off x="5227071" y="3356992"/>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0.3</a:t>
            </a:r>
            <a:endParaRPr kumimoji="1" lang="ja-JP" altLang="en-US" sz="2400" dirty="0"/>
          </a:p>
        </p:txBody>
      </p:sp>
      <p:sp>
        <p:nvSpPr>
          <p:cNvPr id="199" name="テキスト ボックス 198"/>
          <p:cNvSpPr txBox="1"/>
          <p:nvPr/>
        </p:nvSpPr>
        <p:spPr>
          <a:xfrm>
            <a:off x="6133672" y="3356992"/>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0.3</a:t>
            </a:r>
            <a:endParaRPr kumimoji="1" lang="ja-JP" altLang="en-US" sz="2400" dirty="0"/>
          </a:p>
        </p:txBody>
      </p:sp>
      <p:cxnSp>
        <p:nvCxnSpPr>
          <p:cNvPr id="200" name="直線矢印コネクタ 199"/>
          <p:cNvCxnSpPr>
            <a:stCxn id="196" idx="2"/>
            <a:endCxn id="204" idx="0"/>
          </p:cNvCxnSpPr>
          <p:nvPr/>
        </p:nvCxnSpPr>
        <p:spPr>
          <a:xfrm>
            <a:off x="4589962" y="3818657"/>
            <a:ext cx="1405141" cy="166321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1" name="直線矢印コネクタ 200"/>
          <p:cNvCxnSpPr>
            <a:stCxn id="198" idx="2"/>
            <a:endCxn id="204" idx="0"/>
          </p:cNvCxnSpPr>
          <p:nvPr/>
        </p:nvCxnSpPr>
        <p:spPr>
          <a:xfrm>
            <a:off x="5587111" y="3818657"/>
            <a:ext cx="407992" cy="166321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2" name="直線矢印コネクタ 201"/>
          <p:cNvCxnSpPr>
            <a:stCxn id="199" idx="2"/>
          </p:cNvCxnSpPr>
          <p:nvPr/>
        </p:nvCxnSpPr>
        <p:spPr>
          <a:xfrm flipH="1">
            <a:off x="5995103" y="3818657"/>
            <a:ext cx="498609" cy="166321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3" name="直線矢印コネクタ 202"/>
          <p:cNvCxnSpPr>
            <a:stCxn id="197" idx="2"/>
            <a:endCxn id="204" idx="0"/>
          </p:cNvCxnSpPr>
          <p:nvPr/>
        </p:nvCxnSpPr>
        <p:spPr>
          <a:xfrm flipH="1">
            <a:off x="5995103" y="3818657"/>
            <a:ext cx="1404235" cy="166321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4" name="テキスト ボックス 203"/>
          <p:cNvSpPr txBox="1"/>
          <p:nvPr/>
        </p:nvSpPr>
        <p:spPr>
          <a:xfrm>
            <a:off x="5391524" y="5481869"/>
            <a:ext cx="1207157"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0.525</a:t>
            </a:r>
            <a:endParaRPr kumimoji="1" lang="ja-JP" altLang="en-US" sz="2400" dirty="0"/>
          </a:p>
        </p:txBody>
      </p:sp>
      <p:sp>
        <p:nvSpPr>
          <p:cNvPr id="207" name="テキスト ボックス 206"/>
          <p:cNvSpPr txBox="1"/>
          <p:nvPr/>
        </p:nvSpPr>
        <p:spPr>
          <a:xfrm>
            <a:off x="4805986" y="4419430"/>
            <a:ext cx="2304256" cy="461665"/>
          </a:xfrm>
          <a:prstGeom prst="rect">
            <a:avLst/>
          </a:prstGeom>
          <a:solidFill>
            <a:srgbClr val="CCFF99"/>
          </a:solidFill>
          <a:ln w="25400">
            <a:solidFill>
              <a:schemeClr val="tx1"/>
            </a:solidFill>
          </a:ln>
        </p:spPr>
        <p:txBody>
          <a:bodyPr wrap="square" rtlCol="0">
            <a:spAutoFit/>
          </a:bodyPr>
          <a:lstStyle/>
          <a:p>
            <a:pPr algn="ctr"/>
            <a:r>
              <a:rPr lang="ja-JP" altLang="en-US" sz="2400" dirty="0"/>
              <a:t>平均値</a:t>
            </a:r>
            <a:r>
              <a:rPr lang="ja-JP" altLang="en-US" sz="2400" dirty="0" smtClean="0"/>
              <a:t>を計算</a:t>
            </a:r>
            <a:endParaRPr kumimoji="1" lang="ja-JP" altLang="en-US" sz="2400" dirty="0"/>
          </a:p>
        </p:txBody>
      </p:sp>
      <p:sp>
        <p:nvSpPr>
          <p:cNvPr id="208" name="角丸四角形吹き出し 207"/>
          <p:cNvSpPr/>
          <p:nvPr/>
        </p:nvSpPr>
        <p:spPr>
          <a:xfrm>
            <a:off x="179512" y="2689793"/>
            <a:ext cx="3759586" cy="651143"/>
          </a:xfrm>
          <a:prstGeom prst="wedgeRoundRectCallout">
            <a:avLst>
              <a:gd name="adj1" fmla="val 50607"/>
              <a:gd name="adj2" fmla="val 98640"/>
              <a:gd name="adj3" fmla="val 16667"/>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wrap="none" lIns="36000" rIns="36000" rtlCol="0" anchor="ctr"/>
          <a:lstStyle/>
          <a:p>
            <a:pPr algn="ctr"/>
            <a:r>
              <a:rPr kumimoji="1" lang="ja-JP" altLang="en-US" sz="2400" dirty="0" smtClean="0">
                <a:solidFill>
                  <a:schemeClr val="tx1"/>
                </a:solidFill>
              </a:rPr>
              <a:t>各コード片の凝集度</a:t>
            </a:r>
            <a:endParaRPr kumimoji="1" lang="en-US" altLang="ja-JP" sz="2400" dirty="0" smtClean="0">
              <a:solidFill>
                <a:schemeClr val="tx1"/>
              </a:solidFill>
            </a:endParaRPr>
          </a:p>
        </p:txBody>
      </p:sp>
      <p:sp>
        <p:nvSpPr>
          <p:cNvPr id="209" name="角丸四角形吹き出し 208"/>
          <p:cNvSpPr/>
          <p:nvPr/>
        </p:nvSpPr>
        <p:spPr>
          <a:xfrm>
            <a:off x="362794" y="5027089"/>
            <a:ext cx="3759586" cy="651143"/>
          </a:xfrm>
          <a:prstGeom prst="wedgeRoundRectCallout">
            <a:avLst>
              <a:gd name="adj1" fmla="val 73408"/>
              <a:gd name="adj2" fmla="val 57264"/>
              <a:gd name="adj3" fmla="val 16667"/>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wrap="none" lIns="36000" rIns="36000" rtlCol="0" anchor="ctr"/>
          <a:lstStyle/>
          <a:p>
            <a:pPr algn="ctr"/>
            <a:r>
              <a:rPr lang="ja-JP" altLang="en-US" sz="2400" dirty="0">
                <a:solidFill>
                  <a:schemeClr val="tx1"/>
                </a:solidFill>
              </a:rPr>
              <a:t>集約候補</a:t>
            </a:r>
            <a:r>
              <a:rPr lang="ja-JP" altLang="en-US" sz="2400" dirty="0" smtClean="0">
                <a:solidFill>
                  <a:schemeClr val="tx1"/>
                </a:solidFill>
              </a:rPr>
              <a:t>の凝集度</a:t>
            </a:r>
            <a:endParaRPr kumimoji="1" lang="en-US" altLang="ja-JP" sz="2400" dirty="0" smtClean="0">
              <a:solidFill>
                <a:schemeClr val="tx1"/>
              </a:solidFill>
            </a:endParaRPr>
          </a:p>
        </p:txBody>
      </p:sp>
    </p:spTree>
    <p:custDataLst>
      <p:tags r:id="rId1"/>
    </p:custDataLst>
    <p:extLst>
      <p:ext uri="{BB962C8B-B14F-4D97-AF65-F5344CB8AC3E}">
        <p14:creationId xmlns:p14="http://schemas.microsoft.com/office/powerpoint/2010/main" val="4250733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8"/>
                                        </p:tgtEl>
                                        <p:attrNameLst>
                                          <p:attrName>style.visibility</p:attrName>
                                        </p:attrNameLst>
                                      </p:cBhvr>
                                      <p:to>
                                        <p:strVal val="visible"/>
                                      </p:to>
                                    </p:set>
                                    <p:animEffect transition="in" filter="fade">
                                      <p:cBhvr>
                                        <p:cTn id="7" dur="250"/>
                                        <p:tgtEl>
                                          <p:spTgt spid="20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9"/>
                                        </p:tgtEl>
                                        <p:attrNameLst>
                                          <p:attrName>style.visibility</p:attrName>
                                        </p:attrNameLst>
                                      </p:cBhvr>
                                      <p:to>
                                        <p:strVal val="visible"/>
                                      </p:to>
                                    </p:set>
                                    <p:animEffect transition="in" filter="fade">
                                      <p:cBhvr>
                                        <p:cTn id="12" dur="250"/>
                                        <p:tgtEl>
                                          <p:spTgt spid="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 grpId="0" animBg="1"/>
      <p:bldP spid="20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4821623" y="2202613"/>
            <a:ext cx="1819684" cy="3384376"/>
            <a:chOff x="6037972" y="2420888"/>
            <a:chExt cx="1819684" cy="3384376"/>
          </a:xfrm>
        </p:grpSpPr>
        <p:sp>
          <p:nvSpPr>
            <p:cNvPr id="105" name="正方形/長方形 104"/>
            <p:cNvSpPr/>
            <p:nvPr/>
          </p:nvSpPr>
          <p:spPr>
            <a:xfrm>
              <a:off x="6037972" y="2420888"/>
              <a:ext cx="1819684" cy="3384376"/>
            </a:xfrm>
            <a:prstGeom prst="rect">
              <a:avLst/>
            </a:prstGeom>
            <a:solidFill>
              <a:schemeClr val="bg2">
                <a:lumMod val="20000"/>
                <a:lumOff val="80000"/>
              </a:schemeClr>
            </a:solidFill>
            <a:ln>
              <a:solidFill>
                <a:schemeClr val="tx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2" name="グループ化 121"/>
            <p:cNvGrpSpPr/>
            <p:nvPr/>
          </p:nvGrpSpPr>
          <p:grpSpPr>
            <a:xfrm>
              <a:off x="6575392" y="2625879"/>
              <a:ext cx="1196633" cy="576064"/>
              <a:chOff x="3419872" y="4581128"/>
              <a:chExt cx="1188132" cy="684076"/>
            </a:xfrm>
          </p:grpSpPr>
          <p:grpSp>
            <p:nvGrpSpPr>
              <p:cNvPr id="123" name="グループ化 41"/>
              <p:cNvGrpSpPr/>
              <p:nvPr/>
            </p:nvGrpSpPr>
            <p:grpSpPr>
              <a:xfrm>
                <a:off x="3419872" y="4581128"/>
                <a:ext cx="612068" cy="684076"/>
                <a:chOff x="3491880" y="5517232"/>
                <a:chExt cx="612068" cy="684076"/>
              </a:xfrm>
            </p:grpSpPr>
            <p:sp>
              <p:nvSpPr>
                <p:cNvPr id="128" name="メモ 12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9" name="正方形/長方形 128"/>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0" name="正方形/長方形 129"/>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24" name="グループ化 41"/>
              <p:cNvGrpSpPr/>
              <p:nvPr/>
            </p:nvGrpSpPr>
            <p:grpSpPr>
              <a:xfrm>
                <a:off x="3995936" y="4581128"/>
                <a:ext cx="612068" cy="684076"/>
                <a:chOff x="3491880" y="5517232"/>
                <a:chExt cx="612068" cy="684076"/>
              </a:xfrm>
            </p:grpSpPr>
            <p:sp>
              <p:nvSpPr>
                <p:cNvPr id="125" name="メモ 124"/>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6" name="正方形/長方形 125"/>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7" name="正方形/長方形 126"/>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132" name="グループ化 131"/>
            <p:cNvGrpSpPr/>
            <p:nvPr/>
          </p:nvGrpSpPr>
          <p:grpSpPr>
            <a:xfrm>
              <a:off x="6575392" y="3444566"/>
              <a:ext cx="1188132" cy="595108"/>
              <a:chOff x="4031940" y="4635134"/>
              <a:chExt cx="1188132" cy="684076"/>
            </a:xfrm>
          </p:grpSpPr>
          <p:grpSp>
            <p:nvGrpSpPr>
              <p:cNvPr id="133" name="グループ化 49"/>
              <p:cNvGrpSpPr/>
              <p:nvPr/>
            </p:nvGrpSpPr>
            <p:grpSpPr>
              <a:xfrm>
                <a:off x="4031940" y="4635134"/>
                <a:ext cx="612068" cy="684076"/>
                <a:chOff x="3491880" y="5517232"/>
                <a:chExt cx="612068" cy="684076"/>
              </a:xfrm>
            </p:grpSpPr>
            <p:sp>
              <p:nvSpPr>
                <p:cNvPr id="138" name="メモ 13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9" name="正方形/長方形 138"/>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40" name="正方形/長方形 139"/>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34" name="グループ化 49"/>
              <p:cNvGrpSpPr/>
              <p:nvPr/>
            </p:nvGrpSpPr>
            <p:grpSpPr>
              <a:xfrm>
                <a:off x="4608004" y="4635134"/>
                <a:ext cx="612068" cy="684076"/>
                <a:chOff x="3491880" y="5517232"/>
                <a:chExt cx="612068" cy="684076"/>
              </a:xfrm>
            </p:grpSpPr>
            <p:sp>
              <p:nvSpPr>
                <p:cNvPr id="135" name="メモ 134"/>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6" name="正方形/長方形 135"/>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7" name="正方形/長方形 136"/>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146" name="グループ化 145"/>
            <p:cNvGrpSpPr/>
            <p:nvPr/>
          </p:nvGrpSpPr>
          <p:grpSpPr>
            <a:xfrm>
              <a:off x="6562463" y="5037760"/>
              <a:ext cx="1210313" cy="576064"/>
              <a:chOff x="5796136" y="3645024"/>
              <a:chExt cx="1188132" cy="684076"/>
            </a:xfrm>
          </p:grpSpPr>
          <p:grpSp>
            <p:nvGrpSpPr>
              <p:cNvPr id="147" name="グループ化 45"/>
              <p:cNvGrpSpPr/>
              <p:nvPr/>
            </p:nvGrpSpPr>
            <p:grpSpPr>
              <a:xfrm>
                <a:off x="5796136" y="3645024"/>
                <a:ext cx="612068" cy="684076"/>
                <a:chOff x="3491880" y="5517232"/>
                <a:chExt cx="612068" cy="684076"/>
              </a:xfrm>
            </p:grpSpPr>
            <p:sp>
              <p:nvSpPr>
                <p:cNvPr id="151" name="メモ 150"/>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52" name="正方形/長方形 151"/>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48" name="グループ化 45"/>
              <p:cNvGrpSpPr/>
              <p:nvPr/>
            </p:nvGrpSpPr>
            <p:grpSpPr>
              <a:xfrm>
                <a:off x="6372200" y="3645024"/>
                <a:ext cx="612068" cy="684076"/>
                <a:chOff x="3491880" y="5517232"/>
                <a:chExt cx="612068" cy="684076"/>
              </a:xfrm>
            </p:grpSpPr>
            <p:sp>
              <p:nvSpPr>
                <p:cNvPr id="149" name="メモ 148"/>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50" name="正方形/長方形 149"/>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sp>
          <p:nvSpPr>
            <p:cNvPr id="154" name="円/楕円 153"/>
            <p:cNvSpPr/>
            <p:nvPr/>
          </p:nvSpPr>
          <p:spPr>
            <a:xfrm>
              <a:off x="6113056" y="2729453"/>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1</a:t>
              </a:r>
              <a:endParaRPr kumimoji="1" lang="ja-JP" altLang="en-US" dirty="0">
                <a:solidFill>
                  <a:schemeClr val="tx1"/>
                </a:solidFill>
              </a:endParaRPr>
            </a:p>
          </p:txBody>
        </p:sp>
        <p:sp>
          <p:nvSpPr>
            <p:cNvPr id="155" name="円/楕円 154"/>
            <p:cNvSpPr/>
            <p:nvPr/>
          </p:nvSpPr>
          <p:spPr>
            <a:xfrm>
              <a:off x="6113056" y="3559346"/>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2</a:t>
              </a:r>
              <a:endParaRPr kumimoji="1" lang="ja-JP" altLang="en-US" dirty="0">
                <a:solidFill>
                  <a:schemeClr val="tx1"/>
                </a:solidFill>
              </a:endParaRPr>
            </a:p>
          </p:txBody>
        </p:sp>
        <p:sp>
          <p:nvSpPr>
            <p:cNvPr id="156" name="円/楕円 155"/>
            <p:cNvSpPr/>
            <p:nvPr/>
          </p:nvSpPr>
          <p:spPr>
            <a:xfrm>
              <a:off x="6113056" y="5112992"/>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4</a:t>
              </a:r>
              <a:endParaRPr kumimoji="1" lang="ja-JP" altLang="en-US" dirty="0">
                <a:solidFill>
                  <a:schemeClr val="tx1"/>
                </a:solidFill>
              </a:endParaRPr>
            </a:p>
          </p:txBody>
        </p:sp>
        <p:sp>
          <p:nvSpPr>
            <p:cNvPr id="157" name="円/楕円 156"/>
            <p:cNvSpPr/>
            <p:nvPr/>
          </p:nvSpPr>
          <p:spPr>
            <a:xfrm>
              <a:off x="6113056" y="4338092"/>
              <a:ext cx="364976" cy="3655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3</a:t>
              </a:r>
            </a:p>
          </p:txBody>
        </p:sp>
        <p:grpSp>
          <p:nvGrpSpPr>
            <p:cNvPr id="113" name="グループ化 112"/>
            <p:cNvGrpSpPr/>
            <p:nvPr/>
          </p:nvGrpSpPr>
          <p:grpSpPr>
            <a:xfrm>
              <a:off x="6562463" y="4223312"/>
              <a:ext cx="1190215" cy="595108"/>
              <a:chOff x="5004048" y="5661248"/>
              <a:chExt cx="1188132" cy="684076"/>
            </a:xfrm>
          </p:grpSpPr>
          <p:grpSp>
            <p:nvGrpSpPr>
              <p:cNvPr id="114" name="グループ化 53"/>
              <p:cNvGrpSpPr/>
              <p:nvPr/>
            </p:nvGrpSpPr>
            <p:grpSpPr>
              <a:xfrm>
                <a:off x="5004048" y="5661248"/>
                <a:ext cx="612068" cy="684076"/>
                <a:chOff x="3491880" y="5517232"/>
                <a:chExt cx="612068" cy="684076"/>
              </a:xfrm>
            </p:grpSpPr>
            <p:sp>
              <p:nvSpPr>
                <p:cNvPr id="119" name="メモ 118"/>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0" name="正方形/長方形 119"/>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1" name="正方形/長方形 120"/>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15" name="グループ化 53"/>
              <p:cNvGrpSpPr/>
              <p:nvPr/>
            </p:nvGrpSpPr>
            <p:grpSpPr>
              <a:xfrm>
                <a:off x="5580112" y="5661248"/>
                <a:ext cx="612068" cy="684076"/>
                <a:chOff x="3491880" y="5517232"/>
                <a:chExt cx="612068" cy="684076"/>
              </a:xfrm>
            </p:grpSpPr>
            <p:sp>
              <p:nvSpPr>
                <p:cNvPr id="116" name="メモ 115"/>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7" name="正方形/長方形 116"/>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8" name="正方形/長方形 117"/>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cxnSp>
        <p:nvCxnSpPr>
          <p:cNvPr id="183" name="直線矢印コネクタ 182"/>
          <p:cNvCxnSpPr>
            <a:endCxn id="156" idx="2"/>
          </p:cNvCxnSpPr>
          <p:nvPr/>
        </p:nvCxnSpPr>
        <p:spPr>
          <a:xfrm>
            <a:off x="3347863" y="2695636"/>
            <a:ext cx="1548844" cy="2381856"/>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4" name="直線矢印コネクタ 183"/>
          <p:cNvCxnSpPr>
            <a:endCxn id="154" idx="2"/>
          </p:cNvCxnSpPr>
          <p:nvPr/>
        </p:nvCxnSpPr>
        <p:spPr>
          <a:xfrm flipV="1">
            <a:off x="3347863" y="2693953"/>
            <a:ext cx="1548844" cy="79601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5" name="直線矢印コネクタ 184"/>
          <p:cNvCxnSpPr>
            <a:endCxn id="157" idx="2"/>
          </p:cNvCxnSpPr>
          <p:nvPr/>
        </p:nvCxnSpPr>
        <p:spPr>
          <a:xfrm flipV="1">
            <a:off x="3347863" y="4302592"/>
            <a:ext cx="1548844" cy="1566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6" name="直線矢印コネクタ 185"/>
          <p:cNvCxnSpPr>
            <a:endCxn id="155" idx="2"/>
          </p:cNvCxnSpPr>
          <p:nvPr/>
        </p:nvCxnSpPr>
        <p:spPr>
          <a:xfrm flipV="1">
            <a:off x="3347863" y="3523846"/>
            <a:ext cx="1548844" cy="161677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grpSp>
        <p:nvGrpSpPr>
          <p:cNvPr id="73" name="グループ化 72"/>
          <p:cNvGrpSpPr/>
          <p:nvPr/>
        </p:nvGrpSpPr>
        <p:grpSpPr>
          <a:xfrm>
            <a:off x="611560" y="4674729"/>
            <a:ext cx="7606326" cy="1562583"/>
            <a:chOff x="611560" y="4674729"/>
            <a:chExt cx="7606326" cy="1562583"/>
          </a:xfrm>
        </p:grpSpPr>
        <p:sp>
          <p:nvSpPr>
            <p:cNvPr id="192" name="正方形/長方形 191"/>
            <p:cNvSpPr/>
            <p:nvPr/>
          </p:nvSpPr>
          <p:spPr>
            <a:xfrm>
              <a:off x="611560" y="5733256"/>
              <a:ext cx="7606326" cy="504056"/>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凝集度の値が高いものを上位に順位付け</a:t>
              </a:r>
              <a:endParaRPr kumimoji="1" lang="ja-JP" altLang="en-US" sz="2400" dirty="0">
                <a:solidFill>
                  <a:schemeClr val="tx1"/>
                </a:solidFill>
              </a:endParaRPr>
            </a:p>
          </p:txBody>
        </p:sp>
        <p:cxnSp>
          <p:nvCxnSpPr>
            <p:cNvPr id="193" name="直線矢印コネクタ 192"/>
            <p:cNvCxnSpPr/>
            <p:nvPr/>
          </p:nvCxnSpPr>
          <p:spPr>
            <a:xfrm flipV="1">
              <a:off x="4001185" y="4674729"/>
              <a:ext cx="157277" cy="1049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p:txBody>
          <a:bodyPr/>
          <a:lstStyle/>
          <a:p>
            <a:r>
              <a:rPr lang="ja-JP" altLang="en-US" dirty="0"/>
              <a:t>集約候補</a:t>
            </a:r>
            <a:r>
              <a:rPr lang="ja-JP" altLang="en-US" dirty="0" smtClean="0"/>
              <a:t>の順位付け</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13</a:t>
            </a:fld>
            <a:endParaRPr lang="en-US" altLang="ja-JP"/>
          </a:p>
        </p:txBody>
      </p:sp>
      <p:grpSp>
        <p:nvGrpSpPr>
          <p:cNvPr id="5" name="グループ化 4"/>
          <p:cNvGrpSpPr/>
          <p:nvPr/>
        </p:nvGrpSpPr>
        <p:grpSpPr>
          <a:xfrm>
            <a:off x="244912" y="2202613"/>
            <a:ext cx="1440160" cy="3417475"/>
            <a:chOff x="251520" y="2387789"/>
            <a:chExt cx="1440160" cy="3417475"/>
          </a:xfrm>
        </p:grpSpPr>
        <p:sp>
          <p:nvSpPr>
            <p:cNvPr id="6" name="正方形/長方形 5"/>
            <p:cNvSpPr/>
            <p:nvPr/>
          </p:nvSpPr>
          <p:spPr>
            <a:xfrm>
              <a:off x="251520" y="2387789"/>
              <a:ext cx="1440160" cy="3417475"/>
            </a:xfrm>
            <a:prstGeom prst="rect">
              <a:avLst/>
            </a:prstGeom>
            <a:solidFill>
              <a:schemeClr val="bg2">
                <a:lumMod val="20000"/>
                <a:lumOff val="80000"/>
              </a:schemeClr>
            </a:solidFill>
            <a:ln>
              <a:solidFill>
                <a:schemeClr val="tx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p:nvGrpSpPr>
          <p:grpSpPr>
            <a:xfrm>
              <a:off x="373354" y="2589224"/>
              <a:ext cx="1210313" cy="576064"/>
              <a:chOff x="5796136" y="3645024"/>
              <a:chExt cx="1188132" cy="684076"/>
            </a:xfrm>
          </p:grpSpPr>
          <p:grpSp>
            <p:nvGrpSpPr>
              <p:cNvPr id="8" name="グループ化 45"/>
              <p:cNvGrpSpPr/>
              <p:nvPr/>
            </p:nvGrpSpPr>
            <p:grpSpPr>
              <a:xfrm>
                <a:off x="5796136" y="3645024"/>
                <a:ext cx="612068" cy="684076"/>
                <a:chOff x="3491880" y="5517232"/>
                <a:chExt cx="612068" cy="684076"/>
              </a:xfrm>
            </p:grpSpPr>
            <p:sp>
              <p:nvSpPr>
                <p:cNvPr id="12" name="メモ 11"/>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 name="正方形/長方形 12"/>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9" name="グループ化 45"/>
              <p:cNvGrpSpPr/>
              <p:nvPr/>
            </p:nvGrpSpPr>
            <p:grpSpPr>
              <a:xfrm>
                <a:off x="6372200" y="3645024"/>
                <a:ext cx="612068" cy="684076"/>
                <a:chOff x="3491880" y="5517232"/>
                <a:chExt cx="612068" cy="684076"/>
              </a:xfrm>
            </p:grpSpPr>
            <p:sp>
              <p:nvSpPr>
                <p:cNvPr id="10" name="メモ 9"/>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 name="正方形/長方形 10"/>
                <p:cNvSpPr/>
                <p:nvPr/>
              </p:nvSpPr>
              <p:spPr>
                <a:xfrm>
                  <a:off x="3563888" y="5661248"/>
                  <a:ext cx="432048" cy="288032"/>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14" name="グループ化 13"/>
            <p:cNvGrpSpPr/>
            <p:nvPr/>
          </p:nvGrpSpPr>
          <p:grpSpPr>
            <a:xfrm>
              <a:off x="393452" y="4141180"/>
              <a:ext cx="1190215" cy="595108"/>
              <a:chOff x="5004048" y="5661248"/>
              <a:chExt cx="1188132" cy="684076"/>
            </a:xfrm>
          </p:grpSpPr>
          <p:grpSp>
            <p:nvGrpSpPr>
              <p:cNvPr id="15" name="グループ化 53"/>
              <p:cNvGrpSpPr/>
              <p:nvPr/>
            </p:nvGrpSpPr>
            <p:grpSpPr>
              <a:xfrm>
                <a:off x="5004048" y="5661248"/>
                <a:ext cx="612068" cy="684076"/>
                <a:chOff x="3491880" y="5517232"/>
                <a:chExt cx="612068" cy="684076"/>
              </a:xfrm>
            </p:grpSpPr>
            <p:sp>
              <p:nvSpPr>
                <p:cNvPr id="20" name="メモ 19"/>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1" name="正方形/長方形 20"/>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2" name="正方形/長方形 21"/>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16" name="グループ化 53"/>
              <p:cNvGrpSpPr/>
              <p:nvPr/>
            </p:nvGrpSpPr>
            <p:grpSpPr>
              <a:xfrm>
                <a:off x="5580112" y="5661248"/>
                <a:ext cx="612068" cy="684076"/>
                <a:chOff x="3491880" y="5517232"/>
                <a:chExt cx="612068" cy="684076"/>
              </a:xfrm>
            </p:grpSpPr>
            <p:sp>
              <p:nvSpPr>
                <p:cNvPr id="17" name="メモ 16"/>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 name="正方形/長方形 17"/>
                <p:cNvSpPr/>
                <p:nvPr/>
              </p:nvSpPr>
              <p:spPr>
                <a:xfrm>
                  <a:off x="3563888" y="5661248"/>
                  <a:ext cx="432048" cy="216024"/>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9" name="正方形/長方形 18"/>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23" name="グループ化 22"/>
            <p:cNvGrpSpPr/>
            <p:nvPr/>
          </p:nvGrpSpPr>
          <p:grpSpPr>
            <a:xfrm>
              <a:off x="387034" y="3371955"/>
              <a:ext cx="1196633" cy="576064"/>
              <a:chOff x="3419872" y="4581128"/>
              <a:chExt cx="1188132" cy="684076"/>
            </a:xfrm>
          </p:grpSpPr>
          <p:grpSp>
            <p:nvGrpSpPr>
              <p:cNvPr id="24" name="グループ化 41"/>
              <p:cNvGrpSpPr/>
              <p:nvPr/>
            </p:nvGrpSpPr>
            <p:grpSpPr>
              <a:xfrm>
                <a:off x="3419872" y="4581128"/>
                <a:ext cx="612068" cy="684076"/>
                <a:chOff x="3491880" y="5517232"/>
                <a:chExt cx="612068" cy="684076"/>
              </a:xfrm>
            </p:grpSpPr>
            <p:sp>
              <p:nvSpPr>
                <p:cNvPr id="29" name="メモ 28"/>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0" name="正方形/長方形 29"/>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1" name="正方形/長方形 30"/>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25" name="グループ化 41"/>
              <p:cNvGrpSpPr/>
              <p:nvPr/>
            </p:nvGrpSpPr>
            <p:grpSpPr>
              <a:xfrm>
                <a:off x="3995936" y="4581128"/>
                <a:ext cx="612068" cy="684076"/>
                <a:chOff x="3491880" y="5517232"/>
                <a:chExt cx="612068" cy="684076"/>
              </a:xfrm>
            </p:grpSpPr>
            <p:sp>
              <p:nvSpPr>
                <p:cNvPr id="26" name="メモ 25"/>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7" name="正方形/長方形 26"/>
                <p:cNvSpPr/>
                <p:nvPr/>
              </p:nvSpPr>
              <p:spPr>
                <a:xfrm>
                  <a:off x="3563888" y="5661248"/>
                  <a:ext cx="432048" cy="144016"/>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8" name="正方形/長方形 27"/>
                <p:cNvSpPr/>
                <p:nvPr/>
              </p:nvSpPr>
              <p:spPr>
                <a:xfrm>
                  <a:off x="3563888" y="5877272"/>
                  <a:ext cx="432048" cy="216024"/>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nvGrpSpPr>
            <p:cNvPr id="66" name="グループ化 65"/>
            <p:cNvGrpSpPr/>
            <p:nvPr/>
          </p:nvGrpSpPr>
          <p:grpSpPr>
            <a:xfrm>
              <a:off x="409416" y="4946104"/>
              <a:ext cx="1188132" cy="595108"/>
              <a:chOff x="4031940" y="4635134"/>
              <a:chExt cx="1188132" cy="684076"/>
            </a:xfrm>
          </p:grpSpPr>
          <p:grpSp>
            <p:nvGrpSpPr>
              <p:cNvPr id="41" name="グループ化 49"/>
              <p:cNvGrpSpPr/>
              <p:nvPr/>
            </p:nvGrpSpPr>
            <p:grpSpPr>
              <a:xfrm>
                <a:off x="4031940" y="4635134"/>
                <a:ext cx="612068" cy="684076"/>
                <a:chOff x="3491880" y="5517232"/>
                <a:chExt cx="612068" cy="684076"/>
              </a:xfrm>
            </p:grpSpPr>
            <p:sp>
              <p:nvSpPr>
                <p:cNvPr id="50" name="メモ 49"/>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1" name="正方形/長方形 50"/>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2" name="正方形/長方形 51"/>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nvGrpSpPr>
              <p:cNvPr id="38" name="グループ化 49"/>
              <p:cNvGrpSpPr/>
              <p:nvPr/>
            </p:nvGrpSpPr>
            <p:grpSpPr>
              <a:xfrm>
                <a:off x="4608004" y="4635134"/>
                <a:ext cx="612068" cy="684076"/>
                <a:chOff x="3491880" y="5517232"/>
                <a:chExt cx="612068" cy="684076"/>
              </a:xfrm>
            </p:grpSpPr>
            <p:sp>
              <p:nvSpPr>
                <p:cNvPr id="58" name="メモ 57"/>
                <p:cNvSpPr/>
                <p:nvPr/>
              </p:nvSpPr>
              <p:spPr>
                <a:xfrm rot="16200000">
                  <a:off x="3455876" y="555323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59" name="正方形/長方形 58"/>
                <p:cNvSpPr/>
                <p:nvPr/>
              </p:nvSpPr>
              <p:spPr>
                <a:xfrm>
                  <a:off x="3563888" y="5661248"/>
                  <a:ext cx="432048" cy="127248"/>
                </a:xfrm>
                <a:prstGeom prst="rect">
                  <a:avLst/>
                </a:prstGeom>
                <a:solidFill>
                  <a:srgbClr val="006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60" name="正方形/長方形 59"/>
                <p:cNvSpPr/>
                <p:nvPr/>
              </p:nvSpPr>
              <p:spPr>
                <a:xfrm>
                  <a:off x="3563888" y="5949280"/>
                  <a:ext cx="432048" cy="144016"/>
                </a:xfrm>
                <a:prstGeom prst="rect">
                  <a:avLst/>
                </a:prstGeom>
                <a:solidFill>
                  <a:srgbClr val="FF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grpSp>
        </p:grpSp>
      </p:grpSp>
      <p:grpSp>
        <p:nvGrpSpPr>
          <p:cNvPr id="90" name="グループ化 89"/>
          <p:cNvGrpSpPr/>
          <p:nvPr/>
        </p:nvGrpSpPr>
        <p:grpSpPr>
          <a:xfrm>
            <a:off x="1704665" y="2365270"/>
            <a:ext cx="1662792" cy="3096344"/>
            <a:chOff x="1704666" y="1988840"/>
            <a:chExt cx="1662792" cy="3096344"/>
          </a:xfrm>
        </p:grpSpPr>
        <p:sp>
          <p:nvSpPr>
            <p:cNvPr id="70" name="正方形/長方形 69"/>
            <p:cNvSpPr/>
            <p:nvPr/>
          </p:nvSpPr>
          <p:spPr>
            <a:xfrm>
              <a:off x="2431354" y="1988840"/>
              <a:ext cx="936104" cy="3096344"/>
            </a:xfrm>
            <a:prstGeom prst="rect">
              <a:avLst/>
            </a:prstGeom>
            <a:solidFill>
              <a:srgbClr val="FFFFE7"/>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4" name="グループ化 73"/>
            <p:cNvGrpSpPr/>
            <p:nvPr/>
          </p:nvGrpSpPr>
          <p:grpSpPr>
            <a:xfrm>
              <a:off x="1704666" y="2053193"/>
              <a:ext cx="1554779" cy="2928439"/>
              <a:chOff x="1685072" y="2053193"/>
              <a:chExt cx="1554779" cy="2928439"/>
            </a:xfrm>
          </p:grpSpPr>
          <p:sp>
            <p:nvSpPr>
              <p:cNvPr id="171" name="テキスト ボックス 170"/>
              <p:cNvSpPr txBox="1"/>
              <p:nvPr/>
            </p:nvSpPr>
            <p:spPr>
              <a:xfrm>
                <a:off x="2519772" y="2053193"/>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0.2</a:t>
                </a:r>
                <a:endParaRPr kumimoji="1" lang="ja-JP" altLang="en-US" sz="2400" dirty="0"/>
              </a:p>
            </p:txBody>
          </p:sp>
          <p:sp>
            <p:nvSpPr>
              <p:cNvPr id="172" name="テキスト ボックス 171"/>
              <p:cNvSpPr txBox="1"/>
              <p:nvPr/>
            </p:nvSpPr>
            <p:spPr>
              <a:xfrm>
                <a:off x="2519772" y="2875064"/>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0.8</a:t>
                </a:r>
                <a:endParaRPr kumimoji="1" lang="ja-JP" altLang="en-US" sz="2400" dirty="0"/>
              </a:p>
            </p:txBody>
          </p:sp>
          <p:sp>
            <p:nvSpPr>
              <p:cNvPr id="173" name="テキスト ボックス 172"/>
              <p:cNvSpPr txBox="1"/>
              <p:nvPr/>
            </p:nvSpPr>
            <p:spPr>
              <a:xfrm>
                <a:off x="2519772" y="3698096"/>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0.3</a:t>
                </a:r>
                <a:endParaRPr kumimoji="1" lang="ja-JP" altLang="en-US" sz="2400" dirty="0"/>
              </a:p>
            </p:txBody>
          </p:sp>
          <p:sp>
            <p:nvSpPr>
              <p:cNvPr id="174" name="テキスト ボックス 173"/>
              <p:cNvSpPr txBox="1"/>
              <p:nvPr/>
            </p:nvSpPr>
            <p:spPr>
              <a:xfrm>
                <a:off x="2519772" y="4519967"/>
                <a:ext cx="720079" cy="461665"/>
              </a:xfrm>
              <a:prstGeom prst="rect">
                <a:avLst/>
              </a:prstGeom>
              <a:solidFill>
                <a:schemeClr val="bg1"/>
              </a:solidFill>
              <a:ln w="25400">
                <a:solidFill>
                  <a:schemeClr val="tx1"/>
                </a:solidFill>
              </a:ln>
            </p:spPr>
            <p:txBody>
              <a:bodyPr wrap="square" rtlCol="0">
                <a:spAutoFit/>
              </a:bodyPr>
              <a:lstStyle/>
              <a:p>
                <a:pPr algn="ctr"/>
                <a:r>
                  <a:rPr kumimoji="1" lang="en-US" altLang="ja-JP" sz="2400" dirty="0" smtClean="0"/>
                  <a:t>0.5</a:t>
                </a:r>
                <a:endParaRPr kumimoji="1" lang="ja-JP" altLang="en-US" sz="2400" dirty="0"/>
              </a:p>
            </p:txBody>
          </p:sp>
          <p:cxnSp>
            <p:nvCxnSpPr>
              <p:cNvPr id="48" name="直線矢印コネクタ 47"/>
              <p:cNvCxnSpPr/>
              <p:nvPr/>
            </p:nvCxnSpPr>
            <p:spPr>
              <a:xfrm flipV="1">
                <a:off x="1685073" y="2288456"/>
                <a:ext cx="720000" cy="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0" name="直線矢印コネクタ 179"/>
              <p:cNvCxnSpPr/>
              <p:nvPr/>
            </p:nvCxnSpPr>
            <p:spPr>
              <a:xfrm flipV="1">
                <a:off x="1685073" y="3101123"/>
                <a:ext cx="720000" cy="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1" name="直線矢印コネクタ 180"/>
              <p:cNvCxnSpPr/>
              <p:nvPr/>
            </p:nvCxnSpPr>
            <p:spPr>
              <a:xfrm flipV="1">
                <a:off x="1685072" y="3918748"/>
                <a:ext cx="720000" cy="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2" name="直線矢印コネクタ 181"/>
              <p:cNvCxnSpPr/>
              <p:nvPr/>
            </p:nvCxnSpPr>
            <p:spPr>
              <a:xfrm flipV="1">
                <a:off x="1685073" y="4764186"/>
                <a:ext cx="720000" cy="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91" name="グループ化 90"/>
          <p:cNvGrpSpPr/>
          <p:nvPr/>
        </p:nvGrpSpPr>
        <p:grpSpPr>
          <a:xfrm>
            <a:off x="991193" y="5221553"/>
            <a:ext cx="2880320" cy="1001358"/>
            <a:chOff x="991193" y="5221553"/>
            <a:chExt cx="2880320" cy="1001358"/>
          </a:xfrm>
        </p:grpSpPr>
        <p:sp>
          <p:nvSpPr>
            <p:cNvPr id="191" name="正方形/長方形 190"/>
            <p:cNvSpPr/>
            <p:nvPr/>
          </p:nvSpPr>
          <p:spPr>
            <a:xfrm>
              <a:off x="991193" y="5718855"/>
              <a:ext cx="2880320" cy="504056"/>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凝集度を計算</a:t>
              </a:r>
              <a:endParaRPr kumimoji="1" lang="ja-JP" altLang="en-US" sz="2400" dirty="0">
                <a:solidFill>
                  <a:schemeClr val="tx1"/>
                </a:solidFill>
              </a:endParaRPr>
            </a:p>
          </p:txBody>
        </p:sp>
        <p:cxnSp>
          <p:nvCxnSpPr>
            <p:cNvPr id="199" name="直線矢印コネクタ 198"/>
            <p:cNvCxnSpPr>
              <a:stCxn id="191" idx="0"/>
            </p:cNvCxnSpPr>
            <p:nvPr/>
          </p:nvCxnSpPr>
          <p:spPr>
            <a:xfrm flipH="1" flipV="1">
              <a:off x="2075103" y="5221553"/>
              <a:ext cx="356250" cy="49730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5" name="グループ化 34"/>
          <p:cNvGrpSpPr/>
          <p:nvPr/>
        </p:nvGrpSpPr>
        <p:grpSpPr>
          <a:xfrm>
            <a:off x="2733075" y="1628799"/>
            <a:ext cx="5996779" cy="3554514"/>
            <a:chOff x="2733075" y="1628799"/>
            <a:chExt cx="5996779" cy="3554514"/>
          </a:xfrm>
        </p:grpSpPr>
        <p:sp>
          <p:nvSpPr>
            <p:cNvPr id="162" name="右矢印 161"/>
            <p:cNvSpPr/>
            <p:nvPr/>
          </p:nvSpPr>
          <p:spPr>
            <a:xfrm rot="16200000">
              <a:off x="6186343" y="3466069"/>
              <a:ext cx="2980701" cy="453787"/>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正方形/長方形 105"/>
            <p:cNvSpPr/>
            <p:nvPr/>
          </p:nvSpPr>
          <p:spPr>
            <a:xfrm>
              <a:off x="2733075" y="1628799"/>
              <a:ext cx="5996779" cy="462959"/>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1"/>
                  </a:solidFill>
                </a:rPr>
                <a:t>リファクタリング後のメソッドの凝集度が高い</a:t>
              </a:r>
              <a:endParaRPr kumimoji="1" lang="ja-JP" altLang="en-US" sz="2200" dirty="0">
                <a:solidFill>
                  <a:schemeClr val="tx1"/>
                </a:solidFill>
              </a:endParaRPr>
            </a:p>
          </p:txBody>
        </p:sp>
      </p:grpSp>
    </p:spTree>
    <p:custDataLst>
      <p:tags r:id="rId1"/>
    </p:custDataLst>
    <p:extLst>
      <p:ext uri="{BB962C8B-B14F-4D97-AF65-F5344CB8AC3E}">
        <p14:creationId xmlns:p14="http://schemas.microsoft.com/office/powerpoint/2010/main" val="3021857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250"/>
                                        <p:tgtEl>
                                          <p:spTgt spid="91"/>
                                        </p:tgtEl>
                                      </p:cBhvr>
                                    </p:animEffect>
                                  </p:childTnLst>
                                  <p:subTnLst>
                                    <p:set>
                                      <p:cBhvr override="childStyle">
                                        <p:cTn dur="1" fill="hold" display="0" masterRel="nextClick" afterEffect="1"/>
                                        <p:tgtEl>
                                          <p:spTgt spid="9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3"/>
                                        </p:tgtEl>
                                        <p:attrNameLst>
                                          <p:attrName>style.visibility</p:attrName>
                                        </p:attrNameLst>
                                      </p:cBhvr>
                                      <p:to>
                                        <p:strVal val="visible"/>
                                      </p:to>
                                    </p:set>
                                    <p:animEffect transition="in" filter="fade">
                                      <p:cBhvr>
                                        <p:cTn id="12" dur="250"/>
                                        <p:tgtEl>
                                          <p:spTgt spid="7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25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5" name="コンテンツ プレースホルダ 4"/>
          <p:cNvSpPr>
            <a:spLocks noGrp="1"/>
          </p:cNvSpPr>
          <p:nvPr>
            <p:ph idx="1"/>
          </p:nvPr>
        </p:nvSpPr>
        <p:spPr>
          <a:xfrm>
            <a:off x="457200" y="1600200"/>
            <a:ext cx="8507288" cy="4525963"/>
          </a:xfrm>
        </p:spPr>
        <p:txBody>
          <a:bodyPr/>
          <a:lstStyle/>
          <a:p>
            <a:r>
              <a:rPr lang="ja-JP" altLang="en-US" dirty="0" smtClean="0"/>
              <a:t>オープンソースソフトウェア上の類似メソッドに提案手法を適用</a:t>
            </a:r>
            <a:endParaRPr lang="en-US" altLang="ja-JP" dirty="0" smtClean="0"/>
          </a:p>
          <a:p>
            <a:pPr marL="0" indent="0">
              <a:buNone/>
            </a:pPr>
            <a:endParaRPr lang="en-US" altLang="ja-JP" dirty="0" smtClean="0"/>
          </a:p>
          <a:p>
            <a:r>
              <a:rPr lang="ja-JP" altLang="en-US" sz="2800" dirty="0" smtClean="0"/>
              <a:t>適用結果をもとに評価アンケートを実施</a:t>
            </a:r>
            <a:endParaRPr lang="en-US" altLang="ja-JP" sz="2800" dirty="0" smtClean="0"/>
          </a:p>
          <a:p>
            <a:pPr lvl="1"/>
            <a:r>
              <a:rPr lang="ja-JP" altLang="en-US" sz="2400" dirty="0" smtClean="0"/>
              <a:t> 被験者はコンピュータサイエンス専攻の学生</a:t>
            </a:r>
            <a:endParaRPr lang="en-US" altLang="ja-JP" sz="2400" dirty="0"/>
          </a:p>
          <a:p>
            <a:pPr marL="457200" lvl="1" indent="0">
              <a:buNone/>
            </a:pPr>
            <a:endParaRPr lang="en-US" altLang="ja-JP" dirty="0"/>
          </a:p>
          <a:p>
            <a:r>
              <a:rPr lang="ja-JP" altLang="en-US" sz="2800" dirty="0" smtClean="0"/>
              <a:t>アンケート内容</a:t>
            </a:r>
            <a:endParaRPr lang="en-US" altLang="ja-JP" sz="2800" dirty="0" smtClean="0"/>
          </a:p>
          <a:p>
            <a:pPr lvl="1"/>
            <a:r>
              <a:rPr lang="ja-JP" altLang="en-US" sz="2000" dirty="0" smtClean="0"/>
              <a:t> </a:t>
            </a:r>
            <a:r>
              <a:rPr lang="ja-JP" altLang="en-US" sz="2400" dirty="0" smtClean="0"/>
              <a:t>上位</a:t>
            </a:r>
            <a:r>
              <a:rPr lang="en-US" altLang="ja-JP" sz="2400" dirty="0" smtClean="0"/>
              <a:t>10</a:t>
            </a:r>
            <a:r>
              <a:rPr lang="ja-JP" altLang="en-US" sz="2400" dirty="0" smtClean="0"/>
              <a:t>候補を被験者へ提示</a:t>
            </a:r>
            <a:endParaRPr lang="en-US" altLang="ja-JP" sz="2400" dirty="0" smtClean="0"/>
          </a:p>
          <a:p>
            <a:pPr lvl="1"/>
            <a:r>
              <a:rPr lang="en-US" altLang="ja-JP" sz="2400" dirty="0"/>
              <a:t> </a:t>
            </a:r>
            <a:r>
              <a:rPr lang="ja-JP" altLang="en-US" sz="2400" dirty="0" smtClean="0"/>
              <a:t>提示された候補のうち良い候補と思うものを選択 </a:t>
            </a:r>
            <a:r>
              <a:rPr lang="en-US" altLang="ja-JP" sz="2400" dirty="0" smtClean="0"/>
              <a:t>(</a:t>
            </a:r>
            <a:r>
              <a:rPr lang="ja-JP" altLang="en-US" sz="2400" dirty="0" smtClean="0"/>
              <a:t>複数可</a:t>
            </a:r>
            <a:r>
              <a:rPr lang="en-US" altLang="ja-JP" sz="2400" dirty="0"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実験対象</a:t>
            </a:r>
            <a:endParaRPr lang="ja-JP" altLang="en-US" dirty="0"/>
          </a:p>
        </p:txBody>
      </p:sp>
      <p:sp>
        <p:nvSpPr>
          <p:cNvPr id="3" name="コンテンツ プレースホルダ 2"/>
          <p:cNvSpPr>
            <a:spLocks noGrp="1"/>
          </p:cNvSpPr>
          <p:nvPr>
            <p:ph idx="1"/>
          </p:nvPr>
        </p:nvSpPr>
        <p:spPr>
          <a:xfrm>
            <a:off x="549274" y="1600201"/>
            <a:ext cx="8330031" cy="4343400"/>
          </a:xfrm>
        </p:spPr>
        <p:txBody>
          <a:bodyPr>
            <a:normAutofit fontScale="85000" lnSpcReduction="20000"/>
          </a:bodyPr>
          <a:lstStyle/>
          <a:p>
            <a:r>
              <a:rPr lang="en-US" altLang="ja-JP" dirty="0" smtClean="0"/>
              <a:t>Ant </a:t>
            </a:r>
            <a:r>
              <a:rPr lang="ja-JP" altLang="en-US" dirty="0" smtClean="0"/>
              <a:t>プロジェクト</a:t>
            </a:r>
            <a:endParaRPr lang="en-US" altLang="ja-JP" dirty="0" smtClean="0"/>
          </a:p>
          <a:p>
            <a:pPr lvl="1"/>
            <a:r>
              <a:rPr lang="en-US" altLang="ja-JP" dirty="0" smtClean="0"/>
              <a:t>Arc </a:t>
            </a:r>
            <a:r>
              <a:rPr lang="ja-JP" altLang="en-US" dirty="0" smtClean="0"/>
              <a:t>クラス</a:t>
            </a:r>
            <a:r>
              <a:rPr lang="en-US" altLang="ja-JP" dirty="0" smtClean="0"/>
              <a:t> </a:t>
            </a:r>
            <a:r>
              <a:rPr lang="en-US" altLang="ja-JP" dirty="0" err="1" smtClean="0"/>
              <a:t>executeDrawOperation</a:t>
            </a:r>
            <a:r>
              <a:rPr lang="ja-JP" altLang="en-US" dirty="0" smtClean="0"/>
              <a:t> メソッド</a:t>
            </a:r>
            <a:endParaRPr lang="en-US" altLang="ja-JP" dirty="0" smtClean="0"/>
          </a:p>
          <a:p>
            <a:pPr lvl="1"/>
            <a:r>
              <a:rPr lang="en-US" altLang="ja-JP" dirty="0" smtClean="0"/>
              <a:t>Ellipse </a:t>
            </a:r>
            <a:r>
              <a:rPr lang="ja-JP" altLang="en-US" dirty="0" smtClean="0"/>
              <a:t>クラス</a:t>
            </a:r>
            <a:r>
              <a:rPr lang="en-US" altLang="ja-JP" dirty="0" smtClean="0"/>
              <a:t> </a:t>
            </a:r>
            <a:r>
              <a:rPr lang="en-US" altLang="ja-JP" dirty="0" err="1" smtClean="0"/>
              <a:t>executeDrawOperation</a:t>
            </a:r>
            <a:r>
              <a:rPr lang="ja-JP" altLang="en-US" dirty="0" smtClean="0"/>
              <a:t> メソッド</a:t>
            </a:r>
            <a:endParaRPr lang="en-US" altLang="ja-JP" dirty="0" smtClean="0"/>
          </a:p>
          <a:p>
            <a:pPr lvl="1">
              <a:buNone/>
            </a:pPr>
            <a:endParaRPr lang="en-US" altLang="ja-JP" dirty="0" smtClean="0"/>
          </a:p>
          <a:p>
            <a:r>
              <a:rPr lang="en-US" altLang="ja-JP" dirty="0" err="1" smtClean="0"/>
              <a:t>Antlr</a:t>
            </a:r>
            <a:r>
              <a:rPr lang="en-US" altLang="ja-JP" dirty="0" smtClean="0"/>
              <a:t> </a:t>
            </a:r>
            <a:r>
              <a:rPr lang="ja-JP" altLang="en-US" dirty="0" smtClean="0"/>
              <a:t>プロジェクト</a:t>
            </a:r>
            <a:endParaRPr lang="en-US" altLang="ja-JP" dirty="0" smtClean="0"/>
          </a:p>
          <a:p>
            <a:pPr lvl="1"/>
            <a:r>
              <a:rPr lang="en-US" altLang="ja-JP" dirty="0" err="1" smtClean="0"/>
              <a:t>CppCodeGenerator</a:t>
            </a:r>
            <a:r>
              <a:rPr lang="en-US" altLang="ja-JP" dirty="0" smtClean="0"/>
              <a:t> </a:t>
            </a:r>
            <a:r>
              <a:rPr lang="ja-JP" altLang="en-US" dirty="0" smtClean="0"/>
              <a:t>クラス</a:t>
            </a:r>
            <a:r>
              <a:rPr lang="en-US" altLang="ja-JP" dirty="0" smtClean="0"/>
              <a:t> </a:t>
            </a:r>
            <a:r>
              <a:rPr lang="en-US" altLang="ja-JP" dirty="0" err="1" smtClean="0"/>
              <a:t>genErrorHandler</a:t>
            </a:r>
            <a:r>
              <a:rPr lang="ja-JP" altLang="en-US" dirty="0" smtClean="0"/>
              <a:t> メソッド</a:t>
            </a:r>
            <a:endParaRPr lang="en-US" altLang="ja-JP" dirty="0" smtClean="0"/>
          </a:p>
          <a:p>
            <a:pPr lvl="1"/>
            <a:r>
              <a:rPr lang="en-US" altLang="ja-JP" dirty="0" err="1" smtClean="0"/>
              <a:t>JavaCodeGenerator</a:t>
            </a:r>
            <a:r>
              <a:rPr lang="en-US" altLang="ja-JP" dirty="0" smtClean="0"/>
              <a:t> </a:t>
            </a:r>
            <a:r>
              <a:rPr lang="ja-JP" altLang="en-US" dirty="0" smtClean="0"/>
              <a:t>クラス</a:t>
            </a:r>
            <a:r>
              <a:rPr lang="en-US" altLang="ja-JP" dirty="0" smtClean="0"/>
              <a:t> </a:t>
            </a:r>
            <a:r>
              <a:rPr lang="en-US" altLang="ja-JP" dirty="0" err="1" smtClean="0"/>
              <a:t>genErrorHandler</a:t>
            </a:r>
            <a:r>
              <a:rPr lang="ja-JP" altLang="en-US" dirty="0" smtClean="0"/>
              <a:t> メソッド</a:t>
            </a:r>
            <a:endParaRPr lang="en-US" altLang="ja-JP" dirty="0" smtClean="0"/>
          </a:p>
          <a:p>
            <a:pPr lvl="1">
              <a:buNone/>
            </a:pPr>
            <a:endParaRPr lang="en-US" altLang="ja-JP" dirty="0" smtClean="0"/>
          </a:p>
          <a:p>
            <a:r>
              <a:rPr lang="en-US" altLang="ja-JP" dirty="0" err="1" smtClean="0"/>
              <a:t>Azureus</a:t>
            </a:r>
            <a:r>
              <a:rPr lang="en-US" altLang="ja-JP" dirty="0" smtClean="0"/>
              <a:t> </a:t>
            </a:r>
            <a:r>
              <a:rPr lang="ja-JP" altLang="en-US" dirty="0" smtClean="0"/>
              <a:t>プロジェクト</a:t>
            </a:r>
            <a:endParaRPr lang="en-US" altLang="ja-JP" dirty="0" smtClean="0"/>
          </a:p>
          <a:p>
            <a:pPr lvl="1"/>
            <a:r>
              <a:rPr lang="en-US" altLang="ja-JP" dirty="0" smtClean="0"/>
              <a:t>MD5 </a:t>
            </a:r>
            <a:r>
              <a:rPr lang="ja-JP" altLang="en-US" dirty="0" smtClean="0"/>
              <a:t>クラス</a:t>
            </a:r>
            <a:r>
              <a:rPr lang="en-US" altLang="ja-JP" dirty="0" smtClean="0"/>
              <a:t> digest</a:t>
            </a:r>
            <a:r>
              <a:rPr lang="ja-JP" altLang="en-US" dirty="0" smtClean="0"/>
              <a:t> メソッド</a:t>
            </a:r>
            <a:endParaRPr lang="en-US" altLang="ja-JP" dirty="0" smtClean="0"/>
          </a:p>
          <a:p>
            <a:pPr lvl="1"/>
            <a:r>
              <a:rPr lang="en-US" altLang="ja-JP" dirty="0" smtClean="0"/>
              <a:t>SHA1 </a:t>
            </a:r>
            <a:r>
              <a:rPr lang="ja-JP" altLang="en-US" dirty="0" smtClean="0"/>
              <a:t>クラス</a:t>
            </a:r>
            <a:r>
              <a:rPr lang="en-US" altLang="ja-JP" dirty="0" smtClean="0"/>
              <a:t> digest</a:t>
            </a:r>
            <a:r>
              <a:rPr lang="ja-JP" altLang="en-US" dirty="0" smtClean="0"/>
              <a:t> メソッド</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15</a:t>
            </a:fld>
            <a:endParaRPr lang="ja-JP"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評価方法</a:t>
            </a:r>
            <a:endParaRPr lang="en-US" altLang="ja-JP" dirty="0" smtClean="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6" name="コンテンツ プレースホルダ 4"/>
          <p:cNvSpPr>
            <a:spLocks noGrp="1"/>
          </p:cNvSpPr>
          <p:nvPr>
            <p:ph idx="1"/>
          </p:nvPr>
        </p:nvSpPr>
        <p:spPr>
          <a:xfrm>
            <a:off x="457200" y="1600200"/>
            <a:ext cx="8579296" cy="4525963"/>
          </a:xfrm>
        </p:spPr>
        <p:txBody>
          <a:bodyPr>
            <a:noAutofit/>
          </a:bodyPr>
          <a:lstStyle/>
          <a:p>
            <a:r>
              <a:rPr lang="ja-JP" altLang="en-US" dirty="0" smtClean="0"/>
              <a:t>評価尺度</a:t>
            </a:r>
            <a:r>
              <a:rPr lang="en-US" altLang="ja-JP" dirty="0" smtClean="0"/>
              <a:t>1 : </a:t>
            </a:r>
            <a:r>
              <a:rPr lang="ja-JP" altLang="en-US" dirty="0" smtClean="0"/>
              <a:t>被験者の候補選択率</a:t>
            </a:r>
            <a:endParaRPr lang="en-US" altLang="ja-JP" dirty="0" smtClean="0"/>
          </a:p>
          <a:p>
            <a:pPr lvl="1"/>
            <a:r>
              <a:rPr lang="ja-JP" altLang="en-US" dirty="0" smtClean="0"/>
              <a:t> </a:t>
            </a:r>
            <a:r>
              <a:rPr lang="en-US" altLang="ja-JP" sz="2400" dirty="0" smtClean="0"/>
              <a:t>1</a:t>
            </a:r>
            <a:r>
              <a:rPr lang="ja-JP" altLang="en-US" sz="2400" dirty="0" smtClean="0"/>
              <a:t>つ以上の候補を選択した被験者の割合</a:t>
            </a:r>
            <a:endParaRPr lang="en-US" altLang="ja-JP" sz="2000" dirty="0" smtClean="0"/>
          </a:p>
          <a:p>
            <a:pPr lvl="1"/>
            <a:r>
              <a:rPr lang="ja-JP" altLang="en-US" sz="2400" dirty="0" smtClean="0"/>
              <a:t> 多くの被験者へ良い候補を提示できているか</a:t>
            </a:r>
            <a:endParaRPr lang="en-US" altLang="ja-JP" sz="2400" dirty="0" smtClean="0"/>
          </a:p>
          <a:p>
            <a:pPr lvl="1"/>
            <a:endParaRPr lang="en-US" altLang="ja-JP" sz="2400" dirty="0" smtClean="0"/>
          </a:p>
          <a:p>
            <a:r>
              <a:rPr lang="ja-JP" altLang="en-US" dirty="0" smtClean="0"/>
              <a:t>評価尺度</a:t>
            </a:r>
            <a:r>
              <a:rPr lang="en-US" altLang="ja-JP" dirty="0" smtClean="0"/>
              <a:t>2 : </a:t>
            </a:r>
            <a:r>
              <a:rPr lang="ja-JP" altLang="en-US" dirty="0" smtClean="0"/>
              <a:t>平均候補選択率</a:t>
            </a:r>
            <a:endParaRPr lang="en-US" altLang="ja-JP" dirty="0" smtClean="0"/>
          </a:p>
          <a:p>
            <a:pPr lvl="1"/>
            <a:r>
              <a:rPr lang="ja-JP" altLang="en-US" sz="2400" dirty="0" smtClean="0"/>
              <a:t> </a:t>
            </a:r>
            <a:r>
              <a:rPr lang="ja-JP" altLang="en-US" sz="2400" dirty="0"/>
              <a:t>提示</a:t>
            </a:r>
            <a:r>
              <a:rPr lang="ja-JP" altLang="en-US" sz="2400" dirty="0" smtClean="0"/>
              <a:t>した候補のうち被験者に選択された候補の割合</a:t>
            </a:r>
            <a:endParaRPr lang="en-US" altLang="ja-JP" sz="2400" dirty="0" smtClean="0"/>
          </a:p>
          <a:p>
            <a:pPr lvl="1"/>
            <a:r>
              <a:rPr lang="ja-JP" altLang="en-US" sz="2400" dirty="0" smtClean="0"/>
              <a:t> 上位</a:t>
            </a:r>
            <a:r>
              <a:rPr lang="en-US" altLang="ja-JP" sz="2400" dirty="0" smtClean="0"/>
              <a:t>10</a:t>
            </a:r>
            <a:r>
              <a:rPr lang="ja-JP" altLang="en-US" sz="2400" dirty="0" smtClean="0"/>
              <a:t>候補にどれだけ良い候補が含まれているか</a:t>
            </a:r>
            <a:endParaRPr lang="en-US" altLang="ja-JP" sz="2400" dirty="0" smtClean="0"/>
          </a:p>
          <a:p>
            <a:endParaRPr lang="en-US" altLang="ja-JP"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chemeClr val="tx1"/>
                </a:solidFill>
              </a:rPr>
              <a:t>被験者の候補選択率</a:t>
            </a:r>
            <a:endParaRPr lang="en-US" altLang="ja-JP" dirty="0" smtClean="0">
              <a:solidFill>
                <a:schemeClr val="tx1"/>
              </a:solidFill>
            </a:endParaRPr>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
        <p:nvSpPr>
          <p:cNvPr id="3" name="円/楕円 2"/>
          <p:cNvSpPr/>
          <p:nvPr/>
        </p:nvSpPr>
        <p:spPr>
          <a:xfrm>
            <a:off x="251520" y="4745682"/>
            <a:ext cx="4176464" cy="1584176"/>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chorCtr="0"/>
          <a:lstStyle/>
          <a:p>
            <a:pPr algn="ctr"/>
            <a:r>
              <a:rPr lang="en-US" altLang="ja-JP" sz="2800" dirty="0" smtClean="0">
                <a:solidFill>
                  <a:schemeClr val="tx1"/>
                </a:solidFill>
              </a:rPr>
              <a:t>3</a:t>
            </a:r>
            <a:r>
              <a:rPr lang="ja-JP" altLang="en-US" sz="2800" dirty="0" smtClean="0">
                <a:solidFill>
                  <a:schemeClr val="tx1"/>
                </a:solidFill>
              </a:rPr>
              <a:t>つ中</a:t>
            </a:r>
            <a:r>
              <a:rPr lang="en-US" altLang="ja-JP" sz="2800" dirty="0" smtClean="0">
                <a:solidFill>
                  <a:schemeClr val="tx1"/>
                </a:solidFill>
              </a:rPr>
              <a:t>2</a:t>
            </a:r>
            <a:r>
              <a:rPr lang="ja-JP" altLang="en-US" sz="2800" dirty="0" err="1" smtClean="0">
                <a:solidFill>
                  <a:schemeClr val="tx1"/>
                </a:solidFill>
              </a:rPr>
              <a:t>つの</a:t>
            </a:r>
            <a:r>
              <a:rPr lang="ja-JP" altLang="en-US" sz="2800" dirty="0" smtClean="0">
                <a:solidFill>
                  <a:schemeClr val="tx1"/>
                </a:solidFill>
              </a:rPr>
              <a:t>結果で</a:t>
            </a:r>
            <a:endParaRPr lang="en-US" altLang="ja-JP" sz="2800" dirty="0" smtClean="0">
              <a:solidFill>
                <a:schemeClr val="tx1"/>
              </a:solidFill>
            </a:endParaRPr>
          </a:p>
          <a:p>
            <a:pPr algn="ctr"/>
            <a:r>
              <a:rPr lang="ja-JP" altLang="en-US" sz="2800" dirty="0" smtClean="0">
                <a:solidFill>
                  <a:schemeClr val="tx1"/>
                </a:solidFill>
              </a:rPr>
              <a:t>提案</a:t>
            </a:r>
            <a:r>
              <a:rPr lang="ja-JP" altLang="en-US" sz="2800" dirty="0">
                <a:solidFill>
                  <a:schemeClr val="tx1"/>
                </a:solidFill>
              </a:rPr>
              <a:t>手法</a:t>
            </a:r>
            <a:r>
              <a:rPr lang="ja-JP" altLang="en-US" sz="2800" dirty="0" smtClean="0">
                <a:solidFill>
                  <a:schemeClr val="tx1"/>
                </a:solidFill>
              </a:rPr>
              <a:t>の方が良い</a:t>
            </a:r>
            <a:endParaRPr kumimoji="1" lang="ja-JP" altLang="en-US" sz="2800" dirty="0">
              <a:solidFill>
                <a:schemeClr val="tx1"/>
              </a:solidFill>
            </a:endParaRPr>
          </a:p>
        </p:txBody>
      </p:sp>
      <p:graphicFrame>
        <p:nvGraphicFramePr>
          <p:cNvPr id="12" name="グラフ 11"/>
          <p:cNvGraphicFramePr>
            <a:graphicFrameLocks/>
          </p:cNvGraphicFramePr>
          <p:nvPr>
            <p:extLst>
              <p:ext uri="{D42A27DB-BD31-4B8C-83A1-F6EECF244321}">
                <p14:modId xmlns:p14="http://schemas.microsoft.com/office/powerpoint/2010/main" val="3440164124"/>
              </p:ext>
            </p:extLst>
          </p:nvPr>
        </p:nvGraphicFramePr>
        <p:xfrm>
          <a:off x="2123728" y="1556792"/>
          <a:ext cx="5400600" cy="3096344"/>
        </p:xfrm>
        <a:graphic>
          <a:graphicData uri="http://schemas.openxmlformats.org/drawingml/2006/chart">
            <c:chart xmlns:c="http://schemas.openxmlformats.org/drawingml/2006/chart" xmlns:r="http://schemas.openxmlformats.org/officeDocument/2006/relationships" r:id="rId5"/>
          </a:graphicData>
        </a:graphic>
      </p:graphicFrame>
      <p:sp>
        <p:nvSpPr>
          <p:cNvPr id="13" name="円/楕円 12"/>
          <p:cNvSpPr/>
          <p:nvPr/>
        </p:nvSpPr>
        <p:spPr>
          <a:xfrm>
            <a:off x="4572000" y="4725144"/>
            <a:ext cx="4176464" cy="1584176"/>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chorCtr="0"/>
          <a:lstStyle/>
          <a:p>
            <a:pPr algn="ctr"/>
            <a:r>
              <a:rPr kumimoji="1" lang="en-US" altLang="ja-JP" sz="2800" dirty="0" smtClean="0">
                <a:solidFill>
                  <a:schemeClr val="tx1"/>
                </a:solidFill>
              </a:rPr>
              <a:t>8</a:t>
            </a:r>
            <a:r>
              <a:rPr kumimoji="1" lang="ja-JP" altLang="en-US" sz="2800" dirty="0" smtClean="0">
                <a:solidFill>
                  <a:schemeClr val="tx1"/>
                </a:solidFill>
              </a:rPr>
              <a:t>割程度の被験者</a:t>
            </a:r>
            <a:r>
              <a:rPr lang="ja-JP" altLang="en-US" sz="2800" dirty="0" smtClean="0">
                <a:solidFill>
                  <a:schemeClr val="tx1"/>
                </a:solidFill>
              </a:rPr>
              <a:t>が</a:t>
            </a:r>
            <a:endParaRPr lang="en-US" altLang="ja-JP" sz="2800" dirty="0" smtClean="0">
              <a:solidFill>
                <a:schemeClr val="tx1"/>
              </a:solidFill>
            </a:endParaRPr>
          </a:p>
          <a:p>
            <a:pPr algn="ctr"/>
            <a:r>
              <a:rPr kumimoji="1" lang="en-US" altLang="ja-JP" sz="2800" dirty="0" smtClean="0">
                <a:solidFill>
                  <a:schemeClr val="tx1"/>
                </a:solidFill>
              </a:rPr>
              <a:t>1</a:t>
            </a:r>
            <a:r>
              <a:rPr kumimoji="1" lang="ja-JP" altLang="en-US" sz="2800" dirty="0" smtClean="0">
                <a:solidFill>
                  <a:schemeClr val="tx1"/>
                </a:solidFill>
              </a:rPr>
              <a:t>つ以上候補を選択</a:t>
            </a:r>
            <a:endParaRPr kumimoji="1" lang="en-US" altLang="ja-JP" sz="2800" dirty="0" smtClean="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5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chemeClr val="tx1"/>
                </a:solidFill>
              </a:rPr>
              <a:t>平均候補選択率</a:t>
            </a:r>
            <a:endParaRPr lang="en-US" altLang="ja-JP" dirty="0" smtClean="0">
              <a:solidFill>
                <a:schemeClr val="tx1"/>
              </a:solidFill>
            </a:endParaRPr>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18</a:t>
            </a:fld>
            <a:endParaRPr lang="en-US" altLang="ja-JP"/>
          </a:p>
        </p:txBody>
      </p:sp>
      <p:graphicFrame>
        <p:nvGraphicFramePr>
          <p:cNvPr id="9" name="グラフ 8"/>
          <p:cNvGraphicFramePr>
            <a:graphicFrameLocks/>
          </p:cNvGraphicFramePr>
          <p:nvPr>
            <p:extLst>
              <p:ext uri="{D42A27DB-BD31-4B8C-83A1-F6EECF244321}">
                <p14:modId xmlns:p14="http://schemas.microsoft.com/office/powerpoint/2010/main" val="614668468"/>
              </p:ext>
            </p:extLst>
          </p:nvPr>
        </p:nvGraphicFramePr>
        <p:xfrm>
          <a:off x="2123728" y="1556792"/>
          <a:ext cx="5184576" cy="3312368"/>
        </p:xfrm>
        <a:graphic>
          <a:graphicData uri="http://schemas.openxmlformats.org/drawingml/2006/chart">
            <c:chart xmlns:c="http://schemas.openxmlformats.org/drawingml/2006/chart" xmlns:r="http://schemas.openxmlformats.org/officeDocument/2006/relationships" r:id="rId5"/>
          </a:graphicData>
        </a:graphic>
      </p:graphicFrame>
      <p:sp>
        <p:nvSpPr>
          <p:cNvPr id="10" name="円/楕円 9"/>
          <p:cNvSpPr/>
          <p:nvPr/>
        </p:nvSpPr>
        <p:spPr>
          <a:xfrm>
            <a:off x="2123728" y="4869160"/>
            <a:ext cx="4392488" cy="1656184"/>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chorCtr="0"/>
          <a:lstStyle/>
          <a:p>
            <a:pPr algn="ctr"/>
            <a:r>
              <a:rPr kumimoji="1" lang="ja-JP" altLang="en-US" sz="2800" dirty="0" smtClean="0">
                <a:solidFill>
                  <a:schemeClr val="tx1"/>
                </a:solidFill>
              </a:rPr>
              <a:t>上位</a:t>
            </a:r>
            <a:r>
              <a:rPr kumimoji="1" lang="en-US" altLang="ja-JP" sz="2800" dirty="0" smtClean="0">
                <a:solidFill>
                  <a:schemeClr val="tx1"/>
                </a:solidFill>
              </a:rPr>
              <a:t>10</a:t>
            </a:r>
            <a:r>
              <a:rPr lang="ja-JP" altLang="en-US" sz="2800" dirty="0" smtClean="0">
                <a:solidFill>
                  <a:schemeClr val="tx1"/>
                </a:solidFill>
              </a:rPr>
              <a:t>件のうち</a:t>
            </a:r>
            <a:endParaRPr lang="en-US" altLang="ja-JP" sz="2800" dirty="0" smtClean="0">
              <a:solidFill>
                <a:schemeClr val="tx1"/>
              </a:solidFill>
            </a:endParaRPr>
          </a:p>
          <a:p>
            <a:pPr algn="ctr"/>
            <a:r>
              <a:rPr kumimoji="1" lang="en-US" altLang="ja-JP" sz="2800" dirty="0" smtClean="0">
                <a:solidFill>
                  <a:schemeClr val="tx1"/>
                </a:solidFill>
              </a:rPr>
              <a:t>2</a:t>
            </a:r>
            <a:r>
              <a:rPr kumimoji="1" lang="ja-JP" altLang="en-US" sz="2800" dirty="0" smtClean="0">
                <a:solidFill>
                  <a:schemeClr val="tx1"/>
                </a:solidFill>
              </a:rPr>
              <a:t>割以上の候補が</a:t>
            </a:r>
            <a:endParaRPr kumimoji="1" lang="en-US" altLang="ja-JP" sz="2800" dirty="0" smtClean="0">
              <a:solidFill>
                <a:schemeClr val="tx1"/>
              </a:solidFill>
            </a:endParaRPr>
          </a:p>
          <a:p>
            <a:pPr algn="ctr"/>
            <a:r>
              <a:rPr kumimoji="1" lang="ja-JP" altLang="en-US" sz="2800" dirty="0" smtClean="0">
                <a:solidFill>
                  <a:schemeClr val="tx1"/>
                </a:solidFill>
              </a:rPr>
              <a:t>良い候補と判定</a:t>
            </a:r>
            <a:endParaRPr kumimoji="1" lang="ja-JP" altLang="en-US" sz="2800" dirty="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リファクタリング</a:t>
            </a:r>
            <a:endParaRPr kumimoji="1" lang="ja-JP" altLang="en-US" dirty="0"/>
          </a:p>
        </p:txBody>
      </p:sp>
      <p:sp>
        <p:nvSpPr>
          <p:cNvPr id="3" name="コンテンツ プレースホルダ 2"/>
          <p:cNvSpPr>
            <a:spLocks noGrp="1"/>
          </p:cNvSpPr>
          <p:nvPr>
            <p:ph idx="1"/>
          </p:nvPr>
        </p:nvSpPr>
        <p:spPr>
          <a:xfrm>
            <a:off x="457200" y="1600200"/>
            <a:ext cx="8435280" cy="4525963"/>
          </a:xfrm>
        </p:spPr>
        <p:txBody>
          <a:bodyPr/>
          <a:lstStyle/>
          <a:p>
            <a:r>
              <a:rPr kumimoji="1" lang="ja-JP" altLang="en-US" dirty="0" smtClean="0"/>
              <a:t>ソフトウェアの内部構造を整理すること</a:t>
            </a:r>
            <a:endParaRPr kumimoji="1" lang="en-US" altLang="ja-JP" dirty="0" smtClean="0"/>
          </a:p>
          <a:p>
            <a:pPr lvl="1"/>
            <a:r>
              <a:rPr lang="ja-JP" altLang="en-US" dirty="0"/>
              <a:t> </a:t>
            </a:r>
            <a:r>
              <a:rPr kumimoji="1" lang="ja-JP" altLang="en-US" dirty="0" smtClean="0"/>
              <a:t>外部から見た振る舞いは保つ</a:t>
            </a:r>
            <a:endParaRPr lang="en-US" altLang="ja-JP" dirty="0"/>
          </a:p>
          <a:p>
            <a:pPr lvl="1"/>
            <a:r>
              <a:rPr kumimoji="1" lang="en-US" altLang="ja-JP" dirty="0" smtClean="0"/>
              <a:t> </a:t>
            </a:r>
            <a:r>
              <a:rPr lang="ja-JP" altLang="en-US" dirty="0" smtClean="0"/>
              <a:t>保守性</a:t>
            </a:r>
            <a:r>
              <a:rPr lang="ja-JP" altLang="en-US" dirty="0"/>
              <a:t>や</a:t>
            </a:r>
            <a:r>
              <a:rPr lang="ja-JP" altLang="en-US" dirty="0" smtClean="0"/>
              <a:t>可読</a:t>
            </a:r>
            <a:r>
              <a:rPr lang="ja-JP" altLang="en-US" dirty="0"/>
              <a:t>性の</a:t>
            </a:r>
            <a:r>
              <a:rPr lang="ja-JP" altLang="en-US" dirty="0" smtClean="0"/>
              <a:t>向上</a:t>
            </a:r>
            <a:endParaRPr kumimoji="1" lang="en-US" altLang="ja-JP" dirty="0" smtClean="0"/>
          </a:p>
          <a:p>
            <a:pPr marL="0" indent="0">
              <a:buNone/>
            </a:pPr>
            <a:endParaRPr lang="en-US" altLang="ja-JP" sz="2800" dirty="0" smtClean="0"/>
          </a:p>
          <a:p>
            <a:r>
              <a:rPr lang="en-US" altLang="ja-JP" dirty="0" smtClean="0"/>
              <a:t>Template Method </a:t>
            </a:r>
            <a:r>
              <a:rPr lang="ja-JP" altLang="en-US" dirty="0" smtClean="0"/>
              <a:t>の形成 </a:t>
            </a:r>
            <a:r>
              <a:rPr lang="en-US" altLang="ja-JP" dirty="0" smtClean="0"/>
              <a:t>[</a:t>
            </a:r>
            <a:r>
              <a:rPr lang="en-US" altLang="ja-JP" dirty="0"/>
              <a:t>1]</a:t>
            </a:r>
            <a:endParaRPr lang="en-US" altLang="ja-JP" dirty="0" smtClean="0"/>
          </a:p>
          <a:p>
            <a:pPr lvl="1"/>
            <a:r>
              <a:rPr lang="en-US" altLang="ja-JP" sz="2400" dirty="0"/>
              <a:t> </a:t>
            </a:r>
            <a:r>
              <a:rPr lang="ja-JP" altLang="en-US" dirty="0"/>
              <a:t>差分</a:t>
            </a:r>
            <a:r>
              <a:rPr lang="ja-JP" altLang="en-US" dirty="0" smtClean="0"/>
              <a:t>を含む類似メソッドを親クラスへと集約す</a:t>
            </a:r>
            <a:r>
              <a:rPr lang="ja-JP" altLang="en-US" dirty="0"/>
              <a:t>る</a:t>
            </a:r>
            <a:endParaRPr lang="en-US" altLang="ja-JP" dirty="0" smtClean="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a:t>
            </a:fld>
            <a:endParaRPr lang="en-US" altLang="ja-JP" dirty="0"/>
          </a:p>
        </p:txBody>
      </p:sp>
      <p:sp>
        <p:nvSpPr>
          <p:cNvPr id="5" name="テキスト ボックス 4"/>
          <p:cNvSpPr txBox="1"/>
          <p:nvPr/>
        </p:nvSpPr>
        <p:spPr>
          <a:xfrm>
            <a:off x="2051720" y="6021288"/>
            <a:ext cx="6264696" cy="615553"/>
          </a:xfrm>
          <a:prstGeom prst="rect">
            <a:avLst/>
          </a:prstGeom>
          <a:noFill/>
        </p:spPr>
        <p:txBody>
          <a:bodyPr wrap="square" rtlCol="0">
            <a:spAutoFit/>
          </a:bodyPr>
          <a:lstStyle/>
          <a:p>
            <a:r>
              <a:rPr lang="en-US" altLang="ja-JP" sz="1600" dirty="0" smtClean="0">
                <a:solidFill>
                  <a:schemeClr val="bg2">
                    <a:lumMod val="75000"/>
                  </a:schemeClr>
                </a:solidFill>
              </a:rPr>
              <a:t>[1] M. Fowler. </a:t>
            </a:r>
            <a:r>
              <a:rPr lang="en-US" altLang="ja-JP" sz="1600" i="1" dirty="0" smtClean="0">
                <a:solidFill>
                  <a:schemeClr val="bg2">
                    <a:lumMod val="75000"/>
                  </a:schemeClr>
                </a:solidFill>
              </a:rPr>
              <a:t>Refactoring: Improving the Design of Existing Code, </a:t>
            </a:r>
          </a:p>
          <a:p>
            <a:r>
              <a:rPr lang="en-US" altLang="ja-JP" sz="1600" i="1" dirty="0" smtClean="0">
                <a:solidFill>
                  <a:schemeClr val="bg2">
                    <a:lumMod val="75000"/>
                  </a:schemeClr>
                </a:solidFill>
              </a:rPr>
              <a:t>     Addison Wesley, 1999</a:t>
            </a:r>
            <a:r>
              <a:rPr lang="en-US" altLang="ja-JP" dirty="0" smtClean="0">
                <a:solidFill>
                  <a:schemeClr val="bg2">
                    <a:lumMod val="75000"/>
                  </a:schemeClr>
                </a:solidFill>
              </a:rPr>
              <a:t>.</a:t>
            </a:r>
            <a:endParaRPr lang="ja-JP" altLang="en-US" dirty="0">
              <a:solidFill>
                <a:schemeClr val="bg2">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en-US" altLang="ja-JP" dirty="0" smtClean="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6" name="コンテンツ プレースホルダ 4"/>
          <p:cNvSpPr>
            <a:spLocks noGrp="1"/>
          </p:cNvSpPr>
          <p:nvPr>
            <p:ph idx="1"/>
          </p:nvPr>
        </p:nvSpPr>
        <p:spPr>
          <a:xfrm>
            <a:off x="457200" y="1600200"/>
            <a:ext cx="8579296" cy="4525963"/>
          </a:xfrm>
        </p:spPr>
        <p:txBody>
          <a:bodyPr/>
          <a:lstStyle/>
          <a:p>
            <a:r>
              <a:rPr lang="ja-JP" altLang="en-US" dirty="0" smtClean="0"/>
              <a:t>まとめ</a:t>
            </a:r>
            <a:endParaRPr lang="en-US" altLang="ja-JP" dirty="0" smtClean="0"/>
          </a:p>
          <a:p>
            <a:pPr lvl="1"/>
            <a:r>
              <a:rPr lang="en-US" altLang="ja-JP" dirty="0"/>
              <a:t> </a:t>
            </a:r>
            <a:r>
              <a:rPr lang="ja-JP" altLang="en-US" dirty="0" smtClean="0"/>
              <a:t>プログラムスライスを用いた凝集度メトリクスを使用して集約候補の順位付けを行った</a:t>
            </a:r>
            <a:endParaRPr lang="en-US" altLang="ja-JP" dirty="0" smtClean="0"/>
          </a:p>
          <a:p>
            <a:pPr lvl="1"/>
            <a:r>
              <a:rPr lang="ja-JP" altLang="en-US" dirty="0" smtClean="0"/>
              <a:t> 既存</a:t>
            </a:r>
            <a:r>
              <a:rPr lang="ja-JP" altLang="en-US" dirty="0"/>
              <a:t>手法</a:t>
            </a:r>
            <a:r>
              <a:rPr lang="ja-JP" altLang="en-US" dirty="0" smtClean="0"/>
              <a:t>より有用な集約候補</a:t>
            </a:r>
            <a:r>
              <a:rPr lang="ja-JP" altLang="en-US" dirty="0"/>
              <a:t>を上位</a:t>
            </a:r>
            <a:r>
              <a:rPr lang="ja-JP" altLang="en-US" dirty="0" smtClean="0"/>
              <a:t>にできた</a:t>
            </a:r>
            <a:endParaRPr lang="en-US" altLang="ja-JP" dirty="0" smtClean="0"/>
          </a:p>
          <a:p>
            <a:pPr lvl="2"/>
            <a:r>
              <a:rPr lang="ja-JP" altLang="en-US" dirty="0"/>
              <a:t> </a:t>
            </a:r>
            <a:r>
              <a:rPr lang="ja-JP" altLang="en-US" dirty="0" smtClean="0"/>
              <a:t>他のプログラムスライスを用いたメトリクス</a:t>
            </a:r>
            <a:r>
              <a:rPr lang="ja-JP" altLang="en-US" dirty="0"/>
              <a:t>の</a:t>
            </a:r>
            <a:r>
              <a:rPr lang="ja-JP" altLang="en-US" dirty="0" smtClean="0"/>
              <a:t>結果も良い結果となった</a:t>
            </a:r>
            <a:endParaRPr lang="en-US" altLang="ja-JP" dirty="0"/>
          </a:p>
          <a:p>
            <a:pPr>
              <a:spcBef>
                <a:spcPts val="1800"/>
              </a:spcBef>
            </a:pPr>
            <a:r>
              <a:rPr lang="ja-JP" altLang="en-US" dirty="0" smtClean="0"/>
              <a:t>今後の課題</a:t>
            </a:r>
            <a:endParaRPr lang="en-US" altLang="ja-JP" b="1" dirty="0" smtClean="0"/>
          </a:p>
          <a:p>
            <a:pPr lvl="1"/>
            <a:r>
              <a:rPr lang="ja-JP" altLang="en-US" dirty="0" smtClean="0"/>
              <a:t> ソフトウェア開発者へのアンケートの実施</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適用例</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8" name="Rectangle 5"/>
          <p:cNvSpPr>
            <a:spLocks noChangeArrowheads="1"/>
          </p:cNvSpPr>
          <p:nvPr/>
        </p:nvSpPr>
        <p:spPr bwMode="auto">
          <a:xfrm>
            <a:off x="3273425" y="1570579"/>
            <a:ext cx="2378075" cy="706294"/>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9" name="Rectangle 6"/>
          <p:cNvSpPr>
            <a:spLocks noChangeArrowheads="1"/>
          </p:cNvSpPr>
          <p:nvPr/>
        </p:nvSpPr>
        <p:spPr bwMode="auto">
          <a:xfrm>
            <a:off x="1471613" y="3572595"/>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dirty="0"/>
              <a:t>ResidentialSite</a:t>
            </a:r>
          </a:p>
        </p:txBody>
      </p:sp>
      <p:sp>
        <p:nvSpPr>
          <p:cNvPr id="10" name="Rectangle 7"/>
          <p:cNvSpPr>
            <a:spLocks noChangeArrowheads="1"/>
          </p:cNvSpPr>
          <p:nvPr/>
        </p:nvSpPr>
        <p:spPr bwMode="auto">
          <a:xfrm>
            <a:off x="1471613" y="4053607"/>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1" name="Rectangle 8"/>
          <p:cNvSpPr>
            <a:spLocks noChangeArrowheads="1"/>
          </p:cNvSpPr>
          <p:nvPr/>
        </p:nvSpPr>
        <p:spPr bwMode="auto">
          <a:xfrm>
            <a:off x="1471613" y="4148856"/>
            <a:ext cx="2524125" cy="1000833"/>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a:p>
            <a:r>
              <a:rPr lang="en-US" altLang="ja-JP" sz="2000" dirty="0" err="1"/>
              <a:t>getBaseAmount</a:t>
            </a:r>
            <a:r>
              <a:rPr lang="en-US" altLang="ja-JP" sz="2000" dirty="0" smtClean="0"/>
              <a:t>()</a:t>
            </a:r>
            <a:endParaRPr lang="en-US" altLang="ja-JP" sz="2000" dirty="0"/>
          </a:p>
        </p:txBody>
      </p:sp>
      <p:sp>
        <p:nvSpPr>
          <p:cNvPr id="12" name="Rectangle 9"/>
          <p:cNvSpPr>
            <a:spLocks noChangeArrowheads="1"/>
          </p:cNvSpPr>
          <p:nvPr/>
        </p:nvSpPr>
        <p:spPr bwMode="auto">
          <a:xfrm>
            <a:off x="4997450" y="3572595"/>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3" name="Rectangle 10"/>
          <p:cNvSpPr>
            <a:spLocks noChangeArrowheads="1"/>
          </p:cNvSpPr>
          <p:nvPr/>
        </p:nvSpPr>
        <p:spPr bwMode="auto">
          <a:xfrm>
            <a:off x="4997450" y="4077420"/>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4" name="Rectangle 11"/>
          <p:cNvSpPr>
            <a:spLocks noChangeArrowheads="1"/>
          </p:cNvSpPr>
          <p:nvPr/>
        </p:nvSpPr>
        <p:spPr bwMode="auto">
          <a:xfrm>
            <a:off x="4997450" y="4148856"/>
            <a:ext cx="2527300" cy="995525"/>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a:p>
            <a:r>
              <a:rPr lang="en-US" altLang="ja-JP" sz="2000" dirty="0" err="1"/>
              <a:t>getBaseAmount</a:t>
            </a:r>
            <a:r>
              <a:rPr lang="en-US" altLang="ja-JP" sz="2000" dirty="0" smtClean="0"/>
              <a:t>()</a:t>
            </a:r>
            <a:endParaRPr lang="en-US" altLang="ja-JP" sz="2000" dirty="0"/>
          </a:p>
        </p:txBody>
      </p:sp>
      <p:cxnSp>
        <p:nvCxnSpPr>
          <p:cNvPr id="15" name="AutoShape 12"/>
          <p:cNvCxnSpPr>
            <a:cxnSpLocks noChangeShapeType="1"/>
            <a:stCxn id="12" idx="0"/>
            <a:endCxn id="8" idx="2"/>
          </p:cNvCxnSpPr>
          <p:nvPr/>
        </p:nvCxnSpPr>
        <p:spPr bwMode="auto">
          <a:xfrm rot="16200000" flipV="1">
            <a:off x="4713921" y="2025415"/>
            <a:ext cx="1295722" cy="1798637"/>
          </a:xfrm>
          <a:prstGeom prst="bentConnector3">
            <a:avLst>
              <a:gd name="adj1" fmla="val 27316"/>
            </a:avLst>
          </a:prstGeom>
          <a:noFill/>
          <a:ln w="9525">
            <a:solidFill>
              <a:schemeClr val="tx1"/>
            </a:solidFill>
            <a:miter lim="800000"/>
            <a:headEnd/>
            <a:tailEnd type="triangle" w="med" len="med"/>
          </a:ln>
          <a:effectLst/>
        </p:spPr>
      </p:cxnSp>
      <p:cxnSp>
        <p:nvCxnSpPr>
          <p:cNvPr id="16" name="AutoShape 13"/>
          <p:cNvCxnSpPr>
            <a:cxnSpLocks noChangeShapeType="1"/>
            <a:stCxn id="9" idx="0"/>
            <a:endCxn id="31" idx="2"/>
          </p:cNvCxnSpPr>
          <p:nvPr/>
        </p:nvCxnSpPr>
        <p:spPr bwMode="auto">
          <a:xfrm rot="5400000" flipH="1" flipV="1">
            <a:off x="3202414" y="2312191"/>
            <a:ext cx="791666" cy="1729142"/>
          </a:xfrm>
          <a:prstGeom prst="bentConnector3">
            <a:avLst>
              <a:gd name="adj1" fmla="val 44844"/>
            </a:avLst>
          </a:prstGeom>
          <a:noFill/>
          <a:ln w="9525">
            <a:solidFill>
              <a:schemeClr val="tx1"/>
            </a:solidFill>
            <a:miter lim="800000"/>
            <a:headEnd/>
            <a:tailEnd type="triangle" w="med" len="med"/>
          </a:ln>
          <a:effectLst/>
        </p:spPr>
      </p:cxnSp>
      <p:sp>
        <p:nvSpPr>
          <p:cNvPr id="17" name="AutoShape 14"/>
          <p:cNvSpPr>
            <a:spLocks noChangeArrowheads="1"/>
          </p:cNvSpPr>
          <p:nvPr/>
        </p:nvSpPr>
        <p:spPr bwMode="auto">
          <a:xfrm>
            <a:off x="4173099" y="2780929"/>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grpSp>
        <p:nvGrpSpPr>
          <p:cNvPr id="44" name="グループ化 43"/>
          <p:cNvGrpSpPr/>
          <p:nvPr/>
        </p:nvGrpSpPr>
        <p:grpSpPr>
          <a:xfrm>
            <a:off x="2875333" y="5589240"/>
            <a:ext cx="3280843" cy="885608"/>
            <a:chOff x="2875333" y="5589240"/>
            <a:chExt cx="3280843" cy="885608"/>
          </a:xfrm>
        </p:grpSpPr>
        <p:sp>
          <p:nvSpPr>
            <p:cNvPr id="28" name="四角形吹き出し 27"/>
            <p:cNvSpPr/>
            <p:nvPr/>
          </p:nvSpPr>
          <p:spPr>
            <a:xfrm>
              <a:off x="2891357" y="5589240"/>
              <a:ext cx="3142211" cy="885608"/>
            </a:xfrm>
            <a:prstGeom prst="wedgeRectCallout">
              <a:avLst>
                <a:gd name="adj1" fmla="val -44461"/>
                <a:gd name="adj2" fmla="val -152651"/>
              </a:avLst>
            </a:prstGeom>
            <a:solidFill>
              <a:srgbClr val="79D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2000" b="1" dirty="0">
                <a:solidFill>
                  <a:schemeClr val="tx1"/>
                </a:solidFill>
              </a:endParaRPr>
            </a:p>
          </p:txBody>
        </p:sp>
        <p:sp>
          <p:nvSpPr>
            <p:cNvPr id="29" name="四角形吹き出し 28"/>
            <p:cNvSpPr/>
            <p:nvPr/>
          </p:nvSpPr>
          <p:spPr>
            <a:xfrm>
              <a:off x="2875333" y="5589240"/>
              <a:ext cx="3280843" cy="885608"/>
            </a:xfrm>
            <a:prstGeom prst="wedgeRectCallout">
              <a:avLst>
                <a:gd name="adj1" fmla="val 41579"/>
                <a:gd name="adj2" fmla="val -151227"/>
              </a:avLst>
            </a:prstGeom>
            <a:solidFill>
              <a:srgbClr val="79D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差分を含む類似メソッド</a:t>
              </a:r>
              <a:endParaRPr kumimoji="1" lang="ja-JP" altLang="en-US" sz="2000" b="1" dirty="0">
                <a:solidFill>
                  <a:schemeClr val="tx1"/>
                </a:solidFill>
              </a:endParaRPr>
            </a:p>
          </p:txBody>
        </p:sp>
      </p:grpSp>
      <p:grpSp>
        <p:nvGrpSpPr>
          <p:cNvPr id="43" name="グループ化 42"/>
          <p:cNvGrpSpPr/>
          <p:nvPr/>
        </p:nvGrpSpPr>
        <p:grpSpPr>
          <a:xfrm>
            <a:off x="949239" y="4437112"/>
            <a:ext cx="6971133" cy="2051076"/>
            <a:chOff x="948743" y="4395916"/>
            <a:chExt cx="6971133" cy="2051076"/>
          </a:xfrm>
        </p:grpSpPr>
        <p:grpSp>
          <p:nvGrpSpPr>
            <p:cNvPr id="42" name="グループ化 41"/>
            <p:cNvGrpSpPr/>
            <p:nvPr/>
          </p:nvGrpSpPr>
          <p:grpSpPr>
            <a:xfrm>
              <a:off x="2267248" y="5561384"/>
              <a:ext cx="4320480" cy="885608"/>
              <a:chOff x="2267248" y="5561384"/>
              <a:chExt cx="4320480" cy="885608"/>
            </a:xfrm>
          </p:grpSpPr>
          <p:sp>
            <p:nvSpPr>
              <p:cNvPr id="38" name="四角形吹き出し 37"/>
              <p:cNvSpPr/>
              <p:nvPr/>
            </p:nvSpPr>
            <p:spPr>
              <a:xfrm>
                <a:off x="2821546" y="5692060"/>
                <a:ext cx="2940847" cy="748468"/>
              </a:xfrm>
              <a:prstGeom prst="wedgeRectCallout">
                <a:avLst>
                  <a:gd name="adj1" fmla="val -96592"/>
                  <a:gd name="adj2" fmla="val -142981"/>
                </a:avLst>
              </a:prstGeom>
              <a:solidFill>
                <a:srgbClr val="79D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2000" b="1" dirty="0">
                  <a:solidFill>
                    <a:schemeClr val="tx1"/>
                  </a:solidFill>
                </a:endParaRPr>
              </a:p>
            </p:txBody>
          </p:sp>
          <p:sp>
            <p:nvSpPr>
              <p:cNvPr id="39" name="四角形吹き出し 38"/>
              <p:cNvSpPr/>
              <p:nvPr/>
            </p:nvSpPr>
            <p:spPr>
              <a:xfrm>
                <a:off x="2267248" y="5561384"/>
                <a:ext cx="4320480" cy="885608"/>
              </a:xfrm>
              <a:prstGeom prst="wedgeRectCallout">
                <a:avLst>
                  <a:gd name="adj1" fmla="val 71291"/>
                  <a:gd name="adj2" fmla="val -121236"/>
                </a:avLst>
              </a:prstGeom>
              <a:solidFill>
                <a:srgbClr val="79D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a:solidFill>
                      <a:schemeClr val="tx1"/>
                    </a:solidFill>
                  </a:rPr>
                  <a:t>類似</a:t>
                </a:r>
                <a:r>
                  <a:rPr lang="ja-JP" altLang="en-US" sz="2000" b="1" dirty="0" smtClean="0">
                    <a:solidFill>
                      <a:schemeClr val="tx1"/>
                    </a:solidFill>
                  </a:rPr>
                  <a:t>メソッドが完全一致するように</a:t>
                </a:r>
                <a:endParaRPr lang="en-US" altLang="ja-JP" sz="2000" b="1" dirty="0" smtClean="0">
                  <a:solidFill>
                    <a:schemeClr val="tx1"/>
                  </a:solidFill>
                </a:endParaRPr>
              </a:p>
              <a:p>
                <a:pPr algn="ctr"/>
                <a:r>
                  <a:rPr kumimoji="1" lang="ja-JP" altLang="en-US" sz="2000" b="1" dirty="0" smtClean="0">
                    <a:solidFill>
                      <a:schemeClr val="tx1"/>
                    </a:solidFill>
                  </a:rPr>
                  <a:t>差分を各子クラスに</a:t>
                </a:r>
                <a:r>
                  <a:rPr lang="ja-JP" altLang="en-US" sz="2000" b="1" dirty="0" smtClean="0">
                    <a:solidFill>
                      <a:schemeClr val="tx1"/>
                    </a:solidFill>
                  </a:rPr>
                  <a:t>メソッドとして抽出</a:t>
                </a:r>
                <a:endParaRPr kumimoji="1" lang="ja-JP" altLang="en-US" sz="2000" b="1" dirty="0">
                  <a:solidFill>
                    <a:schemeClr val="tx1"/>
                  </a:solidFill>
                </a:endParaRPr>
              </a:p>
            </p:txBody>
          </p:sp>
        </p:grpSp>
        <p:sp>
          <p:nvSpPr>
            <p:cNvPr id="40" name="U ターン矢印 39"/>
            <p:cNvSpPr/>
            <p:nvPr/>
          </p:nvSpPr>
          <p:spPr>
            <a:xfrm rot="5400000">
              <a:off x="7379816" y="4409202"/>
              <a:ext cx="540060" cy="540060"/>
            </a:xfrm>
            <a:prstGeom prst="uturnArrow">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U ターン矢印 40"/>
            <p:cNvSpPr/>
            <p:nvPr/>
          </p:nvSpPr>
          <p:spPr>
            <a:xfrm rot="16200000" flipH="1">
              <a:off x="948743" y="4395916"/>
              <a:ext cx="540060" cy="540060"/>
            </a:xfrm>
            <a:prstGeom prst="uturnArrow">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30" name="Rectangle 10"/>
          <p:cNvSpPr>
            <a:spLocks noChangeArrowheads="1"/>
          </p:cNvSpPr>
          <p:nvPr/>
        </p:nvSpPr>
        <p:spPr bwMode="auto">
          <a:xfrm>
            <a:off x="3271042" y="2261529"/>
            <a:ext cx="2378076"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31" name="Rectangle 11"/>
          <p:cNvSpPr>
            <a:spLocks noChangeArrowheads="1"/>
          </p:cNvSpPr>
          <p:nvPr/>
        </p:nvSpPr>
        <p:spPr bwMode="auto">
          <a:xfrm>
            <a:off x="3276518" y="2332967"/>
            <a:ext cx="2372600" cy="447962"/>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p:txBody>
      </p:sp>
      <p:grpSp>
        <p:nvGrpSpPr>
          <p:cNvPr id="5" name="グループ化 4"/>
          <p:cNvGrpSpPr/>
          <p:nvPr/>
        </p:nvGrpSpPr>
        <p:grpSpPr>
          <a:xfrm>
            <a:off x="317225" y="1564189"/>
            <a:ext cx="4715620" cy="3016939"/>
            <a:chOff x="317225" y="1564189"/>
            <a:chExt cx="4715620" cy="3016939"/>
          </a:xfrm>
        </p:grpSpPr>
        <p:sp>
          <p:nvSpPr>
            <p:cNvPr id="37" name="四角形吹き出し 36"/>
            <p:cNvSpPr/>
            <p:nvPr/>
          </p:nvSpPr>
          <p:spPr>
            <a:xfrm>
              <a:off x="317225" y="1564189"/>
              <a:ext cx="3280843" cy="885608"/>
            </a:xfrm>
            <a:prstGeom prst="wedgeRectCallout">
              <a:avLst>
                <a:gd name="adj1" fmla="val 72320"/>
                <a:gd name="adj2" fmla="val 174505"/>
              </a:avLst>
            </a:prstGeom>
            <a:solidFill>
              <a:srgbClr val="79D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親クラスに集約</a:t>
              </a:r>
              <a:endParaRPr kumimoji="1" lang="ja-JP" altLang="en-US" sz="2000" b="1" dirty="0">
                <a:solidFill>
                  <a:schemeClr val="tx1"/>
                </a:solidFill>
              </a:endParaRPr>
            </a:p>
          </p:txBody>
        </p:sp>
        <p:sp>
          <p:nvSpPr>
            <p:cNvPr id="3" name="上矢印吹き出し 2"/>
            <p:cNvSpPr/>
            <p:nvPr/>
          </p:nvSpPr>
          <p:spPr>
            <a:xfrm>
              <a:off x="3887316" y="2780929"/>
              <a:ext cx="1145529" cy="1800199"/>
            </a:xfrm>
            <a:prstGeom prst="upArrowCallout">
              <a:avLst>
                <a:gd name="adj1" fmla="val 16448"/>
                <a:gd name="adj2" fmla="val 27851"/>
                <a:gd name="adj3" fmla="val 23574"/>
                <a:gd name="adj4" fmla="val 9063"/>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ustDataLst>
      <p:tags r:id="rId1"/>
    </p:custDataLst>
    <p:extLst>
      <p:ext uri="{BB962C8B-B14F-4D97-AF65-F5344CB8AC3E}">
        <p14:creationId xmlns:p14="http://schemas.microsoft.com/office/powerpoint/2010/main" val="406224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250"/>
                                        <p:tgtEl>
                                          <p:spTgt spid="44"/>
                                        </p:tgtEl>
                                      </p:cBhvr>
                                    </p:animEffect>
                                  </p:childTnLst>
                                  <p:subTnLst>
                                    <p:set>
                                      <p:cBhvr override="childStyle">
                                        <p:cTn dur="1" fill="hold" display="0" masterRel="nextClick" afterEffect="1"/>
                                        <p:tgtEl>
                                          <p:spTgt spid="4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250"/>
                                        <p:tgtEl>
                                          <p:spTgt spid="43"/>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animEffect transition="in" filter="fade">
                                      <p:cBhvr>
                                        <p:cTn id="15" dur="250"/>
                                        <p:tgtEl>
                                          <p:spTgt spid="11">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4">
                                            <p:txEl>
                                              <p:pRg st="1" end="1"/>
                                            </p:txEl>
                                          </p:spTgt>
                                        </p:tgtEl>
                                        <p:attrNameLst>
                                          <p:attrName>style.visibility</p:attrName>
                                        </p:attrNameLst>
                                      </p:cBhvr>
                                      <p:to>
                                        <p:strVal val="visible"/>
                                      </p:to>
                                    </p:set>
                                    <p:animEffect transition="in" filter="fade">
                                      <p:cBhvr>
                                        <p:cTn id="18" dur="250"/>
                                        <p:tgtEl>
                                          <p:spTgt spid="1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250"/>
                                        <p:tgtEl>
                                          <p:spTgt spid="5"/>
                                        </p:tgtEl>
                                      </p:cBhvr>
                                    </p:animEffect>
                                  </p:childTnLst>
                                </p:cTn>
                              </p:par>
                              <p:par>
                                <p:cTn id="24" presetID="10" presetClass="entr" presetSubtype="0" fill="hold" nodeType="withEffect">
                                  <p:stCondLst>
                                    <p:cond delay="0"/>
                                  </p:stCondLst>
                                  <p:childTnLst>
                                    <p:set>
                                      <p:cBhvr>
                                        <p:cTn id="25" dur="1" fill="hold">
                                          <p:stCondLst>
                                            <p:cond delay="0"/>
                                          </p:stCondLst>
                                        </p:cTn>
                                        <p:tgtEl>
                                          <p:spTgt spid="31">
                                            <p:txEl>
                                              <p:pRg st="0" end="0"/>
                                            </p:txEl>
                                          </p:spTgt>
                                        </p:tgtEl>
                                        <p:attrNameLst>
                                          <p:attrName>style.visibility</p:attrName>
                                        </p:attrNameLst>
                                      </p:cBhvr>
                                      <p:to>
                                        <p:strVal val="visible"/>
                                      </p:to>
                                    </p:set>
                                    <p:animEffect transition="in" filter="fade">
                                      <p:cBhvr>
                                        <p:cTn id="26" dur="250"/>
                                        <p:tgtEl>
                                          <p:spTgt spid="31">
                                            <p:txEl>
                                              <p:pRg st="0" end="0"/>
                                            </p:txEl>
                                          </p:spTgt>
                                        </p:tgtEl>
                                      </p:cBhvr>
                                    </p:animEffect>
                                  </p:childTnLst>
                                </p:cTn>
                              </p:par>
                              <p:par>
                                <p:cTn id="27" presetID="1" presetClass="exit" presetSubtype="0" fill="hold" nodeType="withEffect">
                                  <p:stCondLst>
                                    <p:cond delay="0"/>
                                  </p:stCondLst>
                                  <p:childTnLst>
                                    <p:set>
                                      <p:cBhvr>
                                        <p:cTn id="28" dur="1" fill="hold">
                                          <p:stCondLst>
                                            <p:cond delay="0"/>
                                          </p:stCondLst>
                                        </p:cTn>
                                        <p:tgtEl>
                                          <p:spTgt spid="11">
                                            <p:txEl>
                                              <p:pRg st="0" end="0"/>
                                            </p:txEl>
                                          </p:spTgt>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Template Method </a:t>
            </a:r>
            <a:r>
              <a:rPr kumimoji="1" lang="ja-JP" altLang="en-US" dirty="0" smtClean="0"/>
              <a:t>の形成</a:t>
            </a:r>
            <a:r>
              <a:rPr kumimoji="1" lang="en-US" altLang="ja-JP" dirty="0" smtClean="0"/>
              <a:t/>
            </a:r>
            <a:br>
              <a:rPr kumimoji="1" lang="en-US" altLang="ja-JP" dirty="0" smtClean="0"/>
            </a:br>
            <a:r>
              <a:rPr lang="ja-JP" altLang="en-US" dirty="0"/>
              <a:t>における</a:t>
            </a:r>
            <a:r>
              <a:rPr kumimoji="1" lang="ja-JP" altLang="en-US" dirty="0" smtClean="0"/>
              <a:t>問題点</a:t>
            </a:r>
            <a:endParaRPr kumimoji="1" lang="ja-JP" altLang="en-US" dirty="0"/>
          </a:p>
        </p:txBody>
      </p:sp>
      <p:sp>
        <p:nvSpPr>
          <p:cNvPr id="3" name="コンテンツ プレースホルダ 2"/>
          <p:cNvSpPr>
            <a:spLocks noGrp="1"/>
          </p:cNvSpPr>
          <p:nvPr>
            <p:ph idx="1"/>
          </p:nvPr>
        </p:nvSpPr>
        <p:spPr>
          <a:xfrm>
            <a:off x="457200" y="1600200"/>
            <a:ext cx="8579296" cy="4525963"/>
          </a:xfrm>
        </p:spPr>
        <p:txBody>
          <a:bodyPr/>
          <a:lstStyle/>
          <a:p>
            <a:r>
              <a:rPr lang="ja-JP" altLang="en-US" sz="2800" dirty="0"/>
              <a:t>子</a:t>
            </a:r>
            <a:r>
              <a:rPr lang="ja-JP" altLang="en-US" sz="2800" dirty="0" smtClean="0"/>
              <a:t>クラスに抽出するメソッドの範囲の選択が困難</a:t>
            </a:r>
            <a:endParaRPr lang="en-US" altLang="ja-JP" sz="2800" dirty="0" smtClean="0"/>
          </a:p>
          <a:p>
            <a:pPr lvl="1"/>
            <a:r>
              <a:rPr lang="en-US" altLang="ja-JP" sz="2400" dirty="0" smtClean="0"/>
              <a:t>1 : </a:t>
            </a:r>
            <a:r>
              <a:rPr lang="ja-JP" altLang="en-US" sz="2400" dirty="0" smtClean="0"/>
              <a:t>抽出後に類似メソッドが一致する</a:t>
            </a:r>
            <a:endParaRPr lang="en-US" altLang="ja-JP" sz="2400" dirty="0" smtClean="0"/>
          </a:p>
          <a:p>
            <a:pPr lvl="1"/>
            <a:r>
              <a:rPr lang="en-US" altLang="ja-JP" sz="2400" dirty="0" smtClean="0"/>
              <a:t>2 : </a:t>
            </a:r>
            <a:r>
              <a:rPr lang="ja-JP" altLang="en-US" sz="2400" dirty="0" smtClean="0"/>
              <a:t>凝集度が高くなるよう抽出する </a:t>
            </a:r>
            <a:r>
              <a:rPr lang="en-US" altLang="ja-JP" sz="2400" dirty="0" smtClean="0"/>
              <a:t>(</a:t>
            </a:r>
            <a:r>
              <a:rPr lang="ja-JP" altLang="en-US" sz="2400" dirty="0" smtClean="0"/>
              <a:t>保守性，可読性の向上</a:t>
            </a:r>
            <a:r>
              <a:rPr lang="en-US" altLang="ja-JP" sz="2400" dirty="0" smtClean="0"/>
              <a:t>)</a:t>
            </a:r>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sp>
        <p:nvSpPr>
          <p:cNvPr id="6" name="AutoShape 15"/>
          <p:cNvSpPr>
            <a:spLocks noChangeArrowheads="1"/>
          </p:cNvSpPr>
          <p:nvPr/>
        </p:nvSpPr>
        <p:spPr bwMode="auto">
          <a:xfrm flipV="1">
            <a:off x="280338" y="3654646"/>
            <a:ext cx="3283550" cy="2592289"/>
          </a:xfrm>
          <a:prstGeom prst="foldedCorner">
            <a:avLst>
              <a:gd name="adj" fmla="val 0"/>
            </a:avLst>
          </a:prstGeom>
          <a:solidFill>
            <a:srgbClr val="FFFFCC"/>
          </a:solidFill>
          <a:ln w="9525">
            <a:solidFill>
              <a:schemeClr val="tx1"/>
            </a:solidFill>
            <a:round/>
            <a:headEnd/>
            <a:tailEnd/>
          </a:ln>
          <a:effectLst/>
        </p:spPr>
        <p:txBody>
          <a:bodyPr rot="10800000" wrap="none" lIns="180000" anchor="t" anchorCtr="0"/>
          <a:lstStyle/>
          <a:p>
            <a:pPr>
              <a:spcAft>
                <a:spcPts val="800"/>
              </a:spcAft>
            </a:pPr>
            <a:r>
              <a:rPr lang="en-US" altLang="ja-JP" sz="1400" dirty="0" smtClean="0">
                <a:latin typeface="+mn-lt"/>
                <a:cs typeface="Consolas" pitchFamily="49" charset="0"/>
              </a:rPr>
              <a:t>if(</a:t>
            </a:r>
            <a:r>
              <a:rPr lang="en-US" altLang="ja-JP" sz="1400" dirty="0" err="1" smtClean="0">
                <a:latin typeface="+mn-lt"/>
                <a:cs typeface="Consolas" pitchFamily="49" charset="0"/>
              </a:rPr>
              <a:t>finalBuffer.remaining</a:t>
            </a:r>
            <a:r>
              <a:rPr lang="en-US" altLang="ja-JP" sz="1400" dirty="0" smtClean="0">
                <a:latin typeface="+mn-lt"/>
                <a:cs typeface="Consolas" pitchFamily="49" charset="0"/>
              </a:rPr>
              <a:t>() &lt; 8) {</a:t>
            </a:r>
          </a:p>
          <a:p>
            <a:pPr>
              <a:spcAft>
                <a:spcPts val="800"/>
              </a:spcAft>
            </a:pPr>
            <a:r>
              <a:rPr lang="ja-JP" altLang="en-US" sz="1400" dirty="0" smtClean="0">
                <a:latin typeface="+mn-lt"/>
                <a:cs typeface="Consolas" pitchFamily="49" charset="0"/>
              </a:rPr>
              <a:t>  </a:t>
            </a:r>
            <a:r>
              <a:rPr lang="en-US" altLang="ja-JP" sz="1400" dirty="0" smtClean="0">
                <a:latin typeface="+mn-lt"/>
                <a:cs typeface="Consolas" pitchFamily="49" charset="0"/>
              </a:rPr>
              <a:t>while(</a:t>
            </a:r>
            <a:r>
              <a:rPr lang="en-US" altLang="ja-JP" sz="1400" dirty="0" err="1" smtClean="0">
                <a:latin typeface="+mn-lt"/>
                <a:cs typeface="Consolas" pitchFamily="49" charset="0"/>
              </a:rPr>
              <a:t>finalBuffer.remaining</a:t>
            </a:r>
            <a:r>
              <a:rPr lang="en-US" altLang="ja-JP" sz="1400" dirty="0" smtClean="0">
                <a:latin typeface="+mn-lt"/>
                <a:cs typeface="Consolas" pitchFamily="49" charset="0"/>
              </a:rPr>
              <a:t>() &gt; 0) {</a:t>
            </a:r>
          </a:p>
          <a:p>
            <a:pPr>
              <a:spcAft>
                <a:spcPts val="800"/>
              </a:spcAft>
            </a:pPr>
            <a:r>
              <a:rPr lang="en-US" altLang="ja-JP" sz="1400" dirty="0" smtClean="0">
                <a:latin typeface="+mn-lt"/>
                <a:cs typeface="Consolas" pitchFamily="49" charset="0"/>
              </a:rPr>
              <a:t>    </a:t>
            </a:r>
            <a:r>
              <a:rPr lang="en-US" altLang="ja-JP" sz="1400" dirty="0" err="1" smtClean="0">
                <a:latin typeface="+mn-lt"/>
                <a:cs typeface="Consolas" pitchFamily="49" charset="0"/>
              </a:rPr>
              <a:t>finalBuffer.put</a:t>
            </a:r>
            <a:r>
              <a:rPr lang="en-US" altLang="ja-JP" sz="1400" dirty="0" smtClean="0">
                <a:latin typeface="+mn-lt"/>
                <a:cs typeface="Consolas" pitchFamily="49" charset="0"/>
              </a:rPr>
              <a:t>((byte)0);</a:t>
            </a:r>
          </a:p>
          <a:p>
            <a:pPr>
              <a:spcAft>
                <a:spcPts val="800"/>
              </a:spcAft>
            </a:pPr>
            <a:r>
              <a:rPr lang="en-US" altLang="ja-JP" sz="1400" dirty="0" smtClean="0">
                <a:latin typeface="+mn-lt"/>
                <a:cs typeface="Consolas" pitchFamily="49" charset="0"/>
              </a:rPr>
              <a:t>  }</a:t>
            </a:r>
          </a:p>
          <a:p>
            <a:pPr>
              <a:spcAft>
                <a:spcPts val="800"/>
              </a:spcAft>
            </a:pPr>
            <a:r>
              <a:rPr lang="en-US" altLang="ja-JP" sz="1400" dirty="0" smtClean="0">
                <a:latin typeface="+mn-lt"/>
                <a:cs typeface="Consolas" pitchFamily="49" charset="0"/>
              </a:rPr>
              <a:t>  </a:t>
            </a:r>
            <a:r>
              <a:rPr lang="en-US" altLang="ja-JP" sz="1400" dirty="0" err="1" smtClean="0">
                <a:latin typeface="+mn-lt"/>
                <a:cs typeface="Consolas" pitchFamily="49" charset="0"/>
              </a:rPr>
              <a:t>finalBuffer.position</a:t>
            </a:r>
            <a:r>
              <a:rPr lang="en-US" altLang="ja-JP" sz="1400" dirty="0" smtClean="0">
                <a:latin typeface="+mn-lt"/>
                <a:cs typeface="Consolas" pitchFamily="49" charset="0"/>
              </a:rPr>
              <a:t>(0);</a:t>
            </a:r>
          </a:p>
          <a:p>
            <a:pPr>
              <a:spcAft>
                <a:spcPts val="800"/>
              </a:spcAft>
            </a:pPr>
            <a:r>
              <a:rPr lang="en-US" altLang="ja-JP" sz="1400" dirty="0" smtClean="0">
                <a:latin typeface="+mn-lt"/>
                <a:cs typeface="Consolas" pitchFamily="49" charset="0"/>
              </a:rPr>
              <a:t>  </a:t>
            </a:r>
            <a:r>
              <a:rPr lang="en-US" altLang="ja-JP" sz="1400" dirty="0" smtClean="0">
                <a:solidFill>
                  <a:srgbClr val="FF0000"/>
                </a:solidFill>
                <a:latin typeface="+mn-lt"/>
                <a:cs typeface="Consolas" pitchFamily="49" charset="0"/>
              </a:rPr>
              <a:t>transform(</a:t>
            </a:r>
            <a:r>
              <a:rPr lang="en-US" altLang="ja-JP" sz="1400" dirty="0" err="1" smtClean="0">
                <a:solidFill>
                  <a:srgbClr val="FF0000"/>
                </a:solidFill>
                <a:latin typeface="+mn-lt"/>
                <a:cs typeface="Consolas" pitchFamily="49" charset="0"/>
              </a:rPr>
              <a:t>finalBuffer</a:t>
            </a:r>
            <a:r>
              <a:rPr lang="en-US" altLang="ja-JP" sz="1400" dirty="0" smtClean="0">
                <a:solidFill>
                  <a:srgbClr val="FF0000"/>
                </a:solidFill>
                <a:latin typeface="+mn-lt"/>
                <a:cs typeface="Consolas" pitchFamily="49" charset="0"/>
              </a:rPr>
              <a:t>);</a:t>
            </a:r>
          </a:p>
          <a:p>
            <a:pPr>
              <a:spcAft>
                <a:spcPts val="800"/>
              </a:spcAft>
            </a:pPr>
            <a:r>
              <a:rPr lang="en-US" altLang="ja-JP" sz="1400" dirty="0" smtClean="0">
                <a:latin typeface="+mn-lt"/>
                <a:cs typeface="Consolas" pitchFamily="49" charset="0"/>
              </a:rPr>
              <a:t>  </a:t>
            </a:r>
            <a:r>
              <a:rPr lang="en-US" altLang="ja-JP" sz="1400" dirty="0" err="1" smtClean="0">
                <a:latin typeface="+mn-lt"/>
                <a:cs typeface="Consolas" pitchFamily="49" charset="0"/>
              </a:rPr>
              <a:t>finalBuffer.position</a:t>
            </a:r>
            <a:r>
              <a:rPr lang="en-US" altLang="ja-JP" sz="1400" dirty="0" smtClean="0">
                <a:latin typeface="+mn-lt"/>
                <a:cs typeface="Consolas" pitchFamily="49" charset="0"/>
              </a:rPr>
              <a:t>(0);</a:t>
            </a:r>
          </a:p>
          <a:p>
            <a:pPr>
              <a:spcAft>
                <a:spcPts val="800"/>
              </a:spcAft>
            </a:pPr>
            <a:r>
              <a:rPr lang="en-US" altLang="ja-JP" sz="1400" dirty="0" smtClean="0">
                <a:latin typeface="+mn-lt"/>
                <a:cs typeface="Consolas" pitchFamily="49" charset="0"/>
              </a:rPr>
              <a:t>}</a:t>
            </a:r>
          </a:p>
        </p:txBody>
      </p:sp>
      <p:sp>
        <p:nvSpPr>
          <p:cNvPr id="8" name="正方形/長方形 7"/>
          <p:cNvSpPr/>
          <p:nvPr/>
        </p:nvSpPr>
        <p:spPr>
          <a:xfrm>
            <a:off x="496362" y="5238825"/>
            <a:ext cx="2160240" cy="329729"/>
          </a:xfrm>
          <a:prstGeom prst="rect">
            <a:avLst/>
          </a:prstGeom>
          <a:no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24354" y="4950793"/>
            <a:ext cx="2448000" cy="9000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352346" y="3966434"/>
            <a:ext cx="3067526" cy="1944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AutoShape 15"/>
          <p:cNvSpPr>
            <a:spLocks noChangeArrowheads="1"/>
          </p:cNvSpPr>
          <p:nvPr/>
        </p:nvSpPr>
        <p:spPr bwMode="auto">
          <a:xfrm flipV="1">
            <a:off x="5505278" y="3642288"/>
            <a:ext cx="3456488" cy="2592289"/>
          </a:xfrm>
          <a:prstGeom prst="foldedCorner">
            <a:avLst>
              <a:gd name="adj" fmla="val 0"/>
            </a:avLst>
          </a:prstGeom>
          <a:solidFill>
            <a:srgbClr val="FFFFCC"/>
          </a:solidFill>
          <a:ln w="9525">
            <a:solidFill>
              <a:schemeClr val="tx1"/>
            </a:solidFill>
            <a:round/>
            <a:headEnd/>
            <a:tailEnd/>
          </a:ln>
          <a:effectLst/>
        </p:spPr>
        <p:txBody>
          <a:bodyPr rot="10800000" wrap="none" lIns="180000" anchor="t" anchorCtr="0"/>
          <a:lstStyle/>
          <a:p>
            <a:pPr>
              <a:spcAft>
                <a:spcPts val="800"/>
              </a:spcAft>
            </a:pPr>
            <a:r>
              <a:rPr lang="en-US" altLang="ja-JP" sz="1400" dirty="0" smtClean="0">
                <a:latin typeface="+mn-lt"/>
                <a:cs typeface="Consolas" pitchFamily="49" charset="0"/>
              </a:rPr>
              <a:t>if(</a:t>
            </a:r>
            <a:r>
              <a:rPr lang="en-US" altLang="ja-JP" sz="1400" dirty="0" err="1" smtClean="0">
                <a:latin typeface="+mn-lt"/>
                <a:cs typeface="Consolas" pitchFamily="49" charset="0"/>
              </a:rPr>
              <a:t>finalBuffer.remaining</a:t>
            </a:r>
            <a:r>
              <a:rPr lang="en-US" altLang="ja-JP" sz="1400" dirty="0" smtClean="0">
                <a:latin typeface="+mn-lt"/>
                <a:cs typeface="Consolas" pitchFamily="49" charset="0"/>
              </a:rPr>
              <a:t>() &lt; 8) {</a:t>
            </a:r>
          </a:p>
          <a:p>
            <a:pPr>
              <a:spcAft>
                <a:spcPts val="800"/>
              </a:spcAft>
            </a:pPr>
            <a:r>
              <a:rPr lang="ja-JP" altLang="en-US" sz="1400" dirty="0" smtClean="0">
                <a:latin typeface="+mn-lt"/>
                <a:cs typeface="Consolas" pitchFamily="49" charset="0"/>
              </a:rPr>
              <a:t>  </a:t>
            </a:r>
            <a:r>
              <a:rPr lang="en-US" altLang="ja-JP" sz="1400" dirty="0" smtClean="0">
                <a:latin typeface="+mn-lt"/>
                <a:cs typeface="Consolas" pitchFamily="49" charset="0"/>
              </a:rPr>
              <a:t>while(</a:t>
            </a:r>
            <a:r>
              <a:rPr lang="en-US" altLang="ja-JP" sz="1400" dirty="0" err="1" smtClean="0">
                <a:latin typeface="+mn-lt"/>
                <a:cs typeface="Consolas" pitchFamily="49" charset="0"/>
              </a:rPr>
              <a:t>finalBuffer.remaining</a:t>
            </a:r>
            <a:r>
              <a:rPr lang="en-US" altLang="ja-JP" sz="1400" dirty="0" smtClean="0">
                <a:latin typeface="+mn-lt"/>
                <a:cs typeface="Consolas" pitchFamily="49" charset="0"/>
              </a:rPr>
              <a:t>() &gt; 0) {</a:t>
            </a:r>
          </a:p>
          <a:p>
            <a:pPr>
              <a:spcAft>
                <a:spcPts val="800"/>
              </a:spcAft>
            </a:pPr>
            <a:r>
              <a:rPr lang="en-US" altLang="ja-JP" sz="1400" dirty="0" smtClean="0">
                <a:latin typeface="+mn-lt"/>
                <a:cs typeface="Consolas" pitchFamily="49" charset="0"/>
              </a:rPr>
              <a:t>    </a:t>
            </a:r>
            <a:r>
              <a:rPr lang="en-US" altLang="ja-JP" sz="1400" dirty="0" err="1" smtClean="0">
                <a:latin typeface="+mn-lt"/>
                <a:cs typeface="Consolas" pitchFamily="49" charset="0"/>
              </a:rPr>
              <a:t>finalBuffer.put</a:t>
            </a:r>
            <a:r>
              <a:rPr lang="en-US" altLang="ja-JP" sz="1400" dirty="0" smtClean="0">
                <a:latin typeface="+mn-lt"/>
                <a:cs typeface="Consolas" pitchFamily="49" charset="0"/>
              </a:rPr>
              <a:t>((byte)0);</a:t>
            </a:r>
          </a:p>
          <a:p>
            <a:pPr>
              <a:spcAft>
                <a:spcPts val="800"/>
              </a:spcAft>
            </a:pPr>
            <a:r>
              <a:rPr lang="en-US" altLang="ja-JP" sz="1400" dirty="0" smtClean="0">
                <a:latin typeface="+mn-lt"/>
                <a:cs typeface="Consolas" pitchFamily="49" charset="0"/>
              </a:rPr>
              <a:t>  }</a:t>
            </a:r>
          </a:p>
          <a:p>
            <a:pPr>
              <a:spcAft>
                <a:spcPts val="800"/>
              </a:spcAft>
            </a:pPr>
            <a:r>
              <a:rPr lang="en-US" altLang="ja-JP" sz="1400" dirty="0" smtClean="0">
                <a:latin typeface="+mn-lt"/>
                <a:cs typeface="Consolas" pitchFamily="49" charset="0"/>
              </a:rPr>
              <a:t>  </a:t>
            </a:r>
            <a:r>
              <a:rPr lang="en-US" altLang="ja-JP" sz="1400" dirty="0" err="1" smtClean="0">
                <a:latin typeface="+mn-lt"/>
                <a:cs typeface="Consolas" pitchFamily="49" charset="0"/>
              </a:rPr>
              <a:t>finalBuffer.position</a:t>
            </a:r>
            <a:r>
              <a:rPr lang="en-US" altLang="ja-JP" sz="1400" dirty="0" smtClean="0">
                <a:latin typeface="+mn-lt"/>
                <a:cs typeface="Consolas" pitchFamily="49" charset="0"/>
              </a:rPr>
              <a:t>(0);</a:t>
            </a:r>
          </a:p>
          <a:p>
            <a:pPr>
              <a:spcAft>
                <a:spcPts val="800"/>
              </a:spcAft>
            </a:pPr>
            <a:r>
              <a:rPr lang="en-US" altLang="ja-JP" sz="1400" dirty="0" smtClean="0">
                <a:latin typeface="+mn-lt"/>
                <a:cs typeface="Consolas" pitchFamily="49" charset="0"/>
              </a:rPr>
              <a:t>  </a:t>
            </a:r>
            <a:r>
              <a:rPr lang="en-US" altLang="ja-JP" sz="1400" dirty="0" smtClean="0">
                <a:solidFill>
                  <a:srgbClr val="FF0000"/>
                </a:solidFill>
                <a:latin typeface="+mn-lt"/>
                <a:cs typeface="Consolas" pitchFamily="49" charset="0"/>
              </a:rPr>
              <a:t>transform(</a:t>
            </a:r>
            <a:r>
              <a:rPr lang="en-US" altLang="ja-JP" sz="1400" dirty="0" err="1" smtClean="0">
                <a:solidFill>
                  <a:srgbClr val="FF0000"/>
                </a:solidFill>
                <a:latin typeface="+mn-lt"/>
                <a:cs typeface="Consolas" pitchFamily="49" charset="0"/>
              </a:rPr>
              <a:t>finalBuffer.array</a:t>
            </a:r>
            <a:r>
              <a:rPr lang="en-US" altLang="ja-JP" sz="1400" dirty="0" smtClean="0">
                <a:solidFill>
                  <a:srgbClr val="FF0000"/>
                </a:solidFill>
                <a:latin typeface="+mn-lt"/>
                <a:cs typeface="Consolas" pitchFamily="49" charset="0"/>
              </a:rPr>
              <a:t>(),0);</a:t>
            </a:r>
          </a:p>
          <a:p>
            <a:pPr>
              <a:spcAft>
                <a:spcPts val="800"/>
              </a:spcAft>
            </a:pPr>
            <a:r>
              <a:rPr lang="en-US" altLang="ja-JP" sz="1400" dirty="0" smtClean="0">
                <a:latin typeface="+mn-lt"/>
                <a:cs typeface="Consolas" pitchFamily="49" charset="0"/>
              </a:rPr>
              <a:t>  finalBuffer.position(0);</a:t>
            </a:r>
          </a:p>
          <a:p>
            <a:pPr>
              <a:spcAft>
                <a:spcPts val="800"/>
              </a:spcAft>
            </a:pPr>
            <a:r>
              <a:rPr lang="en-US" altLang="ja-JP" sz="1400" dirty="0" smtClean="0">
                <a:latin typeface="+mn-lt"/>
                <a:cs typeface="Consolas" pitchFamily="49" charset="0"/>
              </a:rPr>
              <a:t>}</a:t>
            </a:r>
          </a:p>
        </p:txBody>
      </p:sp>
      <p:sp>
        <p:nvSpPr>
          <p:cNvPr id="44" name="正方形/長方形 43"/>
          <p:cNvSpPr/>
          <p:nvPr/>
        </p:nvSpPr>
        <p:spPr>
          <a:xfrm>
            <a:off x="5699246" y="5218582"/>
            <a:ext cx="2582908" cy="360040"/>
          </a:xfrm>
          <a:prstGeom prst="rect">
            <a:avLst/>
          </a:prstGeom>
          <a:no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5627238" y="4918783"/>
            <a:ext cx="2937548" cy="9000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5555230" y="3996806"/>
            <a:ext cx="3214599" cy="19064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11559" y="3140968"/>
            <a:ext cx="7565049" cy="627810"/>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コードを読んで処理のまとまりを見つけるのは難しい</a:t>
            </a:r>
            <a:endParaRPr lang="en-US" altLang="ja-JP" sz="2400" dirty="0" smtClean="0">
              <a:solidFill>
                <a:schemeClr val="tx1"/>
              </a:solidFill>
            </a:endParaRPr>
          </a:p>
        </p:txBody>
      </p:sp>
    </p:spTree>
    <p:custDataLst>
      <p:tags r:id="rId1"/>
    </p:custDataLst>
    <p:extLst>
      <p:ext uri="{BB962C8B-B14F-4D97-AF65-F5344CB8AC3E}">
        <p14:creationId xmlns:p14="http://schemas.microsoft.com/office/powerpoint/2010/main" val="1584884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5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5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25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250"/>
                                        <p:tgtEl>
                                          <p:spTgt spid="4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fade">
                                      <p:cBhvr>
                                        <p:cTn id="19" dur="250"/>
                                        <p:tgtEl>
                                          <p:spTgt spid="4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fade">
                                      <p:cBhvr>
                                        <p:cTn id="22" dur="250"/>
                                        <p:tgtEl>
                                          <p:spTgt spid="4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25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3" grpId="0" animBg="1"/>
      <p:bldP spid="44" grpId="0" animBg="1"/>
      <p:bldP spid="45" grpId="0" animBg="1"/>
      <p:bldP spid="46"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3" name="コンテンツ プレースホルダー 2"/>
          <p:cNvSpPr>
            <a:spLocks noGrp="1"/>
          </p:cNvSpPr>
          <p:nvPr>
            <p:ph idx="1"/>
          </p:nvPr>
        </p:nvSpPr>
        <p:spPr>
          <a:xfrm>
            <a:off x="457200" y="1600200"/>
            <a:ext cx="8297031" cy="4525963"/>
          </a:xfrm>
        </p:spPr>
        <p:txBody>
          <a:bodyPr/>
          <a:lstStyle/>
          <a:p>
            <a:r>
              <a:rPr kumimoji="1" lang="ja-JP" altLang="en-US" sz="2800" dirty="0" smtClean="0"/>
              <a:t>井岡らの手法 </a:t>
            </a:r>
            <a:r>
              <a:rPr kumimoji="1" lang="en-US" altLang="ja-JP" sz="2800" dirty="0" smtClean="0"/>
              <a:t>[2]</a:t>
            </a:r>
          </a:p>
          <a:p>
            <a:pPr lvl="1"/>
            <a:r>
              <a:rPr lang="ja-JP" altLang="en-US" sz="2400" dirty="0" smtClean="0"/>
              <a:t> 類似メソッドの集約候補を検出して提示</a:t>
            </a:r>
            <a:endParaRPr lang="en-US" altLang="ja-JP" sz="2400" dirty="0" smtClean="0"/>
          </a:p>
          <a:p>
            <a:pPr marL="457200" lvl="1" indent="0">
              <a:buNone/>
            </a:pPr>
            <a:endParaRPr lang="en-US" altLang="ja-JP" dirty="0" smtClean="0"/>
          </a:p>
          <a:p>
            <a:r>
              <a:rPr lang="ja-JP" altLang="en-US" sz="2800" dirty="0" smtClean="0"/>
              <a:t>凝集度メトリクス </a:t>
            </a:r>
            <a:r>
              <a:rPr lang="en-US" altLang="ja-JP" sz="2800" dirty="0" smtClean="0"/>
              <a:t>COB </a:t>
            </a:r>
            <a:r>
              <a:rPr lang="ja-JP" altLang="en-US" sz="2800" dirty="0" smtClean="0"/>
              <a:t>を用いて候補を順位付け</a:t>
            </a:r>
            <a:endParaRPr lang="en-US" altLang="ja-JP" sz="2800" dirty="0" smtClean="0"/>
          </a:p>
          <a:p>
            <a:pPr lvl="1"/>
            <a:r>
              <a:rPr lang="ja-JP" altLang="en-US" sz="2400" dirty="0"/>
              <a:t> </a:t>
            </a:r>
            <a:r>
              <a:rPr lang="ja-JP" altLang="en-US" sz="2400" dirty="0" smtClean="0"/>
              <a:t>凝集度</a:t>
            </a:r>
            <a:r>
              <a:rPr lang="ja-JP" altLang="en-US" sz="2400" dirty="0"/>
              <a:t>の高い</a:t>
            </a:r>
            <a:r>
              <a:rPr lang="ja-JP" altLang="en-US" sz="2400" dirty="0" smtClean="0"/>
              <a:t>候補から先に利用者に提示する</a:t>
            </a:r>
            <a:endParaRPr lang="en-US" altLang="ja-JP" sz="2400" dirty="0" smtClean="0"/>
          </a:p>
          <a:p>
            <a:pPr lvl="1"/>
            <a:r>
              <a:rPr lang="en-US" altLang="ja-JP" sz="2400" dirty="0"/>
              <a:t> </a:t>
            </a:r>
            <a:r>
              <a:rPr lang="ja-JP" altLang="en-US" sz="2400" dirty="0"/>
              <a:t>利用者</a:t>
            </a:r>
            <a:r>
              <a:rPr lang="ja-JP" altLang="en-US" sz="2400" dirty="0" smtClean="0"/>
              <a:t>の候補選択の作業を支援する</a:t>
            </a:r>
            <a:endParaRPr lang="en-US" altLang="ja-JP" sz="2400" dirty="0"/>
          </a:p>
          <a:p>
            <a:pPr lvl="1"/>
            <a:endParaRPr lang="en-US" altLang="ja-JP" b="1" dirty="0" smtClean="0"/>
          </a:p>
          <a:p>
            <a:pPr lvl="1"/>
            <a:endParaRPr lang="en-US" altLang="ja-JP" dirty="0" smtClean="0"/>
          </a:p>
        </p:txBody>
      </p:sp>
      <p:sp>
        <p:nvSpPr>
          <p:cNvPr id="7" name="テキスト ボックス 6"/>
          <p:cNvSpPr txBox="1"/>
          <p:nvPr/>
        </p:nvSpPr>
        <p:spPr>
          <a:xfrm>
            <a:off x="1553431" y="6136514"/>
            <a:ext cx="7200800" cy="584775"/>
          </a:xfrm>
          <a:prstGeom prst="rect">
            <a:avLst/>
          </a:prstGeom>
          <a:noFill/>
        </p:spPr>
        <p:txBody>
          <a:bodyPr wrap="square" rtlCol="0">
            <a:spAutoFit/>
          </a:bodyPr>
          <a:lstStyle/>
          <a:p>
            <a:r>
              <a:rPr lang="en-US" altLang="ja-JP" sz="1600" dirty="0" smtClean="0">
                <a:solidFill>
                  <a:schemeClr val="bg2">
                    <a:lumMod val="75000"/>
                  </a:schemeClr>
                </a:solidFill>
                <a:latin typeface="+mn-ea"/>
              </a:rPr>
              <a:t>[2] </a:t>
            </a:r>
            <a:r>
              <a:rPr lang="en-US" altLang="ja-JP" sz="1600" dirty="0" smtClean="0">
                <a:solidFill>
                  <a:schemeClr val="bg2">
                    <a:lumMod val="75000"/>
                  </a:schemeClr>
                </a:solidFill>
              </a:rPr>
              <a:t>Masakazu </a:t>
            </a:r>
            <a:r>
              <a:rPr lang="en-US" altLang="ja-JP" sz="1600" dirty="0" err="1" smtClean="0">
                <a:solidFill>
                  <a:schemeClr val="bg2">
                    <a:lumMod val="75000"/>
                  </a:schemeClr>
                </a:solidFill>
              </a:rPr>
              <a:t>Ioka</a:t>
            </a:r>
            <a:r>
              <a:rPr lang="en-US" altLang="ja-JP" sz="1600" dirty="0" smtClean="0">
                <a:solidFill>
                  <a:schemeClr val="bg2">
                    <a:lumMod val="75000"/>
                  </a:schemeClr>
                </a:solidFill>
              </a:rPr>
              <a:t> et al. : "A Tool Support to Merge Similar Methods</a:t>
            </a:r>
          </a:p>
          <a:p>
            <a:r>
              <a:rPr lang="en-US" altLang="ja-JP" sz="1600" dirty="0" smtClean="0">
                <a:solidFill>
                  <a:schemeClr val="bg2">
                    <a:lumMod val="75000"/>
                  </a:schemeClr>
                </a:solidFill>
              </a:rPr>
              <a:t> </a:t>
            </a:r>
            <a:r>
              <a:rPr lang="ja-JP" altLang="en-US" sz="1600" dirty="0" smtClean="0">
                <a:solidFill>
                  <a:schemeClr val="bg2">
                    <a:lumMod val="75000"/>
                  </a:schemeClr>
                </a:solidFill>
              </a:rPr>
              <a:t>　</a:t>
            </a:r>
            <a:r>
              <a:rPr lang="en-US" altLang="ja-JP" sz="1600" dirty="0" smtClean="0">
                <a:solidFill>
                  <a:schemeClr val="bg2">
                    <a:lumMod val="75000"/>
                  </a:schemeClr>
                </a:solidFill>
              </a:rPr>
              <a:t>with a Cohesion Metric COB", IWESEP, 2011.</a:t>
            </a:r>
            <a:endParaRPr lang="en-US" altLang="ja-JP" sz="1600" i="1" dirty="0" smtClean="0">
              <a:solidFill>
                <a:schemeClr val="bg2">
                  <a:lumMod val="75000"/>
                </a:schemeClr>
              </a:solidFill>
            </a:endParaRPr>
          </a:p>
        </p:txBody>
      </p:sp>
    </p:spTree>
    <p:extLst>
      <p:ext uri="{BB962C8B-B14F-4D97-AF65-F5344CB8AC3E}">
        <p14:creationId xmlns:p14="http://schemas.microsoft.com/office/powerpoint/2010/main" val="27518929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正方形/長方形 106"/>
          <p:cNvSpPr/>
          <p:nvPr/>
        </p:nvSpPr>
        <p:spPr>
          <a:xfrm>
            <a:off x="2961295" y="3858306"/>
            <a:ext cx="242553" cy="2376264"/>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nchorCtr="0">
            <a:noAutofit/>
          </a:bodyPr>
          <a:lstStyle/>
          <a:p>
            <a:pPr algn="ctr">
              <a:spcAft>
                <a:spcPts val="600"/>
              </a:spcAft>
            </a:pPr>
            <a:r>
              <a:rPr kumimoji="1" lang="en-US" altLang="ja-JP" sz="1400" dirty="0" smtClean="0">
                <a:solidFill>
                  <a:schemeClr val="tx1"/>
                </a:solidFill>
              </a:rPr>
              <a:t>1</a:t>
            </a:r>
          </a:p>
          <a:p>
            <a:pPr algn="ctr">
              <a:spcAft>
                <a:spcPts val="600"/>
              </a:spcAft>
            </a:pPr>
            <a:r>
              <a:rPr lang="en-US" altLang="ja-JP" sz="1400" dirty="0" smtClean="0">
                <a:solidFill>
                  <a:schemeClr val="tx1"/>
                </a:solidFill>
              </a:rPr>
              <a:t>2</a:t>
            </a:r>
          </a:p>
          <a:p>
            <a:pPr algn="ctr">
              <a:spcAft>
                <a:spcPts val="600"/>
              </a:spcAft>
            </a:pPr>
            <a:r>
              <a:rPr kumimoji="1" lang="en-US" altLang="ja-JP" sz="1400" dirty="0" smtClean="0">
                <a:solidFill>
                  <a:schemeClr val="tx1"/>
                </a:solidFill>
              </a:rPr>
              <a:t>3</a:t>
            </a:r>
          </a:p>
          <a:p>
            <a:pPr algn="ctr">
              <a:spcAft>
                <a:spcPts val="600"/>
              </a:spcAft>
            </a:pPr>
            <a:r>
              <a:rPr lang="en-US" altLang="ja-JP" sz="1400" dirty="0" smtClean="0">
                <a:solidFill>
                  <a:schemeClr val="tx1"/>
                </a:solidFill>
              </a:rPr>
              <a:t>4</a:t>
            </a:r>
          </a:p>
          <a:p>
            <a:pPr algn="ctr">
              <a:spcAft>
                <a:spcPts val="600"/>
              </a:spcAft>
            </a:pPr>
            <a:r>
              <a:rPr lang="en-US" altLang="ja-JP" sz="1400" dirty="0" smtClean="0">
                <a:solidFill>
                  <a:schemeClr val="tx1"/>
                </a:solidFill>
              </a:rPr>
              <a:t>5</a:t>
            </a:r>
          </a:p>
          <a:p>
            <a:pPr algn="ctr">
              <a:spcAft>
                <a:spcPts val="600"/>
              </a:spcAft>
            </a:pPr>
            <a:r>
              <a:rPr kumimoji="1" lang="en-US" altLang="ja-JP" sz="1400" dirty="0" smtClean="0">
                <a:solidFill>
                  <a:schemeClr val="tx1"/>
                </a:solidFill>
              </a:rPr>
              <a:t>6</a:t>
            </a:r>
          </a:p>
          <a:p>
            <a:pPr algn="ctr">
              <a:spcAft>
                <a:spcPts val="600"/>
              </a:spcAft>
            </a:pPr>
            <a:r>
              <a:rPr lang="en-US" altLang="ja-JP" sz="1400" dirty="0" smtClean="0">
                <a:solidFill>
                  <a:schemeClr val="tx1"/>
                </a:solidFill>
              </a:rPr>
              <a:t>7</a:t>
            </a:r>
          </a:p>
          <a:p>
            <a:pPr algn="ctr">
              <a:spcAft>
                <a:spcPts val="600"/>
              </a:spcAft>
            </a:pPr>
            <a:r>
              <a:rPr kumimoji="1" lang="en-US" altLang="ja-JP" sz="1400" dirty="0" smtClean="0">
                <a:solidFill>
                  <a:schemeClr val="tx1"/>
                </a:solidFill>
              </a:rPr>
              <a:t>8</a:t>
            </a:r>
          </a:p>
        </p:txBody>
      </p:sp>
      <p:sp>
        <p:nvSpPr>
          <p:cNvPr id="3" name="コンテンツ プレースホルダー 2"/>
          <p:cNvSpPr>
            <a:spLocks noGrp="1"/>
          </p:cNvSpPr>
          <p:nvPr>
            <p:ph idx="1"/>
          </p:nvPr>
        </p:nvSpPr>
        <p:spPr>
          <a:xfrm>
            <a:off x="467544" y="1628800"/>
            <a:ext cx="8568952" cy="4525963"/>
          </a:xfrm>
        </p:spPr>
        <p:txBody>
          <a:bodyPr/>
          <a:lstStyle/>
          <a:p>
            <a:r>
              <a:rPr lang="ja-JP" altLang="en-US" sz="2800" dirty="0" smtClean="0"/>
              <a:t>コード中の</a:t>
            </a:r>
            <a:r>
              <a:rPr kumimoji="1" lang="ja-JP" altLang="en-US" sz="2800" dirty="0" smtClean="0"/>
              <a:t>ブロック間の協調関係から凝集度を算出</a:t>
            </a:r>
            <a:endParaRPr kumimoji="1" lang="en-US" altLang="ja-JP" sz="2800" dirty="0" smtClean="0"/>
          </a:p>
          <a:p>
            <a:pPr lvl="1"/>
            <a:r>
              <a:rPr lang="en-US" altLang="ja-JP" sz="2400" dirty="0"/>
              <a:t> </a:t>
            </a:r>
            <a:r>
              <a:rPr lang="ja-JP" altLang="en-US" sz="2400" dirty="0" smtClean="0"/>
              <a:t>ブロック間で変数が多く共有されているとき凝集度が高い</a:t>
            </a:r>
            <a:endParaRPr lang="en-US" altLang="ja-JP" sz="2400" dirty="0" smtClean="0"/>
          </a:p>
          <a:p>
            <a:pPr lvl="1"/>
            <a:r>
              <a:rPr lang="en-US" altLang="ja-JP" sz="2400" dirty="0"/>
              <a:t> </a:t>
            </a:r>
            <a:r>
              <a:rPr lang="ja-JP" altLang="en-US" sz="2400" dirty="0" smtClean="0"/>
              <a:t>計算が容易である</a:t>
            </a:r>
            <a:endParaRPr kumimoji="1" lang="en-US" altLang="ja-JP" sz="2400" dirty="0"/>
          </a:p>
          <a:p>
            <a:r>
              <a:rPr lang="ja-JP" altLang="en-US" sz="2800" dirty="0" smtClean="0"/>
              <a:t>問題点</a:t>
            </a:r>
            <a:r>
              <a:rPr lang="en-US" altLang="ja-JP" sz="2800" dirty="0" smtClean="0"/>
              <a:t>:</a:t>
            </a:r>
            <a:r>
              <a:rPr lang="ja-JP" altLang="en-US" sz="2800" dirty="0" smtClean="0"/>
              <a:t>ブロック</a:t>
            </a:r>
            <a:r>
              <a:rPr lang="ja-JP" altLang="en-US" sz="2800" dirty="0"/>
              <a:t>単位の凝集度しか測ることができない</a:t>
            </a:r>
            <a:endParaRPr lang="en-US" altLang="ja-JP" sz="2800" dirty="0"/>
          </a:p>
          <a:p>
            <a:pPr lvl="1"/>
            <a:endParaRPr kumimoji="1" lang="en-US" altLang="ja-JP" sz="2400" dirty="0" smtClean="0"/>
          </a:p>
        </p:txBody>
      </p:sp>
      <p:sp>
        <p:nvSpPr>
          <p:cNvPr id="2" name="タイトル 1"/>
          <p:cNvSpPr>
            <a:spLocks noGrp="1"/>
          </p:cNvSpPr>
          <p:nvPr>
            <p:ph type="title"/>
          </p:nvPr>
        </p:nvSpPr>
        <p:spPr/>
        <p:txBody>
          <a:bodyPr/>
          <a:lstStyle/>
          <a:p>
            <a:r>
              <a:rPr kumimoji="1" lang="ja-JP" altLang="en-US" dirty="0" smtClean="0"/>
              <a:t>凝集度メトリクス </a:t>
            </a:r>
            <a:r>
              <a:rPr kumimoji="1" lang="en-US" altLang="ja-JP" dirty="0" smtClean="0"/>
              <a:t>COB</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96" name="AutoShape 15"/>
          <p:cNvSpPr>
            <a:spLocks noChangeArrowheads="1"/>
          </p:cNvSpPr>
          <p:nvPr/>
        </p:nvSpPr>
        <p:spPr bwMode="auto">
          <a:xfrm flipV="1">
            <a:off x="3203848" y="3858306"/>
            <a:ext cx="2520280" cy="2376264"/>
          </a:xfrm>
          <a:prstGeom prst="foldedCorner">
            <a:avLst>
              <a:gd name="adj" fmla="val 0"/>
            </a:avLst>
          </a:prstGeom>
          <a:solidFill>
            <a:srgbClr val="FFFFCC"/>
          </a:solidFill>
          <a:ln w="12700">
            <a:solidFill>
              <a:schemeClr val="tx1"/>
            </a:solidFill>
            <a:round/>
            <a:headEnd/>
            <a:tailEnd/>
          </a:ln>
          <a:effectLst/>
        </p:spPr>
        <p:txBody>
          <a:bodyPr rot="10800000" wrap="none" lIns="108000" anchor="t" anchorCtr="0"/>
          <a:lstStyle/>
          <a:p>
            <a:pPr>
              <a:spcAft>
                <a:spcPts val="600"/>
              </a:spcAft>
            </a:pPr>
            <a:r>
              <a:rPr lang="en-US" altLang="ja-JP" sz="1400" dirty="0" smtClean="0">
                <a:latin typeface="+mn-lt"/>
                <a:cs typeface="Consolas" pitchFamily="49" charset="0"/>
              </a:rPr>
              <a:t>BLOCK1 {</a:t>
            </a:r>
          </a:p>
          <a:p>
            <a:pPr>
              <a:spcAft>
                <a:spcPts val="600"/>
              </a:spcAft>
            </a:pPr>
            <a:r>
              <a:rPr lang="en-US" altLang="ja-JP" sz="1400" dirty="0" smtClean="0">
                <a:latin typeface="+mn-lt"/>
                <a:cs typeface="Consolas" pitchFamily="49" charset="0"/>
              </a:rPr>
              <a:t>  A = </a:t>
            </a:r>
            <a:r>
              <a:rPr lang="en-US" altLang="ja-JP" sz="1400" dirty="0" err="1" smtClean="0">
                <a:latin typeface="+mn-lt"/>
                <a:cs typeface="Consolas" pitchFamily="49" charset="0"/>
              </a:rPr>
              <a:t>getPrice</a:t>
            </a:r>
            <a:r>
              <a:rPr lang="en-US" altLang="ja-JP" sz="1400" dirty="0" smtClean="0">
                <a:latin typeface="+mn-lt"/>
                <a:cs typeface="Consolas" pitchFamily="49" charset="0"/>
              </a:rPr>
              <a:t>();</a:t>
            </a:r>
          </a:p>
          <a:p>
            <a:pPr>
              <a:spcAft>
                <a:spcPts val="600"/>
              </a:spcAft>
            </a:pPr>
            <a:r>
              <a:rPr lang="en-US" altLang="ja-JP" sz="1400" dirty="0">
                <a:latin typeface="+mn-lt"/>
                <a:cs typeface="Consolas" pitchFamily="49" charset="0"/>
              </a:rPr>
              <a:t> </a:t>
            </a:r>
            <a:r>
              <a:rPr lang="en-US" altLang="ja-JP" sz="1400" dirty="0" smtClean="0">
                <a:latin typeface="+mn-lt"/>
                <a:cs typeface="Consolas" pitchFamily="49" charset="0"/>
              </a:rPr>
              <a:t> B = A * DISCOUNT_RATE;</a:t>
            </a:r>
          </a:p>
          <a:p>
            <a:pPr>
              <a:spcAft>
                <a:spcPts val="600"/>
              </a:spcAft>
            </a:pPr>
            <a:r>
              <a:rPr lang="en-US" altLang="ja-JP" sz="1400" dirty="0" smtClean="0">
                <a:latin typeface="+mn-lt"/>
                <a:cs typeface="Consolas" pitchFamily="49" charset="0"/>
              </a:rPr>
              <a:t>}</a:t>
            </a:r>
          </a:p>
          <a:p>
            <a:pPr>
              <a:spcAft>
                <a:spcPts val="600"/>
              </a:spcAft>
            </a:pPr>
            <a:r>
              <a:rPr lang="en-US" altLang="ja-JP" sz="1400" dirty="0" smtClean="0">
                <a:latin typeface="+mn-lt"/>
                <a:cs typeface="Consolas" pitchFamily="49" charset="0"/>
              </a:rPr>
              <a:t>BLOCK2 {</a:t>
            </a:r>
          </a:p>
          <a:p>
            <a:pPr>
              <a:spcAft>
                <a:spcPts val="600"/>
              </a:spcAft>
            </a:pPr>
            <a:r>
              <a:rPr lang="en-US" altLang="ja-JP" sz="1400" dirty="0" smtClean="0">
                <a:latin typeface="+mn-lt"/>
                <a:cs typeface="Consolas" pitchFamily="49" charset="0"/>
              </a:rPr>
              <a:t>  C = B * TAX_RATE;</a:t>
            </a:r>
          </a:p>
          <a:p>
            <a:pPr>
              <a:spcAft>
                <a:spcPts val="600"/>
              </a:spcAft>
            </a:pPr>
            <a:r>
              <a:rPr lang="en-US" altLang="ja-JP" sz="1400" dirty="0" smtClean="0">
                <a:latin typeface="+mn-lt"/>
                <a:cs typeface="Consolas" pitchFamily="49" charset="0"/>
              </a:rPr>
              <a:t>  return C;</a:t>
            </a:r>
          </a:p>
          <a:p>
            <a:pPr>
              <a:spcAft>
                <a:spcPts val="600"/>
              </a:spcAft>
            </a:pPr>
            <a:r>
              <a:rPr lang="en-US" altLang="ja-JP" sz="1400" dirty="0">
                <a:latin typeface="+mn-lt"/>
                <a:cs typeface="Consolas" pitchFamily="49" charset="0"/>
              </a:rPr>
              <a:t>}</a:t>
            </a:r>
            <a:endParaRPr lang="en-US" altLang="ja-JP" sz="1400" dirty="0" smtClean="0">
              <a:latin typeface="+mn-lt"/>
              <a:cs typeface="Consolas" pitchFamily="49" charset="0"/>
            </a:endParaRPr>
          </a:p>
        </p:txBody>
      </p:sp>
      <p:grpSp>
        <p:nvGrpSpPr>
          <p:cNvPr id="97" name="グループ化 96"/>
          <p:cNvGrpSpPr/>
          <p:nvPr/>
        </p:nvGrpSpPr>
        <p:grpSpPr>
          <a:xfrm>
            <a:off x="5724128" y="4453334"/>
            <a:ext cx="2660037" cy="1224137"/>
            <a:chOff x="-320285" y="4725144"/>
            <a:chExt cx="2660037" cy="1224137"/>
          </a:xfrm>
        </p:grpSpPr>
        <p:sp>
          <p:nvSpPr>
            <p:cNvPr id="98" name="正方形/長方形 97"/>
            <p:cNvSpPr/>
            <p:nvPr/>
          </p:nvSpPr>
          <p:spPr>
            <a:xfrm>
              <a:off x="179512" y="5085184"/>
              <a:ext cx="2160240" cy="627810"/>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変数 </a:t>
              </a:r>
              <a:r>
                <a:rPr lang="en-US" altLang="ja-JP" dirty="0">
                  <a:solidFill>
                    <a:schemeClr val="tx1"/>
                  </a:solidFill>
                </a:rPr>
                <a:t>B </a:t>
              </a:r>
              <a:r>
                <a:rPr lang="ja-JP" altLang="en-US" dirty="0" smtClean="0">
                  <a:solidFill>
                    <a:schemeClr val="tx1"/>
                  </a:solidFill>
                </a:rPr>
                <a:t>のみが共有</a:t>
              </a:r>
              <a:endParaRPr lang="en-US" altLang="ja-JP" dirty="0" smtClean="0">
                <a:solidFill>
                  <a:schemeClr val="tx1"/>
                </a:solidFill>
              </a:endParaRPr>
            </a:p>
            <a:p>
              <a:pPr algn="ctr"/>
              <a:r>
                <a:rPr lang="en-US" altLang="ja-JP" dirty="0">
                  <a:solidFill>
                    <a:schemeClr val="tx1"/>
                  </a:solidFill>
                </a:rPr>
                <a:t>COB </a:t>
              </a:r>
              <a:r>
                <a:rPr lang="ja-JP" altLang="en-US" dirty="0" smtClean="0">
                  <a:solidFill>
                    <a:schemeClr val="tx1"/>
                  </a:solidFill>
                </a:rPr>
                <a:t>は低い</a:t>
              </a:r>
              <a:endParaRPr lang="ja-JP" altLang="en-US" dirty="0">
                <a:solidFill>
                  <a:schemeClr val="tx1"/>
                </a:solidFill>
              </a:endParaRPr>
            </a:p>
          </p:txBody>
        </p:sp>
        <p:cxnSp>
          <p:nvCxnSpPr>
            <p:cNvPr id="99" name="直線矢印コネクタ 98"/>
            <p:cNvCxnSpPr>
              <a:endCxn id="98" idx="1"/>
            </p:cNvCxnSpPr>
            <p:nvPr/>
          </p:nvCxnSpPr>
          <p:spPr>
            <a:xfrm>
              <a:off x="-320285" y="4725144"/>
              <a:ext cx="499797" cy="67394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直線矢印コネクタ 99"/>
            <p:cNvCxnSpPr>
              <a:endCxn id="98" idx="1"/>
            </p:cNvCxnSpPr>
            <p:nvPr/>
          </p:nvCxnSpPr>
          <p:spPr>
            <a:xfrm flipV="1">
              <a:off x="-320285" y="5399089"/>
              <a:ext cx="499797" cy="55019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01" name="正方形/長方形 100"/>
          <p:cNvSpPr/>
          <p:nvPr/>
        </p:nvSpPr>
        <p:spPr>
          <a:xfrm>
            <a:off x="319319" y="3930314"/>
            <a:ext cx="2520280" cy="627810"/>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変数 </a:t>
            </a:r>
            <a:r>
              <a:rPr lang="en-US" altLang="ja-JP" dirty="0" smtClean="0">
                <a:solidFill>
                  <a:schemeClr val="tx1"/>
                </a:solidFill>
              </a:rPr>
              <a:t>C </a:t>
            </a:r>
            <a:r>
              <a:rPr lang="ja-JP" altLang="en-US" dirty="0" smtClean="0">
                <a:solidFill>
                  <a:schemeClr val="tx1"/>
                </a:solidFill>
              </a:rPr>
              <a:t>の値を計算する</a:t>
            </a:r>
            <a:r>
              <a:rPr lang="ja-JP" altLang="en-US" dirty="0">
                <a:solidFill>
                  <a:schemeClr val="tx1"/>
                </a:solidFill>
              </a:rPr>
              <a:t>一連</a:t>
            </a:r>
            <a:r>
              <a:rPr lang="ja-JP" altLang="en-US" dirty="0" smtClean="0">
                <a:solidFill>
                  <a:schemeClr val="tx1"/>
                </a:solidFill>
              </a:rPr>
              <a:t>の処理</a:t>
            </a:r>
            <a:endParaRPr lang="en-US" altLang="ja-JP" dirty="0" smtClean="0">
              <a:solidFill>
                <a:schemeClr val="tx1"/>
              </a:solidFill>
            </a:endParaRPr>
          </a:p>
        </p:txBody>
      </p:sp>
      <p:sp>
        <p:nvSpPr>
          <p:cNvPr id="102" name="円/楕円 101"/>
          <p:cNvSpPr/>
          <p:nvPr/>
        </p:nvSpPr>
        <p:spPr>
          <a:xfrm>
            <a:off x="463335" y="5514490"/>
            <a:ext cx="2232248" cy="720080"/>
          </a:xfrm>
          <a:prstGeom prst="ellipse">
            <a:avLst/>
          </a:prstGeom>
          <a:solidFill>
            <a:srgbClr val="CC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dirty="0" smtClean="0">
                <a:solidFill>
                  <a:schemeClr val="tx1"/>
                </a:solidFill>
              </a:rPr>
              <a:t>凝集度は高い</a:t>
            </a:r>
            <a:endParaRPr kumimoji="1" lang="en-US" altLang="ja-JP" dirty="0" smtClean="0">
              <a:solidFill>
                <a:schemeClr val="tx1"/>
              </a:solidFill>
            </a:endParaRPr>
          </a:p>
        </p:txBody>
      </p:sp>
      <p:sp>
        <p:nvSpPr>
          <p:cNvPr id="103" name="右矢印 102"/>
          <p:cNvSpPr/>
          <p:nvPr/>
        </p:nvSpPr>
        <p:spPr>
          <a:xfrm rot="5400000">
            <a:off x="1229695" y="4689484"/>
            <a:ext cx="699527" cy="726868"/>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p:cNvSpPr/>
          <p:nvPr/>
        </p:nvSpPr>
        <p:spPr>
          <a:xfrm>
            <a:off x="3251868" y="3876105"/>
            <a:ext cx="2400251" cy="1144884"/>
          </a:xfrm>
          <a:prstGeom prst="rect">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3246797" y="5052917"/>
            <a:ext cx="2400251" cy="1117341"/>
          </a:xfrm>
          <a:prstGeom prst="rect">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角丸四角形 105"/>
          <p:cNvSpPr/>
          <p:nvPr/>
        </p:nvSpPr>
        <p:spPr>
          <a:xfrm>
            <a:off x="651976" y="3070696"/>
            <a:ext cx="7687310" cy="1008112"/>
          </a:xfrm>
          <a:prstGeom prst="roundRect">
            <a:avLst/>
          </a:prstGeom>
          <a:solidFill>
            <a:srgbClr val="FFFF00"/>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プログラムスライスを用いた凝集度メトリクス</a:t>
            </a:r>
            <a:r>
              <a:rPr lang="ja-JP" altLang="en-US" sz="2400" dirty="0" smtClean="0">
                <a:solidFill>
                  <a:schemeClr val="tx1"/>
                </a:solidFill>
              </a:rPr>
              <a:t>を使用して</a:t>
            </a:r>
            <a:endParaRPr lang="en-US" altLang="ja-JP" sz="2400" dirty="0">
              <a:solidFill>
                <a:schemeClr val="tx1"/>
              </a:solidFill>
            </a:endParaRPr>
          </a:p>
          <a:p>
            <a:pPr algn="ctr"/>
            <a:r>
              <a:rPr lang="ja-JP" altLang="en-US" sz="2400" dirty="0">
                <a:solidFill>
                  <a:schemeClr val="tx1"/>
                </a:solidFill>
              </a:rPr>
              <a:t>問題の解決を</a:t>
            </a:r>
            <a:r>
              <a:rPr lang="ja-JP" altLang="en-US" sz="2400" dirty="0" smtClean="0">
                <a:solidFill>
                  <a:schemeClr val="tx1"/>
                </a:solidFill>
              </a:rPr>
              <a:t>図る</a:t>
            </a:r>
            <a:endParaRPr kumimoji="1" lang="ja-JP" altLang="en-US" dirty="0"/>
          </a:p>
        </p:txBody>
      </p:sp>
    </p:spTree>
    <p:custDataLst>
      <p:tags r:id="rId1"/>
    </p:custDataLst>
    <p:extLst>
      <p:ext uri="{BB962C8B-B14F-4D97-AF65-F5344CB8AC3E}">
        <p14:creationId xmlns:p14="http://schemas.microsoft.com/office/powerpoint/2010/main" val="63946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250"/>
                                        <p:tgtEl>
                                          <p:spTgt spid="9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5"/>
                                        </p:tgtEl>
                                        <p:attrNameLst>
                                          <p:attrName>style.visibility</p:attrName>
                                        </p:attrNameLst>
                                      </p:cBhvr>
                                      <p:to>
                                        <p:strVal val="visible"/>
                                      </p:to>
                                    </p:set>
                                    <p:animEffect transition="in" filter="fade">
                                      <p:cBhvr>
                                        <p:cTn id="10" dur="250"/>
                                        <p:tgtEl>
                                          <p:spTgt spid="10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4"/>
                                        </p:tgtEl>
                                        <p:attrNameLst>
                                          <p:attrName>style.visibility</p:attrName>
                                        </p:attrNameLst>
                                      </p:cBhvr>
                                      <p:to>
                                        <p:strVal val="visible"/>
                                      </p:to>
                                    </p:set>
                                    <p:animEffect transition="in" filter="fade">
                                      <p:cBhvr>
                                        <p:cTn id="13" dur="250"/>
                                        <p:tgtEl>
                                          <p:spTgt spid="10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06"/>
                                        </p:tgtEl>
                                        <p:attrNameLst>
                                          <p:attrName>style.visibility</p:attrName>
                                        </p:attrNameLst>
                                      </p:cBhvr>
                                      <p:to>
                                        <p:strVal val="visible"/>
                                      </p:to>
                                    </p:set>
                                    <p:animEffect transition="in" filter="fade">
                                      <p:cBhvr>
                                        <p:cTn id="18" dur="25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p:bldP spid="105" grpId="0" animBg="1"/>
      <p:bldP spid="10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556792"/>
            <a:ext cx="8229600" cy="4525963"/>
          </a:xfrm>
        </p:spPr>
        <p:txBody>
          <a:bodyPr/>
          <a:lstStyle/>
          <a:p>
            <a:r>
              <a:rPr lang="ja-JP" altLang="en-US" dirty="0"/>
              <a:t>ある</a:t>
            </a:r>
            <a:r>
              <a:rPr lang="ja-JP" altLang="en-US" dirty="0" smtClean="0"/>
              <a:t>基準</a:t>
            </a:r>
            <a:r>
              <a:rPr lang="ja-JP" altLang="en-US" dirty="0"/>
              <a:t>と依存関係のある文の集合</a:t>
            </a:r>
            <a:endParaRPr lang="en-US" altLang="ja-JP" sz="2000" dirty="0"/>
          </a:p>
          <a:p>
            <a:pPr lvl="1"/>
            <a:r>
              <a:rPr lang="ja-JP" altLang="en-US" sz="2400" dirty="0" smtClean="0"/>
              <a:t>基準 ・・・ プログラム中の変数と文の組</a:t>
            </a:r>
            <a:endParaRPr lang="en-US" altLang="ja-JP" sz="2400" dirty="0" smtClean="0"/>
          </a:p>
          <a:p>
            <a:pPr lvl="1"/>
            <a:r>
              <a:rPr lang="ja-JP" altLang="en-US" sz="2400" dirty="0" smtClean="0"/>
              <a:t>前向きスライスと後ろ向きスライスがある</a:t>
            </a:r>
            <a:endParaRPr lang="en-US" altLang="ja-JP" sz="2400" dirty="0" smtClean="0"/>
          </a:p>
        </p:txBody>
      </p:sp>
      <p:sp>
        <p:nvSpPr>
          <p:cNvPr id="2" name="タイトル 1"/>
          <p:cNvSpPr>
            <a:spLocks noGrp="1"/>
          </p:cNvSpPr>
          <p:nvPr>
            <p:ph type="title"/>
          </p:nvPr>
        </p:nvSpPr>
        <p:spPr/>
        <p:txBody>
          <a:bodyPr/>
          <a:lstStyle/>
          <a:p>
            <a:r>
              <a:rPr lang="ja-JP" altLang="en-US" dirty="0" smtClean="0"/>
              <a:t>プログラムスライス</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grpSp>
        <p:nvGrpSpPr>
          <p:cNvPr id="23" name="グループ化 22"/>
          <p:cNvGrpSpPr/>
          <p:nvPr/>
        </p:nvGrpSpPr>
        <p:grpSpPr>
          <a:xfrm>
            <a:off x="663669" y="3887799"/>
            <a:ext cx="2304256" cy="2354491"/>
            <a:chOff x="1475656" y="1412776"/>
            <a:chExt cx="2052228" cy="1934633"/>
          </a:xfrm>
        </p:grpSpPr>
        <p:sp>
          <p:nvSpPr>
            <p:cNvPr id="27" name="正方形/長方形 26"/>
            <p:cNvSpPr/>
            <p:nvPr/>
          </p:nvSpPr>
          <p:spPr>
            <a:xfrm>
              <a:off x="1691680" y="1412776"/>
              <a:ext cx="1836204" cy="1934633"/>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rIns="36000" rtlCol="0" anchor="t" anchorCtr="0">
              <a:spAutoFit/>
            </a:bodyPr>
            <a:lstStyle/>
            <a:p>
              <a:pPr>
                <a:spcAft>
                  <a:spcPts val="600"/>
                </a:spcAft>
              </a:pPr>
              <a:r>
                <a:rPr lang="en-US" altLang="ja-JP" sz="1400" dirty="0" smtClean="0">
                  <a:solidFill>
                    <a:schemeClr val="tx1"/>
                  </a:solidFill>
                </a:rPr>
                <a:t>int max</a:t>
              </a:r>
              <a:r>
                <a:rPr kumimoji="1" lang="en-US" altLang="ja-JP" sz="1400" dirty="0" smtClean="0">
                  <a:solidFill>
                    <a:schemeClr val="tx1"/>
                  </a:solidFill>
                </a:rPr>
                <a:t>(int a, int b){</a:t>
              </a:r>
            </a:p>
            <a:p>
              <a:pPr>
                <a:spcAft>
                  <a:spcPts val="600"/>
                </a:spcAft>
              </a:pPr>
              <a:r>
                <a:rPr lang="en-US" altLang="ja-JP" sz="1400" dirty="0" smtClean="0">
                  <a:solidFill>
                    <a:schemeClr val="tx1"/>
                  </a:solidFill>
                </a:rPr>
                <a:t>    int v1 = a;</a:t>
              </a:r>
            </a:p>
            <a:p>
              <a:pPr>
                <a:spcAft>
                  <a:spcPts val="600"/>
                </a:spcAft>
              </a:pPr>
              <a:r>
                <a:rPr kumimoji="1" lang="en-US" altLang="ja-JP" sz="1400" dirty="0" smtClean="0">
                  <a:solidFill>
                    <a:schemeClr val="tx1"/>
                  </a:solidFill>
                </a:rPr>
                <a:t>    </a:t>
              </a:r>
              <a:r>
                <a:rPr kumimoji="1" lang="en-US" altLang="ja-JP" sz="1400" dirty="0" err="1" smtClean="0">
                  <a:solidFill>
                    <a:schemeClr val="tx1"/>
                  </a:solidFill>
                </a:rPr>
                <a:t>int</a:t>
              </a:r>
              <a:r>
                <a:rPr kumimoji="1" lang="en-US" altLang="ja-JP" sz="1400" dirty="0" smtClean="0">
                  <a:solidFill>
                    <a:schemeClr val="tx1"/>
                  </a:solidFill>
                </a:rPr>
                <a:t> v2 = b;</a:t>
              </a:r>
            </a:p>
            <a:p>
              <a:pPr>
                <a:spcAft>
                  <a:spcPts val="600"/>
                </a:spcAft>
              </a:pPr>
              <a:r>
                <a:rPr lang="en-US" altLang="ja-JP" sz="1400" dirty="0" smtClean="0">
                  <a:solidFill>
                    <a:schemeClr val="tx1"/>
                  </a:solidFill>
                </a:rPr>
                <a:t>    </a:t>
              </a:r>
              <a:r>
                <a:rPr lang="en-US" altLang="ja-JP" sz="1400" dirty="0" err="1" smtClean="0">
                  <a:solidFill>
                    <a:schemeClr val="tx1"/>
                  </a:solidFill>
                </a:rPr>
                <a:t>int</a:t>
              </a:r>
              <a:r>
                <a:rPr lang="en-US" altLang="ja-JP" sz="1400" dirty="0" smtClean="0">
                  <a:solidFill>
                    <a:schemeClr val="tx1"/>
                  </a:solidFill>
                </a:rPr>
                <a:t> max  = v1;</a:t>
              </a:r>
            </a:p>
            <a:p>
              <a:pPr>
                <a:spcAft>
                  <a:spcPts val="600"/>
                </a:spcAft>
              </a:pPr>
              <a:r>
                <a:rPr lang="en-US" altLang="ja-JP" sz="1400" dirty="0" smtClean="0">
                  <a:solidFill>
                    <a:schemeClr val="tx1"/>
                  </a:solidFill>
                </a:rPr>
                <a:t>    if(v2 &gt; max)</a:t>
              </a:r>
            </a:p>
            <a:p>
              <a:pPr>
                <a:spcAft>
                  <a:spcPts val="600"/>
                </a:spcAft>
              </a:pPr>
              <a:r>
                <a:rPr kumimoji="1" lang="en-US" altLang="ja-JP" sz="1400" dirty="0" smtClean="0">
                  <a:solidFill>
                    <a:schemeClr val="tx1"/>
                  </a:solidFill>
                </a:rPr>
                <a:t>          max = v2;</a:t>
              </a:r>
            </a:p>
            <a:p>
              <a:pPr>
                <a:spcAft>
                  <a:spcPts val="600"/>
                </a:spcAft>
              </a:pPr>
              <a:r>
                <a:rPr lang="en-US" altLang="ja-JP" sz="1400" dirty="0" smtClean="0">
                  <a:solidFill>
                    <a:schemeClr val="tx1"/>
                  </a:solidFill>
                </a:rPr>
                <a:t>    return max;</a:t>
              </a:r>
            </a:p>
            <a:p>
              <a:pPr>
                <a:spcAft>
                  <a:spcPts val="600"/>
                </a:spcAft>
              </a:pPr>
              <a:r>
                <a:rPr lang="en-US" altLang="ja-JP" sz="1400" dirty="0" smtClean="0">
                  <a:solidFill>
                    <a:schemeClr val="tx1"/>
                  </a:solidFill>
                </a:rPr>
                <a:t>}</a:t>
              </a:r>
            </a:p>
          </p:txBody>
        </p:sp>
        <p:sp>
          <p:nvSpPr>
            <p:cNvPr id="28" name="正方形/長方形 27"/>
            <p:cNvSpPr/>
            <p:nvPr/>
          </p:nvSpPr>
          <p:spPr>
            <a:xfrm>
              <a:off x="1475656" y="1412776"/>
              <a:ext cx="216024" cy="1934633"/>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nchorCtr="0">
              <a:spAutoFit/>
            </a:bodyPr>
            <a:lstStyle/>
            <a:p>
              <a:pPr algn="ctr">
                <a:spcAft>
                  <a:spcPts val="600"/>
                </a:spcAft>
              </a:pPr>
              <a:r>
                <a:rPr kumimoji="1" lang="en-US" altLang="ja-JP" sz="1400" dirty="0" smtClean="0">
                  <a:solidFill>
                    <a:schemeClr val="tx1"/>
                  </a:solidFill>
                </a:rPr>
                <a:t>1</a:t>
              </a:r>
            </a:p>
            <a:p>
              <a:pPr algn="ctr">
                <a:spcAft>
                  <a:spcPts val="600"/>
                </a:spcAft>
              </a:pPr>
              <a:r>
                <a:rPr lang="en-US" altLang="ja-JP" sz="1400" dirty="0" smtClean="0">
                  <a:solidFill>
                    <a:schemeClr val="tx1"/>
                  </a:solidFill>
                </a:rPr>
                <a:t>2</a:t>
              </a:r>
            </a:p>
            <a:p>
              <a:pPr algn="ctr">
                <a:spcAft>
                  <a:spcPts val="600"/>
                </a:spcAft>
              </a:pPr>
              <a:r>
                <a:rPr kumimoji="1" lang="en-US" altLang="ja-JP" sz="1400" dirty="0" smtClean="0">
                  <a:solidFill>
                    <a:schemeClr val="tx1"/>
                  </a:solidFill>
                </a:rPr>
                <a:t>3</a:t>
              </a:r>
            </a:p>
            <a:p>
              <a:pPr algn="ctr">
                <a:spcAft>
                  <a:spcPts val="600"/>
                </a:spcAft>
              </a:pPr>
              <a:r>
                <a:rPr lang="en-US" altLang="ja-JP" sz="1400" dirty="0" smtClean="0">
                  <a:solidFill>
                    <a:schemeClr val="tx1"/>
                  </a:solidFill>
                </a:rPr>
                <a:t>4</a:t>
              </a:r>
            </a:p>
            <a:p>
              <a:pPr algn="ctr">
                <a:spcAft>
                  <a:spcPts val="600"/>
                </a:spcAft>
              </a:pPr>
              <a:r>
                <a:rPr lang="en-US" altLang="ja-JP" sz="1400" dirty="0" smtClean="0">
                  <a:solidFill>
                    <a:schemeClr val="tx1"/>
                  </a:solidFill>
                </a:rPr>
                <a:t>5</a:t>
              </a:r>
            </a:p>
            <a:p>
              <a:pPr algn="ctr">
                <a:spcAft>
                  <a:spcPts val="600"/>
                </a:spcAft>
              </a:pPr>
              <a:r>
                <a:rPr kumimoji="1" lang="en-US" altLang="ja-JP" sz="1400" dirty="0" smtClean="0">
                  <a:solidFill>
                    <a:schemeClr val="tx1"/>
                  </a:solidFill>
                </a:rPr>
                <a:t>6</a:t>
              </a:r>
            </a:p>
            <a:p>
              <a:pPr algn="ctr">
                <a:spcAft>
                  <a:spcPts val="600"/>
                </a:spcAft>
              </a:pPr>
              <a:r>
                <a:rPr lang="en-US" altLang="ja-JP" sz="1400" dirty="0" smtClean="0">
                  <a:solidFill>
                    <a:schemeClr val="tx1"/>
                  </a:solidFill>
                </a:rPr>
                <a:t>7</a:t>
              </a:r>
            </a:p>
            <a:p>
              <a:pPr algn="ctr">
                <a:spcAft>
                  <a:spcPts val="600"/>
                </a:spcAft>
              </a:pPr>
              <a:r>
                <a:rPr kumimoji="1" lang="en-US" altLang="ja-JP" sz="1400" dirty="0" smtClean="0">
                  <a:solidFill>
                    <a:schemeClr val="tx1"/>
                  </a:solidFill>
                </a:rPr>
                <a:t>8</a:t>
              </a:r>
            </a:p>
          </p:txBody>
        </p:sp>
      </p:grpSp>
      <p:sp>
        <p:nvSpPr>
          <p:cNvPr id="34" name="正方形/長方形 33"/>
          <p:cNvSpPr/>
          <p:nvPr/>
        </p:nvSpPr>
        <p:spPr>
          <a:xfrm>
            <a:off x="960391" y="4195047"/>
            <a:ext cx="1503478"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p:cNvGrpSpPr/>
          <p:nvPr/>
        </p:nvGrpSpPr>
        <p:grpSpPr>
          <a:xfrm>
            <a:off x="955318" y="4289976"/>
            <a:ext cx="2516663" cy="1621463"/>
            <a:chOff x="2167694" y="3910808"/>
            <a:chExt cx="2516663" cy="1621463"/>
          </a:xfrm>
        </p:grpSpPr>
        <p:sp>
          <p:nvSpPr>
            <p:cNvPr id="30" name="正方形/長方形 29"/>
            <p:cNvSpPr/>
            <p:nvPr/>
          </p:nvSpPr>
          <p:spPr>
            <a:xfrm>
              <a:off x="2167696" y="4391296"/>
              <a:ext cx="1508549"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2167696" y="4708686"/>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2167695" y="5003296"/>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2167694" y="5291296"/>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4180300" y="3910808"/>
              <a:ext cx="504057" cy="1519267"/>
              <a:chOff x="4283967" y="3767512"/>
              <a:chExt cx="504057" cy="1519267"/>
            </a:xfrm>
          </p:grpSpPr>
          <p:sp>
            <p:nvSpPr>
              <p:cNvPr id="37" name="フリーフォーム 36"/>
              <p:cNvSpPr/>
              <p:nvPr/>
            </p:nvSpPr>
            <p:spPr>
              <a:xfrm flipV="1">
                <a:off x="4289190" y="4293095"/>
                <a:ext cx="498833" cy="272295"/>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フリーフォーム 42"/>
              <p:cNvSpPr/>
              <p:nvPr/>
            </p:nvSpPr>
            <p:spPr>
              <a:xfrm flipV="1">
                <a:off x="4297580" y="3767512"/>
                <a:ext cx="490444" cy="480488"/>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リーフォーム 43"/>
              <p:cNvSpPr/>
              <p:nvPr/>
            </p:nvSpPr>
            <p:spPr>
              <a:xfrm flipV="1">
                <a:off x="4283968" y="4663609"/>
                <a:ext cx="498833" cy="277559"/>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フリーフォーム 44"/>
              <p:cNvSpPr/>
              <p:nvPr/>
            </p:nvSpPr>
            <p:spPr>
              <a:xfrm flipV="1">
                <a:off x="4283967" y="5009220"/>
                <a:ext cx="498833" cy="277559"/>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46" name="グループ化 45"/>
          <p:cNvGrpSpPr/>
          <p:nvPr/>
        </p:nvGrpSpPr>
        <p:grpSpPr>
          <a:xfrm>
            <a:off x="2463871" y="3275942"/>
            <a:ext cx="2036121" cy="1014033"/>
            <a:chOff x="2164229" y="5681578"/>
            <a:chExt cx="2712673" cy="691079"/>
          </a:xfrm>
        </p:grpSpPr>
        <p:sp>
          <p:nvSpPr>
            <p:cNvPr id="47" name="円/楕円 46"/>
            <p:cNvSpPr/>
            <p:nvPr/>
          </p:nvSpPr>
          <p:spPr>
            <a:xfrm>
              <a:off x="3143976" y="5681578"/>
              <a:ext cx="1732926" cy="522580"/>
            </a:xfrm>
            <a:prstGeom prst="ellipse">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smtClean="0">
                  <a:solidFill>
                    <a:schemeClr val="tx1"/>
                  </a:solidFill>
                </a:rPr>
                <a:t>基準</a:t>
              </a:r>
              <a:endParaRPr kumimoji="1" lang="en-US" altLang="ja-JP" dirty="0" smtClean="0">
                <a:solidFill>
                  <a:schemeClr val="tx1"/>
                </a:solidFill>
              </a:endParaRPr>
            </a:p>
            <a:p>
              <a:pPr algn="ctr"/>
              <a:r>
                <a:rPr kumimoji="1" lang="en-US" altLang="ja-JP" dirty="0" smtClean="0">
                  <a:solidFill>
                    <a:schemeClr val="tx1"/>
                  </a:solidFill>
                </a:rPr>
                <a:t>{2,a}</a:t>
              </a:r>
            </a:p>
          </p:txBody>
        </p:sp>
        <p:cxnSp>
          <p:nvCxnSpPr>
            <p:cNvPr id="48" name="直線矢印コネクタ 47"/>
            <p:cNvCxnSpPr>
              <a:stCxn id="47" idx="2"/>
            </p:cNvCxnSpPr>
            <p:nvPr/>
          </p:nvCxnSpPr>
          <p:spPr>
            <a:xfrm flipH="1">
              <a:off x="2164229" y="5942868"/>
              <a:ext cx="979747" cy="42978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5" name="グループ化 14"/>
          <p:cNvGrpSpPr/>
          <p:nvPr/>
        </p:nvGrpSpPr>
        <p:grpSpPr>
          <a:xfrm>
            <a:off x="6228184" y="4406852"/>
            <a:ext cx="1836000" cy="1836000"/>
            <a:chOff x="5765594" y="4151052"/>
            <a:chExt cx="1836000" cy="1836000"/>
          </a:xfrm>
        </p:grpSpPr>
        <p:sp>
          <p:nvSpPr>
            <p:cNvPr id="50" name="円/楕円 49"/>
            <p:cNvSpPr/>
            <p:nvPr/>
          </p:nvSpPr>
          <p:spPr>
            <a:xfrm>
              <a:off x="5765594" y="4151052"/>
              <a:ext cx="1836000" cy="1836000"/>
            </a:xfrm>
            <a:prstGeom prst="ellipse">
              <a:avLst/>
            </a:prstGeom>
            <a:noFill/>
            <a:ln>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52" name="円/楕円 51"/>
            <p:cNvSpPr/>
            <p:nvPr/>
          </p:nvSpPr>
          <p:spPr>
            <a:xfrm>
              <a:off x="6152154" y="4389761"/>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2</a:t>
              </a:r>
              <a:endParaRPr kumimoji="1" lang="ja-JP" altLang="en-US" sz="2400" dirty="0">
                <a:solidFill>
                  <a:schemeClr val="tx1"/>
                </a:solidFill>
              </a:endParaRPr>
            </a:p>
          </p:txBody>
        </p:sp>
        <p:sp>
          <p:nvSpPr>
            <p:cNvPr id="53" name="円/楕円 52"/>
            <p:cNvSpPr/>
            <p:nvPr/>
          </p:nvSpPr>
          <p:spPr>
            <a:xfrm>
              <a:off x="6882106" y="4389762"/>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4</a:t>
              </a:r>
              <a:endParaRPr kumimoji="1" lang="ja-JP" altLang="en-US" sz="2400" dirty="0">
                <a:solidFill>
                  <a:schemeClr val="tx1"/>
                </a:solidFill>
              </a:endParaRPr>
            </a:p>
          </p:txBody>
        </p:sp>
        <p:sp>
          <p:nvSpPr>
            <p:cNvPr id="54" name="円/楕円 53"/>
            <p:cNvSpPr/>
            <p:nvPr/>
          </p:nvSpPr>
          <p:spPr>
            <a:xfrm>
              <a:off x="6517130" y="4886277"/>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5</a:t>
              </a:r>
              <a:endParaRPr kumimoji="1" lang="ja-JP" altLang="en-US" sz="2400" dirty="0">
                <a:solidFill>
                  <a:schemeClr val="tx1"/>
                </a:solidFill>
              </a:endParaRPr>
            </a:p>
          </p:txBody>
        </p:sp>
        <p:sp>
          <p:nvSpPr>
            <p:cNvPr id="55" name="円/楕円 54"/>
            <p:cNvSpPr/>
            <p:nvPr/>
          </p:nvSpPr>
          <p:spPr>
            <a:xfrm>
              <a:off x="6152154" y="5369443"/>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6</a:t>
              </a:r>
              <a:endParaRPr kumimoji="1" lang="ja-JP" altLang="en-US" sz="2400" dirty="0">
                <a:solidFill>
                  <a:schemeClr val="tx1"/>
                </a:solidFill>
              </a:endParaRPr>
            </a:p>
          </p:txBody>
        </p:sp>
        <p:sp>
          <p:nvSpPr>
            <p:cNvPr id="56" name="円/楕円 55"/>
            <p:cNvSpPr/>
            <p:nvPr/>
          </p:nvSpPr>
          <p:spPr>
            <a:xfrm>
              <a:off x="6882106" y="5374782"/>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sz="2400" dirty="0">
                  <a:solidFill>
                    <a:schemeClr val="tx1"/>
                  </a:solidFill>
                </a:rPr>
                <a:t>7</a:t>
              </a:r>
              <a:endParaRPr kumimoji="1" lang="ja-JP" altLang="en-US" sz="2400" dirty="0">
                <a:solidFill>
                  <a:schemeClr val="tx1"/>
                </a:solidFill>
              </a:endParaRPr>
            </a:p>
          </p:txBody>
        </p:sp>
      </p:grpSp>
      <p:sp>
        <p:nvSpPr>
          <p:cNvPr id="61" name="右矢印 60"/>
          <p:cNvSpPr/>
          <p:nvPr/>
        </p:nvSpPr>
        <p:spPr>
          <a:xfrm>
            <a:off x="4139951" y="4594413"/>
            <a:ext cx="1296144" cy="941262"/>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4732953" y="3275942"/>
            <a:ext cx="2193776" cy="461665"/>
          </a:xfrm>
          <a:prstGeom prst="rect">
            <a:avLst/>
          </a:prstGeom>
          <a:noFill/>
        </p:spPr>
        <p:txBody>
          <a:bodyPr wrap="square" rtlCol="0">
            <a:spAutoFit/>
          </a:bodyPr>
          <a:lstStyle/>
          <a:p>
            <a:pPr algn="ctr"/>
            <a:r>
              <a:rPr lang="ja-JP" altLang="en-US" sz="2400" dirty="0"/>
              <a:t>前向き</a:t>
            </a:r>
            <a:r>
              <a:rPr lang="ja-JP" altLang="en-US" sz="2400" dirty="0" smtClean="0"/>
              <a:t>スライス</a:t>
            </a:r>
            <a:endParaRPr kumimoji="1" lang="ja-JP" altLang="en-US" sz="2400" dirty="0"/>
          </a:p>
        </p:txBody>
      </p:sp>
      <p:sp>
        <p:nvSpPr>
          <p:cNvPr id="31" name="テキスト ボックス 30"/>
          <p:cNvSpPr txBox="1"/>
          <p:nvPr/>
        </p:nvSpPr>
        <p:spPr>
          <a:xfrm>
            <a:off x="5559322" y="3948664"/>
            <a:ext cx="3168352" cy="369332"/>
          </a:xfrm>
          <a:prstGeom prst="rect">
            <a:avLst/>
          </a:prstGeom>
          <a:noFill/>
        </p:spPr>
        <p:txBody>
          <a:bodyPr wrap="square" rtlCol="0">
            <a:spAutoFit/>
          </a:bodyPr>
          <a:lstStyle/>
          <a:p>
            <a:pPr algn="ctr"/>
            <a:r>
              <a:rPr kumimoji="1" lang="ja-JP" altLang="en-US" dirty="0" smtClean="0"/>
              <a:t>基準が影響を与える文の集合</a:t>
            </a:r>
            <a:endParaRPr kumimoji="1" lang="ja-JP" altLang="en-US" dirty="0"/>
          </a:p>
        </p:txBody>
      </p:sp>
    </p:spTree>
    <p:custDataLst>
      <p:tags r:id="rId1"/>
    </p:custDataLst>
    <p:extLst>
      <p:ext uri="{BB962C8B-B14F-4D97-AF65-F5344CB8AC3E}">
        <p14:creationId xmlns:p14="http://schemas.microsoft.com/office/powerpoint/2010/main" val="377081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fade">
                                      <p:cBhvr>
                                        <p:cTn id="7" dur="25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250"/>
                                        <p:tgtEl>
                                          <p:spTgt spid="4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250"/>
                                        <p:tgtEl>
                                          <p:spTgt spid="3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25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1"/>
                                        </p:tgtEl>
                                        <p:attrNameLst>
                                          <p:attrName>style.visibility</p:attrName>
                                        </p:attrNameLst>
                                      </p:cBhvr>
                                      <p:to>
                                        <p:strVal val="visible"/>
                                      </p:to>
                                    </p:set>
                                    <p:animEffect transition="in" filter="fade">
                                      <p:cBhvr>
                                        <p:cTn id="25" dur="250"/>
                                        <p:tgtEl>
                                          <p:spTgt spid="61"/>
                                        </p:tgtEl>
                                      </p:cBhvr>
                                    </p:animEffect>
                                  </p:childTnLst>
                                </p:cTn>
                              </p:par>
                              <p:par>
                                <p:cTn id="26" presetID="10" presetClass="entr" presetSubtype="0" fill="hold"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25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fade">
                                      <p:cBhvr>
                                        <p:cTn id="33" dur="25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61" grpId="0" animBg="1"/>
      <p:bldP spid="63" grpId="0"/>
      <p:bldP spid="3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コンテンツ プレースホルダー 2"/>
          <p:cNvSpPr txBox="1">
            <a:spLocks/>
          </p:cNvSpPr>
          <p:nvPr/>
        </p:nvSpPr>
        <p:spPr bwMode="auto">
          <a:xfrm>
            <a:off x="467544" y="155679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dirty="0" smtClean="0"/>
              <a:t>ある基準と依存関係のある文の集合</a:t>
            </a:r>
            <a:endParaRPr lang="en-US" altLang="ja-JP" sz="2000" dirty="0" smtClean="0"/>
          </a:p>
          <a:p>
            <a:pPr lvl="1"/>
            <a:r>
              <a:rPr lang="ja-JP" altLang="en-US" sz="2400" dirty="0" smtClean="0"/>
              <a:t>基準 ・・・ プログラム中の変数と文の組</a:t>
            </a:r>
            <a:endParaRPr lang="en-US" altLang="ja-JP" sz="2400" dirty="0" smtClean="0"/>
          </a:p>
          <a:p>
            <a:pPr lvl="1"/>
            <a:r>
              <a:rPr lang="ja-JP" altLang="en-US" sz="2400" dirty="0" smtClean="0"/>
              <a:t>前向きスライスと後ろ向きスライスがある</a:t>
            </a:r>
            <a:endParaRPr lang="en-US" altLang="ja-JP" sz="2400" dirty="0" smtClean="0"/>
          </a:p>
        </p:txBody>
      </p:sp>
      <p:sp>
        <p:nvSpPr>
          <p:cNvPr id="2" name="タイトル 1"/>
          <p:cNvSpPr>
            <a:spLocks noGrp="1"/>
          </p:cNvSpPr>
          <p:nvPr>
            <p:ph type="title"/>
          </p:nvPr>
        </p:nvSpPr>
        <p:spPr/>
        <p:txBody>
          <a:bodyPr/>
          <a:lstStyle/>
          <a:p>
            <a:r>
              <a:rPr lang="ja-JP" altLang="en-US" dirty="0" smtClean="0"/>
              <a:t>プログラムスライス</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grpSp>
        <p:nvGrpSpPr>
          <p:cNvPr id="23" name="グループ化 22"/>
          <p:cNvGrpSpPr/>
          <p:nvPr/>
        </p:nvGrpSpPr>
        <p:grpSpPr>
          <a:xfrm>
            <a:off x="662400" y="3886401"/>
            <a:ext cx="2304256" cy="2354491"/>
            <a:chOff x="1475656" y="1412776"/>
            <a:chExt cx="2052228" cy="1934633"/>
          </a:xfrm>
        </p:grpSpPr>
        <p:sp>
          <p:nvSpPr>
            <p:cNvPr id="27" name="正方形/長方形 26"/>
            <p:cNvSpPr/>
            <p:nvPr/>
          </p:nvSpPr>
          <p:spPr>
            <a:xfrm>
              <a:off x="1691680" y="1412776"/>
              <a:ext cx="1836204" cy="1934633"/>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rIns="36000" rtlCol="0" anchor="t" anchorCtr="0">
              <a:spAutoFit/>
            </a:bodyPr>
            <a:lstStyle/>
            <a:p>
              <a:pPr>
                <a:spcAft>
                  <a:spcPts val="600"/>
                </a:spcAft>
              </a:pPr>
              <a:r>
                <a:rPr lang="en-US" altLang="ja-JP" sz="1400" dirty="0" smtClean="0">
                  <a:solidFill>
                    <a:schemeClr val="tx1"/>
                  </a:solidFill>
                </a:rPr>
                <a:t>int max</a:t>
              </a:r>
              <a:r>
                <a:rPr kumimoji="1" lang="en-US" altLang="ja-JP" sz="1400" dirty="0" smtClean="0">
                  <a:solidFill>
                    <a:schemeClr val="tx1"/>
                  </a:solidFill>
                </a:rPr>
                <a:t>(int a, int b){</a:t>
              </a:r>
            </a:p>
            <a:p>
              <a:pPr>
                <a:spcAft>
                  <a:spcPts val="600"/>
                </a:spcAft>
              </a:pPr>
              <a:r>
                <a:rPr lang="en-US" altLang="ja-JP" sz="1400" dirty="0" smtClean="0">
                  <a:solidFill>
                    <a:schemeClr val="tx1"/>
                  </a:solidFill>
                </a:rPr>
                <a:t>    int v1 = a;</a:t>
              </a:r>
            </a:p>
            <a:p>
              <a:pPr>
                <a:spcAft>
                  <a:spcPts val="600"/>
                </a:spcAft>
              </a:pPr>
              <a:r>
                <a:rPr kumimoji="1" lang="en-US" altLang="ja-JP" sz="1400" dirty="0" smtClean="0">
                  <a:solidFill>
                    <a:schemeClr val="tx1"/>
                  </a:solidFill>
                </a:rPr>
                <a:t>    </a:t>
              </a:r>
              <a:r>
                <a:rPr kumimoji="1" lang="en-US" altLang="ja-JP" sz="1400" dirty="0" err="1" smtClean="0">
                  <a:solidFill>
                    <a:schemeClr val="tx1"/>
                  </a:solidFill>
                </a:rPr>
                <a:t>int</a:t>
              </a:r>
              <a:r>
                <a:rPr kumimoji="1" lang="en-US" altLang="ja-JP" sz="1400" dirty="0" smtClean="0">
                  <a:solidFill>
                    <a:schemeClr val="tx1"/>
                  </a:solidFill>
                </a:rPr>
                <a:t> v2 = b;</a:t>
              </a:r>
            </a:p>
            <a:p>
              <a:pPr>
                <a:spcAft>
                  <a:spcPts val="600"/>
                </a:spcAft>
              </a:pPr>
              <a:r>
                <a:rPr lang="en-US" altLang="ja-JP" sz="1400" dirty="0" smtClean="0">
                  <a:solidFill>
                    <a:schemeClr val="tx1"/>
                  </a:solidFill>
                </a:rPr>
                <a:t>    </a:t>
              </a:r>
              <a:r>
                <a:rPr lang="en-US" altLang="ja-JP" sz="1400" dirty="0" err="1" smtClean="0">
                  <a:solidFill>
                    <a:schemeClr val="tx1"/>
                  </a:solidFill>
                </a:rPr>
                <a:t>int</a:t>
              </a:r>
              <a:r>
                <a:rPr lang="en-US" altLang="ja-JP" sz="1400" dirty="0" smtClean="0">
                  <a:solidFill>
                    <a:schemeClr val="tx1"/>
                  </a:solidFill>
                </a:rPr>
                <a:t> max  = v1;</a:t>
              </a:r>
            </a:p>
            <a:p>
              <a:pPr>
                <a:spcAft>
                  <a:spcPts val="600"/>
                </a:spcAft>
              </a:pPr>
              <a:r>
                <a:rPr lang="en-US" altLang="ja-JP" sz="1400" dirty="0" smtClean="0">
                  <a:solidFill>
                    <a:schemeClr val="tx1"/>
                  </a:solidFill>
                </a:rPr>
                <a:t>    if(v2 &gt; max)</a:t>
              </a:r>
            </a:p>
            <a:p>
              <a:pPr>
                <a:spcAft>
                  <a:spcPts val="600"/>
                </a:spcAft>
              </a:pPr>
              <a:r>
                <a:rPr kumimoji="1" lang="en-US" altLang="ja-JP" sz="1400" dirty="0" smtClean="0">
                  <a:solidFill>
                    <a:schemeClr val="tx1"/>
                  </a:solidFill>
                </a:rPr>
                <a:t>          max = v2;</a:t>
              </a:r>
            </a:p>
            <a:p>
              <a:pPr>
                <a:spcAft>
                  <a:spcPts val="600"/>
                </a:spcAft>
              </a:pPr>
              <a:r>
                <a:rPr lang="en-US" altLang="ja-JP" sz="1400" dirty="0" smtClean="0">
                  <a:solidFill>
                    <a:schemeClr val="tx1"/>
                  </a:solidFill>
                </a:rPr>
                <a:t>    return max;</a:t>
              </a:r>
            </a:p>
            <a:p>
              <a:pPr>
                <a:spcAft>
                  <a:spcPts val="600"/>
                </a:spcAft>
              </a:pPr>
              <a:r>
                <a:rPr lang="en-US" altLang="ja-JP" sz="1400" dirty="0" smtClean="0">
                  <a:solidFill>
                    <a:schemeClr val="tx1"/>
                  </a:solidFill>
                </a:rPr>
                <a:t>}</a:t>
              </a:r>
            </a:p>
          </p:txBody>
        </p:sp>
        <p:sp>
          <p:nvSpPr>
            <p:cNvPr id="28" name="正方形/長方形 27"/>
            <p:cNvSpPr/>
            <p:nvPr/>
          </p:nvSpPr>
          <p:spPr>
            <a:xfrm>
              <a:off x="1475656" y="1412776"/>
              <a:ext cx="216024" cy="1934633"/>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nchorCtr="0">
              <a:spAutoFit/>
            </a:bodyPr>
            <a:lstStyle/>
            <a:p>
              <a:pPr algn="ctr">
                <a:spcAft>
                  <a:spcPts val="600"/>
                </a:spcAft>
              </a:pPr>
              <a:r>
                <a:rPr kumimoji="1" lang="en-US" altLang="ja-JP" sz="1400" dirty="0" smtClean="0">
                  <a:solidFill>
                    <a:schemeClr val="tx1"/>
                  </a:solidFill>
                </a:rPr>
                <a:t>1</a:t>
              </a:r>
            </a:p>
            <a:p>
              <a:pPr algn="ctr">
                <a:spcAft>
                  <a:spcPts val="600"/>
                </a:spcAft>
              </a:pPr>
              <a:r>
                <a:rPr lang="en-US" altLang="ja-JP" sz="1400" dirty="0" smtClean="0">
                  <a:solidFill>
                    <a:schemeClr val="tx1"/>
                  </a:solidFill>
                </a:rPr>
                <a:t>2</a:t>
              </a:r>
            </a:p>
            <a:p>
              <a:pPr algn="ctr">
                <a:spcAft>
                  <a:spcPts val="600"/>
                </a:spcAft>
              </a:pPr>
              <a:r>
                <a:rPr kumimoji="1" lang="en-US" altLang="ja-JP" sz="1400" dirty="0" smtClean="0">
                  <a:solidFill>
                    <a:schemeClr val="tx1"/>
                  </a:solidFill>
                </a:rPr>
                <a:t>3</a:t>
              </a:r>
            </a:p>
            <a:p>
              <a:pPr algn="ctr">
                <a:spcAft>
                  <a:spcPts val="600"/>
                </a:spcAft>
              </a:pPr>
              <a:r>
                <a:rPr lang="en-US" altLang="ja-JP" sz="1400" dirty="0" smtClean="0">
                  <a:solidFill>
                    <a:schemeClr val="tx1"/>
                  </a:solidFill>
                </a:rPr>
                <a:t>4</a:t>
              </a:r>
            </a:p>
            <a:p>
              <a:pPr algn="ctr">
                <a:spcAft>
                  <a:spcPts val="600"/>
                </a:spcAft>
              </a:pPr>
              <a:r>
                <a:rPr lang="en-US" altLang="ja-JP" sz="1400" dirty="0" smtClean="0">
                  <a:solidFill>
                    <a:schemeClr val="tx1"/>
                  </a:solidFill>
                </a:rPr>
                <a:t>5</a:t>
              </a:r>
            </a:p>
            <a:p>
              <a:pPr algn="ctr">
                <a:spcAft>
                  <a:spcPts val="600"/>
                </a:spcAft>
              </a:pPr>
              <a:r>
                <a:rPr kumimoji="1" lang="en-US" altLang="ja-JP" sz="1400" dirty="0" smtClean="0">
                  <a:solidFill>
                    <a:schemeClr val="tx1"/>
                  </a:solidFill>
                </a:rPr>
                <a:t>6</a:t>
              </a:r>
            </a:p>
            <a:p>
              <a:pPr algn="ctr">
                <a:spcAft>
                  <a:spcPts val="600"/>
                </a:spcAft>
              </a:pPr>
              <a:r>
                <a:rPr lang="en-US" altLang="ja-JP" sz="1400" dirty="0" smtClean="0">
                  <a:solidFill>
                    <a:schemeClr val="tx1"/>
                  </a:solidFill>
                </a:rPr>
                <a:t>7</a:t>
              </a:r>
            </a:p>
            <a:p>
              <a:pPr algn="ctr">
                <a:spcAft>
                  <a:spcPts val="600"/>
                </a:spcAft>
              </a:pPr>
              <a:r>
                <a:rPr kumimoji="1" lang="en-US" altLang="ja-JP" sz="1400" dirty="0" smtClean="0">
                  <a:solidFill>
                    <a:schemeClr val="tx1"/>
                  </a:solidFill>
                </a:rPr>
                <a:t>8</a:t>
              </a:r>
            </a:p>
          </p:txBody>
        </p:sp>
      </p:grpSp>
      <p:sp>
        <p:nvSpPr>
          <p:cNvPr id="34" name="正方形/長方形 33"/>
          <p:cNvSpPr/>
          <p:nvPr/>
        </p:nvSpPr>
        <p:spPr>
          <a:xfrm>
            <a:off x="1011594" y="5669064"/>
            <a:ext cx="1503478"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6" name="グループ化 45"/>
          <p:cNvGrpSpPr/>
          <p:nvPr/>
        </p:nvGrpSpPr>
        <p:grpSpPr>
          <a:xfrm>
            <a:off x="2515072" y="5720501"/>
            <a:ext cx="2128936" cy="766792"/>
            <a:chOff x="1840687" y="6143088"/>
            <a:chExt cx="2836328" cy="522580"/>
          </a:xfrm>
        </p:grpSpPr>
        <p:sp>
          <p:nvSpPr>
            <p:cNvPr id="47" name="円/楕円 46"/>
            <p:cNvSpPr/>
            <p:nvPr/>
          </p:nvSpPr>
          <p:spPr>
            <a:xfrm>
              <a:off x="3143976" y="6143088"/>
              <a:ext cx="1533039" cy="522580"/>
            </a:xfrm>
            <a:prstGeom prst="ellipse">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smtClean="0">
                  <a:solidFill>
                    <a:schemeClr val="tx1"/>
                  </a:solidFill>
                </a:rPr>
                <a:t>基準</a:t>
              </a:r>
              <a:endParaRPr kumimoji="1" lang="en-US" altLang="ja-JP" dirty="0" smtClean="0">
                <a:solidFill>
                  <a:schemeClr val="tx1"/>
                </a:solidFill>
              </a:endParaRPr>
            </a:p>
            <a:p>
              <a:pPr algn="ctr"/>
              <a:r>
                <a:rPr lang="en-US" altLang="ja-JP" dirty="0" smtClean="0">
                  <a:solidFill>
                    <a:schemeClr val="tx1"/>
                  </a:solidFill>
                </a:rPr>
                <a:t>{7,max}</a:t>
              </a:r>
              <a:endParaRPr kumimoji="1" lang="en-US" altLang="ja-JP" dirty="0" smtClean="0">
                <a:solidFill>
                  <a:schemeClr val="tx1"/>
                </a:solidFill>
              </a:endParaRPr>
            </a:p>
          </p:txBody>
        </p:sp>
        <p:cxnSp>
          <p:nvCxnSpPr>
            <p:cNvPr id="48" name="直線矢印コネクタ 47"/>
            <p:cNvCxnSpPr>
              <a:stCxn id="47" idx="2"/>
              <a:endCxn id="34" idx="3"/>
            </p:cNvCxnSpPr>
            <p:nvPr/>
          </p:nvCxnSpPr>
          <p:spPr>
            <a:xfrm flipH="1" flipV="1">
              <a:off x="1840687" y="6198828"/>
              <a:ext cx="1303289" cy="2055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61" name="右矢印 60"/>
          <p:cNvSpPr/>
          <p:nvPr/>
        </p:nvSpPr>
        <p:spPr>
          <a:xfrm>
            <a:off x="4501397" y="4609065"/>
            <a:ext cx="1296144" cy="941262"/>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p:nvGrpSpPr>
        <p:grpSpPr>
          <a:xfrm>
            <a:off x="983855" y="4190029"/>
            <a:ext cx="2792208" cy="1642855"/>
            <a:chOff x="979821" y="3886401"/>
            <a:chExt cx="2792208" cy="1642855"/>
          </a:xfrm>
        </p:grpSpPr>
        <p:sp>
          <p:nvSpPr>
            <p:cNvPr id="30" name="正方形/長方形 29"/>
            <p:cNvSpPr/>
            <p:nvPr/>
          </p:nvSpPr>
          <p:spPr>
            <a:xfrm>
              <a:off x="979823" y="3886401"/>
              <a:ext cx="1508549"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979823" y="4203791"/>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979822" y="4498401"/>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979821" y="4786401"/>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985037" y="5062174"/>
              <a:ext cx="1508549"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フリーフォーム 36"/>
            <p:cNvSpPr/>
            <p:nvPr/>
          </p:nvSpPr>
          <p:spPr>
            <a:xfrm>
              <a:off x="2992927" y="4568530"/>
              <a:ext cx="498833" cy="272295"/>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フリーフォーム 44"/>
            <p:cNvSpPr/>
            <p:nvPr/>
          </p:nvSpPr>
          <p:spPr>
            <a:xfrm>
              <a:off x="2992926" y="3925421"/>
              <a:ext cx="498833" cy="277559"/>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リーフォーム 37"/>
            <p:cNvSpPr/>
            <p:nvPr/>
          </p:nvSpPr>
          <p:spPr>
            <a:xfrm>
              <a:off x="2985240" y="5256961"/>
              <a:ext cx="498833" cy="272295"/>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リーフォーム 38"/>
            <p:cNvSpPr/>
            <p:nvPr/>
          </p:nvSpPr>
          <p:spPr>
            <a:xfrm>
              <a:off x="2980018" y="4910442"/>
              <a:ext cx="498833" cy="277559"/>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8"/>
            <p:cNvSpPr/>
            <p:nvPr/>
          </p:nvSpPr>
          <p:spPr>
            <a:xfrm>
              <a:off x="2971800" y="4343400"/>
              <a:ext cx="800229" cy="840921"/>
            </a:xfrm>
            <a:custGeom>
              <a:avLst/>
              <a:gdLst>
                <a:gd name="connsiteX0" fmla="*/ 48986 w 800229"/>
                <a:gd name="connsiteY0" fmla="*/ 840921 h 840921"/>
                <a:gd name="connsiteX1" fmla="*/ 800100 w 800229"/>
                <a:gd name="connsiteY1" fmla="*/ 514350 h 840921"/>
                <a:gd name="connsiteX2" fmla="*/ 0 w 800229"/>
                <a:gd name="connsiteY2" fmla="*/ 0 h 840921"/>
              </a:gdLst>
              <a:ahLst/>
              <a:cxnLst>
                <a:cxn ang="0">
                  <a:pos x="connsiteX0" y="connsiteY0"/>
                </a:cxn>
                <a:cxn ang="0">
                  <a:pos x="connsiteX1" y="connsiteY1"/>
                </a:cxn>
                <a:cxn ang="0">
                  <a:pos x="connsiteX2" y="connsiteY2"/>
                </a:cxn>
              </a:cxnLst>
              <a:rect l="l" t="t" r="r" b="b"/>
              <a:pathLst>
                <a:path w="800229" h="840921">
                  <a:moveTo>
                    <a:pt x="48986" y="840921"/>
                  </a:moveTo>
                  <a:cubicBezTo>
                    <a:pt x="428625" y="747712"/>
                    <a:pt x="808264" y="654503"/>
                    <a:pt x="800100" y="514350"/>
                  </a:cubicBezTo>
                  <a:cubicBezTo>
                    <a:pt x="791936" y="374197"/>
                    <a:pt x="395968" y="187098"/>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6355182" y="4267899"/>
            <a:ext cx="1836000" cy="1836000"/>
            <a:chOff x="6328625" y="3964271"/>
            <a:chExt cx="1836000" cy="1836000"/>
          </a:xfrm>
        </p:grpSpPr>
        <p:grpSp>
          <p:nvGrpSpPr>
            <p:cNvPr id="15" name="グループ化 14"/>
            <p:cNvGrpSpPr/>
            <p:nvPr/>
          </p:nvGrpSpPr>
          <p:grpSpPr>
            <a:xfrm>
              <a:off x="6328625" y="3964271"/>
              <a:ext cx="1836000" cy="1836000"/>
              <a:chOff x="5765594" y="4151052"/>
              <a:chExt cx="1836000" cy="1836000"/>
            </a:xfrm>
          </p:grpSpPr>
          <p:sp>
            <p:nvSpPr>
              <p:cNvPr id="50" name="円/楕円 49"/>
              <p:cNvSpPr/>
              <p:nvPr/>
            </p:nvSpPr>
            <p:spPr>
              <a:xfrm>
                <a:off x="5765594" y="4151052"/>
                <a:ext cx="1836000" cy="1836000"/>
              </a:xfrm>
              <a:prstGeom prst="ellipse">
                <a:avLst/>
              </a:prstGeom>
              <a:noFill/>
              <a:ln>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52" name="円/楕円 51"/>
              <p:cNvSpPr/>
              <p:nvPr/>
            </p:nvSpPr>
            <p:spPr>
              <a:xfrm>
                <a:off x="6025193" y="4606933"/>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2</a:t>
                </a:r>
                <a:endParaRPr kumimoji="1" lang="ja-JP" altLang="en-US" sz="2400" dirty="0">
                  <a:solidFill>
                    <a:schemeClr val="tx1"/>
                  </a:solidFill>
                </a:endParaRPr>
              </a:p>
            </p:txBody>
          </p:sp>
          <p:sp>
            <p:nvSpPr>
              <p:cNvPr id="53" name="円/楕円 52"/>
              <p:cNvSpPr/>
              <p:nvPr/>
            </p:nvSpPr>
            <p:spPr>
              <a:xfrm>
                <a:off x="6961297" y="4606933"/>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4</a:t>
                </a:r>
                <a:endParaRPr kumimoji="1" lang="ja-JP" altLang="en-US" sz="2400" dirty="0">
                  <a:solidFill>
                    <a:schemeClr val="tx1"/>
                  </a:solidFill>
                </a:endParaRPr>
              </a:p>
            </p:txBody>
          </p:sp>
          <p:sp>
            <p:nvSpPr>
              <p:cNvPr id="54" name="円/楕円 53"/>
              <p:cNvSpPr/>
              <p:nvPr/>
            </p:nvSpPr>
            <p:spPr>
              <a:xfrm>
                <a:off x="6025193" y="5192006"/>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5</a:t>
                </a:r>
                <a:endParaRPr kumimoji="1" lang="ja-JP" altLang="en-US" sz="2400" dirty="0">
                  <a:solidFill>
                    <a:schemeClr val="tx1"/>
                  </a:solidFill>
                </a:endParaRPr>
              </a:p>
            </p:txBody>
          </p:sp>
          <p:sp>
            <p:nvSpPr>
              <p:cNvPr id="55" name="円/楕円 54"/>
              <p:cNvSpPr/>
              <p:nvPr/>
            </p:nvSpPr>
            <p:spPr>
              <a:xfrm>
                <a:off x="6501106" y="5192007"/>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sz="2400" dirty="0" smtClean="0">
                    <a:solidFill>
                      <a:schemeClr val="tx1"/>
                    </a:solidFill>
                  </a:rPr>
                  <a:t>6</a:t>
                </a:r>
                <a:endParaRPr kumimoji="1" lang="ja-JP" altLang="en-US" sz="2400" dirty="0">
                  <a:solidFill>
                    <a:schemeClr val="tx1"/>
                  </a:solidFill>
                </a:endParaRPr>
              </a:p>
            </p:txBody>
          </p:sp>
          <p:sp>
            <p:nvSpPr>
              <p:cNvPr id="56" name="円/楕円 55"/>
              <p:cNvSpPr/>
              <p:nvPr/>
            </p:nvSpPr>
            <p:spPr>
              <a:xfrm>
                <a:off x="6961297" y="5192007"/>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sz="2400" dirty="0">
                    <a:solidFill>
                      <a:schemeClr val="tx1"/>
                    </a:solidFill>
                  </a:rPr>
                  <a:t>7</a:t>
                </a:r>
                <a:endParaRPr kumimoji="1" lang="ja-JP" altLang="en-US" sz="2400" dirty="0">
                  <a:solidFill>
                    <a:schemeClr val="tx1"/>
                  </a:solidFill>
                </a:endParaRPr>
              </a:p>
            </p:txBody>
          </p:sp>
        </p:grpSp>
        <p:sp>
          <p:nvSpPr>
            <p:cNvPr id="49" name="円/楕円 48"/>
            <p:cNvSpPr/>
            <p:nvPr/>
          </p:nvSpPr>
          <p:spPr>
            <a:xfrm>
              <a:off x="7064137" y="4419544"/>
              <a:ext cx="364976" cy="36554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sz="2400" dirty="0">
                  <a:solidFill>
                    <a:schemeClr val="tx1"/>
                  </a:solidFill>
                </a:rPr>
                <a:t>3</a:t>
              </a:r>
              <a:endParaRPr kumimoji="1" lang="ja-JP" altLang="en-US" sz="2400" dirty="0">
                <a:solidFill>
                  <a:schemeClr val="tx1"/>
                </a:solidFill>
              </a:endParaRPr>
            </a:p>
          </p:txBody>
        </p:sp>
      </p:grpSp>
      <p:sp>
        <p:nvSpPr>
          <p:cNvPr id="51" name="テキスト ボックス 50"/>
          <p:cNvSpPr txBox="1"/>
          <p:nvPr/>
        </p:nvSpPr>
        <p:spPr>
          <a:xfrm>
            <a:off x="3335883" y="3140968"/>
            <a:ext cx="2448271" cy="461665"/>
          </a:xfrm>
          <a:prstGeom prst="rect">
            <a:avLst/>
          </a:prstGeom>
          <a:noFill/>
        </p:spPr>
        <p:txBody>
          <a:bodyPr wrap="square" rtlCol="0">
            <a:spAutoFit/>
          </a:bodyPr>
          <a:lstStyle/>
          <a:p>
            <a:pPr algn="ctr"/>
            <a:r>
              <a:rPr lang="ja-JP" altLang="en-US" sz="2400" dirty="0"/>
              <a:t>後ろ向き</a:t>
            </a:r>
            <a:r>
              <a:rPr lang="ja-JP" altLang="en-US" sz="2400" dirty="0" smtClean="0"/>
              <a:t>スライス</a:t>
            </a:r>
            <a:endParaRPr kumimoji="1" lang="ja-JP" altLang="en-US" sz="2400" dirty="0"/>
          </a:p>
        </p:txBody>
      </p:sp>
      <p:sp>
        <p:nvSpPr>
          <p:cNvPr id="35" name="テキスト ボックス 34"/>
          <p:cNvSpPr txBox="1"/>
          <p:nvPr/>
        </p:nvSpPr>
        <p:spPr>
          <a:xfrm>
            <a:off x="5559322" y="3912045"/>
            <a:ext cx="3168352" cy="369332"/>
          </a:xfrm>
          <a:prstGeom prst="rect">
            <a:avLst/>
          </a:prstGeom>
          <a:noFill/>
        </p:spPr>
        <p:txBody>
          <a:bodyPr wrap="square" rtlCol="0">
            <a:spAutoFit/>
          </a:bodyPr>
          <a:lstStyle/>
          <a:p>
            <a:pPr algn="ctr"/>
            <a:r>
              <a:rPr kumimoji="1" lang="ja-JP" altLang="en-US" dirty="0" smtClean="0"/>
              <a:t>基準に影響を与える文の集合</a:t>
            </a:r>
            <a:endParaRPr kumimoji="1" lang="ja-JP" altLang="en-US" dirty="0"/>
          </a:p>
        </p:txBody>
      </p:sp>
    </p:spTree>
    <p:custDataLst>
      <p:tags r:id="rId1"/>
    </p:custDataLst>
    <p:extLst>
      <p:ext uri="{BB962C8B-B14F-4D97-AF65-F5344CB8AC3E}">
        <p14:creationId xmlns:p14="http://schemas.microsoft.com/office/powerpoint/2010/main" val="124095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250"/>
                                        <p:tgtEl>
                                          <p:spTgt spid="4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25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25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1"/>
                                        </p:tgtEl>
                                        <p:attrNameLst>
                                          <p:attrName>style.visibility</p:attrName>
                                        </p:attrNameLst>
                                      </p:cBhvr>
                                      <p:to>
                                        <p:strVal val="visible"/>
                                      </p:to>
                                    </p:set>
                                    <p:animEffect transition="in" filter="fade">
                                      <p:cBhvr>
                                        <p:cTn id="20" dur="250"/>
                                        <p:tgtEl>
                                          <p:spTgt spid="61"/>
                                        </p:tgtEl>
                                      </p:cBhvr>
                                    </p:animEffect>
                                  </p:childTnLst>
                                </p:cTn>
                              </p:par>
                              <p:par>
                                <p:cTn id="21" presetID="10"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25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25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61" grpId="0" animBg="1"/>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556792"/>
            <a:ext cx="8229600" cy="4525963"/>
          </a:xfrm>
        </p:spPr>
        <p:txBody>
          <a:bodyPr/>
          <a:lstStyle/>
          <a:p>
            <a:r>
              <a:rPr lang="ja-JP" altLang="en-US" sz="2800" dirty="0" smtClean="0"/>
              <a:t>プログラムスライスを用いて凝集度を求める</a:t>
            </a:r>
            <a:endParaRPr lang="en-US" altLang="ja-JP" sz="2000" dirty="0" smtClean="0"/>
          </a:p>
          <a:p>
            <a:pPr lvl="1"/>
            <a:r>
              <a:rPr lang="en-US" altLang="ja-JP" sz="2400" dirty="0"/>
              <a:t> </a:t>
            </a:r>
            <a:r>
              <a:rPr lang="ja-JP" altLang="en-US" sz="2400" dirty="0" smtClean="0"/>
              <a:t>出力変数を基準とした後ろ向きスライスを用いる</a:t>
            </a:r>
            <a:endParaRPr lang="en-US" altLang="ja-JP" dirty="0" smtClean="0"/>
          </a:p>
          <a:p>
            <a:r>
              <a:rPr lang="ja-JP" altLang="en-US" sz="2800" dirty="0" smtClean="0"/>
              <a:t>文間の依存関係を使用して凝集度を求める</a:t>
            </a:r>
            <a:endParaRPr lang="en-US" altLang="ja-JP" sz="2800" dirty="0" smtClean="0"/>
          </a:p>
          <a:p>
            <a:pPr lvl="1"/>
            <a:r>
              <a:rPr lang="en-US" altLang="ja-JP" sz="2400" dirty="0" smtClean="0"/>
              <a:t> </a:t>
            </a:r>
            <a:r>
              <a:rPr lang="ja-JP" altLang="en-US" sz="2400" dirty="0" smtClean="0"/>
              <a:t>文単位で凝集度を測ることができる</a:t>
            </a:r>
            <a:endParaRPr lang="en-US" altLang="ja-JP" sz="2400" dirty="0" smtClean="0"/>
          </a:p>
        </p:txBody>
      </p:sp>
      <p:sp>
        <p:nvSpPr>
          <p:cNvPr id="2" name="タイトル 1"/>
          <p:cNvSpPr>
            <a:spLocks noGrp="1"/>
          </p:cNvSpPr>
          <p:nvPr>
            <p:ph type="title"/>
          </p:nvPr>
        </p:nvSpPr>
        <p:spPr/>
        <p:txBody>
          <a:bodyPr/>
          <a:lstStyle/>
          <a:p>
            <a:r>
              <a:rPr lang="ja-JP" altLang="en-US" dirty="0" smtClean="0"/>
              <a:t>プログラムスライスを用いた</a:t>
            </a:r>
            <a:r>
              <a:rPr lang="en-US" altLang="ja-JP" dirty="0" smtClean="0"/>
              <a:t/>
            </a:r>
            <a:br>
              <a:rPr lang="en-US" altLang="ja-JP" dirty="0" smtClean="0"/>
            </a:br>
            <a:r>
              <a:rPr lang="ja-JP" altLang="en-US" dirty="0" smtClean="0"/>
              <a:t>凝集度メトリクス</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19" name="AutoShape 15"/>
          <p:cNvSpPr>
            <a:spLocks noChangeArrowheads="1"/>
          </p:cNvSpPr>
          <p:nvPr/>
        </p:nvSpPr>
        <p:spPr bwMode="auto">
          <a:xfrm flipV="1">
            <a:off x="755576" y="3640469"/>
            <a:ext cx="2520280" cy="2376264"/>
          </a:xfrm>
          <a:prstGeom prst="foldedCorner">
            <a:avLst>
              <a:gd name="adj" fmla="val 0"/>
            </a:avLst>
          </a:prstGeom>
          <a:solidFill>
            <a:srgbClr val="FFFFCC"/>
          </a:solidFill>
          <a:ln w="12700">
            <a:solidFill>
              <a:schemeClr val="tx1"/>
            </a:solidFill>
            <a:round/>
            <a:headEnd/>
            <a:tailEnd/>
          </a:ln>
          <a:effectLst/>
        </p:spPr>
        <p:txBody>
          <a:bodyPr rot="10800000" wrap="none" lIns="108000" anchor="t" anchorCtr="0"/>
          <a:lstStyle/>
          <a:p>
            <a:pPr>
              <a:spcAft>
                <a:spcPts val="600"/>
              </a:spcAft>
            </a:pPr>
            <a:r>
              <a:rPr lang="en-US" altLang="ja-JP" sz="1400" dirty="0" smtClean="0">
                <a:latin typeface="+mn-lt"/>
                <a:cs typeface="Consolas" pitchFamily="49" charset="0"/>
              </a:rPr>
              <a:t>BLOCK1 {</a:t>
            </a:r>
          </a:p>
          <a:p>
            <a:pPr>
              <a:spcAft>
                <a:spcPts val="600"/>
              </a:spcAft>
            </a:pPr>
            <a:r>
              <a:rPr lang="en-US" altLang="ja-JP" sz="1400" dirty="0" smtClean="0">
                <a:latin typeface="+mn-lt"/>
                <a:cs typeface="Consolas" pitchFamily="49" charset="0"/>
              </a:rPr>
              <a:t>  A = </a:t>
            </a:r>
            <a:r>
              <a:rPr lang="en-US" altLang="ja-JP" sz="1400" dirty="0" err="1" smtClean="0">
                <a:latin typeface="+mn-lt"/>
                <a:cs typeface="Consolas" pitchFamily="49" charset="0"/>
              </a:rPr>
              <a:t>getPrice</a:t>
            </a:r>
            <a:r>
              <a:rPr lang="en-US" altLang="ja-JP" sz="1400" dirty="0" smtClean="0">
                <a:latin typeface="+mn-lt"/>
                <a:cs typeface="Consolas" pitchFamily="49" charset="0"/>
              </a:rPr>
              <a:t>();</a:t>
            </a:r>
          </a:p>
          <a:p>
            <a:pPr>
              <a:spcAft>
                <a:spcPts val="600"/>
              </a:spcAft>
            </a:pPr>
            <a:r>
              <a:rPr lang="en-US" altLang="ja-JP" sz="1400" dirty="0">
                <a:latin typeface="+mn-lt"/>
                <a:cs typeface="Consolas" pitchFamily="49" charset="0"/>
              </a:rPr>
              <a:t> </a:t>
            </a:r>
            <a:r>
              <a:rPr lang="en-US" altLang="ja-JP" sz="1400" dirty="0" smtClean="0">
                <a:latin typeface="+mn-lt"/>
                <a:cs typeface="Consolas" pitchFamily="49" charset="0"/>
              </a:rPr>
              <a:t> B = A * DISCOUNT_RATE;</a:t>
            </a:r>
          </a:p>
          <a:p>
            <a:pPr>
              <a:spcAft>
                <a:spcPts val="600"/>
              </a:spcAft>
            </a:pPr>
            <a:r>
              <a:rPr lang="en-US" altLang="ja-JP" sz="1400" dirty="0" smtClean="0">
                <a:latin typeface="+mn-lt"/>
                <a:cs typeface="Consolas" pitchFamily="49" charset="0"/>
              </a:rPr>
              <a:t>}</a:t>
            </a:r>
          </a:p>
          <a:p>
            <a:pPr>
              <a:spcAft>
                <a:spcPts val="600"/>
              </a:spcAft>
            </a:pPr>
            <a:r>
              <a:rPr lang="en-US" altLang="ja-JP" sz="1400" dirty="0" smtClean="0">
                <a:latin typeface="+mn-lt"/>
                <a:cs typeface="Consolas" pitchFamily="49" charset="0"/>
              </a:rPr>
              <a:t>BLOCK2 {</a:t>
            </a:r>
          </a:p>
          <a:p>
            <a:pPr>
              <a:spcAft>
                <a:spcPts val="600"/>
              </a:spcAft>
            </a:pPr>
            <a:r>
              <a:rPr lang="en-US" altLang="ja-JP" sz="1400" dirty="0" smtClean="0">
                <a:latin typeface="+mn-lt"/>
                <a:cs typeface="Consolas" pitchFamily="49" charset="0"/>
              </a:rPr>
              <a:t>  C = B * TAX_RATE;</a:t>
            </a:r>
          </a:p>
          <a:p>
            <a:pPr>
              <a:spcAft>
                <a:spcPts val="600"/>
              </a:spcAft>
            </a:pPr>
            <a:r>
              <a:rPr lang="en-US" altLang="ja-JP" sz="1400" dirty="0" smtClean="0">
                <a:latin typeface="+mn-lt"/>
                <a:cs typeface="Consolas" pitchFamily="49" charset="0"/>
              </a:rPr>
              <a:t>  return C;</a:t>
            </a:r>
          </a:p>
          <a:p>
            <a:pPr>
              <a:spcAft>
                <a:spcPts val="600"/>
              </a:spcAft>
            </a:pPr>
            <a:r>
              <a:rPr lang="en-US" altLang="ja-JP" sz="1400" dirty="0">
                <a:latin typeface="+mn-lt"/>
                <a:cs typeface="Consolas" pitchFamily="49" charset="0"/>
              </a:rPr>
              <a:t>}</a:t>
            </a:r>
            <a:endParaRPr lang="en-US" altLang="ja-JP" sz="1400" dirty="0" smtClean="0">
              <a:latin typeface="+mn-lt"/>
              <a:cs typeface="Consolas" pitchFamily="49" charset="0"/>
            </a:endParaRPr>
          </a:p>
        </p:txBody>
      </p:sp>
      <p:grpSp>
        <p:nvGrpSpPr>
          <p:cNvPr id="25" name="グループ化 24"/>
          <p:cNvGrpSpPr/>
          <p:nvPr/>
        </p:nvGrpSpPr>
        <p:grpSpPr>
          <a:xfrm>
            <a:off x="844358" y="3954837"/>
            <a:ext cx="2869054" cy="1601462"/>
            <a:chOff x="2720825" y="4433872"/>
            <a:chExt cx="2869054" cy="1601462"/>
          </a:xfrm>
        </p:grpSpPr>
        <p:sp>
          <p:nvSpPr>
            <p:cNvPr id="57" name="正方形/長方形 56"/>
            <p:cNvSpPr/>
            <p:nvPr/>
          </p:nvSpPr>
          <p:spPr>
            <a:xfrm>
              <a:off x="2720825" y="4722687"/>
              <a:ext cx="2342716"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a:off x="2720825" y="5619919"/>
              <a:ext cx="2342716"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2720825" y="4433872"/>
              <a:ext cx="2342716"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p:cNvGrpSpPr/>
            <p:nvPr/>
          </p:nvGrpSpPr>
          <p:grpSpPr>
            <a:xfrm>
              <a:off x="5132676" y="4571648"/>
              <a:ext cx="457203" cy="1463686"/>
              <a:chOff x="5132676" y="4571648"/>
              <a:chExt cx="457203" cy="1463686"/>
            </a:xfrm>
          </p:grpSpPr>
          <p:sp>
            <p:nvSpPr>
              <p:cNvPr id="38" name="フリーフォーム 37"/>
              <p:cNvSpPr/>
              <p:nvPr/>
            </p:nvSpPr>
            <p:spPr>
              <a:xfrm>
                <a:off x="5157168" y="4914548"/>
                <a:ext cx="432711" cy="768024"/>
              </a:xfrm>
              <a:custGeom>
                <a:avLst/>
                <a:gdLst>
                  <a:gd name="connsiteX0" fmla="*/ 0 w 432711"/>
                  <a:gd name="connsiteY0" fmla="*/ 840921 h 840921"/>
                  <a:gd name="connsiteX1" fmla="*/ 432708 w 432711"/>
                  <a:gd name="connsiteY1" fmla="*/ 367392 h 840921"/>
                  <a:gd name="connsiteX2" fmla="*/ 8165 w 432711"/>
                  <a:gd name="connsiteY2" fmla="*/ 0 h 840921"/>
                </a:gdLst>
                <a:ahLst/>
                <a:cxnLst>
                  <a:cxn ang="0">
                    <a:pos x="connsiteX0" y="connsiteY0"/>
                  </a:cxn>
                  <a:cxn ang="0">
                    <a:pos x="connsiteX1" y="connsiteY1"/>
                  </a:cxn>
                  <a:cxn ang="0">
                    <a:pos x="connsiteX2" y="connsiteY2"/>
                  </a:cxn>
                </a:cxnLst>
                <a:rect l="l" t="t" r="r" b="b"/>
                <a:pathLst>
                  <a:path w="432711" h="840921">
                    <a:moveTo>
                      <a:pt x="0" y="840921"/>
                    </a:moveTo>
                    <a:cubicBezTo>
                      <a:pt x="215673" y="674233"/>
                      <a:pt x="431347" y="507545"/>
                      <a:pt x="432708" y="367392"/>
                    </a:cubicBezTo>
                    <a:cubicBezTo>
                      <a:pt x="434069" y="227239"/>
                      <a:pt x="8165" y="0"/>
                      <a:pt x="8165"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リーフォーム 38"/>
              <p:cNvSpPr/>
              <p:nvPr/>
            </p:nvSpPr>
            <p:spPr>
              <a:xfrm>
                <a:off x="5132676" y="4571648"/>
                <a:ext cx="424548" cy="302078"/>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リーフォーム 21"/>
              <p:cNvSpPr/>
              <p:nvPr/>
            </p:nvSpPr>
            <p:spPr>
              <a:xfrm>
                <a:off x="5148064" y="5790422"/>
                <a:ext cx="424548" cy="244912"/>
              </a:xfrm>
              <a:custGeom>
                <a:avLst/>
                <a:gdLst>
                  <a:gd name="connsiteX0" fmla="*/ 8164 w 424548"/>
                  <a:gd name="connsiteY0" fmla="*/ 302078 h 302078"/>
                  <a:gd name="connsiteX1" fmla="*/ 424542 w 424548"/>
                  <a:gd name="connsiteY1" fmla="*/ 73478 h 302078"/>
                  <a:gd name="connsiteX2" fmla="*/ 0 w 424548"/>
                  <a:gd name="connsiteY2" fmla="*/ 0 h 302078"/>
                </a:gdLst>
                <a:ahLst/>
                <a:cxnLst>
                  <a:cxn ang="0">
                    <a:pos x="connsiteX0" y="connsiteY0"/>
                  </a:cxn>
                  <a:cxn ang="0">
                    <a:pos x="connsiteX1" y="connsiteY1"/>
                  </a:cxn>
                  <a:cxn ang="0">
                    <a:pos x="connsiteX2" y="connsiteY2"/>
                  </a:cxn>
                </a:cxnLst>
                <a:rect l="l" t="t" r="r" b="b"/>
                <a:pathLst>
                  <a:path w="424548" h="302078">
                    <a:moveTo>
                      <a:pt x="8164" y="302078"/>
                    </a:moveTo>
                    <a:cubicBezTo>
                      <a:pt x="217033" y="212951"/>
                      <a:pt x="425903" y="123824"/>
                      <a:pt x="424542" y="73478"/>
                    </a:cubicBezTo>
                    <a:cubicBezTo>
                      <a:pt x="423181" y="23132"/>
                      <a:pt x="211590" y="11566"/>
                      <a:pt x="0" y="0"/>
                    </a:cubicBezTo>
                  </a:path>
                </a:pathLst>
              </a:cu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1" name="グループ化 10"/>
          <p:cNvGrpSpPr/>
          <p:nvPr/>
        </p:nvGrpSpPr>
        <p:grpSpPr>
          <a:xfrm>
            <a:off x="5843398" y="3850516"/>
            <a:ext cx="3070837" cy="1938017"/>
            <a:chOff x="5796136" y="3968143"/>
            <a:chExt cx="3070837" cy="1938017"/>
          </a:xfrm>
        </p:grpSpPr>
        <p:grpSp>
          <p:nvGrpSpPr>
            <p:cNvPr id="9" name="グループ化 8"/>
            <p:cNvGrpSpPr/>
            <p:nvPr/>
          </p:nvGrpSpPr>
          <p:grpSpPr>
            <a:xfrm>
              <a:off x="5796136" y="3968143"/>
              <a:ext cx="3070837" cy="1938017"/>
              <a:chOff x="5796136" y="3968143"/>
              <a:chExt cx="3070837" cy="1938017"/>
            </a:xfrm>
          </p:grpSpPr>
          <p:sp>
            <p:nvSpPr>
              <p:cNvPr id="26" name="正方形/長方形 25"/>
              <p:cNvSpPr/>
              <p:nvPr/>
            </p:nvSpPr>
            <p:spPr>
              <a:xfrm>
                <a:off x="5796136" y="3968143"/>
                <a:ext cx="3024336" cy="625370"/>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プログラムスライスを用いた</a:t>
                </a:r>
                <a:endParaRPr lang="en-US" altLang="ja-JP" dirty="0">
                  <a:solidFill>
                    <a:schemeClr val="tx1"/>
                  </a:solidFill>
                </a:endParaRPr>
              </a:p>
              <a:p>
                <a:pPr algn="ctr"/>
                <a:r>
                  <a:rPr lang="ja-JP" altLang="en-US" dirty="0">
                    <a:solidFill>
                      <a:schemeClr val="tx1"/>
                    </a:solidFill>
                  </a:rPr>
                  <a:t>メトリクスの値は高い</a:t>
                </a:r>
                <a:endParaRPr lang="en-US" altLang="ja-JP" dirty="0">
                  <a:solidFill>
                    <a:schemeClr val="tx1"/>
                  </a:solidFill>
                </a:endParaRPr>
              </a:p>
            </p:txBody>
          </p:sp>
          <p:sp>
            <p:nvSpPr>
              <p:cNvPr id="31" name="正方形/長方形 30"/>
              <p:cNvSpPr/>
              <p:nvPr/>
            </p:nvSpPr>
            <p:spPr>
              <a:xfrm>
                <a:off x="5842637" y="5200637"/>
                <a:ext cx="3024336" cy="705523"/>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多くの文が協調して</a:t>
                </a:r>
                <a:endParaRPr lang="en-US" altLang="ja-JP" dirty="0" smtClean="0">
                  <a:solidFill>
                    <a:schemeClr val="tx1"/>
                  </a:solidFill>
                </a:endParaRPr>
              </a:p>
              <a:p>
                <a:pPr algn="ctr"/>
                <a:r>
                  <a:rPr lang="ja-JP" altLang="en-US" dirty="0">
                    <a:solidFill>
                      <a:schemeClr val="tx1"/>
                    </a:solidFill>
                  </a:rPr>
                  <a:t>ひとつ</a:t>
                </a:r>
                <a:r>
                  <a:rPr lang="ja-JP" altLang="en-US" dirty="0" smtClean="0">
                    <a:solidFill>
                      <a:schemeClr val="tx1"/>
                    </a:solidFill>
                  </a:rPr>
                  <a:t>の機能を実現している</a:t>
                </a:r>
                <a:endParaRPr lang="en-US" altLang="ja-JP" dirty="0">
                  <a:solidFill>
                    <a:schemeClr val="tx1"/>
                  </a:solidFill>
                </a:endParaRPr>
              </a:p>
            </p:txBody>
          </p:sp>
        </p:grpSp>
        <p:sp>
          <p:nvSpPr>
            <p:cNvPr id="32" name="右矢印 31"/>
            <p:cNvSpPr/>
            <p:nvPr/>
          </p:nvSpPr>
          <p:spPr>
            <a:xfrm rot="5400000">
              <a:off x="7103360" y="4639480"/>
              <a:ext cx="502889" cy="532956"/>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7" name="正方形/長方形 26"/>
          <p:cNvSpPr/>
          <p:nvPr/>
        </p:nvSpPr>
        <p:spPr>
          <a:xfrm>
            <a:off x="513023" y="3640469"/>
            <a:ext cx="242553" cy="2376264"/>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nchorCtr="0">
            <a:noAutofit/>
          </a:bodyPr>
          <a:lstStyle/>
          <a:p>
            <a:pPr algn="ctr">
              <a:spcAft>
                <a:spcPts val="600"/>
              </a:spcAft>
            </a:pPr>
            <a:r>
              <a:rPr kumimoji="1" lang="en-US" altLang="ja-JP" sz="1400" dirty="0" smtClean="0">
                <a:solidFill>
                  <a:schemeClr val="tx1"/>
                </a:solidFill>
              </a:rPr>
              <a:t>1</a:t>
            </a:r>
          </a:p>
          <a:p>
            <a:pPr algn="ctr">
              <a:spcAft>
                <a:spcPts val="600"/>
              </a:spcAft>
            </a:pPr>
            <a:r>
              <a:rPr lang="en-US" altLang="ja-JP" sz="1400" dirty="0" smtClean="0">
                <a:solidFill>
                  <a:schemeClr val="tx1"/>
                </a:solidFill>
              </a:rPr>
              <a:t>2</a:t>
            </a:r>
          </a:p>
          <a:p>
            <a:pPr algn="ctr">
              <a:spcAft>
                <a:spcPts val="600"/>
              </a:spcAft>
            </a:pPr>
            <a:r>
              <a:rPr kumimoji="1" lang="en-US" altLang="ja-JP" sz="1400" dirty="0" smtClean="0">
                <a:solidFill>
                  <a:schemeClr val="tx1"/>
                </a:solidFill>
              </a:rPr>
              <a:t>3</a:t>
            </a:r>
          </a:p>
          <a:p>
            <a:pPr algn="ctr">
              <a:spcAft>
                <a:spcPts val="600"/>
              </a:spcAft>
            </a:pPr>
            <a:r>
              <a:rPr lang="en-US" altLang="ja-JP" sz="1400" dirty="0" smtClean="0">
                <a:solidFill>
                  <a:schemeClr val="tx1"/>
                </a:solidFill>
              </a:rPr>
              <a:t>4</a:t>
            </a:r>
          </a:p>
          <a:p>
            <a:pPr algn="ctr">
              <a:spcAft>
                <a:spcPts val="600"/>
              </a:spcAft>
            </a:pPr>
            <a:r>
              <a:rPr lang="en-US" altLang="ja-JP" sz="1400" dirty="0" smtClean="0">
                <a:solidFill>
                  <a:schemeClr val="tx1"/>
                </a:solidFill>
              </a:rPr>
              <a:t>5</a:t>
            </a:r>
          </a:p>
          <a:p>
            <a:pPr algn="ctr">
              <a:spcAft>
                <a:spcPts val="600"/>
              </a:spcAft>
            </a:pPr>
            <a:r>
              <a:rPr kumimoji="1" lang="en-US" altLang="ja-JP" sz="1400" dirty="0" smtClean="0">
                <a:solidFill>
                  <a:schemeClr val="tx1"/>
                </a:solidFill>
              </a:rPr>
              <a:t>6</a:t>
            </a:r>
          </a:p>
          <a:p>
            <a:pPr algn="ctr">
              <a:spcAft>
                <a:spcPts val="600"/>
              </a:spcAft>
            </a:pPr>
            <a:r>
              <a:rPr lang="en-US" altLang="ja-JP" sz="1400" dirty="0" smtClean="0">
                <a:solidFill>
                  <a:schemeClr val="tx1"/>
                </a:solidFill>
              </a:rPr>
              <a:t>7</a:t>
            </a:r>
          </a:p>
          <a:p>
            <a:pPr algn="ctr">
              <a:spcAft>
                <a:spcPts val="600"/>
              </a:spcAft>
            </a:pPr>
            <a:r>
              <a:rPr kumimoji="1" lang="en-US" altLang="ja-JP" sz="1400" dirty="0" smtClean="0">
                <a:solidFill>
                  <a:schemeClr val="tx1"/>
                </a:solidFill>
              </a:rPr>
              <a:t>8</a:t>
            </a:r>
          </a:p>
        </p:txBody>
      </p:sp>
      <p:grpSp>
        <p:nvGrpSpPr>
          <p:cNvPr id="28" name="グループ化 27"/>
          <p:cNvGrpSpPr/>
          <p:nvPr/>
        </p:nvGrpSpPr>
        <p:grpSpPr>
          <a:xfrm>
            <a:off x="4400961" y="4092613"/>
            <a:ext cx="1090564" cy="1076731"/>
            <a:chOff x="5765594" y="4151052"/>
            <a:chExt cx="1836000" cy="1836000"/>
          </a:xfrm>
        </p:grpSpPr>
        <p:sp>
          <p:nvSpPr>
            <p:cNvPr id="29" name="円/楕円 28"/>
            <p:cNvSpPr/>
            <p:nvPr/>
          </p:nvSpPr>
          <p:spPr>
            <a:xfrm>
              <a:off x="5765594" y="4151052"/>
              <a:ext cx="1836000" cy="1836000"/>
            </a:xfrm>
            <a:prstGeom prst="ellipse">
              <a:avLst/>
            </a:prstGeom>
            <a:noFill/>
            <a:ln>
              <a:solidFill>
                <a:schemeClr val="tx1"/>
              </a:solidFill>
              <a:prstDash val="sysDash"/>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dirty="0" smtClean="0">
                <a:solidFill>
                  <a:schemeClr val="tx1"/>
                </a:solidFill>
              </a:endParaRPr>
            </a:p>
          </p:txBody>
        </p:sp>
        <p:sp>
          <p:nvSpPr>
            <p:cNvPr id="30" name="円/楕円 29"/>
            <p:cNvSpPr/>
            <p:nvPr/>
          </p:nvSpPr>
          <p:spPr>
            <a:xfrm>
              <a:off x="6200347" y="443447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2</a:t>
              </a:r>
              <a:endParaRPr kumimoji="1" lang="ja-JP" altLang="en-US" dirty="0">
                <a:solidFill>
                  <a:schemeClr val="tx1"/>
                </a:solidFill>
              </a:endParaRPr>
            </a:p>
          </p:txBody>
        </p:sp>
        <p:sp>
          <p:nvSpPr>
            <p:cNvPr id="33" name="円/楕円 32"/>
            <p:cNvSpPr/>
            <p:nvPr/>
          </p:nvSpPr>
          <p:spPr>
            <a:xfrm>
              <a:off x="6795789" y="443447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3</a:t>
              </a:r>
              <a:endParaRPr kumimoji="1" lang="ja-JP" altLang="en-US" dirty="0">
                <a:solidFill>
                  <a:schemeClr val="tx1"/>
                </a:solidFill>
              </a:endParaRPr>
            </a:p>
          </p:txBody>
        </p:sp>
        <p:sp>
          <p:nvSpPr>
            <p:cNvPr id="34" name="円/楕円 33"/>
            <p:cNvSpPr/>
            <p:nvPr/>
          </p:nvSpPr>
          <p:spPr>
            <a:xfrm>
              <a:off x="6200347" y="5211318"/>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kumimoji="1" lang="en-US" altLang="ja-JP" dirty="0" smtClean="0">
                  <a:solidFill>
                    <a:schemeClr val="tx1"/>
                  </a:solidFill>
                </a:rPr>
                <a:t>6</a:t>
              </a:r>
              <a:endParaRPr kumimoji="1" lang="ja-JP" altLang="en-US" dirty="0">
                <a:solidFill>
                  <a:schemeClr val="tx1"/>
                </a:solidFill>
              </a:endParaRPr>
            </a:p>
          </p:txBody>
        </p:sp>
        <p:sp>
          <p:nvSpPr>
            <p:cNvPr id="35" name="円/楕円 34"/>
            <p:cNvSpPr/>
            <p:nvPr/>
          </p:nvSpPr>
          <p:spPr>
            <a:xfrm>
              <a:off x="6795789" y="5211317"/>
              <a:ext cx="441993" cy="4419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rtlCol="0" anchor="ctr"/>
            <a:lstStyle/>
            <a:p>
              <a:pPr algn="ctr"/>
              <a:r>
                <a:rPr lang="en-US" altLang="ja-JP" dirty="0">
                  <a:solidFill>
                    <a:schemeClr val="tx1"/>
                  </a:solidFill>
                </a:rPr>
                <a:t>7</a:t>
              </a:r>
              <a:endParaRPr kumimoji="1" lang="ja-JP" altLang="en-US" dirty="0">
                <a:solidFill>
                  <a:schemeClr val="tx1"/>
                </a:solidFill>
              </a:endParaRPr>
            </a:p>
          </p:txBody>
        </p:sp>
      </p:grpSp>
      <p:sp>
        <p:nvSpPr>
          <p:cNvPr id="36" name="右矢印 35"/>
          <p:cNvSpPr/>
          <p:nvPr/>
        </p:nvSpPr>
        <p:spPr>
          <a:xfrm>
            <a:off x="3809330" y="4460419"/>
            <a:ext cx="448425" cy="364813"/>
          </a:xfrm>
          <a:prstGeom prst="rightArrow">
            <a:avLst>
              <a:gd name="adj1" fmla="val 36648"/>
              <a:gd name="adj2" fmla="val 526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815808" y="5402957"/>
            <a:ext cx="4130435" cy="589868"/>
            <a:chOff x="815808" y="5402957"/>
            <a:chExt cx="4130435" cy="589868"/>
          </a:xfrm>
        </p:grpSpPr>
        <p:grpSp>
          <p:nvGrpSpPr>
            <p:cNvPr id="10" name="グループ化 9"/>
            <p:cNvGrpSpPr/>
            <p:nvPr/>
          </p:nvGrpSpPr>
          <p:grpSpPr>
            <a:xfrm>
              <a:off x="1687421" y="5470245"/>
              <a:ext cx="3258822" cy="522580"/>
              <a:chOff x="3059832" y="5952019"/>
              <a:chExt cx="3258822" cy="522580"/>
            </a:xfrm>
          </p:grpSpPr>
          <p:sp>
            <p:nvSpPr>
              <p:cNvPr id="5" name="円/楕円 4"/>
              <p:cNvSpPr/>
              <p:nvPr/>
            </p:nvSpPr>
            <p:spPr>
              <a:xfrm>
                <a:off x="4888432" y="5952019"/>
                <a:ext cx="1430222" cy="522580"/>
              </a:xfrm>
              <a:prstGeom prst="ellipse">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dirty="0" smtClean="0">
                    <a:solidFill>
                      <a:schemeClr val="tx1"/>
                    </a:solidFill>
                  </a:rPr>
                  <a:t>出力変数</a:t>
                </a:r>
                <a:endParaRPr kumimoji="1" lang="en-US" altLang="ja-JP" dirty="0" smtClean="0">
                  <a:solidFill>
                    <a:schemeClr val="tx1"/>
                  </a:solidFill>
                </a:endParaRPr>
              </a:p>
            </p:txBody>
          </p:sp>
          <p:cxnSp>
            <p:nvCxnSpPr>
              <p:cNvPr id="7" name="直線矢印コネクタ 6"/>
              <p:cNvCxnSpPr>
                <a:stCxn id="5" idx="2"/>
              </p:cNvCxnSpPr>
              <p:nvPr/>
            </p:nvCxnSpPr>
            <p:spPr>
              <a:xfrm flipH="1" flipV="1">
                <a:off x="3059832" y="6024028"/>
                <a:ext cx="1828600" cy="1892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7" name="正方形/長方形 36"/>
            <p:cNvSpPr/>
            <p:nvPr/>
          </p:nvSpPr>
          <p:spPr>
            <a:xfrm>
              <a:off x="815808" y="5402957"/>
              <a:ext cx="2342716" cy="24097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 name="テキスト ボックス 39"/>
          <p:cNvSpPr txBox="1"/>
          <p:nvPr/>
        </p:nvSpPr>
        <p:spPr>
          <a:xfrm>
            <a:off x="3713412" y="3715704"/>
            <a:ext cx="2448271" cy="338554"/>
          </a:xfrm>
          <a:prstGeom prst="rect">
            <a:avLst/>
          </a:prstGeom>
          <a:noFill/>
        </p:spPr>
        <p:txBody>
          <a:bodyPr wrap="square" rtlCol="0">
            <a:spAutoFit/>
          </a:bodyPr>
          <a:lstStyle/>
          <a:p>
            <a:pPr algn="ctr"/>
            <a:r>
              <a:rPr lang="ja-JP" altLang="en-US" sz="1600" dirty="0"/>
              <a:t>後ろ向き</a:t>
            </a:r>
            <a:r>
              <a:rPr lang="ja-JP" altLang="en-US" sz="1600" dirty="0" smtClean="0"/>
              <a:t>スライス</a:t>
            </a:r>
            <a:endParaRPr kumimoji="1" lang="ja-JP" altLang="en-US" sz="1600" dirty="0"/>
          </a:p>
        </p:txBody>
      </p:sp>
    </p:spTree>
    <p:custDataLst>
      <p:tags r:id="rId1"/>
    </p:custDataLst>
    <p:extLst>
      <p:ext uri="{BB962C8B-B14F-4D97-AF65-F5344CB8AC3E}">
        <p14:creationId xmlns:p14="http://schemas.microsoft.com/office/powerpoint/2010/main" val="385355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250"/>
                                        <p:tgtEl>
                                          <p:spTgt spid="25"/>
                                        </p:tgtEl>
                                      </p:cBhvr>
                                    </p:animEffect>
                                  </p:childTnLst>
                                </p:cTn>
                              </p:par>
                              <p:par>
                                <p:cTn id="13" presetID="10"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fade">
                                      <p:cBhvr>
                                        <p:cTn id="15" dur="250"/>
                                        <p:tgtEl>
                                          <p:spTgt spid="2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fade">
                                      <p:cBhvr>
                                        <p:cTn id="18" dur="250"/>
                                        <p:tgtEl>
                                          <p:spTgt spid="3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animEffect transition="in" filter="fade">
                                      <p:cBhvr>
                                        <p:cTn id="21" dur="250"/>
                                        <p:tgtEl>
                                          <p:spTgt spid="4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40"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4|4.1|3.7"/>
</p:tagLst>
</file>

<file path=ppt/tags/tag10.xml><?xml version="1.0" encoding="utf-8"?>
<p:tagLst xmlns:a="http://schemas.openxmlformats.org/drawingml/2006/main" xmlns:r="http://schemas.openxmlformats.org/officeDocument/2006/relationships" xmlns:p="http://schemas.openxmlformats.org/presentationml/2006/main">
  <p:tag name="TIMING" val="|17.2|5.3"/>
</p:tagLst>
</file>

<file path=ppt/tags/tag11.xml><?xml version="1.0" encoding="utf-8"?>
<p:tagLst xmlns:a="http://schemas.openxmlformats.org/drawingml/2006/main" xmlns:r="http://schemas.openxmlformats.org/officeDocument/2006/relationships" xmlns:p="http://schemas.openxmlformats.org/presentationml/2006/main">
  <p:tag name="TIMING" val="|8.4"/>
</p:tagLst>
</file>

<file path=ppt/tags/tag2.xml><?xml version="1.0" encoding="utf-8"?>
<p:tagLst xmlns:a="http://schemas.openxmlformats.org/drawingml/2006/main" xmlns:r="http://schemas.openxmlformats.org/officeDocument/2006/relationships" xmlns:p="http://schemas.openxmlformats.org/presentationml/2006/main">
  <p:tag name="TIMING" val="|14.7|16.7"/>
</p:tagLst>
</file>

<file path=ppt/tags/tag3.xml><?xml version="1.0" encoding="utf-8"?>
<p:tagLst xmlns:a="http://schemas.openxmlformats.org/drawingml/2006/main" xmlns:r="http://schemas.openxmlformats.org/officeDocument/2006/relationships" xmlns:p="http://schemas.openxmlformats.org/presentationml/2006/main">
  <p:tag name="TIMING" val="|23.4|6.4|6.1"/>
</p:tagLst>
</file>

<file path=ppt/tags/tag4.xml><?xml version="1.0" encoding="utf-8"?>
<p:tagLst xmlns:a="http://schemas.openxmlformats.org/drawingml/2006/main" xmlns:r="http://schemas.openxmlformats.org/officeDocument/2006/relationships" xmlns:p="http://schemas.openxmlformats.org/presentationml/2006/main">
  <p:tag name="TIMING" val="|32.6|3.4|5.4"/>
</p:tagLst>
</file>

<file path=ppt/tags/tag5.xml><?xml version="1.0" encoding="utf-8"?>
<p:tagLst xmlns:a="http://schemas.openxmlformats.org/drawingml/2006/main" xmlns:r="http://schemas.openxmlformats.org/officeDocument/2006/relationships" xmlns:p="http://schemas.openxmlformats.org/presentationml/2006/main">
  <p:tag name="TIMING" val="|32.6|3.4|5.4"/>
</p:tagLst>
</file>

<file path=ppt/tags/tag6.xml><?xml version="1.0" encoding="utf-8"?>
<p:tagLst xmlns:a="http://schemas.openxmlformats.org/drawingml/2006/main" xmlns:r="http://schemas.openxmlformats.org/officeDocument/2006/relationships" xmlns:p="http://schemas.openxmlformats.org/presentationml/2006/main">
  <p:tag name="TIMING" val="|32.6|3.4|5.4"/>
</p:tagLst>
</file>

<file path=ppt/tags/tag7.xml><?xml version="1.0" encoding="utf-8"?>
<p:tagLst xmlns:a="http://schemas.openxmlformats.org/drawingml/2006/main" xmlns:r="http://schemas.openxmlformats.org/officeDocument/2006/relationships" xmlns:p="http://schemas.openxmlformats.org/presentationml/2006/main">
  <p:tag name="TIMING" val="|13.6|7.2|8.2|1.3|7.3"/>
</p:tagLst>
</file>

<file path=ppt/tags/tag8.xml><?xml version="1.0" encoding="utf-8"?>
<p:tagLst xmlns:a="http://schemas.openxmlformats.org/drawingml/2006/main" xmlns:r="http://schemas.openxmlformats.org/officeDocument/2006/relationships" xmlns:p="http://schemas.openxmlformats.org/presentationml/2006/main">
  <p:tag name="TIMING" val="|10.4|4.4"/>
</p:tagLst>
</file>

<file path=ppt/tags/tag9.xml><?xml version="1.0" encoding="utf-8"?>
<p:tagLst xmlns:a="http://schemas.openxmlformats.org/drawingml/2006/main" xmlns:r="http://schemas.openxmlformats.org/officeDocument/2006/relationships" xmlns:p="http://schemas.openxmlformats.org/presentationml/2006/main">
  <p:tag name="TIMING" val="|6.7|5.6|5.2"/>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tailEnd type="arrow"/>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Sel-CoolMetal-white</Template>
  <TotalTime>6733</TotalTime>
  <Words>1301</Words>
  <Application>Microsoft Office PowerPoint</Application>
  <PresentationFormat>画面に合わせる (4:3)</PresentationFormat>
  <Paragraphs>358</Paragraphs>
  <Slides>20</Slides>
  <Notes>17</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Sel-CoolMetal-white</vt:lpstr>
      <vt:lpstr>プログラムスライスを用いた凝集度メトリクスに基づく 類似メソッド集約候補の順位付け手法</vt:lpstr>
      <vt:lpstr>リファクタリング</vt:lpstr>
      <vt:lpstr>適用例</vt:lpstr>
      <vt:lpstr>Template Method の形成 における問題点</vt:lpstr>
      <vt:lpstr>既存研究</vt:lpstr>
      <vt:lpstr>凝集度メトリクス COB</vt:lpstr>
      <vt:lpstr>プログラムスライス</vt:lpstr>
      <vt:lpstr>プログラムスライス</vt:lpstr>
      <vt:lpstr>プログラムスライスを用いた 凝集度メトリクス</vt:lpstr>
      <vt:lpstr>提案手法</vt:lpstr>
      <vt:lpstr>提案手法で用いるメトリクス</vt:lpstr>
      <vt:lpstr>提案手法の流れ</vt:lpstr>
      <vt:lpstr>集約候補に対する凝集度の計算</vt:lpstr>
      <vt:lpstr>集約候補の順位付け</vt:lpstr>
      <vt:lpstr>適用実験</vt:lpstr>
      <vt:lpstr>実験対象</vt:lpstr>
      <vt:lpstr>評価方法</vt:lpstr>
      <vt:lpstr>被験者の候補選択率</vt:lpstr>
      <vt:lpstr>平均候補選択率</vt:lpstr>
      <vt:lpstr>まとめと今後の課題</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プログラムスライスを用いた凝集度メトリクスに基づく 類似メソッド集約候補の順位付け手法</dc:title>
  <dc:creator>後藤祥</dc:creator>
  <cp:lastModifiedBy>a-gotoh</cp:lastModifiedBy>
  <cp:revision>287</cp:revision>
  <cp:lastPrinted>2012-02-22T07:38:59Z</cp:lastPrinted>
  <dcterms:created xsi:type="dcterms:W3CDTF">2012-02-12T14:46:35Z</dcterms:created>
  <dcterms:modified xsi:type="dcterms:W3CDTF">2012-02-28T03:08:31Z</dcterms:modified>
</cp:coreProperties>
</file>