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57" r:id="rId3"/>
    <p:sldId id="325" r:id="rId4"/>
    <p:sldId id="288" r:id="rId5"/>
    <p:sldId id="290" r:id="rId6"/>
    <p:sldId id="289" r:id="rId7"/>
    <p:sldId id="260" r:id="rId8"/>
    <p:sldId id="292" r:id="rId9"/>
    <p:sldId id="302" r:id="rId10"/>
    <p:sldId id="303" r:id="rId11"/>
    <p:sldId id="305" r:id="rId12"/>
    <p:sldId id="277" r:id="rId13"/>
    <p:sldId id="262" r:id="rId14"/>
    <p:sldId id="265" r:id="rId15"/>
    <p:sldId id="272" r:id="rId16"/>
    <p:sldId id="266" r:id="rId17"/>
    <p:sldId id="298" r:id="rId18"/>
    <p:sldId id="334" r:id="rId19"/>
    <p:sldId id="269" r:id="rId20"/>
    <p:sldId id="323" r:id="rId21"/>
    <p:sldId id="332" r:id="rId22"/>
    <p:sldId id="339" r:id="rId23"/>
    <p:sldId id="342" r:id="rId24"/>
    <p:sldId id="338" r:id="rId25"/>
    <p:sldId id="337" r:id="rId26"/>
    <p:sldId id="329" r:id="rId27"/>
    <p:sldId id="327" r:id="rId28"/>
    <p:sldId id="340" r:id="rId29"/>
    <p:sldId id="341" r:id="rId30"/>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scaleToFitPaper="1" frameSlides="1"/>
  <p:clrMru>
    <a:srgbClr val="EDFE12"/>
    <a:srgbClr val="CC0000"/>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1296" autoAdjust="0"/>
  </p:normalViewPr>
  <p:slideViewPr>
    <p:cSldViewPr>
      <p:cViewPr varScale="1">
        <p:scale>
          <a:sx n="71" d="100"/>
          <a:sy n="71" d="100"/>
        </p:scale>
        <p:origin x="-8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y-kasima\Dropbox\&#30740;&#31350;&#23460;&#12398;&#30495;&#38754;&#30446;&#12394;&#12418;&#12398;\&#20462;&#22763;&#35542;&#25991;\&#12503;&#12524;&#12476;&#12531;&#12486;&#12540;&#12471;&#12519;&#12531;\RW&#12398;&#38542;&#32026;&#34920;&#3103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ArgoUML!$B$2:$B$23</c:f>
              <c:numCache>
                <c:formatCode>General</c:formatCode>
                <c:ptCount val="22"/>
                <c:pt idx="0">
                  <c:v>10020</c:v>
                </c:pt>
                <c:pt idx="1">
                  <c:v>1564</c:v>
                </c:pt>
                <c:pt idx="2">
                  <c:v>636</c:v>
                </c:pt>
                <c:pt idx="3">
                  <c:v>642</c:v>
                </c:pt>
                <c:pt idx="4">
                  <c:v>337</c:v>
                </c:pt>
                <c:pt idx="5">
                  <c:v>420</c:v>
                </c:pt>
                <c:pt idx="6">
                  <c:v>249</c:v>
                </c:pt>
                <c:pt idx="7">
                  <c:v>122</c:v>
                </c:pt>
                <c:pt idx="8">
                  <c:v>137</c:v>
                </c:pt>
                <c:pt idx="9">
                  <c:v>75</c:v>
                </c:pt>
                <c:pt idx="10">
                  <c:v>144</c:v>
                </c:pt>
                <c:pt idx="11">
                  <c:v>79</c:v>
                </c:pt>
                <c:pt idx="12">
                  <c:v>87</c:v>
                </c:pt>
                <c:pt idx="13">
                  <c:v>39</c:v>
                </c:pt>
                <c:pt idx="14">
                  <c:v>43</c:v>
                </c:pt>
                <c:pt idx="15">
                  <c:v>64</c:v>
                </c:pt>
                <c:pt idx="16">
                  <c:v>17</c:v>
                </c:pt>
                <c:pt idx="17">
                  <c:v>15</c:v>
                </c:pt>
                <c:pt idx="18">
                  <c:v>10</c:v>
                </c:pt>
                <c:pt idx="19">
                  <c:v>27</c:v>
                </c:pt>
                <c:pt idx="20">
                  <c:v>28</c:v>
                </c:pt>
                <c:pt idx="21">
                  <c:v>1109</c:v>
                </c:pt>
              </c:numCache>
            </c:numRef>
          </c:val>
        </c:ser>
        <c:dLbls>
          <c:showLegendKey val="0"/>
          <c:showVal val="0"/>
          <c:showCatName val="0"/>
          <c:showSerName val="0"/>
          <c:showPercent val="0"/>
          <c:showBubbleSize val="0"/>
        </c:dLbls>
        <c:gapWidth val="150"/>
        <c:axId val="26774912"/>
        <c:axId val="27337856"/>
      </c:barChart>
      <c:catAx>
        <c:axId val="26774912"/>
        <c:scaling>
          <c:orientation val="minMax"/>
        </c:scaling>
        <c:delete val="0"/>
        <c:axPos val="b"/>
        <c:numFmt formatCode="General" sourceLinked="1"/>
        <c:majorTickMark val="out"/>
        <c:minorTickMark val="none"/>
        <c:tickLblPos val="nextTo"/>
        <c:crossAx val="27337856"/>
        <c:crosses val="autoZero"/>
        <c:auto val="1"/>
        <c:lblAlgn val="ctr"/>
        <c:lblOffset val="100"/>
        <c:noMultiLvlLbl val="0"/>
      </c:catAx>
      <c:valAx>
        <c:axId val="27337856"/>
        <c:scaling>
          <c:orientation val="minMax"/>
          <c:max val="14000"/>
        </c:scaling>
        <c:delete val="0"/>
        <c:axPos val="l"/>
        <c:majorGridlines/>
        <c:numFmt formatCode="General" sourceLinked="1"/>
        <c:majorTickMark val="out"/>
        <c:minorTickMark val="none"/>
        <c:tickLblPos val="nextTo"/>
        <c:crossAx val="26774912"/>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ArgoUML!$B$2:$B$23</c:f>
              <c:numCache>
                <c:formatCode>General</c:formatCode>
                <c:ptCount val="22"/>
                <c:pt idx="0">
                  <c:v>10020</c:v>
                </c:pt>
                <c:pt idx="1">
                  <c:v>1564</c:v>
                </c:pt>
                <c:pt idx="2">
                  <c:v>636</c:v>
                </c:pt>
                <c:pt idx="3">
                  <c:v>642</c:v>
                </c:pt>
                <c:pt idx="4">
                  <c:v>337</c:v>
                </c:pt>
                <c:pt idx="5">
                  <c:v>420</c:v>
                </c:pt>
                <c:pt idx="6">
                  <c:v>249</c:v>
                </c:pt>
                <c:pt idx="7">
                  <c:v>122</c:v>
                </c:pt>
                <c:pt idx="8">
                  <c:v>137</c:v>
                </c:pt>
                <c:pt idx="9">
                  <c:v>75</c:v>
                </c:pt>
                <c:pt idx="10">
                  <c:v>144</c:v>
                </c:pt>
                <c:pt idx="11">
                  <c:v>79</c:v>
                </c:pt>
                <c:pt idx="12">
                  <c:v>87</c:v>
                </c:pt>
                <c:pt idx="13">
                  <c:v>39</c:v>
                </c:pt>
                <c:pt idx="14">
                  <c:v>43</c:v>
                </c:pt>
                <c:pt idx="15">
                  <c:v>64</c:v>
                </c:pt>
                <c:pt idx="16">
                  <c:v>17</c:v>
                </c:pt>
                <c:pt idx="17">
                  <c:v>15</c:v>
                </c:pt>
                <c:pt idx="18">
                  <c:v>10</c:v>
                </c:pt>
                <c:pt idx="19">
                  <c:v>27</c:v>
                </c:pt>
                <c:pt idx="20">
                  <c:v>28</c:v>
                </c:pt>
                <c:pt idx="21">
                  <c:v>1109</c:v>
                </c:pt>
              </c:numCache>
            </c:numRef>
          </c:val>
        </c:ser>
        <c:dLbls>
          <c:showLegendKey val="0"/>
          <c:showVal val="0"/>
          <c:showCatName val="0"/>
          <c:showSerName val="0"/>
          <c:showPercent val="0"/>
          <c:showBubbleSize val="0"/>
        </c:dLbls>
        <c:gapWidth val="150"/>
        <c:axId val="66016000"/>
        <c:axId val="66017536"/>
      </c:barChart>
      <c:catAx>
        <c:axId val="66016000"/>
        <c:scaling>
          <c:orientation val="minMax"/>
        </c:scaling>
        <c:delete val="0"/>
        <c:axPos val="b"/>
        <c:numFmt formatCode="General" sourceLinked="1"/>
        <c:majorTickMark val="out"/>
        <c:minorTickMark val="none"/>
        <c:tickLblPos val="nextTo"/>
        <c:crossAx val="66017536"/>
        <c:crosses val="autoZero"/>
        <c:auto val="1"/>
        <c:lblAlgn val="ctr"/>
        <c:lblOffset val="100"/>
        <c:noMultiLvlLbl val="0"/>
      </c:catAx>
      <c:valAx>
        <c:axId val="66017536"/>
        <c:scaling>
          <c:orientation val="minMax"/>
          <c:max val="14000"/>
        </c:scaling>
        <c:delete val="0"/>
        <c:axPos val="l"/>
        <c:majorGridlines/>
        <c:numFmt formatCode="General" sourceLinked="1"/>
        <c:majorTickMark val="out"/>
        <c:minorTickMark val="none"/>
        <c:tickLblPos val="nextTo"/>
        <c:crossAx val="66016000"/>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ArgoUML!$C$2:$C$23</c:f>
              <c:numCache>
                <c:formatCode>General</c:formatCode>
                <c:ptCount val="22"/>
                <c:pt idx="0">
                  <c:v>13400</c:v>
                </c:pt>
                <c:pt idx="1">
                  <c:v>792</c:v>
                </c:pt>
                <c:pt idx="2">
                  <c:v>379</c:v>
                </c:pt>
                <c:pt idx="3">
                  <c:v>263</c:v>
                </c:pt>
                <c:pt idx="4">
                  <c:v>96</c:v>
                </c:pt>
                <c:pt idx="5">
                  <c:v>86</c:v>
                </c:pt>
                <c:pt idx="6">
                  <c:v>37</c:v>
                </c:pt>
                <c:pt idx="7">
                  <c:v>42</c:v>
                </c:pt>
                <c:pt idx="8">
                  <c:v>21</c:v>
                </c:pt>
                <c:pt idx="9">
                  <c:v>54</c:v>
                </c:pt>
                <c:pt idx="10">
                  <c:v>100</c:v>
                </c:pt>
                <c:pt idx="11">
                  <c:v>53</c:v>
                </c:pt>
                <c:pt idx="12">
                  <c:v>30</c:v>
                </c:pt>
                <c:pt idx="13">
                  <c:v>24</c:v>
                </c:pt>
                <c:pt idx="14">
                  <c:v>13</c:v>
                </c:pt>
                <c:pt idx="15">
                  <c:v>3</c:v>
                </c:pt>
                <c:pt idx="16">
                  <c:v>6</c:v>
                </c:pt>
                <c:pt idx="17">
                  <c:v>1</c:v>
                </c:pt>
                <c:pt idx="18">
                  <c:v>13</c:v>
                </c:pt>
                <c:pt idx="19">
                  <c:v>2</c:v>
                </c:pt>
                <c:pt idx="20">
                  <c:v>3</c:v>
                </c:pt>
                <c:pt idx="21">
                  <c:v>446</c:v>
                </c:pt>
              </c:numCache>
            </c:numRef>
          </c:val>
        </c:ser>
        <c:dLbls>
          <c:showLegendKey val="0"/>
          <c:showVal val="0"/>
          <c:showCatName val="0"/>
          <c:showSerName val="0"/>
          <c:showPercent val="0"/>
          <c:showBubbleSize val="0"/>
        </c:dLbls>
        <c:gapWidth val="150"/>
        <c:axId val="66033152"/>
        <c:axId val="66034688"/>
      </c:barChart>
      <c:catAx>
        <c:axId val="66033152"/>
        <c:scaling>
          <c:orientation val="minMax"/>
        </c:scaling>
        <c:delete val="0"/>
        <c:axPos val="b"/>
        <c:numFmt formatCode="General" sourceLinked="1"/>
        <c:majorTickMark val="out"/>
        <c:minorTickMark val="none"/>
        <c:tickLblPos val="nextTo"/>
        <c:crossAx val="66034688"/>
        <c:crosses val="autoZero"/>
        <c:auto val="1"/>
        <c:lblAlgn val="ctr"/>
        <c:lblOffset val="100"/>
        <c:noMultiLvlLbl val="0"/>
      </c:catAx>
      <c:valAx>
        <c:axId val="66034688"/>
        <c:scaling>
          <c:orientation val="minMax"/>
          <c:max val="14000"/>
        </c:scaling>
        <c:delete val="0"/>
        <c:axPos val="l"/>
        <c:majorGridlines/>
        <c:numFmt formatCode="General" sourceLinked="1"/>
        <c:majorTickMark val="out"/>
        <c:minorTickMark val="none"/>
        <c:tickLblPos val="nextTo"/>
        <c:crossAx val="66033152"/>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ArgoUML!$A$2:$A$23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ArgoUML!$D$2:$D$23</c:f>
              <c:numCache>
                <c:formatCode>General</c:formatCode>
                <c:ptCount val="22"/>
                <c:pt idx="0">
                  <c:v>12605</c:v>
                </c:pt>
                <c:pt idx="1">
                  <c:v>1298</c:v>
                </c:pt>
                <c:pt idx="2">
                  <c:v>388</c:v>
                </c:pt>
                <c:pt idx="3">
                  <c:v>186</c:v>
                </c:pt>
                <c:pt idx="4">
                  <c:v>249</c:v>
                </c:pt>
                <c:pt idx="5">
                  <c:v>103</c:v>
                </c:pt>
                <c:pt idx="6">
                  <c:v>61</c:v>
                </c:pt>
                <c:pt idx="7">
                  <c:v>63</c:v>
                </c:pt>
                <c:pt idx="8">
                  <c:v>42</c:v>
                </c:pt>
                <c:pt idx="9">
                  <c:v>74</c:v>
                </c:pt>
                <c:pt idx="10">
                  <c:v>66</c:v>
                </c:pt>
                <c:pt idx="11">
                  <c:v>96</c:v>
                </c:pt>
                <c:pt idx="12">
                  <c:v>25</c:v>
                </c:pt>
                <c:pt idx="13">
                  <c:v>21</c:v>
                </c:pt>
                <c:pt idx="14">
                  <c:v>8</c:v>
                </c:pt>
                <c:pt idx="15">
                  <c:v>10</c:v>
                </c:pt>
                <c:pt idx="16">
                  <c:v>5</c:v>
                </c:pt>
                <c:pt idx="17">
                  <c:v>12</c:v>
                </c:pt>
                <c:pt idx="18">
                  <c:v>8</c:v>
                </c:pt>
                <c:pt idx="19">
                  <c:v>8</c:v>
                </c:pt>
                <c:pt idx="20">
                  <c:v>15</c:v>
                </c:pt>
                <c:pt idx="21">
                  <c:v>521</c:v>
                </c:pt>
              </c:numCache>
            </c:numRef>
          </c:val>
        </c:ser>
        <c:dLbls>
          <c:showLegendKey val="0"/>
          <c:showVal val="0"/>
          <c:showCatName val="0"/>
          <c:showSerName val="0"/>
          <c:showPercent val="0"/>
          <c:showBubbleSize val="0"/>
        </c:dLbls>
        <c:gapWidth val="150"/>
        <c:axId val="66054400"/>
        <c:axId val="66056192"/>
      </c:barChart>
      <c:catAx>
        <c:axId val="66054400"/>
        <c:scaling>
          <c:orientation val="minMax"/>
        </c:scaling>
        <c:delete val="0"/>
        <c:axPos val="b"/>
        <c:numFmt formatCode="General" sourceLinked="1"/>
        <c:majorTickMark val="out"/>
        <c:minorTickMark val="none"/>
        <c:tickLblPos val="nextTo"/>
        <c:crossAx val="66056192"/>
        <c:crosses val="autoZero"/>
        <c:auto val="1"/>
        <c:lblAlgn val="ctr"/>
        <c:lblOffset val="100"/>
        <c:noMultiLvlLbl val="0"/>
      </c:catAx>
      <c:valAx>
        <c:axId val="66056192"/>
        <c:scaling>
          <c:orientation val="minMax"/>
        </c:scaling>
        <c:delete val="0"/>
        <c:axPos val="l"/>
        <c:majorGridlines/>
        <c:numFmt formatCode="General" sourceLinked="1"/>
        <c:majorTickMark val="out"/>
        <c:minorTickMark val="none"/>
        <c:tickLblPos val="nextTo"/>
        <c:crossAx val="66054400"/>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GanttProject!$A$2:$A$23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GanttProject!$B$2:$B$23</c:f>
              <c:numCache>
                <c:formatCode>General</c:formatCode>
                <c:ptCount val="22"/>
                <c:pt idx="0">
                  <c:v>3198</c:v>
                </c:pt>
                <c:pt idx="1">
                  <c:v>345</c:v>
                </c:pt>
                <c:pt idx="2">
                  <c:v>148</c:v>
                </c:pt>
                <c:pt idx="3">
                  <c:v>120</c:v>
                </c:pt>
                <c:pt idx="4">
                  <c:v>69</c:v>
                </c:pt>
                <c:pt idx="5">
                  <c:v>37</c:v>
                </c:pt>
                <c:pt idx="6">
                  <c:v>24</c:v>
                </c:pt>
                <c:pt idx="7">
                  <c:v>23</c:v>
                </c:pt>
                <c:pt idx="8">
                  <c:v>20</c:v>
                </c:pt>
                <c:pt idx="9">
                  <c:v>24</c:v>
                </c:pt>
                <c:pt idx="10">
                  <c:v>18</c:v>
                </c:pt>
                <c:pt idx="11">
                  <c:v>15</c:v>
                </c:pt>
                <c:pt idx="12">
                  <c:v>20</c:v>
                </c:pt>
                <c:pt idx="13">
                  <c:v>17</c:v>
                </c:pt>
                <c:pt idx="14">
                  <c:v>16</c:v>
                </c:pt>
                <c:pt idx="15">
                  <c:v>2</c:v>
                </c:pt>
                <c:pt idx="16">
                  <c:v>5</c:v>
                </c:pt>
                <c:pt idx="17">
                  <c:v>4</c:v>
                </c:pt>
                <c:pt idx="18">
                  <c:v>3</c:v>
                </c:pt>
                <c:pt idx="19">
                  <c:v>2</c:v>
                </c:pt>
                <c:pt idx="20">
                  <c:v>2</c:v>
                </c:pt>
                <c:pt idx="21">
                  <c:v>1347</c:v>
                </c:pt>
              </c:numCache>
            </c:numRef>
          </c:val>
        </c:ser>
        <c:dLbls>
          <c:showLegendKey val="0"/>
          <c:showVal val="0"/>
          <c:showCatName val="0"/>
          <c:showSerName val="0"/>
          <c:showPercent val="0"/>
          <c:showBubbleSize val="0"/>
        </c:dLbls>
        <c:gapWidth val="150"/>
        <c:axId val="62852096"/>
        <c:axId val="62882560"/>
      </c:barChart>
      <c:catAx>
        <c:axId val="62852096"/>
        <c:scaling>
          <c:orientation val="minMax"/>
        </c:scaling>
        <c:delete val="0"/>
        <c:axPos val="b"/>
        <c:majorTickMark val="out"/>
        <c:minorTickMark val="none"/>
        <c:tickLblPos val="nextTo"/>
        <c:crossAx val="62882560"/>
        <c:crosses val="autoZero"/>
        <c:auto val="1"/>
        <c:lblAlgn val="ctr"/>
        <c:lblOffset val="100"/>
        <c:noMultiLvlLbl val="0"/>
      </c:catAx>
      <c:valAx>
        <c:axId val="62882560"/>
        <c:scaling>
          <c:orientation val="minMax"/>
          <c:max val="4000"/>
        </c:scaling>
        <c:delete val="0"/>
        <c:axPos val="l"/>
        <c:majorGridlines/>
        <c:numFmt formatCode="General" sourceLinked="1"/>
        <c:majorTickMark val="out"/>
        <c:minorTickMark val="none"/>
        <c:tickLblPos val="nextTo"/>
        <c:spPr>
          <a:ln>
            <a:solidFill>
              <a:schemeClr val="accent1"/>
            </a:solidFill>
          </a:ln>
        </c:spPr>
        <c:crossAx val="62852096"/>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GanttProject!$A$2:$A$23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GanttProject!$C$2:$C$23</c:f>
              <c:numCache>
                <c:formatCode>General</c:formatCode>
                <c:ptCount val="22"/>
                <c:pt idx="0">
                  <c:v>3574</c:v>
                </c:pt>
                <c:pt idx="1">
                  <c:v>191</c:v>
                </c:pt>
                <c:pt idx="2">
                  <c:v>137</c:v>
                </c:pt>
                <c:pt idx="3">
                  <c:v>92</c:v>
                </c:pt>
                <c:pt idx="4">
                  <c:v>543</c:v>
                </c:pt>
                <c:pt idx="5">
                  <c:v>227</c:v>
                </c:pt>
                <c:pt idx="6">
                  <c:v>128</c:v>
                </c:pt>
                <c:pt idx="7">
                  <c:v>53</c:v>
                </c:pt>
                <c:pt idx="8">
                  <c:v>52</c:v>
                </c:pt>
                <c:pt idx="9">
                  <c:v>42</c:v>
                </c:pt>
                <c:pt idx="10">
                  <c:v>36</c:v>
                </c:pt>
                <c:pt idx="11">
                  <c:v>28</c:v>
                </c:pt>
                <c:pt idx="12">
                  <c:v>39</c:v>
                </c:pt>
                <c:pt idx="13">
                  <c:v>23</c:v>
                </c:pt>
                <c:pt idx="14">
                  <c:v>11</c:v>
                </c:pt>
                <c:pt idx="15">
                  <c:v>25</c:v>
                </c:pt>
                <c:pt idx="16">
                  <c:v>10</c:v>
                </c:pt>
                <c:pt idx="17">
                  <c:v>14</c:v>
                </c:pt>
                <c:pt idx="18">
                  <c:v>4</c:v>
                </c:pt>
                <c:pt idx="19">
                  <c:v>9</c:v>
                </c:pt>
                <c:pt idx="20">
                  <c:v>54</c:v>
                </c:pt>
                <c:pt idx="21">
                  <c:v>167</c:v>
                </c:pt>
              </c:numCache>
            </c:numRef>
          </c:val>
        </c:ser>
        <c:dLbls>
          <c:showLegendKey val="0"/>
          <c:showVal val="0"/>
          <c:showCatName val="0"/>
          <c:showSerName val="0"/>
          <c:showPercent val="0"/>
          <c:showBubbleSize val="0"/>
        </c:dLbls>
        <c:gapWidth val="150"/>
        <c:axId val="62902272"/>
        <c:axId val="62903808"/>
      </c:barChart>
      <c:catAx>
        <c:axId val="62902272"/>
        <c:scaling>
          <c:orientation val="minMax"/>
        </c:scaling>
        <c:delete val="0"/>
        <c:axPos val="b"/>
        <c:majorTickMark val="out"/>
        <c:minorTickMark val="none"/>
        <c:tickLblPos val="nextTo"/>
        <c:crossAx val="62903808"/>
        <c:crosses val="autoZero"/>
        <c:auto val="1"/>
        <c:lblAlgn val="ctr"/>
        <c:lblOffset val="100"/>
        <c:noMultiLvlLbl val="0"/>
      </c:catAx>
      <c:valAx>
        <c:axId val="62903808"/>
        <c:scaling>
          <c:orientation val="minMax"/>
          <c:max val="4000"/>
        </c:scaling>
        <c:delete val="0"/>
        <c:axPos val="l"/>
        <c:majorGridlines/>
        <c:numFmt formatCode="General" sourceLinked="1"/>
        <c:majorTickMark val="out"/>
        <c:minorTickMark val="none"/>
        <c:tickLblPos val="nextTo"/>
        <c:crossAx val="62902272"/>
        <c:crosses val="autoZero"/>
        <c:crossBetween val="between"/>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cat>
            <c:strRef>
              <c:f>GanttProject!$A$2:$A$23</c:f>
              <c:strCache>
                <c:ptCount val="22"/>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21以上</c:v>
                </c:pt>
              </c:strCache>
            </c:strRef>
          </c:cat>
          <c:val>
            <c:numRef>
              <c:f>GanttProject!$D$2:$D$23</c:f>
              <c:numCache>
                <c:formatCode>General</c:formatCode>
                <c:ptCount val="22"/>
                <c:pt idx="0">
                  <c:v>3941</c:v>
                </c:pt>
                <c:pt idx="1">
                  <c:v>87</c:v>
                </c:pt>
                <c:pt idx="2">
                  <c:v>40</c:v>
                </c:pt>
                <c:pt idx="3">
                  <c:v>16</c:v>
                </c:pt>
                <c:pt idx="4">
                  <c:v>11</c:v>
                </c:pt>
                <c:pt idx="5">
                  <c:v>8</c:v>
                </c:pt>
                <c:pt idx="6">
                  <c:v>6</c:v>
                </c:pt>
                <c:pt idx="7">
                  <c:v>4</c:v>
                </c:pt>
                <c:pt idx="8">
                  <c:v>2</c:v>
                </c:pt>
                <c:pt idx="9">
                  <c:v>1</c:v>
                </c:pt>
                <c:pt idx="10">
                  <c:v>3</c:v>
                </c:pt>
                <c:pt idx="11">
                  <c:v>0</c:v>
                </c:pt>
                <c:pt idx="12">
                  <c:v>1</c:v>
                </c:pt>
                <c:pt idx="13">
                  <c:v>0</c:v>
                </c:pt>
                <c:pt idx="14">
                  <c:v>0</c:v>
                </c:pt>
                <c:pt idx="15">
                  <c:v>0</c:v>
                </c:pt>
                <c:pt idx="16">
                  <c:v>0</c:v>
                </c:pt>
                <c:pt idx="17">
                  <c:v>0</c:v>
                </c:pt>
                <c:pt idx="18">
                  <c:v>0</c:v>
                </c:pt>
                <c:pt idx="19">
                  <c:v>0</c:v>
                </c:pt>
                <c:pt idx="20">
                  <c:v>1</c:v>
                </c:pt>
                <c:pt idx="21">
                  <c:v>1338</c:v>
                </c:pt>
              </c:numCache>
            </c:numRef>
          </c:val>
        </c:ser>
        <c:dLbls>
          <c:showLegendKey val="0"/>
          <c:showVal val="0"/>
          <c:showCatName val="0"/>
          <c:showSerName val="0"/>
          <c:showPercent val="0"/>
          <c:showBubbleSize val="0"/>
        </c:dLbls>
        <c:gapWidth val="150"/>
        <c:axId val="68772608"/>
        <c:axId val="68774144"/>
      </c:barChart>
      <c:catAx>
        <c:axId val="68772608"/>
        <c:scaling>
          <c:orientation val="minMax"/>
        </c:scaling>
        <c:delete val="0"/>
        <c:axPos val="b"/>
        <c:majorTickMark val="out"/>
        <c:minorTickMark val="none"/>
        <c:tickLblPos val="nextTo"/>
        <c:crossAx val="68774144"/>
        <c:crosses val="autoZero"/>
        <c:auto val="1"/>
        <c:lblAlgn val="ctr"/>
        <c:lblOffset val="100"/>
        <c:noMultiLvlLbl val="0"/>
      </c:catAx>
      <c:valAx>
        <c:axId val="68774144"/>
        <c:scaling>
          <c:orientation val="minMax"/>
          <c:max val="4000"/>
        </c:scaling>
        <c:delete val="0"/>
        <c:axPos val="l"/>
        <c:majorGridlines/>
        <c:numFmt formatCode="General" sourceLinked="1"/>
        <c:majorTickMark val="out"/>
        <c:minorTickMark val="none"/>
        <c:tickLblPos val="nextTo"/>
        <c:crossAx val="68772608"/>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F2A37942-41E7-4340-89A5-146865531D1C}" type="datetimeFigureOut">
              <a:rPr kumimoji="1" lang="ja-JP" altLang="en-US" smtClean="0"/>
              <a:t>2012/2/14</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04E1CD25-E73E-48BF-9C8B-7B5DCC3EAAB7}" type="slidenum">
              <a:rPr kumimoji="1" lang="ja-JP" altLang="en-US" smtClean="0"/>
              <a:t>‹#›</a:t>
            </a:fld>
            <a:endParaRPr kumimoji="1" lang="ja-JP" altLang="en-US"/>
          </a:p>
        </p:txBody>
      </p:sp>
    </p:spTree>
    <p:extLst>
      <p:ext uri="{BB962C8B-B14F-4D97-AF65-F5344CB8AC3E}">
        <p14:creationId xmlns:p14="http://schemas.microsoft.com/office/powerpoint/2010/main" val="1393247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A5726527-FBF7-4780-B7C2-58DF8E1CEBBE}" type="datetimeFigureOut">
              <a:rPr kumimoji="1" lang="ja-JP" altLang="en-US" smtClean="0"/>
              <a:t>2012/2/14</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3537"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2665E640-AF87-41E2-A2FF-3B1187005993}" type="slidenum">
              <a:rPr kumimoji="1" lang="ja-JP" altLang="en-US" smtClean="0"/>
              <a:t>‹#›</a:t>
            </a:fld>
            <a:endParaRPr kumimoji="1" lang="ja-JP" altLang="en-US"/>
          </a:p>
        </p:txBody>
      </p:sp>
    </p:spTree>
    <p:extLst>
      <p:ext uri="{BB962C8B-B14F-4D97-AF65-F5344CB8AC3E}">
        <p14:creationId xmlns:p14="http://schemas.microsoft.com/office/powerpoint/2010/main" val="6658439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読みでは：</a:t>
            </a:r>
            <a:endParaRPr kumimoji="1" lang="en-US" altLang="ja-JP" dirty="0" smtClean="0"/>
          </a:p>
          <a:p>
            <a:r>
              <a:rPr kumimoji="1" lang="ja-JP" altLang="en-US" dirty="0" smtClean="0"/>
              <a:t> </a:t>
            </a:r>
            <a:r>
              <a:rPr kumimoji="1" lang="en-US" altLang="ja-JP" dirty="0" err="1" smtClean="0"/>
              <a:t>ArgoUML</a:t>
            </a:r>
            <a:r>
              <a:rPr kumimoji="1" lang="ja-JP" altLang="en-US" dirty="0" smtClean="0"/>
              <a:t>では，元々ある機能を変更する際に，変更する必要があるクラスを探してもらった．</a:t>
            </a:r>
            <a:endParaRPr kumimoji="1" lang="en-US" altLang="ja-JP" dirty="0" smtClean="0"/>
          </a:p>
          <a:p>
            <a:r>
              <a:rPr kumimoji="1" lang="en-US" altLang="ja-JP" dirty="0" err="1" smtClean="0"/>
              <a:t>GanttProject</a:t>
            </a:r>
            <a:r>
              <a:rPr kumimoji="1" lang="ja-JP" altLang="en-US" dirty="0" smtClean="0"/>
              <a:t>では，ある起動が実装されているコードを探してもらった．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14</a:t>
            </a:fld>
            <a:endParaRPr kumimoji="1" lang="ja-JP" altLang="en-US"/>
          </a:p>
        </p:txBody>
      </p:sp>
    </p:spTree>
    <p:extLst>
      <p:ext uri="{BB962C8B-B14F-4D97-AF65-F5344CB8AC3E}">
        <p14:creationId xmlns:p14="http://schemas.microsoft.com/office/powerpoint/2010/main" val="110523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ArgoUML</a:t>
            </a:r>
            <a:r>
              <a:rPr kumimoji="1" lang="ja-JP" altLang="en-US" dirty="0" smtClean="0"/>
              <a:t>と</a:t>
            </a:r>
            <a:r>
              <a:rPr kumimoji="1" lang="en-US" altLang="ja-JP" dirty="0" err="1" smtClean="0"/>
              <a:t>GanttProject</a:t>
            </a:r>
            <a:r>
              <a:rPr kumimoji="1" lang="ja-JP" altLang="en-US" dirty="0" smtClean="0"/>
              <a:t>については，二つのアプリケーションで難易度の差はあまり無かったと言う．</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2665E640-AF87-41E2-A2FF-3B1187005993}" type="slidenum">
              <a:rPr kumimoji="1" lang="ja-JP" altLang="en-US" smtClean="0"/>
              <a:t>16</a:t>
            </a:fld>
            <a:endParaRPr kumimoji="1" lang="ja-JP" altLang="en-US"/>
          </a:p>
        </p:txBody>
      </p:sp>
    </p:spTree>
    <p:extLst>
      <p:ext uri="{BB962C8B-B14F-4D97-AF65-F5344CB8AC3E}">
        <p14:creationId xmlns:p14="http://schemas.microsoft.com/office/powerpoint/2010/main" val="831133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3D59699-9A59-4EAE-AD49-5275F8658616}" type="slidenum">
              <a:rPr kumimoji="1" lang="ja-JP" altLang="en-US" smtClean="0"/>
              <a:t>21</a:t>
            </a:fld>
            <a:endParaRPr kumimoji="1" lang="ja-JP" altLang="en-US"/>
          </a:p>
        </p:txBody>
      </p:sp>
    </p:spTree>
    <p:extLst>
      <p:ext uri="{BB962C8B-B14F-4D97-AF65-F5344CB8AC3E}">
        <p14:creationId xmlns:p14="http://schemas.microsoft.com/office/powerpoint/2010/main" val="17762965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74" name="Rectangle 2"/>
          <p:cNvSpPr>
            <a:spLocks noGrp="1" noChangeArrowheads="1"/>
          </p:cNvSpPr>
          <p:nvPr>
            <p:ph type="ctrTitle"/>
          </p:nvPr>
        </p:nvSpPr>
        <p:spPr>
          <a:xfrm>
            <a:off x="784225" y="1125538"/>
            <a:ext cx="5781675" cy="1943100"/>
          </a:xfrm>
        </p:spPr>
        <p:txBody>
          <a:bodyPr anchor="b"/>
          <a:lstStyle>
            <a:lvl1pPr>
              <a:defRPr sz="4400" b="1"/>
            </a:lvl1pPr>
          </a:lstStyle>
          <a:p>
            <a:pPr lvl="0"/>
            <a:r>
              <a:rPr lang="ja-JP" altLang="en-US" noProof="0" smtClean="0"/>
              <a:t>マスター タイトルの書式設定</a:t>
            </a:r>
          </a:p>
        </p:txBody>
      </p:sp>
      <p:sp>
        <p:nvSpPr>
          <p:cNvPr id="3075" name="Rectangle 3"/>
          <p:cNvSpPr>
            <a:spLocks noGrp="1" noChangeArrowheads="1"/>
          </p:cNvSpPr>
          <p:nvPr>
            <p:ph type="subTitle" idx="1"/>
          </p:nvPr>
        </p:nvSpPr>
        <p:spPr>
          <a:xfrm>
            <a:off x="784225" y="3357563"/>
            <a:ext cx="5781675" cy="2376487"/>
          </a:xfrm>
        </p:spPr>
        <p:txBody>
          <a:bodyPr/>
          <a:lstStyle>
            <a:lvl1pPr marL="0" indent="0">
              <a:buFont typeface="Wingdings" pitchFamily="2" charset="2"/>
              <a:buNone/>
              <a:defRPr/>
            </a:lvl1pPr>
          </a:lstStyle>
          <a:p>
            <a:pPr lvl="0"/>
            <a:r>
              <a:rPr lang="ja-JP" altLang="en-US" noProof="0" smtClean="0"/>
              <a:t>マスター サブタイトルの書式設定</a:t>
            </a:r>
          </a:p>
        </p:txBody>
      </p:sp>
      <p:sp>
        <p:nvSpPr>
          <p:cNvPr id="3085" name="Rectangle 13"/>
          <p:cNvSpPr>
            <a:spLocks noChangeArrowheads="1"/>
          </p:cNvSpPr>
          <p:nvPr/>
        </p:nvSpPr>
        <p:spPr bwMode="auto">
          <a:xfrm>
            <a:off x="317500" y="404813"/>
            <a:ext cx="6381750" cy="503237"/>
          </a:xfrm>
          <a:prstGeom prst="rect">
            <a:avLst/>
          </a:prstGeom>
          <a:gradFill rotWithShape="1">
            <a:gsLst>
              <a:gs pos="0">
                <a:schemeClr val="accent1"/>
              </a:gs>
              <a:gs pos="100000">
                <a:schemeClr val="accent1">
                  <a:gamma/>
                  <a:tint val="7372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6" name="Rectangle 14"/>
          <p:cNvSpPr>
            <a:spLocks noChangeArrowheads="1"/>
          </p:cNvSpPr>
          <p:nvPr/>
        </p:nvSpPr>
        <p:spPr bwMode="auto">
          <a:xfrm>
            <a:off x="6699250" y="404813"/>
            <a:ext cx="2193925" cy="503237"/>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pic>
        <p:nvPicPr>
          <p:cNvPr id="3092" name="Picture 20" descr="sel-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088" y="5824538"/>
            <a:ext cx="1624012" cy="557212"/>
          </a:xfrm>
          <a:prstGeom prst="rect">
            <a:avLst/>
          </a:prstGeom>
          <a:noFill/>
          <a:extLst>
            <a:ext uri="{909E8E84-426E-40DD-AFC4-6F175D3DCCD1}">
              <a14:hiddenFill xmlns:a14="http://schemas.microsoft.com/office/drawing/2010/main">
                <a:solidFill>
                  <a:srgbClr val="FFFFFF"/>
                </a:solidFill>
              </a14:hiddenFill>
            </a:ext>
          </a:extLst>
        </p:spPr>
      </p:pic>
      <p:sp>
        <p:nvSpPr>
          <p:cNvPr id="3093" name="Rectangle 21"/>
          <p:cNvSpPr>
            <a:spLocks noChangeArrowheads="1"/>
          </p:cNvSpPr>
          <p:nvPr/>
        </p:nvSpPr>
        <p:spPr bwMode="auto">
          <a:xfrm>
            <a:off x="2484438" y="5805488"/>
            <a:ext cx="4392612" cy="57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ja-JP" sz="1200" b="1" i="1">
                <a:solidFill>
                  <a:schemeClr val="accent2"/>
                </a:solidFill>
              </a:rPr>
              <a:t>Department of Computer Science, </a:t>
            </a:r>
          </a:p>
          <a:p>
            <a:r>
              <a:rPr lang="en-US" altLang="ja-JP" sz="1200" b="1" i="1">
                <a:solidFill>
                  <a:schemeClr val="accent2"/>
                </a:solidFill>
              </a:rPr>
              <a:t>Graduate School of Information Science &amp; Technology,</a:t>
            </a:r>
          </a:p>
          <a:p>
            <a:r>
              <a:rPr lang="en-US" altLang="ja-JP" sz="1200" b="1" i="1">
                <a:solidFill>
                  <a:schemeClr val="accent2"/>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chemeClr val="accent1"/>
              </a:gs>
              <a:gs pos="100000">
                <a:schemeClr val="accent1">
                  <a:gamma/>
                  <a:tint val="7372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99" name="Rectangle 27"/>
          <p:cNvSpPr>
            <a:spLocks noChangeArrowheads="1"/>
          </p:cNvSpPr>
          <p:nvPr/>
        </p:nvSpPr>
        <p:spPr bwMode="auto">
          <a:xfrm>
            <a:off x="5054600" y="3201988"/>
            <a:ext cx="1511300" cy="125412"/>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107" name="Rectangle 35"/>
          <p:cNvSpPr>
            <a:spLocks noGrp="1" noChangeArrowheads="1"/>
          </p:cNvSpPr>
          <p:nvPr>
            <p:ph type="dt" sz="half" idx="2"/>
          </p:nvPr>
        </p:nvSpPr>
        <p:spPr>
          <a:xfrm>
            <a:off x="539750" y="6526213"/>
            <a:ext cx="1511300" cy="287337"/>
          </a:xfrm>
        </p:spPr>
        <p:txBody>
          <a:bodyPr/>
          <a:lstStyle>
            <a:lvl1pPr algn="l">
              <a:defRPr/>
            </a:lvl1pPr>
          </a:lstStyle>
          <a:p>
            <a:fld id="{7EA1D355-0047-4930-A2F4-FF0BE1A623BE}" type="datetime1">
              <a:rPr kumimoji="1" lang="ja-JP" altLang="en-US" smtClean="0"/>
              <a:t>2012/2/14</a:t>
            </a:fld>
            <a:endParaRPr kumimoji="1" lang="ja-JP" altLang="en-US"/>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a:p>
        </p:txBody>
      </p:sp>
      <p:sp>
        <p:nvSpPr>
          <p:cNvPr id="3110" name="Rectangle 38"/>
          <p:cNvSpPr>
            <a:spLocks noGrp="1" noChangeArrowheads="1"/>
          </p:cNvSpPr>
          <p:nvPr>
            <p:ph type="sldNum" sz="quarter" idx="4"/>
          </p:nvPr>
        </p:nvSpPr>
        <p:spPr>
          <a:xfrm>
            <a:off x="7667625" y="6526213"/>
            <a:ext cx="1225550" cy="287337"/>
          </a:xfrm>
        </p:spPr>
        <p:txBody>
          <a:bodyPr/>
          <a:lstStyle>
            <a:lvl1pPr>
              <a:defRPr/>
            </a:lvl1p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10BF9D3A-1960-42BF-AB47-AD1BE8CA38D1}" type="datetime1">
              <a:rPr kumimoji="1" lang="ja-JP" altLang="en-US" smtClean="0"/>
              <a:t>2012/2/14</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182240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50050" y="115888"/>
            <a:ext cx="2143125" cy="61214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317500" y="115888"/>
            <a:ext cx="6280150" cy="61214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766B2902-931D-468B-AFAD-78C6546E3DFE}" type="datetime1">
              <a:rPr kumimoji="1" lang="ja-JP" altLang="en-US" smtClean="0"/>
              <a:t>2012/2/14</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14168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41C476C1-D7EE-4E12-A884-F1110732C738}" type="datetime1">
              <a:rPr kumimoji="1" lang="ja-JP" altLang="en-US" smtClean="0"/>
              <a:t>2012/2/14</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0510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フッター プレースホルダー 3"/>
          <p:cNvSpPr>
            <a:spLocks noGrp="1"/>
          </p:cNvSpPr>
          <p:nvPr>
            <p:ph type="ftr" sz="quarter" idx="10"/>
          </p:nvPr>
        </p:nvSpPr>
        <p:spPr/>
        <p:txBody>
          <a:bodyPr/>
          <a:lstStyle>
            <a:lvl1pPr>
              <a:defRPr/>
            </a:lvl1pPr>
          </a:lstStyle>
          <a:p>
            <a:endParaRPr kumimoji="1" lang="ja-JP" altLang="en-US"/>
          </a:p>
        </p:txBody>
      </p:sp>
      <p:sp>
        <p:nvSpPr>
          <p:cNvPr id="5" name="日付プレースホルダー 4"/>
          <p:cNvSpPr>
            <a:spLocks noGrp="1"/>
          </p:cNvSpPr>
          <p:nvPr>
            <p:ph type="dt" sz="half" idx="11"/>
          </p:nvPr>
        </p:nvSpPr>
        <p:spPr/>
        <p:txBody>
          <a:bodyPr/>
          <a:lstStyle>
            <a:lvl1pPr>
              <a:defRPr/>
            </a:lvl1pPr>
          </a:lstStyle>
          <a:p>
            <a:fld id="{1D4FF8C2-5E9C-467E-BBAB-E51BC233E91F}" type="datetime1">
              <a:rPr kumimoji="1" lang="ja-JP" altLang="en-US" smtClean="0"/>
              <a:t>2012/2/14</a:t>
            </a:fld>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860121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323850" y="1412875"/>
            <a:ext cx="4208463"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84713" y="1412875"/>
            <a:ext cx="42084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日付プレースホルダー 5"/>
          <p:cNvSpPr>
            <a:spLocks noGrp="1"/>
          </p:cNvSpPr>
          <p:nvPr>
            <p:ph type="dt" sz="half" idx="11"/>
          </p:nvPr>
        </p:nvSpPr>
        <p:spPr/>
        <p:txBody>
          <a:bodyPr/>
          <a:lstStyle>
            <a:lvl1pPr>
              <a:defRPr/>
            </a:lvl1pPr>
          </a:lstStyle>
          <a:p>
            <a:fld id="{5C44BA2A-EA7D-49DF-AF38-5ED54DA9D2B1}" type="datetime1">
              <a:rPr kumimoji="1" lang="ja-JP" altLang="en-US" smtClean="0"/>
              <a:t>2012/2/14</a:t>
            </a:fld>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21741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ー 6"/>
          <p:cNvSpPr>
            <a:spLocks noGrp="1"/>
          </p:cNvSpPr>
          <p:nvPr>
            <p:ph type="ftr" sz="quarter" idx="10"/>
          </p:nvPr>
        </p:nvSpPr>
        <p:spPr/>
        <p:txBody>
          <a:bodyPr/>
          <a:lstStyle>
            <a:lvl1pPr>
              <a:defRPr/>
            </a:lvl1pPr>
          </a:lstStyle>
          <a:p>
            <a:endParaRPr kumimoji="1" lang="ja-JP" altLang="en-US"/>
          </a:p>
        </p:txBody>
      </p:sp>
      <p:sp>
        <p:nvSpPr>
          <p:cNvPr id="8" name="日付プレースホルダー 7"/>
          <p:cNvSpPr>
            <a:spLocks noGrp="1"/>
          </p:cNvSpPr>
          <p:nvPr>
            <p:ph type="dt" sz="half" idx="11"/>
          </p:nvPr>
        </p:nvSpPr>
        <p:spPr/>
        <p:txBody>
          <a:bodyPr/>
          <a:lstStyle>
            <a:lvl1pPr>
              <a:defRPr/>
            </a:lvl1pPr>
          </a:lstStyle>
          <a:p>
            <a:fld id="{3B140404-1F49-43DD-9A4E-4E7855342FAF}" type="datetime1">
              <a:rPr kumimoji="1" lang="ja-JP" altLang="en-US" smtClean="0"/>
              <a:t>2012/2/14</a:t>
            </a:fld>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367492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フッター プレースホルダー 2"/>
          <p:cNvSpPr>
            <a:spLocks noGrp="1"/>
          </p:cNvSpPr>
          <p:nvPr>
            <p:ph type="ftr" sz="quarter" idx="10"/>
          </p:nvPr>
        </p:nvSpPr>
        <p:spPr/>
        <p:txBody>
          <a:bodyPr/>
          <a:lstStyle>
            <a:lvl1pPr>
              <a:defRPr/>
            </a:lvl1pPr>
          </a:lstStyle>
          <a:p>
            <a:endParaRPr kumimoji="1" lang="ja-JP" altLang="en-US"/>
          </a:p>
        </p:txBody>
      </p:sp>
      <p:sp>
        <p:nvSpPr>
          <p:cNvPr id="4" name="日付プレースホルダー 3"/>
          <p:cNvSpPr>
            <a:spLocks noGrp="1"/>
          </p:cNvSpPr>
          <p:nvPr>
            <p:ph type="dt" sz="half" idx="11"/>
          </p:nvPr>
        </p:nvSpPr>
        <p:spPr/>
        <p:txBody>
          <a:bodyPr/>
          <a:lstStyle>
            <a:lvl1pPr>
              <a:defRPr/>
            </a:lvl1pPr>
          </a:lstStyle>
          <a:p>
            <a:fld id="{C31E7CAD-D370-41A5-8463-513364361E93}" type="datetime1">
              <a:rPr kumimoji="1" lang="ja-JP" altLang="en-US" smtClean="0"/>
              <a:t>2012/2/14</a:t>
            </a:fld>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046368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endParaRPr kumimoji="1" lang="ja-JP" altLang="en-US"/>
          </a:p>
        </p:txBody>
      </p:sp>
      <p:sp>
        <p:nvSpPr>
          <p:cNvPr id="3" name="日付プレースホルダー 2"/>
          <p:cNvSpPr>
            <a:spLocks noGrp="1"/>
          </p:cNvSpPr>
          <p:nvPr>
            <p:ph type="dt" sz="half" idx="11"/>
          </p:nvPr>
        </p:nvSpPr>
        <p:spPr/>
        <p:txBody>
          <a:bodyPr/>
          <a:lstStyle>
            <a:lvl1pPr>
              <a:defRPr/>
            </a:lvl1pPr>
          </a:lstStyle>
          <a:p>
            <a:fld id="{DEEA514B-EA8D-49EE-8CFA-E259084F45E0}" type="datetime1">
              <a:rPr kumimoji="1" lang="ja-JP" altLang="en-US" smtClean="0"/>
              <a:t>2012/2/14</a:t>
            </a:fld>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652318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日付プレースホルダー 5"/>
          <p:cNvSpPr>
            <a:spLocks noGrp="1"/>
          </p:cNvSpPr>
          <p:nvPr>
            <p:ph type="dt" sz="half" idx="11"/>
          </p:nvPr>
        </p:nvSpPr>
        <p:spPr/>
        <p:txBody>
          <a:bodyPr/>
          <a:lstStyle>
            <a:lvl1pPr>
              <a:defRPr/>
            </a:lvl1pPr>
          </a:lstStyle>
          <a:p>
            <a:fld id="{95D4B7F6-2D4E-4B21-8505-D9CF438F1543}" type="datetime1">
              <a:rPr kumimoji="1" lang="ja-JP" altLang="en-US" smtClean="0"/>
              <a:t>2012/2/14</a:t>
            </a:fld>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35724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フッター プレースホルダー 4"/>
          <p:cNvSpPr>
            <a:spLocks noGrp="1"/>
          </p:cNvSpPr>
          <p:nvPr>
            <p:ph type="ftr" sz="quarter" idx="10"/>
          </p:nvPr>
        </p:nvSpPr>
        <p:spPr/>
        <p:txBody>
          <a:bodyPr/>
          <a:lstStyle>
            <a:lvl1pPr>
              <a:defRPr/>
            </a:lvl1pPr>
          </a:lstStyle>
          <a:p>
            <a:endParaRPr kumimoji="1" lang="ja-JP" altLang="en-US"/>
          </a:p>
        </p:txBody>
      </p:sp>
      <p:sp>
        <p:nvSpPr>
          <p:cNvPr id="6" name="日付プレースホルダー 5"/>
          <p:cNvSpPr>
            <a:spLocks noGrp="1"/>
          </p:cNvSpPr>
          <p:nvPr>
            <p:ph type="dt" sz="half" idx="11"/>
          </p:nvPr>
        </p:nvSpPr>
        <p:spPr/>
        <p:txBody>
          <a:bodyPr/>
          <a:lstStyle>
            <a:lvl1pPr>
              <a:defRPr/>
            </a:lvl1pPr>
          </a:lstStyle>
          <a:p>
            <a:fld id="{2AF0BBA9-A32A-474E-82E2-D4FC5D10A043}" type="datetime1">
              <a:rPr kumimoji="1" lang="ja-JP" altLang="en-US" smtClean="0"/>
              <a:t>2012/2/14</a:t>
            </a:fld>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7781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37" descr="横線"/>
          <p:cNvSpPr>
            <a:spLocks noChangeArrowheads="1"/>
          </p:cNvSpPr>
          <p:nvPr/>
        </p:nvSpPr>
        <p:spPr bwMode="auto">
          <a:xfrm>
            <a:off x="1908175" y="6588125"/>
            <a:ext cx="6551613" cy="274638"/>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7" name="Rectangle 33"/>
          <p:cNvSpPr>
            <a:spLocks noChangeArrowheads="1"/>
          </p:cNvSpPr>
          <p:nvPr/>
        </p:nvSpPr>
        <p:spPr bwMode="auto">
          <a:xfrm>
            <a:off x="317500" y="1052513"/>
            <a:ext cx="6381750" cy="144462"/>
          </a:xfrm>
          <a:prstGeom prst="rect">
            <a:avLst/>
          </a:prstGeom>
          <a:gradFill rotWithShape="1">
            <a:gsLst>
              <a:gs pos="0">
                <a:schemeClr val="accent1"/>
              </a:gs>
              <a:gs pos="100000">
                <a:schemeClr val="accent1">
                  <a:gamma/>
                  <a:tint val="69804"/>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9" name="Rectangle 35" descr="横線"/>
          <p:cNvSpPr>
            <a:spLocks noChangeArrowheads="1"/>
          </p:cNvSpPr>
          <p:nvPr/>
        </p:nvSpPr>
        <p:spPr bwMode="auto">
          <a:xfrm>
            <a:off x="6699250" y="1138238"/>
            <a:ext cx="2192338" cy="274637"/>
          </a:xfrm>
          <a:prstGeom prst="rect">
            <a:avLst/>
          </a:prstGeom>
          <a:pattFill prst="ltHorz">
            <a:fgClr>
              <a:schemeClr val="bg2">
                <a:alpha val="50000"/>
              </a:schemeClr>
            </a:fgClr>
            <a:bgClr>
              <a:schemeClr val="bg1">
                <a:alpha val="50000"/>
              </a:schemeClr>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58" name="Rectangle 34"/>
          <p:cNvSpPr>
            <a:spLocks noChangeArrowheads="1"/>
          </p:cNvSpPr>
          <p:nvPr/>
        </p:nvSpPr>
        <p:spPr bwMode="auto">
          <a:xfrm>
            <a:off x="6699250" y="1052513"/>
            <a:ext cx="2193925" cy="144462"/>
          </a:xfrm>
          <a:prstGeom prst="rect">
            <a:avLst/>
          </a:prstGeom>
          <a:gradFill rotWithShape="1">
            <a:gsLst>
              <a:gs pos="0">
                <a:schemeClr val="folHlink"/>
              </a:gs>
              <a:gs pos="100000">
                <a:schemeClr val="folHlink">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26" name="Rectangle 2"/>
          <p:cNvSpPr>
            <a:spLocks noGrp="1" noChangeArrowheads="1"/>
          </p:cNvSpPr>
          <p:nvPr>
            <p:ph type="title"/>
          </p:nvPr>
        </p:nvSpPr>
        <p:spPr bwMode="auto">
          <a:xfrm>
            <a:off x="317500" y="115888"/>
            <a:ext cx="8574088"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23850" y="1412875"/>
            <a:ext cx="8569325" cy="4824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62" name="Picture 38" descr="sel-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55600" y="6381750"/>
            <a:ext cx="1408113" cy="484188"/>
          </a:xfrm>
          <a:prstGeom prst="rect">
            <a:avLst/>
          </a:prstGeom>
          <a:noFill/>
          <a:extLst>
            <a:ext uri="{909E8E84-426E-40DD-AFC4-6F175D3DCCD1}">
              <a14:hiddenFill xmlns:a14="http://schemas.microsoft.com/office/drawing/2010/main">
                <a:solidFill>
                  <a:srgbClr val="FFFFFF"/>
                </a:solidFill>
              </a14:hiddenFill>
            </a:ext>
          </a:extLst>
        </p:spPr>
      </p:pic>
      <p:sp>
        <p:nvSpPr>
          <p:cNvPr id="1063" name="Rectangle 39"/>
          <p:cNvSpPr>
            <a:spLocks noChangeArrowheads="1"/>
          </p:cNvSpPr>
          <p:nvPr/>
        </p:nvSpPr>
        <p:spPr bwMode="auto">
          <a:xfrm>
            <a:off x="1835150" y="6608763"/>
            <a:ext cx="66897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ja-JP" sz="1000" b="1" i="1">
                <a:solidFill>
                  <a:schemeClr val="accent2"/>
                </a:solidFill>
              </a:rPr>
              <a:t>Department of Computer Science, Graduate School of Information Science &amp; Technology, Osaka University</a:t>
            </a:r>
          </a:p>
        </p:txBody>
      </p:sp>
      <p:sp>
        <p:nvSpPr>
          <p:cNvPr id="1065" name="Rectangle 41"/>
          <p:cNvSpPr>
            <a:spLocks noGrp="1" noChangeArrowheads="1"/>
          </p:cNvSpPr>
          <p:nvPr>
            <p:ph type="ftr" sz="quarter" idx="3"/>
          </p:nvPr>
        </p:nvSpPr>
        <p:spPr bwMode="auto">
          <a:xfrm>
            <a:off x="1908175" y="6308725"/>
            <a:ext cx="5616575"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a:p>
        </p:txBody>
      </p:sp>
      <p:sp>
        <p:nvSpPr>
          <p:cNvPr id="1066" name="Rectangle 42"/>
          <p:cNvSpPr>
            <a:spLocks noGrp="1" noChangeArrowheads="1"/>
          </p:cNvSpPr>
          <p:nvPr>
            <p:ph type="dt" sz="half" idx="2"/>
          </p:nvPr>
        </p:nvSpPr>
        <p:spPr bwMode="auto">
          <a:xfrm>
            <a:off x="7596188" y="6308725"/>
            <a:ext cx="1414462"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9720BA6D-6003-4075-B400-5776EA750604}" type="datetime1">
              <a:rPr kumimoji="1" lang="ja-JP" altLang="en-US" smtClean="0"/>
              <a:t>2012/2/14</a:t>
            </a:fld>
            <a:endParaRPr kumimoji="1" lang="ja-JP" altLang="en-US"/>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charset="-128"/>
        </a:defRPr>
      </a:lvl2pPr>
      <a:lvl3pPr algn="l" rtl="0" eaLnBrk="1" fontAlgn="base" hangingPunct="1">
        <a:spcBef>
          <a:spcPct val="0"/>
        </a:spcBef>
        <a:spcAft>
          <a:spcPct val="0"/>
        </a:spcAft>
        <a:defRPr kumimoji="1" sz="4000">
          <a:solidFill>
            <a:schemeClr val="tx2"/>
          </a:solidFill>
          <a:latin typeface="Arial" charset="0"/>
          <a:ea typeface="ＭＳ Ｐゴシック" charset="-128"/>
        </a:defRPr>
      </a:lvl3pPr>
      <a:lvl4pPr algn="l" rtl="0" eaLnBrk="1" fontAlgn="base" hangingPunct="1">
        <a:spcBef>
          <a:spcPct val="0"/>
        </a:spcBef>
        <a:spcAft>
          <a:spcPct val="0"/>
        </a:spcAft>
        <a:defRPr kumimoji="1" sz="4000">
          <a:solidFill>
            <a:schemeClr val="tx2"/>
          </a:solidFill>
          <a:latin typeface="Arial" charset="0"/>
          <a:ea typeface="ＭＳ Ｐゴシック" charset="-128"/>
        </a:defRPr>
      </a:lvl4pPr>
      <a:lvl5pPr algn="l" rtl="0" eaLnBrk="1" fontAlgn="base" hangingPunct="1">
        <a:spcBef>
          <a:spcPct val="0"/>
        </a:spcBef>
        <a:spcAft>
          <a:spcPct val="0"/>
        </a:spcAft>
        <a:defRPr kumimoji="1" sz="4000">
          <a:solidFill>
            <a:schemeClr val="tx2"/>
          </a:solidFill>
          <a:latin typeface="Arial" charset="0"/>
          <a:ea typeface="ＭＳ Ｐゴシック"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lr>
          <a:schemeClr val="accent1"/>
        </a:buClr>
        <a:buSzPct val="80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p"/>
        <a:defRPr kumimoji="1" sz="2800">
          <a:solidFill>
            <a:schemeClr val="tx1"/>
          </a:solidFill>
          <a:latin typeface="+mn-lt"/>
          <a:ea typeface="+mn-ea"/>
        </a:defRPr>
      </a:lvl2pPr>
      <a:lvl3pPr marL="1143000" indent="-228600" algn="l" rtl="0" eaLnBrk="1" fontAlgn="base" hangingPunct="1">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accent1"/>
        </a:buClr>
        <a:buSzPct val="80000"/>
        <a:buFont typeface="Wingdings" pitchFamily="2" charset="2"/>
        <a:buChar char="p"/>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3.xml"/><Relationship Id="rId7" Type="http://schemas.openxmlformats.org/officeDocument/2006/relationships/chart" Target="../charts/chart7.xml"/><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a:t>メソッドの入出力</a:t>
            </a:r>
            <a:r>
              <a:rPr lang="ja-JP" altLang="en-US" dirty="0" smtClean="0"/>
              <a:t>の</a:t>
            </a:r>
            <a:r>
              <a:rPr lang="en-US" altLang="ja-JP" dirty="0" smtClean="0"/>
              <a:t/>
            </a:r>
            <a:br>
              <a:rPr lang="en-US" altLang="ja-JP" dirty="0" smtClean="0"/>
            </a:br>
            <a:r>
              <a:rPr lang="ja-JP" altLang="en-US" dirty="0" smtClean="0"/>
              <a:t>可視化</a:t>
            </a:r>
            <a:r>
              <a:rPr lang="ja-JP" altLang="en-US" dirty="0"/>
              <a:t>に</a:t>
            </a:r>
            <a:r>
              <a:rPr lang="ja-JP" altLang="en-US" dirty="0" smtClean="0"/>
              <a:t>よるプログラム</a:t>
            </a:r>
            <a:r>
              <a:rPr lang="ja-JP" altLang="en-US" dirty="0"/>
              <a:t>理解支援ツール</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井上研究室 </a:t>
            </a:r>
            <a:endParaRPr kumimoji="1" lang="en-US" altLang="ja-JP" dirty="0" smtClean="0"/>
          </a:p>
          <a:p>
            <a:r>
              <a:rPr kumimoji="1" lang="ja-JP" altLang="en-US" dirty="0" smtClean="0"/>
              <a:t>鹿島 悠</a:t>
            </a:r>
            <a:endParaRPr kumimoji="1" lang="ja-JP" altLang="en-US" dirty="0"/>
          </a:p>
        </p:txBody>
      </p:sp>
      <p:sp>
        <p:nvSpPr>
          <p:cNvPr id="4" name="スライド番号プレースホルダー 3"/>
          <p:cNvSpPr>
            <a:spLocks noGrp="1"/>
          </p:cNvSpPr>
          <p:nvPr>
            <p:ph type="sldNum" sz="quarter" idx="4"/>
          </p:nvPr>
        </p:nvSpPr>
        <p:spPr/>
        <p:txBody>
          <a:bodyPr/>
          <a:lstStyle/>
          <a:p>
            <a:fld id="{D2D8002D-B5B0-4BAC-B1F6-782DDCCE6D9C}" type="slidenum">
              <a:rPr kumimoji="1" lang="ja-JP" altLang="en-US" smtClean="0"/>
              <a:t>1</a:t>
            </a:fld>
            <a:endParaRPr kumimoji="1" lang="ja-JP" altLang="en-US"/>
          </a:p>
        </p:txBody>
      </p:sp>
    </p:spTree>
    <p:extLst>
      <p:ext uri="{BB962C8B-B14F-4D97-AF65-F5344CB8AC3E}">
        <p14:creationId xmlns:p14="http://schemas.microsoft.com/office/powerpoint/2010/main" val="3405331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2: </a:t>
            </a:r>
            <a:r>
              <a:rPr kumimoji="1" lang="ja-JP" altLang="en-US" dirty="0" smtClean="0"/>
              <a:t>アクセスの列挙</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10</a:t>
            </a:fld>
            <a:endParaRPr kumimoji="1" lang="ja-JP" altLang="en-US"/>
          </a:p>
        </p:txBody>
      </p:sp>
      <p:sp>
        <p:nvSpPr>
          <p:cNvPr id="5" name="テキスト ボックス 4"/>
          <p:cNvSpPr txBox="1"/>
          <p:nvPr/>
        </p:nvSpPr>
        <p:spPr>
          <a:xfrm>
            <a:off x="179512" y="3140968"/>
            <a:ext cx="2177199" cy="2031325"/>
          </a:xfrm>
          <a:prstGeom prst="rect">
            <a:avLst/>
          </a:prstGeom>
          <a:noFill/>
        </p:spPr>
        <p:txBody>
          <a:bodyPr wrap="none" rtlCol="0">
            <a:spAutoFit/>
          </a:bodyPr>
          <a:lstStyle/>
          <a:p>
            <a:r>
              <a:rPr lang="en-US" altLang="ja-JP" sz="1400" dirty="0"/>
              <a:t>c</a:t>
            </a:r>
            <a:r>
              <a:rPr kumimoji="1" lang="en-US" altLang="ja-JP" sz="1400" dirty="0" smtClean="0"/>
              <a:t>lass A {</a:t>
            </a:r>
            <a:endParaRPr lang="en-US" altLang="ja-JP" sz="1400" dirty="0" smtClean="0"/>
          </a:p>
          <a:p>
            <a:r>
              <a:rPr lang="en-US" altLang="ja-JP" sz="1400" dirty="0"/>
              <a:t> </a:t>
            </a:r>
            <a:r>
              <a:rPr lang="en-US" altLang="ja-JP" sz="1400" dirty="0" smtClean="0"/>
              <a:t>    </a:t>
            </a:r>
            <a:r>
              <a:rPr lang="en-US" altLang="ja-JP" sz="1400" dirty="0"/>
              <a:t>D</a:t>
            </a:r>
            <a:r>
              <a:rPr lang="en-US" altLang="ja-JP" sz="1400" dirty="0" smtClean="0"/>
              <a:t> data;</a:t>
            </a:r>
          </a:p>
          <a:p>
            <a:r>
              <a:rPr lang="en-US" altLang="ja-JP" sz="1400" dirty="0"/>
              <a:t> </a:t>
            </a:r>
            <a:r>
              <a:rPr lang="en-US" altLang="ja-JP" sz="1400" dirty="0" smtClean="0"/>
              <a:t>    void </a:t>
            </a:r>
            <a:r>
              <a:rPr lang="en-US" altLang="ja-JP" sz="1400" u="sng" dirty="0" err="1" smtClean="0"/>
              <a:t>setData</a:t>
            </a:r>
            <a:r>
              <a:rPr lang="en-US" altLang="ja-JP" sz="1400" dirty="0" smtClean="0"/>
              <a:t>(B </a:t>
            </a:r>
            <a:r>
              <a:rPr lang="en-US" altLang="ja-JP" sz="1400" dirty="0">
                <a:solidFill>
                  <a:srgbClr val="FF0000"/>
                </a:solidFill>
              </a:rPr>
              <a:t>b</a:t>
            </a:r>
            <a:r>
              <a:rPr lang="en-US" altLang="ja-JP" sz="1400" dirty="0" smtClean="0"/>
              <a:t>) {</a:t>
            </a:r>
          </a:p>
          <a:p>
            <a:r>
              <a:rPr lang="en-US" altLang="ja-JP" sz="1400" dirty="0"/>
              <a:t> </a:t>
            </a:r>
            <a:r>
              <a:rPr lang="en-US" altLang="ja-JP" sz="1400" dirty="0" smtClean="0"/>
              <a:t>          D </a:t>
            </a:r>
            <a:r>
              <a:rPr lang="en-US" altLang="ja-JP" sz="1400" dirty="0" err="1" smtClean="0"/>
              <a:t>d</a:t>
            </a:r>
            <a:r>
              <a:rPr lang="en-US" altLang="ja-JP" sz="1400" dirty="0" smtClean="0"/>
              <a:t> = new D();</a:t>
            </a:r>
          </a:p>
          <a:p>
            <a:r>
              <a:rPr lang="en-US" altLang="ja-JP" sz="1400" dirty="0"/>
              <a:t>           </a:t>
            </a:r>
            <a:r>
              <a:rPr lang="en-US" altLang="ja-JP" sz="1400" dirty="0" err="1">
                <a:solidFill>
                  <a:srgbClr val="FF0000"/>
                </a:solidFill>
              </a:rPr>
              <a:t>b</a:t>
            </a:r>
            <a:r>
              <a:rPr lang="en-US" altLang="ja-JP" sz="1400" dirty="0" err="1"/>
              <a:t>.set</a:t>
            </a:r>
            <a:r>
              <a:rPr lang="en-US" altLang="ja-JP" sz="1400" dirty="0"/>
              <a:t>(d);</a:t>
            </a:r>
          </a:p>
          <a:p>
            <a:r>
              <a:rPr lang="en-US" altLang="ja-JP" sz="1400" dirty="0"/>
              <a:t>           </a:t>
            </a:r>
            <a:r>
              <a:rPr lang="en-US" altLang="ja-JP" sz="1400" dirty="0" err="1">
                <a:solidFill>
                  <a:schemeClr val="accent2"/>
                </a:solidFill>
              </a:rPr>
              <a:t>this</a:t>
            </a:r>
            <a:r>
              <a:rPr lang="en-US" altLang="ja-JP" sz="1400" dirty="0" err="1">
                <a:solidFill>
                  <a:srgbClr val="0070C0"/>
                </a:solidFill>
              </a:rPr>
              <a:t>.data</a:t>
            </a:r>
            <a:r>
              <a:rPr lang="en-US" altLang="ja-JP" sz="1400" dirty="0"/>
              <a:t> = </a:t>
            </a:r>
            <a:r>
              <a:rPr lang="en-US" altLang="ja-JP" sz="1400" dirty="0" err="1"/>
              <a:t>b.get</a:t>
            </a:r>
            <a:r>
              <a:rPr lang="en-US" altLang="ja-JP" sz="1400" dirty="0"/>
              <a:t>();</a:t>
            </a:r>
          </a:p>
          <a:p>
            <a:r>
              <a:rPr lang="en-US" altLang="ja-JP" sz="1400" dirty="0" smtClean="0"/>
              <a:t>     } </a:t>
            </a:r>
          </a:p>
          <a:p>
            <a:r>
              <a:rPr lang="en-US" altLang="ja-JP" sz="1400" dirty="0" smtClean="0"/>
              <a:t>     …</a:t>
            </a:r>
          </a:p>
          <a:p>
            <a:r>
              <a:rPr lang="en-US" altLang="ja-JP" sz="1400" dirty="0" smtClean="0"/>
              <a:t>}</a:t>
            </a:r>
            <a:endParaRPr kumimoji="1" lang="ja-JP" altLang="en-US" sz="1400" dirty="0"/>
          </a:p>
        </p:txBody>
      </p:sp>
      <p:sp>
        <p:nvSpPr>
          <p:cNvPr id="6" name="テキスト ボックス 5"/>
          <p:cNvSpPr txBox="1"/>
          <p:nvPr/>
        </p:nvSpPr>
        <p:spPr>
          <a:xfrm>
            <a:off x="2483768" y="2924944"/>
            <a:ext cx="1909497" cy="203132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en-US" altLang="ja-JP" sz="1400" dirty="0"/>
              <a:t>c</a:t>
            </a:r>
            <a:r>
              <a:rPr kumimoji="1" lang="en-US" altLang="ja-JP" sz="1400" dirty="0" smtClean="0"/>
              <a:t>lass B {</a:t>
            </a:r>
            <a:endParaRPr lang="en-US" altLang="ja-JP" sz="1400" dirty="0" smtClean="0"/>
          </a:p>
          <a:p>
            <a:r>
              <a:rPr lang="en-US" altLang="ja-JP" sz="1400" dirty="0"/>
              <a:t> </a:t>
            </a:r>
            <a:r>
              <a:rPr lang="en-US" altLang="ja-JP" sz="1400" dirty="0" smtClean="0"/>
              <a:t>   D </a:t>
            </a:r>
            <a:r>
              <a:rPr lang="en-US" altLang="ja-JP" sz="1400" dirty="0" err="1" smtClean="0"/>
              <a:t>d</a:t>
            </a:r>
            <a:r>
              <a:rPr lang="en-US" altLang="ja-JP" sz="1400" dirty="0" smtClean="0"/>
              <a:t>;</a:t>
            </a:r>
          </a:p>
          <a:p>
            <a:r>
              <a:rPr lang="en-US" altLang="ja-JP" sz="1400" dirty="0" smtClean="0"/>
              <a:t>    void add(</a:t>
            </a:r>
            <a:r>
              <a:rPr lang="en-US" altLang="ja-JP" sz="1400" dirty="0" err="1" smtClean="0"/>
              <a:t>int</a:t>
            </a:r>
            <a:r>
              <a:rPr lang="en-US" altLang="ja-JP" sz="1400" dirty="0" smtClean="0"/>
              <a:t> </a:t>
            </a:r>
            <a:r>
              <a:rPr lang="en-US" altLang="ja-JP" sz="1400" dirty="0"/>
              <a:t>j</a:t>
            </a:r>
            <a:r>
              <a:rPr lang="en-US" altLang="ja-JP" sz="1400" dirty="0" smtClean="0"/>
              <a:t>) {</a:t>
            </a:r>
          </a:p>
          <a:p>
            <a:r>
              <a:rPr lang="en-US" altLang="ja-JP" sz="1400" dirty="0"/>
              <a:t>          </a:t>
            </a:r>
            <a:r>
              <a:rPr lang="en-US" altLang="ja-JP" sz="1400" dirty="0" err="1" smtClean="0">
                <a:solidFill>
                  <a:srgbClr val="FF0000"/>
                </a:solidFill>
              </a:rPr>
              <a:t>b.d</a:t>
            </a:r>
            <a:r>
              <a:rPr lang="en-US" altLang="ja-JP" sz="1400" dirty="0" err="1" smtClean="0"/>
              <a:t>.set</a:t>
            </a:r>
            <a:r>
              <a:rPr lang="en-US" altLang="ja-JP" sz="1400" dirty="0" smtClean="0"/>
              <a:t>(j + </a:t>
            </a:r>
            <a:r>
              <a:rPr lang="en-US" altLang="ja-JP" sz="1400" dirty="0" err="1" smtClean="0">
                <a:solidFill>
                  <a:srgbClr val="00B050"/>
                </a:solidFill>
              </a:rPr>
              <a:t>C.h</a:t>
            </a:r>
            <a:r>
              <a:rPr lang="en-US" altLang="ja-JP" sz="1400" dirty="0" smtClean="0">
                <a:solidFill>
                  <a:schemeClr val="tx1"/>
                </a:solidFill>
              </a:rPr>
              <a:t>)</a:t>
            </a:r>
            <a:r>
              <a:rPr lang="en-US" altLang="ja-JP" sz="1400" dirty="0" smtClean="0"/>
              <a:t>;</a:t>
            </a:r>
          </a:p>
          <a:p>
            <a:r>
              <a:rPr lang="en-US" altLang="ja-JP" sz="1400" dirty="0" smtClean="0"/>
              <a:t>    } </a:t>
            </a:r>
          </a:p>
          <a:p>
            <a:r>
              <a:rPr lang="en-US" altLang="ja-JP" sz="1400" dirty="0"/>
              <a:t> </a:t>
            </a:r>
            <a:r>
              <a:rPr lang="en-US" altLang="ja-JP" sz="1400" dirty="0" smtClean="0"/>
              <a:t>   String get() {</a:t>
            </a:r>
          </a:p>
          <a:p>
            <a:r>
              <a:rPr lang="en-US" altLang="ja-JP" sz="1400" dirty="0"/>
              <a:t> </a:t>
            </a:r>
            <a:r>
              <a:rPr lang="en-US" altLang="ja-JP" sz="1400" dirty="0" smtClean="0"/>
              <a:t>       return </a:t>
            </a:r>
            <a:r>
              <a:rPr lang="en-US" altLang="ja-JP" sz="1400" dirty="0" err="1">
                <a:solidFill>
                  <a:srgbClr val="FF0000"/>
                </a:solidFill>
              </a:rPr>
              <a:t>b</a:t>
            </a:r>
            <a:r>
              <a:rPr lang="en-US" altLang="ja-JP" sz="1400" dirty="0" err="1" smtClean="0">
                <a:solidFill>
                  <a:srgbClr val="FF0000"/>
                </a:solidFill>
              </a:rPr>
              <a:t>.d</a:t>
            </a:r>
            <a:r>
              <a:rPr lang="en-US" altLang="ja-JP" sz="1400" dirty="0" smtClean="0"/>
              <a:t>;</a:t>
            </a:r>
            <a:endParaRPr lang="en-US" altLang="ja-JP" sz="1400" dirty="0"/>
          </a:p>
          <a:p>
            <a:r>
              <a:rPr lang="en-US" altLang="ja-JP" sz="1400" dirty="0"/>
              <a:t> </a:t>
            </a:r>
            <a:r>
              <a:rPr lang="en-US" altLang="ja-JP" sz="1400" dirty="0" smtClean="0"/>
              <a:t>   }</a:t>
            </a:r>
          </a:p>
          <a:p>
            <a:r>
              <a:rPr lang="en-US" altLang="ja-JP" sz="1400" dirty="0" smtClean="0"/>
              <a:t>}</a:t>
            </a:r>
            <a:endParaRPr kumimoji="1" lang="ja-JP" altLang="en-US" sz="1400" dirty="0"/>
          </a:p>
        </p:txBody>
      </p:sp>
      <p:sp>
        <p:nvSpPr>
          <p:cNvPr id="7" name="テキスト ボックス 6"/>
          <p:cNvSpPr txBox="1"/>
          <p:nvPr/>
        </p:nvSpPr>
        <p:spPr>
          <a:xfrm>
            <a:off x="2356711" y="4982926"/>
            <a:ext cx="1317990" cy="1384995"/>
          </a:xfrm>
          <a:prstGeom prst="rect">
            <a:avLst/>
          </a:prstGeom>
          <a:noFill/>
        </p:spPr>
        <p:txBody>
          <a:bodyPr wrap="none" rtlCol="0">
            <a:spAutoFit/>
          </a:bodyPr>
          <a:lstStyle/>
          <a:p>
            <a:r>
              <a:rPr kumimoji="1" lang="en-US" altLang="ja-JP" sz="1400" dirty="0" smtClean="0"/>
              <a:t>class D {</a:t>
            </a:r>
          </a:p>
          <a:p>
            <a:r>
              <a:rPr lang="en-US" altLang="ja-JP" sz="1400" dirty="0" smtClean="0"/>
              <a:t>     </a:t>
            </a:r>
            <a:r>
              <a:rPr lang="en-US" altLang="ja-JP" sz="1400" dirty="0" err="1" smtClean="0"/>
              <a:t>int</a:t>
            </a:r>
            <a:r>
              <a:rPr lang="en-US" altLang="ja-JP" sz="1400" dirty="0" smtClean="0"/>
              <a:t> </a:t>
            </a:r>
            <a:r>
              <a:rPr lang="en-US" altLang="ja-JP" sz="1400" dirty="0" err="1" smtClean="0"/>
              <a:t>i</a:t>
            </a:r>
            <a:r>
              <a:rPr lang="en-US" altLang="ja-JP" sz="1400" dirty="0" smtClean="0"/>
              <a:t>;</a:t>
            </a:r>
          </a:p>
          <a:p>
            <a:r>
              <a:rPr lang="en-US" altLang="ja-JP" sz="1400" dirty="0"/>
              <a:t> </a:t>
            </a:r>
            <a:r>
              <a:rPr lang="en-US" altLang="ja-JP" sz="1400" dirty="0" smtClean="0"/>
              <a:t>    void set(</a:t>
            </a:r>
            <a:r>
              <a:rPr lang="en-US" altLang="ja-JP" sz="1400" dirty="0" err="1" smtClean="0"/>
              <a:t>i</a:t>
            </a:r>
            <a:r>
              <a:rPr lang="en-US" altLang="ja-JP" sz="1400" dirty="0" smtClean="0"/>
              <a:t>) {</a:t>
            </a:r>
          </a:p>
          <a:p>
            <a:r>
              <a:rPr lang="en-US" altLang="ja-JP" sz="1400" dirty="0"/>
              <a:t> </a:t>
            </a:r>
            <a:r>
              <a:rPr lang="en-US" altLang="ja-JP" sz="1400" dirty="0" smtClean="0"/>
              <a:t>       </a:t>
            </a:r>
            <a:r>
              <a:rPr lang="en-US" altLang="ja-JP" sz="1400" dirty="0" err="1" smtClean="0">
                <a:solidFill>
                  <a:srgbClr val="FF0000"/>
                </a:solidFill>
              </a:rPr>
              <a:t>b.d.i</a:t>
            </a:r>
            <a:r>
              <a:rPr lang="en-US" altLang="ja-JP" sz="1400" dirty="0" smtClean="0"/>
              <a:t> = </a:t>
            </a:r>
            <a:r>
              <a:rPr lang="en-US" altLang="ja-JP" sz="1400" dirty="0" err="1" smtClean="0"/>
              <a:t>i</a:t>
            </a:r>
            <a:r>
              <a:rPr lang="en-US" altLang="ja-JP" sz="1400" dirty="0" smtClean="0"/>
              <a:t>;</a:t>
            </a:r>
          </a:p>
          <a:p>
            <a:r>
              <a:rPr lang="en-US" altLang="ja-JP" sz="1400" dirty="0"/>
              <a:t> </a:t>
            </a:r>
            <a:r>
              <a:rPr lang="en-US" altLang="ja-JP" sz="1400" dirty="0" smtClean="0"/>
              <a:t>    }</a:t>
            </a:r>
          </a:p>
          <a:p>
            <a:r>
              <a:rPr lang="en-US" altLang="ja-JP" sz="1400" dirty="0" smtClean="0"/>
              <a:t>}</a:t>
            </a:r>
            <a:endParaRPr kumimoji="1" lang="ja-JP" altLang="en-US" sz="1400" dirty="0"/>
          </a:p>
        </p:txBody>
      </p:sp>
      <p:sp>
        <p:nvSpPr>
          <p:cNvPr id="8" name="テキスト ボックス 7"/>
          <p:cNvSpPr txBox="1"/>
          <p:nvPr/>
        </p:nvSpPr>
        <p:spPr>
          <a:xfrm>
            <a:off x="323528" y="5306092"/>
            <a:ext cx="1289135" cy="738664"/>
          </a:xfrm>
          <a:prstGeom prst="rect">
            <a:avLst/>
          </a:prstGeom>
          <a:noFill/>
        </p:spPr>
        <p:txBody>
          <a:bodyPr wrap="none" rtlCol="0">
            <a:spAutoFit/>
          </a:bodyPr>
          <a:lstStyle/>
          <a:p>
            <a:r>
              <a:rPr lang="en-US" altLang="ja-JP" sz="1400" dirty="0"/>
              <a:t>class C {</a:t>
            </a:r>
          </a:p>
          <a:p>
            <a:r>
              <a:rPr lang="en-US" altLang="ja-JP" sz="1400" dirty="0"/>
              <a:t>     static </a:t>
            </a:r>
            <a:r>
              <a:rPr lang="en-US" altLang="ja-JP" sz="1400" dirty="0" err="1"/>
              <a:t>int</a:t>
            </a:r>
            <a:r>
              <a:rPr lang="en-US" altLang="ja-JP" sz="1400" dirty="0"/>
              <a:t> </a:t>
            </a:r>
            <a:r>
              <a:rPr lang="en-US" altLang="ja-JP" sz="1400" dirty="0" smtClean="0"/>
              <a:t>h;</a:t>
            </a:r>
            <a:endParaRPr lang="en-US" altLang="ja-JP" sz="1400" dirty="0"/>
          </a:p>
          <a:p>
            <a:r>
              <a:rPr lang="en-US" altLang="ja-JP" sz="1400" dirty="0" smtClean="0"/>
              <a:t>}</a:t>
            </a:r>
            <a:endParaRPr lang="ja-JP" altLang="en-US" sz="1400" dirty="0"/>
          </a:p>
        </p:txBody>
      </p:sp>
      <p:graphicFrame>
        <p:nvGraphicFramePr>
          <p:cNvPr id="9" name="表 8"/>
          <p:cNvGraphicFramePr>
            <a:graphicFrameLocks noGrp="1"/>
          </p:cNvGraphicFramePr>
          <p:nvPr>
            <p:extLst>
              <p:ext uri="{D42A27DB-BD31-4B8C-83A1-F6EECF244321}">
                <p14:modId xmlns:p14="http://schemas.microsoft.com/office/powerpoint/2010/main" val="2435816718"/>
              </p:ext>
            </p:extLst>
          </p:nvPr>
        </p:nvGraphicFramePr>
        <p:xfrm>
          <a:off x="5234692" y="3316129"/>
          <a:ext cx="3297748" cy="2225040"/>
        </p:xfrm>
        <a:graphic>
          <a:graphicData uri="http://schemas.openxmlformats.org/drawingml/2006/table">
            <a:tbl>
              <a:tblPr firstRow="1" bandRow="1">
                <a:tableStyleId>{5C22544A-7EE6-4342-B048-85BDC9FD1C3A}</a:tableStyleId>
              </a:tblPr>
              <a:tblGrid>
                <a:gridCol w="1304013"/>
                <a:gridCol w="1304013"/>
                <a:gridCol w="689722"/>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en-US" altLang="ja-JP" dirty="0" smtClean="0"/>
                        <a:t>RW</a:t>
                      </a:r>
                      <a:endParaRPr kumimoji="1" lang="ja-JP" altLang="en-US" dirty="0"/>
                    </a:p>
                  </a:txBody>
                  <a:tcPr/>
                </a:tc>
              </a:tr>
              <a:tr h="370840">
                <a:tc>
                  <a:txBody>
                    <a:bodyPr/>
                    <a:lstStyle/>
                    <a:p>
                      <a:r>
                        <a:rPr kumimoji="1" lang="en-US" altLang="ja-JP" dirty="0" err="1" smtClean="0">
                          <a:solidFill>
                            <a:srgbClr val="0070C0"/>
                          </a:solidFill>
                        </a:rPr>
                        <a:t>this.data</a:t>
                      </a:r>
                      <a:endParaRPr kumimoji="1" lang="en-US" altLang="ja-JP" dirty="0" smtClean="0">
                        <a:solidFill>
                          <a:srgbClr val="0070C0"/>
                        </a:solidFill>
                      </a:endParaRPr>
                    </a:p>
                  </a:txBody>
                  <a:tcPr/>
                </a:tc>
                <a:tc>
                  <a:txBody>
                    <a:bodyPr/>
                    <a:lstStyle/>
                    <a:p>
                      <a:r>
                        <a:rPr kumimoji="1" lang="en-US" altLang="ja-JP" dirty="0" err="1" smtClean="0"/>
                        <a:t>A.setData</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B.get</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b.d.i</a:t>
                      </a:r>
                      <a:endParaRPr kumimoji="1" lang="en-US" altLang="ja-JP" dirty="0" smtClean="0">
                        <a:solidFill>
                          <a:srgbClr val="FF0000"/>
                        </a:solidFill>
                      </a:endParaRPr>
                    </a:p>
                  </a:txBody>
                  <a:tcPr/>
                </a:tc>
                <a:tc>
                  <a:txBody>
                    <a:bodyPr/>
                    <a:lstStyle/>
                    <a:p>
                      <a:r>
                        <a:rPr kumimoji="1" lang="en-US" altLang="ja-JP" dirty="0" err="1" smtClean="0"/>
                        <a:t>D.set</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00B050"/>
                          </a:solidFill>
                        </a:rPr>
                        <a:t>C.h</a:t>
                      </a:r>
                      <a:endParaRPr kumimoji="1" lang="en-US" altLang="ja-JP" dirty="0" smtClean="0">
                        <a:solidFill>
                          <a:srgbClr val="00B05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bl>
          </a:graphicData>
        </a:graphic>
      </p:graphicFrame>
      <p:sp>
        <p:nvSpPr>
          <p:cNvPr id="10" name="コンテンツ プレースホルダー 2"/>
          <p:cNvSpPr>
            <a:spLocks noGrp="1"/>
          </p:cNvSpPr>
          <p:nvPr>
            <p:ph idx="1"/>
          </p:nvPr>
        </p:nvSpPr>
        <p:spPr>
          <a:xfrm>
            <a:off x="323850" y="1412875"/>
            <a:ext cx="8569325" cy="1512069"/>
          </a:xfrm>
        </p:spPr>
        <p:txBody>
          <a:bodyPr>
            <a:normAutofit fontScale="70000" lnSpcReduction="20000"/>
          </a:bodyPr>
          <a:lstStyle/>
          <a:p>
            <a:r>
              <a:rPr kumimoji="1" lang="ja-JP" altLang="en-US" dirty="0" smtClean="0"/>
              <a:t>以下</a:t>
            </a:r>
            <a:r>
              <a:rPr lang="ja-JP" altLang="en-US" dirty="0"/>
              <a:t>へ</a:t>
            </a:r>
            <a:r>
              <a:rPr lang="ja-JP" altLang="en-US" dirty="0" smtClean="0"/>
              <a:t>のアクセスを検索し，アクセスの</a:t>
            </a:r>
            <a:r>
              <a:rPr lang="ja-JP" altLang="en-US" dirty="0"/>
              <a:t>対象</a:t>
            </a:r>
            <a:r>
              <a:rPr lang="ja-JP" altLang="en-US" dirty="0" smtClean="0"/>
              <a:t>・</a:t>
            </a:r>
            <a:r>
              <a:rPr lang="ja-JP" altLang="en-US" dirty="0"/>
              <a:t>アクセスの出現する</a:t>
            </a:r>
            <a:r>
              <a:rPr lang="ja-JP" altLang="en-US" dirty="0" smtClean="0"/>
              <a:t>メソッド・</a:t>
            </a:r>
            <a:r>
              <a:rPr lang="en-US" altLang="ja-JP" dirty="0" err="1" smtClean="0"/>
              <a:t>ReadWrite</a:t>
            </a:r>
            <a:r>
              <a:rPr lang="en-US" altLang="ja-JP" dirty="0" smtClean="0"/>
              <a:t>(RW)</a:t>
            </a:r>
            <a:r>
              <a:rPr lang="ja-JP" altLang="en-US" dirty="0" err="1" smtClean="0"/>
              <a:t>，</a:t>
            </a:r>
            <a:r>
              <a:rPr lang="ja-JP" altLang="en-US" dirty="0" smtClean="0"/>
              <a:t>という三つ組を列挙</a:t>
            </a:r>
            <a:endParaRPr kumimoji="1" lang="en-US" altLang="ja-JP" dirty="0" smtClean="0"/>
          </a:p>
          <a:p>
            <a:pPr lvl="1"/>
            <a:r>
              <a:rPr kumimoji="1" lang="ja-JP" altLang="en-US" dirty="0" smtClean="0"/>
              <a:t>クラス変数へのアクセス</a:t>
            </a:r>
            <a:endParaRPr kumimoji="1" lang="en-US" altLang="ja-JP" dirty="0" smtClean="0"/>
          </a:p>
          <a:p>
            <a:pPr lvl="1"/>
            <a:r>
              <a:rPr kumimoji="1" lang="ja-JP" altLang="en-US" dirty="0" smtClean="0"/>
              <a:t>クラス変数・引数・注目するメソッドの</a:t>
            </a:r>
            <a:r>
              <a:rPr kumimoji="1" lang="ja-JP" altLang="en-US" dirty="0" smtClean="0"/>
              <a:t>オブジェクト，が</a:t>
            </a:r>
            <a:r>
              <a:rPr kumimoji="1" lang="ja-JP" altLang="en-US" dirty="0" smtClean="0"/>
              <a:t>持つフィールドへのアクセス</a:t>
            </a:r>
            <a:endParaRPr kumimoji="1" lang="en-US" altLang="ja-JP" dirty="0" smtClean="0"/>
          </a:p>
        </p:txBody>
      </p:sp>
      <p:sp>
        <p:nvSpPr>
          <p:cNvPr id="3" name="右矢印 2"/>
          <p:cNvSpPr/>
          <p:nvPr/>
        </p:nvSpPr>
        <p:spPr>
          <a:xfrm>
            <a:off x="4067944" y="4001163"/>
            <a:ext cx="978408" cy="9409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62240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ステップ</a:t>
            </a:r>
            <a:r>
              <a:rPr lang="en-US" altLang="ja-JP" dirty="0"/>
              <a:t>3</a:t>
            </a:r>
            <a:r>
              <a:rPr lang="ja-JP" altLang="en-US" dirty="0" smtClean="0"/>
              <a:t>：</a:t>
            </a:r>
            <a:r>
              <a:rPr lang="ja-JP" altLang="en-US" dirty="0"/>
              <a:t>ツリー</a:t>
            </a:r>
            <a:r>
              <a:rPr lang="ja-JP" altLang="en-US" dirty="0" smtClean="0"/>
              <a:t>構造での可視化</a:t>
            </a:r>
            <a:endParaRPr kumimoji="1" lang="ja-JP" altLang="en-US" dirty="0"/>
          </a:p>
        </p:txBody>
      </p:sp>
      <p:sp>
        <p:nvSpPr>
          <p:cNvPr id="5" name="右矢印 4"/>
          <p:cNvSpPr/>
          <p:nvPr/>
        </p:nvSpPr>
        <p:spPr>
          <a:xfrm>
            <a:off x="3923928" y="4001506"/>
            <a:ext cx="648072"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4363224" y="2745929"/>
            <a:ext cx="1018227" cy="369332"/>
          </a:xfrm>
          <a:prstGeom prst="rect">
            <a:avLst/>
          </a:prstGeom>
          <a:noFill/>
        </p:spPr>
        <p:txBody>
          <a:bodyPr wrap="none" rtlCol="0">
            <a:spAutoFit/>
          </a:bodyPr>
          <a:lstStyle/>
          <a:p>
            <a:r>
              <a:rPr kumimoji="1" lang="en-US" altLang="ja-JP" dirty="0" smtClean="0"/>
              <a:t>void m()</a:t>
            </a:r>
          </a:p>
        </p:txBody>
      </p:sp>
      <p:sp>
        <p:nvSpPr>
          <p:cNvPr id="10" name="テキスト ボックス 9"/>
          <p:cNvSpPr txBox="1"/>
          <p:nvPr/>
        </p:nvSpPr>
        <p:spPr>
          <a:xfrm>
            <a:off x="5043621" y="3105969"/>
            <a:ext cx="543739" cy="369332"/>
          </a:xfrm>
          <a:prstGeom prst="rect">
            <a:avLst/>
          </a:prstGeom>
          <a:noFill/>
        </p:spPr>
        <p:txBody>
          <a:bodyPr wrap="none" rtlCol="0">
            <a:spAutoFit/>
          </a:bodyPr>
          <a:lstStyle/>
          <a:p>
            <a:r>
              <a:rPr kumimoji="1" lang="en-US" altLang="ja-JP" dirty="0" smtClean="0">
                <a:solidFill>
                  <a:srgbClr val="0070C0"/>
                </a:solidFill>
              </a:rPr>
              <a:t>this</a:t>
            </a:r>
            <a:endParaRPr kumimoji="1" lang="ja-JP" altLang="en-US" dirty="0">
              <a:solidFill>
                <a:srgbClr val="0070C0"/>
              </a:solidFill>
            </a:endParaRPr>
          </a:p>
        </p:txBody>
      </p:sp>
      <p:sp>
        <p:nvSpPr>
          <p:cNvPr id="11" name="テキスト ボックス 10"/>
          <p:cNvSpPr txBox="1"/>
          <p:nvPr/>
        </p:nvSpPr>
        <p:spPr>
          <a:xfrm>
            <a:off x="5522669" y="3425359"/>
            <a:ext cx="979755" cy="369332"/>
          </a:xfrm>
          <a:prstGeom prst="rect">
            <a:avLst/>
          </a:prstGeom>
          <a:noFill/>
        </p:spPr>
        <p:txBody>
          <a:bodyPr wrap="none" rtlCol="0">
            <a:spAutoFit/>
          </a:bodyPr>
          <a:lstStyle/>
          <a:p>
            <a:r>
              <a:rPr kumimoji="1" lang="en-US" altLang="ja-JP" dirty="0" smtClean="0">
                <a:solidFill>
                  <a:srgbClr val="0070C0"/>
                </a:solidFill>
              </a:rPr>
              <a:t>data</a:t>
            </a:r>
            <a:r>
              <a:rPr kumimoji="1" lang="en-US" altLang="ja-JP" dirty="0" smtClean="0"/>
              <a:t>: W</a:t>
            </a:r>
            <a:endParaRPr kumimoji="1" lang="ja-JP" altLang="en-US" dirty="0"/>
          </a:p>
        </p:txBody>
      </p:sp>
      <p:cxnSp>
        <p:nvCxnSpPr>
          <p:cNvPr id="13" name="カギ線コネクタ 12"/>
          <p:cNvCxnSpPr>
            <a:stCxn id="6" idx="2"/>
            <a:endCxn id="10" idx="1"/>
          </p:cNvCxnSpPr>
          <p:nvPr/>
        </p:nvCxnSpPr>
        <p:spPr>
          <a:xfrm rot="16200000" flipH="1">
            <a:off x="4870292" y="3117306"/>
            <a:ext cx="175374" cy="17128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6" name="カギ線コネクタ 15"/>
          <p:cNvCxnSpPr>
            <a:stCxn id="10" idx="2"/>
            <a:endCxn id="11" idx="1"/>
          </p:cNvCxnSpPr>
          <p:nvPr/>
        </p:nvCxnSpPr>
        <p:spPr>
          <a:xfrm rot="16200000" flipH="1">
            <a:off x="5351718" y="3439074"/>
            <a:ext cx="134724" cy="20717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5083304" y="4114081"/>
            <a:ext cx="312906" cy="369332"/>
          </a:xfrm>
          <a:prstGeom prst="rect">
            <a:avLst/>
          </a:prstGeom>
          <a:noFill/>
        </p:spPr>
        <p:txBody>
          <a:bodyPr wrap="none" rtlCol="0">
            <a:spAutoFit/>
          </a:bodyPr>
          <a:lstStyle/>
          <a:p>
            <a:r>
              <a:rPr kumimoji="1" lang="en-US" altLang="ja-JP" dirty="0" smtClean="0">
                <a:solidFill>
                  <a:srgbClr val="FF0000"/>
                </a:solidFill>
              </a:rPr>
              <a:t>b</a:t>
            </a:r>
            <a:endParaRPr kumimoji="1" lang="ja-JP" altLang="en-US" dirty="0">
              <a:solidFill>
                <a:srgbClr val="FF0000"/>
              </a:solidFill>
            </a:endParaRPr>
          </a:p>
        </p:txBody>
      </p:sp>
      <p:cxnSp>
        <p:nvCxnSpPr>
          <p:cNvPr id="20" name="カギ線コネクタ 19"/>
          <p:cNvCxnSpPr>
            <a:stCxn id="6" idx="2"/>
            <a:endCxn id="18" idx="1"/>
          </p:cNvCxnSpPr>
          <p:nvPr/>
        </p:nvCxnSpPr>
        <p:spPr>
          <a:xfrm rot="16200000" flipH="1">
            <a:off x="4386078" y="3601521"/>
            <a:ext cx="1183486" cy="21096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364088" y="4474121"/>
            <a:ext cx="607859" cy="369332"/>
          </a:xfrm>
          <a:prstGeom prst="rect">
            <a:avLst/>
          </a:prstGeom>
          <a:noFill/>
        </p:spPr>
        <p:txBody>
          <a:bodyPr wrap="none" rtlCol="0">
            <a:spAutoFit/>
          </a:bodyPr>
          <a:lstStyle/>
          <a:p>
            <a:r>
              <a:rPr kumimoji="1" lang="en-US" altLang="ja-JP" dirty="0" smtClean="0">
                <a:solidFill>
                  <a:srgbClr val="FF0000"/>
                </a:solidFill>
              </a:rPr>
              <a:t>d</a:t>
            </a:r>
            <a:r>
              <a:rPr kumimoji="1" lang="en-US" altLang="ja-JP" dirty="0" smtClean="0"/>
              <a:t>: R</a:t>
            </a:r>
            <a:endParaRPr kumimoji="1" lang="ja-JP" altLang="en-US" dirty="0"/>
          </a:p>
        </p:txBody>
      </p:sp>
      <p:sp>
        <p:nvSpPr>
          <p:cNvPr id="23" name="テキスト ボックス 22"/>
          <p:cNvSpPr txBox="1"/>
          <p:nvPr/>
        </p:nvSpPr>
        <p:spPr>
          <a:xfrm>
            <a:off x="5940861" y="4952042"/>
            <a:ext cx="582211" cy="369332"/>
          </a:xfrm>
          <a:prstGeom prst="rect">
            <a:avLst/>
          </a:prstGeom>
          <a:noFill/>
        </p:spPr>
        <p:txBody>
          <a:bodyPr wrap="none" rtlCol="0">
            <a:spAutoFit/>
          </a:bodyPr>
          <a:lstStyle/>
          <a:p>
            <a:r>
              <a:rPr kumimoji="1" lang="en-US" altLang="ja-JP" dirty="0" smtClean="0">
                <a:solidFill>
                  <a:srgbClr val="FF0000"/>
                </a:solidFill>
              </a:rPr>
              <a:t>i</a:t>
            </a:r>
            <a:r>
              <a:rPr kumimoji="1" lang="en-US" altLang="ja-JP" dirty="0" smtClean="0"/>
              <a:t>: W</a:t>
            </a:r>
            <a:endParaRPr kumimoji="1" lang="ja-JP" altLang="en-US" dirty="0"/>
          </a:p>
        </p:txBody>
      </p:sp>
      <p:cxnSp>
        <p:nvCxnSpPr>
          <p:cNvPr id="25" name="カギ線コネクタ 24"/>
          <p:cNvCxnSpPr>
            <a:stCxn id="18" idx="2"/>
            <a:endCxn id="22" idx="1"/>
          </p:cNvCxnSpPr>
          <p:nvPr/>
        </p:nvCxnSpPr>
        <p:spPr>
          <a:xfrm rot="16200000" flipH="1">
            <a:off x="5214235" y="4508934"/>
            <a:ext cx="175374" cy="12433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8" name="カギ線コネクタ 27"/>
          <p:cNvCxnSpPr>
            <a:stCxn id="22" idx="2"/>
            <a:endCxn id="23" idx="1"/>
          </p:cNvCxnSpPr>
          <p:nvPr/>
        </p:nvCxnSpPr>
        <p:spPr>
          <a:xfrm rot="16200000" flipH="1">
            <a:off x="5657812" y="4853658"/>
            <a:ext cx="293255" cy="27284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5128453" y="6121013"/>
            <a:ext cx="838691" cy="369332"/>
          </a:xfrm>
          <a:prstGeom prst="rect">
            <a:avLst/>
          </a:prstGeom>
          <a:noFill/>
        </p:spPr>
        <p:txBody>
          <a:bodyPr wrap="none" rtlCol="0">
            <a:spAutoFit/>
          </a:bodyPr>
          <a:lstStyle/>
          <a:p>
            <a:r>
              <a:rPr kumimoji="1" lang="en-US" altLang="ja-JP" dirty="0" err="1" smtClean="0">
                <a:solidFill>
                  <a:srgbClr val="00B050"/>
                </a:solidFill>
              </a:rPr>
              <a:t>C.h</a:t>
            </a:r>
            <a:r>
              <a:rPr kumimoji="1" lang="en-US" altLang="ja-JP" dirty="0" smtClean="0"/>
              <a:t>: R</a:t>
            </a:r>
            <a:endParaRPr kumimoji="1" lang="ja-JP" altLang="en-US" dirty="0"/>
          </a:p>
        </p:txBody>
      </p:sp>
      <p:cxnSp>
        <p:nvCxnSpPr>
          <p:cNvPr id="32" name="カギ線コネクタ 31"/>
          <p:cNvCxnSpPr>
            <a:stCxn id="6" idx="2"/>
            <a:endCxn id="30" idx="1"/>
          </p:cNvCxnSpPr>
          <p:nvPr/>
        </p:nvCxnSpPr>
        <p:spPr>
          <a:xfrm rot="16200000" flipH="1">
            <a:off x="3405186" y="4582412"/>
            <a:ext cx="3190418" cy="256115"/>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0" name="コンテンツ プレースホルダー 2"/>
          <p:cNvSpPr>
            <a:spLocks noGrp="1"/>
          </p:cNvSpPr>
          <p:nvPr>
            <p:ph idx="1"/>
          </p:nvPr>
        </p:nvSpPr>
        <p:spPr>
          <a:xfrm>
            <a:off x="323850" y="1412875"/>
            <a:ext cx="8569325" cy="1224037"/>
          </a:xfrm>
        </p:spPr>
        <p:txBody>
          <a:bodyPr>
            <a:normAutofit fontScale="85000" lnSpcReduction="20000"/>
          </a:bodyPr>
          <a:lstStyle/>
          <a:p>
            <a:r>
              <a:rPr kumimoji="1" lang="ja-JP" altLang="en-US" dirty="0" smtClean="0"/>
              <a:t>ステップ</a:t>
            </a:r>
            <a:r>
              <a:rPr lang="en-US" altLang="ja-JP" dirty="0"/>
              <a:t>2</a:t>
            </a:r>
            <a:r>
              <a:rPr lang="ja-JP" altLang="en-US" dirty="0" smtClean="0"/>
              <a:t>の</a:t>
            </a:r>
            <a:r>
              <a:rPr lang="ja-JP" altLang="en-US" dirty="0"/>
              <a:t>出力</a:t>
            </a:r>
            <a:r>
              <a:rPr kumimoji="1" lang="ja-JP" altLang="en-US" dirty="0" smtClean="0"/>
              <a:t>を変数とフィールドの階層構造に合わせツリー状に表示</a:t>
            </a:r>
            <a:endParaRPr kumimoji="1" lang="en-US" altLang="ja-JP" dirty="0" smtClean="0"/>
          </a:p>
          <a:p>
            <a:pPr lvl="1"/>
            <a:r>
              <a:rPr lang="ja-JP" altLang="en-US" dirty="0" smtClean="0"/>
              <a:t>変数・フィールドごと，メソッドごとに</a:t>
            </a:r>
            <a:r>
              <a:rPr lang="en-US" altLang="ja-JP" dirty="0" smtClean="0"/>
              <a:t>RW</a:t>
            </a:r>
            <a:r>
              <a:rPr lang="ja-JP" altLang="en-US" dirty="0" smtClean="0"/>
              <a:t>をまとめて表示</a:t>
            </a:r>
            <a:endParaRPr kumimoji="1" lang="en-US" altLang="ja-JP" dirty="0" smtClean="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11</a:t>
            </a:fld>
            <a:endParaRPr kumimoji="1" lang="ja-JP" altLang="en-US"/>
          </a:p>
        </p:txBody>
      </p:sp>
      <p:sp>
        <p:nvSpPr>
          <p:cNvPr id="14" name="四角形吹き出し 13"/>
          <p:cNvSpPr/>
          <p:nvPr/>
        </p:nvSpPr>
        <p:spPr>
          <a:xfrm>
            <a:off x="6876256" y="3326639"/>
            <a:ext cx="1584176" cy="432047"/>
          </a:xfrm>
          <a:prstGeom prst="wedgeRectCallout">
            <a:avLst>
              <a:gd name="adj1" fmla="val -75704"/>
              <a:gd name="adj2" fmla="val 2403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dirty="0"/>
              <a:t> </a:t>
            </a:r>
            <a:r>
              <a:rPr lang="en-US" altLang="ja-JP" i="1" dirty="0" err="1">
                <a:solidFill>
                  <a:schemeClr val="tx1"/>
                </a:solidFill>
              </a:rPr>
              <a:t>A.m</a:t>
            </a:r>
            <a:r>
              <a:rPr lang="en-US" altLang="ja-JP" i="1" dirty="0">
                <a:solidFill>
                  <a:schemeClr val="tx1"/>
                </a:solidFill>
              </a:rPr>
              <a:t>() : </a:t>
            </a:r>
            <a:r>
              <a:rPr lang="en-US" altLang="ja-JP" i="1" dirty="0" smtClean="0">
                <a:solidFill>
                  <a:schemeClr val="tx1"/>
                </a:solidFill>
              </a:rPr>
              <a:t>W</a:t>
            </a:r>
            <a:endParaRPr lang="ja-JP" altLang="en-US" i="1" dirty="0">
              <a:solidFill>
                <a:schemeClr val="tx1"/>
              </a:solidFill>
            </a:endParaRPr>
          </a:p>
        </p:txBody>
      </p:sp>
      <p:sp>
        <p:nvSpPr>
          <p:cNvPr id="35" name="四角形吹き出し 34"/>
          <p:cNvSpPr/>
          <p:nvPr/>
        </p:nvSpPr>
        <p:spPr>
          <a:xfrm>
            <a:off x="6156176" y="4288099"/>
            <a:ext cx="1586312" cy="555352"/>
          </a:xfrm>
          <a:prstGeom prst="wedgeRectCallout">
            <a:avLst>
              <a:gd name="adj1" fmla="val -61667"/>
              <a:gd name="adj2" fmla="val 1854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smtClean="0">
                <a:solidFill>
                  <a:schemeClr val="tx1"/>
                </a:solidFill>
              </a:rPr>
              <a:t>B.add</a:t>
            </a:r>
            <a:r>
              <a:rPr lang="en-US" altLang="ja-JP" i="1" dirty="0" smtClean="0">
                <a:solidFill>
                  <a:schemeClr val="tx1"/>
                </a:solidFill>
              </a:rPr>
              <a:t>(</a:t>
            </a:r>
            <a:r>
              <a:rPr lang="en-US" altLang="ja-JP" i="1" dirty="0" err="1" smtClean="0">
                <a:solidFill>
                  <a:schemeClr val="tx1"/>
                </a:solidFill>
              </a:rPr>
              <a:t>int</a:t>
            </a:r>
            <a:r>
              <a:rPr lang="en-US" altLang="ja-JP" i="1" dirty="0" smtClean="0">
                <a:solidFill>
                  <a:schemeClr val="tx1"/>
                </a:solidFill>
              </a:rPr>
              <a:t> j): R</a:t>
            </a:r>
          </a:p>
          <a:p>
            <a:r>
              <a:rPr lang="en-US" altLang="ja-JP" i="1" dirty="0" err="1" smtClean="0">
                <a:solidFill>
                  <a:schemeClr val="tx1"/>
                </a:solidFill>
              </a:rPr>
              <a:t>B.get</a:t>
            </a:r>
            <a:r>
              <a:rPr lang="en-US" altLang="ja-JP" i="1" dirty="0">
                <a:solidFill>
                  <a:schemeClr val="tx1"/>
                </a:solidFill>
              </a:rPr>
              <a:t>(): </a:t>
            </a:r>
            <a:r>
              <a:rPr lang="en-US" altLang="ja-JP" i="1" dirty="0" smtClean="0">
                <a:solidFill>
                  <a:schemeClr val="tx1"/>
                </a:solidFill>
              </a:rPr>
              <a:t>R</a:t>
            </a:r>
            <a:endParaRPr lang="en-US" altLang="ja-JP" i="1" dirty="0">
              <a:solidFill>
                <a:schemeClr val="tx1"/>
              </a:solidFill>
            </a:endParaRPr>
          </a:p>
        </p:txBody>
      </p:sp>
      <p:sp>
        <p:nvSpPr>
          <p:cNvPr id="37" name="四角形吹き出し 36"/>
          <p:cNvSpPr/>
          <p:nvPr/>
        </p:nvSpPr>
        <p:spPr>
          <a:xfrm>
            <a:off x="6804248" y="4999018"/>
            <a:ext cx="1779850" cy="404331"/>
          </a:xfrm>
          <a:prstGeom prst="wedgeRectCallout">
            <a:avLst>
              <a:gd name="adj1" fmla="val -62320"/>
              <a:gd name="adj2" fmla="val -1435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a:solidFill>
                  <a:schemeClr val="tx1"/>
                </a:solidFill>
              </a:rPr>
              <a:t>D.set</a:t>
            </a:r>
            <a:r>
              <a:rPr lang="en-US" altLang="ja-JP" i="1" dirty="0">
                <a:solidFill>
                  <a:schemeClr val="tx1"/>
                </a:solidFill>
              </a:rPr>
              <a:t>(</a:t>
            </a:r>
            <a:r>
              <a:rPr lang="en-US" altLang="ja-JP" i="1" dirty="0" err="1">
                <a:solidFill>
                  <a:schemeClr val="tx1"/>
                </a:solidFill>
              </a:rPr>
              <a:t>int</a:t>
            </a:r>
            <a:r>
              <a:rPr lang="en-US" altLang="ja-JP" i="1" dirty="0">
                <a:solidFill>
                  <a:schemeClr val="tx1"/>
                </a:solidFill>
              </a:rPr>
              <a:t> </a:t>
            </a:r>
            <a:r>
              <a:rPr lang="en-US" altLang="ja-JP" i="1" dirty="0" err="1">
                <a:solidFill>
                  <a:schemeClr val="tx1"/>
                </a:solidFill>
              </a:rPr>
              <a:t>i</a:t>
            </a:r>
            <a:r>
              <a:rPr lang="en-US" altLang="ja-JP" i="1" dirty="0">
                <a:solidFill>
                  <a:schemeClr val="tx1"/>
                </a:solidFill>
              </a:rPr>
              <a:t>) : </a:t>
            </a:r>
            <a:r>
              <a:rPr lang="en-US" altLang="ja-JP" i="1" dirty="0" smtClean="0">
                <a:solidFill>
                  <a:schemeClr val="tx1"/>
                </a:solidFill>
              </a:rPr>
              <a:t>W</a:t>
            </a:r>
            <a:endParaRPr lang="en-US" altLang="ja-JP" i="1" dirty="0">
              <a:solidFill>
                <a:schemeClr val="tx1"/>
              </a:solidFill>
            </a:endParaRPr>
          </a:p>
        </p:txBody>
      </p:sp>
      <p:sp>
        <p:nvSpPr>
          <p:cNvPr id="39" name="四角形吹き出し 38"/>
          <p:cNvSpPr/>
          <p:nvPr/>
        </p:nvSpPr>
        <p:spPr>
          <a:xfrm>
            <a:off x="6228184" y="6121013"/>
            <a:ext cx="1584176" cy="404331"/>
          </a:xfrm>
          <a:prstGeom prst="wedgeRectCallout">
            <a:avLst>
              <a:gd name="adj1" fmla="val -70854"/>
              <a:gd name="adj2" fmla="val -1435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i="1" dirty="0" err="1">
                <a:solidFill>
                  <a:schemeClr val="tx1"/>
                </a:solidFill>
              </a:rPr>
              <a:t>B.set</a:t>
            </a:r>
            <a:r>
              <a:rPr lang="en-US" altLang="ja-JP" i="1" dirty="0">
                <a:solidFill>
                  <a:schemeClr val="tx1"/>
                </a:solidFill>
              </a:rPr>
              <a:t>(</a:t>
            </a:r>
            <a:r>
              <a:rPr lang="en-US" altLang="ja-JP" i="1" dirty="0" err="1">
                <a:solidFill>
                  <a:schemeClr val="tx1"/>
                </a:solidFill>
              </a:rPr>
              <a:t>int</a:t>
            </a:r>
            <a:r>
              <a:rPr lang="en-US" altLang="ja-JP" i="1" dirty="0">
                <a:solidFill>
                  <a:schemeClr val="tx1"/>
                </a:solidFill>
              </a:rPr>
              <a:t> j) : </a:t>
            </a:r>
            <a:r>
              <a:rPr lang="en-US" altLang="ja-JP" i="1" dirty="0" smtClean="0">
                <a:solidFill>
                  <a:schemeClr val="tx1"/>
                </a:solidFill>
              </a:rPr>
              <a:t>R</a:t>
            </a:r>
            <a:endParaRPr lang="en-US" altLang="ja-JP" i="1" dirty="0">
              <a:solidFill>
                <a:schemeClr val="tx1"/>
              </a:solidFill>
            </a:endParaRPr>
          </a:p>
        </p:txBody>
      </p:sp>
      <p:graphicFrame>
        <p:nvGraphicFramePr>
          <p:cNvPr id="26" name="表 25"/>
          <p:cNvGraphicFramePr>
            <a:graphicFrameLocks noGrp="1"/>
          </p:cNvGraphicFramePr>
          <p:nvPr>
            <p:extLst>
              <p:ext uri="{D42A27DB-BD31-4B8C-83A1-F6EECF244321}">
                <p14:modId xmlns:p14="http://schemas.microsoft.com/office/powerpoint/2010/main" val="3333708848"/>
              </p:ext>
            </p:extLst>
          </p:nvPr>
        </p:nvGraphicFramePr>
        <p:xfrm>
          <a:off x="395536" y="3202947"/>
          <a:ext cx="3297748" cy="2225040"/>
        </p:xfrm>
        <a:graphic>
          <a:graphicData uri="http://schemas.openxmlformats.org/drawingml/2006/table">
            <a:tbl>
              <a:tblPr firstRow="1" bandRow="1">
                <a:tableStyleId>{5C22544A-7EE6-4342-B048-85BDC9FD1C3A}</a:tableStyleId>
              </a:tblPr>
              <a:tblGrid>
                <a:gridCol w="1304013"/>
                <a:gridCol w="1304013"/>
                <a:gridCol w="689722"/>
              </a:tblGrid>
              <a:tr h="370840">
                <a:tc>
                  <a:txBody>
                    <a:bodyPr/>
                    <a:lstStyle/>
                    <a:p>
                      <a:r>
                        <a:rPr kumimoji="1" lang="ja-JP" altLang="en-US" dirty="0" smtClean="0"/>
                        <a:t>対象</a:t>
                      </a:r>
                      <a:endParaRPr kumimoji="1" lang="ja-JP" altLang="en-US" dirty="0"/>
                    </a:p>
                  </a:txBody>
                  <a:tcPr/>
                </a:tc>
                <a:tc>
                  <a:txBody>
                    <a:bodyPr/>
                    <a:lstStyle/>
                    <a:p>
                      <a:r>
                        <a:rPr kumimoji="1" lang="ja-JP" altLang="en-US" dirty="0" smtClean="0"/>
                        <a:t>メソッド</a:t>
                      </a:r>
                      <a:endParaRPr kumimoji="1" lang="ja-JP" altLang="en-US" dirty="0"/>
                    </a:p>
                  </a:txBody>
                  <a:tcPr/>
                </a:tc>
                <a:tc>
                  <a:txBody>
                    <a:bodyPr/>
                    <a:lstStyle/>
                    <a:p>
                      <a:r>
                        <a:rPr kumimoji="1" lang="en-US" altLang="ja-JP" dirty="0" smtClean="0"/>
                        <a:t>RW</a:t>
                      </a:r>
                      <a:endParaRPr kumimoji="1" lang="ja-JP" altLang="en-US" dirty="0"/>
                    </a:p>
                  </a:txBody>
                  <a:tcPr/>
                </a:tc>
              </a:tr>
              <a:tr h="370840">
                <a:tc>
                  <a:txBody>
                    <a:bodyPr/>
                    <a:lstStyle/>
                    <a:p>
                      <a:r>
                        <a:rPr kumimoji="1" lang="en-US" altLang="ja-JP" dirty="0" err="1" smtClean="0">
                          <a:solidFill>
                            <a:srgbClr val="0070C0"/>
                          </a:solidFill>
                        </a:rPr>
                        <a:t>this.data</a:t>
                      </a:r>
                      <a:endParaRPr kumimoji="1" lang="en-US" altLang="ja-JP" dirty="0" smtClean="0">
                        <a:solidFill>
                          <a:srgbClr val="0070C0"/>
                        </a:solidFill>
                      </a:endParaRPr>
                    </a:p>
                  </a:txBody>
                  <a:tcPr/>
                </a:tc>
                <a:tc>
                  <a:txBody>
                    <a:bodyPr/>
                    <a:lstStyle/>
                    <a:p>
                      <a:r>
                        <a:rPr kumimoji="1" lang="en-US" altLang="ja-JP" dirty="0" err="1" smtClean="0"/>
                        <a:t>A.setData</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a:t>
                      </a:r>
                      <a:endParaRPr kumimoji="1" lang="en-US" altLang="ja-JP" dirty="0" smtClean="0">
                        <a:solidFill>
                          <a:srgbClr val="FF0000"/>
                        </a:solidFill>
                      </a:endParaRPr>
                    </a:p>
                  </a:txBody>
                  <a:tcPr/>
                </a:tc>
                <a:tc>
                  <a:txBody>
                    <a:bodyPr/>
                    <a:lstStyle/>
                    <a:p>
                      <a:r>
                        <a:rPr kumimoji="1" lang="en-US" altLang="ja-JP" dirty="0" err="1" smtClean="0"/>
                        <a:t>B.get</a:t>
                      </a:r>
                      <a:endParaRPr kumimoji="1" lang="ja-JP" altLang="en-US" dirty="0"/>
                    </a:p>
                  </a:txBody>
                  <a:tcPr/>
                </a:tc>
                <a:tc>
                  <a:txBody>
                    <a:bodyPr/>
                    <a:lstStyle/>
                    <a:p>
                      <a:r>
                        <a:rPr kumimoji="1" lang="en-US" altLang="ja-JP" dirty="0" smtClean="0"/>
                        <a:t>R</a:t>
                      </a:r>
                      <a:endParaRPr kumimoji="1" lang="ja-JP" altLang="en-US" dirty="0"/>
                    </a:p>
                  </a:txBody>
                  <a:tcPr/>
                </a:tc>
              </a:tr>
              <a:tr h="370840">
                <a:tc>
                  <a:txBody>
                    <a:bodyPr/>
                    <a:lstStyle/>
                    <a:p>
                      <a:r>
                        <a:rPr kumimoji="1" lang="en-US" altLang="ja-JP" dirty="0" err="1" smtClean="0">
                          <a:solidFill>
                            <a:srgbClr val="FF0000"/>
                          </a:solidFill>
                        </a:rPr>
                        <a:t>b.d.i</a:t>
                      </a:r>
                      <a:endParaRPr kumimoji="1" lang="en-US" altLang="ja-JP" dirty="0" smtClean="0">
                        <a:solidFill>
                          <a:srgbClr val="FF0000"/>
                        </a:solidFill>
                      </a:endParaRPr>
                    </a:p>
                  </a:txBody>
                  <a:tcPr/>
                </a:tc>
                <a:tc>
                  <a:txBody>
                    <a:bodyPr/>
                    <a:lstStyle/>
                    <a:p>
                      <a:r>
                        <a:rPr kumimoji="1" lang="en-US" altLang="ja-JP" dirty="0" err="1" smtClean="0"/>
                        <a:t>D.set</a:t>
                      </a:r>
                      <a:endParaRPr kumimoji="1" lang="ja-JP" altLang="en-US" dirty="0"/>
                    </a:p>
                  </a:txBody>
                  <a:tcPr/>
                </a:tc>
                <a:tc>
                  <a:txBody>
                    <a:bodyPr/>
                    <a:lstStyle/>
                    <a:p>
                      <a:r>
                        <a:rPr kumimoji="1" lang="en-US" altLang="ja-JP" dirty="0" smtClean="0"/>
                        <a:t>W</a:t>
                      </a:r>
                      <a:endParaRPr kumimoji="1" lang="ja-JP" altLang="en-US" dirty="0"/>
                    </a:p>
                  </a:txBody>
                  <a:tcPr/>
                </a:tc>
              </a:tr>
              <a:tr h="370840">
                <a:tc>
                  <a:txBody>
                    <a:bodyPr/>
                    <a:lstStyle/>
                    <a:p>
                      <a:r>
                        <a:rPr kumimoji="1" lang="en-US" altLang="ja-JP" dirty="0" err="1" smtClean="0">
                          <a:solidFill>
                            <a:srgbClr val="00B050"/>
                          </a:solidFill>
                        </a:rPr>
                        <a:t>C.h</a:t>
                      </a:r>
                      <a:endParaRPr kumimoji="1" lang="en-US" altLang="ja-JP" dirty="0" smtClean="0">
                        <a:solidFill>
                          <a:srgbClr val="00B050"/>
                        </a:solidFill>
                      </a:endParaRPr>
                    </a:p>
                  </a:txBody>
                  <a:tcPr/>
                </a:tc>
                <a:tc>
                  <a:txBody>
                    <a:bodyPr/>
                    <a:lstStyle/>
                    <a:p>
                      <a:r>
                        <a:rPr kumimoji="1" lang="en-US" altLang="ja-JP" dirty="0" err="1" smtClean="0"/>
                        <a:t>B.add</a:t>
                      </a:r>
                      <a:endParaRPr kumimoji="1" lang="ja-JP" altLang="en-US" dirty="0"/>
                    </a:p>
                  </a:txBody>
                  <a:tcPr/>
                </a:tc>
                <a:tc>
                  <a:txBody>
                    <a:bodyPr/>
                    <a:lstStyle/>
                    <a:p>
                      <a:r>
                        <a:rPr kumimoji="1" lang="en-US" altLang="ja-JP" dirty="0" smtClean="0"/>
                        <a:t>R</a:t>
                      </a:r>
                      <a:endParaRPr kumimoji="1" lang="ja-JP" altLang="en-US" dirty="0"/>
                    </a:p>
                  </a:txBody>
                  <a:tcPr/>
                </a:tc>
              </a:tr>
            </a:tbl>
          </a:graphicData>
        </a:graphic>
      </p:graphicFrame>
    </p:spTree>
    <p:extLst>
      <p:ext uri="{BB962C8B-B14F-4D97-AF65-F5344CB8AC3E}">
        <p14:creationId xmlns:p14="http://schemas.microsoft.com/office/powerpoint/2010/main" val="1600659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実装</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表示機能は</a:t>
            </a:r>
            <a:r>
              <a:rPr kumimoji="1" lang="en-US" altLang="ja-JP" dirty="0" smtClean="0"/>
              <a:t>Eclipse</a:t>
            </a:r>
            <a:r>
              <a:rPr kumimoji="1" lang="ja-JP" altLang="en-US" dirty="0" smtClean="0"/>
              <a:t>プラグインとして実装</a:t>
            </a:r>
            <a:endParaRPr kumimoji="1" lang="en-US" altLang="ja-JP" dirty="0" smtClean="0"/>
          </a:p>
          <a:p>
            <a:pPr lvl="1"/>
            <a:r>
              <a:rPr lang="ja-JP" altLang="en-US" dirty="0"/>
              <a:t>プラグイン起動時に解析結果を読み込み</a:t>
            </a:r>
            <a:r>
              <a:rPr lang="ja-JP" altLang="en-US" dirty="0" smtClean="0"/>
              <a:t>，</a:t>
            </a:r>
            <a:r>
              <a:rPr lang="en-US" altLang="ja-JP" dirty="0" smtClean="0"/>
              <a:t>Java</a:t>
            </a:r>
            <a:r>
              <a:rPr lang="ja-JP" altLang="en-US" dirty="0" smtClean="0"/>
              <a:t>エディタ上でクリックされたメソッドの情報を表示する</a:t>
            </a:r>
            <a:r>
              <a:rPr lang="en-US" altLang="ja-JP" dirty="0" smtClean="0"/>
              <a: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16" y="2996952"/>
            <a:ext cx="8748464"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4518248" y="5877272"/>
            <a:ext cx="4342856" cy="646331"/>
          </a:xfrm>
          <a:prstGeom prst="rect">
            <a:avLst/>
          </a:prstGeom>
          <a:noFill/>
        </p:spPr>
        <p:txBody>
          <a:bodyPr wrap="none" rtlCol="0">
            <a:spAutoFit/>
          </a:bodyPr>
          <a:lstStyle/>
          <a:p>
            <a:r>
              <a:rPr kumimoji="1" lang="ja-JP" altLang="en-US" dirty="0" smtClean="0"/>
              <a:t>表示されているメソッド名をクリックすれば，</a:t>
            </a:r>
            <a:endParaRPr kumimoji="1" lang="en-US" altLang="ja-JP" dirty="0" smtClean="0"/>
          </a:p>
          <a:p>
            <a:r>
              <a:rPr lang="ja-JP" altLang="en-US" dirty="0" smtClean="0"/>
              <a:t>そのメソッドがあるクラスにジャンプ可能</a:t>
            </a:r>
            <a:endParaRPr kumimoji="1" lang="ja-JP" altLang="en-US"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spTree>
    <p:extLst>
      <p:ext uri="{BB962C8B-B14F-4D97-AF65-F5344CB8AC3E}">
        <p14:creationId xmlns:p14="http://schemas.microsoft.com/office/powerpoint/2010/main" val="3777729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実際のプログラム理解でのツールの有用性を評価</a:t>
            </a:r>
            <a:endParaRPr lang="en-US" altLang="ja-JP" dirty="0" smtClean="0"/>
          </a:p>
          <a:p>
            <a:pPr lvl="1"/>
            <a:r>
              <a:rPr lang="ja-JP" altLang="en-US" dirty="0" smtClean="0"/>
              <a:t>２つのアプリケーションを対象に，被験者にプログラム理解の課題を解いてもらう</a:t>
            </a:r>
            <a:endParaRPr lang="en-US" altLang="ja-JP" dirty="0" smtClean="0"/>
          </a:p>
          <a:p>
            <a:pPr lvl="2"/>
            <a:r>
              <a:rPr lang="ja-JP" altLang="en-US" dirty="0" smtClean="0"/>
              <a:t>解答時間と正答率を測定</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13</a:t>
            </a:fld>
            <a:endParaRPr kumimoji="1" lang="ja-JP" altLang="en-US"/>
          </a:p>
        </p:txBody>
      </p:sp>
    </p:spTree>
    <p:extLst>
      <p:ext uri="{BB962C8B-B14F-4D97-AF65-F5344CB8AC3E}">
        <p14:creationId xmlns:p14="http://schemas.microsoft.com/office/powerpoint/2010/main" val="4146082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アプリケーションと課題</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対象アプリケーション</a:t>
            </a:r>
            <a:endParaRPr lang="en-US" altLang="ja-JP" dirty="0" smtClean="0"/>
          </a:p>
          <a:p>
            <a:pPr lvl="1"/>
            <a:r>
              <a:rPr kumimoji="1" lang="en-US" altLang="ja-JP" dirty="0" err="1" smtClean="0"/>
              <a:t>ArgoUML</a:t>
            </a:r>
            <a:r>
              <a:rPr kumimoji="1" lang="en-US" altLang="ja-JP" dirty="0" smtClean="0"/>
              <a:t> </a:t>
            </a:r>
          </a:p>
          <a:p>
            <a:pPr lvl="2"/>
            <a:r>
              <a:rPr kumimoji="1" lang="en-US" altLang="ja-JP" dirty="0" smtClean="0"/>
              <a:t>UML</a:t>
            </a:r>
            <a:r>
              <a:rPr kumimoji="1" lang="ja-JP" altLang="en-US" dirty="0" smtClean="0"/>
              <a:t>図作成ツール</a:t>
            </a:r>
            <a:endParaRPr kumimoji="1" lang="en-US" altLang="ja-JP" dirty="0" smtClean="0"/>
          </a:p>
          <a:p>
            <a:pPr lvl="1"/>
            <a:r>
              <a:rPr lang="en-US" altLang="ja-JP" dirty="0" err="1" smtClean="0"/>
              <a:t>GanttProject</a:t>
            </a:r>
            <a:r>
              <a:rPr lang="en-US" altLang="ja-JP" dirty="0" smtClean="0"/>
              <a:t> </a:t>
            </a:r>
          </a:p>
          <a:p>
            <a:pPr lvl="2"/>
            <a:r>
              <a:rPr lang="ja-JP" altLang="en-US" dirty="0" smtClean="0"/>
              <a:t>ガントチャート作成ツール</a:t>
            </a:r>
            <a:endParaRPr lang="en-US" altLang="ja-JP" dirty="0" smtClean="0"/>
          </a:p>
          <a:p>
            <a:pPr lvl="2"/>
            <a:endParaRPr lang="en-US" altLang="ja-JP" dirty="0" smtClean="0"/>
          </a:p>
          <a:p>
            <a:r>
              <a:rPr lang="ja-JP" altLang="en-US" dirty="0" smtClean="0"/>
              <a:t>課題 （制限時間各</a:t>
            </a:r>
            <a:r>
              <a:rPr lang="en-US" altLang="ja-JP" dirty="0" smtClean="0"/>
              <a:t>45</a:t>
            </a:r>
            <a:r>
              <a:rPr lang="ja-JP" altLang="en-US" dirty="0" smtClean="0"/>
              <a:t>分）</a:t>
            </a:r>
            <a:endParaRPr lang="en-US" altLang="ja-JP" dirty="0" smtClean="0"/>
          </a:p>
          <a:p>
            <a:pPr lvl="1"/>
            <a:r>
              <a:rPr lang="en-US" altLang="ja-JP" dirty="0" err="1" smtClean="0"/>
              <a:t>ArgoUML</a:t>
            </a:r>
            <a:endParaRPr lang="en-US" altLang="ja-JP" dirty="0" smtClean="0"/>
          </a:p>
          <a:p>
            <a:pPr lvl="2"/>
            <a:r>
              <a:rPr lang="en-US" altLang="ja-JP" dirty="0" err="1" smtClean="0"/>
              <a:t>ArgoUML</a:t>
            </a:r>
            <a:r>
              <a:rPr lang="ja-JP" altLang="en-US" dirty="0" smtClean="0"/>
              <a:t>は起動直後に</a:t>
            </a:r>
            <a:r>
              <a:rPr lang="ja-JP" altLang="ja-JP" dirty="0" smtClean="0"/>
              <a:t>空</a:t>
            </a:r>
            <a:r>
              <a:rPr lang="ja-JP" altLang="ja-JP" dirty="0"/>
              <a:t>の</a:t>
            </a:r>
            <a:r>
              <a:rPr lang="ja-JP" altLang="ja-JP" dirty="0" smtClean="0"/>
              <a:t>クラス図</a:t>
            </a:r>
            <a:r>
              <a:rPr lang="ja-JP" altLang="en-US" dirty="0" smtClean="0"/>
              <a:t>を出している．これを</a:t>
            </a:r>
            <a:r>
              <a:rPr lang="ja-JP" altLang="ja-JP" dirty="0" smtClean="0"/>
              <a:t>空</a:t>
            </a:r>
            <a:r>
              <a:rPr lang="ja-JP" altLang="ja-JP" dirty="0"/>
              <a:t>のシーケンス図を出すよう改造するとしたら，どのクラスを変更する必要があるか，クラス名を答えよ</a:t>
            </a:r>
            <a:r>
              <a:rPr lang="ja-JP" altLang="ja-JP" dirty="0" smtClean="0"/>
              <a:t>．</a:t>
            </a:r>
            <a:endParaRPr lang="en-US" altLang="ja-JP" dirty="0" smtClean="0"/>
          </a:p>
          <a:p>
            <a:pPr lvl="1"/>
            <a:r>
              <a:rPr lang="en-US" altLang="ja-JP" dirty="0" err="1" smtClean="0"/>
              <a:t>GanttProject</a:t>
            </a:r>
            <a:endParaRPr lang="en-US" altLang="ja-JP" dirty="0" smtClean="0"/>
          </a:p>
          <a:p>
            <a:pPr lvl="2"/>
            <a:r>
              <a:rPr lang="en-US" altLang="ja-JP" dirty="0" err="1" smtClean="0"/>
              <a:t>GanttProject</a:t>
            </a:r>
            <a:r>
              <a:rPr lang="ja-JP" altLang="en-US" dirty="0" smtClean="0"/>
              <a:t>では，あるタスクの終了後に，別のタスクが始まる，といったタスクどうしの関係を設定する機能をサポートしている．</a:t>
            </a:r>
            <a:r>
              <a:rPr lang="ja-JP" altLang="en-US" dirty="0"/>
              <a:t>ある</a:t>
            </a:r>
            <a:r>
              <a:rPr lang="ja-JP" altLang="ja-JP" dirty="0" smtClean="0"/>
              <a:t>タスク</a:t>
            </a:r>
            <a:r>
              <a:rPr lang="ja-JP" altLang="en-US" dirty="0" smtClean="0"/>
              <a:t>の</a:t>
            </a:r>
            <a:r>
              <a:rPr lang="ja-JP" altLang="ja-JP" dirty="0" smtClean="0"/>
              <a:t>期間</a:t>
            </a:r>
            <a:r>
              <a:rPr lang="ja-JP" altLang="ja-JP" dirty="0"/>
              <a:t>が変化したとき</a:t>
            </a:r>
            <a:r>
              <a:rPr lang="ja-JP" altLang="ja-JP" dirty="0" smtClean="0"/>
              <a:t>，</a:t>
            </a:r>
            <a:r>
              <a:rPr lang="ja-JP" altLang="en-US" dirty="0"/>
              <a:t>その</a:t>
            </a:r>
            <a:r>
              <a:rPr lang="ja-JP" altLang="ja-JP" dirty="0" smtClean="0"/>
              <a:t>タスク</a:t>
            </a:r>
            <a:r>
              <a:rPr lang="ja-JP" altLang="en-US" dirty="0" smtClean="0"/>
              <a:t>と関係</a:t>
            </a:r>
            <a:r>
              <a:rPr lang="ja-JP" altLang="ja-JP" dirty="0" smtClean="0"/>
              <a:t>して</a:t>
            </a:r>
            <a:r>
              <a:rPr lang="ja-JP" altLang="ja-JP" dirty="0"/>
              <a:t>いるタスク</a:t>
            </a:r>
            <a:r>
              <a:rPr lang="ja-JP" altLang="ja-JP" dirty="0" smtClean="0"/>
              <a:t>の期間</a:t>
            </a:r>
            <a:r>
              <a:rPr lang="ja-JP" altLang="ja-JP" dirty="0"/>
              <a:t>を更新するのは，どのコードか，メソッド名と行番号を答えよ</a:t>
            </a:r>
            <a:r>
              <a:rPr lang="ja-JP" altLang="ja-JP" dirty="0" smtClean="0"/>
              <a:t>．</a:t>
            </a:r>
            <a:endParaRPr lang="en-US" altLang="ja-JP" dirty="0" smtClean="0"/>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14</a:t>
            </a:fld>
            <a:endParaRPr kumimoji="1" lang="ja-JP" altLang="en-US"/>
          </a:p>
        </p:txBody>
      </p:sp>
    </p:spTree>
    <p:extLst>
      <p:ext uri="{BB962C8B-B14F-4D97-AF65-F5344CB8AC3E}">
        <p14:creationId xmlns:p14="http://schemas.microsoft.com/office/powerpoint/2010/main" val="3776247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被験者と割り当て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被験者</a:t>
            </a:r>
            <a:endParaRPr kumimoji="1" lang="en-US" altLang="ja-JP" dirty="0" smtClean="0"/>
          </a:p>
          <a:p>
            <a:pPr lvl="1"/>
            <a:r>
              <a:rPr lang="ja-JP" altLang="en-US" dirty="0" smtClean="0"/>
              <a:t>学生８名</a:t>
            </a:r>
            <a:endParaRPr lang="en-US" altLang="ja-JP" dirty="0" smtClean="0"/>
          </a:p>
          <a:p>
            <a:r>
              <a:rPr kumimoji="1" lang="ja-JP" altLang="en-US" dirty="0" smtClean="0"/>
              <a:t>アプリケーションの順番とツールの有無で，４グループに分割</a:t>
            </a:r>
            <a:endParaRPr kumimoji="1" lang="en-US" altLang="ja-JP" dirty="0" smtClean="0"/>
          </a:p>
          <a:p>
            <a:endParaRPr kumimoji="1" lang="ja-JP" altLang="en-US" dirty="0"/>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15</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3137318383"/>
              </p:ext>
            </p:extLst>
          </p:nvPr>
        </p:nvGraphicFramePr>
        <p:xfrm>
          <a:off x="971600" y="3789040"/>
          <a:ext cx="7344816" cy="1779592"/>
        </p:xfrm>
        <a:graphic>
          <a:graphicData uri="http://schemas.openxmlformats.org/drawingml/2006/table">
            <a:tbl>
              <a:tblPr firstRow="1" bandRow="1">
                <a:tableStyleId>{5C22544A-7EE6-4342-B048-85BDC9FD1C3A}</a:tableStyleId>
              </a:tblPr>
              <a:tblGrid>
                <a:gridCol w="860202"/>
                <a:gridCol w="1540988"/>
                <a:gridCol w="1635150"/>
                <a:gridCol w="1720409"/>
                <a:gridCol w="1588067"/>
              </a:tblGrid>
              <a:tr h="499432">
                <a:tc>
                  <a:txBody>
                    <a:bodyPr/>
                    <a:lstStyle/>
                    <a:p>
                      <a:pPr algn="r"/>
                      <a:endParaRPr kumimoji="1" lang="ja-JP" altLang="en-US" dirty="0"/>
                    </a:p>
                  </a:txBody>
                  <a:tcPr/>
                </a:tc>
                <a:tc>
                  <a:txBody>
                    <a:bodyPr/>
                    <a:lstStyle/>
                    <a:p>
                      <a:pPr algn="ctr"/>
                      <a:r>
                        <a:rPr kumimoji="1" lang="ja-JP" altLang="en-US" dirty="0" smtClean="0"/>
                        <a:t>グループ</a:t>
                      </a:r>
                      <a:r>
                        <a:rPr kumimoji="1" lang="en-US" altLang="ja-JP" dirty="0" smtClean="0"/>
                        <a:t>1</a:t>
                      </a:r>
                      <a:endParaRPr kumimoji="1" lang="ja-JP"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グループ</a:t>
                      </a:r>
                      <a:r>
                        <a:rPr kumimoji="1" lang="en-US" altLang="ja-JP" dirty="0" smtClean="0"/>
                        <a:t>2</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グループ</a:t>
                      </a:r>
                      <a:r>
                        <a:rPr kumimoji="1" lang="en-US" altLang="ja-JP" dirty="0" smtClean="0"/>
                        <a:t>3</a:t>
                      </a:r>
                      <a:endParaRPr kumimoji="1" lang="ja-JP" alt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dirty="0" smtClean="0"/>
                        <a:t>グループ</a:t>
                      </a:r>
                      <a:r>
                        <a:rPr kumimoji="1" lang="en-US" altLang="ja-JP" dirty="0" smtClean="0"/>
                        <a:t>4</a:t>
                      </a:r>
                      <a:endParaRPr kumimoji="1" lang="ja-JP" altLang="en-US" dirty="0" smtClean="0"/>
                    </a:p>
                  </a:txBody>
                  <a:tcPr/>
                </a:tc>
              </a:tr>
              <a:tr h="506368">
                <a:tc>
                  <a:txBody>
                    <a:bodyPr/>
                    <a:lstStyle/>
                    <a:p>
                      <a:pPr algn="r"/>
                      <a:r>
                        <a:rPr kumimoji="1" lang="ja-JP" altLang="en-US" dirty="0" smtClean="0"/>
                        <a:t>１回目</a:t>
                      </a:r>
                      <a:endParaRPr kumimoji="1" lang="ja-JP" altLang="en-US" dirty="0"/>
                    </a:p>
                  </a:txBody>
                  <a:tcPr/>
                </a:tc>
                <a:tc>
                  <a:txBody>
                    <a:bodyPr/>
                    <a:lstStyle/>
                    <a:p>
                      <a:pPr algn="ctr"/>
                      <a:r>
                        <a:rPr kumimoji="1" lang="en-US" altLang="ja-JP" dirty="0" err="1" smtClean="0"/>
                        <a:t>ArgoUML</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endParaRPr kumimoji="1" lang="ja-JP" altLang="en-US" dirty="0"/>
                    </a:p>
                  </a:txBody>
                  <a:tcPr/>
                </a:tc>
                <a:tc>
                  <a:txBody>
                    <a:bodyPr/>
                    <a:lstStyle/>
                    <a:p>
                      <a:pPr algn="ctr"/>
                      <a:r>
                        <a:rPr kumimoji="1" lang="en-US" altLang="ja-JP" dirty="0" err="1" smtClean="0"/>
                        <a:t>ArgoUML</a:t>
                      </a:r>
                      <a:endParaRPr kumimoji="1" lang="ja-JP" altLang="en-US" dirty="0"/>
                    </a:p>
                  </a:txBody>
                  <a:tcPr/>
                </a:tc>
                <a:tc>
                  <a:txBody>
                    <a:bodyPr/>
                    <a:lstStyle/>
                    <a:p>
                      <a:pPr algn="ctr"/>
                      <a:r>
                        <a:rPr kumimoji="1" lang="en-US" altLang="ja-JP" dirty="0" err="1" smtClean="0"/>
                        <a:t>GanttProject</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endParaRPr kumimoji="1" lang="ja-JP" altLang="en-US" dirty="0"/>
                    </a:p>
                  </a:txBody>
                  <a:tcPr/>
                </a:tc>
                <a:tc>
                  <a:txBody>
                    <a:bodyPr/>
                    <a:lstStyle/>
                    <a:p>
                      <a:pPr algn="ctr"/>
                      <a:r>
                        <a:rPr kumimoji="1" lang="en-US" altLang="ja-JP" dirty="0" err="1" smtClean="0"/>
                        <a:t>GanttProject</a:t>
                      </a:r>
                      <a:endParaRPr kumimoji="1" lang="ja-JP" altLang="en-US" dirty="0"/>
                    </a:p>
                  </a:txBody>
                  <a:tcPr/>
                </a:tc>
              </a:tr>
              <a:tr h="506368">
                <a:tc>
                  <a:txBody>
                    <a:bodyPr/>
                    <a:lstStyle/>
                    <a:p>
                      <a:pPr algn="r"/>
                      <a:r>
                        <a:rPr kumimoji="1" lang="en-US" altLang="ja-JP" dirty="0" smtClean="0"/>
                        <a:t>2</a:t>
                      </a:r>
                      <a:r>
                        <a:rPr kumimoji="1" lang="ja-JP" altLang="en-US" dirty="0" smtClean="0"/>
                        <a:t>回目</a:t>
                      </a:r>
                      <a:endParaRPr kumimoji="1" lang="ja-JP" altLang="en-US" dirty="0"/>
                    </a:p>
                  </a:txBody>
                  <a:tcPr/>
                </a:tc>
                <a:tc>
                  <a:txBody>
                    <a:bodyPr/>
                    <a:lstStyle/>
                    <a:p>
                      <a:pPr algn="ctr"/>
                      <a:r>
                        <a:rPr kumimoji="1" lang="en-US" altLang="ja-JP" dirty="0" err="1" smtClean="0"/>
                        <a:t>GanttProject</a:t>
                      </a:r>
                      <a:endParaRPr kumimoji="1" lang="ja-JP" altLang="en-US" dirty="0"/>
                    </a:p>
                  </a:txBody>
                  <a:tcPr/>
                </a:tc>
                <a:tc>
                  <a:txBody>
                    <a:bodyPr/>
                    <a:lstStyle/>
                    <a:p>
                      <a:pPr algn="ctr"/>
                      <a:r>
                        <a:rPr kumimoji="1" lang="en-US" altLang="ja-JP" dirty="0" err="1" smtClean="0"/>
                        <a:t>GanttProject</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endParaRPr kumimoji="1" lang="ja-JP" altLang="en-US" dirty="0"/>
                    </a:p>
                  </a:txBody>
                  <a:tcPr/>
                </a:tc>
                <a:tc>
                  <a:txBody>
                    <a:bodyPr/>
                    <a:lstStyle/>
                    <a:p>
                      <a:pPr algn="ctr"/>
                      <a:r>
                        <a:rPr kumimoji="1" lang="en-US" altLang="ja-JP" dirty="0" err="1" smtClean="0"/>
                        <a:t>ArgoUML</a:t>
                      </a:r>
                      <a:endParaRPr kumimoji="1" lang="ja-JP" altLang="en-US" dirty="0"/>
                    </a:p>
                  </a:txBody>
                  <a:tcPr/>
                </a:tc>
                <a:tc>
                  <a:txBody>
                    <a:bodyPr/>
                    <a:lstStyle/>
                    <a:p>
                      <a:pPr algn="ctr"/>
                      <a:r>
                        <a:rPr kumimoji="1" lang="en-US" altLang="ja-JP" dirty="0" err="1" smtClean="0"/>
                        <a:t>ArgoUML</a:t>
                      </a:r>
                      <a:endParaRPr kumimoji="1" lang="en-US" altLang="ja-JP" dirty="0" smtClean="0"/>
                    </a:p>
                    <a:p>
                      <a:pPr algn="ctr"/>
                      <a:r>
                        <a:rPr kumimoji="1" lang="en-US" altLang="ja-JP" dirty="0" smtClean="0"/>
                        <a:t>(</a:t>
                      </a:r>
                      <a:r>
                        <a:rPr kumimoji="1" lang="ja-JP" altLang="en-US" dirty="0" smtClean="0"/>
                        <a:t>ツール有り</a:t>
                      </a:r>
                      <a:r>
                        <a:rPr kumimoji="1" lang="en-US" altLang="ja-JP" dirty="0" smtClean="0"/>
                        <a:t>)</a:t>
                      </a:r>
                    </a:p>
                  </a:txBody>
                  <a:tcPr/>
                </a:tc>
              </a:tr>
            </a:tbl>
          </a:graphicData>
        </a:graphic>
      </p:graphicFrame>
    </p:spTree>
    <p:extLst>
      <p:ext uri="{BB962C8B-B14F-4D97-AF65-F5344CB8AC3E}">
        <p14:creationId xmlns:p14="http://schemas.microsoft.com/office/powerpoint/2010/main" val="962885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 解答時間と正答率</a:t>
            </a:r>
            <a:endParaRPr kumimoji="1" lang="ja-JP" altLang="en-US" dirty="0"/>
          </a:p>
        </p:txBody>
      </p:sp>
      <p:sp>
        <p:nvSpPr>
          <p:cNvPr id="3" name="コンテンツ プレースホルダー 2"/>
          <p:cNvSpPr>
            <a:spLocks noGrp="1"/>
          </p:cNvSpPr>
          <p:nvPr>
            <p:ph idx="1"/>
          </p:nvPr>
        </p:nvSpPr>
        <p:spPr>
          <a:xfrm>
            <a:off x="251520" y="1412776"/>
            <a:ext cx="8569325" cy="4824413"/>
          </a:xfrm>
        </p:spPr>
        <p:txBody>
          <a:bodyPr/>
          <a:lstStyle/>
          <a:p>
            <a:r>
              <a:rPr lang="ja-JP" altLang="en-US" dirty="0"/>
              <a:t>解答時間の分布</a:t>
            </a:r>
            <a:endParaRPr lang="en-US" altLang="ja-JP" dirty="0"/>
          </a:p>
          <a:p>
            <a:endParaRPr kumimoji="1" lang="en-US" altLang="ja-JP" dirty="0" smtClean="0"/>
          </a:p>
          <a:p>
            <a:endParaRPr kumimoji="1" lang="en-US" altLang="ja-JP" dirty="0" smtClean="0"/>
          </a:p>
          <a:p>
            <a:endParaRPr lang="en-US" altLang="ja-JP" dirty="0"/>
          </a:p>
          <a:p>
            <a:pPr marL="0" indent="0">
              <a:buNone/>
            </a:pPr>
            <a:endParaRPr kumimoji="1" lang="en-US" altLang="ja-JP" dirty="0" smtClean="0"/>
          </a:p>
          <a:p>
            <a:pPr marL="0" indent="0">
              <a:buNone/>
            </a:pPr>
            <a:endParaRPr kumimoji="1" lang="en-US" altLang="ja-JP" dirty="0" smtClean="0"/>
          </a:p>
          <a:p>
            <a:r>
              <a:rPr kumimoji="1" lang="ja-JP" altLang="en-US" dirty="0" smtClean="0"/>
              <a:t>正答率</a:t>
            </a:r>
            <a:endParaRPr kumimoji="1" lang="en-US" altLang="ja-JP" dirty="0" smtClean="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16</a:t>
            </a:fld>
            <a:endParaRPr kumimoji="1" lang="ja-JP" altLang="en-US"/>
          </a:p>
        </p:txBody>
      </p:sp>
      <p:graphicFrame>
        <p:nvGraphicFramePr>
          <p:cNvPr id="8" name="表 7"/>
          <p:cNvGraphicFramePr>
            <a:graphicFrameLocks noGrp="1"/>
          </p:cNvGraphicFramePr>
          <p:nvPr>
            <p:extLst>
              <p:ext uri="{D42A27DB-BD31-4B8C-83A1-F6EECF244321}">
                <p14:modId xmlns:p14="http://schemas.microsoft.com/office/powerpoint/2010/main" val="572769219"/>
              </p:ext>
            </p:extLst>
          </p:nvPr>
        </p:nvGraphicFramePr>
        <p:xfrm>
          <a:off x="1403648" y="5489912"/>
          <a:ext cx="5234154" cy="1107440"/>
        </p:xfrm>
        <a:graphic>
          <a:graphicData uri="http://schemas.openxmlformats.org/drawingml/2006/table">
            <a:tbl>
              <a:tblPr firstRow="1" firstCol="1" bandRow="1">
                <a:tableStyleId>{5C22544A-7EE6-4342-B048-85BDC9FD1C3A}</a:tableStyleId>
              </a:tblPr>
              <a:tblGrid>
                <a:gridCol w="1744718"/>
                <a:gridCol w="1744718"/>
                <a:gridCol w="1744718"/>
              </a:tblGrid>
              <a:tr h="338440">
                <a:tc>
                  <a:txBody>
                    <a:bodyPr/>
                    <a:lstStyle/>
                    <a:p>
                      <a:endParaRPr kumimoji="1" lang="ja-JP" altLang="en-US" dirty="0"/>
                    </a:p>
                  </a:txBody>
                  <a:tcPr/>
                </a:tc>
                <a:tc>
                  <a:txBody>
                    <a:bodyPr/>
                    <a:lstStyle/>
                    <a:p>
                      <a:r>
                        <a:rPr kumimoji="1" lang="en-US" altLang="ja-JP" dirty="0" err="1" smtClean="0"/>
                        <a:t>ArgoUML</a:t>
                      </a:r>
                      <a:endParaRPr kumimoji="1" lang="ja-JP" altLang="en-US" dirty="0"/>
                    </a:p>
                  </a:txBody>
                  <a:tcPr/>
                </a:tc>
                <a:tc>
                  <a:txBody>
                    <a:bodyPr/>
                    <a:lstStyle/>
                    <a:p>
                      <a:r>
                        <a:rPr kumimoji="1" lang="en-US" altLang="ja-JP" dirty="0" err="1" smtClean="0"/>
                        <a:t>GanttProject</a:t>
                      </a:r>
                      <a:endParaRPr kumimoji="1" lang="ja-JP" altLang="en-US" dirty="0"/>
                    </a:p>
                  </a:txBody>
                  <a:tcPr/>
                </a:tc>
              </a:tr>
              <a:tr h="370840">
                <a:tc>
                  <a:txBody>
                    <a:bodyPr/>
                    <a:lstStyle/>
                    <a:p>
                      <a:r>
                        <a:rPr kumimoji="1" lang="ja-JP" altLang="en-US" dirty="0" smtClean="0"/>
                        <a:t>ツール有り</a:t>
                      </a:r>
                      <a:endParaRPr kumimoji="1" lang="ja-JP" altLang="en-US" dirty="0"/>
                    </a:p>
                  </a:txBody>
                  <a:tcPr/>
                </a:tc>
                <a:tc>
                  <a:txBody>
                    <a:bodyPr/>
                    <a:lstStyle/>
                    <a:p>
                      <a:pPr algn="r"/>
                      <a:r>
                        <a:rPr lang="en-US" altLang="ja-JP" dirty="0" smtClean="0"/>
                        <a:t>0.5</a:t>
                      </a:r>
                      <a:r>
                        <a:rPr lang="en-US" altLang="ja-JP" baseline="0" dirty="0" smtClean="0"/>
                        <a:t> (2/4)</a:t>
                      </a:r>
                      <a:endParaRPr lang="ja-JP" altLang="en-US" dirty="0"/>
                    </a:p>
                  </a:txBody>
                  <a:tcPr/>
                </a:tc>
                <a:tc>
                  <a:txBody>
                    <a:bodyPr/>
                    <a:lstStyle/>
                    <a:p>
                      <a:pPr algn="r"/>
                      <a:r>
                        <a:rPr lang="en-US" altLang="ja-JP" dirty="0" smtClean="0"/>
                        <a:t>0.25 (1/4)</a:t>
                      </a:r>
                      <a:endParaRPr lang="ja-JP" altLang="en-US" dirty="0"/>
                    </a:p>
                  </a:txBody>
                  <a:tcPr/>
                </a:tc>
              </a:tr>
              <a:tr h="370840">
                <a:tc>
                  <a:txBody>
                    <a:bodyPr/>
                    <a:lstStyle/>
                    <a:p>
                      <a:r>
                        <a:rPr kumimoji="1" lang="ja-JP" altLang="en-US" dirty="0" smtClean="0"/>
                        <a:t>ツール無し</a:t>
                      </a:r>
                      <a:endParaRPr kumimoji="1" lang="ja-JP" altLang="en-US" dirty="0"/>
                    </a:p>
                  </a:txBody>
                  <a:tcPr/>
                </a:tc>
                <a:tc>
                  <a:txBody>
                    <a:bodyPr/>
                    <a:lstStyle/>
                    <a:p>
                      <a:pPr algn="r"/>
                      <a:r>
                        <a:rPr lang="en-US" altLang="ja-JP" dirty="0" smtClean="0"/>
                        <a:t>0.25 (1/4) </a:t>
                      </a:r>
                      <a:endParaRPr lang="ja-JP" altLang="en-US" dirty="0"/>
                    </a:p>
                  </a:txBody>
                  <a:tcPr/>
                </a:tc>
                <a:tc>
                  <a:txBody>
                    <a:bodyPr/>
                    <a:lstStyle/>
                    <a:p>
                      <a:pPr algn="r"/>
                      <a:r>
                        <a:rPr lang="en-US" altLang="ja-JP" dirty="0" smtClean="0"/>
                        <a:t>0.25</a:t>
                      </a:r>
                      <a:r>
                        <a:rPr lang="en-US" altLang="ja-JP" baseline="0" dirty="0" smtClean="0"/>
                        <a:t> (1/4)</a:t>
                      </a:r>
                      <a:endParaRPr lang="ja-JP" altLang="en-US" dirty="0"/>
                    </a:p>
                  </a:txBody>
                  <a:tcPr/>
                </a:tc>
              </a:tr>
            </a:tbl>
          </a:graphicData>
        </a:graphic>
      </p:graphicFrame>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916832"/>
            <a:ext cx="3050815" cy="22804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テキスト ボックス 8"/>
          <p:cNvSpPr txBox="1"/>
          <p:nvPr/>
        </p:nvSpPr>
        <p:spPr>
          <a:xfrm>
            <a:off x="1403648" y="3933056"/>
            <a:ext cx="1237839" cy="369332"/>
          </a:xfrm>
          <a:prstGeom prst="rect">
            <a:avLst/>
          </a:prstGeom>
          <a:solidFill>
            <a:schemeClr val="bg1"/>
          </a:solidFill>
        </p:spPr>
        <p:txBody>
          <a:bodyPr wrap="none" rtlCol="0">
            <a:spAutoFit/>
          </a:bodyPr>
          <a:lstStyle/>
          <a:p>
            <a:r>
              <a:rPr kumimoji="1" lang="ja-JP" altLang="en-US" dirty="0" smtClean="0"/>
              <a:t>ツール有り</a:t>
            </a:r>
            <a:endParaRPr kumimoji="1" lang="ja-JP" altLang="en-US" dirty="0"/>
          </a:p>
        </p:txBody>
      </p:sp>
      <p:sp>
        <p:nvSpPr>
          <p:cNvPr id="11" name="テキスト ボックス 10"/>
          <p:cNvSpPr txBox="1"/>
          <p:nvPr/>
        </p:nvSpPr>
        <p:spPr>
          <a:xfrm>
            <a:off x="2699792" y="3933056"/>
            <a:ext cx="1242648" cy="369332"/>
          </a:xfrm>
          <a:prstGeom prst="rect">
            <a:avLst/>
          </a:prstGeom>
          <a:solidFill>
            <a:schemeClr val="bg1"/>
          </a:solidFill>
        </p:spPr>
        <p:txBody>
          <a:bodyPr wrap="none" rtlCol="0">
            <a:spAutoFit/>
          </a:bodyPr>
          <a:lstStyle/>
          <a:p>
            <a:r>
              <a:rPr kumimoji="1" lang="ja-JP" altLang="en-US" dirty="0" smtClean="0"/>
              <a:t>ツール無し</a:t>
            </a:r>
            <a:endParaRPr kumimoji="1" lang="ja-JP" altLang="en-US"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1996231"/>
            <a:ext cx="2971800" cy="2152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5148064" y="3957052"/>
            <a:ext cx="1159292" cy="369332"/>
          </a:xfrm>
          <a:prstGeom prst="rect">
            <a:avLst/>
          </a:prstGeom>
          <a:solidFill>
            <a:schemeClr val="bg1"/>
          </a:solidFill>
        </p:spPr>
        <p:txBody>
          <a:bodyPr wrap="none" rtlCol="0">
            <a:spAutoFit/>
          </a:bodyPr>
          <a:lstStyle/>
          <a:p>
            <a:r>
              <a:rPr lang="en-US" altLang="ja-JP" dirty="0" err="1" smtClean="0"/>
              <a:t>ArgoUML</a:t>
            </a:r>
            <a:endParaRPr kumimoji="1" lang="ja-JP" altLang="en-US" dirty="0"/>
          </a:p>
        </p:txBody>
      </p:sp>
      <p:sp>
        <p:nvSpPr>
          <p:cNvPr id="15" name="テキスト ボックス 14"/>
          <p:cNvSpPr txBox="1"/>
          <p:nvPr/>
        </p:nvSpPr>
        <p:spPr>
          <a:xfrm>
            <a:off x="6458168" y="3957052"/>
            <a:ext cx="1467068" cy="369332"/>
          </a:xfrm>
          <a:prstGeom prst="rect">
            <a:avLst/>
          </a:prstGeom>
          <a:solidFill>
            <a:schemeClr val="bg1"/>
          </a:solidFill>
        </p:spPr>
        <p:txBody>
          <a:bodyPr wrap="none" rtlCol="0">
            <a:spAutoFit/>
          </a:bodyPr>
          <a:lstStyle/>
          <a:p>
            <a:r>
              <a:rPr lang="en-US" altLang="ja-JP" dirty="0" err="1" smtClean="0"/>
              <a:t>GanttProject</a:t>
            </a:r>
            <a:endParaRPr kumimoji="1" lang="ja-JP" altLang="en-US" dirty="0"/>
          </a:p>
        </p:txBody>
      </p:sp>
      <p:cxnSp>
        <p:nvCxnSpPr>
          <p:cNvPr id="5" name="直線矢印コネクタ 4"/>
          <p:cNvCxnSpPr/>
          <p:nvPr/>
        </p:nvCxnSpPr>
        <p:spPr>
          <a:xfrm flipV="1">
            <a:off x="971600" y="1996233"/>
            <a:ext cx="0" cy="21214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437927" y="1988840"/>
            <a:ext cx="461665" cy="2092881"/>
          </a:xfrm>
          <a:prstGeom prst="rect">
            <a:avLst/>
          </a:prstGeom>
          <a:noFill/>
        </p:spPr>
        <p:txBody>
          <a:bodyPr vert="eaVert" wrap="none" rtlCol="0">
            <a:spAutoFit/>
          </a:bodyPr>
          <a:lstStyle/>
          <a:p>
            <a:r>
              <a:rPr lang="ja-JP" altLang="en-US" dirty="0" smtClean="0"/>
              <a:t>長：  </a:t>
            </a:r>
            <a:r>
              <a:rPr lang="ja-JP" altLang="en-US" dirty="0"/>
              <a:t>解答</a:t>
            </a:r>
            <a:r>
              <a:rPr kumimoji="1" lang="ja-JP" altLang="en-US" dirty="0" smtClean="0"/>
              <a:t>時間    ：短</a:t>
            </a:r>
            <a:endParaRPr kumimoji="1" lang="ja-JP" altLang="en-US" dirty="0"/>
          </a:p>
        </p:txBody>
      </p:sp>
      <p:sp>
        <p:nvSpPr>
          <p:cNvPr id="16" name="テキスト ボックス 15"/>
          <p:cNvSpPr txBox="1"/>
          <p:nvPr/>
        </p:nvSpPr>
        <p:spPr>
          <a:xfrm>
            <a:off x="1403648" y="4571836"/>
            <a:ext cx="5814412" cy="369332"/>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ツール有りの被験者の方が</a:t>
            </a:r>
            <a:r>
              <a:rPr lang="ja-JP" altLang="en-US" dirty="0" smtClean="0"/>
              <a:t>作業を早く終える</a:t>
            </a:r>
            <a:r>
              <a:rPr kumimoji="1" lang="ja-JP" altLang="en-US" dirty="0" smtClean="0"/>
              <a:t>傾向にあった</a:t>
            </a:r>
            <a:endParaRPr kumimoji="1" lang="ja-JP" altLang="en-US" dirty="0"/>
          </a:p>
        </p:txBody>
      </p:sp>
    </p:spTree>
    <p:extLst>
      <p:ext uri="{BB962C8B-B14F-4D97-AF65-F5344CB8AC3E}">
        <p14:creationId xmlns:p14="http://schemas.microsoft.com/office/powerpoint/2010/main" val="34258257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考察</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ツール</a:t>
            </a:r>
            <a:r>
              <a:rPr lang="ja-JP" altLang="en-US" dirty="0"/>
              <a:t>の</a:t>
            </a:r>
            <a:r>
              <a:rPr kumimoji="1" lang="ja-JP" altLang="en-US" dirty="0" smtClean="0"/>
              <a:t>利用</a:t>
            </a:r>
            <a:r>
              <a:rPr lang="ja-JP" altLang="en-US" dirty="0" smtClean="0"/>
              <a:t>のされ方</a:t>
            </a:r>
            <a:endParaRPr kumimoji="1" lang="en-US" altLang="ja-JP" dirty="0" smtClean="0"/>
          </a:p>
          <a:p>
            <a:pPr lvl="1"/>
            <a:r>
              <a:rPr lang="ja-JP" altLang="en-US" dirty="0" smtClean="0"/>
              <a:t>メソッド内での変数の使われ方の確認</a:t>
            </a:r>
            <a:endParaRPr lang="en-US" altLang="ja-JP" dirty="0" smtClean="0"/>
          </a:p>
          <a:p>
            <a:pPr lvl="1"/>
            <a:r>
              <a:rPr lang="ja-JP" altLang="en-US" dirty="0" smtClean="0"/>
              <a:t>メソッドがアクセスするフィールドの調査</a:t>
            </a:r>
            <a:endParaRPr lang="en-US" altLang="ja-JP" dirty="0" smtClean="0"/>
          </a:p>
          <a:p>
            <a:pPr lvl="1"/>
            <a:r>
              <a:rPr lang="ja-JP" altLang="en-US" dirty="0" smtClean="0"/>
              <a:t>フィールドにアクセスしているメソッドの把握</a:t>
            </a:r>
            <a:endParaRPr lang="en-US" altLang="ja-JP" dirty="0" smtClean="0"/>
          </a:p>
          <a:p>
            <a:pPr lvl="2"/>
            <a:r>
              <a:rPr lang="ja-JP" altLang="en-US" dirty="0" smtClean="0"/>
              <a:t>メソッドがあるクラスへのジャンプ機能も使用された</a:t>
            </a:r>
            <a:endParaRPr lang="en-US" altLang="ja-JP" dirty="0"/>
          </a:p>
          <a:p>
            <a:pPr lvl="2"/>
            <a:endParaRPr lang="en-US" altLang="ja-JP" dirty="0"/>
          </a:p>
          <a:p>
            <a:r>
              <a:rPr lang="ja-JP" altLang="en-US" dirty="0" smtClean="0"/>
              <a:t>ツールが使われなかった場面</a:t>
            </a:r>
            <a:endParaRPr lang="en-US" altLang="ja-JP" dirty="0" smtClean="0"/>
          </a:p>
          <a:p>
            <a:pPr lvl="1"/>
            <a:r>
              <a:rPr lang="ja-JP" altLang="en-US" dirty="0" smtClean="0"/>
              <a:t>ツールに大量の情報が出された場合，ツール出力はあまり見られなかった</a:t>
            </a:r>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17</a:t>
            </a:fld>
            <a:endParaRPr kumimoji="1" lang="ja-JP" altLang="en-US"/>
          </a:p>
        </p:txBody>
      </p:sp>
    </p:spTree>
    <p:extLst>
      <p:ext uri="{BB962C8B-B14F-4D97-AF65-F5344CB8AC3E}">
        <p14:creationId xmlns:p14="http://schemas.microsoft.com/office/powerpoint/2010/main" val="37610232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400" dirty="0" smtClean="0"/>
              <a:t>表示されたフィールド・クラス変数の数と</a:t>
            </a:r>
            <a:r>
              <a:rPr lang="en-US" altLang="ja-JP" sz="3400" dirty="0" smtClean="0"/>
              <a:t/>
            </a:r>
            <a:br>
              <a:rPr lang="en-US" altLang="ja-JP" sz="3400" dirty="0" smtClean="0"/>
            </a:br>
            <a:r>
              <a:rPr lang="ja-JP" altLang="en-US" sz="3400" dirty="0" smtClean="0"/>
              <a:t>メソッド数のヒストグラム</a:t>
            </a:r>
            <a:endParaRPr kumimoji="1" lang="ja-JP" altLang="en-US" sz="3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18</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635694937"/>
              </p:ext>
            </p:extLst>
          </p:nvPr>
        </p:nvGraphicFramePr>
        <p:xfrm>
          <a:off x="420142" y="1823363"/>
          <a:ext cx="6624736" cy="3333829"/>
        </p:xfrm>
        <a:graphic>
          <a:graphicData uri="http://schemas.openxmlformats.org/drawingml/2006/chart">
            <c:chart xmlns:c="http://schemas.openxmlformats.org/drawingml/2006/chart" xmlns:r="http://schemas.openxmlformats.org/officeDocument/2006/relationships" r:id="rId2"/>
          </a:graphicData>
        </a:graphic>
      </p:graphicFrame>
      <p:sp>
        <p:nvSpPr>
          <p:cNvPr id="12" name="テキスト ボックス 11"/>
          <p:cNvSpPr txBox="1"/>
          <p:nvPr/>
        </p:nvSpPr>
        <p:spPr>
          <a:xfrm>
            <a:off x="2339752" y="1340768"/>
            <a:ext cx="3252622" cy="461665"/>
          </a:xfrm>
          <a:prstGeom prst="rect">
            <a:avLst/>
          </a:prstGeom>
          <a:solidFill>
            <a:schemeClr val="bg1"/>
          </a:solidFill>
        </p:spPr>
        <p:txBody>
          <a:bodyPr wrap="none" rtlCol="0">
            <a:spAutoFit/>
          </a:bodyPr>
          <a:lstStyle/>
          <a:p>
            <a:r>
              <a:rPr kumimoji="1" lang="en-US" altLang="ja-JP" sz="2400" dirty="0" err="1" smtClean="0"/>
              <a:t>ArgoUML</a:t>
            </a:r>
            <a:r>
              <a:rPr kumimoji="1" lang="en-US" altLang="ja-JP" sz="2400" dirty="0" smtClean="0"/>
              <a:t>  :  Read</a:t>
            </a:r>
            <a:r>
              <a:rPr kumimoji="1" lang="ja-JP" altLang="en-US" sz="2400" dirty="0" smtClean="0"/>
              <a:t>のみ</a:t>
            </a:r>
            <a:endParaRPr kumimoji="1" lang="ja-JP" altLang="en-US" sz="2400" dirty="0"/>
          </a:p>
        </p:txBody>
      </p:sp>
      <p:sp>
        <p:nvSpPr>
          <p:cNvPr id="11" name="テキスト ボックス 10"/>
          <p:cNvSpPr txBox="1"/>
          <p:nvPr/>
        </p:nvSpPr>
        <p:spPr>
          <a:xfrm>
            <a:off x="-36512" y="2627620"/>
            <a:ext cx="461665" cy="1097416"/>
          </a:xfrm>
          <a:prstGeom prst="rect">
            <a:avLst/>
          </a:prstGeom>
          <a:noFill/>
        </p:spPr>
        <p:txBody>
          <a:bodyPr vert="eaVert" wrap="none" rtlCol="0">
            <a:spAutoFit/>
          </a:bodyPr>
          <a:lstStyle/>
          <a:p>
            <a:r>
              <a:rPr kumimoji="1" lang="ja-JP" altLang="en-US" dirty="0" smtClean="0"/>
              <a:t>メソッド数</a:t>
            </a:r>
            <a:endParaRPr kumimoji="1" lang="ja-JP" altLang="en-US" dirty="0"/>
          </a:p>
        </p:txBody>
      </p:sp>
      <p:sp>
        <p:nvSpPr>
          <p:cNvPr id="15" name="テキスト ボックス 14"/>
          <p:cNvSpPr txBox="1"/>
          <p:nvPr/>
        </p:nvSpPr>
        <p:spPr>
          <a:xfrm>
            <a:off x="1907704" y="4911024"/>
            <a:ext cx="3837910" cy="369332"/>
          </a:xfrm>
          <a:prstGeom prst="rect">
            <a:avLst/>
          </a:prstGeom>
          <a:noFill/>
        </p:spPr>
        <p:txBody>
          <a:bodyPr wrap="none" rtlCol="0">
            <a:spAutoFit/>
          </a:bodyPr>
          <a:lstStyle/>
          <a:p>
            <a:r>
              <a:rPr kumimoji="1" lang="ja-JP" altLang="en-US" dirty="0" smtClean="0"/>
              <a:t>表示されたフィールド・クラス変数の数</a:t>
            </a:r>
            <a:endParaRPr kumimoji="1" lang="ja-JP" altLang="en-US" dirty="0"/>
          </a:p>
        </p:txBody>
      </p:sp>
      <p:sp>
        <p:nvSpPr>
          <p:cNvPr id="7" name="テキスト ボックス 6"/>
          <p:cNvSpPr txBox="1"/>
          <p:nvPr/>
        </p:nvSpPr>
        <p:spPr>
          <a:xfrm>
            <a:off x="6932781" y="3513782"/>
            <a:ext cx="2247731" cy="923330"/>
          </a:xfrm>
          <a:prstGeom prst="rect">
            <a:avLst/>
          </a:prstGeom>
          <a:noFill/>
        </p:spPr>
        <p:txBody>
          <a:bodyPr wrap="none" rtlCol="0">
            <a:spAutoFit/>
          </a:bodyPr>
          <a:lstStyle/>
          <a:p>
            <a:pPr marL="285750" indent="-285750">
              <a:buFont typeface="Arial" pitchFamily="34" charset="0"/>
              <a:buChar char="•"/>
            </a:pPr>
            <a:r>
              <a:rPr kumimoji="1" lang="ja-JP" altLang="en-US" dirty="0" smtClean="0"/>
              <a:t>イベントハンドラ</a:t>
            </a:r>
            <a:endParaRPr kumimoji="1" lang="en-US" altLang="ja-JP" dirty="0" smtClean="0"/>
          </a:p>
          <a:p>
            <a:pPr marL="285750" indent="-285750">
              <a:buFont typeface="Arial" pitchFamily="34" charset="0"/>
              <a:buChar char="•"/>
            </a:pPr>
            <a:r>
              <a:rPr lang="ja-JP" altLang="en-US" dirty="0" smtClean="0"/>
              <a:t>コンストラクタ</a:t>
            </a:r>
            <a:endParaRPr lang="en-US" altLang="ja-JP" dirty="0" smtClean="0"/>
          </a:p>
          <a:p>
            <a:pPr marL="285750" indent="-285750">
              <a:buFont typeface="Arial" pitchFamily="34" charset="0"/>
              <a:buChar char="•"/>
            </a:pPr>
            <a:r>
              <a:rPr lang="ja-JP" altLang="en-US" dirty="0" smtClean="0"/>
              <a:t>ファクトリーメソッド</a:t>
            </a:r>
            <a:endParaRPr lang="en-US" altLang="ja-JP" dirty="0" smtClean="0"/>
          </a:p>
        </p:txBody>
      </p:sp>
      <p:sp>
        <p:nvSpPr>
          <p:cNvPr id="16" name="円/楕円 15"/>
          <p:cNvSpPr/>
          <p:nvPr/>
        </p:nvSpPr>
        <p:spPr>
          <a:xfrm>
            <a:off x="6612830" y="4221088"/>
            <a:ext cx="288032" cy="48235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13" name="コンテンツ プレースホルダー 2"/>
          <p:cNvSpPr>
            <a:spLocks noGrp="1"/>
          </p:cNvSpPr>
          <p:nvPr>
            <p:ph idx="1"/>
          </p:nvPr>
        </p:nvSpPr>
        <p:spPr>
          <a:xfrm>
            <a:off x="395536" y="5445224"/>
            <a:ext cx="8569325" cy="1008112"/>
          </a:xfrm>
          <a:solidFill>
            <a:schemeClr val="bg1"/>
          </a:solidFill>
        </p:spPr>
        <p:txBody>
          <a:bodyPr/>
          <a:lstStyle/>
          <a:p>
            <a:r>
              <a:rPr lang="ja-JP" altLang="en-US" sz="2000" dirty="0"/>
              <a:t>多くのメソッドでは数個の要素が出力される</a:t>
            </a:r>
            <a:endParaRPr lang="en-US" altLang="ja-JP" sz="2000" dirty="0"/>
          </a:p>
          <a:p>
            <a:r>
              <a:rPr lang="ja-JP" altLang="en-US" sz="2000" dirty="0"/>
              <a:t>しかし，イベントハンドラやコンストラクタ，ファクトリーメソッド等で</a:t>
            </a:r>
            <a:r>
              <a:rPr lang="ja-JP" altLang="en-US" sz="2000" dirty="0" smtClean="0"/>
              <a:t>，多くの要素が出力</a:t>
            </a:r>
            <a:r>
              <a:rPr lang="ja-JP" altLang="en-US" sz="2000" dirty="0"/>
              <a:t>が</a:t>
            </a:r>
            <a:r>
              <a:rPr lang="ja-JP" altLang="en-US" sz="2000" dirty="0" smtClean="0"/>
              <a:t>される場合があった</a:t>
            </a:r>
            <a:endParaRPr lang="en-US" altLang="ja-JP" sz="2000" dirty="0" smtClean="0"/>
          </a:p>
          <a:p>
            <a:pPr marL="0" indent="0">
              <a:buNone/>
            </a:pPr>
            <a:endParaRPr lang="en-US" altLang="ja-JP" sz="2000" dirty="0" smtClean="0"/>
          </a:p>
        </p:txBody>
      </p:sp>
      <p:cxnSp>
        <p:nvCxnSpPr>
          <p:cNvPr id="6" name="直線矢印コネクタ 5"/>
          <p:cNvCxnSpPr>
            <a:stCxn id="7" idx="2"/>
            <a:endCxn id="14" idx="0"/>
          </p:cNvCxnSpPr>
          <p:nvPr/>
        </p:nvCxnSpPr>
        <p:spPr>
          <a:xfrm>
            <a:off x="8056647" y="4437112"/>
            <a:ext cx="0" cy="2663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7048197" y="4703440"/>
            <a:ext cx="2016899" cy="646331"/>
          </a:xfrm>
          <a:prstGeom prst="rect">
            <a:avLst/>
          </a:prstGeom>
          <a:noFill/>
        </p:spPr>
        <p:txBody>
          <a:bodyPr wrap="none" rtlCol="0">
            <a:spAutoFit/>
          </a:bodyPr>
          <a:lstStyle/>
          <a:p>
            <a:r>
              <a:rPr kumimoji="1" lang="ja-JP" altLang="en-US" dirty="0" smtClean="0"/>
              <a:t>多数のクラス変数</a:t>
            </a:r>
            <a:endParaRPr kumimoji="1" lang="en-US" altLang="ja-JP" dirty="0" smtClean="0"/>
          </a:p>
          <a:p>
            <a:r>
              <a:rPr lang="ja-JP" altLang="en-US" dirty="0" smtClean="0"/>
              <a:t>にアクセスしている</a:t>
            </a:r>
            <a:endParaRPr kumimoji="1" lang="ja-JP" altLang="en-US" dirty="0"/>
          </a:p>
        </p:txBody>
      </p:sp>
    </p:spTree>
    <p:extLst>
      <p:ext uri="{BB962C8B-B14F-4D97-AF65-F5344CB8AC3E}">
        <p14:creationId xmlns:p14="http://schemas.microsoft.com/office/powerpoint/2010/main" val="4031028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まとめ</a:t>
            </a:r>
            <a:endParaRPr lang="en-US" altLang="ja-JP" dirty="0" smtClean="0"/>
          </a:p>
          <a:p>
            <a:pPr lvl="1"/>
            <a:r>
              <a:rPr lang="ja-JP" altLang="en-US" dirty="0" smtClean="0"/>
              <a:t>メソッドの入力のうち，実際にアクセスされるデータとアクセス箇所・種類を</a:t>
            </a:r>
            <a:r>
              <a:rPr lang="ja-JP" altLang="en-US" dirty="0"/>
              <a:t>可視化</a:t>
            </a:r>
            <a:r>
              <a:rPr lang="ja-JP" altLang="en-US" dirty="0" smtClean="0"/>
              <a:t>するツールを作成</a:t>
            </a:r>
            <a:endParaRPr lang="en-US" altLang="ja-JP" dirty="0" smtClean="0"/>
          </a:p>
          <a:p>
            <a:pPr lvl="2"/>
            <a:r>
              <a:rPr lang="ja-JP" altLang="en-US" dirty="0" smtClean="0"/>
              <a:t>ツール有りの作業者が早くソースコードの探索を終えることを確認</a:t>
            </a:r>
            <a:endParaRPr lang="en-US" altLang="ja-JP" dirty="0"/>
          </a:p>
          <a:p>
            <a:pPr lvl="2"/>
            <a:endParaRPr lang="en-US" altLang="ja-JP" dirty="0" smtClean="0"/>
          </a:p>
          <a:p>
            <a:r>
              <a:rPr lang="ja-JP" altLang="en-US" dirty="0" smtClean="0"/>
              <a:t>今後の課題</a:t>
            </a:r>
            <a:endParaRPr lang="en-US" altLang="ja-JP" dirty="0" smtClean="0"/>
          </a:p>
          <a:p>
            <a:pPr lvl="1"/>
            <a:r>
              <a:rPr lang="ja-JP" altLang="en-US" dirty="0"/>
              <a:t>戻り値</a:t>
            </a:r>
            <a:r>
              <a:rPr lang="ja-JP" altLang="en-US" dirty="0" smtClean="0"/>
              <a:t>についても，本ツールと同様に，更新されるフィールドと更新を行うソースコード上の位置を表示</a:t>
            </a:r>
            <a:endParaRPr lang="en-US" altLang="ja-JP" dirty="0" smtClean="0"/>
          </a:p>
          <a:p>
            <a:pPr lvl="1"/>
            <a:r>
              <a:rPr lang="ja-JP" altLang="en-US" smtClean="0"/>
              <a:t>大量に出力</a:t>
            </a:r>
            <a:r>
              <a:rPr lang="ja-JP" altLang="en-US" dirty="0" smtClean="0"/>
              <a:t>されるデータ項目の要約</a:t>
            </a:r>
            <a:endParaRPr lang="en-US" altLang="ja-JP" dirty="0" smtClean="0"/>
          </a:p>
          <a:p>
            <a:pPr lvl="1"/>
            <a:endParaRPr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19</a:t>
            </a:fld>
            <a:endParaRPr kumimoji="1" lang="ja-JP" altLang="en-US"/>
          </a:p>
        </p:txBody>
      </p:sp>
    </p:spTree>
    <p:extLst>
      <p:ext uri="{BB962C8B-B14F-4D97-AF65-F5344CB8AC3E}">
        <p14:creationId xmlns:p14="http://schemas.microsoft.com/office/powerpoint/2010/main" val="2673310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323850" y="1412875"/>
            <a:ext cx="8569325" cy="4232753"/>
          </a:xfrm>
        </p:spPr>
        <p:txBody>
          <a:bodyPr>
            <a:normAutofit/>
          </a:bodyPr>
          <a:lstStyle/>
          <a:p>
            <a:r>
              <a:rPr kumimoji="1" lang="ja-JP" altLang="en-US" dirty="0" smtClean="0"/>
              <a:t>開発者は多くの時間を保守作業に費やしており，その半分以上はプログラム理解</a:t>
            </a:r>
            <a:r>
              <a:rPr lang="ja-JP" altLang="en-US" dirty="0" smtClean="0"/>
              <a:t>が占める</a:t>
            </a:r>
            <a:endParaRPr kumimoji="1" lang="en-US" altLang="ja-JP" dirty="0" smtClean="0"/>
          </a:p>
          <a:p>
            <a:r>
              <a:rPr kumimoji="1" lang="ja-JP" altLang="en-US" dirty="0" smtClean="0"/>
              <a:t>プログラム理解で，メソッドの入出力の理解にしばしば時間が費やされている</a:t>
            </a:r>
            <a:r>
              <a:rPr kumimoji="1" lang="en-US" altLang="ja-JP" dirty="0" smtClean="0"/>
              <a:t>[1]</a:t>
            </a:r>
          </a:p>
          <a:p>
            <a:pPr lvl="1"/>
            <a:r>
              <a:rPr lang="ja-JP" altLang="en-US" sz="2400" dirty="0" smtClean="0"/>
              <a:t>例</a:t>
            </a:r>
            <a:r>
              <a:rPr lang="en-US" altLang="ja-JP" sz="2400" dirty="0" smtClean="0"/>
              <a:t>: </a:t>
            </a:r>
            <a:r>
              <a:rPr lang="ja-JP" altLang="en-US" sz="2400" dirty="0" smtClean="0"/>
              <a:t>メソッド実行中に読み書きされるフィールドの理解</a:t>
            </a:r>
            <a:endParaRPr lang="en-US" altLang="ja-JP" sz="2400" dirty="0"/>
          </a:p>
          <a:p>
            <a:pPr marL="457200" lvl="1" indent="0">
              <a:buNone/>
            </a:pPr>
            <a:endParaRPr lang="en-US" altLang="ja-JP" dirty="0"/>
          </a:p>
        </p:txBody>
      </p:sp>
      <p:sp>
        <p:nvSpPr>
          <p:cNvPr id="5" name="テキスト ボックス 4"/>
          <p:cNvSpPr txBox="1"/>
          <p:nvPr/>
        </p:nvSpPr>
        <p:spPr>
          <a:xfrm>
            <a:off x="395536" y="5733256"/>
            <a:ext cx="8640960" cy="523220"/>
          </a:xfrm>
          <a:prstGeom prst="rect">
            <a:avLst/>
          </a:prstGeom>
          <a:noFill/>
        </p:spPr>
        <p:txBody>
          <a:bodyPr wrap="square" rtlCol="0">
            <a:spAutoFit/>
          </a:bodyPr>
          <a:lstStyle/>
          <a:p>
            <a:r>
              <a:rPr lang="en-US" altLang="ja-JP" sz="1400" dirty="0" smtClean="0"/>
              <a:t>[1]: Thomas D. </a:t>
            </a:r>
            <a:r>
              <a:rPr lang="en-US" altLang="ja-JP" sz="1400" dirty="0" err="1" smtClean="0"/>
              <a:t>LaToza</a:t>
            </a:r>
            <a:r>
              <a:rPr lang="en-US" altLang="ja-JP" sz="1400" dirty="0" smtClean="0"/>
              <a:t> and Brad A. Myers. Developers ask reachability questions. In </a:t>
            </a:r>
            <a:r>
              <a:rPr lang="en-US" altLang="ja-JP" sz="1400" i="1" dirty="0" smtClean="0"/>
              <a:t>Proc. </a:t>
            </a:r>
            <a:r>
              <a:rPr lang="en-US" altLang="ja-JP" sz="1400" dirty="0" smtClean="0"/>
              <a:t>ICSE '10, New York, NY, USA, 2010</a:t>
            </a:r>
            <a:endParaRPr kumimoji="1" lang="ja-JP" altLang="en-US" sz="1400"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6043431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正方形/長方形 125"/>
          <p:cNvSpPr/>
          <p:nvPr/>
        </p:nvSpPr>
        <p:spPr>
          <a:xfrm>
            <a:off x="1691680" y="4509120"/>
            <a:ext cx="4860540" cy="1962800"/>
          </a:xfrm>
          <a:prstGeom prst="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83" name="正方形/長方形 82"/>
          <p:cNvSpPr/>
          <p:nvPr/>
        </p:nvSpPr>
        <p:spPr>
          <a:xfrm>
            <a:off x="2522060" y="1124744"/>
            <a:ext cx="3456384" cy="3001187"/>
          </a:xfrm>
          <a:prstGeom prst="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a:xfrm>
            <a:off x="457200" y="116632"/>
            <a:ext cx="8229600" cy="706090"/>
          </a:xfrm>
        </p:spPr>
        <p:txBody>
          <a:bodyPr>
            <a:noAutofit/>
          </a:bodyPr>
          <a:lstStyle/>
          <a:p>
            <a:r>
              <a:rPr lang="ja-JP" altLang="en-US" sz="2800" dirty="0" smtClean="0"/>
              <a:t>今後の研究：メソッドに対するドキュメントの作成</a:t>
            </a:r>
            <a:endParaRPr kumimoji="1" lang="ja-JP" altLang="en-US" sz="2800" dirty="0"/>
          </a:p>
        </p:txBody>
      </p:sp>
      <p:sp>
        <p:nvSpPr>
          <p:cNvPr id="4" name="スライド番号プレースホルダー 3"/>
          <p:cNvSpPr>
            <a:spLocks noGrp="1"/>
          </p:cNvSpPr>
          <p:nvPr>
            <p:ph type="sldNum" sz="quarter" idx="12"/>
          </p:nvPr>
        </p:nvSpPr>
        <p:spPr/>
        <p:txBody>
          <a:bodyPr/>
          <a:lstStyle/>
          <a:p>
            <a:fld id="{F20321FA-1393-488A-9D12-38F098B6C7E3}" type="slidenum">
              <a:rPr kumimoji="1" lang="ja-JP" altLang="en-US" smtClean="0"/>
              <a:t>20</a:t>
            </a:fld>
            <a:endParaRPr kumimoji="1" lang="ja-JP" altLang="en-US" dirty="0"/>
          </a:p>
        </p:txBody>
      </p:sp>
      <p:sp>
        <p:nvSpPr>
          <p:cNvPr id="6" name="テキスト ボックス 5"/>
          <p:cNvSpPr txBox="1"/>
          <p:nvPr/>
        </p:nvSpPr>
        <p:spPr>
          <a:xfrm>
            <a:off x="139715" y="5002723"/>
            <a:ext cx="1369286" cy="369332"/>
          </a:xfrm>
          <a:prstGeom prst="rect">
            <a:avLst/>
          </a:prstGeom>
          <a:noFill/>
        </p:spPr>
        <p:txBody>
          <a:bodyPr wrap="none" rtlCol="0">
            <a:spAutoFit/>
          </a:bodyPr>
          <a:lstStyle/>
          <a:p>
            <a:r>
              <a:rPr kumimoji="1" lang="ja-JP" altLang="en-US" dirty="0" smtClean="0"/>
              <a:t>ソースコード</a:t>
            </a:r>
            <a:endParaRPr kumimoji="1" lang="ja-JP" altLang="en-US" dirty="0"/>
          </a:p>
        </p:txBody>
      </p:sp>
      <p:cxnSp>
        <p:nvCxnSpPr>
          <p:cNvPr id="8" name="直線矢印コネクタ 7"/>
          <p:cNvCxnSpPr>
            <a:stCxn id="13" idx="3"/>
            <a:endCxn id="83" idx="1"/>
          </p:cNvCxnSpPr>
          <p:nvPr/>
        </p:nvCxnSpPr>
        <p:spPr>
          <a:xfrm flipV="1">
            <a:off x="1651667" y="2625338"/>
            <a:ext cx="870393" cy="97991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13" idx="3"/>
          </p:cNvCxnSpPr>
          <p:nvPr/>
        </p:nvCxnSpPr>
        <p:spPr>
          <a:xfrm>
            <a:off x="1651667" y="3605248"/>
            <a:ext cx="256037" cy="831864"/>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nvGrpSpPr>
          <p:cNvPr id="82" name="グループ化 81"/>
          <p:cNvGrpSpPr/>
          <p:nvPr/>
        </p:nvGrpSpPr>
        <p:grpSpPr>
          <a:xfrm>
            <a:off x="2522060" y="1196753"/>
            <a:ext cx="3373469" cy="2463877"/>
            <a:chOff x="2522060" y="908720"/>
            <a:chExt cx="3373469" cy="2463877"/>
          </a:xfrm>
        </p:grpSpPr>
        <p:sp>
          <p:nvSpPr>
            <p:cNvPr id="21" name="角丸四角形 20"/>
            <p:cNvSpPr/>
            <p:nvPr/>
          </p:nvSpPr>
          <p:spPr>
            <a:xfrm>
              <a:off x="2522060" y="1513764"/>
              <a:ext cx="3287501" cy="559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sz="1400" dirty="0" smtClean="0"/>
                <a:t>&lt;&lt;invoke&gt;&gt;</a:t>
              </a:r>
              <a:endParaRPr lang="en-US" altLang="ja-JP" sz="1400" dirty="0"/>
            </a:p>
            <a:p>
              <a:r>
                <a:rPr lang="en-US" altLang="ja-JP" sz="1400" dirty="0" smtClean="0"/>
                <a:t>measure</a:t>
              </a:r>
              <a:r>
                <a:rPr kumimoji="1" lang="en-US" altLang="ja-JP" sz="1400" dirty="0" smtClean="0"/>
                <a:t>(</a:t>
              </a:r>
              <a:r>
                <a:rPr kumimoji="1" lang="en-US" altLang="ja-JP" sz="1400" dirty="0" err="1" smtClean="0"/>
                <a:t>int,int</a:t>
              </a:r>
              <a:r>
                <a:rPr kumimoji="1" lang="en-US" altLang="ja-JP" sz="1400" dirty="0" smtClean="0"/>
                <a:t>)</a:t>
              </a:r>
            </a:p>
          </p:txBody>
        </p:sp>
        <p:sp>
          <p:nvSpPr>
            <p:cNvPr id="22" name="円/楕円 21"/>
            <p:cNvSpPr/>
            <p:nvPr/>
          </p:nvSpPr>
          <p:spPr>
            <a:xfrm>
              <a:off x="2699792" y="1004408"/>
              <a:ext cx="788237" cy="32460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err="1" smtClean="0"/>
                <a:t>C.p</a:t>
              </a:r>
              <a:endParaRPr kumimoji="1" lang="ja-JP" altLang="en-US" sz="1400" dirty="0"/>
            </a:p>
          </p:txBody>
        </p:sp>
        <p:sp>
          <p:nvSpPr>
            <p:cNvPr id="24" name="正方形/長方形 23"/>
            <p:cNvSpPr/>
            <p:nvPr/>
          </p:nvSpPr>
          <p:spPr>
            <a:xfrm>
              <a:off x="3968753" y="1604115"/>
              <a:ext cx="527212" cy="378705"/>
            </a:xfrm>
            <a:prstGeom prst="rect">
              <a:avLst/>
            </a:prstGeom>
            <a:solidFill>
              <a:schemeClr val="accent5"/>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400" dirty="0" smtClean="0"/>
                <a:t>arg1</a:t>
              </a:r>
              <a:endParaRPr kumimoji="1" lang="ja-JP" altLang="en-US" sz="1400" dirty="0"/>
            </a:p>
          </p:txBody>
        </p:sp>
        <p:sp>
          <p:nvSpPr>
            <p:cNvPr id="25" name="正方形/長方形 24"/>
            <p:cNvSpPr/>
            <p:nvPr/>
          </p:nvSpPr>
          <p:spPr>
            <a:xfrm>
              <a:off x="5294769" y="1589347"/>
              <a:ext cx="448365" cy="378705"/>
            </a:xfrm>
            <a:prstGeom prst="rect">
              <a:avLst/>
            </a:prstGeom>
            <a:solidFill>
              <a:schemeClr val="accent5"/>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400" dirty="0" smtClean="0"/>
                <a:t>ret</a:t>
              </a:r>
              <a:endParaRPr kumimoji="1" lang="ja-JP" altLang="en-US" sz="1400" dirty="0"/>
            </a:p>
          </p:txBody>
        </p:sp>
        <p:sp>
          <p:nvSpPr>
            <p:cNvPr id="27" name="角丸四角形 26"/>
            <p:cNvSpPr/>
            <p:nvPr/>
          </p:nvSpPr>
          <p:spPr>
            <a:xfrm>
              <a:off x="2846496" y="2813483"/>
              <a:ext cx="3049031" cy="55911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sz="1400" dirty="0" smtClean="0"/>
                <a:t>&lt;&lt;invoke&gt;&gt;</a:t>
              </a:r>
              <a:endParaRPr lang="en-US" altLang="ja-JP" sz="1400" dirty="0"/>
            </a:p>
            <a:p>
              <a:r>
                <a:rPr lang="en-US" altLang="ja-JP" sz="1400" dirty="0" err="1" smtClean="0"/>
                <a:t>get</a:t>
              </a:r>
              <a:r>
                <a:rPr kumimoji="1" lang="en-US" altLang="ja-JP" sz="1400" dirty="0" err="1" smtClean="0"/>
                <a:t>Size</a:t>
              </a:r>
              <a:r>
                <a:rPr kumimoji="1" lang="en-US" altLang="ja-JP" sz="1400" dirty="0" smtClean="0"/>
                <a:t>()</a:t>
              </a:r>
            </a:p>
          </p:txBody>
        </p:sp>
        <p:sp>
          <p:nvSpPr>
            <p:cNvPr id="28" name="正方形/長方形 27"/>
            <p:cNvSpPr/>
            <p:nvPr/>
          </p:nvSpPr>
          <p:spPr>
            <a:xfrm>
              <a:off x="4067944" y="2924944"/>
              <a:ext cx="541006" cy="378705"/>
            </a:xfrm>
            <a:prstGeom prst="rect">
              <a:avLst/>
            </a:prstGeom>
            <a:solidFill>
              <a:schemeClr val="accent5"/>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400" dirty="0" err="1" smtClean="0"/>
                <a:t>obj</a:t>
              </a:r>
              <a:endParaRPr kumimoji="1" lang="ja-JP" altLang="en-US" sz="1400" dirty="0"/>
            </a:p>
          </p:txBody>
        </p:sp>
        <p:sp>
          <p:nvSpPr>
            <p:cNvPr id="31" name="円/楕円 30"/>
            <p:cNvSpPr/>
            <p:nvPr/>
          </p:nvSpPr>
          <p:spPr>
            <a:xfrm>
              <a:off x="3638585" y="2353594"/>
              <a:ext cx="798423" cy="31587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err="1" smtClean="0"/>
                <a:t>D.c</a:t>
              </a:r>
              <a:endParaRPr kumimoji="1" lang="ja-JP" altLang="en-US" sz="1400" dirty="0"/>
            </a:p>
          </p:txBody>
        </p:sp>
        <p:cxnSp>
          <p:nvCxnSpPr>
            <p:cNvPr id="35" name="直線矢印コネクタ 34"/>
            <p:cNvCxnSpPr>
              <a:endCxn id="25" idx="0"/>
            </p:cNvCxnSpPr>
            <p:nvPr/>
          </p:nvCxnSpPr>
          <p:spPr>
            <a:xfrm flipH="1">
              <a:off x="5518952" y="1213120"/>
              <a:ext cx="215432" cy="376227"/>
            </a:xfrm>
            <a:prstGeom prst="straightConnector1">
              <a:avLst/>
            </a:prstGeom>
            <a:ln w="76200">
              <a:solidFill>
                <a:srgbClr val="00B0F0"/>
              </a:solidFill>
              <a:tailEnd type="arrow"/>
            </a:ln>
          </p:spPr>
          <p:style>
            <a:lnRef idx="3">
              <a:schemeClr val="dk1"/>
            </a:lnRef>
            <a:fillRef idx="0">
              <a:schemeClr val="dk1"/>
            </a:fillRef>
            <a:effectRef idx="2">
              <a:schemeClr val="dk1"/>
            </a:effectRef>
            <a:fontRef idx="minor">
              <a:schemeClr val="tx1"/>
            </a:fontRef>
          </p:style>
        </p:cxnSp>
        <p:cxnSp>
          <p:nvCxnSpPr>
            <p:cNvPr id="36" name="直線矢印コネクタ 35"/>
            <p:cNvCxnSpPr>
              <a:stCxn id="45" idx="0"/>
            </p:cNvCxnSpPr>
            <p:nvPr/>
          </p:nvCxnSpPr>
          <p:spPr>
            <a:xfrm flipV="1">
              <a:off x="4862368" y="1216497"/>
              <a:ext cx="402925" cy="389742"/>
            </a:xfrm>
            <a:prstGeom prst="straightConnector1">
              <a:avLst/>
            </a:prstGeom>
            <a:ln w="76200">
              <a:solidFill>
                <a:srgbClr val="00B0F0"/>
              </a:solidFill>
              <a:tailEnd type="arrow"/>
            </a:ln>
          </p:spPr>
          <p:style>
            <a:lnRef idx="3">
              <a:schemeClr val="dk1"/>
            </a:lnRef>
            <a:fillRef idx="0">
              <a:schemeClr val="dk1"/>
            </a:fillRef>
            <a:effectRef idx="2">
              <a:schemeClr val="dk1"/>
            </a:effectRef>
            <a:fontRef idx="minor">
              <a:schemeClr val="tx1"/>
            </a:fontRef>
          </p:style>
        </p:cxnSp>
        <p:sp>
          <p:nvSpPr>
            <p:cNvPr id="37" name="テキスト ボックス 36"/>
            <p:cNvSpPr txBox="1"/>
            <p:nvPr/>
          </p:nvSpPr>
          <p:spPr>
            <a:xfrm>
              <a:off x="4716017" y="908720"/>
              <a:ext cx="1179512" cy="307777"/>
            </a:xfrm>
            <a:prstGeom prst="rect">
              <a:avLst/>
            </a:prstGeom>
            <a:solidFill>
              <a:schemeClr val="accent3"/>
            </a:solidFill>
            <a:ln>
              <a:solidFill>
                <a:schemeClr val="tx2"/>
              </a:solidFill>
            </a:ln>
          </p:spPr>
          <p:txBody>
            <a:bodyPr wrap="square" rtlCol="0">
              <a:spAutoFit/>
            </a:bodyPr>
            <a:lstStyle/>
            <a:p>
              <a:r>
                <a:rPr lang="en-US" altLang="ja-JP" sz="1400" dirty="0" smtClean="0"/>
                <a:t>measure</a:t>
              </a:r>
              <a:r>
                <a:rPr kumimoji="1" lang="en-US" altLang="ja-JP" sz="1400" dirty="0" smtClean="0"/>
                <a:t>(…)</a:t>
              </a:r>
              <a:endParaRPr kumimoji="1" lang="ja-JP" altLang="en-US" sz="1400" dirty="0"/>
            </a:p>
          </p:txBody>
        </p:sp>
        <p:cxnSp>
          <p:nvCxnSpPr>
            <p:cNvPr id="44" name="直線矢印コネクタ 43"/>
            <p:cNvCxnSpPr>
              <a:stCxn id="24" idx="0"/>
              <a:endCxn id="37" idx="1"/>
            </p:cNvCxnSpPr>
            <p:nvPr/>
          </p:nvCxnSpPr>
          <p:spPr>
            <a:xfrm flipV="1">
              <a:off x="4232359" y="1062609"/>
              <a:ext cx="483658" cy="541506"/>
            </a:xfrm>
            <a:prstGeom prst="straightConnector1">
              <a:avLst/>
            </a:prstGeom>
            <a:ln w="76200">
              <a:solidFill>
                <a:srgbClr val="00B0F0"/>
              </a:solidFill>
              <a:tailEnd type="arrow"/>
            </a:ln>
          </p:spPr>
          <p:style>
            <a:lnRef idx="3">
              <a:schemeClr val="dk1"/>
            </a:lnRef>
            <a:fillRef idx="0">
              <a:schemeClr val="dk1"/>
            </a:fillRef>
            <a:effectRef idx="2">
              <a:schemeClr val="dk1"/>
            </a:effectRef>
            <a:fontRef idx="minor">
              <a:schemeClr val="tx1"/>
            </a:fontRef>
          </p:style>
        </p:cxnSp>
        <p:sp>
          <p:nvSpPr>
            <p:cNvPr id="45" name="正方形/長方形 44"/>
            <p:cNvSpPr/>
            <p:nvPr/>
          </p:nvSpPr>
          <p:spPr>
            <a:xfrm>
              <a:off x="4574689" y="1606239"/>
              <a:ext cx="575358" cy="378705"/>
            </a:xfrm>
            <a:prstGeom prst="rect">
              <a:avLst/>
            </a:prstGeom>
            <a:solidFill>
              <a:schemeClr val="accent5"/>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400" dirty="0" smtClean="0"/>
                <a:t>arg2</a:t>
              </a:r>
              <a:endParaRPr kumimoji="1" lang="ja-JP" altLang="en-US" sz="1400" dirty="0"/>
            </a:p>
          </p:txBody>
        </p:sp>
        <p:sp>
          <p:nvSpPr>
            <p:cNvPr id="46" name="円/楕円 45"/>
            <p:cNvSpPr/>
            <p:nvPr/>
          </p:nvSpPr>
          <p:spPr>
            <a:xfrm>
              <a:off x="2774489" y="2104936"/>
              <a:ext cx="788237" cy="324605"/>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err="1" smtClean="0"/>
                <a:t>C.q</a:t>
              </a:r>
              <a:endParaRPr kumimoji="1" lang="ja-JP" altLang="en-US" sz="1400" dirty="0"/>
            </a:p>
          </p:txBody>
        </p:sp>
        <p:cxnSp>
          <p:nvCxnSpPr>
            <p:cNvPr id="47" name="カギ線コネクタ 46"/>
            <p:cNvCxnSpPr>
              <a:stCxn id="22" idx="6"/>
              <a:endCxn id="24" idx="0"/>
            </p:cNvCxnSpPr>
            <p:nvPr/>
          </p:nvCxnSpPr>
          <p:spPr>
            <a:xfrm>
              <a:off x="3488029" y="1166711"/>
              <a:ext cx="744330" cy="437404"/>
            </a:xfrm>
            <a:prstGeom prst="bentConnector2">
              <a:avLst/>
            </a:prstGeom>
            <a:ln w="571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48" name="カギ線コネクタ 47"/>
            <p:cNvCxnSpPr>
              <a:stCxn id="46" idx="6"/>
              <a:endCxn id="45" idx="2"/>
            </p:cNvCxnSpPr>
            <p:nvPr/>
          </p:nvCxnSpPr>
          <p:spPr>
            <a:xfrm flipV="1">
              <a:off x="3562726" y="1984944"/>
              <a:ext cx="1299642" cy="282295"/>
            </a:xfrm>
            <a:prstGeom prst="bentConnector2">
              <a:avLst/>
            </a:prstGeom>
            <a:ln w="571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a:stCxn id="31" idx="4"/>
              <a:endCxn id="28" idx="0"/>
            </p:cNvCxnSpPr>
            <p:nvPr/>
          </p:nvCxnSpPr>
          <p:spPr>
            <a:xfrm>
              <a:off x="4037797" y="2669467"/>
              <a:ext cx="300650" cy="255477"/>
            </a:xfrm>
            <a:prstGeom prst="straightConnector1">
              <a:avLst/>
            </a:prstGeom>
            <a:ln w="76200">
              <a:solidFill>
                <a:srgbClr val="00B0F0"/>
              </a:solidFill>
              <a:tailEnd type="arrow"/>
            </a:ln>
          </p:spPr>
          <p:style>
            <a:lnRef idx="3">
              <a:schemeClr val="dk1"/>
            </a:lnRef>
            <a:fillRef idx="0">
              <a:schemeClr val="dk1"/>
            </a:fillRef>
            <a:effectRef idx="2">
              <a:schemeClr val="dk1"/>
            </a:effectRef>
            <a:fontRef idx="minor">
              <a:schemeClr val="tx1"/>
            </a:fontRef>
          </p:style>
        </p:cxnSp>
        <p:cxnSp>
          <p:nvCxnSpPr>
            <p:cNvPr id="26" name="直線矢印コネクタ 25"/>
            <p:cNvCxnSpPr>
              <a:stCxn id="25" idx="2"/>
              <a:endCxn id="155" idx="0"/>
            </p:cNvCxnSpPr>
            <p:nvPr/>
          </p:nvCxnSpPr>
          <p:spPr>
            <a:xfrm>
              <a:off x="5518952" y="1968052"/>
              <a:ext cx="69319" cy="95689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grpSp>
      <p:sp>
        <p:nvSpPr>
          <p:cNvPr id="75" name="テキスト ボックス 74"/>
          <p:cNvSpPr txBox="1"/>
          <p:nvPr/>
        </p:nvSpPr>
        <p:spPr>
          <a:xfrm>
            <a:off x="3347864" y="4139789"/>
            <a:ext cx="1999265" cy="369332"/>
          </a:xfrm>
          <a:prstGeom prst="rect">
            <a:avLst/>
          </a:prstGeom>
          <a:noFill/>
        </p:spPr>
        <p:txBody>
          <a:bodyPr wrap="none" rtlCol="0">
            <a:spAutoFit/>
          </a:bodyPr>
          <a:lstStyle/>
          <a:p>
            <a:r>
              <a:rPr lang="ja-JP" altLang="en-US" dirty="0" smtClean="0"/>
              <a:t>データフローグラフ</a:t>
            </a:r>
            <a:endParaRPr kumimoji="1" lang="ja-JP" altLang="en-US" dirty="0"/>
          </a:p>
        </p:txBody>
      </p:sp>
      <p:sp>
        <p:nvSpPr>
          <p:cNvPr id="85" name="円/楕円 84"/>
          <p:cNvSpPr/>
          <p:nvPr/>
        </p:nvSpPr>
        <p:spPr>
          <a:xfrm>
            <a:off x="1835696" y="5444063"/>
            <a:ext cx="1478090"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t>connected</a:t>
            </a:r>
            <a:endParaRPr kumimoji="1" lang="ja-JP" altLang="en-US" sz="1400" dirty="0"/>
          </a:p>
        </p:txBody>
      </p:sp>
      <p:sp>
        <p:nvSpPr>
          <p:cNvPr id="88" name="円/楕円 87"/>
          <p:cNvSpPr/>
          <p:nvPr/>
        </p:nvSpPr>
        <p:spPr>
          <a:xfrm>
            <a:off x="3766233" y="5494079"/>
            <a:ext cx="1286592" cy="51732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closed</a:t>
            </a:r>
            <a:endParaRPr kumimoji="1" lang="ja-JP" altLang="en-US" dirty="0"/>
          </a:p>
        </p:txBody>
      </p:sp>
      <p:sp>
        <p:nvSpPr>
          <p:cNvPr id="89" name="円/楕円 88"/>
          <p:cNvSpPr/>
          <p:nvPr/>
        </p:nvSpPr>
        <p:spPr>
          <a:xfrm>
            <a:off x="5528365" y="5538971"/>
            <a:ext cx="953773" cy="4275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error</a:t>
            </a:r>
            <a:endParaRPr kumimoji="1" lang="ja-JP" altLang="en-US" dirty="0"/>
          </a:p>
        </p:txBody>
      </p:sp>
      <p:cxnSp>
        <p:nvCxnSpPr>
          <p:cNvPr id="93" name="曲線コネクタ 92"/>
          <p:cNvCxnSpPr>
            <a:stCxn id="85" idx="1"/>
            <a:endCxn id="85" idx="0"/>
          </p:cNvCxnSpPr>
          <p:nvPr/>
        </p:nvCxnSpPr>
        <p:spPr>
          <a:xfrm rot="5400000" flipH="1" flipV="1">
            <a:off x="2265995" y="5230225"/>
            <a:ext cx="94908" cy="522584"/>
          </a:xfrm>
          <a:prstGeom prst="curvedConnector3">
            <a:avLst>
              <a:gd name="adj1" fmla="val 340865"/>
            </a:avLst>
          </a:prstGeom>
          <a:ln>
            <a:tailEnd type="arrow"/>
          </a:ln>
        </p:spPr>
        <p:style>
          <a:lnRef idx="1">
            <a:schemeClr val="accent1"/>
          </a:lnRef>
          <a:fillRef idx="0">
            <a:schemeClr val="accent1"/>
          </a:fillRef>
          <a:effectRef idx="0">
            <a:schemeClr val="accent1"/>
          </a:effectRef>
          <a:fontRef idx="minor">
            <a:schemeClr val="tx1"/>
          </a:fontRef>
        </p:style>
      </p:cxnSp>
      <p:sp>
        <p:nvSpPr>
          <p:cNvPr id="99" name="テキスト ボックス 98"/>
          <p:cNvSpPr txBox="1"/>
          <p:nvPr/>
        </p:nvSpPr>
        <p:spPr>
          <a:xfrm>
            <a:off x="2022594" y="4509120"/>
            <a:ext cx="1003160" cy="738664"/>
          </a:xfrm>
          <a:prstGeom prst="rect">
            <a:avLst/>
          </a:prstGeom>
          <a:noFill/>
        </p:spPr>
        <p:txBody>
          <a:bodyPr wrap="none" rtlCol="0">
            <a:spAutoFit/>
          </a:bodyPr>
          <a:lstStyle/>
          <a:p>
            <a:r>
              <a:rPr lang="en-US" altLang="ja-JP" sz="1400" dirty="0" smtClean="0"/>
              <a:t>close, </a:t>
            </a:r>
          </a:p>
          <a:p>
            <a:r>
              <a:rPr lang="en-US" altLang="ja-JP" sz="1400" dirty="0" smtClean="0"/>
              <a:t>reconnect, </a:t>
            </a:r>
          </a:p>
          <a:p>
            <a:r>
              <a:rPr lang="en-US" altLang="ja-JP" sz="1400" dirty="0" smtClean="0"/>
              <a:t>write</a:t>
            </a:r>
            <a:endParaRPr kumimoji="1" lang="ja-JP" altLang="en-US" sz="1400" dirty="0"/>
          </a:p>
        </p:txBody>
      </p:sp>
      <p:cxnSp>
        <p:nvCxnSpPr>
          <p:cNvPr id="101" name="曲線コネクタ 100"/>
          <p:cNvCxnSpPr>
            <a:stCxn id="85" idx="7"/>
            <a:endCxn id="88" idx="1"/>
          </p:cNvCxnSpPr>
          <p:nvPr/>
        </p:nvCxnSpPr>
        <p:spPr>
          <a:xfrm rot="16200000" flipH="1">
            <a:off x="3510553" y="5125743"/>
            <a:ext cx="30868" cy="857325"/>
          </a:xfrm>
          <a:prstGeom prst="curvedConnector3">
            <a:avLst>
              <a:gd name="adj1" fmla="val -1048037"/>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0" name="曲線コネクタ 109"/>
          <p:cNvCxnSpPr>
            <a:stCxn id="88" idx="3"/>
            <a:endCxn id="85" idx="5"/>
          </p:cNvCxnSpPr>
          <p:nvPr/>
        </p:nvCxnSpPr>
        <p:spPr>
          <a:xfrm rot="5400000">
            <a:off x="3495195" y="5537771"/>
            <a:ext cx="61587" cy="857325"/>
          </a:xfrm>
          <a:prstGeom prst="curvedConnector3">
            <a:avLst>
              <a:gd name="adj1" fmla="val 625286"/>
            </a:avLst>
          </a:prstGeom>
          <a:ln>
            <a:tailEnd type="arrow"/>
          </a:ln>
        </p:spPr>
        <p:style>
          <a:lnRef idx="1">
            <a:schemeClr val="accent1"/>
          </a:lnRef>
          <a:fillRef idx="0">
            <a:schemeClr val="accent1"/>
          </a:fillRef>
          <a:effectRef idx="0">
            <a:schemeClr val="accent1"/>
          </a:effectRef>
          <a:fontRef idx="minor">
            <a:schemeClr val="tx1"/>
          </a:fontRef>
        </p:style>
      </p:cxnSp>
      <p:sp>
        <p:nvSpPr>
          <p:cNvPr id="117" name="テキスト ボックス 116"/>
          <p:cNvSpPr txBox="1"/>
          <p:nvPr/>
        </p:nvSpPr>
        <p:spPr>
          <a:xfrm>
            <a:off x="3244467" y="4941168"/>
            <a:ext cx="556563" cy="307777"/>
          </a:xfrm>
          <a:prstGeom prst="rect">
            <a:avLst/>
          </a:prstGeom>
          <a:noFill/>
        </p:spPr>
        <p:txBody>
          <a:bodyPr wrap="none" rtlCol="0">
            <a:spAutoFit/>
          </a:bodyPr>
          <a:lstStyle/>
          <a:p>
            <a:r>
              <a:rPr kumimoji="1" lang="en-US" altLang="ja-JP" sz="1400" dirty="0" smtClean="0"/>
              <a:t>close</a:t>
            </a:r>
            <a:endParaRPr kumimoji="1" lang="ja-JP" altLang="en-US" sz="1400" dirty="0"/>
          </a:p>
        </p:txBody>
      </p:sp>
      <p:sp>
        <p:nvSpPr>
          <p:cNvPr id="118" name="テキスト ボックス 117"/>
          <p:cNvSpPr txBox="1"/>
          <p:nvPr/>
        </p:nvSpPr>
        <p:spPr>
          <a:xfrm>
            <a:off x="3131840" y="6217567"/>
            <a:ext cx="918200" cy="307777"/>
          </a:xfrm>
          <a:prstGeom prst="rect">
            <a:avLst/>
          </a:prstGeom>
          <a:noFill/>
        </p:spPr>
        <p:txBody>
          <a:bodyPr wrap="none" rtlCol="0">
            <a:spAutoFit/>
          </a:bodyPr>
          <a:lstStyle/>
          <a:p>
            <a:r>
              <a:rPr lang="en-US" altLang="ja-JP" sz="1400" dirty="0" smtClean="0"/>
              <a:t>reconnect</a:t>
            </a:r>
            <a:endParaRPr kumimoji="1" lang="ja-JP" altLang="en-US" sz="1400" dirty="0"/>
          </a:p>
        </p:txBody>
      </p:sp>
      <p:cxnSp>
        <p:nvCxnSpPr>
          <p:cNvPr id="120" name="直線矢印コネクタ 119"/>
          <p:cNvCxnSpPr>
            <a:stCxn id="88" idx="6"/>
            <a:endCxn id="89" idx="2"/>
          </p:cNvCxnSpPr>
          <p:nvPr/>
        </p:nvCxnSpPr>
        <p:spPr>
          <a:xfrm>
            <a:off x="5052825" y="5752740"/>
            <a:ext cx="4755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2" name="テキスト ボックス 121"/>
          <p:cNvSpPr txBox="1"/>
          <p:nvPr/>
        </p:nvSpPr>
        <p:spPr>
          <a:xfrm>
            <a:off x="4953011" y="5409496"/>
            <a:ext cx="565861" cy="307777"/>
          </a:xfrm>
          <a:prstGeom prst="rect">
            <a:avLst/>
          </a:prstGeom>
          <a:noFill/>
        </p:spPr>
        <p:txBody>
          <a:bodyPr wrap="none" rtlCol="0">
            <a:spAutoFit/>
          </a:bodyPr>
          <a:lstStyle/>
          <a:p>
            <a:r>
              <a:rPr lang="en-US" altLang="ja-JP" sz="1400" dirty="0" smtClean="0"/>
              <a:t>write</a:t>
            </a:r>
            <a:endParaRPr kumimoji="1" lang="ja-JP" altLang="en-US" sz="1400" dirty="0"/>
          </a:p>
        </p:txBody>
      </p:sp>
      <p:sp>
        <p:nvSpPr>
          <p:cNvPr id="128" name="テキスト ボックス 127"/>
          <p:cNvSpPr txBox="1"/>
          <p:nvPr/>
        </p:nvSpPr>
        <p:spPr>
          <a:xfrm>
            <a:off x="2315519" y="6453336"/>
            <a:ext cx="4257897" cy="369332"/>
          </a:xfrm>
          <a:prstGeom prst="rect">
            <a:avLst/>
          </a:prstGeom>
          <a:solidFill>
            <a:schemeClr val="bg1"/>
          </a:solidFill>
        </p:spPr>
        <p:txBody>
          <a:bodyPr wrap="none" rtlCol="0">
            <a:spAutoFit/>
          </a:bodyPr>
          <a:lstStyle/>
          <a:p>
            <a:r>
              <a:rPr kumimoji="1" lang="ja-JP" altLang="en-US" dirty="0" smtClean="0"/>
              <a:t>オブジェクトの状態についての状態遷移図</a:t>
            </a:r>
            <a:endParaRPr kumimoji="1" lang="ja-JP" altLang="en-US" dirty="0"/>
          </a:p>
        </p:txBody>
      </p:sp>
      <p:cxnSp>
        <p:nvCxnSpPr>
          <p:cNvPr id="130" name="直線矢印コネクタ 129"/>
          <p:cNvCxnSpPr>
            <a:stCxn id="83" idx="3"/>
            <a:endCxn id="1031" idx="1"/>
          </p:cNvCxnSpPr>
          <p:nvPr/>
        </p:nvCxnSpPr>
        <p:spPr>
          <a:xfrm>
            <a:off x="5978444" y="2625338"/>
            <a:ext cx="746664" cy="90673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pic>
        <p:nvPicPr>
          <p:cNvPr id="1031" name="Picture 7" descr="C:\Users\y-kasima\AppData\Local\Microsoft\Windows\Temporary Internet Files\Content.IE5\47VLQ4V2\MC900228576[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25108" y="1988841"/>
            <a:ext cx="2311388" cy="3086471"/>
          </a:xfrm>
          <a:prstGeom prst="rect">
            <a:avLst/>
          </a:prstGeom>
          <a:noFill/>
          <a:extLst>
            <a:ext uri="{909E8E84-426E-40DD-AFC4-6F175D3DCCD1}">
              <a14:hiddenFill xmlns:a14="http://schemas.microsoft.com/office/drawing/2010/main">
                <a:solidFill>
                  <a:srgbClr val="FFFFFF"/>
                </a:solidFill>
              </a14:hiddenFill>
            </a:ext>
          </a:extLst>
        </p:spPr>
      </p:pic>
      <p:sp>
        <p:nvSpPr>
          <p:cNvPr id="139" name="テキスト ボックス 138"/>
          <p:cNvSpPr txBox="1"/>
          <p:nvPr/>
        </p:nvSpPr>
        <p:spPr>
          <a:xfrm>
            <a:off x="7308304" y="5086925"/>
            <a:ext cx="1402948" cy="646331"/>
          </a:xfrm>
          <a:prstGeom prst="rect">
            <a:avLst/>
          </a:prstGeom>
          <a:noFill/>
        </p:spPr>
        <p:txBody>
          <a:bodyPr wrap="none" rtlCol="0">
            <a:spAutoFit/>
          </a:bodyPr>
          <a:lstStyle/>
          <a:p>
            <a:r>
              <a:rPr kumimoji="1" lang="en-US" altLang="ja-JP" dirty="0" smtClean="0"/>
              <a:t>M1</a:t>
            </a:r>
            <a:r>
              <a:rPr kumimoji="1" lang="ja-JP" altLang="en-US" dirty="0" smtClean="0"/>
              <a:t>に関する</a:t>
            </a:r>
            <a:endParaRPr kumimoji="1" lang="en-US" altLang="ja-JP" dirty="0" smtClean="0"/>
          </a:p>
          <a:p>
            <a:r>
              <a:rPr lang="ja-JP" altLang="en-US" dirty="0"/>
              <a:t>ドキュメント</a:t>
            </a:r>
            <a:endParaRPr kumimoji="1" lang="ja-JP" altLang="en-US" dirty="0"/>
          </a:p>
        </p:txBody>
      </p:sp>
      <p:sp>
        <p:nvSpPr>
          <p:cNvPr id="140" name="テキスト ボックス 139"/>
          <p:cNvSpPr txBox="1"/>
          <p:nvPr/>
        </p:nvSpPr>
        <p:spPr>
          <a:xfrm>
            <a:off x="6895002" y="2286283"/>
            <a:ext cx="1919115" cy="2308324"/>
          </a:xfrm>
          <a:prstGeom prst="rect">
            <a:avLst/>
          </a:prstGeom>
          <a:noFill/>
        </p:spPr>
        <p:txBody>
          <a:bodyPr wrap="none" rtlCol="0">
            <a:spAutoFit/>
          </a:bodyPr>
          <a:lstStyle/>
          <a:p>
            <a:r>
              <a:rPr kumimoji="1" lang="en-US" altLang="ja-JP" sz="1600" dirty="0" smtClean="0"/>
              <a:t>M1</a:t>
            </a:r>
            <a:r>
              <a:rPr kumimoji="1" lang="ja-JP" altLang="en-US" sz="1600" dirty="0" smtClean="0"/>
              <a:t>の入力：</a:t>
            </a:r>
            <a:endParaRPr kumimoji="1" lang="en-US" altLang="ja-JP" sz="1600" dirty="0" smtClean="0"/>
          </a:p>
          <a:p>
            <a:r>
              <a:rPr lang="en-US" altLang="ja-JP" sz="1600" dirty="0" smtClean="0"/>
              <a:t>    </a:t>
            </a:r>
            <a:r>
              <a:rPr lang="en-US" altLang="ja-JP" sz="1600" dirty="0" err="1" smtClean="0"/>
              <a:t>c.size</a:t>
            </a:r>
            <a:r>
              <a:rPr lang="en-US" altLang="ja-JP" sz="1600" dirty="0" smtClean="0"/>
              <a:t>, </a:t>
            </a:r>
            <a:r>
              <a:rPr lang="en-US" altLang="ja-JP" sz="1600" dirty="0" err="1" smtClean="0"/>
              <a:t>obj</a:t>
            </a:r>
            <a:endParaRPr lang="en-US" altLang="ja-JP" sz="1600" dirty="0"/>
          </a:p>
          <a:p>
            <a:r>
              <a:rPr kumimoji="1" lang="en-US" altLang="ja-JP" sz="1600" dirty="0" smtClean="0"/>
              <a:t>M1</a:t>
            </a:r>
            <a:r>
              <a:rPr kumimoji="1" lang="ja-JP" altLang="en-US" sz="1600" dirty="0" smtClean="0"/>
              <a:t>の出力：</a:t>
            </a:r>
            <a:endParaRPr kumimoji="1" lang="en-US" altLang="ja-JP" sz="1600" dirty="0" smtClean="0"/>
          </a:p>
          <a:p>
            <a:r>
              <a:rPr lang="en-US" altLang="ja-JP" sz="1600" dirty="0"/>
              <a:t> </a:t>
            </a:r>
            <a:r>
              <a:rPr lang="en-US" altLang="ja-JP" sz="1600" dirty="0" smtClean="0"/>
              <a:t>    </a:t>
            </a:r>
            <a:r>
              <a:rPr lang="en-US" altLang="ja-JP" sz="1600" dirty="0" err="1" smtClean="0"/>
              <a:t>obj</a:t>
            </a:r>
            <a:r>
              <a:rPr lang="en-US" altLang="ja-JP" sz="1600" dirty="0" smtClean="0"/>
              <a:t> </a:t>
            </a:r>
            <a:r>
              <a:rPr lang="en-US" altLang="ja-JP" sz="1600" dirty="0" smtClean="0">
                <a:sym typeface="Wingdings" pitchFamily="2" charset="2"/>
              </a:rPr>
              <a:t> </a:t>
            </a:r>
            <a:r>
              <a:rPr lang="en-US" altLang="ja-JP" sz="1600" dirty="0" err="1" smtClean="0">
                <a:sym typeface="Wingdings" pitchFamily="2" charset="2"/>
              </a:rPr>
              <a:t>c.size</a:t>
            </a:r>
            <a:endParaRPr kumimoji="1" lang="en-US" altLang="ja-JP" sz="1600" dirty="0" smtClean="0"/>
          </a:p>
          <a:p>
            <a:endParaRPr kumimoji="1" lang="en-US" altLang="ja-JP" sz="1600" dirty="0" smtClean="0"/>
          </a:p>
          <a:p>
            <a:r>
              <a:rPr lang="en-US" altLang="ja-JP" sz="1600" dirty="0"/>
              <a:t>M1</a:t>
            </a:r>
            <a:r>
              <a:rPr lang="ja-JP" altLang="en-US" sz="1600" dirty="0"/>
              <a:t>実行前後</a:t>
            </a:r>
            <a:r>
              <a:rPr lang="ja-JP" altLang="en-US" sz="1600" dirty="0" smtClean="0"/>
              <a:t>の</a:t>
            </a:r>
            <a:endParaRPr lang="en-US" altLang="ja-JP" sz="1600" dirty="0" smtClean="0"/>
          </a:p>
          <a:p>
            <a:r>
              <a:rPr lang="en-US" altLang="ja-JP" sz="1600" dirty="0" err="1" smtClean="0"/>
              <a:t>obj</a:t>
            </a:r>
            <a:r>
              <a:rPr lang="ja-JP" altLang="en-US" sz="1600" dirty="0" smtClean="0"/>
              <a:t>の状態</a:t>
            </a:r>
            <a:r>
              <a:rPr lang="en-US" altLang="ja-JP" sz="1600" dirty="0" smtClean="0"/>
              <a:t>: </a:t>
            </a:r>
          </a:p>
          <a:p>
            <a:r>
              <a:rPr lang="ja-JP" altLang="en-US" sz="1600" dirty="0" smtClean="0"/>
              <a:t>実行前</a:t>
            </a:r>
            <a:r>
              <a:rPr lang="en-US" altLang="ja-JP" sz="1600" dirty="0" smtClean="0"/>
              <a:t>:  connected</a:t>
            </a:r>
          </a:p>
          <a:p>
            <a:r>
              <a:rPr lang="ja-JP" altLang="en-US" sz="1600" dirty="0" smtClean="0"/>
              <a:t>実行後</a:t>
            </a:r>
            <a:r>
              <a:rPr lang="en-US" altLang="ja-JP" sz="1600" dirty="0" smtClean="0"/>
              <a:t>:  closed</a:t>
            </a:r>
            <a:endParaRPr lang="ja-JP" altLang="en-US" sz="1600" dirty="0"/>
          </a:p>
        </p:txBody>
      </p:sp>
      <p:sp>
        <p:nvSpPr>
          <p:cNvPr id="155" name="正方形/長方形 154"/>
          <p:cNvSpPr/>
          <p:nvPr/>
        </p:nvSpPr>
        <p:spPr>
          <a:xfrm>
            <a:off x="5364088" y="3212977"/>
            <a:ext cx="448365" cy="378705"/>
          </a:xfrm>
          <a:prstGeom prst="rect">
            <a:avLst/>
          </a:prstGeom>
          <a:solidFill>
            <a:schemeClr val="accent5"/>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1400" dirty="0" smtClean="0"/>
              <a:t>ret</a:t>
            </a:r>
            <a:endParaRPr kumimoji="1" lang="ja-JP" altLang="en-US" sz="1400" dirty="0"/>
          </a:p>
        </p:txBody>
      </p:sp>
      <p:cxnSp>
        <p:nvCxnSpPr>
          <p:cNvPr id="156" name="直線矢印コネクタ 155"/>
          <p:cNvCxnSpPr>
            <a:stCxn id="155" idx="2"/>
          </p:cNvCxnSpPr>
          <p:nvPr/>
        </p:nvCxnSpPr>
        <p:spPr>
          <a:xfrm flipH="1">
            <a:off x="5588270" y="3591682"/>
            <a:ext cx="1" cy="22929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159" name="円/楕円 158"/>
          <p:cNvSpPr/>
          <p:nvPr/>
        </p:nvSpPr>
        <p:spPr>
          <a:xfrm>
            <a:off x="5370517" y="3812826"/>
            <a:ext cx="445068" cy="26424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t>a</a:t>
            </a:r>
            <a:endParaRPr kumimoji="1" lang="ja-JP" altLang="en-US" sz="1400" dirty="0"/>
          </a:p>
        </p:txBody>
      </p:sp>
      <p:sp>
        <p:nvSpPr>
          <p:cNvPr id="13" name="テキスト ボックス 12"/>
          <p:cNvSpPr txBox="1"/>
          <p:nvPr/>
        </p:nvSpPr>
        <p:spPr>
          <a:xfrm>
            <a:off x="139715" y="2204864"/>
            <a:ext cx="1511952" cy="2800767"/>
          </a:xfrm>
          <a:prstGeom prst="rect">
            <a:avLst/>
          </a:prstGeom>
          <a:noFill/>
        </p:spPr>
        <p:txBody>
          <a:bodyPr wrap="none" rtlCol="0">
            <a:spAutoFit/>
          </a:bodyPr>
          <a:lstStyle/>
          <a:p>
            <a:r>
              <a:rPr lang="en-US" altLang="ja-JP" sz="1600" dirty="0"/>
              <a:t>Class D { </a:t>
            </a:r>
          </a:p>
          <a:p>
            <a:r>
              <a:rPr lang="en-US" altLang="ja-JP" sz="1600" dirty="0"/>
              <a:t>  C </a:t>
            </a:r>
            <a:r>
              <a:rPr lang="en-US" altLang="ja-JP" sz="1600" dirty="0" err="1"/>
              <a:t>c</a:t>
            </a:r>
            <a:r>
              <a:rPr lang="en-US" altLang="ja-JP" sz="1600" dirty="0"/>
              <a:t>;</a:t>
            </a:r>
          </a:p>
          <a:p>
            <a:r>
              <a:rPr lang="en-US" altLang="ja-JP" sz="1600" dirty="0"/>
              <a:t>  </a:t>
            </a:r>
            <a:r>
              <a:rPr lang="en-US" altLang="ja-JP" sz="1600" dirty="0" err="1"/>
              <a:t>Db</a:t>
            </a:r>
            <a:r>
              <a:rPr lang="en-US" altLang="ja-JP" sz="1600" dirty="0"/>
              <a:t> </a:t>
            </a:r>
            <a:r>
              <a:rPr lang="en-US" altLang="ja-JP" sz="1600" dirty="0" err="1"/>
              <a:t>obj</a:t>
            </a:r>
            <a:r>
              <a:rPr lang="en-US" altLang="ja-JP" sz="1600" dirty="0"/>
              <a:t>;</a:t>
            </a:r>
          </a:p>
          <a:p>
            <a:r>
              <a:rPr lang="en-US" altLang="ja-JP" sz="1600" dirty="0"/>
              <a:t>M1() {</a:t>
            </a:r>
          </a:p>
          <a:p>
            <a:r>
              <a:rPr lang="en-US" altLang="ja-JP" sz="1600" dirty="0"/>
              <a:t>   </a:t>
            </a:r>
            <a:r>
              <a:rPr lang="en-US" altLang="ja-JP" sz="1600" dirty="0" err="1"/>
              <a:t>int</a:t>
            </a:r>
            <a:r>
              <a:rPr lang="en-US" altLang="ja-JP" sz="1600" dirty="0"/>
              <a:t> a = </a:t>
            </a:r>
            <a:endParaRPr lang="en-US" altLang="ja-JP" sz="1600" dirty="0" smtClean="0"/>
          </a:p>
          <a:p>
            <a:r>
              <a:rPr lang="en-US" altLang="ja-JP" sz="1600" dirty="0"/>
              <a:t> </a:t>
            </a:r>
            <a:r>
              <a:rPr lang="en-US" altLang="ja-JP" sz="1600" dirty="0" smtClean="0"/>
              <a:t>    </a:t>
            </a:r>
            <a:r>
              <a:rPr lang="en-US" altLang="ja-JP" sz="1600" dirty="0" err="1" smtClean="0"/>
              <a:t>c.getSize</a:t>
            </a:r>
            <a:r>
              <a:rPr lang="en-US" altLang="ja-JP" sz="1600" dirty="0"/>
              <a:t>();</a:t>
            </a:r>
          </a:p>
          <a:p>
            <a:r>
              <a:rPr lang="en-US" altLang="ja-JP" sz="1600" dirty="0" smtClean="0"/>
              <a:t>   </a:t>
            </a:r>
            <a:r>
              <a:rPr lang="en-US" altLang="ja-JP" sz="1600" dirty="0" err="1" smtClean="0"/>
              <a:t>obj.write</a:t>
            </a:r>
            <a:r>
              <a:rPr lang="en-US" altLang="ja-JP" sz="1600" dirty="0" smtClean="0"/>
              <a:t>(a</a:t>
            </a:r>
            <a:r>
              <a:rPr lang="en-US" altLang="ja-JP" sz="1600" dirty="0"/>
              <a:t>);</a:t>
            </a:r>
          </a:p>
          <a:p>
            <a:r>
              <a:rPr lang="en-US" altLang="ja-JP" sz="1600" dirty="0" smtClean="0"/>
              <a:t>   </a:t>
            </a:r>
            <a:r>
              <a:rPr lang="en-US" altLang="ja-JP" sz="1600" dirty="0" err="1" smtClean="0"/>
              <a:t>obj.close</a:t>
            </a:r>
            <a:r>
              <a:rPr lang="en-US" altLang="ja-JP" sz="1600" dirty="0"/>
              <a:t>();</a:t>
            </a:r>
          </a:p>
          <a:p>
            <a:r>
              <a:rPr lang="en-US" altLang="ja-JP" sz="1600" dirty="0"/>
              <a:t>}</a:t>
            </a:r>
          </a:p>
          <a:p>
            <a:r>
              <a:rPr lang="en-US" altLang="ja-JP" sz="1600" dirty="0"/>
              <a:t>….</a:t>
            </a:r>
          </a:p>
          <a:p>
            <a:endParaRPr kumimoji="1" lang="ja-JP" altLang="en-US" sz="1600" dirty="0"/>
          </a:p>
        </p:txBody>
      </p:sp>
      <p:cxnSp>
        <p:nvCxnSpPr>
          <p:cNvPr id="64" name="直線矢印コネクタ 63"/>
          <p:cNvCxnSpPr>
            <a:endCxn id="1031" idx="1"/>
          </p:cNvCxnSpPr>
          <p:nvPr/>
        </p:nvCxnSpPr>
        <p:spPr>
          <a:xfrm flipV="1">
            <a:off x="6156176" y="3532077"/>
            <a:ext cx="568932" cy="977043"/>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725108" y="750477"/>
            <a:ext cx="2191626" cy="1200329"/>
          </a:xfrm>
          <a:prstGeom prst="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wrap="none" rtlCol="0">
            <a:spAutoFit/>
          </a:bodyPr>
          <a:lstStyle/>
          <a:p>
            <a:r>
              <a:rPr kumimoji="1" lang="ja-JP" altLang="en-US" dirty="0" smtClean="0">
                <a:solidFill>
                  <a:srgbClr val="FF0000"/>
                </a:solidFill>
              </a:rPr>
              <a:t>ドキュメントにより，</a:t>
            </a:r>
            <a:endParaRPr kumimoji="1" lang="en-US" altLang="ja-JP" dirty="0" smtClean="0">
              <a:solidFill>
                <a:srgbClr val="FF0000"/>
              </a:solidFill>
            </a:endParaRPr>
          </a:p>
          <a:p>
            <a:r>
              <a:rPr lang="ja-JP" altLang="en-US" dirty="0" smtClean="0">
                <a:solidFill>
                  <a:srgbClr val="FF0000"/>
                </a:solidFill>
              </a:rPr>
              <a:t>メソッドを直接読まず</a:t>
            </a:r>
            <a:endParaRPr lang="en-US" altLang="ja-JP" dirty="0" smtClean="0">
              <a:solidFill>
                <a:srgbClr val="FF0000"/>
              </a:solidFill>
            </a:endParaRPr>
          </a:p>
          <a:p>
            <a:r>
              <a:rPr kumimoji="1" lang="ja-JP" altLang="en-US" dirty="0">
                <a:solidFill>
                  <a:srgbClr val="FF0000"/>
                </a:solidFill>
              </a:rPr>
              <a:t>とも</a:t>
            </a:r>
            <a:r>
              <a:rPr kumimoji="1" lang="ja-JP" altLang="en-US" dirty="0" smtClean="0">
                <a:solidFill>
                  <a:srgbClr val="FF0000"/>
                </a:solidFill>
              </a:rPr>
              <a:t>，動作を理解</a:t>
            </a:r>
            <a:endParaRPr kumimoji="1" lang="en-US" altLang="ja-JP" dirty="0" smtClean="0">
              <a:solidFill>
                <a:srgbClr val="FF0000"/>
              </a:solidFill>
            </a:endParaRPr>
          </a:p>
          <a:p>
            <a:r>
              <a:rPr lang="ja-JP" altLang="en-US" dirty="0" smtClean="0">
                <a:solidFill>
                  <a:srgbClr val="FF0000"/>
                </a:solidFill>
              </a:rPr>
              <a:t>できるようにする</a:t>
            </a:r>
            <a:endParaRPr kumimoji="1" lang="en-US" altLang="ja-JP" dirty="0" smtClean="0">
              <a:solidFill>
                <a:srgbClr val="FF0000"/>
              </a:solidFill>
            </a:endParaRPr>
          </a:p>
        </p:txBody>
      </p:sp>
    </p:spTree>
    <p:extLst>
      <p:ext uri="{BB962C8B-B14F-4D97-AF65-F5344CB8AC3E}">
        <p14:creationId xmlns:p14="http://schemas.microsoft.com/office/powerpoint/2010/main" val="19976822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技術的課題</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解析技術</a:t>
            </a:r>
            <a:endParaRPr lang="en-US" altLang="ja-JP" dirty="0" smtClean="0"/>
          </a:p>
          <a:p>
            <a:pPr lvl="1"/>
            <a:r>
              <a:rPr lang="ja-JP" altLang="en-US" dirty="0" smtClean="0"/>
              <a:t>高速なデータフロー解析</a:t>
            </a:r>
            <a:endParaRPr lang="en-US" altLang="ja-JP" dirty="0" smtClean="0"/>
          </a:p>
          <a:p>
            <a:pPr lvl="1"/>
            <a:r>
              <a:rPr lang="ja-JP" altLang="en-US" dirty="0" smtClean="0"/>
              <a:t>メソッド呼び出しにおける動的束縛の正確な解決</a:t>
            </a:r>
            <a:r>
              <a:rPr lang="en-US" altLang="ja-JP" dirty="0" smtClean="0"/>
              <a:t>[4]</a:t>
            </a:r>
          </a:p>
          <a:p>
            <a:pPr lvl="1"/>
            <a:r>
              <a:rPr lang="ja-JP" altLang="en-US" dirty="0" smtClean="0"/>
              <a:t>オブジェクトの状態の取得</a:t>
            </a:r>
            <a:r>
              <a:rPr lang="en-US" altLang="ja-JP" dirty="0" smtClean="0"/>
              <a:t>[5][</a:t>
            </a:r>
            <a:r>
              <a:rPr lang="en-US" altLang="ja-JP" dirty="0"/>
              <a:t>6</a:t>
            </a:r>
            <a:r>
              <a:rPr lang="en-US" altLang="ja-JP" dirty="0" smtClean="0"/>
              <a:t>]</a:t>
            </a:r>
          </a:p>
          <a:p>
            <a:r>
              <a:rPr lang="ja-JP" altLang="en-US" dirty="0" smtClean="0"/>
              <a:t>要約技術</a:t>
            </a:r>
            <a:endParaRPr lang="en-US" altLang="ja-JP" dirty="0" smtClean="0"/>
          </a:p>
          <a:p>
            <a:pPr lvl="1"/>
            <a:r>
              <a:rPr lang="ja-JP" altLang="en-US" dirty="0"/>
              <a:t>大量の</a:t>
            </a:r>
            <a:r>
              <a:rPr lang="ja-JP" altLang="en-US" dirty="0" smtClean="0"/>
              <a:t>データ項目の要約</a:t>
            </a:r>
            <a:endParaRPr lang="en-US" altLang="ja-JP" dirty="0" smtClean="0"/>
          </a:p>
          <a:p>
            <a:pPr lvl="1"/>
            <a:r>
              <a:rPr lang="ja-JP" altLang="en-US" dirty="0" smtClean="0"/>
              <a:t>入力や出力に係わる条件分岐の要約</a:t>
            </a:r>
            <a:r>
              <a:rPr lang="en-US" altLang="ja-JP" dirty="0" smtClean="0"/>
              <a:t>[7]</a:t>
            </a:r>
          </a:p>
        </p:txBody>
      </p:sp>
      <p:sp>
        <p:nvSpPr>
          <p:cNvPr id="4" name="スライド番号プレースホルダー 3"/>
          <p:cNvSpPr>
            <a:spLocks noGrp="1"/>
          </p:cNvSpPr>
          <p:nvPr>
            <p:ph type="sldNum" sz="quarter" idx="12"/>
          </p:nvPr>
        </p:nvSpPr>
        <p:spPr/>
        <p:txBody>
          <a:bodyPr/>
          <a:lstStyle/>
          <a:p>
            <a:fld id="{F20321FA-1393-488A-9D12-38F098B6C7E3}" type="slidenum">
              <a:rPr kumimoji="1" lang="ja-JP" altLang="en-US" smtClean="0"/>
              <a:t>21</a:t>
            </a:fld>
            <a:endParaRPr kumimoji="1" lang="ja-JP" altLang="en-US" dirty="0"/>
          </a:p>
        </p:txBody>
      </p:sp>
      <p:sp>
        <p:nvSpPr>
          <p:cNvPr id="5" name="テキスト ボックス 4"/>
          <p:cNvSpPr txBox="1"/>
          <p:nvPr/>
        </p:nvSpPr>
        <p:spPr>
          <a:xfrm>
            <a:off x="-36512" y="5442609"/>
            <a:ext cx="9339416" cy="938719"/>
          </a:xfrm>
          <a:prstGeom prst="rect">
            <a:avLst/>
          </a:prstGeom>
          <a:noFill/>
        </p:spPr>
        <p:txBody>
          <a:bodyPr wrap="none" rtlCol="0">
            <a:spAutoFit/>
          </a:bodyPr>
          <a:lstStyle/>
          <a:p>
            <a:r>
              <a:rPr lang="en-US" altLang="ja-JP" sz="1100" dirty="0" smtClean="0"/>
              <a:t>[4]: </a:t>
            </a:r>
            <a:r>
              <a:rPr lang="en-US" altLang="ja-JP" sz="1100" dirty="0"/>
              <a:t>Vijay </a:t>
            </a:r>
            <a:r>
              <a:rPr lang="en-US" altLang="ja-JP" sz="1100" dirty="0" err="1"/>
              <a:t>Sundaresan,et.al</a:t>
            </a:r>
            <a:r>
              <a:rPr lang="en-US" altLang="ja-JP" sz="1100" dirty="0"/>
              <a:t>. Practical virtual method call resolution for Java. In </a:t>
            </a:r>
            <a:r>
              <a:rPr lang="en-US" altLang="ja-JP" sz="1100" i="1" dirty="0"/>
              <a:t>Proc. of  </a:t>
            </a:r>
            <a:r>
              <a:rPr lang="en-US" altLang="ja-JP" sz="1100" dirty="0"/>
              <a:t>OOPSLA </a:t>
            </a:r>
            <a:r>
              <a:rPr lang="en-US" altLang="ja-JP" sz="1100" dirty="0" smtClean="0"/>
              <a:t>'00., 264-280</a:t>
            </a:r>
            <a:r>
              <a:rPr lang="en-US" altLang="ja-JP" sz="1100" dirty="0"/>
              <a:t>. </a:t>
            </a:r>
            <a:endParaRPr lang="en-US" altLang="ja-JP" sz="1100" dirty="0" smtClean="0"/>
          </a:p>
          <a:p>
            <a:r>
              <a:rPr lang="en-US" altLang="ja-JP" sz="1100" dirty="0" smtClean="0"/>
              <a:t>[</a:t>
            </a:r>
            <a:r>
              <a:rPr lang="en-US" altLang="ja-JP" sz="1100" dirty="0"/>
              <a:t>5</a:t>
            </a:r>
            <a:r>
              <a:rPr lang="en-US" altLang="ja-JP" sz="1100" dirty="0" smtClean="0"/>
              <a:t>]: </a:t>
            </a:r>
            <a:r>
              <a:rPr lang="en-US" altLang="ja-JP" sz="1100" dirty="0" smtClean="0"/>
              <a:t>Stephen Fink, </a:t>
            </a:r>
            <a:r>
              <a:rPr lang="en-US" altLang="ja-JP" sz="1100" dirty="0" err="1" smtClean="0"/>
              <a:t>Eran</a:t>
            </a:r>
            <a:r>
              <a:rPr lang="en-US" altLang="ja-JP" sz="1100" dirty="0" smtClean="0"/>
              <a:t> </a:t>
            </a:r>
            <a:r>
              <a:rPr lang="en-US" altLang="ja-JP" sz="1100" dirty="0" err="1" smtClean="0"/>
              <a:t>Yahv</a:t>
            </a:r>
            <a:r>
              <a:rPr lang="en-US" altLang="ja-JP" sz="1100" dirty="0" smtClean="0"/>
              <a:t>, </a:t>
            </a:r>
            <a:r>
              <a:rPr lang="en-US" altLang="ja-JP" sz="1100" dirty="0" err="1" smtClean="0"/>
              <a:t>Nurit</a:t>
            </a:r>
            <a:r>
              <a:rPr lang="en-US" altLang="ja-JP" sz="1100" dirty="0" smtClean="0"/>
              <a:t> </a:t>
            </a:r>
            <a:r>
              <a:rPr lang="en-US" altLang="ja-JP" sz="1100" dirty="0" err="1" smtClean="0"/>
              <a:t>Dor</a:t>
            </a:r>
            <a:r>
              <a:rPr lang="en-US" altLang="ja-JP" sz="1100" dirty="0" smtClean="0"/>
              <a:t>, G. </a:t>
            </a:r>
            <a:r>
              <a:rPr lang="en-US" altLang="ja-JP" sz="1100" dirty="0" err="1" smtClean="0"/>
              <a:t>Ramalingam</a:t>
            </a:r>
            <a:r>
              <a:rPr lang="en-US" altLang="ja-JP" sz="1100" dirty="0" smtClean="0"/>
              <a:t>,  “Effective </a:t>
            </a:r>
            <a:r>
              <a:rPr lang="en-US" altLang="ja-JP" sz="1100" dirty="0" err="1" smtClean="0"/>
              <a:t>Typestate</a:t>
            </a:r>
            <a:r>
              <a:rPr lang="en-US" altLang="ja-JP" sz="1100" dirty="0" smtClean="0"/>
              <a:t> Verification in the Presence of Aliasing”, ISSTA’ 06</a:t>
            </a:r>
          </a:p>
          <a:p>
            <a:r>
              <a:rPr lang="en-US" altLang="ja-JP" sz="1100" dirty="0" smtClean="0"/>
              <a:t>[6]  </a:t>
            </a:r>
            <a:r>
              <a:rPr lang="en-US" altLang="ja-JP" sz="1100" dirty="0"/>
              <a:t>Eric </a:t>
            </a:r>
            <a:r>
              <a:rPr lang="en-US" altLang="ja-JP" sz="1100" dirty="0" err="1"/>
              <a:t>Bodden</a:t>
            </a:r>
            <a:r>
              <a:rPr lang="en-US" altLang="ja-JP" sz="1100" dirty="0"/>
              <a:t>, “Efficient hybrid </a:t>
            </a:r>
            <a:r>
              <a:rPr lang="en-US" altLang="ja-JP" sz="1100" dirty="0" err="1"/>
              <a:t>typestate</a:t>
            </a:r>
            <a:r>
              <a:rPr lang="en-US" altLang="ja-JP" sz="1100" dirty="0"/>
              <a:t> analysis by determining continuation-equivalent states”, </a:t>
            </a:r>
            <a:r>
              <a:rPr lang="en-US" altLang="ja-JP" sz="1100" dirty="0" smtClean="0"/>
              <a:t>ICSE’10 </a:t>
            </a:r>
            <a:r>
              <a:rPr lang="en-US" altLang="ja-JP" sz="1100" dirty="0"/>
              <a:t>, pp5-14, </a:t>
            </a:r>
            <a:r>
              <a:rPr lang="en-US" altLang="ja-JP" sz="1100" dirty="0" smtClean="0"/>
              <a:t>2010</a:t>
            </a:r>
          </a:p>
          <a:p>
            <a:r>
              <a:rPr lang="en-US" altLang="ja-JP" sz="1100" smtClean="0"/>
              <a:t>[7]: </a:t>
            </a:r>
            <a:r>
              <a:rPr lang="en-US" altLang="ja-JP" sz="1100" dirty="0"/>
              <a:t>Robert </a:t>
            </a:r>
            <a:r>
              <a:rPr lang="en-US" altLang="ja-JP" sz="1100" dirty="0" err="1"/>
              <a:t>Hirschfeld</a:t>
            </a:r>
            <a:r>
              <a:rPr lang="en-US" altLang="ja-JP" sz="1100" dirty="0"/>
              <a:t>, Pascal </a:t>
            </a:r>
            <a:r>
              <a:rPr lang="en-US" altLang="ja-JP" sz="1100" dirty="0" err="1"/>
              <a:t>Costanza</a:t>
            </a:r>
            <a:r>
              <a:rPr lang="en-US" altLang="ja-JP" sz="1100" dirty="0"/>
              <a:t>, and Oscar </a:t>
            </a:r>
            <a:r>
              <a:rPr lang="en-US" altLang="ja-JP" sz="1100" dirty="0" err="1"/>
              <a:t>Nierstrasz:Context-oriented</a:t>
            </a:r>
            <a:r>
              <a:rPr lang="en-US" altLang="ja-JP" sz="1100" dirty="0"/>
              <a:t> Programming, in Journal of Object Technology, vol. 7, no. 3, 2008, </a:t>
            </a:r>
          </a:p>
          <a:p>
            <a:r>
              <a:rPr lang="en-US" altLang="ja-JP" sz="1100" dirty="0"/>
              <a:t>      pages </a:t>
            </a:r>
            <a:r>
              <a:rPr lang="en-US" altLang="ja-JP" sz="1100" dirty="0" smtClean="0"/>
              <a:t>125-151</a:t>
            </a:r>
            <a:endParaRPr lang="en-US" altLang="ja-JP" sz="1100" dirty="0"/>
          </a:p>
        </p:txBody>
      </p:sp>
    </p:spTree>
    <p:extLst>
      <p:ext uri="{BB962C8B-B14F-4D97-AF65-F5344CB8AC3E}">
        <p14:creationId xmlns:p14="http://schemas.microsoft.com/office/powerpoint/2010/main" val="2839447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研究計画</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r>
              <a:rPr kumimoji="1" lang="ja-JP" altLang="en-US" dirty="0" smtClean="0"/>
              <a:t>高速なデータフロー解析</a:t>
            </a:r>
            <a:endParaRPr kumimoji="1" lang="en-US" altLang="ja-JP" dirty="0" smtClean="0"/>
          </a:p>
          <a:p>
            <a:pPr lvl="1"/>
            <a:r>
              <a:rPr lang="ja-JP" altLang="en-US" dirty="0" smtClean="0"/>
              <a:t>従来</a:t>
            </a:r>
            <a:r>
              <a:rPr lang="ja-JP" altLang="en-US" dirty="0"/>
              <a:t>の</a:t>
            </a:r>
            <a:r>
              <a:rPr lang="ja-JP" altLang="en-US" dirty="0" smtClean="0"/>
              <a:t>解析技術は，コンパイラ等に使うため正確さが重要であった</a:t>
            </a:r>
            <a:endParaRPr lang="en-US" altLang="ja-JP" dirty="0" smtClean="0"/>
          </a:p>
          <a:p>
            <a:pPr lvl="1"/>
            <a:r>
              <a:rPr lang="ja-JP" altLang="en-US" dirty="0" smtClean="0"/>
              <a:t>プログラム理解では，多少不正確でも人間が補完できる場合があるので，正確さを落として高速にする</a:t>
            </a:r>
            <a:endParaRPr lang="en-US" altLang="ja-JP" dirty="0" smtClean="0"/>
          </a:p>
          <a:p>
            <a:r>
              <a:rPr kumimoji="1" lang="ja-JP" altLang="en-US" dirty="0"/>
              <a:t>大量</a:t>
            </a:r>
            <a:r>
              <a:rPr kumimoji="1" lang="ja-JP" altLang="en-US" dirty="0" smtClean="0"/>
              <a:t>のデータ項目の要約</a:t>
            </a:r>
            <a:endParaRPr kumimoji="1" lang="en-US" altLang="ja-JP" dirty="0" smtClean="0"/>
          </a:p>
          <a:p>
            <a:pPr lvl="1"/>
            <a:r>
              <a:rPr lang="ja-JP" altLang="en-US" dirty="0" smtClean="0"/>
              <a:t>プログラム中で重要な意味を持つ項目を抜粋する</a:t>
            </a:r>
            <a:endParaRPr lang="en-US" altLang="ja-JP" dirty="0" smtClean="0"/>
          </a:p>
          <a:p>
            <a:pPr lvl="2"/>
            <a:r>
              <a:rPr kumimoji="1" lang="ja-JP" altLang="en-US" dirty="0" smtClean="0"/>
              <a:t>例：データベースを管理するクラス変数</a:t>
            </a:r>
            <a:endParaRPr kumimoji="1" lang="en-US" altLang="ja-JP" dirty="0" smtClean="0"/>
          </a:p>
          <a:p>
            <a:pPr lvl="1"/>
            <a:r>
              <a:rPr kumimoji="1" lang="ja-JP" altLang="en-US" dirty="0" smtClean="0"/>
              <a:t>グループ化を行い一度に表示する項目数を減らす</a:t>
            </a:r>
            <a:endParaRPr kumimoji="1" lang="en-US" altLang="ja-JP" dirty="0" smtClean="0"/>
          </a:p>
          <a:p>
            <a:pPr lvl="2"/>
            <a:r>
              <a:rPr lang="ja-JP" altLang="en-US" dirty="0" smtClean="0"/>
              <a:t>例：</a:t>
            </a:r>
            <a:r>
              <a:rPr lang="ja-JP" altLang="en-US" dirty="0"/>
              <a:t>画面</a:t>
            </a:r>
            <a:r>
              <a:rPr lang="ja-JP" altLang="en-US" dirty="0" smtClean="0"/>
              <a:t>操作に関わる項目， データベースに関わる項目</a:t>
            </a:r>
            <a:r>
              <a:rPr lang="en-US" altLang="ja-JP" dirty="0" smtClean="0"/>
              <a:t>…</a:t>
            </a:r>
            <a:r>
              <a:rPr lang="en-US" altLang="ja-JP" dirty="0" err="1" smtClean="0"/>
              <a:t>etc</a:t>
            </a:r>
            <a:endParaRPr lang="en-US" altLang="ja-JP" dirty="0" smtClean="0"/>
          </a:p>
          <a:p>
            <a:r>
              <a:rPr lang="ja-JP" altLang="en-US" dirty="0"/>
              <a:t>研究</a:t>
            </a:r>
            <a:r>
              <a:rPr kumimoji="1" lang="ja-JP" altLang="en-US" dirty="0" smtClean="0"/>
              <a:t>全体の計画</a:t>
            </a:r>
            <a:endParaRPr kumimoji="1" lang="en-US" altLang="ja-JP" dirty="0" smtClean="0"/>
          </a:p>
          <a:p>
            <a:pPr lvl="1"/>
            <a:r>
              <a:rPr kumimoji="1" lang="ja-JP" altLang="en-US" dirty="0" smtClean="0"/>
              <a:t>戻り値を含め，メソッドの入出力を記したドキュメント作成ツールを開発</a:t>
            </a:r>
            <a:endParaRPr kumimoji="1" lang="en-US" altLang="ja-JP" dirty="0" smtClean="0"/>
          </a:p>
          <a:p>
            <a:pPr lvl="1"/>
            <a:r>
              <a:rPr kumimoji="1" lang="ja-JP" altLang="en-US" dirty="0" smtClean="0"/>
              <a:t>メソッド実行前後でのオブジェクトの状態を記したドキュメント作成ツールを開発</a:t>
            </a:r>
            <a:endParaRPr kumimoji="1" lang="en-US" altLang="ja-JP" dirty="0" smtClean="0"/>
          </a:p>
          <a:p>
            <a:pPr lvl="1"/>
            <a:r>
              <a:rPr lang="ja-JP" altLang="en-US" dirty="0"/>
              <a:t>研究</a:t>
            </a:r>
            <a:r>
              <a:rPr lang="ja-JP" altLang="en-US" dirty="0" smtClean="0"/>
              <a:t>成果を統合しての対人実験による評価</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22</a:t>
            </a:fld>
            <a:endParaRPr kumimoji="1" lang="ja-JP" altLang="en-US"/>
          </a:p>
        </p:txBody>
      </p:sp>
    </p:spTree>
    <p:extLst>
      <p:ext uri="{BB962C8B-B14F-4D97-AF65-F5344CB8AC3E}">
        <p14:creationId xmlns:p14="http://schemas.microsoft.com/office/powerpoint/2010/main" val="30751094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正解者のみの解答時間プロット</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23</a:t>
            </a:fld>
            <a:endParaRPr kumimoji="1" lang="ja-JP"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385163"/>
            <a:ext cx="5337398" cy="4846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2699792" y="5764614"/>
            <a:ext cx="1237839" cy="369332"/>
          </a:xfrm>
          <a:prstGeom prst="rect">
            <a:avLst/>
          </a:prstGeom>
          <a:solidFill>
            <a:schemeClr val="bg1"/>
          </a:solidFill>
        </p:spPr>
        <p:txBody>
          <a:bodyPr wrap="none" rtlCol="0">
            <a:spAutoFit/>
          </a:bodyPr>
          <a:lstStyle/>
          <a:p>
            <a:r>
              <a:rPr lang="ja-JP" altLang="en-US" dirty="0" smtClean="0"/>
              <a:t>ツール有り</a:t>
            </a:r>
            <a:endParaRPr kumimoji="1" lang="ja-JP" altLang="en-US" dirty="0"/>
          </a:p>
        </p:txBody>
      </p:sp>
      <p:sp>
        <p:nvSpPr>
          <p:cNvPr id="7" name="テキスト ボックス 6"/>
          <p:cNvSpPr txBox="1"/>
          <p:nvPr/>
        </p:nvSpPr>
        <p:spPr>
          <a:xfrm>
            <a:off x="4788024" y="5764614"/>
            <a:ext cx="1242648" cy="369332"/>
          </a:xfrm>
          <a:prstGeom prst="rect">
            <a:avLst/>
          </a:prstGeom>
          <a:solidFill>
            <a:schemeClr val="bg1"/>
          </a:solidFill>
        </p:spPr>
        <p:txBody>
          <a:bodyPr wrap="none" rtlCol="0">
            <a:spAutoFit/>
          </a:bodyPr>
          <a:lstStyle/>
          <a:p>
            <a:r>
              <a:rPr lang="ja-JP" altLang="en-US" dirty="0" smtClean="0"/>
              <a:t>ツール無し</a:t>
            </a:r>
            <a:endParaRPr kumimoji="1" lang="ja-JP" altLang="en-US" dirty="0"/>
          </a:p>
        </p:txBody>
      </p:sp>
    </p:spTree>
    <p:extLst>
      <p:ext uri="{BB962C8B-B14F-4D97-AF65-F5344CB8AC3E}">
        <p14:creationId xmlns:p14="http://schemas.microsoft.com/office/powerpoint/2010/main" val="1672742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400" dirty="0" smtClean="0"/>
              <a:t>表示された要素数とメソッド数のヒストグラム</a:t>
            </a:r>
            <a:endParaRPr kumimoji="1" lang="ja-JP" altLang="en-US" sz="3400"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24</a:t>
            </a:fld>
            <a:endParaRPr kumimoji="1" lang="ja-JP" altLang="en-US"/>
          </a:p>
        </p:txBody>
      </p:sp>
      <p:graphicFrame>
        <p:nvGraphicFramePr>
          <p:cNvPr id="5" name="グラフ 4"/>
          <p:cNvGraphicFramePr>
            <a:graphicFrameLocks/>
          </p:cNvGraphicFramePr>
          <p:nvPr>
            <p:extLst>
              <p:ext uri="{D42A27DB-BD31-4B8C-83A1-F6EECF244321}">
                <p14:modId xmlns:p14="http://schemas.microsoft.com/office/powerpoint/2010/main" val="2512297041"/>
              </p:ext>
            </p:extLst>
          </p:nvPr>
        </p:nvGraphicFramePr>
        <p:xfrm>
          <a:off x="107504" y="1556792"/>
          <a:ext cx="2880320" cy="21815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a:graphicFrameLocks/>
          </p:cNvGraphicFramePr>
          <p:nvPr>
            <p:extLst>
              <p:ext uri="{D42A27DB-BD31-4B8C-83A1-F6EECF244321}">
                <p14:modId xmlns:p14="http://schemas.microsoft.com/office/powerpoint/2010/main" val="3483585897"/>
              </p:ext>
            </p:extLst>
          </p:nvPr>
        </p:nvGraphicFramePr>
        <p:xfrm>
          <a:off x="3059832" y="1543641"/>
          <a:ext cx="2880320" cy="21602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グラフ 6"/>
          <p:cNvGraphicFramePr>
            <a:graphicFrameLocks/>
          </p:cNvGraphicFramePr>
          <p:nvPr>
            <p:extLst>
              <p:ext uri="{D42A27DB-BD31-4B8C-83A1-F6EECF244321}">
                <p14:modId xmlns:p14="http://schemas.microsoft.com/office/powerpoint/2010/main" val="4129076226"/>
              </p:ext>
            </p:extLst>
          </p:nvPr>
        </p:nvGraphicFramePr>
        <p:xfrm>
          <a:off x="6084168" y="1556792"/>
          <a:ext cx="2736304" cy="2160240"/>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直線コネクタ 8"/>
          <p:cNvCxnSpPr/>
          <p:nvPr/>
        </p:nvCxnSpPr>
        <p:spPr>
          <a:xfrm>
            <a:off x="179512" y="3861048"/>
            <a:ext cx="8784976"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0" y="1196752"/>
            <a:ext cx="1159292" cy="369332"/>
          </a:xfrm>
          <a:prstGeom prst="rect">
            <a:avLst/>
          </a:prstGeom>
          <a:noFill/>
        </p:spPr>
        <p:txBody>
          <a:bodyPr wrap="none" rtlCol="0">
            <a:spAutoFit/>
          </a:bodyPr>
          <a:lstStyle/>
          <a:p>
            <a:r>
              <a:rPr kumimoji="1" lang="en-US" altLang="ja-JP" dirty="0" err="1" smtClean="0">
                <a:solidFill>
                  <a:srgbClr val="CC0000"/>
                </a:solidFill>
              </a:rPr>
              <a:t>ArgoUML</a:t>
            </a:r>
            <a:endParaRPr kumimoji="1" lang="ja-JP" altLang="en-US" dirty="0">
              <a:solidFill>
                <a:srgbClr val="CC0000"/>
              </a:solidFill>
            </a:endParaRPr>
          </a:p>
        </p:txBody>
      </p:sp>
      <p:sp>
        <p:nvSpPr>
          <p:cNvPr id="12" name="テキスト ボックス 11"/>
          <p:cNvSpPr txBox="1"/>
          <p:nvPr/>
        </p:nvSpPr>
        <p:spPr>
          <a:xfrm>
            <a:off x="1331640" y="3738364"/>
            <a:ext cx="1197764" cy="369332"/>
          </a:xfrm>
          <a:prstGeom prst="rect">
            <a:avLst/>
          </a:prstGeom>
          <a:solidFill>
            <a:schemeClr val="bg1"/>
          </a:solidFill>
        </p:spPr>
        <p:txBody>
          <a:bodyPr wrap="none" rtlCol="0">
            <a:spAutoFit/>
          </a:bodyPr>
          <a:lstStyle/>
          <a:p>
            <a:r>
              <a:rPr kumimoji="1" lang="en-US" altLang="ja-JP" dirty="0" smtClean="0"/>
              <a:t>Read</a:t>
            </a:r>
            <a:r>
              <a:rPr kumimoji="1" lang="ja-JP" altLang="en-US" dirty="0" smtClean="0"/>
              <a:t>のみ</a:t>
            </a:r>
            <a:endParaRPr kumimoji="1" lang="ja-JP" altLang="en-US" dirty="0"/>
          </a:p>
        </p:txBody>
      </p:sp>
      <p:sp>
        <p:nvSpPr>
          <p:cNvPr id="13" name="テキスト ボックス 12"/>
          <p:cNvSpPr txBox="1"/>
          <p:nvPr/>
        </p:nvSpPr>
        <p:spPr>
          <a:xfrm>
            <a:off x="3981614" y="3726964"/>
            <a:ext cx="1180772" cy="369332"/>
          </a:xfrm>
          <a:prstGeom prst="rect">
            <a:avLst/>
          </a:prstGeom>
          <a:solidFill>
            <a:schemeClr val="bg1"/>
          </a:solidFill>
        </p:spPr>
        <p:txBody>
          <a:bodyPr wrap="none" rtlCol="0">
            <a:spAutoFit/>
          </a:bodyPr>
          <a:lstStyle/>
          <a:p>
            <a:r>
              <a:rPr kumimoji="1" lang="en-US" altLang="ja-JP" dirty="0" smtClean="0"/>
              <a:t>Write</a:t>
            </a:r>
            <a:r>
              <a:rPr kumimoji="1" lang="ja-JP" altLang="en-US" dirty="0" smtClean="0"/>
              <a:t>のみ</a:t>
            </a:r>
            <a:endParaRPr kumimoji="1" lang="ja-JP" altLang="en-US" dirty="0"/>
          </a:p>
        </p:txBody>
      </p:sp>
      <p:sp>
        <p:nvSpPr>
          <p:cNvPr id="14" name="テキスト ボックス 13"/>
          <p:cNvSpPr txBox="1"/>
          <p:nvPr/>
        </p:nvSpPr>
        <p:spPr>
          <a:xfrm>
            <a:off x="6935648" y="3703881"/>
            <a:ext cx="1334661" cy="369332"/>
          </a:xfrm>
          <a:prstGeom prst="rect">
            <a:avLst/>
          </a:prstGeom>
          <a:solidFill>
            <a:schemeClr val="bg1"/>
          </a:solidFill>
        </p:spPr>
        <p:txBody>
          <a:bodyPr wrap="none" rtlCol="0">
            <a:spAutoFit/>
          </a:bodyPr>
          <a:lstStyle/>
          <a:p>
            <a:r>
              <a:rPr kumimoji="1" lang="en-US" altLang="ja-JP" dirty="0" smtClean="0"/>
              <a:t>Read Write</a:t>
            </a:r>
            <a:endParaRPr kumimoji="1" lang="ja-JP" altLang="en-US" dirty="0"/>
          </a:p>
        </p:txBody>
      </p:sp>
      <p:graphicFrame>
        <p:nvGraphicFramePr>
          <p:cNvPr id="15" name="グラフ 14"/>
          <p:cNvGraphicFramePr>
            <a:graphicFrameLocks/>
          </p:cNvGraphicFramePr>
          <p:nvPr>
            <p:extLst>
              <p:ext uri="{D42A27DB-BD31-4B8C-83A1-F6EECF244321}">
                <p14:modId xmlns:p14="http://schemas.microsoft.com/office/powerpoint/2010/main" val="3091981049"/>
              </p:ext>
            </p:extLst>
          </p:nvPr>
        </p:nvGraphicFramePr>
        <p:xfrm>
          <a:off x="395536" y="4221088"/>
          <a:ext cx="2552332" cy="223224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グラフ 15"/>
          <p:cNvGraphicFramePr>
            <a:graphicFrameLocks/>
          </p:cNvGraphicFramePr>
          <p:nvPr>
            <p:extLst>
              <p:ext uri="{D42A27DB-BD31-4B8C-83A1-F6EECF244321}">
                <p14:modId xmlns:p14="http://schemas.microsoft.com/office/powerpoint/2010/main" val="2367974991"/>
              </p:ext>
            </p:extLst>
          </p:nvPr>
        </p:nvGraphicFramePr>
        <p:xfrm>
          <a:off x="3059832" y="4149080"/>
          <a:ext cx="2664296" cy="223224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7" name="グラフ 16"/>
          <p:cNvGraphicFramePr>
            <a:graphicFrameLocks/>
          </p:cNvGraphicFramePr>
          <p:nvPr>
            <p:extLst>
              <p:ext uri="{D42A27DB-BD31-4B8C-83A1-F6EECF244321}">
                <p14:modId xmlns:p14="http://schemas.microsoft.com/office/powerpoint/2010/main" val="939021518"/>
              </p:ext>
            </p:extLst>
          </p:nvPr>
        </p:nvGraphicFramePr>
        <p:xfrm>
          <a:off x="6012160" y="4063259"/>
          <a:ext cx="2736304" cy="2318069"/>
        </p:xfrm>
        <a:graphic>
          <a:graphicData uri="http://schemas.openxmlformats.org/drawingml/2006/chart">
            <c:chart xmlns:c="http://schemas.openxmlformats.org/drawingml/2006/chart" xmlns:r="http://schemas.openxmlformats.org/officeDocument/2006/relationships" r:id="rId7"/>
          </a:graphicData>
        </a:graphic>
      </p:graphicFrame>
      <p:sp>
        <p:nvSpPr>
          <p:cNvPr id="18" name="テキスト ボックス 17"/>
          <p:cNvSpPr txBox="1"/>
          <p:nvPr/>
        </p:nvSpPr>
        <p:spPr>
          <a:xfrm>
            <a:off x="1236" y="3861847"/>
            <a:ext cx="1467068" cy="369332"/>
          </a:xfrm>
          <a:prstGeom prst="rect">
            <a:avLst/>
          </a:prstGeom>
          <a:noFill/>
        </p:spPr>
        <p:txBody>
          <a:bodyPr wrap="none" rtlCol="0">
            <a:spAutoFit/>
          </a:bodyPr>
          <a:lstStyle/>
          <a:p>
            <a:r>
              <a:rPr lang="en-US" altLang="ja-JP" dirty="0" err="1">
                <a:solidFill>
                  <a:srgbClr val="CC0000"/>
                </a:solidFill>
              </a:rPr>
              <a:t>GanttProject</a:t>
            </a:r>
            <a:endParaRPr kumimoji="1" lang="ja-JP" altLang="en-US" dirty="0">
              <a:solidFill>
                <a:srgbClr val="CC0000"/>
              </a:solidFill>
            </a:endParaRPr>
          </a:p>
        </p:txBody>
      </p:sp>
    </p:spTree>
    <p:extLst>
      <p:ext uri="{BB962C8B-B14F-4D97-AF65-F5344CB8AC3E}">
        <p14:creationId xmlns:p14="http://schemas.microsoft.com/office/powerpoint/2010/main" val="39693416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表示された</a:t>
            </a:r>
            <a:r>
              <a:rPr lang="ja-JP" altLang="en-US" dirty="0" smtClean="0"/>
              <a:t>要素数の分布</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25</a:t>
            </a:fld>
            <a:endParaRPr kumimoji="1" lang="ja-JP"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72816"/>
            <a:ext cx="3993171" cy="3819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806441"/>
            <a:ext cx="4122929" cy="3782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テキスト ボックス 13"/>
          <p:cNvSpPr txBox="1"/>
          <p:nvPr/>
        </p:nvSpPr>
        <p:spPr>
          <a:xfrm>
            <a:off x="1691680" y="1381418"/>
            <a:ext cx="1159292" cy="369332"/>
          </a:xfrm>
          <a:prstGeom prst="rect">
            <a:avLst/>
          </a:prstGeom>
          <a:noFill/>
        </p:spPr>
        <p:txBody>
          <a:bodyPr wrap="none" rtlCol="0">
            <a:spAutoFit/>
          </a:bodyPr>
          <a:lstStyle/>
          <a:p>
            <a:r>
              <a:rPr kumimoji="1" lang="en-US" altLang="ja-JP" dirty="0" err="1" smtClean="0">
                <a:solidFill>
                  <a:srgbClr val="CC0000"/>
                </a:solidFill>
              </a:rPr>
              <a:t>ArgoUML</a:t>
            </a:r>
            <a:endParaRPr kumimoji="1" lang="ja-JP" altLang="en-US" dirty="0">
              <a:solidFill>
                <a:srgbClr val="CC0000"/>
              </a:solidFill>
            </a:endParaRPr>
          </a:p>
        </p:txBody>
      </p:sp>
      <p:sp>
        <p:nvSpPr>
          <p:cNvPr id="15" name="テキスト ボックス 14"/>
          <p:cNvSpPr txBox="1"/>
          <p:nvPr/>
        </p:nvSpPr>
        <p:spPr>
          <a:xfrm>
            <a:off x="5899930" y="1403484"/>
            <a:ext cx="1467068" cy="369332"/>
          </a:xfrm>
          <a:prstGeom prst="rect">
            <a:avLst/>
          </a:prstGeom>
          <a:noFill/>
        </p:spPr>
        <p:txBody>
          <a:bodyPr wrap="none" rtlCol="0">
            <a:spAutoFit/>
          </a:bodyPr>
          <a:lstStyle/>
          <a:p>
            <a:r>
              <a:rPr lang="en-US" altLang="ja-JP" dirty="0" err="1">
                <a:solidFill>
                  <a:srgbClr val="CC0000"/>
                </a:solidFill>
              </a:rPr>
              <a:t>GanttProject</a:t>
            </a:r>
            <a:endParaRPr kumimoji="1" lang="ja-JP" altLang="en-US" dirty="0">
              <a:solidFill>
                <a:srgbClr val="CC0000"/>
              </a:solidFill>
            </a:endParaRPr>
          </a:p>
        </p:txBody>
      </p:sp>
    </p:spTree>
    <p:extLst>
      <p:ext uri="{BB962C8B-B14F-4D97-AF65-F5344CB8AC3E}">
        <p14:creationId xmlns:p14="http://schemas.microsoft.com/office/powerpoint/2010/main" val="4021283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表示された要素数の分布</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26</a:t>
            </a:fld>
            <a:endParaRPr kumimoji="1" lang="ja-JP"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196752"/>
            <a:ext cx="2706812" cy="2546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1280101"/>
            <a:ext cx="2641286" cy="2436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81" y="1268760"/>
            <a:ext cx="2678379" cy="247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 name="直線コネクタ 5"/>
          <p:cNvCxnSpPr/>
          <p:nvPr/>
        </p:nvCxnSpPr>
        <p:spPr>
          <a:xfrm>
            <a:off x="107504" y="3861048"/>
            <a:ext cx="8928992" cy="0"/>
          </a:xfrm>
          <a:prstGeom prst="line">
            <a:avLst/>
          </a:prstGeom>
        </p:spPr>
        <p:style>
          <a:lnRef idx="1">
            <a:schemeClr val="accent1"/>
          </a:lnRef>
          <a:fillRef idx="0">
            <a:schemeClr val="accent1"/>
          </a:fillRef>
          <a:effectRef idx="0">
            <a:schemeClr val="accent1"/>
          </a:effectRef>
          <a:fontRef idx="minor">
            <a:schemeClr val="tx1"/>
          </a:fontRef>
        </p:style>
      </p:cxnSp>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0833" y="4005065"/>
            <a:ext cx="2776991" cy="2177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56176" y="3996577"/>
            <a:ext cx="2739811" cy="2206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5632" y="4077306"/>
            <a:ext cx="2676862" cy="2032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762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解答</a:t>
            </a:r>
            <a:r>
              <a:rPr lang="ja-JP" altLang="en-US" dirty="0" smtClean="0"/>
              <a:t>時間には有意な差があったか？</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ツール有りの被験者とツール無しの被験者の解答時間の統計</a:t>
            </a:r>
            <a:endParaRPr lang="en-US" altLang="ja-JP" dirty="0" smtClean="0"/>
          </a:p>
          <a:p>
            <a:pPr lvl="1"/>
            <a:r>
              <a:rPr lang="ja-JP" altLang="en-US" dirty="0" smtClean="0"/>
              <a:t>ウィルコクソンの符号順位検定を使用</a:t>
            </a:r>
            <a:endParaRPr lang="en-US" altLang="ja-JP" dirty="0" smtClean="0"/>
          </a:p>
          <a:p>
            <a:pPr lvl="2"/>
            <a:r>
              <a:rPr lang="ja-JP" altLang="en-US" dirty="0"/>
              <a:t>帰</a:t>
            </a:r>
            <a:r>
              <a:rPr lang="ja-JP" altLang="en-US" dirty="0" smtClean="0"/>
              <a:t>無仮説 「</a:t>
            </a:r>
            <a:r>
              <a:rPr lang="ja-JP" altLang="en-US" dirty="0"/>
              <a:t>それぞれ</a:t>
            </a:r>
            <a:r>
              <a:rPr lang="ja-JP" altLang="en-US" dirty="0" smtClean="0"/>
              <a:t>の母代表値に差は無い」</a:t>
            </a:r>
            <a:endParaRPr lang="en-US" altLang="ja-JP" dirty="0" smtClean="0"/>
          </a:p>
          <a:p>
            <a:pPr lvl="2"/>
            <a:r>
              <a:rPr lang="ja-JP" altLang="en-US" dirty="0"/>
              <a:t>対立</a:t>
            </a:r>
            <a:r>
              <a:rPr lang="ja-JP" altLang="en-US" dirty="0" smtClean="0"/>
              <a:t>仮説 「ツール有りの被験者の</a:t>
            </a:r>
            <a:r>
              <a:rPr lang="ja-JP" altLang="en-US" dirty="0"/>
              <a:t>母</a:t>
            </a:r>
            <a:r>
              <a:rPr lang="ja-JP" altLang="en-US" dirty="0" smtClean="0"/>
              <a:t>代表値はツール無しの被験者の母代表値より小さい」</a:t>
            </a:r>
            <a:endParaRPr lang="en-US" altLang="ja-JP" dirty="0" smtClean="0"/>
          </a:p>
          <a:p>
            <a:pPr lvl="1"/>
            <a:r>
              <a:rPr lang="ja-JP" altLang="en-US" dirty="0" smtClean="0"/>
              <a:t>検定結果</a:t>
            </a:r>
            <a:endParaRPr lang="en-US" altLang="ja-JP" dirty="0"/>
          </a:p>
          <a:p>
            <a:pPr lvl="2"/>
            <a:r>
              <a:rPr lang="ja-JP" altLang="en-US" dirty="0" smtClean="0"/>
              <a:t>有意水準</a:t>
            </a:r>
            <a:r>
              <a:rPr lang="en-US" altLang="ja-JP" dirty="0" smtClean="0"/>
              <a:t>0.05</a:t>
            </a:r>
            <a:r>
              <a:rPr lang="ja-JP" altLang="en-US" dirty="0" smtClean="0"/>
              <a:t>で </a:t>
            </a:r>
            <a:r>
              <a:rPr lang="en-US" altLang="ja-JP" dirty="0" smtClean="0"/>
              <a:t>p</a:t>
            </a:r>
            <a:r>
              <a:rPr lang="ja-JP" altLang="en-US" dirty="0" smtClean="0"/>
              <a:t>値</a:t>
            </a:r>
            <a:r>
              <a:rPr lang="en-US" altLang="ja-JP" dirty="0" smtClean="0"/>
              <a:t>=0.077</a:t>
            </a:r>
          </a:p>
          <a:p>
            <a:pPr lvl="2"/>
            <a:r>
              <a:rPr lang="en-US" altLang="ja-JP" dirty="0" smtClean="0"/>
              <a:t>p </a:t>
            </a:r>
            <a:r>
              <a:rPr lang="ja-JP" altLang="en-US" dirty="0" smtClean="0"/>
              <a:t>≧ </a:t>
            </a:r>
            <a:r>
              <a:rPr lang="en-US" altLang="ja-JP" dirty="0" smtClean="0"/>
              <a:t>0.05</a:t>
            </a:r>
            <a:r>
              <a:rPr lang="ja-JP" altLang="en-US" dirty="0" smtClean="0"/>
              <a:t>より 帰無仮説が採択される</a:t>
            </a:r>
            <a:endParaRPr lang="en-US" altLang="ja-JP" dirty="0" smtClean="0"/>
          </a:p>
          <a:p>
            <a:pPr lvl="1"/>
            <a:r>
              <a:rPr lang="ja-JP" altLang="en-US" dirty="0" smtClean="0"/>
              <a:t>結論</a:t>
            </a:r>
            <a:endParaRPr lang="en-US" altLang="ja-JP" dirty="0" smtClean="0"/>
          </a:p>
          <a:p>
            <a:pPr lvl="2"/>
            <a:r>
              <a:rPr lang="ja-JP" altLang="en-US" b="1" dirty="0" smtClean="0"/>
              <a:t>有意差無し</a:t>
            </a:r>
            <a:endParaRPr lang="en-US" altLang="ja-JP" b="1" dirty="0" smtClean="0"/>
          </a:p>
          <a:p>
            <a:endParaRPr kumimoji="1" lang="en-US" altLang="ja-JP" dirty="0" smtClean="0"/>
          </a:p>
          <a:p>
            <a:pPr lvl="1"/>
            <a:endParaRPr lang="en-US" altLang="ja-JP" dirty="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27</a:t>
            </a:fld>
            <a:endParaRPr kumimoji="1" lang="ja-JP" altLang="en-US"/>
          </a:p>
        </p:txBody>
      </p:sp>
    </p:spTree>
    <p:extLst>
      <p:ext uri="{BB962C8B-B14F-4D97-AF65-F5344CB8AC3E}">
        <p14:creationId xmlns:p14="http://schemas.microsoft.com/office/powerpoint/2010/main" val="21656305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出力</a:t>
            </a:r>
            <a:r>
              <a:rPr kumimoji="1" lang="en-US" altLang="ja-JP" dirty="0" smtClean="0"/>
              <a:t>: </a:t>
            </a:r>
            <a:r>
              <a:rPr kumimoji="1" lang="en-US" altLang="ja-JP" dirty="0" err="1" smtClean="0"/>
              <a:t>getForm</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28</a:t>
            </a:fld>
            <a:endParaRPr kumimoji="1" lang="ja-JP" alt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268760"/>
            <a:ext cx="8942412" cy="5250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09382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出力</a:t>
            </a:r>
            <a:r>
              <a:rPr lang="en-US" altLang="ja-JP" dirty="0" smtClean="0"/>
              <a:t>: </a:t>
            </a:r>
            <a:r>
              <a:rPr lang="en-US" altLang="ja-JP" dirty="0" err="1" smtClean="0"/>
              <a:t>validateForm</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29</a:t>
            </a:fld>
            <a:endParaRPr kumimoji="1" lang="ja-JP"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96752"/>
            <a:ext cx="8807691" cy="5183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9952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メソッドの入力</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smtClean="0"/>
              <a:t>オブジェクト指向プログラムで，メソッドに対し，データを入力する</a:t>
            </a:r>
            <a:r>
              <a:rPr lang="ja-JP" altLang="en-US" dirty="0"/>
              <a:t>方法</a:t>
            </a:r>
            <a:endParaRPr kumimoji="1" lang="en-US" altLang="ja-JP" dirty="0" smtClean="0"/>
          </a:p>
          <a:p>
            <a:pPr lvl="1"/>
            <a:r>
              <a:rPr kumimoji="1" lang="ja-JP" altLang="en-US" dirty="0" smtClean="0"/>
              <a:t>引数にデータを渡す</a:t>
            </a:r>
            <a:endParaRPr kumimoji="1" lang="en-US" altLang="ja-JP" dirty="0" smtClean="0"/>
          </a:p>
          <a:p>
            <a:pPr lvl="1"/>
            <a:r>
              <a:rPr lang="ja-JP" altLang="en-US" dirty="0" smtClean="0"/>
              <a:t>メソッドを実行するオブジェクトのフィールドに，事前にデータを渡しておく</a:t>
            </a:r>
            <a:endParaRPr lang="en-US" altLang="ja-JP" dirty="0"/>
          </a:p>
          <a:p>
            <a:pPr lvl="1"/>
            <a:r>
              <a:rPr kumimoji="1" lang="ja-JP" altLang="en-US" dirty="0" smtClean="0"/>
              <a:t>クラス変数（グローバル変数）を使用する</a:t>
            </a:r>
            <a:endParaRPr kumimoji="1" lang="en-US" altLang="ja-JP" dirty="0" smtClean="0"/>
          </a:p>
          <a:p>
            <a:endParaRPr kumimoji="1" lang="en-US" altLang="ja-JP" dirty="0" smtClean="0"/>
          </a:p>
          <a:p>
            <a:r>
              <a:rPr lang="ja-JP" altLang="en-US" dirty="0" smtClean="0"/>
              <a:t>メソッドの入力を把握するときの問題</a:t>
            </a:r>
            <a:endParaRPr kumimoji="1" lang="en-US" altLang="ja-JP" dirty="0" smtClean="0"/>
          </a:p>
          <a:p>
            <a:pPr lvl="1"/>
            <a:r>
              <a:rPr lang="ja-JP" altLang="en-US" dirty="0" smtClean="0"/>
              <a:t>メソッド実行中に使用したクラス変数</a:t>
            </a:r>
            <a:r>
              <a:rPr lang="ja-JP" altLang="en-US" dirty="0"/>
              <a:t>を</a:t>
            </a:r>
            <a:r>
              <a:rPr lang="ja-JP" altLang="en-US" dirty="0" smtClean="0"/>
              <a:t>把握するには，メソッドの呼び出し関係を追う必要がある</a:t>
            </a:r>
            <a:endParaRPr lang="en-US" altLang="ja-JP" dirty="0" smtClean="0"/>
          </a:p>
          <a:p>
            <a:pPr lvl="1"/>
            <a:r>
              <a:rPr lang="ja-JP" altLang="en-US" dirty="0" smtClean="0"/>
              <a:t>引数やオブジェクトの持つフィールドは全てが使われるわけではない</a:t>
            </a:r>
            <a:endParaRPr kumimoji="1" lang="en-US" altLang="ja-JP" dirty="0" smtClean="0"/>
          </a:p>
          <a:p>
            <a:pPr lvl="1"/>
            <a:endParaRPr kumimoji="1" lang="en-US" altLang="ja-JP" dirty="0" smtClean="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487070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例：</a:t>
            </a:r>
            <a:r>
              <a:rPr lang="ja-JP" altLang="en-US" sz="3600" dirty="0"/>
              <a:t>クラス変数へ</a:t>
            </a:r>
            <a:r>
              <a:rPr lang="ja-JP" altLang="en-US" sz="3600" dirty="0" smtClean="0"/>
              <a:t>の明示的でないアクセス</a:t>
            </a:r>
            <a:endParaRPr kumimoji="1" lang="ja-JP" altLang="en-US" sz="3600" dirty="0"/>
          </a:p>
        </p:txBody>
      </p:sp>
      <p:sp>
        <p:nvSpPr>
          <p:cNvPr id="5" name="正方形/長方形 4"/>
          <p:cNvSpPr/>
          <p:nvPr/>
        </p:nvSpPr>
        <p:spPr>
          <a:xfrm>
            <a:off x="179512" y="1978838"/>
            <a:ext cx="4572000" cy="3693319"/>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r>
              <a:rPr lang="en-US" altLang="ja-JP" sz="1100" dirty="0"/>
              <a:t> private </a:t>
            </a:r>
            <a:r>
              <a:rPr lang="en-US" altLang="ja-JP" sz="1100" dirty="0" err="1"/>
              <a:t>GakuseiForm</a:t>
            </a:r>
            <a:r>
              <a:rPr lang="en-US" altLang="ja-JP" sz="1100" dirty="0"/>
              <a:t> </a:t>
            </a:r>
            <a:r>
              <a:rPr lang="en-US" altLang="ja-JP" sz="1100" dirty="0" err="1"/>
              <a:t>getForm</a:t>
            </a:r>
            <a:r>
              <a:rPr lang="en-US" altLang="ja-JP" sz="1100" dirty="0"/>
              <a:t>(final </a:t>
            </a:r>
            <a:r>
              <a:rPr lang="en-US" altLang="ja-JP" sz="1100" dirty="0" err="1"/>
              <a:t>GakuseiKeyForm</a:t>
            </a:r>
            <a:r>
              <a:rPr lang="en-US" altLang="ja-JP" sz="1100" dirty="0"/>
              <a:t> </a:t>
            </a:r>
            <a:r>
              <a:rPr lang="en-US" altLang="ja-JP" sz="1100" dirty="0" err="1"/>
              <a:t>keyForm</a:t>
            </a:r>
            <a:r>
              <a:rPr lang="en-US" altLang="ja-JP" sz="1100" dirty="0"/>
              <a:t>)</a:t>
            </a:r>
          </a:p>
          <a:p>
            <a:r>
              <a:rPr lang="en-US" altLang="ja-JP" sz="1100" dirty="0"/>
              <a:t>            throws </a:t>
            </a:r>
            <a:r>
              <a:rPr lang="en-US" altLang="ja-JP" sz="1100" dirty="0" err="1"/>
              <a:t>ServiceException</a:t>
            </a:r>
            <a:r>
              <a:rPr lang="en-US" altLang="ja-JP" sz="1100" dirty="0"/>
              <a:t> {</a:t>
            </a:r>
          </a:p>
          <a:p>
            <a:r>
              <a:rPr lang="en-US" altLang="ja-JP" sz="1100" dirty="0"/>
              <a:t>        </a:t>
            </a:r>
            <a:r>
              <a:rPr lang="en-US" altLang="ja-JP" sz="1100" dirty="0" err="1"/>
              <a:t>GakuseiForm</a:t>
            </a:r>
            <a:r>
              <a:rPr lang="en-US" altLang="ja-JP" sz="1100" dirty="0"/>
              <a:t> form = null;</a:t>
            </a:r>
          </a:p>
          <a:p>
            <a:endParaRPr lang="ja-JP" altLang="en-US" sz="1100" dirty="0"/>
          </a:p>
          <a:p>
            <a:r>
              <a:rPr lang="ja-JP" altLang="en-US" sz="1100" dirty="0"/>
              <a:t>        </a:t>
            </a:r>
            <a:r>
              <a:rPr lang="en-US" altLang="ja-JP" sz="1100" dirty="0"/>
              <a:t>// id == 0 </a:t>
            </a:r>
            <a:r>
              <a:rPr lang="ja-JP" altLang="en-US" sz="1100" dirty="0"/>
              <a:t>の場合、新規作成とみなす</a:t>
            </a:r>
          </a:p>
          <a:p>
            <a:r>
              <a:rPr lang="en-US" altLang="ja-JP" sz="1100" dirty="0"/>
              <a:t>        if (</a:t>
            </a:r>
            <a:r>
              <a:rPr lang="en-US" altLang="ja-JP" sz="1100" dirty="0" err="1"/>
              <a:t>keyForm.getId</a:t>
            </a:r>
            <a:r>
              <a:rPr lang="en-US" altLang="ja-JP" sz="1100" dirty="0"/>
              <a:t>() == 0) {</a:t>
            </a:r>
          </a:p>
          <a:p>
            <a:r>
              <a:rPr lang="en-US" altLang="ja-JP" sz="1100" dirty="0"/>
              <a:t>            form = new </a:t>
            </a:r>
            <a:r>
              <a:rPr lang="en-US" altLang="ja-JP" sz="1100" dirty="0" err="1"/>
              <a:t>GakuseiForm</a:t>
            </a:r>
            <a:r>
              <a:rPr lang="en-US" altLang="ja-JP" sz="1100" dirty="0"/>
              <a:t>();</a:t>
            </a:r>
          </a:p>
          <a:p>
            <a:r>
              <a:rPr lang="en-US" altLang="ja-JP" sz="1100" dirty="0"/>
              <a:t>        } else {</a:t>
            </a:r>
          </a:p>
          <a:p>
            <a:r>
              <a:rPr lang="en-US" altLang="ja-JP" sz="1100" dirty="0"/>
              <a:t>            </a:t>
            </a:r>
            <a:r>
              <a:rPr lang="en-US" altLang="ja-JP" sz="1100" dirty="0" err="1"/>
              <a:t>Gakusei</a:t>
            </a:r>
            <a:r>
              <a:rPr lang="en-US" altLang="ja-JP" sz="1100" dirty="0"/>
              <a:t> user = (</a:t>
            </a:r>
            <a:r>
              <a:rPr lang="en-US" altLang="ja-JP" sz="1100" dirty="0" err="1"/>
              <a:t>Gakusei</a:t>
            </a:r>
            <a:r>
              <a:rPr lang="en-US" altLang="ja-JP" sz="1100" dirty="0"/>
              <a:t>) </a:t>
            </a:r>
            <a:r>
              <a:rPr lang="en-US" altLang="ja-JP" sz="1100" dirty="0" err="1"/>
              <a:t>ServiceFacotry.</a:t>
            </a:r>
            <a:r>
              <a:rPr lang="en-US" altLang="ja-JP" sz="1100" i="1" dirty="0" err="1"/>
              <a:t>getService</a:t>
            </a:r>
            <a:r>
              <a:rPr lang="en-US" altLang="ja-JP" sz="1100" i="1" dirty="0"/>
              <a:t>(</a:t>
            </a:r>
          </a:p>
          <a:p>
            <a:r>
              <a:rPr lang="en-US" altLang="ja-JP" sz="1100" dirty="0"/>
              <a:t>                    </a:t>
            </a:r>
            <a:r>
              <a:rPr lang="en-US" altLang="ja-JP" sz="1100" dirty="0" err="1"/>
              <a:t>IUserService.class</a:t>
            </a:r>
            <a:r>
              <a:rPr lang="en-US" altLang="ja-JP" sz="1100" dirty="0"/>
              <a:t>)</a:t>
            </a:r>
          </a:p>
          <a:p>
            <a:r>
              <a:rPr lang="en-US" altLang="ja-JP" sz="1100" dirty="0"/>
              <a:t>                    .</a:t>
            </a:r>
            <a:r>
              <a:rPr lang="en-US" altLang="ja-JP" sz="1400" dirty="0">
                <a:solidFill>
                  <a:srgbClr val="FF0000"/>
                </a:solidFill>
              </a:rPr>
              <a:t>load</a:t>
            </a:r>
            <a:r>
              <a:rPr lang="en-US" altLang="ja-JP" sz="1100" dirty="0"/>
              <a:t>(</a:t>
            </a:r>
            <a:r>
              <a:rPr lang="en-US" altLang="ja-JP" sz="1100" dirty="0" err="1"/>
              <a:t>keyForm.getId</a:t>
            </a:r>
            <a:r>
              <a:rPr lang="en-US" altLang="ja-JP" sz="1100" dirty="0"/>
              <a:t>(), </a:t>
            </a:r>
            <a:r>
              <a:rPr lang="en-US" altLang="ja-JP" sz="1100" dirty="0" err="1"/>
              <a:t>UserKubun.</a:t>
            </a:r>
            <a:r>
              <a:rPr lang="en-US" altLang="ja-JP" sz="1100" i="1" dirty="0" err="1"/>
              <a:t>GAKUSEI</a:t>
            </a:r>
            <a:r>
              <a:rPr lang="en-US" altLang="ja-JP" sz="1100" i="1" dirty="0"/>
              <a:t>);</a:t>
            </a:r>
          </a:p>
          <a:p>
            <a:endParaRPr lang="ja-JP" altLang="en-US" sz="1100" dirty="0"/>
          </a:p>
          <a:p>
            <a:r>
              <a:rPr lang="en-US" altLang="ja-JP" sz="1100" dirty="0"/>
              <a:t>            form = new </a:t>
            </a:r>
            <a:r>
              <a:rPr lang="en-US" altLang="ja-JP" sz="1100" dirty="0" err="1"/>
              <a:t>GakuseiForm</a:t>
            </a:r>
            <a:r>
              <a:rPr lang="en-US" altLang="ja-JP" sz="1100" dirty="0"/>
              <a:t>(user);</a:t>
            </a:r>
          </a:p>
          <a:p>
            <a:r>
              <a:rPr lang="ja-JP" altLang="en-US" sz="1100" dirty="0"/>
              <a:t>        </a:t>
            </a:r>
            <a:r>
              <a:rPr lang="en-US" altLang="ja-JP" sz="1100" dirty="0"/>
              <a:t>}</a:t>
            </a:r>
          </a:p>
          <a:p>
            <a:endParaRPr lang="ja-JP" altLang="en-US" sz="1100" dirty="0"/>
          </a:p>
          <a:p>
            <a:r>
              <a:rPr lang="en-US" altLang="ja-JP" sz="1100" dirty="0"/>
              <a:t>        </a:t>
            </a:r>
            <a:r>
              <a:rPr lang="en-US" altLang="ja-JP" sz="1100" dirty="0" err="1"/>
              <a:t>form.setGakubuId</a:t>
            </a:r>
            <a:r>
              <a:rPr lang="en-US" altLang="ja-JP" sz="1100" dirty="0"/>
              <a:t>(</a:t>
            </a:r>
            <a:r>
              <a:rPr lang="en-US" altLang="ja-JP" sz="1100" dirty="0" err="1"/>
              <a:t>keyForm.getGakubuId</a:t>
            </a:r>
            <a:r>
              <a:rPr lang="en-US" altLang="ja-JP" sz="1100" dirty="0"/>
              <a:t>());</a:t>
            </a:r>
          </a:p>
          <a:p>
            <a:r>
              <a:rPr lang="en-US" altLang="ja-JP" sz="1100" dirty="0"/>
              <a:t>        </a:t>
            </a:r>
            <a:r>
              <a:rPr lang="en-US" altLang="ja-JP" sz="1100" dirty="0" err="1"/>
              <a:t>form.setGakkaId</a:t>
            </a:r>
            <a:r>
              <a:rPr lang="en-US" altLang="ja-JP" sz="1100" dirty="0"/>
              <a:t>(</a:t>
            </a:r>
            <a:r>
              <a:rPr lang="en-US" altLang="ja-JP" sz="1100" dirty="0" err="1"/>
              <a:t>keyForm.getGakkaId</a:t>
            </a:r>
            <a:r>
              <a:rPr lang="en-US" altLang="ja-JP" sz="1100" dirty="0"/>
              <a:t>());</a:t>
            </a:r>
          </a:p>
          <a:p>
            <a:r>
              <a:rPr lang="en-US" altLang="ja-JP" sz="1100" dirty="0"/>
              <a:t>        </a:t>
            </a:r>
            <a:r>
              <a:rPr lang="en-US" altLang="ja-JP" sz="1100" dirty="0" err="1"/>
              <a:t>form.setCourseId</a:t>
            </a:r>
            <a:r>
              <a:rPr lang="en-US" altLang="ja-JP" sz="1100" dirty="0"/>
              <a:t>(</a:t>
            </a:r>
            <a:r>
              <a:rPr lang="en-US" altLang="ja-JP" sz="1100" dirty="0" err="1"/>
              <a:t>keyForm.getCourseId</a:t>
            </a:r>
            <a:r>
              <a:rPr lang="en-US" altLang="ja-JP" sz="1100" dirty="0"/>
              <a:t>());</a:t>
            </a:r>
          </a:p>
          <a:p>
            <a:endParaRPr lang="ja-JP" altLang="en-US" sz="1100" dirty="0"/>
          </a:p>
          <a:p>
            <a:r>
              <a:rPr lang="en-US" altLang="ja-JP" sz="1100" dirty="0"/>
              <a:t>        return form;</a:t>
            </a:r>
          </a:p>
          <a:p>
            <a:r>
              <a:rPr lang="ja-JP" altLang="en-US" sz="1100" dirty="0"/>
              <a:t>    </a:t>
            </a:r>
            <a:r>
              <a:rPr lang="en-US" altLang="ja-JP" sz="1100" dirty="0"/>
              <a:t>}</a:t>
            </a:r>
            <a:endParaRPr lang="ja-JP" altLang="en-US" sz="1100" dirty="0"/>
          </a:p>
        </p:txBody>
      </p:sp>
      <p:cxnSp>
        <p:nvCxnSpPr>
          <p:cNvPr id="7" name="直線矢印コネクタ 6"/>
          <p:cNvCxnSpPr>
            <a:endCxn id="11" idx="1"/>
          </p:cNvCxnSpPr>
          <p:nvPr/>
        </p:nvCxnSpPr>
        <p:spPr>
          <a:xfrm flipV="1">
            <a:off x="1403648" y="2236222"/>
            <a:ext cx="4683406" cy="14808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6087054" y="2051556"/>
            <a:ext cx="774571" cy="369332"/>
          </a:xfrm>
          <a:prstGeom prst="rect">
            <a:avLst/>
          </a:prstGeom>
          <a:noFill/>
        </p:spPr>
        <p:txBody>
          <a:bodyPr wrap="none" rtlCol="0">
            <a:spAutoFit/>
          </a:bodyPr>
          <a:lstStyle/>
          <a:p>
            <a:r>
              <a:rPr kumimoji="1" lang="en-US" altLang="ja-JP" dirty="0" smtClean="0"/>
              <a:t>load()</a:t>
            </a:r>
            <a:endParaRPr kumimoji="1" lang="ja-JP" altLang="en-US" dirty="0"/>
          </a:p>
        </p:txBody>
      </p:sp>
      <p:cxnSp>
        <p:nvCxnSpPr>
          <p:cNvPr id="13" name="直線矢印コネクタ 12"/>
          <p:cNvCxnSpPr/>
          <p:nvPr/>
        </p:nvCxnSpPr>
        <p:spPr>
          <a:xfrm>
            <a:off x="6300192" y="2420888"/>
            <a:ext cx="9720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6442279" y="2420888"/>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22" name="テキスト ボックス 21"/>
          <p:cNvSpPr txBox="1"/>
          <p:nvPr/>
        </p:nvSpPr>
        <p:spPr>
          <a:xfrm>
            <a:off x="5438982" y="2780928"/>
            <a:ext cx="3005951" cy="369332"/>
          </a:xfrm>
          <a:prstGeom prst="rect">
            <a:avLst/>
          </a:prstGeom>
          <a:noFill/>
        </p:spPr>
        <p:txBody>
          <a:bodyPr wrap="none" rtlCol="0">
            <a:spAutoFit/>
          </a:bodyPr>
          <a:lstStyle/>
          <a:p>
            <a:r>
              <a:rPr lang="en-US" altLang="ja-JP" dirty="0" err="1" smtClean="0"/>
              <a:t>UserserviceImple.getDAO</a:t>
            </a:r>
            <a:r>
              <a:rPr lang="en-US" altLang="ja-JP" dirty="0" smtClean="0"/>
              <a:t>()</a:t>
            </a:r>
            <a:endParaRPr kumimoji="1" lang="ja-JP" altLang="en-US" dirty="0"/>
          </a:p>
        </p:txBody>
      </p:sp>
      <p:cxnSp>
        <p:nvCxnSpPr>
          <p:cNvPr id="25" name="直線矢印コネクタ 24"/>
          <p:cNvCxnSpPr/>
          <p:nvPr/>
        </p:nvCxnSpPr>
        <p:spPr>
          <a:xfrm>
            <a:off x="6442279" y="3150260"/>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5006934" y="3609732"/>
            <a:ext cx="4245586" cy="369332"/>
          </a:xfrm>
          <a:prstGeom prst="rect">
            <a:avLst/>
          </a:prstGeom>
          <a:noFill/>
        </p:spPr>
        <p:txBody>
          <a:bodyPr wrap="none" rtlCol="0">
            <a:spAutoFit/>
          </a:bodyPr>
          <a:lstStyle/>
          <a:p>
            <a:r>
              <a:rPr kumimoji="1" lang="en-US" altLang="ja-JP" dirty="0" err="1" smtClean="0"/>
              <a:t>HibernateDAOFactory.getDAOFactory</a:t>
            </a:r>
            <a:r>
              <a:rPr kumimoji="1" lang="en-US" altLang="ja-JP" dirty="0" smtClean="0"/>
              <a:t>()</a:t>
            </a:r>
            <a:endParaRPr kumimoji="1" lang="ja-JP" altLang="en-US" dirty="0"/>
          </a:p>
        </p:txBody>
      </p:sp>
      <p:cxnSp>
        <p:nvCxnSpPr>
          <p:cNvPr id="29" name="直線矢印コネクタ 28"/>
          <p:cNvCxnSpPr/>
          <p:nvPr/>
        </p:nvCxnSpPr>
        <p:spPr>
          <a:xfrm>
            <a:off x="6435806" y="3937248"/>
            <a:ext cx="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31"/>
          <p:cNvSpPr txBox="1"/>
          <p:nvPr/>
        </p:nvSpPr>
        <p:spPr>
          <a:xfrm>
            <a:off x="5041160" y="4513312"/>
            <a:ext cx="3275256" cy="369332"/>
          </a:xfrm>
          <a:prstGeom prst="rect">
            <a:avLst/>
          </a:prstGeom>
          <a:noFill/>
        </p:spPr>
        <p:txBody>
          <a:bodyPr wrap="none" rtlCol="0">
            <a:spAutoFit/>
          </a:bodyPr>
          <a:lstStyle/>
          <a:p>
            <a:r>
              <a:rPr kumimoji="1" lang="en-US" altLang="ja-JP" dirty="0" err="1" smtClean="0"/>
              <a:t>HibernateUtil.currentSession</a:t>
            </a:r>
            <a:r>
              <a:rPr kumimoji="1" lang="en-US" altLang="ja-JP" dirty="0" smtClean="0"/>
              <a:t>()</a:t>
            </a:r>
            <a:endParaRPr kumimoji="1" lang="ja-JP" altLang="en-US" dirty="0"/>
          </a:p>
        </p:txBody>
      </p:sp>
      <p:cxnSp>
        <p:nvCxnSpPr>
          <p:cNvPr id="34" name="直線矢印コネクタ 33"/>
          <p:cNvCxnSpPr/>
          <p:nvPr/>
        </p:nvCxnSpPr>
        <p:spPr>
          <a:xfrm>
            <a:off x="6372200" y="488264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860032" y="5386700"/>
            <a:ext cx="3829895" cy="369332"/>
          </a:xfrm>
          <a:prstGeom prst="rect">
            <a:avLst/>
          </a:prstGeom>
          <a:noFill/>
        </p:spPr>
        <p:txBody>
          <a:bodyPr wrap="none" rtlCol="0">
            <a:spAutoFit/>
          </a:bodyPr>
          <a:lstStyle/>
          <a:p>
            <a:r>
              <a:rPr kumimoji="1" lang="ja-JP" altLang="en-US" dirty="0" smtClean="0"/>
              <a:t>クラス変数： </a:t>
            </a:r>
            <a:r>
              <a:rPr kumimoji="1" lang="en-US" altLang="ja-JP" dirty="0" err="1" smtClean="0">
                <a:solidFill>
                  <a:srgbClr val="FF0000"/>
                </a:solidFill>
              </a:rPr>
              <a:t>HibernateUtil.SESSION</a:t>
            </a:r>
            <a:endParaRPr kumimoji="1" lang="ja-JP" altLang="en-US" dirty="0">
              <a:solidFill>
                <a:srgbClr val="FF0000"/>
              </a:solidFill>
            </a:endParaRPr>
          </a:p>
        </p:txBody>
      </p:sp>
      <p:sp>
        <p:nvSpPr>
          <p:cNvPr id="37" name="テキスト ボックス 36"/>
          <p:cNvSpPr txBox="1"/>
          <p:nvPr/>
        </p:nvSpPr>
        <p:spPr>
          <a:xfrm>
            <a:off x="6516216" y="5026660"/>
            <a:ext cx="595035" cy="338554"/>
          </a:xfrm>
          <a:prstGeom prst="rect">
            <a:avLst/>
          </a:prstGeom>
          <a:noFill/>
        </p:spPr>
        <p:txBody>
          <a:bodyPr wrap="none" rtlCol="0">
            <a:spAutoFit/>
          </a:bodyPr>
          <a:lstStyle/>
          <a:p>
            <a:r>
              <a:rPr kumimoji="1" lang="en-US" altLang="ja-JP" sz="1600" i="1" dirty="0" smtClean="0"/>
              <a:t>read</a:t>
            </a:r>
            <a:endParaRPr kumimoji="1" lang="ja-JP" altLang="en-US" sz="1600" i="1" dirty="0"/>
          </a:p>
        </p:txBody>
      </p:sp>
      <p:sp>
        <p:nvSpPr>
          <p:cNvPr id="38" name="テキスト ボックス 37"/>
          <p:cNvSpPr txBox="1"/>
          <p:nvPr/>
        </p:nvSpPr>
        <p:spPr>
          <a:xfrm>
            <a:off x="6550559" y="3140368"/>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39" name="テキスト ボックス 38"/>
          <p:cNvSpPr txBox="1"/>
          <p:nvPr/>
        </p:nvSpPr>
        <p:spPr>
          <a:xfrm>
            <a:off x="6522230" y="3981182"/>
            <a:ext cx="490840" cy="338554"/>
          </a:xfrm>
          <a:prstGeom prst="rect">
            <a:avLst/>
          </a:prstGeom>
          <a:noFill/>
        </p:spPr>
        <p:txBody>
          <a:bodyPr wrap="none" rtlCol="0">
            <a:spAutoFit/>
          </a:bodyPr>
          <a:lstStyle/>
          <a:p>
            <a:r>
              <a:rPr kumimoji="1" lang="en-US" altLang="ja-JP" sz="1600" i="1" dirty="0" smtClean="0"/>
              <a:t>call</a:t>
            </a:r>
            <a:endParaRPr kumimoji="1" lang="ja-JP" altLang="en-US" sz="1600" i="1" dirty="0"/>
          </a:p>
        </p:txBody>
      </p:sp>
      <p:sp>
        <p:nvSpPr>
          <p:cNvPr id="42" name="四角形吹き出し 41"/>
          <p:cNvSpPr/>
          <p:nvPr/>
        </p:nvSpPr>
        <p:spPr>
          <a:xfrm>
            <a:off x="5239043" y="5925959"/>
            <a:ext cx="3744416" cy="455369"/>
          </a:xfrm>
          <a:prstGeom prst="wedgeRectCallout">
            <a:avLst>
              <a:gd name="adj1" fmla="val -15542"/>
              <a:gd name="adj2" fmla="val -79291"/>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a:t>データベースのセッション管理変数</a:t>
            </a:r>
          </a:p>
        </p:txBody>
      </p:sp>
      <p:sp>
        <p:nvSpPr>
          <p:cNvPr id="45" name="テキスト ボックス 44"/>
          <p:cNvSpPr txBox="1"/>
          <p:nvPr/>
        </p:nvSpPr>
        <p:spPr>
          <a:xfrm>
            <a:off x="307876" y="5662989"/>
            <a:ext cx="2941831" cy="646331"/>
          </a:xfrm>
          <a:prstGeom prst="rect">
            <a:avLst/>
          </a:prstGeom>
          <a:noFill/>
        </p:spPr>
        <p:txBody>
          <a:bodyPr wrap="none" rtlCol="0">
            <a:spAutoFit/>
          </a:bodyPr>
          <a:lstStyle/>
          <a:p>
            <a:r>
              <a:rPr kumimoji="1" lang="en-US" altLang="ja-JP" dirty="0" smtClean="0"/>
              <a:t>※ </a:t>
            </a:r>
            <a:r>
              <a:rPr kumimoji="1" lang="ja-JP" altLang="en-US" dirty="0" smtClean="0"/>
              <a:t>和歌山大学</a:t>
            </a:r>
            <a:r>
              <a:rPr lang="ja-JP" altLang="en-US" dirty="0"/>
              <a:t>教務</a:t>
            </a:r>
            <a:r>
              <a:rPr kumimoji="1" lang="ja-JP" altLang="en-US" dirty="0" smtClean="0"/>
              <a:t>システム</a:t>
            </a:r>
            <a:endParaRPr kumimoji="1" lang="en-US" altLang="ja-JP" dirty="0" smtClean="0"/>
          </a:p>
          <a:p>
            <a:r>
              <a:rPr lang="en-US" altLang="ja-JP" dirty="0"/>
              <a:t> </a:t>
            </a:r>
            <a:r>
              <a:rPr lang="en-US" altLang="ja-JP" dirty="0" smtClean="0"/>
              <a:t>   </a:t>
            </a:r>
            <a:r>
              <a:rPr lang="ja-JP" altLang="en-US" dirty="0" smtClean="0"/>
              <a:t>ソースコードより抜粋</a:t>
            </a:r>
            <a:endParaRPr kumimoji="1" lang="ja-JP" altLang="en-US" dirty="0"/>
          </a:p>
        </p:txBody>
      </p:sp>
      <p:sp>
        <p:nvSpPr>
          <p:cNvPr id="48" name="スライド番号プレースホルダー 47"/>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3" name="テキスト ボックス 2"/>
          <p:cNvSpPr txBox="1"/>
          <p:nvPr/>
        </p:nvSpPr>
        <p:spPr>
          <a:xfrm>
            <a:off x="467544" y="1268760"/>
            <a:ext cx="4100803" cy="646331"/>
          </a:xfrm>
          <a:prstGeom prst="rect">
            <a:avLst/>
          </a:prstGeom>
          <a:noFill/>
        </p:spPr>
        <p:txBody>
          <a:bodyPr wrap="none" rtlCol="0">
            <a:spAutoFit/>
          </a:bodyPr>
          <a:lstStyle/>
          <a:p>
            <a:r>
              <a:rPr kumimoji="1" lang="ja-JP" altLang="en-US" dirty="0" smtClean="0"/>
              <a:t>このメソッド内で直接は，</a:t>
            </a:r>
            <a:r>
              <a:rPr lang="ja-JP" altLang="en-US" dirty="0" smtClean="0"/>
              <a:t>データベースの</a:t>
            </a:r>
            <a:endParaRPr lang="en-US" altLang="ja-JP" dirty="0" smtClean="0"/>
          </a:p>
          <a:p>
            <a:r>
              <a:rPr lang="ja-JP" altLang="en-US" dirty="0" smtClean="0"/>
              <a:t>セッション管理変数にアクセスしていない</a:t>
            </a:r>
            <a:endParaRPr kumimoji="1" lang="ja-JP" altLang="en-US" dirty="0"/>
          </a:p>
        </p:txBody>
      </p:sp>
      <p:sp>
        <p:nvSpPr>
          <p:cNvPr id="6" name="テキスト ボックス 5"/>
          <p:cNvSpPr txBox="1"/>
          <p:nvPr/>
        </p:nvSpPr>
        <p:spPr>
          <a:xfrm>
            <a:off x="5580112" y="1547500"/>
            <a:ext cx="3212739" cy="369332"/>
          </a:xfrm>
          <a:prstGeom prst="rect">
            <a:avLst/>
          </a:prstGeom>
          <a:noFill/>
        </p:spPr>
        <p:txBody>
          <a:bodyPr wrap="none" rtlCol="0">
            <a:spAutoFit/>
          </a:bodyPr>
          <a:lstStyle/>
          <a:p>
            <a:r>
              <a:rPr kumimoji="1" lang="ja-JP" altLang="en-US" dirty="0" smtClean="0"/>
              <a:t>メソッドの呼び出し先でアクセス</a:t>
            </a:r>
            <a:endParaRPr kumimoji="1" lang="ja-JP" altLang="en-US" dirty="0"/>
          </a:p>
        </p:txBody>
      </p:sp>
    </p:spTree>
    <p:extLst>
      <p:ext uri="{BB962C8B-B14F-4D97-AF65-F5344CB8AC3E}">
        <p14:creationId xmlns:p14="http://schemas.microsoft.com/office/powerpoint/2010/main" val="3547371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par>
                                <p:cTn id="20" presetID="10" presetClass="entr" presetSubtype="0" fill="hold" nodeType="with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fade">
                                      <p:cBhvr>
                                        <p:cTn id="22" dur="500"/>
                                        <p:tgtEl>
                                          <p:spTgt spid="2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fade">
                                      <p:cBhvr>
                                        <p:cTn id="25" dur="500"/>
                                        <p:tgtEl>
                                          <p:spTgt spid="27"/>
                                        </p:tgtEl>
                                      </p:cBhvr>
                                    </p:animEffect>
                                  </p:childTnLst>
                                </p:cTn>
                              </p:par>
                              <p:par>
                                <p:cTn id="26" presetID="10" presetClass="entr" presetSubtype="0" fill="hold"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fade">
                                      <p:cBhvr>
                                        <p:cTn id="28" dur="500"/>
                                        <p:tgtEl>
                                          <p:spTgt spid="2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500"/>
                                        <p:tgtEl>
                                          <p:spTgt spid="32"/>
                                        </p:tgtEl>
                                      </p:cBhvr>
                                    </p:animEffect>
                                  </p:childTnLst>
                                </p:cTn>
                              </p:par>
                              <p:par>
                                <p:cTn id="32" presetID="10" presetClass="entr" presetSubtype="0" fill="hold" nodeType="with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fade">
                                      <p:cBhvr>
                                        <p:cTn id="34" dur="500"/>
                                        <p:tgtEl>
                                          <p:spTgt spid="3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7"/>
                                        </p:tgtEl>
                                        <p:attrNameLst>
                                          <p:attrName>style.visibility</p:attrName>
                                        </p:attrNameLst>
                                      </p:cBhvr>
                                      <p:to>
                                        <p:strVal val="visible"/>
                                      </p:to>
                                    </p:set>
                                    <p:animEffect transition="in" filter="fade">
                                      <p:cBhvr>
                                        <p:cTn id="37" dur="500"/>
                                        <p:tgtEl>
                                          <p:spTgt spid="3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8"/>
                                        </p:tgtEl>
                                        <p:attrNameLst>
                                          <p:attrName>style.visibility</p:attrName>
                                        </p:attrNameLst>
                                      </p:cBhvr>
                                      <p:to>
                                        <p:strVal val="visible"/>
                                      </p:to>
                                    </p:set>
                                    <p:animEffect transition="in" filter="fade">
                                      <p:cBhvr>
                                        <p:cTn id="40" dur="500"/>
                                        <p:tgtEl>
                                          <p:spTgt spid="3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500"/>
                                        <p:tgtEl>
                                          <p:spTgt spid="3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6" grpId="0"/>
      <p:bldP spid="22" grpId="0"/>
      <p:bldP spid="27" grpId="0"/>
      <p:bldP spid="32" grpId="0"/>
      <p:bldP spid="37" grpId="0"/>
      <p:bldP spid="38" grpId="0"/>
      <p:bldP spid="39"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例</a:t>
            </a:r>
            <a:r>
              <a:rPr kumimoji="1" lang="en-US" altLang="ja-JP" sz="3600" dirty="0" smtClean="0"/>
              <a:t>:</a:t>
            </a:r>
            <a:r>
              <a:rPr kumimoji="1" lang="ja-JP" altLang="en-US" sz="3600" dirty="0" smtClean="0"/>
              <a:t>引数の</a:t>
            </a:r>
            <a:r>
              <a:rPr lang="ja-JP" altLang="en-US" sz="3600" dirty="0" smtClean="0"/>
              <a:t>フィールドへのアクセスの把握</a:t>
            </a:r>
            <a:endParaRPr kumimoji="1" lang="ja-JP" altLang="en-US" sz="3600" dirty="0"/>
          </a:p>
        </p:txBody>
      </p:sp>
      <p:sp>
        <p:nvSpPr>
          <p:cNvPr id="4" name="正方形/長方形 3"/>
          <p:cNvSpPr/>
          <p:nvPr/>
        </p:nvSpPr>
        <p:spPr>
          <a:xfrm>
            <a:off x="251520" y="2208346"/>
            <a:ext cx="4752528" cy="3139321"/>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r>
              <a:rPr lang="en-US" altLang="ja-JP" sz="1200" dirty="0"/>
              <a:t> protected </a:t>
            </a:r>
            <a:r>
              <a:rPr lang="en-US" altLang="ja-JP" sz="1200" dirty="0" err="1"/>
              <a:t>boolean</a:t>
            </a:r>
            <a:r>
              <a:rPr lang="en-US" altLang="ja-JP" sz="1200" dirty="0"/>
              <a:t> </a:t>
            </a:r>
            <a:r>
              <a:rPr lang="en-US" altLang="ja-JP" sz="1200" dirty="0" err="1"/>
              <a:t>validateForm</a:t>
            </a:r>
            <a:r>
              <a:rPr lang="en-US" altLang="ja-JP" sz="1200" dirty="0"/>
              <a:t>(final </a:t>
            </a:r>
            <a:r>
              <a:rPr lang="en-US" altLang="ja-JP" sz="1200" dirty="0" err="1"/>
              <a:t>HttpServletRequest</a:t>
            </a:r>
            <a:r>
              <a:rPr lang="en-US" altLang="ja-JP" sz="1200" dirty="0"/>
              <a:t> </a:t>
            </a:r>
            <a:r>
              <a:rPr lang="en-US" altLang="ja-JP" sz="1200" dirty="0" smtClean="0"/>
              <a:t>request</a:t>
            </a:r>
            <a:r>
              <a:rPr lang="en-US" altLang="ja-JP" sz="1200" dirty="0"/>
              <a:t>,</a:t>
            </a:r>
          </a:p>
          <a:p>
            <a:r>
              <a:rPr lang="en-US" altLang="ja-JP" sz="1200" dirty="0"/>
              <a:t>            final </a:t>
            </a:r>
            <a:r>
              <a:rPr lang="en-US" altLang="ja-JP" sz="1200" dirty="0" err="1"/>
              <a:t>UserForm</a:t>
            </a:r>
            <a:r>
              <a:rPr lang="en-US" altLang="ja-JP" sz="1200" dirty="0"/>
              <a:t> </a:t>
            </a:r>
            <a:r>
              <a:rPr lang="en-US" altLang="ja-JP" sz="1200" dirty="0">
                <a:solidFill>
                  <a:srgbClr val="0070C0"/>
                </a:solidFill>
              </a:rPr>
              <a:t>form</a:t>
            </a:r>
            <a:r>
              <a:rPr lang="en-US" altLang="ja-JP" sz="1200" dirty="0"/>
              <a:t>) throws </a:t>
            </a:r>
            <a:r>
              <a:rPr lang="en-US" altLang="ja-JP" sz="1200" dirty="0" err="1"/>
              <a:t>ServiceException</a:t>
            </a:r>
            <a:r>
              <a:rPr lang="en-US" altLang="ja-JP" sz="1200" dirty="0"/>
              <a:t> {</a:t>
            </a:r>
          </a:p>
          <a:p>
            <a:endParaRPr lang="ja-JP" altLang="en-US" sz="1200" dirty="0"/>
          </a:p>
          <a:p>
            <a:r>
              <a:rPr lang="en-US" altLang="ja-JP" sz="1200" dirty="0"/>
              <a:t>        if (</a:t>
            </a:r>
            <a:r>
              <a:rPr lang="en-US" altLang="ja-JP" sz="1200" dirty="0" err="1"/>
              <a:t>form.</a:t>
            </a:r>
            <a:r>
              <a:rPr lang="en-US" altLang="ja-JP" sz="1400" dirty="0" err="1">
                <a:solidFill>
                  <a:srgbClr val="FF0000"/>
                </a:solidFill>
              </a:rPr>
              <a:t>getId</a:t>
            </a:r>
            <a:r>
              <a:rPr lang="en-US" altLang="ja-JP" sz="1200" dirty="0"/>
              <a:t>() == 0) {</a:t>
            </a:r>
          </a:p>
          <a:p>
            <a:r>
              <a:rPr lang="en-US" altLang="ja-JP" sz="1200" dirty="0"/>
              <a:t>            User </a:t>
            </a:r>
            <a:r>
              <a:rPr lang="en-US" altLang="ja-JP" sz="1200" dirty="0" err="1"/>
              <a:t>user</a:t>
            </a:r>
            <a:r>
              <a:rPr lang="en-US" altLang="ja-JP" sz="1200" dirty="0"/>
              <a:t> </a:t>
            </a:r>
            <a:r>
              <a:rPr lang="en-US" altLang="ja-JP" sz="1200" dirty="0" smtClean="0"/>
              <a:t>= </a:t>
            </a:r>
            <a:r>
              <a:rPr lang="en-US" altLang="ja-JP" sz="1200" dirty="0" err="1" smtClean="0"/>
              <a:t>ServiceFacotry</a:t>
            </a:r>
            <a:endParaRPr lang="en-US" altLang="ja-JP" sz="1200" dirty="0" smtClean="0"/>
          </a:p>
          <a:p>
            <a:r>
              <a:rPr lang="en-US" altLang="ja-JP" sz="1200" dirty="0" smtClean="0"/>
              <a:t>                    .</a:t>
            </a:r>
            <a:r>
              <a:rPr lang="en-US" altLang="ja-JP" sz="1200" i="1" dirty="0" err="1" smtClean="0"/>
              <a:t>getService</a:t>
            </a:r>
            <a:r>
              <a:rPr lang="en-US" altLang="ja-JP" sz="1200" i="1" dirty="0" smtClean="0"/>
              <a:t>(</a:t>
            </a:r>
            <a:r>
              <a:rPr lang="en-US" altLang="ja-JP" sz="1200" i="1" dirty="0" err="1" smtClean="0"/>
              <a:t>IUserService.class</a:t>
            </a:r>
            <a:r>
              <a:rPr lang="en-US" altLang="ja-JP" sz="1200" i="1" dirty="0"/>
              <a:t>)</a:t>
            </a:r>
          </a:p>
          <a:p>
            <a:r>
              <a:rPr lang="en-US" altLang="ja-JP" sz="1200" dirty="0"/>
              <a:t>                    .</a:t>
            </a:r>
            <a:r>
              <a:rPr lang="en-US" altLang="ja-JP" sz="1200" dirty="0" err="1"/>
              <a:t>findByUserID</a:t>
            </a:r>
            <a:r>
              <a:rPr lang="en-US" altLang="ja-JP" sz="1200" dirty="0"/>
              <a:t>(</a:t>
            </a:r>
            <a:r>
              <a:rPr lang="en-US" altLang="ja-JP" sz="1200" dirty="0" err="1"/>
              <a:t>form.</a:t>
            </a:r>
            <a:r>
              <a:rPr lang="en-US" altLang="ja-JP" sz="1200" dirty="0" err="1">
                <a:solidFill>
                  <a:srgbClr val="FF0000"/>
                </a:solidFill>
              </a:rPr>
              <a:t>get</a:t>
            </a:r>
            <a:r>
              <a:rPr lang="en-US" altLang="ja-JP" sz="1400" dirty="0" err="1">
                <a:solidFill>
                  <a:srgbClr val="FF0000"/>
                </a:solidFill>
              </a:rPr>
              <a:t>UserId</a:t>
            </a:r>
            <a:r>
              <a:rPr lang="en-US" altLang="ja-JP" sz="1200" dirty="0"/>
              <a:t>(),</a:t>
            </a:r>
          </a:p>
          <a:p>
            <a:r>
              <a:rPr lang="en-US" altLang="ja-JP" sz="1200" dirty="0"/>
              <a:t>                       </a:t>
            </a:r>
            <a:r>
              <a:rPr lang="en-US" altLang="ja-JP" sz="1200" dirty="0" err="1" smtClean="0"/>
              <a:t>UserKubun.</a:t>
            </a:r>
            <a:r>
              <a:rPr lang="en-US" altLang="ja-JP" sz="1200" i="1" dirty="0" err="1" smtClean="0"/>
              <a:t>valueOf</a:t>
            </a:r>
            <a:r>
              <a:rPr lang="en-US" altLang="ja-JP" sz="1200" i="1" dirty="0" smtClean="0"/>
              <a:t>(</a:t>
            </a:r>
            <a:r>
              <a:rPr lang="en-US" altLang="ja-JP" sz="1200" i="1" dirty="0" err="1" smtClean="0"/>
              <a:t>form.</a:t>
            </a:r>
            <a:r>
              <a:rPr lang="en-US" altLang="ja-JP" sz="1400" i="1" dirty="0" err="1" smtClean="0">
                <a:solidFill>
                  <a:srgbClr val="FF0000"/>
                </a:solidFill>
              </a:rPr>
              <a:t>getUserKubun</a:t>
            </a:r>
            <a:r>
              <a:rPr lang="en-US" altLang="ja-JP" sz="1200" i="1" dirty="0"/>
              <a:t>()));</a:t>
            </a:r>
          </a:p>
          <a:p>
            <a:endParaRPr lang="ja-JP" altLang="en-US" sz="1200" dirty="0"/>
          </a:p>
          <a:p>
            <a:r>
              <a:rPr lang="en-US" altLang="ja-JP" sz="1200" dirty="0"/>
              <a:t>            if (user != null) {</a:t>
            </a:r>
          </a:p>
          <a:p>
            <a:r>
              <a:rPr lang="en-US" altLang="ja-JP" sz="1200" dirty="0"/>
              <a:t>                </a:t>
            </a:r>
            <a:r>
              <a:rPr lang="en-US" altLang="ja-JP" sz="1200" dirty="0" err="1"/>
              <a:t>addError</a:t>
            </a:r>
            <a:r>
              <a:rPr lang="en-US" altLang="ja-JP" sz="1200" dirty="0"/>
              <a:t>(request, "errors.ucm02.exist.user");</a:t>
            </a:r>
          </a:p>
          <a:p>
            <a:r>
              <a:rPr lang="en-US" altLang="ja-JP" sz="1200" dirty="0"/>
              <a:t>                return false;</a:t>
            </a:r>
          </a:p>
          <a:p>
            <a:r>
              <a:rPr lang="ja-JP" altLang="en-US" sz="1200" dirty="0"/>
              <a:t>            </a:t>
            </a:r>
            <a:r>
              <a:rPr lang="en-US" altLang="ja-JP" sz="1200" dirty="0"/>
              <a:t>}</a:t>
            </a:r>
          </a:p>
          <a:p>
            <a:r>
              <a:rPr lang="ja-JP" altLang="en-US" sz="1200" dirty="0"/>
              <a:t>        </a:t>
            </a:r>
            <a:r>
              <a:rPr lang="en-US" altLang="ja-JP" sz="1200" dirty="0"/>
              <a:t>}</a:t>
            </a:r>
          </a:p>
          <a:p>
            <a:r>
              <a:rPr lang="en-US" altLang="ja-JP" sz="1200" dirty="0"/>
              <a:t>        return true;</a:t>
            </a:r>
          </a:p>
          <a:p>
            <a:r>
              <a:rPr lang="ja-JP" altLang="en-US" sz="1200" dirty="0"/>
              <a:t>    </a:t>
            </a:r>
            <a:r>
              <a:rPr lang="en-US" altLang="ja-JP" sz="1200" dirty="0"/>
              <a:t>}</a:t>
            </a:r>
            <a:endParaRPr lang="ja-JP" altLang="en-US" sz="1200" dirty="0"/>
          </a:p>
        </p:txBody>
      </p:sp>
      <p:sp>
        <p:nvSpPr>
          <p:cNvPr id="5" name="テキスト ボックス 4"/>
          <p:cNvSpPr txBox="1"/>
          <p:nvPr/>
        </p:nvSpPr>
        <p:spPr>
          <a:xfrm>
            <a:off x="5266166" y="1484784"/>
            <a:ext cx="3190297" cy="1015663"/>
          </a:xfrm>
          <a:prstGeom prst="rect">
            <a:avLst/>
          </a:prstGeom>
          <a:noFill/>
        </p:spPr>
        <p:txBody>
          <a:bodyPr wrap="none" rtlCol="0">
            <a:spAutoFit/>
          </a:bodyPr>
          <a:lstStyle/>
          <a:p>
            <a:r>
              <a:rPr lang="ja-JP" altLang="en-US" sz="2000" dirty="0" smtClean="0"/>
              <a:t>引数で渡された</a:t>
            </a:r>
            <a:r>
              <a:rPr lang="en-US" altLang="ja-JP" sz="2000" dirty="0" smtClean="0">
                <a:solidFill>
                  <a:srgbClr val="0070C0"/>
                </a:solidFill>
              </a:rPr>
              <a:t>form</a:t>
            </a:r>
            <a:r>
              <a:rPr lang="ja-JP" altLang="en-US" sz="2000" dirty="0" smtClean="0"/>
              <a:t>の</a:t>
            </a:r>
            <a:endParaRPr lang="en-US" altLang="ja-JP" sz="2000" dirty="0" smtClean="0"/>
          </a:p>
          <a:p>
            <a:r>
              <a:rPr lang="ja-JP" altLang="en-US" sz="2000" dirty="0" smtClean="0"/>
              <a:t>フィールドのうち</a:t>
            </a:r>
            <a:endParaRPr lang="en-US" altLang="ja-JP" sz="2000" dirty="0" smtClean="0"/>
          </a:p>
          <a:p>
            <a:r>
              <a:rPr kumimoji="1" lang="ja-JP" altLang="en-US" sz="2000" dirty="0" smtClean="0"/>
              <a:t>アクセス</a:t>
            </a:r>
            <a:r>
              <a:rPr lang="ja-JP" altLang="en-US" sz="2000" dirty="0" smtClean="0"/>
              <a:t>されたのは３つだけ</a:t>
            </a:r>
            <a:endParaRPr lang="en-US" altLang="ja-JP" sz="2000" dirty="0" smtClean="0"/>
          </a:p>
        </p:txBody>
      </p:sp>
      <p:sp>
        <p:nvSpPr>
          <p:cNvPr id="7" name="テキスト ボックス 6"/>
          <p:cNvSpPr txBox="1"/>
          <p:nvPr/>
        </p:nvSpPr>
        <p:spPr>
          <a:xfrm>
            <a:off x="395536" y="5446965"/>
            <a:ext cx="2941831" cy="646331"/>
          </a:xfrm>
          <a:prstGeom prst="rect">
            <a:avLst/>
          </a:prstGeom>
          <a:noFill/>
        </p:spPr>
        <p:txBody>
          <a:bodyPr wrap="none" rtlCol="0">
            <a:spAutoFit/>
          </a:bodyPr>
          <a:lstStyle/>
          <a:p>
            <a:r>
              <a:rPr kumimoji="1" lang="en-US" altLang="ja-JP" dirty="0" smtClean="0"/>
              <a:t>※ </a:t>
            </a:r>
            <a:r>
              <a:rPr kumimoji="1" lang="ja-JP" altLang="en-US" dirty="0" smtClean="0"/>
              <a:t>和歌山大学</a:t>
            </a:r>
            <a:r>
              <a:rPr lang="ja-JP" altLang="en-US" dirty="0"/>
              <a:t>教務</a:t>
            </a:r>
            <a:r>
              <a:rPr kumimoji="1" lang="ja-JP" altLang="en-US" dirty="0" smtClean="0"/>
              <a:t>システム</a:t>
            </a:r>
            <a:endParaRPr kumimoji="1" lang="en-US" altLang="ja-JP" dirty="0" smtClean="0"/>
          </a:p>
          <a:p>
            <a:r>
              <a:rPr lang="en-US" altLang="ja-JP" dirty="0"/>
              <a:t> </a:t>
            </a:r>
            <a:r>
              <a:rPr lang="en-US" altLang="ja-JP" dirty="0" smtClean="0"/>
              <a:t>   </a:t>
            </a:r>
            <a:r>
              <a:rPr lang="ja-JP" altLang="en-US" dirty="0" smtClean="0"/>
              <a:t>ソースコードより抜粋</a:t>
            </a:r>
            <a:endParaRPr kumimoji="1" lang="ja-JP" altLang="en-US" dirty="0"/>
          </a:p>
        </p:txBody>
      </p:sp>
      <p:sp>
        <p:nvSpPr>
          <p:cNvPr id="10" name="スライド番号プレースホルダー 9"/>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3" name="テキスト ボックス 2"/>
          <p:cNvSpPr txBox="1"/>
          <p:nvPr/>
        </p:nvSpPr>
        <p:spPr>
          <a:xfrm>
            <a:off x="820193" y="1763524"/>
            <a:ext cx="3103735" cy="369332"/>
          </a:xfrm>
          <a:prstGeom prst="rect">
            <a:avLst/>
          </a:prstGeom>
          <a:noFill/>
        </p:spPr>
        <p:txBody>
          <a:bodyPr wrap="none" rtlCol="0">
            <a:spAutoFit/>
          </a:bodyPr>
          <a:lstStyle/>
          <a:p>
            <a:r>
              <a:rPr kumimoji="1" lang="ja-JP" altLang="en-US" dirty="0" smtClean="0"/>
              <a:t>引数の</a:t>
            </a:r>
            <a:r>
              <a:rPr kumimoji="1" lang="en-US" altLang="ja-JP" dirty="0" smtClean="0">
                <a:solidFill>
                  <a:srgbClr val="0070C0"/>
                </a:solidFill>
              </a:rPr>
              <a:t>form</a:t>
            </a:r>
            <a:r>
              <a:rPr kumimoji="1" lang="ja-JP" altLang="en-US" dirty="0" err="1" smtClean="0"/>
              <a:t>を検</a:t>
            </a:r>
            <a:r>
              <a:rPr kumimoji="1" lang="ja-JP" altLang="en-US" dirty="0" smtClean="0"/>
              <a:t>証するメソッド</a:t>
            </a:r>
            <a:endParaRPr kumimoji="1" lang="ja-JP" altLang="en-US" dirty="0"/>
          </a:p>
        </p:txBody>
      </p:sp>
      <p:sp>
        <p:nvSpPr>
          <p:cNvPr id="11" name="テキスト ボックス 10"/>
          <p:cNvSpPr txBox="1"/>
          <p:nvPr/>
        </p:nvSpPr>
        <p:spPr>
          <a:xfrm>
            <a:off x="5622805" y="2476972"/>
            <a:ext cx="646331" cy="369332"/>
          </a:xfrm>
          <a:prstGeom prst="rect">
            <a:avLst/>
          </a:prstGeom>
          <a:noFill/>
        </p:spPr>
        <p:txBody>
          <a:bodyPr wrap="none" rtlCol="0">
            <a:spAutoFit/>
          </a:bodyPr>
          <a:lstStyle/>
          <a:p>
            <a:r>
              <a:rPr kumimoji="1" lang="en-US" altLang="ja-JP" dirty="0" smtClean="0">
                <a:solidFill>
                  <a:srgbClr val="0070C0"/>
                </a:solidFill>
              </a:rPr>
              <a:t>form</a:t>
            </a:r>
            <a:endParaRPr kumimoji="1" lang="ja-JP" altLang="en-US" dirty="0">
              <a:solidFill>
                <a:srgbClr val="0070C0"/>
              </a:solidFill>
            </a:endParaRPr>
          </a:p>
        </p:txBody>
      </p:sp>
      <p:sp>
        <p:nvSpPr>
          <p:cNvPr id="12" name="テキスト ボックス 11"/>
          <p:cNvSpPr txBox="1"/>
          <p:nvPr/>
        </p:nvSpPr>
        <p:spPr>
          <a:xfrm>
            <a:off x="6394775" y="2731706"/>
            <a:ext cx="364202" cy="369332"/>
          </a:xfrm>
          <a:prstGeom prst="rect">
            <a:avLst/>
          </a:prstGeom>
          <a:noFill/>
        </p:spPr>
        <p:txBody>
          <a:bodyPr wrap="none" rtlCol="0">
            <a:spAutoFit/>
          </a:bodyPr>
          <a:lstStyle/>
          <a:p>
            <a:r>
              <a:rPr kumimoji="1" lang="en-US" altLang="ja-JP" dirty="0" smtClean="0"/>
              <a:t>id</a:t>
            </a:r>
            <a:endParaRPr kumimoji="1" lang="ja-JP" altLang="en-US" dirty="0"/>
          </a:p>
        </p:txBody>
      </p:sp>
      <p:cxnSp>
        <p:nvCxnSpPr>
          <p:cNvPr id="17" name="カギ線コネクタ 16"/>
          <p:cNvCxnSpPr>
            <a:stCxn id="11" idx="2"/>
            <a:endCxn id="12" idx="1"/>
          </p:cNvCxnSpPr>
          <p:nvPr/>
        </p:nvCxnSpPr>
        <p:spPr>
          <a:xfrm rot="16200000" flipH="1">
            <a:off x="6135339" y="2656936"/>
            <a:ext cx="70068" cy="44880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 name="カギ線コネクタ 22"/>
          <p:cNvCxnSpPr>
            <a:stCxn id="11" idx="2"/>
            <a:endCxn id="25" idx="1"/>
          </p:cNvCxnSpPr>
          <p:nvPr/>
        </p:nvCxnSpPr>
        <p:spPr>
          <a:xfrm rot="16200000" flipH="1">
            <a:off x="5944747" y="2847528"/>
            <a:ext cx="439400" cy="436952"/>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6382923" y="3101038"/>
            <a:ext cx="825867" cy="369332"/>
          </a:xfrm>
          <a:prstGeom prst="rect">
            <a:avLst/>
          </a:prstGeom>
          <a:noFill/>
        </p:spPr>
        <p:txBody>
          <a:bodyPr wrap="none" rtlCol="0">
            <a:spAutoFit/>
          </a:bodyPr>
          <a:lstStyle/>
          <a:p>
            <a:r>
              <a:rPr kumimoji="1" lang="en-US" altLang="ja-JP" dirty="0" err="1" smtClean="0"/>
              <a:t>userId</a:t>
            </a:r>
            <a:endParaRPr kumimoji="1" lang="ja-JP" altLang="en-US" dirty="0"/>
          </a:p>
        </p:txBody>
      </p:sp>
      <p:sp>
        <p:nvSpPr>
          <p:cNvPr id="27" name="テキスト ボックス 26"/>
          <p:cNvSpPr txBox="1"/>
          <p:nvPr/>
        </p:nvSpPr>
        <p:spPr>
          <a:xfrm>
            <a:off x="6397792" y="3491716"/>
            <a:ext cx="1300356" cy="369332"/>
          </a:xfrm>
          <a:prstGeom prst="rect">
            <a:avLst/>
          </a:prstGeom>
          <a:noFill/>
        </p:spPr>
        <p:txBody>
          <a:bodyPr wrap="none" rtlCol="0">
            <a:spAutoFit/>
          </a:bodyPr>
          <a:lstStyle/>
          <a:p>
            <a:r>
              <a:rPr kumimoji="1" lang="en-US" altLang="ja-JP" dirty="0" err="1" smtClean="0"/>
              <a:t>userKubun</a:t>
            </a:r>
            <a:endParaRPr kumimoji="1" lang="ja-JP" altLang="en-US" dirty="0"/>
          </a:p>
        </p:txBody>
      </p:sp>
      <p:cxnSp>
        <p:nvCxnSpPr>
          <p:cNvPr id="33" name="カギ線コネクタ 32"/>
          <p:cNvCxnSpPr>
            <a:stCxn id="11" idx="2"/>
            <a:endCxn id="27" idx="1"/>
          </p:cNvCxnSpPr>
          <p:nvPr/>
        </p:nvCxnSpPr>
        <p:spPr>
          <a:xfrm rot="16200000" flipH="1">
            <a:off x="5756842" y="3035432"/>
            <a:ext cx="830078" cy="451821"/>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6413214" y="4211796"/>
            <a:ext cx="1172116" cy="369332"/>
          </a:xfrm>
          <a:prstGeom prst="rect">
            <a:avLst/>
          </a:prstGeom>
          <a:noFill/>
        </p:spPr>
        <p:txBody>
          <a:bodyPr wrap="none" rtlCol="0">
            <a:spAutoFit/>
          </a:bodyPr>
          <a:lstStyle/>
          <a:p>
            <a:r>
              <a:rPr kumimoji="1" lang="en-US" altLang="ja-JP" dirty="0" smtClean="0">
                <a:solidFill>
                  <a:schemeClr val="bg2">
                    <a:lumMod val="60000"/>
                    <a:lumOff val="40000"/>
                  </a:schemeClr>
                </a:solidFill>
              </a:rPr>
              <a:t>password</a:t>
            </a:r>
          </a:p>
        </p:txBody>
      </p:sp>
      <p:sp>
        <p:nvSpPr>
          <p:cNvPr id="39" name="テキスト ボックス 38"/>
          <p:cNvSpPr txBox="1"/>
          <p:nvPr/>
        </p:nvSpPr>
        <p:spPr>
          <a:xfrm>
            <a:off x="6454932" y="3877940"/>
            <a:ext cx="761747" cy="369332"/>
          </a:xfrm>
          <a:prstGeom prst="rect">
            <a:avLst/>
          </a:prstGeom>
          <a:noFill/>
        </p:spPr>
        <p:txBody>
          <a:bodyPr wrap="none" rtlCol="0">
            <a:spAutoFit/>
          </a:bodyPr>
          <a:lstStyle/>
          <a:p>
            <a:r>
              <a:rPr kumimoji="1" lang="en-US" altLang="ja-JP" dirty="0" smtClean="0">
                <a:solidFill>
                  <a:schemeClr val="bg2">
                    <a:lumMod val="60000"/>
                    <a:lumOff val="40000"/>
                  </a:schemeClr>
                </a:solidFill>
              </a:rPr>
              <a:t>name</a:t>
            </a:r>
            <a:endParaRPr kumimoji="1" lang="ja-JP" altLang="en-US" dirty="0">
              <a:solidFill>
                <a:schemeClr val="bg2">
                  <a:lumMod val="60000"/>
                  <a:lumOff val="40000"/>
                </a:schemeClr>
              </a:solidFill>
            </a:endParaRPr>
          </a:p>
        </p:txBody>
      </p:sp>
      <p:cxnSp>
        <p:nvCxnSpPr>
          <p:cNvPr id="41" name="カギ線コネクタ 40"/>
          <p:cNvCxnSpPr>
            <a:stCxn id="11" idx="2"/>
            <a:endCxn id="39" idx="1"/>
          </p:cNvCxnSpPr>
          <p:nvPr/>
        </p:nvCxnSpPr>
        <p:spPr>
          <a:xfrm rot="16200000" flipH="1">
            <a:off x="5592300" y="3199974"/>
            <a:ext cx="1216302" cy="50896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6" name="カギ線コネクタ 45"/>
          <p:cNvCxnSpPr>
            <a:stCxn id="11" idx="2"/>
            <a:endCxn id="37" idx="1"/>
          </p:cNvCxnSpPr>
          <p:nvPr/>
        </p:nvCxnSpPr>
        <p:spPr>
          <a:xfrm rot="16200000" flipH="1">
            <a:off x="5404513" y="3387761"/>
            <a:ext cx="1550158" cy="46724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8" name="右中かっこ 47"/>
          <p:cNvSpPr/>
          <p:nvPr/>
        </p:nvSpPr>
        <p:spPr>
          <a:xfrm>
            <a:off x="7607059" y="2731706"/>
            <a:ext cx="341181" cy="114623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テキスト ボックス 48"/>
          <p:cNvSpPr txBox="1"/>
          <p:nvPr/>
        </p:nvSpPr>
        <p:spPr>
          <a:xfrm>
            <a:off x="8039107" y="2935490"/>
            <a:ext cx="997389" cy="646331"/>
          </a:xfrm>
          <a:prstGeom prst="rect">
            <a:avLst/>
          </a:prstGeom>
          <a:noFill/>
        </p:spPr>
        <p:txBody>
          <a:bodyPr wrap="none" rtlCol="0">
            <a:spAutoFit/>
          </a:bodyPr>
          <a:lstStyle/>
          <a:p>
            <a:r>
              <a:rPr kumimoji="1" lang="ja-JP" altLang="en-US" dirty="0" smtClean="0"/>
              <a:t>アクセス</a:t>
            </a:r>
            <a:endParaRPr kumimoji="1" lang="en-US" altLang="ja-JP" dirty="0" smtClean="0"/>
          </a:p>
          <a:p>
            <a:r>
              <a:rPr lang="ja-JP" altLang="en-US" dirty="0"/>
              <a:t>された</a:t>
            </a:r>
            <a:endParaRPr kumimoji="1" lang="ja-JP" altLang="en-US" dirty="0"/>
          </a:p>
        </p:txBody>
      </p:sp>
      <p:sp>
        <p:nvSpPr>
          <p:cNvPr id="50" name="テキスト ボックス 49"/>
          <p:cNvSpPr txBox="1"/>
          <p:nvPr/>
        </p:nvSpPr>
        <p:spPr>
          <a:xfrm>
            <a:off x="6785354" y="4581128"/>
            <a:ext cx="461665" cy="323165"/>
          </a:xfrm>
          <a:prstGeom prst="rect">
            <a:avLst/>
          </a:prstGeom>
          <a:noFill/>
        </p:spPr>
        <p:txBody>
          <a:bodyPr vert="eaVert" wrap="none" rtlCol="0">
            <a:spAutoFit/>
          </a:bodyPr>
          <a:lstStyle/>
          <a:p>
            <a:r>
              <a:rPr lang="en-US" altLang="ja-JP" dirty="0"/>
              <a:t>…</a:t>
            </a:r>
            <a:endParaRPr kumimoji="1" lang="ja-JP" altLang="en-US" dirty="0"/>
          </a:p>
        </p:txBody>
      </p:sp>
      <p:sp>
        <p:nvSpPr>
          <p:cNvPr id="51" name="右中かっこ 50"/>
          <p:cNvSpPr/>
          <p:nvPr/>
        </p:nvSpPr>
        <p:spPr>
          <a:xfrm>
            <a:off x="7596336" y="3910491"/>
            <a:ext cx="326038" cy="97194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テキスト ボックス 51"/>
          <p:cNvSpPr txBox="1"/>
          <p:nvPr/>
        </p:nvSpPr>
        <p:spPr>
          <a:xfrm>
            <a:off x="7967099" y="3933056"/>
            <a:ext cx="997389" cy="923330"/>
          </a:xfrm>
          <a:prstGeom prst="rect">
            <a:avLst/>
          </a:prstGeom>
          <a:noFill/>
        </p:spPr>
        <p:txBody>
          <a:bodyPr wrap="none" rtlCol="0">
            <a:spAutoFit/>
          </a:bodyPr>
          <a:lstStyle/>
          <a:p>
            <a:r>
              <a:rPr kumimoji="1" lang="ja-JP" altLang="en-US" dirty="0" smtClean="0"/>
              <a:t>アクセス</a:t>
            </a:r>
            <a:endParaRPr kumimoji="1" lang="en-US" altLang="ja-JP" dirty="0" smtClean="0"/>
          </a:p>
          <a:p>
            <a:r>
              <a:rPr kumimoji="1" lang="ja-JP" altLang="en-US" dirty="0" smtClean="0"/>
              <a:t>されて</a:t>
            </a:r>
            <a:endParaRPr kumimoji="1" lang="en-US" altLang="ja-JP" dirty="0" smtClean="0"/>
          </a:p>
          <a:p>
            <a:r>
              <a:rPr kumimoji="1" lang="ja-JP" altLang="en-US" dirty="0" smtClean="0"/>
              <a:t>いない</a:t>
            </a:r>
            <a:endParaRPr kumimoji="1" lang="ja-JP" altLang="en-US" dirty="0"/>
          </a:p>
        </p:txBody>
      </p:sp>
    </p:spTree>
    <p:extLst>
      <p:ext uri="{BB962C8B-B14F-4D97-AF65-F5344CB8AC3E}">
        <p14:creationId xmlns:p14="http://schemas.microsoft.com/office/powerpoint/2010/main" val="2090358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ー 2"/>
          <p:cNvSpPr>
            <a:spLocks noGrp="1"/>
          </p:cNvSpPr>
          <p:nvPr>
            <p:ph idx="1"/>
          </p:nvPr>
        </p:nvSpPr>
        <p:spPr>
          <a:xfrm>
            <a:off x="323850" y="1412875"/>
            <a:ext cx="8569325" cy="4392389"/>
          </a:xfrm>
        </p:spPr>
        <p:txBody>
          <a:bodyPr>
            <a:normAutofit lnSpcReduction="10000"/>
          </a:bodyPr>
          <a:lstStyle/>
          <a:p>
            <a:r>
              <a:rPr kumimoji="1" lang="ja-JP" altLang="en-US" dirty="0" smtClean="0"/>
              <a:t>以前の研究</a:t>
            </a:r>
            <a:endParaRPr kumimoji="1" lang="en-US" altLang="ja-JP" dirty="0" smtClean="0"/>
          </a:p>
          <a:p>
            <a:pPr lvl="1"/>
            <a:r>
              <a:rPr kumimoji="1" lang="ja-JP" altLang="en-US" dirty="0" smtClean="0"/>
              <a:t>データ</a:t>
            </a:r>
            <a:r>
              <a:rPr lang="ja-JP" altLang="en-US" dirty="0" smtClean="0"/>
              <a:t>フロー</a:t>
            </a:r>
            <a:r>
              <a:rPr kumimoji="1" lang="ja-JP" altLang="en-US" dirty="0" smtClean="0"/>
              <a:t>グラフによるコードナビゲーションツールを提案</a:t>
            </a:r>
            <a:r>
              <a:rPr kumimoji="1" lang="en-US" altLang="ja-JP" dirty="0" smtClean="0"/>
              <a:t>[2]</a:t>
            </a:r>
          </a:p>
          <a:p>
            <a:pPr lvl="2"/>
            <a:r>
              <a:rPr lang="ja-JP" altLang="en-US" dirty="0" smtClean="0"/>
              <a:t>ユーザの探索の手間は依然として残る</a:t>
            </a:r>
            <a:endParaRPr kumimoji="1" lang="en-US" altLang="ja-JP" dirty="0" smtClean="0"/>
          </a:p>
          <a:p>
            <a:pPr marL="0" indent="0">
              <a:buNone/>
            </a:pPr>
            <a:endParaRPr lang="en-US" altLang="ja-JP" dirty="0"/>
          </a:p>
          <a:p>
            <a:r>
              <a:rPr lang="ja-JP" altLang="en-US" dirty="0" smtClean="0"/>
              <a:t>本研究</a:t>
            </a:r>
            <a:endParaRPr lang="en-US" altLang="ja-JP" dirty="0" smtClean="0"/>
          </a:p>
          <a:p>
            <a:pPr lvl="1"/>
            <a:r>
              <a:rPr lang="ja-JP" altLang="en-US" dirty="0" smtClean="0"/>
              <a:t>自動的にプログラムを探索し，メソッドに入力され，かつ，実際にアクセスされるデータを一覧表示する</a:t>
            </a:r>
            <a:endParaRPr lang="en-US" altLang="ja-JP" dirty="0" smtClean="0"/>
          </a:p>
          <a:p>
            <a:pPr lvl="2"/>
            <a:r>
              <a:rPr lang="ja-JP" altLang="en-US" dirty="0" smtClean="0"/>
              <a:t>アクセス箇所とアクセスの種類も表示する</a:t>
            </a:r>
          </a:p>
        </p:txBody>
      </p:sp>
      <p:sp>
        <p:nvSpPr>
          <p:cNvPr id="4" name="テキスト ボックス 3"/>
          <p:cNvSpPr txBox="1"/>
          <p:nvPr/>
        </p:nvSpPr>
        <p:spPr>
          <a:xfrm>
            <a:off x="1979712" y="5958392"/>
            <a:ext cx="6771405" cy="461665"/>
          </a:xfrm>
          <a:prstGeom prst="rect">
            <a:avLst/>
          </a:prstGeom>
          <a:noFill/>
        </p:spPr>
        <p:txBody>
          <a:bodyPr wrap="none" rtlCol="0">
            <a:spAutoFit/>
          </a:bodyPr>
          <a:lstStyle/>
          <a:p>
            <a:r>
              <a:rPr lang="en-US" altLang="zh-CN" sz="1200" dirty="0" smtClean="0">
                <a:ea typeface="ＭＳ Ｐゴシック" pitchFamily="50" charset="-128"/>
              </a:rPr>
              <a:t>[2]:</a:t>
            </a:r>
            <a:r>
              <a:rPr lang="en-US" altLang="zh-CN" sz="1200" dirty="0" smtClean="0">
                <a:latin typeface="ＭＳ Ｐゴシック" pitchFamily="50" charset="-128"/>
                <a:ea typeface="ＭＳ Ｐゴシック" pitchFamily="50" charset="-128"/>
              </a:rPr>
              <a:t> </a:t>
            </a:r>
            <a:r>
              <a:rPr lang="zh-CN" altLang="en-US" sz="1200" dirty="0">
                <a:latin typeface="ＭＳ Ｐゴシック" pitchFamily="50" charset="-128"/>
                <a:ea typeface="ＭＳ Ｐゴシック" pitchFamily="50" charset="-128"/>
              </a:rPr>
              <a:t>悦田 翔悟</a:t>
            </a:r>
            <a:r>
              <a:rPr lang="ja-JP" altLang="en-US" sz="1200" dirty="0" err="1">
                <a:latin typeface="ＭＳ Ｐゴシック" pitchFamily="50" charset="-128"/>
                <a:ea typeface="ＭＳ Ｐゴシック" pitchFamily="50" charset="-128"/>
              </a:rPr>
              <a:t>，</a:t>
            </a:r>
            <a:r>
              <a:rPr lang="zh-CN" altLang="en-US" sz="1200" dirty="0">
                <a:latin typeface="ＭＳ Ｐゴシック" pitchFamily="50" charset="-128"/>
                <a:ea typeface="ＭＳ Ｐゴシック" pitchFamily="50" charset="-128"/>
              </a:rPr>
              <a:t>石尾 隆</a:t>
            </a:r>
            <a:r>
              <a:rPr lang="ja-JP" altLang="en-US" sz="1200" dirty="0" err="1">
                <a:latin typeface="ＭＳ Ｐゴシック" pitchFamily="50" charset="-128"/>
                <a:ea typeface="ＭＳ Ｐゴシック" pitchFamily="50" charset="-128"/>
              </a:rPr>
              <a:t>，</a:t>
            </a:r>
            <a:r>
              <a:rPr lang="zh-CN" altLang="en-US" sz="1200" dirty="0">
                <a:latin typeface="ＭＳ Ｐゴシック" pitchFamily="50" charset="-128"/>
                <a:ea typeface="ＭＳ Ｐゴシック" pitchFamily="50" charset="-128"/>
              </a:rPr>
              <a:t>井上 克郎 </a:t>
            </a:r>
            <a:r>
              <a:rPr lang="ja-JP" altLang="en-US" sz="1200" dirty="0">
                <a:latin typeface="ＭＳ Ｐゴシック" pitchFamily="50" charset="-128"/>
                <a:ea typeface="ＭＳ Ｐゴシック" pitchFamily="50" charset="-128"/>
              </a:rPr>
              <a:t>「</a:t>
            </a:r>
            <a:r>
              <a:rPr lang="ja-JP" altLang="en-US" sz="1200" dirty="0"/>
              <a:t>変数間データフローグラフを用いたソースコード間の移動支援」</a:t>
            </a:r>
            <a:endParaRPr lang="en-US" altLang="ja-JP" sz="1200" dirty="0"/>
          </a:p>
          <a:p>
            <a:r>
              <a:rPr lang="ja-JP" altLang="en-US" sz="1200" dirty="0"/>
              <a:t>情報処理学会研究報告</a:t>
            </a:r>
            <a:r>
              <a:rPr lang="en-US" altLang="ja-JP" sz="1200" dirty="0"/>
              <a:t>, Vol.2011-SE-171, No.12, </a:t>
            </a:r>
            <a:r>
              <a:rPr lang="en-US" altLang="ja-JP" sz="1200" dirty="0" smtClean="0"/>
              <a:t>pp.1-8</a:t>
            </a:r>
            <a:endParaRPr lang="ja-JP" altLang="en-US" sz="1200" dirty="0">
              <a:latin typeface="ＭＳ Ｐゴシック" pitchFamily="50" charset="-128"/>
              <a:ea typeface="ＭＳ Ｐゴシック"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20425327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77" name="正方形/長方形 76"/>
          <p:cNvSpPr/>
          <p:nvPr/>
        </p:nvSpPr>
        <p:spPr>
          <a:xfrm>
            <a:off x="251520" y="3645024"/>
            <a:ext cx="2256459" cy="92333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altLang="ja-JP" dirty="0" smtClean="0"/>
              <a:t>   void </a:t>
            </a:r>
            <a:r>
              <a:rPr lang="en-US" altLang="ja-JP" dirty="0" err="1" smtClean="0"/>
              <a:t>setData</a:t>
            </a:r>
            <a:r>
              <a:rPr lang="en-US" altLang="ja-JP" dirty="0" smtClean="0"/>
              <a:t>() { </a:t>
            </a:r>
          </a:p>
          <a:p>
            <a:r>
              <a:rPr lang="en-US" altLang="ja-JP" dirty="0"/>
              <a:t> </a:t>
            </a:r>
            <a:r>
              <a:rPr lang="en-US" altLang="ja-JP" dirty="0" smtClean="0"/>
              <a:t>           …..</a:t>
            </a:r>
          </a:p>
          <a:p>
            <a:r>
              <a:rPr lang="en-US" altLang="ja-JP" dirty="0"/>
              <a:t> </a:t>
            </a:r>
            <a:r>
              <a:rPr lang="en-US" altLang="ja-JP" dirty="0" smtClean="0"/>
              <a:t>  }</a:t>
            </a:r>
          </a:p>
        </p:txBody>
      </p:sp>
      <p:sp>
        <p:nvSpPr>
          <p:cNvPr id="78" name="下矢印 77"/>
          <p:cNvSpPr/>
          <p:nvPr/>
        </p:nvSpPr>
        <p:spPr>
          <a:xfrm rot="16200000">
            <a:off x="2702078" y="3934655"/>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p:cNvSpPr txBox="1"/>
          <p:nvPr/>
        </p:nvSpPr>
        <p:spPr>
          <a:xfrm>
            <a:off x="467544" y="4712370"/>
            <a:ext cx="1752403" cy="369332"/>
          </a:xfrm>
          <a:prstGeom prst="rect">
            <a:avLst/>
          </a:prstGeom>
          <a:noFill/>
        </p:spPr>
        <p:txBody>
          <a:bodyPr wrap="none" rtlCol="0">
            <a:spAutoFit/>
          </a:bodyPr>
          <a:lstStyle/>
          <a:p>
            <a:r>
              <a:rPr kumimoji="1" lang="ja-JP" altLang="en-US" dirty="0" smtClean="0"/>
              <a:t>注目するメソッド</a:t>
            </a:r>
            <a:endParaRPr kumimoji="1" lang="ja-JP" altLang="en-US" dirty="0"/>
          </a:p>
        </p:txBody>
      </p:sp>
      <p:sp>
        <p:nvSpPr>
          <p:cNvPr id="80" name="テキスト ボックス 79"/>
          <p:cNvSpPr txBox="1"/>
          <p:nvPr/>
        </p:nvSpPr>
        <p:spPr>
          <a:xfrm>
            <a:off x="2919848" y="2708920"/>
            <a:ext cx="1101584" cy="369332"/>
          </a:xfrm>
          <a:prstGeom prst="rect">
            <a:avLst/>
          </a:prstGeom>
          <a:noFill/>
        </p:spPr>
        <p:txBody>
          <a:bodyPr wrap="none" rtlCol="0">
            <a:spAutoFit/>
          </a:bodyPr>
          <a:lstStyle/>
          <a:p>
            <a:r>
              <a:rPr kumimoji="1" lang="ja-JP" altLang="en-US" dirty="0" smtClean="0"/>
              <a:t>メソッド名</a:t>
            </a:r>
            <a:endParaRPr kumimoji="1" lang="ja-JP" altLang="en-US" dirty="0"/>
          </a:p>
        </p:txBody>
      </p:sp>
      <p:sp>
        <p:nvSpPr>
          <p:cNvPr id="81" name="テキスト ボックス 80"/>
          <p:cNvSpPr txBox="1"/>
          <p:nvPr/>
        </p:nvSpPr>
        <p:spPr>
          <a:xfrm>
            <a:off x="4014689" y="2991799"/>
            <a:ext cx="526106" cy="369332"/>
          </a:xfrm>
          <a:prstGeom prst="rect">
            <a:avLst/>
          </a:prstGeom>
          <a:noFill/>
        </p:spPr>
        <p:txBody>
          <a:bodyPr wrap="none" rtlCol="0">
            <a:spAutoFit/>
          </a:bodyPr>
          <a:lstStyle/>
          <a:p>
            <a:r>
              <a:rPr kumimoji="1" lang="en-US" altLang="ja-JP" dirty="0" smtClean="0"/>
              <a:t>this</a:t>
            </a:r>
            <a:endParaRPr kumimoji="1" lang="ja-JP" altLang="en-US" dirty="0"/>
          </a:p>
        </p:txBody>
      </p:sp>
      <p:cxnSp>
        <p:nvCxnSpPr>
          <p:cNvPr id="82" name="カギ線コネクタ 81"/>
          <p:cNvCxnSpPr>
            <a:stCxn id="80" idx="2"/>
            <a:endCxn id="81" idx="1"/>
          </p:cNvCxnSpPr>
          <p:nvPr/>
        </p:nvCxnSpPr>
        <p:spPr>
          <a:xfrm rot="16200000" flipH="1">
            <a:off x="3693558" y="2855333"/>
            <a:ext cx="98213" cy="54404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3" name="テキスト ボックス 82"/>
          <p:cNvSpPr txBox="1"/>
          <p:nvPr/>
        </p:nvSpPr>
        <p:spPr>
          <a:xfrm>
            <a:off x="3639928" y="4374396"/>
            <a:ext cx="763351" cy="369332"/>
          </a:xfrm>
          <a:prstGeom prst="rect">
            <a:avLst/>
          </a:prstGeom>
          <a:noFill/>
        </p:spPr>
        <p:txBody>
          <a:bodyPr wrap="none" rtlCol="0">
            <a:spAutoFit/>
          </a:bodyPr>
          <a:lstStyle/>
          <a:p>
            <a:r>
              <a:rPr lang="ja-JP" altLang="en-US" dirty="0" smtClean="0"/>
              <a:t>引数</a:t>
            </a:r>
            <a:r>
              <a:rPr lang="en-US" altLang="ja-JP" dirty="0" smtClean="0"/>
              <a:t>1</a:t>
            </a:r>
            <a:endParaRPr kumimoji="1" lang="ja-JP" altLang="en-US" dirty="0"/>
          </a:p>
        </p:txBody>
      </p:sp>
      <p:cxnSp>
        <p:nvCxnSpPr>
          <p:cNvPr id="85" name="カギ線コネクタ 84"/>
          <p:cNvCxnSpPr>
            <a:stCxn id="80" idx="2"/>
            <a:endCxn id="83" idx="1"/>
          </p:cNvCxnSpPr>
          <p:nvPr/>
        </p:nvCxnSpPr>
        <p:spPr>
          <a:xfrm rot="16200000" flipH="1">
            <a:off x="2814879" y="3734013"/>
            <a:ext cx="1480810" cy="16928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7" name="テキスト ボックス 86"/>
          <p:cNvSpPr txBox="1"/>
          <p:nvPr/>
        </p:nvSpPr>
        <p:spPr>
          <a:xfrm>
            <a:off x="3679876" y="5382508"/>
            <a:ext cx="1914948" cy="369332"/>
          </a:xfrm>
          <a:prstGeom prst="rect">
            <a:avLst/>
          </a:prstGeom>
          <a:noFill/>
        </p:spPr>
        <p:txBody>
          <a:bodyPr wrap="none" rtlCol="0">
            <a:spAutoFit/>
          </a:bodyPr>
          <a:lstStyle/>
          <a:p>
            <a:r>
              <a:rPr kumimoji="1" lang="ja-JP" altLang="en-US" dirty="0" smtClean="0"/>
              <a:t>クラス変数</a:t>
            </a:r>
            <a:r>
              <a:rPr kumimoji="1" lang="en-US" altLang="ja-JP" dirty="0" smtClean="0"/>
              <a:t>1</a:t>
            </a:r>
            <a:r>
              <a:rPr kumimoji="1" lang="ja-JP" altLang="en-US" dirty="0" smtClean="0"/>
              <a:t>： </a:t>
            </a:r>
            <a:r>
              <a:rPr kumimoji="1" lang="en-US" altLang="ja-JP" dirty="0" smtClean="0"/>
              <a:t>RW</a:t>
            </a:r>
            <a:endParaRPr kumimoji="1" lang="ja-JP" altLang="en-US" dirty="0"/>
          </a:p>
        </p:txBody>
      </p:sp>
      <p:cxnSp>
        <p:nvCxnSpPr>
          <p:cNvPr id="89" name="カギ線コネクタ 88"/>
          <p:cNvCxnSpPr>
            <a:stCxn id="80" idx="2"/>
            <a:endCxn id="87" idx="1"/>
          </p:cNvCxnSpPr>
          <p:nvPr/>
        </p:nvCxnSpPr>
        <p:spPr>
          <a:xfrm rot="16200000" flipH="1">
            <a:off x="2330797" y="4218095"/>
            <a:ext cx="2488922" cy="2092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91" name="テキスト ボックス 90"/>
          <p:cNvSpPr txBox="1"/>
          <p:nvPr/>
        </p:nvSpPr>
        <p:spPr>
          <a:xfrm>
            <a:off x="4432016" y="3337705"/>
            <a:ext cx="1495922" cy="369332"/>
          </a:xfrm>
          <a:prstGeom prst="rect">
            <a:avLst/>
          </a:prstGeom>
          <a:noFill/>
        </p:spPr>
        <p:txBody>
          <a:bodyPr wrap="none" rtlCol="0">
            <a:spAutoFit/>
          </a:bodyPr>
          <a:lstStyle/>
          <a:p>
            <a:r>
              <a:rPr kumimoji="1" lang="ja-JP" altLang="en-US" dirty="0" smtClean="0"/>
              <a:t>フィールド </a:t>
            </a:r>
            <a:r>
              <a:rPr kumimoji="1" lang="en-US" altLang="ja-JP" dirty="0" smtClean="0"/>
              <a:t>: R</a:t>
            </a:r>
            <a:endParaRPr kumimoji="1" lang="ja-JP" altLang="en-US" dirty="0"/>
          </a:p>
        </p:txBody>
      </p:sp>
      <p:cxnSp>
        <p:nvCxnSpPr>
          <p:cNvPr id="92" name="カギ線コネクタ 91"/>
          <p:cNvCxnSpPr>
            <a:stCxn id="81" idx="2"/>
            <a:endCxn id="91" idx="1"/>
          </p:cNvCxnSpPr>
          <p:nvPr/>
        </p:nvCxnSpPr>
        <p:spPr>
          <a:xfrm rot="16200000" flipH="1">
            <a:off x="4274259" y="3364614"/>
            <a:ext cx="161240" cy="15427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99" name="テキスト ボックス 98"/>
          <p:cNvSpPr txBox="1"/>
          <p:nvPr/>
        </p:nvSpPr>
        <p:spPr>
          <a:xfrm>
            <a:off x="4933934" y="3922023"/>
            <a:ext cx="1547218" cy="369332"/>
          </a:xfrm>
          <a:prstGeom prst="rect">
            <a:avLst/>
          </a:prstGeom>
          <a:noFill/>
        </p:spPr>
        <p:txBody>
          <a:bodyPr wrap="none" rtlCol="0">
            <a:spAutoFit/>
          </a:bodyPr>
          <a:lstStyle/>
          <a:p>
            <a:r>
              <a:rPr kumimoji="1" lang="ja-JP" altLang="en-US" dirty="0" smtClean="0"/>
              <a:t>フィールド </a:t>
            </a:r>
            <a:r>
              <a:rPr kumimoji="1" lang="en-US" altLang="ja-JP" dirty="0" smtClean="0"/>
              <a:t>: W</a:t>
            </a:r>
            <a:endParaRPr kumimoji="1" lang="ja-JP" altLang="en-US" dirty="0"/>
          </a:p>
        </p:txBody>
      </p:sp>
      <p:cxnSp>
        <p:nvCxnSpPr>
          <p:cNvPr id="100" name="カギ線コネクタ 99"/>
          <p:cNvCxnSpPr>
            <a:endCxn id="99" idx="1"/>
          </p:cNvCxnSpPr>
          <p:nvPr/>
        </p:nvCxnSpPr>
        <p:spPr>
          <a:xfrm rot="16200000" flipH="1">
            <a:off x="4629765" y="3802519"/>
            <a:ext cx="425111" cy="183227"/>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04" name="テキスト ボックス 103"/>
          <p:cNvSpPr txBox="1"/>
          <p:nvPr/>
        </p:nvSpPr>
        <p:spPr>
          <a:xfrm>
            <a:off x="4438192" y="4815736"/>
            <a:ext cx="1633332" cy="369332"/>
          </a:xfrm>
          <a:prstGeom prst="rect">
            <a:avLst/>
          </a:prstGeom>
          <a:noFill/>
        </p:spPr>
        <p:txBody>
          <a:bodyPr wrap="none" rtlCol="0">
            <a:spAutoFit/>
          </a:bodyPr>
          <a:lstStyle/>
          <a:p>
            <a:r>
              <a:rPr kumimoji="1" lang="ja-JP" altLang="en-US" dirty="0" smtClean="0"/>
              <a:t>フィールド </a:t>
            </a:r>
            <a:r>
              <a:rPr kumimoji="1" lang="en-US" altLang="ja-JP" dirty="0" smtClean="0"/>
              <a:t>: RW</a:t>
            </a:r>
            <a:endParaRPr kumimoji="1" lang="ja-JP" altLang="en-US" dirty="0"/>
          </a:p>
        </p:txBody>
      </p:sp>
      <p:cxnSp>
        <p:nvCxnSpPr>
          <p:cNvPr id="105" name="カギ線コネクタ 104"/>
          <p:cNvCxnSpPr>
            <a:stCxn id="83" idx="2"/>
            <a:endCxn id="104" idx="1"/>
          </p:cNvCxnSpPr>
          <p:nvPr/>
        </p:nvCxnSpPr>
        <p:spPr>
          <a:xfrm rot="16200000" flipH="1">
            <a:off x="4101561" y="4663771"/>
            <a:ext cx="256674" cy="41658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7" name="カギ線コネクタ 106"/>
          <p:cNvCxnSpPr>
            <a:stCxn id="87" idx="2"/>
            <a:endCxn id="109" idx="1"/>
          </p:cNvCxnSpPr>
          <p:nvPr/>
        </p:nvCxnSpPr>
        <p:spPr>
          <a:xfrm rot="16200000" flipH="1">
            <a:off x="4562284" y="5826906"/>
            <a:ext cx="516830" cy="36669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09" name="テキスト ボックス 108"/>
          <p:cNvSpPr txBox="1"/>
          <p:nvPr/>
        </p:nvSpPr>
        <p:spPr>
          <a:xfrm>
            <a:off x="5004048" y="6084004"/>
            <a:ext cx="1633332" cy="369332"/>
          </a:xfrm>
          <a:prstGeom prst="rect">
            <a:avLst/>
          </a:prstGeom>
          <a:noFill/>
        </p:spPr>
        <p:txBody>
          <a:bodyPr wrap="none" rtlCol="0">
            <a:spAutoFit/>
          </a:bodyPr>
          <a:lstStyle/>
          <a:p>
            <a:r>
              <a:rPr kumimoji="1" lang="ja-JP" altLang="en-US" dirty="0" smtClean="0"/>
              <a:t>フィールド </a:t>
            </a:r>
            <a:r>
              <a:rPr kumimoji="1" lang="en-US" altLang="ja-JP" dirty="0" smtClean="0"/>
              <a:t>: RW</a:t>
            </a:r>
            <a:endParaRPr kumimoji="1" lang="ja-JP" altLang="en-US" dirty="0"/>
          </a:p>
        </p:txBody>
      </p:sp>
      <p:sp>
        <p:nvSpPr>
          <p:cNvPr id="110" name="テキスト ボックス 109"/>
          <p:cNvSpPr txBox="1"/>
          <p:nvPr/>
        </p:nvSpPr>
        <p:spPr>
          <a:xfrm>
            <a:off x="3691409" y="4843445"/>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11" name="テキスト ボックス 110"/>
          <p:cNvSpPr txBox="1"/>
          <p:nvPr/>
        </p:nvSpPr>
        <p:spPr>
          <a:xfrm>
            <a:off x="3783857" y="5800161"/>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113" name="テキスト ボックス 112"/>
          <p:cNvSpPr txBox="1"/>
          <p:nvPr/>
        </p:nvSpPr>
        <p:spPr>
          <a:xfrm>
            <a:off x="5525456" y="4322713"/>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5" name="コンテンツ プレースホルダー 4"/>
          <p:cNvSpPr>
            <a:spLocks noGrp="1"/>
          </p:cNvSpPr>
          <p:nvPr>
            <p:ph idx="1"/>
          </p:nvPr>
        </p:nvSpPr>
        <p:spPr>
          <a:xfrm>
            <a:off x="323850" y="1412875"/>
            <a:ext cx="8569325" cy="1347475"/>
          </a:xfrm>
        </p:spPr>
        <p:txBody>
          <a:bodyPr>
            <a:normAutofit fontScale="92500" lnSpcReduction="10000"/>
          </a:bodyPr>
          <a:lstStyle/>
          <a:p>
            <a:r>
              <a:rPr lang="ja-JP" altLang="en-US" sz="2400" dirty="0" smtClean="0"/>
              <a:t>注目するメソッドに入力されるデータのうち，実際にアクセス</a:t>
            </a:r>
            <a:r>
              <a:rPr lang="ja-JP" altLang="en-US" sz="2400" dirty="0"/>
              <a:t>される</a:t>
            </a:r>
            <a:r>
              <a:rPr lang="ja-JP" altLang="en-US" sz="2400" dirty="0" smtClean="0"/>
              <a:t>変数</a:t>
            </a:r>
            <a:r>
              <a:rPr lang="ja-JP" altLang="en-US" sz="2400" dirty="0"/>
              <a:t>や</a:t>
            </a:r>
            <a:r>
              <a:rPr lang="ja-JP" altLang="en-US" sz="2400" dirty="0" smtClean="0"/>
              <a:t>フィールドを可視化</a:t>
            </a:r>
            <a:endParaRPr lang="en-US" altLang="ja-JP" sz="2400" dirty="0" smtClean="0"/>
          </a:p>
          <a:p>
            <a:pPr lvl="1"/>
            <a:r>
              <a:rPr lang="ja-JP" altLang="en-US" sz="2000" dirty="0" smtClean="0"/>
              <a:t>変数やフィールドに対して，</a:t>
            </a:r>
            <a:r>
              <a:rPr lang="ja-JP" altLang="en-US" sz="2000" dirty="0"/>
              <a:t>読み書きいずれが</a:t>
            </a:r>
            <a:r>
              <a:rPr lang="ja-JP" altLang="en-US" sz="2000" dirty="0" smtClean="0"/>
              <a:t>されるか，</a:t>
            </a:r>
            <a:r>
              <a:rPr lang="ja-JP" altLang="en-US" sz="2000" dirty="0"/>
              <a:t>読み書き</a:t>
            </a:r>
            <a:r>
              <a:rPr lang="ja-JP" altLang="en-US" sz="2000" dirty="0" smtClean="0"/>
              <a:t>を行ったメソッドも表示</a:t>
            </a:r>
            <a:endParaRPr kumimoji="1" lang="ja-JP" altLang="en-US" dirty="0"/>
          </a:p>
        </p:txBody>
      </p:sp>
      <p:sp>
        <p:nvSpPr>
          <p:cNvPr id="3" name="スライド番号プレースホルダー 2"/>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
        <p:nvSpPr>
          <p:cNvPr id="4" name="四角形吹き出し 3"/>
          <p:cNvSpPr/>
          <p:nvPr/>
        </p:nvSpPr>
        <p:spPr>
          <a:xfrm>
            <a:off x="6169389" y="3078250"/>
            <a:ext cx="1258523" cy="517667"/>
          </a:xfrm>
          <a:prstGeom prst="wedgeRectCallout">
            <a:avLst>
              <a:gd name="adj1" fmla="val -61605"/>
              <a:gd name="adj2" fmla="val 3389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i="1" dirty="0">
                <a:solidFill>
                  <a:schemeClr val="tx1"/>
                </a:solidFill>
              </a:rPr>
              <a:t>メソッド：</a:t>
            </a:r>
            <a:r>
              <a:rPr lang="en-US" altLang="ja-JP" i="1" dirty="0">
                <a:solidFill>
                  <a:schemeClr val="tx1"/>
                </a:solidFill>
              </a:rPr>
              <a:t>R </a:t>
            </a:r>
            <a:endParaRPr lang="ja-JP" altLang="en-US" i="1" dirty="0">
              <a:solidFill>
                <a:schemeClr val="tx1"/>
              </a:solidFill>
            </a:endParaRPr>
          </a:p>
        </p:txBody>
      </p:sp>
      <p:sp>
        <p:nvSpPr>
          <p:cNvPr id="34" name="四角形吹き出し 33"/>
          <p:cNvSpPr/>
          <p:nvPr/>
        </p:nvSpPr>
        <p:spPr>
          <a:xfrm>
            <a:off x="6631338" y="3833564"/>
            <a:ext cx="1256331" cy="517667"/>
          </a:xfrm>
          <a:prstGeom prst="wedgeRectCallout">
            <a:avLst>
              <a:gd name="adj1" fmla="val -57056"/>
              <a:gd name="adj2" fmla="val 8869"/>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i="1" dirty="0">
                <a:solidFill>
                  <a:schemeClr val="tx1"/>
                </a:solidFill>
              </a:rPr>
              <a:t>メソッド</a:t>
            </a:r>
            <a:r>
              <a:rPr lang="ja-JP" altLang="en-US" i="1" dirty="0" smtClean="0">
                <a:solidFill>
                  <a:schemeClr val="tx1"/>
                </a:solidFill>
              </a:rPr>
              <a:t>：</a:t>
            </a:r>
            <a:r>
              <a:rPr lang="en-US" altLang="ja-JP" i="1" dirty="0" smtClean="0">
                <a:solidFill>
                  <a:schemeClr val="tx1"/>
                </a:solidFill>
              </a:rPr>
              <a:t>W</a:t>
            </a:r>
          </a:p>
          <a:p>
            <a:r>
              <a:rPr lang="en-US" altLang="ja-JP" i="1" dirty="0" smtClean="0">
                <a:solidFill>
                  <a:schemeClr val="tx1"/>
                </a:solidFill>
              </a:rPr>
              <a:t>…</a:t>
            </a:r>
            <a:endParaRPr lang="ja-JP" altLang="en-US" i="1" dirty="0">
              <a:solidFill>
                <a:schemeClr val="tx1"/>
              </a:solidFill>
            </a:endParaRPr>
          </a:p>
        </p:txBody>
      </p:sp>
      <p:sp>
        <p:nvSpPr>
          <p:cNvPr id="36" name="四角形吹き出し 35"/>
          <p:cNvSpPr/>
          <p:nvPr/>
        </p:nvSpPr>
        <p:spPr>
          <a:xfrm>
            <a:off x="5956478" y="5480135"/>
            <a:ext cx="1418369" cy="517667"/>
          </a:xfrm>
          <a:prstGeom prst="wedgeRectCallout">
            <a:avLst>
              <a:gd name="adj1" fmla="val -67064"/>
              <a:gd name="adj2" fmla="val 445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600" i="1" dirty="0">
                <a:solidFill>
                  <a:schemeClr val="tx1"/>
                </a:solidFill>
              </a:rPr>
              <a:t>メソッド：</a:t>
            </a:r>
            <a:r>
              <a:rPr lang="en-US" altLang="ja-JP" sz="1600" i="1" dirty="0">
                <a:solidFill>
                  <a:schemeClr val="tx1"/>
                </a:solidFill>
              </a:rPr>
              <a:t>RW </a:t>
            </a:r>
            <a:endParaRPr lang="ja-JP" altLang="en-US" sz="1600" i="1" dirty="0">
              <a:solidFill>
                <a:schemeClr val="tx1"/>
              </a:solidFill>
            </a:endParaRPr>
          </a:p>
        </p:txBody>
      </p:sp>
      <p:sp>
        <p:nvSpPr>
          <p:cNvPr id="38" name="四角形吹き出し 37"/>
          <p:cNvSpPr/>
          <p:nvPr/>
        </p:nvSpPr>
        <p:spPr>
          <a:xfrm>
            <a:off x="6516216" y="4764332"/>
            <a:ext cx="858631" cy="517667"/>
          </a:xfrm>
          <a:prstGeom prst="wedgeRectCallout">
            <a:avLst>
              <a:gd name="adj1" fmla="val -101675"/>
              <a:gd name="adj2" fmla="val 4453"/>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sz="1600" i="1" dirty="0" smtClean="0">
                <a:solidFill>
                  <a:schemeClr val="tx1"/>
                </a:solidFill>
              </a:rPr>
              <a:t>…</a:t>
            </a:r>
            <a:endParaRPr lang="ja-JP" altLang="en-US" sz="1600" i="1" dirty="0">
              <a:solidFill>
                <a:schemeClr val="tx1"/>
              </a:solidFill>
            </a:endParaRPr>
          </a:p>
        </p:txBody>
      </p:sp>
      <p:sp>
        <p:nvSpPr>
          <p:cNvPr id="39" name="四角形吹き出し 38"/>
          <p:cNvSpPr/>
          <p:nvPr/>
        </p:nvSpPr>
        <p:spPr>
          <a:xfrm>
            <a:off x="7115472" y="6084004"/>
            <a:ext cx="624880" cy="517667"/>
          </a:xfrm>
          <a:prstGeom prst="wedgeRectCallout">
            <a:avLst>
              <a:gd name="adj1" fmla="val -101208"/>
              <a:gd name="adj2" fmla="val 5925"/>
            </a:avLst>
          </a:prstGeom>
          <a:no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US" altLang="ja-JP" sz="1600" i="1" dirty="0" smtClean="0">
                <a:solidFill>
                  <a:schemeClr val="tx1"/>
                </a:solidFill>
              </a:rPr>
              <a:t>…</a:t>
            </a:r>
            <a:endParaRPr lang="ja-JP" altLang="en-US" sz="1600" i="1" dirty="0">
              <a:solidFill>
                <a:schemeClr val="tx1"/>
              </a:solidFill>
            </a:endParaRPr>
          </a:p>
        </p:txBody>
      </p:sp>
    </p:spTree>
    <p:extLst>
      <p:ext uri="{BB962C8B-B14F-4D97-AF65-F5344CB8AC3E}">
        <p14:creationId xmlns:p14="http://schemas.microsoft.com/office/powerpoint/2010/main" val="3222846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メモ 56"/>
          <p:cNvSpPr/>
          <p:nvPr/>
        </p:nvSpPr>
        <p:spPr>
          <a:xfrm>
            <a:off x="218095" y="4376069"/>
            <a:ext cx="1617601" cy="8848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55" name="メモ 54"/>
          <p:cNvSpPr/>
          <p:nvPr/>
        </p:nvSpPr>
        <p:spPr>
          <a:xfrm>
            <a:off x="121587" y="4294237"/>
            <a:ext cx="1617601" cy="884812"/>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2" name="タイトル 1"/>
          <p:cNvSpPr>
            <a:spLocks noGrp="1"/>
          </p:cNvSpPr>
          <p:nvPr>
            <p:ph type="title"/>
          </p:nvPr>
        </p:nvSpPr>
        <p:spPr/>
        <p:txBody>
          <a:bodyPr/>
          <a:lstStyle/>
          <a:p>
            <a:r>
              <a:rPr kumimoji="1" lang="ja-JP" altLang="en-US" dirty="0" smtClean="0"/>
              <a:t>提案手法詳細</a:t>
            </a:r>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8</a:t>
            </a:fld>
            <a:endParaRPr kumimoji="1" lang="ja-JP" altLang="en-US"/>
          </a:p>
        </p:txBody>
      </p:sp>
      <p:sp>
        <p:nvSpPr>
          <p:cNvPr id="25" name="テキスト ボックス 24"/>
          <p:cNvSpPr txBox="1"/>
          <p:nvPr/>
        </p:nvSpPr>
        <p:spPr>
          <a:xfrm>
            <a:off x="49022" y="1268760"/>
            <a:ext cx="1752403" cy="369332"/>
          </a:xfrm>
          <a:prstGeom prst="rect">
            <a:avLst/>
          </a:prstGeom>
          <a:noFill/>
        </p:spPr>
        <p:txBody>
          <a:bodyPr wrap="none" rtlCol="0">
            <a:spAutoFit/>
          </a:bodyPr>
          <a:lstStyle/>
          <a:p>
            <a:r>
              <a:rPr kumimoji="1" lang="ja-JP" altLang="en-US" dirty="0" smtClean="0"/>
              <a:t>注目するメソッド</a:t>
            </a:r>
            <a:endParaRPr kumimoji="1" lang="ja-JP" altLang="en-US" dirty="0"/>
          </a:p>
        </p:txBody>
      </p:sp>
      <p:graphicFrame>
        <p:nvGraphicFramePr>
          <p:cNvPr id="33" name="表 32"/>
          <p:cNvGraphicFramePr>
            <a:graphicFrameLocks noGrp="1"/>
          </p:cNvGraphicFramePr>
          <p:nvPr>
            <p:extLst>
              <p:ext uri="{D42A27DB-BD31-4B8C-83A1-F6EECF244321}">
                <p14:modId xmlns:p14="http://schemas.microsoft.com/office/powerpoint/2010/main" val="3422662189"/>
              </p:ext>
            </p:extLst>
          </p:nvPr>
        </p:nvGraphicFramePr>
        <p:xfrm>
          <a:off x="4860031" y="2691760"/>
          <a:ext cx="2088233" cy="1097280"/>
        </p:xfrm>
        <a:graphic>
          <a:graphicData uri="http://schemas.openxmlformats.org/drawingml/2006/table">
            <a:tbl>
              <a:tblPr firstRow="1" bandRow="1">
                <a:tableStyleId>{5C22544A-7EE6-4342-B048-85BDC9FD1C3A}</a:tableStyleId>
              </a:tblPr>
              <a:tblGrid>
                <a:gridCol w="744083"/>
                <a:gridCol w="552062"/>
                <a:gridCol w="792088"/>
              </a:tblGrid>
              <a:tr h="119047">
                <a:tc>
                  <a:txBody>
                    <a:bodyPr/>
                    <a:lstStyle/>
                    <a:p>
                      <a:r>
                        <a:rPr kumimoji="1" lang="ja-JP" altLang="en-US" sz="1200" dirty="0" smtClean="0"/>
                        <a:t>メソッド</a:t>
                      </a:r>
                      <a:endParaRPr kumimoji="1" lang="ja-JP" altLang="en-US" sz="1200" dirty="0"/>
                    </a:p>
                  </a:txBody>
                  <a:tcPr/>
                </a:tc>
                <a:tc>
                  <a:txBody>
                    <a:bodyPr/>
                    <a:lstStyle/>
                    <a:p>
                      <a:r>
                        <a:rPr kumimoji="1" lang="en-US" altLang="ja-JP" sz="1200" dirty="0" smtClean="0"/>
                        <a:t>RW</a:t>
                      </a:r>
                      <a:endParaRPr kumimoji="1" lang="ja-JP" altLang="en-US" sz="1200" dirty="0"/>
                    </a:p>
                  </a:txBody>
                  <a:tcPr/>
                </a:tc>
                <a:tc>
                  <a:txBody>
                    <a:bodyPr/>
                    <a:lstStyle/>
                    <a:p>
                      <a:r>
                        <a:rPr kumimoji="1" lang="ja-JP" altLang="en-US" sz="1200" dirty="0" smtClean="0"/>
                        <a:t>対象</a:t>
                      </a:r>
                      <a:endParaRPr kumimoji="1" lang="ja-JP" altLang="en-US" sz="1200" dirty="0"/>
                    </a:p>
                  </a:txBody>
                  <a:tcPr/>
                </a:tc>
              </a:tr>
              <a:tr h="197015">
                <a:tc>
                  <a:txBody>
                    <a:bodyPr/>
                    <a:lstStyle/>
                    <a:p>
                      <a:r>
                        <a:rPr kumimoji="1" lang="en-US" altLang="ja-JP" sz="1200" dirty="0" err="1" smtClean="0"/>
                        <a:t>setData</a:t>
                      </a:r>
                      <a:endParaRPr kumimoji="1" lang="ja-JP" altLang="en-US" sz="1200" dirty="0"/>
                    </a:p>
                  </a:txBody>
                  <a:tcPr/>
                </a:tc>
                <a:tc>
                  <a:txBody>
                    <a:bodyPr/>
                    <a:lstStyle/>
                    <a:p>
                      <a:r>
                        <a:rPr kumimoji="1" lang="en-US" altLang="ja-JP" sz="1200" dirty="0" smtClean="0"/>
                        <a:t>R</a:t>
                      </a:r>
                      <a:endParaRPr kumimoji="1" lang="ja-JP" altLang="en-US" sz="1200" dirty="0"/>
                    </a:p>
                  </a:txBody>
                  <a:tcPr/>
                </a:tc>
                <a:tc>
                  <a:txBody>
                    <a:bodyPr/>
                    <a:lstStyle/>
                    <a:p>
                      <a:r>
                        <a:rPr kumimoji="1" lang="en-US" altLang="ja-JP" sz="1200" dirty="0" smtClean="0"/>
                        <a:t>b</a:t>
                      </a:r>
                      <a:endParaRPr kumimoji="1" lang="ja-JP" altLang="en-US" sz="1200" dirty="0"/>
                    </a:p>
                  </a:txBody>
                  <a:tcPr/>
                </a:tc>
              </a:tr>
              <a:tr h="197015">
                <a:tc>
                  <a:txBody>
                    <a:bodyPr/>
                    <a:lstStyle/>
                    <a:p>
                      <a:r>
                        <a:rPr kumimoji="1" lang="en-US" altLang="ja-JP" sz="1200" dirty="0" smtClean="0"/>
                        <a:t>add</a:t>
                      </a:r>
                      <a:endParaRPr kumimoji="1" lang="ja-JP" altLang="en-US" sz="1200" dirty="0"/>
                    </a:p>
                  </a:txBody>
                  <a:tcPr/>
                </a:tc>
                <a:tc>
                  <a:txBody>
                    <a:bodyPr/>
                    <a:lstStyle/>
                    <a:p>
                      <a:r>
                        <a:rPr kumimoji="1" lang="en-US" altLang="ja-JP" sz="1200" dirty="0" smtClean="0"/>
                        <a:t>R</a:t>
                      </a:r>
                      <a:endParaRPr kumimoji="1" lang="ja-JP" altLang="en-US" sz="1200" dirty="0"/>
                    </a:p>
                  </a:txBody>
                  <a:tcPr/>
                </a:tc>
                <a:tc>
                  <a:txBody>
                    <a:bodyPr/>
                    <a:lstStyle/>
                    <a:p>
                      <a:r>
                        <a:rPr kumimoji="1" lang="en-US" altLang="ja-JP" sz="1200" dirty="0" err="1" smtClean="0"/>
                        <a:t>b.d</a:t>
                      </a:r>
                      <a:endParaRPr kumimoji="1" lang="en-US" altLang="ja-JP" sz="1200" dirty="0" smtClean="0"/>
                    </a:p>
                  </a:txBody>
                  <a:tcPr/>
                </a:tc>
              </a:tr>
              <a:tr h="197015">
                <a:tc>
                  <a:txBody>
                    <a:bodyPr/>
                    <a:lstStyle/>
                    <a:p>
                      <a:r>
                        <a:rPr kumimoji="1" lang="en-US" altLang="ja-JP" sz="1200" dirty="0" smtClean="0"/>
                        <a:t>…</a:t>
                      </a:r>
                      <a:endParaRPr kumimoji="1" lang="ja-JP" altLang="en-US" sz="1200" dirty="0"/>
                    </a:p>
                  </a:txBody>
                  <a:tcPr/>
                </a:tc>
                <a:tc>
                  <a:txBody>
                    <a:bodyPr/>
                    <a:lstStyle/>
                    <a:p>
                      <a:r>
                        <a:rPr kumimoji="1" lang="en-US" altLang="ja-JP" sz="1200" dirty="0" smtClean="0"/>
                        <a:t>…</a:t>
                      </a:r>
                      <a:endParaRPr kumimoji="1" lang="ja-JP" altLang="en-US" sz="1200" dirty="0"/>
                    </a:p>
                  </a:txBody>
                  <a:tcPr/>
                </a:tc>
                <a:tc>
                  <a:txBody>
                    <a:bodyPr/>
                    <a:lstStyle/>
                    <a:p>
                      <a:r>
                        <a:rPr kumimoji="1" lang="en-US" altLang="ja-JP" sz="1200" dirty="0" smtClean="0"/>
                        <a:t>…</a:t>
                      </a:r>
                    </a:p>
                  </a:txBody>
                  <a:tcPr/>
                </a:tc>
              </a:tr>
            </a:tbl>
          </a:graphicData>
        </a:graphic>
      </p:graphicFrame>
      <p:sp>
        <p:nvSpPr>
          <p:cNvPr id="35" name="テキスト ボックス 34"/>
          <p:cNvSpPr txBox="1"/>
          <p:nvPr/>
        </p:nvSpPr>
        <p:spPr>
          <a:xfrm>
            <a:off x="7924969" y="2479466"/>
            <a:ext cx="713657" cy="276999"/>
          </a:xfrm>
          <a:prstGeom prst="rect">
            <a:avLst/>
          </a:prstGeom>
          <a:noFill/>
        </p:spPr>
        <p:txBody>
          <a:bodyPr wrap="none" rtlCol="0">
            <a:spAutoFit/>
          </a:bodyPr>
          <a:lstStyle/>
          <a:p>
            <a:r>
              <a:rPr lang="en-US" altLang="ja-JP" sz="1200" dirty="0" err="1" smtClean="0"/>
              <a:t>setData</a:t>
            </a:r>
            <a:endParaRPr kumimoji="1" lang="ja-JP" altLang="en-US" sz="1200" dirty="0"/>
          </a:p>
        </p:txBody>
      </p:sp>
      <p:sp>
        <p:nvSpPr>
          <p:cNvPr id="36" name="テキスト ボックス 35"/>
          <p:cNvSpPr txBox="1"/>
          <p:nvPr/>
        </p:nvSpPr>
        <p:spPr>
          <a:xfrm>
            <a:off x="8447114" y="2756463"/>
            <a:ext cx="423514" cy="276999"/>
          </a:xfrm>
          <a:prstGeom prst="rect">
            <a:avLst/>
          </a:prstGeom>
          <a:noFill/>
        </p:spPr>
        <p:txBody>
          <a:bodyPr wrap="none" rtlCol="0">
            <a:spAutoFit/>
          </a:bodyPr>
          <a:lstStyle/>
          <a:p>
            <a:r>
              <a:rPr kumimoji="1" lang="en-US" altLang="ja-JP" sz="1200" dirty="0" smtClean="0"/>
              <a:t>this</a:t>
            </a:r>
            <a:endParaRPr kumimoji="1" lang="ja-JP" altLang="en-US" sz="1200" dirty="0"/>
          </a:p>
        </p:txBody>
      </p:sp>
      <p:cxnSp>
        <p:nvCxnSpPr>
          <p:cNvPr id="37" name="カギ線コネクタ 36"/>
          <p:cNvCxnSpPr/>
          <p:nvPr/>
        </p:nvCxnSpPr>
        <p:spPr>
          <a:xfrm rot="16200000" flipH="1">
            <a:off x="8294330" y="2748061"/>
            <a:ext cx="144381" cy="161187"/>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8334822" y="3275511"/>
            <a:ext cx="269626" cy="276999"/>
          </a:xfrm>
          <a:prstGeom prst="rect">
            <a:avLst/>
          </a:prstGeom>
          <a:noFill/>
        </p:spPr>
        <p:txBody>
          <a:bodyPr wrap="none" rtlCol="0">
            <a:spAutoFit/>
          </a:bodyPr>
          <a:lstStyle/>
          <a:p>
            <a:r>
              <a:rPr lang="en-US" altLang="ja-JP" sz="1200" dirty="0"/>
              <a:t>b</a:t>
            </a:r>
            <a:endParaRPr kumimoji="1" lang="ja-JP" altLang="en-US" sz="1200" dirty="0"/>
          </a:p>
        </p:txBody>
      </p:sp>
      <p:cxnSp>
        <p:nvCxnSpPr>
          <p:cNvPr id="39" name="カギ線コネクタ 38"/>
          <p:cNvCxnSpPr>
            <a:stCxn id="35" idx="2"/>
            <a:endCxn id="38" idx="1"/>
          </p:cNvCxnSpPr>
          <p:nvPr/>
        </p:nvCxnSpPr>
        <p:spPr>
          <a:xfrm rot="16200000" flipH="1">
            <a:off x="7979537" y="3058726"/>
            <a:ext cx="657546" cy="5302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11012961" y="4849873"/>
            <a:ext cx="1495922" cy="369332"/>
          </a:xfrm>
          <a:prstGeom prst="rect">
            <a:avLst/>
          </a:prstGeom>
          <a:noFill/>
        </p:spPr>
        <p:txBody>
          <a:bodyPr wrap="none" rtlCol="0">
            <a:spAutoFit/>
          </a:bodyPr>
          <a:lstStyle/>
          <a:p>
            <a:r>
              <a:rPr kumimoji="1" lang="ja-JP" altLang="en-US" dirty="0" smtClean="0"/>
              <a:t>フィールド </a:t>
            </a:r>
            <a:r>
              <a:rPr kumimoji="1" lang="en-US" altLang="ja-JP" dirty="0" smtClean="0"/>
              <a:t>: R</a:t>
            </a:r>
            <a:endParaRPr kumimoji="1" lang="ja-JP" altLang="en-US" dirty="0"/>
          </a:p>
        </p:txBody>
      </p:sp>
      <p:sp>
        <p:nvSpPr>
          <p:cNvPr id="43" name="テキスト ボックス 42"/>
          <p:cNvSpPr txBox="1"/>
          <p:nvPr/>
        </p:nvSpPr>
        <p:spPr>
          <a:xfrm>
            <a:off x="11305702" y="5805264"/>
            <a:ext cx="1547218" cy="369332"/>
          </a:xfrm>
          <a:prstGeom prst="rect">
            <a:avLst/>
          </a:prstGeom>
          <a:noFill/>
        </p:spPr>
        <p:txBody>
          <a:bodyPr wrap="none" rtlCol="0">
            <a:spAutoFit/>
          </a:bodyPr>
          <a:lstStyle/>
          <a:p>
            <a:r>
              <a:rPr kumimoji="1" lang="ja-JP" altLang="en-US" dirty="0" smtClean="0"/>
              <a:t>フィールド </a:t>
            </a:r>
            <a:r>
              <a:rPr kumimoji="1" lang="en-US" altLang="ja-JP" dirty="0" smtClean="0"/>
              <a:t>: W</a:t>
            </a:r>
            <a:endParaRPr kumimoji="1" lang="ja-JP" altLang="en-US" dirty="0"/>
          </a:p>
        </p:txBody>
      </p:sp>
      <p:sp>
        <p:nvSpPr>
          <p:cNvPr id="45" name="テキスト ボックス 44"/>
          <p:cNvSpPr txBox="1"/>
          <p:nvPr/>
        </p:nvSpPr>
        <p:spPr>
          <a:xfrm>
            <a:off x="11955500" y="5526524"/>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sp>
        <p:nvSpPr>
          <p:cNvPr id="46" name="テキスト ボックス 45"/>
          <p:cNvSpPr txBox="1"/>
          <p:nvPr/>
        </p:nvSpPr>
        <p:spPr>
          <a:xfrm>
            <a:off x="11955500" y="6104582"/>
            <a:ext cx="461665" cy="251031"/>
          </a:xfrm>
          <a:prstGeom prst="rect">
            <a:avLst/>
          </a:prstGeom>
          <a:noFill/>
        </p:spPr>
        <p:txBody>
          <a:bodyPr vert="eaVert" wrap="none" rtlCol="0">
            <a:spAutoFit/>
          </a:bodyPr>
          <a:lstStyle/>
          <a:p>
            <a:r>
              <a:rPr kumimoji="1" lang="en-US" altLang="ja-JP" dirty="0" smtClean="0"/>
              <a:t>…</a:t>
            </a:r>
            <a:endParaRPr kumimoji="1" lang="ja-JP" altLang="en-US" dirty="0"/>
          </a:p>
        </p:txBody>
      </p:sp>
      <p:grpSp>
        <p:nvGrpSpPr>
          <p:cNvPr id="49" name="グループ化 48"/>
          <p:cNvGrpSpPr/>
          <p:nvPr/>
        </p:nvGrpSpPr>
        <p:grpSpPr>
          <a:xfrm>
            <a:off x="1487629" y="2153516"/>
            <a:ext cx="1068147" cy="2457564"/>
            <a:chOff x="926310" y="1957474"/>
            <a:chExt cx="1537267" cy="2731159"/>
          </a:xfrm>
        </p:grpSpPr>
        <p:sp>
          <p:nvSpPr>
            <p:cNvPr id="27" name="右矢印 26"/>
            <p:cNvSpPr/>
            <p:nvPr/>
          </p:nvSpPr>
          <p:spPr>
            <a:xfrm>
              <a:off x="926310" y="1957474"/>
              <a:ext cx="1537267" cy="27311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p:cNvSpPr txBox="1"/>
            <p:nvPr/>
          </p:nvSpPr>
          <p:spPr>
            <a:xfrm>
              <a:off x="926310" y="2780928"/>
              <a:ext cx="1520793" cy="923510"/>
            </a:xfrm>
            <a:prstGeom prst="rect">
              <a:avLst/>
            </a:prstGeom>
            <a:noFill/>
          </p:spPr>
          <p:txBody>
            <a:bodyPr wrap="none" rtlCol="0">
              <a:spAutoFit/>
            </a:bodyPr>
            <a:lstStyle/>
            <a:p>
              <a:r>
                <a:rPr kumimoji="1" lang="ja-JP" altLang="en-US" sz="1600" dirty="0" smtClean="0">
                  <a:solidFill>
                    <a:schemeClr val="bg1"/>
                  </a:solidFill>
                </a:rPr>
                <a:t>ステップ</a:t>
              </a:r>
              <a:r>
                <a:rPr kumimoji="1" lang="en-US" altLang="ja-JP" sz="1600" dirty="0" smtClean="0">
                  <a:solidFill>
                    <a:schemeClr val="bg1"/>
                  </a:solidFill>
                </a:rPr>
                <a:t>1:</a:t>
              </a:r>
            </a:p>
            <a:p>
              <a:r>
                <a:rPr kumimoji="1" lang="ja-JP" altLang="en-US" sz="1600" dirty="0" smtClean="0">
                  <a:solidFill>
                    <a:schemeClr val="bg1"/>
                  </a:solidFill>
                </a:rPr>
                <a:t>変数名の</a:t>
              </a:r>
              <a:endParaRPr kumimoji="1" lang="en-US" altLang="ja-JP" sz="1600" dirty="0" smtClean="0">
                <a:solidFill>
                  <a:schemeClr val="bg1"/>
                </a:solidFill>
              </a:endParaRPr>
            </a:p>
            <a:p>
              <a:r>
                <a:rPr lang="ja-JP" altLang="en-US" sz="1600" dirty="0">
                  <a:solidFill>
                    <a:schemeClr val="bg1"/>
                  </a:solidFill>
                </a:rPr>
                <a:t>解決</a:t>
              </a:r>
              <a:endParaRPr kumimoji="1" lang="ja-JP" altLang="en-US" sz="1600" dirty="0">
                <a:solidFill>
                  <a:schemeClr val="bg1"/>
                </a:solidFill>
              </a:endParaRPr>
            </a:p>
          </p:txBody>
        </p:sp>
      </p:grpSp>
      <p:sp>
        <p:nvSpPr>
          <p:cNvPr id="50" name="メモ 49"/>
          <p:cNvSpPr/>
          <p:nvPr/>
        </p:nvSpPr>
        <p:spPr>
          <a:xfrm>
            <a:off x="43868" y="1638092"/>
            <a:ext cx="1689649" cy="10081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void </a:t>
            </a:r>
            <a:r>
              <a:rPr kumimoji="1" lang="en-US" altLang="ja-JP" sz="1400" u="sng" dirty="0" err="1" smtClean="0">
                <a:solidFill>
                  <a:schemeClr val="tx1"/>
                </a:solidFill>
              </a:rPr>
              <a:t>setData</a:t>
            </a:r>
            <a:r>
              <a:rPr kumimoji="1" lang="en-US" altLang="ja-JP" sz="1400" dirty="0" smtClean="0">
                <a:solidFill>
                  <a:schemeClr val="tx1"/>
                </a:solidFill>
              </a:rPr>
              <a:t>(B b) {</a:t>
            </a:r>
          </a:p>
          <a:p>
            <a:r>
              <a:rPr lang="en-US" altLang="ja-JP" sz="1400" dirty="0">
                <a:solidFill>
                  <a:schemeClr val="tx1"/>
                </a:solidFill>
              </a:rPr>
              <a:t>  </a:t>
            </a:r>
            <a:r>
              <a:rPr lang="en-US" altLang="ja-JP" sz="1400" dirty="0" smtClean="0">
                <a:solidFill>
                  <a:schemeClr val="tx1"/>
                </a:solidFill>
              </a:rPr>
              <a:t>  …</a:t>
            </a:r>
          </a:p>
          <a:p>
            <a:r>
              <a:rPr kumimoji="1" lang="en-US" altLang="ja-JP" sz="1400" dirty="0" smtClean="0">
                <a:solidFill>
                  <a:schemeClr val="tx1"/>
                </a:solidFill>
              </a:rPr>
              <a:t>     </a:t>
            </a:r>
            <a:r>
              <a:rPr kumimoji="1" lang="en-US" altLang="ja-JP" sz="1400" dirty="0" err="1" smtClean="0">
                <a:solidFill>
                  <a:schemeClr val="tx1"/>
                </a:solidFill>
              </a:rPr>
              <a:t>b.add</a:t>
            </a:r>
            <a:r>
              <a:rPr lang="en-US" altLang="ja-JP" sz="1400" dirty="0" smtClean="0">
                <a:solidFill>
                  <a:schemeClr val="tx1"/>
                </a:solidFill>
              </a:rPr>
              <a:t>(</a:t>
            </a:r>
            <a:r>
              <a:rPr lang="en-US" altLang="ja-JP" sz="1400" dirty="0" err="1" smtClean="0">
                <a:solidFill>
                  <a:schemeClr val="tx1"/>
                </a:solidFill>
              </a:rPr>
              <a:t>d.i</a:t>
            </a:r>
            <a:r>
              <a:rPr lang="en-US" altLang="ja-JP" sz="1400" dirty="0" smtClean="0">
                <a:solidFill>
                  <a:schemeClr val="tx1"/>
                </a:solidFill>
              </a:rPr>
              <a:t>);</a:t>
            </a:r>
            <a:endParaRPr kumimoji="1" lang="en-US" altLang="ja-JP" sz="1400" dirty="0" smtClean="0">
              <a:solidFill>
                <a:schemeClr val="tx1"/>
              </a:solidFill>
            </a:endParaRPr>
          </a:p>
          <a:p>
            <a:r>
              <a:rPr lang="en-US" altLang="ja-JP" sz="1400" dirty="0" smtClean="0">
                <a:solidFill>
                  <a:schemeClr val="tx1"/>
                </a:solidFill>
              </a:rPr>
              <a:t>}</a:t>
            </a:r>
            <a:endParaRPr kumimoji="1" lang="ja-JP" altLang="en-US" sz="1400" dirty="0">
              <a:solidFill>
                <a:schemeClr val="tx1"/>
              </a:solidFill>
            </a:endParaRPr>
          </a:p>
        </p:txBody>
      </p:sp>
      <p:sp>
        <p:nvSpPr>
          <p:cNvPr id="54" name="メモ 53"/>
          <p:cNvSpPr/>
          <p:nvPr/>
        </p:nvSpPr>
        <p:spPr>
          <a:xfrm>
            <a:off x="54693" y="4075331"/>
            <a:ext cx="1617601" cy="1021713"/>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Class B {</a:t>
            </a:r>
          </a:p>
          <a:p>
            <a:r>
              <a:rPr lang="en-US" altLang="ja-JP" sz="1400" dirty="0" smtClean="0">
                <a:solidFill>
                  <a:schemeClr val="tx1"/>
                </a:solidFill>
              </a:rPr>
              <a:t>void add() {</a:t>
            </a:r>
          </a:p>
          <a:p>
            <a:r>
              <a:rPr lang="en-US" altLang="ja-JP" sz="1400" dirty="0" smtClean="0">
                <a:solidFill>
                  <a:schemeClr val="tx1"/>
                </a:solidFill>
              </a:rPr>
              <a:t> </a:t>
            </a:r>
            <a:r>
              <a:rPr lang="en-US" altLang="ja-JP" sz="1400" dirty="0" err="1" smtClean="0">
                <a:solidFill>
                  <a:schemeClr val="tx1"/>
                </a:solidFill>
              </a:rPr>
              <a:t>this.d.set</a:t>
            </a:r>
            <a:r>
              <a:rPr lang="en-US" altLang="ja-JP" sz="1400" dirty="0" smtClean="0">
                <a:solidFill>
                  <a:schemeClr val="tx1"/>
                </a:solidFill>
              </a:rPr>
              <a:t>(j </a:t>
            </a:r>
            <a:r>
              <a:rPr lang="en-US" altLang="ja-JP" sz="1400" dirty="0">
                <a:solidFill>
                  <a:schemeClr val="tx1"/>
                </a:solidFill>
              </a:rPr>
              <a:t>+ </a:t>
            </a:r>
            <a:r>
              <a:rPr lang="en-US" altLang="ja-JP" sz="1400" dirty="0" err="1">
                <a:solidFill>
                  <a:schemeClr val="tx1"/>
                </a:solidFill>
              </a:rPr>
              <a:t>C.c</a:t>
            </a:r>
            <a:r>
              <a:rPr lang="en-US" altLang="ja-JP" sz="1400" dirty="0">
                <a:solidFill>
                  <a:schemeClr val="tx1"/>
                </a:solidFill>
              </a:rPr>
              <a:t>);</a:t>
            </a:r>
          </a:p>
          <a:p>
            <a:r>
              <a:rPr lang="en-US" altLang="ja-JP" sz="1400" dirty="0" smtClean="0">
                <a:solidFill>
                  <a:schemeClr val="tx1"/>
                </a:solidFill>
              </a:rPr>
              <a:t>} …</a:t>
            </a:r>
            <a:endParaRPr lang="en-US" altLang="ja-JP" sz="1400" dirty="0">
              <a:solidFill>
                <a:schemeClr val="tx1"/>
              </a:solidFill>
            </a:endParaRPr>
          </a:p>
        </p:txBody>
      </p:sp>
      <p:sp>
        <p:nvSpPr>
          <p:cNvPr id="56" name="テキスト ボックス 55"/>
          <p:cNvSpPr txBox="1"/>
          <p:nvPr/>
        </p:nvSpPr>
        <p:spPr>
          <a:xfrm>
            <a:off x="41167" y="3429000"/>
            <a:ext cx="1473480" cy="646331"/>
          </a:xfrm>
          <a:prstGeom prst="rect">
            <a:avLst/>
          </a:prstGeom>
          <a:noFill/>
        </p:spPr>
        <p:txBody>
          <a:bodyPr wrap="none" rtlCol="0">
            <a:spAutoFit/>
          </a:bodyPr>
          <a:lstStyle/>
          <a:p>
            <a:r>
              <a:rPr kumimoji="1" lang="ja-JP" altLang="en-US" dirty="0" smtClean="0"/>
              <a:t>呼び出される</a:t>
            </a:r>
            <a:endParaRPr kumimoji="1" lang="en-US" altLang="ja-JP" dirty="0" smtClean="0"/>
          </a:p>
          <a:p>
            <a:r>
              <a:rPr kumimoji="1" lang="ja-JP" altLang="en-US" dirty="0" smtClean="0"/>
              <a:t>メソッド</a:t>
            </a:r>
            <a:endParaRPr kumimoji="1" lang="ja-JP" altLang="en-US" dirty="0"/>
          </a:p>
        </p:txBody>
      </p:sp>
      <p:sp>
        <p:nvSpPr>
          <p:cNvPr id="58" name="メモ 57"/>
          <p:cNvSpPr/>
          <p:nvPr/>
        </p:nvSpPr>
        <p:spPr>
          <a:xfrm>
            <a:off x="2568303" y="4087127"/>
            <a:ext cx="1617601" cy="8848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59" name="メモ 58"/>
          <p:cNvSpPr/>
          <p:nvPr/>
        </p:nvSpPr>
        <p:spPr>
          <a:xfrm>
            <a:off x="2471795" y="4005295"/>
            <a:ext cx="1617601" cy="884812"/>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61" name="メモ 60"/>
          <p:cNvSpPr/>
          <p:nvPr/>
        </p:nvSpPr>
        <p:spPr>
          <a:xfrm>
            <a:off x="2568303" y="1655087"/>
            <a:ext cx="1672558" cy="1008112"/>
          </a:xfrm>
          <a:prstGeom prst="foldedCorner">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rPr>
              <a:t>void </a:t>
            </a:r>
            <a:r>
              <a:rPr kumimoji="1" lang="en-US" altLang="ja-JP" sz="1400" u="sng" dirty="0" err="1" smtClean="0">
                <a:solidFill>
                  <a:schemeClr val="tx1"/>
                </a:solidFill>
              </a:rPr>
              <a:t>setData</a:t>
            </a:r>
            <a:r>
              <a:rPr kumimoji="1" lang="en-US" altLang="ja-JP" sz="1400" dirty="0" smtClean="0">
                <a:solidFill>
                  <a:schemeClr val="tx1"/>
                </a:solidFill>
              </a:rPr>
              <a:t>(B </a:t>
            </a:r>
            <a:r>
              <a:rPr kumimoji="1" lang="en-US" altLang="ja-JP" sz="1400" dirty="0" smtClean="0">
                <a:solidFill>
                  <a:srgbClr val="FF0000"/>
                </a:solidFill>
              </a:rPr>
              <a:t>b</a:t>
            </a:r>
            <a:r>
              <a:rPr kumimoji="1" lang="en-US" altLang="ja-JP" sz="1400" dirty="0" smtClean="0">
                <a:solidFill>
                  <a:schemeClr val="tx1"/>
                </a:solidFill>
              </a:rPr>
              <a:t>) {</a:t>
            </a:r>
          </a:p>
          <a:p>
            <a:r>
              <a:rPr lang="en-US" altLang="ja-JP" sz="1400" dirty="0">
                <a:solidFill>
                  <a:schemeClr val="tx1"/>
                </a:solidFill>
              </a:rPr>
              <a:t>  </a:t>
            </a:r>
            <a:r>
              <a:rPr lang="en-US" altLang="ja-JP" sz="1400" dirty="0" smtClean="0">
                <a:solidFill>
                  <a:schemeClr val="tx1"/>
                </a:solidFill>
              </a:rPr>
              <a:t>  …</a:t>
            </a:r>
          </a:p>
          <a:p>
            <a:r>
              <a:rPr kumimoji="1" lang="en-US" altLang="ja-JP" sz="1400" dirty="0" smtClean="0">
                <a:solidFill>
                  <a:schemeClr val="tx1"/>
                </a:solidFill>
              </a:rPr>
              <a:t>     </a:t>
            </a:r>
            <a:r>
              <a:rPr kumimoji="1" lang="en-US" altLang="ja-JP" sz="1400" dirty="0" err="1" smtClean="0">
                <a:solidFill>
                  <a:srgbClr val="FF0000"/>
                </a:solidFill>
              </a:rPr>
              <a:t>b</a:t>
            </a:r>
            <a:r>
              <a:rPr kumimoji="1" lang="en-US" altLang="ja-JP" sz="1400" dirty="0" err="1" smtClean="0">
                <a:solidFill>
                  <a:schemeClr val="tx1"/>
                </a:solidFill>
              </a:rPr>
              <a:t>.add</a:t>
            </a:r>
            <a:r>
              <a:rPr lang="en-US" altLang="ja-JP" sz="1400" dirty="0" smtClean="0">
                <a:solidFill>
                  <a:schemeClr val="tx1"/>
                </a:solidFill>
              </a:rPr>
              <a:t>(</a:t>
            </a:r>
            <a:r>
              <a:rPr lang="en-US" altLang="ja-JP" sz="1400" dirty="0" err="1" smtClean="0">
                <a:solidFill>
                  <a:schemeClr val="tx1"/>
                </a:solidFill>
              </a:rPr>
              <a:t>d.i</a:t>
            </a:r>
            <a:r>
              <a:rPr lang="en-US" altLang="ja-JP" sz="1400" dirty="0" smtClean="0">
                <a:solidFill>
                  <a:schemeClr val="tx1"/>
                </a:solidFill>
              </a:rPr>
              <a:t>);</a:t>
            </a:r>
            <a:endParaRPr kumimoji="1" lang="en-US" altLang="ja-JP" sz="1400" dirty="0" smtClean="0">
              <a:solidFill>
                <a:schemeClr val="tx1"/>
              </a:solidFill>
            </a:endParaRPr>
          </a:p>
          <a:p>
            <a:r>
              <a:rPr lang="en-US" altLang="ja-JP" sz="1400" dirty="0" smtClean="0">
                <a:solidFill>
                  <a:schemeClr val="tx1"/>
                </a:solidFill>
              </a:rPr>
              <a:t>}</a:t>
            </a:r>
            <a:endParaRPr kumimoji="1" lang="ja-JP" altLang="en-US" sz="1400" dirty="0">
              <a:solidFill>
                <a:schemeClr val="tx1"/>
              </a:solidFill>
            </a:endParaRPr>
          </a:p>
        </p:txBody>
      </p:sp>
      <p:sp>
        <p:nvSpPr>
          <p:cNvPr id="62" name="メモ 61"/>
          <p:cNvSpPr/>
          <p:nvPr/>
        </p:nvSpPr>
        <p:spPr>
          <a:xfrm>
            <a:off x="2404901" y="3786389"/>
            <a:ext cx="1617601" cy="1021713"/>
          </a:xfrm>
          <a:prstGeom prst="foldedCorner">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Class B {</a:t>
            </a:r>
          </a:p>
          <a:p>
            <a:r>
              <a:rPr lang="en-US" altLang="ja-JP" sz="1400" dirty="0" smtClean="0">
                <a:solidFill>
                  <a:schemeClr val="tx1"/>
                </a:solidFill>
              </a:rPr>
              <a:t>void add() {</a:t>
            </a:r>
          </a:p>
          <a:p>
            <a:r>
              <a:rPr lang="en-US" altLang="ja-JP" sz="1400" dirty="0" smtClean="0">
                <a:solidFill>
                  <a:schemeClr val="tx1"/>
                </a:solidFill>
              </a:rPr>
              <a:t> </a:t>
            </a:r>
            <a:r>
              <a:rPr lang="en-US" altLang="ja-JP" sz="1400" dirty="0" err="1">
                <a:solidFill>
                  <a:srgbClr val="FF0000"/>
                </a:solidFill>
              </a:rPr>
              <a:t>b</a:t>
            </a:r>
            <a:r>
              <a:rPr lang="en-US" altLang="ja-JP" sz="1400" dirty="0" err="1" smtClean="0">
                <a:solidFill>
                  <a:schemeClr val="tx1"/>
                </a:solidFill>
              </a:rPr>
              <a:t>.d.set</a:t>
            </a:r>
            <a:r>
              <a:rPr lang="en-US" altLang="ja-JP" sz="1400" dirty="0" smtClean="0">
                <a:solidFill>
                  <a:schemeClr val="tx1"/>
                </a:solidFill>
              </a:rPr>
              <a:t>(j </a:t>
            </a:r>
            <a:r>
              <a:rPr lang="en-US" altLang="ja-JP" sz="1400" dirty="0">
                <a:solidFill>
                  <a:schemeClr val="tx1"/>
                </a:solidFill>
              </a:rPr>
              <a:t>+ </a:t>
            </a:r>
            <a:r>
              <a:rPr lang="en-US" altLang="ja-JP" sz="1400" dirty="0" err="1">
                <a:solidFill>
                  <a:schemeClr val="tx1"/>
                </a:solidFill>
              </a:rPr>
              <a:t>C.c</a:t>
            </a:r>
            <a:r>
              <a:rPr lang="en-US" altLang="ja-JP" sz="1400" dirty="0">
                <a:solidFill>
                  <a:schemeClr val="tx1"/>
                </a:solidFill>
              </a:rPr>
              <a:t>);</a:t>
            </a:r>
          </a:p>
          <a:p>
            <a:r>
              <a:rPr lang="en-US" altLang="ja-JP" sz="1400" dirty="0" smtClean="0">
                <a:solidFill>
                  <a:schemeClr val="tx1"/>
                </a:solidFill>
              </a:rPr>
              <a:t>} …</a:t>
            </a:r>
            <a:endParaRPr lang="en-US" altLang="ja-JP" sz="1400" dirty="0">
              <a:solidFill>
                <a:schemeClr val="tx1"/>
              </a:solidFill>
            </a:endParaRPr>
          </a:p>
        </p:txBody>
      </p:sp>
      <p:grpSp>
        <p:nvGrpSpPr>
          <p:cNvPr id="65" name="グループ化 64"/>
          <p:cNvGrpSpPr/>
          <p:nvPr/>
        </p:nvGrpSpPr>
        <p:grpSpPr>
          <a:xfrm>
            <a:off x="3707904" y="2142148"/>
            <a:ext cx="1190816" cy="2237609"/>
            <a:chOff x="4101264" y="2266358"/>
            <a:chExt cx="1190816" cy="2237609"/>
          </a:xfrm>
        </p:grpSpPr>
        <p:sp>
          <p:nvSpPr>
            <p:cNvPr id="34" name="右矢印 33"/>
            <p:cNvSpPr/>
            <p:nvPr/>
          </p:nvSpPr>
          <p:spPr>
            <a:xfrm>
              <a:off x="4101264" y="2266358"/>
              <a:ext cx="1190816" cy="22376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smtClean="0"/>
            </a:p>
          </p:txBody>
        </p:sp>
        <p:sp>
          <p:nvSpPr>
            <p:cNvPr id="64" name="テキスト ボックス 63"/>
            <p:cNvSpPr txBox="1"/>
            <p:nvPr/>
          </p:nvSpPr>
          <p:spPr>
            <a:xfrm>
              <a:off x="4101264" y="2915597"/>
              <a:ext cx="1190816" cy="830997"/>
            </a:xfrm>
            <a:prstGeom prst="rect">
              <a:avLst/>
            </a:prstGeom>
            <a:noFill/>
          </p:spPr>
          <p:txBody>
            <a:bodyPr wrap="square" rtlCol="0">
              <a:spAutoFit/>
            </a:bodyPr>
            <a:lstStyle/>
            <a:p>
              <a:r>
                <a:rPr kumimoji="1" lang="ja-JP" altLang="en-US" sz="1600" dirty="0" smtClean="0">
                  <a:solidFill>
                    <a:schemeClr val="bg1"/>
                  </a:solidFill>
                </a:rPr>
                <a:t>ステップ</a:t>
              </a:r>
              <a:r>
                <a:rPr kumimoji="1" lang="en-US" altLang="ja-JP" sz="1600" dirty="0" smtClean="0">
                  <a:solidFill>
                    <a:schemeClr val="bg1"/>
                  </a:solidFill>
                </a:rPr>
                <a:t>2:</a:t>
              </a:r>
              <a:endParaRPr lang="en-US" altLang="ja-JP" sz="1600" dirty="0" smtClean="0">
                <a:solidFill>
                  <a:schemeClr val="bg1"/>
                </a:solidFill>
              </a:endParaRPr>
            </a:p>
            <a:p>
              <a:r>
                <a:rPr kumimoji="1" lang="ja-JP" altLang="en-US" sz="1600" dirty="0" smtClean="0">
                  <a:solidFill>
                    <a:schemeClr val="bg1"/>
                  </a:solidFill>
                </a:rPr>
                <a:t>アクセス</a:t>
              </a:r>
              <a:r>
                <a:rPr lang="ja-JP" altLang="en-US" sz="1600" dirty="0">
                  <a:solidFill>
                    <a:schemeClr val="bg1"/>
                  </a:solidFill>
                </a:rPr>
                <a:t>の</a:t>
              </a:r>
              <a:r>
                <a:rPr kumimoji="1" lang="ja-JP" altLang="en-US" sz="1600" dirty="0" smtClean="0">
                  <a:solidFill>
                    <a:schemeClr val="bg1"/>
                  </a:solidFill>
                </a:rPr>
                <a:t>列挙</a:t>
              </a:r>
              <a:endParaRPr kumimoji="1" lang="en-US" altLang="ja-JP" sz="1600" dirty="0" smtClean="0">
                <a:solidFill>
                  <a:schemeClr val="bg1"/>
                </a:solidFill>
              </a:endParaRPr>
            </a:p>
          </p:txBody>
        </p:sp>
      </p:grpSp>
      <p:sp>
        <p:nvSpPr>
          <p:cNvPr id="68" name="テキスト ボックス 67"/>
          <p:cNvSpPr txBox="1"/>
          <p:nvPr/>
        </p:nvSpPr>
        <p:spPr>
          <a:xfrm>
            <a:off x="8769950" y="3041959"/>
            <a:ext cx="338554" cy="276999"/>
          </a:xfrm>
          <a:prstGeom prst="rect">
            <a:avLst/>
          </a:prstGeom>
          <a:noFill/>
        </p:spPr>
        <p:txBody>
          <a:bodyPr wrap="none" rtlCol="0">
            <a:spAutoFit/>
          </a:bodyPr>
          <a:lstStyle/>
          <a:p>
            <a:r>
              <a:rPr lang="en-US" altLang="ja-JP" sz="1200" dirty="0" smtClean="0"/>
              <a:t>…</a:t>
            </a:r>
            <a:endParaRPr kumimoji="1" lang="ja-JP" altLang="en-US" sz="1200" dirty="0"/>
          </a:p>
        </p:txBody>
      </p:sp>
      <p:cxnSp>
        <p:nvCxnSpPr>
          <p:cNvPr id="70" name="カギ線コネクタ 69"/>
          <p:cNvCxnSpPr>
            <a:stCxn id="36" idx="2"/>
            <a:endCxn id="68" idx="1"/>
          </p:cNvCxnSpPr>
          <p:nvPr/>
        </p:nvCxnSpPr>
        <p:spPr>
          <a:xfrm rot="16200000" flipH="1">
            <a:off x="8640912" y="3051420"/>
            <a:ext cx="146997" cy="11107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4" name="テキスト ボックス 73"/>
          <p:cNvSpPr txBox="1"/>
          <p:nvPr/>
        </p:nvSpPr>
        <p:spPr>
          <a:xfrm>
            <a:off x="8579597" y="3586977"/>
            <a:ext cx="269626" cy="276999"/>
          </a:xfrm>
          <a:prstGeom prst="rect">
            <a:avLst/>
          </a:prstGeom>
          <a:noFill/>
        </p:spPr>
        <p:txBody>
          <a:bodyPr wrap="none" rtlCol="0">
            <a:spAutoFit/>
          </a:bodyPr>
          <a:lstStyle/>
          <a:p>
            <a:r>
              <a:rPr lang="en-US" altLang="ja-JP" sz="1200" dirty="0"/>
              <a:t>d</a:t>
            </a:r>
            <a:endParaRPr kumimoji="1" lang="ja-JP" altLang="en-US" sz="1200" dirty="0"/>
          </a:p>
        </p:txBody>
      </p:sp>
      <p:cxnSp>
        <p:nvCxnSpPr>
          <p:cNvPr id="77" name="カギ線コネクタ 76"/>
          <p:cNvCxnSpPr>
            <a:stCxn id="38" idx="2"/>
            <a:endCxn id="74" idx="1"/>
          </p:cNvCxnSpPr>
          <p:nvPr/>
        </p:nvCxnSpPr>
        <p:spPr>
          <a:xfrm rot="16200000" flipH="1">
            <a:off x="8438133" y="3584012"/>
            <a:ext cx="172967" cy="109962"/>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9" name="右矢印 78"/>
          <p:cNvSpPr/>
          <p:nvPr/>
        </p:nvSpPr>
        <p:spPr>
          <a:xfrm>
            <a:off x="6966575" y="2348881"/>
            <a:ext cx="1190816" cy="18722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p:cNvSpPr txBox="1"/>
          <p:nvPr/>
        </p:nvSpPr>
        <p:spPr>
          <a:xfrm>
            <a:off x="6909576" y="2852936"/>
            <a:ext cx="1190816" cy="830997"/>
          </a:xfrm>
          <a:prstGeom prst="rect">
            <a:avLst/>
          </a:prstGeom>
          <a:noFill/>
        </p:spPr>
        <p:txBody>
          <a:bodyPr wrap="square" rtlCol="0">
            <a:spAutoFit/>
          </a:bodyPr>
          <a:lstStyle/>
          <a:p>
            <a:r>
              <a:rPr kumimoji="1" lang="ja-JP" altLang="en-US" sz="1600" dirty="0" smtClean="0">
                <a:solidFill>
                  <a:schemeClr val="bg1"/>
                </a:solidFill>
              </a:rPr>
              <a:t>ステッ</a:t>
            </a:r>
            <a:r>
              <a:rPr lang="ja-JP" altLang="en-US" sz="1600" dirty="0" smtClean="0">
                <a:solidFill>
                  <a:schemeClr val="bg1"/>
                </a:solidFill>
              </a:rPr>
              <a:t>プ</a:t>
            </a:r>
            <a:r>
              <a:rPr lang="en-US" altLang="ja-JP" sz="1600" dirty="0" smtClean="0">
                <a:solidFill>
                  <a:schemeClr val="bg1"/>
                </a:solidFill>
              </a:rPr>
              <a:t>3:</a:t>
            </a:r>
          </a:p>
          <a:p>
            <a:r>
              <a:rPr lang="ja-JP" altLang="en-US" sz="1600" dirty="0">
                <a:solidFill>
                  <a:schemeClr val="bg1"/>
                </a:solidFill>
              </a:rPr>
              <a:t>ツリー</a:t>
            </a:r>
            <a:r>
              <a:rPr lang="ja-JP" altLang="en-US" sz="1600" dirty="0" smtClean="0">
                <a:solidFill>
                  <a:schemeClr val="bg1"/>
                </a:solidFill>
              </a:rPr>
              <a:t>構造での可視化</a:t>
            </a:r>
            <a:endParaRPr lang="en-US" altLang="ja-JP" sz="1600" dirty="0" smtClean="0">
              <a:solidFill>
                <a:schemeClr val="bg1"/>
              </a:solidFill>
            </a:endParaRPr>
          </a:p>
        </p:txBody>
      </p:sp>
      <p:sp>
        <p:nvSpPr>
          <p:cNvPr id="81" name="テキスト ボックス 80"/>
          <p:cNvSpPr txBox="1"/>
          <p:nvPr/>
        </p:nvSpPr>
        <p:spPr>
          <a:xfrm>
            <a:off x="4644008" y="4075469"/>
            <a:ext cx="2704587" cy="1200329"/>
          </a:xfrm>
          <a:prstGeom prst="rect">
            <a:avLst/>
          </a:prstGeom>
          <a:noFill/>
        </p:spPr>
        <p:txBody>
          <a:bodyPr wrap="none" rtlCol="0">
            <a:spAutoFit/>
          </a:bodyPr>
          <a:lstStyle/>
          <a:p>
            <a:r>
              <a:rPr lang="ja-JP" altLang="en-US" dirty="0"/>
              <a:t>クラス</a:t>
            </a:r>
            <a:r>
              <a:rPr lang="ja-JP" altLang="en-US" dirty="0" smtClean="0"/>
              <a:t>変数へのアクセスと</a:t>
            </a:r>
            <a:endParaRPr lang="en-US" altLang="ja-JP" dirty="0" smtClean="0"/>
          </a:p>
          <a:p>
            <a:r>
              <a:rPr kumimoji="1" lang="ja-JP" altLang="en-US" dirty="0" smtClean="0"/>
              <a:t>引数・</a:t>
            </a:r>
            <a:r>
              <a:rPr lang="ja-JP" altLang="en-US" dirty="0" smtClean="0"/>
              <a:t>メソッドを実行する</a:t>
            </a:r>
            <a:endParaRPr lang="en-US" altLang="ja-JP" dirty="0" smtClean="0"/>
          </a:p>
          <a:p>
            <a:r>
              <a:rPr kumimoji="1" lang="ja-JP" altLang="en-US" dirty="0" smtClean="0"/>
              <a:t>オブジェクト・</a:t>
            </a:r>
            <a:r>
              <a:rPr lang="ja-JP" altLang="en-US" dirty="0" smtClean="0"/>
              <a:t>クラス変数の</a:t>
            </a:r>
            <a:endParaRPr lang="en-US" altLang="ja-JP" dirty="0" smtClean="0"/>
          </a:p>
          <a:p>
            <a:r>
              <a:rPr lang="ja-JP" altLang="en-US" dirty="0" smtClean="0"/>
              <a:t>フィールドへの</a:t>
            </a:r>
            <a:r>
              <a:rPr kumimoji="1" lang="ja-JP" altLang="en-US" dirty="0" smtClean="0"/>
              <a:t>アクセス</a:t>
            </a:r>
            <a:endParaRPr kumimoji="1" lang="ja-JP" altLang="en-US" dirty="0"/>
          </a:p>
        </p:txBody>
      </p:sp>
      <p:sp>
        <p:nvSpPr>
          <p:cNvPr id="82" name="テキスト ボックス 81"/>
          <p:cNvSpPr txBox="1"/>
          <p:nvPr/>
        </p:nvSpPr>
        <p:spPr>
          <a:xfrm>
            <a:off x="2411760" y="5085184"/>
            <a:ext cx="2169184" cy="1200329"/>
          </a:xfrm>
          <a:prstGeom prst="rect">
            <a:avLst/>
          </a:prstGeom>
          <a:noFill/>
        </p:spPr>
        <p:txBody>
          <a:bodyPr wrap="none" rtlCol="0">
            <a:spAutoFit/>
          </a:bodyPr>
          <a:lstStyle/>
          <a:p>
            <a:r>
              <a:rPr kumimoji="1" lang="ja-JP" altLang="en-US" dirty="0" smtClean="0"/>
              <a:t>注目するメソッドから</a:t>
            </a:r>
            <a:endParaRPr kumimoji="1" lang="en-US" altLang="ja-JP" dirty="0" smtClean="0"/>
          </a:p>
          <a:p>
            <a:r>
              <a:rPr lang="ja-JP" altLang="en-US" dirty="0" smtClean="0"/>
              <a:t>見</a:t>
            </a:r>
            <a:r>
              <a:rPr lang="ja-JP" altLang="en-US" dirty="0"/>
              <a:t>える</a:t>
            </a:r>
            <a:r>
              <a:rPr lang="ja-JP" altLang="en-US" dirty="0" smtClean="0"/>
              <a:t>変数名に</a:t>
            </a:r>
            <a:endParaRPr lang="en-US" altLang="ja-JP" dirty="0" smtClean="0"/>
          </a:p>
          <a:p>
            <a:r>
              <a:rPr lang="ja-JP" altLang="en-US" dirty="0"/>
              <a:t>変換された</a:t>
            </a:r>
            <a:endParaRPr lang="en-US" altLang="ja-JP" dirty="0" smtClean="0"/>
          </a:p>
          <a:p>
            <a:r>
              <a:rPr kumimoji="1" lang="ja-JP" altLang="en-US" dirty="0"/>
              <a:t>ソースコード</a:t>
            </a:r>
          </a:p>
        </p:txBody>
      </p:sp>
    </p:spTree>
    <p:extLst>
      <p:ext uri="{BB962C8B-B14F-4D97-AF65-F5344CB8AC3E}">
        <p14:creationId xmlns:p14="http://schemas.microsoft.com/office/powerpoint/2010/main" val="1317245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ステップ</a:t>
            </a:r>
            <a:r>
              <a:rPr kumimoji="1" lang="en-US" altLang="ja-JP" dirty="0" smtClean="0"/>
              <a:t>1: </a:t>
            </a:r>
            <a:r>
              <a:rPr lang="ja-JP" altLang="en-US" dirty="0"/>
              <a:t>変</a:t>
            </a:r>
            <a:r>
              <a:rPr lang="ja-JP" altLang="en-US" dirty="0" smtClean="0"/>
              <a:t>数名の解決</a:t>
            </a:r>
            <a:endParaRPr kumimoji="1" lang="ja-JP" altLang="en-US" dirty="0"/>
          </a:p>
        </p:txBody>
      </p:sp>
      <p:sp>
        <p:nvSpPr>
          <p:cNvPr id="3" name="コンテンツ プレースホルダー 2"/>
          <p:cNvSpPr>
            <a:spLocks noGrp="1"/>
          </p:cNvSpPr>
          <p:nvPr>
            <p:ph idx="1"/>
          </p:nvPr>
        </p:nvSpPr>
        <p:spPr>
          <a:xfrm>
            <a:off x="323850" y="1412875"/>
            <a:ext cx="8569325" cy="1728093"/>
          </a:xfrm>
        </p:spPr>
        <p:txBody>
          <a:bodyPr>
            <a:normAutofit fontScale="92500"/>
          </a:bodyPr>
          <a:lstStyle/>
          <a:p>
            <a:r>
              <a:rPr lang="ja-JP" altLang="en-US" dirty="0" smtClean="0"/>
              <a:t>指定した変数と同じポインタを指しうる変数を検索</a:t>
            </a:r>
            <a:r>
              <a:rPr lang="ja-JP" altLang="en-US" dirty="0"/>
              <a:t>し</a:t>
            </a:r>
            <a:r>
              <a:rPr lang="ja-JP" altLang="en-US" dirty="0" smtClean="0"/>
              <a:t>，見つかった変数と指定した変数を同じとみなす</a:t>
            </a:r>
            <a:endParaRPr lang="en-US" altLang="ja-JP" dirty="0" smtClean="0"/>
          </a:p>
          <a:p>
            <a:pPr lvl="1"/>
            <a:r>
              <a:rPr lang="en-US" altLang="ja-JP" dirty="0" smtClean="0"/>
              <a:t>Yan[3]</a:t>
            </a:r>
            <a:r>
              <a:rPr lang="ja-JP" altLang="en-US" dirty="0" err="1" smtClean="0"/>
              <a:t>らの</a:t>
            </a:r>
            <a:r>
              <a:rPr lang="ja-JP" altLang="en-US" dirty="0"/>
              <a:t>エイリアス解析</a:t>
            </a:r>
            <a:r>
              <a:rPr lang="ja-JP" altLang="en-US" dirty="0" smtClean="0"/>
              <a:t>を使用</a:t>
            </a:r>
            <a:endParaRPr lang="en-US" altLang="ja-JP" dirty="0" smtClean="0"/>
          </a:p>
          <a:p>
            <a:pPr lvl="1"/>
            <a:endParaRPr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9</a:t>
            </a:fld>
            <a:endParaRPr kumimoji="1" lang="ja-JP" altLang="en-US"/>
          </a:p>
        </p:txBody>
      </p:sp>
      <p:sp>
        <p:nvSpPr>
          <p:cNvPr id="5" name="テキスト ボックス 4"/>
          <p:cNvSpPr txBox="1"/>
          <p:nvPr/>
        </p:nvSpPr>
        <p:spPr>
          <a:xfrm>
            <a:off x="144016" y="3429000"/>
            <a:ext cx="2755883" cy="2585323"/>
          </a:xfrm>
          <a:prstGeom prst="rect">
            <a:avLst/>
          </a:prstGeom>
          <a:noFill/>
        </p:spPr>
        <p:txBody>
          <a:bodyPr wrap="none" rtlCol="0">
            <a:spAutoFit/>
          </a:bodyPr>
          <a:lstStyle/>
          <a:p>
            <a:r>
              <a:rPr lang="en-US" altLang="ja-JP" dirty="0"/>
              <a:t>c</a:t>
            </a:r>
            <a:r>
              <a:rPr kumimoji="1" lang="en-US" altLang="ja-JP" dirty="0" smtClean="0"/>
              <a:t>lass A {</a:t>
            </a:r>
            <a:endParaRPr lang="en-US" altLang="ja-JP" dirty="0" smtClean="0"/>
          </a:p>
          <a:p>
            <a:r>
              <a:rPr lang="en-US" altLang="ja-JP" dirty="0"/>
              <a:t> </a:t>
            </a:r>
            <a:r>
              <a:rPr lang="en-US" altLang="ja-JP" dirty="0" smtClean="0"/>
              <a:t>    </a:t>
            </a:r>
            <a:r>
              <a:rPr lang="en-US" altLang="ja-JP" dirty="0"/>
              <a:t>D</a:t>
            </a:r>
            <a:r>
              <a:rPr lang="en-US" altLang="ja-JP" dirty="0" smtClean="0"/>
              <a:t> data;</a:t>
            </a:r>
          </a:p>
          <a:p>
            <a:r>
              <a:rPr lang="en-US" altLang="ja-JP" dirty="0"/>
              <a:t> </a:t>
            </a:r>
            <a:r>
              <a:rPr lang="en-US" altLang="ja-JP" dirty="0" smtClean="0"/>
              <a:t>    void </a:t>
            </a:r>
            <a:r>
              <a:rPr lang="en-US" altLang="ja-JP" u="sng" dirty="0" err="1" smtClean="0"/>
              <a:t>setData</a:t>
            </a:r>
            <a:r>
              <a:rPr lang="en-US" altLang="ja-JP" dirty="0" smtClean="0"/>
              <a:t>(B </a:t>
            </a:r>
            <a:r>
              <a:rPr lang="en-US" altLang="ja-JP" dirty="0"/>
              <a:t>b</a:t>
            </a:r>
            <a:r>
              <a:rPr lang="en-US" altLang="ja-JP" dirty="0" smtClean="0"/>
              <a:t>) {</a:t>
            </a:r>
          </a:p>
          <a:p>
            <a:r>
              <a:rPr lang="en-US" altLang="ja-JP" dirty="0"/>
              <a:t> </a:t>
            </a:r>
            <a:r>
              <a:rPr lang="en-US" altLang="ja-JP" dirty="0" smtClean="0"/>
              <a:t>          D </a:t>
            </a:r>
            <a:r>
              <a:rPr lang="en-US" altLang="ja-JP" dirty="0" err="1" smtClean="0"/>
              <a:t>d</a:t>
            </a:r>
            <a:r>
              <a:rPr lang="en-US" altLang="ja-JP" dirty="0" smtClean="0"/>
              <a:t> = new D();</a:t>
            </a:r>
          </a:p>
          <a:p>
            <a:r>
              <a:rPr lang="en-US" altLang="ja-JP" dirty="0"/>
              <a:t>           </a:t>
            </a:r>
            <a:r>
              <a:rPr lang="en-US" altLang="ja-JP" dirty="0" err="1" smtClean="0"/>
              <a:t>b.add</a:t>
            </a:r>
            <a:r>
              <a:rPr lang="en-US" altLang="ja-JP" dirty="0" smtClean="0"/>
              <a:t>(</a:t>
            </a:r>
            <a:r>
              <a:rPr lang="en-US" altLang="ja-JP" dirty="0" err="1" smtClean="0"/>
              <a:t>d.i</a:t>
            </a:r>
            <a:r>
              <a:rPr lang="en-US" altLang="ja-JP" dirty="0" smtClean="0"/>
              <a:t>);</a:t>
            </a:r>
            <a:endParaRPr lang="en-US" altLang="ja-JP" dirty="0"/>
          </a:p>
          <a:p>
            <a:r>
              <a:rPr lang="en-US" altLang="ja-JP" dirty="0"/>
              <a:t>           </a:t>
            </a:r>
            <a:r>
              <a:rPr lang="en-US" altLang="ja-JP" dirty="0" err="1"/>
              <a:t>this.data</a:t>
            </a:r>
            <a:r>
              <a:rPr lang="en-US" altLang="ja-JP" dirty="0"/>
              <a:t> = </a:t>
            </a:r>
            <a:r>
              <a:rPr lang="en-US" altLang="ja-JP" dirty="0" err="1"/>
              <a:t>b.get</a:t>
            </a:r>
            <a:r>
              <a:rPr lang="en-US" altLang="ja-JP" dirty="0"/>
              <a:t>();</a:t>
            </a:r>
          </a:p>
          <a:p>
            <a:r>
              <a:rPr lang="en-US" altLang="ja-JP" dirty="0" smtClean="0"/>
              <a:t>     } </a:t>
            </a:r>
          </a:p>
          <a:p>
            <a:r>
              <a:rPr lang="en-US" altLang="ja-JP" dirty="0" smtClean="0"/>
              <a:t>     …</a:t>
            </a:r>
          </a:p>
          <a:p>
            <a:r>
              <a:rPr lang="en-US" altLang="ja-JP" dirty="0" smtClean="0"/>
              <a:t>}</a:t>
            </a:r>
            <a:endParaRPr kumimoji="1" lang="ja-JP" altLang="en-US" dirty="0"/>
          </a:p>
        </p:txBody>
      </p:sp>
      <p:sp>
        <p:nvSpPr>
          <p:cNvPr id="6" name="テキスト ボックス 5"/>
          <p:cNvSpPr txBox="1"/>
          <p:nvPr/>
        </p:nvSpPr>
        <p:spPr>
          <a:xfrm>
            <a:off x="2987824" y="3429000"/>
            <a:ext cx="2640466" cy="258532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en-US" altLang="ja-JP" dirty="0"/>
              <a:t>c</a:t>
            </a:r>
            <a:r>
              <a:rPr kumimoji="1" lang="en-US" altLang="ja-JP" dirty="0" smtClean="0"/>
              <a:t>lass B {</a:t>
            </a:r>
            <a:endParaRPr lang="en-US" altLang="ja-JP" dirty="0" smtClean="0"/>
          </a:p>
          <a:p>
            <a:r>
              <a:rPr lang="en-US" altLang="ja-JP" dirty="0"/>
              <a:t> </a:t>
            </a:r>
            <a:r>
              <a:rPr lang="en-US" altLang="ja-JP" dirty="0" smtClean="0"/>
              <a:t>   D </a:t>
            </a:r>
            <a:r>
              <a:rPr lang="en-US" altLang="ja-JP" dirty="0" err="1" smtClean="0"/>
              <a:t>d</a:t>
            </a:r>
            <a:r>
              <a:rPr lang="en-US" altLang="ja-JP" dirty="0" smtClean="0"/>
              <a:t>;</a:t>
            </a:r>
          </a:p>
          <a:p>
            <a:r>
              <a:rPr lang="en-US" altLang="ja-JP" dirty="0" smtClean="0"/>
              <a:t>    void add(</a:t>
            </a:r>
            <a:r>
              <a:rPr lang="en-US" altLang="ja-JP" dirty="0" err="1" smtClean="0"/>
              <a:t>int</a:t>
            </a:r>
            <a:r>
              <a:rPr lang="en-US" altLang="ja-JP" dirty="0" smtClean="0"/>
              <a:t> </a:t>
            </a:r>
            <a:r>
              <a:rPr lang="en-US" altLang="ja-JP" dirty="0"/>
              <a:t>j</a:t>
            </a:r>
            <a:r>
              <a:rPr lang="en-US" altLang="ja-JP" dirty="0" smtClean="0"/>
              <a:t>) {</a:t>
            </a:r>
          </a:p>
          <a:p>
            <a:r>
              <a:rPr lang="en-US" altLang="ja-JP" dirty="0"/>
              <a:t>          </a:t>
            </a:r>
            <a:r>
              <a:rPr lang="en-US" altLang="ja-JP" dirty="0" err="1"/>
              <a:t>this.d.set</a:t>
            </a:r>
            <a:r>
              <a:rPr lang="en-US" altLang="ja-JP" dirty="0"/>
              <a:t>(j </a:t>
            </a:r>
            <a:r>
              <a:rPr lang="en-US" altLang="ja-JP" dirty="0" smtClean="0"/>
              <a:t>+ </a:t>
            </a:r>
            <a:r>
              <a:rPr lang="en-US" altLang="ja-JP" dirty="0" err="1" smtClean="0"/>
              <a:t>C.h</a:t>
            </a:r>
            <a:r>
              <a:rPr lang="en-US" altLang="ja-JP" dirty="0" smtClean="0">
                <a:solidFill>
                  <a:schemeClr val="tx1"/>
                </a:solidFill>
              </a:rPr>
              <a:t>)</a:t>
            </a:r>
            <a:r>
              <a:rPr lang="en-US" altLang="ja-JP" dirty="0" smtClean="0"/>
              <a:t>;</a:t>
            </a:r>
          </a:p>
          <a:p>
            <a:r>
              <a:rPr lang="en-US" altLang="ja-JP" dirty="0" smtClean="0"/>
              <a:t>    } </a:t>
            </a:r>
          </a:p>
          <a:p>
            <a:r>
              <a:rPr lang="en-US" altLang="ja-JP" dirty="0"/>
              <a:t> </a:t>
            </a:r>
            <a:r>
              <a:rPr lang="en-US" altLang="ja-JP" dirty="0" smtClean="0"/>
              <a:t>   String get() {</a:t>
            </a:r>
          </a:p>
          <a:p>
            <a:r>
              <a:rPr lang="en-US" altLang="ja-JP" dirty="0"/>
              <a:t> </a:t>
            </a:r>
            <a:r>
              <a:rPr lang="en-US" altLang="ja-JP" dirty="0" smtClean="0"/>
              <a:t>       return </a:t>
            </a:r>
            <a:r>
              <a:rPr lang="en-US" altLang="ja-JP" dirty="0" err="1" smtClean="0"/>
              <a:t>this.d</a:t>
            </a:r>
            <a:r>
              <a:rPr lang="en-US" altLang="ja-JP" dirty="0" smtClean="0"/>
              <a:t>;</a:t>
            </a:r>
            <a:endParaRPr lang="en-US" altLang="ja-JP" dirty="0"/>
          </a:p>
          <a:p>
            <a:r>
              <a:rPr lang="en-US" altLang="ja-JP" dirty="0"/>
              <a:t> </a:t>
            </a:r>
            <a:r>
              <a:rPr lang="en-US" altLang="ja-JP" dirty="0" smtClean="0"/>
              <a:t>   }</a:t>
            </a:r>
          </a:p>
          <a:p>
            <a:r>
              <a:rPr lang="en-US" altLang="ja-JP" dirty="0" smtClean="0"/>
              <a:t>}</a:t>
            </a:r>
            <a:endParaRPr kumimoji="1" lang="ja-JP" altLang="en-US" dirty="0"/>
          </a:p>
        </p:txBody>
      </p:sp>
      <p:sp>
        <p:nvSpPr>
          <p:cNvPr id="7" name="テキスト ボックス 6"/>
          <p:cNvSpPr txBox="1"/>
          <p:nvPr/>
        </p:nvSpPr>
        <p:spPr>
          <a:xfrm>
            <a:off x="7227091" y="3475167"/>
            <a:ext cx="1646605" cy="1754326"/>
          </a:xfrm>
          <a:prstGeom prst="rect">
            <a:avLst/>
          </a:prstGeom>
          <a:noFill/>
        </p:spPr>
        <p:txBody>
          <a:bodyPr wrap="none" rtlCol="0">
            <a:spAutoFit/>
          </a:bodyPr>
          <a:lstStyle/>
          <a:p>
            <a:r>
              <a:rPr kumimoji="1" lang="en-US" altLang="ja-JP" dirty="0" smtClean="0"/>
              <a:t>class D {</a:t>
            </a:r>
          </a:p>
          <a:p>
            <a:r>
              <a:rPr lang="en-US" altLang="ja-JP" dirty="0" smtClean="0"/>
              <a:t>     </a:t>
            </a:r>
            <a:r>
              <a:rPr lang="en-US" altLang="ja-JP" dirty="0" err="1" smtClean="0"/>
              <a:t>int</a:t>
            </a:r>
            <a:r>
              <a:rPr lang="en-US" altLang="ja-JP" dirty="0" smtClean="0"/>
              <a:t> </a:t>
            </a:r>
            <a:r>
              <a:rPr lang="en-US" altLang="ja-JP" dirty="0" err="1" smtClean="0"/>
              <a:t>i</a:t>
            </a:r>
            <a:r>
              <a:rPr lang="en-US" altLang="ja-JP" dirty="0" smtClean="0"/>
              <a:t>;</a:t>
            </a:r>
          </a:p>
          <a:p>
            <a:r>
              <a:rPr lang="en-US" altLang="ja-JP" dirty="0"/>
              <a:t> </a:t>
            </a:r>
            <a:r>
              <a:rPr lang="en-US" altLang="ja-JP" dirty="0" smtClean="0"/>
              <a:t>    void set(</a:t>
            </a:r>
            <a:r>
              <a:rPr lang="en-US" altLang="ja-JP" dirty="0" err="1" smtClean="0"/>
              <a:t>i</a:t>
            </a:r>
            <a:r>
              <a:rPr lang="en-US" altLang="ja-JP" dirty="0" smtClean="0"/>
              <a:t>) {</a:t>
            </a:r>
          </a:p>
          <a:p>
            <a:r>
              <a:rPr lang="en-US" altLang="ja-JP" dirty="0"/>
              <a:t> </a:t>
            </a:r>
            <a:r>
              <a:rPr lang="en-US" altLang="ja-JP" dirty="0" smtClean="0"/>
              <a:t>       </a:t>
            </a:r>
            <a:r>
              <a:rPr lang="en-US" altLang="ja-JP" dirty="0" err="1" smtClean="0"/>
              <a:t>this.i</a:t>
            </a:r>
            <a:r>
              <a:rPr lang="en-US" altLang="ja-JP" dirty="0" smtClean="0"/>
              <a:t> = </a:t>
            </a:r>
            <a:r>
              <a:rPr lang="en-US" altLang="ja-JP" dirty="0" err="1" smtClean="0"/>
              <a:t>i</a:t>
            </a:r>
            <a:r>
              <a:rPr lang="en-US" altLang="ja-JP" dirty="0" smtClean="0"/>
              <a:t>;</a:t>
            </a:r>
          </a:p>
          <a:p>
            <a:r>
              <a:rPr lang="en-US" altLang="ja-JP" dirty="0"/>
              <a:t> </a:t>
            </a:r>
            <a:r>
              <a:rPr lang="en-US" altLang="ja-JP" dirty="0" smtClean="0"/>
              <a:t>    }</a:t>
            </a:r>
          </a:p>
          <a:p>
            <a:r>
              <a:rPr lang="en-US" altLang="ja-JP" dirty="0" smtClean="0"/>
              <a:t>}</a:t>
            </a:r>
            <a:endParaRPr kumimoji="1" lang="ja-JP" altLang="en-US" dirty="0"/>
          </a:p>
        </p:txBody>
      </p:sp>
      <p:sp>
        <p:nvSpPr>
          <p:cNvPr id="8" name="テキスト ボックス 7"/>
          <p:cNvSpPr txBox="1"/>
          <p:nvPr/>
        </p:nvSpPr>
        <p:spPr>
          <a:xfrm>
            <a:off x="5641734" y="3429000"/>
            <a:ext cx="1608133" cy="923330"/>
          </a:xfrm>
          <a:prstGeom prst="rect">
            <a:avLst/>
          </a:prstGeom>
          <a:noFill/>
        </p:spPr>
        <p:txBody>
          <a:bodyPr wrap="none" rtlCol="0">
            <a:spAutoFit/>
          </a:bodyPr>
          <a:lstStyle/>
          <a:p>
            <a:r>
              <a:rPr lang="en-US" altLang="ja-JP" dirty="0"/>
              <a:t>class C {</a:t>
            </a:r>
          </a:p>
          <a:p>
            <a:r>
              <a:rPr lang="en-US" altLang="ja-JP" dirty="0"/>
              <a:t>     static </a:t>
            </a:r>
            <a:r>
              <a:rPr lang="en-US" altLang="ja-JP" dirty="0" err="1"/>
              <a:t>int</a:t>
            </a:r>
            <a:r>
              <a:rPr lang="en-US" altLang="ja-JP" dirty="0"/>
              <a:t> </a:t>
            </a:r>
            <a:r>
              <a:rPr lang="en-US" altLang="ja-JP" dirty="0" smtClean="0"/>
              <a:t>h;</a:t>
            </a:r>
            <a:endParaRPr lang="en-US" altLang="ja-JP" dirty="0"/>
          </a:p>
          <a:p>
            <a:r>
              <a:rPr lang="en-US" altLang="ja-JP" dirty="0" smtClean="0"/>
              <a:t>}</a:t>
            </a:r>
            <a:endParaRPr lang="ja-JP" altLang="en-US" dirty="0"/>
          </a:p>
        </p:txBody>
      </p:sp>
      <p:cxnSp>
        <p:nvCxnSpPr>
          <p:cNvPr id="10" name="直線矢印コネクタ 9"/>
          <p:cNvCxnSpPr/>
          <p:nvPr/>
        </p:nvCxnSpPr>
        <p:spPr>
          <a:xfrm flipV="1">
            <a:off x="1115616" y="4437112"/>
            <a:ext cx="2520280" cy="2845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2375756" y="5049180"/>
            <a:ext cx="1816885" cy="180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2987824" y="3428999"/>
            <a:ext cx="2409634" cy="2585323"/>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en-US" altLang="ja-JP" dirty="0"/>
              <a:t>c</a:t>
            </a:r>
            <a:r>
              <a:rPr kumimoji="1" lang="en-US" altLang="ja-JP" dirty="0" smtClean="0"/>
              <a:t>lass B {</a:t>
            </a:r>
            <a:endParaRPr lang="en-US" altLang="ja-JP" dirty="0" smtClean="0"/>
          </a:p>
          <a:p>
            <a:r>
              <a:rPr lang="en-US" altLang="ja-JP" dirty="0"/>
              <a:t> </a:t>
            </a:r>
            <a:r>
              <a:rPr lang="en-US" altLang="ja-JP" dirty="0" smtClean="0"/>
              <a:t>   D </a:t>
            </a:r>
            <a:r>
              <a:rPr lang="en-US" altLang="ja-JP" dirty="0" err="1" smtClean="0"/>
              <a:t>d</a:t>
            </a:r>
            <a:r>
              <a:rPr lang="en-US" altLang="ja-JP" dirty="0" smtClean="0"/>
              <a:t>;</a:t>
            </a:r>
          </a:p>
          <a:p>
            <a:r>
              <a:rPr lang="en-US" altLang="ja-JP" dirty="0" smtClean="0"/>
              <a:t>    void add(</a:t>
            </a:r>
            <a:r>
              <a:rPr lang="en-US" altLang="ja-JP" dirty="0" err="1" smtClean="0"/>
              <a:t>int</a:t>
            </a:r>
            <a:r>
              <a:rPr lang="en-US" altLang="ja-JP" dirty="0" smtClean="0"/>
              <a:t> </a:t>
            </a:r>
            <a:r>
              <a:rPr lang="en-US" altLang="ja-JP" dirty="0"/>
              <a:t>j</a:t>
            </a:r>
            <a:r>
              <a:rPr lang="en-US" altLang="ja-JP" dirty="0" smtClean="0"/>
              <a:t>) {</a:t>
            </a:r>
          </a:p>
          <a:p>
            <a:r>
              <a:rPr lang="en-US" altLang="ja-JP" dirty="0"/>
              <a:t>          </a:t>
            </a:r>
            <a:r>
              <a:rPr lang="en-US" altLang="ja-JP" dirty="0" err="1">
                <a:solidFill>
                  <a:srgbClr val="FF0000"/>
                </a:solidFill>
              </a:rPr>
              <a:t>b</a:t>
            </a:r>
            <a:r>
              <a:rPr lang="en-US" altLang="ja-JP" dirty="0" err="1" smtClean="0"/>
              <a:t>.d.set</a:t>
            </a:r>
            <a:r>
              <a:rPr lang="en-US" altLang="ja-JP" dirty="0" smtClean="0"/>
              <a:t>(j + </a:t>
            </a:r>
            <a:r>
              <a:rPr lang="en-US" altLang="ja-JP" dirty="0" err="1" smtClean="0"/>
              <a:t>C.h</a:t>
            </a:r>
            <a:r>
              <a:rPr lang="en-US" altLang="ja-JP" dirty="0" smtClean="0">
                <a:solidFill>
                  <a:schemeClr val="tx1"/>
                </a:solidFill>
              </a:rPr>
              <a:t>)</a:t>
            </a:r>
            <a:r>
              <a:rPr lang="en-US" altLang="ja-JP" dirty="0" smtClean="0"/>
              <a:t>;</a:t>
            </a:r>
          </a:p>
          <a:p>
            <a:r>
              <a:rPr lang="en-US" altLang="ja-JP" dirty="0" smtClean="0"/>
              <a:t>    } </a:t>
            </a:r>
          </a:p>
          <a:p>
            <a:r>
              <a:rPr lang="en-US" altLang="ja-JP" dirty="0"/>
              <a:t> </a:t>
            </a:r>
            <a:r>
              <a:rPr lang="en-US" altLang="ja-JP" dirty="0" smtClean="0"/>
              <a:t>   String get() {</a:t>
            </a:r>
          </a:p>
          <a:p>
            <a:r>
              <a:rPr lang="en-US" altLang="ja-JP" dirty="0"/>
              <a:t> </a:t>
            </a:r>
            <a:r>
              <a:rPr lang="en-US" altLang="ja-JP" dirty="0" smtClean="0"/>
              <a:t>       return </a:t>
            </a:r>
            <a:r>
              <a:rPr lang="en-US" altLang="ja-JP" dirty="0" err="1">
                <a:solidFill>
                  <a:srgbClr val="FF0000"/>
                </a:solidFill>
              </a:rPr>
              <a:t>b</a:t>
            </a:r>
            <a:r>
              <a:rPr lang="en-US" altLang="ja-JP" dirty="0" err="1" smtClean="0"/>
              <a:t>.d</a:t>
            </a:r>
            <a:r>
              <a:rPr lang="en-US" altLang="ja-JP" dirty="0" smtClean="0"/>
              <a:t>;</a:t>
            </a:r>
            <a:endParaRPr lang="en-US" altLang="ja-JP" dirty="0"/>
          </a:p>
          <a:p>
            <a:r>
              <a:rPr lang="en-US" altLang="ja-JP" dirty="0"/>
              <a:t> </a:t>
            </a:r>
            <a:r>
              <a:rPr lang="en-US" altLang="ja-JP" dirty="0" smtClean="0"/>
              <a:t>   }</a:t>
            </a:r>
          </a:p>
          <a:p>
            <a:r>
              <a:rPr lang="en-US" altLang="ja-JP" dirty="0" smtClean="0"/>
              <a:t>}</a:t>
            </a:r>
            <a:endParaRPr kumimoji="1" lang="ja-JP" altLang="en-US" dirty="0"/>
          </a:p>
        </p:txBody>
      </p:sp>
      <p:cxnSp>
        <p:nvCxnSpPr>
          <p:cNvPr id="20" name="直線矢印コネクタ 19"/>
          <p:cNvCxnSpPr/>
          <p:nvPr/>
        </p:nvCxnSpPr>
        <p:spPr>
          <a:xfrm flipH="1">
            <a:off x="1115616" y="4293096"/>
            <a:ext cx="1008112" cy="4285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2123728" y="4293096"/>
            <a:ext cx="0" cy="5809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4067944" y="4437112"/>
            <a:ext cx="3672408" cy="702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7236296" y="3475167"/>
            <a:ext cx="1646605" cy="1754326"/>
          </a:xfrm>
          <a:prstGeom prst="rect">
            <a:avLst/>
          </a:prstGeom>
          <a:noFill/>
        </p:spPr>
        <p:txBody>
          <a:bodyPr wrap="none" rtlCol="0">
            <a:spAutoFit/>
          </a:bodyPr>
          <a:lstStyle/>
          <a:p>
            <a:r>
              <a:rPr kumimoji="1" lang="en-US" altLang="ja-JP" dirty="0" smtClean="0"/>
              <a:t>class D {</a:t>
            </a:r>
          </a:p>
          <a:p>
            <a:r>
              <a:rPr lang="en-US" altLang="ja-JP" dirty="0" smtClean="0"/>
              <a:t>     </a:t>
            </a:r>
            <a:r>
              <a:rPr lang="en-US" altLang="ja-JP" dirty="0" err="1" smtClean="0"/>
              <a:t>int</a:t>
            </a:r>
            <a:r>
              <a:rPr lang="en-US" altLang="ja-JP" dirty="0" smtClean="0"/>
              <a:t> </a:t>
            </a:r>
            <a:r>
              <a:rPr lang="en-US" altLang="ja-JP" dirty="0" err="1" smtClean="0"/>
              <a:t>i</a:t>
            </a:r>
            <a:r>
              <a:rPr lang="en-US" altLang="ja-JP" dirty="0" smtClean="0"/>
              <a:t>;</a:t>
            </a:r>
          </a:p>
          <a:p>
            <a:r>
              <a:rPr lang="en-US" altLang="ja-JP" dirty="0"/>
              <a:t> </a:t>
            </a:r>
            <a:r>
              <a:rPr lang="en-US" altLang="ja-JP" dirty="0" smtClean="0"/>
              <a:t>    void set(</a:t>
            </a:r>
            <a:r>
              <a:rPr lang="en-US" altLang="ja-JP" dirty="0" err="1" smtClean="0"/>
              <a:t>i</a:t>
            </a:r>
            <a:r>
              <a:rPr lang="en-US" altLang="ja-JP" dirty="0" smtClean="0"/>
              <a:t>) {</a:t>
            </a:r>
          </a:p>
          <a:p>
            <a:r>
              <a:rPr lang="en-US" altLang="ja-JP" dirty="0"/>
              <a:t> </a:t>
            </a:r>
            <a:r>
              <a:rPr lang="en-US" altLang="ja-JP" dirty="0" smtClean="0"/>
              <a:t>       </a:t>
            </a:r>
            <a:r>
              <a:rPr lang="en-US" altLang="ja-JP" dirty="0" err="1" smtClean="0">
                <a:solidFill>
                  <a:srgbClr val="FF0000"/>
                </a:solidFill>
              </a:rPr>
              <a:t>b.d</a:t>
            </a:r>
            <a:r>
              <a:rPr lang="en-US" altLang="ja-JP" dirty="0" err="1" smtClean="0"/>
              <a:t>.i</a:t>
            </a:r>
            <a:r>
              <a:rPr lang="en-US" altLang="ja-JP" dirty="0" smtClean="0"/>
              <a:t> = </a:t>
            </a:r>
            <a:r>
              <a:rPr lang="en-US" altLang="ja-JP" dirty="0" err="1" smtClean="0"/>
              <a:t>i</a:t>
            </a:r>
            <a:r>
              <a:rPr lang="en-US" altLang="ja-JP" dirty="0" smtClean="0"/>
              <a:t>;</a:t>
            </a:r>
          </a:p>
          <a:p>
            <a:r>
              <a:rPr lang="en-US" altLang="ja-JP" dirty="0"/>
              <a:t> </a:t>
            </a:r>
            <a:r>
              <a:rPr lang="en-US" altLang="ja-JP" dirty="0" smtClean="0"/>
              <a:t>    }</a:t>
            </a:r>
          </a:p>
          <a:p>
            <a:r>
              <a:rPr lang="en-US" altLang="ja-JP" dirty="0" smtClean="0"/>
              <a:t>}</a:t>
            </a:r>
            <a:endParaRPr kumimoji="1" lang="ja-JP" altLang="en-US" dirty="0"/>
          </a:p>
        </p:txBody>
      </p:sp>
      <p:sp>
        <p:nvSpPr>
          <p:cNvPr id="33" name="テキスト ボックス 32"/>
          <p:cNvSpPr txBox="1"/>
          <p:nvPr/>
        </p:nvSpPr>
        <p:spPr>
          <a:xfrm>
            <a:off x="1856718" y="6231421"/>
            <a:ext cx="7035900" cy="430887"/>
          </a:xfrm>
          <a:prstGeom prst="rect">
            <a:avLst/>
          </a:prstGeom>
          <a:noFill/>
        </p:spPr>
        <p:txBody>
          <a:bodyPr wrap="none" rtlCol="0">
            <a:spAutoFit/>
          </a:bodyPr>
          <a:lstStyle/>
          <a:p>
            <a:r>
              <a:rPr lang="en-US" altLang="ja-JP" sz="1100" dirty="0" smtClean="0"/>
              <a:t>[3]:  </a:t>
            </a:r>
            <a:r>
              <a:rPr lang="en-US" altLang="ja-JP" sz="1100" dirty="0" err="1"/>
              <a:t>Dacong</a:t>
            </a:r>
            <a:r>
              <a:rPr lang="en-US" altLang="ja-JP" sz="1100" dirty="0"/>
              <a:t> Yan, </a:t>
            </a:r>
            <a:r>
              <a:rPr lang="en-US" altLang="ja-JP" sz="1100" dirty="0" err="1"/>
              <a:t>Guoqing</a:t>
            </a:r>
            <a:r>
              <a:rPr lang="en-US" altLang="ja-JP" sz="1100" dirty="0"/>
              <a:t> </a:t>
            </a:r>
            <a:r>
              <a:rPr lang="en-US" altLang="ja-JP" sz="1100" dirty="0" err="1"/>
              <a:t>Xu</a:t>
            </a:r>
            <a:r>
              <a:rPr lang="en-US" altLang="ja-JP" sz="1100" dirty="0"/>
              <a:t>, and </a:t>
            </a:r>
            <a:r>
              <a:rPr lang="en-US" altLang="ja-JP" sz="1100" dirty="0" err="1"/>
              <a:t>Atanas</a:t>
            </a:r>
            <a:r>
              <a:rPr lang="en-US" altLang="ja-JP" sz="1100" dirty="0"/>
              <a:t> </a:t>
            </a:r>
            <a:r>
              <a:rPr lang="en-US" altLang="ja-JP" sz="1100" dirty="0" err="1"/>
              <a:t>Rountev</a:t>
            </a:r>
            <a:r>
              <a:rPr lang="en-US" altLang="ja-JP" sz="1100" dirty="0"/>
              <a:t>. Demand-driven context-sensitive alias analysis for Java. </a:t>
            </a:r>
          </a:p>
          <a:p>
            <a:r>
              <a:rPr lang="en-US" altLang="ja-JP" sz="1100" dirty="0"/>
              <a:t>ISSTA '11 . ,155-165. New York, NY, USA , 2011. </a:t>
            </a:r>
            <a:endParaRPr lang="ja-JP" altLang="en-US" sz="1100" dirty="0"/>
          </a:p>
        </p:txBody>
      </p:sp>
    </p:spTree>
    <p:extLst>
      <p:ext uri="{BB962C8B-B14F-4D97-AF65-F5344CB8AC3E}">
        <p14:creationId xmlns:p14="http://schemas.microsoft.com/office/powerpoint/2010/main" val="1879436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5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par>
                                <p:cTn id="24" presetID="10" presetClass="exit" presetSubtype="0" fill="hold" grpId="0" nodeType="withEffect">
                                  <p:stCondLst>
                                    <p:cond delay="0"/>
                                  </p:stCondLst>
                                  <p:childTnLst>
                                    <p:animEffect transition="out" filter="fade">
                                      <p:cBhvr>
                                        <p:cTn id="25" dur="500"/>
                                        <p:tgtEl>
                                          <p:spTgt spid="6"/>
                                        </p:tgtEl>
                                      </p:cBhvr>
                                    </p:animEffect>
                                    <p:set>
                                      <p:cBhvr>
                                        <p:cTn id="26" dur="1" fill="hold">
                                          <p:stCondLst>
                                            <p:cond delay="499"/>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500"/>
                                        <p:tgtEl>
                                          <p:spTgt spid="30"/>
                                        </p:tgtEl>
                                      </p:cBhvr>
                                    </p:animEffect>
                                  </p:childTnLst>
                                </p:cTn>
                              </p:par>
                              <p:par>
                                <p:cTn id="37" presetID="10" presetClass="exit" presetSubtype="0" fill="hold" grpId="0" nodeType="withEffect">
                                  <p:stCondLst>
                                    <p:cond delay="0"/>
                                  </p:stCondLst>
                                  <p:childTnLst>
                                    <p:animEffect transition="out" filter="fade">
                                      <p:cBhvr>
                                        <p:cTn id="38" dur="500"/>
                                        <p:tgtEl>
                                          <p:spTgt spid="7"/>
                                        </p:tgtEl>
                                      </p:cBhvr>
                                    </p:animEffect>
                                    <p:set>
                                      <p:cBhvr>
                                        <p:cTn id="39"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8" grpId="0"/>
      <p:bldP spid="30" grpId="0"/>
    </p:bldLst>
  </p:timing>
</p:sld>
</file>

<file path=ppt/theme/theme1.xml><?xml version="1.0" encoding="utf-8"?>
<a:theme xmlns:a="http://schemas.openxmlformats.org/drawingml/2006/main" name="Sel-BlueMonday">
  <a:themeElements>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fontScheme name="Sel-BlueMonda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clrMap bg1="lt1" tx1="dk1" bg2="lt2" tx2="dk2" accent1="accent1" accent2="accent2" accent3="accent3" accent4="accent4" accent5="accent5" accent6="accent6" hlink="hlink" folHlink="folHlink"/>
    </a:extraClrScheme>
    <a:extraClrScheme>
      <a:clrScheme name="Sel-BlueMonday 2">
        <a:dk1>
          <a:srgbClr val="000000"/>
        </a:dk1>
        <a:lt1>
          <a:srgbClr val="F6F1E6"/>
        </a:lt1>
        <a:dk2>
          <a:srgbClr val="800000"/>
        </a:dk2>
        <a:lt2>
          <a:srgbClr val="825018"/>
        </a:lt2>
        <a:accent1>
          <a:srgbClr val="AD1F1F"/>
        </a:accent1>
        <a:accent2>
          <a:srgbClr val="CC0000"/>
        </a:accent2>
        <a:accent3>
          <a:srgbClr val="FAF7F0"/>
        </a:accent3>
        <a:accent4>
          <a:srgbClr val="000000"/>
        </a:accent4>
        <a:accent5>
          <a:srgbClr val="D3ABAB"/>
        </a:accent5>
        <a:accent6>
          <a:srgbClr val="B90000"/>
        </a:accent6>
        <a:hlink>
          <a:srgbClr val="ED7A33"/>
        </a:hlink>
        <a:folHlink>
          <a:srgbClr val="800000"/>
        </a:folHlink>
      </a:clrScheme>
      <a:clrMap bg1="lt1" tx1="dk1" bg2="lt2" tx2="dk2" accent1="accent1" accent2="accent2" accent3="accent3" accent4="accent4" accent5="accent5" accent6="accent6" hlink="hlink" folHlink="folHlink"/>
    </a:extraClrScheme>
    <a:extraClrScheme>
      <a:clrScheme name="Sel-BlueMonday 3">
        <a:dk1>
          <a:srgbClr val="808080"/>
        </a:dk1>
        <a:lt1>
          <a:srgbClr val="DDDDDD"/>
        </a:lt1>
        <a:dk2>
          <a:srgbClr val="080808"/>
        </a:dk2>
        <a:lt2>
          <a:srgbClr val="DDDDDD"/>
        </a:lt2>
        <a:accent1>
          <a:srgbClr val="333399"/>
        </a:accent1>
        <a:accent2>
          <a:srgbClr val="3366CC"/>
        </a:accent2>
        <a:accent3>
          <a:srgbClr val="AAAAAA"/>
        </a:accent3>
        <a:accent4>
          <a:srgbClr val="BDBDBD"/>
        </a:accent4>
        <a:accent5>
          <a:srgbClr val="ADADCA"/>
        </a:accent5>
        <a:accent6>
          <a:srgbClr val="2D5CB9"/>
        </a:accent6>
        <a:hlink>
          <a:srgbClr val="A7A9FB"/>
        </a:hlink>
        <a:folHlink>
          <a:srgbClr val="000066"/>
        </a:folHlink>
      </a:clrScheme>
      <a:clrMap bg1="dk2" tx1="lt1" bg2="dk1" tx2="lt2" accent1="accent1" accent2="accent2" accent3="accent3" accent4="accent4" accent5="accent5" accent6="accent6" hlink="hlink" folHlink="folHlink"/>
    </a:extraClrScheme>
    <a:extraClrScheme>
      <a:clrScheme name="Sel-BlueMonday 4">
        <a:dk1>
          <a:srgbClr val="000000"/>
        </a:dk1>
        <a:lt1>
          <a:srgbClr val="FFFFFF"/>
        </a:lt1>
        <a:dk2>
          <a:srgbClr val="056400"/>
        </a:dk2>
        <a:lt2>
          <a:srgbClr val="94C8C3"/>
        </a:lt2>
        <a:accent1>
          <a:srgbClr val="4FB616"/>
        </a:accent1>
        <a:accent2>
          <a:srgbClr val="87E044"/>
        </a:accent2>
        <a:accent3>
          <a:srgbClr val="FFFFFF"/>
        </a:accent3>
        <a:accent4>
          <a:srgbClr val="000000"/>
        </a:accent4>
        <a:accent5>
          <a:srgbClr val="B2D7AB"/>
        </a:accent5>
        <a:accent6>
          <a:srgbClr val="7ACB3D"/>
        </a:accent6>
        <a:hlink>
          <a:srgbClr val="D6E739"/>
        </a:hlink>
        <a:folHlink>
          <a:srgbClr val="06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Template>
  <TotalTime>3742</TotalTime>
  <Words>2313</Words>
  <Application>Microsoft Office PowerPoint</Application>
  <PresentationFormat>画面に合わせる (4:3)</PresentationFormat>
  <Paragraphs>541</Paragraphs>
  <Slides>29</Slides>
  <Notes>3</Notes>
  <HiddenSlides>7</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Sel-BlueMonday</vt:lpstr>
      <vt:lpstr>メソッドの入出力の 可視化によるプログラム理解支援ツール</vt:lpstr>
      <vt:lpstr>背景</vt:lpstr>
      <vt:lpstr>メソッドの入力</vt:lpstr>
      <vt:lpstr>例：クラス変数への明示的でないアクセス</vt:lpstr>
      <vt:lpstr>例:引数のフィールドへのアクセスの把握</vt:lpstr>
      <vt:lpstr>アプローチ</vt:lpstr>
      <vt:lpstr>提案手法</vt:lpstr>
      <vt:lpstr>提案手法詳細</vt:lpstr>
      <vt:lpstr>ステップ1: 変数名の解決</vt:lpstr>
      <vt:lpstr>ステップ2: アクセスの列挙</vt:lpstr>
      <vt:lpstr>ステップ3：ツリー構造での可視化</vt:lpstr>
      <vt:lpstr>実装</vt:lpstr>
      <vt:lpstr>評価実験</vt:lpstr>
      <vt:lpstr>アプリケーションと課題</vt:lpstr>
      <vt:lpstr>被験者と割り当て</vt:lpstr>
      <vt:lpstr>実験結果： 解答時間と正答率</vt:lpstr>
      <vt:lpstr>考察</vt:lpstr>
      <vt:lpstr>表示されたフィールド・クラス変数の数と メソッド数のヒストグラム</vt:lpstr>
      <vt:lpstr>まとめと今後の課題</vt:lpstr>
      <vt:lpstr>今後の研究：メソッドに対するドキュメントの作成</vt:lpstr>
      <vt:lpstr>技術的課題</vt:lpstr>
      <vt:lpstr>研究計画</vt:lpstr>
      <vt:lpstr>正解者のみの解答時間プロット</vt:lpstr>
      <vt:lpstr>表示された要素数とメソッド数のヒストグラム</vt:lpstr>
      <vt:lpstr>表示された要素数の分布</vt:lpstr>
      <vt:lpstr>表示された要素数の分布</vt:lpstr>
      <vt:lpstr>解答時間には有意な差があったか？</vt:lpstr>
      <vt:lpstr>出力: getForm</vt:lpstr>
      <vt:lpstr>出力: validateForm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メソッドの入出力の可視化によるプログラム理解支援ツール</dc:title>
  <dc:creator>y-kasima</dc:creator>
  <cp:lastModifiedBy>y-kasima</cp:lastModifiedBy>
  <cp:revision>741</cp:revision>
  <cp:lastPrinted>2012-02-09T06:29:06Z</cp:lastPrinted>
  <dcterms:created xsi:type="dcterms:W3CDTF">2012-02-03T04:08:01Z</dcterms:created>
  <dcterms:modified xsi:type="dcterms:W3CDTF">2012-02-14T04:44:56Z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