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9"/>
  </p:notesMasterIdLst>
  <p:handoutMasterIdLst>
    <p:handoutMasterId r:id="rId20"/>
  </p:handoutMasterIdLst>
  <p:sldIdLst>
    <p:sldId id="256" r:id="rId2"/>
    <p:sldId id="278" r:id="rId3"/>
    <p:sldId id="263" r:id="rId4"/>
    <p:sldId id="287" r:id="rId5"/>
    <p:sldId id="281" r:id="rId6"/>
    <p:sldId id="269" r:id="rId7"/>
    <p:sldId id="271" r:id="rId8"/>
    <p:sldId id="279" r:id="rId9"/>
    <p:sldId id="284" r:id="rId10"/>
    <p:sldId id="268" r:id="rId11"/>
    <p:sldId id="258" r:id="rId12"/>
    <p:sldId id="274" r:id="rId13"/>
    <p:sldId id="275" r:id="rId14"/>
    <p:sldId id="293" r:id="rId15"/>
    <p:sldId id="259" r:id="rId16"/>
    <p:sldId id="276" r:id="rId17"/>
    <p:sldId id="260" r:id="rId18"/>
  </p:sldIdLst>
  <p:sldSz cx="9144000" cy="6858000" type="screen4x3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92" autoAdjust="0"/>
    <p:restoredTop sz="96477" autoAdjust="0"/>
  </p:normalViewPr>
  <p:slideViewPr>
    <p:cSldViewPr snapToGrid="0">
      <p:cViewPr varScale="1">
        <p:scale>
          <a:sx n="62" d="100"/>
          <a:sy n="62" d="100"/>
        </p:scale>
        <p:origin x="534" y="48"/>
      </p:cViewPr>
      <p:guideLst/>
    </p:cSldViewPr>
  </p:slideViewPr>
  <p:outlineViewPr>
    <p:cViewPr>
      <p:scale>
        <a:sx n="33" d="100"/>
        <a:sy n="33" d="100"/>
      </p:scale>
      <p:origin x="0" y="-7968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39" d="100"/>
          <a:sy n="39" d="100"/>
        </p:scale>
        <p:origin x="2004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C0ECB-6897-409F-AA48-5471EBD84304}" type="datetimeFigureOut">
              <a:rPr kumimoji="1" lang="ja-JP" altLang="en-US" smtClean="0"/>
              <a:t>2013/2/11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6825C8-DD01-478C-99DF-010611FDAA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3448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AD3D38-564A-4C4E-ABFF-9E8218CA6037}" type="datetimeFigureOut">
              <a:rPr kumimoji="1" lang="ja-JP" altLang="en-US" smtClean="0"/>
              <a:t>2013/2/11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1987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2" y="4783307"/>
            <a:ext cx="544449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DF1C75-DD4B-4E0F-A159-C8AE4EF7D5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9715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F1C75-DD4B-4E0F-A159-C8AE4EF7D56E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16812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F1C75-DD4B-4E0F-A159-C8AE4EF7D56E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61855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3013"/>
            <a:ext cx="4471987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F1C75-DD4B-4E0F-A159-C8AE4EF7D56E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8930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F1C75-DD4B-4E0F-A159-C8AE4EF7D56E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1993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1" name="Picture 19" descr="bottom_b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3079" name="Rectangle 7" descr="ban"/>
          <p:cNvSpPr>
            <a:spLocks noChangeArrowheads="1"/>
          </p:cNvSpPr>
          <p:nvPr/>
        </p:nvSpPr>
        <p:spPr bwMode="auto">
          <a:xfrm>
            <a:off x="0" y="2"/>
            <a:ext cx="9144000" cy="188913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sz="180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8431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734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1331914" y="3213100"/>
            <a:ext cx="6480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 sz="1800"/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279400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fld id="{2FCE5D29-92DC-4148-A75A-58B7099BC8E7}" type="datetime1">
              <a:rPr kumimoji="1" lang="ja-JP" altLang="en-US" smtClean="0"/>
              <a:t>2013/2/11</a:t>
            </a:fld>
            <a:endParaRPr kumimoji="1" lang="ja-JP" altLang="en-US"/>
          </a:p>
        </p:txBody>
      </p:sp>
      <p:sp>
        <p:nvSpPr>
          <p:cNvPr id="3095" name="Rectangle 23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45225"/>
            <a:ext cx="3743325" cy="279400"/>
          </a:xfrm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fld id="{5F621A41-8A53-4397-830D-1E6C07BC8CF4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22" name="Picture 2" descr="\\mir\space\document\logo\color-variations\sel-logo-color.e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9472" y="430260"/>
            <a:ext cx="2051050" cy="704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Freeform 18"/>
          <p:cNvSpPr>
            <a:spLocks/>
          </p:cNvSpPr>
          <p:nvPr/>
        </p:nvSpPr>
        <p:spPr bwMode="auto">
          <a:xfrm>
            <a:off x="8892481" y="6663620"/>
            <a:ext cx="191924" cy="176621"/>
          </a:xfrm>
          <a:custGeom>
            <a:avLst/>
            <a:gdLst/>
            <a:ahLst/>
            <a:cxnLst>
              <a:cxn ang="0">
                <a:pos x="300" y="364"/>
              </a:cxn>
              <a:cxn ang="0">
                <a:pos x="94" y="246"/>
              </a:cxn>
              <a:cxn ang="0">
                <a:pos x="94" y="246"/>
              </a:cxn>
              <a:cxn ang="0">
                <a:pos x="300" y="79"/>
              </a:cxn>
              <a:cxn ang="0">
                <a:pos x="220" y="0"/>
              </a:cxn>
              <a:cxn ang="0">
                <a:pos x="220" y="0"/>
              </a:cxn>
              <a:cxn ang="0">
                <a:pos x="0" y="289"/>
              </a:cxn>
              <a:cxn ang="0">
                <a:pos x="4" y="341"/>
              </a:cxn>
              <a:cxn ang="0">
                <a:pos x="4" y="341"/>
              </a:cxn>
              <a:cxn ang="0">
                <a:pos x="60" y="334"/>
              </a:cxn>
              <a:cxn ang="0">
                <a:pos x="270" y="544"/>
              </a:cxn>
              <a:cxn ang="0">
                <a:pos x="265" y="586"/>
              </a:cxn>
              <a:cxn ang="0">
                <a:pos x="265" y="587"/>
              </a:cxn>
              <a:cxn ang="0">
                <a:pos x="300" y="589"/>
              </a:cxn>
              <a:cxn ang="0">
                <a:pos x="334" y="587"/>
              </a:cxn>
              <a:cxn ang="0">
                <a:pos x="334" y="586"/>
              </a:cxn>
              <a:cxn ang="0">
                <a:pos x="330" y="544"/>
              </a:cxn>
              <a:cxn ang="0">
                <a:pos x="540" y="334"/>
              </a:cxn>
              <a:cxn ang="0">
                <a:pos x="595" y="341"/>
              </a:cxn>
              <a:cxn ang="0">
                <a:pos x="595" y="341"/>
              </a:cxn>
              <a:cxn ang="0">
                <a:pos x="600" y="289"/>
              </a:cxn>
              <a:cxn ang="0">
                <a:pos x="379" y="0"/>
              </a:cxn>
              <a:cxn ang="0">
                <a:pos x="379" y="0"/>
              </a:cxn>
              <a:cxn ang="0">
                <a:pos x="300" y="79"/>
              </a:cxn>
              <a:cxn ang="0">
                <a:pos x="505" y="246"/>
              </a:cxn>
              <a:cxn ang="0">
                <a:pos x="505" y="246"/>
              </a:cxn>
              <a:cxn ang="0">
                <a:pos x="299" y="364"/>
              </a:cxn>
              <a:cxn ang="0">
                <a:pos x="300" y="364"/>
              </a:cxn>
            </a:cxnLst>
            <a:rect l="0" t="0" r="r" b="b"/>
            <a:pathLst>
              <a:path w="600" h="589">
                <a:moveTo>
                  <a:pt x="300" y="364"/>
                </a:moveTo>
                <a:cubicBezTo>
                  <a:pt x="251" y="300"/>
                  <a:pt x="178" y="255"/>
                  <a:pt x="94" y="246"/>
                </a:cubicBezTo>
                <a:lnTo>
                  <a:pt x="94" y="246"/>
                </a:lnTo>
                <a:cubicBezTo>
                  <a:pt x="114" y="151"/>
                  <a:pt x="198" y="79"/>
                  <a:pt x="300" y="79"/>
                </a:cubicBezTo>
                <a:lnTo>
                  <a:pt x="220" y="0"/>
                </a:lnTo>
                <a:lnTo>
                  <a:pt x="220" y="0"/>
                </a:lnTo>
                <a:cubicBezTo>
                  <a:pt x="93" y="34"/>
                  <a:pt x="0" y="151"/>
                  <a:pt x="0" y="289"/>
                </a:cubicBezTo>
                <a:cubicBezTo>
                  <a:pt x="0" y="307"/>
                  <a:pt x="1" y="324"/>
                  <a:pt x="4" y="341"/>
                </a:cubicBezTo>
                <a:lnTo>
                  <a:pt x="4" y="341"/>
                </a:lnTo>
                <a:cubicBezTo>
                  <a:pt x="22" y="336"/>
                  <a:pt x="40" y="334"/>
                  <a:pt x="60" y="334"/>
                </a:cubicBezTo>
                <a:cubicBezTo>
                  <a:pt x="175" y="334"/>
                  <a:pt x="270" y="428"/>
                  <a:pt x="270" y="544"/>
                </a:cubicBezTo>
                <a:cubicBezTo>
                  <a:pt x="270" y="558"/>
                  <a:pt x="268" y="573"/>
                  <a:pt x="265" y="586"/>
                </a:cubicBezTo>
                <a:lnTo>
                  <a:pt x="265" y="587"/>
                </a:lnTo>
                <a:cubicBezTo>
                  <a:pt x="276" y="588"/>
                  <a:pt x="288" y="589"/>
                  <a:pt x="300" y="589"/>
                </a:cubicBezTo>
                <a:cubicBezTo>
                  <a:pt x="311" y="589"/>
                  <a:pt x="323" y="588"/>
                  <a:pt x="334" y="587"/>
                </a:cubicBezTo>
                <a:lnTo>
                  <a:pt x="334" y="586"/>
                </a:lnTo>
                <a:cubicBezTo>
                  <a:pt x="331" y="573"/>
                  <a:pt x="330" y="558"/>
                  <a:pt x="330" y="544"/>
                </a:cubicBezTo>
                <a:cubicBezTo>
                  <a:pt x="330" y="428"/>
                  <a:pt x="424" y="334"/>
                  <a:pt x="540" y="334"/>
                </a:cubicBezTo>
                <a:cubicBezTo>
                  <a:pt x="559" y="334"/>
                  <a:pt x="577" y="336"/>
                  <a:pt x="595" y="341"/>
                </a:cubicBezTo>
                <a:lnTo>
                  <a:pt x="595" y="341"/>
                </a:lnTo>
                <a:cubicBezTo>
                  <a:pt x="598" y="324"/>
                  <a:pt x="600" y="307"/>
                  <a:pt x="600" y="289"/>
                </a:cubicBezTo>
                <a:cubicBezTo>
                  <a:pt x="600" y="151"/>
                  <a:pt x="506" y="34"/>
                  <a:pt x="379" y="0"/>
                </a:cubicBezTo>
                <a:lnTo>
                  <a:pt x="379" y="0"/>
                </a:lnTo>
                <a:lnTo>
                  <a:pt x="300" y="79"/>
                </a:lnTo>
                <a:cubicBezTo>
                  <a:pt x="401" y="79"/>
                  <a:pt x="485" y="151"/>
                  <a:pt x="505" y="246"/>
                </a:cubicBezTo>
                <a:lnTo>
                  <a:pt x="505" y="246"/>
                </a:lnTo>
                <a:cubicBezTo>
                  <a:pt x="421" y="255"/>
                  <a:pt x="348" y="300"/>
                  <a:pt x="299" y="364"/>
                </a:cubicBezTo>
                <a:lnTo>
                  <a:pt x="300" y="364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 sz="1800"/>
          </a:p>
        </p:txBody>
      </p:sp>
      <p:sp>
        <p:nvSpPr>
          <p:cNvPr id="13" name="Freeform 18"/>
          <p:cNvSpPr>
            <a:spLocks/>
          </p:cNvSpPr>
          <p:nvPr/>
        </p:nvSpPr>
        <p:spPr bwMode="auto">
          <a:xfrm>
            <a:off x="8892481" y="6663620"/>
            <a:ext cx="191924" cy="176621"/>
          </a:xfrm>
          <a:custGeom>
            <a:avLst/>
            <a:gdLst/>
            <a:ahLst/>
            <a:cxnLst>
              <a:cxn ang="0">
                <a:pos x="300" y="364"/>
              </a:cxn>
              <a:cxn ang="0">
                <a:pos x="94" y="246"/>
              </a:cxn>
              <a:cxn ang="0">
                <a:pos x="94" y="246"/>
              </a:cxn>
              <a:cxn ang="0">
                <a:pos x="300" y="79"/>
              </a:cxn>
              <a:cxn ang="0">
                <a:pos x="220" y="0"/>
              </a:cxn>
              <a:cxn ang="0">
                <a:pos x="220" y="0"/>
              </a:cxn>
              <a:cxn ang="0">
                <a:pos x="0" y="289"/>
              </a:cxn>
              <a:cxn ang="0">
                <a:pos x="4" y="341"/>
              </a:cxn>
              <a:cxn ang="0">
                <a:pos x="4" y="341"/>
              </a:cxn>
              <a:cxn ang="0">
                <a:pos x="60" y="334"/>
              </a:cxn>
              <a:cxn ang="0">
                <a:pos x="270" y="544"/>
              </a:cxn>
              <a:cxn ang="0">
                <a:pos x="265" y="586"/>
              </a:cxn>
              <a:cxn ang="0">
                <a:pos x="265" y="587"/>
              </a:cxn>
              <a:cxn ang="0">
                <a:pos x="300" y="589"/>
              </a:cxn>
              <a:cxn ang="0">
                <a:pos x="334" y="587"/>
              </a:cxn>
              <a:cxn ang="0">
                <a:pos x="334" y="586"/>
              </a:cxn>
              <a:cxn ang="0">
                <a:pos x="330" y="544"/>
              </a:cxn>
              <a:cxn ang="0">
                <a:pos x="540" y="334"/>
              </a:cxn>
              <a:cxn ang="0">
                <a:pos x="595" y="341"/>
              </a:cxn>
              <a:cxn ang="0">
                <a:pos x="595" y="341"/>
              </a:cxn>
              <a:cxn ang="0">
                <a:pos x="600" y="289"/>
              </a:cxn>
              <a:cxn ang="0">
                <a:pos x="379" y="0"/>
              </a:cxn>
              <a:cxn ang="0">
                <a:pos x="379" y="0"/>
              </a:cxn>
              <a:cxn ang="0">
                <a:pos x="300" y="79"/>
              </a:cxn>
              <a:cxn ang="0">
                <a:pos x="505" y="246"/>
              </a:cxn>
              <a:cxn ang="0">
                <a:pos x="505" y="246"/>
              </a:cxn>
              <a:cxn ang="0">
                <a:pos x="299" y="364"/>
              </a:cxn>
              <a:cxn ang="0">
                <a:pos x="300" y="364"/>
              </a:cxn>
            </a:cxnLst>
            <a:rect l="0" t="0" r="r" b="b"/>
            <a:pathLst>
              <a:path w="600" h="589">
                <a:moveTo>
                  <a:pt x="300" y="364"/>
                </a:moveTo>
                <a:cubicBezTo>
                  <a:pt x="251" y="300"/>
                  <a:pt x="178" y="255"/>
                  <a:pt x="94" y="246"/>
                </a:cubicBezTo>
                <a:lnTo>
                  <a:pt x="94" y="246"/>
                </a:lnTo>
                <a:cubicBezTo>
                  <a:pt x="114" y="151"/>
                  <a:pt x="198" y="79"/>
                  <a:pt x="300" y="79"/>
                </a:cubicBezTo>
                <a:lnTo>
                  <a:pt x="220" y="0"/>
                </a:lnTo>
                <a:lnTo>
                  <a:pt x="220" y="0"/>
                </a:lnTo>
                <a:cubicBezTo>
                  <a:pt x="93" y="34"/>
                  <a:pt x="0" y="151"/>
                  <a:pt x="0" y="289"/>
                </a:cubicBezTo>
                <a:cubicBezTo>
                  <a:pt x="0" y="307"/>
                  <a:pt x="1" y="324"/>
                  <a:pt x="4" y="341"/>
                </a:cubicBezTo>
                <a:lnTo>
                  <a:pt x="4" y="341"/>
                </a:lnTo>
                <a:cubicBezTo>
                  <a:pt x="22" y="336"/>
                  <a:pt x="40" y="334"/>
                  <a:pt x="60" y="334"/>
                </a:cubicBezTo>
                <a:cubicBezTo>
                  <a:pt x="175" y="334"/>
                  <a:pt x="270" y="428"/>
                  <a:pt x="270" y="544"/>
                </a:cubicBezTo>
                <a:cubicBezTo>
                  <a:pt x="270" y="558"/>
                  <a:pt x="268" y="573"/>
                  <a:pt x="265" y="586"/>
                </a:cubicBezTo>
                <a:lnTo>
                  <a:pt x="265" y="587"/>
                </a:lnTo>
                <a:cubicBezTo>
                  <a:pt x="276" y="588"/>
                  <a:pt x="288" y="589"/>
                  <a:pt x="300" y="589"/>
                </a:cubicBezTo>
                <a:cubicBezTo>
                  <a:pt x="311" y="589"/>
                  <a:pt x="323" y="588"/>
                  <a:pt x="334" y="587"/>
                </a:cubicBezTo>
                <a:lnTo>
                  <a:pt x="334" y="586"/>
                </a:lnTo>
                <a:cubicBezTo>
                  <a:pt x="331" y="573"/>
                  <a:pt x="330" y="558"/>
                  <a:pt x="330" y="544"/>
                </a:cubicBezTo>
                <a:cubicBezTo>
                  <a:pt x="330" y="428"/>
                  <a:pt x="424" y="334"/>
                  <a:pt x="540" y="334"/>
                </a:cubicBezTo>
                <a:cubicBezTo>
                  <a:pt x="559" y="334"/>
                  <a:pt x="577" y="336"/>
                  <a:pt x="595" y="341"/>
                </a:cubicBezTo>
                <a:lnTo>
                  <a:pt x="595" y="341"/>
                </a:lnTo>
                <a:cubicBezTo>
                  <a:pt x="598" y="324"/>
                  <a:pt x="600" y="307"/>
                  <a:pt x="600" y="289"/>
                </a:cubicBezTo>
                <a:cubicBezTo>
                  <a:pt x="600" y="151"/>
                  <a:pt x="506" y="34"/>
                  <a:pt x="379" y="0"/>
                </a:cubicBezTo>
                <a:lnTo>
                  <a:pt x="379" y="0"/>
                </a:lnTo>
                <a:lnTo>
                  <a:pt x="300" y="79"/>
                </a:lnTo>
                <a:cubicBezTo>
                  <a:pt x="401" y="79"/>
                  <a:pt x="485" y="151"/>
                  <a:pt x="505" y="246"/>
                </a:cubicBezTo>
                <a:lnTo>
                  <a:pt x="505" y="246"/>
                </a:lnTo>
                <a:cubicBezTo>
                  <a:pt x="421" y="255"/>
                  <a:pt x="348" y="300"/>
                  <a:pt x="299" y="364"/>
                </a:cubicBezTo>
                <a:lnTo>
                  <a:pt x="300" y="364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 sz="1800"/>
          </a:p>
        </p:txBody>
      </p:sp>
      <p:sp>
        <p:nvSpPr>
          <p:cNvPr id="15" name="Text Box 24"/>
          <p:cNvSpPr txBox="1">
            <a:spLocks noChangeArrowheads="1"/>
          </p:cNvSpPr>
          <p:nvPr/>
        </p:nvSpPr>
        <p:spPr bwMode="auto">
          <a:xfrm>
            <a:off x="334964" y="6640515"/>
            <a:ext cx="831830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 dirty="0" smtClean="0">
                <a:solidFill>
                  <a:srgbClr val="DDDDDD"/>
                </a:solidFill>
              </a:rPr>
              <a:t>Software Engineering Laboratory, Department of Computer Science, Graduate School of Information Science and Technology, Osaka University</a:t>
            </a:r>
            <a:endParaRPr lang="en-US" altLang="ja-JP" sz="1000" dirty="0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47647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35E979-0383-44E2-9EB8-460D6A7E7A65}" type="datetime1">
              <a:rPr kumimoji="1" lang="ja-JP" altLang="en-US" smtClean="0"/>
              <a:t>2013/2/11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621A41-8A53-4397-830D-1E6C07BC8C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408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8034FDF-297C-49BB-A9F7-E37FE246E36E}" type="datetime1">
              <a:rPr kumimoji="1" lang="ja-JP" altLang="en-US" smtClean="0"/>
              <a:t>2013/2/11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621A41-8A53-4397-830D-1E6C07BC8C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3397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E61C5D-B357-4655-ABBC-FB1FCBAEA5EA}" type="datetime1">
              <a:rPr kumimoji="1" lang="ja-JP" altLang="en-US" smtClean="0"/>
              <a:t>2013/2/11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621A41-8A53-4397-830D-1E6C07BC8C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53606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216002"/>
            <a:ext cx="9144000" cy="144570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80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333B57-D64F-4247-925E-E348A7B6CE2F}" type="datetime1">
              <a:rPr kumimoji="1" lang="ja-JP" altLang="en-US" smtClean="0"/>
              <a:t>2013/2/11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621A41-8A53-4397-830D-1E6C07BC8CF4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8" name="Picture 2" descr="\\mir\space\document\logo\color-variations\sel-logo-color.e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5" y="288308"/>
            <a:ext cx="3394323" cy="1165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83246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1817D91-8EE6-418F-A9D2-EC697FBC9A68}" type="datetime1">
              <a:rPr kumimoji="1" lang="ja-JP" altLang="en-US" smtClean="0"/>
              <a:t>2013/2/11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621A41-8A53-4397-830D-1E6C07BC8C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59097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8A3A3B6-DE8F-478D-A7A1-40BD0222E8DF}" type="datetime1">
              <a:rPr kumimoji="1" lang="ja-JP" altLang="en-US" smtClean="0"/>
              <a:t>2013/2/11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621A41-8A53-4397-830D-1E6C07BC8C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5136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2AD7F4-0CF0-442B-A842-AFBAC57D78EA}" type="datetime1">
              <a:rPr kumimoji="1" lang="ja-JP" altLang="en-US" smtClean="0"/>
              <a:t>2013/2/11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621A41-8A53-4397-830D-1E6C07BC8C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26648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D80855-AA20-4591-87DB-5E4137F78815}" type="datetime1">
              <a:rPr kumimoji="1" lang="ja-JP" altLang="en-US" smtClean="0"/>
              <a:t>2013/2/11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621A41-8A53-4397-830D-1E6C07BC8C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7116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BB506F5-9177-4C22-BDE6-7C6A388CFC77}" type="datetime1">
              <a:rPr kumimoji="1" lang="ja-JP" altLang="en-US" smtClean="0"/>
              <a:t>2013/2/11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621A41-8A53-4397-830D-1E6C07BC8C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7365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93D615-BC28-4749-A3A1-CCDE1A72B591}" type="datetime1">
              <a:rPr kumimoji="1" lang="ja-JP" altLang="en-US" smtClean="0"/>
              <a:t>2013/2/11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621A41-8A53-4397-830D-1E6C07BC8C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4314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bottom_ban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8488" cy="1066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4964" y="1484786"/>
            <a:ext cx="8485509" cy="4641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1031" name="Rectangle 7" descr="ban"/>
          <p:cNvSpPr>
            <a:spLocks noChangeArrowheads="1"/>
          </p:cNvSpPr>
          <p:nvPr/>
        </p:nvSpPr>
        <p:spPr bwMode="auto">
          <a:xfrm>
            <a:off x="0" y="2"/>
            <a:ext cx="9144000" cy="188913"/>
          </a:xfrm>
          <a:prstGeom prst="rect">
            <a:avLst/>
          </a:prstGeom>
          <a:blipFill dpi="0" rotWithShape="1">
            <a:blip r:embed="rId14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sz="1800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468314" y="1412776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 sz="1800"/>
          </a:p>
        </p:txBody>
      </p:sp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08851" y="6596065"/>
            <a:ext cx="143986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BAF26939-E7F3-4042-9615-216AD1BED0C9}" type="datetime1">
              <a:rPr kumimoji="1" lang="ja-JP" altLang="en-US" smtClean="0"/>
              <a:t>2013/2/11</a:t>
            </a:fld>
            <a:endParaRPr kumimoji="1" lang="ja-JP" altLang="en-US"/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55764" y="6310315"/>
            <a:ext cx="58324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kumimoji="1" lang="ja-JP" altLang="en-US"/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7775" y="6308727"/>
            <a:ext cx="11509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F621A41-8A53-4397-830D-1E6C07BC8CF4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48" name="Text Box 24"/>
          <p:cNvSpPr txBox="1">
            <a:spLocks noChangeArrowheads="1"/>
          </p:cNvSpPr>
          <p:nvPr/>
        </p:nvSpPr>
        <p:spPr bwMode="auto">
          <a:xfrm>
            <a:off x="334964" y="6640515"/>
            <a:ext cx="831830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 dirty="0" smtClean="0">
                <a:solidFill>
                  <a:srgbClr val="DDDDDD"/>
                </a:solidFill>
              </a:rPr>
              <a:t>Software Engineering Laboratory, Department of Computer Science, Graduate School of Information Science and Technology, Osaka University</a:t>
            </a:r>
            <a:endParaRPr lang="en-US" altLang="ja-JP" sz="1000" dirty="0">
              <a:solidFill>
                <a:srgbClr val="DDDDDD"/>
              </a:solidFill>
            </a:endParaRPr>
          </a:p>
        </p:txBody>
      </p:sp>
      <p:sp>
        <p:nvSpPr>
          <p:cNvPr id="14" name="Freeform 18"/>
          <p:cNvSpPr>
            <a:spLocks/>
          </p:cNvSpPr>
          <p:nvPr/>
        </p:nvSpPr>
        <p:spPr bwMode="auto">
          <a:xfrm>
            <a:off x="8892481" y="6663620"/>
            <a:ext cx="191924" cy="176621"/>
          </a:xfrm>
          <a:custGeom>
            <a:avLst/>
            <a:gdLst/>
            <a:ahLst/>
            <a:cxnLst>
              <a:cxn ang="0">
                <a:pos x="300" y="364"/>
              </a:cxn>
              <a:cxn ang="0">
                <a:pos x="94" y="246"/>
              </a:cxn>
              <a:cxn ang="0">
                <a:pos x="94" y="246"/>
              </a:cxn>
              <a:cxn ang="0">
                <a:pos x="300" y="79"/>
              </a:cxn>
              <a:cxn ang="0">
                <a:pos x="220" y="0"/>
              </a:cxn>
              <a:cxn ang="0">
                <a:pos x="220" y="0"/>
              </a:cxn>
              <a:cxn ang="0">
                <a:pos x="0" y="289"/>
              </a:cxn>
              <a:cxn ang="0">
                <a:pos x="4" y="341"/>
              </a:cxn>
              <a:cxn ang="0">
                <a:pos x="4" y="341"/>
              </a:cxn>
              <a:cxn ang="0">
                <a:pos x="60" y="334"/>
              </a:cxn>
              <a:cxn ang="0">
                <a:pos x="270" y="544"/>
              </a:cxn>
              <a:cxn ang="0">
                <a:pos x="265" y="586"/>
              </a:cxn>
              <a:cxn ang="0">
                <a:pos x="265" y="587"/>
              </a:cxn>
              <a:cxn ang="0">
                <a:pos x="300" y="589"/>
              </a:cxn>
              <a:cxn ang="0">
                <a:pos x="334" y="587"/>
              </a:cxn>
              <a:cxn ang="0">
                <a:pos x="334" y="586"/>
              </a:cxn>
              <a:cxn ang="0">
                <a:pos x="330" y="544"/>
              </a:cxn>
              <a:cxn ang="0">
                <a:pos x="540" y="334"/>
              </a:cxn>
              <a:cxn ang="0">
                <a:pos x="595" y="341"/>
              </a:cxn>
              <a:cxn ang="0">
                <a:pos x="595" y="341"/>
              </a:cxn>
              <a:cxn ang="0">
                <a:pos x="600" y="289"/>
              </a:cxn>
              <a:cxn ang="0">
                <a:pos x="379" y="0"/>
              </a:cxn>
              <a:cxn ang="0">
                <a:pos x="379" y="0"/>
              </a:cxn>
              <a:cxn ang="0">
                <a:pos x="300" y="79"/>
              </a:cxn>
              <a:cxn ang="0">
                <a:pos x="505" y="246"/>
              </a:cxn>
              <a:cxn ang="0">
                <a:pos x="505" y="246"/>
              </a:cxn>
              <a:cxn ang="0">
                <a:pos x="299" y="364"/>
              </a:cxn>
              <a:cxn ang="0">
                <a:pos x="300" y="364"/>
              </a:cxn>
            </a:cxnLst>
            <a:rect l="0" t="0" r="r" b="b"/>
            <a:pathLst>
              <a:path w="600" h="589">
                <a:moveTo>
                  <a:pt x="300" y="364"/>
                </a:moveTo>
                <a:cubicBezTo>
                  <a:pt x="251" y="300"/>
                  <a:pt x="178" y="255"/>
                  <a:pt x="94" y="246"/>
                </a:cubicBezTo>
                <a:lnTo>
                  <a:pt x="94" y="246"/>
                </a:lnTo>
                <a:cubicBezTo>
                  <a:pt x="114" y="151"/>
                  <a:pt x="198" y="79"/>
                  <a:pt x="300" y="79"/>
                </a:cubicBezTo>
                <a:lnTo>
                  <a:pt x="220" y="0"/>
                </a:lnTo>
                <a:lnTo>
                  <a:pt x="220" y="0"/>
                </a:lnTo>
                <a:cubicBezTo>
                  <a:pt x="93" y="34"/>
                  <a:pt x="0" y="151"/>
                  <a:pt x="0" y="289"/>
                </a:cubicBezTo>
                <a:cubicBezTo>
                  <a:pt x="0" y="307"/>
                  <a:pt x="1" y="324"/>
                  <a:pt x="4" y="341"/>
                </a:cubicBezTo>
                <a:lnTo>
                  <a:pt x="4" y="341"/>
                </a:lnTo>
                <a:cubicBezTo>
                  <a:pt x="22" y="336"/>
                  <a:pt x="40" y="334"/>
                  <a:pt x="60" y="334"/>
                </a:cubicBezTo>
                <a:cubicBezTo>
                  <a:pt x="175" y="334"/>
                  <a:pt x="270" y="428"/>
                  <a:pt x="270" y="544"/>
                </a:cubicBezTo>
                <a:cubicBezTo>
                  <a:pt x="270" y="558"/>
                  <a:pt x="268" y="573"/>
                  <a:pt x="265" y="586"/>
                </a:cubicBezTo>
                <a:lnTo>
                  <a:pt x="265" y="587"/>
                </a:lnTo>
                <a:cubicBezTo>
                  <a:pt x="276" y="588"/>
                  <a:pt x="288" y="589"/>
                  <a:pt x="300" y="589"/>
                </a:cubicBezTo>
                <a:cubicBezTo>
                  <a:pt x="311" y="589"/>
                  <a:pt x="323" y="588"/>
                  <a:pt x="334" y="587"/>
                </a:cubicBezTo>
                <a:lnTo>
                  <a:pt x="334" y="586"/>
                </a:lnTo>
                <a:cubicBezTo>
                  <a:pt x="331" y="573"/>
                  <a:pt x="330" y="558"/>
                  <a:pt x="330" y="544"/>
                </a:cubicBezTo>
                <a:cubicBezTo>
                  <a:pt x="330" y="428"/>
                  <a:pt x="424" y="334"/>
                  <a:pt x="540" y="334"/>
                </a:cubicBezTo>
                <a:cubicBezTo>
                  <a:pt x="559" y="334"/>
                  <a:pt x="577" y="336"/>
                  <a:pt x="595" y="341"/>
                </a:cubicBezTo>
                <a:lnTo>
                  <a:pt x="595" y="341"/>
                </a:lnTo>
                <a:cubicBezTo>
                  <a:pt x="598" y="324"/>
                  <a:pt x="600" y="307"/>
                  <a:pt x="600" y="289"/>
                </a:cubicBezTo>
                <a:cubicBezTo>
                  <a:pt x="600" y="151"/>
                  <a:pt x="506" y="34"/>
                  <a:pt x="379" y="0"/>
                </a:cubicBezTo>
                <a:lnTo>
                  <a:pt x="379" y="0"/>
                </a:lnTo>
                <a:lnTo>
                  <a:pt x="300" y="79"/>
                </a:lnTo>
                <a:cubicBezTo>
                  <a:pt x="401" y="79"/>
                  <a:pt x="485" y="151"/>
                  <a:pt x="505" y="246"/>
                </a:cubicBezTo>
                <a:lnTo>
                  <a:pt x="505" y="246"/>
                </a:lnTo>
                <a:cubicBezTo>
                  <a:pt x="421" y="255"/>
                  <a:pt x="348" y="300"/>
                  <a:pt x="299" y="364"/>
                </a:cubicBezTo>
                <a:lnTo>
                  <a:pt x="300" y="364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 sz="1800"/>
          </a:p>
        </p:txBody>
      </p:sp>
      <p:sp>
        <p:nvSpPr>
          <p:cNvPr id="15" name="Freeform 18"/>
          <p:cNvSpPr>
            <a:spLocks/>
          </p:cNvSpPr>
          <p:nvPr/>
        </p:nvSpPr>
        <p:spPr bwMode="auto">
          <a:xfrm>
            <a:off x="8892481" y="6663620"/>
            <a:ext cx="191924" cy="176621"/>
          </a:xfrm>
          <a:custGeom>
            <a:avLst/>
            <a:gdLst/>
            <a:ahLst/>
            <a:cxnLst>
              <a:cxn ang="0">
                <a:pos x="300" y="364"/>
              </a:cxn>
              <a:cxn ang="0">
                <a:pos x="94" y="246"/>
              </a:cxn>
              <a:cxn ang="0">
                <a:pos x="94" y="246"/>
              </a:cxn>
              <a:cxn ang="0">
                <a:pos x="300" y="79"/>
              </a:cxn>
              <a:cxn ang="0">
                <a:pos x="220" y="0"/>
              </a:cxn>
              <a:cxn ang="0">
                <a:pos x="220" y="0"/>
              </a:cxn>
              <a:cxn ang="0">
                <a:pos x="0" y="289"/>
              </a:cxn>
              <a:cxn ang="0">
                <a:pos x="4" y="341"/>
              </a:cxn>
              <a:cxn ang="0">
                <a:pos x="4" y="341"/>
              </a:cxn>
              <a:cxn ang="0">
                <a:pos x="60" y="334"/>
              </a:cxn>
              <a:cxn ang="0">
                <a:pos x="270" y="544"/>
              </a:cxn>
              <a:cxn ang="0">
                <a:pos x="265" y="586"/>
              </a:cxn>
              <a:cxn ang="0">
                <a:pos x="265" y="587"/>
              </a:cxn>
              <a:cxn ang="0">
                <a:pos x="300" y="589"/>
              </a:cxn>
              <a:cxn ang="0">
                <a:pos x="334" y="587"/>
              </a:cxn>
              <a:cxn ang="0">
                <a:pos x="334" y="586"/>
              </a:cxn>
              <a:cxn ang="0">
                <a:pos x="330" y="544"/>
              </a:cxn>
              <a:cxn ang="0">
                <a:pos x="540" y="334"/>
              </a:cxn>
              <a:cxn ang="0">
                <a:pos x="595" y="341"/>
              </a:cxn>
              <a:cxn ang="0">
                <a:pos x="595" y="341"/>
              </a:cxn>
              <a:cxn ang="0">
                <a:pos x="600" y="289"/>
              </a:cxn>
              <a:cxn ang="0">
                <a:pos x="379" y="0"/>
              </a:cxn>
              <a:cxn ang="0">
                <a:pos x="379" y="0"/>
              </a:cxn>
              <a:cxn ang="0">
                <a:pos x="300" y="79"/>
              </a:cxn>
              <a:cxn ang="0">
                <a:pos x="505" y="246"/>
              </a:cxn>
              <a:cxn ang="0">
                <a:pos x="505" y="246"/>
              </a:cxn>
              <a:cxn ang="0">
                <a:pos x="299" y="364"/>
              </a:cxn>
              <a:cxn ang="0">
                <a:pos x="300" y="364"/>
              </a:cxn>
            </a:cxnLst>
            <a:rect l="0" t="0" r="r" b="b"/>
            <a:pathLst>
              <a:path w="600" h="589">
                <a:moveTo>
                  <a:pt x="300" y="364"/>
                </a:moveTo>
                <a:cubicBezTo>
                  <a:pt x="251" y="300"/>
                  <a:pt x="178" y="255"/>
                  <a:pt x="94" y="246"/>
                </a:cubicBezTo>
                <a:lnTo>
                  <a:pt x="94" y="246"/>
                </a:lnTo>
                <a:cubicBezTo>
                  <a:pt x="114" y="151"/>
                  <a:pt x="198" y="79"/>
                  <a:pt x="300" y="79"/>
                </a:cubicBezTo>
                <a:lnTo>
                  <a:pt x="220" y="0"/>
                </a:lnTo>
                <a:lnTo>
                  <a:pt x="220" y="0"/>
                </a:lnTo>
                <a:cubicBezTo>
                  <a:pt x="93" y="34"/>
                  <a:pt x="0" y="151"/>
                  <a:pt x="0" y="289"/>
                </a:cubicBezTo>
                <a:cubicBezTo>
                  <a:pt x="0" y="307"/>
                  <a:pt x="1" y="324"/>
                  <a:pt x="4" y="341"/>
                </a:cubicBezTo>
                <a:lnTo>
                  <a:pt x="4" y="341"/>
                </a:lnTo>
                <a:cubicBezTo>
                  <a:pt x="22" y="336"/>
                  <a:pt x="40" y="334"/>
                  <a:pt x="60" y="334"/>
                </a:cubicBezTo>
                <a:cubicBezTo>
                  <a:pt x="175" y="334"/>
                  <a:pt x="270" y="428"/>
                  <a:pt x="270" y="544"/>
                </a:cubicBezTo>
                <a:cubicBezTo>
                  <a:pt x="270" y="558"/>
                  <a:pt x="268" y="573"/>
                  <a:pt x="265" y="586"/>
                </a:cubicBezTo>
                <a:lnTo>
                  <a:pt x="265" y="587"/>
                </a:lnTo>
                <a:cubicBezTo>
                  <a:pt x="276" y="588"/>
                  <a:pt x="288" y="589"/>
                  <a:pt x="300" y="589"/>
                </a:cubicBezTo>
                <a:cubicBezTo>
                  <a:pt x="311" y="589"/>
                  <a:pt x="323" y="588"/>
                  <a:pt x="334" y="587"/>
                </a:cubicBezTo>
                <a:lnTo>
                  <a:pt x="334" y="586"/>
                </a:lnTo>
                <a:cubicBezTo>
                  <a:pt x="331" y="573"/>
                  <a:pt x="330" y="558"/>
                  <a:pt x="330" y="544"/>
                </a:cubicBezTo>
                <a:cubicBezTo>
                  <a:pt x="330" y="428"/>
                  <a:pt x="424" y="334"/>
                  <a:pt x="540" y="334"/>
                </a:cubicBezTo>
                <a:cubicBezTo>
                  <a:pt x="559" y="334"/>
                  <a:pt x="577" y="336"/>
                  <a:pt x="595" y="341"/>
                </a:cubicBezTo>
                <a:lnTo>
                  <a:pt x="595" y="341"/>
                </a:lnTo>
                <a:cubicBezTo>
                  <a:pt x="598" y="324"/>
                  <a:pt x="600" y="307"/>
                  <a:pt x="600" y="289"/>
                </a:cubicBezTo>
                <a:cubicBezTo>
                  <a:pt x="600" y="151"/>
                  <a:pt x="506" y="34"/>
                  <a:pt x="379" y="0"/>
                </a:cubicBezTo>
                <a:lnTo>
                  <a:pt x="379" y="0"/>
                </a:lnTo>
                <a:lnTo>
                  <a:pt x="300" y="79"/>
                </a:lnTo>
                <a:cubicBezTo>
                  <a:pt x="401" y="79"/>
                  <a:pt x="485" y="151"/>
                  <a:pt x="505" y="246"/>
                </a:cubicBezTo>
                <a:lnTo>
                  <a:pt x="505" y="246"/>
                </a:lnTo>
                <a:cubicBezTo>
                  <a:pt x="421" y="255"/>
                  <a:pt x="348" y="300"/>
                  <a:pt x="299" y="364"/>
                </a:cubicBezTo>
                <a:lnTo>
                  <a:pt x="300" y="364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 sz="1800"/>
          </a:p>
        </p:txBody>
      </p:sp>
      <p:pic>
        <p:nvPicPr>
          <p:cNvPr id="18" name="Picture 19" descr="sel-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028001" y="216000"/>
            <a:ext cx="1081087" cy="3698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03015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18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18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42900" y="1484315"/>
            <a:ext cx="8458200" cy="1470025"/>
          </a:xfrm>
        </p:spPr>
        <p:txBody>
          <a:bodyPr/>
          <a:lstStyle/>
          <a:p>
            <a:r>
              <a:rPr lang="ja-JP" altLang="en-US" dirty="0"/>
              <a:t>ソフトウェアプロダクト集合</a:t>
            </a:r>
            <a:r>
              <a:rPr lang="ja-JP" altLang="en-US" dirty="0" smtClean="0"/>
              <a:t>に対する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派生</a:t>
            </a:r>
            <a:r>
              <a:rPr lang="ja-JP" altLang="en-US" dirty="0"/>
              <a:t>関係木の構築 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 smtClean="0"/>
              <a:t>井上研究室</a:t>
            </a:r>
            <a:endParaRPr kumimoji="1" lang="en-US" altLang="ja-JP" dirty="0" smtClean="0"/>
          </a:p>
          <a:p>
            <a:r>
              <a:rPr lang="ja-JP" altLang="en-US" dirty="0" smtClean="0"/>
              <a:t>神田　哲也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51887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派生関係木の構築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34964" y="1484786"/>
            <a:ext cx="8646990" cy="4641379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kumimoji="1" lang="ja-JP" altLang="en-US" dirty="0" smtClean="0"/>
              <a:t>距離の近いソフトウェア同士を接続していく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ソフトウェア間の距離の合計が最小となるような木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 smtClean="0"/>
              <a:t>（最小全域木）を構築</a:t>
            </a:r>
            <a:endParaRPr lang="en-US" altLang="ja-JP" dirty="0" smtClean="0"/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dirty="0" smtClean="0"/>
              <a:t>派生</a:t>
            </a:r>
            <a:r>
              <a:rPr kumimoji="1" lang="ja-JP" altLang="en-US" dirty="0"/>
              <a:t>方向</a:t>
            </a:r>
            <a:r>
              <a:rPr kumimoji="1" lang="ja-JP" altLang="en-US" dirty="0" smtClean="0"/>
              <a:t>を</a:t>
            </a:r>
            <a:r>
              <a:rPr kumimoji="1" lang="ja-JP" altLang="en-US" dirty="0"/>
              <a:t>計算</a:t>
            </a:r>
            <a:r>
              <a:rPr kumimoji="1" lang="ja-JP" altLang="en-US" dirty="0" smtClean="0"/>
              <a:t>して</a:t>
            </a:r>
            <a:r>
              <a:rPr kumimoji="1" lang="ja-JP" altLang="en-US" dirty="0"/>
              <a:t>ラベル</a:t>
            </a:r>
            <a:r>
              <a:rPr kumimoji="1" lang="ja-JP" altLang="en-US" dirty="0" smtClean="0"/>
              <a:t>づけす</a:t>
            </a:r>
            <a:r>
              <a:rPr kumimoji="1" lang="ja-JP" altLang="en-US" dirty="0"/>
              <a:t>る</a:t>
            </a:r>
          </a:p>
        </p:txBody>
      </p:sp>
      <p:cxnSp>
        <p:nvCxnSpPr>
          <p:cNvPr id="4" name="直線コネクタ 3"/>
          <p:cNvCxnSpPr>
            <a:stCxn id="47" idx="4"/>
            <a:endCxn id="50" idx="0"/>
          </p:cNvCxnSpPr>
          <p:nvPr/>
        </p:nvCxnSpPr>
        <p:spPr>
          <a:xfrm flipH="1">
            <a:off x="3173444" y="4714899"/>
            <a:ext cx="435495" cy="832097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5" name="直線コネクタ 4"/>
          <p:cNvCxnSpPr/>
          <p:nvPr/>
        </p:nvCxnSpPr>
        <p:spPr>
          <a:xfrm flipV="1">
            <a:off x="1968974" y="5833866"/>
            <a:ext cx="951696" cy="19099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6" name="直線コネクタ 5"/>
          <p:cNvCxnSpPr>
            <a:stCxn id="48" idx="4"/>
            <a:endCxn id="49" idx="0"/>
          </p:cNvCxnSpPr>
          <p:nvPr/>
        </p:nvCxnSpPr>
        <p:spPr>
          <a:xfrm>
            <a:off x="1345608" y="4714897"/>
            <a:ext cx="350767" cy="819996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7" name="直線コネクタ 6"/>
          <p:cNvCxnSpPr/>
          <p:nvPr/>
        </p:nvCxnSpPr>
        <p:spPr>
          <a:xfrm flipH="1">
            <a:off x="1353954" y="3891792"/>
            <a:ext cx="861694" cy="284172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8" name="直線コネクタ 7"/>
          <p:cNvCxnSpPr/>
          <p:nvPr/>
        </p:nvCxnSpPr>
        <p:spPr>
          <a:xfrm>
            <a:off x="2476769" y="4205137"/>
            <a:ext cx="443903" cy="1628729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2737886" y="3891792"/>
            <a:ext cx="861694" cy="284172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10" name="直線コネクタ 9"/>
          <p:cNvCxnSpPr/>
          <p:nvPr/>
        </p:nvCxnSpPr>
        <p:spPr>
          <a:xfrm flipH="1">
            <a:off x="1968976" y="4205135"/>
            <a:ext cx="507793" cy="1647828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11" name="直線コネクタ 10"/>
          <p:cNvCxnSpPr/>
          <p:nvPr/>
        </p:nvCxnSpPr>
        <p:spPr>
          <a:xfrm flipH="1" flipV="1">
            <a:off x="1615073" y="4489309"/>
            <a:ext cx="1305596" cy="1344557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12" name="直線コネクタ 11"/>
          <p:cNvCxnSpPr/>
          <p:nvPr/>
        </p:nvCxnSpPr>
        <p:spPr>
          <a:xfrm flipH="1">
            <a:off x="1615075" y="4489307"/>
            <a:ext cx="1723387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13" name="直線コネクタ 12"/>
          <p:cNvCxnSpPr/>
          <p:nvPr/>
        </p:nvCxnSpPr>
        <p:spPr>
          <a:xfrm flipH="1">
            <a:off x="1968976" y="4489307"/>
            <a:ext cx="1369487" cy="1363656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14" name="テキスト ボックス 13"/>
          <p:cNvSpPr txBox="1"/>
          <p:nvPr/>
        </p:nvSpPr>
        <p:spPr>
          <a:xfrm>
            <a:off x="1480919" y="3527637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3</a:t>
            </a:r>
            <a:endParaRPr lang="ja-JP" altLang="en-US" sz="20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986278" y="353662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6</a:t>
            </a:r>
            <a:endParaRPr lang="ja-JP" altLang="en-US" sz="20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521244" y="487146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6</a:t>
            </a:r>
            <a:endParaRPr lang="ja-JP" altLang="en-US" sz="20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222869" y="581646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4</a:t>
            </a:r>
            <a:endParaRPr lang="ja-JP" altLang="en-US" sz="20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063218" y="488599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5</a:t>
            </a:r>
            <a:endParaRPr lang="ja-JP" altLang="en-US" sz="20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742832" y="4054328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5</a:t>
            </a:r>
            <a:endParaRPr lang="ja-JP" altLang="en-US" sz="20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693734" y="449333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7</a:t>
            </a:r>
            <a:endParaRPr lang="ja-JP" altLang="en-US" sz="2000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768999" y="4440827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8</a:t>
            </a:r>
            <a:endParaRPr lang="ja-JP" altLang="en-US" sz="20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2693734" y="513825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7</a:t>
            </a:r>
            <a:endParaRPr lang="ja-JP" altLang="en-US" sz="2000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1784800" y="513825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6</a:t>
            </a:r>
            <a:endParaRPr lang="ja-JP" altLang="en-US" sz="2000" dirty="0"/>
          </a:p>
        </p:txBody>
      </p:sp>
      <p:cxnSp>
        <p:nvCxnSpPr>
          <p:cNvPr id="24" name="直線コネクタ 23"/>
          <p:cNvCxnSpPr>
            <a:stCxn id="65" idx="6"/>
            <a:endCxn id="66" idx="2"/>
          </p:cNvCxnSpPr>
          <p:nvPr/>
        </p:nvCxnSpPr>
        <p:spPr>
          <a:xfrm>
            <a:off x="6140498" y="5804362"/>
            <a:ext cx="938136" cy="12101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25" name="直線コネクタ 24"/>
          <p:cNvCxnSpPr>
            <a:stCxn id="64" idx="4"/>
            <a:endCxn id="65" idx="0"/>
          </p:cNvCxnSpPr>
          <p:nvPr/>
        </p:nvCxnSpPr>
        <p:spPr>
          <a:xfrm>
            <a:off x="5520265" y="4714899"/>
            <a:ext cx="350767" cy="819996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26" name="直線コネクタ 25"/>
          <p:cNvCxnSpPr>
            <a:stCxn id="62" idx="2"/>
            <a:endCxn id="64" idx="7"/>
          </p:cNvCxnSpPr>
          <p:nvPr/>
        </p:nvCxnSpPr>
        <p:spPr>
          <a:xfrm flipH="1">
            <a:off x="5710806" y="3908121"/>
            <a:ext cx="655152" cy="346770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5696374" y="360461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3</a:t>
            </a:r>
            <a:endParaRPr lang="ja-JP" altLang="en-US" sz="2000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6438324" y="5863138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4</a:t>
            </a:r>
            <a:endParaRPr lang="ja-JP" altLang="en-US" sz="2000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5278673" y="496296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5</a:t>
            </a:r>
            <a:endParaRPr lang="ja-JP" altLang="en-US" sz="2000" dirty="0"/>
          </a:p>
        </p:txBody>
      </p:sp>
      <p:cxnSp>
        <p:nvCxnSpPr>
          <p:cNvPr id="30" name="直線コネクタ 29"/>
          <p:cNvCxnSpPr>
            <a:stCxn id="63" idx="2"/>
            <a:endCxn id="64" idx="6"/>
          </p:cNvCxnSpPr>
          <p:nvPr/>
        </p:nvCxnSpPr>
        <p:spPr>
          <a:xfrm flipH="1">
            <a:off x="5789729" y="4445431"/>
            <a:ext cx="1724398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31" name="テキスト ボックス 30"/>
          <p:cNvSpPr txBox="1"/>
          <p:nvPr/>
        </p:nvSpPr>
        <p:spPr>
          <a:xfrm>
            <a:off x="6018021" y="4488936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5</a:t>
            </a:r>
            <a:endParaRPr lang="ja-JP" altLang="en-US" sz="2000" dirty="0"/>
          </a:p>
        </p:txBody>
      </p:sp>
      <p:sp>
        <p:nvSpPr>
          <p:cNvPr id="32" name="右矢印 31"/>
          <p:cNvSpPr/>
          <p:nvPr/>
        </p:nvSpPr>
        <p:spPr>
          <a:xfrm>
            <a:off x="4174044" y="4681014"/>
            <a:ext cx="887895" cy="664542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00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5715695" y="6338699"/>
            <a:ext cx="18806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距離の合計：</a:t>
            </a:r>
            <a:r>
              <a:rPr lang="en-US" altLang="ja-JP" sz="2000" b="1" dirty="0">
                <a:solidFill>
                  <a:srgbClr val="FF0000"/>
                </a:solidFill>
              </a:rPr>
              <a:t>17</a:t>
            </a:r>
            <a:endParaRPr lang="ja-JP" altLang="en-US" sz="2000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1323207" y="6338699"/>
            <a:ext cx="18806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距離の合計：</a:t>
            </a:r>
            <a:r>
              <a:rPr lang="en-US" altLang="ja-JP" sz="2000" dirty="0"/>
              <a:t>57</a:t>
            </a:r>
            <a:endParaRPr lang="ja-JP" altLang="en-US" sz="2000" dirty="0"/>
          </a:p>
        </p:txBody>
      </p:sp>
      <p:sp>
        <p:nvSpPr>
          <p:cNvPr id="46" name="円/楕円 45"/>
          <p:cNvSpPr/>
          <p:nvPr/>
        </p:nvSpPr>
        <p:spPr>
          <a:xfrm>
            <a:off x="2191301" y="3638654"/>
            <a:ext cx="538933" cy="538933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47" name="円/楕円 46"/>
          <p:cNvSpPr/>
          <p:nvPr/>
        </p:nvSpPr>
        <p:spPr>
          <a:xfrm>
            <a:off x="3339472" y="4175966"/>
            <a:ext cx="538933" cy="538933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48" name="円/楕円 47"/>
          <p:cNvSpPr/>
          <p:nvPr/>
        </p:nvSpPr>
        <p:spPr>
          <a:xfrm>
            <a:off x="1076141" y="4175966"/>
            <a:ext cx="538933" cy="538933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49" name="円/楕円 48"/>
          <p:cNvSpPr/>
          <p:nvPr/>
        </p:nvSpPr>
        <p:spPr>
          <a:xfrm>
            <a:off x="1426908" y="5534895"/>
            <a:ext cx="538933" cy="538933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50" name="円/楕円 49"/>
          <p:cNvSpPr/>
          <p:nvPr/>
        </p:nvSpPr>
        <p:spPr>
          <a:xfrm>
            <a:off x="2903977" y="5546996"/>
            <a:ext cx="538933" cy="538933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62" name="円/楕円 61"/>
          <p:cNvSpPr/>
          <p:nvPr/>
        </p:nvSpPr>
        <p:spPr>
          <a:xfrm>
            <a:off x="6365958" y="3638654"/>
            <a:ext cx="538933" cy="538933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63" name="円/楕円 62"/>
          <p:cNvSpPr/>
          <p:nvPr/>
        </p:nvSpPr>
        <p:spPr>
          <a:xfrm>
            <a:off x="7514129" y="4175966"/>
            <a:ext cx="538933" cy="538933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64" name="円/楕円 63"/>
          <p:cNvSpPr/>
          <p:nvPr/>
        </p:nvSpPr>
        <p:spPr>
          <a:xfrm>
            <a:off x="5250798" y="4175966"/>
            <a:ext cx="538933" cy="538933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65" name="円/楕円 64"/>
          <p:cNvSpPr/>
          <p:nvPr/>
        </p:nvSpPr>
        <p:spPr>
          <a:xfrm>
            <a:off x="5601565" y="5534895"/>
            <a:ext cx="538933" cy="538933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66" name="円/楕円 65"/>
          <p:cNvSpPr/>
          <p:nvPr/>
        </p:nvSpPr>
        <p:spPr>
          <a:xfrm>
            <a:off x="7078634" y="5546996"/>
            <a:ext cx="538933" cy="538933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72" name="スライド番号プレースホルダー 7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21A41-8A53-4397-830D-1E6C07BC8CF4}" type="slidenum">
              <a:rPr kumimoji="1" lang="ja-JP" altLang="en-US" smtClean="0"/>
              <a:t>10</a:t>
            </a:fld>
            <a:endParaRPr kumimoji="1" lang="ja-JP" altLang="en-US"/>
          </a:p>
        </p:txBody>
      </p:sp>
      <p:cxnSp>
        <p:nvCxnSpPr>
          <p:cNvPr id="45" name="直線矢印コネクタ 44"/>
          <p:cNvCxnSpPr/>
          <p:nvPr/>
        </p:nvCxnSpPr>
        <p:spPr>
          <a:xfrm flipV="1">
            <a:off x="5789729" y="3831722"/>
            <a:ext cx="381034" cy="201680"/>
          </a:xfrm>
          <a:prstGeom prst="straightConnector1">
            <a:avLst/>
          </a:prstGeom>
          <a:ln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直線矢印コネクタ 51"/>
          <p:cNvCxnSpPr/>
          <p:nvPr/>
        </p:nvCxnSpPr>
        <p:spPr>
          <a:xfrm>
            <a:off x="6330806" y="4342796"/>
            <a:ext cx="609236" cy="0"/>
          </a:xfrm>
          <a:prstGeom prst="straightConnector1">
            <a:avLst/>
          </a:prstGeom>
          <a:ln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4" name="直線矢印コネクタ 53"/>
          <p:cNvCxnSpPr/>
          <p:nvPr/>
        </p:nvCxnSpPr>
        <p:spPr>
          <a:xfrm flipH="1" flipV="1">
            <a:off x="5657508" y="4773254"/>
            <a:ext cx="213523" cy="499156"/>
          </a:xfrm>
          <a:prstGeom prst="straightConnector1">
            <a:avLst/>
          </a:prstGeom>
          <a:ln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6" name="直線矢印コネクタ 55"/>
          <p:cNvCxnSpPr/>
          <p:nvPr/>
        </p:nvCxnSpPr>
        <p:spPr>
          <a:xfrm flipH="1">
            <a:off x="6293398" y="5673954"/>
            <a:ext cx="522800" cy="0"/>
          </a:xfrm>
          <a:prstGeom prst="straightConnector1">
            <a:avLst/>
          </a:prstGeom>
          <a:ln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7" name="円/楕円 66"/>
          <p:cNvSpPr/>
          <p:nvPr/>
        </p:nvSpPr>
        <p:spPr>
          <a:xfrm>
            <a:off x="5601565" y="5534895"/>
            <a:ext cx="538933" cy="538933"/>
          </a:xfrm>
          <a:prstGeom prst="ellips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4463083" y="5893916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比較の始点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11603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29" grpId="0"/>
      <p:bldP spid="31" grpId="0"/>
      <p:bldP spid="33" grpId="0"/>
      <p:bldP spid="67" grpId="0" animBg="1"/>
      <p:bldP spid="4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実験</a:t>
            </a:r>
            <a:endParaRPr kumimoji="1" lang="ja-JP" altLang="en-US" dirty="0"/>
          </a:p>
        </p:txBody>
      </p:sp>
      <p:sp>
        <p:nvSpPr>
          <p:cNvPr id="9" name="コンテンツ プレースホルダー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オープンソースソフトウェアに対して手法を適用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以下の</a:t>
            </a:r>
            <a:r>
              <a:rPr lang="en-US" altLang="ja-JP" dirty="0" smtClean="0"/>
              <a:t>6</a:t>
            </a:r>
            <a:r>
              <a:rPr lang="ja-JP" altLang="en-US" dirty="0" smtClean="0"/>
              <a:t>種類のデータセットを作成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開発</a:t>
            </a:r>
            <a:r>
              <a:rPr lang="ja-JP" altLang="en-US" dirty="0"/>
              <a:t>が分岐して</a:t>
            </a:r>
            <a:r>
              <a:rPr lang="ja-JP" altLang="en-US" dirty="0" smtClean="0"/>
              <a:t>いない </a:t>
            </a:r>
            <a:r>
              <a:rPr lang="en-US" altLang="ja-JP" dirty="0" smtClean="0"/>
              <a:t>– </a:t>
            </a:r>
            <a:r>
              <a:rPr lang="en-US" altLang="ja-JP" dirty="0" err="1" smtClean="0"/>
              <a:t>PostgreSQL</a:t>
            </a:r>
            <a:r>
              <a:rPr lang="en-US" altLang="ja-JP" dirty="0" smtClean="0"/>
              <a:t>-major</a:t>
            </a:r>
          </a:p>
          <a:p>
            <a:pPr lvl="2"/>
            <a:r>
              <a:rPr lang="ja-JP" altLang="en-US" dirty="0" smtClean="0"/>
              <a:t>組織内</a:t>
            </a:r>
            <a:r>
              <a:rPr lang="ja-JP" altLang="en-US" dirty="0"/>
              <a:t>で開発が</a:t>
            </a:r>
            <a:r>
              <a:rPr lang="ja-JP" altLang="en-US" dirty="0" smtClean="0"/>
              <a:t>分岐 </a:t>
            </a:r>
            <a:r>
              <a:rPr lang="en-US" altLang="ja-JP" dirty="0" smtClean="0"/>
              <a:t>– PostgreSQL-8-ALL</a:t>
            </a:r>
          </a:p>
          <a:p>
            <a:pPr lvl="2"/>
            <a:r>
              <a:rPr lang="ja-JP" altLang="en-US" dirty="0" smtClean="0"/>
              <a:t>新しい</a:t>
            </a:r>
            <a:r>
              <a:rPr lang="ja-JP" altLang="en-US" dirty="0"/>
              <a:t>いくつ</a:t>
            </a:r>
            <a:r>
              <a:rPr lang="ja-JP" altLang="en-US"/>
              <a:t>か</a:t>
            </a:r>
            <a:r>
              <a:rPr lang="ja-JP" altLang="en-US" smtClean="0"/>
              <a:t>の製品しか</a:t>
            </a:r>
            <a:r>
              <a:rPr lang="ja-JP" altLang="en-US" dirty="0"/>
              <a:t>残って</a:t>
            </a:r>
            <a:r>
              <a:rPr lang="ja-JP" altLang="en-US" dirty="0" smtClean="0"/>
              <a:t>いない </a:t>
            </a:r>
            <a:r>
              <a:rPr lang="en-US" altLang="ja-JP" dirty="0" smtClean="0"/>
              <a:t>– PostgreSQL-8-LATEST</a:t>
            </a:r>
          </a:p>
          <a:p>
            <a:pPr lvl="2"/>
            <a:r>
              <a:rPr lang="ja-JP" altLang="en-US" dirty="0" smtClean="0"/>
              <a:t>途中の製品が</a:t>
            </a:r>
            <a:r>
              <a:rPr lang="ja-JP" altLang="en-US" dirty="0"/>
              <a:t>一部欠落して</a:t>
            </a:r>
            <a:r>
              <a:rPr lang="ja-JP" altLang="en-US" dirty="0" smtClean="0"/>
              <a:t>いる </a:t>
            </a:r>
            <a:r>
              <a:rPr lang="en-US" altLang="ja-JP" dirty="0" smtClean="0"/>
              <a:t>– PostgreSQL-8-annually</a:t>
            </a:r>
            <a:endParaRPr lang="en-US" altLang="ja-JP" dirty="0"/>
          </a:p>
          <a:p>
            <a:pPr lvl="2"/>
            <a:r>
              <a:rPr lang="ja-JP" altLang="en-US" dirty="0" smtClean="0"/>
              <a:t>プロジェクト</a:t>
            </a:r>
            <a:r>
              <a:rPr lang="ja-JP" altLang="en-US" dirty="0"/>
              <a:t>が</a:t>
            </a:r>
            <a:r>
              <a:rPr lang="en-US" altLang="ja-JP" dirty="0"/>
              <a:t>2</a:t>
            </a:r>
            <a:r>
              <a:rPr lang="ja-JP" altLang="en-US" dirty="0" err="1"/>
              <a:t>つに</a:t>
            </a:r>
            <a:r>
              <a:rPr lang="ja-JP" altLang="en-US" dirty="0"/>
              <a:t>分岐</a:t>
            </a:r>
            <a:r>
              <a:rPr lang="ja-JP" altLang="en-US" dirty="0" smtClean="0"/>
              <a:t>した </a:t>
            </a:r>
            <a:r>
              <a:rPr lang="en-US" altLang="ja-JP" dirty="0" smtClean="0"/>
              <a:t>- </a:t>
            </a:r>
            <a:r>
              <a:rPr lang="en-US" altLang="ja-JP" dirty="0" err="1" smtClean="0"/>
              <a:t>ffmpeg</a:t>
            </a:r>
            <a:endParaRPr lang="en-US" altLang="ja-JP" dirty="0"/>
          </a:p>
          <a:p>
            <a:pPr lvl="2"/>
            <a:r>
              <a:rPr lang="ja-JP" altLang="en-US" dirty="0" smtClean="0"/>
              <a:t>プロジェクト</a:t>
            </a:r>
            <a:r>
              <a:rPr lang="ja-JP" altLang="en-US" dirty="0"/>
              <a:t>が</a:t>
            </a:r>
            <a:r>
              <a:rPr lang="en-US" altLang="ja-JP" dirty="0"/>
              <a:t>3</a:t>
            </a:r>
            <a:r>
              <a:rPr lang="ja-JP" altLang="en-US" dirty="0"/>
              <a:t>つ以上に分岐</a:t>
            </a:r>
            <a:r>
              <a:rPr lang="ja-JP" altLang="en-US" dirty="0" smtClean="0"/>
              <a:t>した </a:t>
            </a:r>
            <a:r>
              <a:rPr lang="en-US" altLang="ja-JP" dirty="0" smtClean="0"/>
              <a:t>- *-BSD</a:t>
            </a:r>
          </a:p>
          <a:p>
            <a:r>
              <a:rPr lang="ja-JP" altLang="en-US" dirty="0" smtClean="0"/>
              <a:t>派生関係</a:t>
            </a:r>
            <a:r>
              <a:rPr lang="ja-JP" altLang="en-US" dirty="0"/>
              <a:t>木</a:t>
            </a:r>
            <a:r>
              <a:rPr lang="ja-JP" altLang="en-US" dirty="0" smtClean="0"/>
              <a:t>の形と派生方向について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ja-JP" altLang="en-US" dirty="0" smtClean="0"/>
              <a:t>バージョン履歴との一致度合いを評価</a:t>
            </a:r>
            <a:endParaRPr lang="en-US" altLang="ja-JP" dirty="0" smtClean="0"/>
          </a:p>
        </p:txBody>
      </p:sp>
      <p:sp>
        <p:nvSpPr>
          <p:cNvPr id="10" name="スライド番号プレースホルダー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21A41-8A53-4397-830D-1E6C07BC8CF4}" type="slidenum">
              <a:rPr kumimoji="1" lang="ja-JP" altLang="en-US" smtClean="0"/>
              <a:t>11</a:t>
            </a:fld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475873" y="3500311"/>
            <a:ext cx="6781023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marL="0" lvl="2"/>
            <a:r>
              <a:rPr lang="ja-JP" altLang="en-US" sz="2000" b="1" dirty="0">
                <a:solidFill>
                  <a:schemeClr val="accent6"/>
                </a:solidFill>
              </a:rPr>
              <a:t>途中の製品が一部欠落している </a:t>
            </a:r>
            <a:r>
              <a:rPr lang="en-US" altLang="ja-JP" sz="2000" b="1" dirty="0">
                <a:solidFill>
                  <a:schemeClr val="accent6"/>
                </a:solidFill>
              </a:rPr>
              <a:t>– </a:t>
            </a:r>
            <a:r>
              <a:rPr lang="en-US" altLang="ja-JP" sz="2000" b="1" dirty="0" smtClean="0">
                <a:solidFill>
                  <a:schemeClr val="accent6"/>
                </a:solidFill>
              </a:rPr>
              <a:t>PostgreSQL-8-annually</a:t>
            </a:r>
            <a:endParaRPr lang="en-US" altLang="ja-JP" sz="2000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2006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手法適用例：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en-US" altLang="ja-JP" dirty="0" smtClean="0"/>
              <a:t>PostgreSQL-8-annually</a:t>
            </a:r>
            <a:endParaRPr lang="en-US" altLang="ja-JP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 smtClean="0"/>
              <a:t>PostgreSQL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オープンソースのデータベース管理システム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バージョン</a:t>
            </a:r>
            <a:r>
              <a:rPr lang="en-US" altLang="ja-JP" dirty="0" smtClean="0"/>
              <a:t>8</a:t>
            </a:r>
            <a:r>
              <a:rPr lang="ja-JP" altLang="en-US" dirty="0" smtClean="0"/>
              <a:t>系は</a:t>
            </a:r>
            <a:r>
              <a:rPr lang="en-US" altLang="ja-JP" dirty="0" smtClean="0"/>
              <a:t>8.0</a:t>
            </a:r>
            <a:r>
              <a:rPr lang="ja-JP" altLang="en-US" dirty="0" smtClean="0"/>
              <a:t>系～</a:t>
            </a:r>
            <a:r>
              <a:rPr lang="en-US" altLang="ja-JP" dirty="0" smtClean="0"/>
              <a:t>8.4</a:t>
            </a:r>
            <a:r>
              <a:rPr lang="ja-JP" altLang="en-US" dirty="0" smtClean="0"/>
              <a:t>系がそれぞれ分岐</a:t>
            </a:r>
            <a:endParaRPr lang="en-US" altLang="ja-JP" dirty="0" smtClean="0"/>
          </a:p>
          <a:p>
            <a:r>
              <a:rPr lang="ja-JP" altLang="en-US" dirty="0"/>
              <a:t>想定</a:t>
            </a:r>
            <a:r>
              <a:rPr lang="ja-JP" altLang="en-US" dirty="0" smtClean="0"/>
              <a:t>した状況：途中の製品が</a:t>
            </a:r>
            <a:r>
              <a:rPr lang="ja-JP" altLang="en-US" dirty="0"/>
              <a:t>一部欠落している</a:t>
            </a:r>
          </a:p>
          <a:p>
            <a:pPr lvl="1"/>
            <a:r>
              <a:rPr lang="ja-JP" altLang="en-US" dirty="0"/>
              <a:t>過去に作られたソフトウェア製品ファミリのうち</a:t>
            </a:r>
            <a:r>
              <a:rPr lang="ja-JP" altLang="en-US" dirty="0" smtClean="0"/>
              <a:t>，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その</a:t>
            </a:r>
            <a:r>
              <a:rPr lang="ja-JP" altLang="en-US" dirty="0"/>
              <a:t>一部</a:t>
            </a:r>
            <a:r>
              <a:rPr lang="ja-JP" altLang="en-US" dirty="0" smtClean="0"/>
              <a:t>が</a:t>
            </a:r>
            <a:r>
              <a:rPr lang="ja-JP" altLang="en-US" dirty="0"/>
              <a:t>入手できなかった</a:t>
            </a:r>
            <a:r>
              <a:rPr lang="ja-JP" altLang="en-US" dirty="0" smtClean="0"/>
              <a:t>場合</a:t>
            </a:r>
            <a:endParaRPr lang="en-US" altLang="ja-JP" dirty="0" smtClean="0"/>
          </a:p>
          <a:p>
            <a:r>
              <a:rPr lang="en-US" altLang="ja-JP" dirty="0" smtClean="0"/>
              <a:t>8</a:t>
            </a:r>
            <a:r>
              <a:rPr lang="ja-JP" altLang="en-US" dirty="0" err="1" smtClean="0"/>
              <a:t>つの</a:t>
            </a:r>
            <a:r>
              <a:rPr lang="ja-JP" altLang="en-US" dirty="0" smtClean="0"/>
              <a:t>リリースタイミング全</a:t>
            </a:r>
            <a:r>
              <a:rPr lang="en-US" altLang="ja-JP" dirty="0" smtClean="0"/>
              <a:t>26</a:t>
            </a:r>
            <a:r>
              <a:rPr lang="ja-JP" altLang="en-US" dirty="0"/>
              <a:t>バージョンを</a:t>
            </a:r>
            <a:r>
              <a:rPr lang="ja-JP" altLang="en-US" dirty="0" smtClean="0"/>
              <a:t>解析</a:t>
            </a:r>
            <a:endParaRPr lang="en-US" altLang="ja-JP" dirty="0"/>
          </a:p>
          <a:p>
            <a:pPr lvl="1"/>
            <a:r>
              <a:rPr lang="ja-JP" altLang="en-US" dirty="0"/>
              <a:t>バージョン</a:t>
            </a:r>
            <a:r>
              <a:rPr lang="en-US" altLang="ja-JP" dirty="0"/>
              <a:t>8.X</a:t>
            </a:r>
            <a:r>
              <a:rPr lang="ja-JP" altLang="en-US" dirty="0"/>
              <a:t>のうち</a:t>
            </a:r>
            <a:r>
              <a:rPr lang="en-US" altLang="ja-JP" dirty="0"/>
              <a:t>2005</a:t>
            </a:r>
            <a:r>
              <a:rPr lang="ja-JP" altLang="en-US" dirty="0"/>
              <a:t>年から</a:t>
            </a:r>
            <a:r>
              <a:rPr lang="en-US" altLang="ja-JP" dirty="0"/>
              <a:t>2012</a:t>
            </a:r>
            <a:r>
              <a:rPr lang="ja-JP" altLang="en-US" dirty="0"/>
              <a:t>年までの</a:t>
            </a:r>
            <a:r>
              <a:rPr lang="en-US" altLang="ja-JP" dirty="0"/>
              <a:t>9</a:t>
            </a:r>
            <a:r>
              <a:rPr lang="ja-JP" altLang="en-US" dirty="0"/>
              <a:t>月前後</a:t>
            </a:r>
            <a:r>
              <a:rPr lang="ja-JP" altLang="en-US" dirty="0" smtClean="0"/>
              <a:t>に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リリース</a:t>
            </a:r>
            <a:r>
              <a:rPr lang="ja-JP" altLang="en-US" dirty="0"/>
              <a:t>された</a:t>
            </a:r>
            <a:r>
              <a:rPr lang="ja-JP" altLang="en-US" dirty="0" smtClean="0"/>
              <a:t>バージョン</a:t>
            </a:r>
            <a:endParaRPr lang="en-US" altLang="ja-JP" dirty="0" smtClean="0"/>
          </a:p>
          <a:p>
            <a:r>
              <a:rPr lang="ja-JP" altLang="en-US" dirty="0" smtClean="0"/>
              <a:t>バージョン管理</a:t>
            </a:r>
            <a:r>
              <a:rPr lang="ja-JP" altLang="en-US" dirty="0"/>
              <a:t>システム</a:t>
            </a:r>
            <a:r>
              <a:rPr lang="ja-JP" altLang="en-US" dirty="0" smtClean="0"/>
              <a:t>から得られる履歴と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派生関係木を比較</a:t>
            </a:r>
            <a:endParaRPr lang="ja-JP" altLang="en-US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21A41-8A53-4397-830D-1E6C07BC8CF4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5162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1" lang="ja-JP" altLang="en-US" dirty="0" smtClean="0"/>
              <a:t>結果</a:t>
            </a:r>
            <a:r>
              <a:rPr kumimoji="1" lang="en-US" altLang="ja-JP" dirty="0" smtClean="0"/>
              <a:t>(1/3)</a:t>
            </a:r>
            <a:endParaRPr kumimoji="1" lang="ja-JP" altLang="en-US" dirty="0"/>
          </a:p>
        </p:txBody>
      </p:sp>
      <p:pic>
        <p:nvPicPr>
          <p:cNvPr id="26" name="コンテンツ プレースホルダー 25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1892" y="17771"/>
            <a:ext cx="6122108" cy="6840229"/>
          </a:xfrm>
        </p:spPr>
      </p:pic>
      <p:sp>
        <p:nvSpPr>
          <p:cNvPr id="11" name="スライド番号プレースホルダー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21A41-8A53-4397-830D-1E6C07BC8CF4}" type="slidenum">
              <a:rPr kumimoji="1" lang="ja-JP" altLang="en-US" smtClean="0"/>
              <a:t>13</a:t>
            </a:fld>
            <a:endParaRPr kumimoji="1" lang="ja-JP" altLang="en-US"/>
          </a:p>
        </p:txBody>
      </p:sp>
      <p:sp>
        <p:nvSpPr>
          <p:cNvPr id="24" name="コンテンツ プレースホルダー 23"/>
          <p:cNvSpPr>
            <a:spLocks noGrp="1"/>
          </p:cNvSpPr>
          <p:nvPr>
            <p:ph sz="half" idx="1"/>
          </p:nvPr>
        </p:nvSpPr>
        <p:spPr>
          <a:xfrm>
            <a:off x="256851" y="1511559"/>
            <a:ext cx="5308600" cy="3065725"/>
          </a:xfrm>
        </p:spPr>
        <p:txBody>
          <a:bodyPr/>
          <a:lstStyle/>
          <a:p>
            <a:r>
              <a:rPr lang="ja-JP" altLang="en-US" dirty="0" smtClean="0"/>
              <a:t>ツールの出力</a:t>
            </a: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3234004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dirty="0" smtClean="0"/>
              <a:t>結果</a:t>
            </a:r>
            <a:r>
              <a:rPr lang="en-US" altLang="ja-JP" dirty="0" smtClean="0"/>
              <a:t>(2/3)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199" y="1600202"/>
            <a:ext cx="4506685" cy="4525963"/>
          </a:xfrm>
        </p:spPr>
        <p:txBody>
          <a:bodyPr/>
          <a:lstStyle/>
          <a:p>
            <a:r>
              <a:rPr kumimoji="1" lang="ja-JP" altLang="en-US" dirty="0" smtClean="0"/>
              <a:t>バージョン履歴と</a:t>
            </a:r>
            <a:r>
              <a:rPr kumimoji="1" lang="ja-JP" altLang="en-US" dirty="0" smtClean="0"/>
              <a:t>照らし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合わせた</a:t>
            </a:r>
            <a:r>
              <a:rPr kumimoji="1" lang="ja-JP" altLang="en-US" dirty="0" smtClean="0"/>
              <a:t>（右図）</a:t>
            </a:r>
            <a:endParaRPr kumimoji="1" lang="en-US" altLang="ja-JP" dirty="0" smtClean="0"/>
          </a:p>
          <a:p>
            <a:r>
              <a:rPr lang="ja-JP" altLang="en-US" dirty="0" smtClean="0"/>
              <a:t>バージョン系列内（同色）ではバージョン順に並んでいる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最新版がどれかわかる</a:t>
            </a:r>
            <a:endParaRPr lang="en-US" altLang="ja-JP" dirty="0"/>
          </a:p>
          <a:p>
            <a:r>
              <a:rPr kumimoji="1" lang="ja-JP" altLang="en-US" dirty="0" smtClean="0"/>
              <a:t>バージョン系列間は開発履歴と一致していない</a:t>
            </a:r>
            <a:endParaRPr kumimoji="1" lang="en-US" altLang="ja-JP" dirty="0" smtClean="0"/>
          </a:p>
          <a:p>
            <a:pPr lvl="1"/>
            <a:r>
              <a:rPr lang="ja-JP" altLang="en-US" dirty="0"/>
              <a:t>方向</a:t>
            </a:r>
            <a:r>
              <a:rPr lang="ja-JP" altLang="en-US" dirty="0" smtClean="0"/>
              <a:t>は正しい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バージョン系列内と比べ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距離</a:t>
            </a:r>
            <a:r>
              <a:rPr kumimoji="1" lang="ja-JP" altLang="en-US" dirty="0"/>
              <a:t>関数</a:t>
            </a:r>
            <a:r>
              <a:rPr kumimoji="1" lang="ja-JP" altLang="en-US" dirty="0" smtClean="0"/>
              <a:t>の</a:t>
            </a:r>
            <a:r>
              <a:rPr kumimoji="1" lang="ja-JP" altLang="en-US" dirty="0"/>
              <a:t>値</a:t>
            </a:r>
            <a:r>
              <a:rPr kumimoji="1" lang="ja-JP" altLang="en-US" dirty="0" smtClean="0"/>
              <a:t>が大きい</a:t>
            </a:r>
            <a:endParaRPr kumimoji="1" lang="ja-JP" altLang="en-US" dirty="0"/>
          </a:p>
        </p:txBody>
      </p:sp>
      <p:pic>
        <p:nvPicPr>
          <p:cNvPr id="8" name="コンテンツ プレースホルダー 7"/>
          <p:cNvPicPr>
            <a:picLocks noGrp="1" noChangeAspect="1"/>
          </p:cNvPicPr>
          <p:nvPr>
            <p:ph sz="half" idx="2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274"/>
          <a:stretch/>
        </p:blipFill>
        <p:spPr>
          <a:xfrm>
            <a:off x="4963885" y="217258"/>
            <a:ext cx="4180115" cy="6226600"/>
          </a:xfrm>
        </p:spPr>
      </p:pic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7597775" y="6392706"/>
            <a:ext cx="1150938" cy="288925"/>
          </a:xfrm>
        </p:spPr>
        <p:txBody>
          <a:bodyPr/>
          <a:lstStyle/>
          <a:p>
            <a:fld id="{5F621A41-8A53-4397-830D-1E6C07BC8CF4}" type="slidenum">
              <a:rPr kumimoji="1" lang="ja-JP" altLang="en-US" smtClean="0"/>
              <a:t>14</a:t>
            </a:fld>
            <a:endParaRPr kumimoji="1" lang="ja-JP" altLang="en-US" dirty="0"/>
          </a:p>
        </p:txBody>
      </p:sp>
      <p:sp>
        <p:nvSpPr>
          <p:cNvPr id="6" name="角丸四角形吹き出し 5"/>
          <p:cNvSpPr/>
          <p:nvPr/>
        </p:nvSpPr>
        <p:spPr>
          <a:xfrm>
            <a:off x="5875229" y="3434302"/>
            <a:ext cx="2061586" cy="1615069"/>
          </a:xfrm>
          <a:prstGeom prst="wedgeRoundRectCallout">
            <a:avLst>
              <a:gd name="adj1" fmla="val -67056"/>
              <a:gd name="adj2" fmla="val -128265"/>
              <a:gd name="adj3" fmla="val 16667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2000" dirty="0" smtClean="0"/>
          </a:p>
          <a:p>
            <a:pPr algn="ctr"/>
            <a:r>
              <a:rPr kumimoji="1" lang="en-US" altLang="ja-JP" sz="2000" dirty="0" smtClean="0"/>
              <a:t>8.0.9</a:t>
            </a:r>
            <a:r>
              <a:rPr kumimoji="1" lang="ja-JP" altLang="en-US" sz="2000" dirty="0" smtClean="0"/>
              <a:t>→</a:t>
            </a:r>
            <a:r>
              <a:rPr kumimoji="1" lang="en-US" altLang="ja-JP" sz="2000" dirty="0" smtClean="0"/>
              <a:t>8.0.14</a:t>
            </a:r>
          </a:p>
          <a:p>
            <a:pPr algn="ctr"/>
            <a:r>
              <a:rPr lang="ja-JP" altLang="en-US" sz="2000" dirty="0" smtClean="0"/>
              <a:t>距離</a:t>
            </a:r>
            <a:r>
              <a:rPr lang="en-US" altLang="ja-JP" sz="2000" dirty="0" smtClean="0"/>
              <a:t>: -514</a:t>
            </a:r>
          </a:p>
          <a:p>
            <a:pPr algn="ctr"/>
            <a:endParaRPr kumimoji="1" lang="en-US" altLang="ja-JP" sz="2000" dirty="0"/>
          </a:p>
          <a:p>
            <a:pPr algn="ctr"/>
            <a:r>
              <a:rPr lang="en-US" altLang="ja-JP" sz="2000" dirty="0" smtClean="0"/>
              <a:t>8.0.14</a:t>
            </a:r>
            <a:r>
              <a:rPr lang="ja-JP" altLang="en-US" sz="2000" dirty="0" smtClean="0"/>
              <a:t>→</a:t>
            </a:r>
            <a:r>
              <a:rPr lang="en-US" altLang="ja-JP" sz="2000" dirty="0" smtClean="0"/>
              <a:t>8.1.10</a:t>
            </a:r>
            <a:endParaRPr lang="en-US" altLang="ja-JP" sz="2000" dirty="0"/>
          </a:p>
          <a:p>
            <a:pPr algn="ctr"/>
            <a:r>
              <a:rPr lang="ja-JP" altLang="en-US" sz="2000" dirty="0"/>
              <a:t>距離</a:t>
            </a:r>
            <a:r>
              <a:rPr lang="en-US" altLang="ja-JP" sz="2000" dirty="0"/>
              <a:t>: </a:t>
            </a:r>
            <a:r>
              <a:rPr lang="en-US" altLang="ja-JP" sz="2000" dirty="0" smtClean="0"/>
              <a:t>-176</a:t>
            </a:r>
            <a:endParaRPr lang="ja-JP" altLang="en-US" sz="2000" dirty="0"/>
          </a:p>
          <a:p>
            <a:pPr algn="ctr"/>
            <a:endParaRPr kumimoji="1" lang="ja-JP" altLang="en-US" sz="2000" dirty="0"/>
          </a:p>
        </p:txBody>
      </p:sp>
      <p:cxnSp>
        <p:nvCxnSpPr>
          <p:cNvPr id="7" name="直線矢印コネクタ 6"/>
          <p:cNvCxnSpPr/>
          <p:nvPr/>
        </p:nvCxnSpPr>
        <p:spPr>
          <a:xfrm>
            <a:off x="5514109" y="360218"/>
            <a:ext cx="646546" cy="720437"/>
          </a:xfrm>
          <a:prstGeom prst="straightConnector1">
            <a:avLst/>
          </a:prstGeom>
          <a:ln>
            <a:tailEnd type="triangle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9" name="直線矢印コネクタ 8"/>
          <p:cNvCxnSpPr/>
          <p:nvPr/>
        </p:nvCxnSpPr>
        <p:spPr>
          <a:xfrm>
            <a:off x="6407396" y="1225998"/>
            <a:ext cx="646546" cy="720437"/>
          </a:xfrm>
          <a:prstGeom prst="straightConnector1">
            <a:avLst/>
          </a:prstGeom>
          <a:ln>
            <a:tailEnd type="triangle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" name="直線矢印コネクタ 9"/>
          <p:cNvCxnSpPr/>
          <p:nvPr/>
        </p:nvCxnSpPr>
        <p:spPr>
          <a:xfrm>
            <a:off x="7274502" y="2038798"/>
            <a:ext cx="646546" cy="720437"/>
          </a:xfrm>
          <a:prstGeom prst="straightConnector1">
            <a:avLst/>
          </a:prstGeom>
          <a:ln>
            <a:tailEnd type="triangle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" name="直線矢印コネクタ 10"/>
          <p:cNvCxnSpPr/>
          <p:nvPr/>
        </p:nvCxnSpPr>
        <p:spPr>
          <a:xfrm>
            <a:off x="8144669" y="2817269"/>
            <a:ext cx="646546" cy="720437"/>
          </a:xfrm>
          <a:prstGeom prst="straightConnector1">
            <a:avLst/>
          </a:prstGeom>
          <a:ln>
            <a:tailEnd type="triangle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2" name="テキスト ボックス 11"/>
          <p:cNvSpPr txBox="1"/>
          <p:nvPr/>
        </p:nvSpPr>
        <p:spPr>
          <a:xfrm>
            <a:off x="6575345" y="482608"/>
            <a:ext cx="2534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:</a:t>
            </a:r>
            <a:r>
              <a:rPr kumimoji="1" lang="ja-JP" altLang="en-US" dirty="0" smtClean="0"/>
              <a:t>開発履歴での分岐箇所</a:t>
            </a:r>
            <a:endParaRPr kumimoji="1" lang="ja-JP" altLang="en-US" dirty="0"/>
          </a:p>
        </p:txBody>
      </p:sp>
      <p:cxnSp>
        <p:nvCxnSpPr>
          <p:cNvPr id="14" name="直線矢印コネクタ 13"/>
          <p:cNvCxnSpPr/>
          <p:nvPr/>
        </p:nvCxnSpPr>
        <p:spPr>
          <a:xfrm>
            <a:off x="6691738" y="407839"/>
            <a:ext cx="877454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3" name="テキスト ボックス 12"/>
          <p:cNvSpPr txBox="1"/>
          <p:nvPr/>
        </p:nvSpPr>
        <p:spPr>
          <a:xfrm>
            <a:off x="6638412" y="1027783"/>
            <a:ext cx="24849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:</a:t>
            </a:r>
            <a:r>
              <a:rPr kumimoji="1" lang="ja-JP" altLang="en-US" dirty="0" smtClean="0"/>
              <a:t>手法が示した分岐</a:t>
            </a:r>
            <a:r>
              <a:rPr kumimoji="1" lang="ja-JP" altLang="en-US" dirty="0" smtClean="0"/>
              <a:t>箇所</a:t>
            </a:r>
            <a:endParaRPr kumimoji="1" lang="ja-JP" altLang="en-US" dirty="0"/>
          </a:p>
        </p:txBody>
      </p:sp>
      <p:cxnSp>
        <p:nvCxnSpPr>
          <p:cNvPr id="15" name="直線矢印コネクタ 14"/>
          <p:cNvCxnSpPr/>
          <p:nvPr/>
        </p:nvCxnSpPr>
        <p:spPr>
          <a:xfrm>
            <a:off x="6717483" y="953014"/>
            <a:ext cx="877454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6" name="直線矢印コネクタ 15"/>
          <p:cNvCxnSpPr/>
          <p:nvPr/>
        </p:nvCxnSpPr>
        <p:spPr>
          <a:xfrm flipV="1">
            <a:off x="5514813" y="2038798"/>
            <a:ext cx="443096" cy="1017"/>
          </a:xfrm>
          <a:prstGeom prst="straightConnector1">
            <a:avLst/>
          </a:prstGeom>
          <a:ln>
            <a:tailEnd type="triangle" w="lg" len="lg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8" name="直線矢印コネクタ 17"/>
          <p:cNvCxnSpPr/>
          <p:nvPr/>
        </p:nvCxnSpPr>
        <p:spPr>
          <a:xfrm flipV="1">
            <a:off x="6378779" y="2038798"/>
            <a:ext cx="443096" cy="1017"/>
          </a:xfrm>
          <a:prstGeom prst="straightConnector1">
            <a:avLst/>
          </a:prstGeom>
          <a:ln>
            <a:tailEnd type="triangle" w="lg" len="lg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/>
          <p:nvPr/>
        </p:nvCxnSpPr>
        <p:spPr>
          <a:xfrm flipV="1">
            <a:off x="7274502" y="5403431"/>
            <a:ext cx="443096" cy="1017"/>
          </a:xfrm>
          <a:prstGeom prst="straightConnector1">
            <a:avLst/>
          </a:prstGeom>
          <a:ln>
            <a:tailEnd type="triangle" w="lg" len="lg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0" name="直線矢印コネクタ 19"/>
          <p:cNvCxnSpPr/>
          <p:nvPr/>
        </p:nvCxnSpPr>
        <p:spPr>
          <a:xfrm flipV="1">
            <a:off x="8095958" y="3706940"/>
            <a:ext cx="443096" cy="1017"/>
          </a:xfrm>
          <a:prstGeom prst="straightConnector1">
            <a:avLst/>
          </a:prstGeom>
          <a:ln>
            <a:tailEnd type="triangle" w="lg" len="lg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2202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2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結果</a:t>
            </a:r>
            <a:r>
              <a:rPr kumimoji="1" lang="en-US" altLang="ja-JP" dirty="0" smtClean="0"/>
              <a:t>(3/3)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34965" y="1484784"/>
            <a:ext cx="8469731" cy="5194300"/>
          </a:xfrm>
        </p:spPr>
        <p:txBody>
          <a:bodyPr/>
          <a:lstStyle/>
          <a:p>
            <a:r>
              <a:rPr lang="ja-JP" altLang="en-US" dirty="0"/>
              <a:t>派生関係木の形とバージョン履歴で一致した辺の数</a:t>
            </a:r>
            <a:endParaRPr lang="en-US" altLang="ja-JP" dirty="0"/>
          </a:p>
          <a:p>
            <a:pPr lvl="1"/>
            <a:r>
              <a:rPr lang="en-US" altLang="ja-JP" dirty="0"/>
              <a:t>22</a:t>
            </a:r>
            <a:r>
              <a:rPr lang="ja-JP" altLang="en-US" dirty="0"/>
              <a:t>本</a:t>
            </a:r>
            <a:r>
              <a:rPr lang="en-US" altLang="ja-JP" sz="2000" dirty="0"/>
              <a:t>(/26</a:t>
            </a:r>
            <a:r>
              <a:rPr lang="ja-JP" altLang="en-US" sz="2000" dirty="0"/>
              <a:t>本中</a:t>
            </a:r>
            <a:r>
              <a:rPr lang="en-US" altLang="ja-JP" sz="2000" dirty="0" smtClean="0"/>
              <a:t>)</a:t>
            </a:r>
          </a:p>
          <a:p>
            <a:r>
              <a:rPr lang="ja-JP" altLang="en-US" dirty="0" smtClean="0"/>
              <a:t>他のデータセットも含めると派生</a:t>
            </a:r>
            <a:r>
              <a:rPr lang="ja-JP" altLang="en-US" dirty="0"/>
              <a:t>関係木の形</a:t>
            </a:r>
            <a:r>
              <a:rPr lang="ja-JP" altLang="en-US" dirty="0" smtClean="0"/>
              <a:t>は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平均</a:t>
            </a:r>
            <a:r>
              <a:rPr lang="en-US" altLang="ja-JP" dirty="0" smtClean="0"/>
              <a:t>88%</a:t>
            </a:r>
            <a:r>
              <a:rPr lang="ja-JP" altLang="en-US" dirty="0" smtClean="0"/>
              <a:t>が履歴</a:t>
            </a:r>
            <a:r>
              <a:rPr lang="ja-JP" altLang="en-US" dirty="0"/>
              <a:t>と一致</a:t>
            </a:r>
            <a:endParaRPr lang="en-US" altLang="ja-JP" dirty="0"/>
          </a:p>
          <a:p>
            <a:pPr lvl="1"/>
            <a:r>
              <a:rPr lang="ja-JP" altLang="en-US" dirty="0" smtClean="0"/>
              <a:t>分岐</a:t>
            </a:r>
            <a:r>
              <a:rPr lang="ja-JP" altLang="en-US" dirty="0"/>
              <a:t>の箇所は近いバージョン間で</a:t>
            </a:r>
            <a:r>
              <a:rPr lang="ja-JP" altLang="en-US" dirty="0" smtClean="0"/>
              <a:t>前後</a:t>
            </a:r>
            <a:endParaRPr lang="en-US" altLang="ja-JP" dirty="0"/>
          </a:p>
          <a:p>
            <a:pPr lvl="1"/>
            <a:endParaRPr lang="en-US" altLang="ja-JP" sz="2000" dirty="0"/>
          </a:p>
          <a:p>
            <a:r>
              <a:rPr lang="ja-JP" altLang="en-US" dirty="0" smtClean="0"/>
              <a:t>派生</a:t>
            </a:r>
            <a:r>
              <a:rPr lang="ja-JP" altLang="en-US" dirty="0"/>
              <a:t>方向</a:t>
            </a:r>
            <a:r>
              <a:rPr lang="ja-JP" altLang="en-US" dirty="0" smtClean="0"/>
              <a:t>がバージョン履歴</a:t>
            </a:r>
            <a:r>
              <a:rPr lang="ja-JP" altLang="en-US" dirty="0"/>
              <a:t>と一致した辺の数</a:t>
            </a:r>
            <a:endParaRPr lang="en-US" altLang="ja-JP" dirty="0"/>
          </a:p>
          <a:p>
            <a:pPr lvl="1"/>
            <a:r>
              <a:rPr lang="en-US" altLang="ja-JP" dirty="0"/>
              <a:t>22</a:t>
            </a:r>
            <a:r>
              <a:rPr lang="ja-JP" altLang="en-US" dirty="0"/>
              <a:t>本</a:t>
            </a:r>
            <a:r>
              <a:rPr lang="en-US" altLang="ja-JP" dirty="0" smtClean="0"/>
              <a:t>(/</a:t>
            </a:r>
            <a:r>
              <a:rPr lang="ja-JP" altLang="en-US" dirty="0" smtClean="0"/>
              <a:t>形が一致</a:t>
            </a:r>
            <a:r>
              <a:rPr lang="ja-JP" altLang="en-US" dirty="0"/>
              <a:t>した</a:t>
            </a:r>
            <a:r>
              <a:rPr lang="en-US" altLang="ja-JP" dirty="0"/>
              <a:t>22</a:t>
            </a:r>
            <a:r>
              <a:rPr lang="ja-JP" altLang="en-US" dirty="0"/>
              <a:t>本中</a:t>
            </a:r>
            <a:r>
              <a:rPr lang="en-US" altLang="ja-JP" dirty="0" smtClean="0"/>
              <a:t>)</a:t>
            </a:r>
          </a:p>
          <a:p>
            <a:r>
              <a:rPr lang="ja-JP" altLang="en-US" dirty="0"/>
              <a:t>他の</a:t>
            </a:r>
            <a:r>
              <a:rPr lang="ja-JP" altLang="en-US" dirty="0" smtClean="0"/>
              <a:t>データセットも含めると派生</a:t>
            </a:r>
            <a:r>
              <a:rPr lang="ja-JP" altLang="en-US" dirty="0"/>
              <a:t>方向</a:t>
            </a:r>
            <a:r>
              <a:rPr lang="ja-JP" altLang="en-US" dirty="0" smtClean="0"/>
              <a:t>は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平均</a:t>
            </a:r>
            <a:r>
              <a:rPr lang="en-US" altLang="ja-JP" dirty="0" smtClean="0"/>
              <a:t>86%</a:t>
            </a:r>
            <a:r>
              <a:rPr lang="ja-JP" altLang="en-US" dirty="0"/>
              <a:t>が</a:t>
            </a:r>
            <a:r>
              <a:rPr lang="ja-JP" altLang="en-US" dirty="0" smtClean="0"/>
              <a:t>履歴と一致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分岐丸ごとではなく部分的に</a:t>
            </a:r>
            <a:r>
              <a:rPr lang="ja-JP" altLang="en-US" dirty="0"/>
              <a:t>方向</a:t>
            </a:r>
            <a:r>
              <a:rPr lang="ja-JP" altLang="en-US" dirty="0" smtClean="0"/>
              <a:t>を誤</a:t>
            </a:r>
            <a:r>
              <a:rPr lang="ja-JP" altLang="en-US" dirty="0"/>
              <a:t>検出</a:t>
            </a:r>
            <a:r>
              <a:rPr lang="ja-JP" altLang="en-US" dirty="0" smtClean="0"/>
              <a:t>することがあ</a:t>
            </a:r>
            <a:r>
              <a:rPr lang="ja-JP" altLang="en-US" dirty="0"/>
              <a:t>る</a:t>
            </a:r>
            <a:endParaRPr lang="en-US" altLang="ja-JP" dirty="0"/>
          </a:p>
          <a:p>
            <a:endParaRPr lang="en-US" altLang="ja-JP" dirty="0"/>
          </a:p>
        </p:txBody>
      </p:sp>
      <p:sp>
        <p:nvSpPr>
          <p:cNvPr id="11" name="スライド番号プレースホルダー 10"/>
          <p:cNvSpPr>
            <a:spLocks noGrp="1"/>
          </p:cNvSpPr>
          <p:nvPr>
            <p:ph type="sldNum" sz="quarter" idx="12"/>
          </p:nvPr>
        </p:nvSpPr>
        <p:spPr>
          <a:xfrm>
            <a:off x="7653758" y="6569077"/>
            <a:ext cx="1150938" cy="288925"/>
          </a:xfrm>
        </p:spPr>
        <p:txBody>
          <a:bodyPr/>
          <a:lstStyle/>
          <a:p>
            <a:fld id="{5F621A41-8A53-4397-830D-1E6C07BC8CF4}" type="slidenum">
              <a:rPr kumimoji="1" lang="ja-JP" altLang="en-US" smtClean="0">
                <a:solidFill>
                  <a:schemeClr val="accent3"/>
                </a:solidFill>
              </a:rPr>
              <a:t>15</a:t>
            </a:fld>
            <a:endParaRPr kumimoji="1" lang="ja-JP" altLang="en-US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458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考察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34964" y="1357786"/>
            <a:ext cx="8485509" cy="5284314"/>
          </a:xfrm>
        </p:spPr>
        <p:txBody>
          <a:bodyPr/>
          <a:lstStyle/>
          <a:p>
            <a:r>
              <a:rPr lang="ja-JP" altLang="en-US" dirty="0" smtClean="0"/>
              <a:t>派生関係木の形について</a:t>
            </a:r>
            <a:endParaRPr lang="en-US" altLang="ja-JP" dirty="0"/>
          </a:p>
          <a:p>
            <a:pPr lvl="1"/>
            <a:r>
              <a:rPr lang="ja-JP" altLang="en-US" dirty="0" smtClean="0"/>
              <a:t>誤検出はあるものの，履歴上で近いバージョン</a:t>
            </a:r>
            <a:r>
              <a:rPr lang="ja-JP" altLang="en-US" dirty="0" smtClean="0"/>
              <a:t>と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つながって</a:t>
            </a:r>
            <a:r>
              <a:rPr lang="ja-JP" altLang="en-US" dirty="0" smtClean="0"/>
              <a:t>いる辺がほとんど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大きな流れはバージョン履歴と一致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最新版が木の葉ノードに配置されるなど</a:t>
            </a:r>
            <a:endParaRPr lang="en-US" altLang="ja-JP" dirty="0" smtClean="0"/>
          </a:p>
          <a:p>
            <a:r>
              <a:rPr lang="ja-JP" altLang="en-US" dirty="0"/>
              <a:t>派生</a:t>
            </a:r>
            <a:r>
              <a:rPr lang="ja-JP" altLang="en-US" dirty="0" smtClean="0"/>
              <a:t>方向</a:t>
            </a:r>
            <a:r>
              <a:rPr lang="ja-JP" altLang="en-US" dirty="0"/>
              <a:t>に</a:t>
            </a:r>
            <a:r>
              <a:rPr lang="ja-JP" altLang="en-US" dirty="0" smtClean="0"/>
              <a:t>ついて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他のデータセットでは誤検出があった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ソースコード</a:t>
            </a:r>
            <a:r>
              <a:rPr lang="ja-JP" altLang="en-US" dirty="0"/>
              <a:t>が追加→次のバージョンで削除という「手戻り」</a:t>
            </a:r>
            <a:r>
              <a:rPr lang="ja-JP" altLang="en-US" dirty="0" smtClean="0"/>
              <a:t>やソースコード</a:t>
            </a:r>
            <a:r>
              <a:rPr lang="ja-JP" altLang="en-US" dirty="0"/>
              <a:t>の</a:t>
            </a:r>
            <a:r>
              <a:rPr lang="ja-JP" altLang="en-US" dirty="0" smtClean="0"/>
              <a:t>置換に弱い</a:t>
            </a:r>
            <a:endParaRPr lang="en-US" altLang="ja-JP" dirty="0" smtClean="0"/>
          </a:p>
          <a:p>
            <a:pPr lvl="1"/>
            <a:endParaRPr lang="en-US" altLang="ja-JP" dirty="0" smtClean="0"/>
          </a:p>
          <a:p>
            <a:pPr lvl="1"/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21A41-8A53-4397-830D-1E6C07BC8CF4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8574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まとめと今後の課題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34965" y="1484784"/>
            <a:ext cx="8485509" cy="5030316"/>
          </a:xfrm>
        </p:spPr>
        <p:txBody>
          <a:bodyPr/>
          <a:lstStyle/>
          <a:p>
            <a:r>
              <a:rPr kumimoji="1" lang="ja-JP" altLang="en-US" dirty="0" smtClean="0"/>
              <a:t>まとめ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ソフトウェアプロダクト集合のソースコードから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派生関係木を構築する手法を提案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オープンソースソフトウェア</a:t>
            </a:r>
            <a:r>
              <a:rPr lang="ja-JP" altLang="en-US" dirty="0"/>
              <a:t>集合に</a:t>
            </a:r>
            <a:r>
              <a:rPr lang="ja-JP" altLang="en-US" dirty="0" smtClean="0"/>
              <a:t>対し手法を適用し，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実際のバージョン履歴と近い派生関係を得られた</a:t>
            </a:r>
            <a:endParaRPr lang="en-US" altLang="ja-JP" dirty="0" smtClean="0"/>
          </a:p>
          <a:p>
            <a:r>
              <a:rPr lang="ja-JP" altLang="en-US" dirty="0" smtClean="0"/>
              <a:t>今後の課題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より検出の精度を上げるためのメトリクスの利用の検討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企業で</a:t>
            </a:r>
            <a:r>
              <a:rPr lang="ja-JP" altLang="en-US" dirty="0"/>
              <a:t>開発</a:t>
            </a:r>
            <a:r>
              <a:rPr lang="ja-JP" altLang="en-US" dirty="0" smtClean="0"/>
              <a:t>されているソースコードへの適用実験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派生関係木を利用した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ソフトウェアプロダクトライン構築手法の提案</a:t>
            </a:r>
            <a:endParaRPr lang="en-US" altLang="ja-JP" dirty="0" smtClean="0"/>
          </a:p>
        </p:txBody>
      </p:sp>
      <p:sp>
        <p:nvSpPr>
          <p:cNvPr id="153" name="スライド番号プレースホルダー 15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21A41-8A53-4397-830D-1E6C07BC8CF4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2879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研究の概要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34964" y="1484786"/>
            <a:ext cx="8485509" cy="4823941"/>
          </a:xfrm>
        </p:spPr>
        <p:txBody>
          <a:bodyPr/>
          <a:lstStyle/>
          <a:p>
            <a:r>
              <a:rPr lang="ja-JP" altLang="en-US" dirty="0" smtClean="0"/>
              <a:t>元が同じソフトウェアが，要求される機能の違いに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より複数作られている</a:t>
            </a:r>
            <a:endParaRPr lang="en-US" altLang="ja-JP" dirty="0" smtClean="0"/>
          </a:p>
          <a:p>
            <a:r>
              <a:rPr lang="ja-JP" altLang="en-US" dirty="0" smtClean="0"/>
              <a:t>ソフトウェアプロダクトラインエンジニアリング</a:t>
            </a:r>
            <a:r>
              <a:rPr lang="en-US" altLang="ja-JP" sz="3200" dirty="0" smtClean="0"/>
              <a:t/>
            </a:r>
            <a:br>
              <a:rPr lang="en-US" altLang="ja-JP" sz="3200" dirty="0" smtClean="0"/>
            </a:br>
            <a:r>
              <a:rPr lang="en-US" altLang="ja-JP" dirty="0" smtClean="0"/>
              <a:t>Software </a:t>
            </a:r>
            <a:r>
              <a:rPr lang="en-US" altLang="ja-JP" dirty="0"/>
              <a:t>Product Line Engineering (</a:t>
            </a:r>
            <a:r>
              <a:rPr lang="en-US" altLang="ja-JP" b="1" dirty="0">
                <a:solidFill>
                  <a:schemeClr val="accent6"/>
                </a:solidFill>
              </a:rPr>
              <a:t>SPLE</a:t>
            </a:r>
            <a:r>
              <a:rPr lang="en-US" altLang="ja-JP" dirty="0" smtClean="0"/>
              <a:t>)</a:t>
            </a:r>
          </a:p>
          <a:p>
            <a:pPr lvl="1"/>
            <a:r>
              <a:rPr lang="ja-JP" altLang="en-US" dirty="0"/>
              <a:t>複数の類似するソフトウェアを開発・管理するための</a:t>
            </a:r>
            <a:r>
              <a:rPr lang="ja-JP" altLang="en-US" dirty="0" smtClean="0"/>
              <a:t>手法</a:t>
            </a:r>
            <a:endParaRPr lang="en-US" altLang="ja-JP" dirty="0" smtClean="0"/>
          </a:p>
          <a:p>
            <a:r>
              <a:rPr kumimoji="1" lang="en-US" altLang="ja-JP" dirty="0" smtClean="0"/>
              <a:t>SPLE</a:t>
            </a:r>
            <a:r>
              <a:rPr kumimoji="1" lang="ja-JP" altLang="en-US" dirty="0" smtClean="0"/>
              <a:t>が適用されていないソフトウェアプロダクト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集合が多数</a:t>
            </a:r>
            <a:r>
              <a:rPr lang="ja-JP" altLang="en-US" dirty="0"/>
              <a:t>存在</a:t>
            </a:r>
            <a:endParaRPr kumimoji="1" lang="en-US" altLang="ja-JP" dirty="0" smtClean="0"/>
          </a:p>
          <a:p>
            <a:r>
              <a:rPr lang="ja-JP" altLang="en-US" dirty="0"/>
              <a:t>既存</a:t>
            </a:r>
            <a:r>
              <a:rPr lang="ja-JP" altLang="en-US" dirty="0" smtClean="0"/>
              <a:t>製品群</a:t>
            </a:r>
            <a:r>
              <a:rPr lang="ja-JP" altLang="en-US" dirty="0"/>
              <a:t>に</a:t>
            </a:r>
            <a:r>
              <a:rPr lang="en-US" altLang="ja-JP" dirty="0" smtClean="0"/>
              <a:t>SPLE</a:t>
            </a:r>
            <a:r>
              <a:rPr lang="ja-JP" altLang="en-US" dirty="0" smtClean="0"/>
              <a:t>を適用したい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ソフトウェアが</a:t>
            </a:r>
            <a:r>
              <a:rPr lang="ja-JP" altLang="en-US" dirty="0"/>
              <a:t>多</a:t>
            </a:r>
            <a:r>
              <a:rPr lang="ja-JP" altLang="en-US" dirty="0" smtClean="0"/>
              <a:t>いので絞り込みたい</a:t>
            </a:r>
            <a:endParaRPr lang="en-US" altLang="ja-JP" dirty="0" smtClean="0"/>
          </a:p>
          <a:p>
            <a:r>
              <a:rPr lang="ja-JP" altLang="en-US" dirty="0" smtClean="0"/>
              <a:t>ソフトウェアの選択を支援する手法を提案</a:t>
            </a:r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21A41-8A53-4397-830D-1E6C07BC8CF4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0490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円/楕円 14"/>
          <p:cNvSpPr/>
          <p:nvPr/>
        </p:nvSpPr>
        <p:spPr>
          <a:xfrm>
            <a:off x="6043094" y="3213912"/>
            <a:ext cx="2927928" cy="3392634"/>
          </a:xfrm>
          <a:prstGeom prst="ellips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350838"/>
            <a:ext cx="9144000" cy="1066130"/>
          </a:xfrm>
        </p:spPr>
        <p:txBody>
          <a:bodyPr/>
          <a:lstStyle/>
          <a:p>
            <a:r>
              <a:rPr lang="ja-JP" altLang="en-US" sz="3600" dirty="0"/>
              <a:t>ソフトウェアプロダクトラインエンジニアリング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34965" y="1376113"/>
            <a:ext cx="8485509" cy="4785395"/>
          </a:xfrm>
        </p:spPr>
        <p:txBody>
          <a:bodyPr/>
          <a:lstStyle/>
          <a:p>
            <a:r>
              <a:rPr kumimoji="1" lang="ja-JP" altLang="en-US" dirty="0" smtClean="0"/>
              <a:t>複数の類似するソフトウェアを開発・管理す</a:t>
            </a:r>
            <a:r>
              <a:rPr lang="ja-JP" altLang="en-US" dirty="0"/>
              <a:t>る</a:t>
            </a:r>
            <a:r>
              <a:rPr kumimoji="1" lang="ja-JP" altLang="en-US" dirty="0" smtClean="0"/>
              <a:t>手法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同一</a:t>
            </a:r>
            <a:r>
              <a:rPr lang="ja-JP" altLang="en-US" dirty="0"/>
              <a:t>製品シリーズ</a:t>
            </a:r>
            <a:r>
              <a:rPr lang="ja-JP" altLang="en-US" dirty="0" smtClean="0"/>
              <a:t>の機種別のソフトウェア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対象顧客が異なる同一のシステム</a:t>
            </a:r>
            <a:endParaRPr lang="en-US" altLang="ja-JP" dirty="0" smtClean="0"/>
          </a:p>
          <a:p>
            <a:r>
              <a:rPr kumimoji="1" lang="ja-JP" altLang="en-US" dirty="0" smtClean="0"/>
              <a:t>ソフトウェアをコア資産</a:t>
            </a:r>
            <a:r>
              <a:rPr lang="ja-JP" altLang="en-US" dirty="0" smtClean="0"/>
              <a:t>と</a:t>
            </a:r>
            <a:r>
              <a:rPr kumimoji="1" lang="ja-JP" altLang="en-US" dirty="0" smtClean="0"/>
              <a:t>機能部品に分割</a:t>
            </a:r>
            <a:endParaRPr lang="en-US" altLang="ja-JP" dirty="0" smtClean="0"/>
          </a:p>
          <a:p>
            <a:pPr lvl="1"/>
            <a:r>
              <a:rPr kumimoji="1" lang="ja-JP" altLang="en-US" b="1" dirty="0" smtClean="0">
                <a:solidFill>
                  <a:schemeClr val="accent6"/>
                </a:solidFill>
              </a:rPr>
              <a:t>コア資産</a:t>
            </a:r>
            <a:r>
              <a:rPr kumimoji="1" lang="ja-JP" altLang="en-US" dirty="0" smtClean="0"/>
              <a:t>：プロダクト間で共通</a:t>
            </a:r>
            <a:endParaRPr kumimoji="1" lang="en-US" altLang="ja-JP" dirty="0" smtClean="0"/>
          </a:p>
          <a:p>
            <a:pPr lvl="1"/>
            <a:r>
              <a:rPr kumimoji="1" lang="ja-JP" altLang="en-US" b="1" dirty="0" smtClean="0">
                <a:solidFill>
                  <a:schemeClr val="accent6"/>
                </a:solidFill>
              </a:rPr>
              <a:t>機能部品</a:t>
            </a:r>
            <a:r>
              <a:rPr kumimoji="1" lang="ja-JP" altLang="en-US" dirty="0" smtClean="0"/>
              <a:t>：個別の要求に応じて開発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989AE-9AD2-49D5-8776-12677D1982A4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307570" y="4500923"/>
            <a:ext cx="1072305" cy="81861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000" dirty="0" smtClean="0"/>
              <a:t>コア</a:t>
            </a:r>
            <a:r>
              <a:rPr lang="en-US" altLang="ja-JP" sz="2000" dirty="0" smtClean="0"/>
              <a:t/>
            </a:r>
            <a:br>
              <a:rPr lang="en-US" altLang="ja-JP" sz="2000" dirty="0" smtClean="0"/>
            </a:br>
            <a:r>
              <a:rPr lang="ja-JP" altLang="en-US" sz="2000" dirty="0" smtClean="0"/>
              <a:t>資産</a:t>
            </a:r>
            <a:endParaRPr kumimoji="1" lang="ja-JP" altLang="en-US" sz="20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304894" y="4500923"/>
            <a:ext cx="1472247" cy="40011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2000" dirty="0" smtClean="0"/>
              <a:t>機能部品</a:t>
            </a:r>
            <a:r>
              <a:rPr lang="en-US" altLang="ja-JP" sz="2000" dirty="0" smtClean="0"/>
              <a:t>A</a:t>
            </a:r>
            <a:endParaRPr kumimoji="1" lang="ja-JP" altLang="en-US" sz="20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87604" y="4175211"/>
            <a:ext cx="143020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ソフトウェア</a:t>
            </a:r>
            <a:r>
              <a:rPr kumimoji="1" lang="en-US" altLang="ja-JP" dirty="0" smtClean="0"/>
              <a:t>1</a:t>
            </a:r>
            <a:endParaRPr kumimoji="1" lang="ja-JP" altLang="en-US" dirty="0"/>
          </a:p>
        </p:txBody>
      </p:sp>
      <p:sp>
        <p:nvSpPr>
          <p:cNvPr id="16" name="正方形/長方形 15"/>
          <p:cNvSpPr/>
          <p:nvPr/>
        </p:nvSpPr>
        <p:spPr>
          <a:xfrm>
            <a:off x="3044468" y="4500923"/>
            <a:ext cx="1072305" cy="81861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000" dirty="0" smtClean="0"/>
              <a:t>コア</a:t>
            </a:r>
            <a:r>
              <a:rPr lang="en-US" altLang="ja-JP" sz="2000" dirty="0" smtClean="0"/>
              <a:t/>
            </a:r>
            <a:br>
              <a:rPr lang="en-US" altLang="ja-JP" sz="2000" dirty="0" smtClean="0"/>
            </a:br>
            <a:r>
              <a:rPr lang="ja-JP" altLang="en-US" sz="2000" dirty="0" smtClean="0"/>
              <a:t>資産</a:t>
            </a:r>
            <a:endParaRPr kumimoji="1" lang="ja-JP" altLang="en-US" sz="20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041792" y="4500923"/>
            <a:ext cx="1472247" cy="40011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2000" dirty="0" smtClean="0"/>
              <a:t>機能部品</a:t>
            </a:r>
            <a:r>
              <a:rPr lang="en-US" altLang="ja-JP" sz="2000" dirty="0" smtClean="0"/>
              <a:t>B</a:t>
            </a:r>
            <a:endParaRPr kumimoji="1" lang="ja-JP" altLang="en-US" sz="20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924502" y="4175211"/>
            <a:ext cx="143020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ソフトウェア</a:t>
            </a:r>
            <a:r>
              <a:rPr kumimoji="1" lang="en-US" altLang="ja-JP" dirty="0" smtClean="0"/>
              <a:t>2</a:t>
            </a:r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041792" y="4901033"/>
            <a:ext cx="1472247" cy="40011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2000" dirty="0" smtClean="0"/>
              <a:t>機能部品</a:t>
            </a:r>
            <a:r>
              <a:rPr lang="en-US" altLang="ja-JP" sz="2000" dirty="0" smtClean="0"/>
              <a:t>C</a:t>
            </a:r>
            <a:endParaRPr kumimoji="1" lang="ja-JP" altLang="en-US" sz="2000" dirty="0"/>
          </a:p>
        </p:txBody>
      </p:sp>
      <p:sp>
        <p:nvSpPr>
          <p:cNvPr id="20" name="正方形/長方形 19"/>
          <p:cNvSpPr/>
          <p:nvPr/>
        </p:nvSpPr>
        <p:spPr>
          <a:xfrm>
            <a:off x="6190257" y="4500923"/>
            <a:ext cx="1072305" cy="81861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000" dirty="0" smtClean="0"/>
              <a:t>コア</a:t>
            </a:r>
            <a:r>
              <a:rPr lang="en-US" altLang="ja-JP" sz="2000" dirty="0" smtClean="0"/>
              <a:t/>
            </a:r>
            <a:br>
              <a:rPr lang="en-US" altLang="ja-JP" sz="2000" dirty="0" smtClean="0"/>
            </a:br>
            <a:r>
              <a:rPr lang="ja-JP" altLang="en-US" sz="2000" dirty="0" smtClean="0"/>
              <a:t>資産</a:t>
            </a:r>
            <a:endParaRPr kumimoji="1" lang="ja-JP" altLang="en-US" sz="2000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7187581" y="4500923"/>
            <a:ext cx="1472247" cy="40011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2000" dirty="0" smtClean="0"/>
              <a:t>機能部品</a:t>
            </a:r>
            <a:r>
              <a:rPr lang="en-US" altLang="ja-JP" sz="2000" dirty="0" smtClean="0"/>
              <a:t>C</a:t>
            </a:r>
            <a:endParaRPr kumimoji="1" lang="ja-JP" altLang="en-US" sz="20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070291" y="4175211"/>
            <a:ext cx="143020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ソフトウェア</a:t>
            </a:r>
            <a:r>
              <a:rPr lang="en-US" altLang="ja-JP" dirty="0"/>
              <a:t>3</a:t>
            </a:r>
            <a:endParaRPr kumimoji="1" lang="ja-JP" altLang="en-US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7187581" y="4901033"/>
            <a:ext cx="1472247" cy="40011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ja-JP" altLang="en-US" sz="2000" dirty="0" smtClean="0"/>
              <a:t>機能部品</a:t>
            </a:r>
            <a:r>
              <a:rPr lang="en-US" altLang="ja-JP" sz="2000" dirty="0" smtClean="0"/>
              <a:t>D</a:t>
            </a:r>
            <a:endParaRPr kumimoji="1" lang="ja-JP" altLang="en-US" sz="20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650548" y="3906424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新規</a:t>
            </a:r>
            <a:r>
              <a:rPr lang="ja-JP" altLang="en-US" dirty="0"/>
              <a:t>開発</a:t>
            </a:r>
            <a:endParaRPr kumimoji="1" lang="ja-JP" altLang="en-US" dirty="0"/>
          </a:p>
        </p:txBody>
      </p:sp>
      <p:cxnSp>
        <p:nvCxnSpPr>
          <p:cNvPr id="24" name="直線矢印コネクタ 23"/>
          <p:cNvCxnSpPr>
            <a:stCxn id="6" idx="2"/>
            <a:endCxn id="23" idx="0"/>
          </p:cNvCxnSpPr>
          <p:nvPr/>
        </p:nvCxnSpPr>
        <p:spPr>
          <a:xfrm flipH="1">
            <a:off x="7923705" y="4275756"/>
            <a:ext cx="280841" cy="625277"/>
          </a:xfrm>
          <a:prstGeom prst="straightConnector1">
            <a:avLst/>
          </a:prstGeom>
          <a:ln>
            <a:tailEnd type="triangle" w="lg" len="lg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/>
        </p:nvSpPr>
        <p:spPr>
          <a:xfrm>
            <a:off x="26011" y="5939395"/>
            <a:ext cx="54280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 smtClean="0"/>
              <a:t>既存のソフトウェアプロダクトライン</a:t>
            </a:r>
            <a:r>
              <a:rPr lang="en-US" altLang="ja-JP" sz="2400" dirty="0" smtClean="0"/>
              <a:t>(SPL)</a:t>
            </a:r>
            <a:endParaRPr kumimoji="1" lang="ja-JP" altLang="en-US" sz="2400" dirty="0"/>
          </a:p>
        </p:txBody>
      </p:sp>
      <p:sp>
        <p:nvSpPr>
          <p:cNvPr id="9" name="右中かっこ 8"/>
          <p:cNvSpPr/>
          <p:nvPr/>
        </p:nvSpPr>
        <p:spPr>
          <a:xfrm rot="5400000">
            <a:off x="2541955" y="2980856"/>
            <a:ext cx="595134" cy="5349034"/>
          </a:xfrm>
          <a:prstGeom prst="rightBrac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6815708" y="5939395"/>
            <a:ext cx="1415772" cy="461665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ja-JP" altLang="en-US" sz="2400" dirty="0" smtClean="0"/>
              <a:t>製品開発</a:t>
            </a:r>
            <a:endParaRPr kumimoji="1" lang="ja-JP" altLang="en-US" sz="2400" dirty="0"/>
          </a:p>
        </p:txBody>
      </p:sp>
      <p:sp>
        <p:nvSpPr>
          <p:cNvPr id="26" name="右矢印 25"/>
          <p:cNvSpPr/>
          <p:nvPr/>
        </p:nvSpPr>
        <p:spPr>
          <a:xfrm>
            <a:off x="5361985" y="6040278"/>
            <a:ext cx="1416612" cy="299124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9894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円/楕円 24"/>
          <p:cNvSpPr/>
          <p:nvPr/>
        </p:nvSpPr>
        <p:spPr>
          <a:xfrm>
            <a:off x="3444330" y="5842550"/>
            <a:ext cx="612776" cy="612503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23" name="円/楕円 22"/>
          <p:cNvSpPr/>
          <p:nvPr/>
        </p:nvSpPr>
        <p:spPr>
          <a:xfrm>
            <a:off x="4920200" y="5842550"/>
            <a:ext cx="612776" cy="61250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30" name="円/楕円 29"/>
          <p:cNvSpPr/>
          <p:nvPr/>
        </p:nvSpPr>
        <p:spPr>
          <a:xfrm>
            <a:off x="7058305" y="5842550"/>
            <a:ext cx="612776" cy="612503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28" name="円/楕円 27"/>
          <p:cNvSpPr/>
          <p:nvPr/>
        </p:nvSpPr>
        <p:spPr>
          <a:xfrm>
            <a:off x="7348537" y="5159801"/>
            <a:ext cx="612776" cy="612503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ソフトウェアの進化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既存のソフトウェアから</a:t>
            </a:r>
            <a:r>
              <a:rPr kumimoji="1" lang="en-US" altLang="ja-JP" dirty="0" smtClean="0"/>
              <a:t>SPL</a:t>
            </a:r>
            <a:r>
              <a:rPr kumimoji="1" lang="ja-JP" altLang="en-US" dirty="0" smtClean="0"/>
              <a:t>を構築したい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すべてを調査・比較するとコストがかかる</a:t>
            </a:r>
            <a:endParaRPr kumimoji="1" lang="en-US" altLang="ja-JP" dirty="0" smtClean="0"/>
          </a:p>
          <a:p>
            <a:r>
              <a:rPr kumimoji="1" lang="ja-JP" altLang="en-US" dirty="0" smtClean="0">
                <a:solidFill>
                  <a:schemeClr val="accent6"/>
                </a:solidFill>
              </a:rPr>
              <a:t>代表となるソフトウェアを選択</a:t>
            </a:r>
            <a:endParaRPr kumimoji="1" lang="en-US" altLang="ja-JP" dirty="0" smtClean="0">
              <a:solidFill>
                <a:schemeClr val="accent6"/>
              </a:solidFill>
            </a:endParaRPr>
          </a:p>
          <a:p>
            <a:pPr lvl="1"/>
            <a:r>
              <a:rPr lang="ja-JP" altLang="en-US" dirty="0" smtClean="0"/>
              <a:t>選択の基準の</a:t>
            </a:r>
            <a:r>
              <a:rPr lang="ja-JP" altLang="en-US" dirty="0"/>
              <a:t>例</a:t>
            </a:r>
            <a:endParaRPr lang="en-US" altLang="ja-JP" dirty="0"/>
          </a:p>
          <a:p>
            <a:pPr lvl="2"/>
            <a:r>
              <a:rPr lang="ja-JP" alt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ja-JP" altLang="en-US" dirty="0" smtClean="0"/>
              <a:t>一番新しいもの</a:t>
            </a:r>
            <a:endParaRPr lang="en-US" altLang="ja-JP" dirty="0"/>
          </a:p>
          <a:p>
            <a:pPr lvl="2"/>
            <a:r>
              <a:rPr lang="ja-JP" altLang="en-US" dirty="0" smtClean="0">
                <a:solidFill>
                  <a:schemeClr val="accent6"/>
                </a:solidFill>
              </a:rPr>
              <a:t> </a:t>
            </a:r>
            <a:r>
              <a:rPr lang="ja-JP" altLang="en-US" dirty="0" smtClean="0"/>
              <a:t>分岐点</a:t>
            </a:r>
            <a:endParaRPr lang="en-US" altLang="ja-JP" dirty="0" smtClean="0"/>
          </a:p>
          <a:p>
            <a:pPr lvl="2"/>
            <a:r>
              <a:rPr lang="ja-JP" altLang="en-US" dirty="0" smtClean="0">
                <a:solidFill>
                  <a:schemeClr val="accent4"/>
                </a:solidFill>
              </a:rPr>
              <a:t> </a:t>
            </a:r>
            <a:r>
              <a:rPr lang="ja-JP" altLang="en-US" dirty="0" smtClean="0"/>
              <a:t>一番古いもの</a:t>
            </a:r>
            <a:r>
              <a:rPr lang="en-US" altLang="ja-JP" dirty="0" smtClean="0"/>
              <a:t>...</a:t>
            </a:r>
          </a:p>
          <a:p>
            <a:r>
              <a:rPr lang="ja-JP" altLang="en-US" dirty="0" smtClean="0"/>
              <a:t>あるソフトウェアがどのソフトウェアから作られたか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（</a:t>
            </a:r>
            <a:r>
              <a:rPr lang="ja-JP" altLang="en-US" dirty="0" smtClean="0">
                <a:solidFill>
                  <a:schemeClr val="accent6"/>
                </a:solidFill>
              </a:rPr>
              <a:t>派生関係</a:t>
            </a:r>
            <a:r>
              <a:rPr lang="ja-JP" altLang="en-US" dirty="0" smtClean="0"/>
              <a:t>）が</a:t>
            </a:r>
            <a:r>
              <a:rPr lang="ja-JP" altLang="en-US" dirty="0"/>
              <a:t>有用</a:t>
            </a:r>
            <a:endParaRPr lang="en-US" altLang="ja-JP" dirty="0" smtClean="0"/>
          </a:p>
        </p:txBody>
      </p:sp>
      <p:sp>
        <p:nvSpPr>
          <p:cNvPr id="4" name="円/楕円 3"/>
          <p:cNvSpPr/>
          <p:nvPr/>
        </p:nvSpPr>
        <p:spPr>
          <a:xfrm>
            <a:off x="4281487" y="5910675"/>
            <a:ext cx="457200" cy="457200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5" name="円/楕円 4"/>
          <p:cNvSpPr/>
          <p:nvPr/>
        </p:nvSpPr>
        <p:spPr>
          <a:xfrm>
            <a:off x="5843587" y="5237451"/>
            <a:ext cx="457200" cy="457200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6" name="円/楕円 5"/>
          <p:cNvSpPr/>
          <p:nvPr/>
        </p:nvSpPr>
        <p:spPr>
          <a:xfrm>
            <a:off x="5003799" y="5921504"/>
            <a:ext cx="457200" cy="457200"/>
          </a:xfrm>
          <a:prstGeom prst="ellipse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7" name="円/楕円 6"/>
          <p:cNvSpPr/>
          <p:nvPr/>
        </p:nvSpPr>
        <p:spPr>
          <a:xfrm>
            <a:off x="6611937" y="5237451"/>
            <a:ext cx="457200" cy="457200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8" name="円/楕円 7"/>
          <p:cNvSpPr/>
          <p:nvPr/>
        </p:nvSpPr>
        <p:spPr>
          <a:xfrm>
            <a:off x="7426325" y="5237451"/>
            <a:ext cx="457200" cy="457200"/>
          </a:xfrm>
          <a:prstGeom prst="ellips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9" name="円/楕円 8"/>
          <p:cNvSpPr/>
          <p:nvPr/>
        </p:nvSpPr>
        <p:spPr>
          <a:xfrm>
            <a:off x="6186487" y="5921504"/>
            <a:ext cx="457200" cy="457200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10" name="円/楕円 9"/>
          <p:cNvSpPr/>
          <p:nvPr/>
        </p:nvSpPr>
        <p:spPr>
          <a:xfrm>
            <a:off x="7140575" y="5921504"/>
            <a:ext cx="457200" cy="457200"/>
          </a:xfrm>
          <a:prstGeom prst="ellips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cxnSp>
        <p:nvCxnSpPr>
          <p:cNvPr id="12" name="直線矢印コネクタ 11"/>
          <p:cNvCxnSpPr>
            <a:stCxn id="4" idx="6"/>
            <a:endCxn id="6" idx="2"/>
          </p:cNvCxnSpPr>
          <p:nvPr/>
        </p:nvCxnSpPr>
        <p:spPr>
          <a:xfrm>
            <a:off x="4738687" y="6139277"/>
            <a:ext cx="265112" cy="1082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直線矢印コネクタ 13"/>
          <p:cNvCxnSpPr>
            <a:stCxn id="6" idx="6"/>
            <a:endCxn id="9" idx="2"/>
          </p:cNvCxnSpPr>
          <p:nvPr/>
        </p:nvCxnSpPr>
        <p:spPr>
          <a:xfrm>
            <a:off x="5460999" y="6150104"/>
            <a:ext cx="725488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>
            <a:stCxn id="9" idx="6"/>
            <a:endCxn id="10" idx="2"/>
          </p:cNvCxnSpPr>
          <p:nvPr/>
        </p:nvCxnSpPr>
        <p:spPr>
          <a:xfrm>
            <a:off x="6643687" y="6150104"/>
            <a:ext cx="496888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2" name="直線矢印コネクタ 21"/>
          <p:cNvCxnSpPr>
            <a:stCxn id="6" idx="7"/>
            <a:endCxn id="5" idx="3"/>
          </p:cNvCxnSpPr>
          <p:nvPr/>
        </p:nvCxnSpPr>
        <p:spPr>
          <a:xfrm flipV="1">
            <a:off x="5394044" y="5627698"/>
            <a:ext cx="516498" cy="36076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直線矢印コネクタ 23"/>
          <p:cNvCxnSpPr>
            <a:stCxn id="5" idx="6"/>
            <a:endCxn id="7" idx="2"/>
          </p:cNvCxnSpPr>
          <p:nvPr/>
        </p:nvCxnSpPr>
        <p:spPr>
          <a:xfrm>
            <a:off x="6300787" y="5466051"/>
            <a:ext cx="31115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直線矢印コネクタ 25"/>
          <p:cNvCxnSpPr>
            <a:stCxn id="7" idx="6"/>
            <a:endCxn id="8" idx="2"/>
          </p:cNvCxnSpPr>
          <p:nvPr/>
        </p:nvCxnSpPr>
        <p:spPr>
          <a:xfrm>
            <a:off x="7069137" y="5466051"/>
            <a:ext cx="357188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9" name="スライド番号プレースホルダー 7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21A41-8A53-4397-830D-1E6C07BC8CF4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20" name="円/楕円 19"/>
          <p:cNvSpPr/>
          <p:nvPr/>
        </p:nvSpPr>
        <p:spPr>
          <a:xfrm>
            <a:off x="3522118" y="5913404"/>
            <a:ext cx="457200" cy="457200"/>
          </a:xfrm>
          <a:prstGeom prst="ellipse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cxnSp>
        <p:nvCxnSpPr>
          <p:cNvPr id="21" name="直線矢印コネクタ 20"/>
          <p:cNvCxnSpPr>
            <a:stCxn id="20" idx="6"/>
            <a:endCxn id="4" idx="2"/>
          </p:cNvCxnSpPr>
          <p:nvPr/>
        </p:nvCxnSpPr>
        <p:spPr>
          <a:xfrm flipV="1">
            <a:off x="3979318" y="6139275"/>
            <a:ext cx="302169" cy="272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556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コンテンツ プレースホルダー 4"/>
          <p:cNvPicPr>
            <a:picLocks noGrp="1" noChangeAspect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016" y="1410600"/>
            <a:ext cx="7230856" cy="3195480"/>
          </a:xfrm>
        </p:spPr>
      </p:pic>
      <p:sp>
        <p:nvSpPr>
          <p:cNvPr id="6" name="タイトル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企業で開発された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ソフトウェアの分岐の実例</a:t>
            </a:r>
            <a:r>
              <a:rPr kumimoji="1" lang="en-US" altLang="ja-JP" sz="2800" dirty="0" smtClean="0"/>
              <a:t>[1]</a:t>
            </a:r>
            <a:endParaRPr kumimoji="1" lang="ja-JP" altLang="en-US" sz="2800" dirty="0"/>
          </a:p>
        </p:txBody>
      </p:sp>
      <p:sp>
        <p:nvSpPr>
          <p:cNvPr id="7" name="コンテンツ プレースホルダー 6"/>
          <p:cNvSpPr>
            <a:spLocks noGrp="1"/>
          </p:cNvSpPr>
          <p:nvPr>
            <p:ph sz="half" idx="2"/>
          </p:nvPr>
        </p:nvSpPr>
        <p:spPr>
          <a:xfrm>
            <a:off x="457200" y="4486703"/>
            <a:ext cx="8147844" cy="1880108"/>
          </a:xfrm>
        </p:spPr>
        <p:txBody>
          <a:bodyPr/>
          <a:lstStyle/>
          <a:p>
            <a:r>
              <a:rPr kumimoji="1" lang="ja-JP" altLang="en-US" dirty="0" smtClean="0"/>
              <a:t>あるソフトウェアが</a:t>
            </a:r>
            <a:r>
              <a:rPr kumimoji="1" lang="en-US" altLang="ja-JP" dirty="0" smtClean="0"/>
              <a:t>25</a:t>
            </a:r>
            <a:r>
              <a:rPr lang="ja-JP" altLang="en-US" dirty="0" smtClean="0"/>
              <a:t>の製品に分岐した</a:t>
            </a:r>
            <a:endParaRPr lang="en-US" altLang="ja-JP" dirty="0" smtClean="0"/>
          </a:p>
          <a:p>
            <a:pPr lvl="1"/>
            <a:r>
              <a:rPr kumimoji="1" lang="ja-JP" altLang="en-US" dirty="0"/>
              <a:t>図</a:t>
            </a:r>
            <a:r>
              <a:rPr kumimoji="1" lang="ja-JP" altLang="en-US" dirty="0" smtClean="0"/>
              <a:t>はそのうち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製品について可視化</a:t>
            </a:r>
            <a:endParaRPr kumimoji="1" lang="en-US" altLang="ja-JP" dirty="0" smtClean="0"/>
          </a:p>
          <a:p>
            <a:r>
              <a:rPr kumimoji="1" lang="ja-JP" altLang="en-US" dirty="0" smtClean="0"/>
              <a:t>分岐後の改版，製品内での分岐，新たな製品の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分岐が行われている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7606403" y="6569075"/>
            <a:ext cx="1150938" cy="288925"/>
          </a:xfrm>
        </p:spPr>
        <p:txBody>
          <a:bodyPr/>
          <a:lstStyle/>
          <a:p>
            <a:fld id="{5F621A41-8A53-4397-830D-1E6C07BC8CF4}" type="slidenum">
              <a:rPr kumimoji="1" lang="ja-JP" altLang="en-US" smtClean="0">
                <a:solidFill>
                  <a:schemeClr val="bg1"/>
                </a:solidFill>
              </a:rPr>
              <a:t>5</a:t>
            </a:fld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57200" y="6069119"/>
            <a:ext cx="86612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600" dirty="0" smtClean="0"/>
              <a:t>[</a:t>
            </a:r>
            <a:r>
              <a:rPr lang="en-US" altLang="ja-JP" sz="1600" dirty="0"/>
              <a:t>1</a:t>
            </a:r>
            <a:r>
              <a:rPr lang="en-US" altLang="ja-JP" sz="1600" dirty="0" smtClean="0"/>
              <a:t>] </a:t>
            </a:r>
            <a:r>
              <a:rPr lang="ja-JP" altLang="en-US" sz="1600" dirty="0" smtClean="0"/>
              <a:t>野中ら</a:t>
            </a:r>
            <a:r>
              <a:rPr lang="en-US" altLang="ja-JP" sz="1600" dirty="0" smtClean="0"/>
              <a:t>, </a:t>
            </a:r>
            <a:r>
              <a:rPr lang="ja-JP" altLang="en-US" sz="1600" dirty="0"/>
              <a:t>組込みソフトウェア製品ファミリに</a:t>
            </a:r>
            <a:r>
              <a:rPr lang="ja-JP" altLang="en-US" sz="1600" dirty="0" smtClean="0"/>
              <a:t>おける</a:t>
            </a:r>
            <a:r>
              <a:rPr lang="en-US" altLang="ja-JP" sz="1600" dirty="0" smtClean="0"/>
              <a:t/>
            </a:r>
            <a:br>
              <a:rPr lang="en-US" altLang="ja-JP" sz="1600" dirty="0" smtClean="0"/>
            </a:br>
            <a:r>
              <a:rPr lang="ja-JP" altLang="en-US" sz="1600" dirty="0" smtClean="0"/>
              <a:t>是正</a:t>
            </a:r>
            <a:r>
              <a:rPr lang="ja-JP" altLang="en-US" sz="1600" dirty="0"/>
              <a:t>保守</a:t>
            </a:r>
            <a:r>
              <a:rPr lang="ja-JP" altLang="en-US" sz="1600" dirty="0" smtClean="0"/>
              <a:t>の予備的</a:t>
            </a:r>
            <a:r>
              <a:rPr lang="ja-JP" altLang="en-US" sz="1600" dirty="0"/>
              <a:t>分析</a:t>
            </a:r>
            <a:r>
              <a:rPr lang="en-US" altLang="ja-JP" sz="1600" dirty="0"/>
              <a:t>. </a:t>
            </a:r>
            <a:r>
              <a:rPr lang="ja-JP" altLang="en-US" sz="1600" dirty="0" smtClean="0"/>
              <a:t>情報</a:t>
            </a:r>
            <a:r>
              <a:rPr lang="ja-JP" altLang="en-US" sz="1600" dirty="0"/>
              <a:t>処理学会研究報告</a:t>
            </a:r>
            <a:r>
              <a:rPr lang="en-US" altLang="ja-JP" sz="1600" dirty="0"/>
              <a:t>, Vol. 2009-SE-166, No. 13, pp. 1–8, </a:t>
            </a:r>
            <a:r>
              <a:rPr lang="en-US" altLang="ja-JP" sz="1600" dirty="0" err="1"/>
              <a:t>nov</a:t>
            </a:r>
            <a:r>
              <a:rPr lang="en-US" altLang="ja-JP" sz="1600" dirty="0"/>
              <a:t> 2009.</a:t>
            </a:r>
            <a:endParaRPr kumimoji="1" lang="ja-JP" altLang="en-US" sz="1600" dirty="0"/>
          </a:p>
        </p:txBody>
      </p:sp>
      <p:sp>
        <p:nvSpPr>
          <p:cNvPr id="2" name="角丸四角形吹き出し 1"/>
          <p:cNvSpPr/>
          <p:nvPr/>
        </p:nvSpPr>
        <p:spPr>
          <a:xfrm>
            <a:off x="7204364" y="4292078"/>
            <a:ext cx="1754734" cy="516266"/>
          </a:xfrm>
          <a:prstGeom prst="wedgeRoundRectCallout">
            <a:avLst>
              <a:gd name="adj1" fmla="val -64803"/>
              <a:gd name="adj2" fmla="val -186850"/>
              <a:gd name="adj3" fmla="val 16667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 smtClean="0"/>
              <a:t>木のような形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36682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研究の目的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34965" y="1587502"/>
            <a:ext cx="8485509" cy="4538663"/>
          </a:xfrm>
        </p:spPr>
        <p:txBody>
          <a:bodyPr/>
          <a:lstStyle/>
          <a:p>
            <a:r>
              <a:rPr lang="ja-JP" altLang="en-US" dirty="0"/>
              <a:t>開発履歴が残って</a:t>
            </a:r>
            <a:r>
              <a:rPr lang="ja-JP" altLang="en-US" dirty="0" smtClean="0"/>
              <a:t>いない</a:t>
            </a:r>
            <a:r>
              <a:rPr lang="en-US" altLang="ja-JP" dirty="0" smtClean="0">
                <a:sym typeface="Wingdings" panose="05000000000000000000" pitchFamily="2" charset="2"/>
              </a:rPr>
              <a:t></a:t>
            </a:r>
            <a:r>
              <a:rPr lang="ja-JP" altLang="en-US" dirty="0" smtClean="0">
                <a:sym typeface="Wingdings" panose="05000000000000000000" pitchFamily="2" charset="2"/>
              </a:rPr>
              <a:t>派生関係が失われている</a:t>
            </a:r>
            <a:endParaRPr lang="en-US" altLang="ja-JP" dirty="0"/>
          </a:p>
          <a:p>
            <a:pPr lvl="1"/>
            <a:r>
              <a:rPr kumimoji="1" lang="ja-JP" altLang="en-US" dirty="0" smtClean="0"/>
              <a:t>バージョン管理システムが使われていない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開発者もよく覚えていない</a:t>
            </a:r>
            <a:endParaRPr kumimoji="1" lang="en-US" altLang="ja-JP" dirty="0" smtClean="0"/>
          </a:p>
          <a:p>
            <a:pPr lvl="1"/>
            <a:r>
              <a:rPr lang="ja-JP" altLang="en-US" dirty="0"/>
              <a:t>別々</a:t>
            </a:r>
            <a:r>
              <a:rPr lang="ja-JP" altLang="en-US" dirty="0" smtClean="0"/>
              <a:t>の</a:t>
            </a:r>
            <a:r>
              <a:rPr lang="ja-JP" altLang="en-US" dirty="0"/>
              <a:t>組織</a:t>
            </a:r>
            <a:r>
              <a:rPr lang="ja-JP" altLang="en-US" dirty="0" smtClean="0"/>
              <a:t>で</a:t>
            </a:r>
            <a:r>
              <a:rPr lang="ja-JP" altLang="en-US" dirty="0"/>
              <a:t>開発</a:t>
            </a:r>
            <a:r>
              <a:rPr lang="ja-JP" altLang="en-US" dirty="0" smtClean="0"/>
              <a:t>が</a:t>
            </a:r>
            <a:r>
              <a:rPr lang="ja-JP" altLang="en-US" dirty="0"/>
              <a:t>進</a:t>
            </a:r>
            <a:r>
              <a:rPr lang="ja-JP" altLang="en-US" dirty="0" smtClean="0"/>
              <a:t>んだので</a:t>
            </a:r>
            <a:r>
              <a:rPr lang="ja-JP" altLang="en-US" dirty="0"/>
              <a:t>履歴</a:t>
            </a:r>
            <a:r>
              <a:rPr lang="ja-JP" altLang="en-US" dirty="0" smtClean="0"/>
              <a:t>が</a:t>
            </a:r>
            <a:r>
              <a:rPr lang="ja-JP" altLang="en-US" dirty="0"/>
              <a:t>共有</a:t>
            </a:r>
            <a:r>
              <a:rPr lang="ja-JP" altLang="en-US" dirty="0" smtClean="0"/>
              <a:t>されていない</a:t>
            </a:r>
            <a:endParaRPr lang="en-US" altLang="ja-JP" dirty="0" smtClean="0"/>
          </a:p>
          <a:p>
            <a:r>
              <a:rPr lang="ja-JP" altLang="en-US" dirty="0" smtClean="0"/>
              <a:t>ソフトウェアプロダクトライン構築に使うソフトウェア</a:t>
            </a:r>
            <a:r>
              <a:rPr lang="ja-JP" altLang="en-US" dirty="0"/>
              <a:t>を選択</a:t>
            </a:r>
            <a:r>
              <a:rPr lang="ja-JP" altLang="en-US" dirty="0" smtClean="0"/>
              <a:t>できない</a:t>
            </a:r>
            <a:endParaRPr lang="en-US" altLang="ja-JP" dirty="0"/>
          </a:p>
          <a:p>
            <a:pPr lvl="1"/>
            <a:endParaRPr lang="en-US" altLang="ja-JP" dirty="0"/>
          </a:p>
          <a:p>
            <a:pPr lvl="1"/>
            <a:endParaRPr lang="en-US" altLang="ja-JP" dirty="0" smtClean="0"/>
          </a:p>
          <a:p>
            <a:pPr lvl="1"/>
            <a:endParaRPr lang="en-US" altLang="ja-JP" dirty="0" smtClean="0"/>
          </a:p>
        </p:txBody>
      </p:sp>
      <p:sp>
        <p:nvSpPr>
          <p:cNvPr id="50" name="スライド番号プレースホルダー 4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21A41-8A53-4397-830D-1E6C07BC8CF4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364691" y="4908446"/>
            <a:ext cx="8403505" cy="1200329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ja-JP" altLang="en-US" sz="3600" dirty="0" smtClean="0"/>
              <a:t>ソフトウェア集合のソースファイル</a:t>
            </a:r>
            <a:r>
              <a:rPr lang="ja-JP" altLang="en-US" sz="3600" dirty="0"/>
              <a:t>のみ</a:t>
            </a:r>
            <a:r>
              <a:rPr lang="ja-JP" altLang="en-US" sz="3600" dirty="0" smtClean="0"/>
              <a:t>から</a:t>
            </a:r>
            <a:r>
              <a:rPr lang="en-US" altLang="ja-JP" sz="3600" dirty="0" smtClean="0"/>
              <a:t/>
            </a:r>
            <a:br>
              <a:rPr lang="en-US" altLang="ja-JP" sz="3600" dirty="0" smtClean="0"/>
            </a:br>
            <a:r>
              <a:rPr lang="ja-JP" altLang="en-US" sz="3600" dirty="0" smtClean="0"/>
              <a:t>派生関係を模した木</a:t>
            </a:r>
            <a:r>
              <a:rPr lang="ja-JP" altLang="en-US" sz="3600" dirty="0"/>
              <a:t>（派生関係木）</a:t>
            </a:r>
            <a:r>
              <a:rPr lang="ja-JP" altLang="en-US" sz="3600" dirty="0" smtClean="0"/>
              <a:t>を作る</a:t>
            </a:r>
            <a:endParaRPr lang="en-US" altLang="ja-JP" sz="3600" dirty="0"/>
          </a:p>
        </p:txBody>
      </p:sp>
    </p:spTree>
    <p:extLst>
      <p:ext uri="{BB962C8B-B14F-4D97-AF65-F5344CB8AC3E}">
        <p14:creationId xmlns:p14="http://schemas.microsoft.com/office/powerpoint/2010/main" val="138324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提案手法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4054" y="1369329"/>
            <a:ext cx="8485509" cy="4641379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kumimoji="1" lang="ja-JP" altLang="en-US" dirty="0" smtClean="0"/>
              <a:t>ソフトウェアプロダクト集合に対し，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ソースファイル間の類似度を計算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ソースファイル間の差分を用いる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en-US" altLang="ja-JP" dirty="0" smtClean="0"/>
              <a:t>Yoshimura</a:t>
            </a:r>
            <a:r>
              <a:rPr kumimoji="1" lang="ja-JP" altLang="en-US" dirty="0" err="1" smtClean="0"/>
              <a:t>らの</a:t>
            </a:r>
            <a:r>
              <a:rPr kumimoji="1" lang="ja-JP" altLang="en-US" dirty="0" smtClean="0"/>
              <a:t>手法に基づく</a:t>
            </a:r>
            <a:r>
              <a:rPr kumimoji="1" lang="en-US" altLang="ja-JP" dirty="0" smtClean="0"/>
              <a:t>[2]</a:t>
            </a:r>
          </a:p>
          <a:p>
            <a:pPr marL="514350" indent="-514350">
              <a:buFont typeface="+mj-lt"/>
              <a:buAutoNum type="arabicPeriod"/>
            </a:pPr>
            <a:r>
              <a:rPr lang="ja-JP" altLang="en-US" dirty="0"/>
              <a:t>計算</a:t>
            </a:r>
            <a:r>
              <a:rPr lang="ja-JP" altLang="en-US" dirty="0" smtClean="0"/>
              <a:t>した類似度</a:t>
            </a:r>
            <a:r>
              <a:rPr kumimoji="1" lang="ja-JP" altLang="en-US" dirty="0" smtClean="0"/>
              <a:t>より，ソフトウェア間の距離を計測</a:t>
            </a:r>
            <a:endParaRPr kumimoji="1" lang="en-US" altLang="ja-JP" dirty="0" smtClean="0"/>
          </a:p>
          <a:p>
            <a:pPr marL="514350" indent="-514350">
              <a:buFont typeface="+mj-lt"/>
              <a:buAutoNum type="arabicPeriod"/>
            </a:pPr>
            <a:r>
              <a:rPr lang="ja-JP" altLang="en-US" dirty="0"/>
              <a:t>距離</a:t>
            </a:r>
            <a:r>
              <a:rPr lang="ja-JP" altLang="en-US" dirty="0" smtClean="0"/>
              <a:t>に基づき最小全域木を構築</a:t>
            </a:r>
            <a:endParaRPr lang="en-US" altLang="ja-JP" dirty="0" smtClean="0"/>
          </a:p>
          <a:p>
            <a:pPr marL="514350" indent="-514350">
              <a:buFont typeface="+mj-lt"/>
              <a:buAutoNum type="arabicPeriod"/>
            </a:pPr>
            <a:r>
              <a:rPr lang="ja-JP" altLang="en-US" dirty="0" smtClean="0"/>
              <a:t>派生方向をラベルづけ</a:t>
            </a:r>
            <a:endParaRPr lang="en-US" altLang="ja-JP" dirty="0"/>
          </a:p>
        </p:txBody>
      </p:sp>
      <p:sp>
        <p:nvSpPr>
          <p:cNvPr id="99" name="テキスト ボックス 98"/>
          <p:cNvSpPr txBox="1"/>
          <p:nvPr/>
        </p:nvSpPr>
        <p:spPr>
          <a:xfrm>
            <a:off x="370611" y="5846769"/>
            <a:ext cx="3565400" cy="4616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ja-JP" altLang="en-US" sz="2400" dirty="0"/>
              <a:t>ソフトウェアプロダクト集合</a:t>
            </a:r>
          </a:p>
        </p:txBody>
      </p:sp>
      <p:sp>
        <p:nvSpPr>
          <p:cNvPr id="100" name="テキスト ボックス 99"/>
          <p:cNvSpPr txBox="1"/>
          <p:nvPr/>
        </p:nvSpPr>
        <p:spPr>
          <a:xfrm>
            <a:off x="6210231" y="5849464"/>
            <a:ext cx="1723549" cy="4616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ja-JP" altLang="en-US" sz="2400" dirty="0"/>
              <a:t>派生関係木</a:t>
            </a:r>
          </a:p>
        </p:txBody>
      </p:sp>
      <p:sp>
        <p:nvSpPr>
          <p:cNvPr id="101" name="右矢印 100"/>
          <p:cNvSpPr/>
          <p:nvPr/>
        </p:nvSpPr>
        <p:spPr>
          <a:xfrm>
            <a:off x="3801248" y="4978451"/>
            <a:ext cx="986087" cy="692095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7597775" y="6569075"/>
            <a:ext cx="1150938" cy="288925"/>
          </a:xfrm>
        </p:spPr>
        <p:txBody>
          <a:bodyPr/>
          <a:lstStyle/>
          <a:p>
            <a:fld id="{5F621A41-8A53-4397-830D-1E6C07BC8CF4}" type="slidenum">
              <a:rPr kumimoji="1" lang="ja-JP" altLang="en-US" smtClean="0">
                <a:solidFill>
                  <a:schemeClr val="bg1"/>
                </a:solidFill>
              </a:rPr>
              <a:t>7</a:t>
            </a:fld>
            <a:endParaRPr kumimoji="1" lang="ja-JP" altLang="en-US">
              <a:solidFill>
                <a:schemeClr val="bg1"/>
              </a:solidFill>
            </a:endParaRPr>
          </a:p>
        </p:txBody>
      </p:sp>
      <p:sp>
        <p:nvSpPr>
          <p:cNvPr id="11" name="円/楕円 10"/>
          <p:cNvSpPr/>
          <p:nvPr/>
        </p:nvSpPr>
        <p:spPr>
          <a:xfrm>
            <a:off x="1928256" y="4635634"/>
            <a:ext cx="457200" cy="4572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12" name="円/楕円 11"/>
          <p:cNvSpPr/>
          <p:nvPr/>
        </p:nvSpPr>
        <p:spPr>
          <a:xfrm>
            <a:off x="1731051" y="4891667"/>
            <a:ext cx="457200" cy="4572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13" name="円/楕円 12"/>
          <p:cNvSpPr/>
          <p:nvPr/>
        </p:nvSpPr>
        <p:spPr>
          <a:xfrm>
            <a:off x="2078663" y="4891667"/>
            <a:ext cx="457200" cy="4572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14" name="円/楕円 13"/>
          <p:cNvSpPr/>
          <p:nvPr/>
        </p:nvSpPr>
        <p:spPr>
          <a:xfrm>
            <a:off x="1547720" y="5107180"/>
            <a:ext cx="457200" cy="4572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15" name="円/楕円 14"/>
          <p:cNvSpPr/>
          <p:nvPr/>
        </p:nvSpPr>
        <p:spPr>
          <a:xfrm>
            <a:off x="1928256" y="5107180"/>
            <a:ext cx="457200" cy="4572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16" name="円/楕円 15"/>
          <p:cNvSpPr/>
          <p:nvPr/>
        </p:nvSpPr>
        <p:spPr>
          <a:xfrm>
            <a:off x="2226251" y="5107180"/>
            <a:ext cx="457200" cy="4572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17" name="円/楕円 16"/>
          <p:cNvSpPr/>
          <p:nvPr/>
        </p:nvSpPr>
        <p:spPr>
          <a:xfrm>
            <a:off x="1409657" y="5303829"/>
            <a:ext cx="457200" cy="4572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18" name="円/楕円 17"/>
          <p:cNvSpPr/>
          <p:nvPr/>
        </p:nvSpPr>
        <p:spPr>
          <a:xfrm>
            <a:off x="1694409" y="5303829"/>
            <a:ext cx="457200" cy="4572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19" name="円/楕円 18"/>
          <p:cNvSpPr/>
          <p:nvPr/>
        </p:nvSpPr>
        <p:spPr>
          <a:xfrm>
            <a:off x="2007276" y="5303829"/>
            <a:ext cx="457200" cy="4572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20" name="円/楕円 19"/>
          <p:cNvSpPr/>
          <p:nvPr/>
        </p:nvSpPr>
        <p:spPr>
          <a:xfrm>
            <a:off x="2313434" y="5303829"/>
            <a:ext cx="457200" cy="4572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21" name="円/楕円 20"/>
          <p:cNvSpPr/>
          <p:nvPr/>
        </p:nvSpPr>
        <p:spPr>
          <a:xfrm>
            <a:off x="5053280" y="5342334"/>
            <a:ext cx="457200" cy="4572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22" name="円/楕円 21"/>
          <p:cNvSpPr/>
          <p:nvPr/>
        </p:nvSpPr>
        <p:spPr>
          <a:xfrm>
            <a:off x="6599194" y="4669110"/>
            <a:ext cx="457200" cy="4572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23" name="円/楕円 22"/>
          <p:cNvSpPr/>
          <p:nvPr/>
        </p:nvSpPr>
        <p:spPr>
          <a:xfrm>
            <a:off x="5759406" y="5353163"/>
            <a:ext cx="457200" cy="4572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24" name="円/楕円 23"/>
          <p:cNvSpPr/>
          <p:nvPr/>
        </p:nvSpPr>
        <p:spPr>
          <a:xfrm>
            <a:off x="7367544" y="4669110"/>
            <a:ext cx="457200" cy="4572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25" name="円/楕円 24"/>
          <p:cNvSpPr/>
          <p:nvPr/>
        </p:nvSpPr>
        <p:spPr>
          <a:xfrm>
            <a:off x="8181932" y="4669110"/>
            <a:ext cx="457200" cy="4572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26" name="円/楕円 25"/>
          <p:cNvSpPr/>
          <p:nvPr/>
        </p:nvSpPr>
        <p:spPr>
          <a:xfrm>
            <a:off x="6942094" y="5353163"/>
            <a:ext cx="457200" cy="4572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27" name="円/楕円 26"/>
          <p:cNvSpPr/>
          <p:nvPr/>
        </p:nvSpPr>
        <p:spPr>
          <a:xfrm>
            <a:off x="7896182" y="5353163"/>
            <a:ext cx="457200" cy="4572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cxnSp>
        <p:nvCxnSpPr>
          <p:cNvPr id="28" name="直線矢印コネクタ 27"/>
          <p:cNvCxnSpPr>
            <a:stCxn id="21" idx="6"/>
            <a:endCxn id="23" idx="2"/>
          </p:cNvCxnSpPr>
          <p:nvPr/>
        </p:nvCxnSpPr>
        <p:spPr>
          <a:xfrm>
            <a:off x="5510480" y="5570936"/>
            <a:ext cx="248926" cy="10829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9" name="直線矢印コネクタ 28"/>
          <p:cNvCxnSpPr>
            <a:stCxn id="23" idx="6"/>
            <a:endCxn id="26" idx="2"/>
          </p:cNvCxnSpPr>
          <p:nvPr/>
        </p:nvCxnSpPr>
        <p:spPr>
          <a:xfrm>
            <a:off x="6216606" y="5581763"/>
            <a:ext cx="725488" cy="0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0" name="直線矢印コネクタ 29"/>
          <p:cNvCxnSpPr>
            <a:stCxn id="26" idx="6"/>
            <a:endCxn id="27" idx="2"/>
          </p:cNvCxnSpPr>
          <p:nvPr/>
        </p:nvCxnSpPr>
        <p:spPr>
          <a:xfrm>
            <a:off x="7399294" y="5581763"/>
            <a:ext cx="496888" cy="0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1" name="直線矢印コネクタ 30"/>
          <p:cNvCxnSpPr>
            <a:stCxn id="23" idx="7"/>
          </p:cNvCxnSpPr>
          <p:nvPr/>
        </p:nvCxnSpPr>
        <p:spPr>
          <a:xfrm flipV="1">
            <a:off x="6149651" y="5059357"/>
            <a:ext cx="516498" cy="360763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2" name="直線矢印コネクタ 31"/>
          <p:cNvCxnSpPr>
            <a:stCxn id="22" idx="6"/>
            <a:endCxn id="24" idx="2"/>
          </p:cNvCxnSpPr>
          <p:nvPr/>
        </p:nvCxnSpPr>
        <p:spPr>
          <a:xfrm>
            <a:off x="7056394" y="4897710"/>
            <a:ext cx="311150" cy="0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3" name="直線矢印コネクタ 32"/>
          <p:cNvCxnSpPr>
            <a:stCxn id="24" idx="6"/>
            <a:endCxn id="25" idx="2"/>
          </p:cNvCxnSpPr>
          <p:nvPr/>
        </p:nvCxnSpPr>
        <p:spPr>
          <a:xfrm>
            <a:off x="7824744" y="4897710"/>
            <a:ext cx="357188" cy="0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-11572" y="6371858"/>
            <a:ext cx="87602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 smtClean="0"/>
              <a:t>[2] Yoshimura</a:t>
            </a:r>
            <a:r>
              <a:rPr lang="ja-JP" altLang="en-US" sz="1400" dirty="0"/>
              <a:t> </a:t>
            </a:r>
            <a:r>
              <a:rPr lang="en-US" altLang="ja-JP" sz="1400" dirty="0" smtClean="0"/>
              <a:t>et al.: Visualizing </a:t>
            </a:r>
            <a:r>
              <a:rPr lang="en-US" altLang="ja-JP" sz="1400" dirty="0"/>
              <a:t>code clone </a:t>
            </a:r>
            <a:r>
              <a:rPr lang="en-US" altLang="ja-JP" sz="1400" dirty="0" smtClean="0"/>
              <a:t>outbreak: An </a:t>
            </a:r>
            <a:r>
              <a:rPr lang="en-US" altLang="ja-JP" sz="1400" dirty="0"/>
              <a:t>industrial case study, </a:t>
            </a:r>
            <a:r>
              <a:rPr lang="en-US" altLang="ja-JP" sz="1400" dirty="0" smtClean="0"/>
              <a:t>in Proc</a:t>
            </a:r>
            <a:r>
              <a:rPr lang="en-US" altLang="ja-JP" sz="1400" dirty="0"/>
              <a:t>. 6th </a:t>
            </a:r>
            <a:r>
              <a:rPr lang="en-US" altLang="ja-JP" sz="1400" dirty="0" smtClean="0"/>
              <a:t>IWSC, 2012</a:t>
            </a:r>
            <a:endParaRPr kumimoji="1" lang="ja-JP" altLang="en-US" sz="1400" dirty="0"/>
          </a:p>
        </p:txBody>
      </p:sp>
      <p:cxnSp>
        <p:nvCxnSpPr>
          <p:cNvPr id="35" name="直線矢印コネクタ 34"/>
          <p:cNvCxnSpPr/>
          <p:nvPr/>
        </p:nvCxnSpPr>
        <p:spPr>
          <a:xfrm>
            <a:off x="5510480" y="5413470"/>
            <a:ext cx="248926" cy="1082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6" name="直線矢印コネクタ 35"/>
          <p:cNvCxnSpPr/>
          <p:nvPr/>
        </p:nvCxnSpPr>
        <p:spPr>
          <a:xfrm>
            <a:off x="6281001" y="5450055"/>
            <a:ext cx="609197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7" name="直線矢印コネクタ 36"/>
          <p:cNvCxnSpPr/>
          <p:nvPr/>
        </p:nvCxnSpPr>
        <p:spPr>
          <a:xfrm>
            <a:off x="7399294" y="5424297"/>
            <a:ext cx="496888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8" name="直線矢印コネクタ 37"/>
          <p:cNvCxnSpPr/>
          <p:nvPr/>
        </p:nvCxnSpPr>
        <p:spPr>
          <a:xfrm flipV="1">
            <a:off x="6149651" y="5024662"/>
            <a:ext cx="340729" cy="23799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9" name="直線矢印コネクタ 38"/>
          <p:cNvCxnSpPr/>
          <p:nvPr/>
        </p:nvCxnSpPr>
        <p:spPr>
          <a:xfrm>
            <a:off x="7056394" y="4740244"/>
            <a:ext cx="31115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0" name="直線矢印コネクタ 39"/>
          <p:cNvCxnSpPr/>
          <p:nvPr/>
        </p:nvCxnSpPr>
        <p:spPr>
          <a:xfrm>
            <a:off x="7824744" y="4740244"/>
            <a:ext cx="357188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9194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キー</a:t>
            </a:r>
            <a:r>
              <a:rPr lang="ja-JP" altLang="en-US" dirty="0"/>
              <a:t>アイデア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34964" y="5543994"/>
            <a:ext cx="8485509" cy="824769"/>
          </a:xfrm>
        </p:spPr>
        <p:txBody>
          <a:bodyPr/>
          <a:lstStyle/>
          <a:p>
            <a:r>
              <a:rPr lang="ja-JP" altLang="en-US" dirty="0" smtClean="0"/>
              <a:t>ソフトウェア</a:t>
            </a:r>
            <a:r>
              <a:rPr lang="en-US" altLang="ja-JP" dirty="0"/>
              <a:t>A-B</a:t>
            </a:r>
            <a:r>
              <a:rPr lang="ja-JP" altLang="en-US" dirty="0"/>
              <a:t>間のほうがソフトウェア</a:t>
            </a:r>
            <a:r>
              <a:rPr lang="en-US" altLang="ja-JP" dirty="0"/>
              <a:t>A-C</a:t>
            </a:r>
            <a:r>
              <a:rPr lang="ja-JP" altLang="en-US" dirty="0"/>
              <a:t>間よりも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ja-JP" altLang="en-US" dirty="0" smtClean="0"/>
              <a:t>似ている（距離が近い）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21A41-8A53-4397-830D-1E6C07BC8CF4}" type="slidenum">
              <a:rPr kumimoji="1" lang="ja-JP" altLang="en-US" smtClean="0"/>
              <a:t>8</a:t>
            </a:fld>
            <a:endParaRPr kumimoji="1" lang="ja-JP" altLang="en-US"/>
          </a:p>
        </p:txBody>
      </p:sp>
      <p:sp>
        <p:nvSpPr>
          <p:cNvPr id="5" name="角丸四角形 4"/>
          <p:cNvSpPr/>
          <p:nvPr/>
        </p:nvSpPr>
        <p:spPr>
          <a:xfrm>
            <a:off x="4678362" y="4002668"/>
            <a:ext cx="4179730" cy="936104"/>
          </a:xfrm>
          <a:prstGeom prst="roundRect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6" name="角丸四角形 5"/>
          <p:cNvSpPr/>
          <p:nvPr/>
        </p:nvSpPr>
        <p:spPr>
          <a:xfrm>
            <a:off x="4678364" y="2722433"/>
            <a:ext cx="4178981" cy="936104"/>
          </a:xfrm>
          <a:prstGeom prst="roundRect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7" name="メモ 6"/>
          <p:cNvSpPr/>
          <p:nvPr/>
        </p:nvSpPr>
        <p:spPr>
          <a:xfrm>
            <a:off x="7689530" y="4254696"/>
            <a:ext cx="360040" cy="432048"/>
          </a:xfrm>
          <a:prstGeom prst="foldedCorner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8" name="メモ 7"/>
          <p:cNvSpPr/>
          <p:nvPr/>
        </p:nvSpPr>
        <p:spPr>
          <a:xfrm>
            <a:off x="8353675" y="4254696"/>
            <a:ext cx="360040" cy="432048"/>
          </a:xfrm>
          <a:prstGeom prst="foldedCorner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9" name="メモ 8"/>
          <p:cNvSpPr/>
          <p:nvPr/>
        </p:nvSpPr>
        <p:spPr>
          <a:xfrm>
            <a:off x="6361240" y="4254696"/>
            <a:ext cx="360040" cy="432048"/>
          </a:xfrm>
          <a:prstGeom prst="foldedCorner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10" name="メモ 9"/>
          <p:cNvSpPr/>
          <p:nvPr/>
        </p:nvSpPr>
        <p:spPr>
          <a:xfrm>
            <a:off x="7025385" y="4254696"/>
            <a:ext cx="360040" cy="432048"/>
          </a:xfrm>
          <a:prstGeom prst="foldedCorner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11" name="メモ 10"/>
          <p:cNvSpPr/>
          <p:nvPr/>
        </p:nvSpPr>
        <p:spPr>
          <a:xfrm>
            <a:off x="7689530" y="2941712"/>
            <a:ext cx="360040" cy="432048"/>
          </a:xfrm>
          <a:prstGeom prst="foldedCorner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12" name="メモ 11"/>
          <p:cNvSpPr/>
          <p:nvPr/>
        </p:nvSpPr>
        <p:spPr>
          <a:xfrm>
            <a:off x="8353675" y="2941712"/>
            <a:ext cx="360040" cy="432048"/>
          </a:xfrm>
          <a:prstGeom prst="foldedCorner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13" name="メモ 12"/>
          <p:cNvSpPr/>
          <p:nvPr/>
        </p:nvSpPr>
        <p:spPr>
          <a:xfrm>
            <a:off x="6361240" y="2941712"/>
            <a:ext cx="360040" cy="432048"/>
          </a:xfrm>
          <a:prstGeom prst="foldedCorner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724244" y="2572380"/>
            <a:ext cx="1584177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dirty="0"/>
              <a:t>ソフトウェア</a:t>
            </a:r>
            <a:r>
              <a:rPr lang="en-US" altLang="ja-JP" dirty="0"/>
              <a:t>A</a:t>
            </a:r>
            <a:endParaRPr lang="ja-JP" altLang="en-US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724244" y="3818002"/>
            <a:ext cx="1584177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dirty="0"/>
              <a:t>ソフトウェア</a:t>
            </a:r>
            <a:r>
              <a:rPr lang="en-US" altLang="ja-JP" dirty="0"/>
              <a:t>C</a:t>
            </a:r>
            <a:endParaRPr lang="ja-JP" altLang="en-US" dirty="0"/>
          </a:p>
        </p:txBody>
      </p:sp>
      <p:cxnSp>
        <p:nvCxnSpPr>
          <p:cNvPr id="16" name="直線コネクタ 15"/>
          <p:cNvCxnSpPr>
            <a:stCxn id="10" idx="0"/>
            <a:endCxn id="13" idx="2"/>
          </p:cNvCxnSpPr>
          <p:nvPr/>
        </p:nvCxnSpPr>
        <p:spPr>
          <a:xfrm flipH="1" flipV="1">
            <a:off x="6541262" y="3373760"/>
            <a:ext cx="664145" cy="880936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/>
          <p:cNvCxnSpPr>
            <a:stCxn id="11" idx="2"/>
            <a:endCxn id="7" idx="0"/>
          </p:cNvCxnSpPr>
          <p:nvPr/>
        </p:nvCxnSpPr>
        <p:spPr>
          <a:xfrm>
            <a:off x="7869550" y="3373760"/>
            <a:ext cx="0" cy="880936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角丸四角形 17"/>
          <p:cNvSpPr/>
          <p:nvPr/>
        </p:nvSpPr>
        <p:spPr>
          <a:xfrm>
            <a:off x="190877" y="4002668"/>
            <a:ext cx="4179730" cy="9361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19" name="角丸四角形 18"/>
          <p:cNvSpPr/>
          <p:nvPr/>
        </p:nvSpPr>
        <p:spPr>
          <a:xfrm>
            <a:off x="190879" y="2722433"/>
            <a:ext cx="4178981" cy="936104"/>
          </a:xfrm>
          <a:prstGeom prst="roundRect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20" name="メモ 19"/>
          <p:cNvSpPr/>
          <p:nvPr/>
        </p:nvSpPr>
        <p:spPr>
          <a:xfrm>
            <a:off x="3202045" y="4254696"/>
            <a:ext cx="360040" cy="432048"/>
          </a:xfrm>
          <a:prstGeom prst="foldedCorner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21" name="メモ 20"/>
          <p:cNvSpPr/>
          <p:nvPr/>
        </p:nvSpPr>
        <p:spPr>
          <a:xfrm>
            <a:off x="3866190" y="4254696"/>
            <a:ext cx="360040" cy="432048"/>
          </a:xfrm>
          <a:prstGeom prst="foldedCorner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22" name="メモ 21"/>
          <p:cNvSpPr/>
          <p:nvPr/>
        </p:nvSpPr>
        <p:spPr>
          <a:xfrm>
            <a:off x="1873755" y="4254696"/>
            <a:ext cx="360040" cy="432048"/>
          </a:xfrm>
          <a:prstGeom prst="foldedCorner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23" name="メモ 22"/>
          <p:cNvSpPr/>
          <p:nvPr/>
        </p:nvSpPr>
        <p:spPr>
          <a:xfrm>
            <a:off x="2537900" y="4254696"/>
            <a:ext cx="360040" cy="432048"/>
          </a:xfrm>
          <a:prstGeom prst="foldedCorner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24" name="メモ 23"/>
          <p:cNvSpPr/>
          <p:nvPr/>
        </p:nvSpPr>
        <p:spPr>
          <a:xfrm>
            <a:off x="3202045" y="2941712"/>
            <a:ext cx="360040" cy="432048"/>
          </a:xfrm>
          <a:prstGeom prst="foldedCorner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25" name="メモ 24"/>
          <p:cNvSpPr/>
          <p:nvPr/>
        </p:nvSpPr>
        <p:spPr>
          <a:xfrm>
            <a:off x="3866190" y="2941712"/>
            <a:ext cx="360040" cy="432048"/>
          </a:xfrm>
          <a:prstGeom prst="foldedCorner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26" name="メモ 25"/>
          <p:cNvSpPr/>
          <p:nvPr/>
        </p:nvSpPr>
        <p:spPr>
          <a:xfrm>
            <a:off x="1873755" y="2941712"/>
            <a:ext cx="360040" cy="432048"/>
          </a:xfrm>
          <a:prstGeom prst="foldedCorner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36759" y="2572380"/>
            <a:ext cx="1584177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dirty="0"/>
              <a:t>ソフトウェア</a:t>
            </a:r>
            <a:r>
              <a:rPr lang="en-US" altLang="ja-JP" dirty="0"/>
              <a:t>A</a:t>
            </a:r>
            <a:endParaRPr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236759" y="3818002"/>
            <a:ext cx="1584177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dirty="0"/>
              <a:t>ソフトウェア</a:t>
            </a:r>
            <a:r>
              <a:rPr lang="en-US" altLang="ja-JP" dirty="0"/>
              <a:t>B</a:t>
            </a:r>
            <a:endParaRPr lang="ja-JP" altLang="en-US" dirty="0"/>
          </a:p>
        </p:txBody>
      </p:sp>
      <p:cxnSp>
        <p:nvCxnSpPr>
          <p:cNvPr id="29" name="直線コネクタ 28"/>
          <p:cNvCxnSpPr>
            <a:stCxn id="26" idx="2"/>
            <a:endCxn id="22" idx="0"/>
          </p:cNvCxnSpPr>
          <p:nvPr/>
        </p:nvCxnSpPr>
        <p:spPr>
          <a:xfrm>
            <a:off x="2053775" y="3373760"/>
            <a:ext cx="0" cy="880936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>
            <a:stCxn id="23" idx="0"/>
            <a:endCxn id="26" idx="2"/>
          </p:cNvCxnSpPr>
          <p:nvPr/>
        </p:nvCxnSpPr>
        <p:spPr>
          <a:xfrm flipH="1" flipV="1">
            <a:off x="2053777" y="3373760"/>
            <a:ext cx="664145" cy="880936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/>
          <p:cNvCxnSpPr>
            <a:stCxn id="22" idx="3"/>
            <a:endCxn id="23" idx="1"/>
          </p:cNvCxnSpPr>
          <p:nvPr/>
        </p:nvCxnSpPr>
        <p:spPr>
          <a:xfrm>
            <a:off x="2233797" y="4470720"/>
            <a:ext cx="304105" cy="0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stCxn id="24" idx="2"/>
            <a:endCxn id="20" idx="0"/>
          </p:cNvCxnSpPr>
          <p:nvPr/>
        </p:nvCxnSpPr>
        <p:spPr>
          <a:xfrm>
            <a:off x="3382065" y="3373760"/>
            <a:ext cx="0" cy="880936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/>
          <p:cNvCxnSpPr>
            <a:stCxn id="25" idx="2"/>
            <a:endCxn id="21" idx="0"/>
          </p:cNvCxnSpPr>
          <p:nvPr/>
        </p:nvCxnSpPr>
        <p:spPr>
          <a:xfrm>
            <a:off x="4046210" y="3373760"/>
            <a:ext cx="0" cy="880936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6132519" y="2181036"/>
            <a:ext cx="3018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:</a:t>
            </a:r>
            <a:r>
              <a:rPr lang="ja-JP" altLang="en-US" dirty="0"/>
              <a:t>類似度の高いソースファイル</a:t>
            </a:r>
          </a:p>
        </p:txBody>
      </p:sp>
      <p:cxnSp>
        <p:nvCxnSpPr>
          <p:cNvPr id="35" name="直線コネクタ 34"/>
          <p:cNvCxnSpPr>
            <a:stCxn id="34" idx="1"/>
          </p:cNvCxnSpPr>
          <p:nvPr/>
        </p:nvCxnSpPr>
        <p:spPr>
          <a:xfrm flipH="1">
            <a:off x="5529113" y="2365702"/>
            <a:ext cx="603404" cy="8266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/>
          <p:cNvSpPr txBox="1"/>
          <p:nvPr/>
        </p:nvSpPr>
        <p:spPr>
          <a:xfrm>
            <a:off x="519791" y="5006134"/>
            <a:ext cx="37321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000" dirty="0"/>
              <a:t>類似度の高いソースファイル</a:t>
            </a:r>
            <a:r>
              <a:rPr lang="en-US" altLang="ja-JP" sz="2000" dirty="0"/>
              <a:t>:4</a:t>
            </a:r>
            <a:r>
              <a:rPr lang="ja-JP" altLang="en-US" sz="2000" dirty="0"/>
              <a:t>組</a:t>
            </a: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5145936" y="5011703"/>
            <a:ext cx="34547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000" dirty="0"/>
              <a:t>類似度</a:t>
            </a:r>
            <a:r>
              <a:rPr lang="ja-JP" altLang="en-US" dirty="0"/>
              <a:t>の高いソースファイル</a:t>
            </a:r>
            <a:r>
              <a:rPr lang="en-US" altLang="ja-JP" dirty="0"/>
              <a:t>:2</a:t>
            </a:r>
            <a:r>
              <a:rPr lang="ja-JP" altLang="en-US" dirty="0"/>
              <a:t>組</a:t>
            </a: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189232" y="1393185"/>
            <a:ext cx="8765540" cy="52322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ja-JP" altLang="en-US" sz="2800" dirty="0"/>
              <a:t>ソフトウェアが似て</a:t>
            </a:r>
            <a:r>
              <a:rPr lang="ja-JP" altLang="en-US" sz="2800" dirty="0" smtClean="0"/>
              <a:t>いる→多くのソースファイルが似ている</a:t>
            </a:r>
            <a:endParaRPr lang="en-US" altLang="ja-JP" sz="2800" dirty="0"/>
          </a:p>
        </p:txBody>
      </p:sp>
    </p:spTree>
    <p:extLst>
      <p:ext uri="{BB962C8B-B14F-4D97-AF65-F5344CB8AC3E}">
        <p14:creationId xmlns:p14="http://schemas.microsoft.com/office/powerpoint/2010/main" val="3202095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ソフトウェア</a:t>
            </a:r>
            <a:r>
              <a:rPr lang="en-US" altLang="ja-JP" dirty="0" smtClean="0"/>
              <a:t>A,B</a:t>
            </a:r>
            <a:r>
              <a:rPr lang="ja-JP" altLang="en-US" dirty="0" smtClean="0"/>
              <a:t>間の距離：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－</a:t>
            </a:r>
            <a:r>
              <a:rPr lang="en-US" altLang="ja-JP" dirty="0" smtClean="0"/>
              <a:t>(</a:t>
            </a:r>
            <a:r>
              <a:rPr lang="ja-JP" altLang="en-US" dirty="0" smtClean="0"/>
              <a:t>類似</a:t>
            </a:r>
            <a:r>
              <a:rPr lang="ja-JP" altLang="en-US" dirty="0"/>
              <a:t>関係に</a:t>
            </a:r>
            <a:r>
              <a:rPr lang="ja-JP" altLang="en-US" dirty="0" smtClean="0"/>
              <a:t>あるソースファイルの組の数</a:t>
            </a:r>
            <a:r>
              <a:rPr lang="en-US" altLang="ja-JP" dirty="0" smtClean="0"/>
              <a:t>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ja-JP" altLang="en-US" dirty="0" smtClean="0"/>
              <a:t>多いほど距離が近い値であるので，負号をつけて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ja-JP" altLang="en-US" dirty="0" smtClean="0"/>
              <a:t>順序関係を逆転</a:t>
            </a:r>
            <a:endParaRPr lang="en-US" altLang="ja-JP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ja-JP" altLang="en-US" dirty="0" smtClean="0"/>
              <a:t>辺に重みをつけて計</a:t>
            </a:r>
            <a:r>
              <a:rPr lang="en-US" altLang="ja-JP" dirty="0" smtClean="0"/>
              <a:t>10</a:t>
            </a:r>
            <a:r>
              <a:rPr lang="ja-JP" altLang="en-US" dirty="0" smtClean="0"/>
              <a:t>種類を実験</a:t>
            </a:r>
            <a:endParaRPr lang="en-US" altLang="ja-JP" dirty="0" smtClean="0"/>
          </a:p>
          <a:p>
            <a:r>
              <a:rPr lang="ja-JP" altLang="en-US" dirty="0" smtClean="0"/>
              <a:t>派生方向：</a:t>
            </a:r>
            <a:endParaRPr lang="en-US" altLang="ja-JP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ja-JP" altLang="en-US" dirty="0" smtClean="0"/>
              <a:t>ソフトウェア全体でソースコードが増加する方向</a:t>
            </a:r>
            <a:endParaRPr lang="en-US" altLang="ja-JP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kumimoji="1" lang="ja-JP" altLang="en-US" dirty="0" smtClean="0"/>
              <a:t>ファイル</a:t>
            </a:r>
            <a:r>
              <a:rPr kumimoji="1" lang="ja-JP" altLang="en-US" dirty="0"/>
              <a:t>単位</a:t>
            </a:r>
            <a:r>
              <a:rPr kumimoji="1" lang="ja-JP" altLang="en-US" dirty="0" smtClean="0"/>
              <a:t>での派生方向も考慮して計</a:t>
            </a:r>
            <a:r>
              <a:rPr kumimoji="1" lang="en-US" altLang="ja-JP" dirty="0" smtClean="0"/>
              <a:t>3</a:t>
            </a:r>
            <a:r>
              <a:rPr kumimoji="1" lang="ja-JP" altLang="en-US" dirty="0" smtClean="0"/>
              <a:t>種類を実験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706056" y="1921397"/>
            <a:ext cx="6655443" cy="532436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距離・派生方向の計算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21A41-8A53-4397-830D-1E6C07BC8CF4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569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l-CoolMetal-white_COLORS2">
  <a:themeElements>
    <a:clrScheme name="t-kanda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C00000"/>
      </a:accent4>
      <a:accent5>
        <a:srgbClr val="FFC000"/>
      </a:accent5>
      <a:accent6>
        <a:srgbClr val="00B050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Sel-CoolMetal-white_COLORS2</Template>
  <TotalTime>4953</TotalTime>
  <Words>672</Words>
  <Application>Microsoft Office PowerPoint</Application>
  <PresentationFormat>画面に合わせる (4:3)</PresentationFormat>
  <Paragraphs>185</Paragraphs>
  <Slides>17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17</vt:i4>
      </vt:variant>
    </vt:vector>
  </HeadingPairs>
  <TitlesOfParts>
    <vt:vector size="22" baseType="lpstr">
      <vt:lpstr>ＭＳ Ｐゴシック</vt:lpstr>
      <vt:lpstr>Arial</vt:lpstr>
      <vt:lpstr>Calibri</vt:lpstr>
      <vt:lpstr>Wingdings</vt:lpstr>
      <vt:lpstr>Sel-CoolMetal-white_COLORS2</vt:lpstr>
      <vt:lpstr>ソフトウェアプロダクト集合に対する 派生関係木の構築 </vt:lpstr>
      <vt:lpstr>研究の概要</vt:lpstr>
      <vt:lpstr>ソフトウェアプロダクトラインエンジニアリング</vt:lpstr>
      <vt:lpstr>ソフトウェアの進化</vt:lpstr>
      <vt:lpstr>企業で開発された ソフトウェアの分岐の実例[1]</vt:lpstr>
      <vt:lpstr>研究の目的</vt:lpstr>
      <vt:lpstr>提案手法</vt:lpstr>
      <vt:lpstr>キーアイデア</vt:lpstr>
      <vt:lpstr>距離・派生方向の計算</vt:lpstr>
      <vt:lpstr>派生関係木の構築</vt:lpstr>
      <vt:lpstr>実験</vt:lpstr>
      <vt:lpstr>手法適用例： PostgreSQL-8-annually</vt:lpstr>
      <vt:lpstr>結果(1/3)</vt:lpstr>
      <vt:lpstr>結果(2/3)</vt:lpstr>
      <vt:lpstr>結果(3/3)</vt:lpstr>
      <vt:lpstr>考察</vt:lpstr>
      <vt:lpstr>まとめと今後の課題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ソフトウェアプロダクト集合に対する 派生関係木の構築 </dc:title>
  <dc:creator>t-kanda</dc:creator>
  <cp:lastModifiedBy>KANDA Tetsuya</cp:lastModifiedBy>
  <cp:revision>143</cp:revision>
  <cp:lastPrinted>2013-02-08T00:47:13Z</cp:lastPrinted>
  <dcterms:created xsi:type="dcterms:W3CDTF">2013-02-07T00:30:04Z</dcterms:created>
  <dcterms:modified xsi:type="dcterms:W3CDTF">2013-02-12T04:44:00Z</dcterms:modified>
</cp:coreProperties>
</file>