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96" r:id="rId7"/>
    <p:sldId id="297" r:id="rId8"/>
    <p:sldId id="298" r:id="rId9"/>
    <p:sldId id="299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7" r:id="rId18"/>
    <p:sldId id="279" r:id="rId1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C6"/>
    <a:srgbClr val="FBAFC5"/>
    <a:srgbClr val="CC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eixia\Documents\Book1%20(&#33258;&#21205;&#20445;&#23384;&#28168;&#12415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ocuments\Book1%20(&#33258;&#21205;&#20445;&#23384;&#28168;&#12415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ocuments\Book1%20(&#33258;&#21205;&#20445;&#23384;&#28168;&#12415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valid</c:v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cat>
            <c:strRef>
              <c:f>Sheet2!$A$2:$A$10</c:f>
              <c:strCache>
                <c:ptCount val="9"/>
                <c:pt idx="0">
                  <c:v>V1.1.3</c:v>
                </c:pt>
                <c:pt idx="1">
                  <c:v>V1.1.4</c:v>
                </c:pt>
                <c:pt idx="2">
                  <c:v>V1.2.1.1</c:v>
                </c:pt>
                <c:pt idx="3">
                  <c:v>V1.2.3</c:v>
                </c:pt>
                <c:pt idx="4">
                  <c:v>V1.2.3.2</c:v>
                </c:pt>
                <c:pt idx="5">
                  <c:v>V1.2.4</c:v>
                </c:pt>
                <c:pt idx="6">
                  <c:v>V1.2.5</c:v>
                </c:pt>
                <c:pt idx="7">
                  <c:v>V1.2.6</c:v>
                </c:pt>
                <c:pt idx="8">
                  <c:v>V1.2.7</c:v>
                </c:pt>
              </c:strCache>
            </c:strRef>
          </c:cat>
          <c:val>
            <c:numRef>
              <c:f>Sheet2!$C$2:$C$10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15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974592"/>
        <c:axId val="82976128"/>
      </c:barChart>
      <c:catAx>
        <c:axId val="8297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2976128"/>
        <c:crosses val="autoZero"/>
        <c:auto val="1"/>
        <c:lblAlgn val="ctr"/>
        <c:lblOffset val="100"/>
        <c:noMultiLvlLbl val="0"/>
      </c:catAx>
      <c:valAx>
        <c:axId val="8297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297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libcurl</a:t>
            </a:r>
            <a:r>
              <a:rPr lang="en-US" dirty="0" smtClean="0"/>
              <a:t> (28)</a:t>
            </a:r>
            <a:endParaRPr lang="en-US" dirty="0"/>
          </a:p>
        </c:rich>
      </c:tx>
      <c:layout>
        <c:manualLayout>
          <c:xMode val="edge"/>
          <c:yMode val="edge"/>
          <c:x val="0.436882595557908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596E-2"/>
          <c:y val="5.1400554097404502E-2"/>
          <c:w val="0.74335958005249403"/>
          <c:h val="0.744033610382035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Sheet3!$C$1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Sheet3!$A$2:$A$21</c:f>
              <c:strCache>
                <c:ptCount val="20"/>
                <c:pt idx="0">
                  <c:v>v7.11.1</c:v>
                </c:pt>
                <c:pt idx="1">
                  <c:v>v7.12.2</c:v>
                </c:pt>
                <c:pt idx="2">
                  <c:v>v7.14.0</c:v>
                </c:pt>
                <c:pt idx="3">
                  <c:v>v7.16.1</c:v>
                </c:pt>
                <c:pt idx="4">
                  <c:v>v7.16.4</c:v>
                </c:pt>
                <c:pt idx="5">
                  <c:v>v7.17.1</c:v>
                </c:pt>
                <c:pt idx="6">
                  <c:v>v7.18.1</c:v>
                </c:pt>
                <c:pt idx="7">
                  <c:v>v7.19.0</c:v>
                </c:pt>
                <c:pt idx="8">
                  <c:v>v7.19.2</c:v>
                </c:pt>
                <c:pt idx="9">
                  <c:v>v7.19.4</c:v>
                </c:pt>
                <c:pt idx="10">
                  <c:v>v7.19.6</c:v>
                </c:pt>
                <c:pt idx="11">
                  <c:v>v7.19.7</c:v>
                </c:pt>
                <c:pt idx="12">
                  <c:v>v7.21.3</c:v>
                </c:pt>
                <c:pt idx="13">
                  <c:v>v7.21.6</c:v>
                </c:pt>
                <c:pt idx="14">
                  <c:v>v7.22.0</c:v>
                </c:pt>
                <c:pt idx="15">
                  <c:v>v7.23.1</c:v>
                </c:pt>
                <c:pt idx="16">
                  <c:v>v7.24.0</c:v>
                </c:pt>
                <c:pt idx="17">
                  <c:v>v7.25.0</c:v>
                </c:pt>
                <c:pt idx="18">
                  <c:v>v7.26.0</c:v>
                </c:pt>
                <c:pt idx="19">
                  <c:v>v7.28.1</c:v>
                </c:pt>
              </c:strCache>
            </c:strRef>
          </c:cat>
          <c:val>
            <c:numRef>
              <c:f>Sheet3!$C$2:$C$21</c:f>
              <c:numCache>
                <c:formatCode>General</c:formatCode>
                <c:ptCount val="2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420096"/>
        <c:axId val="84421632"/>
      </c:barChart>
      <c:catAx>
        <c:axId val="8442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84421632"/>
        <c:crosses val="autoZero"/>
        <c:auto val="1"/>
        <c:lblAlgn val="ctr"/>
        <c:lblOffset val="100"/>
        <c:tickLblSkip val="1"/>
        <c:noMultiLvlLbl val="0"/>
      </c:catAx>
      <c:valAx>
        <c:axId val="8442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442009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3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Sheet1!$A$1:$A$37</c:f>
              <c:strCache>
                <c:ptCount val="37"/>
                <c:pt idx="0">
                  <c:v>v1.0.11 </c:v>
                </c:pt>
                <c:pt idx="1">
                  <c:v>v1.2.1 </c:v>
                </c:pt>
                <c:pt idx="2">
                  <c:v>v1.2.7</c:v>
                </c:pt>
                <c:pt idx="3">
                  <c:v>v1.2.8</c:v>
                </c:pt>
                <c:pt idx="4">
                  <c:v>v1.2.5</c:v>
                </c:pt>
                <c:pt idx="5">
                  <c:v>v1.2.12 </c:v>
                </c:pt>
                <c:pt idx="6">
                  <c:v>v1.2.16 </c:v>
                </c:pt>
                <c:pt idx="7">
                  <c:v>v1.2.21 </c:v>
                </c:pt>
                <c:pt idx="8">
                  <c:v>v1.2.22</c:v>
                </c:pt>
                <c:pt idx="9">
                  <c:v>v1.2.23 </c:v>
                </c:pt>
                <c:pt idx="10">
                  <c:v>v1.2.24 </c:v>
                </c:pt>
                <c:pt idx="11">
                  <c:v>v1.2.27 </c:v>
                </c:pt>
                <c:pt idx="12">
                  <c:v>v1.2.29 </c:v>
                </c:pt>
                <c:pt idx="13">
                  <c:v>v1.2.32 </c:v>
                </c:pt>
                <c:pt idx="14">
                  <c:v>v1.2.33</c:v>
                </c:pt>
                <c:pt idx="15">
                  <c:v>v1.2.34 </c:v>
                </c:pt>
                <c:pt idx="16">
                  <c:v>v1.2.35</c:v>
                </c:pt>
                <c:pt idx="17">
                  <c:v>v1.2.37</c:v>
                </c:pt>
                <c:pt idx="18">
                  <c:v>v1.2.39 </c:v>
                </c:pt>
                <c:pt idx="19">
                  <c:v>v1.2.40 </c:v>
                </c:pt>
                <c:pt idx="20">
                  <c:v>v1.2.42</c:v>
                </c:pt>
                <c:pt idx="21">
                  <c:v>v1.4.1 </c:v>
                </c:pt>
                <c:pt idx="22">
                  <c:v>v1.2.43</c:v>
                </c:pt>
                <c:pt idx="23">
                  <c:v>v1.4.2</c:v>
                </c:pt>
                <c:pt idx="24">
                  <c:v>v1.4.4 </c:v>
                </c:pt>
                <c:pt idx="25">
                  <c:v>v1.2.44</c:v>
                </c:pt>
                <c:pt idx="26">
                  <c:v>v1.4.6beta06</c:v>
                </c:pt>
                <c:pt idx="27">
                  <c:v>v1.5.1</c:v>
                </c:pt>
                <c:pt idx="28">
                  <c:v>v1.5.4</c:v>
                </c:pt>
                <c:pt idx="29">
                  <c:v>v1.5.7</c:v>
                </c:pt>
                <c:pt idx="30">
                  <c:v>v1.2.46</c:v>
                </c:pt>
                <c:pt idx="31">
                  <c:v>v1.4.8</c:v>
                </c:pt>
                <c:pt idx="32">
                  <c:v>v1.2.49</c:v>
                </c:pt>
                <c:pt idx="33">
                  <c:v>v1.5.9</c:v>
                </c:pt>
                <c:pt idx="34">
                  <c:v>v1.5.10</c:v>
                </c:pt>
                <c:pt idx="35">
                  <c:v>v1.5.12</c:v>
                </c:pt>
                <c:pt idx="36">
                  <c:v>v1.5.13</c:v>
                </c:pt>
              </c:strCache>
            </c:strRef>
          </c:cat>
          <c:val>
            <c:numRef>
              <c:f>Sheet1!$B$1:$B$37</c:f>
              <c:numCache>
                <c:formatCode>General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55424"/>
        <c:axId val="84456960"/>
      </c:barChart>
      <c:catAx>
        <c:axId val="8445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84456960"/>
        <c:crosses val="autoZero"/>
        <c:auto val="1"/>
        <c:lblAlgn val="ctr"/>
        <c:lblOffset val="100"/>
        <c:noMultiLvlLbl val="0"/>
      </c:catAx>
      <c:valAx>
        <c:axId val="8445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445542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8803121684258"/>
          <c:y val="0.18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244680851064"/>
          <c:y val="0.159025779830406"/>
          <c:w val="0.83599290780141799"/>
          <c:h val="0.7477297849788010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Whether well managed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keep updating
15%</a:t>
                    </a:r>
                    <a:endParaRPr lang="en-US" altLang="ja-JP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458870832635302E-3"/>
                  <c:y val="-9.980693519079349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no version info
</a:t>
                    </a:r>
                    <a:r>
                      <a:rPr lang="en-US" altLang="en-US" sz="1400" dirty="0" smtClean="0"/>
                      <a:t>28%</a:t>
                    </a:r>
                    <a:endParaRPr lang="en-US" altLang="ja-JP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z="1400" dirty="0" smtClean="0"/>
                      <a:t>have</a:t>
                    </a:r>
                  </a:p>
                  <a:p>
                    <a:r>
                      <a:rPr lang="en-US" altLang="en-US" sz="1400" dirty="0" smtClean="0"/>
                      <a:t>Version info</a:t>
                    </a:r>
                  </a:p>
                  <a:p>
                    <a:r>
                      <a:rPr lang="en-US" altLang="en-US" sz="1400" dirty="0" smtClean="0"/>
                      <a:t>72%</a:t>
                    </a:r>
                    <a:endParaRPr lang="en-US" alt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ja-JP" baseline="0" dirty="0" smtClean="0"/>
                      <a:t>no update</a:t>
                    </a:r>
                    <a:r>
                      <a:rPr lang="ja-JP" altLang="en-US" dirty="0"/>
                      <a:t>
</a:t>
                    </a:r>
                    <a:r>
                      <a:rPr lang="en-US" altLang="ja-JP" dirty="0"/>
                      <a:t>68%</a:t>
                    </a:r>
                    <a:endParaRPr lang="ja-JP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keep updating</c:v>
                </c:pt>
                <c:pt idx="1">
                  <c:v>reverted</c:v>
                </c:pt>
                <c:pt idx="2">
                  <c:v>other</c:v>
                </c:pt>
                <c:pt idx="3">
                  <c:v>no version info</c:v>
                </c:pt>
                <c:pt idx="4">
                  <c:v>have version info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2</c:v>
                </c:pt>
                <c:pt idx="2">
                  <c:v>20</c:v>
                </c:pt>
                <c:pt idx="3">
                  <c:v>23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0.51444</cdr:x>
      <cdr:y>0.125</cdr:y>
    </cdr:from>
    <cdr:to>
      <cdr:x>0.63944</cdr:x>
      <cdr:y>0.64674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763213" y="152400"/>
          <a:ext cx="914400" cy="636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err="1"/>
            <a:t>z</a:t>
          </a:r>
          <a:r>
            <a:rPr lang="en-US" sz="1800" b="1" dirty="0" err="1" smtClean="0"/>
            <a:t>lib</a:t>
          </a:r>
          <a:r>
            <a:rPr lang="en-US" sz="1800" b="1" dirty="0" smtClean="0"/>
            <a:t> </a:t>
          </a:r>
          <a:r>
            <a:rPr lang="en-US" sz="1800" b="1" dirty="0" smtClean="0"/>
            <a:t>(45)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2ED80-D0EE-47BD-85F8-A8DABBF4FE7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17133-4C01-48CB-BD31-D831A4F2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8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CB5AE-5899-254B-BA40-149C22D8E896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1155-91DD-844B-AE7F-330938E4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5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chemeClr val="bg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404813"/>
            <a:ext cx="638175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99250" y="404813"/>
            <a:ext cx="2193925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50850" y="3213100"/>
            <a:ext cx="61166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  <a:cs typeface="+mn-cs"/>
            </a:endParaRPr>
          </a:p>
        </p:txBody>
      </p:sp>
      <p:pic>
        <p:nvPicPr>
          <p:cNvPr id="9" name="Picture 20" descr="sel-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824538"/>
            <a:ext cx="16240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484438" y="5805488"/>
            <a:ext cx="43926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200" b="1" i="1">
                <a:solidFill>
                  <a:schemeClr val="accent2"/>
                </a:solidFill>
                <a:ea typeface="ＭＳ Ｐゴシック" charset="-128"/>
                <a:cs typeface="+mn-cs"/>
              </a:rPr>
              <a:t>Department of Computer Science, </a:t>
            </a:r>
          </a:p>
          <a:p>
            <a:pPr>
              <a:defRPr/>
            </a:pPr>
            <a:r>
              <a:rPr lang="en-US" altLang="ja-JP" sz="1200" b="1" i="1">
                <a:solidFill>
                  <a:schemeClr val="accent2"/>
                </a:solidFill>
                <a:ea typeface="ＭＳ Ｐゴシック" charset="-128"/>
                <a:cs typeface="+mn-cs"/>
              </a:rPr>
              <a:t>Graduate School of Information Science &amp; Technology,</a:t>
            </a:r>
          </a:p>
          <a:p>
            <a:pPr>
              <a:defRPr/>
            </a:pPr>
            <a:r>
              <a:rPr lang="en-US" altLang="ja-JP" sz="1200" b="1" i="1">
                <a:solidFill>
                  <a:schemeClr val="accent2"/>
                </a:solidFill>
                <a:ea typeface="ＭＳ Ｐゴシック" charset="-128"/>
                <a:cs typeface="+mn-cs"/>
              </a:rPr>
              <a:t>Osaka University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39738" y="3201988"/>
            <a:ext cx="4614862" cy="1254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5054600" y="3201988"/>
            <a:ext cx="1511300" cy="1254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1125538"/>
            <a:ext cx="5781675" cy="1943100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23764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526213"/>
            <a:ext cx="1511300" cy="287337"/>
          </a:xfrm>
        </p:spPr>
        <p:txBody>
          <a:bodyPr/>
          <a:lstStyle>
            <a:lvl1pPr algn="l">
              <a:defRPr/>
            </a:lvl1pPr>
          </a:lstStyle>
          <a:p>
            <a:fld id="{1E988FAC-17BE-9844-97A5-62ABB3C5F6BA}" type="datetime1">
              <a:rPr lang="x-none" smtClean="0"/>
              <a:t>2013/02/11</a:t>
            </a:fld>
            <a:endParaRPr lang="en-US"/>
          </a:p>
        </p:txBody>
      </p:sp>
      <p:sp>
        <p:nvSpPr>
          <p:cNvPr id="14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2087563" y="6526213"/>
            <a:ext cx="4968875" cy="2873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7625" y="6526213"/>
            <a:ext cx="1225550" cy="287337"/>
          </a:xfrm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45A5C-0C5C-1C4D-9DBE-101344050BD6}" type="datetime1">
              <a:rPr lang="x-none" smtClean="0"/>
              <a:t>2013/02/11</a:t>
            </a:fld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115888"/>
            <a:ext cx="2143125" cy="6121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80150" cy="6121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EB83F-B838-614B-8BEC-A80AE45920DF}" type="datetime1">
              <a:rPr lang="x-none" smtClean="0"/>
              <a:t>2013/02/11</a:t>
            </a:fld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3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FB136-6B22-344F-809C-C09211FC9173}" type="datetime1">
              <a:rPr lang="x-none" smtClean="0"/>
              <a:t>2013/02/11</a:t>
            </a:fld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4F7B8-3B7A-2345-A024-A2522887DFDC}" type="datetime1">
              <a:rPr lang="x-none" smtClean="0"/>
              <a:t>2013/02/11</a:t>
            </a:fld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AD364-5529-0548-9BEE-C3E76299BDF3}" type="datetime1">
              <a:rPr lang="x-none" smtClean="0"/>
              <a:t>2013/02/11</a:t>
            </a:fld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5BB08-D3D5-B241-84D5-73D621549F1E}" type="datetime1">
              <a:rPr lang="x-none" smtClean="0"/>
              <a:t>2013/02/11</a:t>
            </a:fld>
            <a:endParaRPr lang="en-US"/>
          </a:p>
        </p:txBody>
      </p:sp>
      <p:sp>
        <p:nvSpPr>
          <p:cNvPr id="9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36D4B-DB0F-004A-962D-3A5D1F270F1D}" type="datetime1">
              <a:rPr lang="x-none" smtClean="0"/>
              <a:t>2013/02/11</a:t>
            </a:fld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E80B8-D4A2-EE44-9BFA-A08929A1D51F}" type="datetime1">
              <a:rPr lang="x-none" smtClean="0"/>
              <a:t>2013/02/11</a:t>
            </a:fld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3ED2-99C2-F546-B53E-FD7B8EF7047B}" type="datetime1">
              <a:rPr lang="x-none" smtClean="0"/>
              <a:t>2013/02/11</a:t>
            </a:fld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97D63-3C1E-4847-8A9F-D4DC1B2E65A5}" type="datetime1">
              <a:rPr lang="x-none" smtClean="0"/>
              <a:t>2013/02/11</a:t>
            </a:fld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37" descr="横線"/>
          <p:cNvSpPr>
            <a:spLocks noChangeArrowheads="1"/>
          </p:cNvSpPr>
          <p:nvPr/>
        </p:nvSpPr>
        <p:spPr bwMode="auto">
          <a:xfrm>
            <a:off x="1908175" y="6588125"/>
            <a:ext cx="6551613" cy="274638"/>
          </a:xfrm>
          <a:prstGeom prst="rect">
            <a:avLst/>
          </a:prstGeom>
          <a:pattFill prst="ltHorz">
            <a:fgClr>
              <a:schemeClr val="bg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7500" y="1052513"/>
            <a:ext cx="6381750" cy="144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9" name="Rectangle 35" descr="横線"/>
          <p:cNvSpPr>
            <a:spLocks noChangeArrowheads="1"/>
          </p:cNvSpPr>
          <p:nvPr/>
        </p:nvSpPr>
        <p:spPr bwMode="auto">
          <a:xfrm>
            <a:off x="6699250" y="1138238"/>
            <a:ext cx="2192338" cy="274637"/>
          </a:xfrm>
          <a:prstGeom prst="rect">
            <a:avLst/>
          </a:prstGeom>
          <a:pattFill prst="ltHorz">
            <a:fgClr>
              <a:schemeClr val="bg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99250" y="1052513"/>
            <a:ext cx="2193925" cy="1444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115888"/>
            <a:ext cx="85740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5693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pic>
        <p:nvPicPr>
          <p:cNvPr id="1032" name="Picture 38" descr="sel-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81750"/>
            <a:ext cx="14081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1835150" y="6608763"/>
            <a:ext cx="668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1000" b="1" i="1">
                <a:solidFill>
                  <a:schemeClr val="accent2"/>
                </a:solidFill>
                <a:ea typeface="ＭＳ Ｐゴシック" charset="-128"/>
                <a:cs typeface="+mn-cs"/>
              </a:rPr>
              <a:t>Department of Computer Science, Graduate School of Information Science &amp; Technology, Osaka University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08725"/>
            <a:ext cx="56165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08725"/>
            <a:ext cx="14144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B81CCF9-E983-8B41-9342-B7C182F738FE}" type="datetime1">
              <a:rPr lang="x-none" smtClean="0"/>
              <a:t>2013/02/11</a:t>
            </a:fld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84950"/>
            <a:ext cx="550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2286D5-9BE1-4DD4-91EF-7847FC8C73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6988175" cy="1943100"/>
          </a:xfrm>
        </p:spPr>
        <p:txBody>
          <a:bodyPr/>
          <a:lstStyle/>
          <a:p>
            <a:r>
              <a:rPr lang="en-US" sz="2400" dirty="0" smtClean="0"/>
              <a:t>An Empirical Study of </a:t>
            </a:r>
            <a:r>
              <a:rPr lang="en-US" sz="2400" dirty="0" smtClean="0"/>
              <a:t>Out-dated </a:t>
            </a:r>
            <a:r>
              <a:rPr lang="en-US" sz="2400" dirty="0" smtClean="0"/>
              <a:t>Third-party Code in Open </a:t>
            </a:r>
            <a:r>
              <a:rPr lang="en-US" sz="2400" dirty="0"/>
              <a:t>S</a:t>
            </a:r>
            <a:r>
              <a:rPr lang="en-US" sz="2400" dirty="0" smtClean="0"/>
              <a:t>ource Software</a:t>
            </a:r>
            <a:endParaRPr 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Pei Xia</a:t>
            </a:r>
          </a:p>
          <a:p>
            <a:pPr algn="r"/>
            <a:r>
              <a:rPr lang="en-US" sz="2800" dirty="0"/>
              <a:t>Inoue Lab</a:t>
            </a:r>
          </a:p>
          <a:p>
            <a:pPr algn="r"/>
            <a:r>
              <a:rPr lang="en-US" sz="2800" dirty="0" smtClean="0"/>
              <a:t>2013/02/12</a:t>
            </a:r>
            <a:endParaRPr 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43860"/>
              </p:ext>
            </p:extLst>
          </p:nvPr>
        </p:nvGraphicFramePr>
        <p:xfrm>
          <a:off x="533400" y="2286001"/>
          <a:ext cx="7467600" cy="201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004"/>
                <a:gridCol w="2955003"/>
                <a:gridCol w="2345593"/>
              </a:tblGrid>
              <a:tr h="256261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History</a:t>
                      </a:r>
                      <a:endParaRPr lang="en-US" dirty="0"/>
                    </a:p>
                  </a:txBody>
                  <a:tcPr/>
                </a:tc>
              </a:tr>
              <a:tr h="549579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zlib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 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1995-current</a:t>
                      </a:r>
                      <a:endParaRPr lang="en-US" dirty="0"/>
                    </a:p>
                  </a:txBody>
                  <a:tcPr/>
                </a:tc>
              </a:tr>
              <a:tr h="549579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libcurl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1999-current</a:t>
                      </a:r>
                      <a:endParaRPr lang="en-US" dirty="0"/>
                    </a:p>
                  </a:txBody>
                  <a:tcPr/>
                </a:tc>
              </a:tr>
              <a:tr h="549579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libpng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1995-current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Result (1/5)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proportion of out-dated 3rd-party code reused in the open source software?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11</a:t>
            </a:fld>
            <a:endParaRPr lang="en-US"/>
          </a:p>
        </p:txBody>
      </p:sp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8459788" y="6661150"/>
            <a:ext cx="550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2286D5-9BE1-4DD4-91EF-7847FC8C73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64068"/>
              </p:ext>
            </p:extLst>
          </p:nvPr>
        </p:nvGraphicFramePr>
        <p:xfrm>
          <a:off x="923925" y="2286000"/>
          <a:ext cx="7315200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580951"/>
              </p:ext>
            </p:extLst>
          </p:nvPr>
        </p:nvGraphicFramePr>
        <p:xfrm>
          <a:off x="735654" y="3505200"/>
          <a:ext cx="9067800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611057"/>
              </p:ext>
            </p:extLst>
          </p:nvPr>
        </p:nvGraphicFramePr>
        <p:xfrm>
          <a:off x="989737" y="4674632"/>
          <a:ext cx="7239000" cy="142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648200" y="4648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</a:t>
            </a:r>
            <a:r>
              <a:rPr lang="en-US" b="1" dirty="0" err="1" smtClean="0"/>
              <a:t>ibpng</a:t>
            </a:r>
            <a:r>
              <a:rPr lang="en-US" b="1" dirty="0" smtClean="0"/>
              <a:t> (50)</a:t>
            </a:r>
            <a:endParaRPr 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6078" y="6293961"/>
            <a:ext cx="391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Reused Versions of 3</a:t>
            </a:r>
            <a:r>
              <a:rPr lang="en-US" b="1" baseline="30000" dirty="0" smtClean="0"/>
              <a:t>rd</a:t>
            </a:r>
            <a:r>
              <a:rPr lang="en-US" b="1" dirty="0" smtClean="0"/>
              <a:t>-party code</a:t>
            </a:r>
            <a:endParaRPr 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 rot="10800000">
            <a:off x="533397" y="2438400"/>
            <a:ext cx="461665" cy="3465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 smtClean="0"/>
              <a:t># Projects using 3</a:t>
            </a:r>
            <a:r>
              <a:rPr lang="en-US" b="1" baseline="30000" dirty="0" smtClean="0"/>
              <a:t>rd</a:t>
            </a:r>
            <a:r>
              <a:rPr lang="en-US" b="1" dirty="0"/>
              <a:t>-</a:t>
            </a:r>
            <a:r>
              <a:rPr lang="en-US" b="1" dirty="0" smtClean="0"/>
              <a:t>party code</a:t>
            </a:r>
            <a:endParaRPr 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1066800" y="6172200"/>
            <a:ext cx="762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04900" y="6025634"/>
            <a:ext cx="2272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Vulnerabilities reported</a:t>
            </a:r>
            <a:endParaRPr kumimoji="1" lang="ja-JP" altLang="en-US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557140" y="6166366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240" y="6019800"/>
            <a:ext cx="2321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Warning from </a:t>
            </a:r>
            <a:r>
              <a:rPr kumimoji="1" lang="en-US" altLang="ja-JP" sz="1600" dirty="0" err="1" smtClean="0"/>
              <a:t>hompage</a:t>
            </a:r>
            <a:endParaRPr kumimoji="1" lang="ja-JP" altLang="en-US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127255" y="6166366"/>
            <a:ext cx="762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65355" y="6019800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No defects reported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79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Result (2/5)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proportion of out-dated 3rd-party code reused in the open source software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73031"/>
              </p:ext>
            </p:extLst>
          </p:nvPr>
        </p:nvGraphicFramePr>
        <p:xfrm>
          <a:off x="914400" y="3124200"/>
          <a:ext cx="7378700" cy="21153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9238"/>
                <a:gridCol w="1524000"/>
                <a:gridCol w="2514600"/>
                <a:gridCol w="1820862"/>
              </a:tblGrid>
              <a:tr h="69622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# investigated projects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# projects contain </a:t>
                      </a:r>
                      <a:r>
                        <a:rPr lang="en-US" sz="1600" u="none" strike="noStrike" dirty="0" smtClean="0">
                          <a:effectLst/>
                        </a:rPr>
                        <a:t>out-dated </a:t>
                      </a:r>
                      <a:r>
                        <a:rPr lang="en-US" sz="1600" u="none" strike="noStrike" dirty="0">
                          <a:effectLst/>
                        </a:rPr>
                        <a:t>3rd-party code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Out-date code Percentage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zlib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31.11%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libcurl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85.71%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libpng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92.00%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68.30%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Result </a:t>
            </a:r>
            <a:r>
              <a:rPr lang="en-US" dirty="0" smtClean="0"/>
              <a:t>(3/5)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potential defects caused by such reuse?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89758"/>
              </p:ext>
            </p:extLst>
          </p:nvPr>
        </p:nvGraphicFramePr>
        <p:xfrm>
          <a:off x="1295400" y="2819400"/>
          <a:ext cx="6477000" cy="17735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2904"/>
                <a:gridCol w="500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zlib</a:t>
                      </a:r>
                      <a:r>
                        <a:rPr lang="en-US" sz="1600" u="none" strike="noStrike" dirty="0">
                          <a:effectLst/>
                        </a:rPr>
                        <a:t> version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Reported defects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v1.1.3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CVE-2002-0059 VU#368819 CA-2002-07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v1.1.4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CVE-2003-0107 VU#142121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v1.2.1 v1.2.2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CVE-2004-0797 VU#238687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v1.2.1 v1.2.2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CVE-2005-2096 VU#680620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v1.2.2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CVE-2005-1849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v1.2.4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Bug Fixed. Update suggestion from project homepage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14400" y="48006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u="none" strike="noStrike" dirty="0" smtClean="0">
                <a:effectLst/>
              </a:rPr>
              <a:t>Example </a:t>
            </a:r>
          </a:p>
          <a:p>
            <a:pPr lvl="1"/>
            <a:r>
              <a:rPr lang="en-US" sz="1600" u="none" strike="noStrike" dirty="0" smtClean="0">
                <a:effectLst/>
              </a:rPr>
              <a:t>CVE-2005-1849:</a:t>
            </a:r>
            <a:r>
              <a:rPr lang="en-US" sz="1600" dirty="0"/>
              <a:t> </a:t>
            </a:r>
            <a:r>
              <a:rPr lang="en-US" sz="1600" dirty="0" err="1"/>
              <a:t>inftrees.h</a:t>
            </a:r>
            <a:r>
              <a:rPr lang="en-US" sz="1600" dirty="0"/>
              <a:t> in </a:t>
            </a:r>
            <a:r>
              <a:rPr lang="en-US" sz="1600" dirty="0" err="1"/>
              <a:t>zlib</a:t>
            </a:r>
            <a:r>
              <a:rPr lang="en-US" sz="1600" dirty="0"/>
              <a:t> 1.2.2 allows remote attackers to cause a denial of service (application crash) via an invalid file that causes a large dynamic tree to be produced.</a:t>
            </a:r>
            <a:r>
              <a:rPr lang="en-US" sz="1600" u="none" strike="noStrike" dirty="0" smtClean="0">
                <a:effectLst/>
              </a:rPr>
              <a:t> </a:t>
            </a:r>
            <a:endParaRPr lang="en-US" sz="1600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Result </a:t>
            </a:r>
            <a:r>
              <a:rPr lang="en-US" dirty="0" smtClean="0"/>
              <a:t>(4/5)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371600"/>
            <a:ext cx="8569325" cy="4824413"/>
          </a:xfrm>
        </p:spPr>
        <p:txBody>
          <a:bodyPr/>
          <a:lstStyle/>
          <a:p>
            <a:r>
              <a:rPr lang="en-US" dirty="0"/>
              <a:t>How do </a:t>
            </a:r>
            <a:r>
              <a:rPr lang="en-US" dirty="0" smtClean="0"/>
              <a:t>user projects manage </a:t>
            </a:r>
            <a:r>
              <a:rPr lang="en-US" dirty="0"/>
              <a:t>those out-dated 3rd-party code?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3542560515"/>
              </p:ext>
            </p:extLst>
          </p:nvPr>
        </p:nvGraphicFramePr>
        <p:xfrm>
          <a:off x="914400" y="1981200"/>
          <a:ext cx="71628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Result </a:t>
            </a:r>
            <a:r>
              <a:rPr lang="en-US" dirty="0" smtClean="0"/>
              <a:t>(5/5</a:t>
            </a:r>
            <a:r>
              <a:rPr lang="en-US" dirty="0"/>
              <a:t>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user projects manage those out-dated 3rd-party code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96 (78.0%) of user projects </a:t>
            </a:r>
            <a:r>
              <a:rPr lang="en-US" dirty="0"/>
              <a:t>reused the third-party code with </a:t>
            </a:r>
            <a:r>
              <a:rPr lang="en-US" dirty="0" smtClean="0"/>
              <a:t>copy and paste </a:t>
            </a:r>
            <a:endParaRPr lang="en-US" dirty="0" smtClean="0"/>
          </a:p>
          <a:p>
            <a:pPr lvl="1"/>
            <a:r>
              <a:rPr lang="en-US" dirty="0" smtClean="0"/>
              <a:t> 6 </a:t>
            </a:r>
            <a:r>
              <a:rPr lang="en-US" dirty="0"/>
              <a:t>(4.9</a:t>
            </a:r>
            <a:r>
              <a:rPr lang="en-US" dirty="0" smtClean="0"/>
              <a:t>%) of user projects </a:t>
            </a:r>
            <a:r>
              <a:rPr lang="en-US" dirty="0"/>
              <a:t>changed directory names or mix the </a:t>
            </a:r>
            <a:r>
              <a:rPr lang="en-US" dirty="0" smtClean="0"/>
              <a:t>third-party code </a:t>
            </a:r>
            <a:r>
              <a:rPr lang="en-US" dirty="0"/>
              <a:t>with other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study, 68.3% </a:t>
            </a:r>
            <a:r>
              <a:rPr lang="en-US" dirty="0" smtClean="0"/>
              <a:t>of open </a:t>
            </a:r>
            <a:r>
              <a:rPr lang="en-US" dirty="0"/>
              <a:t>source software are reusing out-dated third-party </a:t>
            </a:r>
            <a:r>
              <a:rPr lang="en-US" dirty="0" smtClean="0"/>
              <a:t>code which contain critical </a:t>
            </a:r>
            <a:r>
              <a:rPr lang="en-US" dirty="0" smtClean="0"/>
              <a:t>defects. </a:t>
            </a:r>
            <a:endParaRPr lang="en-US" dirty="0" smtClean="0"/>
          </a:p>
          <a:p>
            <a:r>
              <a:rPr lang="en-US" smtClean="0"/>
              <a:t>More </a:t>
            </a:r>
            <a:r>
              <a:rPr lang="en-US" smtClean="0"/>
              <a:t>than </a:t>
            </a:r>
            <a:r>
              <a:rPr lang="en-US" dirty="0"/>
              <a:t>half of the open source projects did not manage </a:t>
            </a:r>
            <a:r>
              <a:rPr lang="en-US" dirty="0" smtClean="0"/>
              <a:t>the third-party code very </a:t>
            </a:r>
            <a:r>
              <a:rPr lang="en-US" dirty="0"/>
              <a:t>well.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3rd-party code manage system</a:t>
            </a:r>
          </a:p>
          <a:p>
            <a:pPr lvl="1"/>
            <a:r>
              <a:rPr lang="en-US" dirty="0" smtClean="0"/>
              <a:t>Version identifying</a:t>
            </a:r>
          </a:p>
          <a:p>
            <a:pPr lvl="1"/>
            <a:r>
              <a:rPr lang="en-US" dirty="0" smtClean="0"/>
              <a:t>Defects prediction</a:t>
            </a:r>
          </a:p>
          <a:p>
            <a:pPr lvl="1"/>
            <a:r>
              <a:rPr lang="en-US" dirty="0" smtClean="0"/>
              <a:t>Automatically Updating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Code in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reuse 3rd-party code from existing open source projects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665" y="5791200"/>
            <a:ext cx="76781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S.Haefliger</a:t>
            </a:r>
            <a:r>
              <a:rPr lang="en-US" sz="1600" dirty="0" smtClean="0"/>
              <a:t>, </a:t>
            </a:r>
            <a:r>
              <a:rPr lang="en-US" sz="1600" dirty="0" err="1" smtClean="0"/>
              <a:t>G.Krogh</a:t>
            </a:r>
            <a:r>
              <a:rPr lang="en-US" sz="1600" dirty="0" smtClean="0"/>
              <a:t>, </a:t>
            </a:r>
            <a:r>
              <a:rPr lang="en-US" sz="1600" dirty="0" err="1" smtClean="0"/>
              <a:t>S.Spaeth</a:t>
            </a:r>
            <a:r>
              <a:rPr lang="en-US" sz="1600" dirty="0" smtClean="0"/>
              <a:t>, 2008. “Code Reuse in Open Source Software”, </a:t>
            </a:r>
          </a:p>
          <a:p>
            <a:r>
              <a:rPr lang="en-US" sz="1600" dirty="0" smtClean="0"/>
              <a:t>Management Science, Vol.54 No.1 Jan.2008</a:t>
            </a:r>
            <a:endParaRPr lang="en-US" sz="1600" dirty="0"/>
          </a:p>
        </p:txBody>
      </p:sp>
      <p:sp>
        <p:nvSpPr>
          <p:cNvPr id="8" name="Cloud 7"/>
          <p:cNvSpPr/>
          <p:nvPr/>
        </p:nvSpPr>
        <p:spPr>
          <a:xfrm>
            <a:off x="2209800" y="2549009"/>
            <a:ext cx="3997805" cy="148959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389365" y="4038600"/>
            <a:ext cx="34443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981200" y="3886200"/>
            <a:ext cx="74423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96502" y="3886200"/>
            <a:ext cx="8804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29200" y="3955139"/>
            <a:ext cx="261327" cy="921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33538" y="41261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reuse</a:t>
            </a:r>
            <a:endParaRPr 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31446" y="2941783"/>
            <a:ext cx="64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zlib</a:t>
            </a:r>
            <a:endParaRPr 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28212" y="2780200"/>
            <a:ext cx="100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libpng</a:t>
            </a:r>
            <a:endParaRPr 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85807" y="3215326"/>
            <a:ext cx="107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libjpeg</a:t>
            </a:r>
            <a:endParaRPr 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19272" y="2757117"/>
            <a:ext cx="11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libxml2</a:t>
            </a:r>
            <a:endParaRPr 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10000" y="31212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389364" y="3373136"/>
            <a:ext cx="124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openssl</a:t>
            </a:r>
            <a:endParaRPr lang="en-US" sz="28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2</a:t>
            </a:fld>
            <a:endParaRPr lang="en-US"/>
          </a:p>
        </p:txBody>
      </p:sp>
      <p:sp>
        <p:nvSpPr>
          <p:cNvPr id="24" name="Can 20"/>
          <p:cNvSpPr/>
          <p:nvPr/>
        </p:nvSpPr>
        <p:spPr>
          <a:xfrm>
            <a:off x="1770826" y="4867275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Can 20"/>
          <p:cNvSpPr/>
          <p:nvPr/>
        </p:nvSpPr>
        <p:spPr>
          <a:xfrm>
            <a:off x="3189238" y="4924142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Can 20"/>
          <p:cNvSpPr/>
          <p:nvPr/>
        </p:nvSpPr>
        <p:spPr>
          <a:xfrm>
            <a:off x="5051503" y="4924142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Can 20"/>
          <p:cNvSpPr/>
          <p:nvPr/>
        </p:nvSpPr>
        <p:spPr>
          <a:xfrm>
            <a:off x="6257513" y="4924142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6363" y="533400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33888" y="540039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96153" y="539890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02163" y="540039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4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Out-dated Third-Party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Third-party </a:t>
            </a:r>
            <a:r>
              <a:rPr lang="en-US" dirty="0" smtClean="0"/>
              <a:t>code </a:t>
            </a:r>
            <a:r>
              <a:rPr lang="en-US" dirty="0"/>
              <a:t>of older versions </a:t>
            </a:r>
            <a:r>
              <a:rPr lang="en-US" dirty="0" smtClean="0"/>
              <a:t>containing known defects such </a:t>
            </a:r>
            <a:r>
              <a:rPr lang="en-US" dirty="0"/>
              <a:t>as software vulnerabilities that should </a:t>
            </a:r>
            <a:r>
              <a:rPr lang="en-US" dirty="0" smtClean="0"/>
              <a:t>be fixed </a:t>
            </a:r>
            <a:r>
              <a:rPr lang="en-US" dirty="0"/>
              <a:t>by </a:t>
            </a:r>
            <a:r>
              <a:rPr lang="en-US" dirty="0" smtClean="0"/>
              <a:t>upgrading them </a:t>
            </a:r>
            <a:r>
              <a:rPr lang="en-US" dirty="0"/>
              <a:t>to a newer version</a:t>
            </a:r>
          </a:p>
        </p:txBody>
      </p:sp>
      <p:cxnSp>
        <p:nvCxnSpPr>
          <p:cNvPr id="26" name="Straight Arrow Connector 25"/>
          <p:cNvCxnSpPr>
            <a:stCxn id="32" idx="2"/>
          </p:cNvCxnSpPr>
          <p:nvPr/>
        </p:nvCxnSpPr>
        <p:spPr>
          <a:xfrm flipH="1">
            <a:off x="3398008" y="4404577"/>
            <a:ext cx="225649" cy="699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0" idx="2"/>
          </p:cNvCxnSpPr>
          <p:nvPr/>
        </p:nvCxnSpPr>
        <p:spPr>
          <a:xfrm flipH="1">
            <a:off x="1829978" y="4394262"/>
            <a:ext cx="445630" cy="709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4" idx="2"/>
          </p:cNvCxnSpPr>
          <p:nvPr/>
        </p:nvCxnSpPr>
        <p:spPr>
          <a:xfrm>
            <a:off x="6571856" y="4382982"/>
            <a:ext cx="362344" cy="721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29200" y="4448157"/>
            <a:ext cx="304800" cy="655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61069" y="44481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reuse</a:t>
            </a:r>
            <a:endParaRPr lang="en-US" sz="1400" dirty="0"/>
          </a:p>
        </p:txBody>
      </p:sp>
      <p:sp>
        <p:nvSpPr>
          <p:cNvPr id="19" name="Can 20"/>
          <p:cNvSpPr/>
          <p:nvPr/>
        </p:nvSpPr>
        <p:spPr>
          <a:xfrm>
            <a:off x="840143" y="3577941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Right Arrow 21"/>
          <p:cNvSpPr/>
          <p:nvPr/>
        </p:nvSpPr>
        <p:spPr>
          <a:xfrm>
            <a:off x="1279117" y="3844500"/>
            <a:ext cx="6866819" cy="2665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2"/>
          <p:cNvCxnSpPr/>
          <p:nvPr/>
        </p:nvCxnSpPr>
        <p:spPr>
          <a:xfrm>
            <a:off x="1718092" y="3844500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3"/>
          <p:cNvCxnSpPr/>
          <p:nvPr/>
        </p:nvCxnSpPr>
        <p:spPr>
          <a:xfrm>
            <a:off x="2293798" y="3840100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4"/>
          <p:cNvCxnSpPr/>
          <p:nvPr/>
        </p:nvCxnSpPr>
        <p:spPr>
          <a:xfrm>
            <a:off x="3626903" y="3823732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5"/>
          <p:cNvCxnSpPr/>
          <p:nvPr/>
        </p:nvCxnSpPr>
        <p:spPr>
          <a:xfrm>
            <a:off x="4958993" y="3847941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6477000" y="3854814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74253" y="4121372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1.0</a:t>
            </a:r>
            <a:endParaRPr lang="en-US" sz="1100" dirty="0"/>
          </a:p>
        </p:txBody>
      </p:sp>
      <p:sp>
        <p:nvSpPr>
          <p:cNvPr id="30" name="TextBox 28"/>
          <p:cNvSpPr txBox="1"/>
          <p:nvPr/>
        </p:nvSpPr>
        <p:spPr>
          <a:xfrm>
            <a:off x="2049959" y="4132652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1.1</a:t>
            </a:r>
            <a:endParaRPr lang="en-US" sz="1100" dirty="0"/>
          </a:p>
        </p:txBody>
      </p:sp>
      <p:sp>
        <p:nvSpPr>
          <p:cNvPr id="32" name="TextBox 29"/>
          <p:cNvSpPr txBox="1"/>
          <p:nvPr/>
        </p:nvSpPr>
        <p:spPr>
          <a:xfrm>
            <a:off x="3398008" y="4142967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1.2</a:t>
            </a:r>
            <a:endParaRPr lang="en-US" sz="1100" dirty="0"/>
          </a:p>
        </p:txBody>
      </p:sp>
      <p:sp>
        <p:nvSpPr>
          <p:cNvPr id="33" name="TextBox 30"/>
          <p:cNvSpPr txBox="1"/>
          <p:nvPr/>
        </p:nvSpPr>
        <p:spPr>
          <a:xfrm>
            <a:off x="4715154" y="4142967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34" name="TextBox 31"/>
          <p:cNvSpPr txBox="1"/>
          <p:nvPr/>
        </p:nvSpPr>
        <p:spPr>
          <a:xfrm>
            <a:off x="6346474" y="412137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2.1</a:t>
            </a:r>
            <a:endParaRPr lang="en-US" sz="1100" dirty="0"/>
          </a:p>
        </p:txBody>
      </p:sp>
      <p:sp>
        <p:nvSpPr>
          <p:cNvPr id="35" name="TextBox 32"/>
          <p:cNvSpPr txBox="1"/>
          <p:nvPr/>
        </p:nvSpPr>
        <p:spPr>
          <a:xfrm>
            <a:off x="7910767" y="4171158"/>
            <a:ext cx="760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37" name="TextBox 34"/>
          <p:cNvSpPr txBox="1"/>
          <p:nvPr/>
        </p:nvSpPr>
        <p:spPr>
          <a:xfrm>
            <a:off x="435683" y="4106658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3rd-party project</a:t>
            </a:r>
            <a:endParaRPr lang="en-US" sz="1100" dirty="0"/>
          </a:p>
        </p:txBody>
      </p:sp>
      <p:pic>
        <p:nvPicPr>
          <p:cNvPr id="38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30" y="3719353"/>
            <a:ext cx="257175" cy="257175"/>
          </a:xfrm>
          <a:prstGeom prst="rect">
            <a:avLst/>
          </a:prstGeom>
        </p:spPr>
      </p:pic>
      <p:pic>
        <p:nvPicPr>
          <p:cNvPr id="39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90" y="3735670"/>
            <a:ext cx="257175" cy="257175"/>
          </a:xfrm>
          <a:prstGeom prst="rect">
            <a:avLst/>
          </a:prstGeom>
        </p:spPr>
      </p:pic>
      <p:pic>
        <p:nvPicPr>
          <p:cNvPr id="40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356" y="3743165"/>
            <a:ext cx="257175" cy="257175"/>
          </a:xfrm>
          <a:prstGeom prst="rect">
            <a:avLst/>
          </a:prstGeom>
        </p:spPr>
      </p:pic>
      <p:sp>
        <p:nvSpPr>
          <p:cNvPr id="41" name="TextBox 44"/>
          <p:cNvSpPr txBox="1"/>
          <p:nvPr/>
        </p:nvSpPr>
        <p:spPr>
          <a:xfrm>
            <a:off x="1687631" y="34186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2" name="TextBox 45"/>
          <p:cNvSpPr txBox="1"/>
          <p:nvPr/>
        </p:nvSpPr>
        <p:spPr>
          <a:xfrm>
            <a:off x="4157376" y="345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6"/>
          <p:cNvSpPr txBox="1"/>
          <p:nvPr/>
        </p:nvSpPr>
        <p:spPr>
          <a:xfrm>
            <a:off x="5811249" y="347138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3</a:t>
            </a:fld>
            <a:endParaRPr lang="en-US"/>
          </a:p>
        </p:txBody>
      </p:sp>
      <p:sp>
        <p:nvSpPr>
          <p:cNvPr id="44" name="Can 20"/>
          <p:cNvSpPr/>
          <p:nvPr/>
        </p:nvSpPr>
        <p:spPr>
          <a:xfrm>
            <a:off x="1644668" y="5221329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80205" y="5688054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46" name="Can 20"/>
          <p:cNvSpPr/>
          <p:nvPr/>
        </p:nvSpPr>
        <p:spPr>
          <a:xfrm>
            <a:off x="3187929" y="5164179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23466" y="5630904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48" name="Can 20"/>
          <p:cNvSpPr/>
          <p:nvPr/>
        </p:nvSpPr>
        <p:spPr>
          <a:xfrm>
            <a:off x="5091226" y="5164179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26763" y="5630904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50" name="Can 20"/>
          <p:cNvSpPr/>
          <p:nvPr/>
        </p:nvSpPr>
        <p:spPr>
          <a:xfrm>
            <a:off x="6689022" y="5154937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24559" y="562166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project</a:t>
            </a:r>
            <a:endParaRPr lang="en-US" sz="1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574400" y="2583863"/>
            <a:ext cx="3521543" cy="834741"/>
          </a:xfrm>
          <a:prstGeom prst="wedgeRoundRectCallout">
            <a:avLst>
              <a:gd name="adj1" fmla="val -35671"/>
              <a:gd name="adj2" fmla="val -194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No Existing Research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75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proportion of out-dated </a:t>
            </a:r>
            <a:r>
              <a:rPr lang="en-US" dirty="0" smtClean="0"/>
              <a:t>3rd-party </a:t>
            </a:r>
            <a:r>
              <a:rPr lang="en-US" dirty="0"/>
              <a:t>code reused in the open </a:t>
            </a:r>
            <a:r>
              <a:rPr lang="en-US" dirty="0" smtClean="0"/>
              <a:t>source software?</a:t>
            </a:r>
          </a:p>
          <a:p>
            <a:r>
              <a:rPr lang="en-US" dirty="0"/>
              <a:t>What are the potential defects </a:t>
            </a:r>
            <a:r>
              <a:rPr lang="en-US" dirty="0" smtClean="0"/>
              <a:t>caused </a:t>
            </a:r>
            <a:r>
              <a:rPr lang="en-US" dirty="0"/>
              <a:t>by such reuse</a:t>
            </a:r>
            <a:r>
              <a:rPr lang="en-US" dirty="0" smtClean="0"/>
              <a:t>?</a:t>
            </a:r>
          </a:p>
          <a:p>
            <a:r>
              <a:rPr lang="en-US" dirty="0"/>
              <a:t>How do </a:t>
            </a:r>
            <a:r>
              <a:rPr lang="en-US" dirty="0" smtClean="0"/>
              <a:t>user projects manage </a:t>
            </a:r>
            <a:r>
              <a:rPr lang="en-US" dirty="0"/>
              <a:t>those out-dated </a:t>
            </a:r>
            <a:r>
              <a:rPr lang="en-US" dirty="0" smtClean="0"/>
              <a:t>3rd-party </a:t>
            </a:r>
            <a:r>
              <a:rPr lang="en-US" dirty="0"/>
              <a:t>code?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363" y="5486399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helpful in understanding OSS reuse activities, evaluating the quality of OSS and </a:t>
            </a:r>
            <a:r>
              <a:rPr lang="en-US" sz="2400" dirty="0"/>
              <a:t>predicting some </a:t>
            </a:r>
            <a:r>
              <a:rPr lang="en-US" sz="2400" dirty="0" smtClean="0"/>
              <a:t>of the </a:t>
            </a:r>
            <a:r>
              <a:rPr lang="en-US" sz="2400" dirty="0"/>
              <a:t>potential defects</a:t>
            </a:r>
          </a:p>
        </p:txBody>
      </p:sp>
      <p:sp>
        <p:nvSpPr>
          <p:cNvPr id="5" name="下矢印 4"/>
          <p:cNvSpPr/>
          <p:nvPr/>
        </p:nvSpPr>
        <p:spPr>
          <a:xfrm>
            <a:off x="4257163" y="4953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Approach Overview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5</a:t>
            </a:fld>
            <a:endParaRPr lang="en-US"/>
          </a:p>
        </p:txBody>
      </p:sp>
      <p:sp>
        <p:nvSpPr>
          <p:cNvPr id="17" name="Can 20"/>
          <p:cNvSpPr/>
          <p:nvPr/>
        </p:nvSpPr>
        <p:spPr>
          <a:xfrm>
            <a:off x="931906" y="2321575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rep</a:t>
            </a:r>
            <a:endParaRPr lang="en-US" sz="1050" dirty="0"/>
          </a:p>
        </p:txBody>
      </p:sp>
      <p:sp>
        <p:nvSpPr>
          <p:cNvPr id="18" name="Right Arrow 21"/>
          <p:cNvSpPr/>
          <p:nvPr/>
        </p:nvSpPr>
        <p:spPr>
          <a:xfrm>
            <a:off x="1370880" y="2588134"/>
            <a:ext cx="6866819" cy="2665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22"/>
          <p:cNvCxnSpPr/>
          <p:nvPr/>
        </p:nvCxnSpPr>
        <p:spPr>
          <a:xfrm>
            <a:off x="1809855" y="2588134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23"/>
          <p:cNvCxnSpPr/>
          <p:nvPr/>
        </p:nvCxnSpPr>
        <p:spPr>
          <a:xfrm>
            <a:off x="2385561" y="2583734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4"/>
          <p:cNvCxnSpPr/>
          <p:nvPr/>
        </p:nvCxnSpPr>
        <p:spPr>
          <a:xfrm>
            <a:off x="3718666" y="2567366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5"/>
          <p:cNvCxnSpPr/>
          <p:nvPr/>
        </p:nvCxnSpPr>
        <p:spPr>
          <a:xfrm>
            <a:off x="5050756" y="2591575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6"/>
          <p:cNvCxnSpPr/>
          <p:nvPr/>
        </p:nvCxnSpPr>
        <p:spPr>
          <a:xfrm>
            <a:off x="6568763" y="2598448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7"/>
          <p:cNvSpPr txBox="1"/>
          <p:nvPr/>
        </p:nvSpPr>
        <p:spPr>
          <a:xfrm>
            <a:off x="1566016" y="2865006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1.0</a:t>
            </a:r>
            <a:endParaRPr lang="en-US" sz="1100" dirty="0"/>
          </a:p>
        </p:txBody>
      </p:sp>
      <p:sp>
        <p:nvSpPr>
          <p:cNvPr id="25" name="TextBox 28"/>
          <p:cNvSpPr txBox="1"/>
          <p:nvPr/>
        </p:nvSpPr>
        <p:spPr>
          <a:xfrm>
            <a:off x="2141722" y="2876286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1.1</a:t>
            </a:r>
            <a:endParaRPr lang="en-US" sz="1100" dirty="0"/>
          </a:p>
        </p:txBody>
      </p:sp>
      <p:sp>
        <p:nvSpPr>
          <p:cNvPr id="26" name="TextBox 29"/>
          <p:cNvSpPr txBox="1"/>
          <p:nvPr/>
        </p:nvSpPr>
        <p:spPr>
          <a:xfrm>
            <a:off x="3489771" y="2886601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1.2</a:t>
            </a:r>
            <a:endParaRPr lang="en-US" sz="1100" dirty="0"/>
          </a:p>
        </p:txBody>
      </p:sp>
      <p:sp>
        <p:nvSpPr>
          <p:cNvPr id="27" name="TextBox 30"/>
          <p:cNvSpPr txBox="1"/>
          <p:nvPr/>
        </p:nvSpPr>
        <p:spPr>
          <a:xfrm>
            <a:off x="4806917" y="2886601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28" name="TextBox 31"/>
          <p:cNvSpPr txBox="1"/>
          <p:nvPr/>
        </p:nvSpPr>
        <p:spPr>
          <a:xfrm>
            <a:off x="6438237" y="286500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2.1</a:t>
            </a:r>
            <a:endParaRPr lang="en-US" sz="1100" dirty="0"/>
          </a:p>
        </p:txBody>
      </p:sp>
      <p:sp>
        <p:nvSpPr>
          <p:cNvPr id="29" name="TextBox 32"/>
          <p:cNvSpPr txBox="1"/>
          <p:nvPr/>
        </p:nvSpPr>
        <p:spPr>
          <a:xfrm>
            <a:off x="8002530" y="2914792"/>
            <a:ext cx="760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30" name="TextBox 34"/>
          <p:cNvSpPr txBox="1"/>
          <p:nvPr/>
        </p:nvSpPr>
        <p:spPr>
          <a:xfrm>
            <a:off x="395131" y="2829398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3rd-party project</a:t>
            </a:r>
            <a:endParaRPr lang="en-US" sz="1100" dirty="0"/>
          </a:p>
        </p:txBody>
      </p:sp>
      <p:pic>
        <p:nvPicPr>
          <p:cNvPr id="3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93" y="2462987"/>
            <a:ext cx="257175" cy="257175"/>
          </a:xfrm>
          <a:prstGeom prst="rect">
            <a:avLst/>
          </a:prstGeom>
        </p:spPr>
      </p:pic>
      <p:pic>
        <p:nvPicPr>
          <p:cNvPr id="3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53" y="2479304"/>
            <a:ext cx="257175" cy="257175"/>
          </a:xfrm>
          <a:prstGeom prst="rect">
            <a:avLst/>
          </a:prstGeom>
        </p:spPr>
      </p:pic>
      <p:pic>
        <p:nvPicPr>
          <p:cNvPr id="3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19" y="2486799"/>
            <a:ext cx="257175" cy="257175"/>
          </a:xfrm>
          <a:prstGeom prst="rect">
            <a:avLst/>
          </a:prstGeom>
        </p:spPr>
      </p:pic>
      <p:sp>
        <p:nvSpPr>
          <p:cNvPr id="34" name="TextBox 45"/>
          <p:cNvSpPr txBox="1"/>
          <p:nvPr/>
        </p:nvSpPr>
        <p:spPr>
          <a:xfrm>
            <a:off x="4307735" y="2240338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46"/>
          <p:cNvSpPr txBox="1"/>
          <p:nvPr/>
        </p:nvSpPr>
        <p:spPr>
          <a:xfrm>
            <a:off x="5966995" y="2254571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45"/>
          <p:cNvSpPr txBox="1"/>
          <p:nvPr/>
        </p:nvSpPr>
        <p:spPr>
          <a:xfrm>
            <a:off x="1845869" y="2209800"/>
            <a:ext cx="44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bug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雲 5"/>
          <p:cNvSpPr/>
          <p:nvPr/>
        </p:nvSpPr>
        <p:spPr>
          <a:xfrm>
            <a:off x="2935855" y="4389283"/>
            <a:ext cx="2918995" cy="136436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4491" y="1896907"/>
            <a:ext cx="34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1.Defects Information Collection</a:t>
            </a:r>
            <a:endParaRPr 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1447800" y="3148211"/>
            <a:ext cx="2061690" cy="1241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807509" y="3657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2.Projects Searching</a:t>
            </a:r>
            <a:endParaRPr 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1791664" y="3191791"/>
            <a:ext cx="54205" cy="83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2385561" y="3148211"/>
            <a:ext cx="1" cy="878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742522" y="3191791"/>
            <a:ext cx="0" cy="7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5086771" y="3303948"/>
            <a:ext cx="17096" cy="722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6612935" y="3240029"/>
            <a:ext cx="0" cy="786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798763" y="3587571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3.Version Identifying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2" y="4822831"/>
            <a:ext cx="613139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80" y="4840299"/>
            <a:ext cx="613139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40" y="4852067"/>
            <a:ext cx="613139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93" y="4873088"/>
            <a:ext cx="613139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58" y="4881031"/>
            <a:ext cx="613139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1471862" y="5867400"/>
            <a:ext cx="402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4.Management Information Collection</a:t>
            </a:r>
            <a:endParaRPr lang="en-US" dirty="0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1714490" y="4560315"/>
            <a:ext cx="1" cy="22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362199" y="4572000"/>
            <a:ext cx="1" cy="22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3733799" y="4654371"/>
            <a:ext cx="1" cy="22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5105400" y="4638675"/>
            <a:ext cx="1" cy="22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6629399" y="4648200"/>
            <a:ext cx="1" cy="22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an 20"/>
          <p:cNvSpPr/>
          <p:nvPr/>
        </p:nvSpPr>
        <p:spPr>
          <a:xfrm>
            <a:off x="3480445" y="4761012"/>
            <a:ext cx="293325" cy="34424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Can 20"/>
          <p:cNvSpPr/>
          <p:nvPr/>
        </p:nvSpPr>
        <p:spPr>
          <a:xfrm>
            <a:off x="3903516" y="5180018"/>
            <a:ext cx="293325" cy="34424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0" name="Can 20"/>
          <p:cNvSpPr/>
          <p:nvPr/>
        </p:nvSpPr>
        <p:spPr>
          <a:xfrm>
            <a:off x="4196841" y="4648200"/>
            <a:ext cx="293325" cy="34424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1" name="Can 20"/>
          <p:cNvSpPr/>
          <p:nvPr/>
        </p:nvSpPr>
        <p:spPr>
          <a:xfrm>
            <a:off x="5226506" y="4865008"/>
            <a:ext cx="293325" cy="34424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Can 20"/>
          <p:cNvSpPr/>
          <p:nvPr/>
        </p:nvSpPr>
        <p:spPr>
          <a:xfrm>
            <a:off x="4652528" y="5105258"/>
            <a:ext cx="293325" cy="34424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187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5 -0.00046 -0.025 -0.00046 -0.0375 -0.00139 C -0.05261 -0.00255 -0.06719 -0.01019 -0.08229 -0.0125 C -0.09149 -0.01736 -0.08368 -0.01389 -0.09688 -0.01667 C -0.10191 -0.01759 -0.10643 -0.02153 -0.11146 -0.02222 C -0.11667 -0.02292 -0.12188 -0.02315 -0.12708 -0.02361 C -0.13906 -0.02755 -0.15156 -0.0294 -0.16354 -0.03333 C -0.17274 -0.03634 -0.18125 -0.03912 -0.19063 -0.04028 C -0.20643 -0.0456 -0.22274 -0.04676 -0.23854 -0.05278 C -0.23958 -0.05324 -0.24063 -0.05347 -0.24167 -0.05417 C -0.24445 -0.05579 -0.24705 -0.05833 -0.25 -0.05972 C -0.2566 -0.06273 -0.26302 -0.06458 -0.26979 -0.06667 C -0.27222 -0.06736 -0.27465 -0.06852 -0.27708 -0.06944 C -0.27813 -0.06991 -0.28021 -0.07083 -0.28021 -0.07083 " pathEditMode="relative" ptsTypes="fffffffffffffA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-0.00371 -0.02465 -0.01528 -0.0375 -0.02222 C -0.0559 -0.03195 -0.07361 -0.04375 -0.09166 -0.05417 C -0.096 -0.05672 -0.10399 -0.06389 -0.10729 -0.06528 C -0.11597 -0.06922 -0.11163 -0.06644 -0.11979 -0.07361 C -0.12257 -0.07593 -0.12604 -0.08056 -0.12916 -0.08195 C -0.13125 -0.08287 -0.13541 -0.08472 -0.13541 -0.08472 " pathEditMode="relative" ptsTypes="ffffffA">
                                      <p:cBhvr>
                                        <p:cTn id="1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C -0.00469 -0.00139 -0.00677 -0.00347 -0.01094 -0.00555 C -0.01337 -0.00694 -0.01875 -0.00833 -0.01875 -0.0081 C -0.02483 -0.01458 -0.03264 -0.01643 -0.03941 -0.02037 C -0.05937 -0.03218 -0.07934 -0.04491 -0.10052 -0.05162 C -0.10816 -0.0588 -0.11753 -0.06412 -0.12604 -0.06921 C -0.13021 -0.0713 -0.13385 -0.07546 -0.13785 -0.07731 C -0.13993 -0.07801 -0.14375 -0.07986 -0.14375 -0.07963 C -0.14844 -0.08472 -0.15399 -0.08958 -0.15955 -0.09213 C -0.16302 -0.0956 -0.1658 -0.09745 -0.16944 -0.10023 C -0.17153 -0.10185 -0.17535 -0.10555 -0.17535 -0.10532 C -0.17778 -0.11088 -0.17639 -0.10856 -0.17917 -0.11227 " pathEditMode="relative" rAng="0" ptsTypes="fffffffffff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562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C 0.00156 -0.01944 0.0052 -0.0368 0.00955 -0.05532 C 0.01163 -0.06435 0.01076 -0.06805 0.01493 -0.075 C 0.01701 -0.08379 0.02257 -0.09097 0.02586 -0.09953 C 0.0302 -0.11088 0.0335 -0.12384 0.0335 -0.13611 " pathEditMode="relative" rAng="0" ptsTypes="ffffA">
                                      <p:cBhvr>
                                        <p:cTn id="1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80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0.00938 -0.00277 0.01719 -0.00902 0.02674 -0.01088 C 0.03212 -0.01504 0.03976 -0.01782 0.04636 -0.01898 C 0.05052 -0.02245 0.05452 -0.02384 0.05972 -0.025 C 0.07483 -0.03379 0.0915 -0.03518 0.10712 -0.04166 C 0.11823 -0.04606 0.12882 -0.05 0.14028 -0.05347 C 0.15382 -0.0574 0.16406 -0.07037 0.17726 -0.07361 C 0.18229 -0.07731 0.18768 -0.08055 0.19288 -0.08426 C 0.19844 -0.08819 0.20417 -0.09375 0.21042 -0.09606 C 0.21858 -0.10324 0.20972 -0.09676 0.2217 -0.10092 C 0.22309 -0.10115 0.22379 -0.10254 0.22483 -0.10324 C 0.22622 -0.10393 0.22761 -0.10486 0.229 -0.10555 C 0.22986 -0.10601 0.23108 -0.10625 0.23212 -0.10671 C 0.23733 -0.11018 0.24167 -0.11412 0.2474 -0.1162 C 0.25278 -0.12245 0.26059 -0.12546 0.26615 -0.13171 C 0.2691 -0.13495 0.27222 -0.13842 0.27552 -0.1412 C 0.28212 -0.14699 0.2816 -0.14305 0.2816 -0.14699 " pathEditMode="relative" rAng="0" ptsTypes="ffffffffffffffffA">
                                      <p:cBhvr>
                                        <p:cTn id="1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6" grpId="0" animBg="1"/>
      <p:bldP spid="6" grpId="1" animBg="1"/>
      <p:bldP spid="7" grpId="0"/>
      <p:bldP spid="7" grpId="1"/>
      <p:bldP spid="45" grpId="0"/>
      <p:bldP spid="45" grpId="1"/>
      <p:bldP spid="57" grpId="0"/>
      <p:bldP spid="57" grpId="1"/>
      <p:bldP spid="57" grpId="2"/>
      <p:bldP spid="57" grpId="3"/>
      <p:bldP spid="68" grpId="0"/>
      <p:bldP spid="52" grpId="0" animBg="1"/>
      <p:bldP spid="52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115888"/>
            <a:ext cx="9207500" cy="865187"/>
          </a:xfrm>
        </p:spPr>
        <p:txBody>
          <a:bodyPr/>
          <a:lstStyle/>
          <a:p>
            <a:r>
              <a:rPr lang="en-US" dirty="0" smtClean="0"/>
              <a:t>Step 1 : Defects Information Collection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/>
              <a:t>page announcement</a:t>
            </a:r>
          </a:p>
          <a:p>
            <a:r>
              <a:rPr lang="en-US" dirty="0" smtClean="0"/>
              <a:t>National </a:t>
            </a:r>
            <a:r>
              <a:rPr lang="en-US" dirty="0"/>
              <a:t>Vulnerability </a:t>
            </a:r>
            <a:r>
              <a:rPr lang="en-US" dirty="0" smtClean="0"/>
              <a:t>Database</a:t>
            </a:r>
            <a:r>
              <a:rPr lang="en-US" baseline="30000" dirty="0" smtClean="0"/>
              <a:t>[2]</a:t>
            </a:r>
            <a:endParaRPr lang="en-US" dirty="0"/>
          </a:p>
          <a:p>
            <a:pPr lvl="1"/>
            <a:r>
              <a:rPr lang="en-US" dirty="0"/>
              <a:t>The U.S. Government repository of standards based vulnerability management data </a:t>
            </a:r>
            <a:endParaRPr lang="en-US" dirty="0" smtClean="0"/>
          </a:p>
          <a:p>
            <a:pPr lvl="2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57925"/>
            <a:ext cx="3808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/>
              <a:t>2</a:t>
            </a:r>
            <a:r>
              <a:rPr lang="en-US" sz="1200" dirty="0" smtClean="0"/>
              <a:t>] National Vulnerability </a:t>
            </a:r>
            <a:r>
              <a:rPr lang="en-US" sz="1200" dirty="0" err="1" smtClean="0"/>
              <a:t>Database</a:t>
            </a:r>
            <a:r>
              <a:rPr lang="en-US" sz="1200" baseline="30000" dirty="0" err="1" smtClean="0"/>
              <a:t>,</a:t>
            </a:r>
            <a:r>
              <a:rPr lang="en-US" sz="1200" dirty="0" err="1" smtClean="0"/>
              <a:t>http</a:t>
            </a:r>
            <a:r>
              <a:rPr lang="en-US" sz="1200" dirty="0" smtClean="0"/>
              <a:t>://nvd.nist.gov/</a:t>
            </a:r>
            <a:endParaRPr lang="en-US" sz="1200" dirty="0"/>
          </a:p>
        </p:txBody>
      </p:sp>
      <p:pic>
        <p:nvPicPr>
          <p:cNvPr id="5121" name="Picture 1" descr="C:\Users\peixia\AppData\Roaming\Tencent\Users\172220884\QQ\WinTemp\RichOle\9PE1$U2J$QTYY@]){8(IV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324600" cy="4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peixia\AppData\Roaming\Tencent\Users\172220884\QQ\WinTemp\RichOle\9PE1$U2J$QTYY@]){8(IV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2863811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03155"/>
            <a:ext cx="2550858" cy="19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29" y="1943100"/>
            <a:ext cx="56388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: Projects Searching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OpenCCFinder</a:t>
            </a:r>
            <a:r>
              <a:rPr lang="en-US" baseline="30000" dirty="0" smtClean="0"/>
              <a:t>[3]</a:t>
            </a:r>
            <a:r>
              <a:rPr lang="en-US" dirty="0" smtClean="0"/>
              <a:t> to Search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45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14400" y="603878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/>
              <a:t>3</a:t>
            </a:r>
            <a:r>
              <a:rPr lang="en-US" sz="1200" dirty="0" smtClean="0"/>
              <a:t>] </a:t>
            </a:r>
            <a:r>
              <a:rPr lang="en-US" sz="1200" dirty="0"/>
              <a:t>P. Xia, Y. </a:t>
            </a:r>
            <a:r>
              <a:rPr lang="en-US" sz="1200" dirty="0" err="1"/>
              <a:t>Manabe</a:t>
            </a:r>
            <a:r>
              <a:rPr lang="en-US" sz="1200" dirty="0"/>
              <a:t>, N. Yoshida, and K. Inoue. Development of a code clone </a:t>
            </a:r>
            <a:r>
              <a:rPr lang="en-US" sz="1200" dirty="0" smtClean="0"/>
              <a:t>search tool </a:t>
            </a:r>
            <a:r>
              <a:rPr lang="en-US" sz="1200" dirty="0"/>
              <a:t>for open source repositories. Technical report, IPSJ SIG Technical Reports, </a:t>
            </a:r>
            <a:r>
              <a:rPr lang="en-US" sz="1200" dirty="0" smtClean="0"/>
              <a:t>Vol.2011-SE-174, No2 ,pp.1-8, 2011.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16"/>
          <p:cNvSpPr txBox="1"/>
          <p:nvPr/>
        </p:nvSpPr>
        <p:spPr>
          <a:xfrm>
            <a:off x="6712036" y="205838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v2.1</a:t>
            </a:r>
            <a:endParaRPr lang="en-US" sz="11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 </a:t>
            </a:r>
            <a:r>
              <a:rPr lang="en-US" dirty="0"/>
              <a:t>: Version Identifying </a:t>
            </a:r>
          </a:p>
        </p:txBody>
      </p:sp>
      <p:sp>
        <p:nvSpPr>
          <p:cNvPr id="7" name="Can 3"/>
          <p:cNvSpPr/>
          <p:nvPr/>
        </p:nvSpPr>
        <p:spPr>
          <a:xfrm>
            <a:off x="674140" y="1505271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rep</a:t>
            </a:r>
            <a:endParaRPr lang="en-US" sz="1050" dirty="0"/>
          </a:p>
        </p:txBody>
      </p:sp>
      <p:sp>
        <p:nvSpPr>
          <p:cNvPr id="8" name="Right Arrow 5"/>
          <p:cNvSpPr/>
          <p:nvPr/>
        </p:nvSpPr>
        <p:spPr>
          <a:xfrm>
            <a:off x="1113114" y="1771830"/>
            <a:ext cx="6866819" cy="2665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7"/>
          <p:cNvCxnSpPr/>
          <p:nvPr/>
        </p:nvCxnSpPr>
        <p:spPr>
          <a:xfrm>
            <a:off x="1552089" y="1771830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27795" y="1767430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07860" y="1759591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92990" y="1775271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93797" y="1752600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8250" y="2048702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1.0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3956" y="2059982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1.1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464021" y="2070297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1.2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549151" y="2070297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</a:t>
            </a:r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8148" y="2336825"/>
            <a:ext cx="487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V2.1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7744764" y="2098488"/>
            <a:ext cx="760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25" name="TextBox 68"/>
          <p:cNvSpPr txBox="1"/>
          <p:nvPr/>
        </p:nvSpPr>
        <p:spPr>
          <a:xfrm>
            <a:off x="101154" y="2089698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Third-party project</a:t>
            </a:r>
            <a:endParaRPr lang="en-US" sz="1100" dirty="0"/>
          </a:p>
        </p:txBody>
      </p:sp>
      <p:sp>
        <p:nvSpPr>
          <p:cNvPr id="26" name="Snip Single Corner Rectangle 111"/>
          <p:cNvSpPr/>
          <p:nvPr/>
        </p:nvSpPr>
        <p:spPr>
          <a:xfrm>
            <a:off x="1428762" y="227470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112"/>
          <p:cNvCxnSpPr/>
          <p:nvPr/>
        </p:nvCxnSpPr>
        <p:spPr>
          <a:xfrm>
            <a:off x="1483382" y="234298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3"/>
          <p:cNvCxnSpPr/>
          <p:nvPr/>
        </p:nvCxnSpPr>
        <p:spPr>
          <a:xfrm>
            <a:off x="1499232" y="241345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4"/>
          <p:cNvCxnSpPr/>
          <p:nvPr/>
        </p:nvCxnSpPr>
        <p:spPr>
          <a:xfrm>
            <a:off x="1499232" y="248172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111"/>
          <p:cNvSpPr/>
          <p:nvPr/>
        </p:nvSpPr>
        <p:spPr>
          <a:xfrm>
            <a:off x="1449255" y="2360819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112"/>
          <p:cNvCxnSpPr/>
          <p:nvPr/>
        </p:nvCxnSpPr>
        <p:spPr>
          <a:xfrm>
            <a:off x="1503875" y="242909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3"/>
          <p:cNvCxnSpPr/>
          <p:nvPr/>
        </p:nvCxnSpPr>
        <p:spPr>
          <a:xfrm>
            <a:off x="1519725" y="249956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4"/>
          <p:cNvCxnSpPr/>
          <p:nvPr/>
        </p:nvCxnSpPr>
        <p:spPr>
          <a:xfrm>
            <a:off x="1519725" y="256783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nip Single Corner Rectangle 111"/>
          <p:cNvSpPr/>
          <p:nvPr/>
        </p:nvSpPr>
        <p:spPr>
          <a:xfrm>
            <a:off x="1448071" y="2434134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112"/>
          <p:cNvCxnSpPr/>
          <p:nvPr/>
        </p:nvCxnSpPr>
        <p:spPr>
          <a:xfrm>
            <a:off x="1502691" y="250240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13"/>
          <p:cNvCxnSpPr/>
          <p:nvPr/>
        </p:nvCxnSpPr>
        <p:spPr>
          <a:xfrm>
            <a:off x="1518541" y="257287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14"/>
          <p:cNvCxnSpPr/>
          <p:nvPr/>
        </p:nvCxnSpPr>
        <p:spPr>
          <a:xfrm>
            <a:off x="1518541" y="264115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nip Single Corner Rectangle 111"/>
          <p:cNvSpPr/>
          <p:nvPr/>
        </p:nvSpPr>
        <p:spPr>
          <a:xfrm>
            <a:off x="1438368" y="253621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112"/>
          <p:cNvCxnSpPr/>
          <p:nvPr/>
        </p:nvCxnSpPr>
        <p:spPr>
          <a:xfrm>
            <a:off x="1492988" y="260449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13"/>
          <p:cNvCxnSpPr/>
          <p:nvPr/>
        </p:nvCxnSpPr>
        <p:spPr>
          <a:xfrm>
            <a:off x="1508838" y="267496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14"/>
          <p:cNvCxnSpPr/>
          <p:nvPr/>
        </p:nvCxnSpPr>
        <p:spPr>
          <a:xfrm>
            <a:off x="1508838" y="274323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nip Single Corner Rectangle 111"/>
          <p:cNvSpPr/>
          <p:nvPr/>
        </p:nvSpPr>
        <p:spPr>
          <a:xfrm>
            <a:off x="1964021" y="2272736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112"/>
          <p:cNvCxnSpPr/>
          <p:nvPr/>
        </p:nvCxnSpPr>
        <p:spPr>
          <a:xfrm>
            <a:off x="2018641" y="234101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13"/>
          <p:cNvCxnSpPr/>
          <p:nvPr/>
        </p:nvCxnSpPr>
        <p:spPr>
          <a:xfrm>
            <a:off x="2034491" y="241148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14"/>
          <p:cNvCxnSpPr/>
          <p:nvPr/>
        </p:nvCxnSpPr>
        <p:spPr>
          <a:xfrm>
            <a:off x="2034491" y="247975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Snip Single Corner Rectangle 111"/>
          <p:cNvSpPr/>
          <p:nvPr/>
        </p:nvSpPr>
        <p:spPr>
          <a:xfrm>
            <a:off x="1984514" y="2358850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112"/>
          <p:cNvCxnSpPr/>
          <p:nvPr/>
        </p:nvCxnSpPr>
        <p:spPr>
          <a:xfrm>
            <a:off x="2039134" y="242712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13"/>
          <p:cNvCxnSpPr/>
          <p:nvPr/>
        </p:nvCxnSpPr>
        <p:spPr>
          <a:xfrm>
            <a:off x="2054984" y="249759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4"/>
          <p:cNvCxnSpPr/>
          <p:nvPr/>
        </p:nvCxnSpPr>
        <p:spPr>
          <a:xfrm>
            <a:off x="2054984" y="256587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nip Single Corner Rectangle 111"/>
          <p:cNvSpPr/>
          <p:nvPr/>
        </p:nvSpPr>
        <p:spPr>
          <a:xfrm>
            <a:off x="1983330" y="243216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112"/>
          <p:cNvCxnSpPr/>
          <p:nvPr/>
        </p:nvCxnSpPr>
        <p:spPr>
          <a:xfrm>
            <a:off x="2037950" y="250044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13"/>
          <p:cNvCxnSpPr/>
          <p:nvPr/>
        </p:nvCxnSpPr>
        <p:spPr>
          <a:xfrm>
            <a:off x="2053800" y="257091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14"/>
          <p:cNvCxnSpPr/>
          <p:nvPr/>
        </p:nvCxnSpPr>
        <p:spPr>
          <a:xfrm>
            <a:off x="2053800" y="263918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Snip Single Corner Rectangle 111"/>
          <p:cNvSpPr/>
          <p:nvPr/>
        </p:nvSpPr>
        <p:spPr>
          <a:xfrm>
            <a:off x="1973627" y="2534246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112"/>
          <p:cNvCxnSpPr/>
          <p:nvPr/>
        </p:nvCxnSpPr>
        <p:spPr>
          <a:xfrm>
            <a:off x="2028247" y="260252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13"/>
          <p:cNvCxnSpPr/>
          <p:nvPr/>
        </p:nvCxnSpPr>
        <p:spPr>
          <a:xfrm>
            <a:off x="2044097" y="267299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14"/>
          <p:cNvCxnSpPr/>
          <p:nvPr/>
        </p:nvCxnSpPr>
        <p:spPr>
          <a:xfrm>
            <a:off x="2044097" y="274126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Snip Single Corner Rectangle 111"/>
          <p:cNvSpPr/>
          <p:nvPr/>
        </p:nvSpPr>
        <p:spPr>
          <a:xfrm>
            <a:off x="2609593" y="227470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112"/>
          <p:cNvCxnSpPr/>
          <p:nvPr/>
        </p:nvCxnSpPr>
        <p:spPr>
          <a:xfrm>
            <a:off x="2664213" y="234298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13"/>
          <p:cNvCxnSpPr/>
          <p:nvPr/>
        </p:nvCxnSpPr>
        <p:spPr>
          <a:xfrm>
            <a:off x="2680063" y="241345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14"/>
          <p:cNvCxnSpPr/>
          <p:nvPr/>
        </p:nvCxnSpPr>
        <p:spPr>
          <a:xfrm>
            <a:off x="2680063" y="248172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Snip Single Corner Rectangle 111"/>
          <p:cNvSpPr/>
          <p:nvPr/>
        </p:nvSpPr>
        <p:spPr>
          <a:xfrm>
            <a:off x="2630086" y="2360819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112"/>
          <p:cNvCxnSpPr/>
          <p:nvPr/>
        </p:nvCxnSpPr>
        <p:spPr>
          <a:xfrm>
            <a:off x="2684706" y="242909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13"/>
          <p:cNvCxnSpPr/>
          <p:nvPr/>
        </p:nvCxnSpPr>
        <p:spPr>
          <a:xfrm>
            <a:off x="2700556" y="249956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14"/>
          <p:cNvCxnSpPr/>
          <p:nvPr/>
        </p:nvCxnSpPr>
        <p:spPr>
          <a:xfrm>
            <a:off x="2700556" y="256783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Snip Single Corner Rectangle 111"/>
          <p:cNvSpPr/>
          <p:nvPr/>
        </p:nvSpPr>
        <p:spPr>
          <a:xfrm>
            <a:off x="2628902" y="2434134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112"/>
          <p:cNvCxnSpPr/>
          <p:nvPr/>
        </p:nvCxnSpPr>
        <p:spPr>
          <a:xfrm>
            <a:off x="2683522" y="250240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13"/>
          <p:cNvCxnSpPr/>
          <p:nvPr/>
        </p:nvCxnSpPr>
        <p:spPr>
          <a:xfrm>
            <a:off x="2699372" y="257287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14"/>
          <p:cNvCxnSpPr/>
          <p:nvPr/>
        </p:nvCxnSpPr>
        <p:spPr>
          <a:xfrm>
            <a:off x="2699372" y="264115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Snip Single Corner Rectangle 111"/>
          <p:cNvSpPr/>
          <p:nvPr/>
        </p:nvSpPr>
        <p:spPr>
          <a:xfrm>
            <a:off x="2619199" y="253621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112"/>
          <p:cNvCxnSpPr/>
          <p:nvPr/>
        </p:nvCxnSpPr>
        <p:spPr>
          <a:xfrm>
            <a:off x="2673819" y="260449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13"/>
          <p:cNvCxnSpPr/>
          <p:nvPr/>
        </p:nvCxnSpPr>
        <p:spPr>
          <a:xfrm>
            <a:off x="2689669" y="267496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14"/>
          <p:cNvCxnSpPr/>
          <p:nvPr/>
        </p:nvCxnSpPr>
        <p:spPr>
          <a:xfrm>
            <a:off x="2689669" y="274323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Snip Single Corner Rectangle 111"/>
          <p:cNvSpPr/>
          <p:nvPr/>
        </p:nvSpPr>
        <p:spPr>
          <a:xfrm>
            <a:off x="4694723" y="230343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12"/>
          <p:cNvCxnSpPr/>
          <p:nvPr/>
        </p:nvCxnSpPr>
        <p:spPr>
          <a:xfrm>
            <a:off x="4749343" y="237171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13"/>
          <p:cNvCxnSpPr/>
          <p:nvPr/>
        </p:nvCxnSpPr>
        <p:spPr>
          <a:xfrm>
            <a:off x="4765193" y="244218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14"/>
          <p:cNvCxnSpPr/>
          <p:nvPr/>
        </p:nvCxnSpPr>
        <p:spPr>
          <a:xfrm>
            <a:off x="4765193" y="251045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Snip Single Corner Rectangle 111"/>
          <p:cNvSpPr/>
          <p:nvPr/>
        </p:nvSpPr>
        <p:spPr>
          <a:xfrm>
            <a:off x="4715216" y="2389549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12"/>
          <p:cNvCxnSpPr/>
          <p:nvPr/>
        </p:nvCxnSpPr>
        <p:spPr>
          <a:xfrm>
            <a:off x="4769836" y="245782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3"/>
          <p:cNvCxnSpPr/>
          <p:nvPr/>
        </p:nvCxnSpPr>
        <p:spPr>
          <a:xfrm>
            <a:off x="4785686" y="252829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4"/>
          <p:cNvCxnSpPr/>
          <p:nvPr/>
        </p:nvCxnSpPr>
        <p:spPr>
          <a:xfrm>
            <a:off x="4785686" y="259656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Snip Single Corner Rectangle 111"/>
          <p:cNvSpPr/>
          <p:nvPr/>
        </p:nvSpPr>
        <p:spPr>
          <a:xfrm>
            <a:off x="4714032" y="2462864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2"/>
          <p:cNvCxnSpPr/>
          <p:nvPr/>
        </p:nvCxnSpPr>
        <p:spPr>
          <a:xfrm>
            <a:off x="4768652" y="253113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3"/>
          <p:cNvCxnSpPr/>
          <p:nvPr/>
        </p:nvCxnSpPr>
        <p:spPr>
          <a:xfrm>
            <a:off x="4784502" y="260160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4"/>
          <p:cNvCxnSpPr/>
          <p:nvPr/>
        </p:nvCxnSpPr>
        <p:spPr>
          <a:xfrm>
            <a:off x="4784502" y="266988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Snip Single Corner Rectangle 111"/>
          <p:cNvSpPr/>
          <p:nvPr/>
        </p:nvSpPr>
        <p:spPr>
          <a:xfrm>
            <a:off x="4704329" y="256494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2"/>
          <p:cNvCxnSpPr/>
          <p:nvPr/>
        </p:nvCxnSpPr>
        <p:spPr>
          <a:xfrm>
            <a:off x="4758949" y="263322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3"/>
          <p:cNvCxnSpPr/>
          <p:nvPr/>
        </p:nvCxnSpPr>
        <p:spPr>
          <a:xfrm>
            <a:off x="4774799" y="270369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4"/>
          <p:cNvCxnSpPr/>
          <p:nvPr/>
        </p:nvCxnSpPr>
        <p:spPr>
          <a:xfrm>
            <a:off x="4774799" y="277196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Snip Single Corner Rectangle 111"/>
          <p:cNvSpPr/>
          <p:nvPr/>
        </p:nvSpPr>
        <p:spPr>
          <a:xfrm>
            <a:off x="6771366" y="2267714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12"/>
          <p:cNvCxnSpPr/>
          <p:nvPr/>
        </p:nvCxnSpPr>
        <p:spPr>
          <a:xfrm>
            <a:off x="6825986" y="233598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13"/>
          <p:cNvCxnSpPr/>
          <p:nvPr/>
        </p:nvCxnSpPr>
        <p:spPr>
          <a:xfrm>
            <a:off x="6841836" y="240645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14"/>
          <p:cNvCxnSpPr/>
          <p:nvPr/>
        </p:nvCxnSpPr>
        <p:spPr>
          <a:xfrm>
            <a:off x="6841836" y="247473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Snip Single Corner Rectangle 111"/>
          <p:cNvSpPr/>
          <p:nvPr/>
        </p:nvSpPr>
        <p:spPr>
          <a:xfrm>
            <a:off x="6791859" y="2353828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12"/>
          <p:cNvCxnSpPr/>
          <p:nvPr/>
        </p:nvCxnSpPr>
        <p:spPr>
          <a:xfrm>
            <a:off x="6846479" y="2422103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13"/>
          <p:cNvCxnSpPr/>
          <p:nvPr/>
        </p:nvCxnSpPr>
        <p:spPr>
          <a:xfrm>
            <a:off x="6862329" y="2492573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14"/>
          <p:cNvCxnSpPr/>
          <p:nvPr/>
        </p:nvCxnSpPr>
        <p:spPr>
          <a:xfrm>
            <a:off x="6862329" y="2560848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Snip Single Corner Rectangle 111"/>
          <p:cNvSpPr/>
          <p:nvPr/>
        </p:nvSpPr>
        <p:spPr>
          <a:xfrm>
            <a:off x="6790675" y="2427143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12"/>
          <p:cNvCxnSpPr/>
          <p:nvPr/>
        </p:nvCxnSpPr>
        <p:spPr>
          <a:xfrm>
            <a:off x="6845295" y="2495418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13"/>
          <p:cNvCxnSpPr/>
          <p:nvPr/>
        </p:nvCxnSpPr>
        <p:spPr>
          <a:xfrm>
            <a:off x="6861145" y="2565888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14"/>
          <p:cNvCxnSpPr/>
          <p:nvPr/>
        </p:nvCxnSpPr>
        <p:spPr>
          <a:xfrm>
            <a:off x="6861145" y="2634163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Snip Single Corner Rectangle 111"/>
          <p:cNvSpPr/>
          <p:nvPr/>
        </p:nvSpPr>
        <p:spPr>
          <a:xfrm>
            <a:off x="6780972" y="2529224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12"/>
          <p:cNvCxnSpPr/>
          <p:nvPr/>
        </p:nvCxnSpPr>
        <p:spPr>
          <a:xfrm>
            <a:off x="6835592" y="259749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13"/>
          <p:cNvCxnSpPr/>
          <p:nvPr/>
        </p:nvCxnSpPr>
        <p:spPr>
          <a:xfrm>
            <a:off x="6851442" y="2667969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14"/>
          <p:cNvCxnSpPr/>
          <p:nvPr/>
        </p:nvCxnSpPr>
        <p:spPr>
          <a:xfrm>
            <a:off x="6851442" y="2736244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28"/>
          <p:cNvCxnSpPr/>
          <p:nvPr/>
        </p:nvCxnSpPr>
        <p:spPr>
          <a:xfrm flipH="1">
            <a:off x="1570321" y="2857672"/>
            <a:ext cx="10963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2756284" y="2902849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Tokenized</a:t>
            </a:r>
            <a:r>
              <a:rPr lang="en-US" dirty="0" smtClean="0"/>
              <a:t> file hash</a:t>
            </a:r>
            <a:endParaRPr lang="en-US" dirty="0"/>
          </a:p>
        </p:txBody>
      </p:sp>
      <p:sp>
        <p:nvSpPr>
          <p:cNvPr id="156" name="正方形/長方形 155"/>
          <p:cNvSpPr/>
          <p:nvPr/>
        </p:nvSpPr>
        <p:spPr>
          <a:xfrm>
            <a:off x="838731" y="3273966"/>
            <a:ext cx="818214" cy="155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197770261</a:t>
            </a:r>
            <a:endParaRPr lang="en-US" sz="900" dirty="0"/>
          </a:p>
        </p:txBody>
      </p:sp>
      <p:sp>
        <p:nvSpPr>
          <p:cNvPr id="157" name="正方形/長方形 156"/>
          <p:cNvSpPr/>
          <p:nvPr/>
        </p:nvSpPr>
        <p:spPr>
          <a:xfrm>
            <a:off x="839450" y="3426366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158" name="正方形/長方形 157"/>
          <p:cNvSpPr/>
          <p:nvPr/>
        </p:nvSpPr>
        <p:spPr>
          <a:xfrm>
            <a:off x="838200" y="3578766"/>
            <a:ext cx="818214" cy="1550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917292968</a:t>
            </a:r>
            <a:endParaRPr lang="en-US" sz="900" dirty="0"/>
          </a:p>
        </p:txBody>
      </p:sp>
      <p:sp>
        <p:nvSpPr>
          <p:cNvPr id="159" name="正方形/長方形 158"/>
          <p:cNvSpPr/>
          <p:nvPr/>
        </p:nvSpPr>
        <p:spPr>
          <a:xfrm>
            <a:off x="846945" y="3731166"/>
            <a:ext cx="818214" cy="15503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849110879</a:t>
            </a:r>
            <a:endParaRPr lang="en-US" sz="900" dirty="0"/>
          </a:p>
        </p:txBody>
      </p:sp>
      <p:cxnSp>
        <p:nvCxnSpPr>
          <p:cNvPr id="166" name="Straight Arrow Connector 28"/>
          <p:cNvCxnSpPr/>
          <p:nvPr/>
        </p:nvCxnSpPr>
        <p:spPr>
          <a:xfrm flipH="1">
            <a:off x="2107476" y="2847873"/>
            <a:ext cx="10963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正方形/長方形 166"/>
          <p:cNvSpPr/>
          <p:nvPr/>
        </p:nvSpPr>
        <p:spPr>
          <a:xfrm>
            <a:off x="1705237" y="3271332"/>
            <a:ext cx="818214" cy="155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197770261</a:t>
            </a:r>
            <a:endParaRPr lang="en-US" sz="900" dirty="0"/>
          </a:p>
        </p:txBody>
      </p:sp>
      <p:sp>
        <p:nvSpPr>
          <p:cNvPr id="168" name="正方形/長方形 167"/>
          <p:cNvSpPr/>
          <p:nvPr/>
        </p:nvSpPr>
        <p:spPr>
          <a:xfrm>
            <a:off x="1705956" y="3423732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169" name="正方形/長方形 168"/>
          <p:cNvSpPr/>
          <p:nvPr/>
        </p:nvSpPr>
        <p:spPr>
          <a:xfrm>
            <a:off x="1704706" y="3576132"/>
            <a:ext cx="818214" cy="1550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917292968</a:t>
            </a:r>
            <a:endParaRPr lang="en-US" sz="900" dirty="0"/>
          </a:p>
        </p:txBody>
      </p:sp>
      <p:sp>
        <p:nvSpPr>
          <p:cNvPr id="170" name="正方形/長方形 169"/>
          <p:cNvSpPr/>
          <p:nvPr/>
        </p:nvSpPr>
        <p:spPr>
          <a:xfrm>
            <a:off x="1713451" y="3728532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dirty="0"/>
              <a:t>706253673</a:t>
            </a:r>
            <a:endParaRPr lang="en-US" altLang="ja-JP" sz="900" dirty="0"/>
          </a:p>
        </p:txBody>
      </p:sp>
      <p:cxnSp>
        <p:nvCxnSpPr>
          <p:cNvPr id="171" name="Straight Arrow Connector 28"/>
          <p:cNvCxnSpPr/>
          <p:nvPr/>
        </p:nvCxnSpPr>
        <p:spPr>
          <a:xfrm flipH="1">
            <a:off x="2784264" y="2870590"/>
            <a:ext cx="10963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正方形/長方形 171"/>
          <p:cNvSpPr/>
          <p:nvPr/>
        </p:nvSpPr>
        <p:spPr>
          <a:xfrm>
            <a:off x="2609593" y="3275080"/>
            <a:ext cx="818214" cy="155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197770261</a:t>
            </a:r>
            <a:endParaRPr lang="en-US" sz="900" dirty="0"/>
          </a:p>
        </p:txBody>
      </p:sp>
      <p:sp>
        <p:nvSpPr>
          <p:cNvPr id="173" name="正方形/長方形 172"/>
          <p:cNvSpPr/>
          <p:nvPr/>
        </p:nvSpPr>
        <p:spPr>
          <a:xfrm>
            <a:off x="2610312" y="3427480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174" name="正方形/長方形 173"/>
          <p:cNvSpPr/>
          <p:nvPr/>
        </p:nvSpPr>
        <p:spPr>
          <a:xfrm>
            <a:off x="2609062" y="3579880"/>
            <a:ext cx="818214" cy="155034"/>
          </a:xfrm>
          <a:prstGeom prst="rect">
            <a:avLst/>
          </a:prstGeom>
          <a:solidFill>
            <a:srgbClr val="FBAFC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527652421</a:t>
            </a:r>
            <a:endParaRPr lang="en-US" sz="900" dirty="0"/>
          </a:p>
        </p:txBody>
      </p:sp>
      <p:sp>
        <p:nvSpPr>
          <p:cNvPr id="175" name="正方形/長方形 174"/>
          <p:cNvSpPr/>
          <p:nvPr/>
        </p:nvSpPr>
        <p:spPr>
          <a:xfrm>
            <a:off x="2617807" y="3732280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706253673</a:t>
            </a:r>
            <a:endParaRPr lang="en-US" sz="900" dirty="0"/>
          </a:p>
        </p:txBody>
      </p:sp>
      <p:cxnSp>
        <p:nvCxnSpPr>
          <p:cNvPr id="176" name="Straight Arrow Connector 28"/>
          <p:cNvCxnSpPr/>
          <p:nvPr/>
        </p:nvCxnSpPr>
        <p:spPr>
          <a:xfrm flipH="1">
            <a:off x="4839046" y="2895600"/>
            <a:ext cx="10963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正方形/長方形 176"/>
          <p:cNvSpPr/>
          <p:nvPr/>
        </p:nvSpPr>
        <p:spPr>
          <a:xfrm>
            <a:off x="4394762" y="3311894"/>
            <a:ext cx="818214" cy="155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598032372</a:t>
            </a:r>
            <a:endParaRPr lang="en-US" sz="900" dirty="0"/>
          </a:p>
        </p:txBody>
      </p:sp>
      <p:sp>
        <p:nvSpPr>
          <p:cNvPr id="178" name="正方形/長方形 177"/>
          <p:cNvSpPr/>
          <p:nvPr/>
        </p:nvSpPr>
        <p:spPr>
          <a:xfrm>
            <a:off x="4395481" y="3464294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179" name="正方形/長方形 178"/>
          <p:cNvSpPr/>
          <p:nvPr/>
        </p:nvSpPr>
        <p:spPr>
          <a:xfrm>
            <a:off x="4394231" y="3616694"/>
            <a:ext cx="818214" cy="155034"/>
          </a:xfrm>
          <a:prstGeom prst="rect">
            <a:avLst/>
          </a:prstGeom>
          <a:solidFill>
            <a:srgbClr val="FBAFC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527652421</a:t>
            </a:r>
            <a:endParaRPr lang="en-US" sz="900" dirty="0"/>
          </a:p>
        </p:txBody>
      </p:sp>
      <p:sp>
        <p:nvSpPr>
          <p:cNvPr id="180" name="正方形/長方形 179"/>
          <p:cNvSpPr/>
          <p:nvPr/>
        </p:nvSpPr>
        <p:spPr>
          <a:xfrm>
            <a:off x="4402976" y="3769094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706253673</a:t>
            </a:r>
            <a:endParaRPr lang="en-US" sz="900" dirty="0"/>
          </a:p>
        </p:txBody>
      </p:sp>
      <p:cxnSp>
        <p:nvCxnSpPr>
          <p:cNvPr id="181" name="Straight Arrow Connector 28"/>
          <p:cNvCxnSpPr/>
          <p:nvPr/>
        </p:nvCxnSpPr>
        <p:spPr>
          <a:xfrm flipH="1">
            <a:off x="6926670" y="2870590"/>
            <a:ext cx="10963" cy="41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正方形/長方形 181"/>
          <p:cNvSpPr/>
          <p:nvPr/>
        </p:nvSpPr>
        <p:spPr>
          <a:xfrm>
            <a:off x="6482386" y="3286884"/>
            <a:ext cx="818214" cy="155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598032372</a:t>
            </a:r>
            <a:endParaRPr lang="en-US" sz="900" dirty="0"/>
          </a:p>
        </p:txBody>
      </p:sp>
      <p:sp>
        <p:nvSpPr>
          <p:cNvPr id="183" name="正方形/長方形 182"/>
          <p:cNvSpPr/>
          <p:nvPr/>
        </p:nvSpPr>
        <p:spPr>
          <a:xfrm>
            <a:off x="6483105" y="3439284"/>
            <a:ext cx="818214" cy="15503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1191396480</a:t>
            </a:r>
            <a:endParaRPr lang="en-US" sz="900" dirty="0"/>
          </a:p>
        </p:txBody>
      </p:sp>
      <p:sp>
        <p:nvSpPr>
          <p:cNvPr id="184" name="正方形/長方形 183"/>
          <p:cNvSpPr/>
          <p:nvPr/>
        </p:nvSpPr>
        <p:spPr>
          <a:xfrm>
            <a:off x="6481855" y="3591684"/>
            <a:ext cx="818214" cy="155034"/>
          </a:xfrm>
          <a:prstGeom prst="rect">
            <a:avLst/>
          </a:prstGeom>
          <a:solidFill>
            <a:srgbClr val="FBAFC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527652421</a:t>
            </a:r>
            <a:endParaRPr lang="en-US" sz="900" dirty="0"/>
          </a:p>
        </p:txBody>
      </p:sp>
      <p:sp>
        <p:nvSpPr>
          <p:cNvPr id="185" name="正方形/長方形 184"/>
          <p:cNvSpPr/>
          <p:nvPr/>
        </p:nvSpPr>
        <p:spPr>
          <a:xfrm>
            <a:off x="6490600" y="3744084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706253673</a:t>
            </a:r>
            <a:endParaRPr lang="en-US" sz="900" dirty="0"/>
          </a:p>
        </p:txBody>
      </p:sp>
      <p:sp>
        <p:nvSpPr>
          <p:cNvPr id="186" name="四角形吹き出し 185"/>
          <p:cNvSpPr/>
          <p:nvPr/>
        </p:nvSpPr>
        <p:spPr>
          <a:xfrm>
            <a:off x="5189274" y="751616"/>
            <a:ext cx="3716696" cy="3172512"/>
          </a:xfrm>
          <a:prstGeom prst="wedgeRectCallout">
            <a:avLst>
              <a:gd name="adj1" fmla="val -63447"/>
              <a:gd name="adj2" fmla="val 189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5532032" y="980496"/>
            <a:ext cx="313716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// some comment</a:t>
            </a:r>
          </a:p>
          <a:p>
            <a:r>
              <a:rPr lang="en-US" dirty="0" smtClean="0"/>
              <a:t>public static void main(){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a=0;</a:t>
            </a:r>
          </a:p>
          <a:p>
            <a:r>
              <a:rPr lang="en-US" dirty="0" smtClean="0"/>
              <a:t>    a=a+1;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88" name="下矢印 187"/>
          <p:cNvSpPr/>
          <p:nvPr/>
        </p:nvSpPr>
        <p:spPr>
          <a:xfrm>
            <a:off x="6771155" y="2598435"/>
            <a:ext cx="164082" cy="1997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181600" y="2904634"/>
            <a:ext cx="36137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publicstaticvoid</a:t>
            </a:r>
            <a:r>
              <a:rPr lang="en-US" dirty="0"/>
              <a:t>$(){</a:t>
            </a:r>
            <a:r>
              <a:rPr lang="en-US" dirty="0" err="1"/>
              <a:t>int</a:t>
            </a:r>
            <a:r>
              <a:rPr lang="en-US" dirty="0"/>
              <a:t>$=$;$=$+$;}</a:t>
            </a:r>
          </a:p>
        </p:txBody>
      </p:sp>
      <p:sp>
        <p:nvSpPr>
          <p:cNvPr id="190" name="下矢印 189"/>
          <p:cNvSpPr/>
          <p:nvPr/>
        </p:nvSpPr>
        <p:spPr>
          <a:xfrm>
            <a:off x="6765116" y="3364401"/>
            <a:ext cx="141966" cy="159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正方形/長方形 191"/>
          <p:cNvSpPr/>
          <p:nvPr/>
        </p:nvSpPr>
        <p:spPr>
          <a:xfrm>
            <a:off x="6016078" y="3576967"/>
            <a:ext cx="1760647" cy="26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197770261</a:t>
            </a:r>
            <a:endParaRPr lang="en-US" sz="900" dirty="0"/>
          </a:p>
        </p:txBody>
      </p:sp>
      <p:sp>
        <p:nvSpPr>
          <p:cNvPr id="194" name="Can 3"/>
          <p:cNvSpPr/>
          <p:nvPr/>
        </p:nvSpPr>
        <p:spPr>
          <a:xfrm>
            <a:off x="536765" y="4800600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rep</a:t>
            </a:r>
            <a:endParaRPr lang="en-US" sz="1050" dirty="0"/>
          </a:p>
        </p:txBody>
      </p:sp>
      <p:sp>
        <p:nvSpPr>
          <p:cNvPr id="195" name="Right Arrow 5"/>
          <p:cNvSpPr/>
          <p:nvPr/>
        </p:nvSpPr>
        <p:spPr>
          <a:xfrm>
            <a:off x="975739" y="5067159"/>
            <a:ext cx="6866819" cy="2665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an 3"/>
          <p:cNvSpPr/>
          <p:nvPr/>
        </p:nvSpPr>
        <p:spPr>
          <a:xfrm>
            <a:off x="549593" y="5656588"/>
            <a:ext cx="438974" cy="53311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rep</a:t>
            </a:r>
            <a:endParaRPr lang="en-US" sz="1050" dirty="0"/>
          </a:p>
        </p:txBody>
      </p:sp>
      <p:sp>
        <p:nvSpPr>
          <p:cNvPr id="213" name="Right Arrow 5"/>
          <p:cNvSpPr/>
          <p:nvPr/>
        </p:nvSpPr>
        <p:spPr>
          <a:xfrm>
            <a:off x="996062" y="5926895"/>
            <a:ext cx="6866819" cy="2665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7"/>
          <p:cNvCxnSpPr/>
          <p:nvPr/>
        </p:nvCxnSpPr>
        <p:spPr>
          <a:xfrm>
            <a:off x="7155825" y="5067159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7"/>
          <p:cNvCxnSpPr/>
          <p:nvPr/>
        </p:nvCxnSpPr>
        <p:spPr>
          <a:xfrm>
            <a:off x="7148850" y="5928244"/>
            <a:ext cx="0" cy="266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TextBox 68"/>
          <p:cNvSpPr txBox="1"/>
          <p:nvPr/>
        </p:nvSpPr>
        <p:spPr>
          <a:xfrm>
            <a:off x="163786" y="5394978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User project 1</a:t>
            </a:r>
            <a:endParaRPr lang="en-US" sz="1100" dirty="0"/>
          </a:p>
        </p:txBody>
      </p:sp>
      <p:sp>
        <p:nvSpPr>
          <p:cNvPr id="217" name="TextBox 68"/>
          <p:cNvSpPr txBox="1"/>
          <p:nvPr/>
        </p:nvSpPr>
        <p:spPr>
          <a:xfrm>
            <a:off x="158171" y="6183227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User project 2</a:t>
            </a:r>
            <a:endParaRPr lang="en-US" sz="1100" dirty="0"/>
          </a:p>
        </p:txBody>
      </p:sp>
      <p:sp>
        <p:nvSpPr>
          <p:cNvPr id="218" name="TextBox 13"/>
          <p:cNvSpPr txBox="1"/>
          <p:nvPr/>
        </p:nvSpPr>
        <p:spPr>
          <a:xfrm>
            <a:off x="6800202" y="6183011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Latest ver.</a:t>
            </a:r>
            <a:endParaRPr lang="en-US" sz="1100" dirty="0"/>
          </a:p>
        </p:txBody>
      </p:sp>
      <p:sp>
        <p:nvSpPr>
          <p:cNvPr id="219" name="TextBox 13"/>
          <p:cNvSpPr txBox="1"/>
          <p:nvPr/>
        </p:nvSpPr>
        <p:spPr>
          <a:xfrm>
            <a:off x="6728451" y="5342736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Latest ver.</a:t>
            </a:r>
            <a:endParaRPr lang="en-US" sz="1100" dirty="0"/>
          </a:p>
        </p:txBody>
      </p:sp>
      <p:sp>
        <p:nvSpPr>
          <p:cNvPr id="220" name="Snip Single Corner Rectangle 111"/>
          <p:cNvSpPr/>
          <p:nvPr/>
        </p:nvSpPr>
        <p:spPr>
          <a:xfrm>
            <a:off x="7018866" y="4745701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112"/>
          <p:cNvCxnSpPr/>
          <p:nvPr/>
        </p:nvCxnSpPr>
        <p:spPr>
          <a:xfrm>
            <a:off x="7073486" y="481397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113"/>
          <p:cNvCxnSpPr/>
          <p:nvPr/>
        </p:nvCxnSpPr>
        <p:spPr>
          <a:xfrm>
            <a:off x="7089336" y="488444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114"/>
          <p:cNvCxnSpPr/>
          <p:nvPr/>
        </p:nvCxnSpPr>
        <p:spPr>
          <a:xfrm>
            <a:off x="7089336" y="495272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Snip Single Corner Rectangle 111"/>
          <p:cNvSpPr/>
          <p:nvPr/>
        </p:nvSpPr>
        <p:spPr>
          <a:xfrm>
            <a:off x="7039359" y="4831815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112"/>
          <p:cNvCxnSpPr/>
          <p:nvPr/>
        </p:nvCxnSpPr>
        <p:spPr>
          <a:xfrm>
            <a:off x="7093979" y="490009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113"/>
          <p:cNvCxnSpPr/>
          <p:nvPr/>
        </p:nvCxnSpPr>
        <p:spPr>
          <a:xfrm>
            <a:off x="7109829" y="497056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114"/>
          <p:cNvCxnSpPr/>
          <p:nvPr/>
        </p:nvCxnSpPr>
        <p:spPr>
          <a:xfrm>
            <a:off x="7109829" y="503883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Snip Single Corner Rectangle 111"/>
          <p:cNvSpPr/>
          <p:nvPr/>
        </p:nvSpPr>
        <p:spPr>
          <a:xfrm>
            <a:off x="7038175" y="4905130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112"/>
          <p:cNvCxnSpPr/>
          <p:nvPr/>
        </p:nvCxnSpPr>
        <p:spPr>
          <a:xfrm>
            <a:off x="7092795" y="497340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113"/>
          <p:cNvCxnSpPr/>
          <p:nvPr/>
        </p:nvCxnSpPr>
        <p:spPr>
          <a:xfrm>
            <a:off x="7108645" y="5043875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114"/>
          <p:cNvCxnSpPr/>
          <p:nvPr/>
        </p:nvCxnSpPr>
        <p:spPr>
          <a:xfrm>
            <a:off x="7108645" y="5112150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Snip Single Corner Rectangle 111"/>
          <p:cNvSpPr/>
          <p:nvPr/>
        </p:nvSpPr>
        <p:spPr>
          <a:xfrm>
            <a:off x="7028472" y="5007211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112"/>
          <p:cNvCxnSpPr/>
          <p:nvPr/>
        </p:nvCxnSpPr>
        <p:spPr>
          <a:xfrm>
            <a:off x="7083092" y="507548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13"/>
          <p:cNvCxnSpPr/>
          <p:nvPr/>
        </p:nvCxnSpPr>
        <p:spPr>
          <a:xfrm>
            <a:off x="7098942" y="514595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114"/>
          <p:cNvCxnSpPr/>
          <p:nvPr/>
        </p:nvCxnSpPr>
        <p:spPr>
          <a:xfrm>
            <a:off x="7098942" y="521423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Snip Single Corner Rectangle 111"/>
          <p:cNvSpPr/>
          <p:nvPr/>
        </p:nvSpPr>
        <p:spPr>
          <a:xfrm>
            <a:off x="7044992" y="5567782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112"/>
          <p:cNvCxnSpPr/>
          <p:nvPr/>
        </p:nvCxnSpPr>
        <p:spPr>
          <a:xfrm>
            <a:off x="7099612" y="5636057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113"/>
          <p:cNvCxnSpPr/>
          <p:nvPr/>
        </p:nvCxnSpPr>
        <p:spPr>
          <a:xfrm>
            <a:off x="7115462" y="5706527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114"/>
          <p:cNvCxnSpPr/>
          <p:nvPr/>
        </p:nvCxnSpPr>
        <p:spPr>
          <a:xfrm>
            <a:off x="7115462" y="5774802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Snip Single Corner Rectangle 111"/>
          <p:cNvSpPr/>
          <p:nvPr/>
        </p:nvSpPr>
        <p:spPr>
          <a:xfrm>
            <a:off x="7065485" y="5653896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112"/>
          <p:cNvCxnSpPr/>
          <p:nvPr/>
        </p:nvCxnSpPr>
        <p:spPr>
          <a:xfrm>
            <a:off x="7120105" y="572217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13"/>
          <p:cNvCxnSpPr/>
          <p:nvPr/>
        </p:nvCxnSpPr>
        <p:spPr>
          <a:xfrm>
            <a:off x="7135955" y="579264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114"/>
          <p:cNvCxnSpPr/>
          <p:nvPr/>
        </p:nvCxnSpPr>
        <p:spPr>
          <a:xfrm>
            <a:off x="7135955" y="586091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Snip Single Corner Rectangle 111"/>
          <p:cNvSpPr/>
          <p:nvPr/>
        </p:nvSpPr>
        <p:spPr>
          <a:xfrm>
            <a:off x="7064301" y="5727211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112"/>
          <p:cNvCxnSpPr/>
          <p:nvPr/>
        </p:nvCxnSpPr>
        <p:spPr>
          <a:xfrm>
            <a:off x="7118921" y="579548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113"/>
          <p:cNvCxnSpPr/>
          <p:nvPr/>
        </p:nvCxnSpPr>
        <p:spPr>
          <a:xfrm>
            <a:off x="7134771" y="5865956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114"/>
          <p:cNvCxnSpPr/>
          <p:nvPr/>
        </p:nvCxnSpPr>
        <p:spPr>
          <a:xfrm>
            <a:off x="7134771" y="5934231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Snip Single Corner Rectangle 111"/>
          <p:cNvSpPr/>
          <p:nvPr/>
        </p:nvSpPr>
        <p:spPr>
          <a:xfrm>
            <a:off x="7054598" y="5829292"/>
            <a:ext cx="262028" cy="321457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Straight Connector 112"/>
          <p:cNvCxnSpPr/>
          <p:nvPr/>
        </p:nvCxnSpPr>
        <p:spPr>
          <a:xfrm>
            <a:off x="7109218" y="5897567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113"/>
          <p:cNvCxnSpPr/>
          <p:nvPr/>
        </p:nvCxnSpPr>
        <p:spPr>
          <a:xfrm>
            <a:off x="7125068" y="5968037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114"/>
          <p:cNvCxnSpPr/>
          <p:nvPr/>
        </p:nvCxnSpPr>
        <p:spPr>
          <a:xfrm>
            <a:off x="7125068" y="6036312"/>
            <a:ext cx="131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正方形/長方形 251"/>
          <p:cNvSpPr/>
          <p:nvPr/>
        </p:nvSpPr>
        <p:spPr>
          <a:xfrm>
            <a:off x="7574174" y="4436144"/>
            <a:ext cx="818214" cy="155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197770261</a:t>
            </a:r>
            <a:endParaRPr lang="en-US" sz="900" dirty="0"/>
          </a:p>
        </p:txBody>
      </p:sp>
      <p:sp>
        <p:nvSpPr>
          <p:cNvPr id="253" name="正方形/長方形 252"/>
          <p:cNvSpPr/>
          <p:nvPr/>
        </p:nvSpPr>
        <p:spPr>
          <a:xfrm>
            <a:off x="7574893" y="4588544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254" name="正方形/長方形 253"/>
          <p:cNvSpPr/>
          <p:nvPr/>
        </p:nvSpPr>
        <p:spPr>
          <a:xfrm>
            <a:off x="7573643" y="4740944"/>
            <a:ext cx="818214" cy="1550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917292968</a:t>
            </a:r>
            <a:endParaRPr lang="en-US" sz="900" dirty="0"/>
          </a:p>
        </p:txBody>
      </p:sp>
      <p:sp>
        <p:nvSpPr>
          <p:cNvPr id="255" name="正方形/長方形 254"/>
          <p:cNvSpPr/>
          <p:nvPr/>
        </p:nvSpPr>
        <p:spPr>
          <a:xfrm>
            <a:off x="7582388" y="4893344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dirty="0"/>
              <a:t>706253673</a:t>
            </a:r>
            <a:endParaRPr lang="en-US" altLang="ja-JP" sz="900" dirty="0"/>
          </a:p>
        </p:txBody>
      </p:sp>
      <p:sp>
        <p:nvSpPr>
          <p:cNvPr id="260" name="正方形/長方形 259"/>
          <p:cNvSpPr/>
          <p:nvPr/>
        </p:nvSpPr>
        <p:spPr>
          <a:xfrm>
            <a:off x="7668093" y="5383898"/>
            <a:ext cx="818214" cy="155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598032372</a:t>
            </a:r>
            <a:endParaRPr lang="en-US" sz="900" dirty="0"/>
          </a:p>
        </p:txBody>
      </p:sp>
      <p:sp>
        <p:nvSpPr>
          <p:cNvPr id="261" name="正方形/長方形 260"/>
          <p:cNvSpPr/>
          <p:nvPr/>
        </p:nvSpPr>
        <p:spPr>
          <a:xfrm>
            <a:off x="7668812" y="5536298"/>
            <a:ext cx="818214" cy="155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1786259145</a:t>
            </a:r>
            <a:endParaRPr lang="en-US" sz="900" dirty="0"/>
          </a:p>
        </p:txBody>
      </p:sp>
      <p:sp>
        <p:nvSpPr>
          <p:cNvPr id="262" name="正方形/長方形 261"/>
          <p:cNvSpPr/>
          <p:nvPr/>
        </p:nvSpPr>
        <p:spPr>
          <a:xfrm>
            <a:off x="7667562" y="5688698"/>
            <a:ext cx="818214" cy="155034"/>
          </a:xfrm>
          <a:prstGeom prst="rect">
            <a:avLst/>
          </a:prstGeom>
          <a:solidFill>
            <a:srgbClr val="FBAFC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527652421</a:t>
            </a:r>
            <a:endParaRPr lang="en-US" sz="900" dirty="0"/>
          </a:p>
        </p:txBody>
      </p:sp>
      <p:sp>
        <p:nvSpPr>
          <p:cNvPr id="263" name="正方形/長方形 262"/>
          <p:cNvSpPr/>
          <p:nvPr/>
        </p:nvSpPr>
        <p:spPr>
          <a:xfrm>
            <a:off x="7676307" y="5841098"/>
            <a:ext cx="818214" cy="155034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706253673</a:t>
            </a:r>
            <a:endParaRPr lang="en-US" sz="900" dirty="0"/>
          </a:p>
        </p:txBody>
      </p:sp>
      <p:cxnSp>
        <p:nvCxnSpPr>
          <p:cNvPr id="264" name="Straight Arrow Connector 28"/>
          <p:cNvCxnSpPr>
            <a:endCxn id="254" idx="1"/>
          </p:cNvCxnSpPr>
          <p:nvPr/>
        </p:nvCxnSpPr>
        <p:spPr>
          <a:xfrm flipV="1">
            <a:off x="7338477" y="4818461"/>
            <a:ext cx="235166" cy="4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Arrow Connector 28"/>
          <p:cNvCxnSpPr/>
          <p:nvPr/>
        </p:nvCxnSpPr>
        <p:spPr>
          <a:xfrm flipV="1">
            <a:off x="7381741" y="5657649"/>
            <a:ext cx="235166" cy="4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直線矢印コネクタ 267"/>
          <p:cNvCxnSpPr>
            <a:stCxn id="170" idx="2"/>
            <a:endCxn id="253" idx="1"/>
          </p:cNvCxnSpPr>
          <p:nvPr/>
        </p:nvCxnSpPr>
        <p:spPr>
          <a:xfrm>
            <a:off x="2122558" y="3883566"/>
            <a:ext cx="5452335" cy="7824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>
            <a:stCxn id="180" idx="2"/>
            <a:endCxn id="261" idx="1"/>
          </p:cNvCxnSpPr>
          <p:nvPr/>
        </p:nvCxnSpPr>
        <p:spPr>
          <a:xfrm>
            <a:off x="4812083" y="3924128"/>
            <a:ext cx="2856729" cy="16896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テキスト ボックス 270"/>
          <p:cNvSpPr txBox="1"/>
          <p:nvPr/>
        </p:nvSpPr>
        <p:spPr>
          <a:xfrm>
            <a:off x="4807173" y="432899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</a:t>
            </a:r>
            <a:endParaRPr lang="en-US" sz="1050" dirty="0"/>
          </a:p>
        </p:txBody>
      </p:sp>
      <p:sp>
        <p:nvSpPr>
          <p:cNvPr id="272" name="正方形/長方形 271"/>
          <p:cNvSpPr/>
          <p:nvPr/>
        </p:nvSpPr>
        <p:spPr>
          <a:xfrm>
            <a:off x="6924408" y="2546492"/>
            <a:ext cx="146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Tokenization</a:t>
            </a:r>
            <a:endParaRPr lang="en-US" sz="800" dirty="0"/>
          </a:p>
        </p:txBody>
      </p:sp>
      <p:sp>
        <p:nvSpPr>
          <p:cNvPr id="273" name="正方形/長方形 272"/>
          <p:cNvSpPr/>
          <p:nvPr/>
        </p:nvSpPr>
        <p:spPr>
          <a:xfrm>
            <a:off x="6988457" y="324112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ashing</a:t>
            </a:r>
            <a:endParaRPr lang="en-US" sz="800" dirty="0"/>
          </a:p>
        </p:txBody>
      </p:sp>
      <p:sp>
        <p:nvSpPr>
          <p:cNvPr id="274" name="TextBox 14"/>
          <p:cNvSpPr txBox="1"/>
          <p:nvPr/>
        </p:nvSpPr>
        <p:spPr>
          <a:xfrm>
            <a:off x="8438077" y="4605729"/>
            <a:ext cx="45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v1.1</a:t>
            </a:r>
            <a:endParaRPr lang="en-US" sz="1100" dirty="0"/>
          </a:p>
        </p:txBody>
      </p:sp>
      <p:sp>
        <p:nvSpPr>
          <p:cNvPr id="276" name="TextBox 14"/>
          <p:cNvSpPr txBox="1"/>
          <p:nvPr/>
        </p:nvSpPr>
        <p:spPr>
          <a:xfrm>
            <a:off x="8512637" y="560434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v2.0</a:t>
            </a:r>
            <a:endParaRPr lang="en-US" sz="11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22BA-76C5-466D-9747-CADC550DE6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272" grpId="0"/>
      <p:bldP spid="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 4 : Management Information Collection </a:t>
            </a:r>
            <a:endParaRPr lang="en-US" sz="32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 on reused 3rd-party code</a:t>
            </a:r>
            <a:endParaRPr lang="en-US" sz="2800" dirty="0"/>
          </a:p>
          <a:p>
            <a:pPr lvl="1"/>
            <a:r>
              <a:rPr lang="en-US" sz="2400" dirty="0" smtClean="0"/>
              <a:t>Modified or </a:t>
            </a:r>
            <a:r>
              <a:rPr lang="en-US" sz="2400" dirty="0" err="1" smtClean="0"/>
              <a:t>Copy&amp;Paste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Keep updating?</a:t>
            </a:r>
          </a:p>
          <a:p>
            <a:pPr lvl="1"/>
            <a:r>
              <a:rPr lang="en-US" sz="2400" dirty="0" smtClean="0"/>
              <a:t>Well managed?</a:t>
            </a:r>
            <a:endParaRPr lang="en-US" sz="2400" dirty="0"/>
          </a:p>
          <a:p>
            <a:r>
              <a:rPr lang="en-US" sz="2800" dirty="0" smtClean="0"/>
              <a:t>Manual </a:t>
            </a:r>
            <a:r>
              <a:rPr lang="en-US" sz="2800" dirty="0" smtClean="0"/>
              <a:t>investigation</a:t>
            </a:r>
            <a:endParaRPr lang="en-US" sz="2800" dirty="0" smtClean="0"/>
          </a:p>
          <a:p>
            <a:pPr lvl="1"/>
            <a:r>
              <a:rPr lang="en-US" sz="2400" dirty="0" smtClean="0"/>
              <a:t>Directory structure and file name</a:t>
            </a:r>
            <a:endParaRPr lang="en-US" sz="2400" dirty="0"/>
          </a:p>
          <a:p>
            <a:pPr lvl="1"/>
            <a:r>
              <a:rPr lang="en-US" sz="2400" dirty="0"/>
              <a:t>Repository commit history</a:t>
            </a:r>
          </a:p>
          <a:p>
            <a:pPr lvl="1"/>
            <a:r>
              <a:rPr lang="en-US" sz="2400" dirty="0"/>
              <a:t>readme.txt</a:t>
            </a:r>
          </a:p>
          <a:p>
            <a:pPr lvl="1"/>
            <a:r>
              <a:rPr lang="en-US" sz="2400" dirty="0" smtClean="0"/>
              <a:t>changelog.txt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1" descr="C:\Users\peixia\AppData\Roaming\Tencent\Users\172220884\QQ\WinTemp\RichOle\30XMC6MX)AR7JV]J2%K59V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6096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86D5-9BE1-4DD4-91EF-7847FC8C73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Sel-BlueMon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5CB9"/>
      </a:accent6>
      <a:hlink>
        <a:srgbClr val="6699FF"/>
      </a:hlink>
      <a:folHlink>
        <a:srgbClr val="000066"/>
      </a:folHlink>
    </a:clrScheme>
    <a:fontScheme name="Sel-BlueMonda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Sel-BlueMon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5CB9"/>
        </a:accent6>
        <a:hlink>
          <a:srgbClr val="66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2">
        <a:dk1>
          <a:srgbClr val="000000"/>
        </a:dk1>
        <a:lt1>
          <a:srgbClr val="F6F1E6"/>
        </a:lt1>
        <a:dk2>
          <a:srgbClr val="800000"/>
        </a:dk2>
        <a:lt2>
          <a:srgbClr val="825018"/>
        </a:lt2>
        <a:accent1>
          <a:srgbClr val="AD1F1F"/>
        </a:accent1>
        <a:accent2>
          <a:srgbClr val="CC0000"/>
        </a:accent2>
        <a:accent3>
          <a:srgbClr val="FAF7F0"/>
        </a:accent3>
        <a:accent4>
          <a:srgbClr val="000000"/>
        </a:accent4>
        <a:accent5>
          <a:srgbClr val="D3ABAB"/>
        </a:accent5>
        <a:accent6>
          <a:srgbClr val="B90000"/>
        </a:accent6>
        <a:hlink>
          <a:srgbClr val="ED7A33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3">
        <a:dk1>
          <a:srgbClr val="808080"/>
        </a:dk1>
        <a:lt1>
          <a:srgbClr val="DDDDDD"/>
        </a:lt1>
        <a:dk2>
          <a:srgbClr val="080808"/>
        </a:dk2>
        <a:lt2>
          <a:srgbClr val="DDDDDD"/>
        </a:lt2>
        <a:accent1>
          <a:srgbClr val="333399"/>
        </a:accent1>
        <a:accent2>
          <a:srgbClr val="3366CC"/>
        </a:accent2>
        <a:accent3>
          <a:srgbClr val="AAAAAA"/>
        </a:accent3>
        <a:accent4>
          <a:srgbClr val="BDBDBD"/>
        </a:accent4>
        <a:accent5>
          <a:srgbClr val="ADADCA"/>
        </a:accent5>
        <a:accent6>
          <a:srgbClr val="2D5CB9"/>
        </a:accent6>
        <a:hlink>
          <a:srgbClr val="A7A9FB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-BlueMonday 4">
        <a:dk1>
          <a:srgbClr val="000000"/>
        </a:dk1>
        <a:lt1>
          <a:srgbClr val="FFFFFF"/>
        </a:lt1>
        <a:dk2>
          <a:srgbClr val="056400"/>
        </a:dk2>
        <a:lt2>
          <a:srgbClr val="94C8C3"/>
        </a:lt2>
        <a:accent1>
          <a:srgbClr val="4FB616"/>
        </a:accent1>
        <a:accent2>
          <a:srgbClr val="87E044"/>
        </a:accent2>
        <a:accent3>
          <a:srgbClr val="FFFFFF"/>
        </a:accent3>
        <a:accent4>
          <a:srgbClr val="000000"/>
        </a:accent4>
        <a:accent5>
          <a:srgbClr val="B2D7AB"/>
        </a:accent5>
        <a:accent6>
          <a:srgbClr val="7ACB3D"/>
        </a:accent6>
        <a:hlink>
          <a:srgbClr val="D6E739"/>
        </a:hlink>
        <a:folHlink>
          <a:srgbClr val="06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5304</TotalTime>
  <Words>769</Words>
  <Application>Microsoft Office PowerPoint</Application>
  <PresentationFormat>画面に合わせる (4:3)</PresentationFormat>
  <Paragraphs>242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テーマ1</vt:lpstr>
      <vt:lpstr>An Empirical Study of Out-dated Third-party Code in Open Source Software</vt:lpstr>
      <vt:lpstr>Third-party Code in OSS</vt:lpstr>
      <vt:lpstr>Out-dated Third-Party Code</vt:lpstr>
      <vt:lpstr>Research Questions</vt:lpstr>
      <vt:lpstr>Study Approach Overview</vt:lpstr>
      <vt:lpstr>Step 1 : Defects Information Collection</vt:lpstr>
      <vt:lpstr>Step 2 : Projects Searching</vt:lpstr>
      <vt:lpstr>Step 3 : Version Identifying </vt:lpstr>
      <vt:lpstr>Step 4 : Management Information Collection </vt:lpstr>
      <vt:lpstr>Case study</vt:lpstr>
      <vt:lpstr>Case Study Result (1/5)</vt:lpstr>
      <vt:lpstr>Case Study Result (2/5)</vt:lpstr>
      <vt:lpstr>Case Study Result (3/5)</vt:lpstr>
      <vt:lpstr>Case Study Result (4/5)</vt:lpstr>
      <vt:lpstr>Case Study Result (5/5)</vt:lpstr>
      <vt:lpstr>Conclusion</vt:lpstr>
      <vt:lpstr>Future work</vt:lpstr>
      <vt:lpstr>Q&amp;A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Study of Outdated Third-party Code Reuse in Open Source Software</dc:title>
  <dc:creator>peixia</dc:creator>
  <cp:lastModifiedBy>peixia</cp:lastModifiedBy>
  <cp:revision>82</cp:revision>
  <cp:lastPrinted>2013-02-07T03:51:05Z</cp:lastPrinted>
  <dcterms:created xsi:type="dcterms:W3CDTF">2013-02-06T14:39:13Z</dcterms:created>
  <dcterms:modified xsi:type="dcterms:W3CDTF">2013-02-12T02:30:54Z</dcterms:modified>
</cp:coreProperties>
</file>